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34"/>
  </p:notesMasterIdLst>
  <p:handoutMasterIdLst>
    <p:handoutMasterId r:id="rId35"/>
  </p:handoutMasterIdLst>
  <p:sldIdLst>
    <p:sldId id="256" r:id="rId2"/>
    <p:sldId id="374" r:id="rId3"/>
    <p:sldId id="259" r:id="rId4"/>
    <p:sldId id="384" r:id="rId5"/>
    <p:sldId id="375" r:id="rId6"/>
    <p:sldId id="331" r:id="rId7"/>
    <p:sldId id="387" r:id="rId8"/>
    <p:sldId id="376" r:id="rId9"/>
    <p:sldId id="337" r:id="rId10"/>
    <p:sldId id="377" r:id="rId11"/>
    <p:sldId id="340" r:id="rId12"/>
    <p:sldId id="385" r:id="rId13"/>
    <p:sldId id="358" r:id="rId14"/>
    <p:sldId id="386" r:id="rId15"/>
    <p:sldId id="370" r:id="rId16"/>
    <p:sldId id="378" r:id="rId17"/>
    <p:sldId id="350" r:id="rId18"/>
    <p:sldId id="392" r:id="rId19"/>
    <p:sldId id="361" r:id="rId20"/>
    <p:sldId id="371" r:id="rId21"/>
    <p:sldId id="381" r:id="rId22"/>
    <p:sldId id="345" r:id="rId23"/>
    <p:sldId id="388" r:id="rId24"/>
    <p:sldId id="373" r:id="rId25"/>
    <p:sldId id="389" r:id="rId26"/>
    <p:sldId id="352" r:id="rId27"/>
    <p:sldId id="390" r:id="rId28"/>
    <p:sldId id="372" r:id="rId29"/>
    <p:sldId id="391" r:id="rId30"/>
    <p:sldId id="341" r:id="rId31"/>
    <p:sldId id="263" r:id="rId32"/>
    <p:sldId id="264" r:id="rId33"/>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16" autoAdjust="0"/>
    <p:restoredTop sz="94516" autoAdjust="0"/>
  </p:normalViewPr>
  <p:slideViewPr>
    <p:cSldViewPr>
      <p:cViewPr varScale="1">
        <p:scale>
          <a:sx n="168" d="100"/>
          <a:sy n="168" d="100"/>
        </p:scale>
        <p:origin x="2336" y="192"/>
      </p:cViewPr>
      <p:guideLst>
        <p:guide orient="horz" pos="2160"/>
        <p:guide pos="2880"/>
      </p:guideLst>
    </p:cSldViewPr>
  </p:slideViewPr>
  <p:outlineViewPr>
    <p:cViewPr>
      <p:scale>
        <a:sx n="33" d="100"/>
        <a:sy n="33" d="100"/>
      </p:scale>
      <p:origin x="0" y="10314"/>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5454" cy="49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defTabSz="930275">
              <a:defRPr kumimoji="1" sz="1200">
                <a:latin typeface="Tahoma" pitchFamily="34" charset="0"/>
              </a:defRPr>
            </a:lvl1pPr>
          </a:lstStyle>
          <a:p>
            <a:endParaRPr lang="en-US"/>
          </a:p>
        </p:txBody>
      </p:sp>
      <p:sp>
        <p:nvSpPr>
          <p:cNvPr id="19459" name="Rectangle 3"/>
          <p:cNvSpPr>
            <a:spLocks noGrp="1" noChangeArrowheads="1"/>
          </p:cNvSpPr>
          <p:nvPr>
            <p:ph type="dt" sz="quarter" idx="1"/>
          </p:nvPr>
        </p:nvSpPr>
        <p:spPr bwMode="auto">
          <a:xfrm>
            <a:off x="3850680" y="0"/>
            <a:ext cx="2945454" cy="49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algn="r" defTabSz="930275">
              <a:defRPr kumimoji="1" sz="1200">
                <a:latin typeface="Tahoma" pitchFamily="34" charset="0"/>
              </a:defRPr>
            </a:lvl1pPr>
          </a:lstStyle>
          <a:p>
            <a:endParaRPr lang="en-US"/>
          </a:p>
        </p:txBody>
      </p:sp>
      <p:sp>
        <p:nvSpPr>
          <p:cNvPr id="19460" name="Rectangle 4"/>
          <p:cNvSpPr>
            <a:spLocks noGrp="1" noChangeArrowheads="1"/>
          </p:cNvSpPr>
          <p:nvPr>
            <p:ph type="ftr" sz="quarter" idx="2"/>
          </p:nvPr>
        </p:nvSpPr>
        <p:spPr bwMode="auto">
          <a:xfrm>
            <a:off x="0" y="9429288"/>
            <a:ext cx="2945454" cy="49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defTabSz="930275">
              <a:defRPr kumimoji="1" sz="1200">
                <a:latin typeface="Tahoma" pitchFamily="34" charset="0"/>
              </a:defRPr>
            </a:lvl1pPr>
          </a:lstStyle>
          <a:p>
            <a:endParaRPr lang="en-US"/>
          </a:p>
        </p:txBody>
      </p:sp>
      <p:sp>
        <p:nvSpPr>
          <p:cNvPr id="19461" name="Rectangle 5"/>
          <p:cNvSpPr>
            <a:spLocks noGrp="1" noChangeArrowheads="1"/>
          </p:cNvSpPr>
          <p:nvPr>
            <p:ph type="sldNum" sz="quarter" idx="3"/>
          </p:nvPr>
        </p:nvSpPr>
        <p:spPr bwMode="auto">
          <a:xfrm>
            <a:off x="3850680" y="9429288"/>
            <a:ext cx="2945454" cy="49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algn="r" defTabSz="930275">
              <a:defRPr kumimoji="1" sz="1200">
                <a:latin typeface="Tahoma" pitchFamily="34" charset="0"/>
              </a:defRPr>
            </a:lvl1pPr>
          </a:lstStyle>
          <a:p>
            <a:fld id="{6C55D474-F667-483D-8BA5-6119906D2546}" type="slidenum">
              <a:rPr lang="en-US"/>
              <a:pPr/>
              <a:t>‹N°›</a:t>
            </a:fld>
            <a:endParaRPr lang="en-US"/>
          </a:p>
        </p:txBody>
      </p:sp>
    </p:spTree>
    <p:extLst>
      <p:ext uri="{BB962C8B-B14F-4D97-AF65-F5344CB8AC3E}">
        <p14:creationId xmlns:p14="http://schemas.microsoft.com/office/powerpoint/2010/main" val="1447006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5454" cy="495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en-US"/>
              <a:t>*</a:t>
            </a:r>
            <a:endParaRPr lang="en-US" sz="1200" i="0"/>
          </a:p>
        </p:txBody>
      </p:sp>
      <p:sp>
        <p:nvSpPr>
          <p:cNvPr id="2051" name="Rectangle 3"/>
          <p:cNvSpPr>
            <a:spLocks noGrp="1" noChangeArrowheads="1"/>
          </p:cNvSpPr>
          <p:nvPr>
            <p:ph type="dt" idx="1"/>
          </p:nvPr>
        </p:nvSpPr>
        <p:spPr bwMode="auto">
          <a:xfrm>
            <a:off x="3852222" y="0"/>
            <a:ext cx="2945454" cy="495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en-US"/>
              <a:t>16/07/96</a:t>
            </a:r>
            <a:endParaRPr lang="en-US" sz="1200" i="0"/>
          </a:p>
        </p:txBody>
      </p:sp>
      <p:sp>
        <p:nvSpPr>
          <p:cNvPr id="2052" name="Rectangle 4"/>
          <p:cNvSpPr>
            <a:spLocks noGrp="1" noRot="1" noChangeAspect="1" noChangeArrowheads="1" noTextEdit="1"/>
          </p:cNvSpPr>
          <p:nvPr>
            <p:ph type="sldImg" idx="2"/>
          </p:nvPr>
        </p:nvSpPr>
        <p:spPr bwMode="auto">
          <a:xfrm>
            <a:off x="919163" y="746125"/>
            <a:ext cx="4959350" cy="3721100"/>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05228" y="4715493"/>
            <a:ext cx="4987223" cy="4465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675" tIns="46840" rIns="93675" bIns="46840" numCol="1" anchor="t" anchorCtr="0" compatLnSpc="1">
            <a:prstTxWarp prst="textNoShape">
              <a:avLst/>
            </a:prstTxWarp>
          </a:bodyPr>
          <a:lstStyle/>
          <a:p>
            <a:pPr lvl="0"/>
            <a:r>
              <a:rPr lang="en-US"/>
              <a:t>Cliquer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2054" name="Rectangle 6"/>
          <p:cNvSpPr>
            <a:spLocks noGrp="1" noChangeArrowheads="1"/>
          </p:cNvSpPr>
          <p:nvPr>
            <p:ph type="ftr" sz="quarter" idx="4"/>
          </p:nvPr>
        </p:nvSpPr>
        <p:spPr bwMode="auto">
          <a:xfrm>
            <a:off x="0" y="9430985"/>
            <a:ext cx="2945454" cy="495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en-US"/>
              <a:t>*</a:t>
            </a:r>
            <a:endParaRPr lang="en-US" sz="1200" i="0"/>
          </a:p>
        </p:txBody>
      </p:sp>
      <p:sp>
        <p:nvSpPr>
          <p:cNvPr id="2055" name="Rectangle 7"/>
          <p:cNvSpPr>
            <a:spLocks noGrp="1" noChangeArrowheads="1"/>
          </p:cNvSpPr>
          <p:nvPr>
            <p:ph type="sldNum" sz="quarter" idx="5"/>
          </p:nvPr>
        </p:nvSpPr>
        <p:spPr bwMode="auto">
          <a:xfrm>
            <a:off x="3852222" y="9430985"/>
            <a:ext cx="2945454" cy="495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en-US"/>
              <a:t>##</a:t>
            </a:r>
            <a:endParaRPr lang="en-US" sz="1200" i="0"/>
          </a:p>
        </p:txBody>
      </p:sp>
    </p:spTree>
    <p:extLst>
      <p:ext uri="{BB962C8B-B14F-4D97-AF65-F5344CB8AC3E}">
        <p14:creationId xmlns:p14="http://schemas.microsoft.com/office/powerpoint/2010/main" val="327865265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a:t>
            </a:r>
            <a:endParaRPr lang="en-US" sz="1200" i="0"/>
          </a:p>
        </p:txBody>
      </p:sp>
      <p:sp>
        <p:nvSpPr>
          <p:cNvPr id="5" name="Rectangle 3"/>
          <p:cNvSpPr>
            <a:spLocks noGrp="1" noChangeArrowheads="1"/>
          </p:cNvSpPr>
          <p:nvPr>
            <p:ph type="dt" idx="1"/>
          </p:nvPr>
        </p:nvSpPr>
        <p:spPr>
          <a:ln/>
        </p:spPr>
        <p:txBody>
          <a:bodyPr/>
          <a:lstStyle/>
          <a:p>
            <a:r>
              <a:rPr lang="en-US"/>
              <a:t>16/07/96</a:t>
            </a:r>
            <a:endParaRPr lang="en-US" sz="1200" i="0"/>
          </a:p>
        </p:txBody>
      </p:sp>
      <p:sp>
        <p:nvSpPr>
          <p:cNvPr id="6" name="Rectangle 6"/>
          <p:cNvSpPr>
            <a:spLocks noGrp="1" noChangeArrowheads="1"/>
          </p:cNvSpPr>
          <p:nvPr>
            <p:ph type="ftr" sz="quarter" idx="4"/>
          </p:nvPr>
        </p:nvSpPr>
        <p:spPr>
          <a:ln/>
        </p:spPr>
        <p:txBody>
          <a:bodyPr/>
          <a:lstStyle/>
          <a:p>
            <a:r>
              <a:rPr lang="en-US"/>
              <a:t>*</a:t>
            </a:r>
            <a:endParaRPr lang="en-US" sz="1200" i="0"/>
          </a:p>
        </p:txBody>
      </p:sp>
      <p:sp>
        <p:nvSpPr>
          <p:cNvPr id="7" name="Rectangle 7"/>
          <p:cNvSpPr>
            <a:spLocks noGrp="1" noChangeArrowheads="1"/>
          </p:cNvSpPr>
          <p:nvPr>
            <p:ph type="sldNum" sz="quarter" idx="5"/>
          </p:nvPr>
        </p:nvSpPr>
        <p:spPr>
          <a:ln/>
        </p:spPr>
        <p:txBody>
          <a:bodyPr/>
          <a:lstStyle/>
          <a:p>
            <a:r>
              <a:rPr lang="en-US"/>
              <a:t>##</a:t>
            </a:r>
            <a:endParaRPr lang="en-US" sz="1200" i="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266158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4723932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781893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490919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1385836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57608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18657852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449385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1704689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814761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581506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42550766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6918804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6940694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835567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41268121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3813767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0831256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4595578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1586742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408541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713461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19765218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6063951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124182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569664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906422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451508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803527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2166502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e l'en-tête 3"/>
          <p:cNvSpPr>
            <a:spLocks noGrp="1"/>
          </p:cNvSpPr>
          <p:nvPr>
            <p:ph type="hdr" sz="quarter" idx="10"/>
          </p:nvPr>
        </p:nvSpPr>
        <p:spPr/>
        <p:txBody>
          <a:bodyPr/>
          <a:lstStyle/>
          <a:p>
            <a:r>
              <a:rPr lang="en-US"/>
              <a:t>*</a:t>
            </a:r>
            <a:endParaRPr lang="en-US" sz="1200" i="0"/>
          </a:p>
        </p:txBody>
      </p:sp>
      <p:sp>
        <p:nvSpPr>
          <p:cNvPr id="5" name="Espace réservé de la date 4"/>
          <p:cNvSpPr>
            <a:spLocks noGrp="1"/>
          </p:cNvSpPr>
          <p:nvPr>
            <p:ph type="dt" idx="11"/>
          </p:nvPr>
        </p:nvSpPr>
        <p:spPr/>
        <p:txBody>
          <a:bodyPr/>
          <a:lstStyle/>
          <a:p>
            <a:r>
              <a:rPr lang="en-US"/>
              <a:t>16/07/96</a:t>
            </a:r>
            <a:endParaRPr lang="en-US" sz="1200" i="0"/>
          </a:p>
        </p:txBody>
      </p:sp>
      <p:sp>
        <p:nvSpPr>
          <p:cNvPr id="6" name="Espace réservé du pied de page 5"/>
          <p:cNvSpPr>
            <a:spLocks noGrp="1"/>
          </p:cNvSpPr>
          <p:nvPr>
            <p:ph type="ftr" sz="quarter" idx="12"/>
          </p:nvPr>
        </p:nvSpPr>
        <p:spPr/>
        <p:txBody>
          <a:bodyPr/>
          <a:lstStyle/>
          <a:p>
            <a:r>
              <a:rPr lang="en-US"/>
              <a:t>*</a:t>
            </a:r>
            <a:endParaRPr lang="en-US" sz="1200" i="0"/>
          </a:p>
        </p:txBody>
      </p:sp>
      <p:sp>
        <p:nvSpPr>
          <p:cNvPr id="7" name="Espace réservé du numéro de diapositive 6"/>
          <p:cNvSpPr>
            <a:spLocks noGrp="1"/>
          </p:cNvSpPr>
          <p:nvPr>
            <p:ph type="sldNum" sz="quarter" idx="13"/>
          </p:nvPr>
        </p:nvSpPr>
        <p:spPr/>
        <p:txBody>
          <a:bodyPr/>
          <a:lstStyle/>
          <a:p>
            <a:r>
              <a:rPr lang="en-US"/>
              <a:t>##</a:t>
            </a:r>
            <a:endParaRPr lang="en-US" sz="1200" i="0"/>
          </a:p>
        </p:txBody>
      </p:sp>
    </p:spTree>
    <p:extLst>
      <p:ext uri="{BB962C8B-B14F-4D97-AF65-F5344CB8AC3E}">
        <p14:creationId xmlns:p14="http://schemas.microsoft.com/office/powerpoint/2010/main" val="3894491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2438400"/>
            <a:ext cx="9009063" cy="1052513"/>
            <a:chOff x="0" y="1536"/>
            <a:chExt cx="5675" cy="663"/>
          </a:xfrm>
        </p:grpSpPr>
        <p:grpSp>
          <p:nvGrpSpPr>
            <p:cNvPr id="35843" name="Group 3"/>
            <p:cNvGrpSpPr>
              <a:grpSpLocks/>
            </p:cNvGrpSpPr>
            <p:nvPr/>
          </p:nvGrpSpPr>
          <p:grpSpPr bwMode="auto">
            <a:xfrm>
              <a:off x="183" y="1604"/>
              <a:ext cx="448" cy="299"/>
              <a:chOff x="720" y="336"/>
              <a:chExt cx="624" cy="432"/>
            </a:xfrm>
          </p:grpSpPr>
          <p:sp>
            <p:nvSpPr>
              <p:cNvPr id="3584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584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grpSp>
          <p:nvGrpSpPr>
            <p:cNvPr id="35846" name="Group 6"/>
            <p:cNvGrpSpPr>
              <a:grpSpLocks/>
            </p:cNvGrpSpPr>
            <p:nvPr/>
          </p:nvGrpSpPr>
          <p:grpSpPr bwMode="auto">
            <a:xfrm>
              <a:off x="261" y="1870"/>
              <a:ext cx="465" cy="299"/>
              <a:chOff x="912" y="2640"/>
              <a:chExt cx="672" cy="432"/>
            </a:xfrm>
          </p:grpSpPr>
          <p:sp>
            <p:nvSpPr>
              <p:cNvPr id="3584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584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3584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585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3585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35852" name="Rectangle 12"/>
          <p:cNvSpPr>
            <a:spLocks noGrp="1" noChangeArrowheads="1"/>
          </p:cNvSpPr>
          <p:nvPr>
            <p:ph type="ctrTitle"/>
          </p:nvPr>
        </p:nvSpPr>
        <p:spPr>
          <a:xfrm>
            <a:off x="990600" y="1676400"/>
            <a:ext cx="7772400" cy="1462088"/>
          </a:xfrm>
        </p:spPr>
        <p:txBody>
          <a:bodyPr/>
          <a:lstStyle>
            <a:lvl1pPr>
              <a:defRPr/>
            </a:lvl1pPr>
          </a:lstStyle>
          <a:p>
            <a:pPr lvl="0"/>
            <a:r>
              <a:rPr lang="fr-FR" noProof="0"/>
              <a:t>Modifiez le style du titre</a:t>
            </a:r>
            <a:endParaRPr lang="en-US" noProof="0"/>
          </a:p>
        </p:txBody>
      </p:sp>
      <p:sp>
        <p:nvSpPr>
          <p:cNvPr id="3585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fr-FR" noProof="0"/>
              <a:t>Modifiez le style des sous-titres du masque</a:t>
            </a:r>
            <a:endParaRPr lang="en-US" noProof="0"/>
          </a:p>
        </p:txBody>
      </p:sp>
      <p:sp>
        <p:nvSpPr>
          <p:cNvPr id="3585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3585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3585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E44414B7-F87E-4063-AE92-70AB100B4F5D}"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F07E877-E1BB-4549-AD0B-2BD043150815}" type="slidenum">
              <a:rPr lang="en-US"/>
              <a:pPr/>
              <a:t>‹N°›</a:t>
            </a:fld>
            <a:endParaRPr lang="en-US"/>
          </a:p>
        </p:txBody>
      </p:sp>
    </p:spTree>
    <p:extLst>
      <p:ext uri="{BB962C8B-B14F-4D97-AF65-F5344CB8AC3E}">
        <p14:creationId xmlns:p14="http://schemas.microsoft.com/office/powerpoint/2010/main" val="2798837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04050" y="214313"/>
            <a:ext cx="1951038" cy="59182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1150938" y="214313"/>
            <a:ext cx="5700712" cy="59182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3C29C676-C68C-4342-ACD1-8E071FC62BB7}" type="slidenum">
              <a:rPr lang="en-US"/>
              <a:pPr/>
              <a:t>‹N°›</a:t>
            </a:fld>
            <a:endParaRPr lang="en-US"/>
          </a:p>
        </p:txBody>
      </p:sp>
    </p:spTree>
    <p:extLst>
      <p:ext uri="{BB962C8B-B14F-4D97-AF65-F5344CB8AC3E}">
        <p14:creationId xmlns:p14="http://schemas.microsoft.com/office/powerpoint/2010/main" val="2546748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0739445C-659B-47D3-8FE3-B20B6BE40AE9}" type="slidenum">
              <a:rPr lang="en-US"/>
              <a:pPr/>
              <a:t>‹N°›</a:t>
            </a:fld>
            <a:endParaRPr lang="en-US"/>
          </a:p>
        </p:txBody>
      </p:sp>
    </p:spTree>
    <p:extLst>
      <p:ext uri="{BB962C8B-B14F-4D97-AF65-F5344CB8AC3E}">
        <p14:creationId xmlns:p14="http://schemas.microsoft.com/office/powerpoint/2010/main" val="125150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46398986-75A1-46D8-BC9C-AFC8383E8833}" type="slidenum">
              <a:rPr lang="en-US"/>
              <a:pPr/>
              <a:t>‹N°›</a:t>
            </a:fld>
            <a:endParaRPr lang="en-US"/>
          </a:p>
        </p:txBody>
      </p:sp>
    </p:spTree>
    <p:extLst>
      <p:ext uri="{BB962C8B-B14F-4D97-AF65-F5344CB8AC3E}">
        <p14:creationId xmlns:p14="http://schemas.microsoft.com/office/powerpoint/2010/main" val="175847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DDBC6683-0339-472E-9A69-676CF885F960}" type="slidenum">
              <a:rPr lang="en-US"/>
              <a:pPr/>
              <a:t>‹N°›</a:t>
            </a:fld>
            <a:endParaRPr lang="en-US"/>
          </a:p>
        </p:txBody>
      </p:sp>
    </p:spTree>
    <p:extLst>
      <p:ext uri="{BB962C8B-B14F-4D97-AF65-F5344CB8AC3E}">
        <p14:creationId xmlns:p14="http://schemas.microsoft.com/office/powerpoint/2010/main" val="3278228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D1613D7A-0D39-4A01-947F-E2E8EEE525CD}" type="slidenum">
              <a:rPr lang="en-US"/>
              <a:pPr/>
              <a:t>‹N°›</a:t>
            </a:fld>
            <a:endParaRPr lang="en-US"/>
          </a:p>
        </p:txBody>
      </p:sp>
    </p:spTree>
    <p:extLst>
      <p:ext uri="{BB962C8B-B14F-4D97-AF65-F5344CB8AC3E}">
        <p14:creationId xmlns:p14="http://schemas.microsoft.com/office/powerpoint/2010/main" val="1655745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3CF18750-4B2B-4B52-9D4D-6D79642AC149}" type="slidenum">
              <a:rPr lang="en-US"/>
              <a:pPr/>
              <a:t>‹N°›</a:t>
            </a:fld>
            <a:endParaRPr lang="en-US"/>
          </a:p>
        </p:txBody>
      </p:sp>
    </p:spTree>
    <p:extLst>
      <p:ext uri="{BB962C8B-B14F-4D97-AF65-F5344CB8AC3E}">
        <p14:creationId xmlns:p14="http://schemas.microsoft.com/office/powerpoint/2010/main" val="1955729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B2B6C043-EE16-4C72-B9B4-5EA73F71B030}" type="slidenum">
              <a:rPr lang="en-US"/>
              <a:pPr/>
              <a:t>‹N°›</a:t>
            </a:fld>
            <a:endParaRPr lang="en-US"/>
          </a:p>
        </p:txBody>
      </p:sp>
    </p:spTree>
    <p:extLst>
      <p:ext uri="{BB962C8B-B14F-4D97-AF65-F5344CB8AC3E}">
        <p14:creationId xmlns:p14="http://schemas.microsoft.com/office/powerpoint/2010/main" val="1462171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5A89FFD0-6F23-4459-B83E-9AF06E1CE34C}" type="slidenum">
              <a:rPr lang="en-US"/>
              <a:pPr/>
              <a:t>‹N°›</a:t>
            </a:fld>
            <a:endParaRPr lang="en-US"/>
          </a:p>
        </p:txBody>
      </p:sp>
    </p:spTree>
    <p:extLst>
      <p:ext uri="{BB962C8B-B14F-4D97-AF65-F5344CB8AC3E}">
        <p14:creationId xmlns:p14="http://schemas.microsoft.com/office/powerpoint/2010/main" val="134927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73F26565-18FE-4CC1-8604-6D323DD06BCC}" type="slidenum">
              <a:rPr lang="en-US"/>
              <a:pPr/>
              <a:t>‹N°›</a:t>
            </a:fld>
            <a:endParaRPr lang="en-US"/>
          </a:p>
        </p:txBody>
      </p:sp>
    </p:spTree>
    <p:extLst>
      <p:ext uri="{BB962C8B-B14F-4D97-AF65-F5344CB8AC3E}">
        <p14:creationId xmlns:p14="http://schemas.microsoft.com/office/powerpoint/2010/main" val="164599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1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20"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2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2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23"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2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fr-FR" sz="2400">
              <a:latin typeface="Tahoma" pitchFamily="34" charset="0"/>
            </a:endParaRPr>
          </a:p>
        </p:txBody>
      </p:sp>
      <p:sp>
        <p:nvSpPr>
          <p:cNvPr id="34825"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t>Cliquer pour modifier le style du titre du masque</a:t>
            </a:r>
          </a:p>
        </p:txBody>
      </p:sp>
      <p:sp>
        <p:nvSpPr>
          <p:cNvPr id="34826"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Cliquer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3482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endParaRPr lang="en-US"/>
          </a:p>
        </p:txBody>
      </p:sp>
      <p:sp>
        <p:nvSpPr>
          <p:cNvPr id="3482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a:p>
        </p:txBody>
      </p:sp>
      <p:sp>
        <p:nvSpPr>
          <p:cNvPr id="3482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fld id="{6DBCBF4E-F6F1-4154-B842-5BD855FDB44D}"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1115616" y="1268760"/>
            <a:ext cx="7772400" cy="1462088"/>
          </a:xfrm>
        </p:spPr>
        <p:txBody>
          <a:bodyPr/>
          <a:lstStyle/>
          <a:p>
            <a:r>
              <a:rPr lang="fr-FR" dirty="0"/>
              <a:t>Formation des Conseillers Prud’hommes CFE CGC</a:t>
            </a:r>
          </a:p>
        </p:txBody>
      </p:sp>
      <p:sp>
        <p:nvSpPr>
          <p:cNvPr id="4101" name="Rectangle 5"/>
          <p:cNvSpPr>
            <a:spLocks noGrp="1" noChangeArrowheads="1"/>
          </p:cNvSpPr>
          <p:nvPr>
            <p:ph type="subTitle" idx="1"/>
          </p:nvPr>
        </p:nvSpPr>
        <p:spPr>
          <a:xfrm>
            <a:off x="1403648" y="3429000"/>
            <a:ext cx="6400800" cy="1752600"/>
          </a:xfrm>
        </p:spPr>
        <p:txBody>
          <a:bodyPr/>
          <a:lstStyle/>
          <a:p>
            <a:r>
              <a:rPr lang="en-US" sz="2000" dirty="0">
                <a:solidFill>
                  <a:srgbClr val="002060"/>
                </a:solidFill>
              </a:rPr>
              <a:t>11 et 12 </a:t>
            </a:r>
            <a:r>
              <a:rPr lang="en-US" sz="2000" dirty="0" err="1">
                <a:solidFill>
                  <a:srgbClr val="002060"/>
                </a:solidFill>
              </a:rPr>
              <a:t>avril</a:t>
            </a:r>
            <a:r>
              <a:rPr lang="en-US" sz="2000" dirty="0">
                <a:solidFill>
                  <a:srgbClr val="002060"/>
                </a:solidFill>
              </a:rPr>
              <a:t> 2024</a:t>
            </a:r>
          </a:p>
          <a:p>
            <a:endParaRPr lang="en-US" sz="2000" dirty="0">
              <a:solidFill>
                <a:srgbClr val="002060"/>
              </a:solidFill>
            </a:endParaRPr>
          </a:p>
          <a:p>
            <a:r>
              <a:rPr lang="en-US" sz="2000" dirty="0"/>
              <a:t>Me Thierry </a:t>
            </a:r>
            <a:r>
              <a:rPr lang="en-US" sz="2000" dirty="0" err="1"/>
              <a:t>THAVE</a:t>
            </a:r>
            <a:endParaRPr lang="en-US" sz="2000" dirty="0"/>
          </a:p>
          <a:p>
            <a:r>
              <a:rPr lang="en-US" sz="2000" dirty="0" err="1"/>
              <a:t>Avocat</a:t>
            </a:r>
            <a:r>
              <a:rPr lang="en-US" sz="2000" dirty="0"/>
              <a:t> </a:t>
            </a:r>
            <a:r>
              <a:rPr lang="en-US" sz="2000" dirty="0" err="1"/>
              <a:t>Spécialiste</a:t>
            </a:r>
            <a:r>
              <a:rPr lang="en-US" sz="2000" dirty="0"/>
              <a:t> en Droit du Travail</a:t>
            </a:r>
          </a:p>
          <a:p>
            <a:r>
              <a:rPr lang="en-US" sz="2000" dirty="0" err="1"/>
              <a:t>Barreau</a:t>
            </a:r>
            <a:r>
              <a:rPr lang="en-US" sz="2000" dirty="0"/>
              <a:t> de Clermont-Ferrand</a:t>
            </a:r>
          </a:p>
          <a:p>
            <a:r>
              <a:rPr lang="en-US" sz="2000" dirty="0"/>
              <a:t>65 Bd François Mitterrand - 63000 CLERMONT-FERRAND</a:t>
            </a:r>
          </a:p>
          <a:p>
            <a:r>
              <a:rPr lang="en-US" sz="2000" dirty="0"/>
              <a:t>04 73 19 19 10 - </a:t>
            </a:r>
            <a:r>
              <a:rPr lang="fr-FR" sz="2000" dirty="0"/>
              <a:t>cabinet.thave@orange.fr</a:t>
            </a:r>
          </a:p>
          <a:p>
            <a:endParaRPr lang="en-US" dirty="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420888"/>
            <a:ext cx="7772400" cy="4114800"/>
          </a:xfrm>
          <a:noFill/>
          <a:ln/>
        </p:spPr>
        <p:txBody>
          <a:bodyPr lIns="182562" tIns="46037" rIns="182562" bIns="46037"/>
          <a:lstStyle/>
          <a:p>
            <a:pPr marL="571500" indent="-571500">
              <a:buFont typeface="+mj-lt"/>
              <a:buAutoNum type="romanUcPeriod" startAt="4"/>
            </a:pPr>
            <a:r>
              <a:rPr lang="fr-FR" sz="2800" u="sng" dirty="0"/>
              <a:t>Inaptitude</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10</a:t>
            </a:fld>
            <a:endParaRPr lang="en-US"/>
          </a:p>
        </p:txBody>
      </p:sp>
    </p:spTree>
    <p:extLst>
      <p:ext uri="{BB962C8B-B14F-4D97-AF65-F5344CB8AC3E}">
        <p14:creationId xmlns:p14="http://schemas.microsoft.com/office/powerpoint/2010/main" val="392910173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L’avis d’inaptitude non contesté s’impose aux parties comme au juge (Cass. soc. 07/02/2024 n° 21-10.755)</a:t>
            </a:r>
          </a:p>
        </p:txBody>
      </p:sp>
      <p:sp>
        <p:nvSpPr>
          <p:cNvPr id="4" name="Espace réservé du numéro de diapositive 3">
            <a:extLst>
              <a:ext uri="{FF2B5EF4-FFF2-40B4-BE49-F238E27FC236}">
                <a16:creationId xmlns:a16="http://schemas.microsoft.com/office/drawing/2014/main" id="{38E86955-20EE-534E-AB41-CFD4DC61A419}"/>
              </a:ext>
            </a:extLst>
          </p:cNvPr>
          <p:cNvSpPr>
            <a:spLocks noGrp="1"/>
          </p:cNvSpPr>
          <p:nvPr>
            <p:ph type="sldNum" sz="quarter" idx="12"/>
          </p:nvPr>
        </p:nvSpPr>
        <p:spPr/>
        <p:txBody>
          <a:bodyPr/>
          <a:lstStyle/>
          <a:p>
            <a:fld id="{0739445C-659B-47D3-8FE3-B20B6BE40AE9}" type="slidenum">
              <a:rPr lang="en-US" smtClean="0"/>
              <a:pPr/>
              <a:t>11</a:t>
            </a:fld>
            <a:endParaRPr lang="en-US"/>
          </a:p>
        </p:txBody>
      </p:sp>
    </p:spTree>
    <p:extLst>
      <p:ext uri="{BB962C8B-B14F-4D97-AF65-F5344CB8AC3E}">
        <p14:creationId xmlns:p14="http://schemas.microsoft.com/office/powerpoint/2010/main" val="2313021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420888"/>
            <a:ext cx="7772400" cy="4114800"/>
          </a:xfrm>
          <a:noFill/>
          <a:ln/>
        </p:spPr>
        <p:txBody>
          <a:bodyPr lIns="182562" tIns="46037" rIns="182562" bIns="46037"/>
          <a:lstStyle/>
          <a:p>
            <a:pPr marL="571500" indent="-571500">
              <a:buFont typeface="+mj-lt"/>
              <a:buAutoNum type="romanUcPeriod" startAt="5"/>
            </a:pPr>
            <a:r>
              <a:rPr lang="fr-FR" sz="2800" u="sng" dirty="0"/>
              <a:t>Clause de non-concurrence</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12</a:t>
            </a:fld>
            <a:endParaRPr lang="en-US"/>
          </a:p>
        </p:txBody>
      </p:sp>
    </p:spTree>
    <p:extLst>
      <p:ext uri="{BB962C8B-B14F-4D97-AF65-F5344CB8AC3E}">
        <p14:creationId xmlns:p14="http://schemas.microsoft.com/office/powerpoint/2010/main" val="44179520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La violation de la clause de non-concurrence prive définitivement le salarié de la contrepartie financière (Cass. soc. 24/01/2024 n° 22-20.926)</a:t>
            </a:r>
          </a:p>
        </p:txBody>
      </p:sp>
      <p:sp>
        <p:nvSpPr>
          <p:cNvPr id="4" name="Espace réservé du numéro de diapositive 3">
            <a:extLst>
              <a:ext uri="{FF2B5EF4-FFF2-40B4-BE49-F238E27FC236}">
                <a16:creationId xmlns:a16="http://schemas.microsoft.com/office/drawing/2014/main" id="{5EACEBB9-D99E-9B41-AC13-3A3C6D806ED5}"/>
              </a:ext>
            </a:extLst>
          </p:cNvPr>
          <p:cNvSpPr>
            <a:spLocks noGrp="1"/>
          </p:cNvSpPr>
          <p:nvPr>
            <p:ph type="sldNum" sz="quarter" idx="12"/>
          </p:nvPr>
        </p:nvSpPr>
        <p:spPr/>
        <p:txBody>
          <a:bodyPr/>
          <a:lstStyle/>
          <a:p>
            <a:fld id="{0739445C-659B-47D3-8FE3-B20B6BE40AE9}" type="slidenum">
              <a:rPr lang="en-US" smtClean="0"/>
              <a:pPr/>
              <a:t>13</a:t>
            </a:fld>
            <a:endParaRPr lang="en-US"/>
          </a:p>
        </p:txBody>
      </p:sp>
    </p:spTree>
    <p:extLst>
      <p:ext uri="{BB962C8B-B14F-4D97-AF65-F5344CB8AC3E}">
        <p14:creationId xmlns:p14="http://schemas.microsoft.com/office/powerpoint/2010/main" val="2621819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420888"/>
            <a:ext cx="7772400" cy="4114800"/>
          </a:xfrm>
          <a:noFill/>
          <a:ln/>
        </p:spPr>
        <p:txBody>
          <a:bodyPr lIns="182562" tIns="46037" rIns="182562" bIns="46037"/>
          <a:lstStyle/>
          <a:p>
            <a:pPr marL="571500" indent="-571500">
              <a:buFont typeface="+mj-lt"/>
              <a:buAutoNum type="romanUcPeriod" startAt="6"/>
            </a:pPr>
            <a:r>
              <a:rPr lang="fr-FR" sz="2800" u="sng" dirty="0"/>
              <a:t>Modification du lieu de travail</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14</a:t>
            </a:fld>
            <a:endParaRPr lang="en-US"/>
          </a:p>
        </p:txBody>
      </p:sp>
    </p:spTree>
    <p:extLst>
      <p:ext uri="{BB962C8B-B14F-4D97-AF65-F5344CB8AC3E}">
        <p14:creationId xmlns:p14="http://schemas.microsoft.com/office/powerpoint/2010/main" val="341536293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Les frais supplémentaires générés par l’utilisation du véhicule personnel constituent un critère pouvant être pris en compte pour apprécier l’étendue du secteur géographique et déterminer si la nouvelle affectation du salarié constitue une modification de son contrat de travail (Cass. soc 24/01/2024 n° 22-19.752)</a:t>
            </a:r>
          </a:p>
        </p:txBody>
      </p:sp>
      <p:sp>
        <p:nvSpPr>
          <p:cNvPr id="4" name="Espace réservé du numéro de diapositive 3">
            <a:extLst>
              <a:ext uri="{FF2B5EF4-FFF2-40B4-BE49-F238E27FC236}">
                <a16:creationId xmlns:a16="http://schemas.microsoft.com/office/drawing/2014/main" id="{341CC2A7-E112-ED41-B1D2-5B511ADE5E68}"/>
              </a:ext>
            </a:extLst>
          </p:cNvPr>
          <p:cNvSpPr>
            <a:spLocks noGrp="1"/>
          </p:cNvSpPr>
          <p:nvPr>
            <p:ph type="sldNum" sz="quarter" idx="12"/>
          </p:nvPr>
        </p:nvSpPr>
        <p:spPr/>
        <p:txBody>
          <a:bodyPr/>
          <a:lstStyle/>
          <a:p>
            <a:fld id="{0739445C-659B-47D3-8FE3-B20B6BE40AE9}" type="slidenum">
              <a:rPr lang="en-US" smtClean="0"/>
              <a:pPr/>
              <a:t>15</a:t>
            </a:fld>
            <a:endParaRPr lang="en-US"/>
          </a:p>
        </p:txBody>
      </p:sp>
    </p:spTree>
    <p:extLst>
      <p:ext uri="{BB962C8B-B14F-4D97-AF65-F5344CB8AC3E}">
        <p14:creationId xmlns:p14="http://schemas.microsoft.com/office/powerpoint/2010/main" val="8517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57438"/>
            <a:ext cx="7772400" cy="4114800"/>
          </a:xfrm>
          <a:noFill/>
          <a:ln/>
        </p:spPr>
        <p:txBody>
          <a:bodyPr lIns="182562" tIns="46037" rIns="182562" bIns="46037"/>
          <a:lstStyle/>
          <a:p>
            <a:pPr marL="571500" indent="-571500">
              <a:buFont typeface="+mj-lt"/>
              <a:buAutoNum type="romanUcPeriod" startAt="7"/>
            </a:pPr>
            <a:r>
              <a:rPr lang="fr-FR" sz="2800" u="sng" dirty="0"/>
              <a:t>Rémunération</a:t>
            </a:r>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16</a:t>
            </a:fld>
            <a:endParaRPr lang="en-US"/>
          </a:p>
        </p:txBody>
      </p:sp>
    </p:spTree>
    <p:extLst>
      <p:ext uri="{BB962C8B-B14F-4D97-AF65-F5344CB8AC3E}">
        <p14:creationId xmlns:p14="http://schemas.microsoft.com/office/powerpoint/2010/main" val="3978006014"/>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L’employeur peut modifier des objectifs qu’il a fixé unilatéralement, mais à condition d’en informer le salarié en début d’exercice. À défaut, la part variable lui est intégralement due (Cass soc 31/01/2024 n° 22-22.709)</a:t>
            </a:r>
          </a:p>
        </p:txBody>
      </p:sp>
      <p:sp>
        <p:nvSpPr>
          <p:cNvPr id="4" name="Espace réservé du numéro de diapositive 3">
            <a:extLst>
              <a:ext uri="{FF2B5EF4-FFF2-40B4-BE49-F238E27FC236}">
                <a16:creationId xmlns:a16="http://schemas.microsoft.com/office/drawing/2014/main" id="{4573729E-BA98-7F48-B3E7-876ABB8CAC55}"/>
              </a:ext>
            </a:extLst>
          </p:cNvPr>
          <p:cNvSpPr>
            <a:spLocks noGrp="1"/>
          </p:cNvSpPr>
          <p:nvPr>
            <p:ph type="sldNum" sz="quarter" idx="12"/>
          </p:nvPr>
        </p:nvSpPr>
        <p:spPr/>
        <p:txBody>
          <a:bodyPr/>
          <a:lstStyle/>
          <a:p>
            <a:fld id="{0739445C-659B-47D3-8FE3-B20B6BE40AE9}" type="slidenum">
              <a:rPr lang="en-US" smtClean="0"/>
              <a:pPr/>
              <a:t>17</a:t>
            </a:fld>
            <a:endParaRPr lang="en-US"/>
          </a:p>
        </p:txBody>
      </p:sp>
    </p:spTree>
    <p:extLst>
      <p:ext uri="{BB962C8B-B14F-4D97-AF65-F5344CB8AC3E}">
        <p14:creationId xmlns:p14="http://schemas.microsoft.com/office/powerpoint/2010/main" val="1045395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Un comportement constitutif de harcèlement sexuel ne permet pas de réduire la rémunération variable (Cass soc 13/03/2024 n° 22-20.970)</a:t>
            </a:r>
          </a:p>
        </p:txBody>
      </p:sp>
      <p:sp>
        <p:nvSpPr>
          <p:cNvPr id="4" name="Espace réservé du numéro de diapositive 3">
            <a:extLst>
              <a:ext uri="{FF2B5EF4-FFF2-40B4-BE49-F238E27FC236}">
                <a16:creationId xmlns:a16="http://schemas.microsoft.com/office/drawing/2014/main" id="{4573729E-BA98-7F48-B3E7-876ABB8CAC55}"/>
              </a:ext>
            </a:extLst>
          </p:cNvPr>
          <p:cNvSpPr>
            <a:spLocks noGrp="1"/>
          </p:cNvSpPr>
          <p:nvPr>
            <p:ph type="sldNum" sz="quarter" idx="12"/>
          </p:nvPr>
        </p:nvSpPr>
        <p:spPr/>
        <p:txBody>
          <a:bodyPr/>
          <a:lstStyle/>
          <a:p>
            <a:fld id="{0739445C-659B-47D3-8FE3-B20B6BE40AE9}" type="slidenum">
              <a:rPr lang="en-US" smtClean="0"/>
              <a:pPr/>
              <a:t>18</a:t>
            </a:fld>
            <a:endParaRPr lang="en-US"/>
          </a:p>
        </p:txBody>
      </p:sp>
    </p:spTree>
    <p:extLst>
      <p:ext uri="{BB962C8B-B14F-4D97-AF65-F5344CB8AC3E}">
        <p14:creationId xmlns:p14="http://schemas.microsoft.com/office/powerpoint/2010/main" val="713210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marL="571500" marR="0" lvl="0" indent="-571500" algn="l" defTabSz="914400" rtl="0" eaLnBrk="1" fontAlgn="base" latinLnBrk="0" hangingPunct="1">
              <a:lnSpc>
                <a:spcPct val="100000"/>
              </a:lnSpc>
              <a:spcBef>
                <a:spcPct val="20000"/>
              </a:spcBef>
              <a:spcAft>
                <a:spcPct val="0"/>
              </a:spcAft>
              <a:buClr>
                <a:srgbClr val="76B749"/>
              </a:buClr>
              <a:buSzPct val="60000"/>
              <a:buFont typeface="+mj-lt"/>
              <a:buAutoNum type="romanUcPeriod" startAt="8"/>
              <a:tabLst/>
              <a:defRPr/>
            </a:pPr>
            <a:r>
              <a:rPr lang="fr-FR" sz="2800" u="sng" dirty="0">
                <a:solidFill>
                  <a:srgbClr val="000000"/>
                </a:solidFill>
                <a:latin typeface="Tahoma"/>
              </a:rPr>
              <a:t>Salarié protégé</a:t>
            </a:r>
            <a:endParaRPr kumimoji="0" lang="fr-FR" sz="2800" b="0" i="0" u="sng" strike="noStrike" kern="0" cap="none" spc="0" normalizeH="0" baseline="0" noProof="0" dirty="0">
              <a:ln>
                <a:noFill/>
              </a:ln>
              <a:solidFill>
                <a:srgbClr val="000000"/>
              </a:solidFill>
              <a:effectLst/>
              <a:uLnTx/>
              <a:uFillTx/>
              <a:latin typeface="Tahoma"/>
              <a:ea typeface="+mn-ea"/>
              <a:cs typeface="+mn-cs"/>
            </a:endParaRPr>
          </a:p>
          <a:p>
            <a:pPr algn="just"/>
            <a:endParaRPr lang="fr-FR" dirty="0"/>
          </a:p>
        </p:txBody>
      </p:sp>
      <p:sp>
        <p:nvSpPr>
          <p:cNvPr id="4" name="Espace réservé du numéro de diapositive 3">
            <a:extLst>
              <a:ext uri="{FF2B5EF4-FFF2-40B4-BE49-F238E27FC236}">
                <a16:creationId xmlns:a16="http://schemas.microsoft.com/office/drawing/2014/main" id="{48F7DCF6-F260-2B48-897B-576DE445F1BD}"/>
              </a:ext>
            </a:extLst>
          </p:cNvPr>
          <p:cNvSpPr>
            <a:spLocks noGrp="1"/>
          </p:cNvSpPr>
          <p:nvPr>
            <p:ph type="sldNum" sz="quarter" idx="12"/>
          </p:nvPr>
        </p:nvSpPr>
        <p:spPr/>
        <p:txBody>
          <a:bodyPr/>
          <a:lstStyle/>
          <a:p>
            <a:fld id="{0739445C-659B-47D3-8FE3-B20B6BE40AE9}" type="slidenum">
              <a:rPr lang="en-US" smtClean="0"/>
              <a:pPr/>
              <a:t>19</a:t>
            </a:fld>
            <a:endParaRPr lang="en-US"/>
          </a:p>
        </p:txBody>
      </p:sp>
    </p:spTree>
    <p:extLst>
      <p:ext uri="{BB962C8B-B14F-4D97-AF65-F5344CB8AC3E}">
        <p14:creationId xmlns:p14="http://schemas.microsoft.com/office/powerpoint/2010/main" val="61028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84003"/>
            <a:ext cx="7772400" cy="4114800"/>
          </a:xfrm>
          <a:noFill/>
          <a:ln/>
        </p:spPr>
        <p:txBody>
          <a:bodyPr lIns="182562" tIns="46037" rIns="182562" bIns="46037"/>
          <a:lstStyle/>
          <a:p>
            <a:pPr marL="571500" indent="-571500">
              <a:buAutoNum type="romanUcPeriod"/>
            </a:pPr>
            <a:r>
              <a:rPr lang="en-US" sz="2800" u="sng" dirty="0" err="1"/>
              <a:t>Forfaits</a:t>
            </a:r>
            <a:r>
              <a:rPr lang="en-US" sz="2800" u="sng" dirty="0"/>
              <a:t> </a:t>
            </a:r>
            <a:r>
              <a:rPr lang="en-US" sz="2800" u="sng" dirty="0" err="1"/>
              <a:t>jours</a:t>
            </a:r>
            <a:r>
              <a:rPr lang="en-US" sz="2800" u="sng" dirty="0"/>
              <a:t> : </a:t>
            </a:r>
            <a:r>
              <a:rPr lang="en-US" sz="2800" u="sng" dirty="0" err="1"/>
              <a:t>suivi</a:t>
            </a:r>
            <a:r>
              <a:rPr lang="en-US" sz="2800" u="sng" dirty="0"/>
              <a:t> de la charge de travail</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2</a:t>
            </a:fld>
            <a:endParaRPr lang="en-US"/>
          </a:p>
        </p:txBody>
      </p:sp>
    </p:spTree>
    <p:extLst>
      <p:ext uri="{BB962C8B-B14F-4D97-AF65-F5344CB8AC3E}">
        <p14:creationId xmlns:p14="http://schemas.microsoft.com/office/powerpoint/2010/main" val="1858821193"/>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Lorsqu’un salarié protégé a été licencié après autorisation administrative, le juge judiciaire peut lui accorder des indemnités au titre de la discrimination syndicale antérieure au licenciement, mais pas annuler ce dernier (Cass. soc. 17/01/2024 n° 22-20.778)</a:t>
            </a:r>
          </a:p>
        </p:txBody>
      </p:sp>
      <p:sp>
        <p:nvSpPr>
          <p:cNvPr id="4" name="Espace réservé du numéro de diapositive 3">
            <a:extLst>
              <a:ext uri="{FF2B5EF4-FFF2-40B4-BE49-F238E27FC236}">
                <a16:creationId xmlns:a16="http://schemas.microsoft.com/office/drawing/2014/main" id="{F1E3AFA9-1C4A-F349-ACA6-1196718C2D1E}"/>
              </a:ext>
            </a:extLst>
          </p:cNvPr>
          <p:cNvSpPr>
            <a:spLocks noGrp="1"/>
          </p:cNvSpPr>
          <p:nvPr>
            <p:ph type="sldNum" sz="quarter" idx="12"/>
          </p:nvPr>
        </p:nvSpPr>
        <p:spPr/>
        <p:txBody>
          <a:bodyPr/>
          <a:lstStyle/>
          <a:p>
            <a:fld id="{0739445C-659B-47D3-8FE3-B20B6BE40AE9}" type="slidenum">
              <a:rPr lang="en-US" smtClean="0"/>
              <a:pPr/>
              <a:t>20</a:t>
            </a:fld>
            <a:endParaRPr lang="en-US"/>
          </a:p>
        </p:txBody>
      </p:sp>
    </p:spTree>
    <p:extLst>
      <p:ext uri="{BB962C8B-B14F-4D97-AF65-F5344CB8AC3E}">
        <p14:creationId xmlns:p14="http://schemas.microsoft.com/office/powerpoint/2010/main" val="1960163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57438"/>
            <a:ext cx="7772400" cy="4114800"/>
          </a:xfrm>
          <a:noFill/>
          <a:ln/>
        </p:spPr>
        <p:txBody>
          <a:bodyPr lIns="182562" tIns="46037" rIns="182562" bIns="46037"/>
          <a:lstStyle/>
          <a:p>
            <a:pPr marL="571500" indent="-571500">
              <a:buFont typeface="+mj-lt"/>
              <a:buAutoNum type="romanUcPeriod" startAt="9"/>
            </a:pPr>
            <a:r>
              <a:rPr lang="fr-FR" sz="2800" u="sng" dirty="0"/>
              <a:t>Droit à l’image</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21</a:t>
            </a:fld>
            <a:endParaRPr lang="en-US"/>
          </a:p>
        </p:txBody>
      </p:sp>
    </p:spTree>
    <p:extLst>
      <p:ext uri="{BB962C8B-B14F-4D97-AF65-F5344CB8AC3E}">
        <p14:creationId xmlns:p14="http://schemas.microsoft.com/office/powerpoint/2010/main" val="55217179"/>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Le salarié peut s’opposer à l’utilisation de son image dans une plaquette commerciale : la réparation est automatique dès lors qu’il y a atteinte à son image (Cass. soc. 14/2/2024 n° 22-18.014)</a:t>
            </a:r>
          </a:p>
        </p:txBody>
      </p:sp>
      <p:sp>
        <p:nvSpPr>
          <p:cNvPr id="4" name="Espace réservé du numéro de diapositive 3">
            <a:extLst>
              <a:ext uri="{FF2B5EF4-FFF2-40B4-BE49-F238E27FC236}">
                <a16:creationId xmlns:a16="http://schemas.microsoft.com/office/drawing/2014/main" id="{FF3FE136-020F-D245-939A-99E1F6C707C8}"/>
              </a:ext>
            </a:extLst>
          </p:cNvPr>
          <p:cNvSpPr>
            <a:spLocks noGrp="1"/>
          </p:cNvSpPr>
          <p:nvPr>
            <p:ph type="sldNum" sz="quarter" idx="12"/>
          </p:nvPr>
        </p:nvSpPr>
        <p:spPr/>
        <p:txBody>
          <a:bodyPr/>
          <a:lstStyle/>
          <a:p>
            <a:fld id="{0739445C-659B-47D3-8FE3-B20B6BE40AE9}" type="slidenum">
              <a:rPr lang="en-US" smtClean="0"/>
              <a:pPr/>
              <a:t>22</a:t>
            </a:fld>
            <a:endParaRPr lang="en-US"/>
          </a:p>
        </p:txBody>
      </p:sp>
    </p:spTree>
    <p:extLst>
      <p:ext uri="{BB962C8B-B14F-4D97-AF65-F5344CB8AC3E}">
        <p14:creationId xmlns:p14="http://schemas.microsoft.com/office/powerpoint/2010/main" val="2226584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57438"/>
            <a:ext cx="7772400" cy="4114800"/>
          </a:xfrm>
          <a:noFill/>
          <a:ln/>
        </p:spPr>
        <p:txBody>
          <a:bodyPr lIns="182562" tIns="46037" rIns="182562" bIns="46037"/>
          <a:lstStyle/>
          <a:p>
            <a:pPr marL="571500" indent="-571500">
              <a:buFont typeface="+mj-lt"/>
              <a:buAutoNum type="romanUcPeriod" startAt="10"/>
            </a:pPr>
            <a:r>
              <a:rPr lang="fr-FR" sz="2800" u="sng" dirty="0"/>
              <a:t>Messages privés</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23</a:t>
            </a:fld>
            <a:endParaRPr lang="en-US"/>
          </a:p>
        </p:txBody>
      </p:sp>
    </p:spTree>
    <p:extLst>
      <p:ext uri="{BB962C8B-B14F-4D97-AF65-F5344CB8AC3E}">
        <p14:creationId xmlns:p14="http://schemas.microsoft.com/office/powerpoint/2010/main" val="893426003"/>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L’envoi de messages privés, même racistes, via la messagerie professionnelle n’est pas fautif (Cass. soc. 6/3/2024 n° 22-11.016)</a:t>
            </a:r>
          </a:p>
        </p:txBody>
      </p:sp>
      <p:sp>
        <p:nvSpPr>
          <p:cNvPr id="4" name="Espace réservé du numéro de diapositive 3">
            <a:extLst>
              <a:ext uri="{FF2B5EF4-FFF2-40B4-BE49-F238E27FC236}">
                <a16:creationId xmlns:a16="http://schemas.microsoft.com/office/drawing/2014/main" id="{AB07147B-81A0-3048-9E47-FF8A024A06E2}"/>
              </a:ext>
            </a:extLst>
          </p:cNvPr>
          <p:cNvSpPr>
            <a:spLocks noGrp="1"/>
          </p:cNvSpPr>
          <p:nvPr>
            <p:ph type="sldNum" sz="quarter" idx="12"/>
          </p:nvPr>
        </p:nvSpPr>
        <p:spPr/>
        <p:txBody>
          <a:bodyPr/>
          <a:lstStyle/>
          <a:p>
            <a:fld id="{0739445C-659B-47D3-8FE3-B20B6BE40AE9}" type="slidenum">
              <a:rPr lang="en-US" smtClean="0"/>
              <a:pPr/>
              <a:t>24</a:t>
            </a:fld>
            <a:endParaRPr lang="en-US"/>
          </a:p>
        </p:txBody>
      </p:sp>
    </p:spTree>
    <p:extLst>
      <p:ext uri="{BB962C8B-B14F-4D97-AF65-F5344CB8AC3E}">
        <p14:creationId xmlns:p14="http://schemas.microsoft.com/office/powerpoint/2010/main" val="551159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57438"/>
            <a:ext cx="7772400" cy="4114800"/>
          </a:xfrm>
          <a:noFill/>
          <a:ln/>
        </p:spPr>
        <p:txBody>
          <a:bodyPr lIns="182562" tIns="46037" rIns="182562" bIns="46037"/>
          <a:lstStyle/>
          <a:p>
            <a:pPr marL="571500" indent="-571500">
              <a:buFont typeface="+mj-lt"/>
              <a:buAutoNum type="romanUcPeriod" startAt="11"/>
            </a:pPr>
            <a:r>
              <a:rPr lang="fr-FR" sz="2800" u="sng" dirty="0"/>
              <a:t>Preuves des heures supplémentaires</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25</a:t>
            </a:fld>
            <a:endParaRPr lang="en-US"/>
          </a:p>
        </p:txBody>
      </p:sp>
    </p:spTree>
    <p:extLst>
      <p:ext uri="{BB962C8B-B14F-4D97-AF65-F5344CB8AC3E}">
        <p14:creationId xmlns:p14="http://schemas.microsoft.com/office/powerpoint/2010/main" val="2738162185"/>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En matière d’heures supplémentaires, l’employeur est recevable à opposer tout élément au salarié (Cass. soc. 7/2/2024 n° 22-15.842)</a:t>
            </a:r>
          </a:p>
        </p:txBody>
      </p:sp>
      <p:sp>
        <p:nvSpPr>
          <p:cNvPr id="4" name="Espace réservé du numéro de diapositive 3">
            <a:extLst>
              <a:ext uri="{FF2B5EF4-FFF2-40B4-BE49-F238E27FC236}">
                <a16:creationId xmlns:a16="http://schemas.microsoft.com/office/drawing/2014/main" id="{DE38AF96-27C7-C34B-9DDD-29BAF3F8C6E2}"/>
              </a:ext>
            </a:extLst>
          </p:cNvPr>
          <p:cNvSpPr>
            <a:spLocks noGrp="1"/>
          </p:cNvSpPr>
          <p:nvPr>
            <p:ph type="sldNum" sz="quarter" idx="12"/>
          </p:nvPr>
        </p:nvSpPr>
        <p:spPr/>
        <p:txBody>
          <a:bodyPr/>
          <a:lstStyle/>
          <a:p>
            <a:fld id="{0739445C-659B-47D3-8FE3-B20B6BE40AE9}" type="slidenum">
              <a:rPr lang="en-US" smtClean="0"/>
              <a:pPr/>
              <a:t>26</a:t>
            </a:fld>
            <a:endParaRPr lang="en-US"/>
          </a:p>
        </p:txBody>
      </p:sp>
    </p:spTree>
    <p:extLst>
      <p:ext uri="{BB962C8B-B14F-4D97-AF65-F5344CB8AC3E}">
        <p14:creationId xmlns:p14="http://schemas.microsoft.com/office/powerpoint/2010/main" val="1253448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57438"/>
            <a:ext cx="7772400" cy="4114800"/>
          </a:xfrm>
          <a:noFill/>
          <a:ln/>
        </p:spPr>
        <p:txBody>
          <a:bodyPr lIns="182562" tIns="46037" rIns="182562" bIns="46037"/>
          <a:lstStyle/>
          <a:p>
            <a:pPr marL="571500" indent="-571500">
              <a:buFont typeface="+mj-lt"/>
              <a:buAutoNum type="romanUcPeriod" startAt="12"/>
            </a:pPr>
            <a:r>
              <a:rPr lang="fr-FR" sz="2800" u="sng" dirty="0"/>
              <a:t>Management nocif</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27</a:t>
            </a:fld>
            <a:endParaRPr lang="en-US"/>
          </a:p>
        </p:txBody>
      </p:sp>
    </p:spTree>
    <p:extLst>
      <p:ext uri="{BB962C8B-B14F-4D97-AF65-F5344CB8AC3E}">
        <p14:creationId xmlns:p14="http://schemas.microsoft.com/office/powerpoint/2010/main" val="150132729"/>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Les méthodes de gestion de nature à impressionner les subordonnés et  à nuire à leur santé constituent une faute grave, sans que la qualification de harcèlement moral soit exigée (Cass. soc. 14/02/2024 n° 22-14.385 et n° 22-23.620)</a:t>
            </a:r>
          </a:p>
        </p:txBody>
      </p:sp>
      <p:sp>
        <p:nvSpPr>
          <p:cNvPr id="4" name="Espace réservé du numéro de diapositive 3">
            <a:extLst>
              <a:ext uri="{FF2B5EF4-FFF2-40B4-BE49-F238E27FC236}">
                <a16:creationId xmlns:a16="http://schemas.microsoft.com/office/drawing/2014/main" id="{B4BCB408-974E-D04B-8A9A-B3B25B2E7BBF}"/>
              </a:ext>
            </a:extLst>
          </p:cNvPr>
          <p:cNvSpPr>
            <a:spLocks noGrp="1"/>
          </p:cNvSpPr>
          <p:nvPr>
            <p:ph type="sldNum" sz="quarter" idx="12"/>
          </p:nvPr>
        </p:nvSpPr>
        <p:spPr/>
        <p:txBody>
          <a:bodyPr/>
          <a:lstStyle/>
          <a:p>
            <a:fld id="{0739445C-659B-47D3-8FE3-B20B6BE40AE9}" type="slidenum">
              <a:rPr lang="en-US" smtClean="0"/>
              <a:pPr/>
              <a:t>28</a:t>
            </a:fld>
            <a:endParaRPr lang="en-US"/>
          </a:p>
        </p:txBody>
      </p:sp>
    </p:spTree>
    <p:extLst>
      <p:ext uri="{BB962C8B-B14F-4D97-AF65-F5344CB8AC3E}">
        <p14:creationId xmlns:p14="http://schemas.microsoft.com/office/powerpoint/2010/main" val="10422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539552" y="2357438"/>
            <a:ext cx="7772400" cy="4114800"/>
          </a:xfrm>
          <a:noFill/>
          <a:ln/>
        </p:spPr>
        <p:txBody>
          <a:bodyPr lIns="182562" tIns="46037" rIns="182562" bIns="46037"/>
          <a:lstStyle/>
          <a:p>
            <a:pPr marL="571500" indent="-571500">
              <a:buFont typeface="+mj-lt"/>
              <a:buAutoNum type="romanUcPeriod" startAt="13"/>
            </a:pPr>
            <a:r>
              <a:rPr lang="fr-FR" sz="2800" u="sng" dirty="0"/>
              <a:t>Rupture conventionnelle </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29</a:t>
            </a:fld>
            <a:endParaRPr lang="en-US"/>
          </a:p>
        </p:txBody>
      </p:sp>
    </p:spTree>
    <p:extLst>
      <p:ext uri="{BB962C8B-B14F-4D97-AF65-F5344CB8AC3E}">
        <p14:creationId xmlns:p14="http://schemas.microsoft.com/office/powerpoint/2010/main" val="402349744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2075" tIns="46037" rIns="92075" bIns="46037" anchor="ctr"/>
          <a:lstStyle/>
          <a:p>
            <a:r>
              <a:rPr lang="en-US" dirty="0"/>
              <a:t>ACTUALITÉS JURISPRUDENTIELLES</a:t>
            </a:r>
          </a:p>
        </p:txBody>
      </p:sp>
      <p:sp>
        <p:nvSpPr>
          <p:cNvPr id="7171" name="Rectangle 3"/>
          <p:cNvSpPr>
            <a:spLocks noGrp="1" noChangeArrowheads="1"/>
          </p:cNvSpPr>
          <p:nvPr>
            <p:ph type="body" idx="1"/>
          </p:nvPr>
        </p:nvSpPr>
        <p:spPr>
          <a:xfrm>
            <a:off x="107504" y="2114306"/>
            <a:ext cx="7772400" cy="4114800"/>
          </a:xfrm>
          <a:noFill/>
          <a:ln/>
        </p:spPr>
        <p:txBody>
          <a:bodyPr lIns="182562" tIns="46037" rIns="182562" bIns="46037"/>
          <a:lstStyle/>
          <a:p>
            <a:pPr lvl="1" algn="just"/>
            <a:r>
              <a:rPr lang="fr-FR" dirty="0"/>
              <a:t>Dans le cadre des dispositions nulles d’une convention collective sur le forfait jour, l’employeur doit respecter les dispositions supplétive de l’article L3121-65, I, à défaut la convention individuelle de forfait jour est nulle (Cass. Soc. 10/01/2024 n° 22-15.782)</a:t>
            </a:r>
          </a:p>
        </p:txBody>
      </p:sp>
      <p:sp>
        <p:nvSpPr>
          <p:cNvPr id="2" name="Espace réservé du numéro de diapositive 1">
            <a:extLst>
              <a:ext uri="{FF2B5EF4-FFF2-40B4-BE49-F238E27FC236}">
                <a16:creationId xmlns:a16="http://schemas.microsoft.com/office/drawing/2014/main" id="{87499267-965E-7A4F-8267-5F3A6155EE41}"/>
              </a:ext>
            </a:extLst>
          </p:cNvPr>
          <p:cNvSpPr>
            <a:spLocks noGrp="1"/>
          </p:cNvSpPr>
          <p:nvPr>
            <p:ph type="sldNum" sz="quarter" idx="12"/>
          </p:nvPr>
        </p:nvSpPr>
        <p:spPr/>
        <p:txBody>
          <a:bodyPr/>
          <a:lstStyle/>
          <a:p>
            <a:fld id="{0739445C-659B-47D3-8FE3-B20B6BE40AE9}" type="slidenum">
              <a:rPr lang="en-US" smtClean="0"/>
              <a:pPr/>
              <a:t>3</a:t>
            </a:fld>
            <a:endParaRPr lang="en-US"/>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La rupture conventionnelle peut être signée le jour de l’entretien préalable (Cass. soc. 13/3/2024 n° 22-10.551)</a:t>
            </a:r>
          </a:p>
        </p:txBody>
      </p:sp>
      <p:sp>
        <p:nvSpPr>
          <p:cNvPr id="4" name="Espace réservé du numéro de diapositive 3">
            <a:extLst>
              <a:ext uri="{FF2B5EF4-FFF2-40B4-BE49-F238E27FC236}">
                <a16:creationId xmlns:a16="http://schemas.microsoft.com/office/drawing/2014/main" id="{33BBBFEC-A6C0-C243-A3E9-B32BB458B0A7}"/>
              </a:ext>
            </a:extLst>
          </p:cNvPr>
          <p:cNvSpPr>
            <a:spLocks noGrp="1"/>
          </p:cNvSpPr>
          <p:nvPr>
            <p:ph type="sldNum" sz="quarter" idx="12"/>
          </p:nvPr>
        </p:nvSpPr>
        <p:spPr/>
        <p:txBody>
          <a:bodyPr/>
          <a:lstStyle/>
          <a:p>
            <a:fld id="{0739445C-659B-47D3-8FE3-B20B6BE40AE9}" type="slidenum">
              <a:rPr lang="en-US" smtClean="0"/>
              <a:pPr/>
              <a:t>30</a:t>
            </a:fld>
            <a:endParaRPr lang="en-US"/>
          </a:p>
        </p:txBody>
      </p:sp>
    </p:spTree>
    <p:extLst>
      <p:ext uri="{BB962C8B-B14F-4D97-AF65-F5344CB8AC3E}">
        <p14:creationId xmlns:p14="http://schemas.microsoft.com/office/powerpoint/2010/main" val="202160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lIns="92075" tIns="46037" rIns="92075" bIns="46037" anchor="ctr"/>
          <a:lstStyle/>
          <a:p>
            <a:r>
              <a:rPr lang="en-US"/>
              <a:t>Conclusion </a:t>
            </a:r>
          </a:p>
        </p:txBody>
      </p:sp>
      <p:sp>
        <p:nvSpPr>
          <p:cNvPr id="11267" name="Rectangle 3"/>
          <p:cNvSpPr>
            <a:spLocks noGrp="1" noChangeArrowheads="1"/>
          </p:cNvSpPr>
          <p:nvPr>
            <p:ph type="body" idx="1"/>
          </p:nvPr>
        </p:nvSpPr>
        <p:spPr>
          <a:noFill/>
          <a:ln/>
        </p:spPr>
        <p:txBody>
          <a:bodyPr lIns="182562" tIns="46037" rIns="182562" bIns="46037"/>
          <a:lstStyle/>
          <a:p>
            <a:r>
              <a:rPr lang="en-US" err="1"/>
              <a:t>Avez-vous</a:t>
            </a:r>
            <a:r>
              <a:rPr lang="en-US"/>
              <a:t> des questions </a:t>
            </a:r>
            <a:r>
              <a:rPr lang="en-US" err="1"/>
              <a:t>complémentaires</a:t>
            </a:r>
            <a:r>
              <a:rPr lang="en-US"/>
              <a:t> ?</a:t>
            </a:r>
          </a:p>
          <a:p>
            <a:r>
              <a:rPr lang="en-US" err="1"/>
              <a:t>Quels</a:t>
            </a:r>
            <a:r>
              <a:rPr lang="en-US"/>
              <a:t> </a:t>
            </a:r>
            <a:r>
              <a:rPr lang="en-US" err="1"/>
              <a:t>commentaires</a:t>
            </a:r>
            <a:r>
              <a:rPr lang="en-US"/>
              <a:t> </a:t>
            </a:r>
            <a:r>
              <a:rPr lang="en-US" err="1"/>
              <a:t>souhaitez</a:t>
            </a:r>
            <a:r>
              <a:rPr lang="en-US"/>
              <a:t> </a:t>
            </a:r>
            <a:r>
              <a:rPr lang="en-US" err="1"/>
              <a:t>vous</a:t>
            </a:r>
            <a:r>
              <a:rPr lang="en-US"/>
              <a:t> faire </a:t>
            </a:r>
            <a:r>
              <a:rPr lang="en-US" err="1"/>
              <a:t>sur</a:t>
            </a:r>
            <a:r>
              <a:rPr lang="en-US"/>
              <a:t> </a:t>
            </a:r>
            <a:r>
              <a:rPr lang="en-US" err="1"/>
              <a:t>cette</a:t>
            </a:r>
            <a:r>
              <a:rPr lang="en-US"/>
              <a:t> session de formation ? </a:t>
            </a:r>
          </a:p>
        </p:txBody>
      </p:sp>
      <p:sp>
        <p:nvSpPr>
          <p:cNvPr id="2" name="Espace réservé du numéro de diapositive 1">
            <a:extLst>
              <a:ext uri="{FF2B5EF4-FFF2-40B4-BE49-F238E27FC236}">
                <a16:creationId xmlns:a16="http://schemas.microsoft.com/office/drawing/2014/main" id="{3FC42D04-EBF7-374F-9A74-B58EA9DE1518}"/>
              </a:ext>
            </a:extLst>
          </p:cNvPr>
          <p:cNvSpPr>
            <a:spLocks noGrp="1"/>
          </p:cNvSpPr>
          <p:nvPr>
            <p:ph type="sldNum" sz="quarter" idx="12"/>
          </p:nvPr>
        </p:nvSpPr>
        <p:spPr/>
        <p:txBody>
          <a:bodyPr/>
          <a:lstStyle/>
          <a:p>
            <a:fld id="{0739445C-659B-47D3-8FE3-B20B6BE40AE9}" type="slidenum">
              <a:rPr lang="en-US" smtClean="0"/>
              <a:pPr/>
              <a:t>31</a:t>
            </a:fld>
            <a:endParaRPr lang="en-US"/>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2075" tIns="46037" rIns="92075" bIns="46037" anchor="ctr"/>
          <a:lstStyle/>
          <a:p>
            <a:r>
              <a:rPr lang="en-US"/>
              <a:t>Pour plus d'informations</a:t>
            </a:r>
          </a:p>
        </p:txBody>
      </p:sp>
      <p:sp>
        <p:nvSpPr>
          <p:cNvPr id="12291" name="Rectangle 3"/>
          <p:cNvSpPr>
            <a:spLocks noGrp="1" noChangeArrowheads="1"/>
          </p:cNvSpPr>
          <p:nvPr>
            <p:ph type="body" idx="1"/>
          </p:nvPr>
        </p:nvSpPr>
        <p:spPr>
          <a:noFill/>
          <a:ln/>
        </p:spPr>
        <p:txBody>
          <a:bodyPr lIns="182562" tIns="46037" rIns="182562" bIns="46037"/>
          <a:lstStyle/>
          <a:p>
            <a:r>
              <a:rPr lang="en-US" dirty="0" err="1"/>
              <a:t>N’hésitez</a:t>
            </a:r>
            <a:r>
              <a:rPr lang="en-US" dirty="0"/>
              <a:t> pas </a:t>
            </a:r>
            <a:r>
              <a:rPr lang="en-US" dirty="0" err="1"/>
              <a:t>à</a:t>
            </a:r>
            <a:r>
              <a:rPr lang="en-US" dirty="0"/>
              <a:t> </a:t>
            </a:r>
            <a:r>
              <a:rPr lang="en-US" dirty="0" err="1"/>
              <a:t>contacter</a:t>
            </a:r>
            <a:r>
              <a:rPr lang="en-US" dirty="0"/>
              <a:t> </a:t>
            </a:r>
          </a:p>
          <a:p>
            <a:pPr marL="0" indent="0">
              <a:buNone/>
            </a:pPr>
            <a:endParaRPr lang="en-US" dirty="0"/>
          </a:p>
          <a:p>
            <a:pPr marL="0" indent="0" algn="ctr">
              <a:buNone/>
            </a:pPr>
            <a:r>
              <a:rPr lang="en-US" dirty="0"/>
              <a:t>Me Thierry THAVE</a:t>
            </a:r>
          </a:p>
          <a:p>
            <a:pPr marL="0" indent="0" algn="ctr">
              <a:buNone/>
            </a:pPr>
            <a:r>
              <a:rPr lang="en-US" dirty="0" err="1"/>
              <a:t>Tél</a:t>
            </a:r>
            <a:r>
              <a:rPr lang="en-US" dirty="0"/>
              <a:t> : 04 73 19 19 10</a:t>
            </a:r>
          </a:p>
          <a:p>
            <a:pPr marL="0" indent="0" algn="ctr">
              <a:buNone/>
            </a:pPr>
            <a:r>
              <a:rPr lang="en-US" dirty="0"/>
              <a:t>Mail : </a:t>
            </a:r>
            <a:r>
              <a:rPr lang="en-US" dirty="0" err="1"/>
              <a:t>cabinet.thave@orange.fr</a:t>
            </a:r>
            <a:endParaRPr lang="en-US" dirty="0"/>
          </a:p>
        </p:txBody>
      </p:sp>
      <p:sp>
        <p:nvSpPr>
          <p:cNvPr id="2" name="Espace réservé du numéro de diapositive 1">
            <a:extLst>
              <a:ext uri="{FF2B5EF4-FFF2-40B4-BE49-F238E27FC236}">
                <a16:creationId xmlns:a16="http://schemas.microsoft.com/office/drawing/2014/main" id="{778CCC1F-BB54-C945-89F4-0F603C2A829F}"/>
              </a:ext>
            </a:extLst>
          </p:cNvPr>
          <p:cNvSpPr>
            <a:spLocks noGrp="1"/>
          </p:cNvSpPr>
          <p:nvPr>
            <p:ph type="sldNum" sz="quarter" idx="12"/>
          </p:nvPr>
        </p:nvSpPr>
        <p:spPr/>
        <p:txBody>
          <a:bodyPr/>
          <a:lstStyle/>
          <a:p>
            <a:fld id="{0739445C-659B-47D3-8FE3-B20B6BE40AE9}" type="slidenum">
              <a:rPr lang="en-US" smtClean="0"/>
              <a:pPr/>
              <a:t>32</a:t>
            </a:fld>
            <a:endParaRPr lang="en-US"/>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2075" tIns="46037" rIns="92075" bIns="46037" anchor="ctr"/>
          <a:lstStyle/>
          <a:p>
            <a:r>
              <a:rPr lang="en-US" dirty="0"/>
              <a:t>ACTUALITÉS JURISPRUDENTIELLES</a:t>
            </a:r>
          </a:p>
        </p:txBody>
      </p:sp>
      <p:sp>
        <p:nvSpPr>
          <p:cNvPr id="7171" name="Rectangle 3"/>
          <p:cNvSpPr>
            <a:spLocks noGrp="1" noChangeArrowheads="1"/>
          </p:cNvSpPr>
          <p:nvPr>
            <p:ph type="body" idx="1"/>
          </p:nvPr>
        </p:nvSpPr>
        <p:spPr>
          <a:xfrm>
            <a:off x="107504" y="2114306"/>
            <a:ext cx="7772400" cy="4114800"/>
          </a:xfrm>
          <a:noFill/>
          <a:ln/>
        </p:spPr>
        <p:txBody>
          <a:bodyPr lIns="182562" tIns="46037" rIns="182562" bIns="46037"/>
          <a:lstStyle/>
          <a:p>
            <a:pPr lvl="1" algn="just"/>
            <a:r>
              <a:rPr lang="fr-FR" dirty="0"/>
              <a:t>L’employeur ne peut pas justifier ses manquements à l’obligation de suivi de la charge de travail par des contraintes internes (Cass. Soc. 10/01/2024 n° 22-13.200)</a:t>
            </a:r>
          </a:p>
        </p:txBody>
      </p:sp>
      <p:sp>
        <p:nvSpPr>
          <p:cNvPr id="2" name="Espace réservé du numéro de diapositive 1">
            <a:extLst>
              <a:ext uri="{FF2B5EF4-FFF2-40B4-BE49-F238E27FC236}">
                <a16:creationId xmlns:a16="http://schemas.microsoft.com/office/drawing/2014/main" id="{87499267-965E-7A4F-8267-5F3A6155EE41}"/>
              </a:ext>
            </a:extLst>
          </p:cNvPr>
          <p:cNvSpPr>
            <a:spLocks noGrp="1"/>
          </p:cNvSpPr>
          <p:nvPr>
            <p:ph type="sldNum" sz="quarter" idx="12"/>
          </p:nvPr>
        </p:nvSpPr>
        <p:spPr/>
        <p:txBody>
          <a:bodyPr/>
          <a:lstStyle/>
          <a:p>
            <a:fld id="{0739445C-659B-47D3-8FE3-B20B6BE40AE9}" type="slidenum">
              <a:rPr lang="en-US" smtClean="0"/>
              <a:pPr/>
              <a:t>4</a:t>
            </a:fld>
            <a:endParaRPr lang="en-US"/>
          </a:p>
        </p:txBody>
      </p:sp>
    </p:spTree>
    <p:extLst>
      <p:ext uri="{BB962C8B-B14F-4D97-AF65-F5344CB8AC3E}">
        <p14:creationId xmlns:p14="http://schemas.microsoft.com/office/powerpoint/2010/main" val="402850982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467544" y="2357438"/>
            <a:ext cx="7772400" cy="4114800"/>
          </a:xfrm>
          <a:noFill/>
          <a:ln/>
        </p:spPr>
        <p:txBody>
          <a:bodyPr lIns="182562" tIns="46037" rIns="182562" bIns="46037"/>
          <a:lstStyle/>
          <a:p>
            <a:pPr marL="571500" indent="-571500">
              <a:buFont typeface="+mj-lt"/>
              <a:buAutoNum type="romanUcPeriod" startAt="2"/>
            </a:pPr>
            <a:r>
              <a:rPr lang="fr-FR" sz="2800" u="sng" dirty="0"/>
              <a:t>Preuve déloyale en matière de harcèlement moral</a:t>
            </a:r>
          </a:p>
          <a:p>
            <a:pPr marL="0" indent="0">
              <a:buNone/>
            </a:pPr>
            <a:endParaRPr lang="fr-FR" dirty="0"/>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5</a:t>
            </a:fld>
            <a:endParaRPr lang="en-US"/>
          </a:p>
        </p:txBody>
      </p:sp>
    </p:spTree>
    <p:extLst>
      <p:ext uri="{BB962C8B-B14F-4D97-AF65-F5344CB8AC3E}">
        <p14:creationId xmlns:p14="http://schemas.microsoft.com/office/powerpoint/2010/main" val="195320352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0938" y="142394"/>
            <a:ext cx="7793037" cy="1462087"/>
          </a:xfrm>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Confirmant le revirement de l’assemblée plénière de la cour de cassation du 22 décembre 2023, en matière de preuve déloyale, la chambre sociale l’applique dans le cadre d’un contentieux sur le harcèlement moral pour, en l’occurrence rejeter un enregistrement clandestin (Cass. soc. 17/01/2024 n° 22-17.47460)</a:t>
            </a:r>
          </a:p>
        </p:txBody>
      </p:sp>
      <p:sp>
        <p:nvSpPr>
          <p:cNvPr id="4" name="Espace réservé du numéro de diapositive 3">
            <a:extLst>
              <a:ext uri="{FF2B5EF4-FFF2-40B4-BE49-F238E27FC236}">
                <a16:creationId xmlns:a16="http://schemas.microsoft.com/office/drawing/2014/main" id="{CE4C1A83-129F-8A4C-890F-70B07445B5A7}"/>
              </a:ext>
            </a:extLst>
          </p:cNvPr>
          <p:cNvSpPr>
            <a:spLocks noGrp="1"/>
          </p:cNvSpPr>
          <p:nvPr>
            <p:ph type="sldNum" sz="quarter" idx="12"/>
          </p:nvPr>
        </p:nvSpPr>
        <p:spPr/>
        <p:txBody>
          <a:bodyPr/>
          <a:lstStyle/>
          <a:p>
            <a:fld id="{0739445C-659B-47D3-8FE3-B20B6BE40AE9}" type="slidenum">
              <a:rPr lang="en-US" smtClean="0"/>
              <a:pPr/>
              <a:t>6</a:t>
            </a:fld>
            <a:endParaRPr lang="en-US"/>
          </a:p>
        </p:txBody>
      </p:sp>
    </p:spTree>
    <p:extLst>
      <p:ext uri="{BB962C8B-B14F-4D97-AF65-F5344CB8AC3E}">
        <p14:creationId xmlns:p14="http://schemas.microsoft.com/office/powerpoint/2010/main" val="25294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La preuve d’une faute, issue d’une vidéosurveillance illicite, peut être recevable si elle est indispensable au droit à la preuve, notamment lorsque la surveillance, justifiée par la disparition inexpliquée de marchandises, est limitée dans le temps (Cass. soc. 14/02/2024 n° 22-23.073)</a:t>
            </a:r>
          </a:p>
        </p:txBody>
      </p:sp>
      <p:sp>
        <p:nvSpPr>
          <p:cNvPr id="4" name="Espace réservé du numéro de diapositive 3">
            <a:extLst>
              <a:ext uri="{FF2B5EF4-FFF2-40B4-BE49-F238E27FC236}">
                <a16:creationId xmlns:a16="http://schemas.microsoft.com/office/drawing/2014/main" id="{A1F1945B-5D17-644B-9AF8-5B1A8DB2C8BF}"/>
              </a:ext>
            </a:extLst>
          </p:cNvPr>
          <p:cNvSpPr>
            <a:spLocks noGrp="1"/>
          </p:cNvSpPr>
          <p:nvPr>
            <p:ph type="sldNum" sz="quarter" idx="12"/>
          </p:nvPr>
        </p:nvSpPr>
        <p:spPr/>
        <p:txBody>
          <a:bodyPr/>
          <a:lstStyle/>
          <a:p>
            <a:fld id="{0739445C-659B-47D3-8FE3-B20B6BE40AE9}" type="slidenum">
              <a:rPr lang="en-US" smtClean="0"/>
              <a:pPr/>
              <a:t>7</a:t>
            </a:fld>
            <a:endParaRPr lang="en-US"/>
          </a:p>
        </p:txBody>
      </p:sp>
    </p:spTree>
    <p:extLst>
      <p:ext uri="{BB962C8B-B14F-4D97-AF65-F5344CB8AC3E}">
        <p14:creationId xmlns:p14="http://schemas.microsoft.com/office/powerpoint/2010/main" val="3100090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7" rIns="92075" bIns="46037" anchor="ctr"/>
          <a:lstStyle/>
          <a:p>
            <a:r>
              <a:rPr lang="fr-FR" dirty="0"/>
              <a:t>ACTUALITÉS JURISPRUDENTIELLES </a:t>
            </a:r>
          </a:p>
        </p:txBody>
      </p:sp>
      <p:sp>
        <p:nvSpPr>
          <p:cNvPr id="5123" name="Rectangle 3"/>
          <p:cNvSpPr>
            <a:spLocks noGrp="1" noChangeArrowheads="1"/>
          </p:cNvSpPr>
          <p:nvPr>
            <p:ph type="body" idx="1"/>
          </p:nvPr>
        </p:nvSpPr>
        <p:spPr>
          <a:xfrm>
            <a:off x="467544" y="2420888"/>
            <a:ext cx="7772400" cy="4114800"/>
          </a:xfrm>
          <a:noFill/>
          <a:ln/>
        </p:spPr>
        <p:txBody>
          <a:bodyPr lIns="182562" tIns="46037" rIns="182562" bIns="46037"/>
          <a:lstStyle/>
          <a:p>
            <a:pPr marL="571500" indent="-571500">
              <a:buFont typeface="+mj-lt"/>
              <a:buAutoNum type="romanUcPeriod" startAt="3"/>
            </a:pPr>
            <a:r>
              <a:rPr lang="fr-FR" sz="2800" u="sng" dirty="0"/>
              <a:t>Discrimination</a:t>
            </a:r>
          </a:p>
        </p:txBody>
      </p:sp>
      <p:sp>
        <p:nvSpPr>
          <p:cNvPr id="2" name="Espace réservé du numéro de diapositive 1">
            <a:extLst>
              <a:ext uri="{FF2B5EF4-FFF2-40B4-BE49-F238E27FC236}">
                <a16:creationId xmlns:a16="http://schemas.microsoft.com/office/drawing/2014/main" id="{99D2130E-5B7F-B44F-A081-9503E63ADFA5}"/>
              </a:ext>
            </a:extLst>
          </p:cNvPr>
          <p:cNvSpPr>
            <a:spLocks noGrp="1"/>
          </p:cNvSpPr>
          <p:nvPr>
            <p:ph type="sldNum" sz="quarter" idx="12"/>
          </p:nvPr>
        </p:nvSpPr>
        <p:spPr/>
        <p:txBody>
          <a:bodyPr/>
          <a:lstStyle/>
          <a:p>
            <a:fld id="{0739445C-659B-47D3-8FE3-B20B6BE40AE9}" type="slidenum">
              <a:rPr lang="en-US" smtClean="0"/>
              <a:pPr/>
              <a:t>8</a:t>
            </a:fld>
            <a:endParaRPr lang="en-US"/>
          </a:p>
        </p:txBody>
      </p:sp>
    </p:spTree>
    <p:extLst>
      <p:ext uri="{BB962C8B-B14F-4D97-AF65-F5344CB8AC3E}">
        <p14:creationId xmlns:p14="http://schemas.microsoft.com/office/powerpoint/2010/main" val="246456669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Actualités jurisprudentielles (suite)</a:t>
            </a:r>
          </a:p>
        </p:txBody>
      </p:sp>
      <p:sp>
        <p:nvSpPr>
          <p:cNvPr id="3" name="Espace réservé du contenu 2"/>
          <p:cNvSpPr>
            <a:spLocks noGrp="1"/>
          </p:cNvSpPr>
          <p:nvPr>
            <p:ph idx="1"/>
          </p:nvPr>
        </p:nvSpPr>
        <p:spPr>
          <a:xfrm>
            <a:off x="611560" y="2132856"/>
            <a:ext cx="7772400" cy="4114800"/>
          </a:xfrm>
        </p:spPr>
        <p:txBody>
          <a:bodyPr/>
          <a:lstStyle/>
          <a:p>
            <a:pPr algn="just"/>
            <a:r>
              <a:rPr lang="fr-FR" dirty="0"/>
              <a:t>La protection contre la discrimination syndicale bénéficie à tous les salariés même non syndiqués (Cass. soc. 20/12/2023 n° 22-15.297)</a:t>
            </a:r>
          </a:p>
        </p:txBody>
      </p:sp>
      <p:sp>
        <p:nvSpPr>
          <p:cNvPr id="4" name="Espace réservé du numéro de diapositive 3">
            <a:extLst>
              <a:ext uri="{FF2B5EF4-FFF2-40B4-BE49-F238E27FC236}">
                <a16:creationId xmlns:a16="http://schemas.microsoft.com/office/drawing/2014/main" id="{A1F1945B-5D17-644B-9AF8-5B1A8DB2C8BF}"/>
              </a:ext>
            </a:extLst>
          </p:cNvPr>
          <p:cNvSpPr>
            <a:spLocks noGrp="1"/>
          </p:cNvSpPr>
          <p:nvPr>
            <p:ph type="sldNum" sz="quarter" idx="12"/>
          </p:nvPr>
        </p:nvSpPr>
        <p:spPr/>
        <p:txBody>
          <a:bodyPr/>
          <a:lstStyle/>
          <a:p>
            <a:fld id="{0739445C-659B-47D3-8FE3-B20B6BE40AE9}" type="slidenum">
              <a:rPr lang="en-US" smtClean="0"/>
              <a:pPr/>
              <a:t>9</a:t>
            </a:fld>
            <a:endParaRPr lang="en-US"/>
          </a:p>
        </p:txBody>
      </p:sp>
    </p:spTree>
    <p:extLst>
      <p:ext uri="{BB962C8B-B14F-4D97-AF65-F5344CB8AC3E}">
        <p14:creationId xmlns:p14="http://schemas.microsoft.com/office/powerpoint/2010/main" val="466640413"/>
      </p:ext>
    </p:extLst>
  </p:cSld>
  <p:clrMapOvr>
    <a:masterClrMapping/>
  </p:clrMapOvr>
</p:sld>
</file>

<file path=ppt/theme/theme1.xml><?xml version="1.0" encoding="utf-8"?>
<a:theme xmlns:a="http://schemas.openxmlformats.org/drawingml/2006/main" name="Staff training presentation">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Staff training presentation</Template>
  <TotalTime>3180</TotalTime>
  <Words>942</Words>
  <Application>Microsoft Macintosh PowerPoint</Application>
  <PresentationFormat>Affichage à l'écran (4:3)</PresentationFormat>
  <Paragraphs>234</Paragraphs>
  <Slides>32</Slides>
  <Notes>32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32</vt:i4>
      </vt:variant>
    </vt:vector>
  </HeadingPairs>
  <TitlesOfParts>
    <vt:vector size="36" baseType="lpstr">
      <vt:lpstr>Arial</vt:lpstr>
      <vt:lpstr>Tahoma</vt:lpstr>
      <vt:lpstr>Wingdings</vt:lpstr>
      <vt:lpstr>Staff training presentation</vt:lpstr>
      <vt:lpstr>Formation des Conseillers Prud’hommes CFE CGC</vt:lpstr>
      <vt:lpstr>ACTUALITÉS JURISPRUDENTIELLES </vt:lpstr>
      <vt:lpstr>ACTUALITÉS JURISPRUDENTIELLES</vt:lpstr>
      <vt:lpstr>ACTUALITÉS JURISPRUDENTIELLES</vt:lpstr>
      <vt:lpstr>ACTUALITÉS JURISPRUDENTIELLES </vt:lpstr>
      <vt:lpstr>Actualités jurisprudentielles (suite)</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(suite)</vt:lpstr>
      <vt:lpstr>Actualités jurisprudentielles (suite)</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vt:lpstr>
      <vt:lpstr>Actualités jurisprudentielles (suite)</vt:lpstr>
      <vt:lpstr>ACTUALITÉS JURISPRUDENTIELLES </vt:lpstr>
      <vt:lpstr>Actualités jurisprudentielles (suite)</vt:lpstr>
      <vt:lpstr>Conclusion </vt:lpstr>
      <vt:lpstr>Pour plus d'informations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du personnel</dc:title>
  <dc:creator>Me Thave</dc:creator>
  <cp:lastModifiedBy>Thierry THAVE</cp:lastModifiedBy>
  <cp:revision>183</cp:revision>
  <cp:lastPrinted>2022-06-14T12:32:42Z</cp:lastPrinted>
  <dcterms:created xsi:type="dcterms:W3CDTF">2013-03-27T08:54:41Z</dcterms:created>
  <dcterms:modified xsi:type="dcterms:W3CDTF">2024-04-10T17:03:23Z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TC010130221036</vt:lpwstr>
  </property>
</Properties>
</file>