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77" r:id="rId5"/>
    <p:sldId id="279" r:id="rId6"/>
    <p:sldId id="278" r:id="rId7"/>
    <p:sldId id="267" r:id="rId8"/>
    <p:sldId id="266" r:id="rId9"/>
    <p:sldId id="268" r:id="rId10"/>
    <p:sldId id="269" r:id="rId11"/>
    <p:sldId id="280" r:id="rId12"/>
    <p:sldId id="281" r:id="rId13"/>
    <p:sldId id="599" r:id="rId14"/>
    <p:sldId id="282" r:id="rId15"/>
    <p:sldId id="283" r:id="rId16"/>
    <p:sldId id="284" r:id="rId17"/>
    <p:sldId id="285" r:id="rId18"/>
    <p:sldId id="286" r:id="rId19"/>
    <p:sldId id="491" r:id="rId20"/>
    <p:sldId id="498" r:id="rId21"/>
    <p:sldId id="506" r:id="rId22"/>
    <p:sldId id="601" r:id="rId23"/>
    <p:sldId id="492" r:id="rId24"/>
    <p:sldId id="9792" r:id="rId25"/>
    <p:sldId id="9820" r:id="rId26"/>
    <p:sldId id="9821" r:id="rId27"/>
    <p:sldId id="9824" r:id="rId28"/>
    <p:sldId id="9823" r:id="rId29"/>
    <p:sldId id="9822" r:id="rId30"/>
    <p:sldId id="9827" r:id="rId31"/>
    <p:sldId id="9828" r:id="rId32"/>
    <p:sldId id="9826" r:id="rId33"/>
    <p:sldId id="9795" r:id="rId34"/>
    <p:sldId id="310" r:id="rId35"/>
    <p:sldId id="302" r:id="rId36"/>
    <p:sldId id="9829" r:id="rId37"/>
    <p:sldId id="9825" r:id="rId38"/>
    <p:sldId id="27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sophie PETIT" initials="AP" lastIdx="49" clrIdx="0"/>
  <p:cmAuthor id="2" name="Beatriz Cucharero" initials="B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F7A711"/>
    <a:srgbClr val="008C93"/>
    <a:srgbClr val="40B496"/>
    <a:srgbClr val="6E4695"/>
    <a:srgbClr val="2D5CA7"/>
    <a:srgbClr val="00436E"/>
    <a:srgbClr val="D20A11"/>
    <a:srgbClr val="D13089"/>
    <a:srgbClr val="FFD4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9" autoAdjust="0"/>
    <p:restoredTop sz="95400"/>
  </p:normalViewPr>
  <p:slideViewPr>
    <p:cSldViewPr snapToGrid="0">
      <p:cViewPr varScale="1">
        <p:scale>
          <a:sx n="65" d="100"/>
          <a:sy n="65" d="100"/>
        </p:scale>
        <p:origin x="258" y="78"/>
      </p:cViewPr>
      <p:guideLst>
        <p:guide orient="horz" pos="23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BEBE7-DFE0-4B7C-BFDC-3FC4BED22944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04FD2-7533-4D0A-8968-26DEE983F9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5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Rémunération prise en compte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Moyenne des 3 mois de salaire brut perçus, précédant l’arrêt.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Moyenne des 12 derniers mois pour les intérimaires, commissionnés ou saisonniers.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 du gain journalier de base :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Somme des 3 derniers mois 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(limités à 2 798,24 €)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91,25 = Gain journalier de base </a:t>
            </a:r>
          </a:p>
          <a:p>
            <a:pPr rtl="0"/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L’indemnité journalière brute(1) est de 50 % du gain journalier de base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maximum est de 1/730ème de 1,8 SMIC soit : 46 € (2)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minimum est de 1/365ème du minimum de la pension d’invalidité, après 6 mois d’arrêt : 9,66 € (3)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04FD2-7533-4D0A-8968-26DEE983F9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46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>
            <a:extLst>
              <a:ext uri="{FF2B5EF4-FFF2-40B4-BE49-F238E27FC236}">
                <a16:creationId xmlns:a16="http://schemas.microsoft.com/office/drawing/2014/main" id="{9CEB815B-2EFF-4CB2-9DA4-9D6DD4D7EA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notes 2">
            <a:extLst>
              <a:ext uri="{FF2B5EF4-FFF2-40B4-BE49-F238E27FC236}">
                <a16:creationId xmlns:a16="http://schemas.microsoft.com/office/drawing/2014/main" id="{A60FF582-A08F-481F-848E-BBAF85F24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0420" name="Espace réservé du numéro de diapositive 3">
            <a:extLst>
              <a:ext uri="{FF2B5EF4-FFF2-40B4-BE49-F238E27FC236}">
                <a16:creationId xmlns:a16="http://schemas.microsoft.com/office/drawing/2014/main" id="{4A6A81E7-470D-4F36-8968-05B09B45C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14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86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58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30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02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74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46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E1F8DEA-4614-4509-B813-722046AE6B4B}" type="slidenum">
              <a:rPr lang="fr-FR" altLang="fr-FR" sz="1100" b="0">
                <a:latin typeface="Calibri" panose="020F0502020204030204" pitchFamily="34" charset="0"/>
              </a:rPr>
              <a:pPr/>
              <a:t>25</a:t>
            </a:fld>
            <a:endParaRPr lang="fr-FR" altLang="fr-FR" sz="11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15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>
            <a:extLst>
              <a:ext uri="{FF2B5EF4-FFF2-40B4-BE49-F238E27FC236}">
                <a16:creationId xmlns:a16="http://schemas.microsoft.com/office/drawing/2014/main" id="{9CEB815B-2EFF-4CB2-9DA4-9D6DD4D7EA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notes 2">
            <a:extLst>
              <a:ext uri="{FF2B5EF4-FFF2-40B4-BE49-F238E27FC236}">
                <a16:creationId xmlns:a16="http://schemas.microsoft.com/office/drawing/2014/main" id="{A60FF582-A08F-481F-848E-BBAF85F24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0420" name="Espace réservé du numéro de diapositive 3">
            <a:extLst>
              <a:ext uri="{FF2B5EF4-FFF2-40B4-BE49-F238E27FC236}">
                <a16:creationId xmlns:a16="http://schemas.microsoft.com/office/drawing/2014/main" id="{4A6A81E7-470D-4F36-8968-05B09B45C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14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86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58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30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02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74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46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E1F8DEA-4614-4509-B813-722046AE6B4B}" type="slidenum">
              <a:rPr lang="fr-FR" altLang="fr-FR" sz="1100" b="0">
                <a:latin typeface="Calibri" panose="020F0502020204030204" pitchFamily="34" charset="0"/>
              </a:rPr>
              <a:pPr/>
              <a:t>26</a:t>
            </a:fld>
            <a:endParaRPr lang="fr-FR" altLang="fr-FR" sz="11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95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>
            <a:extLst>
              <a:ext uri="{FF2B5EF4-FFF2-40B4-BE49-F238E27FC236}">
                <a16:creationId xmlns:a16="http://schemas.microsoft.com/office/drawing/2014/main" id="{9CEB815B-2EFF-4CB2-9DA4-9D6DD4D7EA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notes 2">
            <a:extLst>
              <a:ext uri="{FF2B5EF4-FFF2-40B4-BE49-F238E27FC236}">
                <a16:creationId xmlns:a16="http://schemas.microsoft.com/office/drawing/2014/main" id="{A60FF582-A08F-481F-848E-BBAF85F24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0420" name="Espace réservé du numéro de diapositive 3">
            <a:extLst>
              <a:ext uri="{FF2B5EF4-FFF2-40B4-BE49-F238E27FC236}">
                <a16:creationId xmlns:a16="http://schemas.microsoft.com/office/drawing/2014/main" id="{4A6A81E7-470D-4F36-8968-05B09B45C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14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86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58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30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02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74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46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E1F8DEA-4614-4509-B813-722046AE6B4B}" type="slidenum">
              <a:rPr lang="fr-FR" altLang="fr-FR" sz="1100" b="0">
                <a:latin typeface="Calibri" panose="020F0502020204030204" pitchFamily="34" charset="0"/>
              </a:rPr>
              <a:pPr/>
              <a:t>27</a:t>
            </a:fld>
            <a:endParaRPr lang="fr-FR" altLang="fr-FR" sz="11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59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>
            <a:extLst>
              <a:ext uri="{FF2B5EF4-FFF2-40B4-BE49-F238E27FC236}">
                <a16:creationId xmlns:a16="http://schemas.microsoft.com/office/drawing/2014/main" id="{9CEB815B-2EFF-4CB2-9DA4-9D6DD4D7EA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notes 2">
            <a:extLst>
              <a:ext uri="{FF2B5EF4-FFF2-40B4-BE49-F238E27FC236}">
                <a16:creationId xmlns:a16="http://schemas.microsoft.com/office/drawing/2014/main" id="{A60FF582-A08F-481F-848E-BBAF85F24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0420" name="Espace réservé du numéro de diapositive 3">
            <a:extLst>
              <a:ext uri="{FF2B5EF4-FFF2-40B4-BE49-F238E27FC236}">
                <a16:creationId xmlns:a16="http://schemas.microsoft.com/office/drawing/2014/main" id="{4A6A81E7-470D-4F36-8968-05B09B45C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14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86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58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30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02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74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46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E1F8DEA-4614-4509-B813-722046AE6B4B}" type="slidenum">
              <a:rPr lang="fr-FR" altLang="fr-FR" sz="1100" b="0">
                <a:latin typeface="Calibri" panose="020F0502020204030204" pitchFamily="34" charset="0"/>
              </a:rPr>
              <a:pPr/>
              <a:t>28</a:t>
            </a:fld>
            <a:endParaRPr lang="fr-FR" altLang="fr-FR" sz="11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51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>
            <a:extLst>
              <a:ext uri="{FF2B5EF4-FFF2-40B4-BE49-F238E27FC236}">
                <a16:creationId xmlns:a16="http://schemas.microsoft.com/office/drawing/2014/main" id="{2D9B06C1-DE1A-4ED9-ACEC-E36B2056AD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notes 2">
            <a:extLst>
              <a:ext uri="{FF2B5EF4-FFF2-40B4-BE49-F238E27FC236}">
                <a16:creationId xmlns:a16="http://schemas.microsoft.com/office/drawing/2014/main" id="{060F6922-63B3-4C29-8952-E065E8B1F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6564" name="Espace réservé du numéro de diapositive 3">
            <a:extLst>
              <a:ext uri="{FF2B5EF4-FFF2-40B4-BE49-F238E27FC236}">
                <a16:creationId xmlns:a16="http://schemas.microsoft.com/office/drawing/2014/main" id="{A8A45306-3B80-4135-983F-93B9FFF2B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14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86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58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30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02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74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46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346BE2D-671D-41E1-B4A9-9975654F174A}" type="slidenum">
              <a:rPr lang="fr-FR" altLang="fr-FR" sz="1100" b="0">
                <a:latin typeface="Calibri" panose="020F0502020204030204" pitchFamily="34" charset="0"/>
              </a:rPr>
              <a:pPr/>
              <a:t>29</a:t>
            </a:fld>
            <a:endParaRPr lang="fr-FR" altLang="fr-FR" sz="11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64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>
            <a:extLst>
              <a:ext uri="{FF2B5EF4-FFF2-40B4-BE49-F238E27FC236}">
                <a16:creationId xmlns:a16="http://schemas.microsoft.com/office/drawing/2014/main" id="{2D9B06C1-DE1A-4ED9-ACEC-E36B2056AD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notes 2">
            <a:extLst>
              <a:ext uri="{FF2B5EF4-FFF2-40B4-BE49-F238E27FC236}">
                <a16:creationId xmlns:a16="http://schemas.microsoft.com/office/drawing/2014/main" id="{060F6922-63B3-4C29-8952-E065E8B1F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  <p:sp>
        <p:nvSpPr>
          <p:cNvPr id="66564" name="Espace réservé du numéro de diapositive 3">
            <a:extLst>
              <a:ext uri="{FF2B5EF4-FFF2-40B4-BE49-F238E27FC236}">
                <a16:creationId xmlns:a16="http://schemas.microsoft.com/office/drawing/2014/main" id="{A8A45306-3B80-4135-983F-93B9FFF2B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14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86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58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30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02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74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46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346BE2D-671D-41E1-B4A9-9975654F174A}" type="slidenum">
              <a:rPr lang="fr-FR" altLang="fr-FR" sz="1100" b="0">
                <a:latin typeface="Calibri" panose="020F0502020204030204" pitchFamily="34" charset="0"/>
              </a:rPr>
              <a:pPr/>
              <a:t>30</a:t>
            </a:fld>
            <a:endParaRPr lang="fr-FR" altLang="fr-FR" sz="11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53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>
            <a:extLst>
              <a:ext uri="{FF2B5EF4-FFF2-40B4-BE49-F238E27FC236}">
                <a16:creationId xmlns:a16="http://schemas.microsoft.com/office/drawing/2014/main" id="{9CEB815B-2EFF-4CB2-9DA4-9D6DD4D7EA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notes 2">
            <a:extLst>
              <a:ext uri="{FF2B5EF4-FFF2-40B4-BE49-F238E27FC236}">
                <a16:creationId xmlns:a16="http://schemas.microsoft.com/office/drawing/2014/main" id="{A60FF582-A08F-481F-848E-BBAF85F24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0420" name="Espace réservé du numéro de diapositive 3">
            <a:extLst>
              <a:ext uri="{FF2B5EF4-FFF2-40B4-BE49-F238E27FC236}">
                <a16:creationId xmlns:a16="http://schemas.microsoft.com/office/drawing/2014/main" id="{4A6A81E7-470D-4F36-8968-05B09B45C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14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86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58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30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02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74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46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E1F8DEA-4614-4509-B813-722046AE6B4B}" type="slidenum">
              <a:rPr lang="fr-FR" altLang="fr-FR" sz="1100" b="0">
                <a:latin typeface="Calibri" panose="020F0502020204030204" pitchFamily="34" charset="0"/>
              </a:rPr>
              <a:pPr/>
              <a:t>34</a:t>
            </a:fld>
            <a:endParaRPr lang="fr-FR" altLang="fr-FR" sz="11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4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Rémunération prise en compte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Moyenne des 3 mois de salaire brut perçus, précédant l’arrêt.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Moyenne des 12 derniers mois pour les intérimaires, commissionnés ou saisonniers.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 du gain journalier de base :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Somme des 3 derniers mois 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(limités à 2 798,24 €)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91,25 = Gain journalier de base </a:t>
            </a:r>
          </a:p>
          <a:p>
            <a:pPr rtl="0"/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L’indemnité journalière brute(1) est de 50 % du gain journalier de base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maximum est de 1/730ème de 1,8 SMIC soit : 46 € (2)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minimum est de 1/365ème du minimum de la pension d’invalidité, après 6 mois d’arrêt : 9,66 € (3)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04FD2-7533-4D0A-8968-26DEE983F9F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5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>
            <a:extLst>
              <a:ext uri="{FF2B5EF4-FFF2-40B4-BE49-F238E27FC236}">
                <a16:creationId xmlns:a16="http://schemas.microsoft.com/office/drawing/2014/main" id="{7DB1F69B-E2C4-4E05-B126-DE2F277A97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notes 2">
            <a:extLst>
              <a:ext uri="{FF2B5EF4-FFF2-40B4-BE49-F238E27FC236}">
                <a16:creationId xmlns:a16="http://schemas.microsoft.com/office/drawing/2014/main" id="{705CEF8F-9E39-4656-8672-7D2998D33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/>
              <a:t>https://www.ameli.fr/rhone/assure/remboursements/indemnites-journalieres/conge-maternite</a:t>
            </a:r>
          </a:p>
        </p:txBody>
      </p:sp>
      <p:sp>
        <p:nvSpPr>
          <p:cNvPr id="45060" name="Espace réservé du numéro de diapositive 3">
            <a:extLst>
              <a:ext uri="{FF2B5EF4-FFF2-40B4-BE49-F238E27FC236}">
                <a16:creationId xmlns:a16="http://schemas.microsoft.com/office/drawing/2014/main" id="{F80642B0-A65D-426A-BE43-EF6D1FA3F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66763" indent="-293688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81100" indent="-234950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54175" indent="-234950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127250" indent="-234950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84450" indent="-234950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3041650" indent="-234950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98850" indent="-234950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956050" indent="-234950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D8FEF22C-6208-4DC8-8903-E1F02C827037}" type="slidenum">
              <a:rPr lang="fr-FR" altLang="fr-FR" sz="1100" b="0">
                <a:latin typeface="Calibri" panose="020F0502020204030204" pitchFamily="34" charset="0"/>
              </a:rPr>
              <a:pPr/>
              <a:t>10</a:t>
            </a:fld>
            <a:endParaRPr lang="fr-FR" altLang="fr-FR" sz="11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Rémunération prise en compte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Moyenne des 3 mois de salaire brut perçus, précédant l’arrêt.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Moyenne des 12 derniers mois pour les intérimaires, commissionnés ou saisonniers.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 du gain journalier de base :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Somme des 3 derniers mois 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(limités à 2 798,24 €)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91,25 = Gain journalier de base </a:t>
            </a:r>
          </a:p>
          <a:p>
            <a:pPr rtl="0"/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L’indemnité journalière brute(1) est de 50 % du gain journalier de base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maximum est de 1/730ème de 1,8 SMIC soit : 46 € (2)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minimum est de 1/365ème du minimum de la pension d’invalidité, après 6 mois d’arrêt : 9,66 € (3)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04FD2-7533-4D0A-8968-26DEE983F9F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63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Rémunération prise en compte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Moyenne des 3 mois de salaire brut perçus, précédant l’arrêt.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Moyenne des 12 derniers mois pour les intérimaires, commissionnés ou saisonniers.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 du gain journalier de base :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Somme des 3 derniers mois 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(limités à 2 798,24 €)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91,25 = Gain journalier de base </a:t>
            </a:r>
          </a:p>
          <a:p>
            <a:pPr rtl="0"/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L’indemnité journalière brute(1) est de 50 % du gain journalier de base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maximum est de 1/730ème de 1,8 SMIC soit : 46 € (2)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minimum est de 1/365ème du minimum de la pension d’invalidité, après 6 mois d’arrêt : 9,66 € (3)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04FD2-7533-4D0A-8968-26DEE983F9F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5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Rémunération prise en compte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Moyenne des 3 mois de salaire brut perçus, précédant l’arrêt.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Moyenne des 12 derniers mois pour les intérimaires, commissionnés ou saisonniers.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 du gain journalier de base :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Somme des 3 derniers mois 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(limités à 2 798,24 €)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91,25 = Gain journalier de base </a:t>
            </a:r>
          </a:p>
          <a:p>
            <a:pPr rtl="0"/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L’indemnité journalière brute(1) est de 50 % du gain journalier de base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maximum est de 1/730ème de 1,8 SMIC soit : 46 € (2)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minimum est de 1/365ème du minimum de la pension d’invalidité, après 6 mois d’arrêt : 9,66 € (3)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04FD2-7533-4D0A-8968-26DEE983F9F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862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Rémunération prise en compte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Moyenne des 3 mois de salaire brut perçus, précédant l’arrêt.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Moyenne des 12 derniers mois pour les intérimaires, commissionnés ou saisonniers.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 du gain journalier de base :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Somme des 3 derniers mois 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(limités à 2 798,24 €)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91,25 = Gain journalier de base </a:t>
            </a:r>
          </a:p>
          <a:p>
            <a:pPr rtl="0"/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L’indemnité journalière brute(1) est de 50 % du gain journalier de base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maximum est de 1/730ème de 1,8 SMIC soit : 46 € (2)</a:t>
            </a:r>
          </a:p>
          <a:p>
            <a:pPr rtl="0"/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minimum est de 1/365ème du minimum de la pension d’invalidité, après 6 mois d’arrêt : 9,66 € (3)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04FD2-7533-4D0A-8968-26DEE983F9F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984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>
            <a:extLst>
              <a:ext uri="{FF2B5EF4-FFF2-40B4-BE49-F238E27FC236}">
                <a16:creationId xmlns:a16="http://schemas.microsoft.com/office/drawing/2014/main" id="{9CEB815B-2EFF-4CB2-9DA4-9D6DD4D7EA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notes 2">
            <a:extLst>
              <a:ext uri="{FF2B5EF4-FFF2-40B4-BE49-F238E27FC236}">
                <a16:creationId xmlns:a16="http://schemas.microsoft.com/office/drawing/2014/main" id="{A60FF582-A08F-481F-848E-BBAF85F24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0420" name="Espace réservé du numéro de diapositive 3">
            <a:extLst>
              <a:ext uri="{FF2B5EF4-FFF2-40B4-BE49-F238E27FC236}">
                <a16:creationId xmlns:a16="http://schemas.microsoft.com/office/drawing/2014/main" id="{4A6A81E7-470D-4F36-8968-05B09B45C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14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86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58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30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02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74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46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E1F8DEA-4614-4509-B813-722046AE6B4B}" type="slidenum">
              <a:rPr lang="fr-FR" altLang="fr-FR" sz="1100" b="0">
                <a:latin typeface="Calibri" panose="020F0502020204030204" pitchFamily="34" charset="0"/>
              </a:rPr>
              <a:pPr/>
              <a:t>21</a:t>
            </a:fld>
            <a:endParaRPr lang="fr-FR" altLang="fr-FR" sz="11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4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>
            <a:extLst>
              <a:ext uri="{FF2B5EF4-FFF2-40B4-BE49-F238E27FC236}">
                <a16:creationId xmlns:a16="http://schemas.microsoft.com/office/drawing/2014/main" id="{9CEB815B-2EFF-4CB2-9DA4-9D6DD4D7EA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notes 2">
            <a:extLst>
              <a:ext uri="{FF2B5EF4-FFF2-40B4-BE49-F238E27FC236}">
                <a16:creationId xmlns:a16="http://schemas.microsoft.com/office/drawing/2014/main" id="{A60FF582-A08F-481F-848E-BBAF85F24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0420" name="Espace réservé du numéro de diapositive 3">
            <a:extLst>
              <a:ext uri="{FF2B5EF4-FFF2-40B4-BE49-F238E27FC236}">
                <a16:creationId xmlns:a16="http://schemas.microsoft.com/office/drawing/2014/main" id="{4A6A81E7-470D-4F36-8968-05B09B45C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14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86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5813" indent="-227013" defTabSz="4699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30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02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74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4613" indent="-227013" defTabSz="4699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E1F8DEA-4614-4509-B813-722046AE6B4B}" type="slidenum">
              <a:rPr lang="fr-FR" altLang="fr-FR" sz="1100" b="0">
                <a:latin typeface="Calibri" panose="020F0502020204030204" pitchFamily="34" charset="0"/>
              </a:rPr>
              <a:pPr/>
              <a:t>24</a:t>
            </a:fld>
            <a:endParaRPr lang="fr-FR" altLang="fr-FR" sz="11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8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sky, person, outdoor&#10;&#10;Description automatically generated">
            <a:extLst>
              <a:ext uri="{FF2B5EF4-FFF2-40B4-BE49-F238E27FC236}">
                <a16:creationId xmlns:a16="http://schemas.microsoft.com/office/drawing/2014/main" id="{82825659-E356-AF46-BAA0-050B6305A5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98" y="0"/>
            <a:ext cx="5807674" cy="5807412"/>
          </a:xfrm>
          <a:prstGeom prst="rect">
            <a:avLst/>
          </a:prstGeom>
        </p:spPr>
      </p:pic>
      <p:pic>
        <p:nvPicPr>
          <p:cNvPr id="9" name="Imagen 289">
            <a:extLst>
              <a:ext uri="{FF2B5EF4-FFF2-40B4-BE49-F238E27FC236}">
                <a16:creationId xmlns:a16="http://schemas.microsoft.com/office/drawing/2014/main" id="{08F5EC8F-4675-CD44-B12C-8A22E15D34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727" y="5525048"/>
            <a:ext cx="2492442" cy="1206970"/>
          </a:xfrm>
          <a:prstGeom prst="rect">
            <a:avLst/>
          </a:prstGeom>
        </p:spPr>
      </p:pic>
      <p:cxnSp>
        <p:nvCxnSpPr>
          <p:cNvPr id="15" name="Conector recto 118">
            <a:extLst>
              <a:ext uri="{FF2B5EF4-FFF2-40B4-BE49-F238E27FC236}">
                <a16:creationId xmlns:a16="http://schemas.microsoft.com/office/drawing/2014/main" id="{D26C6D76-B18C-174E-9CC9-1E5A0A3EBCE6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4">
            <a:extLst>
              <a:ext uri="{FF2B5EF4-FFF2-40B4-BE49-F238E27FC236}">
                <a16:creationId xmlns:a16="http://schemas.microsoft.com/office/drawing/2014/main" id="{32C811B4-2D6C-E44C-B35D-6DA841C3C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BC4B2CA7-E808-9449-9C5A-2CC4039C5F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0713" y="1834716"/>
            <a:ext cx="4812792" cy="1938992"/>
          </a:xfrm>
        </p:spPr>
        <p:txBody>
          <a:bodyPr wrap="square" anchor="t">
            <a:spAutoFit/>
          </a:bodyPr>
          <a:lstStyle>
            <a:lvl1pPr marL="7938" indent="-7938">
              <a:lnSpc>
                <a:spcPct val="100000"/>
              </a:lnSpc>
              <a:buNone/>
              <a:tabLst/>
              <a:defRPr lang="fr-FR" sz="4000" b="1" kern="1200" dirty="0">
                <a:solidFill>
                  <a:srgbClr val="E30613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CLIQUEZ ICI POUR AJOUTER LE TITRE DE LA PRÉSENTATION </a:t>
            </a:r>
          </a:p>
        </p:txBody>
      </p:sp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545CC1C1-8231-4440-B5D8-E66B6D207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Niveau de confidentialité – Titre de la présentation</a:t>
            </a:r>
          </a:p>
        </p:txBody>
      </p:sp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D4239C5C-C98B-384C-B72A-FB6F74C6A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9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Marcador de fecha 3">
            <a:extLst>
              <a:ext uri="{FF2B5EF4-FFF2-40B4-BE49-F238E27FC236}">
                <a16:creationId xmlns:a16="http://schemas.microsoft.com/office/drawing/2014/main" id="{845810D1-2274-704A-BABF-B8331E45D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70713" y="281021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en-GB" sz="16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 sz="16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68740F20-5202-6940-9CAB-E7E285FA8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0713" y="831868"/>
            <a:ext cx="5057775" cy="355600"/>
          </a:xfrm>
        </p:spPr>
        <p:txBody>
          <a:bodyPr/>
          <a:lstStyle>
            <a:lvl1pPr>
              <a:buNone/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noProof="0"/>
              <a:t>Cliquez ici pour ajouter le projet </a:t>
            </a:r>
          </a:p>
        </p:txBody>
      </p:sp>
    </p:spTree>
    <p:extLst>
      <p:ext uri="{BB962C8B-B14F-4D97-AF65-F5344CB8AC3E}">
        <p14:creationId xmlns:p14="http://schemas.microsoft.com/office/powerpoint/2010/main" val="300402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9740656-E207-8A48-AB1C-3103A5343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2916" y="0"/>
            <a:ext cx="12204913" cy="5808618"/>
          </a:xfrm>
          <a:prstGeom prst="rect">
            <a:avLst/>
          </a:prstGeom>
        </p:spPr>
      </p:pic>
      <p:pic>
        <p:nvPicPr>
          <p:cNvPr id="8" name="Image 102">
            <a:extLst>
              <a:ext uri="{FF2B5EF4-FFF2-40B4-BE49-F238E27FC236}">
                <a16:creationId xmlns:a16="http://schemas.microsoft.com/office/drawing/2014/main" id="{4CDB543B-C9A8-6E43-968B-E42B62A45E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289">
            <a:extLst>
              <a:ext uri="{FF2B5EF4-FFF2-40B4-BE49-F238E27FC236}">
                <a16:creationId xmlns:a16="http://schemas.microsoft.com/office/drawing/2014/main" id="{298E3B84-34FA-2D4C-A95F-9AB7FE008D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449" y="5920231"/>
            <a:ext cx="1726725" cy="836170"/>
          </a:xfrm>
          <a:prstGeom prst="rect">
            <a:avLst/>
          </a:prstGeom>
        </p:spPr>
      </p:pic>
      <p:cxnSp>
        <p:nvCxnSpPr>
          <p:cNvPr id="9" name="Conector recto 118">
            <a:extLst>
              <a:ext uri="{FF2B5EF4-FFF2-40B4-BE49-F238E27FC236}">
                <a16:creationId xmlns:a16="http://schemas.microsoft.com/office/drawing/2014/main" id="{428482CA-34F1-8449-9FC1-75FC1767C2B6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D9BD790C-05A5-1C43-A9D1-A3945135E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9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2CAE5CC-2C66-457A-9A94-F8755678DC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9540" y="4120954"/>
            <a:ext cx="5883634" cy="1098891"/>
          </a:xfrm>
        </p:spPr>
        <p:txBody>
          <a:bodyPr anchor="ctr">
            <a:spAutoFit/>
          </a:bodyPr>
          <a:lstStyle>
            <a:lvl1pPr marL="15875" indent="-15875">
              <a:buNone/>
              <a:tabLst/>
              <a:defRPr lang="en-GB" sz="3600" b="1" kern="1200" dirty="0" smtClean="0">
                <a:solidFill>
                  <a:schemeClr val="bg1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1. Cliquez ici pour ajouter le titre du chapitre</a:t>
            </a:r>
          </a:p>
        </p:txBody>
      </p:sp>
      <p:sp>
        <p:nvSpPr>
          <p:cNvPr id="14" name="Marcador de pie de página 4">
            <a:extLst>
              <a:ext uri="{FF2B5EF4-FFF2-40B4-BE49-F238E27FC236}">
                <a16:creationId xmlns:a16="http://schemas.microsoft.com/office/drawing/2014/main" id="{850F19E4-E0BB-41F6-95F4-D48DBB74C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900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135141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pi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9740656-E207-8A48-AB1C-3103A5343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2916" y="0"/>
            <a:ext cx="12204913" cy="5808618"/>
          </a:xfrm>
          <a:prstGeom prst="rect">
            <a:avLst/>
          </a:prstGeom>
        </p:spPr>
      </p:pic>
      <p:pic>
        <p:nvPicPr>
          <p:cNvPr id="8" name="Image 102">
            <a:extLst>
              <a:ext uri="{FF2B5EF4-FFF2-40B4-BE49-F238E27FC236}">
                <a16:creationId xmlns:a16="http://schemas.microsoft.com/office/drawing/2014/main" id="{4CDB543B-C9A8-6E43-968B-E42B62A45E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289">
            <a:extLst>
              <a:ext uri="{FF2B5EF4-FFF2-40B4-BE49-F238E27FC236}">
                <a16:creationId xmlns:a16="http://schemas.microsoft.com/office/drawing/2014/main" id="{298E3B84-34FA-2D4C-A95F-9AB7FE008D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449" y="5920231"/>
            <a:ext cx="1726725" cy="836170"/>
          </a:xfrm>
          <a:prstGeom prst="rect">
            <a:avLst/>
          </a:prstGeom>
        </p:spPr>
      </p:pic>
      <p:cxnSp>
        <p:nvCxnSpPr>
          <p:cNvPr id="9" name="Conector recto 118">
            <a:extLst>
              <a:ext uri="{FF2B5EF4-FFF2-40B4-BE49-F238E27FC236}">
                <a16:creationId xmlns:a16="http://schemas.microsoft.com/office/drawing/2014/main" id="{AC38F62C-857B-2A4A-9524-E46BD96878FD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F1593583-BDBD-B04A-AD4D-647B9E730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9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CB81353-9779-4110-81C9-A736BDD0CE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9540" y="4120954"/>
            <a:ext cx="5883634" cy="1098891"/>
          </a:xfrm>
        </p:spPr>
        <p:txBody>
          <a:bodyPr anchor="ctr">
            <a:spAutoFit/>
          </a:bodyPr>
          <a:lstStyle>
            <a:lvl1pPr marL="15875" indent="-15875">
              <a:buNone/>
              <a:tabLst/>
              <a:defRPr lang="en-GB" sz="3600" b="1" kern="1200" dirty="0" smtClean="0">
                <a:solidFill>
                  <a:schemeClr val="bg1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1. Cliquez ici pour ajouter le titre du chapitre</a:t>
            </a:r>
          </a:p>
        </p:txBody>
      </p:sp>
      <p:sp>
        <p:nvSpPr>
          <p:cNvPr id="14" name="Marcador de pie de página 4">
            <a:extLst>
              <a:ext uri="{FF2B5EF4-FFF2-40B4-BE49-F238E27FC236}">
                <a16:creationId xmlns:a16="http://schemas.microsoft.com/office/drawing/2014/main" id="{905F223E-77F2-4BBF-A14C-8029B71F0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900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3181349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pit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6D826364-0911-4D0F-A0EF-9FB70DE04D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3333509 h 6857999"/>
              <a:gd name="connsiteX3" fmla="*/ 5781567 w 12192000"/>
              <a:gd name="connsiteY3" fmla="*/ 3333509 h 6857999"/>
              <a:gd name="connsiteX4" fmla="*/ 5173885 w 12192000"/>
              <a:gd name="connsiteY4" fmla="*/ 3941192 h 6857999"/>
              <a:gd name="connsiteX5" fmla="*/ 5173885 w 12192000"/>
              <a:gd name="connsiteY5" fmla="*/ 4847092 h 6857999"/>
              <a:gd name="connsiteX6" fmla="*/ 3865944 w 12192000"/>
              <a:gd name="connsiteY6" fmla="*/ 4847092 h 6857999"/>
              <a:gd name="connsiteX7" fmla="*/ 3865944 w 12192000"/>
              <a:gd name="connsiteY7" fmla="*/ 6857999 h 6857999"/>
              <a:gd name="connsiteX8" fmla="*/ 0 w 121920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3333509"/>
                </a:lnTo>
                <a:lnTo>
                  <a:pt x="5781567" y="3333509"/>
                </a:lnTo>
                <a:cubicBezTo>
                  <a:pt x="5445953" y="3333509"/>
                  <a:pt x="5173885" y="3605578"/>
                  <a:pt x="5173885" y="3941192"/>
                </a:cubicBezTo>
                <a:lnTo>
                  <a:pt x="5173885" y="4847092"/>
                </a:lnTo>
                <a:lnTo>
                  <a:pt x="3865944" y="4847092"/>
                </a:lnTo>
                <a:lnTo>
                  <a:pt x="3865944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F0C5BC-8C03-4B5E-ABF5-5FD5F0894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 b="0"/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104">
            <a:extLst>
              <a:ext uri="{FF2B5EF4-FFF2-40B4-BE49-F238E27FC236}">
                <a16:creationId xmlns:a16="http://schemas.microsoft.com/office/drawing/2014/main" id="{EEEAC974-0D29-44F4-890E-2FD65DECB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31" t="54515" r="4814" b="11254"/>
          <a:stretch/>
        </p:blipFill>
        <p:spPr>
          <a:xfrm>
            <a:off x="4887738" y="3489981"/>
            <a:ext cx="7292768" cy="2666884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825ED95-5DD6-4787-8CD0-C16CEC04BB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9540" y="4120954"/>
            <a:ext cx="5883634" cy="1098891"/>
          </a:xfrm>
        </p:spPr>
        <p:txBody>
          <a:bodyPr anchor="ctr">
            <a:spAutoFit/>
          </a:bodyPr>
          <a:lstStyle>
            <a:lvl1pPr marL="15875" indent="-15875">
              <a:buNone/>
              <a:tabLst/>
              <a:defRPr lang="en-GB" sz="3600" b="1" kern="1200" dirty="0" smtClean="0">
                <a:solidFill>
                  <a:schemeClr val="bg1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1. Cliquez ici pour ajouter le titre du chapitre</a:t>
            </a:r>
          </a:p>
        </p:txBody>
      </p:sp>
      <p:pic>
        <p:nvPicPr>
          <p:cNvPr id="8" name="Imagen 289">
            <a:extLst>
              <a:ext uri="{FF2B5EF4-FFF2-40B4-BE49-F238E27FC236}">
                <a16:creationId xmlns:a16="http://schemas.microsoft.com/office/drawing/2014/main" id="{3BDEBAFF-F343-4D55-807D-3E1BA5A7BF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449" y="5920231"/>
            <a:ext cx="1726725" cy="836170"/>
          </a:xfrm>
          <a:prstGeom prst="rect">
            <a:avLst/>
          </a:prstGeom>
        </p:spPr>
      </p:pic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5B99A584-BCC3-4465-A920-E6F086DE6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900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2602739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2">
            <a:extLst>
              <a:ext uri="{FF2B5EF4-FFF2-40B4-BE49-F238E27FC236}">
                <a16:creationId xmlns:a16="http://schemas.microsoft.com/office/drawing/2014/main" id="{B5E7EFBE-F0A5-F949-9901-F00DE76FD6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9" name="CuadroTexto 80">
            <a:extLst>
              <a:ext uri="{FF2B5EF4-FFF2-40B4-BE49-F238E27FC236}">
                <a16:creationId xmlns:a16="http://schemas.microsoft.com/office/drawing/2014/main" id="{76D454C5-F2F3-8D4B-BE73-8EC8A886960F}"/>
              </a:ext>
            </a:extLst>
          </p:cNvPr>
          <p:cNvSpPr txBox="1"/>
          <p:nvPr userDrawn="1"/>
        </p:nvSpPr>
        <p:spPr>
          <a:xfrm>
            <a:off x="628277" y="624909"/>
            <a:ext cx="10401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venirNext LT Pro Medium" panose="020B0504020202020204" pitchFamily="34" charset="0"/>
                <a:ea typeface="+mn-ea"/>
                <a:cs typeface="+mn-cs"/>
              </a:rPr>
              <a:t>SOMMAIRE</a:t>
            </a:r>
          </a:p>
        </p:txBody>
      </p:sp>
      <p:pic>
        <p:nvPicPr>
          <p:cNvPr id="20" name="Imagen 2">
            <a:extLst>
              <a:ext uri="{FF2B5EF4-FFF2-40B4-BE49-F238E27FC236}">
                <a16:creationId xmlns:a16="http://schemas.microsoft.com/office/drawing/2014/main" id="{F51DFC1F-8771-FB47-AC03-6B6759DE84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515" y="6329592"/>
            <a:ext cx="1261240" cy="431201"/>
          </a:xfrm>
          <a:prstGeom prst="rect">
            <a:avLst/>
          </a:prstGeom>
        </p:spPr>
      </p:pic>
      <p:cxnSp>
        <p:nvCxnSpPr>
          <p:cNvPr id="22" name="Conector recto 118">
            <a:extLst>
              <a:ext uri="{FF2B5EF4-FFF2-40B4-BE49-F238E27FC236}">
                <a16:creationId xmlns:a16="http://schemas.microsoft.com/office/drawing/2014/main" id="{BCE48373-BD91-D84E-8FE2-731F551B0235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32">
            <a:extLst>
              <a:ext uri="{FF2B5EF4-FFF2-40B4-BE49-F238E27FC236}">
                <a16:creationId xmlns:a16="http://schemas.microsoft.com/office/drawing/2014/main" id="{621ACF7C-2CBA-7A4D-9B6D-528D9D2BE98D}"/>
              </a:ext>
            </a:extLst>
          </p:cNvPr>
          <p:cNvCxnSpPr>
            <a:cxnSpLocks/>
          </p:cNvCxnSpPr>
          <p:nvPr userDrawn="1"/>
        </p:nvCxnSpPr>
        <p:spPr>
          <a:xfrm>
            <a:off x="7869386" y="1863161"/>
            <a:ext cx="0" cy="351722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arcador de número de diapositiva 5">
            <a:extLst>
              <a:ext uri="{FF2B5EF4-FFF2-40B4-BE49-F238E27FC236}">
                <a16:creationId xmlns:a16="http://schemas.microsoft.com/office/drawing/2014/main" id="{96E4A192-C7D8-C341-B734-1CA4D9F45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9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B123B-5393-EF49-8B1F-6471F1A407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2443" y="1873794"/>
            <a:ext cx="6854825" cy="451790"/>
          </a:xfrm>
        </p:spPr>
        <p:txBody>
          <a:bodyPr>
            <a:spAutoFit/>
          </a:bodyPr>
          <a:lstStyle>
            <a:lvl1pPr marL="9525" indent="-9525" algn="r">
              <a:lnSpc>
                <a:spcPct val="150000"/>
              </a:lnSpc>
              <a:buNone/>
              <a:tabLst/>
              <a:defRPr lang="en-GB" sz="18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lang="en-GB" sz="18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8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3pPr>
            <a:lvl4pPr>
              <a:defRPr lang="en-GB" sz="18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800" kern="120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noProof="0" dirty="0"/>
              <a:t>Cliquez ici pour ajouter les titres de chapitre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C115A-BBCC-B34A-A10C-28358C074E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91518" y="1873794"/>
            <a:ext cx="1500187" cy="451790"/>
          </a:xfrm>
        </p:spPr>
        <p:txBody>
          <a:bodyPr>
            <a:spAutoFit/>
          </a:bodyPr>
          <a:lstStyle>
            <a:lvl1pPr marL="9525" indent="-9525">
              <a:lnSpc>
                <a:spcPct val="150000"/>
              </a:lnSpc>
              <a:buNone/>
              <a:tabLst/>
              <a:defRPr kumimoji="0" lang="en-GB" sz="1800" b="1" i="0" u="none" strike="noStrike" kern="1200" cap="none" spc="0" normalizeH="0" baseline="0" dirty="0" smtClean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Verdana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E0B404-EE53-4737-B694-5980A867F72D}"/>
              </a:ext>
            </a:extLst>
          </p:cNvPr>
          <p:cNvSpPr/>
          <p:nvPr userDrawn="1"/>
        </p:nvSpPr>
        <p:spPr>
          <a:xfrm>
            <a:off x="8101333" y="6262773"/>
            <a:ext cx="636447" cy="5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Marcador de pie de página 4">
            <a:extLst>
              <a:ext uri="{FF2B5EF4-FFF2-40B4-BE49-F238E27FC236}">
                <a16:creationId xmlns:a16="http://schemas.microsoft.com/office/drawing/2014/main" id="{FC397540-501C-4E14-AA51-F27D05AE6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900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2563913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87120B2-FC12-4382-9FB9-CA39D99C56A8}"/>
              </a:ext>
            </a:extLst>
          </p:cNvPr>
          <p:cNvGrpSpPr/>
          <p:nvPr userDrawn="1"/>
        </p:nvGrpSpPr>
        <p:grpSpPr>
          <a:xfrm>
            <a:off x="0" y="0"/>
            <a:ext cx="12192000" cy="6858525"/>
            <a:chOff x="0" y="-328779"/>
            <a:chExt cx="12192000" cy="685852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0E239A5-F3C8-5B4A-A436-0F8719FD89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328779"/>
              <a:ext cx="12192000" cy="6857999"/>
            </a:xfrm>
            <a:custGeom>
              <a:avLst/>
              <a:gdLst>
                <a:gd name="connsiteX0" fmla="*/ 8485633 w 12192000"/>
                <a:gd name="connsiteY0" fmla="*/ 5423665 h 6857999"/>
                <a:gd name="connsiteX1" fmla="*/ 8485633 w 12192000"/>
                <a:gd name="connsiteY1" fmla="*/ 6281928 h 6857999"/>
                <a:gd name="connsiteX2" fmla="*/ 10266745 w 12192000"/>
                <a:gd name="connsiteY2" fmla="*/ 6281928 h 6857999"/>
                <a:gd name="connsiteX3" fmla="*/ 10266745 w 12192000"/>
                <a:gd name="connsiteY3" fmla="*/ 5423665 h 6857999"/>
                <a:gd name="connsiteX4" fmla="*/ 0 w 12192000"/>
                <a:gd name="connsiteY4" fmla="*/ 0 h 6857999"/>
                <a:gd name="connsiteX5" fmla="*/ 12192000 w 12192000"/>
                <a:gd name="connsiteY5" fmla="*/ 0 h 6857999"/>
                <a:gd name="connsiteX6" fmla="*/ 12192000 w 12192000"/>
                <a:gd name="connsiteY6" fmla="*/ 6857999 h 6857999"/>
                <a:gd name="connsiteX7" fmla="*/ 0 w 12192000"/>
                <a:gd name="connsiteY7" fmla="*/ 6857999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7999">
                  <a:moveTo>
                    <a:pt x="8485633" y="5423665"/>
                  </a:moveTo>
                  <a:lnTo>
                    <a:pt x="8485633" y="6281928"/>
                  </a:lnTo>
                  <a:lnTo>
                    <a:pt x="10266745" y="6281928"/>
                  </a:lnTo>
                  <a:lnTo>
                    <a:pt x="10266745" y="54236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close/>
                </a:path>
              </a:pathLst>
            </a:cu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4AD81C-F36D-4F0B-9759-9324CBDC45D7}"/>
                </a:ext>
              </a:extLst>
            </p:cNvPr>
            <p:cNvSpPr/>
            <p:nvPr userDrawn="1"/>
          </p:nvSpPr>
          <p:spPr>
            <a:xfrm>
              <a:off x="8662051" y="5931873"/>
              <a:ext cx="636447" cy="597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3" name="Conector recto 32">
            <a:extLst>
              <a:ext uri="{FF2B5EF4-FFF2-40B4-BE49-F238E27FC236}">
                <a16:creationId xmlns:a16="http://schemas.microsoft.com/office/drawing/2014/main" id="{52976EAE-2507-2B43-8C5E-7379E777D5BF}"/>
              </a:ext>
            </a:extLst>
          </p:cNvPr>
          <p:cNvCxnSpPr>
            <a:cxnSpLocks/>
          </p:cNvCxnSpPr>
          <p:nvPr userDrawn="1"/>
        </p:nvCxnSpPr>
        <p:spPr>
          <a:xfrm flipH="1">
            <a:off x="659729" y="1732008"/>
            <a:ext cx="10445151" cy="0"/>
          </a:xfrm>
          <a:prstGeom prst="line">
            <a:avLst/>
          </a:prstGeom>
          <a:ln>
            <a:solidFill>
              <a:srgbClr val="F7A7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2">
            <a:extLst>
              <a:ext uri="{FF2B5EF4-FFF2-40B4-BE49-F238E27FC236}">
                <a16:creationId xmlns:a16="http://schemas.microsoft.com/office/drawing/2014/main" id="{660D618D-75F6-E948-BBCF-80C98768A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515" y="6329592"/>
            <a:ext cx="1261240" cy="431201"/>
          </a:xfrm>
          <a:prstGeom prst="rect">
            <a:avLst/>
          </a:prstGeom>
        </p:spPr>
      </p:pic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CCB0714-C0D6-F043-B131-C0BA0E5CB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415" y="1367445"/>
            <a:ext cx="10929937" cy="318100"/>
          </a:xfrm>
        </p:spPr>
        <p:txBody>
          <a:bodyPr anchor="b">
            <a:spAutoFit/>
          </a:bodyPr>
          <a:lstStyle>
            <a:lvl1pPr marL="15875" indent="-15875">
              <a:buNone/>
              <a:tabLst/>
              <a:defRPr lang="en-GB" sz="1600" b="1" kern="1200" cap="all" baseline="0" dirty="0" smtClean="0">
                <a:solidFill>
                  <a:srgbClr val="F7A711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Cliquez ici pour ajouter le sous-titre</a:t>
            </a:r>
          </a:p>
        </p:txBody>
      </p:sp>
      <p:cxnSp>
        <p:nvCxnSpPr>
          <p:cNvPr id="11" name="Conector recto 118">
            <a:extLst>
              <a:ext uri="{FF2B5EF4-FFF2-40B4-BE49-F238E27FC236}">
                <a16:creationId xmlns:a16="http://schemas.microsoft.com/office/drawing/2014/main" id="{02C6590E-6322-9D48-A61D-7A76ABB47253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4006D22E-55AE-614A-9D42-9B2161D09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9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F2E2C-309B-F148-9488-7635E3A3BE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15" y="1855811"/>
            <a:ext cx="10929938" cy="3857603"/>
          </a:xfrm>
        </p:spPr>
        <p:txBody>
          <a:bodyPr/>
          <a:lstStyle>
            <a:lvl1pPr marL="285750" indent="-285750">
              <a:buClr>
                <a:schemeClr val="accent4"/>
              </a:buClr>
              <a:buFont typeface="Wingdings" pitchFamily="2" charset="2"/>
              <a:buChar char="§"/>
              <a:defRPr/>
            </a:lvl1pPr>
            <a:lvl2pPr marL="628650" indent="-171450">
              <a:buClr>
                <a:schemeClr val="accent4"/>
              </a:buClr>
              <a:buFont typeface="Wingdings" pitchFamily="2" charset="2"/>
              <a:buChar char="§"/>
              <a:defRPr/>
            </a:lvl2pPr>
            <a:lvl3pPr marL="1085850" indent="-171450">
              <a:buClr>
                <a:schemeClr val="accent4"/>
              </a:buClr>
              <a:buFont typeface="Wingdings" pitchFamily="2" charset="2"/>
              <a:buChar char="§"/>
              <a:defRPr/>
            </a:lvl3pPr>
            <a:lvl4pPr marL="1543050" indent="-171450">
              <a:buClr>
                <a:schemeClr val="accent4"/>
              </a:buClr>
              <a:buFont typeface="Wingdings" pitchFamily="2" charset="2"/>
              <a:buChar char="§"/>
              <a:defRPr/>
            </a:lvl4pPr>
            <a:lvl5pPr marL="2000250" indent="-171450">
              <a:buClr>
                <a:schemeClr val="accent4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 noProof="0" dirty="0"/>
              <a:t>Cliquez ici pour ajouter du texte </a:t>
            </a:r>
          </a:p>
          <a:p>
            <a:pPr lvl="1"/>
            <a:r>
              <a:rPr lang="fr-FR" noProof="0" dirty="0"/>
              <a:t>Premier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B0E5E4D-EBDC-443F-BFF2-0B9EFF2027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415" y="700469"/>
            <a:ext cx="10903386" cy="525462"/>
          </a:xfrm>
        </p:spPr>
        <p:txBody>
          <a:bodyPr/>
          <a:lstStyle>
            <a:lvl1pPr marL="15875" indent="-15875">
              <a:buNone/>
              <a:tabLst/>
              <a:defRPr lang="en-GB" sz="2800" b="1" kern="1200" dirty="0" smtClean="0">
                <a:solidFill>
                  <a:srgbClr val="E30613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fr-FR" noProof="0" dirty="0"/>
              <a:t>Cliquez ici pour ajouter le titre</a:t>
            </a:r>
          </a:p>
        </p:txBody>
      </p:sp>
      <p:sp>
        <p:nvSpPr>
          <p:cNvPr id="21" name="Marcador de pie de página 4">
            <a:extLst>
              <a:ext uri="{FF2B5EF4-FFF2-40B4-BE49-F238E27FC236}">
                <a16:creationId xmlns:a16="http://schemas.microsoft.com/office/drawing/2014/main" id="{A7CDFD77-C488-42A6-BEF2-3BE3F979E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900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4221635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55D06EEF-FE08-4156-8E5C-002D186C1DFE}"/>
              </a:ext>
            </a:extLst>
          </p:cNvPr>
          <p:cNvGrpSpPr/>
          <p:nvPr userDrawn="1"/>
        </p:nvGrpSpPr>
        <p:grpSpPr>
          <a:xfrm>
            <a:off x="0" y="0"/>
            <a:ext cx="12192000" cy="6858431"/>
            <a:chOff x="0" y="-381764"/>
            <a:chExt cx="12192000" cy="685843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BEB69CF-1849-7C4C-9CDE-187A703454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381764"/>
              <a:ext cx="12192000" cy="6857999"/>
            </a:xfrm>
            <a:custGeom>
              <a:avLst/>
              <a:gdLst>
                <a:gd name="connsiteX0" fmla="*/ 8485633 w 12192000"/>
                <a:gd name="connsiteY0" fmla="*/ 5423665 h 6857999"/>
                <a:gd name="connsiteX1" fmla="*/ 8485633 w 12192000"/>
                <a:gd name="connsiteY1" fmla="*/ 6281928 h 6857999"/>
                <a:gd name="connsiteX2" fmla="*/ 10266745 w 12192000"/>
                <a:gd name="connsiteY2" fmla="*/ 6281928 h 6857999"/>
                <a:gd name="connsiteX3" fmla="*/ 10266745 w 12192000"/>
                <a:gd name="connsiteY3" fmla="*/ 5423665 h 6857999"/>
                <a:gd name="connsiteX4" fmla="*/ 0 w 12192000"/>
                <a:gd name="connsiteY4" fmla="*/ 0 h 6857999"/>
                <a:gd name="connsiteX5" fmla="*/ 12192000 w 12192000"/>
                <a:gd name="connsiteY5" fmla="*/ 0 h 6857999"/>
                <a:gd name="connsiteX6" fmla="*/ 12192000 w 12192000"/>
                <a:gd name="connsiteY6" fmla="*/ 6857999 h 6857999"/>
                <a:gd name="connsiteX7" fmla="*/ 0 w 12192000"/>
                <a:gd name="connsiteY7" fmla="*/ 6857999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7999">
                  <a:moveTo>
                    <a:pt x="8485633" y="5423665"/>
                  </a:moveTo>
                  <a:lnTo>
                    <a:pt x="8485633" y="6281928"/>
                  </a:lnTo>
                  <a:lnTo>
                    <a:pt x="10266745" y="6281928"/>
                  </a:lnTo>
                  <a:lnTo>
                    <a:pt x="10266745" y="54236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close/>
                </a:path>
              </a:pathLst>
            </a:cu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DCF201-37B1-478A-AA31-D29AAD473173}"/>
                </a:ext>
              </a:extLst>
            </p:cNvPr>
            <p:cNvSpPr/>
            <p:nvPr userDrawn="1"/>
          </p:nvSpPr>
          <p:spPr>
            <a:xfrm>
              <a:off x="8706681" y="5878794"/>
              <a:ext cx="636447" cy="597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5" name="Imagen 2">
            <a:extLst>
              <a:ext uri="{FF2B5EF4-FFF2-40B4-BE49-F238E27FC236}">
                <a16:creationId xmlns:a16="http://schemas.microsoft.com/office/drawing/2014/main" id="{660D618D-75F6-E948-BBCF-80C98768A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515" y="6329592"/>
            <a:ext cx="1261240" cy="431201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C2E6B08-F38A-E048-9732-4232B98FBC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415" y="700469"/>
            <a:ext cx="10903386" cy="525462"/>
          </a:xfrm>
        </p:spPr>
        <p:txBody>
          <a:bodyPr/>
          <a:lstStyle>
            <a:lvl1pPr marL="15875" indent="-15875">
              <a:buNone/>
              <a:tabLst/>
              <a:defRPr lang="en-GB" sz="2800" b="1" kern="1200" dirty="0" smtClean="0">
                <a:solidFill>
                  <a:srgbClr val="E30613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fr-FR" noProof="0" dirty="0"/>
              <a:t>Cliquez ici pour ajouter le titre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CCB0714-C0D6-F043-B131-C0BA0E5CB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416" y="1621777"/>
            <a:ext cx="4835006" cy="318100"/>
          </a:xfrm>
        </p:spPr>
        <p:txBody>
          <a:bodyPr wrap="square" anchor="b">
            <a:spAutoFit/>
          </a:bodyPr>
          <a:lstStyle>
            <a:lvl1pPr marL="15875" indent="-15875">
              <a:buNone/>
              <a:tabLst/>
              <a:defRPr lang="en-GB" sz="1600" b="1" kern="1200" cap="all" baseline="0" dirty="0" smtClean="0">
                <a:solidFill>
                  <a:srgbClr val="2D5CA7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Cliquez ici pour ajouter le sous-titre</a:t>
            </a:r>
          </a:p>
        </p:txBody>
      </p:sp>
      <p:cxnSp>
        <p:nvCxnSpPr>
          <p:cNvPr id="20" name="Conector recto 32">
            <a:extLst>
              <a:ext uri="{FF2B5EF4-FFF2-40B4-BE49-F238E27FC236}">
                <a16:creationId xmlns:a16="http://schemas.microsoft.com/office/drawing/2014/main" id="{70DACADD-8720-354C-B9AC-5C18B949C9B7}"/>
              </a:ext>
            </a:extLst>
          </p:cNvPr>
          <p:cNvCxnSpPr>
            <a:cxnSpLocks/>
          </p:cNvCxnSpPr>
          <p:nvPr userDrawn="1"/>
        </p:nvCxnSpPr>
        <p:spPr>
          <a:xfrm flipH="1">
            <a:off x="631717" y="1990800"/>
            <a:ext cx="4680000" cy="0"/>
          </a:xfrm>
          <a:prstGeom prst="line">
            <a:avLst/>
          </a:prstGeom>
          <a:ln>
            <a:solidFill>
              <a:srgbClr val="2D5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38F6D538-058B-3F4E-8143-AB637C3994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6482" y="1621777"/>
            <a:ext cx="4835006" cy="318100"/>
          </a:xfrm>
        </p:spPr>
        <p:txBody>
          <a:bodyPr wrap="square" anchor="b">
            <a:spAutoFit/>
          </a:bodyPr>
          <a:lstStyle>
            <a:lvl1pPr marL="15875" indent="-15875">
              <a:buNone/>
              <a:tabLst/>
              <a:defRPr lang="en-GB" sz="1600" b="1" kern="1200" cap="all" baseline="0" dirty="0" smtClean="0">
                <a:solidFill>
                  <a:srgbClr val="2D5CA7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Cliquez ici pour ajouter le sous-titre</a:t>
            </a:r>
          </a:p>
        </p:txBody>
      </p:sp>
      <p:cxnSp>
        <p:nvCxnSpPr>
          <p:cNvPr id="27" name="Conector recto 32">
            <a:extLst>
              <a:ext uri="{FF2B5EF4-FFF2-40B4-BE49-F238E27FC236}">
                <a16:creationId xmlns:a16="http://schemas.microsoft.com/office/drawing/2014/main" id="{B7C39650-263D-4946-8FC9-D52F655FDA10}"/>
              </a:ext>
            </a:extLst>
          </p:cNvPr>
          <p:cNvCxnSpPr>
            <a:cxnSpLocks/>
          </p:cNvCxnSpPr>
          <p:nvPr userDrawn="1"/>
        </p:nvCxnSpPr>
        <p:spPr>
          <a:xfrm flipH="1">
            <a:off x="6710783" y="1990800"/>
            <a:ext cx="4680000" cy="0"/>
          </a:xfrm>
          <a:prstGeom prst="line">
            <a:avLst/>
          </a:prstGeom>
          <a:ln>
            <a:solidFill>
              <a:srgbClr val="2D5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118">
            <a:extLst>
              <a:ext uri="{FF2B5EF4-FFF2-40B4-BE49-F238E27FC236}">
                <a16:creationId xmlns:a16="http://schemas.microsoft.com/office/drawing/2014/main" id="{C33220C1-4154-434F-A6CC-911E945CD0B4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30DC21F2-DFDC-9E43-A37C-51CA73D45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9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FE6E123-29D0-2242-BD98-289C2628E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850" y="2332038"/>
            <a:ext cx="4903788" cy="3375025"/>
          </a:xfrm>
        </p:spPr>
        <p:txBody>
          <a:bodyPr/>
          <a:lstStyle>
            <a:lvl1pPr>
              <a:buClr>
                <a:srgbClr val="2D5CA7"/>
              </a:buClr>
              <a:defRPr/>
            </a:lvl1pPr>
            <a:lvl2pPr>
              <a:buClr>
                <a:srgbClr val="2D5CA7"/>
              </a:buClr>
              <a:defRPr/>
            </a:lvl2pPr>
            <a:lvl3pPr>
              <a:buClr>
                <a:srgbClr val="2D5CA7"/>
              </a:buClr>
              <a:defRPr/>
            </a:lvl3pPr>
            <a:lvl4pPr>
              <a:buClr>
                <a:srgbClr val="2D5CA7"/>
              </a:buClr>
              <a:defRPr/>
            </a:lvl4pPr>
            <a:lvl5pPr>
              <a:buClr>
                <a:srgbClr val="2D5CA7"/>
              </a:buClr>
              <a:defRPr/>
            </a:lvl5pPr>
          </a:lstStyle>
          <a:p>
            <a:pPr lvl="0"/>
            <a:r>
              <a:rPr lang="fr-FR" noProof="0" dirty="0"/>
              <a:t>Cliquez ici pour ajouter du texte</a:t>
            </a:r>
          </a:p>
          <a:p>
            <a:pPr lvl="1"/>
            <a:r>
              <a:rPr lang="fr-FR" noProof="0" dirty="0"/>
              <a:t>Niveau 1</a:t>
            </a:r>
          </a:p>
          <a:p>
            <a:pPr lvl="2"/>
            <a:r>
              <a:rPr lang="fr-FR" noProof="0" dirty="0"/>
              <a:t>Niveau 2</a:t>
            </a:r>
          </a:p>
          <a:p>
            <a:pPr lvl="3"/>
            <a:r>
              <a:rPr lang="fr-FR" noProof="0" dirty="0"/>
              <a:t>Niveau 3</a:t>
            </a:r>
          </a:p>
          <a:p>
            <a:pPr lvl="4"/>
            <a:r>
              <a:rPr lang="fr-FR" noProof="0" dirty="0"/>
              <a:t>Niveau 4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D0ECFDD-41C8-3B43-9F9F-D7E3D1C57F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1181" y="2332038"/>
            <a:ext cx="4903788" cy="3375025"/>
          </a:xfrm>
        </p:spPr>
        <p:txBody>
          <a:bodyPr/>
          <a:lstStyle>
            <a:lvl1pPr>
              <a:buClr>
                <a:srgbClr val="2D5CA7"/>
              </a:buClr>
              <a:defRPr/>
            </a:lvl1pPr>
            <a:lvl2pPr>
              <a:buClr>
                <a:srgbClr val="2D5CA7"/>
              </a:buClr>
              <a:defRPr/>
            </a:lvl2pPr>
            <a:lvl3pPr>
              <a:buClr>
                <a:srgbClr val="2D5CA7"/>
              </a:buClr>
              <a:defRPr/>
            </a:lvl3pPr>
            <a:lvl4pPr>
              <a:buClr>
                <a:srgbClr val="2D5CA7"/>
              </a:buClr>
              <a:defRPr/>
            </a:lvl4pPr>
            <a:lvl5pPr>
              <a:buClr>
                <a:srgbClr val="2D5CA7"/>
              </a:buClr>
              <a:defRPr/>
            </a:lvl5pPr>
          </a:lstStyle>
          <a:p>
            <a:pPr lvl="0"/>
            <a:r>
              <a:rPr lang="fr-FR" noProof="0" dirty="0"/>
              <a:t>Cliquez ici pour ajouter du texte</a:t>
            </a:r>
          </a:p>
          <a:p>
            <a:pPr lvl="1"/>
            <a:r>
              <a:rPr lang="fr-FR" noProof="0" dirty="0"/>
              <a:t>Niveau 1</a:t>
            </a:r>
          </a:p>
          <a:p>
            <a:pPr lvl="2"/>
            <a:r>
              <a:rPr lang="fr-FR" noProof="0" dirty="0"/>
              <a:t>Niveau 2</a:t>
            </a:r>
          </a:p>
          <a:p>
            <a:pPr lvl="3"/>
            <a:r>
              <a:rPr lang="fr-FR" noProof="0" dirty="0"/>
              <a:t>Niveau 3</a:t>
            </a:r>
          </a:p>
          <a:p>
            <a:pPr lvl="4"/>
            <a:r>
              <a:rPr lang="fr-FR" noProof="0" dirty="0"/>
              <a:t>Niveau 4</a:t>
            </a:r>
          </a:p>
        </p:txBody>
      </p:sp>
      <p:sp>
        <p:nvSpPr>
          <p:cNvPr id="22" name="Marcador de pie de página 4">
            <a:extLst>
              <a:ext uri="{FF2B5EF4-FFF2-40B4-BE49-F238E27FC236}">
                <a16:creationId xmlns:a16="http://schemas.microsoft.com/office/drawing/2014/main" id="{CF6BF73C-F84E-4624-8F6F-43B3C77E7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900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401569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1DF5837B-6883-4E05-BC56-E57E1E1B0A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11DCE6B-B522-324A-A82C-E77D3D3FF0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8485633 w 12192000"/>
                <a:gd name="connsiteY0" fmla="*/ 5423665 h 6858000"/>
                <a:gd name="connsiteX1" fmla="*/ 8485633 w 12192000"/>
                <a:gd name="connsiteY1" fmla="*/ 6281928 h 6858000"/>
                <a:gd name="connsiteX2" fmla="*/ 10266745 w 12192000"/>
                <a:gd name="connsiteY2" fmla="*/ 6281928 h 6858000"/>
                <a:gd name="connsiteX3" fmla="*/ 10266745 w 12192000"/>
                <a:gd name="connsiteY3" fmla="*/ 5423665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8485633" y="5423665"/>
                  </a:moveTo>
                  <a:lnTo>
                    <a:pt x="8485633" y="6281928"/>
                  </a:lnTo>
                  <a:lnTo>
                    <a:pt x="10266745" y="6281928"/>
                  </a:lnTo>
                  <a:lnTo>
                    <a:pt x="10266745" y="54236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BA75A4D-48E2-4FE2-A83D-DA5E595C9B84}"/>
                </a:ext>
              </a:extLst>
            </p:cNvPr>
            <p:cNvSpPr/>
            <p:nvPr userDrawn="1"/>
          </p:nvSpPr>
          <p:spPr>
            <a:xfrm>
              <a:off x="8672446" y="6260127"/>
              <a:ext cx="636447" cy="597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5" name="Imagen 2">
            <a:extLst>
              <a:ext uri="{FF2B5EF4-FFF2-40B4-BE49-F238E27FC236}">
                <a16:creationId xmlns:a16="http://schemas.microsoft.com/office/drawing/2014/main" id="{660D618D-75F6-E948-BBCF-80C98768A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515" y="6329592"/>
            <a:ext cx="1261240" cy="431201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C2E6B08-F38A-E048-9732-4232B98FBC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415" y="700469"/>
            <a:ext cx="10903386" cy="525462"/>
          </a:xfrm>
        </p:spPr>
        <p:txBody>
          <a:bodyPr/>
          <a:lstStyle>
            <a:lvl1pPr marL="15875" indent="-15875">
              <a:buNone/>
              <a:tabLst/>
              <a:defRPr lang="en-GB" sz="2800" b="1" kern="1200" dirty="0" smtClean="0">
                <a:solidFill>
                  <a:srgbClr val="E30613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fr-FR" noProof="0"/>
              <a:t>Cliquez ici pour ajouter le titre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CCB0714-C0D6-F043-B131-C0BA0E5CB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416" y="1621777"/>
            <a:ext cx="3227418" cy="318100"/>
          </a:xfrm>
        </p:spPr>
        <p:txBody>
          <a:bodyPr wrap="square" anchor="b">
            <a:spAutoFit/>
          </a:bodyPr>
          <a:lstStyle>
            <a:lvl1pPr marL="15875" indent="-15875">
              <a:buNone/>
              <a:tabLst/>
              <a:defRPr lang="en-GB" sz="1600" b="1" kern="1200" cap="all" baseline="0" dirty="0" smtClean="0">
                <a:solidFill>
                  <a:srgbClr val="6E4695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ajouter le sous-titre</a:t>
            </a:r>
          </a:p>
        </p:txBody>
      </p:sp>
      <p:cxnSp>
        <p:nvCxnSpPr>
          <p:cNvPr id="20" name="Conector recto 32">
            <a:extLst>
              <a:ext uri="{FF2B5EF4-FFF2-40B4-BE49-F238E27FC236}">
                <a16:creationId xmlns:a16="http://schemas.microsoft.com/office/drawing/2014/main" id="{70DACADD-8720-354C-B9AC-5C18B949C9B7}"/>
              </a:ext>
            </a:extLst>
          </p:cNvPr>
          <p:cNvCxnSpPr>
            <a:cxnSpLocks/>
          </p:cNvCxnSpPr>
          <p:nvPr userDrawn="1"/>
        </p:nvCxnSpPr>
        <p:spPr>
          <a:xfrm flipH="1">
            <a:off x="631717" y="1990800"/>
            <a:ext cx="3060000" cy="0"/>
          </a:xfrm>
          <a:prstGeom prst="line">
            <a:avLst/>
          </a:prstGeom>
          <a:ln>
            <a:solidFill>
              <a:srgbClr val="6E46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6B42E3F9-F661-D547-81B6-2B50E40CA8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1878" y="1621777"/>
            <a:ext cx="3227418" cy="318100"/>
          </a:xfrm>
        </p:spPr>
        <p:txBody>
          <a:bodyPr wrap="square" anchor="b">
            <a:spAutoFit/>
          </a:bodyPr>
          <a:lstStyle>
            <a:lvl1pPr marL="15875" indent="-15875">
              <a:buNone/>
              <a:tabLst/>
              <a:defRPr lang="en-GB" sz="1600" b="1" kern="1200" cap="all" baseline="0" dirty="0" smtClean="0">
                <a:solidFill>
                  <a:srgbClr val="6E4695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ajouter le sous-titre</a:t>
            </a:r>
          </a:p>
        </p:txBody>
      </p:sp>
      <p:cxnSp>
        <p:nvCxnSpPr>
          <p:cNvPr id="30" name="Conector recto 32">
            <a:extLst>
              <a:ext uri="{FF2B5EF4-FFF2-40B4-BE49-F238E27FC236}">
                <a16:creationId xmlns:a16="http://schemas.microsoft.com/office/drawing/2014/main" id="{5D60BF57-DD1F-AF4A-9071-FE06C6F88EAB}"/>
              </a:ext>
            </a:extLst>
          </p:cNvPr>
          <p:cNvCxnSpPr>
            <a:cxnSpLocks/>
          </p:cNvCxnSpPr>
          <p:nvPr userDrawn="1"/>
        </p:nvCxnSpPr>
        <p:spPr>
          <a:xfrm flipH="1">
            <a:off x="4676179" y="1990800"/>
            <a:ext cx="3060000" cy="0"/>
          </a:xfrm>
          <a:prstGeom prst="line">
            <a:avLst/>
          </a:prstGeom>
          <a:ln>
            <a:solidFill>
              <a:srgbClr val="6E46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3C97C080-BC78-864D-9871-E99343CE16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18145" y="1621777"/>
            <a:ext cx="3227418" cy="318100"/>
          </a:xfrm>
        </p:spPr>
        <p:txBody>
          <a:bodyPr wrap="square" anchor="b">
            <a:spAutoFit/>
          </a:bodyPr>
          <a:lstStyle>
            <a:lvl1pPr marL="15875" indent="-15875">
              <a:buNone/>
              <a:tabLst/>
              <a:defRPr lang="en-GB" sz="1600" b="1" kern="1200" cap="all" baseline="0" dirty="0" smtClean="0">
                <a:solidFill>
                  <a:srgbClr val="6E4695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ajouter le sous-titre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1BD0AC0F-0701-1844-AF14-C0233C1A7DD4}"/>
              </a:ext>
            </a:extLst>
          </p:cNvPr>
          <p:cNvCxnSpPr>
            <a:cxnSpLocks/>
          </p:cNvCxnSpPr>
          <p:nvPr userDrawn="1"/>
        </p:nvCxnSpPr>
        <p:spPr>
          <a:xfrm flipH="1">
            <a:off x="8672446" y="1990800"/>
            <a:ext cx="3060000" cy="0"/>
          </a:xfrm>
          <a:prstGeom prst="line">
            <a:avLst/>
          </a:prstGeom>
          <a:ln>
            <a:solidFill>
              <a:srgbClr val="6E46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118">
            <a:extLst>
              <a:ext uri="{FF2B5EF4-FFF2-40B4-BE49-F238E27FC236}">
                <a16:creationId xmlns:a16="http://schemas.microsoft.com/office/drawing/2014/main" id="{F3CFDA29-09E1-324C-9AE6-D52E7DB351A8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arcador de número de diapositiva 5">
            <a:extLst>
              <a:ext uri="{FF2B5EF4-FFF2-40B4-BE49-F238E27FC236}">
                <a16:creationId xmlns:a16="http://schemas.microsoft.com/office/drawing/2014/main" id="{630B2F27-A1BB-EF44-87C6-8637389CE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9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3DCC7ED-52F2-9343-A6D1-E0CC90D50D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850" y="2332038"/>
            <a:ext cx="3226979" cy="3375025"/>
          </a:xfrm>
        </p:spPr>
        <p:txBody>
          <a:bodyPr/>
          <a:lstStyle>
            <a:lvl1pPr>
              <a:buClr>
                <a:srgbClr val="6E4695"/>
              </a:buClr>
              <a:defRPr/>
            </a:lvl1pPr>
            <a:lvl2pPr>
              <a:buClr>
                <a:srgbClr val="6E4695"/>
              </a:buClr>
              <a:defRPr/>
            </a:lvl2pPr>
            <a:lvl3pPr>
              <a:buClr>
                <a:srgbClr val="6E4695"/>
              </a:buClr>
              <a:defRPr/>
            </a:lvl3pPr>
            <a:lvl4pPr>
              <a:buClr>
                <a:srgbClr val="6E4695"/>
              </a:buClr>
              <a:defRPr/>
            </a:lvl4pPr>
            <a:lvl5pPr>
              <a:buClr>
                <a:srgbClr val="6E4695"/>
              </a:buClr>
              <a:defRPr/>
            </a:lvl5pPr>
          </a:lstStyle>
          <a:p>
            <a:pPr lvl="0"/>
            <a:r>
              <a:rPr lang="fr-FR" noProof="0" dirty="0"/>
              <a:t>Cliquez ici pour ajouter du texte</a:t>
            </a:r>
          </a:p>
          <a:p>
            <a:pPr lvl="1"/>
            <a:r>
              <a:rPr lang="fr-FR" noProof="0" dirty="0"/>
              <a:t>Niveau 1</a:t>
            </a:r>
          </a:p>
          <a:p>
            <a:pPr lvl="2"/>
            <a:r>
              <a:rPr lang="fr-FR" noProof="0" dirty="0"/>
              <a:t>Niveau 2</a:t>
            </a:r>
          </a:p>
          <a:p>
            <a:pPr lvl="3"/>
            <a:r>
              <a:rPr lang="fr-FR" noProof="0" dirty="0"/>
              <a:t>Niveau 3</a:t>
            </a:r>
          </a:p>
          <a:p>
            <a:pPr lvl="4"/>
            <a:r>
              <a:rPr lang="fr-FR" noProof="0" dirty="0"/>
              <a:t>Niveau 4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794A877-6204-9247-8B6E-4A8A1474EF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20010" y="2332038"/>
            <a:ext cx="3226979" cy="3375025"/>
          </a:xfrm>
        </p:spPr>
        <p:txBody>
          <a:bodyPr/>
          <a:lstStyle>
            <a:lvl1pPr>
              <a:buClr>
                <a:srgbClr val="6E4695"/>
              </a:buClr>
              <a:defRPr/>
            </a:lvl1pPr>
            <a:lvl2pPr>
              <a:buClr>
                <a:srgbClr val="6E4695"/>
              </a:buClr>
              <a:defRPr/>
            </a:lvl2pPr>
            <a:lvl3pPr>
              <a:buClr>
                <a:srgbClr val="6E4695"/>
              </a:buClr>
              <a:defRPr/>
            </a:lvl3pPr>
            <a:lvl4pPr>
              <a:buClr>
                <a:srgbClr val="6E4695"/>
              </a:buClr>
              <a:defRPr/>
            </a:lvl4pPr>
            <a:lvl5pPr>
              <a:buClr>
                <a:srgbClr val="6E4695"/>
              </a:buClr>
              <a:defRPr/>
            </a:lvl5pPr>
          </a:lstStyle>
          <a:p>
            <a:pPr lvl="0"/>
            <a:r>
              <a:rPr lang="fr-FR" noProof="0" dirty="0"/>
              <a:t>Cliquez ici pour ajouter du texte</a:t>
            </a:r>
          </a:p>
          <a:p>
            <a:pPr lvl="1"/>
            <a:r>
              <a:rPr lang="fr-FR" noProof="0" dirty="0"/>
              <a:t>Niveau 1</a:t>
            </a:r>
          </a:p>
          <a:p>
            <a:pPr lvl="2"/>
            <a:r>
              <a:rPr lang="fr-FR" noProof="0" dirty="0"/>
              <a:t>Niveau 2</a:t>
            </a:r>
          </a:p>
          <a:p>
            <a:pPr lvl="3"/>
            <a:r>
              <a:rPr lang="fr-FR" noProof="0" dirty="0"/>
              <a:t>Niveau 3</a:t>
            </a:r>
          </a:p>
          <a:p>
            <a:pPr lvl="4"/>
            <a:r>
              <a:rPr lang="fr-FR" noProof="0" dirty="0"/>
              <a:t>Niveau 4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D1D4BC9-2C09-B441-96F2-9EE1C830DE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36534" y="2332038"/>
            <a:ext cx="3226979" cy="3375025"/>
          </a:xfrm>
        </p:spPr>
        <p:txBody>
          <a:bodyPr/>
          <a:lstStyle>
            <a:lvl1pPr>
              <a:buClr>
                <a:srgbClr val="6E4695"/>
              </a:buClr>
              <a:defRPr/>
            </a:lvl1pPr>
            <a:lvl2pPr>
              <a:buClr>
                <a:srgbClr val="6E4695"/>
              </a:buClr>
              <a:defRPr/>
            </a:lvl2pPr>
            <a:lvl3pPr>
              <a:buClr>
                <a:srgbClr val="6E4695"/>
              </a:buClr>
              <a:defRPr/>
            </a:lvl3pPr>
            <a:lvl4pPr>
              <a:buClr>
                <a:srgbClr val="6E4695"/>
              </a:buClr>
              <a:defRPr/>
            </a:lvl4pPr>
            <a:lvl5pPr>
              <a:buClr>
                <a:srgbClr val="6E4695"/>
              </a:buClr>
              <a:defRPr/>
            </a:lvl5pPr>
          </a:lstStyle>
          <a:p>
            <a:pPr lvl="0"/>
            <a:r>
              <a:rPr lang="fr-FR" noProof="0" dirty="0"/>
              <a:t>Cliquez ici pour ajouter du texte</a:t>
            </a:r>
          </a:p>
          <a:p>
            <a:pPr lvl="1"/>
            <a:r>
              <a:rPr lang="fr-FR" noProof="0" dirty="0"/>
              <a:t>Niveau 1</a:t>
            </a:r>
          </a:p>
          <a:p>
            <a:pPr lvl="2"/>
            <a:r>
              <a:rPr lang="fr-FR" noProof="0" dirty="0"/>
              <a:t>Niveau 2</a:t>
            </a:r>
          </a:p>
          <a:p>
            <a:pPr lvl="3"/>
            <a:r>
              <a:rPr lang="fr-FR" noProof="0" dirty="0"/>
              <a:t>Niveau 3</a:t>
            </a:r>
          </a:p>
          <a:p>
            <a:pPr lvl="4"/>
            <a:r>
              <a:rPr lang="fr-FR" noProof="0" dirty="0"/>
              <a:t>Niveau 4</a:t>
            </a:r>
          </a:p>
        </p:txBody>
      </p:sp>
      <p:sp>
        <p:nvSpPr>
          <p:cNvPr id="23" name="Marcador de pie de página 4">
            <a:extLst>
              <a:ext uri="{FF2B5EF4-FFF2-40B4-BE49-F238E27FC236}">
                <a16:creationId xmlns:a16="http://schemas.microsoft.com/office/drawing/2014/main" id="{44D5577E-D026-4ECA-A8A1-E9C43386D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Niveau de confidentialité –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278798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55E41257-25CC-4503-BB70-654394FC37D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94AC9D9-506A-C440-ABA3-94B664DC34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8485633 w 12192000"/>
                <a:gd name="connsiteY0" fmla="*/ 5423665 h 6858000"/>
                <a:gd name="connsiteX1" fmla="*/ 8485633 w 12192000"/>
                <a:gd name="connsiteY1" fmla="*/ 6281928 h 6858000"/>
                <a:gd name="connsiteX2" fmla="*/ 10266745 w 12192000"/>
                <a:gd name="connsiteY2" fmla="*/ 6281928 h 6858000"/>
                <a:gd name="connsiteX3" fmla="*/ 10266745 w 12192000"/>
                <a:gd name="connsiteY3" fmla="*/ 5423665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8485633" y="5423665"/>
                  </a:moveTo>
                  <a:lnTo>
                    <a:pt x="8485633" y="6281928"/>
                  </a:lnTo>
                  <a:lnTo>
                    <a:pt x="10266745" y="6281928"/>
                  </a:lnTo>
                  <a:lnTo>
                    <a:pt x="10266745" y="54236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978DC7-930D-4BB2-B12D-A20D890EF2BD}"/>
                </a:ext>
              </a:extLst>
            </p:cNvPr>
            <p:cNvSpPr/>
            <p:nvPr userDrawn="1"/>
          </p:nvSpPr>
          <p:spPr>
            <a:xfrm>
              <a:off x="8672446" y="6260127"/>
              <a:ext cx="636447" cy="597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5" name="Imagen 2">
            <a:extLst>
              <a:ext uri="{FF2B5EF4-FFF2-40B4-BE49-F238E27FC236}">
                <a16:creationId xmlns:a16="http://schemas.microsoft.com/office/drawing/2014/main" id="{660D618D-75F6-E948-BBCF-80C98768A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515" y="6329592"/>
            <a:ext cx="1261240" cy="431201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C2E6B08-F38A-E048-9732-4232B98FBC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415" y="700469"/>
            <a:ext cx="10903386" cy="525462"/>
          </a:xfrm>
        </p:spPr>
        <p:txBody>
          <a:bodyPr/>
          <a:lstStyle>
            <a:lvl1pPr marL="15875" indent="-15875">
              <a:buNone/>
              <a:tabLst/>
              <a:defRPr lang="en-GB" sz="2800" b="1" kern="1200" dirty="0" smtClean="0">
                <a:solidFill>
                  <a:srgbClr val="E30613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fi-FI" noProof="0"/>
              <a:t>Cliquez ici pour ajouter le titre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CCB0714-C0D6-F043-B131-C0BA0E5CB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416" y="1621777"/>
            <a:ext cx="2179227" cy="318100"/>
          </a:xfrm>
        </p:spPr>
        <p:txBody>
          <a:bodyPr wrap="square" anchor="b">
            <a:spAutoFit/>
          </a:bodyPr>
          <a:lstStyle>
            <a:lvl1pPr marL="15875" indent="-15875">
              <a:buNone/>
              <a:tabLst/>
              <a:defRPr lang="en-GB" sz="1600" b="1" kern="1200" cap="all" baseline="0" dirty="0" smtClean="0">
                <a:solidFill>
                  <a:srgbClr val="40B496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le sous-titre</a:t>
            </a:r>
          </a:p>
        </p:txBody>
      </p:sp>
      <p:cxnSp>
        <p:nvCxnSpPr>
          <p:cNvPr id="21" name="Conector recto 32">
            <a:extLst>
              <a:ext uri="{FF2B5EF4-FFF2-40B4-BE49-F238E27FC236}">
                <a16:creationId xmlns:a16="http://schemas.microsoft.com/office/drawing/2014/main" id="{2568DB8C-AA6C-4A4D-AA25-B55888E754CD}"/>
              </a:ext>
            </a:extLst>
          </p:cNvPr>
          <p:cNvCxnSpPr>
            <a:cxnSpLocks/>
          </p:cNvCxnSpPr>
          <p:nvPr userDrawn="1"/>
        </p:nvCxnSpPr>
        <p:spPr>
          <a:xfrm flipH="1">
            <a:off x="631717" y="1990800"/>
            <a:ext cx="2124930" cy="0"/>
          </a:xfrm>
          <a:prstGeom prst="line">
            <a:avLst/>
          </a:prstGeom>
          <a:ln>
            <a:solidFill>
              <a:srgbClr val="40B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25BE0E31-4819-8E4C-A830-94ECDD4D73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9929" y="1621777"/>
            <a:ext cx="2179227" cy="318100"/>
          </a:xfrm>
        </p:spPr>
        <p:txBody>
          <a:bodyPr wrap="square" anchor="b">
            <a:spAutoFit/>
          </a:bodyPr>
          <a:lstStyle>
            <a:lvl1pPr marL="15875" indent="-15875">
              <a:buNone/>
              <a:tabLst/>
              <a:defRPr lang="en-GB" sz="1600" b="1" kern="1200" cap="all" baseline="0" dirty="0" smtClean="0">
                <a:solidFill>
                  <a:srgbClr val="40B496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le sous-titre</a:t>
            </a:r>
          </a:p>
        </p:txBody>
      </p:sp>
      <p:cxnSp>
        <p:nvCxnSpPr>
          <p:cNvPr id="39" name="Conector recto 32">
            <a:extLst>
              <a:ext uri="{FF2B5EF4-FFF2-40B4-BE49-F238E27FC236}">
                <a16:creationId xmlns:a16="http://schemas.microsoft.com/office/drawing/2014/main" id="{7165C1D3-F147-D64A-9AFB-BF8D949526DF}"/>
              </a:ext>
            </a:extLst>
          </p:cNvPr>
          <p:cNvCxnSpPr>
            <a:cxnSpLocks/>
          </p:cNvCxnSpPr>
          <p:nvPr userDrawn="1"/>
        </p:nvCxnSpPr>
        <p:spPr>
          <a:xfrm flipH="1">
            <a:off x="3554230" y="1990800"/>
            <a:ext cx="2124930" cy="0"/>
          </a:xfrm>
          <a:prstGeom prst="line">
            <a:avLst/>
          </a:prstGeom>
          <a:ln>
            <a:solidFill>
              <a:srgbClr val="40B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AB74374B-8D05-C34C-A950-BF778FA5C1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3149" y="1621777"/>
            <a:ext cx="2179227" cy="318100"/>
          </a:xfrm>
        </p:spPr>
        <p:txBody>
          <a:bodyPr wrap="square" anchor="b">
            <a:spAutoFit/>
          </a:bodyPr>
          <a:lstStyle>
            <a:lvl1pPr marL="15875" indent="-15875">
              <a:buNone/>
              <a:tabLst/>
              <a:defRPr lang="en-GB" sz="1600" b="1" kern="1200" cap="all" baseline="0" dirty="0" smtClean="0">
                <a:solidFill>
                  <a:srgbClr val="40B496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le sous-titre</a:t>
            </a:r>
          </a:p>
        </p:txBody>
      </p:sp>
      <p:cxnSp>
        <p:nvCxnSpPr>
          <p:cNvPr id="42" name="Conector recto 32">
            <a:extLst>
              <a:ext uri="{FF2B5EF4-FFF2-40B4-BE49-F238E27FC236}">
                <a16:creationId xmlns:a16="http://schemas.microsoft.com/office/drawing/2014/main" id="{03997881-78CE-8645-93F7-69A19EEC517D}"/>
              </a:ext>
            </a:extLst>
          </p:cNvPr>
          <p:cNvCxnSpPr>
            <a:cxnSpLocks/>
          </p:cNvCxnSpPr>
          <p:nvPr userDrawn="1"/>
        </p:nvCxnSpPr>
        <p:spPr>
          <a:xfrm flipH="1">
            <a:off x="6457450" y="1990800"/>
            <a:ext cx="2124930" cy="0"/>
          </a:xfrm>
          <a:prstGeom prst="line">
            <a:avLst/>
          </a:prstGeom>
          <a:ln>
            <a:solidFill>
              <a:srgbClr val="40B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FD244572-B5D7-F846-83A4-069D12AB7E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83509" y="1621777"/>
            <a:ext cx="2179227" cy="318100"/>
          </a:xfrm>
        </p:spPr>
        <p:txBody>
          <a:bodyPr wrap="square" anchor="b">
            <a:spAutoFit/>
          </a:bodyPr>
          <a:lstStyle>
            <a:lvl1pPr marL="15875" indent="-15875">
              <a:buNone/>
              <a:tabLst/>
              <a:defRPr lang="en-GB" sz="1600" b="1" kern="1200" cap="all" baseline="0" dirty="0" smtClean="0">
                <a:solidFill>
                  <a:srgbClr val="40B496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le sous-titre</a:t>
            </a:r>
          </a:p>
        </p:txBody>
      </p:sp>
      <p:cxnSp>
        <p:nvCxnSpPr>
          <p:cNvPr id="45" name="Conector recto 32">
            <a:extLst>
              <a:ext uri="{FF2B5EF4-FFF2-40B4-BE49-F238E27FC236}">
                <a16:creationId xmlns:a16="http://schemas.microsoft.com/office/drawing/2014/main" id="{33460C37-FC94-3C48-B2B1-C45BFA002FCE}"/>
              </a:ext>
            </a:extLst>
          </p:cNvPr>
          <p:cNvCxnSpPr>
            <a:cxnSpLocks/>
          </p:cNvCxnSpPr>
          <p:nvPr userDrawn="1"/>
        </p:nvCxnSpPr>
        <p:spPr>
          <a:xfrm flipH="1">
            <a:off x="9337810" y="1990800"/>
            <a:ext cx="2124930" cy="0"/>
          </a:xfrm>
          <a:prstGeom prst="line">
            <a:avLst/>
          </a:prstGeom>
          <a:ln>
            <a:solidFill>
              <a:srgbClr val="40B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118">
            <a:extLst>
              <a:ext uri="{FF2B5EF4-FFF2-40B4-BE49-F238E27FC236}">
                <a16:creationId xmlns:a16="http://schemas.microsoft.com/office/drawing/2014/main" id="{3321061E-3CF7-4A47-86B6-9FBFE92C79FA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Marcador de número de diapositiva 5">
            <a:extLst>
              <a:ext uri="{FF2B5EF4-FFF2-40B4-BE49-F238E27FC236}">
                <a16:creationId xmlns:a16="http://schemas.microsoft.com/office/drawing/2014/main" id="{1C866543-4512-BF41-A39B-3684B897B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9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668B601-7CD2-334C-B2F4-CDA4B8C12F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850" y="2332038"/>
            <a:ext cx="2178791" cy="3375025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rgbClr val="2D5CA7"/>
              </a:buClr>
              <a:defRPr/>
            </a:lvl4pPr>
            <a:lvl5pPr>
              <a:buClr>
                <a:srgbClr val="2D5CA7"/>
              </a:buClr>
              <a:defRPr/>
            </a:lvl5pPr>
          </a:lstStyle>
          <a:p>
            <a:pPr lvl="0"/>
            <a:r>
              <a:rPr lang="fr-FR" noProof="0" dirty="0"/>
              <a:t>Cliquez ici pour ajouter du texte</a:t>
            </a:r>
          </a:p>
          <a:p>
            <a:pPr lvl="1"/>
            <a:r>
              <a:rPr lang="fr-FR" noProof="0" dirty="0"/>
              <a:t>Niveau 1</a:t>
            </a:r>
          </a:p>
          <a:p>
            <a:pPr lvl="2"/>
            <a:r>
              <a:rPr lang="fr-FR" noProof="0" dirty="0"/>
              <a:t>Niveau 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BAEDE1-D386-F844-89A8-26FED3233E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91966" y="2332038"/>
            <a:ext cx="2178791" cy="3375025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rgbClr val="2D5CA7"/>
              </a:buClr>
              <a:defRPr/>
            </a:lvl4pPr>
            <a:lvl5pPr>
              <a:buClr>
                <a:srgbClr val="2D5CA7"/>
              </a:buClr>
              <a:defRPr/>
            </a:lvl5pPr>
          </a:lstStyle>
          <a:p>
            <a:pPr lvl="0"/>
            <a:r>
              <a:rPr lang="fr-FR" noProof="0" dirty="0"/>
              <a:t>Cliquez ici pour ajouter du texte</a:t>
            </a:r>
          </a:p>
          <a:p>
            <a:pPr lvl="1"/>
            <a:r>
              <a:rPr lang="fr-FR" noProof="0" dirty="0"/>
              <a:t>Niveau 1</a:t>
            </a:r>
          </a:p>
          <a:p>
            <a:pPr lvl="2"/>
            <a:r>
              <a:rPr lang="fr-FR" noProof="0" dirty="0"/>
              <a:t>Niveau 2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2A4C536-5822-B142-9C9E-B44E43039D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6082" y="2332038"/>
            <a:ext cx="2178791" cy="3375025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rgbClr val="2D5CA7"/>
              </a:buClr>
              <a:defRPr/>
            </a:lvl4pPr>
            <a:lvl5pPr>
              <a:buClr>
                <a:srgbClr val="2D5CA7"/>
              </a:buClr>
              <a:defRPr/>
            </a:lvl5pPr>
          </a:lstStyle>
          <a:p>
            <a:pPr lvl="0"/>
            <a:r>
              <a:rPr lang="fr-FR" noProof="0" dirty="0"/>
              <a:t>Cliquez ici pour ajouter du texte</a:t>
            </a:r>
          </a:p>
          <a:p>
            <a:pPr lvl="1"/>
            <a:r>
              <a:rPr lang="fr-FR" noProof="0" dirty="0"/>
              <a:t>Niveau 1</a:t>
            </a:r>
          </a:p>
          <a:p>
            <a:pPr lvl="2"/>
            <a:r>
              <a:rPr lang="fr-FR" noProof="0" dirty="0"/>
              <a:t>Niveau 2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03F6ADB-36A4-D049-BD25-1BE5A503DB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77469" y="2332038"/>
            <a:ext cx="2178791" cy="3375025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rgbClr val="2D5CA7"/>
              </a:buClr>
              <a:defRPr/>
            </a:lvl4pPr>
            <a:lvl5pPr>
              <a:buClr>
                <a:srgbClr val="2D5CA7"/>
              </a:buClr>
              <a:defRPr/>
            </a:lvl5pPr>
          </a:lstStyle>
          <a:p>
            <a:pPr lvl="0"/>
            <a:r>
              <a:rPr lang="fr-FR" noProof="0" dirty="0"/>
              <a:t>Cliquez ici pour ajouter du texte</a:t>
            </a:r>
          </a:p>
          <a:p>
            <a:pPr lvl="1"/>
            <a:r>
              <a:rPr lang="fr-FR" noProof="0" dirty="0"/>
              <a:t>Niveau 1</a:t>
            </a:r>
          </a:p>
          <a:p>
            <a:pPr lvl="2"/>
            <a:r>
              <a:rPr lang="fr-FR" noProof="0" dirty="0"/>
              <a:t>Niveau 2</a:t>
            </a:r>
          </a:p>
        </p:txBody>
      </p:sp>
      <p:sp>
        <p:nvSpPr>
          <p:cNvPr id="25" name="Marcador de pie de página 4">
            <a:extLst>
              <a:ext uri="{FF2B5EF4-FFF2-40B4-BE49-F238E27FC236}">
                <a16:creationId xmlns:a16="http://schemas.microsoft.com/office/drawing/2014/main" id="{492DA094-337B-4548-A963-BF175A560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900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3218019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A8154C7-4BD5-44A8-BD32-25589282175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Image 4">
              <a:extLst>
                <a:ext uri="{FF2B5EF4-FFF2-40B4-BE49-F238E27FC236}">
                  <a16:creationId xmlns:a16="http://schemas.microsoft.com/office/drawing/2014/main" id="{B0906F74-10E5-6643-91F0-93AD6E125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10F71A-E43A-48BF-81C0-74289FCA0D80}"/>
                </a:ext>
              </a:extLst>
            </p:cNvPr>
            <p:cNvSpPr/>
            <p:nvPr userDrawn="1"/>
          </p:nvSpPr>
          <p:spPr>
            <a:xfrm>
              <a:off x="8672446" y="5700123"/>
              <a:ext cx="1261240" cy="1157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4">
            <a:extLst>
              <a:ext uri="{FF2B5EF4-FFF2-40B4-BE49-F238E27FC236}">
                <a16:creationId xmlns:a16="http://schemas.microsoft.com/office/drawing/2014/main" id="{7981C071-56BD-1541-B379-79A375058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7449" y="1154210"/>
            <a:ext cx="4658987" cy="4545913"/>
          </a:xfrm>
          <a:prstGeom prst="rect">
            <a:avLst/>
          </a:prstGeom>
        </p:spPr>
      </p:pic>
      <p:cxnSp>
        <p:nvCxnSpPr>
          <p:cNvPr id="13" name="Conector recto 32">
            <a:extLst>
              <a:ext uri="{FF2B5EF4-FFF2-40B4-BE49-F238E27FC236}">
                <a16:creationId xmlns:a16="http://schemas.microsoft.com/office/drawing/2014/main" id="{52976EAE-2507-2B43-8C5E-7379E777D5BF}"/>
              </a:ext>
            </a:extLst>
          </p:cNvPr>
          <p:cNvCxnSpPr>
            <a:cxnSpLocks/>
          </p:cNvCxnSpPr>
          <p:nvPr userDrawn="1"/>
        </p:nvCxnSpPr>
        <p:spPr>
          <a:xfrm flipH="1">
            <a:off x="659730" y="1990800"/>
            <a:ext cx="5988720" cy="0"/>
          </a:xfrm>
          <a:prstGeom prst="line">
            <a:avLst/>
          </a:prstGeom>
          <a:ln>
            <a:solidFill>
              <a:srgbClr val="008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2">
            <a:extLst>
              <a:ext uri="{FF2B5EF4-FFF2-40B4-BE49-F238E27FC236}">
                <a16:creationId xmlns:a16="http://schemas.microsoft.com/office/drawing/2014/main" id="{660D618D-75F6-E948-BBCF-80C98768A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515" y="6329592"/>
            <a:ext cx="1261240" cy="431201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C2E6B08-F38A-E048-9732-4232B98FBC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415" y="700469"/>
            <a:ext cx="10903386" cy="525462"/>
          </a:xfrm>
        </p:spPr>
        <p:txBody>
          <a:bodyPr/>
          <a:lstStyle>
            <a:lvl1pPr marL="15875" indent="-15875">
              <a:buNone/>
              <a:tabLst/>
              <a:defRPr lang="en-GB" sz="2800" b="1" kern="1200" dirty="0" smtClean="0">
                <a:solidFill>
                  <a:srgbClr val="E30613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fr-FR" noProof="0"/>
              <a:t>Cliquez ici pour ajouter le titre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CCB0714-C0D6-F043-B131-C0BA0E5CB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416" y="1617609"/>
            <a:ext cx="6070599" cy="318100"/>
          </a:xfrm>
        </p:spPr>
        <p:txBody>
          <a:bodyPr wrap="square" anchor="b">
            <a:spAutoFit/>
          </a:bodyPr>
          <a:lstStyle>
            <a:lvl1pPr marL="15875" indent="-15875">
              <a:buNone/>
              <a:tabLst/>
              <a:defRPr lang="en-GB" sz="1600" b="1" kern="1200" cap="all" baseline="0" dirty="0" smtClean="0">
                <a:solidFill>
                  <a:srgbClr val="008C93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Cliquez ici pour ajouter le sous-titre</a:t>
            </a:r>
          </a:p>
        </p:txBody>
      </p:sp>
      <p:cxnSp>
        <p:nvCxnSpPr>
          <p:cNvPr id="14" name="Conector recto 118">
            <a:extLst>
              <a:ext uri="{FF2B5EF4-FFF2-40B4-BE49-F238E27FC236}">
                <a16:creationId xmlns:a16="http://schemas.microsoft.com/office/drawing/2014/main" id="{78AFE442-331E-094B-831D-21A443DB5B11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A4DA736F-0E9D-A444-AF66-A9DA07CB5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9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6371172-8F91-A04F-85C6-9478A29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850" y="2332038"/>
            <a:ext cx="6070165" cy="33750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noProof="0" dirty="0"/>
              <a:t>Cliquez ici pour ajouter du texte</a:t>
            </a:r>
          </a:p>
          <a:p>
            <a:pPr lvl="1"/>
            <a:r>
              <a:rPr lang="fr-FR" noProof="0" dirty="0"/>
              <a:t>Niveau 1</a:t>
            </a:r>
          </a:p>
          <a:p>
            <a:pPr lvl="2"/>
            <a:r>
              <a:rPr lang="fr-FR" noProof="0" dirty="0"/>
              <a:t>Niveau 2</a:t>
            </a:r>
          </a:p>
          <a:p>
            <a:pPr lvl="3"/>
            <a:r>
              <a:rPr lang="fr-FR" noProof="0" dirty="0"/>
              <a:t>Niveau 3</a:t>
            </a:r>
          </a:p>
          <a:p>
            <a:pPr lvl="4"/>
            <a:r>
              <a:rPr lang="fr-FR" noProof="0" dirty="0"/>
              <a:t>Niveau 4</a:t>
            </a:r>
          </a:p>
        </p:txBody>
      </p:sp>
      <p:sp>
        <p:nvSpPr>
          <p:cNvPr id="22" name="Marcador de pie de página 4">
            <a:extLst>
              <a:ext uri="{FF2B5EF4-FFF2-40B4-BE49-F238E27FC236}">
                <a16:creationId xmlns:a16="http://schemas.microsoft.com/office/drawing/2014/main" id="{E02E54B5-6BBD-4D40-9726-DAA66DDA9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Niveau de confidentialité –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417740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+ autr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EF2E46A-4152-4B9F-8676-1794469C6AE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Image 4">
              <a:extLst>
                <a:ext uri="{FF2B5EF4-FFF2-40B4-BE49-F238E27FC236}">
                  <a16:creationId xmlns:a16="http://schemas.microsoft.com/office/drawing/2014/main" id="{5BFA40A0-9106-D045-ADBD-39681885FB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F8D9EC-1B8D-4151-8243-2D5EE3469BD8}"/>
                </a:ext>
              </a:extLst>
            </p:cNvPr>
            <p:cNvSpPr/>
            <p:nvPr userDrawn="1"/>
          </p:nvSpPr>
          <p:spPr>
            <a:xfrm>
              <a:off x="8672446" y="6260127"/>
              <a:ext cx="1261240" cy="597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3" name="Conector recto 32">
            <a:extLst>
              <a:ext uri="{FF2B5EF4-FFF2-40B4-BE49-F238E27FC236}">
                <a16:creationId xmlns:a16="http://schemas.microsoft.com/office/drawing/2014/main" id="{52976EAE-2507-2B43-8C5E-7379E777D5BF}"/>
              </a:ext>
            </a:extLst>
          </p:cNvPr>
          <p:cNvCxnSpPr>
            <a:cxnSpLocks/>
          </p:cNvCxnSpPr>
          <p:nvPr userDrawn="1"/>
        </p:nvCxnSpPr>
        <p:spPr>
          <a:xfrm flipH="1">
            <a:off x="659730" y="1990800"/>
            <a:ext cx="4780515" cy="0"/>
          </a:xfrm>
          <a:prstGeom prst="line">
            <a:avLst/>
          </a:prstGeom>
          <a:ln>
            <a:solidFill>
              <a:srgbClr val="008C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2">
            <a:extLst>
              <a:ext uri="{FF2B5EF4-FFF2-40B4-BE49-F238E27FC236}">
                <a16:creationId xmlns:a16="http://schemas.microsoft.com/office/drawing/2014/main" id="{660D618D-75F6-E948-BBCF-80C98768A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515" y="6329592"/>
            <a:ext cx="1261240" cy="431201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C2E6B08-F38A-E048-9732-4232B98FBC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415" y="700469"/>
            <a:ext cx="10903386" cy="525462"/>
          </a:xfrm>
        </p:spPr>
        <p:txBody>
          <a:bodyPr/>
          <a:lstStyle>
            <a:lvl1pPr marL="15875" indent="-15875">
              <a:buNone/>
              <a:tabLst/>
              <a:defRPr lang="en-GB" sz="2800" b="1" kern="1200" dirty="0" smtClean="0">
                <a:solidFill>
                  <a:srgbClr val="E30613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fr-FR" noProof="0"/>
              <a:t>Cliquez ici pour ajouter le titre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CCB0714-C0D6-F043-B131-C0BA0E5CB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417" y="1617609"/>
            <a:ext cx="4862828" cy="318100"/>
          </a:xfrm>
        </p:spPr>
        <p:txBody>
          <a:bodyPr wrap="square" anchor="b">
            <a:spAutoFit/>
          </a:bodyPr>
          <a:lstStyle>
            <a:lvl1pPr marL="15875" indent="-15875">
              <a:buNone/>
              <a:tabLst/>
              <a:defRPr lang="en-GB" sz="1600" b="1" kern="1200" cap="all" baseline="0" dirty="0" smtClean="0">
                <a:solidFill>
                  <a:srgbClr val="008C93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Cliquez ici pour ajouter le sous-titre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4A9E61-A418-A544-9AA3-B40B44083C9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07733" y="1617663"/>
            <a:ext cx="5824537" cy="4546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GB" dirty="0" err="1"/>
              <a:t>Cliquez</a:t>
            </a:r>
            <a:r>
              <a:rPr lang="en-GB" dirty="0"/>
              <a:t> </a:t>
            </a:r>
            <a:r>
              <a:rPr lang="en-GB" dirty="0" err="1"/>
              <a:t>ici</a:t>
            </a:r>
            <a:r>
              <a:rPr lang="en-GB" dirty="0"/>
              <a:t> pour </a:t>
            </a:r>
            <a:r>
              <a:rPr lang="en-GB" dirty="0" err="1"/>
              <a:t>ajouter</a:t>
            </a:r>
            <a:r>
              <a:rPr lang="en-GB" dirty="0"/>
              <a:t> du </a:t>
            </a:r>
            <a:r>
              <a:rPr lang="en-GB" dirty="0" err="1"/>
              <a:t>contenu</a:t>
            </a:r>
            <a:endParaRPr lang="en-GB" dirty="0"/>
          </a:p>
        </p:txBody>
      </p:sp>
      <p:cxnSp>
        <p:nvCxnSpPr>
          <p:cNvPr id="20" name="Conector recto 118">
            <a:extLst>
              <a:ext uri="{FF2B5EF4-FFF2-40B4-BE49-F238E27FC236}">
                <a16:creationId xmlns:a16="http://schemas.microsoft.com/office/drawing/2014/main" id="{640D69AD-9275-F540-AE4B-7A76704C25AE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número de diapositiva 5">
            <a:extLst>
              <a:ext uri="{FF2B5EF4-FFF2-40B4-BE49-F238E27FC236}">
                <a16:creationId xmlns:a16="http://schemas.microsoft.com/office/drawing/2014/main" id="{2B48D5AB-9F84-DC4B-8FB5-F4F476513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9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48759B5-5037-0844-92AC-F01BA7E59F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851" y="2182484"/>
            <a:ext cx="4985462" cy="352458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noProof="0" dirty="0"/>
              <a:t>Cliquez ici pour ajouter du texte</a:t>
            </a:r>
          </a:p>
          <a:p>
            <a:pPr lvl="1"/>
            <a:r>
              <a:rPr lang="fr-FR" noProof="0" dirty="0"/>
              <a:t>Niveau 1</a:t>
            </a:r>
          </a:p>
          <a:p>
            <a:pPr lvl="2"/>
            <a:r>
              <a:rPr lang="fr-FR" noProof="0" dirty="0"/>
              <a:t>Niveau 2</a:t>
            </a:r>
          </a:p>
          <a:p>
            <a:pPr lvl="3"/>
            <a:r>
              <a:rPr lang="fr-FR" noProof="0" dirty="0"/>
              <a:t>Niveau 3</a:t>
            </a:r>
          </a:p>
          <a:p>
            <a:pPr lvl="4"/>
            <a:r>
              <a:rPr lang="fr-FR" noProof="0" dirty="0"/>
              <a:t>Niveau 4</a:t>
            </a:r>
          </a:p>
        </p:txBody>
      </p:sp>
      <p:sp>
        <p:nvSpPr>
          <p:cNvPr id="24" name="Marcador de pie de página 4">
            <a:extLst>
              <a:ext uri="{FF2B5EF4-FFF2-40B4-BE49-F238E27FC236}">
                <a16:creationId xmlns:a16="http://schemas.microsoft.com/office/drawing/2014/main" id="{672CF21E-014A-42A5-848A-B71578E9B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900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318584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0451F13-A22C-9646-B08A-C6E1A42D3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98" y="0"/>
            <a:ext cx="5807674" cy="5807412"/>
          </a:xfrm>
          <a:prstGeom prst="rect">
            <a:avLst/>
          </a:prstGeom>
        </p:spPr>
      </p:pic>
      <p:pic>
        <p:nvPicPr>
          <p:cNvPr id="9" name="Imagen 289">
            <a:extLst>
              <a:ext uri="{FF2B5EF4-FFF2-40B4-BE49-F238E27FC236}">
                <a16:creationId xmlns:a16="http://schemas.microsoft.com/office/drawing/2014/main" id="{08F5EC8F-4675-CD44-B12C-8A22E15D34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727" y="5525048"/>
            <a:ext cx="2492442" cy="1206970"/>
          </a:xfrm>
          <a:prstGeom prst="rect">
            <a:avLst/>
          </a:prstGeom>
        </p:spPr>
      </p:pic>
      <p:sp>
        <p:nvSpPr>
          <p:cNvPr id="18" name="Marcador de fecha 3">
            <a:extLst>
              <a:ext uri="{FF2B5EF4-FFF2-40B4-BE49-F238E27FC236}">
                <a16:creationId xmlns:a16="http://schemas.microsoft.com/office/drawing/2014/main" id="{845810D1-2274-704A-BABF-B8331E45D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70713" y="281021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en-GB" sz="16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 sz="1600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68740F20-5202-6940-9CAB-E7E285FA8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0713" y="831868"/>
            <a:ext cx="5057775" cy="355600"/>
          </a:xfrm>
        </p:spPr>
        <p:txBody>
          <a:bodyPr/>
          <a:lstStyle>
            <a:lvl1pPr>
              <a:buNone/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noProof="0"/>
              <a:t>Cliquez ici pour ajouter le projet </a:t>
            </a:r>
          </a:p>
        </p:txBody>
      </p:sp>
      <p:pic>
        <p:nvPicPr>
          <p:cNvPr id="17" name="Image 75">
            <a:extLst>
              <a:ext uri="{FF2B5EF4-FFF2-40B4-BE49-F238E27FC236}">
                <a16:creationId xmlns:a16="http://schemas.microsoft.com/office/drawing/2014/main" id="{4E1797FC-AB8C-8C4D-956D-16A0326DD5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C669AEEC-C7F4-8D44-A1E9-D3E37BC678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0713" y="1834716"/>
            <a:ext cx="4812792" cy="1938992"/>
          </a:xfrm>
        </p:spPr>
        <p:txBody>
          <a:bodyPr wrap="square" anchor="t">
            <a:spAutoFit/>
          </a:bodyPr>
          <a:lstStyle>
            <a:lvl1pPr marL="7938" indent="-7938">
              <a:lnSpc>
                <a:spcPct val="100000"/>
              </a:lnSpc>
              <a:buNone/>
              <a:tabLst/>
              <a:defRPr lang="fr-FR" sz="4000" b="1" kern="1200" dirty="0">
                <a:solidFill>
                  <a:srgbClr val="E30613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CLIQUEZ ICI POUR AJOUTER LE TITRE DE LA PRÉSENTATION </a:t>
            </a:r>
          </a:p>
        </p:txBody>
      </p:sp>
      <p:cxnSp>
        <p:nvCxnSpPr>
          <p:cNvPr id="12" name="Conector recto 118">
            <a:extLst>
              <a:ext uri="{FF2B5EF4-FFF2-40B4-BE49-F238E27FC236}">
                <a16:creationId xmlns:a16="http://schemas.microsoft.com/office/drawing/2014/main" id="{EB3DCE85-0E90-BE4C-A41B-64DD2E6CCAC2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número de diapositiva 5">
            <a:extLst>
              <a:ext uri="{FF2B5EF4-FFF2-40B4-BE49-F238E27FC236}">
                <a16:creationId xmlns:a16="http://schemas.microsoft.com/office/drawing/2014/main" id="{1B81CDBF-AD92-7B42-954B-35DCD6BD3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fr-FR" sz="900" b="0" kern="1200" cap="none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5C5AF5AC-42BA-4164-8C83-992D7A8CC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105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900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1417609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70A87B0-BFDD-D942-BDB1-7BF8F7E20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3333509 h 6857999"/>
              <a:gd name="connsiteX3" fmla="*/ 5781567 w 12192000"/>
              <a:gd name="connsiteY3" fmla="*/ 3333509 h 6857999"/>
              <a:gd name="connsiteX4" fmla="*/ 5173885 w 12192000"/>
              <a:gd name="connsiteY4" fmla="*/ 3941192 h 6857999"/>
              <a:gd name="connsiteX5" fmla="*/ 5173885 w 12192000"/>
              <a:gd name="connsiteY5" fmla="*/ 4847092 h 6857999"/>
              <a:gd name="connsiteX6" fmla="*/ 3865944 w 12192000"/>
              <a:gd name="connsiteY6" fmla="*/ 4847092 h 6857999"/>
              <a:gd name="connsiteX7" fmla="*/ 3865944 w 12192000"/>
              <a:gd name="connsiteY7" fmla="*/ 6857999 h 6857999"/>
              <a:gd name="connsiteX8" fmla="*/ 0 w 121920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3333509"/>
                </a:lnTo>
                <a:lnTo>
                  <a:pt x="5781567" y="3333509"/>
                </a:lnTo>
                <a:cubicBezTo>
                  <a:pt x="5445953" y="3333509"/>
                  <a:pt x="5173885" y="3605578"/>
                  <a:pt x="5173885" y="3941192"/>
                </a:cubicBezTo>
                <a:lnTo>
                  <a:pt x="5173885" y="4847092"/>
                </a:lnTo>
                <a:lnTo>
                  <a:pt x="3865944" y="4847092"/>
                </a:lnTo>
                <a:lnTo>
                  <a:pt x="3865944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13" name="Image 104">
            <a:extLst>
              <a:ext uri="{FF2B5EF4-FFF2-40B4-BE49-F238E27FC236}">
                <a16:creationId xmlns:a16="http://schemas.microsoft.com/office/drawing/2014/main" id="{0B7540B2-54CB-B940-94A5-C3F6E0335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31" t="54515" b="11254"/>
          <a:stretch/>
        </p:blipFill>
        <p:spPr>
          <a:xfrm>
            <a:off x="4232551" y="3452150"/>
            <a:ext cx="7959450" cy="2666884"/>
          </a:xfrm>
          <a:prstGeom prst="rect">
            <a:avLst/>
          </a:prstGeom>
        </p:spPr>
      </p:pic>
      <p:sp>
        <p:nvSpPr>
          <p:cNvPr id="12" name="CuadroTexto 80">
            <a:extLst>
              <a:ext uri="{FF2B5EF4-FFF2-40B4-BE49-F238E27FC236}">
                <a16:creationId xmlns:a16="http://schemas.microsoft.com/office/drawing/2014/main" id="{99627336-4186-7E41-BF1B-965E388F840E}"/>
              </a:ext>
            </a:extLst>
          </p:cNvPr>
          <p:cNvSpPr txBox="1"/>
          <p:nvPr userDrawn="1"/>
        </p:nvSpPr>
        <p:spPr>
          <a:xfrm>
            <a:off x="9322392" y="4354650"/>
            <a:ext cx="274909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Groupe APICIL</a:t>
            </a:r>
            <a:br>
              <a:rPr lang="en-GB" sz="1600" b="1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38 rue François </a:t>
            </a:r>
            <a:r>
              <a:rPr lang="en-GB" sz="1600" dirty="0" err="1">
                <a:solidFill>
                  <a:schemeClr val="bg1"/>
                </a:solidFill>
              </a:rPr>
              <a:t>Peissel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69300 </a:t>
            </a:r>
            <a:r>
              <a:rPr lang="en-GB" sz="1600" dirty="0" err="1">
                <a:solidFill>
                  <a:schemeClr val="bg1"/>
                </a:solidFill>
              </a:rPr>
              <a:t>Caluire</a:t>
            </a:r>
            <a:r>
              <a:rPr lang="en-GB" sz="1600" dirty="0">
                <a:solidFill>
                  <a:schemeClr val="bg1"/>
                </a:solidFill>
              </a:rPr>
              <a:t> et </a:t>
            </a:r>
            <a:r>
              <a:rPr lang="en-GB" sz="1600" dirty="0" err="1">
                <a:solidFill>
                  <a:schemeClr val="bg1"/>
                </a:solidFill>
              </a:rPr>
              <a:t>Cuire</a:t>
            </a:r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www.groupe-apicil.com</a:t>
            </a:r>
          </a:p>
        </p:txBody>
      </p:sp>
      <p:pic>
        <p:nvPicPr>
          <p:cNvPr id="15" name="Imagen 2">
            <a:extLst>
              <a:ext uri="{FF2B5EF4-FFF2-40B4-BE49-F238E27FC236}">
                <a16:creationId xmlns:a16="http://schemas.microsoft.com/office/drawing/2014/main" id="{660D618D-75F6-E948-BBCF-80C98768A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515" y="6329592"/>
            <a:ext cx="1261240" cy="431201"/>
          </a:xfrm>
          <a:prstGeom prst="rect">
            <a:avLst/>
          </a:prstGeom>
        </p:spPr>
      </p:pic>
      <p:sp>
        <p:nvSpPr>
          <p:cNvPr id="20" name="CuadroTexto 80">
            <a:extLst>
              <a:ext uri="{FF2B5EF4-FFF2-40B4-BE49-F238E27FC236}">
                <a16:creationId xmlns:a16="http://schemas.microsoft.com/office/drawing/2014/main" id="{4B1B404D-1F79-0548-BD69-FA625AD43714}"/>
              </a:ext>
            </a:extLst>
          </p:cNvPr>
          <p:cNvSpPr txBox="1"/>
          <p:nvPr userDrawn="1"/>
        </p:nvSpPr>
        <p:spPr>
          <a:xfrm>
            <a:off x="1014499" y="2445182"/>
            <a:ext cx="3941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rgbClr val="D20A11"/>
                </a:solidFill>
              </a:rPr>
              <a:t>MERCI.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28A19-2DAA-4943-ABE2-DCC60EDA14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74478" y="4205127"/>
            <a:ext cx="3688499" cy="313932"/>
          </a:xfrm>
        </p:spPr>
        <p:txBody>
          <a:bodyPr wrap="square">
            <a:spAutoFit/>
          </a:bodyPr>
          <a:lstStyle>
            <a:lvl1pPr marL="0" indent="0">
              <a:buNone/>
              <a:defRPr lang="en-GB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Nom </a:t>
            </a:r>
            <a:r>
              <a:rPr lang="en-GB" dirty="0" err="1"/>
              <a:t>Prénom</a:t>
            </a:r>
            <a:endParaRPr lang="en-GB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B5EA660-A868-1349-A947-20160195BC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74478" y="4445204"/>
            <a:ext cx="3688499" cy="313932"/>
          </a:xfrm>
        </p:spPr>
        <p:txBody>
          <a:bodyPr wrap="square">
            <a:spAutoFit/>
          </a:bodyPr>
          <a:lstStyle>
            <a:lvl1pPr marL="0" indent="0">
              <a:buNone/>
              <a:defRPr lang="en-GB" sz="16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err="1"/>
              <a:t>Fonction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F4CE812-3378-4540-9FCD-7AD86D7EF3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4478" y="4896035"/>
            <a:ext cx="3688499" cy="286232"/>
          </a:xfrm>
        </p:spPr>
        <p:txBody>
          <a:bodyPr wrap="square">
            <a:spAutoFit/>
          </a:bodyPr>
          <a:lstStyle>
            <a:lvl1pPr marL="0" indent="0">
              <a:buNone/>
              <a:defRPr lang="en-GB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err="1"/>
              <a:t>Téléphone</a:t>
            </a:r>
            <a:endParaRPr lang="en-GB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9761459-85BD-B745-8E5E-A43C67003E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74478" y="5169223"/>
            <a:ext cx="3688499" cy="286232"/>
          </a:xfrm>
        </p:spPr>
        <p:txBody>
          <a:bodyPr wrap="square">
            <a:spAutoFit/>
          </a:bodyPr>
          <a:lstStyle>
            <a:lvl1pPr marL="0" indent="0">
              <a:buNone/>
              <a:defRPr lang="en-GB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E-mail</a:t>
            </a:r>
          </a:p>
        </p:txBody>
      </p:sp>
      <p:cxnSp>
        <p:nvCxnSpPr>
          <p:cNvPr id="25" name="Conector recto 118">
            <a:extLst>
              <a:ext uri="{FF2B5EF4-FFF2-40B4-BE49-F238E27FC236}">
                <a16:creationId xmlns:a16="http://schemas.microsoft.com/office/drawing/2014/main" id="{733014EE-3E85-BD4B-B033-8FE02A881C40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número de diapositiva 5">
            <a:extLst>
              <a:ext uri="{FF2B5EF4-FFF2-40B4-BE49-F238E27FC236}">
                <a16:creationId xmlns:a16="http://schemas.microsoft.com/office/drawing/2014/main" id="{D244CE89-83E2-4A44-A077-D24003CE4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9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Marcador de pie de página 4">
            <a:extLst>
              <a:ext uri="{FF2B5EF4-FFF2-40B4-BE49-F238E27FC236}">
                <a16:creationId xmlns:a16="http://schemas.microsoft.com/office/drawing/2014/main" id="{C100D6D1-52A1-495A-82DE-BCF74E3ED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900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2764320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">
            <a:extLst>
              <a:ext uri="{FF2B5EF4-FFF2-40B4-BE49-F238E27FC236}">
                <a16:creationId xmlns:a16="http://schemas.microsoft.com/office/drawing/2014/main" id="{0C736445-9BF9-4648-99D9-49BFFB2C7B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5" name="Imagen 2">
            <a:extLst>
              <a:ext uri="{FF2B5EF4-FFF2-40B4-BE49-F238E27FC236}">
                <a16:creationId xmlns:a16="http://schemas.microsoft.com/office/drawing/2014/main" id="{660D618D-75F6-E948-BBCF-80C98768A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515" y="6329592"/>
            <a:ext cx="1261240" cy="431201"/>
          </a:xfrm>
          <a:prstGeom prst="rect">
            <a:avLst/>
          </a:prstGeom>
        </p:spPr>
      </p:pic>
      <p:cxnSp>
        <p:nvCxnSpPr>
          <p:cNvPr id="25" name="Conector recto 118">
            <a:extLst>
              <a:ext uri="{FF2B5EF4-FFF2-40B4-BE49-F238E27FC236}">
                <a16:creationId xmlns:a16="http://schemas.microsoft.com/office/drawing/2014/main" id="{733014EE-3E85-BD4B-B033-8FE02A881C40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número de diapositiva 5">
            <a:extLst>
              <a:ext uri="{FF2B5EF4-FFF2-40B4-BE49-F238E27FC236}">
                <a16:creationId xmlns:a16="http://schemas.microsoft.com/office/drawing/2014/main" id="{D244CE89-83E2-4A44-A077-D24003CE4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9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407FA59-E7F1-4E32-A3B6-5A9876732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900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336873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0451F13-A22C-9646-B08A-C6E1A42D3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98" y="0"/>
            <a:ext cx="5807674" cy="5807412"/>
          </a:xfrm>
          <a:prstGeom prst="rect">
            <a:avLst/>
          </a:prstGeom>
        </p:spPr>
      </p:pic>
      <p:pic>
        <p:nvPicPr>
          <p:cNvPr id="9" name="Imagen 289">
            <a:extLst>
              <a:ext uri="{FF2B5EF4-FFF2-40B4-BE49-F238E27FC236}">
                <a16:creationId xmlns:a16="http://schemas.microsoft.com/office/drawing/2014/main" id="{08F5EC8F-4675-CD44-B12C-8A22E15D34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727" y="5525048"/>
            <a:ext cx="2492442" cy="1206970"/>
          </a:xfrm>
          <a:prstGeom prst="rect">
            <a:avLst/>
          </a:prstGeom>
        </p:spPr>
      </p:pic>
      <p:sp>
        <p:nvSpPr>
          <p:cNvPr id="18" name="Marcador de fecha 3">
            <a:extLst>
              <a:ext uri="{FF2B5EF4-FFF2-40B4-BE49-F238E27FC236}">
                <a16:creationId xmlns:a16="http://schemas.microsoft.com/office/drawing/2014/main" id="{845810D1-2274-704A-BABF-B8331E45D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70713" y="281021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en-GB" sz="16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 sz="1600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68740F20-5202-6940-9CAB-E7E285FA8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0713" y="831868"/>
            <a:ext cx="5057775" cy="355600"/>
          </a:xfrm>
        </p:spPr>
        <p:txBody>
          <a:bodyPr/>
          <a:lstStyle>
            <a:lvl1pPr>
              <a:buNone/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noProof="0"/>
              <a:t>Cliquez ici pour ajouter le projet </a:t>
            </a:r>
          </a:p>
        </p:txBody>
      </p:sp>
      <p:pic>
        <p:nvPicPr>
          <p:cNvPr id="12" name="Image 77">
            <a:extLst>
              <a:ext uri="{FF2B5EF4-FFF2-40B4-BE49-F238E27FC236}">
                <a16:creationId xmlns:a16="http://schemas.microsoft.com/office/drawing/2014/main" id="{6969923C-5C5B-4049-B0EC-40046922A4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3AB6C9FC-5E74-3349-BF4F-235FFE27AD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0713" y="1834716"/>
            <a:ext cx="4812792" cy="1938992"/>
          </a:xfrm>
        </p:spPr>
        <p:txBody>
          <a:bodyPr wrap="square" anchor="t">
            <a:spAutoFit/>
          </a:bodyPr>
          <a:lstStyle>
            <a:lvl1pPr marL="7938" indent="-7938">
              <a:lnSpc>
                <a:spcPct val="100000"/>
              </a:lnSpc>
              <a:buNone/>
              <a:tabLst/>
              <a:defRPr lang="fr-FR" sz="4000" b="1" kern="1200" dirty="0">
                <a:solidFill>
                  <a:srgbClr val="E30613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CLIQUEZ ICI POUR AJOUTER LE TITRE DE LA PRÉSENTATION </a:t>
            </a:r>
          </a:p>
        </p:txBody>
      </p:sp>
      <p:cxnSp>
        <p:nvCxnSpPr>
          <p:cNvPr id="17" name="Conector recto 118">
            <a:extLst>
              <a:ext uri="{FF2B5EF4-FFF2-40B4-BE49-F238E27FC236}">
                <a16:creationId xmlns:a16="http://schemas.microsoft.com/office/drawing/2014/main" id="{B23BDAAC-D949-0E46-8BE1-E777A5232F68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número de diapositiva 5">
            <a:extLst>
              <a:ext uri="{FF2B5EF4-FFF2-40B4-BE49-F238E27FC236}">
                <a16:creationId xmlns:a16="http://schemas.microsoft.com/office/drawing/2014/main" id="{DD0EEA9B-C316-574C-8B6B-92BCE7199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9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F7F413F6-2B86-4BB4-9397-B62B0DC81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900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233653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0451F13-A22C-9646-B08A-C6E1A42D3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98" y="0"/>
            <a:ext cx="5807674" cy="5807412"/>
          </a:xfrm>
          <a:prstGeom prst="rect">
            <a:avLst/>
          </a:prstGeom>
        </p:spPr>
      </p:pic>
      <p:pic>
        <p:nvPicPr>
          <p:cNvPr id="9" name="Imagen 289">
            <a:extLst>
              <a:ext uri="{FF2B5EF4-FFF2-40B4-BE49-F238E27FC236}">
                <a16:creationId xmlns:a16="http://schemas.microsoft.com/office/drawing/2014/main" id="{08F5EC8F-4675-CD44-B12C-8A22E15D34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727" y="5525048"/>
            <a:ext cx="2492442" cy="1206970"/>
          </a:xfrm>
          <a:prstGeom prst="rect">
            <a:avLst/>
          </a:prstGeom>
        </p:spPr>
      </p:pic>
      <p:pic>
        <p:nvPicPr>
          <p:cNvPr id="14" name="Image 46">
            <a:extLst>
              <a:ext uri="{FF2B5EF4-FFF2-40B4-BE49-F238E27FC236}">
                <a16:creationId xmlns:a16="http://schemas.microsoft.com/office/drawing/2014/main" id="{BE801826-BF01-6945-B8C8-90F90B1C21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68740F20-5202-6940-9CAB-E7E285FA8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0713" y="831868"/>
            <a:ext cx="5057775" cy="355600"/>
          </a:xfrm>
        </p:spPr>
        <p:txBody>
          <a:bodyPr/>
          <a:lstStyle>
            <a:lvl1pPr marL="15875" indent="-15875">
              <a:buNone/>
              <a:tabLst/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noProof="0" dirty="0"/>
              <a:t>Cliquez ici pour ajouter le projet </a:t>
            </a:r>
          </a:p>
        </p:txBody>
      </p:sp>
      <p:sp>
        <p:nvSpPr>
          <p:cNvPr id="18" name="Marcador de fecha 3">
            <a:extLst>
              <a:ext uri="{FF2B5EF4-FFF2-40B4-BE49-F238E27FC236}">
                <a16:creationId xmlns:a16="http://schemas.microsoft.com/office/drawing/2014/main" id="{845810D1-2274-704A-BABF-B8331E45D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70713" y="281021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en-GB" sz="16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 sz="16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F1F00E8-8668-9946-B6C9-B2385273A2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0713" y="1834716"/>
            <a:ext cx="4812792" cy="1938992"/>
          </a:xfrm>
        </p:spPr>
        <p:txBody>
          <a:bodyPr wrap="square" anchor="t">
            <a:spAutoFit/>
          </a:bodyPr>
          <a:lstStyle>
            <a:lvl1pPr marL="7938" indent="-7938">
              <a:lnSpc>
                <a:spcPct val="100000"/>
              </a:lnSpc>
              <a:buNone/>
              <a:tabLst/>
              <a:defRPr lang="fr-FR" sz="4000" b="1" kern="1200" dirty="0">
                <a:solidFill>
                  <a:srgbClr val="E30613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CLIQUEZ ICI POUR AJOUTER LE TITRE DE LA PRÉSENTATION </a:t>
            </a:r>
          </a:p>
        </p:txBody>
      </p:sp>
      <p:cxnSp>
        <p:nvCxnSpPr>
          <p:cNvPr id="12" name="Conector recto 118">
            <a:extLst>
              <a:ext uri="{FF2B5EF4-FFF2-40B4-BE49-F238E27FC236}">
                <a16:creationId xmlns:a16="http://schemas.microsoft.com/office/drawing/2014/main" id="{2BBDA75C-22E4-B549-B555-FC08981C3A2E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ador de número de diapositiva 5">
            <a:extLst>
              <a:ext uri="{FF2B5EF4-FFF2-40B4-BE49-F238E27FC236}">
                <a16:creationId xmlns:a16="http://schemas.microsoft.com/office/drawing/2014/main" id="{89B4B2F6-E8B1-864E-BC99-BF8E6834B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9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9FF9D66B-8CA1-4886-A7BB-4F07849AA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900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28091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au, ciel, extérieur, océan&#10;&#10;Description générée automatiquement">
            <a:extLst>
              <a:ext uri="{FF2B5EF4-FFF2-40B4-BE49-F238E27FC236}">
                <a16:creationId xmlns:a16="http://schemas.microsoft.com/office/drawing/2014/main" id="{0D1BE372-A333-4D0F-9C33-7AF73FFFF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99" y="0"/>
            <a:ext cx="5806800" cy="5798888"/>
          </a:xfrm>
          <a:prstGeom prst="rect">
            <a:avLst/>
          </a:prstGeom>
        </p:spPr>
      </p:pic>
      <p:pic>
        <p:nvPicPr>
          <p:cNvPr id="9" name="Imagen 289">
            <a:extLst>
              <a:ext uri="{FF2B5EF4-FFF2-40B4-BE49-F238E27FC236}">
                <a16:creationId xmlns:a16="http://schemas.microsoft.com/office/drawing/2014/main" id="{08F5EC8F-4675-CD44-B12C-8A22E15D34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727" y="5525048"/>
            <a:ext cx="2492442" cy="1206970"/>
          </a:xfrm>
          <a:prstGeom prst="rect">
            <a:avLst/>
          </a:prstGeom>
        </p:spPr>
      </p:pic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68740F20-5202-6940-9CAB-E7E285FA8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0713" y="831868"/>
            <a:ext cx="5057775" cy="355600"/>
          </a:xfrm>
        </p:spPr>
        <p:txBody>
          <a:bodyPr/>
          <a:lstStyle>
            <a:lvl1pPr marL="15875" indent="-15875">
              <a:buNone/>
              <a:tabLst/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noProof="0" dirty="0"/>
              <a:t>Cliquez ici pour ajouter le projet </a:t>
            </a:r>
          </a:p>
        </p:txBody>
      </p:sp>
      <p:sp>
        <p:nvSpPr>
          <p:cNvPr id="18" name="Marcador de fecha 3">
            <a:extLst>
              <a:ext uri="{FF2B5EF4-FFF2-40B4-BE49-F238E27FC236}">
                <a16:creationId xmlns:a16="http://schemas.microsoft.com/office/drawing/2014/main" id="{845810D1-2274-704A-BABF-B8331E45D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70713" y="281021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en-GB" sz="16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 sz="16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F1F00E8-8668-9946-B6C9-B2385273A2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0713" y="1834716"/>
            <a:ext cx="4812792" cy="1938992"/>
          </a:xfrm>
        </p:spPr>
        <p:txBody>
          <a:bodyPr wrap="square" anchor="t">
            <a:spAutoFit/>
          </a:bodyPr>
          <a:lstStyle>
            <a:lvl1pPr marL="7938" indent="-7938">
              <a:lnSpc>
                <a:spcPct val="100000"/>
              </a:lnSpc>
              <a:buNone/>
              <a:tabLst/>
              <a:defRPr lang="fr-FR" sz="4000" b="1" kern="1200" dirty="0">
                <a:solidFill>
                  <a:srgbClr val="E30613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CLIQUEZ ICI POUR AJOUTER LE TITRE DE LA PRÉSENTATION </a:t>
            </a:r>
          </a:p>
        </p:txBody>
      </p:sp>
      <p:cxnSp>
        <p:nvCxnSpPr>
          <p:cNvPr id="12" name="Conector recto 118">
            <a:extLst>
              <a:ext uri="{FF2B5EF4-FFF2-40B4-BE49-F238E27FC236}">
                <a16:creationId xmlns:a16="http://schemas.microsoft.com/office/drawing/2014/main" id="{2BBDA75C-22E4-B549-B555-FC08981C3A2E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ador de número de diapositiva 5">
            <a:extLst>
              <a:ext uri="{FF2B5EF4-FFF2-40B4-BE49-F238E27FC236}">
                <a16:creationId xmlns:a16="http://schemas.microsoft.com/office/drawing/2014/main" id="{89B4B2F6-E8B1-864E-BC99-BF8E6834B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9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9FF9D66B-8CA1-4886-A7BB-4F07849AA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Niveau de confidentialité – Titre de la présentation</a:t>
            </a:r>
          </a:p>
        </p:txBody>
      </p:sp>
      <p:pic>
        <p:nvPicPr>
          <p:cNvPr id="17" name="Image 75">
            <a:extLst>
              <a:ext uri="{FF2B5EF4-FFF2-40B4-BE49-F238E27FC236}">
                <a16:creationId xmlns:a16="http://schemas.microsoft.com/office/drawing/2014/main" id="{39B9EC0F-08B7-44A4-B789-D5FC5A1620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2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uver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>
            <a:extLst>
              <a:ext uri="{FF2B5EF4-FFF2-40B4-BE49-F238E27FC236}">
                <a16:creationId xmlns:a16="http://schemas.microsoft.com/office/drawing/2014/main" id="{7DBE0C1A-F10F-4D47-8BE8-F5570177F2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289">
            <a:extLst>
              <a:ext uri="{FF2B5EF4-FFF2-40B4-BE49-F238E27FC236}">
                <a16:creationId xmlns:a16="http://schemas.microsoft.com/office/drawing/2014/main" id="{8137DABE-8A6A-3944-9DCC-2937A7CC9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727" y="5525048"/>
            <a:ext cx="2492442" cy="120697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DA84E24-84F6-4444-A4DD-FD390759FA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1264" y="2035216"/>
            <a:ext cx="4004356" cy="2308324"/>
          </a:xfrm>
        </p:spPr>
        <p:txBody>
          <a:bodyPr wrap="square">
            <a:spAutoFit/>
          </a:bodyPr>
          <a:lstStyle>
            <a:lvl1pPr marL="15875" indent="-15875">
              <a:lnSpc>
                <a:spcPct val="100000"/>
              </a:lnSpc>
              <a:buNone/>
              <a:tabLst/>
              <a:defRPr lang="en-GB" sz="3600" b="1" kern="1200" cap="all" baseline="0" dirty="0" smtClean="0">
                <a:solidFill>
                  <a:schemeClr val="tx1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  <a:lvl2pPr>
              <a:buNone/>
              <a:defRPr lang="en-GB" sz="3600" b="1" kern="1200" dirty="0" smtClean="0">
                <a:solidFill>
                  <a:schemeClr val="tx1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2pPr>
            <a:lvl3pPr>
              <a:defRPr lang="en-GB" sz="3600" b="1" kern="1200" dirty="0" smtClean="0">
                <a:solidFill>
                  <a:schemeClr val="tx1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3pPr>
            <a:lvl4pPr>
              <a:defRPr lang="en-GB" sz="3600" b="1" kern="1200" dirty="0" smtClean="0">
                <a:solidFill>
                  <a:schemeClr val="tx1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4pPr>
            <a:lvl5pPr>
              <a:defRPr lang="fr-FR" sz="3600" b="1" kern="1200" dirty="0">
                <a:solidFill>
                  <a:schemeClr val="tx1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noProof="0" dirty="0"/>
              <a:t>Cliquez ici pour ajouter le titre de chapitre </a:t>
            </a:r>
          </a:p>
        </p:txBody>
      </p:sp>
      <p:cxnSp>
        <p:nvCxnSpPr>
          <p:cNvPr id="7" name="Conector recto 118">
            <a:extLst>
              <a:ext uri="{FF2B5EF4-FFF2-40B4-BE49-F238E27FC236}">
                <a16:creationId xmlns:a16="http://schemas.microsoft.com/office/drawing/2014/main" id="{583631D2-BC79-B744-AD39-4B6DD7AB335F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CBC35031-5A6F-1044-A33E-13303D822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9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B405F2AC-D690-4137-8820-2784F1D01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900" dirty="0"/>
              <a:t>Fondamentaux de la prévoyance – présentation sans valeur en l’absence des commentaires qui l’accompagnent</a:t>
            </a:r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175AB360-B24F-41E2-BA34-446533644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81264" y="261437"/>
            <a:ext cx="2575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en-GB" sz="16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 sz="16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A9E5BA57-B11A-46B7-847A-CF57917D9D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1264" y="812284"/>
            <a:ext cx="4747905" cy="355600"/>
          </a:xfrm>
        </p:spPr>
        <p:txBody>
          <a:bodyPr/>
          <a:lstStyle>
            <a:lvl1pPr>
              <a:buNone/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GB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fr-FR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noProof="0"/>
              <a:t>Cliquez ici pour ajouter le projet </a:t>
            </a:r>
          </a:p>
        </p:txBody>
      </p:sp>
    </p:spTree>
    <p:extLst>
      <p:ext uri="{BB962C8B-B14F-4D97-AF65-F5344CB8AC3E}">
        <p14:creationId xmlns:p14="http://schemas.microsoft.com/office/powerpoint/2010/main" val="98187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9740656-E207-8A48-AB1C-3103A5343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2916" y="0"/>
            <a:ext cx="12204913" cy="5808618"/>
          </a:xfrm>
          <a:prstGeom prst="rect">
            <a:avLst/>
          </a:prstGeom>
        </p:spPr>
      </p:pic>
      <p:pic>
        <p:nvPicPr>
          <p:cNvPr id="6" name="Image 2">
            <a:extLst>
              <a:ext uri="{FF2B5EF4-FFF2-40B4-BE49-F238E27FC236}">
                <a16:creationId xmlns:a16="http://schemas.microsoft.com/office/drawing/2014/main" id="{4C61F87B-0BC3-4148-B0CA-558632B26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Imagen 289">
            <a:extLst>
              <a:ext uri="{FF2B5EF4-FFF2-40B4-BE49-F238E27FC236}">
                <a16:creationId xmlns:a16="http://schemas.microsoft.com/office/drawing/2014/main" id="{298E3B84-34FA-2D4C-A95F-9AB7FE008D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449" y="5920231"/>
            <a:ext cx="1726725" cy="836170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80A6E1B-9176-2047-8236-D8410312C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9540" y="4120954"/>
            <a:ext cx="5883634" cy="1098891"/>
          </a:xfrm>
        </p:spPr>
        <p:txBody>
          <a:bodyPr anchor="ctr">
            <a:spAutoFit/>
          </a:bodyPr>
          <a:lstStyle>
            <a:lvl1pPr marL="15875" indent="-15875">
              <a:buNone/>
              <a:tabLst/>
              <a:defRPr lang="en-GB" sz="3600" b="1" kern="1200" dirty="0" smtClean="0">
                <a:solidFill>
                  <a:schemeClr val="bg1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1. Cliquez ici pour ajouter le titre du chapitre</a:t>
            </a:r>
          </a:p>
        </p:txBody>
      </p:sp>
      <p:cxnSp>
        <p:nvCxnSpPr>
          <p:cNvPr id="8" name="Conector recto 118">
            <a:extLst>
              <a:ext uri="{FF2B5EF4-FFF2-40B4-BE49-F238E27FC236}">
                <a16:creationId xmlns:a16="http://schemas.microsoft.com/office/drawing/2014/main" id="{44036597-291A-6140-9CF2-167C29ED16F6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BC28105C-BDDA-6945-93B2-26E96ADEF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9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9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8AF0556-1AB0-4673-8B95-C84B476C3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900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163913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9740656-E207-8A48-AB1C-3103A5343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16" y="0"/>
            <a:ext cx="12204913" cy="5808618"/>
          </a:xfrm>
          <a:prstGeom prst="rect">
            <a:avLst/>
          </a:prstGeom>
        </p:spPr>
      </p:pic>
      <p:pic>
        <p:nvPicPr>
          <p:cNvPr id="8" name="Image 102">
            <a:extLst>
              <a:ext uri="{FF2B5EF4-FFF2-40B4-BE49-F238E27FC236}">
                <a16:creationId xmlns:a16="http://schemas.microsoft.com/office/drawing/2014/main" id="{4CDB543B-C9A8-6E43-968B-E42B62A45E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289">
            <a:extLst>
              <a:ext uri="{FF2B5EF4-FFF2-40B4-BE49-F238E27FC236}">
                <a16:creationId xmlns:a16="http://schemas.microsoft.com/office/drawing/2014/main" id="{298E3B84-34FA-2D4C-A95F-9AB7FE008D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449" y="5920231"/>
            <a:ext cx="1726725" cy="836170"/>
          </a:xfrm>
          <a:prstGeom prst="rect">
            <a:avLst/>
          </a:prstGeom>
        </p:spPr>
      </p:pic>
      <p:cxnSp>
        <p:nvCxnSpPr>
          <p:cNvPr id="9" name="Conector recto 118">
            <a:extLst>
              <a:ext uri="{FF2B5EF4-FFF2-40B4-BE49-F238E27FC236}">
                <a16:creationId xmlns:a16="http://schemas.microsoft.com/office/drawing/2014/main" id="{16E9E7CC-4FEC-9342-9D2A-EB870B651FF5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5B37B565-A044-524C-9966-96D7DB0C1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9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4A603C2-7784-4213-BA2B-246A93A32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9540" y="4120954"/>
            <a:ext cx="5883634" cy="1098891"/>
          </a:xfrm>
        </p:spPr>
        <p:txBody>
          <a:bodyPr anchor="ctr">
            <a:spAutoFit/>
          </a:bodyPr>
          <a:lstStyle>
            <a:lvl1pPr marL="15875" indent="-15875">
              <a:buNone/>
              <a:tabLst/>
              <a:defRPr lang="en-GB" sz="3600" b="1" kern="1200" dirty="0" smtClean="0">
                <a:solidFill>
                  <a:schemeClr val="bg1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1. Cliquez ici pour ajouter le titre du chapitre</a:t>
            </a:r>
          </a:p>
        </p:txBody>
      </p:sp>
      <p:sp>
        <p:nvSpPr>
          <p:cNvPr id="14" name="Marcador de pie de página 4">
            <a:extLst>
              <a:ext uri="{FF2B5EF4-FFF2-40B4-BE49-F238E27FC236}">
                <a16:creationId xmlns:a16="http://schemas.microsoft.com/office/drawing/2014/main" id="{22520C59-AD91-4C93-AA05-A5731FDC8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900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286398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9740656-E207-8A48-AB1C-3103A5343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16" y="0"/>
            <a:ext cx="12204913" cy="5808618"/>
          </a:xfrm>
          <a:prstGeom prst="rect">
            <a:avLst/>
          </a:prstGeom>
        </p:spPr>
      </p:pic>
      <p:pic>
        <p:nvPicPr>
          <p:cNvPr id="8" name="Image 102">
            <a:extLst>
              <a:ext uri="{FF2B5EF4-FFF2-40B4-BE49-F238E27FC236}">
                <a16:creationId xmlns:a16="http://schemas.microsoft.com/office/drawing/2014/main" id="{4CDB543B-C9A8-6E43-968B-E42B62A45E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289">
            <a:extLst>
              <a:ext uri="{FF2B5EF4-FFF2-40B4-BE49-F238E27FC236}">
                <a16:creationId xmlns:a16="http://schemas.microsoft.com/office/drawing/2014/main" id="{298E3B84-34FA-2D4C-A95F-9AB7FE008D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449" y="5920231"/>
            <a:ext cx="1726725" cy="836170"/>
          </a:xfrm>
          <a:prstGeom prst="rect">
            <a:avLst/>
          </a:prstGeom>
        </p:spPr>
      </p:pic>
      <p:cxnSp>
        <p:nvCxnSpPr>
          <p:cNvPr id="9" name="Conector recto 118">
            <a:extLst>
              <a:ext uri="{FF2B5EF4-FFF2-40B4-BE49-F238E27FC236}">
                <a16:creationId xmlns:a16="http://schemas.microsoft.com/office/drawing/2014/main" id="{6B8F3D16-8854-9646-91C5-2D196AF86F63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4C483AC7-CDF7-C844-A63C-3328C23D4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9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C6BA77D-6E8C-44DF-A005-64CFB30895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9540" y="4120954"/>
            <a:ext cx="5883634" cy="1098891"/>
          </a:xfrm>
        </p:spPr>
        <p:txBody>
          <a:bodyPr anchor="ctr">
            <a:spAutoFit/>
          </a:bodyPr>
          <a:lstStyle>
            <a:lvl1pPr marL="15875" indent="-15875">
              <a:buNone/>
              <a:tabLst/>
              <a:defRPr lang="en-GB" sz="3600" b="1" kern="1200" dirty="0" smtClean="0">
                <a:solidFill>
                  <a:schemeClr val="bg1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 dirty="0"/>
              <a:t>1. Cliquez ici pour ajouter le titre du chapitre</a:t>
            </a:r>
          </a:p>
        </p:txBody>
      </p:sp>
      <p:sp>
        <p:nvSpPr>
          <p:cNvPr id="14" name="Marcador de pie de página 4">
            <a:extLst>
              <a:ext uri="{FF2B5EF4-FFF2-40B4-BE49-F238E27FC236}">
                <a16:creationId xmlns:a16="http://schemas.microsoft.com/office/drawing/2014/main" id="{FEF7E511-5D20-4103-8787-388BDFFA5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900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147743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32048C-0C57-496C-904D-268D0905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noProof="0" dirty="0"/>
              <a:t>Cliquez ici pour ajouter du texte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7EF12A-F216-4B13-B614-B3668E9C0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ici pour ajouter du texte</a:t>
            </a:r>
          </a:p>
          <a:p>
            <a:pPr lvl="1"/>
            <a:r>
              <a:rPr lang="fr-FR" noProof="0" dirty="0"/>
              <a:t>Niveau 1</a:t>
            </a:r>
          </a:p>
          <a:p>
            <a:pPr lvl="2"/>
            <a:r>
              <a:rPr lang="fr-FR" noProof="0" dirty="0"/>
              <a:t>Niveau 2</a:t>
            </a:r>
          </a:p>
          <a:p>
            <a:pPr lvl="3"/>
            <a:r>
              <a:rPr lang="fr-FR" noProof="0" dirty="0"/>
              <a:t>Niveau 3</a:t>
            </a:r>
          </a:p>
          <a:p>
            <a:pPr lvl="4"/>
            <a:r>
              <a:rPr lang="fr-FR" noProof="0" dirty="0"/>
              <a:t>Niveau 4</a:t>
            </a:r>
          </a:p>
        </p:txBody>
      </p:sp>
      <p:sp>
        <p:nvSpPr>
          <p:cNvPr id="7" name="Marcador de número de diapositiva 79">
            <a:extLst>
              <a:ext uri="{FF2B5EF4-FFF2-40B4-BE49-F238E27FC236}">
                <a16:creationId xmlns:a16="http://schemas.microsoft.com/office/drawing/2014/main" id="{02D0C168-73D0-8A46-B164-365BEE96B78A}"/>
              </a:ext>
            </a:extLst>
          </p:cNvPr>
          <p:cNvSpPr txBox="1">
            <a:spLocks/>
          </p:cNvSpPr>
          <p:nvPr userDrawn="1"/>
        </p:nvSpPr>
        <p:spPr>
          <a:xfrm>
            <a:off x="628278" y="6356351"/>
            <a:ext cx="533514" cy="34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050" b="1" noProof="0">
              <a:solidFill>
                <a:schemeClr val="tx1"/>
              </a:solidFill>
            </a:endParaRPr>
          </a:p>
        </p:txBody>
      </p:sp>
      <p:cxnSp>
        <p:nvCxnSpPr>
          <p:cNvPr id="8" name="Conector recto 118">
            <a:extLst>
              <a:ext uri="{FF2B5EF4-FFF2-40B4-BE49-F238E27FC236}">
                <a16:creationId xmlns:a16="http://schemas.microsoft.com/office/drawing/2014/main" id="{39B586D5-3EDF-4D4C-B075-AE09391FAADA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0425B34-925B-034D-B8D8-924C89680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7043068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Fondamentaux de la prévoyance – présentation sans valeur en l’absence des commentaires qui l’accompagnent</a:t>
            </a: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27DDE9F1-0CBF-654C-98D4-4CC95F3C0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9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319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3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2" r:id="rId12"/>
    <p:sldLayoutId id="2147483671" r:id="rId13"/>
    <p:sldLayoutId id="2147483659" r:id="rId14"/>
    <p:sldLayoutId id="2147483660" r:id="rId15"/>
    <p:sldLayoutId id="2147483661" r:id="rId16"/>
    <p:sldLayoutId id="2147483662" r:id="rId17"/>
    <p:sldLayoutId id="2147483665" r:id="rId18"/>
    <p:sldLayoutId id="2147483664" r:id="rId19"/>
    <p:sldLayoutId id="2147483666" r:id="rId20"/>
    <p:sldLayoutId id="2147483670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914400" rtl="0" eaLnBrk="1" latinLnBrk="0" hangingPunct="1">
        <a:lnSpc>
          <a:spcPct val="90000"/>
        </a:lnSpc>
        <a:spcBef>
          <a:spcPts val="1000"/>
        </a:spcBef>
        <a:buClr>
          <a:srgbClr val="40B496"/>
        </a:buClr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0B496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0B496"/>
        </a:buClr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0B496"/>
        </a:buClr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0B496"/>
        </a:buClr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852A0D9-FAD6-44B0-9A22-1BDD135736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Intervention CFE-CGC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156F8A-EACA-40D5-8980-5D4465065D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1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 2022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860715-F289-4222-BF58-7FFFE457B1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70713" y="1834716"/>
            <a:ext cx="4812792" cy="1323439"/>
          </a:xfrm>
        </p:spPr>
        <p:txBody>
          <a:bodyPr/>
          <a:lstStyle/>
          <a:p>
            <a:r>
              <a:rPr lang="fr-FR" dirty="0"/>
              <a:t>Fondamentaux de la prévoyance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0B48D2-6080-46C5-8021-4BE5645F4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0B9D9B-824C-437E-B87C-640CB12706FF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742DAB-5607-41A8-9685-1C819F50B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180586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D6C3E90F-5107-4CFE-8580-B7BD01838312}"/>
              </a:ext>
            </a:extLst>
          </p:cNvPr>
          <p:cNvSpPr txBox="1">
            <a:spLocks/>
          </p:cNvSpPr>
          <p:nvPr/>
        </p:nvSpPr>
        <p:spPr>
          <a:xfrm>
            <a:off x="577415" y="1855811"/>
            <a:ext cx="10929938" cy="385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17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355600" algn="l"/>
              </a:tabLst>
              <a:defRPr/>
            </a:pPr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Sous certaines conditions, la Sécurité sociale verse des indemnités journalières en cas de congé maternité ou paternité.</a:t>
            </a:r>
            <a:b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defTabSz="901700" fontAlgn="base">
              <a:spcBef>
                <a:spcPct val="0"/>
              </a:spcBef>
              <a:spcAft>
                <a:spcPct val="0"/>
              </a:spcAft>
              <a:buClr>
                <a:srgbClr val="F7A711"/>
              </a:buClr>
              <a:buSzPct val="95000"/>
              <a:buFont typeface="Arial" panose="020B0604020202020204" pitchFamily="34" charset="0"/>
              <a:buChar char="•"/>
              <a:tabLst>
                <a:tab pos="355600" algn="l"/>
                <a:tab pos="3676650" algn="l"/>
              </a:tabLst>
              <a:defRPr/>
            </a:pP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lvl="1" defTabSz="901700" fontAlgn="base"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Font typeface="Arial" panose="020B0604020202020204" pitchFamily="34" charset="0"/>
              <a:buChar char="•"/>
              <a:tabLst>
                <a:tab pos="355600" algn="l"/>
                <a:tab pos="3676650" algn="l"/>
              </a:tabLst>
              <a:defRPr/>
            </a:pPr>
            <a:r>
              <a:rPr lang="fr-FR" sz="1400" u="sng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Montant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: 	</a:t>
            </a:r>
            <a:r>
              <a:rPr lang="fr-FR" altLang="fr-FR" sz="1400" b="1" dirty="0">
                <a:solidFill>
                  <a:srgbClr val="C00000"/>
                </a:solidFill>
              </a:rPr>
              <a:t>Indemnités journalières = salaire journalier de base</a:t>
            </a:r>
          </a:p>
          <a:p>
            <a:pPr marL="914400" lvl="2" indent="0" defTabSz="901700" fontAlgn="base"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Font typeface="Wingdings" pitchFamily="2" charset="2"/>
              <a:buNone/>
              <a:tabLst>
                <a:tab pos="355600" algn="l"/>
                <a:tab pos="3676650" algn="l"/>
              </a:tabLst>
              <a:defRPr/>
            </a:pPr>
            <a:r>
              <a:rPr kumimoji="1" lang="fr-F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r>
              <a:rPr kumimoji="1" 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Avec un maximum de 89,03€ par jour</a:t>
            </a:r>
          </a:p>
          <a:p>
            <a:pPr marL="914400" lvl="2" indent="0" defTabSz="901700" fontAlgn="base"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Font typeface="Wingdings" pitchFamily="2" charset="2"/>
              <a:buNone/>
              <a:tabLst>
                <a:tab pos="355600" algn="l"/>
                <a:tab pos="2687638" algn="l"/>
              </a:tabLs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defTabSz="9017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Font typeface="Arial" panose="020B0604020202020204" pitchFamily="34" charset="0"/>
              <a:buChar char="•"/>
              <a:tabLst>
                <a:tab pos="355600" algn="l"/>
                <a:tab pos="3676650" algn="l"/>
              </a:tabLst>
              <a:defRPr/>
            </a:pPr>
            <a:r>
              <a:rPr lang="fr-FR" sz="1400" u="sng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Rémunération prise en compte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: 	</a:t>
            </a:r>
            <a:r>
              <a:rPr kumimoji="1" lang="fr-FR" sz="14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itchFamily="2" charset="2"/>
              </a:rPr>
              <a:t>S</a:t>
            </a:r>
            <a:r>
              <a:rPr kumimoji="1" lang="fr-FR" alt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alaires des </a:t>
            </a:r>
            <a:r>
              <a:rPr kumimoji="1" lang="fr-FR" altLang="fr-FR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3 mois précédents</a:t>
            </a:r>
            <a:r>
              <a:rPr lang="fr-FR" altLang="fr-FR" sz="1400" dirty="0">
                <a:latin typeface="Avenir Next LT Pro" panose="020B0504020202020204" pitchFamily="34" charset="0"/>
              </a:rPr>
              <a:t>, </a:t>
            </a:r>
          </a:p>
          <a:p>
            <a:pPr marL="457200" lvl="1" indent="0" defTabSz="9017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None/>
              <a:tabLst>
                <a:tab pos="355600" algn="l"/>
                <a:tab pos="3676650" algn="l"/>
              </a:tabLst>
              <a:defRPr/>
            </a:pPr>
            <a:r>
              <a:rPr kumimoji="1" lang="fr-FR" alt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pris en compte </a:t>
            </a:r>
            <a:r>
              <a:rPr kumimoji="1" lang="fr-FR" altLang="fr-FR" sz="1400" b="1" dirty="0"/>
              <a:t>dans la limite du Plafond mensuel de la Sécurité Sociale </a:t>
            </a:r>
          </a:p>
          <a:p>
            <a:pPr marL="457200" lvl="1" indent="0" defTabSz="9017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None/>
              <a:tabLst>
                <a:tab pos="355600" algn="l"/>
                <a:tab pos="3676650" algn="l"/>
              </a:tabLst>
              <a:defRPr/>
            </a:pPr>
            <a:r>
              <a:rPr kumimoji="1" lang="fr-FR" alt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(soit 3428 € en 2022)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lvl="1" indent="0" defTabSz="9017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7A711"/>
              </a:buClr>
              <a:buSzPct val="95000"/>
              <a:buNone/>
              <a:tabLst>
                <a:tab pos="355600" algn="l"/>
                <a:tab pos="3676650" algn="l"/>
              </a:tabLst>
              <a:defRPr/>
            </a:pPr>
            <a:r>
              <a:rPr lang="fr-FR" altLang="fr-FR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alt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Calcul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 salaire journalier de base </a:t>
            </a:r>
            <a:r>
              <a:rPr lang="fr-FR" alt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1/91,25 des salaires plafonnés,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diminués d'un taux forfaitaire de 21 %.</a:t>
            </a:r>
            <a:endParaRPr lang="fr-FR" alt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D50D23"/>
              </a:buClr>
              <a:buNone/>
              <a:defRPr/>
            </a:pPr>
            <a:endParaRPr lang="fr-FR" altLang="fr-FR" dirty="0">
              <a:latin typeface="Avenir Next LT Pro" panose="020B0504020202020204" pitchFamily="34" charset="0"/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29B2FB-A06B-4562-8B38-ED9FC1518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Les IJ versées en cas de maternité (ou paternité)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9A1399A-F628-4389-9D54-474E7F5F8F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Les garanties Sécurité Sociale</a:t>
            </a:r>
          </a:p>
        </p:txBody>
      </p:sp>
      <p:sp>
        <p:nvSpPr>
          <p:cNvPr id="44042" name="Rectangle 8">
            <a:extLst>
              <a:ext uri="{FF2B5EF4-FFF2-40B4-BE49-F238E27FC236}">
                <a16:creationId xmlns:a16="http://schemas.microsoft.com/office/drawing/2014/main" id="{09894AE3-6ACC-4E9A-85FA-D5B08A735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1" y="6245225"/>
            <a:ext cx="6708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F002F"/>
              </a:buClr>
              <a:defRPr sz="12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F002F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7122E7-8B0D-4CC7-A446-DDC562599ACA}" type="slidenum">
              <a:rPr lang="fr-FR" altLang="fr-FR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r>
              <a:rPr lang="fr-FR" altLang="fr-FR" sz="1000" b="0" dirty="0">
                <a:solidFill>
                  <a:schemeClr val="bg1"/>
                </a:solidFill>
              </a:rPr>
              <a:t> • Direction des Relations extérieures &amp; Partenariats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000" b="0" dirty="0">
              <a:solidFill>
                <a:schemeClr val="bg1"/>
              </a:solidFill>
            </a:endParaRPr>
          </a:p>
        </p:txBody>
      </p:sp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id="{5FE06467-1320-4F5F-92E2-2A28C6F40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4820" y="6419810"/>
            <a:ext cx="6706631" cy="365125"/>
          </a:xfrm>
        </p:spPr>
        <p:txBody>
          <a:bodyPr/>
          <a:lstStyle/>
          <a:p>
            <a:r>
              <a:rPr lang="fr-FR" dirty="0"/>
              <a:t>Présentation sans valeur en l’absence des commentaires qui l’accompagnent</a:t>
            </a:r>
          </a:p>
          <a:p>
            <a:endParaRPr lang="fr-FR" dirty="0"/>
          </a:p>
        </p:txBody>
      </p:sp>
      <p:sp>
        <p:nvSpPr>
          <p:cNvPr id="16" name="Espace réservé du numéro de diapositive 1">
            <a:extLst>
              <a:ext uri="{FF2B5EF4-FFF2-40B4-BE49-F238E27FC236}">
                <a16:creationId xmlns:a16="http://schemas.microsoft.com/office/drawing/2014/main" id="{30F28852-A2F7-4422-94E9-8EF5233E3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</p:spPr>
        <p:txBody>
          <a:bodyPr/>
          <a:lstStyle/>
          <a:p>
            <a:fld id="{E50B9D9B-824C-437E-B87C-640CB12706FF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7E371E4-DE73-44F2-B600-71ED61C7B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L’invalidité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EEBD81-69CF-4DC6-90FC-7857EA423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0B9D9B-824C-437E-B87C-640CB12706FF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488C6D2-3F8D-46D7-8486-B57F76377C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fr-FR" altLang="fr-FR" dirty="0">
                <a:solidFill>
                  <a:srgbClr val="C00000"/>
                </a:solidFill>
                <a:sym typeface="Wingdings" pitchFamily="2" charset="2"/>
              </a:rPr>
              <a:t>A la suite d’une maladie ou d’un accident de la vie privée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,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L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'état d'invalidité est constaté lorsqu'il réduit d’au moins deux tiers la capacité de travail ou de gain, c'est-à dire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lorsqu'il met hors d'état de se procurer, dans une profession quelconque, un salaire supérieur au tiers de la rémunération de l'emploi occupé précédemment.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7A711"/>
              </a:buClr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L’invalidité est notifiée quand l’état de santé est consolidé. 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7A711"/>
              </a:buClr>
              <a:buNone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7A711"/>
              </a:buClr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existe 3 catégories d’invalidité définies par la sécurité sociale :</a:t>
            </a:r>
          </a:p>
          <a:p>
            <a:endParaRPr lang="fr-FR" altLang="fr-FR" dirty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altLang="fr-FR" sz="1400" b="1" dirty="0">
                <a:solidFill>
                  <a:schemeClr val="accent1">
                    <a:lumMod val="50000"/>
                  </a:schemeClr>
                </a:solidFill>
              </a:rPr>
              <a:t> 1ère catégorie</a:t>
            </a:r>
            <a:r>
              <a:rPr lang="fr-FR" altLang="fr-FR" sz="1400" b="1" dirty="0"/>
              <a:t>  </a:t>
            </a:r>
            <a:r>
              <a:rPr lang="fr-FR" altLang="fr-FR" sz="1400" dirty="0"/>
              <a:t>: </a:t>
            </a:r>
            <a:r>
              <a:rPr lang="fr-FR" alt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assuré capable d'exercer une activité professionnelle rémunérée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altLang="fr-FR" sz="1400" b="1" dirty="0">
                <a:solidFill>
                  <a:schemeClr val="accent1">
                    <a:lumMod val="50000"/>
                  </a:schemeClr>
                </a:solidFill>
              </a:rPr>
              <a:t> 2ème catégorie</a:t>
            </a:r>
            <a:r>
              <a:rPr lang="fr-FR" altLang="fr-FR" sz="1400" b="1" dirty="0"/>
              <a:t> </a:t>
            </a:r>
            <a:r>
              <a:rPr lang="fr-FR" altLang="fr-FR" sz="1400" dirty="0"/>
              <a:t>: </a:t>
            </a:r>
            <a:r>
              <a:rPr lang="fr-FR" alt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assuré ne pouvant plus exercer d'activité professionnelle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altLang="fr-FR" sz="1400" b="1" dirty="0">
                <a:solidFill>
                  <a:schemeClr val="accent1">
                    <a:lumMod val="50000"/>
                  </a:schemeClr>
                </a:solidFill>
              </a:rPr>
              <a:t> 3ème catégorie</a:t>
            </a:r>
            <a:r>
              <a:rPr lang="fr-FR" altLang="fr-FR" sz="1400" b="1" dirty="0"/>
              <a:t> </a:t>
            </a:r>
            <a:r>
              <a:rPr lang="fr-FR" altLang="fr-FR" sz="1400" dirty="0"/>
              <a:t>: </a:t>
            </a:r>
            <a:r>
              <a:rPr lang="fr-FR" alt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assuré ne pouvant plus exercer d'activité professionnelle et ayant besoin de l'aide d'une personne pour l’assister dans les gestes essentiels de la vie courante</a:t>
            </a:r>
          </a:p>
          <a:p>
            <a:pPr marL="630238" lvl="1" indent="-1730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alt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fr-FR" alt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pension versée est alors majorée de 40% (majoration tierce personne)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DA040A-CB67-4ACD-AE42-D4ECBBA503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Les garanties Sécurité Sociale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22A8C5-1B91-4B1E-B2A0-3552A7733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274233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7E371E4-DE73-44F2-B600-71ED61C7B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L’invalidité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EEBD81-69CF-4DC6-90FC-7857EA423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0B9D9B-824C-437E-B87C-640CB12706FF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488C6D2-3F8D-46D7-8486-B57F76377C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415" y="1855811"/>
            <a:ext cx="10093633" cy="3857603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defRPr/>
            </a:pPr>
            <a:r>
              <a:rPr kumimoji="1" lang="fr-FR" alt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L’assuré ne doit pas avoir atteint l’âge légal de départ en retraite pour bénéficier de la pension d’invalidité.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kumimoji="1" lang="fr-FR" alt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rente est versée au maximum jusqu’à l’âge du taux plein.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defRPr/>
            </a:pPr>
            <a:r>
              <a:rPr kumimoji="1" lang="fr-FR" alt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A partir de cet âge, la pension d’invalidité est remplacée par une pension vieillesse.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kumimoji="1" lang="fr-FR" altLang="fr-FR" dirty="0">
              <a:solidFill>
                <a:srgbClr val="676B69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kumimoji="1" lang="fr-FR" alt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Suivant la catégorie d’invalidité, l’assuré bénéficie d’une </a:t>
            </a:r>
            <a:r>
              <a:rPr kumimoji="1" lang="fr-FR" altLang="fr-FR" dirty="0">
                <a:solidFill>
                  <a:srgbClr val="B9002D"/>
                </a:solidFill>
              </a:rPr>
              <a:t>rente calculée sur le salaire des 10 meilleures années</a:t>
            </a:r>
            <a:r>
              <a:rPr kumimoji="1" lang="fr-FR" altLang="fr-FR" dirty="0">
                <a:solidFill>
                  <a:srgbClr val="EEECE1"/>
                </a:solidFill>
              </a:rPr>
              <a:t> </a:t>
            </a:r>
            <a:r>
              <a:rPr kumimoji="1" lang="fr-FR" alt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(et non pas du dernier salaire) dans la limite du plafond de la Sécurité sociale.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fr-FR" alt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DA040A-CB67-4ACD-AE42-D4ECBBA503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Les garanties Sécurité Sociale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22A8C5-1B91-4B1E-B2A0-3552A7733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2977853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7E371E4-DE73-44F2-B600-71ED61C7B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L’invalidité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EEBD81-69CF-4DC6-90FC-7857EA423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0B9D9B-824C-437E-B87C-640CB12706FF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DA040A-CB67-4ACD-AE42-D4ECBBA503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Les garanties Sécurité Sociale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22A8C5-1B91-4B1E-B2A0-3552A7733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Fondamentaux de la prévoyance – présentation sans valeur en l’absence des commentaires qui l’accompagnent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52D5DB4-7FFF-45E5-A5CD-F41BAB3E8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88" y="3279013"/>
            <a:ext cx="2212538" cy="52246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C5A7699-260B-45BA-8F04-01EA5A661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968" y="3287757"/>
            <a:ext cx="2257804" cy="5438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C002822-7B1F-4B8F-940A-06630B34B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167" y="3671640"/>
            <a:ext cx="501927" cy="37431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C723236-D950-4717-B2E4-46A0E5E21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4013" y="3690543"/>
            <a:ext cx="501927" cy="37431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EAC90A4-E73E-4DD1-8593-A4AFD8DD1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7912" y="4213397"/>
            <a:ext cx="2454201" cy="94423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19C7AEE-6E1E-4652-99FE-679396D54C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1941" y="4213397"/>
            <a:ext cx="2257804" cy="934402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914609A0-F186-43C0-ACAA-922D256B1F08}"/>
              </a:ext>
            </a:extLst>
          </p:cNvPr>
          <p:cNvSpPr txBox="1">
            <a:spLocks noChangeArrowheads="1"/>
          </p:cNvSpPr>
          <p:nvPr/>
        </p:nvSpPr>
        <p:spPr>
          <a:xfrm>
            <a:off x="6866899" y="2048582"/>
            <a:ext cx="4651118" cy="11096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00BEE1"/>
              </a:buClr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Exemple</a:t>
            </a:r>
            <a:r>
              <a:rPr kumimoji="0" lang="fr-FR" altLang="fr-FR" sz="140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00BEE1"/>
              </a:buClr>
              <a:buSzTx/>
              <a:buFontTx/>
              <a:buNone/>
              <a:tabLst/>
              <a:defRPr/>
            </a:pPr>
            <a:r>
              <a:rPr lang="fr-FR" altLang="fr-FR" sz="1400" dirty="0">
                <a:solidFill>
                  <a:srgbClr val="58585A"/>
                </a:solidFill>
                <a:latin typeface="Arial"/>
              </a:rPr>
              <a:t>S</a:t>
            </a:r>
            <a:r>
              <a:rPr kumimoji="0" lang="fr-FR" altLang="fr-FR" sz="1400" i="0" u="none" strike="noStrike" kern="1200" cap="none" spc="0" normalizeH="0" baseline="0" noProof="0" dirty="0" err="1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alarié</a:t>
            </a:r>
            <a:r>
              <a:rPr kumimoji="0" lang="fr-FR" altLang="fr-FR" sz="140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non cadre,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00BEE1"/>
              </a:buClr>
              <a:buSzTx/>
              <a:buFontTx/>
              <a:buNone/>
              <a:tabLst/>
              <a:defRPr/>
            </a:pPr>
            <a:r>
              <a:rPr lang="fr-FR" altLang="fr-FR" sz="1400" dirty="0">
                <a:solidFill>
                  <a:srgbClr val="58585A"/>
                </a:solidFill>
                <a:latin typeface="Arial"/>
              </a:rPr>
              <a:t>Ma</a:t>
            </a:r>
            <a:r>
              <a:rPr kumimoji="0" lang="fr-FR" altLang="fr-FR" sz="1400" i="0" u="none" strike="noStrike" kern="1200" cap="none" spc="0" normalizeH="0" baseline="0" noProof="0" dirty="0" err="1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rié</a:t>
            </a:r>
            <a:r>
              <a:rPr kumimoji="0" lang="fr-FR" altLang="fr-FR" sz="140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 enfants à charge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00BEE1"/>
              </a:buClr>
              <a:buSzTx/>
              <a:buFontTx/>
              <a:buNone/>
              <a:tabLst/>
              <a:defRPr/>
            </a:pPr>
            <a:r>
              <a:rPr lang="fr-FR" altLang="fr-FR" sz="1400" dirty="0">
                <a:solidFill>
                  <a:srgbClr val="58585A"/>
                </a:solidFill>
                <a:latin typeface="Arial"/>
              </a:rPr>
              <a:t>I</a:t>
            </a:r>
            <a:r>
              <a:rPr kumimoji="0" lang="fr-FR" altLang="fr-FR" sz="1400" i="0" u="none" strike="noStrike" kern="1200" cap="none" spc="0" normalizeH="0" baseline="0" noProof="0" dirty="0" err="1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nvalidité</a:t>
            </a:r>
            <a:r>
              <a:rPr kumimoji="0" lang="fr-FR" altLang="fr-FR" sz="140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</a:t>
            </a:r>
            <a:r>
              <a:rPr kumimoji="0" lang="fr-FR" altLang="fr-FR" sz="1400" i="0" u="none" strike="noStrike" kern="1200" cap="none" spc="0" normalizeH="0" baseline="3000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r>
              <a:rPr kumimoji="0" lang="fr-FR" altLang="fr-FR" sz="140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catégorie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Wingdings 3" pitchFamily="18" charset="2"/>
              <a:buChar char=""/>
              <a:tabLst/>
              <a:defRPr/>
            </a:pPr>
            <a:endParaRPr kumimoji="0" lang="fr-FR" altLang="fr-FR" sz="140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CF276D4-972D-46B3-AA70-C050301CA3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873" y="1896034"/>
            <a:ext cx="5918745" cy="42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6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7E371E4-DE73-44F2-B600-71ED61C7B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L'incapacité PERMANENTE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EEBD81-69CF-4DC6-90FC-7857EA423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0B9D9B-824C-437E-B87C-640CB12706FF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DA040A-CB67-4ACD-AE42-D4ECBBA503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Les garanties Sécurité Sociale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22A8C5-1B91-4B1E-B2A0-3552A7733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Fondamentaux de la prévoyance – présentation sans valeur en l’absence des commentaires qui l’accompagnent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915994DB-6D62-45B6-8739-5751B6EBB8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415" y="1855811"/>
            <a:ext cx="10093633" cy="4490847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r>
              <a:rPr kumimoji="1" lang="fr-FR" alt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Lorsqu’un assuré présente une Incapacité Permanente (IP) à la suite d’un accident du travail ou d’une maladie professionnelle </a:t>
            </a:r>
          </a:p>
          <a:p>
            <a:pPr marL="0" indent="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None/>
              <a:defRPr/>
            </a:pPr>
            <a:r>
              <a:rPr kumimoji="1" lang="fr-FR" alt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Suivant la catégorie d’invalidité, l’assuré bénéficie d’une </a:t>
            </a:r>
            <a:r>
              <a:rPr kumimoji="1" lang="fr-FR" altLang="fr-FR" dirty="0">
                <a:solidFill>
                  <a:srgbClr val="B9002D"/>
                </a:solidFill>
              </a:rPr>
              <a:t>rente calculée sur le salaire des 10 meilleures années</a:t>
            </a:r>
            <a:r>
              <a:rPr kumimoji="1" lang="fr-FR" altLang="fr-FR" dirty="0">
                <a:solidFill>
                  <a:srgbClr val="EEECE1"/>
                </a:solidFill>
              </a:rPr>
              <a:t> </a:t>
            </a:r>
            <a:r>
              <a:rPr kumimoji="1" lang="fr-FR" alt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(et non pas du dernier salaire) dans la limite du plafond de la Sécurité sociale.</a:t>
            </a:r>
          </a:p>
          <a:p>
            <a:pPr marL="0" indent="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r>
              <a:rPr kumimoji="1" lang="fr-FR" alt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Sécurité sociale verse une compensation sous forme de capital ou de rente (calculée sur le salaire des 12 derniers mois) selon le taux d’IP.</a:t>
            </a:r>
          </a:p>
          <a:p>
            <a:pPr marL="179388" lvl="1" indent="0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SzPct val="130000"/>
              <a:buNone/>
              <a:defRPr/>
            </a:pPr>
            <a:r>
              <a:rPr kumimoji="1" lang="fr-FR" altLang="fr-FR" sz="1400" b="1" dirty="0">
                <a:solidFill>
                  <a:srgbClr val="FF6600"/>
                </a:solidFill>
                <a:sym typeface="Wingdings" pitchFamily="2" charset="2"/>
              </a:rPr>
              <a:t>Taux d’</a:t>
            </a:r>
            <a:r>
              <a:rPr kumimoji="1" lang="fr-FR" altLang="fr-FR" sz="1400" b="1" dirty="0">
                <a:solidFill>
                  <a:srgbClr val="FF6600"/>
                </a:solidFill>
              </a:rPr>
              <a:t>IP &lt; 10%</a:t>
            </a:r>
            <a:r>
              <a:rPr kumimoji="1" lang="fr-FR" altLang="fr-FR" sz="1400" dirty="0">
                <a:solidFill>
                  <a:srgbClr val="FF6600"/>
                </a:solidFill>
              </a:rPr>
              <a:t> </a:t>
            </a:r>
            <a:r>
              <a:rPr kumimoji="1" lang="fr-FR" alt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kumimoji="1" lang="fr-FR" altLang="fr-FR" sz="1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762000" lvl="1" indent="-27622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kumimoji="1" lang="fr-FR" alt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Capital selon un barème réévalué tous les ans (de 419,37€ pour un taux de 1% à 4 192,80 € pour un taux de 9% €, au 1</a:t>
            </a:r>
            <a:r>
              <a:rPr kumimoji="1" lang="fr-FR" altLang="fr-FR" sz="1400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er</a:t>
            </a:r>
            <a:r>
              <a:rPr kumimoji="1" lang="fr-FR" alt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avril 2021)</a:t>
            </a:r>
          </a:p>
          <a:p>
            <a:pPr marL="179388" lvl="1" indent="0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SzPct val="130000"/>
              <a:buNone/>
              <a:defRPr/>
            </a:pPr>
            <a:r>
              <a:rPr kumimoji="1" lang="fr-FR" altLang="fr-FR" sz="1400" b="1" dirty="0">
                <a:solidFill>
                  <a:srgbClr val="FF6600"/>
                </a:solidFill>
                <a:sym typeface="Wingdings" pitchFamily="2" charset="2"/>
              </a:rPr>
              <a:t>Taux d’IP</a:t>
            </a:r>
            <a:r>
              <a:rPr kumimoji="1" lang="fr-FR" altLang="fr-FR" sz="1400" b="1" dirty="0">
                <a:solidFill>
                  <a:srgbClr val="FF6600"/>
                </a:solidFill>
              </a:rPr>
              <a:t> &gt;= à 10%</a:t>
            </a:r>
            <a:r>
              <a:rPr kumimoji="1" lang="fr-FR" altLang="fr-FR" sz="1400" dirty="0">
                <a:solidFill>
                  <a:srgbClr val="FF6600"/>
                </a:solidFill>
              </a:rPr>
              <a:t> </a:t>
            </a:r>
            <a:r>
              <a:rPr kumimoji="1" lang="fr-FR" altLang="fr-FR" sz="1400" dirty="0">
                <a:solidFill>
                  <a:srgbClr val="676B69"/>
                </a:solidFill>
              </a:rPr>
              <a:t>: </a:t>
            </a:r>
          </a:p>
          <a:p>
            <a:pPr marL="760413" lvl="1" indent="-2857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kumimoji="1" lang="fr-FR" alt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Rente égale au salaire pondéré d’un coefficient en fonction du taux d’IP :</a:t>
            </a:r>
          </a:p>
          <a:p>
            <a:pPr marL="890588" lvl="2" indent="-17621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Symbol" panose="05050102010706020507" pitchFamily="18" charset="2"/>
              <a:buChar char=""/>
              <a:defRPr/>
            </a:pPr>
            <a:r>
              <a:rPr kumimoji="1" lang="fr-FR" altLang="fr-FR" sz="14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itchFamily="2" charset="2"/>
              </a:rPr>
              <a:t> P</a:t>
            </a:r>
            <a:r>
              <a:rPr kumimoji="1" lang="fr-FR" alt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artie du taux d’IP =&lt; à 50% : coefficient = Taux d’IP / 2</a:t>
            </a:r>
          </a:p>
          <a:p>
            <a:pPr marL="890588" lvl="2" indent="-17621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Symbol" panose="05050102010706020507" pitchFamily="18" charset="2"/>
              <a:buChar char=""/>
              <a:defRPr/>
            </a:pPr>
            <a:r>
              <a:rPr kumimoji="1" lang="fr-FR" altLang="fr-FR" sz="14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itchFamily="2" charset="2"/>
              </a:rPr>
              <a:t> P</a:t>
            </a:r>
            <a:r>
              <a:rPr kumimoji="1" lang="fr-FR" alt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artie du taux d’IP &gt; à 50% : coefficient = Taux d’IP majoré de 50%</a:t>
            </a:r>
          </a:p>
          <a:p>
            <a:pPr marL="3175" lvl="2" fontAlgn="base">
              <a:lnSpc>
                <a:spcPct val="110000"/>
              </a:lnSpc>
              <a:spcBef>
                <a:spcPts val="1200"/>
              </a:spcBef>
              <a:spcAft>
                <a:spcPts val="500"/>
              </a:spcAft>
              <a:buClrTx/>
              <a:buNone/>
              <a:defRPr/>
            </a:pPr>
            <a:r>
              <a:rPr kumimoji="1" lang="fr-FR" alt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Exemple pour Taux d’IP de 70%</a:t>
            </a:r>
          </a:p>
          <a:p>
            <a:pPr marL="466725" lvl="4" indent="-2857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kumimoji="1" lang="fr-FR" altLang="fr-FR" sz="14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Rente = 50%/2 + (70%-50%)*1,50 = 25% + 30% = 55% du salaire</a:t>
            </a:r>
            <a:endParaRPr lang="fr-FR" alt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79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DC8251-691C-4A8D-8D07-E4BF75E82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0B9D9B-824C-437E-B87C-640CB12706FF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582399-6EF7-4DD7-9191-21BAE55C24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89540" y="4125635"/>
            <a:ext cx="5883634" cy="1089529"/>
          </a:xfrm>
        </p:spPr>
        <p:txBody>
          <a:bodyPr/>
          <a:lstStyle/>
          <a:p>
            <a:r>
              <a:rPr lang="fr-FR" dirty="0"/>
              <a:t>2. Les obligations de l’employeur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2CDC44-8F4A-45A2-9EC7-3EE1D2564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2134812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327755-F7BC-4D41-81D9-DBAE807CD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Parfois appelé « mensualisation »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9BB4CD-116E-48CB-B744-724B2F22A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415" y="1975104"/>
            <a:ext cx="10486825" cy="43715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fr-FR" altLang="fr-FR" dirty="0"/>
              <a:t>Cette obligation est issue de la Loi de mensualisation du 19 janvier 1978, qui a été abrogée le 12 mars 2007. La loi de modernisation du marché du travail du 25 juin 2008 a modifié les articles concernés du code du travail.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fr-FR" altLang="fr-FR" dirty="0"/>
              <a:t>En pratique, l’employeur a une </a:t>
            </a:r>
            <a:r>
              <a:rPr lang="fr-FR" altLang="fr-FR" dirty="0">
                <a:solidFill>
                  <a:srgbClr val="C00000"/>
                </a:solidFill>
              </a:rPr>
              <a:t>obligation de maintenir pendant une certaine durée tout ou partie de la rémunération du salarié </a:t>
            </a:r>
            <a:r>
              <a:rPr lang="fr-FR" altLang="fr-FR" dirty="0"/>
              <a:t>en arrêt pour cause de maladie ou accident professionnel ou non. 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fr-FR" altLang="fr-FR" dirty="0"/>
              <a:t>Les sommes versées viennent en complément des indemnités journalières de la Sécurité sociale.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FR" altLang="fr-FR" u="sng" dirty="0"/>
              <a:t>Condition</a:t>
            </a:r>
            <a:r>
              <a:rPr lang="fr-FR" altLang="fr-FR" dirty="0"/>
              <a:t> : avoir </a:t>
            </a:r>
            <a:r>
              <a:rPr lang="fr-FR" altLang="fr-FR" u="sng" dirty="0">
                <a:solidFill>
                  <a:srgbClr val="C00000"/>
                </a:solidFill>
              </a:rPr>
              <a:t>1 an d’ancienneté minimum</a:t>
            </a:r>
            <a:r>
              <a:rPr lang="fr-FR" altLang="fr-FR" dirty="0"/>
              <a:t>.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fr-FR" altLang="fr-FR" u="sng" dirty="0"/>
              <a:t>Franchise</a:t>
            </a:r>
            <a:r>
              <a:rPr lang="fr-FR" altLang="fr-FR" dirty="0"/>
              <a:t> : </a:t>
            </a:r>
            <a:r>
              <a:rPr lang="fr-FR" altLang="fr-FR" sz="1400" dirty="0">
                <a:solidFill>
                  <a:srgbClr val="D50D23"/>
                </a:solidFill>
              </a:rPr>
              <a:t>1er jour</a:t>
            </a:r>
            <a:r>
              <a:rPr lang="fr-FR" altLang="fr-FR" sz="1400" dirty="0"/>
              <a:t> pour maladie ou accident d’ordre professionnel,</a:t>
            </a:r>
          </a:p>
          <a:p>
            <a:pPr marL="1344613" lvl="2" indent="-430213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fr-FR" altLang="fr-FR" sz="1400" dirty="0">
                <a:solidFill>
                  <a:srgbClr val="D50D23"/>
                </a:solidFill>
              </a:rPr>
              <a:t>	8e jour</a:t>
            </a:r>
            <a:r>
              <a:rPr lang="fr-FR" altLang="fr-FR" sz="1400" dirty="0"/>
              <a:t> pour maladie ou accident de la vie courante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endParaRPr lang="fr-FR" altLang="fr-FR" dirty="0"/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fr-FR" altLang="fr-FR" dirty="0"/>
              <a:t>Sont exclus du bénéfice de la mensualisation :</a:t>
            </a:r>
            <a:r>
              <a:rPr lang="fr-FR" altLang="fr-FR" sz="1400" dirty="0"/>
              <a:t> les travailleurs à domicile, les travailleurs saisonniers, les travailleurs intermittents et les travailleurs temporaires.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fr-FR" altLang="fr-FR" dirty="0"/>
              <a:t>Les </a:t>
            </a:r>
            <a:r>
              <a:rPr lang="fr-FR" altLang="fr-FR" b="1" dirty="0"/>
              <a:t>Conventions collectives peuvent prévoir des règles plus favorables.</a:t>
            </a:r>
          </a:p>
          <a:p>
            <a:pPr>
              <a:defRPr/>
            </a:pPr>
            <a:endParaRPr lang="fr-FR" altLang="fr-FR" dirty="0">
              <a:latin typeface="Avenir Next LT Pro" panose="020B0504020202020204" pitchFamily="34" charset="0"/>
            </a:endParaRPr>
          </a:p>
          <a:p>
            <a:endParaRPr lang="fr-FR" dirty="0">
              <a:latin typeface="Avenir Next LT Pro" panose="020B0504020202020204" pitchFamily="34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051CAEA-1B13-4439-8820-FBA1C6B97B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Le maintien de salaire par l’employeur</a:t>
            </a:r>
          </a:p>
        </p:txBody>
      </p:sp>
      <p:sp>
        <p:nvSpPr>
          <p:cNvPr id="54278" name="Rectangle 8">
            <a:extLst>
              <a:ext uri="{FF2B5EF4-FFF2-40B4-BE49-F238E27FC236}">
                <a16:creationId xmlns:a16="http://schemas.microsoft.com/office/drawing/2014/main" id="{D6206E2E-3756-4A57-9679-8AE88521B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1" y="6245225"/>
            <a:ext cx="6708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F002F"/>
              </a:buClr>
              <a:defRPr sz="12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F002F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20A433-9DCF-457F-85C0-B606FF8916A3}" type="slidenum">
              <a:rPr lang="fr-FR" altLang="fr-FR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r>
              <a:rPr lang="fr-FR" altLang="fr-FR" sz="1000" b="0" dirty="0">
                <a:solidFill>
                  <a:schemeClr val="bg1"/>
                </a:solidFill>
              </a:rPr>
              <a:t> • Direction des Relations extérieures &amp; Partenariats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000" b="0" dirty="0">
              <a:solidFill>
                <a:schemeClr val="bg1"/>
              </a:solidFill>
            </a:endParaRPr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70959C86-05DC-4E15-8106-A897D68A3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</p:spPr>
        <p:txBody>
          <a:bodyPr/>
          <a:lstStyle/>
          <a:p>
            <a:fld id="{E50B9D9B-824C-437E-B87C-640CB12706FF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0EB167F9-5A15-44FD-AF53-3B9D42E78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428954"/>
            <a:ext cx="6706631" cy="365125"/>
          </a:xfrm>
        </p:spPr>
        <p:txBody>
          <a:bodyPr/>
          <a:lstStyle/>
          <a:p>
            <a:r>
              <a:rPr lang="fr-FR" dirty="0"/>
              <a:t>Présentation sans valeur en l’absence des commentaires qui l’accompagnent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5946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03" name="AutoShape 7">
            <a:extLst>
              <a:ext uri="{FF2B5EF4-FFF2-40B4-BE49-F238E27FC236}">
                <a16:creationId xmlns:a16="http://schemas.microsoft.com/office/drawing/2014/main" id="{FDE6A364-2435-41A9-95AC-F1D8E5C8B29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24932" y="163545"/>
            <a:ext cx="681037" cy="2952750"/>
          </a:xfrm>
          <a:prstGeom prst="homePlate">
            <a:avLst>
              <a:gd name="adj" fmla="val 25000"/>
            </a:avLst>
          </a:prstGeom>
          <a:solidFill>
            <a:srgbClr val="D3D3D3"/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 dirty="0"/>
              <a:t>Ancienneté dans </a:t>
            </a:r>
            <a:r>
              <a:rPr lang="fr-FR" altLang="fr-FR" sz="1200" dirty="0">
                <a:latin typeface="Avenir Next LT Pro" panose="020B0504020202020204" pitchFamily="34" charset="0"/>
              </a:rPr>
              <a:t>l’entreprise</a:t>
            </a:r>
            <a:endParaRPr lang="fr-FR" altLang="fr-FR" sz="40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20904" name="AutoShape 8">
            <a:extLst>
              <a:ext uri="{FF2B5EF4-FFF2-40B4-BE49-F238E27FC236}">
                <a16:creationId xmlns:a16="http://schemas.microsoft.com/office/drawing/2014/main" id="{1574BF45-55F0-4771-85C2-528F816E012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20557" y="163545"/>
            <a:ext cx="681037" cy="2952750"/>
          </a:xfrm>
          <a:prstGeom prst="homePlate">
            <a:avLst>
              <a:gd name="adj" fmla="val 25000"/>
            </a:avLst>
          </a:prstGeom>
          <a:solidFill>
            <a:srgbClr val="D3D3D3"/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>
                <a:latin typeface="Avenir Next LT Pro" panose="020B0504020202020204" pitchFamily="34" charset="0"/>
              </a:rPr>
              <a:t>90 % du brut pendant : </a:t>
            </a:r>
            <a:endParaRPr lang="fr-FR" altLang="fr-FR" sz="4000" b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20905" name="AutoShape 9">
            <a:extLst>
              <a:ext uri="{FF2B5EF4-FFF2-40B4-BE49-F238E27FC236}">
                <a16:creationId xmlns:a16="http://schemas.microsoft.com/office/drawing/2014/main" id="{FA1189EA-1CCB-4563-8EF8-7FD7939111E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17770" y="163545"/>
            <a:ext cx="681037" cy="2952750"/>
          </a:xfrm>
          <a:prstGeom prst="homePlate">
            <a:avLst>
              <a:gd name="adj" fmla="val 25000"/>
            </a:avLst>
          </a:prstGeom>
          <a:solidFill>
            <a:srgbClr val="D3D3D3"/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>
                <a:latin typeface="Avenir Next LT Pro" panose="020B0504020202020204" pitchFamily="34" charset="0"/>
              </a:rPr>
              <a:t>66,66 % du brut pendant :</a:t>
            </a:r>
            <a:endParaRPr lang="fr-FR" altLang="fr-FR" sz="4000" b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20906" name="AutoShape 10">
            <a:extLst>
              <a:ext uri="{FF2B5EF4-FFF2-40B4-BE49-F238E27FC236}">
                <a16:creationId xmlns:a16="http://schemas.microsoft.com/office/drawing/2014/main" id="{3BE582E5-D3CF-4941-95BB-AB41C34EC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2091564"/>
            <a:ext cx="3024188" cy="576263"/>
          </a:xfrm>
          <a:prstGeom prst="roundRect">
            <a:avLst>
              <a:gd name="adj" fmla="val 16667"/>
            </a:avLst>
          </a:prstGeom>
          <a:solidFill>
            <a:srgbClr val="E16E2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>
                <a:solidFill>
                  <a:schemeClr val="bg1"/>
                </a:solidFill>
                <a:latin typeface="Avenir Next LT Pro" panose="020B0504020202020204" pitchFamily="34" charset="0"/>
              </a:rPr>
              <a:t>1 à 5 ans</a:t>
            </a:r>
          </a:p>
        </p:txBody>
      </p:sp>
      <p:sp>
        <p:nvSpPr>
          <p:cNvPr id="720907" name="AutoShape 11">
            <a:extLst>
              <a:ext uri="{FF2B5EF4-FFF2-40B4-BE49-F238E27FC236}">
                <a16:creationId xmlns:a16="http://schemas.microsoft.com/office/drawing/2014/main" id="{E5F24F7B-66C4-47BB-BDD5-4F99173B4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2091564"/>
            <a:ext cx="2736850" cy="576263"/>
          </a:xfrm>
          <a:prstGeom prst="roundRect">
            <a:avLst>
              <a:gd name="adj" fmla="val 16667"/>
            </a:avLst>
          </a:prstGeom>
          <a:solidFill>
            <a:srgbClr val="BAAD95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>
                <a:solidFill>
                  <a:schemeClr val="bg1"/>
                </a:solidFill>
                <a:latin typeface="Avenir Next LT Pro" panose="020B0504020202020204" pitchFamily="34" charset="0"/>
              </a:rPr>
              <a:t>30 jours</a:t>
            </a:r>
          </a:p>
        </p:txBody>
      </p:sp>
      <p:sp>
        <p:nvSpPr>
          <p:cNvPr id="720908" name="AutoShape 12">
            <a:extLst>
              <a:ext uri="{FF2B5EF4-FFF2-40B4-BE49-F238E27FC236}">
                <a16:creationId xmlns:a16="http://schemas.microsoft.com/office/drawing/2014/main" id="{8641AA42-755C-4E3E-AB21-9BC42E75C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163002"/>
            <a:ext cx="2808288" cy="504825"/>
          </a:xfrm>
          <a:prstGeom prst="roundRect">
            <a:avLst>
              <a:gd name="adj" fmla="val 16667"/>
            </a:avLst>
          </a:prstGeom>
          <a:solidFill>
            <a:srgbClr val="81735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>
                <a:solidFill>
                  <a:schemeClr val="bg1"/>
                </a:solidFill>
                <a:latin typeface="Avenir Next LT Pro" panose="020B0504020202020204" pitchFamily="34" charset="0"/>
              </a:rPr>
              <a:t>30 jours</a:t>
            </a:r>
          </a:p>
        </p:txBody>
      </p:sp>
      <p:sp>
        <p:nvSpPr>
          <p:cNvPr id="720909" name="AutoShape 13">
            <a:extLst>
              <a:ext uri="{FF2B5EF4-FFF2-40B4-BE49-F238E27FC236}">
                <a16:creationId xmlns:a16="http://schemas.microsoft.com/office/drawing/2014/main" id="{EB0F151B-760C-4112-8CAC-87BE72DD8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2739263"/>
            <a:ext cx="3024188" cy="503238"/>
          </a:xfrm>
          <a:prstGeom prst="roundRect">
            <a:avLst>
              <a:gd name="adj" fmla="val 16667"/>
            </a:avLst>
          </a:prstGeom>
          <a:solidFill>
            <a:srgbClr val="E16E2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6 à 10 ans</a:t>
            </a:r>
          </a:p>
        </p:txBody>
      </p:sp>
      <p:sp>
        <p:nvSpPr>
          <p:cNvPr id="720910" name="AutoShape 14">
            <a:extLst>
              <a:ext uri="{FF2B5EF4-FFF2-40B4-BE49-F238E27FC236}">
                <a16:creationId xmlns:a16="http://schemas.microsoft.com/office/drawing/2014/main" id="{A33028BB-D343-4B58-87F5-FB6E61170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2739264"/>
            <a:ext cx="2736850" cy="504825"/>
          </a:xfrm>
          <a:prstGeom prst="roundRect">
            <a:avLst>
              <a:gd name="adj" fmla="val 16667"/>
            </a:avLst>
          </a:prstGeom>
          <a:solidFill>
            <a:srgbClr val="BAAD95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>
                <a:solidFill>
                  <a:schemeClr val="bg1"/>
                </a:solidFill>
                <a:latin typeface="Avenir Next LT Pro" panose="020B0504020202020204" pitchFamily="34" charset="0"/>
              </a:rPr>
              <a:t>40 jours</a:t>
            </a:r>
          </a:p>
        </p:txBody>
      </p:sp>
      <p:sp>
        <p:nvSpPr>
          <p:cNvPr id="720911" name="AutoShape 15">
            <a:extLst>
              <a:ext uri="{FF2B5EF4-FFF2-40B4-BE49-F238E27FC236}">
                <a16:creationId xmlns:a16="http://schemas.microsoft.com/office/drawing/2014/main" id="{354A629E-41AC-4A1C-9AB0-E89C8E838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2739264"/>
            <a:ext cx="2808288" cy="504825"/>
          </a:xfrm>
          <a:prstGeom prst="roundRect">
            <a:avLst>
              <a:gd name="adj" fmla="val 16667"/>
            </a:avLst>
          </a:prstGeom>
          <a:solidFill>
            <a:srgbClr val="81735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>
                <a:solidFill>
                  <a:schemeClr val="bg1"/>
                </a:solidFill>
                <a:latin typeface="Avenir Next LT Pro" panose="020B0504020202020204" pitchFamily="34" charset="0"/>
              </a:rPr>
              <a:t>40 jours</a:t>
            </a:r>
          </a:p>
        </p:txBody>
      </p:sp>
      <p:sp>
        <p:nvSpPr>
          <p:cNvPr id="720912" name="AutoShape 16">
            <a:extLst>
              <a:ext uri="{FF2B5EF4-FFF2-40B4-BE49-F238E27FC236}">
                <a16:creationId xmlns:a16="http://schemas.microsoft.com/office/drawing/2014/main" id="{BC8BBAFA-2F8D-46D4-B41A-2027844D7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3315527"/>
            <a:ext cx="3024188" cy="503237"/>
          </a:xfrm>
          <a:prstGeom prst="roundRect">
            <a:avLst>
              <a:gd name="adj" fmla="val 16667"/>
            </a:avLst>
          </a:prstGeom>
          <a:solidFill>
            <a:srgbClr val="E16E2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>
                <a:solidFill>
                  <a:schemeClr val="bg1"/>
                </a:solidFill>
                <a:latin typeface="Avenir Next LT Pro" panose="020B0504020202020204" pitchFamily="34" charset="0"/>
              </a:rPr>
              <a:t>11 à 15 ans</a:t>
            </a:r>
          </a:p>
        </p:txBody>
      </p:sp>
      <p:sp>
        <p:nvSpPr>
          <p:cNvPr id="720913" name="AutoShape 17">
            <a:extLst>
              <a:ext uri="{FF2B5EF4-FFF2-40B4-BE49-F238E27FC236}">
                <a16:creationId xmlns:a16="http://schemas.microsoft.com/office/drawing/2014/main" id="{BF568ED6-81E0-436B-BC5E-37A672CC5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3891788"/>
            <a:ext cx="3024188" cy="503238"/>
          </a:xfrm>
          <a:prstGeom prst="roundRect">
            <a:avLst>
              <a:gd name="adj" fmla="val 16667"/>
            </a:avLst>
          </a:prstGeom>
          <a:solidFill>
            <a:srgbClr val="E16E2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>
                <a:solidFill>
                  <a:schemeClr val="bg1"/>
                </a:solidFill>
                <a:latin typeface="Avenir Next LT Pro" panose="020B0504020202020204" pitchFamily="34" charset="0"/>
              </a:rPr>
              <a:t>16 à 20 ans</a:t>
            </a:r>
          </a:p>
        </p:txBody>
      </p:sp>
      <p:sp>
        <p:nvSpPr>
          <p:cNvPr id="720914" name="AutoShape 18">
            <a:extLst>
              <a:ext uri="{FF2B5EF4-FFF2-40B4-BE49-F238E27FC236}">
                <a16:creationId xmlns:a16="http://schemas.microsoft.com/office/drawing/2014/main" id="{EEF2528A-3AEB-44A3-B748-DBD2085BD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4468052"/>
            <a:ext cx="3024188" cy="503237"/>
          </a:xfrm>
          <a:prstGeom prst="roundRect">
            <a:avLst>
              <a:gd name="adj" fmla="val 16667"/>
            </a:avLst>
          </a:prstGeom>
          <a:solidFill>
            <a:srgbClr val="E16E2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>
                <a:solidFill>
                  <a:schemeClr val="bg1"/>
                </a:solidFill>
                <a:latin typeface="Avenir Next LT Pro" panose="020B0504020202020204" pitchFamily="34" charset="0"/>
              </a:rPr>
              <a:t>21 à 25 ans</a:t>
            </a:r>
          </a:p>
        </p:txBody>
      </p:sp>
      <p:sp>
        <p:nvSpPr>
          <p:cNvPr id="720915" name="AutoShape 19">
            <a:extLst>
              <a:ext uri="{FF2B5EF4-FFF2-40B4-BE49-F238E27FC236}">
                <a16:creationId xmlns:a16="http://schemas.microsoft.com/office/drawing/2014/main" id="{ADEDCBEC-8C7F-43BC-B21E-23264AC5C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5044313"/>
            <a:ext cx="3024188" cy="503238"/>
          </a:xfrm>
          <a:prstGeom prst="roundRect">
            <a:avLst>
              <a:gd name="adj" fmla="val 16667"/>
            </a:avLst>
          </a:prstGeom>
          <a:solidFill>
            <a:srgbClr val="E16E2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>
                <a:solidFill>
                  <a:schemeClr val="bg1"/>
                </a:solidFill>
                <a:latin typeface="Avenir Next LT Pro" panose="020B0504020202020204" pitchFamily="34" charset="0"/>
              </a:rPr>
              <a:t>26 à 30 ans</a:t>
            </a:r>
          </a:p>
        </p:txBody>
      </p:sp>
      <p:sp>
        <p:nvSpPr>
          <p:cNvPr id="720916" name="AutoShape 20">
            <a:extLst>
              <a:ext uri="{FF2B5EF4-FFF2-40B4-BE49-F238E27FC236}">
                <a16:creationId xmlns:a16="http://schemas.microsoft.com/office/drawing/2014/main" id="{C4F3235F-EE4C-4D3B-80C8-8C09EAD2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5620577"/>
            <a:ext cx="3024188" cy="503237"/>
          </a:xfrm>
          <a:prstGeom prst="roundRect">
            <a:avLst>
              <a:gd name="adj" fmla="val 16667"/>
            </a:avLst>
          </a:prstGeom>
          <a:solidFill>
            <a:srgbClr val="E16E2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>
                <a:solidFill>
                  <a:schemeClr val="bg1"/>
                </a:solidFill>
                <a:latin typeface="Avenir Next LT Pro" panose="020B0504020202020204" pitchFamily="34" charset="0"/>
              </a:rPr>
              <a:t>Plus de 31 ans</a:t>
            </a:r>
          </a:p>
        </p:txBody>
      </p:sp>
      <p:sp>
        <p:nvSpPr>
          <p:cNvPr id="720917" name="AutoShape 21">
            <a:extLst>
              <a:ext uri="{FF2B5EF4-FFF2-40B4-BE49-F238E27FC236}">
                <a16:creationId xmlns:a16="http://schemas.microsoft.com/office/drawing/2014/main" id="{EAF0689A-905F-4329-B65D-EA478E15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3315527"/>
            <a:ext cx="2736850" cy="504825"/>
          </a:xfrm>
          <a:prstGeom prst="roundRect">
            <a:avLst>
              <a:gd name="adj" fmla="val 16667"/>
            </a:avLst>
          </a:prstGeom>
          <a:solidFill>
            <a:srgbClr val="BAAD95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>
                <a:solidFill>
                  <a:schemeClr val="bg1"/>
                </a:solidFill>
                <a:latin typeface="Avenir Next LT Pro" panose="020B0504020202020204" pitchFamily="34" charset="0"/>
              </a:rPr>
              <a:t>50 jours</a:t>
            </a:r>
          </a:p>
        </p:txBody>
      </p:sp>
      <p:sp>
        <p:nvSpPr>
          <p:cNvPr id="720918" name="AutoShape 22">
            <a:extLst>
              <a:ext uri="{FF2B5EF4-FFF2-40B4-BE49-F238E27FC236}">
                <a16:creationId xmlns:a16="http://schemas.microsoft.com/office/drawing/2014/main" id="{C4A305E7-7E5A-44EC-86D0-29886F874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3891789"/>
            <a:ext cx="2736850" cy="504825"/>
          </a:xfrm>
          <a:prstGeom prst="roundRect">
            <a:avLst>
              <a:gd name="adj" fmla="val 16667"/>
            </a:avLst>
          </a:prstGeom>
          <a:solidFill>
            <a:srgbClr val="BAAD95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>
                <a:solidFill>
                  <a:schemeClr val="bg1"/>
                </a:solidFill>
                <a:latin typeface="Avenir Next LT Pro" panose="020B0504020202020204" pitchFamily="34" charset="0"/>
              </a:rPr>
              <a:t>60 jours</a:t>
            </a:r>
          </a:p>
        </p:txBody>
      </p:sp>
      <p:sp>
        <p:nvSpPr>
          <p:cNvPr id="720919" name="AutoShape 23">
            <a:extLst>
              <a:ext uri="{FF2B5EF4-FFF2-40B4-BE49-F238E27FC236}">
                <a16:creationId xmlns:a16="http://schemas.microsoft.com/office/drawing/2014/main" id="{F6452CCD-A8FA-4001-A09D-B3E634E3E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4468052"/>
            <a:ext cx="2736850" cy="504825"/>
          </a:xfrm>
          <a:prstGeom prst="roundRect">
            <a:avLst>
              <a:gd name="adj" fmla="val 16667"/>
            </a:avLst>
          </a:prstGeom>
          <a:solidFill>
            <a:srgbClr val="BAAD95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>
                <a:solidFill>
                  <a:schemeClr val="bg1"/>
                </a:solidFill>
                <a:latin typeface="Avenir Next LT Pro" panose="020B0504020202020204" pitchFamily="34" charset="0"/>
              </a:rPr>
              <a:t>70 jours</a:t>
            </a:r>
          </a:p>
        </p:txBody>
      </p:sp>
      <p:sp>
        <p:nvSpPr>
          <p:cNvPr id="720920" name="AutoShape 24">
            <a:extLst>
              <a:ext uri="{FF2B5EF4-FFF2-40B4-BE49-F238E27FC236}">
                <a16:creationId xmlns:a16="http://schemas.microsoft.com/office/drawing/2014/main" id="{4F4504DB-8A02-442A-A998-2C72331A1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5044314"/>
            <a:ext cx="2736850" cy="504825"/>
          </a:xfrm>
          <a:prstGeom prst="roundRect">
            <a:avLst>
              <a:gd name="adj" fmla="val 16667"/>
            </a:avLst>
          </a:prstGeom>
          <a:solidFill>
            <a:srgbClr val="BAAD95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>
                <a:solidFill>
                  <a:schemeClr val="bg1"/>
                </a:solidFill>
                <a:latin typeface="Avenir Next LT Pro" panose="020B0504020202020204" pitchFamily="34" charset="0"/>
              </a:rPr>
              <a:t>80 jours</a:t>
            </a:r>
          </a:p>
        </p:txBody>
      </p:sp>
      <p:sp>
        <p:nvSpPr>
          <p:cNvPr id="720921" name="AutoShape 25">
            <a:extLst>
              <a:ext uri="{FF2B5EF4-FFF2-40B4-BE49-F238E27FC236}">
                <a16:creationId xmlns:a16="http://schemas.microsoft.com/office/drawing/2014/main" id="{83310B06-C985-4FD1-8F7E-77139B915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5620577"/>
            <a:ext cx="2736850" cy="504825"/>
          </a:xfrm>
          <a:prstGeom prst="roundRect">
            <a:avLst>
              <a:gd name="adj" fmla="val 16667"/>
            </a:avLst>
          </a:prstGeom>
          <a:solidFill>
            <a:srgbClr val="BAAD95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>
                <a:solidFill>
                  <a:schemeClr val="bg1"/>
                </a:solidFill>
                <a:latin typeface="Avenir Next LT Pro" panose="020B0504020202020204" pitchFamily="34" charset="0"/>
              </a:rPr>
              <a:t>90 jours</a:t>
            </a:r>
          </a:p>
        </p:txBody>
      </p:sp>
      <p:sp>
        <p:nvSpPr>
          <p:cNvPr id="720922" name="AutoShape 26">
            <a:extLst>
              <a:ext uri="{FF2B5EF4-FFF2-40B4-BE49-F238E27FC236}">
                <a16:creationId xmlns:a16="http://schemas.microsoft.com/office/drawing/2014/main" id="{5308D1AC-F75D-4B18-8D4C-EE6A190CF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3891789"/>
            <a:ext cx="2808288" cy="504825"/>
          </a:xfrm>
          <a:prstGeom prst="roundRect">
            <a:avLst>
              <a:gd name="adj" fmla="val 16667"/>
            </a:avLst>
          </a:prstGeom>
          <a:solidFill>
            <a:srgbClr val="81735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>
                <a:solidFill>
                  <a:schemeClr val="bg1"/>
                </a:solidFill>
                <a:latin typeface="Avenir Next LT Pro" panose="020B0504020202020204" pitchFamily="34" charset="0"/>
              </a:rPr>
              <a:t>60 jours</a:t>
            </a:r>
          </a:p>
        </p:txBody>
      </p:sp>
      <p:sp>
        <p:nvSpPr>
          <p:cNvPr id="720923" name="AutoShape 27">
            <a:extLst>
              <a:ext uri="{FF2B5EF4-FFF2-40B4-BE49-F238E27FC236}">
                <a16:creationId xmlns:a16="http://schemas.microsoft.com/office/drawing/2014/main" id="{64D695D7-09DF-4848-9A5B-2DC4DE42C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4468052"/>
            <a:ext cx="2808288" cy="504825"/>
          </a:xfrm>
          <a:prstGeom prst="roundRect">
            <a:avLst>
              <a:gd name="adj" fmla="val 16667"/>
            </a:avLst>
          </a:prstGeom>
          <a:solidFill>
            <a:srgbClr val="81735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>
                <a:solidFill>
                  <a:schemeClr val="bg1"/>
                </a:solidFill>
                <a:latin typeface="Avenir Next LT Pro" panose="020B0504020202020204" pitchFamily="34" charset="0"/>
              </a:rPr>
              <a:t>70 jours</a:t>
            </a:r>
          </a:p>
        </p:txBody>
      </p:sp>
      <p:sp>
        <p:nvSpPr>
          <p:cNvPr id="720924" name="AutoShape 28">
            <a:extLst>
              <a:ext uri="{FF2B5EF4-FFF2-40B4-BE49-F238E27FC236}">
                <a16:creationId xmlns:a16="http://schemas.microsoft.com/office/drawing/2014/main" id="{5A199A41-F2A0-4CA4-A360-50F10728E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5044314"/>
            <a:ext cx="2808288" cy="504825"/>
          </a:xfrm>
          <a:prstGeom prst="roundRect">
            <a:avLst>
              <a:gd name="adj" fmla="val 16667"/>
            </a:avLst>
          </a:prstGeom>
          <a:solidFill>
            <a:srgbClr val="81735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>
                <a:solidFill>
                  <a:schemeClr val="bg1"/>
                </a:solidFill>
                <a:latin typeface="Avenir Next LT Pro" panose="020B0504020202020204" pitchFamily="34" charset="0"/>
              </a:rPr>
              <a:t>80 jours</a:t>
            </a:r>
          </a:p>
        </p:txBody>
      </p:sp>
      <p:sp>
        <p:nvSpPr>
          <p:cNvPr id="720925" name="AutoShape 29">
            <a:extLst>
              <a:ext uri="{FF2B5EF4-FFF2-40B4-BE49-F238E27FC236}">
                <a16:creationId xmlns:a16="http://schemas.microsoft.com/office/drawing/2014/main" id="{EE1386C7-A4E2-4DEC-BE7F-D12A04457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5620577"/>
            <a:ext cx="2808288" cy="504825"/>
          </a:xfrm>
          <a:prstGeom prst="roundRect">
            <a:avLst>
              <a:gd name="adj" fmla="val 16667"/>
            </a:avLst>
          </a:prstGeom>
          <a:solidFill>
            <a:srgbClr val="81735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>
                <a:solidFill>
                  <a:schemeClr val="bg1"/>
                </a:solidFill>
                <a:latin typeface="Avenir Next LT Pro" panose="020B0504020202020204" pitchFamily="34" charset="0"/>
              </a:rPr>
              <a:t>90 jours</a:t>
            </a:r>
          </a:p>
        </p:txBody>
      </p:sp>
      <p:sp>
        <p:nvSpPr>
          <p:cNvPr id="720926" name="AutoShape 30">
            <a:extLst>
              <a:ext uri="{FF2B5EF4-FFF2-40B4-BE49-F238E27FC236}">
                <a16:creationId xmlns:a16="http://schemas.microsoft.com/office/drawing/2014/main" id="{B3299E64-B2E3-4F82-A326-047378D96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3315527"/>
            <a:ext cx="2808288" cy="504825"/>
          </a:xfrm>
          <a:prstGeom prst="roundRect">
            <a:avLst>
              <a:gd name="adj" fmla="val 16667"/>
            </a:avLst>
          </a:prstGeom>
          <a:solidFill>
            <a:srgbClr val="81735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"/>
            <a:r>
              <a:rPr kumimoji="1" lang="fr-FR" altLang="fr-FR" sz="1200">
                <a:solidFill>
                  <a:schemeClr val="bg1"/>
                </a:solidFill>
                <a:latin typeface="Avenir Next LT Pro" panose="020B0504020202020204" pitchFamily="34" charset="0"/>
              </a:rPr>
              <a:t>50 jours</a:t>
            </a:r>
          </a:p>
        </p:txBody>
      </p:sp>
      <p:sp>
        <p:nvSpPr>
          <p:cNvPr id="55323" name="Rectangle 8">
            <a:extLst>
              <a:ext uri="{FF2B5EF4-FFF2-40B4-BE49-F238E27FC236}">
                <a16:creationId xmlns:a16="http://schemas.microsoft.com/office/drawing/2014/main" id="{85B22140-C538-4363-95B5-485D981B5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1" y="6245225"/>
            <a:ext cx="6708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F002F"/>
              </a:buClr>
              <a:defRPr sz="12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F002F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9FF8FB-6F1A-4395-A58E-DB2C771E322B}" type="slidenum">
              <a:rPr lang="fr-FR" altLang="fr-FR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r>
              <a:rPr lang="fr-FR" altLang="fr-FR" sz="1000" b="0">
                <a:solidFill>
                  <a:schemeClr val="bg1"/>
                </a:solidFill>
              </a:rPr>
              <a:t> • Direction des Relations extérieures &amp; Partenariats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chemeClr val="bg1"/>
              </a:solidFill>
            </a:endParaRPr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3297268A-512E-4271-B3D2-8CA266C32AF0}"/>
              </a:ext>
            </a:extLst>
          </p:cNvPr>
          <p:cNvSpPr txBox="1">
            <a:spLocks/>
          </p:cNvSpPr>
          <p:nvPr/>
        </p:nvSpPr>
        <p:spPr>
          <a:xfrm>
            <a:off x="577415" y="700469"/>
            <a:ext cx="10903386" cy="525462"/>
          </a:xfrm>
          <a:prstGeom prst="rect">
            <a:avLst/>
          </a:prstGeom>
        </p:spPr>
        <p:txBody>
          <a:bodyPr/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0B496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B496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B496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B496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B496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>
                <a:solidFill>
                  <a:srgbClr val="E30613"/>
                </a:solidFill>
                <a:latin typeface="AvenirNext LT Pro Medium" panose="020B0504020202020204" pitchFamily="34" charset="0"/>
              </a:rPr>
              <a:t>Le maintien de salaire par l’employeur</a:t>
            </a:r>
          </a:p>
        </p:txBody>
      </p:sp>
      <p:sp>
        <p:nvSpPr>
          <p:cNvPr id="32" name="Espace réservé du numéro de diapositive 1">
            <a:extLst>
              <a:ext uri="{FF2B5EF4-FFF2-40B4-BE49-F238E27FC236}">
                <a16:creationId xmlns:a16="http://schemas.microsoft.com/office/drawing/2014/main" id="{F1CED47B-3D02-4933-A881-E8FD6CBA5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</p:spPr>
        <p:txBody>
          <a:bodyPr/>
          <a:lstStyle/>
          <a:p>
            <a:fld id="{E50B9D9B-824C-437E-B87C-640CB12706FF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3" name="Espace réservé du pied de page 2">
            <a:extLst>
              <a:ext uri="{FF2B5EF4-FFF2-40B4-BE49-F238E27FC236}">
                <a16:creationId xmlns:a16="http://schemas.microsoft.com/office/drawing/2014/main" id="{5BF02D01-C873-4C38-A9E9-AF7EF2E6B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428954"/>
            <a:ext cx="6706631" cy="365125"/>
          </a:xfrm>
        </p:spPr>
        <p:txBody>
          <a:bodyPr/>
          <a:lstStyle/>
          <a:p>
            <a:r>
              <a:rPr lang="fr-FR" dirty="0"/>
              <a:t>Présentation sans valeur en l’absence des commentaires qui l’accompagnent</a:t>
            </a:r>
          </a:p>
          <a:p>
            <a:endParaRPr lang="fr-FR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C7B0AE07-A0FB-4767-8D09-7CADA1F4E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225"/>
          <a:stretch/>
        </p:blipFill>
        <p:spPr>
          <a:xfrm>
            <a:off x="7681913" y="251099"/>
            <a:ext cx="4425528" cy="95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7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03" grpId="0" animBg="1"/>
      <p:bldP spid="720904" grpId="0" animBg="1"/>
      <p:bldP spid="720905" grpId="0" animBg="1"/>
      <p:bldP spid="720906" grpId="0" animBg="1"/>
      <p:bldP spid="720907" grpId="0" animBg="1"/>
      <p:bldP spid="720908" grpId="0" animBg="1"/>
      <p:bldP spid="720909" grpId="0" animBg="1"/>
      <p:bldP spid="720910" grpId="0" animBg="1"/>
      <p:bldP spid="720911" grpId="0" animBg="1"/>
      <p:bldP spid="720912" grpId="0" animBg="1"/>
      <p:bldP spid="720913" grpId="0" animBg="1"/>
      <p:bldP spid="720914" grpId="0" animBg="1"/>
      <p:bldP spid="720915" grpId="0" animBg="1"/>
      <p:bldP spid="720916" grpId="0" animBg="1"/>
      <p:bldP spid="720917" grpId="0" animBg="1"/>
      <p:bldP spid="720918" grpId="0" animBg="1"/>
      <p:bldP spid="720919" grpId="0" animBg="1"/>
      <p:bldP spid="720920" grpId="0" animBg="1"/>
      <p:bldP spid="720921" grpId="0" animBg="1"/>
      <p:bldP spid="720922" grpId="0" animBg="1"/>
      <p:bldP spid="720923" grpId="0" animBg="1"/>
      <p:bldP spid="720924" grpId="0" animBg="1"/>
      <p:bldP spid="720925" grpId="0" animBg="1"/>
      <p:bldP spid="7209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58783C-FE3B-4C5B-B826-5DB96964A2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Une assurance possible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646F0B-2336-4F58-9359-8845C2A76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415" y="2128448"/>
            <a:ext cx="10929938" cy="385760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fr-FR" altLang="fr-FR" sz="1600" dirty="0"/>
              <a:t>Il existe deux modalités de financement :</a:t>
            </a:r>
          </a:p>
          <a:p>
            <a:pPr>
              <a:lnSpc>
                <a:spcPct val="100000"/>
              </a:lnSpc>
              <a:defRPr/>
            </a:pPr>
            <a:r>
              <a:rPr lang="fr-FR" altLang="fr-FR" sz="1600" dirty="0"/>
              <a:t>L’employeur peut financer ce complément d’indemnisation sur sa propre trésorerie </a:t>
            </a:r>
          </a:p>
          <a:p>
            <a:pPr>
              <a:lnSpc>
                <a:spcPct val="100000"/>
              </a:lnSpc>
              <a:defRPr/>
            </a:pPr>
            <a:r>
              <a:rPr lang="fr-FR" altLang="fr-FR" sz="1600" dirty="0"/>
              <a:t>Ou confier à un organisme assureur la gestion de ces engagements en souscrivant un contrat de mensualisation (ou </a:t>
            </a:r>
            <a:r>
              <a:rPr lang="fr-FR" altLang="fr-FR" sz="1600" dirty="0">
                <a:solidFill>
                  <a:srgbClr val="C00000"/>
                </a:solidFill>
              </a:rPr>
              <a:t>garantie maintien de salaire</a:t>
            </a:r>
            <a:r>
              <a:rPr lang="fr-FR" altLang="fr-FR" sz="1600" dirty="0"/>
              <a:t>).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fr-FR" altLang="fr-FR" sz="1600" dirty="0">
                <a:sym typeface="Wingdings" panose="05000000000000000000" pitchFamily="2" charset="2"/>
              </a:rPr>
              <a:t> A la différence d’un contrat de prévoyance, l</a:t>
            </a:r>
            <a:r>
              <a:rPr lang="fr-FR" altLang="fr-FR" sz="1600" dirty="0"/>
              <a:t>es cotisations sont </a:t>
            </a:r>
            <a:r>
              <a:rPr lang="fr-FR" altLang="fr-FR" sz="1600" dirty="0">
                <a:solidFill>
                  <a:srgbClr val="C00000"/>
                </a:solidFill>
              </a:rPr>
              <a:t>à la charge exclusive de l'employeur</a:t>
            </a:r>
            <a:r>
              <a:rPr lang="fr-FR" altLang="fr-FR" sz="1600" dirty="0"/>
              <a:t>. </a:t>
            </a:r>
          </a:p>
          <a:p>
            <a:endParaRPr lang="fr-FR" sz="160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0F4639F-0DFA-4916-A548-EA06001BC3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Le maintien de salaire par l’employeur</a:t>
            </a:r>
          </a:p>
        </p:txBody>
      </p:sp>
      <p:sp>
        <p:nvSpPr>
          <p:cNvPr id="56326" name="Rectangle 8">
            <a:extLst>
              <a:ext uri="{FF2B5EF4-FFF2-40B4-BE49-F238E27FC236}">
                <a16:creationId xmlns:a16="http://schemas.microsoft.com/office/drawing/2014/main" id="{0E697936-119D-41DC-A141-D68D26E03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1" y="6245225"/>
            <a:ext cx="6708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F002F"/>
              </a:buClr>
              <a:defRPr sz="12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F002F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DE3828-3BB0-425C-B46D-6359CDBDA951}" type="slidenum">
              <a:rPr lang="fr-FR" altLang="fr-FR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r>
              <a:rPr lang="fr-FR" altLang="fr-FR" sz="1000" b="0">
                <a:solidFill>
                  <a:schemeClr val="bg1"/>
                </a:solidFill>
              </a:rPr>
              <a:t> • Direction des Relations extérieures &amp; Partenariats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chemeClr val="bg1"/>
              </a:solidFill>
            </a:endParaRPr>
          </a:p>
        </p:txBody>
      </p:sp>
      <p:sp>
        <p:nvSpPr>
          <p:cNvPr id="11" name="Espace réservé du numéro de diapositive 1">
            <a:extLst>
              <a:ext uri="{FF2B5EF4-FFF2-40B4-BE49-F238E27FC236}">
                <a16:creationId xmlns:a16="http://schemas.microsoft.com/office/drawing/2014/main" id="{483B010B-B0C2-40F3-9E56-45A13466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</p:spPr>
        <p:txBody>
          <a:bodyPr/>
          <a:lstStyle/>
          <a:p>
            <a:fld id="{E50B9D9B-824C-437E-B87C-640CB12706FF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2" name="Espace réservé du pied de page 2">
            <a:extLst>
              <a:ext uri="{FF2B5EF4-FFF2-40B4-BE49-F238E27FC236}">
                <a16:creationId xmlns:a16="http://schemas.microsoft.com/office/drawing/2014/main" id="{3BDBB22A-D9B7-49B8-A43B-C51115D48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428954"/>
            <a:ext cx="6706631" cy="365125"/>
          </a:xfrm>
        </p:spPr>
        <p:txBody>
          <a:bodyPr/>
          <a:lstStyle/>
          <a:p>
            <a:r>
              <a:rPr lang="fr-FR" dirty="0"/>
              <a:t>Présentation sans valeur en l’absence des commentaires qui l’accompagnent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046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3605CD-7526-44B6-BD6E-C7F38254AB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La subrogation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15D517-3403-44E0-8F30-2160EDCF33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415" y="2000954"/>
            <a:ext cx="10929938" cy="385760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fr-FR" sz="1600" b="1" dirty="0"/>
              <a:t>Maintien de salaire avec subrogation</a:t>
            </a:r>
          </a:p>
          <a:p>
            <a:pPr>
              <a:lnSpc>
                <a:spcPct val="100000"/>
              </a:lnSpc>
              <a:defRPr/>
            </a:pPr>
            <a:r>
              <a:rPr lang="fr-FR" sz="1600" dirty="0"/>
              <a:t>L’employeur peut demander la subrogation, c’est-à-dire qu’il perçoit lui-même les </a:t>
            </a:r>
            <a:r>
              <a:rPr lang="fr-FR" altLang="fr-FR" sz="1600" dirty="0"/>
              <a:t>indemnités journalières de Sécurité sociale</a:t>
            </a:r>
            <a:r>
              <a:rPr lang="fr-FR" sz="1600" dirty="0"/>
              <a:t> pour le compte du salarié.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fr-FR" sz="1600" dirty="0"/>
              <a:t>Dans ce cas l’employeur verse au salarié le montant des </a:t>
            </a:r>
            <a:r>
              <a:rPr lang="fr-FR" altLang="fr-FR" sz="1600" dirty="0"/>
              <a:t>indemnités journalières de Sécurité sociale</a:t>
            </a:r>
            <a:r>
              <a:rPr lang="fr-FR" sz="1600" dirty="0"/>
              <a:t> auxquelles il a droit et le complément au titre du maintien de salaire, via sa fiche de paie.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fr-FR" sz="1600" dirty="0"/>
              <a:t>A noter : l’employeur ne peut pas conserver les IJSS si leur montant dépasse la rémunération qu’il verse au salarié.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fr-FR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fr-FR" sz="1600" b="1" dirty="0"/>
              <a:t>Maintien de salaire sans subrogation</a:t>
            </a:r>
          </a:p>
          <a:p>
            <a:pPr>
              <a:lnSpc>
                <a:spcPct val="100000"/>
              </a:lnSpc>
              <a:defRPr/>
            </a:pPr>
            <a:r>
              <a:rPr lang="fr-FR" altLang="fr-FR" sz="1600" dirty="0"/>
              <a:t>La sécurité sociale verse les indemnités journalières directement au salarié.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fr-FR" altLang="fr-FR" sz="1600" dirty="0"/>
              <a:t>L’employeur effectue seulement un complément de salaire, calculé sous déduction des indemnités journalières de Sécurité sociale.</a:t>
            </a:r>
          </a:p>
          <a:p>
            <a:pPr>
              <a:spcBef>
                <a:spcPts val="600"/>
              </a:spcBef>
              <a:defRPr/>
            </a:pPr>
            <a:endParaRPr lang="fr-FR" sz="1600" dirty="0"/>
          </a:p>
          <a:p>
            <a:endParaRPr lang="fr-FR" sz="160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ABB8C3-E96D-4139-848D-482DE5EB2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Le maintien de salaire par l’employeur</a:t>
            </a:r>
          </a:p>
          <a:p>
            <a:endParaRPr lang="fr-FR" dirty="0"/>
          </a:p>
        </p:txBody>
      </p:sp>
      <p:sp>
        <p:nvSpPr>
          <p:cNvPr id="57350" name="Rectangle 8">
            <a:extLst>
              <a:ext uri="{FF2B5EF4-FFF2-40B4-BE49-F238E27FC236}">
                <a16:creationId xmlns:a16="http://schemas.microsoft.com/office/drawing/2014/main" id="{41151334-54DD-4221-A701-18F6B1A36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1" y="6245225"/>
            <a:ext cx="6708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F002F"/>
              </a:buClr>
              <a:defRPr sz="12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F002F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71C7A9-BCD2-42BD-BCDA-6D2250541072}" type="slidenum">
              <a:rPr lang="fr-FR" altLang="fr-FR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r>
              <a:rPr lang="fr-FR" altLang="fr-FR" sz="1000" b="0" dirty="0">
                <a:solidFill>
                  <a:schemeClr val="bg1"/>
                </a:solidFill>
              </a:rPr>
              <a:t> • Direction des Relations extérieures &amp; Partenariats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000" b="0" dirty="0">
              <a:solidFill>
                <a:schemeClr val="bg1"/>
              </a:solidFill>
            </a:endParaRPr>
          </a:p>
        </p:txBody>
      </p:sp>
      <p:sp>
        <p:nvSpPr>
          <p:cNvPr id="11" name="Espace réservé du numéro de diapositive 1">
            <a:extLst>
              <a:ext uri="{FF2B5EF4-FFF2-40B4-BE49-F238E27FC236}">
                <a16:creationId xmlns:a16="http://schemas.microsoft.com/office/drawing/2014/main" id="{D98606CF-9014-4A0D-9B79-75F14E0A2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</p:spPr>
        <p:txBody>
          <a:bodyPr/>
          <a:lstStyle/>
          <a:p>
            <a:fld id="{E50B9D9B-824C-437E-B87C-640CB12706FF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2" name="Espace réservé du pied de page 2">
            <a:extLst>
              <a:ext uri="{FF2B5EF4-FFF2-40B4-BE49-F238E27FC236}">
                <a16:creationId xmlns:a16="http://schemas.microsoft.com/office/drawing/2014/main" id="{E250FA42-2000-4D42-A72A-5C7FF0E87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428954"/>
            <a:ext cx="6706631" cy="365125"/>
          </a:xfrm>
        </p:spPr>
        <p:txBody>
          <a:bodyPr/>
          <a:lstStyle/>
          <a:p>
            <a:r>
              <a:rPr lang="fr-FR" dirty="0"/>
              <a:t>Présentation sans valeur en l’absence des commentaires qui l’accompagnent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8495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AC06433-548E-4E2C-A591-813CFC534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Qu’est-ce que la prévoyance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67EDE9E-4C55-44D1-A9F0-C634EAC58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0B9D9B-824C-437E-B87C-640CB12706F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F84CA81-4C2B-4CDD-850C-27F1DEC8EB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prévoyance couvre des risques 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Dépendant de la vie humaine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Correspondant à des dommages corporels 	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 entraînent l’incapacité de pouvoir travailler</a:t>
            </a:r>
          </a:p>
          <a:p>
            <a:pPr>
              <a:spcAft>
                <a:spcPts val="600"/>
              </a:spcAft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prévoyance vient en aide financièrement, car elle compense les pertes de revenus 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Décès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versement d’un capital / Rente d’éducation /   Rente de conjoint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Incapacité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arrêt de travail temporaire ou définitif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versement d’indemnités journalières, pendant une période de 3 ans maximum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Invalidité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une rente viendra compenser la perte de revenus, jusqu’à la retraite si nécessaire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708A6F-CB9C-44F4-8DBA-65B63AFBDB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26B1CD-7D63-472D-8E68-4C1AC73F7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900"/>
              <a:t>Fondamentaux de la prévoyance – présentation sans valeur en l’absence des commentaires qui l’accompagnent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545238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7" descr="Schéma : Exemple d’articulation entre indemnités journalières de la Sécurité sociale, complément de salaire dû par l’employeur au titre de la mensualisation et indemnités journalières versées par une institution de prévoyance">
            <a:extLst>
              <a:ext uri="{FF2B5EF4-FFF2-40B4-BE49-F238E27FC236}">
                <a16:creationId xmlns:a16="http://schemas.microsoft.com/office/drawing/2014/main" id="{4CB541D8-8509-42C0-98D5-869A5909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02" y="1780437"/>
            <a:ext cx="5616575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4761" name="Rectangle 9">
            <a:extLst>
              <a:ext uri="{FF2B5EF4-FFF2-40B4-BE49-F238E27FC236}">
                <a16:creationId xmlns:a16="http://schemas.microsoft.com/office/drawing/2014/main" id="{C37B0864-0F86-4BD3-9CCD-193977D63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891" y="3913180"/>
            <a:ext cx="719137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altLang="fr-FR" sz="1000" dirty="0"/>
              <a:t>38e jour</a:t>
            </a:r>
          </a:p>
        </p:txBody>
      </p:sp>
      <p:sp>
        <p:nvSpPr>
          <p:cNvPr id="714762" name="Rectangle 10">
            <a:extLst>
              <a:ext uri="{FF2B5EF4-FFF2-40B4-BE49-F238E27FC236}">
                <a16:creationId xmlns:a16="http://schemas.microsoft.com/office/drawing/2014/main" id="{E1FBE1AB-2079-4ED7-83BA-72B7BC9F5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816" y="3913180"/>
            <a:ext cx="719137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altLang="fr-FR" sz="1000" dirty="0"/>
              <a:t>68e jour</a:t>
            </a:r>
          </a:p>
        </p:txBody>
      </p:sp>
      <p:sp>
        <p:nvSpPr>
          <p:cNvPr id="714763" name="Rectangle 11">
            <a:extLst>
              <a:ext uri="{FF2B5EF4-FFF2-40B4-BE49-F238E27FC236}">
                <a16:creationId xmlns:a16="http://schemas.microsoft.com/office/drawing/2014/main" id="{3BB7B245-8E81-41B4-9241-E9202D3A9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1002" y="3913180"/>
            <a:ext cx="719138" cy="288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altLang="fr-FR" sz="1000" dirty="0"/>
              <a:t>8e jour</a:t>
            </a:r>
          </a:p>
        </p:txBody>
      </p:sp>
      <p:sp>
        <p:nvSpPr>
          <p:cNvPr id="58376" name="Rectangle 8">
            <a:extLst>
              <a:ext uri="{FF2B5EF4-FFF2-40B4-BE49-F238E27FC236}">
                <a16:creationId xmlns:a16="http://schemas.microsoft.com/office/drawing/2014/main" id="{7C7CA6A9-6903-47A7-A820-DFFB09CD9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1" y="6245225"/>
            <a:ext cx="6708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F002F"/>
              </a:buClr>
              <a:defRPr sz="12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F002F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7772E8-76A9-4FC3-96A6-FB3D42791EAD}" type="slidenum">
              <a:rPr lang="fr-FR" altLang="fr-FR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r>
              <a:rPr lang="fr-FR" altLang="fr-FR" sz="1000" b="0">
                <a:solidFill>
                  <a:schemeClr val="bg1"/>
                </a:solidFill>
              </a:rPr>
              <a:t> • Direction des Relations extérieures &amp; Partenariats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chemeClr val="bg1"/>
              </a:solidFill>
            </a:endParaRPr>
          </a:p>
        </p:txBody>
      </p:sp>
      <p:sp>
        <p:nvSpPr>
          <p:cNvPr id="14" name="Espace réservé du texte 1">
            <a:extLst>
              <a:ext uri="{FF2B5EF4-FFF2-40B4-BE49-F238E27FC236}">
                <a16:creationId xmlns:a16="http://schemas.microsoft.com/office/drawing/2014/main" id="{B31FE69B-51F0-46C7-8BB0-9BA5CA293464}"/>
              </a:ext>
            </a:extLst>
          </p:cNvPr>
          <p:cNvSpPr txBox="1">
            <a:spLocks/>
          </p:cNvSpPr>
          <p:nvPr/>
        </p:nvSpPr>
        <p:spPr>
          <a:xfrm>
            <a:off x="577415" y="700469"/>
            <a:ext cx="10903386" cy="525462"/>
          </a:xfrm>
          <a:prstGeom prst="rect">
            <a:avLst/>
          </a:prstGeom>
        </p:spPr>
        <p:txBody>
          <a:bodyPr/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0B496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B496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B496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B496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B496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>
                <a:solidFill>
                  <a:srgbClr val="E30613"/>
                </a:solidFill>
                <a:latin typeface="AvenirNext LT Pro Medium" panose="020B0504020202020204" pitchFamily="34" charset="0"/>
              </a:rPr>
              <a:t>Le maintien de salaire par l’employeur</a:t>
            </a:r>
          </a:p>
          <a:p>
            <a:endParaRPr lang="fr-FR" dirty="0"/>
          </a:p>
        </p:txBody>
      </p:sp>
      <p:sp>
        <p:nvSpPr>
          <p:cNvPr id="15" name="Espace réservé du numéro de diapositive 1">
            <a:extLst>
              <a:ext uri="{FF2B5EF4-FFF2-40B4-BE49-F238E27FC236}">
                <a16:creationId xmlns:a16="http://schemas.microsoft.com/office/drawing/2014/main" id="{5E73AAE1-0D1C-4CDA-85AD-CAFF6A945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</p:spPr>
        <p:txBody>
          <a:bodyPr/>
          <a:lstStyle/>
          <a:p>
            <a:fld id="{E50B9D9B-824C-437E-B87C-640CB12706FF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6" name="Espace réservé du pied de page 2">
            <a:extLst>
              <a:ext uri="{FF2B5EF4-FFF2-40B4-BE49-F238E27FC236}">
                <a16:creationId xmlns:a16="http://schemas.microsoft.com/office/drawing/2014/main" id="{FE8E7709-A839-44FD-BB50-D5B358C0D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428954"/>
            <a:ext cx="6706631" cy="365125"/>
          </a:xfrm>
        </p:spPr>
        <p:txBody>
          <a:bodyPr/>
          <a:lstStyle/>
          <a:p>
            <a:r>
              <a:rPr lang="fr-FR" dirty="0"/>
              <a:t>Présentation sans valeur en l’absence des commentaires qui l’accompagnent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871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56F4394-A9DD-4824-9FE4-D4C805D27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 « 1,50 CADRES »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C697C5-51FC-4F8D-8114-5A623249D4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415" y="1928963"/>
            <a:ext cx="10929938" cy="38576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convention collective Nationale de 1947 imposait aux employeurs du secteur privé de souscrire à une garantie prévoyance </a:t>
            </a:r>
            <a:r>
              <a:rPr lang="fr-FR" dirty="0">
                <a:solidFill>
                  <a:srgbClr val="C00000"/>
                </a:solidFill>
              </a:rPr>
              <a:t>pour les salariés cadres et assimilés uniquement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(articles 4 et 4 bis)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Cette obligation a été maintenue par l’accord national interprofessionnel du 17 novembre 2017 relatif à la prévoyance des cadres, suite à la fusion des caisses de retraite complémentaire Agirc et Arrco (articles 2.1 et 2.2 de l’ANI qui visent les cadres et assimilés).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fr-FR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  <a:tabLst>
                <a:tab pos="357188" algn="l"/>
              </a:tabLst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L’employeur doit prendre en charge </a:t>
            </a:r>
            <a:r>
              <a:rPr lang="fr-FR" dirty="0">
                <a:solidFill>
                  <a:srgbClr val="C00000"/>
                </a:solidFill>
              </a:rPr>
              <a:t>une cotisation minimale de 1,5% de la tranche 1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prioritairement affectée à la couverture du décès.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  <a:tabLst>
                <a:tab pos="357188" algn="l"/>
              </a:tabLs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  <a:tabLst>
                <a:tab pos="357188" algn="l"/>
              </a:tabLst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Attention : obligation dérogeable par accord de branche ? (article L.2252-1 du Code du travail)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Sanction en cas de non-respect : v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ersement par l’employeur d’un capital égal à 3 plafonds annuels de la Sécurité sociale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7188" algn="l"/>
              </a:tabLst>
              <a:defRPr/>
            </a:pPr>
            <a:endParaRPr lang="fr-FR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les autres situations, la mise en place d’un régime de prévoyance en entreprise complémentaire est </a:t>
            </a:r>
            <a:r>
              <a:rPr lang="fr-FR" dirty="0">
                <a:solidFill>
                  <a:srgbClr val="C00000"/>
                </a:solidFill>
              </a:rPr>
              <a:t>facultative</a:t>
            </a:r>
            <a:r>
              <a:rPr lang="fr-FR" dirty="0"/>
              <a:t>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sauf si elle est imposée par un accord de branche ou une convention collective.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fr-FR" altLang="fr-FR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fr-FR" altLang="fr-FR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59396" name="Espace réservé du pied de page 3">
            <a:extLst>
              <a:ext uri="{FF2B5EF4-FFF2-40B4-BE49-F238E27FC236}">
                <a16:creationId xmlns:a16="http://schemas.microsoft.com/office/drawing/2014/main" id="{A5B3E302-8163-4D4C-9B00-1DB11E3B62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186532" y="6310082"/>
            <a:ext cx="670663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13F7A40-7BC0-41D0-8911-8D16FD98BB03}" type="slidenum">
              <a:rPr lang="fr-FR" altLang="fr-FR" sz="1200">
                <a:solidFill>
                  <a:schemeClr val="bg1"/>
                </a:solidFill>
              </a:rPr>
              <a:pPr/>
              <a:t>21</a:t>
            </a:fld>
            <a:r>
              <a:rPr lang="fr-FR" altLang="fr-FR" sz="1000" b="0" dirty="0">
                <a:solidFill>
                  <a:schemeClr val="bg1"/>
                </a:solidFill>
              </a:rPr>
              <a:t> • Direction des Relations extérieures et Partenariats</a:t>
            </a:r>
          </a:p>
          <a:p>
            <a:endParaRPr lang="fr-FR" altLang="fr-FR" sz="1000" b="0" dirty="0">
              <a:solidFill>
                <a:schemeClr val="bg1"/>
              </a:solidFill>
            </a:endParaRPr>
          </a:p>
          <a:p>
            <a:endParaRPr lang="fr-FR" altLang="fr-FR" sz="1000" b="0" dirty="0">
              <a:solidFill>
                <a:schemeClr val="bg1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E3C1DAC-9C90-42AF-8BFF-AAEDAD24F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La prévoyance obligatoire des cadres</a:t>
            </a:r>
          </a:p>
        </p:txBody>
      </p:sp>
      <p:sp>
        <p:nvSpPr>
          <p:cNvPr id="11" name="Espace réservé du numéro de diapositive 1">
            <a:extLst>
              <a:ext uri="{FF2B5EF4-FFF2-40B4-BE49-F238E27FC236}">
                <a16:creationId xmlns:a16="http://schemas.microsoft.com/office/drawing/2014/main" id="{3625873B-C0EE-4A03-B230-8D838DC0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</p:spPr>
        <p:txBody>
          <a:bodyPr/>
          <a:lstStyle/>
          <a:p>
            <a:fld id="{E50B9D9B-824C-437E-B87C-640CB12706FF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2" name="Espace réservé du pied de page 2">
            <a:extLst>
              <a:ext uri="{FF2B5EF4-FFF2-40B4-BE49-F238E27FC236}">
                <a16:creationId xmlns:a16="http://schemas.microsoft.com/office/drawing/2014/main" id="{CBC3B69B-F534-4D0A-B61C-8611D22438A5}"/>
              </a:ext>
            </a:extLst>
          </p:cNvPr>
          <p:cNvSpPr txBox="1">
            <a:spLocks/>
          </p:cNvSpPr>
          <p:nvPr/>
        </p:nvSpPr>
        <p:spPr>
          <a:xfrm>
            <a:off x="1186532" y="6428954"/>
            <a:ext cx="670663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Présentation sans valeur en l’absence des commentaires qui l’accompagnent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76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Rectangle 8">
            <a:extLst>
              <a:ext uri="{FF2B5EF4-FFF2-40B4-BE49-F238E27FC236}">
                <a16:creationId xmlns:a16="http://schemas.microsoft.com/office/drawing/2014/main" id="{7C7CA6A9-6903-47A7-A820-DFFB09CD9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1" y="6245225"/>
            <a:ext cx="6708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F002F"/>
              </a:buClr>
              <a:defRPr sz="12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F002F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0D23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7772E8-76A9-4FC3-96A6-FB3D42791EAD}" type="slidenum">
              <a:rPr lang="fr-FR" altLang="fr-FR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r>
              <a:rPr lang="fr-FR" altLang="fr-FR" sz="1000" b="0">
                <a:solidFill>
                  <a:schemeClr val="bg1"/>
                </a:solidFill>
              </a:rPr>
              <a:t> • Direction des Relations extérieures &amp; Partenariats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chemeClr val="bg1"/>
              </a:solidFill>
            </a:endParaRPr>
          </a:p>
        </p:txBody>
      </p:sp>
      <p:sp>
        <p:nvSpPr>
          <p:cNvPr id="14" name="Espace réservé du texte 1">
            <a:extLst>
              <a:ext uri="{FF2B5EF4-FFF2-40B4-BE49-F238E27FC236}">
                <a16:creationId xmlns:a16="http://schemas.microsoft.com/office/drawing/2014/main" id="{B31FE69B-51F0-46C7-8BB0-9BA5CA293464}"/>
              </a:ext>
            </a:extLst>
          </p:cNvPr>
          <p:cNvSpPr txBox="1">
            <a:spLocks/>
          </p:cNvSpPr>
          <p:nvPr/>
        </p:nvSpPr>
        <p:spPr>
          <a:xfrm>
            <a:off x="577415" y="700469"/>
            <a:ext cx="10903386" cy="525462"/>
          </a:xfrm>
          <a:prstGeom prst="rect">
            <a:avLst/>
          </a:prstGeom>
        </p:spPr>
        <p:txBody>
          <a:bodyPr/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0B496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B496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B496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B496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B496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>
                <a:solidFill>
                  <a:srgbClr val="E30613"/>
                </a:solidFill>
                <a:latin typeface="AvenirNext LT Pro Medium" panose="020B0504020202020204" pitchFamily="34" charset="0"/>
              </a:rPr>
              <a:t>Les dispositifs conventionnels</a:t>
            </a:r>
          </a:p>
          <a:p>
            <a:endParaRPr lang="fr-FR" dirty="0"/>
          </a:p>
        </p:txBody>
      </p:sp>
      <p:sp>
        <p:nvSpPr>
          <p:cNvPr id="15" name="Espace réservé du numéro de diapositive 1">
            <a:extLst>
              <a:ext uri="{FF2B5EF4-FFF2-40B4-BE49-F238E27FC236}">
                <a16:creationId xmlns:a16="http://schemas.microsoft.com/office/drawing/2014/main" id="{5E73AAE1-0D1C-4CDA-85AD-CAFF6A945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</p:spPr>
        <p:txBody>
          <a:bodyPr/>
          <a:lstStyle/>
          <a:p>
            <a:fld id="{E50B9D9B-824C-437E-B87C-640CB12706FF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6" name="Espace réservé du pied de page 2">
            <a:extLst>
              <a:ext uri="{FF2B5EF4-FFF2-40B4-BE49-F238E27FC236}">
                <a16:creationId xmlns:a16="http://schemas.microsoft.com/office/drawing/2014/main" id="{FE8E7709-A839-44FD-BB50-D5B358C0D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428954"/>
            <a:ext cx="6706631" cy="365125"/>
          </a:xfrm>
        </p:spPr>
        <p:txBody>
          <a:bodyPr/>
          <a:lstStyle/>
          <a:p>
            <a:r>
              <a:rPr lang="fr-FR" dirty="0"/>
              <a:t>Présentation sans valeur en l’absence des commentaires qui l’accompagnent</a:t>
            </a:r>
          </a:p>
          <a:p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DF3CE4A-3AD2-4A1C-BFAF-F0CE8962418B}"/>
              </a:ext>
            </a:extLst>
          </p:cNvPr>
          <p:cNvSpPr txBox="1">
            <a:spLocks/>
          </p:cNvSpPr>
          <p:nvPr/>
        </p:nvSpPr>
        <p:spPr>
          <a:xfrm>
            <a:off x="577415" y="1325880"/>
            <a:ext cx="10075345" cy="4905361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0B496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B496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B496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B496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B496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Certaines conventions collectives mettent à la charge des employeurs une obligation de mettre en place des garanties de Protection Sociale complémentaire au profit de leurs salariés avec des degrés divers de contraintes.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dirty="0"/>
          </a:p>
          <a:p>
            <a:pPr marL="0" indent="0" algn="just">
              <a:lnSpc>
                <a:spcPct val="100000"/>
              </a:lnSpc>
              <a:buNone/>
            </a:pPr>
            <a:endParaRPr lang="fr-FR" dirty="0"/>
          </a:p>
          <a:p>
            <a:pPr marL="0" indent="0" algn="just">
              <a:lnSpc>
                <a:spcPct val="100000"/>
              </a:lnSpc>
              <a:buNone/>
            </a:pPr>
            <a:endParaRPr lang="fr-FR" dirty="0"/>
          </a:p>
          <a:p>
            <a:pPr marL="0" indent="0" algn="just">
              <a:lnSpc>
                <a:spcPct val="100000"/>
              </a:lnSpc>
              <a:buNone/>
            </a:pPr>
            <a:endParaRPr lang="fr-FR" dirty="0"/>
          </a:p>
          <a:p>
            <a:pPr marL="0" indent="0" algn="just">
              <a:lnSpc>
                <a:spcPct val="100000"/>
              </a:lnSpc>
              <a:buNone/>
            </a:pPr>
            <a:endParaRPr lang="fr-FR" dirty="0"/>
          </a:p>
          <a:p>
            <a:pPr marL="0" indent="0" algn="just">
              <a:lnSpc>
                <a:spcPct val="100000"/>
              </a:lnSpc>
              <a:buNone/>
            </a:pPr>
            <a:endParaRPr lang="fr-FR" dirty="0"/>
          </a:p>
          <a:p>
            <a:pPr marL="0" indent="0" algn="just">
              <a:lnSpc>
                <a:spcPct val="100000"/>
              </a:lnSpc>
              <a:buNone/>
            </a:pPr>
            <a:endParaRPr lang="fr-FR" dirty="0"/>
          </a:p>
          <a:p>
            <a:pPr marL="0" indent="0" algn="just">
              <a:lnSpc>
                <a:spcPct val="100000"/>
              </a:lnSpc>
              <a:buNone/>
            </a:pPr>
            <a:endParaRPr lang="fr-FR" dirty="0"/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Convention collective ne lie que ceux qui l’ont signée directement ou indirectement (les adhérents aux syndicats signataires)</a:t>
            </a: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la Convention collective est étendue par un </a:t>
            </a:r>
            <a:r>
              <a:rPr lang="fr-FR" dirty="0">
                <a:solidFill>
                  <a:srgbClr val="C00000"/>
                </a:solidFill>
              </a:rPr>
              <a:t>arrêté d’extension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elle devient applicable à toutes les entreprises relevant de la branche</a:t>
            </a: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Conventions collectives ne peuvent plus imposer à l’employeur un organisme assureur</a:t>
            </a: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endParaRPr lang="fr-FR" dirty="0">
              <a:latin typeface="Avenir Next LT Pro" panose="020B05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384AECE-15FF-41C3-83B6-13E599C7A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976" y="2707858"/>
            <a:ext cx="2912643" cy="182633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95C51C7-D4FB-45FE-82EE-49F05D13EB2C}"/>
              </a:ext>
            </a:extLst>
          </p:cNvPr>
          <p:cNvSpPr txBox="1"/>
          <p:nvPr/>
        </p:nvSpPr>
        <p:spPr>
          <a:xfrm>
            <a:off x="8712840" y="2341393"/>
            <a:ext cx="2155439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sz="1200" dirty="0"/>
              <a:t>La hiérarchie des normes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8D775F-4799-45BF-99F7-7277AFEAD023}"/>
              </a:ext>
            </a:extLst>
          </p:cNvPr>
          <p:cNvSpPr/>
          <p:nvPr/>
        </p:nvSpPr>
        <p:spPr>
          <a:xfrm>
            <a:off x="1065939" y="2898647"/>
            <a:ext cx="1869285" cy="6253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Syndicats d’employeurs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286B83-BAA9-426D-94D3-7F03C105BC09}"/>
              </a:ext>
            </a:extLst>
          </p:cNvPr>
          <p:cNvSpPr/>
          <p:nvPr/>
        </p:nvSpPr>
        <p:spPr>
          <a:xfrm>
            <a:off x="4318120" y="2880360"/>
            <a:ext cx="1869285" cy="643672"/>
          </a:xfrm>
          <a:prstGeom prst="rect">
            <a:avLst/>
          </a:prstGeom>
          <a:solidFill>
            <a:srgbClr val="008C9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Syndicats de salariés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3369EDB9-F4C8-4009-90CD-BFF1E3C14F17}"/>
              </a:ext>
            </a:extLst>
          </p:cNvPr>
          <p:cNvCxnSpPr>
            <a:cxnSpLocks/>
          </p:cNvCxnSpPr>
          <p:nvPr/>
        </p:nvCxnSpPr>
        <p:spPr>
          <a:xfrm>
            <a:off x="3041780" y="3172968"/>
            <a:ext cx="119189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311B268B-0AE3-4592-BB1A-B32EF72B9A4A}"/>
              </a:ext>
            </a:extLst>
          </p:cNvPr>
          <p:cNvSpPr txBox="1"/>
          <p:nvPr/>
        </p:nvSpPr>
        <p:spPr>
          <a:xfrm>
            <a:off x="2992627" y="2865191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Négociation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2E3DC4A-961D-4B46-9DF9-091010ECAB7D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613149" y="3172968"/>
            <a:ext cx="1" cy="6217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5AAA048A-F392-4D83-BB3A-E71CA0175BF4}"/>
              </a:ext>
            </a:extLst>
          </p:cNvPr>
          <p:cNvSpPr/>
          <p:nvPr/>
        </p:nvSpPr>
        <p:spPr>
          <a:xfrm>
            <a:off x="2933643" y="3853216"/>
            <a:ext cx="1408166" cy="64366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Convention collective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3637B4C-20A1-45EB-B094-2E74EE617454}"/>
              </a:ext>
            </a:extLst>
          </p:cNvPr>
          <p:cNvSpPr txBox="1"/>
          <p:nvPr/>
        </p:nvSpPr>
        <p:spPr>
          <a:xfrm>
            <a:off x="1065939" y="2373708"/>
            <a:ext cx="5297539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Partenaires sociaux d’un même secteur d’activité ou d’une branche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113270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DC8251-691C-4A8D-8D07-E4BF75E82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0B9D9B-824C-437E-B87C-640CB12706FF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582399-6EF7-4DD7-9191-21BAE55C24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89540" y="4125635"/>
            <a:ext cx="5883634" cy="1089529"/>
          </a:xfrm>
        </p:spPr>
        <p:txBody>
          <a:bodyPr/>
          <a:lstStyle/>
          <a:p>
            <a:r>
              <a:rPr lang="fr-FR" dirty="0"/>
              <a:t>3. Le contrat d’assurance collective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2CDC44-8F4A-45A2-9EC7-3EE1D2564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4246594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56F4394-A9DD-4824-9FE4-D4C805D27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LES OBJECTIFS DU CONTRAT </a:t>
            </a:r>
            <a:r>
              <a:rPr lang="fr-FR" dirty="0" err="1"/>
              <a:t>COMPLéMENTAIRE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C697C5-51FC-4F8D-8114-5A623249D4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415" y="1928963"/>
            <a:ext cx="10929938" cy="44999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couvrir contre la perte de revenus</a:t>
            </a:r>
          </a:p>
          <a:p>
            <a:pPr>
              <a:spcAft>
                <a:spcPts val="600"/>
              </a:spcAft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Protéger sa famille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Apporte des garanties complémentaires à la Sécurité Sociale</a:t>
            </a:r>
          </a:p>
          <a:p>
            <a:pPr>
              <a:spcAft>
                <a:spcPts val="600"/>
              </a:spcAft>
            </a:pPr>
            <a:endParaRPr lang="fr-FR" sz="1600" dirty="0"/>
          </a:p>
          <a:p>
            <a:endParaRPr lang="fr-FR" sz="1600" dirty="0"/>
          </a:p>
        </p:txBody>
      </p:sp>
      <p:sp>
        <p:nvSpPr>
          <p:cNvPr id="59396" name="Espace réservé du pied de page 3">
            <a:extLst>
              <a:ext uri="{FF2B5EF4-FFF2-40B4-BE49-F238E27FC236}">
                <a16:creationId xmlns:a16="http://schemas.microsoft.com/office/drawing/2014/main" id="{A5B3E302-8163-4D4C-9B00-1DB11E3B62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186532" y="6310082"/>
            <a:ext cx="670663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13F7A40-7BC0-41D0-8911-8D16FD98BB03}" type="slidenum">
              <a:rPr lang="fr-FR" altLang="fr-FR" sz="1200">
                <a:solidFill>
                  <a:schemeClr val="bg1"/>
                </a:solidFill>
              </a:rPr>
              <a:pPr/>
              <a:t>24</a:t>
            </a:fld>
            <a:r>
              <a:rPr lang="fr-FR" altLang="fr-FR" sz="1000" b="0" dirty="0">
                <a:solidFill>
                  <a:schemeClr val="bg1"/>
                </a:solidFill>
              </a:rPr>
              <a:t> • Direction des Relations extérieures et Partenariats</a:t>
            </a:r>
          </a:p>
          <a:p>
            <a:endParaRPr lang="fr-FR" altLang="fr-FR" sz="1000" b="0" dirty="0">
              <a:solidFill>
                <a:schemeClr val="bg1"/>
              </a:solidFill>
            </a:endParaRPr>
          </a:p>
          <a:p>
            <a:endParaRPr lang="fr-FR" altLang="fr-FR" sz="1000" b="0" dirty="0">
              <a:solidFill>
                <a:schemeClr val="bg1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E3C1DAC-9C90-42AF-8BFF-AAEDAD24F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La prévoyance complémentaire</a:t>
            </a:r>
          </a:p>
        </p:txBody>
      </p:sp>
      <p:sp>
        <p:nvSpPr>
          <p:cNvPr id="11" name="Espace réservé du numéro de diapositive 1">
            <a:extLst>
              <a:ext uri="{FF2B5EF4-FFF2-40B4-BE49-F238E27FC236}">
                <a16:creationId xmlns:a16="http://schemas.microsoft.com/office/drawing/2014/main" id="{3625873B-C0EE-4A03-B230-8D838DC0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</p:spPr>
        <p:txBody>
          <a:bodyPr/>
          <a:lstStyle/>
          <a:p>
            <a:fld id="{E50B9D9B-824C-437E-B87C-640CB12706FF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2" name="Espace réservé du pied de page 2">
            <a:extLst>
              <a:ext uri="{FF2B5EF4-FFF2-40B4-BE49-F238E27FC236}">
                <a16:creationId xmlns:a16="http://schemas.microsoft.com/office/drawing/2014/main" id="{CBC3B69B-F534-4D0A-B61C-8611D22438A5}"/>
              </a:ext>
            </a:extLst>
          </p:cNvPr>
          <p:cNvSpPr txBox="1">
            <a:spLocks/>
          </p:cNvSpPr>
          <p:nvPr/>
        </p:nvSpPr>
        <p:spPr>
          <a:xfrm>
            <a:off x="1186532" y="6428954"/>
            <a:ext cx="670663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Présentation sans valeur en l’absence des commentaires qui l’accompagnent</a:t>
            </a:r>
          </a:p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1FBBD9-4EDF-43D3-AF73-998B630EC9D8}"/>
              </a:ext>
            </a:extLst>
          </p:cNvPr>
          <p:cNvSpPr/>
          <p:nvPr/>
        </p:nvSpPr>
        <p:spPr>
          <a:xfrm>
            <a:off x="3103045" y="3670999"/>
            <a:ext cx="1947672" cy="1166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5C3EFB-ECAC-40B1-A315-B838A1A31DD4}"/>
              </a:ext>
            </a:extLst>
          </p:cNvPr>
          <p:cNvSpPr/>
          <p:nvPr/>
        </p:nvSpPr>
        <p:spPr>
          <a:xfrm>
            <a:off x="3103045" y="4956049"/>
            <a:ext cx="1947672" cy="1064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Incapacité</a:t>
            </a:r>
          </a:p>
          <a:p>
            <a:pPr algn="ctr"/>
            <a:r>
              <a:rPr lang="fr-FR" dirty="0"/>
              <a:t>Invalidité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D0F149-ED3B-4179-AD77-FAFD4DA11FCE}"/>
              </a:ext>
            </a:extLst>
          </p:cNvPr>
          <p:cNvSpPr/>
          <p:nvPr/>
        </p:nvSpPr>
        <p:spPr>
          <a:xfrm>
            <a:off x="5198640" y="3647187"/>
            <a:ext cx="2377706" cy="11899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fr-FR" sz="1200" dirty="0"/>
              <a:t>Capitaux décès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fr-FR" sz="1200" dirty="0"/>
              <a:t>Rentes de conjoint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fr-FR" sz="1200" dirty="0"/>
              <a:t>Rentes d’éducation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fr-FR" sz="1200" dirty="0"/>
              <a:t>Double effet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fr-FR" sz="1200" dirty="0"/>
              <a:t>Allocation obsèques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553132-3891-4B45-B30C-FEA69E1C3EB9}"/>
              </a:ext>
            </a:extLst>
          </p:cNvPr>
          <p:cNvSpPr/>
          <p:nvPr/>
        </p:nvSpPr>
        <p:spPr>
          <a:xfrm>
            <a:off x="5198639" y="4956048"/>
            <a:ext cx="2377707" cy="1064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fr-FR" sz="1200" dirty="0"/>
              <a:t>Indemnités journalières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fr-FR" sz="1200" dirty="0"/>
              <a:t>Rentes d’invalidité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75A6DFA-1652-492E-85A9-6F5A78A38384}"/>
              </a:ext>
            </a:extLst>
          </p:cNvPr>
          <p:cNvSpPr/>
          <p:nvPr/>
        </p:nvSpPr>
        <p:spPr>
          <a:xfrm>
            <a:off x="3103046" y="3255264"/>
            <a:ext cx="1947672" cy="2883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Risques couverts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2DE699B-FE6C-4D1F-B377-7373843953BA}"/>
              </a:ext>
            </a:extLst>
          </p:cNvPr>
          <p:cNvSpPr/>
          <p:nvPr/>
        </p:nvSpPr>
        <p:spPr>
          <a:xfrm>
            <a:off x="5198639" y="3255264"/>
            <a:ext cx="2377707" cy="2730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Garanties proposées</a:t>
            </a:r>
          </a:p>
        </p:txBody>
      </p:sp>
    </p:spTree>
    <p:extLst>
      <p:ext uri="{BB962C8B-B14F-4D97-AF65-F5344CB8AC3E}">
        <p14:creationId xmlns:p14="http://schemas.microsoft.com/office/powerpoint/2010/main" val="18597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56F4394-A9DD-4824-9FE4-D4C805D27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LES PRINCIPES DU CONTRAT COLLECTIF EN </a:t>
            </a:r>
            <a:r>
              <a:rPr lang="fr-FR" dirty="0" err="1"/>
              <a:t>PRéVOYANCE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C697C5-51FC-4F8D-8114-5A623249D4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415" y="1928963"/>
            <a:ext cx="10929938" cy="44999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Complète les prestations Sécurité Sociale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 en place par Accord de branche, accord d’entreprise, décision unilatérale de l’employeur, ou référendum</a:t>
            </a:r>
          </a:p>
          <a:p>
            <a:pPr>
              <a:spcAft>
                <a:spcPts val="600"/>
              </a:spcAft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contrat obligatoire (pas de dispenses d’affiliations)</a:t>
            </a:r>
          </a:p>
          <a:p>
            <a:pPr>
              <a:spcAft>
                <a:spcPts val="600"/>
              </a:spcAft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contrat identique par collège</a:t>
            </a:r>
          </a:p>
          <a:p>
            <a:pPr>
              <a:spcAft>
                <a:spcPts val="600"/>
              </a:spcAft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taux unique pour tous les participants au collège</a:t>
            </a:r>
          </a:p>
          <a:p>
            <a:pPr>
              <a:spcAft>
                <a:spcPts val="600"/>
              </a:spcAft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cotisation en pourcentage du salaire</a:t>
            </a:r>
          </a:p>
          <a:p>
            <a:pPr>
              <a:spcAft>
                <a:spcPts val="600"/>
              </a:spcAft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Couverture de tous les salariés quel que soit l’ancienneté acquise</a:t>
            </a:r>
          </a:p>
          <a:p>
            <a:pPr>
              <a:spcAft>
                <a:spcPts val="600"/>
              </a:spcAft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Inclusion de la portabilité</a:t>
            </a:r>
          </a:p>
          <a:p>
            <a:pPr>
              <a:spcAft>
                <a:spcPts val="600"/>
              </a:spcAft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59396" name="Espace réservé du pied de page 3">
            <a:extLst>
              <a:ext uri="{FF2B5EF4-FFF2-40B4-BE49-F238E27FC236}">
                <a16:creationId xmlns:a16="http://schemas.microsoft.com/office/drawing/2014/main" id="{A5B3E302-8163-4D4C-9B00-1DB11E3B62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186532" y="6310082"/>
            <a:ext cx="670663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13F7A40-7BC0-41D0-8911-8D16FD98BB03}" type="slidenum">
              <a:rPr lang="fr-FR" altLang="fr-FR" sz="1200">
                <a:solidFill>
                  <a:schemeClr val="bg1"/>
                </a:solidFill>
              </a:rPr>
              <a:pPr/>
              <a:t>25</a:t>
            </a:fld>
            <a:r>
              <a:rPr lang="fr-FR" altLang="fr-FR" sz="1000" b="0" dirty="0">
                <a:solidFill>
                  <a:schemeClr val="bg1"/>
                </a:solidFill>
              </a:rPr>
              <a:t> • Direction des Relations extérieures et Partenariats</a:t>
            </a:r>
          </a:p>
          <a:p>
            <a:endParaRPr lang="fr-FR" altLang="fr-FR" sz="1000" b="0" dirty="0">
              <a:solidFill>
                <a:schemeClr val="bg1"/>
              </a:solidFill>
            </a:endParaRPr>
          </a:p>
          <a:p>
            <a:endParaRPr lang="fr-FR" altLang="fr-FR" sz="1000" b="0" dirty="0">
              <a:solidFill>
                <a:schemeClr val="bg1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E3C1DAC-9C90-42AF-8BFF-AAEDAD24F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La prévoyance complémentaire</a:t>
            </a:r>
          </a:p>
        </p:txBody>
      </p:sp>
      <p:sp>
        <p:nvSpPr>
          <p:cNvPr id="11" name="Espace réservé du numéro de diapositive 1">
            <a:extLst>
              <a:ext uri="{FF2B5EF4-FFF2-40B4-BE49-F238E27FC236}">
                <a16:creationId xmlns:a16="http://schemas.microsoft.com/office/drawing/2014/main" id="{3625873B-C0EE-4A03-B230-8D838DC0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</p:spPr>
        <p:txBody>
          <a:bodyPr/>
          <a:lstStyle/>
          <a:p>
            <a:fld id="{E50B9D9B-824C-437E-B87C-640CB12706FF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2" name="Espace réservé du pied de page 2">
            <a:extLst>
              <a:ext uri="{FF2B5EF4-FFF2-40B4-BE49-F238E27FC236}">
                <a16:creationId xmlns:a16="http://schemas.microsoft.com/office/drawing/2014/main" id="{CBC3B69B-F534-4D0A-B61C-8611D22438A5}"/>
              </a:ext>
            </a:extLst>
          </p:cNvPr>
          <p:cNvSpPr txBox="1">
            <a:spLocks/>
          </p:cNvSpPr>
          <p:nvPr/>
        </p:nvSpPr>
        <p:spPr>
          <a:xfrm>
            <a:off x="1186532" y="6428954"/>
            <a:ext cx="670663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Présentation sans valeur en l’absence des commentaires qui l’accompagnent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326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56F4394-A9DD-4824-9FE4-D4C805D27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LES AVANTAGES DU CONTRAT COLLECTIF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C697C5-51FC-4F8D-8114-5A623249D4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415" y="1928963"/>
            <a:ext cx="10929938" cy="44999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périphérique à la rémunération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élément du dialogue social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mutualisation du risque sur un large périmètre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 de questionnaire médical en prévoyance au-delà d’un certain effectif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L’employeur prend en charge une partie des cotisations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cotisations sont exonérées de charges sociales et déductibles fiscalement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FR" alt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salariés bénéficient de la portabilité : les garanties sont maintenues en cas de perte d’emploi donnant droit au bénéfice de l’assurance chômage, pendant une durée maximale d’un an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1600" dirty="0">
              <a:latin typeface="Avenir Next LT Pro" panose="020B0504020202020204" pitchFamily="34" charset="0"/>
            </a:endParaRPr>
          </a:p>
        </p:txBody>
      </p:sp>
      <p:sp>
        <p:nvSpPr>
          <p:cNvPr id="59396" name="Espace réservé du pied de page 3">
            <a:extLst>
              <a:ext uri="{FF2B5EF4-FFF2-40B4-BE49-F238E27FC236}">
                <a16:creationId xmlns:a16="http://schemas.microsoft.com/office/drawing/2014/main" id="{A5B3E302-8163-4D4C-9B00-1DB11E3B62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186532" y="6310082"/>
            <a:ext cx="670663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13F7A40-7BC0-41D0-8911-8D16FD98BB03}" type="slidenum">
              <a:rPr lang="fr-FR" altLang="fr-FR" sz="1200">
                <a:solidFill>
                  <a:schemeClr val="bg1"/>
                </a:solidFill>
              </a:rPr>
              <a:pPr/>
              <a:t>26</a:t>
            </a:fld>
            <a:r>
              <a:rPr lang="fr-FR" altLang="fr-FR" sz="1000" b="0" dirty="0">
                <a:solidFill>
                  <a:schemeClr val="bg1"/>
                </a:solidFill>
              </a:rPr>
              <a:t> • Direction des Relations extérieures et Partenariats</a:t>
            </a:r>
          </a:p>
          <a:p>
            <a:endParaRPr lang="fr-FR" altLang="fr-FR" sz="1000" b="0" dirty="0">
              <a:solidFill>
                <a:schemeClr val="bg1"/>
              </a:solidFill>
            </a:endParaRPr>
          </a:p>
          <a:p>
            <a:endParaRPr lang="fr-FR" altLang="fr-FR" sz="1000" b="0" dirty="0">
              <a:solidFill>
                <a:schemeClr val="bg1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E3C1DAC-9C90-42AF-8BFF-AAEDAD24F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La prévoyance complémentaire</a:t>
            </a:r>
          </a:p>
        </p:txBody>
      </p:sp>
      <p:sp>
        <p:nvSpPr>
          <p:cNvPr id="11" name="Espace réservé du numéro de diapositive 1">
            <a:extLst>
              <a:ext uri="{FF2B5EF4-FFF2-40B4-BE49-F238E27FC236}">
                <a16:creationId xmlns:a16="http://schemas.microsoft.com/office/drawing/2014/main" id="{3625873B-C0EE-4A03-B230-8D838DC0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</p:spPr>
        <p:txBody>
          <a:bodyPr/>
          <a:lstStyle/>
          <a:p>
            <a:fld id="{E50B9D9B-824C-437E-B87C-640CB12706FF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2" name="Espace réservé du pied de page 2">
            <a:extLst>
              <a:ext uri="{FF2B5EF4-FFF2-40B4-BE49-F238E27FC236}">
                <a16:creationId xmlns:a16="http://schemas.microsoft.com/office/drawing/2014/main" id="{CBC3B69B-F534-4D0A-B61C-8611D22438A5}"/>
              </a:ext>
            </a:extLst>
          </p:cNvPr>
          <p:cNvSpPr txBox="1">
            <a:spLocks/>
          </p:cNvSpPr>
          <p:nvPr/>
        </p:nvSpPr>
        <p:spPr>
          <a:xfrm>
            <a:off x="1186532" y="6428954"/>
            <a:ext cx="670663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Présentation sans valeur en l’absence des commentaires qui l’accompagnent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075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56F4394-A9DD-4824-9FE4-D4C805D27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EXEMPLE DE </a:t>
            </a:r>
            <a:r>
              <a:rPr lang="fr-FR" dirty="0" err="1"/>
              <a:t>BARèME</a:t>
            </a:r>
            <a:r>
              <a:rPr lang="fr-FR" dirty="0"/>
              <a:t> : décès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C697C5-51FC-4F8D-8114-5A623249D4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415" y="1928963"/>
            <a:ext cx="10929938" cy="44999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fr-FR" sz="1600" dirty="0"/>
          </a:p>
          <a:p>
            <a:endParaRPr lang="fr-FR" sz="1600" dirty="0"/>
          </a:p>
        </p:txBody>
      </p:sp>
      <p:sp>
        <p:nvSpPr>
          <p:cNvPr id="59396" name="Espace réservé du pied de page 3">
            <a:extLst>
              <a:ext uri="{FF2B5EF4-FFF2-40B4-BE49-F238E27FC236}">
                <a16:creationId xmlns:a16="http://schemas.microsoft.com/office/drawing/2014/main" id="{A5B3E302-8163-4D4C-9B00-1DB11E3B62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186532" y="6310082"/>
            <a:ext cx="670663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13F7A40-7BC0-41D0-8911-8D16FD98BB03}" type="slidenum">
              <a:rPr lang="fr-FR" altLang="fr-FR" sz="1200">
                <a:solidFill>
                  <a:schemeClr val="bg1"/>
                </a:solidFill>
              </a:rPr>
              <a:pPr/>
              <a:t>27</a:t>
            </a:fld>
            <a:r>
              <a:rPr lang="fr-FR" altLang="fr-FR" sz="1000" b="0" dirty="0">
                <a:solidFill>
                  <a:schemeClr val="bg1"/>
                </a:solidFill>
              </a:rPr>
              <a:t> • Direction des Relations extérieures et Partenariats</a:t>
            </a:r>
          </a:p>
          <a:p>
            <a:endParaRPr lang="fr-FR" altLang="fr-FR" sz="1000" b="0" dirty="0">
              <a:solidFill>
                <a:schemeClr val="bg1"/>
              </a:solidFill>
            </a:endParaRPr>
          </a:p>
          <a:p>
            <a:endParaRPr lang="fr-FR" altLang="fr-FR" sz="1000" b="0" dirty="0">
              <a:solidFill>
                <a:schemeClr val="bg1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E3C1DAC-9C90-42AF-8BFF-AAEDAD24F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La prévoyance complémentaire</a:t>
            </a:r>
          </a:p>
        </p:txBody>
      </p:sp>
      <p:sp>
        <p:nvSpPr>
          <p:cNvPr id="11" name="Espace réservé du numéro de diapositive 1">
            <a:extLst>
              <a:ext uri="{FF2B5EF4-FFF2-40B4-BE49-F238E27FC236}">
                <a16:creationId xmlns:a16="http://schemas.microsoft.com/office/drawing/2014/main" id="{3625873B-C0EE-4A03-B230-8D838DC0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</p:spPr>
        <p:txBody>
          <a:bodyPr/>
          <a:lstStyle/>
          <a:p>
            <a:fld id="{E50B9D9B-824C-437E-B87C-640CB12706FF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2" name="Espace réservé du pied de page 2">
            <a:extLst>
              <a:ext uri="{FF2B5EF4-FFF2-40B4-BE49-F238E27FC236}">
                <a16:creationId xmlns:a16="http://schemas.microsoft.com/office/drawing/2014/main" id="{CBC3B69B-F534-4D0A-B61C-8611D22438A5}"/>
              </a:ext>
            </a:extLst>
          </p:cNvPr>
          <p:cNvSpPr txBox="1">
            <a:spLocks/>
          </p:cNvSpPr>
          <p:nvPr/>
        </p:nvSpPr>
        <p:spPr>
          <a:xfrm>
            <a:off x="1186532" y="6428954"/>
            <a:ext cx="670663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Présentation sans valeur en l’absence des commentaires qui l’accompagnent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F9F448-C0B3-4477-8B1F-ABE1531CE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747" y="1845143"/>
            <a:ext cx="6181725" cy="452437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33ECB2F-5885-486F-B28E-43BC2975590F}"/>
              </a:ext>
            </a:extLst>
          </p:cNvPr>
          <p:cNvSpPr txBox="1"/>
          <p:nvPr/>
        </p:nvSpPr>
        <p:spPr>
          <a:xfrm>
            <a:off x="8714232" y="2450592"/>
            <a:ext cx="2020824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Les bénéficiaires par défaut des capitaux décès sont fixés par le contrat mais des bénéficiaires différents peuvent être désignés par le salarié</a:t>
            </a:r>
          </a:p>
        </p:txBody>
      </p:sp>
    </p:spTree>
    <p:extLst>
      <p:ext uri="{BB962C8B-B14F-4D97-AF65-F5344CB8AC3E}">
        <p14:creationId xmlns:p14="http://schemas.microsoft.com/office/powerpoint/2010/main" val="1543268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56F4394-A9DD-4824-9FE4-D4C805D27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EXEMPLE DE Barème : incapacité/invalidité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C697C5-51FC-4F8D-8114-5A623249D4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415" y="1928963"/>
            <a:ext cx="10929938" cy="44999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fr-FR" sz="1600" dirty="0"/>
          </a:p>
          <a:p>
            <a:endParaRPr lang="fr-FR" sz="1600" dirty="0"/>
          </a:p>
        </p:txBody>
      </p:sp>
      <p:sp>
        <p:nvSpPr>
          <p:cNvPr id="59396" name="Espace réservé du pied de page 3">
            <a:extLst>
              <a:ext uri="{FF2B5EF4-FFF2-40B4-BE49-F238E27FC236}">
                <a16:creationId xmlns:a16="http://schemas.microsoft.com/office/drawing/2014/main" id="{A5B3E302-8163-4D4C-9B00-1DB11E3B62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186532" y="6310082"/>
            <a:ext cx="670663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13F7A40-7BC0-41D0-8911-8D16FD98BB03}" type="slidenum">
              <a:rPr lang="fr-FR" altLang="fr-FR" sz="1200">
                <a:solidFill>
                  <a:schemeClr val="bg1"/>
                </a:solidFill>
              </a:rPr>
              <a:pPr/>
              <a:t>28</a:t>
            </a:fld>
            <a:r>
              <a:rPr lang="fr-FR" altLang="fr-FR" sz="1000" b="0" dirty="0">
                <a:solidFill>
                  <a:schemeClr val="bg1"/>
                </a:solidFill>
              </a:rPr>
              <a:t> • Direction des Relations extérieures et Partenariats</a:t>
            </a:r>
          </a:p>
          <a:p>
            <a:endParaRPr lang="fr-FR" altLang="fr-FR" sz="1000" b="0" dirty="0">
              <a:solidFill>
                <a:schemeClr val="bg1"/>
              </a:solidFill>
            </a:endParaRPr>
          </a:p>
          <a:p>
            <a:endParaRPr lang="fr-FR" altLang="fr-FR" sz="1000" b="0" dirty="0">
              <a:solidFill>
                <a:schemeClr val="bg1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E3C1DAC-9C90-42AF-8BFF-AAEDAD24F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La prévoyance complémentaire</a:t>
            </a:r>
          </a:p>
        </p:txBody>
      </p:sp>
      <p:sp>
        <p:nvSpPr>
          <p:cNvPr id="11" name="Espace réservé du numéro de diapositive 1">
            <a:extLst>
              <a:ext uri="{FF2B5EF4-FFF2-40B4-BE49-F238E27FC236}">
                <a16:creationId xmlns:a16="http://schemas.microsoft.com/office/drawing/2014/main" id="{3625873B-C0EE-4A03-B230-8D838DC0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</p:spPr>
        <p:txBody>
          <a:bodyPr/>
          <a:lstStyle/>
          <a:p>
            <a:fld id="{E50B9D9B-824C-437E-B87C-640CB12706FF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12" name="Espace réservé du pied de page 2">
            <a:extLst>
              <a:ext uri="{FF2B5EF4-FFF2-40B4-BE49-F238E27FC236}">
                <a16:creationId xmlns:a16="http://schemas.microsoft.com/office/drawing/2014/main" id="{CBC3B69B-F534-4D0A-B61C-8611D22438A5}"/>
              </a:ext>
            </a:extLst>
          </p:cNvPr>
          <p:cNvSpPr txBox="1">
            <a:spLocks/>
          </p:cNvSpPr>
          <p:nvPr/>
        </p:nvSpPr>
        <p:spPr>
          <a:xfrm>
            <a:off x="1186532" y="6428954"/>
            <a:ext cx="670663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Présentation sans valeur en l’absence des commentaires qui l’accompagnent</a:t>
            </a:r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64E444-4134-4428-A2BE-35B99AE27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457" y="2092070"/>
            <a:ext cx="7119947" cy="377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30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A8544EB-1DCC-4EF8-B6D2-C6F9DD8B2C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415" y="1371613"/>
            <a:ext cx="10929937" cy="313932"/>
          </a:xfrm>
        </p:spPr>
        <p:txBody>
          <a:bodyPr/>
          <a:lstStyle/>
          <a:p>
            <a:r>
              <a:rPr lang="fr-FR" dirty="0"/>
              <a:t>FOCUS SUR La garantie </a:t>
            </a:r>
            <a:r>
              <a:rPr lang="fr-FR" dirty="0" err="1"/>
              <a:t>INVALIDITé</a:t>
            </a:r>
            <a:r>
              <a:rPr lang="fr-FR" dirty="0"/>
              <a:t> : LES RENTES SELON LA </a:t>
            </a:r>
            <a:r>
              <a:rPr lang="fr-FR" dirty="0" err="1"/>
              <a:t>CATéGORIE</a:t>
            </a:r>
            <a:endParaRPr lang="fr-FR" dirty="0"/>
          </a:p>
        </p:txBody>
      </p:sp>
      <p:sp>
        <p:nvSpPr>
          <p:cNvPr id="65540" name="Espace réservé du pied de page 3">
            <a:extLst>
              <a:ext uri="{FF2B5EF4-FFF2-40B4-BE49-F238E27FC236}">
                <a16:creationId xmlns:a16="http://schemas.microsoft.com/office/drawing/2014/main" id="{E78246ED-7961-409E-BB27-1708D620C1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995738E-06FF-4B56-B350-EAF36886D2EA}" type="slidenum">
              <a:rPr lang="fr-FR" altLang="fr-FR" sz="1200">
                <a:solidFill>
                  <a:schemeClr val="bg1"/>
                </a:solidFill>
              </a:rPr>
              <a:pPr/>
              <a:t>29</a:t>
            </a:fld>
            <a:r>
              <a:rPr lang="fr-FR" altLang="fr-FR" sz="1000" b="0">
                <a:solidFill>
                  <a:schemeClr val="bg1"/>
                </a:solidFill>
              </a:rPr>
              <a:t> • Direction des Relations extérieures et Partenariats</a:t>
            </a:r>
          </a:p>
          <a:p>
            <a:endParaRPr lang="fr-FR" altLang="fr-FR" sz="1000" b="0">
              <a:solidFill>
                <a:schemeClr val="bg1"/>
              </a:solidFill>
            </a:endParaRPr>
          </a:p>
          <a:p>
            <a:endParaRPr lang="fr-FR" altLang="fr-FR" sz="1000" b="0">
              <a:solidFill>
                <a:schemeClr val="bg1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06B865-76CC-4E74-91D2-2366E57E4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La prévoyance complémentaire</a:t>
            </a:r>
          </a:p>
        </p:txBody>
      </p:sp>
      <p:pic>
        <p:nvPicPr>
          <p:cNvPr id="8" name="Image 4" descr="articulation.png">
            <a:extLst>
              <a:ext uri="{FF2B5EF4-FFF2-40B4-BE49-F238E27FC236}">
                <a16:creationId xmlns:a16="http://schemas.microsoft.com/office/drawing/2014/main" id="{872EC6A1-D4EF-4A19-ACB2-D5F172C2D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10" b="-1"/>
          <a:stretch/>
        </p:blipFill>
        <p:spPr bwMode="auto">
          <a:xfrm>
            <a:off x="1692114" y="1672944"/>
            <a:ext cx="7701355" cy="45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01CFA37F-E833-475F-8ACE-FF484D2F9289}"/>
              </a:ext>
            </a:extLst>
          </p:cNvPr>
          <p:cNvSpPr txBox="1">
            <a:spLocks/>
          </p:cNvSpPr>
          <p:nvPr/>
        </p:nvSpPr>
        <p:spPr>
          <a:xfrm>
            <a:off x="1186532" y="6428954"/>
            <a:ext cx="670663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Présentation sans valeur en l’absence des commentaires qui l’accompagnent</a:t>
            </a:r>
          </a:p>
          <a:p>
            <a:endParaRPr lang="fr-FR" dirty="0"/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D4774949-336D-456B-BAC6-B019D4F19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</p:spPr>
        <p:txBody>
          <a:bodyPr/>
          <a:lstStyle/>
          <a:p>
            <a:fld id="{E50B9D9B-824C-437E-B87C-640CB12706FF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172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F5F186B-8B4F-4C39-A426-0CE8A3772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PREVOYANCE : Les acteurs du régime général et complémentaire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C62CC82-152A-4290-90A2-E06F7F063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1204" y="6364946"/>
            <a:ext cx="636447" cy="365125"/>
          </a:xfrm>
        </p:spPr>
        <p:txBody>
          <a:bodyPr/>
          <a:lstStyle/>
          <a:p>
            <a:fld id="{E50B9D9B-824C-437E-B87C-640CB12706FF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29D8E05-8E9F-4EB6-A9E0-759E59598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4B1F9B-AC6F-492C-A3BD-E4F27AF21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7781" y="6364946"/>
            <a:ext cx="6706631" cy="365125"/>
          </a:xfrm>
        </p:spPr>
        <p:txBody>
          <a:bodyPr/>
          <a:lstStyle/>
          <a:p>
            <a:r>
              <a:rPr lang="fr-FR" sz="900" dirty="0"/>
              <a:t>Fondamentaux de la prévoyance – présentation sans valeur en l’absence des commentaires qui l’accompagnent</a:t>
            </a:r>
          </a:p>
        </p:txBody>
      </p:sp>
      <p:sp>
        <p:nvSpPr>
          <p:cNvPr id="41" name="Organigramme : Alternative 40">
            <a:extLst>
              <a:ext uri="{FF2B5EF4-FFF2-40B4-BE49-F238E27FC236}">
                <a16:creationId xmlns:a16="http://schemas.microsoft.com/office/drawing/2014/main" id="{835BE05B-AC2E-4884-B933-81557C300D8C}"/>
              </a:ext>
            </a:extLst>
          </p:cNvPr>
          <p:cNvSpPr/>
          <p:nvPr/>
        </p:nvSpPr>
        <p:spPr>
          <a:xfrm>
            <a:off x="3222221" y="1982932"/>
            <a:ext cx="4772604" cy="1207123"/>
          </a:xfrm>
          <a:prstGeom prst="flowChartAlternateProcess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/>
          <a:lstStyle/>
          <a:p>
            <a:pPr algn="ctr" defTabSz="782292">
              <a:spcAft>
                <a:spcPts val="600"/>
              </a:spcAft>
              <a:defRPr/>
            </a:pPr>
            <a:r>
              <a:rPr lang="fr-FR" b="1" kern="0" dirty="0">
                <a:solidFill>
                  <a:srgbClr val="FFFFFF"/>
                </a:solidFill>
              </a:rPr>
              <a:t>Régime Général Sécurité sociale</a:t>
            </a:r>
          </a:p>
          <a:p>
            <a:pPr marL="257175" indent="-197644" defTabSz="782292">
              <a:buFont typeface="Courier New" panose="02070309020205020404" pitchFamily="49" charset="0"/>
              <a:buChar char="o"/>
              <a:defRPr/>
            </a:pPr>
            <a:r>
              <a:rPr lang="fr-FR" sz="1200" kern="0" dirty="0">
                <a:solidFill>
                  <a:srgbClr val="FFFFFF"/>
                </a:solidFill>
              </a:rPr>
              <a:t>CNAM :  Maladie (santé/prévoyance)</a:t>
            </a:r>
          </a:p>
          <a:p>
            <a:pPr marL="257175" indent="-197644" defTabSz="782292">
              <a:buFont typeface="Courier New" panose="02070309020205020404" pitchFamily="49" charset="0"/>
              <a:buChar char="o"/>
              <a:defRPr/>
            </a:pPr>
            <a:r>
              <a:rPr lang="fr-FR" sz="1200" kern="0" dirty="0">
                <a:solidFill>
                  <a:srgbClr val="FFFFFF"/>
                </a:solidFill>
              </a:rPr>
              <a:t>AT-MP :  Accidents Travail et Maladie Pro</a:t>
            </a:r>
          </a:p>
          <a:p>
            <a:pPr marL="345281" indent="-285750" defTabSz="782292">
              <a:buFont typeface="Courier New" panose="02070309020205020404" pitchFamily="49" charset="0"/>
              <a:buChar char="o"/>
              <a:defRPr/>
            </a:pPr>
            <a:endParaRPr lang="fr-FR" sz="1200" kern="0" dirty="0">
              <a:solidFill>
                <a:srgbClr val="FFFFFF"/>
              </a:solidFill>
            </a:endParaRPr>
          </a:p>
        </p:txBody>
      </p:sp>
      <p:sp>
        <p:nvSpPr>
          <p:cNvPr id="59" name="Organigramme : Alternative 58">
            <a:extLst>
              <a:ext uri="{FF2B5EF4-FFF2-40B4-BE49-F238E27FC236}">
                <a16:creationId xmlns:a16="http://schemas.microsoft.com/office/drawing/2014/main" id="{9A5D2886-D414-4940-84F2-7DAEB37B7A5C}"/>
              </a:ext>
            </a:extLst>
          </p:cNvPr>
          <p:cNvSpPr/>
          <p:nvPr/>
        </p:nvSpPr>
        <p:spPr>
          <a:xfrm>
            <a:off x="3522788" y="3424174"/>
            <a:ext cx="4122383" cy="672380"/>
          </a:xfrm>
          <a:prstGeom prst="flowChartAlternateProcess">
            <a:avLst/>
          </a:prstGeom>
          <a:solidFill>
            <a:srgbClr val="00A082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/>
          <a:lstStyle/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Régimes Complémentaires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4391503-8294-439F-A824-CD72BEBB689E}"/>
              </a:ext>
            </a:extLst>
          </p:cNvPr>
          <p:cNvSpPr txBox="1"/>
          <p:nvPr/>
        </p:nvSpPr>
        <p:spPr>
          <a:xfrm>
            <a:off x="7120652" y="3066383"/>
            <a:ext cx="567000" cy="71558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5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sym typeface="Wingdings 2" panose="05020102010507070707" pitchFamily="18" charset="2"/>
              </a:rPr>
              <a:t></a:t>
            </a:r>
            <a:endParaRPr kumimoji="0" lang="fr-FR" sz="405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B9EE9568-0152-43E3-82FF-E1688C24DB26}"/>
              </a:ext>
            </a:extLst>
          </p:cNvPr>
          <p:cNvCxnSpPr/>
          <p:nvPr/>
        </p:nvCxnSpPr>
        <p:spPr>
          <a:xfrm>
            <a:off x="2595486" y="4240918"/>
            <a:ext cx="5823974" cy="14812"/>
          </a:xfrm>
          <a:prstGeom prst="line">
            <a:avLst/>
          </a:prstGeom>
          <a:noFill/>
          <a:ln w="317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64" name="Organigramme : Alternative 63">
            <a:extLst>
              <a:ext uri="{FF2B5EF4-FFF2-40B4-BE49-F238E27FC236}">
                <a16:creationId xmlns:a16="http://schemas.microsoft.com/office/drawing/2014/main" id="{D2634FA9-B948-4B03-917B-CCC0EB2B1684}"/>
              </a:ext>
            </a:extLst>
          </p:cNvPr>
          <p:cNvSpPr/>
          <p:nvPr/>
        </p:nvSpPr>
        <p:spPr>
          <a:xfrm>
            <a:off x="1566840" y="4409028"/>
            <a:ext cx="1809000" cy="1754502"/>
          </a:xfrm>
          <a:prstGeom prst="flowChartAlternateProcess">
            <a:avLst/>
          </a:prstGeom>
          <a:solidFill>
            <a:srgbClr val="00A082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lIns="27000" tIns="54000" rIns="27000" bIns="27000" rtlCol="0" anchor="ctr"/>
          <a:lstStyle/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Institutions de prévoyance &gt; G.P.S</a:t>
            </a:r>
          </a:p>
          <a:p>
            <a:pPr marL="0" marR="0" lvl="0" indent="0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Code Sécurité sociale</a:t>
            </a: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Gouvernance</a:t>
            </a: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Paritaire (OS-OP)</a:t>
            </a: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BD002E"/>
                </a:solidFill>
                <a:effectLst/>
                <a:uLnTx/>
                <a:uFillTx/>
              </a:rPr>
              <a:t>A but non lucratif</a:t>
            </a:r>
          </a:p>
        </p:txBody>
      </p:sp>
      <p:sp>
        <p:nvSpPr>
          <p:cNvPr id="65" name="Organigramme : Alternative 64">
            <a:extLst>
              <a:ext uri="{FF2B5EF4-FFF2-40B4-BE49-F238E27FC236}">
                <a16:creationId xmlns:a16="http://schemas.microsoft.com/office/drawing/2014/main" id="{5E0538D1-3EA3-48BB-BD7D-50F055FA2DFB}"/>
              </a:ext>
            </a:extLst>
          </p:cNvPr>
          <p:cNvSpPr/>
          <p:nvPr/>
        </p:nvSpPr>
        <p:spPr>
          <a:xfrm>
            <a:off x="3596265" y="4413928"/>
            <a:ext cx="1552344" cy="1754501"/>
          </a:xfrm>
          <a:prstGeom prst="flowChartAlternateProcess">
            <a:avLst/>
          </a:prstGeom>
          <a:solidFill>
            <a:srgbClr val="00A082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lIns="27000" tIns="54000" rIns="27000" bIns="27000" rtlCol="0" anchor="ctr"/>
          <a:lstStyle/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Mutuelles</a:t>
            </a: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Code Mutualité</a:t>
            </a: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Gouvernance</a:t>
            </a: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kern="0" dirty="0">
                <a:solidFill>
                  <a:schemeClr val="tx2"/>
                </a:solidFill>
              </a:rPr>
              <a:t>Assurés</a:t>
            </a: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BD002E"/>
                </a:solidFill>
                <a:effectLst/>
                <a:uLnTx/>
                <a:uFillTx/>
              </a:rPr>
              <a:t>A but non lucratif</a:t>
            </a: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66" name="Organigramme : Alternative 65">
            <a:extLst>
              <a:ext uri="{FF2B5EF4-FFF2-40B4-BE49-F238E27FC236}">
                <a16:creationId xmlns:a16="http://schemas.microsoft.com/office/drawing/2014/main" id="{8FC2DF12-9AEF-45CF-9A09-9E9FAFCB34B0}"/>
              </a:ext>
            </a:extLst>
          </p:cNvPr>
          <p:cNvSpPr/>
          <p:nvPr/>
        </p:nvSpPr>
        <p:spPr>
          <a:xfrm>
            <a:off x="5390170" y="4414845"/>
            <a:ext cx="1823208" cy="1754502"/>
          </a:xfrm>
          <a:prstGeom prst="flowChartAlternateProcess">
            <a:avLst/>
          </a:prstGeom>
          <a:solidFill>
            <a:srgbClr val="00A082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lIns="27000" tIns="54000" rIns="27000" bIns="27000" rtlCol="0" anchor="ctr"/>
          <a:lstStyle/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Sociétés d’assurance Mutuelle</a:t>
            </a: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Code des assurances</a:t>
            </a: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Gouvernance</a:t>
            </a:r>
          </a:p>
          <a:p>
            <a:pPr algn="ctr" defTabSz="782292">
              <a:defRPr/>
            </a:pPr>
            <a:r>
              <a:rPr lang="fr-FR" sz="1100" b="1" kern="0" dirty="0">
                <a:solidFill>
                  <a:schemeClr val="tx2"/>
                </a:solidFill>
              </a:rPr>
              <a:t>Assurés</a:t>
            </a: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BD002E"/>
                </a:solidFill>
                <a:effectLst/>
                <a:uLnTx/>
                <a:uFillTx/>
              </a:rPr>
              <a:t>A but non lucratif</a:t>
            </a:r>
          </a:p>
        </p:txBody>
      </p:sp>
      <p:sp>
        <p:nvSpPr>
          <p:cNvPr id="67" name="Organigramme : Alternative 66">
            <a:extLst>
              <a:ext uri="{FF2B5EF4-FFF2-40B4-BE49-F238E27FC236}">
                <a16:creationId xmlns:a16="http://schemas.microsoft.com/office/drawing/2014/main" id="{71218081-EE4E-4E5D-87B1-AE22877BEDC6}"/>
              </a:ext>
            </a:extLst>
          </p:cNvPr>
          <p:cNvSpPr/>
          <p:nvPr/>
        </p:nvSpPr>
        <p:spPr>
          <a:xfrm>
            <a:off x="7458513" y="4398026"/>
            <a:ext cx="1806440" cy="1754502"/>
          </a:xfrm>
          <a:prstGeom prst="flowChartAlternateProcess">
            <a:avLst/>
          </a:prstGeom>
          <a:solidFill>
            <a:srgbClr val="00A082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lIns="27000" tIns="162000" rIns="27000" bIns="81000" rtlCol="0" anchor="ctr"/>
          <a:lstStyle/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Société d’assurance</a:t>
            </a: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Code des assurances</a:t>
            </a: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Gouvernance</a:t>
            </a:r>
          </a:p>
          <a:p>
            <a:pPr marR="0" lvl="0" indent="0" algn="ctr" defTabSz="78229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kern="0" dirty="0">
                <a:solidFill>
                  <a:schemeClr val="tx2"/>
                </a:solidFill>
              </a:rPr>
              <a:t>Actionnaires</a:t>
            </a: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BD002E"/>
              </a:solidFill>
              <a:effectLst/>
              <a:uLnTx/>
              <a:uFillTx/>
            </a:endParaRPr>
          </a:p>
          <a:p>
            <a:pPr marL="0" marR="0" lvl="0" indent="0" algn="ctr" defTabSz="7822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BD002E"/>
                </a:solidFill>
                <a:effectLst/>
                <a:uLnTx/>
                <a:uFillTx/>
              </a:rPr>
              <a:t>A but  lucratif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68" name="Flèche vers le haut 28">
            <a:extLst>
              <a:ext uri="{FF2B5EF4-FFF2-40B4-BE49-F238E27FC236}">
                <a16:creationId xmlns:a16="http://schemas.microsoft.com/office/drawing/2014/main" id="{4AD9326D-EF58-42E0-8B0D-34FFB90E233E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489628" y="4218270"/>
            <a:ext cx="189000" cy="253111"/>
          </a:xfrm>
          <a:prstGeom prst="upArrow">
            <a:avLst>
              <a:gd name="adj1" fmla="val 23531"/>
              <a:gd name="adj2" fmla="val 83086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Flèche vers le haut 29">
            <a:extLst>
              <a:ext uri="{FF2B5EF4-FFF2-40B4-BE49-F238E27FC236}">
                <a16:creationId xmlns:a16="http://schemas.microsoft.com/office/drawing/2014/main" id="{5D025FA7-F4A8-4ECD-824C-8DC3DB00D3B4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4322097" y="4240918"/>
            <a:ext cx="189000" cy="253111"/>
          </a:xfrm>
          <a:prstGeom prst="upArrow">
            <a:avLst>
              <a:gd name="adj1" fmla="val 23531"/>
              <a:gd name="adj2" fmla="val 83086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Flèche vers le haut 29">
            <a:extLst>
              <a:ext uri="{FF2B5EF4-FFF2-40B4-BE49-F238E27FC236}">
                <a16:creationId xmlns:a16="http://schemas.microsoft.com/office/drawing/2014/main" id="{ED06578E-81E5-43AB-9801-DDA28D7F6582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181778" y="4255730"/>
            <a:ext cx="189000" cy="253111"/>
          </a:xfrm>
          <a:prstGeom prst="upArrow">
            <a:avLst>
              <a:gd name="adj1" fmla="val 23531"/>
              <a:gd name="adj2" fmla="val 83086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Flèche vers le haut 31">
            <a:extLst>
              <a:ext uri="{FF2B5EF4-FFF2-40B4-BE49-F238E27FC236}">
                <a16:creationId xmlns:a16="http://schemas.microsoft.com/office/drawing/2014/main" id="{D4C39F74-4876-4CD5-8AE5-C251D52266EF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8300292" y="4262782"/>
            <a:ext cx="189000" cy="253111"/>
          </a:xfrm>
          <a:prstGeom prst="upArrow">
            <a:avLst>
              <a:gd name="adj1" fmla="val 23531"/>
              <a:gd name="adj2" fmla="val 83086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3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A8544EB-1DCC-4EF8-B6D2-C6F9DD8B2C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415" y="1371613"/>
            <a:ext cx="10929937" cy="313932"/>
          </a:xfrm>
        </p:spPr>
        <p:txBody>
          <a:bodyPr/>
          <a:lstStyle/>
          <a:p>
            <a:r>
              <a:rPr lang="fr-FR" dirty="0"/>
              <a:t>FOCUS SUR La garantie incapacité temporaire : versement des indemnités journalières complémentaires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261E27-B07B-461C-96C7-75E95B0FAC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415" y="1928381"/>
            <a:ext cx="10929938" cy="38576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L’employeur est tenu de déclarer l’arrêt de travail à son assureur ou gestionnaire, et ce dans un certain délai, qui figure dans les conditions générales ou le règlement du contrat.</a:t>
            </a:r>
          </a:p>
          <a:p>
            <a:pPr>
              <a:lnSpc>
                <a:spcPct val="100000"/>
              </a:lnSpc>
              <a:defRPr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Tant que le salarié est présent à l’effectif de l’entreprise, les prestations sont versées à l’employeur, qui les reverse au salarié.</a:t>
            </a:r>
          </a:p>
          <a:p>
            <a:pPr>
              <a:lnSpc>
                <a:spcPct val="100000"/>
              </a:lnSpc>
              <a:defRPr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le salarié quitte l’entreprise (licenciement pour inaptitude par exemple), les prestations sont versées directement au salarié, à compter de la rupture du contrat de travail.</a:t>
            </a:r>
          </a:p>
          <a:p>
            <a:pPr marL="0" indent="0">
              <a:buNone/>
              <a:defRPr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540" name="Espace réservé du pied de page 3">
            <a:extLst>
              <a:ext uri="{FF2B5EF4-FFF2-40B4-BE49-F238E27FC236}">
                <a16:creationId xmlns:a16="http://schemas.microsoft.com/office/drawing/2014/main" id="{E78246ED-7961-409E-BB27-1708D620C1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995738E-06FF-4B56-B350-EAF36886D2EA}" type="slidenum">
              <a:rPr lang="fr-FR" altLang="fr-FR" sz="1200">
                <a:solidFill>
                  <a:schemeClr val="bg1"/>
                </a:solidFill>
              </a:rPr>
              <a:pPr/>
              <a:t>30</a:t>
            </a:fld>
            <a:r>
              <a:rPr lang="fr-FR" altLang="fr-FR" sz="1000" b="0">
                <a:solidFill>
                  <a:schemeClr val="bg1"/>
                </a:solidFill>
              </a:rPr>
              <a:t> • Direction des Relations extérieures et Partenariats</a:t>
            </a:r>
          </a:p>
          <a:p>
            <a:endParaRPr lang="fr-FR" altLang="fr-FR" sz="1000" b="0">
              <a:solidFill>
                <a:schemeClr val="bg1"/>
              </a:solidFill>
            </a:endParaRPr>
          </a:p>
          <a:p>
            <a:endParaRPr lang="fr-FR" altLang="fr-FR" sz="1000" b="0">
              <a:solidFill>
                <a:schemeClr val="bg1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06B865-76CC-4E74-91D2-2366E57E4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La prévoyance complémentaire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7CB6A0B1-A8BD-45EC-8592-BCAF53FEF416}"/>
              </a:ext>
            </a:extLst>
          </p:cNvPr>
          <p:cNvSpPr txBox="1">
            <a:spLocks/>
          </p:cNvSpPr>
          <p:nvPr/>
        </p:nvSpPr>
        <p:spPr>
          <a:xfrm>
            <a:off x="1186532" y="6428954"/>
            <a:ext cx="670663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Présentation sans valeur en l’absence des commentaires qui l’accompagnent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6348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086613-4B30-4792-91D9-78DD7F608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415" y="1371613"/>
            <a:ext cx="10929937" cy="313932"/>
          </a:xfrm>
        </p:spPr>
        <p:txBody>
          <a:bodyPr/>
          <a:lstStyle/>
          <a:p>
            <a:r>
              <a:rPr lang="fr-FR" dirty="0"/>
              <a:t>EXEMPLE DE CALCUL des indemnités journalières complémentaires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E7240B-4B04-4DAF-AAEE-AD097F42D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0B9D9B-824C-437E-B87C-640CB12706FF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1B74C51-9512-4050-BA09-D3E360C5E8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b="1" dirty="0"/>
          </a:p>
          <a:p>
            <a:r>
              <a:rPr lang="fr-FR" b="1" dirty="0"/>
              <a:t>Pour une prestation de 75% du salaire de référence brut, sous déductions des IJSS brutes</a:t>
            </a:r>
            <a:r>
              <a:rPr lang="fr-FR" dirty="0"/>
              <a:t> :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Salaire de référence annuel brut : 31 508,11 * 75% = 23 631,08€ (brut) soit 64,74€ journaliers (brut/365jours)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Indemnités Journalières Sécurité Sociale : 43,98€ bruts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Prestation brute = salaire de référence brut journalier – IJSS brute = 64,74 - 43,98 = </a:t>
            </a:r>
            <a:r>
              <a:rPr lang="fr-FR" b="1" dirty="0">
                <a:sym typeface="Wingdings" panose="05000000000000000000" pitchFamily="2" charset="2"/>
              </a:rPr>
              <a:t>20,76€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La prestation journalière versée par l’organisme assureur sera donc de </a:t>
            </a:r>
            <a:r>
              <a:rPr lang="fr-FR" b="1" u="sng" dirty="0">
                <a:solidFill>
                  <a:srgbClr val="2D5CA7"/>
                </a:solidFill>
                <a:sym typeface="Wingdings" panose="05000000000000000000" pitchFamily="2" charset="2"/>
              </a:rPr>
              <a:t>20,76</a:t>
            </a:r>
            <a:r>
              <a:rPr lang="fr-FR" dirty="0">
                <a:solidFill>
                  <a:srgbClr val="2D5CA7"/>
                </a:solidFill>
                <a:sym typeface="Wingdings" panose="05000000000000000000" pitchFamily="2" charset="2"/>
              </a:rPr>
              <a:t>€</a:t>
            </a:r>
            <a:r>
              <a:rPr lang="fr-FR" dirty="0">
                <a:sym typeface="Wingdings" panose="05000000000000000000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8A7610FB-AF8F-45EC-941D-68C97D11F4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La prévoyance complémentaire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6C7BE3-2884-4695-92A9-4D24299B133A}"/>
              </a:ext>
            </a:extLst>
          </p:cNvPr>
          <p:cNvSpPr/>
          <p:nvPr/>
        </p:nvSpPr>
        <p:spPr>
          <a:xfrm>
            <a:off x="6638192" y="1939877"/>
            <a:ext cx="4835006" cy="108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B7599C2D-60C2-4E12-ACC2-B867C26F5751}"/>
              </a:ext>
            </a:extLst>
          </p:cNvPr>
          <p:cNvSpPr txBox="1">
            <a:spLocks/>
          </p:cNvSpPr>
          <p:nvPr/>
        </p:nvSpPr>
        <p:spPr>
          <a:xfrm>
            <a:off x="1186532" y="6428954"/>
            <a:ext cx="670663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Présentation sans valeur en l’absence des commentaires qui l’accompagnent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799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05968A3-8C87-45EE-BCC5-CB8EE905F4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Qui intervient ? Qui reçoit le paiement ? Quelle périodicité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E261A28-1FC0-4BFA-91CA-96E4458BC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0B9D9B-824C-437E-B87C-640CB12706FF}" type="slidenum">
              <a:rPr lang="fr-FR" smtClean="0"/>
              <a:pPr/>
              <a:t>32</a:t>
            </a:fld>
            <a:endParaRPr lang="fr-FR" dirty="0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7BB1FA2E-6B6B-4992-9B54-78A879136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30840"/>
              </p:ext>
            </p:extLst>
          </p:nvPr>
        </p:nvGraphicFramePr>
        <p:xfrm>
          <a:off x="1771825" y="2046371"/>
          <a:ext cx="8235416" cy="4021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854">
                  <a:extLst>
                    <a:ext uri="{9D8B030D-6E8A-4147-A177-3AD203B41FA5}">
                      <a16:colId xmlns:a16="http://schemas.microsoft.com/office/drawing/2014/main" val="2012268311"/>
                    </a:ext>
                  </a:extLst>
                </a:gridCol>
                <a:gridCol w="2058854">
                  <a:extLst>
                    <a:ext uri="{9D8B030D-6E8A-4147-A177-3AD203B41FA5}">
                      <a16:colId xmlns:a16="http://schemas.microsoft.com/office/drawing/2014/main" val="3666693620"/>
                    </a:ext>
                  </a:extLst>
                </a:gridCol>
                <a:gridCol w="2058854">
                  <a:extLst>
                    <a:ext uri="{9D8B030D-6E8A-4147-A177-3AD203B41FA5}">
                      <a16:colId xmlns:a16="http://schemas.microsoft.com/office/drawing/2014/main" val="1237581759"/>
                    </a:ext>
                  </a:extLst>
                </a:gridCol>
                <a:gridCol w="2058854">
                  <a:extLst>
                    <a:ext uri="{9D8B030D-6E8A-4147-A177-3AD203B41FA5}">
                      <a16:colId xmlns:a16="http://schemas.microsoft.com/office/drawing/2014/main" val="4122588614"/>
                    </a:ext>
                  </a:extLst>
                </a:gridCol>
              </a:tblGrid>
              <a:tr h="78255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Demandeur</a:t>
                      </a:r>
                      <a:r>
                        <a:rPr lang="fr-FR" dirty="0"/>
                        <a:t> </a:t>
                      </a:r>
                      <a:r>
                        <a:rPr lang="fr-FR" sz="1200" dirty="0"/>
                        <a:t>(dossier d’ouverture)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Destinataire du paiement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Périodicité et terme du paiement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307145"/>
                  </a:ext>
                </a:extLst>
              </a:tr>
              <a:tr h="782554"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Indemnités Journalières</a:t>
                      </a:r>
                    </a:p>
                  </a:txBody>
                  <a:tcPr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Employeur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Employeur</a:t>
                      </a:r>
                    </a:p>
                    <a:p>
                      <a:pPr algn="ctr"/>
                      <a:r>
                        <a:rPr lang="fr-FR" sz="1200" dirty="0"/>
                        <a:t>(sauf si rupture du contrat de travail)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 réception des justificatifs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593786"/>
                  </a:ext>
                </a:extLst>
              </a:tr>
              <a:tr h="782554">
                <a:tc>
                  <a:txBody>
                    <a:bodyPr/>
                    <a:lstStyle/>
                    <a:p>
                      <a:pPr algn="ctr"/>
                      <a:endParaRPr lang="fr-F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Invalidité</a:t>
                      </a:r>
                    </a:p>
                  </a:txBody>
                  <a:tcPr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Employeur </a:t>
                      </a:r>
                    </a:p>
                    <a:p>
                      <a:pPr algn="ctr"/>
                      <a:r>
                        <a:rPr lang="fr-FR" sz="1400" dirty="0"/>
                        <a:t>Ou assuré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Salarié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Mensuel échu ou à réception des justificatifs </a:t>
                      </a:r>
                      <a:r>
                        <a:rPr lang="fr-FR" sz="1050" dirty="0"/>
                        <a:t>en cas de poursuite d’activité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2135452"/>
                  </a:ext>
                </a:extLst>
              </a:tr>
              <a:tr h="782554">
                <a:tc>
                  <a:txBody>
                    <a:bodyPr/>
                    <a:lstStyle/>
                    <a:p>
                      <a:pPr algn="ctr"/>
                      <a:endParaRPr lang="fr-F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Capital Décès</a:t>
                      </a:r>
                    </a:p>
                  </a:txBody>
                  <a:tcPr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Employeur ou bénéficiaire(s)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Bénéficiaires(s)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 réception du dossier complet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5812499"/>
                  </a:ext>
                </a:extLst>
              </a:tr>
              <a:tr h="782554"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Rentes suite Décès</a:t>
                      </a:r>
                    </a:p>
                  </a:txBody>
                  <a:tcPr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Employeur ou bénéficiaire(s)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Bénéficiaire(s)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Trimestriel par avance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313843"/>
                  </a:ext>
                </a:extLst>
              </a:tr>
            </a:tbl>
          </a:graphicData>
        </a:graphic>
      </p:graphicFrame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303AABF6-980F-4529-A2BB-7AC5747BE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428954"/>
            <a:ext cx="6706631" cy="365125"/>
          </a:xfrm>
        </p:spPr>
        <p:txBody>
          <a:bodyPr/>
          <a:lstStyle/>
          <a:p>
            <a:r>
              <a:rPr lang="fr-FR" dirty="0"/>
              <a:t>Présentation sans valeur en l’absence des commentaires qui l’accompagnent</a:t>
            </a:r>
          </a:p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8432867-A442-4E39-8713-54F32F917B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La prévoyance complémentaire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619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4EB05E5-FA10-4A22-90BD-5F1CD85A25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Vue synthétique du régime fiscal et social des prestations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7CDFB2F-03C4-4A77-A2B2-7F72A0705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0B9D9B-824C-437E-B87C-640CB12706FF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70AC17-15B8-4A20-A45E-E2DB698679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Repère sur le fonctionnement des prestations prévoyance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0CB1352E-7684-44F4-8941-FD00C879A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14355"/>
              </p:ext>
            </p:extLst>
          </p:nvPr>
        </p:nvGraphicFramePr>
        <p:xfrm>
          <a:off x="616383" y="1772916"/>
          <a:ext cx="10812762" cy="4061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191">
                  <a:extLst>
                    <a:ext uri="{9D8B030D-6E8A-4147-A177-3AD203B41FA5}">
                      <a16:colId xmlns:a16="http://schemas.microsoft.com/office/drawing/2014/main" val="1723678993"/>
                    </a:ext>
                  </a:extLst>
                </a:gridCol>
                <a:gridCol w="2861296">
                  <a:extLst>
                    <a:ext uri="{9D8B030D-6E8A-4147-A177-3AD203B41FA5}">
                      <a16:colId xmlns:a16="http://schemas.microsoft.com/office/drawing/2014/main" val="1275097913"/>
                    </a:ext>
                  </a:extLst>
                </a:gridCol>
                <a:gridCol w="2545084">
                  <a:extLst>
                    <a:ext uri="{9D8B030D-6E8A-4147-A177-3AD203B41FA5}">
                      <a16:colId xmlns:a16="http://schemas.microsoft.com/office/drawing/2014/main" val="2864864596"/>
                    </a:ext>
                  </a:extLst>
                </a:gridCol>
                <a:gridCol w="2703191">
                  <a:extLst>
                    <a:ext uri="{9D8B030D-6E8A-4147-A177-3AD203B41FA5}">
                      <a16:colId xmlns:a16="http://schemas.microsoft.com/office/drawing/2014/main" val="3112024124"/>
                    </a:ext>
                  </a:extLst>
                </a:gridCol>
              </a:tblGrid>
              <a:tr h="387155"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/>
                        <a:t>Prestations Prévoyance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Charges sociales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CSG – CRDS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IRPP (impôt sur le revenu)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47861"/>
                  </a:ext>
                </a:extLst>
              </a:tr>
              <a:tr h="544437">
                <a:tc>
                  <a:txBody>
                    <a:bodyPr/>
                    <a:lstStyle/>
                    <a:p>
                      <a:r>
                        <a:rPr lang="fr-FR" sz="1200" b="1" dirty="0"/>
                        <a:t>IJ versée à l’employeur </a:t>
                      </a:r>
                    </a:p>
                    <a:p>
                      <a:r>
                        <a:rPr lang="fr-FR" sz="1200" b="1" dirty="0"/>
                        <a:t>(avant rupture du contrat de travail)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Soumis au prorata de la quote-part patronale des cotisations Prévoyance arrêt de travail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Soumis au prorata de la quote-part patronale des cotisations Prévoyance arrêt </a:t>
                      </a:r>
                      <a:r>
                        <a:rPr lang="fr-FR" sz="1200"/>
                        <a:t>de travail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Oui </a:t>
                      </a:r>
                    </a:p>
                    <a:p>
                      <a:pPr algn="ctr"/>
                      <a:r>
                        <a:rPr lang="fr-FR" sz="1200" dirty="0"/>
                        <a:t>dans la catégorie des salaires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680949"/>
                  </a:ext>
                </a:extLst>
              </a:tr>
              <a:tr h="859002">
                <a:tc>
                  <a:txBody>
                    <a:bodyPr/>
                    <a:lstStyle/>
                    <a:p>
                      <a:r>
                        <a:rPr lang="fr-FR" sz="1200" b="1" dirty="0"/>
                        <a:t>IJ versée au salarié </a:t>
                      </a:r>
                    </a:p>
                    <a:p>
                      <a:r>
                        <a:rPr lang="fr-FR" sz="1200" b="1" dirty="0"/>
                        <a:t>(après rupture du contrat de travail)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 Sans objet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Oui </a:t>
                      </a:r>
                    </a:p>
                    <a:p>
                      <a:pPr algn="ctr"/>
                      <a:r>
                        <a:rPr lang="fr-FR" sz="1200" dirty="0"/>
                        <a:t>prélèvement à la source par l’assureur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Oui </a:t>
                      </a:r>
                    </a:p>
                    <a:p>
                      <a:pPr algn="ctr"/>
                      <a:r>
                        <a:rPr lang="fr-FR" sz="1200" strike="noStrike" dirty="0"/>
                        <a:t>dans la catégorie des pensions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prélèvement à la source par l’assureur</a:t>
                      </a:r>
                      <a:endParaRPr lang="fr-FR" sz="1200" strike="sng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163333"/>
                  </a:ext>
                </a:extLst>
              </a:tr>
              <a:tr h="859002">
                <a:tc>
                  <a:txBody>
                    <a:bodyPr/>
                    <a:lstStyle/>
                    <a:p>
                      <a:r>
                        <a:rPr lang="fr-FR" sz="1200" b="1" dirty="0"/>
                        <a:t>Invalidité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Sans objet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Oui, selon le seuil d’impôt sur le Revenu </a:t>
                      </a:r>
                    </a:p>
                    <a:p>
                      <a:pPr algn="ctr"/>
                      <a:r>
                        <a:rPr lang="fr-FR" sz="1200" dirty="0"/>
                        <a:t>prélèvement à la source par l’assureur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Oui </a:t>
                      </a:r>
                    </a:p>
                    <a:p>
                      <a:pPr algn="ctr"/>
                      <a:r>
                        <a:rPr lang="fr-FR" sz="1200" strike="noStrike" dirty="0"/>
                        <a:t>dans la catégorie des pensions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prélèvement à la source par l’assureur</a:t>
                      </a:r>
                      <a:endParaRPr lang="fr-FR" sz="1200" strike="sng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222971"/>
                  </a:ext>
                </a:extLst>
              </a:tr>
              <a:tr h="229874">
                <a:tc>
                  <a:txBody>
                    <a:bodyPr/>
                    <a:lstStyle/>
                    <a:p>
                      <a:r>
                        <a:rPr lang="fr-FR" sz="1200" b="1" dirty="0"/>
                        <a:t>Capital Décès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Sans objet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265954"/>
                  </a:ext>
                </a:extLst>
              </a:tr>
              <a:tr h="859002">
                <a:tc>
                  <a:txBody>
                    <a:bodyPr/>
                    <a:lstStyle/>
                    <a:p>
                      <a:r>
                        <a:rPr lang="fr-FR" sz="1200" b="1" dirty="0"/>
                        <a:t>Rentes suite au décès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Sans objet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Oui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prélèvement à la source par l’assureur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Oui </a:t>
                      </a:r>
                    </a:p>
                    <a:p>
                      <a:pPr algn="ctr"/>
                      <a:r>
                        <a:rPr lang="fr-FR" sz="1200" strike="noStrike" dirty="0"/>
                        <a:t>dans la catégorie des pensions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prélèvement à la source par l’assureur</a:t>
                      </a:r>
                      <a:endParaRPr lang="fr-FR" sz="1200" strike="sng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03518"/>
                  </a:ext>
                </a:extLst>
              </a:tr>
            </a:tbl>
          </a:graphicData>
        </a:graphic>
      </p:graphicFrame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5B4BF6CB-75D8-4C29-A0FD-E2831C41D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428954"/>
            <a:ext cx="6706631" cy="365125"/>
          </a:xfrm>
        </p:spPr>
        <p:txBody>
          <a:bodyPr/>
          <a:lstStyle/>
          <a:p>
            <a:r>
              <a:rPr lang="fr-FR" dirty="0"/>
              <a:t>Présentation sans valeur en l’absence des commentaires qui l’accompagnent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1879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56F4394-A9DD-4824-9FE4-D4C805D27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LES GARANTIES moyennes DU CONTRAT COLLECTIF </a:t>
            </a:r>
          </a:p>
        </p:txBody>
      </p:sp>
      <p:sp>
        <p:nvSpPr>
          <p:cNvPr id="59396" name="Espace réservé du pied de page 3">
            <a:extLst>
              <a:ext uri="{FF2B5EF4-FFF2-40B4-BE49-F238E27FC236}">
                <a16:creationId xmlns:a16="http://schemas.microsoft.com/office/drawing/2014/main" id="{A5B3E302-8163-4D4C-9B00-1DB11E3B62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186532" y="6310082"/>
            <a:ext cx="670663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13F7A40-7BC0-41D0-8911-8D16FD98BB03}" type="slidenum">
              <a:rPr lang="fr-FR" altLang="fr-FR" sz="1200">
                <a:solidFill>
                  <a:schemeClr val="bg1"/>
                </a:solidFill>
              </a:rPr>
              <a:pPr/>
              <a:t>34</a:t>
            </a:fld>
            <a:r>
              <a:rPr lang="fr-FR" altLang="fr-FR" sz="1000" b="0" dirty="0">
                <a:solidFill>
                  <a:schemeClr val="bg1"/>
                </a:solidFill>
              </a:rPr>
              <a:t> • Direction des Relations extérieures et Partenariats</a:t>
            </a:r>
          </a:p>
          <a:p>
            <a:endParaRPr lang="fr-FR" altLang="fr-FR" sz="1000" b="0" dirty="0">
              <a:solidFill>
                <a:schemeClr val="bg1"/>
              </a:solidFill>
            </a:endParaRPr>
          </a:p>
          <a:p>
            <a:endParaRPr lang="fr-FR" altLang="fr-FR" sz="1000" b="0" dirty="0">
              <a:solidFill>
                <a:schemeClr val="bg1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E3C1DAC-9C90-42AF-8BFF-AAEDAD24F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La prévoyance complémentaire</a:t>
            </a:r>
          </a:p>
        </p:txBody>
      </p:sp>
      <p:sp>
        <p:nvSpPr>
          <p:cNvPr id="11" name="Espace réservé du numéro de diapositive 1">
            <a:extLst>
              <a:ext uri="{FF2B5EF4-FFF2-40B4-BE49-F238E27FC236}">
                <a16:creationId xmlns:a16="http://schemas.microsoft.com/office/drawing/2014/main" id="{3625873B-C0EE-4A03-B230-8D838DC0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2" y="6346658"/>
            <a:ext cx="636447" cy="365125"/>
          </a:xfrm>
        </p:spPr>
        <p:txBody>
          <a:bodyPr/>
          <a:lstStyle/>
          <a:p>
            <a:fld id="{E50B9D9B-824C-437E-B87C-640CB12706FF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12" name="Espace réservé du pied de page 2">
            <a:extLst>
              <a:ext uri="{FF2B5EF4-FFF2-40B4-BE49-F238E27FC236}">
                <a16:creationId xmlns:a16="http://schemas.microsoft.com/office/drawing/2014/main" id="{CBC3B69B-F534-4D0A-B61C-8611D22438A5}"/>
              </a:ext>
            </a:extLst>
          </p:cNvPr>
          <p:cNvSpPr txBox="1">
            <a:spLocks/>
          </p:cNvSpPr>
          <p:nvPr/>
        </p:nvSpPr>
        <p:spPr>
          <a:xfrm>
            <a:off x="1186532" y="6428954"/>
            <a:ext cx="670663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lang="en-GB" sz="9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Présentation sans valeur en l’absence des commentaires qui l’accompagnent</a:t>
            </a:r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1921724-3139-461A-B759-B1A1878EE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291" y="1958307"/>
            <a:ext cx="7256464" cy="40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57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09E2378-2CA5-4434-B6BF-D976F1CA7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CHABANNES Marie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B5B4FE-3D8B-486F-B1D2-4FE287AF5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4478" y="4445204"/>
            <a:ext cx="3688499" cy="535531"/>
          </a:xfrm>
        </p:spPr>
        <p:txBody>
          <a:bodyPr/>
          <a:lstStyle/>
          <a:p>
            <a:r>
              <a:rPr lang="fr-FR" dirty="0"/>
              <a:t>Ingénieur commercial Grands Comptes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81F0D4-94A8-4CD4-AA77-002817DC3D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4478" y="4987475"/>
            <a:ext cx="3688499" cy="286232"/>
          </a:xfrm>
        </p:spPr>
        <p:txBody>
          <a:bodyPr/>
          <a:lstStyle/>
          <a:p>
            <a:r>
              <a:rPr lang="fr-FR" dirty="0"/>
              <a:t>06 66 50 99 10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FEAD5AB-492A-43E5-AFF2-B60F22BD8A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4478" y="5342959"/>
            <a:ext cx="3688499" cy="286232"/>
          </a:xfrm>
        </p:spPr>
        <p:txBody>
          <a:bodyPr/>
          <a:lstStyle/>
          <a:p>
            <a:r>
              <a:rPr lang="fr-FR" dirty="0"/>
              <a:t>marie.chabannes@apicil.com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3B4D65-23ED-4D39-A16C-D6E4A5EF5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0B9D9B-824C-437E-B87C-640CB12706FF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FD5FFE7-FCC2-476D-9E2A-F4697B8CF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Niveau de confidentialité – 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03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F300539-4112-42FF-ACBC-C82E679FD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0B9D9B-824C-437E-B87C-640CB12706FF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DF8099-664B-4B1A-B2EF-43182746BF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443" y="1873794"/>
            <a:ext cx="6854825" cy="1539268"/>
          </a:xfrm>
        </p:spPr>
        <p:txBody>
          <a:bodyPr/>
          <a:lstStyle/>
          <a:p>
            <a:r>
              <a:rPr lang="fr-FR" dirty="0"/>
              <a:t>Le régime de base Sécurité Sociale</a:t>
            </a:r>
          </a:p>
          <a:p>
            <a:r>
              <a:rPr lang="fr-FR" dirty="0"/>
              <a:t>Les obligations légales</a:t>
            </a:r>
          </a:p>
          <a:p>
            <a:r>
              <a:rPr lang="fr-FR" dirty="0"/>
              <a:t>Le contrat d’assurance : la prévoyance collective</a:t>
            </a: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6AAD0CA0-923D-48CE-B336-632865828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2" y="6346658"/>
            <a:ext cx="6706631" cy="365125"/>
          </a:xfrm>
        </p:spPr>
        <p:txBody>
          <a:bodyPr/>
          <a:lstStyle/>
          <a:p>
            <a:r>
              <a:rPr lang="fr-FR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257631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DC8251-691C-4A8D-8D07-E4BF75E82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0B9D9B-824C-437E-B87C-640CB12706FF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582399-6EF7-4DD7-9191-21BAE55C24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89540" y="4125635"/>
            <a:ext cx="5883634" cy="1089529"/>
          </a:xfrm>
        </p:spPr>
        <p:txBody>
          <a:bodyPr/>
          <a:lstStyle/>
          <a:p>
            <a:r>
              <a:rPr lang="fr-FR" dirty="0"/>
              <a:t>1. Le régime de base de la Sécurité sociale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2CDC44-8F4A-45A2-9EC7-3EE1D2564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54866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AFF678A-FC80-4854-BE27-575E243EA2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Risque vie privée et risque professionnel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0666ED8-CA30-4E11-B9B7-34F8D54E8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0B9D9B-824C-437E-B87C-640CB12706FF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B027B6-4866-403E-A2A9-4564DC0587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La prévoyance Sécurité sociale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52DC01-85BE-41A8-943C-D0FAB3B03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Fondamentaux de la prévoyance – présentation sans valeur en l’absence des commentaires qui l’accompagnent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955D02-DC82-4AC7-ADEF-154BD4E7061A}"/>
              </a:ext>
            </a:extLst>
          </p:cNvPr>
          <p:cNvSpPr txBox="1"/>
          <p:nvPr/>
        </p:nvSpPr>
        <p:spPr>
          <a:xfrm>
            <a:off x="8383851" y="5427881"/>
            <a:ext cx="2735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Image. Source </a:t>
            </a:r>
            <a:r>
              <a:rPr lang="fr-FR" sz="1050" i="1" dirty="0" err="1"/>
              <a:t>Ifpass</a:t>
            </a:r>
            <a:r>
              <a:rPr lang="fr-FR" sz="1050" i="1" dirty="0"/>
              <a:t>. Module Sensibilisation à la prévoyance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070498-DD4B-4248-A18D-DEF11AB43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7" t="35673" r="26924" b="13144"/>
          <a:stretch/>
        </p:blipFill>
        <p:spPr>
          <a:xfrm>
            <a:off x="1652993" y="1973589"/>
            <a:ext cx="5432410" cy="23256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EB2E819-EC5F-421B-B256-4ABAC9FDA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678" y="2843671"/>
            <a:ext cx="3747558" cy="19461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8620E6A-55E6-41B9-AD6C-0A6349768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265" y="4789811"/>
            <a:ext cx="471261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8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7E371E4-DE73-44F2-B600-71ED61C7B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 décès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EEBD81-69CF-4DC6-90FC-7857EA423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0B9D9B-824C-437E-B87C-640CB12706FF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488C6D2-3F8D-46D7-8486-B57F76377C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415" y="1956395"/>
            <a:ext cx="10929938" cy="4490847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Sécurité sociale garantit aux proches de l’assuré décédé le paiement d’une indemnité sous forme de capital sous conditions 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Versement d’un capital forfaitaire. Montant : 3 539 € au 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avril 2022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 capital est exonéré des droits de successions, de CSG et de CRDS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Versé en priorité aux personnes à charge totale, effective et permanente de l’assuré décédé. Ou au conjoint survivant marié ou partenaire d’un PACS.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que le capital soit versé, la personne devait être, moins de 3 mois avant son décès 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Salarié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Chômeur indemnisé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Bénéficiaire d’une rente d’accident de travail ou de maladie professionnelle (avec un taux d’IPP d’au moins 66,66%)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Bénéficiaire d’une pension d’invalidité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décès en période d’activité 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 décès sur 4 survient avant 64 ans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 million de veufs / veuves ont moins de 60 ans – 500 000 ont moins de 55 ans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Age moyen des bénéficiaires de rentes : 47 ans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67% des bénéficiaires de rentes ont au moins un enfant à charge, âgé en moyenne de 14 ans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28% des personnes veuves vivent sous le seuil de pauvreté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DA040A-CB67-4ACD-AE42-D4ECBBA503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Les garanties Sécurité Sociale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22A8C5-1B91-4B1E-B2A0-3552A7733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298048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7E371E4-DE73-44F2-B600-71ED61C7B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L’incapacité temporaire de travail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EEBD81-69CF-4DC6-90FC-7857EA423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0B9D9B-824C-437E-B87C-640CB12706FF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488C6D2-3F8D-46D7-8486-B57F76377C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 marL="0" indent="0" defTabSz="9017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55600" algn="l"/>
              </a:tabLst>
              <a:defRPr/>
            </a:pPr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Sécurité sociale verse des indemnités journalières en cas de maladie ou d’accident entraînant une interruption totale et complète du travail.</a:t>
            </a:r>
            <a:b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017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5000"/>
              <a:tabLst>
                <a:tab pos="355600" algn="l"/>
              </a:tabLst>
              <a:defRPr/>
            </a:pPr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En cas de maladie ou d’accident de la vie privée, 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lvl="1" defTabSz="901700" fontAlgn="base"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Font typeface="Arial" panose="020B0604020202020204" pitchFamily="34" charset="0"/>
              <a:buChar char="•"/>
              <a:tabLst>
                <a:tab pos="355600" algn="l"/>
                <a:tab pos="3676650" algn="l"/>
              </a:tabLst>
              <a:defRPr/>
            </a:pPr>
            <a:r>
              <a:rPr lang="fr-FR" sz="1400" u="sng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Durée de versement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: 	</a:t>
            </a:r>
            <a:r>
              <a:rPr kumimoji="1"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itchFamily="2" charset="2"/>
              </a:rPr>
              <a:t>à partir du </a:t>
            </a:r>
            <a:r>
              <a:rPr kumimoji="1" lang="fr-FR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4ème jour d’arrêt de travail </a:t>
            </a:r>
          </a:p>
          <a:p>
            <a:pPr marL="914400" lvl="2" indent="0" defTabSz="901700" fontAlgn="base"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None/>
              <a:tabLst>
                <a:tab pos="355600" algn="l"/>
                <a:tab pos="3676650" algn="l"/>
              </a:tabLst>
              <a:defRPr/>
            </a:pPr>
            <a:r>
              <a:rPr kumimoji="1" lang="fr-F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r>
              <a:rPr kumimoji="1" 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et jusqu’au 1095ème jour d’arrêt au maximum</a:t>
            </a:r>
          </a:p>
          <a:p>
            <a:pPr marL="914400" lvl="2" indent="0" defTabSz="901700" fontAlgn="base"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None/>
              <a:tabLst>
                <a:tab pos="355600" algn="l"/>
                <a:tab pos="3676650" algn="l"/>
              </a:tabLst>
              <a:defRPr/>
            </a:pPr>
            <a:r>
              <a:rPr kumimoji="1" lang="fr-FR" sz="14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itchFamily="2" charset="2"/>
              </a:rPr>
              <a:t>	360 IJ au maximum par période de 3 ans (sauf ALD)</a:t>
            </a:r>
          </a:p>
          <a:p>
            <a:pPr lvl="1" defTabSz="901700" fontAlgn="base">
              <a:spcBef>
                <a:spcPct val="0"/>
              </a:spcBef>
              <a:spcAft>
                <a:spcPct val="0"/>
              </a:spcAft>
              <a:buClr>
                <a:srgbClr val="F7A711"/>
              </a:buClr>
              <a:buSzPct val="95000"/>
              <a:buFont typeface="Arial" panose="020B0604020202020204" pitchFamily="34" charset="0"/>
              <a:buChar char="•"/>
              <a:tabLst>
                <a:tab pos="355600" algn="l"/>
                <a:tab pos="3676650" algn="l"/>
              </a:tabLst>
              <a:defRPr/>
            </a:pP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lvl="1" defTabSz="901700" fontAlgn="base"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Font typeface="Arial" panose="020B0604020202020204" pitchFamily="34" charset="0"/>
              <a:buChar char="•"/>
              <a:tabLst>
                <a:tab pos="355600" algn="l"/>
                <a:tab pos="3676650" algn="l"/>
              </a:tabLst>
              <a:defRPr/>
            </a:pPr>
            <a:r>
              <a:rPr lang="fr-FR" sz="1400" u="sng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Montant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: 	</a:t>
            </a:r>
            <a:r>
              <a:rPr kumimoji="1" lang="fr-FR" sz="1400" b="1" dirty="0">
                <a:solidFill>
                  <a:srgbClr val="C00000"/>
                </a:solidFill>
              </a:rPr>
              <a:t>50% du salaire brut</a:t>
            </a:r>
            <a:r>
              <a:rPr kumimoji="1" lang="fr-F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</a:p>
          <a:p>
            <a:pPr marL="457200" lvl="1" indent="0" defTabSz="901700" fontAlgn="base"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None/>
              <a:tabLst>
                <a:tab pos="355600" algn="l"/>
                <a:tab pos="3676650" algn="l"/>
              </a:tabLst>
              <a:defRPr/>
            </a:pPr>
            <a:r>
              <a:rPr kumimoji="1" 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Avec un maximum de 48,69€ par jour</a:t>
            </a:r>
          </a:p>
          <a:p>
            <a:pPr marL="914400" lvl="2" indent="0" defTabSz="901700" fontAlgn="base"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None/>
              <a:tabLst>
                <a:tab pos="355600" algn="l"/>
                <a:tab pos="2687638" algn="l"/>
              </a:tabLs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defTabSz="9017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Font typeface="Arial" panose="020B0604020202020204" pitchFamily="34" charset="0"/>
              <a:buChar char="•"/>
              <a:tabLst>
                <a:tab pos="355600" algn="l"/>
                <a:tab pos="3676650" algn="l"/>
              </a:tabLst>
              <a:defRPr/>
            </a:pPr>
            <a:r>
              <a:rPr lang="fr-FR" sz="1400" u="sng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Rémunération prise en compte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: 	</a:t>
            </a:r>
            <a:r>
              <a:rPr kumimoji="1" lang="fr-FR" sz="14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itchFamily="2" charset="2"/>
              </a:rPr>
              <a:t>S</a:t>
            </a:r>
            <a:r>
              <a:rPr kumimoji="1" lang="fr-FR" alt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alaires des </a:t>
            </a:r>
            <a:r>
              <a:rPr kumimoji="1" lang="fr-FR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3 mois précédant l’arrêt, </a:t>
            </a:r>
          </a:p>
          <a:p>
            <a:pPr marL="457200" lvl="1" indent="0" defTabSz="9017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None/>
              <a:tabLst>
                <a:tab pos="355600" algn="l"/>
                <a:tab pos="3676650" algn="l"/>
              </a:tabLst>
              <a:defRPr/>
            </a:pPr>
            <a:r>
              <a:rPr kumimoji="1" lang="fr-FR" altLang="fr-FR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r>
              <a:rPr kumimoji="1" lang="fr-FR" alt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pris en compte </a:t>
            </a:r>
            <a:r>
              <a:rPr kumimoji="1" lang="fr-FR" altLang="fr-FR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dans la limite de 1,8 SMIC</a:t>
            </a:r>
            <a:r>
              <a:rPr kumimoji="1" lang="fr-FR" alt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(2962,04 € au 1</a:t>
            </a:r>
            <a:r>
              <a:rPr kumimoji="1" lang="fr-FR" sz="1400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er</a:t>
            </a:r>
            <a:r>
              <a:rPr kumimoji="1" 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mai 2022) </a:t>
            </a:r>
          </a:p>
          <a:p>
            <a:pPr marL="628650" indent="0">
              <a:spcBef>
                <a:spcPts val="1200"/>
              </a:spcBef>
              <a:buNone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Calcul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 gain journalier de base 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somme des 3 derniers mois (limités à 2962,04€) /91,25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DA040A-CB67-4ACD-AE42-D4ECBBA503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Les garanties Sécurité Sociale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22A8C5-1B91-4B1E-B2A0-3552A7733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306458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7E371E4-DE73-44F2-B600-71ED61C7B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L’incapacité temporaire de travail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EEBD81-69CF-4DC6-90FC-7857EA423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0B9D9B-824C-437E-B87C-640CB12706FF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488C6D2-3F8D-46D7-8486-B57F76377C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 defTabSz="9017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55600" algn="l"/>
              </a:tabLst>
              <a:defRPr/>
            </a:pPr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Sous certaines conditions, la Sécurité sociale verse des indemnités journalières en cas de maladie ou d’accident entraînant une interruption totale et complète du travail.</a:t>
            </a:r>
            <a:b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017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5000"/>
              <a:tabLst>
                <a:tab pos="355600" algn="l"/>
              </a:tabLst>
              <a:defRPr/>
            </a:pPr>
            <a:r>
              <a:rPr lang="fr-FR" dirty="0">
                <a:solidFill>
                  <a:srgbClr val="C00000"/>
                </a:solidFill>
              </a:rPr>
              <a:t>En cas d’accident du travail ou de maladie professionnelle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</a:b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lvl="1" defTabSz="901700" fontAlgn="base"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Font typeface="Arial" panose="020B0604020202020204" pitchFamily="34" charset="0"/>
              <a:buChar char="•"/>
              <a:tabLst>
                <a:tab pos="355600" algn="l"/>
                <a:tab pos="3676650" algn="l"/>
              </a:tabLst>
              <a:defRPr/>
            </a:pPr>
            <a:r>
              <a:rPr lang="fr-FR" sz="1400" u="sng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Durée de versement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: 	</a:t>
            </a:r>
            <a:r>
              <a:rPr kumimoji="1" lang="fr-FR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dès le 1er jour d’arrêt </a:t>
            </a:r>
          </a:p>
          <a:p>
            <a:pPr marL="457200" lvl="1" indent="0" defTabSz="901700" fontAlgn="base"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None/>
              <a:tabLst>
                <a:tab pos="355600" algn="l"/>
                <a:tab pos="3676650" algn="l"/>
              </a:tabLst>
              <a:defRPr/>
            </a:pPr>
            <a:r>
              <a:rPr kumimoji="1" lang="fr-F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lvl="1" defTabSz="901700" fontAlgn="base"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Font typeface="Arial" panose="020B0604020202020204" pitchFamily="34" charset="0"/>
              <a:buChar char="•"/>
              <a:tabLst>
                <a:tab pos="355600" algn="l"/>
                <a:tab pos="3676650" algn="l"/>
              </a:tabLst>
              <a:defRPr/>
            </a:pPr>
            <a:r>
              <a:rPr lang="fr-FR" sz="1400" u="sng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Montant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: 	</a:t>
            </a:r>
            <a:r>
              <a:rPr kumimoji="1" lang="fr-FR" sz="1400" b="1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itchFamily="2" charset="2"/>
              </a:rPr>
              <a:t>6</a:t>
            </a:r>
            <a:r>
              <a:rPr kumimoji="1" lang="fr-FR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0% du salaire </a:t>
            </a:r>
            <a:r>
              <a:rPr kumimoji="1" 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jusqu’au 28</a:t>
            </a:r>
            <a:r>
              <a:rPr kumimoji="1" lang="fr-FR" sz="1400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</a:t>
            </a:r>
            <a:r>
              <a:rPr kumimoji="1" 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jour (maximum : 205,84 € par jour).</a:t>
            </a:r>
          </a:p>
          <a:p>
            <a:pPr marL="914400" lvl="2" indent="0" defTabSz="901700" fontAlgn="base"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None/>
              <a:tabLst>
                <a:tab pos="355600" algn="l"/>
                <a:tab pos="3676650" algn="l"/>
              </a:tabLst>
              <a:defRPr/>
            </a:pPr>
            <a:r>
              <a:rPr kumimoji="1" lang="fr-FR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r>
              <a:rPr kumimoji="1" lang="fr-FR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80% à partir du 29ème jour</a:t>
            </a:r>
            <a:r>
              <a:rPr kumimoji="1" lang="fr-F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(maximum : 274,46 € par jour).</a:t>
            </a:r>
            <a:endParaRPr kumimoji="1" lang="fr-FR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914400" lvl="2" indent="0" defTabSz="901700" fontAlgn="base"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None/>
              <a:tabLst>
                <a:tab pos="355600" algn="l"/>
                <a:tab pos="3676650" algn="l"/>
              </a:tabLst>
              <a:defRPr/>
            </a:pPr>
            <a:r>
              <a:rPr kumimoji="1" lang="fr-FR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defTabSz="9017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Font typeface="Arial" panose="020B0604020202020204" pitchFamily="34" charset="0"/>
              <a:buChar char="•"/>
              <a:tabLst>
                <a:tab pos="355600" algn="l"/>
                <a:tab pos="3676650" algn="l"/>
              </a:tabLst>
              <a:defRPr/>
            </a:pPr>
            <a:r>
              <a:rPr lang="fr-FR" sz="1400" u="sng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Rémunération prise en compte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: 	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D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ernière paie brute </a:t>
            </a:r>
          </a:p>
          <a:p>
            <a:pPr marL="457200" lvl="1" indent="0" defTabSz="9017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None/>
              <a:tabLst>
                <a:tab pos="355600" algn="l"/>
                <a:tab pos="3676650" algn="l"/>
              </a:tabLst>
              <a:defRPr/>
            </a:pP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la limite de 3 plafonds Mensuels de la Sécurité Sociale</a:t>
            </a:r>
          </a:p>
          <a:p>
            <a:pPr marL="457200" lvl="1" indent="0" defTabSz="901700" fontAlgn="base">
              <a:spcBef>
                <a:spcPts val="1200"/>
              </a:spcBef>
              <a:spcAft>
                <a:spcPct val="0"/>
              </a:spcAft>
              <a:buClr>
                <a:srgbClr val="F7A711"/>
              </a:buClr>
              <a:buSzPct val="95000"/>
              <a:buNone/>
              <a:tabLst>
                <a:tab pos="355600" algn="l"/>
                <a:tab pos="3676650" algn="l"/>
              </a:tabLst>
              <a:defRPr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Calcul du salaire journalier net = 1/30,42 du salaire du mois précédent, diminué d'un taux forfaitaire de 21 %.</a:t>
            </a:r>
          </a:p>
          <a:p>
            <a:pPr marL="457200" lvl="1" indent="0" defTabSz="901700" fontAlgn="base"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None/>
              <a:tabLst>
                <a:tab pos="355600" algn="l"/>
                <a:tab pos="3676650" algn="l"/>
              </a:tabLst>
              <a:defRPr/>
            </a:pP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defTabSz="901700" fontAlgn="base"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None/>
              <a:tabLst>
                <a:tab pos="355600" algn="l"/>
                <a:tab pos="3676650" algn="l"/>
              </a:tabLst>
              <a:defRPr/>
            </a:pP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defTabSz="901700" fontAlgn="base">
              <a:spcBef>
                <a:spcPts val="600"/>
              </a:spcBef>
              <a:spcAft>
                <a:spcPct val="0"/>
              </a:spcAft>
              <a:buClr>
                <a:srgbClr val="F7A711"/>
              </a:buClr>
              <a:buSzPct val="95000"/>
              <a:buNone/>
              <a:tabLst>
                <a:tab pos="355600" algn="l"/>
                <a:tab pos="3676650" algn="l"/>
              </a:tabLst>
              <a:defRPr/>
            </a:pP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DA040A-CB67-4ACD-AE42-D4ECBBA503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Les garanties Sécurité Sociale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22A8C5-1B91-4B1E-B2A0-3552A7733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Fondamentaux de la prévoyance – présentation sans valeur en l’absence des commentaires qui l’accompagnent</a:t>
            </a:r>
          </a:p>
        </p:txBody>
      </p:sp>
    </p:spTree>
    <p:extLst>
      <p:ext uri="{BB962C8B-B14F-4D97-AF65-F5344CB8AC3E}">
        <p14:creationId xmlns:p14="http://schemas.microsoft.com/office/powerpoint/2010/main" val="1274999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pic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0613"/>
      </a:accent1>
      <a:accent2>
        <a:srgbClr val="2C5CA7"/>
      </a:accent2>
      <a:accent3>
        <a:srgbClr val="40B396"/>
      </a:accent3>
      <a:accent4>
        <a:srgbClr val="F7A711"/>
      </a:accent4>
      <a:accent5>
        <a:srgbClr val="6E4695"/>
      </a:accent5>
      <a:accent6>
        <a:srgbClr val="008C93"/>
      </a:accent6>
      <a:hlink>
        <a:srgbClr val="0563C1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C06EDC714CCE4C9CCC89E7778ED315" ma:contentTypeVersion="11" ma:contentTypeDescription="Crée un document." ma:contentTypeScope="" ma:versionID="d1aa12e7e9e949571baf418c940b3fe2">
  <xsd:schema xmlns:xsd="http://www.w3.org/2001/XMLSchema" xmlns:xs="http://www.w3.org/2001/XMLSchema" xmlns:p="http://schemas.microsoft.com/office/2006/metadata/properties" xmlns:ns2="1ffa497b-365d-4044-a88d-38d8b2b02c20" xmlns:ns3="15a074ec-0308-483f-8f20-0336cb23bb21" targetNamespace="http://schemas.microsoft.com/office/2006/metadata/properties" ma:root="true" ma:fieldsID="fa7b4c2821da9089145f068efcbfa666" ns2:_="" ns3:_="">
    <xsd:import namespace="1ffa497b-365d-4044-a88d-38d8b2b02c20"/>
    <xsd:import namespace="15a074ec-0308-483f-8f20-0336cb23bb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Dat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a497b-365d-4044-a88d-38d8b2b02c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Date" ma:index="17" nillable="true" ma:displayName="Date" ma:format="DateOnly" ma:internalName="Date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074ec-0308-483f-8f20-0336cb23bb2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1ffa497b-365d-4044-a88d-38d8b2b02c20" xsi:nil="true"/>
  </documentManagement>
</p:properties>
</file>

<file path=customXml/itemProps1.xml><?xml version="1.0" encoding="utf-8"?>
<ds:datastoreItem xmlns:ds="http://schemas.openxmlformats.org/officeDocument/2006/customXml" ds:itemID="{37CE7D46-01CC-42A8-9420-0966F3C715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3532F-2BF9-443C-841B-F8AF7AF4F1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fa497b-365d-4044-a88d-38d8b2b02c20"/>
    <ds:schemaRef ds:uri="15a074ec-0308-483f-8f20-0336cb23b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9E75E9-87C4-4F12-94A8-F333B2F278FA}">
  <ds:schemaRefs>
    <ds:schemaRef ds:uri="http://schemas.microsoft.com/office/2006/metadata/properties"/>
    <ds:schemaRef ds:uri="http://schemas.microsoft.com/office/infopath/2007/PartnerControls"/>
    <ds:schemaRef ds:uri="1ffa497b-365d-4044-a88d-38d8b2b02c2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4048</Words>
  <Application>Microsoft Office PowerPoint</Application>
  <PresentationFormat>Grand écran</PresentationFormat>
  <Paragraphs>524</Paragraphs>
  <Slides>35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5" baseType="lpstr">
      <vt:lpstr>Arial</vt:lpstr>
      <vt:lpstr>Avenir Next LT Pro</vt:lpstr>
      <vt:lpstr>AvenirNext LT Pro Medium</vt:lpstr>
      <vt:lpstr>Calibri</vt:lpstr>
      <vt:lpstr>Courier New</vt:lpstr>
      <vt:lpstr>Symbol</vt:lpstr>
      <vt:lpstr>Verdana</vt:lpstr>
      <vt:lpstr>Wingdings</vt:lpstr>
      <vt:lpstr>Wingdings 3</vt:lpstr>
      <vt:lpstr>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Eva Javier</dc:creator>
  <cp:lastModifiedBy>BASTARD Pierre</cp:lastModifiedBy>
  <cp:revision>219</cp:revision>
  <dcterms:created xsi:type="dcterms:W3CDTF">2021-03-24T12:05:31Z</dcterms:created>
  <dcterms:modified xsi:type="dcterms:W3CDTF">2022-06-14T13:56:20Z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0x01010037C06EDC714CCE4C9CCC89E7778ED315</vt:lpwstr>
  </property>
</Properties>
</file>