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0" r:id="rId1"/>
  </p:sldMasterIdLst>
  <p:sldIdLst>
    <p:sldId id="256" r:id="rId2"/>
    <p:sldId id="268" r:id="rId3"/>
    <p:sldId id="330" r:id="rId4"/>
    <p:sldId id="318" r:id="rId5"/>
    <p:sldId id="332" r:id="rId6"/>
    <p:sldId id="331" r:id="rId7"/>
    <p:sldId id="320" r:id="rId8"/>
    <p:sldId id="275" r:id="rId9"/>
    <p:sldId id="281" r:id="rId10"/>
    <p:sldId id="283" r:id="rId11"/>
    <p:sldId id="300" r:id="rId12"/>
    <p:sldId id="336" r:id="rId13"/>
    <p:sldId id="302" r:id="rId14"/>
    <p:sldId id="303" r:id="rId15"/>
    <p:sldId id="301" r:id="rId16"/>
    <p:sldId id="321" r:id="rId17"/>
    <p:sldId id="322" r:id="rId18"/>
    <p:sldId id="323" r:id="rId19"/>
    <p:sldId id="324" r:id="rId20"/>
    <p:sldId id="325" r:id="rId21"/>
    <p:sldId id="326" r:id="rId22"/>
    <p:sldId id="327" r:id="rId23"/>
    <p:sldId id="328" r:id="rId24"/>
    <p:sldId id="329" r:id="rId25"/>
    <p:sldId id="337" r:id="rId26"/>
    <p:sldId id="295" r:id="rId27"/>
    <p:sldId id="286" r:id="rId28"/>
    <p:sldId id="305" r:id="rId29"/>
    <p:sldId id="333" r:id="rId30"/>
    <p:sldId id="277" r:id="rId31"/>
    <p:sldId id="288" r:id="rId32"/>
    <p:sldId id="338" r:id="rId33"/>
    <p:sldId id="299" r:id="rId34"/>
    <p:sldId id="298" r:id="rId35"/>
    <p:sldId id="297" r:id="rId36"/>
    <p:sldId id="278" r:id="rId37"/>
    <p:sldId id="291" r:id="rId38"/>
    <p:sldId id="335" r:id="rId39"/>
    <p:sldId id="308" r:id="rId40"/>
    <p:sldId id="317" r:id="rId41"/>
    <p:sldId id="339" r:id="rId42"/>
    <p:sldId id="334" r:id="rId43"/>
    <p:sldId id="280" r:id="rId44"/>
    <p:sldId id="292" r:id="rId45"/>
    <p:sldId id="315" r:id="rId46"/>
    <p:sldId id="314"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18"/>
    <p:restoredTop sz="86429"/>
  </p:normalViewPr>
  <p:slideViewPr>
    <p:cSldViewPr snapToGrid="0" snapToObjects="1">
      <p:cViewPr varScale="1">
        <p:scale>
          <a:sx n="96" d="100"/>
          <a:sy n="96" d="100"/>
        </p:scale>
        <p:origin x="592" y="168"/>
      </p:cViewPr>
      <p:guideLst/>
    </p:cSldViewPr>
  </p:slideViewPr>
  <p:outlineViewPr>
    <p:cViewPr>
      <p:scale>
        <a:sx n="33" d="100"/>
        <a:sy n="33" d="100"/>
      </p:scale>
      <p:origin x="0" y="-38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438929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75194228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641863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35715216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6756675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03683103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48579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7808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948853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99910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453617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1376235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815448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730486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442261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11/22/21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74230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11/22/21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026775555"/>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 id="2147483913" r:id="rId13"/>
    <p:sldLayoutId id="2147483914" r:id="rId14"/>
    <p:sldLayoutId id="2147483915" r:id="rId15"/>
    <p:sldLayoutId id="2147483916"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0B70CB-0DFE-F24D-955C-176DCF4C369B}"/>
              </a:ext>
            </a:extLst>
          </p:cNvPr>
          <p:cNvSpPr>
            <a:spLocks noGrp="1"/>
          </p:cNvSpPr>
          <p:nvPr>
            <p:ph type="ctrTitle"/>
          </p:nvPr>
        </p:nvSpPr>
        <p:spPr>
          <a:xfrm>
            <a:off x="639262" y="1166219"/>
            <a:ext cx="11360233" cy="2262781"/>
          </a:xfrm>
        </p:spPr>
        <p:txBody>
          <a:bodyPr>
            <a:normAutofit fontScale="90000"/>
          </a:bodyPr>
          <a:lstStyle/>
          <a:p>
            <a:r>
              <a:rPr lang="fr-FR" dirty="0"/>
              <a:t>FORMATION CFE CGC</a:t>
            </a:r>
            <a:br>
              <a:rPr lang="fr-FR" dirty="0"/>
            </a:br>
            <a:br>
              <a:rPr lang="fr-FR" dirty="0"/>
            </a:br>
            <a:br>
              <a:rPr lang="fr-FR" dirty="0"/>
            </a:br>
            <a:r>
              <a:rPr lang="fr-FR" b="1" dirty="0"/>
              <a:t>LA CLAUSE DE NON CONCURRENCE</a:t>
            </a:r>
          </a:p>
        </p:txBody>
      </p:sp>
      <p:sp>
        <p:nvSpPr>
          <p:cNvPr id="3" name="Sous-titre 2">
            <a:extLst>
              <a:ext uri="{FF2B5EF4-FFF2-40B4-BE49-F238E27FC236}">
                <a16:creationId xmlns:a16="http://schemas.microsoft.com/office/drawing/2014/main" id="{3CC33E12-EC6F-1048-9BB8-980087CD8C97}"/>
              </a:ext>
            </a:extLst>
          </p:cNvPr>
          <p:cNvSpPr>
            <a:spLocks noGrp="1"/>
          </p:cNvSpPr>
          <p:nvPr>
            <p:ph type="subTitle" idx="1"/>
          </p:nvPr>
        </p:nvSpPr>
        <p:spPr/>
        <p:txBody>
          <a:bodyPr/>
          <a:lstStyle/>
          <a:p>
            <a:r>
              <a:rPr lang="fr-FR" dirty="0"/>
              <a:t>Cabinet Sidonie Leblanc 		</a:t>
            </a:r>
            <a:r>
              <a:rPr lang="en-US" sz="2000" dirty="0"/>
              <a:t>22 23 </a:t>
            </a:r>
            <a:r>
              <a:rPr lang="en-US" sz="2000" dirty="0" err="1"/>
              <a:t>Novembre</a:t>
            </a:r>
            <a:r>
              <a:rPr lang="en-US" sz="2000" dirty="0"/>
              <a:t> 2021</a:t>
            </a:r>
          </a:p>
          <a:p>
            <a:endParaRPr lang="fr-FR" dirty="0"/>
          </a:p>
        </p:txBody>
      </p:sp>
    </p:spTree>
    <p:extLst>
      <p:ext uri="{BB962C8B-B14F-4D97-AF65-F5344CB8AC3E}">
        <p14:creationId xmlns:p14="http://schemas.microsoft.com/office/powerpoint/2010/main" val="829925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0"/>
            <a:ext cx="11916000" cy="6566663"/>
          </a:xfrm>
          <a:prstGeom prst="rect">
            <a:avLst/>
          </a:prstGeom>
        </p:spPr>
        <p:txBody>
          <a:bodyPr wrap="square">
            <a:noAutofit/>
          </a:bodyPr>
          <a:lstStyle/>
          <a:p>
            <a:r>
              <a:rPr lang="fr-FR" sz="2000" b="1" i="1" dirty="0"/>
              <a:t>Exemples de clauses licites</a:t>
            </a:r>
          </a:p>
          <a:p>
            <a:endParaRPr lang="fr-FR" sz="2000" i="1" dirty="0"/>
          </a:p>
          <a:p>
            <a:endParaRPr lang="fr-FR" sz="2000" i="1" dirty="0"/>
          </a:p>
          <a:p>
            <a:endParaRPr lang="fr-FR" sz="2000" dirty="0"/>
          </a:p>
          <a:p>
            <a:pPr lvl="0"/>
            <a:r>
              <a:rPr lang="fr-FR" sz="2000" b="1" dirty="0"/>
              <a:t>— </a:t>
            </a:r>
            <a:r>
              <a:rPr lang="fr-FR" sz="2000" dirty="0"/>
              <a:t>une clause limitée dans le temps et dans l'espace interdisant à un salarié, titulaire d'un BTS d'électronique, d'entreprendre toute activité concurrente dans le domaine de la vente et de l'entretien de matériel électro-médical, (Cass. soc., 11 oct. 1984, n</a:t>
            </a:r>
            <a:r>
              <a:rPr lang="fr-FR" sz="2000" baseline="30000" dirty="0"/>
              <a:t>o</a:t>
            </a:r>
            <a:r>
              <a:rPr lang="fr-FR" sz="2000" dirty="0"/>
              <a:t> 83-10.767) ;</a:t>
            </a:r>
          </a:p>
          <a:p>
            <a:pPr lvl="0"/>
            <a:r>
              <a:rPr lang="fr-FR" sz="2000" b="1" dirty="0"/>
              <a:t>— </a:t>
            </a:r>
            <a:r>
              <a:rPr lang="fr-FR" sz="2000" dirty="0"/>
              <a:t>une clause interdisant à un salarié, diplômé en chimie générale, d'exercer une activité concurrente pendant deux ans sur tout le territoire européen, l'interdiction de concurrence ne concernant que certains produits chimiques et le salarié, qui avait déjà travaillé dans différentes branches de l'industrie chimique conservant la possibilité de trouver un autre emploi en France dans l'une de ces branches (Cass. soc., 18 déc. 1986, n</a:t>
            </a:r>
            <a:r>
              <a:rPr lang="fr-FR" sz="2000" baseline="30000" dirty="0"/>
              <a:t>o</a:t>
            </a:r>
            <a:r>
              <a:rPr lang="fr-FR" sz="2000" dirty="0"/>
              <a:t> 84-41.753) ;</a:t>
            </a:r>
          </a:p>
          <a:p>
            <a:pPr lvl="0"/>
            <a:r>
              <a:rPr lang="fr-FR" sz="2000" b="1" dirty="0"/>
              <a:t>— </a:t>
            </a:r>
            <a:r>
              <a:rPr lang="fr-FR" sz="2000" dirty="0"/>
              <a:t>une clause interdisant pendant 12 mois à un directeur marketing employé dans le secteur de la parfumerie/cosmétique d'entrer au service d'une maison fabriquant des produits similaires en France et dans l'UE, le salarié conservant la possibilité d'exercer les mêmes types de fonctions dans toute autre entreprise relevant d'un secteur différent (Cass. soc., 30 janv. 2002, n</a:t>
            </a:r>
            <a:r>
              <a:rPr lang="fr-FR" sz="2000" baseline="30000" dirty="0"/>
              <a:t>o</a:t>
            </a:r>
            <a:r>
              <a:rPr lang="fr-FR" sz="2000" dirty="0"/>
              <a:t> 99-45.455) ;</a:t>
            </a:r>
          </a:p>
          <a:p>
            <a:pPr lvl="0"/>
            <a:r>
              <a:rPr lang="fr-FR" sz="2000" b="1" dirty="0"/>
              <a:t>— </a:t>
            </a:r>
            <a:r>
              <a:rPr lang="fr-FR" sz="2000" dirty="0"/>
              <a:t>une clause limitée dans le temps interdisant à une salariée, possédant la qualification professionnelle spécialisée d'ambulancière diplômée, de s'établir ou de s'employer dans la même branche d'activité d'ambulance, dans un rayon de 15 km (Cass. soc., 27 janv. 1988, n</a:t>
            </a:r>
            <a:r>
              <a:rPr lang="fr-FR" sz="2000" baseline="30000" dirty="0"/>
              <a:t>o</a:t>
            </a:r>
            <a:r>
              <a:rPr lang="fr-FR" sz="2000" dirty="0"/>
              <a:t> 86-41.847) ;</a:t>
            </a:r>
          </a:p>
        </p:txBody>
      </p:sp>
    </p:spTree>
    <p:extLst>
      <p:ext uri="{BB962C8B-B14F-4D97-AF65-F5344CB8AC3E}">
        <p14:creationId xmlns:p14="http://schemas.microsoft.com/office/powerpoint/2010/main" val="1314379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0"/>
            <a:ext cx="11916000" cy="6566663"/>
          </a:xfrm>
          <a:prstGeom prst="rect">
            <a:avLst/>
          </a:prstGeom>
        </p:spPr>
        <p:txBody>
          <a:bodyPr wrap="square">
            <a:noAutofit/>
          </a:bodyPr>
          <a:lstStyle/>
          <a:p>
            <a:r>
              <a:rPr lang="fr-FR" sz="2000" b="1" i="1" dirty="0"/>
              <a:t>Exemples de clauses illicites</a:t>
            </a:r>
            <a:endParaRPr lang="fr-FR" sz="2000" b="1" dirty="0"/>
          </a:p>
          <a:p>
            <a:r>
              <a:rPr lang="fr-FR" sz="2000" b="1" dirty="0"/>
              <a:t>— </a:t>
            </a:r>
            <a:r>
              <a:rPr lang="fr-FR" sz="2000" dirty="0"/>
              <a:t>la clause interdisant à un salarié d'entrer au service, en France et pendant un an, d'une entreprise ayant pour activité principale ou secondaire, la vente au détail de vêtement et de matériels de sport grand public alors que cette clause ne permettait pas à la salariée de retrouver un emploi conforme à son expérience professionnelle ;(Cass. soc., 18 sept. 2002, n° 99-46.136, n° 2722 FP - P : Bull. civ. V, n° 273) </a:t>
            </a:r>
          </a:p>
          <a:p>
            <a:pPr lvl="0"/>
            <a:r>
              <a:rPr lang="fr-FR" sz="2000" b="1" dirty="0"/>
              <a:t>— </a:t>
            </a:r>
            <a:r>
              <a:rPr lang="fr-FR" sz="2000" dirty="0"/>
              <a:t>une clause interdisant à un salarié chargé de la vente de produits financiers d'exercer directement ou indirectement une activité similaire pendant 2 ans sur tout le territoire, ce qui l'obligeait à s'expatrier pour exercer son métier, et lui faisant perdre une expérience professionnelle de 7 ans ;(Cass. soc., 30 oct. 1997, n° 95-43.721) </a:t>
            </a:r>
          </a:p>
          <a:p>
            <a:pPr lvl="0"/>
            <a:r>
              <a:rPr lang="fr-FR" sz="2000" b="1" dirty="0"/>
              <a:t>— </a:t>
            </a:r>
            <a:r>
              <a:rPr lang="fr-FR" sz="2000" dirty="0"/>
              <a:t>Une clause interdisant à un salarié de chez Darty de s'intéresser directement ou indirectement à toute entreprise ayant en tout ou partie une activité semblable ou assimilable (vente ou distribution grand public d'articles ou de services de l'audiovisuel, de l'électronique ou de l'équipement ménager) pendant 2 ans sur l'ensemble du territoire et des départements français à l'exception des départements d'outre-mer alors que ce salarié avait effectué toute sa carrière au sein de cette société, il n'avait pas d'autre expérience que celle qu'il avait acquise. (Cass. soc., 27 nov. 2002, n° 00-45.369) </a:t>
            </a:r>
          </a:p>
          <a:p>
            <a:pPr lvl="0"/>
            <a:r>
              <a:rPr lang="fr-FR" sz="2000" b="1" dirty="0"/>
              <a:t>— </a:t>
            </a:r>
            <a:r>
              <a:rPr lang="fr-FR" sz="2000" dirty="0"/>
              <a:t>une clause interdisant au salarié d'effectuer des opérations d'assurance de même catégorie que celle de son portefeuille avec toute la clientèle effective comme avec la clientèle potentielle, ce dernier étant ainsi mis dans l'impossibilité d'exercer l'activité dans laquelle il s'était spécialisé, même si sa formation initiale était plus large (Cass. soc., 23 janv. 2001, n</a:t>
            </a:r>
            <a:r>
              <a:rPr lang="fr-FR" sz="2000" baseline="30000" dirty="0"/>
              <a:t>o</a:t>
            </a:r>
            <a:r>
              <a:rPr lang="fr-FR" sz="2000" dirty="0"/>
              <a:t> 98-45.578).</a:t>
            </a:r>
          </a:p>
        </p:txBody>
      </p:sp>
    </p:spTree>
    <p:extLst>
      <p:ext uri="{BB962C8B-B14F-4D97-AF65-F5344CB8AC3E}">
        <p14:creationId xmlns:p14="http://schemas.microsoft.com/office/powerpoint/2010/main" val="3297418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128336"/>
            <a:ext cx="11916000" cy="6729663"/>
          </a:xfrm>
          <a:prstGeom prst="rect">
            <a:avLst/>
          </a:prstGeom>
        </p:spPr>
        <p:txBody>
          <a:bodyPr wrap="square">
            <a:noAutofit/>
          </a:bodyPr>
          <a:lstStyle/>
          <a:p>
            <a:pPr algn="just"/>
            <a:r>
              <a:rPr lang="fr-FR" sz="2000" b="1" dirty="0"/>
              <a:t>Intérêts légitimes de l'entreprise</a:t>
            </a:r>
          </a:p>
          <a:p>
            <a:pPr algn="just"/>
            <a:endParaRPr lang="fr-FR" sz="2000" b="1" dirty="0"/>
          </a:p>
          <a:p>
            <a:pPr algn="just"/>
            <a:endParaRPr lang="fr-FR" sz="2000" b="1" dirty="0"/>
          </a:p>
          <a:p>
            <a:pPr algn="just"/>
            <a:endParaRPr lang="fr-FR" sz="2000" b="1" dirty="0"/>
          </a:p>
          <a:p>
            <a:pPr marL="342900" indent="-342900" algn="just">
              <a:buAutoNum type="alphaLcParenR"/>
            </a:pPr>
            <a:r>
              <a:rPr lang="fr-FR" sz="2000" b="1" i="1" dirty="0"/>
              <a:t>Critères d'appréciation</a:t>
            </a:r>
          </a:p>
          <a:p>
            <a:pPr marL="342900" indent="-342900" algn="just">
              <a:buAutoNum type="alphaLcParenR"/>
            </a:pPr>
            <a:endParaRPr lang="fr-FR" sz="2000" b="1" i="1" dirty="0"/>
          </a:p>
          <a:p>
            <a:pPr algn="just"/>
            <a:r>
              <a:rPr lang="fr-FR" sz="2000" dirty="0"/>
              <a:t>Il faut que l'entreprise soit susceptible de subir un préjudice réel au cas où le salarié viendrait à exercer son activité professionnelle dans une entreprise concurrente. Sa validité, doit s'apprécier au regard de l'activité réelle de l'entreprise et non par rapport à la définition statutaire de son objet social (Cass. soc., 14 oct. 1998, n</a:t>
            </a:r>
            <a:r>
              <a:rPr lang="fr-FR" sz="2000" baseline="30000" dirty="0"/>
              <a:t>o</a:t>
            </a:r>
            <a:r>
              <a:rPr lang="fr-FR" sz="2000" dirty="0"/>
              <a:t> 96-43.261 ; Cass. soc., 5 déc. 2001, n</a:t>
            </a:r>
            <a:r>
              <a:rPr lang="fr-FR" sz="2000" baseline="30000" dirty="0"/>
              <a:t>o</a:t>
            </a:r>
            <a:r>
              <a:rPr lang="fr-FR" sz="2000" dirty="0"/>
              <a:t> 99-44.407). Les juges ne peuvent donc se fonder sur l'objet social inscrit très généralement dans les statuts ni aux indications fournies par l'extrait K bis du Registre du commerce. (Cass. soc., 14 oct. 1998, n° 96-43.261)</a:t>
            </a:r>
          </a:p>
          <a:p>
            <a:pPr algn="just"/>
            <a:endParaRPr lang="fr-FR" sz="2000" dirty="0"/>
          </a:p>
          <a:p>
            <a:pPr algn="just"/>
            <a:r>
              <a:rPr lang="fr-FR" sz="2000" b="1" dirty="0"/>
              <a:t>À défaut de satisfaire à cette condition de légitimité, la clause est entachée de nullité</a:t>
            </a:r>
            <a:r>
              <a:rPr lang="fr-FR" sz="2000" dirty="0"/>
              <a:t>.</a:t>
            </a:r>
          </a:p>
          <a:p>
            <a:pPr algn="just"/>
            <a:endParaRPr lang="fr-FR" sz="2000" dirty="0"/>
          </a:p>
          <a:p>
            <a:pPr algn="just"/>
            <a:endParaRPr lang="fr-FR" sz="2000" dirty="0"/>
          </a:p>
          <a:p>
            <a:pPr algn="just"/>
            <a:r>
              <a:rPr lang="fr-FR" sz="2000" dirty="0"/>
              <a:t>Cependant, lorsque cette condition de fond est remplie, et pour autant que la clause comporte une contrepartie financière et une limitation spatiale et temporelle, le juge peut procéder à une correction de certains paramètres s'il les juge excessifs.</a:t>
            </a:r>
          </a:p>
          <a:p>
            <a:pPr algn="just"/>
            <a:endParaRPr lang="fr-FR" sz="2000" dirty="0"/>
          </a:p>
          <a:p>
            <a:pPr algn="just"/>
            <a:r>
              <a:rPr lang="fr-FR" sz="2000" dirty="0"/>
              <a:t>  </a:t>
            </a:r>
          </a:p>
        </p:txBody>
      </p:sp>
    </p:spTree>
    <p:extLst>
      <p:ext uri="{BB962C8B-B14F-4D97-AF65-F5344CB8AC3E}">
        <p14:creationId xmlns:p14="http://schemas.microsoft.com/office/powerpoint/2010/main" val="241386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128336"/>
            <a:ext cx="11916000" cy="6729663"/>
          </a:xfrm>
          <a:prstGeom prst="rect">
            <a:avLst/>
          </a:prstGeom>
        </p:spPr>
        <p:txBody>
          <a:bodyPr wrap="square">
            <a:noAutofit/>
          </a:bodyPr>
          <a:lstStyle/>
          <a:p>
            <a:pPr algn="just"/>
            <a:r>
              <a:rPr lang="fr-FR" sz="2000" b="1" dirty="0"/>
              <a:t>b) </a:t>
            </a:r>
            <a:r>
              <a:rPr lang="fr-FR" sz="2000" b="1" i="1" dirty="0"/>
              <a:t>Exemples de clauses légitimes</a:t>
            </a:r>
          </a:p>
          <a:p>
            <a:pPr algn="just"/>
            <a:endParaRPr lang="fr-FR" sz="2000" i="1" dirty="0"/>
          </a:p>
          <a:p>
            <a:pPr algn="just"/>
            <a:endParaRPr lang="fr-FR" sz="2000" dirty="0"/>
          </a:p>
          <a:p>
            <a:pPr algn="just"/>
            <a:r>
              <a:rPr lang="fr-FR" sz="2000" dirty="0"/>
              <a:t>Ont été considérées comme indispensables à la protection des intérêts légitimes de l'entreprise, les clauses de non-concurrence suivantes :</a:t>
            </a:r>
          </a:p>
          <a:p>
            <a:pPr algn="just"/>
            <a:endParaRPr lang="fr-FR" sz="2000" dirty="0"/>
          </a:p>
          <a:p>
            <a:pPr lvl="0" algn="just"/>
            <a:r>
              <a:rPr lang="fr-FR" sz="2000" b="1" dirty="0"/>
              <a:t>— </a:t>
            </a:r>
            <a:r>
              <a:rPr lang="fr-FR" sz="2000" dirty="0"/>
              <a:t>une clause interdisant, pendant une durée d'un an, à un salarié électromécanicien d'une entreprise de manutention et de stockage industriel, de travailler dans toute entreprise susceptible de concurrencer son employeur, le salarié ayant acquis, durant quatorze ans d'activité professionnelle, un savoir-faire spécifique que l'employeur avait un intérêt légitime à protéger (Cass. soc., 14 févr. 1995, n</a:t>
            </a:r>
            <a:r>
              <a:rPr lang="fr-FR" sz="2000" baseline="30000" dirty="0"/>
              <a:t>o</a:t>
            </a:r>
            <a:r>
              <a:rPr lang="fr-FR" sz="2000" dirty="0"/>
              <a:t> 93-43.898) ;</a:t>
            </a:r>
          </a:p>
          <a:p>
            <a:pPr lvl="0" algn="just"/>
            <a:endParaRPr lang="fr-FR" sz="2000" dirty="0"/>
          </a:p>
          <a:p>
            <a:pPr algn="just"/>
            <a:r>
              <a:rPr lang="fr-FR" sz="2000" b="1" dirty="0"/>
              <a:t>— </a:t>
            </a:r>
            <a:r>
              <a:rPr lang="fr-FR" sz="2000" dirty="0"/>
              <a:t>une clause interdisant à un garçon de café, en contact direct avec la clientèle, d'entrer au service, pendant un an, d'une entreprise de café-brasserie dans la seule ville où l'ancien employeur était installé (Cass. soc., 1</a:t>
            </a:r>
            <a:r>
              <a:rPr lang="fr-FR" sz="2000" baseline="30000" dirty="0"/>
              <a:t>er</a:t>
            </a:r>
            <a:r>
              <a:rPr lang="fr-FR" sz="2000" dirty="0"/>
              <a:t> mars 1995, n</a:t>
            </a:r>
            <a:r>
              <a:rPr lang="fr-FR" sz="2000" baseline="30000" dirty="0"/>
              <a:t>o</a:t>
            </a:r>
            <a:r>
              <a:rPr lang="fr-FR" sz="2000" dirty="0"/>
              <a:t> 93-42.754</a:t>
            </a:r>
          </a:p>
          <a:p>
            <a:pPr algn="just"/>
            <a:endParaRPr lang="fr-FR" sz="2000" dirty="0"/>
          </a:p>
          <a:p>
            <a:pPr algn="just"/>
            <a:r>
              <a:rPr lang="fr-FR" sz="2000" b="1" dirty="0"/>
              <a:t>— </a:t>
            </a:r>
            <a:r>
              <a:rPr lang="fr-FR" sz="2000" dirty="0"/>
              <a:t>une clause interdisant à un chef de département travaillant pour un institut d'études des médicaments d'entrer, en cas de cessation de son contrat, au service d'une société concurrente pendant deux ans, dès lors que le salarié à la tête du département, occupait une fonction importante, (Cass. soc., 28 juin 2000, n</a:t>
            </a:r>
            <a:r>
              <a:rPr lang="fr-FR" sz="2000" baseline="30000" dirty="0"/>
              <a:t>o</a:t>
            </a:r>
            <a:r>
              <a:rPr lang="fr-FR" sz="2000" dirty="0"/>
              <a:t> 97-44.620) ;</a:t>
            </a:r>
          </a:p>
          <a:p>
            <a:pPr algn="just"/>
            <a:r>
              <a:rPr lang="fr-FR" sz="2000" dirty="0"/>
              <a:t>  </a:t>
            </a:r>
          </a:p>
        </p:txBody>
      </p:sp>
    </p:spTree>
    <p:extLst>
      <p:ext uri="{BB962C8B-B14F-4D97-AF65-F5344CB8AC3E}">
        <p14:creationId xmlns:p14="http://schemas.microsoft.com/office/powerpoint/2010/main" val="360366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0"/>
            <a:ext cx="11916000" cy="6566663"/>
          </a:xfrm>
          <a:prstGeom prst="rect">
            <a:avLst/>
          </a:prstGeom>
        </p:spPr>
        <p:txBody>
          <a:bodyPr wrap="square">
            <a:noAutofit/>
          </a:bodyPr>
          <a:lstStyle/>
          <a:p>
            <a:pPr algn="just"/>
            <a:r>
              <a:rPr lang="fr-FR" b="1" dirty="0"/>
              <a:t>c) </a:t>
            </a:r>
            <a:r>
              <a:rPr lang="fr-FR" b="1" i="1" dirty="0"/>
              <a:t>Exemples de clauses illégitimes</a:t>
            </a:r>
          </a:p>
          <a:p>
            <a:pPr algn="just"/>
            <a:endParaRPr lang="fr-FR" b="1" i="1" dirty="0"/>
          </a:p>
          <a:p>
            <a:pPr algn="just"/>
            <a:endParaRPr lang="fr-FR" b="1" i="1" dirty="0"/>
          </a:p>
          <a:p>
            <a:pPr algn="just"/>
            <a:endParaRPr lang="fr-FR" b="1" dirty="0"/>
          </a:p>
          <a:p>
            <a:pPr algn="just"/>
            <a:r>
              <a:rPr lang="fr-FR" dirty="0"/>
              <a:t>N'ont pas été considérées comme indispensables à la protection des intérêts légitimes de l'entreprise :</a:t>
            </a:r>
          </a:p>
          <a:p>
            <a:pPr lvl="0" algn="just"/>
            <a:endParaRPr lang="fr-FR" b="1" dirty="0"/>
          </a:p>
          <a:p>
            <a:pPr lvl="0" algn="just"/>
            <a:r>
              <a:rPr lang="fr-FR" b="1" dirty="0"/>
              <a:t>— </a:t>
            </a:r>
            <a:r>
              <a:rPr lang="fr-FR" dirty="0"/>
              <a:t>une clause de non-concurrence insérée dans le contrat de travail d'un salarié engagé par un concessionnaire automobile en qualité de magasinier, aucune qualification spécialisée et pas de contact avec la clientèle (Cass. soc., 19 nov. 1996, n</a:t>
            </a:r>
            <a:r>
              <a:rPr lang="fr-FR" baseline="30000" dirty="0"/>
              <a:t>o</a:t>
            </a:r>
            <a:r>
              <a:rPr lang="fr-FR" dirty="0"/>
              <a:t> 94-19.404) ;</a:t>
            </a:r>
          </a:p>
          <a:p>
            <a:pPr lvl="0" algn="just"/>
            <a:r>
              <a:rPr lang="fr-FR" b="1" dirty="0"/>
              <a:t>— </a:t>
            </a:r>
            <a:r>
              <a:rPr lang="fr-FR" dirty="0"/>
              <a:t>une clause interdisant à un ouvrier électricien d'effectuer, chez un client de l'employeur où il était intervenu personnellement, tous travaux d'installation, d'entretien ou de réparation en électricité industrielle pendant les 12 mois suivant la rupture de son contrat dans un rayon de 100 kilomètres à partir du siège de la société, cette clause interdisant « à un simple ouvrier, dont la fonction se borne à une mission d'exécution purement technique et manuelle chez un client avec lequel il n'avait pas d'autre rapport, l'exercice du seul métier qu'il connaisse » (Cass. soc., 31 mai 2000, n</a:t>
            </a:r>
            <a:r>
              <a:rPr lang="fr-FR" baseline="30000" dirty="0"/>
              <a:t>o</a:t>
            </a:r>
            <a:r>
              <a:rPr lang="fr-FR" dirty="0"/>
              <a:t> 99-42.859) ;</a:t>
            </a:r>
          </a:p>
          <a:p>
            <a:pPr lvl="0" algn="just"/>
            <a:r>
              <a:rPr lang="fr-FR" b="1" dirty="0"/>
              <a:t>— </a:t>
            </a:r>
            <a:r>
              <a:rPr lang="fr-FR" dirty="0"/>
              <a:t>une clause de non-concurrence insérée dans le contrat de travail d'une secrétaire dactylographe qui ne s'est vu confier que des tâches de pure exécution, ne nécessitant pas pour leur accomplissement qu'elle sût quelle était la politique des prix pratiqués par la société ni qu'elle fût exactement renseignée sur l'identité et la solvabilité des clients (CA Lyon, 5</a:t>
            </a:r>
            <a:r>
              <a:rPr lang="fr-FR" baseline="30000" dirty="0"/>
              <a:t>e</a:t>
            </a:r>
            <a:r>
              <a:rPr lang="fr-FR" dirty="0"/>
              <a:t> ch., 30 nov. 1992, </a:t>
            </a:r>
            <a:r>
              <a:rPr lang="fr-FR" dirty="0" err="1"/>
              <a:t>Landanger</a:t>
            </a:r>
            <a:r>
              <a:rPr lang="fr-FR" dirty="0"/>
              <a:t> c/ Dumont) ;</a:t>
            </a:r>
          </a:p>
          <a:p>
            <a:pPr lvl="0" algn="just"/>
            <a:r>
              <a:rPr lang="fr-FR" b="1" dirty="0"/>
              <a:t>— </a:t>
            </a:r>
            <a:r>
              <a:rPr lang="fr-FR" dirty="0"/>
              <a:t>une clause de non-concurrence insérée dans le contrat de travail d'un médecin salarié d'une maison de retraite, alors que l'activité de l'employeur était l'accueil, l'hébergement et la fourniture de diverses prestations à des personnes âgées et non l'exercice de la médecine (Cass. soc., 24 oct. 1995, n</a:t>
            </a:r>
            <a:r>
              <a:rPr lang="fr-FR" baseline="30000" dirty="0"/>
              <a:t>o</a:t>
            </a:r>
            <a:r>
              <a:rPr lang="fr-FR" dirty="0"/>
              <a:t> 94-41.442).</a:t>
            </a:r>
          </a:p>
          <a:p>
            <a:pPr algn="just"/>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3562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0"/>
            <a:ext cx="11916000" cy="6737684"/>
          </a:xfrm>
          <a:prstGeom prst="rect">
            <a:avLst/>
          </a:prstGeom>
        </p:spPr>
        <p:txBody>
          <a:bodyPr wrap="square">
            <a:noAutofit/>
          </a:bodyPr>
          <a:lstStyle/>
          <a:p>
            <a:pPr algn="just"/>
            <a:r>
              <a:rPr lang="fr-FR" sz="1900" b="1" dirty="0">
                <a:latin typeface="Times New Roman" panose="02020603050405020304" pitchFamily="18" charset="0"/>
                <a:ea typeface="Times New Roman" panose="02020603050405020304" pitchFamily="18" charset="0"/>
                <a:cs typeface="Times New Roman" panose="02020603050405020304" pitchFamily="18" charset="0"/>
              </a:rPr>
              <a:t> </a:t>
            </a:r>
            <a:r>
              <a:rPr lang="fr-FR" sz="1900" b="1" dirty="0"/>
              <a:t>Limitation dans le temps et dans l'espace</a:t>
            </a:r>
          </a:p>
          <a:p>
            <a:pPr algn="just"/>
            <a:endParaRPr lang="fr-FR" sz="1900" b="1" dirty="0"/>
          </a:p>
          <a:p>
            <a:pPr algn="just"/>
            <a:r>
              <a:rPr lang="fr-FR" sz="1900" b="1" dirty="0"/>
              <a:t>a) </a:t>
            </a:r>
            <a:r>
              <a:rPr lang="fr-FR" sz="1900" b="1" i="1" dirty="0"/>
              <a:t>Notion « d'espace »</a:t>
            </a:r>
            <a:endParaRPr lang="fr-FR" sz="1900" b="1" dirty="0"/>
          </a:p>
          <a:p>
            <a:pPr algn="just"/>
            <a:r>
              <a:rPr lang="fr-FR" sz="1900" dirty="0"/>
              <a:t>En principe, la limitation dans l'espace a une </a:t>
            </a:r>
            <a:r>
              <a:rPr lang="fr-FR" sz="1900" b="1" dirty="0"/>
              <a:t>dimension géographique</a:t>
            </a:r>
            <a:r>
              <a:rPr lang="fr-FR" sz="1900" dirty="0"/>
              <a:t> : l'activité concurrentielle est interdite dans une zone territoriale donnée, une clause interdisant au salarié l'exercice d'une profession concurrente dans le monde entier n'était pas limitée dans l'espace (Cass. soc., 8 avr. 2021, n</a:t>
            </a:r>
            <a:r>
              <a:rPr lang="fr-FR" sz="1900" baseline="30000" dirty="0"/>
              <a:t>o</a:t>
            </a:r>
            <a:r>
              <a:rPr lang="fr-FR" sz="1900" dirty="0"/>
              <a:t> 19-22.097).</a:t>
            </a:r>
          </a:p>
          <a:p>
            <a:pPr algn="just"/>
            <a:endParaRPr lang="fr-FR" sz="1900" dirty="0"/>
          </a:p>
          <a:p>
            <a:pPr algn="just"/>
            <a:r>
              <a:rPr lang="fr-FR" sz="1900" b="1" dirty="0"/>
              <a:t>b) </a:t>
            </a:r>
            <a:r>
              <a:rPr lang="fr-FR" sz="1900" b="1" i="1" dirty="0"/>
              <a:t>Cumul des deux limitations (temps et espace)</a:t>
            </a:r>
            <a:endParaRPr lang="fr-FR" sz="1900" b="1" dirty="0"/>
          </a:p>
          <a:p>
            <a:pPr algn="just"/>
            <a:r>
              <a:rPr lang="fr-FR" sz="1900" dirty="0"/>
              <a:t>À peine de nullité, la clause de non-concurrence doit nécessairement être limitée </a:t>
            </a:r>
            <a:r>
              <a:rPr lang="fr-FR" sz="1900" b="1" dirty="0"/>
              <a:t>à la fois</a:t>
            </a:r>
            <a:r>
              <a:rPr lang="fr-FR" sz="1900" dirty="0"/>
              <a:t> dans l'espace et dans le temps (Cass. soc., 31 oct. 2005, n</a:t>
            </a:r>
            <a:r>
              <a:rPr lang="fr-FR" sz="1900" baseline="30000" dirty="0"/>
              <a:t>o</a:t>
            </a:r>
            <a:r>
              <a:rPr lang="fr-FR" sz="1900" dirty="0"/>
              <a:t> 04-46.219).</a:t>
            </a:r>
          </a:p>
          <a:p>
            <a:pPr algn="just"/>
            <a:endParaRPr lang="fr-FR" sz="1900" dirty="0"/>
          </a:p>
          <a:p>
            <a:pPr algn="just"/>
            <a:r>
              <a:rPr lang="fr-FR" sz="1900" u="sng" dirty="0"/>
              <a:t>Ainsi ont été jugées illicites les clauses de non-concurrence suivantes :</a:t>
            </a:r>
          </a:p>
          <a:p>
            <a:pPr algn="just"/>
            <a:endParaRPr lang="fr-FR" sz="1900" u="sng" dirty="0"/>
          </a:p>
          <a:p>
            <a:pPr lvl="0" algn="just"/>
            <a:r>
              <a:rPr lang="fr-FR" sz="1900" b="1" dirty="0"/>
              <a:t>— </a:t>
            </a:r>
            <a:r>
              <a:rPr lang="fr-FR" sz="1900" dirty="0"/>
              <a:t>une clause illimitée dans l'espace aboutissant à priver le salarié de toute possibilité de travail pendant un an dans sa branche spécialisée d'activité (Cass. soc., 11 mai 1994, n</a:t>
            </a:r>
            <a:r>
              <a:rPr lang="fr-FR" sz="1900" baseline="30000" dirty="0"/>
              <a:t>o</a:t>
            </a:r>
            <a:r>
              <a:rPr lang="fr-FR" sz="1900" dirty="0"/>
              <a:t> 90-40.312) ;</a:t>
            </a:r>
          </a:p>
          <a:p>
            <a:pPr lvl="0" algn="just"/>
            <a:r>
              <a:rPr lang="fr-FR" sz="1900" b="1" dirty="0"/>
              <a:t>— </a:t>
            </a:r>
            <a:r>
              <a:rPr lang="fr-FR" sz="1900" dirty="0"/>
              <a:t>une clause ne précisant ni son étendue dans l'espace ni le type d'activité prohibée et interdisant au salarié, attaché de direction, de reprendre un emploi dans la même spécialité, la seule référence aux entreprises se livrant aux mêmes activités et susceptibles de concurrencer l'employeur ne suffisant pas à caractériser la limitation dans l'espace et le type d'activité prohibée (Cass. soc., 12 oct. 1983, n</a:t>
            </a:r>
            <a:r>
              <a:rPr lang="fr-FR" sz="1900" baseline="30000" dirty="0"/>
              <a:t>o</a:t>
            </a:r>
            <a:r>
              <a:rPr lang="fr-FR" sz="1900" dirty="0"/>
              <a:t> 81-41.341).</a:t>
            </a:r>
          </a:p>
          <a:p>
            <a:pPr algn="just"/>
            <a:endParaRPr lang="fr-FR" sz="1900" b="1" dirty="0"/>
          </a:p>
          <a:p>
            <a:pPr lvl="0" algn="just"/>
            <a:endParaRPr lang="fr-FR" sz="19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9041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0"/>
            <a:ext cx="11916000" cy="6858000"/>
          </a:xfrm>
          <a:prstGeom prst="rect">
            <a:avLst/>
          </a:prstGeom>
        </p:spPr>
        <p:txBody>
          <a:bodyPr wrap="square">
            <a:noAutofit/>
          </a:bodyPr>
          <a:lstStyle/>
          <a:p>
            <a:r>
              <a:rPr lang="fr-FR" b="1" dirty="0"/>
              <a:t>Ont été jugées équilibrées :</a:t>
            </a:r>
          </a:p>
          <a:p>
            <a:pPr lvl="0"/>
            <a:r>
              <a:rPr lang="fr-FR" b="1" dirty="0"/>
              <a:t>— </a:t>
            </a:r>
            <a:r>
              <a:rPr lang="fr-FR" dirty="0"/>
              <a:t>une clause, limitée à deux années et à un seul département, interdisant au salarié adjoint au responsable d'agence du Crédit agricole d'exercer l'activité pour laquelle il avait reçu une formation (crédits, produits d'épargne et vente d'assurances et de voyages) (Cass. soc., 13 févr. 1996, n</a:t>
            </a:r>
            <a:r>
              <a:rPr lang="fr-FR" baseline="30000" dirty="0"/>
              <a:t>o</a:t>
            </a:r>
            <a:r>
              <a:rPr lang="fr-FR" dirty="0"/>
              <a:t> 94-41.256) ;</a:t>
            </a:r>
          </a:p>
          <a:p>
            <a:pPr lvl="0"/>
            <a:r>
              <a:rPr lang="fr-FR" b="1" dirty="0"/>
              <a:t>— </a:t>
            </a:r>
            <a:r>
              <a:rPr lang="fr-FR" dirty="0"/>
              <a:t>une clause interdisant au salarié de diriger une affaire ayant la même activité (commerce de viande en gros) ou de louer ses services, durant une période de cinq années, dans un rayon déterminé par le département des Bouches-du-Rhône et les départements limitrophes (Cass. soc., 10 oct. 1990, n</a:t>
            </a:r>
            <a:r>
              <a:rPr lang="fr-FR" baseline="30000" dirty="0"/>
              <a:t>o</a:t>
            </a:r>
            <a:r>
              <a:rPr lang="fr-FR" dirty="0"/>
              <a:t> 89-43.739) ;</a:t>
            </a:r>
          </a:p>
          <a:p>
            <a:r>
              <a:rPr lang="fr-FR" b="1" dirty="0"/>
              <a:t>— </a:t>
            </a:r>
            <a:r>
              <a:rPr lang="fr-FR" dirty="0"/>
              <a:t>Ainsi, n'est pas une atteinte excessive au libre exercice d'une </a:t>
            </a:r>
            <a:r>
              <a:rPr lang="fr-FR" dirty="0" err="1"/>
              <a:t>activite</a:t>
            </a:r>
            <a:r>
              <a:rPr lang="fr-FR" dirty="0"/>
              <a:t>́ professionnelle, la clause de non-concurrence, </a:t>
            </a:r>
            <a:r>
              <a:rPr lang="fr-FR" dirty="0" err="1"/>
              <a:t>limitée</a:t>
            </a:r>
            <a:r>
              <a:rPr lang="fr-FR" dirty="0"/>
              <a:t> dans l'espace à toute une </a:t>
            </a:r>
            <a:r>
              <a:rPr lang="fr-FR" dirty="0" err="1"/>
              <a:t>région</a:t>
            </a:r>
            <a:r>
              <a:rPr lang="fr-FR" dirty="0"/>
              <a:t> d'</a:t>
            </a:r>
            <a:r>
              <a:rPr lang="fr-FR" dirty="0" err="1"/>
              <a:t>activite</a:t>
            </a:r>
            <a:r>
              <a:rPr lang="fr-FR" dirty="0"/>
              <a:t>́ du salarié alors que son contrat </a:t>
            </a:r>
            <a:r>
              <a:rPr lang="fr-FR" dirty="0" err="1"/>
              <a:t>prévoyait</a:t>
            </a:r>
            <a:r>
              <a:rPr lang="fr-FR" dirty="0"/>
              <a:t> en plus une clause de </a:t>
            </a:r>
            <a:r>
              <a:rPr lang="fr-FR" dirty="0" err="1"/>
              <a:t>mobilite</a:t>
            </a:r>
            <a:r>
              <a:rPr lang="fr-FR" dirty="0"/>
              <a:t>́ sur tout le territoire national. Cass. soc. ,26 sept. 2018, n°17-16.020 </a:t>
            </a:r>
          </a:p>
          <a:p>
            <a:endParaRPr lang="fr-FR" dirty="0"/>
          </a:p>
          <a:p>
            <a:r>
              <a:rPr lang="fr-FR" b="1" dirty="0"/>
              <a:t>En revanche ont été jugées illicites </a:t>
            </a:r>
            <a:r>
              <a:rPr lang="fr-FR" dirty="0"/>
              <a:t>:</a:t>
            </a:r>
          </a:p>
          <a:p>
            <a:pPr lvl="0"/>
            <a:r>
              <a:rPr lang="fr-FR" b="1" dirty="0"/>
              <a:t>— </a:t>
            </a:r>
            <a:r>
              <a:rPr lang="fr-FR" dirty="0"/>
              <a:t>une clause conclue avec un représentant recruté par un imprimeur lui interdisant pendant deux ans toute activité similaire dans un rayon de 100 kilomètres (Cass. soc., 7 avr. 1998, n</a:t>
            </a:r>
            <a:r>
              <a:rPr lang="fr-FR" baseline="30000" dirty="0"/>
              <a:t>o</a:t>
            </a:r>
            <a:r>
              <a:rPr lang="fr-FR" dirty="0"/>
              <a:t> 95-42.495) ;</a:t>
            </a:r>
          </a:p>
          <a:p>
            <a:pPr lvl="0"/>
            <a:r>
              <a:rPr lang="fr-FR" b="1" dirty="0"/>
              <a:t>— </a:t>
            </a:r>
            <a:r>
              <a:rPr lang="fr-FR" dirty="0"/>
              <a:t>une clause interdisant à un chef boucher travaillant pour une chaîne de supermarchés de s'intéresser directement ou indirectement à toute activité de commerce de détail de denrées alimentaires pendant deux ans et dans un rayon de 15 kilomètres d'un des points de vente de la société qui regroupe de nombreuses enseignes sur le territoire national. En effet, si le rayon de 15 kilomètres peut paraître « </a:t>
            </a:r>
            <a:r>
              <a:rPr lang="fr-FR" i="1" dirty="0"/>
              <a:t>raisonnable</a:t>
            </a:r>
            <a:r>
              <a:rPr lang="fr-FR" dirty="0"/>
              <a:t> » de prime abord, la Cour de cassation a considéré que l'atteinte à la liberté du travail était caractérisée « compte tenu du fait que les commerces alimentaires sont en général regroupés dans les agglomérations et que le groupe (…) jouit d'une vaste implantation sur le plan national, que les commerces susceptibles de faire appel à un chef de rayon boucherie distant de plus de 15 kilomètres d'un point de vente de la société sont de ce fait peu nombreux » (Cass. soc., 23 oct. 2001, n</a:t>
            </a:r>
            <a:r>
              <a:rPr lang="fr-FR" baseline="30000" dirty="0"/>
              <a:t>o</a:t>
            </a:r>
            <a:r>
              <a:rPr lang="fr-FR" dirty="0"/>
              <a:t> 99-44.219).</a:t>
            </a:r>
          </a:p>
          <a:p>
            <a:pPr lvl="0"/>
            <a:endParaRPr lang="fr-FR" dirty="0"/>
          </a:p>
          <a:p>
            <a:r>
              <a:rPr lang="fr-FR" dirty="0"/>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2944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0"/>
            <a:ext cx="11916000" cy="6858000"/>
          </a:xfrm>
          <a:prstGeom prst="rect">
            <a:avLst/>
          </a:prstGeom>
        </p:spPr>
        <p:txBody>
          <a:bodyPr wrap="square">
            <a:noAutofit/>
          </a:bodyPr>
          <a:lstStyle/>
          <a:p>
            <a:r>
              <a:rPr lang="fr-FR" sz="2000" b="1" dirty="0"/>
              <a:t>e) </a:t>
            </a:r>
            <a:r>
              <a:rPr lang="fr-FR" sz="2000" b="1" i="1" dirty="0"/>
              <a:t>Incidences des dispositions conventionnelles</a:t>
            </a:r>
            <a:endParaRPr lang="fr-FR" sz="2000" b="1" dirty="0"/>
          </a:p>
          <a:p>
            <a:endParaRPr lang="fr-FR" sz="2000" dirty="0"/>
          </a:p>
          <a:p>
            <a:r>
              <a:rPr lang="fr-FR" sz="2000" dirty="0"/>
              <a:t>Pour autant qu'elles soient opposables, sachant que celles conclues au niveau de l'entreprise (de l'établissement, de l'UES du groupe ou de l'interentreprises) priment sur celles de la branche (C. </a:t>
            </a:r>
            <a:r>
              <a:rPr lang="fr-FR" sz="2000" dirty="0" err="1"/>
              <a:t>trav</a:t>
            </a:r>
            <a:r>
              <a:rPr lang="fr-FR" sz="2000" dirty="0"/>
              <a:t>. art. L. 2253-3</a:t>
            </a:r>
            <a:r>
              <a:rPr lang="fr-FR" sz="2000" b="1" dirty="0"/>
              <a:t>), les dispositions conventionnelles s'imposent et se substituent aux dispositions moins favorables insérées dans le contrat</a:t>
            </a:r>
            <a:r>
              <a:rPr lang="fr-FR" sz="2000" dirty="0"/>
              <a:t>. Ainsi, lorsque la clause de non-concurrence stipulée dans le contrat de travail ne comporte aucune limitation dans le temps alors que la convention collective en comporte une, la Cour de cassation décide que les dispositions conventionnelles doivent s'appliquer (Cass. soc., 22 oct. 2008, n</a:t>
            </a:r>
            <a:r>
              <a:rPr lang="fr-FR" sz="2000" baseline="30000" dirty="0"/>
              <a:t>o</a:t>
            </a:r>
            <a:r>
              <a:rPr lang="fr-FR" sz="2000" dirty="0"/>
              <a:t> 07-42.035).</a:t>
            </a:r>
          </a:p>
          <a:p>
            <a:endParaRPr lang="fr-FR" sz="2000" dirty="0"/>
          </a:p>
          <a:p>
            <a:r>
              <a:rPr lang="fr-FR" sz="2000" dirty="0"/>
              <a:t>Une clause contractuelle de non-concurrence ne peut avoir un champ d'application plus </a:t>
            </a:r>
            <a:r>
              <a:rPr lang="fr-FR" sz="2000" dirty="0" err="1"/>
              <a:t>étendu</a:t>
            </a:r>
            <a:r>
              <a:rPr lang="fr-FR" sz="2000" dirty="0"/>
              <a:t> et imposer une obligation plus contraignante pour le salarié que l'obligation </a:t>
            </a:r>
            <a:r>
              <a:rPr lang="fr-FR" sz="2000" dirty="0" err="1"/>
              <a:t>définie</a:t>
            </a:r>
            <a:r>
              <a:rPr lang="fr-FR" sz="2000" dirty="0"/>
              <a:t> par la convention collective applicable. </a:t>
            </a:r>
          </a:p>
          <a:p>
            <a:r>
              <a:rPr lang="fr-FR" sz="2000" dirty="0"/>
              <a:t> </a:t>
            </a:r>
            <a:r>
              <a:rPr lang="en-US" sz="2000" dirty="0"/>
              <a:t>Cass. soc., 22 oct. 2008, n° 07-42.035</a:t>
            </a:r>
            <a:endParaRPr lang="fr-FR" sz="2000" dirty="0"/>
          </a:p>
          <a:p>
            <a:endParaRPr lang="fr-FR" sz="2000" dirty="0"/>
          </a:p>
          <a:p>
            <a:r>
              <a:rPr lang="fr-FR" sz="2000" dirty="0"/>
              <a:t>Lorsqu'une convention institue de </a:t>
            </a:r>
            <a:r>
              <a:rPr lang="fr-FR" sz="2000" dirty="0" err="1"/>
              <a:t>manière</a:t>
            </a:r>
            <a:r>
              <a:rPr lang="fr-FR" sz="2000" dirty="0"/>
              <a:t> </a:t>
            </a:r>
            <a:r>
              <a:rPr lang="fr-FR" sz="2000" dirty="0" err="1"/>
              <a:t>impérative</a:t>
            </a:r>
            <a:r>
              <a:rPr lang="fr-FR" sz="2000" dirty="0"/>
              <a:t> une clause de non-concurrence, celle-ci s'applique de plein droit </a:t>
            </a:r>
            <a:r>
              <a:rPr lang="fr-FR" sz="2000" dirty="0" err="1"/>
              <a:t>même</a:t>
            </a:r>
            <a:r>
              <a:rPr lang="fr-FR" sz="2000" dirty="0"/>
              <a:t> en l'absence de clause </a:t>
            </a:r>
            <a:r>
              <a:rPr lang="fr-FR" sz="2000" dirty="0" err="1"/>
              <a:t>particulière</a:t>
            </a:r>
            <a:r>
              <a:rPr lang="fr-FR" sz="2000" dirty="0"/>
              <a:t> dans le contrat de travail si celui-ci ait </a:t>
            </a:r>
            <a:r>
              <a:rPr lang="fr-FR" sz="2000" dirty="0" err="1"/>
              <a:t>éte</a:t>
            </a:r>
            <a:r>
              <a:rPr lang="fr-FR" sz="2000" dirty="0"/>
              <a:t>́ informé de l'existence de la convention collective et mis en mesure d'en prendre connaissance.</a:t>
            </a:r>
          </a:p>
          <a:p>
            <a:r>
              <a:rPr lang="fr-FR" sz="2000" dirty="0"/>
              <a:t>Un salarié embauché sans clause de non-concurrence dans son contrat de travail ne peut pas se voir opposer une interdiction de concurrence </a:t>
            </a:r>
            <a:r>
              <a:rPr lang="fr-FR" sz="2000" dirty="0" err="1"/>
              <a:t>instituée</a:t>
            </a:r>
            <a:r>
              <a:rPr lang="fr-FR" sz="2000" dirty="0"/>
              <a:t> par un accord collectif de travail conclu </a:t>
            </a:r>
            <a:r>
              <a:rPr lang="fr-FR" sz="2000" dirty="0" err="1"/>
              <a:t>après</a:t>
            </a:r>
            <a:r>
              <a:rPr lang="fr-FR" sz="2000" dirty="0"/>
              <a:t> son recrutement. </a:t>
            </a:r>
            <a:r>
              <a:rPr lang="en-US" sz="2000" dirty="0"/>
              <a:t>Cass. soc., 17 oct. 2000, n° 98-42.018.</a:t>
            </a:r>
            <a:endParaRPr lang="fr-FR" sz="2000" dirty="0"/>
          </a:p>
          <a:p>
            <a:endParaRPr lang="fr-F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123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2000" b="1" dirty="0"/>
              <a:t>Contrepartie financière de la clause de non-concurrence — Caractère obligatoire</a:t>
            </a:r>
          </a:p>
          <a:p>
            <a:endParaRPr lang="fr-FR" sz="2000" b="1" dirty="0"/>
          </a:p>
          <a:p>
            <a:r>
              <a:rPr lang="fr-FR" sz="2000" b="1" dirty="0"/>
              <a:t>a) </a:t>
            </a:r>
            <a:r>
              <a:rPr lang="fr-FR" sz="2000" i="1" dirty="0"/>
              <a:t>La clause de non-concurrence doit obligatoirement comporter une contrepartie financière</a:t>
            </a:r>
            <a:endParaRPr lang="fr-FR" sz="2000" dirty="0"/>
          </a:p>
          <a:p>
            <a:r>
              <a:rPr lang="fr-FR" sz="2000" dirty="0"/>
              <a:t>Cette condition de validité résulte de trois arrêts de la Cour de cassation du 10 juillet 2002 :</a:t>
            </a:r>
          </a:p>
          <a:p>
            <a:r>
              <a:rPr lang="fr-FR" sz="2000" dirty="0"/>
              <a:t>« Attendu qu'une clause de non-concurrence n'est licite que si elle est indispensable aux intérêts légitimes de l'entreprise, limitée dans le temps et dans l'espace, qu'elle tient compte des spécificités de l'emploi du salarié et comporte l'obligation pour l'employeur de verser au salarié une contrepartie financière, ces conditions étant cumulatives »</a:t>
            </a:r>
            <a:r>
              <a:rPr lang="en-US" sz="2000" dirty="0"/>
              <a:t>Cass. soc., 10 </a:t>
            </a:r>
            <a:r>
              <a:rPr lang="en-US" sz="2000" dirty="0" err="1"/>
              <a:t>juill</a:t>
            </a:r>
            <a:r>
              <a:rPr lang="en-US" sz="2000" dirty="0"/>
              <a:t>. 2002, n</a:t>
            </a:r>
            <a:r>
              <a:rPr lang="en-US" sz="2000" baseline="30000" dirty="0"/>
              <a:t>o</a:t>
            </a:r>
            <a:r>
              <a:rPr lang="en-US" sz="2000" dirty="0"/>
              <a:t> 00-45.3879 ; Cass. soc., 10 </a:t>
            </a:r>
            <a:r>
              <a:rPr lang="en-US" sz="2000" dirty="0" err="1"/>
              <a:t>juill</a:t>
            </a:r>
            <a:r>
              <a:rPr lang="en-US" sz="2000" dirty="0"/>
              <a:t>. </a:t>
            </a:r>
            <a:r>
              <a:rPr lang="fr-FR" sz="2000" dirty="0"/>
              <a:t>2002, n</a:t>
            </a:r>
            <a:r>
              <a:rPr lang="fr-FR" sz="2000" baseline="30000" dirty="0"/>
              <a:t>o</a:t>
            </a:r>
            <a:r>
              <a:rPr lang="fr-FR" sz="2000" dirty="0"/>
              <a:t> 99-43.334 ; Cass. soc., 10 juill. 2002, n</a:t>
            </a:r>
            <a:r>
              <a:rPr lang="fr-FR" sz="2000" baseline="30000" dirty="0"/>
              <a:t>o</a:t>
            </a:r>
            <a:r>
              <a:rPr lang="fr-FR" sz="2000" dirty="0"/>
              <a:t> 00-45.135. </a:t>
            </a:r>
          </a:p>
          <a:p>
            <a:endParaRPr lang="fr-FR" sz="2000" dirty="0"/>
          </a:p>
          <a:p>
            <a:r>
              <a:rPr lang="fr-FR" sz="2000" b="1" dirty="0"/>
              <a:t>b) </a:t>
            </a:r>
            <a:r>
              <a:rPr lang="fr-FR" sz="2000" i="1" dirty="0"/>
              <a:t>Conséquences de l'absence de référence à une contrepartie financière dans le contrat</a:t>
            </a:r>
            <a:endParaRPr lang="fr-FR" sz="2000" dirty="0"/>
          </a:p>
          <a:p>
            <a:r>
              <a:rPr lang="fr-FR" sz="2000" b="1" dirty="0"/>
              <a:t>1. </a:t>
            </a:r>
            <a:r>
              <a:rPr lang="fr-FR" sz="2000" i="1" dirty="0"/>
              <a:t>Nullité en cas d'absence de contrepartie ou de montant dérisoire</a:t>
            </a:r>
            <a:endParaRPr lang="fr-FR" sz="2000" dirty="0"/>
          </a:p>
          <a:p>
            <a:r>
              <a:rPr lang="fr-FR" sz="2000" dirty="0"/>
              <a:t>Le défaut de référence expresse dans la clause à une contrepartie financière constitue</a:t>
            </a:r>
            <a:r>
              <a:rPr lang="fr-FR" sz="2000" b="1" dirty="0"/>
              <a:t> une cause de nullité de la clause de non-concurrence</a:t>
            </a:r>
            <a:r>
              <a:rPr lang="fr-FR" sz="2000" dirty="0"/>
              <a:t>, à moins que des dispositions conventionnelles applicables prévoient une telle contrepartie. Une clause prévoyant une contrepartie dérisoire encourt la même sanction.</a:t>
            </a:r>
          </a:p>
          <a:p>
            <a:endParaRPr lang="fr-FR" sz="2000" dirty="0"/>
          </a:p>
          <a:p>
            <a:r>
              <a:rPr lang="fr-FR" sz="2000" b="1" dirty="0"/>
              <a:t>2. </a:t>
            </a:r>
            <a:r>
              <a:rPr lang="fr-FR" sz="2000" i="1" dirty="0"/>
              <a:t>Disposition réputée non écrite en cas de modulation illicite de la contrepartie</a:t>
            </a:r>
            <a:endParaRPr lang="fr-FR" sz="2000" dirty="0"/>
          </a:p>
          <a:p>
            <a:r>
              <a:rPr lang="fr-FR" sz="2000" dirty="0"/>
              <a:t>La clause de non-concurrence minorant la contrepartie financière en cas de licenciement pour faute n'est pas nulle, mais doit être réputée non écrite en ses seules dispositions prévoyant cette minoration (Cass. soc., 8 avr. 2010, n</a:t>
            </a:r>
            <a:r>
              <a:rPr lang="fr-FR" sz="2000" baseline="30000" dirty="0"/>
              <a:t>o</a:t>
            </a:r>
            <a:r>
              <a:rPr lang="fr-FR" sz="2000" dirty="0"/>
              <a:t> 08-43.056 ; Cass. soc., 9 avr. 2015, n</a:t>
            </a:r>
            <a:r>
              <a:rPr lang="fr-FR" sz="2000" baseline="30000" dirty="0"/>
              <a:t>o</a:t>
            </a:r>
            <a:r>
              <a:rPr lang="fr-FR" sz="2000" dirty="0"/>
              <a:t> 13-25.847).</a:t>
            </a:r>
          </a:p>
          <a:p>
            <a:r>
              <a:rPr lang="fr-FR" sz="2000" dirty="0"/>
              <a:t> </a:t>
            </a:r>
          </a:p>
        </p:txBody>
      </p:sp>
    </p:spTree>
    <p:extLst>
      <p:ext uri="{BB962C8B-B14F-4D97-AF65-F5344CB8AC3E}">
        <p14:creationId xmlns:p14="http://schemas.microsoft.com/office/powerpoint/2010/main" val="4106447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223986" y="64168"/>
            <a:ext cx="11916000" cy="6228000"/>
          </a:xfrm>
          <a:prstGeom prst="rect">
            <a:avLst/>
          </a:prstGeom>
        </p:spPr>
        <p:txBody>
          <a:bodyPr wrap="square">
            <a:noAutofit/>
          </a:bodyPr>
          <a:lstStyle/>
          <a:p>
            <a:r>
              <a:rPr lang="fr-FR" sz="2000" b="1" dirty="0"/>
              <a:t>Sort des clauses de non-concurrence rédigées avant le 10 juillet 2002</a:t>
            </a:r>
          </a:p>
          <a:p>
            <a:endParaRPr lang="fr-FR" sz="2000" b="1" dirty="0"/>
          </a:p>
          <a:p>
            <a:r>
              <a:rPr lang="fr-FR" sz="2000" dirty="0"/>
              <a:t>Les clauses de non-concurrence, conclues sous l'empire de la jurisprudence antérieure, qui ne comportent pas de contrepartie pécuniaire sont nulles et non avenues. (Cass. soc., 10 juill. 2002, n</a:t>
            </a:r>
            <a:r>
              <a:rPr lang="fr-FR" sz="2000" baseline="30000" dirty="0"/>
              <a:t>o</a:t>
            </a:r>
            <a:r>
              <a:rPr lang="fr-FR" sz="2000" dirty="0"/>
              <a:t> 00-45.387 ; Cass. soc., 10 juill. 2002, n</a:t>
            </a:r>
            <a:r>
              <a:rPr lang="fr-FR" sz="2000" baseline="30000" dirty="0"/>
              <a:t>o</a:t>
            </a:r>
            <a:r>
              <a:rPr lang="fr-FR" sz="2000" dirty="0"/>
              <a:t> 99-43.334 ; Cass. soc., 10 juill. 2002, n</a:t>
            </a:r>
            <a:r>
              <a:rPr lang="fr-FR" sz="2000" baseline="30000" dirty="0"/>
              <a:t>o</a:t>
            </a:r>
            <a:r>
              <a:rPr lang="fr-FR" sz="2000" dirty="0"/>
              <a:t> 00-45.135) : elles. En effet, </a:t>
            </a:r>
            <a:r>
              <a:rPr lang="fr-FR" sz="2000" b="1" dirty="0"/>
              <a:t>le revirement dispose non seulement pour l'avenir, mais aussi pour toute situation passée. Son effet est pleinement rétroactif</a:t>
            </a:r>
            <a:r>
              <a:rPr lang="fr-FR" sz="2000" dirty="0"/>
              <a:t>. </a:t>
            </a:r>
          </a:p>
          <a:p>
            <a:endParaRPr lang="fr-FR" sz="2000" dirty="0"/>
          </a:p>
          <a:p>
            <a:r>
              <a:rPr lang="fr-FR" sz="2000" dirty="0"/>
              <a:t>La Cour de cassation a renoncé, dans un arrêt du 25 mai 2016, à sa jurisprudence selon laquelle le défaut de contrepartie pécuniaire cause nécessairement un préjudice au salarié (Cass. soc., 11 janv. 2006, n</a:t>
            </a:r>
            <a:r>
              <a:rPr lang="fr-FR" sz="2000" baseline="30000" dirty="0"/>
              <a:t>o</a:t>
            </a:r>
            <a:r>
              <a:rPr lang="fr-FR" sz="2000" dirty="0"/>
              <a:t> 03-46.933). Il appartient donc au juge du fond d'en apprécier la réalité et l'importance (Cass. soc., 25 mai 2016, n</a:t>
            </a:r>
            <a:r>
              <a:rPr lang="fr-FR" sz="2000" baseline="30000" dirty="0"/>
              <a:t>o</a:t>
            </a:r>
            <a:r>
              <a:rPr lang="fr-FR" sz="2000" dirty="0"/>
              <a:t> 14-20.578).</a:t>
            </a:r>
          </a:p>
          <a:p>
            <a:endParaRPr lang="fr-FR" sz="2000" dirty="0"/>
          </a:p>
          <a:p>
            <a:r>
              <a:rPr lang="fr-FR" sz="2000" dirty="0"/>
              <a:t>Par ailleurs, l'exécution d'une clause de non-concurrence dépourvue de contrepartie financière étant de nature à caractériser un trouble manifestement illicite, le juge des référés, sans annuler la clause, a le pouvoir de la déclarer inopposable au salarié (Cass. soc., 25 mai 2005, n</a:t>
            </a:r>
            <a:r>
              <a:rPr lang="fr-FR" sz="2000" baseline="30000" dirty="0"/>
              <a:t>o</a:t>
            </a:r>
            <a:r>
              <a:rPr lang="fr-FR" sz="2000" dirty="0"/>
              <a:t> 04-45.794). En l'espèce, le salarié, qui avait effectivement commis des actes de concurrence, avait préféré prévenir tout litige en demandant en référé l'inopposabilité de la clause, et non sa nullité.   </a:t>
            </a:r>
          </a:p>
        </p:txBody>
      </p:sp>
    </p:spTree>
    <p:extLst>
      <p:ext uri="{BB962C8B-B14F-4D97-AF65-F5344CB8AC3E}">
        <p14:creationId xmlns:p14="http://schemas.microsoft.com/office/powerpoint/2010/main" val="198000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pPr algn="ctr"/>
            <a:r>
              <a:rPr lang="fr-FR" sz="2800" b="1" dirty="0">
                <a:ea typeface="Times New Roman" panose="02020603050405020304" pitchFamily="18" charset="0"/>
                <a:cs typeface="Arial" panose="020B0604020202020204" pitchFamily="34" charset="0"/>
              </a:rPr>
              <a:t>LA CLAUSE DE NON CONCURRENCE</a:t>
            </a:r>
          </a:p>
          <a:p>
            <a:endParaRPr lang="fr-FR" sz="2800" b="1" dirty="0">
              <a:ea typeface="Times New Roman" panose="02020603050405020304" pitchFamily="18" charset="0"/>
              <a:cs typeface="Arial" panose="020B0604020202020204" pitchFamily="34" charset="0"/>
            </a:endParaRPr>
          </a:p>
          <a:p>
            <a:r>
              <a:rPr lang="fr-FR" sz="2800" b="1" u="sng" dirty="0">
                <a:ea typeface="Times New Roman" panose="02020603050405020304" pitchFamily="18" charset="0"/>
                <a:cs typeface="Arial" panose="020B0604020202020204" pitchFamily="34" charset="0"/>
              </a:rPr>
              <a:t>Introduction</a:t>
            </a:r>
          </a:p>
          <a:p>
            <a:r>
              <a:rPr lang="fr-FR" sz="2800" b="1" dirty="0">
                <a:ea typeface="Times New Roman" panose="02020603050405020304" pitchFamily="18" charset="0"/>
                <a:cs typeface="Arial" panose="020B0604020202020204" pitchFamily="34" charset="0"/>
              </a:rPr>
              <a:t>Distinction avec autres clauses</a:t>
            </a:r>
            <a:endParaRPr lang="fr-FR" sz="2800" dirty="0">
              <a:ea typeface="Calibri" panose="020F0502020204030204" pitchFamily="34" charset="0"/>
              <a:cs typeface="Arial" panose="020B0604020202020204" pitchFamily="34" charset="0"/>
            </a:endParaRPr>
          </a:p>
          <a:p>
            <a:r>
              <a:rPr lang="fr-FR" sz="2800" b="1" dirty="0">
                <a:ea typeface="Times New Roman" panose="02020603050405020304" pitchFamily="18" charset="0"/>
                <a:cs typeface="Arial" panose="020B0604020202020204" pitchFamily="34" charset="0"/>
              </a:rPr>
              <a:t> </a:t>
            </a:r>
            <a:endParaRPr lang="fr-FR" sz="2800" dirty="0">
              <a:ea typeface="Calibri" panose="020F0502020204030204" pitchFamily="34" charset="0"/>
              <a:cs typeface="Arial" panose="020B0604020202020204" pitchFamily="34" charset="0"/>
            </a:endParaRPr>
          </a:p>
          <a:p>
            <a:pPr marL="342900" lvl="0" indent="-342900">
              <a:buFont typeface="+mj-lt"/>
              <a:buAutoNum type="romanUcParenR"/>
            </a:pPr>
            <a:r>
              <a:rPr lang="fr-FR" sz="2800" b="1" dirty="0">
                <a:ea typeface="Times New Roman" panose="02020603050405020304" pitchFamily="18" charset="0"/>
                <a:cs typeface="Arial" panose="020B0604020202020204" pitchFamily="34" charset="0"/>
              </a:rPr>
              <a:t>Conditions de validité</a:t>
            </a:r>
            <a:endParaRPr lang="fr-FR" sz="2800" dirty="0">
              <a:ea typeface="Calibri" panose="020F0502020204030204" pitchFamily="34" charset="0"/>
              <a:cs typeface="Arial" panose="020B0604020202020204" pitchFamily="34" charset="0"/>
            </a:endParaRPr>
          </a:p>
          <a:p>
            <a:pPr marL="342900" lvl="0" indent="-342900">
              <a:buFont typeface="+mj-lt"/>
              <a:buAutoNum type="romanUcParenR"/>
            </a:pPr>
            <a:r>
              <a:rPr lang="fr-FR" sz="2800" b="1" dirty="0">
                <a:ea typeface="Times New Roman" panose="02020603050405020304" pitchFamily="18" charset="0"/>
                <a:cs typeface="Arial" panose="020B0604020202020204" pitchFamily="34" charset="0"/>
              </a:rPr>
              <a:t>Régime juridique de la clause</a:t>
            </a:r>
            <a:endParaRPr lang="fr-FR" sz="2800" dirty="0">
              <a:ea typeface="Calibri" panose="020F0502020204030204" pitchFamily="34" charset="0"/>
              <a:cs typeface="Arial" panose="020B0604020202020204" pitchFamily="34" charset="0"/>
            </a:endParaRPr>
          </a:p>
          <a:p>
            <a:pPr marL="342900" lvl="0" indent="-342900">
              <a:buFont typeface="+mj-lt"/>
              <a:buAutoNum type="romanUcParenR"/>
            </a:pPr>
            <a:r>
              <a:rPr lang="fr-FR" sz="2800" b="1" dirty="0">
                <a:ea typeface="Times New Roman" panose="02020603050405020304" pitchFamily="18" charset="0"/>
                <a:cs typeface="Arial" panose="020B0604020202020204" pitchFamily="34" charset="0"/>
              </a:rPr>
              <a:t>Clause illicites : conséquences</a:t>
            </a:r>
            <a:endParaRPr lang="fr-FR" sz="2800" dirty="0">
              <a:ea typeface="Calibri" panose="020F0502020204030204" pitchFamily="34" charset="0"/>
              <a:cs typeface="Arial" panose="020B0604020202020204" pitchFamily="34" charset="0"/>
            </a:endParaRPr>
          </a:p>
          <a:p>
            <a:pPr marL="342900" lvl="0" indent="-342900">
              <a:buFont typeface="+mj-lt"/>
              <a:buAutoNum type="romanUcParenR"/>
            </a:pPr>
            <a:r>
              <a:rPr lang="fr-FR" sz="2800" b="1" dirty="0">
                <a:ea typeface="Times New Roman" panose="02020603050405020304" pitchFamily="18" charset="0"/>
                <a:cs typeface="Arial" panose="020B0604020202020204" pitchFamily="34" charset="0"/>
              </a:rPr>
              <a:t>Mise en œuvre de la clause</a:t>
            </a:r>
            <a:endParaRPr lang="fr-FR" sz="2800" dirty="0">
              <a:ea typeface="Calibri" panose="020F0502020204030204" pitchFamily="34" charset="0"/>
              <a:cs typeface="Arial" panose="020B0604020202020204" pitchFamily="34" charset="0"/>
            </a:endParaRPr>
          </a:p>
          <a:p>
            <a:pPr marL="342900" lvl="0" indent="-342900">
              <a:buFont typeface="+mj-lt"/>
              <a:buAutoNum type="romanUcParenR"/>
            </a:pPr>
            <a:r>
              <a:rPr lang="fr-FR" sz="2800" b="1" dirty="0">
                <a:ea typeface="Times New Roman" panose="02020603050405020304" pitchFamily="18" charset="0"/>
                <a:cs typeface="Arial" panose="020B0604020202020204" pitchFamily="34" charset="0"/>
              </a:rPr>
              <a:t>Renonciation de l’employeur au bénéfice de la clause</a:t>
            </a:r>
            <a:endParaRPr lang="fr-FR" sz="2800" dirty="0">
              <a:ea typeface="Calibri" panose="020F0502020204030204" pitchFamily="34" charset="0"/>
              <a:cs typeface="Arial" panose="020B0604020202020204" pitchFamily="34" charset="0"/>
            </a:endParaRPr>
          </a:p>
          <a:p>
            <a:pPr marL="342900" lvl="0" indent="-342900">
              <a:buFont typeface="+mj-lt"/>
              <a:buAutoNum type="romanUcParenR"/>
            </a:pPr>
            <a:r>
              <a:rPr lang="fr-FR" sz="2800" b="1" dirty="0">
                <a:ea typeface="Times New Roman" panose="02020603050405020304" pitchFamily="18" charset="0"/>
                <a:cs typeface="Arial" panose="020B0604020202020204" pitchFamily="34" charset="0"/>
              </a:rPr>
              <a:t>Violation de la clause de non-concurrence </a:t>
            </a:r>
            <a:endParaRPr lang="fr-FR" sz="28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98970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276000" y="0"/>
            <a:ext cx="11916000" cy="6228000"/>
          </a:xfrm>
          <a:prstGeom prst="rect">
            <a:avLst/>
          </a:prstGeom>
        </p:spPr>
        <p:txBody>
          <a:bodyPr wrap="square">
            <a:noAutofit/>
          </a:bodyPr>
          <a:lstStyle/>
          <a:p>
            <a:pPr algn="just"/>
            <a:r>
              <a:rPr lang="fr-FR" sz="1900" b="1" dirty="0"/>
              <a:t>Montant et versement de la contrepartie pécuniaire de la clause de non-concurrence</a:t>
            </a:r>
            <a:endParaRPr lang="fr-FR" sz="1900" dirty="0"/>
          </a:p>
          <a:p>
            <a:pPr algn="just"/>
            <a:endParaRPr lang="fr-FR" sz="1900" b="1" dirty="0"/>
          </a:p>
          <a:p>
            <a:pPr algn="just"/>
            <a:r>
              <a:rPr lang="fr-FR" sz="1900" b="1" i="1" dirty="0"/>
              <a:t>Principe de proportionnalité</a:t>
            </a:r>
          </a:p>
          <a:p>
            <a:pPr algn="just"/>
            <a:endParaRPr lang="fr-FR" sz="1900" dirty="0"/>
          </a:p>
          <a:p>
            <a:pPr algn="just"/>
            <a:r>
              <a:rPr lang="fr-FR" sz="1900" dirty="0"/>
              <a:t>Rien n'est précisé sur le montant de cette indemnisation, si ce n'est qu'il doit respecter le principe de proportionnalité en fonction de l'importance de la contrainte imposée et notamment des difficultés accrues dans la recherche d'un nouvel emploi. Par référence à ce qui a été négocié dans les branches professionnelles, ce montant peut par exemple être fixé, selon les cas, à 33 %, 50 % de la rémunération mensuelle, voire aux deux tiers et plus dans certains cas exceptionnels. En principe, le montant de l'indemnité compensatrice est calculé sur la base du salaire brut (Cass. soc., 12 oct. 1993, n</a:t>
            </a:r>
            <a:r>
              <a:rPr lang="fr-FR" sz="1900" baseline="30000" dirty="0"/>
              <a:t>o</a:t>
            </a:r>
            <a:r>
              <a:rPr lang="fr-FR" sz="1900" dirty="0"/>
              <a:t> 90-42.120). Une somme représentant 15 % du salaire de base mensuel brut n'est pas une somme suffisante (Cass. soc., 22 juin 2011, n</a:t>
            </a:r>
            <a:r>
              <a:rPr lang="fr-FR" sz="1900" baseline="30000" dirty="0"/>
              <a:t>o</a:t>
            </a:r>
            <a:r>
              <a:rPr lang="fr-FR" sz="1900" dirty="0"/>
              <a:t> 09-71.567).</a:t>
            </a:r>
          </a:p>
          <a:p>
            <a:pPr algn="just"/>
            <a:endParaRPr lang="fr-FR" sz="1900" dirty="0"/>
          </a:p>
          <a:p>
            <a:pPr algn="just"/>
            <a:r>
              <a:rPr lang="fr-FR" sz="1900" dirty="0"/>
              <a:t>Le montant de la contrepartie pécuniaire ne peut dépendre de la durée d'exécution du contrat de travail (Cass. soc., 7 mars 2007, n</a:t>
            </a:r>
            <a:r>
              <a:rPr lang="fr-FR" sz="1900" baseline="30000" dirty="0"/>
              <a:t>o</a:t>
            </a:r>
            <a:r>
              <a:rPr lang="fr-FR" sz="1900" dirty="0"/>
              <a:t> 05-45.511</a:t>
            </a:r>
          </a:p>
          <a:p>
            <a:pPr algn="just"/>
            <a:endParaRPr lang="fr-FR" sz="1900" dirty="0"/>
          </a:p>
          <a:p>
            <a:pPr algn="just"/>
            <a:r>
              <a:rPr lang="fr-FR" sz="1900" dirty="0"/>
              <a:t>Le juge n'a pas compétence pour fixer le montant de la contrepartie financière. Pas plus pour la modérer que pour l'augmenter, et ce au motif qu'il ne s'agit pas d'une clause pénale (Cass. soc., 19 juill. 1988, n</a:t>
            </a:r>
            <a:r>
              <a:rPr lang="fr-FR" sz="1900" baseline="30000" dirty="0"/>
              <a:t>o</a:t>
            </a:r>
            <a:r>
              <a:rPr lang="fr-FR" sz="1900" dirty="0"/>
              <a:t> 85-43.719 ; Cass. soc., 13 oct. 2021, n</a:t>
            </a:r>
            <a:r>
              <a:rPr lang="fr-FR" sz="1900" baseline="30000" dirty="0"/>
              <a:t>o</a:t>
            </a:r>
            <a:r>
              <a:rPr lang="fr-FR" sz="1900" dirty="0"/>
              <a:t> 20-12.059), mais d'un salaire.</a:t>
            </a:r>
          </a:p>
          <a:p>
            <a:pPr algn="just"/>
            <a:r>
              <a:rPr lang="fr-FR" sz="1900" dirty="0"/>
              <a:t>Lorsque la contrepartie </a:t>
            </a:r>
            <a:r>
              <a:rPr lang="fr-FR" sz="1900" dirty="0" err="1"/>
              <a:t>financière</a:t>
            </a:r>
            <a:r>
              <a:rPr lang="fr-FR" sz="1900" dirty="0"/>
              <a:t> d'une clause de non-concurrence est </a:t>
            </a:r>
            <a:r>
              <a:rPr lang="fr-FR" sz="1900" dirty="0" err="1"/>
              <a:t>dérisoire</a:t>
            </a:r>
            <a:r>
              <a:rPr lang="fr-FR" sz="1900" dirty="0"/>
              <a:t>, le juge peut accorder au salarié des </a:t>
            </a:r>
            <a:r>
              <a:rPr lang="fr-FR" sz="1900" dirty="0" err="1"/>
              <a:t>dommages-intérêts</a:t>
            </a:r>
            <a:r>
              <a:rPr lang="fr-FR" sz="1900" dirty="0"/>
              <a:t> </a:t>
            </a:r>
            <a:r>
              <a:rPr lang="fr-FR" sz="1900" dirty="0" err="1"/>
              <a:t>calculés</a:t>
            </a:r>
            <a:r>
              <a:rPr lang="fr-FR" sz="1900" dirty="0"/>
              <a:t> en fonction du </a:t>
            </a:r>
            <a:r>
              <a:rPr lang="fr-FR" sz="1900" dirty="0" err="1"/>
              <a:t>préjudice</a:t>
            </a:r>
            <a:r>
              <a:rPr lang="fr-FR" sz="1900" dirty="0"/>
              <a:t> subi pour application d'une clause illicite. Il ne peut pas fixer </a:t>
            </a:r>
            <a:r>
              <a:rPr lang="fr-FR" sz="1900" dirty="0" err="1"/>
              <a:t>lui-même</a:t>
            </a:r>
            <a:r>
              <a:rPr lang="fr-FR" sz="1900" dirty="0"/>
              <a:t> le montant de l'</a:t>
            </a:r>
            <a:r>
              <a:rPr lang="fr-FR" sz="1900" dirty="0" err="1"/>
              <a:t>indemnite</a:t>
            </a:r>
            <a:r>
              <a:rPr lang="fr-FR" sz="1900" dirty="0"/>
              <a:t>́ compensatrice de non-concurrence, qui </a:t>
            </a:r>
            <a:r>
              <a:rPr lang="fr-FR" sz="1900" dirty="0" err="1"/>
              <a:t>relève</a:t>
            </a:r>
            <a:r>
              <a:rPr lang="fr-FR" sz="1900" dirty="0"/>
              <a:t> de l'accord des parties. Cass. soc., 16 mai 2012, n° 11-10.760 </a:t>
            </a:r>
          </a:p>
          <a:p>
            <a:pPr algn="just"/>
            <a:endParaRPr lang="fr-FR" sz="1900" dirty="0"/>
          </a:p>
          <a:p>
            <a:pPr algn="just"/>
            <a:r>
              <a:rPr lang="fr-FR" sz="1900" dirty="0"/>
              <a:t> </a:t>
            </a:r>
          </a:p>
        </p:txBody>
      </p:sp>
    </p:spTree>
    <p:extLst>
      <p:ext uri="{BB962C8B-B14F-4D97-AF65-F5344CB8AC3E}">
        <p14:creationId xmlns:p14="http://schemas.microsoft.com/office/powerpoint/2010/main" val="1938540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276000" y="64168"/>
            <a:ext cx="11916000" cy="6228000"/>
          </a:xfrm>
          <a:prstGeom prst="rect">
            <a:avLst/>
          </a:prstGeom>
        </p:spPr>
        <p:txBody>
          <a:bodyPr wrap="square">
            <a:noAutofit/>
          </a:bodyPr>
          <a:lstStyle/>
          <a:p>
            <a:r>
              <a:rPr lang="fr-FR" sz="2000" dirty="0"/>
              <a:t>Une contrepartie financière dérisoire équivaut à une absence de contrepartie. A ainsi été jugée illicite la clause d'interdiction de concurrence pendant deux ans dans le département et dans les trois départements limitrophes, avec comme contrepartie financière 2,4 mois de salaire (Cass. soc., 15 nov. 2006, n</a:t>
            </a:r>
            <a:r>
              <a:rPr lang="fr-FR" sz="2000" baseline="30000" dirty="0"/>
              <a:t>o</a:t>
            </a:r>
            <a:r>
              <a:rPr lang="fr-FR" sz="2000" dirty="0"/>
              <a:t> 04-46.721). De même, une somme représentant 1,14 mois de salaire en contrepartie de six mois d'interdiction de concurrence est dérisoire quand il est constaté que les contreparties financières à la clause de non-concurrence dans le secteur considéré correspondaient en général à un minimum de 33 % du salaire moyen des 12 derniers mois (Cass. soc., 16 mai 2012, n</a:t>
            </a:r>
            <a:r>
              <a:rPr lang="fr-FR" sz="2000" baseline="30000" dirty="0"/>
              <a:t>o</a:t>
            </a:r>
            <a:r>
              <a:rPr lang="fr-FR" sz="2000" dirty="0"/>
              <a:t> 11-10.760).</a:t>
            </a:r>
          </a:p>
          <a:p>
            <a:endParaRPr lang="fr-FR" sz="2000" dirty="0"/>
          </a:p>
          <a:p>
            <a:r>
              <a:rPr lang="fr-FR" sz="2000" b="1" i="1" dirty="0"/>
              <a:t>Montant identique quel que soit le motif de la rupture</a:t>
            </a:r>
          </a:p>
          <a:p>
            <a:endParaRPr lang="fr-FR" sz="2000" dirty="0"/>
          </a:p>
          <a:p>
            <a:r>
              <a:rPr lang="fr-FR" sz="2000" dirty="0"/>
              <a:t>Selon la Cour de cassation (Cass. soc., 9 avr. 2015, n</a:t>
            </a:r>
            <a:r>
              <a:rPr lang="fr-FR" sz="2000" baseline="30000" dirty="0"/>
              <a:t>o</a:t>
            </a:r>
            <a:r>
              <a:rPr lang="fr-FR" sz="2000" dirty="0"/>
              <a:t> 13-25.847), la contrepartie pécuniaire doit être la même quel que soit le mode de rupture du contrat, licenciement, démission ou rupture conventionnelle, car l'atteinte à la liberté du travail est la même dans tous les cas.</a:t>
            </a:r>
          </a:p>
          <a:p>
            <a:r>
              <a:rPr lang="fr-FR" sz="2000" dirty="0"/>
              <a:t>Ce principe conduit la Cour de cassation, en face d'une rupture conventionnelle individuelle, à décider que la clause de non-concurrence est licite lorsqu'elle fait référence à une convention collective qui, donnant la liste des modes de rupture qui mettent en jeu la clause de non-concurrence, ne mentionne que le licenciement et la démission. Puisque, de toute façon, le montant de la contrepartie pécuniaire ne peut être différencié en fonction des circonstances de la rupture, la contrepartie prévue en cas de licenciement, qui est généralement la plus élevée, s'applique à la rupture conventionnelle individuelle et le salarié ne peut donc prétendre que sa clause est illicite (Cass. soc., 18 janv. 2018 n</a:t>
            </a:r>
            <a:r>
              <a:rPr lang="fr-FR" sz="2000" baseline="30000" dirty="0"/>
              <a:t>o</a:t>
            </a:r>
            <a:r>
              <a:rPr lang="fr-FR" sz="2000" dirty="0"/>
              <a:t> 15-24.002).</a:t>
            </a:r>
          </a:p>
          <a:p>
            <a:r>
              <a:rPr lang="fr-FR" sz="2000" dirty="0"/>
              <a:t> </a:t>
            </a:r>
          </a:p>
        </p:txBody>
      </p:sp>
    </p:spTree>
    <p:extLst>
      <p:ext uri="{BB962C8B-B14F-4D97-AF65-F5344CB8AC3E}">
        <p14:creationId xmlns:p14="http://schemas.microsoft.com/office/powerpoint/2010/main" val="1068062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8000" y="0"/>
            <a:ext cx="11916000" cy="6228000"/>
          </a:xfrm>
          <a:prstGeom prst="rect">
            <a:avLst/>
          </a:prstGeom>
        </p:spPr>
        <p:txBody>
          <a:bodyPr wrap="square">
            <a:noAutofit/>
          </a:bodyPr>
          <a:lstStyle/>
          <a:p>
            <a:r>
              <a:rPr lang="fr-FR" sz="1900" b="1" dirty="0"/>
              <a:t> </a:t>
            </a:r>
            <a:r>
              <a:rPr lang="fr-FR" sz="1900" b="1" i="1" dirty="0"/>
              <a:t>Date et modalités de versement</a:t>
            </a:r>
            <a:endParaRPr lang="fr-FR" sz="1900" b="1" dirty="0"/>
          </a:p>
          <a:p>
            <a:r>
              <a:rPr lang="fr-FR" sz="1900" dirty="0"/>
              <a:t>Diverses et librement déterminées par les parties, sauf si un accord collectif opposable prévoit des dispositions particulières. La contrepartie consiste habituellement en une indemnité forfaitaire versée à l'expiration du contrat.</a:t>
            </a:r>
          </a:p>
          <a:p>
            <a:endParaRPr lang="fr-FR" sz="1900" dirty="0"/>
          </a:p>
          <a:p>
            <a:r>
              <a:rPr lang="fr-FR" sz="1900" b="1" dirty="0"/>
              <a:t>1. </a:t>
            </a:r>
            <a:r>
              <a:rPr lang="fr-FR" sz="1900" i="1" dirty="0"/>
              <a:t>Date de paiement en cas de dispense de préavis</a:t>
            </a:r>
            <a:endParaRPr lang="fr-FR" sz="1900" dirty="0"/>
          </a:p>
          <a:p>
            <a:r>
              <a:rPr lang="fr-FR" sz="1900" dirty="0"/>
              <a:t>La clause de non-concurrence liant le salarié dès son départ effectif de l'entreprise, c'est à compter de cette date que l'indemnité de non-concurrence doit lui être versée et non à l'expiration du préavis dont l'employeur a dispensé le salarié (Cass. soc., 19 juin 1991, n</a:t>
            </a:r>
            <a:r>
              <a:rPr lang="fr-FR" sz="1900" baseline="30000" dirty="0"/>
              <a:t>o</a:t>
            </a:r>
            <a:r>
              <a:rPr lang="fr-FR" sz="1900" dirty="0"/>
              <a:t> 86-45.504 ; Cass. soc., 15 juill. 1998, n</a:t>
            </a:r>
            <a:r>
              <a:rPr lang="fr-FR" sz="1900" baseline="30000" dirty="0"/>
              <a:t>o</a:t>
            </a:r>
            <a:r>
              <a:rPr lang="fr-FR" sz="1900" dirty="0"/>
              <a:t> 96-40.866 ;.Cass. soc., 21 janv. 2015, n</a:t>
            </a:r>
            <a:r>
              <a:rPr lang="fr-FR" sz="1900" baseline="30000" dirty="0"/>
              <a:t>o</a:t>
            </a:r>
            <a:r>
              <a:rPr lang="fr-FR" sz="1900" dirty="0"/>
              <a:t> 13-24.471).</a:t>
            </a:r>
          </a:p>
          <a:p>
            <a:endParaRPr lang="fr-FR" sz="1900" dirty="0"/>
          </a:p>
          <a:p>
            <a:r>
              <a:rPr lang="fr-FR" sz="1900" b="1" dirty="0"/>
              <a:t>2. </a:t>
            </a:r>
            <a:r>
              <a:rPr lang="fr-FR" sz="1900" i="1" dirty="0"/>
              <a:t>Paiement anticipé</a:t>
            </a:r>
            <a:endParaRPr lang="fr-FR" sz="1900" dirty="0"/>
          </a:p>
          <a:p>
            <a:r>
              <a:rPr lang="fr-FR" sz="1900" dirty="0"/>
              <a:t>Une majoration du salaire ne peut plus tenir lieu de contrepartie financière (Cass. soc., 17 nov. 2010, n</a:t>
            </a:r>
            <a:r>
              <a:rPr lang="fr-FR" sz="1900" baseline="30000" dirty="0"/>
              <a:t>o</a:t>
            </a:r>
            <a:r>
              <a:rPr lang="fr-FR" sz="1900" dirty="0"/>
              <a:t> 09-42.389 ; Cass. soc., 22 juin 2011, n</a:t>
            </a:r>
            <a:r>
              <a:rPr lang="fr-FR" sz="1900" baseline="30000" dirty="0"/>
              <a:t>o</a:t>
            </a:r>
            <a:r>
              <a:rPr lang="fr-FR" sz="1900" dirty="0"/>
              <a:t> 09-71.567). </a:t>
            </a:r>
          </a:p>
          <a:p>
            <a:r>
              <a:rPr lang="fr-FR" sz="1900" dirty="0"/>
              <a:t>La clause qui prévoit le versement en sus du salaire, d’une somme à titre d'avance sur la contrepartie financière de l'obligation de non-concurrence déduites du montant total du lors de la rupture est </a:t>
            </a:r>
            <a:r>
              <a:rPr lang="fr-FR" sz="1900" b="1" dirty="0"/>
              <a:t>nulle</a:t>
            </a:r>
            <a:r>
              <a:rPr lang="fr-FR" sz="1900" dirty="0"/>
              <a:t> (Cass. soc., 17 nov. 2010, n</a:t>
            </a:r>
            <a:r>
              <a:rPr lang="fr-FR" sz="1900" baseline="30000" dirty="0"/>
              <a:t>o</a:t>
            </a:r>
            <a:r>
              <a:rPr lang="fr-FR" sz="1900" dirty="0"/>
              <a:t> 09-42.389 ; Cass. soc., 15 janv. 2014, n</a:t>
            </a:r>
            <a:r>
              <a:rPr lang="fr-FR" sz="1900" baseline="30000" dirty="0"/>
              <a:t>o</a:t>
            </a:r>
            <a:r>
              <a:rPr lang="fr-FR" sz="1900" dirty="0"/>
              <a:t> 12-19.472).</a:t>
            </a:r>
          </a:p>
          <a:p>
            <a:endParaRPr lang="fr-FR" sz="1900" dirty="0"/>
          </a:p>
          <a:p>
            <a:r>
              <a:rPr lang="fr-FR" sz="1900" b="1" dirty="0"/>
              <a:t>3. </a:t>
            </a:r>
            <a:r>
              <a:rPr lang="fr-FR" sz="1900" i="1" dirty="0"/>
              <a:t>Paiement reporté à la fin de la période de non-concurrence</a:t>
            </a:r>
            <a:endParaRPr lang="fr-FR" sz="1900" dirty="0"/>
          </a:p>
          <a:p>
            <a:r>
              <a:rPr lang="fr-FR" sz="1900" dirty="0"/>
              <a:t>La clause de non-concurrence prévoyant le versement de la contrepartie financière à la fin de la période de non-concurrence est illicite. L'employeur ne peut pas différer le paiement de la contrepartie à l'issue de l'obligation de non-concurrence (Cass. soc., 2 mars 2005, n</a:t>
            </a:r>
            <a:r>
              <a:rPr lang="fr-FR" sz="1900" baseline="30000" dirty="0"/>
              <a:t>o</a:t>
            </a:r>
            <a:r>
              <a:rPr lang="fr-FR" sz="1900" dirty="0"/>
              <a:t> 03-42.321).</a:t>
            </a:r>
          </a:p>
          <a:p>
            <a:endParaRPr lang="fr-FR" sz="1900" dirty="0"/>
          </a:p>
          <a:p>
            <a:endParaRPr lang="fr-FR" sz="1900" dirty="0"/>
          </a:p>
          <a:p>
            <a:endParaRPr lang="fr-FR" sz="1900" dirty="0"/>
          </a:p>
          <a:p>
            <a:r>
              <a:rPr lang="fr-FR" sz="1900" dirty="0"/>
              <a:t> </a:t>
            </a:r>
          </a:p>
        </p:txBody>
      </p:sp>
    </p:spTree>
    <p:extLst>
      <p:ext uri="{BB962C8B-B14F-4D97-AF65-F5344CB8AC3E}">
        <p14:creationId xmlns:p14="http://schemas.microsoft.com/office/powerpoint/2010/main" val="1475420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8000" y="0"/>
            <a:ext cx="11916000" cy="6228000"/>
          </a:xfrm>
          <a:prstGeom prst="rect">
            <a:avLst/>
          </a:prstGeom>
        </p:spPr>
        <p:txBody>
          <a:bodyPr wrap="square">
            <a:noAutofit/>
          </a:bodyPr>
          <a:lstStyle/>
          <a:p>
            <a:pPr algn="just"/>
            <a:r>
              <a:rPr lang="fr-FR" sz="1900" b="1" dirty="0"/>
              <a:t>Contrepartie de la clause de non-concurrence — Droit à l'indemnité</a:t>
            </a:r>
            <a:endParaRPr lang="fr-FR" sz="1900" dirty="0"/>
          </a:p>
          <a:p>
            <a:pPr algn="just"/>
            <a:endParaRPr lang="fr-FR" sz="1900" b="1" dirty="0"/>
          </a:p>
          <a:p>
            <a:pPr marL="285750" indent="-285750" algn="just">
              <a:buFont typeface="Wingdings" pitchFamily="2" charset="2"/>
              <a:buChar char="v"/>
            </a:pPr>
            <a:r>
              <a:rPr lang="fr-FR" sz="1900" b="1" i="1" dirty="0"/>
              <a:t>L'indemnité est due quels que soient les motifs de la rupture</a:t>
            </a:r>
            <a:endParaRPr lang="fr-FR" sz="1900" b="1" dirty="0"/>
          </a:p>
          <a:p>
            <a:pPr algn="just"/>
            <a:r>
              <a:rPr lang="fr-FR" sz="1900" dirty="0"/>
              <a:t>Lorsque la clause de non-concurrence vise tous les cas de rupture, le salarié doit percevoir le montant de la contrepartie pécuniaire </a:t>
            </a:r>
            <a:r>
              <a:rPr lang="fr-FR" sz="1900" b="1" dirty="0"/>
              <a:t>quels qu'en soient les motifs</a:t>
            </a:r>
            <a:r>
              <a:rPr lang="fr-FR" sz="1900" dirty="0"/>
              <a:t>. Pas d’exonération pour faute grave du salarié (Cass. soc., 28 juin 2006, n</a:t>
            </a:r>
            <a:r>
              <a:rPr lang="fr-FR" sz="1900" baseline="30000" dirty="0"/>
              <a:t>o</a:t>
            </a:r>
            <a:r>
              <a:rPr lang="fr-FR" sz="1900" dirty="0"/>
              <a:t> 05-40.990)</a:t>
            </a:r>
          </a:p>
          <a:p>
            <a:pPr algn="just"/>
            <a:endParaRPr lang="fr-FR" sz="1900" dirty="0"/>
          </a:p>
          <a:p>
            <a:pPr marL="285750" indent="-285750" algn="just">
              <a:buFont typeface="Wingdings" pitchFamily="2" charset="2"/>
              <a:buChar char="v"/>
            </a:pPr>
            <a:r>
              <a:rPr lang="fr-FR" sz="1900" b="1" i="1" dirty="0"/>
              <a:t>Violation de la clause de non-concurrence</a:t>
            </a:r>
            <a:endParaRPr lang="fr-FR" sz="1900" b="1" dirty="0"/>
          </a:p>
          <a:p>
            <a:pPr algn="just"/>
            <a:r>
              <a:rPr lang="fr-FR" sz="1900" dirty="0"/>
              <a:t>Si le salarié manque dès la rupture de son contrat de travail, même momentanément, à son obligation de non-concurrence, il perd son droit à indemnité (Cass. soc., 5 mai 2004, n</a:t>
            </a:r>
            <a:r>
              <a:rPr lang="fr-FR" sz="1900" baseline="30000" dirty="0"/>
              <a:t>o</a:t>
            </a:r>
            <a:r>
              <a:rPr lang="fr-FR" sz="1900" dirty="0"/>
              <a:t> 01-46.261) même si le salarié cesse ensuite l'activité concurrente.</a:t>
            </a:r>
          </a:p>
          <a:p>
            <a:pPr algn="just"/>
            <a:r>
              <a:rPr lang="fr-FR" sz="1900" dirty="0"/>
              <a:t>Si la contrepartie pécuniaire a été indûment perçue, le salarié doit la rembourser (Cass. soc., 6 déc. 1995, n</a:t>
            </a:r>
            <a:r>
              <a:rPr lang="fr-FR" sz="1900" baseline="30000" dirty="0"/>
              <a:t>o</a:t>
            </a:r>
            <a:r>
              <a:rPr lang="fr-FR" sz="1900" dirty="0"/>
              <a:t> 92-41.812).</a:t>
            </a:r>
          </a:p>
          <a:p>
            <a:pPr algn="just"/>
            <a:r>
              <a:rPr lang="fr-FR" sz="1900" dirty="0"/>
              <a:t> En revanche, si dans un premier temps le salarié respecte son engagement puis l'enfreint par la suite, ce n'est pas de toute l'indemnité de non-concurrence qu'il est privé mais de la seule partie correspondant à la période à partir de laquelle il y a eu violation de la clause contractuelle (Cass. soc., 27 mars 1996, n</a:t>
            </a:r>
            <a:r>
              <a:rPr lang="fr-FR" sz="1900" baseline="30000" dirty="0"/>
              <a:t>o</a:t>
            </a:r>
            <a:r>
              <a:rPr lang="fr-FR" sz="1900" dirty="0"/>
              <a:t> 92-41.992 ; Cass. soc., 18 févr. 2003, n</a:t>
            </a:r>
            <a:r>
              <a:rPr lang="fr-FR" sz="1900" baseline="30000" dirty="0"/>
              <a:t>o</a:t>
            </a:r>
            <a:r>
              <a:rPr lang="fr-FR" sz="1900" dirty="0"/>
              <a:t> 01-40.194).</a:t>
            </a:r>
          </a:p>
          <a:p>
            <a:pPr algn="just"/>
            <a:r>
              <a:rPr lang="fr-FR" sz="1900" dirty="0"/>
              <a:t>Lorsque le salarié a respecté l'interdiction de non-concurrence dans un premier temps sans que l'employeur ne lui verse la moindre contrepartie, mais a ensuite enfreint la clause : il n'a droit au paiement de la contrepartie pécuniaire que pour la période pendant laquelle il a respecté son obligation de non-concurrence, et peut prétendre à des dommages et intérêts du fait de l'inexécution par l'employeur de son obligation de lui verser la contrepartie (Cass. soc., 25 févr. 2003, n</a:t>
            </a:r>
            <a:r>
              <a:rPr lang="fr-FR" sz="1900" baseline="30000" dirty="0"/>
              <a:t>o</a:t>
            </a:r>
            <a:r>
              <a:rPr lang="fr-FR" sz="1900" dirty="0"/>
              <a:t> 00-46.263 ; Cass. soc., 15 mars 2006, n</a:t>
            </a:r>
            <a:r>
              <a:rPr lang="fr-FR" sz="1900" baseline="30000" dirty="0"/>
              <a:t>o</a:t>
            </a:r>
            <a:r>
              <a:rPr lang="fr-FR" sz="1900" dirty="0"/>
              <a:t> 03-45.031).</a:t>
            </a:r>
          </a:p>
          <a:p>
            <a:pPr algn="just"/>
            <a:endParaRPr lang="fr-FR" sz="1900" dirty="0"/>
          </a:p>
        </p:txBody>
      </p:sp>
    </p:spTree>
    <p:extLst>
      <p:ext uri="{BB962C8B-B14F-4D97-AF65-F5344CB8AC3E}">
        <p14:creationId xmlns:p14="http://schemas.microsoft.com/office/powerpoint/2010/main" val="2725555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115746"/>
            <a:ext cx="11916000" cy="6742253"/>
          </a:xfrm>
          <a:prstGeom prst="rect">
            <a:avLst/>
          </a:prstGeom>
        </p:spPr>
        <p:txBody>
          <a:bodyPr wrap="square">
            <a:noAutofit/>
          </a:bodyPr>
          <a:lstStyle/>
          <a:p>
            <a:pPr marL="285750" indent="-285750">
              <a:buFont typeface="Wingdings" pitchFamily="2" charset="2"/>
              <a:buChar char="v"/>
            </a:pPr>
            <a:r>
              <a:rPr lang="fr-FR" sz="2000" b="1" dirty="0"/>
              <a:t>Manquement de l'employeur à son obligation de versement de la contrepartie pécuniaire</a:t>
            </a:r>
          </a:p>
          <a:p>
            <a:endParaRPr lang="fr-FR" sz="2000" b="1" dirty="0"/>
          </a:p>
          <a:p>
            <a:r>
              <a:rPr lang="fr-FR" sz="2000" dirty="0"/>
              <a:t>Si l'employeur ne verse pas l'indemnité prévue par le contrat, l'ancien salarié est libéré de son obligation de non-concurrence (Cass. soc., 5 oct. 1999, n</a:t>
            </a:r>
            <a:r>
              <a:rPr lang="fr-FR" sz="2000" baseline="30000" dirty="0"/>
              <a:t>o</a:t>
            </a:r>
            <a:r>
              <a:rPr lang="fr-FR" sz="2000" dirty="0"/>
              <a:t> 97-42.999 ; Cass. soc., 12 mars 1997, n</a:t>
            </a:r>
            <a:r>
              <a:rPr lang="fr-FR" sz="2000" baseline="30000" dirty="0"/>
              <a:t>o</a:t>
            </a:r>
            <a:r>
              <a:rPr lang="fr-FR" sz="2000" dirty="0"/>
              <a:t> 94-43.326 ; Cass. soc., 3 oct. 1991, n</a:t>
            </a:r>
            <a:r>
              <a:rPr lang="fr-FR" sz="2000" baseline="30000" dirty="0"/>
              <a:t>o</a:t>
            </a:r>
            <a:r>
              <a:rPr lang="fr-FR" sz="2000" dirty="0"/>
              <a:t> 89-43.375). </a:t>
            </a:r>
          </a:p>
          <a:p>
            <a:endParaRPr lang="fr-FR" sz="2000" dirty="0"/>
          </a:p>
          <a:p>
            <a:r>
              <a:rPr lang="fr-FR" sz="2000" dirty="0"/>
              <a:t>Mais la Cour de cassation exige que le salarié soit de bonne foi. Un ingénieur commercial, qui prend argument d'un retard de quelques jours dans le paiement de la contrepartie financière après son départ de l'entreprise et en tire argument pour se déclarer libéré de son interdiction de non-concurrence et entrer immédiatement au service d'un concurrent, est condamnable pour violation de sa clause (Cass. soc., 26 nov. 2013, n</a:t>
            </a:r>
            <a:r>
              <a:rPr lang="fr-FR" sz="2000" baseline="30000" dirty="0"/>
              <a:t>o</a:t>
            </a:r>
            <a:r>
              <a:rPr lang="fr-FR" sz="2000" dirty="0"/>
              <a:t> 12-20.074).</a:t>
            </a:r>
          </a:p>
          <a:p>
            <a:endParaRPr lang="fr-FR" sz="2000" dirty="0"/>
          </a:p>
          <a:p>
            <a:r>
              <a:rPr lang="fr-FR" sz="2000" dirty="0"/>
              <a:t>Le refus de l'employeur de payer la contrepartie financière, alors qu'il ne pouvait reprocher au salarié aucun acte de concurrence postérieur au licenciement, constitue une inexécution flagrante de la clause contractuelle et caractérise un trouble manifestement illicite. </a:t>
            </a:r>
          </a:p>
          <a:p>
            <a:r>
              <a:rPr lang="fr-FR" sz="2000" dirty="0"/>
              <a:t>Dès lors, le juge des référés est compétent pour libérer le salarié de la clause de non-concurrence et mettre fin au trouble ainsi constaté (Cass. soc., 22 févr. 2000, n</a:t>
            </a:r>
            <a:r>
              <a:rPr lang="fr-FR" sz="2000" baseline="30000" dirty="0"/>
              <a:t>o</a:t>
            </a:r>
            <a:r>
              <a:rPr lang="fr-FR" sz="2000" dirty="0"/>
              <a:t> 98-43.005).</a:t>
            </a:r>
          </a:p>
          <a:p>
            <a:r>
              <a:rPr lang="fr-FR" sz="2000" dirty="0"/>
              <a:t>La résistance de l'employeur à exécuter son obligation de payer la contrepartie pécuniaire de la clause de non-concurrence cause au salarié un préjudice moral dont le juge du fond établit souverainement l'étendue et dont l'employeur doit réparation (Cass. soc., 13 mars 2013, n</a:t>
            </a:r>
            <a:r>
              <a:rPr lang="fr-FR" sz="2000" baseline="30000" dirty="0"/>
              <a:t>o</a:t>
            </a:r>
            <a:r>
              <a:rPr lang="fr-FR" sz="2000" dirty="0"/>
              <a:t> 11-21.150).</a:t>
            </a:r>
          </a:p>
          <a:p>
            <a:endParaRPr lang="fr-FR" sz="2000" dirty="0"/>
          </a:p>
          <a:p>
            <a:endParaRPr lang="fr-FR" sz="2000" dirty="0"/>
          </a:p>
          <a:p>
            <a:r>
              <a:rPr lang="fr-FR" sz="2000" dirty="0"/>
              <a:t> </a:t>
            </a:r>
          </a:p>
        </p:txBody>
      </p:sp>
    </p:spTree>
    <p:extLst>
      <p:ext uri="{BB962C8B-B14F-4D97-AF65-F5344CB8AC3E}">
        <p14:creationId xmlns:p14="http://schemas.microsoft.com/office/powerpoint/2010/main" val="943209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115746"/>
            <a:ext cx="11916000" cy="6742253"/>
          </a:xfrm>
          <a:prstGeom prst="rect">
            <a:avLst/>
          </a:prstGeom>
        </p:spPr>
        <p:txBody>
          <a:bodyPr wrap="square">
            <a:noAutofit/>
          </a:bodyPr>
          <a:lstStyle/>
          <a:p>
            <a:endParaRPr lang="fr-FR" sz="2000" dirty="0"/>
          </a:p>
          <a:p>
            <a:pPr marL="285750" indent="-285750">
              <a:buFont typeface="Wingdings" pitchFamily="2" charset="2"/>
              <a:buChar char="v"/>
            </a:pPr>
            <a:endParaRPr lang="fr-FR" sz="2000" b="1" dirty="0"/>
          </a:p>
          <a:p>
            <a:pPr marL="285750" indent="-285750">
              <a:buFont typeface="Wingdings" pitchFamily="2" charset="2"/>
              <a:buChar char="v"/>
            </a:pPr>
            <a:endParaRPr lang="fr-FR" sz="2000" b="1" dirty="0"/>
          </a:p>
          <a:p>
            <a:pPr marL="285750" indent="-285750">
              <a:buFont typeface="Wingdings" pitchFamily="2" charset="2"/>
              <a:buChar char="v"/>
            </a:pPr>
            <a:endParaRPr lang="fr-FR" sz="2000" b="1" dirty="0"/>
          </a:p>
          <a:p>
            <a:pPr marL="285750" indent="-285750">
              <a:buFont typeface="Wingdings" pitchFamily="2" charset="2"/>
              <a:buChar char="v"/>
            </a:pPr>
            <a:endParaRPr lang="fr-FR" sz="2000" b="1" dirty="0"/>
          </a:p>
          <a:p>
            <a:pPr marL="285750" indent="-285750">
              <a:buFont typeface="Wingdings" pitchFamily="2" charset="2"/>
              <a:buChar char="v"/>
            </a:pPr>
            <a:r>
              <a:rPr lang="fr-FR" sz="2000" b="1" dirty="0"/>
              <a:t>Nature juridique et régime social de la contrepartie financière de la clause de non-concurrence</a:t>
            </a:r>
          </a:p>
          <a:p>
            <a:pPr marL="285750" indent="-285750">
              <a:buFont typeface="Wingdings" pitchFamily="2" charset="2"/>
              <a:buChar char="v"/>
            </a:pPr>
            <a:endParaRPr lang="fr-FR" sz="2000" b="1" dirty="0"/>
          </a:p>
          <a:p>
            <a:pPr marL="285750" indent="-285750">
              <a:buFont typeface="Wingdings" pitchFamily="2" charset="2"/>
              <a:buChar char="v"/>
            </a:pPr>
            <a:endParaRPr lang="fr-FR" sz="2000" b="1" dirty="0"/>
          </a:p>
          <a:p>
            <a:pPr marL="285750" indent="-285750">
              <a:buFont typeface="Wingdings" pitchFamily="2" charset="2"/>
              <a:buChar char="v"/>
            </a:pPr>
            <a:endParaRPr lang="fr-FR" sz="2000" b="1" dirty="0"/>
          </a:p>
          <a:p>
            <a:endParaRPr lang="fr-FR" sz="2000" b="1" dirty="0"/>
          </a:p>
          <a:p>
            <a:pPr fontAlgn="base"/>
            <a:r>
              <a:rPr lang="fr-FR" sz="2000" dirty="0"/>
              <a:t>Étant allouée en raison d'un travail antérieur, la contrepartie financière de l'obligation de non-concurrence a le caractère de salaire et non pas d'indemnité ni de clause pénale. Soc. 13 oct. 2021, FS-B, n° 20-12.059  La contrepartie financière de l’obligation de non – concurrence ayant la nature d’une indemnité compensatrice de salaires, ouvre droit à congés payés.  Cass.27 mai 2021 n° 19-23.984 </a:t>
            </a:r>
          </a:p>
        </p:txBody>
      </p:sp>
    </p:spTree>
    <p:extLst>
      <p:ext uri="{BB962C8B-B14F-4D97-AF65-F5344CB8AC3E}">
        <p14:creationId xmlns:p14="http://schemas.microsoft.com/office/powerpoint/2010/main" val="3403891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pPr lvl="0"/>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itre 3">
            <a:extLst>
              <a:ext uri="{FF2B5EF4-FFF2-40B4-BE49-F238E27FC236}">
                <a16:creationId xmlns:a16="http://schemas.microsoft.com/office/drawing/2014/main" id="{477D4057-7DD4-3046-AF1D-16C58853EE20}"/>
              </a:ext>
            </a:extLst>
          </p:cNvPr>
          <p:cNvSpPr>
            <a:spLocks noGrp="1"/>
          </p:cNvSpPr>
          <p:nvPr>
            <p:ph type="title"/>
          </p:nvPr>
        </p:nvSpPr>
        <p:spPr/>
        <p:txBody>
          <a:bodyPr>
            <a:normAutofit/>
          </a:bodyPr>
          <a:lstStyle/>
          <a:p>
            <a:r>
              <a:rPr lang="fr-FR" b="1" dirty="0"/>
              <a:t>II) REGIME JURIDIQUE DE LA CLAUSE</a:t>
            </a:r>
            <a:br>
              <a:rPr lang="fr-FR" dirty="0"/>
            </a:br>
            <a:endParaRPr lang="fr-FR" dirty="0"/>
          </a:p>
        </p:txBody>
      </p:sp>
      <p:sp>
        <p:nvSpPr>
          <p:cNvPr id="5" name="Espace réservé du contenu 4">
            <a:extLst>
              <a:ext uri="{FF2B5EF4-FFF2-40B4-BE49-F238E27FC236}">
                <a16:creationId xmlns:a16="http://schemas.microsoft.com/office/drawing/2014/main" id="{4E4C0561-E4C6-DB40-A254-289A6806B571}"/>
              </a:ext>
            </a:extLst>
          </p:cNvPr>
          <p:cNvSpPr>
            <a:spLocks noGrp="1"/>
          </p:cNvSpPr>
          <p:nvPr>
            <p:ph idx="1"/>
          </p:nvPr>
        </p:nvSpPr>
        <p:spPr/>
        <p:txBody>
          <a:bodyPr>
            <a:noAutofit/>
          </a:bodyPr>
          <a:lstStyle/>
          <a:p>
            <a:r>
              <a:rPr lang="fr-FR" sz="2800" b="1" dirty="0"/>
              <a:t>Date à laquelle peut être conclue la clause de non-concurrence</a:t>
            </a:r>
            <a:endParaRPr lang="fr-FR" sz="2800" dirty="0"/>
          </a:p>
          <a:p>
            <a:r>
              <a:rPr lang="fr-FR" sz="2800" b="1" dirty="0"/>
              <a:t>Régularisation des clauses de non-concurrence non conformes</a:t>
            </a:r>
          </a:p>
          <a:p>
            <a:r>
              <a:rPr lang="fr-FR" sz="2800" b="1" dirty="0"/>
              <a:t>Incidence des dispositions conventionnelles</a:t>
            </a:r>
            <a:endParaRPr lang="fr-FR" sz="2800" dirty="0"/>
          </a:p>
        </p:txBody>
      </p:sp>
    </p:spTree>
    <p:extLst>
      <p:ext uri="{BB962C8B-B14F-4D97-AF65-F5344CB8AC3E}">
        <p14:creationId xmlns:p14="http://schemas.microsoft.com/office/powerpoint/2010/main" val="2680599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2400" b="1" dirty="0"/>
              <a:t>Date à laquelle peut être conclue la clause de non-concurrence</a:t>
            </a:r>
          </a:p>
          <a:p>
            <a:endParaRPr lang="fr-FR" sz="2400" dirty="0"/>
          </a:p>
          <a:p>
            <a:endParaRPr lang="fr-FR" sz="2400" dirty="0"/>
          </a:p>
          <a:p>
            <a:r>
              <a:rPr lang="fr-FR" sz="2400" dirty="0"/>
              <a:t>En général au moment de l'embauche du salarié. </a:t>
            </a:r>
          </a:p>
          <a:p>
            <a:r>
              <a:rPr lang="fr-FR" sz="2400" dirty="0"/>
              <a:t>A tout moment, par un avenant au contrat. Mais il s'agit alors d'une modification du contrat de travail. Le refus du salarié de l'accepter ne peut donc constituer une cause réelle et sérieuse de licenciement (Cass. soc., 7 juill. 1998, n</a:t>
            </a:r>
            <a:r>
              <a:rPr lang="fr-FR" sz="2400" baseline="30000" dirty="0"/>
              <a:t>o</a:t>
            </a:r>
            <a:r>
              <a:rPr lang="fr-FR" sz="2400" dirty="0"/>
              <a:t> 96-40.256 ; Cass. soc., 16 déc. 1998, n</a:t>
            </a:r>
            <a:r>
              <a:rPr lang="fr-FR" sz="2400" baseline="30000" dirty="0"/>
              <a:t>o</a:t>
            </a:r>
            <a:r>
              <a:rPr lang="fr-FR" sz="2400" dirty="0"/>
              <a:t> 96-41.845 ; Cass. soc., 15 juin 2000, n</a:t>
            </a:r>
            <a:r>
              <a:rPr lang="fr-FR" sz="2400" baseline="30000" dirty="0"/>
              <a:t>o</a:t>
            </a:r>
            <a:r>
              <a:rPr lang="fr-FR" sz="2400" dirty="0"/>
              <a:t> 98-43.723).</a:t>
            </a:r>
          </a:p>
          <a:p>
            <a:r>
              <a:rPr lang="fr-FR" sz="2400" dirty="0"/>
              <a:t>A l'occasion de la rupture du contrat de travail dans le cadre d'une transaction, par exemple. </a:t>
            </a:r>
          </a:p>
          <a:p>
            <a:endParaRPr lang="fr-FR" sz="2400" b="1" dirty="0"/>
          </a:p>
          <a:p>
            <a:r>
              <a:rPr lang="fr-FR" sz="2400" b="1" dirty="0"/>
              <a:t>Rédaction de la clause de non-concurrence</a:t>
            </a:r>
            <a:r>
              <a:rPr lang="fr-FR" sz="2400" dirty="0"/>
              <a:t> </a:t>
            </a:r>
            <a:r>
              <a:rPr lang="fr-FR" sz="2400" b="1" dirty="0"/>
              <a:t>dans une entreprise appartenant à un groupe</a:t>
            </a:r>
          </a:p>
          <a:p>
            <a:r>
              <a:rPr lang="fr-FR" sz="2400" dirty="0"/>
              <a:t>La jurisprudence considère que la clause de non-concurrence ne profite qu'à la société qui l'a prévue contractuellement et ne peut être étendue à une autre entité du groupe</a:t>
            </a:r>
          </a:p>
          <a:p>
            <a:endParaRPr lang="fr-FR" sz="2400" dirty="0"/>
          </a:p>
          <a:p>
            <a:endParaRPr lang="fr-FR" sz="2400" dirty="0"/>
          </a:p>
          <a:p>
            <a:endParaRPr lang="fr-FR" sz="2400" dirty="0"/>
          </a:p>
          <a:p>
            <a:pPr lvl="0"/>
            <a:endParaRPr lang="fr-FR"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0700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8000" y="0"/>
            <a:ext cx="11916000" cy="6228000"/>
          </a:xfrm>
          <a:prstGeom prst="rect">
            <a:avLst/>
          </a:prstGeom>
        </p:spPr>
        <p:txBody>
          <a:bodyPr wrap="square">
            <a:noAutofit/>
          </a:bodyPr>
          <a:lstStyle/>
          <a:p>
            <a:pPr algn="just"/>
            <a:r>
              <a:rPr lang="fr-FR"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fr-FR" sz="2200" b="1" dirty="0"/>
              <a:t>Régularisation des clauses de non-concurrence non conformes</a:t>
            </a:r>
          </a:p>
          <a:p>
            <a:pPr algn="just"/>
            <a:endParaRPr lang="fr-FR" sz="2200" dirty="0"/>
          </a:p>
          <a:p>
            <a:pPr marL="285750" indent="-285750" algn="just">
              <a:buFont typeface="Arial" panose="020B0604020202020204" pitchFamily="34" charset="0"/>
              <a:buChar char="•"/>
            </a:pPr>
            <a:r>
              <a:rPr lang="fr-FR" sz="2200" b="1" i="1" dirty="0"/>
              <a:t>Existence d'un accord collectif antérieur à la clause</a:t>
            </a:r>
            <a:endParaRPr lang="fr-FR" sz="2200" b="1" dirty="0"/>
          </a:p>
          <a:p>
            <a:pPr algn="just"/>
            <a:r>
              <a:rPr lang="fr-FR" sz="2200" dirty="0"/>
              <a:t>Avant toute chose, il faut préciser qu'une clause contractuelle illicite, car ne prévoyant pas de contrepartie pécuniaire, peut être en quelque sorte « </a:t>
            </a:r>
            <a:r>
              <a:rPr lang="fr-FR" sz="2200" i="1" dirty="0"/>
              <a:t>rattrapée</a:t>
            </a:r>
            <a:r>
              <a:rPr lang="fr-FR" sz="2200" dirty="0"/>
              <a:t> » par un accord collectif lorsque celui-ci comporte une telle contrepartie. La contrepartie financière à la clause de non-concurrence prévue par un accord collectif s'applique de plein droit (Cass. soc., 2 nov. 2005, n</a:t>
            </a:r>
            <a:r>
              <a:rPr lang="fr-FR" sz="2200" baseline="30000" dirty="0"/>
              <a:t>o</a:t>
            </a:r>
            <a:r>
              <a:rPr lang="fr-FR" sz="2200" dirty="0"/>
              <a:t> 03-46.026 ; Cass. soc., 5 mai 2010, n</a:t>
            </a:r>
            <a:r>
              <a:rPr lang="fr-FR" sz="2200" baseline="30000" dirty="0"/>
              <a:t>o</a:t>
            </a:r>
            <a:r>
              <a:rPr lang="fr-FR" sz="2200" dirty="0"/>
              <a:t> 09-40.710)  Si la clause de non-concurrence a été signée sans contrepartie financière, à une époque où aucune disposition conventionnelle applicable à l'entreprise ne réglait ce point, l'intervention ultérieure d'un accord collectif prévoyant une contrepartie ne suffit pas à valider, </a:t>
            </a:r>
            <a:r>
              <a:rPr lang="fr-FR" sz="2200" i="1" dirty="0"/>
              <a:t>a posteriori</a:t>
            </a:r>
            <a:r>
              <a:rPr lang="fr-FR" sz="2200" dirty="0"/>
              <a:t>, la clause nulle (Cass. soc., 28 sept. 2011, n</a:t>
            </a:r>
            <a:r>
              <a:rPr lang="fr-FR" sz="2200" baseline="30000" dirty="0"/>
              <a:t>o</a:t>
            </a:r>
            <a:r>
              <a:rPr lang="fr-FR" sz="2200" dirty="0"/>
              <a:t> 09-68.537).</a:t>
            </a:r>
            <a:endParaRPr lang="fr-FR" sz="2200" b="1" i="1" dirty="0"/>
          </a:p>
          <a:p>
            <a:pPr marL="285750" indent="-285750" algn="just">
              <a:buFont typeface="Arial" panose="020B0604020202020204" pitchFamily="34" charset="0"/>
              <a:buChar char="•"/>
            </a:pPr>
            <a:endParaRPr lang="fr-FR" sz="2200" b="1" i="1" dirty="0"/>
          </a:p>
          <a:p>
            <a:pPr marL="285750" indent="-285750" algn="just">
              <a:buFont typeface="Arial" panose="020B0604020202020204" pitchFamily="34" charset="0"/>
              <a:buChar char="•"/>
            </a:pPr>
            <a:r>
              <a:rPr lang="fr-FR" sz="2200" b="1" i="1" dirty="0"/>
              <a:t>Négociation collective – Effet sur les contrats antérieurs</a:t>
            </a:r>
            <a:endParaRPr lang="fr-FR" sz="2200" b="1" dirty="0"/>
          </a:p>
          <a:p>
            <a:pPr algn="just"/>
            <a:r>
              <a:rPr lang="fr-FR" sz="2200" dirty="0"/>
              <a:t>L’employeur qui opterait par un accord collectif pour l'application automatique de l'obligation de non-concurrence ne pourrait agir qu'envers les nouveaux embauchés. Des dispositions conventionnelles postérieures ne peuvent pas introduire une obligation de non-concurrence à l'égard des salariés ayant contracté avant la signature de l'accord collectif (Cass. soc., 17 oct. 2000, n</a:t>
            </a:r>
            <a:r>
              <a:rPr lang="fr-FR" sz="2200" baseline="30000" dirty="0"/>
              <a:t>o</a:t>
            </a:r>
            <a:r>
              <a:rPr lang="fr-FR" sz="2200" dirty="0"/>
              <a:t> 98-42.018)</a:t>
            </a:r>
            <a:endParaRPr lang="fr-FR" sz="2200" b="1" dirty="0">
              <a:latin typeface="Times New Roman" panose="02020603050405020304" pitchFamily="18" charset="0"/>
              <a:cs typeface="Times New Roman" panose="02020603050405020304" pitchFamily="18" charset="0"/>
            </a:endParaRPr>
          </a:p>
          <a:p>
            <a:pPr algn="just"/>
            <a:endParaRPr lang="fr-FR" sz="2200" b="1" dirty="0">
              <a:latin typeface="Times New Roman" panose="02020603050405020304" pitchFamily="18" charset="0"/>
              <a:cs typeface="Times New Roman" panose="02020603050405020304" pitchFamily="18" charset="0"/>
            </a:endParaRPr>
          </a:p>
          <a:p>
            <a:pPr algn="just"/>
            <a:endParaRPr lang="fr-FR" sz="2200" dirty="0"/>
          </a:p>
          <a:p>
            <a:pPr algn="just"/>
            <a:endParaRPr lang="fr-FR"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3650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2000" b="1" dirty="0"/>
              <a:t> Incidence des dispositions conventionnelles</a:t>
            </a:r>
          </a:p>
          <a:p>
            <a:endParaRPr lang="fr-FR" sz="2000" dirty="0"/>
          </a:p>
          <a:p>
            <a:r>
              <a:rPr lang="fr-FR" sz="2000" dirty="0"/>
              <a:t>En présence de telles dispositions, la clause doit être rédigée de telle sorte que tous ses éléments tiennent compte du cadre fixé par l'accord collectif opposable. En effet, le non-respect de ces dispositions peut conduire le juge à en imposer l'application (Cass. soc., 24 févr. 1982, n</a:t>
            </a:r>
            <a:r>
              <a:rPr lang="fr-FR" sz="2000" baseline="30000" dirty="0"/>
              <a:t>o</a:t>
            </a:r>
            <a:r>
              <a:rPr lang="fr-FR" sz="2000" dirty="0"/>
              <a:t> 80-40.283), voire à annuler purement et simplement la clause (Cass. soc., 13 janv. 1998, n</a:t>
            </a:r>
            <a:r>
              <a:rPr lang="fr-FR" sz="2000" baseline="30000" dirty="0"/>
              <a:t>o</a:t>
            </a:r>
            <a:r>
              <a:rPr lang="fr-FR" sz="2000" dirty="0"/>
              <a:t> 95-41.480 : cas d'une contrepartie pécuniaire dérisoire fixée à un niveau bien inférieur à celui de l'accord). </a:t>
            </a:r>
            <a:endParaRPr lang="fr-FR" sz="2000" b="1" dirty="0">
              <a:latin typeface="Times New Roman" panose="02020603050405020304" pitchFamily="18" charset="0"/>
              <a:ea typeface="Times New Roman" panose="02020603050405020304" pitchFamily="18" charset="0"/>
              <a:cs typeface="Times New Roman" panose="02020603050405020304" pitchFamily="18" charset="0"/>
            </a:endParaRPr>
          </a:p>
          <a:p>
            <a:r>
              <a:rPr lang="fr-FR" sz="2000" dirty="0"/>
              <a:t>Par ailleurs, la Cour de cassation considère que la contrepartie financière à la clause de non-concurrence prévue par accord collectif s'applique de plein droit dès lors que le contrat de travail, qui comporte une telle clause, se réfère à cet accord (Cass. soc., 10 mars 2004, n</a:t>
            </a:r>
            <a:r>
              <a:rPr lang="fr-FR" sz="2000" baseline="30000" dirty="0"/>
              <a:t>o</a:t>
            </a:r>
            <a:r>
              <a:rPr lang="fr-FR" sz="2000" dirty="0"/>
              <a:t> 02-40.108 ; Cass. soc., 15 nov. 2006, n</a:t>
            </a:r>
            <a:r>
              <a:rPr lang="fr-FR" sz="2000" baseline="30000" dirty="0"/>
              <a:t>o</a:t>
            </a:r>
            <a:r>
              <a:rPr lang="fr-FR" sz="2000" dirty="0"/>
              <a:t> 04-48.599). </a:t>
            </a:r>
          </a:p>
          <a:p>
            <a:endParaRPr lang="fr-FR" sz="2000" dirty="0">
              <a:latin typeface="Calibri" panose="020F0502020204030204" pitchFamily="34" charset="0"/>
              <a:ea typeface="Calibri" panose="020F0502020204030204" pitchFamily="34" charset="0"/>
              <a:cs typeface="Times New Roman" panose="02020603050405020304" pitchFamily="18" charset="0"/>
            </a:endParaRPr>
          </a:p>
          <a:p>
            <a:r>
              <a:rPr lang="fr-FR" sz="2000" i="1" dirty="0"/>
              <a:t>Dispositions conventionnelles à caractère impératif</a:t>
            </a:r>
          </a:p>
          <a:p>
            <a:endParaRPr lang="fr-FR" sz="2000" dirty="0"/>
          </a:p>
          <a:p>
            <a:r>
              <a:rPr lang="fr-FR" sz="2000" dirty="0"/>
              <a:t>Lorsque l'accord collectif institue, de manière obligatoire, une clause de non-concurrence, la jurisprudence considère que cette clause s'impose au salarié, même si le contrat de travail ne comporte aucune disposition reprenant les stipulations de l'accord.</a:t>
            </a:r>
          </a:p>
          <a:p>
            <a:pPr lvl="0"/>
            <a:r>
              <a:rPr lang="fr-FR" sz="2000" b="1" dirty="0"/>
              <a:t>Il est impératif que le salarié ait été informé de l'existence de cet accord et ait été mis en mesure d'en prendre connaissance</a:t>
            </a:r>
            <a:endParaRPr lang="fr-F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7674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endParaRPr lang="fr-FR" sz="2800" dirty="0">
              <a:effectLst/>
              <a:ea typeface="Calibri" panose="020F0502020204030204" pitchFamily="34" charset="0"/>
              <a:cs typeface="Arial" panose="020B0604020202020204" pitchFamily="34" charset="0"/>
            </a:endParaRPr>
          </a:p>
        </p:txBody>
      </p:sp>
      <p:sp>
        <p:nvSpPr>
          <p:cNvPr id="2" name="Titre 1">
            <a:extLst>
              <a:ext uri="{FF2B5EF4-FFF2-40B4-BE49-F238E27FC236}">
                <a16:creationId xmlns:a16="http://schemas.microsoft.com/office/drawing/2014/main" id="{A2CF17EE-0AE6-C34B-95AD-1CEE2A8E22D4}"/>
              </a:ext>
            </a:extLst>
          </p:cNvPr>
          <p:cNvSpPr>
            <a:spLocks noGrp="1"/>
          </p:cNvSpPr>
          <p:nvPr>
            <p:ph type="title"/>
          </p:nvPr>
        </p:nvSpPr>
        <p:spPr/>
        <p:txBody>
          <a:bodyPr/>
          <a:lstStyle/>
          <a:p>
            <a:r>
              <a:rPr lang="fr-FR" b="1" dirty="0"/>
              <a:t>Introduction</a:t>
            </a:r>
          </a:p>
        </p:txBody>
      </p:sp>
      <p:sp>
        <p:nvSpPr>
          <p:cNvPr id="3" name="Espace réservé du contenu 2">
            <a:extLst>
              <a:ext uri="{FF2B5EF4-FFF2-40B4-BE49-F238E27FC236}">
                <a16:creationId xmlns:a16="http://schemas.microsoft.com/office/drawing/2014/main" id="{D3AC9310-F713-6B42-9F4A-655FD1D0EDCE}"/>
              </a:ext>
            </a:extLst>
          </p:cNvPr>
          <p:cNvSpPr>
            <a:spLocks noGrp="1"/>
          </p:cNvSpPr>
          <p:nvPr>
            <p:ph idx="1"/>
          </p:nvPr>
        </p:nvSpPr>
        <p:spPr/>
        <p:txBody>
          <a:bodyPr/>
          <a:lstStyle/>
          <a:p>
            <a:pPr marL="0" indent="0">
              <a:buNone/>
            </a:pPr>
            <a:endParaRPr lang="fr-FR" b="1" u="sng" dirty="0">
              <a:ea typeface="Times New Roman" panose="02020603050405020304" pitchFamily="18" charset="0"/>
              <a:cs typeface="Arial" panose="020B0604020202020204" pitchFamily="34" charset="0"/>
            </a:endParaRPr>
          </a:p>
          <a:p>
            <a:pPr algn="just"/>
            <a:r>
              <a:rPr lang="fr-FR" sz="2800" b="1" dirty="0">
                <a:ea typeface="Times New Roman" panose="02020603050405020304" pitchFamily="18" charset="0"/>
                <a:cs typeface="Arial" panose="020B0604020202020204" pitchFamily="34" charset="0"/>
              </a:rPr>
              <a:t>Distinction entre clause de non-concurrence et obligation générale de fidélité ou de loyauté</a:t>
            </a:r>
            <a:endParaRPr lang="fr-FR" sz="2800" dirty="0">
              <a:ea typeface="Calibri" panose="020F0502020204030204" pitchFamily="34" charset="0"/>
              <a:cs typeface="Arial" panose="020B0604020202020204" pitchFamily="34" charset="0"/>
            </a:endParaRPr>
          </a:p>
          <a:p>
            <a:pPr algn="just"/>
            <a:endParaRPr lang="fr-FR" sz="2800" b="1" dirty="0">
              <a:ea typeface="Times New Roman" panose="02020603050405020304" pitchFamily="18" charset="0"/>
              <a:cs typeface="Arial" panose="020B0604020202020204" pitchFamily="34" charset="0"/>
            </a:endParaRPr>
          </a:p>
          <a:p>
            <a:pPr algn="just"/>
            <a:r>
              <a:rPr lang="fr-FR" sz="2800" b="1" dirty="0">
                <a:ea typeface="Times New Roman" panose="02020603050405020304" pitchFamily="18" charset="0"/>
                <a:cs typeface="Arial" panose="020B0604020202020204" pitchFamily="34" charset="0"/>
              </a:rPr>
              <a:t>Objet de la clause de non-concurrence</a:t>
            </a:r>
            <a:endParaRPr lang="fr-FR" sz="2800" dirty="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13070993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Titre 1">
            <a:extLst>
              <a:ext uri="{FF2B5EF4-FFF2-40B4-BE49-F238E27FC236}">
                <a16:creationId xmlns:a16="http://schemas.microsoft.com/office/drawing/2014/main" id="{D64632AE-E1A6-634D-85D4-786742C6C93D}"/>
              </a:ext>
            </a:extLst>
          </p:cNvPr>
          <p:cNvSpPr>
            <a:spLocks noGrp="1"/>
          </p:cNvSpPr>
          <p:nvPr>
            <p:ph type="title"/>
          </p:nvPr>
        </p:nvSpPr>
        <p:spPr>
          <a:xfrm>
            <a:off x="1867318" y="279622"/>
            <a:ext cx="8911687" cy="637673"/>
          </a:xfrm>
        </p:spPr>
        <p:txBody>
          <a:bodyPr>
            <a:noAutofit/>
          </a:bodyPr>
          <a:lstStyle/>
          <a:p>
            <a:r>
              <a:rPr lang="fr-FR" sz="3200" b="1" dirty="0">
                <a:latin typeface="Century Gothic" panose="020B0502020202020204" pitchFamily="34" charset="0"/>
                <a:ea typeface="Times New Roman" panose="02020603050405020304" pitchFamily="18" charset="0"/>
                <a:cs typeface="Times New Roman" panose="02020603050405020304" pitchFamily="18" charset="0"/>
              </a:rPr>
              <a:t> </a:t>
            </a:r>
            <a:br>
              <a:rPr lang="fr-FR" sz="3200" b="1" dirty="0">
                <a:latin typeface="Century Gothic" panose="020B0502020202020204" pitchFamily="34" charset="0"/>
                <a:ea typeface="Times New Roman" panose="02020603050405020304" pitchFamily="18" charset="0"/>
                <a:cs typeface="Times New Roman" panose="02020603050405020304" pitchFamily="18" charset="0"/>
              </a:rPr>
            </a:br>
            <a:r>
              <a:rPr lang="fr-FR" sz="3200" b="1" dirty="0">
                <a:latin typeface="Century Gothic" panose="020B0502020202020204" pitchFamily="34" charset="0"/>
                <a:ea typeface="Times New Roman" panose="02020603050405020304" pitchFamily="18" charset="0"/>
                <a:cs typeface="Times New Roman" panose="02020603050405020304" pitchFamily="18" charset="0"/>
              </a:rPr>
              <a:t>III) CLAUSES ILLICITES : CONSEQUENCES</a:t>
            </a:r>
            <a:br>
              <a:rPr lang="fr-FR" sz="3200" dirty="0">
                <a:latin typeface="Century Gothic" panose="020B0502020202020204" pitchFamily="34" charset="0"/>
                <a:ea typeface="Calibri" panose="020F0502020204030204" pitchFamily="34" charset="0"/>
                <a:cs typeface="Times New Roman" panose="02020603050405020304" pitchFamily="18" charset="0"/>
              </a:rPr>
            </a:br>
            <a:br>
              <a:rPr lang="fr-FR" sz="3200" b="1" dirty="0">
                <a:latin typeface="Century Gothic" panose="020B0502020202020204" pitchFamily="34" charset="0"/>
                <a:ea typeface="Times New Roman" panose="02020603050405020304" pitchFamily="18" charset="0"/>
                <a:cs typeface="Times New Roman" panose="02020603050405020304" pitchFamily="18" charset="0"/>
              </a:rPr>
            </a:br>
            <a:br>
              <a:rPr lang="fr-FR" sz="3200" dirty="0">
                <a:latin typeface="Century Gothic" panose="020B0502020202020204" pitchFamily="34" charset="0"/>
                <a:ea typeface="Calibri" panose="020F0502020204030204" pitchFamily="34" charset="0"/>
                <a:cs typeface="Times New Roman" panose="02020603050405020304" pitchFamily="18" charset="0"/>
              </a:rPr>
            </a:br>
            <a:endParaRPr lang="fr-FR" sz="3200" dirty="0">
              <a:latin typeface="Century Gothic" panose="020B0502020202020204" pitchFamily="34" charset="0"/>
            </a:endParaRPr>
          </a:p>
        </p:txBody>
      </p:sp>
      <p:sp>
        <p:nvSpPr>
          <p:cNvPr id="3" name="Espace réservé du contenu 2">
            <a:extLst>
              <a:ext uri="{FF2B5EF4-FFF2-40B4-BE49-F238E27FC236}">
                <a16:creationId xmlns:a16="http://schemas.microsoft.com/office/drawing/2014/main" id="{138D74B1-F411-EE49-A3B5-0B991E67A8AC}"/>
              </a:ext>
            </a:extLst>
          </p:cNvPr>
          <p:cNvSpPr>
            <a:spLocks noGrp="1"/>
          </p:cNvSpPr>
          <p:nvPr>
            <p:ph idx="1"/>
          </p:nvPr>
        </p:nvSpPr>
        <p:spPr/>
        <p:txBody>
          <a:bodyPr>
            <a:normAutofit/>
          </a:bodyPr>
          <a:lstStyle/>
          <a:p>
            <a:r>
              <a:rPr lang="fr-FR" sz="2400" b="1" i="1" dirty="0"/>
              <a:t>Cas de nullité</a:t>
            </a:r>
            <a:endParaRPr lang="fr-FR" sz="2400" b="1" dirty="0"/>
          </a:p>
          <a:p>
            <a:r>
              <a:rPr lang="fr-FR" sz="2400" b="1" i="1" dirty="0"/>
              <a:t>Nullité relative</a:t>
            </a:r>
          </a:p>
          <a:p>
            <a:r>
              <a:rPr lang="fr-FR" sz="2400" b="1" i="1" dirty="0"/>
              <a:t>Effets de la nullité de la clause</a:t>
            </a:r>
          </a:p>
          <a:p>
            <a:r>
              <a:rPr lang="fr-FR"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fr-FR" sz="2400" b="1" i="1" dirty="0"/>
              <a:t>Action en nullité : juridiction compétente et délai pour agir</a:t>
            </a:r>
          </a:p>
          <a:p>
            <a:r>
              <a:rPr lang="fr-FR" sz="2400" b="1" i="1" dirty="0"/>
              <a:t>Action en dommages-intérêts</a:t>
            </a:r>
          </a:p>
          <a:p>
            <a:r>
              <a:rPr lang="fr-FR" sz="2400" b="1" i="1" dirty="0"/>
              <a:t>Correction de la clause de non-concurrence par le juge</a:t>
            </a:r>
          </a:p>
          <a:p>
            <a:endParaRPr lang="fr-FR" sz="2400" b="1" dirty="0"/>
          </a:p>
          <a:p>
            <a:endParaRPr lang="fr-FR" sz="2400" b="1" dirty="0"/>
          </a:p>
          <a:p>
            <a:endParaRPr lang="fr-FR" sz="2400" dirty="0"/>
          </a:p>
        </p:txBody>
      </p:sp>
    </p:spTree>
    <p:extLst>
      <p:ext uri="{BB962C8B-B14F-4D97-AF65-F5344CB8AC3E}">
        <p14:creationId xmlns:p14="http://schemas.microsoft.com/office/powerpoint/2010/main" val="20970850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2000" b="1" i="1" dirty="0"/>
              <a:t>Cas de nullité</a:t>
            </a:r>
            <a:endParaRPr lang="fr-FR" sz="2000" b="1" dirty="0"/>
          </a:p>
          <a:p>
            <a:r>
              <a:rPr lang="fr-FR" sz="2000" dirty="0"/>
              <a:t>À défaut d'être justifiée par les intérêts légitimes de l'entreprise , de tenir compte des spécificités de l'emploi du salarié, de prévoir une contrepartie financière ou encore de comporter une limitation dans la durée et dans l'espace, la clause de non-concurrence est nulle (Cass. soc., 10 juill. 2002, n</a:t>
            </a:r>
            <a:r>
              <a:rPr lang="fr-FR" sz="2000" baseline="30000" dirty="0"/>
              <a:t>o</a:t>
            </a:r>
            <a:r>
              <a:rPr lang="fr-FR" sz="2000" dirty="0"/>
              <a:t> 99-43.334 ; Cass. soc., 10 juill. 2002, n</a:t>
            </a:r>
            <a:r>
              <a:rPr lang="fr-FR" sz="2000" baseline="30000" dirty="0"/>
              <a:t>o</a:t>
            </a:r>
            <a:r>
              <a:rPr lang="fr-FR" sz="2000" dirty="0"/>
              <a:t> 99-43.335 ; Cass. soc., 10 juill. 2002, n</a:t>
            </a:r>
            <a:r>
              <a:rPr lang="fr-FR" sz="2000" baseline="30000" dirty="0"/>
              <a:t>o</a:t>
            </a:r>
            <a:r>
              <a:rPr lang="fr-FR" sz="2000" dirty="0"/>
              <a:t> 99-43.336). La clause peut également être déclarée nulle si elle porte trop gravement atteinte à la liberté du travail, ou si elle ne respecte pas l'encadrement conventionnel ou les principes régissant ses modalités de paiement de la contrepartie financière et son montant.</a:t>
            </a:r>
          </a:p>
          <a:p>
            <a:endParaRPr lang="fr-FR" sz="2000" dirty="0"/>
          </a:p>
          <a:p>
            <a:r>
              <a:rPr lang="fr-FR" sz="2000" b="1" i="1" dirty="0"/>
              <a:t>Nullité relative</a:t>
            </a:r>
            <a:endParaRPr lang="fr-FR" sz="2000" b="1" dirty="0"/>
          </a:p>
          <a:p>
            <a:r>
              <a:rPr lang="fr-FR" sz="2000" dirty="0"/>
              <a:t>Cette nullité est une nullité relative, seul le salarié peut l'invoquer. L’employeur n'est pas en droit de se prévaloir de la nullité de la clause pour constater son inexistence dans le cas où il estime qu'elle n'est pas nécessaire à la protection des intérêts légitimes de l'entreprise. En effet, cette nullité étant une « </a:t>
            </a:r>
            <a:r>
              <a:rPr lang="fr-FR" sz="2000" i="1" dirty="0"/>
              <a:t>nullité relative</a:t>
            </a:r>
            <a:r>
              <a:rPr lang="fr-FR" sz="2000" dirty="0"/>
              <a:t> », seul le salarié peut l'invoquer (en ce sens, voir Cass. soc., 17 juill. 1997, n</a:t>
            </a:r>
            <a:r>
              <a:rPr lang="fr-FR" sz="2000" baseline="30000" dirty="0"/>
              <a:t>o</a:t>
            </a:r>
            <a:r>
              <a:rPr lang="fr-FR" sz="2000" dirty="0"/>
              <a:t> 95-40.869 ; Cass. soc., 25 janv. 2006, n</a:t>
            </a:r>
            <a:r>
              <a:rPr lang="fr-FR" sz="2000" baseline="30000" dirty="0"/>
              <a:t>o</a:t>
            </a:r>
            <a:r>
              <a:rPr lang="fr-FR" sz="2000" dirty="0"/>
              <a:t> 04-43.646 ;</a:t>
            </a:r>
          </a:p>
          <a:p>
            <a:r>
              <a:rPr lang="fr-FR" sz="2000" dirty="0"/>
              <a:t>L’AGS peut se prévaloir de la nullité d'une clause de non-concurrence (Cass. soc., 13 juin 2001, n</a:t>
            </a:r>
            <a:r>
              <a:rPr lang="fr-FR" sz="2000" baseline="30000" dirty="0"/>
              <a:t>o</a:t>
            </a:r>
            <a:r>
              <a:rPr lang="fr-FR" sz="2000" dirty="0"/>
              <a:t> 99-42.614).</a:t>
            </a:r>
          </a:p>
          <a:p>
            <a:endParaRPr lang="fr-FR" sz="2000" dirty="0"/>
          </a:p>
          <a:p>
            <a:endParaRPr lang="fr-FR" sz="2000" dirty="0"/>
          </a:p>
          <a:p>
            <a:r>
              <a:rPr lang="fr-FR" sz="20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fr-FR"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fr-F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9753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2000" b="1" i="1" dirty="0"/>
              <a:t>Effets de la nullité de la clause</a:t>
            </a:r>
            <a:endParaRPr lang="fr-FR" sz="2000" b="1" dirty="0"/>
          </a:p>
          <a:p>
            <a:r>
              <a:rPr lang="fr-FR" sz="2000" dirty="0"/>
              <a:t>La nullité produit au profit du salarié les mêmes effets que si la clause n'avait jamais existé. Celui-ci est donc libéré de son obligation de non-concurrence. Il ne peut pas, par exemple, être condamné pour violation de la clause (Cass. soc., 22 janv. 2003, n</a:t>
            </a:r>
            <a:r>
              <a:rPr lang="fr-FR" sz="2000" baseline="30000" dirty="0"/>
              <a:t>o</a:t>
            </a:r>
            <a:r>
              <a:rPr lang="fr-FR" sz="2000" dirty="0"/>
              <a:t> 01-41.602 ; voir n</a:t>
            </a:r>
            <a:r>
              <a:rPr lang="fr-FR" sz="2000" baseline="30000" dirty="0"/>
              <a:t>o</a:t>
            </a:r>
            <a:r>
              <a:rPr lang="fr-FR" sz="2000" dirty="0"/>
              <a:t>850), mais il est en principe également privé du bénéfice de la contrepartie pécuniaire qu'elle prévoit.</a:t>
            </a:r>
          </a:p>
          <a:p>
            <a:r>
              <a:rPr lang="fr-FR" sz="2000" b="1" dirty="0"/>
              <a:t>Remarques </a:t>
            </a:r>
            <a:r>
              <a:rPr lang="fr-FR" sz="2000" dirty="0"/>
              <a:t>L'employeur ne peut pas obtenir le remboursement des sommes déjà versées au salarié pendant la période où il a respecté l'interdiction contestée (Cass. soc., 28 oct. 1997, n</a:t>
            </a:r>
            <a:r>
              <a:rPr lang="fr-FR" sz="2000" baseline="30000" dirty="0"/>
              <a:t>o</a:t>
            </a:r>
            <a:r>
              <a:rPr lang="fr-FR" sz="2000" dirty="0"/>
              <a:t> 94-43.792).L'intérêt du salarié est de demander des dommages-intérêts pour le préjudice qu'il a forcément subi.</a:t>
            </a:r>
          </a:p>
          <a:p>
            <a:endParaRPr lang="fr-FR" sz="2000" dirty="0"/>
          </a:p>
          <a:p>
            <a:r>
              <a:rPr lang="fr-FR" sz="2000" b="1" i="1" dirty="0"/>
              <a:t>Action en nullité : juridiction compétente et délai pour agir</a:t>
            </a:r>
            <a:endParaRPr lang="fr-FR" sz="2000" b="1" dirty="0"/>
          </a:p>
          <a:p>
            <a:r>
              <a:rPr lang="fr-FR" sz="2000" dirty="0"/>
              <a:t>Le conseil de prud'hommes est compétent pour les actions en nullité des clauses de non-concurrence.</a:t>
            </a:r>
          </a:p>
          <a:p>
            <a:r>
              <a:rPr lang="fr-FR" sz="2000" dirty="0"/>
              <a:t>La prescription de douze mois applicables aux actions portant sur la rupture du contrat de travail ne concerne pas celles relatives à la validité ou à l'exécution de la clause de non-concurrence, car il s'agit, avant tout, d'une problématique relevant des obligations imposées par le contrat de travail. La prescription triennale de l'action en paiement de salaire ne semble pas non plus applicable dans le cas de l'action en nullité, car la réclamation du salarié ne porte pas sur le paiement de la contrepartie pécuniaire, mais sur des dommages-intérêts.</a:t>
            </a:r>
          </a:p>
          <a:p>
            <a:r>
              <a:rPr lang="fr-FR" sz="2000" dirty="0"/>
              <a:t>C'est donc la prescription biennale qui doit être retenue.</a:t>
            </a:r>
          </a:p>
          <a:p>
            <a:endParaRPr lang="fr-FR" sz="2000" dirty="0"/>
          </a:p>
          <a:p>
            <a:r>
              <a:rPr lang="fr-FR" sz="20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fr-FR"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fr-F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8258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fr-FR" sz="2000" b="1" i="1" dirty="0"/>
              <a:t>Action en dommages-intérêts</a:t>
            </a:r>
          </a:p>
          <a:p>
            <a:endParaRPr lang="fr-FR" sz="2000" i="1" dirty="0"/>
          </a:p>
          <a:p>
            <a:r>
              <a:rPr lang="fr-FR" sz="2000" dirty="0"/>
              <a:t>En plus de la nullité, le salarié peut parfaitement intenter une action en dommages-intérêts.  Par exemple salarié qui pendant la durée de son contrat s'est interdit de quitter l'entreprise pour exercer une activité prohibée à tort par la clause ou le salarié qui a respecté scrupuleusement la clause à l'expiration de son contrat et s'est ainsi privé de chances supplémentaires de retrouver rapidement un emploi (Cass. soc., 10 juill. 2002, n</a:t>
            </a:r>
            <a:r>
              <a:rPr lang="fr-FR" sz="2000" baseline="30000" dirty="0"/>
              <a:t>o</a:t>
            </a:r>
            <a:r>
              <a:rPr lang="fr-FR" sz="2000" dirty="0"/>
              <a:t> 00-45.135).</a:t>
            </a:r>
          </a:p>
          <a:p>
            <a:r>
              <a:rPr lang="fr-FR" sz="2000" dirty="0"/>
              <a:t>Pas de préjudice automatique : appréciation de l'existence et de l'évaluation du préjudice éventuellement subi par le salarié (Cass. soc., 25 mai 2016, n</a:t>
            </a:r>
            <a:r>
              <a:rPr lang="fr-FR" sz="2000" baseline="30000" dirty="0"/>
              <a:t>o</a:t>
            </a:r>
            <a:r>
              <a:rPr lang="fr-FR" sz="2000" dirty="0"/>
              <a:t> 14-20.578).</a:t>
            </a:r>
          </a:p>
          <a:p>
            <a:r>
              <a:rPr lang="fr-FR" sz="2000" dirty="0"/>
              <a:t>Si le salarié a exercé, après la rupture de son contrat de travail, l'activité interdite par la clause, il ne justifie d'aucun préjudice et ne peut donc prétendre au versement de dommages-intérêts (Cass. soc., 12 oct. 2005, n</a:t>
            </a:r>
            <a:r>
              <a:rPr lang="fr-FR" sz="2000" baseline="30000" dirty="0"/>
              <a:t>o</a:t>
            </a:r>
            <a:r>
              <a:rPr lang="fr-FR" sz="2000" dirty="0"/>
              <a:t> 03-46.752). Mais il ne peut pas, pour autant, être condamné à payer à son ancien employeur une indemnité pour violation de la clause (Cass. soc., 30 mars 2005, n</a:t>
            </a:r>
            <a:r>
              <a:rPr lang="fr-FR" sz="2000" baseline="30000" dirty="0"/>
              <a:t>o</a:t>
            </a:r>
            <a:r>
              <a:rPr lang="fr-FR" sz="2000" dirty="0"/>
              <a:t> 02-46.114 ; voir n</a:t>
            </a:r>
            <a:r>
              <a:rPr lang="fr-FR" sz="2000" baseline="30000" dirty="0"/>
              <a:t>o</a:t>
            </a:r>
            <a:r>
              <a:rPr lang="fr-FR" sz="2000" dirty="0"/>
              <a:t>855). Et dès lors qu'il a respecté cette clause durant une certaine période après la rupture du contrat de travail, le salarié est en droit de percevoir des dommages-intérêts au titre de cette période (Cass. soc., 15 mars 2006, n</a:t>
            </a:r>
            <a:r>
              <a:rPr lang="fr-FR" sz="2000" baseline="30000" dirty="0"/>
              <a:t>o</a:t>
            </a:r>
            <a:r>
              <a:rPr lang="fr-FR" sz="2000" dirty="0"/>
              <a:t> 03-45.031).Les juges du fond peuvent souverainement fixer les dommages-intérêts au montant de la somme prévue par le contrat, au profit de l'employeur, en cas de violation de la clause par le salarié (Cass. soc., 29 avr. 2003, n</a:t>
            </a:r>
            <a:r>
              <a:rPr lang="fr-FR" sz="2000" baseline="30000" dirty="0"/>
              <a:t>o</a:t>
            </a:r>
            <a:r>
              <a:rPr lang="fr-FR" sz="2000" dirty="0"/>
              <a:t> 01-42.026).</a:t>
            </a:r>
          </a:p>
          <a:p>
            <a:endParaRPr lang="fr-FR" sz="2000" dirty="0"/>
          </a:p>
          <a:p>
            <a:endParaRPr lang="fr-FR" sz="2000" dirty="0"/>
          </a:p>
          <a:p>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fr-FR"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fr-F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97428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1900" b="1" dirty="0"/>
              <a:t>Correction de la clause de non-concurrence par le juge</a:t>
            </a:r>
            <a:endParaRPr lang="fr-FR" sz="1900" dirty="0"/>
          </a:p>
          <a:p>
            <a:endParaRPr lang="fr-FR" sz="1900" dirty="0">
              <a:latin typeface="Calibri" panose="020F0502020204030204" pitchFamily="34" charset="0"/>
              <a:ea typeface="Calibri" panose="020F0502020204030204" pitchFamily="34" charset="0"/>
              <a:cs typeface="Times New Roman" panose="02020603050405020304" pitchFamily="18" charset="0"/>
            </a:endParaRPr>
          </a:p>
          <a:p>
            <a:r>
              <a:rPr lang="fr-FR" sz="1900" b="1" i="1" dirty="0"/>
              <a:t>Réfaction des clauses licites mais excessives</a:t>
            </a:r>
            <a:endParaRPr lang="fr-FR" sz="1900" b="1" dirty="0"/>
          </a:p>
          <a:p>
            <a:r>
              <a:rPr lang="fr-FR" sz="1900" dirty="0"/>
              <a:t>Lorsque les conditions de licéité des clauses de non-concurrence sont remplies, la Cour de cassation considère que le juge peut réduire la portée de cette clause si elle lui paraît </a:t>
            </a:r>
            <a:r>
              <a:rPr lang="fr-FR" sz="1900" b="1" dirty="0"/>
              <a:t>excessive</a:t>
            </a:r>
            <a:r>
              <a:rPr lang="fr-FR" sz="1900" dirty="0"/>
              <a:t>, : « Le juge, en présence d'une clause de non-concurrence insérée dans un contrat de travail, même indispensable à la protection des intérêts légitimes de l'entreprise, peut, lorsque cette clause ne permet pas au salarié d'exercer une activité conforme à sa formation et à son expérience professionnelle, en restreindre l'application en en limitant l'effet dans le temps, l'espace ou ses autres modalités » (Cass. soc., 18 sept. 2002, n</a:t>
            </a:r>
            <a:r>
              <a:rPr lang="fr-FR" sz="1900" baseline="30000" dirty="0"/>
              <a:t>o</a:t>
            </a:r>
            <a:r>
              <a:rPr lang="fr-FR" sz="1900" dirty="0"/>
              <a:t> 00-42.904).</a:t>
            </a:r>
          </a:p>
          <a:p>
            <a:r>
              <a:rPr lang="fr-FR" sz="1900" dirty="0"/>
              <a:t>Cela signifie, en clair, que seules les clauses répondant aux conditions énoncées par les arrêts du 10 juillet 2002 à savoir être justifiées par les intérêts légitimes de l'entreprise tenir compte des spécificités de l'emploi du salarié prévoir une contrepartie financière et comporter une limitation dans la durée et dans l'espace sont susceptibles de réfaction. </a:t>
            </a:r>
          </a:p>
          <a:p>
            <a:r>
              <a:rPr lang="fr-FR" sz="1900" dirty="0"/>
              <a:t>Les clauses ne répondant pas, même partiellement, aux exigences précitées sont nulles. Le juge ne peut que les effacer. Il ne peut pas les rectifier.</a:t>
            </a:r>
          </a:p>
          <a:p>
            <a:r>
              <a:rPr lang="fr-FR" sz="1900" dirty="0"/>
              <a:t>Ainsi, le juge n'a pas compétence pour fixer le montant de la contrepartie financière, pas plus pour la modérer que pour l'augmenter « le juge ne peut, sous couvert de l'appréciation du caractère dérisoire de la contrepartie pécuniaire invoquée par le salarié, substituer son appréciation du montant de cette contrepartie à celle fixée par les parties et, après avoir décidé de l'annulation de la clause, accorder au salarié la contrepartie qu'il estime justifiée (…) » (Cass. soc., 16 mai 2012, n</a:t>
            </a:r>
            <a:r>
              <a:rPr lang="fr-FR" sz="1900" baseline="30000" dirty="0"/>
              <a:t>o</a:t>
            </a:r>
            <a:r>
              <a:rPr lang="fr-FR" sz="1900" dirty="0"/>
              <a:t> 11-10.760).</a:t>
            </a:r>
          </a:p>
          <a:p>
            <a:endParaRPr lang="fr-FR" sz="19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02722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276000" y="114074"/>
            <a:ext cx="11916000" cy="6228000"/>
          </a:xfrm>
          <a:prstGeom prst="rect">
            <a:avLst/>
          </a:prstGeom>
        </p:spPr>
        <p:txBody>
          <a:bodyPr wrap="square">
            <a:noAutofit/>
          </a:bodyPr>
          <a:lstStyle/>
          <a:p>
            <a:pPr algn="just"/>
            <a:r>
              <a:rPr lang="fr-FR" sz="2000" b="1" i="1" dirty="0"/>
              <a:t>Demande de réfaction</a:t>
            </a:r>
            <a:endParaRPr lang="fr-FR" sz="2000" b="1" dirty="0"/>
          </a:p>
          <a:p>
            <a:pPr algn="just"/>
            <a:endParaRPr lang="fr-FR" sz="2000" b="1" dirty="0"/>
          </a:p>
          <a:p>
            <a:pPr algn="just"/>
            <a:r>
              <a:rPr lang="fr-FR" sz="2000" dirty="0"/>
              <a:t>Comme pour la nullité, la révision des paramètres d'une clause de non-concurrence ne peut être demandée que par le salarié, et non par l'employeur. Le juge compétent est le conseil de prud'hommes </a:t>
            </a:r>
          </a:p>
          <a:p>
            <a:pPr algn="just"/>
            <a:endParaRPr lang="fr-FR" sz="2000" b="1" i="1" dirty="0"/>
          </a:p>
          <a:p>
            <a:pPr algn="just"/>
            <a:r>
              <a:rPr lang="fr-FR" sz="2000" b="1" i="1" dirty="0"/>
              <a:t>Motifs de réfaction</a:t>
            </a:r>
          </a:p>
          <a:p>
            <a:pPr algn="just"/>
            <a:endParaRPr lang="fr-FR" sz="2000" b="1" i="1" dirty="0"/>
          </a:p>
          <a:p>
            <a:pPr algn="just"/>
            <a:r>
              <a:rPr lang="fr-FR" sz="2000" dirty="0"/>
              <a:t>Le juge peut modifier les clauses qui ne permettent pas au salarié d'exercer une activité conforme à sa formation et son expérience professionnelle. Par ex. lorsque le champ d'application géographique est trop large (Cass. soc., 25 mars 1998, n</a:t>
            </a:r>
            <a:r>
              <a:rPr lang="fr-FR" sz="2000" baseline="30000" dirty="0"/>
              <a:t>o</a:t>
            </a:r>
            <a:r>
              <a:rPr lang="fr-FR" sz="2000" dirty="0"/>
              <a:t> 95-41.543) ou vise la totalité du secteur professionnel dans lequel le salarié, compte tenu de ses compétences, est susceptible de travailler (Cass. soc., 18 sept. 2002, n</a:t>
            </a:r>
            <a:r>
              <a:rPr lang="fr-FR" sz="2000" baseline="30000" dirty="0"/>
              <a:t>o</a:t>
            </a:r>
            <a:r>
              <a:rPr lang="fr-FR" sz="2000" dirty="0"/>
              <a:t> 00-42.904).</a:t>
            </a:r>
          </a:p>
          <a:p>
            <a:pPr algn="just"/>
            <a:r>
              <a:rPr lang="fr-FR" sz="2000" dirty="0"/>
              <a:t>La portée de la clause de non-concurrence peut également être réduite aux limites de la convention collective lorsque celle-ci prévoit une clause de non-concurrence (Cass. soc., 9 oct. 2002, n</a:t>
            </a:r>
            <a:r>
              <a:rPr lang="fr-FR" sz="2000" baseline="30000" dirty="0"/>
              <a:t>o</a:t>
            </a:r>
            <a:r>
              <a:rPr lang="fr-FR" sz="2000" dirty="0"/>
              <a:t> 00-45.540).</a:t>
            </a:r>
          </a:p>
          <a:p>
            <a:pPr algn="just"/>
            <a:endParaRPr lang="fr-FR" sz="2000" dirty="0"/>
          </a:p>
          <a:p>
            <a:pPr algn="just"/>
            <a:r>
              <a:rPr lang="fr-FR" sz="2000" b="1" i="1" dirty="0"/>
              <a:t>Effets de la réfaction</a:t>
            </a:r>
          </a:p>
          <a:p>
            <a:pPr algn="just"/>
            <a:r>
              <a:rPr lang="fr-FR" sz="2000" dirty="0"/>
              <a:t>À la différence de la nullité, la révision laisse survivre la clause. Ce qui a pour effet, d'une part, de maintenir pour l'entreprise une protection indispensable à ses intérêts et, d'autre part, de conserver au salarié le bénéfice de la contrepartie financière.</a:t>
            </a:r>
          </a:p>
          <a:p>
            <a:pPr algn="just"/>
            <a:endParaRPr lang="fr-FR" sz="2000" dirty="0"/>
          </a:p>
          <a:p>
            <a:pPr algn="just"/>
            <a:r>
              <a:rPr lang="fr-FR" sz="20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lvl="0" algn="just"/>
            <a:endParaRPr lang="fr-FR"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gn="just"/>
            <a:endParaRPr lang="fr-F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9975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8489DF9-B331-224A-BCFE-7AC2D5369862}"/>
              </a:ext>
            </a:extLst>
          </p:cNvPr>
          <p:cNvSpPr>
            <a:spLocks noGrp="1"/>
          </p:cNvSpPr>
          <p:nvPr>
            <p:ph type="title"/>
          </p:nvPr>
        </p:nvSpPr>
        <p:spPr>
          <a:xfrm>
            <a:off x="2416462" y="-334112"/>
            <a:ext cx="8911687" cy="1280890"/>
          </a:xfrm>
        </p:spPr>
        <p:txBody>
          <a:bodyPr>
            <a:normAutofit fontScale="90000"/>
          </a:bodyPr>
          <a:lstStyle/>
          <a:p>
            <a:r>
              <a:rPr lang="fr-FR" b="1" dirty="0">
                <a:ea typeface="Times New Roman" panose="02020603050405020304" pitchFamily="18" charset="0"/>
                <a:cs typeface="Times New Roman" panose="02020603050405020304" pitchFamily="18" charset="0"/>
              </a:rPr>
              <a:t> </a:t>
            </a:r>
            <a:br>
              <a:rPr lang="fr-FR" sz="1800" dirty="0">
                <a:ea typeface="Calibri" panose="020F0502020204030204" pitchFamily="34" charset="0"/>
                <a:cs typeface="Times New Roman" panose="02020603050405020304" pitchFamily="18" charset="0"/>
              </a:rPr>
            </a:br>
            <a:r>
              <a:rPr lang="fr-FR" b="1" dirty="0">
                <a:ea typeface="Times New Roman" panose="02020603050405020304" pitchFamily="18" charset="0"/>
                <a:cs typeface="Times New Roman" panose="02020603050405020304" pitchFamily="18" charset="0"/>
              </a:rPr>
              <a:t> </a:t>
            </a:r>
            <a:br>
              <a:rPr lang="fr-FR" sz="1800" dirty="0">
                <a:ea typeface="Calibri" panose="020F0502020204030204" pitchFamily="34" charset="0"/>
                <a:cs typeface="Times New Roman" panose="02020603050405020304" pitchFamily="18" charset="0"/>
              </a:rPr>
            </a:br>
            <a:r>
              <a:rPr lang="fr-FR" b="1" dirty="0"/>
              <a:t>IV) Mise en œuvre de la clause</a:t>
            </a:r>
            <a:br>
              <a:rPr lang="fr-FR" dirty="0"/>
            </a:br>
            <a:br>
              <a:rPr lang="fr-FR" sz="1800" dirty="0">
                <a:ea typeface="Calibri" panose="020F0502020204030204" pitchFamily="34" charset="0"/>
                <a:cs typeface="Times New Roman" panose="02020603050405020304" pitchFamily="18" charset="0"/>
              </a:rPr>
            </a:br>
            <a:endParaRPr lang="fr-FR" dirty="0"/>
          </a:p>
        </p:txBody>
      </p:sp>
      <p:sp>
        <p:nvSpPr>
          <p:cNvPr id="4" name="Espace réservé du contenu 3">
            <a:extLst>
              <a:ext uri="{FF2B5EF4-FFF2-40B4-BE49-F238E27FC236}">
                <a16:creationId xmlns:a16="http://schemas.microsoft.com/office/drawing/2014/main" id="{F6C6CD8B-F6EF-BB4D-B7E6-2A644FDB0483}"/>
              </a:ext>
            </a:extLst>
          </p:cNvPr>
          <p:cNvSpPr>
            <a:spLocks noGrp="1"/>
          </p:cNvSpPr>
          <p:nvPr>
            <p:ph idx="1"/>
          </p:nvPr>
        </p:nvSpPr>
        <p:spPr/>
        <p:txBody>
          <a:bodyPr>
            <a:normAutofit/>
          </a:bodyPr>
          <a:lstStyle/>
          <a:p>
            <a:r>
              <a:rPr lang="fr-FR" sz="2400" dirty="0"/>
              <a:t>Si le contrat de travail ou les dispositions conventionnelles applicables ne subordonnent la mise en œuvre de la clause de non-concurrence à aucune cause, ou à aucun mode particulier de rupture, celle-ci doit recevoir application dans tous les cas.</a:t>
            </a:r>
          </a:p>
          <a:p>
            <a:endParaRPr lang="fr-FR" sz="2400" dirty="0"/>
          </a:p>
        </p:txBody>
      </p:sp>
    </p:spTree>
    <p:extLst>
      <p:ext uri="{BB962C8B-B14F-4D97-AF65-F5344CB8AC3E}">
        <p14:creationId xmlns:p14="http://schemas.microsoft.com/office/powerpoint/2010/main" val="26465888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2400" b="1" dirty="0"/>
              <a:t>Licenciement abusif</a:t>
            </a:r>
            <a:endParaRPr lang="fr-FR" sz="2400" dirty="0"/>
          </a:p>
          <a:p>
            <a:r>
              <a:rPr lang="fr-FR" sz="2400" dirty="0"/>
              <a:t>Dès lors que la clause de non-concurrence est limitée dans le temps et dans l'espace et que les termes utilisés relatifs aux causes de la rupture du contrat de travail sont généraux, elle doit recevoir application, même lorsque cette rupture résulte d'un licenciement dépourvu de cause réelle et sérieuse (Cass. soc., 25 oct. 1995, n</a:t>
            </a:r>
            <a:r>
              <a:rPr lang="fr-FR" sz="2400" baseline="30000" dirty="0"/>
              <a:t>o</a:t>
            </a:r>
            <a:r>
              <a:rPr lang="fr-FR" sz="2400" dirty="0"/>
              <a:t> 93-45.442). En d'autres termes, l'absence de cause réelle et sérieuse ne dispense pas les parties de respecter la clause de non-concurrence découlant de leur convention (Cass. soc., 6 déc. 1984, n</a:t>
            </a:r>
            <a:r>
              <a:rPr lang="fr-FR" sz="2400" baseline="30000" dirty="0"/>
              <a:t>o</a:t>
            </a:r>
            <a:r>
              <a:rPr lang="fr-FR" sz="2400" dirty="0"/>
              <a:t> 81-42.872 ; Cass. soc., 22 oct. 1997, n</a:t>
            </a:r>
            <a:r>
              <a:rPr lang="fr-FR" sz="2400" baseline="30000" dirty="0"/>
              <a:t>o</a:t>
            </a:r>
            <a:r>
              <a:rPr lang="fr-FR" sz="2400" dirty="0"/>
              <a:t> 94-45.186).</a:t>
            </a:r>
          </a:p>
          <a:p>
            <a:r>
              <a:rPr lang="fr-FR" sz="2400" b="1" dirty="0"/>
              <a:t>Prise d'acte ou résiliation judiciaire</a:t>
            </a:r>
            <a:endParaRPr lang="fr-FR" sz="2400" dirty="0"/>
          </a:p>
          <a:p>
            <a:r>
              <a:rPr lang="fr-FR" sz="2400" dirty="0"/>
              <a:t>La prise d'acte de la rupture ne dispense pas le salarié de respecter sa clause de non-concurrence mais, interrompant brutalement le contrat de travail, elle pose un problème en ce qui concerne le délai de renonciation.</a:t>
            </a:r>
          </a:p>
          <a:p>
            <a:r>
              <a:rPr lang="fr-FR" sz="2400" dirty="0"/>
              <a:t>Lorsqu'une résiliation judiciaire a été prononcée, c'est à cette date que court l'interdiction de non-concurrence, et ce même si le jugement est frappé d'appel (Cass. soc., 6 mai 2009, n</a:t>
            </a:r>
            <a:r>
              <a:rPr lang="fr-FR" sz="2400" baseline="30000" dirty="0"/>
              <a:t>o</a:t>
            </a:r>
            <a:r>
              <a:rPr lang="fr-FR" sz="2400" dirty="0"/>
              <a:t> 07-44.692).</a:t>
            </a:r>
          </a:p>
          <a:p>
            <a:endParaRPr lang="fr-FR" sz="2400" dirty="0"/>
          </a:p>
          <a:p>
            <a:pPr lvl="0"/>
            <a:r>
              <a:rPr lang="fr-FR" sz="2400" dirty="0"/>
              <a:t> </a:t>
            </a:r>
            <a:endParaRPr lang="fr-FR" sz="24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83639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2400" b="1" dirty="0"/>
              <a:t>Rupture conventionnelle</a:t>
            </a:r>
            <a:endParaRPr lang="fr-FR" sz="2400" dirty="0"/>
          </a:p>
          <a:p>
            <a:r>
              <a:rPr lang="fr-FR" sz="2400" dirty="0"/>
              <a:t>En présence d'une clause stipulant une interdiction de concurrence quel que soit le motif de rupture, la rupture conventionnelle entraînera sa mise en œuvre. Si la clause énumère les circonstances mettant en jeu la clause de non-concurrence, celle-ci semble devoir s'appliquer même si la rupture conventionnelle ne figure pas dans la liste. (Cass. soc., 18 janv. 2018, n</a:t>
            </a:r>
            <a:r>
              <a:rPr lang="fr-FR" sz="2400" baseline="30000" dirty="0"/>
              <a:t>o</a:t>
            </a:r>
            <a:r>
              <a:rPr lang="fr-FR" sz="2400" dirty="0"/>
              <a:t> 15-24.002).</a:t>
            </a:r>
          </a:p>
          <a:p>
            <a:endParaRPr lang="fr-FR" sz="2400" dirty="0"/>
          </a:p>
          <a:p>
            <a:r>
              <a:rPr lang="fr-FR" sz="2400" b="1" dirty="0"/>
              <a:t>Salarié en préavis</a:t>
            </a:r>
            <a:endParaRPr lang="fr-FR" sz="2400" dirty="0"/>
          </a:p>
          <a:p>
            <a:pPr lvl="0"/>
            <a:r>
              <a:rPr lang="fr-FR" sz="2400" dirty="0">
                <a:latin typeface="+mj-lt"/>
                <a:ea typeface="Calibri" panose="020F0502020204030204" pitchFamily="34" charset="0"/>
                <a:cs typeface="Times New Roman" panose="02020603050405020304" pitchFamily="18" charset="0"/>
              </a:rPr>
              <a:t>Si dispense de préavis, </a:t>
            </a:r>
            <a:r>
              <a:rPr lang="fr-FR" sz="2400" dirty="0"/>
              <a:t>l'obligation de non-concurrence entre en vigueur </a:t>
            </a:r>
            <a:r>
              <a:rPr lang="fr-FR" sz="2400" b="1" dirty="0"/>
              <a:t>dès le départ effectif</a:t>
            </a:r>
            <a:r>
              <a:rPr lang="fr-FR" sz="2400" dirty="0"/>
              <a:t> du salarié.</a:t>
            </a:r>
          </a:p>
          <a:p>
            <a:pPr lvl="0"/>
            <a:endParaRPr lang="fr-FR" sz="2400" dirty="0"/>
          </a:p>
          <a:p>
            <a:r>
              <a:rPr lang="fr-FR" sz="2400" b="1" dirty="0"/>
              <a:t>Retraite — Préretraite</a:t>
            </a:r>
            <a:endParaRPr lang="fr-FR" sz="2400" dirty="0"/>
          </a:p>
          <a:p>
            <a:r>
              <a:rPr lang="fr-FR" sz="2400" dirty="0"/>
              <a:t>La mise à la retraite du salarié ne remet pas en cause l'application de la clause de non-concurrence (Cass. soc., 21 juin 1995, n</a:t>
            </a:r>
            <a:r>
              <a:rPr lang="fr-FR" sz="2400" baseline="30000" dirty="0"/>
              <a:t>o</a:t>
            </a:r>
            <a:r>
              <a:rPr lang="fr-FR" sz="2400" dirty="0"/>
              <a:t> 94-40.059). Il en est de même en cas de départ en retraite anticipé dans le cadre d'un plan social (Cass. soc., 7 juill. 1993, n</a:t>
            </a:r>
            <a:r>
              <a:rPr lang="fr-FR" sz="2400" baseline="30000" dirty="0"/>
              <a:t>o</a:t>
            </a:r>
            <a:r>
              <a:rPr lang="fr-FR" sz="2400" dirty="0"/>
              <a:t> 89-45.493).</a:t>
            </a:r>
          </a:p>
          <a:p>
            <a:pPr lvl="0"/>
            <a:r>
              <a:rPr lang="fr-FR" sz="2400" dirty="0"/>
              <a:t> </a:t>
            </a:r>
            <a:endParaRPr lang="fr-FR" sz="24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55081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pPr lvl="0"/>
            <a:endParaRPr lang="fr-FR" sz="1200" dirty="0">
              <a:latin typeface="+mj-lt"/>
              <a:ea typeface="Calibri" panose="020F0502020204030204" pitchFamily="34" charset="0"/>
              <a:cs typeface="Times New Roman" panose="02020603050405020304" pitchFamily="18" charset="0"/>
            </a:endParaRPr>
          </a:p>
        </p:txBody>
      </p:sp>
      <p:sp>
        <p:nvSpPr>
          <p:cNvPr id="2" name="Titre 1">
            <a:extLst>
              <a:ext uri="{FF2B5EF4-FFF2-40B4-BE49-F238E27FC236}">
                <a16:creationId xmlns:a16="http://schemas.microsoft.com/office/drawing/2014/main" id="{CB3C61CE-6667-2A44-9587-F490B1925518}"/>
              </a:ext>
            </a:extLst>
          </p:cNvPr>
          <p:cNvSpPr>
            <a:spLocks noGrp="1"/>
          </p:cNvSpPr>
          <p:nvPr>
            <p:ph type="title"/>
          </p:nvPr>
        </p:nvSpPr>
        <p:spPr>
          <a:xfrm>
            <a:off x="2231136" y="578734"/>
            <a:ext cx="7729728" cy="1574678"/>
          </a:xfrm>
        </p:spPr>
        <p:txBody>
          <a:bodyPr>
            <a:normAutofit fontScale="90000"/>
          </a:bodyPr>
          <a:lstStyle/>
          <a:p>
            <a:r>
              <a:rPr lang="fr-FR" b="1" dirty="0"/>
              <a:t>V) Renonciation de l'employeur au bénéfice de la clause de non-concurrence </a:t>
            </a:r>
            <a:br>
              <a:rPr lang="fr-FR" b="1" dirty="0"/>
            </a:br>
            <a:br>
              <a:rPr lang="fr-FR" b="1" dirty="0"/>
            </a:br>
            <a:br>
              <a:rPr lang="fr-FR" b="1" dirty="0"/>
            </a:br>
            <a:endParaRPr lang="fr-FR" b="1" dirty="0"/>
          </a:p>
        </p:txBody>
      </p:sp>
      <p:sp>
        <p:nvSpPr>
          <p:cNvPr id="3" name="Espace réservé du contenu 2">
            <a:extLst>
              <a:ext uri="{FF2B5EF4-FFF2-40B4-BE49-F238E27FC236}">
                <a16:creationId xmlns:a16="http://schemas.microsoft.com/office/drawing/2014/main" id="{D9E9D597-1750-3643-BBB8-B7045326D720}"/>
              </a:ext>
            </a:extLst>
          </p:cNvPr>
          <p:cNvSpPr>
            <a:spLocks noGrp="1"/>
          </p:cNvSpPr>
          <p:nvPr>
            <p:ph idx="1"/>
          </p:nvPr>
        </p:nvSpPr>
        <p:spPr/>
        <p:txBody>
          <a:bodyPr>
            <a:normAutofit/>
          </a:bodyPr>
          <a:lstStyle/>
          <a:p>
            <a:endParaRPr lang="fr-FR" sz="2800" b="1" dirty="0"/>
          </a:p>
          <a:p>
            <a:r>
              <a:rPr lang="fr-FR" sz="2800" b="1" dirty="0"/>
              <a:t>Date de la renonciation</a:t>
            </a:r>
          </a:p>
          <a:p>
            <a:r>
              <a:rPr lang="fr-FR" sz="2800" b="1" dirty="0"/>
              <a:t>Dispositions conventionnelles</a:t>
            </a:r>
          </a:p>
          <a:p>
            <a:r>
              <a:rPr lang="fr-FR" sz="2800" b="1" dirty="0"/>
              <a:t>Renonciation expresse</a:t>
            </a:r>
          </a:p>
          <a:p>
            <a:r>
              <a:rPr lang="fr-FR" sz="2800" b="1" dirty="0"/>
              <a:t>Conséquences renonciation inopérante</a:t>
            </a:r>
          </a:p>
        </p:txBody>
      </p:sp>
    </p:spTree>
    <p:extLst>
      <p:ext uri="{BB962C8B-B14F-4D97-AF65-F5344CB8AC3E}">
        <p14:creationId xmlns:p14="http://schemas.microsoft.com/office/powerpoint/2010/main" val="2053722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908B75-9669-9D4B-B727-C5C8486AA481}"/>
              </a:ext>
            </a:extLst>
          </p:cNvPr>
          <p:cNvSpPr>
            <a:spLocks/>
          </p:cNvSpPr>
          <p:nvPr/>
        </p:nvSpPr>
        <p:spPr>
          <a:xfrm>
            <a:off x="135466" y="338663"/>
            <a:ext cx="11916000" cy="6228000"/>
          </a:xfrm>
          <a:prstGeom prst="rect">
            <a:avLst/>
          </a:prstGeom>
        </p:spPr>
        <p:txBody>
          <a:bodyPr wrap="square">
            <a:noAutofit/>
          </a:bodyPr>
          <a:lstStyle/>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lvl="0"/>
            <a:endParaRPr lang="fr-FR" b="1"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CD0DA73C-C2B2-6146-BC9B-7A86AF5FEDA0}"/>
              </a:ext>
            </a:extLst>
          </p:cNvPr>
          <p:cNvSpPr/>
          <p:nvPr/>
        </p:nvSpPr>
        <p:spPr>
          <a:xfrm>
            <a:off x="3048000" y="2828836"/>
            <a:ext cx="6096000" cy="646331"/>
          </a:xfrm>
          <a:prstGeom prst="rect">
            <a:avLst/>
          </a:prstGeom>
        </p:spPr>
        <p:txBody>
          <a:bodyPr>
            <a:spAutoFit/>
          </a:bodyPr>
          <a:lstStyle/>
          <a:p>
            <a:endParaRPr lang="fr-FR" dirty="0">
              <a:latin typeface="Times" pitchFamily="2" charset="0"/>
              <a:cs typeface="Times New Roman" panose="02020603050405020304" pitchFamily="18" charset="0"/>
            </a:endParaRPr>
          </a:p>
          <a:p>
            <a:endParaRPr lang="fr-FR" dirty="0"/>
          </a:p>
        </p:txBody>
      </p:sp>
      <p:sp>
        <p:nvSpPr>
          <p:cNvPr id="5" name="Rectangle 4">
            <a:extLst>
              <a:ext uri="{FF2B5EF4-FFF2-40B4-BE49-F238E27FC236}">
                <a16:creationId xmlns:a16="http://schemas.microsoft.com/office/drawing/2014/main" id="{C6C41ED5-78CA-B444-BB1D-087ADEE4CFB5}"/>
              </a:ext>
            </a:extLst>
          </p:cNvPr>
          <p:cNvSpPr/>
          <p:nvPr/>
        </p:nvSpPr>
        <p:spPr>
          <a:xfrm>
            <a:off x="797170" y="160420"/>
            <a:ext cx="11254296" cy="6697579"/>
          </a:xfrm>
          <a:prstGeom prst="rect">
            <a:avLst/>
          </a:prstGeom>
        </p:spPr>
        <p:txBody>
          <a:bodyPr wrap="square">
            <a:noAutofit/>
          </a:bodyPr>
          <a:lstStyle/>
          <a:p>
            <a:r>
              <a:rPr lang="fr-FR" sz="2400" b="1" dirty="0">
                <a:ea typeface="Cambria" panose="02040503050406030204" pitchFamily="18" charset="0"/>
                <a:cs typeface="Times New Roman" panose="02020603050405020304" pitchFamily="18" charset="0"/>
              </a:rPr>
              <a:t>L’obligation de loyauté pendant le contrat</a:t>
            </a:r>
          </a:p>
          <a:p>
            <a:endParaRPr lang="fr-FR" sz="2400" dirty="0">
              <a:ea typeface="Cambria" panose="02040503050406030204" pitchFamily="18" charset="0"/>
              <a:cs typeface="Times New Roman" panose="02020603050405020304" pitchFamily="18" charset="0"/>
            </a:endParaRPr>
          </a:p>
          <a:p>
            <a:r>
              <a:rPr lang="fr-FR" sz="2400" dirty="0">
                <a:ea typeface="Cambria" panose="02040503050406030204" pitchFamily="18" charset="0"/>
                <a:cs typeface="Times New Roman" panose="02020603050405020304" pitchFamily="18" charset="0"/>
              </a:rPr>
              <a:t>La clause de non concurrence ne doit pas être confondue avec l'obligation générale de loyauté à laquelle le salarié est soumis pendant l'exécution de son contrat de travail et qui lui interdit de se livrer à une activité concurrente de celle de son employeur.</a:t>
            </a:r>
          </a:p>
          <a:p>
            <a:endParaRPr lang="fr-FR" sz="2400" dirty="0"/>
          </a:p>
          <a:p>
            <a:r>
              <a:rPr lang="fr-FR" sz="2400" dirty="0"/>
              <a:t>Cette « obligation de fidélité » ou « obligation de loyauté », est inhérente au contrat de travail lui-même, même en l'absence de contrat écrit ou même si le contrat ne contient aucune clause à ce sujet.</a:t>
            </a:r>
          </a:p>
          <a:p>
            <a:endParaRPr lang="fr-FR" sz="2400" dirty="0"/>
          </a:p>
          <a:p>
            <a:r>
              <a:rPr lang="fr-FR" sz="2400" dirty="0"/>
              <a:t>Pendant toute la durée de son contrat, le salarié n'a pas le droit d'exercer, pour son propre compte ou pour le compte d'une autre entreprise, une activité concurrente de celle de son employeur.</a:t>
            </a:r>
          </a:p>
          <a:p>
            <a:endParaRPr lang="fr-FR" sz="2400" dirty="0"/>
          </a:p>
          <a:p>
            <a:r>
              <a:rPr lang="fr-FR" sz="2400" dirty="0"/>
              <a:t>Pendant les périodes de suspension de son contrat de travail, le salarié reste tenu envers son employeur d'une obligation de loyauté. (arrêt maladie)</a:t>
            </a:r>
          </a:p>
          <a:p>
            <a:endParaRPr lang="fr-FR" sz="2400" dirty="0"/>
          </a:p>
          <a:p>
            <a:endParaRPr lang="fr-FR" sz="2400" dirty="0"/>
          </a:p>
          <a:p>
            <a:endParaRPr lang="fr-FR" sz="2400" dirty="0">
              <a:latin typeface="Times" pitchFamily="2"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504685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145774"/>
            <a:ext cx="11916000" cy="6712225"/>
          </a:xfrm>
          <a:prstGeom prst="rect">
            <a:avLst/>
          </a:prstGeom>
        </p:spPr>
        <p:txBody>
          <a:bodyPr wrap="square">
            <a:noAutofit/>
          </a:bodyPr>
          <a:lstStyle/>
          <a:p>
            <a:r>
              <a:rPr lang="fr-FR" sz="2000" dirty="0"/>
              <a:t>La renonciation peut se faire sans formalisme particulier. Néanmoins, elle doit être explicite et non équivoque. C’est la date de l'envoi par l'employeur de cette lettre. </a:t>
            </a:r>
          </a:p>
          <a:p>
            <a:endParaRPr lang="fr-FR" sz="2000" dirty="0"/>
          </a:p>
          <a:p>
            <a:r>
              <a:rPr lang="fr-FR" sz="2000" dirty="0"/>
              <a:t>La Cour de cassation a précisé que les dispositions propres à la computation des délais de procédure ne s'appliquent pas au calcul du délai de renonciation à la clause de non-concurrence. Ainsi, le délai qui expire un samedi ne peut donc pas être prorogé jusqu'au premier jour ouvrable suivant en application de l'article 642 du nouveau Code de procédure civile (</a:t>
            </a:r>
            <a:r>
              <a:rPr lang="fr-FR" sz="2000" dirty="0" err="1"/>
              <a:t>Cass</a:t>
            </a:r>
            <a:r>
              <a:rPr lang="fr-FR" sz="2000" dirty="0"/>
              <a:t>. soc., 3 juill. 2002, n</a:t>
            </a:r>
            <a:r>
              <a:rPr lang="fr-FR" sz="2000" baseline="30000" dirty="0"/>
              <a:t>o</a:t>
            </a:r>
            <a:r>
              <a:rPr lang="fr-FR" sz="2000" dirty="0"/>
              <a:t> 00-44.114). En effet, ce délai est exprimé en jours calendaires, il s'impute de date à date (</a:t>
            </a:r>
            <a:r>
              <a:rPr lang="fr-FR" sz="2000" dirty="0" err="1"/>
              <a:t>Cass</a:t>
            </a:r>
            <a:r>
              <a:rPr lang="fr-FR" sz="2000" dirty="0"/>
              <a:t>. soc., 4 mars 2003, n</a:t>
            </a:r>
            <a:r>
              <a:rPr lang="fr-FR" sz="2000" baseline="30000" dirty="0"/>
              <a:t>o</a:t>
            </a:r>
            <a:r>
              <a:rPr lang="fr-FR" sz="2000" dirty="0"/>
              <a:t> 00-44.922 ; </a:t>
            </a:r>
            <a:r>
              <a:rPr lang="fr-FR" sz="2000" dirty="0" err="1"/>
              <a:t>Cass</a:t>
            </a:r>
            <a:r>
              <a:rPr lang="fr-FR" sz="2000" dirty="0"/>
              <a:t>. soc., 29 juin 2005, n</a:t>
            </a:r>
            <a:r>
              <a:rPr lang="fr-FR" sz="2000" baseline="30000" dirty="0"/>
              <a:t>o</a:t>
            </a:r>
            <a:r>
              <a:rPr lang="fr-FR" sz="2000" dirty="0"/>
              <a:t> 03-43.956), sans qu'il y ait lieu de déduire les samedis, dimanches et jours fériés (</a:t>
            </a:r>
            <a:r>
              <a:rPr lang="fr-FR" sz="2000" dirty="0" err="1"/>
              <a:t>Cass</a:t>
            </a:r>
            <a:r>
              <a:rPr lang="fr-FR" sz="2000" dirty="0"/>
              <a:t>. soc., 29 juin 2005, n</a:t>
            </a:r>
            <a:r>
              <a:rPr lang="fr-FR" sz="2000" baseline="30000" dirty="0"/>
              <a:t>o</a:t>
            </a:r>
            <a:r>
              <a:rPr lang="fr-FR" sz="2000" dirty="0"/>
              <a:t> 03-43.956).</a:t>
            </a:r>
          </a:p>
          <a:p>
            <a:r>
              <a:rPr lang="fr-FR" sz="2000" dirty="0"/>
              <a:t> </a:t>
            </a:r>
          </a:p>
          <a:p>
            <a:r>
              <a:rPr lang="fr-FR" sz="2000" dirty="0"/>
              <a:t>La levée de la clause de non-concurrence doit intervenir au plus tard </a:t>
            </a:r>
            <a:r>
              <a:rPr lang="fr-FR" sz="2000" b="1" dirty="0"/>
              <a:t>à la date du départ effectif</a:t>
            </a:r>
            <a:r>
              <a:rPr lang="fr-FR" sz="2000" dirty="0"/>
              <a:t> de l'intéressé de l'entreprise, « </a:t>
            </a:r>
            <a:r>
              <a:rPr lang="fr-FR" sz="2000" i="1" dirty="0"/>
              <a:t>nonobstant stipulations ou dispositions contraires</a:t>
            </a:r>
            <a:r>
              <a:rPr lang="fr-FR" sz="2000" dirty="0"/>
              <a:t> ».</a:t>
            </a:r>
          </a:p>
          <a:p>
            <a:endParaRPr lang="fr-FR" sz="2000" dirty="0"/>
          </a:p>
          <a:p>
            <a:r>
              <a:rPr lang="fr-FR" sz="2000" dirty="0"/>
              <a:t>Ainsi, ni une disposition conventionnelle, ni une clause contractuelle, ne peuvent valablement prévoir la possibilité pour l'employeur de renoncer à la clause de non-concurrence après le départ effectif du salarié de l'entreprise. Même si cette renonciation intervient pendant le préavis, elle est inopposable au salarié dès lors que celui-ci est dispensé de l'exécuter (Cass. soc., 13 mars 2013, n</a:t>
            </a:r>
            <a:r>
              <a:rPr lang="fr-FR" sz="2000" baseline="30000" dirty="0"/>
              <a:t>o</a:t>
            </a:r>
            <a:r>
              <a:rPr lang="fr-FR" sz="2000" dirty="0"/>
              <a:t> 11-21.150 ; Cass. soc., 21 janv. 2015, n</a:t>
            </a:r>
            <a:r>
              <a:rPr lang="fr-FR" sz="2000" baseline="30000" dirty="0"/>
              <a:t>o</a:t>
            </a:r>
            <a:r>
              <a:rPr lang="fr-FR" sz="2000" dirty="0"/>
              <a:t> 13-24.471). (sauf prise d’acte ou démission)</a:t>
            </a:r>
          </a:p>
          <a:p>
            <a:endParaRPr lang="fr-FR" sz="2000" dirty="0"/>
          </a:p>
          <a:p>
            <a:endParaRPr lang="fr-FR" sz="2000" dirty="0"/>
          </a:p>
          <a:p>
            <a:endParaRPr lang="fr-FR" sz="2000" dirty="0"/>
          </a:p>
        </p:txBody>
      </p:sp>
    </p:spTree>
    <p:extLst>
      <p:ext uri="{BB962C8B-B14F-4D97-AF65-F5344CB8AC3E}">
        <p14:creationId xmlns:p14="http://schemas.microsoft.com/office/powerpoint/2010/main" val="4335885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endParaRPr lang="fr-FR" sz="2000" b="1" dirty="0"/>
          </a:p>
          <a:p>
            <a:endParaRPr lang="fr-FR" sz="2000" b="1" dirty="0"/>
          </a:p>
          <a:p>
            <a:endParaRPr lang="fr-FR" sz="2000" b="1" dirty="0"/>
          </a:p>
          <a:p>
            <a:r>
              <a:rPr lang="fr-FR" sz="2000" b="1" dirty="0"/>
              <a:t>Dispositions conventionnelles</a:t>
            </a:r>
          </a:p>
          <a:p>
            <a:endParaRPr lang="fr-FR" sz="2000" dirty="0"/>
          </a:p>
          <a:p>
            <a:r>
              <a:rPr lang="fr-FR" sz="2000" dirty="0"/>
              <a:t>Les accords collectifs prévoient très fréquemment des modalités particulières de renonciation : délai dans lequel l'employeur pourra renoncer à la clause de non-concurrence, nécessité d'une renonciation écrite, exigence d'une lettre recommandée avec demande d'avis de réception, etc. La convention collective des ingénieurs et cadres de la Métallurgie contient également des dispositions contraignantes. Ainsi, en cas de rupture conventionnelle, elle impose d'indiquer la levée de l'interdiction de concurrence dans la convention de rupture. Si cette mention ne figure pas comme prévu dans la convention de rupture, l'employeur ne peut pas, par la suite, se libérer du versement de la contrepartie pécuniaire (Cass. soc., 4 févr. 2015, n</a:t>
            </a:r>
            <a:r>
              <a:rPr lang="fr-FR" sz="2000" baseline="30000" dirty="0"/>
              <a:t>o</a:t>
            </a:r>
            <a:r>
              <a:rPr lang="fr-FR" sz="2000" dirty="0"/>
              <a:t> 13-25.451).</a:t>
            </a:r>
          </a:p>
          <a:p>
            <a:endParaRPr lang="fr-FR" sz="2000" dirty="0"/>
          </a:p>
          <a:p>
            <a:endParaRPr lang="fr-FR" sz="2000" dirty="0"/>
          </a:p>
          <a:p>
            <a:endParaRPr lang="fr-FR" sz="2000" dirty="0"/>
          </a:p>
        </p:txBody>
      </p:sp>
    </p:spTree>
    <p:extLst>
      <p:ext uri="{BB962C8B-B14F-4D97-AF65-F5344CB8AC3E}">
        <p14:creationId xmlns:p14="http://schemas.microsoft.com/office/powerpoint/2010/main" val="37988676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276000" y="114074"/>
            <a:ext cx="11916000" cy="6228000"/>
          </a:xfrm>
          <a:prstGeom prst="rect">
            <a:avLst/>
          </a:prstGeom>
        </p:spPr>
        <p:txBody>
          <a:bodyPr wrap="square">
            <a:noAutofit/>
          </a:bodyPr>
          <a:lstStyle/>
          <a:p>
            <a:r>
              <a:rPr lang="fr-FR" sz="2000" b="1" dirty="0"/>
              <a:t>Manifestation non équivoque de renoncer à la clause de non-concurrence</a:t>
            </a:r>
            <a:endParaRPr lang="fr-FR" sz="2000" dirty="0"/>
          </a:p>
          <a:p>
            <a:endParaRPr lang="fr-FR" sz="2000" b="1" dirty="0"/>
          </a:p>
          <a:p>
            <a:r>
              <a:rPr lang="fr-FR" sz="2000" dirty="0"/>
              <a:t>La renonciation par l'employeur à l'obligation de non-concurrence ne se présume pas et ne peut résulter que d'actes manifestant sans équivoque la volonté de renoncer. Même rédigée en termes généraux et de large portée, la clause d'un accord de rupture conventionnelle ne peut en tenir lieu, faute de renonciation expresse. Cass. soc., 6 févr. 2019, pourvoi n</a:t>
            </a:r>
            <a:r>
              <a:rPr lang="fr-FR" sz="2000" baseline="30000" dirty="0"/>
              <a:t>o</a:t>
            </a:r>
            <a:r>
              <a:rPr lang="fr-FR" sz="2000" dirty="0"/>
              <a:t> 17-27.188, arrêt n</a:t>
            </a:r>
            <a:r>
              <a:rPr lang="fr-FR" sz="2000" baseline="30000" dirty="0"/>
              <a:t>o</a:t>
            </a:r>
            <a:r>
              <a:rPr lang="fr-FR" sz="2000" dirty="0"/>
              <a:t> 177 F-D</a:t>
            </a:r>
          </a:p>
          <a:p>
            <a:endParaRPr lang="fr-FR" sz="2000" dirty="0"/>
          </a:p>
          <a:p>
            <a:r>
              <a:rPr lang="fr-FR" sz="2000" b="1" dirty="0"/>
              <a:t>Renonciation à la clause de non-concurrence inopérante : conséquences</a:t>
            </a:r>
            <a:endParaRPr lang="fr-FR" sz="2000" dirty="0"/>
          </a:p>
          <a:p>
            <a:r>
              <a:rPr lang="fr-FR" sz="2000" dirty="0"/>
              <a:t>Lorsque la renonciation à la clause de non-concurrence par l'employeur est inopérante, le salarié a droit à l'indemnité compensatrice, tant qu'il respecte l'interdiction de non-concurrence.</a:t>
            </a:r>
          </a:p>
          <a:p>
            <a:endParaRPr lang="fr-FR" sz="2000" dirty="0"/>
          </a:p>
          <a:p>
            <a:r>
              <a:rPr lang="fr-FR" sz="2000" dirty="0"/>
              <a:t>Ainsi, il a été jugé que le salarié, qui n'avait pas été libéré de la clause dans le délai conventionnel, avait droit à l'intégralité de l'indemnité compensatrice (Cass. soc., 8 juill. 1992, n</a:t>
            </a:r>
            <a:r>
              <a:rPr lang="fr-FR" sz="2000" baseline="30000" dirty="0"/>
              <a:t>o</a:t>
            </a:r>
            <a:r>
              <a:rPr lang="fr-FR" sz="2000" dirty="0"/>
              <a:t> 89-41.409). La renonciation tardive de l’employeur ne le dispense pas de son obligation de verser au salarié la totalité de la contrepartie pécuniaire . Cass. soc., 13 oct.2021, n° 20-10.718 En revanche, dès lors que le salarié trouve un emploi dans une entreprise concurrente, il perd ce droit. (Cass. soc., 13 sept. 2005, n</a:t>
            </a:r>
            <a:r>
              <a:rPr lang="fr-FR" sz="2000" baseline="30000" dirty="0"/>
              <a:t>o</a:t>
            </a:r>
            <a:r>
              <a:rPr lang="fr-FR" sz="2000" dirty="0"/>
              <a:t> 02-46.795).</a:t>
            </a:r>
          </a:p>
          <a:p>
            <a:endParaRPr lang="fr-FR" sz="2000" dirty="0"/>
          </a:p>
          <a:p>
            <a:endParaRPr lang="fr-FR" sz="2000" dirty="0"/>
          </a:p>
        </p:txBody>
      </p:sp>
    </p:spTree>
    <p:extLst>
      <p:ext uri="{BB962C8B-B14F-4D97-AF65-F5344CB8AC3E}">
        <p14:creationId xmlns:p14="http://schemas.microsoft.com/office/powerpoint/2010/main" val="10233699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lvl="0"/>
            <a:endParaRPr lang="fr-FR" b="1" dirty="0"/>
          </a:p>
          <a:p>
            <a:pPr lvl="0"/>
            <a:endParaRPr lang="fr-FR" b="1" dirty="0"/>
          </a:p>
          <a:p>
            <a:pPr lvl="0"/>
            <a:endParaRPr lang="fr-FR" dirty="0"/>
          </a:p>
          <a:p>
            <a:pPr marL="342900" lvl="0" indent="-342900">
              <a:buFont typeface="+mj-lt"/>
              <a:buAutoNum type="romanUcParenR"/>
            </a:pPr>
            <a:endParaRPr lang="fr-FR"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romanUcParenR"/>
            </a:pPr>
            <a:endParaRPr lang="fr-FR" b="1"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Titre 1">
            <a:extLst>
              <a:ext uri="{FF2B5EF4-FFF2-40B4-BE49-F238E27FC236}">
                <a16:creationId xmlns:a16="http://schemas.microsoft.com/office/drawing/2014/main" id="{460195B5-AD02-C243-A9F5-3675DAB75F1B}"/>
              </a:ext>
            </a:extLst>
          </p:cNvPr>
          <p:cNvSpPr>
            <a:spLocks noGrp="1"/>
          </p:cNvSpPr>
          <p:nvPr>
            <p:ph type="title"/>
          </p:nvPr>
        </p:nvSpPr>
        <p:spPr/>
        <p:txBody>
          <a:bodyPr>
            <a:normAutofit fontScale="90000"/>
          </a:bodyPr>
          <a:lstStyle/>
          <a:p>
            <a:r>
              <a:rPr lang="fr-FR" b="1" dirty="0"/>
              <a:t>VI) Violation de la clause de non-concurrence </a:t>
            </a:r>
            <a:br>
              <a:rPr lang="fr-FR" dirty="0"/>
            </a:br>
            <a:endParaRPr lang="fr-FR" dirty="0"/>
          </a:p>
        </p:txBody>
      </p:sp>
      <p:sp>
        <p:nvSpPr>
          <p:cNvPr id="3" name="Espace réservé du contenu 2">
            <a:extLst>
              <a:ext uri="{FF2B5EF4-FFF2-40B4-BE49-F238E27FC236}">
                <a16:creationId xmlns:a16="http://schemas.microsoft.com/office/drawing/2014/main" id="{E2DD8D21-F709-9D46-B98A-C52ED7D10A4A}"/>
              </a:ext>
            </a:extLst>
          </p:cNvPr>
          <p:cNvSpPr>
            <a:spLocks noGrp="1"/>
          </p:cNvSpPr>
          <p:nvPr>
            <p:ph idx="1"/>
          </p:nvPr>
        </p:nvSpPr>
        <p:spPr>
          <a:xfrm>
            <a:off x="833377" y="2069432"/>
            <a:ext cx="9127487" cy="4497231"/>
          </a:xfrm>
        </p:spPr>
        <p:txBody>
          <a:bodyPr>
            <a:noAutofit/>
          </a:bodyPr>
          <a:lstStyle/>
          <a:p>
            <a:pPr marL="0" indent="0" algn="just">
              <a:buNone/>
            </a:pPr>
            <a:r>
              <a:rPr lang="fr-FR" sz="2400" dirty="0"/>
              <a:t>Seule une clause de non-concurrence valable est susceptible d'entraîner une condamnation du salarié pour violation de cette clause. </a:t>
            </a:r>
          </a:p>
          <a:p>
            <a:pPr algn="just"/>
            <a:r>
              <a:rPr lang="fr-FR" sz="2400" b="1" dirty="0">
                <a:cs typeface="Times New Roman" panose="02020603050405020304" pitchFamily="18" charset="0"/>
              </a:rPr>
              <a:t>Charge de la Preuve </a:t>
            </a:r>
          </a:p>
          <a:p>
            <a:pPr algn="just"/>
            <a:r>
              <a:rPr lang="fr-FR" sz="2400" b="1" dirty="0"/>
              <a:t>Matérialité des actes de concurrence</a:t>
            </a:r>
          </a:p>
          <a:p>
            <a:pPr algn="just"/>
            <a:r>
              <a:rPr lang="fr-FR" sz="2400" b="1" dirty="0"/>
              <a:t>Action en violation de la clause de non-concurrence : Compétence juridictionnelle/ Délai de recours / référé</a:t>
            </a:r>
          </a:p>
          <a:p>
            <a:pPr algn="just"/>
            <a:r>
              <a:rPr lang="fr-FR" sz="2400" b="1" dirty="0"/>
              <a:t>Cessation de l'activité concurrente — Astreinte</a:t>
            </a:r>
          </a:p>
          <a:p>
            <a:pPr algn="just"/>
            <a:r>
              <a:rPr lang="fr-FR" sz="2400" b="1" dirty="0"/>
              <a:t>Responsabilité du salarié en cas de violation de la clause de non-concurrence</a:t>
            </a:r>
            <a:endParaRPr lang="fr-FR" sz="2400" dirty="0"/>
          </a:p>
          <a:p>
            <a:pPr algn="just"/>
            <a:endParaRPr lang="fr-FR" sz="2400" b="1" i="1" dirty="0"/>
          </a:p>
          <a:p>
            <a:pPr algn="just"/>
            <a:endParaRPr lang="fr-FR" sz="2400" b="1" i="1" dirty="0">
              <a:latin typeface="Calibri" panose="020F0502020204030204" pitchFamily="34" charset="0"/>
              <a:cs typeface="Times New Roman" panose="02020603050405020304" pitchFamily="18" charset="0"/>
            </a:endParaRPr>
          </a:p>
          <a:p>
            <a:pPr algn="just"/>
            <a:endParaRPr lang="fr-FR" sz="2400" dirty="0"/>
          </a:p>
        </p:txBody>
      </p:sp>
    </p:spTree>
    <p:extLst>
      <p:ext uri="{BB962C8B-B14F-4D97-AF65-F5344CB8AC3E}">
        <p14:creationId xmlns:p14="http://schemas.microsoft.com/office/powerpoint/2010/main" val="39544787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0"/>
            <a:ext cx="11916000" cy="6724891"/>
          </a:xfrm>
          <a:prstGeom prst="rect">
            <a:avLst/>
          </a:prstGeom>
        </p:spPr>
        <p:txBody>
          <a:bodyPr wrap="square">
            <a:noAutofit/>
          </a:bodyPr>
          <a:lstStyle/>
          <a:p>
            <a:r>
              <a:rPr lang="fr-FR" sz="1900" b="1" dirty="0">
                <a:cs typeface="Times New Roman" panose="02020603050405020304" pitchFamily="18" charset="0"/>
              </a:rPr>
              <a:t>Charge de la Preuve </a:t>
            </a:r>
          </a:p>
          <a:p>
            <a:endParaRPr lang="fr-FR" sz="1900" b="1" dirty="0">
              <a:latin typeface="Calibri" panose="020F0502020204030204" pitchFamily="34" charset="0"/>
              <a:cs typeface="Times New Roman" panose="02020603050405020304" pitchFamily="18" charset="0"/>
            </a:endParaRPr>
          </a:p>
          <a:p>
            <a:r>
              <a:rPr lang="fr-FR" sz="1900" b="1" dirty="0">
                <a:latin typeface="Calibri" panose="020F0502020204030204" pitchFamily="34" charset="0"/>
                <a:cs typeface="Times New Roman" panose="02020603050405020304" pitchFamily="18" charset="0"/>
              </a:rPr>
              <a:t>C</a:t>
            </a:r>
            <a:r>
              <a:rPr lang="fr-FR" sz="1900" dirty="0"/>
              <a:t>'est à l'employeur qu'il appartient d'apporter la preuve d'une éventuelle violation de la clause de non-concurrence par le salarié (Cass. soc., 18 janv. 2011, n</a:t>
            </a:r>
            <a:r>
              <a:rPr lang="fr-FR" sz="1900" baseline="30000" dirty="0"/>
              <a:t>o</a:t>
            </a:r>
            <a:r>
              <a:rPr lang="fr-FR" sz="1900" dirty="0"/>
              <a:t> 09-42.674 ; Cass. soc., 9 mars 2011, n</a:t>
            </a:r>
            <a:r>
              <a:rPr lang="fr-FR" sz="1900" baseline="30000" dirty="0"/>
              <a:t>o</a:t>
            </a:r>
            <a:r>
              <a:rPr lang="fr-FR" sz="1900" dirty="0"/>
              <a:t> 09-43.136). La clause contractuelle prévoyant une disposition contraire est inopérante (Cass. soc., 25 mars 2009, n</a:t>
            </a:r>
            <a:r>
              <a:rPr lang="fr-FR" sz="1900" baseline="30000" dirty="0"/>
              <a:t>o</a:t>
            </a:r>
            <a:r>
              <a:rPr lang="fr-FR" sz="1900" dirty="0"/>
              <a:t> 07-41.894).</a:t>
            </a:r>
          </a:p>
          <a:p>
            <a:endParaRPr lang="fr-FR" sz="1900" dirty="0"/>
          </a:p>
          <a:p>
            <a:r>
              <a:rPr lang="fr-FR" sz="1900" b="1" dirty="0"/>
              <a:t>Matérialité des actes de concurrence</a:t>
            </a:r>
          </a:p>
          <a:p>
            <a:endParaRPr lang="fr-FR" sz="1900" dirty="0"/>
          </a:p>
          <a:p>
            <a:r>
              <a:rPr lang="fr-FR" sz="1900" dirty="0"/>
              <a:t>La portée de la clause doit s'apprécier par rapport à l'activité réelle de l'entreprise et non par rapport à son objet social défini dans les statuts (Cass. soc., 18 déc. 1997, n</a:t>
            </a:r>
            <a:r>
              <a:rPr lang="fr-FR" sz="1900" baseline="30000" dirty="0"/>
              <a:t>o</a:t>
            </a:r>
            <a:r>
              <a:rPr lang="fr-FR" sz="1900" dirty="0"/>
              <a:t> 94-45.548 ; Cass. soc., 5 déc. 2001, n</a:t>
            </a:r>
            <a:r>
              <a:rPr lang="fr-FR" sz="1900" baseline="30000" dirty="0"/>
              <a:t>o</a:t>
            </a:r>
            <a:r>
              <a:rPr lang="fr-FR" sz="1900" dirty="0"/>
              <a:t> 99-44.407). Et par rapport à l'activité réelle du salarié sans s'arrêter à la dénomination de l'emploi. </a:t>
            </a:r>
          </a:p>
          <a:p>
            <a:endParaRPr lang="fr-FR" sz="1900" dirty="0"/>
          </a:p>
          <a:p>
            <a:r>
              <a:rPr lang="fr-FR" sz="1900" dirty="0"/>
              <a:t>Lorsque la violation de la clause est caractérisée, l'employeur n'a pas à justifier d'un préjudice actuel et certain.</a:t>
            </a:r>
          </a:p>
          <a:p>
            <a:endParaRPr lang="fr-FR" sz="1900" dirty="0"/>
          </a:p>
          <a:p>
            <a:r>
              <a:rPr lang="fr-FR" sz="1900" dirty="0"/>
              <a:t>Si la clause interdit au salarié d'exercer directement ou indirectement pour son propre compte ou pour le compte d'une entreprise une activité le plaçant en concurrence avec son précédent employeur, la Cour de cassation considère que l'intéressé ne viole pas ladite clause dès lors que sa fonction chez le nouvel employeur, concurrent du précédent, ne porte pas sur cette activité concurrente (Cass. soc., 29 juin 1999, n</a:t>
            </a:r>
            <a:r>
              <a:rPr lang="fr-FR" sz="1900" baseline="30000" dirty="0"/>
              <a:t>o</a:t>
            </a:r>
            <a:r>
              <a:rPr lang="fr-FR" sz="1900" dirty="0"/>
              <a:t> 97-40.082 ; Cass. soc., 16 nov. 2005, n</a:t>
            </a:r>
            <a:r>
              <a:rPr lang="fr-FR" sz="1900" baseline="30000" dirty="0"/>
              <a:t>o</a:t>
            </a:r>
            <a:r>
              <a:rPr lang="fr-FR" sz="1900" dirty="0"/>
              <a:t> 03-43.312).</a:t>
            </a:r>
          </a:p>
          <a:p>
            <a:endParaRPr lang="fr-FR" sz="1900" dirty="0"/>
          </a:p>
          <a:p>
            <a:endParaRPr lang="fr-FR" sz="1900" dirty="0"/>
          </a:p>
          <a:p>
            <a:pPr lvl="0"/>
            <a:endParaRPr lang="fr-FR" sz="19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18845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8000" y="138537"/>
            <a:ext cx="11916000" cy="6228000"/>
          </a:xfrm>
          <a:prstGeom prst="rect">
            <a:avLst/>
          </a:prstGeom>
        </p:spPr>
        <p:txBody>
          <a:bodyPr wrap="square">
            <a:noAutofit/>
          </a:bodyPr>
          <a:lstStyle/>
          <a:p>
            <a:r>
              <a:rPr lang="fr-FR" sz="1900" b="1" dirty="0"/>
              <a:t>Action en violation de la clause de non-concurrence — Compétence juridictionnelle</a:t>
            </a:r>
            <a:endParaRPr lang="fr-FR" sz="1900" dirty="0"/>
          </a:p>
          <a:p>
            <a:endParaRPr lang="fr-FR" sz="1900" dirty="0"/>
          </a:p>
          <a:p>
            <a:r>
              <a:rPr lang="fr-FR" sz="1900" dirty="0"/>
              <a:t>En cas de violation de la clause de non-concurrence, le litige opposant le salarié à l'ancien employeur relève de la compétence de la juridiction prud'homale. Quant au litige opposant l'ancien employeur au nouvel employeur complice du salarié, il relève du tribunal judiciaire. </a:t>
            </a:r>
          </a:p>
          <a:p>
            <a:endParaRPr lang="fr-FR" sz="1900" dirty="0">
              <a:latin typeface="Calibri" panose="020F0502020204030204" pitchFamily="34" charset="0"/>
              <a:ea typeface="Calibri" panose="020F0502020204030204" pitchFamily="34" charset="0"/>
              <a:cs typeface="Times New Roman" panose="02020603050405020304" pitchFamily="18" charset="0"/>
            </a:endParaRPr>
          </a:p>
          <a:p>
            <a:r>
              <a:rPr lang="fr-FR" sz="1900" b="1" dirty="0"/>
              <a:t>Action en violation de la clause de non-concurrence — Délai de recours</a:t>
            </a:r>
            <a:endParaRPr lang="fr-FR" sz="1900" dirty="0"/>
          </a:p>
          <a:p>
            <a:pPr marL="285750" indent="-285750">
              <a:buFont typeface="Wingdings" pitchFamily="2" charset="2"/>
              <a:buChar char="v"/>
            </a:pPr>
            <a:r>
              <a:rPr lang="fr-FR" sz="1900" i="1" dirty="0"/>
              <a:t>Action de l'employeur contre son ancien salarié</a:t>
            </a:r>
            <a:endParaRPr lang="fr-FR" sz="1900" dirty="0"/>
          </a:p>
          <a:p>
            <a:r>
              <a:rPr lang="fr-FR" sz="1900" dirty="0"/>
              <a:t>Dans la mesure où la clause de non-concurrence figurait dans le contrat de travail, il s'agit d'une action relative à l'exécution du contrat de travail relevant de la prescription biennale.</a:t>
            </a:r>
          </a:p>
          <a:p>
            <a:pPr marL="285750" indent="-285750">
              <a:buFont typeface="Wingdings" pitchFamily="2" charset="2"/>
              <a:buChar char="v"/>
            </a:pPr>
            <a:r>
              <a:rPr lang="fr-FR" sz="1900" i="1" dirty="0"/>
              <a:t>Action du salarié contre son ancien employeur</a:t>
            </a:r>
            <a:endParaRPr lang="fr-FR" sz="1900" dirty="0"/>
          </a:p>
          <a:p>
            <a:r>
              <a:rPr lang="fr-FR" sz="1900" dirty="0"/>
              <a:t>L'action du salarié réclamant tout ou partie de la contrepartie financière relève de la prescription triennale.</a:t>
            </a:r>
          </a:p>
          <a:p>
            <a:endParaRPr lang="fr-FR" sz="1900" dirty="0">
              <a:latin typeface="Calibri" panose="020F0502020204030204" pitchFamily="34" charset="0"/>
              <a:ea typeface="Calibri" panose="020F0502020204030204" pitchFamily="34" charset="0"/>
              <a:cs typeface="Times New Roman" panose="02020603050405020304" pitchFamily="18" charset="0"/>
            </a:endParaRPr>
          </a:p>
          <a:p>
            <a:r>
              <a:rPr lang="fr-FR" sz="1900" b="1" dirty="0"/>
              <a:t>Action en violation de la clause de non-concurrence — Référé</a:t>
            </a:r>
            <a:endParaRPr lang="fr-FR" sz="1900" dirty="0"/>
          </a:p>
          <a:p>
            <a:r>
              <a:rPr lang="fr-FR" sz="1900" dirty="0"/>
              <a:t>La violation d'une clause de non-concurrence constitue un trouble manifestement illicite auquel le juge des référés peut, en application de l'article R. 1455-6 du Code du travail, mettre fin en adressant au salarié une injonction de cesser sa collaboration avec son nouvel employeur (Cass. soc., 29 mai 1990, n</a:t>
            </a:r>
            <a:r>
              <a:rPr lang="fr-FR" sz="1900" baseline="30000" dirty="0"/>
              <a:t>o</a:t>
            </a:r>
            <a:r>
              <a:rPr lang="fr-FR" sz="1900" dirty="0"/>
              <a:t> 86-43.567 ; Cass. soc., 15 févr. 1995, n</a:t>
            </a:r>
            <a:r>
              <a:rPr lang="fr-FR" sz="1900" baseline="30000" dirty="0"/>
              <a:t>o</a:t>
            </a:r>
            <a:r>
              <a:rPr lang="fr-FR" sz="1900" dirty="0"/>
              <a:t> 93-42.793 ; Cass. soc., 6 févr. 2001, n</a:t>
            </a:r>
            <a:r>
              <a:rPr lang="fr-FR" sz="1900" baseline="30000" dirty="0"/>
              <a:t>o</a:t>
            </a:r>
            <a:r>
              <a:rPr lang="fr-FR" sz="1900" dirty="0"/>
              <a:t> 98-46.069) ou en lui ordonnant de cesser l'activité qu'il exerçait en qualité de gérant de la société concurrente qu'il a créée (Cass. soc., 12 nov. 1987, n</a:t>
            </a:r>
            <a:r>
              <a:rPr lang="fr-FR" sz="1900" baseline="30000" dirty="0"/>
              <a:t>o</a:t>
            </a:r>
            <a:r>
              <a:rPr lang="fr-FR" sz="1900" dirty="0"/>
              <a:t> 85-45.937).</a:t>
            </a:r>
          </a:p>
          <a:p>
            <a:endParaRPr lang="fr-FR" sz="19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97152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8000" y="178242"/>
            <a:ext cx="11916000" cy="6228000"/>
          </a:xfrm>
          <a:prstGeom prst="rect">
            <a:avLst/>
          </a:prstGeom>
        </p:spPr>
        <p:txBody>
          <a:bodyPr wrap="square">
            <a:noAutofit/>
          </a:bodyPr>
          <a:lstStyle/>
          <a:p>
            <a:r>
              <a:rPr lang="fr-FR" sz="2000" b="1" dirty="0"/>
              <a:t>Cessation de l'activité concurrente — Astreinte</a:t>
            </a:r>
            <a:endParaRPr lang="fr-FR" sz="2000" dirty="0"/>
          </a:p>
          <a:p>
            <a:endParaRPr lang="fr-FR" sz="2000" dirty="0"/>
          </a:p>
          <a:p>
            <a:r>
              <a:rPr lang="fr-FR" sz="2000" dirty="0"/>
              <a:t>En cas de violation de la clause de non-concurrence, les tribunaux peuvent ordonner toutes mesures propres à faire cesser la concurrence. Le salarié peut de cette manière se voir condamné sous astreinte à cesser l'activité concurrente. Si tel est le cas, l'ancien employeur ne pourra demander la liquidation de l'astreinte qu'après avoir rapporté la preuve de la violation de l'interdiction mise à la charge du salarié (Cass. soc., 13 nov. 1990, n</a:t>
            </a:r>
            <a:r>
              <a:rPr lang="fr-FR" sz="2000" baseline="30000" dirty="0"/>
              <a:t>o</a:t>
            </a:r>
            <a:r>
              <a:rPr lang="fr-FR" sz="2000" dirty="0"/>
              <a:t> 87-40.890). </a:t>
            </a:r>
          </a:p>
          <a:p>
            <a:endParaRPr lang="fr-FR" sz="2000" dirty="0"/>
          </a:p>
          <a:p>
            <a:r>
              <a:rPr lang="fr-FR" sz="2000" b="1" dirty="0"/>
              <a:t>Responsabilité du salarié en cas de violation de la clause de non-concurrence</a:t>
            </a:r>
          </a:p>
          <a:p>
            <a:endParaRPr lang="fr-FR" sz="2000" dirty="0"/>
          </a:p>
          <a:p>
            <a:r>
              <a:rPr lang="fr-FR" sz="2000" dirty="0"/>
              <a:t>Le salarié qui viole la clause perd définitivement son droit à la contrepartie financière (Cass. soc., 5 mai 2004, n</a:t>
            </a:r>
            <a:r>
              <a:rPr lang="fr-FR" sz="2000" baseline="30000" dirty="0"/>
              <a:t>o</a:t>
            </a:r>
            <a:r>
              <a:rPr lang="fr-FR" sz="2000" dirty="0"/>
              <a:t> 01-46.261). Faute de démontrer que le salarié a violé la clause de non-concurrence pendant les deux années durant lesquelles elle s'est effectivement appliquée avant la constatation judiciaire de la nullité, l'employeur ne peut demander la restitution des sommes versées au titre de cette clause (Cass. soc., 28 oct. 1997, n</a:t>
            </a:r>
            <a:r>
              <a:rPr lang="fr-FR" sz="2000" baseline="30000" dirty="0"/>
              <a:t>o</a:t>
            </a:r>
            <a:r>
              <a:rPr lang="fr-FR" sz="2000" dirty="0"/>
              <a:t> 94-43.792).</a:t>
            </a:r>
          </a:p>
          <a:p>
            <a:r>
              <a:rPr lang="fr-FR" sz="2000" dirty="0"/>
              <a:t>La violation de la clause de non-concurrence peut par ailleurs se traduire par l'octroi de dommages-intérêts à l'ancien employeur. Elle n'implique pas nécessairement l'existence d'un dommage en relation de cause à effet avec cette faute. Ainsi, l'employeur doit apporter la preuve d'un préjudice réel. À défaut, les juges peuvent rejeter sa demande en dommages et intérêts (Cass. soc., 14 juin 2000, n</a:t>
            </a:r>
            <a:r>
              <a:rPr lang="fr-FR" sz="2000" baseline="30000" dirty="0"/>
              <a:t>o</a:t>
            </a:r>
            <a:r>
              <a:rPr lang="fr-FR" sz="2000" dirty="0"/>
              <a:t> 98-43.699), ou lui allouer seulement une somme symbolique (Cass. soc., 9 févr. 2000, n</a:t>
            </a:r>
            <a:r>
              <a:rPr lang="fr-FR" sz="2000" baseline="30000" dirty="0"/>
              <a:t>o</a:t>
            </a:r>
            <a:r>
              <a:rPr lang="fr-FR" sz="2000" dirty="0"/>
              <a:t> 97-44.896).</a:t>
            </a:r>
          </a:p>
          <a:p>
            <a:endParaRPr lang="fr-FR" sz="2000" dirty="0"/>
          </a:p>
          <a:p>
            <a:endParaRPr lang="fr-F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159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908B75-9669-9D4B-B727-C5C8486AA481}"/>
              </a:ext>
            </a:extLst>
          </p:cNvPr>
          <p:cNvSpPr>
            <a:spLocks/>
          </p:cNvSpPr>
          <p:nvPr/>
        </p:nvSpPr>
        <p:spPr>
          <a:xfrm>
            <a:off x="135466" y="338663"/>
            <a:ext cx="11916000" cy="6228000"/>
          </a:xfrm>
          <a:prstGeom prst="rect">
            <a:avLst/>
          </a:prstGeom>
        </p:spPr>
        <p:txBody>
          <a:bodyPr wrap="square">
            <a:noAutofit/>
          </a:bodyPr>
          <a:lstStyle/>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lvl="0"/>
            <a:endParaRPr lang="fr-FR" b="1"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CD0DA73C-C2B2-6146-BC9B-7A86AF5FEDA0}"/>
              </a:ext>
            </a:extLst>
          </p:cNvPr>
          <p:cNvSpPr/>
          <p:nvPr/>
        </p:nvSpPr>
        <p:spPr>
          <a:xfrm>
            <a:off x="3048000" y="2828836"/>
            <a:ext cx="6096000" cy="646331"/>
          </a:xfrm>
          <a:prstGeom prst="rect">
            <a:avLst/>
          </a:prstGeom>
        </p:spPr>
        <p:txBody>
          <a:bodyPr>
            <a:spAutoFit/>
          </a:bodyPr>
          <a:lstStyle/>
          <a:p>
            <a:endParaRPr lang="fr-FR" dirty="0">
              <a:latin typeface="Times" pitchFamily="2" charset="0"/>
              <a:cs typeface="Times New Roman" panose="02020603050405020304" pitchFamily="18" charset="0"/>
            </a:endParaRPr>
          </a:p>
          <a:p>
            <a:endParaRPr lang="fr-FR" dirty="0"/>
          </a:p>
        </p:txBody>
      </p:sp>
      <p:sp>
        <p:nvSpPr>
          <p:cNvPr id="5" name="Rectangle 4">
            <a:extLst>
              <a:ext uri="{FF2B5EF4-FFF2-40B4-BE49-F238E27FC236}">
                <a16:creationId xmlns:a16="http://schemas.microsoft.com/office/drawing/2014/main" id="{C6C41ED5-78CA-B444-BB1D-087ADEE4CFB5}"/>
              </a:ext>
            </a:extLst>
          </p:cNvPr>
          <p:cNvSpPr/>
          <p:nvPr/>
        </p:nvSpPr>
        <p:spPr>
          <a:xfrm>
            <a:off x="673768" y="0"/>
            <a:ext cx="11377698" cy="6566663"/>
          </a:xfrm>
          <a:prstGeom prst="rect">
            <a:avLst/>
          </a:prstGeom>
        </p:spPr>
        <p:txBody>
          <a:bodyPr wrap="square">
            <a:noAutofit/>
          </a:bodyPr>
          <a:lstStyle/>
          <a:p>
            <a:r>
              <a:rPr lang="fr-FR" sz="2000" b="1" dirty="0"/>
              <a:t>Distinction avec la</a:t>
            </a:r>
            <a:r>
              <a:rPr lang="fr-FR" sz="2000" b="1" dirty="0">
                <a:latin typeface="Times" pitchFamily="2" charset="0"/>
                <a:cs typeface="Times New Roman" panose="02020603050405020304" pitchFamily="18" charset="0"/>
              </a:rPr>
              <a:t> </a:t>
            </a:r>
            <a:r>
              <a:rPr lang="fr-FR" sz="2000" b="1" dirty="0"/>
              <a:t>clause de confidentialité (aussi dénommée clause de discrétion ou de réserve)</a:t>
            </a:r>
            <a:r>
              <a:rPr lang="fr-FR" sz="2000" dirty="0"/>
              <a:t> applicable aussi bien au cours de l'exécution du contrat de travail qu'après l'expiration de celui-ci si elle le prévoit expressément.</a:t>
            </a:r>
          </a:p>
          <a:p>
            <a:pPr lvl="0"/>
            <a:endParaRPr lang="fr-FR" sz="2000" dirty="0"/>
          </a:p>
          <a:p>
            <a:pPr lvl="0"/>
            <a:r>
              <a:rPr lang="fr-FR" sz="2000" dirty="0"/>
              <a:t>Chaque salarié est soumis dans le cadre de son contrat de travail à une obligation de discrétion et de réserve. Il n'a pas le droit de divulguer les informations auxquelles ses responsabilités lui donnent accès.</a:t>
            </a:r>
          </a:p>
          <a:p>
            <a:pPr lvl="0"/>
            <a:endParaRPr lang="fr-FR" sz="2000" dirty="0"/>
          </a:p>
          <a:p>
            <a:pPr lvl="0"/>
            <a:r>
              <a:rPr lang="fr-FR" sz="2000" dirty="0"/>
              <a:t>Outre cette obligation générale de discrétion qui incombe à chaque salarié, il est possible de prévoir dans le contrat de travail une clause lui interdisant de divulguer les projets, techniques ou méthodes sur lesquels il est amené à travailler. L'insertion de ce type de clause dans le contrat de travail assure à l'entreprise une protection plus spécifique sur des sujets clairement identifiés. Il s'agit alors d'une clause de secret professionnel, ou de confidentialité.</a:t>
            </a:r>
          </a:p>
          <a:p>
            <a:endParaRPr lang="fr-FR" sz="2000" dirty="0">
              <a:latin typeface="Times" pitchFamily="2" charset="0"/>
              <a:ea typeface="Cambria" panose="02040503050406030204" pitchFamily="18" charset="0"/>
              <a:cs typeface="Times New Roman" panose="02020603050405020304" pitchFamily="18" charset="0"/>
            </a:endParaRPr>
          </a:p>
          <a:p>
            <a:r>
              <a:rPr lang="fr-FR" sz="2000" dirty="0"/>
              <a:t>Cette clause ne doit pas pour autant permettre d'instaurer par ce biais une clause de non-concurrence déguisée et sans contrepartie financière.</a:t>
            </a:r>
          </a:p>
          <a:p>
            <a:endParaRPr lang="fr-FR" sz="2000" dirty="0"/>
          </a:p>
          <a:p>
            <a:pPr lvl="0"/>
            <a:r>
              <a:rPr lang="fr-FR" sz="2000" dirty="0"/>
              <a:t>Tel serait le cas d'une clause de confidentialité interdisant au salarié, ou d'être recruté par un concurrent, ou d'exercer sous quelque forme que ce soit une activité concurrente, pour ne pas révéler les « secrets » de la maison.</a:t>
            </a:r>
          </a:p>
          <a:p>
            <a:endParaRPr lang="fr-FR" sz="2000" dirty="0">
              <a:latin typeface="Times" pitchFamily="2"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93109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908B75-9669-9D4B-B727-C5C8486AA481}"/>
              </a:ext>
            </a:extLst>
          </p:cNvPr>
          <p:cNvSpPr>
            <a:spLocks/>
          </p:cNvSpPr>
          <p:nvPr/>
        </p:nvSpPr>
        <p:spPr>
          <a:xfrm>
            <a:off x="135466" y="338663"/>
            <a:ext cx="11916000" cy="6228000"/>
          </a:xfrm>
          <a:prstGeom prst="rect">
            <a:avLst/>
          </a:prstGeom>
        </p:spPr>
        <p:txBody>
          <a:bodyPr wrap="square">
            <a:noAutofit/>
          </a:bodyPr>
          <a:lstStyle/>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lvl="0"/>
            <a:endParaRPr lang="fr-FR" b="1"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CD0DA73C-C2B2-6146-BC9B-7A86AF5FEDA0}"/>
              </a:ext>
            </a:extLst>
          </p:cNvPr>
          <p:cNvSpPr/>
          <p:nvPr/>
        </p:nvSpPr>
        <p:spPr>
          <a:xfrm>
            <a:off x="3048000" y="2828836"/>
            <a:ext cx="6096000" cy="646331"/>
          </a:xfrm>
          <a:prstGeom prst="rect">
            <a:avLst/>
          </a:prstGeom>
        </p:spPr>
        <p:txBody>
          <a:bodyPr>
            <a:spAutoFit/>
          </a:bodyPr>
          <a:lstStyle/>
          <a:p>
            <a:endParaRPr lang="fr-FR" dirty="0">
              <a:latin typeface="Times" pitchFamily="2" charset="0"/>
              <a:cs typeface="Times New Roman" panose="02020603050405020304" pitchFamily="18" charset="0"/>
            </a:endParaRPr>
          </a:p>
          <a:p>
            <a:endParaRPr lang="fr-FR" dirty="0"/>
          </a:p>
        </p:txBody>
      </p:sp>
      <p:sp>
        <p:nvSpPr>
          <p:cNvPr id="5" name="Rectangle 4">
            <a:extLst>
              <a:ext uri="{FF2B5EF4-FFF2-40B4-BE49-F238E27FC236}">
                <a16:creationId xmlns:a16="http://schemas.microsoft.com/office/drawing/2014/main" id="{C6C41ED5-78CA-B444-BB1D-087ADEE4CFB5}"/>
              </a:ext>
            </a:extLst>
          </p:cNvPr>
          <p:cNvSpPr/>
          <p:nvPr/>
        </p:nvSpPr>
        <p:spPr>
          <a:xfrm>
            <a:off x="797170" y="0"/>
            <a:ext cx="11254296" cy="6737684"/>
          </a:xfrm>
          <a:prstGeom prst="rect">
            <a:avLst/>
          </a:prstGeom>
        </p:spPr>
        <p:txBody>
          <a:bodyPr wrap="square">
            <a:noAutofit/>
          </a:bodyPr>
          <a:lstStyle/>
          <a:p>
            <a:r>
              <a:rPr lang="fr-FR" b="1" dirty="0"/>
              <a:t>Distinction avec la clause de </a:t>
            </a:r>
            <a:r>
              <a:rPr lang="fr-FR" b="1" dirty="0" err="1"/>
              <a:t>non-détournement</a:t>
            </a:r>
            <a:r>
              <a:rPr lang="fr-FR" b="1" dirty="0"/>
              <a:t> de clientèle :</a:t>
            </a:r>
            <a:endParaRPr lang="fr-FR" dirty="0"/>
          </a:p>
          <a:p>
            <a:r>
              <a:rPr lang="fr-FR" dirty="0"/>
              <a:t>Le juge peut la requalifier en clause de non-concurrence.</a:t>
            </a:r>
          </a:p>
          <a:p>
            <a:r>
              <a:rPr lang="fr-FR" dirty="0"/>
              <a:t>Une clause insérée pour une auxiliaire de vie selon laquelle « la </a:t>
            </a:r>
            <a:r>
              <a:rPr lang="fr-FR" dirty="0" err="1"/>
              <a:t>salariée</a:t>
            </a:r>
            <a:r>
              <a:rPr lang="fr-FR" dirty="0"/>
              <a:t> s'interdira d'exercer toutes </a:t>
            </a:r>
            <a:r>
              <a:rPr lang="fr-FR" dirty="0" err="1"/>
              <a:t>activités</a:t>
            </a:r>
            <a:r>
              <a:rPr lang="fr-FR" dirty="0"/>
              <a:t> directement ou indirectement au profit des clients de la </a:t>
            </a:r>
            <a:r>
              <a:rPr lang="fr-FR" dirty="0" err="1"/>
              <a:t>sociéte</a:t>
            </a:r>
            <a:r>
              <a:rPr lang="fr-FR" dirty="0"/>
              <a:t>́ </a:t>
            </a:r>
            <a:r>
              <a:rPr lang="fr-FR" dirty="0" err="1"/>
              <a:t>auprès</a:t>
            </a:r>
            <a:r>
              <a:rPr lang="fr-FR" dirty="0"/>
              <a:t> desquels elle sera intervenue dans le cadre de l'</a:t>
            </a:r>
            <a:r>
              <a:rPr lang="fr-FR" dirty="0" err="1"/>
              <a:t>exécution</a:t>
            </a:r>
            <a:r>
              <a:rPr lang="fr-FR" dirty="0"/>
              <a:t> de son contrat de travail ». Cass.soc.,15 mars 2017,n°15-28.142 </a:t>
            </a:r>
          </a:p>
          <a:p>
            <a:r>
              <a:rPr lang="fr-FR" dirty="0"/>
              <a:t>Une clause baptisée « clause de protection de clientèle », qui interdisait au salarié, durant une période déterminée, d'entrer en relation, directement ou indirectement, et selon quelque procédé que ce soit, avec la clientèle qu'il avait démarchée lorsqu'il était au service de son ancien employeur, n'est en fait qu'une clause de non-concurrence qui ne dit pas son nom et doit être annulée, faute de répondre aux conditions de validité énoncées par la jurisprudence (Cass. soc., 2 mars 2011, n</a:t>
            </a:r>
            <a:r>
              <a:rPr lang="fr-FR" baseline="30000" dirty="0"/>
              <a:t>o</a:t>
            </a:r>
            <a:r>
              <a:rPr lang="fr-FR" dirty="0"/>
              <a:t> 08-43.609 ; Cass. soc., 18 janv. 2018, n</a:t>
            </a:r>
            <a:r>
              <a:rPr lang="fr-FR" baseline="30000" dirty="0"/>
              <a:t>o</a:t>
            </a:r>
            <a:r>
              <a:rPr lang="fr-FR" dirty="0"/>
              <a:t> 15-24.002).</a:t>
            </a:r>
          </a:p>
          <a:p>
            <a:endParaRPr lang="fr-FR" dirty="0"/>
          </a:p>
          <a:p>
            <a:r>
              <a:rPr lang="fr-FR" b="1" dirty="0"/>
              <a:t>Distinction avec la clause de non-sollicitation </a:t>
            </a:r>
          </a:p>
          <a:p>
            <a:r>
              <a:rPr lang="fr-FR" dirty="0"/>
              <a:t>Une clause de non-sollicitation peut </a:t>
            </a:r>
            <a:r>
              <a:rPr lang="fr-FR" dirty="0" err="1"/>
              <a:t>être</a:t>
            </a:r>
            <a:r>
              <a:rPr lang="fr-FR" dirty="0"/>
              <a:t> </a:t>
            </a:r>
            <a:r>
              <a:rPr lang="fr-FR" dirty="0" err="1"/>
              <a:t>insérée</a:t>
            </a:r>
            <a:r>
              <a:rPr lang="fr-FR" dirty="0"/>
              <a:t> dans une convention entre deux entreprises (l'une prestataire, l'autre cliente) notamment en cas de mise à disposition de </a:t>
            </a:r>
            <a:r>
              <a:rPr lang="fr-FR" dirty="0" err="1"/>
              <a:t>salariés</a:t>
            </a:r>
            <a:r>
              <a:rPr lang="fr-FR" dirty="0"/>
              <a:t> pour des missions ponctuelles. Cette clause a pour objet d'interdire au client du prestataire de « solliciter » autrement dit d'embaucher les </a:t>
            </a:r>
            <a:r>
              <a:rPr lang="fr-FR" dirty="0" err="1"/>
              <a:t>salariés</a:t>
            </a:r>
            <a:r>
              <a:rPr lang="fr-FR" dirty="0"/>
              <a:t> de celle-ci. </a:t>
            </a:r>
          </a:p>
          <a:p>
            <a:endParaRPr lang="fr-FR" dirty="0"/>
          </a:p>
          <a:p>
            <a:r>
              <a:rPr lang="fr-FR" dirty="0"/>
              <a:t>La chambre commerciale précise que pour être licite, une telle clause devait </a:t>
            </a:r>
            <a:r>
              <a:rPr lang="fr-FR" dirty="0" err="1"/>
              <a:t>être</a:t>
            </a:r>
            <a:r>
              <a:rPr lang="fr-FR" dirty="0"/>
              <a:t> proportionnée aux intérêts légitimes à protéger compte tenu de l'objet du contrat. </a:t>
            </a:r>
            <a:r>
              <a:rPr lang="fr-FR" dirty="0" err="1"/>
              <a:t>Cass.com</a:t>
            </a:r>
            <a:r>
              <a:rPr lang="fr-FR" dirty="0"/>
              <a:t>., 27 mai 2021,n°18-23.261,n°517FS–P</a:t>
            </a:r>
            <a:br>
              <a:rPr lang="fr-FR" dirty="0"/>
            </a:br>
            <a:r>
              <a:rPr lang="fr-FR" dirty="0"/>
              <a:t> De son </a:t>
            </a:r>
            <a:r>
              <a:rPr lang="fr-FR" dirty="0" err="1"/>
              <a:t>côte</a:t>
            </a:r>
            <a:r>
              <a:rPr lang="fr-FR" dirty="0"/>
              <a:t>́ la chambre sociale a confirmé la possibilité́ pour le salarié de demander </a:t>
            </a:r>
            <a:r>
              <a:rPr lang="fr-FR" dirty="0" err="1"/>
              <a:t>réparation</a:t>
            </a:r>
            <a:r>
              <a:rPr lang="fr-FR" dirty="0"/>
              <a:t> </a:t>
            </a:r>
            <a:r>
              <a:rPr lang="fr-FR" dirty="0" err="1"/>
              <a:t>auprès</a:t>
            </a:r>
            <a:r>
              <a:rPr lang="fr-FR" dirty="0"/>
              <a:t> de son employeur en </a:t>
            </a:r>
            <a:r>
              <a:rPr lang="fr-FR" dirty="0" err="1"/>
              <a:t>présence</a:t>
            </a:r>
            <a:r>
              <a:rPr lang="fr-FR" dirty="0"/>
              <a:t> d'une telle clause. Cass.soc.,2 mars 2011,n°09-40.547 </a:t>
            </a:r>
            <a:endParaRPr lang="fr-FR" dirty="0">
              <a:latin typeface="Times" pitchFamily="2" charset="0"/>
              <a:ea typeface="Cambria" panose="02040503050406030204" pitchFamily="18" charset="0"/>
              <a:cs typeface="Times New Roman" panose="02020603050405020304" pitchFamily="18" charset="0"/>
            </a:endParaRPr>
          </a:p>
          <a:p>
            <a:endParaRPr lang="fr-FR" dirty="0"/>
          </a:p>
          <a:p>
            <a:endParaRPr lang="fr-FR" dirty="0">
              <a:latin typeface="Times" pitchFamily="2"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89776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908B75-9669-9D4B-B727-C5C8486AA481}"/>
              </a:ext>
            </a:extLst>
          </p:cNvPr>
          <p:cNvSpPr>
            <a:spLocks/>
          </p:cNvSpPr>
          <p:nvPr/>
        </p:nvSpPr>
        <p:spPr>
          <a:xfrm>
            <a:off x="135466" y="338663"/>
            <a:ext cx="11916000" cy="6228000"/>
          </a:xfrm>
          <a:prstGeom prst="rect">
            <a:avLst/>
          </a:prstGeom>
        </p:spPr>
        <p:txBody>
          <a:bodyPr wrap="square">
            <a:noAutofit/>
          </a:bodyPr>
          <a:lstStyle/>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r>
              <a:rPr lang="fr-FR"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lvl="0"/>
            <a:endParaRPr lang="fr-FR" b="1"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CD0DA73C-C2B2-6146-BC9B-7A86AF5FEDA0}"/>
              </a:ext>
            </a:extLst>
          </p:cNvPr>
          <p:cNvSpPr/>
          <p:nvPr/>
        </p:nvSpPr>
        <p:spPr>
          <a:xfrm>
            <a:off x="3048000" y="2828836"/>
            <a:ext cx="6096000" cy="646331"/>
          </a:xfrm>
          <a:prstGeom prst="rect">
            <a:avLst/>
          </a:prstGeom>
        </p:spPr>
        <p:txBody>
          <a:bodyPr>
            <a:spAutoFit/>
          </a:bodyPr>
          <a:lstStyle/>
          <a:p>
            <a:endParaRPr lang="fr-FR" dirty="0">
              <a:latin typeface="Times" pitchFamily="2" charset="0"/>
              <a:cs typeface="Times New Roman" panose="02020603050405020304" pitchFamily="18" charset="0"/>
            </a:endParaRPr>
          </a:p>
          <a:p>
            <a:endParaRPr lang="fr-FR" dirty="0"/>
          </a:p>
        </p:txBody>
      </p:sp>
      <p:sp>
        <p:nvSpPr>
          <p:cNvPr id="5" name="Rectangle 4">
            <a:extLst>
              <a:ext uri="{FF2B5EF4-FFF2-40B4-BE49-F238E27FC236}">
                <a16:creationId xmlns:a16="http://schemas.microsoft.com/office/drawing/2014/main" id="{C6C41ED5-78CA-B444-BB1D-087ADEE4CFB5}"/>
              </a:ext>
            </a:extLst>
          </p:cNvPr>
          <p:cNvSpPr/>
          <p:nvPr/>
        </p:nvSpPr>
        <p:spPr>
          <a:xfrm>
            <a:off x="797170" y="134226"/>
            <a:ext cx="11254296" cy="6035550"/>
          </a:xfrm>
          <a:prstGeom prst="rect">
            <a:avLst/>
          </a:prstGeom>
        </p:spPr>
        <p:txBody>
          <a:bodyPr wrap="square">
            <a:noAutofit/>
          </a:bodyPr>
          <a:lstStyle/>
          <a:p>
            <a:r>
              <a:rPr lang="fr-FR" sz="2400" b="1" dirty="0"/>
              <a:t>Objet de la clause de non-concurrence</a:t>
            </a:r>
            <a:endParaRPr lang="fr-FR" sz="2400" dirty="0"/>
          </a:p>
          <a:p>
            <a:endParaRPr lang="fr-FR" sz="2400" dirty="0">
              <a:latin typeface="Times" pitchFamily="2" charset="0"/>
              <a:ea typeface="Cambria" panose="02040503050406030204" pitchFamily="18" charset="0"/>
              <a:cs typeface="Times New Roman" panose="02020603050405020304" pitchFamily="18" charset="0"/>
            </a:endParaRPr>
          </a:p>
          <a:p>
            <a:r>
              <a:rPr lang="fr-FR" sz="2400" dirty="0"/>
              <a:t>Interdire au salarié, après la rupture de son contrat de travail, d'entrer au service d'une entreprise concurrente ou d'exercer, sous quelque forme que ce soit, une activité concurrente à celle de son ancien employeur.</a:t>
            </a:r>
          </a:p>
          <a:p>
            <a:endParaRPr lang="fr-FR" sz="2400" dirty="0"/>
          </a:p>
          <a:p>
            <a:r>
              <a:rPr lang="fr-FR" sz="2400" i="1" dirty="0"/>
              <a:t>Contrats susceptibles de contenir une clause de non-concurrence</a:t>
            </a:r>
          </a:p>
          <a:p>
            <a:endParaRPr lang="fr-FR" sz="2400" dirty="0"/>
          </a:p>
          <a:p>
            <a:r>
              <a:rPr lang="fr-FR" sz="2400" dirty="0"/>
              <a:t>Tout contrat de travail peut contenir une clause de non-concurrence : </a:t>
            </a:r>
          </a:p>
          <a:p>
            <a:endParaRPr lang="fr-FR" sz="2400" dirty="0"/>
          </a:p>
          <a:p>
            <a:pPr marL="342900" indent="-342900">
              <a:buFont typeface="Wingdings" pitchFamily="2" charset="2"/>
              <a:buChar char="ü"/>
            </a:pPr>
            <a:r>
              <a:rPr lang="fr-FR" sz="2400" dirty="0"/>
              <a:t>contrat à durée indéterminée qu'il soit à temps plein ou à temps partiel, </a:t>
            </a:r>
          </a:p>
          <a:p>
            <a:pPr marL="342900" indent="-342900">
              <a:buFont typeface="Wingdings" pitchFamily="2" charset="2"/>
              <a:buChar char="ü"/>
            </a:pPr>
            <a:r>
              <a:rPr lang="fr-FR" sz="2400" dirty="0"/>
              <a:t>contrat d'apprentissage (Cass. soc., 19 oct. 1966, n</a:t>
            </a:r>
            <a:r>
              <a:rPr lang="fr-FR" sz="2400" baseline="30000" dirty="0"/>
              <a:t>o</a:t>
            </a:r>
            <a:r>
              <a:rPr lang="fr-FR" sz="2400" dirty="0"/>
              <a:t> 65-40.545), </a:t>
            </a:r>
          </a:p>
          <a:p>
            <a:pPr marL="342900" indent="-342900">
              <a:buFont typeface="Wingdings" pitchFamily="2" charset="2"/>
              <a:buChar char="ü"/>
            </a:pPr>
            <a:r>
              <a:rPr lang="fr-FR" sz="2400" dirty="0"/>
              <a:t>contrat de formation en alternance (Circ. min. CDE n</a:t>
            </a:r>
            <a:r>
              <a:rPr lang="fr-FR" sz="2400" baseline="30000" dirty="0"/>
              <a:t>o</a:t>
            </a:r>
            <a:r>
              <a:rPr lang="fr-FR" sz="2400" dirty="0"/>
              <a:t> 90-53, 25 sept. 1990), </a:t>
            </a:r>
          </a:p>
          <a:p>
            <a:pPr marL="342900" indent="-342900">
              <a:buFont typeface="Wingdings" pitchFamily="2" charset="2"/>
              <a:buChar char="ü"/>
            </a:pPr>
            <a:r>
              <a:rPr lang="fr-FR" sz="2400" dirty="0"/>
              <a:t>contrat de travail à durée déterminée (Cass. soc., 5 janv. 1995, n</a:t>
            </a:r>
            <a:r>
              <a:rPr lang="fr-FR" sz="2400" baseline="30000" dirty="0"/>
              <a:t>o</a:t>
            </a:r>
            <a:r>
              <a:rPr lang="fr-FR" sz="2400" dirty="0"/>
              <a:t> 90-45.732), </a:t>
            </a:r>
          </a:p>
          <a:p>
            <a:pPr marL="342900" indent="-342900">
              <a:buFont typeface="Wingdings" pitchFamily="2" charset="2"/>
              <a:buChar char="ü"/>
            </a:pPr>
            <a:r>
              <a:rPr lang="fr-FR" sz="2400" dirty="0"/>
              <a:t>contrat de travail temporaire, etc. </a:t>
            </a:r>
          </a:p>
          <a:p>
            <a:endParaRPr lang="fr-FR" sz="2400" dirty="0"/>
          </a:p>
          <a:p>
            <a:endParaRPr lang="fr-FR" sz="2400" dirty="0"/>
          </a:p>
          <a:p>
            <a:endParaRPr lang="fr-FR" sz="2400" dirty="0"/>
          </a:p>
          <a:p>
            <a:endParaRPr lang="fr-FR" sz="2400" dirty="0"/>
          </a:p>
          <a:p>
            <a:endParaRPr lang="fr-FR" sz="2400" dirty="0">
              <a:latin typeface="Times" pitchFamily="2"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266608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pPr lvl="0"/>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itre 3">
            <a:extLst>
              <a:ext uri="{FF2B5EF4-FFF2-40B4-BE49-F238E27FC236}">
                <a16:creationId xmlns:a16="http://schemas.microsoft.com/office/drawing/2014/main" id="{477D4057-7DD4-3046-AF1D-16C58853EE20}"/>
              </a:ext>
            </a:extLst>
          </p:cNvPr>
          <p:cNvSpPr>
            <a:spLocks noGrp="1"/>
          </p:cNvSpPr>
          <p:nvPr>
            <p:ph type="title"/>
          </p:nvPr>
        </p:nvSpPr>
        <p:spPr>
          <a:xfrm>
            <a:off x="2425169" y="43612"/>
            <a:ext cx="7188370" cy="953436"/>
          </a:xfrm>
        </p:spPr>
        <p:txBody>
          <a:bodyPr>
            <a:normAutofit/>
          </a:bodyPr>
          <a:lstStyle/>
          <a:p>
            <a:r>
              <a:rPr lang="fr-FR" b="1" dirty="0"/>
              <a:t>I)  Conditions de validité</a:t>
            </a:r>
            <a:endParaRPr lang="fr-FR" dirty="0"/>
          </a:p>
        </p:txBody>
      </p:sp>
      <p:sp>
        <p:nvSpPr>
          <p:cNvPr id="5" name="Espace réservé du contenu 4">
            <a:extLst>
              <a:ext uri="{FF2B5EF4-FFF2-40B4-BE49-F238E27FC236}">
                <a16:creationId xmlns:a16="http://schemas.microsoft.com/office/drawing/2014/main" id="{4E4C0561-E4C6-DB40-A254-289A6806B571}"/>
              </a:ext>
            </a:extLst>
          </p:cNvPr>
          <p:cNvSpPr>
            <a:spLocks noGrp="1"/>
          </p:cNvSpPr>
          <p:nvPr>
            <p:ph idx="1"/>
          </p:nvPr>
        </p:nvSpPr>
        <p:spPr>
          <a:xfrm>
            <a:off x="209578" y="855907"/>
            <a:ext cx="11767776" cy="5958481"/>
          </a:xfrm>
        </p:spPr>
        <p:txBody>
          <a:bodyPr>
            <a:noAutofit/>
          </a:bodyPr>
          <a:lstStyle/>
          <a:p>
            <a:pPr marL="0" indent="0">
              <a:buNone/>
            </a:pPr>
            <a:r>
              <a:rPr lang="fr-FR" sz="2000" b="1" dirty="0"/>
              <a:t>a) </a:t>
            </a:r>
            <a:r>
              <a:rPr lang="fr-FR" sz="2000" b="1" i="1" dirty="0"/>
              <a:t>Condition de forme</a:t>
            </a:r>
            <a:endParaRPr lang="fr-FR" sz="2000" b="1" dirty="0"/>
          </a:p>
          <a:p>
            <a:pPr marL="0" indent="0">
              <a:buNone/>
            </a:pPr>
            <a:r>
              <a:rPr lang="fr-FR" sz="2000" dirty="0"/>
              <a:t>Sauf rarissimes exceptions où la clause de non-concurrence résulterait de dispositions impératives d'un accord collectif, cette clause doit être stipulée dans le contrat de travail. Il en résulte donc que cette clause doit être écrite et que la clause ou le contrat doit avoir été </a:t>
            </a:r>
            <a:r>
              <a:rPr lang="fr-FR" sz="2000" b="1" dirty="0"/>
              <a:t>signé</a:t>
            </a:r>
            <a:r>
              <a:rPr lang="fr-FR" sz="2000" dirty="0"/>
              <a:t> par le salarié (Cass. soc., 1</a:t>
            </a:r>
            <a:r>
              <a:rPr lang="fr-FR" sz="2000" baseline="30000" dirty="0"/>
              <a:t>er</a:t>
            </a:r>
            <a:r>
              <a:rPr lang="fr-FR" sz="2000" dirty="0"/>
              <a:t> avr. 2020, n</a:t>
            </a:r>
            <a:r>
              <a:rPr lang="fr-FR" sz="2000" baseline="30000" dirty="0"/>
              <a:t>o</a:t>
            </a:r>
            <a:r>
              <a:rPr lang="fr-FR" sz="2000" dirty="0"/>
              <a:t> 18-24.472).</a:t>
            </a:r>
            <a:endParaRPr lang="fr-FR" sz="2000" b="1" dirty="0"/>
          </a:p>
          <a:p>
            <a:pPr marL="0" indent="0">
              <a:buNone/>
            </a:pPr>
            <a:r>
              <a:rPr lang="fr-FR" sz="2000" b="1" dirty="0"/>
              <a:t>b) </a:t>
            </a:r>
            <a:r>
              <a:rPr lang="fr-FR" sz="2000" b="1" i="1" dirty="0"/>
              <a:t>Conditions de fond</a:t>
            </a:r>
            <a:endParaRPr lang="fr-FR" sz="2000" b="1" dirty="0"/>
          </a:p>
          <a:p>
            <a:pPr marL="0" indent="0">
              <a:buNone/>
            </a:pPr>
            <a:r>
              <a:rPr lang="fr-FR" sz="2000" dirty="0"/>
              <a:t>Aucune disposition légale; définies au fil des ans par la jurisprudence.</a:t>
            </a:r>
          </a:p>
          <a:p>
            <a:pPr marL="0" indent="0">
              <a:buNone/>
            </a:pPr>
            <a:r>
              <a:rPr lang="fr-FR" sz="2000" dirty="0"/>
              <a:t>La clause de non-concurrence doit, pour être valable, obéir </a:t>
            </a:r>
            <a:r>
              <a:rPr lang="fr-FR" sz="2000" b="1" dirty="0"/>
              <a:t>cumulativement</a:t>
            </a:r>
            <a:r>
              <a:rPr lang="fr-FR" sz="2000" dirty="0"/>
              <a:t> aux conditions suivantes :</a:t>
            </a:r>
          </a:p>
          <a:p>
            <a:pPr marL="0" lvl="0" indent="0">
              <a:buNone/>
            </a:pPr>
            <a:r>
              <a:rPr lang="fr-FR" sz="2000" b="1" dirty="0"/>
              <a:t>— </a:t>
            </a:r>
            <a:r>
              <a:rPr lang="fr-FR" sz="2000" dirty="0"/>
              <a:t>être justifiée par les intérêts légitimes de l'entreprise ;</a:t>
            </a:r>
          </a:p>
          <a:p>
            <a:pPr marL="0" indent="0">
              <a:buNone/>
            </a:pPr>
            <a:r>
              <a:rPr lang="fr-FR" sz="2000" b="1" dirty="0"/>
              <a:t>— </a:t>
            </a:r>
            <a:r>
              <a:rPr lang="fr-FR" sz="2000" dirty="0"/>
              <a:t>tenir compte des spécificités de l'emploi du salarié ; </a:t>
            </a:r>
          </a:p>
          <a:p>
            <a:pPr marL="0" lvl="0" indent="0">
              <a:buNone/>
            </a:pPr>
            <a:r>
              <a:rPr lang="fr-FR" sz="2000" b="1" dirty="0"/>
              <a:t>— </a:t>
            </a:r>
            <a:r>
              <a:rPr lang="fr-FR" sz="2000" dirty="0"/>
              <a:t>être limitée dans le temps et l'espace ;</a:t>
            </a:r>
          </a:p>
          <a:p>
            <a:pPr marL="0" lvl="0" indent="0">
              <a:buNone/>
            </a:pPr>
            <a:r>
              <a:rPr lang="fr-FR" sz="2000" b="1" dirty="0"/>
              <a:t>— </a:t>
            </a:r>
            <a:r>
              <a:rPr lang="fr-FR" sz="2000" dirty="0"/>
              <a:t>comporter une contrepartie pécuniaire.</a:t>
            </a:r>
          </a:p>
          <a:p>
            <a:pPr marL="0" indent="0">
              <a:buNone/>
            </a:pPr>
            <a:r>
              <a:rPr lang="fr-FR" sz="2000" b="1" dirty="0"/>
              <a:t>Ces conditions sont cumulatives. L'absence de l'une d'entre elles entraîne la nullité́ de la clause. </a:t>
            </a:r>
          </a:p>
          <a:p>
            <a:endParaRPr lang="fr-FR" sz="2000" dirty="0"/>
          </a:p>
        </p:txBody>
      </p:sp>
    </p:spTree>
    <p:extLst>
      <p:ext uri="{BB962C8B-B14F-4D97-AF65-F5344CB8AC3E}">
        <p14:creationId xmlns:p14="http://schemas.microsoft.com/office/powerpoint/2010/main" val="3942233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82D9C0-DC70-3C4F-9D7A-7D3BDA3E361D}"/>
              </a:ext>
            </a:extLst>
          </p:cNvPr>
          <p:cNvSpPr>
            <a:spLocks/>
          </p:cNvSpPr>
          <p:nvPr/>
        </p:nvSpPr>
        <p:spPr>
          <a:xfrm>
            <a:off x="135466" y="338663"/>
            <a:ext cx="11916000" cy="6228000"/>
          </a:xfrm>
          <a:prstGeom prst="rect">
            <a:avLst/>
          </a:prstGeom>
        </p:spPr>
        <p:txBody>
          <a:bodyPr wrap="square">
            <a:noAutofit/>
          </a:bodyPr>
          <a:lstStyle/>
          <a:p>
            <a:r>
              <a:rPr lang="fr-FR" sz="1900" dirty="0"/>
              <a:t>La validité s'apprécie à la date de sa conclusion. Cass. soc., 28 sept. 2011, n° 09-68.537.</a:t>
            </a:r>
          </a:p>
          <a:p>
            <a:endParaRPr lang="fr-FR" sz="1900" dirty="0"/>
          </a:p>
          <a:p>
            <a:endParaRPr lang="fr-FR" sz="1900" dirty="0">
              <a:solidFill>
                <a:schemeClr val="tx1">
                  <a:lumMod val="85000"/>
                  <a:lumOff val="15000"/>
                </a:schemeClr>
              </a:solidFill>
            </a:endParaRPr>
          </a:p>
          <a:p>
            <a:endParaRPr lang="fr-FR" sz="1900" dirty="0">
              <a:solidFill>
                <a:schemeClr val="tx1">
                  <a:lumMod val="85000"/>
                  <a:lumOff val="15000"/>
                </a:schemeClr>
              </a:solidFill>
            </a:endParaRPr>
          </a:p>
          <a:p>
            <a:endParaRPr lang="fr-FR" sz="2000" dirty="0">
              <a:solidFill>
                <a:schemeClr val="tx1">
                  <a:lumMod val="85000"/>
                  <a:lumOff val="15000"/>
                </a:schemeClr>
              </a:solidFill>
            </a:endParaRPr>
          </a:p>
          <a:p>
            <a:r>
              <a:rPr lang="fr-FR" sz="2000" b="1" dirty="0"/>
              <a:t>Prise en compte des spécificités de l'emploi du salarié</a:t>
            </a:r>
          </a:p>
          <a:p>
            <a:endParaRPr lang="fr-FR" sz="1900" b="1" dirty="0"/>
          </a:p>
          <a:p>
            <a:r>
              <a:rPr lang="fr-FR" sz="1900" dirty="0"/>
              <a:t>Tant pour fixer la durée et l'étendue territoriale ou professionnelle de l'interdiction que pour apprécier la proportionnalité de la contrepartie financière.</a:t>
            </a:r>
          </a:p>
          <a:p>
            <a:endParaRPr lang="fr-FR" sz="1900" dirty="0"/>
          </a:p>
          <a:p>
            <a:r>
              <a:rPr lang="fr-FR" sz="1900" dirty="0"/>
              <a:t>Le juge s'attachera au degré à la fois théorique et pratique de spécialisation du salarié et à l'existence d'autres branches d'activité ou d'autres activités de la même branche dans lesquelles le salarié pourra exercer sa profession.</a:t>
            </a:r>
          </a:p>
          <a:p>
            <a:endParaRPr lang="fr-FR" sz="1900" dirty="0"/>
          </a:p>
          <a:p>
            <a:r>
              <a:rPr lang="fr-FR" sz="1900" dirty="0"/>
              <a:t>Il s'agit de s'assurer de l'équilibre de la clause.</a:t>
            </a:r>
          </a:p>
          <a:p>
            <a:endParaRPr lang="fr-FR" sz="1900" dirty="0"/>
          </a:p>
          <a:p>
            <a:r>
              <a:rPr lang="fr-FR" sz="1900" dirty="0"/>
              <a:t>Le juge peut également restreindre l'application d'une clause si celle-ci s'avère nécessaire à la protection des intérêts légitimes de l'entreprise, mais lui paraît excessive, en redéfinissant son champ d'application ainsi que les obligations du salarié. </a:t>
            </a:r>
            <a:endParaRPr lang="fr-FR" sz="1900" dirty="0">
              <a:solidFill>
                <a:schemeClr val="tx1">
                  <a:lumMod val="85000"/>
                  <a:lumOff val="15000"/>
                </a:schemeClr>
              </a:solidFill>
            </a:endParaRPr>
          </a:p>
        </p:txBody>
      </p:sp>
    </p:spTree>
    <p:extLst>
      <p:ext uri="{BB962C8B-B14F-4D97-AF65-F5344CB8AC3E}">
        <p14:creationId xmlns:p14="http://schemas.microsoft.com/office/powerpoint/2010/main" val="46934156"/>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{9445760B-A09D-864E-9ACA-8892115C48DA}tf10001069</Template>
  <TotalTime>1126</TotalTime>
  <Words>9503</Words>
  <Application>Microsoft Macintosh PowerPoint</Application>
  <PresentationFormat>Grand écran</PresentationFormat>
  <Paragraphs>446</Paragraphs>
  <Slides>46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46</vt:i4>
      </vt:variant>
    </vt:vector>
  </HeadingPairs>
  <TitlesOfParts>
    <vt:vector size="54" baseType="lpstr">
      <vt:lpstr>Arial</vt:lpstr>
      <vt:lpstr>Calibri</vt:lpstr>
      <vt:lpstr>Century Gothic</vt:lpstr>
      <vt:lpstr>Times</vt:lpstr>
      <vt:lpstr>Times New Roman</vt:lpstr>
      <vt:lpstr>Wingdings</vt:lpstr>
      <vt:lpstr>Wingdings 3</vt:lpstr>
      <vt:lpstr>Brin</vt:lpstr>
      <vt:lpstr>FORMATION CFE CGC   LA CLAUSE DE NON CONCURRENCE</vt:lpstr>
      <vt:lpstr>Présentation PowerPoint</vt:lpstr>
      <vt:lpstr>Introduction</vt:lpstr>
      <vt:lpstr>Présentation PowerPoint</vt:lpstr>
      <vt:lpstr>Présentation PowerPoint</vt:lpstr>
      <vt:lpstr>Présentation PowerPoint</vt:lpstr>
      <vt:lpstr>Présentation PowerPoint</vt:lpstr>
      <vt:lpstr>I)  Conditions de validité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II) REGIME JURIDIQUE DE LA CLAUSE </vt:lpstr>
      <vt:lpstr>Présentation PowerPoint</vt:lpstr>
      <vt:lpstr>Présentation PowerPoint</vt:lpstr>
      <vt:lpstr>Présentation PowerPoint</vt:lpstr>
      <vt:lpstr>  III) CLAUSES ILLICITES : CONSEQUENCES   </vt:lpstr>
      <vt:lpstr>Présentation PowerPoint</vt:lpstr>
      <vt:lpstr>Présentation PowerPoint</vt:lpstr>
      <vt:lpstr>Présentation PowerPoint</vt:lpstr>
      <vt:lpstr>Présentation PowerPoint</vt:lpstr>
      <vt:lpstr>Présentation PowerPoint</vt:lpstr>
      <vt:lpstr>    IV) Mise en œuvre de la clause  </vt:lpstr>
      <vt:lpstr>Présentation PowerPoint</vt:lpstr>
      <vt:lpstr>Présentation PowerPoint</vt:lpstr>
      <vt:lpstr>V) Renonciation de l'employeur au bénéfice de la clause de non-concurrence    </vt:lpstr>
      <vt:lpstr>Présentation PowerPoint</vt:lpstr>
      <vt:lpstr>Présentation PowerPoint</vt:lpstr>
      <vt:lpstr>Présentation PowerPoint</vt:lpstr>
      <vt:lpstr>VI) Violation de la clause de non-concurrence  </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JOURNEE FORMATION CFE CGC CONTRAT DE TRAVAIL</dc:title>
  <dc:creator>sidonie leblanc</dc:creator>
  <cp:lastModifiedBy>sidonie leblanc</cp:lastModifiedBy>
  <cp:revision>92</cp:revision>
  <dcterms:created xsi:type="dcterms:W3CDTF">2021-10-19T19:27:18Z</dcterms:created>
  <dcterms:modified xsi:type="dcterms:W3CDTF">2021-11-22T19:59:45Z</dcterms:modified>
</cp:coreProperties>
</file>