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86" d="100"/>
          <a:sy n="86" d="100"/>
        </p:scale>
        <p:origin x="48" y="1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198AA4-FDF0-4FD1-923B-A58C25853E9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995BD82-BD30-495D-B6AF-B0F58CF9B4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47BB02B-CE78-4950-9E9D-BC44DAEBDA15}"/>
              </a:ext>
            </a:extLst>
          </p:cNvPr>
          <p:cNvSpPr>
            <a:spLocks noGrp="1"/>
          </p:cNvSpPr>
          <p:nvPr>
            <p:ph type="dt" sz="half" idx="10"/>
          </p:nvPr>
        </p:nvSpPr>
        <p:spPr/>
        <p:txBody>
          <a:bodyPr/>
          <a:lstStyle/>
          <a:p>
            <a:fld id="{5DB4F0FE-0015-4F30-9E8E-A2B76D29C9B2}" type="datetimeFigureOut">
              <a:rPr lang="fr-FR" smtClean="0"/>
              <a:t>18/02/2021</a:t>
            </a:fld>
            <a:endParaRPr lang="fr-FR"/>
          </a:p>
        </p:txBody>
      </p:sp>
      <p:sp>
        <p:nvSpPr>
          <p:cNvPr id="5" name="Espace réservé du pied de page 4">
            <a:extLst>
              <a:ext uri="{FF2B5EF4-FFF2-40B4-BE49-F238E27FC236}">
                <a16:creationId xmlns:a16="http://schemas.microsoft.com/office/drawing/2014/main" id="{D8226566-3D53-4BC8-9BC6-11E115308CF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0BEBA3B-B682-4CF6-96B8-E7F6DC300C67}"/>
              </a:ext>
            </a:extLst>
          </p:cNvPr>
          <p:cNvSpPr>
            <a:spLocks noGrp="1"/>
          </p:cNvSpPr>
          <p:nvPr>
            <p:ph type="sldNum" sz="quarter" idx="12"/>
          </p:nvPr>
        </p:nvSpPr>
        <p:spPr/>
        <p:txBody>
          <a:bodyPr/>
          <a:lstStyle/>
          <a:p>
            <a:fld id="{B62FCA88-4C6E-495B-9A49-2DC6A67BAA35}" type="slidenum">
              <a:rPr lang="fr-FR" smtClean="0"/>
              <a:t>‹N°›</a:t>
            </a:fld>
            <a:endParaRPr lang="fr-FR"/>
          </a:p>
        </p:txBody>
      </p:sp>
    </p:spTree>
    <p:extLst>
      <p:ext uri="{BB962C8B-B14F-4D97-AF65-F5344CB8AC3E}">
        <p14:creationId xmlns:p14="http://schemas.microsoft.com/office/powerpoint/2010/main" val="2123285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31EEE5-D1DF-4CA6-BD31-653B1C59490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879A58A-8011-4F89-86D2-0D853863D2AF}"/>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FF4EFF4-CBE2-4C98-A7D1-9E3C7051AEDF}"/>
              </a:ext>
            </a:extLst>
          </p:cNvPr>
          <p:cNvSpPr>
            <a:spLocks noGrp="1"/>
          </p:cNvSpPr>
          <p:nvPr>
            <p:ph type="dt" sz="half" idx="10"/>
          </p:nvPr>
        </p:nvSpPr>
        <p:spPr/>
        <p:txBody>
          <a:bodyPr/>
          <a:lstStyle/>
          <a:p>
            <a:fld id="{5DB4F0FE-0015-4F30-9E8E-A2B76D29C9B2}" type="datetimeFigureOut">
              <a:rPr lang="fr-FR" smtClean="0"/>
              <a:t>18/02/2021</a:t>
            </a:fld>
            <a:endParaRPr lang="fr-FR"/>
          </a:p>
        </p:txBody>
      </p:sp>
      <p:sp>
        <p:nvSpPr>
          <p:cNvPr id="5" name="Espace réservé du pied de page 4">
            <a:extLst>
              <a:ext uri="{FF2B5EF4-FFF2-40B4-BE49-F238E27FC236}">
                <a16:creationId xmlns:a16="http://schemas.microsoft.com/office/drawing/2014/main" id="{E0E144FD-0AC3-4C94-B07B-96BCAC8E8D9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6DA0FBF-0EC9-49CA-BA83-1954A8C24073}"/>
              </a:ext>
            </a:extLst>
          </p:cNvPr>
          <p:cNvSpPr>
            <a:spLocks noGrp="1"/>
          </p:cNvSpPr>
          <p:nvPr>
            <p:ph type="sldNum" sz="quarter" idx="12"/>
          </p:nvPr>
        </p:nvSpPr>
        <p:spPr/>
        <p:txBody>
          <a:bodyPr/>
          <a:lstStyle/>
          <a:p>
            <a:fld id="{B62FCA88-4C6E-495B-9A49-2DC6A67BAA35}" type="slidenum">
              <a:rPr lang="fr-FR" smtClean="0"/>
              <a:t>‹N°›</a:t>
            </a:fld>
            <a:endParaRPr lang="fr-FR"/>
          </a:p>
        </p:txBody>
      </p:sp>
    </p:spTree>
    <p:extLst>
      <p:ext uri="{BB962C8B-B14F-4D97-AF65-F5344CB8AC3E}">
        <p14:creationId xmlns:p14="http://schemas.microsoft.com/office/powerpoint/2010/main" val="1873836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8143CCF-DF32-4677-B287-D5953175964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94FFE86-4E6B-4DC0-8A80-091C7725866D}"/>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88CFA4E-BFC1-4F54-8B33-646D4B53CBBD}"/>
              </a:ext>
            </a:extLst>
          </p:cNvPr>
          <p:cNvSpPr>
            <a:spLocks noGrp="1"/>
          </p:cNvSpPr>
          <p:nvPr>
            <p:ph type="dt" sz="half" idx="10"/>
          </p:nvPr>
        </p:nvSpPr>
        <p:spPr/>
        <p:txBody>
          <a:bodyPr/>
          <a:lstStyle/>
          <a:p>
            <a:fld id="{5DB4F0FE-0015-4F30-9E8E-A2B76D29C9B2}" type="datetimeFigureOut">
              <a:rPr lang="fr-FR" smtClean="0"/>
              <a:t>18/02/2021</a:t>
            </a:fld>
            <a:endParaRPr lang="fr-FR"/>
          </a:p>
        </p:txBody>
      </p:sp>
      <p:sp>
        <p:nvSpPr>
          <p:cNvPr id="5" name="Espace réservé du pied de page 4">
            <a:extLst>
              <a:ext uri="{FF2B5EF4-FFF2-40B4-BE49-F238E27FC236}">
                <a16:creationId xmlns:a16="http://schemas.microsoft.com/office/drawing/2014/main" id="{8FEE6E2D-ED85-4E75-9323-8FFB7ACB582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34FF9D1-1613-4B52-BB24-7FD9BA99F63A}"/>
              </a:ext>
            </a:extLst>
          </p:cNvPr>
          <p:cNvSpPr>
            <a:spLocks noGrp="1"/>
          </p:cNvSpPr>
          <p:nvPr>
            <p:ph type="sldNum" sz="quarter" idx="12"/>
          </p:nvPr>
        </p:nvSpPr>
        <p:spPr/>
        <p:txBody>
          <a:bodyPr/>
          <a:lstStyle/>
          <a:p>
            <a:fld id="{B62FCA88-4C6E-495B-9A49-2DC6A67BAA35}" type="slidenum">
              <a:rPr lang="fr-FR" smtClean="0"/>
              <a:t>‹N°›</a:t>
            </a:fld>
            <a:endParaRPr lang="fr-FR"/>
          </a:p>
        </p:txBody>
      </p:sp>
    </p:spTree>
    <p:extLst>
      <p:ext uri="{BB962C8B-B14F-4D97-AF65-F5344CB8AC3E}">
        <p14:creationId xmlns:p14="http://schemas.microsoft.com/office/powerpoint/2010/main" val="215614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C29AF1-82E1-45EE-AE77-4CF639C1BA5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68B25DE-22AD-413A-9AE2-1374EA8C7DD9}"/>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D7B725F-1B7E-4010-BB2B-F3399456922C}"/>
              </a:ext>
            </a:extLst>
          </p:cNvPr>
          <p:cNvSpPr>
            <a:spLocks noGrp="1"/>
          </p:cNvSpPr>
          <p:nvPr>
            <p:ph type="dt" sz="half" idx="10"/>
          </p:nvPr>
        </p:nvSpPr>
        <p:spPr/>
        <p:txBody>
          <a:bodyPr/>
          <a:lstStyle/>
          <a:p>
            <a:fld id="{5DB4F0FE-0015-4F30-9E8E-A2B76D29C9B2}" type="datetimeFigureOut">
              <a:rPr lang="fr-FR" smtClean="0"/>
              <a:t>18/02/2021</a:t>
            </a:fld>
            <a:endParaRPr lang="fr-FR"/>
          </a:p>
        </p:txBody>
      </p:sp>
      <p:sp>
        <p:nvSpPr>
          <p:cNvPr id="5" name="Espace réservé du pied de page 4">
            <a:extLst>
              <a:ext uri="{FF2B5EF4-FFF2-40B4-BE49-F238E27FC236}">
                <a16:creationId xmlns:a16="http://schemas.microsoft.com/office/drawing/2014/main" id="{0E744D8F-1D38-45D1-85C0-1D1E32745F4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E1922C3-DEF6-43B9-BE95-015529A66493}"/>
              </a:ext>
            </a:extLst>
          </p:cNvPr>
          <p:cNvSpPr>
            <a:spLocks noGrp="1"/>
          </p:cNvSpPr>
          <p:nvPr>
            <p:ph type="sldNum" sz="quarter" idx="12"/>
          </p:nvPr>
        </p:nvSpPr>
        <p:spPr/>
        <p:txBody>
          <a:bodyPr/>
          <a:lstStyle/>
          <a:p>
            <a:fld id="{B62FCA88-4C6E-495B-9A49-2DC6A67BAA35}" type="slidenum">
              <a:rPr lang="fr-FR" smtClean="0"/>
              <a:t>‹N°›</a:t>
            </a:fld>
            <a:endParaRPr lang="fr-FR"/>
          </a:p>
        </p:txBody>
      </p:sp>
    </p:spTree>
    <p:extLst>
      <p:ext uri="{BB962C8B-B14F-4D97-AF65-F5344CB8AC3E}">
        <p14:creationId xmlns:p14="http://schemas.microsoft.com/office/powerpoint/2010/main" val="1220989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20C480-08EB-4638-A3DD-1D9A3FF885E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EA03A3D-4884-45C7-9080-58BFBAA365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A0BEF0AB-E0C9-4CC2-8DFA-ADA2C2127A07}"/>
              </a:ext>
            </a:extLst>
          </p:cNvPr>
          <p:cNvSpPr>
            <a:spLocks noGrp="1"/>
          </p:cNvSpPr>
          <p:nvPr>
            <p:ph type="dt" sz="half" idx="10"/>
          </p:nvPr>
        </p:nvSpPr>
        <p:spPr/>
        <p:txBody>
          <a:bodyPr/>
          <a:lstStyle/>
          <a:p>
            <a:fld id="{5DB4F0FE-0015-4F30-9E8E-A2B76D29C9B2}" type="datetimeFigureOut">
              <a:rPr lang="fr-FR" smtClean="0"/>
              <a:t>18/02/2021</a:t>
            </a:fld>
            <a:endParaRPr lang="fr-FR"/>
          </a:p>
        </p:txBody>
      </p:sp>
      <p:sp>
        <p:nvSpPr>
          <p:cNvPr id="5" name="Espace réservé du pied de page 4">
            <a:extLst>
              <a:ext uri="{FF2B5EF4-FFF2-40B4-BE49-F238E27FC236}">
                <a16:creationId xmlns:a16="http://schemas.microsoft.com/office/drawing/2014/main" id="{254EE6ED-B632-414B-8D4A-3589AE0E94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8B3172A-DDD4-432A-95B5-2E46B75AB8BE}"/>
              </a:ext>
            </a:extLst>
          </p:cNvPr>
          <p:cNvSpPr>
            <a:spLocks noGrp="1"/>
          </p:cNvSpPr>
          <p:nvPr>
            <p:ph type="sldNum" sz="quarter" idx="12"/>
          </p:nvPr>
        </p:nvSpPr>
        <p:spPr/>
        <p:txBody>
          <a:bodyPr/>
          <a:lstStyle/>
          <a:p>
            <a:fld id="{B62FCA88-4C6E-495B-9A49-2DC6A67BAA35}" type="slidenum">
              <a:rPr lang="fr-FR" smtClean="0"/>
              <a:t>‹N°›</a:t>
            </a:fld>
            <a:endParaRPr lang="fr-FR"/>
          </a:p>
        </p:txBody>
      </p:sp>
    </p:spTree>
    <p:extLst>
      <p:ext uri="{BB962C8B-B14F-4D97-AF65-F5344CB8AC3E}">
        <p14:creationId xmlns:p14="http://schemas.microsoft.com/office/powerpoint/2010/main" val="1166962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26FAC5-BCDF-4DF1-8F67-C5DE5293793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9930EDE-D04E-475C-9684-1FF84E4307AC}"/>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91B19D6-E761-46D6-A44F-3C72D3F1C713}"/>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F6B1770-8669-4DEF-A693-1AD834D37930}"/>
              </a:ext>
            </a:extLst>
          </p:cNvPr>
          <p:cNvSpPr>
            <a:spLocks noGrp="1"/>
          </p:cNvSpPr>
          <p:nvPr>
            <p:ph type="dt" sz="half" idx="10"/>
          </p:nvPr>
        </p:nvSpPr>
        <p:spPr/>
        <p:txBody>
          <a:bodyPr/>
          <a:lstStyle/>
          <a:p>
            <a:fld id="{5DB4F0FE-0015-4F30-9E8E-A2B76D29C9B2}" type="datetimeFigureOut">
              <a:rPr lang="fr-FR" smtClean="0"/>
              <a:t>18/02/2021</a:t>
            </a:fld>
            <a:endParaRPr lang="fr-FR"/>
          </a:p>
        </p:txBody>
      </p:sp>
      <p:sp>
        <p:nvSpPr>
          <p:cNvPr id="6" name="Espace réservé du pied de page 5">
            <a:extLst>
              <a:ext uri="{FF2B5EF4-FFF2-40B4-BE49-F238E27FC236}">
                <a16:creationId xmlns:a16="http://schemas.microsoft.com/office/drawing/2014/main" id="{ED01A2B4-EAE9-4F2E-9BD0-ACD2C927484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7C2890A-43A7-4776-9568-E0ACE9F11EAC}"/>
              </a:ext>
            </a:extLst>
          </p:cNvPr>
          <p:cNvSpPr>
            <a:spLocks noGrp="1"/>
          </p:cNvSpPr>
          <p:nvPr>
            <p:ph type="sldNum" sz="quarter" idx="12"/>
          </p:nvPr>
        </p:nvSpPr>
        <p:spPr/>
        <p:txBody>
          <a:bodyPr/>
          <a:lstStyle/>
          <a:p>
            <a:fld id="{B62FCA88-4C6E-495B-9A49-2DC6A67BAA35}" type="slidenum">
              <a:rPr lang="fr-FR" smtClean="0"/>
              <a:t>‹N°›</a:t>
            </a:fld>
            <a:endParaRPr lang="fr-FR"/>
          </a:p>
        </p:txBody>
      </p:sp>
    </p:spTree>
    <p:extLst>
      <p:ext uri="{BB962C8B-B14F-4D97-AF65-F5344CB8AC3E}">
        <p14:creationId xmlns:p14="http://schemas.microsoft.com/office/powerpoint/2010/main" val="1789900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EFBAE0-DA86-43B0-B762-A1B0D35BD40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D369AF4-42B1-44E6-A471-C78176B6EC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A37600C-3E40-4E27-A4F1-D6B5DE4FA9C5}"/>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5FA8BF9-B863-476D-B76D-27E3F533C2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6B411F3C-34E0-4CAF-8D63-C386833BF83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7B0A40A-91BE-4635-BC7F-83FFC81BA43C}"/>
              </a:ext>
            </a:extLst>
          </p:cNvPr>
          <p:cNvSpPr>
            <a:spLocks noGrp="1"/>
          </p:cNvSpPr>
          <p:nvPr>
            <p:ph type="dt" sz="half" idx="10"/>
          </p:nvPr>
        </p:nvSpPr>
        <p:spPr/>
        <p:txBody>
          <a:bodyPr/>
          <a:lstStyle/>
          <a:p>
            <a:fld id="{5DB4F0FE-0015-4F30-9E8E-A2B76D29C9B2}" type="datetimeFigureOut">
              <a:rPr lang="fr-FR" smtClean="0"/>
              <a:t>18/02/2021</a:t>
            </a:fld>
            <a:endParaRPr lang="fr-FR"/>
          </a:p>
        </p:txBody>
      </p:sp>
      <p:sp>
        <p:nvSpPr>
          <p:cNvPr id="8" name="Espace réservé du pied de page 7">
            <a:extLst>
              <a:ext uri="{FF2B5EF4-FFF2-40B4-BE49-F238E27FC236}">
                <a16:creationId xmlns:a16="http://schemas.microsoft.com/office/drawing/2014/main" id="{4C526E94-7285-4B86-B4FF-BAD2A36701C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9725F64-9535-44D1-94B5-45D665FDD54B}"/>
              </a:ext>
            </a:extLst>
          </p:cNvPr>
          <p:cNvSpPr>
            <a:spLocks noGrp="1"/>
          </p:cNvSpPr>
          <p:nvPr>
            <p:ph type="sldNum" sz="quarter" idx="12"/>
          </p:nvPr>
        </p:nvSpPr>
        <p:spPr/>
        <p:txBody>
          <a:bodyPr/>
          <a:lstStyle/>
          <a:p>
            <a:fld id="{B62FCA88-4C6E-495B-9A49-2DC6A67BAA35}" type="slidenum">
              <a:rPr lang="fr-FR" smtClean="0"/>
              <a:t>‹N°›</a:t>
            </a:fld>
            <a:endParaRPr lang="fr-FR"/>
          </a:p>
        </p:txBody>
      </p:sp>
    </p:spTree>
    <p:extLst>
      <p:ext uri="{BB962C8B-B14F-4D97-AF65-F5344CB8AC3E}">
        <p14:creationId xmlns:p14="http://schemas.microsoft.com/office/powerpoint/2010/main" val="717901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2D3A29-066D-46C3-8A22-A978A77D46ED}"/>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8243541-6B69-43AC-8E4F-451EE20B5D00}"/>
              </a:ext>
            </a:extLst>
          </p:cNvPr>
          <p:cNvSpPr>
            <a:spLocks noGrp="1"/>
          </p:cNvSpPr>
          <p:nvPr>
            <p:ph type="dt" sz="half" idx="10"/>
          </p:nvPr>
        </p:nvSpPr>
        <p:spPr/>
        <p:txBody>
          <a:bodyPr/>
          <a:lstStyle/>
          <a:p>
            <a:fld id="{5DB4F0FE-0015-4F30-9E8E-A2B76D29C9B2}" type="datetimeFigureOut">
              <a:rPr lang="fr-FR" smtClean="0"/>
              <a:t>18/02/2021</a:t>
            </a:fld>
            <a:endParaRPr lang="fr-FR"/>
          </a:p>
        </p:txBody>
      </p:sp>
      <p:sp>
        <p:nvSpPr>
          <p:cNvPr id="4" name="Espace réservé du pied de page 3">
            <a:extLst>
              <a:ext uri="{FF2B5EF4-FFF2-40B4-BE49-F238E27FC236}">
                <a16:creationId xmlns:a16="http://schemas.microsoft.com/office/drawing/2014/main" id="{F40DC3AB-06FB-432F-9DA5-FB25F02582A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5B7B9E8-6F2E-4AB5-A915-3995EB10564C}"/>
              </a:ext>
            </a:extLst>
          </p:cNvPr>
          <p:cNvSpPr>
            <a:spLocks noGrp="1"/>
          </p:cNvSpPr>
          <p:nvPr>
            <p:ph type="sldNum" sz="quarter" idx="12"/>
          </p:nvPr>
        </p:nvSpPr>
        <p:spPr/>
        <p:txBody>
          <a:bodyPr/>
          <a:lstStyle/>
          <a:p>
            <a:fld id="{B62FCA88-4C6E-495B-9A49-2DC6A67BAA35}" type="slidenum">
              <a:rPr lang="fr-FR" smtClean="0"/>
              <a:t>‹N°›</a:t>
            </a:fld>
            <a:endParaRPr lang="fr-FR"/>
          </a:p>
        </p:txBody>
      </p:sp>
    </p:spTree>
    <p:extLst>
      <p:ext uri="{BB962C8B-B14F-4D97-AF65-F5344CB8AC3E}">
        <p14:creationId xmlns:p14="http://schemas.microsoft.com/office/powerpoint/2010/main" val="844118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A7B28EA-12B0-4470-9A05-A612CDE10028}"/>
              </a:ext>
            </a:extLst>
          </p:cNvPr>
          <p:cNvSpPr>
            <a:spLocks noGrp="1"/>
          </p:cNvSpPr>
          <p:nvPr>
            <p:ph type="dt" sz="half" idx="10"/>
          </p:nvPr>
        </p:nvSpPr>
        <p:spPr/>
        <p:txBody>
          <a:bodyPr/>
          <a:lstStyle/>
          <a:p>
            <a:fld id="{5DB4F0FE-0015-4F30-9E8E-A2B76D29C9B2}" type="datetimeFigureOut">
              <a:rPr lang="fr-FR" smtClean="0"/>
              <a:t>18/02/2021</a:t>
            </a:fld>
            <a:endParaRPr lang="fr-FR"/>
          </a:p>
        </p:txBody>
      </p:sp>
      <p:sp>
        <p:nvSpPr>
          <p:cNvPr id="3" name="Espace réservé du pied de page 2">
            <a:extLst>
              <a:ext uri="{FF2B5EF4-FFF2-40B4-BE49-F238E27FC236}">
                <a16:creationId xmlns:a16="http://schemas.microsoft.com/office/drawing/2014/main" id="{AB79C65B-737D-42AC-9A88-38D95F2441E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C6AC290-9BAE-4414-A2F0-0DA139758DE0}"/>
              </a:ext>
            </a:extLst>
          </p:cNvPr>
          <p:cNvSpPr>
            <a:spLocks noGrp="1"/>
          </p:cNvSpPr>
          <p:nvPr>
            <p:ph type="sldNum" sz="quarter" idx="12"/>
          </p:nvPr>
        </p:nvSpPr>
        <p:spPr/>
        <p:txBody>
          <a:bodyPr/>
          <a:lstStyle/>
          <a:p>
            <a:fld id="{B62FCA88-4C6E-495B-9A49-2DC6A67BAA35}" type="slidenum">
              <a:rPr lang="fr-FR" smtClean="0"/>
              <a:t>‹N°›</a:t>
            </a:fld>
            <a:endParaRPr lang="fr-FR"/>
          </a:p>
        </p:txBody>
      </p:sp>
    </p:spTree>
    <p:extLst>
      <p:ext uri="{BB962C8B-B14F-4D97-AF65-F5344CB8AC3E}">
        <p14:creationId xmlns:p14="http://schemas.microsoft.com/office/powerpoint/2010/main" val="1288270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99B106-B4AD-4E2A-8863-97BE7DDDF8B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362FEA5-B709-4084-9334-D0B89A869C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9D0708E-DECB-416A-8E4E-41958C458C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2F5FA8CA-6768-46AA-94A9-006C8F8DF3A3}"/>
              </a:ext>
            </a:extLst>
          </p:cNvPr>
          <p:cNvSpPr>
            <a:spLocks noGrp="1"/>
          </p:cNvSpPr>
          <p:nvPr>
            <p:ph type="dt" sz="half" idx="10"/>
          </p:nvPr>
        </p:nvSpPr>
        <p:spPr/>
        <p:txBody>
          <a:bodyPr/>
          <a:lstStyle/>
          <a:p>
            <a:fld id="{5DB4F0FE-0015-4F30-9E8E-A2B76D29C9B2}" type="datetimeFigureOut">
              <a:rPr lang="fr-FR" smtClean="0"/>
              <a:t>18/02/2021</a:t>
            </a:fld>
            <a:endParaRPr lang="fr-FR"/>
          </a:p>
        </p:txBody>
      </p:sp>
      <p:sp>
        <p:nvSpPr>
          <p:cNvPr id="6" name="Espace réservé du pied de page 5">
            <a:extLst>
              <a:ext uri="{FF2B5EF4-FFF2-40B4-BE49-F238E27FC236}">
                <a16:creationId xmlns:a16="http://schemas.microsoft.com/office/drawing/2014/main" id="{AD971A70-93BD-4CB2-94F2-91F74F2F166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43D381F-C125-4D5E-B250-DC5D529A01A4}"/>
              </a:ext>
            </a:extLst>
          </p:cNvPr>
          <p:cNvSpPr>
            <a:spLocks noGrp="1"/>
          </p:cNvSpPr>
          <p:nvPr>
            <p:ph type="sldNum" sz="quarter" idx="12"/>
          </p:nvPr>
        </p:nvSpPr>
        <p:spPr/>
        <p:txBody>
          <a:bodyPr/>
          <a:lstStyle/>
          <a:p>
            <a:fld id="{B62FCA88-4C6E-495B-9A49-2DC6A67BAA35}" type="slidenum">
              <a:rPr lang="fr-FR" smtClean="0"/>
              <a:t>‹N°›</a:t>
            </a:fld>
            <a:endParaRPr lang="fr-FR"/>
          </a:p>
        </p:txBody>
      </p:sp>
    </p:spTree>
    <p:extLst>
      <p:ext uri="{BB962C8B-B14F-4D97-AF65-F5344CB8AC3E}">
        <p14:creationId xmlns:p14="http://schemas.microsoft.com/office/powerpoint/2010/main" val="4145786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107E5A-6906-4666-AC23-60CAAFD2A79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0ABD367-2002-4F1B-BD7E-0DB269971F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9B49C9A-C366-4DCA-B275-E0672A8652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AEF897C4-E01C-4E43-BB76-31489963C206}"/>
              </a:ext>
            </a:extLst>
          </p:cNvPr>
          <p:cNvSpPr>
            <a:spLocks noGrp="1"/>
          </p:cNvSpPr>
          <p:nvPr>
            <p:ph type="dt" sz="half" idx="10"/>
          </p:nvPr>
        </p:nvSpPr>
        <p:spPr/>
        <p:txBody>
          <a:bodyPr/>
          <a:lstStyle/>
          <a:p>
            <a:fld id="{5DB4F0FE-0015-4F30-9E8E-A2B76D29C9B2}" type="datetimeFigureOut">
              <a:rPr lang="fr-FR" smtClean="0"/>
              <a:t>18/02/2021</a:t>
            </a:fld>
            <a:endParaRPr lang="fr-FR"/>
          </a:p>
        </p:txBody>
      </p:sp>
      <p:sp>
        <p:nvSpPr>
          <p:cNvPr id="6" name="Espace réservé du pied de page 5">
            <a:extLst>
              <a:ext uri="{FF2B5EF4-FFF2-40B4-BE49-F238E27FC236}">
                <a16:creationId xmlns:a16="http://schemas.microsoft.com/office/drawing/2014/main" id="{BE14118A-4DD8-49F8-97F8-9C2409C2425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BDBD3B2-1820-4468-930C-78DE959579E9}"/>
              </a:ext>
            </a:extLst>
          </p:cNvPr>
          <p:cNvSpPr>
            <a:spLocks noGrp="1"/>
          </p:cNvSpPr>
          <p:nvPr>
            <p:ph type="sldNum" sz="quarter" idx="12"/>
          </p:nvPr>
        </p:nvSpPr>
        <p:spPr/>
        <p:txBody>
          <a:bodyPr/>
          <a:lstStyle/>
          <a:p>
            <a:fld id="{B62FCA88-4C6E-495B-9A49-2DC6A67BAA35}" type="slidenum">
              <a:rPr lang="fr-FR" smtClean="0"/>
              <a:t>‹N°›</a:t>
            </a:fld>
            <a:endParaRPr lang="fr-FR"/>
          </a:p>
        </p:txBody>
      </p:sp>
    </p:spTree>
    <p:extLst>
      <p:ext uri="{BB962C8B-B14F-4D97-AF65-F5344CB8AC3E}">
        <p14:creationId xmlns:p14="http://schemas.microsoft.com/office/powerpoint/2010/main" val="1483722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E5E1FC5-92A4-43F7-A218-7082159846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035356F-FD9A-49B8-8636-3B5B5BC520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1309699-A2EB-4585-8ACA-E8D1015D0E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B4F0FE-0015-4F30-9E8E-A2B76D29C9B2}" type="datetimeFigureOut">
              <a:rPr lang="fr-FR" smtClean="0"/>
              <a:t>18/02/2021</a:t>
            </a:fld>
            <a:endParaRPr lang="fr-FR"/>
          </a:p>
        </p:txBody>
      </p:sp>
      <p:sp>
        <p:nvSpPr>
          <p:cNvPr id="5" name="Espace réservé du pied de page 4">
            <a:extLst>
              <a:ext uri="{FF2B5EF4-FFF2-40B4-BE49-F238E27FC236}">
                <a16:creationId xmlns:a16="http://schemas.microsoft.com/office/drawing/2014/main" id="{05F94DEA-2C13-4CBE-BB49-766045CF62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9BCF938-9397-4E80-9FF2-611B840032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FCA88-4C6E-495B-9A49-2DC6A67BAA35}" type="slidenum">
              <a:rPr lang="fr-FR" smtClean="0"/>
              <a:t>‹N°›</a:t>
            </a:fld>
            <a:endParaRPr lang="fr-FR"/>
          </a:p>
        </p:txBody>
      </p:sp>
    </p:spTree>
    <p:extLst>
      <p:ext uri="{BB962C8B-B14F-4D97-AF65-F5344CB8AC3E}">
        <p14:creationId xmlns:p14="http://schemas.microsoft.com/office/powerpoint/2010/main" val="3305951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F312C-1E0C-45DD-9400-0F9BB9E27DAF}"/>
              </a:ext>
            </a:extLst>
          </p:cNvPr>
          <p:cNvSpPr txBox="1">
            <a:spLocks noGrp="1"/>
          </p:cNvSpPr>
          <p:nvPr>
            <p:ph type="title"/>
          </p:nvPr>
        </p:nvSpPr>
        <p:spPr>
          <a:xfrm>
            <a:off x="845125" y="365760"/>
            <a:ext cx="10138757" cy="3546765"/>
          </a:xfrm>
        </p:spPr>
        <p:txBody>
          <a:bodyPr anchorCtr="1"/>
          <a:lstStyle/>
          <a:p>
            <a:pPr lvl="0" algn="ctr"/>
            <a:r>
              <a:rPr lang="fr-FR" sz="5400" b="1"/>
              <a:t>Module 12 – Procédure / charge de la preuve</a:t>
            </a:r>
            <a:endParaRPr lang="fr-FR" sz="5400"/>
          </a:p>
        </p:txBody>
      </p:sp>
      <p:pic>
        <p:nvPicPr>
          <p:cNvPr id="3" name="Image 4" descr="C:\Users\virginie.harinck@cfecgc.fr\AppData\Local\Microsoft\Windows\INetCache\Content.Word\Logo_cfe-cgc.jpg">
            <a:extLst>
              <a:ext uri="{FF2B5EF4-FFF2-40B4-BE49-F238E27FC236}">
                <a16:creationId xmlns:a16="http://schemas.microsoft.com/office/drawing/2014/main" id="{06704452-4781-435B-A411-1EF9B0262B7E}"/>
              </a:ext>
            </a:extLst>
          </p:cNvPr>
          <p:cNvPicPr>
            <a:picLocks noChangeAspect="1"/>
          </p:cNvPicPr>
          <p:nvPr/>
        </p:nvPicPr>
        <p:blipFill>
          <a:blip r:embed="rId2"/>
          <a:srcRect/>
          <a:stretch>
            <a:fillRect/>
          </a:stretch>
        </p:blipFill>
        <p:spPr>
          <a:xfrm>
            <a:off x="11237390" y="113979"/>
            <a:ext cx="845189" cy="899797"/>
          </a:xfrm>
          <a:prstGeom prst="rect">
            <a:avLst/>
          </a:prstGeom>
          <a:noFill/>
          <a:ln cap="flat">
            <a:noFill/>
          </a:ln>
        </p:spPr>
      </p:pic>
    </p:spTree>
    <p:extLst>
      <p:ext uri="{BB962C8B-B14F-4D97-AF65-F5344CB8AC3E}">
        <p14:creationId xmlns:p14="http://schemas.microsoft.com/office/powerpoint/2010/main" val="265338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F04AA933-A56F-4D13-AB97-E9441E9B549A}"/>
              </a:ext>
            </a:extLst>
          </p:cNvPr>
          <p:cNvSpPr txBox="1">
            <a:spLocks noGrp="1"/>
          </p:cNvSpPr>
          <p:nvPr>
            <p:ph idx="1"/>
          </p:nvPr>
        </p:nvSpPr>
        <p:spPr>
          <a:xfrm>
            <a:off x="845125" y="1086197"/>
            <a:ext cx="10515600" cy="4351336"/>
          </a:xfrm>
        </p:spPr>
        <p:txBody>
          <a:bodyPr/>
          <a:lstStyle/>
          <a:p>
            <a:pPr lvl="0"/>
            <a:endParaRPr lang="fr-FR" sz="2600"/>
          </a:p>
          <a:p>
            <a:pPr marL="0" lvl="0" indent="0">
              <a:buNone/>
            </a:pPr>
            <a:r>
              <a:rPr lang="fr-FR" sz="2600"/>
              <a:t>                 </a:t>
            </a:r>
            <a:r>
              <a:rPr lang="fr-FR" sz="2600" b="1"/>
              <a:t>LA PREUVE DEVANT LE CONSEIL DE PRUD’HOMMES</a:t>
            </a:r>
          </a:p>
          <a:p>
            <a:pPr marL="0" lvl="0" indent="0">
              <a:buNone/>
            </a:pPr>
            <a:endParaRPr lang="fr-FR" sz="2600"/>
          </a:p>
          <a:p>
            <a:pPr marL="0" lvl="0" indent="0">
              <a:buNone/>
            </a:pPr>
            <a:r>
              <a:rPr lang="fr-FR" sz="2200" i="1"/>
              <a:t>             </a:t>
            </a:r>
            <a:r>
              <a:rPr lang="fr-FR" sz="2200" b="1" i="1"/>
              <a:t>En Justice il n’est pas suffisant d’avoir raison , il faut encore le prouver.</a:t>
            </a:r>
          </a:p>
          <a:p>
            <a:pPr marL="0" lvl="0" indent="0">
              <a:buNone/>
            </a:pPr>
            <a:r>
              <a:rPr lang="fr-FR" sz="2200" b="1" i="1"/>
              <a:t>   La preuve est donc la justification par les pièces des faits invoqués par les parties.</a:t>
            </a:r>
          </a:p>
          <a:p>
            <a:pPr lvl="0"/>
            <a:endParaRPr lang="fr-FR" sz="2600" b="1"/>
          </a:p>
          <a:p>
            <a:pPr lvl="0"/>
            <a:r>
              <a:rPr lang="fr-FR" sz="2600" b="1"/>
              <a:t>Différents modes de preuve</a:t>
            </a:r>
          </a:p>
          <a:p>
            <a:pPr lvl="0"/>
            <a:r>
              <a:rPr lang="fr-FR" sz="2600" b="1"/>
              <a:t>Différents niveaux de preuve</a:t>
            </a:r>
          </a:p>
          <a:p>
            <a:pPr lvl="0"/>
            <a:r>
              <a:rPr lang="fr-FR" sz="2600" b="1"/>
              <a:t>La charge de la preuve    </a:t>
            </a:r>
          </a:p>
        </p:txBody>
      </p:sp>
      <p:pic>
        <p:nvPicPr>
          <p:cNvPr id="3" name="Image 5" descr="C:\Users\virginie.harinck@cfecgc.fr\AppData\Local\Microsoft\Windows\INetCache\Content.Word\Logo_cfe-cgc.jpg">
            <a:extLst>
              <a:ext uri="{FF2B5EF4-FFF2-40B4-BE49-F238E27FC236}">
                <a16:creationId xmlns:a16="http://schemas.microsoft.com/office/drawing/2014/main" id="{E5D4BC62-680E-49DD-9603-34184C433346}"/>
              </a:ext>
            </a:extLst>
          </p:cNvPr>
          <p:cNvPicPr>
            <a:picLocks noChangeAspect="1"/>
          </p:cNvPicPr>
          <p:nvPr/>
        </p:nvPicPr>
        <p:blipFill>
          <a:blip r:embed="rId2"/>
          <a:srcRect/>
          <a:stretch>
            <a:fillRect/>
          </a:stretch>
        </p:blipFill>
        <p:spPr>
          <a:xfrm>
            <a:off x="11237390" y="113979"/>
            <a:ext cx="845189" cy="899797"/>
          </a:xfrm>
          <a:prstGeom prst="rect">
            <a:avLst/>
          </a:prstGeom>
          <a:noFill/>
          <a:ln cap="flat">
            <a:noFill/>
          </a:ln>
        </p:spPr>
      </p:pic>
    </p:spTree>
    <p:extLst>
      <p:ext uri="{BB962C8B-B14F-4D97-AF65-F5344CB8AC3E}">
        <p14:creationId xmlns:p14="http://schemas.microsoft.com/office/powerpoint/2010/main" val="95221125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DCC5BE7C-708D-4EF2-A712-CDFCBD62DA31}"/>
              </a:ext>
            </a:extLst>
          </p:cNvPr>
          <p:cNvSpPr txBox="1">
            <a:spLocks noGrp="1"/>
          </p:cNvSpPr>
          <p:nvPr>
            <p:ph idx="1"/>
          </p:nvPr>
        </p:nvSpPr>
        <p:spPr>
          <a:xfrm>
            <a:off x="845125" y="1266096"/>
            <a:ext cx="10515600" cy="5472336"/>
          </a:xfrm>
        </p:spPr>
        <p:txBody>
          <a:bodyPr/>
          <a:lstStyle/>
          <a:p>
            <a:pPr lvl="0">
              <a:lnSpc>
                <a:spcPct val="80000"/>
              </a:lnSpc>
            </a:pPr>
            <a:r>
              <a:rPr lang="fr-FR" sz="2400" b="1"/>
              <a:t>La Preuve : </a:t>
            </a:r>
            <a:r>
              <a:rPr lang="fr-FR" sz="2400"/>
              <a:t>différents niveaux de preuve</a:t>
            </a:r>
          </a:p>
          <a:p>
            <a:pPr lvl="0">
              <a:lnSpc>
                <a:spcPct val="80000"/>
              </a:lnSpc>
            </a:pPr>
            <a:r>
              <a:rPr lang="fr-FR" sz="2400"/>
              <a:t>En matière prud'homale, la preuve est libre (C.Cassation). Cela signifie qu'employeur et salarié peuvent verser au débat tous types de preuves (témoignages, attestations, correspondances). Les éléments de preuve soumis au juge ne doivent pas avoir été obtenus de manière frauduleuse ou déloyale. (CEDH)</a:t>
            </a:r>
          </a:p>
          <a:p>
            <a:pPr lvl="0">
              <a:lnSpc>
                <a:spcPct val="80000"/>
              </a:lnSpc>
            </a:pPr>
            <a:r>
              <a:rPr lang="fr-FR" sz="2400"/>
              <a:t>Les règles de la preuve en matière prud'homale ne sont que très exceptionnellement issues du Code du Travail. Ce sont en général les règles du Code Civil (art 259 et 259-1 ) et du Code de procédure civile qui s'appliquent, notamment l'article 1353)   du Code Civil qui prévoit que « celui qui réclame l'exécution d'une obligation doit la prouver »,</a:t>
            </a:r>
          </a:p>
          <a:p>
            <a:pPr lvl="0">
              <a:lnSpc>
                <a:spcPct val="80000"/>
              </a:lnSpc>
            </a:pPr>
            <a:r>
              <a:rPr lang="fr-FR" sz="2400" b="1" i="1"/>
              <a:t>Les preuves parfaites : sauf preuve contraire, le juge doit tenir compte de cette preuve sans l’interpréter</a:t>
            </a:r>
          </a:p>
          <a:p>
            <a:pPr lvl="0">
              <a:lnSpc>
                <a:spcPct val="80000"/>
              </a:lnSpc>
            </a:pPr>
            <a:r>
              <a:rPr lang="fr-FR" sz="2400" b="1" i="1"/>
              <a:t>Les preuves imparfaites : Celles-ci  ont une valeur probante laissée à l’appréciation du juge </a:t>
            </a:r>
          </a:p>
        </p:txBody>
      </p:sp>
      <p:pic>
        <p:nvPicPr>
          <p:cNvPr id="3" name="Image 5" descr="C:\Users\virginie.harinck@cfecgc.fr\AppData\Local\Microsoft\Windows\INetCache\Content.Word\Logo_cfe-cgc.jpg">
            <a:extLst>
              <a:ext uri="{FF2B5EF4-FFF2-40B4-BE49-F238E27FC236}">
                <a16:creationId xmlns:a16="http://schemas.microsoft.com/office/drawing/2014/main" id="{422B61B6-BE3B-4B36-AF21-6A65E73CC557}"/>
              </a:ext>
            </a:extLst>
          </p:cNvPr>
          <p:cNvPicPr>
            <a:picLocks noChangeAspect="1"/>
          </p:cNvPicPr>
          <p:nvPr/>
        </p:nvPicPr>
        <p:blipFill>
          <a:blip r:embed="rId2"/>
          <a:srcRect/>
          <a:stretch>
            <a:fillRect/>
          </a:stretch>
        </p:blipFill>
        <p:spPr>
          <a:xfrm>
            <a:off x="11237390" y="113979"/>
            <a:ext cx="845189" cy="899797"/>
          </a:xfrm>
          <a:prstGeom prst="rect">
            <a:avLst/>
          </a:prstGeom>
          <a:noFill/>
          <a:ln cap="flat">
            <a:noFill/>
          </a:ln>
        </p:spPr>
      </p:pic>
    </p:spTree>
    <p:extLst>
      <p:ext uri="{BB962C8B-B14F-4D97-AF65-F5344CB8AC3E}">
        <p14:creationId xmlns:p14="http://schemas.microsoft.com/office/powerpoint/2010/main" val="167932905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5">
            <a:extLst>
              <a:ext uri="{FF2B5EF4-FFF2-40B4-BE49-F238E27FC236}">
                <a16:creationId xmlns:a16="http://schemas.microsoft.com/office/drawing/2014/main" id="{AA9703DD-ADC3-434C-A7F7-D3E37D4A78AF}"/>
              </a:ext>
            </a:extLst>
          </p:cNvPr>
          <p:cNvSpPr txBox="1">
            <a:spLocks noGrp="1"/>
          </p:cNvSpPr>
          <p:nvPr>
            <p:ph idx="1"/>
          </p:nvPr>
        </p:nvSpPr>
        <p:spPr>
          <a:xfrm>
            <a:off x="831271" y="1002319"/>
            <a:ext cx="10515600" cy="5489920"/>
          </a:xfrm>
        </p:spPr>
        <p:txBody>
          <a:bodyPr/>
          <a:lstStyle/>
          <a:p>
            <a:pPr lvl="0"/>
            <a:r>
              <a:rPr lang="fr-FR" b="1"/>
              <a:t>La charge de la preuve :</a:t>
            </a:r>
          </a:p>
          <a:p>
            <a:pPr lvl="0"/>
            <a:r>
              <a:rPr lang="fr-FR" sz="2400" i="1"/>
              <a:t>Article 9 du code de procédure civile :</a:t>
            </a:r>
            <a:r>
              <a:rPr lang="fr-FR" sz="2400"/>
              <a:t> »</a:t>
            </a:r>
            <a:r>
              <a:rPr lang="fr-FR" sz="2400" i="1"/>
              <a:t>Il incombe à chaque partie de prouver conformément à la loi les faits nécessaires au succès de sa prétention »</a:t>
            </a:r>
          </a:p>
          <a:p>
            <a:pPr lvl="0"/>
            <a:r>
              <a:rPr lang="fr-FR" sz="2400" i="1"/>
              <a:t>Pour le demandeur  :Article 1353 du code civil : »celui qui réclame l’exécution d’une obligation doit la prouver. Réciproquement celui qui se  prétend libéré doit justifier le paiement ou  le fait qui a produit une extinction de l’obligation ».</a:t>
            </a:r>
          </a:p>
          <a:p>
            <a:pPr lvl="0"/>
            <a:r>
              <a:rPr lang="fr-FR" sz="2400" i="1"/>
              <a:t>Pour le demandeur ou le défendeur  charge partagée : art 1235-1 « le juge a qui il appartient d’apprécier la régularité de la procédure suivie et le caractère réel et sérieux des motifs invoqués par l’employeur, forme sa conviction au vu des éléments fournis par les parties après avoir ordonné, au besoin, toutes les mesures d’instruction qu’il estime utiles » </a:t>
            </a:r>
          </a:p>
          <a:p>
            <a:pPr lvl="0"/>
            <a:r>
              <a:rPr lang="fr-FR" sz="2400"/>
              <a:t>En cas d’impossibilité pour le juge de former sa conviction, le principe énoncé par la Chambre sociale de la Cour de Cassation en1991,2004, 2016,2017 , repris dans différents arrêts, selon lequel « </a:t>
            </a:r>
            <a:r>
              <a:rPr lang="fr-FR" sz="2400" b="1" i="1"/>
              <a:t>le doute profite au salarié</a:t>
            </a:r>
            <a:r>
              <a:rPr lang="fr-FR" sz="2400"/>
              <a:t>. »</a:t>
            </a:r>
          </a:p>
          <a:p>
            <a:pPr lvl="0"/>
            <a:endParaRPr lang="fr-FR" sz="2400"/>
          </a:p>
        </p:txBody>
      </p:sp>
      <p:pic>
        <p:nvPicPr>
          <p:cNvPr id="3" name="Image 5" descr="C:\Users\virginie.harinck@cfecgc.fr\AppData\Local\Microsoft\Windows\INetCache\Content.Word\Logo_cfe-cgc.jpg">
            <a:extLst>
              <a:ext uri="{FF2B5EF4-FFF2-40B4-BE49-F238E27FC236}">
                <a16:creationId xmlns:a16="http://schemas.microsoft.com/office/drawing/2014/main" id="{02C39021-AB23-4A7E-9B7B-59F297C208A5}"/>
              </a:ext>
            </a:extLst>
          </p:cNvPr>
          <p:cNvPicPr>
            <a:picLocks noChangeAspect="1"/>
          </p:cNvPicPr>
          <p:nvPr/>
        </p:nvPicPr>
        <p:blipFill>
          <a:blip r:embed="rId2"/>
          <a:srcRect/>
          <a:stretch>
            <a:fillRect/>
          </a:stretch>
        </p:blipFill>
        <p:spPr>
          <a:xfrm>
            <a:off x="11237390" y="113979"/>
            <a:ext cx="845189" cy="899797"/>
          </a:xfrm>
          <a:prstGeom prst="rect">
            <a:avLst/>
          </a:prstGeom>
          <a:noFill/>
          <a:ln cap="flat">
            <a:noFill/>
          </a:ln>
        </p:spPr>
      </p:pic>
    </p:spTree>
    <p:extLst>
      <p:ext uri="{BB962C8B-B14F-4D97-AF65-F5344CB8AC3E}">
        <p14:creationId xmlns:p14="http://schemas.microsoft.com/office/powerpoint/2010/main" val="1366756980"/>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C77E3909-D6CE-4BB9-8180-64C2735BCD0F}"/>
              </a:ext>
            </a:extLst>
          </p:cNvPr>
          <p:cNvSpPr txBox="1">
            <a:spLocks noGrp="1"/>
          </p:cNvSpPr>
          <p:nvPr>
            <p:ph idx="1"/>
          </p:nvPr>
        </p:nvSpPr>
        <p:spPr/>
        <p:txBody>
          <a:bodyPr/>
          <a:lstStyle/>
          <a:p>
            <a:pPr lvl="0"/>
            <a:r>
              <a:rPr lang="fr-FR" sz="2400" i="1"/>
              <a:t>La charge de la preuve se répartit différemment selon les faits à prouver :</a:t>
            </a:r>
          </a:p>
          <a:p>
            <a:pPr lvl="0"/>
            <a:r>
              <a:rPr lang="fr-FR" sz="2400" i="1"/>
              <a:t>Heures de travail : le salarié fournira en 1</a:t>
            </a:r>
            <a:r>
              <a:rPr lang="fr-FR" sz="2400" i="1" baseline="30000"/>
              <a:t>er</a:t>
            </a:r>
            <a:r>
              <a:rPr lang="fr-FR" sz="2400" i="1"/>
              <a:t> des éléments précis</a:t>
            </a:r>
          </a:p>
          <a:p>
            <a:pPr lvl="0"/>
            <a:r>
              <a:rPr lang="fr-FR" sz="2400" i="1"/>
              <a:t>Harcèlement discrimination: le salarié fournira en 1</a:t>
            </a:r>
            <a:r>
              <a:rPr lang="fr-FR" sz="2400" i="1" baseline="30000"/>
              <a:t>er</a:t>
            </a:r>
            <a:r>
              <a:rPr lang="fr-FR" sz="2400" i="1"/>
              <a:t> des éléments permettant de présumer l’existence de harcèlement ou de discrimination</a:t>
            </a:r>
          </a:p>
          <a:p>
            <a:pPr lvl="0"/>
            <a:r>
              <a:rPr lang="fr-FR" sz="2400" i="1"/>
              <a:t>Motif économique : c’est à l’employeur de fournir des éléments </a:t>
            </a:r>
          </a:p>
          <a:p>
            <a:pPr lvl="0"/>
            <a:r>
              <a:rPr lang="fr-FR" sz="2400" i="1"/>
              <a:t>Faute grave du salarié : la preuve incombe à l’employeur</a:t>
            </a:r>
          </a:p>
          <a:p>
            <a:pPr lvl="0"/>
            <a:r>
              <a:rPr lang="fr-FR" sz="2400" i="1"/>
              <a:t>Préjudice invoqué par le salarié : c’est à lui d’en prouver l’existence et l’étendue.</a:t>
            </a:r>
          </a:p>
          <a:p>
            <a:pPr lvl="0"/>
            <a:endParaRPr lang="fr-FR" sz="2400" i="1"/>
          </a:p>
        </p:txBody>
      </p:sp>
      <p:pic>
        <p:nvPicPr>
          <p:cNvPr id="3" name="Image 5" descr="C:\Users\virginie.harinck@cfecgc.fr\AppData\Local\Microsoft\Windows\INetCache\Content.Word\Logo_cfe-cgc.jpg">
            <a:extLst>
              <a:ext uri="{FF2B5EF4-FFF2-40B4-BE49-F238E27FC236}">
                <a16:creationId xmlns:a16="http://schemas.microsoft.com/office/drawing/2014/main" id="{0F3CDE2F-894A-4CA4-8F06-B84A4AF6202B}"/>
              </a:ext>
            </a:extLst>
          </p:cNvPr>
          <p:cNvPicPr>
            <a:picLocks noChangeAspect="1"/>
          </p:cNvPicPr>
          <p:nvPr/>
        </p:nvPicPr>
        <p:blipFill>
          <a:blip r:embed="rId2"/>
          <a:srcRect/>
          <a:stretch>
            <a:fillRect/>
          </a:stretch>
        </p:blipFill>
        <p:spPr>
          <a:xfrm>
            <a:off x="11237390" y="113979"/>
            <a:ext cx="845189" cy="899797"/>
          </a:xfrm>
          <a:prstGeom prst="rect">
            <a:avLst/>
          </a:prstGeom>
          <a:noFill/>
          <a:ln cap="flat">
            <a:noFill/>
          </a:ln>
        </p:spPr>
      </p:pic>
    </p:spTree>
    <p:extLst>
      <p:ext uri="{BB962C8B-B14F-4D97-AF65-F5344CB8AC3E}">
        <p14:creationId xmlns:p14="http://schemas.microsoft.com/office/powerpoint/2010/main" val="176524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9F53492D-EC3A-415B-B885-81B6776453C6}"/>
              </a:ext>
            </a:extLst>
          </p:cNvPr>
          <p:cNvSpPr txBox="1">
            <a:spLocks noGrp="1"/>
          </p:cNvSpPr>
          <p:nvPr>
            <p:ph idx="1"/>
          </p:nvPr>
        </p:nvSpPr>
        <p:spPr>
          <a:xfrm>
            <a:off x="845125" y="1181688"/>
            <a:ext cx="10515600" cy="4998448"/>
          </a:xfrm>
        </p:spPr>
        <p:txBody>
          <a:bodyPr/>
          <a:lstStyle/>
          <a:p>
            <a:pPr lvl="0"/>
            <a:r>
              <a:rPr lang="fr-FR" b="1"/>
              <a:t>Les différents modes de preuve : </a:t>
            </a:r>
          </a:p>
          <a:p>
            <a:pPr lvl="0"/>
            <a:r>
              <a:rPr lang="fr-FR"/>
              <a:t>Sont admis : les documents de l’entreprise</a:t>
            </a:r>
          </a:p>
          <a:p>
            <a:pPr lvl="0"/>
            <a:r>
              <a:rPr lang="fr-FR"/>
              <a:t>                       les documents électroniques</a:t>
            </a:r>
          </a:p>
          <a:p>
            <a:pPr lvl="0"/>
            <a:r>
              <a:rPr lang="fr-FR"/>
              <a:t>                       Les attestations : mode courant aux prud’hommes, généralement témoignage écrit (formule art 202 du CPC), manuscrit avec copie de pièce d’identité du témoin, connaissance des sanctions pénales auxquelles il s’expose en cas de faux témoignage.</a:t>
            </a:r>
          </a:p>
          <a:p>
            <a:pPr lvl="0"/>
            <a:r>
              <a:rPr lang="fr-FR"/>
              <a:t>  le juge pourra apprécier la valeur probante de l’attestation, si elle décrit des faits matériels précis, constatés par le témoin ou si elle est confirmée par les autres éléments du dossier. </a:t>
            </a:r>
          </a:p>
          <a:p>
            <a:pPr lvl="0"/>
            <a:endParaRPr lang="fr-FR"/>
          </a:p>
        </p:txBody>
      </p:sp>
      <p:pic>
        <p:nvPicPr>
          <p:cNvPr id="3" name="Image 5" descr="C:\Users\virginie.harinck@cfecgc.fr\AppData\Local\Microsoft\Windows\INetCache\Content.Word\Logo_cfe-cgc.jpg">
            <a:extLst>
              <a:ext uri="{FF2B5EF4-FFF2-40B4-BE49-F238E27FC236}">
                <a16:creationId xmlns:a16="http://schemas.microsoft.com/office/drawing/2014/main" id="{FB7D352A-F101-4ABF-B264-8AD37A49223F}"/>
              </a:ext>
            </a:extLst>
          </p:cNvPr>
          <p:cNvPicPr>
            <a:picLocks noChangeAspect="1"/>
          </p:cNvPicPr>
          <p:nvPr/>
        </p:nvPicPr>
        <p:blipFill>
          <a:blip r:embed="rId2"/>
          <a:srcRect/>
          <a:stretch>
            <a:fillRect/>
          </a:stretch>
        </p:blipFill>
        <p:spPr>
          <a:xfrm>
            <a:off x="11237390" y="113979"/>
            <a:ext cx="845189" cy="899797"/>
          </a:xfrm>
          <a:prstGeom prst="rect">
            <a:avLst/>
          </a:prstGeom>
          <a:noFill/>
          <a:ln cap="flat">
            <a:noFill/>
          </a:ln>
        </p:spPr>
      </p:pic>
    </p:spTree>
    <p:extLst>
      <p:ext uri="{BB962C8B-B14F-4D97-AF65-F5344CB8AC3E}">
        <p14:creationId xmlns:p14="http://schemas.microsoft.com/office/powerpoint/2010/main" val="478397644"/>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E55196A0-2A34-4B15-BF1C-AE8C27F76FEA}"/>
              </a:ext>
            </a:extLst>
          </p:cNvPr>
          <p:cNvSpPr txBox="1">
            <a:spLocks noGrp="1"/>
          </p:cNvSpPr>
          <p:nvPr>
            <p:ph idx="1"/>
          </p:nvPr>
        </p:nvSpPr>
        <p:spPr>
          <a:xfrm>
            <a:off x="845125" y="1083216"/>
            <a:ext cx="10515600" cy="5409023"/>
          </a:xfrm>
        </p:spPr>
        <p:txBody>
          <a:bodyPr/>
          <a:lstStyle/>
          <a:p>
            <a:pPr lvl="0">
              <a:lnSpc>
                <a:spcPct val="80000"/>
              </a:lnSpc>
            </a:pPr>
            <a:r>
              <a:rPr lang="fr-FR" sz="2400" b="1"/>
              <a:t>Conditions de recevabilité de la preuve </a:t>
            </a:r>
            <a:r>
              <a:rPr lang="fr-FR" sz="2400"/>
              <a:t>:</a:t>
            </a:r>
          </a:p>
          <a:p>
            <a:pPr lvl="0">
              <a:lnSpc>
                <a:spcPct val="80000"/>
              </a:lnSpc>
            </a:pPr>
            <a:r>
              <a:rPr lang="fr-FR" sz="2400"/>
              <a:t>-  elle doit-être loyale,</a:t>
            </a:r>
          </a:p>
          <a:p>
            <a:pPr lvl="0">
              <a:lnSpc>
                <a:spcPct val="80000"/>
              </a:lnSpc>
            </a:pPr>
            <a:r>
              <a:rPr lang="fr-FR" sz="2400"/>
              <a:t>-  respecter le contradictoire, </a:t>
            </a:r>
          </a:p>
          <a:p>
            <a:pPr lvl="0">
              <a:lnSpc>
                <a:spcPct val="80000"/>
              </a:lnSpc>
            </a:pPr>
            <a:r>
              <a:rPr lang="fr-FR" sz="2400"/>
              <a:t>- et être recevable.</a:t>
            </a:r>
          </a:p>
          <a:p>
            <a:pPr lvl="0">
              <a:lnSpc>
                <a:spcPct val="80000"/>
              </a:lnSpc>
            </a:pPr>
            <a:endParaRPr lang="fr-FR" sz="2400"/>
          </a:p>
          <a:p>
            <a:pPr lvl="0">
              <a:lnSpc>
                <a:spcPct val="80000"/>
              </a:lnSpc>
            </a:pPr>
            <a:r>
              <a:rPr lang="fr-FR" sz="2400" b="1"/>
              <a:t>Loyauté de la preuve : </a:t>
            </a:r>
            <a:r>
              <a:rPr lang="fr-FR" sz="2400"/>
              <a:t>selon l’art 9 du CPC « </a:t>
            </a:r>
            <a:r>
              <a:rPr lang="fr-FR" sz="2400" i="1"/>
              <a:t>Il incombe à chaque partie de prouver conformément à la loi les faits nécessaires au succès de sa prétention »</a:t>
            </a:r>
          </a:p>
          <a:p>
            <a:pPr lvl="0">
              <a:lnSpc>
                <a:spcPct val="80000"/>
              </a:lnSpc>
            </a:pPr>
            <a:endParaRPr lang="fr-FR" sz="2400"/>
          </a:p>
          <a:p>
            <a:pPr lvl="0">
              <a:lnSpc>
                <a:spcPct val="80000"/>
              </a:lnSpc>
            </a:pPr>
            <a:r>
              <a:rPr lang="fr-FR" sz="2400"/>
              <a:t> elle doit-être obtenue conformément à la loi, et non obtenue en violation de celle-ci, par exemple par une caméra posée au-dessus de son poste de travail , par stratagème, ou obtenue par des procédés portante atteinte à la vie privée ou au secret des correspondances garantis par l’art 9 du code civil et l’art 8 de la CEDH.</a:t>
            </a:r>
          </a:p>
        </p:txBody>
      </p:sp>
      <p:pic>
        <p:nvPicPr>
          <p:cNvPr id="3" name="Image 5" descr="C:\Users\virginie.harinck@cfecgc.fr\AppData\Local\Microsoft\Windows\INetCache\Content.Word\Logo_cfe-cgc.jpg">
            <a:extLst>
              <a:ext uri="{FF2B5EF4-FFF2-40B4-BE49-F238E27FC236}">
                <a16:creationId xmlns:a16="http://schemas.microsoft.com/office/drawing/2014/main" id="{2DF8C0EB-A02A-4420-90FD-D01E1B66253B}"/>
              </a:ext>
            </a:extLst>
          </p:cNvPr>
          <p:cNvPicPr>
            <a:picLocks noChangeAspect="1"/>
          </p:cNvPicPr>
          <p:nvPr/>
        </p:nvPicPr>
        <p:blipFill>
          <a:blip r:embed="rId2"/>
          <a:srcRect/>
          <a:stretch>
            <a:fillRect/>
          </a:stretch>
        </p:blipFill>
        <p:spPr>
          <a:xfrm>
            <a:off x="11237390" y="113979"/>
            <a:ext cx="845189" cy="899797"/>
          </a:xfrm>
          <a:prstGeom prst="rect">
            <a:avLst/>
          </a:prstGeom>
          <a:noFill/>
          <a:ln cap="flat">
            <a:noFill/>
          </a:ln>
        </p:spPr>
      </p:pic>
    </p:spTree>
    <p:extLst>
      <p:ext uri="{BB962C8B-B14F-4D97-AF65-F5344CB8AC3E}">
        <p14:creationId xmlns:p14="http://schemas.microsoft.com/office/powerpoint/2010/main" val="1910534653"/>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2620CD0A-2451-4B80-AD2B-7177196224E7}"/>
              </a:ext>
            </a:extLst>
          </p:cNvPr>
          <p:cNvSpPr txBox="1">
            <a:spLocks noGrp="1"/>
          </p:cNvSpPr>
          <p:nvPr>
            <p:ph idx="1"/>
          </p:nvPr>
        </p:nvSpPr>
        <p:spPr/>
        <p:txBody>
          <a:bodyPr/>
          <a:lstStyle/>
          <a:p>
            <a:pPr lvl="0"/>
            <a:r>
              <a:rPr lang="fr-FR" sz="2400" b="1"/>
              <a:t>Respect du contradictoire </a:t>
            </a:r>
            <a:r>
              <a:rPr lang="fr-FR" sz="2400"/>
              <a:t>:</a:t>
            </a:r>
          </a:p>
          <a:p>
            <a:pPr lvl="0"/>
            <a:r>
              <a:rPr lang="fr-FR" sz="2400"/>
              <a:t>L’article 135 du CPC indique : le juge peut écarter une pièce qui n’a pas été communiquée par une partie à son adversaire dans un délai lui permettant de préparer sa défense, deux conditions sont nécessaires :</a:t>
            </a:r>
          </a:p>
          <a:p>
            <a:pPr lvl="0"/>
            <a:r>
              <a:rPr lang="fr-FR" sz="2400"/>
              <a:t>- un défaut de motif légitime justifiant la communication tardive de la pièce.</a:t>
            </a:r>
          </a:p>
          <a:p>
            <a:pPr lvl="0"/>
            <a:r>
              <a:rPr lang="fr-FR" sz="2400"/>
              <a:t>- une atteinte portée aux droits de la défense, c’est à dire que l’adversaire n’a pas disposé d’un temps suffisant pour étudier la pièce et y répondre.</a:t>
            </a:r>
          </a:p>
          <a:p>
            <a:pPr marL="0" lvl="0" indent="0">
              <a:buNone/>
            </a:pPr>
            <a:endParaRPr lang="fr-FR"/>
          </a:p>
        </p:txBody>
      </p:sp>
      <p:pic>
        <p:nvPicPr>
          <p:cNvPr id="3" name="Image 3" descr="C:\Users\virginie.harinck@cfecgc.fr\AppData\Local\Microsoft\Windows\INetCache\Content.Word\Logo_cfe-cgc.jpg">
            <a:extLst>
              <a:ext uri="{FF2B5EF4-FFF2-40B4-BE49-F238E27FC236}">
                <a16:creationId xmlns:a16="http://schemas.microsoft.com/office/drawing/2014/main" id="{033B692D-B8D4-46C2-9093-FC7C0F889102}"/>
              </a:ext>
            </a:extLst>
          </p:cNvPr>
          <p:cNvPicPr>
            <a:picLocks noChangeAspect="1"/>
          </p:cNvPicPr>
          <p:nvPr/>
        </p:nvPicPr>
        <p:blipFill>
          <a:blip r:embed="rId2"/>
          <a:srcRect/>
          <a:stretch>
            <a:fillRect/>
          </a:stretch>
        </p:blipFill>
        <p:spPr>
          <a:xfrm>
            <a:off x="11237390" y="113979"/>
            <a:ext cx="845189" cy="899797"/>
          </a:xfrm>
          <a:prstGeom prst="rect">
            <a:avLst/>
          </a:prstGeom>
          <a:noFill/>
          <a:ln cap="flat">
            <a:noFill/>
          </a:ln>
        </p:spPr>
      </p:pic>
    </p:spTree>
    <p:extLst>
      <p:ext uri="{BB962C8B-B14F-4D97-AF65-F5344CB8AC3E}">
        <p14:creationId xmlns:p14="http://schemas.microsoft.com/office/powerpoint/2010/main" val="2104524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709F628B-3B80-4026-93A5-7838CE51E424}"/>
              </a:ext>
            </a:extLst>
          </p:cNvPr>
          <p:cNvSpPr txBox="1">
            <a:spLocks noGrp="1"/>
          </p:cNvSpPr>
          <p:nvPr>
            <p:ph idx="1"/>
          </p:nvPr>
        </p:nvSpPr>
        <p:spPr>
          <a:xfrm>
            <a:off x="845125" y="1252023"/>
            <a:ext cx="10515600" cy="5240216"/>
          </a:xfrm>
        </p:spPr>
        <p:txBody>
          <a:bodyPr/>
          <a:lstStyle/>
          <a:p>
            <a:pPr lvl="0"/>
            <a:r>
              <a:rPr lang="fr-FR" sz="2400" b="1"/>
              <a:t>Preuve écartée par irrecevabilité :</a:t>
            </a:r>
          </a:p>
          <a:p>
            <a:pPr lvl="0"/>
            <a:r>
              <a:rPr lang="fr-FR" sz="2400" b="1"/>
              <a:t>A défaut de conformité à la loi, elle sera irrecevable et écartée des débats</a:t>
            </a:r>
          </a:p>
          <a:p>
            <a:pPr lvl="0"/>
            <a:r>
              <a:rPr lang="fr-FR" sz="2400" b="1"/>
              <a:t> </a:t>
            </a:r>
            <a:r>
              <a:rPr lang="fr-FR" sz="2400"/>
              <a:t>le juge ne pourra en tenir compte dans son jugement et devra justifier dans sa décision les raisons pour lesquelles elle sera écartée des débats.</a:t>
            </a:r>
          </a:p>
          <a:p>
            <a:pPr lvl="0"/>
            <a:r>
              <a:rPr lang="fr-FR" sz="2400"/>
              <a:t>Les procédés clandestins d’obtention de la preuve sont prohibés tant pour le salarié que pour l’employeur.</a:t>
            </a:r>
          </a:p>
          <a:p>
            <a:pPr lvl="0"/>
            <a:r>
              <a:rPr lang="fr-FR" sz="2400"/>
              <a:t>Le salarié  ne peut photocopier des documents à l’insu de son employeur.</a:t>
            </a:r>
          </a:p>
          <a:p>
            <a:pPr lvl="0"/>
            <a:r>
              <a:rPr lang="fr-FR" sz="2400"/>
              <a:t>L’employeur ne peut  de même utiliser un stratagème pour confondre son salarié</a:t>
            </a:r>
          </a:p>
          <a:p>
            <a:pPr lvl="0"/>
            <a:r>
              <a:rPr lang="fr-FR" sz="2400"/>
              <a:t>Une preuve obtenue par filature du salarié sera écartée car elle implique nécessairement une atteinte à la vie privée du salarié (C Cass 26/11/2002)</a:t>
            </a:r>
          </a:p>
          <a:p>
            <a:pPr lvl="0"/>
            <a:endParaRPr lang="fr-FR" sz="2400"/>
          </a:p>
        </p:txBody>
      </p:sp>
      <p:pic>
        <p:nvPicPr>
          <p:cNvPr id="3" name="Image 3" descr="C:\Users\virginie.harinck@cfecgc.fr\AppData\Local\Microsoft\Windows\INetCache\Content.Word\Logo_cfe-cgc.jpg">
            <a:extLst>
              <a:ext uri="{FF2B5EF4-FFF2-40B4-BE49-F238E27FC236}">
                <a16:creationId xmlns:a16="http://schemas.microsoft.com/office/drawing/2014/main" id="{735C56BF-FB99-4469-AAA6-9AC95BE8539D}"/>
              </a:ext>
            </a:extLst>
          </p:cNvPr>
          <p:cNvPicPr>
            <a:picLocks noChangeAspect="1"/>
          </p:cNvPicPr>
          <p:nvPr/>
        </p:nvPicPr>
        <p:blipFill>
          <a:blip r:embed="rId2"/>
          <a:srcRect/>
          <a:stretch>
            <a:fillRect/>
          </a:stretch>
        </p:blipFill>
        <p:spPr>
          <a:xfrm>
            <a:off x="11237390" y="113979"/>
            <a:ext cx="845189" cy="899797"/>
          </a:xfrm>
          <a:prstGeom prst="rect">
            <a:avLst/>
          </a:prstGeom>
          <a:noFill/>
          <a:ln cap="flat">
            <a:noFill/>
          </a:ln>
        </p:spPr>
      </p:pic>
    </p:spTree>
    <p:extLst>
      <p:ext uri="{BB962C8B-B14F-4D97-AF65-F5344CB8AC3E}">
        <p14:creationId xmlns:p14="http://schemas.microsoft.com/office/powerpoint/2010/main" val="76271519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486</Words>
  <Application>Microsoft Office PowerPoint</Application>
  <PresentationFormat>Grand écran</PresentationFormat>
  <Paragraphs>50</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Module 12 – Procédure / charge de la preuve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12 – Procédure / charge de la preuve</dc:title>
  <dc:creator>HARINCK, Virginie</dc:creator>
  <cp:lastModifiedBy>HARINCK, Virginie</cp:lastModifiedBy>
  <cp:revision>2</cp:revision>
  <dcterms:created xsi:type="dcterms:W3CDTF">2018-06-07T10:22:16Z</dcterms:created>
  <dcterms:modified xsi:type="dcterms:W3CDTF">2021-02-18T15:17:17Z</dcterms:modified>
</cp:coreProperties>
</file>