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jpg" ContentType="image/jpeg"/>
  <Default Extension="png" ContentType="image/png"/>
  <Default Extension="rels" ContentType="application/vnd.openxmlformats-package.relationships+xml"/>
  <Default Extension="vml" ContentType="application/vnd.openxmlformats-officedocument.vmlDrawing"/>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1.xml" ContentType="application/vnd.openxmlformats-officedocument.presentationml.notesSlid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39"/>
  </p:notesMasterIdLst>
  <p:handoutMasterIdLst>
    <p:handoutMasterId r:id="rId40"/>
  </p:handoutMasterIdLst>
  <p:sldIdLst>
    <p:sldId id="256" r:id="rId2"/>
    <p:sldId id="257" r:id="rId3"/>
    <p:sldId id="258" r:id="rId4"/>
    <p:sldId id="259" r:id="rId5"/>
    <p:sldId id="506" r:id="rId6"/>
    <p:sldId id="414" r:id="rId7"/>
    <p:sldId id="415" r:id="rId8"/>
    <p:sldId id="272" r:id="rId9"/>
    <p:sldId id="416" r:id="rId10"/>
    <p:sldId id="417" r:id="rId11"/>
    <p:sldId id="505" r:id="rId12"/>
    <p:sldId id="500" r:id="rId13"/>
    <p:sldId id="277" r:id="rId14"/>
    <p:sldId id="262" r:id="rId15"/>
    <p:sldId id="499" r:id="rId16"/>
    <p:sldId id="317" r:id="rId17"/>
    <p:sldId id="502" r:id="rId18"/>
    <p:sldId id="517" r:id="rId19"/>
    <p:sldId id="507" r:id="rId20"/>
    <p:sldId id="518" r:id="rId21"/>
    <p:sldId id="516" r:id="rId22"/>
    <p:sldId id="322" r:id="rId23"/>
    <p:sldId id="361" r:id="rId24"/>
    <p:sldId id="511" r:id="rId25"/>
    <p:sldId id="514" r:id="rId26"/>
    <p:sldId id="512" r:id="rId27"/>
    <p:sldId id="508" r:id="rId28"/>
    <p:sldId id="509" r:id="rId29"/>
    <p:sldId id="365" r:id="rId30"/>
    <p:sldId id="363" r:id="rId31"/>
    <p:sldId id="513" r:id="rId32"/>
    <p:sldId id="303" r:id="rId33"/>
    <p:sldId id="501" r:id="rId34"/>
    <p:sldId id="515" r:id="rId35"/>
    <p:sldId id="310" r:id="rId36"/>
    <p:sldId id="300" r:id="rId37"/>
    <p:sldId id="269" r:id="rId38"/>
  </p:sldIdLst>
  <p:sldSz cx="9144000" cy="6858000" type="screen4x3"/>
  <p:notesSz cx="6819900" cy="9918700"/>
  <p:defaultTextStyle>
    <a:defPPr>
      <a:defRPr lang="fr-FR"/>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37" userDrawn="1">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BB71"/>
    <a:srgbClr val="EF7D00"/>
    <a:srgbClr val="9AD890"/>
    <a:srgbClr val="4AA53B"/>
    <a:srgbClr val="53BDFF"/>
    <a:srgbClr val="0077BE"/>
    <a:srgbClr val="107A80"/>
    <a:srgbClr val="C31474"/>
    <a:srgbClr val="D70015"/>
    <a:srgbClr val="05325C"/>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7025" autoAdjust="0"/>
    <p:restoredTop sz="96224" autoAdjust="0"/>
  </p:normalViewPr>
  <p:slideViewPr>
    <p:cSldViewPr snapToGrid="0" snapToObjects="1">
      <p:cViewPr varScale="1">
        <p:scale>
          <a:sx n="110" d="100"/>
          <a:sy n="110" d="100"/>
        </p:scale>
        <p:origin x="966" y="102"/>
      </p:cViewPr>
      <p:guideLst>
        <p:guide orient="horz" pos="2137"/>
        <p:guide pos="2880"/>
      </p:guideLst>
    </p:cSldViewPr>
  </p:slideViewPr>
  <p:notesTextViewPr>
    <p:cViewPr>
      <p:scale>
        <a:sx n="3" d="2"/>
        <a:sy n="3" d="2"/>
      </p:scale>
      <p:origin x="0" y="0"/>
    </p:cViewPr>
  </p:notesTextViewPr>
  <p:notesViewPr>
    <p:cSldViewPr snapToGrid="0" snapToObjects="1">
      <p:cViewPr varScale="1">
        <p:scale>
          <a:sx n="75" d="100"/>
          <a:sy n="75" d="100"/>
        </p:scale>
        <p:origin x="2442" y="54"/>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heme" Target="theme/theme1.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oleObject" Target="file:///\\ad1\dfs_1\donnees\cr\Direction%20Distribution%20Epargne\EXPERTISE%20EPARGNE\COMMUN\PROJETS\MARKETING%20ET%20COMMERCIAL\Supports%202020\Gestion%20Horizon%20Diversifi&#233;e%20PEROB.xlsx" TargetMode="External"/><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oleObject" Target="file:///\\ad1\dfs_1\donnees\cr\Direction%20Distribution%20Epargne\EXPERTISE%20EPARGNE\COMMUN\PROJETS\MARKETING%20ET%20COMMERCIAL\Supports%202020\Gestion%20Horizon%20Diversifi&#233;e%20PEROB.xlsx" TargetMode="External"/><Relationship Id="rId2" Type="http://schemas.microsoft.com/office/2011/relationships/chartColorStyle" Target="colors4.xml"/><Relationship Id="rId1" Type="http://schemas.microsoft.com/office/2011/relationships/chartStyle" Target="style4.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fr-FR" sz="800" dirty="0">
                <a:latin typeface="Verdana" panose="020B0604030504040204" pitchFamily="34" charset="0"/>
                <a:ea typeface="Verdana" panose="020B0604030504040204" pitchFamily="34" charset="0"/>
                <a:cs typeface="Verdana" panose="020B0604030504040204" pitchFamily="34" charset="0"/>
              </a:rPr>
              <a:t>Evolution prévisibles des taux de remplacement net*</a:t>
            </a:r>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fr-FR"/>
        </a:p>
      </c:txPr>
    </c:title>
    <c:autoTitleDeleted val="0"/>
    <c:plotArea>
      <c:layout>
        <c:manualLayout>
          <c:layoutTarget val="inner"/>
          <c:xMode val="edge"/>
          <c:yMode val="edge"/>
          <c:x val="0.14396606712462603"/>
          <c:y val="0.36083594099469107"/>
          <c:w val="0.807788302178582"/>
          <c:h val="0.24389417822415316"/>
        </c:manualLayout>
      </c:layout>
      <c:barChart>
        <c:barDir val="col"/>
        <c:grouping val="clustered"/>
        <c:varyColors val="0"/>
        <c:ser>
          <c:idx val="0"/>
          <c:order val="0"/>
          <c:tx>
            <c:strRef>
              <c:f>Feuil1!$B$1</c:f>
              <c:strCache>
                <c:ptCount val="1"/>
                <c:pt idx="0">
                  <c:v>Génération 1950</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fr-FR"/>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Feuil1!$A$2</c:f>
              <c:strCache>
                <c:ptCount val="1"/>
                <c:pt idx="0">
                  <c:v>Salarié cadre</c:v>
                </c:pt>
              </c:strCache>
            </c:strRef>
          </c:cat>
          <c:val>
            <c:numRef>
              <c:f>Feuil1!$B$2</c:f>
              <c:numCache>
                <c:formatCode>0%</c:formatCode>
                <c:ptCount val="1"/>
                <c:pt idx="0">
                  <c:v>0.56000000000000005</c:v>
                </c:pt>
              </c:numCache>
            </c:numRef>
          </c:val>
          <c:extLst>
            <c:ext xmlns:c16="http://schemas.microsoft.com/office/drawing/2014/chart" uri="{C3380CC4-5D6E-409C-BE32-E72D297353CC}">
              <c16:uniqueId val="{00000000-E9DC-46D8-9B4D-4AD23EA4CC71}"/>
            </c:ext>
          </c:extLst>
        </c:ser>
        <c:ser>
          <c:idx val="1"/>
          <c:order val="1"/>
          <c:tx>
            <c:strRef>
              <c:f>Feuil1!$C$1</c:f>
              <c:strCache>
                <c:ptCount val="1"/>
                <c:pt idx="0">
                  <c:v>Génération 1960</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fr-FR"/>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Feuil1!$A$2</c:f>
              <c:strCache>
                <c:ptCount val="1"/>
                <c:pt idx="0">
                  <c:v>Salarié cadre</c:v>
                </c:pt>
              </c:strCache>
            </c:strRef>
          </c:cat>
          <c:val>
            <c:numRef>
              <c:f>Feuil1!$C$2</c:f>
              <c:numCache>
                <c:formatCode>0%</c:formatCode>
                <c:ptCount val="1"/>
                <c:pt idx="0">
                  <c:v>0.56999999999999995</c:v>
                </c:pt>
              </c:numCache>
            </c:numRef>
          </c:val>
          <c:extLst>
            <c:ext xmlns:c16="http://schemas.microsoft.com/office/drawing/2014/chart" uri="{C3380CC4-5D6E-409C-BE32-E72D297353CC}">
              <c16:uniqueId val="{00000001-E9DC-46D8-9B4D-4AD23EA4CC71}"/>
            </c:ext>
          </c:extLst>
        </c:ser>
        <c:ser>
          <c:idx val="2"/>
          <c:order val="2"/>
          <c:tx>
            <c:strRef>
              <c:f>Feuil1!$D$1</c:f>
              <c:strCache>
                <c:ptCount val="1"/>
                <c:pt idx="0">
                  <c:v>Génération 1970</c:v>
                </c:pt>
              </c:strCache>
            </c:strRef>
          </c:tx>
          <c:spPr>
            <a:solidFill>
              <a:schemeClr val="accent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fr-FR"/>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Feuil1!$A$2</c:f>
              <c:strCache>
                <c:ptCount val="1"/>
                <c:pt idx="0">
                  <c:v>Salarié cadre</c:v>
                </c:pt>
              </c:strCache>
            </c:strRef>
          </c:cat>
          <c:val>
            <c:numRef>
              <c:f>Feuil1!$D$2</c:f>
              <c:numCache>
                <c:formatCode>0%</c:formatCode>
                <c:ptCount val="1"/>
                <c:pt idx="0">
                  <c:v>0.53</c:v>
                </c:pt>
              </c:numCache>
            </c:numRef>
          </c:val>
          <c:extLst>
            <c:ext xmlns:c16="http://schemas.microsoft.com/office/drawing/2014/chart" uri="{C3380CC4-5D6E-409C-BE32-E72D297353CC}">
              <c16:uniqueId val="{00000002-E9DC-46D8-9B4D-4AD23EA4CC71}"/>
            </c:ext>
          </c:extLst>
        </c:ser>
        <c:ser>
          <c:idx val="3"/>
          <c:order val="3"/>
          <c:tx>
            <c:strRef>
              <c:f>Feuil1!$E$1</c:f>
              <c:strCache>
                <c:ptCount val="1"/>
                <c:pt idx="0">
                  <c:v>Génération 1980</c:v>
                </c:pt>
              </c:strCache>
            </c:strRef>
          </c:tx>
          <c:spPr>
            <a:solidFill>
              <a:schemeClr val="accent4"/>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fr-FR"/>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Feuil1!$A$2</c:f>
              <c:strCache>
                <c:ptCount val="1"/>
                <c:pt idx="0">
                  <c:v>Salarié cadre</c:v>
                </c:pt>
              </c:strCache>
            </c:strRef>
          </c:cat>
          <c:val>
            <c:numRef>
              <c:f>Feuil1!$E$2</c:f>
              <c:numCache>
                <c:formatCode>0%</c:formatCode>
                <c:ptCount val="1"/>
                <c:pt idx="0">
                  <c:v>0.51</c:v>
                </c:pt>
              </c:numCache>
            </c:numRef>
          </c:val>
          <c:extLst>
            <c:ext xmlns:c16="http://schemas.microsoft.com/office/drawing/2014/chart" uri="{C3380CC4-5D6E-409C-BE32-E72D297353CC}">
              <c16:uniqueId val="{00000003-E9DC-46D8-9B4D-4AD23EA4CC71}"/>
            </c:ext>
          </c:extLst>
        </c:ser>
        <c:ser>
          <c:idx val="4"/>
          <c:order val="4"/>
          <c:tx>
            <c:strRef>
              <c:f>Feuil1!$F$1</c:f>
              <c:strCache>
                <c:ptCount val="1"/>
                <c:pt idx="0">
                  <c:v>Génération 1990</c:v>
                </c:pt>
              </c:strCache>
            </c:strRef>
          </c:tx>
          <c:spPr>
            <a:solidFill>
              <a:schemeClr val="accent5"/>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fr-FR"/>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Feuil1!$A$2</c:f>
              <c:strCache>
                <c:ptCount val="1"/>
                <c:pt idx="0">
                  <c:v>Salarié cadre</c:v>
                </c:pt>
              </c:strCache>
            </c:strRef>
          </c:cat>
          <c:val>
            <c:numRef>
              <c:f>Feuil1!$F$2</c:f>
              <c:numCache>
                <c:formatCode>0%</c:formatCode>
                <c:ptCount val="1"/>
                <c:pt idx="0">
                  <c:v>0.51</c:v>
                </c:pt>
              </c:numCache>
            </c:numRef>
          </c:val>
          <c:extLst>
            <c:ext xmlns:c16="http://schemas.microsoft.com/office/drawing/2014/chart" uri="{C3380CC4-5D6E-409C-BE32-E72D297353CC}">
              <c16:uniqueId val="{00000004-E9DC-46D8-9B4D-4AD23EA4CC71}"/>
            </c:ext>
          </c:extLst>
        </c:ser>
        <c:dLbls>
          <c:dLblPos val="outEnd"/>
          <c:showLegendKey val="0"/>
          <c:showVal val="1"/>
          <c:showCatName val="0"/>
          <c:showSerName val="0"/>
          <c:showPercent val="0"/>
          <c:showBubbleSize val="0"/>
        </c:dLbls>
        <c:gapWidth val="219"/>
        <c:overlap val="-27"/>
        <c:axId val="674323120"/>
        <c:axId val="674324432"/>
      </c:barChart>
      <c:catAx>
        <c:axId val="67432312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defRPr>
            </a:pPr>
            <a:endParaRPr lang="fr-FR"/>
          </a:p>
        </c:txPr>
        <c:crossAx val="674324432"/>
        <c:crosses val="autoZero"/>
        <c:auto val="1"/>
        <c:lblAlgn val="ctr"/>
        <c:lblOffset val="100"/>
        <c:noMultiLvlLbl val="0"/>
      </c:catAx>
      <c:valAx>
        <c:axId val="674324432"/>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defRPr>
            </a:pPr>
            <a:endParaRPr lang="fr-FR"/>
          </a:p>
        </c:txPr>
        <c:crossAx val="674323120"/>
        <c:crosses val="autoZero"/>
        <c:crossBetween val="between"/>
      </c:valAx>
      <c:spPr>
        <a:noFill/>
        <a:ln>
          <a:noFill/>
        </a:ln>
        <a:effectLst/>
      </c:spPr>
    </c:plotArea>
    <c:legend>
      <c:legendPos val="b"/>
      <c:layout>
        <c:manualLayout>
          <c:xMode val="edge"/>
          <c:yMode val="edge"/>
          <c:x val="2.6977837746179633E-2"/>
          <c:y val="0.76309027213787928"/>
          <c:w val="0.97089789098181989"/>
          <c:h val="0.14568822308129845"/>
        </c:manualLayout>
      </c:layout>
      <c:overlay val="0"/>
      <c:spPr>
        <a:noFill/>
        <a:ln>
          <a:noFill/>
        </a:ln>
        <a:effectLst/>
      </c:spPr>
      <c:txPr>
        <a:bodyPr rot="0" spcFirstLastPara="1" vertOverflow="ellipsis" vert="horz" wrap="square" anchor="ctr" anchorCtr="1"/>
        <a:lstStyle/>
        <a:p>
          <a:pPr>
            <a:defRPr sz="800" b="0" i="0" u="none" strike="noStrike" kern="1200" baseline="0">
              <a:solidFill>
                <a:schemeClr val="tx1">
                  <a:lumMod val="65000"/>
                  <a:lumOff val="35000"/>
                </a:schemeClr>
              </a:solidFill>
              <a:latin typeface="Verdana" panose="020B0604030504040204" pitchFamily="34" charset="0"/>
              <a:ea typeface="+mn-ea"/>
              <a:cs typeface="+mn-cs"/>
            </a:defRPr>
          </a:pPr>
          <a:endParaRPr lang="fr-FR"/>
        </a:p>
      </c:txPr>
    </c:legend>
    <c:plotVisOnly val="1"/>
    <c:dispBlanksAs val="gap"/>
    <c:showDLblsOverMax val="0"/>
  </c:chart>
  <c:spPr>
    <a:noFill/>
    <a:ln>
      <a:noFill/>
    </a:ln>
    <a:effectLst/>
  </c:spPr>
  <c:txPr>
    <a:bodyPr/>
    <a:lstStyle/>
    <a:p>
      <a:pPr>
        <a:defRPr/>
      </a:pPr>
      <a:endParaRPr lang="fr-FR"/>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000" b="0" i="0" u="none" strike="noStrike" kern="1200" spc="0" baseline="0">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defRPr>
            </a:pPr>
            <a:r>
              <a:rPr lang="fr-FR" sz="800" dirty="0">
                <a:latin typeface="Verdana" panose="020B0604030504040204" pitchFamily="34" charset="0"/>
                <a:ea typeface="Verdana" panose="020B0604030504040204" pitchFamily="34" charset="0"/>
                <a:cs typeface="Verdana" panose="020B0604030504040204" pitchFamily="34" charset="0"/>
              </a:rPr>
              <a:t>Evolution prévisibles des taux de </a:t>
            </a:r>
          </a:p>
          <a:p>
            <a:pPr>
              <a:defRPr sz="1000">
                <a:latin typeface="Verdana" panose="020B0604030504040204" pitchFamily="34" charset="0"/>
                <a:ea typeface="Verdana" panose="020B0604030504040204" pitchFamily="34" charset="0"/>
                <a:cs typeface="Verdana" panose="020B0604030504040204" pitchFamily="34" charset="0"/>
              </a:defRPr>
            </a:pPr>
            <a:r>
              <a:rPr lang="fr-FR" sz="800" dirty="0">
                <a:latin typeface="Verdana" panose="020B0604030504040204" pitchFamily="34" charset="0"/>
                <a:ea typeface="Verdana" panose="020B0604030504040204" pitchFamily="34" charset="0"/>
                <a:cs typeface="Verdana" panose="020B0604030504040204" pitchFamily="34" charset="0"/>
              </a:rPr>
              <a:t>remplacement net*</a:t>
            </a:r>
          </a:p>
        </c:rich>
      </c:tx>
      <c:overlay val="0"/>
      <c:spPr>
        <a:noFill/>
        <a:ln>
          <a:noFill/>
        </a:ln>
        <a:effectLst/>
      </c:spPr>
      <c:txPr>
        <a:bodyPr rot="0" spcFirstLastPara="1" vertOverflow="ellipsis" vert="horz" wrap="square" anchor="ctr" anchorCtr="1"/>
        <a:lstStyle/>
        <a:p>
          <a:pPr>
            <a:defRPr sz="1000" b="0" i="0" u="none" strike="noStrike" kern="1200" spc="0" baseline="0">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defRPr>
          </a:pPr>
          <a:endParaRPr lang="fr-FR"/>
        </a:p>
      </c:txPr>
    </c:title>
    <c:autoTitleDeleted val="0"/>
    <c:plotArea>
      <c:layout>
        <c:manualLayout>
          <c:layoutTarget val="inner"/>
          <c:xMode val="edge"/>
          <c:yMode val="edge"/>
          <c:x val="0.13455405758002037"/>
          <c:y val="0.36389001401929405"/>
          <c:w val="0.8256655925972215"/>
          <c:h val="0.25100221202329576"/>
        </c:manualLayout>
      </c:layout>
      <c:barChart>
        <c:barDir val="col"/>
        <c:grouping val="clustered"/>
        <c:varyColors val="0"/>
        <c:ser>
          <c:idx val="0"/>
          <c:order val="0"/>
          <c:tx>
            <c:strRef>
              <c:f>Feuil1!$B$1</c:f>
              <c:strCache>
                <c:ptCount val="1"/>
                <c:pt idx="0">
                  <c:v>Génération 1950</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fr-FR"/>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Feuil1!$A$2</c:f>
              <c:strCache>
                <c:ptCount val="1"/>
                <c:pt idx="0">
                  <c:v>Salarié non cadre</c:v>
                </c:pt>
              </c:strCache>
            </c:strRef>
          </c:cat>
          <c:val>
            <c:numRef>
              <c:f>Feuil1!$B$2</c:f>
              <c:numCache>
                <c:formatCode>0%</c:formatCode>
                <c:ptCount val="1"/>
                <c:pt idx="0">
                  <c:v>0.75</c:v>
                </c:pt>
              </c:numCache>
            </c:numRef>
          </c:val>
          <c:extLst>
            <c:ext xmlns:c16="http://schemas.microsoft.com/office/drawing/2014/chart" uri="{C3380CC4-5D6E-409C-BE32-E72D297353CC}">
              <c16:uniqueId val="{00000000-3958-476A-95EB-6135DCE40283}"/>
            </c:ext>
          </c:extLst>
        </c:ser>
        <c:ser>
          <c:idx val="1"/>
          <c:order val="1"/>
          <c:tx>
            <c:strRef>
              <c:f>Feuil1!$C$1</c:f>
              <c:strCache>
                <c:ptCount val="1"/>
                <c:pt idx="0">
                  <c:v>Génération 1960</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fr-FR"/>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Feuil1!$A$2</c:f>
              <c:strCache>
                <c:ptCount val="1"/>
                <c:pt idx="0">
                  <c:v>Salarié non cadre</c:v>
                </c:pt>
              </c:strCache>
            </c:strRef>
          </c:cat>
          <c:val>
            <c:numRef>
              <c:f>Feuil1!$C$2</c:f>
              <c:numCache>
                <c:formatCode>0%</c:formatCode>
                <c:ptCount val="1"/>
                <c:pt idx="0">
                  <c:v>0.77</c:v>
                </c:pt>
              </c:numCache>
            </c:numRef>
          </c:val>
          <c:extLst>
            <c:ext xmlns:c16="http://schemas.microsoft.com/office/drawing/2014/chart" uri="{C3380CC4-5D6E-409C-BE32-E72D297353CC}">
              <c16:uniqueId val="{00000001-3958-476A-95EB-6135DCE40283}"/>
            </c:ext>
          </c:extLst>
        </c:ser>
        <c:ser>
          <c:idx val="2"/>
          <c:order val="2"/>
          <c:tx>
            <c:strRef>
              <c:f>Feuil1!$D$1</c:f>
              <c:strCache>
                <c:ptCount val="1"/>
                <c:pt idx="0">
                  <c:v>Génération 1970</c:v>
                </c:pt>
              </c:strCache>
            </c:strRef>
          </c:tx>
          <c:spPr>
            <a:solidFill>
              <a:schemeClr val="accent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fr-FR"/>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Feuil1!$A$2</c:f>
              <c:strCache>
                <c:ptCount val="1"/>
                <c:pt idx="0">
                  <c:v>Salarié non cadre</c:v>
                </c:pt>
              </c:strCache>
            </c:strRef>
          </c:cat>
          <c:val>
            <c:numRef>
              <c:f>Feuil1!$D$2</c:f>
              <c:numCache>
                <c:formatCode>0%</c:formatCode>
                <c:ptCount val="1"/>
                <c:pt idx="0">
                  <c:v>0.72</c:v>
                </c:pt>
              </c:numCache>
            </c:numRef>
          </c:val>
          <c:extLst>
            <c:ext xmlns:c16="http://schemas.microsoft.com/office/drawing/2014/chart" uri="{C3380CC4-5D6E-409C-BE32-E72D297353CC}">
              <c16:uniqueId val="{00000002-3958-476A-95EB-6135DCE40283}"/>
            </c:ext>
          </c:extLst>
        </c:ser>
        <c:ser>
          <c:idx val="3"/>
          <c:order val="3"/>
          <c:tx>
            <c:strRef>
              <c:f>Feuil1!$E$1</c:f>
              <c:strCache>
                <c:ptCount val="1"/>
                <c:pt idx="0">
                  <c:v>Génération 1980</c:v>
                </c:pt>
              </c:strCache>
            </c:strRef>
          </c:tx>
          <c:spPr>
            <a:solidFill>
              <a:schemeClr val="accent4"/>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fr-FR"/>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Feuil1!$A$2</c:f>
              <c:strCache>
                <c:ptCount val="1"/>
                <c:pt idx="0">
                  <c:v>Salarié non cadre</c:v>
                </c:pt>
              </c:strCache>
            </c:strRef>
          </c:cat>
          <c:val>
            <c:numRef>
              <c:f>Feuil1!$E$2</c:f>
              <c:numCache>
                <c:formatCode>0%</c:formatCode>
                <c:ptCount val="1"/>
                <c:pt idx="0">
                  <c:v>0.7</c:v>
                </c:pt>
              </c:numCache>
            </c:numRef>
          </c:val>
          <c:extLst>
            <c:ext xmlns:c16="http://schemas.microsoft.com/office/drawing/2014/chart" uri="{C3380CC4-5D6E-409C-BE32-E72D297353CC}">
              <c16:uniqueId val="{00000003-3958-476A-95EB-6135DCE40283}"/>
            </c:ext>
          </c:extLst>
        </c:ser>
        <c:ser>
          <c:idx val="4"/>
          <c:order val="4"/>
          <c:tx>
            <c:strRef>
              <c:f>Feuil1!$F$1</c:f>
              <c:strCache>
                <c:ptCount val="1"/>
                <c:pt idx="0">
                  <c:v>Génération 1990</c:v>
                </c:pt>
              </c:strCache>
            </c:strRef>
          </c:tx>
          <c:spPr>
            <a:solidFill>
              <a:schemeClr val="accent5"/>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fr-FR"/>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Feuil1!$A$2</c:f>
              <c:strCache>
                <c:ptCount val="1"/>
                <c:pt idx="0">
                  <c:v>Salarié non cadre</c:v>
                </c:pt>
              </c:strCache>
            </c:strRef>
          </c:cat>
          <c:val>
            <c:numRef>
              <c:f>Feuil1!$F$2</c:f>
              <c:numCache>
                <c:formatCode>0%</c:formatCode>
                <c:ptCount val="1"/>
                <c:pt idx="0">
                  <c:v>0.69</c:v>
                </c:pt>
              </c:numCache>
            </c:numRef>
          </c:val>
          <c:extLst>
            <c:ext xmlns:c16="http://schemas.microsoft.com/office/drawing/2014/chart" uri="{C3380CC4-5D6E-409C-BE32-E72D297353CC}">
              <c16:uniqueId val="{00000004-3958-476A-95EB-6135DCE40283}"/>
            </c:ext>
          </c:extLst>
        </c:ser>
        <c:dLbls>
          <c:dLblPos val="outEnd"/>
          <c:showLegendKey val="0"/>
          <c:showVal val="1"/>
          <c:showCatName val="0"/>
          <c:showSerName val="0"/>
          <c:showPercent val="0"/>
          <c:showBubbleSize val="0"/>
        </c:dLbls>
        <c:gapWidth val="219"/>
        <c:overlap val="-27"/>
        <c:axId val="845551520"/>
        <c:axId val="845547912"/>
      </c:barChart>
      <c:catAx>
        <c:axId val="84555152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defRPr>
            </a:pPr>
            <a:endParaRPr lang="fr-FR"/>
          </a:p>
        </c:txPr>
        <c:crossAx val="845547912"/>
        <c:crosses val="autoZero"/>
        <c:auto val="1"/>
        <c:lblAlgn val="ctr"/>
        <c:lblOffset val="100"/>
        <c:noMultiLvlLbl val="0"/>
      </c:catAx>
      <c:valAx>
        <c:axId val="845547912"/>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defRPr>
            </a:pPr>
            <a:endParaRPr lang="fr-FR"/>
          </a:p>
        </c:txPr>
        <c:crossAx val="845551520"/>
        <c:crosses val="autoZero"/>
        <c:crossBetween val="between"/>
      </c:valAx>
      <c:spPr>
        <a:noFill/>
        <a:ln>
          <a:noFill/>
        </a:ln>
        <a:effectLst/>
      </c:spPr>
    </c:plotArea>
    <c:legend>
      <c:legendPos val="b"/>
      <c:layout>
        <c:manualLayout>
          <c:xMode val="edge"/>
          <c:yMode val="edge"/>
          <c:x val="1.5308856828641604E-2"/>
          <c:y val="0.76341959107516111"/>
          <c:w val="0.98089615457143275"/>
          <c:h val="0.13218101010874192"/>
        </c:manualLayout>
      </c:layout>
      <c:overlay val="0"/>
      <c:spPr>
        <a:noFill/>
        <a:ln>
          <a:noFill/>
        </a:ln>
        <a:effectLst/>
      </c:spPr>
      <c:txPr>
        <a:bodyPr rot="0" spcFirstLastPara="1" vertOverflow="ellipsis" vert="horz" wrap="square" anchor="ctr" anchorCtr="1"/>
        <a:lstStyle/>
        <a:p>
          <a:pPr>
            <a:defRPr sz="800" b="0" i="0" u="none" strike="noStrike" kern="1200" baseline="0">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defRPr>
          </a:pPr>
          <a:endParaRPr lang="fr-FR"/>
        </a:p>
      </c:txPr>
    </c:legend>
    <c:plotVisOnly val="1"/>
    <c:dispBlanksAs val="gap"/>
    <c:showDLblsOverMax val="0"/>
  </c:chart>
  <c:spPr>
    <a:noFill/>
    <a:ln>
      <a:noFill/>
    </a:ln>
    <a:effectLst/>
  </c:spPr>
  <c:txPr>
    <a:bodyPr/>
    <a:lstStyle/>
    <a:p>
      <a:pPr>
        <a:defRPr/>
      </a:pPr>
      <a:endParaRPr lang="fr-FR"/>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15"/>
      <c:rotY val="20"/>
      <c:depthPercent val="100"/>
      <c:rAngAx val="1"/>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manualLayout>
          <c:layoutTarget val="inner"/>
          <c:xMode val="edge"/>
          <c:yMode val="edge"/>
          <c:x val="0.15038348983710445"/>
          <c:y val="6.2071922563388227E-2"/>
          <c:w val="0.72488536960956074"/>
          <c:h val="0.36330495874487467"/>
        </c:manualLayout>
      </c:layout>
      <c:bar3DChart>
        <c:barDir val="col"/>
        <c:grouping val="stacked"/>
        <c:varyColors val="0"/>
        <c:ser>
          <c:idx val="1"/>
          <c:order val="1"/>
          <c:tx>
            <c:strRef>
              <c:f>'[Gestion Horizon Diversifiée PEROB.xlsx]graph'!$B$3</c:f>
              <c:strCache>
                <c:ptCount val="1"/>
                <c:pt idx="0">
                  <c:v>Fonds Euro</c:v>
                </c:pt>
              </c:strCache>
            </c:strRef>
          </c:tx>
          <c:spPr>
            <a:solidFill>
              <a:srgbClr val="F7A711"/>
            </a:solidFill>
            <a:ln>
              <a:noFill/>
            </a:ln>
            <a:effectLst/>
            <a:sp3d/>
          </c:spPr>
          <c:invertIfNegative val="0"/>
          <c:cat>
            <c:strRef>
              <c:f>'[Gestion Horizon Diversifiée PEROB.xlsx]graph'!$A$3:$A$13</c:f>
              <c:strCache>
                <c:ptCount val="11"/>
                <c:pt idx="0">
                  <c:v>Age</c:v>
                </c:pt>
                <c:pt idx="1">
                  <c:v>35</c:v>
                </c:pt>
                <c:pt idx="2">
                  <c:v>40</c:v>
                </c:pt>
                <c:pt idx="3">
                  <c:v>45</c:v>
                </c:pt>
                <c:pt idx="4">
                  <c:v>47</c:v>
                </c:pt>
                <c:pt idx="5">
                  <c:v>50</c:v>
                </c:pt>
                <c:pt idx="6">
                  <c:v>52</c:v>
                </c:pt>
                <c:pt idx="7">
                  <c:v>55</c:v>
                </c:pt>
                <c:pt idx="8">
                  <c:v>57</c:v>
                </c:pt>
                <c:pt idx="9">
                  <c:v>60</c:v>
                </c:pt>
                <c:pt idx="10">
                  <c:v>62</c:v>
                </c:pt>
              </c:strCache>
            </c:strRef>
          </c:cat>
          <c:val>
            <c:numRef>
              <c:f>'[Gestion Horizon Diversifiée PEROB.xlsx]graph'!$B$4:$B$13</c:f>
              <c:numCache>
                <c:formatCode>0%</c:formatCode>
                <c:ptCount val="10"/>
                <c:pt idx="0">
                  <c:v>0.35</c:v>
                </c:pt>
                <c:pt idx="1">
                  <c:v>0.4</c:v>
                </c:pt>
                <c:pt idx="2">
                  <c:v>0.5</c:v>
                </c:pt>
                <c:pt idx="3">
                  <c:v>0.55000000000000004</c:v>
                </c:pt>
                <c:pt idx="4">
                  <c:v>0.6</c:v>
                </c:pt>
                <c:pt idx="5">
                  <c:v>0.65</c:v>
                </c:pt>
                <c:pt idx="6">
                  <c:v>0.72</c:v>
                </c:pt>
                <c:pt idx="7">
                  <c:v>0.8</c:v>
                </c:pt>
                <c:pt idx="8">
                  <c:v>0.8</c:v>
                </c:pt>
                <c:pt idx="9">
                  <c:v>0.8</c:v>
                </c:pt>
              </c:numCache>
            </c:numRef>
          </c:val>
          <c:extLst>
            <c:ext xmlns:c16="http://schemas.microsoft.com/office/drawing/2014/chart" uri="{C3380CC4-5D6E-409C-BE32-E72D297353CC}">
              <c16:uniqueId val="{00000000-9315-46D4-A06A-A8EE84F7E9A9}"/>
            </c:ext>
          </c:extLst>
        </c:ser>
        <c:ser>
          <c:idx val="2"/>
          <c:order val="2"/>
          <c:tx>
            <c:strRef>
              <c:f>'[Gestion Horizon Diversifiée PEROB.xlsx]graph'!$C$3</c:f>
              <c:strCache>
                <c:ptCount val="1"/>
                <c:pt idx="0">
                  <c:v>Rochebrune PME</c:v>
                </c:pt>
              </c:strCache>
            </c:strRef>
          </c:tx>
          <c:spPr>
            <a:solidFill>
              <a:srgbClr val="008C93"/>
            </a:solidFill>
            <a:ln>
              <a:noFill/>
            </a:ln>
            <a:effectLst/>
            <a:sp3d/>
          </c:spPr>
          <c:invertIfNegative val="0"/>
          <c:cat>
            <c:strRef>
              <c:f>'[Gestion Horizon Diversifiée PEROB.xlsx]graph'!$A$3:$A$13</c:f>
              <c:strCache>
                <c:ptCount val="11"/>
                <c:pt idx="0">
                  <c:v>Age</c:v>
                </c:pt>
                <c:pt idx="1">
                  <c:v>35</c:v>
                </c:pt>
                <c:pt idx="2">
                  <c:v>40</c:v>
                </c:pt>
                <c:pt idx="3">
                  <c:v>45</c:v>
                </c:pt>
                <c:pt idx="4">
                  <c:v>47</c:v>
                </c:pt>
                <c:pt idx="5">
                  <c:v>50</c:v>
                </c:pt>
                <c:pt idx="6">
                  <c:v>52</c:v>
                </c:pt>
                <c:pt idx="7">
                  <c:v>55</c:v>
                </c:pt>
                <c:pt idx="8">
                  <c:v>57</c:v>
                </c:pt>
                <c:pt idx="9">
                  <c:v>60</c:v>
                </c:pt>
                <c:pt idx="10">
                  <c:v>62</c:v>
                </c:pt>
              </c:strCache>
            </c:strRef>
          </c:cat>
          <c:val>
            <c:numRef>
              <c:f>'[Gestion Horizon Diversifiée PEROB.xlsx]graph'!$C$4:$C$13</c:f>
              <c:numCache>
                <c:formatCode>0.00%</c:formatCode>
                <c:ptCount val="10"/>
                <c:pt idx="0">
                  <c:v>0.13</c:v>
                </c:pt>
                <c:pt idx="1">
                  <c:v>0.12</c:v>
                </c:pt>
                <c:pt idx="2">
                  <c:v>0.1</c:v>
                </c:pt>
                <c:pt idx="3">
                  <c:v>0.09</c:v>
                </c:pt>
                <c:pt idx="4">
                  <c:v>8.0000000000000016E-2</c:v>
                </c:pt>
                <c:pt idx="5">
                  <c:v>6.9999999999999993E-2</c:v>
                </c:pt>
                <c:pt idx="6">
                  <c:v>5.6000000000000008E-2</c:v>
                </c:pt>
                <c:pt idx="7">
                  <c:v>3.9999999999999994E-2</c:v>
                </c:pt>
                <c:pt idx="8">
                  <c:v>0</c:v>
                </c:pt>
                <c:pt idx="9">
                  <c:v>0</c:v>
                </c:pt>
              </c:numCache>
            </c:numRef>
          </c:val>
          <c:extLst>
            <c:ext xmlns:c16="http://schemas.microsoft.com/office/drawing/2014/chart" uri="{C3380CC4-5D6E-409C-BE32-E72D297353CC}">
              <c16:uniqueId val="{00000001-9315-46D4-A06A-A8EE84F7E9A9}"/>
            </c:ext>
          </c:extLst>
        </c:ser>
        <c:ser>
          <c:idx val="3"/>
          <c:order val="3"/>
          <c:tx>
            <c:strRef>
              <c:f>'[Gestion Horizon Diversifiée PEROB.xlsx]graph'!$D$3</c:f>
              <c:strCache>
                <c:ptCount val="1"/>
                <c:pt idx="0">
                  <c:v>Robeco Global Stars Equities EUR</c:v>
                </c:pt>
              </c:strCache>
            </c:strRef>
          </c:tx>
          <c:spPr>
            <a:solidFill>
              <a:srgbClr val="CB3089"/>
            </a:solidFill>
            <a:ln>
              <a:noFill/>
            </a:ln>
            <a:effectLst/>
            <a:sp3d/>
          </c:spPr>
          <c:invertIfNegative val="0"/>
          <c:cat>
            <c:strRef>
              <c:f>'[Gestion Horizon Diversifiée PEROB.xlsx]graph'!$A$3:$A$13</c:f>
              <c:strCache>
                <c:ptCount val="11"/>
                <c:pt idx="0">
                  <c:v>Age</c:v>
                </c:pt>
                <c:pt idx="1">
                  <c:v>35</c:v>
                </c:pt>
                <c:pt idx="2">
                  <c:v>40</c:v>
                </c:pt>
                <c:pt idx="3">
                  <c:v>45</c:v>
                </c:pt>
                <c:pt idx="4">
                  <c:v>47</c:v>
                </c:pt>
                <c:pt idx="5">
                  <c:v>50</c:v>
                </c:pt>
                <c:pt idx="6">
                  <c:v>52</c:v>
                </c:pt>
                <c:pt idx="7">
                  <c:v>55</c:v>
                </c:pt>
                <c:pt idx="8">
                  <c:v>57</c:v>
                </c:pt>
                <c:pt idx="9">
                  <c:v>60</c:v>
                </c:pt>
                <c:pt idx="10">
                  <c:v>62</c:v>
                </c:pt>
              </c:strCache>
            </c:strRef>
          </c:cat>
          <c:val>
            <c:numRef>
              <c:f>'[Gestion Horizon Diversifiée PEROB.xlsx]graph'!$D$4:$D$13</c:f>
              <c:numCache>
                <c:formatCode>0.00%</c:formatCode>
                <c:ptCount val="10"/>
                <c:pt idx="0">
                  <c:v>9.7500000000000003E-2</c:v>
                </c:pt>
                <c:pt idx="1">
                  <c:v>0.09</c:v>
                </c:pt>
                <c:pt idx="2">
                  <c:v>7.4999999999999997E-2</c:v>
                </c:pt>
                <c:pt idx="3">
                  <c:v>6.7499999999999991E-2</c:v>
                </c:pt>
                <c:pt idx="4">
                  <c:v>0.06</c:v>
                </c:pt>
                <c:pt idx="5">
                  <c:v>5.2499999999999998E-2</c:v>
                </c:pt>
                <c:pt idx="6">
                  <c:v>4.2000000000000003E-2</c:v>
                </c:pt>
                <c:pt idx="7">
                  <c:v>2.9999999999999992E-2</c:v>
                </c:pt>
                <c:pt idx="8">
                  <c:v>0</c:v>
                </c:pt>
                <c:pt idx="9">
                  <c:v>0</c:v>
                </c:pt>
              </c:numCache>
            </c:numRef>
          </c:val>
          <c:extLst>
            <c:ext xmlns:c16="http://schemas.microsoft.com/office/drawing/2014/chart" uri="{C3380CC4-5D6E-409C-BE32-E72D297353CC}">
              <c16:uniqueId val="{00000002-9315-46D4-A06A-A8EE84F7E9A9}"/>
            </c:ext>
          </c:extLst>
        </c:ser>
        <c:ser>
          <c:idx val="4"/>
          <c:order val="4"/>
          <c:tx>
            <c:strRef>
              <c:f>'[Gestion Horizon Diversifiée PEROB.xlsx]graph'!$E$3</c:f>
              <c:strCache>
                <c:ptCount val="1"/>
                <c:pt idx="0">
                  <c:v>Stratégie Monde Equilibre</c:v>
                </c:pt>
              </c:strCache>
            </c:strRef>
          </c:tx>
          <c:spPr>
            <a:solidFill>
              <a:srgbClr val="0FB4BC"/>
            </a:solidFill>
            <a:ln>
              <a:noFill/>
            </a:ln>
            <a:effectLst/>
            <a:sp3d/>
          </c:spPr>
          <c:invertIfNegative val="0"/>
          <c:cat>
            <c:strRef>
              <c:f>'[Gestion Horizon Diversifiée PEROB.xlsx]graph'!$A$3:$A$13</c:f>
              <c:strCache>
                <c:ptCount val="11"/>
                <c:pt idx="0">
                  <c:v>Age</c:v>
                </c:pt>
                <c:pt idx="1">
                  <c:v>35</c:v>
                </c:pt>
                <c:pt idx="2">
                  <c:v>40</c:v>
                </c:pt>
                <c:pt idx="3">
                  <c:v>45</c:v>
                </c:pt>
                <c:pt idx="4">
                  <c:v>47</c:v>
                </c:pt>
                <c:pt idx="5">
                  <c:v>50</c:v>
                </c:pt>
                <c:pt idx="6">
                  <c:v>52</c:v>
                </c:pt>
                <c:pt idx="7">
                  <c:v>55</c:v>
                </c:pt>
                <c:pt idx="8">
                  <c:v>57</c:v>
                </c:pt>
                <c:pt idx="9">
                  <c:v>60</c:v>
                </c:pt>
                <c:pt idx="10">
                  <c:v>62</c:v>
                </c:pt>
              </c:strCache>
            </c:strRef>
          </c:cat>
          <c:val>
            <c:numRef>
              <c:f>'[Gestion Horizon Diversifiée PEROB.xlsx]graph'!$E$4:$E$13</c:f>
              <c:numCache>
                <c:formatCode>0.00%</c:formatCode>
                <c:ptCount val="10"/>
                <c:pt idx="0">
                  <c:v>0.26650000000000001</c:v>
                </c:pt>
                <c:pt idx="1">
                  <c:v>0.24599999999999997</c:v>
                </c:pt>
                <c:pt idx="2">
                  <c:v>0.20499999999999999</c:v>
                </c:pt>
                <c:pt idx="3">
                  <c:v>0.18449999999999997</c:v>
                </c:pt>
                <c:pt idx="4">
                  <c:v>0.16400000000000001</c:v>
                </c:pt>
                <c:pt idx="5">
                  <c:v>0.14349999999999999</c:v>
                </c:pt>
                <c:pt idx="6">
                  <c:v>0.1148</c:v>
                </c:pt>
                <c:pt idx="7">
                  <c:v>8.1999999999999976E-2</c:v>
                </c:pt>
                <c:pt idx="8">
                  <c:v>0</c:v>
                </c:pt>
                <c:pt idx="9">
                  <c:v>0</c:v>
                </c:pt>
              </c:numCache>
            </c:numRef>
          </c:val>
          <c:extLst>
            <c:ext xmlns:c16="http://schemas.microsoft.com/office/drawing/2014/chart" uri="{C3380CC4-5D6E-409C-BE32-E72D297353CC}">
              <c16:uniqueId val="{00000003-9315-46D4-A06A-A8EE84F7E9A9}"/>
            </c:ext>
          </c:extLst>
        </c:ser>
        <c:ser>
          <c:idx val="5"/>
          <c:order val="5"/>
          <c:tx>
            <c:strRef>
              <c:f>'[Gestion Horizon Diversifiée PEROB.xlsx]graph'!$F$3</c:f>
              <c:strCache>
                <c:ptCount val="1"/>
                <c:pt idx="0">
                  <c:v>Swiss Life Dynapierre</c:v>
                </c:pt>
              </c:strCache>
            </c:strRef>
          </c:tx>
          <c:spPr>
            <a:solidFill>
              <a:srgbClr val="0077BE"/>
            </a:solidFill>
            <a:ln>
              <a:noFill/>
            </a:ln>
            <a:effectLst/>
            <a:sp3d/>
          </c:spPr>
          <c:invertIfNegative val="0"/>
          <c:cat>
            <c:strRef>
              <c:f>'[Gestion Horizon Diversifiée PEROB.xlsx]graph'!$A$3:$A$13</c:f>
              <c:strCache>
                <c:ptCount val="11"/>
                <c:pt idx="0">
                  <c:v>Age</c:v>
                </c:pt>
                <c:pt idx="1">
                  <c:v>35</c:v>
                </c:pt>
                <c:pt idx="2">
                  <c:v>40</c:v>
                </c:pt>
                <c:pt idx="3">
                  <c:v>45</c:v>
                </c:pt>
                <c:pt idx="4">
                  <c:v>47</c:v>
                </c:pt>
                <c:pt idx="5">
                  <c:v>50</c:v>
                </c:pt>
                <c:pt idx="6">
                  <c:v>52</c:v>
                </c:pt>
                <c:pt idx="7">
                  <c:v>55</c:v>
                </c:pt>
                <c:pt idx="8">
                  <c:v>57</c:v>
                </c:pt>
                <c:pt idx="9">
                  <c:v>60</c:v>
                </c:pt>
                <c:pt idx="10">
                  <c:v>62</c:v>
                </c:pt>
              </c:strCache>
            </c:strRef>
          </c:cat>
          <c:val>
            <c:numRef>
              <c:f>'[Gestion Horizon Diversifiée PEROB.xlsx]graph'!$F$4:$F$13</c:f>
              <c:numCache>
                <c:formatCode>0.00%</c:formatCode>
                <c:ptCount val="10"/>
                <c:pt idx="0">
                  <c:v>9.1000000000000011E-2</c:v>
                </c:pt>
                <c:pt idx="1">
                  <c:v>8.4000000000000005E-2</c:v>
                </c:pt>
                <c:pt idx="2">
                  <c:v>7.0000000000000007E-2</c:v>
                </c:pt>
                <c:pt idx="3">
                  <c:v>6.3E-2</c:v>
                </c:pt>
                <c:pt idx="4">
                  <c:v>5.6000000000000008E-2</c:v>
                </c:pt>
                <c:pt idx="5">
                  <c:v>4.9000000000000002E-2</c:v>
                </c:pt>
                <c:pt idx="6">
                  <c:v>3.9200000000000006E-2</c:v>
                </c:pt>
                <c:pt idx="7">
                  <c:v>2.7999999999999997E-2</c:v>
                </c:pt>
                <c:pt idx="8">
                  <c:v>0</c:v>
                </c:pt>
                <c:pt idx="9">
                  <c:v>0</c:v>
                </c:pt>
              </c:numCache>
            </c:numRef>
          </c:val>
          <c:extLst>
            <c:ext xmlns:c16="http://schemas.microsoft.com/office/drawing/2014/chart" uri="{C3380CC4-5D6E-409C-BE32-E72D297353CC}">
              <c16:uniqueId val="{00000004-9315-46D4-A06A-A8EE84F7E9A9}"/>
            </c:ext>
          </c:extLst>
        </c:ser>
        <c:ser>
          <c:idx val="6"/>
          <c:order val="6"/>
          <c:tx>
            <c:strRef>
              <c:f>'[Gestion Horizon Diversifiée PEROB.xlsx]graph'!$G$3</c:f>
              <c:strCache>
                <c:ptCount val="1"/>
                <c:pt idx="0">
                  <c:v>Stratégie Techno</c:v>
                </c:pt>
              </c:strCache>
            </c:strRef>
          </c:tx>
          <c:spPr>
            <a:solidFill>
              <a:srgbClr val="FFD407"/>
            </a:solidFill>
            <a:ln>
              <a:noFill/>
            </a:ln>
            <a:effectLst/>
            <a:sp3d/>
          </c:spPr>
          <c:invertIfNegative val="0"/>
          <c:cat>
            <c:strRef>
              <c:f>'[Gestion Horizon Diversifiée PEROB.xlsx]graph'!$A$3:$A$13</c:f>
              <c:strCache>
                <c:ptCount val="11"/>
                <c:pt idx="0">
                  <c:v>Age</c:v>
                </c:pt>
                <c:pt idx="1">
                  <c:v>35</c:v>
                </c:pt>
                <c:pt idx="2">
                  <c:v>40</c:v>
                </c:pt>
                <c:pt idx="3">
                  <c:v>45</c:v>
                </c:pt>
                <c:pt idx="4">
                  <c:v>47</c:v>
                </c:pt>
                <c:pt idx="5">
                  <c:v>50</c:v>
                </c:pt>
                <c:pt idx="6">
                  <c:v>52</c:v>
                </c:pt>
                <c:pt idx="7">
                  <c:v>55</c:v>
                </c:pt>
                <c:pt idx="8">
                  <c:v>57</c:v>
                </c:pt>
                <c:pt idx="9">
                  <c:v>60</c:v>
                </c:pt>
                <c:pt idx="10">
                  <c:v>62</c:v>
                </c:pt>
              </c:strCache>
            </c:strRef>
          </c:cat>
          <c:val>
            <c:numRef>
              <c:f>'[Gestion Horizon Diversifiée PEROB.xlsx]graph'!$G$4:$G$13</c:f>
              <c:numCache>
                <c:formatCode>0.00%</c:formatCode>
                <c:ptCount val="10"/>
                <c:pt idx="0">
                  <c:v>6.5000000000000002E-2</c:v>
                </c:pt>
                <c:pt idx="1">
                  <c:v>0.06</c:v>
                </c:pt>
                <c:pt idx="2">
                  <c:v>0.05</c:v>
                </c:pt>
                <c:pt idx="3">
                  <c:v>4.4999999999999998E-2</c:v>
                </c:pt>
                <c:pt idx="4">
                  <c:v>4.0000000000000008E-2</c:v>
                </c:pt>
                <c:pt idx="5">
                  <c:v>3.4999999999999996E-2</c:v>
                </c:pt>
                <c:pt idx="6">
                  <c:v>2.8000000000000004E-2</c:v>
                </c:pt>
                <c:pt idx="7">
                  <c:v>1.9999999999999997E-2</c:v>
                </c:pt>
                <c:pt idx="8">
                  <c:v>0</c:v>
                </c:pt>
                <c:pt idx="9">
                  <c:v>0</c:v>
                </c:pt>
              </c:numCache>
            </c:numRef>
          </c:val>
          <c:extLst>
            <c:ext xmlns:c16="http://schemas.microsoft.com/office/drawing/2014/chart" uri="{C3380CC4-5D6E-409C-BE32-E72D297353CC}">
              <c16:uniqueId val="{00000005-9315-46D4-A06A-A8EE84F7E9A9}"/>
            </c:ext>
          </c:extLst>
        </c:ser>
        <c:ser>
          <c:idx val="7"/>
          <c:order val="7"/>
          <c:tx>
            <c:strRef>
              <c:f>'[Gestion Horizon Diversifiée PEROB.xlsx]graph'!$H$3</c:f>
              <c:strCache>
                <c:ptCount val="1"/>
                <c:pt idx="0">
                  <c:v>Stratégie Rendement</c:v>
                </c:pt>
              </c:strCache>
            </c:strRef>
          </c:tx>
          <c:spPr>
            <a:solidFill>
              <a:srgbClr val="BBD143"/>
            </a:solidFill>
            <a:ln>
              <a:noFill/>
            </a:ln>
            <a:effectLst/>
            <a:sp3d/>
          </c:spPr>
          <c:invertIfNegative val="0"/>
          <c:cat>
            <c:strRef>
              <c:f>'[Gestion Horizon Diversifiée PEROB.xlsx]graph'!$A$3:$A$13</c:f>
              <c:strCache>
                <c:ptCount val="11"/>
                <c:pt idx="0">
                  <c:v>Age</c:v>
                </c:pt>
                <c:pt idx="1">
                  <c:v>35</c:v>
                </c:pt>
                <c:pt idx="2">
                  <c:v>40</c:v>
                </c:pt>
                <c:pt idx="3">
                  <c:v>45</c:v>
                </c:pt>
                <c:pt idx="4">
                  <c:v>47</c:v>
                </c:pt>
                <c:pt idx="5">
                  <c:v>50</c:v>
                </c:pt>
                <c:pt idx="6">
                  <c:v>52</c:v>
                </c:pt>
                <c:pt idx="7">
                  <c:v>55</c:v>
                </c:pt>
                <c:pt idx="8">
                  <c:v>57</c:v>
                </c:pt>
                <c:pt idx="9">
                  <c:v>60</c:v>
                </c:pt>
                <c:pt idx="10">
                  <c:v>62</c:v>
                </c:pt>
              </c:strCache>
            </c:strRef>
          </c:cat>
          <c:val>
            <c:numRef>
              <c:f>'[Gestion Horizon Diversifiée PEROB.xlsx]graph'!$H$4:$H$13</c:f>
              <c:numCache>
                <c:formatCode>0.00%</c:formatCode>
                <c:ptCount val="10"/>
                <c:pt idx="0">
                  <c:v>0</c:v>
                </c:pt>
                <c:pt idx="1">
                  <c:v>0</c:v>
                </c:pt>
                <c:pt idx="2">
                  <c:v>0</c:v>
                </c:pt>
                <c:pt idx="3">
                  <c:v>0</c:v>
                </c:pt>
                <c:pt idx="4">
                  <c:v>0</c:v>
                </c:pt>
                <c:pt idx="5">
                  <c:v>0</c:v>
                </c:pt>
                <c:pt idx="6">
                  <c:v>0</c:v>
                </c:pt>
                <c:pt idx="7">
                  <c:v>0</c:v>
                </c:pt>
                <c:pt idx="8">
                  <c:v>0.19999999999999996</c:v>
                </c:pt>
                <c:pt idx="9">
                  <c:v>0.19999999999999996</c:v>
                </c:pt>
              </c:numCache>
            </c:numRef>
          </c:val>
          <c:extLst>
            <c:ext xmlns:c16="http://schemas.microsoft.com/office/drawing/2014/chart" uri="{C3380CC4-5D6E-409C-BE32-E72D297353CC}">
              <c16:uniqueId val="{00000006-9315-46D4-A06A-A8EE84F7E9A9}"/>
            </c:ext>
          </c:extLst>
        </c:ser>
        <c:dLbls>
          <c:showLegendKey val="0"/>
          <c:showVal val="0"/>
          <c:showCatName val="0"/>
          <c:showSerName val="0"/>
          <c:showPercent val="0"/>
          <c:showBubbleSize val="0"/>
        </c:dLbls>
        <c:gapWidth val="150"/>
        <c:shape val="box"/>
        <c:axId val="626351424"/>
        <c:axId val="626347160"/>
        <c:axId val="0"/>
        <c:extLst>
          <c:ext xmlns:c15="http://schemas.microsoft.com/office/drawing/2012/chart" uri="{02D57815-91ED-43cb-92C2-25804820EDAC}">
            <c15:filteredBarSeries>
              <c15:ser>
                <c:idx val="0"/>
                <c:order val="0"/>
                <c:tx>
                  <c:strRef>
                    <c:extLst>
                      <c:ext uri="{02D57815-91ED-43cb-92C2-25804820EDAC}">
                        <c15:formulaRef>
                          <c15:sqref>'[Gestion Horizon Diversifiée PEROB.xlsx]graph'!$A$3</c15:sqref>
                        </c15:formulaRef>
                      </c:ext>
                    </c:extLst>
                    <c:strCache>
                      <c:ptCount val="1"/>
                      <c:pt idx="0">
                        <c:v>Age</c:v>
                      </c:pt>
                    </c:strCache>
                  </c:strRef>
                </c:tx>
                <c:spPr>
                  <a:solidFill>
                    <a:schemeClr val="accent1"/>
                  </a:solidFill>
                  <a:ln>
                    <a:noFill/>
                  </a:ln>
                  <a:effectLst/>
                  <a:sp3d/>
                </c:spPr>
                <c:invertIfNegative val="0"/>
                <c:cat>
                  <c:strRef>
                    <c:extLst>
                      <c:ext uri="{02D57815-91ED-43cb-92C2-25804820EDAC}">
                        <c15:formulaRef>
                          <c15:sqref>'[Gestion Horizon Diversifiée PEROB.xlsx]graph'!$A$3:$A$13</c15:sqref>
                        </c15:formulaRef>
                      </c:ext>
                    </c:extLst>
                    <c:strCache>
                      <c:ptCount val="11"/>
                      <c:pt idx="0">
                        <c:v>Age</c:v>
                      </c:pt>
                      <c:pt idx="1">
                        <c:v>35</c:v>
                      </c:pt>
                      <c:pt idx="2">
                        <c:v>40</c:v>
                      </c:pt>
                      <c:pt idx="3">
                        <c:v>45</c:v>
                      </c:pt>
                      <c:pt idx="4">
                        <c:v>47</c:v>
                      </c:pt>
                      <c:pt idx="5">
                        <c:v>50</c:v>
                      </c:pt>
                      <c:pt idx="6">
                        <c:v>52</c:v>
                      </c:pt>
                      <c:pt idx="7">
                        <c:v>55</c:v>
                      </c:pt>
                      <c:pt idx="8">
                        <c:v>57</c:v>
                      </c:pt>
                      <c:pt idx="9">
                        <c:v>60</c:v>
                      </c:pt>
                      <c:pt idx="10">
                        <c:v>62</c:v>
                      </c:pt>
                    </c:strCache>
                  </c:strRef>
                </c:cat>
                <c:val>
                  <c:numRef>
                    <c:extLst>
                      <c:ext uri="{02D57815-91ED-43cb-92C2-25804820EDAC}">
                        <c15:formulaRef>
                          <c15:sqref>'[Gestion Horizon Diversifiée PEROB.xlsx]graph'!$A$4:$A$13</c15:sqref>
                        </c15:formulaRef>
                      </c:ext>
                    </c:extLst>
                    <c:numCache>
                      <c:formatCode>General</c:formatCode>
                      <c:ptCount val="10"/>
                      <c:pt idx="0">
                        <c:v>35</c:v>
                      </c:pt>
                      <c:pt idx="1">
                        <c:v>40</c:v>
                      </c:pt>
                      <c:pt idx="2">
                        <c:v>45</c:v>
                      </c:pt>
                      <c:pt idx="3">
                        <c:v>47</c:v>
                      </c:pt>
                      <c:pt idx="4">
                        <c:v>50</c:v>
                      </c:pt>
                      <c:pt idx="5">
                        <c:v>52</c:v>
                      </c:pt>
                      <c:pt idx="6">
                        <c:v>55</c:v>
                      </c:pt>
                      <c:pt idx="7">
                        <c:v>57</c:v>
                      </c:pt>
                      <c:pt idx="8">
                        <c:v>60</c:v>
                      </c:pt>
                      <c:pt idx="9">
                        <c:v>62</c:v>
                      </c:pt>
                    </c:numCache>
                  </c:numRef>
                </c:val>
                <c:extLst>
                  <c:ext xmlns:c16="http://schemas.microsoft.com/office/drawing/2014/chart" uri="{C3380CC4-5D6E-409C-BE32-E72D297353CC}">
                    <c16:uniqueId val="{00000007-9315-46D4-A06A-A8EE84F7E9A9}"/>
                  </c:ext>
                </c:extLst>
              </c15:ser>
            </c15:filteredBarSeries>
          </c:ext>
        </c:extLst>
      </c:bar3DChart>
      <c:catAx>
        <c:axId val="626351424"/>
        <c:scaling>
          <c:orientation val="minMax"/>
        </c:scaling>
        <c:delete val="0"/>
        <c:axPos val="b"/>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r-FR"/>
          </a:p>
        </c:txPr>
        <c:crossAx val="626347160"/>
        <c:crosses val="autoZero"/>
        <c:auto val="1"/>
        <c:lblAlgn val="ctr"/>
        <c:lblOffset val="100"/>
        <c:noMultiLvlLbl val="0"/>
      </c:catAx>
      <c:valAx>
        <c:axId val="626347160"/>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r-FR"/>
          </a:p>
        </c:txPr>
        <c:crossAx val="626351424"/>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fr-FR"/>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15"/>
      <c:rotY val="20"/>
      <c:depthPercent val="100"/>
      <c:rAngAx val="1"/>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manualLayout>
          <c:layoutTarget val="inner"/>
          <c:xMode val="edge"/>
          <c:yMode val="edge"/>
          <c:x val="0.1594595024949004"/>
          <c:y val="3.0796355845388625E-2"/>
          <c:w val="0.84054049750509952"/>
          <c:h val="0.32721293420491937"/>
        </c:manualLayout>
      </c:layout>
      <c:bar3DChart>
        <c:barDir val="col"/>
        <c:grouping val="stacked"/>
        <c:varyColors val="0"/>
        <c:ser>
          <c:idx val="1"/>
          <c:order val="1"/>
          <c:tx>
            <c:strRef>
              <c:f>'[Gestion Horizon Diversifiée PEROB.xlsx]graph'!$B$37</c:f>
              <c:strCache>
                <c:ptCount val="1"/>
                <c:pt idx="0">
                  <c:v>Fonds Euro</c:v>
                </c:pt>
              </c:strCache>
            </c:strRef>
          </c:tx>
          <c:spPr>
            <a:solidFill>
              <a:srgbClr val="F7A711"/>
            </a:solidFill>
            <a:ln>
              <a:noFill/>
            </a:ln>
            <a:effectLst/>
            <a:sp3d/>
          </c:spPr>
          <c:invertIfNegative val="0"/>
          <c:cat>
            <c:strRef>
              <c:f>'[Gestion Horizon Diversifiée PEROB.xlsx]graph'!$A$37:$A$47</c:f>
              <c:strCache>
                <c:ptCount val="11"/>
                <c:pt idx="0">
                  <c:v>Age</c:v>
                </c:pt>
                <c:pt idx="1">
                  <c:v>35</c:v>
                </c:pt>
                <c:pt idx="2">
                  <c:v>40</c:v>
                </c:pt>
                <c:pt idx="3">
                  <c:v>45</c:v>
                </c:pt>
                <c:pt idx="4">
                  <c:v>47</c:v>
                </c:pt>
                <c:pt idx="5">
                  <c:v>50</c:v>
                </c:pt>
                <c:pt idx="6">
                  <c:v>52</c:v>
                </c:pt>
                <c:pt idx="7">
                  <c:v>55</c:v>
                </c:pt>
                <c:pt idx="8">
                  <c:v>57</c:v>
                </c:pt>
                <c:pt idx="9">
                  <c:v>60</c:v>
                </c:pt>
                <c:pt idx="10">
                  <c:v>62</c:v>
                </c:pt>
              </c:strCache>
            </c:strRef>
          </c:cat>
          <c:val>
            <c:numRef>
              <c:f>'[Gestion Horizon Diversifiée PEROB.xlsx]graph'!$B$38:$B$47</c:f>
              <c:numCache>
                <c:formatCode>0%</c:formatCode>
                <c:ptCount val="10"/>
                <c:pt idx="0">
                  <c:v>0</c:v>
                </c:pt>
                <c:pt idx="1">
                  <c:v>7.0000000000000007E-2</c:v>
                </c:pt>
                <c:pt idx="2">
                  <c:v>0.15</c:v>
                </c:pt>
                <c:pt idx="3">
                  <c:v>0.17</c:v>
                </c:pt>
                <c:pt idx="4">
                  <c:v>0.2</c:v>
                </c:pt>
                <c:pt idx="5">
                  <c:v>0.22</c:v>
                </c:pt>
                <c:pt idx="6">
                  <c:v>0.3</c:v>
                </c:pt>
                <c:pt idx="7">
                  <c:v>0.4</c:v>
                </c:pt>
                <c:pt idx="8">
                  <c:v>0.5</c:v>
                </c:pt>
                <c:pt idx="9">
                  <c:v>0.6</c:v>
                </c:pt>
              </c:numCache>
            </c:numRef>
          </c:val>
          <c:extLst>
            <c:ext xmlns:c16="http://schemas.microsoft.com/office/drawing/2014/chart" uri="{C3380CC4-5D6E-409C-BE32-E72D297353CC}">
              <c16:uniqueId val="{00000000-45BA-46B8-A9E4-751A5FCC13FB}"/>
            </c:ext>
          </c:extLst>
        </c:ser>
        <c:ser>
          <c:idx val="2"/>
          <c:order val="2"/>
          <c:tx>
            <c:strRef>
              <c:f>'[Gestion Horizon Diversifiée PEROB.xlsx]graph'!$C$37</c:f>
              <c:strCache>
                <c:ptCount val="1"/>
                <c:pt idx="0">
                  <c:v>Rochebrune PME</c:v>
                </c:pt>
              </c:strCache>
            </c:strRef>
          </c:tx>
          <c:spPr>
            <a:solidFill>
              <a:srgbClr val="008C93"/>
            </a:solidFill>
            <a:ln>
              <a:noFill/>
            </a:ln>
            <a:effectLst/>
            <a:sp3d/>
          </c:spPr>
          <c:invertIfNegative val="0"/>
          <c:cat>
            <c:strRef>
              <c:f>'[Gestion Horizon Diversifiée PEROB.xlsx]graph'!$A$37:$A$47</c:f>
              <c:strCache>
                <c:ptCount val="11"/>
                <c:pt idx="0">
                  <c:v>Age</c:v>
                </c:pt>
                <c:pt idx="1">
                  <c:v>35</c:v>
                </c:pt>
                <c:pt idx="2">
                  <c:v>40</c:v>
                </c:pt>
                <c:pt idx="3">
                  <c:v>45</c:v>
                </c:pt>
                <c:pt idx="4">
                  <c:v>47</c:v>
                </c:pt>
                <c:pt idx="5">
                  <c:v>50</c:v>
                </c:pt>
                <c:pt idx="6">
                  <c:v>52</c:v>
                </c:pt>
                <c:pt idx="7">
                  <c:v>55</c:v>
                </c:pt>
                <c:pt idx="8">
                  <c:v>57</c:v>
                </c:pt>
                <c:pt idx="9">
                  <c:v>60</c:v>
                </c:pt>
                <c:pt idx="10">
                  <c:v>62</c:v>
                </c:pt>
              </c:strCache>
            </c:strRef>
          </c:cat>
          <c:val>
            <c:numRef>
              <c:f>'[Gestion Horizon Diversifiée PEROB.xlsx]graph'!$C$38:$C$47</c:f>
              <c:numCache>
                <c:formatCode>0.00%</c:formatCode>
                <c:ptCount val="10"/>
                <c:pt idx="0">
                  <c:v>0.2</c:v>
                </c:pt>
                <c:pt idx="1">
                  <c:v>0.186</c:v>
                </c:pt>
                <c:pt idx="2">
                  <c:v>0.17</c:v>
                </c:pt>
                <c:pt idx="3">
                  <c:v>0.16600000000000001</c:v>
                </c:pt>
                <c:pt idx="4">
                  <c:v>0.16000000000000003</c:v>
                </c:pt>
                <c:pt idx="5">
                  <c:v>0.15600000000000003</c:v>
                </c:pt>
                <c:pt idx="6">
                  <c:v>0.13999999999999999</c:v>
                </c:pt>
                <c:pt idx="7">
                  <c:v>0.12</c:v>
                </c:pt>
                <c:pt idx="8">
                  <c:v>0.1</c:v>
                </c:pt>
                <c:pt idx="9">
                  <c:v>8.0000000000000016E-2</c:v>
                </c:pt>
              </c:numCache>
            </c:numRef>
          </c:val>
          <c:extLst>
            <c:ext xmlns:c16="http://schemas.microsoft.com/office/drawing/2014/chart" uri="{C3380CC4-5D6E-409C-BE32-E72D297353CC}">
              <c16:uniqueId val="{00000001-45BA-46B8-A9E4-751A5FCC13FB}"/>
            </c:ext>
          </c:extLst>
        </c:ser>
        <c:ser>
          <c:idx val="3"/>
          <c:order val="3"/>
          <c:tx>
            <c:strRef>
              <c:f>'[Gestion Horizon Diversifiée PEROB.xlsx]graph'!$D$37</c:f>
              <c:strCache>
                <c:ptCount val="1"/>
                <c:pt idx="0">
                  <c:v>Robeco Global Stars Equities EUR</c:v>
                </c:pt>
              </c:strCache>
            </c:strRef>
          </c:tx>
          <c:spPr>
            <a:solidFill>
              <a:srgbClr val="D13089"/>
            </a:solidFill>
            <a:ln>
              <a:noFill/>
            </a:ln>
            <a:effectLst/>
            <a:sp3d/>
          </c:spPr>
          <c:invertIfNegative val="0"/>
          <c:cat>
            <c:strRef>
              <c:f>'[Gestion Horizon Diversifiée PEROB.xlsx]graph'!$A$37:$A$47</c:f>
              <c:strCache>
                <c:ptCount val="11"/>
                <c:pt idx="0">
                  <c:v>Age</c:v>
                </c:pt>
                <c:pt idx="1">
                  <c:v>35</c:v>
                </c:pt>
                <c:pt idx="2">
                  <c:v>40</c:v>
                </c:pt>
                <c:pt idx="3">
                  <c:v>45</c:v>
                </c:pt>
                <c:pt idx="4">
                  <c:v>47</c:v>
                </c:pt>
                <c:pt idx="5">
                  <c:v>50</c:v>
                </c:pt>
                <c:pt idx="6">
                  <c:v>52</c:v>
                </c:pt>
                <c:pt idx="7">
                  <c:v>55</c:v>
                </c:pt>
                <c:pt idx="8">
                  <c:v>57</c:v>
                </c:pt>
                <c:pt idx="9">
                  <c:v>60</c:v>
                </c:pt>
                <c:pt idx="10">
                  <c:v>62</c:v>
                </c:pt>
              </c:strCache>
            </c:strRef>
          </c:cat>
          <c:val>
            <c:numRef>
              <c:f>'[Gestion Horizon Diversifiée PEROB.xlsx]graph'!$D$38:$D$47</c:f>
              <c:numCache>
                <c:formatCode>0.00%</c:formatCode>
                <c:ptCount val="10"/>
                <c:pt idx="0">
                  <c:v>0.15</c:v>
                </c:pt>
                <c:pt idx="1">
                  <c:v>0.13949999999999999</c:v>
                </c:pt>
                <c:pt idx="2">
                  <c:v>0.1275</c:v>
                </c:pt>
                <c:pt idx="3">
                  <c:v>0.12449999999999999</c:v>
                </c:pt>
                <c:pt idx="4">
                  <c:v>0.12</c:v>
                </c:pt>
                <c:pt idx="5">
                  <c:v>0.11699999999999999</c:v>
                </c:pt>
                <c:pt idx="6">
                  <c:v>0.105</c:v>
                </c:pt>
                <c:pt idx="7">
                  <c:v>0.09</c:v>
                </c:pt>
                <c:pt idx="8">
                  <c:v>7.4999999999999997E-2</c:v>
                </c:pt>
                <c:pt idx="9">
                  <c:v>0.06</c:v>
                </c:pt>
              </c:numCache>
            </c:numRef>
          </c:val>
          <c:extLst>
            <c:ext xmlns:c16="http://schemas.microsoft.com/office/drawing/2014/chart" uri="{C3380CC4-5D6E-409C-BE32-E72D297353CC}">
              <c16:uniqueId val="{00000002-45BA-46B8-A9E4-751A5FCC13FB}"/>
            </c:ext>
          </c:extLst>
        </c:ser>
        <c:ser>
          <c:idx val="4"/>
          <c:order val="4"/>
          <c:tx>
            <c:strRef>
              <c:f>'[Gestion Horizon Diversifiée PEROB.xlsx]graph'!$E$37</c:f>
              <c:strCache>
                <c:ptCount val="1"/>
                <c:pt idx="0">
                  <c:v>Stratégie Monde Equilibre</c:v>
                </c:pt>
              </c:strCache>
            </c:strRef>
          </c:tx>
          <c:spPr>
            <a:solidFill>
              <a:srgbClr val="0FB4BC"/>
            </a:solidFill>
            <a:ln>
              <a:noFill/>
            </a:ln>
            <a:effectLst/>
            <a:sp3d/>
          </c:spPr>
          <c:invertIfNegative val="0"/>
          <c:cat>
            <c:strRef>
              <c:f>'[Gestion Horizon Diversifiée PEROB.xlsx]graph'!$A$37:$A$47</c:f>
              <c:strCache>
                <c:ptCount val="11"/>
                <c:pt idx="0">
                  <c:v>Age</c:v>
                </c:pt>
                <c:pt idx="1">
                  <c:v>35</c:v>
                </c:pt>
                <c:pt idx="2">
                  <c:v>40</c:v>
                </c:pt>
                <c:pt idx="3">
                  <c:v>45</c:v>
                </c:pt>
                <c:pt idx="4">
                  <c:v>47</c:v>
                </c:pt>
                <c:pt idx="5">
                  <c:v>50</c:v>
                </c:pt>
                <c:pt idx="6">
                  <c:v>52</c:v>
                </c:pt>
                <c:pt idx="7">
                  <c:v>55</c:v>
                </c:pt>
                <c:pt idx="8">
                  <c:v>57</c:v>
                </c:pt>
                <c:pt idx="9">
                  <c:v>60</c:v>
                </c:pt>
                <c:pt idx="10">
                  <c:v>62</c:v>
                </c:pt>
              </c:strCache>
            </c:strRef>
          </c:cat>
          <c:val>
            <c:numRef>
              <c:f>'[Gestion Horizon Diversifiée PEROB.xlsx]graph'!$E$38:$E$47</c:f>
              <c:numCache>
                <c:formatCode>0.00%</c:formatCode>
                <c:ptCount val="10"/>
                <c:pt idx="0">
                  <c:v>0.41</c:v>
                </c:pt>
                <c:pt idx="1">
                  <c:v>0.38129999999999997</c:v>
                </c:pt>
                <c:pt idx="2">
                  <c:v>0.34849999999999998</c:v>
                </c:pt>
                <c:pt idx="3">
                  <c:v>0.34029999999999994</c:v>
                </c:pt>
                <c:pt idx="4">
                  <c:v>0.32800000000000001</c:v>
                </c:pt>
                <c:pt idx="5">
                  <c:v>0.31979999999999997</c:v>
                </c:pt>
                <c:pt idx="6">
                  <c:v>0.28699999999999998</c:v>
                </c:pt>
                <c:pt idx="7">
                  <c:v>0.24599999999999997</c:v>
                </c:pt>
                <c:pt idx="8">
                  <c:v>0.20499999999999999</c:v>
                </c:pt>
                <c:pt idx="9">
                  <c:v>0.16400000000000001</c:v>
                </c:pt>
              </c:numCache>
            </c:numRef>
          </c:val>
          <c:extLst>
            <c:ext xmlns:c16="http://schemas.microsoft.com/office/drawing/2014/chart" uri="{C3380CC4-5D6E-409C-BE32-E72D297353CC}">
              <c16:uniqueId val="{00000003-45BA-46B8-A9E4-751A5FCC13FB}"/>
            </c:ext>
          </c:extLst>
        </c:ser>
        <c:ser>
          <c:idx val="5"/>
          <c:order val="5"/>
          <c:tx>
            <c:strRef>
              <c:f>'[Gestion Horizon Diversifiée PEROB.xlsx]graph'!$F$37</c:f>
              <c:strCache>
                <c:ptCount val="1"/>
                <c:pt idx="0">
                  <c:v>Swiss Life Dynapierre</c:v>
                </c:pt>
              </c:strCache>
            </c:strRef>
          </c:tx>
          <c:spPr>
            <a:solidFill>
              <a:srgbClr val="0077BE"/>
            </a:solidFill>
            <a:ln>
              <a:noFill/>
            </a:ln>
            <a:effectLst/>
            <a:sp3d/>
          </c:spPr>
          <c:invertIfNegative val="0"/>
          <c:cat>
            <c:strRef>
              <c:f>'[Gestion Horizon Diversifiée PEROB.xlsx]graph'!$A$37:$A$47</c:f>
              <c:strCache>
                <c:ptCount val="11"/>
                <c:pt idx="0">
                  <c:v>Age</c:v>
                </c:pt>
                <c:pt idx="1">
                  <c:v>35</c:v>
                </c:pt>
                <c:pt idx="2">
                  <c:v>40</c:v>
                </c:pt>
                <c:pt idx="3">
                  <c:v>45</c:v>
                </c:pt>
                <c:pt idx="4">
                  <c:v>47</c:v>
                </c:pt>
                <c:pt idx="5">
                  <c:v>50</c:v>
                </c:pt>
                <c:pt idx="6">
                  <c:v>52</c:v>
                </c:pt>
                <c:pt idx="7">
                  <c:v>55</c:v>
                </c:pt>
                <c:pt idx="8">
                  <c:v>57</c:v>
                </c:pt>
                <c:pt idx="9">
                  <c:v>60</c:v>
                </c:pt>
                <c:pt idx="10">
                  <c:v>62</c:v>
                </c:pt>
              </c:strCache>
            </c:strRef>
          </c:cat>
          <c:val>
            <c:numRef>
              <c:f>'[Gestion Horizon Diversifiée PEROB.xlsx]graph'!$F$38:$F$47</c:f>
              <c:numCache>
                <c:formatCode>0.00%</c:formatCode>
                <c:ptCount val="10"/>
                <c:pt idx="0">
                  <c:v>0.14000000000000001</c:v>
                </c:pt>
                <c:pt idx="1">
                  <c:v>0.13020000000000001</c:v>
                </c:pt>
                <c:pt idx="2">
                  <c:v>0.11900000000000001</c:v>
                </c:pt>
                <c:pt idx="3">
                  <c:v>0.11620000000000001</c:v>
                </c:pt>
                <c:pt idx="4">
                  <c:v>0.11200000000000002</c:v>
                </c:pt>
                <c:pt idx="5">
                  <c:v>0.10920000000000002</c:v>
                </c:pt>
                <c:pt idx="6">
                  <c:v>9.8000000000000004E-2</c:v>
                </c:pt>
                <c:pt idx="7">
                  <c:v>8.4000000000000005E-2</c:v>
                </c:pt>
                <c:pt idx="8">
                  <c:v>7.0000000000000007E-2</c:v>
                </c:pt>
                <c:pt idx="9">
                  <c:v>5.6000000000000008E-2</c:v>
                </c:pt>
              </c:numCache>
            </c:numRef>
          </c:val>
          <c:extLst>
            <c:ext xmlns:c16="http://schemas.microsoft.com/office/drawing/2014/chart" uri="{C3380CC4-5D6E-409C-BE32-E72D297353CC}">
              <c16:uniqueId val="{00000004-45BA-46B8-A9E4-751A5FCC13FB}"/>
            </c:ext>
          </c:extLst>
        </c:ser>
        <c:ser>
          <c:idx val="6"/>
          <c:order val="6"/>
          <c:tx>
            <c:strRef>
              <c:f>'[Gestion Horizon Diversifiée PEROB.xlsx]graph'!$G$37</c:f>
              <c:strCache>
                <c:ptCount val="1"/>
                <c:pt idx="0">
                  <c:v>Stratégie Techno</c:v>
                </c:pt>
              </c:strCache>
            </c:strRef>
          </c:tx>
          <c:spPr>
            <a:solidFill>
              <a:srgbClr val="FFD407"/>
            </a:solidFill>
            <a:ln>
              <a:noFill/>
            </a:ln>
            <a:effectLst/>
            <a:sp3d/>
          </c:spPr>
          <c:invertIfNegative val="0"/>
          <c:cat>
            <c:strRef>
              <c:f>'[Gestion Horizon Diversifiée PEROB.xlsx]graph'!$A$37:$A$47</c:f>
              <c:strCache>
                <c:ptCount val="11"/>
                <c:pt idx="0">
                  <c:v>Age</c:v>
                </c:pt>
                <c:pt idx="1">
                  <c:v>35</c:v>
                </c:pt>
                <c:pt idx="2">
                  <c:v>40</c:v>
                </c:pt>
                <c:pt idx="3">
                  <c:v>45</c:v>
                </c:pt>
                <c:pt idx="4">
                  <c:v>47</c:v>
                </c:pt>
                <c:pt idx="5">
                  <c:v>50</c:v>
                </c:pt>
                <c:pt idx="6">
                  <c:v>52</c:v>
                </c:pt>
                <c:pt idx="7">
                  <c:v>55</c:v>
                </c:pt>
                <c:pt idx="8">
                  <c:v>57</c:v>
                </c:pt>
                <c:pt idx="9">
                  <c:v>60</c:v>
                </c:pt>
                <c:pt idx="10">
                  <c:v>62</c:v>
                </c:pt>
              </c:strCache>
            </c:strRef>
          </c:cat>
          <c:val>
            <c:numRef>
              <c:f>'[Gestion Horizon Diversifiée PEROB.xlsx]graph'!$G$38:$G$47</c:f>
              <c:numCache>
                <c:formatCode>0.00%</c:formatCode>
                <c:ptCount val="10"/>
                <c:pt idx="0">
                  <c:v>0.1</c:v>
                </c:pt>
                <c:pt idx="1">
                  <c:v>9.2999999999999999E-2</c:v>
                </c:pt>
                <c:pt idx="2">
                  <c:v>8.5000000000000006E-2</c:v>
                </c:pt>
                <c:pt idx="3">
                  <c:v>8.3000000000000004E-2</c:v>
                </c:pt>
                <c:pt idx="4">
                  <c:v>8.0000000000000016E-2</c:v>
                </c:pt>
                <c:pt idx="5">
                  <c:v>7.8000000000000014E-2</c:v>
                </c:pt>
                <c:pt idx="6">
                  <c:v>6.9999999999999993E-2</c:v>
                </c:pt>
                <c:pt idx="7">
                  <c:v>0.06</c:v>
                </c:pt>
                <c:pt idx="8">
                  <c:v>0.05</c:v>
                </c:pt>
                <c:pt idx="9">
                  <c:v>4.0000000000000008E-2</c:v>
                </c:pt>
              </c:numCache>
            </c:numRef>
          </c:val>
          <c:extLst>
            <c:ext xmlns:c16="http://schemas.microsoft.com/office/drawing/2014/chart" uri="{C3380CC4-5D6E-409C-BE32-E72D297353CC}">
              <c16:uniqueId val="{00000005-45BA-46B8-A9E4-751A5FCC13FB}"/>
            </c:ext>
          </c:extLst>
        </c:ser>
        <c:ser>
          <c:idx val="7"/>
          <c:order val="7"/>
          <c:tx>
            <c:strRef>
              <c:f>'[Gestion Horizon Diversifiée PEROB.xlsx]graph'!$H$37</c:f>
              <c:strCache>
                <c:ptCount val="1"/>
                <c:pt idx="0">
                  <c:v>Stratégie Rendement</c:v>
                </c:pt>
              </c:strCache>
            </c:strRef>
          </c:tx>
          <c:spPr>
            <a:solidFill>
              <a:srgbClr val="BBD143"/>
            </a:solidFill>
            <a:ln>
              <a:noFill/>
            </a:ln>
            <a:effectLst/>
            <a:sp3d/>
          </c:spPr>
          <c:invertIfNegative val="0"/>
          <c:cat>
            <c:strRef>
              <c:f>'[Gestion Horizon Diversifiée PEROB.xlsx]graph'!$A$37:$A$47</c:f>
              <c:strCache>
                <c:ptCount val="11"/>
                <c:pt idx="0">
                  <c:v>Age</c:v>
                </c:pt>
                <c:pt idx="1">
                  <c:v>35</c:v>
                </c:pt>
                <c:pt idx="2">
                  <c:v>40</c:v>
                </c:pt>
                <c:pt idx="3">
                  <c:v>45</c:v>
                </c:pt>
                <c:pt idx="4">
                  <c:v>47</c:v>
                </c:pt>
                <c:pt idx="5">
                  <c:v>50</c:v>
                </c:pt>
                <c:pt idx="6">
                  <c:v>52</c:v>
                </c:pt>
                <c:pt idx="7">
                  <c:v>55</c:v>
                </c:pt>
                <c:pt idx="8">
                  <c:v>57</c:v>
                </c:pt>
                <c:pt idx="9">
                  <c:v>60</c:v>
                </c:pt>
                <c:pt idx="10">
                  <c:v>62</c:v>
                </c:pt>
              </c:strCache>
            </c:strRef>
          </c:cat>
          <c:val>
            <c:numRef>
              <c:f>'[Gestion Horizon Diversifiée PEROB.xlsx]graph'!$H$38:$H$47</c:f>
              <c:numCache>
                <c:formatCode>0.00%</c:formatCode>
                <c:ptCount val="10"/>
                <c:pt idx="0">
                  <c:v>0</c:v>
                </c:pt>
                <c:pt idx="1">
                  <c:v>0</c:v>
                </c:pt>
                <c:pt idx="2">
                  <c:v>0</c:v>
                </c:pt>
                <c:pt idx="3">
                  <c:v>0</c:v>
                </c:pt>
                <c:pt idx="4">
                  <c:v>0</c:v>
                </c:pt>
                <c:pt idx="5">
                  <c:v>0</c:v>
                </c:pt>
                <c:pt idx="6">
                  <c:v>0</c:v>
                </c:pt>
                <c:pt idx="7">
                  <c:v>0</c:v>
                </c:pt>
                <c:pt idx="8">
                  <c:v>0</c:v>
                </c:pt>
                <c:pt idx="9">
                  <c:v>0</c:v>
                </c:pt>
              </c:numCache>
            </c:numRef>
          </c:val>
          <c:extLst>
            <c:ext xmlns:c16="http://schemas.microsoft.com/office/drawing/2014/chart" uri="{C3380CC4-5D6E-409C-BE32-E72D297353CC}">
              <c16:uniqueId val="{00000006-45BA-46B8-A9E4-751A5FCC13FB}"/>
            </c:ext>
          </c:extLst>
        </c:ser>
        <c:dLbls>
          <c:showLegendKey val="0"/>
          <c:showVal val="0"/>
          <c:showCatName val="0"/>
          <c:showSerName val="0"/>
          <c:showPercent val="0"/>
          <c:showBubbleSize val="0"/>
        </c:dLbls>
        <c:gapWidth val="150"/>
        <c:shape val="box"/>
        <c:axId val="707967336"/>
        <c:axId val="707971272"/>
        <c:axId val="0"/>
        <c:extLst>
          <c:ext xmlns:c15="http://schemas.microsoft.com/office/drawing/2012/chart" uri="{02D57815-91ED-43cb-92C2-25804820EDAC}">
            <c15:filteredBarSeries>
              <c15:ser>
                <c:idx val="0"/>
                <c:order val="0"/>
                <c:tx>
                  <c:strRef>
                    <c:extLst>
                      <c:ext uri="{02D57815-91ED-43cb-92C2-25804820EDAC}">
                        <c15:formulaRef>
                          <c15:sqref>'[Gestion Horizon Diversifiée PEROB.xlsx]graph'!$A$37</c15:sqref>
                        </c15:formulaRef>
                      </c:ext>
                    </c:extLst>
                    <c:strCache>
                      <c:ptCount val="1"/>
                      <c:pt idx="0">
                        <c:v>Age</c:v>
                      </c:pt>
                    </c:strCache>
                  </c:strRef>
                </c:tx>
                <c:spPr>
                  <a:solidFill>
                    <a:schemeClr val="accent1"/>
                  </a:solidFill>
                  <a:ln>
                    <a:noFill/>
                  </a:ln>
                  <a:effectLst/>
                  <a:sp3d/>
                </c:spPr>
                <c:invertIfNegative val="0"/>
                <c:cat>
                  <c:strRef>
                    <c:extLst>
                      <c:ext uri="{02D57815-91ED-43cb-92C2-25804820EDAC}">
                        <c15:formulaRef>
                          <c15:sqref>'[Gestion Horizon Diversifiée PEROB.xlsx]graph'!$A$37:$A$47</c15:sqref>
                        </c15:formulaRef>
                      </c:ext>
                    </c:extLst>
                    <c:strCache>
                      <c:ptCount val="11"/>
                      <c:pt idx="0">
                        <c:v>Age</c:v>
                      </c:pt>
                      <c:pt idx="1">
                        <c:v>35</c:v>
                      </c:pt>
                      <c:pt idx="2">
                        <c:v>40</c:v>
                      </c:pt>
                      <c:pt idx="3">
                        <c:v>45</c:v>
                      </c:pt>
                      <c:pt idx="4">
                        <c:v>47</c:v>
                      </c:pt>
                      <c:pt idx="5">
                        <c:v>50</c:v>
                      </c:pt>
                      <c:pt idx="6">
                        <c:v>52</c:v>
                      </c:pt>
                      <c:pt idx="7">
                        <c:v>55</c:v>
                      </c:pt>
                      <c:pt idx="8">
                        <c:v>57</c:v>
                      </c:pt>
                      <c:pt idx="9">
                        <c:v>60</c:v>
                      </c:pt>
                      <c:pt idx="10">
                        <c:v>62</c:v>
                      </c:pt>
                    </c:strCache>
                  </c:strRef>
                </c:cat>
                <c:val>
                  <c:numRef>
                    <c:extLst>
                      <c:ext uri="{02D57815-91ED-43cb-92C2-25804820EDAC}">
                        <c15:formulaRef>
                          <c15:sqref>'[Gestion Horizon Diversifiée PEROB.xlsx]graph'!$A$38:$A$47</c15:sqref>
                        </c15:formulaRef>
                      </c:ext>
                    </c:extLst>
                    <c:numCache>
                      <c:formatCode>General</c:formatCode>
                      <c:ptCount val="10"/>
                      <c:pt idx="0">
                        <c:v>35</c:v>
                      </c:pt>
                      <c:pt idx="1">
                        <c:v>40</c:v>
                      </c:pt>
                      <c:pt idx="2">
                        <c:v>45</c:v>
                      </c:pt>
                      <c:pt idx="3">
                        <c:v>47</c:v>
                      </c:pt>
                      <c:pt idx="4">
                        <c:v>50</c:v>
                      </c:pt>
                      <c:pt idx="5">
                        <c:v>52</c:v>
                      </c:pt>
                      <c:pt idx="6">
                        <c:v>55</c:v>
                      </c:pt>
                      <c:pt idx="7">
                        <c:v>57</c:v>
                      </c:pt>
                      <c:pt idx="8">
                        <c:v>60</c:v>
                      </c:pt>
                      <c:pt idx="9">
                        <c:v>62</c:v>
                      </c:pt>
                    </c:numCache>
                  </c:numRef>
                </c:val>
                <c:extLst>
                  <c:ext xmlns:c16="http://schemas.microsoft.com/office/drawing/2014/chart" uri="{C3380CC4-5D6E-409C-BE32-E72D297353CC}">
                    <c16:uniqueId val="{00000007-45BA-46B8-A9E4-751A5FCC13FB}"/>
                  </c:ext>
                </c:extLst>
              </c15:ser>
            </c15:filteredBarSeries>
          </c:ext>
        </c:extLst>
      </c:bar3DChart>
      <c:catAx>
        <c:axId val="707967336"/>
        <c:scaling>
          <c:orientation val="minMax"/>
        </c:scaling>
        <c:delete val="0"/>
        <c:axPos val="b"/>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r-FR"/>
          </a:p>
        </c:txPr>
        <c:crossAx val="707971272"/>
        <c:crosses val="autoZero"/>
        <c:auto val="1"/>
        <c:lblAlgn val="ctr"/>
        <c:lblOffset val="100"/>
        <c:noMultiLvlLbl val="0"/>
      </c:catAx>
      <c:valAx>
        <c:axId val="707971272"/>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r-FR"/>
          </a:p>
        </c:txPr>
        <c:crossAx val="707967336"/>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fr-FR"/>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8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8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rawings/_rels/vmlDrawing1.vml.rels><?xml version="1.0" encoding="UTF-8" standalone="yes"?>
<Relationships xmlns="http://schemas.openxmlformats.org/package/2006/relationships"><Relationship Id="rId1" Type="http://schemas.openxmlformats.org/officeDocument/2006/relationships/image" Target="../media/image40.png"/></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a:extLst>
              <a:ext uri="{FF2B5EF4-FFF2-40B4-BE49-F238E27FC236}">
                <a16:creationId xmlns:a16="http://schemas.microsoft.com/office/drawing/2014/main" id="{587F0084-37C1-4246-A916-186527487804}"/>
              </a:ext>
            </a:extLst>
          </p:cNvPr>
          <p:cNvSpPr>
            <a:spLocks noGrp="1"/>
          </p:cNvSpPr>
          <p:nvPr>
            <p:ph type="hdr" sz="quarter"/>
          </p:nvPr>
        </p:nvSpPr>
        <p:spPr>
          <a:xfrm>
            <a:off x="0" y="0"/>
            <a:ext cx="2955925" cy="496888"/>
          </a:xfrm>
          <a:prstGeom prst="rect">
            <a:avLst/>
          </a:prstGeom>
        </p:spPr>
        <p:txBody>
          <a:bodyPr vert="horz" lIns="91440" tIns="45720" rIns="91440" bIns="45720" rtlCol="0"/>
          <a:lstStyle>
            <a:lvl1pPr algn="l">
              <a:defRPr sz="1200"/>
            </a:lvl1pPr>
          </a:lstStyle>
          <a:p>
            <a:endParaRPr lang="fr-FR"/>
          </a:p>
        </p:txBody>
      </p:sp>
      <p:sp>
        <p:nvSpPr>
          <p:cNvPr id="3" name="Espace réservé de la date 2">
            <a:extLst>
              <a:ext uri="{FF2B5EF4-FFF2-40B4-BE49-F238E27FC236}">
                <a16:creationId xmlns:a16="http://schemas.microsoft.com/office/drawing/2014/main" id="{9A9C7D25-DA07-4800-941D-4D34DDA74FFA}"/>
              </a:ext>
            </a:extLst>
          </p:cNvPr>
          <p:cNvSpPr>
            <a:spLocks noGrp="1"/>
          </p:cNvSpPr>
          <p:nvPr>
            <p:ph type="dt" sz="quarter" idx="1"/>
          </p:nvPr>
        </p:nvSpPr>
        <p:spPr>
          <a:xfrm>
            <a:off x="3862388" y="0"/>
            <a:ext cx="2955925" cy="496888"/>
          </a:xfrm>
          <a:prstGeom prst="rect">
            <a:avLst/>
          </a:prstGeom>
        </p:spPr>
        <p:txBody>
          <a:bodyPr vert="horz" lIns="91440" tIns="45720" rIns="91440" bIns="45720" rtlCol="0"/>
          <a:lstStyle>
            <a:lvl1pPr algn="r">
              <a:defRPr sz="1200"/>
            </a:lvl1pPr>
          </a:lstStyle>
          <a:p>
            <a:fld id="{548BC9C2-1651-4608-BA6F-89DE9A8E4F99}" type="datetimeFigureOut">
              <a:rPr lang="fr-FR" smtClean="0"/>
              <a:t>03/06/2021</a:t>
            </a:fld>
            <a:endParaRPr lang="fr-FR"/>
          </a:p>
        </p:txBody>
      </p:sp>
      <p:sp>
        <p:nvSpPr>
          <p:cNvPr id="4" name="Espace réservé du pied de page 3">
            <a:extLst>
              <a:ext uri="{FF2B5EF4-FFF2-40B4-BE49-F238E27FC236}">
                <a16:creationId xmlns:a16="http://schemas.microsoft.com/office/drawing/2014/main" id="{629197A0-985C-4EA8-96CD-895E64EDAEA9}"/>
              </a:ext>
            </a:extLst>
          </p:cNvPr>
          <p:cNvSpPr>
            <a:spLocks noGrp="1"/>
          </p:cNvSpPr>
          <p:nvPr>
            <p:ph type="ftr" sz="quarter" idx="2"/>
          </p:nvPr>
        </p:nvSpPr>
        <p:spPr>
          <a:xfrm>
            <a:off x="0" y="9421813"/>
            <a:ext cx="2955925" cy="496887"/>
          </a:xfrm>
          <a:prstGeom prst="rect">
            <a:avLst/>
          </a:prstGeom>
        </p:spPr>
        <p:txBody>
          <a:bodyPr vert="horz" lIns="91440" tIns="45720" rIns="91440" bIns="45720" rtlCol="0" anchor="b"/>
          <a:lstStyle>
            <a:lvl1pPr algn="l">
              <a:defRPr sz="1200"/>
            </a:lvl1pPr>
          </a:lstStyle>
          <a:p>
            <a:endParaRPr lang="fr-FR"/>
          </a:p>
        </p:txBody>
      </p:sp>
      <p:sp>
        <p:nvSpPr>
          <p:cNvPr id="5" name="Espace réservé du numéro de diapositive 4">
            <a:extLst>
              <a:ext uri="{FF2B5EF4-FFF2-40B4-BE49-F238E27FC236}">
                <a16:creationId xmlns:a16="http://schemas.microsoft.com/office/drawing/2014/main" id="{7C052575-2B07-4E42-825B-48741E9D4A8E}"/>
              </a:ext>
            </a:extLst>
          </p:cNvPr>
          <p:cNvSpPr>
            <a:spLocks noGrp="1"/>
          </p:cNvSpPr>
          <p:nvPr>
            <p:ph type="sldNum" sz="quarter" idx="3"/>
          </p:nvPr>
        </p:nvSpPr>
        <p:spPr>
          <a:xfrm>
            <a:off x="3862388" y="9421813"/>
            <a:ext cx="2955925" cy="496887"/>
          </a:xfrm>
          <a:prstGeom prst="rect">
            <a:avLst/>
          </a:prstGeom>
        </p:spPr>
        <p:txBody>
          <a:bodyPr vert="horz" lIns="91440" tIns="45720" rIns="91440" bIns="45720" rtlCol="0" anchor="b"/>
          <a:lstStyle>
            <a:lvl1pPr algn="r">
              <a:defRPr sz="1200"/>
            </a:lvl1pPr>
          </a:lstStyle>
          <a:p>
            <a:fld id="{DD8E9BE2-7014-48E2-B531-87CCD24D4F74}" type="slidenum">
              <a:rPr lang="fr-FR" smtClean="0"/>
              <a:t>‹N°›</a:t>
            </a:fld>
            <a:endParaRPr lang="fr-FR"/>
          </a:p>
        </p:txBody>
      </p:sp>
    </p:spTree>
    <p:extLst>
      <p:ext uri="{BB962C8B-B14F-4D97-AF65-F5344CB8AC3E}">
        <p14:creationId xmlns:p14="http://schemas.microsoft.com/office/powerpoint/2010/main" val="123826902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55290" cy="497658"/>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63032" y="0"/>
            <a:ext cx="2955290" cy="497658"/>
          </a:xfrm>
          <a:prstGeom prst="rect">
            <a:avLst/>
          </a:prstGeom>
        </p:spPr>
        <p:txBody>
          <a:bodyPr vert="horz" lIns="91440" tIns="45720" rIns="91440" bIns="45720" rtlCol="0"/>
          <a:lstStyle>
            <a:lvl1pPr algn="r">
              <a:defRPr sz="1200"/>
            </a:lvl1pPr>
          </a:lstStyle>
          <a:p>
            <a:fld id="{C2A1B9BC-7FE5-2B45-A0C3-2AFA4898FA6D}" type="datetimeFigureOut">
              <a:rPr lang="fr-FR" smtClean="0"/>
              <a:t>03/06/2021</a:t>
            </a:fld>
            <a:endParaRPr lang="fr-FR"/>
          </a:p>
        </p:txBody>
      </p:sp>
      <p:sp>
        <p:nvSpPr>
          <p:cNvPr id="4" name="Espace réservé de l'image des diapositives 3"/>
          <p:cNvSpPr>
            <a:spLocks noGrp="1" noRot="1" noChangeAspect="1"/>
          </p:cNvSpPr>
          <p:nvPr>
            <p:ph type="sldImg" idx="2"/>
          </p:nvPr>
        </p:nvSpPr>
        <p:spPr>
          <a:xfrm>
            <a:off x="1177925" y="1239838"/>
            <a:ext cx="4464050" cy="3348037"/>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notes 4"/>
          <p:cNvSpPr>
            <a:spLocks noGrp="1"/>
          </p:cNvSpPr>
          <p:nvPr>
            <p:ph type="body" sz="quarter" idx="3"/>
          </p:nvPr>
        </p:nvSpPr>
        <p:spPr>
          <a:xfrm>
            <a:off x="681990" y="4773374"/>
            <a:ext cx="5455920" cy="3905488"/>
          </a:xfrm>
          <a:prstGeom prst="rect">
            <a:avLst/>
          </a:prstGeom>
        </p:spPr>
        <p:txBody>
          <a:bodyPr vert="horz" lIns="91440" tIns="45720" rIns="91440" bIns="45720" rtlCol="0"/>
          <a:lstStyle/>
          <a:p>
            <a:r>
              <a:rPr lang="fr-FR"/>
              <a:t>Modifier les styles du texte du masque
Deuxième niveau
Troisième niveau
Quatrième niveau
Cinquième niveau</a:t>
            </a:r>
          </a:p>
        </p:txBody>
      </p:sp>
      <p:sp>
        <p:nvSpPr>
          <p:cNvPr id="6" name="Espace réservé du pied de page 5"/>
          <p:cNvSpPr>
            <a:spLocks noGrp="1"/>
          </p:cNvSpPr>
          <p:nvPr>
            <p:ph type="ftr" sz="quarter" idx="4"/>
          </p:nvPr>
        </p:nvSpPr>
        <p:spPr>
          <a:xfrm>
            <a:off x="0" y="9421044"/>
            <a:ext cx="2955290" cy="497656"/>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63032" y="9421044"/>
            <a:ext cx="2955290" cy="497656"/>
          </a:xfrm>
          <a:prstGeom prst="rect">
            <a:avLst/>
          </a:prstGeom>
        </p:spPr>
        <p:txBody>
          <a:bodyPr vert="horz" lIns="91440" tIns="45720" rIns="91440" bIns="45720" rtlCol="0" anchor="b"/>
          <a:lstStyle>
            <a:lvl1pPr algn="r">
              <a:defRPr sz="1200"/>
            </a:lvl1pPr>
          </a:lstStyle>
          <a:p>
            <a:fld id="{6ED1F72A-D5B6-3642-A88D-8DB8DE1655F7}" type="slidenum">
              <a:rPr lang="fr-FR" smtClean="0"/>
              <a:t>‹N°›</a:t>
            </a:fld>
            <a:endParaRPr lang="fr-FR"/>
          </a:p>
        </p:txBody>
      </p:sp>
    </p:spTree>
    <p:extLst>
      <p:ext uri="{BB962C8B-B14F-4D97-AF65-F5344CB8AC3E}">
        <p14:creationId xmlns:p14="http://schemas.microsoft.com/office/powerpoint/2010/main" val="288664599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a:t>Assiette de 98,25% sur le salaire </a:t>
            </a:r>
          </a:p>
        </p:txBody>
      </p:sp>
      <p:sp>
        <p:nvSpPr>
          <p:cNvPr id="4" name="Espace réservé du numéro de diapositive 3"/>
          <p:cNvSpPr>
            <a:spLocks noGrp="1"/>
          </p:cNvSpPr>
          <p:nvPr>
            <p:ph type="sldNum" sz="quarter" idx="5"/>
          </p:nvPr>
        </p:nvSpPr>
        <p:spPr/>
        <p:txBody>
          <a:bodyPr/>
          <a:lstStyle/>
          <a:p>
            <a:fld id="{6ED1F72A-D5B6-3642-A88D-8DB8DE1655F7}" type="slidenum">
              <a:rPr lang="fr-FR" smtClean="0"/>
              <a:t>23</a:t>
            </a:fld>
            <a:endParaRPr lang="fr-FR"/>
          </a:p>
        </p:txBody>
      </p:sp>
    </p:spTree>
    <p:extLst>
      <p:ext uri="{BB962C8B-B14F-4D97-AF65-F5344CB8AC3E}">
        <p14:creationId xmlns:p14="http://schemas.microsoft.com/office/powerpoint/2010/main" val="2405227177"/>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1.jp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2.jp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2.jp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2.jp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2.jp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2.jp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2.jp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7.jp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8.jp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9.jp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0.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OUVERTURE PHOTO GROUPE APICIL 1 ">
    <p:spTree>
      <p:nvGrpSpPr>
        <p:cNvPr id="1" name=""/>
        <p:cNvGrpSpPr/>
        <p:nvPr/>
      </p:nvGrpSpPr>
      <p:grpSpPr>
        <a:xfrm>
          <a:off x="0" y="0"/>
          <a:ext cx="0" cy="0"/>
          <a:chOff x="0" y="0"/>
          <a:chExt cx="0" cy="0"/>
        </a:xfrm>
      </p:grpSpPr>
      <p:pic>
        <p:nvPicPr>
          <p:cNvPr id="15" name="Image 14" descr="APICIL4.jpg">
            <a:extLst>
              <a:ext uri="{FF2B5EF4-FFF2-40B4-BE49-F238E27FC236}">
                <a16:creationId xmlns:a16="http://schemas.microsoft.com/office/drawing/2014/main" id="{B02F5503-396D-FB4F-8514-7CF8337CE1FB}"/>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0" y="0"/>
            <a:ext cx="9142571" cy="6858000"/>
          </a:xfrm>
          <a:prstGeom prst="rect">
            <a:avLst/>
          </a:prstGeom>
        </p:spPr>
      </p:pic>
      <p:sp>
        <p:nvSpPr>
          <p:cNvPr id="8" name="Titre 1">
            <a:extLst>
              <a:ext uri="{FF2B5EF4-FFF2-40B4-BE49-F238E27FC236}">
                <a16:creationId xmlns:a16="http://schemas.microsoft.com/office/drawing/2014/main" id="{005BEA70-78D7-C34F-88A9-ECBB69439959}"/>
              </a:ext>
            </a:extLst>
          </p:cNvPr>
          <p:cNvSpPr>
            <a:spLocks noGrp="1"/>
          </p:cNvSpPr>
          <p:nvPr>
            <p:ph type="ctrTitle" hasCustomPrompt="1"/>
          </p:nvPr>
        </p:nvSpPr>
        <p:spPr>
          <a:xfrm>
            <a:off x="1670170" y="1605535"/>
            <a:ext cx="4875010" cy="372238"/>
          </a:xfrm>
          <a:prstGeom prst="rect">
            <a:avLst/>
          </a:prstGeom>
        </p:spPr>
        <p:txBody>
          <a:bodyPr anchor="ctr">
            <a:normAutofit/>
          </a:bodyPr>
          <a:lstStyle>
            <a:lvl1pPr algn="l">
              <a:lnSpc>
                <a:spcPct val="100000"/>
              </a:lnSpc>
              <a:defRPr sz="1400" b="1" cap="all" baseline="0">
                <a:solidFill>
                  <a:schemeClr val="bg1"/>
                </a:solidFill>
                <a:latin typeface="Verdana" panose="020B0604030504040204" pitchFamily="34" charset="0"/>
                <a:ea typeface="Verdana" panose="020B0604030504040204" pitchFamily="34" charset="0"/>
                <a:cs typeface="Verdana" panose="020B0604030504040204" pitchFamily="34" charset="0"/>
              </a:defRPr>
            </a:lvl1pPr>
          </a:lstStyle>
          <a:p>
            <a:r>
              <a:rPr lang="fr-FR" dirty="0"/>
              <a:t>NOM DU PROJET</a:t>
            </a:r>
          </a:p>
        </p:txBody>
      </p:sp>
      <p:sp>
        <p:nvSpPr>
          <p:cNvPr id="9" name="Espace réservé de la date 3">
            <a:extLst>
              <a:ext uri="{FF2B5EF4-FFF2-40B4-BE49-F238E27FC236}">
                <a16:creationId xmlns:a16="http://schemas.microsoft.com/office/drawing/2014/main" id="{8E1DB2A1-C545-8540-AFA5-DBC700A3BA4D}"/>
              </a:ext>
            </a:extLst>
          </p:cNvPr>
          <p:cNvSpPr>
            <a:spLocks noGrp="1"/>
          </p:cNvSpPr>
          <p:nvPr>
            <p:ph type="dt" sz="half" idx="10"/>
          </p:nvPr>
        </p:nvSpPr>
        <p:spPr>
          <a:xfrm>
            <a:off x="1670169" y="1113559"/>
            <a:ext cx="2743200" cy="365125"/>
          </a:xfrm>
          <a:prstGeom prst="rect">
            <a:avLst/>
          </a:prstGeom>
        </p:spPr>
        <p:txBody>
          <a:bodyPr/>
          <a:lstStyle>
            <a:lvl1pPr>
              <a:defRPr sz="800" b="1" cap="all" baseline="0">
                <a:solidFill>
                  <a:schemeClr val="bg1"/>
                </a:solidFill>
                <a:latin typeface="Verdana" panose="020B0604030504040204" pitchFamily="34" charset="0"/>
                <a:ea typeface="Verdana" panose="020B0604030504040204" pitchFamily="34" charset="0"/>
                <a:cs typeface="Verdana" panose="020B0604030504040204" pitchFamily="34" charset="0"/>
              </a:defRPr>
            </a:lvl1pPr>
          </a:lstStyle>
          <a:p>
            <a:fld id="{53BA5412-CDBA-C449-A3D7-CEF837217BA3}" type="datetime4">
              <a:rPr lang="fr-FR" smtClean="0"/>
              <a:t>3 juin 2021</a:t>
            </a:fld>
            <a:endParaRPr lang="fr-FR" dirty="0"/>
          </a:p>
        </p:txBody>
      </p:sp>
      <p:sp>
        <p:nvSpPr>
          <p:cNvPr id="10" name="Sous-titre 2">
            <a:extLst>
              <a:ext uri="{FF2B5EF4-FFF2-40B4-BE49-F238E27FC236}">
                <a16:creationId xmlns:a16="http://schemas.microsoft.com/office/drawing/2014/main" id="{49A75585-DD6E-334A-8464-AD9E22507C3F}"/>
              </a:ext>
            </a:extLst>
          </p:cNvPr>
          <p:cNvSpPr>
            <a:spLocks noGrp="1"/>
          </p:cNvSpPr>
          <p:nvPr>
            <p:ph type="subTitle" idx="1" hasCustomPrompt="1"/>
          </p:nvPr>
        </p:nvSpPr>
        <p:spPr>
          <a:xfrm>
            <a:off x="1670170" y="2286000"/>
            <a:ext cx="4875010" cy="3176384"/>
          </a:xfrm>
          <a:prstGeom prst="rect">
            <a:avLst/>
          </a:prstGeom>
        </p:spPr>
        <p:txBody>
          <a:bodyPr anchor="b">
            <a:normAutofit/>
          </a:bodyPr>
          <a:lstStyle>
            <a:lvl1pPr marL="0" indent="0" algn="l">
              <a:lnSpc>
                <a:spcPct val="100000"/>
              </a:lnSpc>
              <a:spcBef>
                <a:spcPts val="0"/>
              </a:spcBef>
              <a:buNone/>
              <a:defRPr sz="3600" b="1" cap="all" baseline="0">
                <a:solidFill>
                  <a:schemeClr val="bg1"/>
                </a:solidFill>
                <a:latin typeface="Verdana" panose="020B0604030504040204" pitchFamily="34" charset="0"/>
                <a:ea typeface="Verdana" panose="020B0604030504040204" pitchFamily="34" charset="0"/>
                <a:cs typeface="Verdana" panose="020B060403050404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dirty="0"/>
              <a:t>TITRE DE LA PRÉSENTATION</a:t>
            </a:r>
          </a:p>
        </p:txBody>
      </p:sp>
      <p:sp>
        <p:nvSpPr>
          <p:cNvPr id="11" name="Espace réservé du texte 4">
            <a:extLst>
              <a:ext uri="{FF2B5EF4-FFF2-40B4-BE49-F238E27FC236}">
                <a16:creationId xmlns:a16="http://schemas.microsoft.com/office/drawing/2014/main" id="{7F925275-33A7-C041-97E2-3CEF7AF83314}"/>
              </a:ext>
            </a:extLst>
          </p:cNvPr>
          <p:cNvSpPr>
            <a:spLocks noGrp="1"/>
          </p:cNvSpPr>
          <p:nvPr>
            <p:ph type="body" sz="quarter" idx="11" hasCustomPrompt="1"/>
          </p:nvPr>
        </p:nvSpPr>
        <p:spPr>
          <a:xfrm>
            <a:off x="1670169" y="6164077"/>
            <a:ext cx="4330959" cy="351023"/>
          </a:xfrm>
        </p:spPr>
        <p:txBody>
          <a:bodyPr>
            <a:noAutofit/>
          </a:bodyPr>
          <a:lstStyle>
            <a:lvl1pPr marL="0" marR="0" indent="0" algn="l" defTabSz="914400" rtl="0" eaLnBrk="1" fontAlgn="auto" latinLnBrk="0" hangingPunct="1">
              <a:lnSpc>
                <a:spcPct val="100000"/>
              </a:lnSpc>
              <a:spcBef>
                <a:spcPct val="0"/>
              </a:spcBef>
              <a:spcAft>
                <a:spcPts val="0"/>
              </a:spcAft>
              <a:buClrTx/>
              <a:buSzTx/>
              <a:buFont typeface="Arial" panose="020B0604020202020204" pitchFamily="34" charset="0"/>
              <a:buNone/>
              <a:tabLst/>
              <a:defRPr lang="fr-FR" sz="800" b="1" kern="1200" cap="all" baseline="0" dirty="0" smtClean="0">
                <a:solidFill>
                  <a:schemeClr val="bg1"/>
                </a:solidFill>
                <a:latin typeface="Verdana" panose="020B0604030504040204" pitchFamily="34" charset="0"/>
                <a:ea typeface="Verdana" panose="020B0604030504040204" pitchFamily="34" charset="0"/>
                <a:cs typeface="Verdana" panose="020B0604030504040204" pitchFamily="34" charset="0"/>
              </a:defRPr>
            </a:lvl1pPr>
          </a:lstStyle>
          <a:p>
            <a:r>
              <a:rPr lang="fr-FR" sz="800" b="1" kern="1200" cap="all" baseline="0" dirty="0">
                <a:solidFill>
                  <a:schemeClr val="bg1"/>
                </a:solidFill>
                <a:latin typeface="Verdana" panose="020B0604030504040204" pitchFamily="34" charset="0"/>
                <a:ea typeface="Verdana" panose="020B0604030504040204" pitchFamily="34" charset="0"/>
                <a:cs typeface="Verdana" panose="020B0604030504040204" pitchFamily="34" charset="0"/>
              </a:rPr>
              <a:t>Nom, prénom, Direction/service</a:t>
            </a:r>
          </a:p>
        </p:txBody>
      </p:sp>
      <p:pic>
        <p:nvPicPr>
          <p:cNvPr id="12" name="Image 11">
            <a:extLst>
              <a:ext uri="{FF2B5EF4-FFF2-40B4-BE49-F238E27FC236}">
                <a16:creationId xmlns:a16="http://schemas.microsoft.com/office/drawing/2014/main" id="{74685EB4-8702-6346-9376-7B88DA63EDF4}"/>
              </a:ext>
            </a:extLst>
          </p:cNvPr>
          <p:cNvPicPr>
            <a:picLocks noChangeAspect="1"/>
          </p:cNvPicPr>
          <p:nvPr userDrawn="1"/>
        </p:nvPicPr>
        <p:blipFill>
          <a:blip r:embed="rId3"/>
          <a:stretch>
            <a:fillRect/>
          </a:stretch>
        </p:blipFill>
        <p:spPr>
          <a:xfrm>
            <a:off x="7076859" y="5462384"/>
            <a:ext cx="1605128" cy="595613"/>
          </a:xfrm>
          <a:prstGeom prst="rect">
            <a:avLst/>
          </a:prstGeom>
        </p:spPr>
      </p:pic>
    </p:spTree>
    <p:extLst>
      <p:ext uri="{BB962C8B-B14F-4D97-AF65-F5344CB8AC3E}">
        <p14:creationId xmlns:p14="http://schemas.microsoft.com/office/powerpoint/2010/main" val="3170875241"/>
      </p:ext>
    </p:extLst>
  </p:cSld>
  <p:clrMapOvr>
    <a:masterClrMapping/>
  </p:clrMapOvr>
  <p:extLst>
    <p:ext uri="{DCECCB84-F9BA-43D5-87BE-67443E8EF086}">
      <p15:sldGuideLst xmlns:p15="http://schemas.microsoft.com/office/powerpoint/2012/main"/>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CHAPITRE 5">
    <p:spTree>
      <p:nvGrpSpPr>
        <p:cNvPr id="1" name=""/>
        <p:cNvGrpSpPr/>
        <p:nvPr/>
      </p:nvGrpSpPr>
      <p:grpSpPr>
        <a:xfrm>
          <a:off x="0" y="0"/>
          <a:ext cx="0" cy="0"/>
          <a:chOff x="0" y="0"/>
          <a:chExt cx="0" cy="0"/>
        </a:xfrm>
      </p:grpSpPr>
      <p:pic>
        <p:nvPicPr>
          <p:cNvPr id="2" name="Image 1" descr="Chapitres_couleurs4.jpg"/>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1429" y="0"/>
            <a:ext cx="9142571" cy="6858000"/>
          </a:xfrm>
          <a:prstGeom prst="rect">
            <a:avLst/>
          </a:prstGeom>
        </p:spPr>
      </p:pic>
      <p:sp>
        <p:nvSpPr>
          <p:cNvPr id="5" name="ZoneTexte 4">
            <a:extLst>
              <a:ext uri="{FF2B5EF4-FFF2-40B4-BE49-F238E27FC236}">
                <a16:creationId xmlns:a16="http://schemas.microsoft.com/office/drawing/2014/main" id="{E575DE9F-755E-4846-8B3E-A8C5FEA52ACC}"/>
              </a:ext>
            </a:extLst>
          </p:cNvPr>
          <p:cNvSpPr txBox="1"/>
          <p:nvPr userDrawn="1"/>
        </p:nvSpPr>
        <p:spPr>
          <a:xfrm>
            <a:off x="1503303" y="788957"/>
            <a:ext cx="1868524" cy="2400657"/>
          </a:xfrm>
          <a:prstGeom prst="rect">
            <a:avLst/>
          </a:prstGeom>
          <a:noFill/>
        </p:spPr>
        <p:txBody>
          <a:bodyPr wrap="square" rtlCol="0">
            <a:spAutoFit/>
          </a:bodyPr>
          <a:lstStyle/>
          <a:p>
            <a:pPr algn="l"/>
            <a:r>
              <a:rPr lang="fr-FR" sz="15000" b="1" dirty="0">
                <a:solidFill>
                  <a:srgbClr val="E96909"/>
                </a:solidFill>
                <a:latin typeface="Verdana"/>
                <a:cs typeface="Verdana"/>
              </a:rPr>
              <a:t>5</a:t>
            </a:r>
          </a:p>
        </p:txBody>
      </p:sp>
      <p:sp>
        <p:nvSpPr>
          <p:cNvPr id="9" name="Titre 1">
            <a:extLst>
              <a:ext uri="{FF2B5EF4-FFF2-40B4-BE49-F238E27FC236}">
                <a16:creationId xmlns:a16="http://schemas.microsoft.com/office/drawing/2014/main" id="{E35F46D9-9694-A843-8659-D8EE04BADABD}"/>
              </a:ext>
            </a:extLst>
          </p:cNvPr>
          <p:cNvSpPr>
            <a:spLocks noGrp="1"/>
          </p:cNvSpPr>
          <p:nvPr>
            <p:ph type="ctrTitle" hasCustomPrompt="1"/>
          </p:nvPr>
        </p:nvSpPr>
        <p:spPr>
          <a:xfrm>
            <a:off x="1748710" y="5089793"/>
            <a:ext cx="4721538" cy="372238"/>
          </a:xfrm>
          <a:prstGeom prst="rect">
            <a:avLst/>
          </a:prstGeom>
        </p:spPr>
        <p:txBody>
          <a:bodyPr anchor="ctr">
            <a:normAutofit/>
          </a:bodyPr>
          <a:lstStyle>
            <a:lvl1pPr algn="l">
              <a:lnSpc>
                <a:spcPct val="100000"/>
              </a:lnSpc>
              <a:defRPr sz="1400" b="1" cap="all" baseline="0">
                <a:solidFill>
                  <a:schemeClr val="accent4"/>
                </a:solidFill>
                <a:latin typeface="Verdana" panose="020B0604030504040204" pitchFamily="34" charset="0"/>
                <a:ea typeface="Verdana" panose="020B0604030504040204" pitchFamily="34" charset="0"/>
                <a:cs typeface="Verdana" panose="020B0604030504040204" pitchFamily="34" charset="0"/>
              </a:defRPr>
            </a:lvl1pPr>
          </a:lstStyle>
          <a:p>
            <a:r>
              <a:rPr lang="fr-FR" dirty="0"/>
              <a:t>SOUS TITRE DU CHAPITRE</a:t>
            </a:r>
          </a:p>
        </p:txBody>
      </p:sp>
      <p:sp>
        <p:nvSpPr>
          <p:cNvPr id="10" name="Sous-titre 2">
            <a:extLst>
              <a:ext uri="{FF2B5EF4-FFF2-40B4-BE49-F238E27FC236}">
                <a16:creationId xmlns:a16="http://schemas.microsoft.com/office/drawing/2014/main" id="{423BBC64-0C10-BA49-91EC-D19A30A750B6}"/>
              </a:ext>
            </a:extLst>
          </p:cNvPr>
          <p:cNvSpPr>
            <a:spLocks noGrp="1"/>
          </p:cNvSpPr>
          <p:nvPr>
            <p:ph type="subTitle" idx="1" hasCustomPrompt="1"/>
          </p:nvPr>
        </p:nvSpPr>
        <p:spPr>
          <a:xfrm>
            <a:off x="1748709" y="3073860"/>
            <a:ext cx="4721539" cy="1946775"/>
          </a:xfrm>
          <a:prstGeom prst="rect">
            <a:avLst/>
          </a:prstGeom>
        </p:spPr>
        <p:txBody>
          <a:bodyPr anchor="b">
            <a:normAutofit/>
          </a:bodyPr>
          <a:lstStyle>
            <a:lvl1pPr marL="0" indent="0" algn="l">
              <a:lnSpc>
                <a:spcPct val="100000"/>
              </a:lnSpc>
              <a:spcBef>
                <a:spcPts val="0"/>
              </a:spcBef>
              <a:buNone/>
              <a:defRPr sz="3600" b="1" cap="all" baseline="0">
                <a:solidFill>
                  <a:schemeClr val="accent4"/>
                </a:solidFill>
                <a:latin typeface="Verdana" panose="020B0604030504040204" pitchFamily="34" charset="0"/>
                <a:ea typeface="Verdana" panose="020B0604030504040204" pitchFamily="34" charset="0"/>
                <a:cs typeface="Verdana" panose="020B060403050404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dirty="0"/>
              <a:t>TITRE DU CHAPITRE</a:t>
            </a:r>
          </a:p>
        </p:txBody>
      </p:sp>
      <p:sp>
        <p:nvSpPr>
          <p:cNvPr id="11" name="Espace réservé de la date 3">
            <a:extLst>
              <a:ext uri="{FF2B5EF4-FFF2-40B4-BE49-F238E27FC236}">
                <a16:creationId xmlns:a16="http://schemas.microsoft.com/office/drawing/2014/main" id="{646D25BF-AA3F-794C-A51C-C965F867A601}"/>
              </a:ext>
            </a:extLst>
          </p:cNvPr>
          <p:cNvSpPr>
            <a:spLocks noGrp="1"/>
          </p:cNvSpPr>
          <p:nvPr>
            <p:ph type="dt" sz="half" idx="10"/>
          </p:nvPr>
        </p:nvSpPr>
        <p:spPr>
          <a:xfrm>
            <a:off x="1276192" y="6120848"/>
            <a:ext cx="3205065" cy="365125"/>
          </a:xfrm>
          <a:prstGeom prst="rect">
            <a:avLst/>
          </a:prstGeom>
        </p:spPr>
        <p:txBody>
          <a:bodyPr vert="horz" lIns="91440" tIns="45720" rIns="91440" bIns="45720" rtlCol="0" anchor="ctr">
            <a:noAutofit/>
          </a:bodyPr>
          <a:lstStyle>
            <a:lvl1pPr>
              <a:lnSpc>
                <a:spcPct val="100000"/>
              </a:lnSpc>
              <a:defRPr lang="fr-FR" sz="800" b="1" kern="1200" cap="all" baseline="0" smtClean="0">
                <a:solidFill>
                  <a:srgbClr val="E30513"/>
                </a:solidFill>
                <a:latin typeface="+mn-lt"/>
                <a:ea typeface="+mn-ea"/>
                <a:cs typeface="+mn-cs"/>
              </a:defRPr>
            </a:lvl1pPr>
          </a:lstStyle>
          <a:p>
            <a:pPr>
              <a:spcBef>
                <a:spcPct val="0"/>
              </a:spcBef>
            </a:pPr>
            <a:fld id="{8CE81338-E770-634F-9C23-F51FD76560B0}" type="datetime4">
              <a:rPr lang="fr-FR" smtClean="0"/>
              <a:t>3 juin 2021</a:t>
            </a:fld>
            <a:endParaRPr lang="fr-FR" dirty="0"/>
          </a:p>
        </p:txBody>
      </p:sp>
      <p:sp>
        <p:nvSpPr>
          <p:cNvPr id="12" name="Rectangle 11">
            <a:extLst>
              <a:ext uri="{FF2B5EF4-FFF2-40B4-BE49-F238E27FC236}">
                <a16:creationId xmlns:a16="http://schemas.microsoft.com/office/drawing/2014/main" id="{ACF2E9EF-B5F0-124A-BD02-9CD5B055C7AF}"/>
              </a:ext>
            </a:extLst>
          </p:cNvPr>
          <p:cNvSpPr/>
          <p:nvPr userDrawn="1"/>
        </p:nvSpPr>
        <p:spPr>
          <a:xfrm>
            <a:off x="1278341" y="6348099"/>
            <a:ext cx="3223966" cy="184666"/>
          </a:xfrm>
          <a:prstGeom prst="rect">
            <a:avLst/>
          </a:prstGeom>
        </p:spPr>
        <p:txBody>
          <a:bodyPr wrap="square">
            <a:spAutoFit/>
          </a:bodyPr>
          <a:lstStyle/>
          <a:p>
            <a:pPr marL="0" algn="l" defTabSz="914400" rtl="0" eaLnBrk="1" latinLnBrk="0" hangingPunct="1"/>
            <a:r>
              <a:rPr lang="fr-FR" sz="600" kern="1200" dirty="0">
                <a:solidFill>
                  <a:schemeClr val="tx1"/>
                </a:solidFill>
                <a:latin typeface="Verdana" panose="020B0604030504040204" pitchFamily="34" charset="0"/>
                <a:ea typeface="Verdana" panose="020B0604030504040204" pitchFamily="34" charset="0"/>
                <a:cs typeface="Verdana" panose="020B0604030504040204" pitchFamily="34" charset="0"/>
              </a:rPr>
              <a:t>Présentation sans valeur en l’absence des commentaires qui l’accompagnent</a:t>
            </a:r>
          </a:p>
        </p:txBody>
      </p:sp>
      <p:pic>
        <p:nvPicPr>
          <p:cNvPr id="13" name="Image 12">
            <a:extLst>
              <a:ext uri="{FF2B5EF4-FFF2-40B4-BE49-F238E27FC236}">
                <a16:creationId xmlns:a16="http://schemas.microsoft.com/office/drawing/2014/main" id="{45A1E6A2-119E-0941-A0C3-0FDF90A7E05B}"/>
              </a:ext>
            </a:extLst>
          </p:cNvPr>
          <p:cNvPicPr>
            <a:picLocks noChangeAspect="1"/>
          </p:cNvPicPr>
          <p:nvPr userDrawn="1"/>
        </p:nvPicPr>
        <p:blipFill>
          <a:blip r:embed="rId3"/>
          <a:stretch>
            <a:fillRect/>
          </a:stretch>
        </p:blipFill>
        <p:spPr>
          <a:xfrm>
            <a:off x="7076859" y="5462384"/>
            <a:ext cx="1605128" cy="595613"/>
          </a:xfrm>
          <a:prstGeom prst="rect">
            <a:avLst/>
          </a:prstGeom>
        </p:spPr>
      </p:pic>
    </p:spTree>
    <p:extLst>
      <p:ext uri="{BB962C8B-B14F-4D97-AF65-F5344CB8AC3E}">
        <p14:creationId xmlns:p14="http://schemas.microsoft.com/office/powerpoint/2010/main" val="3837699604"/>
      </p:ext>
    </p:extLst>
  </p:cSld>
  <p:clrMapOvr>
    <a:masterClrMapping/>
  </p:clrMapOvr>
  <p:extLst>
    <p:ext uri="{DCECCB84-F9BA-43D5-87BE-67443E8EF086}">
      <p15:sldGuideLst xmlns:p15="http://schemas.microsoft.com/office/powerpoint/2012/main"/>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EXTE ">
    <p:spTree>
      <p:nvGrpSpPr>
        <p:cNvPr id="1" name=""/>
        <p:cNvGrpSpPr/>
        <p:nvPr/>
      </p:nvGrpSpPr>
      <p:grpSpPr>
        <a:xfrm>
          <a:off x="0" y="0"/>
          <a:ext cx="0" cy="0"/>
          <a:chOff x="0" y="0"/>
          <a:chExt cx="0" cy="0"/>
        </a:xfrm>
      </p:grpSpPr>
      <p:pic>
        <p:nvPicPr>
          <p:cNvPr id="3" name="Image 2" descr="APICIL6.jpg"/>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0" y="0"/>
            <a:ext cx="9142571" cy="6858000"/>
          </a:xfrm>
          <a:prstGeom prst="rect">
            <a:avLst/>
          </a:prstGeom>
        </p:spPr>
      </p:pic>
      <p:pic>
        <p:nvPicPr>
          <p:cNvPr id="2" name="Image 1">
            <a:extLst>
              <a:ext uri="{FF2B5EF4-FFF2-40B4-BE49-F238E27FC236}">
                <a16:creationId xmlns:a16="http://schemas.microsoft.com/office/drawing/2014/main" id="{F39111D6-8CA8-C448-99C6-E5BEDACFF10E}"/>
              </a:ext>
            </a:extLst>
          </p:cNvPr>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7564130" y="6176112"/>
            <a:ext cx="1222460" cy="453617"/>
          </a:xfrm>
          <a:prstGeom prst="rect">
            <a:avLst/>
          </a:prstGeom>
        </p:spPr>
      </p:pic>
      <p:sp>
        <p:nvSpPr>
          <p:cNvPr id="5" name="Titre 1">
            <a:extLst>
              <a:ext uri="{FF2B5EF4-FFF2-40B4-BE49-F238E27FC236}">
                <a16:creationId xmlns:a16="http://schemas.microsoft.com/office/drawing/2014/main" id="{D5390879-0BE1-2D48-BA9A-DE6EA6DA114F}"/>
              </a:ext>
            </a:extLst>
          </p:cNvPr>
          <p:cNvSpPr>
            <a:spLocks noGrp="1"/>
          </p:cNvSpPr>
          <p:nvPr>
            <p:ph type="title" hasCustomPrompt="1"/>
          </p:nvPr>
        </p:nvSpPr>
        <p:spPr>
          <a:xfrm>
            <a:off x="464273" y="447657"/>
            <a:ext cx="716827" cy="655178"/>
          </a:xfrm>
          <a:prstGeom prst="rect">
            <a:avLst/>
          </a:prstGeom>
        </p:spPr>
        <p:txBody>
          <a:bodyPr anchor="ctr">
            <a:noAutofit/>
          </a:bodyPr>
          <a:lstStyle>
            <a:lvl1pPr marL="0" indent="0" algn="ctr" defTabSz="914400" rtl="0" eaLnBrk="1" latinLnBrk="0" hangingPunct="1">
              <a:lnSpc>
                <a:spcPct val="100000"/>
              </a:lnSpc>
              <a:spcBef>
                <a:spcPct val="0"/>
              </a:spcBef>
              <a:buFont typeface="Arial" panose="020B0604020202020204" pitchFamily="34" charset="0"/>
              <a:buNone/>
              <a:defRPr lang="fr-FR" sz="4200" b="1" kern="1200" dirty="0">
                <a:solidFill>
                  <a:srgbClr val="E30513"/>
                </a:solidFill>
                <a:latin typeface="Verdana" panose="020B0604030504040204" pitchFamily="34" charset="0"/>
                <a:ea typeface="Verdana" panose="020B0604030504040204" pitchFamily="34" charset="0"/>
                <a:cs typeface="Verdana" panose="020B0604030504040204" pitchFamily="34" charset="0"/>
              </a:defRPr>
            </a:lvl1pPr>
          </a:lstStyle>
          <a:p>
            <a:r>
              <a:rPr lang="fr-FR" dirty="0"/>
              <a:t>0</a:t>
            </a:r>
          </a:p>
        </p:txBody>
      </p:sp>
      <p:sp>
        <p:nvSpPr>
          <p:cNvPr id="7" name="Espace réservé du texte 6">
            <a:extLst>
              <a:ext uri="{FF2B5EF4-FFF2-40B4-BE49-F238E27FC236}">
                <a16:creationId xmlns:a16="http://schemas.microsoft.com/office/drawing/2014/main" id="{C5D715B0-698F-A049-BB1F-72F8CCCA0409}"/>
              </a:ext>
            </a:extLst>
          </p:cNvPr>
          <p:cNvSpPr>
            <a:spLocks noGrp="1"/>
          </p:cNvSpPr>
          <p:nvPr>
            <p:ph type="body" sz="quarter" idx="12" hasCustomPrompt="1"/>
          </p:nvPr>
        </p:nvSpPr>
        <p:spPr>
          <a:xfrm>
            <a:off x="4865298" y="99276"/>
            <a:ext cx="3829657" cy="363537"/>
          </a:xfrm>
          <a:prstGeom prst="rect">
            <a:avLst/>
          </a:prstGeom>
        </p:spPr>
        <p:txBody>
          <a:bodyPr anchor="ctr">
            <a:normAutofit/>
          </a:bodyPr>
          <a:lstStyle>
            <a:lvl1pPr marL="0" indent="0" algn="r" defTabSz="914400" rtl="0" eaLnBrk="1" latinLnBrk="0" hangingPunct="1">
              <a:lnSpc>
                <a:spcPct val="100000"/>
              </a:lnSpc>
              <a:spcBef>
                <a:spcPts val="0"/>
              </a:spcBef>
              <a:buNone/>
              <a:defRPr lang="fr-FR" sz="1200" b="1" kern="1200" cap="all" baseline="0" dirty="0">
                <a:solidFill>
                  <a:srgbClr val="E30513"/>
                </a:solidFill>
                <a:latin typeface="+mn-lt"/>
                <a:ea typeface="+mn-ea"/>
                <a:cs typeface="+mn-cs"/>
              </a:defRPr>
            </a:lvl1pPr>
          </a:lstStyle>
          <a:p>
            <a:r>
              <a:rPr lang="fr-FR" dirty="0"/>
              <a:t>RAPPEL DU CHAPITRE</a:t>
            </a:r>
          </a:p>
        </p:txBody>
      </p:sp>
      <p:sp>
        <p:nvSpPr>
          <p:cNvPr id="11" name="Espace réservé du texte 19">
            <a:extLst>
              <a:ext uri="{FF2B5EF4-FFF2-40B4-BE49-F238E27FC236}">
                <a16:creationId xmlns:a16="http://schemas.microsoft.com/office/drawing/2014/main" id="{D8329185-3024-A24F-9A90-504C20D468A8}"/>
              </a:ext>
            </a:extLst>
          </p:cNvPr>
          <p:cNvSpPr>
            <a:spLocks noGrp="1"/>
          </p:cNvSpPr>
          <p:nvPr>
            <p:ph type="body" sz="quarter" idx="15" hasCustomPrompt="1"/>
          </p:nvPr>
        </p:nvSpPr>
        <p:spPr>
          <a:xfrm>
            <a:off x="1368425" y="1055683"/>
            <a:ext cx="5064879" cy="322104"/>
          </a:xfrm>
          <a:prstGeom prst="rect">
            <a:avLst/>
          </a:prstGeom>
        </p:spPr>
        <p:txBody>
          <a:bodyPr anchor="ctr">
            <a:noAutofit/>
          </a:bodyPr>
          <a:lstStyle>
            <a:lvl1pPr marL="0" indent="0">
              <a:lnSpc>
                <a:spcPct val="100000"/>
              </a:lnSpc>
              <a:buNone/>
              <a:defRPr lang="fr-FR" sz="1800" kern="1200" cap="all" baseline="0" dirty="0">
                <a:solidFill>
                  <a:schemeClr val="tx2"/>
                </a:solidFill>
                <a:latin typeface="+mn-lt"/>
                <a:ea typeface="+mn-ea"/>
                <a:cs typeface="+mn-cs"/>
              </a:defRPr>
            </a:lvl1pPr>
          </a:lstStyle>
          <a:p>
            <a:r>
              <a:rPr lang="fr-FR" dirty="0"/>
              <a:t>SOUS-TITRE DE LA PAGE</a:t>
            </a:r>
          </a:p>
        </p:txBody>
      </p:sp>
      <p:sp>
        <p:nvSpPr>
          <p:cNvPr id="12" name="Espace réservé du texte 26">
            <a:extLst>
              <a:ext uri="{FF2B5EF4-FFF2-40B4-BE49-F238E27FC236}">
                <a16:creationId xmlns:a16="http://schemas.microsoft.com/office/drawing/2014/main" id="{F93FDBA7-8E3B-D04F-A681-1EC1DD6FC511}"/>
              </a:ext>
            </a:extLst>
          </p:cNvPr>
          <p:cNvSpPr>
            <a:spLocks noGrp="1"/>
          </p:cNvSpPr>
          <p:nvPr>
            <p:ph type="body" sz="quarter" idx="17" hasCustomPrompt="1"/>
          </p:nvPr>
        </p:nvSpPr>
        <p:spPr>
          <a:xfrm>
            <a:off x="1368425" y="1683380"/>
            <a:ext cx="6840539" cy="851705"/>
          </a:xfrm>
          <a:prstGeom prst="rect">
            <a:avLst/>
          </a:prstGeom>
        </p:spPr>
        <p:txBody>
          <a:bodyPr>
            <a:normAutofit/>
          </a:bodyPr>
          <a:lstStyle>
            <a:lvl1pPr marL="0" indent="0">
              <a:lnSpc>
                <a:spcPct val="100000"/>
              </a:lnSpc>
              <a:spcBef>
                <a:spcPts val="0"/>
              </a:spcBef>
              <a:buNone/>
              <a:defRPr sz="1200"/>
            </a:lvl1pPr>
          </a:lstStyle>
          <a:p>
            <a:r>
              <a:rPr lang="fr-FR" dirty="0"/>
              <a:t>Introduction – texte courant</a:t>
            </a:r>
          </a:p>
        </p:txBody>
      </p:sp>
      <p:sp>
        <p:nvSpPr>
          <p:cNvPr id="13" name="Espace réservé du texte 2">
            <a:extLst>
              <a:ext uri="{FF2B5EF4-FFF2-40B4-BE49-F238E27FC236}">
                <a16:creationId xmlns:a16="http://schemas.microsoft.com/office/drawing/2014/main" id="{75CFC45A-9B15-7D41-BB40-327150064D23}"/>
              </a:ext>
            </a:extLst>
          </p:cNvPr>
          <p:cNvSpPr>
            <a:spLocks noGrp="1"/>
          </p:cNvSpPr>
          <p:nvPr>
            <p:ph type="body" sz="quarter" idx="13" hasCustomPrompt="1"/>
          </p:nvPr>
        </p:nvSpPr>
        <p:spPr>
          <a:xfrm>
            <a:off x="1368425" y="603092"/>
            <a:ext cx="5064879" cy="333375"/>
          </a:xfrm>
          <a:prstGeom prst="rect">
            <a:avLst/>
          </a:prstGeom>
        </p:spPr>
        <p:txBody>
          <a:bodyPr anchor="ctr">
            <a:noAutofit/>
          </a:bodyPr>
          <a:lstStyle>
            <a:lvl1pPr marL="0" indent="0" algn="l" defTabSz="914400" rtl="0" eaLnBrk="1" latinLnBrk="0" hangingPunct="1">
              <a:lnSpc>
                <a:spcPct val="100000"/>
              </a:lnSpc>
              <a:spcBef>
                <a:spcPct val="0"/>
              </a:spcBef>
              <a:buNone/>
              <a:defRPr lang="fr-FR" sz="2200" b="1" kern="1200" cap="all" baseline="0" dirty="0">
                <a:solidFill>
                  <a:schemeClr val="tx1"/>
                </a:solidFill>
                <a:latin typeface="Verdana" panose="020B0604030504040204" pitchFamily="34" charset="0"/>
                <a:ea typeface="Verdana" panose="020B0604030504040204" pitchFamily="34" charset="0"/>
                <a:cs typeface="Verdana" panose="020B0604030504040204" pitchFamily="34" charset="0"/>
              </a:defRPr>
            </a:lvl1pPr>
          </a:lstStyle>
          <a:p>
            <a:r>
              <a:rPr lang="fr-FR" dirty="0"/>
              <a:t>TITRE DE LA PAGE</a:t>
            </a:r>
          </a:p>
        </p:txBody>
      </p:sp>
      <p:sp>
        <p:nvSpPr>
          <p:cNvPr id="14" name="Espace réservé du texte 29">
            <a:extLst>
              <a:ext uri="{FF2B5EF4-FFF2-40B4-BE49-F238E27FC236}">
                <a16:creationId xmlns:a16="http://schemas.microsoft.com/office/drawing/2014/main" id="{72EE1AD8-8F3F-0B42-914A-6C85515802B7}"/>
              </a:ext>
            </a:extLst>
          </p:cNvPr>
          <p:cNvSpPr>
            <a:spLocks noGrp="1"/>
          </p:cNvSpPr>
          <p:nvPr>
            <p:ph type="body" sz="quarter" idx="18" hasCustomPrompt="1"/>
          </p:nvPr>
        </p:nvSpPr>
        <p:spPr>
          <a:xfrm>
            <a:off x="1368425" y="2660423"/>
            <a:ext cx="6840539" cy="3190453"/>
          </a:xfrm>
          <a:prstGeom prst="rect">
            <a:avLst/>
          </a:prstGeom>
        </p:spPr>
        <p:txBody>
          <a:bodyPr/>
          <a:lstStyle>
            <a:lvl1pPr marL="133350" indent="-133350">
              <a:buClr>
                <a:schemeClr val="tx2"/>
              </a:buClr>
              <a:buFont typeface="Wingdings" pitchFamily="2" charset="2"/>
              <a:buChar char="§"/>
              <a:tabLst/>
              <a:defRPr sz="1200" b="1" cap="none" baseline="0">
                <a:latin typeface="+mn-lt"/>
              </a:defRPr>
            </a:lvl1pPr>
            <a:lvl2pPr marL="314325" indent="-134938">
              <a:lnSpc>
                <a:spcPct val="100000"/>
              </a:lnSpc>
              <a:spcBef>
                <a:spcPts val="1200"/>
              </a:spcBef>
              <a:buClr>
                <a:schemeClr val="tx2"/>
              </a:buClr>
              <a:buFont typeface="Police système"/>
              <a:buChar char="‣"/>
              <a:tabLst/>
              <a:defRPr sz="1200" b="1" cap="none" baseline="0"/>
            </a:lvl2pPr>
          </a:lstStyle>
          <a:p>
            <a:r>
              <a:rPr lang="fr-FR" dirty="0"/>
              <a:t>TITRE DE NIVEAU 2</a:t>
            </a:r>
          </a:p>
          <a:p>
            <a:pPr lvl="1"/>
            <a:r>
              <a:rPr lang="fr-FR" dirty="0"/>
              <a:t>Titre de niveau 3 </a:t>
            </a:r>
          </a:p>
        </p:txBody>
      </p:sp>
      <p:sp>
        <p:nvSpPr>
          <p:cNvPr id="17" name="Espace réservé de la date 3">
            <a:extLst>
              <a:ext uri="{FF2B5EF4-FFF2-40B4-BE49-F238E27FC236}">
                <a16:creationId xmlns:a16="http://schemas.microsoft.com/office/drawing/2014/main" id="{11360C67-B748-EC4C-8C38-63DB33DA24BD}"/>
              </a:ext>
            </a:extLst>
          </p:cNvPr>
          <p:cNvSpPr>
            <a:spLocks noGrp="1"/>
          </p:cNvSpPr>
          <p:nvPr>
            <p:ph type="dt" sz="half" idx="10"/>
          </p:nvPr>
        </p:nvSpPr>
        <p:spPr>
          <a:xfrm>
            <a:off x="1276192" y="6120848"/>
            <a:ext cx="3205065" cy="365125"/>
          </a:xfrm>
          <a:prstGeom prst="rect">
            <a:avLst/>
          </a:prstGeom>
        </p:spPr>
        <p:txBody>
          <a:bodyPr vert="horz" lIns="91440" tIns="45720" rIns="91440" bIns="45720" rtlCol="0" anchor="ctr">
            <a:noAutofit/>
          </a:bodyPr>
          <a:lstStyle>
            <a:lvl1pPr>
              <a:lnSpc>
                <a:spcPct val="100000"/>
              </a:lnSpc>
              <a:defRPr lang="fr-FR" sz="800" b="1" kern="1200" cap="all" baseline="0" smtClean="0">
                <a:solidFill>
                  <a:srgbClr val="E30513"/>
                </a:solidFill>
                <a:latin typeface="+mn-lt"/>
                <a:ea typeface="+mn-ea"/>
                <a:cs typeface="+mn-cs"/>
              </a:defRPr>
            </a:lvl1pPr>
          </a:lstStyle>
          <a:p>
            <a:pPr>
              <a:spcBef>
                <a:spcPct val="0"/>
              </a:spcBef>
            </a:pPr>
            <a:fld id="{8CE81338-E770-634F-9C23-F51FD76560B0}" type="datetime4">
              <a:rPr lang="fr-FR" smtClean="0"/>
              <a:t>3 juin 2021</a:t>
            </a:fld>
            <a:endParaRPr lang="fr-FR" dirty="0"/>
          </a:p>
        </p:txBody>
      </p:sp>
      <p:sp>
        <p:nvSpPr>
          <p:cNvPr id="18" name="Rectangle 17">
            <a:extLst>
              <a:ext uri="{FF2B5EF4-FFF2-40B4-BE49-F238E27FC236}">
                <a16:creationId xmlns:a16="http://schemas.microsoft.com/office/drawing/2014/main" id="{7A6EACA9-84F8-F942-921B-C0A9625DF91C}"/>
              </a:ext>
            </a:extLst>
          </p:cNvPr>
          <p:cNvSpPr/>
          <p:nvPr userDrawn="1"/>
        </p:nvSpPr>
        <p:spPr>
          <a:xfrm>
            <a:off x="1278341" y="6348099"/>
            <a:ext cx="3223966" cy="184666"/>
          </a:xfrm>
          <a:prstGeom prst="rect">
            <a:avLst/>
          </a:prstGeom>
        </p:spPr>
        <p:txBody>
          <a:bodyPr wrap="square">
            <a:spAutoFit/>
          </a:bodyPr>
          <a:lstStyle/>
          <a:p>
            <a:pPr marL="0" algn="l" defTabSz="914400" rtl="0" eaLnBrk="1" latinLnBrk="0" hangingPunct="1"/>
            <a:r>
              <a:rPr lang="fr-FR" sz="600" kern="1200" dirty="0">
                <a:solidFill>
                  <a:schemeClr val="tx1"/>
                </a:solidFill>
                <a:latin typeface="Verdana" panose="020B0604030504040204" pitchFamily="34" charset="0"/>
                <a:ea typeface="Verdana" panose="020B0604030504040204" pitchFamily="34" charset="0"/>
                <a:cs typeface="Verdana" panose="020B0604030504040204" pitchFamily="34" charset="0"/>
              </a:rPr>
              <a:t>Présentation sans valeur en l’absence des commentaires qui l’accompagnent</a:t>
            </a:r>
          </a:p>
        </p:txBody>
      </p:sp>
      <p:sp>
        <p:nvSpPr>
          <p:cNvPr id="15" name="Espace réservé du numéro de diapositive 5">
            <a:extLst>
              <a:ext uri="{FF2B5EF4-FFF2-40B4-BE49-F238E27FC236}">
                <a16:creationId xmlns:a16="http://schemas.microsoft.com/office/drawing/2014/main" id="{C0B0DE54-52A8-4B96-B78F-CCDC1B373F81}"/>
              </a:ext>
            </a:extLst>
          </p:cNvPr>
          <p:cNvSpPr>
            <a:spLocks noGrp="1"/>
          </p:cNvSpPr>
          <p:nvPr>
            <p:ph type="sldNum" sz="quarter" idx="4"/>
          </p:nvPr>
        </p:nvSpPr>
        <p:spPr>
          <a:xfrm>
            <a:off x="4713848" y="6120847"/>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8916FC1-6D20-1A45-9F66-A68EA2E2DDFC}" type="slidenum">
              <a:rPr lang="fr-FR" smtClean="0"/>
              <a:t>‹N°›</a:t>
            </a:fld>
            <a:endParaRPr lang="fr-FR"/>
          </a:p>
        </p:txBody>
      </p:sp>
    </p:spTree>
    <p:extLst>
      <p:ext uri="{BB962C8B-B14F-4D97-AF65-F5344CB8AC3E}">
        <p14:creationId xmlns:p14="http://schemas.microsoft.com/office/powerpoint/2010/main" val="157554048"/>
      </p:ext>
    </p:extLst>
  </p:cSld>
  <p:clrMapOvr>
    <a:masterClrMapping/>
  </p:clrMapOvr>
  <p:extLst>
    <p:ext uri="{DCECCB84-F9BA-43D5-87BE-67443E8EF086}">
      <p15:sldGuideLst xmlns:p15="http://schemas.microsoft.com/office/powerpoint/2012/main"/>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EXTE EXERGUE">
    <p:spTree>
      <p:nvGrpSpPr>
        <p:cNvPr id="1" name=""/>
        <p:cNvGrpSpPr/>
        <p:nvPr/>
      </p:nvGrpSpPr>
      <p:grpSpPr>
        <a:xfrm>
          <a:off x="0" y="0"/>
          <a:ext cx="0" cy="0"/>
          <a:chOff x="0" y="0"/>
          <a:chExt cx="0" cy="0"/>
        </a:xfrm>
      </p:grpSpPr>
      <p:pic>
        <p:nvPicPr>
          <p:cNvPr id="3" name="Image 2" descr="APICIL6.jpg"/>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0" y="0"/>
            <a:ext cx="9142571" cy="6858000"/>
          </a:xfrm>
          <a:prstGeom prst="rect">
            <a:avLst/>
          </a:prstGeom>
        </p:spPr>
      </p:pic>
      <p:pic>
        <p:nvPicPr>
          <p:cNvPr id="2" name="Image 1">
            <a:extLst>
              <a:ext uri="{FF2B5EF4-FFF2-40B4-BE49-F238E27FC236}">
                <a16:creationId xmlns:a16="http://schemas.microsoft.com/office/drawing/2014/main" id="{F39111D6-8CA8-C448-99C6-E5BEDACFF10E}"/>
              </a:ext>
            </a:extLst>
          </p:cNvPr>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7564130" y="6176112"/>
            <a:ext cx="1222460" cy="453617"/>
          </a:xfrm>
          <a:prstGeom prst="rect">
            <a:avLst/>
          </a:prstGeom>
        </p:spPr>
      </p:pic>
      <p:sp>
        <p:nvSpPr>
          <p:cNvPr id="5" name="Titre 1">
            <a:extLst>
              <a:ext uri="{FF2B5EF4-FFF2-40B4-BE49-F238E27FC236}">
                <a16:creationId xmlns:a16="http://schemas.microsoft.com/office/drawing/2014/main" id="{D5390879-0BE1-2D48-BA9A-DE6EA6DA114F}"/>
              </a:ext>
            </a:extLst>
          </p:cNvPr>
          <p:cNvSpPr>
            <a:spLocks noGrp="1"/>
          </p:cNvSpPr>
          <p:nvPr>
            <p:ph type="title" hasCustomPrompt="1"/>
          </p:nvPr>
        </p:nvSpPr>
        <p:spPr>
          <a:xfrm>
            <a:off x="464273" y="447657"/>
            <a:ext cx="716827" cy="655178"/>
          </a:xfrm>
          <a:prstGeom prst="rect">
            <a:avLst/>
          </a:prstGeom>
        </p:spPr>
        <p:txBody>
          <a:bodyPr anchor="ctr">
            <a:noAutofit/>
          </a:bodyPr>
          <a:lstStyle>
            <a:lvl1pPr marL="0" indent="0" algn="ctr" defTabSz="914400" rtl="0" eaLnBrk="1" latinLnBrk="0" hangingPunct="1">
              <a:lnSpc>
                <a:spcPct val="100000"/>
              </a:lnSpc>
              <a:spcBef>
                <a:spcPct val="0"/>
              </a:spcBef>
              <a:buFont typeface="Arial" panose="020B0604020202020204" pitchFamily="34" charset="0"/>
              <a:buNone/>
              <a:defRPr lang="fr-FR" sz="4200" b="1" kern="1200" dirty="0">
                <a:solidFill>
                  <a:srgbClr val="E30513"/>
                </a:solidFill>
                <a:latin typeface="Verdana" panose="020B0604030504040204" pitchFamily="34" charset="0"/>
                <a:ea typeface="Verdana" panose="020B0604030504040204" pitchFamily="34" charset="0"/>
                <a:cs typeface="Verdana" panose="020B0604030504040204" pitchFamily="34" charset="0"/>
              </a:defRPr>
            </a:lvl1pPr>
          </a:lstStyle>
          <a:p>
            <a:r>
              <a:rPr lang="fr-FR" dirty="0"/>
              <a:t>0</a:t>
            </a:r>
          </a:p>
        </p:txBody>
      </p:sp>
      <p:sp>
        <p:nvSpPr>
          <p:cNvPr id="7" name="Espace réservé du texte 6">
            <a:extLst>
              <a:ext uri="{FF2B5EF4-FFF2-40B4-BE49-F238E27FC236}">
                <a16:creationId xmlns:a16="http://schemas.microsoft.com/office/drawing/2014/main" id="{C5D715B0-698F-A049-BB1F-72F8CCCA0409}"/>
              </a:ext>
            </a:extLst>
          </p:cNvPr>
          <p:cNvSpPr>
            <a:spLocks noGrp="1"/>
          </p:cNvSpPr>
          <p:nvPr>
            <p:ph type="body" sz="quarter" idx="12" hasCustomPrompt="1"/>
          </p:nvPr>
        </p:nvSpPr>
        <p:spPr>
          <a:xfrm>
            <a:off x="4813540" y="99276"/>
            <a:ext cx="3881415" cy="363537"/>
          </a:xfrm>
          <a:prstGeom prst="rect">
            <a:avLst/>
          </a:prstGeom>
        </p:spPr>
        <p:txBody>
          <a:bodyPr anchor="ctr">
            <a:normAutofit/>
          </a:bodyPr>
          <a:lstStyle>
            <a:lvl1pPr marL="0" indent="0" algn="r" defTabSz="914400" rtl="0" eaLnBrk="1" latinLnBrk="0" hangingPunct="1">
              <a:lnSpc>
                <a:spcPct val="100000"/>
              </a:lnSpc>
              <a:spcBef>
                <a:spcPts val="0"/>
              </a:spcBef>
              <a:buNone/>
              <a:defRPr lang="fr-FR" sz="1200" b="1" kern="1200" cap="all" baseline="0" dirty="0">
                <a:solidFill>
                  <a:srgbClr val="E30513"/>
                </a:solidFill>
                <a:latin typeface="+mn-lt"/>
                <a:ea typeface="+mn-ea"/>
                <a:cs typeface="+mn-cs"/>
              </a:defRPr>
            </a:lvl1pPr>
          </a:lstStyle>
          <a:p>
            <a:r>
              <a:rPr lang="fr-FR" dirty="0"/>
              <a:t>RAPPEL DU CHAPITRE</a:t>
            </a:r>
          </a:p>
        </p:txBody>
      </p:sp>
      <p:sp>
        <p:nvSpPr>
          <p:cNvPr id="11" name="Espace réservé du texte 19">
            <a:extLst>
              <a:ext uri="{FF2B5EF4-FFF2-40B4-BE49-F238E27FC236}">
                <a16:creationId xmlns:a16="http://schemas.microsoft.com/office/drawing/2014/main" id="{D8329185-3024-A24F-9A90-504C20D468A8}"/>
              </a:ext>
            </a:extLst>
          </p:cNvPr>
          <p:cNvSpPr>
            <a:spLocks noGrp="1"/>
          </p:cNvSpPr>
          <p:nvPr>
            <p:ph type="body" sz="quarter" idx="15" hasCustomPrompt="1"/>
          </p:nvPr>
        </p:nvSpPr>
        <p:spPr>
          <a:xfrm>
            <a:off x="1368425" y="1055683"/>
            <a:ext cx="5064879" cy="322104"/>
          </a:xfrm>
          <a:prstGeom prst="rect">
            <a:avLst/>
          </a:prstGeom>
        </p:spPr>
        <p:txBody>
          <a:bodyPr anchor="ctr">
            <a:noAutofit/>
          </a:bodyPr>
          <a:lstStyle>
            <a:lvl1pPr marL="0" indent="0">
              <a:lnSpc>
                <a:spcPct val="100000"/>
              </a:lnSpc>
              <a:buNone/>
              <a:defRPr lang="fr-FR" sz="1800" kern="1200" cap="all" baseline="0" dirty="0">
                <a:solidFill>
                  <a:schemeClr val="tx2"/>
                </a:solidFill>
                <a:latin typeface="+mn-lt"/>
                <a:ea typeface="+mn-ea"/>
                <a:cs typeface="+mn-cs"/>
              </a:defRPr>
            </a:lvl1pPr>
          </a:lstStyle>
          <a:p>
            <a:r>
              <a:rPr lang="fr-FR" dirty="0"/>
              <a:t>SOUS-TITRE DE LA PAGE</a:t>
            </a:r>
          </a:p>
        </p:txBody>
      </p:sp>
      <p:sp>
        <p:nvSpPr>
          <p:cNvPr id="13" name="Espace réservé du texte 2">
            <a:extLst>
              <a:ext uri="{FF2B5EF4-FFF2-40B4-BE49-F238E27FC236}">
                <a16:creationId xmlns:a16="http://schemas.microsoft.com/office/drawing/2014/main" id="{75CFC45A-9B15-7D41-BB40-327150064D23}"/>
              </a:ext>
            </a:extLst>
          </p:cNvPr>
          <p:cNvSpPr>
            <a:spLocks noGrp="1"/>
          </p:cNvSpPr>
          <p:nvPr>
            <p:ph type="body" sz="quarter" idx="13" hasCustomPrompt="1"/>
          </p:nvPr>
        </p:nvSpPr>
        <p:spPr>
          <a:xfrm>
            <a:off x="1368425" y="603092"/>
            <a:ext cx="5064879" cy="333375"/>
          </a:xfrm>
          <a:prstGeom prst="rect">
            <a:avLst/>
          </a:prstGeom>
        </p:spPr>
        <p:txBody>
          <a:bodyPr anchor="ctr">
            <a:noAutofit/>
          </a:bodyPr>
          <a:lstStyle>
            <a:lvl1pPr marL="0" indent="0" algn="l" defTabSz="914400" rtl="0" eaLnBrk="1" latinLnBrk="0" hangingPunct="1">
              <a:lnSpc>
                <a:spcPct val="100000"/>
              </a:lnSpc>
              <a:spcBef>
                <a:spcPct val="0"/>
              </a:spcBef>
              <a:buNone/>
              <a:defRPr lang="fr-FR" sz="2200" b="1" kern="1200" cap="all" baseline="0" dirty="0">
                <a:solidFill>
                  <a:schemeClr val="tx1"/>
                </a:solidFill>
                <a:latin typeface="Verdana" panose="020B0604030504040204" pitchFamily="34" charset="0"/>
                <a:ea typeface="Verdana" panose="020B0604030504040204" pitchFamily="34" charset="0"/>
                <a:cs typeface="Verdana" panose="020B0604030504040204" pitchFamily="34" charset="0"/>
              </a:defRPr>
            </a:lvl1pPr>
          </a:lstStyle>
          <a:p>
            <a:r>
              <a:rPr lang="fr-FR" dirty="0"/>
              <a:t>TITRE DE LA PAGE</a:t>
            </a:r>
          </a:p>
        </p:txBody>
      </p:sp>
      <p:cxnSp>
        <p:nvCxnSpPr>
          <p:cNvPr id="16" name="Connecteur droit 15">
            <a:extLst>
              <a:ext uri="{FF2B5EF4-FFF2-40B4-BE49-F238E27FC236}">
                <a16:creationId xmlns:a16="http://schemas.microsoft.com/office/drawing/2014/main" id="{5B7975AE-C476-3E4A-9216-A4F84CDEFB77}"/>
              </a:ext>
            </a:extLst>
          </p:cNvPr>
          <p:cNvCxnSpPr>
            <a:cxnSpLocks/>
          </p:cNvCxnSpPr>
          <p:nvPr userDrawn="1"/>
        </p:nvCxnSpPr>
        <p:spPr>
          <a:xfrm>
            <a:off x="5053079" y="5450348"/>
            <a:ext cx="3047426" cy="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17" name="Espace réservé du texte 5">
            <a:extLst>
              <a:ext uri="{FF2B5EF4-FFF2-40B4-BE49-F238E27FC236}">
                <a16:creationId xmlns:a16="http://schemas.microsoft.com/office/drawing/2014/main" id="{B4D9F82C-1DDB-184F-B0B8-EFE570B463A0}"/>
              </a:ext>
            </a:extLst>
          </p:cNvPr>
          <p:cNvSpPr>
            <a:spLocks noGrp="1"/>
          </p:cNvSpPr>
          <p:nvPr>
            <p:ph type="body" sz="quarter" idx="20" hasCustomPrompt="1"/>
          </p:nvPr>
        </p:nvSpPr>
        <p:spPr>
          <a:xfrm>
            <a:off x="5051534" y="5529371"/>
            <a:ext cx="3048676" cy="230481"/>
          </a:xfrm>
        </p:spPr>
        <p:txBody>
          <a:bodyPr anchor="ctr">
            <a:normAutofit/>
          </a:bodyPr>
          <a:lstStyle>
            <a:lvl1pPr marL="0" indent="0" algn="l">
              <a:buNone/>
              <a:defRPr sz="1000" b="1" cap="all" baseline="0"/>
            </a:lvl1pPr>
          </a:lstStyle>
          <a:p>
            <a:r>
              <a:rPr lang="fr-FR" dirty="0"/>
              <a:t>TITRE DU SCHÉMA</a:t>
            </a:r>
          </a:p>
        </p:txBody>
      </p:sp>
      <p:sp>
        <p:nvSpPr>
          <p:cNvPr id="19" name="Espace réservé du texte 26">
            <a:extLst>
              <a:ext uri="{FF2B5EF4-FFF2-40B4-BE49-F238E27FC236}">
                <a16:creationId xmlns:a16="http://schemas.microsoft.com/office/drawing/2014/main" id="{21C22E85-1FE2-D441-A390-340DAB08BB0E}"/>
              </a:ext>
            </a:extLst>
          </p:cNvPr>
          <p:cNvSpPr>
            <a:spLocks noGrp="1"/>
          </p:cNvSpPr>
          <p:nvPr>
            <p:ph type="body" sz="quarter" idx="17" hasCustomPrompt="1"/>
          </p:nvPr>
        </p:nvSpPr>
        <p:spPr>
          <a:xfrm>
            <a:off x="1368425" y="1683380"/>
            <a:ext cx="3353887" cy="4167496"/>
          </a:xfrm>
          <a:prstGeom prst="rect">
            <a:avLst/>
          </a:prstGeom>
        </p:spPr>
        <p:txBody>
          <a:bodyPr>
            <a:normAutofit/>
          </a:bodyPr>
          <a:lstStyle>
            <a:lvl1pPr marL="0" indent="0">
              <a:lnSpc>
                <a:spcPct val="100000"/>
              </a:lnSpc>
              <a:spcBef>
                <a:spcPts val="0"/>
              </a:spcBef>
              <a:buNone/>
              <a:defRPr sz="1200"/>
            </a:lvl1pPr>
          </a:lstStyle>
          <a:p>
            <a:r>
              <a:rPr lang="fr-FR" dirty="0"/>
              <a:t>Introduction – texte courant</a:t>
            </a:r>
          </a:p>
        </p:txBody>
      </p:sp>
      <p:sp>
        <p:nvSpPr>
          <p:cNvPr id="22" name="Espace réservé de la date 3">
            <a:extLst>
              <a:ext uri="{FF2B5EF4-FFF2-40B4-BE49-F238E27FC236}">
                <a16:creationId xmlns:a16="http://schemas.microsoft.com/office/drawing/2014/main" id="{A00A5F6A-9C85-B040-8BFB-67A90332D65D}"/>
              </a:ext>
            </a:extLst>
          </p:cNvPr>
          <p:cNvSpPr>
            <a:spLocks noGrp="1"/>
          </p:cNvSpPr>
          <p:nvPr>
            <p:ph type="dt" sz="half" idx="10"/>
          </p:nvPr>
        </p:nvSpPr>
        <p:spPr>
          <a:xfrm>
            <a:off x="1276192" y="6120848"/>
            <a:ext cx="3205065" cy="365125"/>
          </a:xfrm>
          <a:prstGeom prst="rect">
            <a:avLst/>
          </a:prstGeom>
        </p:spPr>
        <p:txBody>
          <a:bodyPr vert="horz" lIns="91440" tIns="45720" rIns="91440" bIns="45720" rtlCol="0" anchor="ctr">
            <a:noAutofit/>
          </a:bodyPr>
          <a:lstStyle>
            <a:lvl1pPr>
              <a:lnSpc>
                <a:spcPct val="100000"/>
              </a:lnSpc>
              <a:defRPr lang="fr-FR" sz="800" b="1" kern="1200" cap="all" baseline="0" smtClean="0">
                <a:solidFill>
                  <a:srgbClr val="E30513"/>
                </a:solidFill>
                <a:latin typeface="+mn-lt"/>
                <a:ea typeface="+mn-ea"/>
                <a:cs typeface="+mn-cs"/>
              </a:defRPr>
            </a:lvl1pPr>
          </a:lstStyle>
          <a:p>
            <a:pPr>
              <a:spcBef>
                <a:spcPct val="0"/>
              </a:spcBef>
            </a:pPr>
            <a:fld id="{8CE81338-E770-634F-9C23-F51FD76560B0}" type="datetime4">
              <a:rPr lang="fr-FR" smtClean="0"/>
              <a:t>3 juin 2021</a:t>
            </a:fld>
            <a:endParaRPr lang="fr-FR" dirty="0"/>
          </a:p>
        </p:txBody>
      </p:sp>
      <p:sp>
        <p:nvSpPr>
          <p:cNvPr id="23" name="Rectangle 22">
            <a:extLst>
              <a:ext uri="{FF2B5EF4-FFF2-40B4-BE49-F238E27FC236}">
                <a16:creationId xmlns:a16="http://schemas.microsoft.com/office/drawing/2014/main" id="{EC1F536A-8291-E34E-8AAA-646C440887D9}"/>
              </a:ext>
            </a:extLst>
          </p:cNvPr>
          <p:cNvSpPr/>
          <p:nvPr userDrawn="1"/>
        </p:nvSpPr>
        <p:spPr>
          <a:xfrm>
            <a:off x="1278341" y="6348099"/>
            <a:ext cx="3223966" cy="184666"/>
          </a:xfrm>
          <a:prstGeom prst="rect">
            <a:avLst/>
          </a:prstGeom>
        </p:spPr>
        <p:txBody>
          <a:bodyPr wrap="square">
            <a:spAutoFit/>
          </a:bodyPr>
          <a:lstStyle/>
          <a:p>
            <a:pPr marL="0" algn="l" defTabSz="914400" rtl="0" eaLnBrk="1" latinLnBrk="0" hangingPunct="1"/>
            <a:r>
              <a:rPr lang="fr-FR" sz="600" kern="1200" dirty="0">
                <a:solidFill>
                  <a:schemeClr val="tx1"/>
                </a:solidFill>
                <a:latin typeface="Verdana" panose="020B0604030504040204" pitchFamily="34" charset="0"/>
                <a:ea typeface="Verdana" panose="020B0604030504040204" pitchFamily="34" charset="0"/>
                <a:cs typeface="Verdana" panose="020B0604030504040204" pitchFamily="34" charset="0"/>
              </a:rPr>
              <a:t>Présentation sans valeur en l’absence des commentaires qui l’accompagnent</a:t>
            </a:r>
          </a:p>
        </p:txBody>
      </p:sp>
      <p:sp>
        <p:nvSpPr>
          <p:cNvPr id="14" name="Espace réservé du numéro de diapositive 5">
            <a:extLst>
              <a:ext uri="{FF2B5EF4-FFF2-40B4-BE49-F238E27FC236}">
                <a16:creationId xmlns:a16="http://schemas.microsoft.com/office/drawing/2014/main" id="{353731AB-1B3E-4F29-9692-ABD0926D7EDC}"/>
              </a:ext>
            </a:extLst>
          </p:cNvPr>
          <p:cNvSpPr>
            <a:spLocks noGrp="1"/>
          </p:cNvSpPr>
          <p:nvPr>
            <p:ph type="sldNum" sz="quarter" idx="4"/>
          </p:nvPr>
        </p:nvSpPr>
        <p:spPr>
          <a:xfrm>
            <a:off x="4713848" y="6120848"/>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8916FC1-6D20-1A45-9F66-A68EA2E2DDFC}" type="slidenum">
              <a:rPr lang="fr-FR" smtClean="0"/>
              <a:t>‹N°›</a:t>
            </a:fld>
            <a:endParaRPr lang="fr-FR"/>
          </a:p>
        </p:txBody>
      </p:sp>
      <p:sp>
        <p:nvSpPr>
          <p:cNvPr id="18" name="Espace réservé du numéro de diapositive 5">
            <a:extLst>
              <a:ext uri="{FF2B5EF4-FFF2-40B4-BE49-F238E27FC236}">
                <a16:creationId xmlns:a16="http://schemas.microsoft.com/office/drawing/2014/main" id="{4C969E6B-9512-44A1-BF44-E70EFE367FB1}"/>
              </a:ext>
            </a:extLst>
          </p:cNvPr>
          <p:cNvSpPr txBox="1">
            <a:spLocks/>
          </p:cNvSpPr>
          <p:nvPr userDrawn="1"/>
        </p:nvSpPr>
        <p:spPr>
          <a:xfrm>
            <a:off x="4713848" y="6120847"/>
            <a:ext cx="2133600" cy="365125"/>
          </a:xfrm>
          <a:prstGeom prst="rect">
            <a:avLst/>
          </a:prstGeom>
        </p:spPr>
        <p:txBody>
          <a:bodyPr vert="horz" lIns="91440" tIns="45720" rIns="91440" bIns="45720" rtlCol="0" anchor="ctr"/>
          <a:lstStyle>
            <a:defPPr>
              <a:defRPr lang="fr-FR"/>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E8916FC1-6D20-1A45-9F66-A68EA2E2DDFC}" type="slidenum">
              <a:rPr lang="fr-FR" smtClean="0"/>
              <a:pPr/>
              <a:t>‹N°›</a:t>
            </a:fld>
            <a:endParaRPr lang="fr-FR"/>
          </a:p>
        </p:txBody>
      </p:sp>
    </p:spTree>
    <p:extLst>
      <p:ext uri="{BB962C8B-B14F-4D97-AF65-F5344CB8AC3E}">
        <p14:creationId xmlns:p14="http://schemas.microsoft.com/office/powerpoint/2010/main" val="1663123096"/>
      </p:ext>
    </p:extLst>
  </p:cSld>
  <p:clrMapOvr>
    <a:masterClrMapping/>
  </p:clrMapOvr>
  <p:extLst>
    <p:ext uri="{DCECCB84-F9BA-43D5-87BE-67443E8EF086}">
      <p15:sldGuideLst xmlns:p15="http://schemas.microsoft.com/office/powerpoint/2012/main"/>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EXTE IMAGE">
    <p:spTree>
      <p:nvGrpSpPr>
        <p:cNvPr id="1" name=""/>
        <p:cNvGrpSpPr/>
        <p:nvPr/>
      </p:nvGrpSpPr>
      <p:grpSpPr>
        <a:xfrm>
          <a:off x="0" y="0"/>
          <a:ext cx="0" cy="0"/>
          <a:chOff x="0" y="0"/>
          <a:chExt cx="0" cy="0"/>
        </a:xfrm>
      </p:grpSpPr>
      <p:pic>
        <p:nvPicPr>
          <p:cNvPr id="3" name="Image 2" descr="APICIL6.jpg"/>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0" y="0"/>
            <a:ext cx="9142571" cy="6858000"/>
          </a:xfrm>
          <a:prstGeom prst="rect">
            <a:avLst/>
          </a:prstGeom>
        </p:spPr>
      </p:pic>
      <p:pic>
        <p:nvPicPr>
          <p:cNvPr id="2" name="Image 1">
            <a:extLst>
              <a:ext uri="{FF2B5EF4-FFF2-40B4-BE49-F238E27FC236}">
                <a16:creationId xmlns:a16="http://schemas.microsoft.com/office/drawing/2014/main" id="{F39111D6-8CA8-C448-99C6-E5BEDACFF10E}"/>
              </a:ext>
            </a:extLst>
          </p:cNvPr>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7564130" y="6176112"/>
            <a:ext cx="1222460" cy="453617"/>
          </a:xfrm>
          <a:prstGeom prst="rect">
            <a:avLst/>
          </a:prstGeom>
        </p:spPr>
      </p:pic>
      <p:sp>
        <p:nvSpPr>
          <p:cNvPr id="5" name="Titre 1">
            <a:extLst>
              <a:ext uri="{FF2B5EF4-FFF2-40B4-BE49-F238E27FC236}">
                <a16:creationId xmlns:a16="http://schemas.microsoft.com/office/drawing/2014/main" id="{D5390879-0BE1-2D48-BA9A-DE6EA6DA114F}"/>
              </a:ext>
            </a:extLst>
          </p:cNvPr>
          <p:cNvSpPr>
            <a:spLocks noGrp="1"/>
          </p:cNvSpPr>
          <p:nvPr>
            <p:ph type="title" hasCustomPrompt="1"/>
          </p:nvPr>
        </p:nvSpPr>
        <p:spPr>
          <a:xfrm>
            <a:off x="464273" y="447657"/>
            <a:ext cx="704127" cy="655178"/>
          </a:xfrm>
          <a:prstGeom prst="rect">
            <a:avLst/>
          </a:prstGeom>
        </p:spPr>
        <p:txBody>
          <a:bodyPr anchor="ctr">
            <a:noAutofit/>
          </a:bodyPr>
          <a:lstStyle>
            <a:lvl1pPr marL="0" indent="0" algn="ctr" defTabSz="914400" rtl="0" eaLnBrk="1" latinLnBrk="0" hangingPunct="1">
              <a:lnSpc>
                <a:spcPct val="100000"/>
              </a:lnSpc>
              <a:spcBef>
                <a:spcPct val="0"/>
              </a:spcBef>
              <a:buFont typeface="Arial" panose="020B0604020202020204" pitchFamily="34" charset="0"/>
              <a:buNone/>
              <a:defRPr lang="fr-FR" sz="4200" b="1" kern="1200" dirty="0">
                <a:solidFill>
                  <a:srgbClr val="E30513"/>
                </a:solidFill>
                <a:latin typeface="Verdana" panose="020B0604030504040204" pitchFamily="34" charset="0"/>
                <a:ea typeface="Verdana" panose="020B0604030504040204" pitchFamily="34" charset="0"/>
                <a:cs typeface="Verdana" panose="020B0604030504040204" pitchFamily="34" charset="0"/>
              </a:defRPr>
            </a:lvl1pPr>
          </a:lstStyle>
          <a:p>
            <a:r>
              <a:rPr lang="fr-FR" dirty="0"/>
              <a:t>0</a:t>
            </a:r>
          </a:p>
        </p:txBody>
      </p:sp>
      <p:sp>
        <p:nvSpPr>
          <p:cNvPr id="7" name="Espace réservé du texte 6">
            <a:extLst>
              <a:ext uri="{FF2B5EF4-FFF2-40B4-BE49-F238E27FC236}">
                <a16:creationId xmlns:a16="http://schemas.microsoft.com/office/drawing/2014/main" id="{C5D715B0-698F-A049-BB1F-72F8CCCA0409}"/>
              </a:ext>
            </a:extLst>
          </p:cNvPr>
          <p:cNvSpPr>
            <a:spLocks noGrp="1"/>
          </p:cNvSpPr>
          <p:nvPr>
            <p:ph type="body" sz="quarter" idx="12" hasCustomPrompt="1"/>
          </p:nvPr>
        </p:nvSpPr>
        <p:spPr>
          <a:xfrm>
            <a:off x="4930816" y="99276"/>
            <a:ext cx="3764140" cy="363537"/>
          </a:xfrm>
          <a:prstGeom prst="rect">
            <a:avLst/>
          </a:prstGeom>
        </p:spPr>
        <p:txBody>
          <a:bodyPr anchor="ctr">
            <a:normAutofit/>
          </a:bodyPr>
          <a:lstStyle>
            <a:lvl1pPr marL="0" indent="0" algn="r" defTabSz="914400" rtl="0" eaLnBrk="1" latinLnBrk="0" hangingPunct="1">
              <a:lnSpc>
                <a:spcPct val="100000"/>
              </a:lnSpc>
              <a:spcBef>
                <a:spcPts val="0"/>
              </a:spcBef>
              <a:buNone/>
              <a:defRPr lang="fr-FR" sz="1200" b="1" kern="1200" cap="all" baseline="0" dirty="0">
                <a:solidFill>
                  <a:srgbClr val="E30513"/>
                </a:solidFill>
                <a:latin typeface="+mn-lt"/>
                <a:ea typeface="+mn-ea"/>
                <a:cs typeface="+mn-cs"/>
              </a:defRPr>
            </a:lvl1pPr>
          </a:lstStyle>
          <a:p>
            <a:r>
              <a:rPr lang="fr-FR" dirty="0"/>
              <a:t>RAPPEL DU CHAPITRE</a:t>
            </a:r>
          </a:p>
        </p:txBody>
      </p:sp>
      <p:sp>
        <p:nvSpPr>
          <p:cNvPr id="11" name="Espace réservé du texte 19">
            <a:extLst>
              <a:ext uri="{FF2B5EF4-FFF2-40B4-BE49-F238E27FC236}">
                <a16:creationId xmlns:a16="http://schemas.microsoft.com/office/drawing/2014/main" id="{D8329185-3024-A24F-9A90-504C20D468A8}"/>
              </a:ext>
            </a:extLst>
          </p:cNvPr>
          <p:cNvSpPr>
            <a:spLocks noGrp="1"/>
          </p:cNvSpPr>
          <p:nvPr>
            <p:ph type="body" sz="quarter" idx="15" hasCustomPrompt="1"/>
          </p:nvPr>
        </p:nvSpPr>
        <p:spPr>
          <a:xfrm>
            <a:off x="1368424" y="1055683"/>
            <a:ext cx="5064879" cy="322104"/>
          </a:xfrm>
          <a:prstGeom prst="rect">
            <a:avLst/>
          </a:prstGeom>
        </p:spPr>
        <p:txBody>
          <a:bodyPr anchor="ctr">
            <a:noAutofit/>
          </a:bodyPr>
          <a:lstStyle>
            <a:lvl1pPr marL="0" indent="0">
              <a:lnSpc>
                <a:spcPct val="100000"/>
              </a:lnSpc>
              <a:buNone/>
              <a:defRPr lang="fr-FR" sz="1800" kern="1200" cap="all" baseline="0" dirty="0">
                <a:solidFill>
                  <a:schemeClr val="tx2"/>
                </a:solidFill>
                <a:latin typeface="+mn-lt"/>
                <a:ea typeface="+mn-ea"/>
                <a:cs typeface="+mn-cs"/>
              </a:defRPr>
            </a:lvl1pPr>
          </a:lstStyle>
          <a:p>
            <a:r>
              <a:rPr lang="fr-FR" dirty="0"/>
              <a:t>SOUS-TITRE DE LA PAGE</a:t>
            </a:r>
          </a:p>
        </p:txBody>
      </p:sp>
      <p:sp>
        <p:nvSpPr>
          <p:cNvPr id="13" name="Espace réservé du texte 2">
            <a:extLst>
              <a:ext uri="{FF2B5EF4-FFF2-40B4-BE49-F238E27FC236}">
                <a16:creationId xmlns:a16="http://schemas.microsoft.com/office/drawing/2014/main" id="{75CFC45A-9B15-7D41-BB40-327150064D23}"/>
              </a:ext>
            </a:extLst>
          </p:cNvPr>
          <p:cNvSpPr>
            <a:spLocks noGrp="1"/>
          </p:cNvSpPr>
          <p:nvPr>
            <p:ph type="body" sz="quarter" idx="13" hasCustomPrompt="1"/>
          </p:nvPr>
        </p:nvSpPr>
        <p:spPr>
          <a:xfrm>
            <a:off x="1368424" y="603092"/>
            <a:ext cx="5064879" cy="333375"/>
          </a:xfrm>
          <a:prstGeom prst="rect">
            <a:avLst/>
          </a:prstGeom>
        </p:spPr>
        <p:txBody>
          <a:bodyPr anchor="ctr">
            <a:noAutofit/>
          </a:bodyPr>
          <a:lstStyle>
            <a:lvl1pPr marL="0" indent="0" algn="l" defTabSz="914400" rtl="0" eaLnBrk="1" latinLnBrk="0" hangingPunct="1">
              <a:lnSpc>
                <a:spcPct val="100000"/>
              </a:lnSpc>
              <a:spcBef>
                <a:spcPct val="0"/>
              </a:spcBef>
              <a:buNone/>
              <a:defRPr lang="fr-FR" sz="2200" b="1" kern="1200" cap="all" baseline="0" dirty="0">
                <a:solidFill>
                  <a:schemeClr val="tx1"/>
                </a:solidFill>
                <a:latin typeface="Verdana" panose="020B0604030504040204" pitchFamily="34" charset="0"/>
                <a:ea typeface="Verdana" panose="020B0604030504040204" pitchFamily="34" charset="0"/>
                <a:cs typeface="Verdana" panose="020B0604030504040204" pitchFamily="34" charset="0"/>
              </a:defRPr>
            </a:lvl1pPr>
          </a:lstStyle>
          <a:p>
            <a:r>
              <a:rPr lang="fr-FR" dirty="0"/>
              <a:t>TITRE DE LA PAGE</a:t>
            </a:r>
          </a:p>
        </p:txBody>
      </p:sp>
      <p:sp>
        <p:nvSpPr>
          <p:cNvPr id="19" name="Espace réservé pour une image  2">
            <a:extLst>
              <a:ext uri="{FF2B5EF4-FFF2-40B4-BE49-F238E27FC236}">
                <a16:creationId xmlns:a16="http://schemas.microsoft.com/office/drawing/2014/main" id="{E4C8E890-C853-1F46-9547-5F0B611CCA39}"/>
              </a:ext>
            </a:extLst>
          </p:cNvPr>
          <p:cNvSpPr>
            <a:spLocks noGrp="1"/>
          </p:cNvSpPr>
          <p:nvPr>
            <p:ph type="pic" sz="quarter" idx="19" hasCustomPrompt="1"/>
          </p:nvPr>
        </p:nvSpPr>
        <p:spPr>
          <a:xfrm>
            <a:off x="4930815" y="1700782"/>
            <a:ext cx="3278148" cy="4150093"/>
          </a:xfrm>
          <a:prstGeom prst="rect">
            <a:avLst/>
          </a:prstGeom>
        </p:spPr>
        <p:txBody>
          <a:bodyPr anchor="ctr">
            <a:normAutofit/>
          </a:bodyPr>
          <a:lstStyle>
            <a:lvl1pPr marL="0" indent="0" algn="ctr">
              <a:buNone/>
              <a:defRPr sz="1000" i="1"/>
            </a:lvl1pPr>
          </a:lstStyle>
          <a:p>
            <a:r>
              <a:rPr lang="fr-FR" dirty="0"/>
              <a:t>IMAGE</a:t>
            </a:r>
          </a:p>
        </p:txBody>
      </p:sp>
      <p:sp>
        <p:nvSpPr>
          <p:cNvPr id="21" name="Espace réservé du texte 26">
            <a:extLst>
              <a:ext uri="{FF2B5EF4-FFF2-40B4-BE49-F238E27FC236}">
                <a16:creationId xmlns:a16="http://schemas.microsoft.com/office/drawing/2014/main" id="{71078C40-0D6C-B54E-98FC-8F58630AB012}"/>
              </a:ext>
            </a:extLst>
          </p:cNvPr>
          <p:cNvSpPr>
            <a:spLocks noGrp="1"/>
          </p:cNvSpPr>
          <p:nvPr>
            <p:ph type="body" sz="quarter" idx="17" hasCustomPrompt="1"/>
          </p:nvPr>
        </p:nvSpPr>
        <p:spPr>
          <a:xfrm>
            <a:off x="1368424" y="1683380"/>
            <a:ext cx="3353888" cy="4167496"/>
          </a:xfrm>
          <a:prstGeom prst="rect">
            <a:avLst/>
          </a:prstGeom>
        </p:spPr>
        <p:txBody>
          <a:bodyPr>
            <a:normAutofit/>
          </a:bodyPr>
          <a:lstStyle>
            <a:lvl1pPr marL="0" indent="0">
              <a:lnSpc>
                <a:spcPct val="100000"/>
              </a:lnSpc>
              <a:spcBef>
                <a:spcPts val="0"/>
              </a:spcBef>
              <a:buNone/>
              <a:defRPr sz="1200"/>
            </a:lvl1pPr>
          </a:lstStyle>
          <a:p>
            <a:r>
              <a:rPr lang="fr-FR" dirty="0"/>
              <a:t>Introduction – texte courant</a:t>
            </a:r>
          </a:p>
        </p:txBody>
      </p:sp>
      <p:sp>
        <p:nvSpPr>
          <p:cNvPr id="22" name="Espace réservé de la date 3">
            <a:extLst>
              <a:ext uri="{FF2B5EF4-FFF2-40B4-BE49-F238E27FC236}">
                <a16:creationId xmlns:a16="http://schemas.microsoft.com/office/drawing/2014/main" id="{14D48623-363A-174F-921E-AD45E2C9DAF6}"/>
              </a:ext>
            </a:extLst>
          </p:cNvPr>
          <p:cNvSpPr>
            <a:spLocks noGrp="1"/>
          </p:cNvSpPr>
          <p:nvPr>
            <p:ph type="dt" sz="half" idx="10"/>
          </p:nvPr>
        </p:nvSpPr>
        <p:spPr>
          <a:xfrm>
            <a:off x="1276192" y="6120848"/>
            <a:ext cx="3205065" cy="365125"/>
          </a:xfrm>
          <a:prstGeom prst="rect">
            <a:avLst/>
          </a:prstGeom>
        </p:spPr>
        <p:txBody>
          <a:bodyPr vert="horz" lIns="91440" tIns="45720" rIns="91440" bIns="45720" rtlCol="0" anchor="ctr">
            <a:noAutofit/>
          </a:bodyPr>
          <a:lstStyle>
            <a:lvl1pPr>
              <a:lnSpc>
                <a:spcPct val="100000"/>
              </a:lnSpc>
              <a:defRPr lang="fr-FR" sz="800" b="1" kern="1200" cap="all" baseline="0" smtClean="0">
                <a:solidFill>
                  <a:srgbClr val="E30513"/>
                </a:solidFill>
                <a:latin typeface="+mn-lt"/>
                <a:ea typeface="+mn-ea"/>
                <a:cs typeface="+mn-cs"/>
              </a:defRPr>
            </a:lvl1pPr>
          </a:lstStyle>
          <a:p>
            <a:pPr>
              <a:spcBef>
                <a:spcPct val="0"/>
              </a:spcBef>
            </a:pPr>
            <a:fld id="{8CE81338-E770-634F-9C23-F51FD76560B0}" type="datetime4">
              <a:rPr lang="fr-FR" smtClean="0"/>
              <a:t>3 juin 2021</a:t>
            </a:fld>
            <a:endParaRPr lang="fr-FR" dirty="0"/>
          </a:p>
        </p:txBody>
      </p:sp>
      <p:sp>
        <p:nvSpPr>
          <p:cNvPr id="23" name="Rectangle 22">
            <a:extLst>
              <a:ext uri="{FF2B5EF4-FFF2-40B4-BE49-F238E27FC236}">
                <a16:creationId xmlns:a16="http://schemas.microsoft.com/office/drawing/2014/main" id="{85783B19-29F8-8741-9990-9228F3E4366B}"/>
              </a:ext>
            </a:extLst>
          </p:cNvPr>
          <p:cNvSpPr/>
          <p:nvPr userDrawn="1"/>
        </p:nvSpPr>
        <p:spPr>
          <a:xfrm>
            <a:off x="1278341" y="6348099"/>
            <a:ext cx="3223966" cy="184666"/>
          </a:xfrm>
          <a:prstGeom prst="rect">
            <a:avLst/>
          </a:prstGeom>
        </p:spPr>
        <p:txBody>
          <a:bodyPr wrap="square">
            <a:spAutoFit/>
          </a:bodyPr>
          <a:lstStyle/>
          <a:p>
            <a:pPr marL="0" algn="l" defTabSz="914400" rtl="0" eaLnBrk="1" latinLnBrk="0" hangingPunct="1"/>
            <a:r>
              <a:rPr lang="fr-FR" sz="600" kern="1200" dirty="0">
                <a:solidFill>
                  <a:schemeClr val="tx1"/>
                </a:solidFill>
                <a:latin typeface="Verdana" panose="020B0604030504040204" pitchFamily="34" charset="0"/>
                <a:ea typeface="Verdana" panose="020B0604030504040204" pitchFamily="34" charset="0"/>
                <a:cs typeface="Verdana" panose="020B0604030504040204" pitchFamily="34" charset="0"/>
              </a:rPr>
              <a:t>Présentation sans valeur en l’absence des commentaires qui l’accompagnent</a:t>
            </a:r>
          </a:p>
        </p:txBody>
      </p:sp>
      <p:sp>
        <p:nvSpPr>
          <p:cNvPr id="12" name="Espace réservé du numéro de diapositive 5">
            <a:extLst>
              <a:ext uri="{FF2B5EF4-FFF2-40B4-BE49-F238E27FC236}">
                <a16:creationId xmlns:a16="http://schemas.microsoft.com/office/drawing/2014/main" id="{CACC0128-4ED5-4224-B246-E486D08252A6}"/>
              </a:ext>
            </a:extLst>
          </p:cNvPr>
          <p:cNvSpPr>
            <a:spLocks noGrp="1"/>
          </p:cNvSpPr>
          <p:nvPr>
            <p:ph type="sldNum" sz="quarter" idx="4"/>
          </p:nvPr>
        </p:nvSpPr>
        <p:spPr>
          <a:xfrm>
            <a:off x="4713848" y="6120847"/>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8916FC1-6D20-1A45-9F66-A68EA2E2DDFC}" type="slidenum">
              <a:rPr lang="fr-FR" smtClean="0"/>
              <a:t>‹N°›</a:t>
            </a:fld>
            <a:endParaRPr lang="fr-FR"/>
          </a:p>
        </p:txBody>
      </p:sp>
    </p:spTree>
    <p:extLst>
      <p:ext uri="{BB962C8B-B14F-4D97-AF65-F5344CB8AC3E}">
        <p14:creationId xmlns:p14="http://schemas.microsoft.com/office/powerpoint/2010/main" val="1083595495"/>
      </p:ext>
    </p:extLst>
  </p:cSld>
  <p:clrMapOvr>
    <a:masterClrMapping/>
  </p:clrMapOvr>
  <p:extLst>
    <p:ext uri="{DCECCB84-F9BA-43D5-87BE-67443E8EF086}">
      <p15:sldGuideLst xmlns:p15="http://schemas.microsoft.com/office/powerpoint/2012/main"/>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IMAGE">
    <p:spTree>
      <p:nvGrpSpPr>
        <p:cNvPr id="1" name=""/>
        <p:cNvGrpSpPr/>
        <p:nvPr/>
      </p:nvGrpSpPr>
      <p:grpSpPr>
        <a:xfrm>
          <a:off x="0" y="0"/>
          <a:ext cx="0" cy="0"/>
          <a:chOff x="0" y="0"/>
          <a:chExt cx="0" cy="0"/>
        </a:xfrm>
      </p:grpSpPr>
      <p:pic>
        <p:nvPicPr>
          <p:cNvPr id="3" name="Image 2" descr="APICIL6.jpg"/>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0" y="0"/>
            <a:ext cx="9142571" cy="6858000"/>
          </a:xfrm>
          <a:prstGeom prst="rect">
            <a:avLst/>
          </a:prstGeom>
        </p:spPr>
      </p:pic>
      <p:pic>
        <p:nvPicPr>
          <p:cNvPr id="2" name="Image 1">
            <a:extLst>
              <a:ext uri="{FF2B5EF4-FFF2-40B4-BE49-F238E27FC236}">
                <a16:creationId xmlns:a16="http://schemas.microsoft.com/office/drawing/2014/main" id="{F39111D6-8CA8-C448-99C6-E5BEDACFF10E}"/>
              </a:ext>
            </a:extLst>
          </p:cNvPr>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7564130" y="6176112"/>
            <a:ext cx="1222460" cy="453617"/>
          </a:xfrm>
          <a:prstGeom prst="rect">
            <a:avLst/>
          </a:prstGeom>
        </p:spPr>
      </p:pic>
      <p:sp>
        <p:nvSpPr>
          <p:cNvPr id="5" name="Titre 1">
            <a:extLst>
              <a:ext uri="{FF2B5EF4-FFF2-40B4-BE49-F238E27FC236}">
                <a16:creationId xmlns:a16="http://schemas.microsoft.com/office/drawing/2014/main" id="{D5390879-0BE1-2D48-BA9A-DE6EA6DA114F}"/>
              </a:ext>
            </a:extLst>
          </p:cNvPr>
          <p:cNvSpPr>
            <a:spLocks noGrp="1"/>
          </p:cNvSpPr>
          <p:nvPr>
            <p:ph type="title" hasCustomPrompt="1"/>
          </p:nvPr>
        </p:nvSpPr>
        <p:spPr>
          <a:xfrm>
            <a:off x="464273" y="447657"/>
            <a:ext cx="716827" cy="655178"/>
          </a:xfrm>
          <a:prstGeom prst="rect">
            <a:avLst/>
          </a:prstGeom>
        </p:spPr>
        <p:txBody>
          <a:bodyPr anchor="ctr">
            <a:noAutofit/>
          </a:bodyPr>
          <a:lstStyle>
            <a:lvl1pPr marL="0" indent="0" algn="ctr" defTabSz="914400" rtl="0" eaLnBrk="1" latinLnBrk="0" hangingPunct="1">
              <a:lnSpc>
                <a:spcPct val="100000"/>
              </a:lnSpc>
              <a:spcBef>
                <a:spcPct val="0"/>
              </a:spcBef>
              <a:buFont typeface="Arial" panose="020B0604020202020204" pitchFamily="34" charset="0"/>
              <a:buNone/>
              <a:defRPr lang="fr-FR" sz="4200" b="1" kern="1200" dirty="0">
                <a:solidFill>
                  <a:srgbClr val="E30513"/>
                </a:solidFill>
                <a:latin typeface="Verdana" panose="020B0604030504040204" pitchFamily="34" charset="0"/>
                <a:ea typeface="Verdana" panose="020B0604030504040204" pitchFamily="34" charset="0"/>
                <a:cs typeface="Verdana" panose="020B0604030504040204" pitchFamily="34" charset="0"/>
              </a:defRPr>
            </a:lvl1pPr>
          </a:lstStyle>
          <a:p>
            <a:r>
              <a:rPr lang="fr-FR" dirty="0"/>
              <a:t>0</a:t>
            </a:r>
          </a:p>
        </p:txBody>
      </p:sp>
      <p:sp>
        <p:nvSpPr>
          <p:cNvPr id="7" name="Espace réservé du texte 6">
            <a:extLst>
              <a:ext uri="{FF2B5EF4-FFF2-40B4-BE49-F238E27FC236}">
                <a16:creationId xmlns:a16="http://schemas.microsoft.com/office/drawing/2014/main" id="{C5D715B0-698F-A049-BB1F-72F8CCCA0409}"/>
              </a:ext>
            </a:extLst>
          </p:cNvPr>
          <p:cNvSpPr>
            <a:spLocks noGrp="1"/>
          </p:cNvSpPr>
          <p:nvPr>
            <p:ph type="body" sz="quarter" idx="12" hasCustomPrompt="1"/>
          </p:nvPr>
        </p:nvSpPr>
        <p:spPr>
          <a:xfrm>
            <a:off x="5063706" y="84120"/>
            <a:ext cx="3631249" cy="363537"/>
          </a:xfrm>
          <a:prstGeom prst="rect">
            <a:avLst/>
          </a:prstGeom>
        </p:spPr>
        <p:txBody>
          <a:bodyPr anchor="ctr">
            <a:normAutofit/>
          </a:bodyPr>
          <a:lstStyle>
            <a:lvl1pPr marL="0" indent="0" algn="r" defTabSz="914400" rtl="0" eaLnBrk="1" latinLnBrk="0" hangingPunct="1">
              <a:lnSpc>
                <a:spcPct val="100000"/>
              </a:lnSpc>
              <a:spcBef>
                <a:spcPts val="0"/>
              </a:spcBef>
              <a:buNone/>
              <a:defRPr lang="fr-FR" sz="1200" b="1" kern="1200" cap="all" baseline="0" dirty="0">
                <a:solidFill>
                  <a:srgbClr val="E30513"/>
                </a:solidFill>
                <a:latin typeface="+mn-lt"/>
                <a:ea typeface="+mn-ea"/>
                <a:cs typeface="+mn-cs"/>
              </a:defRPr>
            </a:lvl1pPr>
          </a:lstStyle>
          <a:p>
            <a:r>
              <a:rPr lang="fr-FR" dirty="0"/>
              <a:t>RAPPEL DU CHAPITRE</a:t>
            </a:r>
          </a:p>
        </p:txBody>
      </p:sp>
      <p:sp>
        <p:nvSpPr>
          <p:cNvPr id="13" name="Espace réservé du texte 2">
            <a:extLst>
              <a:ext uri="{FF2B5EF4-FFF2-40B4-BE49-F238E27FC236}">
                <a16:creationId xmlns:a16="http://schemas.microsoft.com/office/drawing/2014/main" id="{75CFC45A-9B15-7D41-BB40-327150064D23}"/>
              </a:ext>
            </a:extLst>
          </p:cNvPr>
          <p:cNvSpPr>
            <a:spLocks noGrp="1"/>
          </p:cNvSpPr>
          <p:nvPr>
            <p:ph type="body" sz="quarter" idx="13" hasCustomPrompt="1"/>
          </p:nvPr>
        </p:nvSpPr>
        <p:spPr>
          <a:xfrm>
            <a:off x="1368425" y="603092"/>
            <a:ext cx="5064879" cy="333375"/>
          </a:xfrm>
          <a:prstGeom prst="rect">
            <a:avLst/>
          </a:prstGeom>
        </p:spPr>
        <p:txBody>
          <a:bodyPr anchor="ctr">
            <a:noAutofit/>
          </a:bodyPr>
          <a:lstStyle>
            <a:lvl1pPr marL="0" indent="0" algn="l" defTabSz="914400" rtl="0" eaLnBrk="1" latinLnBrk="0" hangingPunct="1">
              <a:lnSpc>
                <a:spcPct val="100000"/>
              </a:lnSpc>
              <a:spcBef>
                <a:spcPct val="0"/>
              </a:spcBef>
              <a:buNone/>
              <a:defRPr lang="fr-FR" sz="2200" b="1" kern="1200" cap="all" baseline="0" dirty="0">
                <a:solidFill>
                  <a:schemeClr val="tx1"/>
                </a:solidFill>
                <a:latin typeface="Verdana" panose="020B0604030504040204" pitchFamily="34" charset="0"/>
                <a:ea typeface="Verdana" panose="020B0604030504040204" pitchFamily="34" charset="0"/>
                <a:cs typeface="Verdana" panose="020B0604030504040204" pitchFamily="34" charset="0"/>
              </a:defRPr>
            </a:lvl1pPr>
          </a:lstStyle>
          <a:p>
            <a:r>
              <a:rPr lang="fr-FR" dirty="0"/>
              <a:t>TITRE DE LA PHOTO</a:t>
            </a:r>
          </a:p>
        </p:txBody>
      </p:sp>
      <p:sp>
        <p:nvSpPr>
          <p:cNvPr id="17" name="Espace réservé pour une image  2">
            <a:extLst>
              <a:ext uri="{FF2B5EF4-FFF2-40B4-BE49-F238E27FC236}">
                <a16:creationId xmlns:a16="http://schemas.microsoft.com/office/drawing/2014/main" id="{21ACE115-61F0-2B4C-91F6-17AFC6516E5F}"/>
              </a:ext>
            </a:extLst>
          </p:cNvPr>
          <p:cNvSpPr>
            <a:spLocks noGrp="1"/>
          </p:cNvSpPr>
          <p:nvPr>
            <p:ph type="pic" sz="quarter" idx="20" hasCustomPrompt="1"/>
          </p:nvPr>
        </p:nvSpPr>
        <p:spPr>
          <a:xfrm>
            <a:off x="1368426" y="1700782"/>
            <a:ext cx="6840538" cy="4150093"/>
          </a:xfrm>
          <a:prstGeom prst="rect">
            <a:avLst/>
          </a:prstGeom>
        </p:spPr>
        <p:txBody>
          <a:bodyPr anchor="ctr">
            <a:normAutofit/>
          </a:bodyPr>
          <a:lstStyle>
            <a:lvl1pPr marL="0" indent="0" algn="ctr">
              <a:buNone/>
              <a:defRPr sz="1000" i="1"/>
            </a:lvl1pPr>
          </a:lstStyle>
          <a:p>
            <a:r>
              <a:rPr lang="fr-FR" dirty="0"/>
              <a:t>IMAGE</a:t>
            </a:r>
          </a:p>
        </p:txBody>
      </p:sp>
      <p:sp>
        <p:nvSpPr>
          <p:cNvPr id="18" name="Espace réservé de la date 3">
            <a:extLst>
              <a:ext uri="{FF2B5EF4-FFF2-40B4-BE49-F238E27FC236}">
                <a16:creationId xmlns:a16="http://schemas.microsoft.com/office/drawing/2014/main" id="{A63055DA-58BC-0948-A09A-7098EF2F88BC}"/>
              </a:ext>
            </a:extLst>
          </p:cNvPr>
          <p:cNvSpPr>
            <a:spLocks noGrp="1"/>
          </p:cNvSpPr>
          <p:nvPr>
            <p:ph type="dt" sz="half" idx="10"/>
          </p:nvPr>
        </p:nvSpPr>
        <p:spPr>
          <a:xfrm>
            <a:off x="1276192" y="6120848"/>
            <a:ext cx="3205065" cy="365125"/>
          </a:xfrm>
          <a:prstGeom prst="rect">
            <a:avLst/>
          </a:prstGeom>
        </p:spPr>
        <p:txBody>
          <a:bodyPr vert="horz" lIns="91440" tIns="45720" rIns="91440" bIns="45720" rtlCol="0" anchor="ctr">
            <a:noAutofit/>
          </a:bodyPr>
          <a:lstStyle>
            <a:lvl1pPr>
              <a:lnSpc>
                <a:spcPct val="100000"/>
              </a:lnSpc>
              <a:defRPr lang="fr-FR" sz="800" b="1" kern="1200" cap="all" baseline="0" smtClean="0">
                <a:solidFill>
                  <a:srgbClr val="E30513"/>
                </a:solidFill>
                <a:latin typeface="+mn-lt"/>
                <a:ea typeface="+mn-ea"/>
                <a:cs typeface="+mn-cs"/>
              </a:defRPr>
            </a:lvl1pPr>
          </a:lstStyle>
          <a:p>
            <a:pPr>
              <a:spcBef>
                <a:spcPct val="0"/>
              </a:spcBef>
            </a:pPr>
            <a:fld id="{8CE81338-E770-634F-9C23-F51FD76560B0}" type="datetime4">
              <a:rPr lang="fr-FR" smtClean="0"/>
              <a:t>3 juin 2021</a:t>
            </a:fld>
            <a:endParaRPr lang="fr-FR" dirty="0"/>
          </a:p>
        </p:txBody>
      </p:sp>
      <p:sp>
        <p:nvSpPr>
          <p:cNvPr id="20" name="Rectangle 19">
            <a:extLst>
              <a:ext uri="{FF2B5EF4-FFF2-40B4-BE49-F238E27FC236}">
                <a16:creationId xmlns:a16="http://schemas.microsoft.com/office/drawing/2014/main" id="{912A02BA-886A-084F-801B-72F39E4D2B23}"/>
              </a:ext>
            </a:extLst>
          </p:cNvPr>
          <p:cNvSpPr/>
          <p:nvPr userDrawn="1"/>
        </p:nvSpPr>
        <p:spPr>
          <a:xfrm>
            <a:off x="1278341" y="6348099"/>
            <a:ext cx="3223966" cy="184666"/>
          </a:xfrm>
          <a:prstGeom prst="rect">
            <a:avLst/>
          </a:prstGeom>
        </p:spPr>
        <p:txBody>
          <a:bodyPr wrap="square">
            <a:spAutoFit/>
          </a:bodyPr>
          <a:lstStyle/>
          <a:p>
            <a:pPr marL="0" algn="l" defTabSz="914400" rtl="0" eaLnBrk="1" latinLnBrk="0" hangingPunct="1"/>
            <a:r>
              <a:rPr lang="fr-FR" sz="600" kern="1200" dirty="0">
                <a:solidFill>
                  <a:schemeClr val="tx1"/>
                </a:solidFill>
                <a:latin typeface="Verdana" panose="020B0604030504040204" pitchFamily="34" charset="0"/>
                <a:ea typeface="Verdana" panose="020B0604030504040204" pitchFamily="34" charset="0"/>
                <a:cs typeface="Verdana" panose="020B0604030504040204" pitchFamily="34" charset="0"/>
              </a:rPr>
              <a:t>Présentation sans valeur en l’absence des commentaires qui l’accompagnent</a:t>
            </a:r>
          </a:p>
        </p:txBody>
      </p:sp>
      <p:sp>
        <p:nvSpPr>
          <p:cNvPr id="10" name="Espace réservé du numéro de diapositive 5">
            <a:extLst>
              <a:ext uri="{FF2B5EF4-FFF2-40B4-BE49-F238E27FC236}">
                <a16:creationId xmlns:a16="http://schemas.microsoft.com/office/drawing/2014/main" id="{C81738A5-6D4D-4854-A317-F418E8651D52}"/>
              </a:ext>
            </a:extLst>
          </p:cNvPr>
          <p:cNvSpPr>
            <a:spLocks noGrp="1"/>
          </p:cNvSpPr>
          <p:nvPr>
            <p:ph type="sldNum" sz="quarter" idx="4"/>
          </p:nvPr>
        </p:nvSpPr>
        <p:spPr>
          <a:xfrm>
            <a:off x="4713848" y="6120847"/>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8916FC1-6D20-1A45-9F66-A68EA2E2DDFC}" type="slidenum">
              <a:rPr lang="fr-FR" smtClean="0"/>
              <a:t>‹N°›</a:t>
            </a:fld>
            <a:endParaRPr lang="fr-FR"/>
          </a:p>
        </p:txBody>
      </p:sp>
    </p:spTree>
    <p:extLst>
      <p:ext uri="{BB962C8B-B14F-4D97-AF65-F5344CB8AC3E}">
        <p14:creationId xmlns:p14="http://schemas.microsoft.com/office/powerpoint/2010/main" val="1730873862"/>
      </p:ext>
    </p:extLst>
  </p:cSld>
  <p:clrMapOvr>
    <a:masterClrMapping/>
  </p:clrMapOvr>
  <p:extLst>
    <p:ext uri="{DCECCB84-F9BA-43D5-87BE-67443E8EF086}">
      <p15:sldGuideLst xmlns:p15="http://schemas.microsoft.com/office/powerpoint/2012/main"/>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ABLEAU">
    <p:spTree>
      <p:nvGrpSpPr>
        <p:cNvPr id="1" name=""/>
        <p:cNvGrpSpPr/>
        <p:nvPr/>
      </p:nvGrpSpPr>
      <p:grpSpPr>
        <a:xfrm>
          <a:off x="0" y="0"/>
          <a:ext cx="0" cy="0"/>
          <a:chOff x="0" y="0"/>
          <a:chExt cx="0" cy="0"/>
        </a:xfrm>
      </p:grpSpPr>
      <p:pic>
        <p:nvPicPr>
          <p:cNvPr id="3" name="Image 2" descr="APICIL6.jpg"/>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0" y="0"/>
            <a:ext cx="9142571" cy="6858000"/>
          </a:xfrm>
          <a:prstGeom prst="rect">
            <a:avLst/>
          </a:prstGeom>
        </p:spPr>
      </p:pic>
      <p:pic>
        <p:nvPicPr>
          <p:cNvPr id="2" name="Image 1">
            <a:extLst>
              <a:ext uri="{FF2B5EF4-FFF2-40B4-BE49-F238E27FC236}">
                <a16:creationId xmlns:a16="http://schemas.microsoft.com/office/drawing/2014/main" id="{F39111D6-8CA8-C448-99C6-E5BEDACFF10E}"/>
              </a:ext>
            </a:extLst>
          </p:cNvPr>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7564130" y="6176112"/>
            <a:ext cx="1222460" cy="453617"/>
          </a:xfrm>
          <a:prstGeom prst="rect">
            <a:avLst/>
          </a:prstGeom>
        </p:spPr>
      </p:pic>
      <p:sp>
        <p:nvSpPr>
          <p:cNvPr id="5" name="Titre 1">
            <a:extLst>
              <a:ext uri="{FF2B5EF4-FFF2-40B4-BE49-F238E27FC236}">
                <a16:creationId xmlns:a16="http://schemas.microsoft.com/office/drawing/2014/main" id="{D5390879-0BE1-2D48-BA9A-DE6EA6DA114F}"/>
              </a:ext>
            </a:extLst>
          </p:cNvPr>
          <p:cNvSpPr>
            <a:spLocks noGrp="1"/>
          </p:cNvSpPr>
          <p:nvPr>
            <p:ph type="title" hasCustomPrompt="1"/>
          </p:nvPr>
        </p:nvSpPr>
        <p:spPr>
          <a:xfrm>
            <a:off x="464273" y="447657"/>
            <a:ext cx="716827" cy="655178"/>
          </a:xfrm>
          <a:prstGeom prst="rect">
            <a:avLst/>
          </a:prstGeom>
        </p:spPr>
        <p:txBody>
          <a:bodyPr anchor="ctr">
            <a:noAutofit/>
          </a:bodyPr>
          <a:lstStyle>
            <a:lvl1pPr marL="0" indent="0" algn="ctr" defTabSz="914400" rtl="0" eaLnBrk="1" latinLnBrk="0" hangingPunct="1">
              <a:lnSpc>
                <a:spcPct val="100000"/>
              </a:lnSpc>
              <a:spcBef>
                <a:spcPct val="0"/>
              </a:spcBef>
              <a:buFont typeface="Arial" panose="020B0604020202020204" pitchFamily="34" charset="0"/>
              <a:buNone/>
              <a:defRPr lang="fr-FR" sz="4200" b="1" kern="1200" dirty="0">
                <a:solidFill>
                  <a:srgbClr val="E30513"/>
                </a:solidFill>
                <a:latin typeface="Verdana" panose="020B0604030504040204" pitchFamily="34" charset="0"/>
                <a:ea typeface="Verdana" panose="020B0604030504040204" pitchFamily="34" charset="0"/>
                <a:cs typeface="Verdana" panose="020B0604030504040204" pitchFamily="34" charset="0"/>
              </a:defRPr>
            </a:lvl1pPr>
          </a:lstStyle>
          <a:p>
            <a:r>
              <a:rPr lang="fr-FR" dirty="0"/>
              <a:t>0</a:t>
            </a:r>
          </a:p>
        </p:txBody>
      </p:sp>
      <p:sp>
        <p:nvSpPr>
          <p:cNvPr id="7" name="Espace réservé du texte 6">
            <a:extLst>
              <a:ext uri="{FF2B5EF4-FFF2-40B4-BE49-F238E27FC236}">
                <a16:creationId xmlns:a16="http://schemas.microsoft.com/office/drawing/2014/main" id="{C5D715B0-698F-A049-BB1F-72F8CCCA0409}"/>
              </a:ext>
            </a:extLst>
          </p:cNvPr>
          <p:cNvSpPr>
            <a:spLocks noGrp="1"/>
          </p:cNvSpPr>
          <p:nvPr>
            <p:ph type="body" sz="quarter" idx="12" hasCustomPrompt="1"/>
          </p:nvPr>
        </p:nvSpPr>
        <p:spPr>
          <a:xfrm>
            <a:off x="4968816" y="99276"/>
            <a:ext cx="3726140" cy="363537"/>
          </a:xfrm>
          <a:prstGeom prst="rect">
            <a:avLst/>
          </a:prstGeom>
        </p:spPr>
        <p:txBody>
          <a:bodyPr anchor="ctr">
            <a:normAutofit/>
          </a:bodyPr>
          <a:lstStyle>
            <a:lvl1pPr marL="0" indent="0" algn="r" defTabSz="914400" rtl="0" eaLnBrk="1" latinLnBrk="0" hangingPunct="1">
              <a:lnSpc>
                <a:spcPct val="100000"/>
              </a:lnSpc>
              <a:spcBef>
                <a:spcPts val="0"/>
              </a:spcBef>
              <a:buNone/>
              <a:defRPr lang="fr-FR" sz="1200" b="1" kern="1200" cap="all" baseline="0" dirty="0">
                <a:solidFill>
                  <a:srgbClr val="E30513"/>
                </a:solidFill>
                <a:latin typeface="+mn-lt"/>
                <a:ea typeface="+mn-ea"/>
                <a:cs typeface="+mn-cs"/>
              </a:defRPr>
            </a:lvl1pPr>
          </a:lstStyle>
          <a:p>
            <a:r>
              <a:rPr lang="fr-FR" dirty="0"/>
              <a:t>RAPPEL DU CHAPITRE</a:t>
            </a:r>
          </a:p>
        </p:txBody>
      </p:sp>
      <p:sp>
        <p:nvSpPr>
          <p:cNvPr id="13" name="Espace réservé du texte 2">
            <a:extLst>
              <a:ext uri="{FF2B5EF4-FFF2-40B4-BE49-F238E27FC236}">
                <a16:creationId xmlns:a16="http://schemas.microsoft.com/office/drawing/2014/main" id="{75CFC45A-9B15-7D41-BB40-327150064D23}"/>
              </a:ext>
            </a:extLst>
          </p:cNvPr>
          <p:cNvSpPr>
            <a:spLocks noGrp="1"/>
          </p:cNvSpPr>
          <p:nvPr>
            <p:ph type="body" sz="quarter" idx="13" hasCustomPrompt="1"/>
          </p:nvPr>
        </p:nvSpPr>
        <p:spPr>
          <a:xfrm>
            <a:off x="1381014" y="603092"/>
            <a:ext cx="4937990" cy="333375"/>
          </a:xfrm>
          <a:prstGeom prst="rect">
            <a:avLst/>
          </a:prstGeom>
        </p:spPr>
        <p:txBody>
          <a:bodyPr anchor="ctr">
            <a:noAutofit/>
          </a:bodyPr>
          <a:lstStyle>
            <a:lvl1pPr marL="0" indent="0" algn="l" defTabSz="914400" rtl="0" eaLnBrk="1" latinLnBrk="0" hangingPunct="1">
              <a:lnSpc>
                <a:spcPct val="100000"/>
              </a:lnSpc>
              <a:spcBef>
                <a:spcPct val="0"/>
              </a:spcBef>
              <a:buNone/>
              <a:defRPr lang="fr-FR" sz="2200" b="1" kern="1200" cap="all" baseline="0" dirty="0">
                <a:solidFill>
                  <a:schemeClr val="tx1"/>
                </a:solidFill>
                <a:latin typeface="Verdana" panose="020B0604030504040204" pitchFamily="34" charset="0"/>
                <a:ea typeface="Verdana" panose="020B0604030504040204" pitchFamily="34" charset="0"/>
                <a:cs typeface="Verdana" panose="020B0604030504040204" pitchFamily="34" charset="0"/>
              </a:defRPr>
            </a:lvl1pPr>
          </a:lstStyle>
          <a:p>
            <a:r>
              <a:rPr lang="fr-FR" dirty="0"/>
              <a:t>TITRE Du tableau</a:t>
            </a:r>
          </a:p>
        </p:txBody>
      </p:sp>
      <p:sp>
        <p:nvSpPr>
          <p:cNvPr id="11" name="Espace réservé de la date 3">
            <a:extLst>
              <a:ext uri="{FF2B5EF4-FFF2-40B4-BE49-F238E27FC236}">
                <a16:creationId xmlns:a16="http://schemas.microsoft.com/office/drawing/2014/main" id="{4151E377-E680-4643-9B15-B151EEF3E573}"/>
              </a:ext>
            </a:extLst>
          </p:cNvPr>
          <p:cNvSpPr>
            <a:spLocks noGrp="1"/>
          </p:cNvSpPr>
          <p:nvPr>
            <p:ph type="dt" sz="half" idx="10"/>
          </p:nvPr>
        </p:nvSpPr>
        <p:spPr>
          <a:xfrm>
            <a:off x="1276192" y="6120848"/>
            <a:ext cx="3205065" cy="365125"/>
          </a:xfrm>
          <a:prstGeom prst="rect">
            <a:avLst/>
          </a:prstGeom>
        </p:spPr>
        <p:txBody>
          <a:bodyPr vert="horz" lIns="91440" tIns="45720" rIns="91440" bIns="45720" rtlCol="0" anchor="ctr">
            <a:noAutofit/>
          </a:bodyPr>
          <a:lstStyle>
            <a:lvl1pPr>
              <a:lnSpc>
                <a:spcPct val="100000"/>
              </a:lnSpc>
              <a:defRPr lang="fr-FR" sz="800" b="1" kern="1200" cap="all" baseline="0" smtClean="0">
                <a:solidFill>
                  <a:srgbClr val="E30513"/>
                </a:solidFill>
                <a:latin typeface="+mn-lt"/>
                <a:ea typeface="+mn-ea"/>
                <a:cs typeface="+mn-cs"/>
              </a:defRPr>
            </a:lvl1pPr>
          </a:lstStyle>
          <a:p>
            <a:pPr>
              <a:spcBef>
                <a:spcPct val="0"/>
              </a:spcBef>
            </a:pPr>
            <a:fld id="{8CE81338-E770-634F-9C23-F51FD76560B0}" type="datetime4">
              <a:rPr lang="fr-FR" smtClean="0"/>
              <a:t>3 juin 2021</a:t>
            </a:fld>
            <a:endParaRPr lang="fr-FR" dirty="0"/>
          </a:p>
        </p:txBody>
      </p:sp>
      <p:sp>
        <p:nvSpPr>
          <p:cNvPr id="12" name="Rectangle 11">
            <a:extLst>
              <a:ext uri="{FF2B5EF4-FFF2-40B4-BE49-F238E27FC236}">
                <a16:creationId xmlns:a16="http://schemas.microsoft.com/office/drawing/2014/main" id="{25419FAD-C3D9-9045-8580-15B9616D27AC}"/>
              </a:ext>
            </a:extLst>
          </p:cNvPr>
          <p:cNvSpPr/>
          <p:nvPr userDrawn="1"/>
        </p:nvSpPr>
        <p:spPr>
          <a:xfrm>
            <a:off x="1278341" y="6348099"/>
            <a:ext cx="3223966" cy="184666"/>
          </a:xfrm>
          <a:prstGeom prst="rect">
            <a:avLst/>
          </a:prstGeom>
        </p:spPr>
        <p:txBody>
          <a:bodyPr wrap="square">
            <a:spAutoFit/>
          </a:bodyPr>
          <a:lstStyle/>
          <a:p>
            <a:pPr marL="0" algn="l" defTabSz="914400" rtl="0" eaLnBrk="1" latinLnBrk="0" hangingPunct="1"/>
            <a:r>
              <a:rPr lang="fr-FR" sz="600" kern="1200" dirty="0">
                <a:solidFill>
                  <a:schemeClr val="tx1"/>
                </a:solidFill>
                <a:latin typeface="Verdana" panose="020B0604030504040204" pitchFamily="34" charset="0"/>
                <a:ea typeface="Verdana" panose="020B0604030504040204" pitchFamily="34" charset="0"/>
                <a:cs typeface="Verdana" panose="020B0604030504040204" pitchFamily="34" charset="0"/>
              </a:rPr>
              <a:t>Présentation sans valeur en l’absence des commentaires qui l’accompagnent</a:t>
            </a:r>
          </a:p>
        </p:txBody>
      </p:sp>
      <p:sp>
        <p:nvSpPr>
          <p:cNvPr id="9" name="Espace réservé du numéro de diapositive 5">
            <a:extLst>
              <a:ext uri="{FF2B5EF4-FFF2-40B4-BE49-F238E27FC236}">
                <a16:creationId xmlns:a16="http://schemas.microsoft.com/office/drawing/2014/main" id="{54695E86-05C7-493B-987D-9AD741C22AC9}"/>
              </a:ext>
            </a:extLst>
          </p:cNvPr>
          <p:cNvSpPr>
            <a:spLocks noGrp="1"/>
          </p:cNvSpPr>
          <p:nvPr>
            <p:ph type="sldNum" sz="quarter" idx="4"/>
          </p:nvPr>
        </p:nvSpPr>
        <p:spPr>
          <a:xfrm>
            <a:off x="4713848" y="6120847"/>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8916FC1-6D20-1A45-9F66-A68EA2E2DDFC}" type="slidenum">
              <a:rPr lang="fr-FR" smtClean="0"/>
              <a:t>‹N°›</a:t>
            </a:fld>
            <a:endParaRPr lang="fr-FR"/>
          </a:p>
        </p:txBody>
      </p:sp>
    </p:spTree>
    <p:extLst>
      <p:ext uri="{BB962C8B-B14F-4D97-AF65-F5344CB8AC3E}">
        <p14:creationId xmlns:p14="http://schemas.microsoft.com/office/powerpoint/2010/main" val="1204998616"/>
      </p:ext>
    </p:extLst>
  </p:cSld>
  <p:clrMapOvr>
    <a:masterClrMapping/>
  </p:clrMapOvr>
  <p:extLst>
    <p:ext uri="{DCECCB84-F9BA-43D5-87BE-67443E8EF086}">
      <p15:sldGuideLst xmlns:p15="http://schemas.microsoft.com/office/powerpoint/2012/main"/>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SCHEMA">
    <p:spTree>
      <p:nvGrpSpPr>
        <p:cNvPr id="1" name=""/>
        <p:cNvGrpSpPr/>
        <p:nvPr/>
      </p:nvGrpSpPr>
      <p:grpSpPr>
        <a:xfrm>
          <a:off x="0" y="0"/>
          <a:ext cx="0" cy="0"/>
          <a:chOff x="0" y="0"/>
          <a:chExt cx="0" cy="0"/>
        </a:xfrm>
      </p:grpSpPr>
      <p:pic>
        <p:nvPicPr>
          <p:cNvPr id="3" name="Image 2" descr="APICIL6.jpg"/>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0" y="0"/>
            <a:ext cx="9142571" cy="6858000"/>
          </a:xfrm>
          <a:prstGeom prst="rect">
            <a:avLst/>
          </a:prstGeom>
        </p:spPr>
      </p:pic>
      <p:sp>
        <p:nvSpPr>
          <p:cNvPr id="18" name="Rectangle 17">
            <a:extLst>
              <a:ext uri="{FF2B5EF4-FFF2-40B4-BE49-F238E27FC236}">
                <a16:creationId xmlns:a16="http://schemas.microsoft.com/office/drawing/2014/main" id="{9599E236-F0DE-FE43-A706-320E84580F61}"/>
              </a:ext>
            </a:extLst>
          </p:cNvPr>
          <p:cNvSpPr/>
          <p:nvPr userDrawn="1"/>
        </p:nvSpPr>
        <p:spPr>
          <a:xfrm>
            <a:off x="1381014" y="1683380"/>
            <a:ext cx="6713649" cy="4167495"/>
          </a:xfrm>
          <a:prstGeom prst="rect">
            <a:avLst/>
          </a:prstGeom>
          <a:solidFill>
            <a:srgbClr val="F1F2F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pic>
        <p:nvPicPr>
          <p:cNvPr id="2" name="Image 1">
            <a:extLst>
              <a:ext uri="{FF2B5EF4-FFF2-40B4-BE49-F238E27FC236}">
                <a16:creationId xmlns:a16="http://schemas.microsoft.com/office/drawing/2014/main" id="{F39111D6-8CA8-C448-99C6-E5BEDACFF10E}"/>
              </a:ext>
            </a:extLst>
          </p:cNvPr>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7564130" y="6176112"/>
            <a:ext cx="1222460" cy="453617"/>
          </a:xfrm>
          <a:prstGeom prst="rect">
            <a:avLst/>
          </a:prstGeom>
        </p:spPr>
      </p:pic>
      <p:sp>
        <p:nvSpPr>
          <p:cNvPr id="7" name="Espace réservé du texte 6">
            <a:extLst>
              <a:ext uri="{FF2B5EF4-FFF2-40B4-BE49-F238E27FC236}">
                <a16:creationId xmlns:a16="http://schemas.microsoft.com/office/drawing/2014/main" id="{C5D715B0-698F-A049-BB1F-72F8CCCA0409}"/>
              </a:ext>
            </a:extLst>
          </p:cNvPr>
          <p:cNvSpPr>
            <a:spLocks noGrp="1"/>
          </p:cNvSpPr>
          <p:nvPr>
            <p:ph type="body" sz="quarter" idx="12" hasCustomPrompt="1"/>
          </p:nvPr>
        </p:nvSpPr>
        <p:spPr>
          <a:xfrm>
            <a:off x="4718650" y="99276"/>
            <a:ext cx="3976306" cy="363537"/>
          </a:xfrm>
          <a:prstGeom prst="rect">
            <a:avLst/>
          </a:prstGeom>
        </p:spPr>
        <p:txBody>
          <a:bodyPr anchor="ctr">
            <a:normAutofit/>
          </a:bodyPr>
          <a:lstStyle>
            <a:lvl1pPr marL="0" indent="0" algn="r" defTabSz="914400" rtl="0" eaLnBrk="1" latinLnBrk="0" hangingPunct="1">
              <a:lnSpc>
                <a:spcPct val="100000"/>
              </a:lnSpc>
              <a:spcBef>
                <a:spcPts val="0"/>
              </a:spcBef>
              <a:buNone/>
              <a:defRPr lang="fr-FR" sz="1200" b="1" kern="1200" cap="all" baseline="0" dirty="0">
                <a:solidFill>
                  <a:srgbClr val="E30513"/>
                </a:solidFill>
                <a:latin typeface="+mn-lt"/>
                <a:ea typeface="+mn-ea"/>
                <a:cs typeface="+mn-cs"/>
              </a:defRPr>
            </a:lvl1pPr>
          </a:lstStyle>
          <a:p>
            <a:r>
              <a:rPr lang="fr-FR" dirty="0"/>
              <a:t>RAPPEL DU CHAPITRE</a:t>
            </a:r>
          </a:p>
        </p:txBody>
      </p:sp>
      <p:sp>
        <p:nvSpPr>
          <p:cNvPr id="13" name="Espace réservé du texte 2">
            <a:extLst>
              <a:ext uri="{FF2B5EF4-FFF2-40B4-BE49-F238E27FC236}">
                <a16:creationId xmlns:a16="http://schemas.microsoft.com/office/drawing/2014/main" id="{75CFC45A-9B15-7D41-BB40-327150064D23}"/>
              </a:ext>
            </a:extLst>
          </p:cNvPr>
          <p:cNvSpPr>
            <a:spLocks noGrp="1"/>
          </p:cNvSpPr>
          <p:nvPr>
            <p:ph type="body" sz="quarter" idx="13" hasCustomPrompt="1"/>
          </p:nvPr>
        </p:nvSpPr>
        <p:spPr>
          <a:xfrm>
            <a:off x="1381014" y="603092"/>
            <a:ext cx="4937990" cy="333375"/>
          </a:xfrm>
          <a:prstGeom prst="rect">
            <a:avLst/>
          </a:prstGeom>
        </p:spPr>
        <p:txBody>
          <a:bodyPr anchor="ctr">
            <a:noAutofit/>
          </a:bodyPr>
          <a:lstStyle>
            <a:lvl1pPr marL="0" indent="0" algn="l" defTabSz="914400" rtl="0" eaLnBrk="1" latinLnBrk="0" hangingPunct="1">
              <a:lnSpc>
                <a:spcPct val="100000"/>
              </a:lnSpc>
              <a:spcBef>
                <a:spcPct val="0"/>
              </a:spcBef>
              <a:buNone/>
              <a:defRPr lang="fr-FR" sz="2200" b="1" kern="1200" cap="all" baseline="0" dirty="0">
                <a:solidFill>
                  <a:schemeClr val="tx1"/>
                </a:solidFill>
                <a:latin typeface="Verdana" panose="020B0604030504040204" pitchFamily="34" charset="0"/>
                <a:ea typeface="Verdana" panose="020B0604030504040204" pitchFamily="34" charset="0"/>
                <a:cs typeface="Verdana" panose="020B0604030504040204" pitchFamily="34" charset="0"/>
              </a:defRPr>
            </a:lvl1pPr>
          </a:lstStyle>
          <a:p>
            <a:r>
              <a:rPr lang="fr-FR" dirty="0"/>
              <a:t>TITRE DE LA PAGE</a:t>
            </a:r>
          </a:p>
        </p:txBody>
      </p:sp>
      <p:cxnSp>
        <p:nvCxnSpPr>
          <p:cNvPr id="16" name="Connecteur droit 15">
            <a:extLst>
              <a:ext uri="{FF2B5EF4-FFF2-40B4-BE49-F238E27FC236}">
                <a16:creationId xmlns:a16="http://schemas.microsoft.com/office/drawing/2014/main" id="{5B7975AE-C476-3E4A-9216-A4F84CDEFB77}"/>
              </a:ext>
            </a:extLst>
          </p:cNvPr>
          <p:cNvCxnSpPr>
            <a:cxnSpLocks/>
          </p:cNvCxnSpPr>
          <p:nvPr userDrawn="1"/>
        </p:nvCxnSpPr>
        <p:spPr>
          <a:xfrm>
            <a:off x="4938779" y="5437648"/>
            <a:ext cx="3047426" cy="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17" name="Espace réservé du texte 5">
            <a:extLst>
              <a:ext uri="{FF2B5EF4-FFF2-40B4-BE49-F238E27FC236}">
                <a16:creationId xmlns:a16="http://schemas.microsoft.com/office/drawing/2014/main" id="{B4D9F82C-1DDB-184F-B0B8-EFE570B463A0}"/>
              </a:ext>
            </a:extLst>
          </p:cNvPr>
          <p:cNvSpPr>
            <a:spLocks noGrp="1"/>
          </p:cNvSpPr>
          <p:nvPr>
            <p:ph type="body" sz="quarter" idx="20" hasCustomPrompt="1"/>
          </p:nvPr>
        </p:nvSpPr>
        <p:spPr>
          <a:xfrm>
            <a:off x="4937234" y="5516671"/>
            <a:ext cx="3048676" cy="230481"/>
          </a:xfrm>
        </p:spPr>
        <p:txBody>
          <a:bodyPr anchor="ctr">
            <a:normAutofit/>
          </a:bodyPr>
          <a:lstStyle>
            <a:lvl1pPr marL="0" indent="0" algn="l">
              <a:buNone/>
              <a:defRPr sz="1000" b="1" cap="all" baseline="0"/>
            </a:lvl1pPr>
          </a:lstStyle>
          <a:p>
            <a:r>
              <a:rPr lang="fr-FR" dirty="0"/>
              <a:t>TITRE DU SCHÉMA</a:t>
            </a:r>
          </a:p>
        </p:txBody>
      </p:sp>
      <p:cxnSp>
        <p:nvCxnSpPr>
          <p:cNvPr id="19" name="Connecteur droit 18">
            <a:extLst>
              <a:ext uri="{FF2B5EF4-FFF2-40B4-BE49-F238E27FC236}">
                <a16:creationId xmlns:a16="http://schemas.microsoft.com/office/drawing/2014/main" id="{160373ED-4217-AF45-A76C-DD7B72FDF337}"/>
              </a:ext>
            </a:extLst>
          </p:cNvPr>
          <p:cNvCxnSpPr>
            <a:cxnSpLocks/>
          </p:cNvCxnSpPr>
          <p:nvPr userDrawn="1"/>
        </p:nvCxnSpPr>
        <p:spPr>
          <a:xfrm>
            <a:off x="1512960" y="5431807"/>
            <a:ext cx="3047426" cy="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20" name="Espace réservé du texte 5">
            <a:extLst>
              <a:ext uri="{FF2B5EF4-FFF2-40B4-BE49-F238E27FC236}">
                <a16:creationId xmlns:a16="http://schemas.microsoft.com/office/drawing/2014/main" id="{A42AE836-C8E1-9945-A15A-CAEEB1493AA3}"/>
              </a:ext>
            </a:extLst>
          </p:cNvPr>
          <p:cNvSpPr>
            <a:spLocks noGrp="1"/>
          </p:cNvSpPr>
          <p:nvPr>
            <p:ph type="body" sz="quarter" idx="21" hasCustomPrompt="1"/>
          </p:nvPr>
        </p:nvSpPr>
        <p:spPr>
          <a:xfrm>
            <a:off x="1511415" y="5510830"/>
            <a:ext cx="3048676" cy="230481"/>
          </a:xfrm>
        </p:spPr>
        <p:txBody>
          <a:bodyPr anchor="ctr">
            <a:normAutofit/>
          </a:bodyPr>
          <a:lstStyle>
            <a:lvl1pPr marL="0" indent="0" algn="l">
              <a:buNone/>
              <a:defRPr sz="1000" b="1" cap="all" baseline="0"/>
            </a:lvl1pPr>
          </a:lstStyle>
          <a:p>
            <a:r>
              <a:rPr lang="fr-FR" dirty="0"/>
              <a:t>TITRE DU SCHÉMA</a:t>
            </a:r>
          </a:p>
        </p:txBody>
      </p:sp>
      <p:sp>
        <p:nvSpPr>
          <p:cNvPr id="22" name="Espace réservé de la date 3">
            <a:extLst>
              <a:ext uri="{FF2B5EF4-FFF2-40B4-BE49-F238E27FC236}">
                <a16:creationId xmlns:a16="http://schemas.microsoft.com/office/drawing/2014/main" id="{70FB4A80-CF68-F14E-8D06-0482733554BF}"/>
              </a:ext>
            </a:extLst>
          </p:cNvPr>
          <p:cNvSpPr>
            <a:spLocks noGrp="1"/>
          </p:cNvSpPr>
          <p:nvPr>
            <p:ph type="dt" sz="half" idx="10"/>
          </p:nvPr>
        </p:nvSpPr>
        <p:spPr>
          <a:xfrm>
            <a:off x="1276192" y="6120848"/>
            <a:ext cx="3205065" cy="365125"/>
          </a:xfrm>
          <a:prstGeom prst="rect">
            <a:avLst/>
          </a:prstGeom>
        </p:spPr>
        <p:txBody>
          <a:bodyPr vert="horz" lIns="91440" tIns="45720" rIns="91440" bIns="45720" rtlCol="0" anchor="ctr">
            <a:noAutofit/>
          </a:bodyPr>
          <a:lstStyle>
            <a:lvl1pPr>
              <a:lnSpc>
                <a:spcPct val="100000"/>
              </a:lnSpc>
              <a:defRPr lang="fr-FR" sz="800" b="1" kern="1200" cap="all" baseline="0" smtClean="0">
                <a:solidFill>
                  <a:srgbClr val="E30513"/>
                </a:solidFill>
                <a:latin typeface="+mn-lt"/>
                <a:ea typeface="+mn-ea"/>
                <a:cs typeface="+mn-cs"/>
              </a:defRPr>
            </a:lvl1pPr>
          </a:lstStyle>
          <a:p>
            <a:pPr>
              <a:spcBef>
                <a:spcPct val="0"/>
              </a:spcBef>
            </a:pPr>
            <a:fld id="{8CE81338-E770-634F-9C23-F51FD76560B0}" type="datetime4">
              <a:rPr lang="fr-FR" smtClean="0"/>
              <a:t>3 juin 2021</a:t>
            </a:fld>
            <a:endParaRPr lang="fr-FR" dirty="0"/>
          </a:p>
        </p:txBody>
      </p:sp>
      <p:sp>
        <p:nvSpPr>
          <p:cNvPr id="23" name="Rectangle 22">
            <a:extLst>
              <a:ext uri="{FF2B5EF4-FFF2-40B4-BE49-F238E27FC236}">
                <a16:creationId xmlns:a16="http://schemas.microsoft.com/office/drawing/2014/main" id="{A72F1B30-B116-2D4D-8AE9-8D8FD98190F5}"/>
              </a:ext>
            </a:extLst>
          </p:cNvPr>
          <p:cNvSpPr/>
          <p:nvPr userDrawn="1"/>
        </p:nvSpPr>
        <p:spPr>
          <a:xfrm>
            <a:off x="1278341" y="6348099"/>
            <a:ext cx="3223966" cy="184666"/>
          </a:xfrm>
          <a:prstGeom prst="rect">
            <a:avLst/>
          </a:prstGeom>
        </p:spPr>
        <p:txBody>
          <a:bodyPr wrap="square">
            <a:spAutoFit/>
          </a:bodyPr>
          <a:lstStyle/>
          <a:p>
            <a:pPr marL="0" algn="l" defTabSz="914400" rtl="0" eaLnBrk="1" latinLnBrk="0" hangingPunct="1"/>
            <a:r>
              <a:rPr lang="fr-FR" sz="600" kern="1200" dirty="0">
                <a:solidFill>
                  <a:schemeClr val="tx1"/>
                </a:solidFill>
                <a:latin typeface="Verdana" panose="020B0604030504040204" pitchFamily="34" charset="0"/>
                <a:ea typeface="Verdana" panose="020B0604030504040204" pitchFamily="34" charset="0"/>
                <a:cs typeface="Verdana" panose="020B0604030504040204" pitchFamily="34" charset="0"/>
              </a:rPr>
              <a:t>Présentation sans valeur en l’absence des commentaires qui l’accompagnent</a:t>
            </a:r>
          </a:p>
        </p:txBody>
      </p:sp>
      <p:sp>
        <p:nvSpPr>
          <p:cNvPr id="24" name="Titre 1">
            <a:extLst>
              <a:ext uri="{FF2B5EF4-FFF2-40B4-BE49-F238E27FC236}">
                <a16:creationId xmlns:a16="http://schemas.microsoft.com/office/drawing/2014/main" id="{84C0872A-DF8D-A048-A14D-772339CDFA22}"/>
              </a:ext>
            </a:extLst>
          </p:cNvPr>
          <p:cNvSpPr>
            <a:spLocks noGrp="1"/>
          </p:cNvSpPr>
          <p:nvPr>
            <p:ph type="title" hasCustomPrompt="1"/>
          </p:nvPr>
        </p:nvSpPr>
        <p:spPr>
          <a:xfrm>
            <a:off x="464273" y="447657"/>
            <a:ext cx="716827" cy="655178"/>
          </a:xfrm>
          <a:prstGeom prst="rect">
            <a:avLst/>
          </a:prstGeom>
        </p:spPr>
        <p:txBody>
          <a:bodyPr anchor="ctr">
            <a:noAutofit/>
          </a:bodyPr>
          <a:lstStyle>
            <a:lvl1pPr marL="0" indent="0" algn="ctr" defTabSz="914400" rtl="0" eaLnBrk="1" latinLnBrk="0" hangingPunct="1">
              <a:lnSpc>
                <a:spcPct val="100000"/>
              </a:lnSpc>
              <a:spcBef>
                <a:spcPct val="0"/>
              </a:spcBef>
              <a:buFont typeface="Arial" panose="020B0604020202020204" pitchFamily="34" charset="0"/>
              <a:buNone/>
              <a:defRPr lang="fr-FR" sz="4200" b="1" kern="1200" dirty="0">
                <a:solidFill>
                  <a:srgbClr val="E30513"/>
                </a:solidFill>
                <a:latin typeface="Verdana" panose="020B0604030504040204" pitchFamily="34" charset="0"/>
                <a:ea typeface="Verdana" panose="020B0604030504040204" pitchFamily="34" charset="0"/>
                <a:cs typeface="Verdana" panose="020B0604030504040204" pitchFamily="34" charset="0"/>
              </a:defRPr>
            </a:lvl1pPr>
          </a:lstStyle>
          <a:p>
            <a:r>
              <a:rPr lang="fr-FR" dirty="0"/>
              <a:t>0</a:t>
            </a:r>
          </a:p>
        </p:txBody>
      </p:sp>
      <p:sp>
        <p:nvSpPr>
          <p:cNvPr id="14" name="Espace réservé du numéro de diapositive 5">
            <a:extLst>
              <a:ext uri="{FF2B5EF4-FFF2-40B4-BE49-F238E27FC236}">
                <a16:creationId xmlns:a16="http://schemas.microsoft.com/office/drawing/2014/main" id="{8632E2CB-D6E5-440D-8369-0B5EF2492AE7}"/>
              </a:ext>
            </a:extLst>
          </p:cNvPr>
          <p:cNvSpPr>
            <a:spLocks noGrp="1"/>
          </p:cNvSpPr>
          <p:nvPr>
            <p:ph type="sldNum" sz="quarter" idx="4"/>
          </p:nvPr>
        </p:nvSpPr>
        <p:spPr>
          <a:xfrm>
            <a:off x="4713848" y="6120847"/>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8916FC1-6D20-1A45-9F66-A68EA2E2DDFC}" type="slidenum">
              <a:rPr lang="fr-FR" smtClean="0"/>
              <a:t>‹N°›</a:t>
            </a:fld>
            <a:endParaRPr lang="fr-FR"/>
          </a:p>
        </p:txBody>
      </p:sp>
    </p:spTree>
    <p:extLst>
      <p:ext uri="{BB962C8B-B14F-4D97-AF65-F5344CB8AC3E}">
        <p14:creationId xmlns:p14="http://schemas.microsoft.com/office/powerpoint/2010/main" val="1907253584"/>
      </p:ext>
    </p:extLst>
  </p:cSld>
  <p:clrMapOvr>
    <a:masterClrMapping/>
  </p:clrMapOvr>
  <p:extLst>
    <p:ext uri="{DCECCB84-F9BA-43D5-87BE-67443E8EF086}">
      <p15:sldGuideLst xmlns:p15="http://schemas.microsoft.com/office/powerpoint/2012/main"/>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DER DE COUV GROUPE APICIL 1">
    <p:spTree>
      <p:nvGrpSpPr>
        <p:cNvPr id="1" name=""/>
        <p:cNvGrpSpPr/>
        <p:nvPr/>
      </p:nvGrpSpPr>
      <p:grpSpPr>
        <a:xfrm>
          <a:off x="0" y="0"/>
          <a:ext cx="0" cy="0"/>
          <a:chOff x="0" y="0"/>
          <a:chExt cx="0" cy="0"/>
        </a:xfrm>
      </p:grpSpPr>
      <p:pic>
        <p:nvPicPr>
          <p:cNvPr id="2" name="Image 1" descr="APICIL2.jpg"/>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0" y="0"/>
            <a:ext cx="9142571" cy="6858000"/>
          </a:xfrm>
          <a:prstGeom prst="rect">
            <a:avLst/>
          </a:prstGeom>
        </p:spPr>
      </p:pic>
      <p:sp>
        <p:nvSpPr>
          <p:cNvPr id="5" name="ZoneTexte 4">
            <a:extLst>
              <a:ext uri="{FF2B5EF4-FFF2-40B4-BE49-F238E27FC236}">
                <a16:creationId xmlns:a16="http://schemas.microsoft.com/office/drawing/2014/main" id="{65140442-46F7-CD41-82BA-B1417126A07E}"/>
              </a:ext>
            </a:extLst>
          </p:cNvPr>
          <p:cNvSpPr txBox="1"/>
          <p:nvPr userDrawn="1"/>
        </p:nvSpPr>
        <p:spPr>
          <a:xfrm>
            <a:off x="1742830" y="1615807"/>
            <a:ext cx="2247441" cy="925894"/>
          </a:xfrm>
          <a:prstGeom prst="rect">
            <a:avLst/>
          </a:prstGeom>
          <a:noFill/>
        </p:spPr>
        <p:txBody>
          <a:bodyPr wrap="square" rtlCol="0" anchor="ctr">
            <a:spAutoFit/>
          </a:bodyPr>
          <a:lstStyle/>
          <a:p>
            <a:pPr algn="l"/>
            <a:r>
              <a:rPr lang="fr-FR" sz="1000" dirty="0">
                <a:solidFill>
                  <a:schemeClr val="bg1"/>
                </a:solidFill>
                <a:latin typeface="Verdana"/>
                <a:cs typeface="Verdana"/>
              </a:rPr>
              <a:t>APICIL</a:t>
            </a:r>
          </a:p>
          <a:p>
            <a:pPr algn="l"/>
            <a:r>
              <a:rPr lang="fr-FR" sz="1000" dirty="0">
                <a:solidFill>
                  <a:schemeClr val="bg1"/>
                </a:solidFill>
                <a:latin typeface="Verdana"/>
                <a:cs typeface="Verdana"/>
              </a:rPr>
              <a:t>38, rue François </a:t>
            </a:r>
            <a:r>
              <a:rPr lang="fr-FR" sz="1000" dirty="0" err="1">
                <a:solidFill>
                  <a:schemeClr val="bg1"/>
                </a:solidFill>
                <a:latin typeface="Verdana"/>
                <a:cs typeface="Verdana"/>
              </a:rPr>
              <a:t>Peissel</a:t>
            </a:r>
            <a:endParaRPr lang="fr-FR" sz="1000" dirty="0">
              <a:solidFill>
                <a:schemeClr val="bg1"/>
              </a:solidFill>
              <a:latin typeface="Verdana"/>
              <a:cs typeface="Verdana"/>
            </a:endParaRPr>
          </a:p>
          <a:p>
            <a:pPr algn="l"/>
            <a:r>
              <a:rPr lang="fr-FR" sz="1000" dirty="0">
                <a:solidFill>
                  <a:schemeClr val="bg1"/>
                </a:solidFill>
                <a:latin typeface="Verdana"/>
                <a:cs typeface="Verdana"/>
              </a:rPr>
              <a:t>69003</a:t>
            </a:r>
          </a:p>
          <a:p>
            <a:pPr algn="l"/>
            <a:r>
              <a:rPr lang="fr-FR" sz="1000" dirty="0">
                <a:solidFill>
                  <a:schemeClr val="bg1"/>
                </a:solidFill>
                <a:latin typeface="Verdana"/>
                <a:cs typeface="Verdana"/>
              </a:rPr>
              <a:t>Caluire et Cuire</a:t>
            </a:r>
          </a:p>
          <a:p>
            <a:pPr algn="l">
              <a:lnSpc>
                <a:spcPct val="150000"/>
              </a:lnSpc>
            </a:pPr>
            <a:r>
              <a:rPr lang="fr-FR" sz="1000" b="1" dirty="0" err="1">
                <a:solidFill>
                  <a:schemeClr val="bg1"/>
                </a:solidFill>
                <a:latin typeface="Verdana"/>
                <a:cs typeface="Verdana"/>
              </a:rPr>
              <a:t>apicil.com</a:t>
            </a:r>
            <a:endParaRPr lang="fr-FR" sz="1000" b="1" dirty="0">
              <a:solidFill>
                <a:schemeClr val="bg1"/>
              </a:solidFill>
              <a:latin typeface="Verdana"/>
              <a:cs typeface="Verdana"/>
            </a:endParaRPr>
          </a:p>
        </p:txBody>
      </p:sp>
      <p:cxnSp>
        <p:nvCxnSpPr>
          <p:cNvPr id="6" name="Connecteur droit 5">
            <a:extLst>
              <a:ext uri="{FF2B5EF4-FFF2-40B4-BE49-F238E27FC236}">
                <a16:creationId xmlns:a16="http://schemas.microsoft.com/office/drawing/2014/main" id="{72A00F39-7E1E-2C45-88AC-3A6DD9F0E595}"/>
              </a:ext>
            </a:extLst>
          </p:cNvPr>
          <p:cNvCxnSpPr>
            <a:cxnSpLocks/>
          </p:cNvCxnSpPr>
          <p:nvPr userDrawn="1"/>
        </p:nvCxnSpPr>
        <p:spPr>
          <a:xfrm>
            <a:off x="1829358" y="1555543"/>
            <a:ext cx="213068" cy="0"/>
          </a:xfrm>
          <a:prstGeom prst="line">
            <a:avLst/>
          </a:prstGeom>
          <a:ln w="9525">
            <a:solidFill>
              <a:schemeClr val="bg1"/>
            </a:solidFill>
          </a:ln>
          <a:effectLst/>
        </p:spPr>
        <p:style>
          <a:lnRef idx="1">
            <a:schemeClr val="accent1"/>
          </a:lnRef>
          <a:fillRef idx="0">
            <a:schemeClr val="accent1"/>
          </a:fillRef>
          <a:effectRef idx="0">
            <a:schemeClr val="accent1"/>
          </a:effectRef>
          <a:fontRef idx="minor">
            <a:schemeClr val="tx1"/>
          </a:fontRef>
        </p:style>
      </p:cxnSp>
      <p:sp>
        <p:nvSpPr>
          <p:cNvPr id="7" name="Espace réservé du texte 2">
            <a:extLst>
              <a:ext uri="{FF2B5EF4-FFF2-40B4-BE49-F238E27FC236}">
                <a16:creationId xmlns:a16="http://schemas.microsoft.com/office/drawing/2014/main" id="{931F8B38-578E-AA41-80A5-81348BDED205}"/>
              </a:ext>
            </a:extLst>
          </p:cNvPr>
          <p:cNvSpPr>
            <a:spLocks noGrp="1"/>
          </p:cNvSpPr>
          <p:nvPr>
            <p:ph type="body" sz="quarter" idx="12" hasCustomPrompt="1"/>
          </p:nvPr>
        </p:nvSpPr>
        <p:spPr>
          <a:xfrm>
            <a:off x="1295024" y="6177516"/>
            <a:ext cx="5162550" cy="360000"/>
          </a:xfrm>
        </p:spPr>
        <p:txBody>
          <a:bodyPr anchor="t"/>
          <a:lstStyle>
            <a:lvl1pPr marL="0" marR="0" indent="0" algn="l" defTabSz="914400" rtl="0" eaLnBrk="1" fontAlgn="auto" latinLnBrk="0" hangingPunct="1">
              <a:lnSpc>
                <a:spcPct val="100000"/>
              </a:lnSpc>
              <a:spcBef>
                <a:spcPts val="0"/>
              </a:spcBef>
              <a:spcAft>
                <a:spcPts val="0"/>
              </a:spcAft>
              <a:buClrTx/>
              <a:buSzTx/>
              <a:buFontTx/>
              <a:buNone/>
              <a:tabLst/>
              <a:defRPr lang="fr-FR" sz="600" kern="1200" dirty="0">
                <a:solidFill>
                  <a:schemeClr val="bg1"/>
                </a:solidFill>
                <a:effectLst/>
                <a:latin typeface="Verdana"/>
                <a:cs typeface="Verdana"/>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600" b="0" i="0" u="none" strike="noStrike" kern="1200" cap="none" spc="0" normalizeH="0" baseline="0" noProof="0" dirty="0">
                <a:ln>
                  <a:noFill/>
                </a:ln>
                <a:solidFill>
                  <a:srgbClr val="FFFFFF"/>
                </a:solidFill>
                <a:effectLst/>
                <a:uLnTx/>
                <a:uFillTx/>
                <a:latin typeface="Verdana" panose="020B0604030504040204"/>
                <a:ea typeface="+mn-ea"/>
                <a:cs typeface="+mn-cs"/>
              </a:rPr>
              <a:t>APICIL Gestion — Association de moyens du Groupe APICIL régie par la loi du 1er juillet 1901</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600" b="0" i="0" u="none" strike="noStrike" kern="1200" cap="none" spc="0" normalizeH="0" baseline="0" noProof="0" dirty="0">
                <a:ln>
                  <a:noFill/>
                </a:ln>
                <a:solidFill>
                  <a:srgbClr val="FFFFFF"/>
                </a:solidFill>
                <a:effectLst/>
                <a:uLnTx/>
                <a:uFillTx/>
                <a:latin typeface="Verdana" panose="020B0604030504040204"/>
                <a:ea typeface="+mn-ea"/>
                <a:cs typeface="+mn-cs"/>
              </a:rPr>
              <a:t>Enregistrée sous le numéro SIREN 417 591 971 – Ayant son siège social sis au 38, rue François PEISSEL 69300 Caluire et Cuire</a:t>
            </a:r>
          </a:p>
        </p:txBody>
      </p:sp>
      <p:sp>
        <p:nvSpPr>
          <p:cNvPr id="8" name="Espace réservé du texte 2">
            <a:extLst>
              <a:ext uri="{FF2B5EF4-FFF2-40B4-BE49-F238E27FC236}">
                <a16:creationId xmlns:a16="http://schemas.microsoft.com/office/drawing/2014/main" id="{A6032A00-990E-2044-AC25-C63C0D17FB7B}"/>
              </a:ext>
            </a:extLst>
          </p:cNvPr>
          <p:cNvSpPr>
            <a:spLocks noGrp="1"/>
          </p:cNvSpPr>
          <p:nvPr>
            <p:ph type="body" sz="quarter" idx="14" hasCustomPrompt="1"/>
          </p:nvPr>
        </p:nvSpPr>
        <p:spPr>
          <a:xfrm>
            <a:off x="1649587" y="4147042"/>
            <a:ext cx="4482000" cy="1137600"/>
          </a:xfrm>
        </p:spPr>
        <p:txBody>
          <a:bodyPr anchor="ctr">
            <a:noAutofit/>
          </a:bodyPr>
          <a:lstStyle>
            <a:lvl1pPr marL="0" indent="0">
              <a:buNone/>
              <a:defRPr sz="8200" b="1" i="0" cap="all" baseline="0">
                <a:solidFill>
                  <a:schemeClr val="bg1"/>
                </a:solidFill>
                <a:latin typeface="Verdana"/>
                <a:cs typeface="Verdana"/>
              </a:defRPr>
            </a:lvl1pPr>
          </a:lstStyle>
          <a:p>
            <a:r>
              <a:rPr lang="fr-FR" dirty="0"/>
              <a:t>Merci</a:t>
            </a:r>
          </a:p>
        </p:txBody>
      </p:sp>
      <p:sp>
        <p:nvSpPr>
          <p:cNvPr id="9" name="Espace réservé du texte 4">
            <a:extLst>
              <a:ext uri="{FF2B5EF4-FFF2-40B4-BE49-F238E27FC236}">
                <a16:creationId xmlns:a16="http://schemas.microsoft.com/office/drawing/2014/main" id="{23B68C89-68A1-224C-9D9B-E0A29EDC9850}"/>
              </a:ext>
            </a:extLst>
          </p:cNvPr>
          <p:cNvSpPr>
            <a:spLocks noGrp="1"/>
          </p:cNvSpPr>
          <p:nvPr>
            <p:ph type="body" sz="quarter" idx="15" hasCustomPrompt="1"/>
          </p:nvPr>
        </p:nvSpPr>
        <p:spPr>
          <a:xfrm>
            <a:off x="1727513" y="5215944"/>
            <a:ext cx="4402800" cy="284400"/>
          </a:xfrm>
        </p:spPr>
        <p:txBody>
          <a:bodyPr anchor="ctr">
            <a:normAutofit/>
          </a:bodyPr>
          <a:lstStyle>
            <a:lvl1pPr marL="0" indent="0">
              <a:buNone/>
              <a:defRPr sz="1400" cap="all" baseline="0">
                <a:solidFill>
                  <a:schemeClr val="bg1"/>
                </a:solidFill>
                <a:latin typeface="Verdana"/>
                <a:cs typeface="Verdana"/>
              </a:defRPr>
            </a:lvl1pPr>
          </a:lstStyle>
          <a:p>
            <a:r>
              <a:rPr lang="fr-FR" dirty="0"/>
              <a:t>Pour votre attention</a:t>
            </a:r>
          </a:p>
        </p:txBody>
      </p:sp>
      <p:sp>
        <p:nvSpPr>
          <p:cNvPr id="10" name="Espace réservé du texte 7">
            <a:extLst>
              <a:ext uri="{FF2B5EF4-FFF2-40B4-BE49-F238E27FC236}">
                <a16:creationId xmlns:a16="http://schemas.microsoft.com/office/drawing/2014/main" id="{3CFCEA23-2DF4-9043-97B3-7CA54A16A6EA}"/>
              </a:ext>
            </a:extLst>
          </p:cNvPr>
          <p:cNvSpPr>
            <a:spLocks noGrp="1"/>
          </p:cNvSpPr>
          <p:nvPr>
            <p:ph type="body" sz="quarter" idx="16" hasCustomPrompt="1"/>
          </p:nvPr>
        </p:nvSpPr>
        <p:spPr>
          <a:xfrm>
            <a:off x="1734237" y="2954580"/>
            <a:ext cx="4397350" cy="496799"/>
          </a:xfrm>
        </p:spPr>
        <p:txBody>
          <a:bodyPr>
            <a:normAutofit/>
          </a:bodyPr>
          <a:lstStyle>
            <a:lvl1pPr marL="0" indent="0">
              <a:buNone/>
              <a:defRPr sz="1000" baseline="0">
                <a:solidFill>
                  <a:schemeClr val="bg1"/>
                </a:solidFill>
                <a:latin typeface="Verdana"/>
                <a:cs typeface="Verdana"/>
              </a:defRPr>
            </a:lvl1pPr>
          </a:lstStyle>
          <a:p>
            <a:r>
              <a:rPr lang="fr-FR" dirty="0"/>
              <a:t>Nom, prénom, tél, mail</a:t>
            </a:r>
          </a:p>
        </p:txBody>
      </p:sp>
      <p:sp>
        <p:nvSpPr>
          <p:cNvPr id="11" name="Espace réservé pour une image  4">
            <a:extLst>
              <a:ext uri="{FF2B5EF4-FFF2-40B4-BE49-F238E27FC236}">
                <a16:creationId xmlns:a16="http://schemas.microsoft.com/office/drawing/2014/main" id="{D5EF3DDE-2744-744E-95DC-08ACF809C58C}"/>
              </a:ext>
            </a:extLst>
          </p:cNvPr>
          <p:cNvSpPr>
            <a:spLocks noGrp="1"/>
          </p:cNvSpPr>
          <p:nvPr>
            <p:ph type="pic" sz="quarter" idx="17" hasCustomPrompt="1"/>
          </p:nvPr>
        </p:nvSpPr>
        <p:spPr>
          <a:xfrm>
            <a:off x="7076859" y="4932587"/>
            <a:ext cx="1605127" cy="529797"/>
          </a:xfrm>
        </p:spPr>
        <p:txBody>
          <a:bodyPr anchor="ctr">
            <a:normAutofit/>
          </a:bodyPr>
          <a:lstStyle>
            <a:lvl1pPr marL="0" indent="0" algn="ctr">
              <a:buNone/>
              <a:defRPr sz="1000" i="1"/>
            </a:lvl1pPr>
          </a:lstStyle>
          <a:p>
            <a:r>
              <a:rPr lang="fr-FR" dirty="0"/>
              <a:t>AUTRE LOGO</a:t>
            </a:r>
          </a:p>
        </p:txBody>
      </p:sp>
      <p:pic>
        <p:nvPicPr>
          <p:cNvPr id="12" name="Image 11">
            <a:extLst>
              <a:ext uri="{FF2B5EF4-FFF2-40B4-BE49-F238E27FC236}">
                <a16:creationId xmlns:a16="http://schemas.microsoft.com/office/drawing/2014/main" id="{4A44521A-042F-2E41-8C40-06158CED5020}"/>
              </a:ext>
            </a:extLst>
          </p:cNvPr>
          <p:cNvPicPr>
            <a:picLocks noChangeAspect="1"/>
          </p:cNvPicPr>
          <p:nvPr userDrawn="1"/>
        </p:nvPicPr>
        <p:blipFill>
          <a:blip r:embed="rId3"/>
          <a:stretch>
            <a:fillRect/>
          </a:stretch>
        </p:blipFill>
        <p:spPr>
          <a:xfrm>
            <a:off x="7076859" y="5462384"/>
            <a:ext cx="1605128" cy="595613"/>
          </a:xfrm>
          <a:prstGeom prst="rect">
            <a:avLst/>
          </a:prstGeom>
        </p:spPr>
      </p:pic>
    </p:spTree>
    <p:extLst>
      <p:ext uri="{BB962C8B-B14F-4D97-AF65-F5344CB8AC3E}">
        <p14:creationId xmlns:p14="http://schemas.microsoft.com/office/powerpoint/2010/main" val="3107892053"/>
      </p:ext>
    </p:extLst>
  </p:cSld>
  <p:clrMapOvr>
    <a:masterClrMapping/>
  </p:clrMapOvr>
  <p:extLst>
    <p:ext uri="{DCECCB84-F9BA-43D5-87BE-67443E8EF086}">
      <p15:sldGuideLst xmlns:p15="http://schemas.microsoft.com/office/powerpoint/2012/main"/>
    </p:ext>
  </p:extLs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DER DE COUV GROUPE APICIL 2">
    <p:spTree>
      <p:nvGrpSpPr>
        <p:cNvPr id="1" name=""/>
        <p:cNvGrpSpPr/>
        <p:nvPr/>
      </p:nvGrpSpPr>
      <p:grpSpPr>
        <a:xfrm>
          <a:off x="0" y="0"/>
          <a:ext cx="0" cy="0"/>
          <a:chOff x="0" y="0"/>
          <a:chExt cx="0" cy="0"/>
        </a:xfrm>
      </p:grpSpPr>
      <p:pic>
        <p:nvPicPr>
          <p:cNvPr id="11" name="Image 10" descr="APICIL3.jpg"/>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0" y="0"/>
            <a:ext cx="9142571" cy="6858000"/>
          </a:xfrm>
          <a:prstGeom prst="rect">
            <a:avLst/>
          </a:prstGeom>
        </p:spPr>
      </p:pic>
      <p:sp>
        <p:nvSpPr>
          <p:cNvPr id="5" name="ZoneTexte 4">
            <a:extLst>
              <a:ext uri="{FF2B5EF4-FFF2-40B4-BE49-F238E27FC236}">
                <a16:creationId xmlns:a16="http://schemas.microsoft.com/office/drawing/2014/main" id="{65140442-46F7-CD41-82BA-B1417126A07E}"/>
              </a:ext>
            </a:extLst>
          </p:cNvPr>
          <p:cNvSpPr txBox="1"/>
          <p:nvPr userDrawn="1"/>
        </p:nvSpPr>
        <p:spPr>
          <a:xfrm>
            <a:off x="1742830" y="1615807"/>
            <a:ext cx="2247441" cy="925894"/>
          </a:xfrm>
          <a:prstGeom prst="rect">
            <a:avLst/>
          </a:prstGeom>
          <a:noFill/>
        </p:spPr>
        <p:txBody>
          <a:bodyPr wrap="square" rtlCol="0" anchor="ctr">
            <a:spAutoFit/>
          </a:bodyPr>
          <a:lstStyle/>
          <a:p>
            <a:pPr algn="l"/>
            <a:r>
              <a:rPr lang="fr-FR" sz="1000" dirty="0">
                <a:solidFill>
                  <a:schemeClr val="tx2"/>
                </a:solidFill>
                <a:latin typeface="Verdana"/>
                <a:cs typeface="Verdana"/>
              </a:rPr>
              <a:t>APICIL</a:t>
            </a:r>
          </a:p>
          <a:p>
            <a:pPr algn="l"/>
            <a:r>
              <a:rPr lang="fr-FR" sz="1000" dirty="0">
                <a:solidFill>
                  <a:schemeClr val="tx2"/>
                </a:solidFill>
                <a:latin typeface="Verdana"/>
                <a:cs typeface="Verdana"/>
              </a:rPr>
              <a:t>38, rue François </a:t>
            </a:r>
            <a:r>
              <a:rPr lang="fr-FR" sz="1000" dirty="0" err="1">
                <a:solidFill>
                  <a:schemeClr val="tx2"/>
                </a:solidFill>
                <a:latin typeface="Verdana"/>
                <a:cs typeface="Verdana"/>
              </a:rPr>
              <a:t>Peissel</a:t>
            </a:r>
            <a:endParaRPr lang="fr-FR" sz="1000" dirty="0">
              <a:solidFill>
                <a:schemeClr val="tx2"/>
              </a:solidFill>
              <a:latin typeface="Verdana"/>
              <a:cs typeface="Verdana"/>
            </a:endParaRPr>
          </a:p>
          <a:p>
            <a:pPr algn="l"/>
            <a:r>
              <a:rPr lang="fr-FR" sz="1000" dirty="0">
                <a:solidFill>
                  <a:schemeClr val="tx2"/>
                </a:solidFill>
                <a:latin typeface="Verdana"/>
                <a:cs typeface="Verdana"/>
              </a:rPr>
              <a:t>69003</a:t>
            </a:r>
          </a:p>
          <a:p>
            <a:pPr algn="l"/>
            <a:r>
              <a:rPr lang="fr-FR" sz="1000" dirty="0">
                <a:solidFill>
                  <a:schemeClr val="tx2"/>
                </a:solidFill>
                <a:latin typeface="Verdana"/>
                <a:cs typeface="Verdana"/>
              </a:rPr>
              <a:t>Caluire et Cuire</a:t>
            </a:r>
          </a:p>
          <a:p>
            <a:pPr algn="l">
              <a:lnSpc>
                <a:spcPct val="150000"/>
              </a:lnSpc>
            </a:pPr>
            <a:r>
              <a:rPr lang="fr-FR" sz="1000" b="1" dirty="0" err="1">
                <a:solidFill>
                  <a:schemeClr val="tx2"/>
                </a:solidFill>
                <a:latin typeface="Verdana"/>
                <a:cs typeface="Verdana"/>
              </a:rPr>
              <a:t>apicil.com</a:t>
            </a:r>
            <a:endParaRPr lang="fr-FR" sz="1000" b="1" dirty="0">
              <a:solidFill>
                <a:schemeClr val="tx2"/>
              </a:solidFill>
              <a:latin typeface="Verdana"/>
              <a:cs typeface="Verdana"/>
            </a:endParaRPr>
          </a:p>
        </p:txBody>
      </p:sp>
      <p:cxnSp>
        <p:nvCxnSpPr>
          <p:cNvPr id="6" name="Connecteur droit 5">
            <a:extLst>
              <a:ext uri="{FF2B5EF4-FFF2-40B4-BE49-F238E27FC236}">
                <a16:creationId xmlns:a16="http://schemas.microsoft.com/office/drawing/2014/main" id="{72A00F39-7E1E-2C45-88AC-3A6DD9F0E595}"/>
              </a:ext>
            </a:extLst>
          </p:cNvPr>
          <p:cNvCxnSpPr>
            <a:cxnSpLocks/>
          </p:cNvCxnSpPr>
          <p:nvPr userDrawn="1"/>
        </p:nvCxnSpPr>
        <p:spPr>
          <a:xfrm>
            <a:off x="1829358" y="1555543"/>
            <a:ext cx="213068" cy="0"/>
          </a:xfrm>
          <a:prstGeom prst="line">
            <a:avLst/>
          </a:prstGeom>
          <a:ln w="9525">
            <a:solidFill>
              <a:srgbClr val="D70015"/>
            </a:solidFill>
          </a:ln>
          <a:effectLst/>
        </p:spPr>
        <p:style>
          <a:lnRef idx="1">
            <a:schemeClr val="accent1"/>
          </a:lnRef>
          <a:fillRef idx="0">
            <a:schemeClr val="accent1"/>
          </a:fillRef>
          <a:effectRef idx="0">
            <a:schemeClr val="accent1"/>
          </a:effectRef>
          <a:fontRef idx="minor">
            <a:schemeClr val="tx1"/>
          </a:fontRef>
        </p:style>
      </p:cxnSp>
      <p:sp>
        <p:nvSpPr>
          <p:cNvPr id="8" name="Espace réservé du texte 2">
            <a:extLst>
              <a:ext uri="{FF2B5EF4-FFF2-40B4-BE49-F238E27FC236}">
                <a16:creationId xmlns:a16="http://schemas.microsoft.com/office/drawing/2014/main" id="{A6032A00-990E-2044-AC25-C63C0D17FB7B}"/>
              </a:ext>
            </a:extLst>
          </p:cNvPr>
          <p:cNvSpPr>
            <a:spLocks noGrp="1"/>
          </p:cNvSpPr>
          <p:nvPr>
            <p:ph type="body" sz="quarter" idx="14" hasCustomPrompt="1"/>
          </p:nvPr>
        </p:nvSpPr>
        <p:spPr>
          <a:xfrm>
            <a:off x="1649587" y="4147042"/>
            <a:ext cx="4482000" cy="1137600"/>
          </a:xfrm>
        </p:spPr>
        <p:txBody>
          <a:bodyPr anchor="ctr">
            <a:noAutofit/>
          </a:bodyPr>
          <a:lstStyle>
            <a:lvl1pPr marL="0" indent="0">
              <a:buNone/>
              <a:defRPr sz="8200" b="1" i="0" cap="all" baseline="0">
                <a:solidFill>
                  <a:schemeClr val="tx2"/>
                </a:solidFill>
                <a:latin typeface="Verdana"/>
                <a:cs typeface="Verdana"/>
              </a:defRPr>
            </a:lvl1pPr>
          </a:lstStyle>
          <a:p>
            <a:r>
              <a:rPr lang="fr-FR" dirty="0"/>
              <a:t>Merci</a:t>
            </a:r>
          </a:p>
        </p:txBody>
      </p:sp>
      <p:sp>
        <p:nvSpPr>
          <p:cNvPr id="9" name="Espace réservé du texte 4">
            <a:extLst>
              <a:ext uri="{FF2B5EF4-FFF2-40B4-BE49-F238E27FC236}">
                <a16:creationId xmlns:a16="http://schemas.microsoft.com/office/drawing/2014/main" id="{23B68C89-68A1-224C-9D9B-E0A29EDC9850}"/>
              </a:ext>
            </a:extLst>
          </p:cNvPr>
          <p:cNvSpPr>
            <a:spLocks noGrp="1"/>
          </p:cNvSpPr>
          <p:nvPr>
            <p:ph type="body" sz="quarter" idx="15" hasCustomPrompt="1"/>
          </p:nvPr>
        </p:nvSpPr>
        <p:spPr>
          <a:xfrm>
            <a:off x="1727513" y="5215944"/>
            <a:ext cx="4402800" cy="284400"/>
          </a:xfrm>
        </p:spPr>
        <p:txBody>
          <a:bodyPr anchor="ctr">
            <a:normAutofit/>
          </a:bodyPr>
          <a:lstStyle>
            <a:lvl1pPr marL="0" indent="0">
              <a:buNone/>
              <a:defRPr sz="1400" cap="all" baseline="0">
                <a:solidFill>
                  <a:schemeClr val="tx2"/>
                </a:solidFill>
                <a:latin typeface="Verdana"/>
                <a:cs typeface="Verdana"/>
              </a:defRPr>
            </a:lvl1pPr>
          </a:lstStyle>
          <a:p>
            <a:r>
              <a:rPr lang="fr-FR" dirty="0"/>
              <a:t>Pour votre attention</a:t>
            </a:r>
          </a:p>
        </p:txBody>
      </p:sp>
      <p:sp>
        <p:nvSpPr>
          <p:cNvPr id="10" name="Espace réservé du texte 7">
            <a:extLst>
              <a:ext uri="{FF2B5EF4-FFF2-40B4-BE49-F238E27FC236}">
                <a16:creationId xmlns:a16="http://schemas.microsoft.com/office/drawing/2014/main" id="{3CFCEA23-2DF4-9043-97B3-7CA54A16A6EA}"/>
              </a:ext>
            </a:extLst>
          </p:cNvPr>
          <p:cNvSpPr>
            <a:spLocks noGrp="1"/>
          </p:cNvSpPr>
          <p:nvPr>
            <p:ph type="body" sz="quarter" idx="16" hasCustomPrompt="1"/>
          </p:nvPr>
        </p:nvSpPr>
        <p:spPr>
          <a:xfrm>
            <a:off x="1734237" y="2954580"/>
            <a:ext cx="4397350" cy="496799"/>
          </a:xfrm>
        </p:spPr>
        <p:txBody>
          <a:bodyPr>
            <a:normAutofit/>
          </a:bodyPr>
          <a:lstStyle>
            <a:lvl1pPr marL="0" indent="0">
              <a:buNone/>
              <a:defRPr sz="1000" baseline="0">
                <a:solidFill>
                  <a:schemeClr val="tx2"/>
                </a:solidFill>
                <a:latin typeface="Verdana"/>
                <a:cs typeface="Verdana"/>
              </a:defRPr>
            </a:lvl1pPr>
          </a:lstStyle>
          <a:p>
            <a:r>
              <a:rPr lang="fr-FR" dirty="0"/>
              <a:t>Nom, prénom, tél, mail</a:t>
            </a:r>
          </a:p>
        </p:txBody>
      </p:sp>
      <p:sp>
        <p:nvSpPr>
          <p:cNvPr id="13" name="Espace réservé du texte 29">
            <a:extLst>
              <a:ext uri="{FF2B5EF4-FFF2-40B4-BE49-F238E27FC236}">
                <a16:creationId xmlns:a16="http://schemas.microsoft.com/office/drawing/2014/main" id="{D4970B10-5D2E-7348-83FC-32E61F3723F8}"/>
              </a:ext>
            </a:extLst>
          </p:cNvPr>
          <p:cNvSpPr>
            <a:spLocks noGrp="1"/>
          </p:cNvSpPr>
          <p:nvPr>
            <p:ph type="body" sz="quarter" idx="17" hasCustomPrompt="1"/>
          </p:nvPr>
        </p:nvSpPr>
        <p:spPr>
          <a:xfrm>
            <a:off x="1291346" y="6178549"/>
            <a:ext cx="5162550" cy="360000"/>
          </a:xfrm>
        </p:spPr>
        <p:txBody>
          <a:bodyPr>
            <a:noAutofit/>
          </a:bodyPr>
          <a:lstStyle>
            <a:lvl1pPr marL="0" marR="0" indent="0" algn="l" defTabSz="914400" rtl="0" eaLnBrk="1" fontAlgn="auto" latinLnBrk="0" hangingPunct="1">
              <a:lnSpc>
                <a:spcPct val="100000"/>
              </a:lnSpc>
              <a:spcBef>
                <a:spcPts val="0"/>
              </a:spcBef>
              <a:spcAft>
                <a:spcPts val="0"/>
              </a:spcAft>
              <a:buClrTx/>
              <a:buSzTx/>
              <a:buFontTx/>
              <a:buNone/>
              <a:tabLst/>
              <a:defRPr lang="fr-FR" sz="600" kern="1200" dirty="0">
                <a:solidFill>
                  <a:schemeClr val="tx2"/>
                </a:solidFill>
                <a:effectLst/>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600" b="0" i="0" u="none" strike="noStrike" kern="1200" cap="none" spc="0" normalizeH="0" baseline="0" noProof="0" dirty="0">
                <a:ln>
                  <a:noFill/>
                </a:ln>
                <a:solidFill>
                  <a:srgbClr val="E10511"/>
                </a:solidFill>
                <a:effectLst/>
                <a:uLnTx/>
                <a:uFillTx/>
                <a:latin typeface="Verdana" panose="020B0604030504040204"/>
                <a:ea typeface="+mn-ea"/>
                <a:cs typeface="+mn-cs"/>
              </a:rPr>
              <a:t>APICIL Gestion — Association de moyens du Groupe APICIL régie par la loi du 1er juillet 1901</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600" b="0" i="0" u="none" strike="noStrike" kern="1200" cap="none" spc="0" normalizeH="0" baseline="0" noProof="0" dirty="0">
                <a:ln>
                  <a:noFill/>
                </a:ln>
                <a:solidFill>
                  <a:srgbClr val="E10511"/>
                </a:solidFill>
                <a:effectLst/>
                <a:uLnTx/>
                <a:uFillTx/>
                <a:latin typeface="Verdana" panose="020B0604030504040204"/>
                <a:ea typeface="+mn-ea"/>
                <a:cs typeface="+mn-cs"/>
              </a:rPr>
              <a:t>Enregistrée sous le numéro SIREN 417 591 971 – Ayant son siège social sis au 38, rue François PEISSEL 69300 Caluire et Cuire</a:t>
            </a:r>
          </a:p>
        </p:txBody>
      </p:sp>
      <p:sp>
        <p:nvSpPr>
          <p:cNvPr id="12" name="Espace réservé pour une image  4">
            <a:extLst>
              <a:ext uri="{FF2B5EF4-FFF2-40B4-BE49-F238E27FC236}">
                <a16:creationId xmlns:a16="http://schemas.microsoft.com/office/drawing/2014/main" id="{14ADA3AA-B507-3742-838E-B27691A3BC81}"/>
              </a:ext>
            </a:extLst>
          </p:cNvPr>
          <p:cNvSpPr>
            <a:spLocks noGrp="1"/>
          </p:cNvSpPr>
          <p:nvPr>
            <p:ph type="pic" sz="quarter" idx="18" hasCustomPrompt="1"/>
          </p:nvPr>
        </p:nvSpPr>
        <p:spPr>
          <a:xfrm>
            <a:off x="7076859" y="4932587"/>
            <a:ext cx="1605127" cy="529797"/>
          </a:xfrm>
        </p:spPr>
        <p:txBody>
          <a:bodyPr anchor="ctr">
            <a:normAutofit/>
          </a:bodyPr>
          <a:lstStyle>
            <a:lvl1pPr marL="0" indent="0" algn="ctr">
              <a:buNone/>
              <a:defRPr sz="1000" i="1"/>
            </a:lvl1pPr>
          </a:lstStyle>
          <a:p>
            <a:r>
              <a:rPr lang="fr-FR" dirty="0"/>
              <a:t>AUTRE LOGO</a:t>
            </a:r>
          </a:p>
        </p:txBody>
      </p:sp>
      <p:pic>
        <p:nvPicPr>
          <p:cNvPr id="14" name="Image 13">
            <a:extLst>
              <a:ext uri="{FF2B5EF4-FFF2-40B4-BE49-F238E27FC236}">
                <a16:creationId xmlns:a16="http://schemas.microsoft.com/office/drawing/2014/main" id="{4871685E-977C-C34E-B45D-DD3D8C3B6A7B}"/>
              </a:ext>
            </a:extLst>
          </p:cNvPr>
          <p:cNvPicPr>
            <a:picLocks noChangeAspect="1"/>
          </p:cNvPicPr>
          <p:nvPr userDrawn="1"/>
        </p:nvPicPr>
        <p:blipFill>
          <a:blip r:embed="rId3"/>
          <a:stretch>
            <a:fillRect/>
          </a:stretch>
        </p:blipFill>
        <p:spPr>
          <a:xfrm>
            <a:off x="7076859" y="5462384"/>
            <a:ext cx="1605128" cy="595613"/>
          </a:xfrm>
          <a:prstGeom prst="rect">
            <a:avLst/>
          </a:prstGeom>
        </p:spPr>
      </p:pic>
    </p:spTree>
    <p:extLst>
      <p:ext uri="{BB962C8B-B14F-4D97-AF65-F5344CB8AC3E}">
        <p14:creationId xmlns:p14="http://schemas.microsoft.com/office/powerpoint/2010/main" val="220330218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15_Diapositive de titre">
    <p:spTree>
      <p:nvGrpSpPr>
        <p:cNvPr id="1" name=""/>
        <p:cNvGrpSpPr/>
        <p:nvPr/>
      </p:nvGrpSpPr>
      <p:grpSpPr>
        <a:xfrm>
          <a:off x="0" y="0"/>
          <a:ext cx="0" cy="0"/>
          <a:chOff x="0" y="0"/>
          <a:chExt cx="0" cy="0"/>
        </a:xfrm>
      </p:grpSpPr>
    </p:spTree>
    <p:extLst>
      <p:ext uri="{BB962C8B-B14F-4D97-AF65-F5344CB8AC3E}">
        <p14:creationId xmlns:p14="http://schemas.microsoft.com/office/powerpoint/2010/main" val="281978973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OUVERTURE CO BRANDEE 1">
    <p:spTree>
      <p:nvGrpSpPr>
        <p:cNvPr id="1" name=""/>
        <p:cNvGrpSpPr/>
        <p:nvPr/>
      </p:nvGrpSpPr>
      <p:grpSpPr>
        <a:xfrm>
          <a:off x="0" y="0"/>
          <a:ext cx="0" cy="0"/>
          <a:chOff x="0" y="0"/>
          <a:chExt cx="0" cy="0"/>
        </a:xfrm>
      </p:grpSpPr>
      <p:pic>
        <p:nvPicPr>
          <p:cNvPr id="23" name="Image 22" descr="APICIL2.jpg"/>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0" y="0"/>
            <a:ext cx="9142571" cy="6858000"/>
          </a:xfrm>
          <a:prstGeom prst="rect">
            <a:avLst/>
          </a:prstGeom>
        </p:spPr>
      </p:pic>
      <p:sp>
        <p:nvSpPr>
          <p:cNvPr id="22" name="Espace réservé pour une image  4">
            <a:extLst>
              <a:ext uri="{FF2B5EF4-FFF2-40B4-BE49-F238E27FC236}">
                <a16:creationId xmlns:a16="http://schemas.microsoft.com/office/drawing/2014/main" id="{9785E297-1CDB-614D-8911-61879A00D704}"/>
              </a:ext>
            </a:extLst>
          </p:cNvPr>
          <p:cNvSpPr>
            <a:spLocks noGrp="1"/>
          </p:cNvSpPr>
          <p:nvPr>
            <p:ph type="pic" sz="quarter" idx="13" hasCustomPrompt="1"/>
          </p:nvPr>
        </p:nvSpPr>
        <p:spPr>
          <a:xfrm>
            <a:off x="7076859" y="4932587"/>
            <a:ext cx="1605127" cy="529797"/>
          </a:xfrm>
        </p:spPr>
        <p:txBody>
          <a:bodyPr anchor="ctr">
            <a:normAutofit/>
          </a:bodyPr>
          <a:lstStyle>
            <a:lvl1pPr marL="0" indent="0" algn="ctr">
              <a:buNone/>
              <a:defRPr sz="1000" i="1"/>
            </a:lvl1pPr>
          </a:lstStyle>
          <a:p>
            <a:r>
              <a:rPr lang="fr-FR" dirty="0"/>
              <a:t>AUTRE LOGO</a:t>
            </a:r>
          </a:p>
        </p:txBody>
      </p:sp>
      <p:pic>
        <p:nvPicPr>
          <p:cNvPr id="9" name="Image 8">
            <a:extLst>
              <a:ext uri="{FF2B5EF4-FFF2-40B4-BE49-F238E27FC236}">
                <a16:creationId xmlns:a16="http://schemas.microsoft.com/office/drawing/2014/main" id="{27AE20C3-4FD8-4C46-86A9-B918F72D8AB8}"/>
              </a:ext>
            </a:extLst>
          </p:cNvPr>
          <p:cNvPicPr>
            <a:picLocks noChangeAspect="1"/>
          </p:cNvPicPr>
          <p:nvPr userDrawn="1"/>
        </p:nvPicPr>
        <p:blipFill>
          <a:blip r:embed="rId3"/>
          <a:stretch>
            <a:fillRect/>
          </a:stretch>
        </p:blipFill>
        <p:spPr>
          <a:xfrm>
            <a:off x="7076859" y="5462384"/>
            <a:ext cx="1605128" cy="595613"/>
          </a:xfrm>
          <a:prstGeom prst="rect">
            <a:avLst/>
          </a:prstGeom>
        </p:spPr>
      </p:pic>
      <p:sp>
        <p:nvSpPr>
          <p:cNvPr id="14" name="Titre 1">
            <a:extLst>
              <a:ext uri="{FF2B5EF4-FFF2-40B4-BE49-F238E27FC236}">
                <a16:creationId xmlns:a16="http://schemas.microsoft.com/office/drawing/2014/main" id="{3A737791-6EDD-CB4F-8E31-95B344A73204}"/>
              </a:ext>
            </a:extLst>
          </p:cNvPr>
          <p:cNvSpPr>
            <a:spLocks noGrp="1"/>
          </p:cNvSpPr>
          <p:nvPr>
            <p:ph type="ctrTitle" hasCustomPrompt="1"/>
          </p:nvPr>
        </p:nvSpPr>
        <p:spPr>
          <a:xfrm>
            <a:off x="1670170" y="1605535"/>
            <a:ext cx="4875010" cy="372238"/>
          </a:xfrm>
          <a:prstGeom prst="rect">
            <a:avLst/>
          </a:prstGeom>
        </p:spPr>
        <p:txBody>
          <a:bodyPr anchor="ctr">
            <a:normAutofit/>
          </a:bodyPr>
          <a:lstStyle>
            <a:lvl1pPr algn="l">
              <a:lnSpc>
                <a:spcPct val="100000"/>
              </a:lnSpc>
              <a:defRPr sz="1400" b="1" cap="all" baseline="0">
                <a:solidFill>
                  <a:schemeClr val="bg1"/>
                </a:solidFill>
                <a:latin typeface="Verdana" panose="020B0604030504040204" pitchFamily="34" charset="0"/>
                <a:ea typeface="Verdana" panose="020B0604030504040204" pitchFamily="34" charset="0"/>
                <a:cs typeface="Verdana" panose="020B0604030504040204" pitchFamily="34" charset="0"/>
              </a:defRPr>
            </a:lvl1pPr>
          </a:lstStyle>
          <a:p>
            <a:r>
              <a:rPr lang="fr-FR" dirty="0"/>
              <a:t>NOM DU PROJET</a:t>
            </a:r>
          </a:p>
        </p:txBody>
      </p:sp>
      <p:sp>
        <p:nvSpPr>
          <p:cNvPr id="19" name="Espace réservé de la date 3">
            <a:extLst>
              <a:ext uri="{FF2B5EF4-FFF2-40B4-BE49-F238E27FC236}">
                <a16:creationId xmlns:a16="http://schemas.microsoft.com/office/drawing/2014/main" id="{F7445920-4E65-A14A-B595-BA1004FF7ABF}"/>
              </a:ext>
            </a:extLst>
          </p:cNvPr>
          <p:cNvSpPr>
            <a:spLocks noGrp="1"/>
          </p:cNvSpPr>
          <p:nvPr>
            <p:ph type="dt" sz="half" idx="10"/>
          </p:nvPr>
        </p:nvSpPr>
        <p:spPr>
          <a:xfrm>
            <a:off x="1670169" y="1113559"/>
            <a:ext cx="2743200" cy="365125"/>
          </a:xfrm>
          <a:prstGeom prst="rect">
            <a:avLst/>
          </a:prstGeom>
        </p:spPr>
        <p:txBody>
          <a:bodyPr/>
          <a:lstStyle>
            <a:lvl1pPr>
              <a:defRPr sz="800" b="1" cap="all" baseline="0">
                <a:solidFill>
                  <a:schemeClr val="bg1"/>
                </a:solidFill>
                <a:latin typeface="Verdana" panose="020B0604030504040204" pitchFamily="34" charset="0"/>
                <a:ea typeface="Verdana" panose="020B0604030504040204" pitchFamily="34" charset="0"/>
                <a:cs typeface="Verdana" panose="020B0604030504040204" pitchFamily="34" charset="0"/>
              </a:defRPr>
            </a:lvl1pPr>
          </a:lstStyle>
          <a:p>
            <a:fld id="{807B11A1-1894-3147-9819-A815F7D1131E}" type="datetime4">
              <a:rPr lang="fr-FR" smtClean="0"/>
              <a:t>3 juin 2021</a:t>
            </a:fld>
            <a:endParaRPr lang="fr-FR" dirty="0"/>
          </a:p>
        </p:txBody>
      </p:sp>
      <p:sp>
        <p:nvSpPr>
          <p:cNvPr id="20" name="Sous-titre 2">
            <a:extLst>
              <a:ext uri="{FF2B5EF4-FFF2-40B4-BE49-F238E27FC236}">
                <a16:creationId xmlns:a16="http://schemas.microsoft.com/office/drawing/2014/main" id="{F95B82CF-7C67-A848-A744-3E5E65652F6E}"/>
              </a:ext>
            </a:extLst>
          </p:cNvPr>
          <p:cNvSpPr>
            <a:spLocks noGrp="1"/>
          </p:cNvSpPr>
          <p:nvPr>
            <p:ph type="subTitle" idx="1" hasCustomPrompt="1"/>
          </p:nvPr>
        </p:nvSpPr>
        <p:spPr>
          <a:xfrm>
            <a:off x="1670170" y="2216989"/>
            <a:ext cx="4875010" cy="3245395"/>
          </a:xfrm>
          <a:prstGeom prst="rect">
            <a:avLst/>
          </a:prstGeom>
        </p:spPr>
        <p:txBody>
          <a:bodyPr anchor="b">
            <a:normAutofit/>
          </a:bodyPr>
          <a:lstStyle>
            <a:lvl1pPr marL="0" indent="0" algn="l">
              <a:lnSpc>
                <a:spcPct val="100000"/>
              </a:lnSpc>
              <a:spcBef>
                <a:spcPts val="0"/>
              </a:spcBef>
              <a:buNone/>
              <a:defRPr sz="3600" b="1" cap="all" baseline="0">
                <a:solidFill>
                  <a:schemeClr val="bg1"/>
                </a:solidFill>
                <a:latin typeface="Verdana" panose="020B0604030504040204" pitchFamily="34" charset="0"/>
                <a:ea typeface="Verdana" panose="020B0604030504040204" pitchFamily="34" charset="0"/>
                <a:cs typeface="Verdana" panose="020B060403050404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dirty="0"/>
              <a:t>TITRE DE LA PRÉSENTATION</a:t>
            </a:r>
          </a:p>
        </p:txBody>
      </p:sp>
      <p:sp>
        <p:nvSpPr>
          <p:cNvPr id="21" name="Espace réservé du texte 4">
            <a:extLst>
              <a:ext uri="{FF2B5EF4-FFF2-40B4-BE49-F238E27FC236}">
                <a16:creationId xmlns:a16="http://schemas.microsoft.com/office/drawing/2014/main" id="{F7C20BEC-AE7A-CC42-8A89-2D3DEBD2C9BF}"/>
              </a:ext>
            </a:extLst>
          </p:cNvPr>
          <p:cNvSpPr>
            <a:spLocks noGrp="1"/>
          </p:cNvSpPr>
          <p:nvPr>
            <p:ph type="body" sz="quarter" idx="11" hasCustomPrompt="1"/>
          </p:nvPr>
        </p:nvSpPr>
        <p:spPr>
          <a:xfrm>
            <a:off x="1670169" y="6164077"/>
            <a:ext cx="4330959" cy="351023"/>
          </a:xfrm>
        </p:spPr>
        <p:txBody>
          <a:bodyPr>
            <a:noAutofit/>
          </a:bodyPr>
          <a:lstStyle>
            <a:lvl1pPr marL="0" marR="0" indent="0" algn="l" defTabSz="914400" rtl="0" eaLnBrk="1" fontAlgn="auto" latinLnBrk="0" hangingPunct="1">
              <a:lnSpc>
                <a:spcPct val="100000"/>
              </a:lnSpc>
              <a:spcBef>
                <a:spcPct val="0"/>
              </a:spcBef>
              <a:spcAft>
                <a:spcPts val="0"/>
              </a:spcAft>
              <a:buClrTx/>
              <a:buSzTx/>
              <a:buFont typeface="Arial" panose="020B0604020202020204" pitchFamily="34" charset="0"/>
              <a:buNone/>
              <a:tabLst/>
              <a:defRPr lang="fr-FR" sz="800" b="1" kern="1200" cap="all" baseline="0" dirty="0" smtClean="0">
                <a:solidFill>
                  <a:schemeClr val="bg1"/>
                </a:solidFill>
                <a:latin typeface="Verdana" panose="020B0604030504040204" pitchFamily="34" charset="0"/>
                <a:ea typeface="Verdana" panose="020B0604030504040204" pitchFamily="34" charset="0"/>
                <a:cs typeface="Verdana" panose="020B0604030504040204" pitchFamily="34" charset="0"/>
              </a:defRPr>
            </a:lvl1pPr>
          </a:lstStyle>
          <a:p>
            <a:r>
              <a:rPr lang="fr-FR" sz="800" b="1" kern="1200" cap="all" baseline="0" dirty="0">
                <a:solidFill>
                  <a:schemeClr val="bg1"/>
                </a:solidFill>
                <a:latin typeface="Verdana" panose="020B0604030504040204" pitchFamily="34" charset="0"/>
                <a:ea typeface="Verdana" panose="020B0604030504040204" pitchFamily="34" charset="0"/>
                <a:cs typeface="Verdana" panose="020B0604030504040204" pitchFamily="34" charset="0"/>
              </a:rPr>
              <a:t>Nom, prénom, Direction/service</a:t>
            </a:r>
          </a:p>
        </p:txBody>
      </p:sp>
    </p:spTree>
    <p:extLst>
      <p:ext uri="{BB962C8B-B14F-4D97-AF65-F5344CB8AC3E}">
        <p14:creationId xmlns:p14="http://schemas.microsoft.com/office/powerpoint/2010/main" val="338633324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1_SOMMAIRE">
    <p:spTree>
      <p:nvGrpSpPr>
        <p:cNvPr id="1" name=""/>
        <p:cNvGrpSpPr/>
        <p:nvPr/>
      </p:nvGrpSpPr>
      <p:grpSpPr>
        <a:xfrm>
          <a:off x="0" y="0"/>
          <a:ext cx="0" cy="0"/>
          <a:chOff x="0" y="0"/>
          <a:chExt cx="0" cy="0"/>
        </a:xfrm>
      </p:grpSpPr>
      <p:pic>
        <p:nvPicPr>
          <p:cNvPr id="3" name="Image 2" descr="APICIL3.jpg"/>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1429" y="0"/>
            <a:ext cx="9142571" cy="6858000"/>
          </a:xfrm>
          <a:prstGeom prst="rect">
            <a:avLst/>
          </a:prstGeom>
        </p:spPr>
      </p:pic>
      <p:sp>
        <p:nvSpPr>
          <p:cNvPr id="13" name="Titre 1">
            <a:extLst>
              <a:ext uri="{FF2B5EF4-FFF2-40B4-BE49-F238E27FC236}">
                <a16:creationId xmlns:a16="http://schemas.microsoft.com/office/drawing/2014/main" id="{005BEA70-78D7-C34F-88A9-ECBB69439959}"/>
              </a:ext>
            </a:extLst>
          </p:cNvPr>
          <p:cNvSpPr>
            <a:spLocks noGrp="1"/>
          </p:cNvSpPr>
          <p:nvPr>
            <p:ph type="ctrTitle" hasCustomPrompt="1"/>
          </p:nvPr>
        </p:nvSpPr>
        <p:spPr>
          <a:xfrm>
            <a:off x="1700253" y="2219244"/>
            <a:ext cx="4793144" cy="360000"/>
          </a:xfrm>
          <a:prstGeom prst="rect">
            <a:avLst/>
          </a:prstGeom>
        </p:spPr>
        <p:txBody>
          <a:bodyPr anchor="ctr">
            <a:noAutofit/>
          </a:bodyPr>
          <a:lstStyle>
            <a:lvl1pPr marL="15875" marR="0" indent="0" algn="l" defTabSz="914400" rtl="0" eaLnBrk="1" fontAlgn="auto" latinLnBrk="0" hangingPunct="1">
              <a:lnSpc>
                <a:spcPct val="100000"/>
              </a:lnSpc>
              <a:spcBef>
                <a:spcPts val="0"/>
              </a:spcBef>
              <a:spcAft>
                <a:spcPts val="0"/>
              </a:spcAft>
              <a:buClrTx/>
              <a:buSzTx/>
              <a:buFont typeface="+mj-lt"/>
              <a:buNone/>
              <a:tabLst/>
              <a:defRPr lang="fr-FR" sz="1600" b="1" kern="1200" cap="all" baseline="0" dirty="0">
                <a:solidFill>
                  <a:srgbClr val="58B14A"/>
                </a:solidFill>
                <a:latin typeface="Verdana"/>
                <a:ea typeface="+mn-ea"/>
                <a:cs typeface="Verdana"/>
              </a:defRPr>
            </a:lvl1pPr>
          </a:lstStyle>
          <a:p>
            <a:r>
              <a:rPr lang="fr-FR" dirty="0"/>
              <a:t>1. Le Groupe APICIL </a:t>
            </a:r>
          </a:p>
        </p:txBody>
      </p:sp>
      <p:sp>
        <p:nvSpPr>
          <p:cNvPr id="14" name="ZoneTexte 13">
            <a:extLst>
              <a:ext uri="{FF2B5EF4-FFF2-40B4-BE49-F238E27FC236}">
                <a16:creationId xmlns:a16="http://schemas.microsoft.com/office/drawing/2014/main" id="{189383C6-480A-E248-BC81-78A694F8BE5E}"/>
              </a:ext>
            </a:extLst>
          </p:cNvPr>
          <p:cNvSpPr txBox="1"/>
          <p:nvPr userDrawn="1"/>
        </p:nvSpPr>
        <p:spPr>
          <a:xfrm>
            <a:off x="1700253" y="1230996"/>
            <a:ext cx="3451860"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fr-FR" sz="3600" b="1" kern="1200" noProof="0" dirty="0">
                <a:solidFill>
                  <a:srgbClr val="E30513"/>
                </a:solidFill>
                <a:latin typeface="Verdana" panose="020B0604030504040204" pitchFamily="34" charset="0"/>
                <a:ea typeface="Verdana" panose="020B0604030504040204" pitchFamily="34" charset="0"/>
                <a:cs typeface="Verdana" panose="020B0604030504040204" pitchFamily="34" charset="0"/>
              </a:rPr>
              <a:t>SOMMAIRE</a:t>
            </a:r>
          </a:p>
        </p:txBody>
      </p:sp>
      <p:sp>
        <p:nvSpPr>
          <p:cNvPr id="15" name="Espace réservé du texte 15">
            <a:extLst>
              <a:ext uri="{FF2B5EF4-FFF2-40B4-BE49-F238E27FC236}">
                <a16:creationId xmlns:a16="http://schemas.microsoft.com/office/drawing/2014/main" id="{2FD6521F-9110-E344-9B98-3750C9B037DC}"/>
              </a:ext>
            </a:extLst>
          </p:cNvPr>
          <p:cNvSpPr>
            <a:spLocks noGrp="1"/>
          </p:cNvSpPr>
          <p:nvPr>
            <p:ph type="body" sz="quarter" idx="15" hasCustomPrompt="1"/>
          </p:nvPr>
        </p:nvSpPr>
        <p:spPr>
          <a:xfrm>
            <a:off x="1700253" y="2808399"/>
            <a:ext cx="4793144" cy="360000"/>
          </a:xfrm>
        </p:spPr>
        <p:txBody>
          <a:bodyPr anchor="ctr">
            <a:noAutofit/>
          </a:bodyPr>
          <a:lstStyle>
            <a:lvl1pPr marL="0" indent="0">
              <a:lnSpc>
                <a:spcPct val="100000"/>
              </a:lnSpc>
              <a:spcBef>
                <a:spcPts val="0"/>
              </a:spcBef>
              <a:buNone/>
              <a:defRPr sz="1600" b="1" cap="all" baseline="0">
                <a:solidFill>
                  <a:schemeClr val="accent6"/>
                </a:solidFill>
                <a:latin typeface="Verdana"/>
                <a:cs typeface="Verdana"/>
              </a:defRPr>
            </a:lvl1pPr>
          </a:lstStyle>
          <a:p>
            <a:r>
              <a:rPr lang="fr-FR" dirty="0"/>
              <a:t>2. Composition de la retraite </a:t>
            </a:r>
          </a:p>
        </p:txBody>
      </p:sp>
      <p:sp>
        <p:nvSpPr>
          <p:cNvPr id="16" name="Espace réservé du texte 18">
            <a:extLst>
              <a:ext uri="{FF2B5EF4-FFF2-40B4-BE49-F238E27FC236}">
                <a16:creationId xmlns:a16="http://schemas.microsoft.com/office/drawing/2014/main" id="{06FF21DA-08B8-C442-A316-6D06E5323241}"/>
              </a:ext>
            </a:extLst>
          </p:cNvPr>
          <p:cNvSpPr>
            <a:spLocks noGrp="1"/>
          </p:cNvSpPr>
          <p:nvPr>
            <p:ph type="body" sz="quarter" idx="16"/>
          </p:nvPr>
        </p:nvSpPr>
        <p:spPr>
          <a:xfrm>
            <a:off x="1700253" y="3397554"/>
            <a:ext cx="4793144" cy="360000"/>
          </a:xfrm>
        </p:spPr>
        <p:txBody>
          <a:bodyPr anchor="ctr">
            <a:noAutofit/>
          </a:bodyPr>
          <a:lstStyle>
            <a:lvl1pPr marL="0" indent="0">
              <a:lnSpc>
                <a:spcPct val="100000"/>
              </a:lnSpc>
              <a:spcBef>
                <a:spcPts val="0"/>
              </a:spcBef>
              <a:buNone/>
              <a:defRPr sz="1600" b="1" cap="all" baseline="0">
                <a:solidFill>
                  <a:schemeClr val="accent2"/>
                </a:solidFill>
                <a:latin typeface="Verdana"/>
                <a:cs typeface="Verdana"/>
              </a:defRPr>
            </a:lvl1pPr>
          </a:lstStyle>
          <a:p>
            <a:endParaRPr lang="fr-FR" dirty="0"/>
          </a:p>
          <a:p>
            <a:r>
              <a:rPr lang="fr-FR" dirty="0"/>
              <a:t>3. L’offre « Article 83 du CGI »</a:t>
            </a:r>
          </a:p>
          <a:p>
            <a:endParaRPr lang="fr-FR" dirty="0"/>
          </a:p>
        </p:txBody>
      </p:sp>
      <p:sp>
        <p:nvSpPr>
          <p:cNvPr id="17" name="Espace réservé du texte 20">
            <a:extLst>
              <a:ext uri="{FF2B5EF4-FFF2-40B4-BE49-F238E27FC236}">
                <a16:creationId xmlns:a16="http://schemas.microsoft.com/office/drawing/2014/main" id="{FAC44851-EFEE-E347-9FA4-94F9DB52D4B7}"/>
              </a:ext>
            </a:extLst>
          </p:cNvPr>
          <p:cNvSpPr>
            <a:spLocks noGrp="1"/>
          </p:cNvSpPr>
          <p:nvPr>
            <p:ph type="body" sz="quarter" idx="17" hasCustomPrompt="1"/>
          </p:nvPr>
        </p:nvSpPr>
        <p:spPr>
          <a:xfrm>
            <a:off x="1700253" y="3986709"/>
            <a:ext cx="4793144" cy="360000"/>
          </a:xfrm>
        </p:spPr>
        <p:txBody>
          <a:bodyPr anchor="ctr">
            <a:noAutofit/>
          </a:bodyPr>
          <a:lstStyle>
            <a:lvl1pPr marL="0" indent="0">
              <a:lnSpc>
                <a:spcPct val="100000"/>
              </a:lnSpc>
              <a:spcBef>
                <a:spcPts val="0"/>
              </a:spcBef>
              <a:buNone/>
              <a:defRPr sz="1600" b="1" cap="all" baseline="0">
                <a:solidFill>
                  <a:schemeClr val="accent3"/>
                </a:solidFill>
                <a:latin typeface="Verdana"/>
                <a:cs typeface="Verdana"/>
              </a:defRPr>
            </a:lvl1pPr>
          </a:lstStyle>
          <a:p>
            <a:r>
              <a:rPr lang="fr-FR" dirty="0"/>
              <a:t>4. Mise en place et Communication</a:t>
            </a:r>
          </a:p>
        </p:txBody>
      </p:sp>
      <p:sp>
        <p:nvSpPr>
          <p:cNvPr id="21" name="Espace réservé de la date 3">
            <a:extLst>
              <a:ext uri="{FF2B5EF4-FFF2-40B4-BE49-F238E27FC236}">
                <a16:creationId xmlns:a16="http://schemas.microsoft.com/office/drawing/2014/main" id="{22A5D386-8F1C-3348-928E-4A326F9B1D34}"/>
              </a:ext>
            </a:extLst>
          </p:cNvPr>
          <p:cNvSpPr>
            <a:spLocks noGrp="1"/>
          </p:cNvSpPr>
          <p:nvPr>
            <p:ph type="dt" sz="half" idx="10"/>
          </p:nvPr>
        </p:nvSpPr>
        <p:spPr>
          <a:xfrm>
            <a:off x="1276192" y="6058093"/>
            <a:ext cx="3205065" cy="365125"/>
          </a:xfrm>
          <a:prstGeom prst="rect">
            <a:avLst/>
          </a:prstGeom>
        </p:spPr>
        <p:txBody>
          <a:bodyPr vert="horz" lIns="91440" tIns="45720" rIns="91440" bIns="45720" rtlCol="0" anchor="ctr">
            <a:noAutofit/>
          </a:bodyPr>
          <a:lstStyle>
            <a:lvl1pPr>
              <a:lnSpc>
                <a:spcPct val="100000"/>
              </a:lnSpc>
              <a:defRPr lang="fr-FR" sz="800" b="1" kern="1200" cap="all" baseline="0" smtClean="0">
                <a:solidFill>
                  <a:srgbClr val="E30513"/>
                </a:solidFill>
                <a:latin typeface="+mn-lt"/>
                <a:ea typeface="+mn-ea"/>
                <a:cs typeface="+mn-cs"/>
              </a:defRPr>
            </a:lvl1pPr>
          </a:lstStyle>
          <a:p>
            <a:pPr>
              <a:spcBef>
                <a:spcPct val="0"/>
              </a:spcBef>
            </a:pPr>
            <a:fld id="{9D5FD0B9-FEE1-5448-A5CF-1B1D21539E44}" type="datetime4">
              <a:rPr lang="fr-FR" smtClean="0"/>
              <a:t>3 juin 2021</a:t>
            </a:fld>
            <a:endParaRPr lang="fr-FR" dirty="0"/>
          </a:p>
        </p:txBody>
      </p:sp>
      <p:sp>
        <p:nvSpPr>
          <p:cNvPr id="22" name="Rectangle 21">
            <a:extLst>
              <a:ext uri="{FF2B5EF4-FFF2-40B4-BE49-F238E27FC236}">
                <a16:creationId xmlns:a16="http://schemas.microsoft.com/office/drawing/2014/main" id="{814BE49C-B793-BF47-B65C-388275B853ED}"/>
              </a:ext>
            </a:extLst>
          </p:cNvPr>
          <p:cNvSpPr/>
          <p:nvPr userDrawn="1"/>
        </p:nvSpPr>
        <p:spPr>
          <a:xfrm>
            <a:off x="1278341" y="6294309"/>
            <a:ext cx="3223966" cy="369332"/>
          </a:xfrm>
          <a:prstGeom prst="rect">
            <a:avLst/>
          </a:prstGeom>
        </p:spPr>
        <p:txBody>
          <a:bodyPr wrap="square">
            <a:spAutoFit/>
          </a:bodyPr>
          <a:lstStyle/>
          <a:p>
            <a:pPr marL="0" algn="l" defTabSz="914400" rtl="0" eaLnBrk="1" latinLnBrk="0" hangingPunct="1"/>
            <a:r>
              <a:rPr lang="fr-FR" sz="600" kern="1200" dirty="0">
                <a:solidFill>
                  <a:schemeClr val="tx1"/>
                </a:solidFill>
                <a:latin typeface="Verdana" panose="020B0604030504040204" pitchFamily="34" charset="0"/>
                <a:ea typeface="Verdana" panose="020B0604030504040204" pitchFamily="34" charset="0"/>
                <a:cs typeface="Verdana" panose="020B0604030504040204" pitchFamily="34" charset="0"/>
              </a:rPr>
              <a:t>Présentation sans valeur en l’absence des commentaires qui l’accompagnent</a:t>
            </a:r>
          </a:p>
          <a:p>
            <a:pPr marL="0" algn="l" defTabSz="914400" rtl="0" eaLnBrk="1" latinLnBrk="0" hangingPunct="1"/>
            <a:r>
              <a:rPr lang="fr-FR" sz="600" kern="1200" dirty="0">
                <a:solidFill>
                  <a:schemeClr val="tx1"/>
                </a:solidFill>
                <a:latin typeface="Verdana" panose="020B0604030504040204" pitchFamily="34" charset="0"/>
                <a:ea typeface="Verdana" panose="020B0604030504040204" pitchFamily="34" charset="0"/>
                <a:cs typeface="Verdana" panose="020B0604030504040204" pitchFamily="34" charset="0"/>
              </a:rPr>
              <a:t>Document publicitaire à caractère non contractuel</a:t>
            </a:r>
          </a:p>
          <a:p>
            <a:pPr marL="0" algn="l" defTabSz="914400" rtl="0" eaLnBrk="1" latinLnBrk="0" hangingPunct="1"/>
            <a:endParaRPr lang="fr-FR" sz="600" kern="1200" dirty="0">
              <a:solidFill>
                <a:schemeClr val="tx1"/>
              </a:solidFill>
              <a:latin typeface="Verdana" panose="020B0604030504040204" pitchFamily="34" charset="0"/>
              <a:ea typeface="Verdana" panose="020B0604030504040204" pitchFamily="34" charset="0"/>
              <a:cs typeface="Verdana" panose="020B0604030504040204" pitchFamily="34" charset="0"/>
            </a:endParaRPr>
          </a:p>
        </p:txBody>
      </p:sp>
      <p:pic>
        <p:nvPicPr>
          <p:cNvPr id="11" name="Image 10" descr="Une image contenant signe, horloge&#10;&#10;Description générée automatiquement">
            <a:extLst>
              <a:ext uri="{FF2B5EF4-FFF2-40B4-BE49-F238E27FC236}">
                <a16:creationId xmlns:a16="http://schemas.microsoft.com/office/drawing/2014/main" id="{195EBB6E-01D2-4AF8-9CE9-778B680118C1}"/>
              </a:ext>
            </a:extLst>
          </p:cNvPr>
          <p:cNvPicPr>
            <a:picLocks noChangeAspect="1"/>
          </p:cNvPicPr>
          <p:nvPr userDrawn="1"/>
        </p:nvPicPr>
        <p:blipFill>
          <a:blip r:embed="rId3"/>
          <a:stretch>
            <a:fillRect/>
          </a:stretch>
        </p:blipFill>
        <p:spPr>
          <a:xfrm>
            <a:off x="6975286" y="5689731"/>
            <a:ext cx="1886651" cy="595613"/>
          </a:xfrm>
          <a:prstGeom prst="rect">
            <a:avLst/>
          </a:prstGeom>
        </p:spPr>
      </p:pic>
    </p:spTree>
    <p:extLst>
      <p:ext uri="{BB962C8B-B14F-4D97-AF65-F5344CB8AC3E}">
        <p14:creationId xmlns:p14="http://schemas.microsoft.com/office/powerpoint/2010/main" val="458584771"/>
      </p:ext>
    </p:extLst>
  </p:cSld>
  <p:clrMapOvr>
    <a:masterClrMapping/>
  </p:clrMapOvr>
  <p:extLst>
    <p:ext uri="{DCECCB84-F9BA-43D5-87BE-67443E8EF086}">
      <p15:sldGuideLst xmlns:p15="http://schemas.microsoft.com/office/powerpoint/2012/main"/>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OUVERTURE CO BRANDEE 2">
    <p:spTree>
      <p:nvGrpSpPr>
        <p:cNvPr id="1" name=""/>
        <p:cNvGrpSpPr/>
        <p:nvPr/>
      </p:nvGrpSpPr>
      <p:grpSpPr>
        <a:xfrm>
          <a:off x="0" y="0"/>
          <a:ext cx="0" cy="0"/>
          <a:chOff x="0" y="0"/>
          <a:chExt cx="0" cy="0"/>
        </a:xfrm>
      </p:grpSpPr>
      <p:pic>
        <p:nvPicPr>
          <p:cNvPr id="2" name="Image 1" descr="APICIL3.jpg"/>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1429" y="0"/>
            <a:ext cx="9142571" cy="6858000"/>
          </a:xfrm>
          <a:prstGeom prst="rect">
            <a:avLst/>
          </a:prstGeom>
        </p:spPr>
      </p:pic>
      <p:sp>
        <p:nvSpPr>
          <p:cNvPr id="17" name="Titre 1">
            <a:extLst>
              <a:ext uri="{FF2B5EF4-FFF2-40B4-BE49-F238E27FC236}">
                <a16:creationId xmlns:a16="http://schemas.microsoft.com/office/drawing/2014/main" id="{7CCB9F6B-B05E-1D45-9978-09C68E2857FD}"/>
              </a:ext>
            </a:extLst>
          </p:cNvPr>
          <p:cNvSpPr>
            <a:spLocks noGrp="1"/>
          </p:cNvSpPr>
          <p:nvPr>
            <p:ph type="ctrTitle" hasCustomPrompt="1"/>
          </p:nvPr>
        </p:nvSpPr>
        <p:spPr>
          <a:xfrm>
            <a:off x="1670170" y="1605535"/>
            <a:ext cx="4875010" cy="372238"/>
          </a:xfrm>
          <a:prstGeom prst="rect">
            <a:avLst/>
          </a:prstGeom>
        </p:spPr>
        <p:txBody>
          <a:bodyPr anchor="ctr">
            <a:normAutofit/>
          </a:bodyPr>
          <a:lstStyle>
            <a:lvl1pPr algn="l">
              <a:lnSpc>
                <a:spcPct val="100000"/>
              </a:lnSpc>
              <a:defRPr sz="1400" b="1" cap="all" baseline="0">
                <a:solidFill>
                  <a:schemeClr val="tx2"/>
                </a:solidFill>
                <a:latin typeface="Verdana" panose="020B0604030504040204" pitchFamily="34" charset="0"/>
                <a:ea typeface="Verdana" panose="020B0604030504040204" pitchFamily="34" charset="0"/>
                <a:cs typeface="Verdana" panose="020B0604030504040204" pitchFamily="34" charset="0"/>
              </a:defRPr>
            </a:lvl1pPr>
          </a:lstStyle>
          <a:p>
            <a:r>
              <a:rPr lang="fr-FR" dirty="0"/>
              <a:t>NOM DU PROJET</a:t>
            </a:r>
          </a:p>
        </p:txBody>
      </p:sp>
      <p:sp>
        <p:nvSpPr>
          <p:cNvPr id="18" name="Espace réservé de la date 3">
            <a:extLst>
              <a:ext uri="{FF2B5EF4-FFF2-40B4-BE49-F238E27FC236}">
                <a16:creationId xmlns:a16="http://schemas.microsoft.com/office/drawing/2014/main" id="{E49DEF3B-2E26-C545-BC8E-E8908C709C50}"/>
              </a:ext>
            </a:extLst>
          </p:cNvPr>
          <p:cNvSpPr>
            <a:spLocks noGrp="1"/>
          </p:cNvSpPr>
          <p:nvPr>
            <p:ph type="dt" sz="half" idx="10"/>
          </p:nvPr>
        </p:nvSpPr>
        <p:spPr>
          <a:xfrm>
            <a:off x="1670169" y="1113559"/>
            <a:ext cx="2743200" cy="365125"/>
          </a:xfrm>
          <a:prstGeom prst="rect">
            <a:avLst/>
          </a:prstGeom>
        </p:spPr>
        <p:txBody>
          <a:bodyPr/>
          <a:lstStyle>
            <a:lvl1pPr>
              <a:defRPr sz="800" b="1" cap="all" baseline="0">
                <a:solidFill>
                  <a:schemeClr val="tx2"/>
                </a:solidFill>
                <a:latin typeface="Verdana" panose="020B0604030504040204" pitchFamily="34" charset="0"/>
                <a:ea typeface="Verdana" panose="020B0604030504040204" pitchFamily="34" charset="0"/>
                <a:cs typeface="Verdana" panose="020B0604030504040204" pitchFamily="34" charset="0"/>
              </a:defRPr>
            </a:lvl1pPr>
          </a:lstStyle>
          <a:p>
            <a:fld id="{2091C419-0E34-6043-A09F-D2E9711C08D0}" type="datetime4">
              <a:rPr lang="fr-FR" smtClean="0"/>
              <a:t>3 juin 2021</a:t>
            </a:fld>
            <a:endParaRPr lang="fr-FR" dirty="0"/>
          </a:p>
        </p:txBody>
      </p:sp>
      <p:sp>
        <p:nvSpPr>
          <p:cNvPr id="21" name="Sous-titre 2">
            <a:extLst>
              <a:ext uri="{FF2B5EF4-FFF2-40B4-BE49-F238E27FC236}">
                <a16:creationId xmlns:a16="http://schemas.microsoft.com/office/drawing/2014/main" id="{B3D7B565-597C-7D44-AB70-24B115FD12EC}"/>
              </a:ext>
            </a:extLst>
          </p:cNvPr>
          <p:cNvSpPr>
            <a:spLocks noGrp="1"/>
          </p:cNvSpPr>
          <p:nvPr>
            <p:ph type="subTitle" idx="1" hasCustomPrompt="1"/>
          </p:nvPr>
        </p:nvSpPr>
        <p:spPr>
          <a:xfrm>
            <a:off x="1670170" y="2424023"/>
            <a:ext cx="4875010" cy="3038361"/>
          </a:xfrm>
          <a:prstGeom prst="rect">
            <a:avLst/>
          </a:prstGeom>
        </p:spPr>
        <p:txBody>
          <a:bodyPr anchor="b">
            <a:normAutofit/>
          </a:bodyPr>
          <a:lstStyle>
            <a:lvl1pPr marL="0" indent="0" algn="l">
              <a:lnSpc>
                <a:spcPct val="100000"/>
              </a:lnSpc>
              <a:spcBef>
                <a:spcPts val="0"/>
              </a:spcBef>
              <a:buNone/>
              <a:defRPr sz="3600" b="1" cap="all" baseline="0">
                <a:solidFill>
                  <a:schemeClr val="tx2"/>
                </a:solidFill>
                <a:latin typeface="Verdana" panose="020B0604030504040204" pitchFamily="34" charset="0"/>
                <a:ea typeface="Verdana" panose="020B0604030504040204" pitchFamily="34" charset="0"/>
                <a:cs typeface="Verdana" panose="020B060403050404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dirty="0"/>
              <a:t>TITRE DE LA PRÉSENTATION</a:t>
            </a:r>
          </a:p>
        </p:txBody>
      </p:sp>
      <p:sp>
        <p:nvSpPr>
          <p:cNvPr id="23" name="Espace réservé pour une image  4">
            <a:extLst>
              <a:ext uri="{FF2B5EF4-FFF2-40B4-BE49-F238E27FC236}">
                <a16:creationId xmlns:a16="http://schemas.microsoft.com/office/drawing/2014/main" id="{6F0BDFC5-4350-5A43-B78E-8C19512D024C}"/>
              </a:ext>
            </a:extLst>
          </p:cNvPr>
          <p:cNvSpPr>
            <a:spLocks noGrp="1"/>
          </p:cNvSpPr>
          <p:nvPr>
            <p:ph type="pic" sz="quarter" idx="14" hasCustomPrompt="1"/>
          </p:nvPr>
        </p:nvSpPr>
        <p:spPr>
          <a:xfrm>
            <a:off x="7076859" y="4932587"/>
            <a:ext cx="1605127" cy="529797"/>
          </a:xfrm>
        </p:spPr>
        <p:txBody>
          <a:bodyPr anchor="ctr">
            <a:normAutofit/>
          </a:bodyPr>
          <a:lstStyle>
            <a:lvl1pPr marL="0" indent="0" algn="ctr">
              <a:buNone/>
              <a:defRPr sz="1000" i="1"/>
            </a:lvl1pPr>
          </a:lstStyle>
          <a:p>
            <a:r>
              <a:rPr lang="fr-FR" dirty="0"/>
              <a:t>AUTRE LOGO</a:t>
            </a:r>
          </a:p>
        </p:txBody>
      </p:sp>
      <p:pic>
        <p:nvPicPr>
          <p:cNvPr id="24" name="Image 23">
            <a:extLst>
              <a:ext uri="{FF2B5EF4-FFF2-40B4-BE49-F238E27FC236}">
                <a16:creationId xmlns:a16="http://schemas.microsoft.com/office/drawing/2014/main" id="{38365097-EF65-8643-ADA9-9A015DB0491F}"/>
              </a:ext>
            </a:extLst>
          </p:cNvPr>
          <p:cNvPicPr>
            <a:picLocks noChangeAspect="1"/>
          </p:cNvPicPr>
          <p:nvPr userDrawn="1"/>
        </p:nvPicPr>
        <p:blipFill>
          <a:blip r:embed="rId3"/>
          <a:stretch>
            <a:fillRect/>
          </a:stretch>
        </p:blipFill>
        <p:spPr>
          <a:xfrm>
            <a:off x="7076859" y="5462384"/>
            <a:ext cx="1605128" cy="595613"/>
          </a:xfrm>
          <a:prstGeom prst="rect">
            <a:avLst/>
          </a:prstGeom>
        </p:spPr>
      </p:pic>
      <p:sp>
        <p:nvSpPr>
          <p:cNvPr id="26" name="Espace réservé du texte 3">
            <a:extLst>
              <a:ext uri="{FF2B5EF4-FFF2-40B4-BE49-F238E27FC236}">
                <a16:creationId xmlns:a16="http://schemas.microsoft.com/office/drawing/2014/main" id="{D6C77A98-AABC-774C-B3DE-835FC029589F}"/>
              </a:ext>
            </a:extLst>
          </p:cNvPr>
          <p:cNvSpPr>
            <a:spLocks noGrp="1"/>
          </p:cNvSpPr>
          <p:nvPr>
            <p:ph type="body" sz="quarter" idx="15" hasCustomPrompt="1"/>
          </p:nvPr>
        </p:nvSpPr>
        <p:spPr>
          <a:xfrm>
            <a:off x="1670050" y="6183313"/>
            <a:ext cx="4330700" cy="350837"/>
          </a:xfrm>
        </p:spPr>
        <p:txBody>
          <a:bodyPr>
            <a:noAutofit/>
          </a:bodyPr>
          <a:lstStyle>
            <a:lvl1pPr marL="0" indent="0">
              <a:buNone/>
              <a:defRPr sz="800" cap="all" baseline="0">
                <a:solidFill>
                  <a:schemeClr val="tx2"/>
                </a:solidFill>
                <a:latin typeface="Verdana" panose="020B0604030504040204" pitchFamily="34" charset="0"/>
                <a:ea typeface="Verdana" panose="020B0604030504040204" pitchFamily="34" charset="0"/>
                <a:cs typeface="Verdana" panose="020B0604030504040204" pitchFamily="34" charset="0"/>
              </a:defRPr>
            </a:lvl1pPr>
          </a:lstStyle>
          <a:p>
            <a:r>
              <a:rPr lang="fr-FR" dirty="0"/>
              <a:t>NOM, PRÉNOM, DIRECTION/SERVICE</a:t>
            </a:r>
          </a:p>
        </p:txBody>
      </p:sp>
    </p:spTree>
    <p:extLst>
      <p:ext uri="{BB962C8B-B14F-4D97-AF65-F5344CB8AC3E}">
        <p14:creationId xmlns:p14="http://schemas.microsoft.com/office/powerpoint/2010/main" val="72838172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SOMMAIRE">
    <p:spTree>
      <p:nvGrpSpPr>
        <p:cNvPr id="1" name=""/>
        <p:cNvGrpSpPr/>
        <p:nvPr/>
      </p:nvGrpSpPr>
      <p:grpSpPr>
        <a:xfrm>
          <a:off x="0" y="0"/>
          <a:ext cx="0" cy="0"/>
          <a:chOff x="0" y="0"/>
          <a:chExt cx="0" cy="0"/>
        </a:xfrm>
      </p:grpSpPr>
      <p:pic>
        <p:nvPicPr>
          <p:cNvPr id="3" name="Image 2" descr="APICIL3.jpg"/>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0" y="0"/>
            <a:ext cx="9142571" cy="6858000"/>
          </a:xfrm>
          <a:prstGeom prst="rect">
            <a:avLst/>
          </a:prstGeom>
        </p:spPr>
      </p:pic>
      <p:sp>
        <p:nvSpPr>
          <p:cNvPr id="13" name="Titre 1">
            <a:extLst>
              <a:ext uri="{FF2B5EF4-FFF2-40B4-BE49-F238E27FC236}">
                <a16:creationId xmlns:a16="http://schemas.microsoft.com/office/drawing/2014/main" id="{005BEA70-78D7-C34F-88A9-ECBB69439959}"/>
              </a:ext>
            </a:extLst>
          </p:cNvPr>
          <p:cNvSpPr>
            <a:spLocks noGrp="1"/>
          </p:cNvSpPr>
          <p:nvPr>
            <p:ph type="ctrTitle" hasCustomPrompt="1"/>
          </p:nvPr>
        </p:nvSpPr>
        <p:spPr>
          <a:xfrm>
            <a:off x="1700253" y="2219244"/>
            <a:ext cx="4793144" cy="360000"/>
          </a:xfrm>
          <a:prstGeom prst="rect">
            <a:avLst/>
          </a:prstGeom>
        </p:spPr>
        <p:txBody>
          <a:bodyPr anchor="ctr">
            <a:noAutofit/>
          </a:bodyPr>
          <a:lstStyle>
            <a:lvl1pPr marL="15875" marR="0" indent="0" algn="l" defTabSz="914400" rtl="0" eaLnBrk="1" fontAlgn="auto" latinLnBrk="0" hangingPunct="1">
              <a:lnSpc>
                <a:spcPct val="100000"/>
              </a:lnSpc>
              <a:spcBef>
                <a:spcPts val="0"/>
              </a:spcBef>
              <a:spcAft>
                <a:spcPts val="0"/>
              </a:spcAft>
              <a:buClrTx/>
              <a:buSzTx/>
              <a:buFont typeface="+mj-lt"/>
              <a:buNone/>
              <a:tabLst/>
              <a:defRPr lang="fr-FR" sz="1600" b="1" kern="1200" cap="all" baseline="0" dirty="0">
                <a:solidFill>
                  <a:srgbClr val="58B14A"/>
                </a:solidFill>
                <a:latin typeface="Verdana"/>
                <a:ea typeface="+mn-ea"/>
                <a:cs typeface="Verdana"/>
              </a:defRPr>
            </a:lvl1pPr>
          </a:lstStyle>
          <a:p>
            <a:r>
              <a:rPr lang="fr-FR" dirty="0"/>
              <a:t>1. TITRE DU CHAPITRE</a:t>
            </a:r>
          </a:p>
        </p:txBody>
      </p:sp>
      <p:sp>
        <p:nvSpPr>
          <p:cNvPr id="14" name="ZoneTexte 13">
            <a:extLst>
              <a:ext uri="{FF2B5EF4-FFF2-40B4-BE49-F238E27FC236}">
                <a16:creationId xmlns:a16="http://schemas.microsoft.com/office/drawing/2014/main" id="{189383C6-480A-E248-BC81-78A694F8BE5E}"/>
              </a:ext>
            </a:extLst>
          </p:cNvPr>
          <p:cNvSpPr txBox="1"/>
          <p:nvPr userDrawn="1"/>
        </p:nvSpPr>
        <p:spPr>
          <a:xfrm>
            <a:off x="1700253" y="1230996"/>
            <a:ext cx="3451860"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fr-FR" sz="3600" b="1" kern="1200" noProof="0" dirty="0">
                <a:solidFill>
                  <a:srgbClr val="E30513"/>
                </a:solidFill>
                <a:latin typeface="Verdana" panose="020B0604030504040204" pitchFamily="34" charset="0"/>
                <a:ea typeface="Verdana" panose="020B0604030504040204" pitchFamily="34" charset="0"/>
                <a:cs typeface="Verdana" panose="020B0604030504040204" pitchFamily="34" charset="0"/>
              </a:rPr>
              <a:t>SOMMAIRE</a:t>
            </a:r>
          </a:p>
        </p:txBody>
      </p:sp>
      <p:sp>
        <p:nvSpPr>
          <p:cNvPr id="15" name="Espace réservé du texte 15">
            <a:extLst>
              <a:ext uri="{FF2B5EF4-FFF2-40B4-BE49-F238E27FC236}">
                <a16:creationId xmlns:a16="http://schemas.microsoft.com/office/drawing/2014/main" id="{2FD6521F-9110-E344-9B98-3750C9B037DC}"/>
              </a:ext>
            </a:extLst>
          </p:cNvPr>
          <p:cNvSpPr>
            <a:spLocks noGrp="1"/>
          </p:cNvSpPr>
          <p:nvPr>
            <p:ph type="body" sz="quarter" idx="15" hasCustomPrompt="1"/>
          </p:nvPr>
        </p:nvSpPr>
        <p:spPr>
          <a:xfrm>
            <a:off x="1700253" y="2808399"/>
            <a:ext cx="4793144" cy="360000"/>
          </a:xfrm>
        </p:spPr>
        <p:txBody>
          <a:bodyPr anchor="ctr">
            <a:noAutofit/>
          </a:bodyPr>
          <a:lstStyle>
            <a:lvl1pPr marL="0" indent="0">
              <a:lnSpc>
                <a:spcPct val="100000"/>
              </a:lnSpc>
              <a:spcBef>
                <a:spcPts val="0"/>
              </a:spcBef>
              <a:buNone/>
              <a:defRPr sz="1600" b="1" cap="all" baseline="0">
                <a:solidFill>
                  <a:schemeClr val="accent6"/>
                </a:solidFill>
                <a:latin typeface="Verdana"/>
                <a:cs typeface="Verdana"/>
              </a:defRPr>
            </a:lvl1pPr>
          </a:lstStyle>
          <a:p>
            <a:r>
              <a:rPr lang="fr-FR" dirty="0"/>
              <a:t>2. TITRE DU CHAPITRE</a:t>
            </a:r>
          </a:p>
        </p:txBody>
      </p:sp>
      <p:sp>
        <p:nvSpPr>
          <p:cNvPr id="16" name="Espace réservé du texte 18">
            <a:extLst>
              <a:ext uri="{FF2B5EF4-FFF2-40B4-BE49-F238E27FC236}">
                <a16:creationId xmlns:a16="http://schemas.microsoft.com/office/drawing/2014/main" id="{06FF21DA-08B8-C442-A316-6D06E5323241}"/>
              </a:ext>
            </a:extLst>
          </p:cNvPr>
          <p:cNvSpPr>
            <a:spLocks noGrp="1"/>
          </p:cNvSpPr>
          <p:nvPr>
            <p:ph type="body" sz="quarter" idx="16" hasCustomPrompt="1"/>
          </p:nvPr>
        </p:nvSpPr>
        <p:spPr>
          <a:xfrm>
            <a:off x="1700253" y="3397554"/>
            <a:ext cx="4793144" cy="360000"/>
          </a:xfrm>
        </p:spPr>
        <p:txBody>
          <a:bodyPr anchor="ctr">
            <a:noAutofit/>
          </a:bodyPr>
          <a:lstStyle>
            <a:lvl1pPr marL="0" indent="0">
              <a:lnSpc>
                <a:spcPct val="100000"/>
              </a:lnSpc>
              <a:spcBef>
                <a:spcPts val="0"/>
              </a:spcBef>
              <a:buNone/>
              <a:defRPr sz="1600" b="1" cap="all" baseline="0">
                <a:solidFill>
                  <a:schemeClr val="accent2"/>
                </a:solidFill>
                <a:latin typeface="Verdana"/>
                <a:cs typeface="Verdana"/>
              </a:defRPr>
            </a:lvl1pPr>
          </a:lstStyle>
          <a:p>
            <a:r>
              <a:rPr lang="fr-FR" dirty="0"/>
              <a:t>3. TITRE DU CHAPITRE</a:t>
            </a:r>
          </a:p>
        </p:txBody>
      </p:sp>
      <p:sp>
        <p:nvSpPr>
          <p:cNvPr id="17" name="Espace réservé du texte 20">
            <a:extLst>
              <a:ext uri="{FF2B5EF4-FFF2-40B4-BE49-F238E27FC236}">
                <a16:creationId xmlns:a16="http://schemas.microsoft.com/office/drawing/2014/main" id="{FAC44851-EFEE-E347-9FA4-94F9DB52D4B7}"/>
              </a:ext>
            </a:extLst>
          </p:cNvPr>
          <p:cNvSpPr>
            <a:spLocks noGrp="1"/>
          </p:cNvSpPr>
          <p:nvPr>
            <p:ph type="body" sz="quarter" idx="17" hasCustomPrompt="1"/>
          </p:nvPr>
        </p:nvSpPr>
        <p:spPr>
          <a:xfrm>
            <a:off x="1700253" y="3986709"/>
            <a:ext cx="4793144" cy="360000"/>
          </a:xfrm>
        </p:spPr>
        <p:txBody>
          <a:bodyPr anchor="ctr">
            <a:noAutofit/>
          </a:bodyPr>
          <a:lstStyle>
            <a:lvl1pPr marL="0" indent="0">
              <a:lnSpc>
                <a:spcPct val="100000"/>
              </a:lnSpc>
              <a:spcBef>
                <a:spcPts val="0"/>
              </a:spcBef>
              <a:buNone/>
              <a:defRPr sz="1600" b="1" cap="all" baseline="0">
                <a:solidFill>
                  <a:schemeClr val="accent3"/>
                </a:solidFill>
                <a:latin typeface="Verdana"/>
                <a:cs typeface="Verdana"/>
              </a:defRPr>
            </a:lvl1pPr>
          </a:lstStyle>
          <a:p>
            <a:r>
              <a:rPr lang="fr-FR" dirty="0"/>
              <a:t>4. TITRE DU CHAPITRE</a:t>
            </a:r>
          </a:p>
        </p:txBody>
      </p:sp>
      <p:sp>
        <p:nvSpPr>
          <p:cNvPr id="18" name="Espace réservé du texte 22">
            <a:extLst>
              <a:ext uri="{FF2B5EF4-FFF2-40B4-BE49-F238E27FC236}">
                <a16:creationId xmlns:a16="http://schemas.microsoft.com/office/drawing/2014/main" id="{096E09C9-E8BB-1D41-9963-17E0AD5E6A3F}"/>
              </a:ext>
            </a:extLst>
          </p:cNvPr>
          <p:cNvSpPr>
            <a:spLocks noGrp="1"/>
          </p:cNvSpPr>
          <p:nvPr>
            <p:ph type="body" sz="quarter" idx="18" hasCustomPrompt="1"/>
          </p:nvPr>
        </p:nvSpPr>
        <p:spPr>
          <a:xfrm>
            <a:off x="1700253" y="4575862"/>
            <a:ext cx="4793144" cy="360000"/>
          </a:xfrm>
        </p:spPr>
        <p:txBody>
          <a:bodyPr anchor="ctr">
            <a:noAutofit/>
          </a:bodyPr>
          <a:lstStyle>
            <a:lvl1pPr marL="0" indent="0">
              <a:lnSpc>
                <a:spcPct val="100000"/>
              </a:lnSpc>
              <a:spcBef>
                <a:spcPts val="0"/>
              </a:spcBef>
              <a:buNone/>
              <a:defRPr sz="1600" b="1" cap="all" baseline="0">
                <a:solidFill>
                  <a:schemeClr val="accent4"/>
                </a:solidFill>
                <a:latin typeface="Verdana"/>
                <a:cs typeface="Verdana"/>
              </a:defRPr>
            </a:lvl1pPr>
          </a:lstStyle>
          <a:p>
            <a:r>
              <a:rPr lang="fr-FR" dirty="0"/>
              <a:t>5. TITRE DU CHAPITRE</a:t>
            </a:r>
          </a:p>
        </p:txBody>
      </p:sp>
      <p:sp>
        <p:nvSpPr>
          <p:cNvPr id="21" name="Espace réservé de la date 3">
            <a:extLst>
              <a:ext uri="{FF2B5EF4-FFF2-40B4-BE49-F238E27FC236}">
                <a16:creationId xmlns:a16="http://schemas.microsoft.com/office/drawing/2014/main" id="{22A5D386-8F1C-3348-928E-4A326F9B1D34}"/>
              </a:ext>
            </a:extLst>
          </p:cNvPr>
          <p:cNvSpPr>
            <a:spLocks noGrp="1"/>
          </p:cNvSpPr>
          <p:nvPr>
            <p:ph type="dt" sz="half" idx="10"/>
          </p:nvPr>
        </p:nvSpPr>
        <p:spPr>
          <a:xfrm>
            <a:off x="1276192" y="6120848"/>
            <a:ext cx="3205065" cy="365125"/>
          </a:xfrm>
          <a:prstGeom prst="rect">
            <a:avLst/>
          </a:prstGeom>
        </p:spPr>
        <p:txBody>
          <a:bodyPr vert="horz" lIns="91440" tIns="45720" rIns="91440" bIns="45720" rtlCol="0" anchor="ctr">
            <a:noAutofit/>
          </a:bodyPr>
          <a:lstStyle>
            <a:lvl1pPr>
              <a:lnSpc>
                <a:spcPct val="100000"/>
              </a:lnSpc>
              <a:defRPr lang="fr-FR" sz="800" b="1" kern="1200" cap="all" baseline="0" smtClean="0">
                <a:solidFill>
                  <a:srgbClr val="E30513"/>
                </a:solidFill>
                <a:latin typeface="+mn-lt"/>
                <a:ea typeface="+mn-ea"/>
                <a:cs typeface="+mn-cs"/>
              </a:defRPr>
            </a:lvl1pPr>
          </a:lstStyle>
          <a:p>
            <a:pPr>
              <a:spcBef>
                <a:spcPct val="0"/>
              </a:spcBef>
            </a:pPr>
            <a:fld id="{9D5FD0B9-FEE1-5448-A5CF-1B1D21539E44}" type="datetime4">
              <a:rPr lang="fr-FR" smtClean="0"/>
              <a:t>3 juin 2021</a:t>
            </a:fld>
            <a:endParaRPr lang="fr-FR" dirty="0"/>
          </a:p>
        </p:txBody>
      </p:sp>
      <p:sp>
        <p:nvSpPr>
          <p:cNvPr id="22" name="Rectangle 21">
            <a:extLst>
              <a:ext uri="{FF2B5EF4-FFF2-40B4-BE49-F238E27FC236}">
                <a16:creationId xmlns:a16="http://schemas.microsoft.com/office/drawing/2014/main" id="{814BE49C-B793-BF47-B65C-388275B853ED}"/>
              </a:ext>
            </a:extLst>
          </p:cNvPr>
          <p:cNvSpPr/>
          <p:nvPr userDrawn="1"/>
        </p:nvSpPr>
        <p:spPr>
          <a:xfrm>
            <a:off x="1278341" y="6348099"/>
            <a:ext cx="3223966" cy="184666"/>
          </a:xfrm>
          <a:prstGeom prst="rect">
            <a:avLst/>
          </a:prstGeom>
        </p:spPr>
        <p:txBody>
          <a:bodyPr wrap="square">
            <a:spAutoFit/>
          </a:bodyPr>
          <a:lstStyle/>
          <a:p>
            <a:pPr marL="0" algn="l" defTabSz="914400" rtl="0" eaLnBrk="1" latinLnBrk="0" hangingPunct="1"/>
            <a:r>
              <a:rPr lang="fr-FR" sz="600" kern="1200" dirty="0">
                <a:solidFill>
                  <a:schemeClr val="tx1"/>
                </a:solidFill>
                <a:latin typeface="Verdana" panose="020B0604030504040204" pitchFamily="34" charset="0"/>
                <a:ea typeface="Verdana" panose="020B0604030504040204" pitchFamily="34" charset="0"/>
                <a:cs typeface="Verdana" panose="020B0604030504040204" pitchFamily="34" charset="0"/>
              </a:rPr>
              <a:t>Présentation sans valeur en l’absence des commentaires qui l’accompagnent</a:t>
            </a:r>
          </a:p>
        </p:txBody>
      </p:sp>
      <p:pic>
        <p:nvPicPr>
          <p:cNvPr id="12" name="Image 11">
            <a:extLst>
              <a:ext uri="{FF2B5EF4-FFF2-40B4-BE49-F238E27FC236}">
                <a16:creationId xmlns:a16="http://schemas.microsoft.com/office/drawing/2014/main" id="{2EAE06F3-6D7B-0B4F-8735-B66ABFD58F32}"/>
              </a:ext>
            </a:extLst>
          </p:cNvPr>
          <p:cNvPicPr>
            <a:picLocks noChangeAspect="1"/>
          </p:cNvPicPr>
          <p:nvPr userDrawn="1"/>
        </p:nvPicPr>
        <p:blipFill>
          <a:blip r:embed="rId3"/>
          <a:stretch>
            <a:fillRect/>
          </a:stretch>
        </p:blipFill>
        <p:spPr>
          <a:xfrm>
            <a:off x="7076859" y="5462384"/>
            <a:ext cx="1605128" cy="595613"/>
          </a:xfrm>
          <a:prstGeom prst="rect">
            <a:avLst/>
          </a:prstGeom>
        </p:spPr>
      </p:pic>
    </p:spTree>
    <p:extLst>
      <p:ext uri="{BB962C8B-B14F-4D97-AF65-F5344CB8AC3E}">
        <p14:creationId xmlns:p14="http://schemas.microsoft.com/office/powerpoint/2010/main" val="1404471923"/>
      </p:ext>
    </p:extLst>
  </p:cSld>
  <p:clrMapOvr>
    <a:masterClrMapping/>
  </p:clrMapOvr>
  <p:extLst>
    <p:ext uri="{DCECCB84-F9BA-43D5-87BE-67443E8EF086}">
      <p15:sldGuideLst xmlns:p15="http://schemas.microsoft.com/office/powerpoint/2012/main"/>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RESPIRATION">
    <p:spTree>
      <p:nvGrpSpPr>
        <p:cNvPr id="1" name=""/>
        <p:cNvGrpSpPr/>
        <p:nvPr/>
      </p:nvGrpSpPr>
      <p:grpSpPr>
        <a:xfrm>
          <a:off x="0" y="0"/>
          <a:ext cx="0" cy="0"/>
          <a:chOff x="0" y="0"/>
          <a:chExt cx="0" cy="0"/>
        </a:xfrm>
      </p:grpSpPr>
      <p:pic>
        <p:nvPicPr>
          <p:cNvPr id="19" name="Image 18">
            <a:extLst>
              <a:ext uri="{FF2B5EF4-FFF2-40B4-BE49-F238E27FC236}">
                <a16:creationId xmlns:a16="http://schemas.microsoft.com/office/drawing/2014/main" id="{FC7C6670-49E2-9D41-AD7C-55D6AC888F37}"/>
              </a:ext>
            </a:extLst>
          </p:cNvPr>
          <p:cNvPicPr>
            <a:picLocks noChangeAspect="1"/>
          </p:cNvPicPr>
          <p:nvPr userDrawn="1"/>
        </p:nvPicPr>
        <p:blipFill rotWithShape="1">
          <a:blip r:embed="rId2" cstate="print">
            <a:extLst>
              <a:ext uri="{28A0092B-C50C-407E-A947-70E740481C1C}">
                <a14:useLocalDpi xmlns:a14="http://schemas.microsoft.com/office/drawing/2010/main"/>
              </a:ext>
            </a:extLst>
          </a:blip>
          <a:srcRect b="-545"/>
          <a:stretch/>
        </p:blipFill>
        <p:spPr>
          <a:xfrm>
            <a:off x="0" y="0"/>
            <a:ext cx="9144000" cy="6895348"/>
          </a:xfrm>
          <a:prstGeom prst="rect">
            <a:avLst/>
          </a:prstGeom>
        </p:spPr>
      </p:pic>
      <p:sp>
        <p:nvSpPr>
          <p:cNvPr id="20" name="Rectangle 19">
            <a:extLst>
              <a:ext uri="{FF2B5EF4-FFF2-40B4-BE49-F238E27FC236}">
                <a16:creationId xmlns:a16="http://schemas.microsoft.com/office/drawing/2014/main" id="{DFF21689-25D9-8848-93AE-F6DF5CA7AA7C}"/>
              </a:ext>
            </a:extLst>
          </p:cNvPr>
          <p:cNvSpPr/>
          <p:nvPr userDrawn="1"/>
        </p:nvSpPr>
        <p:spPr>
          <a:xfrm>
            <a:off x="0" y="0"/>
            <a:ext cx="9144001" cy="6858000"/>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pic>
        <p:nvPicPr>
          <p:cNvPr id="24" name="Image 23">
            <a:extLst>
              <a:ext uri="{FF2B5EF4-FFF2-40B4-BE49-F238E27FC236}">
                <a16:creationId xmlns:a16="http://schemas.microsoft.com/office/drawing/2014/main" id="{A3FA746B-5689-C049-BB76-80A1A9665DE0}"/>
              </a:ext>
            </a:extLst>
          </p:cNvPr>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1457066" y="1409077"/>
            <a:ext cx="6277861" cy="4074332"/>
          </a:xfrm>
          <a:prstGeom prst="rect">
            <a:avLst/>
          </a:prstGeom>
        </p:spPr>
      </p:pic>
      <p:sp>
        <p:nvSpPr>
          <p:cNvPr id="25" name="Espace réservé du texte 15">
            <a:extLst>
              <a:ext uri="{FF2B5EF4-FFF2-40B4-BE49-F238E27FC236}">
                <a16:creationId xmlns:a16="http://schemas.microsoft.com/office/drawing/2014/main" id="{FCEE03F9-E6FF-3544-8C84-CC28C4B57086}"/>
              </a:ext>
            </a:extLst>
          </p:cNvPr>
          <p:cNvSpPr>
            <a:spLocks noGrp="1"/>
          </p:cNvSpPr>
          <p:nvPr>
            <p:ph type="body" sz="quarter" idx="10" hasCustomPrompt="1"/>
          </p:nvPr>
        </p:nvSpPr>
        <p:spPr>
          <a:xfrm>
            <a:off x="1919288" y="1858780"/>
            <a:ext cx="5350942" cy="3162925"/>
          </a:xfrm>
        </p:spPr>
        <p:txBody>
          <a:bodyPr anchor="ct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3600" b="1" cap="all" baseline="0">
                <a:solidFill>
                  <a:schemeClr val="bg1"/>
                </a:solidFill>
                <a:latin typeface="Verdana"/>
                <a:cs typeface="Verdana"/>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fr-FR" dirty="0"/>
              <a:t>Titre, exergue </a:t>
            </a:r>
            <a:br>
              <a:rPr lang="fr-FR" dirty="0"/>
            </a:br>
            <a:r>
              <a:rPr lang="fr-FR" dirty="0"/>
              <a:t>ou citation</a:t>
            </a:r>
          </a:p>
        </p:txBody>
      </p:sp>
    </p:spTree>
    <p:extLst>
      <p:ext uri="{BB962C8B-B14F-4D97-AF65-F5344CB8AC3E}">
        <p14:creationId xmlns:p14="http://schemas.microsoft.com/office/powerpoint/2010/main" val="398478266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HAPITRE 1">
    <p:spTree>
      <p:nvGrpSpPr>
        <p:cNvPr id="1" name=""/>
        <p:cNvGrpSpPr/>
        <p:nvPr/>
      </p:nvGrpSpPr>
      <p:grpSpPr>
        <a:xfrm>
          <a:off x="0" y="0"/>
          <a:ext cx="0" cy="0"/>
          <a:chOff x="0" y="0"/>
          <a:chExt cx="0" cy="0"/>
        </a:xfrm>
      </p:grpSpPr>
      <p:pic>
        <p:nvPicPr>
          <p:cNvPr id="2" name="Image 1" descr="APICIL5.jpg"/>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0" y="0"/>
            <a:ext cx="9142571" cy="6858000"/>
          </a:xfrm>
          <a:prstGeom prst="rect">
            <a:avLst/>
          </a:prstGeom>
        </p:spPr>
      </p:pic>
      <p:sp>
        <p:nvSpPr>
          <p:cNvPr id="6" name="ZoneTexte 5">
            <a:extLst>
              <a:ext uri="{FF2B5EF4-FFF2-40B4-BE49-F238E27FC236}">
                <a16:creationId xmlns:a16="http://schemas.microsoft.com/office/drawing/2014/main" id="{6D27C568-EE56-4B45-A1F9-D44603AAE3B7}"/>
              </a:ext>
            </a:extLst>
          </p:cNvPr>
          <p:cNvSpPr txBox="1"/>
          <p:nvPr userDrawn="1"/>
        </p:nvSpPr>
        <p:spPr>
          <a:xfrm>
            <a:off x="1499315" y="788957"/>
            <a:ext cx="1868524" cy="2400657"/>
          </a:xfrm>
          <a:prstGeom prst="rect">
            <a:avLst/>
          </a:prstGeom>
          <a:noFill/>
        </p:spPr>
        <p:txBody>
          <a:bodyPr wrap="square" rtlCol="0">
            <a:spAutoFit/>
          </a:bodyPr>
          <a:lstStyle/>
          <a:p>
            <a:pPr algn="l"/>
            <a:r>
              <a:rPr lang="fr-FR" sz="15000" b="1" dirty="0">
                <a:solidFill>
                  <a:srgbClr val="4AA53B"/>
                </a:solidFill>
                <a:latin typeface="Verdana"/>
                <a:cs typeface="Verdana"/>
              </a:rPr>
              <a:t>1</a:t>
            </a:r>
          </a:p>
        </p:txBody>
      </p:sp>
      <p:sp>
        <p:nvSpPr>
          <p:cNvPr id="7" name="Titre 1">
            <a:extLst>
              <a:ext uri="{FF2B5EF4-FFF2-40B4-BE49-F238E27FC236}">
                <a16:creationId xmlns:a16="http://schemas.microsoft.com/office/drawing/2014/main" id="{88CBD562-9360-9E4F-AED3-5A2B6BD38FF2}"/>
              </a:ext>
            </a:extLst>
          </p:cNvPr>
          <p:cNvSpPr>
            <a:spLocks noGrp="1"/>
          </p:cNvSpPr>
          <p:nvPr>
            <p:ph type="ctrTitle" hasCustomPrompt="1"/>
          </p:nvPr>
        </p:nvSpPr>
        <p:spPr>
          <a:xfrm>
            <a:off x="1748710" y="5089793"/>
            <a:ext cx="4721538" cy="372238"/>
          </a:xfrm>
          <a:prstGeom prst="rect">
            <a:avLst/>
          </a:prstGeom>
        </p:spPr>
        <p:txBody>
          <a:bodyPr anchor="ctr">
            <a:normAutofit/>
          </a:bodyPr>
          <a:lstStyle>
            <a:lvl1pPr algn="l">
              <a:lnSpc>
                <a:spcPct val="100000"/>
              </a:lnSpc>
              <a:defRPr sz="1400" b="1" cap="all" baseline="0">
                <a:solidFill>
                  <a:srgbClr val="4AA53B"/>
                </a:solidFill>
                <a:latin typeface="Verdana" panose="020B0604030504040204" pitchFamily="34" charset="0"/>
                <a:ea typeface="Verdana" panose="020B0604030504040204" pitchFamily="34" charset="0"/>
                <a:cs typeface="Verdana" panose="020B0604030504040204" pitchFamily="34" charset="0"/>
              </a:defRPr>
            </a:lvl1pPr>
          </a:lstStyle>
          <a:p>
            <a:r>
              <a:rPr lang="fr-FR" dirty="0"/>
              <a:t>SOUS TITRE DU CHAPITRE</a:t>
            </a:r>
          </a:p>
        </p:txBody>
      </p:sp>
      <p:sp>
        <p:nvSpPr>
          <p:cNvPr id="8" name="Sous-titre 2">
            <a:extLst>
              <a:ext uri="{FF2B5EF4-FFF2-40B4-BE49-F238E27FC236}">
                <a16:creationId xmlns:a16="http://schemas.microsoft.com/office/drawing/2014/main" id="{3BC71640-FF28-5B41-BF37-5C0A633D46E9}"/>
              </a:ext>
            </a:extLst>
          </p:cNvPr>
          <p:cNvSpPr>
            <a:spLocks noGrp="1"/>
          </p:cNvSpPr>
          <p:nvPr>
            <p:ph type="subTitle" idx="1" hasCustomPrompt="1"/>
          </p:nvPr>
        </p:nvSpPr>
        <p:spPr>
          <a:xfrm>
            <a:off x="1748709" y="3073860"/>
            <a:ext cx="4721539" cy="1946775"/>
          </a:xfrm>
          <a:prstGeom prst="rect">
            <a:avLst/>
          </a:prstGeom>
        </p:spPr>
        <p:txBody>
          <a:bodyPr anchor="b">
            <a:normAutofit/>
          </a:bodyPr>
          <a:lstStyle>
            <a:lvl1pPr marL="0" indent="0" algn="l">
              <a:lnSpc>
                <a:spcPct val="100000"/>
              </a:lnSpc>
              <a:spcBef>
                <a:spcPts val="0"/>
              </a:spcBef>
              <a:buNone/>
              <a:defRPr sz="3600" b="1" cap="all" baseline="0">
                <a:solidFill>
                  <a:srgbClr val="4AA53B"/>
                </a:solidFill>
                <a:latin typeface="Verdana" panose="020B0604030504040204" pitchFamily="34" charset="0"/>
                <a:ea typeface="Verdana" panose="020B0604030504040204" pitchFamily="34" charset="0"/>
                <a:cs typeface="Verdana" panose="020B060403050404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dirty="0"/>
              <a:t>TITRE DU CHAPITRE</a:t>
            </a:r>
          </a:p>
        </p:txBody>
      </p:sp>
      <p:sp>
        <p:nvSpPr>
          <p:cNvPr id="10" name="Espace réservé de la date 3">
            <a:extLst>
              <a:ext uri="{FF2B5EF4-FFF2-40B4-BE49-F238E27FC236}">
                <a16:creationId xmlns:a16="http://schemas.microsoft.com/office/drawing/2014/main" id="{8673D11F-6C15-0F4C-B5C4-89881FB96D09}"/>
              </a:ext>
            </a:extLst>
          </p:cNvPr>
          <p:cNvSpPr>
            <a:spLocks noGrp="1"/>
          </p:cNvSpPr>
          <p:nvPr>
            <p:ph type="dt" sz="half" idx="10"/>
          </p:nvPr>
        </p:nvSpPr>
        <p:spPr>
          <a:xfrm>
            <a:off x="1276192" y="6120848"/>
            <a:ext cx="3205065" cy="365125"/>
          </a:xfrm>
          <a:prstGeom prst="rect">
            <a:avLst/>
          </a:prstGeom>
        </p:spPr>
        <p:txBody>
          <a:bodyPr vert="horz" lIns="91440" tIns="45720" rIns="91440" bIns="45720" rtlCol="0" anchor="ctr">
            <a:noAutofit/>
          </a:bodyPr>
          <a:lstStyle>
            <a:lvl1pPr>
              <a:lnSpc>
                <a:spcPct val="100000"/>
              </a:lnSpc>
              <a:defRPr lang="fr-FR" sz="800" b="1" kern="1200" cap="all" baseline="0" smtClean="0">
                <a:solidFill>
                  <a:srgbClr val="E30513"/>
                </a:solidFill>
                <a:latin typeface="+mn-lt"/>
                <a:ea typeface="+mn-ea"/>
                <a:cs typeface="+mn-cs"/>
              </a:defRPr>
            </a:lvl1pPr>
          </a:lstStyle>
          <a:p>
            <a:pPr>
              <a:spcBef>
                <a:spcPct val="0"/>
              </a:spcBef>
            </a:pPr>
            <a:fld id="{4E527726-6E2F-E047-9C28-EC5848A43656}" type="datetime4">
              <a:rPr lang="fr-FR" smtClean="0"/>
              <a:t>3 juin 2021</a:t>
            </a:fld>
            <a:endParaRPr lang="fr-FR" dirty="0"/>
          </a:p>
        </p:txBody>
      </p:sp>
      <p:sp>
        <p:nvSpPr>
          <p:cNvPr id="11" name="Rectangle 10">
            <a:extLst>
              <a:ext uri="{FF2B5EF4-FFF2-40B4-BE49-F238E27FC236}">
                <a16:creationId xmlns:a16="http://schemas.microsoft.com/office/drawing/2014/main" id="{4E4069A1-C9C7-5C46-9F2A-EFEF68B8DFEC}"/>
              </a:ext>
            </a:extLst>
          </p:cNvPr>
          <p:cNvSpPr/>
          <p:nvPr userDrawn="1"/>
        </p:nvSpPr>
        <p:spPr>
          <a:xfrm>
            <a:off x="1278341" y="6348099"/>
            <a:ext cx="3223966" cy="184666"/>
          </a:xfrm>
          <a:prstGeom prst="rect">
            <a:avLst/>
          </a:prstGeom>
        </p:spPr>
        <p:txBody>
          <a:bodyPr wrap="square">
            <a:spAutoFit/>
          </a:bodyPr>
          <a:lstStyle/>
          <a:p>
            <a:pPr marL="0" algn="l" defTabSz="914400" rtl="0" eaLnBrk="1" latinLnBrk="0" hangingPunct="1"/>
            <a:r>
              <a:rPr lang="fr-FR" sz="600" kern="1200" dirty="0">
                <a:solidFill>
                  <a:schemeClr val="tx1"/>
                </a:solidFill>
                <a:latin typeface="Verdana" panose="020B0604030504040204" pitchFamily="34" charset="0"/>
                <a:ea typeface="Verdana" panose="020B0604030504040204" pitchFamily="34" charset="0"/>
                <a:cs typeface="Verdana" panose="020B0604030504040204" pitchFamily="34" charset="0"/>
              </a:rPr>
              <a:t>Présentation sans valeur en l’absence des commentaires qui l’accompagnent</a:t>
            </a:r>
          </a:p>
        </p:txBody>
      </p:sp>
      <p:pic>
        <p:nvPicPr>
          <p:cNvPr id="12" name="Image 11">
            <a:extLst>
              <a:ext uri="{FF2B5EF4-FFF2-40B4-BE49-F238E27FC236}">
                <a16:creationId xmlns:a16="http://schemas.microsoft.com/office/drawing/2014/main" id="{902814C0-D601-6640-9CC6-A2D47D7840CA}"/>
              </a:ext>
            </a:extLst>
          </p:cNvPr>
          <p:cNvPicPr>
            <a:picLocks noChangeAspect="1"/>
          </p:cNvPicPr>
          <p:nvPr userDrawn="1"/>
        </p:nvPicPr>
        <p:blipFill>
          <a:blip r:embed="rId3"/>
          <a:stretch>
            <a:fillRect/>
          </a:stretch>
        </p:blipFill>
        <p:spPr>
          <a:xfrm>
            <a:off x="7076859" y="5462384"/>
            <a:ext cx="1605128" cy="595613"/>
          </a:xfrm>
          <a:prstGeom prst="rect">
            <a:avLst/>
          </a:prstGeom>
        </p:spPr>
      </p:pic>
    </p:spTree>
    <p:extLst>
      <p:ext uri="{BB962C8B-B14F-4D97-AF65-F5344CB8AC3E}">
        <p14:creationId xmlns:p14="http://schemas.microsoft.com/office/powerpoint/2010/main" val="2190022102"/>
      </p:ext>
    </p:extLst>
  </p:cSld>
  <p:clrMapOvr>
    <a:masterClrMapping/>
  </p:clrMapOvr>
  <p:extLst>
    <p:ext uri="{DCECCB84-F9BA-43D5-87BE-67443E8EF086}">
      <p15:sldGuideLst xmlns:p15="http://schemas.microsoft.com/office/powerpoint/2012/main"/>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HAPITRE 2">
    <p:spTree>
      <p:nvGrpSpPr>
        <p:cNvPr id="1" name=""/>
        <p:cNvGrpSpPr/>
        <p:nvPr/>
      </p:nvGrpSpPr>
      <p:grpSpPr>
        <a:xfrm>
          <a:off x="0" y="0"/>
          <a:ext cx="0" cy="0"/>
          <a:chOff x="0" y="0"/>
          <a:chExt cx="0" cy="0"/>
        </a:xfrm>
      </p:grpSpPr>
      <p:pic>
        <p:nvPicPr>
          <p:cNvPr id="2" name="Image 1" descr="Chapitres_couleurs.jpg"/>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1429" y="0"/>
            <a:ext cx="9142571" cy="6858000"/>
          </a:xfrm>
          <a:prstGeom prst="rect">
            <a:avLst/>
          </a:prstGeom>
        </p:spPr>
      </p:pic>
      <p:sp>
        <p:nvSpPr>
          <p:cNvPr id="5" name="ZoneTexte 4">
            <a:extLst>
              <a:ext uri="{FF2B5EF4-FFF2-40B4-BE49-F238E27FC236}">
                <a16:creationId xmlns:a16="http://schemas.microsoft.com/office/drawing/2014/main" id="{E575DE9F-755E-4846-8B3E-A8C5FEA52ACC}"/>
              </a:ext>
            </a:extLst>
          </p:cNvPr>
          <p:cNvSpPr txBox="1"/>
          <p:nvPr userDrawn="1"/>
        </p:nvSpPr>
        <p:spPr>
          <a:xfrm>
            <a:off x="1503303" y="788957"/>
            <a:ext cx="1868524" cy="2400657"/>
          </a:xfrm>
          <a:prstGeom prst="rect">
            <a:avLst/>
          </a:prstGeom>
          <a:noFill/>
        </p:spPr>
        <p:txBody>
          <a:bodyPr wrap="square" rtlCol="0">
            <a:spAutoFit/>
          </a:bodyPr>
          <a:lstStyle/>
          <a:p>
            <a:pPr algn="l"/>
            <a:r>
              <a:rPr lang="fr-FR" sz="15000" b="1" dirty="0">
                <a:solidFill>
                  <a:srgbClr val="C31474"/>
                </a:solidFill>
                <a:latin typeface="Verdana"/>
                <a:cs typeface="Verdana"/>
              </a:rPr>
              <a:t>2</a:t>
            </a:r>
          </a:p>
        </p:txBody>
      </p:sp>
      <p:sp>
        <p:nvSpPr>
          <p:cNvPr id="9" name="Titre 1">
            <a:extLst>
              <a:ext uri="{FF2B5EF4-FFF2-40B4-BE49-F238E27FC236}">
                <a16:creationId xmlns:a16="http://schemas.microsoft.com/office/drawing/2014/main" id="{4805D356-9208-6845-8940-D441ACD287C4}"/>
              </a:ext>
            </a:extLst>
          </p:cNvPr>
          <p:cNvSpPr>
            <a:spLocks noGrp="1"/>
          </p:cNvSpPr>
          <p:nvPr>
            <p:ph type="ctrTitle" hasCustomPrompt="1"/>
          </p:nvPr>
        </p:nvSpPr>
        <p:spPr>
          <a:xfrm>
            <a:off x="1748710" y="5089793"/>
            <a:ext cx="4721538" cy="372238"/>
          </a:xfrm>
          <a:prstGeom prst="rect">
            <a:avLst/>
          </a:prstGeom>
        </p:spPr>
        <p:txBody>
          <a:bodyPr anchor="ctr">
            <a:normAutofit/>
          </a:bodyPr>
          <a:lstStyle>
            <a:lvl1pPr algn="l">
              <a:lnSpc>
                <a:spcPct val="100000"/>
              </a:lnSpc>
              <a:defRPr sz="1400" b="1" cap="all" baseline="0">
                <a:solidFill>
                  <a:schemeClr val="accent6"/>
                </a:solidFill>
                <a:latin typeface="Verdana" panose="020B0604030504040204" pitchFamily="34" charset="0"/>
                <a:ea typeface="Verdana" panose="020B0604030504040204" pitchFamily="34" charset="0"/>
                <a:cs typeface="Verdana" panose="020B0604030504040204" pitchFamily="34" charset="0"/>
              </a:defRPr>
            </a:lvl1pPr>
          </a:lstStyle>
          <a:p>
            <a:r>
              <a:rPr lang="fr-FR" dirty="0"/>
              <a:t>SOUS TITRE DU CHAPITRE</a:t>
            </a:r>
          </a:p>
        </p:txBody>
      </p:sp>
      <p:sp>
        <p:nvSpPr>
          <p:cNvPr id="10" name="Sous-titre 2">
            <a:extLst>
              <a:ext uri="{FF2B5EF4-FFF2-40B4-BE49-F238E27FC236}">
                <a16:creationId xmlns:a16="http://schemas.microsoft.com/office/drawing/2014/main" id="{16D2A137-0EB8-B244-BE33-862139E2250E}"/>
              </a:ext>
            </a:extLst>
          </p:cNvPr>
          <p:cNvSpPr>
            <a:spLocks noGrp="1"/>
          </p:cNvSpPr>
          <p:nvPr>
            <p:ph type="subTitle" idx="1" hasCustomPrompt="1"/>
          </p:nvPr>
        </p:nvSpPr>
        <p:spPr>
          <a:xfrm>
            <a:off x="1748709" y="3073860"/>
            <a:ext cx="4721539" cy="1946775"/>
          </a:xfrm>
          <a:prstGeom prst="rect">
            <a:avLst/>
          </a:prstGeom>
        </p:spPr>
        <p:txBody>
          <a:bodyPr anchor="b">
            <a:normAutofit/>
          </a:bodyPr>
          <a:lstStyle>
            <a:lvl1pPr marL="0" indent="0" algn="l">
              <a:lnSpc>
                <a:spcPct val="100000"/>
              </a:lnSpc>
              <a:spcBef>
                <a:spcPts val="0"/>
              </a:spcBef>
              <a:buNone/>
              <a:defRPr sz="3600" b="1" cap="all" baseline="0">
                <a:solidFill>
                  <a:schemeClr val="accent6"/>
                </a:solidFill>
                <a:latin typeface="Verdana" panose="020B0604030504040204" pitchFamily="34" charset="0"/>
                <a:ea typeface="Verdana" panose="020B0604030504040204" pitchFamily="34" charset="0"/>
                <a:cs typeface="Verdana" panose="020B060403050404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dirty="0"/>
              <a:t>TITRE DU CHAPITRE</a:t>
            </a:r>
          </a:p>
        </p:txBody>
      </p:sp>
      <p:sp>
        <p:nvSpPr>
          <p:cNvPr id="11" name="Espace réservé de la date 3">
            <a:extLst>
              <a:ext uri="{FF2B5EF4-FFF2-40B4-BE49-F238E27FC236}">
                <a16:creationId xmlns:a16="http://schemas.microsoft.com/office/drawing/2014/main" id="{FA039F52-38F8-D248-AD3C-97C313A5D48E}"/>
              </a:ext>
            </a:extLst>
          </p:cNvPr>
          <p:cNvSpPr>
            <a:spLocks noGrp="1"/>
          </p:cNvSpPr>
          <p:nvPr>
            <p:ph type="dt" sz="half" idx="10"/>
          </p:nvPr>
        </p:nvSpPr>
        <p:spPr>
          <a:xfrm>
            <a:off x="1276192" y="6120848"/>
            <a:ext cx="3205065" cy="365125"/>
          </a:xfrm>
          <a:prstGeom prst="rect">
            <a:avLst/>
          </a:prstGeom>
        </p:spPr>
        <p:txBody>
          <a:bodyPr vert="horz" lIns="91440" tIns="45720" rIns="91440" bIns="45720" rtlCol="0" anchor="ctr">
            <a:noAutofit/>
          </a:bodyPr>
          <a:lstStyle>
            <a:lvl1pPr>
              <a:lnSpc>
                <a:spcPct val="100000"/>
              </a:lnSpc>
              <a:defRPr lang="fr-FR" sz="800" b="1" kern="1200" cap="all" baseline="0" smtClean="0">
                <a:solidFill>
                  <a:srgbClr val="E30513"/>
                </a:solidFill>
                <a:latin typeface="+mn-lt"/>
                <a:ea typeface="+mn-ea"/>
                <a:cs typeface="+mn-cs"/>
              </a:defRPr>
            </a:lvl1pPr>
          </a:lstStyle>
          <a:p>
            <a:pPr>
              <a:spcBef>
                <a:spcPct val="0"/>
              </a:spcBef>
            </a:pPr>
            <a:fld id="{1BEBCB77-1522-B24C-86F1-7803D5E1CFC1}" type="datetime4">
              <a:rPr lang="fr-FR" smtClean="0"/>
              <a:t>3 juin 2021</a:t>
            </a:fld>
            <a:endParaRPr lang="fr-FR" dirty="0"/>
          </a:p>
        </p:txBody>
      </p:sp>
      <p:sp>
        <p:nvSpPr>
          <p:cNvPr id="12" name="Rectangle 11">
            <a:extLst>
              <a:ext uri="{FF2B5EF4-FFF2-40B4-BE49-F238E27FC236}">
                <a16:creationId xmlns:a16="http://schemas.microsoft.com/office/drawing/2014/main" id="{EA025DDE-2BA1-0E49-9AEF-72D1C53B7FDA}"/>
              </a:ext>
            </a:extLst>
          </p:cNvPr>
          <p:cNvSpPr/>
          <p:nvPr userDrawn="1"/>
        </p:nvSpPr>
        <p:spPr>
          <a:xfrm>
            <a:off x="1278341" y="6348099"/>
            <a:ext cx="3223966" cy="184666"/>
          </a:xfrm>
          <a:prstGeom prst="rect">
            <a:avLst/>
          </a:prstGeom>
        </p:spPr>
        <p:txBody>
          <a:bodyPr wrap="square">
            <a:spAutoFit/>
          </a:bodyPr>
          <a:lstStyle/>
          <a:p>
            <a:pPr marL="0" algn="l" defTabSz="914400" rtl="0" eaLnBrk="1" latinLnBrk="0" hangingPunct="1"/>
            <a:r>
              <a:rPr lang="fr-FR" sz="600" kern="1200" dirty="0">
                <a:solidFill>
                  <a:schemeClr val="tx1"/>
                </a:solidFill>
                <a:latin typeface="Verdana" panose="020B0604030504040204" pitchFamily="34" charset="0"/>
                <a:ea typeface="Verdana" panose="020B0604030504040204" pitchFamily="34" charset="0"/>
                <a:cs typeface="Verdana" panose="020B0604030504040204" pitchFamily="34" charset="0"/>
              </a:rPr>
              <a:t>Présentation sans valeur en l’absence des commentaires qui l’accompagnent</a:t>
            </a:r>
          </a:p>
        </p:txBody>
      </p:sp>
      <p:pic>
        <p:nvPicPr>
          <p:cNvPr id="13" name="Image 12">
            <a:extLst>
              <a:ext uri="{FF2B5EF4-FFF2-40B4-BE49-F238E27FC236}">
                <a16:creationId xmlns:a16="http://schemas.microsoft.com/office/drawing/2014/main" id="{7CCE2E35-6BA1-8246-822A-1D9FDEE0866A}"/>
              </a:ext>
            </a:extLst>
          </p:cNvPr>
          <p:cNvPicPr>
            <a:picLocks noChangeAspect="1"/>
          </p:cNvPicPr>
          <p:nvPr userDrawn="1"/>
        </p:nvPicPr>
        <p:blipFill>
          <a:blip r:embed="rId3"/>
          <a:stretch>
            <a:fillRect/>
          </a:stretch>
        </p:blipFill>
        <p:spPr>
          <a:xfrm>
            <a:off x="7076859" y="5462384"/>
            <a:ext cx="1605128" cy="595613"/>
          </a:xfrm>
          <a:prstGeom prst="rect">
            <a:avLst/>
          </a:prstGeom>
        </p:spPr>
      </p:pic>
    </p:spTree>
    <p:extLst>
      <p:ext uri="{BB962C8B-B14F-4D97-AF65-F5344CB8AC3E}">
        <p14:creationId xmlns:p14="http://schemas.microsoft.com/office/powerpoint/2010/main" val="203418517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HAPITRE 3">
    <p:spTree>
      <p:nvGrpSpPr>
        <p:cNvPr id="1" name=""/>
        <p:cNvGrpSpPr/>
        <p:nvPr/>
      </p:nvGrpSpPr>
      <p:grpSpPr>
        <a:xfrm>
          <a:off x="0" y="0"/>
          <a:ext cx="0" cy="0"/>
          <a:chOff x="0" y="0"/>
          <a:chExt cx="0" cy="0"/>
        </a:xfrm>
      </p:grpSpPr>
      <p:pic>
        <p:nvPicPr>
          <p:cNvPr id="9" name="Image 8" descr="Chapitres_couleurs2.jpg"/>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1429" y="0"/>
            <a:ext cx="9142571" cy="6858000"/>
          </a:xfrm>
          <a:prstGeom prst="rect">
            <a:avLst/>
          </a:prstGeom>
        </p:spPr>
      </p:pic>
      <p:sp>
        <p:nvSpPr>
          <p:cNvPr id="5" name="ZoneTexte 4">
            <a:extLst>
              <a:ext uri="{FF2B5EF4-FFF2-40B4-BE49-F238E27FC236}">
                <a16:creationId xmlns:a16="http://schemas.microsoft.com/office/drawing/2014/main" id="{E575DE9F-755E-4846-8B3E-A8C5FEA52ACC}"/>
              </a:ext>
            </a:extLst>
          </p:cNvPr>
          <p:cNvSpPr txBox="1"/>
          <p:nvPr userDrawn="1"/>
        </p:nvSpPr>
        <p:spPr>
          <a:xfrm>
            <a:off x="1503303" y="788957"/>
            <a:ext cx="1868524" cy="2400657"/>
          </a:xfrm>
          <a:prstGeom prst="rect">
            <a:avLst/>
          </a:prstGeom>
          <a:noFill/>
        </p:spPr>
        <p:txBody>
          <a:bodyPr wrap="square" rtlCol="0">
            <a:spAutoFit/>
          </a:bodyPr>
          <a:lstStyle/>
          <a:p>
            <a:pPr algn="l"/>
            <a:r>
              <a:rPr lang="fr-FR" sz="15000" b="1" dirty="0">
                <a:solidFill>
                  <a:schemeClr val="accent2"/>
                </a:solidFill>
                <a:latin typeface="Verdana"/>
                <a:cs typeface="Verdana"/>
              </a:rPr>
              <a:t>3</a:t>
            </a:r>
          </a:p>
        </p:txBody>
      </p:sp>
      <p:sp>
        <p:nvSpPr>
          <p:cNvPr id="10" name="Titre 1">
            <a:extLst>
              <a:ext uri="{FF2B5EF4-FFF2-40B4-BE49-F238E27FC236}">
                <a16:creationId xmlns:a16="http://schemas.microsoft.com/office/drawing/2014/main" id="{0CDF93A0-0D4D-A649-8FFF-2965B17A6E4A}"/>
              </a:ext>
            </a:extLst>
          </p:cNvPr>
          <p:cNvSpPr>
            <a:spLocks noGrp="1"/>
          </p:cNvSpPr>
          <p:nvPr>
            <p:ph type="ctrTitle" hasCustomPrompt="1"/>
          </p:nvPr>
        </p:nvSpPr>
        <p:spPr>
          <a:xfrm>
            <a:off x="1748710" y="5089793"/>
            <a:ext cx="4721538" cy="372238"/>
          </a:xfrm>
          <a:prstGeom prst="rect">
            <a:avLst/>
          </a:prstGeom>
        </p:spPr>
        <p:txBody>
          <a:bodyPr anchor="ctr">
            <a:normAutofit/>
          </a:bodyPr>
          <a:lstStyle>
            <a:lvl1pPr algn="l">
              <a:lnSpc>
                <a:spcPct val="100000"/>
              </a:lnSpc>
              <a:defRPr sz="1400" b="1" cap="all" baseline="0">
                <a:solidFill>
                  <a:schemeClr val="accent2"/>
                </a:solidFill>
                <a:latin typeface="Verdana" panose="020B0604030504040204" pitchFamily="34" charset="0"/>
                <a:ea typeface="Verdana" panose="020B0604030504040204" pitchFamily="34" charset="0"/>
                <a:cs typeface="Verdana" panose="020B0604030504040204" pitchFamily="34" charset="0"/>
              </a:defRPr>
            </a:lvl1pPr>
          </a:lstStyle>
          <a:p>
            <a:r>
              <a:rPr lang="fr-FR" dirty="0"/>
              <a:t>SOUS TITRE DU CHAPITRE</a:t>
            </a:r>
          </a:p>
        </p:txBody>
      </p:sp>
      <p:sp>
        <p:nvSpPr>
          <p:cNvPr id="11" name="Sous-titre 2">
            <a:extLst>
              <a:ext uri="{FF2B5EF4-FFF2-40B4-BE49-F238E27FC236}">
                <a16:creationId xmlns:a16="http://schemas.microsoft.com/office/drawing/2014/main" id="{4966F80D-F310-0146-8F95-3921E1257950}"/>
              </a:ext>
            </a:extLst>
          </p:cNvPr>
          <p:cNvSpPr>
            <a:spLocks noGrp="1"/>
          </p:cNvSpPr>
          <p:nvPr>
            <p:ph type="subTitle" idx="1" hasCustomPrompt="1"/>
          </p:nvPr>
        </p:nvSpPr>
        <p:spPr>
          <a:xfrm>
            <a:off x="1748709" y="3073860"/>
            <a:ext cx="4721539" cy="1946775"/>
          </a:xfrm>
          <a:prstGeom prst="rect">
            <a:avLst/>
          </a:prstGeom>
        </p:spPr>
        <p:txBody>
          <a:bodyPr anchor="b">
            <a:normAutofit/>
          </a:bodyPr>
          <a:lstStyle>
            <a:lvl1pPr marL="0" indent="0" algn="l">
              <a:lnSpc>
                <a:spcPct val="100000"/>
              </a:lnSpc>
              <a:spcBef>
                <a:spcPts val="0"/>
              </a:spcBef>
              <a:buNone/>
              <a:defRPr sz="3600" b="1" cap="all" baseline="0">
                <a:solidFill>
                  <a:schemeClr val="accent2"/>
                </a:solidFill>
                <a:latin typeface="Verdana" panose="020B0604030504040204" pitchFamily="34" charset="0"/>
                <a:ea typeface="Verdana" panose="020B0604030504040204" pitchFamily="34" charset="0"/>
                <a:cs typeface="Verdana" panose="020B060403050404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dirty="0"/>
              <a:t>TITRE DU CHAPITRE</a:t>
            </a:r>
          </a:p>
        </p:txBody>
      </p:sp>
      <p:sp>
        <p:nvSpPr>
          <p:cNvPr id="12" name="Espace réservé de la date 3">
            <a:extLst>
              <a:ext uri="{FF2B5EF4-FFF2-40B4-BE49-F238E27FC236}">
                <a16:creationId xmlns:a16="http://schemas.microsoft.com/office/drawing/2014/main" id="{68834CC4-34F6-E042-8A99-6CCA03F68A95}"/>
              </a:ext>
            </a:extLst>
          </p:cNvPr>
          <p:cNvSpPr>
            <a:spLocks noGrp="1"/>
          </p:cNvSpPr>
          <p:nvPr>
            <p:ph type="dt" sz="half" idx="10"/>
          </p:nvPr>
        </p:nvSpPr>
        <p:spPr>
          <a:xfrm>
            <a:off x="1276192" y="6120848"/>
            <a:ext cx="3205065" cy="365125"/>
          </a:xfrm>
          <a:prstGeom prst="rect">
            <a:avLst/>
          </a:prstGeom>
        </p:spPr>
        <p:txBody>
          <a:bodyPr vert="horz" lIns="91440" tIns="45720" rIns="91440" bIns="45720" rtlCol="0" anchor="ctr">
            <a:noAutofit/>
          </a:bodyPr>
          <a:lstStyle>
            <a:lvl1pPr>
              <a:lnSpc>
                <a:spcPct val="100000"/>
              </a:lnSpc>
              <a:defRPr lang="fr-FR" sz="800" b="1" kern="1200" cap="all" baseline="0" smtClean="0">
                <a:solidFill>
                  <a:srgbClr val="E30513"/>
                </a:solidFill>
                <a:latin typeface="+mn-lt"/>
                <a:ea typeface="+mn-ea"/>
                <a:cs typeface="+mn-cs"/>
              </a:defRPr>
            </a:lvl1pPr>
          </a:lstStyle>
          <a:p>
            <a:pPr>
              <a:spcBef>
                <a:spcPct val="0"/>
              </a:spcBef>
            </a:pPr>
            <a:fld id="{A33C8EEC-E0E5-A54A-96DA-499577E4049A}" type="datetime4">
              <a:rPr lang="fr-FR" smtClean="0"/>
              <a:t>3 juin 2021</a:t>
            </a:fld>
            <a:endParaRPr lang="fr-FR" dirty="0"/>
          </a:p>
        </p:txBody>
      </p:sp>
      <p:sp>
        <p:nvSpPr>
          <p:cNvPr id="13" name="Rectangle 12">
            <a:extLst>
              <a:ext uri="{FF2B5EF4-FFF2-40B4-BE49-F238E27FC236}">
                <a16:creationId xmlns:a16="http://schemas.microsoft.com/office/drawing/2014/main" id="{2586071A-1F06-BF4C-99A9-ECAD271CD563}"/>
              </a:ext>
            </a:extLst>
          </p:cNvPr>
          <p:cNvSpPr/>
          <p:nvPr userDrawn="1"/>
        </p:nvSpPr>
        <p:spPr>
          <a:xfrm>
            <a:off x="1278341" y="6348099"/>
            <a:ext cx="3223966" cy="184666"/>
          </a:xfrm>
          <a:prstGeom prst="rect">
            <a:avLst/>
          </a:prstGeom>
        </p:spPr>
        <p:txBody>
          <a:bodyPr wrap="square">
            <a:spAutoFit/>
          </a:bodyPr>
          <a:lstStyle/>
          <a:p>
            <a:pPr marL="0" algn="l" defTabSz="914400" rtl="0" eaLnBrk="1" latinLnBrk="0" hangingPunct="1"/>
            <a:r>
              <a:rPr lang="fr-FR" sz="600" kern="1200" dirty="0">
                <a:solidFill>
                  <a:schemeClr val="tx1"/>
                </a:solidFill>
                <a:latin typeface="Verdana" panose="020B0604030504040204" pitchFamily="34" charset="0"/>
                <a:ea typeface="Verdana" panose="020B0604030504040204" pitchFamily="34" charset="0"/>
                <a:cs typeface="Verdana" panose="020B0604030504040204" pitchFamily="34" charset="0"/>
              </a:rPr>
              <a:t>Présentation sans valeur en l’absence des commentaires qui l’accompagnent</a:t>
            </a:r>
          </a:p>
        </p:txBody>
      </p:sp>
      <p:pic>
        <p:nvPicPr>
          <p:cNvPr id="14" name="Image 13">
            <a:extLst>
              <a:ext uri="{FF2B5EF4-FFF2-40B4-BE49-F238E27FC236}">
                <a16:creationId xmlns:a16="http://schemas.microsoft.com/office/drawing/2014/main" id="{3B6FC928-B5EC-3645-A3A8-767B3192CFCF}"/>
              </a:ext>
            </a:extLst>
          </p:cNvPr>
          <p:cNvPicPr>
            <a:picLocks noChangeAspect="1"/>
          </p:cNvPicPr>
          <p:nvPr userDrawn="1"/>
        </p:nvPicPr>
        <p:blipFill>
          <a:blip r:embed="rId3"/>
          <a:stretch>
            <a:fillRect/>
          </a:stretch>
        </p:blipFill>
        <p:spPr>
          <a:xfrm>
            <a:off x="7076859" y="5462384"/>
            <a:ext cx="1605128" cy="595613"/>
          </a:xfrm>
          <a:prstGeom prst="rect">
            <a:avLst/>
          </a:prstGeom>
        </p:spPr>
      </p:pic>
    </p:spTree>
    <p:extLst>
      <p:ext uri="{BB962C8B-B14F-4D97-AF65-F5344CB8AC3E}">
        <p14:creationId xmlns:p14="http://schemas.microsoft.com/office/powerpoint/2010/main" val="249542532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CHAPITRE 4">
    <p:spTree>
      <p:nvGrpSpPr>
        <p:cNvPr id="1" name=""/>
        <p:cNvGrpSpPr/>
        <p:nvPr/>
      </p:nvGrpSpPr>
      <p:grpSpPr>
        <a:xfrm>
          <a:off x="0" y="0"/>
          <a:ext cx="0" cy="0"/>
          <a:chOff x="0" y="0"/>
          <a:chExt cx="0" cy="0"/>
        </a:xfrm>
      </p:grpSpPr>
      <p:pic>
        <p:nvPicPr>
          <p:cNvPr id="2" name="Image 1" descr="Chapitres_couleurs3.jpg"/>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1429" y="11575"/>
            <a:ext cx="9142571" cy="6858000"/>
          </a:xfrm>
          <a:prstGeom prst="rect">
            <a:avLst/>
          </a:prstGeom>
        </p:spPr>
      </p:pic>
      <p:sp>
        <p:nvSpPr>
          <p:cNvPr id="5" name="ZoneTexte 4">
            <a:extLst>
              <a:ext uri="{FF2B5EF4-FFF2-40B4-BE49-F238E27FC236}">
                <a16:creationId xmlns:a16="http://schemas.microsoft.com/office/drawing/2014/main" id="{E575DE9F-755E-4846-8B3E-A8C5FEA52ACC}"/>
              </a:ext>
            </a:extLst>
          </p:cNvPr>
          <p:cNvSpPr txBox="1"/>
          <p:nvPr userDrawn="1"/>
        </p:nvSpPr>
        <p:spPr>
          <a:xfrm>
            <a:off x="1503303" y="788957"/>
            <a:ext cx="1868524" cy="2400657"/>
          </a:xfrm>
          <a:prstGeom prst="rect">
            <a:avLst/>
          </a:prstGeom>
          <a:noFill/>
        </p:spPr>
        <p:txBody>
          <a:bodyPr wrap="square" rtlCol="0">
            <a:spAutoFit/>
          </a:bodyPr>
          <a:lstStyle/>
          <a:p>
            <a:pPr algn="l"/>
            <a:r>
              <a:rPr lang="fr-FR" sz="15000" b="1" dirty="0">
                <a:solidFill>
                  <a:srgbClr val="05325C"/>
                </a:solidFill>
                <a:latin typeface="Verdana"/>
                <a:cs typeface="Verdana"/>
              </a:rPr>
              <a:t>4</a:t>
            </a:r>
          </a:p>
        </p:txBody>
      </p:sp>
      <p:sp>
        <p:nvSpPr>
          <p:cNvPr id="9" name="Titre 1">
            <a:extLst>
              <a:ext uri="{FF2B5EF4-FFF2-40B4-BE49-F238E27FC236}">
                <a16:creationId xmlns:a16="http://schemas.microsoft.com/office/drawing/2014/main" id="{ECE2A105-5864-DB46-B1AD-3F3ADEDA3540}"/>
              </a:ext>
            </a:extLst>
          </p:cNvPr>
          <p:cNvSpPr>
            <a:spLocks noGrp="1"/>
          </p:cNvSpPr>
          <p:nvPr>
            <p:ph type="ctrTitle" hasCustomPrompt="1"/>
          </p:nvPr>
        </p:nvSpPr>
        <p:spPr>
          <a:xfrm>
            <a:off x="1748710" y="5089793"/>
            <a:ext cx="4721538" cy="372238"/>
          </a:xfrm>
          <a:prstGeom prst="rect">
            <a:avLst/>
          </a:prstGeom>
        </p:spPr>
        <p:txBody>
          <a:bodyPr anchor="ctr">
            <a:normAutofit/>
          </a:bodyPr>
          <a:lstStyle>
            <a:lvl1pPr algn="l">
              <a:lnSpc>
                <a:spcPct val="100000"/>
              </a:lnSpc>
              <a:defRPr sz="1400" b="1" cap="all" baseline="0">
                <a:solidFill>
                  <a:schemeClr val="accent3"/>
                </a:solidFill>
                <a:latin typeface="Verdana" panose="020B0604030504040204" pitchFamily="34" charset="0"/>
                <a:ea typeface="Verdana" panose="020B0604030504040204" pitchFamily="34" charset="0"/>
                <a:cs typeface="Verdana" panose="020B0604030504040204" pitchFamily="34" charset="0"/>
              </a:defRPr>
            </a:lvl1pPr>
          </a:lstStyle>
          <a:p>
            <a:r>
              <a:rPr lang="fr-FR" dirty="0"/>
              <a:t>SOUS TITRE DU CHAPITRE</a:t>
            </a:r>
          </a:p>
        </p:txBody>
      </p:sp>
      <p:sp>
        <p:nvSpPr>
          <p:cNvPr id="10" name="Sous-titre 2">
            <a:extLst>
              <a:ext uri="{FF2B5EF4-FFF2-40B4-BE49-F238E27FC236}">
                <a16:creationId xmlns:a16="http://schemas.microsoft.com/office/drawing/2014/main" id="{DF3ECD0C-A6DE-5E4B-A065-930F501E9E61}"/>
              </a:ext>
            </a:extLst>
          </p:cNvPr>
          <p:cNvSpPr>
            <a:spLocks noGrp="1"/>
          </p:cNvSpPr>
          <p:nvPr>
            <p:ph type="subTitle" idx="1" hasCustomPrompt="1"/>
          </p:nvPr>
        </p:nvSpPr>
        <p:spPr>
          <a:xfrm>
            <a:off x="1748709" y="3073860"/>
            <a:ext cx="4721539" cy="1946775"/>
          </a:xfrm>
          <a:prstGeom prst="rect">
            <a:avLst/>
          </a:prstGeom>
        </p:spPr>
        <p:txBody>
          <a:bodyPr anchor="b">
            <a:normAutofit/>
          </a:bodyPr>
          <a:lstStyle>
            <a:lvl1pPr marL="0" indent="0" algn="l">
              <a:lnSpc>
                <a:spcPct val="100000"/>
              </a:lnSpc>
              <a:spcBef>
                <a:spcPts val="0"/>
              </a:spcBef>
              <a:buNone/>
              <a:defRPr sz="3600" b="1" cap="all" baseline="0">
                <a:solidFill>
                  <a:schemeClr val="accent3"/>
                </a:solidFill>
                <a:latin typeface="Verdana" panose="020B0604030504040204" pitchFamily="34" charset="0"/>
                <a:ea typeface="Verdana" panose="020B0604030504040204" pitchFamily="34" charset="0"/>
                <a:cs typeface="Verdana" panose="020B060403050404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dirty="0"/>
              <a:t>TITRE DU CHAPITRE</a:t>
            </a:r>
          </a:p>
        </p:txBody>
      </p:sp>
      <p:sp>
        <p:nvSpPr>
          <p:cNvPr id="11" name="Espace réservé de la date 3">
            <a:extLst>
              <a:ext uri="{FF2B5EF4-FFF2-40B4-BE49-F238E27FC236}">
                <a16:creationId xmlns:a16="http://schemas.microsoft.com/office/drawing/2014/main" id="{7DD1234D-67F8-194D-AD1A-EDFBA779224E}"/>
              </a:ext>
            </a:extLst>
          </p:cNvPr>
          <p:cNvSpPr>
            <a:spLocks noGrp="1"/>
          </p:cNvSpPr>
          <p:nvPr>
            <p:ph type="dt" sz="half" idx="10"/>
          </p:nvPr>
        </p:nvSpPr>
        <p:spPr>
          <a:xfrm>
            <a:off x="1276192" y="6120848"/>
            <a:ext cx="3205065" cy="365125"/>
          </a:xfrm>
          <a:prstGeom prst="rect">
            <a:avLst/>
          </a:prstGeom>
        </p:spPr>
        <p:txBody>
          <a:bodyPr vert="horz" lIns="91440" tIns="45720" rIns="91440" bIns="45720" rtlCol="0" anchor="ctr">
            <a:noAutofit/>
          </a:bodyPr>
          <a:lstStyle>
            <a:lvl1pPr>
              <a:lnSpc>
                <a:spcPct val="100000"/>
              </a:lnSpc>
              <a:defRPr lang="fr-FR" sz="800" b="1" kern="1200" cap="all" baseline="0" smtClean="0">
                <a:solidFill>
                  <a:srgbClr val="E30513"/>
                </a:solidFill>
                <a:latin typeface="+mn-lt"/>
                <a:ea typeface="+mn-ea"/>
                <a:cs typeface="+mn-cs"/>
              </a:defRPr>
            </a:lvl1pPr>
          </a:lstStyle>
          <a:p>
            <a:pPr>
              <a:spcBef>
                <a:spcPct val="0"/>
              </a:spcBef>
            </a:pPr>
            <a:fld id="{3EC9175D-2CCC-A94C-9966-11D91AD6FF75}" type="datetime4">
              <a:rPr lang="fr-FR" smtClean="0"/>
              <a:t>3 juin 2021</a:t>
            </a:fld>
            <a:endParaRPr lang="fr-FR" dirty="0"/>
          </a:p>
        </p:txBody>
      </p:sp>
      <p:sp>
        <p:nvSpPr>
          <p:cNvPr id="12" name="Rectangle 11">
            <a:extLst>
              <a:ext uri="{FF2B5EF4-FFF2-40B4-BE49-F238E27FC236}">
                <a16:creationId xmlns:a16="http://schemas.microsoft.com/office/drawing/2014/main" id="{42C44082-718C-EF4F-B9F0-55AD408EAAAA}"/>
              </a:ext>
            </a:extLst>
          </p:cNvPr>
          <p:cNvSpPr/>
          <p:nvPr userDrawn="1"/>
        </p:nvSpPr>
        <p:spPr>
          <a:xfrm>
            <a:off x="1278341" y="6348099"/>
            <a:ext cx="3223966" cy="184666"/>
          </a:xfrm>
          <a:prstGeom prst="rect">
            <a:avLst/>
          </a:prstGeom>
        </p:spPr>
        <p:txBody>
          <a:bodyPr wrap="square">
            <a:spAutoFit/>
          </a:bodyPr>
          <a:lstStyle/>
          <a:p>
            <a:pPr marL="0" algn="l" defTabSz="914400" rtl="0" eaLnBrk="1" latinLnBrk="0" hangingPunct="1"/>
            <a:r>
              <a:rPr lang="fr-FR" sz="600" kern="1200" dirty="0">
                <a:solidFill>
                  <a:schemeClr val="tx1"/>
                </a:solidFill>
                <a:latin typeface="Verdana" panose="020B0604030504040204" pitchFamily="34" charset="0"/>
                <a:ea typeface="Verdana" panose="020B0604030504040204" pitchFamily="34" charset="0"/>
                <a:cs typeface="Verdana" panose="020B0604030504040204" pitchFamily="34" charset="0"/>
              </a:rPr>
              <a:t>Présentation sans valeur en l’absence des commentaires qui l’accompagnent</a:t>
            </a:r>
          </a:p>
        </p:txBody>
      </p:sp>
      <p:pic>
        <p:nvPicPr>
          <p:cNvPr id="13" name="Image 12">
            <a:extLst>
              <a:ext uri="{FF2B5EF4-FFF2-40B4-BE49-F238E27FC236}">
                <a16:creationId xmlns:a16="http://schemas.microsoft.com/office/drawing/2014/main" id="{FA4FE86E-9881-6E44-A8AE-D25EBF2AD4DE}"/>
              </a:ext>
            </a:extLst>
          </p:cNvPr>
          <p:cNvPicPr>
            <a:picLocks noChangeAspect="1"/>
          </p:cNvPicPr>
          <p:nvPr userDrawn="1"/>
        </p:nvPicPr>
        <p:blipFill>
          <a:blip r:embed="rId3"/>
          <a:stretch>
            <a:fillRect/>
          </a:stretch>
        </p:blipFill>
        <p:spPr>
          <a:xfrm>
            <a:off x="7076859" y="5462384"/>
            <a:ext cx="1605128" cy="595613"/>
          </a:xfrm>
          <a:prstGeom prst="rect">
            <a:avLst/>
          </a:prstGeom>
        </p:spPr>
      </p:pic>
    </p:spTree>
    <p:extLst>
      <p:ext uri="{BB962C8B-B14F-4D97-AF65-F5344CB8AC3E}">
        <p14:creationId xmlns:p14="http://schemas.microsoft.com/office/powerpoint/2010/main" val="383769960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457200" y="274639"/>
            <a:ext cx="8229600" cy="1143000"/>
          </a:xfrm>
          <a:prstGeom prst="rect">
            <a:avLst/>
          </a:prstGeom>
        </p:spPr>
        <p:txBody>
          <a:bodyPr vert="horz" lIns="91440" tIns="45720" rIns="91440" bIns="45720" rtlCol="0" anchor="ctr">
            <a:normAutofit/>
          </a:bodyPr>
          <a:lstStyle/>
          <a:p>
            <a:r>
              <a:rPr lang="fr-FR"/>
              <a:t>Cliquez et modifiez le titre</a:t>
            </a:r>
          </a:p>
        </p:txBody>
      </p:sp>
      <p:sp>
        <p:nvSpPr>
          <p:cNvPr id="3" name="Espace réservé du texte 2"/>
          <p:cNvSpPr>
            <a:spLocks noGrp="1"/>
          </p:cNvSpPr>
          <p:nvPr>
            <p:ph type="body" idx="1"/>
          </p:nvPr>
        </p:nvSpPr>
        <p:spPr>
          <a:xfrm>
            <a:off x="457200" y="1600201"/>
            <a:ext cx="8229600" cy="4525963"/>
          </a:xfrm>
          <a:prstGeom prst="rect">
            <a:avLst/>
          </a:prstGeom>
        </p:spPr>
        <p:txBody>
          <a:bodyPr vert="horz" lIns="91440" tIns="45720" rIns="91440" bIns="45720" rtlCol="0">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2"/>
          </p:nvPr>
        </p:nvSpPr>
        <p:spPr>
          <a:xfrm>
            <a:off x="457200" y="6356351"/>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C460379-0D14-EE42-82E3-3C2269D64F9B}" type="datetime4">
              <a:rPr lang="fr-FR" smtClean="0"/>
              <a:t>3 juin 2021</a:t>
            </a:fld>
            <a:endParaRPr lang="fr-FR"/>
          </a:p>
        </p:txBody>
      </p:sp>
      <p:sp>
        <p:nvSpPr>
          <p:cNvPr id="5" name="Espace réservé du pied de page 4"/>
          <p:cNvSpPr>
            <a:spLocks noGrp="1"/>
          </p:cNvSpPr>
          <p:nvPr>
            <p:ph type="ftr" sz="quarter" idx="3"/>
          </p:nvPr>
        </p:nvSpPr>
        <p:spPr>
          <a:xfrm>
            <a:off x="3124200" y="6356351"/>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a:p>
        </p:txBody>
      </p:sp>
      <p:sp>
        <p:nvSpPr>
          <p:cNvPr id="6" name="Espace réservé du numéro de diapositive 5"/>
          <p:cNvSpPr>
            <a:spLocks noGrp="1"/>
          </p:cNvSpPr>
          <p:nvPr>
            <p:ph type="sldNum" sz="quarter" idx="4"/>
          </p:nvPr>
        </p:nvSpPr>
        <p:spPr>
          <a:xfrm>
            <a:off x="6553200" y="6356351"/>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8916FC1-6D20-1A45-9F66-A68EA2E2DDFC}" type="slidenum">
              <a:rPr lang="fr-FR" smtClean="0"/>
              <a:t>‹N°›</a:t>
            </a:fld>
            <a:endParaRPr lang="fr-FR"/>
          </a:p>
        </p:txBody>
      </p:sp>
    </p:spTree>
    <p:extLst>
      <p:ext uri="{BB962C8B-B14F-4D97-AF65-F5344CB8AC3E}">
        <p14:creationId xmlns:p14="http://schemas.microsoft.com/office/powerpoint/2010/main" val="1997199688"/>
      </p:ext>
    </p:extLst>
  </p:cSld>
  <p:clrMap bg1="lt1" tx1="dk1" bg2="lt2" tx2="dk2" accent1="accent1" accent2="accent2" accent3="accent3" accent4="accent4" accent5="accent5" accent6="accent6" hlink="hlink" folHlink="folHlink"/>
  <p:sldLayoutIdLst>
    <p:sldLayoutId id="2147483650" r:id="rId1"/>
    <p:sldLayoutId id="2147483649"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65" r:id="rId11"/>
    <p:sldLayoutId id="2147483666" r:id="rId12"/>
    <p:sldLayoutId id="2147483667" r:id="rId13"/>
    <p:sldLayoutId id="2147483668" r:id="rId14"/>
    <p:sldLayoutId id="2147483669" r:id="rId15"/>
    <p:sldLayoutId id="2147483670" r:id="rId16"/>
    <p:sldLayoutId id="2147483662" r:id="rId17"/>
    <p:sldLayoutId id="2147483663" r:id="rId18"/>
    <p:sldLayoutId id="2147483664" r:id="rId19"/>
    <p:sldLayoutId id="2147483671" r:id="rId20"/>
  </p:sldLayoutIdLst>
  <p:hf sldNum="0" hdr="0" ftr="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fr-FR"/>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1.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1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5.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1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1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2.xml.rels><?xml version="1.0" encoding="UTF-8" standalone="yes"?>
<Relationships xmlns="http://schemas.openxmlformats.org/package/2006/relationships"><Relationship Id="rId8" Type="http://schemas.openxmlformats.org/officeDocument/2006/relationships/image" Target="../media/image37.png"/><Relationship Id="rId3" Type="http://schemas.openxmlformats.org/officeDocument/2006/relationships/image" Target="../media/image32.png"/><Relationship Id="rId7" Type="http://schemas.openxmlformats.org/officeDocument/2006/relationships/image" Target="../media/image36.png"/><Relationship Id="rId2" Type="http://schemas.openxmlformats.org/officeDocument/2006/relationships/image" Target="../media/image31.png"/><Relationship Id="rId1" Type="http://schemas.openxmlformats.org/officeDocument/2006/relationships/slideLayout" Target="../slideLayouts/slideLayout12.xml"/><Relationship Id="rId6" Type="http://schemas.openxmlformats.org/officeDocument/2006/relationships/image" Target="../media/image35.png"/><Relationship Id="rId5" Type="http://schemas.openxmlformats.org/officeDocument/2006/relationships/image" Target="../media/image34.png"/><Relationship Id="rId4" Type="http://schemas.openxmlformats.org/officeDocument/2006/relationships/image" Target="../media/image33.png"/><Relationship Id="rId9" Type="http://schemas.openxmlformats.org/officeDocument/2006/relationships/image" Target="../media/image38.png"/></Relationships>
</file>

<file path=ppt/slides/_rels/slide33.xml.rels><?xml version="1.0" encoding="UTF-8" standalone="yes"?>
<Relationships xmlns="http://schemas.openxmlformats.org/package/2006/relationships"><Relationship Id="rId3" Type="http://schemas.openxmlformats.org/officeDocument/2006/relationships/image" Target="../media/image19.emf"/><Relationship Id="rId2" Type="http://schemas.openxmlformats.org/officeDocument/2006/relationships/image" Target="../media/image29.png"/><Relationship Id="rId1" Type="http://schemas.openxmlformats.org/officeDocument/2006/relationships/slideLayout" Target="../slideLayouts/slideLayout12.xml"/></Relationships>
</file>

<file path=ppt/slides/_rels/slide34.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12.xml"/></Relationships>
</file>

<file path=ppt/slides/_rels/slide35.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12.xml"/></Relationships>
</file>

<file path=ppt/slides/_rels/slide36.xml.rels><?xml version="1.0" encoding="UTF-8" standalone="yes"?>
<Relationships xmlns="http://schemas.openxmlformats.org/package/2006/relationships"><Relationship Id="rId3" Type="http://schemas.openxmlformats.org/officeDocument/2006/relationships/chart" Target="../charts/chart3.xml"/><Relationship Id="rId7" Type="http://schemas.openxmlformats.org/officeDocument/2006/relationships/image" Target="../media/image41.png"/><Relationship Id="rId2" Type="http://schemas.openxmlformats.org/officeDocument/2006/relationships/slideLayout" Target="../slideLayouts/slideLayout12.xml"/><Relationship Id="rId1" Type="http://schemas.openxmlformats.org/officeDocument/2006/relationships/vmlDrawing" Target="../drawings/vmlDrawing1.vml"/><Relationship Id="rId6" Type="http://schemas.openxmlformats.org/officeDocument/2006/relationships/image" Target="../media/image40.png"/><Relationship Id="rId5" Type="http://schemas.openxmlformats.org/officeDocument/2006/relationships/oleObject" Target="../embeddings/oleObject1.bin"/><Relationship Id="rId4" Type="http://schemas.openxmlformats.org/officeDocument/2006/relationships/chart" Target="../charts/chart4.xml"/></Relationships>
</file>

<file path=ppt/slides/_rels/slide37.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8.xml"/></Relationships>
</file>

<file path=ppt/slides/_rels/slide4.xml.rels><?xml version="1.0" encoding="UTF-8" standalone="yes"?>
<Relationships xmlns="http://schemas.openxmlformats.org/package/2006/relationships"><Relationship Id="rId3" Type="http://schemas.openxmlformats.org/officeDocument/2006/relationships/image" Target="../media/image16.emf"/><Relationship Id="rId7" Type="http://schemas.openxmlformats.org/officeDocument/2006/relationships/image" Target="../media/image20.emf"/><Relationship Id="rId2" Type="http://schemas.openxmlformats.org/officeDocument/2006/relationships/image" Target="../media/image15.emf"/><Relationship Id="rId1" Type="http://schemas.openxmlformats.org/officeDocument/2006/relationships/slideLayout" Target="../slideLayouts/slideLayout12.xml"/><Relationship Id="rId6" Type="http://schemas.openxmlformats.org/officeDocument/2006/relationships/image" Target="../media/image19.emf"/><Relationship Id="rId5" Type="http://schemas.openxmlformats.org/officeDocument/2006/relationships/image" Target="../media/image18.emf"/><Relationship Id="rId4" Type="http://schemas.openxmlformats.org/officeDocument/2006/relationships/image" Target="../media/image17.emf"/></Relationships>
</file>

<file path=ppt/slides/_rels/slide5.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12.xml"/><Relationship Id="rId4" Type="http://schemas.openxmlformats.org/officeDocument/2006/relationships/image" Target="../media/image26.png"/></Relationships>
</file>

<file path=ppt/slides/_rels/slide8.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27.png"/><Relationship Id="rId1" Type="http://schemas.openxmlformats.org/officeDocument/2006/relationships/slideLayout" Target="../slideLayouts/slideLayout12.xml"/><Relationship Id="rId4" Type="http://schemas.openxmlformats.org/officeDocument/2006/relationships/chart" Target="../charts/char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Espace réservé de la date 8">
            <a:extLst>
              <a:ext uri="{FF2B5EF4-FFF2-40B4-BE49-F238E27FC236}">
                <a16:creationId xmlns:a16="http://schemas.microsoft.com/office/drawing/2014/main" id="{86B7D5E8-CB4F-F141-9BB6-02E9371294F6}"/>
              </a:ext>
            </a:extLst>
          </p:cNvPr>
          <p:cNvSpPr>
            <a:spLocks noGrp="1"/>
          </p:cNvSpPr>
          <p:nvPr>
            <p:ph type="dt" sz="half" idx="10"/>
          </p:nvPr>
        </p:nvSpPr>
        <p:spPr/>
        <p:txBody>
          <a:bodyPr/>
          <a:lstStyle/>
          <a:p>
            <a:fld id="{9EAC8431-147C-134F-B996-B40112193F98}" type="datetime4">
              <a:rPr lang="fr-FR" smtClean="0"/>
              <a:t>3 juin 2021</a:t>
            </a:fld>
            <a:endParaRPr lang="fr-FR" dirty="0"/>
          </a:p>
        </p:txBody>
      </p:sp>
      <p:sp>
        <p:nvSpPr>
          <p:cNvPr id="11" name="Sous-titre 10">
            <a:extLst>
              <a:ext uri="{FF2B5EF4-FFF2-40B4-BE49-F238E27FC236}">
                <a16:creationId xmlns:a16="http://schemas.microsoft.com/office/drawing/2014/main" id="{E69939A3-2A41-C24D-9F68-C523DBC27223}"/>
              </a:ext>
            </a:extLst>
          </p:cNvPr>
          <p:cNvSpPr>
            <a:spLocks noGrp="1"/>
          </p:cNvSpPr>
          <p:nvPr>
            <p:ph type="subTitle" idx="1"/>
          </p:nvPr>
        </p:nvSpPr>
        <p:spPr/>
        <p:txBody>
          <a:bodyPr>
            <a:normAutofit fontScale="92500" lnSpcReduction="10000"/>
          </a:bodyPr>
          <a:lstStyle/>
          <a:p>
            <a:r>
              <a:rPr lang="fr-FR" dirty="0"/>
              <a:t> </a:t>
            </a:r>
          </a:p>
          <a:p>
            <a:r>
              <a:rPr lang="fr-FR" dirty="0"/>
              <a:t>loi pacte</a:t>
            </a:r>
          </a:p>
          <a:p>
            <a:endParaRPr lang="fr-FR" dirty="0"/>
          </a:p>
          <a:p>
            <a:r>
              <a:rPr lang="fr-FR" dirty="0"/>
              <a:t>LES NOUVEAUX PLAN Epargne retraite</a:t>
            </a:r>
          </a:p>
          <a:p>
            <a:endParaRPr lang="fr-FR" dirty="0"/>
          </a:p>
        </p:txBody>
      </p:sp>
      <p:sp>
        <p:nvSpPr>
          <p:cNvPr id="4" name="Titre 3">
            <a:extLst>
              <a:ext uri="{FF2B5EF4-FFF2-40B4-BE49-F238E27FC236}">
                <a16:creationId xmlns:a16="http://schemas.microsoft.com/office/drawing/2014/main" id="{4D1399D2-2A29-456F-BCAD-66EA0BF19A0B}"/>
              </a:ext>
            </a:extLst>
          </p:cNvPr>
          <p:cNvSpPr>
            <a:spLocks noGrp="1"/>
          </p:cNvSpPr>
          <p:nvPr>
            <p:ph type="ctrTitle"/>
          </p:nvPr>
        </p:nvSpPr>
        <p:spPr/>
        <p:txBody>
          <a:bodyPr>
            <a:normAutofit/>
          </a:bodyPr>
          <a:lstStyle/>
          <a:p>
            <a:r>
              <a:rPr lang="fr-FR" dirty="0"/>
              <a:t>APICIL EPARGNE</a:t>
            </a:r>
          </a:p>
        </p:txBody>
      </p:sp>
      <p:sp>
        <p:nvSpPr>
          <p:cNvPr id="6" name="Espace réservé du texte 5">
            <a:extLst>
              <a:ext uri="{FF2B5EF4-FFF2-40B4-BE49-F238E27FC236}">
                <a16:creationId xmlns:a16="http://schemas.microsoft.com/office/drawing/2014/main" id="{9BFE2B23-FA68-440B-BF9D-3BA40C6B56D2}"/>
              </a:ext>
            </a:extLst>
          </p:cNvPr>
          <p:cNvSpPr>
            <a:spLocks noGrp="1"/>
          </p:cNvSpPr>
          <p:nvPr>
            <p:ph type="body" sz="quarter" idx="15"/>
          </p:nvPr>
        </p:nvSpPr>
        <p:spPr/>
        <p:txBody>
          <a:bodyPr/>
          <a:lstStyle/>
          <a:p>
            <a:endParaRPr lang="fr-FR" dirty="0"/>
          </a:p>
        </p:txBody>
      </p:sp>
      <p:pic>
        <p:nvPicPr>
          <p:cNvPr id="3" name="Image 2">
            <a:extLst>
              <a:ext uri="{FF2B5EF4-FFF2-40B4-BE49-F238E27FC236}">
                <a16:creationId xmlns:a16="http://schemas.microsoft.com/office/drawing/2014/main" id="{C93F78F2-4AB2-4654-828C-DE210831B11F}"/>
              </a:ext>
            </a:extLst>
          </p:cNvPr>
          <p:cNvPicPr>
            <a:picLocks noChangeAspect="1"/>
          </p:cNvPicPr>
          <p:nvPr/>
        </p:nvPicPr>
        <p:blipFill>
          <a:blip r:embed="rId2"/>
          <a:stretch>
            <a:fillRect/>
          </a:stretch>
        </p:blipFill>
        <p:spPr>
          <a:xfrm>
            <a:off x="7128238" y="3866741"/>
            <a:ext cx="1314450" cy="1266825"/>
          </a:xfrm>
          <a:prstGeom prst="rect">
            <a:avLst/>
          </a:prstGeom>
        </p:spPr>
      </p:pic>
    </p:spTree>
    <p:extLst>
      <p:ext uri="{BB962C8B-B14F-4D97-AF65-F5344CB8AC3E}">
        <p14:creationId xmlns:p14="http://schemas.microsoft.com/office/powerpoint/2010/main" val="269171141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62B51F61-8F18-469F-A47A-9A6D5FF8316A}"/>
              </a:ext>
            </a:extLst>
          </p:cNvPr>
          <p:cNvSpPr>
            <a:spLocks noGrp="1"/>
          </p:cNvSpPr>
          <p:nvPr>
            <p:ph type="title"/>
          </p:nvPr>
        </p:nvSpPr>
        <p:spPr/>
        <p:txBody>
          <a:bodyPr/>
          <a:lstStyle/>
          <a:p>
            <a:r>
              <a:rPr lang="fr-FR" dirty="0"/>
              <a:t>1</a:t>
            </a:r>
          </a:p>
        </p:txBody>
      </p:sp>
      <p:sp>
        <p:nvSpPr>
          <p:cNvPr id="3" name="Espace réservé du texte 2">
            <a:extLst>
              <a:ext uri="{FF2B5EF4-FFF2-40B4-BE49-F238E27FC236}">
                <a16:creationId xmlns:a16="http://schemas.microsoft.com/office/drawing/2014/main" id="{D43EC8A0-96E2-43F3-94B8-C777B16119C5}"/>
              </a:ext>
            </a:extLst>
          </p:cNvPr>
          <p:cNvSpPr>
            <a:spLocks noGrp="1"/>
          </p:cNvSpPr>
          <p:nvPr>
            <p:ph type="body" sz="quarter" idx="12"/>
          </p:nvPr>
        </p:nvSpPr>
        <p:spPr/>
        <p:txBody>
          <a:bodyPr/>
          <a:lstStyle/>
          <a:p>
            <a:r>
              <a:rPr lang="fr-FR" dirty="0"/>
              <a:t>préambule</a:t>
            </a:r>
          </a:p>
        </p:txBody>
      </p:sp>
      <p:sp>
        <p:nvSpPr>
          <p:cNvPr id="5" name="Espace réservé du texte 4">
            <a:extLst>
              <a:ext uri="{FF2B5EF4-FFF2-40B4-BE49-F238E27FC236}">
                <a16:creationId xmlns:a16="http://schemas.microsoft.com/office/drawing/2014/main" id="{F030E2E7-5A41-4B8D-8985-7C165BE48229}"/>
              </a:ext>
            </a:extLst>
          </p:cNvPr>
          <p:cNvSpPr>
            <a:spLocks noGrp="1"/>
          </p:cNvSpPr>
          <p:nvPr>
            <p:ph type="body" sz="quarter" idx="13"/>
          </p:nvPr>
        </p:nvSpPr>
        <p:spPr>
          <a:xfrm>
            <a:off x="1368425" y="666468"/>
            <a:ext cx="7060351" cy="333375"/>
          </a:xfrm>
        </p:spPr>
        <p:txBody>
          <a:bodyPr/>
          <a:lstStyle/>
          <a:p>
            <a:r>
              <a:rPr lang="fr-FR" dirty="0"/>
              <a:t>Quel est le fonctionnement de la retraite en France ?</a:t>
            </a:r>
          </a:p>
        </p:txBody>
      </p:sp>
      <p:sp>
        <p:nvSpPr>
          <p:cNvPr id="8" name="Espace réservé de la date 7">
            <a:extLst>
              <a:ext uri="{FF2B5EF4-FFF2-40B4-BE49-F238E27FC236}">
                <a16:creationId xmlns:a16="http://schemas.microsoft.com/office/drawing/2014/main" id="{09D8E641-EE89-4FC0-9A28-8E1E5004F852}"/>
              </a:ext>
            </a:extLst>
          </p:cNvPr>
          <p:cNvSpPr>
            <a:spLocks noGrp="1"/>
          </p:cNvSpPr>
          <p:nvPr>
            <p:ph type="dt" sz="half" idx="10"/>
          </p:nvPr>
        </p:nvSpPr>
        <p:spPr/>
        <p:txBody>
          <a:bodyPr/>
          <a:lstStyle/>
          <a:p>
            <a:pPr>
              <a:spcBef>
                <a:spcPct val="0"/>
              </a:spcBef>
            </a:pPr>
            <a:fld id="{8CE81338-E770-634F-9C23-F51FD76560B0}" type="datetime4">
              <a:rPr lang="fr-FR" smtClean="0"/>
              <a:t>3 juin 2021</a:t>
            </a:fld>
            <a:endParaRPr lang="fr-FR" dirty="0"/>
          </a:p>
        </p:txBody>
      </p:sp>
      <p:sp>
        <p:nvSpPr>
          <p:cNvPr id="18" name="Espace réservé du contenu 4">
            <a:extLst>
              <a:ext uri="{FF2B5EF4-FFF2-40B4-BE49-F238E27FC236}">
                <a16:creationId xmlns:a16="http://schemas.microsoft.com/office/drawing/2014/main" id="{084342C3-41E4-494E-A43E-C66836E89529}"/>
              </a:ext>
            </a:extLst>
          </p:cNvPr>
          <p:cNvSpPr txBox="1">
            <a:spLocks/>
          </p:cNvSpPr>
          <p:nvPr/>
        </p:nvSpPr>
        <p:spPr>
          <a:xfrm>
            <a:off x="464274" y="1365164"/>
            <a:ext cx="8230682" cy="4596347"/>
          </a:xfrm>
          <a:prstGeom prst="rect">
            <a:avLst/>
          </a:prstGeom>
        </p:spPr>
        <p:txBody>
          <a:bodyPr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lnSpc>
                <a:spcPct val="120000"/>
              </a:lnSpc>
              <a:buNone/>
            </a:pPr>
            <a:r>
              <a:rPr lang="fr-FR" sz="900" b="1" u="sng" dirty="0">
                <a:solidFill>
                  <a:srgbClr val="401F70"/>
                </a:solidFill>
              </a:rPr>
              <a:t>Le système de retraite par répartition </a:t>
            </a:r>
            <a:r>
              <a:rPr lang="fr-FR" sz="900" b="1" dirty="0">
                <a:solidFill>
                  <a:srgbClr val="401F70"/>
                </a:solidFill>
              </a:rPr>
              <a:t>:</a:t>
            </a:r>
            <a:r>
              <a:rPr lang="fr-FR" sz="900" dirty="0">
                <a:solidFill>
                  <a:srgbClr val="401F70"/>
                </a:solidFill>
              </a:rPr>
              <a:t> </a:t>
            </a:r>
            <a:r>
              <a:rPr lang="fr-FR" sz="900" dirty="0"/>
              <a:t>Les régimes obligatoires (base et complémentaires) fonctionnent par répartition. Cela signifie que les cotisations versées par les actifs chaque année sont immédiatement utilisées pour financer les pensions des retraités la même année. C'est donc un système qui organise une solidarité intergénérationnelle.</a:t>
            </a:r>
          </a:p>
          <a:p>
            <a:pPr marL="0" indent="0" algn="just">
              <a:lnSpc>
                <a:spcPct val="120000"/>
              </a:lnSpc>
              <a:buNone/>
            </a:pPr>
            <a:r>
              <a:rPr lang="fr-FR" sz="900" dirty="0"/>
              <a:t>Les systèmes par répartition s'opposent aux systèmes par capitalisation, dans lesquels les actifs mettent régulièrement des sommes de côté, pour récupérer, au moment de la retraite, l'ensemble de l'épargne accumulée sous forme de capital ou de rente.</a:t>
            </a:r>
          </a:p>
          <a:p>
            <a:pPr marL="0" indent="0" algn="just">
              <a:lnSpc>
                <a:spcPct val="120000"/>
              </a:lnSpc>
              <a:buNone/>
            </a:pPr>
            <a:r>
              <a:rPr lang="fr-FR" sz="900" dirty="0"/>
              <a:t>La capitalisation = régimes facultatifs pour accroître leur retraite = épargne-retraite.</a:t>
            </a:r>
          </a:p>
          <a:p>
            <a:pPr marL="0" indent="0" algn="just">
              <a:lnSpc>
                <a:spcPct val="120000"/>
              </a:lnSpc>
              <a:buNone/>
            </a:pPr>
            <a:r>
              <a:rPr lang="fr-FR" sz="900" b="1" u="sng" dirty="0">
                <a:solidFill>
                  <a:srgbClr val="008B93"/>
                </a:solidFill>
              </a:rPr>
              <a:t>Un système « contributif » </a:t>
            </a:r>
            <a:r>
              <a:rPr lang="fr-FR" sz="900" b="1" dirty="0">
                <a:solidFill>
                  <a:srgbClr val="008B93"/>
                </a:solidFill>
              </a:rPr>
              <a:t>: </a:t>
            </a:r>
            <a:r>
              <a:rPr lang="fr-FR" sz="900" dirty="0"/>
              <a:t>Les retraités touchent une pension proportionnelle au montant des cotisations versées au cours de leur carrière (leur « contribution » au système). Ces cotisations étant prélevées sur les revenus, le niveau de retraite dépend de l'activité professionnelle au cours de la vie (périodes travaillées et niveau de revenus d'activité).</a:t>
            </a:r>
          </a:p>
          <a:p>
            <a:pPr marL="0" indent="0" algn="just">
              <a:lnSpc>
                <a:spcPct val="120000"/>
              </a:lnSpc>
              <a:buNone/>
            </a:pPr>
            <a:r>
              <a:rPr lang="fr-FR" sz="900" dirty="0"/>
              <a:t>D'autres pays, comme le Royaume-Uni, ont mis en place des fonctionnements très différents : le système de retraite est financé par l'impôt, et verse aux personnes âgées une pension modeste, simplement destinée à permettre leur survie. Il n'y a donc pas de rapport entre ce que l'on verse et ce que l'on reçoit.</a:t>
            </a:r>
          </a:p>
          <a:p>
            <a:pPr marL="0" indent="0" algn="just">
              <a:lnSpc>
                <a:spcPct val="120000"/>
              </a:lnSpc>
              <a:buNone/>
            </a:pPr>
            <a:r>
              <a:rPr lang="fr-FR" sz="900" dirty="0"/>
              <a:t>Pour percevoir davantage, l'individu doit épargner par ses propres moyens. La part des revenus issus de l'épargne réalisée à titre individuel dans le revenu global des retraités est plus élevée dans les pays où les pensions sont faibles comme le Royaume-Uni (43,8 %) qu'en France (8,6 %).</a:t>
            </a:r>
          </a:p>
          <a:p>
            <a:pPr marL="0" indent="0" algn="just">
              <a:lnSpc>
                <a:spcPct val="120000"/>
              </a:lnSpc>
              <a:buNone/>
            </a:pPr>
            <a:r>
              <a:rPr lang="fr-FR" sz="900" dirty="0"/>
              <a:t>Il n'est cependant pas certain que le niveau des pensions connu aujourd'hui puisse se maintenir à l'avenir. L'épargne retraite est donc vouée à se développer également en France.</a:t>
            </a:r>
          </a:p>
          <a:p>
            <a:pPr marL="0" indent="0" algn="just">
              <a:lnSpc>
                <a:spcPct val="120000"/>
              </a:lnSpc>
              <a:buNone/>
            </a:pPr>
            <a:r>
              <a:rPr lang="fr-FR" sz="900" b="1" u="sng" dirty="0">
                <a:solidFill>
                  <a:srgbClr val="D02F89"/>
                </a:solidFill>
              </a:rPr>
              <a:t>Un système de retraite solidaire </a:t>
            </a:r>
            <a:r>
              <a:rPr lang="fr-FR" sz="900" b="1" dirty="0">
                <a:solidFill>
                  <a:srgbClr val="D02F89"/>
                </a:solidFill>
              </a:rPr>
              <a:t>:</a:t>
            </a:r>
            <a:r>
              <a:rPr lang="fr-FR" sz="900" dirty="0">
                <a:solidFill>
                  <a:srgbClr val="D02F89"/>
                </a:solidFill>
              </a:rPr>
              <a:t> </a:t>
            </a:r>
            <a:r>
              <a:rPr lang="fr-FR" sz="900" dirty="0"/>
              <a:t>Des dispositifs permettent aussi d'augmenter sa pension ou de prendre sa retraite plus tôt sans avoir versé de cotisation pour cela. Il s'agit, dans ces cas, de rendre le système plus solidaire. Les chômeurs, les salariés en arrêt maladie, les parents en congé parental, autrefois les appelés du service militaire, ne paient pas de cotisations pour la retraite, mais acquièrent des droits à la retraite.</a:t>
            </a:r>
          </a:p>
          <a:p>
            <a:pPr marL="0" indent="0" algn="just">
              <a:lnSpc>
                <a:spcPct val="120000"/>
              </a:lnSpc>
              <a:buNone/>
            </a:pPr>
            <a:r>
              <a:rPr lang="fr-FR" sz="1000" dirty="0"/>
              <a:t> </a:t>
            </a:r>
          </a:p>
        </p:txBody>
      </p:sp>
    </p:spTree>
    <p:extLst>
      <p:ext uri="{BB962C8B-B14F-4D97-AF65-F5344CB8AC3E}">
        <p14:creationId xmlns:p14="http://schemas.microsoft.com/office/powerpoint/2010/main" val="235989847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re 2">
            <a:extLst>
              <a:ext uri="{FF2B5EF4-FFF2-40B4-BE49-F238E27FC236}">
                <a16:creationId xmlns:a16="http://schemas.microsoft.com/office/drawing/2014/main" id="{959832CE-B3F4-7A40-A22C-3E146B88BD10}"/>
              </a:ext>
            </a:extLst>
          </p:cNvPr>
          <p:cNvSpPr>
            <a:spLocks noGrp="1"/>
          </p:cNvSpPr>
          <p:nvPr>
            <p:ph type="title"/>
          </p:nvPr>
        </p:nvSpPr>
        <p:spPr/>
        <p:txBody>
          <a:bodyPr/>
          <a:lstStyle/>
          <a:p>
            <a:r>
              <a:rPr lang="fr-FR" dirty="0"/>
              <a:t>1</a:t>
            </a:r>
          </a:p>
        </p:txBody>
      </p:sp>
      <p:sp>
        <p:nvSpPr>
          <p:cNvPr id="21" name="Espace réservé du texte 20">
            <a:extLst>
              <a:ext uri="{FF2B5EF4-FFF2-40B4-BE49-F238E27FC236}">
                <a16:creationId xmlns:a16="http://schemas.microsoft.com/office/drawing/2014/main" id="{D7EB4583-FC4A-9942-BDAA-E4D1424517D4}"/>
              </a:ext>
            </a:extLst>
          </p:cNvPr>
          <p:cNvSpPr>
            <a:spLocks noGrp="1"/>
          </p:cNvSpPr>
          <p:nvPr>
            <p:ph type="body" sz="quarter" idx="12"/>
          </p:nvPr>
        </p:nvSpPr>
        <p:spPr/>
        <p:txBody>
          <a:bodyPr/>
          <a:lstStyle/>
          <a:p>
            <a:r>
              <a:rPr lang="fr-FR" dirty="0"/>
              <a:t>Composition de la retraite </a:t>
            </a:r>
          </a:p>
        </p:txBody>
      </p:sp>
      <p:sp>
        <p:nvSpPr>
          <p:cNvPr id="22" name="Espace réservé du texte 21">
            <a:extLst>
              <a:ext uri="{FF2B5EF4-FFF2-40B4-BE49-F238E27FC236}">
                <a16:creationId xmlns:a16="http://schemas.microsoft.com/office/drawing/2014/main" id="{796B0FDC-F50B-0E4C-A09E-826095E4AE46}"/>
              </a:ext>
            </a:extLst>
          </p:cNvPr>
          <p:cNvSpPr>
            <a:spLocks noGrp="1"/>
          </p:cNvSpPr>
          <p:nvPr>
            <p:ph type="body" sz="quarter" idx="13"/>
          </p:nvPr>
        </p:nvSpPr>
        <p:spPr/>
        <p:txBody>
          <a:bodyPr/>
          <a:lstStyle/>
          <a:p>
            <a:r>
              <a:rPr lang="fr-FR" dirty="0"/>
              <a:t>Composition de la retraite </a:t>
            </a:r>
          </a:p>
        </p:txBody>
      </p:sp>
      <p:sp>
        <p:nvSpPr>
          <p:cNvPr id="2" name="Espace réservé de la date 1">
            <a:extLst>
              <a:ext uri="{FF2B5EF4-FFF2-40B4-BE49-F238E27FC236}">
                <a16:creationId xmlns:a16="http://schemas.microsoft.com/office/drawing/2014/main" id="{67354296-3E77-DE4D-ADFF-F14A47FF05C6}"/>
              </a:ext>
            </a:extLst>
          </p:cNvPr>
          <p:cNvSpPr>
            <a:spLocks noGrp="1"/>
          </p:cNvSpPr>
          <p:nvPr>
            <p:ph type="dt" sz="half" idx="10"/>
          </p:nvPr>
        </p:nvSpPr>
        <p:spPr/>
        <p:txBody>
          <a:bodyPr/>
          <a:lstStyle/>
          <a:p>
            <a:pPr>
              <a:spcBef>
                <a:spcPct val="0"/>
              </a:spcBef>
            </a:pPr>
            <a:fld id="{D641EFE0-45D8-0E4E-9973-7F8A1AF362B6}" type="datetime4">
              <a:rPr lang="fr-FR" smtClean="0"/>
              <a:t>3 juin 2021</a:t>
            </a:fld>
            <a:endParaRPr lang="fr-FR" dirty="0"/>
          </a:p>
        </p:txBody>
      </p:sp>
      <p:sp>
        <p:nvSpPr>
          <p:cNvPr id="11" name="Oval 26">
            <a:extLst>
              <a:ext uri="{FF2B5EF4-FFF2-40B4-BE49-F238E27FC236}">
                <a16:creationId xmlns:a16="http://schemas.microsoft.com/office/drawing/2014/main" id="{E13EC04D-F822-4853-9AF0-BF3611A6FAD2}"/>
              </a:ext>
            </a:extLst>
          </p:cNvPr>
          <p:cNvSpPr>
            <a:spLocks noChangeArrowheads="1"/>
          </p:cNvSpPr>
          <p:nvPr/>
        </p:nvSpPr>
        <p:spPr bwMode="auto">
          <a:xfrm>
            <a:off x="967347" y="1511490"/>
            <a:ext cx="3455987" cy="1584325"/>
          </a:xfrm>
          <a:prstGeom prst="ellipse">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Verdana" panose="020B0604030504040204" pitchFamily="34" charset="0"/>
                <a:ea typeface="ＭＳ Ｐゴシック" panose="020B0600070205080204" pitchFamily="34" charset="-128"/>
              </a:defRPr>
            </a:lvl1pPr>
            <a:lvl2pPr marL="742950" indent="-285750">
              <a:defRPr>
                <a:solidFill>
                  <a:schemeClr val="tx1"/>
                </a:solidFill>
                <a:latin typeface="Verdana" panose="020B0604030504040204" pitchFamily="34" charset="0"/>
                <a:ea typeface="ＭＳ Ｐゴシック" panose="020B0600070205080204" pitchFamily="34" charset="-128"/>
              </a:defRPr>
            </a:lvl2pPr>
            <a:lvl3pPr marL="1143000" indent="-228600">
              <a:defRPr>
                <a:solidFill>
                  <a:schemeClr val="tx1"/>
                </a:solidFill>
                <a:latin typeface="Verdana" panose="020B0604030504040204" pitchFamily="34" charset="0"/>
                <a:ea typeface="ＭＳ Ｐゴシック" panose="020B0600070205080204" pitchFamily="34" charset="-128"/>
              </a:defRPr>
            </a:lvl3pPr>
            <a:lvl4pPr marL="1600200" indent="-228600">
              <a:defRPr>
                <a:solidFill>
                  <a:schemeClr val="tx1"/>
                </a:solidFill>
                <a:latin typeface="Verdana" panose="020B0604030504040204" pitchFamily="34" charset="0"/>
                <a:ea typeface="ＭＳ Ｐゴシック" panose="020B0600070205080204" pitchFamily="34" charset="-128"/>
              </a:defRPr>
            </a:lvl4pPr>
            <a:lvl5pPr marL="2057400" indent="-228600">
              <a:defRPr>
                <a:solidFill>
                  <a:schemeClr val="tx1"/>
                </a:solidFill>
                <a:latin typeface="Verdana" panose="020B060403050404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a:solidFill>
                  <a:schemeClr val="tx1"/>
                </a:solidFill>
                <a:latin typeface="Verdana" panose="020B060403050404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a:solidFill>
                  <a:schemeClr val="tx1"/>
                </a:solidFill>
                <a:latin typeface="Verdana" panose="020B060403050404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a:solidFill>
                  <a:schemeClr val="tx1"/>
                </a:solidFill>
                <a:latin typeface="Verdana" panose="020B060403050404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a:solidFill>
                  <a:schemeClr val="tx1"/>
                </a:solidFill>
                <a:latin typeface="Verdana" panose="020B0604030504040204" pitchFamily="34" charset="0"/>
                <a:ea typeface="ＭＳ Ｐゴシック" panose="020B0600070205080204" pitchFamily="34" charset="-128"/>
              </a:defRPr>
            </a:lvl9pPr>
          </a:lstStyle>
          <a:p>
            <a:pPr>
              <a:spcBef>
                <a:spcPct val="20000"/>
              </a:spcBef>
            </a:pPr>
            <a:endParaRPr lang="fr-FR" altLang="fr-FR"/>
          </a:p>
        </p:txBody>
      </p:sp>
      <p:grpSp>
        <p:nvGrpSpPr>
          <p:cNvPr id="12" name="Group 24">
            <a:extLst>
              <a:ext uri="{FF2B5EF4-FFF2-40B4-BE49-F238E27FC236}">
                <a16:creationId xmlns:a16="http://schemas.microsoft.com/office/drawing/2014/main" id="{927A1931-2FA2-4353-9A3D-EE7F3DDD99AF}"/>
              </a:ext>
            </a:extLst>
          </p:cNvPr>
          <p:cNvGrpSpPr>
            <a:grpSpLocks/>
          </p:cNvGrpSpPr>
          <p:nvPr/>
        </p:nvGrpSpPr>
        <p:grpSpPr bwMode="auto">
          <a:xfrm>
            <a:off x="3624822" y="1762315"/>
            <a:ext cx="1547812" cy="4357688"/>
            <a:chOff x="3415" y="482"/>
            <a:chExt cx="1456" cy="3652"/>
          </a:xfrm>
        </p:grpSpPr>
        <p:sp>
          <p:nvSpPr>
            <p:cNvPr id="13" name="Rectangle 7">
              <a:extLst>
                <a:ext uri="{FF2B5EF4-FFF2-40B4-BE49-F238E27FC236}">
                  <a16:creationId xmlns:a16="http://schemas.microsoft.com/office/drawing/2014/main" id="{AABCFF4B-01D6-42E3-8376-A2F14D4C2195}"/>
                </a:ext>
              </a:extLst>
            </p:cNvPr>
            <p:cNvSpPr>
              <a:spLocks noChangeArrowheads="1"/>
            </p:cNvSpPr>
            <p:nvPr/>
          </p:nvSpPr>
          <p:spPr bwMode="auto">
            <a:xfrm>
              <a:off x="3415" y="1616"/>
              <a:ext cx="1456" cy="1200"/>
            </a:xfrm>
            <a:prstGeom prst="rect">
              <a:avLst/>
            </a:prstGeom>
            <a:solidFill>
              <a:srgbClr val="0077BE"/>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Verdana" panose="020B0604030504040204" pitchFamily="34" charset="0"/>
                  <a:ea typeface="ＭＳ Ｐゴシック" panose="020B0600070205080204" pitchFamily="34" charset="-128"/>
                </a:defRPr>
              </a:lvl1pPr>
              <a:lvl2pPr marL="742950" indent="-285750">
                <a:defRPr>
                  <a:solidFill>
                    <a:schemeClr val="tx1"/>
                  </a:solidFill>
                  <a:latin typeface="Verdana" panose="020B0604030504040204" pitchFamily="34" charset="0"/>
                  <a:ea typeface="ＭＳ Ｐゴシック" panose="020B0600070205080204" pitchFamily="34" charset="-128"/>
                </a:defRPr>
              </a:lvl2pPr>
              <a:lvl3pPr marL="1143000" indent="-228600">
                <a:defRPr>
                  <a:solidFill>
                    <a:schemeClr val="tx1"/>
                  </a:solidFill>
                  <a:latin typeface="Verdana" panose="020B0604030504040204" pitchFamily="34" charset="0"/>
                  <a:ea typeface="ＭＳ Ｐゴシック" panose="020B0600070205080204" pitchFamily="34" charset="-128"/>
                </a:defRPr>
              </a:lvl3pPr>
              <a:lvl4pPr marL="1600200" indent="-228600">
                <a:defRPr>
                  <a:solidFill>
                    <a:schemeClr val="tx1"/>
                  </a:solidFill>
                  <a:latin typeface="Verdana" panose="020B0604030504040204" pitchFamily="34" charset="0"/>
                  <a:ea typeface="ＭＳ Ｐゴシック" panose="020B0600070205080204" pitchFamily="34" charset="-128"/>
                </a:defRPr>
              </a:lvl4pPr>
              <a:lvl5pPr marL="2057400" indent="-228600">
                <a:defRPr>
                  <a:solidFill>
                    <a:schemeClr val="tx1"/>
                  </a:solidFill>
                  <a:latin typeface="Verdana" panose="020B060403050404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a:solidFill>
                    <a:schemeClr val="tx1"/>
                  </a:solidFill>
                  <a:latin typeface="Verdana" panose="020B060403050404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a:solidFill>
                    <a:schemeClr val="tx1"/>
                  </a:solidFill>
                  <a:latin typeface="Verdana" panose="020B060403050404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a:solidFill>
                    <a:schemeClr val="tx1"/>
                  </a:solidFill>
                  <a:latin typeface="Verdana" panose="020B060403050404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a:solidFill>
                    <a:schemeClr val="tx1"/>
                  </a:solidFill>
                  <a:latin typeface="Verdana" panose="020B0604030504040204" pitchFamily="34" charset="0"/>
                  <a:ea typeface="ＭＳ Ｐゴシック" panose="020B0600070205080204" pitchFamily="34" charset="-128"/>
                </a:defRPr>
              </a:lvl9pPr>
            </a:lstStyle>
            <a:p>
              <a:pPr algn="ctr">
                <a:spcBef>
                  <a:spcPct val="50000"/>
                </a:spcBef>
              </a:pPr>
              <a:r>
                <a:rPr lang="fr-FR" altLang="fr-FR" sz="1200" b="1" dirty="0">
                  <a:solidFill>
                    <a:schemeClr val="bg1"/>
                  </a:solidFill>
                </a:rPr>
                <a:t>Retraite </a:t>
              </a:r>
              <a:br>
                <a:rPr lang="fr-FR" altLang="fr-FR" sz="1200" b="1" dirty="0">
                  <a:solidFill>
                    <a:schemeClr val="bg1"/>
                  </a:solidFill>
                </a:rPr>
              </a:br>
              <a:r>
                <a:rPr lang="fr-FR" altLang="fr-FR" sz="1200" b="1" dirty="0">
                  <a:solidFill>
                    <a:schemeClr val="bg1"/>
                  </a:solidFill>
                </a:rPr>
                <a:t>complémentaire</a:t>
              </a:r>
            </a:p>
            <a:p>
              <a:pPr algn="ctr">
                <a:spcBef>
                  <a:spcPct val="50000"/>
                </a:spcBef>
              </a:pPr>
              <a:r>
                <a:rPr lang="fr-FR" altLang="fr-FR" sz="1200" b="1" dirty="0">
                  <a:solidFill>
                    <a:schemeClr val="bg1"/>
                  </a:solidFill>
                </a:rPr>
                <a:t>AGIRC-ARRCO</a:t>
              </a:r>
            </a:p>
          </p:txBody>
        </p:sp>
        <p:sp>
          <p:nvSpPr>
            <p:cNvPr id="14" name="Rectangle 9">
              <a:extLst>
                <a:ext uri="{FF2B5EF4-FFF2-40B4-BE49-F238E27FC236}">
                  <a16:creationId xmlns:a16="http://schemas.microsoft.com/office/drawing/2014/main" id="{0A0EAB87-3D2C-40F9-A106-103AA235DE00}"/>
                </a:ext>
              </a:extLst>
            </p:cNvPr>
            <p:cNvSpPr>
              <a:spLocks noChangeArrowheads="1"/>
            </p:cNvSpPr>
            <p:nvPr/>
          </p:nvSpPr>
          <p:spPr bwMode="auto">
            <a:xfrm>
              <a:off x="3415" y="2886"/>
              <a:ext cx="1456" cy="1248"/>
            </a:xfrm>
            <a:prstGeom prst="rect">
              <a:avLst/>
            </a:prstGeom>
            <a:solidFill>
              <a:srgbClr val="0FB4BC"/>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Verdana" panose="020B0604030504040204" pitchFamily="34" charset="0"/>
                  <a:ea typeface="ＭＳ Ｐゴシック" panose="020B0600070205080204" pitchFamily="34" charset="-128"/>
                </a:defRPr>
              </a:lvl1pPr>
              <a:lvl2pPr marL="742950" indent="-285750">
                <a:defRPr>
                  <a:solidFill>
                    <a:schemeClr val="tx1"/>
                  </a:solidFill>
                  <a:latin typeface="Verdana" panose="020B0604030504040204" pitchFamily="34" charset="0"/>
                  <a:ea typeface="ＭＳ Ｐゴシック" panose="020B0600070205080204" pitchFamily="34" charset="-128"/>
                </a:defRPr>
              </a:lvl2pPr>
              <a:lvl3pPr marL="1143000" indent="-228600">
                <a:defRPr>
                  <a:solidFill>
                    <a:schemeClr val="tx1"/>
                  </a:solidFill>
                  <a:latin typeface="Verdana" panose="020B0604030504040204" pitchFamily="34" charset="0"/>
                  <a:ea typeface="ＭＳ Ｐゴシック" panose="020B0600070205080204" pitchFamily="34" charset="-128"/>
                </a:defRPr>
              </a:lvl3pPr>
              <a:lvl4pPr marL="1600200" indent="-228600">
                <a:defRPr>
                  <a:solidFill>
                    <a:schemeClr val="tx1"/>
                  </a:solidFill>
                  <a:latin typeface="Verdana" panose="020B0604030504040204" pitchFamily="34" charset="0"/>
                  <a:ea typeface="ＭＳ Ｐゴシック" panose="020B0600070205080204" pitchFamily="34" charset="-128"/>
                </a:defRPr>
              </a:lvl4pPr>
              <a:lvl5pPr marL="2057400" indent="-228600">
                <a:defRPr>
                  <a:solidFill>
                    <a:schemeClr val="tx1"/>
                  </a:solidFill>
                  <a:latin typeface="Verdana" panose="020B060403050404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a:solidFill>
                    <a:schemeClr val="tx1"/>
                  </a:solidFill>
                  <a:latin typeface="Verdana" panose="020B060403050404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a:solidFill>
                    <a:schemeClr val="tx1"/>
                  </a:solidFill>
                  <a:latin typeface="Verdana" panose="020B060403050404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a:solidFill>
                    <a:schemeClr val="tx1"/>
                  </a:solidFill>
                  <a:latin typeface="Verdana" panose="020B060403050404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a:solidFill>
                    <a:schemeClr val="tx1"/>
                  </a:solidFill>
                  <a:latin typeface="Verdana" panose="020B0604030504040204" pitchFamily="34" charset="0"/>
                  <a:ea typeface="ＭＳ Ｐゴシック" panose="020B0600070205080204" pitchFamily="34" charset="-128"/>
                </a:defRPr>
              </a:lvl9pPr>
            </a:lstStyle>
            <a:p>
              <a:pPr algn="ctr">
                <a:spcBef>
                  <a:spcPct val="50000"/>
                </a:spcBef>
              </a:pPr>
              <a:r>
                <a:rPr lang="fr-FR" altLang="fr-FR" sz="1200" b="1" dirty="0">
                  <a:solidFill>
                    <a:schemeClr val="bg1"/>
                  </a:solidFill>
                </a:rPr>
                <a:t>Retraite </a:t>
              </a:r>
              <a:br>
                <a:rPr lang="fr-FR" altLang="fr-FR" sz="1200" b="1" dirty="0">
                  <a:solidFill>
                    <a:schemeClr val="bg1"/>
                  </a:solidFill>
                </a:rPr>
              </a:br>
              <a:r>
                <a:rPr lang="fr-FR" altLang="fr-FR" sz="1200" b="1" dirty="0">
                  <a:solidFill>
                    <a:schemeClr val="bg1"/>
                  </a:solidFill>
                </a:rPr>
                <a:t>Sécurité Sociale</a:t>
              </a:r>
            </a:p>
          </p:txBody>
        </p:sp>
        <p:sp>
          <p:nvSpPr>
            <p:cNvPr id="15" name="AutoShape 13">
              <a:extLst>
                <a:ext uri="{FF2B5EF4-FFF2-40B4-BE49-F238E27FC236}">
                  <a16:creationId xmlns:a16="http://schemas.microsoft.com/office/drawing/2014/main" id="{0DBF025C-72BD-4DC6-8224-02C30570D92A}"/>
                </a:ext>
              </a:extLst>
            </p:cNvPr>
            <p:cNvSpPr>
              <a:spLocks noChangeArrowheads="1"/>
            </p:cNvSpPr>
            <p:nvPr/>
          </p:nvSpPr>
          <p:spPr bwMode="auto">
            <a:xfrm>
              <a:off x="3415" y="482"/>
              <a:ext cx="1456" cy="1056"/>
            </a:xfrm>
            <a:prstGeom prst="triangle">
              <a:avLst>
                <a:gd name="adj" fmla="val 50000"/>
              </a:avLst>
            </a:prstGeom>
            <a:solidFill>
              <a:srgbClr val="EF7D00"/>
            </a:solidFill>
            <a:ln w="9525">
              <a:solidFill>
                <a:srgbClr val="FF66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Verdana" panose="020B0604030504040204" pitchFamily="34" charset="0"/>
                  <a:ea typeface="ＭＳ Ｐゴシック" panose="020B0600070205080204" pitchFamily="34" charset="-128"/>
                </a:defRPr>
              </a:lvl1pPr>
              <a:lvl2pPr marL="742950" indent="-285750">
                <a:defRPr>
                  <a:solidFill>
                    <a:schemeClr val="tx1"/>
                  </a:solidFill>
                  <a:latin typeface="Verdana" panose="020B0604030504040204" pitchFamily="34" charset="0"/>
                  <a:ea typeface="ＭＳ Ｐゴシック" panose="020B0600070205080204" pitchFamily="34" charset="-128"/>
                </a:defRPr>
              </a:lvl2pPr>
              <a:lvl3pPr marL="1143000" indent="-228600">
                <a:defRPr>
                  <a:solidFill>
                    <a:schemeClr val="tx1"/>
                  </a:solidFill>
                  <a:latin typeface="Verdana" panose="020B0604030504040204" pitchFamily="34" charset="0"/>
                  <a:ea typeface="ＭＳ Ｐゴシック" panose="020B0600070205080204" pitchFamily="34" charset="-128"/>
                </a:defRPr>
              </a:lvl3pPr>
              <a:lvl4pPr marL="1600200" indent="-228600">
                <a:defRPr>
                  <a:solidFill>
                    <a:schemeClr val="tx1"/>
                  </a:solidFill>
                  <a:latin typeface="Verdana" panose="020B0604030504040204" pitchFamily="34" charset="0"/>
                  <a:ea typeface="ＭＳ Ｐゴシック" panose="020B0600070205080204" pitchFamily="34" charset="-128"/>
                </a:defRPr>
              </a:lvl4pPr>
              <a:lvl5pPr marL="2057400" indent="-228600">
                <a:defRPr>
                  <a:solidFill>
                    <a:schemeClr val="tx1"/>
                  </a:solidFill>
                  <a:latin typeface="Verdana" panose="020B060403050404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a:solidFill>
                    <a:schemeClr val="tx1"/>
                  </a:solidFill>
                  <a:latin typeface="Verdana" panose="020B060403050404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a:solidFill>
                    <a:schemeClr val="tx1"/>
                  </a:solidFill>
                  <a:latin typeface="Verdana" panose="020B060403050404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a:solidFill>
                    <a:schemeClr val="tx1"/>
                  </a:solidFill>
                  <a:latin typeface="Verdana" panose="020B060403050404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a:solidFill>
                    <a:schemeClr val="tx1"/>
                  </a:solidFill>
                  <a:latin typeface="Verdana" panose="020B0604030504040204" pitchFamily="34" charset="0"/>
                  <a:ea typeface="ＭＳ Ｐゴシック" panose="020B0600070205080204" pitchFamily="34" charset="-128"/>
                </a:defRPr>
              </a:lvl9pPr>
            </a:lstStyle>
            <a:p>
              <a:pPr algn="ctr">
                <a:spcBef>
                  <a:spcPct val="50000"/>
                </a:spcBef>
              </a:pPr>
              <a:r>
                <a:rPr lang="fr-FR" altLang="fr-FR" sz="1200" b="1">
                  <a:solidFill>
                    <a:schemeClr val="bg1"/>
                  </a:solidFill>
                </a:rPr>
                <a:t>Retraite</a:t>
              </a:r>
              <a:br>
                <a:rPr lang="fr-FR" altLang="fr-FR" sz="1200" b="1">
                  <a:solidFill>
                    <a:schemeClr val="bg1"/>
                  </a:solidFill>
                </a:rPr>
              </a:br>
              <a:r>
                <a:rPr lang="fr-FR" altLang="fr-FR" sz="1200" b="1">
                  <a:solidFill>
                    <a:schemeClr val="bg1"/>
                  </a:solidFill>
                </a:rPr>
                <a:t>d’entreprise</a:t>
              </a:r>
            </a:p>
          </p:txBody>
        </p:sp>
      </p:grpSp>
      <p:grpSp>
        <p:nvGrpSpPr>
          <p:cNvPr id="16" name="Group 14">
            <a:extLst>
              <a:ext uri="{FF2B5EF4-FFF2-40B4-BE49-F238E27FC236}">
                <a16:creationId xmlns:a16="http://schemas.microsoft.com/office/drawing/2014/main" id="{6E81BE4D-2646-48BD-BDCB-01D75428C473}"/>
              </a:ext>
            </a:extLst>
          </p:cNvPr>
          <p:cNvGrpSpPr>
            <a:grpSpLocks/>
          </p:cNvGrpSpPr>
          <p:nvPr/>
        </p:nvGrpSpPr>
        <p:grpSpPr bwMode="auto">
          <a:xfrm>
            <a:off x="5718734" y="3799298"/>
            <a:ext cx="2976221" cy="2060404"/>
            <a:chOff x="3584" y="2426"/>
            <a:chExt cx="1860" cy="1869"/>
          </a:xfrm>
        </p:grpSpPr>
        <p:sp>
          <p:nvSpPr>
            <p:cNvPr id="17" name="Text Box 15">
              <a:extLst>
                <a:ext uri="{FF2B5EF4-FFF2-40B4-BE49-F238E27FC236}">
                  <a16:creationId xmlns:a16="http://schemas.microsoft.com/office/drawing/2014/main" id="{DD23E6D7-5C5F-44DF-900F-94CF5B40191A}"/>
                </a:ext>
              </a:extLst>
            </p:cNvPr>
            <p:cNvSpPr txBox="1">
              <a:spLocks noChangeArrowheads="1"/>
            </p:cNvSpPr>
            <p:nvPr/>
          </p:nvSpPr>
          <p:spPr bwMode="auto">
            <a:xfrm>
              <a:off x="3584" y="2426"/>
              <a:ext cx="1860" cy="391"/>
            </a:xfrm>
            <a:prstGeom prst="rect">
              <a:avLst/>
            </a:prstGeom>
            <a:solidFill>
              <a:srgbClr val="0077BE"/>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Verdana" panose="020B0604030504040204" pitchFamily="34" charset="0"/>
                  <a:ea typeface="ＭＳ Ｐゴシック" panose="020B0600070205080204" pitchFamily="34" charset="-128"/>
                </a:defRPr>
              </a:lvl1pPr>
              <a:lvl2pPr marL="742950" indent="-285750">
                <a:defRPr>
                  <a:solidFill>
                    <a:schemeClr val="tx1"/>
                  </a:solidFill>
                  <a:latin typeface="Verdana" panose="020B0604030504040204" pitchFamily="34" charset="0"/>
                  <a:ea typeface="ＭＳ Ｐゴシック" panose="020B0600070205080204" pitchFamily="34" charset="-128"/>
                </a:defRPr>
              </a:lvl2pPr>
              <a:lvl3pPr marL="1143000" indent="-228600">
                <a:defRPr>
                  <a:solidFill>
                    <a:schemeClr val="tx1"/>
                  </a:solidFill>
                  <a:latin typeface="Verdana" panose="020B0604030504040204" pitchFamily="34" charset="0"/>
                  <a:ea typeface="ＭＳ Ｐゴシック" panose="020B0600070205080204" pitchFamily="34" charset="-128"/>
                </a:defRPr>
              </a:lvl3pPr>
              <a:lvl4pPr marL="1600200" indent="-228600">
                <a:defRPr>
                  <a:solidFill>
                    <a:schemeClr val="tx1"/>
                  </a:solidFill>
                  <a:latin typeface="Verdana" panose="020B0604030504040204" pitchFamily="34" charset="0"/>
                  <a:ea typeface="ＭＳ Ｐゴシック" panose="020B0600070205080204" pitchFamily="34" charset="-128"/>
                </a:defRPr>
              </a:lvl4pPr>
              <a:lvl5pPr marL="2057400" indent="-228600">
                <a:defRPr>
                  <a:solidFill>
                    <a:schemeClr val="tx1"/>
                  </a:solidFill>
                  <a:latin typeface="Verdana" panose="020B060403050404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a:solidFill>
                    <a:schemeClr val="tx1"/>
                  </a:solidFill>
                  <a:latin typeface="Verdana" panose="020B060403050404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a:solidFill>
                    <a:schemeClr val="tx1"/>
                  </a:solidFill>
                  <a:latin typeface="Verdana" panose="020B060403050404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a:solidFill>
                    <a:schemeClr val="tx1"/>
                  </a:solidFill>
                  <a:latin typeface="Verdana" panose="020B060403050404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a:solidFill>
                    <a:schemeClr val="tx1"/>
                  </a:solidFill>
                  <a:latin typeface="Verdana" panose="020B0604030504040204" pitchFamily="34" charset="0"/>
                  <a:ea typeface="ＭＳ Ｐゴシック" panose="020B0600070205080204" pitchFamily="34" charset="-128"/>
                </a:defRPr>
              </a:lvl9pPr>
            </a:lstStyle>
            <a:p>
              <a:pPr algn="ctr">
                <a:spcBef>
                  <a:spcPct val="50000"/>
                </a:spcBef>
              </a:pPr>
              <a:r>
                <a:rPr lang="fr-FR" altLang="fr-FR" sz="1000" dirty="0">
                  <a:solidFill>
                    <a:schemeClr val="bg1"/>
                  </a:solidFill>
                </a:rPr>
                <a:t>Rente </a:t>
              </a:r>
              <a:r>
                <a:rPr lang="fr-FR" altLang="fr-FR" sz="1200" b="1" dirty="0">
                  <a:solidFill>
                    <a:schemeClr val="bg1"/>
                  </a:solidFill>
                </a:rPr>
                <a:t>AGIRC-ARRCO </a:t>
              </a:r>
              <a:r>
                <a:rPr lang="fr-FR" altLang="fr-FR" sz="1000" dirty="0">
                  <a:solidFill>
                    <a:schemeClr val="bg1"/>
                  </a:solidFill>
                </a:rPr>
                <a:t>= Nombre de points X valeur du point</a:t>
              </a:r>
            </a:p>
          </p:txBody>
        </p:sp>
        <p:sp>
          <p:nvSpPr>
            <p:cNvPr id="19" name="Text Box 17">
              <a:extLst>
                <a:ext uri="{FF2B5EF4-FFF2-40B4-BE49-F238E27FC236}">
                  <a16:creationId xmlns:a16="http://schemas.microsoft.com/office/drawing/2014/main" id="{EFF31740-F407-4785-A912-6A918900A78D}"/>
                </a:ext>
              </a:extLst>
            </p:cNvPr>
            <p:cNvSpPr txBox="1">
              <a:spLocks noChangeArrowheads="1"/>
            </p:cNvSpPr>
            <p:nvPr/>
          </p:nvSpPr>
          <p:spPr bwMode="auto">
            <a:xfrm>
              <a:off x="3584" y="3276"/>
              <a:ext cx="1860" cy="1019"/>
            </a:xfrm>
            <a:prstGeom prst="rect">
              <a:avLst/>
            </a:prstGeom>
            <a:solidFill>
              <a:srgbClr val="0FB4BC"/>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a:solidFill>
                    <a:schemeClr val="tx1"/>
                  </a:solidFill>
                  <a:latin typeface="Verdana" panose="020B0604030504040204" pitchFamily="34" charset="0"/>
                  <a:ea typeface="ＭＳ Ｐゴシック" panose="020B0600070205080204" pitchFamily="34" charset="-128"/>
                </a:defRPr>
              </a:lvl1pPr>
              <a:lvl2pPr marL="742950" indent="-285750">
                <a:defRPr>
                  <a:solidFill>
                    <a:schemeClr val="tx1"/>
                  </a:solidFill>
                  <a:latin typeface="Verdana" panose="020B0604030504040204" pitchFamily="34" charset="0"/>
                  <a:ea typeface="ＭＳ Ｐゴシック" panose="020B0600070205080204" pitchFamily="34" charset="-128"/>
                </a:defRPr>
              </a:lvl2pPr>
              <a:lvl3pPr marL="1143000" indent="-228600">
                <a:defRPr>
                  <a:solidFill>
                    <a:schemeClr val="tx1"/>
                  </a:solidFill>
                  <a:latin typeface="Verdana" panose="020B0604030504040204" pitchFamily="34" charset="0"/>
                  <a:ea typeface="ＭＳ Ｐゴシック" panose="020B0600070205080204" pitchFamily="34" charset="-128"/>
                </a:defRPr>
              </a:lvl3pPr>
              <a:lvl4pPr marL="1600200" indent="-228600">
                <a:defRPr>
                  <a:solidFill>
                    <a:schemeClr val="tx1"/>
                  </a:solidFill>
                  <a:latin typeface="Verdana" panose="020B0604030504040204" pitchFamily="34" charset="0"/>
                  <a:ea typeface="ＭＳ Ｐゴシック" panose="020B0600070205080204" pitchFamily="34" charset="-128"/>
                </a:defRPr>
              </a:lvl4pPr>
              <a:lvl5pPr marL="2057400" indent="-228600">
                <a:defRPr>
                  <a:solidFill>
                    <a:schemeClr val="tx1"/>
                  </a:solidFill>
                  <a:latin typeface="Verdana" panose="020B060403050404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a:solidFill>
                    <a:schemeClr val="tx1"/>
                  </a:solidFill>
                  <a:latin typeface="Verdana" panose="020B060403050404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a:solidFill>
                    <a:schemeClr val="tx1"/>
                  </a:solidFill>
                  <a:latin typeface="Verdana" panose="020B060403050404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a:solidFill>
                    <a:schemeClr val="tx1"/>
                  </a:solidFill>
                  <a:latin typeface="Verdana" panose="020B060403050404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a:solidFill>
                    <a:schemeClr val="tx1"/>
                  </a:solidFill>
                  <a:latin typeface="Verdana" panose="020B0604030504040204" pitchFamily="34" charset="0"/>
                  <a:ea typeface="ＭＳ Ｐゴシック" panose="020B0600070205080204" pitchFamily="34" charset="-128"/>
                </a:defRPr>
              </a:lvl9pPr>
            </a:lstStyle>
            <a:p>
              <a:pPr algn="ctr">
                <a:spcBef>
                  <a:spcPct val="50000"/>
                </a:spcBef>
              </a:pPr>
              <a:r>
                <a:rPr lang="fr-FR" altLang="fr-FR" sz="1000" dirty="0">
                  <a:solidFill>
                    <a:schemeClr val="bg1"/>
                  </a:solidFill>
                </a:rPr>
                <a:t>Rente </a:t>
              </a:r>
              <a:r>
                <a:rPr lang="fr-FR" altLang="fr-FR" sz="1200" b="1" dirty="0">
                  <a:solidFill>
                    <a:schemeClr val="bg1"/>
                  </a:solidFill>
                </a:rPr>
                <a:t>Sécurité Sociale </a:t>
              </a:r>
              <a:r>
                <a:rPr lang="fr-FR" altLang="fr-FR" sz="1000" dirty="0">
                  <a:solidFill>
                    <a:schemeClr val="bg1"/>
                  </a:solidFill>
                </a:rPr>
                <a:t>= 50% de la moyenne du salaire calculé sur les </a:t>
              </a:r>
              <a:r>
                <a:rPr lang="fr-FR" altLang="fr-FR" sz="1000" b="1" dirty="0">
                  <a:solidFill>
                    <a:schemeClr val="bg1"/>
                  </a:solidFill>
                </a:rPr>
                <a:t>25 meilleures années</a:t>
              </a:r>
              <a:br>
                <a:rPr lang="fr-FR" altLang="fr-FR" sz="1000" dirty="0">
                  <a:solidFill>
                    <a:schemeClr val="bg1"/>
                  </a:solidFill>
                </a:rPr>
              </a:br>
              <a:r>
                <a:rPr lang="fr-FR" altLang="fr-FR" sz="1000" dirty="0">
                  <a:solidFill>
                    <a:schemeClr val="bg1"/>
                  </a:solidFill>
                </a:rPr>
                <a:t>et dans la limite du PASS</a:t>
              </a:r>
            </a:p>
            <a:p>
              <a:pPr algn="ctr">
                <a:spcBef>
                  <a:spcPct val="50000"/>
                </a:spcBef>
              </a:pPr>
              <a:r>
                <a:rPr lang="fr-FR" altLang="fr-FR" sz="1000" dirty="0">
                  <a:solidFill>
                    <a:schemeClr val="bg1"/>
                  </a:solidFill>
                </a:rPr>
                <a:t>ce dispositif devrait évoluer dans le cadre de la réforme des retraites.</a:t>
              </a:r>
            </a:p>
          </p:txBody>
        </p:sp>
      </p:grpSp>
      <p:sp>
        <p:nvSpPr>
          <p:cNvPr id="20" name="Line 28">
            <a:extLst>
              <a:ext uri="{FF2B5EF4-FFF2-40B4-BE49-F238E27FC236}">
                <a16:creationId xmlns:a16="http://schemas.microsoft.com/office/drawing/2014/main" id="{F3DD67DA-354F-4773-A8B0-F34B5209C3DB}"/>
              </a:ext>
            </a:extLst>
          </p:cNvPr>
          <p:cNvSpPr>
            <a:spLocks noChangeShapeType="1"/>
          </p:cNvSpPr>
          <p:nvPr/>
        </p:nvSpPr>
        <p:spPr bwMode="auto">
          <a:xfrm>
            <a:off x="2842184" y="2314765"/>
            <a:ext cx="1079500" cy="0"/>
          </a:xfrm>
          <a:prstGeom prst="line">
            <a:avLst/>
          </a:prstGeom>
          <a:noFill/>
          <a:ln w="9525">
            <a:solidFill>
              <a:srgbClr val="EF7D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sp>
        <p:nvSpPr>
          <p:cNvPr id="26" name="Line 29">
            <a:extLst>
              <a:ext uri="{FF2B5EF4-FFF2-40B4-BE49-F238E27FC236}">
                <a16:creationId xmlns:a16="http://schemas.microsoft.com/office/drawing/2014/main" id="{F1810237-D3A5-48A8-B0E9-B2FBF8ACBD76}"/>
              </a:ext>
            </a:extLst>
          </p:cNvPr>
          <p:cNvSpPr>
            <a:spLocks noChangeShapeType="1"/>
          </p:cNvSpPr>
          <p:nvPr/>
        </p:nvSpPr>
        <p:spPr bwMode="auto">
          <a:xfrm>
            <a:off x="2610409" y="3675253"/>
            <a:ext cx="1008063" cy="0"/>
          </a:xfrm>
          <a:prstGeom prst="line">
            <a:avLst/>
          </a:prstGeom>
          <a:noFill/>
          <a:ln w="9525">
            <a:solidFill>
              <a:srgbClr val="0077BE"/>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sp>
        <p:nvSpPr>
          <p:cNvPr id="27" name="Line 30">
            <a:extLst>
              <a:ext uri="{FF2B5EF4-FFF2-40B4-BE49-F238E27FC236}">
                <a16:creationId xmlns:a16="http://schemas.microsoft.com/office/drawing/2014/main" id="{5AECCEAD-0139-4992-BB49-859CD821C296}"/>
              </a:ext>
            </a:extLst>
          </p:cNvPr>
          <p:cNvSpPr>
            <a:spLocks noChangeShapeType="1"/>
          </p:cNvSpPr>
          <p:nvPr/>
        </p:nvSpPr>
        <p:spPr bwMode="auto">
          <a:xfrm>
            <a:off x="2694547" y="5327840"/>
            <a:ext cx="935037" cy="0"/>
          </a:xfrm>
          <a:prstGeom prst="line">
            <a:avLst/>
          </a:prstGeom>
          <a:noFill/>
          <a:ln w="9525">
            <a:solidFill>
              <a:srgbClr val="008C93"/>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sp>
        <p:nvSpPr>
          <p:cNvPr id="28" name="ZoneTexte 1">
            <a:extLst>
              <a:ext uri="{FF2B5EF4-FFF2-40B4-BE49-F238E27FC236}">
                <a16:creationId xmlns:a16="http://schemas.microsoft.com/office/drawing/2014/main" id="{43453E40-04EE-40C6-8B71-0E1105C78157}"/>
              </a:ext>
            </a:extLst>
          </p:cNvPr>
          <p:cNvSpPr txBox="1">
            <a:spLocks noChangeArrowheads="1"/>
          </p:cNvSpPr>
          <p:nvPr/>
        </p:nvSpPr>
        <p:spPr bwMode="auto">
          <a:xfrm>
            <a:off x="495859" y="5194490"/>
            <a:ext cx="2519363" cy="277813"/>
          </a:xfrm>
          <a:prstGeom prst="rect">
            <a:avLst/>
          </a:prstGeom>
          <a:solidFill>
            <a:srgbClr val="0FB4BC"/>
          </a:solidFill>
          <a:ln w="9525">
            <a:noFill/>
            <a:miter lim="800000"/>
            <a:headEnd/>
            <a:tailEnd/>
          </a:ln>
        </p:spPr>
        <p:txBody>
          <a:bodyPr>
            <a:spAutoFit/>
          </a:bodyPr>
          <a:lstStyle>
            <a:lvl1pPr>
              <a:defRPr>
                <a:solidFill>
                  <a:schemeClr val="tx1"/>
                </a:solidFill>
                <a:latin typeface="Verdana" panose="020B0604030504040204" pitchFamily="34" charset="0"/>
                <a:ea typeface="ＭＳ Ｐゴシック" panose="020B0600070205080204" pitchFamily="34" charset="-128"/>
              </a:defRPr>
            </a:lvl1pPr>
            <a:lvl2pPr marL="742950" indent="-285750">
              <a:defRPr>
                <a:solidFill>
                  <a:schemeClr val="tx1"/>
                </a:solidFill>
                <a:latin typeface="Verdana" panose="020B0604030504040204" pitchFamily="34" charset="0"/>
                <a:ea typeface="ＭＳ Ｐゴシック" panose="020B0600070205080204" pitchFamily="34" charset="-128"/>
              </a:defRPr>
            </a:lvl2pPr>
            <a:lvl3pPr marL="1143000" indent="-228600">
              <a:defRPr>
                <a:solidFill>
                  <a:schemeClr val="tx1"/>
                </a:solidFill>
                <a:latin typeface="Verdana" panose="020B0604030504040204" pitchFamily="34" charset="0"/>
                <a:ea typeface="ＭＳ Ｐゴシック" panose="020B0600070205080204" pitchFamily="34" charset="-128"/>
              </a:defRPr>
            </a:lvl3pPr>
            <a:lvl4pPr marL="1600200" indent="-228600">
              <a:defRPr>
                <a:solidFill>
                  <a:schemeClr val="tx1"/>
                </a:solidFill>
                <a:latin typeface="Verdana" panose="020B0604030504040204" pitchFamily="34" charset="0"/>
                <a:ea typeface="ＭＳ Ｐゴシック" panose="020B0600070205080204" pitchFamily="34" charset="-128"/>
              </a:defRPr>
            </a:lvl4pPr>
            <a:lvl5pPr marL="2057400" indent="-228600">
              <a:defRPr>
                <a:solidFill>
                  <a:schemeClr val="tx1"/>
                </a:solidFill>
                <a:latin typeface="Verdana" panose="020B060403050404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a:solidFill>
                  <a:schemeClr val="tx1"/>
                </a:solidFill>
                <a:latin typeface="Verdana" panose="020B060403050404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a:solidFill>
                  <a:schemeClr val="tx1"/>
                </a:solidFill>
                <a:latin typeface="Verdana" panose="020B060403050404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a:solidFill>
                  <a:schemeClr val="tx1"/>
                </a:solidFill>
                <a:latin typeface="Verdana" panose="020B060403050404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a:solidFill>
                  <a:schemeClr val="tx1"/>
                </a:solidFill>
                <a:latin typeface="Verdana" panose="020B0604030504040204" pitchFamily="34" charset="0"/>
                <a:ea typeface="ＭＳ Ｐゴシック" panose="020B0600070205080204" pitchFamily="34" charset="-128"/>
              </a:defRPr>
            </a:lvl9pPr>
          </a:lstStyle>
          <a:p>
            <a:pPr algn="ctr"/>
            <a:r>
              <a:rPr lang="fr-FR" altLang="fr-FR" sz="1200" b="1" i="1" dirty="0">
                <a:solidFill>
                  <a:schemeClr val="bg1"/>
                </a:solidFill>
              </a:rPr>
              <a:t>Régime Obligatoire</a:t>
            </a:r>
          </a:p>
        </p:txBody>
      </p:sp>
      <p:sp>
        <p:nvSpPr>
          <p:cNvPr id="29" name="ZoneTexte 28">
            <a:extLst>
              <a:ext uri="{FF2B5EF4-FFF2-40B4-BE49-F238E27FC236}">
                <a16:creationId xmlns:a16="http://schemas.microsoft.com/office/drawing/2014/main" id="{7050DA32-E5F4-45FF-9F2B-425CC97E1665}"/>
              </a:ext>
            </a:extLst>
          </p:cNvPr>
          <p:cNvSpPr txBox="1">
            <a:spLocks noChangeArrowheads="1"/>
          </p:cNvSpPr>
          <p:nvPr/>
        </p:nvSpPr>
        <p:spPr bwMode="auto">
          <a:xfrm>
            <a:off x="478397" y="3549840"/>
            <a:ext cx="2520950" cy="276225"/>
          </a:xfrm>
          <a:prstGeom prst="rect">
            <a:avLst/>
          </a:prstGeom>
          <a:solidFill>
            <a:srgbClr val="0077BE"/>
          </a:solidFill>
          <a:ln>
            <a:solidFill>
              <a:srgbClr val="0077BE"/>
            </a:solidFill>
          </a:ln>
        </p:spPr>
        <p:txBody>
          <a:bodyPr>
            <a:spAutoFit/>
          </a:bodyPr>
          <a:lstStyle>
            <a:lvl1pPr>
              <a:defRPr>
                <a:solidFill>
                  <a:schemeClr val="tx1"/>
                </a:solidFill>
                <a:latin typeface="Verdana" panose="020B0604030504040204" pitchFamily="34" charset="0"/>
                <a:ea typeface="ＭＳ Ｐゴシック" panose="020B0600070205080204" pitchFamily="34" charset="-128"/>
              </a:defRPr>
            </a:lvl1pPr>
            <a:lvl2pPr marL="742950" indent="-285750">
              <a:defRPr>
                <a:solidFill>
                  <a:schemeClr val="tx1"/>
                </a:solidFill>
                <a:latin typeface="Verdana" panose="020B0604030504040204" pitchFamily="34" charset="0"/>
                <a:ea typeface="ＭＳ Ｐゴシック" panose="020B0600070205080204" pitchFamily="34" charset="-128"/>
              </a:defRPr>
            </a:lvl2pPr>
            <a:lvl3pPr marL="1143000" indent="-228600">
              <a:defRPr>
                <a:solidFill>
                  <a:schemeClr val="tx1"/>
                </a:solidFill>
                <a:latin typeface="Verdana" panose="020B0604030504040204" pitchFamily="34" charset="0"/>
                <a:ea typeface="ＭＳ Ｐゴシック" panose="020B0600070205080204" pitchFamily="34" charset="-128"/>
              </a:defRPr>
            </a:lvl3pPr>
            <a:lvl4pPr marL="1600200" indent="-228600">
              <a:defRPr>
                <a:solidFill>
                  <a:schemeClr val="tx1"/>
                </a:solidFill>
                <a:latin typeface="Verdana" panose="020B0604030504040204" pitchFamily="34" charset="0"/>
                <a:ea typeface="ＭＳ Ｐゴシック" panose="020B0600070205080204" pitchFamily="34" charset="-128"/>
              </a:defRPr>
            </a:lvl4pPr>
            <a:lvl5pPr marL="2057400" indent="-228600">
              <a:defRPr>
                <a:solidFill>
                  <a:schemeClr val="tx1"/>
                </a:solidFill>
                <a:latin typeface="Verdana" panose="020B060403050404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a:solidFill>
                  <a:schemeClr val="tx1"/>
                </a:solidFill>
                <a:latin typeface="Verdana" panose="020B060403050404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a:solidFill>
                  <a:schemeClr val="tx1"/>
                </a:solidFill>
                <a:latin typeface="Verdana" panose="020B060403050404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a:solidFill>
                  <a:schemeClr val="tx1"/>
                </a:solidFill>
                <a:latin typeface="Verdana" panose="020B060403050404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a:solidFill>
                  <a:schemeClr val="tx1"/>
                </a:solidFill>
                <a:latin typeface="Verdana" panose="020B0604030504040204" pitchFamily="34" charset="0"/>
                <a:ea typeface="ＭＳ Ｐゴシック" panose="020B0600070205080204" pitchFamily="34" charset="-128"/>
              </a:defRPr>
            </a:lvl9pPr>
          </a:lstStyle>
          <a:p>
            <a:pPr algn="ctr"/>
            <a:r>
              <a:rPr lang="fr-FR" altLang="fr-FR" sz="1200" b="1" i="1" dirty="0">
                <a:solidFill>
                  <a:schemeClr val="bg1"/>
                </a:solidFill>
              </a:rPr>
              <a:t>Régimes Complémentaires</a:t>
            </a:r>
          </a:p>
        </p:txBody>
      </p:sp>
      <p:sp>
        <p:nvSpPr>
          <p:cNvPr id="30" name="ZoneTexte 29">
            <a:extLst>
              <a:ext uri="{FF2B5EF4-FFF2-40B4-BE49-F238E27FC236}">
                <a16:creationId xmlns:a16="http://schemas.microsoft.com/office/drawing/2014/main" id="{5EF49A63-F456-4A7C-BD01-2CF7801700E6}"/>
              </a:ext>
            </a:extLst>
          </p:cNvPr>
          <p:cNvSpPr txBox="1">
            <a:spLocks noChangeArrowheads="1"/>
          </p:cNvSpPr>
          <p:nvPr/>
        </p:nvSpPr>
        <p:spPr bwMode="auto">
          <a:xfrm>
            <a:off x="478397" y="2205228"/>
            <a:ext cx="2520950" cy="277812"/>
          </a:xfrm>
          <a:prstGeom prst="rect">
            <a:avLst/>
          </a:prstGeom>
          <a:solidFill>
            <a:srgbClr val="EF7D00"/>
          </a:solidFill>
          <a:ln>
            <a:noFill/>
          </a:ln>
        </p:spPr>
        <p:txBody>
          <a:bodyPr>
            <a:spAutoFit/>
          </a:bodyPr>
          <a:lstStyle>
            <a:lvl1pPr>
              <a:defRPr>
                <a:solidFill>
                  <a:schemeClr val="tx1"/>
                </a:solidFill>
                <a:latin typeface="Verdana" panose="020B0604030504040204" pitchFamily="34" charset="0"/>
                <a:ea typeface="ＭＳ Ｐゴシック" panose="020B0600070205080204" pitchFamily="34" charset="-128"/>
              </a:defRPr>
            </a:lvl1pPr>
            <a:lvl2pPr marL="742950" indent="-285750">
              <a:defRPr>
                <a:solidFill>
                  <a:schemeClr val="tx1"/>
                </a:solidFill>
                <a:latin typeface="Verdana" panose="020B0604030504040204" pitchFamily="34" charset="0"/>
                <a:ea typeface="ＭＳ Ｐゴシック" panose="020B0600070205080204" pitchFamily="34" charset="-128"/>
              </a:defRPr>
            </a:lvl2pPr>
            <a:lvl3pPr marL="1143000" indent="-228600">
              <a:defRPr>
                <a:solidFill>
                  <a:schemeClr val="tx1"/>
                </a:solidFill>
                <a:latin typeface="Verdana" panose="020B0604030504040204" pitchFamily="34" charset="0"/>
                <a:ea typeface="ＭＳ Ｐゴシック" panose="020B0600070205080204" pitchFamily="34" charset="-128"/>
              </a:defRPr>
            </a:lvl3pPr>
            <a:lvl4pPr marL="1600200" indent="-228600">
              <a:defRPr>
                <a:solidFill>
                  <a:schemeClr val="tx1"/>
                </a:solidFill>
                <a:latin typeface="Verdana" panose="020B0604030504040204" pitchFamily="34" charset="0"/>
                <a:ea typeface="ＭＳ Ｐゴシック" panose="020B0600070205080204" pitchFamily="34" charset="-128"/>
              </a:defRPr>
            </a:lvl4pPr>
            <a:lvl5pPr marL="2057400" indent="-228600">
              <a:defRPr>
                <a:solidFill>
                  <a:schemeClr val="tx1"/>
                </a:solidFill>
                <a:latin typeface="Verdana" panose="020B060403050404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a:solidFill>
                  <a:schemeClr val="tx1"/>
                </a:solidFill>
                <a:latin typeface="Verdana" panose="020B060403050404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a:solidFill>
                  <a:schemeClr val="tx1"/>
                </a:solidFill>
                <a:latin typeface="Verdana" panose="020B060403050404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a:solidFill>
                  <a:schemeClr val="tx1"/>
                </a:solidFill>
                <a:latin typeface="Verdana" panose="020B060403050404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a:solidFill>
                  <a:schemeClr val="tx1"/>
                </a:solidFill>
                <a:latin typeface="Verdana" panose="020B0604030504040204" pitchFamily="34" charset="0"/>
                <a:ea typeface="ＭＳ Ｐゴシック" panose="020B0600070205080204" pitchFamily="34" charset="-128"/>
              </a:defRPr>
            </a:lvl9pPr>
          </a:lstStyle>
          <a:p>
            <a:pPr algn="ctr"/>
            <a:r>
              <a:rPr lang="fr-FR" altLang="fr-FR" sz="1200" b="1" i="1">
                <a:solidFill>
                  <a:schemeClr val="bg1"/>
                </a:solidFill>
              </a:rPr>
              <a:t>Régimes supplémentaires</a:t>
            </a:r>
          </a:p>
        </p:txBody>
      </p:sp>
      <p:sp>
        <p:nvSpPr>
          <p:cNvPr id="31" name="Rectangle 14">
            <a:extLst>
              <a:ext uri="{FF2B5EF4-FFF2-40B4-BE49-F238E27FC236}">
                <a16:creationId xmlns:a16="http://schemas.microsoft.com/office/drawing/2014/main" id="{0F605BB5-E51B-4A78-A3CB-31125EBB058F}"/>
              </a:ext>
            </a:extLst>
          </p:cNvPr>
          <p:cNvSpPr>
            <a:spLocks noChangeArrowheads="1"/>
          </p:cNvSpPr>
          <p:nvPr/>
        </p:nvSpPr>
        <p:spPr bwMode="auto">
          <a:xfrm>
            <a:off x="5718734" y="1579734"/>
            <a:ext cx="2995613" cy="1813317"/>
          </a:xfrm>
          <a:prstGeom prst="rect">
            <a:avLst/>
          </a:prstGeom>
          <a:solidFill>
            <a:srgbClr val="F1F2F3"/>
          </a:solidFill>
          <a:ln w="6350">
            <a:noFill/>
            <a:miter lim="800000"/>
            <a:headEnd/>
            <a:tailEnd/>
          </a:ln>
        </p:spPr>
        <p:txBody>
          <a:bodyPr lIns="90488" tIns="44450" rIns="90488" bIns="44450">
            <a:spAutoFit/>
          </a:bodyPr>
          <a:lstStyle>
            <a:lvl1pPr>
              <a:defRPr>
                <a:solidFill>
                  <a:schemeClr val="tx1"/>
                </a:solidFill>
                <a:latin typeface="Verdana" panose="020B0604030504040204" pitchFamily="34" charset="0"/>
                <a:ea typeface="ＭＳ Ｐゴシック" panose="020B0600070205080204" pitchFamily="34" charset="-128"/>
              </a:defRPr>
            </a:lvl1pPr>
            <a:lvl2pPr marL="742950" indent="-285750">
              <a:defRPr>
                <a:solidFill>
                  <a:schemeClr val="tx1"/>
                </a:solidFill>
                <a:latin typeface="Verdana" panose="020B0604030504040204" pitchFamily="34" charset="0"/>
                <a:ea typeface="ＭＳ Ｐゴシック" panose="020B0600070205080204" pitchFamily="34" charset="-128"/>
              </a:defRPr>
            </a:lvl2pPr>
            <a:lvl3pPr marL="1143000" indent="-228600">
              <a:defRPr>
                <a:solidFill>
                  <a:schemeClr val="tx1"/>
                </a:solidFill>
                <a:latin typeface="Verdana" panose="020B0604030504040204" pitchFamily="34" charset="0"/>
                <a:ea typeface="ＭＳ Ｐゴシック" panose="020B0600070205080204" pitchFamily="34" charset="-128"/>
              </a:defRPr>
            </a:lvl3pPr>
            <a:lvl4pPr marL="1600200" indent="-228600">
              <a:defRPr>
                <a:solidFill>
                  <a:schemeClr val="tx1"/>
                </a:solidFill>
                <a:latin typeface="Verdana" panose="020B0604030504040204" pitchFamily="34" charset="0"/>
                <a:ea typeface="ＭＳ Ｐゴシック" panose="020B0600070205080204" pitchFamily="34" charset="-128"/>
              </a:defRPr>
            </a:lvl4pPr>
            <a:lvl5pPr marL="2057400" indent="-228600">
              <a:defRPr>
                <a:solidFill>
                  <a:schemeClr val="tx1"/>
                </a:solidFill>
                <a:latin typeface="Verdana" panose="020B060403050404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Verdana" panose="020B060403050404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Verdana" panose="020B060403050404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Verdana" panose="020B060403050404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Verdana" panose="020B0604030504040204" pitchFamily="34" charset="0"/>
                <a:ea typeface="ＭＳ Ｐゴシック" panose="020B0600070205080204" pitchFamily="34" charset="-128"/>
              </a:defRPr>
            </a:lvl9pPr>
          </a:lstStyle>
          <a:p>
            <a:pPr algn="ctr" defTabSz="914400">
              <a:spcBef>
                <a:spcPct val="50000"/>
              </a:spcBef>
              <a:defRPr/>
            </a:pPr>
            <a:r>
              <a:rPr lang="fr-FR" altLang="fr-FR" sz="1200" b="1" dirty="0">
                <a:solidFill>
                  <a:srgbClr val="EF7D00"/>
                </a:solidFill>
                <a:latin typeface="+mn-lt"/>
              </a:rPr>
              <a:t>RETRAITE SUPPLEMENTAIRE</a:t>
            </a:r>
          </a:p>
          <a:p>
            <a:pPr algn="ctr" eaLnBrk="1" hangingPunct="1">
              <a:defRPr/>
            </a:pPr>
            <a:r>
              <a:rPr lang="fr-FR" altLang="fr-FR" sz="1200" b="1" dirty="0">
                <a:solidFill>
                  <a:srgbClr val="EF7D00"/>
                </a:solidFill>
                <a:latin typeface="+mn-lt"/>
              </a:rPr>
              <a:t>Rente = calculée en fonction du montant épargné et des tables de mortalités légales. </a:t>
            </a:r>
          </a:p>
          <a:p>
            <a:pPr algn="just" eaLnBrk="1" hangingPunct="1">
              <a:defRPr/>
            </a:pPr>
            <a:endParaRPr lang="fr-FR" altLang="fr-FR" sz="1200" b="1" dirty="0">
              <a:solidFill>
                <a:schemeClr val="bg1"/>
              </a:solidFill>
              <a:latin typeface="+mn-lt"/>
            </a:endParaRPr>
          </a:p>
          <a:p>
            <a:pPr algn="just" eaLnBrk="1" hangingPunct="1">
              <a:defRPr/>
            </a:pPr>
            <a:r>
              <a:rPr lang="fr-FR" altLang="fr-FR" sz="800" dirty="0">
                <a:cs typeface="Arial" panose="020B0604020202020204" pitchFamily="34" charset="0"/>
              </a:rPr>
              <a:t>Les régimes de retraite supplémentaires ont pour vocation de compléter les pensions des régimes obligatoire</a:t>
            </a:r>
            <a:r>
              <a:rPr lang="fr-FR" altLang="fr-FR" sz="800" strike="sngStrike" dirty="0">
                <a:cs typeface="Arial" panose="020B0604020202020204" pitchFamily="34" charset="0"/>
              </a:rPr>
              <a:t>s</a:t>
            </a:r>
            <a:r>
              <a:rPr lang="fr-FR" altLang="fr-FR" sz="800" dirty="0">
                <a:cs typeface="Arial" panose="020B0604020202020204" pitchFamily="34" charset="0"/>
              </a:rPr>
              <a:t> et complémentaire</a:t>
            </a:r>
            <a:r>
              <a:rPr lang="fr-FR" altLang="fr-FR" sz="800" strike="sngStrike" dirty="0">
                <a:cs typeface="Arial" panose="020B0604020202020204" pitchFamily="34" charset="0"/>
              </a:rPr>
              <a:t>s. </a:t>
            </a:r>
          </a:p>
          <a:p>
            <a:pPr algn="just" eaLnBrk="1" hangingPunct="1">
              <a:defRPr/>
            </a:pPr>
            <a:r>
              <a:rPr lang="fr-FR" altLang="fr-FR" sz="800" dirty="0">
                <a:cs typeface="Arial" panose="020B0604020202020204" pitchFamily="34" charset="0"/>
              </a:rPr>
              <a:t>Le financement est assuré en tout ou partie par l’entreprise.</a:t>
            </a:r>
          </a:p>
          <a:p>
            <a:pPr algn="just" eaLnBrk="1" hangingPunct="1">
              <a:defRPr/>
            </a:pPr>
            <a:r>
              <a:rPr lang="fr-FR" altLang="fr-FR" sz="800" dirty="0">
                <a:cs typeface="Arial" panose="020B0604020202020204" pitchFamily="34" charset="0"/>
              </a:rPr>
              <a:t>Chaque salarié peut adopter le mode de gestion financière de son choix.</a:t>
            </a:r>
          </a:p>
          <a:p>
            <a:pPr algn="just" eaLnBrk="1" hangingPunct="1">
              <a:defRPr/>
            </a:pPr>
            <a:endParaRPr lang="fr-FR" altLang="fr-FR" sz="800" dirty="0">
              <a:cs typeface="Arial" panose="020B0604020202020204" pitchFamily="34" charset="0"/>
            </a:endParaRPr>
          </a:p>
        </p:txBody>
      </p:sp>
      <p:sp>
        <p:nvSpPr>
          <p:cNvPr id="32" name="ZoneTexte 1">
            <a:extLst>
              <a:ext uri="{FF2B5EF4-FFF2-40B4-BE49-F238E27FC236}">
                <a16:creationId xmlns:a16="http://schemas.microsoft.com/office/drawing/2014/main" id="{D3F5B6B1-7612-4D76-BEF2-482DB31CC60F}"/>
              </a:ext>
            </a:extLst>
          </p:cNvPr>
          <p:cNvSpPr txBox="1">
            <a:spLocks noChangeArrowheads="1"/>
          </p:cNvSpPr>
          <p:nvPr/>
        </p:nvSpPr>
        <p:spPr bwMode="auto">
          <a:xfrm>
            <a:off x="495859" y="5643753"/>
            <a:ext cx="2519363" cy="277812"/>
          </a:xfrm>
          <a:prstGeom prst="rect">
            <a:avLst/>
          </a:prstGeom>
          <a:solidFill>
            <a:srgbClr val="0FB4BC"/>
          </a:solidFill>
          <a:ln w="9525">
            <a:noFill/>
            <a:miter lim="800000"/>
            <a:headEnd/>
            <a:tailEnd/>
          </a:ln>
        </p:spPr>
        <p:txBody>
          <a:bodyPr>
            <a:spAutoFit/>
          </a:bodyPr>
          <a:lstStyle>
            <a:lvl1pPr>
              <a:defRPr>
                <a:solidFill>
                  <a:schemeClr val="tx1"/>
                </a:solidFill>
                <a:latin typeface="Verdana" panose="020B0604030504040204" pitchFamily="34" charset="0"/>
                <a:ea typeface="ＭＳ Ｐゴシック" panose="020B0600070205080204" pitchFamily="34" charset="-128"/>
              </a:defRPr>
            </a:lvl1pPr>
            <a:lvl2pPr marL="742950" indent="-285750">
              <a:defRPr>
                <a:solidFill>
                  <a:schemeClr val="tx1"/>
                </a:solidFill>
                <a:latin typeface="Verdana" panose="020B0604030504040204" pitchFamily="34" charset="0"/>
                <a:ea typeface="ＭＳ Ｐゴシック" panose="020B0600070205080204" pitchFamily="34" charset="-128"/>
              </a:defRPr>
            </a:lvl2pPr>
            <a:lvl3pPr marL="1143000" indent="-228600">
              <a:defRPr>
                <a:solidFill>
                  <a:schemeClr val="tx1"/>
                </a:solidFill>
                <a:latin typeface="Verdana" panose="020B0604030504040204" pitchFamily="34" charset="0"/>
                <a:ea typeface="ＭＳ Ｐゴシック" panose="020B0600070205080204" pitchFamily="34" charset="-128"/>
              </a:defRPr>
            </a:lvl3pPr>
            <a:lvl4pPr marL="1600200" indent="-228600">
              <a:defRPr>
                <a:solidFill>
                  <a:schemeClr val="tx1"/>
                </a:solidFill>
                <a:latin typeface="Verdana" panose="020B0604030504040204" pitchFamily="34" charset="0"/>
                <a:ea typeface="ＭＳ Ｐゴシック" panose="020B0600070205080204" pitchFamily="34" charset="-128"/>
              </a:defRPr>
            </a:lvl4pPr>
            <a:lvl5pPr marL="2057400" indent="-228600">
              <a:defRPr>
                <a:solidFill>
                  <a:schemeClr val="tx1"/>
                </a:solidFill>
                <a:latin typeface="Verdana" panose="020B060403050404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a:solidFill>
                  <a:schemeClr val="tx1"/>
                </a:solidFill>
                <a:latin typeface="Verdana" panose="020B060403050404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a:solidFill>
                  <a:schemeClr val="tx1"/>
                </a:solidFill>
                <a:latin typeface="Verdana" panose="020B060403050404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a:solidFill>
                  <a:schemeClr val="tx1"/>
                </a:solidFill>
                <a:latin typeface="Verdana" panose="020B060403050404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a:solidFill>
                  <a:schemeClr val="tx1"/>
                </a:solidFill>
                <a:latin typeface="Verdana" panose="020B0604030504040204" pitchFamily="34" charset="0"/>
                <a:ea typeface="ＭＳ Ｐゴシック" panose="020B0600070205080204" pitchFamily="34" charset="-128"/>
              </a:defRPr>
            </a:lvl9pPr>
          </a:lstStyle>
          <a:p>
            <a:pPr algn="ctr"/>
            <a:r>
              <a:rPr lang="fr-FR" altLang="fr-FR" sz="1200" b="1" i="1" dirty="0">
                <a:solidFill>
                  <a:schemeClr val="bg1"/>
                </a:solidFill>
              </a:rPr>
              <a:t>TRIMESTRES</a:t>
            </a:r>
          </a:p>
        </p:txBody>
      </p:sp>
      <p:sp>
        <p:nvSpPr>
          <p:cNvPr id="33" name="ZoneTexte 28">
            <a:extLst>
              <a:ext uri="{FF2B5EF4-FFF2-40B4-BE49-F238E27FC236}">
                <a16:creationId xmlns:a16="http://schemas.microsoft.com/office/drawing/2014/main" id="{4BC46D55-0798-41C1-90AC-C919D854DCB1}"/>
              </a:ext>
            </a:extLst>
          </p:cNvPr>
          <p:cNvSpPr txBox="1">
            <a:spLocks noChangeArrowheads="1"/>
          </p:cNvSpPr>
          <p:nvPr/>
        </p:nvSpPr>
        <p:spPr bwMode="auto">
          <a:xfrm>
            <a:off x="494272" y="3972115"/>
            <a:ext cx="2520950" cy="276225"/>
          </a:xfrm>
          <a:prstGeom prst="rect">
            <a:avLst/>
          </a:prstGeom>
          <a:solidFill>
            <a:srgbClr val="0077BE"/>
          </a:solidFill>
          <a:ln>
            <a:solidFill>
              <a:srgbClr val="0077BE"/>
            </a:solidFill>
          </a:ln>
        </p:spPr>
        <p:txBody>
          <a:bodyPr>
            <a:spAutoFit/>
          </a:bodyPr>
          <a:lstStyle>
            <a:lvl1pPr>
              <a:defRPr>
                <a:solidFill>
                  <a:schemeClr val="tx1"/>
                </a:solidFill>
                <a:latin typeface="Verdana" panose="020B0604030504040204" pitchFamily="34" charset="0"/>
                <a:ea typeface="ＭＳ Ｐゴシック" panose="020B0600070205080204" pitchFamily="34" charset="-128"/>
              </a:defRPr>
            </a:lvl1pPr>
            <a:lvl2pPr marL="742950" indent="-285750">
              <a:defRPr>
                <a:solidFill>
                  <a:schemeClr val="tx1"/>
                </a:solidFill>
                <a:latin typeface="Verdana" panose="020B0604030504040204" pitchFamily="34" charset="0"/>
                <a:ea typeface="ＭＳ Ｐゴシック" panose="020B0600070205080204" pitchFamily="34" charset="-128"/>
              </a:defRPr>
            </a:lvl2pPr>
            <a:lvl3pPr marL="1143000" indent="-228600">
              <a:defRPr>
                <a:solidFill>
                  <a:schemeClr val="tx1"/>
                </a:solidFill>
                <a:latin typeface="Verdana" panose="020B0604030504040204" pitchFamily="34" charset="0"/>
                <a:ea typeface="ＭＳ Ｐゴシック" panose="020B0600070205080204" pitchFamily="34" charset="-128"/>
              </a:defRPr>
            </a:lvl3pPr>
            <a:lvl4pPr marL="1600200" indent="-228600">
              <a:defRPr>
                <a:solidFill>
                  <a:schemeClr val="tx1"/>
                </a:solidFill>
                <a:latin typeface="Verdana" panose="020B0604030504040204" pitchFamily="34" charset="0"/>
                <a:ea typeface="ＭＳ Ｐゴシック" panose="020B0600070205080204" pitchFamily="34" charset="-128"/>
              </a:defRPr>
            </a:lvl4pPr>
            <a:lvl5pPr marL="2057400" indent="-228600">
              <a:defRPr>
                <a:solidFill>
                  <a:schemeClr val="tx1"/>
                </a:solidFill>
                <a:latin typeface="Verdana" panose="020B060403050404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a:solidFill>
                  <a:schemeClr val="tx1"/>
                </a:solidFill>
                <a:latin typeface="Verdana" panose="020B060403050404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a:solidFill>
                  <a:schemeClr val="tx1"/>
                </a:solidFill>
                <a:latin typeface="Verdana" panose="020B060403050404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a:solidFill>
                  <a:schemeClr val="tx1"/>
                </a:solidFill>
                <a:latin typeface="Verdana" panose="020B060403050404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a:solidFill>
                  <a:schemeClr val="tx1"/>
                </a:solidFill>
                <a:latin typeface="Verdana" panose="020B0604030504040204" pitchFamily="34" charset="0"/>
                <a:ea typeface="ＭＳ Ｐゴシック" panose="020B0600070205080204" pitchFamily="34" charset="-128"/>
              </a:defRPr>
            </a:lvl9pPr>
          </a:lstStyle>
          <a:p>
            <a:pPr algn="ctr"/>
            <a:r>
              <a:rPr lang="fr-FR" altLang="fr-FR" sz="1200" b="1" i="1" dirty="0">
                <a:solidFill>
                  <a:schemeClr val="bg1"/>
                </a:solidFill>
              </a:rPr>
              <a:t>POINTS</a:t>
            </a:r>
          </a:p>
        </p:txBody>
      </p:sp>
      <p:pic>
        <p:nvPicPr>
          <p:cNvPr id="35" name="Image 34" descr="APICIL__RA_export_pictos-18.png">
            <a:extLst>
              <a:ext uri="{FF2B5EF4-FFF2-40B4-BE49-F238E27FC236}">
                <a16:creationId xmlns:a16="http://schemas.microsoft.com/office/drawing/2014/main" id="{76FB1C81-A10A-4A5E-B0D0-41498C87D015}"/>
              </a:ext>
            </a:extLst>
          </p:cNvPr>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1276192" y="1226581"/>
            <a:ext cx="760595" cy="788197"/>
          </a:xfrm>
          <a:prstGeom prst="rect">
            <a:avLst/>
          </a:prstGeom>
        </p:spPr>
      </p:pic>
    </p:spTree>
    <p:extLst>
      <p:ext uri="{BB962C8B-B14F-4D97-AF65-F5344CB8AC3E}">
        <p14:creationId xmlns:p14="http://schemas.microsoft.com/office/powerpoint/2010/main" val="11280110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randombar(horizontal)">
                                      <p:cBhvr>
                                        <p:cTn id="7" dur="1000"/>
                                        <p:tgtEl>
                                          <p:spTgt spid="12"/>
                                        </p:tgtEl>
                                      </p:cBhvr>
                                    </p:animEffect>
                                  </p:childTnLst>
                                </p:cTn>
                              </p:par>
                              <p:par>
                                <p:cTn id="8" presetID="14" presetClass="entr" presetSubtype="10" fill="hold" grpId="0" nodeType="withEffect">
                                  <p:stCondLst>
                                    <p:cond delay="0"/>
                                  </p:stCondLst>
                                  <p:childTnLst>
                                    <p:set>
                                      <p:cBhvr>
                                        <p:cTn id="9" dur="1" fill="hold">
                                          <p:stCondLst>
                                            <p:cond delay="0"/>
                                          </p:stCondLst>
                                        </p:cTn>
                                        <p:tgtEl>
                                          <p:spTgt spid="32"/>
                                        </p:tgtEl>
                                        <p:attrNameLst>
                                          <p:attrName>style.visibility</p:attrName>
                                        </p:attrNameLst>
                                      </p:cBhvr>
                                      <p:to>
                                        <p:strVal val="visible"/>
                                      </p:to>
                                    </p:set>
                                    <p:animEffect transition="in" filter="randombar(horizontal)">
                                      <p:cBhvr>
                                        <p:cTn id="10" dur="1000"/>
                                        <p:tgtEl>
                                          <p:spTgt spid="32"/>
                                        </p:tgtEl>
                                      </p:cBhvr>
                                    </p:animEffect>
                                  </p:childTnLst>
                                </p:cTn>
                              </p:par>
                              <p:par>
                                <p:cTn id="11" presetID="14" presetClass="entr" presetSubtype="10" fill="hold" grpId="0" nodeType="withEffect">
                                  <p:stCondLst>
                                    <p:cond delay="0"/>
                                  </p:stCondLst>
                                  <p:childTnLst>
                                    <p:set>
                                      <p:cBhvr>
                                        <p:cTn id="12" dur="1" fill="hold">
                                          <p:stCondLst>
                                            <p:cond delay="0"/>
                                          </p:stCondLst>
                                        </p:cTn>
                                        <p:tgtEl>
                                          <p:spTgt spid="28"/>
                                        </p:tgtEl>
                                        <p:attrNameLst>
                                          <p:attrName>style.visibility</p:attrName>
                                        </p:attrNameLst>
                                      </p:cBhvr>
                                      <p:to>
                                        <p:strVal val="visible"/>
                                      </p:to>
                                    </p:set>
                                    <p:animEffect transition="in" filter="randombar(horizontal)">
                                      <p:cBhvr>
                                        <p:cTn id="13" dur="1000"/>
                                        <p:tgtEl>
                                          <p:spTgt spid="28"/>
                                        </p:tgtEl>
                                      </p:cBhvr>
                                    </p:animEffect>
                                  </p:childTnLst>
                                </p:cTn>
                              </p:par>
                              <p:par>
                                <p:cTn id="14" presetID="14" presetClass="entr" presetSubtype="10" fill="hold" nodeType="withEffect">
                                  <p:stCondLst>
                                    <p:cond delay="0"/>
                                  </p:stCondLst>
                                  <p:childTnLst>
                                    <p:set>
                                      <p:cBhvr>
                                        <p:cTn id="15" dur="1" fill="hold">
                                          <p:stCondLst>
                                            <p:cond delay="0"/>
                                          </p:stCondLst>
                                        </p:cTn>
                                        <p:tgtEl>
                                          <p:spTgt spid="27"/>
                                        </p:tgtEl>
                                        <p:attrNameLst>
                                          <p:attrName>style.visibility</p:attrName>
                                        </p:attrNameLst>
                                      </p:cBhvr>
                                      <p:to>
                                        <p:strVal val="visible"/>
                                      </p:to>
                                    </p:set>
                                    <p:animEffect transition="in" filter="randombar(horizontal)">
                                      <p:cBhvr>
                                        <p:cTn id="16" dur="1000"/>
                                        <p:tgtEl>
                                          <p:spTgt spid="27"/>
                                        </p:tgtEl>
                                      </p:cBhvr>
                                    </p:animEffect>
                                  </p:childTnLst>
                                </p:cTn>
                              </p:par>
                              <p:par>
                                <p:cTn id="17" presetID="14" presetClass="entr" presetSubtype="10" fill="hold" grpId="0" nodeType="withEffect">
                                  <p:stCondLst>
                                    <p:cond delay="0"/>
                                  </p:stCondLst>
                                  <p:childTnLst>
                                    <p:set>
                                      <p:cBhvr>
                                        <p:cTn id="18" dur="1" fill="hold">
                                          <p:stCondLst>
                                            <p:cond delay="0"/>
                                          </p:stCondLst>
                                        </p:cTn>
                                        <p:tgtEl>
                                          <p:spTgt spid="33"/>
                                        </p:tgtEl>
                                        <p:attrNameLst>
                                          <p:attrName>style.visibility</p:attrName>
                                        </p:attrNameLst>
                                      </p:cBhvr>
                                      <p:to>
                                        <p:strVal val="visible"/>
                                      </p:to>
                                    </p:set>
                                    <p:animEffect transition="in" filter="randombar(horizontal)">
                                      <p:cBhvr>
                                        <p:cTn id="19" dur="1000"/>
                                        <p:tgtEl>
                                          <p:spTgt spid="33"/>
                                        </p:tgtEl>
                                      </p:cBhvr>
                                    </p:animEffect>
                                  </p:childTnLst>
                                </p:cTn>
                              </p:par>
                              <p:par>
                                <p:cTn id="20" presetID="14" presetClass="entr" presetSubtype="10" fill="hold" grpId="0" nodeType="withEffect">
                                  <p:stCondLst>
                                    <p:cond delay="0"/>
                                  </p:stCondLst>
                                  <p:childTnLst>
                                    <p:set>
                                      <p:cBhvr>
                                        <p:cTn id="21" dur="1" fill="hold">
                                          <p:stCondLst>
                                            <p:cond delay="0"/>
                                          </p:stCondLst>
                                        </p:cTn>
                                        <p:tgtEl>
                                          <p:spTgt spid="29"/>
                                        </p:tgtEl>
                                        <p:attrNameLst>
                                          <p:attrName>style.visibility</p:attrName>
                                        </p:attrNameLst>
                                      </p:cBhvr>
                                      <p:to>
                                        <p:strVal val="visible"/>
                                      </p:to>
                                    </p:set>
                                    <p:animEffect transition="in" filter="randombar(horizontal)">
                                      <p:cBhvr>
                                        <p:cTn id="22" dur="1000"/>
                                        <p:tgtEl>
                                          <p:spTgt spid="29"/>
                                        </p:tgtEl>
                                      </p:cBhvr>
                                    </p:animEffect>
                                  </p:childTnLst>
                                </p:cTn>
                              </p:par>
                              <p:par>
                                <p:cTn id="23" presetID="14" presetClass="entr" presetSubtype="10" fill="hold" nodeType="withEffect">
                                  <p:stCondLst>
                                    <p:cond delay="0"/>
                                  </p:stCondLst>
                                  <p:childTnLst>
                                    <p:set>
                                      <p:cBhvr>
                                        <p:cTn id="24" dur="1" fill="hold">
                                          <p:stCondLst>
                                            <p:cond delay="0"/>
                                          </p:stCondLst>
                                        </p:cTn>
                                        <p:tgtEl>
                                          <p:spTgt spid="26"/>
                                        </p:tgtEl>
                                        <p:attrNameLst>
                                          <p:attrName>style.visibility</p:attrName>
                                        </p:attrNameLst>
                                      </p:cBhvr>
                                      <p:to>
                                        <p:strVal val="visible"/>
                                      </p:to>
                                    </p:set>
                                    <p:animEffect transition="in" filter="randombar(horizontal)">
                                      <p:cBhvr>
                                        <p:cTn id="25" dur="1000"/>
                                        <p:tgtEl>
                                          <p:spTgt spid="26"/>
                                        </p:tgtEl>
                                      </p:cBhvr>
                                    </p:animEffect>
                                  </p:childTnLst>
                                </p:cTn>
                              </p:par>
                              <p:par>
                                <p:cTn id="26" presetID="14" presetClass="entr" presetSubtype="10" fill="hold" grpId="0" nodeType="withEffect">
                                  <p:stCondLst>
                                    <p:cond delay="0"/>
                                  </p:stCondLst>
                                  <p:childTnLst>
                                    <p:set>
                                      <p:cBhvr>
                                        <p:cTn id="27" dur="1" fill="hold">
                                          <p:stCondLst>
                                            <p:cond delay="0"/>
                                          </p:stCondLst>
                                        </p:cTn>
                                        <p:tgtEl>
                                          <p:spTgt spid="30"/>
                                        </p:tgtEl>
                                        <p:attrNameLst>
                                          <p:attrName>style.visibility</p:attrName>
                                        </p:attrNameLst>
                                      </p:cBhvr>
                                      <p:to>
                                        <p:strVal val="visible"/>
                                      </p:to>
                                    </p:set>
                                    <p:animEffect transition="in" filter="randombar(horizontal)">
                                      <p:cBhvr>
                                        <p:cTn id="28" dur="1000"/>
                                        <p:tgtEl>
                                          <p:spTgt spid="30"/>
                                        </p:tgtEl>
                                      </p:cBhvr>
                                    </p:animEffect>
                                  </p:childTnLst>
                                </p:cTn>
                              </p:par>
                              <p:par>
                                <p:cTn id="29" presetID="14" presetClass="entr" presetSubtype="10" fill="hold" nodeType="withEffect">
                                  <p:stCondLst>
                                    <p:cond delay="0"/>
                                  </p:stCondLst>
                                  <p:childTnLst>
                                    <p:set>
                                      <p:cBhvr>
                                        <p:cTn id="30" dur="1" fill="hold">
                                          <p:stCondLst>
                                            <p:cond delay="0"/>
                                          </p:stCondLst>
                                        </p:cTn>
                                        <p:tgtEl>
                                          <p:spTgt spid="20"/>
                                        </p:tgtEl>
                                        <p:attrNameLst>
                                          <p:attrName>style.visibility</p:attrName>
                                        </p:attrNameLst>
                                      </p:cBhvr>
                                      <p:to>
                                        <p:strVal val="visible"/>
                                      </p:to>
                                    </p:set>
                                    <p:animEffect transition="in" filter="randombar(horizontal)">
                                      <p:cBhvr>
                                        <p:cTn id="31" dur="1000"/>
                                        <p:tgtEl>
                                          <p:spTgt spid="20"/>
                                        </p:tgtEl>
                                      </p:cBhvr>
                                    </p:animEffect>
                                  </p:childTnLst>
                                </p:cTn>
                              </p:par>
                            </p:childTnLst>
                          </p:cTn>
                        </p:par>
                        <p:par>
                          <p:cTn id="32" fill="hold">
                            <p:stCondLst>
                              <p:cond delay="1000"/>
                            </p:stCondLst>
                            <p:childTnLst>
                              <p:par>
                                <p:cTn id="33" presetID="14" presetClass="entr" presetSubtype="10" fill="hold" grpId="0" nodeType="afterEffect">
                                  <p:stCondLst>
                                    <p:cond delay="0"/>
                                  </p:stCondLst>
                                  <p:childTnLst>
                                    <p:set>
                                      <p:cBhvr>
                                        <p:cTn id="34" dur="1" fill="hold">
                                          <p:stCondLst>
                                            <p:cond delay="0"/>
                                          </p:stCondLst>
                                        </p:cTn>
                                        <p:tgtEl>
                                          <p:spTgt spid="31"/>
                                        </p:tgtEl>
                                        <p:attrNameLst>
                                          <p:attrName>style.visibility</p:attrName>
                                        </p:attrNameLst>
                                      </p:cBhvr>
                                      <p:to>
                                        <p:strVal val="visible"/>
                                      </p:to>
                                    </p:set>
                                    <p:animEffect transition="in" filter="randombar(horizontal)">
                                      <p:cBhvr>
                                        <p:cTn id="35" dur="1000"/>
                                        <p:tgtEl>
                                          <p:spTgt spid="31"/>
                                        </p:tgtEl>
                                      </p:cBhvr>
                                    </p:animEffect>
                                  </p:childTnLst>
                                </p:cTn>
                              </p:par>
                            </p:childTnLst>
                          </p:cTn>
                        </p:par>
                        <p:par>
                          <p:cTn id="36" fill="hold">
                            <p:stCondLst>
                              <p:cond delay="2000"/>
                            </p:stCondLst>
                            <p:childTnLst>
                              <p:par>
                                <p:cTn id="37" presetID="14" presetClass="entr" presetSubtype="10" fill="hold" nodeType="afterEffect">
                                  <p:stCondLst>
                                    <p:cond delay="0"/>
                                  </p:stCondLst>
                                  <p:childTnLst>
                                    <p:set>
                                      <p:cBhvr>
                                        <p:cTn id="38" dur="1" fill="hold">
                                          <p:stCondLst>
                                            <p:cond delay="0"/>
                                          </p:stCondLst>
                                        </p:cTn>
                                        <p:tgtEl>
                                          <p:spTgt spid="16"/>
                                        </p:tgtEl>
                                        <p:attrNameLst>
                                          <p:attrName>style.visibility</p:attrName>
                                        </p:attrNameLst>
                                      </p:cBhvr>
                                      <p:to>
                                        <p:strVal val="visible"/>
                                      </p:to>
                                    </p:set>
                                    <p:animEffect transition="in" filter="randombar(horizontal)">
                                      <p:cBhvr>
                                        <p:cTn id="39" dur="10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29" grpId="0" animBg="1"/>
      <p:bldP spid="30" grpId="0" animBg="1"/>
      <p:bldP spid="31" grpId="0" animBg="1"/>
      <p:bldP spid="32" grpId="0" animBg="1"/>
      <p:bldP spid="33"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re 8">
            <a:extLst>
              <a:ext uri="{FF2B5EF4-FFF2-40B4-BE49-F238E27FC236}">
                <a16:creationId xmlns:a16="http://schemas.microsoft.com/office/drawing/2014/main" id="{7CBEF953-F6C5-4C4F-BD5F-7AC4DBF88EBF}"/>
              </a:ext>
            </a:extLst>
          </p:cNvPr>
          <p:cNvSpPr>
            <a:spLocks noGrp="1"/>
          </p:cNvSpPr>
          <p:nvPr>
            <p:ph type="ctrTitle"/>
          </p:nvPr>
        </p:nvSpPr>
        <p:spPr/>
        <p:txBody>
          <a:bodyPr/>
          <a:lstStyle/>
          <a:p>
            <a:endParaRPr lang="fr-FR"/>
          </a:p>
        </p:txBody>
      </p:sp>
      <p:sp>
        <p:nvSpPr>
          <p:cNvPr id="10" name="Sous-titre 9">
            <a:extLst>
              <a:ext uri="{FF2B5EF4-FFF2-40B4-BE49-F238E27FC236}">
                <a16:creationId xmlns:a16="http://schemas.microsoft.com/office/drawing/2014/main" id="{20BFAD6F-9FD0-4558-B668-16D0655D4290}"/>
              </a:ext>
            </a:extLst>
          </p:cNvPr>
          <p:cNvSpPr>
            <a:spLocks noGrp="1"/>
          </p:cNvSpPr>
          <p:nvPr>
            <p:ph type="subTitle" idx="1"/>
          </p:nvPr>
        </p:nvSpPr>
        <p:spPr/>
        <p:txBody>
          <a:bodyPr/>
          <a:lstStyle/>
          <a:p>
            <a:r>
              <a:rPr lang="fr-FR" dirty="0"/>
              <a:t>La loi pacte</a:t>
            </a:r>
          </a:p>
        </p:txBody>
      </p:sp>
      <p:sp>
        <p:nvSpPr>
          <p:cNvPr id="8" name="Espace réservé de la date 7">
            <a:extLst>
              <a:ext uri="{FF2B5EF4-FFF2-40B4-BE49-F238E27FC236}">
                <a16:creationId xmlns:a16="http://schemas.microsoft.com/office/drawing/2014/main" id="{3D488A15-622F-48EB-91D5-2B5F6FC2F786}"/>
              </a:ext>
            </a:extLst>
          </p:cNvPr>
          <p:cNvSpPr>
            <a:spLocks noGrp="1"/>
          </p:cNvSpPr>
          <p:nvPr>
            <p:ph type="dt" sz="half" idx="10"/>
          </p:nvPr>
        </p:nvSpPr>
        <p:spPr/>
        <p:txBody>
          <a:bodyPr/>
          <a:lstStyle/>
          <a:p>
            <a:pPr>
              <a:spcBef>
                <a:spcPct val="0"/>
              </a:spcBef>
            </a:pPr>
            <a:fld id="{8CE81338-E770-634F-9C23-F51FD76560B0}" type="datetime4">
              <a:rPr lang="fr-FR" smtClean="0"/>
              <a:t>3 juin 2021</a:t>
            </a:fld>
            <a:endParaRPr lang="fr-FR" dirty="0"/>
          </a:p>
        </p:txBody>
      </p:sp>
    </p:spTree>
    <p:extLst>
      <p:ext uri="{BB962C8B-B14F-4D97-AF65-F5344CB8AC3E}">
        <p14:creationId xmlns:p14="http://schemas.microsoft.com/office/powerpoint/2010/main" val="36122407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re 4">
            <a:extLst>
              <a:ext uri="{FF2B5EF4-FFF2-40B4-BE49-F238E27FC236}">
                <a16:creationId xmlns:a16="http://schemas.microsoft.com/office/drawing/2014/main" id="{8B45326F-D9BF-4F16-97DF-EED132369D93}"/>
              </a:ext>
            </a:extLst>
          </p:cNvPr>
          <p:cNvSpPr>
            <a:spLocks noGrp="1"/>
          </p:cNvSpPr>
          <p:nvPr>
            <p:ph type="title"/>
          </p:nvPr>
        </p:nvSpPr>
        <p:spPr/>
        <p:txBody>
          <a:bodyPr/>
          <a:lstStyle/>
          <a:p>
            <a:r>
              <a:rPr lang="fr-FR" dirty="0"/>
              <a:t>2</a:t>
            </a:r>
          </a:p>
        </p:txBody>
      </p:sp>
      <p:sp>
        <p:nvSpPr>
          <p:cNvPr id="8" name="Espace réservé du texte 7">
            <a:extLst>
              <a:ext uri="{FF2B5EF4-FFF2-40B4-BE49-F238E27FC236}">
                <a16:creationId xmlns:a16="http://schemas.microsoft.com/office/drawing/2014/main" id="{05794F95-FA5E-414D-AE11-792CA0FEFCC8}"/>
              </a:ext>
            </a:extLst>
          </p:cNvPr>
          <p:cNvSpPr>
            <a:spLocks noGrp="1"/>
          </p:cNvSpPr>
          <p:nvPr>
            <p:ph type="body" sz="quarter" idx="15"/>
          </p:nvPr>
        </p:nvSpPr>
        <p:spPr/>
        <p:txBody>
          <a:bodyPr/>
          <a:lstStyle/>
          <a:p>
            <a:r>
              <a:rPr lang="fr-FR" dirty="0"/>
              <a:t>« plan d’action pour la croissance et la transformation des entreprises»</a:t>
            </a:r>
          </a:p>
        </p:txBody>
      </p:sp>
      <p:sp>
        <p:nvSpPr>
          <p:cNvPr id="7" name="Espace réservé du texte 6">
            <a:extLst>
              <a:ext uri="{FF2B5EF4-FFF2-40B4-BE49-F238E27FC236}">
                <a16:creationId xmlns:a16="http://schemas.microsoft.com/office/drawing/2014/main" id="{E3B072D3-E09B-4DC0-9FA1-1F007B61E83C}"/>
              </a:ext>
            </a:extLst>
          </p:cNvPr>
          <p:cNvSpPr>
            <a:spLocks noGrp="1"/>
          </p:cNvSpPr>
          <p:nvPr>
            <p:ph type="body" sz="quarter" idx="13"/>
          </p:nvPr>
        </p:nvSpPr>
        <p:spPr/>
        <p:txBody>
          <a:bodyPr/>
          <a:lstStyle/>
          <a:p>
            <a:r>
              <a:rPr lang="fr-FR" dirty="0"/>
              <a:t>OBJECTIFS PACTE</a:t>
            </a:r>
          </a:p>
        </p:txBody>
      </p:sp>
      <p:sp>
        <p:nvSpPr>
          <p:cNvPr id="10" name="Espace réservé du texte 9">
            <a:extLst>
              <a:ext uri="{FF2B5EF4-FFF2-40B4-BE49-F238E27FC236}">
                <a16:creationId xmlns:a16="http://schemas.microsoft.com/office/drawing/2014/main" id="{879854DC-3192-40A8-A918-9660AC4AC42C}"/>
              </a:ext>
            </a:extLst>
          </p:cNvPr>
          <p:cNvSpPr>
            <a:spLocks noGrp="1"/>
          </p:cNvSpPr>
          <p:nvPr>
            <p:ph type="body" sz="quarter" idx="18"/>
          </p:nvPr>
        </p:nvSpPr>
        <p:spPr>
          <a:xfrm>
            <a:off x="725317" y="1952421"/>
            <a:ext cx="7875344" cy="3991179"/>
          </a:xfrm>
        </p:spPr>
        <p:txBody>
          <a:bodyPr>
            <a:noAutofit/>
          </a:bodyPr>
          <a:lstStyle/>
          <a:p>
            <a:pPr marL="0" indent="0">
              <a:buNone/>
            </a:pPr>
            <a:r>
              <a:rPr lang="fr-FR" sz="1400" b="0" dirty="0">
                <a:latin typeface="Verdana" panose="020B0604030504040204" pitchFamily="34" charset="0"/>
                <a:ea typeface="Verdana" panose="020B0604030504040204" pitchFamily="34" charset="0"/>
                <a:cs typeface="Verdana" panose="020B0604030504040204" pitchFamily="34" charset="0"/>
              </a:rPr>
              <a:t>En créant le PER (Plan d’Epargne Retraite), la Loi Pacte adoptée en mai 2019 a transformé l’épargne retraite avec pour objectif de la développer et de simplifier l’offre proposée aux épargnants. </a:t>
            </a:r>
          </a:p>
          <a:p>
            <a:pPr marL="0" indent="0">
              <a:buNone/>
            </a:pPr>
            <a:r>
              <a:rPr lang="fr-FR" sz="1400" b="0" dirty="0">
                <a:latin typeface="Verdana" panose="020B0604030504040204" pitchFamily="34" charset="0"/>
                <a:ea typeface="Verdana" panose="020B0604030504040204" pitchFamily="34" charset="0"/>
                <a:cs typeface="Verdana" panose="020B0604030504040204" pitchFamily="34" charset="0"/>
              </a:rPr>
              <a:t>Le PER regroupe deux produits collectifs - le PER-OB et le PERE-CO - et un produit individuel  - le PER-IN.</a:t>
            </a:r>
          </a:p>
          <a:p>
            <a:pPr marL="0" indent="0">
              <a:buNone/>
            </a:pPr>
            <a:endParaRPr lang="fr-FR" sz="1400" b="0" dirty="0">
              <a:latin typeface="Verdana" panose="020B0604030504040204" pitchFamily="34" charset="0"/>
              <a:ea typeface="Verdana" panose="020B0604030504040204" pitchFamily="34" charset="0"/>
              <a:cs typeface="Verdana" panose="020B0604030504040204" pitchFamily="34" charset="0"/>
            </a:endParaRPr>
          </a:p>
          <a:p>
            <a:pPr marL="0" indent="0">
              <a:buNone/>
            </a:pPr>
            <a:r>
              <a:rPr lang="fr-FR" sz="1400" dirty="0">
                <a:solidFill>
                  <a:srgbClr val="C00000"/>
                </a:solidFill>
                <a:latin typeface="Verdana" panose="020B0604030504040204" pitchFamily="34" charset="0"/>
                <a:ea typeface="Verdana" panose="020B0604030504040204" pitchFamily="34" charset="0"/>
                <a:cs typeface="Verdana" panose="020B0604030504040204" pitchFamily="34" charset="0"/>
              </a:rPr>
              <a:t>OBJECTIF : RENFORCER L’EPARGNE RETRAITE </a:t>
            </a:r>
          </a:p>
          <a:p>
            <a:pPr marL="0" indent="0">
              <a:buNone/>
            </a:pPr>
            <a:r>
              <a:rPr lang="fr-FR" sz="1400" b="0" dirty="0">
                <a:latin typeface="Verdana" panose="020B0604030504040204" pitchFamily="34" charset="0"/>
                <a:ea typeface="Verdana" panose="020B0604030504040204" pitchFamily="34" charset="0"/>
                <a:cs typeface="Verdana" panose="020B0604030504040204" pitchFamily="34" charset="0"/>
              </a:rPr>
              <a:t>Epargne Longue adaptée à des investissements actions (via UC des clients finaux)</a:t>
            </a:r>
          </a:p>
          <a:p>
            <a:pPr marL="0" indent="0" algn="ctr">
              <a:buNone/>
            </a:pPr>
            <a:r>
              <a:rPr lang="fr-FR" sz="1400" b="0" dirty="0">
                <a:latin typeface="Verdana" panose="020B0604030504040204" pitchFamily="34" charset="0"/>
                <a:ea typeface="Verdana" panose="020B0604030504040204" pitchFamily="34" charset="0"/>
                <a:cs typeface="Verdana" panose="020B0604030504040204" pitchFamily="34" charset="0"/>
              </a:rPr>
              <a:t> </a:t>
            </a:r>
            <a:endParaRPr lang="fr-FR" sz="1400" dirty="0">
              <a:latin typeface="Verdana" panose="020B0604030504040204" pitchFamily="34" charset="0"/>
              <a:ea typeface="Verdana" panose="020B0604030504040204" pitchFamily="34" charset="0"/>
              <a:cs typeface="Verdana" panose="020B0604030504040204" pitchFamily="34" charset="0"/>
            </a:endParaRPr>
          </a:p>
          <a:p>
            <a:pPr lvl="3">
              <a:buClr>
                <a:schemeClr val="accent1"/>
              </a:buClr>
              <a:buFont typeface="Wingdings" panose="05000000000000000000" pitchFamily="2" charset="2"/>
              <a:buChar char="q"/>
            </a:pPr>
            <a:r>
              <a:rPr lang="fr-FR" sz="2200" dirty="0">
                <a:latin typeface="Verdana" panose="020B0604030504040204" pitchFamily="34" charset="0"/>
                <a:ea typeface="Verdana" panose="020B0604030504040204" pitchFamily="34" charset="0"/>
                <a:cs typeface="Verdana" panose="020B0604030504040204" pitchFamily="34" charset="0"/>
              </a:rPr>
              <a:t> SIMPLIFIER</a:t>
            </a:r>
          </a:p>
          <a:p>
            <a:pPr lvl="3">
              <a:buClr>
                <a:schemeClr val="accent1"/>
              </a:buClr>
              <a:buFont typeface="Wingdings" panose="05000000000000000000" pitchFamily="2" charset="2"/>
              <a:buChar char="q"/>
            </a:pPr>
            <a:r>
              <a:rPr lang="fr-FR" sz="2200" dirty="0">
                <a:latin typeface="Verdana" panose="020B0604030504040204" pitchFamily="34" charset="0"/>
                <a:ea typeface="Verdana" panose="020B0604030504040204" pitchFamily="34" charset="0"/>
                <a:cs typeface="Verdana" panose="020B0604030504040204" pitchFamily="34" charset="0"/>
              </a:rPr>
              <a:t> HARMONISER</a:t>
            </a:r>
          </a:p>
          <a:p>
            <a:pPr lvl="3">
              <a:buClr>
                <a:schemeClr val="accent1"/>
              </a:buClr>
              <a:buFont typeface="Wingdings" panose="05000000000000000000" pitchFamily="2" charset="2"/>
              <a:buChar char="q"/>
            </a:pPr>
            <a:r>
              <a:rPr lang="fr-FR" sz="2200" dirty="0">
                <a:latin typeface="Verdana" panose="020B0604030504040204" pitchFamily="34" charset="0"/>
                <a:ea typeface="Verdana" panose="020B0604030504040204" pitchFamily="34" charset="0"/>
                <a:cs typeface="Verdana" panose="020B0604030504040204" pitchFamily="34" charset="0"/>
              </a:rPr>
              <a:t> RENDRE ATTRACTIF</a:t>
            </a:r>
          </a:p>
          <a:p>
            <a:pPr>
              <a:buClr>
                <a:schemeClr val="accent1"/>
              </a:buClr>
            </a:pPr>
            <a:endParaRPr lang="fr-FR" sz="1400" b="0" dirty="0">
              <a:latin typeface="Verdana" panose="020B0604030504040204" pitchFamily="34" charset="0"/>
              <a:ea typeface="Verdana" panose="020B0604030504040204" pitchFamily="34" charset="0"/>
              <a:cs typeface="Verdana" panose="020B0604030504040204" pitchFamily="34" charset="0"/>
            </a:endParaRPr>
          </a:p>
          <a:p>
            <a:pPr>
              <a:buClr>
                <a:schemeClr val="accent1"/>
              </a:buClr>
            </a:pPr>
            <a:endParaRPr lang="fr-FR" sz="1400" b="0" dirty="0">
              <a:latin typeface="Verdana" panose="020B0604030504040204" pitchFamily="34" charset="0"/>
              <a:ea typeface="Verdana" panose="020B0604030504040204" pitchFamily="34" charset="0"/>
              <a:cs typeface="Verdana" panose="020B0604030504040204" pitchFamily="34" charset="0"/>
            </a:endParaRPr>
          </a:p>
          <a:p>
            <a:pPr>
              <a:buClr>
                <a:schemeClr val="accent1"/>
              </a:buClr>
            </a:pPr>
            <a:endParaRPr lang="fr-FR" sz="1400" b="0" dirty="0">
              <a:latin typeface="Verdana" panose="020B0604030504040204" pitchFamily="34" charset="0"/>
              <a:ea typeface="Verdana" panose="020B0604030504040204" pitchFamily="34" charset="0"/>
              <a:cs typeface="Verdana" panose="020B0604030504040204" pitchFamily="34" charset="0"/>
            </a:endParaRPr>
          </a:p>
        </p:txBody>
      </p:sp>
      <p:sp>
        <p:nvSpPr>
          <p:cNvPr id="4" name="Espace réservé de la date 3">
            <a:extLst>
              <a:ext uri="{FF2B5EF4-FFF2-40B4-BE49-F238E27FC236}">
                <a16:creationId xmlns:a16="http://schemas.microsoft.com/office/drawing/2014/main" id="{A5EDBDE6-F8A8-4F45-8E98-E054075D0A15}"/>
              </a:ext>
            </a:extLst>
          </p:cNvPr>
          <p:cNvSpPr>
            <a:spLocks noGrp="1"/>
          </p:cNvSpPr>
          <p:nvPr>
            <p:ph type="dt" sz="half" idx="10"/>
          </p:nvPr>
        </p:nvSpPr>
        <p:spPr/>
        <p:txBody>
          <a:bodyPr/>
          <a:lstStyle/>
          <a:p>
            <a:pPr>
              <a:spcBef>
                <a:spcPct val="0"/>
              </a:spcBef>
            </a:pPr>
            <a:fld id="{4E527726-6E2F-E047-9C28-EC5848A43656}" type="datetime4">
              <a:rPr lang="fr-FR" smtClean="0"/>
              <a:t>3 juin 2021</a:t>
            </a:fld>
            <a:endParaRPr lang="fr-FR" dirty="0"/>
          </a:p>
        </p:txBody>
      </p:sp>
      <p:sp>
        <p:nvSpPr>
          <p:cNvPr id="9" name="Espace réservé du numéro de diapositive 5">
            <a:extLst>
              <a:ext uri="{FF2B5EF4-FFF2-40B4-BE49-F238E27FC236}">
                <a16:creationId xmlns:a16="http://schemas.microsoft.com/office/drawing/2014/main" id="{B1457B1C-2160-4A2C-BE17-76515EE75334}"/>
              </a:ext>
            </a:extLst>
          </p:cNvPr>
          <p:cNvSpPr>
            <a:spLocks noGrp="1"/>
          </p:cNvSpPr>
          <p:nvPr>
            <p:ph type="sldNum" sz="quarter" idx="4"/>
          </p:nvPr>
        </p:nvSpPr>
        <p:spPr>
          <a:xfrm>
            <a:off x="5369069" y="6303409"/>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8916FC1-6D20-1A45-9F66-A68EA2E2DDFC}" type="slidenum">
              <a:rPr lang="fr-FR" smtClean="0"/>
              <a:t>13</a:t>
            </a:fld>
            <a:endParaRPr lang="fr-FR"/>
          </a:p>
        </p:txBody>
      </p:sp>
      <p:sp>
        <p:nvSpPr>
          <p:cNvPr id="14" name="Espace réservé du texte 2">
            <a:extLst>
              <a:ext uri="{FF2B5EF4-FFF2-40B4-BE49-F238E27FC236}">
                <a16:creationId xmlns:a16="http://schemas.microsoft.com/office/drawing/2014/main" id="{67C96380-9957-4985-8047-C14AC91D59C7}"/>
              </a:ext>
            </a:extLst>
          </p:cNvPr>
          <p:cNvSpPr>
            <a:spLocks noGrp="1"/>
          </p:cNvSpPr>
          <p:nvPr>
            <p:ph type="body" sz="quarter" idx="12"/>
          </p:nvPr>
        </p:nvSpPr>
        <p:spPr>
          <a:xfrm>
            <a:off x="4968816" y="99276"/>
            <a:ext cx="3726140" cy="363537"/>
          </a:xfrm>
        </p:spPr>
        <p:txBody>
          <a:bodyPr/>
          <a:lstStyle/>
          <a:p>
            <a:r>
              <a:rPr lang="fr-FR" dirty="0"/>
              <a:t>LOI PACTE : OBJECTIFS ET PRINCIPES</a:t>
            </a:r>
          </a:p>
        </p:txBody>
      </p:sp>
    </p:spTree>
    <p:extLst>
      <p:ext uri="{BB962C8B-B14F-4D97-AF65-F5344CB8AC3E}">
        <p14:creationId xmlns:p14="http://schemas.microsoft.com/office/powerpoint/2010/main" val="127305377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re 2">
            <a:extLst>
              <a:ext uri="{FF2B5EF4-FFF2-40B4-BE49-F238E27FC236}">
                <a16:creationId xmlns:a16="http://schemas.microsoft.com/office/drawing/2014/main" id="{959832CE-B3F4-7A40-A22C-3E146B88BD10}"/>
              </a:ext>
            </a:extLst>
          </p:cNvPr>
          <p:cNvSpPr>
            <a:spLocks noGrp="1"/>
          </p:cNvSpPr>
          <p:nvPr>
            <p:ph type="title"/>
          </p:nvPr>
        </p:nvSpPr>
        <p:spPr/>
        <p:txBody>
          <a:bodyPr/>
          <a:lstStyle/>
          <a:p>
            <a:r>
              <a:rPr lang="fr-FR" dirty="0"/>
              <a:t>2</a:t>
            </a:r>
          </a:p>
        </p:txBody>
      </p:sp>
      <p:sp>
        <p:nvSpPr>
          <p:cNvPr id="23" name="Espace réservé du texte 22">
            <a:extLst>
              <a:ext uri="{FF2B5EF4-FFF2-40B4-BE49-F238E27FC236}">
                <a16:creationId xmlns:a16="http://schemas.microsoft.com/office/drawing/2014/main" id="{7E46AFA6-6BE1-6E4C-AECB-C051C970DC31}"/>
              </a:ext>
            </a:extLst>
          </p:cNvPr>
          <p:cNvSpPr>
            <a:spLocks noGrp="1"/>
          </p:cNvSpPr>
          <p:nvPr>
            <p:ph type="body" sz="quarter" idx="13"/>
          </p:nvPr>
        </p:nvSpPr>
        <p:spPr>
          <a:xfrm>
            <a:off x="1305853" y="500355"/>
            <a:ext cx="5365474" cy="333375"/>
          </a:xfrm>
        </p:spPr>
        <p:txBody>
          <a:bodyPr/>
          <a:lstStyle/>
          <a:p>
            <a:r>
              <a:rPr lang="fr-FR" dirty="0"/>
              <a:t>HARMONISATION</a:t>
            </a:r>
          </a:p>
        </p:txBody>
      </p:sp>
      <p:sp>
        <p:nvSpPr>
          <p:cNvPr id="2" name="Espace réservé de la date 1">
            <a:extLst>
              <a:ext uri="{FF2B5EF4-FFF2-40B4-BE49-F238E27FC236}">
                <a16:creationId xmlns:a16="http://schemas.microsoft.com/office/drawing/2014/main" id="{67354296-3E77-DE4D-ADFF-F14A47FF05C6}"/>
              </a:ext>
            </a:extLst>
          </p:cNvPr>
          <p:cNvSpPr>
            <a:spLocks noGrp="1"/>
          </p:cNvSpPr>
          <p:nvPr>
            <p:ph type="dt" sz="half" idx="10"/>
          </p:nvPr>
        </p:nvSpPr>
        <p:spPr>
          <a:xfrm>
            <a:off x="1276192" y="6153626"/>
            <a:ext cx="3205065" cy="365125"/>
          </a:xfrm>
        </p:spPr>
        <p:txBody>
          <a:bodyPr/>
          <a:lstStyle/>
          <a:p>
            <a:pPr>
              <a:spcBef>
                <a:spcPct val="0"/>
              </a:spcBef>
            </a:pPr>
            <a:fld id="{D641EFE0-45D8-0E4E-9973-7F8A1AF362B6}" type="datetime4">
              <a:rPr lang="fr-FR" smtClean="0"/>
              <a:t>3 juin 2021</a:t>
            </a:fld>
            <a:endParaRPr lang="fr-FR" dirty="0"/>
          </a:p>
        </p:txBody>
      </p:sp>
      <p:sp>
        <p:nvSpPr>
          <p:cNvPr id="6" name="ZoneTexte 5">
            <a:extLst>
              <a:ext uri="{FF2B5EF4-FFF2-40B4-BE49-F238E27FC236}">
                <a16:creationId xmlns:a16="http://schemas.microsoft.com/office/drawing/2014/main" id="{41704EB7-5FF6-45A9-B9ED-62384688D750}"/>
              </a:ext>
            </a:extLst>
          </p:cNvPr>
          <p:cNvSpPr txBox="1"/>
          <p:nvPr/>
        </p:nvSpPr>
        <p:spPr>
          <a:xfrm>
            <a:off x="0" y="1397250"/>
            <a:ext cx="6008260" cy="307777"/>
          </a:xfrm>
          <a:prstGeom prst="rect">
            <a:avLst/>
          </a:prstGeom>
          <a:noFill/>
          <a:ln>
            <a:solidFill>
              <a:schemeClr val="tx1"/>
            </a:solidFill>
          </a:ln>
        </p:spPr>
        <p:txBody>
          <a:bodyPr wrap="square" rtlCol="0">
            <a:spAutoFit/>
          </a:bodyPr>
          <a:lstStyle/>
          <a:p>
            <a:pPr algn="ctr"/>
            <a:r>
              <a:rPr lang="fr-FR" sz="1400" b="1" dirty="0">
                <a:latin typeface="Verdana" panose="020B0604030504040204" pitchFamily="34" charset="0"/>
                <a:ea typeface="Verdana" panose="020B0604030504040204" pitchFamily="34" charset="0"/>
                <a:cs typeface="Verdana" panose="020B0604030504040204" pitchFamily="34" charset="0"/>
              </a:rPr>
              <a:t>Deux produits collectifs</a:t>
            </a:r>
            <a:endParaRPr lang="fr-FR" sz="1000" i="1" dirty="0">
              <a:latin typeface="Verdana" panose="020B0604030504040204" pitchFamily="34" charset="0"/>
              <a:ea typeface="Verdana" panose="020B0604030504040204" pitchFamily="34" charset="0"/>
              <a:cs typeface="Verdana" panose="020B0604030504040204" pitchFamily="34" charset="0"/>
            </a:endParaRPr>
          </a:p>
        </p:txBody>
      </p:sp>
      <p:sp>
        <p:nvSpPr>
          <p:cNvPr id="13" name="ZoneTexte 12">
            <a:extLst>
              <a:ext uri="{FF2B5EF4-FFF2-40B4-BE49-F238E27FC236}">
                <a16:creationId xmlns:a16="http://schemas.microsoft.com/office/drawing/2014/main" id="{C55752F5-BDB9-4AB4-A24E-58F333DA6D94}"/>
              </a:ext>
            </a:extLst>
          </p:cNvPr>
          <p:cNvSpPr txBox="1"/>
          <p:nvPr/>
        </p:nvSpPr>
        <p:spPr>
          <a:xfrm>
            <a:off x="6091790" y="1397250"/>
            <a:ext cx="2938437" cy="307777"/>
          </a:xfrm>
          <a:prstGeom prst="rect">
            <a:avLst/>
          </a:prstGeom>
          <a:noFill/>
          <a:ln>
            <a:solidFill>
              <a:schemeClr val="tx1"/>
            </a:solidFill>
          </a:ln>
        </p:spPr>
        <p:txBody>
          <a:bodyPr wrap="square" rtlCol="0">
            <a:spAutoFit/>
          </a:bodyPr>
          <a:lstStyle/>
          <a:p>
            <a:pPr algn="ctr"/>
            <a:r>
              <a:rPr lang="fr-FR" sz="1400" b="1" dirty="0">
                <a:latin typeface="Verdana" panose="020B0604030504040204" pitchFamily="34" charset="0"/>
                <a:ea typeface="Verdana" panose="020B0604030504040204" pitchFamily="34" charset="0"/>
                <a:cs typeface="Verdana" panose="020B0604030504040204" pitchFamily="34" charset="0"/>
              </a:rPr>
              <a:t>Un produit individuel</a:t>
            </a:r>
            <a:endParaRPr lang="fr-FR" sz="1100" b="1" dirty="0">
              <a:latin typeface="Verdana" panose="020B0604030504040204" pitchFamily="34" charset="0"/>
              <a:ea typeface="Verdana" panose="020B0604030504040204" pitchFamily="34" charset="0"/>
              <a:cs typeface="Verdana" panose="020B0604030504040204" pitchFamily="34" charset="0"/>
            </a:endParaRPr>
          </a:p>
        </p:txBody>
      </p:sp>
      <p:sp>
        <p:nvSpPr>
          <p:cNvPr id="4" name="Rectangle 3">
            <a:extLst>
              <a:ext uri="{FF2B5EF4-FFF2-40B4-BE49-F238E27FC236}">
                <a16:creationId xmlns:a16="http://schemas.microsoft.com/office/drawing/2014/main" id="{0409F97C-8D65-41E2-A01C-52AE481B98C0}"/>
              </a:ext>
            </a:extLst>
          </p:cNvPr>
          <p:cNvSpPr/>
          <p:nvPr/>
        </p:nvSpPr>
        <p:spPr>
          <a:xfrm>
            <a:off x="1323088" y="830592"/>
            <a:ext cx="3683509" cy="369332"/>
          </a:xfrm>
          <a:prstGeom prst="rect">
            <a:avLst/>
          </a:prstGeom>
        </p:spPr>
        <p:txBody>
          <a:bodyPr wrap="none">
            <a:spAutoFit/>
          </a:bodyPr>
          <a:lstStyle/>
          <a:p>
            <a:r>
              <a:rPr lang="fr-FR" cap="all" dirty="0">
                <a:solidFill>
                  <a:schemeClr val="tx2"/>
                </a:solidFill>
              </a:rPr>
              <a:t>TROIS PER : PLAN EPARGNE RETRAITE</a:t>
            </a:r>
          </a:p>
        </p:txBody>
      </p:sp>
      <p:grpSp>
        <p:nvGrpSpPr>
          <p:cNvPr id="5" name="Groupe 4">
            <a:extLst>
              <a:ext uri="{FF2B5EF4-FFF2-40B4-BE49-F238E27FC236}">
                <a16:creationId xmlns:a16="http://schemas.microsoft.com/office/drawing/2014/main" id="{499B31BB-9DA7-4E8C-A72E-1D895F9A6C8E}"/>
              </a:ext>
            </a:extLst>
          </p:cNvPr>
          <p:cNvGrpSpPr/>
          <p:nvPr/>
        </p:nvGrpSpPr>
        <p:grpSpPr>
          <a:xfrm>
            <a:off x="0" y="1850292"/>
            <a:ext cx="2930908" cy="1105824"/>
            <a:chOff x="225041" y="3715870"/>
            <a:chExt cx="2930908" cy="1105824"/>
          </a:xfrm>
        </p:grpSpPr>
        <p:sp>
          <p:nvSpPr>
            <p:cNvPr id="7" name="ZoneTexte 6">
              <a:extLst>
                <a:ext uri="{FF2B5EF4-FFF2-40B4-BE49-F238E27FC236}">
                  <a16:creationId xmlns:a16="http://schemas.microsoft.com/office/drawing/2014/main" id="{4D69385B-E710-41F0-989A-9EEBCF3828C9}"/>
                </a:ext>
              </a:extLst>
            </p:cNvPr>
            <p:cNvSpPr txBox="1"/>
            <p:nvPr/>
          </p:nvSpPr>
          <p:spPr>
            <a:xfrm>
              <a:off x="230913" y="3715870"/>
              <a:ext cx="2925036" cy="307777"/>
            </a:xfrm>
            <a:prstGeom prst="rect">
              <a:avLst/>
            </a:prstGeom>
            <a:noFill/>
            <a:ln>
              <a:solidFill>
                <a:schemeClr val="accent1"/>
              </a:solidFill>
            </a:ln>
          </p:spPr>
          <p:txBody>
            <a:bodyPr wrap="square" rtlCol="0">
              <a:spAutoFit/>
            </a:bodyPr>
            <a:lstStyle/>
            <a:p>
              <a:pPr algn="ctr"/>
              <a:r>
                <a:rPr lang="fr-FR" sz="1400" dirty="0">
                  <a:latin typeface="Verdana" panose="020B0604030504040204" pitchFamily="34" charset="0"/>
                  <a:ea typeface="Verdana" panose="020B0604030504040204" pitchFamily="34" charset="0"/>
                  <a:cs typeface="Verdana" panose="020B0604030504040204" pitchFamily="34" charset="0"/>
                </a:rPr>
                <a:t>PERE-OB (ex PERE 83)</a:t>
              </a:r>
            </a:p>
          </p:txBody>
        </p:sp>
        <p:sp>
          <p:nvSpPr>
            <p:cNvPr id="21" name="ZoneTexte 20">
              <a:extLst>
                <a:ext uri="{FF2B5EF4-FFF2-40B4-BE49-F238E27FC236}">
                  <a16:creationId xmlns:a16="http://schemas.microsoft.com/office/drawing/2014/main" id="{D7A8F132-0C07-4603-8532-F61244EEF383}"/>
                </a:ext>
              </a:extLst>
            </p:cNvPr>
            <p:cNvSpPr txBox="1"/>
            <p:nvPr/>
          </p:nvSpPr>
          <p:spPr>
            <a:xfrm>
              <a:off x="2192985" y="4036204"/>
              <a:ext cx="937211" cy="507831"/>
            </a:xfrm>
            <a:prstGeom prst="rect">
              <a:avLst/>
            </a:prstGeom>
            <a:solidFill>
              <a:schemeClr val="accent1">
                <a:lumMod val="20000"/>
                <a:lumOff val="80000"/>
              </a:schemeClr>
            </a:solidFill>
            <a:ln>
              <a:solidFill>
                <a:schemeClr val="accent1"/>
              </a:solidFill>
            </a:ln>
          </p:spPr>
          <p:txBody>
            <a:bodyPr wrap="square" rtlCol="0">
              <a:spAutoFit/>
            </a:bodyPr>
            <a:lstStyle/>
            <a:p>
              <a:pPr algn="ctr"/>
              <a:r>
                <a:rPr lang="fr-FR" sz="900" dirty="0">
                  <a:latin typeface="Verdana" panose="020B0604030504040204" pitchFamily="34" charset="0"/>
                  <a:ea typeface="Verdana" panose="020B0604030504040204" pitchFamily="34" charset="0"/>
                  <a:cs typeface="Verdana" panose="020B0604030504040204" pitchFamily="34" charset="0"/>
                </a:rPr>
                <a:t>Cotisations Obligatoires</a:t>
              </a:r>
            </a:p>
            <a:p>
              <a:pPr algn="ctr"/>
              <a:r>
                <a:rPr lang="fr-FR" sz="900" dirty="0">
                  <a:latin typeface="Verdana" panose="020B0604030504040204" pitchFamily="34" charset="0"/>
                  <a:ea typeface="Verdana" panose="020B0604030504040204" pitchFamily="34" charset="0"/>
                  <a:cs typeface="Verdana" panose="020B0604030504040204" pitchFamily="34" charset="0"/>
                </a:rPr>
                <a:t>C3</a:t>
              </a:r>
            </a:p>
          </p:txBody>
        </p:sp>
        <p:sp>
          <p:nvSpPr>
            <p:cNvPr id="24" name="ZoneTexte 23">
              <a:extLst>
                <a:ext uri="{FF2B5EF4-FFF2-40B4-BE49-F238E27FC236}">
                  <a16:creationId xmlns:a16="http://schemas.microsoft.com/office/drawing/2014/main" id="{B59B2761-5187-455A-9E5F-1E190F12221A}"/>
                </a:ext>
              </a:extLst>
            </p:cNvPr>
            <p:cNvSpPr txBox="1"/>
            <p:nvPr/>
          </p:nvSpPr>
          <p:spPr>
            <a:xfrm>
              <a:off x="225041" y="4035105"/>
              <a:ext cx="937211" cy="507831"/>
            </a:xfrm>
            <a:prstGeom prst="rect">
              <a:avLst/>
            </a:prstGeom>
            <a:solidFill>
              <a:schemeClr val="accent3">
                <a:lumMod val="20000"/>
                <a:lumOff val="80000"/>
              </a:schemeClr>
            </a:solidFill>
            <a:ln>
              <a:solidFill>
                <a:schemeClr val="accent3"/>
              </a:solidFill>
            </a:ln>
          </p:spPr>
          <p:txBody>
            <a:bodyPr wrap="square" rtlCol="0">
              <a:spAutoFit/>
            </a:bodyPr>
            <a:lstStyle/>
            <a:p>
              <a:pPr algn="ctr"/>
              <a:r>
                <a:rPr lang="fr-FR" sz="900" dirty="0">
                  <a:latin typeface="Verdana" panose="020B0604030504040204" pitchFamily="34" charset="0"/>
                  <a:ea typeface="Verdana" panose="020B0604030504040204" pitchFamily="34" charset="0"/>
                  <a:cs typeface="Verdana" panose="020B0604030504040204" pitchFamily="34" charset="0"/>
                </a:rPr>
                <a:t>Versements Volontaires</a:t>
              </a:r>
            </a:p>
            <a:p>
              <a:pPr algn="ctr"/>
              <a:r>
                <a:rPr lang="fr-FR" sz="900" dirty="0">
                  <a:latin typeface="Verdana" panose="020B0604030504040204" pitchFamily="34" charset="0"/>
                  <a:ea typeface="Verdana" panose="020B0604030504040204" pitchFamily="34" charset="0"/>
                  <a:cs typeface="Verdana" panose="020B0604030504040204" pitchFamily="34" charset="0"/>
                </a:rPr>
                <a:t>C1</a:t>
              </a:r>
            </a:p>
          </p:txBody>
        </p:sp>
        <p:sp>
          <p:nvSpPr>
            <p:cNvPr id="25" name="ZoneTexte 24">
              <a:extLst>
                <a:ext uri="{FF2B5EF4-FFF2-40B4-BE49-F238E27FC236}">
                  <a16:creationId xmlns:a16="http://schemas.microsoft.com/office/drawing/2014/main" id="{A714E3D3-2B6B-48A1-9AA1-A074FD3D55F0}"/>
                </a:ext>
              </a:extLst>
            </p:cNvPr>
            <p:cNvSpPr txBox="1"/>
            <p:nvPr/>
          </p:nvSpPr>
          <p:spPr>
            <a:xfrm>
              <a:off x="1162252" y="4036864"/>
              <a:ext cx="1050613" cy="784830"/>
            </a:xfrm>
            <a:prstGeom prst="rect">
              <a:avLst/>
            </a:prstGeom>
            <a:solidFill>
              <a:schemeClr val="bg1">
                <a:lumMod val="85000"/>
              </a:schemeClr>
            </a:solidFill>
            <a:ln>
              <a:solidFill>
                <a:schemeClr val="tx1">
                  <a:lumMod val="50000"/>
                  <a:lumOff val="50000"/>
                </a:schemeClr>
              </a:solidFill>
            </a:ln>
          </p:spPr>
          <p:txBody>
            <a:bodyPr wrap="square" rtlCol="0">
              <a:spAutoFit/>
            </a:bodyPr>
            <a:lstStyle/>
            <a:p>
              <a:pPr algn="ctr"/>
              <a:r>
                <a:rPr lang="fr-FR" sz="900" dirty="0">
                  <a:latin typeface="Verdana" panose="020B0604030504040204" pitchFamily="34" charset="0"/>
                  <a:ea typeface="Verdana" panose="020B0604030504040204" pitchFamily="34" charset="0"/>
                  <a:cs typeface="Verdana" panose="020B0604030504040204" pitchFamily="34" charset="0"/>
                </a:rPr>
                <a:t>Intéressement Participation Abondement Jours CET</a:t>
              </a:r>
            </a:p>
            <a:p>
              <a:pPr algn="ctr"/>
              <a:r>
                <a:rPr lang="fr-FR" sz="900" dirty="0">
                  <a:latin typeface="Verdana" panose="020B0604030504040204" pitchFamily="34" charset="0"/>
                  <a:ea typeface="Verdana" panose="020B0604030504040204" pitchFamily="34" charset="0"/>
                  <a:cs typeface="Verdana" panose="020B0604030504040204" pitchFamily="34" charset="0"/>
                </a:rPr>
                <a:t>C2</a:t>
              </a:r>
            </a:p>
          </p:txBody>
        </p:sp>
      </p:grpSp>
      <p:grpSp>
        <p:nvGrpSpPr>
          <p:cNvPr id="29" name="Groupe 28">
            <a:extLst>
              <a:ext uri="{FF2B5EF4-FFF2-40B4-BE49-F238E27FC236}">
                <a16:creationId xmlns:a16="http://schemas.microsoft.com/office/drawing/2014/main" id="{24C1FFB1-6DC0-4FF1-B33B-81E71EC7E614}"/>
              </a:ext>
            </a:extLst>
          </p:cNvPr>
          <p:cNvGrpSpPr/>
          <p:nvPr/>
        </p:nvGrpSpPr>
        <p:grpSpPr>
          <a:xfrm>
            <a:off x="3083224" y="1853605"/>
            <a:ext cx="2929453" cy="1093048"/>
            <a:chOff x="230913" y="3715870"/>
            <a:chExt cx="2929453" cy="1093048"/>
          </a:xfrm>
        </p:grpSpPr>
        <p:sp>
          <p:nvSpPr>
            <p:cNvPr id="30" name="ZoneTexte 29">
              <a:extLst>
                <a:ext uri="{FF2B5EF4-FFF2-40B4-BE49-F238E27FC236}">
                  <a16:creationId xmlns:a16="http://schemas.microsoft.com/office/drawing/2014/main" id="{04311FC1-268A-46CF-9234-F37C873E9481}"/>
                </a:ext>
              </a:extLst>
            </p:cNvPr>
            <p:cNvSpPr txBox="1"/>
            <p:nvPr/>
          </p:nvSpPr>
          <p:spPr>
            <a:xfrm>
              <a:off x="230913" y="3715870"/>
              <a:ext cx="2925036" cy="307777"/>
            </a:xfrm>
            <a:prstGeom prst="rect">
              <a:avLst/>
            </a:prstGeom>
            <a:noFill/>
            <a:ln>
              <a:solidFill>
                <a:schemeClr val="accent1"/>
              </a:solidFill>
            </a:ln>
          </p:spPr>
          <p:txBody>
            <a:bodyPr wrap="square" rtlCol="0">
              <a:spAutoFit/>
            </a:bodyPr>
            <a:lstStyle/>
            <a:p>
              <a:pPr algn="ctr"/>
              <a:r>
                <a:rPr lang="fr-FR" sz="1400" dirty="0">
                  <a:latin typeface="Verdana" panose="020B0604030504040204" pitchFamily="34" charset="0"/>
                  <a:ea typeface="Verdana" panose="020B0604030504040204" pitchFamily="34" charset="0"/>
                  <a:cs typeface="Verdana" panose="020B0604030504040204" pitchFamily="34" charset="0"/>
                </a:rPr>
                <a:t>PERE-CO</a:t>
              </a:r>
            </a:p>
          </p:txBody>
        </p:sp>
        <p:sp>
          <p:nvSpPr>
            <p:cNvPr id="31" name="ZoneTexte 30">
              <a:extLst>
                <a:ext uri="{FF2B5EF4-FFF2-40B4-BE49-F238E27FC236}">
                  <a16:creationId xmlns:a16="http://schemas.microsoft.com/office/drawing/2014/main" id="{F49ACAF2-0DF1-46AA-8E27-EEF3AD6DA8DB}"/>
                </a:ext>
              </a:extLst>
            </p:cNvPr>
            <p:cNvSpPr txBox="1"/>
            <p:nvPr/>
          </p:nvSpPr>
          <p:spPr>
            <a:xfrm>
              <a:off x="2223155" y="4033551"/>
              <a:ext cx="937211" cy="507831"/>
            </a:xfrm>
            <a:prstGeom prst="rect">
              <a:avLst/>
            </a:prstGeom>
            <a:solidFill>
              <a:schemeClr val="accent1">
                <a:lumMod val="20000"/>
                <a:lumOff val="80000"/>
              </a:schemeClr>
            </a:solidFill>
            <a:ln>
              <a:solidFill>
                <a:schemeClr val="accent1"/>
              </a:solidFill>
            </a:ln>
          </p:spPr>
          <p:txBody>
            <a:bodyPr wrap="square" rtlCol="0">
              <a:spAutoFit/>
            </a:bodyPr>
            <a:lstStyle/>
            <a:p>
              <a:pPr algn="ctr"/>
              <a:r>
                <a:rPr lang="fr-FR" sz="900" dirty="0">
                  <a:latin typeface="Verdana" panose="020B0604030504040204" pitchFamily="34" charset="0"/>
                  <a:ea typeface="Verdana" panose="020B0604030504040204" pitchFamily="34" charset="0"/>
                  <a:cs typeface="Verdana" panose="020B0604030504040204" pitchFamily="34" charset="0"/>
                </a:rPr>
                <a:t>Cotisations Obligatoires</a:t>
              </a:r>
            </a:p>
            <a:p>
              <a:pPr algn="ctr"/>
              <a:r>
                <a:rPr lang="fr-FR" sz="900" dirty="0">
                  <a:latin typeface="Verdana" panose="020B0604030504040204" pitchFamily="34" charset="0"/>
                  <a:ea typeface="Verdana" panose="020B0604030504040204" pitchFamily="34" charset="0"/>
                  <a:cs typeface="Verdana" panose="020B0604030504040204" pitchFamily="34" charset="0"/>
                </a:rPr>
                <a:t>C3</a:t>
              </a:r>
            </a:p>
          </p:txBody>
        </p:sp>
        <p:sp>
          <p:nvSpPr>
            <p:cNvPr id="32" name="ZoneTexte 31">
              <a:extLst>
                <a:ext uri="{FF2B5EF4-FFF2-40B4-BE49-F238E27FC236}">
                  <a16:creationId xmlns:a16="http://schemas.microsoft.com/office/drawing/2014/main" id="{03FC8F7D-748C-4BFD-BF05-DD3FBB340E41}"/>
                </a:ext>
              </a:extLst>
            </p:cNvPr>
            <p:cNvSpPr txBox="1"/>
            <p:nvPr/>
          </p:nvSpPr>
          <p:spPr>
            <a:xfrm>
              <a:off x="238398" y="4024088"/>
              <a:ext cx="937211" cy="507831"/>
            </a:xfrm>
            <a:prstGeom prst="rect">
              <a:avLst/>
            </a:prstGeom>
            <a:solidFill>
              <a:schemeClr val="accent3">
                <a:lumMod val="20000"/>
                <a:lumOff val="80000"/>
              </a:schemeClr>
            </a:solidFill>
            <a:ln>
              <a:solidFill>
                <a:schemeClr val="accent3"/>
              </a:solidFill>
            </a:ln>
          </p:spPr>
          <p:txBody>
            <a:bodyPr wrap="square" rtlCol="0">
              <a:spAutoFit/>
            </a:bodyPr>
            <a:lstStyle/>
            <a:p>
              <a:pPr algn="ctr"/>
              <a:r>
                <a:rPr lang="fr-FR" sz="900" dirty="0">
                  <a:latin typeface="Verdana" panose="020B0604030504040204" pitchFamily="34" charset="0"/>
                  <a:ea typeface="Verdana" panose="020B0604030504040204" pitchFamily="34" charset="0"/>
                  <a:cs typeface="Verdana" panose="020B0604030504040204" pitchFamily="34" charset="0"/>
                </a:rPr>
                <a:t>Versements Volontaires</a:t>
              </a:r>
            </a:p>
            <a:p>
              <a:pPr algn="ctr"/>
              <a:r>
                <a:rPr lang="fr-FR" sz="900" dirty="0">
                  <a:latin typeface="Verdana" panose="020B0604030504040204" pitchFamily="34" charset="0"/>
                  <a:ea typeface="Verdana" panose="020B0604030504040204" pitchFamily="34" charset="0"/>
                  <a:cs typeface="Verdana" panose="020B0604030504040204" pitchFamily="34" charset="0"/>
                </a:rPr>
                <a:t>C1</a:t>
              </a:r>
            </a:p>
          </p:txBody>
        </p:sp>
        <p:sp>
          <p:nvSpPr>
            <p:cNvPr id="33" name="ZoneTexte 32">
              <a:extLst>
                <a:ext uri="{FF2B5EF4-FFF2-40B4-BE49-F238E27FC236}">
                  <a16:creationId xmlns:a16="http://schemas.microsoft.com/office/drawing/2014/main" id="{225BBBB3-DBB9-461D-9C04-EC81C2F34BD2}"/>
                </a:ext>
              </a:extLst>
            </p:cNvPr>
            <p:cNvSpPr txBox="1"/>
            <p:nvPr/>
          </p:nvSpPr>
          <p:spPr>
            <a:xfrm>
              <a:off x="1190030" y="4024088"/>
              <a:ext cx="1050613" cy="784830"/>
            </a:xfrm>
            <a:prstGeom prst="rect">
              <a:avLst/>
            </a:prstGeom>
            <a:solidFill>
              <a:schemeClr val="bg1">
                <a:lumMod val="85000"/>
              </a:schemeClr>
            </a:solidFill>
            <a:ln>
              <a:solidFill>
                <a:schemeClr val="tx1">
                  <a:lumMod val="50000"/>
                  <a:lumOff val="50000"/>
                </a:schemeClr>
              </a:solidFill>
            </a:ln>
          </p:spPr>
          <p:txBody>
            <a:bodyPr wrap="square" rtlCol="0">
              <a:spAutoFit/>
            </a:bodyPr>
            <a:lstStyle/>
            <a:p>
              <a:pPr algn="ctr"/>
              <a:r>
                <a:rPr lang="fr-FR" sz="900" dirty="0">
                  <a:latin typeface="Verdana" panose="020B0604030504040204" pitchFamily="34" charset="0"/>
                  <a:ea typeface="Verdana" panose="020B0604030504040204" pitchFamily="34" charset="0"/>
                  <a:cs typeface="Verdana" panose="020B0604030504040204" pitchFamily="34" charset="0"/>
                </a:rPr>
                <a:t>Intéressement Participation Abondement Jours CET</a:t>
              </a:r>
            </a:p>
            <a:p>
              <a:pPr algn="ctr"/>
              <a:r>
                <a:rPr lang="fr-FR" sz="900" dirty="0">
                  <a:latin typeface="Verdana" panose="020B0604030504040204" pitchFamily="34" charset="0"/>
                  <a:ea typeface="Verdana" panose="020B0604030504040204" pitchFamily="34" charset="0"/>
                  <a:cs typeface="Verdana" panose="020B0604030504040204" pitchFamily="34" charset="0"/>
                </a:rPr>
                <a:t>C2</a:t>
              </a:r>
            </a:p>
          </p:txBody>
        </p:sp>
      </p:grpSp>
      <p:grpSp>
        <p:nvGrpSpPr>
          <p:cNvPr id="34" name="Groupe 33">
            <a:extLst>
              <a:ext uri="{FF2B5EF4-FFF2-40B4-BE49-F238E27FC236}">
                <a16:creationId xmlns:a16="http://schemas.microsoft.com/office/drawing/2014/main" id="{D326D228-EA95-4ECC-A9D6-D7329EEBC6AC}"/>
              </a:ext>
            </a:extLst>
          </p:cNvPr>
          <p:cNvGrpSpPr/>
          <p:nvPr/>
        </p:nvGrpSpPr>
        <p:grpSpPr>
          <a:xfrm>
            <a:off x="6118592" y="1850292"/>
            <a:ext cx="2925036" cy="1105824"/>
            <a:chOff x="230913" y="3715870"/>
            <a:chExt cx="2925036" cy="1105824"/>
          </a:xfrm>
        </p:grpSpPr>
        <p:sp>
          <p:nvSpPr>
            <p:cNvPr id="35" name="ZoneTexte 34">
              <a:extLst>
                <a:ext uri="{FF2B5EF4-FFF2-40B4-BE49-F238E27FC236}">
                  <a16:creationId xmlns:a16="http://schemas.microsoft.com/office/drawing/2014/main" id="{3D9E4834-6BC4-41D0-AC88-8B41AD91F2D7}"/>
                </a:ext>
              </a:extLst>
            </p:cNvPr>
            <p:cNvSpPr txBox="1"/>
            <p:nvPr/>
          </p:nvSpPr>
          <p:spPr>
            <a:xfrm>
              <a:off x="230913" y="3715870"/>
              <a:ext cx="2925036" cy="307777"/>
            </a:xfrm>
            <a:prstGeom prst="rect">
              <a:avLst/>
            </a:prstGeom>
            <a:noFill/>
            <a:ln>
              <a:solidFill>
                <a:schemeClr val="accent1"/>
              </a:solidFill>
            </a:ln>
          </p:spPr>
          <p:txBody>
            <a:bodyPr wrap="square" rtlCol="0">
              <a:spAutoFit/>
            </a:bodyPr>
            <a:lstStyle/>
            <a:p>
              <a:pPr algn="ctr"/>
              <a:r>
                <a:rPr lang="fr-FR" sz="1400" dirty="0">
                  <a:latin typeface="Verdana" panose="020B0604030504040204" pitchFamily="34" charset="0"/>
                  <a:ea typeface="Verdana" panose="020B0604030504040204" pitchFamily="34" charset="0"/>
                  <a:cs typeface="Verdana" panose="020B0604030504040204" pitchFamily="34" charset="0"/>
                </a:rPr>
                <a:t>PER-IN </a:t>
              </a:r>
              <a:r>
                <a:rPr lang="fr-FR" sz="900" dirty="0">
                  <a:latin typeface="Verdana" panose="020B0604030504040204" pitchFamily="34" charset="0"/>
                  <a:ea typeface="Verdana" panose="020B0604030504040204" pitchFamily="34" charset="0"/>
                  <a:cs typeface="Verdana" panose="020B0604030504040204" pitchFamily="34" charset="0"/>
                </a:rPr>
                <a:t>(ex Madelin/PERP)</a:t>
              </a:r>
            </a:p>
          </p:txBody>
        </p:sp>
        <p:sp>
          <p:nvSpPr>
            <p:cNvPr id="36" name="ZoneTexte 35">
              <a:extLst>
                <a:ext uri="{FF2B5EF4-FFF2-40B4-BE49-F238E27FC236}">
                  <a16:creationId xmlns:a16="http://schemas.microsoft.com/office/drawing/2014/main" id="{B2D1D39F-DDEA-4E97-8720-8752999F8132}"/>
                </a:ext>
              </a:extLst>
            </p:cNvPr>
            <p:cNvSpPr txBox="1"/>
            <p:nvPr/>
          </p:nvSpPr>
          <p:spPr>
            <a:xfrm>
              <a:off x="2195038" y="4022771"/>
              <a:ext cx="937211" cy="507831"/>
            </a:xfrm>
            <a:prstGeom prst="rect">
              <a:avLst/>
            </a:prstGeom>
            <a:solidFill>
              <a:schemeClr val="accent1">
                <a:lumMod val="20000"/>
                <a:lumOff val="80000"/>
              </a:schemeClr>
            </a:solidFill>
            <a:ln>
              <a:solidFill>
                <a:schemeClr val="accent1"/>
              </a:solidFill>
            </a:ln>
          </p:spPr>
          <p:txBody>
            <a:bodyPr wrap="square" rtlCol="0">
              <a:spAutoFit/>
            </a:bodyPr>
            <a:lstStyle/>
            <a:p>
              <a:pPr algn="ctr"/>
              <a:r>
                <a:rPr lang="fr-FR" sz="900" dirty="0">
                  <a:latin typeface="Verdana" panose="020B0604030504040204" pitchFamily="34" charset="0"/>
                  <a:ea typeface="Verdana" panose="020B0604030504040204" pitchFamily="34" charset="0"/>
                  <a:cs typeface="Verdana" panose="020B0604030504040204" pitchFamily="34" charset="0"/>
                </a:rPr>
                <a:t>Cotisations Obligatoires</a:t>
              </a:r>
            </a:p>
            <a:p>
              <a:pPr algn="ctr"/>
              <a:r>
                <a:rPr lang="fr-FR" sz="900" dirty="0">
                  <a:latin typeface="Verdana" panose="020B0604030504040204" pitchFamily="34" charset="0"/>
                  <a:ea typeface="Verdana" panose="020B0604030504040204" pitchFamily="34" charset="0"/>
                  <a:cs typeface="Verdana" panose="020B0604030504040204" pitchFamily="34" charset="0"/>
                </a:rPr>
                <a:t>C3</a:t>
              </a:r>
            </a:p>
          </p:txBody>
        </p:sp>
        <p:sp>
          <p:nvSpPr>
            <p:cNvPr id="37" name="ZoneTexte 36">
              <a:extLst>
                <a:ext uri="{FF2B5EF4-FFF2-40B4-BE49-F238E27FC236}">
                  <a16:creationId xmlns:a16="http://schemas.microsoft.com/office/drawing/2014/main" id="{D2A7A362-B217-483C-8B42-A22B2785122B}"/>
                </a:ext>
              </a:extLst>
            </p:cNvPr>
            <p:cNvSpPr txBox="1"/>
            <p:nvPr/>
          </p:nvSpPr>
          <p:spPr>
            <a:xfrm>
              <a:off x="238400" y="4024088"/>
              <a:ext cx="937211" cy="507831"/>
            </a:xfrm>
            <a:prstGeom prst="rect">
              <a:avLst/>
            </a:prstGeom>
            <a:solidFill>
              <a:schemeClr val="accent3">
                <a:lumMod val="20000"/>
                <a:lumOff val="80000"/>
              </a:schemeClr>
            </a:solidFill>
            <a:ln>
              <a:solidFill>
                <a:schemeClr val="accent3"/>
              </a:solidFill>
            </a:ln>
          </p:spPr>
          <p:txBody>
            <a:bodyPr wrap="square" rtlCol="0">
              <a:spAutoFit/>
            </a:bodyPr>
            <a:lstStyle/>
            <a:p>
              <a:pPr algn="ctr"/>
              <a:r>
                <a:rPr lang="fr-FR" sz="900" dirty="0">
                  <a:latin typeface="Verdana" panose="020B0604030504040204" pitchFamily="34" charset="0"/>
                  <a:ea typeface="Verdana" panose="020B0604030504040204" pitchFamily="34" charset="0"/>
                  <a:cs typeface="Verdana" panose="020B0604030504040204" pitchFamily="34" charset="0"/>
                </a:rPr>
                <a:t>Versements Volontaires</a:t>
              </a:r>
            </a:p>
            <a:p>
              <a:pPr algn="ctr"/>
              <a:r>
                <a:rPr lang="fr-FR" sz="900" dirty="0">
                  <a:latin typeface="Verdana" panose="020B0604030504040204" pitchFamily="34" charset="0"/>
                  <a:ea typeface="Verdana" panose="020B0604030504040204" pitchFamily="34" charset="0"/>
                  <a:cs typeface="Verdana" panose="020B0604030504040204" pitchFamily="34" charset="0"/>
                </a:rPr>
                <a:t>C1</a:t>
              </a:r>
            </a:p>
          </p:txBody>
        </p:sp>
        <p:sp>
          <p:nvSpPr>
            <p:cNvPr id="38" name="ZoneTexte 37">
              <a:extLst>
                <a:ext uri="{FF2B5EF4-FFF2-40B4-BE49-F238E27FC236}">
                  <a16:creationId xmlns:a16="http://schemas.microsoft.com/office/drawing/2014/main" id="{C855FFFA-C8E2-4C23-836B-C998F89C62A0}"/>
                </a:ext>
              </a:extLst>
            </p:cNvPr>
            <p:cNvSpPr txBox="1"/>
            <p:nvPr/>
          </p:nvSpPr>
          <p:spPr>
            <a:xfrm>
              <a:off x="1191251" y="4036864"/>
              <a:ext cx="1050613" cy="784830"/>
            </a:xfrm>
            <a:prstGeom prst="rect">
              <a:avLst/>
            </a:prstGeom>
            <a:solidFill>
              <a:schemeClr val="bg1">
                <a:lumMod val="85000"/>
              </a:schemeClr>
            </a:solidFill>
            <a:ln>
              <a:solidFill>
                <a:schemeClr val="tx1">
                  <a:lumMod val="50000"/>
                  <a:lumOff val="50000"/>
                </a:schemeClr>
              </a:solidFill>
            </a:ln>
          </p:spPr>
          <p:txBody>
            <a:bodyPr wrap="square" rtlCol="0">
              <a:spAutoFit/>
            </a:bodyPr>
            <a:lstStyle/>
            <a:p>
              <a:pPr algn="ctr"/>
              <a:r>
                <a:rPr lang="fr-FR" sz="900" dirty="0">
                  <a:latin typeface="Verdana" panose="020B0604030504040204" pitchFamily="34" charset="0"/>
                  <a:ea typeface="Verdana" panose="020B0604030504040204" pitchFamily="34" charset="0"/>
                  <a:cs typeface="Verdana" panose="020B0604030504040204" pitchFamily="34" charset="0"/>
                </a:rPr>
                <a:t>Intéressement Participation Abondement Jours CET</a:t>
              </a:r>
            </a:p>
            <a:p>
              <a:pPr algn="ctr"/>
              <a:r>
                <a:rPr lang="fr-FR" sz="900" dirty="0">
                  <a:latin typeface="Verdana" panose="020B0604030504040204" pitchFamily="34" charset="0"/>
                  <a:ea typeface="Verdana" panose="020B0604030504040204" pitchFamily="34" charset="0"/>
                  <a:cs typeface="Verdana" panose="020B0604030504040204" pitchFamily="34" charset="0"/>
                </a:rPr>
                <a:t>C2</a:t>
              </a:r>
            </a:p>
          </p:txBody>
        </p:sp>
      </p:grpSp>
      <p:sp>
        <p:nvSpPr>
          <p:cNvPr id="10" name="ZoneTexte 9">
            <a:extLst>
              <a:ext uri="{FF2B5EF4-FFF2-40B4-BE49-F238E27FC236}">
                <a16:creationId xmlns:a16="http://schemas.microsoft.com/office/drawing/2014/main" id="{34D1B4AE-6B51-4FC4-949F-CCB47564C2A3}"/>
              </a:ext>
            </a:extLst>
          </p:cNvPr>
          <p:cNvSpPr txBox="1"/>
          <p:nvPr/>
        </p:nvSpPr>
        <p:spPr>
          <a:xfrm>
            <a:off x="739295" y="3389062"/>
            <a:ext cx="7779026" cy="646331"/>
          </a:xfrm>
          <a:prstGeom prst="rect">
            <a:avLst/>
          </a:prstGeom>
          <a:noFill/>
        </p:spPr>
        <p:txBody>
          <a:bodyPr wrap="square" rtlCol="0">
            <a:spAutoFit/>
          </a:bodyPr>
          <a:lstStyle/>
          <a:p>
            <a:r>
              <a:rPr lang="fr-FR" b="1" i="1" dirty="0"/>
              <a:t>Avec les 3 compartiments, l’épargne est totalement transférable d’un produit à un autre, sans modifier les conditions de sortie (rente/capital/fiscalité) </a:t>
            </a:r>
          </a:p>
        </p:txBody>
      </p:sp>
      <p:grpSp>
        <p:nvGrpSpPr>
          <p:cNvPr id="39" name="Groupe 38">
            <a:extLst>
              <a:ext uri="{FF2B5EF4-FFF2-40B4-BE49-F238E27FC236}">
                <a16:creationId xmlns:a16="http://schemas.microsoft.com/office/drawing/2014/main" id="{026F8D5D-097F-4D9A-9943-6A380E546B08}"/>
              </a:ext>
            </a:extLst>
          </p:cNvPr>
          <p:cNvGrpSpPr/>
          <p:nvPr/>
        </p:nvGrpSpPr>
        <p:grpSpPr>
          <a:xfrm>
            <a:off x="149820" y="4134450"/>
            <a:ext cx="1051268" cy="2283784"/>
            <a:chOff x="140384" y="3709090"/>
            <a:chExt cx="1051268" cy="2283784"/>
          </a:xfrm>
        </p:grpSpPr>
        <p:sp>
          <p:nvSpPr>
            <p:cNvPr id="41" name="ZoneTexte 40">
              <a:extLst>
                <a:ext uri="{FF2B5EF4-FFF2-40B4-BE49-F238E27FC236}">
                  <a16:creationId xmlns:a16="http://schemas.microsoft.com/office/drawing/2014/main" id="{DDE4F96D-BCCA-4F15-BBAE-F24834B5D23B}"/>
                </a:ext>
              </a:extLst>
            </p:cNvPr>
            <p:cNvSpPr txBox="1"/>
            <p:nvPr/>
          </p:nvSpPr>
          <p:spPr>
            <a:xfrm>
              <a:off x="140384" y="5346543"/>
              <a:ext cx="1048012" cy="646331"/>
            </a:xfrm>
            <a:prstGeom prst="rect">
              <a:avLst/>
            </a:prstGeom>
            <a:solidFill>
              <a:schemeClr val="accent1">
                <a:lumMod val="20000"/>
                <a:lumOff val="80000"/>
              </a:schemeClr>
            </a:solidFill>
            <a:ln>
              <a:solidFill>
                <a:schemeClr val="accent1"/>
              </a:solidFill>
            </a:ln>
          </p:spPr>
          <p:txBody>
            <a:bodyPr wrap="square" rtlCol="0">
              <a:spAutoFit/>
            </a:bodyPr>
            <a:lstStyle/>
            <a:p>
              <a:pPr algn="ctr"/>
              <a:r>
                <a:rPr lang="fr-FR" sz="900" dirty="0">
                  <a:latin typeface="Verdana" panose="020B0604030504040204" pitchFamily="34" charset="0"/>
                  <a:ea typeface="Verdana" panose="020B0604030504040204" pitchFamily="34" charset="0"/>
                  <a:cs typeface="Verdana" panose="020B0604030504040204" pitchFamily="34" charset="0"/>
                </a:rPr>
                <a:t>Compartiment C3 </a:t>
              </a:r>
            </a:p>
            <a:p>
              <a:pPr algn="ctr"/>
              <a:r>
                <a:rPr lang="fr-FR" sz="900" dirty="0">
                  <a:latin typeface="Verdana" panose="020B0604030504040204" pitchFamily="34" charset="0"/>
                  <a:ea typeface="Verdana" panose="020B0604030504040204" pitchFamily="34" charset="0"/>
                  <a:cs typeface="Verdana" panose="020B0604030504040204" pitchFamily="34" charset="0"/>
                </a:rPr>
                <a:t>Cotisations Obligatoires</a:t>
              </a:r>
            </a:p>
          </p:txBody>
        </p:sp>
        <p:sp>
          <p:nvSpPr>
            <p:cNvPr id="42" name="ZoneTexte 41">
              <a:extLst>
                <a:ext uri="{FF2B5EF4-FFF2-40B4-BE49-F238E27FC236}">
                  <a16:creationId xmlns:a16="http://schemas.microsoft.com/office/drawing/2014/main" id="{2B80D74C-D8E9-4B1B-83F6-0376345896AF}"/>
                </a:ext>
              </a:extLst>
            </p:cNvPr>
            <p:cNvSpPr txBox="1"/>
            <p:nvPr/>
          </p:nvSpPr>
          <p:spPr>
            <a:xfrm>
              <a:off x="141039" y="3709090"/>
              <a:ext cx="1050613" cy="646331"/>
            </a:xfrm>
            <a:prstGeom prst="rect">
              <a:avLst/>
            </a:prstGeom>
            <a:solidFill>
              <a:schemeClr val="accent3">
                <a:lumMod val="20000"/>
                <a:lumOff val="80000"/>
              </a:schemeClr>
            </a:solidFill>
            <a:ln>
              <a:solidFill>
                <a:schemeClr val="accent3"/>
              </a:solidFill>
            </a:ln>
          </p:spPr>
          <p:txBody>
            <a:bodyPr wrap="square" rtlCol="0">
              <a:spAutoFit/>
            </a:bodyPr>
            <a:lstStyle/>
            <a:p>
              <a:pPr algn="ctr"/>
              <a:r>
                <a:rPr lang="fr-FR" sz="900" dirty="0">
                  <a:latin typeface="Verdana" panose="020B0604030504040204" pitchFamily="34" charset="0"/>
                  <a:ea typeface="Verdana" panose="020B0604030504040204" pitchFamily="34" charset="0"/>
                  <a:cs typeface="Verdana" panose="020B0604030504040204" pitchFamily="34" charset="0"/>
                </a:rPr>
                <a:t>Compartiment C1</a:t>
              </a:r>
            </a:p>
            <a:p>
              <a:pPr algn="ctr"/>
              <a:r>
                <a:rPr lang="fr-FR" sz="900" dirty="0">
                  <a:latin typeface="Verdana" panose="020B0604030504040204" pitchFamily="34" charset="0"/>
                  <a:ea typeface="Verdana" panose="020B0604030504040204" pitchFamily="34" charset="0"/>
                  <a:cs typeface="Verdana" panose="020B0604030504040204" pitchFamily="34" charset="0"/>
                </a:rPr>
                <a:t>Versements Volontaires</a:t>
              </a:r>
            </a:p>
          </p:txBody>
        </p:sp>
        <p:sp>
          <p:nvSpPr>
            <p:cNvPr id="43" name="ZoneTexte 42">
              <a:extLst>
                <a:ext uri="{FF2B5EF4-FFF2-40B4-BE49-F238E27FC236}">
                  <a16:creationId xmlns:a16="http://schemas.microsoft.com/office/drawing/2014/main" id="{CF7F930D-F764-4F49-840D-E421898AB6B8}"/>
                </a:ext>
              </a:extLst>
            </p:cNvPr>
            <p:cNvSpPr txBox="1"/>
            <p:nvPr/>
          </p:nvSpPr>
          <p:spPr>
            <a:xfrm>
              <a:off x="140384" y="4382913"/>
              <a:ext cx="1050613" cy="923330"/>
            </a:xfrm>
            <a:prstGeom prst="rect">
              <a:avLst/>
            </a:prstGeom>
            <a:solidFill>
              <a:schemeClr val="bg1">
                <a:lumMod val="85000"/>
              </a:schemeClr>
            </a:solidFill>
            <a:ln>
              <a:solidFill>
                <a:schemeClr val="tx1">
                  <a:lumMod val="50000"/>
                  <a:lumOff val="50000"/>
                </a:schemeClr>
              </a:solidFill>
            </a:ln>
          </p:spPr>
          <p:txBody>
            <a:bodyPr wrap="square" rtlCol="0">
              <a:spAutoFit/>
            </a:bodyPr>
            <a:lstStyle/>
            <a:p>
              <a:pPr algn="ctr"/>
              <a:r>
                <a:rPr lang="fr-FR" sz="900" dirty="0">
                  <a:latin typeface="Verdana" panose="020B0604030504040204" pitchFamily="34" charset="0"/>
                  <a:ea typeface="Verdana" panose="020B0604030504040204" pitchFamily="34" charset="0"/>
                  <a:cs typeface="Verdana" panose="020B0604030504040204" pitchFamily="34" charset="0"/>
                </a:rPr>
                <a:t>Compartiment C2</a:t>
              </a:r>
            </a:p>
            <a:p>
              <a:pPr algn="ctr"/>
              <a:r>
                <a:rPr lang="fr-FR" sz="900" dirty="0">
                  <a:latin typeface="Verdana" panose="020B0604030504040204" pitchFamily="34" charset="0"/>
                  <a:ea typeface="Verdana" panose="020B0604030504040204" pitchFamily="34" charset="0"/>
                  <a:cs typeface="Verdana" panose="020B0604030504040204" pitchFamily="34" charset="0"/>
                </a:rPr>
                <a:t>Intéressement Participation Abondement Jours CET</a:t>
              </a:r>
            </a:p>
          </p:txBody>
        </p:sp>
      </p:grpSp>
      <p:sp>
        <p:nvSpPr>
          <p:cNvPr id="12" name="Flèche : droite 11">
            <a:extLst>
              <a:ext uri="{FF2B5EF4-FFF2-40B4-BE49-F238E27FC236}">
                <a16:creationId xmlns:a16="http://schemas.microsoft.com/office/drawing/2014/main" id="{47A2ABDC-F729-48ED-BE66-59258A5C31A7}"/>
              </a:ext>
            </a:extLst>
          </p:cNvPr>
          <p:cNvSpPr/>
          <p:nvPr/>
        </p:nvSpPr>
        <p:spPr>
          <a:xfrm>
            <a:off x="1399036" y="6030416"/>
            <a:ext cx="2332383" cy="129306"/>
          </a:xfrm>
          <a:prstGeom prst="rightArrow">
            <a:avLst/>
          </a:prstGeom>
          <a:solidFill>
            <a:schemeClr val="accent1">
              <a:lumMod val="20000"/>
              <a:lumOff val="8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44" name="Flèche : droite 43">
            <a:extLst>
              <a:ext uri="{FF2B5EF4-FFF2-40B4-BE49-F238E27FC236}">
                <a16:creationId xmlns:a16="http://schemas.microsoft.com/office/drawing/2014/main" id="{04DB612A-AE0F-4C8F-AE72-E5B91F021EBF}"/>
              </a:ext>
            </a:extLst>
          </p:cNvPr>
          <p:cNvSpPr/>
          <p:nvPr/>
        </p:nvSpPr>
        <p:spPr>
          <a:xfrm>
            <a:off x="1399037" y="4379897"/>
            <a:ext cx="2332383" cy="129306"/>
          </a:xfrm>
          <a:prstGeom prst="rightArrow">
            <a:avLst/>
          </a:prstGeom>
          <a:solidFill>
            <a:schemeClr val="accent3">
              <a:lumMod val="20000"/>
              <a:lumOff val="80000"/>
            </a:schemeClr>
          </a:solidFill>
          <a:ln>
            <a:solidFill>
              <a:schemeClr val="accent3"/>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45" name="Flèche : droite 44">
            <a:extLst>
              <a:ext uri="{FF2B5EF4-FFF2-40B4-BE49-F238E27FC236}">
                <a16:creationId xmlns:a16="http://schemas.microsoft.com/office/drawing/2014/main" id="{C4029215-1A12-42C5-958F-E0A172703ED6}"/>
              </a:ext>
            </a:extLst>
          </p:cNvPr>
          <p:cNvSpPr/>
          <p:nvPr/>
        </p:nvSpPr>
        <p:spPr>
          <a:xfrm>
            <a:off x="1411688" y="5194907"/>
            <a:ext cx="2332383" cy="129306"/>
          </a:xfrm>
          <a:prstGeom prst="rightArrow">
            <a:avLst/>
          </a:prstGeom>
          <a:solidFill>
            <a:schemeClr val="bg1">
              <a:lumMod val="85000"/>
            </a:schemeClr>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14" name="ZoneTexte 13">
            <a:extLst>
              <a:ext uri="{FF2B5EF4-FFF2-40B4-BE49-F238E27FC236}">
                <a16:creationId xmlns:a16="http://schemas.microsoft.com/office/drawing/2014/main" id="{8743D079-ABCF-412A-8999-AC53FA7D21EC}"/>
              </a:ext>
            </a:extLst>
          </p:cNvPr>
          <p:cNvSpPr txBox="1"/>
          <p:nvPr/>
        </p:nvSpPr>
        <p:spPr>
          <a:xfrm>
            <a:off x="3922462" y="5721976"/>
            <a:ext cx="4958896" cy="646331"/>
          </a:xfrm>
          <a:prstGeom prst="rect">
            <a:avLst/>
          </a:prstGeom>
          <a:noFill/>
        </p:spPr>
        <p:txBody>
          <a:bodyPr wrap="square" rtlCol="0">
            <a:spAutoFit/>
          </a:bodyPr>
          <a:lstStyle/>
          <a:p>
            <a:r>
              <a:rPr lang="fr-FR" sz="900" b="1" dirty="0">
                <a:latin typeface="Verdana" panose="020B0604030504040204" pitchFamily="34" charset="0"/>
                <a:ea typeface="Verdana" panose="020B0604030504040204" pitchFamily="34" charset="0"/>
              </a:rPr>
              <a:t>Entrée</a:t>
            </a:r>
            <a:r>
              <a:rPr lang="fr-FR" sz="900" dirty="0">
                <a:latin typeface="Verdana" panose="020B0604030504040204" pitchFamily="34" charset="0"/>
                <a:ea typeface="Verdana" panose="020B0604030504040204" pitchFamily="34" charset="0"/>
              </a:rPr>
              <a:t> : exonération charges sociales et impôt sur le revenu, Forfait social 16% si profil horizon par défaut avec 10% titres PME, </a:t>
            </a:r>
          </a:p>
          <a:p>
            <a:r>
              <a:rPr lang="fr-FR" sz="900" b="1" dirty="0">
                <a:solidFill>
                  <a:schemeClr val="tx2"/>
                </a:solidFill>
                <a:latin typeface="Verdana" panose="020B0604030504040204" pitchFamily="34" charset="0"/>
                <a:ea typeface="Verdana" panose="020B0604030504040204" pitchFamily="34" charset="0"/>
              </a:rPr>
              <a:t>Sortie : Rente obligatoire</a:t>
            </a:r>
          </a:p>
          <a:p>
            <a:r>
              <a:rPr lang="fr-FR" sz="900" dirty="0">
                <a:latin typeface="Verdana" panose="020B0604030504040204" pitchFamily="34" charset="0"/>
                <a:ea typeface="Verdana" panose="020B0604030504040204" pitchFamily="34" charset="0"/>
              </a:rPr>
              <a:t>Fiscalité Sortie : Rente acquise à titre gratuit (IR avec abattement 10%)</a:t>
            </a:r>
          </a:p>
        </p:txBody>
      </p:sp>
      <p:sp>
        <p:nvSpPr>
          <p:cNvPr id="46" name="ZoneTexte 45">
            <a:extLst>
              <a:ext uri="{FF2B5EF4-FFF2-40B4-BE49-F238E27FC236}">
                <a16:creationId xmlns:a16="http://schemas.microsoft.com/office/drawing/2014/main" id="{204375AA-0D6D-431E-BFEC-A540FB4D06B4}"/>
              </a:ext>
            </a:extLst>
          </p:cNvPr>
          <p:cNvSpPr txBox="1"/>
          <p:nvPr/>
        </p:nvSpPr>
        <p:spPr>
          <a:xfrm>
            <a:off x="3976943" y="4247830"/>
            <a:ext cx="4958896" cy="646331"/>
          </a:xfrm>
          <a:prstGeom prst="rect">
            <a:avLst/>
          </a:prstGeom>
          <a:noFill/>
        </p:spPr>
        <p:txBody>
          <a:bodyPr wrap="square" rtlCol="0">
            <a:spAutoFit/>
          </a:bodyPr>
          <a:lstStyle/>
          <a:p>
            <a:r>
              <a:rPr lang="fr-FR" sz="900" b="1" dirty="0">
                <a:latin typeface="Verdana" panose="020B0604030504040204" pitchFamily="34" charset="0"/>
                <a:ea typeface="Verdana" panose="020B0604030504040204" pitchFamily="34" charset="0"/>
              </a:rPr>
              <a:t>Entrée </a:t>
            </a:r>
            <a:r>
              <a:rPr lang="fr-FR" sz="900" dirty="0">
                <a:latin typeface="Verdana" panose="020B0604030504040204" pitchFamily="34" charset="0"/>
                <a:ea typeface="Verdana" panose="020B0604030504040204" pitchFamily="34" charset="0"/>
              </a:rPr>
              <a:t>: Versement déductible de l’impôt sur le revenu</a:t>
            </a:r>
          </a:p>
          <a:p>
            <a:r>
              <a:rPr lang="fr-FR" sz="900" b="1" dirty="0">
                <a:solidFill>
                  <a:schemeClr val="tx2"/>
                </a:solidFill>
                <a:latin typeface="Verdana" panose="020B0604030504040204" pitchFamily="34" charset="0"/>
                <a:ea typeface="Verdana" panose="020B0604030504040204" pitchFamily="34" charset="0"/>
              </a:rPr>
              <a:t>Sortie : Choix Rente / Capital</a:t>
            </a:r>
          </a:p>
          <a:p>
            <a:r>
              <a:rPr lang="fr-FR" sz="900" dirty="0">
                <a:latin typeface="Verdana" panose="020B0604030504040204" pitchFamily="34" charset="0"/>
                <a:ea typeface="Verdana" panose="020B0604030504040204" pitchFamily="34" charset="0"/>
              </a:rPr>
              <a:t>Fiscalité Sortie : Capital soumis IR / Rente acquise à titre gratuit (IR avec abattement 10%)</a:t>
            </a:r>
            <a:endParaRPr lang="fr-FR" sz="900" b="1" dirty="0">
              <a:solidFill>
                <a:schemeClr val="tx2"/>
              </a:solidFill>
              <a:latin typeface="Verdana" panose="020B0604030504040204" pitchFamily="34" charset="0"/>
              <a:ea typeface="Verdana" panose="020B0604030504040204" pitchFamily="34" charset="0"/>
            </a:endParaRPr>
          </a:p>
        </p:txBody>
      </p:sp>
      <p:sp>
        <p:nvSpPr>
          <p:cNvPr id="47" name="ZoneTexte 46">
            <a:extLst>
              <a:ext uri="{FF2B5EF4-FFF2-40B4-BE49-F238E27FC236}">
                <a16:creationId xmlns:a16="http://schemas.microsoft.com/office/drawing/2014/main" id="{BCD05F3F-F7C2-4F0A-ABDA-948E8C37AD72}"/>
              </a:ext>
            </a:extLst>
          </p:cNvPr>
          <p:cNvSpPr txBox="1"/>
          <p:nvPr/>
        </p:nvSpPr>
        <p:spPr>
          <a:xfrm>
            <a:off x="3955326" y="4968495"/>
            <a:ext cx="4958896" cy="784830"/>
          </a:xfrm>
          <a:prstGeom prst="rect">
            <a:avLst/>
          </a:prstGeom>
          <a:noFill/>
        </p:spPr>
        <p:txBody>
          <a:bodyPr wrap="square" rtlCol="0">
            <a:spAutoFit/>
          </a:bodyPr>
          <a:lstStyle/>
          <a:p>
            <a:r>
              <a:rPr lang="fr-FR" sz="900" b="1" dirty="0">
                <a:latin typeface="Verdana" panose="020B0604030504040204" pitchFamily="34" charset="0"/>
                <a:ea typeface="Verdana" panose="020B0604030504040204" pitchFamily="34" charset="0"/>
              </a:rPr>
              <a:t>Entrée</a:t>
            </a:r>
            <a:r>
              <a:rPr lang="fr-FR" sz="900" dirty="0">
                <a:latin typeface="Verdana" panose="020B0604030504040204" pitchFamily="34" charset="0"/>
                <a:ea typeface="Verdana" panose="020B0604030504040204" pitchFamily="34" charset="0"/>
              </a:rPr>
              <a:t> : exonération charges sociales et impôt sur le revenu, Forfait social 16% si profil horizon par défaut avec 10% titres PME, </a:t>
            </a:r>
          </a:p>
          <a:p>
            <a:r>
              <a:rPr lang="fr-FR" sz="900" b="1" dirty="0">
                <a:solidFill>
                  <a:schemeClr val="tx2"/>
                </a:solidFill>
                <a:latin typeface="Verdana" panose="020B0604030504040204" pitchFamily="34" charset="0"/>
                <a:ea typeface="Verdana" panose="020B0604030504040204" pitchFamily="34" charset="0"/>
              </a:rPr>
              <a:t>Sortie : Choix rente / Capital</a:t>
            </a:r>
          </a:p>
          <a:p>
            <a:r>
              <a:rPr lang="fr-FR" sz="900" dirty="0">
                <a:latin typeface="Verdana" panose="020B0604030504040204" pitchFamily="34" charset="0"/>
                <a:ea typeface="Verdana" panose="020B0604030504040204" pitchFamily="34" charset="0"/>
              </a:rPr>
              <a:t>Fiscalité Sortie : Capital Exonéré IR / Rente acquise à titre onéreux</a:t>
            </a:r>
          </a:p>
          <a:p>
            <a:endParaRPr lang="fr-FR" sz="900" b="1" dirty="0">
              <a:solidFill>
                <a:schemeClr val="tx2"/>
              </a:solidFill>
              <a:latin typeface="Verdana" panose="020B0604030504040204" pitchFamily="34" charset="0"/>
              <a:ea typeface="Verdana" panose="020B0604030504040204" pitchFamily="34" charset="0"/>
            </a:endParaRPr>
          </a:p>
        </p:txBody>
      </p:sp>
      <p:sp>
        <p:nvSpPr>
          <p:cNvPr id="48" name="Espace réservé du numéro de diapositive 5">
            <a:extLst>
              <a:ext uri="{FF2B5EF4-FFF2-40B4-BE49-F238E27FC236}">
                <a16:creationId xmlns:a16="http://schemas.microsoft.com/office/drawing/2014/main" id="{B7ED8A6D-29F6-4758-A1B9-62BF74AFB814}"/>
              </a:ext>
            </a:extLst>
          </p:cNvPr>
          <p:cNvSpPr>
            <a:spLocks noGrp="1"/>
          </p:cNvSpPr>
          <p:nvPr>
            <p:ph type="sldNum" sz="quarter" idx="4"/>
          </p:nvPr>
        </p:nvSpPr>
        <p:spPr>
          <a:xfrm>
            <a:off x="5369069" y="6303409"/>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8916FC1-6D20-1A45-9F66-A68EA2E2DDFC}" type="slidenum">
              <a:rPr lang="fr-FR" smtClean="0"/>
              <a:t>14</a:t>
            </a:fld>
            <a:endParaRPr lang="fr-FR" dirty="0"/>
          </a:p>
        </p:txBody>
      </p:sp>
      <p:sp>
        <p:nvSpPr>
          <p:cNvPr id="49" name="Espace réservé du texte 2">
            <a:extLst>
              <a:ext uri="{FF2B5EF4-FFF2-40B4-BE49-F238E27FC236}">
                <a16:creationId xmlns:a16="http://schemas.microsoft.com/office/drawing/2014/main" id="{65690564-CF38-419C-A31E-99666BE620C9}"/>
              </a:ext>
            </a:extLst>
          </p:cNvPr>
          <p:cNvSpPr txBox="1">
            <a:spLocks/>
          </p:cNvSpPr>
          <p:nvPr/>
        </p:nvSpPr>
        <p:spPr>
          <a:xfrm>
            <a:off x="5006597" y="143100"/>
            <a:ext cx="3726140" cy="363537"/>
          </a:xfrm>
          <a:prstGeom prst="rect">
            <a:avLst/>
          </a:prstGeom>
        </p:spPr>
        <p:txBody>
          <a:bodyPr vert="horz" lIns="91440" tIns="45720" rIns="91440" bIns="45720" rtlCol="0" anchor="ctr">
            <a:normAutofit/>
          </a:bodyPr>
          <a:lstStyle>
            <a:lvl1pPr marL="0" indent="0" algn="r" defTabSz="914400" rtl="0" eaLnBrk="1" latinLnBrk="0" hangingPunct="1">
              <a:lnSpc>
                <a:spcPct val="100000"/>
              </a:lnSpc>
              <a:spcBef>
                <a:spcPts val="0"/>
              </a:spcBef>
              <a:buFont typeface="Arial"/>
              <a:buNone/>
              <a:defRPr lang="fr-FR" sz="1200" b="1" kern="1200" cap="all" baseline="0" dirty="0">
                <a:solidFill>
                  <a:srgbClr val="E30513"/>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fr-FR" dirty="0"/>
              <a:t>LOI PACTE : OBJECTIFS ET PRINCIPES</a:t>
            </a:r>
          </a:p>
        </p:txBody>
      </p:sp>
      <p:grpSp>
        <p:nvGrpSpPr>
          <p:cNvPr id="51" name="Groupe 50">
            <a:extLst>
              <a:ext uri="{FF2B5EF4-FFF2-40B4-BE49-F238E27FC236}">
                <a16:creationId xmlns:a16="http://schemas.microsoft.com/office/drawing/2014/main" id="{ADD9E4E8-5762-45B5-B351-0FD78B4FD118}"/>
              </a:ext>
            </a:extLst>
          </p:cNvPr>
          <p:cNvGrpSpPr/>
          <p:nvPr/>
        </p:nvGrpSpPr>
        <p:grpSpPr>
          <a:xfrm>
            <a:off x="8129080" y="2647745"/>
            <a:ext cx="906835" cy="400110"/>
            <a:chOff x="6249339" y="692565"/>
            <a:chExt cx="906835" cy="400110"/>
          </a:xfrm>
          <a:solidFill>
            <a:schemeClr val="tx2">
              <a:lumMod val="20000"/>
              <a:lumOff val="80000"/>
            </a:schemeClr>
          </a:solidFill>
        </p:grpSpPr>
        <p:sp>
          <p:nvSpPr>
            <p:cNvPr id="52" name="Rectangle : coins arrondis 51">
              <a:extLst>
                <a:ext uri="{FF2B5EF4-FFF2-40B4-BE49-F238E27FC236}">
                  <a16:creationId xmlns:a16="http://schemas.microsoft.com/office/drawing/2014/main" id="{BCD05909-3EEC-477A-85F3-FCEC8A753AC0}"/>
                </a:ext>
              </a:extLst>
            </p:cNvPr>
            <p:cNvSpPr/>
            <p:nvPr/>
          </p:nvSpPr>
          <p:spPr>
            <a:xfrm>
              <a:off x="6249339" y="692565"/>
              <a:ext cx="806465" cy="369331"/>
            </a:xfrm>
            <a:prstGeom prst="roundRect">
              <a:avLst/>
            </a:prstGeom>
            <a:grp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solidFill>
                  <a:schemeClr val="bg1"/>
                </a:solidFill>
              </a:endParaRPr>
            </a:p>
          </p:txBody>
        </p:sp>
        <p:sp>
          <p:nvSpPr>
            <p:cNvPr id="53" name="ZoneTexte 52">
              <a:extLst>
                <a:ext uri="{FF2B5EF4-FFF2-40B4-BE49-F238E27FC236}">
                  <a16:creationId xmlns:a16="http://schemas.microsoft.com/office/drawing/2014/main" id="{42156C0E-C365-4DE8-BC51-D94F66CFAAB1}"/>
                </a:ext>
              </a:extLst>
            </p:cNvPr>
            <p:cNvSpPr txBox="1"/>
            <p:nvPr/>
          </p:nvSpPr>
          <p:spPr>
            <a:xfrm>
              <a:off x="6249340" y="692565"/>
              <a:ext cx="906834" cy="400110"/>
            </a:xfrm>
            <a:prstGeom prst="rect">
              <a:avLst/>
            </a:prstGeom>
            <a:grpFill/>
          </p:spPr>
          <p:txBody>
            <a:bodyPr wrap="square" rtlCol="0">
              <a:spAutoFit/>
            </a:bodyPr>
            <a:lstStyle/>
            <a:p>
              <a:pPr algn="ctr"/>
              <a:r>
                <a:rPr lang="fr-FR" sz="1000" b="1" i="1" dirty="0">
                  <a:solidFill>
                    <a:schemeClr val="bg1"/>
                  </a:solidFill>
                </a:rPr>
                <a:t>Transfert uniquement</a:t>
              </a:r>
            </a:p>
          </p:txBody>
        </p:sp>
      </p:grpSp>
      <p:grpSp>
        <p:nvGrpSpPr>
          <p:cNvPr id="54" name="Groupe 53">
            <a:extLst>
              <a:ext uri="{FF2B5EF4-FFF2-40B4-BE49-F238E27FC236}">
                <a16:creationId xmlns:a16="http://schemas.microsoft.com/office/drawing/2014/main" id="{5F76D661-4CD4-4C64-B174-9F63227BD8CF}"/>
              </a:ext>
            </a:extLst>
          </p:cNvPr>
          <p:cNvGrpSpPr/>
          <p:nvPr/>
        </p:nvGrpSpPr>
        <p:grpSpPr>
          <a:xfrm>
            <a:off x="7158717" y="2923962"/>
            <a:ext cx="906835" cy="400110"/>
            <a:chOff x="6249339" y="692565"/>
            <a:chExt cx="906835" cy="400110"/>
          </a:xfrm>
        </p:grpSpPr>
        <p:sp>
          <p:nvSpPr>
            <p:cNvPr id="55" name="Rectangle : coins arrondis 54">
              <a:extLst>
                <a:ext uri="{FF2B5EF4-FFF2-40B4-BE49-F238E27FC236}">
                  <a16:creationId xmlns:a16="http://schemas.microsoft.com/office/drawing/2014/main" id="{B3AB5AC2-8009-45AB-A56B-4B4AA0E71E6F}"/>
                </a:ext>
              </a:extLst>
            </p:cNvPr>
            <p:cNvSpPr/>
            <p:nvPr/>
          </p:nvSpPr>
          <p:spPr>
            <a:xfrm>
              <a:off x="6249339" y="692565"/>
              <a:ext cx="806465" cy="369331"/>
            </a:xfrm>
            <a:prstGeom prst="roundRect">
              <a:avLst/>
            </a:prstGeom>
            <a:solidFill>
              <a:srgbClr val="D70015"/>
            </a:solid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solidFill>
                  <a:schemeClr val="bg1"/>
                </a:solidFill>
              </a:endParaRPr>
            </a:p>
          </p:txBody>
        </p:sp>
        <p:sp>
          <p:nvSpPr>
            <p:cNvPr id="56" name="ZoneTexte 55">
              <a:extLst>
                <a:ext uri="{FF2B5EF4-FFF2-40B4-BE49-F238E27FC236}">
                  <a16:creationId xmlns:a16="http://schemas.microsoft.com/office/drawing/2014/main" id="{4632D61C-C87B-437F-8CA1-25E0155DF7BF}"/>
                </a:ext>
              </a:extLst>
            </p:cNvPr>
            <p:cNvSpPr txBox="1"/>
            <p:nvPr/>
          </p:nvSpPr>
          <p:spPr>
            <a:xfrm>
              <a:off x="6249340" y="692565"/>
              <a:ext cx="906834" cy="400110"/>
            </a:xfrm>
            <a:prstGeom prst="rect">
              <a:avLst/>
            </a:prstGeom>
            <a:solidFill>
              <a:schemeClr val="tx2">
                <a:lumMod val="20000"/>
                <a:lumOff val="80000"/>
              </a:schemeClr>
            </a:solidFill>
          </p:spPr>
          <p:txBody>
            <a:bodyPr wrap="square" rtlCol="0">
              <a:spAutoFit/>
            </a:bodyPr>
            <a:lstStyle/>
            <a:p>
              <a:pPr algn="ctr"/>
              <a:r>
                <a:rPr lang="fr-FR" sz="1000" b="1" i="1" dirty="0">
                  <a:solidFill>
                    <a:schemeClr val="bg1"/>
                  </a:solidFill>
                </a:rPr>
                <a:t>Transfert uniquement</a:t>
              </a:r>
            </a:p>
          </p:txBody>
        </p:sp>
      </p:grpSp>
      <p:grpSp>
        <p:nvGrpSpPr>
          <p:cNvPr id="57" name="Groupe 56">
            <a:extLst>
              <a:ext uri="{FF2B5EF4-FFF2-40B4-BE49-F238E27FC236}">
                <a16:creationId xmlns:a16="http://schemas.microsoft.com/office/drawing/2014/main" id="{EA49791F-1814-47BB-BB9F-D88BEF9453FB}"/>
              </a:ext>
            </a:extLst>
          </p:cNvPr>
          <p:cNvGrpSpPr/>
          <p:nvPr/>
        </p:nvGrpSpPr>
        <p:grpSpPr>
          <a:xfrm>
            <a:off x="5118776" y="2650766"/>
            <a:ext cx="906835" cy="400110"/>
            <a:chOff x="6249339" y="692565"/>
            <a:chExt cx="906835" cy="400110"/>
          </a:xfrm>
          <a:solidFill>
            <a:schemeClr val="tx2">
              <a:lumMod val="20000"/>
              <a:lumOff val="80000"/>
            </a:schemeClr>
          </a:solidFill>
        </p:grpSpPr>
        <p:sp>
          <p:nvSpPr>
            <p:cNvPr id="58" name="Rectangle : coins arrondis 57">
              <a:extLst>
                <a:ext uri="{FF2B5EF4-FFF2-40B4-BE49-F238E27FC236}">
                  <a16:creationId xmlns:a16="http://schemas.microsoft.com/office/drawing/2014/main" id="{699316C5-5F56-4B48-A292-78B76ADBDF42}"/>
                </a:ext>
              </a:extLst>
            </p:cNvPr>
            <p:cNvSpPr/>
            <p:nvPr/>
          </p:nvSpPr>
          <p:spPr>
            <a:xfrm>
              <a:off x="6249339" y="692565"/>
              <a:ext cx="806465" cy="369331"/>
            </a:xfrm>
            <a:prstGeom prst="roundRect">
              <a:avLst/>
            </a:prstGeom>
            <a:grp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solidFill>
                  <a:schemeClr val="bg1"/>
                </a:solidFill>
              </a:endParaRPr>
            </a:p>
          </p:txBody>
        </p:sp>
        <p:sp>
          <p:nvSpPr>
            <p:cNvPr id="59" name="ZoneTexte 58">
              <a:extLst>
                <a:ext uri="{FF2B5EF4-FFF2-40B4-BE49-F238E27FC236}">
                  <a16:creationId xmlns:a16="http://schemas.microsoft.com/office/drawing/2014/main" id="{C2929078-F4E4-45D6-B81A-71A09CEA33CC}"/>
                </a:ext>
              </a:extLst>
            </p:cNvPr>
            <p:cNvSpPr txBox="1"/>
            <p:nvPr/>
          </p:nvSpPr>
          <p:spPr>
            <a:xfrm>
              <a:off x="6249340" y="692565"/>
              <a:ext cx="906834" cy="400110"/>
            </a:xfrm>
            <a:prstGeom prst="rect">
              <a:avLst/>
            </a:prstGeom>
            <a:grpFill/>
          </p:spPr>
          <p:txBody>
            <a:bodyPr wrap="square" rtlCol="0">
              <a:spAutoFit/>
            </a:bodyPr>
            <a:lstStyle/>
            <a:p>
              <a:pPr algn="ctr"/>
              <a:r>
                <a:rPr lang="fr-FR" sz="1000" b="1" i="1" dirty="0">
                  <a:solidFill>
                    <a:schemeClr val="bg1"/>
                  </a:solidFill>
                </a:rPr>
                <a:t>Transfert uniquement</a:t>
              </a:r>
            </a:p>
          </p:txBody>
        </p:sp>
      </p:grpSp>
      <p:grpSp>
        <p:nvGrpSpPr>
          <p:cNvPr id="60" name="Groupe 59">
            <a:extLst>
              <a:ext uri="{FF2B5EF4-FFF2-40B4-BE49-F238E27FC236}">
                <a16:creationId xmlns:a16="http://schemas.microsoft.com/office/drawing/2014/main" id="{64696823-E817-4A23-ADD7-C608B9258E1A}"/>
              </a:ext>
            </a:extLst>
          </p:cNvPr>
          <p:cNvGrpSpPr/>
          <p:nvPr/>
        </p:nvGrpSpPr>
        <p:grpSpPr>
          <a:xfrm>
            <a:off x="1061109" y="2923962"/>
            <a:ext cx="906835" cy="400110"/>
            <a:chOff x="6249339" y="692565"/>
            <a:chExt cx="906835" cy="400110"/>
          </a:xfrm>
          <a:solidFill>
            <a:schemeClr val="tx2">
              <a:lumMod val="20000"/>
              <a:lumOff val="80000"/>
            </a:schemeClr>
          </a:solidFill>
        </p:grpSpPr>
        <p:sp>
          <p:nvSpPr>
            <p:cNvPr id="61" name="Rectangle : coins arrondis 60">
              <a:extLst>
                <a:ext uri="{FF2B5EF4-FFF2-40B4-BE49-F238E27FC236}">
                  <a16:creationId xmlns:a16="http://schemas.microsoft.com/office/drawing/2014/main" id="{A8BC484D-2911-45C9-ACFC-0709054A3D84}"/>
                </a:ext>
              </a:extLst>
            </p:cNvPr>
            <p:cNvSpPr/>
            <p:nvPr/>
          </p:nvSpPr>
          <p:spPr>
            <a:xfrm>
              <a:off x="6249339" y="692565"/>
              <a:ext cx="806465" cy="369331"/>
            </a:xfrm>
            <a:prstGeom prst="roundRect">
              <a:avLst/>
            </a:prstGeom>
            <a:grp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solidFill>
                  <a:schemeClr val="bg1"/>
                </a:solidFill>
              </a:endParaRPr>
            </a:p>
          </p:txBody>
        </p:sp>
        <p:sp>
          <p:nvSpPr>
            <p:cNvPr id="62" name="ZoneTexte 61">
              <a:extLst>
                <a:ext uri="{FF2B5EF4-FFF2-40B4-BE49-F238E27FC236}">
                  <a16:creationId xmlns:a16="http://schemas.microsoft.com/office/drawing/2014/main" id="{BE674872-EABE-4458-8EF5-7F8FDC17343D}"/>
                </a:ext>
              </a:extLst>
            </p:cNvPr>
            <p:cNvSpPr txBox="1"/>
            <p:nvPr/>
          </p:nvSpPr>
          <p:spPr>
            <a:xfrm>
              <a:off x="6249340" y="692565"/>
              <a:ext cx="906834" cy="400110"/>
            </a:xfrm>
            <a:prstGeom prst="rect">
              <a:avLst/>
            </a:prstGeom>
            <a:grpFill/>
          </p:spPr>
          <p:txBody>
            <a:bodyPr wrap="square" rtlCol="0">
              <a:spAutoFit/>
            </a:bodyPr>
            <a:lstStyle/>
            <a:p>
              <a:pPr algn="ctr"/>
              <a:r>
                <a:rPr lang="fr-FR" sz="1000" b="1" i="1" dirty="0">
                  <a:solidFill>
                    <a:schemeClr val="bg1"/>
                  </a:solidFill>
                </a:rPr>
                <a:t>Transfert uniquement</a:t>
              </a:r>
            </a:p>
          </p:txBody>
        </p:sp>
      </p:grpSp>
    </p:spTree>
    <p:extLst>
      <p:ext uri="{BB962C8B-B14F-4D97-AF65-F5344CB8AC3E}">
        <p14:creationId xmlns:p14="http://schemas.microsoft.com/office/powerpoint/2010/main" val="238512488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994CAEAC-66FC-4CF4-AD41-70384E46A113}"/>
              </a:ext>
            </a:extLst>
          </p:cNvPr>
          <p:cNvSpPr>
            <a:spLocks noGrp="1"/>
          </p:cNvSpPr>
          <p:nvPr>
            <p:ph type="title"/>
          </p:nvPr>
        </p:nvSpPr>
        <p:spPr/>
        <p:txBody>
          <a:bodyPr/>
          <a:lstStyle/>
          <a:p>
            <a:r>
              <a:rPr lang="fr-FR" dirty="0"/>
              <a:t>2</a:t>
            </a:r>
          </a:p>
        </p:txBody>
      </p:sp>
      <p:sp>
        <p:nvSpPr>
          <p:cNvPr id="4" name="Espace réservé du texte 3">
            <a:extLst>
              <a:ext uri="{FF2B5EF4-FFF2-40B4-BE49-F238E27FC236}">
                <a16:creationId xmlns:a16="http://schemas.microsoft.com/office/drawing/2014/main" id="{C72DF551-4C87-40F3-8221-97D2AEB00A31}"/>
              </a:ext>
            </a:extLst>
          </p:cNvPr>
          <p:cNvSpPr>
            <a:spLocks noGrp="1"/>
          </p:cNvSpPr>
          <p:nvPr>
            <p:ph type="body" sz="quarter" idx="13"/>
          </p:nvPr>
        </p:nvSpPr>
        <p:spPr>
          <a:xfrm>
            <a:off x="1210187" y="382731"/>
            <a:ext cx="3703493" cy="540059"/>
          </a:xfrm>
        </p:spPr>
        <p:txBody>
          <a:bodyPr/>
          <a:lstStyle/>
          <a:p>
            <a:r>
              <a:rPr lang="fr-FR" dirty="0"/>
              <a:t>6 MESURES PHARES</a:t>
            </a:r>
          </a:p>
        </p:txBody>
      </p:sp>
      <p:sp>
        <p:nvSpPr>
          <p:cNvPr id="26" name="Espace réservé du numéro de diapositive 5">
            <a:extLst>
              <a:ext uri="{FF2B5EF4-FFF2-40B4-BE49-F238E27FC236}">
                <a16:creationId xmlns:a16="http://schemas.microsoft.com/office/drawing/2014/main" id="{54EAB40A-E3D4-427D-9D8B-134B81E1BBDB}"/>
              </a:ext>
            </a:extLst>
          </p:cNvPr>
          <p:cNvSpPr>
            <a:spLocks noGrp="1"/>
          </p:cNvSpPr>
          <p:nvPr>
            <p:ph type="sldNum" sz="quarter" idx="4"/>
          </p:nvPr>
        </p:nvSpPr>
        <p:spPr>
          <a:xfrm>
            <a:off x="5647335" y="6047295"/>
            <a:ext cx="1600200" cy="273844"/>
          </a:xfrm>
          <a:prstGeom prst="rect">
            <a:avLst/>
          </a:prstGeom>
        </p:spPr>
        <p:txBody>
          <a:bodyPr vert="horz" lIns="68580" tIns="34290" rIns="68580" bIns="34290" rtlCol="0" anchor="ctr"/>
          <a:lstStyle>
            <a:lvl1pPr algn="r">
              <a:defRPr sz="900">
                <a:solidFill>
                  <a:schemeClr val="tx1">
                    <a:tint val="75000"/>
                  </a:schemeClr>
                </a:solidFill>
              </a:defRPr>
            </a:lvl1pPr>
          </a:lstStyle>
          <a:p>
            <a:fld id="{E8916FC1-6D20-1A45-9F66-A68EA2E2DDFC}" type="slidenum">
              <a:rPr lang="fr-FR" smtClean="0"/>
              <a:t>15</a:t>
            </a:fld>
            <a:endParaRPr lang="fr-FR"/>
          </a:p>
        </p:txBody>
      </p:sp>
      <p:sp>
        <p:nvSpPr>
          <p:cNvPr id="27" name="Espace réservé du texte 2">
            <a:extLst>
              <a:ext uri="{FF2B5EF4-FFF2-40B4-BE49-F238E27FC236}">
                <a16:creationId xmlns:a16="http://schemas.microsoft.com/office/drawing/2014/main" id="{264F7B2F-1B75-44C1-AB6D-C69C5F113A5E}"/>
              </a:ext>
            </a:extLst>
          </p:cNvPr>
          <p:cNvSpPr>
            <a:spLocks noGrp="1"/>
          </p:cNvSpPr>
          <p:nvPr>
            <p:ph type="body" sz="quarter" idx="12"/>
          </p:nvPr>
        </p:nvSpPr>
        <p:spPr>
          <a:xfrm>
            <a:off x="5885122" y="175004"/>
            <a:ext cx="2794605" cy="272653"/>
          </a:xfrm>
        </p:spPr>
        <p:txBody>
          <a:bodyPr>
            <a:normAutofit lnSpcReduction="10000"/>
          </a:bodyPr>
          <a:lstStyle/>
          <a:p>
            <a:r>
              <a:rPr lang="fr-FR" dirty="0"/>
              <a:t>LOI PACTE</a:t>
            </a:r>
          </a:p>
        </p:txBody>
      </p:sp>
      <p:sp>
        <p:nvSpPr>
          <p:cNvPr id="29" name="Rectangle 28">
            <a:extLst>
              <a:ext uri="{FF2B5EF4-FFF2-40B4-BE49-F238E27FC236}">
                <a16:creationId xmlns:a16="http://schemas.microsoft.com/office/drawing/2014/main" id="{01DF2FF0-B4FD-49DB-95CF-A2ACA7A997DA}"/>
              </a:ext>
            </a:extLst>
          </p:cNvPr>
          <p:cNvSpPr/>
          <p:nvPr/>
        </p:nvSpPr>
        <p:spPr>
          <a:xfrm>
            <a:off x="1210187" y="799116"/>
            <a:ext cx="2017604" cy="369332"/>
          </a:xfrm>
          <a:prstGeom prst="rect">
            <a:avLst/>
          </a:prstGeom>
        </p:spPr>
        <p:txBody>
          <a:bodyPr wrap="none">
            <a:spAutoFit/>
          </a:bodyPr>
          <a:lstStyle/>
          <a:p>
            <a:r>
              <a:rPr lang="fr-FR" cap="all" dirty="0">
                <a:solidFill>
                  <a:schemeClr val="tx2"/>
                </a:solidFill>
              </a:rPr>
              <a:t>FONCTIONNEMENT</a:t>
            </a:r>
          </a:p>
        </p:txBody>
      </p:sp>
      <p:sp>
        <p:nvSpPr>
          <p:cNvPr id="23" name="Espace réservé de la date 6">
            <a:extLst>
              <a:ext uri="{FF2B5EF4-FFF2-40B4-BE49-F238E27FC236}">
                <a16:creationId xmlns:a16="http://schemas.microsoft.com/office/drawing/2014/main" id="{44B685E3-09DB-47F2-A7F5-5DEC95E18B5A}"/>
              </a:ext>
            </a:extLst>
          </p:cNvPr>
          <p:cNvSpPr>
            <a:spLocks noGrp="1"/>
          </p:cNvSpPr>
          <p:nvPr>
            <p:ph type="dt" sz="half" idx="10"/>
          </p:nvPr>
        </p:nvSpPr>
        <p:spPr>
          <a:xfrm>
            <a:off x="928075" y="5777855"/>
            <a:ext cx="2403799" cy="273844"/>
          </a:xfrm>
        </p:spPr>
        <p:txBody>
          <a:bodyPr/>
          <a:lstStyle/>
          <a:p>
            <a:pPr>
              <a:spcBef>
                <a:spcPct val="0"/>
              </a:spcBef>
            </a:pPr>
            <a:fld id="{29908C37-8F11-4382-90AF-7D17A2768F88}" type="datetime4">
              <a:rPr lang="fr-FR" smtClean="0"/>
              <a:t>3 juin 2021</a:t>
            </a:fld>
            <a:endParaRPr lang="fr-FR" dirty="0"/>
          </a:p>
        </p:txBody>
      </p:sp>
      <p:grpSp>
        <p:nvGrpSpPr>
          <p:cNvPr id="5" name="Groupe 4">
            <a:extLst>
              <a:ext uri="{FF2B5EF4-FFF2-40B4-BE49-F238E27FC236}">
                <a16:creationId xmlns:a16="http://schemas.microsoft.com/office/drawing/2014/main" id="{C1EDBC01-50FB-49A7-8770-ABE71B155D1A}"/>
              </a:ext>
            </a:extLst>
          </p:cNvPr>
          <p:cNvGrpSpPr/>
          <p:nvPr/>
        </p:nvGrpSpPr>
        <p:grpSpPr>
          <a:xfrm>
            <a:off x="782092" y="1249780"/>
            <a:ext cx="8103129" cy="2907916"/>
            <a:chOff x="914269" y="2001496"/>
            <a:chExt cx="7974961" cy="2729230"/>
          </a:xfrm>
        </p:grpSpPr>
        <p:grpSp>
          <p:nvGrpSpPr>
            <p:cNvPr id="3" name="Groupe 2">
              <a:extLst>
                <a:ext uri="{FF2B5EF4-FFF2-40B4-BE49-F238E27FC236}">
                  <a16:creationId xmlns:a16="http://schemas.microsoft.com/office/drawing/2014/main" id="{3DCE2EF4-79BF-427B-B8E0-CA42EEAD3A14}"/>
                </a:ext>
              </a:extLst>
            </p:cNvPr>
            <p:cNvGrpSpPr/>
            <p:nvPr/>
          </p:nvGrpSpPr>
          <p:grpSpPr>
            <a:xfrm>
              <a:off x="914269" y="2001496"/>
              <a:ext cx="7974961" cy="2729230"/>
              <a:chOff x="2247626" y="1743429"/>
              <a:chExt cx="7138389" cy="2426877"/>
            </a:xfrm>
          </p:grpSpPr>
          <p:grpSp>
            <p:nvGrpSpPr>
              <p:cNvPr id="20" name="Groupe 19">
                <a:extLst>
                  <a:ext uri="{FF2B5EF4-FFF2-40B4-BE49-F238E27FC236}">
                    <a16:creationId xmlns:a16="http://schemas.microsoft.com/office/drawing/2014/main" id="{048C805E-4946-4477-A149-E8054A4A8CDC}"/>
                  </a:ext>
                </a:extLst>
              </p:cNvPr>
              <p:cNvGrpSpPr/>
              <p:nvPr/>
            </p:nvGrpSpPr>
            <p:grpSpPr>
              <a:xfrm>
                <a:off x="2247626" y="1743429"/>
                <a:ext cx="7138389" cy="545122"/>
                <a:chOff x="723626" y="1743429"/>
                <a:chExt cx="5290757" cy="545122"/>
              </a:xfrm>
            </p:grpSpPr>
            <p:sp>
              <p:nvSpPr>
                <p:cNvPr id="6" name="Text Box 5">
                  <a:extLst>
                    <a:ext uri="{FF2B5EF4-FFF2-40B4-BE49-F238E27FC236}">
                      <a16:creationId xmlns:a16="http://schemas.microsoft.com/office/drawing/2014/main" id="{CFC9EBA9-4C98-40A3-A4BD-C2911E5A99DB}"/>
                    </a:ext>
                  </a:extLst>
                </p:cNvPr>
                <p:cNvSpPr txBox="1">
                  <a:spLocks noChangeArrowheads="1"/>
                </p:cNvSpPr>
                <p:nvPr/>
              </p:nvSpPr>
              <p:spPr bwMode="auto">
                <a:xfrm>
                  <a:off x="1181099" y="1744112"/>
                  <a:ext cx="4833284" cy="544439"/>
                </a:xfrm>
                <a:prstGeom prst="rect">
                  <a:avLst/>
                </a:prstGeom>
                <a:noFill/>
                <a:ln w="9525">
                  <a:solidFill>
                    <a:srgbClr val="E16E23"/>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alpha val="74997"/>
                          </a:srgbClr>
                        </a:outerShdw>
                      </a:effectLst>
                    </a14:hiddenEffects>
                  </a:ext>
                </a:extLst>
              </p:spPr>
              <p:txBody>
                <a:bodyPr lIns="54000" tIns="33338" rIns="27000" bIns="33338" anchor="ctr"/>
                <a:lstStyle>
                  <a:lvl1pPr marL="177800" indent="-177800" defTabSz="457200">
                    <a:defRPr>
                      <a:solidFill>
                        <a:schemeClr val="tx1"/>
                      </a:solidFill>
                      <a:latin typeface="Arial" panose="020B0604020202020204" pitchFamily="34" charset="0"/>
                    </a:defRPr>
                  </a:lvl1pPr>
                  <a:lvl2pPr marL="742950" indent="-285750" defTabSz="457200">
                    <a:defRPr>
                      <a:solidFill>
                        <a:schemeClr val="tx1"/>
                      </a:solidFill>
                      <a:latin typeface="Arial" panose="020B0604020202020204" pitchFamily="34" charset="0"/>
                    </a:defRPr>
                  </a:lvl2pPr>
                  <a:lvl3pPr marL="1143000" indent="-228600" defTabSz="457200">
                    <a:defRPr>
                      <a:solidFill>
                        <a:schemeClr val="tx1"/>
                      </a:solidFill>
                      <a:latin typeface="Arial" panose="020B0604020202020204" pitchFamily="34" charset="0"/>
                    </a:defRPr>
                  </a:lvl3pPr>
                  <a:lvl4pPr marL="1600200" indent="-228600" defTabSz="457200">
                    <a:defRPr>
                      <a:solidFill>
                        <a:schemeClr val="tx1"/>
                      </a:solidFill>
                      <a:latin typeface="Arial" panose="020B0604020202020204" pitchFamily="34" charset="0"/>
                    </a:defRPr>
                  </a:lvl4pPr>
                  <a:lvl5pPr marL="2057400" indent="-228600" defTabSz="457200">
                    <a:defRPr>
                      <a:solidFill>
                        <a:schemeClr val="tx1"/>
                      </a:solidFill>
                      <a:latin typeface="Arial" panose="020B0604020202020204" pitchFamily="34" charset="0"/>
                    </a:defRPr>
                  </a:lvl5pPr>
                  <a:lvl6pPr marL="2514600" indent="-228600" defTabSz="457200" fontAlgn="base">
                    <a:spcBef>
                      <a:spcPct val="0"/>
                    </a:spcBef>
                    <a:spcAft>
                      <a:spcPct val="0"/>
                    </a:spcAft>
                    <a:defRPr>
                      <a:solidFill>
                        <a:schemeClr val="tx1"/>
                      </a:solidFill>
                      <a:latin typeface="Arial" panose="020B0604020202020204" pitchFamily="34" charset="0"/>
                    </a:defRPr>
                  </a:lvl6pPr>
                  <a:lvl7pPr marL="2971800" indent="-228600" defTabSz="457200" fontAlgn="base">
                    <a:spcBef>
                      <a:spcPct val="0"/>
                    </a:spcBef>
                    <a:spcAft>
                      <a:spcPct val="0"/>
                    </a:spcAft>
                    <a:defRPr>
                      <a:solidFill>
                        <a:schemeClr val="tx1"/>
                      </a:solidFill>
                      <a:latin typeface="Arial" panose="020B0604020202020204" pitchFamily="34" charset="0"/>
                    </a:defRPr>
                  </a:lvl7pPr>
                  <a:lvl8pPr marL="3429000" indent="-228600" defTabSz="457200" fontAlgn="base">
                    <a:spcBef>
                      <a:spcPct val="0"/>
                    </a:spcBef>
                    <a:spcAft>
                      <a:spcPct val="0"/>
                    </a:spcAft>
                    <a:defRPr>
                      <a:solidFill>
                        <a:schemeClr val="tx1"/>
                      </a:solidFill>
                      <a:latin typeface="Arial" panose="020B0604020202020204" pitchFamily="34" charset="0"/>
                    </a:defRPr>
                  </a:lvl8pPr>
                  <a:lvl9pPr marL="3886200" indent="-228600" defTabSz="457200" fontAlgn="base">
                    <a:spcBef>
                      <a:spcPct val="0"/>
                    </a:spcBef>
                    <a:spcAft>
                      <a:spcPct val="0"/>
                    </a:spcAft>
                    <a:defRPr>
                      <a:solidFill>
                        <a:schemeClr val="tx1"/>
                      </a:solidFill>
                      <a:latin typeface="Arial" panose="020B0604020202020204" pitchFamily="34" charset="0"/>
                    </a:defRPr>
                  </a:lvl9pPr>
                </a:lstStyle>
                <a:p>
                  <a:pPr eaLnBrk="0" hangingPunct="0">
                    <a:spcBef>
                      <a:spcPct val="60000"/>
                    </a:spcBef>
                    <a:buClr>
                      <a:srgbClr val="003366"/>
                    </a:buClr>
                  </a:pPr>
                  <a:endParaRPr lang="fr-FR" altLang="fr-FR" sz="1400" dirty="0">
                    <a:solidFill>
                      <a:srgbClr val="000000"/>
                    </a:solidFill>
                    <a:latin typeface="Verdana" panose="020B0604030504040204" pitchFamily="34" charset="0"/>
                    <a:ea typeface="ＭＳ Ｐゴシック" panose="020B0600070205080204" pitchFamily="34" charset="-128"/>
                  </a:endParaRPr>
                </a:p>
                <a:p>
                  <a:pPr eaLnBrk="0" hangingPunct="0">
                    <a:spcBef>
                      <a:spcPct val="60000"/>
                    </a:spcBef>
                    <a:buClr>
                      <a:srgbClr val="003366"/>
                    </a:buClr>
                  </a:pPr>
                  <a:r>
                    <a:rPr lang="fr-FR" altLang="fr-FR" sz="1400" dirty="0">
                      <a:solidFill>
                        <a:srgbClr val="000000"/>
                      </a:solidFill>
                      <a:latin typeface="Verdana" panose="020B0604030504040204" pitchFamily="34" charset="0"/>
                      <a:ea typeface="ＭＳ Ｐゴシック" panose="020B0600070205080204" pitchFamily="34" charset="-128"/>
                    </a:rPr>
                    <a:t>Choix rente / capital à la sortie (sauf cotisations du C3).</a:t>
                  </a:r>
                </a:p>
                <a:p>
                  <a:pPr eaLnBrk="0" hangingPunct="0">
                    <a:spcBef>
                      <a:spcPct val="60000"/>
                    </a:spcBef>
                    <a:buClr>
                      <a:srgbClr val="003366"/>
                    </a:buClr>
                    <a:buFont typeface="Wingdings" panose="05000000000000000000" pitchFamily="2" charset="2"/>
                    <a:buNone/>
                  </a:pPr>
                  <a:endParaRPr lang="fr-FR" altLang="fr-FR" sz="1400" dirty="0">
                    <a:solidFill>
                      <a:srgbClr val="000000"/>
                    </a:solidFill>
                    <a:latin typeface="Verdana" panose="020B0604030504040204" pitchFamily="34" charset="0"/>
                    <a:ea typeface="ＭＳ Ｐゴシック" panose="020B0600070205080204" pitchFamily="34" charset="-128"/>
                  </a:endParaRPr>
                </a:p>
              </p:txBody>
            </p:sp>
            <p:sp>
              <p:nvSpPr>
                <p:cNvPr id="7" name="Text Box 9">
                  <a:extLst>
                    <a:ext uri="{FF2B5EF4-FFF2-40B4-BE49-F238E27FC236}">
                      <a16:creationId xmlns:a16="http://schemas.microsoft.com/office/drawing/2014/main" id="{2F6EB24D-03AD-4479-AE35-4B6B3CCF35FD}"/>
                    </a:ext>
                  </a:extLst>
                </p:cNvPr>
                <p:cNvSpPr txBox="1">
                  <a:spLocks noChangeArrowheads="1"/>
                </p:cNvSpPr>
                <p:nvPr/>
              </p:nvSpPr>
              <p:spPr bwMode="auto">
                <a:xfrm>
                  <a:off x="723626" y="1743429"/>
                  <a:ext cx="376238" cy="544439"/>
                </a:xfrm>
                <a:prstGeom prst="rect">
                  <a:avLst/>
                </a:prstGeom>
                <a:solidFill>
                  <a:srgbClr val="E16E23"/>
                </a:solidFill>
                <a:ln w="9525">
                  <a:solidFill>
                    <a:srgbClr val="E16E23"/>
                  </a:solidFill>
                  <a:miter lim="800000"/>
                  <a:headEnd/>
                  <a:tailEnd/>
                </a:ln>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anchor="ctr"/>
                <a:lstStyle>
                  <a:lvl1pPr eaLnBrk="0" hangingPunct="0">
                    <a:defRPr sz="2400">
                      <a:solidFill>
                        <a:schemeClr val="tx1"/>
                      </a:solidFill>
                      <a:latin typeface="Calibri" charset="0"/>
                      <a:ea typeface="ＭＳ Ｐゴシック" charset="0"/>
                      <a:cs typeface="ＭＳ Ｐゴシック" charset="0"/>
                    </a:defRPr>
                  </a:lvl1pPr>
                  <a:lvl2pPr marL="742950" indent="-285750" eaLnBrk="0" hangingPunct="0">
                    <a:defRPr sz="2400">
                      <a:solidFill>
                        <a:schemeClr val="tx1"/>
                      </a:solidFill>
                      <a:latin typeface="Calibri" charset="0"/>
                      <a:ea typeface="ＭＳ Ｐゴシック" charset="0"/>
                    </a:defRPr>
                  </a:lvl2pPr>
                  <a:lvl3pPr marL="1143000" indent="-228600" eaLnBrk="0" hangingPunct="0">
                    <a:defRPr sz="2400">
                      <a:solidFill>
                        <a:schemeClr val="tx1"/>
                      </a:solidFill>
                      <a:latin typeface="Calibri" charset="0"/>
                      <a:ea typeface="ＭＳ Ｐゴシック" charset="0"/>
                    </a:defRPr>
                  </a:lvl3pPr>
                  <a:lvl4pPr marL="1600200" indent="-228600" eaLnBrk="0" hangingPunct="0">
                    <a:defRPr sz="2400">
                      <a:solidFill>
                        <a:schemeClr val="tx1"/>
                      </a:solidFill>
                      <a:latin typeface="Calibri" charset="0"/>
                      <a:ea typeface="ＭＳ Ｐゴシック" charset="0"/>
                    </a:defRPr>
                  </a:lvl4pPr>
                  <a:lvl5pPr marL="2057400" indent="-228600" eaLnBrk="0" hangingPunct="0">
                    <a:defRPr sz="2400">
                      <a:solidFill>
                        <a:schemeClr val="tx1"/>
                      </a:solidFill>
                      <a:latin typeface="Calibri" charset="0"/>
                      <a:ea typeface="ＭＳ Ｐゴシック" charset="0"/>
                    </a:defRPr>
                  </a:lvl5pPr>
                  <a:lvl6pPr marL="2514600" indent="-228600" eaLnBrk="0" fontAlgn="base" hangingPunct="0">
                    <a:spcBef>
                      <a:spcPct val="0"/>
                    </a:spcBef>
                    <a:spcAft>
                      <a:spcPct val="0"/>
                    </a:spcAft>
                    <a:defRPr sz="2400">
                      <a:solidFill>
                        <a:schemeClr val="tx1"/>
                      </a:solidFill>
                      <a:latin typeface="Calibri" charset="0"/>
                      <a:ea typeface="ＭＳ Ｐゴシック" charset="0"/>
                    </a:defRPr>
                  </a:lvl6pPr>
                  <a:lvl7pPr marL="2971800" indent="-228600" eaLnBrk="0" fontAlgn="base" hangingPunct="0">
                    <a:spcBef>
                      <a:spcPct val="0"/>
                    </a:spcBef>
                    <a:spcAft>
                      <a:spcPct val="0"/>
                    </a:spcAft>
                    <a:defRPr sz="2400">
                      <a:solidFill>
                        <a:schemeClr val="tx1"/>
                      </a:solidFill>
                      <a:latin typeface="Calibri" charset="0"/>
                      <a:ea typeface="ＭＳ Ｐゴシック" charset="0"/>
                    </a:defRPr>
                  </a:lvl7pPr>
                  <a:lvl8pPr marL="3429000" indent="-228600" eaLnBrk="0" fontAlgn="base" hangingPunct="0">
                    <a:spcBef>
                      <a:spcPct val="0"/>
                    </a:spcBef>
                    <a:spcAft>
                      <a:spcPct val="0"/>
                    </a:spcAft>
                    <a:defRPr sz="2400">
                      <a:solidFill>
                        <a:schemeClr val="tx1"/>
                      </a:solidFill>
                      <a:latin typeface="Calibri" charset="0"/>
                      <a:ea typeface="ＭＳ Ｐゴシック" charset="0"/>
                    </a:defRPr>
                  </a:lvl8pPr>
                  <a:lvl9pPr marL="3886200" indent="-228600" eaLnBrk="0" fontAlgn="base" hangingPunct="0">
                    <a:spcBef>
                      <a:spcPct val="0"/>
                    </a:spcBef>
                    <a:spcAft>
                      <a:spcPct val="0"/>
                    </a:spcAft>
                    <a:defRPr sz="2400">
                      <a:solidFill>
                        <a:schemeClr val="tx1"/>
                      </a:solidFill>
                      <a:latin typeface="Calibri" charset="0"/>
                      <a:ea typeface="ＭＳ Ｐゴシック" charset="0"/>
                    </a:defRPr>
                  </a:lvl9pPr>
                </a:lstStyle>
                <a:p>
                  <a:pPr algn="ctr" defTabSz="342900" eaLnBrk="1" hangingPunct="1">
                    <a:defRPr/>
                  </a:pPr>
                  <a:r>
                    <a:rPr lang="fr-FR" sz="1400" b="1">
                      <a:solidFill>
                        <a:schemeClr val="bg1"/>
                      </a:solidFill>
                      <a:latin typeface="Verdana" charset="0"/>
                    </a:rPr>
                    <a:t>1</a:t>
                  </a:r>
                </a:p>
              </p:txBody>
            </p:sp>
          </p:grpSp>
          <p:sp>
            <p:nvSpPr>
              <p:cNvPr id="10" name="Text Box 6">
                <a:extLst>
                  <a:ext uri="{FF2B5EF4-FFF2-40B4-BE49-F238E27FC236}">
                    <a16:creationId xmlns:a16="http://schemas.microsoft.com/office/drawing/2014/main" id="{DC17B740-B0F4-4C8D-8DC8-BD4794A010E5}"/>
                  </a:ext>
                </a:extLst>
              </p:cNvPr>
              <p:cNvSpPr txBox="1">
                <a:spLocks noChangeArrowheads="1"/>
              </p:cNvSpPr>
              <p:nvPr/>
            </p:nvSpPr>
            <p:spPr bwMode="auto">
              <a:xfrm>
                <a:off x="2864857" y="3053268"/>
                <a:ext cx="6513163" cy="511610"/>
              </a:xfrm>
              <a:prstGeom prst="rect">
                <a:avLst/>
              </a:prstGeom>
              <a:noFill/>
              <a:ln w="9525">
                <a:solidFill>
                  <a:srgbClr val="107A8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alpha val="74997"/>
                        </a:srgbClr>
                      </a:outerShdw>
                    </a:effectLst>
                  </a14:hiddenEffects>
                </a:ext>
              </a:extLst>
            </p:spPr>
            <p:txBody>
              <a:bodyPr lIns="54000" tIns="33338" rIns="27000" bIns="33338" anchor="ctr"/>
              <a:lstStyle>
                <a:lvl1pPr marL="177800" indent="-177800" defTabSz="457200">
                  <a:defRPr>
                    <a:solidFill>
                      <a:schemeClr val="tx1"/>
                    </a:solidFill>
                    <a:latin typeface="Arial" panose="020B0604020202020204" pitchFamily="34" charset="0"/>
                  </a:defRPr>
                </a:lvl1pPr>
                <a:lvl2pPr marL="742950" indent="-285750" defTabSz="457200">
                  <a:defRPr>
                    <a:solidFill>
                      <a:schemeClr val="tx1"/>
                    </a:solidFill>
                    <a:latin typeface="Arial" panose="020B0604020202020204" pitchFamily="34" charset="0"/>
                  </a:defRPr>
                </a:lvl2pPr>
                <a:lvl3pPr marL="1143000" indent="-228600" defTabSz="457200">
                  <a:defRPr>
                    <a:solidFill>
                      <a:schemeClr val="tx1"/>
                    </a:solidFill>
                    <a:latin typeface="Arial" panose="020B0604020202020204" pitchFamily="34" charset="0"/>
                  </a:defRPr>
                </a:lvl3pPr>
                <a:lvl4pPr marL="1600200" indent="-228600" defTabSz="457200">
                  <a:defRPr>
                    <a:solidFill>
                      <a:schemeClr val="tx1"/>
                    </a:solidFill>
                    <a:latin typeface="Arial" panose="020B0604020202020204" pitchFamily="34" charset="0"/>
                  </a:defRPr>
                </a:lvl4pPr>
                <a:lvl5pPr marL="2057400" indent="-228600" defTabSz="457200">
                  <a:defRPr>
                    <a:solidFill>
                      <a:schemeClr val="tx1"/>
                    </a:solidFill>
                    <a:latin typeface="Arial" panose="020B0604020202020204" pitchFamily="34" charset="0"/>
                  </a:defRPr>
                </a:lvl5pPr>
                <a:lvl6pPr marL="2514600" indent="-228600" defTabSz="457200" fontAlgn="base">
                  <a:spcBef>
                    <a:spcPct val="0"/>
                  </a:spcBef>
                  <a:spcAft>
                    <a:spcPct val="0"/>
                  </a:spcAft>
                  <a:defRPr>
                    <a:solidFill>
                      <a:schemeClr val="tx1"/>
                    </a:solidFill>
                    <a:latin typeface="Arial" panose="020B0604020202020204" pitchFamily="34" charset="0"/>
                  </a:defRPr>
                </a:lvl6pPr>
                <a:lvl7pPr marL="2971800" indent="-228600" defTabSz="457200" fontAlgn="base">
                  <a:spcBef>
                    <a:spcPct val="0"/>
                  </a:spcBef>
                  <a:spcAft>
                    <a:spcPct val="0"/>
                  </a:spcAft>
                  <a:defRPr>
                    <a:solidFill>
                      <a:schemeClr val="tx1"/>
                    </a:solidFill>
                    <a:latin typeface="Arial" panose="020B0604020202020204" pitchFamily="34" charset="0"/>
                  </a:defRPr>
                </a:lvl7pPr>
                <a:lvl8pPr marL="3429000" indent="-228600" defTabSz="457200" fontAlgn="base">
                  <a:spcBef>
                    <a:spcPct val="0"/>
                  </a:spcBef>
                  <a:spcAft>
                    <a:spcPct val="0"/>
                  </a:spcAft>
                  <a:defRPr>
                    <a:solidFill>
                      <a:schemeClr val="tx1"/>
                    </a:solidFill>
                    <a:latin typeface="Arial" panose="020B0604020202020204" pitchFamily="34" charset="0"/>
                  </a:defRPr>
                </a:lvl8pPr>
                <a:lvl9pPr marL="3886200" indent="-228600" defTabSz="457200" fontAlgn="base">
                  <a:spcBef>
                    <a:spcPct val="0"/>
                  </a:spcBef>
                  <a:spcAft>
                    <a:spcPct val="0"/>
                  </a:spcAft>
                  <a:defRPr>
                    <a:solidFill>
                      <a:schemeClr val="tx1"/>
                    </a:solidFill>
                    <a:latin typeface="Arial" panose="020B0604020202020204" pitchFamily="34" charset="0"/>
                  </a:defRPr>
                </a:lvl9pPr>
              </a:lstStyle>
              <a:p>
                <a:pPr eaLnBrk="0" hangingPunct="0">
                  <a:spcBef>
                    <a:spcPct val="60000"/>
                  </a:spcBef>
                  <a:buClr>
                    <a:srgbClr val="003366"/>
                  </a:buClr>
                </a:pPr>
                <a:r>
                  <a:rPr lang="fr-FR" altLang="fr-FR" sz="1400" dirty="0">
                    <a:solidFill>
                      <a:srgbClr val="000000"/>
                    </a:solidFill>
                    <a:latin typeface="Verdana" panose="020B0604030504040204" pitchFamily="34" charset="0"/>
                    <a:ea typeface="ＭＳ Ｐゴシック" panose="020B0600070205080204" pitchFamily="34" charset="-128"/>
                  </a:rPr>
                  <a:t>Introduction d’un Devoir d’information 5 ans avant l’âge légal de la retraite, soit à 57 ans</a:t>
                </a:r>
              </a:p>
            </p:txBody>
          </p:sp>
          <p:grpSp>
            <p:nvGrpSpPr>
              <p:cNvPr id="19" name="Groupe 18">
                <a:extLst>
                  <a:ext uri="{FF2B5EF4-FFF2-40B4-BE49-F238E27FC236}">
                    <a16:creationId xmlns:a16="http://schemas.microsoft.com/office/drawing/2014/main" id="{FCA39F3E-C431-4143-8EE6-23623F5C07AC}"/>
                  </a:ext>
                </a:extLst>
              </p:cNvPr>
              <p:cNvGrpSpPr/>
              <p:nvPr/>
            </p:nvGrpSpPr>
            <p:grpSpPr>
              <a:xfrm>
                <a:off x="2262538" y="2412016"/>
                <a:ext cx="7123477" cy="511610"/>
                <a:chOff x="723625" y="2412016"/>
                <a:chExt cx="6043657" cy="511610"/>
              </a:xfrm>
            </p:grpSpPr>
            <p:sp>
              <p:nvSpPr>
                <p:cNvPr id="9" name="Text Box 4">
                  <a:extLst>
                    <a:ext uri="{FF2B5EF4-FFF2-40B4-BE49-F238E27FC236}">
                      <a16:creationId xmlns:a16="http://schemas.microsoft.com/office/drawing/2014/main" id="{75CB5001-5513-4E17-87DE-FA47181AEF61}"/>
                    </a:ext>
                  </a:extLst>
                </p:cNvPr>
                <p:cNvSpPr txBox="1">
                  <a:spLocks noChangeArrowheads="1"/>
                </p:cNvSpPr>
                <p:nvPr/>
              </p:nvSpPr>
              <p:spPr bwMode="auto">
                <a:xfrm>
                  <a:off x="1223344" y="2412016"/>
                  <a:ext cx="5543938" cy="511609"/>
                </a:xfrm>
                <a:prstGeom prst="rect">
                  <a:avLst/>
                </a:prstGeom>
                <a:noFill/>
                <a:ln w="9525">
                  <a:solidFill>
                    <a:srgbClr val="BAAD87"/>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alpha val="74997"/>
                          </a:srgbClr>
                        </a:outerShdw>
                      </a:effectLst>
                    </a14:hiddenEffects>
                  </a:ext>
                </a:extLst>
              </p:spPr>
              <p:txBody>
                <a:bodyPr lIns="54000" tIns="33338" rIns="27000" bIns="33338" anchor="ctr"/>
                <a:lstStyle>
                  <a:lvl1pPr marL="177800" indent="-177800" defTabSz="457200">
                    <a:defRPr>
                      <a:solidFill>
                        <a:schemeClr val="tx1"/>
                      </a:solidFill>
                      <a:latin typeface="Arial" panose="020B0604020202020204" pitchFamily="34" charset="0"/>
                    </a:defRPr>
                  </a:lvl1pPr>
                  <a:lvl2pPr marL="742950" indent="-285750" defTabSz="457200">
                    <a:defRPr>
                      <a:solidFill>
                        <a:schemeClr val="tx1"/>
                      </a:solidFill>
                      <a:latin typeface="Arial" panose="020B0604020202020204" pitchFamily="34" charset="0"/>
                    </a:defRPr>
                  </a:lvl2pPr>
                  <a:lvl3pPr marL="1143000" indent="-228600" defTabSz="457200">
                    <a:defRPr>
                      <a:solidFill>
                        <a:schemeClr val="tx1"/>
                      </a:solidFill>
                      <a:latin typeface="Arial" panose="020B0604020202020204" pitchFamily="34" charset="0"/>
                    </a:defRPr>
                  </a:lvl3pPr>
                  <a:lvl4pPr marL="1600200" indent="-228600" defTabSz="457200">
                    <a:defRPr>
                      <a:solidFill>
                        <a:schemeClr val="tx1"/>
                      </a:solidFill>
                      <a:latin typeface="Arial" panose="020B0604020202020204" pitchFamily="34" charset="0"/>
                    </a:defRPr>
                  </a:lvl4pPr>
                  <a:lvl5pPr marL="2057400" indent="-228600" defTabSz="457200">
                    <a:defRPr>
                      <a:solidFill>
                        <a:schemeClr val="tx1"/>
                      </a:solidFill>
                      <a:latin typeface="Arial" panose="020B0604020202020204" pitchFamily="34" charset="0"/>
                    </a:defRPr>
                  </a:lvl5pPr>
                  <a:lvl6pPr marL="2514600" indent="-228600" defTabSz="457200" fontAlgn="base">
                    <a:spcBef>
                      <a:spcPct val="0"/>
                    </a:spcBef>
                    <a:spcAft>
                      <a:spcPct val="0"/>
                    </a:spcAft>
                    <a:defRPr>
                      <a:solidFill>
                        <a:schemeClr val="tx1"/>
                      </a:solidFill>
                      <a:latin typeface="Arial" panose="020B0604020202020204" pitchFamily="34" charset="0"/>
                    </a:defRPr>
                  </a:lvl6pPr>
                  <a:lvl7pPr marL="2971800" indent="-228600" defTabSz="457200" fontAlgn="base">
                    <a:spcBef>
                      <a:spcPct val="0"/>
                    </a:spcBef>
                    <a:spcAft>
                      <a:spcPct val="0"/>
                    </a:spcAft>
                    <a:defRPr>
                      <a:solidFill>
                        <a:schemeClr val="tx1"/>
                      </a:solidFill>
                      <a:latin typeface="Arial" panose="020B0604020202020204" pitchFamily="34" charset="0"/>
                    </a:defRPr>
                  </a:lvl7pPr>
                  <a:lvl8pPr marL="3429000" indent="-228600" defTabSz="457200" fontAlgn="base">
                    <a:spcBef>
                      <a:spcPct val="0"/>
                    </a:spcBef>
                    <a:spcAft>
                      <a:spcPct val="0"/>
                    </a:spcAft>
                    <a:defRPr>
                      <a:solidFill>
                        <a:schemeClr val="tx1"/>
                      </a:solidFill>
                      <a:latin typeface="Arial" panose="020B0604020202020204" pitchFamily="34" charset="0"/>
                    </a:defRPr>
                  </a:lvl8pPr>
                  <a:lvl9pPr marL="3886200" indent="-228600" defTabSz="457200" fontAlgn="base">
                    <a:spcBef>
                      <a:spcPct val="0"/>
                    </a:spcBef>
                    <a:spcAft>
                      <a:spcPct val="0"/>
                    </a:spcAft>
                    <a:defRPr>
                      <a:solidFill>
                        <a:schemeClr val="tx1"/>
                      </a:solidFill>
                      <a:latin typeface="Arial" panose="020B0604020202020204" pitchFamily="34" charset="0"/>
                    </a:defRPr>
                  </a:lvl9pPr>
                </a:lstStyle>
                <a:p>
                  <a:pPr eaLnBrk="0" hangingPunct="0">
                    <a:spcBef>
                      <a:spcPct val="60000"/>
                    </a:spcBef>
                    <a:buClr>
                      <a:srgbClr val="003366"/>
                    </a:buClr>
                    <a:buFont typeface="Wingdings" panose="05000000000000000000" pitchFamily="2" charset="2"/>
                    <a:buNone/>
                  </a:pPr>
                  <a:endParaRPr lang="fr-FR" altLang="fr-FR" sz="1400" dirty="0">
                    <a:solidFill>
                      <a:srgbClr val="000000"/>
                    </a:solidFill>
                    <a:latin typeface="Verdana" panose="020B0604030504040204" pitchFamily="34" charset="0"/>
                    <a:ea typeface="ＭＳ Ｐゴシック" panose="020B0600070205080204" pitchFamily="34" charset="-128"/>
                  </a:endParaRPr>
                </a:p>
              </p:txBody>
            </p:sp>
            <p:sp>
              <p:nvSpPr>
                <p:cNvPr id="11" name="Text Box 10">
                  <a:extLst>
                    <a:ext uri="{FF2B5EF4-FFF2-40B4-BE49-F238E27FC236}">
                      <a16:creationId xmlns:a16="http://schemas.microsoft.com/office/drawing/2014/main" id="{9BFCCD28-4E83-4457-816C-210982120D9D}"/>
                    </a:ext>
                  </a:extLst>
                </p:cNvPr>
                <p:cNvSpPr txBox="1">
                  <a:spLocks noChangeArrowheads="1"/>
                </p:cNvSpPr>
                <p:nvPr/>
              </p:nvSpPr>
              <p:spPr bwMode="auto">
                <a:xfrm>
                  <a:off x="723625" y="2412016"/>
                  <a:ext cx="426544" cy="511610"/>
                </a:xfrm>
                <a:prstGeom prst="rect">
                  <a:avLst/>
                </a:prstGeom>
                <a:solidFill>
                  <a:srgbClr val="BAAD95"/>
                </a:solidFill>
                <a:ln w="9525">
                  <a:solidFill>
                    <a:srgbClr val="BAAD87"/>
                  </a:solidFill>
                  <a:miter lim="800000"/>
                  <a:headEnd/>
                  <a:tailEnd/>
                </a:ln>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anchor="ctr"/>
                <a:lstStyle>
                  <a:lvl1pPr eaLnBrk="0" hangingPunct="0">
                    <a:defRPr sz="2400">
                      <a:solidFill>
                        <a:schemeClr val="tx1"/>
                      </a:solidFill>
                      <a:latin typeface="Calibri" charset="0"/>
                      <a:ea typeface="ＭＳ Ｐゴシック" charset="0"/>
                      <a:cs typeface="ＭＳ Ｐゴシック" charset="0"/>
                    </a:defRPr>
                  </a:lvl1pPr>
                  <a:lvl2pPr marL="742950" indent="-285750" eaLnBrk="0" hangingPunct="0">
                    <a:defRPr sz="2400">
                      <a:solidFill>
                        <a:schemeClr val="tx1"/>
                      </a:solidFill>
                      <a:latin typeface="Calibri" charset="0"/>
                      <a:ea typeface="ＭＳ Ｐゴシック" charset="0"/>
                    </a:defRPr>
                  </a:lvl2pPr>
                  <a:lvl3pPr marL="1143000" indent="-228600" eaLnBrk="0" hangingPunct="0">
                    <a:defRPr sz="2400">
                      <a:solidFill>
                        <a:schemeClr val="tx1"/>
                      </a:solidFill>
                      <a:latin typeface="Calibri" charset="0"/>
                      <a:ea typeface="ＭＳ Ｐゴシック" charset="0"/>
                    </a:defRPr>
                  </a:lvl3pPr>
                  <a:lvl4pPr marL="1600200" indent="-228600" eaLnBrk="0" hangingPunct="0">
                    <a:defRPr sz="2400">
                      <a:solidFill>
                        <a:schemeClr val="tx1"/>
                      </a:solidFill>
                      <a:latin typeface="Calibri" charset="0"/>
                      <a:ea typeface="ＭＳ Ｐゴシック" charset="0"/>
                    </a:defRPr>
                  </a:lvl4pPr>
                  <a:lvl5pPr marL="2057400" indent="-228600" eaLnBrk="0" hangingPunct="0">
                    <a:defRPr sz="2400">
                      <a:solidFill>
                        <a:schemeClr val="tx1"/>
                      </a:solidFill>
                      <a:latin typeface="Calibri" charset="0"/>
                      <a:ea typeface="ＭＳ Ｐゴシック" charset="0"/>
                    </a:defRPr>
                  </a:lvl5pPr>
                  <a:lvl6pPr marL="2514600" indent="-228600" eaLnBrk="0" fontAlgn="base" hangingPunct="0">
                    <a:spcBef>
                      <a:spcPct val="0"/>
                    </a:spcBef>
                    <a:spcAft>
                      <a:spcPct val="0"/>
                    </a:spcAft>
                    <a:defRPr sz="2400">
                      <a:solidFill>
                        <a:schemeClr val="tx1"/>
                      </a:solidFill>
                      <a:latin typeface="Calibri" charset="0"/>
                      <a:ea typeface="ＭＳ Ｐゴシック" charset="0"/>
                    </a:defRPr>
                  </a:lvl6pPr>
                  <a:lvl7pPr marL="2971800" indent="-228600" eaLnBrk="0" fontAlgn="base" hangingPunct="0">
                    <a:spcBef>
                      <a:spcPct val="0"/>
                    </a:spcBef>
                    <a:spcAft>
                      <a:spcPct val="0"/>
                    </a:spcAft>
                    <a:defRPr sz="2400">
                      <a:solidFill>
                        <a:schemeClr val="tx1"/>
                      </a:solidFill>
                      <a:latin typeface="Calibri" charset="0"/>
                      <a:ea typeface="ＭＳ Ｐゴシック" charset="0"/>
                    </a:defRPr>
                  </a:lvl7pPr>
                  <a:lvl8pPr marL="3429000" indent="-228600" eaLnBrk="0" fontAlgn="base" hangingPunct="0">
                    <a:spcBef>
                      <a:spcPct val="0"/>
                    </a:spcBef>
                    <a:spcAft>
                      <a:spcPct val="0"/>
                    </a:spcAft>
                    <a:defRPr sz="2400">
                      <a:solidFill>
                        <a:schemeClr val="tx1"/>
                      </a:solidFill>
                      <a:latin typeface="Calibri" charset="0"/>
                      <a:ea typeface="ＭＳ Ｐゴシック" charset="0"/>
                    </a:defRPr>
                  </a:lvl8pPr>
                  <a:lvl9pPr marL="3886200" indent="-228600" eaLnBrk="0" fontAlgn="base" hangingPunct="0">
                    <a:spcBef>
                      <a:spcPct val="0"/>
                    </a:spcBef>
                    <a:spcAft>
                      <a:spcPct val="0"/>
                    </a:spcAft>
                    <a:defRPr sz="2400">
                      <a:solidFill>
                        <a:schemeClr val="tx1"/>
                      </a:solidFill>
                      <a:latin typeface="Calibri" charset="0"/>
                      <a:ea typeface="ＭＳ Ｐゴシック" charset="0"/>
                    </a:defRPr>
                  </a:lvl9pPr>
                </a:lstStyle>
                <a:p>
                  <a:pPr algn="ctr" defTabSz="342900" eaLnBrk="1" hangingPunct="1">
                    <a:defRPr/>
                  </a:pPr>
                  <a:r>
                    <a:rPr lang="fr-FR" sz="1400" b="1" dirty="0">
                      <a:solidFill>
                        <a:srgbClr val="FFFFFF"/>
                      </a:solidFill>
                      <a:latin typeface="Verdana" charset="0"/>
                    </a:rPr>
                    <a:t>2</a:t>
                  </a:r>
                </a:p>
              </p:txBody>
            </p:sp>
          </p:grpSp>
          <p:sp>
            <p:nvSpPr>
              <p:cNvPr id="12" name="Text Box 11">
                <a:extLst>
                  <a:ext uri="{FF2B5EF4-FFF2-40B4-BE49-F238E27FC236}">
                    <a16:creationId xmlns:a16="http://schemas.microsoft.com/office/drawing/2014/main" id="{48CED240-CA9D-4BA3-B0B5-8143A88B8093}"/>
                  </a:ext>
                </a:extLst>
              </p:cNvPr>
              <p:cNvSpPr txBox="1">
                <a:spLocks noChangeArrowheads="1"/>
              </p:cNvSpPr>
              <p:nvPr/>
            </p:nvSpPr>
            <p:spPr bwMode="auto">
              <a:xfrm>
                <a:off x="2262539" y="3081769"/>
                <a:ext cx="502755" cy="483109"/>
              </a:xfrm>
              <a:prstGeom prst="rect">
                <a:avLst/>
              </a:prstGeom>
              <a:solidFill>
                <a:srgbClr val="107A80"/>
              </a:solidFill>
              <a:ln w="9525">
                <a:solidFill>
                  <a:srgbClr val="107A80"/>
                </a:solidFill>
                <a:miter lim="800000"/>
                <a:headEnd/>
                <a:tailEnd/>
              </a:ln>
              <a:effectLst/>
              <a:extLst>
                <a:ext uri="{AF507438-7753-43e0-B8FC-AC1667EBCBE1}">
                  <a14:hiddenEffects xmlns:a14="http://schemas.microsoft.com/office/drawing/2010/main" xmlns="">
                    <a:effectLst>
                      <a:outerShdw blurRad="63500" dist="38099" dir="2700000" algn="ctr" rotWithShape="0">
                        <a:srgbClr val="000000">
                          <a:alpha val="74997"/>
                        </a:srgbClr>
                      </a:outerShdw>
                    </a:effectLst>
                  </a14:hiddenEffects>
                </a:ext>
              </a:extLst>
            </p:spPr>
            <p:txBody>
              <a:bodyPr anchor="ctr"/>
              <a:lstStyle>
                <a:lvl1pPr eaLnBrk="0" hangingPunct="0">
                  <a:defRPr sz="2400">
                    <a:solidFill>
                      <a:schemeClr val="tx1"/>
                    </a:solidFill>
                    <a:latin typeface="Calibri" charset="0"/>
                    <a:ea typeface="ＭＳ Ｐゴシック" charset="0"/>
                    <a:cs typeface="ＭＳ Ｐゴシック" charset="0"/>
                  </a:defRPr>
                </a:lvl1pPr>
                <a:lvl2pPr marL="742950" indent="-285750" eaLnBrk="0" hangingPunct="0">
                  <a:defRPr sz="2400">
                    <a:solidFill>
                      <a:schemeClr val="tx1"/>
                    </a:solidFill>
                    <a:latin typeface="Calibri" charset="0"/>
                    <a:ea typeface="ＭＳ Ｐゴシック" charset="0"/>
                  </a:defRPr>
                </a:lvl2pPr>
                <a:lvl3pPr marL="1143000" indent="-228600" eaLnBrk="0" hangingPunct="0">
                  <a:defRPr sz="2400">
                    <a:solidFill>
                      <a:schemeClr val="tx1"/>
                    </a:solidFill>
                    <a:latin typeface="Calibri" charset="0"/>
                    <a:ea typeface="ＭＳ Ｐゴシック" charset="0"/>
                  </a:defRPr>
                </a:lvl3pPr>
                <a:lvl4pPr marL="1600200" indent="-228600" eaLnBrk="0" hangingPunct="0">
                  <a:defRPr sz="2400">
                    <a:solidFill>
                      <a:schemeClr val="tx1"/>
                    </a:solidFill>
                    <a:latin typeface="Calibri" charset="0"/>
                    <a:ea typeface="ＭＳ Ｐゴシック" charset="0"/>
                  </a:defRPr>
                </a:lvl4pPr>
                <a:lvl5pPr marL="2057400" indent="-228600" eaLnBrk="0" hangingPunct="0">
                  <a:defRPr sz="2400">
                    <a:solidFill>
                      <a:schemeClr val="tx1"/>
                    </a:solidFill>
                    <a:latin typeface="Calibri" charset="0"/>
                    <a:ea typeface="ＭＳ Ｐゴシック" charset="0"/>
                  </a:defRPr>
                </a:lvl5pPr>
                <a:lvl6pPr marL="2514600" indent="-228600" eaLnBrk="0" fontAlgn="base" hangingPunct="0">
                  <a:spcBef>
                    <a:spcPct val="0"/>
                  </a:spcBef>
                  <a:spcAft>
                    <a:spcPct val="0"/>
                  </a:spcAft>
                  <a:defRPr sz="2400">
                    <a:solidFill>
                      <a:schemeClr val="tx1"/>
                    </a:solidFill>
                    <a:latin typeface="Calibri" charset="0"/>
                    <a:ea typeface="ＭＳ Ｐゴシック" charset="0"/>
                  </a:defRPr>
                </a:lvl6pPr>
                <a:lvl7pPr marL="2971800" indent="-228600" eaLnBrk="0" fontAlgn="base" hangingPunct="0">
                  <a:spcBef>
                    <a:spcPct val="0"/>
                  </a:spcBef>
                  <a:spcAft>
                    <a:spcPct val="0"/>
                  </a:spcAft>
                  <a:defRPr sz="2400">
                    <a:solidFill>
                      <a:schemeClr val="tx1"/>
                    </a:solidFill>
                    <a:latin typeface="Calibri" charset="0"/>
                    <a:ea typeface="ＭＳ Ｐゴシック" charset="0"/>
                  </a:defRPr>
                </a:lvl7pPr>
                <a:lvl8pPr marL="3429000" indent="-228600" eaLnBrk="0" fontAlgn="base" hangingPunct="0">
                  <a:spcBef>
                    <a:spcPct val="0"/>
                  </a:spcBef>
                  <a:spcAft>
                    <a:spcPct val="0"/>
                  </a:spcAft>
                  <a:defRPr sz="2400">
                    <a:solidFill>
                      <a:schemeClr val="tx1"/>
                    </a:solidFill>
                    <a:latin typeface="Calibri" charset="0"/>
                    <a:ea typeface="ＭＳ Ｐゴシック" charset="0"/>
                  </a:defRPr>
                </a:lvl8pPr>
                <a:lvl9pPr marL="3886200" indent="-228600" eaLnBrk="0" fontAlgn="base" hangingPunct="0">
                  <a:spcBef>
                    <a:spcPct val="0"/>
                  </a:spcBef>
                  <a:spcAft>
                    <a:spcPct val="0"/>
                  </a:spcAft>
                  <a:defRPr sz="2400">
                    <a:solidFill>
                      <a:schemeClr val="tx1"/>
                    </a:solidFill>
                    <a:latin typeface="Calibri" charset="0"/>
                    <a:ea typeface="ＭＳ Ｐゴシック" charset="0"/>
                  </a:defRPr>
                </a:lvl9pPr>
              </a:lstStyle>
              <a:p>
                <a:pPr algn="ctr" defTabSz="342900" eaLnBrk="1" hangingPunct="1">
                  <a:defRPr/>
                </a:pPr>
                <a:r>
                  <a:rPr lang="fr-FR" sz="1400" b="1" dirty="0">
                    <a:solidFill>
                      <a:schemeClr val="bg1"/>
                    </a:solidFill>
                    <a:latin typeface="Verdana" charset="0"/>
                  </a:rPr>
                  <a:t>3</a:t>
                </a:r>
              </a:p>
            </p:txBody>
          </p:sp>
          <p:grpSp>
            <p:nvGrpSpPr>
              <p:cNvPr id="18" name="Groupe 17">
                <a:extLst>
                  <a:ext uri="{FF2B5EF4-FFF2-40B4-BE49-F238E27FC236}">
                    <a16:creationId xmlns:a16="http://schemas.microsoft.com/office/drawing/2014/main" id="{A5CA761A-3CA9-4515-8E8F-BCE7FD4C53EC}"/>
                  </a:ext>
                </a:extLst>
              </p:cNvPr>
              <p:cNvGrpSpPr/>
              <p:nvPr/>
            </p:nvGrpSpPr>
            <p:grpSpPr>
              <a:xfrm>
                <a:off x="2270569" y="3641634"/>
                <a:ext cx="7107451" cy="528672"/>
                <a:chOff x="741074" y="3812388"/>
                <a:chExt cx="5405217" cy="528672"/>
              </a:xfrm>
            </p:grpSpPr>
            <p:sp>
              <p:nvSpPr>
                <p:cNvPr id="13" name="Text Box 6">
                  <a:extLst>
                    <a:ext uri="{FF2B5EF4-FFF2-40B4-BE49-F238E27FC236}">
                      <a16:creationId xmlns:a16="http://schemas.microsoft.com/office/drawing/2014/main" id="{2A78C07C-B07B-425A-BF66-3D9FE9701E5A}"/>
                    </a:ext>
                  </a:extLst>
                </p:cNvPr>
                <p:cNvSpPr txBox="1">
                  <a:spLocks noChangeArrowheads="1"/>
                </p:cNvSpPr>
                <p:nvPr/>
              </p:nvSpPr>
              <p:spPr bwMode="auto">
                <a:xfrm>
                  <a:off x="1188574" y="3829451"/>
                  <a:ext cx="4957717" cy="511609"/>
                </a:xfrm>
                <a:prstGeom prst="rect">
                  <a:avLst/>
                </a:prstGeom>
                <a:noFill/>
                <a:ln w="9525">
                  <a:solidFill>
                    <a:srgbClr val="4AA53B"/>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alpha val="74997"/>
                          </a:srgbClr>
                        </a:outerShdw>
                      </a:effectLst>
                    </a14:hiddenEffects>
                  </a:ext>
                </a:extLst>
              </p:spPr>
              <p:txBody>
                <a:bodyPr lIns="54000" tIns="33338" rIns="27000" bIns="33338" anchor="ctr"/>
                <a:lstStyle>
                  <a:lvl1pPr marL="177800" indent="-177800" defTabSz="457200">
                    <a:defRPr>
                      <a:solidFill>
                        <a:schemeClr val="tx1"/>
                      </a:solidFill>
                      <a:latin typeface="Arial" panose="020B0604020202020204" pitchFamily="34" charset="0"/>
                    </a:defRPr>
                  </a:lvl1pPr>
                  <a:lvl2pPr marL="742950" indent="-285750" defTabSz="457200">
                    <a:defRPr>
                      <a:solidFill>
                        <a:schemeClr val="tx1"/>
                      </a:solidFill>
                      <a:latin typeface="Arial" panose="020B0604020202020204" pitchFamily="34" charset="0"/>
                    </a:defRPr>
                  </a:lvl2pPr>
                  <a:lvl3pPr marL="1143000" indent="-228600" defTabSz="457200">
                    <a:defRPr>
                      <a:solidFill>
                        <a:schemeClr val="tx1"/>
                      </a:solidFill>
                      <a:latin typeface="Arial" panose="020B0604020202020204" pitchFamily="34" charset="0"/>
                    </a:defRPr>
                  </a:lvl3pPr>
                  <a:lvl4pPr marL="1600200" indent="-228600" defTabSz="457200">
                    <a:defRPr>
                      <a:solidFill>
                        <a:schemeClr val="tx1"/>
                      </a:solidFill>
                      <a:latin typeface="Arial" panose="020B0604020202020204" pitchFamily="34" charset="0"/>
                    </a:defRPr>
                  </a:lvl4pPr>
                  <a:lvl5pPr marL="2057400" indent="-228600" defTabSz="457200">
                    <a:defRPr>
                      <a:solidFill>
                        <a:schemeClr val="tx1"/>
                      </a:solidFill>
                      <a:latin typeface="Arial" panose="020B0604020202020204" pitchFamily="34" charset="0"/>
                    </a:defRPr>
                  </a:lvl5pPr>
                  <a:lvl6pPr marL="2514600" indent="-228600" defTabSz="457200" fontAlgn="base">
                    <a:spcBef>
                      <a:spcPct val="0"/>
                    </a:spcBef>
                    <a:spcAft>
                      <a:spcPct val="0"/>
                    </a:spcAft>
                    <a:defRPr>
                      <a:solidFill>
                        <a:schemeClr val="tx1"/>
                      </a:solidFill>
                      <a:latin typeface="Arial" panose="020B0604020202020204" pitchFamily="34" charset="0"/>
                    </a:defRPr>
                  </a:lvl6pPr>
                  <a:lvl7pPr marL="2971800" indent="-228600" defTabSz="457200" fontAlgn="base">
                    <a:spcBef>
                      <a:spcPct val="0"/>
                    </a:spcBef>
                    <a:spcAft>
                      <a:spcPct val="0"/>
                    </a:spcAft>
                    <a:defRPr>
                      <a:solidFill>
                        <a:schemeClr val="tx1"/>
                      </a:solidFill>
                      <a:latin typeface="Arial" panose="020B0604020202020204" pitchFamily="34" charset="0"/>
                    </a:defRPr>
                  </a:lvl7pPr>
                  <a:lvl8pPr marL="3429000" indent="-228600" defTabSz="457200" fontAlgn="base">
                    <a:spcBef>
                      <a:spcPct val="0"/>
                    </a:spcBef>
                    <a:spcAft>
                      <a:spcPct val="0"/>
                    </a:spcAft>
                    <a:defRPr>
                      <a:solidFill>
                        <a:schemeClr val="tx1"/>
                      </a:solidFill>
                      <a:latin typeface="Arial" panose="020B0604020202020204" pitchFamily="34" charset="0"/>
                    </a:defRPr>
                  </a:lvl8pPr>
                  <a:lvl9pPr marL="3886200" indent="-228600" defTabSz="457200" fontAlgn="base">
                    <a:spcBef>
                      <a:spcPct val="0"/>
                    </a:spcBef>
                    <a:spcAft>
                      <a:spcPct val="0"/>
                    </a:spcAft>
                    <a:defRPr>
                      <a:solidFill>
                        <a:schemeClr val="tx1"/>
                      </a:solidFill>
                      <a:latin typeface="Arial" panose="020B0604020202020204" pitchFamily="34" charset="0"/>
                    </a:defRPr>
                  </a:lvl9pPr>
                </a:lstStyle>
                <a:p>
                  <a:pPr eaLnBrk="0" hangingPunct="0">
                    <a:spcBef>
                      <a:spcPct val="60000"/>
                    </a:spcBef>
                    <a:buClr>
                      <a:srgbClr val="003366"/>
                    </a:buClr>
                  </a:pPr>
                  <a:r>
                    <a:rPr lang="fr-FR" altLang="fr-FR" sz="1400" dirty="0">
                      <a:solidFill>
                        <a:srgbClr val="000000"/>
                      </a:solidFill>
                      <a:latin typeface="Verdana" panose="020B0604030504040204" pitchFamily="34" charset="0"/>
                      <a:ea typeface="ＭＳ Ｐゴシック" panose="020B0600070205080204" pitchFamily="34" charset="-128"/>
                    </a:rPr>
                    <a:t>Déduction Fiscale des Versements volontaires sur tous les PER (nouveau pour le PERCO). </a:t>
                  </a:r>
                </a:p>
              </p:txBody>
            </p:sp>
            <p:sp>
              <p:nvSpPr>
                <p:cNvPr id="14" name="Text Box 11">
                  <a:extLst>
                    <a:ext uri="{FF2B5EF4-FFF2-40B4-BE49-F238E27FC236}">
                      <a16:creationId xmlns:a16="http://schemas.microsoft.com/office/drawing/2014/main" id="{02BA3165-85C8-4D0B-86F6-1396A808DDDE}"/>
                    </a:ext>
                  </a:extLst>
                </p:cNvPr>
                <p:cNvSpPr txBox="1">
                  <a:spLocks noChangeArrowheads="1"/>
                </p:cNvSpPr>
                <p:nvPr/>
              </p:nvSpPr>
              <p:spPr bwMode="auto">
                <a:xfrm>
                  <a:off x="741074" y="3812388"/>
                  <a:ext cx="376238" cy="511608"/>
                </a:xfrm>
                <a:prstGeom prst="rect">
                  <a:avLst/>
                </a:prstGeom>
                <a:solidFill>
                  <a:srgbClr val="4AA53B"/>
                </a:solidFill>
                <a:ln w="9525">
                  <a:solidFill>
                    <a:srgbClr val="B2B3B2"/>
                  </a:solidFill>
                  <a:miter lim="800000"/>
                  <a:headEnd/>
                  <a:tailEnd/>
                </a:ln>
                <a:effectLst/>
                <a:extLst>
                  <a:ext uri="{AF507438-7753-43e0-B8FC-AC1667EBCBE1}">
                    <a14:hiddenEffects xmlns:a14="http://schemas.microsoft.com/office/drawing/2010/main" xmlns="">
                      <a:effectLst>
                        <a:outerShdw blurRad="63500" dist="38099" dir="2700000" algn="ctr" rotWithShape="0">
                          <a:srgbClr val="000000">
                            <a:alpha val="74997"/>
                          </a:srgbClr>
                        </a:outerShdw>
                      </a:effectLst>
                    </a14:hiddenEffects>
                  </a:ext>
                </a:extLst>
              </p:spPr>
              <p:txBody>
                <a:bodyPr anchor="ctr"/>
                <a:lstStyle>
                  <a:lvl1pPr eaLnBrk="0" hangingPunct="0">
                    <a:defRPr sz="2400">
                      <a:solidFill>
                        <a:schemeClr val="tx1"/>
                      </a:solidFill>
                      <a:latin typeface="Calibri" charset="0"/>
                      <a:ea typeface="ＭＳ Ｐゴシック" charset="0"/>
                      <a:cs typeface="ＭＳ Ｐゴシック" charset="0"/>
                    </a:defRPr>
                  </a:lvl1pPr>
                  <a:lvl2pPr marL="742950" indent="-285750" eaLnBrk="0" hangingPunct="0">
                    <a:defRPr sz="2400">
                      <a:solidFill>
                        <a:schemeClr val="tx1"/>
                      </a:solidFill>
                      <a:latin typeface="Calibri" charset="0"/>
                      <a:ea typeface="ＭＳ Ｐゴシック" charset="0"/>
                    </a:defRPr>
                  </a:lvl2pPr>
                  <a:lvl3pPr marL="1143000" indent="-228600" eaLnBrk="0" hangingPunct="0">
                    <a:defRPr sz="2400">
                      <a:solidFill>
                        <a:schemeClr val="tx1"/>
                      </a:solidFill>
                      <a:latin typeface="Calibri" charset="0"/>
                      <a:ea typeface="ＭＳ Ｐゴシック" charset="0"/>
                    </a:defRPr>
                  </a:lvl3pPr>
                  <a:lvl4pPr marL="1600200" indent="-228600" eaLnBrk="0" hangingPunct="0">
                    <a:defRPr sz="2400">
                      <a:solidFill>
                        <a:schemeClr val="tx1"/>
                      </a:solidFill>
                      <a:latin typeface="Calibri" charset="0"/>
                      <a:ea typeface="ＭＳ Ｐゴシック" charset="0"/>
                    </a:defRPr>
                  </a:lvl4pPr>
                  <a:lvl5pPr marL="2057400" indent="-228600" eaLnBrk="0" hangingPunct="0">
                    <a:defRPr sz="2400">
                      <a:solidFill>
                        <a:schemeClr val="tx1"/>
                      </a:solidFill>
                      <a:latin typeface="Calibri" charset="0"/>
                      <a:ea typeface="ＭＳ Ｐゴシック" charset="0"/>
                    </a:defRPr>
                  </a:lvl5pPr>
                  <a:lvl6pPr marL="2514600" indent="-228600" eaLnBrk="0" fontAlgn="base" hangingPunct="0">
                    <a:spcBef>
                      <a:spcPct val="0"/>
                    </a:spcBef>
                    <a:spcAft>
                      <a:spcPct val="0"/>
                    </a:spcAft>
                    <a:defRPr sz="2400">
                      <a:solidFill>
                        <a:schemeClr val="tx1"/>
                      </a:solidFill>
                      <a:latin typeface="Calibri" charset="0"/>
                      <a:ea typeface="ＭＳ Ｐゴシック" charset="0"/>
                    </a:defRPr>
                  </a:lvl6pPr>
                  <a:lvl7pPr marL="2971800" indent="-228600" eaLnBrk="0" fontAlgn="base" hangingPunct="0">
                    <a:spcBef>
                      <a:spcPct val="0"/>
                    </a:spcBef>
                    <a:spcAft>
                      <a:spcPct val="0"/>
                    </a:spcAft>
                    <a:defRPr sz="2400">
                      <a:solidFill>
                        <a:schemeClr val="tx1"/>
                      </a:solidFill>
                      <a:latin typeface="Calibri" charset="0"/>
                      <a:ea typeface="ＭＳ Ｐゴシック" charset="0"/>
                    </a:defRPr>
                  </a:lvl7pPr>
                  <a:lvl8pPr marL="3429000" indent="-228600" eaLnBrk="0" fontAlgn="base" hangingPunct="0">
                    <a:spcBef>
                      <a:spcPct val="0"/>
                    </a:spcBef>
                    <a:spcAft>
                      <a:spcPct val="0"/>
                    </a:spcAft>
                    <a:defRPr sz="2400">
                      <a:solidFill>
                        <a:schemeClr val="tx1"/>
                      </a:solidFill>
                      <a:latin typeface="Calibri" charset="0"/>
                      <a:ea typeface="ＭＳ Ｐゴシック" charset="0"/>
                    </a:defRPr>
                  </a:lvl8pPr>
                  <a:lvl9pPr marL="3886200" indent="-228600" eaLnBrk="0" fontAlgn="base" hangingPunct="0">
                    <a:spcBef>
                      <a:spcPct val="0"/>
                    </a:spcBef>
                    <a:spcAft>
                      <a:spcPct val="0"/>
                    </a:spcAft>
                    <a:defRPr sz="2400">
                      <a:solidFill>
                        <a:schemeClr val="tx1"/>
                      </a:solidFill>
                      <a:latin typeface="Calibri" charset="0"/>
                      <a:ea typeface="ＭＳ Ｐゴシック" charset="0"/>
                    </a:defRPr>
                  </a:lvl9pPr>
                </a:lstStyle>
                <a:p>
                  <a:pPr algn="ctr" defTabSz="342900" eaLnBrk="1" hangingPunct="1">
                    <a:defRPr/>
                  </a:pPr>
                  <a:r>
                    <a:rPr lang="fr-FR" sz="1400" b="1" dirty="0">
                      <a:solidFill>
                        <a:schemeClr val="bg1"/>
                      </a:solidFill>
                      <a:latin typeface="Verdana" charset="0"/>
                    </a:rPr>
                    <a:t>4</a:t>
                  </a:r>
                </a:p>
              </p:txBody>
            </p:sp>
          </p:grpSp>
        </p:grpSp>
        <p:sp>
          <p:nvSpPr>
            <p:cNvPr id="21" name="Rectangle 20">
              <a:extLst>
                <a:ext uri="{FF2B5EF4-FFF2-40B4-BE49-F238E27FC236}">
                  <a16:creationId xmlns:a16="http://schemas.microsoft.com/office/drawing/2014/main" id="{9CAA5C09-4380-48AC-B632-7EA75F06F0DB}"/>
                </a:ext>
              </a:extLst>
            </p:cNvPr>
            <p:cNvSpPr/>
            <p:nvPr/>
          </p:nvSpPr>
          <p:spPr>
            <a:xfrm>
              <a:off x="1586921" y="2818282"/>
              <a:ext cx="6748696" cy="523220"/>
            </a:xfrm>
            <a:prstGeom prst="rect">
              <a:avLst/>
            </a:prstGeom>
          </p:spPr>
          <p:txBody>
            <a:bodyPr wrap="square">
              <a:spAutoFit/>
            </a:bodyPr>
            <a:lstStyle/>
            <a:p>
              <a:pPr eaLnBrk="0" hangingPunct="0">
                <a:spcBef>
                  <a:spcPct val="60000"/>
                </a:spcBef>
                <a:buClr>
                  <a:srgbClr val="003366"/>
                </a:buClr>
              </a:pPr>
              <a:r>
                <a:rPr lang="fr-FR" altLang="fr-FR" sz="1400" dirty="0">
                  <a:solidFill>
                    <a:srgbClr val="000000"/>
                  </a:solidFill>
                  <a:latin typeface="Verdana" panose="020B0604030504040204" pitchFamily="34" charset="0"/>
                  <a:ea typeface="ＭＳ Ｐゴシック" panose="020B0600070205080204" pitchFamily="34" charset="-128"/>
                </a:rPr>
                <a:t>Nouveau cas de déblocage anticipé : Acquisition de la résidence principale, sauf pour le compartiment des cotisations obligatoires C3</a:t>
              </a:r>
            </a:p>
          </p:txBody>
        </p:sp>
      </p:grpSp>
      <p:grpSp>
        <p:nvGrpSpPr>
          <p:cNvPr id="25" name="Groupe 24">
            <a:extLst>
              <a:ext uri="{FF2B5EF4-FFF2-40B4-BE49-F238E27FC236}">
                <a16:creationId xmlns:a16="http://schemas.microsoft.com/office/drawing/2014/main" id="{16828DC0-D88A-4DAD-B9D4-5AE2FDD7BCA9}"/>
              </a:ext>
            </a:extLst>
          </p:cNvPr>
          <p:cNvGrpSpPr/>
          <p:nvPr/>
        </p:nvGrpSpPr>
        <p:grpSpPr>
          <a:xfrm>
            <a:off x="796786" y="4279058"/>
            <a:ext cx="8110556" cy="1308073"/>
            <a:chOff x="723626" y="1729752"/>
            <a:chExt cx="5732945" cy="849355"/>
          </a:xfrm>
        </p:grpSpPr>
        <p:grpSp>
          <p:nvGrpSpPr>
            <p:cNvPr id="28" name="Groupe 27">
              <a:extLst>
                <a:ext uri="{FF2B5EF4-FFF2-40B4-BE49-F238E27FC236}">
                  <a16:creationId xmlns:a16="http://schemas.microsoft.com/office/drawing/2014/main" id="{9B6114B1-6399-4B72-A9B5-4C7CFD9B84D6}"/>
                </a:ext>
              </a:extLst>
            </p:cNvPr>
            <p:cNvGrpSpPr/>
            <p:nvPr/>
          </p:nvGrpSpPr>
          <p:grpSpPr>
            <a:xfrm>
              <a:off x="723626" y="1729752"/>
              <a:ext cx="5717309" cy="396793"/>
              <a:chOff x="723626" y="1729752"/>
              <a:chExt cx="4850645" cy="396793"/>
            </a:xfrm>
          </p:grpSpPr>
          <p:sp>
            <p:nvSpPr>
              <p:cNvPr id="33" name="Text Box 5">
                <a:extLst>
                  <a:ext uri="{FF2B5EF4-FFF2-40B4-BE49-F238E27FC236}">
                    <a16:creationId xmlns:a16="http://schemas.microsoft.com/office/drawing/2014/main" id="{7B76F083-9AD9-4062-AA67-1976D7B83F44}"/>
                  </a:ext>
                </a:extLst>
              </p:cNvPr>
              <p:cNvSpPr txBox="1">
                <a:spLocks noChangeArrowheads="1"/>
              </p:cNvSpPr>
              <p:nvPr/>
            </p:nvSpPr>
            <p:spPr bwMode="auto">
              <a:xfrm>
                <a:off x="1136448" y="1729752"/>
                <a:ext cx="4437823" cy="396793"/>
              </a:xfrm>
              <a:prstGeom prst="rect">
                <a:avLst/>
              </a:prstGeom>
              <a:noFill/>
              <a:ln w="9525">
                <a:solidFill>
                  <a:srgbClr val="C31474"/>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alpha val="74997"/>
                        </a:srgbClr>
                      </a:outerShdw>
                    </a:effectLst>
                  </a14:hiddenEffects>
                </a:ext>
              </a:extLst>
            </p:spPr>
            <p:txBody>
              <a:bodyPr lIns="54000" tIns="33338" rIns="27000" bIns="33338" anchor="ctr"/>
              <a:lstStyle>
                <a:lvl1pPr marL="177800" indent="-177800" defTabSz="457200">
                  <a:defRPr>
                    <a:solidFill>
                      <a:schemeClr val="tx1"/>
                    </a:solidFill>
                    <a:latin typeface="Arial" panose="020B0604020202020204" pitchFamily="34" charset="0"/>
                  </a:defRPr>
                </a:lvl1pPr>
                <a:lvl2pPr marL="742950" indent="-285750" defTabSz="457200">
                  <a:defRPr>
                    <a:solidFill>
                      <a:schemeClr val="tx1"/>
                    </a:solidFill>
                    <a:latin typeface="Arial" panose="020B0604020202020204" pitchFamily="34" charset="0"/>
                  </a:defRPr>
                </a:lvl2pPr>
                <a:lvl3pPr marL="1143000" indent="-228600" defTabSz="457200">
                  <a:defRPr>
                    <a:solidFill>
                      <a:schemeClr val="tx1"/>
                    </a:solidFill>
                    <a:latin typeface="Arial" panose="020B0604020202020204" pitchFamily="34" charset="0"/>
                  </a:defRPr>
                </a:lvl3pPr>
                <a:lvl4pPr marL="1600200" indent="-228600" defTabSz="457200">
                  <a:defRPr>
                    <a:solidFill>
                      <a:schemeClr val="tx1"/>
                    </a:solidFill>
                    <a:latin typeface="Arial" panose="020B0604020202020204" pitchFamily="34" charset="0"/>
                  </a:defRPr>
                </a:lvl4pPr>
                <a:lvl5pPr marL="2057400" indent="-228600" defTabSz="457200">
                  <a:defRPr>
                    <a:solidFill>
                      <a:schemeClr val="tx1"/>
                    </a:solidFill>
                    <a:latin typeface="Arial" panose="020B0604020202020204" pitchFamily="34" charset="0"/>
                  </a:defRPr>
                </a:lvl5pPr>
                <a:lvl6pPr marL="2514600" indent="-228600" defTabSz="457200" fontAlgn="base">
                  <a:spcBef>
                    <a:spcPct val="0"/>
                  </a:spcBef>
                  <a:spcAft>
                    <a:spcPct val="0"/>
                  </a:spcAft>
                  <a:defRPr>
                    <a:solidFill>
                      <a:schemeClr val="tx1"/>
                    </a:solidFill>
                    <a:latin typeface="Arial" panose="020B0604020202020204" pitchFamily="34" charset="0"/>
                  </a:defRPr>
                </a:lvl6pPr>
                <a:lvl7pPr marL="2971800" indent="-228600" defTabSz="457200" fontAlgn="base">
                  <a:spcBef>
                    <a:spcPct val="0"/>
                  </a:spcBef>
                  <a:spcAft>
                    <a:spcPct val="0"/>
                  </a:spcAft>
                  <a:defRPr>
                    <a:solidFill>
                      <a:schemeClr val="tx1"/>
                    </a:solidFill>
                    <a:latin typeface="Arial" panose="020B0604020202020204" pitchFamily="34" charset="0"/>
                  </a:defRPr>
                </a:lvl7pPr>
                <a:lvl8pPr marL="3429000" indent="-228600" defTabSz="457200" fontAlgn="base">
                  <a:spcBef>
                    <a:spcPct val="0"/>
                  </a:spcBef>
                  <a:spcAft>
                    <a:spcPct val="0"/>
                  </a:spcAft>
                  <a:defRPr>
                    <a:solidFill>
                      <a:schemeClr val="tx1"/>
                    </a:solidFill>
                    <a:latin typeface="Arial" panose="020B0604020202020204" pitchFamily="34" charset="0"/>
                  </a:defRPr>
                </a:lvl8pPr>
                <a:lvl9pPr marL="3886200" indent="-228600" defTabSz="457200" fontAlgn="base">
                  <a:spcBef>
                    <a:spcPct val="0"/>
                  </a:spcBef>
                  <a:spcAft>
                    <a:spcPct val="0"/>
                  </a:spcAft>
                  <a:defRPr>
                    <a:solidFill>
                      <a:schemeClr val="tx1"/>
                    </a:solidFill>
                    <a:latin typeface="Arial" panose="020B0604020202020204" pitchFamily="34" charset="0"/>
                  </a:defRPr>
                </a:lvl9pPr>
              </a:lstStyle>
              <a:p>
                <a:pPr eaLnBrk="0" hangingPunct="0">
                  <a:spcBef>
                    <a:spcPct val="60000"/>
                  </a:spcBef>
                  <a:buClr>
                    <a:srgbClr val="003366"/>
                  </a:buClr>
                  <a:buFont typeface="Wingdings" panose="05000000000000000000" pitchFamily="2" charset="2"/>
                  <a:buNone/>
                </a:pPr>
                <a:r>
                  <a:rPr lang="fr-FR" altLang="fr-FR" sz="1400" b="1" dirty="0">
                    <a:solidFill>
                      <a:srgbClr val="000000"/>
                    </a:solidFill>
                    <a:latin typeface="Verdana" panose="020B0604030504040204" pitchFamily="34" charset="0"/>
                    <a:ea typeface="ＭＳ Ｐゴシック" panose="020B0600070205080204" pitchFamily="34" charset="-128"/>
                  </a:rPr>
                  <a:t>Gestion </a:t>
                </a:r>
                <a:r>
                  <a:rPr lang="fr-FR" altLang="fr-FR" sz="1400" dirty="0">
                    <a:solidFill>
                      <a:srgbClr val="000000"/>
                    </a:solidFill>
                    <a:latin typeface="Verdana" panose="020B0604030504040204" pitchFamily="34" charset="0"/>
                    <a:ea typeface="ＭＳ Ｐゴシック" panose="020B0600070205080204" pitchFamily="34" charset="-128"/>
                  </a:rPr>
                  <a:t>à Horizon par défaut (sécurisation progressive). Les % sécurisés en fonction de l’âge sont imposés.</a:t>
                </a:r>
              </a:p>
            </p:txBody>
          </p:sp>
          <p:sp>
            <p:nvSpPr>
              <p:cNvPr id="34" name="Text Box 9">
                <a:extLst>
                  <a:ext uri="{FF2B5EF4-FFF2-40B4-BE49-F238E27FC236}">
                    <a16:creationId xmlns:a16="http://schemas.microsoft.com/office/drawing/2014/main" id="{1D03C2B5-4E85-4490-9797-F3BC4EB0BF8C}"/>
                  </a:ext>
                </a:extLst>
              </p:cNvPr>
              <p:cNvSpPr txBox="1">
                <a:spLocks noChangeArrowheads="1"/>
              </p:cNvSpPr>
              <p:nvPr/>
            </p:nvSpPr>
            <p:spPr bwMode="auto">
              <a:xfrm>
                <a:off x="723626" y="1743429"/>
                <a:ext cx="343590" cy="373747"/>
              </a:xfrm>
              <a:prstGeom prst="rect">
                <a:avLst/>
              </a:prstGeom>
              <a:solidFill>
                <a:srgbClr val="C31474"/>
              </a:solidFill>
              <a:ln w="9525">
                <a:solidFill>
                  <a:srgbClr val="C31474"/>
                </a:solidFill>
                <a:miter lim="800000"/>
                <a:headEnd/>
                <a:tailEnd/>
              </a:ln>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anchor="ctr"/>
              <a:lstStyle>
                <a:lvl1pPr eaLnBrk="0" hangingPunct="0">
                  <a:defRPr sz="2400">
                    <a:solidFill>
                      <a:schemeClr val="tx1"/>
                    </a:solidFill>
                    <a:latin typeface="Calibri" charset="0"/>
                    <a:ea typeface="ＭＳ Ｐゴシック" charset="0"/>
                    <a:cs typeface="ＭＳ Ｐゴシック" charset="0"/>
                  </a:defRPr>
                </a:lvl1pPr>
                <a:lvl2pPr marL="742950" indent="-285750" eaLnBrk="0" hangingPunct="0">
                  <a:defRPr sz="2400">
                    <a:solidFill>
                      <a:schemeClr val="tx1"/>
                    </a:solidFill>
                    <a:latin typeface="Calibri" charset="0"/>
                    <a:ea typeface="ＭＳ Ｐゴシック" charset="0"/>
                  </a:defRPr>
                </a:lvl2pPr>
                <a:lvl3pPr marL="1143000" indent="-228600" eaLnBrk="0" hangingPunct="0">
                  <a:defRPr sz="2400">
                    <a:solidFill>
                      <a:schemeClr val="tx1"/>
                    </a:solidFill>
                    <a:latin typeface="Calibri" charset="0"/>
                    <a:ea typeface="ＭＳ Ｐゴシック" charset="0"/>
                  </a:defRPr>
                </a:lvl3pPr>
                <a:lvl4pPr marL="1600200" indent="-228600" eaLnBrk="0" hangingPunct="0">
                  <a:defRPr sz="2400">
                    <a:solidFill>
                      <a:schemeClr val="tx1"/>
                    </a:solidFill>
                    <a:latin typeface="Calibri" charset="0"/>
                    <a:ea typeface="ＭＳ Ｐゴシック" charset="0"/>
                  </a:defRPr>
                </a:lvl4pPr>
                <a:lvl5pPr marL="2057400" indent="-228600" eaLnBrk="0" hangingPunct="0">
                  <a:defRPr sz="2400">
                    <a:solidFill>
                      <a:schemeClr val="tx1"/>
                    </a:solidFill>
                    <a:latin typeface="Calibri" charset="0"/>
                    <a:ea typeface="ＭＳ Ｐゴシック" charset="0"/>
                  </a:defRPr>
                </a:lvl5pPr>
                <a:lvl6pPr marL="2514600" indent="-228600" eaLnBrk="0" fontAlgn="base" hangingPunct="0">
                  <a:spcBef>
                    <a:spcPct val="0"/>
                  </a:spcBef>
                  <a:spcAft>
                    <a:spcPct val="0"/>
                  </a:spcAft>
                  <a:defRPr sz="2400">
                    <a:solidFill>
                      <a:schemeClr val="tx1"/>
                    </a:solidFill>
                    <a:latin typeface="Calibri" charset="0"/>
                    <a:ea typeface="ＭＳ Ｐゴシック" charset="0"/>
                  </a:defRPr>
                </a:lvl6pPr>
                <a:lvl7pPr marL="2971800" indent="-228600" eaLnBrk="0" fontAlgn="base" hangingPunct="0">
                  <a:spcBef>
                    <a:spcPct val="0"/>
                  </a:spcBef>
                  <a:spcAft>
                    <a:spcPct val="0"/>
                  </a:spcAft>
                  <a:defRPr sz="2400">
                    <a:solidFill>
                      <a:schemeClr val="tx1"/>
                    </a:solidFill>
                    <a:latin typeface="Calibri" charset="0"/>
                    <a:ea typeface="ＭＳ Ｐゴシック" charset="0"/>
                  </a:defRPr>
                </a:lvl7pPr>
                <a:lvl8pPr marL="3429000" indent="-228600" eaLnBrk="0" fontAlgn="base" hangingPunct="0">
                  <a:spcBef>
                    <a:spcPct val="0"/>
                  </a:spcBef>
                  <a:spcAft>
                    <a:spcPct val="0"/>
                  </a:spcAft>
                  <a:defRPr sz="2400">
                    <a:solidFill>
                      <a:schemeClr val="tx1"/>
                    </a:solidFill>
                    <a:latin typeface="Calibri" charset="0"/>
                    <a:ea typeface="ＭＳ Ｐゴシック" charset="0"/>
                  </a:defRPr>
                </a:lvl8pPr>
                <a:lvl9pPr marL="3886200" indent="-228600" eaLnBrk="0" fontAlgn="base" hangingPunct="0">
                  <a:spcBef>
                    <a:spcPct val="0"/>
                  </a:spcBef>
                  <a:spcAft>
                    <a:spcPct val="0"/>
                  </a:spcAft>
                  <a:defRPr sz="2400">
                    <a:solidFill>
                      <a:schemeClr val="tx1"/>
                    </a:solidFill>
                    <a:latin typeface="Calibri" charset="0"/>
                    <a:ea typeface="ＭＳ Ｐゴシック" charset="0"/>
                  </a:defRPr>
                </a:lvl9pPr>
              </a:lstStyle>
              <a:p>
                <a:pPr algn="ctr" defTabSz="342900" eaLnBrk="1" hangingPunct="1">
                  <a:defRPr/>
                </a:pPr>
                <a:r>
                  <a:rPr lang="fr-FR" sz="1400" b="1" dirty="0">
                    <a:solidFill>
                      <a:schemeClr val="bg1"/>
                    </a:solidFill>
                    <a:latin typeface="Verdana" charset="0"/>
                  </a:rPr>
                  <a:t>5</a:t>
                </a:r>
              </a:p>
            </p:txBody>
          </p:sp>
        </p:grpSp>
        <p:grpSp>
          <p:nvGrpSpPr>
            <p:cNvPr id="30" name="Groupe 29">
              <a:extLst>
                <a:ext uri="{FF2B5EF4-FFF2-40B4-BE49-F238E27FC236}">
                  <a16:creationId xmlns:a16="http://schemas.microsoft.com/office/drawing/2014/main" id="{19DB2997-6F89-4D29-AD7C-91E5EFF2D98E}"/>
                </a:ext>
              </a:extLst>
            </p:cNvPr>
            <p:cNvGrpSpPr/>
            <p:nvPr/>
          </p:nvGrpSpPr>
          <p:grpSpPr>
            <a:xfrm>
              <a:off x="730748" y="2179057"/>
              <a:ext cx="5725823" cy="400050"/>
              <a:chOff x="729687" y="2349811"/>
              <a:chExt cx="4872652" cy="400050"/>
            </a:xfrm>
          </p:grpSpPr>
          <p:sp>
            <p:nvSpPr>
              <p:cNvPr id="31" name="Text Box 6">
                <a:extLst>
                  <a:ext uri="{FF2B5EF4-FFF2-40B4-BE49-F238E27FC236}">
                    <a16:creationId xmlns:a16="http://schemas.microsoft.com/office/drawing/2014/main" id="{873D2E4F-9AE9-477F-A9D0-31FC7CD676AF}"/>
                  </a:ext>
                </a:extLst>
              </p:cNvPr>
              <p:cNvSpPr txBox="1">
                <a:spLocks noChangeArrowheads="1"/>
              </p:cNvSpPr>
              <p:nvPr/>
            </p:nvSpPr>
            <p:spPr bwMode="auto">
              <a:xfrm>
                <a:off x="1134719" y="2357840"/>
                <a:ext cx="4467620" cy="366780"/>
              </a:xfrm>
              <a:prstGeom prst="rect">
                <a:avLst/>
              </a:prstGeom>
              <a:noFill/>
              <a:ln w="9525">
                <a:solidFill>
                  <a:schemeClr val="accent3"/>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alpha val="74997"/>
                        </a:srgbClr>
                      </a:outerShdw>
                    </a:effectLst>
                  </a14:hiddenEffects>
                </a:ext>
              </a:extLst>
            </p:spPr>
            <p:txBody>
              <a:bodyPr lIns="54000" tIns="33338" rIns="27000" bIns="33338" anchor="ctr"/>
              <a:lstStyle>
                <a:lvl1pPr marL="177800" indent="-177800" defTabSz="457200">
                  <a:defRPr>
                    <a:solidFill>
                      <a:schemeClr val="tx1"/>
                    </a:solidFill>
                    <a:latin typeface="Arial" panose="020B0604020202020204" pitchFamily="34" charset="0"/>
                  </a:defRPr>
                </a:lvl1pPr>
                <a:lvl2pPr marL="742950" indent="-285750" defTabSz="457200">
                  <a:defRPr>
                    <a:solidFill>
                      <a:schemeClr val="tx1"/>
                    </a:solidFill>
                    <a:latin typeface="Arial" panose="020B0604020202020204" pitchFamily="34" charset="0"/>
                  </a:defRPr>
                </a:lvl2pPr>
                <a:lvl3pPr marL="1143000" indent="-228600" defTabSz="457200">
                  <a:defRPr>
                    <a:solidFill>
                      <a:schemeClr val="tx1"/>
                    </a:solidFill>
                    <a:latin typeface="Arial" panose="020B0604020202020204" pitchFamily="34" charset="0"/>
                  </a:defRPr>
                </a:lvl3pPr>
                <a:lvl4pPr marL="1600200" indent="-228600" defTabSz="457200">
                  <a:defRPr>
                    <a:solidFill>
                      <a:schemeClr val="tx1"/>
                    </a:solidFill>
                    <a:latin typeface="Arial" panose="020B0604020202020204" pitchFamily="34" charset="0"/>
                  </a:defRPr>
                </a:lvl4pPr>
                <a:lvl5pPr marL="2057400" indent="-228600" defTabSz="457200">
                  <a:defRPr>
                    <a:solidFill>
                      <a:schemeClr val="tx1"/>
                    </a:solidFill>
                    <a:latin typeface="Arial" panose="020B0604020202020204" pitchFamily="34" charset="0"/>
                  </a:defRPr>
                </a:lvl5pPr>
                <a:lvl6pPr marL="2514600" indent="-228600" defTabSz="457200" fontAlgn="base">
                  <a:spcBef>
                    <a:spcPct val="0"/>
                  </a:spcBef>
                  <a:spcAft>
                    <a:spcPct val="0"/>
                  </a:spcAft>
                  <a:defRPr>
                    <a:solidFill>
                      <a:schemeClr val="tx1"/>
                    </a:solidFill>
                    <a:latin typeface="Arial" panose="020B0604020202020204" pitchFamily="34" charset="0"/>
                  </a:defRPr>
                </a:lvl6pPr>
                <a:lvl7pPr marL="2971800" indent="-228600" defTabSz="457200" fontAlgn="base">
                  <a:spcBef>
                    <a:spcPct val="0"/>
                  </a:spcBef>
                  <a:spcAft>
                    <a:spcPct val="0"/>
                  </a:spcAft>
                  <a:defRPr>
                    <a:solidFill>
                      <a:schemeClr val="tx1"/>
                    </a:solidFill>
                    <a:latin typeface="Arial" panose="020B0604020202020204" pitchFamily="34" charset="0"/>
                  </a:defRPr>
                </a:lvl7pPr>
                <a:lvl8pPr marL="3429000" indent="-228600" defTabSz="457200" fontAlgn="base">
                  <a:spcBef>
                    <a:spcPct val="0"/>
                  </a:spcBef>
                  <a:spcAft>
                    <a:spcPct val="0"/>
                  </a:spcAft>
                  <a:defRPr>
                    <a:solidFill>
                      <a:schemeClr val="tx1"/>
                    </a:solidFill>
                    <a:latin typeface="Arial" panose="020B0604020202020204" pitchFamily="34" charset="0"/>
                  </a:defRPr>
                </a:lvl8pPr>
                <a:lvl9pPr marL="3886200" indent="-228600" defTabSz="457200" fontAlgn="base">
                  <a:spcBef>
                    <a:spcPct val="0"/>
                  </a:spcBef>
                  <a:spcAft>
                    <a:spcPct val="0"/>
                  </a:spcAft>
                  <a:defRPr>
                    <a:solidFill>
                      <a:schemeClr val="tx1"/>
                    </a:solidFill>
                    <a:latin typeface="Arial" panose="020B0604020202020204" pitchFamily="34" charset="0"/>
                  </a:defRPr>
                </a:lvl9pPr>
              </a:lstStyle>
              <a:p>
                <a:pPr eaLnBrk="0" hangingPunct="0">
                  <a:spcBef>
                    <a:spcPct val="60000"/>
                  </a:spcBef>
                  <a:buClr>
                    <a:srgbClr val="003366"/>
                  </a:buClr>
                  <a:buFont typeface="Wingdings" panose="05000000000000000000" pitchFamily="2" charset="2"/>
                  <a:buNone/>
                </a:pPr>
                <a:r>
                  <a:rPr lang="fr-FR" altLang="fr-FR" sz="1400" dirty="0">
                    <a:solidFill>
                      <a:srgbClr val="000000"/>
                    </a:solidFill>
                    <a:latin typeface="Verdana" panose="020B0604030504040204" pitchFamily="34" charset="0"/>
                    <a:ea typeface="ＭＳ Ｐゴシック" panose="020B0600070205080204" pitchFamily="34" charset="-128"/>
                  </a:rPr>
                  <a:t>Réduction du forfait social à 16% si 10% titres PME-ETI (pour PER-CO et PER-OB)</a:t>
                </a:r>
              </a:p>
            </p:txBody>
          </p:sp>
          <p:sp>
            <p:nvSpPr>
              <p:cNvPr id="32" name="Text Box 11">
                <a:extLst>
                  <a:ext uri="{FF2B5EF4-FFF2-40B4-BE49-F238E27FC236}">
                    <a16:creationId xmlns:a16="http://schemas.microsoft.com/office/drawing/2014/main" id="{7F4B956D-FF7D-453A-9A33-96CE0B5CD51F}"/>
                  </a:ext>
                </a:extLst>
              </p:cNvPr>
              <p:cNvSpPr txBox="1">
                <a:spLocks noChangeArrowheads="1"/>
              </p:cNvSpPr>
              <p:nvPr/>
            </p:nvSpPr>
            <p:spPr bwMode="auto">
              <a:xfrm>
                <a:off x="729687" y="2349811"/>
                <a:ext cx="331719" cy="400050"/>
              </a:xfrm>
              <a:prstGeom prst="rect">
                <a:avLst/>
              </a:prstGeom>
              <a:solidFill>
                <a:schemeClr val="accent3"/>
              </a:solidFill>
              <a:ln w="9525">
                <a:solidFill>
                  <a:srgbClr val="B2B3B2"/>
                </a:solidFill>
                <a:miter lim="800000"/>
                <a:headEnd/>
                <a:tailEnd/>
              </a:ln>
              <a:effectLst/>
              <a:extLst>
                <a:ext uri="{AF507438-7753-43e0-B8FC-AC1667EBCBE1}">
                  <a14:hiddenEffects xmlns:a14="http://schemas.microsoft.com/office/drawing/2010/main" xmlns="">
                    <a:effectLst>
                      <a:outerShdw blurRad="63500" dist="38099" dir="2700000" algn="ctr" rotWithShape="0">
                        <a:srgbClr val="000000">
                          <a:alpha val="74997"/>
                        </a:srgbClr>
                      </a:outerShdw>
                    </a:effectLst>
                  </a14:hiddenEffects>
                </a:ext>
              </a:extLst>
            </p:spPr>
            <p:txBody>
              <a:bodyPr anchor="ctr"/>
              <a:lstStyle>
                <a:lvl1pPr eaLnBrk="0" hangingPunct="0">
                  <a:defRPr sz="2400">
                    <a:solidFill>
                      <a:schemeClr val="tx1"/>
                    </a:solidFill>
                    <a:latin typeface="Calibri" charset="0"/>
                    <a:ea typeface="ＭＳ Ｐゴシック" charset="0"/>
                    <a:cs typeface="ＭＳ Ｐゴシック" charset="0"/>
                  </a:defRPr>
                </a:lvl1pPr>
                <a:lvl2pPr marL="742950" indent="-285750" eaLnBrk="0" hangingPunct="0">
                  <a:defRPr sz="2400">
                    <a:solidFill>
                      <a:schemeClr val="tx1"/>
                    </a:solidFill>
                    <a:latin typeface="Calibri" charset="0"/>
                    <a:ea typeface="ＭＳ Ｐゴシック" charset="0"/>
                  </a:defRPr>
                </a:lvl2pPr>
                <a:lvl3pPr marL="1143000" indent="-228600" eaLnBrk="0" hangingPunct="0">
                  <a:defRPr sz="2400">
                    <a:solidFill>
                      <a:schemeClr val="tx1"/>
                    </a:solidFill>
                    <a:latin typeface="Calibri" charset="0"/>
                    <a:ea typeface="ＭＳ Ｐゴシック" charset="0"/>
                  </a:defRPr>
                </a:lvl3pPr>
                <a:lvl4pPr marL="1600200" indent="-228600" eaLnBrk="0" hangingPunct="0">
                  <a:defRPr sz="2400">
                    <a:solidFill>
                      <a:schemeClr val="tx1"/>
                    </a:solidFill>
                    <a:latin typeface="Calibri" charset="0"/>
                    <a:ea typeface="ＭＳ Ｐゴシック" charset="0"/>
                  </a:defRPr>
                </a:lvl4pPr>
                <a:lvl5pPr marL="2057400" indent="-228600" eaLnBrk="0" hangingPunct="0">
                  <a:defRPr sz="2400">
                    <a:solidFill>
                      <a:schemeClr val="tx1"/>
                    </a:solidFill>
                    <a:latin typeface="Calibri" charset="0"/>
                    <a:ea typeface="ＭＳ Ｐゴシック" charset="0"/>
                  </a:defRPr>
                </a:lvl5pPr>
                <a:lvl6pPr marL="2514600" indent="-228600" eaLnBrk="0" fontAlgn="base" hangingPunct="0">
                  <a:spcBef>
                    <a:spcPct val="0"/>
                  </a:spcBef>
                  <a:spcAft>
                    <a:spcPct val="0"/>
                  </a:spcAft>
                  <a:defRPr sz="2400">
                    <a:solidFill>
                      <a:schemeClr val="tx1"/>
                    </a:solidFill>
                    <a:latin typeface="Calibri" charset="0"/>
                    <a:ea typeface="ＭＳ Ｐゴシック" charset="0"/>
                  </a:defRPr>
                </a:lvl6pPr>
                <a:lvl7pPr marL="2971800" indent="-228600" eaLnBrk="0" fontAlgn="base" hangingPunct="0">
                  <a:spcBef>
                    <a:spcPct val="0"/>
                  </a:spcBef>
                  <a:spcAft>
                    <a:spcPct val="0"/>
                  </a:spcAft>
                  <a:defRPr sz="2400">
                    <a:solidFill>
                      <a:schemeClr val="tx1"/>
                    </a:solidFill>
                    <a:latin typeface="Calibri" charset="0"/>
                    <a:ea typeface="ＭＳ Ｐゴシック" charset="0"/>
                  </a:defRPr>
                </a:lvl7pPr>
                <a:lvl8pPr marL="3429000" indent="-228600" eaLnBrk="0" fontAlgn="base" hangingPunct="0">
                  <a:spcBef>
                    <a:spcPct val="0"/>
                  </a:spcBef>
                  <a:spcAft>
                    <a:spcPct val="0"/>
                  </a:spcAft>
                  <a:defRPr sz="2400">
                    <a:solidFill>
                      <a:schemeClr val="tx1"/>
                    </a:solidFill>
                    <a:latin typeface="Calibri" charset="0"/>
                    <a:ea typeface="ＭＳ Ｐゴシック" charset="0"/>
                  </a:defRPr>
                </a:lvl8pPr>
                <a:lvl9pPr marL="3886200" indent="-228600" eaLnBrk="0" fontAlgn="base" hangingPunct="0">
                  <a:spcBef>
                    <a:spcPct val="0"/>
                  </a:spcBef>
                  <a:spcAft>
                    <a:spcPct val="0"/>
                  </a:spcAft>
                  <a:defRPr sz="2400">
                    <a:solidFill>
                      <a:schemeClr val="tx1"/>
                    </a:solidFill>
                    <a:latin typeface="Calibri" charset="0"/>
                    <a:ea typeface="ＭＳ Ｐゴシック" charset="0"/>
                  </a:defRPr>
                </a:lvl9pPr>
              </a:lstStyle>
              <a:p>
                <a:pPr algn="ctr" defTabSz="342900" eaLnBrk="1" hangingPunct="1">
                  <a:defRPr/>
                </a:pPr>
                <a:r>
                  <a:rPr lang="fr-FR" sz="1400" b="1" dirty="0">
                    <a:solidFill>
                      <a:schemeClr val="bg1"/>
                    </a:solidFill>
                    <a:latin typeface="Verdana" charset="0"/>
                  </a:rPr>
                  <a:t>6</a:t>
                </a:r>
              </a:p>
            </p:txBody>
          </p:sp>
        </p:grpSp>
      </p:grpSp>
    </p:spTree>
    <p:extLst>
      <p:ext uri="{BB962C8B-B14F-4D97-AF65-F5344CB8AC3E}">
        <p14:creationId xmlns:p14="http://schemas.microsoft.com/office/powerpoint/2010/main" val="407650990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re 2">
            <a:extLst>
              <a:ext uri="{FF2B5EF4-FFF2-40B4-BE49-F238E27FC236}">
                <a16:creationId xmlns:a16="http://schemas.microsoft.com/office/drawing/2014/main" id="{2AEE9D98-DA60-0348-818D-C2A23A489E2D}"/>
              </a:ext>
            </a:extLst>
          </p:cNvPr>
          <p:cNvSpPr>
            <a:spLocks noGrp="1"/>
          </p:cNvSpPr>
          <p:nvPr>
            <p:ph type="title"/>
          </p:nvPr>
        </p:nvSpPr>
        <p:spPr>
          <a:xfrm>
            <a:off x="464273" y="421530"/>
            <a:ext cx="716827" cy="655178"/>
          </a:xfrm>
        </p:spPr>
        <p:txBody>
          <a:bodyPr/>
          <a:lstStyle/>
          <a:p>
            <a:r>
              <a:rPr lang="fr-FR" sz="2800" dirty="0"/>
              <a:t>2</a:t>
            </a:r>
          </a:p>
        </p:txBody>
      </p:sp>
      <p:sp>
        <p:nvSpPr>
          <p:cNvPr id="8" name="Espace réservé du texte 22">
            <a:extLst>
              <a:ext uri="{FF2B5EF4-FFF2-40B4-BE49-F238E27FC236}">
                <a16:creationId xmlns:a16="http://schemas.microsoft.com/office/drawing/2014/main" id="{B839CD4A-F01A-487B-AF7E-74B48D257C8F}"/>
              </a:ext>
            </a:extLst>
          </p:cNvPr>
          <p:cNvSpPr txBox="1">
            <a:spLocks/>
          </p:cNvSpPr>
          <p:nvPr/>
        </p:nvSpPr>
        <p:spPr>
          <a:xfrm>
            <a:off x="1368425" y="898921"/>
            <a:ext cx="6996190" cy="322104"/>
          </a:xfrm>
          <a:prstGeom prst="rect">
            <a:avLst/>
          </a:prstGeom>
        </p:spPr>
        <p:txBody>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endParaRPr lang="fr-FR" sz="1400" cap="all" dirty="0">
              <a:solidFill>
                <a:schemeClr val="tx2"/>
              </a:solidFill>
              <a:latin typeface="Verdana" panose="020B0604030504040204" pitchFamily="34" charset="0"/>
              <a:ea typeface="Verdana" panose="020B0604030504040204" pitchFamily="34" charset="0"/>
              <a:cs typeface="Verdana" panose="020B0604030504040204" pitchFamily="34" charset="0"/>
            </a:endParaRPr>
          </a:p>
        </p:txBody>
      </p:sp>
      <p:sp>
        <p:nvSpPr>
          <p:cNvPr id="20" name="Espace réservé du texte 22">
            <a:extLst>
              <a:ext uri="{FF2B5EF4-FFF2-40B4-BE49-F238E27FC236}">
                <a16:creationId xmlns:a16="http://schemas.microsoft.com/office/drawing/2014/main" id="{6FF56F56-51D1-4E79-A413-638D0A381469}"/>
              </a:ext>
            </a:extLst>
          </p:cNvPr>
          <p:cNvSpPr txBox="1">
            <a:spLocks/>
          </p:cNvSpPr>
          <p:nvPr/>
        </p:nvSpPr>
        <p:spPr>
          <a:xfrm>
            <a:off x="1368425" y="865235"/>
            <a:ext cx="6996190" cy="322104"/>
          </a:xfrm>
          <a:prstGeom prst="rect">
            <a:avLst/>
          </a:prstGeom>
        </p:spPr>
        <p:txBody>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r>
              <a:rPr lang="fr-FR" sz="1400" cap="all" dirty="0">
                <a:solidFill>
                  <a:schemeClr val="tx2"/>
                </a:solidFill>
                <a:latin typeface="Verdana" panose="020B0604030504040204" pitchFamily="34" charset="0"/>
                <a:ea typeface="Verdana" panose="020B0604030504040204" pitchFamily="34" charset="0"/>
                <a:cs typeface="Verdana" panose="020B0604030504040204" pitchFamily="34" charset="0"/>
              </a:rPr>
              <a:t>Articulation des nouveaux produits retraite</a:t>
            </a:r>
          </a:p>
        </p:txBody>
      </p:sp>
      <p:sp>
        <p:nvSpPr>
          <p:cNvPr id="39" name="Espace réservé du texte 10">
            <a:extLst>
              <a:ext uri="{FF2B5EF4-FFF2-40B4-BE49-F238E27FC236}">
                <a16:creationId xmlns:a16="http://schemas.microsoft.com/office/drawing/2014/main" id="{68A348AB-1BAB-4ADC-A985-8394D7DE9620}"/>
              </a:ext>
            </a:extLst>
          </p:cNvPr>
          <p:cNvSpPr txBox="1">
            <a:spLocks/>
          </p:cNvSpPr>
          <p:nvPr/>
        </p:nvSpPr>
        <p:spPr>
          <a:xfrm>
            <a:off x="1351007" y="489875"/>
            <a:ext cx="6996190" cy="333375"/>
          </a:xfrm>
          <a:prstGeom prst="rect">
            <a:avLst/>
          </a:prstGeom>
        </p:spPr>
        <p:txBody>
          <a:bodyPr vert="horz" lIns="91440" tIns="45720" rIns="91440" bIns="45720" rtlCol="0" anchor="ctr">
            <a:noAutofit/>
          </a:bodyPr>
          <a:lstStyle>
            <a:lvl1pPr marL="0" indent="0" algn="l" defTabSz="914400" rtl="0" eaLnBrk="1" latinLnBrk="0" hangingPunct="1">
              <a:lnSpc>
                <a:spcPct val="100000"/>
              </a:lnSpc>
              <a:spcBef>
                <a:spcPct val="0"/>
              </a:spcBef>
              <a:buFont typeface="Arial"/>
              <a:buNone/>
              <a:defRPr lang="fr-FR" sz="2200" b="1" kern="1200" cap="all" baseline="0" dirty="0">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fr-FR" dirty="0"/>
              <a:t>Les nouveaux per - RECAPITULATIF</a:t>
            </a:r>
          </a:p>
        </p:txBody>
      </p:sp>
      <p:sp>
        <p:nvSpPr>
          <p:cNvPr id="5" name="Rectangle 4">
            <a:extLst>
              <a:ext uri="{FF2B5EF4-FFF2-40B4-BE49-F238E27FC236}">
                <a16:creationId xmlns:a16="http://schemas.microsoft.com/office/drawing/2014/main" id="{F2690377-5709-4754-B357-B842725E94AD}"/>
              </a:ext>
            </a:extLst>
          </p:cNvPr>
          <p:cNvSpPr/>
          <p:nvPr/>
        </p:nvSpPr>
        <p:spPr>
          <a:xfrm>
            <a:off x="1351007" y="1480457"/>
            <a:ext cx="7343949" cy="748937"/>
          </a:xfrm>
          <a:prstGeom prst="rect">
            <a:avLst/>
          </a:prstGeom>
          <a:solidFill>
            <a:srgbClr val="C00000"/>
          </a:solidFill>
          <a:ln>
            <a:solidFill>
              <a:schemeClr val="tx2">
                <a:lumMod val="75000"/>
              </a:schemeClr>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fr-FR" sz="2400" b="1" dirty="0"/>
              <a:t>PLAN D’EPARGNE RETRAITE (PER)</a:t>
            </a:r>
          </a:p>
          <a:p>
            <a:pPr algn="ctr"/>
            <a:r>
              <a:rPr lang="fr-FR" sz="1600" b="1" i="1" dirty="0"/>
              <a:t>Dispositif socle</a:t>
            </a:r>
          </a:p>
        </p:txBody>
      </p:sp>
      <p:sp>
        <p:nvSpPr>
          <p:cNvPr id="6" name="Rectangle 5">
            <a:extLst>
              <a:ext uri="{FF2B5EF4-FFF2-40B4-BE49-F238E27FC236}">
                <a16:creationId xmlns:a16="http://schemas.microsoft.com/office/drawing/2014/main" id="{9D13FEB2-D35A-46AC-9FE0-BB8DE3D8B705}"/>
              </a:ext>
            </a:extLst>
          </p:cNvPr>
          <p:cNvSpPr/>
          <p:nvPr/>
        </p:nvSpPr>
        <p:spPr>
          <a:xfrm>
            <a:off x="1351007" y="2377433"/>
            <a:ext cx="3508376" cy="655178"/>
          </a:xfrm>
          <a:prstGeom prst="rect">
            <a:avLst/>
          </a:prstGeom>
          <a:solidFill>
            <a:schemeClr val="tx2">
              <a:lumMod val="20000"/>
              <a:lumOff val="80000"/>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fr-FR" b="1" dirty="0">
                <a:solidFill>
                  <a:schemeClr val="tx1"/>
                </a:solidFill>
              </a:rPr>
              <a:t>COLLECTIF</a:t>
            </a:r>
          </a:p>
          <a:p>
            <a:pPr algn="ctr"/>
            <a:r>
              <a:rPr lang="fr-FR" sz="1400" dirty="0">
                <a:solidFill>
                  <a:schemeClr val="tx1"/>
                </a:solidFill>
              </a:rPr>
              <a:t>Souscripteur = Entreprise</a:t>
            </a:r>
          </a:p>
        </p:txBody>
      </p:sp>
      <p:sp>
        <p:nvSpPr>
          <p:cNvPr id="55" name="Rectangle 54">
            <a:extLst>
              <a:ext uri="{FF2B5EF4-FFF2-40B4-BE49-F238E27FC236}">
                <a16:creationId xmlns:a16="http://schemas.microsoft.com/office/drawing/2014/main" id="{7B4DD528-852F-43E7-AC42-C4534661DD0D}"/>
              </a:ext>
            </a:extLst>
          </p:cNvPr>
          <p:cNvSpPr/>
          <p:nvPr/>
        </p:nvSpPr>
        <p:spPr>
          <a:xfrm>
            <a:off x="5184956" y="2388470"/>
            <a:ext cx="3510000" cy="653143"/>
          </a:xfrm>
          <a:prstGeom prst="rect">
            <a:avLst/>
          </a:prstGeom>
          <a:solidFill>
            <a:schemeClr val="tx2">
              <a:lumMod val="20000"/>
              <a:lumOff val="80000"/>
              <a:alpha val="50000"/>
            </a:schemeClr>
          </a:solidFill>
          <a:ln>
            <a:noFill/>
          </a:ln>
        </p:spPr>
        <p:style>
          <a:lnRef idx="0">
            <a:scrgbClr r="0" g="0" b="0"/>
          </a:lnRef>
          <a:fillRef idx="0">
            <a:scrgbClr r="0" g="0" b="0"/>
          </a:fillRef>
          <a:effectRef idx="0">
            <a:scrgbClr r="0" g="0" b="0"/>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fr-FR" b="1" dirty="0">
                <a:solidFill>
                  <a:schemeClr val="tx1"/>
                </a:solidFill>
              </a:rPr>
              <a:t>INDIVIDUEL</a:t>
            </a:r>
          </a:p>
          <a:p>
            <a:pPr algn="ctr"/>
            <a:r>
              <a:rPr lang="fr-FR" sz="1400" dirty="0">
                <a:solidFill>
                  <a:schemeClr val="tx1"/>
                </a:solidFill>
              </a:rPr>
              <a:t>Souscripteur = Association</a:t>
            </a:r>
          </a:p>
        </p:txBody>
      </p:sp>
      <p:sp>
        <p:nvSpPr>
          <p:cNvPr id="7" name="Rectangle 6">
            <a:extLst>
              <a:ext uri="{FF2B5EF4-FFF2-40B4-BE49-F238E27FC236}">
                <a16:creationId xmlns:a16="http://schemas.microsoft.com/office/drawing/2014/main" id="{A9946B79-517B-477C-AA59-EBA89669B66A}"/>
              </a:ext>
            </a:extLst>
          </p:cNvPr>
          <p:cNvSpPr/>
          <p:nvPr/>
        </p:nvSpPr>
        <p:spPr>
          <a:xfrm>
            <a:off x="1423632" y="3194380"/>
            <a:ext cx="1599020" cy="1126310"/>
          </a:xfrm>
          <a:prstGeom prst="rect">
            <a:avLst/>
          </a:prstGeom>
          <a:noFill/>
          <a:ln>
            <a:solidFill>
              <a:schemeClr val="tx2">
                <a:lumMod val="75000"/>
              </a:schemeClr>
            </a:solidFill>
          </a:ln>
        </p:spPr>
        <p:style>
          <a:lnRef idx="1">
            <a:schemeClr val="accent6"/>
          </a:lnRef>
          <a:fillRef idx="2">
            <a:schemeClr val="accent6"/>
          </a:fillRef>
          <a:effectRef idx="1">
            <a:schemeClr val="accent6"/>
          </a:effectRef>
          <a:fontRef idx="minor">
            <a:schemeClr val="dk1"/>
          </a:fontRef>
        </p:style>
        <p:txBody>
          <a:bodyPr rtlCol="0" anchor="ctr"/>
          <a:lstStyle/>
          <a:p>
            <a:pPr algn="ctr"/>
            <a:r>
              <a:rPr lang="fr-FR" dirty="0"/>
              <a:t>PER-COL</a:t>
            </a:r>
          </a:p>
          <a:p>
            <a:pPr algn="ctr"/>
            <a:r>
              <a:rPr lang="fr-FR" sz="1400" i="1" dirty="0"/>
              <a:t>Plan d’Epargne Retraite Collectif</a:t>
            </a:r>
          </a:p>
        </p:txBody>
      </p:sp>
      <p:sp>
        <p:nvSpPr>
          <p:cNvPr id="56" name="Rectangle 55">
            <a:extLst>
              <a:ext uri="{FF2B5EF4-FFF2-40B4-BE49-F238E27FC236}">
                <a16:creationId xmlns:a16="http://schemas.microsoft.com/office/drawing/2014/main" id="{BD861E39-B40D-486E-BCDB-4E3869764353}"/>
              </a:ext>
            </a:extLst>
          </p:cNvPr>
          <p:cNvSpPr/>
          <p:nvPr/>
        </p:nvSpPr>
        <p:spPr>
          <a:xfrm>
            <a:off x="3265184" y="3194380"/>
            <a:ext cx="1583782" cy="1126309"/>
          </a:xfrm>
          <a:prstGeom prst="rect">
            <a:avLst/>
          </a:prstGeom>
          <a:noFill/>
          <a:ln>
            <a:solidFill>
              <a:schemeClr val="tx2">
                <a:lumMod val="75000"/>
              </a:schemeClr>
            </a:solidFill>
          </a:ln>
        </p:spPr>
        <p:style>
          <a:lnRef idx="1">
            <a:schemeClr val="accent6"/>
          </a:lnRef>
          <a:fillRef idx="2">
            <a:schemeClr val="accent6"/>
          </a:fillRef>
          <a:effectRef idx="1">
            <a:schemeClr val="accent6"/>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fr-FR" dirty="0"/>
              <a:t>PER-OB</a:t>
            </a:r>
          </a:p>
          <a:p>
            <a:pPr algn="ctr"/>
            <a:r>
              <a:rPr lang="fr-FR" sz="1400" i="1" dirty="0"/>
              <a:t>Plan d’Epargne Retraite Obligatoire (Catégoriel)</a:t>
            </a:r>
          </a:p>
        </p:txBody>
      </p:sp>
      <p:sp>
        <p:nvSpPr>
          <p:cNvPr id="57" name="Rectangle 56">
            <a:extLst>
              <a:ext uri="{FF2B5EF4-FFF2-40B4-BE49-F238E27FC236}">
                <a16:creationId xmlns:a16="http://schemas.microsoft.com/office/drawing/2014/main" id="{D5E57FDB-812C-408F-9DB9-7376E6DDECF0}"/>
              </a:ext>
            </a:extLst>
          </p:cNvPr>
          <p:cNvSpPr/>
          <p:nvPr/>
        </p:nvSpPr>
        <p:spPr>
          <a:xfrm>
            <a:off x="5184957" y="3180650"/>
            <a:ext cx="3510000" cy="1809361"/>
          </a:xfrm>
          <a:prstGeom prst="rect">
            <a:avLst/>
          </a:prstGeom>
          <a:noFill/>
          <a:ln>
            <a:solidFill>
              <a:schemeClr val="tx2">
                <a:lumMod val="75000"/>
              </a:schemeClr>
            </a:solidFill>
          </a:ln>
        </p:spPr>
        <p:style>
          <a:lnRef idx="1">
            <a:schemeClr val="accent6"/>
          </a:lnRef>
          <a:fillRef idx="2">
            <a:schemeClr val="accent6"/>
          </a:fillRef>
          <a:effectRef idx="1">
            <a:schemeClr val="accent6"/>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fr-FR" dirty="0"/>
              <a:t>PERIN</a:t>
            </a:r>
          </a:p>
          <a:p>
            <a:pPr algn="ctr"/>
            <a:r>
              <a:rPr lang="fr-FR" sz="1400" i="1" dirty="0"/>
              <a:t>Plan d’Epargne Retraite Individuel</a:t>
            </a:r>
          </a:p>
        </p:txBody>
      </p:sp>
      <p:sp>
        <p:nvSpPr>
          <p:cNvPr id="9" name="Rectangle 8">
            <a:extLst>
              <a:ext uri="{FF2B5EF4-FFF2-40B4-BE49-F238E27FC236}">
                <a16:creationId xmlns:a16="http://schemas.microsoft.com/office/drawing/2014/main" id="{4A81DCE4-4AD1-4FBC-A293-8613B4891E76}"/>
              </a:ext>
            </a:extLst>
          </p:cNvPr>
          <p:cNvSpPr/>
          <p:nvPr/>
        </p:nvSpPr>
        <p:spPr>
          <a:xfrm>
            <a:off x="464273" y="5347063"/>
            <a:ext cx="1721578" cy="612016"/>
          </a:xfrm>
          <a:prstGeom prst="rect">
            <a:avLst/>
          </a:prstGeom>
          <a:noFill/>
          <a:ln>
            <a:noFill/>
          </a:ln>
        </p:spPr>
        <p:style>
          <a:lnRef idx="0">
            <a:scrgbClr r="0" g="0" b="0"/>
          </a:lnRef>
          <a:fillRef idx="0">
            <a:scrgbClr r="0" g="0" b="0"/>
          </a:fillRef>
          <a:effectRef idx="0">
            <a:scrgbClr r="0" g="0" b="0"/>
          </a:effectRef>
          <a:fontRef idx="minor">
            <a:schemeClr val="dk1"/>
          </a:fontRef>
        </p:style>
        <p:txBody>
          <a:bodyPr rtlCol="0" anchor="ctr"/>
          <a:lstStyle/>
          <a:p>
            <a:pPr algn="ctr"/>
            <a:endParaRPr lang="fr-FR"/>
          </a:p>
        </p:txBody>
      </p:sp>
      <p:cxnSp>
        <p:nvCxnSpPr>
          <p:cNvPr id="12" name="Connecteur droit 11">
            <a:extLst>
              <a:ext uri="{FF2B5EF4-FFF2-40B4-BE49-F238E27FC236}">
                <a16:creationId xmlns:a16="http://schemas.microsoft.com/office/drawing/2014/main" id="{F06B8343-4DB6-4D59-B690-669EF852AA74}"/>
              </a:ext>
            </a:extLst>
          </p:cNvPr>
          <p:cNvCxnSpPr>
            <a:cxnSpLocks/>
          </p:cNvCxnSpPr>
          <p:nvPr/>
        </p:nvCxnSpPr>
        <p:spPr>
          <a:xfrm>
            <a:off x="243341" y="5216432"/>
            <a:ext cx="8451615" cy="0"/>
          </a:xfrm>
          <a:prstGeom prst="line">
            <a:avLst/>
          </a:prstGeom>
          <a:ln>
            <a:solidFill>
              <a:schemeClr val="tx1"/>
            </a:solidFill>
            <a:prstDash val="sysDash"/>
          </a:ln>
        </p:spPr>
        <p:style>
          <a:lnRef idx="2">
            <a:schemeClr val="accent1"/>
          </a:lnRef>
          <a:fillRef idx="0">
            <a:schemeClr val="accent1"/>
          </a:fillRef>
          <a:effectRef idx="1">
            <a:schemeClr val="accent1"/>
          </a:effectRef>
          <a:fontRef idx="minor">
            <a:schemeClr val="tx1"/>
          </a:fontRef>
        </p:style>
      </p:cxnSp>
      <p:sp>
        <p:nvSpPr>
          <p:cNvPr id="15" name="Rectangle 14">
            <a:extLst>
              <a:ext uri="{FF2B5EF4-FFF2-40B4-BE49-F238E27FC236}">
                <a16:creationId xmlns:a16="http://schemas.microsoft.com/office/drawing/2014/main" id="{4E1608F8-F51D-4C3A-848E-60B7AB0C6B29}"/>
              </a:ext>
            </a:extLst>
          </p:cNvPr>
          <p:cNvSpPr/>
          <p:nvPr/>
        </p:nvSpPr>
        <p:spPr>
          <a:xfrm>
            <a:off x="243840" y="1480457"/>
            <a:ext cx="937260" cy="3616076"/>
          </a:xfrm>
          <a:prstGeom prst="rect">
            <a:avLst/>
          </a:prstGeom>
          <a:noFill/>
          <a:ln>
            <a:solidFill>
              <a:schemeClr val="tx2">
                <a:lumMod val="75000"/>
              </a:schemeClr>
            </a:solidFill>
          </a:ln>
        </p:spPr>
        <p:style>
          <a:lnRef idx="1">
            <a:schemeClr val="dk1"/>
          </a:lnRef>
          <a:fillRef idx="1001">
            <a:schemeClr val="lt1"/>
          </a:fillRef>
          <a:effectRef idx="2">
            <a:schemeClr val="dk1"/>
          </a:effectRef>
          <a:fontRef idx="minor">
            <a:schemeClr val="lt1"/>
          </a:fontRef>
        </p:style>
        <p:txBody>
          <a:bodyPr vert="vert270" rtlCol="0" anchor="ctr"/>
          <a:lstStyle/>
          <a:p>
            <a:pPr algn="ctr"/>
            <a:r>
              <a:rPr lang="fr-FR" dirty="0">
                <a:solidFill>
                  <a:schemeClr val="tx1"/>
                </a:solidFill>
              </a:rPr>
              <a:t>Nouveaux produits</a:t>
            </a:r>
          </a:p>
          <a:p>
            <a:pPr algn="ctr"/>
            <a:r>
              <a:rPr lang="fr-FR" dirty="0">
                <a:solidFill>
                  <a:schemeClr val="tx1"/>
                </a:solidFill>
              </a:rPr>
              <a:t>(loi PACTE)</a:t>
            </a:r>
          </a:p>
        </p:txBody>
      </p:sp>
      <p:sp>
        <p:nvSpPr>
          <p:cNvPr id="58" name="Rectangle 57">
            <a:extLst>
              <a:ext uri="{FF2B5EF4-FFF2-40B4-BE49-F238E27FC236}">
                <a16:creationId xmlns:a16="http://schemas.microsoft.com/office/drawing/2014/main" id="{BF38B7C5-5DB9-4D81-ACC9-C847476DF003}"/>
              </a:ext>
            </a:extLst>
          </p:cNvPr>
          <p:cNvSpPr/>
          <p:nvPr/>
        </p:nvSpPr>
        <p:spPr>
          <a:xfrm>
            <a:off x="271947" y="5271344"/>
            <a:ext cx="937260" cy="940777"/>
          </a:xfrm>
          <a:prstGeom prst="rect">
            <a:avLst/>
          </a:prstGeom>
          <a:ln/>
        </p:spPr>
        <p:style>
          <a:lnRef idx="1">
            <a:schemeClr val="dk1"/>
          </a:lnRef>
          <a:fillRef idx="2">
            <a:schemeClr val="dk1"/>
          </a:fillRef>
          <a:effectRef idx="1">
            <a:schemeClr val="dk1"/>
          </a:effectRef>
          <a:fontRef idx="minor">
            <a:schemeClr val="dk1"/>
          </a:fontRef>
        </p:style>
        <p:txBody>
          <a:bodyPr rtlCol="0" anchor="ctr"/>
          <a:lstStyle/>
          <a:p>
            <a:pPr algn="ctr"/>
            <a:r>
              <a:rPr lang="fr-FR" sz="1400" b="1" dirty="0">
                <a:solidFill>
                  <a:schemeClr val="tx1"/>
                </a:solidFill>
              </a:rPr>
              <a:t>Anciens produits</a:t>
            </a:r>
          </a:p>
        </p:txBody>
      </p:sp>
      <p:sp>
        <p:nvSpPr>
          <p:cNvPr id="17" name="Rectangle 16">
            <a:extLst>
              <a:ext uri="{FF2B5EF4-FFF2-40B4-BE49-F238E27FC236}">
                <a16:creationId xmlns:a16="http://schemas.microsoft.com/office/drawing/2014/main" id="{9BD506CA-505F-4DCB-8A26-AF630C309886}"/>
              </a:ext>
            </a:extLst>
          </p:cNvPr>
          <p:cNvSpPr/>
          <p:nvPr/>
        </p:nvSpPr>
        <p:spPr>
          <a:xfrm>
            <a:off x="1368425" y="5393760"/>
            <a:ext cx="1566364" cy="695947"/>
          </a:xfrm>
          <a:prstGeom prst="rect">
            <a:avLst/>
          </a:prstGeom>
          <a:ln/>
        </p:spPr>
        <p:style>
          <a:lnRef idx="1">
            <a:schemeClr val="dk1"/>
          </a:lnRef>
          <a:fillRef idx="2">
            <a:schemeClr val="dk1"/>
          </a:fillRef>
          <a:effectRef idx="1">
            <a:schemeClr val="dk1"/>
          </a:effectRef>
          <a:fontRef idx="minor">
            <a:schemeClr val="dk1"/>
          </a:fontRef>
        </p:style>
        <p:txBody>
          <a:bodyPr rtlCol="0" anchor="ctr"/>
          <a:lstStyle/>
          <a:p>
            <a:pPr algn="ctr"/>
            <a:r>
              <a:rPr lang="fr-FR" sz="1400" b="1" dirty="0">
                <a:solidFill>
                  <a:schemeClr val="tx1"/>
                </a:solidFill>
              </a:rPr>
              <a:t>PERCO</a:t>
            </a:r>
          </a:p>
          <a:p>
            <a:pPr algn="ctr"/>
            <a:r>
              <a:rPr lang="fr-FR" sz="1400" dirty="0">
                <a:solidFill>
                  <a:schemeClr val="tx1"/>
                </a:solidFill>
              </a:rPr>
              <a:t>(tous salariés)</a:t>
            </a:r>
          </a:p>
        </p:txBody>
      </p:sp>
      <p:sp>
        <p:nvSpPr>
          <p:cNvPr id="59" name="Rectangle 58">
            <a:extLst>
              <a:ext uri="{FF2B5EF4-FFF2-40B4-BE49-F238E27FC236}">
                <a16:creationId xmlns:a16="http://schemas.microsoft.com/office/drawing/2014/main" id="{4F6FA266-3E6E-4296-885D-9EFC9F3C0042}"/>
              </a:ext>
            </a:extLst>
          </p:cNvPr>
          <p:cNvSpPr/>
          <p:nvPr/>
        </p:nvSpPr>
        <p:spPr>
          <a:xfrm>
            <a:off x="3300156" y="5399330"/>
            <a:ext cx="1566364" cy="690377"/>
          </a:xfrm>
          <a:prstGeom prst="rect">
            <a:avLst/>
          </a:prstGeom>
          <a:ln/>
        </p:spPr>
        <p:style>
          <a:lnRef idx="1">
            <a:schemeClr val="dk1"/>
          </a:lnRef>
          <a:fillRef idx="2">
            <a:schemeClr val="dk1"/>
          </a:fillRef>
          <a:effectRef idx="1">
            <a:schemeClr val="dk1"/>
          </a:effectRef>
          <a:fontRef idx="minor">
            <a:schemeClr val="dk1"/>
          </a:fontRef>
        </p:style>
        <p:txBody>
          <a:bodyPr rtlCol="0" anchor="ctr"/>
          <a:lstStyle/>
          <a:p>
            <a:pPr algn="ctr"/>
            <a:r>
              <a:rPr lang="fr-FR" sz="1400" b="1" dirty="0">
                <a:solidFill>
                  <a:schemeClr val="tx1"/>
                </a:solidFill>
              </a:rPr>
              <a:t>Article 83 </a:t>
            </a:r>
          </a:p>
          <a:p>
            <a:pPr algn="ctr"/>
            <a:r>
              <a:rPr lang="fr-FR" sz="1400" dirty="0">
                <a:solidFill>
                  <a:schemeClr val="tx1"/>
                </a:solidFill>
              </a:rPr>
              <a:t>(collège: ex cadres)</a:t>
            </a:r>
          </a:p>
        </p:txBody>
      </p:sp>
      <p:sp>
        <p:nvSpPr>
          <p:cNvPr id="60" name="Rectangle 59">
            <a:extLst>
              <a:ext uri="{FF2B5EF4-FFF2-40B4-BE49-F238E27FC236}">
                <a16:creationId xmlns:a16="http://schemas.microsoft.com/office/drawing/2014/main" id="{C6734FF9-4B79-486C-8EC3-D0C4C24AB5F3}"/>
              </a:ext>
            </a:extLst>
          </p:cNvPr>
          <p:cNvSpPr/>
          <p:nvPr/>
        </p:nvSpPr>
        <p:spPr>
          <a:xfrm>
            <a:off x="5184957" y="5393762"/>
            <a:ext cx="3494770" cy="732145"/>
          </a:xfrm>
          <a:prstGeom prst="rect">
            <a:avLst/>
          </a:prstGeom>
          <a:ln/>
        </p:spPr>
        <p:style>
          <a:lnRef idx="1">
            <a:schemeClr val="dk1"/>
          </a:lnRef>
          <a:fillRef idx="2">
            <a:schemeClr val="dk1"/>
          </a:fillRef>
          <a:effectRef idx="1">
            <a:schemeClr val="dk1"/>
          </a:effectRef>
          <a:fontRef idx="minor">
            <a:schemeClr val="dk1"/>
          </a:fontRef>
        </p:style>
        <p:txBody>
          <a:bodyPr rtlCol="0" anchor="ctr"/>
          <a:lstStyle/>
          <a:p>
            <a:pPr algn="ctr"/>
            <a:r>
              <a:rPr lang="fr-FR" sz="1400" b="1" dirty="0">
                <a:solidFill>
                  <a:schemeClr val="tx1"/>
                </a:solidFill>
              </a:rPr>
              <a:t>PERP </a:t>
            </a:r>
            <a:r>
              <a:rPr lang="fr-FR" sz="1200" dirty="0">
                <a:solidFill>
                  <a:schemeClr val="tx1"/>
                </a:solidFill>
              </a:rPr>
              <a:t>(Toute personne salariée ou non)</a:t>
            </a:r>
          </a:p>
          <a:p>
            <a:pPr algn="ctr"/>
            <a:r>
              <a:rPr lang="fr-FR" sz="1400" b="1" dirty="0">
                <a:solidFill>
                  <a:schemeClr val="tx1"/>
                </a:solidFill>
              </a:rPr>
              <a:t>Madelin </a:t>
            </a:r>
            <a:r>
              <a:rPr lang="fr-FR" sz="1200" dirty="0">
                <a:solidFill>
                  <a:schemeClr val="tx1"/>
                </a:solidFill>
              </a:rPr>
              <a:t>(TNS)</a:t>
            </a:r>
          </a:p>
        </p:txBody>
      </p:sp>
      <p:sp>
        <p:nvSpPr>
          <p:cNvPr id="21" name="Rectangle 20">
            <a:extLst>
              <a:ext uri="{FF2B5EF4-FFF2-40B4-BE49-F238E27FC236}">
                <a16:creationId xmlns:a16="http://schemas.microsoft.com/office/drawing/2014/main" id="{E924EA8E-6D11-4E19-8581-6F28C3108791}"/>
              </a:ext>
            </a:extLst>
          </p:cNvPr>
          <p:cNvSpPr/>
          <p:nvPr/>
        </p:nvSpPr>
        <p:spPr>
          <a:xfrm>
            <a:off x="1351006" y="4413215"/>
            <a:ext cx="3508375" cy="683318"/>
          </a:xfrm>
          <a:prstGeom prst="rect">
            <a:avLst/>
          </a:prstGeom>
          <a:noFill/>
          <a:ln>
            <a:solidFill>
              <a:schemeClr val="tx2">
                <a:lumMod val="75000"/>
              </a:schemeClr>
            </a:solidFill>
          </a:ln>
        </p:spPr>
        <p:style>
          <a:lnRef idx="1">
            <a:schemeClr val="accent6"/>
          </a:lnRef>
          <a:fillRef idx="2">
            <a:schemeClr val="accent6"/>
          </a:fillRef>
          <a:effectRef idx="1">
            <a:schemeClr val="accent6"/>
          </a:effectRef>
          <a:fontRef idx="minor">
            <a:schemeClr val="dk1"/>
          </a:fontRef>
        </p:style>
        <p:txBody>
          <a:bodyPr rtlCol="0" anchor="ctr"/>
          <a:lstStyle/>
          <a:p>
            <a:pPr algn="ctr"/>
            <a:r>
              <a:rPr lang="fr-FR" dirty="0"/>
              <a:t>PERU</a:t>
            </a:r>
          </a:p>
          <a:p>
            <a:pPr algn="ctr"/>
            <a:r>
              <a:rPr lang="fr-FR" sz="1400" i="1" dirty="0"/>
              <a:t>Plan d’Epargne Retraite Unique</a:t>
            </a:r>
          </a:p>
        </p:txBody>
      </p:sp>
      <p:sp>
        <p:nvSpPr>
          <p:cNvPr id="23" name="Espace réservé du texte 2">
            <a:extLst>
              <a:ext uri="{FF2B5EF4-FFF2-40B4-BE49-F238E27FC236}">
                <a16:creationId xmlns:a16="http://schemas.microsoft.com/office/drawing/2014/main" id="{D4F98030-8118-44E5-B9B1-0414111929F5}"/>
              </a:ext>
            </a:extLst>
          </p:cNvPr>
          <p:cNvSpPr>
            <a:spLocks noGrp="1"/>
          </p:cNvSpPr>
          <p:nvPr>
            <p:ph type="body" sz="quarter" idx="12"/>
          </p:nvPr>
        </p:nvSpPr>
        <p:spPr>
          <a:xfrm>
            <a:off x="5063706" y="84120"/>
            <a:ext cx="3631249" cy="363537"/>
          </a:xfrm>
        </p:spPr>
        <p:txBody>
          <a:bodyPr/>
          <a:lstStyle/>
          <a:p>
            <a:r>
              <a:rPr lang="fr-FR" dirty="0"/>
              <a:t>L’épargne retraite d’aujourd’hui</a:t>
            </a:r>
          </a:p>
        </p:txBody>
      </p:sp>
      <p:sp>
        <p:nvSpPr>
          <p:cNvPr id="24" name="Espace réservé du numéro de diapositive 5">
            <a:extLst>
              <a:ext uri="{FF2B5EF4-FFF2-40B4-BE49-F238E27FC236}">
                <a16:creationId xmlns:a16="http://schemas.microsoft.com/office/drawing/2014/main" id="{F0692C15-8E8A-4CCB-AFB2-39956319567E}"/>
              </a:ext>
            </a:extLst>
          </p:cNvPr>
          <p:cNvSpPr>
            <a:spLocks noGrp="1"/>
          </p:cNvSpPr>
          <p:nvPr>
            <p:ph type="sldNum" sz="quarter" idx="4"/>
          </p:nvPr>
        </p:nvSpPr>
        <p:spPr>
          <a:xfrm>
            <a:off x="5369069" y="6303409"/>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8916FC1-6D20-1A45-9F66-A68EA2E2DDFC}" type="slidenum">
              <a:rPr lang="fr-FR" smtClean="0"/>
              <a:t>16</a:t>
            </a:fld>
            <a:endParaRPr lang="fr-FR" dirty="0"/>
          </a:p>
        </p:txBody>
      </p:sp>
      <p:sp>
        <p:nvSpPr>
          <p:cNvPr id="25" name="Espace réservé de la date 3">
            <a:extLst>
              <a:ext uri="{FF2B5EF4-FFF2-40B4-BE49-F238E27FC236}">
                <a16:creationId xmlns:a16="http://schemas.microsoft.com/office/drawing/2014/main" id="{E8F170F4-BA0F-45BF-8051-7A35F6B2B5D4}"/>
              </a:ext>
            </a:extLst>
          </p:cNvPr>
          <p:cNvSpPr>
            <a:spLocks noGrp="1"/>
          </p:cNvSpPr>
          <p:nvPr>
            <p:ph type="dt" sz="half" idx="10"/>
          </p:nvPr>
        </p:nvSpPr>
        <p:spPr>
          <a:xfrm>
            <a:off x="1276192" y="6120848"/>
            <a:ext cx="3205065" cy="365125"/>
          </a:xfrm>
        </p:spPr>
        <p:txBody>
          <a:bodyPr/>
          <a:lstStyle/>
          <a:p>
            <a:pPr>
              <a:spcBef>
                <a:spcPct val="0"/>
              </a:spcBef>
            </a:pPr>
            <a:fld id="{4E527726-6E2F-E047-9C28-EC5848A43656}" type="datetime4">
              <a:rPr lang="fr-FR" smtClean="0"/>
              <a:t>3 juin 2021</a:t>
            </a:fld>
            <a:endParaRPr lang="fr-FR" dirty="0"/>
          </a:p>
        </p:txBody>
      </p:sp>
    </p:spTree>
    <p:extLst>
      <p:ext uri="{BB962C8B-B14F-4D97-AF65-F5344CB8AC3E}">
        <p14:creationId xmlns:p14="http://schemas.microsoft.com/office/powerpoint/2010/main" val="123076437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re 6">
            <a:extLst>
              <a:ext uri="{FF2B5EF4-FFF2-40B4-BE49-F238E27FC236}">
                <a16:creationId xmlns:a16="http://schemas.microsoft.com/office/drawing/2014/main" id="{3217B520-9B49-4584-A98A-CB76A0110297}"/>
              </a:ext>
            </a:extLst>
          </p:cNvPr>
          <p:cNvSpPr>
            <a:spLocks noGrp="1"/>
          </p:cNvSpPr>
          <p:nvPr>
            <p:ph type="ctrTitle"/>
          </p:nvPr>
        </p:nvSpPr>
        <p:spPr/>
        <p:txBody>
          <a:bodyPr/>
          <a:lstStyle/>
          <a:p>
            <a:endParaRPr lang="fr-FR"/>
          </a:p>
        </p:txBody>
      </p:sp>
      <p:sp>
        <p:nvSpPr>
          <p:cNvPr id="8" name="Sous-titre 7">
            <a:extLst>
              <a:ext uri="{FF2B5EF4-FFF2-40B4-BE49-F238E27FC236}">
                <a16:creationId xmlns:a16="http://schemas.microsoft.com/office/drawing/2014/main" id="{BB654598-537C-41C5-AB16-F7AEBD949DA9}"/>
              </a:ext>
            </a:extLst>
          </p:cNvPr>
          <p:cNvSpPr>
            <a:spLocks noGrp="1"/>
          </p:cNvSpPr>
          <p:nvPr>
            <p:ph type="subTitle" idx="1"/>
          </p:nvPr>
        </p:nvSpPr>
        <p:spPr/>
        <p:txBody>
          <a:bodyPr/>
          <a:lstStyle/>
          <a:p>
            <a:r>
              <a:rPr lang="fr-FR" dirty="0"/>
              <a:t>LES PRODUITS D’épargne retraite</a:t>
            </a:r>
          </a:p>
        </p:txBody>
      </p:sp>
      <p:sp>
        <p:nvSpPr>
          <p:cNvPr id="6" name="Espace réservé de la date 5">
            <a:extLst>
              <a:ext uri="{FF2B5EF4-FFF2-40B4-BE49-F238E27FC236}">
                <a16:creationId xmlns:a16="http://schemas.microsoft.com/office/drawing/2014/main" id="{8DB90885-9BBC-4FA5-B934-61EC0DFC5F24}"/>
              </a:ext>
            </a:extLst>
          </p:cNvPr>
          <p:cNvSpPr>
            <a:spLocks noGrp="1"/>
          </p:cNvSpPr>
          <p:nvPr>
            <p:ph type="dt" sz="half" idx="10"/>
          </p:nvPr>
        </p:nvSpPr>
        <p:spPr/>
        <p:txBody>
          <a:bodyPr/>
          <a:lstStyle/>
          <a:p>
            <a:pPr>
              <a:spcBef>
                <a:spcPct val="0"/>
              </a:spcBef>
            </a:pPr>
            <a:fld id="{8CE81338-E770-634F-9C23-F51FD76560B0}" type="datetime4">
              <a:rPr lang="fr-FR" smtClean="0"/>
              <a:t>3 juin 2021</a:t>
            </a:fld>
            <a:endParaRPr lang="fr-FR" dirty="0"/>
          </a:p>
        </p:txBody>
      </p:sp>
    </p:spTree>
    <p:extLst>
      <p:ext uri="{BB962C8B-B14F-4D97-AF65-F5344CB8AC3E}">
        <p14:creationId xmlns:p14="http://schemas.microsoft.com/office/powerpoint/2010/main" val="30254029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C594AE6C-7F80-47F7-AB08-69F85CA62835}"/>
              </a:ext>
            </a:extLst>
          </p:cNvPr>
          <p:cNvSpPr>
            <a:spLocks noGrp="1"/>
          </p:cNvSpPr>
          <p:nvPr>
            <p:ph type="title"/>
          </p:nvPr>
        </p:nvSpPr>
        <p:spPr/>
        <p:txBody>
          <a:bodyPr/>
          <a:lstStyle/>
          <a:p>
            <a:endParaRPr lang="fr-FR"/>
          </a:p>
        </p:txBody>
      </p:sp>
      <p:sp>
        <p:nvSpPr>
          <p:cNvPr id="5" name="Espace réservé du texte 4">
            <a:extLst>
              <a:ext uri="{FF2B5EF4-FFF2-40B4-BE49-F238E27FC236}">
                <a16:creationId xmlns:a16="http://schemas.microsoft.com/office/drawing/2014/main" id="{18FA1554-E067-428D-B90F-5D72EC2F558A}"/>
              </a:ext>
            </a:extLst>
          </p:cNvPr>
          <p:cNvSpPr>
            <a:spLocks noGrp="1"/>
          </p:cNvSpPr>
          <p:nvPr>
            <p:ph type="body" sz="quarter" idx="13"/>
          </p:nvPr>
        </p:nvSpPr>
        <p:spPr/>
        <p:txBody>
          <a:bodyPr/>
          <a:lstStyle/>
          <a:p>
            <a:r>
              <a:rPr lang="fr-FR" dirty="0"/>
              <a:t>De quoi parle-t-on ?</a:t>
            </a:r>
          </a:p>
        </p:txBody>
      </p:sp>
      <p:sp>
        <p:nvSpPr>
          <p:cNvPr id="8" name="Espace réservé de la date 7">
            <a:extLst>
              <a:ext uri="{FF2B5EF4-FFF2-40B4-BE49-F238E27FC236}">
                <a16:creationId xmlns:a16="http://schemas.microsoft.com/office/drawing/2014/main" id="{82F2ABC0-6A2D-4B22-91E5-62EB788531AF}"/>
              </a:ext>
            </a:extLst>
          </p:cNvPr>
          <p:cNvSpPr>
            <a:spLocks noGrp="1"/>
          </p:cNvSpPr>
          <p:nvPr>
            <p:ph type="dt" sz="half" idx="10"/>
          </p:nvPr>
        </p:nvSpPr>
        <p:spPr/>
        <p:txBody>
          <a:bodyPr/>
          <a:lstStyle/>
          <a:p>
            <a:pPr>
              <a:spcBef>
                <a:spcPct val="0"/>
              </a:spcBef>
            </a:pPr>
            <a:fld id="{8CE81338-E770-634F-9C23-F51FD76560B0}" type="datetime4">
              <a:rPr lang="fr-FR" smtClean="0"/>
              <a:t>3 juin 2021</a:t>
            </a:fld>
            <a:endParaRPr lang="fr-FR" dirty="0"/>
          </a:p>
        </p:txBody>
      </p:sp>
      <p:sp>
        <p:nvSpPr>
          <p:cNvPr id="9" name="Espace réservé du texte 9">
            <a:extLst>
              <a:ext uri="{FF2B5EF4-FFF2-40B4-BE49-F238E27FC236}">
                <a16:creationId xmlns:a16="http://schemas.microsoft.com/office/drawing/2014/main" id="{22204AE6-A4F9-409B-A445-5A20916F2ED5}"/>
              </a:ext>
            </a:extLst>
          </p:cNvPr>
          <p:cNvSpPr txBox="1">
            <a:spLocks/>
          </p:cNvSpPr>
          <p:nvPr/>
        </p:nvSpPr>
        <p:spPr>
          <a:xfrm>
            <a:off x="580915" y="1598878"/>
            <a:ext cx="7622560" cy="4472138"/>
          </a:xfrm>
          <a:prstGeom prst="rect">
            <a:avLst/>
          </a:prstGeom>
        </p:spPr>
        <p:txBody>
          <a:bodyPr lIns="180000" tIns="180000" rIns="180000" bIns="180000">
            <a:normAutofit fontScale="47500" lnSpcReduction="20000"/>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263525" indent="-263525">
              <a:lnSpc>
                <a:spcPct val="110000"/>
              </a:lnSpc>
              <a:spcBef>
                <a:spcPts val="1200"/>
              </a:spcBef>
              <a:buFont typeface="Wingdings" panose="05000000000000000000" pitchFamily="2" charset="2"/>
              <a:buChar char="q"/>
            </a:pPr>
            <a:r>
              <a:rPr lang="fr-FR" sz="2500" dirty="0">
                <a:solidFill>
                  <a:schemeClr val="tx2"/>
                </a:solidFill>
              </a:rPr>
              <a:t>EPARGNE SALARIALE :</a:t>
            </a:r>
          </a:p>
          <a:p>
            <a:pPr marL="627063" indent="-174625">
              <a:lnSpc>
                <a:spcPct val="110000"/>
              </a:lnSpc>
              <a:spcBef>
                <a:spcPts val="1200"/>
              </a:spcBef>
              <a:buClr>
                <a:schemeClr val="tx1">
                  <a:lumMod val="75000"/>
                  <a:lumOff val="25000"/>
                </a:schemeClr>
              </a:buClr>
              <a:buFont typeface="Wingdings" panose="05000000000000000000" pitchFamily="2" charset="2"/>
              <a:buChar char="ü"/>
            </a:pPr>
            <a:r>
              <a:rPr lang="fr-FR" dirty="0">
                <a:solidFill>
                  <a:schemeClr val="tx1">
                    <a:lumMod val="75000"/>
                    <a:lumOff val="25000"/>
                  </a:schemeClr>
                </a:solidFill>
              </a:rPr>
              <a:t>Versement : Participation, Intéressement, Abondement et Versements volontaires ;</a:t>
            </a:r>
          </a:p>
          <a:p>
            <a:pPr marL="627063" indent="-174625">
              <a:lnSpc>
                <a:spcPct val="110000"/>
              </a:lnSpc>
              <a:spcBef>
                <a:spcPts val="1200"/>
              </a:spcBef>
              <a:buClr>
                <a:schemeClr val="tx1">
                  <a:lumMod val="75000"/>
                  <a:lumOff val="25000"/>
                </a:schemeClr>
              </a:buClr>
              <a:buFont typeface="Wingdings" panose="05000000000000000000" pitchFamily="2" charset="2"/>
              <a:buChar char="ü"/>
            </a:pPr>
            <a:r>
              <a:rPr lang="fr-FR" dirty="0">
                <a:solidFill>
                  <a:schemeClr val="tx1">
                    <a:lumMod val="75000"/>
                    <a:lumOff val="25000"/>
                  </a:schemeClr>
                </a:solidFill>
              </a:rPr>
              <a:t>Objectif produit : Associer les salariés aux résultats et performances de l’entreprise ;</a:t>
            </a:r>
          </a:p>
          <a:p>
            <a:pPr marL="627063" indent="-174625">
              <a:lnSpc>
                <a:spcPct val="110000"/>
              </a:lnSpc>
              <a:spcBef>
                <a:spcPts val="1200"/>
              </a:spcBef>
              <a:buClr>
                <a:schemeClr val="tx1">
                  <a:lumMod val="75000"/>
                  <a:lumOff val="25000"/>
                </a:schemeClr>
              </a:buClr>
              <a:buFont typeface="Wingdings" panose="05000000000000000000" pitchFamily="2" charset="2"/>
              <a:buChar char="ü"/>
            </a:pPr>
            <a:r>
              <a:rPr lang="fr-FR" dirty="0">
                <a:solidFill>
                  <a:schemeClr val="tx1">
                    <a:lumMod val="75000"/>
                    <a:lumOff val="25000"/>
                  </a:schemeClr>
                </a:solidFill>
              </a:rPr>
              <a:t>Objectif APICIL : développer une gamme inexistante jusqu’à présent, complément indispensable désormais en épargne collective.  </a:t>
            </a:r>
          </a:p>
          <a:p>
            <a:pPr marL="627063" indent="-174625">
              <a:lnSpc>
                <a:spcPct val="110000"/>
              </a:lnSpc>
              <a:spcBef>
                <a:spcPts val="1200"/>
              </a:spcBef>
              <a:buClr>
                <a:schemeClr val="tx1">
                  <a:lumMod val="75000"/>
                  <a:lumOff val="25000"/>
                </a:schemeClr>
              </a:buClr>
              <a:buFont typeface="Wingdings" panose="05000000000000000000" pitchFamily="2" charset="2"/>
              <a:buChar char="ü"/>
            </a:pPr>
            <a:r>
              <a:rPr lang="fr-FR" dirty="0">
                <a:solidFill>
                  <a:schemeClr val="tx1">
                    <a:lumMod val="75000"/>
                    <a:lumOff val="25000"/>
                  </a:schemeClr>
                </a:solidFill>
              </a:rPr>
              <a:t>Produit : PEE, PER-COLL ou PEI, PERCOLLI.</a:t>
            </a:r>
          </a:p>
          <a:p>
            <a:pPr marL="452438" indent="0">
              <a:lnSpc>
                <a:spcPct val="110000"/>
              </a:lnSpc>
              <a:spcBef>
                <a:spcPts val="1200"/>
              </a:spcBef>
              <a:buClr>
                <a:schemeClr val="tx1">
                  <a:lumMod val="75000"/>
                  <a:lumOff val="25000"/>
                </a:schemeClr>
              </a:buClr>
              <a:buFont typeface="Arial"/>
              <a:buNone/>
            </a:pPr>
            <a:endParaRPr lang="fr-FR" dirty="0">
              <a:solidFill>
                <a:schemeClr val="tx1">
                  <a:lumMod val="75000"/>
                  <a:lumOff val="25000"/>
                </a:schemeClr>
              </a:solidFill>
            </a:endParaRPr>
          </a:p>
          <a:p>
            <a:pPr marL="263525" indent="-263525">
              <a:lnSpc>
                <a:spcPct val="110000"/>
              </a:lnSpc>
              <a:spcBef>
                <a:spcPts val="1200"/>
              </a:spcBef>
              <a:buFont typeface="Wingdings" panose="05000000000000000000" pitchFamily="2" charset="2"/>
              <a:buChar char="q"/>
            </a:pPr>
            <a:r>
              <a:rPr lang="fr-FR" sz="2500" dirty="0">
                <a:solidFill>
                  <a:schemeClr val="tx2"/>
                </a:solidFill>
              </a:rPr>
              <a:t>EPARGNE RETRAITE :</a:t>
            </a:r>
          </a:p>
          <a:p>
            <a:pPr marL="627063" indent="-174625">
              <a:lnSpc>
                <a:spcPct val="110000"/>
              </a:lnSpc>
              <a:spcBef>
                <a:spcPts val="1200"/>
              </a:spcBef>
              <a:buClr>
                <a:schemeClr val="tx1">
                  <a:lumMod val="75000"/>
                  <a:lumOff val="25000"/>
                </a:schemeClr>
              </a:buClr>
              <a:buFont typeface="Wingdings" panose="05000000000000000000" pitchFamily="2" charset="2"/>
              <a:buChar char="ü"/>
            </a:pPr>
            <a:r>
              <a:rPr lang="fr-FR" dirty="0">
                <a:solidFill>
                  <a:schemeClr val="tx1">
                    <a:lumMod val="75000"/>
                    <a:lumOff val="25000"/>
                  </a:schemeClr>
                </a:solidFill>
              </a:rPr>
              <a:t>Versement : Cotisations employeurs et salariés, versements volontaires ;</a:t>
            </a:r>
          </a:p>
          <a:p>
            <a:pPr marL="627063" indent="-174625">
              <a:lnSpc>
                <a:spcPct val="110000"/>
              </a:lnSpc>
              <a:spcBef>
                <a:spcPts val="1200"/>
              </a:spcBef>
              <a:buClr>
                <a:schemeClr val="tx1">
                  <a:lumMod val="75000"/>
                  <a:lumOff val="25000"/>
                </a:schemeClr>
              </a:buClr>
              <a:buFont typeface="Wingdings" panose="05000000000000000000" pitchFamily="2" charset="2"/>
              <a:buChar char="ü"/>
            </a:pPr>
            <a:r>
              <a:rPr lang="fr-FR" dirty="0">
                <a:solidFill>
                  <a:schemeClr val="tx1">
                    <a:lumMod val="75000"/>
                    <a:lumOff val="25000"/>
                  </a:schemeClr>
                </a:solidFill>
              </a:rPr>
              <a:t>Objectif produit : Préparation de la retraite en complément des régimes obligatoires ;</a:t>
            </a:r>
          </a:p>
          <a:p>
            <a:pPr marL="627063" indent="-174625">
              <a:lnSpc>
                <a:spcPct val="110000"/>
              </a:lnSpc>
              <a:spcBef>
                <a:spcPts val="1200"/>
              </a:spcBef>
              <a:buClr>
                <a:schemeClr val="tx1">
                  <a:lumMod val="75000"/>
                  <a:lumOff val="25000"/>
                </a:schemeClr>
              </a:buClr>
              <a:buFont typeface="Wingdings" panose="05000000000000000000" pitchFamily="2" charset="2"/>
              <a:buChar char="ü"/>
            </a:pPr>
            <a:r>
              <a:rPr lang="fr-FR" dirty="0">
                <a:solidFill>
                  <a:schemeClr val="tx1">
                    <a:lumMod val="75000"/>
                    <a:lumOff val="25000"/>
                  </a:schemeClr>
                </a:solidFill>
              </a:rPr>
              <a:t>Objectif APICIL : renouveler la gamme au regard de la loi PACTE</a:t>
            </a:r>
          </a:p>
          <a:p>
            <a:pPr marL="627063" indent="-174625">
              <a:lnSpc>
                <a:spcPct val="110000"/>
              </a:lnSpc>
              <a:spcBef>
                <a:spcPts val="1200"/>
              </a:spcBef>
              <a:buClr>
                <a:schemeClr val="tx1">
                  <a:lumMod val="75000"/>
                  <a:lumOff val="25000"/>
                </a:schemeClr>
              </a:buClr>
              <a:buFont typeface="Wingdings" panose="05000000000000000000" pitchFamily="2" charset="2"/>
              <a:buChar char="ü"/>
            </a:pPr>
            <a:r>
              <a:rPr lang="fr-FR" dirty="0">
                <a:solidFill>
                  <a:schemeClr val="tx1">
                    <a:lumMod val="75000"/>
                    <a:lumOff val="25000"/>
                  </a:schemeClr>
                </a:solidFill>
              </a:rPr>
              <a:t>Produit : PER-OB (ex « Article 83 »)</a:t>
            </a:r>
          </a:p>
        </p:txBody>
      </p:sp>
    </p:spTree>
    <p:extLst>
      <p:ext uri="{BB962C8B-B14F-4D97-AF65-F5344CB8AC3E}">
        <p14:creationId xmlns:p14="http://schemas.microsoft.com/office/powerpoint/2010/main" val="380831169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re 2">
            <a:extLst>
              <a:ext uri="{FF2B5EF4-FFF2-40B4-BE49-F238E27FC236}">
                <a16:creationId xmlns:a16="http://schemas.microsoft.com/office/drawing/2014/main" id="{8A0992AF-8D96-E846-9E9D-066B75802C33}"/>
              </a:ext>
            </a:extLst>
          </p:cNvPr>
          <p:cNvSpPr>
            <a:spLocks noGrp="1"/>
          </p:cNvSpPr>
          <p:nvPr>
            <p:ph type="title"/>
          </p:nvPr>
        </p:nvSpPr>
        <p:spPr/>
        <p:txBody>
          <a:bodyPr/>
          <a:lstStyle/>
          <a:p>
            <a:endParaRPr lang="fr-FR" dirty="0"/>
          </a:p>
        </p:txBody>
      </p:sp>
      <p:sp>
        <p:nvSpPr>
          <p:cNvPr id="19" name="Espace réservé du texte 18">
            <a:extLst>
              <a:ext uri="{FF2B5EF4-FFF2-40B4-BE49-F238E27FC236}">
                <a16:creationId xmlns:a16="http://schemas.microsoft.com/office/drawing/2014/main" id="{699824EB-49FF-8F4E-BDB5-8BD49F9D1CA9}"/>
              </a:ext>
            </a:extLst>
          </p:cNvPr>
          <p:cNvSpPr>
            <a:spLocks noGrp="1"/>
          </p:cNvSpPr>
          <p:nvPr>
            <p:ph type="body" sz="quarter" idx="12"/>
          </p:nvPr>
        </p:nvSpPr>
        <p:spPr/>
        <p:txBody>
          <a:bodyPr>
            <a:normAutofit/>
          </a:bodyPr>
          <a:lstStyle/>
          <a:p>
            <a:r>
              <a:rPr lang="fr-FR" dirty="0"/>
              <a:t>Les produits d’épargne retraite</a:t>
            </a:r>
          </a:p>
        </p:txBody>
      </p:sp>
      <p:sp>
        <p:nvSpPr>
          <p:cNvPr id="20" name="Espace réservé du texte 19">
            <a:extLst>
              <a:ext uri="{FF2B5EF4-FFF2-40B4-BE49-F238E27FC236}">
                <a16:creationId xmlns:a16="http://schemas.microsoft.com/office/drawing/2014/main" id="{F53F1A85-DB07-AD45-B153-48FE3EF8E7CB}"/>
              </a:ext>
            </a:extLst>
          </p:cNvPr>
          <p:cNvSpPr>
            <a:spLocks noGrp="1"/>
          </p:cNvSpPr>
          <p:nvPr>
            <p:ph type="body" sz="quarter" idx="13"/>
          </p:nvPr>
        </p:nvSpPr>
        <p:spPr>
          <a:xfrm>
            <a:off x="1368425" y="603092"/>
            <a:ext cx="5584636" cy="333375"/>
          </a:xfrm>
        </p:spPr>
        <p:txBody>
          <a:bodyPr/>
          <a:lstStyle/>
          <a:p>
            <a:r>
              <a:rPr lang="fr-FR" dirty="0"/>
              <a:t>LA LOI PACTE A modifié le paysage de l’ERS</a:t>
            </a:r>
          </a:p>
        </p:txBody>
      </p:sp>
      <p:sp>
        <p:nvSpPr>
          <p:cNvPr id="68" name="Espace réservé de la date 6">
            <a:extLst>
              <a:ext uri="{FF2B5EF4-FFF2-40B4-BE49-F238E27FC236}">
                <a16:creationId xmlns:a16="http://schemas.microsoft.com/office/drawing/2014/main" id="{4596F274-759E-415F-897E-C09E2364578C}"/>
              </a:ext>
            </a:extLst>
          </p:cNvPr>
          <p:cNvSpPr>
            <a:spLocks noGrp="1"/>
          </p:cNvSpPr>
          <p:nvPr>
            <p:ph type="dt" sz="half" idx="10"/>
          </p:nvPr>
        </p:nvSpPr>
        <p:spPr>
          <a:xfrm>
            <a:off x="663274" y="5966942"/>
            <a:ext cx="3205065" cy="365125"/>
          </a:xfrm>
        </p:spPr>
        <p:txBody>
          <a:bodyPr/>
          <a:lstStyle/>
          <a:p>
            <a:pPr>
              <a:spcBef>
                <a:spcPct val="0"/>
              </a:spcBef>
            </a:pPr>
            <a:fld id="{81AF5D05-79AB-4509-A5E2-6091FE7B0461}" type="datetime4">
              <a:rPr lang="fr-FR" smtClean="0"/>
              <a:t>3 juin 2021</a:t>
            </a:fld>
            <a:endParaRPr lang="fr-FR" dirty="0"/>
          </a:p>
        </p:txBody>
      </p:sp>
      <p:pic>
        <p:nvPicPr>
          <p:cNvPr id="35" name="Image 4">
            <a:extLst>
              <a:ext uri="{FF2B5EF4-FFF2-40B4-BE49-F238E27FC236}">
                <a16:creationId xmlns:a16="http://schemas.microsoft.com/office/drawing/2014/main" id="{153D956E-3129-4622-AE2F-D7EE3E04B77F}"/>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044459" y="3083613"/>
            <a:ext cx="565150" cy="539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6" name="ZoneTexte 68">
            <a:extLst>
              <a:ext uri="{FF2B5EF4-FFF2-40B4-BE49-F238E27FC236}">
                <a16:creationId xmlns:a16="http://schemas.microsoft.com/office/drawing/2014/main" id="{60234BFB-37B3-452B-B0DA-B69F846DD14B}"/>
              </a:ext>
            </a:extLst>
          </p:cNvPr>
          <p:cNvSpPr txBox="1">
            <a:spLocks noChangeArrowheads="1"/>
          </p:cNvSpPr>
          <p:nvPr/>
        </p:nvSpPr>
        <p:spPr bwMode="auto">
          <a:xfrm>
            <a:off x="5197234" y="2818501"/>
            <a:ext cx="388937" cy="1108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MS PGothic" panose="020B0600070205080204" pitchFamily="34" charset="-128"/>
              </a:defRPr>
            </a:lvl1pPr>
            <a:lvl2pPr marL="742950" indent="-285750">
              <a:defRPr>
                <a:solidFill>
                  <a:schemeClr val="tx1"/>
                </a:solidFill>
                <a:latin typeface="Calibri" panose="020F0502020204030204" pitchFamily="34" charset="0"/>
                <a:ea typeface="MS PGothic" panose="020B0600070205080204" pitchFamily="34" charset="-128"/>
              </a:defRPr>
            </a:lvl2pPr>
            <a:lvl3pPr marL="1143000" indent="-228600">
              <a:defRPr>
                <a:solidFill>
                  <a:schemeClr val="tx1"/>
                </a:solidFill>
                <a:latin typeface="Calibri" panose="020F0502020204030204" pitchFamily="34" charset="0"/>
                <a:ea typeface="MS PGothic" panose="020B0600070205080204" pitchFamily="34" charset="-128"/>
              </a:defRPr>
            </a:lvl3pPr>
            <a:lvl4pPr marL="1600200" indent="-228600">
              <a:defRPr>
                <a:solidFill>
                  <a:schemeClr val="tx1"/>
                </a:solidFill>
                <a:latin typeface="Calibri" panose="020F0502020204030204" pitchFamily="34" charset="0"/>
                <a:ea typeface="MS PGothic" panose="020B0600070205080204" pitchFamily="34" charset="-128"/>
              </a:defRPr>
            </a:lvl4pPr>
            <a:lvl5pPr marL="2057400" indent="-228600">
              <a:defRPr>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r>
              <a:rPr lang="fr-FR" altLang="fr-FR" sz="6600" b="1">
                <a:solidFill>
                  <a:schemeClr val="bg1"/>
                </a:solidFill>
                <a:latin typeface="Radikal"/>
              </a:rPr>
              <a:t>2</a:t>
            </a:r>
          </a:p>
        </p:txBody>
      </p:sp>
      <p:sp>
        <p:nvSpPr>
          <p:cNvPr id="37" name="ZoneTexte 2">
            <a:extLst>
              <a:ext uri="{FF2B5EF4-FFF2-40B4-BE49-F238E27FC236}">
                <a16:creationId xmlns:a16="http://schemas.microsoft.com/office/drawing/2014/main" id="{E6607760-B6B1-4D76-8EFC-0C694AE74D16}"/>
              </a:ext>
            </a:extLst>
          </p:cNvPr>
          <p:cNvSpPr txBox="1">
            <a:spLocks noChangeArrowheads="1"/>
          </p:cNvSpPr>
          <p:nvPr/>
        </p:nvSpPr>
        <p:spPr bwMode="auto">
          <a:xfrm>
            <a:off x="1606309" y="2818501"/>
            <a:ext cx="361950" cy="1108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MS PGothic" panose="020B0600070205080204" pitchFamily="34" charset="-128"/>
              </a:defRPr>
            </a:lvl1pPr>
            <a:lvl2pPr marL="742950" indent="-285750">
              <a:defRPr>
                <a:solidFill>
                  <a:schemeClr val="tx1"/>
                </a:solidFill>
                <a:latin typeface="Calibri" panose="020F0502020204030204" pitchFamily="34" charset="0"/>
                <a:ea typeface="MS PGothic" panose="020B0600070205080204" pitchFamily="34" charset="-128"/>
              </a:defRPr>
            </a:lvl2pPr>
            <a:lvl3pPr marL="1143000" indent="-228600">
              <a:defRPr>
                <a:solidFill>
                  <a:schemeClr val="tx1"/>
                </a:solidFill>
                <a:latin typeface="Calibri" panose="020F0502020204030204" pitchFamily="34" charset="0"/>
                <a:ea typeface="MS PGothic" panose="020B0600070205080204" pitchFamily="34" charset="-128"/>
              </a:defRPr>
            </a:lvl3pPr>
            <a:lvl4pPr marL="1600200" indent="-228600">
              <a:defRPr>
                <a:solidFill>
                  <a:schemeClr val="tx1"/>
                </a:solidFill>
                <a:latin typeface="Calibri" panose="020F0502020204030204" pitchFamily="34" charset="0"/>
                <a:ea typeface="MS PGothic" panose="020B0600070205080204" pitchFamily="34" charset="-128"/>
              </a:defRPr>
            </a:lvl4pPr>
            <a:lvl5pPr marL="2057400" indent="-228600">
              <a:defRPr>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r>
              <a:rPr lang="fr-FR" altLang="fr-FR" sz="6600" b="1" dirty="0">
                <a:solidFill>
                  <a:schemeClr val="bg1"/>
                </a:solidFill>
                <a:latin typeface="Radikal"/>
              </a:rPr>
              <a:t>1</a:t>
            </a:r>
          </a:p>
        </p:txBody>
      </p:sp>
      <p:sp>
        <p:nvSpPr>
          <p:cNvPr id="16" name="Rectangle 15">
            <a:extLst>
              <a:ext uri="{FF2B5EF4-FFF2-40B4-BE49-F238E27FC236}">
                <a16:creationId xmlns:a16="http://schemas.microsoft.com/office/drawing/2014/main" id="{952F46A3-4215-41E8-8823-D9A014055B9F}"/>
              </a:ext>
            </a:extLst>
          </p:cNvPr>
          <p:cNvSpPr/>
          <p:nvPr/>
        </p:nvSpPr>
        <p:spPr>
          <a:xfrm>
            <a:off x="1447472" y="5347063"/>
            <a:ext cx="1721578" cy="612016"/>
          </a:xfrm>
          <a:prstGeom prst="rect">
            <a:avLst/>
          </a:prstGeom>
          <a:noFill/>
          <a:ln>
            <a:noFill/>
          </a:ln>
          <a:effectLst/>
        </p:spPr>
        <p:style>
          <a:lnRef idx="0">
            <a:scrgbClr r="0" g="0" b="0"/>
          </a:lnRef>
          <a:fillRef idx="0">
            <a:scrgbClr r="0" g="0" b="0"/>
          </a:fillRef>
          <a:effectRef idx="0">
            <a:scrgbClr r="0" g="0" b="0"/>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srgbClr val="000000"/>
              </a:solidFill>
              <a:effectLst/>
              <a:uLnTx/>
              <a:uFillTx/>
              <a:latin typeface="Calibri"/>
              <a:ea typeface="+mn-ea"/>
              <a:cs typeface="+mn-cs"/>
            </a:endParaRPr>
          </a:p>
        </p:txBody>
      </p:sp>
      <p:sp>
        <p:nvSpPr>
          <p:cNvPr id="17" name="Rectangle 16">
            <a:extLst>
              <a:ext uri="{FF2B5EF4-FFF2-40B4-BE49-F238E27FC236}">
                <a16:creationId xmlns:a16="http://schemas.microsoft.com/office/drawing/2014/main" id="{69BEDC83-0600-44BF-B5B0-8EAD62F0C18A}"/>
              </a:ext>
            </a:extLst>
          </p:cNvPr>
          <p:cNvSpPr/>
          <p:nvPr/>
        </p:nvSpPr>
        <p:spPr>
          <a:xfrm>
            <a:off x="6637192" y="2976589"/>
            <a:ext cx="1080000" cy="540000"/>
          </a:xfrm>
          <a:prstGeom prst="rect">
            <a:avLst/>
          </a:prstGeom>
          <a:noFill/>
          <a:ln w="28575">
            <a:solidFill>
              <a:schemeClr val="tx1">
                <a:lumMod val="75000"/>
                <a:lumOff val="25000"/>
              </a:schemeClr>
            </a:solidFill>
            <a:prstDash val="solid"/>
          </a:ln>
          <a:effectLst/>
        </p:spPr>
        <p:style>
          <a:lnRef idx="1">
            <a:schemeClr val="dk1"/>
          </a:lnRef>
          <a:fillRef idx="2">
            <a:schemeClr val="dk1"/>
          </a:fillRef>
          <a:effectRef idx="1">
            <a:schemeClr val="dk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400" b="1" i="0" u="none" strike="noStrike" kern="1200" cap="none" spc="0" normalizeH="0" baseline="0" noProof="0" dirty="0">
                <a:ln>
                  <a:noFill/>
                </a:ln>
                <a:solidFill>
                  <a:srgbClr val="000000"/>
                </a:solidFill>
                <a:effectLst/>
                <a:uLnTx/>
                <a:uFillTx/>
                <a:latin typeface="Calibri"/>
                <a:ea typeface="+mn-ea"/>
                <a:cs typeface="+mn-cs"/>
              </a:rPr>
              <a:t>PERP</a:t>
            </a:r>
          </a:p>
        </p:txBody>
      </p:sp>
      <p:sp>
        <p:nvSpPr>
          <p:cNvPr id="18" name="Rectangle 17">
            <a:extLst>
              <a:ext uri="{FF2B5EF4-FFF2-40B4-BE49-F238E27FC236}">
                <a16:creationId xmlns:a16="http://schemas.microsoft.com/office/drawing/2014/main" id="{962DDEBF-17E2-4D6F-B121-6F0D3A459441}"/>
              </a:ext>
            </a:extLst>
          </p:cNvPr>
          <p:cNvSpPr/>
          <p:nvPr/>
        </p:nvSpPr>
        <p:spPr>
          <a:xfrm>
            <a:off x="6635721" y="3994244"/>
            <a:ext cx="2315601" cy="540000"/>
          </a:xfrm>
          <a:prstGeom prst="rect">
            <a:avLst/>
          </a:prstGeom>
          <a:pattFill prst="ltUpDiag">
            <a:fgClr>
              <a:schemeClr val="accent1">
                <a:lumMod val="40000"/>
                <a:lumOff val="60000"/>
              </a:schemeClr>
            </a:fgClr>
            <a:bgClr>
              <a:schemeClr val="bg1"/>
            </a:bgClr>
          </a:pattFill>
          <a:ln w="28575">
            <a:solidFill>
              <a:schemeClr val="accent1"/>
            </a:solidFill>
          </a:ln>
          <a:effectLst/>
        </p:spPr>
        <p:style>
          <a:lnRef idx="1">
            <a:schemeClr val="accent6"/>
          </a:lnRef>
          <a:fillRef idx="2">
            <a:schemeClr val="accent6"/>
          </a:fillRef>
          <a:effectRef idx="1">
            <a:schemeClr val="accent6"/>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400" b="1" i="0" u="none" strike="noStrike" kern="1200" cap="none" spc="0" normalizeH="0" baseline="0" noProof="0">
                <a:ln>
                  <a:noFill/>
                </a:ln>
                <a:solidFill>
                  <a:srgbClr val="57B148"/>
                </a:solidFill>
                <a:effectLst/>
                <a:uLnTx/>
                <a:uFillTx/>
                <a:latin typeface="Calibri"/>
                <a:ea typeface="+mn-ea"/>
                <a:cs typeface="+mn-cs"/>
              </a:rPr>
              <a:t>PERIN</a:t>
            </a:r>
          </a:p>
        </p:txBody>
      </p:sp>
      <p:sp>
        <p:nvSpPr>
          <p:cNvPr id="22" name="Rectangle 21">
            <a:extLst>
              <a:ext uri="{FF2B5EF4-FFF2-40B4-BE49-F238E27FC236}">
                <a16:creationId xmlns:a16="http://schemas.microsoft.com/office/drawing/2014/main" id="{CBCE1E94-881F-455B-91FF-08F80E301C8C}"/>
              </a:ext>
            </a:extLst>
          </p:cNvPr>
          <p:cNvSpPr/>
          <p:nvPr/>
        </p:nvSpPr>
        <p:spPr>
          <a:xfrm>
            <a:off x="6637193" y="2349696"/>
            <a:ext cx="2315602" cy="492443"/>
          </a:xfrm>
          <a:prstGeom prst="rect">
            <a:avLst/>
          </a:prstGeom>
          <a:noFill/>
          <a:ln>
            <a:solidFill>
              <a:schemeClr val="bg1">
                <a:lumMod val="85000"/>
              </a:schemeClr>
            </a:solidFill>
          </a:ln>
          <a:effectLst/>
        </p:spPr>
        <p:style>
          <a:lnRef idx="1">
            <a:schemeClr val="accent6"/>
          </a:lnRef>
          <a:fillRef idx="2">
            <a:schemeClr val="accent6"/>
          </a:fillRef>
          <a:effectRef idx="1">
            <a:schemeClr val="accent6"/>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400" b="1" i="0" u="none" strike="noStrike" kern="1200" cap="none" spc="0" normalizeH="0" baseline="0" noProof="0" dirty="0">
                <a:ln>
                  <a:noFill/>
                </a:ln>
                <a:solidFill>
                  <a:srgbClr val="000000"/>
                </a:solidFill>
                <a:effectLst/>
                <a:uLnTx/>
                <a:uFillTx/>
                <a:latin typeface="Calibri"/>
                <a:ea typeface="+mn-ea"/>
                <a:cs typeface="+mn-cs"/>
              </a:rPr>
              <a:t>Epargne Retraite</a:t>
            </a:r>
            <a:endParaRPr kumimoji="0" lang="fr-FR" sz="900" b="0" i="0" u="none" strike="noStrike" kern="1200" cap="none" spc="0" normalizeH="0" baseline="0" noProof="0" dirty="0">
              <a:ln>
                <a:noFill/>
              </a:ln>
              <a:solidFill>
                <a:srgbClr val="000000"/>
              </a:solidFill>
              <a:effectLst/>
              <a:uLnTx/>
              <a:uFillTx/>
              <a:latin typeface="Calibri"/>
              <a:ea typeface="+mn-ea"/>
              <a:cs typeface="+mn-cs"/>
            </a:endParaRPr>
          </a:p>
        </p:txBody>
      </p:sp>
      <p:sp>
        <p:nvSpPr>
          <p:cNvPr id="23" name="Rectangle 22">
            <a:extLst>
              <a:ext uri="{FF2B5EF4-FFF2-40B4-BE49-F238E27FC236}">
                <a16:creationId xmlns:a16="http://schemas.microsoft.com/office/drawing/2014/main" id="{060B2A23-E543-4359-8D13-98D68D6676FF}"/>
              </a:ext>
            </a:extLst>
          </p:cNvPr>
          <p:cNvSpPr/>
          <p:nvPr/>
        </p:nvSpPr>
        <p:spPr>
          <a:xfrm>
            <a:off x="6574765" y="1652964"/>
            <a:ext cx="2315602" cy="525844"/>
          </a:xfrm>
          <a:prstGeom prst="rect">
            <a:avLst/>
          </a:prstGeom>
          <a:solidFill>
            <a:schemeClr val="bg1">
              <a:lumMod val="85000"/>
            </a:schemeClr>
          </a:solidFill>
          <a:ln>
            <a:solidFill>
              <a:schemeClr val="bg1">
                <a:lumMod val="85000"/>
              </a:schemeClr>
            </a:solidFill>
          </a:ln>
          <a:effectLst/>
        </p:spPr>
        <p:style>
          <a:lnRef idx="0">
            <a:scrgbClr r="0" g="0" b="0"/>
          </a:lnRef>
          <a:fillRef idx="0">
            <a:scrgbClr r="0" g="0" b="0"/>
          </a:fillRef>
          <a:effectRef idx="0">
            <a:scrgbClr r="0" g="0" b="0"/>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2000" b="1" i="0" u="none" strike="noStrike" kern="1200" cap="none" spc="0" normalizeH="0" baseline="0" noProof="0" dirty="0">
                <a:ln>
                  <a:noFill/>
                </a:ln>
                <a:solidFill>
                  <a:srgbClr val="000000"/>
                </a:solidFill>
                <a:effectLst/>
                <a:uLnTx/>
                <a:uFillTx/>
                <a:latin typeface="Calibri"/>
                <a:ea typeface="+mn-ea"/>
                <a:cs typeface="+mn-cs"/>
              </a:rPr>
              <a:t>INDIVIDUEL</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100" b="0" i="0" u="none" strike="noStrike" kern="1200" cap="none" spc="0" normalizeH="0" baseline="0" noProof="0" dirty="0">
                <a:ln>
                  <a:noFill/>
                </a:ln>
                <a:solidFill>
                  <a:srgbClr val="000000"/>
                </a:solidFill>
                <a:effectLst/>
                <a:uLnTx/>
                <a:uFillTx/>
                <a:latin typeface="Calibri"/>
                <a:ea typeface="+mn-ea"/>
                <a:cs typeface="+mn-cs"/>
              </a:rPr>
              <a:t>Souscripteur = Association</a:t>
            </a:r>
          </a:p>
        </p:txBody>
      </p:sp>
      <p:sp>
        <p:nvSpPr>
          <p:cNvPr id="24" name="Rectangle 23">
            <a:extLst>
              <a:ext uri="{FF2B5EF4-FFF2-40B4-BE49-F238E27FC236}">
                <a16:creationId xmlns:a16="http://schemas.microsoft.com/office/drawing/2014/main" id="{B2E9A095-63B3-4A4A-B5AA-D31D2908383F}"/>
              </a:ext>
            </a:extLst>
          </p:cNvPr>
          <p:cNvSpPr/>
          <p:nvPr/>
        </p:nvSpPr>
        <p:spPr>
          <a:xfrm>
            <a:off x="2265806" y="2994889"/>
            <a:ext cx="893145" cy="540000"/>
          </a:xfrm>
          <a:prstGeom prst="rect">
            <a:avLst/>
          </a:prstGeom>
          <a:pattFill prst="pct10">
            <a:fgClr>
              <a:schemeClr val="bg1">
                <a:lumMod val="50000"/>
              </a:schemeClr>
            </a:fgClr>
            <a:bgClr>
              <a:schemeClr val="bg1"/>
            </a:bgClr>
          </a:pattFill>
          <a:ln w="28575">
            <a:solidFill>
              <a:schemeClr val="tx1">
                <a:lumMod val="75000"/>
                <a:lumOff val="25000"/>
              </a:schemeClr>
            </a:solidFill>
            <a:prstDash val="solid"/>
          </a:ln>
          <a:effectLst/>
        </p:spPr>
        <p:style>
          <a:lnRef idx="1">
            <a:schemeClr val="dk1"/>
          </a:lnRef>
          <a:fillRef idx="2">
            <a:schemeClr val="dk1"/>
          </a:fillRef>
          <a:effectRef idx="1">
            <a:schemeClr val="dk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400" b="1" i="0" u="none" strike="noStrike" kern="1200" cap="none" spc="0" normalizeH="0" baseline="0" noProof="0" dirty="0">
                <a:ln>
                  <a:noFill/>
                </a:ln>
                <a:solidFill>
                  <a:srgbClr val="000000"/>
                </a:solidFill>
                <a:effectLst/>
                <a:uLnTx/>
                <a:uFillTx/>
                <a:latin typeface="Calibri"/>
                <a:ea typeface="+mn-ea"/>
                <a:cs typeface="+mn-cs"/>
              </a:rPr>
              <a:t>PERCO</a:t>
            </a:r>
          </a:p>
        </p:txBody>
      </p:sp>
      <p:sp>
        <p:nvSpPr>
          <p:cNvPr id="25" name="Rectangle 24">
            <a:extLst>
              <a:ext uri="{FF2B5EF4-FFF2-40B4-BE49-F238E27FC236}">
                <a16:creationId xmlns:a16="http://schemas.microsoft.com/office/drawing/2014/main" id="{55B64748-A5F6-4497-960C-69871335B104}"/>
              </a:ext>
            </a:extLst>
          </p:cNvPr>
          <p:cNvSpPr/>
          <p:nvPr/>
        </p:nvSpPr>
        <p:spPr>
          <a:xfrm>
            <a:off x="3343692" y="2976589"/>
            <a:ext cx="955338" cy="540000"/>
          </a:xfrm>
          <a:prstGeom prst="rect">
            <a:avLst/>
          </a:prstGeom>
          <a:noFill/>
          <a:ln w="28575">
            <a:solidFill>
              <a:schemeClr val="accent1"/>
            </a:solidFill>
            <a:prstDash val="solid"/>
          </a:ln>
          <a:effectLst/>
        </p:spPr>
        <p:style>
          <a:lnRef idx="1">
            <a:schemeClr val="dk1"/>
          </a:lnRef>
          <a:fillRef idx="2">
            <a:schemeClr val="dk1"/>
          </a:fillRef>
          <a:effectRef idx="1">
            <a:schemeClr val="dk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400" b="1" i="0" u="none" strike="noStrike" kern="1200" cap="none" spc="0" normalizeH="0" baseline="0" noProof="0" dirty="0">
                <a:ln>
                  <a:noFill/>
                </a:ln>
                <a:solidFill>
                  <a:srgbClr val="57B148"/>
                </a:solidFill>
                <a:effectLst/>
                <a:uLnTx/>
                <a:uFillTx/>
                <a:latin typeface="Calibri"/>
                <a:ea typeface="+mn-ea"/>
                <a:cs typeface="+mn-cs"/>
              </a:rPr>
              <a:t>ARTICLE 83 </a:t>
            </a:r>
          </a:p>
        </p:txBody>
      </p:sp>
      <p:sp>
        <p:nvSpPr>
          <p:cNvPr id="26" name="Rectangle 25">
            <a:extLst>
              <a:ext uri="{FF2B5EF4-FFF2-40B4-BE49-F238E27FC236}">
                <a16:creationId xmlns:a16="http://schemas.microsoft.com/office/drawing/2014/main" id="{BD3ED1EB-DB1B-42E2-A295-40C177641015}"/>
              </a:ext>
            </a:extLst>
          </p:cNvPr>
          <p:cNvSpPr/>
          <p:nvPr/>
        </p:nvSpPr>
        <p:spPr>
          <a:xfrm>
            <a:off x="1266167" y="3009698"/>
            <a:ext cx="819142" cy="540000"/>
          </a:xfrm>
          <a:prstGeom prst="rect">
            <a:avLst/>
          </a:prstGeom>
          <a:pattFill prst="pct10">
            <a:fgClr>
              <a:schemeClr val="bg1">
                <a:lumMod val="50000"/>
              </a:schemeClr>
            </a:fgClr>
            <a:bgClr>
              <a:schemeClr val="bg1"/>
            </a:bgClr>
          </a:pattFill>
          <a:ln w="28575">
            <a:solidFill>
              <a:schemeClr val="tx1">
                <a:lumMod val="75000"/>
                <a:lumOff val="25000"/>
              </a:schemeClr>
            </a:solidFill>
            <a:prstDash val="solid"/>
          </a:ln>
          <a:effectLst/>
        </p:spPr>
        <p:style>
          <a:lnRef idx="1">
            <a:schemeClr val="dk1"/>
          </a:lnRef>
          <a:fillRef idx="2">
            <a:schemeClr val="dk1"/>
          </a:fillRef>
          <a:effectRef idx="1">
            <a:schemeClr val="dk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400" b="1" i="0" u="none" strike="noStrike" kern="1200" cap="none" spc="0" normalizeH="0" baseline="0" noProof="0" dirty="0">
                <a:ln>
                  <a:noFill/>
                </a:ln>
                <a:solidFill>
                  <a:srgbClr val="000000"/>
                </a:solidFill>
                <a:effectLst/>
                <a:uLnTx/>
                <a:uFillTx/>
                <a:latin typeface="Calibri"/>
                <a:ea typeface="+mn-ea"/>
                <a:cs typeface="+mn-cs"/>
              </a:rPr>
              <a:t>PEE</a:t>
            </a:r>
          </a:p>
        </p:txBody>
      </p:sp>
      <p:sp>
        <p:nvSpPr>
          <p:cNvPr id="27" name="Flèche : double flèche horizontale 26">
            <a:extLst>
              <a:ext uri="{FF2B5EF4-FFF2-40B4-BE49-F238E27FC236}">
                <a16:creationId xmlns:a16="http://schemas.microsoft.com/office/drawing/2014/main" id="{57A4C6BC-FA79-49D6-91DF-1962672F1D48}"/>
              </a:ext>
            </a:extLst>
          </p:cNvPr>
          <p:cNvSpPr/>
          <p:nvPr/>
        </p:nvSpPr>
        <p:spPr>
          <a:xfrm>
            <a:off x="1953380" y="3151478"/>
            <a:ext cx="455806" cy="213873"/>
          </a:xfrm>
          <a:prstGeom prst="leftRightArrow">
            <a:avLst/>
          </a:prstGeom>
          <a:solidFill>
            <a:schemeClr val="tx1">
              <a:lumMod val="75000"/>
              <a:lumOff val="2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srgbClr val="FFFFFF"/>
              </a:solidFill>
              <a:effectLst/>
              <a:uLnTx/>
              <a:uFillTx/>
              <a:latin typeface="Calibri"/>
              <a:ea typeface="+mn-ea"/>
              <a:cs typeface="+mn-cs"/>
            </a:endParaRPr>
          </a:p>
        </p:txBody>
      </p:sp>
      <p:sp>
        <p:nvSpPr>
          <p:cNvPr id="28" name="Rectangle 27">
            <a:extLst>
              <a:ext uri="{FF2B5EF4-FFF2-40B4-BE49-F238E27FC236}">
                <a16:creationId xmlns:a16="http://schemas.microsoft.com/office/drawing/2014/main" id="{95B4F9CF-4909-4174-84E0-C14989D473AF}"/>
              </a:ext>
            </a:extLst>
          </p:cNvPr>
          <p:cNvSpPr/>
          <p:nvPr/>
        </p:nvSpPr>
        <p:spPr>
          <a:xfrm>
            <a:off x="1264302" y="4015162"/>
            <a:ext cx="818548" cy="540000"/>
          </a:xfrm>
          <a:prstGeom prst="rect">
            <a:avLst/>
          </a:prstGeom>
          <a:pattFill prst="pct10">
            <a:fgClr>
              <a:schemeClr val="tx2"/>
            </a:fgClr>
            <a:bgClr>
              <a:schemeClr val="bg1"/>
            </a:bgClr>
          </a:pattFill>
          <a:ln w="28575">
            <a:solidFill>
              <a:schemeClr val="tx2"/>
            </a:solidFill>
          </a:ln>
          <a:effectLst/>
        </p:spPr>
        <p:style>
          <a:lnRef idx="1">
            <a:schemeClr val="accent6"/>
          </a:lnRef>
          <a:fillRef idx="2">
            <a:schemeClr val="accent6"/>
          </a:fillRef>
          <a:effectRef idx="1">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400" b="1" i="0" u="none" strike="noStrike" kern="1200" cap="none" spc="0" normalizeH="0" baseline="0" noProof="0">
                <a:ln>
                  <a:noFill/>
                </a:ln>
                <a:solidFill>
                  <a:srgbClr val="E10511"/>
                </a:solidFill>
                <a:effectLst/>
                <a:uLnTx/>
                <a:uFillTx/>
                <a:latin typeface="Calibri"/>
                <a:ea typeface="+mn-ea"/>
                <a:cs typeface="+mn-cs"/>
              </a:rPr>
              <a:t>PEE</a:t>
            </a:r>
          </a:p>
        </p:txBody>
      </p:sp>
      <p:sp>
        <p:nvSpPr>
          <p:cNvPr id="29" name="Rectangle 28">
            <a:extLst>
              <a:ext uri="{FF2B5EF4-FFF2-40B4-BE49-F238E27FC236}">
                <a16:creationId xmlns:a16="http://schemas.microsoft.com/office/drawing/2014/main" id="{E46355C6-2693-4913-982E-EE5522C25EFC}"/>
              </a:ext>
            </a:extLst>
          </p:cNvPr>
          <p:cNvSpPr/>
          <p:nvPr/>
        </p:nvSpPr>
        <p:spPr>
          <a:xfrm>
            <a:off x="3317967" y="2349696"/>
            <a:ext cx="3013164" cy="492443"/>
          </a:xfrm>
          <a:prstGeom prst="rect">
            <a:avLst/>
          </a:prstGeom>
          <a:noFill/>
          <a:ln>
            <a:solidFill>
              <a:schemeClr val="bg1">
                <a:lumMod val="85000"/>
              </a:schemeClr>
            </a:solidFill>
          </a:ln>
          <a:effectLst/>
        </p:spPr>
        <p:style>
          <a:lnRef idx="1">
            <a:schemeClr val="accent6"/>
          </a:lnRef>
          <a:fillRef idx="2">
            <a:schemeClr val="accent6"/>
          </a:fillRef>
          <a:effectRef idx="1">
            <a:schemeClr val="accent6"/>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400" b="1" i="0" u="none" strike="noStrike" kern="1200" cap="none" spc="0" normalizeH="0" baseline="0" noProof="0" dirty="0">
                <a:ln>
                  <a:noFill/>
                </a:ln>
                <a:solidFill>
                  <a:srgbClr val="000000"/>
                </a:solidFill>
                <a:effectLst/>
                <a:uLnTx/>
                <a:uFillTx/>
                <a:latin typeface="Calibri"/>
                <a:ea typeface="+mn-ea"/>
                <a:cs typeface="+mn-cs"/>
              </a:rPr>
              <a:t>Epargne Retraite</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200" b="0" i="0" u="none" strike="noStrike" kern="1200" cap="none" spc="0" normalizeH="0" baseline="0" noProof="0" dirty="0">
                <a:ln>
                  <a:noFill/>
                </a:ln>
                <a:solidFill>
                  <a:srgbClr val="000000"/>
                </a:solidFill>
                <a:effectLst/>
                <a:uLnTx/>
                <a:uFillTx/>
                <a:latin typeface="Calibri"/>
                <a:ea typeface="+mn-ea"/>
                <a:cs typeface="+mn-cs"/>
              </a:rPr>
              <a:t>Selon catégories de personnel</a:t>
            </a:r>
          </a:p>
        </p:txBody>
      </p:sp>
      <p:sp>
        <p:nvSpPr>
          <p:cNvPr id="30" name="Rectangle 29">
            <a:extLst>
              <a:ext uri="{FF2B5EF4-FFF2-40B4-BE49-F238E27FC236}">
                <a16:creationId xmlns:a16="http://schemas.microsoft.com/office/drawing/2014/main" id="{F3BD0C41-38F5-44FE-BBC3-9ACCD7EA00ED}"/>
              </a:ext>
            </a:extLst>
          </p:cNvPr>
          <p:cNvSpPr/>
          <p:nvPr/>
        </p:nvSpPr>
        <p:spPr>
          <a:xfrm>
            <a:off x="3350879" y="3994244"/>
            <a:ext cx="1080000" cy="540000"/>
          </a:xfrm>
          <a:prstGeom prst="rect">
            <a:avLst/>
          </a:prstGeom>
          <a:pattFill prst="ltUpDiag">
            <a:fgClr>
              <a:schemeClr val="accent1">
                <a:lumMod val="40000"/>
                <a:lumOff val="60000"/>
              </a:schemeClr>
            </a:fgClr>
            <a:bgClr>
              <a:schemeClr val="bg1"/>
            </a:bgClr>
          </a:pattFill>
          <a:ln w="28575">
            <a:solidFill>
              <a:schemeClr val="accent1"/>
            </a:solidFill>
          </a:ln>
          <a:effectLst/>
        </p:spPr>
        <p:style>
          <a:lnRef idx="1">
            <a:schemeClr val="accent6"/>
          </a:lnRef>
          <a:fillRef idx="2">
            <a:schemeClr val="accent6"/>
          </a:fillRef>
          <a:effectRef idx="1">
            <a:schemeClr val="accent6"/>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400" b="1" i="0" u="none" strike="noStrike" kern="1200" cap="none" spc="0" normalizeH="0" baseline="0" noProof="0">
                <a:ln>
                  <a:noFill/>
                </a:ln>
                <a:solidFill>
                  <a:srgbClr val="57B148"/>
                </a:solidFill>
                <a:effectLst/>
                <a:uLnTx/>
                <a:uFillTx/>
                <a:latin typeface="Calibri"/>
                <a:ea typeface="+mn-ea"/>
                <a:cs typeface="+mn-cs"/>
              </a:rPr>
              <a:t>PEROB</a:t>
            </a:r>
          </a:p>
        </p:txBody>
      </p:sp>
      <p:sp>
        <p:nvSpPr>
          <p:cNvPr id="31" name="Rectangle 30">
            <a:extLst>
              <a:ext uri="{FF2B5EF4-FFF2-40B4-BE49-F238E27FC236}">
                <a16:creationId xmlns:a16="http://schemas.microsoft.com/office/drawing/2014/main" id="{686EF3F1-4D9E-4603-8C21-1E4ABEFA9CBD}"/>
              </a:ext>
            </a:extLst>
          </p:cNvPr>
          <p:cNvSpPr/>
          <p:nvPr/>
        </p:nvSpPr>
        <p:spPr>
          <a:xfrm>
            <a:off x="2292349" y="4011991"/>
            <a:ext cx="893145" cy="540000"/>
          </a:xfrm>
          <a:prstGeom prst="rect">
            <a:avLst/>
          </a:prstGeom>
          <a:pattFill prst="ltUpDiag">
            <a:fgClr>
              <a:schemeClr val="tx2">
                <a:lumMod val="40000"/>
                <a:lumOff val="60000"/>
              </a:schemeClr>
            </a:fgClr>
            <a:bgClr>
              <a:schemeClr val="bg1"/>
            </a:bgClr>
          </a:pattFill>
          <a:ln w="28575">
            <a:solidFill>
              <a:schemeClr val="tx2"/>
            </a:solidFill>
          </a:ln>
          <a:effectLst/>
        </p:spPr>
        <p:style>
          <a:lnRef idx="1">
            <a:schemeClr val="accent6"/>
          </a:lnRef>
          <a:fillRef idx="2">
            <a:schemeClr val="accent6"/>
          </a:fillRef>
          <a:effectRef idx="1">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400" b="1" i="0" u="none" strike="noStrike" kern="1200" cap="none" spc="0" normalizeH="0" baseline="0" noProof="0" dirty="0">
                <a:ln>
                  <a:noFill/>
                </a:ln>
                <a:solidFill>
                  <a:srgbClr val="E10511"/>
                </a:solidFill>
                <a:effectLst/>
                <a:uLnTx/>
                <a:uFillTx/>
                <a:latin typeface="Calibri"/>
                <a:ea typeface="+mn-ea"/>
                <a:cs typeface="+mn-cs"/>
              </a:rPr>
              <a:t>PERCOLL</a:t>
            </a:r>
          </a:p>
        </p:txBody>
      </p:sp>
      <p:sp>
        <p:nvSpPr>
          <p:cNvPr id="32" name="Rectangle 31">
            <a:extLst>
              <a:ext uri="{FF2B5EF4-FFF2-40B4-BE49-F238E27FC236}">
                <a16:creationId xmlns:a16="http://schemas.microsoft.com/office/drawing/2014/main" id="{E89670C2-28AC-4DDC-B623-5FFA11019006}"/>
              </a:ext>
            </a:extLst>
          </p:cNvPr>
          <p:cNvSpPr/>
          <p:nvPr/>
        </p:nvSpPr>
        <p:spPr>
          <a:xfrm>
            <a:off x="1266166" y="1652346"/>
            <a:ext cx="5064965" cy="525844"/>
          </a:xfrm>
          <a:prstGeom prst="rect">
            <a:avLst/>
          </a:prstGeom>
          <a:solidFill>
            <a:schemeClr val="bg1">
              <a:lumMod val="85000"/>
            </a:schemeClr>
          </a:solidFill>
          <a:ln>
            <a:solidFill>
              <a:schemeClr val="bg1">
                <a:lumMod val="85000"/>
              </a:schemeClr>
            </a:solidFill>
          </a:ln>
          <a:effectLst/>
        </p:spPr>
        <p:style>
          <a:lnRef idx="0">
            <a:scrgbClr r="0" g="0" b="0"/>
          </a:lnRef>
          <a:fillRef idx="0">
            <a:scrgbClr r="0" g="0" b="0"/>
          </a:fillRef>
          <a:effectRef idx="0">
            <a:scrgbClr r="0" g="0" b="0"/>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2000" b="1" i="0" u="none" strike="noStrike" kern="1200" cap="none" spc="0" normalizeH="0" baseline="0" noProof="0" dirty="0">
                <a:ln>
                  <a:noFill/>
                </a:ln>
                <a:solidFill>
                  <a:srgbClr val="000000"/>
                </a:solidFill>
                <a:effectLst/>
                <a:uLnTx/>
                <a:uFillTx/>
                <a:latin typeface="Calibri"/>
                <a:ea typeface="+mn-ea"/>
                <a:cs typeface="+mn-cs"/>
              </a:rPr>
              <a:t>COLLECTIF</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100" b="0" i="0" u="none" strike="noStrike" kern="1200" cap="none" spc="0" normalizeH="0" baseline="0" noProof="0" dirty="0">
                <a:ln>
                  <a:noFill/>
                </a:ln>
                <a:solidFill>
                  <a:srgbClr val="000000"/>
                </a:solidFill>
                <a:effectLst/>
                <a:uLnTx/>
                <a:uFillTx/>
                <a:latin typeface="Calibri"/>
                <a:ea typeface="+mn-ea"/>
                <a:cs typeface="+mn-cs"/>
              </a:rPr>
              <a:t>Souscripteur = Entreprise</a:t>
            </a:r>
          </a:p>
        </p:txBody>
      </p:sp>
      <p:sp>
        <p:nvSpPr>
          <p:cNvPr id="33" name="ZoneTexte 32">
            <a:extLst>
              <a:ext uri="{FF2B5EF4-FFF2-40B4-BE49-F238E27FC236}">
                <a16:creationId xmlns:a16="http://schemas.microsoft.com/office/drawing/2014/main" id="{615F1D78-CFFC-43D3-9131-62651F8B9963}"/>
              </a:ext>
            </a:extLst>
          </p:cNvPr>
          <p:cNvSpPr txBox="1"/>
          <p:nvPr/>
        </p:nvSpPr>
        <p:spPr>
          <a:xfrm>
            <a:off x="1266167" y="2353503"/>
            <a:ext cx="1902884" cy="492443"/>
          </a:xfrm>
          <a:prstGeom prst="rect">
            <a:avLst/>
          </a:prstGeom>
          <a:noFill/>
          <a:ln>
            <a:solidFill>
              <a:schemeClr val="bg1">
                <a:lumMod val="85000"/>
              </a:schemeClr>
            </a:solidFill>
          </a:ln>
          <a:effectLst/>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400" b="1" i="0" u="none" strike="noStrike" kern="1200" cap="none" spc="0" normalizeH="0" baseline="0" noProof="0" dirty="0">
                <a:ln>
                  <a:noFill/>
                </a:ln>
                <a:solidFill>
                  <a:srgbClr val="000000"/>
                </a:solidFill>
                <a:effectLst/>
                <a:uLnTx/>
                <a:uFillTx/>
                <a:latin typeface="Calibri"/>
                <a:ea typeface="+mn-ea"/>
                <a:cs typeface="+mn-cs"/>
              </a:rPr>
              <a:t>Epargne salariale</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200" b="0" i="0" u="none" strike="noStrike" kern="1200" cap="none" spc="0" normalizeH="0" baseline="0" noProof="0" dirty="0">
                <a:ln>
                  <a:noFill/>
                </a:ln>
                <a:solidFill>
                  <a:srgbClr val="000000"/>
                </a:solidFill>
                <a:effectLst/>
                <a:uLnTx/>
                <a:uFillTx/>
                <a:latin typeface="Calibri"/>
                <a:ea typeface="+mn-ea"/>
                <a:cs typeface="+mn-cs"/>
              </a:rPr>
              <a:t>Ensemble du personnel</a:t>
            </a:r>
          </a:p>
        </p:txBody>
      </p:sp>
      <p:sp>
        <p:nvSpPr>
          <p:cNvPr id="42" name="Rectangle 41">
            <a:extLst>
              <a:ext uri="{FF2B5EF4-FFF2-40B4-BE49-F238E27FC236}">
                <a16:creationId xmlns:a16="http://schemas.microsoft.com/office/drawing/2014/main" id="{EB098F40-293E-4C0F-95EA-E20751BF689A}"/>
              </a:ext>
            </a:extLst>
          </p:cNvPr>
          <p:cNvSpPr/>
          <p:nvPr/>
        </p:nvSpPr>
        <p:spPr>
          <a:xfrm>
            <a:off x="4534384" y="3978953"/>
            <a:ext cx="1010145" cy="819799"/>
          </a:xfrm>
          <a:prstGeom prst="rect">
            <a:avLst/>
          </a:prstGeom>
          <a:noFill/>
          <a:ln w="28575">
            <a:solidFill>
              <a:schemeClr val="tx1">
                <a:lumMod val="75000"/>
                <a:lumOff val="25000"/>
              </a:schemeClr>
            </a:solidFill>
          </a:ln>
          <a:effectLst/>
        </p:spPr>
        <p:style>
          <a:lnRef idx="1">
            <a:schemeClr val="accent6"/>
          </a:lnRef>
          <a:fillRef idx="2">
            <a:schemeClr val="accent6"/>
          </a:fillRef>
          <a:effectRef idx="1">
            <a:schemeClr val="accent6"/>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400" b="1" i="0" u="none" strike="noStrike" kern="1200" cap="none" spc="0" normalizeH="0" baseline="0" noProof="0" dirty="0">
                <a:ln>
                  <a:noFill/>
                </a:ln>
                <a:solidFill>
                  <a:srgbClr val="000000"/>
                </a:solidFill>
                <a:effectLst/>
                <a:uLnTx/>
                <a:uFillTx/>
                <a:latin typeface="Calibri"/>
                <a:ea typeface="+mn-ea"/>
                <a:cs typeface="+mn-cs"/>
              </a:rPr>
              <a:t>EN ATTENTE DE CREATION</a:t>
            </a:r>
          </a:p>
        </p:txBody>
      </p:sp>
      <p:sp>
        <p:nvSpPr>
          <p:cNvPr id="43" name="Rectangle 42">
            <a:extLst>
              <a:ext uri="{FF2B5EF4-FFF2-40B4-BE49-F238E27FC236}">
                <a16:creationId xmlns:a16="http://schemas.microsoft.com/office/drawing/2014/main" id="{1AB2029E-EF88-4213-A503-DB9C06F5A764}"/>
              </a:ext>
            </a:extLst>
          </p:cNvPr>
          <p:cNvSpPr/>
          <p:nvPr/>
        </p:nvSpPr>
        <p:spPr>
          <a:xfrm>
            <a:off x="4534384" y="2981351"/>
            <a:ext cx="818197" cy="540000"/>
          </a:xfrm>
          <a:prstGeom prst="rect">
            <a:avLst/>
          </a:prstGeom>
          <a:noFill/>
          <a:ln w="28575">
            <a:solidFill>
              <a:schemeClr val="accent1"/>
            </a:solidFill>
            <a:prstDash val="solid"/>
          </a:ln>
          <a:effectLst/>
        </p:spPr>
        <p:style>
          <a:lnRef idx="1">
            <a:schemeClr val="dk1"/>
          </a:lnRef>
          <a:fillRef idx="2">
            <a:schemeClr val="dk1"/>
          </a:fillRef>
          <a:effectRef idx="1">
            <a:schemeClr val="dk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400" b="1" i="0" u="none" strike="noStrike" kern="1200" cap="none" spc="0" normalizeH="0" baseline="0" noProof="0" dirty="0">
                <a:ln>
                  <a:noFill/>
                </a:ln>
                <a:solidFill>
                  <a:srgbClr val="57B148"/>
                </a:solidFill>
                <a:effectLst/>
                <a:uLnTx/>
                <a:uFillTx/>
                <a:latin typeface="Calibri"/>
                <a:ea typeface="+mn-ea"/>
                <a:cs typeface="+mn-cs"/>
              </a:rPr>
              <a:t>ARTICLE 39</a:t>
            </a:r>
          </a:p>
        </p:txBody>
      </p:sp>
      <p:sp>
        <p:nvSpPr>
          <p:cNvPr id="44" name="Rectangle 43">
            <a:extLst>
              <a:ext uri="{FF2B5EF4-FFF2-40B4-BE49-F238E27FC236}">
                <a16:creationId xmlns:a16="http://schemas.microsoft.com/office/drawing/2014/main" id="{A40CFE1E-51E4-48F1-B4C2-D8D7A6383FCF}"/>
              </a:ext>
            </a:extLst>
          </p:cNvPr>
          <p:cNvSpPr/>
          <p:nvPr/>
        </p:nvSpPr>
        <p:spPr>
          <a:xfrm>
            <a:off x="5544529" y="2997026"/>
            <a:ext cx="800481" cy="540000"/>
          </a:xfrm>
          <a:prstGeom prst="rect">
            <a:avLst/>
          </a:prstGeom>
          <a:noFill/>
          <a:ln w="28575">
            <a:solidFill>
              <a:schemeClr val="tx1">
                <a:lumMod val="75000"/>
                <a:lumOff val="25000"/>
              </a:schemeClr>
            </a:solidFill>
            <a:prstDash val="solid"/>
          </a:ln>
          <a:effectLst/>
        </p:spPr>
        <p:style>
          <a:lnRef idx="1">
            <a:schemeClr val="accent6"/>
          </a:lnRef>
          <a:fillRef idx="2">
            <a:schemeClr val="accent6"/>
          </a:fillRef>
          <a:effectRef idx="1">
            <a:schemeClr val="accent6"/>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400" b="1" i="0" u="none" strike="noStrike" kern="1200" cap="none" spc="0" normalizeH="0" baseline="0" noProof="0" dirty="0">
                <a:ln>
                  <a:noFill/>
                </a:ln>
                <a:solidFill>
                  <a:srgbClr val="000000"/>
                </a:solidFill>
                <a:effectLst/>
                <a:uLnTx/>
                <a:uFillTx/>
                <a:latin typeface="Calibri"/>
                <a:ea typeface="+mn-ea"/>
                <a:cs typeface="+mn-cs"/>
              </a:rPr>
              <a:t>AUTRES</a:t>
            </a:r>
          </a:p>
        </p:txBody>
      </p:sp>
      <p:sp>
        <p:nvSpPr>
          <p:cNvPr id="45" name="Flèche : bas 44">
            <a:extLst>
              <a:ext uri="{FF2B5EF4-FFF2-40B4-BE49-F238E27FC236}">
                <a16:creationId xmlns:a16="http://schemas.microsoft.com/office/drawing/2014/main" id="{9897C966-F351-4203-8B5C-D6C6289FCC4A}"/>
              </a:ext>
            </a:extLst>
          </p:cNvPr>
          <p:cNvSpPr/>
          <p:nvPr/>
        </p:nvSpPr>
        <p:spPr>
          <a:xfrm>
            <a:off x="2566114" y="3593498"/>
            <a:ext cx="313200" cy="308392"/>
          </a:xfrm>
          <a:prstGeom prst="downArrow">
            <a:avLst/>
          </a:prstGeom>
          <a:solidFill>
            <a:schemeClr val="bg1"/>
          </a:solidFill>
          <a:ln w="19050">
            <a:solidFill>
              <a:schemeClr val="tx1">
                <a:lumMod val="75000"/>
                <a:lumOff val="2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srgbClr val="FFFFFF"/>
              </a:solidFill>
              <a:effectLst/>
              <a:uLnTx/>
              <a:uFillTx/>
              <a:latin typeface="Calibri"/>
              <a:ea typeface="+mn-ea"/>
              <a:cs typeface="+mn-cs"/>
            </a:endParaRPr>
          </a:p>
        </p:txBody>
      </p:sp>
      <p:sp>
        <p:nvSpPr>
          <p:cNvPr id="46" name="Rectangle 45">
            <a:extLst>
              <a:ext uri="{FF2B5EF4-FFF2-40B4-BE49-F238E27FC236}">
                <a16:creationId xmlns:a16="http://schemas.microsoft.com/office/drawing/2014/main" id="{ACED8B9F-D940-4D1B-96B1-F8E16B7CFB64}"/>
              </a:ext>
            </a:extLst>
          </p:cNvPr>
          <p:cNvSpPr/>
          <p:nvPr/>
        </p:nvSpPr>
        <p:spPr>
          <a:xfrm>
            <a:off x="50768" y="3009698"/>
            <a:ext cx="1080000" cy="540000"/>
          </a:xfrm>
          <a:prstGeom prst="rect">
            <a:avLst/>
          </a:prstGeom>
          <a:noFill/>
          <a:ln w="28575">
            <a:solidFill>
              <a:schemeClr val="tx1">
                <a:lumMod val="75000"/>
                <a:lumOff val="25000"/>
              </a:schemeClr>
            </a:solidFill>
            <a:prstDash val="solid"/>
          </a:ln>
          <a:effectLst/>
        </p:spPr>
        <p:style>
          <a:lnRef idx="1">
            <a:schemeClr val="dk1"/>
          </a:lnRef>
          <a:fillRef idx="2">
            <a:schemeClr val="dk1"/>
          </a:fillRef>
          <a:effectRef idx="1">
            <a:schemeClr val="dk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400" b="1" i="0" u="none" strike="noStrike" kern="1200" cap="none" spc="0" normalizeH="0" baseline="0" noProof="0" dirty="0">
                <a:ln>
                  <a:noFill/>
                </a:ln>
                <a:solidFill>
                  <a:srgbClr val="000000"/>
                </a:solidFill>
                <a:effectLst/>
                <a:uLnTx/>
                <a:uFillTx/>
                <a:latin typeface="Calibri"/>
                <a:ea typeface="+mn-ea"/>
                <a:cs typeface="+mn-cs"/>
              </a:rPr>
              <a:t>ANCIENS</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400" b="1" i="0" u="none" strike="noStrike" kern="1200" cap="none" spc="0" normalizeH="0" baseline="0" noProof="0" dirty="0">
                <a:ln>
                  <a:noFill/>
                </a:ln>
                <a:solidFill>
                  <a:srgbClr val="000000"/>
                </a:solidFill>
                <a:effectLst/>
                <a:uLnTx/>
                <a:uFillTx/>
                <a:latin typeface="Calibri"/>
                <a:ea typeface="+mn-ea"/>
                <a:cs typeface="+mn-cs"/>
              </a:rPr>
              <a:t>PRODUITS</a:t>
            </a:r>
          </a:p>
        </p:txBody>
      </p:sp>
      <p:sp>
        <p:nvSpPr>
          <p:cNvPr id="47" name="Rectangle 46">
            <a:extLst>
              <a:ext uri="{FF2B5EF4-FFF2-40B4-BE49-F238E27FC236}">
                <a16:creationId xmlns:a16="http://schemas.microsoft.com/office/drawing/2014/main" id="{003FBAD2-7676-4DA6-AF8E-B73D5A3E6CC9}"/>
              </a:ext>
            </a:extLst>
          </p:cNvPr>
          <p:cNvSpPr/>
          <p:nvPr/>
        </p:nvSpPr>
        <p:spPr>
          <a:xfrm>
            <a:off x="7875928" y="2976589"/>
            <a:ext cx="1080000" cy="540000"/>
          </a:xfrm>
          <a:prstGeom prst="rect">
            <a:avLst/>
          </a:prstGeom>
          <a:noFill/>
          <a:ln w="28575">
            <a:solidFill>
              <a:schemeClr val="tx1">
                <a:lumMod val="75000"/>
                <a:lumOff val="25000"/>
              </a:schemeClr>
            </a:solidFill>
            <a:prstDash val="solid"/>
          </a:ln>
          <a:effectLst/>
        </p:spPr>
        <p:style>
          <a:lnRef idx="1">
            <a:schemeClr val="dk1"/>
          </a:lnRef>
          <a:fillRef idx="2">
            <a:schemeClr val="dk1"/>
          </a:fillRef>
          <a:effectRef idx="1">
            <a:schemeClr val="dk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400" b="1" i="0" u="none" strike="noStrike" kern="1200" cap="none" spc="0" normalizeH="0" baseline="0" noProof="0" dirty="0">
                <a:ln>
                  <a:noFill/>
                </a:ln>
                <a:solidFill>
                  <a:srgbClr val="000000"/>
                </a:solidFill>
                <a:effectLst/>
                <a:uLnTx/>
                <a:uFillTx/>
                <a:latin typeface="Calibri"/>
                <a:ea typeface="+mn-ea"/>
                <a:cs typeface="+mn-cs"/>
              </a:rPr>
              <a:t>MADELIN</a:t>
            </a:r>
          </a:p>
        </p:txBody>
      </p:sp>
      <p:sp>
        <p:nvSpPr>
          <p:cNvPr id="48" name="Rectangle 47">
            <a:extLst>
              <a:ext uri="{FF2B5EF4-FFF2-40B4-BE49-F238E27FC236}">
                <a16:creationId xmlns:a16="http://schemas.microsoft.com/office/drawing/2014/main" id="{DB2F4BB2-2633-4A2A-B6D0-0684DAC98365}"/>
              </a:ext>
            </a:extLst>
          </p:cNvPr>
          <p:cNvSpPr/>
          <p:nvPr/>
        </p:nvSpPr>
        <p:spPr>
          <a:xfrm>
            <a:off x="5586171" y="3962121"/>
            <a:ext cx="878349" cy="540000"/>
          </a:xfrm>
          <a:prstGeom prst="rect">
            <a:avLst/>
          </a:prstGeom>
          <a:noFill/>
          <a:ln w="28575">
            <a:solidFill>
              <a:schemeClr val="accent1"/>
            </a:solidFill>
            <a:prstDash val="solid"/>
          </a:ln>
          <a:effectLst/>
        </p:spPr>
        <p:style>
          <a:lnRef idx="1">
            <a:schemeClr val="accent6"/>
          </a:lnRef>
          <a:fillRef idx="2">
            <a:schemeClr val="accent6"/>
          </a:fillRef>
          <a:effectRef idx="1">
            <a:schemeClr val="accent6"/>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400" b="1" i="0" u="none" strike="noStrike" kern="1200" cap="none" spc="0" normalizeH="0" baseline="0" noProof="0" dirty="0">
                <a:ln>
                  <a:noFill/>
                </a:ln>
                <a:solidFill>
                  <a:srgbClr val="57B148"/>
                </a:solidFill>
                <a:effectLst/>
                <a:uLnTx/>
                <a:uFillTx/>
                <a:latin typeface="Calibri"/>
                <a:ea typeface="+mn-ea"/>
                <a:cs typeface="+mn-cs"/>
              </a:rPr>
              <a:t>AUTRES</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400" b="1" i="0" u="none" strike="noStrike" kern="1200" cap="none" spc="0" normalizeH="0" baseline="0" noProof="0" dirty="0">
                <a:ln>
                  <a:noFill/>
                </a:ln>
                <a:solidFill>
                  <a:srgbClr val="57B148"/>
                </a:solidFill>
                <a:effectLst/>
                <a:uLnTx/>
                <a:uFillTx/>
                <a:latin typeface="Calibri"/>
                <a:ea typeface="+mn-ea"/>
                <a:cs typeface="+mn-cs"/>
              </a:rPr>
              <a:t>(IFC-82)</a:t>
            </a:r>
          </a:p>
        </p:txBody>
      </p:sp>
      <p:sp>
        <p:nvSpPr>
          <p:cNvPr id="49" name="Flèche : bas 48">
            <a:extLst>
              <a:ext uri="{FF2B5EF4-FFF2-40B4-BE49-F238E27FC236}">
                <a16:creationId xmlns:a16="http://schemas.microsoft.com/office/drawing/2014/main" id="{1FA668FB-3AF8-4BC1-BFA9-3528279FB5AE}"/>
              </a:ext>
            </a:extLst>
          </p:cNvPr>
          <p:cNvSpPr/>
          <p:nvPr/>
        </p:nvSpPr>
        <p:spPr>
          <a:xfrm>
            <a:off x="3732392" y="3566356"/>
            <a:ext cx="313200" cy="308392"/>
          </a:xfrm>
          <a:prstGeom prst="downArrow">
            <a:avLst/>
          </a:prstGeom>
          <a:solidFill>
            <a:schemeClr val="bg1"/>
          </a:solidFill>
          <a:ln w="19050">
            <a:solidFill>
              <a:schemeClr val="tx1">
                <a:lumMod val="75000"/>
                <a:lumOff val="2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srgbClr val="FFFFFF"/>
              </a:solidFill>
              <a:effectLst/>
              <a:uLnTx/>
              <a:uFillTx/>
              <a:latin typeface="Calibri"/>
              <a:ea typeface="+mn-ea"/>
              <a:cs typeface="+mn-cs"/>
            </a:endParaRPr>
          </a:p>
        </p:txBody>
      </p:sp>
      <p:sp>
        <p:nvSpPr>
          <p:cNvPr id="50" name="Flèche : bas 49">
            <a:extLst>
              <a:ext uri="{FF2B5EF4-FFF2-40B4-BE49-F238E27FC236}">
                <a16:creationId xmlns:a16="http://schemas.microsoft.com/office/drawing/2014/main" id="{D14DDE42-094E-4E5E-8125-95156D096062}"/>
              </a:ext>
            </a:extLst>
          </p:cNvPr>
          <p:cNvSpPr/>
          <p:nvPr/>
        </p:nvSpPr>
        <p:spPr>
          <a:xfrm>
            <a:off x="7020592" y="3599335"/>
            <a:ext cx="313200" cy="308392"/>
          </a:xfrm>
          <a:prstGeom prst="downArrow">
            <a:avLst/>
          </a:prstGeom>
          <a:solidFill>
            <a:schemeClr val="bg1"/>
          </a:solidFill>
          <a:ln w="19050">
            <a:solidFill>
              <a:schemeClr val="tx1">
                <a:lumMod val="75000"/>
                <a:lumOff val="2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srgbClr val="FFFFFF"/>
              </a:solidFill>
              <a:effectLst/>
              <a:uLnTx/>
              <a:uFillTx/>
              <a:latin typeface="Calibri"/>
              <a:ea typeface="+mn-ea"/>
              <a:cs typeface="+mn-cs"/>
            </a:endParaRPr>
          </a:p>
        </p:txBody>
      </p:sp>
      <p:sp>
        <p:nvSpPr>
          <p:cNvPr id="51" name="Flèche : bas 50">
            <a:extLst>
              <a:ext uri="{FF2B5EF4-FFF2-40B4-BE49-F238E27FC236}">
                <a16:creationId xmlns:a16="http://schemas.microsoft.com/office/drawing/2014/main" id="{EC8AC531-427C-4673-A8BD-90A5B1A71C26}"/>
              </a:ext>
            </a:extLst>
          </p:cNvPr>
          <p:cNvSpPr/>
          <p:nvPr/>
        </p:nvSpPr>
        <p:spPr>
          <a:xfrm>
            <a:off x="8259328" y="3599335"/>
            <a:ext cx="313200" cy="308392"/>
          </a:xfrm>
          <a:prstGeom prst="downArrow">
            <a:avLst/>
          </a:prstGeom>
          <a:solidFill>
            <a:schemeClr val="bg1"/>
          </a:solidFill>
          <a:ln w="19050">
            <a:solidFill>
              <a:schemeClr val="tx1">
                <a:lumMod val="75000"/>
                <a:lumOff val="2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srgbClr val="FFFFFF"/>
              </a:solidFill>
              <a:effectLst/>
              <a:uLnTx/>
              <a:uFillTx/>
              <a:latin typeface="Calibri"/>
              <a:ea typeface="+mn-ea"/>
              <a:cs typeface="+mn-cs"/>
            </a:endParaRPr>
          </a:p>
        </p:txBody>
      </p:sp>
      <p:sp>
        <p:nvSpPr>
          <p:cNvPr id="52" name="Rectangle 51">
            <a:extLst>
              <a:ext uri="{FF2B5EF4-FFF2-40B4-BE49-F238E27FC236}">
                <a16:creationId xmlns:a16="http://schemas.microsoft.com/office/drawing/2014/main" id="{21E35E58-6321-40A0-9BAA-D10763805641}"/>
              </a:ext>
            </a:extLst>
          </p:cNvPr>
          <p:cNvSpPr/>
          <p:nvPr/>
        </p:nvSpPr>
        <p:spPr>
          <a:xfrm>
            <a:off x="51346" y="4023328"/>
            <a:ext cx="1080000" cy="540000"/>
          </a:xfrm>
          <a:prstGeom prst="rect">
            <a:avLst/>
          </a:prstGeom>
          <a:noFill/>
          <a:ln w="28575">
            <a:solidFill>
              <a:schemeClr val="tx1">
                <a:lumMod val="75000"/>
                <a:lumOff val="25000"/>
              </a:schemeClr>
            </a:solidFill>
            <a:prstDash val="solid"/>
          </a:ln>
          <a:effectLst/>
        </p:spPr>
        <p:style>
          <a:lnRef idx="1">
            <a:schemeClr val="dk1"/>
          </a:lnRef>
          <a:fillRef idx="2">
            <a:schemeClr val="dk1"/>
          </a:fillRef>
          <a:effectRef idx="1">
            <a:schemeClr val="dk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400" b="1" i="0" u="none" strike="noStrike" kern="1200" cap="none" spc="0" normalizeH="0" baseline="0" noProof="0" dirty="0">
                <a:ln>
                  <a:noFill/>
                </a:ln>
                <a:solidFill>
                  <a:srgbClr val="000000"/>
                </a:solidFill>
                <a:effectLst/>
                <a:uLnTx/>
                <a:uFillTx/>
                <a:latin typeface="Calibri"/>
                <a:ea typeface="+mn-ea"/>
                <a:cs typeface="+mn-cs"/>
              </a:rPr>
              <a:t>NOUVEAUX</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400" b="1" i="0" u="none" strike="noStrike" kern="1200" cap="none" spc="0" normalizeH="0" baseline="0" noProof="0" dirty="0">
                <a:ln>
                  <a:noFill/>
                </a:ln>
                <a:solidFill>
                  <a:srgbClr val="000000"/>
                </a:solidFill>
                <a:effectLst/>
                <a:uLnTx/>
                <a:uFillTx/>
                <a:latin typeface="Calibri"/>
                <a:ea typeface="+mn-ea"/>
                <a:cs typeface="+mn-cs"/>
              </a:rPr>
              <a:t>PRODUITS</a:t>
            </a:r>
          </a:p>
        </p:txBody>
      </p:sp>
      <p:sp>
        <p:nvSpPr>
          <p:cNvPr id="53" name="Flèche : double flèche horizontale 52">
            <a:extLst>
              <a:ext uri="{FF2B5EF4-FFF2-40B4-BE49-F238E27FC236}">
                <a16:creationId xmlns:a16="http://schemas.microsoft.com/office/drawing/2014/main" id="{0BD00FE5-3521-4B6D-A6F7-FEF043AFBE10}"/>
              </a:ext>
            </a:extLst>
          </p:cNvPr>
          <p:cNvSpPr/>
          <p:nvPr/>
        </p:nvSpPr>
        <p:spPr>
          <a:xfrm>
            <a:off x="1906700" y="4179406"/>
            <a:ext cx="455806" cy="213873"/>
          </a:xfrm>
          <a:prstGeom prst="leftRightArrow">
            <a:avLst/>
          </a:prstGeom>
          <a:solidFill>
            <a:schemeClr val="tx1">
              <a:lumMod val="75000"/>
              <a:lumOff val="2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srgbClr val="FFFFFF"/>
              </a:solidFill>
              <a:effectLst/>
              <a:uLnTx/>
              <a:uFillTx/>
              <a:latin typeface="Calibri"/>
              <a:ea typeface="+mn-ea"/>
              <a:cs typeface="+mn-cs"/>
            </a:endParaRPr>
          </a:p>
        </p:txBody>
      </p:sp>
      <p:sp>
        <p:nvSpPr>
          <p:cNvPr id="54" name="Flèche : bas 53">
            <a:extLst>
              <a:ext uri="{FF2B5EF4-FFF2-40B4-BE49-F238E27FC236}">
                <a16:creationId xmlns:a16="http://schemas.microsoft.com/office/drawing/2014/main" id="{DF708A2F-2A7C-424B-8F53-27F5DD726E4B}"/>
              </a:ext>
            </a:extLst>
          </p:cNvPr>
          <p:cNvSpPr/>
          <p:nvPr/>
        </p:nvSpPr>
        <p:spPr>
          <a:xfrm>
            <a:off x="4855175" y="3560852"/>
            <a:ext cx="313200" cy="308392"/>
          </a:xfrm>
          <a:prstGeom prst="downArrow">
            <a:avLst/>
          </a:prstGeom>
          <a:solidFill>
            <a:schemeClr val="bg1"/>
          </a:solidFill>
          <a:ln w="19050">
            <a:solidFill>
              <a:schemeClr val="tx1">
                <a:lumMod val="75000"/>
                <a:lumOff val="2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srgbClr val="FFFFFF"/>
              </a:solidFill>
              <a:effectLst/>
              <a:uLnTx/>
              <a:uFillTx/>
              <a:latin typeface="Calibri"/>
              <a:ea typeface="+mn-ea"/>
              <a:cs typeface="+mn-cs"/>
            </a:endParaRPr>
          </a:p>
        </p:txBody>
      </p:sp>
      <p:sp>
        <p:nvSpPr>
          <p:cNvPr id="55" name="Flèche : bas 54">
            <a:extLst>
              <a:ext uri="{FF2B5EF4-FFF2-40B4-BE49-F238E27FC236}">
                <a16:creationId xmlns:a16="http://schemas.microsoft.com/office/drawing/2014/main" id="{116903EC-D2D5-47B3-BFC7-B71EB09903C5}"/>
              </a:ext>
            </a:extLst>
          </p:cNvPr>
          <p:cNvSpPr/>
          <p:nvPr/>
        </p:nvSpPr>
        <p:spPr>
          <a:xfrm>
            <a:off x="434168" y="3623994"/>
            <a:ext cx="313200" cy="308392"/>
          </a:xfrm>
          <a:prstGeom prst="downArrow">
            <a:avLst/>
          </a:prstGeom>
          <a:solidFill>
            <a:schemeClr val="bg1"/>
          </a:solidFill>
          <a:ln w="19050">
            <a:solidFill>
              <a:schemeClr val="tx1">
                <a:lumMod val="75000"/>
                <a:lumOff val="2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srgbClr val="FFFFFF"/>
              </a:solidFill>
              <a:effectLst/>
              <a:uLnTx/>
              <a:uFillTx/>
              <a:latin typeface="Calibri"/>
              <a:ea typeface="+mn-ea"/>
              <a:cs typeface="+mn-cs"/>
            </a:endParaRPr>
          </a:p>
        </p:txBody>
      </p:sp>
      <p:sp>
        <p:nvSpPr>
          <p:cNvPr id="56" name="ZoneTexte 55">
            <a:extLst>
              <a:ext uri="{FF2B5EF4-FFF2-40B4-BE49-F238E27FC236}">
                <a16:creationId xmlns:a16="http://schemas.microsoft.com/office/drawing/2014/main" id="{550D6E59-878F-41AF-B0C1-8AC1F28C5EC9}"/>
              </a:ext>
            </a:extLst>
          </p:cNvPr>
          <p:cNvSpPr txBox="1"/>
          <p:nvPr/>
        </p:nvSpPr>
        <p:spPr>
          <a:xfrm>
            <a:off x="3377536" y="5252565"/>
            <a:ext cx="5584636" cy="369332"/>
          </a:xfrm>
          <a:prstGeom prst="rect">
            <a:avLst/>
          </a:prstGeom>
          <a:solidFill>
            <a:schemeClr val="accent1">
              <a:lumMod val="20000"/>
              <a:lumOff val="80000"/>
            </a:schemeClr>
          </a:solidFill>
          <a:ln>
            <a:noFill/>
          </a:ln>
          <a:effectLst/>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fr-FR" sz="1800" b="1" i="0" u="none" strike="noStrike" kern="1200" cap="none" spc="0" normalizeH="0" baseline="0" noProof="0" dirty="0">
                <a:ln>
                  <a:noFill/>
                </a:ln>
                <a:solidFill>
                  <a:srgbClr val="57B148"/>
                </a:solidFill>
                <a:effectLst/>
                <a:uLnTx/>
                <a:uFillTx/>
                <a:latin typeface="Calibri"/>
                <a:ea typeface="+mn-ea"/>
                <a:cs typeface="+mn-cs"/>
              </a:rPr>
              <a:t>Périmètre déjà couvert par APICIL</a:t>
            </a:r>
          </a:p>
        </p:txBody>
      </p:sp>
      <p:sp>
        <p:nvSpPr>
          <p:cNvPr id="57" name="ZoneTexte 56">
            <a:extLst>
              <a:ext uri="{FF2B5EF4-FFF2-40B4-BE49-F238E27FC236}">
                <a16:creationId xmlns:a16="http://schemas.microsoft.com/office/drawing/2014/main" id="{59B9AAD7-9CC8-4143-A76E-CB2104FD461A}"/>
              </a:ext>
            </a:extLst>
          </p:cNvPr>
          <p:cNvSpPr txBox="1"/>
          <p:nvPr/>
        </p:nvSpPr>
        <p:spPr>
          <a:xfrm>
            <a:off x="619789" y="5265854"/>
            <a:ext cx="2652080" cy="369332"/>
          </a:xfrm>
          <a:prstGeom prst="rect">
            <a:avLst/>
          </a:prstGeom>
          <a:solidFill>
            <a:schemeClr val="tx2">
              <a:lumMod val="20000"/>
              <a:lumOff val="80000"/>
              <a:alpha val="50000"/>
            </a:schemeClr>
          </a:solidFill>
          <a:ln>
            <a:noFill/>
          </a:ln>
          <a:effectLst/>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800" b="1" i="0" u="none" strike="noStrike" kern="1200" cap="none" spc="0" normalizeH="0" baseline="0" noProof="0" dirty="0">
                <a:ln>
                  <a:noFill/>
                </a:ln>
                <a:solidFill>
                  <a:srgbClr val="E10511"/>
                </a:solidFill>
                <a:effectLst/>
                <a:uLnTx/>
                <a:uFillTx/>
                <a:latin typeface="Calibri"/>
                <a:ea typeface="+mn-ea"/>
                <a:cs typeface="+mn-cs"/>
              </a:rPr>
              <a:t>Périmètre à venir</a:t>
            </a:r>
          </a:p>
        </p:txBody>
      </p:sp>
      <p:sp>
        <p:nvSpPr>
          <p:cNvPr id="58" name="Rectangle 57">
            <a:extLst>
              <a:ext uri="{FF2B5EF4-FFF2-40B4-BE49-F238E27FC236}">
                <a16:creationId xmlns:a16="http://schemas.microsoft.com/office/drawing/2014/main" id="{FA09AFD7-8487-44A2-94F9-7AAFCF012A81}"/>
              </a:ext>
            </a:extLst>
          </p:cNvPr>
          <p:cNvSpPr/>
          <p:nvPr/>
        </p:nvSpPr>
        <p:spPr>
          <a:xfrm>
            <a:off x="2292349" y="4742344"/>
            <a:ext cx="2170374" cy="444832"/>
          </a:xfrm>
          <a:prstGeom prst="rect">
            <a:avLst/>
          </a:prstGeom>
          <a:pattFill prst="ltUpDiag">
            <a:fgClr>
              <a:schemeClr val="tx2">
                <a:lumMod val="40000"/>
                <a:lumOff val="60000"/>
              </a:schemeClr>
            </a:fgClr>
            <a:bgClr>
              <a:schemeClr val="bg1"/>
            </a:bgClr>
          </a:pattFill>
          <a:ln w="28575">
            <a:solidFill>
              <a:schemeClr val="tx2"/>
            </a:solidFill>
          </a:ln>
          <a:effectLst/>
        </p:spPr>
        <p:style>
          <a:lnRef idx="1">
            <a:schemeClr val="accent6"/>
          </a:lnRef>
          <a:fillRef idx="2">
            <a:schemeClr val="accent6"/>
          </a:fillRef>
          <a:effectRef idx="1">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400" b="1" i="0" u="none" strike="noStrike" kern="1200" cap="none" spc="0" normalizeH="0" baseline="0" noProof="0" dirty="0">
                <a:ln>
                  <a:noFill/>
                </a:ln>
                <a:solidFill>
                  <a:srgbClr val="E10511"/>
                </a:solidFill>
                <a:effectLst/>
                <a:uLnTx/>
                <a:uFillTx/>
                <a:latin typeface="Calibri"/>
                <a:ea typeface="+mn-ea"/>
                <a:cs typeface="+mn-cs"/>
              </a:rPr>
              <a:t>PER</a:t>
            </a:r>
          </a:p>
        </p:txBody>
      </p:sp>
    </p:spTree>
    <p:extLst>
      <p:ext uri="{BB962C8B-B14F-4D97-AF65-F5344CB8AC3E}">
        <p14:creationId xmlns:p14="http://schemas.microsoft.com/office/powerpoint/2010/main" val="368400817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re 7">
            <a:extLst>
              <a:ext uri="{FF2B5EF4-FFF2-40B4-BE49-F238E27FC236}">
                <a16:creationId xmlns:a16="http://schemas.microsoft.com/office/drawing/2014/main" id="{A26A18A1-74B1-1949-8652-B3E2EE8206AE}"/>
              </a:ext>
            </a:extLst>
          </p:cNvPr>
          <p:cNvSpPr>
            <a:spLocks noGrp="1"/>
          </p:cNvSpPr>
          <p:nvPr>
            <p:ph type="ctrTitle"/>
          </p:nvPr>
        </p:nvSpPr>
        <p:spPr>
          <a:xfrm>
            <a:off x="1700253" y="2702762"/>
            <a:ext cx="4793144" cy="360000"/>
          </a:xfrm>
        </p:spPr>
        <p:txBody>
          <a:bodyPr/>
          <a:lstStyle/>
          <a:p>
            <a:r>
              <a:rPr lang="fr-FR" sz="1800" dirty="0"/>
              <a:t>1. Le Groupe APICIL / </a:t>
            </a:r>
            <a:br>
              <a:rPr lang="fr-FR" sz="1800" dirty="0"/>
            </a:br>
            <a:r>
              <a:rPr lang="fr-FR" sz="1800" dirty="0"/>
              <a:t>LA RETRAITE EN FRANCE</a:t>
            </a:r>
          </a:p>
        </p:txBody>
      </p:sp>
      <p:sp>
        <p:nvSpPr>
          <p:cNvPr id="9" name="Espace réservé du texte 8">
            <a:extLst>
              <a:ext uri="{FF2B5EF4-FFF2-40B4-BE49-F238E27FC236}">
                <a16:creationId xmlns:a16="http://schemas.microsoft.com/office/drawing/2014/main" id="{75074C99-C247-B349-8BD6-DA820E5E966F}"/>
              </a:ext>
            </a:extLst>
          </p:cNvPr>
          <p:cNvSpPr>
            <a:spLocks noGrp="1"/>
          </p:cNvSpPr>
          <p:nvPr>
            <p:ph type="body" sz="quarter" idx="15"/>
          </p:nvPr>
        </p:nvSpPr>
        <p:spPr>
          <a:xfrm>
            <a:off x="1700253" y="3388038"/>
            <a:ext cx="4793144" cy="360000"/>
          </a:xfrm>
        </p:spPr>
        <p:txBody>
          <a:bodyPr/>
          <a:lstStyle/>
          <a:p>
            <a:r>
              <a:rPr lang="fr-FR" sz="1800" dirty="0"/>
              <a:t>2. La loi pacte</a:t>
            </a:r>
          </a:p>
        </p:txBody>
      </p:sp>
      <p:sp>
        <p:nvSpPr>
          <p:cNvPr id="10" name="Espace réservé du texte 9">
            <a:extLst>
              <a:ext uri="{FF2B5EF4-FFF2-40B4-BE49-F238E27FC236}">
                <a16:creationId xmlns:a16="http://schemas.microsoft.com/office/drawing/2014/main" id="{4D48361F-95AF-7044-8614-30D9ACCB8D28}"/>
              </a:ext>
            </a:extLst>
          </p:cNvPr>
          <p:cNvSpPr>
            <a:spLocks noGrp="1"/>
          </p:cNvSpPr>
          <p:nvPr>
            <p:ph type="body" sz="quarter" idx="16"/>
          </p:nvPr>
        </p:nvSpPr>
        <p:spPr>
          <a:xfrm>
            <a:off x="1700253" y="4482556"/>
            <a:ext cx="4793144" cy="360000"/>
          </a:xfrm>
        </p:spPr>
        <p:txBody>
          <a:bodyPr/>
          <a:lstStyle/>
          <a:p>
            <a:r>
              <a:rPr lang="fr-FR" sz="1800" dirty="0"/>
              <a:t>3. LES PRODUITS D’EPARGNE RETRAITE :</a:t>
            </a:r>
          </a:p>
          <a:p>
            <a:r>
              <a:rPr lang="fr-FR" sz="1800" dirty="0"/>
              <a:t>	1- le </a:t>
            </a:r>
            <a:r>
              <a:rPr lang="fr-FR" sz="1800" dirty="0" err="1"/>
              <a:t>pei</a:t>
            </a:r>
            <a:endParaRPr lang="fr-FR" sz="1800" dirty="0"/>
          </a:p>
          <a:p>
            <a:r>
              <a:rPr lang="fr-FR" sz="1800" dirty="0"/>
              <a:t>	2- le per-col</a:t>
            </a:r>
          </a:p>
          <a:p>
            <a:r>
              <a:rPr lang="fr-FR" sz="1800" dirty="0"/>
              <a:t>	3- le per-</a:t>
            </a:r>
            <a:r>
              <a:rPr lang="fr-FR" sz="1800" dirty="0" err="1"/>
              <a:t>ob</a:t>
            </a:r>
            <a:endParaRPr lang="fr-FR" sz="1800" dirty="0"/>
          </a:p>
        </p:txBody>
      </p:sp>
      <p:sp>
        <p:nvSpPr>
          <p:cNvPr id="7" name="Espace réservé de la date 6">
            <a:extLst>
              <a:ext uri="{FF2B5EF4-FFF2-40B4-BE49-F238E27FC236}">
                <a16:creationId xmlns:a16="http://schemas.microsoft.com/office/drawing/2014/main" id="{58629098-42BE-8C41-9B13-2B5CC61C65E9}"/>
              </a:ext>
            </a:extLst>
          </p:cNvPr>
          <p:cNvSpPr>
            <a:spLocks noGrp="1"/>
          </p:cNvSpPr>
          <p:nvPr>
            <p:ph type="dt" sz="half" idx="10"/>
          </p:nvPr>
        </p:nvSpPr>
        <p:spPr/>
        <p:txBody>
          <a:bodyPr/>
          <a:lstStyle/>
          <a:p>
            <a:pPr>
              <a:spcBef>
                <a:spcPct val="0"/>
              </a:spcBef>
            </a:pPr>
            <a:fld id="{9D5FD0B9-FEE1-5448-A5CF-1B1D21539E44}" type="datetime4">
              <a:rPr lang="fr-FR" smtClean="0"/>
              <a:t>3 juin 2021</a:t>
            </a:fld>
            <a:endParaRPr lang="fr-FR" dirty="0"/>
          </a:p>
        </p:txBody>
      </p:sp>
    </p:spTree>
    <p:extLst>
      <p:ext uri="{BB962C8B-B14F-4D97-AF65-F5344CB8AC3E}">
        <p14:creationId xmlns:p14="http://schemas.microsoft.com/office/powerpoint/2010/main" val="346195308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18521536-3AE3-4554-B52F-E9E5CF42C92F}"/>
              </a:ext>
            </a:extLst>
          </p:cNvPr>
          <p:cNvSpPr>
            <a:spLocks noGrp="1"/>
          </p:cNvSpPr>
          <p:nvPr>
            <p:ph type="title"/>
          </p:nvPr>
        </p:nvSpPr>
        <p:spPr/>
        <p:txBody>
          <a:bodyPr/>
          <a:lstStyle/>
          <a:p>
            <a:r>
              <a:rPr lang="fr-FR" dirty="0"/>
              <a:t>1</a:t>
            </a:r>
          </a:p>
        </p:txBody>
      </p:sp>
      <p:sp>
        <p:nvSpPr>
          <p:cNvPr id="3" name="Espace réservé du texte 2">
            <a:extLst>
              <a:ext uri="{FF2B5EF4-FFF2-40B4-BE49-F238E27FC236}">
                <a16:creationId xmlns:a16="http://schemas.microsoft.com/office/drawing/2014/main" id="{CEE076FD-379A-4145-ABD4-4F3D45796E23}"/>
              </a:ext>
            </a:extLst>
          </p:cNvPr>
          <p:cNvSpPr>
            <a:spLocks noGrp="1"/>
          </p:cNvSpPr>
          <p:nvPr>
            <p:ph type="body" sz="quarter" idx="12"/>
          </p:nvPr>
        </p:nvSpPr>
        <p:spPr/>
        <p:txBody>
          <a:bodyPr/>
          <a:lstStyle/>
          <a:p>
            <a:r>
              <a:rPr lang="fr-FR" dirty="0"/>
              <a:t>Le </a:t>
            </a:r>
            <a:r>
              <a:rPr lang="fr-FR" dirty="0" err="1"/>
              <a:t>pei</a:t>
            </a:r>
            <a:endParaRPr lang="fr-FR" dirty="0"/>
          </a:p>
        </p:txBody>
      </p:sp>
      <p:sp>
        <p:nvSpPr>
          <p:cNvPr id="5" name="Espace réservé du texte 4">
            <a:extLst>
              <a:ext uri="{FF2B5EF4-FFF2-40B4-BE49-F238E27FC236}">
                <a16:creationId xmlns:a16="http://schemas.microsoft.com/office/drawing/2014/main" id="{457F8142-30B0-476F-BFB5-21F60B957C31}"/>
              </a:ext>
            </a:extLst>
          </p:cNvPr>
          <p:cNvSpPr>
            <a:spLocks noGrp="1"/>
          </p:cNvSpPr>
          <p:nvPr>
            <p:ph type="body" sz="quarter" idx="13"/>
          </p:nvPr>
        </p:nvSpPr>
        <p:spPr/>
        <p:txBody>
          <a:bodyPr/>
          <a:lstStyle/>
          <a:p>
            <a:r>
              <a:rPr lang="fr-FR" dirty="0"/>
              <a:t>Le </a:t>
            </a:r>
            <a:r>
              <a:rPr lang="fr-FR" dirty="0" err="1"/>
              <a:t>pei</a:t>
            </a:r>
            <a:endParaRPr lang="fr-FR" dirty="0"/>
          </a:p>
        </p:txBody>
      </p:sp>
      <p:sp>
        <p:nvSpPr>
          <p:cNvPr id="8" name="Espace réservé de la date 7">
            <a:extLst>
              <a:ext uri="{FF2B5EF4-FFF2-40B4-BE49-F238E27FC236}">
                <a16:creationId xmlns:a16="http://schemas.microsoft.com/office/drawing/2014/main" id="{EEBA70BF-EC1E-4E0C-BC61-0F8807DC0A16}"/>
              </a:ext>
            </a:extLst>
          </p:cNvPr>
          <p:cNvSpPr>
            <a:spLocks noGrp="1"/>
          </p:cNvSpPr>
          <p:nvPr>
            <p:ph type="dt" sz="half" idx="10"/>
          </p:nvPr>
        </p:nvSpPr>
        <p:spPr/>
        <p:txBody>
          <a:bodyPr/>
          <a:lstStyle/>
          <a:p>
            <a:pPr>
              <a:spcBef>
                <a:spcPct val="0"/>
              </a:spcBef>
            </a:pPr>
            <a:fld id="{8CE81338-E770-634F-9C23-F51FD76560B0}" type="datetime4">
              <a:rPr lang="fr-FR" smtClean="0"/>
              <a:t>3 juin 2021</a:t>
            </a:fld>
            <a:endParaRPr lang="fr-FR" dirty="0"/>
          </a:p>
        </p:txBody>
      </p:sp>
      <p:sp>
        <p:nvSpPr>
          <p:cNvPr id="9" name="ZoneTexte 8">
            <a:extLst>
              <a:ext uri="{FF2B5EF4-FFF2-40B4-BE49-F238E27FC236}">
                <a16:creationId xmlns:a16="http://schemas.microsoft.com/office/drawing/2014/main" id="{AF3787D5-7D90-4965-A70D-85433F3A1395}"/>
              </a:ext>
            </a:extLst>
          </p:cNvPr>
          <p:cNvSpPr txBox="1"/>
          <p:nvPr/>
        </p:nvSpPr>
        <p:spPr>
          <a:xfrm>
            <a:off x="622199" y="1194864"/>
            <a:ext cx="8105760" cy="3847207"/>
          </a:xfrm>
          <a:prstGeom prst="rect">
            <a:avLst/>
          </a:prstGeom>
          <a:noFill/>
        </p:spPr>
        <p:txBody>
          <a:bodyPr wrap="square" rtlCol="0">
            <a:spAutoFit/>
          </a:bodyPr>
          <a:lstStyle/>
          <a:p>
            <a:pPr marL="171450" indent="-171450" algn="just">
              <a:buFont typeface="Wingdings" panose="05000000000000000000" pitchFamily="2" charset="2"/>
              <a:buChar char="v"/>
            </a:pPr>
            <a:r>
              <a:rPr lang="fr-FR" sz="1400" b="1" kern="1200" cap="all" baseline="0" dirty="0" err="1">
                <a:solidFill>
                  <a:schemeClr val="tx2"/>
                </a:solidFill>
                <a:ea typeface="Verdana" panose="020B0604030504040204" pitchFamily="34" charset="0"/>
                <a:cs typeface="Verdana" panose="020B0604030504040204" pitchFamily="34" charset="0"/>
              </a:rPr>
              <a:t>Pee</a:t>
            </a:r>
            <a:r>
              <a:rPr lang="fr-FR" sz="1400" b="1" kern="1200" cap="all" baseline="0" dirty="0">
                <a:solidFill>
                  <a:schemeClr val="tx2"/>
                </a:solidFill>
                <a:ea typeface="Verdana" panose="020B0604030504040204" pitchFamily="34" charset="0"/>
                <a:cs typeface="Verdana" panose="020B0604030504040204" pitchFamily="34" charset="0"/>
              </a:rPr>
              <a:t> = PLAN EPARGNE ENTREPRISE</a:t>
            </a:r>
          </a:p>
          <a:p>
            <a:pPr marL="171450" indent="-171450" algn="just">
              <a:buFont typeface="Wingdings" panose="05000000000000000000" pitchFamily="2" charset="2"/>
              <a:buChar char="v"/>
            </a:pPr>
            <a:r>
              <a:rPr lang="fr-FR" sz="1400" b="1" cap="all" dirty="0">
                <a:solidFill>
                  <a:schemeClr val="tx2"/>
                </a:solidFill>
                <a:ea typeface="Verdana" panose="020B0604030504040204" pitchFamily="34" charset="0"/>
                <a:cs typeface="Verdana" panose="020B0604030504040204" pitchFamily="34" charset="0"/>
              </a:rPr>
              <a:t>PEI= PLAN EPARGNE INTERENTREPRISES</a:t>
            </a:r>
          </a:p>
          <a:p>
            <a:pPr algn="just"/>
            <a:endParaRPr lang="fr-FR" sz="1400" b="1" cap="all" dirty="0">
              <a:solidFill>
                <a:schemeClr val="tx2"/>
              </a:solidFill>
              <a:ea typeface="Verdana" panose="020B0604030504040204" pitchFamily="34" charset="0"/>
              <a:cs typeface="Verdana" panose="020B0604030504040204" pitchFamily="34" charset="0"/>
            </a:endParaRPr>
          </a:p>
          <a:p>
            <a:pPr algn="just"/>
            <a:r>
              <a:rPr lang="fr-FR" sz="1200" b="1" dirty="0">
                <a:ea typeface="Verdana" panose="020B0604030504040204" pitchFamily="34" charset="0"/>
                <a:cs typeface="Verdana" panose="020B0604030504040204" pitchFamily="34" charset="0"/>
              </a:rPr>
              <a:t>Le PEI est une variante du PEE, instituée pour faciliter la mise en place d’un plan d’épargne salariale dans les petites ou moyennes entreprises. Le PEI fonctionne comme le PEE, l’accord établissant les modalités étant négocié par l’ensemble des entreprises. </a:t>
            </a:r>
          </a:p>
          <a:p>
            <a:pPr algn="just"/>
            <a:r>
              <a:rPr lang="fr-FR" sz="1200" b="1" dirty="0">
                <a:ea typeface="Verdana" panose="020B0604030504040204" pitchFamily="34" charset="0"/>
                <a:cs typeface="Verdana" panose="020B0604030504040204" pitchFamily="34" charset="0"/>
              </a:rPr>
              <a:t>Grâce au PEI, plusieurs entreprises peuvent créer un plan d’épargne commun à proposer à leurs salariés respectifs. </a:t>
            </a:r>
          </a:p>
          <a:p>
            <a:pPr marL="171450" indent="-171450" algn="just">
              <a:buFont typeface="Wingdings" panose="05000000000000000000" pitchFamily="2" charset="2"/>
              <a:buChar char="v"/>
            </a:pPr>
            <a:endParaRPr lang="fr-FR" sz="1400" b="1" cap="all" dirty="0">
              <a:solidFill>
                <a:schemeClr val="tx2"/>
              </a:solidFill>
              <a:ea typeface="Verdana" panose="020B0604030504040204" pitchFamily="34" charset="0"/>
              <a:cs typeface="Verdana" panose="020B0604030504040204" pitchFamily="34" charset="0"/>
            </a:endParaRPr>
          </a:p>
          <a:p>
            <a:pPr algn="just"/>
            <a:r>
              <a:rPr lang="fr-FR" sz="1400" b="1" dirty="0">
                <a:solidFill>
                  <a:schemeClr val="tx2"/>
                </a:solidFill>
                <a:ea typeface="Verdana" panose="020B0604030504040204" pitchFamily="34" charset="0"/>
                <a:cs typeface="Verdana" panose="020B0604030504040204" pitchFamily="34" charset="0"/>
              </a:rPr>
              <a:t>Il est créé à l’initiative de 2 entreprises auquel peut adhérer d’autres entreprises sans avoir besoin de déposer </a:t>
            </a:r>
          </a:p>
          <a:p>
            <a:pPr algn="just"/>
            <a:endParaRPr lang="fr-FR" sz="1400" b="1" kern="1200" baseline="0" dirty="0">
              <a:solidFill>
                <a:schemeClr val="tx2"/>
              </a:solidFill>
              <a:ea typeface="Verdana" panose="020B0604030504040204" pitchFamily="34" charset="0"/>
              <a:cs typeface="Verdana" panose="020B0604030504040204" pitchFamily="34" charset="0"/>
            </a:endParaRPr>
          </a:p>
          <a:p>
            <a:pPr algn="just"/>
            <a:endParaRPr lang="fr-FR" sz="1400" b="1" kern="1200" baseline="0" dirty="0">
              <a:solidFill>
                <a:schemeClr val="tx2"/>
              </a:solidFill>
              <a:ea typeface="Verdana" panose="020B0604030504040204" pitchFamily="34" charset="0"/>
              <a:cs typeface="Verdana" panose="020B0604030504040204" pitchFamily="34" charset="0"/>
            </a:endParaRPr>
          </a:p>
          <a:p>
            <a:pPr algn="just"/>
            <a:endParaRPr lang="fr-FR" sz="1400" b="1" kern="1200" cap="all" baseline="0" dirty="0">
              <a:solidFill>
                <a:schemeClr val="tx2"/>
              </a:solidFill>
              <a:ea typeface="Verdana" panose="020B0604030504040204" pitchFamily="34" charset="0"/>
              <a:cs typeface="Verdana" panose="020B0604030504040204" pitchFamily="34" charset="0"/>
            </a:endParaRPr>
          </a:p>
          <a:p>
            <a:pPr marL="285750" indent="-285750" algn="just">
              <a:buFont typeface="Wingdings" panose="05000000000000000000" pitchFamily="2" charset="2"/>
              <a:buChar char="ü"/>
            </a:pPr>
            <a:r>
              <a:rPr lang="fr-FR" sz="1400" b="1" dirty="0">
                <a:solidFill>
                  <a:srgbClr val="EF7C00"/>
                </a:solidFill>
              </a:rPr>
              <a:t>Epargne à horizon 5 ans</a:t>
            </a:r>
            <a:r>
              <a:rPr lang="fr-FR" sz="1400" dirty="0">
                <a:solidFill>
                  <a:srgbClr val="EF7C00"/>
                </a:solidFill>
              </a:rPr>
              <a:t>, </a:t>
            </a:r>
            <a:r>
              <a:rPr lang="fr-FR" sz="1400" dirty="0"/>
              <a:t>mis en place par  l’entreprise, au bénéfice de</a:t>
            </a:r>
            <a:r>
              <a:rPr lang="fr-FR" sz="1400" dirty="0">
                <a:solidFill>
                  <a:srgbClr val="636363"/>
                </a:solidFill>
              </a:rPr>
              <a:t> </a:t>
            </a:r>
            <a:r>
              <a:rPr lang="fr-FR" sz="1400" b="1" dirty="0">
                <a:solidFill>
                  <a:srgbClr val="EF7C00"/>
                </a:solidFill>
              </a:rPr>
              <a:t>l’ensemble de ses collaborateurs.</a:t>
            </a:r>
          </a:p>
          <a:p>
            <a:pPr algn="just"/>
            <a:r>
              <a:rPr lang="fr-FR" sz="1400" dirty="0"/>
              <a:t>Lors de la mise en place, l’entreprise choisit les modes d'alimentation, le taux et plafond d'abondement. Elle pourra à tout moment les modifier par le biais d'un avenant.</a:t>
            </a:r>
          </a:p>
          <a:p>
            <a:pPr algn="just"/>
            <a:endParaRPr lang="fr-FR" sz="1400" dirty="0"/>
          </a:p>
          <a:p>
            <a:pPr marL="285750" indent="-285750" algn="just">
              <a:buFont typeface="Wingdings" panose="05000000000000000000" pitchFamily="2" charset="2"/>
              <a:buChar char="ü"/>
            </a:pPr>
            <a:r>
              <a:rPr lang="fr-FR" sz="1400" b="1" dirty="0">
                <a:solidFill>
                  <a:srgbClr val="EF7C00"/>
                </a:solidFill>
              </a:rPr>
              <a:t>Cadre social et fiscal favorable</a:t>
            </a:r>
            <a:endParaRPr lang="fr-FR" sz="1400" dirty="0">
              <a:solidFill>
                <a:srgbClr val="636363"/>
              </a:solidFill>
            </a:endParaRPr>
          </a:p>
        </p:txBody>
      </p:sp>
    </p:spTree>
    <p:extLst>
      <p:ext uri="{BB962C8B-B14F-4D97-AF65-F5344CB8AC3E}">
        <p14:creationId xmlns:p14="http://schemas.microsoft.com/office/powerpoint/2010/main" val="54007546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18521536-3AE3-4554-B52F-E9E5CF42C92F}"/>
              </a:ext>
            </a:extLst>
          </p:cNvPr>
          <p:cNvSpPr>
            <a:spLocks noGrp="1"/>
          </p:cNvSpPr>
          <p:nvPr>
            <p:ph type="title"/>
          </p:nvPr>
        </p:nvSpPr>
        <p:spPr/>
        <p:txBody>
          <a:bodyPr/>
          <a:lstStyle/>
          <a:p>
            <a:r>
              <a:rPr lang="fr-FR" dirty="0"/>
              <a:t>1</a:t>
            </a:r>
          </a:p>
        </p:txBody>
      </p:sp>
      <p:sp>
        <p:nvSpPr>
          <p:cNvPr id="3" name="Espace réservé du texte 2">
            <a:extLst>
              <a:ext uri="{FF2B5EF4-FFF2-40B4-BE49-F238E27FC236}">
                <a16:creationId xmlns:a16="http://schemas.microsoft.com/office/drawing/2014/main" id="{CEE076FD-379A-4145-ABD4-4F3D45796E23}"/>
              </a:ext>
            </a:extLst>
          </p:cNvPr>
          <p:cNvSpPr>
            <a:spLocks noGrp="1"/>
          </p:cNvSpPr>
          <p:nvPr>
            <p:ph type="body" sz="quarter" idx="12"/>
          </p:nvPr>
        </p:nvSpPr>
        <p:spPr/>
        <p:txBody>
          <a:bodyPr/>
          <a:lstStyle/>
          <a:p>
            <a:r>
              <a:rPr lang="fr-FR" dirty="0"/>
              <a:t>Le </a:t>
            </a:r>
            <a:r>
              <a:rPr lang="fr-FR" dirty="0" err="1"/>
              <a:t>pei</a:t>
            </a:r>
            <a:endParaRPr lang="fr-FR" dirty="0"/>
          </a:p>
        </p:txBody>
      </p:sp>
      <p:sp>
        <p:nvSpPr>
          <p:cNvPr id="5" name="Espace réservé du texte 4">
            <a:extLst>
              <a:ext uri="{FF2B5EF4-FFF2-40B4-BE49-F238E27FC236}">
                <a16:creationId xmlns:a16="http://schemas.microsoft.com/office/drawing/2014/main" id="{457F8142-30B0-476F-BFB5-21F60B957C31}"/>
              </a:ext>
            </a:extLst>
          </p:cNvPr>
          <p:cNvSpPr>
            <a:spLocks noGrp="1"/>
          </p:cNvSpPr>
          <p:nvPr>
            <p:ph type="body" sz="quarter" idx="13"/>
          </p:nvPr>
        </p:nvSpPr>
        <p:spPr/>
        <p:txBody>
          <a:bodyPr/>
          <a:lstStyle/>
          <a:p>
            <a:r>
              <a:rPr lang="fr-FR" dirty="0"/>
              <a:t>Le </a:t>
            </a:r>
            <a:r>
              <a:rPr lang="fr-FR" dirty="0" err="1"/>
              <a:t>pei</a:t>
            </a:r>
            <a:endParaRPr lang="fr-FR" dirty="0"/>
          </a:p>
        </p:txBody>
      </p:sp>
      <p:sp>
        <p:nvSpPr>
          <p:cNvPr id="8" name="Espace réservé de la date 7">
            <a:extLst>
              <a:ext uri="{FF2B5EF4-FFF2-40B4-BE49-F238E27FC236}">
                <a16:creationId xmlns:a16="http://schemas.microsoft.com/office/drawing/2014/main" id="{EEBA70BF-EC1E-4E0C-BC61-0F8807DC0A16}"/>
              </a:ext>
            </a:extLst>
          </p:cNvPr>
          <p:cNvSpPr>
            <a:spLocks noGrp="1"/>
          </p:cNvSpPr>
          <p:nvPr>
            <p:ph type="dt" sz="half" idx="10"/>
          </p:nvPr>
        </p:nvSpPr>
        <p:spPr/>
        <p:txBody>
          <a:bodyPr/>
          <a:lstStyle/>
          <a:p>
            <a:pPr>
              <a:spcBef>
                <a:spcPct val="0"/>
              </a:spcBef>
            </a:pPr>
            <a:fld id="{8CE81338-E770-634F-9C23-F51FD76560B0}" type="datetime4">
              <a:rPr lang="fr-FR" smtClean="0"/>
              <a:t>3 juin 2021</a:t>
            </a:fld>
            <a:endParaRPr lang="fr-FR" dirty="0"/>
          </a:p>
        </p:txBody>
      </p:sp>
      <p:sp>
        <p:nvSpPr>
          <p:cNvPr id="10" name="ZoneTexte 9">
            <a:extLst>
              <a:ext uri="{FF2B5EF4-FFF2-40B4-BE49-F238E27FC236}">
                <a16:creationId xmlns:a16="http://schemas.microsoft.com/office/drawing/2014/main" id="{34B3B3BA-2E7B-4832-B8EE-557D6701AAE0}"/>
              </a:ext>
            </a:extLst>
          </p:cNvPr>
          <p:cNvSpPr txBox="1"/>
          <p:nvPr/>
        </p:nvSpPr>
        <p:spPr>
          <a:xfrm>
            <a:off x="589196" y="1498671"/>
            <a:ext cx="8105760" cy="1246495"/>
          </a:xfrm>
          <a:prstGeom prst="rect">
            <a:avLst/>
          </a:prstGeom>
          <a:noFill/>
        </p:spPr>
        <p:txBody>
          <a:bodyPr wrap="square" rtlCol="0">
            <a:spAutoFit/>
          </a:bodyPr>
          <a:lstStyle/>
          <a:p>
            <a:pPr lvl="0" algn="just">
              <a:spcBef>
                <a:spcPts val="600"/>
              </a:spcBef>
              <a:spcAft>
                <a:spcPts val="600"/>
              </a:spcAft>
            </a:pPr>
            <a:r>
              <a:rPr lang="fr-FR" sz="1400" b="1" u="sng" dirty="0">
                <a:solidFill>
                  <a:srgbClr val="EF7C00"/>
                </a:solidFill>
              </a:rPr>
              <a:t>CHAMP D’APPLICATION :</a:t>
            </a:r>
          </a:p>
          <a:p>
            <a:pPr lvl="0" algn="just">
              <a:spcBef>
                <a:spcPts val="600"/>
              </a:spcBef>
              <a:spcAft>
                <a:spcPts val="600"/>
              </a:spcAft>
            </a:pPr>
            <a:r>
              <a:rPr lang="fr-FR" sz="1400" dirty="0">
                <a:solidFill>
                  <a:srgbClr val="EF7C00"/>
                </a:solidFill>
              </a:rPr>
              <a:t>Toute entreprise, quelque soit son statut juridique </a:t>
            </a:r>
            <a:r>
              <a:rPr lang="fr-FR" sz="800" baseline="30000" dirty="0">
                <a:solidFill>
                  <a:srgbClr val="EF7C00"/>
                </a:solidFill>
              </a:rPr>
              <a:t>(1)</a:t>
            </a:r>
            <a:r>
              <a:rPr lang="fr-FR" sz="1400" dirty="0">
                <a:solidFill>
                  <a:srgbClr val="EF7C00"/>
                </a:solidFill>
              </a:rPr>
              <a:t>, employant au moins un salarié</a:t>
            </a:r>
            <a:r>
              <a:rPr lang="fr-FR" sz="800" baseline="30000" dirty="0">
                <a:solidFill>
                  <a:srgbClr val="EF7C00"/>
                </a:solidFill>
              </a:rPr>
              <a:t>(2)</a:t>
            </a:r>
            <a:r>
              <a:rPr lang="fr-FR" sz="1400" dirty="0">
                <a:solidFill>
                  <a:srgbClr val="EF7C00"/>
                </a:solidFill>
              </a:rPr>
              <a:t>, </a:t>
            </a:r>
            <a:r>
              <a:rPr lang="fr-FR" sz="1400" dirty="0">
                <a:solidFill>
                  <a:srgbClr val="636363"/>
                </a:solidFill>
              </a:rPr>
              <a:t>même à temps partiel</a:t>
            </a:r>
            <a:r>
              <a:rPr lang="fr-FR" sz="1400" dirty="0"/>
              <a:t>, </a:t>
            </a:r>
            <a:r>
              <a:rPr lang="fr-FR" sz="1400" dirty="0">
                <a:solidFill>
                  <a:srgbClr val="EF7C00"/>
                </a:solidFill>
              </a:rPr>
              <a:t>en plus du dirigeant</a:t>
            </a:r>
            <a:r>
              <a:rPr lang="fr-FR" sz="1400" dirty="0"/>
              <a:t>,</a:t>
            </a:r>
            <a:r>
              <a:rPr lang="fr-FR" sz="1400" b="1" dirty="0">
                <a:solidFill>
                  <a:schemeClr val="accent1"/>
                </a:solidFill>
              </a:rPr>
              <a:t> </a:t>
            </a:r>
            <a:r>
              <a:rPr lang="fr-FR" sz="1400" dirty="0">
                <a:solidFill>
                  <a:srgbClr val="636363"/>
                </a:solidFill>
              </a:rPr>
              <a:t>peut mettre en place un PEE/PEI. </a:t>
            </a:r>
          </a:p>
          <a:p>
            <a:pPr lvl="0" algn="just"/>
            <a:r>
              <a:rPr lang="fr-FR" sz="800" cap="all" baseline="30000" dirty="0">
                <a:solidFill>
                  <a:srgbClr val="636363"/>
                </a:solidFill>
                <a:ea typeface="Verdana" panose="020B0604030504040204" pitchFamily="34" charset="0"/>
                <a:cs typeface="Verdana" panose="020B0604030504040204" pitchFamily="34" charset="0"/>
              </a:rPr>
              <a:t>(1)</a:t>
            </a:r>
            <a:r>
              <a:rPr lang="fr-FR" sz="1100" cap="all" baseline="30000" dirty="0">
                <a:solidFill>
                  <a:srgbClr val="636363"/>
                </a:solidFill>
                <a:ea typeface="Verdana" panose="020B0604030504040204" pitchFamily="34" charset="0"/>
                <a:cs typeface="Verdana" panose="020B0604030504040204" pitchFamily="34" charset="0"/>
              </a:rPr>
              <a:t> </a:t>
            </a:r>
            <a:r>
              <a:rPr lang="fr-FR" sz="900" cap="all" dirty="0">
                <a:solidFill>
                  <a:srgbClr val="636363"/>
                </a:solidFill>
                <a:ea typeface="Verdana" panose="020B0604030504040204" pitchFamily="34" charset="0"/>
                <a:cs typeface="Verdana" panose="020B0604030504040204" pitchFamily="34" charset="0"/>
              </a:rPr>
              <a:t>SA,SARL, </a:t>
            </a:r>
            <a:r>
              <a:rPr lang="fr-FR" sz="900" dirty="0">
                <a:solidFill>
                  <a:srgbClr val="636363"/>
                </a:solidFill>
                <a:ea typeface="Verdana" panose="020B0604030504040204" pitchFamily="34" charset="0"/>
                <a:cs typeface="Verdana" panose="020B0604030504040204" pitchFamily="34" charset="0"/>
              </a:rPr>
              <a:t>Entrepreneurs individuels, associations, professions libérales etc...</a:t>
            </a:r>
          </a:p>
          <a:p>
            <a:pPr algn="just"/>
            <a:r>
              <a:rPr lang="fr-FR" sz="800" cap="all" baseline="30000" dirty="0">
                <a:solidFill>
                  <a:srgbClr val="636363"/>
                </a:solidFill>
                <a:ea typeface="Verdana" panose="020B0604030504040204" pitchFamily="34" charset="0"/>
                <a:cs typeface="Verdana" panose="020B0604030504040204" pitchFamily="34" charset="0"/>
              </a:rPr>
              <a:t>(2)</a:t>
            </a:r>
            <a:r>
              <a:rPr lang="fr-FR" sz="1100" cap="all" baseline="30000" dirty="0">
                <a:solidFill>
                  <a:srgbClr val="636363"/>
                </a:solidFill>
                <a:ea typeface="Verdana" panose="020B0604030504040204" pitchFamily="34" charset="0"/>
                <a:cs typeface="Verdana" panose="020B0604030504040204" pitchFamily="34" charset="0"/>
              </a:rPr>
              <a:t> </a:t>
            </a:r>
            <a:r>
              <a:rPr lang="fr-FR" sz="900" dirty="0">
                <a:solidFill>
                  <a:srgbClr val="636363"/>
                </a:solidFill>
              </a:rPr>
              <a:t>L’emploi d’une personne en contrat d’apprentissage ou de professionnalisation ne suffit pas pour la mise en place. </a:t>
            </a:r>
            <a:endParaRPr lang="fr-FR" sz="900" b="1" kern="1200" cap="all" baseline="0" dirty="0">
              <a:solidFill>
                <a:schemeClr val="tx2"/>
              </a:solidFill>
              <a:latin typeface="Verdana" panose="020B0604030504040204" pitchFamily="34" charset="0"/>
              <a:ea typeface="Verdana" panose="020B0604030504040204" pitchFamily="34" charset="0"/>
              <a:cs typeface="Verdana" panose="020B0604030504040204" pitchFamily="34" charset="0"/>
            </a:endParaRPr>
          </a:p>
        </p:txBody>
      </p:sp>
      <p:sp>
        <p:nvSpPr>
          <p:cNvPr id="11" name="Rectangle 10">
            <a:extLst>
              <a:ext uri="{FF2B5EF4-FFF2-40B4-BE49-F238E27FC236}">
                <a16:creationId xmlns:a16="http://schemas.microsoft.com/office/drawing/2014/main" id="{42237BCF-1CE0-4DB3-B3D9-7855A8946E62}"/>
              </a:ext>
            </a:extLst>
          </p:cNvPr>
          <p:cNvSpPr/>
          <p:nvPr/>
        </p:nvSpPr>
        <p:spPr>
          <a:xfrm>
            <a:off x="622199" y="3354127"/>
            <a:ext cx="8056488" cy="1554272"/>
          </a:xfrm>
          <a:prstGeom prst="rect">
            <a:avLst/>
          </a:prstGeom>
        </p:spPr>
        <p:txBody>
          <a:bodyPr wrap="square">
            <a:spAutoFit/>
          </a:bodyPr>
          <a:lstStyle/>
          <a:p>
            <a:pPr>
              <a:spcAft>
                <a:spcPts val="1200"/>
              </a:spcAft>
            </a:pPr>
            <a:r>
              <a:rPr lang="fr-FR" sz="1400" b="1" u="sng" dirty="0">
                <a:solidFill>
                  <a:srgbClr val="EF7C00"/>
                </a:solidFill>
              </a:rPr>
              <a:t>BENEFICIAIRES :</a:t>
            </a:r>
            <a:r>
              <a:rPr lang="fr-FR" sz="1400" b="1" u="sng" dirty="0">
                <a:solidFill>
                  <a:srgbClr val="636363"/>
                </a:solidFill>
              </a:rPr>
              <a:t> </a:t>
            </a:r>
          </a:p>
          <a:p>
            <a:pPr marL="285750" indent="-285750">
              <a:spcAft>
                <a:spcPts val="900"/>
              </a:spcAft>
              <a:buFont typeface="Wingdings" panose="05000000000000000000" pitchFamily="2" charset="2"/>
              <a:buChar char="§"/>
            </a:pPr>
            <a:r>
              <a:rPr lang="fr-FR" sz="1400" dirty="0">
                <a:solidFill>
                  <a:srgbClr val="EF7C00"/>
                </a:solidFill>
              </a:rPr>
              <a:t>Tous les salariés </a:t>
            </a:r>
            <a:r>
              <a:rPr lang="fr-FR" sz="1400" dirty="0">
                <a:solidFill>
                  <a:srgbClr val="636363"/>
                </a:solidFill>
              </a:rPr>
              <a:t>sous réserve d’une éventuelle condition d’ancienneté de 3 mois maximum </a:t>
            </a:r>
          </a:p>
          <a:p>
            <a:pPr marL="285750" indent="-285750">
              <a:spcAft>
                <a:spcPts val="900"/>
              </a:spcAft>
              <a:buFont typeface="Wingdings" panose="05000000000000000000" pitchFamily="2" charset="2"/>
              <a:buChar char="§"/>
            </a:pPr>
            <a:r>
              <a:rPr lang="fr-FR" sz="1400" dirty="0">
                <a:solidFill>
                  <a:srgbClr val="EF7C00"/>
                </a:solidFill>
              </a:rPr>
              <a:t>Les dirigeants </a:t>
            </a:r>
            <a:r>
              <a:rPr lang="fr-FR" sz="1400" dirty="0">
                <a:solidFill>
                  <a:srgbClr val="636363"/>
                </a:solidFill>
              </a:rPr>
              <a:t>d’entreprise employant  de 1 à 250 salariés</a:t>
            </a:r>
            <a:r>
              <a:rPr lang="fr-FR" sz="1400" b="1" dirty="0">
                <a:solidFill>
                  <a:srgbClr val="EF7C00"/>
                </a:solidFill>
              </a:rPr>
              <a:t>,  </a:t>
            </a:r>
            <a:r>
              <a:rPr lang="fr-FR" sz="1400" dirty="0">
                <a:solidFill>
                  <a:srgbClr val="EF7C00"/>
                </a:solidFill>
              </a:rPr>
              <a:t>quel que soit leur statut </a:t>
            </a:r>
          </a:p>
          <a:p>
            <a:pPr marL="285750" indent="-285750">
              <a:spcAft>
                <a:spcPts val="900"/>
              </a:spcAft>
              <a:buFont typeface="Wingdings" panose="05000000000000000000" pitchFamily="2" charset="2"/>
              <a:buChar char="§"/>
            </a:pPr>
            <a:r>
              <a:rPr lang="fr-FR" sz="1400" dirty="0">
                <a:solidFill>
                  <a:srgbClr val="EF7C00"/>
                </a:solidFill>
              </a:rPr>
              <a:t>Le conjoint du dirigeant </a:t>
            </a:r>
            <a:r>
              <a:rPr lang="fr-FR" sz="1400" dirty="0">
                <a:solidFill>
                  <a:srgbClr val="636363"/>
                </a:solidFill>
              </a:rPr>
              <a:t>(</a:t>
            </a:r>
            <a:r>
              <a:rPr lang="fr-FR" sz="1400" dirty="0">
                <a:solidFill>
                  <a:schemeClr val="tx2"/>
                </a:solidFill>
              </a:rPr>
              <a:t>ou son partenaire lié par un PACS</a:t>
            </a:r>
            <a:r>
              <a:rPr lang="fr-FR" sz="1400" dirty="0">
                <a:solidFill>
                  <a:srgbClr val="636363"/>
                </a:solidFill>
              </a:rPr>
              <a:t>) s’il a le statut de conjoint collaborateur ou de conjoint associé.</a:t>
            </a:r>
          </a:p>
        </p:txBody>
      </p:sp>
      <p:pic>
        <p:nvPicPr>
          <p:cNvPr id="12" name="image8.png">
            <a:extLst>
              <a:ext uri="{FF2B5EF4-FFF2-40B4-BE49-F238E27FC236}">
                <a16:creationId xmlns:a16="http://schemas.microsoft.com/office/drawing/2014/main" id="{2D002E7A-C0BA-4827-BD89-DA99DD7BA983}"/>
              </a:ext>
            </a:extLst>
          </p:cNvPr>
          <p:cNvPicPr/>
          <p:nvPr/>
        </p:nvPicPr>
        <p:blipFill>
          <a:blip r:embed="rId2" cstate="print"/>
          <a:stretch>
            <a:fillRect/>
          </a:stretch>
        </p:blipFill>
        <p:spPr>
          <a:xfrm>
            <a:off x="261778" y="4402264"/>
            <a:ext cx="327418" cy="584518"/>
          </a:xfrm>
          <a:prstGeom prst="rect">
            <a:avLst/>
          </a:prstGeom>
        </p:spPr>
      </p:pic>
    </p:spTree>
    <p:extLst>
      <p:ext uri="{BB962C8B-B14F-4D97-AF65-F5344CB8AC3E}">
        <p14:creationId xmlns:p14="http://schemas.microsoft.com/office/powerpoint/2010/main" val="388843057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Espace réservé du texte 26">
            <a:extLst>
              <a:ext uri="{FF2B5EF4-FFF2-40B4-BE49-F238E27FC236}">
                <a16:creationId xmlns:a16="http://schemas.microsoft.com/office/drawing/2014/main" id="{7B12C824-BD20-A14C-B120-B091C443379D}"/>
              </a:ext>
            </a:extLst>
          </p:cNvPr>
          <p:cNvSpPr>
            <a:spLocks noGrp="1"/>
          </p:cNvSpPr>
          <p:nvPr>
            <p:ph type="body" sz="quarter" idx="13"/>
          </p:nvPr>
        </p:nvSpPr>
        <p:spPr>
          <a:xfrm>
            <a:off x="1368425" y="603092"/>
            <a:ext cx="6261201" cy="333375"/>
          </a:xfrm>
        </p:spPr>
        <p:txBody>
          <a:bodyPr/>
          <a:lstStyle/>
          <a:p>
            <a:r>
              <a:rPr lang="fr-FR" dirty="0"/>
              <a:t>Le </a:t>
            </a:r>
            <a:r>
              <a:rPr lang="fr-FR" dirty="0" err="1"/>
              <a:t>pei</a:t>
            </a:r>
            <a:r>
              <a:rPr lang="fr-FR" dirty="0"/>
              <a:t> : Son fonctionnement</a:t>
            </a:r>
          </a:p>
        </p:txBody>
      </p:sp>
      <p:sp>
        <p:nvSpPr>
          <p:cNvPr id="2" name="Espace réservé de la date 1">
            <a:extLst>
              <a:ext uri="{FF2B5EF4-FFF2-40B4-BE49-F238E27FC236}">
                <a16:creationId xmlns:a16="http://schemas.microsoft.com/office/drawing/2014/main" id="{119410D0-CD12-9A4F-99EF-5C7C6D8246C6}"/>
              </a:ext>
            </a:extLst>
          </p:cNvPr>
          <p:cNvSpPr>
            <a:spLocks noGrp="1"/>
          </p:cNvSpPr>
          <p:nvPr>
            <p:ph type="dt" sz="half" idx="10"/>
          </p:nvPr>
        </p:nvSpPr>
        <p:spPr/>
        <p:txBody>
          <a:bodyPr/>
          <a:lstStyle/>
          <a:p>
            <a:pPr>
              <a:spcBef>
                <a:spcPct val="0"/>
              </a:spcBef>
            </a:pPr>
            <a:fld id="{D641EFE0-45D8-0E4E-9973-7F8A1AF362B6}" type="datetime4">
              <a:rPr lang="fr-FR" smtClean="0"/>
              <a:t>3 juin 2021</a:t>
            </a:fld>
            <a:endParaRPr lang="fr-FR" dirty="0"/>
          </a:p>
        </p:txBody>
      </p:sp>
      <p:sp>
        <p:nvSpPr>
          <p:cNvPr id="7" name="Espace réservé du texte 6">
            <a:extLst>
              <a:ext uri="{FF2B5EF4-FFF2-40B4-BE49-F238E27FC236}">
                <a16:creationId xmlns:a16="http://schemas.microsoft.com/office/drawing/2014/main" id="{4A95D528-2D59-45F0-A5ED-AE43E18F64DF}"/>
              </a:ext>
            </a:extLst>
          </p:cNvPr>
          <p:cNvSpPr>
            <a:spLocks noGrp="1"/>
          </p:cNvSpPr>
          <p:nvPr>
            <p:ph type="body" sz="quarter" idx="12"/>
          </p:nvPr>
        </p:nvSpPr>
        <p:spPr/>
        <p:txBody>
          <a:bodyPr/>
          <a:lstStyle/>
          <a:p>
            <a:r>
              <a:rPr lang="fr-FR" dirty="0"/>
              <a:t>Le </a:t>
            </a:r>
            <a:r>
              <a:rPr lang="fr-FR" dirty="0" err="1"/>
              <a:t>pei</a:t>
            </a:r>
            <a:endParaRPr lang="fr-FR" dirty="0"/>
          </a:p>
        </p:txBody>
      </p:sp>
      <p:sp>
        <p:nvSpPr>
          <p:cNvPr id="3" name="Titre 2">
            <a:extLst>
              <a:ext uri="{FF2B5EF4-FFF2-40B4-BE49-F238E27FC236}">
                <a16:creationId xmlns:a16="http://schemas.microsoft.com/office/drawing/2014/main" id="{9545E8EF-C88C-C04C-9784-7B951DFDB013}"/>
              </a:ext>
            </a:extLst>
          </p:cNvPr>
          <p:cNvSpPr>
            <a:spLocks noGrp="1"/>
          </p:cNvSpPr>
          <p:nvPr>
            <p:ph type="title"/>
          </p:nvPr>
        </p:nvSpPr>
        <p:spPr/>
        <p:txBody>
          <a:bodyPr/>
          <a:lstStyle/>
          <a:p>
            <a:r>
              <a:rPr lang="fr-FR" dirty="0"/>
              <a:t>1</a:t>
            </a:r>
          </a:p>
        </p:txBody>
      </p:sp>
      <p:sp>
        <p:nvSpPr>
          <p:cNvPr id="16" name="Espace réservé du texte 22">
            <a:extLst>
              <a:ext uri="{FF2B5EF4-FFF2-40B4-BE49-F238E27FC236}">
                <a16:creationId xmlns:a16="http://schemas.microsoft.com/office/drawing/2014/main" id="{76446074-371A-4610-A77C-B360A4F94B30}"/>
              </a:ext>
            </a:extLst>
          </p:cNvPr>
          <p:cNvSpPr>
            <a:spLocks noGrp="1"/>
          </p:cNvSpPr>
          <p:nvPr>
            <p:ph type="body" sz="quarter" idx="15"/>
          </p:nvPr>
        </p:nvSpPr>
        <p:spPr>
          <a:xfrm>
            <a:off x="1368425" y="1055683"/>
            <a:ext cx="5064879" cy="322104"/>
          </a:xfrm>
        </p:spPr>
        <p:txBody>
          <a:bodyPr/>
          <a:lstStyle/>
          <a:p>
            <a:r>
              <a:rPr lang="fr-FR" dirty="0"/>
              <a:t>1- schéma de son fonctionnement</a:t>
            </a:r>
          </a:p>
        </p:txBody>
      </p:sp>
      <p:sp>
        <p:nvSpPr>
          <p:cNvPr id="10" name="ZoneTexte 9">
            <a:extLst>
              <a:ext uri="{FF2B5EF4-FFF2-40B4-BE49-F238E27FC236}">
                <a16:creationId xmlns:a16="http://schemas.microsoft.com/office/drawing/2014/main" id="{1D2D6232-6C90-456F-9C8A-BF9CFBBD8BAF}"/>
              </a:ext>
            </a:extLst>
          </p:cNvPr>
          <p:cNvSpPr txBox="1"/>
          <p:nvPr/>
        </p:nvSpPr>
        <p:spPr>
          <a:xfrm>
            <a:off x="559503" y="3439175"/>
            <a:ext cx="8368831" cy="1600438"/>
          </a:xfrm>
          <a:prstGeom prst="rect">
            <a:avLst/>
          </a:prstGeom>
          <a:solidFill>
            <a:schemeClr val="bg1">
              <a:lumMod val="85000"/>
            </a:schemeClr>
          </a:solidFill>
          <a:ln>
            <a:solidFill>
              <a:schemeClr val="accent6"/>
            </a:solidFill>
          </a:ln>
        </p:spPr>
        <p:txBody>
          <a:bodyPr wrap="square" rtlCol="0" anchor="ctr" anchorCtr="0">
            <a:spAutoFit/>
          </a:bodyPr>
          <a:lstStyle/>
          <a:p>
            <a:pPr algn="ctr"/>
            <a:endParaRPr lang="fr-FR" b="1" dirty="0">
              <a:solidFill>
                <a:schemeClr val="accent6"/>
              </a:solidFill>
            </a:endParaRPr>
          </a:p>
          <a:p>
            <a:pPr algn="ctr"/>
            <a:endParaRPr lang="fr-FR" sz="1600" b="1" dirty="0">
              <a:solidFill>
                <a:schemeClr val="accent6"/>
              </a:solidFill>
            </a:endParaRPr>
          </a:p>
          <a:p>
            <a:pPr algn="ctr"/>
            <a:endParaRPr lang="fr-FR" sz="1600" b="1" dirty="0">
              <a:solidFill>
                <a:schemeClr val="accent6"/>
              </a:solidFill>
            </a:endParaRPr>
          </a:p>
          <a:p>
            <a:pPr algn="ctr"/>
            <a:endParaRPr lang="fr-FR" sz="1600" b="1" dirty="0">
              <a:solidFill>
                <a:schemeClr val="accent6"/>
              </a:solidFill>
            </a:endParaRPr>
          </a:p>
          <a:p>
            <a:pPr algn="ctr"/>
            <a:endParaRPr lang="fr-FR" sz="1600" b="1" dirty="0">
              <a:solidFill>
                <a:schemeClr val="accent6"/>
              </a:solidFill>
            </a:endParaRPr>
          </a:p>
          <a:p>
            <a:pPr algn="ctr"/>
            <a:endParaRPr lang="fr-FR" sz="1600" b="1" dirty="0">
              <a:solidFill>
                <a:schemeClr val="accent6"/>
              </a:solidFill>
            </a:endParaRPr>
          </a:p>
        </p:txBody>
      </p:sp>
      <p:sp>
        <p:nvSpPr>
          <p:cNvPr id="12" name="Rectangle 11">
            <a:extLst>
              <a:ext uri="{FF2B5EF4-FFF2-40B4-BE49-F238E27FC236}">
                <a16:creationId xmlns:a16="http://schemas.microsoft.com/office/drawing/2014/main" id="{3B95F5A5-C6A1-44E7-AF76-8403CCB68BA0}"/>
              </a:ext>
            </a:extLst>
          </p:cNvPr>
          <p:cNvSpPr/>
          <p:nvPr/>
        </p:nvSpPr>
        <p:spPr>
          <a:xfrm>
            <a:off x="4948599" y="1738939"/>
            <a:ext cx="1213095" cy="615553"/>
          </a:xfrm>
          <a:prstGeom prst="rect">
            <a:avLst/>
          </a:prstGeom>
          <a:solidFill>
            <a:srgbClr val="4AA53B"/>
          </a:solidFill>
          <a:ln>
            <a:noFill/>
          </a:ln>
        </p:spPr>
        <p:txBody>
          <a:bodyPr wrap="square">
            <a:spAutoFit/>
          </a:bodyPr>
          <a:lstStyle/>
          <a:p>
            <a:pPr algn="ctr"/>
            <a:endParaRPr lang="fr-FR" sz="1100" dirty="0"/>
          </a:p>
          <a:p>
            <a:pPr lvl="0" algn="ctr"/>
            <a:r>
              <a:rPr lang="fr-FR" sz="1200" b="1" dirty="0"/>
              <a:t>Participation </a:t>
            </a:r>
          </a:p>
          <a:p>
            <a:pPr algn="ctr"/>
            <a:endParaRPr lang="fr-FR" sz="1100" dirty="0"/>
          </a:p>
        </p:txBody>
      </p:sp>
      <p:sp>
        <p:nvSpPr>
          <p:cNvPr id="13" name="Rectangle 12">
            <a:extLst>
              <a:ext uri="{FF2B5EF4-FFF2-40B4-BE49-F238E27FC236}">
                <a16:creationId xmlns:a16="http://schemas.microsoft.com/office/drawing/2014/main" id="{078DD602-E079-4AF5-8F32-CFE2E7F3A616}"/>
              </a:ext>
            </a:extLst>
          </p:cNvPr>
          <p:cNvSpPr/>
          <p:nvPr/>
        </p:nvSpPr>
        <p:spPr>
          <a:xfrm>
            <a:off x="179900" y="3687938"/>
            <a:ext cx="8687247" cy="253916"/>
          </a:xfrm>
          <a:prstGeom prst="rect">
            <a:avLst/>
          </a:prstGeom>
        </p:spPr>
        <p:txBody>
          <a:bodyPr wrap="square">
            <a:spAutoFit/>
          </a:bodyPr>
          <a:lstStyle/>
          <a:p>
            <a:pPr algn="ctr"/>
            <a:r>
              <a:rPr lang="fr-FR" sz="1050" dirty="0">
                <a:solidFill>
                  <a:srgbClr val="EF7C00"/>
                </a:solidFill>
                <a:latin typeface="Verdana" panose="020B0604030504040204" pitchFamily="34" charset="0"/>
                <a:ea typeface="Verdana" panose="020B0604030504040204" pitchFamily="34" charset="0"/>
                <a:cs typeface="Verdana" panose="020B0604030504040204" pitchFamily="34" charset="0"/>
              </a:rPr>
              <a:t>Les sommes sont investies dans des FCPE  ou dans des SICAV </a:t>
            </a:r>
          </a:p>
        </p:txBody>
      </p:sp>
      <p:sp>
        <p:nvSpPr>
          <p:cNvPr id="14" name="ZoneTexte 13">
            <a:extLst>
              <a:ext uri="{FF2B5EF4-FFF2-40B4-BE49-F238E27FC236}">
                <a16:creationId xmlns:a16="http://schemas.microsoft.com/office/drawing/2014/main" id="{2B0086E8-46C8-400F-9E66-9BC5BE96178B}"/>
              </a:ext>
            </a:extLst>
          </p:cNvPr>
          <p:cNvSpPr txBox="1"/>
          <p:nvPr/>
        </p:nvSpPr>
        <p:spPr>
          <a:xfrm>
            <a:off x="4026109" y="3369634"/>
            <a:ext cx="1399643" cy="369332"/>
          </a:xfrm>
          <a:prstGeom prst="rect">
            <a:avLst/>
          </a:prstGeom>
          <a:noFill/>
        </p:spPr>
        <p:txBody>
          <a:bodyPr wrap="square" rtlCol="0">
            <a:spAutoFit/>
          </a:bodyPr>
          <a:lstStyle/>
          <a:p>
            <a:pPr algn="ctr"/>
            <a:r>
              <a:rPr lang="fr-FR" b="1" kern="1200" cap="all" baseline="0" dirty="0">
                <a:latin typeface="Verdana" panose="020B0604030504040204" pitchFamily="34" charset="0"/>
                <a:ea typeface="Verdana" panose="020B0604030504040204" pitchFamily="34" charset="0"/>
                <a:cs typeface="Verdana" panose="020B0604030504040204" pitchFamily="34" charset="0"/>
              </a:rPr>
              <a:t>Pee/pei</a:t>
            </a:r>
          </a:p>
        </p:txBody>
      </p:sp>
      <p:sp>
        <p:nvSpPr>
          <p:cNvPr id="15" name="Rectangle 14">
            <a:extLst>
              <a:ext uri="{FF2B5EF4-FFF2-40B4-BE49-F238E27FC236}">
                <a16:creationId xmlns:a16="http://schemas.microsoft.com/office/drawing/2014/main" id="{72861035-B38E-4673-B6B0-3905B9DBA6F9}"/>
              </a:ext>
            </a:extLst>
          </p:cNvPr>
          <p:cNvSpPr/>
          <p:nvPr/>
        </p:nvSpPr>
        <p:spPr>
          <a:xfrm>
            <a:off x="482059" y="2643835"/>
            <a:ext cx="6002882" cy="369332"/>
          </a:xfrm>
          <a:prstGeom prst="rect">
            <a:avLst/>
          </a:prstGeom>
          <a:solidFill>
            <a:srgbClr val="4AA53B"/>
          </a:solidFill>
          <a:ln>
            <a:noFill/>
          </a:ln>
        </p:spPr>
        <p:txBody>
          <a:bodyPr wrap="square">
            <a:spAutoFit/>
          </a:bodyPr>
          <a:lstStyle/>
          <a:p>
            <a:pPr marL="176213" lvl="0" algn="ctr"/>
            <a:r>
              <a:rPr lang="fr-FR" dirty="0"/>
              <a:t>Abondement facultatif de l’entreprise</a:t>
            </a:r>
          </a:p>
        </p:txBody>
      </p:sp>
      <p:sp>
        <p:nvSpPr>
          <p:cNvPr id="17" name="Rectangle 16">
            <a:extLst>
              <a:ext uri="{FF2B5EF4-FFF2-40B4-BE49-F238E27FC236}">
                <a16:creationId xmlns:a16="http://schemas.microsoft.com/office/drawing/2014/main" id="{670F7E31-BF59-46D9-ABBB-F43C3D9A897E}"/>
              </a:ext>
            </a:extLst>
          </p:cNvPr>
          <p:cNvSpPr/>
          <p:nvPr/>
        </p:nvSpPr>
        <p:spPr>
          <a:xfrm>
            <a:off x="2817871" y="1742729"/>
            <a:ext cx="1159804" cy="615553"/>
          </a:xfrm>
          <a:prstGeom prst="rect">
            <a:avLst/>
          </a:prstGeom>
          <a:solidFill>
            <a:srgbClr val="4AA53B"/>
          </a:solidFill>
          <a:ln>
            <a:noFill/>
          </a:ln>
        </p:spPr>
        <p:txBody>
          <a:bodyPr wrap="square">
            <a:spAutoFit/>
          </a:bodyPr>
          <a:lstStyle/>
          <a:p>
            <a:endParaRPr lang="fr-FR" sz="1100" dirty="0">
              <a:solidFill>
                <a:schemeClr val="accent6"/>
              </a:solidFill>
            </a:endParaRPr>
          </a:p>
          <a:p>
            <a:pPr algn="ctr"/>
            <a:r>
              <a:rPr lang="fr-FR" sz="1200" b="1" dirty="0"/>
              <a:t>intéressement</a:t>
            </a:r>
            <a:r>
              <a:rPr lang="fr-FR" sz="1200" b="1" dirty="0">
                <a:solidFill>
                  <a:srgbClr val="CF2F89"/>
                </a:solidFill>
              </a:rPr>
              <a:t> </a:t>
            </a:r>
          </a:p>
          <a:p>
            <a:endParaRPr lang="fr-FR" sz="1100" dirty="0"/>
          </a:p>
        </p:txBody>
      </p:sp>
      <p:sp>
        <p:nvSpPr>
          <p:cNvPr id="18" name="Rectangle 17">
            <a:extLst>
              <a:ext uri="{FF2B5EF4-FFF2-40B4-BE49-F238E27FC236}">
                <a16:creationId xmlns:a16="http://schemas.microsoft.com/office/drawing/2014/main" id="{181B9975-A909-4F95-9A09-D24CBBDECFCE}"/>
              </a:ext>
            </a:extLst>
          </p:cNvPr>
          <p:cNvSpPr/>
          <p:nvPr/>
        </p:nvSpPr>
        <p:spPr>
          <a:xfrm>
            <a:off x="340131" y="1763794"/>
            <a:ext cx="2058512" cy="538609"/>
          </a:xfrm>
          <a:prstGeom prst="rect">
            <a:avLst/>
          </a:prstGeom>
          <a:solidFill>
            <a:srgbClr val="0077BE"/>
          </a:solidFill>
          <a:ln>
            <a:noFill/>
          </a:ln>
        </p:spPr>
        <p:txBody>
          <a:bodyPr wrap="square" lIns="72000" tIns="0" bIns="0" anchor="ctr" anchorCtr="0">
            <a:spAutoFit/>
          </a:bodyPr>
          <a:lstStyle/>
          <a:p>
            <a:pPr algn="ctr"/>
            <a:endParaRPr lang="fr-FR" sz="1200" b="1" dirty="0"/>
          </a:p>
          <a:p>
            <a:pPr algn="ctr"/>
            <a:r>
              <a:rPr lang="fr-FR" sz="1200" b="1" dirty="0">
                <a:solidFill>
                  <a:schemeClr val="bg1"/>
                </a:solidFill>
              </a:rPr>
              <a:t>Versements volontaires  </a:t>
            </a:r>
          </a:p>
          <a:p>
            <a:endParaRPr lang="fr-FR" sz="1100" dirty="0"/>
          </a:p>
        </p:txBody>
      </p:sp>
      <p:sp>
        <p:nvSpPr>
          <p:cNvPr id="19" name="ZoneTexte 18">
            <a:extLst>
              <a:ext uri="{FF2B5EF4-FFF2-40B4-BE49-F238E27FC236}">
                <a16:creationId xmlns:a16="http://schemas.microsoft.com/office/drawing/2014/main" id="{48EDCD96-9778-4CCC-A1D4-37507273EEC1}"/>
              </a:ext>
            </a:extLst>
          </p:cNvPr>
          <p:cNvSpPr txBox="1"/>
          <p:nvPr/>
        </p:nvSpPr>
        <p:spPr>
          <a:xfrm>
            <a:off x="1641199" y="3951975"/>
            <a:ext cx="5988427" cy="576000"/>
          </a:xfrm>
          <a:prstGeom prst="rect">
            <a:avLst/>
          </a:prstGeom>
          <a:solidFill>
            <a:schemeClr val="bg1"/>
          </a:solidFill>
        </p:spPr>
        <p:txBody>
          <a:bodyPr wrap="square" tIns="36000" rtlCol="0" anchor="ctr" anchorCtr="0">
            <a:normAutofit/>
          </a:bodyPr>
          <a:lstStyle/>
          <a:p>
            <a:pPr algn="ctr"/>
            <a:r>
              <a:rPr lang="fr-FR" sz="1100" b="1" kern="1200" cap="all" baseline="0" dirty="0">
                <a:solidFill>
                  <a:schemeClr val="accent6"/>
                </a:solidFill>
                <a:latin typeface="Verdana" panose="020B0604030504040204" pitchFamily="34" charset="0"/>
                <a:ea typeface="Verdana" panose="020B0604030504040204" pitchFamily="34" charset="0"/>
                <a:cs typeface="Verdana" panose="020B0604030504040204" pitchFamily="34" charset="0"/>
              </a:rPr>
              <a:t>GESTION LIBRE</a:t>
            </a:r>
          </a:p>
        </p:txBody>
      </p:sp>
      <p:sp>
        <p:nvSpPr>
          <p:cNvPr id="20" name="Rectangle 19">
            <a:extLst>
              <a:ext uri="{FF2B5EF4-FFF2-40B4-BE49-F238E27FC236}">
                <a16:creationId xmlns:a16="http://schemas.microsoft.com/office/drawing/2014/main" id="{3F264225-C158-458D-9E41-BEE78F0B9286}"/>
              </a:ext>
            </a:extLst>
          </p:cNvPr>
          <p:cNvSpPr/>
          <p:nvPr/>
        </p:nvSpPr>
        <p:spPr>
          <a:xfrm>
            <a:off x="260632" y="4694583"/>
            <a:ext cx="8687247" cy="276999"/>
          </a:xfrm>
          <a:prstGeom prst="rect">
            <a:avLst/>
          </a:prstGeom>
        </p:spPr>
        <p:txBody>
          <a:bodyPr wrap="square">
            <a:spAutoFit/>
          </a:bodyPr>
          <a:lstStyle/>
          <a:p>
            <a:pPr algn="ctr"/>
            <a:r>
              <a:rPr lang="fr-FR" sz="1200" b="1" dirty="0">
                <a:solidFill>
                  <a:srgbClr val="EF7C00"/>
                </a:solidFill>
                <a:latin typeface="Verdana" panose="020B0604030504040204" pitchFamily="34" charset="0"/>
                <a:ea typeface="Verdana" panose="020B0604030504040204" pitchFamily="34" charset="0"/>
                <a:cs typeface="Verdana" panose="020B0604030504040204" pitchFamily="34" charset="0"/>
              </a:rPr>
              <a:t>DISPONIBLE APRES 5 ANS GLISSANT OU  EN CAS DE DEBLOCAGE ANTICIPE </a:t>
            </a:r>
          </a:p>
        </p:txBody>
      </p:sp>
      <p:sp>
        <p:nvSpPr>
          <p:cNvPr id="21" name="ZoneTexte 20">
            <a:extLst>
              <a:ext uri="{FF2B5EF4-FFF2-40B4-BE49-F238E27FC236}">
                <a16:creationId xmlns:a16="http://schemas.microsoft.com/office/drawing/2014/main" id="{4DB3C1E6-98B8-4B06-B0B0-B05985810B1A}"/>
              </a:ext>
            </a:extLst>
          </p:cNvPr>
          <p:cNvSpPr txBox="1"/>
          <p:nvPr/>
        </p:nvSpPr>
        <p:spPr>
          <a:xfrm>
            <a:off x="559504" y="5531672"/>
            <a:ext cx="8135451" cy="307777"/>
          </a:xfrm>
          <a:prstGeom prst="rect">
            <a:avLst/>
          </a:prstGeom>
          <a:noFill/>
          <a:ln>
            <a:solidFill>
              <a:schemeClr val="tx1"/>
            </a:solidFill>
          </a:ln>
        </p:spPr>
        <p:txBody>
          <a:bodyPr wrap="square" rtlCol="0">
            <a:spAutoFit/>
          </a:bodyPr>
          <a:lstStyle/>
          <a:p>
            <a:pPr algn="ctr"/>
            <a:r>
              <a:rPr lang="fr-FR" sz="1400" b="1" kern="1200" cap="all" baseline="0" dirty="0">
                <a:solidFill>
                  <a:srgbClr val="EF7C00"/>
                </a:solidFill>
                <a:latin typeface="Verdana" panose="020B0604030504040204" pitchFamily="34" charset="0"/>
                <a:ea typeface="Verdana" panose="020B0604030504040204" pitchFamily="34" charset="0"/>
                <a:cs typeface="Verdana" panose="020B0604030504040204" pitchFamily="34" charset="0"/>
              </a:rPr>
              <a:t>CAPITAL </a:t>
            </a:r>
          </a:p>
        </p:txBody>
      </p:sp>
      <p:sp>
        <p:nvSpPr>
          <p:cNvPr id="22" name="Flèche : bas 21">
            <a:extLst>
              <a:ext uri="{FF2B5EF4-FFF2-40B4-BE49-F238E27FC236}">
                <a16:creationId xmlns:a16="http://schemas.microsoft.com/office/drawing/2014/main" id="{FEF1A55B-4B78-4D23-A2D3-7D591CC11707}"/>
              </a:ext>
            </a:extLst>
          </p:cNvPr>
          <p:cNvSpPr/>
          <p:nvPr/>
        </p:nvSpPr>
        <p:spPr>
          <a:xfrm>
            <a:off x="4467784" y="5111590"/>
            <a:ext cx="484632" cy="307777"/>
          </a:xfrm>
          <a:prstGeom prst="downArrow">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3" name="Flèche : bas 22">
            <a:extLst>
              <a:ext uri="{FF2B5EF4-FFF2-40B4-BE49-F238E27FC236}">
                <a16:creationId xmlns:a16="http://schemas.microsoft.com/office/drawing/2014/main" id="{55F377D0-35E0-4A07-8E02-F2E390B94835}"/>
              </a:ext>
            </a:extLst>
          </p:cNvPr>
          <p:cNvSpPr/>
          <p:nvPr/>
        </p:nvSpPr>
        <p:spPr>
          <a:xfrm>
            <a:off x="5716315" y="2991251"/>
            <a:ext cx="370702" cy="260761"/>
          </a:xfrm>
          <a:prstGeom prst="downArrow">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4" name="Flèche : bas 23">
            <a:extLst>
              <a:ext uri="{FF2B5EF4-FFF2-40B4-BE49-F238E27FC236}">
                <a16:creationId xmlns:a16="http://schemas.microsoft.com/office/drawing/2014/main" id="{463C12EB-3A1B-4ECC-A93E-859AB6EEDDDD}"/>
              </a:ext>
            </a:extLst>
          </p:cNvPr>
          <p:cNvSpPr/>
          <p:nvPr/>
        </p:nvSpPr>
        <p:spPr>
          <a:xfrm>
            <a:off x="3483463" y="3056884"/>
            <a:ext cx="370702" cy="252425"/>
          </a:xfrm>
          <a:prstGeom prst="downArrow">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5" name="Flèche : bas 24">
            <a:extLst>
              <a:ext uri="{FF2B5EF4-FFF2-40B4-BE49-F238E27FC236}">
                <a16:creationId xmlns:a16="http://schemas.microsoft.com/office/drawing/2014/main" id="{2B5083F1-B3E6-486E-B16D-6EF55CA8F291}"/>
              </a:ext>
            </a:extLst>
          </p:cNvPr>
          <p:cNvSpPr/>
          <p:nvPr/>
        </p:nvSpPr>
        <p:spPr>
          <a:xfrm>
            <a:off x="3238163" y="2376093"/>
            <a:ext cx="370702" cy="241220"/>
          </a:xfrm>
          <a:prstGeom prst="downArrow">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6" name="Flèche : bas 25">
            <a:extLst>
              <a:ext uri="{FF2B5EF4-FFF2-40B4-BE49-F238E27FC236}">
                <a16:creationId xmlns:a16="http://schemas.microsoft.com/office/drawing/2014/main" id="{67521F7D-6E72-4831-84D1-06B5A102F3DB}"/>
              </a:ext>
            </a:extLst>
          </p:cNvPr>
          <p:cNvSpPr/>
          <p:nvPr/>
        </p:nvSpPr>
        <p:spPr>
          <a:xfrm>
            <a:off x="5393427" y="2367569"/>
            <a:ext cx="370702" cy="240307"/>
          </a:xfrm>
          <a:prstGeom prst="downArrow">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8" name="Flèche : bas 27">
            <a:extLst>
              <a:ext uri="{FF2B5EF4-FFF2-40B4-BE49-F238E27FC236}">
                <a16:creationId xmlns:a16="http://schemas.microsoft.com/office/drawing/2014/main" id="{4161F31C-8273-4886-A706-67AEC9A8506A}"/>
              </a:ext>
            </a:extLst>
          </p:cNvPr>
          <p:cNvSpPr/>
          <p:nvPr/>
        </p:nvSpPr>
        <p:spPr>
          <a:xfrm>
            <a:off x="872573" y="3037336"/>
            <a:ext cx="370702" cy="240307"/>
          </a:xfrm>
          <a:prstGeom prst="downArrow">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9" name="Flèche : bas 28">
            <a:extLst>
              <a:ext uri="{FF2B5EF4-FFF2-40B4-BE49-F238E27FC236}">
                <a16:creationId xmlns:a16="http://schemas.microsoft.com/office/drawing/2014/main" id="{429C232A-9977-4F41-89C7-505434962EEA}"/>
              </a:ext>
            </a:extLst>
          </p:cNvPr>
          <p:cNvSpPr/>
          <p:nvPr/>
        </p:nvSpPr>
        <p:spPr>
          <a:xfrm>
            <a:off x="1183699" y="2311898"/>
            <a:ext cx="353192" cy="291838"/>
          </a:xfrm>
          <a:prstGeom prst="downArrow">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0" name="Rectangle 29">
            <a:extLst>
              <a:ext uri="{FF2B5EF4-FFF2-40B4-BE49-F238E27FC236}">
                <a16:creationId xmlns:a16="http://schemas.microsoft.com/office/drawing/2014/main" id="{0E7317A1-5144-43B5-8260-9F7F6A018934}"/>
              </a:ext>
            </a:extLst>
          </p:cNvPr>
          <p:cNvSpPr/>
          <p:nvPr/>
        </p:nvSpPr>
        <p:spPr>
          <a:xfrm>
            <a:off x="6951098" y="1834574"/>
            <a:ext cx="1618938" cy="461665"/>
          </a:xfrm>
          <a:prstGeom prst="rect">
            <a:avLst/>
          </a:prstGeom>
          <a:solidFill>
            <a:srgbClr val="D13089"/>
          </a:solidFill>
          <a:ln>
            <a:noFill/>
          </a:ln>
        </p:spPr>
        <p:txBody>
          <a:bodyPr wrap="square" anchor="ctr" anchorCtr="0">
            <a:spAutoFit/>
          </a:bodyPr>
          <a:lstStyle/>
          <a:p>
            <a:pPr marL="176213" algn="ctr"/>
            <a:r>
              <a:rPr lang="fr-FR" sz="1200" b="1" dirty="0">
                <a:solidFill>
                  <a:schemeClr val="bg1"/>
                </a:solidFill>
              </a:rPr>
              <a:t>Transferts d’anciens PEE</a:t>
            </a:r>
            <a:endParaRPr lang="fr-FR" sz="1100" dirty="0">
              <a:solidFill>
                <a:schemeClr val="bg1"/>
              </a:solidFill>
            </a:endParaRPr>
          </a:p>
        </p:txBody>
      </p:sp>
      <p:sp>
        <p:nvSpPr>
          <p:cNvPr id="31" name="Flèche : bas 30">
            <a:extLst>
              <a:ext uri="{FF2B5EF4-FFF2-40B4-BE49-F238E27FC236}">
                <a16:creationId xmlns:a16="http://schemas.microsoft.com/office/drawing/2014/main" id="{A246896B-77FF-4F2A-BCA7-C58FF4FC5E35}"/>
              </a:ext>
            </a:extLst>
          </p:cNvPr>
          <p:cNvSpPr/>
          <p:nvPr/>
        </p:nvSpPr>
        <p:spPr>
          <a:xfrm>
            <a:off x="7629626" y="2366053"/>
            <a:ext cx="370702" cy="907994"/>
          </a:xfrm>
          <a:prstGeom prst="downArrow">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426513867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Espace réservé du texte 26">
            <a:extLst>
              <a:ext uri="{FF2B5EF4-FFF2-40B4-BE49-F238E27FC236}">
                <a16:creationId xmlns:a16="http://schemas.microsoft.com/office/drawing/2014/main" id="{7B12C824-BD20-A14C-B120-B091C443379D}"/>
              </a:ext>
            </a:extLst>
          </p:cNvPr>
          <p:cNvSpPr>
            <a:spLocks noGrp="1"/>
          </p:cNvSpPr>
          <p:nvPr>
            <p:ph type="body" sz="quarter" idx="13"/>
          </p:nvPr>
        </p:nvSpPr>
        <p:spPr/>
        <p:txBody>
          <a:bodyPr/>
          <a:lstStyle/>
          <a:p>
            <a:r>
              <a:rPr lang="fr-FR" dirty="0"/>
              <a:t>Le </a:t>
            </a:r>
            <a:r>
              <a:rPr lang="fr-FR" dirty="0" err="1"/>
              <a:t>pei</a:t>
            </a:r>
            <a:r>
              <a:rPr lang="fr-FR" dirty="0"/>
              <a:t> : Son alimentation</a:t>
            </a:r>
          </a:p>
        </p:txBody>
      </p:sp>
      <p:sp>
        <p:nvSpPr>
          <p:cNvPr id="2" name="Espace réservé de la date 1">
            <a:extLst>
              <a:ext uri="{FF2B5EF4-FFF2-40B4-BE49-F238E27FC236}">
                <a16:creationId xmlns:a16="http://schemas.microsoft.com/office/drawing/2014/main" id="{119410D0-CD12-9A4F-99EF-5C7C6D8246C6}"/>
              </a:ext>
            </a:extLst>
          </p:cNvPr>
          <p:cNvSpPr>
            <a:spLocks noGrp="1"/>
          </p:cNvSpPr>
          <p:nvPr>
            <p:ph type="dt" sz="half" idx="10"/>
          </p:nvPr>
        </p:nvSpPr>
        <p:spPr/>
        <p:txBody>
          <a:bodyPr/>
          <a:lstStyle/>
          <a:p>
            <a:pPr>
              <a:spcBef>
                <a:spcPct val="0"/>
              </a:spcBef>
            </a:pPr>
            <a:fld id="{D641EFE0-45D8-0E4E-9973-7F8A1AF362B6}" type="datetime4">
              <a:rPr lang="fr-FR" smtClean="0"/>
              <a:t>3 juin 2021</a:t>
            </a:fld>
            <a:endParaRPr lang="fr-FR" dirty="0"/>
          </a:p>
        </p:txBody>
      </p:sp>
      <p:sp>
        <p:nvSpPr>
          <p:cNvPr id="7" name="Espace réservé du texte 6">
            <a:extLst>
              <a:ext uri="{FF2B5EF4-FFF2-40B4-BE49-F238E27FC236}">
                <a16:creationId xmlns:a16="http://schemas.microsoft.com/office/drawing/2014/main" id="{4A95D528-2D59-45F0-A5ED-AE43E18F64DF}"/>
              </a:ext>
            </a:extLst>
          </p:cNvPr>
          <p:cNvSpPr>
            <a:spLocks noGrp="1"/>
          </p:cNvSpPr>
          <p:nvPr>
            <p:ph type="body" sz="quarter" idx="12"/>
          </p:nvPr>
        </p:nvSpPr>
        <p:spPr/>
        <p:txBody>
          <a:bodyPr/>
          <a:lstStyle/>
          <a:p>
            <a:r>
              <a:rPr lang="fr-FR" dirty="0"/>
              <a:t>Son alimentation</a:t>
            </a:r>
          </a:p>
        </p:txBody>
      </p:sp>
      <p:sp>
        <p:nvSpPr>
          <p:cNvPr id="3" name="Titre 2">
            <a:extLst>
              <a:ext uri="{FF2B5EF4-FFF2-40B4-BE49-F238E27FC236}">
                <a16:creationId xmlns:a16="http://schemas.microsoft.com/office/drawing/2014/main" id="{9545E8EF-C88C-C04C-9784-7B951DFDB013}"/>
              </a:ext>
            </a:extLst>
          </p:cNvPr>
          <p:cNvSpPr>
            <a:spLocks noGrp="1"/>
          </p:cNvSpPr>
          <p:nvPr>
            <p:ph type="title"/>
          </p:nvPr>
        </p:nvSpPr>
        <p:spPr/>
        <p:txBody>
          <a:bodyPr/>
          <a:lstStyle/>
          <a:p>
            <a:r>
              <a:rPr lang="fr-FR" dirty="0"/>
              <a:t>1</a:t>
            </a:r>
          </a:p>
        </p:txBody>
      </p:sp>
      <p:sp>
        <p:nvSpPr>
          <p:cNvPr id="5" name="Espace réservé du texte 4">
            <a:extLst>
              <a:ext uri="{FF2B5EF4-FFF2-40B4-BE49-F238E27FC236}">
                <a16:creationId xmlns:a16="http://schemas.microsoft.com/office/drawing/2014/main" id="{3FBEF2F6-6382-4D18-8921-1462F6811AE2}"/>
              </a:ext>
            </a:extLst>
          </p:cNvPr>
          <p:cNvSpPr>
            <a:spLocks noGrp="1"/>
          </p:cNvSpPr>
          <p:nvPr>
            <p:ph type="body" sz="quarter" idx="15"/>
          </p:nvPr>
        </p:nvSpPr>
        <p:spPr>
          <a:xfrm>
            <a:off x="1368425" y="1055683"/>
            <a:ext cx="6704421" cy="322104"/>
          </a:xfrm>
        </p:spPr>
        <p:txBody>
          <a:bodyPr/>
          <a:lstStyle/>
          <a:p>
            <a:r>
              <a:rPr lang="fr-FR" dirty="0"/>
              <a:t>2-comparaison d’une prime et d’un abondement</a:t>
            </a:r>
          </a:p>
        </p:txBody>
      </p:sp>
      <p:graphicFrame>
        <p:nvGraphicFramePr>
          <p:cNvPr id="9" name="Tableau 8">
            <a:extLst>
              <a:ext uri="{FF2B5EF4-FFF2-40B4-BE49-F238E27FC236}">
                <a16:creationId xmlns:a16="http://schemas.microsoft.com/office/drawing/2014/main" id="{B76FA65B-F608-4173-99BC-46A1FC137C2D}"/>
              </a:ext>
            </a:extLst>
          </p:cNvPr>
          <p:cNvGraphicFramePr>
            <a:graphicFrameLocks noGrp="1"/>
          </p:cNvGraphicFramePr>
          <p:nvPr/>
        </p:nvGraphicFramePr>
        <p:xfrm>
          <a:off x="694913" y="1497003"/>
          <a:ext cx="7891740" cy="4437745"/>
        </p:xfrm>
        <a:graphic>
          <a:graphicData uri="http://schemas.openxmlformats.org/drawingml/2006/table">
            <a:tbl>
              <a:tblPr firstRow="1" bandRow="1"/>
              <a:tblGrid>
                <a:gridCol w="4197118">
                  <a:extLst>
                    <a:ext uri="{9D8B030D-6E8A-4147-A177-3AD203B41FA5}">
                      <a16:colId xmlns:a16="http://schemas.microsoft.com/office/drawing/2014/main" val="20000"/>
                    </a:ext>
                  </a:extLst>
                </a:gridCol>
                <a:gridCol w="1871261">
                  <a:extLst>
                    <a:ext uri="{9D8B030D-6E8A-4147-A177-3AD203B41FA5}">
                      <a16:colId xmlns:a16="http://schemas.microsoft.com/office/drawing/2014/main" val="20001"/>
                    </a:ext>
                  </a:extLst>
                </a:gridCol>
                <a:gridCol w="1823361">
                  <a:extLst>
                    <a:ext uri="{9D8B030D-6E8A-4147-A177-3AD203B41FA5}">
                      <a16:colId xmlns:a16="http://schemas.microsoft.com/office/drawing/2014/main" val="20002"/>
                    </a:ext>
                  </a:extLst>
                </a:gridCol>
              </a:tblGrid>
              <a:tr h="446891">
                <a:tc>
                  <a:txBody>
                    <a:bodyPr/>
                    <a:lstStyle>
                      <a:lvl1pPr marL="0" algn="l" defTabSz="914400" rtl="0" eaLnBrk="1" latinLnBrk="0" hangingPunct="1">
                        <a:defRPr sz="1800" kern="1200">
                          <a:solidFill>
                            <a:schemeClr val="dk1"/>
                          </a:solidFill>
                          <a:latin typeface="Verdana"/>
                        </a:defRPr>
                      </a:lvl1pPr>
                      <a:lvl2pPr marL="457200" algn="l" defTabSz="914400" rtl="0" eaLnBrk="1" latinLnBrk="0" hangingPunct="1">
                        <a:defRPr sz="1800" kern="1200">
                          <a:solidFill>
                            <a:schemeClr val="dk1"/>
                          </a:solidFill>
                          <a:latin typeface="Verdana"/>
                        </a:defRPr>
                      </a:lvl2pPr>
                      <a:lvl3pPr marL="914400" algn="l" defTabSz="914400" rtl="0" eaLnBrk="1" latinLnBrk="0" hangingPunct="1">
                        <a:defRPr sz="1800" kern="1200">
                          <a:solidFill>
                            <a:schemeClr val="dk1"/>
                          </a:solidFill>
                          <a:latin typeface="Verdana"/>
                        </a:defRPr>
                      </a:lvl3pPr>
                      <a:lvl4pPr marL="1371600" algn="l" defTabSz="914400" rtl="0" eaLnBrk="1" latinLnBrk="0" hangingPunct="1">
                        <a:defRPr sz="1800" kern="1200">
                          <a:solidFill>
                            <a:schemeClr val="dk1"/>
                          </a:solidFill>
                          <a:latin typeface="Verdana"/>
                        </a:defRPr>
                      </a:lvl4pPr>
                      <a:lvl5pPr marL="1828800" algn="l" defTabSz="914400" rtl="0" eaLnBrk="1" latinLnBrk="0" hangingPunct="1">
                        <a:defRPr sz="1800" kern="1200">
                          <a:solidFill>
                            <a:schemeClr val="dk1"/>
                          </a:solidFill>
                          <a:latin typeface="Verdana"/>
                        </a:defRPr>
                      </a:lvl5pPr>
                      <a:lvl6pPr marL="2286000" algn="l" defTabSz="914400" rtl="0" eaLnBrk="1" latinLnBrk="0" hangingPunct="1">
                        <a:defRPr sz="1800" kern="1200">
                          <a:solidFill>
                            <a:schemeClr val="dk1"/>
                          </a:solidFill>
                          <a:latin typeface="Verdana"/>
                        </a:defRPr>
                      </a:lvl6pPr>
                      <a:lvl7pPr marL="2743200" algn="l" defTabSz="914400" rtl="0" eaLnBrk="1" latinLnBrk="0" hangingPunct="1">
                        <a:defRPr sz="1800" kern="1200">
                          <a:solidFill>
                            <a:schemeClr val="dk1"/>
                          </a:solidFill>
                          <a:latin typeface="Verdana"/>
                        </a:defRPr>
                      </a:lvl7pPr>
                      <a:lvl8pPr marL="3200400" algn="l" defTabSz="914400" rtl="0" eaLnBrk="1" latinLnBrk="0" hangingPunct="1">
                        <a:defRPr sz="1800" kern="1200">
                          <a:solidFill>
                            <a:schemeClr val="dk1"/>
                          </a:solidFill>
                          <a:latin typeface="Verdana"/>
                        </a:defRPr>
                      </a:lvl8pPr>
                      <a:lvl9pPr marL="3657600" algn="l" defTabSz="914400" rtl="0" eaLnBrk="1" latinLnBrk="0" hangingPunct="1">
                        <a:defRPr sz="1800" kern="1200">
                          <a:solidFill>
                            <a:schemeClr val="dk1"/>
                          </a:solidFill>
                          <a:latin typeface="Verdana"/>
                        </a:defRPr>
                      </a:lvl9pPr>
                    </a:lstStyle>
                    <a:p>
                      <a:pPr algn="ctr"/>
                      <a:endParaRPr lang="fr-FR" sz="1100" b="0" dirty="0">
                        <a:solidFill>
                          <a:schemeClr val="tx1"/>
                        </a:solidFill>
                      </a:endParaRPr>
                    </a:p>
                  </a:txBody>
                  <a:tcPr marL="91445" marR="91445" marT="45732" marB="45732" anchor="ctr">
                    <a:lnL w="12700" cmpd="sng">
                      <a:solidFill>
                        <a:srgbClr val="FFFFFF"/>
                      </a:solidFill>
                    </a:lnL>
                    <a:lnR w="28575" cap="flat" cmpd="sng" algn="ctr">
                      <a:solidFill>
                        <a:srgbClr val="000000"/>
                      </a:solidFill>
                      <a:prstDash val="solid"/>
                      <a:round/>
                      <a:headEnd type="none" w="med" len="med"/>
                      <a:tailEnd type="none" w="med" len="med"/>
                    </a:lnR>
                    <a:lnT w="38100" cmpd="sng">
                      <a:solidFill>
                        <a:srgbClr val="FFFFFF"/>
                      </a:solidFill>
                    </a:lnT>
                    <a:lnB w="28575"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lvl1pPr marL="0" algn="l" defTabSz="914400" rtl="0" eaLnBrk="1" latinLnBrk="0" hangingPunct="1">
                        <a:defRPr sz="1800" kern="1200">
                          <a:solidFill>
                            <a:schemeClr val="dk1"/>
                          </a:solidFill>
                          <a:latin typeface="Verdana"/>
                        </a:defRPr>
                      </a:lvl1pPr>
                      <a:lvl2pPr marL="457200" algn="l" defTabSz="914400" rtl="0" eaLnBrk="1" latinLnBrk="0" hangingPunct="1">
                        <a:defRPr sz="1800" kern="1200">
                          <a:solidFill>
                            <a:schemeClr val="dk1"/>
                          </a:solidFill>
                          <a:latin typeface="Verdana"/>
                        </a:defRPr>
                      </a:lvl2pPr>
                      <a:lvl3pPr marL="914400" algn="l" defTabSz="914400" rtl="0" eaLnBrk="1" latinLnBrk="0" hangingPunct="1">
                        <a:defRPr sz="1800" kern="1200">
                          <a:solidFill>
                            <a:schemeClr val="dk1"/>
                          </a:solidFill>
                          <a:latin typeface="Verdana"/>
                        </a:defRPr>
                      </a:lvl3pPr>
                      <a:lvl4pPr marL="1371600" algn="l" defTabSz="914400" rtl="0" eaLnBrk="1" latinLnBrk="0" hangingPunct="1">
                        <a:defRPr sz="1800" kern="1200">
                          <a:solidFill>
                            <a:schemeClr val="dk1"/>
                          </a:solidFill>
                          <a:latin typeface="Verdana"/>
                        </a:defRPr>
                      </a:lvl4pPr>
                      <a:lvl5pPr marL="1828800" algn="l" defTabSz="914400" rtl="0" eaLnBrk="1" latinLnBrk="0" hangingPunct="1">
                        <a:defRPr sz="1800" kern="1200">
                          <a:solidFill>
                            <a:schemeClr val="dk1"/>
                          </a:solidFill>
                          <a:latin typeface="Verdana"/>
                        </a:defRPr>
                      </a:lvl5pPr>
                      <a:lvl6pPr marL="2286000" algn="l" defTabSz="914400" rtl="0" eaLnBrk="1" latinLnBrk="0" hangingPunct="1">
                        <a:defRPr sz="1800" kern="1200">
                          <a:solidFill>
                            <a:schemeClr val="dk1"/>
                          </a:solidFill>
                          <a:latin typeface="Verdana"/>
                        </a:defRPr>
                      </a:lvl6pPr>
                      <a:lvl7pPr marL="2743200" algn="l" defTabSz="914400" rtl="0" eaLnBrk="1" latinLnBrk="0" hangingPunct="1">
                        <a:defRPr sz="1800" kern="1200">
                          <a:solidFill>
                            <a:schemeClr val="dk1"/>
                          </a:solidFill>
                          <a:latin typeface="Verdana"/>
                        </a:defRPr>
                      </a:lvl7pPr>
                      <a:lvl8pPr marL="3200400" algn="l" defTabSz="914400" rtl="0" eaLnBrk="1" latinLnBrk="0" hangingPunct="1">
                        <a:defRPr sz="1800" kern="1200">
                          <a:solidFill>
                            <a:schemeClr val="dk1"/>
                          </a:solidFill>
                          <a:latin typeface="Verdana"/>
                        </a:defRPr>
                      </a:lvl8pPr>
                      <a:lvl9pPr marL="3657600" algn="l" defTabSz="914400" rtl="0" eaLnBrk="1" latinLnBrk="0" hangingPunct="1">
                        <a:defRPr sz="1800" kern="1200">
                          <a:solidFill>
                            <a:schemeClr val="dk1"/>
                          </a:solidFill>
                          <a:latin typeface="Verdana"/>
                        </a:defRPr>
                      </a:lvl9pPr>
                    </a:lstStyle>
                    <a:p>
                      <a:pPr marL="0" algn="ctr" defTabSz="457200" rtl="0" eaLnBrk="1" latinLnBrk="0" hangingPunct="1"/>
                      <a:r>
                        <a:rPr lang="fr-FR" sz="1100" b="1" kern="1200" baseline="0" dirty="0">
                          <a:solidFill>
                            <a:schemeClr val="lt1"/>
                          </a:solidFill>
                          <a:latin typeface="+mn-lt"/>
                          <a:ea typeface="+mn-ea"/>
                          <a:cs typeface="+mn-cs"/>
                        </a:rPr>
                        <a:t>Prime sur salaire</a:t>
                      </a:r>
                      <a:r>
                        <a:rPr lang="fr-FR" sz="1050" b="1" kern="1200" baseline="0" dirty="0">
                          <a:solidFill>
                            <a:schemeClr val="lt1"/>
                          </a:solidFill>
                          <a:latin typeface="+mn-lt"/>
                          <a:ea typeface="+mn-ea"/>
                          <a:cs typeface="+mn-cs"/>
                        </a:rPr>
                        <a:t> </a:t>
                      </a:r>
                    </a:p>
                  </a:txBody>
                  <a:tcPr marL="91445" marR="91445" marT="45732" marB="45732" anchor="ctr">
                    <a:lnL w="28575" cap="flat" cmpd="sng" algn="ctr">
                      <a:solidFill>
                        <a:srgbClr val="000000"/>
                      </a:solidFill>
                      <a:prstDash val="solid"/>
                      <a:round/>
                      <a:headEnd type="none" w="med" len="med"/>
                      <a:tailEnd type="none" w="med" len="med"/>
                    </a:lnL>
                    <a:lnR w="12700" cap="flat" cmpd="sng" algn="ctr">
                      <a:solidFill>
                        <a:srgbClr val="FFFFFF"/>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chemeClr val="accent3">
                        <a:lumMod val="40000"/>
                        <a:lumOff val="60000"/>
                      </a:schemeClr>
                    </a:solidFill>
                  </a:tcPr>
                </a:tc>
                <a:tc>
                  <a:txBody>
                    <a:bodyPr/>
                    <a:lstStyle>
                      <a:lvl1pPr marL="0" algn="l" defTabSz="914400" rtl="0" eaLnBrk="1" latinLnBrk="0" hangingPunct="1">
                        <a:defRPr sz="1800" kern="1200">
                          <a:solidFill>
                            <a:schemeClr val="dk1"/>
                          </a:solidFill>
                          <a:latin typeface="Verdana"/>
                        </a:defRPr>
                      </a:lvl1pPr>
                      <a:lvl2pPr marL="457200" algn="l" defTabSz="914400" rtl="0" eaLnBrk="1" latinLnBrk="0" hangingPunct="1">
                        <a:defRPr sz="1800" kern="1200">
                          <a:solidFill>
                            <a:schemeClr val="dk1"/>
                          </a:solidFill>
                          <a:latin typeface="Verdana"/>
                        </a:defRPr>
                      </a:lvl2pPr>
                      <a:lvl3pPr marL="914400" algn="l" defTabSz="914400" rtl="0" eaLnBrk="1" latinLnBrk="0" hangingPunct="1">
                        <a:defRPr sz="1800" kern="1200">
                          <a:solidFill>
                            <a:schemeClr val="dk1"/>
                          </a:solidFill>
                          <a:latin typeface="Verdana"/>
                        </a:defRPr>
                      </a:lvl3pPr>
                      <a:lvl4pPr marL="1371600" algn="l" defTabSz="914400" rtl="0" eaLnBrk="1" latinLnBrk="0" hangingPunct="1">
                        <a:defRPr sz="1800" kern="1200">
                          <a:solidFill>
                            <a:schemeClr val="dk1"/>
                          </a:solidFill>
                          <a:latin typeface="Verdana"/>
                        </a:defRPr>
                      </a:lvl4pPr>
                      <a:lvl5pPr marL="1828800" algn="l" defTabSz="914400" rtl="0" eaLnBrk="1" latinLnBrk="0" hangingPunct="1">
                        <a:defRPr sz="1800" kern="1200">
                          <a:solidFill>
                            <a:schemeClr val="dk1"/>
                          </a:solidFill>
                          <a:latin typeface="Verdana"/>
                        </a:defRPr>
                      </a:lvl5pPr>
                      <a:lvl6pPr marL="2286000" algn="l" defTabSz="914400" rtl="0" eaLnBrk="1" latinLnBrk="0" hangingPunct="1">
                        <a:defRPr sz="1800" kern="1200">
                          <a:solidFill>
                            <a:schemeClr val="dk1"/>
                          </a:solidFill>
                          <a:latin typeface="Verdana"/>
                        </a:defRPr>
                      </a:lvl6pPr>
                      <a:lvl7pPr marL="2743200" algn="l" defTabSz="914400" rtl="0" eaLnBrk="1" latinLnBrk="0" hangingPunct="1">
                        <a:defRPr sz="1800" kern="1200">
                          <a:solidFill>
                            <a:schemeClr val="dk1"/>
                          </a:solidFill>
                          <a:latin typeface="Verdana"/>
                        </a:defRPr>
                      </a:lvl7pPr>
                      <a:lvl8pPr marL="3200400" algn="l" defTabSz="914400" rtl="0" eaLnBrk="1" latinLnBrk="0" hangingPunct="1">
                        <a:defRPr sz="1800" kern="1200">
                          <a:solidFill>
                            <a:schemeClr val="dk1"/>
                          </a:solidFill>
                          <a:latin typeface="Verdana"/>
                        </a:defRPr>
                      </a:lvl8pPr>
                      <a:lvl9pPr marL="3657600" algn="l" defTabSz="914400" rtl="0" eaLnBrk="1" latinLnBrk="0" hangingPunct="1">
                        <a:defRPr sz="1800" kern="1200">
                          <a:solidFill>
                            <a:schemeClr val="dk1"/>
                          </a:solidFill>
                          <a:latin typeface="Verdana"/>
                        </a:defRPr>
                      </a:lvl9pPr>
                    </a:lstStyle>
                    <a:p>
                      <a:pPr marL="0" algn="ctr" defTabSz="457200" rtl="0" eaLnBrk="1" latinLnBrk="0" hangingPunct="1"/>
                      <a:r>
                        <a:rPr lang="fr-FR" sz="1100" b="1" kern="1200" baseline="0" dirty="0">
                          <a:solidFill>
                            <a:schemeClr val="bg1"/>
                          </a:solidFill>
                          <a:latin typeface="+mn-lt"/>
                          <a:ea typeface="+mn-ea"/>
                          <a:cs typeface="+mn-cs"/>
                        </a:rPr>
                        <a:t>Abondement épargne salariale (a)</a:t>
                      </a:r>
                    </a:p>
                  </a:txBody>
                  <a:tcPr marL="91445" marR="91445" marT="45732" marB="45732" anchor="ctr">
                    <a:lnL w="12700" cap="flat" cmpd="sng" algn="ctr">
                      <a:solidFill>
                        <a:srgbClr val="FFFFFF"/>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4AA53B"/>
                    </a:solidFill>
                  </a:tcPr>
                </a:tc>
                <a:extLst>
                  <a:ext uri="{0D108BD9-81ED-4DB2-BD59-A6C34878D82A}">
                    <a16:rowId xmlns:a16="http://schemas.microsoft.com/office/drawing/2014/main" val="10001"/>
                  </a:ext>
                </a:extLst>
              </a:tr>
              <a:tr h="250201">
                <a:tc>
                  <a:txBody>
                    <a:bodyPr/>
                    <a:lstStyle>
                      <a:lvl1pPr marL="0" algn="l" defTabSz="914400" rtl="0" eaLnBrk="1" latinLnBrk="0" hangingPunct="1">
                        <a:defRPr sz="1800" kern="1200">
                          <a:solidFill>
                            <a:schemeClr val="dk1"/>
                          </a:solidFill>
                          <a:latin typeface="Verdana"/>
                        </a:defRPr>
                      </a:lvl1pPr>
                      <a:lvl2pPr marL="457200" algn="l" defTabSz="914400" rtl="0" eaLnBrk="1" latinLnBrk="0" hangingPunct="1">
                        <a:defRPr sz="1800" kern="1200">
                          <a:solidFill>
                            <a:schemeClr val="dk1"/>
                          </a:solidFill>
                          <a:latin typeface="Verdana"/>
                        </a:defRPr>
                      </a:lvl2pPr>
                      <a:lvl3pPr marL="914400" algn="l" defTabSz="914400" rtl="0" eaLnBrk="1" latinLnBrk="0" hangingPunct="1">
                        <a:defRPr sz="1800" kern="1200">
                          <a:solidFill>
                            <a:schemeClr val="dk1"/>
                          </a:solidFill>
                          <a:latin typeface="Verdana"/>
                        </a:defRPr>
                      </a:lvl3pPr>
                      <a:lvl4pPr marL="1371600" algn="l" defTabSz="914400" rtl="0" eaLnBrk="1" latinLnBrk="0" hangingPunct="1">
                        <a:defRPr sz="1800" kern="1200">
                          <a:solidFill>
                            <a:schemeClr val="dk1"/>
                          </a:solidFill>
                          <a:latin typeface="Verdana"/>
                        </a:defRPr>
                      </a:lvl4pPr>
                      <a:lvl5pPr marL="1828800" algn="l" defTabSz="914400" rtl="0" eaLnBrk="1" latinLnBrk="0" hangingPunct="1">
                        <a:defRPr sz="1800" kern="1200">
                          <a:solidFill>
                            <a:schemeClr val="dk1"/>
                          </a:solidFill>
                          <a:latin typeface="Verdana"/>
                        </a:defRPr>
                      </a:lvl5pPr>
                      <a:lvl6pPr marL="2286000" algn="l" defTabSz="914400" rtl="0" eaLnBrk="1" latinLnBrk="0" hangingPunct="1">
                        <a:defRPr sz="1800" kern="1200">
                          <a:solidFill>
                            <a:schemeClr val="dk1"/>
                          </a:solidFill>
                          <a:latin typeface="Verdana"/>
                        </a:defRPr>
                      </a:lvl6pPr>
                      <a:lvl7pPr marL="2743200" algn="l" defTabSz="914400" rtl="0" eaLnBrk="1" latinLnBrk="0" hangingPunct="1">
                        <a:defRPr sz="1800" kern="1200">
                          <a:solidFill>
                            <a:schemeClr val="dk1"/>
                          </a:solidFill>
                          <a:latin typeface="Verdana"/>
                        </a:defRPr>
                      </a:lvl7pPr>
                      <a:lvl8pPr marL="3200400" algn="l" defTabSz="914400" rtl="0" eaLnBrk="1" latinLnBrk="0" hangingPunct="1">
                        <a:defRPr sz="1800" kern="1200">
                          <a:solidFill>
                            <a:schemeClr val="dk1"/>
                          </a:solidFill>
                          <a:latin typeface="Verdana"/>
                        </a:defRPr>
                      </a:lvl8pPr>
                      <a:lvl9pPr marL="3657600" algn="l" defTabSz="914400" rtl="0" eaLnBrk="1" latinLnBrk="0" hangingPunct="1">
                        <a:defRPr sz="1800" kern="1200">
                          <a:solidFill>
                            <a:schemeClr val="dk1"/>
                          </a:solidFill>
                          <a:latin typeface="Verdana"/>
                        </a:defRPr>
                      </a:lvl9pPr>
                    </a:lstStyle>
                    <a:p>
                      <a:pPr marL="0" marR="0" indent="0" algn="l" defTabSz="457200" rtl="0" eaLnBrk="1" fontAlgn="auto" latinLnBrk="0" hangingPunct="1">
                        <a:lnSpc>
                          <a:spcPct val="100000"/>
                        </a:lnSpc>
                        <a:spcBef>
                          <a:spcPts val="0"/>
                        </a:spcBef>
                        <a:spcAft>
                          <a:spcPts val="0"/>
                        </a:spcAft>
                        <a:buClrTx/>
                        <a:buSzTx/>
                        <a:buFontTx/>
                        <a:buNone/>
                        <a:tabLst/>
                        <a:defRPr/>
                      </a:pPr>
                      <a:r>
                        <a:rPr kumimoji="0" lang="fr-FR" sz="1200" b="1" i="0" u="none" strike="noStrike" kern="1200" cap="none" spc="0" normalizeH="0" baseline="0" noProof="0" dirty="0">
                          <a:ln>
                            <a:noFill/>
                          </a:ln>
                          <a:solidFill>
                            <a:schemeClr val="tx1"/>
                          </a:solidFill>
                          <a:effectLst/>
                          <a:uLnTx/>
                          <a:uFillTx/>
                          <a:latin typeface="Verdana"/>
                          <a:ea typeface="+mn-ea"/>
                          <a:cs typeface="+mn-cs"/>
                        </a:rPr>
                        <a:t>POUR L’ENTREPRISE </a:t>
                      </a:r>
                      <a:endParaRPr lang="fr-FR" sz="1200" b="1" dirty="0">
                        <a:solidFill>
                          <a:schemeClr val="tx1"/>
                        </a:solidFill>
                      </a:endParaRPr>
                    </a:p>
                  </a:txBody>
                  <a:tcPr marL="91445" marR="91445" marT="45732" marB="45732" anchor="ctr">
                    <a:lnL w="28575" cap="flat" cmpd="sng" algn="ctr">
                      <a:solidFill>
                        <a:srgbClr val="000000"/>
                      </a:solidFill>
                      <a:prstDash val="solid"/>
                      <a:round/>
                      <a:headEnd type="none" w="med" len="med"/>
                      <a:tailEnd type="none" w="med" len="med"/>
                    </a:lnL>
                    <a:lnR w="28575" cap="flat" cmpd="sng" algn="ctr">
                      <a:solidFill>
                        <a:srgbClr val="FFFFFF"/>
                      </a:solidFill>
                      <a:prstDash val="solid"/>
                      <a:round/>
                      <a:headEnd type="none" w="med" len="med"/>
                      <a:tailEnd type="none" w="med" len="med"/>
                    </a:lnR>
                    <a:lnT w="28575" cap="flat" cmpd="sng" algn="ctr">
                      <a:solidFill>
                        <a:srgbClr val="000000"/>
                      </a:solidFill>
                      <a:prstDash val="solid"/>
                      <a:round/>
                      <a:headEnd type="none" w="med" len="med"/>
                      <a:tailEnd type="none" w="med" len="med"/>
                    </a:lnT>
                    <a:lnB w="12700" cmpd="sng">
                      <a:noFill/>
                    </a:lnB>
                    <a:lnTlToBr w="12700" cmpd="sng">
                      <a:noFill/>
                      <a:prstDash val="solid"/>
                    </a:lnTlToBr>
                    <a:lnBlToTr w="12700" cmpd="sng">
                      <a:noFill/>
                      <a:prstDash val="solid"/>
                    </a:lnBlToTr>
                    <a:solidFill>
                      <a:schemeClr val="bg1"/>
                    </a:solidFill>
                  </a:tcPr>
                </a:tc>
                <a:tc>
                  <a:txBody>
                    <a:bodyPr/>
                    <a:lstStyle>
                      <a:lvl1pPr marL="0" algn="l" defTabSz="914400" rtl="0" eaLnBrk="1" latinLnBrk="0" hangingPunct="1">
                        <a:defRPr sz="1800" kern="1200">
                          <a:solidFill>
                            <a:schemeClr val="dk1"/>
                          </a:solidFill>
                          <a:latin typeface="Verdana"/>
                        </a:defRPr>
                      </a:lvl1pPr>
                      <a:lvl2pPr marL="457200" algn="l" defTabSz="914400" rtl="0" eaLnBrk="1" latinLnBrk="0" hangingPunct="1">
                        <a:defRPr sz="1800" kern="1200">
                          <a:solidFill>
                            <a:schemeClr val="dk1"/>
                          </a:solidFill>
                          <a:latin typeface="Verdana"/>
                        </a:defRPr>
                      </a:lvl2pPr>
                      <a:lvl3pPr marL="914400" algn="l" defTabSz="914400" rtl="0" eaLnBrk="1" latinLnBrk="0" hangingPunct="1">
                        <a:defRPr sz="1800" kern="1200">
                          <a:solidFill>
                            <a:schemeClr val="dk1"/>
                          </a:solidFill>
                          <a:latin typeface="Verdana"/>
                        </a:defRPr>
                      </a:lvl3pPr>
                      <a:lvl4pPr marL="1371600" algn="l" defTabSz="914400" rtl="0" eaLnBrk="1" latinLnBrk="0" hangingPunct="1">
                        <a:defRPr sz="1800" kern="1200">
                          <a:solidFill>
                            <a:schemeClr val="dk1"/>
                          </a:solidFill>
                          <a:latin typeface="Verdana"/>
                        </a:defRPr>
                      </a:lvl4pPr>
                      <a:lvl5pPr marL="1828800" algn="l" defTabSz="914400" rtl="0" eaLnBrk="1" latinLnBrk="0" hangingPunct="1">
                        <a:defRPr sz="1800" kern="1200">
                          <a:solidFill>
                            <a:schemeClr val="dk1"/>
                          </a:solidFill>
                          <a:latin typeface="Verdana"/>
                        </a:defRPr>
                      </a:lvl5pPr>
                      <a:lvl6pPr marL="2286000" algn="l" defTabSz="914400" rtl="0" eaLnBrk="1" latinLnBrk="0" hangingPunct="1">
                        <a:defRPr sz="1800" kern="1200">
                          <a:solidFill>
                            <a:schemeClr val="dk1"/>
                          </a:solidFill>
                          <a:latin typeface="Verdana"/>
                        </a:defRPr>
                      </a:lvl6pPr>
                      <a:lvl7pPr marL="2743200" algn="l" defTabSz="914400" rtl="0" eaLnBrk="1" latinLnBrk="0" hangingPunct="1">
                        <a:defRPr sz="1800" kern="1200">
                          <a:solidFill>
                            <a:schemeClr val="dk1"/>
                          </a:solidFill>
                          <a:latin typeface="Verdana"/>
                        </a:defRPr>
                      </a:lvl7pPr>
                      <a:lvl8pPr marL="3200400" algn="l" defTabSz="914400" rtl="0" eaLnBrk="1" latinLnBrk="0" hangingPunct="1">
                        <a:defRPr sz="1800" kern="1200">
                          <a:solidFill>
                            <a:schemeClr val="dk1"/>
                          </a:solidFill>
                          <a:latin typeface="Verdana"/>
                        </a:defRPr>
                      </a:lvl8pPr>
                      <a:lvl9pPr marL="3657600" algn="l" defTabSz="914400" rtl="0" eaLnBrk="1" latinLnBrk="0" hangingPunct="1">
                        <a:defRPr sz="1800" kern="1200">
                          <a:solidFill>
                            <a:schemeClr val="dk1"/>
                          </a:solidFill>
                          <a:latin typeface="Verdana"/>
                        </a:defRPr>
                      </a:lvl9pPr>
                    </a:lstStyle>
                    <a:p>
                      <a:pPr marL="0" marR="0" lvl="0" indent="0" algn="r" defTabSz="457200" rtl="0" eaLnBrk="1" fontAlgn="auto" latinLnBrk="0" hangingPunct="1">
                        <a:lnSpc>
                          <a:spcPct val="100000"/>
                        </a:lnSpc>
                        <a:spcBef>
                          <a:spcPts val="0"/>
                        </a:spcBef>
                        <a:spcAft>
                          <a:spcPts val="0"/>
                        </a:spcAft>
                        <a:buClrTx/>
                        <a:buSzTx/>
                        <a:buFontTx/>
                        <a:buNone/>
                        <a:tabLst/>
                        <a:defRPr/>
                      </a:pPr>
                      <a:endParaRPr lang="fr-FR" sz="1000" b="1" dirty="0">
                        <a:solidFill>
                          <a:schemeClr val="tx1"/>
                        </a:solidFill>
                      </a:endParaRPr>
                    </a:p>
                  </a:txBody>
                  <a:tcPr marL="91445" marR="91445" marT="45732" marB="45732" anchor="ctr">
                    <a:lnL w="28575" cap="flat" cmpd="sng" algn="ctr">
                      <a:solidFill>
                        <a:srgbClr val="FFFFFF"/>
                      </a:solidFill>
                      <a:prstDash val="solid"/>
                      <a:round/>
                      <a:headEnd type="none" w="med" len="med"/>
                      <a:tailEnd type="none" w="med" len="med"/>
                    </a:lnL>
                    <a:lnR w="28575" cap="flat" cmpd="sng" algn="ctr">
                      <a:solidFill>
                        <a:srgbClr val="FFFFFF"/>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lvl1pPr marL="0" algn="l" defTabSz="914400" rtl="0" eaLnBrk="1" latinLnBrk="0" hangingPunct="1">
                        <a:defRPr sz="1800" kern="1200">
                          <a:solidFill>
                            <a:schemeClr val="dk1"/>
                          </a:solidFill>
                          <a:latin typeface="Verdana"/>
                        </a:defRPr>
                      </a:lvl1pPr>
                      <a:lvl2pPr marL="457200" algn="l" defTabSz="914400" rtl="0" eaLnBrk="1" latinLnBrk="0" hangingPunct="1">
                        <a:defRPr sz="1800" kern="1200">
                          <a:solidFill>
                            <a:schemeClr val="dk1"/>
                          </a:solidFill>
                          <a:latin typeface="Verdana"/>
                        </a:defRPr>
                      </a:lvl2pPr>
                      <a:lvl3pPr marL="914400" algn="l" defTabSz="914400" rtl="0" eaLnBrk="1" latinLnBrk="0" hangingPunct="1">
                        <a:defRPr sz="1800" kern="1200">
                          <a:solidFill>
                            <a:schemeClr val="dk1"/>
                          </a:solidFill>
                          <a:latin typeface="Verdana"/>
                        </a:defRPr>
                      </a:lvl3pPr>
                      <a:lvl4pPr marL="1371600" algn="l" defTabSz="914400" rtl="0" eaLnBrk="1" latinLnBrk="0" hangingPunct="1">
                        <a:defRPr sz="1800" kern="1200">
                          <a:solidFill>
                            <a:schemeClr val="dk1"/>
                          </a:solidFill>
                          <a:latin typeface="Verdana"/>
                        </a:defRPr>
                      </a:lvl4pPr>
                      <a:lvl5pPr marL="1828800" algn="l" defTabSz="914400" rtl="0" eaLnBrk="1" latinLnBrk="0" hangingPunct="1">
                        <a:defRPr sz="1800" kern="1200">
                          <a:solidFill>
                            <a:schemeClr val="dk1"/>
                          </a:solidFill>
                          <a:latin typeface="Verdana"/>
                        </a:defRPr>
                      </a:lvl5pPr>
                      <a:lvl6pPr marL="2286000" algn="l" defTabSz="914400" rtl="0" eaLnBrk="1" latinLnBrk="0" hangingPunct="1">
                        <a:defRPr sz="1800" kern="1200">
                          <a:solidFill>
                            <a:schemeClr val="dk1"/>
                          </a:solidFill>
                          <a:latin typeface="Verdana"/>
                        </a:defRPr>
                      </a:lvl6pPr>
                      <a:lvl7pPr marL="2743200" algn="l" defTabSz="914400" rtl="0" eaLnBrk="1" latinLnBrk="0" hangingPunct="1">
                        <a:defRPr sz="1800" kern="1200">
                          <a:solidFill>
                            <a:schemeClr val="dk1"/>
                          </a:solidFill>
                          <a:latin typeface="Verdana"/>
                        </a:defRPr>
                      </a:lvl7pPr>
                      <a:lvl8pPr marL="3200400" algn="l" defTabSz="914400" rtl="0" eaLnBrk="1" latinLnBrk="0" hangingPunct="1">
                        <a:defRPr sz="1800" kern="1200">
                          <a:solidFill>
                            <a:schemeClr val="dk1"/>
                          </a:solidFill>
                          <a:latin typeface="Verdana"/>
                        </a:defRPr>
                      </a:lvl8pPr>
                      <a:lvl9pPr marL="3657600" algn="l" defTabSz="914400" rtl="0" eaLnBrk="1" latinLnBrk="0" hangingPunct="1">
                        <a:defRPr sz="1800" kern="1200">
                          <a:solidFill>
                            <a:schemeClr val="dk1"/>
                          </a:solidFill>
                          <a:latin typeface="Verdana"/>
                        </a:defRPr>
                      </a:lvl9pPr>
                    </a:lstStyle>
                    <a:p>
                      <a:pPr marL="0" marR="0" lvl="0" indent="0" algn="r" defTabSz="457200" rtl="0" eaLnBrk="1" fontAlgn="auto" latinLnBrk="0" hangingPunct="1">
                        <a:lnSpc>
                          <a:spcPct val="100000"/>
                        </a:lnSpc>
                        <a:spcBef>
                          <a:spcPts val="0"/>
                        </a:spcBef>
                        <a:spcAft>
                          <a:spcPts val="0"/>
                        </a:spcAft>
                        <a:buClrTx/>
                        <a:buSzTx/>
                        <a:buFontTx/>
                        <a:buNone/>
                        <a:tabLst/>
                        <a:defRPr/>
                      </a:pPr>
                      <a:endParaRPr lang="fr-FR" sz="1000" b="1" dirty="0">
                        <a:solidFill>
                          <a:schemeClr val="tx1"/>
                        </a:solidFill>
                      </a:endParaRPr>
                    </a:p>
                  </a:txBody>
                  <a:tcPr marL="91445" marR="91445" marT="45732" marB="45732" anchor="ctr">
                    <a:lnL w="28575" cap="flat" cmpd="sng" algn="ctr">
                      <a:solidFill>
                        <a:srgbClr val="FFFFFF"/>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6"/>
                  </a:ext>
                </a:extLst>
              </a:tr>
              <a:tr h="250201">
                <a:tc>
                  <a:txBody>
                    <a:bodyPr/>
                    <a:lstStyle>
                      <a:lvl1pPr marL="0" algn="l" defTabSz="914400" rtl="0" eaLnBrk="1" latinLnBrk="0" hangingPunct="1">
                        <a:defRPr sz="1800" kern="1200">
                          <a:solidFill>
                            <a:schemeClr val="dk1"/>
                          </a:solidFill>
                          <a:latin typeface="Verdana"/>
                        </a:defRPr>
                      </a:lvl1pPr>
                      <a:lvl2pPr marL="457200" algn="l" defTabSz="914400" rtl="0" eaLnBrk="1" latinLnBrk="0" hangingPunct="1">
                        <a:defRPr sz="1800" kern="1200">
                          <a:solidFill>
                            <a:schemeClr val="dk1"/>
                          </a:solidFill>
                          <a:latin typeface="Verdana"/>
                        </a:defRPr>
                      </a:lvl2pPr>
                      <a:lvl3pPr marL="914400" algn="l" defTabSz="914400" rtl="0" eaLnBrk="1" latinLnBrk="0" hangingPunct="1">
                        <a:defRPr sz="1800" kern="1200">
                          <a:solidFill>
                            <a:schemeClr val="dk1"/>
                          </a:solidFill>
                          <a:latin typeface="Verdana"/>
                        </a:defRPr>
                      </a:lvl3pPr>
                      <a:lvl4pPr marL="1371600" algn="l" defTabSz="914400" rtl="0" eaLnBrk="1" latinLnBrk="0" hangingPunct="1">
                        <a:defRPr sz="1800" kern="1200">
                          <a:solidFill>
                            <a:schemeClr val="dk1"/>
                          </a:solidFill>
                          <a:latin typeface="Verdana"/>
                        </a:defRPr>
                      </a:lvl4pPr>
                      <a:lvl5pPr marL="1828800" algn="l" defTabSz="914400" rtl="0" eaLnBrk="1" latinLnBrk="0" hangingPunct="1">
                        <a:defRPr sz="1800" kern="1200">
                          <a:solidFill>
                            <a:schemeClr val="dk1"/>
                          </a:solidFill>
                          <a:latin typeface="Verdana"/>
                        </a:defRPr>
                      </a:lvl5pPr>
                      <a:lvl6pPr marL="2286000" algn="l" defTabSz="914400" rtl="0" eaLnBrk="1" latinLnBrk="0" hangingPunct="1">
                        <a:defRPr sz="1800" kern="1200">
                          <a:solidFill>
                            <a:schemeClr val="dk1"/>
                          </a:solidFill>
                          <a:latin typeface="Verdana"/>
                        </a:defRPr>
                      </a:lvl6pPr>
                      <a:lvl7pPr marL="2743200" algn="l" defTabSz="914400" rtl="0" eaLnBrk="1" latinLnBrk="0" hangingPunct="1">
                        <a:defRPr sz="1800" kern="1200">
                          <a:solidFill>
                            <a:schemeClr val="dk1"/>
                          </a:solidFill>
                          <a:latin typeface="Verdana"/>
                        </a:defRPr>
                      </a:lvl7pPr>
                      <a:lvl8pPr marL="3200400" algn="l" defTabSz="914400" rtl="0" eaLnBrk="1" latinLnBrk="0" hangingPunct="1">
                        <a:defRPr sz="1800" kern="1200">
                          <a:solidFill>
                            <a:schemeClr val="dk1"/>
                          </a:solidFill>
                          <a:latin typeface="Verdana"/>
                        </a:defRPr>
                      </a:lvl8pPr>
                      <a:lvl9pPr marL="3657600" algn="l" defTabSz="914400" rtl="0" eaLnBrk="1" latinLnBrk="0" hangingPunct="1">
                        <a:defRPr sz="1800" kern="1200">
                          <a:solidFill>
                            <a:schemeClr val="dk1"/>
                          </a:solidFill>
                          <a:latin typeface="Verdana"/>
                        </a:defRPr>
                      </a:lvl9pPr>
                    </a:lstStyle>
                    <a:p>
                      <a:r>
                        <a:rPr lang="fr-FR" sz="1200" dirty="0">
                          <a:latin typeface="+mn-lt"/>
                        </a:rPr>
                        <a:t>Montant brut versé au salarié </a:t>
                      </a:r>
                    </a:p>
                  </a:txBody>
                  <a:tcPr marL="91445" marR="91445" marT="45732" marB="45732" anchor="ctr">
                    <a:lnL w="28575" cap="flat" cmpd="sng" algn="ctr">
                      <a:solidFill>
                        <a:srgbClr val="000000"/>
                      </a:solidFill>
                      <a:prstDash val="solid"/>
                      <a:round/>
                      <a:headEnd type="none" w="med" len="med"/>
                      <a:tailEnd type="none" w="med" len="med"/>
                    </a:lnL>
                    <a:lnR w="28575" cap="flat" cmpd="sng" algn="ctr">
                      <a:solidFill>
                        <a:srgbClr val="FFFFFF"/>
                      </a:solidFill>
                      <a:prstDash val="solid"/>
                      <a:round/>
                      <a:headEnd type="none" w="med" len="med"/>
                      <a:tailEnd type="none" w="med" len="med"/>
                    </a:lnR>
                    <a:lnT w="12700" cmpd="sng">
                      <a:noFill/>
                    </a:lnT>
                    <a:lnB w="28575"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FFFFFF">
                        <a:lumMod val="95000"/>
                      </a:srgbClr>
                    </a:solidFill>
                  </a:tcPr>
                </a:tc>
                <a:tc>
                  <a:txBody>
                    <a:bodyPr/>
                    <a:lstStyle>
                      <a:lvl1pPr marL="0" algn="l" defTabSz="914400" rtl="0" eaLnBrk="1" latinLnBrk="0" hangingPunct="1">
                        <a:defRPr sz="1800" kern="1200">
                          <a:solidFill>
                            <a:schemeClr val="dk1"/>
                          </a:solidFill>
                          <a:latin typeface="Verdana"/>
                        </a:defRPr>
                      </a:lvl1pPr>
                      <a:lvl2pPr marL="457200" algn="l" defTabSz="914400" rtl="0" eaLnBrk="1" latinLnBrk="0" hangingPunct="1">
                        <a:defRPr sz="1800" kern="1200">
                          <a:solidFill>
                            <a:schemeClr val="dk1"/>
                          </a:solidFill>
                          <a:latin typeface="Verdana"/>
                        </a:defRPr>
                      </a:lvl2pPr>
                      <a:lvl3pPr marL="914400" algn="l" defTabSz="914400" rtl="0" eaLnBrk="1" latinLnBrk="0" hangingPunct="1">
                        <a:defRPr sz="1800" kern="1200">
                          <a:solidFill>
                            <a:schemeClr val="dk1"/>
                          </a:solidFill>
                          <a:latin typeface="Verdana"/>
                        </a:defRPr>
                      </a:lvl3pPr>
                      <a:lvl4pPr marL="1371600" algn="l" defTabSz="914400" rtl="0" eaLnBrk="1" latinLnBrk="0" hangingPunct="1">
                        <a:defRPr sz="1800" kern="1200">
                          <a:solidFill>
                            <a:schemeClr val="dk1"/>
                          </a:solidFill>
                          <a:latin typeface="Verdana"/>
                        </a:defRPr>
                      </a:lvl4pPr>
                      <a:lvl5pPr marL="1828800" algn="l" defTabSz="914400" rtl="0" eaLnBrk="1" latinLnBrk="0" hangingPunct="1">
                        <a:defRPr sz="1800" kern="1200">
                          <a:solidFill>
                            <a:schemeClr val="dk1"/>
                          </a:solidFill>
                          <a:latin typeface="Verdana"/>
                        </a:defRPr>
                      </a:lvl5pPr>
                      <a:lvl6pPr marL="2286000" algn="l" defTabSz="914400" rtl="0" eaLnBrk="1" latinLnBrk="0" hangingPunct="1">
                        <a:defRPr sz="1800" kern="1200">
                          <a:solidFill>
                            <a:schemeClr val="dk1"/>
                          </a:solidFill>
                          <a:latin typeface="Verdana"/>
                        </a:defRPr>
                      </a:lvl6pPr>
                      <a:lvl7pPr marL="2743200" algn="l" defTabSz="914400" rtl="0" eaLnBrk="1" latinLnBrk="0" hangingPunct="1">
                        <a:defRPr sz="1800" kern="1200">
                          <a:solidFill>
                            <a:schemeClr val="dk1"/>
                          </a:solidFill>
                          <a:latin typeface="Verdana"/>
                        </a:defRPr>
                      </a:lvl7pPr>
                      <a:lvl8pPr marL="3200400" algn="l" defTabSz="914400" rtl="0" eaLnBrk="1" latinLnBrk="0" hangingPunct="1">
                        <a:defRPr sz="1800" kern="1200">
                          <a:solidFill>
                            <a:schemeClr val="dk1"/>
                          </a:solidFill>
                          <a:latin typeface="Verdana"/>
                        </a:defRPr>
                      </a:lvl8pPr>
                      <a:lvl9pPr marL="3657600" algn="l" defTabSz="914400" rtl="0" eaLnBrk="1" latinLnBrk="0" hangingPunct="1">
                        <a:defRPr sz="1800" kern="1200">
                          <a:solidFill>
                            <a:schemeClr val="dk1"/>
                          </a:solidFill>
                          <a:latin typeface="Verdana"/>
                        </a:defRPr>
                      </a:lvl9pPr>
                    </a:lstStyle>
                    <a:p>
                      <a:pPr algn="r"/>
                      <a:r>
                        <a:rPr lang="fr-FR" sz="1200" dirty="0">
                          <a:latin typeface="+mn-lt"/>
                        </a:rPr>
                        <a:t>1 000  €  </a:t>
                      </a:r>
                    </a:p>
                  </a:txBody>
                  <a:tcPr marL="91445" marR="91445" marT="45732" marB="45732" anchor="ctr">
                    <a:lnL w="28575" cap="flat" cmpd="sng" algn="ctr">
                      <a:solidFill>
                        <a:srgbClr val="FFFFFF"/>
                      </a:solidFill>
                      <a:prstDash val="solid"/>
                      <a:round/>
                      <a:headEnd type="none" w="med" len="med"/>
                      <a:tailEnd type="none" w="med" len="med"/>
                    </a:lnL>
                    <a:lnR w="28575" cap="flat" cmpd="sng" algn="ctr">
                      <a:solidFill>
                        <a:srgbClr val="FFFFFF"/>
                      </a:solidFill>
                      <a:prstDash val="solid"/>
                      <a:round/>
                      <a:headEnd type="none" w="med" len="med"/>
                      <a:tailEnd type="none" w="med" len="med"/>
                    </a:lnR>
                    <a:lnT w="28575" cap="flat" cmpd="sng" algn="ctr">
                      <a:solidFill>
                        <a:srgbClr val="FFFFFF"/>
                      </a:solidFill>
                      <a:prstDash val="solid"/>
                      <a:round/>
                      <a:headEnd type="none" w="med" len="med"/>
                      <a:tailEnd type="none" w="med" len="med"/>
                    </a:lnT>
                    <a:lnB w="28575"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FFFFFF">
                        <a:lumMod val="95000"/>
                      </a:srgbClr>
                    </a:solidFill>
                  </a:tcPr>
                </a:tc>
                <a:tc>
                  <a:txBody>
                    <a:bodyPr/>
                    <a:lstStyle>
                      <a:lvl1pPr marL="0" algn="l" defTabSz="914400" rtl="0" eaLnBrk="1" latinLnBrk="0" hangingPunct="1">
                        <a:defRPr sz="1800" kern="1200">
                          <a:solidFill>
                            <a:schemeClr val="dk1"/>
                          </a:solidFill>
                          <a:latin typeface="Verdana"/>
                        </a:defRPr>
                      </a:lvl1pPr>
                      <a:lvl2pPr marL="457200" algn="l" defTabSz="914400" rtl="0" eaLnBrk="1" latinLnBrk="0" hangingPunct="1">
                        <a:defRPr sz="1800" kern="1200">
                          <a:solidFill>
                            <a:schemeClr val="dk1"/>
                          </a:solidFill>
                          <a:latin typeface="Verdana"/>
                        </a:defRPr>
                      </a:lvl2pPr>
                      <a:lvl3pPr marL="914400" algn="l" defTabSz="914400" rtl="0" eaLnBrk="1" latinLnBrk="0" hangingPunct="1">
                        <a:defRPr sz="1800" kern="1200">
                          <a:solidFill>
                            <a:schemeClr val="dk1"/>
                          </a:solidFill>
                          <a:latin typeface="Verdana"/>
                        </a:defRPr>
                      </a:lvl3pPr>
                      <a:lvl4pPr marL="1371600" algn="l" defTabSz="914400" rtl="0" eaLnBrk="1" latinLnBrk="0" hangingPunct="1">
                        <a:defRPr sz="1800" kern="1200">
                          <a:solidFill>
                            <a:schemeClr val="dk1"/>
                          </a:solidFill>
                          <a:latin typeface="Verdana"/>
                        </a:defRPr>
                      </a:lvl4pPr>
                      <a:lvl5pPr marL="1828800" algn="l" defTabSz="914400" rtl="0" eaLnBrk="1" latinLnBrk="0" hangingPunct="1">
                        <a:defRPr sz="1800" kern="1200">
                          <a:solidFill>
                            <a:schemeClr val="dk1"/>
                          </a:solidFill>
                          <a:latin typeface="Verdana"/>
                        </a:defRPr>
                      </a:lvl5pPr>
                      <a:lvl6pPr marL="2286000" algn="l" defTabSz="914400" rtl="0" eaLnBrk="1" latinLnBrk="0" hangingPunct="1">
                        <a:defRPr sz="1800" kern="1200">
                          <a:solidFill>
                            <a:schemeClr val="dk1"/>
                          </a:solidFill>
                          <a:latin typeface="Verdana"/>
                        </a:defRPr>
                      </a:lvl6pPr>
                      <a:lvl7pPr marL="2743200" algn="l" defTabSz="914400" rtl="0" eaLnBrk="1" latinLnBrk="0" hangingPunct="1">
                        <a:defRPr sz="1800" kern="1200">
                          <a:solidFill>
                            <a:schemeClr val="dk1"/>
                          </a:solidFill>
                          <a:latin typeface="Verdana"/>
                        </a:defRPr>
                      </a:lvl7pPr>
                      <a:lvl8pPr marL="3200400" algn="l" defTabSz="914400" rtl="0" eaLnBrk="1" latinLnBrk="0" hangingPunct="1">
                        <a:defRPr sz="1800" kern="1200">
                          <a:solidFill>
                            <a:schemeClr val="dk1"/>
                          </a:solidFill>
                          <a:latin typeface="Verdana"/>
                        </a:defRPr>
                      </a:lvl8pPr>
                      <a:lvl9pPr marL="3657600" algn="l" defTabSz="914400" rtl="0" eaLnBrk="1" latinLnBrk="0" hangingPunct="1">
                        <a:defRPr sz="1800" kern="1200">
                          <a:solidFill>
                            <a:schemeClr val="dk1"/>
                          </a:solidFill>
                          <a:latin typeface="Verdana"/>
                        </a:defRPr>
                      </a:lvl9pPr>
                    </a:lstStyle>
                    <a:p>
                      <a:pPr algn="r"/>
                      <a:r>
                        <a:rPr lang="fr-FR" sz="1200" dirty="0">
                          <a:latin typeface="+mn-lt"/>
                        </a:rPr>
                        <a:t>1 000 € </a:t>
                      </a:r>
                    </a:p>
                  </a:txBody>
                  <a:tcPr marL="91445" marR="91445" marT="45732" marB="45732" anchor="ctr">
                    <a:lnL w="28575" cap="flat" cmpd="sng" algn="ctr">
                      <a:solidFill>
                        <a:srgbClr val="FFFFFF"/>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rgbClr val="FFFFFF"/>
                      </a:solidFill>
                      <a:prstDash val="solid"/>
                      <a:round/>
                      <a:headEnd type="none" w="med" len="med"/>
                      <a:tailEnd type="none" w="med" len="med"/>
                    </a:lnT>
                    <a:lnB w="28575"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FFFFFF">
                        <a:lumMod val="95000"/>
                      </a:srgbClr>
                    </a:solidFill>
                  </a:tcPr>
                </a:tc>
                <a:extLst>
                  <a:ext uri="{0D108BD9-81ED-4DB2-BD59-A6C34878D82A}">
                    <a16:rowId xmlns:a16="http://schemas.microsoft.com/office/drawing/2014/main" val="1839545650"/>
                  </a:ext>
                </a:extLst>
              </a:tr>
              <a:tr h="250201">
                <a:tc>
                  <a:txBody>
                    <a:bodyPr/>
                    <a:lstStyle/>
                    <a:p>
                      <a:r>
                        <a:rPr lang="fr-FR" sz="1200" dirty="0">
                          <a:latin typeface="+mn-lt"/>
                        </a:rPr>
                        <a:t>Charges  patronales  (42 %)</a:t>
                      </a:r>
                    </a:p>
                  </a:txBody>
                  <a:tcPr marL="91445" marR="91445" marT="45732" marB="45732" anchor="ctr">
                    <a:lnL w="28575" cap="flat" cmpd="sng" algn="ctr">
                      <a:solidFill>
                        <a:srgbClr val="000000"/>
                      </a:solidFill>
                      <a:prstDash val="solid"/>
                      <a:round/>
                      <a:headEnd type="none" w="med" len="med"/>
                      <a:tailEnd type="none" w="med" len="med"/>
                    </a:lnL>
                    <a:lnR w="28575" cap="flat" cmpd="sng" algn="ctr">
                      <a:solidFill>
                        <a:srgbClr val="FFFFFF"/>
                      </a:solidFill>
                      <a:prstDash val="solid"/>
                      <a:round/>
                      <a:headEnd type="none" w="med" len="med"/>
                      <a:tailEnd type="none" w="med" len="med"/>
                    </a:lnR>
                    <a:lnT w="28575" cap="flat" cmpd="sng" algn="ctr">
                      <a:solidFill>
                        <a:srgbClr val="FFFFFF"/>
                      </a:solidFill>
                      <a:prstDash val="solid"/>
                      <a:round/>
                      <a:headEnd type="none" w="med" len="med"/>
                      <a:tailEnd type="none" w="med" len="med"/>
                    </a:lnT>
                    <a:lnB w="28575"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FFFFFF">
                        <a:lumMod val="95000"/>
                      </a:srgbClr>
                    </a:solidFill>
                  </a:tcPr>
                </a:tc>
                <a:tc>
                  <a:txBody>
                    <a:bodyPr/>
                    <a:lstStyle/>
                    <a:p>
                      <a:pPr algn="r"/>
                      <a:r>
                        <a:rPr lang="fr-FR" sz="1200" dirty="0">
                          <a:latin typeface="+mn-lt"/>
                        </a:rPr>
                        <a:t>420 €</a:t>
                      </a:r>
                    </a:p>
                  </a:txBody>
                  <a:tcPr marL="91445" marR="91445" marT="45732" marB="45732" anchor="ctr">
                    <a:lnL w="28575" cap="flat" cmpd="sng" algn="ctr">
                      <a:solidFill>
                        <a:srgbClr val="FFFFFF"/>
                      </a:solidFill>
                      <a:prstDash val="solid"/>
                      <a:round/>
                      <a:headEnd type="none" w="med" len="med"/>
                      <a:tailEnd type="none" w="med" len="med"/>
                    </a:lnL>
                    <a:lnR w="28575" cap="flat" cmpd="sng" algn="ctr">
                      <a:solidFill>
                        <a:srgbClr val="FFFFFF"/>
                      </a:solidFill>
                      <a:prstDash val="solid"/>
                      <a:round/>
                      <a:headEnd type="none" w="med" len="med"/>
                      <a:tailEnd type="none" w="med" len="med"/>
                    </a:lnR>
                    <a:lnT w="28575" cap="flat" cmpd="sng" algn="ctr">
                      <a:solidFill>
                        <a:srgbClr val="FFFFFF"/>
                      </a:solidFill>
                      <a:prstDash val="solid"/>
                      <a:round/>
                      <a:headEnd type="none" w="med" len="med"/>
                      <a:tailEnd type="none" w="med" len="med"/>
                    </a:lnT>
                    <a:lnB w="28575"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FFFFFF">
                        <a:lumMod val="95000"/>
                      </a:srgbClr>
                    </a:solidFill>
                  </a:tcPr>
                </a:tc>
                <a:tc>
                  <a:txBody>
                    <a:bodyPr/>
                    <a:lstStyle/>
                    <a:p>
                      <a:pPr algn="r"/>
                      <a:r>
                        <a:rPr lang="fr-FR" sz="1200" dirty="0">
                          <a:latin typeface="+mn-lt"/>
                        </a:rPr>
                        <a:t>Exonéré</a:t>
                      </a:r>
                    </a:p>
                  </a:txBody>
                  <a:tcPr marL="91445" marR="91445" marT="45732" marB="45732" anchor="ctr">
                    <a:lnL w="28575" cap="flat" cmpd="sng" algn="ctr">
                      <a:solidFill>
                        <a:srgbClr val="FFFFFF"/>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rgbClr val="FFFFFF"/>
                      </a:solidFill>
                      <a:prstDash val="solid"/>
                      <a:round/>
                      <a:headEnd type="none" w="med" len="med"/>
                      <a:tailEnd type="none" w="med" len="med"/>
                    </a:lnT>
                    <a:lnB w="28575"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FFFFFF">
                        <a:lumMod val="95000"/>
                      </a:srgbClr>
                    </a:solidFill>
                  </a:tcPr>
                </a:tc>
                <a:extLst>
                  <a:ext uri="{0D108BD9-81ED-4DB2-BD59-A6C34878D82A}">
                    <a16:rowId xmlns:a16="http://schemas.microsoft.com/office/drawing/2014/main" val="1253552323"/>
                  </a:ext>
                </a:extLst>
              </a:tr>
              <a:tr h="250201">
                <a:tc>
                  <a:txBody>
                    <a:bodyPr/>
                    <a:lstStyle>
                      <a:lvl1pPr marL="0" algn="l" defTabSz="914400" rtl="0" eaLnBrk="1" latinLnBrk="0" hangingPunct="1">
                        <a:defRPr sz="1800" kern="1200">
                          <a:solidFill>
                            <a:schemeClr val="dk1"/>
                          </a:solidFill>
                          <a:latin typeface="Verdana"/>
                        </a:defRPr>
                      </a:lvl1pPr>
                      <a:lvl2pPr marL="457200" algn="l" defTabSz="914400" rtl="0" eaLnBrk="1" latinLnBrk="0" hangingPunct="1">
                        <a:defRPr sz="1800" kern="1200">
                          <a:solidFill>
                            <a:schemeClr val="dk1"/>
                          </a:solidFill>
                          <a:latin typeface="Verdana"/>
                        </a:defRPr>
                      </a:lvl2pPr>
                      <a:lvl3pPr marL="914400" algn="l" defTabSz="914400" rtl="0" eaLnBrk="1" latinLnBrk="0" hangingPunct="1">
                        <a:defRPr sz="1800" kern="1200">
                          <a:solidFill>
                            <a:schemeClr val="dk1"/>
                          </a:solidFill>
                          <a:latin typeface="Verdana"/>
                        </a:defRPr>
                      </a:lvl3pPr>
                      <a:lvl4pPr marL="1371600" algn="l" defTabSz="914400" rtl="0" eaLnBrk="1" latinLnBrk="0" hangingPunct="1">
                        <a:defRPr sz="1800" kern="1200">
                          <a:solidFill>
                            <a:schemeClr val="dk1"/>
                          </a:solidFill>
                          <a:latin typeface="Verdana"/>
                        </a:defRPr>
                      </a:lvl4pPr>
                      <a:lvl5pPr marL="1828800" algn="l" defTabSz="914400" rtl="0" eaLnBrk="1" latinLnBrk="0" hangingPunct="1">
                        <a:defRPr sz="1800" kern="1200">
                          <a:solidFill>
                            <a:schemeClr val="dk1"/>
                          </a:solidFill>
                          <a:latin typeface="Verdana"/>
                        </a:defRPr>
                      </a:lvl5pPr>
                      <a:lvl6pPr marL="2286000" algn="l" defTabSz="914400" rtl="0" eaLnBrk="1" latinLnBrk="0" hangingPunct="1">
                        <a:defRPr sz="1800" kern="1200">
                          <a:solidFill>
                            <a:schemeClr val="dk1"/>
                          </a:solidFill>
                          <a:latin typeface="Verdana"/>
                        </a:defRPr>
                      </a:lvl6pPr>
                      <a:lvl7pPr marL="2743200" algn="l" defTabSz="914400" rtl="0" eaLnBrk="1" latinLnBrk="0" hangingPunct="1">
                        <a:defRPr sz="1800" kern="1200">
                          <a:solidFill>
                            <a:schemeClr val="dk1"/>
                          </a:solidFill>
                          <a:latin typeface="Verdana"/>
                        </a:defRPr>
                      </a:lvl7pPr>
                      <a:lvl8pPr marL="3200400" algn="l" defTabSz="914400" rtl="0" eaLnBrk="1" latinLnBrk="0" hangingPunct="1">
                        <a:defRPr sz="1800" kern="1200">
                          <a:solidFill>
                            <a:schemeClr val="dk1"/>
                          </a:solidFill>
                          <a:latin typeface="Verdana"/>
                        </a:defRPr>
                      </a:lvl8pPr>
                      <a:lvl9pPr marL="3657600" algn="l" defTabSz="914400" rtl="0" eaLnBrk="1" latinLnBrk="0" hangingPunct="1">
                        <a:defRPr sz="1800" kern="1200">
                          <a:solidFill>
                            <a:schemeClr val="dk1"/>
                          </a:solidFill>
                          <a:latin typeface="Verdana"/>
                        </a:defRPr>
                      </a:lvl9pPr>
                    </a:lstStyle>
                    <a:p>
                      <a:r>
                        <a:rPr lang="fr-FR" sz="1200" dirty="0">
                          <a:latin typeface="+mn-lt"/>
                        </a:rPr>
                        <a:t>Forfait social  - entreprise de 49 salariés</a:t>
                      </a:r>
                    </a:p>
                  </a:txBody>
                  <a:tcPr marL="91445" marR="91445" marT="45732" marB="45732" anchor="ctr">
                    <a:lnL w="28575" cap="flat" cmpd="sng" algn="ctr">
                      <a:solidFill>
                        <a:srgbClr val="000000"/>
                      </a:solidFill>
                      <a:prstDash val="solid"/>
                      <a:round/>
                      <a:headEnd type="none" w="med" len="med"/>
                      <a:tailEnd type="none" w="med" len="med"/>
                    </a:lnL>
                    <a:lnR w="28575" cap="flat" cmpd="sng" algn="ctr">
                      <a:solidFill>
                        <a:srgbClr val="FFFFFF"/>
                      </a:solidFill>
                      <a:prstDash val="solid"/>
                      <a:round/>
                      <a:headEnd type="none" w="med" len="med"/>
                      <a:tailEnd type="none" w="med" len="med"/>
                    </a:lnR>
                    <a:lnT w="28575" cap="flat" cmpd="sng" algn="ctr">
                      <a:solidFill>
                        <a:srgbClr val="FFFFFF"/>
                      </a:solidFill>
                      <a:prstDash val="solid"/>
                      <a:round/>
                      <a:headEnd type="none" w="med" len="med"/>
                      <a:tailEnd type="none" w="med" len="med"/>
                    </a:lnT>
                    <a:lnB w="12700" cmpd="sng">
                      <a:noFill/>
                    </a:lnB>
                    <a:lnTlToBr w="12700" cmpd="sng">
                      <a:noFill/>
                      <a:prstDash val="solid"/>
                    </a:lnTlToBr>
                    <a:lnBlToTr w="12700" cmpd="sng">
                      <a:noFill/>
                      <a:prstDash val="solid"/>
                    </a:lnBlToTr>
                    <a:solidFill>
                      <a:srgbClr val="FFFFFF">
                        <a:lumMod val="95000"/>
                      </a:srgbClr>
                    </a:solidFill>
                  </a:tcPr>
                </a:tc>
                <a:tc>
                  <a:txBody>
                    <a:bodyPr/>
                    <a:lstStyle>
                      <a:lvl1pPr marL="0" algn="l" defTabSz="914400" rtl="0" eaLnBrk="1" latinLnBrk="0" hangingPunct="1">
                        <a:defRPr sz="1800" kern="1200">
                          <a:solidFill>
                            <a:schemeClr val="dk1"/>
                          </a:solidFill>
                          <a:latin typeface="Verdana"/>
                        </a:defRPr>
                      </a:lvl1pPr>
                      <a:lvl2pPr marL="457200" algn="l" defTabSz="914400" rtl="0" eaLnBrk="1" latinLnBrk="0" hangingPunct="1">
                        <a:defRPr sz="1800" kern="1200">
                          <a:solidFill>
                            <a:schemeClr val="dk1"/>
                          </a:solidFill>
                          <a:latin typeface="Verdana"/>
                        </a:defRPr>
                      </a:lvl2pPr>
                      <a:lvl3pPr marL="914400" algn="l" defTabSz="914400" rtl="0" eaLnBrk="1" latinLnBrk="0" hangingPunct="1">
                        <a:defRPr sz="1800" kern="1200">
                          <a:solidFill>
                            <a:schemeClr val="dk1"/>
                          </a:solidFill>
                          <a:latin typeface="Verdana"/>
                        </a:defRPr>
                      </a:lvl3pPr>
                      <a:lvl4pPr marL="1371600" algn="l" defTabSz="914400" rtl="0" eaLnBrk="1" latinLnBrk="0" hangingPunct="1">
                        <a:defRPr sz="1800" kern="1200">
                          <a:solidFill>
                            <a:schemeClr val="dk1"/>
                          </a:solidFill>
                          <a:latin typeface="Verdana"/>
                        </a:defRPr>
                      </a:lvl4pPr>
                      <a:lvl5pPr marL="1828800" algn="l" defTabSz="914400" rtl="0" eaLnBrk="1" latinLnBrk="0" hangingPunct="1">
                        <a:defRPr sz="1800" kern="1200">
                          <a:solidFill>
                            <a:schemeClr val="dk1"/>
                          </a:solidFill>
                          <a:latin typeface="Verdana"/>
                        </a:defRPr>
                      </a:lvl5pPr>
                      <a:lvl6pPr marL="2286000" algn="l" defTabSz="914400" rtl="0" eaLnBrk="1" latinLnBrk="0" hangingPunct="1">
                        <a:defRPr sz="1800" kern="1200">
                          <a:solidFill>
                            <a:schemeClr val="dk1"/>
                          </a:solidFill>
                          <a:latin typeface="Verdana"/>
                        </a:defRPr>
                      </a:lvl6pPr>
                      <a:lvl7pPr marL="2743200" algn="l" defTabSz="914400" rtl="0" eaLnBrk="1" latinLnBrk="0" hangingPunct="1">
                        <a:defRPr sz="1800" kern="1200">
                          <a:solidFill>
                            <a:schemeClr val="dk1"/>
                          </a:solidFill>
                          <a:latin typeface="Verdana"/>
                        </a:defRPr>
                      </a:lvl7pPr>
                      <a:lvl8pPr marL="3200400" algn="l" defTabSz="914400" rtl="0" eaLnBrk="1" latinLnBrk="0" hangingPunct="1">
                        <a:defRPr sz="1800" kern="1200">
                          <a:solidFill>
                            <a:schemeClr val="dk1"/>
                          </a:solidFill>
                          <a:latin typeface="Verdana"/>
                        </a:defRPr>
                      </a:lvl8pPr>
                      <a:lvl9pPr marL="3657600" algn="l" defTabSz="914400" rtl="0" eaLnBrk="1" latinLnBrk="0" hangingPunct="1">
                        <a:defRPr sz="1800" kern="1200">
                          <a:solidFill>
                            <a:schemeClr val="dk1"/>
                          </a:solidFill>
                          <a:latin typeface="Verdana"/>
                        </a:defRPr>
                      </a:lvl9pPr>
                    </a:lstStyle>
                    <a:p>
                      <a:pPr algn="r"/>
                      <a:endParaRPr lang="fr-FR" sz="1200" dirty="0">
                        <a:latin typeface="+mn-lt"/>
                      </a:endParaRPr>
                    </a:p>
                  </a:txBody>
                  <a:tcPr marL="91445" marR="91445" marT="45732" marB="45732" anchor="ctr">
                    <a:lnL w="28575" cap="flat" cmpd="sng" algn="ctr">
                      <a:solidFill>
                        <a:srgbClr val="FFFFFF"/>
                      </a:solidFill>
                      <a:prstDash val="solid"/>
                      <a:round/>
                      <a:headEnd type="none" w="med" len="med"/>
                      <a:tailEnd type="none" w="med" len="med"/>
                    </a:lnL>
                    <a:lnR w="28575" cap="flat" cmpd="sng" algn="ctr">
                      <a:solidFill>
                        <a:srgbClr val="FFFFFF"/>
                      </a:solidFill>
                      <a:prstDash val="solid"/>
                      <a:round/>
                      <a:headEnd type="none" w="med" len="med"/>
                      <a:tailEnd type="none" w="med" len="med"/>
                    </a:lnR>
                    <a:lnT w="28575" cap="flat" cmpd="sng" algn="ctr">
                      <a:solidFill>
                        <a:srgbClr val="FFFFFF"/>
                      </a:solidFill>
                      <a:prstDash val="solid"/>
                      <a:round/>
                      <a:headEnd type="none" w="med" len="med"/>
                      <a:tailEnd type="none" w="med" len="med"/>
                    </a:lnT>
                    <a:lnB w="12700" cmpd="sng">
                      <a:noFill/>
                    </a:lnB>
                    <a:lnTlToBr w="12700" cmpd="sng">
                      <a:noFill/>
                      <a:prstDash val="solid"/>
                    </a:lnTlToBr>
                    <a:lnBlToTr w="12700" cmpd="sng">
                      <a:noFill/>
                      <a:prstDash val="solid"/>
                    </a:lnBlToTr>
                    <a:solidFill>
                      <a:srgbClr val="FFFFFF">
                        <a:lumMod val="95000"/>
                      </a:srgbClr>
                    </a:solidFill>
                  </a:tcPr>
                </a:tc>
                <a:tc>
                  <a:txBody>
                    <a:bodyPr/>
                    <a:lstStyle>
                      <a:lvl1pPr marL="0" algn="l" defTabSz="914400" rtl="0" eaLnBrk="1" latinLnBrk="0" hangingPunct="1">
                        <a:defRPr sz="1800" kern="1200">
                          <a:solidFill>
                            <a:schemeClr val="dk1"/>
                          </a:solidFill>
                          <a:latin typeface="Verdana"/>
                        </a:defRPr>
                      </a:lvl1pPr>
                      <a:lvl2pPr marL="457200" algn="l" defTabSz="914400" rtl="0" eaLnBrk="1" latinLnBrk="0" hangingPunct="1">
                        <a:defRPr sz="1800" kern="1200">
                          <a:solidFill>
                            <a:schemeClr val="dk1"/>
                          </a:solidFill>
                          <a:latin typeface="Verdana"/>
                        </a:defRPr>
                      </a:lvl2pPr>
                      <a:lvl3pPr marL="914400" algn="l" defTabSz="914400" rtl="0" eaLnBrk="1" latinLnBrk="0" hangingPunct="1">
                        <a:defRPr sz="1800" kern="1200">
                          <a:solidFill>
                            <a:schemeClr val="dk1"/>
                          </a:solidFill>
                          <a:latin typeface="Verdana"/>
                        </a:defRPr>
                      </a:lvl3pPr>
                      <a:lvl4pPr marL="1371600" algn="l" defTabSz="914400" rtl="0" eaLnBrk="1" latinLnBrk="0" hangingPunct="1">
                        <a:defRPr sz="1800" kern="1200">
                          <a:solidFill>
                            <a:schemeClr val="dk1"/>
                          </a:solidFill>
                          <a:latin typeface="Verdana"/>
                        </a:defRPr>
                      </a:lvl4pPr>
                      <a:lvl5pPr marL="1828800" algn="l" defTabSz="914400" rtl="0" eaLnBrk="1" latinLnBrk="0" hangingPunct="1">
                        <a:defRPr sz="1800" kern="1200">
                          <a:solidFill>
                            <a:schemeClr val="dk1"/>
                          </a:solidFill>
                          <a:latin typeface="Verdana"/>
                        </a:defRPr>
                      </a:lvl5pPr>
                      <a:lvl6pPr marL="2286000" algn="l" defTabSz="914400" rtl="0" eaLnBrk="1" latinLnBrk="0" hangingPunct="1">
                        <a:defRPr sz="1800" kern="1200">
                          <a:solidFill>
                            <a:schemeClr val="dk1"/>
                          </a:solidFill>
                          <a:latin typeface="Verdana"/>
                        </a:defRPr>
                      </a:lvl6pPr>
                      <a:lvl7pPr marL="2743200" algn="l" defTabSz="914400" rtl="0" eaLnBrk="1" latinLnBrk="0" hangingPunct="1">
                        <a:defRPr sz="1800" kern="1200">
                          <a:solidFill>
                            <a:schemeClr val="dk1"/>
                          </a:solidFill>
                          <a:latin typeface="Verdana"/>
                        </a:defRPr>
                      </a:lvl7pPr>
                      <a:lvl8pPr marL="3200400" algn="l" defTabSz="914400" rtl="0" eaLnBrk="1" latinLnBrk="0" hangingPunct="1">
                        <a:defRPr sz="1800" kern="1200">
                          <a:solidFill>
                            <a:schemeClr val="dk1"/>
                          </a:solidFill>
                          <a:latin typeface="Verdana"/>
                        </a:defRPr>
                      </a:lvl8pPr>
                      <a:lvl9pPr marL="3657600" algn="l" defTabSz="914400" rtl="0" eaLnBrk="1" latinLnBrk="0" hangingPunct="1">
                        <a:defRPr sz="1800" kern="1200">
                          <a:solidFill>
                            <a:schemeClr val="dk1"/>
                          </a:solidFill>
                          <a:latin typeface="Verdana"/>
                        </a:defRPr>
                      </a:lvl9pPr>
                    </a:lstStyle>
                    <a:p>
                      <a:pPr algn="r"/>
                      <a:r>
                        <a:rPr lang="fr-FR" sz="1200" dirty="0">
                          <a:latin typeface="+mn-lt"/>
                        </a:rPr>
                        <a:t>Exonéré</a:t>
                      </a:r>
                    </a:p>
                  </a:txBody>
                  <a:tcPr marL="91445" marR="91445" marT="45732" marB="45732" anchor="ctr">
                    <a:lnL w="28575" cap="flat" cmpd="sng" algn="ctr">
                      <a:solidFill>
                        <a:srgbClr val="FFFFFF"/>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rgbClr val="FFFFFF"/>
                      </a:solidFill>
                      <a:prstDash val="solid"/>
                      <a:round/>
                      <a:headEnd type="none" w="med" len="med"/>
                      <a:tailEnd type="none" w="med" len="med"/>
                    </a:lnT>
                    <a:lnB w="12700" cmpd="sng">
                      <a:noFill/>
                    </a:lnB>
                    <a:lnTlToBr w="12700" cmpd="sng">
                      <a:noFill/>
                      <a:prstDash val="solid"/>
                    </a:lnTlToBr>
                    <a:lnBlToTr w="12700" cmpd="sng">
                      <a:noFill/>
                      <a:prstDash val="solid"/>
                    </a:lnBlToTr>
                    <a:solidFill>
                      <a:srgbClr val="FFFFFF">
                        <a:lumMod val="95000"/>
                      </a:srgbClr>
                    </a:solidFill>
                  </a:tcPr>
                </a:tc>
                <a:extLst>
                  <a:ext uri="{0D108BD9-81ED-4DB2-BD59-A6C34878D82A}">
                    <a16:rowId xmlns:a16="http://schemas.microsoft.com/office/drawing/2014/main" val="3938018298"/>
                  </a:ext>
                </a:extLst>
              </a:tr>
              <a:tr h="272231">
                <a:tc>
                  <a:txBody>
                    <a:bodyPr/>
                    <a:lstStyle>
                      <a:lvl1pPr marL="0" algn="l" defTabSz="914400" rtl="0" eaLnBrk="1" latinLnBrk="0" hangingPunct="1">
                        <a:defRPr sz="1800" kern="1200">
                          <a:solidFill>
                            <a:schemeClr val="dk1"/>
                          </a:solidFill>
                          <a:latin typeface="Verdana"/>
                        </a:defRPr>
                      </a:lvl1pPr>
                      <a:lvl2pPr marL="457200" algn="l" defTabSz="914400" rtl="0" eaLnBrk="1" latinLnBrk="0" hangingPunct="1">
                        <a:defRPr sz="1800" kern="1200">
                          <a:solidFill>
                            <a:schemeClr val="dk1"/>
                          </a:solidFill>
                          <a:latin typeface="Verdana"/>
                        </a:defRPr>
                      </a:lvl2pPr>
                      <a:lvl3pPr marL="914400" algn="l" defTabSz="914400" rtl="0" eaLnBrk="1" latinLnBrk="0" hangingPunct="1">
                        <a:defRPr sz="1800" kern="1200">
                          <a:solidFill>
                            <a:schemeClr val="dk1"/>
                          </a:solidFill>
                          <a:latin typeface="Verdana"/>
                        </a:defRPr>
                      </a:lvl3pPr>
                      <a:lvl4pPr marL="1371600" algn="l" defTabSz="914400" rtl="0" eaLnBrk="1" latinLnBrk="0" hangingPunct="1">
                        <a:defRPr sz="1800" kern="1200">
                          <a:solidFill>
                            <a:schemeClr val="dk1"/>
                          </a:solidFill>
                          <a:latin typeface="Verdana"/>
                        </a:defRPr>
                      </a:lvl4pPr>
                      <a:lvl5pPr marL="1828800" algn="l" defTabSz="914400" rtl="0" eaLnBrk="1" latinLnBrk="0" hangingPunct="1">
                        <a:defRPr sz="1800" kern="1200">
                          <a:solidFill>
                            <a:schemeClr val="dk1"/>
                          </a:solidFill>
                          <a:latin typeface="Verdana"/>
                        </a:defRPr>
                      </a:lvl5pPr>
                      <a:lvl6pPr marL="2286000" algn="l" defTabSz="914400" rtl="0" eaLnBrk="1" latinLnBrk="0" hangingPunct="1">
                        <a:defRPr sz="1800" kern="1200">
                          <a:solidFill>
                            <a:schemeClr val="dk1"/>
                          </a:solidFill>
                          <a:latin typeface="Verdana"/>
                        </a:defRPr>
                      </a:lvl6pPr>
                      <a:lvl7pPr marL="2743200" algn="l" defTabSz="914400" rtl="0" eaLnBrk="1" latinLnBrk="0" hangingPunct="1">
                        <a:defRPr sz="1800" kern="1200">
                          <a:solidFill>
                            <a:schemeClr val="dk1"/>
                          </a:solidFill>
                          <a:latin typeface="Verdana"/>
                        </a:defRPr>
                      </a:lvl7pPr>
                      <a:lvl8pPr marL="3200400" algn="l" defTabSz="914400" rtl="0" eaLnBrk="1" latinLnBrk="0" hangingPunct="1">
                        <a:defRPr sz="1800" kern="1200">
                          <a:solidFill>
                            <a:schemeClr val="dk1"/>
                          </a:solidFill>
                          <a:latin typeface="Verdana"/>
                        </a:defRPr>
                      </a:lvl8pPr>
                      <a:lvl9pPr marL="3657600" algn="l" defTabSz="914400" rtl="0" eaLnBrk="1" latinLnBrk="0" hangingPunct="1">
                        <a:defRPr sz="1800" kern="1200">
                          <a:solidFill>
                            <a:schemeClr val="dk1"/>
                          </a:solidFill>
                          <a:latin typeface="Verdana"/>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r>
                        <a:rPr lang="fr-FR" sz="1000" b="1" dirty="0">
                          <a:solidFill>
                            <a:schemeClr val="tx1"/>
                          </a:solidFill>
                        </a:rPr>
                        <a:t>COUT TOTAL POUR L’ENTREPRISE </a:t>
                      </a:r>
                      <a:endParaRPr kumimoji="0" lang="fr-FR" sz="1000" b="1" i="0" u="none" strike="noStrike" kern="1200" cap="none" spc="0" normalizeH="0" baseline="0" noProof="0" dirty="0">
                        <a:ln>
                          <a:noFill/>
                        </a:ln>
                        <a:solidFill>
                          <a:schemeClr val="tx1"/>
                        </a:solidFill>
                        <a:effectLst/>
                        <a:uLnTx/>
                        <a:uFillTx/>
                        <a:latin typeface="+mn-lt"/>
                        <a:ea typeface="+mn-ea"/>
                      </a:endParaRPr>
                    </a:p>
                  </a:txBody>
                  <a:tcPr marL="91445" marR="91445" marT="45732" marB="45732" anchor="ctr">
                    <a:lnL w="28575" cap="flat" cmpd="sng" algn="ctr">
                      <a:solidFill>
                        <a:srgbClr val="000000"/>
                      </a:solidFill>
                      <a:prstDash val="solid"/>
                      <a:round/>
                      <a:headEnd type="none" w="med" len="med"/>
                      <a:tailEnd type="none" w="med" len="med"/>
                    </a:lnL>
                    <a:lnR w="28575" cap="flat" cmpd="sng" algn="ctr">
                      <a:solidFill>
                        <a:srgbClr val="FFFFFF"/>
                      </a:solidFill>
                      <a:prstDash val="solid"/>
                      <a:round/>
                      <a:headEnd type="none" w="med" len="med"/>
                      <a:tailEnd type="none" w="med" len="med"/>
                    </a:lnR>
                    <a:lnT w="12700" cmpd="sng">
                      <a:noFill/>
                    </a:lnT>
                    <a:lnB w="28575"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chemeClr val="bg1">
                        <a:lumMod val="65000"/>
                      </a:schemeClr>
                    </a:solidFill>
                  </a:tcPr>
                </a:tc>
                <a:tc>
                  <a:txBody>
                    <a:bodyPr/>
                    <a:lstStyle>
                      <a:lvl1pPr marL="0" algn="l" defTabSz="914400" rtl="0" eaLnBrk="1" latinLnBrk="0" hangingPunct="1">
                        <a:defRPr sz="1800" kern="1200">
                          <a:solidFill>
                            <a:schemeClr val="dk1"/>
                          </a:solidFill>
                          <a:latin typeface="Verdana"/>
                        </a:defRPr>
                      </a:lvl1pPr>
                      <a:lvl2pPr marL="457200" algn="l" defTabSz="914400" rtl="0" eaLnBrk="1" latinLnBrk="0" hangingPunct="1">
                        <a:defRPr sz="1800" kern="1200">
                          <a:solidFill>
                            <a:schemeClr val="dk1"/>
                          </a:solidFill>
                          <a:latin typeface="Verdana"/>
                        </a:defRPr>
                      </a:lvl2pPr>
                      <a:lvl3pPr marL="914400" algn="l" defTabSz="914400" rtl="0" eaLnBrk="1" latinLnBrk="0" hangingPunct="1">
                        <a:defRPr sz="1800" kern="1200">
                          <a:solidFill>
                            <a:schemeClr val="dk1"/>
                          </a:solidFill>
                          <a:latin typeface="Verdana"/>
                        </a:defRPr>
                      </a:lvl3pPr>
                      <a:lvl4pPr marL="1371600" algn="l" defTabSz="914400" rtl="0" eaLnBrk="1" latinLnBrk="0" hangingPunct="1">
                        <a:defRPr sz="1800" kern="1200">
                          <a:solidFill>
                            <a:schemeClr val="dk1"/>
                          </a:solidFill>
                          <a:latin typeface="Verdana"/>
                        </a:defRPr>
                      </a:lvl4pPr>
                      <a:lvl5pPr marL="1828800" algn="l" defTabSz="914400" rtl="0" eaLnBrk="1" latinLnBrk="0" hangingPunct="1">
                        <a:defRPr sz="1800" kern="1200">
                          <a:solidFill>
                            <a:schemeClr val="dk1"/>
                          </a:solidFill>
                          <a:latin typeface="Verdana"/>
                        </a:defRPr>
                      </a:lvl5pPr>
                      <a:lvl6pPr marL="2286000" algn="l" defTabSz="914400" rtl="0" eaLnBrk="1" latinLnBrk="0" hangingPunct="1">
                        <a:defRPr sz="1800" kern="1200">
                          <a:solidFill>
                            <a:schemeClr val="dk1"/>
                          </a:solidFill>
                          <a:latin typeface="Verdana"/>
                        </a:defRPr>
                      </a:lvl6pPr>
                      <a:lvl7pPr marL="2743200" algn="l" defTabSz="914400" rtl="0" eaLnBrk="1" latinLnBrk="0" hangingPunct="1">
                        <a:defRPr sz="1800" kern="1200">
                          <a:solidFill>
                            <a:schemeClr val="dk1"/>
                          </a:solidFill>
                          <a:latin typeface="Verdana"/>
                        </a:defRPr>
                      </a:lvl7pPr>
                      <a:lvl8pPr marL="3200400" algn="l" defTabSz="914400" rtl="0" eaLnBrk="1" latinLnBrk="0" hangingPunct="1">
                        <a:defRPr sz="1800" kern="1200">
                          <a:solidFill>
                            <a:schemeClr val="dk1"/>
                          </a:solidFill>
                          <a:latin typeface="Verdana"/>
                        </a:defRPr>
                      </a:lvl8pPr>
                      <a:lvl9pPr marL="3657600" algn="l" defTabSz="914400" rtl="0" eaLnBrk="1" latinLnBrk="0" hangingPunct="1">
                        <a:defRPr sz="1800" kern="1200">
                          <a:solidFill>
                            <a:schemeClr val="dk1"/>
                          </a:solidFill>
                          <a:latin typeface="Verdana"/>
                        </a:defRPr>
                      </a:lvl9pPr>
                    </a:lstStyle>
                    <a:p>
                      <a:pPr algn="r"/>
                      <a:r>
                        <a:rPr lang="fr-FR" sz="1200" b="1" dirty="0">
                          <a:solidFill>
                            <a:schemeClr val="bg1"/>
                          </a:solidFill>
                          <a:latin typeface="+mn-lt"/>
                        </a:rPr>
                        <a:t>1 420 €</a:t>
                      </a:r>
                    </a:p>
                  </a:txBody>
                  <a:tcPr marL="91445" marR="91445" marT="45732" marB="45732" anchor="ctr">
                    <a:lnL w="28575" cap="flat" cmpd="sng" algn="ctr">
                      <a:solidFill>
                        <a:srgbClr val="FFFFFF"/>
                      </a:solidFill>
                      <a:prstDash val="solid"/>
                      <a:round/>
                      <a:headEnd type="none" w="med" len="med"/>
                      <a:tailEnd type="none" w="med" len="med"/>
                    </a:lnL>
                    <a:lnR w="28575" cap="flat" cmpd="sng" algn="ctr">
                      <a:solidFill>
                        <a:srgbClr val="FFFFFF"/>
                      </a:solidFill>
                      <a:prstDash val="solid"/>
                      <a:round/>
                      <a:headEnd type="none" w="med" len="med"/>
                      <a:tailEnd type="none" w="med" len="med"/>
                    </a:lnR>
                    <a:lnT w="12700" cmpd="sng">
                      <a:noFill/>
                    </a:lnT>
                    <a:lnB w="28575"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chemeClr val="accent3">
                        <a:lumMod val="40000"/>
                        <a:lumOff val="60000"/>
                      </a:schemeClr>
                    </a:solidFill>
                  </a:tcPr>
                </a:tc>
                <a:tc>
                  <a:txBody>
                    <a:bodyPr/>
                    <a:lstStyle>
                      <a:lvl1pPr marL="0" algn="l" defTabSz="914400" rtl="0" eaLnBrk="1" latinLnBrk="0" hangingPunct="1">
                        <a:defRPr sz="1800" kern="1200">
                          <a:solidFill>
                            <a:schemeClr val="dk1"/>
                          </a:solidFill>
                          <a:latin typeface="Verdana"/>
                        </a:defRPr>
                      </a:lvl1pPr>
                      <a:lvl2pPr marL="457200" algn="l" defTabSz="914400" rtl="0" eaLnBrk="1" latinLnBrk="0" hangingPunct="1">
                        <a:defRPr sz="1800" kern="1200">
                          <a:solidFill>
                            <a:schemeClr val="dk1"/>
                          </a:solidFill>
                          <a:latin typeface="Verdana"/>
                        </a:defRPr>
                      </a:lvl2pPr>
                      <a:lvl3pPr marL="914400" algn="l" defTabSz="914400" rtl="0" eaLnBrk="1" latinLnBrk="0" hangingPunct="1">
                        <a:defRPr sz="1800" kern="1200">
                          <a:solidFill>
                            <a:schemeClr val="dk1"/>
                          </a:solidFill>
                          <a:latin typeface="Verdana"/>
                        </a:defRPr>
                      </a:lvl3pPr>
                      <a:lvl4pPr marL="1371600" algn="l" defTabSz="914400" rtl="0" eaLnBrk="1" latinLnBrk="0" hangingPunct="1">
                        <a:defRPr sz="1800" kern="1200">
                          <a:solidFill>
                            <a:schemeClr val="dk1"/>
                          </a:solidFill>
                          <a:latin typeface="Verdana"/>
                        </a:defRPr>
                      </a:lvl4pPr>
                      <a:lvl5pPr marL="1828800" algn="l" defTabSz="914400" rtl="0" eaLnBrk="1" latinLnBrk="0" hangingPunct="1">
                        <a:defRPr sz="1800" kern="1200">
                          <a:solidFill>
                            <a:schemeClr val="dk1"/>
                          </a:solidFill>
                          <a:latin typeface="Verdana"/>
                        </a:defRPr>
                      </a:lvl5pPr>
                      <a:lvl6pPr marL="2286000" algn="l" defTabSz="914400" rtl="0" eaLnBrk="1" latinLnBrk="0" hangingPunct="1">
                        <a:defRPr sz="1800" kern="1200">
                          <a:solidFill>
                            <a:schemeClr val="dk1"/>
                          </a:solidFill>
                          <a:latin typeface="Verdana"/>
                        </a:defRPr>
                      </a:lvl6pPr>
                      <a:lvl7pPr marL="2743200" algn="l" defTabSz="914400" rtl="0" eaLnBrk="1" latinLnBrk="0" hangingPunct="1">
                        <a:defRPr sz="1800" kern="1200">
                          <a:solidFill>
                            <a:schemeClr val="dk1"/>
                          </a:solidFill>
                          <a:latin typeface="Verdana"/>
                        </a:defRPr>
                      </a:lvl7pPr>
                      <a:lvl8pPr marL="3200400" algn="l" defTabSz="914400" rtl="0" eaLnBrk="1" latinLnBrk="0" hangingPunct="1">
                        <a:defRPr sz="1800" kern="1200">
                          <a:solidFill>
                            <a:schemeClr val="dk1"/>
                          </a:solidFill>
                          <a:latin typeface="Verdana"/>
                        </a:defRPr>
                      </a:lvl8pPr>
                      <a:lvl9pPr marL="3657600" algn="l" defTabSz="914400" rtl="0" eaLnBrk="1" latinLnBrk="0" hangingPunct="1">
                        <a:defRPr sz="1800" kern="1200">
                          <a:solidFill>
                            <a:schemeClr val="dk1"/>
                          </a:solidFill>
                          <a:latin typeface="Verdana"/>
                        </a:defRPr>
                      </a:lvl9pPr>
                    </a:lstStyle>
                    <a:p>
                      <a:pPr algn="r"/>
                      <a:r>
                        <a:rPr lang="fr-FR" sz="1200" b="1" dirty="0">
                          <a:solidFill>
                            <a:schemeClr val="bg1"/>
                          </a:solidFill>
                          <a:latin typeface="+mn-lt"/>
                        </a:rPr>
                        <a:t>1 000 €</a:t>
                      </a:r>
                    </a:p>
                  </a:txBody>
                  <a:tcPr marL="91445" marR="91445" marT="45732" marB="45732" anchor="ctr">
                    <a:lnL w="28575" cap="flat" cmpd="sng" algn="ctr">
                      <a:solidFill>
                        <a:srgbClr val="FFFFFF"/>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28575"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4AA53B"/>
                    </a:solidFill>
                  </a:tcPr>
                </a:tc>
                <a:extLst>
                  <a:ext uri="{0D108BD9-81ED-4DB2-BD59-A6C34878D82A}">
                    <a16:rowId xmlns:a16="http://schemas.microsoft.com/office/drawing/2014/main" val="3958240120"/>
                  </a:ext>
                </a:extLst>
              </a:tr>
              <a:tr h="208504">
                <a:tc>
                  <a:txBody>
                    <a:bodyPr/>
                    <a:lstStyle>
                      <a:lvl1pPr marL="0" algn="l" defTabSz="914400" rtl="0" eaLnBrk="1" latinLnBrk="0" hangingPunct="1">
                        <a:defRPr sz="1800" kern="1200">
                          <a:solidFill>
                            <a:schemeClr val="dk1"/>
                          </a:solidFill>
                          <a:latin typeface="Verdana"/>
                        </a:defRPr>
                      </a:lvl1pPr>
                      <a:lvl2pPr marL="457200" algn="l" defTabSz="914400" rtl="0" eaLnBrk="1" latinLnBrk="0" hangingPunct="1">
                        <a:defRPr sz="1800" kern="1200">
                          <a:solidFill>
                            <a:schemeClr val="dk1"/>
                          </a:solidFill>
                          <a:latin typeface="Verdana"/>
                        </a:defRPr>
                      </a:lvl2pPr>
                      <a:lvl3pPr marL="914400" algn="l" defTabSz="914400" rtl="0" eaLnBrk="1" latinLnBrk="0" hangingPunct="1">
                        <a:defRPr sz="1800" kern="1200">
                          <a:solidFill>
                            <a:schemeClr val="dk1"/>
                          </a:solidFill>
                          <a:latin typeface="Verdana"/>
                        </a:defRPr>
                      </a:lvl3pPr>
                      <a:lvl4pPr marL="1371600" algn="l" defTabSz="914400" rtl="0" eaLnBrk="1" latinLnBrk="0" hangingPunct="1">
                        <a:defRPr sz="1800" kern="1200">
                          <a:solidFill>
                            <a:schemeClr val="dk1"/>
                          </a:solidFill>
                          <a:latin typeface="Verdana"/>
                        </a:defRPr>
                      </a:lvl4pPr>
                      <a:lvl5pPr marL="1828800" algn="l" defTabSz="914400" rtl="0" eaLnBrk="1" latinLnBrk="0" hangingPunct="1">
                        <a:defRPr sz="1800" kern="1200">
                          <a:solidFill>
                            <a:schemeClr val="dk1"/>
                          </a:solidFill>
                          <a:latin typeface="Verdana"/>
                        </a:defRPr>
                      </a:lvl5pPr>
                      <a:lvl6pPr marL="2286000" algn="l" defTabSz="914400" rtl="0" eaLnBrk="1" latinLnBrk="0" hangingPunct="1">
                        <a:defRPr sz="1800" kern="1200">
                          <a:solidFill>
                            <a:schemeClr val="dk1"/>
                          </a:solidFill>
                          <a:latin typeface="Verdana"/>
                        </a:defRPr>
                      </a:lvl6pPr>
                      <a:lvl7pPr marL="2743200" algn="l" defTabSz="914400" rtl="0" eaLnBrk="1" latinLnBrk="0" hangingPunct="1">
                        <a:defRPr sz="1800" kern="1200">
                          <a:solidFill>
                            <a:schemeClr val="dk1"/>
                          </a:solidFill>
                          <a:latin typeface="Verdana"/>
                        </a:defRPr>
                      </a:lvl7pPr>
                      <a:lvl8pPr marL="3200400" algn="l" defTabSz="914400" rtl="0" eaLnBrk="1" latinLnBrk="0" hangingPunct="1">
                        <a:defRPr sz="1800" kern="1200">
                          <a:solidFill>
                            <a:schemeClr val="dk1"/>
                          </a:solidFill>
                          <a:latin typeface="Verdana"/>
                        </a:defRPr>
                      </a:lvl8pPr>
                      <a:lvl9pPr marL="3657600" algn="l" defTabSz="914400" rtl="0" eaLnBrk="1" latinLnBrk="0" hangingPunct="1">
                        <a:defRPr sz="1800" kern="1200">
                          <a:solidFill>
                            <a:schemeClr val="dk1"/>
                          </a:solidFill>
                          <a:latin typeface="Verdana"/>
                        </a:defRPr>
                      </a:lvl9pPr>
                    </a:lstStyle>
                    <a:p>
                      <a:endParaRPr lang="fr-FR" sz="900" dirty="0"/>
                    </a:p>
                  </a:txBody>
                  <a:tcPr marL="91445" marR="91445" marT="45732" marB="45732" anchor="ctr">
                    <a:lnL w="12700" cmpd="sng">
                      <a:noFill/>
                    </a:lnL>
                    <a:lnR w="12700" cmpd="sng">
                      <a:solidFill>
                        <a:srgbClr val="FFFFFF"/>
                      </a:solidFill>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lumMod val="95000"/>
                      </a:srgbClr>
                    </a:solidFill>
                  </a:tcPr>
                </a:tc>
                <a:tc>
                  <a:txBody>
                    <a:bodyPr/>
                    <a:lstStyle>
                      <a:lvl1pPr marL="0" algn="l" defTabSz="914400" rtl="0" eaLnBrk="1" latinLnBrk="0" hangingPunct="1">
                        <a:defRPr sz="1800" kern="1200">
                          <a:solidFill>
                            <a:schemeClr val="dk1"/>
                          </a:solidFill>
                          <a:latin typeface="Verdana"/>
                        </a:defRPr>
                      </a:lvl1pPr>
                      <a:lvl2pPr marL="457200" algn="l" defTabSz="914400" rtl="0" eaLnBrk="1" latinLnBrk="0" hangingPunct="1">
                        <a:defRPr sz="1800" kern="1200">
                          <a:solidFill>
                            <a:schemeClr val="dk1"/>
                          </a:solidFill>
                          <a:latin typeface="Verdana"/>
                        </a:defRPr>
                      </a:lvl2pPr>
                      <a:lvl3pPr marL="914400" algn="l" defTabSz="914400" rtl="0" eaLnBrk="1" latinLnBrk="0" hangingPunct="1">
                        <a:defRPr sz="1800" kern="1200">
                          <a:solidFill>
                            <a:schemeClr val="dk1"/>
                          </a:solidFill>
                          <a:latin typeface="Verdana"/>
                        </a:defRPr>
                      </a:lvl3pPr>
                      <a:lvl4pPr marL="1371600" algn="l" defTabSz="914400" rtl="0" eaLnBrk="1" latinLnBrk="0" hangingPunct="1">
                        <a:defRPr sz="1800" kern="1200">
                          <a:solidFill>
                            <a:schemeClr val="dk1"/>
                          </a:solidFill>
                          <a:latin typeface="Verdana"/>
                        </a:defRPr>
                      </a:lvl4pPr>
                      <a:lvl5pPr marL="1828800" algn="l" defTabSz="914400" rtl="0" eaLnBrk="1" latinLnBrk="0" hangingPunct="1">
                        <a:defRPr sz="1800" kern="1200">
                          <a:solidFill>
                            <a:schemeClr val="dk1"/>
                          </a:solidFill>
                          <a:latin typeface="Verdana"/>
                        </a:defRPr>
                      </a:lvl5pPr>
                      <a:lvl6pPr marL="2286000" algn="l" defTabSz="914400" rtl="0" eaLnBrk="1" latinLnBrk="0" hangingPunct="1">
                        <a:defRPr sz="1800" kern="1200">
                          <a:solidFill>
                            <a:schemeClr val="dk1"/>
                          </a:solidFill>
                          <a:latin typeface="Verdana"/>
                        </a:defRPr>
                      </a:lvl6pPr>
                      <a:lvl7pPr marL="2743200" algn="l" defTabSz="914400" rtl="0" eaLnBrk="1" latinLnBrk="0" hangingPunct="1">
                        <a:defRPr sz="1800" kern="1200">
                          <a:solidFill>
                            <a:schemeClr val="dk1"/>
                          </a:solidFill>
                          <a:latin typeface="Verdana"/>
                        </a:defRPr>
                      </a:lvl7pPr>
                      <a:lvl8pPr marL="3200400" algn="l" defTabSz="914400" rtl="0" eaLnBrk="1" latinLnBrk="0" hangingPunct="1">
                        <a:defRPr sz="1800" kern="1200">
                          <a:solidFill>
                            <a:schemeClr val="dk1"/>
                          </a:solidFill>
                          <a:latin typeface="Verdana"/>
                        </a:defRPr>
                      </a:lvl8pPr>
                      <a:lvl9pPr marL="3657600" algn="l" defTabSz="914400" rtl="0" eaLnBrk="1" latinLnBrk="0" hangingPunct="1">
                        <a:defRPr sz="1800" kern="1200">
                          <a:solidFill>
                            <a:schemeClr val="dk1"/>
                          </a:solidFill>
                          <a:latin typeface="Verdana"/>
                        </a:defRPr>
                      </a:lvl9pPr>
                    </a:lstStyle>
                    <a:p>
                      <a:pPr algn="r"/>
                      <a:endParaRPr lang="fr-FR" sz="900" dirty="0"/>
                    </a:p>
                  </a:txBody>
                  <a:tcPr marL="91445" marR="91445" marT="45732" marB="45732" anchor="ctr">
                    <a:lnL w="12700" cmpd="sng">
                      <a:solidFill>
                        <a:srgbClr val="FFFFFF"/>
                      </a:solidFill>
                    </a:lnL>
                    <a:lnR w="12700" cmpd="sng">
                      <a:solidFill>
                        <a:srgbClr val="FFFFFF"/>
                      </a:solidFill>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lumMod val="95000"/>
                      </a:srgbClr>
                    </a:solidFill>
                  </a:tcPr>
                </a:tc>
                <a:tc>
                  <a:txBody>
                    <a:bodyPr/>
                    <a:lstStyle>
                      <a:lvl1pPr marL="0" algn="l" defTabSz="914400" rtl="0" eaLnBrk="1" latinLnBrk="0" hangingPunct="1">
                        <a:defRPr sz="1800" kern="1200">
                          <a:solidFill>
                            <a:schemeClr val="dk1"/>
                          </a:solidFill>
                          <a:latin typeface="Verdana"/>
                        </a:defRPr>
                      </a:lvl1pPr>
                      <a:lvl2pPr marL="457200" algn="l" defTabSz="914400" rtl="0" eaLnBrk="1" latinLnBrk="0" hangingPunct="1">
                        <a:defRPr sz="1800" kern="1200">
                          <a:solidFill>
                            <a:schemeClr val="dk1"/>
                          </a:solidFill>
                          <a:latin typeface="Verdana"/>
                        </a:defRPr>
                      </a:lvl2pPr>
                      <a:lvl3pPr marL="914400" algn="l" defTabSz="914400" rtl="0" eaLnBrk="1" latinLnBrk="0" hangingPunct="1">
                        <a:defRPr sz="1800" kern="1200">
                          <a:solidFill>
                            <a:schemeClr val="dk1"/>
                          </a:solidFill>
                          <a:latin typeface="Verdana"/>
                        </a:defRPr>
                      </a:lvl3pPr>
                      <a:lvl4pPr marL="1371600" algn="l" defTabSz="914400" rtl="0" eaLnBrk="1" latinLnBrk="0" hangingPunct="1">
                        <a:defRPr sz="1800" kern="1200">
                          <a:solidFill>
                            <a:schemeClr val="dk1"/>
                          </a:solidFill>
                          <a:latin typeface="Verdana"/>
                        </a:defRPr>
                      </a:lvl4pPr>
                      <a:lvl5pPr marL="1828800" algn="l" defTabSz="914400" rtl="0" eaLnBrk="1" latinLnBrk="0" hangingPunct="1">
                        <a:defRPr sz="1800" kern="1200">
                          <a:solidFill>
                            <a:schemeClr val="dk1"/>
                          </a:solidFill>
                          <a:latin typeface="Verdana"/>
                        </a:defRPr>
                      </a:lvl5pPr>
                      <a:lvl6pPr marL="2286000" algn="l" defTabSz="914400" rtl="0" eaLnBrk="1" latinLnBrk="0" hangingPunct="1">
                        <a:defRPr sz="1800" kern="1200">
                          <a:solidFill>
                            <a:schemeClr val="dk1"/>
                          </a:solidFill>
                          <a:latin typeface="Verdana"/>
                        </a:defRPr>
                      </a:lvl6pPr>
                      <a:lvl7pPr marL="2743200" algn="l" defTabSz="914400" rtl="0" eaLnBrk="1" latinLnBrk="0" hangingPunct="1">
                        <a:defRPr sz="1800" kern="1200">
                          <a:solidFill>
                            <a:schemeClr val="dk1"/>
                          </a:solidFill>
                          <a:latin typeface="Verdana"/>
                        </a:defRPr>
                      </a:lvl7pPr>
                      <a:lvl8pPr marL="3200400" algn="l" defTabSz="914400" rtl="0" eaLnBrk="1" latinLnBrk="0" hangingPunct="1">
                        <a:defRPr sz="1800" kern="1200">
                          <a:solidFill>
                            <a:schemeClr val="dk1"/>
                          </a:solidFill>
                          <a:latin typeface="Verdana"/>
                        </a:defRPr>
                      </a:lvl8pPr>
                      <a:lvl9pPr marL="3657600" algn="l" defTabSz="914400" rtl="0" eaLnBrk="1" latinLnBrk="0" hangingPunct="1">
                        <a:defRPr sz="1800" kern="1200">
                          <a:solidFill>
                            <a:schemeClr val="dk1"/>
                          </a:solidFill>
                          <a:latin typeface="Verdana"/>
                        </a:defRPr>
                      </a:lvl9pPr>
                    </a:lstStyle>
                    <a:p>
                      <a:pPr algn="r"/>
                      <a:endParaRPr lang="fr-FR" sz="900" dirty="0"/>
                    </a:p>
                  </a:txBody>
                  <a:tcPr marL="91445" marR="91445" marT="45732" marB="45732" anchor="ctr">
                    <a:lnL w="12700" cmpd="sng">
                      <a:solidFill>
                        <a:srgbClr val="FFFFFF"/>
                      </a:solidFill>
                    </a:lnL>
                    <a:lnR w="12700" cap="flat" cmpd="sng" algn="ctr">
                      <a:solidFill>
                        <a:srgbClr val="FFFFFF"/>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lumMod val="95000"/>
                      </a:srgbClr>
                    </a:solidFill>
                  </a:tcPr>
                </a:tc>
                <a:extLst>
                  <a:ext uri="{0D108BD9-81ED-4DB2-BD59-A6C34878D82A}">
                    <a16:rowId xmlns:a16="http://schemas.microsoft.com/office/drawing/2014/main" val="520090219"/>
                  </a:ext>
                </a:extLst>
              </a:tr>
              <a:tr h="250201">
                <a:tc>
                  <a:txBody>
                    <a:bodyPr/>
                    <a:lstStyle>
                      <a:lvl1pPr marL="0" algn="l" defTabSz="914400" rtl="0" eaLnBrk="1" latinLnBrk="0" hangingPunct="1">
                        <a:defRPr sz="1800" kern="1200">
                          <a:solidFill>
                            <a:schemeClr val="dk1"/>
                          </a:solidFill>
                          <a:latin typeface="Verdana"/>
                        </a:defRPr>
                      </a:lvl1pPr>
                      <a:lvl2pPr marL="457200" algn="l" defTabSz="914400" rtl="0" eaLnBrk="1" latinLnBrk="0" hangingPunct="1">
                        <a:defRPr sz="1800" kern="1200">
                          <a:solidFill>
                            <a:schemeClr val="dk1"/>
                          </a:solidFill>
                          <a:latin typeface="Verdana"/>
                        </a:defRPr>
                      </a:lvl2pPr>
                      <a:lvl3pPr marL="914400" algn="l" defTabSz="914400" rtl="0" eaLnBrk="1" latinLnBrk="0" hangingPunct="1">
                        <a:defRPr sz="1800" kern="1200">
                          <a:solidFill>
                            <a:schemeClr val="dk1"/>
                          </a:solidFill>
                          <a:latin typeface="Verdana"/>
                        </a:defRPr>
                      </a:lvl3pPr>
                      <a:lvl4pPr marL="1371600" algn="l" defTabSz="914400" rtl="0" eaLnBrk="1" latinLnBrk="0" hangingPunct="1">
                        <a:defRPr sz="1800" kern="1200">
                          <a:solidFill>
                            <a:schemeClr val="dk1"/>
                          </a:solidFill>
                          <a:latin typeface="Verdana"/>
                        </a:defRPr>
                      </a:lvl4pPr>
                      <a:lvl5pPr marL="1828800" algn="l" defTabSz="914400" rtl="0" eaLnBrk="1" latinLnBrk="0" hangingPunct="1">
                        <a:defRPr sz="1800" kern="1200">
                          <a:solidFill>
                            <a:schemeClr val="dk1"/>
                          </a:solidFill>
                          <a:latin typeface="Verdana"/>
                        </a:defRPr>
                      </a:lvl5pPr>
                      <a:lvl6pPr marL="2286000" algn="l" defTabSz="914400" rtl="0" eaLnBrk="1" latinLnBrk="0" hangingPunct="1">
                        <a:defRPr sz="1800" kern="1200">
                          <a:solidFill>
                            <a:schemeClr val="dk1"/>
                          </a:solidFill>
                          <a:latin typeface="Verdana"/>
                        </a:defRPr>
                      </a:lvl6pPr>
                      <a:lvl7pPr marL="2743200" algn="l" defTabSz="914400" rtl="0" eaLnBrk="1" latinLnBrk="0" hangingPunct="1">
                        <a:defRPr sz="1800" kern="1200">
                          <a:solidFill>
                            <a:schemeClr val="dk1"/>
                          </a:solidFill>
                          <a:latin typeface="Verdana"/>
                        </a:defRPr>
                      </a:lvl7pPr>
                      <a:lvl8pPr marL="3200400" algn="l" defTabSz="914400" rtl="0" eaLnBrk="1" latinLnBrk="0" hangingPunct="1">
                        <a:defRPr sz="1800" kern="1200">
                          <a:solidFill>
                            <a:schemeClr val="dk1"/>
                          </a:solidFill>
                          <a:latin typeface="Verdana"/>
                        </a:defRPr>
                      </a:lvl8pPr>
                      <a:lvl9pPr marL="3657600" algn="l" defTabSz="914400" rtl="0" eaLnBrk="1" latinLnBrk="0" hangingPunct="1">
                        <a:defRPr sz="1800" kern="1200">
                          <a:solidFill>
                            <a:schemeClr val="dk1"/>
                          </a:solidFill>
                          <a:latin typeface="Verdana"/>
                        </a:defRPr>
                      </a:lvl9pPr>
                    </a:lstStyle>
                    <a:p>
                      <a:pPr marL="0" marR="0" indent="0" algn="l" defTabSz="457200" rtl="0" eaLnBrk="1" fontAlgn="auto" latinLnBrk="0" hangingPunct="1">
                        <a:lnSpc>
                          <a:spcPct val="100000"/>
                        </a:lnSpc>
                        <a:spcBef>
                          <a:spcPts val="0"/>
                        </a:spcBef>
                        <a:spcAft>
                          <a:spcPts val="0"/>
                        </a:spcAft>
                        <a:buClrTx/>
                        <a:buSzTx/>
                        <a:buFontTx/>
                        <a:buNone/>
                        <a:tabLst/>
                        <a:defRPr/>
                      </a:pPr>
                      <a:r>
                        <a:rPr kumimoji="0" lang="fr-FR" sz="1200" b="1" i="0" u="none" strike="noStrike" kern="1200" cap="none" spc="0" normalizeH="0" baseline="0" dirty="0">
                          <a:ln>
                            <a:noFill/>
                          </a:ln>
                          <a:solidFill>
                            <a:schemeClr val="tx1"/>
                          </a:solidFill>
                          <a:effectLst/>
                          <a:uLnTx/>
                          <a:uFillTx/>
                          <a:latin typeface="Verdana"/>
                          <a:ea typeface="+mn-ea"/>
                          <a:cs typeface="+mn-cs"/>
                        </a:rPr>
                        <a:t>POUR LES SALARIES</a:t>
                      </a:r>
                    </a:p>
                  </a:txBody>
                  <a:tcPr marL="91445" marR="91445" marT="45732" marB="45732" anchor="ctr">
                    <a:lnL w="28575" cap="flat" cmpd="sng" algn="ctr">
                      <a:solidFill>
                        <a:srgbClr val="000000"/>
                      </a:solidFill>
                      <a:prstDash val="solid"/>
                      <a:round/>
                      <a:headEnd type="none" w="med" len="med"/>
                      <a:tailEnd type="none" w="med" len="med"/>
                    </a:lnL>
                    <a:lnR w="28575" cap="flat" cmpd="sng" algn="ctr">
                      <a:solidFill>
                        <a:srgbClr val="FFFFFF"/>
                      </a:solidFill>
                      <a:prstDash val="solid"/>
                      <a:round/>
                      <a:headEnd type="none" w="med" len="med"/>
                      <a:tailEnd type="none" w="med" len="med"/>
                    </a:lnR>
                    <a:lnT w="28575" cap="flat" cmpd="sng" algn="ctr">
                      <a:solidFill>
                        <a:srgbClr val="000000"/>
                      </a:solidFill>
                      <a:prstDash val="solid"/>
                      <a:round/>
                      <a:headEnd type="none" w="med" len="med"/>
                      <a:tailEnd type="none" w="med" len="med"/>
                    </a:lnT>
                    <a:lnB w="12700" cmpd="sng">
                      <a:solidFill>
                        <a:srgbClr val="FFFFFF"/>
                      </a:solidFill>
                    </a:lnB>
                    <a:lnTlToBr w="12700" cmpd="sng">
                      <a:noFill/>
                      <a:prstDash val="solid"/>
                    </a:lnTlToBr>
                    <a:lnBlToTr w="12700" cmpd="sng">
                      <a:noFill/>
                      <a:prstDash val="solid"/>
                    </a:lnBlToTr>
                    <a:solidFill>
                      <a:schemeClr val="bg1"/>
                    </a:solidFill>
                  </a:tcPr>
                </a:tc>
                <a:tc>
                  <a:txBody>
                    <a:bodyPr/>
                    <a:lstStyle>
                      <a:lvl1pPr marL="0" algn="l" defTabSz="914400" rtl="0" eaLnBrk="1" latinLnBrk="0" hangingPunct="1">
                        <a:defRPr sz="1800" kern="1200">
                          <a:solidFill>
                            <a:schemeClr val="dk1"/>
                          </a:solidFill>
                          <a:latin typeface="Verdana"/>
                        </a:defRPr>
                      </a:lvl1pPr>
                      <a:lvl2pPr marL="457200" algn="l" defTabSz="914400" rtl="0" eaLnBrk="1" latinLnBrk="0" hangingPunct="1">
                        <a:defRPr sz="1800" kern="1200">
                          <a:solidFill>
                            <a:schemeClr val="dk1"/>
                          </a:solidFill>
                          <a:latin typeface="Verdana"/>
                        </a:defRPr>
                      </a:lvl2pPr>
                      <a:lvl3pPr marL="914400" algn="l" defTabSz="914400" rtl="0" eaLnBrk="1" latinLnBrk="0" hangingPunct="1">
                        <a:defRPr sz="1800" kern="1200">
                          <a:solidFill>
                            <a:schemeClr val="dk1"/>
                          </a:solidFill>
                          <a:latin typeface="Verdana"/>
                        </a:defRPr>
                      </a:lvl3pPr>
                      <a:lvl4pPr marL="1371600" algn="l" defTabSz="914400" rtl="0" eaLnBrk="1" latinLnBrk="0" hangingPunct="1">
                        <a:defRPr sz="1800" kern="1200">
                          <a:solidFill>
                            <a:schemeClr val="dk1"/>
                          </a:solidFill>
                          <a:latin typeface="Verdana"/>
                        </a:defRPr>
                      </a:lvl4pPr>
                      <a:lvl5pPr marL="1828800" algn="l" defTabSz="914400" rtl="0" eaLnBrk="1" latinLnBrk="0" hangingPunct="1">
                        <a:defRPr sz="1800" kern="1200">
                          <a:solidFill>
                            <a:schemeClr val="dk1"/>
                          </a:solidFill>
                          <a:latin typeface="Verdana"/>
                        </a:defRPr>
                      </a:lvl5pPr>
                      <a:lvl6pPr marL="2286000" algn="l" defTabSz="914400" rtl="0" eaLnBrk="1" latinLnBrk="0" hangingPunct="1">
                        <a:defRPr sz="1800" kern="1200">
                          <a:solidFill>
                            <a:schemeClr val="dk1"/>
                          </a:solidFill>
                          <a:latin typeface="Verdana"/>
                        </a:defRPr>
                      </a:lvl6pPr>
                      <a:lvl7pPr marL="2743200" algn="l" defTabSz="914400" rtl="0" eaLnBrk="1" latinLnBrk="0" hangingPunct="1">
                        <a:defRPr sz="1800" kern="1200">
                          <a:solidFill>
                            <a:schemeClr val="dk1"/>
                          </a:solidFill>
                          <a:latin typeface="Verdana"/>
                        </a:defRPr>
                      </a:lvl7pPr>
                      <a:lvl8pPr marL="3200400" algn="l" defTabSz="914400" rtl="0" eaLnBrk="1" latinLnBrk="0" hangingPunct="1">
                        <a:defRPr sz="1800" kern="1200">
                          <a:solidFill>
                            <a:schemeClr val="dk1"/>
                          </a:solidFill>
                          <a:latin typeface="Verdana"/>
                        </a:defRPr>
                      </a:lvl8pPr>
                      <a:lvl9pPr marL="3657600" algn="l" defTabSz="914400" rtl="0" eaLnBrk="1" latinLnBrk="0" hangingPunct="1">
                        <a:defRPr sz="1800" kern="1200">
                          <a:solidFill>
                            <a:schemeClr val="dk1"/>
                          </a:solidFill>
                          <a:latin typeface="Verdana"/>
                        </a:defRPr>
                      </a:lvl9pPr>
                    </a:lstStyle>
                    <a:p>
                      <a:pPr marL="0" marR="0" lvl="0" indent="0" algn="r" defTabSz="457200" rtl="0" eaLnBrk="1" fontAlgn="auto" latinLnBrk="0" hangingPunct="1">
                        <a:lnSpc>
                          <a:spcPct val="100000"/>
                        </a:lnSpc>
                        <a:spcBef>
                          <a:spcPts val="0"/>
                        </a:spcBef>
                        <a:spcAft>
                          <a:spcPts val="0"/>
                        </a:spcAft>
                        <a:buClrTx/>
                        <a:buSzTx/>
                        <a:buFontTx/>
                        <a:buNone/>
                        <a:tabLst/>
                        <a:defRPr/>
                      </a:pPr>
                      <a:endParaRPr lang="fr-FR" sz="1000" b="1" dirty="0">
                        <a:solidFill>
                          <a:schemeClr val="bg1"/>
                        </a:solidFill>
                        <a:latin typeface="+mn-lt"/>
                      </a:endParaRPr>
                    </a:p>
                  </a:txBody>
                  <a:tcPr marL="91445" marR="91445" marT="45732" marB="45732" anchor="ctr">
                    <a:lnL w="28575" cap="flat" cmpd="sng" algn="ctr">
                      <a:solidFill>
                        <a:srgbClr val="FFFFFF"/>
                      </a:solidFill>
                      <a:prstDash val="solid"/>
                      <a:round/>
                      <a:headEnd type="none" w="med" len="med"/>
                      <a:tailEnd type="none" w="med" len="med"/>
                    </a:lnL>
                    <a:lnR w="28575" cap="flat" cmpd="sng" algn="ctr">
                      <a:solidFill>
                        <a:srgbClr val="FFFFFF"/>
                      </a:solidFill>
                      <a:prstDash val="solid"/>
                      <a:round/>
                      <a:headEnd type="none" w="med" len="med"/>
                      <a:tailEnd type="none" w="med" len="med"/>
                    </a:lnR>
                    <a:lnT w="28575" cap="flat" cmpd="sng" algn="ctr">
                      <a:solidFill>
                        <a:srgbClr val="000000"/>
                      </a:solidFill>
                      <a:prstDash val="solid"/>
                      <a:round/>
                      <a:headEnd type="none" w="med" len="med"/>
                      <a:tailEnd type="none" w="med" len="med"/>
                    </a:lnT>
                    <a:lnB w="12700" cmpd="sng">
                      <a:solidFill>
                        <a:srgbClr val="FFFFFF"/>
                      </a:solidFill>
                    </a:lnB>
                    <a:lnTlToBr w="12700" cmpd="sng">
                      <a:noFill/>
                      <a:prstDash val="solid"/>
                    </a:lnTlToBr>
                    <a:lnBlToTr w="12700" cmpd="sng">
                      <a:noFill/>
                      <a:prstDash val="solid"/>
                    </a:lnBlToTr>
                    <a:solidFill>
                      <a:schemeClr val="bg1"/>
                    </a:solidFill>
                  </a:tcPr>
                </a:tc>
                <a:tc>
                  <a:txBody>
                    <a:bodyPr/>
                    <a:lstStyle>
                      <a:lvl1pPr marL="0" algn="l" defTabSz="914400" rtl="0" eaLnBrk="1" latinLnBrk="0" hangingPunct="1">
                        <a:defRPr sz="1800" kern="1200">
                          <a:solidFill>
                            <a:schemeClr val="dk1"/>
                          </a:solidFill>
                          <a:latin typeface="Verdana"/>
                        </a:defRPr>
                      </a:lvl1pPr>
                      <a:lvl2pPr marL="457200" algn="l" defTabSz="914400" rtl="0" eaLnBrk="1" latinLnBrk="0" hangingPunct="1">
                        <a:defRPr sz="1800" kern="1200">
                          <a:solidFill>
                            <a:schemeClr val="dk1"/>
                          </a:solidFill>
                          <a:latin typeface="Verdana"/>
                        </a:defRPr>
                      </a:lvl2pPr>
                      <a:lvl3pPr marL="914400" algn="l" defTabSz="914400" rtl="0" eaLnBrk="1" latinLnBrk="0" hangingPunct="1">
                        <a:defRPr sz="1800" kern="1200">
                          <a:solidFill>
                            <a:schemeClr val="dk1"/>
                          </a:solidFill>
                          <a:latin typeface="Verdana"/>
                        </a:defRPr>
                      </a:lvl3pPr>
                      <a:lvl4pPr marL="1371600" algn="l" defTabSz="914400" rtl="0" eaLnBrk="1" latinLnBrk="0" hangingPunct="1">
                        <a:defRPr sz="1800" kern="1200">
                          <a:solidFill>
                            <a:schemeClr val="dk1"/>
                          </a:solidFill>
                          <a:latin typeface="Verdana"/>
                        </a:defRPr>
                      </a:lvl4pPr>
                      <a:lvl5pPr marL="1828800" algn="l" defTabSz="914400" rtl="0" eaLnBrk="1" latinLnBrk="0" hangingPunct="1">
                        <a:defRPr sz="1800" kern="1200">
                          <a:solidFill>
                            <a:schemeClr val="dk1"/>
                          </a:solidFill>
                          <a:latin typeface="Verdana"/>
                        </a:defRPr>
                      </a:lvl5pPr>
                      <a:lvl6pPr marL="2286000" algn="l" defTabSz="914400" rtl="0" eaLnBrk="1" latinLnBrk="0" hangingPunct="1">
                        <a:defRPr sz="1800" kern="1200">
                          <a:solidFill>
                            <a:schemeClr val="dk1"/>
                          </a:solidFill>
                          <a:latin typeface="Verdana"/>
                        </a:defRPr>
                      </a:lvl6pPr>
                      <a:lvl7pPr marL="2743200" algn="l" defTabSz="914400" rtl="0" eaLnBrk="1" latinLnBrk="0" hangingPunct="1">
                        <a:defRPr sz="1800" kern="1200">
                          <a:solidFill>
                            <a:schemeClr val="dk1"/>
                          </a:solidFill>
                          <a:latin typeface="Verdana"/>
                        </a:defRPr>
                      </a:lvl7pPr>
                      <a:lvl8pPr marL="3200400" algn="l" defTabSz="914400" rtl="0" eaLnBrk="1" latinLnBrk="0" hangingPunct="1">
                        <a:defRPr sz="1800" kern="1200">
                          <a:solidFill>
                            <a:schemeClr val="dk1"/>
                          </a:solidFill>
                          <a:latin typeface="Verdana"/>
                        </a:defRPr>
                      </a:lvl8pPr>
                      <a:lvl9pPr marL="3657600" algn="l" defTabSz="914400" rtl="0" eaLnBrk="1" latinLnBrk="0" hangingPunct="1">
                        <a:defRPr sz="1800" kern="1200">
                          <a:solidFill>
                            <a:schemeClr val="dk1"/>
                          </a:solidFill>
                          <a:latin typeface="Verdana"/>
                        </a:defRPr>
                      </a:lvl9pPr>
                    </a:lstStyle>
                    <a:p>
                      <a:pPr marL="0" marR="0" lvl="0" indent="0" algn="r" defTabSz="457200" rtl="0" eaLnBrk="1" fontAlgn="auto" latinLnBrk="0" hangingPunct="1">
                        <a:lnSpc>
                          <a:spcPct val="100000"/>
                        </a:lnSpc>
                        <a:spcBef>
                          <a:spcPts val="0"/>
                        </a:spcBef>
                        <a:spcAft>
                          <a:spcPts val="0"/>
                        </a:spcAft>
                        <a:buClrTx/>
                        <a:buSzTx/>
                        <a:buFontTx/>
                        <a:buNone/>
                        <a:tabLst/>
                        <a:defRPr/>
                      </a:pPr>
                      <a:endParaRPr lang="fr-FR" sz="1000" b="1" dirty="0">
                        <a:solidFill>
                          <a:schemeClr val="bg1"/>
                        </a:solidFill>
                        <a:latin typeface="+mn-lt"/>
                      </a:endParaRPr>
                    </a:p>
                  </a:txBody>
                  <a:tcPr marL="91445" marR="91445" marT="45732" marB="45732" anchor="ctr">
                    <a:lnL w="28575" cap="flat" cmpd="sng" algn="ctr">
                      <a:solidFill>
                        <a:srgbClr val="FFFFFF"/>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rgbClr val="000000"/>
                      </a:solidFill>
                      <a:prstDash val="solid"/>
                      <a:round/>
                      <a:headEnd type="none" w="med" len="med"/>
                      <a:tailEnd type="none" w="med" len="med"/>
                    </a:lnT>
                    <a:lnB w="12700" cmpd="sng">
                      <a:solidFill>
                        <a:srgbClr val="FFFFFF"/>
                      </a:solid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930296794"/>
                  </a:ext>
                </a:extLst>
              </a:tr>
              <a:tr h="250201">
                <a:tc>
                  <a:txBody>
                    <a:bodyPr/>
                    <a:lstStyle/>
                    <a:p>
                      <a:r>
                        <a:rPr lang="fr-FR" sz="1200" dirty="0">
                          <a:latin typeface="+mn-lt"/>
                        </a:rPr>
                        <a:t>Montant brut versé au salarié</a:t>
                      </a:r>
                    </a:p>
                  </a:txBody>
                  <a:tcPr marL="91445" marR="91445" marT="45732" marB="45732" anchor="ctr">
                    <a:lnL w="28575" cap="flat" cmpd="sng" algn="ctr">
                      <a:solidFill>
                        <a:srgbClr val="000000"/>
                      </a:solidFill>
                      <a:prstDash val="solid"/>
                      <a:round/>
                      <a:headEnd type="none" w="med" len="med"/>
                      <a:tailEnd type="none" w="med" len="med"/>
                    </a:lnL>
                    <a:lnR w="28575" cap="flat" cmpd="sng" algn="ctr">
                      <a:solidFill>
                        <a:srgbClr val="FFFFFF"/>
                      </a:solidFill>
                      <a:prstDash val="solid"/>
                      <a:round/>
                      <a:headEnd type="none" w="med" len="med"/>
                      <a:tailEnd type="none" w="med" len="med"/>
                    </a:lnR>
                    <a:lnT w="12700" cmpd="sng">
                      <a:solidFill>
                        <a:srgbClr val="FFFFFF"/>
                      </a:solidFill>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r"/>
                      <a:r>
                        <a:rPr lang="fr-FR" sz="1200" kern="1200" dirty="0">
                          <a:solidFill>
                            <a:schemeClr val="dk1"/>
                          </a:solidFill>
                          <a:latin typeface="+mn-lt"/>
                          <a:ea typeface="+mn-ea"/>
                          <a:cs typeface="+mn-cs"/>
                        </a:rPr>
                        <a:t>1 000 €</a:t>
                      </a:r>
                    </a:p>
                  </a:txBody>
                  <a:tcPr marL="91445" marR="91445" marT="45732" marB="45732" anchor="ctr">
                    <a:lnL w="28575" cap="flat" cmpd="sng" algn="ctr">
                      <a:solidFill>
                        <a:srgbClr val="FFFFFF"/>
                      </a:solidFill>
                      <a:prstDash val="solid"/>
                      <a:round/>
                      <a:headEnd type="none" w="med" len="med"/>
                      <a:tailEnd type="none" w="med" len="med"/>
                    </a:lnL>
                    <a:lnR w="28575" cap="flat" cmpd="sng" algn="ctr">
                      <a:solidFill>
                        <a:srgbClr val="FFFFFF"/>
                      </a:solidFill>
                      <a:prstDash val="solid"/>
                      <a:round/>
                      <a:headEnd type="none" w="med" len="med"/>
                      <a:tailEnd type="none" w="med" len="med"/>
                    </a:lnR>
                    <a:lnT w="12700" cmpd="sng">
                      <a:solidFill>
                        <a:srgbClr val="FFFFFF"/>
                      </a:solidFill>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r"/>
                      <a:r>
                        <a:rPr lang="fr-FR" sz="1200" dirty="0">
                          <a:latin typeface="+mn-lt"/>
                        </a:rPr>
                        <a:t>1 000 €</a:t>
                      </a:r>
                    </a:p>
                  </a:txBody>
                  <a:tcPr marL="91445" marR="91445" marT="45732" marB="45732" anchor="ctr">
                    <a:lnL w="28575" cap="flat" cmpd="sng" algn="ctr">
                      <a:solidFill>
                        <a:srgbClr val="FFFFFF"/>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solidFill>
                        <a:srgbClr val="FFFFFF"/>
                      </a:solidFill>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3353935319"/>
                  </a:ext>
                </a:extLst>
              </a:tr>
              <a:tr h="250201">
                <a:tc>
                  <a:txBody>
                    <a:bodyPr/>
                    <a:lstStyle>
                      <a:lvl1pPr marL="0" algn="l" defTabSz="914400" rtl="0" eaLnBrk="1" latinLnBrk="0" hangingPunct="1">
                        <a:defRPr sz="1800" kern="1200">
                          <a:solidFill>
                            <a:schemeClr val="dk1"/>
                          </a:solidFill>
                          <a:latin typeface="Verdana"/>
                        </a:defRPr>
                      </a:lvl1pPr>
                      <a:lvl2pPr marL="457200" algn="l" defTabSz="914400" rtl="0" eaLnBrk="1" latinLnBrk="0" hangingPunct="1">
                        <a:defRPr sz="1800" kern="1200">
                          <a:solidFill>
                            <a:schemeClr val="dk1"/>
                          </a:solidFill>
                          <a:latin typeface="Verdana"/>
                        </a:defRPr>
                      </a:lvl2pPr>
                      <a:lvl3pPr marL="914400" algn="l" defTabSz="914400" rtl="0" eaLnBrk="1" latinLnBrk="0" hangingPunct="1">
                        <a:defRPr sz="1800" kern="1200">
                          <a:solidFill>
                            <a:schemeClr val="dk1"/>
                          </a:solidFill>
                          <a:latin typeface="Verdana"/>
                        </a:defRPr>
                      </a:lvl3pPr>
                      <a:lvl4pPr marL="1371600" algn="l" defTabSz="914400" rtl="0" eaLnBrk="1" latinLnBrk="0" hangingPunct="1">
                        <a:defRPr sz="1800" kern="1200">
                          <a:solidFill>
                            <a:schemeClr val="dk1"/>
                          </a:solidFill>
                          <a:latin typeface="Verdana"/>
                        </a:defRPr>
                      </a:lvl4pPr>
                      <a:lvl5pPr marL="1828800" algn="l" defTabSz="914400" rtl="0" eaLnBrk="1" latinLnBrk="0" hangingPunct="1">
                        <a:defRPr sz="1800" kern="1200">
                          <a:solidFill>
                            <a:schemeClr val="dk1"/>
                          </a:solidFill>
                          <a:latin typeface="Verdana"/>
                        </a:defRPr>
                      </a:lvl5pPr>
                      <a:lvl6pPr marL="2286000" algn="l" defTabSz="914400" rtl="0" eaLnBrk="1" latinLnBrk="0" hangingPunct="1">
                        <a:defRPr sz="1800" kern="1200">
                          <a:solidFill>
                            <a:schemeClr val="dk1"/>
                          </a:solidFill>
                          <a:latin typeface="Verdana"/>
                        </a:defRPr>
                      </a:lvl6pPr>
                      <a:lvl7pPr marL="2743200" algn="l" defTabSz="914400" rtl="0" eaLnBrk="1" latinLnBrk="0" hangingPunct="1">
                        <a:defRPr sz="1800" kern="1200">
                          <a:solidFill>
                            <a:schemeClr val="dk1"/>
                          </a:solidFill>
                          <a:latin typeface="Verdana"/>
                        </a:defRPr>
                      </a:lvl7pPr>
                      <a:lvl8pPr marL="3200400" algn="l" defTabSz="914400" rtl="0" eaLnBrk="1" latinLnBrk="0" hangingPunct="1">
                        <a:defRPr sz="1800" kern="1200">
                          <a:solidFill>
                            <a:schemeClr val="dk1"/>
                          </a:solidFill>
                          <a:latin typeface="Verdana"/>
                        </a:defRPr>
                      </a:lvl8pPr>
                      <a:lvl9pPr marL="3657600" algn="l" defTabSz="914400" rtl="0" eaLnBrk="1" latinLnBrk="0" hangingPunct="1">
                        <a:defRPr sz="1800" kern="1200">
                          <a:solidFill>
                            <a:schemeClr val="dk1"/>
                          </a:solidFill>
                          <a:latin typeface="Verdana"/>
                        </a:defRPr>
                      </a:lvl9pPr>
                    </a:lstStyle>
                    <a:p>
                      <a:r>
                        <a:rPr lang="fr-FR" sz="1200" dirty="0">
                          <a:latin typeface="+mn-lt"/>
                        </a:rPr>
                        <a:t>Cotisations salariales (20%)</a:t>
                      </a:r>
                    </a:p>
                  </a:txBody>
                  <a:tcPr marL="91445" marR="91445" marT="45732" marB="45732" anchor="ctr">
                    <a:lnL w="28575" cap="flat" cmpd="sng" algn="ctr">
                      <a:solidFill>
                        <a:srgbClr val="000000"/>
                      </a:solidFill>
                      <a:prstDash val="solid"/>
                      <a:round/>
                      <a:headEnd type="none" w="med" len="med"/>
                      <a:tailEnd type="none" w="med" len="med"/>
                    </a:lnL>
                    <a:lnR w="28575" cap="flat" cmpd="sng" algn="ctr">
                      <a:solidFill>
                        <a:srgbClr val="FFFFFF"/>
                      </a:solidFill>
                      <a:prstDash val="solid"/>
                      <a:round/>
                      <a:headEnd type="none" w="med" len="med"/>
                      <a:tailEnd type="none" w="med" len="med"/>
                    </a:lnR>
                    <a:lnT w="12700" cmpd="sng">
                      <a:solidFill>
                        <a:srgbClr val="FFFFFF"/>
                      </a:solidFill>
                    </a:lnT>
                    <a:lnB w="12700" cmpd="sng">
                      <a:solidFill>
                        <a:srgbClr val="FFFFFF"/>
                      </a:solidFill>
                    </a:lnB>
                    <a:lnTlToBr w="12700" cmpd="sng">
                      <a:noFill/>
                      <a:prstDash val="solid"/>
                    </a:lnTlToBr>
                    <a:lnBlToTr w="12700" cmpd="sng">
                      <a:noFill/>
                      <a:prstDash val="solid"/>
                    </a:lnBlToTr>
                    <a:solidFill>
                      <a:schemeClr val="bg1">
                        <a:lumMod val="95000"/>
                      </a:schemeClr>
                    </a:solidFill>
                  </a:tcPr>
                </a:tc>
                <a:tc>
                  <a:txBody>
                    <a:bodyPr/>
                    <a:lstStyle>
                      <a:lvl1pPr marL="0" algn="l" defTabSz="914400" rtl="0" eaLnBrk="1" latinLnBrk="0" hangingPunct="1">
                        <a:defRPr sz="1800" kern="1200">
                          <a:solidFill>
                            <a:schemeClr val="dk1"/>
                          </a:solidFill>
                          <a:latin typeface="Verdana"/>
                        </a:defRPr>
                      </a:lvl1pPr>
                      <a:lvl2pPr marL="457200" algn="l" defTabSz="914400" rtl="0" eaLnBrk="1" latinLnBrk="0" hangingPunct="1">
                        <a:defRPr sz="1800" kern="1200">
                          <a:solidFill>
                            <a:schemeClr val="dk1"/>
                          </a:solidFill>
                          <a:latin typeface="Verdana"/>
                        </a:defRPr>
                      </a:lvl2pPr>
                      <a:lvl3pPr marL="914400" algn="l" defTabSz="914400" rtl="0" eaLnBrk="1" latinLnBrk="0" hangingPunct="1">
                        <a:defRPr sz="1800" kern="1200">
                          <a:solidFill>
                            <a:schemeClr val="dk1"/>
                          </a:solidFill>
                          <a:latin typeface="Verdana"/>
                        </a:defRPr>
                      </a:lvl3pPr>
                      <a:lvl4pPr marL="1371600" algn="l" defTabSz="914400" rtl="0" eaLnBrk="1" latinLnBrk="0" hangingPunct="1">
                        <a:defRPr sz="1800" kern="1200">
                          <a:solidFill>
                            <a:schemeClr val="dk1"/>
                          </a:solidFill>
                          <a:latin typeface="Verdana"/>
                        </a:defRPr>
                      </a:lvl4pPr>
                      <a:lvl5pPr marL="1828800" algn="l" defTabSz="914400" rtl="0" eaLnBrk="1" latinLnBrk="0" hangingPunct="1">
                        <a:defRPr sz="1800" kern="1200">
                          <a:solidFill>
                            <a:schemeClr val="dk1"/>
                          </a:solidFill>
                          <a:latin typeface="Verdana"/>
                        </a:defRPr>
                      </a:lvl5pPr>
                      <a:lvl6pPr marL="2286000" algn="l" defTabSz="914400" rtl="0" eaLnBrk="1" latinLnBrk="0" hangingPunct="1">
                        <a:defRPr sz="1800" kern="1200">
                          <a:solidFill>
                            <a:schemeClr val="dk1"/>
                          </a:solidFill>
                          <a:latin typeface="Verdana"/>
                        </a:defRPr>
                      </a:lvl6pPr>
                      <a:lvl7pPr marL="2743200" algn="l" defTabSz="914400" rtl="0" eaLnBrk="1" latinLnBrk="0" hangingPunct="1">
                        <a:defRPr sz="1800" kern="1200">
                          <a:solidFill>
                            <a:schemeClr val="dk1"/>
                          </a:solidFill>
                          <a:latin typeface="Verdana"/>
                        </a:defRPr>
                      </a:lvl7pPr>
                      <a:lvl8pPr marL="3200400" algn="l" defTabSz="914400" rtl="0" eaLnBrk="1" latinLnBrk="0" hangingPunct="1">
                        <a:defRPr sz="1800" kern="1200">
                          <a:solidFill>
                            <a:schemeClr val="dk1"/>
                          </a:solidFill>
                          <a:latin typeface="Verdana"/>
                        </a:defRPr>
                      </a:lvl8pPr>
                      <a:lvl9pPr marL="3657600" algn="l" defTabSz="914400" rtl="0" eaLnBrk="1" latinLnBrk="0" hangingPunct="1">
                        <a:defRPr sz="1800" kern="1200">
                          <a:solidFill>
                            <a:schemeClr val="dk1"/>
                          </a:solidFill>
                          <a:latin typeface="Verdana"/>
                        </a:defRPr>
                      </a:lvl9pPr>
                    </a:lstStyle>
                    <a:p>
                      <a:pPr algn="r"/>
                      <a:r>
                        <a:rPr lang="fr-FR" sz="1200" kern="1200" dirty="0">
                          <a:solidFill>
                            <a:schemeClr val="dk1"/>
                          </a:solidFill>
                          <a:latin typeface="+mn-lt"/>
                          <a:ea typeface="+mn-ea"/>
                          <a:cs typeface="+mn-cs"/>
                        </a:rPr>
                        <a:t>- 200 €</a:t>
                      </a:r>
                    </a:p>
                  </a:txBody>
                  <a:tcPr marL="91445" marR="91445" marT="45732" marB="45732" anchor="ctr">
                    <a:lnL w="28575" cap="flat" cmpd="sng" algn="ctr">
                      <a:solidFill>
                        <a:srgbClr val="FFFFFF"/>
                      </a:solidFill>
                      <a:prstDash val="solid"/>
                      <a:round/>
                      <a:headEnd type="none" w="med" len="med"/>
                      <a:tailEnd type="none" w="med" len="med"/>
                    </a:lnL>
                    <a:lnR w="28575" cap="flat" cmpd="sng" algn="ctr">
                      <a:solidFill>
                        <a:srgbClr val="FFFFFF"/>
                      </a:solidFill>
                      <a:prstDash val="solid"/>
                      <a:round/>
                      <a:headEnd type="none" w="med" len="med"/>
                      <a:tailEnd type="none" w="med" len="med"/>
                    </a:lnR>
                    <a:lnT w="12700" cmpd="sng">
                      <a:solidFill>
                        <a:srgbClr val="FFFFFF"/>
                      </a:solidFill>
                    </a:lnT>
                    <a:lnB w="12700" cmpd="sng">
                      <a:solidFill>
                        <a:srgbClr val="FFFFFF"/>
                      </a:solidFill>
                    </a:lnB>
                    <a:lnTlToBr w="12700" cmpd="sng">
                      <a:noFill/>
                      <a:prstDash val="solid"/>
                    </a:lnTlToBr>
                    <a:lnBlToTr w="12700" cmpd="sng">
                      <a:noFill/>
                      <a:prstDash val="solid"/>
                    </a:lnBlToTr>
                    <a:solidFill>
                      <a:schemeClr val="bg1">
                        <a:lumMod val="95000"/>
                      </a:schemeClr>
                    </a:solidFill>
                  </a:tcPr>
                </a:tc>
                <a:tc>
                  <a:txBody>
                    <a:bodyPr/>
                    <a:lstStyle>
                      <a:lvl1pPr marL="0" algn="l" defTabSz="914400" rtl="0" eaLnBrk="1" latinLnBrk="0" hangingPunct="1">
                        <a:defRPr sz="1800" kern="1200">
                          <a:solidFill>
                            <a:schemeClr val="dk1"/>
                          </a:solidFill>
                          <a:latin typeface="Verdana"/>
                        </a:defRPr>
                      </a:lvl1pPr>
                      <a:lvl2pPr marL="457200" algn="l" defTabSz="914400" rtl="0" eaLnBrk="1" latinLnBrk="0" hangingPunct="1">
                        <a:defRPr sz="1800" kern="1200">
                          <a:solidFill>
                            <a:schemeClr val="dk1"/>
                          </a:solidFill>
                          <a:latin typeface="Verdana"/>
                        </a:defRPr>
                      </a:lvl2pPr>
                      <a:lvl3pPr marL="914400" algn="l" defTabSz="914400" rtl="0" eaLnBrk="1" latinLnBrk="0" hangingPunct="1">
                        <a:defRPr sz="1800" kern="1200">
                          <a:solidFill>
                            <a:schemeClr val="dk1"/>
                          </a:solidFill>
                          <a:latin typeface="Verdana"/>
                        </a:defRPr>
                      </a:lvl3pPr>
                      <a:lvl4pPr marL="1371600" algn="l" defTabSz="914400" rtl="0" eaLnBrk="1" latinLnBrk="0" hangingPunct="1">
                        <a:defRPr sz="1800" kern="1200">
                          <a:solidFill>
                            <a:schemeClr val="dk1"/>
                          </a:solidFill>
                          <a:latin typeface="Verdana"/>
                        </a:defRPr>
                      </a:lvl4pPr>
                      <a:lvl5pPr marL="1828800" algn="l" defTabSz="914400" rtl="0" eaLnBrk="1" latinLnBrk="0" hangingPunct="1">
                        <a:defRPr sz="1800" kern="1200">
                          <a:solidFill>
                            <a:schemeClr val="dk1"/>
                          </a:solidFill>
                          <a:latin typeface="Verdana"/>
                        </a:defRPr>
                      </a:lvl5pPr>
                      <a:lvl6pPr marL="2286000" algn="l" defTabSz="914400" rtl="0" eaLnBrk="1" latinLnBrk="0" hangingPunct="1">
                        <a:defRPr sz="1800" kern="1200">
                          <a:solidFill>
                            <a:schemeClr val="dk1"/>
                          </a:solidFill>
                          <a:latin typeface="Verdana"/>
                        </a:defRPr>
                      </a:lvl6pPr>
                      <a:lvl7pPr marL="2743200" algn="l" defTabSz="914400" rtl="0" eaLnBrk="1" latinLnBrk="0" hangingPunct="1">
                        <a:defRPr sz="1800" kern="1200">
                          <a:solidFill>
                            <a:schemeClr val="dk1"/>
                          </a:solidFill>
                          <a:latin typeface="Verdana"/>
                        </a:defRPr>
                      </a:lvl7pPr>
                      <a:lvl8pPr marL="3200400" algn="l" defTabSz="914400" rtl="0" eaLnBrk="1" latinLnBrk="0" hangingPunct="1">
                        <a:defRPr sz="1800" kern="1200">
                          <a:solidFill>
                            <a:schemeClr val="dk1"/>
                          </a:solidFill>
                          <a:latin typeface="Verdana"/>
                        </a:defRPr>
                      </a:lvl8pPr>
                      <a:lvl9pPr marL="3657600" algn="l" defTabSz="914400" rtl="0" eaLnBrk="1" latinLnBrk="0" hangingPunct="1">
                        <a:defRPr sz="1800" kern="1200">
                          <a:solidFill>
                            <a:schemeClr val="dk1"/>
                          </a:solidFill>
                          <a:latin typeface="Verdana"/>
                        </a:defRPr>
                      </a:lvl9pPr>
                    </a:lstStyle>
                    <a:p>
                      <a:pPr algn="r"/>
                      <a:r>
                        <a:rPr lang="fr-FR" sz="1200" dirty="0">
                          <a:latin typeface="+mn-lt"/>
                        </a:rPr>
                        <a:t>Exonéré</a:t>
                      </a:r>
                    </a:p>
                  </a:txBody>
                  <a:tcPr marL="91445" marR="91445" marT="45732" marB="45732" anchor="ctr">
                    <a:lnL w="28575" cap="flat" cmpd="sng" algn="ctr">
                      <a:solidFill>
                        <a:srgbClr val="FFFFFF"/>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solidFill>
                        <a:srgbClr val="FFFFFF"/>
                      </a:solidFill>
                    </a:lnT>
                    <a:lnB w="12700" cmpd="sng">
                      <a:solidFill>
                        <a:srgbClr val="FFFFFF"/>
                      </a:solidFill>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1210600748"/>
                  </a:ext>
                </a:extLst>
              </a:tr>
              <a:tr h="250201">
                <a:tc>
                  <a:txBody>
                    <a:bodyPr/>
                    <a:lstStyle>
                      <a:lvl1pPr marL="0" algn="l" defTabSz="914400" rtl="0" eaLnBrk="1" latinLnBrk="0" hangingPunct="1">
                        <a:defRPr sz="1800" kern="1200">
                          <a:solidFill>
                            <a:schemeClr val="dk1"/>
                          </a:solidFill>
                          <a:latin typeface="Verdana"/>
                        </a:defRPr>
                      </a:lvl1pPr>
                      <a:lvl2pPr marL="457200" algn="l" defTabSz="914400" rtl="0" eaLnBrk="1" latinLnBrk="0" hangingPunct="1">
                        <a:defRPr sz="1800" kern="1200">
                          <a:solidFill>
                            <a:schemeClr val="dk1"/>
                          </a:solidFill>
                          <a:latin typeface="Verdana"/>
                        </a:defRPr>
                      </a:lvl2pPr>
                      <a:lvl3pPr marL="914400" algn="l" defTabSz="914400" rtl="0" eaLnBrk="1" latinLnBrk="0" hangingPunct="1">
                        <a:defRPr sz="1800" kern="1200">
                          <a:solidFill>
                            <a:schemeClr val="dk1"/>
                          </a:solidFill>
                          <a:latin typeface="Verdana"/>
                        </a:defRPr>
                      </a:lvl3pPr>
                      <a:lvl4pPr marL="1371600" algn="l" defTabSz="914400" rtl="0" eaLnBrk="1" latinLnBrk="0" hangingPunct="1">
                        <a:defRPr sz="1800" kern="1200">
                          <a:solidFill>
                            <a:schemeClr val="dk1"/>
                          </a:solidFill>
                          <a:latin typeface="Verdana"/>
                        </a:defRPr>
                      </a:lvl4pPr>
                      <a:lvl5pPr marL="1828800" algn="l" defTabSz="914400" rtl="0" eaLnBrk="1" latinLnBrk="0" hangingPunct="1">
                        <a:defRPr sz="1800" kern="1200">
                          <a:solidFill>
                            <a:schemeClr val="dk1"/>
                          </a:solidFill>
                          <a:latin typeface="Verdana"/>
                        </a:defRPr>
                      </a:lvl5pPr>
                      <a:lvl6pPr marL="2286000" algn="l" defTabSz="914400" rtl="0" eaLnBrk="1" latinLnBrk="0" hangingPunct="1">
                        <a:defRPr sz="1800" kern="1200">
                          <a:solidFill>
                            <a:schemeClr val="dk1"/>
                          </a:solidFill>
                          <a:latin typeface="Verdana"/>
                        </a:defRPr>
                      </a:lvl6pPr>
                      <a:lvl7pPr marL="2743200" algn="l" defTabSz="914400" rtl="0" eaLnBrk="1" latinLnBrk="0" hangingPunct="1">
                        <a:defRPr sz="1800" kern="1200">
                          <a:solidFill>
                            <a:schemeClr val="dk1"/>
                          </a:solidFill>
                          <a:latin typeface="Verdana"/>
                        </a:defRPr>
                      </a:lvl7pPr>
                      <a:lvl8pPr marL="3200400" algn="l" defTabSz="914400" rtl="0" eaLnBrk="1" latinLnBrk="0" hangingPunct="1">
                        <a:defRPr sz="1800" kern="1200">
                          <a:solidFill>
                            <a:schemeClr val="dk1"/>
                          </a:solidFill>
                          <a:latin typeface="Verdana"/>
                        </a:defRPr>
                      </a:lvl8pPr>
                      <a:lvl9pPr marL="3657600" algn="l" defTabSz="914400" rtl="0" eaLnBrk="1" latinLnBrk="0" hangingPunct="1">
                        <a:defRPr sz="1800" kern="1200">
                          <a:solidFill>
                            <a:schemeClr val="dk1"/>
                          </a:solidFill>
                          <a:latin typeface="Verdana"/>
                        </a:defRPr>
                      </a:lvl9pPr>
                    </a:lstStyle>
                    <a:p>
                      <a:r>
                        <a:rPr lang="fr-FR" sz="1200" dirty="0">
                          <a:latin typeface="+mn-lt"/>
                        </a:rPr>
                        <a:t>CSG CRDS (9,7% )</a:t>
                      </a:r>
                    </a:p>
                  </a:txBody>
                  <a:tcPr marL="91445" marR="91445" marT="45732" marB="45732" anchor="ctr">
                    <a:lnL w="28575" cap="flat" cmpd="sng" algn="ctr">
                      <a:solidFill>
                        <a:srgbClr val="000000"/>
                      </a:solidFill>
                      <a:prstDash val="solid"/>
                      <a:round/>
                      <a:headEnd type="none" w="med" len="med"/>
                      <a:tailEnd type="none" w="med" len="med"/>
                    </a:lnL>
                    <a:lnR w="28575" cap="flat" cmpd="sng" algn="ctr">
                      <a:solidFill>
                        <a:srgbClr val="FFFFFF"/>
                      </a:solidFill>
                      <a:prstDash val="solid"/>
                      <a:round/>
                      <a:headEnd type="none" w="med" len="med"/>
                      <a:tailEnd type="none" w="med" len="med"/>
                    </a:lnR>
                    <a:lnT w="12700" cmpd="sng">
                      <a:solidFill>
                        <a:srgbClr val="FFFFFF"/>
                      </a:solidFill>
                    </a:lnT>
                    <a:lnB w="12700" cmpd="sng">
                      <a:solidFill>
                        <a:srgbClr val="FFFFFF"/>
                      </a:solidFill>
                    </a:lnB>
                    <a:lnTlToBr w="12700" cmpd="sng">
                      <a:noFill/>
                      <a:prstDash val="solid"/>
                    </a:lnTlToBr>
                    <a:lnBlToTr w="12700" cmpd="sng">
                      <a:noFill/>
                      <a:prstDash val="solid"/>
                    </a:lnBlToTr>
                    <a:solidFill>
                      <a:schemeClr val="bg1">
                        <a:lumMod val="95000"/>
                      </a:schemeClr>
                    </a:solidFill>
                  </a:tcPr>
                </a:tc>
                <a:tc>
                  <a:txBody>
                    <a:bodyPr/>
                    <a:lstStyle>
                      <a:lvl1pPr marL="0" algn="l" defTabSz="914400" rtl="0" eaLnBrk="1" latinLnBrk="0" hangingPunct="1">
                        <a:defRPr sz="1800" kern="1200">
                          <a:solidFill>
                            <a:schemeClr val="dk1"/>
                          </a:solidFill>
                          <a:latin typeface="Verdana"/>
                        </a:defRPr>
                      </a:lvl1pPr>
                      <a:lvl2pPr marL="457200" algn="l" defTabSz="914400" rtl="0" eaLnBrk="1" latinLnBrk="0" hangingPunct="1">
                        <a:defRPr sz="1800" kern="1200">
                          <a:solidFill>
                            <a:schemeClr val="dk1"/>
                          </a:solidFill>
                          <a:latin typeface="Verdana"/>
                        </a:defRPr>
                      </a:lvl2pPr>
                      <a:lvl3pPr marL="914400" algn="l" defTabSz="914400" rtl="0" eaLnBrk="1" latinLnBrk="0" hangingPunct="1">
                        <a:defRPr sz="1800" kern="1200">
                          <a:solidFill>
                            <a:schemeClr val="dk1"/>
                          </a:solidFill>
                          <a:latin typeface="Verdana"/>
                        </a:defRPr>
                      </a:lvl3pPr>
                      <a:lvl4pPr marL="1371600" algn="l" defTabSz="914400" rtl="0" eaLnBrk="1" latinLnBrk="0" hangingPunct="1">
                        <a:defRPr sz="1800" kern="1200">
                          <a:solidFill>
                            <a:schemeClr val="dk1"/>
                          </a:solidFill>
                          <a:latin typeface="Verdana"/>
                        </a:defRPr>
                      </a:lvl4pPr>
                      <a:lvl5pPr marL="1828800" algn="l" defTabSz="914400" rtl="0" eaLnBrk="1" latinLnBrk="0" hangingPunct="1">
                        <a:defRPr sz="1800" kern="1200">
                          <a:solidFill>
                            <a:schemeClr val="dk1"/>
                          </a:solidFill>
                          <a:latin typeface="Verdana"/>
                        </a:defRPr>
                      </a:lvl5pPr>
                      <a:lvl6pPr marL="2286000" algn="l" defTabSz="914400" rtl="0" eaLnBrk="1" latinLnBrk="0" hangingPunct="1">
                        <a:defRPr sz="1800" kern="1200">
                          <a:solidFill>
                            <a:schemeClr val="dk1"/>
                          </a:solidFill>
                          <a:latin typeface="Verdana"/>
                        </a:defRPr>
                      </a:lvl6pPr>
                      <a:lvl7pPr marL="2743200" algn="l" defTabSz="914400" rtl="0" eaLnBrk="1" latinLnBrk="0" hangingPunct="1">
                        <a:defRPr sz="1800" kern="1200">
                          <a:solidFill>
                            <a:schemeClr val="dk1"/>
                          </a:solidFill>
                          <a:latin typeface="Verdana"/>
                        </a:defRPr>
                      </a:lvl7pPr>
                      <a:lvl8pPr marL="3200400" algn="l" defTabSz="914400" rtl="0" eaLnBrk="1" latinLnBrk="0" hangingPunct="1">
                        <a:defRPr sz="1800" kern="1200">
                          <a:solidFill>
                            <a:schemeClr val="dk1"/>
                          </a:solidFill>
                          <a:latin typeface="Verdana"/>
                        </a:defRPr>
                      </a:lvl8pPr>
                      <a:lvl9pPr marL="3657600" algn="l" defTabSz="914400" rtl="0" eaLnBrk="1" latinLnBrk="0" hangingPunct="1">
                        <a:defRPr sz="1800" kern="1200">
                          <a:solidFill>
                            <a:schemeClr val="dk1"/>
                          </a:solidFill>
                          <a:latin typeface="Verdana"/>
                        </a:defRPr>
                      </a:lvl9pPr>
                    </a:lstStyle>
                    <a:p>
                      <a:pPr algn="r"/>
                      <a:r>
                        <a:rPr lang="fr-FR" sz="1200" kern="1200" dirty="0">
                          <a:solidFill>
                            <a:schemeClr val="dk1"/>
                          </a:solidFill>
                          <a:latin typeface="+mn-lt"/>
                          <a:ea typeface="+mn-ea"/>
                          <a:cs typeface="+mn-cs"/>
                        </a:rPr>
                        <a:t> - 95 €</a:t>
                      </a:r>
                    </a:p>
                  </a:txBody>
                  <a:tcPr marL="91445" marR="91445" marT="45732" marB="45732" anchor="ctr">
                    <a:lnL w="28575" cap="flat" cmpd="sng" algn="ctr">
                      <a:solidFill>
                        <a:srgbClr val="FFFFFF"/>
                      </a:solidFill>
                      <a:prstDash val="solid"/>
                      <a:round/>
                      <a:headEnd type="none" w="med" len="med"/>
                      <a:tailEnd type="none" w="med" len="med"/>
                    </a:lnL>
                    <a:lnR w="28575" cap="flat" cmpd="sng" algn="ctr">
                      <a:solidFill>
                        <a:srgbClr val="FFFFFF"/>
                      </a:solidFill>
                      <a:prstDash val="solid"/>
                      <a:round/>
                      <a:headEnd type="none" w="med" len="med"/>
                      <a:tailEnd type="none" w="med" len="med"/>
                    </a:lnR>
                    <a:lnT w="12700" cmpd="sng">
                      <a:solidFill>
                        <a:srgbClr val="FFFFFF"/>
                      </a:solidFill>
                    </a:lnT>
                    <a:lnB w="12700" cmpd="sng">
                      <a:solidFill>
                        <a:srgbClr val="FFFFFF"/>
                      </a:solidFill>
                    </a:lnB>
                    <a:lnTlToBr w="12700" cmpd="sng">
                      <a:noFill/>
                      <a:prstDash val="solid"/>
                    </a:lnTlToBr>
                    <a:lnBlToTr w="12700" cmpd="sng">
                      <a:noFill/>
                      <a:prstDash val="solid"/>
                    </a:lnBlToTr>
                    <a:solidFill>
                      <a:schemeClr val="bg1">
                        <a:lumMod val="95000"/>
                      </a:schemeClr>
                    </a:solidFill>
                  </a:tcPr>
                </a:tc>
                <a:tc>
                  <a:txBody>
                    <a:bodyPr/>
                    <a:lstStyle>
                      <a:lvl1pPr marL="0" algn="l" defTabSz="914400" rtl="0" eaLnBrk="1" latinLnBrk="0" hangingPunct="1">
                        <a:defRPr sz="1800" kern="1200">
                          <a:solidFill>
                            <a:schemeClr val="dk1"/>
                          </a:solidFill>
                          <a:latin typeface="Verdana"/>
                        </a:defRPr>
                      </a:lvl1pPr>
                      <a:lvl2pPr marL="457200" algn="l" defTabSz="914400" rtl="0" eaLnBrk="1" latinLnBrk="0" hangingPunct="1">
                        <a:defRPr sz="1800" kern="1200">
                          <a:solidFill>
                            <a:schemeClr val="dk1"/>
                          </a:solidFill>
                          <a:latin typeface="Verdana"/>
                        </a:defRPr>
                      </a:lvl2pPr>
                      <a:lvl3pPr marL="914400" algn="l" defTabSz="914400" rtl="0" eaLnBrk="1" latinLnBrk="0" hangingPunct="1">
                        <a:defRPr sz="1800" kern="1200">
                          <a:solidFill>
                            <a:schemeClr val="dk1"/>
                          </a:solidFill>
                          <a:latin typeface="Verdana"/>
                        </a:defRPr>
                      </a:lvl3pPr>
                      <a:lvl4pPr marL="1371600" algn="l" defTabSz="914400" rtl="0" eaLnBrk="1" latinLnBrk="0" hangingPunct="1">
                        <a:defRPr sz="1800" kern="1200">
                          <a:solidFill>
                            <a:schemeClr val="dk1"/>
                          </a:solidFill>
                          <a:latin typeface="Verdana"/>
                        </a:defRPr>
                      </a:lvl4pPr>
                      <a:lvl5pPr marL="1828800" algn="l" defTabSz="914400" rtl="0" eaLnBrk="1" latinLnBrk="0" hangingPunct="1">
                        <a:defRPr sz="1800" kern="1200">
                          <a:solidFill>
                            <a:schemeClr val="dk1"/>
                          </a:solidFill>
                          <a:latin typeface="Verdana"/>
                        </a:defRPr>
                      </a:lvl5pPr>
                      <a:lvl6pPr marL="2286000" algn="l" defTabSz="914400" rtl="0" eaLnBrk="1" latinLnBrk="0" hangingPunct="1">
                        <a:defRPr sz="1800" kern="1200">
                          <a:solidFill>
                            <a:schemeClr val="dk1"/>
                          </a:solidFill>
                          <a:latin typeface="Verdana"/>
                        </a:defRPr>
                      </a:lvl6pPr>
                      <a:lvl7pPr marL="2743200" algn="l" defTabSz="914400" rtl="0" eaLnBrk="1" latinLnBrk="0" hangingPunct="1">
                        <a:defRPr sz="1800" kern="1200">
                          <a:solidFill>
                            <a:schemeClr val="dk1"/>
                          </a:solidFill>
                          <a:latin typeface="Verdana"/>
                        </a:defRPr>
                      </a:lvl7pPr>
                      <a:lvl8pPr marL="3200400" algn="l" defTabSz="914400" rtl="0" eaLnBrk="1" latinLnBrk="0" hangingPunct="1">
                        <a:defRPr sz="1800" kern="1200">
                          <a:solidFill>
                            <a:schemeClr val="dk1"/>
                          </a:solidFill>
                          <a:latin typeface="Verdana"/>
                        </a:defRPr>
                      </a:lvl8pPr>
                      <a:lvl9pPr marL="3657600" algn="l" defTabSz="914400" rtl="0" eaLnBrk="1" latinLnBrk="0" hangingPunct="1">
                        <a:defRPr sz="1800" kern="1200">
                          <a:solidFill>
                            <a:schemeClr val="dk1"/>
                          </a:solidFill>
                          <a:latin typeface="Verdana"/>
                        </a:defRPr>
                      </a:lvl9pPr>
                    </a:lstStyle>
                    <a:p>
                      <a:pPr algn="r"/>
                      <a:r>
                        <a:rPr lang="fr-FR" sz="1200" dirty="0">
                          <a:latin typeface="+mn-lt"/>
                        </a:rPr>
                        <a:t>  - 97 €</a:t>
                      </a:r>
                    </a:p>
                  </a:txBody>
                  <a:tcPr marL="91445" marR="91445" marT="45732" marB="45732" anchor="ctr">
                    <a:lnL w="28575" cap="flat" cmpd="sng" algn="ctr">
                      <a:solidFill>
                        <a:srgbClr val="FFFFFF"/>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solidFill>
                        <a:srgbClr val="FFFFFF"/>
                      </a:solidFill>
                    </a:lnT>
                    <a:lnB w="12700" cmpd="sng">
                      <a:solidFill>
                        <a:srgbClr val="FFFFFF"/>
                      </a:solidFill>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10008"/>
                  </a:ext>
                </a:extLst>
              </a:tr>
              <a:tr h="416987">
                <a:tc>
                  <a:txBody>
                    <a:bodyPr/>
                    <a:lstStyle>
                      <a:lvl1pPr marL="0" algn="l" defTabSz="914400" rtl="0" eaLnBrk="1" latinLnBrk="0" hangingPunct="1">
                        <a:defRPr sz="1800" kern="1200">
                          <a:solidFill>
                            <a:schemeClr val="dk1"/>
                          </a:solidFill>
                          <a:latin typeface="Verdana"/>
                        </a:defRPr>
                      </a:lvl1pPr>
                      <a:lvl2pPr marL="457200" algn="l" defTabSz="914400" rtl="0" eaLnBrk="1" latinLnBrk="0" hangingPunct="1">
                        <a:defRPr sz="1800" kern="1200">
                          <a:solidFill>
                            <a:schemeClr val="dk1"/>
                          </a:solidFill>
                          <a:latin typeface="Verdana"/>
                        </a:defRPr>
                      </a:lvl2pPr>
                      <a:lvl3pPr marL="914400" algn="l" defTabSz="914400" rtl="0" eaLnBrk="1" latinLnBrk="0" hangingPunct="1">
                        <a:defRPr sz="1800" kern="1200">
                          <a:solidFill>
                            <a:schemeClr val="dk1"/>
                          </a:solidFill>
                          <a:latin typeface="Verdana"/>
                        </a:defRPr>
                      </a:lvl3pPr>
                      <a:lvl4pPr marL="1371600" algn="l" defTabSz="914400" rtl="0" eaLnBrk="1" latinLnBrk="0" hangingPunct="1">
                        <a:defRPr sz="1800" kern="1200">
                          <a:solidFill>
                            <a:schemeClr val="dk1"/>
                          </a:solidFill>
                          <a:latin typeface="Verdana"/>
                        </a:defRPr>
                      </a:lvl4pPr>
                      <a:lvl5pPr marL="1828800" algn="l" defTabSz="914400" rtl="0" eaLnBrk="1" latinLnBrk="0" hangingPunct="1">
                        <a:defRPr sz="1800" kern="1200">
                          <a:solidFill>
                            <a:schemeClr val="dk1"/>
                          </a:solidFill>
                          <a:latin typeface="Verdana"/>
                        </a:defRPr>
                      </a:lvl5pPr>
                      <a:lvl6pPr marL="2286000" algn="l" defTabSz="914400" rtl="0" eaLnBrk="1" latinLnBrk="0" hangingPunct="1">
                        <a:defRPr sz="1800" kern="1200">
                          <a:solidFill>
                            <a:schemeClr val="dk1"/>
                          </a:solidFill>
                          <a:latin typeface="Verdana"/>
                        </a:defRPr>
                      </a:lvl6pPr>
                      <a:lvl7pPr marL="2743200" algn="l" defTabSz="914400" rtl="0" eaLnBrk="1" latinLnBrk="0" hangingPunct="1">
                        <a:defRPr sz="1800" kern="1200">
                          <a:solidFill>
                            <a:schemeClr val="dk1"/>
                          </a:solidFill>
                          <a:latin typeface="Verdana"/>
                        </a:defRPr>
                      </a:lvl7pPr>
                      <a:lvl8pPr marL="3200400" algn="l" defTabSz="914400" rtl="0" eaLnBrk="1" latinLnBrk="0" hangingPunct="1">
                        <a:defRPr sz="1800" kern="1200">
                          <a:solidFill>
                            <a:schemeClr val="dk1"/>
                          </a:solidFill>
                          <a:latin typeface="Verdana"/>
                        </a:defRPr>
                      </a:lvl8pPr>
                      <a:lvl9pPr marL="3657600" algn="l" defTabSz="914400" rtl="0" eaLnBrk="1" latinLnBrk="0" hangingPunct="1">
                        <a:defRPr sz="1800" kern="1200">
                          <a:solidFill>
                            <a:schemeClr val="dk1"/>
                          </a:solidFill>
                          <a:latin typeface="Verdana"/>
                        </a:defRPr>
                      </a:lvl9pPr>
                    </a:lstStyle>
                    <a:p>
                      <a:r>
                        <a:rPr lang="fr-FR" sz="1200" dirty="0">
                          <a:latin typeface="+mn-lt"/>
                        </a:rPr>
                        <a:t>Impôt sur le revenu  (</a:t>
                      </a:r>
                      <a:r>
                        <a:rPr lang="fr-FR" sz="1200" baseline="0" dirty="0">
                          <a:latin typeface="+mn-lt"/>
                        </a:rPr>
                        <a:t>Taux marginal de 30% après abattement de 10%) *</a:t>
                      </a:r>
                      <a:endParaRPr lang="fr-FR" sz="1200" dirty="0">
                        <a:latin typeface="+mn-lt"/>
                      </a:endParaRPr>
                    </a:p>
                  </a:txBody>
                  <a:tcPr marL="91445" marR="91445" marT="45732" marB="45732" anchor="ctr">
                    <a:lnL w="28575" cap="flat" cmpd="sng" algn="ctr">
                      <a:solidFill>
                        <a:srgbClr val="000000"/>
                      </a:solidFill>
                      <a:prstDash val="solid"/>
                      <a:round/>
                      <a:headEnd type="none" w="med" len="med"/>
                      <a:tailEnd type="none" w="med" len="med"/>
                    </a:lnL>
                    <a:lnR w="28575" cap="flat" cmpd="sng" algn="ctr">
                      <a:solidFill>
                        <a:srgbClr val="FFFFFF"/>
                      </a:solidFill>
                      <a:prstDash val="solid"/>
                      <a:round/>
                      <a:headEnd type="none" w="med" len="med"/>
                      <a:tailEnd type="none" w="med" len="med"/>
                    </a:lnR>
                    <a:lnT w="12700" cmpd="sng">
                      <a:solidFill>
                        <a:srgbClr val="FFFFFF"/>
                      </a:solidFill>
                    </a:lnT>
                    <a:lnB w="12700" cmpd="sng">
                      <a:solidFill>
                        <a:srgbClr val="FFFFFF"/>
                      </a:solidFill>
                    </a:lnB>
                    <a:lnTlToBr w="12700" cmpd="sng">
                      <a:noFill/>
                      <a:prstDash val="solid"/>
                    </a:lnTlToBr>
                    <a:lnBlToTr w="12700" cmpd="sng">
                      <a:noFill/>
                      <a:prstDash val="solid"/>
                    </a:lnBlToTr>
                    <a:solidFill>
                      <a:schemeClr val="bg1">
                        <a:lumMod val="95000"/>
                      </a:schemeClr>
                    </a:solidFill>
                  </a:tcPr>
                </a:tc>
                <a:tc>
                  <a:txBody>
                    <a:bodyPr/>
                    <a:lstStyle>
                      <a:lvl1pPr marL="0" algn="l" defTabSz="914400" rtl="0" eaLnBrk="1" latinLnBrk="0" hangingPunct="1">
                        <a:defRPr sz="1800" kern="1200">
                          <a:solidFill>
                            <a:schemeClr val="dk1"/>
                          </a:solidFill>
                          <a:latin typeface="Verdana"/>
                        </a:defRPr>
                      </a:lvl1pPr>
                      <a:lvl2pPr marL="457200" algn="l" defTabSz="914400" rtl="0" eaLnBrk="1" latinLnBrk="0" hangingPunct="1">
                        <a:defRPr sz="1800" kern="1200">
                          <a:solidFill>
                            <a:schemeClr val="dk1"/>
                          </a:solidFill>
                          <a:latin typeface="Verdana"/>
                        </a:defRPr>
                      </a:lvl2pPr>
                      <a:lvl3pPr marL="914400" algn="l" defTabSz="914400" rtl="0" eaLnBrk="1" latinLnBrk="0" hangingPunct="1">
                        <a:defRPr sz="1800" kern="1200">
                          <a:solidFill>
                            <a:schemeClr val="dk1"/>
                          </a:solidFill>
                          <a:latin typeface="Verdana"/>
                        </a:defRPr>
                      </a:lvl3pPr>
                      <a:lvl4pPr marL="1371600" algn="l" defTabSz="914400" rtl="0" eaLnBrk="1" latinLnBrk="0" hangingPunct="1">
                        <a:defRPr sz="1800" kern="1200">
                          <a:solidFill>
                            <a:schemeClr val="dk1"/>
                          </a:solidFill>
                          <a:latin typeface="Verdana"/>
                        </a:defRPr>
                      </a:lvl4pPr>
                      <a:lvl5pPr marL="1828800" algn="l" defTabSz="914400" rtl="0" eaLnBrk="1" latinLnBrk="0" hangingPunct="1">
                        <a:defRPr sz="1800" kern="1200">
                          <a:solidFill>
                            <a:schemeClr val="dk1"/>
                          </a:solidFill>
                          <a:latin typeface="Verdana"/>
                        </a:defRPr>
                      </a:lvl5pPr>
                      <a:lvl6pPr marL="2286000" algn="l" defTabSz="914400" rtl="0" eaLnBrk="1" latinLnBrk="0" hangingPunct="1">
                        <a:defRPr sz="1800" kern="1200">
                          <a:solidFill>
                            <a:schemeClr val="dk1"/>
                          </a:solidFill>
                          <a:latin typeface="Verdana"/>
                        </a:defRPr>
                      </a:lvl6pPr>
                      <a:lvl7pPr marL="2743200" algn="l" defTabSz="914400" rtl="0" eaLnBrk="1" latinLnBrk="0" hangingPunct="1">
                        <a:defRPr sz="1800" kern="1200">
                          <a:solidFill>
                            <a:schemeClr val="dk1"/>
                          </a:solidFill>
                          <a:latin typeface="Verdana"/>
                        </a:defRPr>
                      </a:lvl7pPr>
                      <a:lvl8pPr marL="3200400" algn="l" defTabSz="914400" rtl="0" eaLnBrk="1" latinLnBrk="0" hangingPunct="1">
                        <a:defRPr sz="1800" kern="1200">
                          <a:solidFill>
                            <a:schemeClr val="dk1"/>
                          </a:solidFill>
                          <a:latin typeface="Verdana"/>
                        </a:defRPr>
                      </a:lvl8pPr>
                      <a:lvl9pPr marL="3657600" algn="l" defTabSz="914400" rtl="0" eaLnBrk="1" latinLnBrk="0" hangingPunct="1">
                        <a:defRPr sz="1800" kern="1200">
                          <a:solidFill>
                            <a:schemeClr val="dk1"/>
                          </a:solidFill>
                          <a:latin typeface="Verdana"/>
                        </a:defRPr>
                      </a:lvl9pPr>
                    </a:lstStyle>
                    <a:p>
                      <a:pPr algn="r"/>
                      <a:r>
                        <a:rPr lang="fr-FR" sz="1200" kern="1200" dirty="0">
                          <a:solidFill>
                            <a:schemeClr val="dk1"/>
                          </a:solidFill>
                          <a:latin typeface="+mn-lt"/>
                          <a:ea typeface="+mn-ea"/>
                          <a:cs typeface="+mn-cs"/>
                        </a:rPr>
                        <a:t>- 198 €</a:t>
                      </a:r>
                    </a:p>
                  </a:txBody>
                  <a:tcPr marL="91445" marR="91445" marT="45732" marB="45732" anchor="ctr">
                    <a:lnL w="28575" cap="flat" cmpd="sng" algn="ctr">
                      <a:solidFill>
                        <a:srgbClr val="FFFFFF"/>
                      </a:solidFill>
                      <a:prstDash val="solid"/>
                      <a:round/>
                      <a:headEnd type="none" w="med" len="med"/>
                      <a:tailEnd type="none" w="med" len="med"/>
                    </a:lnL>
                    <a:lnR w="28575" cap="flat" cmpd="sng" algn="ctr">
                      <a:solidFill>
                        <a:srgbClr val="FFFFFF"/>
                      </a:solidFill>
                      <a:prstDash val="solid"/>
                      <a:round/>
                      <a:headEnd type="none" w="med" len="med"/>
                      <a:tailEnd type="none" w="med" len="med"/>
                    </a:lnR>
                    <a:lnT w="12700" cmpd="sng">
                      <a:solidFill>
                        <a:srgbClr val="FFFFFF"/>
                      </a:solidFill>
                    </a:lnT>
                    <a:lnB w="12700" cmpd="sng">
                      <a:solidFill>
                        <a:srgbClr val="FFFFFF"/>
                      </a:solidFill>
                    </a:lnB>
                    <a:lnTlToBr w="12700" cmpd="sng">
                      <a:noFill/>
                      <a:prstDash val="solid"/>
                    </a:lnTlToBr>
                    <a:lnBlToTr w="12700" cmpd="sng">
                      <a:noFill/>
                      <a:prstDash val="solid"/>
                    </a:lnBlToTr>
                    <a:solidFill>
                      <a:schemeClr val="bg1">
                        <a:lumMod val="95000"/>
                      </a:schemeClr>
                    </a:solidFill>
                  </a:tcPr>
                </a:tc>
                <a:tc>
                  <a:txBody>
                    <a:bodyPr/>
                    <a:lstStyle>
                      <a:lvl1pPr marL="0" algn="l" defTabSz="914400" rtl="0" eaLnBrk="1" latinLnBrk="0" hangingPunct="1">
                        <a:defRPr sz="1800" kern="1200">
                          <a:solidFill>
                            <a:schemeClr val="dk1"/>
                          </a:solidFill>
                          <a:latin typeface="Verdana"/>
                        </a:defRPr>
                      </a:lvl1pPr>
                      <a:lvl2pPr marL="457200" algn="l" defTabSz="914400" rtl="0" eaLnBrk="1" latinLnBrk="0" hangingPunct="1">
                        <a:defRPr sz="1800" kern="1200">
                          <a:solidFill>
                            <a:schemeClr val="dk1"/>
                          </a:solidFill>
                          <a:latin typeface="Verdana"/>
                        </a:defRPr>
                      </a:lvl2pPr>
                      <a:lvl3pPr marL="914400" algn="l" defTabSz="914400" rtl="0" eaLnBrk="1" latinLnBrk="0" hangingPunct="1">
                        <a:defRPr sz="1800" kern="1200">
                          <a:solidFill>
                            <a:schemeClr val="dk1"/>
                          </a:solidFill>
                          <a:latin typeface="Verdana"/>
                        </a:defRPr>
                      </a:lvl3pPr>
                      <a:lvl4pPr marL="1371600" algn="l" defTabSz="914400" rtl="0" eaLnBrk="1" latinLnBrk="0" hangingPunct="1">
                        <a:defRPr sz="1800" kern="1200">
                          <a:solidFill>
                            <a:schemeClr val="dk1"/>
                          </a:solidFill>
                          <a:latin typeface="Verdana"/>
                        </a:defRPr>
                      </a:lvl4pPr>
                      <a:lvl5pPr marL="1828800" algn="l" defTabSz="914400" rtl="0" eaLnBrk="1" latinLnBrk="0" hangingPunct="1">
                        <a:defRPr sz="1800" kern="1200">
                          <a:solidFill>
                            <a:schemeClr val="dk1"/>
                          </a:solidFill>
                          <a:latin typeface="Verdana"/>
                        </a:defRPr>
                      </a:lvl5pPr>
                      <a:lvl6pPr marL="2286000" algn="l" defTabSz="914400" rtl="0" eaLnBrk="1" latinLnBrk="0" hangingPunct="1">
                        <a:defRPr sz="1800" kern="1200">
                          <a:solidFill>
                            <a:schemeClr val="dk1"/>
                          </a:solidFill>
                          <a:latin typeface="Verdana"/>
                        </a:defRPr>
                      </a:lvl6pPr>
                      <a:lvl7pPr marL="2743200" algn="l" defTabSz="914400" rtl="0" eaLnBrk="1" latinLnBrk="0" hangingPunct="1">
                        <a:defRPr sz="1800" kern="1200">
                          <a:solidFill>
                            <a:schemeClr val="dk1"/>
                          </a:solidFill>
                          <a:latin typeface="Verdana"/>
                        </a:defRPr>
                      </a:lvl7pPr>
                      <a:lvl8pPr marL="3200400" algn="l" defTabSz="914400" rtl="0" eaLnBrk="1" latinLnBrk="0" hangingPunct="1">
                        <a:defRPr sz="1800" kern="1200">
                          <a:solidFill>
                            <a:schemeClr val="dk1"/>
                          </a:solidFill>
                          <a:latin typeface="Verdana"/>
                        </a:defRPr>
                      </a:lvl8pPr>
                      <a:lvl9pPr marL="3657600" algn="l" defTabSz="914400" rtl="0" eaLnBrk="1" latinLnBrk="0" hangingPunct="1">
                        <a:defRPr sz="1800" kern="1200">
                          <a:solidFill>
                            <a:schemeClr val="dk1"/>
                          </a:solidFill>
                          <a:latin typeface="Verdana"/>
                        </a:defRPr>
                      </a:lvl9pPr>
                    </a:lstStyle>
                    <a:p>
                      <a:pPr algn="r"/>
                      <a:r>
                        <a:rPr lang="fr-FR" sz="1200" dirty="0">
                          <a:latin typeface="+mn-lt"/>
                        </a:rPr>
                        <a:t>Exonéré</a:t>
                      </a:r>
                    </a:p>
                  </a:txBody>
                  <a:tcPr marL="91445" marR="91445" marT="45732" marB="45732" anchor="ctr">
                    <a:lnL w="28575" cap="flat" cmpd="sng" algn="ctr">
                      <a:solidFill>
                        <a:srgbClr val="FFFFFF"/>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solidFill>
                        <a:srgbClr val="FFFFFF"/>
                      </a:solidFill>
                    </a:lnT>
                    <a:lnB w="12700" cmpd="sng">
                      <a:solidFill>
                        <a:srgbClr val="FFFFFF"/>
                      </a:solidFill>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10011"/>
                  </a:ext>
                </a:extLst>
              </a:tr>
              <a:tr h="311263">
                <a:tc>
                  <a:txBody>
                    <a:bodyPr/>
                    <a:lstStyle>
                      <a:lvl1pPr marL="0" algn="l" defTabSz="914400" rtl="0" eaLnBrk="1" latinLnBrk="0" hangingPunct="1">
                        <a:defRPr sz="1800" kern="1200">
                          <a:solidFill>
                            <a:schemeClr val="dk1"/>
                          </a:solidFill>
                          <a:latin typeface="Verdana"/>
                        </a:defRPr>
                      </a:lvl1pPr>
                      <a:lvl2pPr marL="457200" algn="l" defTabSz="914400" rtl="0" eaLnBrk="1" latinLnBrk="0" hangingPunct="1">
                        <a:defRPr sz="1800" kern="1200">
                          <a:solidFill>
                            <a:schemeClr val="dk1"/>
                          </a:solidFill>
                          <a:latin typeface="Verdana"/>
                        </a:defRPr>
                      </a:lvl2pPr>
                      <a:lvl3pPr marL="914400" algn="l" defTabSz="914400" rtl="0" eaLnBrk="1" latinLnBrk="0" hangingPunct="1">
                        <a:defRPr sz="1800" kern="1200">
                          <a:solidFill>
                            <a:schemeClr val="dk1"/>
                          </a:solidFill>
                          <a:latin typeface="Verdana"/>
                        </a:defRPr>
                      </a:lvl3pPr>
                      <a:lvl4pPr marL="1371600" algn="l" defTabSz="914400" rtl="0" eaLnBrk="1" latinLnBrk="0" hangingPunct="1">
                        <a:defRPr sz="1800" kern="1200">
                          <a:solidFill>
                            <a:schemeClr val="dk1"/>
                          </a:solidFill>
                          <a:latin typeface="Verdana"/>
                        </a:defRPr>
                      </a:lvl4pPr>
                      <a:lvl5pPr marL="1828800" algn="l" defTabSz="914400" rtl="0" eaLnBrk="1" latinLnBrk="0" hangingPunct="1">
                        <a:defRPr sz="1800" kern="1200">
                          <a:solidFill>
                            <a:schemeClr val="dk1"/>
                          </a:solidFill>
                          <a:latin typeface="Verdana"/>
                        </a:defRPr>
                      </a:lvl5pPr>
                      <a:lvl6pPr marL="2286000" algn="l" defTabSz="914400" rtl="0" eaLnBrk="1" latinLnBrk="0" hangingPunct="1">
                        <a:defRPr sz="1800" kern="1200">
                          <a:solidFill>
                            <a:schemeClr val="dk1"/>
                          </a:solidFill>
                          <a:latin typeface="Verdana"/>
                        </a:defRPr>
                      </a:lvl6pPr>
                      <a:lvl7pPr marL="2743200" algn="l" defTabSz="914400" rtl="0" eaLnBrk="1" latinLnBrk="0" hangingPunct="1">
                        <a:defRPr sz="1800" kern="1200">
                          <a:solidFill>
                            <a:schemeClr val="dk1"/>
                          </a:solidFill>
                          <a:latin typeface="Verdana"/>
                        </a:defRPr>
                      </a:lvl7pPr>
                      <a:lvl8pPr marL="3200400" algn="l" defTabSz="914400" rtl="0" eaLnBrk="1" latinLnBrk="0" hangingPunct="1">
                        <a:defRPr sz="1800" kern="1200">
                          <a:solidFill>
                            <a:schemeClr val="dk1"/>
                          </a:solidFill>
                          <a:latin typeface="Verdana"/>
                        </a:defRPr>
                      </a:lvl8pPr>
                      <a:lvl9pPr marL="3657600" algn="l" defTabSz="914400" rtl="0" eaLnBrk="1" latinLnBrk="0" hangingPunct="1">
                        <a:defRPr sz="1800" kern="1200">
                          <a:solidFill>
                            <a:schemeClr val="dk1"/>
                          </a:solidFill>
                          <a:latin typeface="Verdana"/>
                        </a:defRPr>
                      </a:lvl9pPr>
                    </a:lstStyle>
                    <a:p>
                      <a:pPr algn="l"/>
                      <a:r>
                        <a:rPr lang="fr-FR" sz="1000" b="1" dirty="0">
                          <a:solidFill>
                            <a:schemeClr val="tx1"/>
                          </a:solidFill>
                        </a:rPr>
                        <a:t>MONTANT PERCU PAR LE SALARIE APRES IMPOT </a:t>
                      </a:r>
                    </a:p>
                  </a:txBody>
                  <a:tcPr marL="91445" marR="91445" marT="45732" marB="45732" anchor="ctr">
                    <a:lnL w="28575" cap="flat" cmpd="sng" algn="ctr">
                      <a:solidFill>
                        <a:srgbClr val="000000"/>
                      </a:solidFill>
                      <a:prstDash val="solid"/>
                      <a:round/>
                      <a:headEnd type="none" w="med" len="med"/>
                      <a:tailEnd type="none" w="med" len="med"/>
                    </a:lnL>
                    <a:lnR w="28575" cap="flat" cmpd="sng" algn="ctr">
                      <a:solidFill>
                        <a:srgbClr val="FFFFFF"/>
                      </a:solidFill>
                      <a:prstDash val="solid"/>
                      <a:round/>
                      <a:headEnd type="none" w="med" len="med"/>
                      <a:tailEnd type="none" w="med" len="med"/>
                    </a:lnR>
                    <a:lnT w="12700" cmpd="sng">
                      <a:solidFill>
                        <a:srgbClr val="FFFFFF"/>
                      </a:solidFill>
                    </a:lnT>
                    <a:lnB w="28575"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chemeClr val="bg1">
                        <a:lumMod val="75000"/>
                      </a:schemeClr>
                    </a:solidFill>
                  </a:tcPr>
                </a:tc>
                <a:tc>
                  <a:txBody>
                    <a:bodyPr/>
                    <a:lstStyle>
                      <a:lvl1pPr marL="0" algn="l" defTabSz="914400" rtl="0" eaLnBrk="1" latinLnBrk="0" hangingPunct="1">
                        <a:defRPr sz="1800" kern="1200">
                          <a:solidFill>
                            <a:schemeClr val="dk1"/>
                          </a:solidFill>
                          <a:latin typeface="Verdana"/>
                        </a:defRPr>
                      </a:lvl1pPr>
                      <a:lvl2pPr marL="457200" algn="l" defTabSz="914400" rtl="0" eaLnBrk="1" latinLnBrk="0" hangingPunct="1">
                        <a:defRPr sz="1800" kern="1200">
                          <a:solidFill>
                            <a:schemeClr val="dk1"/>
                          </a:solidFill>
                          <a:latin typeface="Verdana"/>
                        </a:defRPr>
                      </a:lvl2pPr>
                      <a:lvl3pPr marL="914400" algn="l" defTabSz="914400" rtl="0" eaLnBrk="1" latinLnBrk="0" hangingPunct="1">
                        <a:defRPr sz="1800" kern="1200">
                          <a:solidFill>
                            <a:schemeClr val="dk1"/>
                          </a:solidFill>
                          <a:latin typeface="Verdana"/>
                        </a:defRPr>
                      </a:lvl3pPr>
                      <a:lvl4pPr marL="1371600" algn="l" defTabSz="914400" rtl="0" eaLnBrk="1" latinLnBrk="0" hangingPunct="1">
                        <a:defRPr sz="1800" kern="1200">
                          <a:solidFill>
                            <a:schemeClr val="dk1"/>
                          </a:solidFill>
                          <a:latin typeface="Verdana"/>
                        </a:defRPr>
                      </a:lvl4pPr>
                      <a:lvl5pPr marL="1828800" algn="l" defTabSz="914400" rtl="0" eaLnBrk="1" latinLnBrk="0" hangingPunct="1">
                        <a:defRPr sz="1800" kern="1200">
                          <a:solidFill>
                            <a:schemeClr val="dk1"/>
                          </a:solidFill>
                          <a:latin typeface="Verdana"/>
                        </a:defRPr>
                      </a:lvl5pPr>
                      <a:lvl6pPr marL="2286000" algn="l" defTabSz="914400" rtl="0" eaLnBrk="1" latinLnBrk="0" hangingPunct="1">
                        <a:defRPr sz="1800" kern="1200">
                          <a:solidFill>
                            <a:schemeClr val="dk1"/>
                          </a:solidFill>
                          <a:latin typeface="Verdana"/>
                        </a:defRPr>
                      </a:lvl6pPr>
                      <a:lvl7pPr marL="2743200" algn="l" defTabSz="914400" rtl="0" eaLnBrk="1" latinLnBrk="0" hangingPunct="1">
                        <a:defRPr sz="1800" kern="1200">
                          <a:solidFill>
                            <a:schemeClr val="dk1"/>
                          </a:solidFill>
                          <a:latin typeface="Verdana"/>
                        </a:defRPr>
                      </a:lvl7pPr>
                      <a:lvl8pPr marL="3200400" algn="l" defTabSz="914400" rtl="0" eaLnBrk="1" latinLnBrk="0" hangingPunct="1">
                        <a:defRPr sz="1800" kern="1200">
                          <a:solidFill>
                            <a:schemeClr val="dk1"/>
                          </a:solidFill>
                          <a:latin typeface="Verdana"/>
                        </a:defRPr>
                      </a:lvl8pPr>
                      <a:lvl9pPr marL="3657600" algn="l" defTabSz="914400" rtl="0" eaLnBrk="1" latinLnBrk="0" hangingPunct="1">
                        <a:defRPr sz="1800" kern="1200">
                          <a:solidFill>
                            <a:schemeClr val="dk1"/>
                          </a:solidFill>
                          <a:latin typeface="Verdana"/>
                        </a:defRPr>
                      </a:lvl9pPr>
                    </a:lstStyle>
                    <a:p>
                      <a:pPr algn="r"/>
                      <a:r>
                        <a:rPr lang="fr-FR" sz="1100" b="1" kern="1200" dirty="0">
                          <a:solidFill>
                            <a:schemeClr val="bg1"/>
                          </a:solidFill>
                          <a:latin typeface="+mn-lt"/>
                          <a:ea typeface="+mn-ea"/>
                          <a:cs typeface="+mn-cs"/>
                        </a:rPr>
                        <a:t>507  €</a:t>
                      </a:r>
                      <a:r>
                        <a:rPr lang="fr-FR" sz="1100" dirty="0"/>
                        <a:t> </a:t>
                      </a:r>
                    </a:p>
                  </a:txBody>
                  <a:tcPr marL="91445" marR="91445" marT="45732" marB="45732" anchor="ctr">
                    <a:lnL w="28575" cap="flat" cmpd="sng" algn="ctr">
                      <a:solidFill>
                        <a:srgbClr val="FFFFFF"/>
                      </a:solidFill>
                      <a:prstDash val="solid"/>
                      <a:round/>
                      <a:headEnd type="none" w="med" len="med"/>
                      <a:tailEnd type="none" w="med" len="med"/>
                    </a:lnL>
                    <a:lnR w="28575" cap="flat" cmpd="sng" algn="ctr">
                      <a:solidFill>
                        <a:srgbClr val="FFFFFF"/>
                      </a:solidFill>
                      <a:prstDash val="solid"/>
                      <a:round/>
                      <a:headEnd type="none" w="med" len="med"/>
                      <a:tailEnd type="none" w="med" len="med"/>
                    </a:lnR>
                    <a:lnT w="12700" cmpd="sng">
                      <a:solidFill>
                        <a:srgbClr val="FFFFFF"/>
                      </a:solidFill>
                    </a:lnT>
                    <a:lnB w="28575"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chemeClr val="accent3">
                        <a:lumMod val="40000"/>
                        <a:lumOff val="60000"/>
                      </a:schemeClr>
                    </a:solidFill>
                  </a:tcPr>
                </a:tc>
                <a:tc>
                  <a:txBody>
                    <a:bodyPr/>
                    <a:lstStyle>
                      <a:lvl1pPr marL="0" algn="l" defTabSz="914400" rtl="0" eaLnBrk="1" latinLnBrk="0" hangingPunct="1">
                        <a:defRPr sz="1800" kern="1200">
                          <a:solidFill>
                            <a:schemeClr val="dk1"/>
                          </a:solidFill>
                          <a:latin typeface="Verdana"/>
                        </a:defRPr>
                      </a:lvl1pPr>
                      <a:lvl2pPr marL="457200" algn="l" defTabSz="914400" rtl="0" eaLnBrk="1" latinLnBrk="0" hangingPunct="1">
                        <a:defRPr sz="1800" kern="1200">
                          <a:solidFill>
                            <a:schemeClr val="dk1"/>
                          </a:solidFill>
                          <a:latin typeface="Verdana"/>
                        </a:defRPr>
                      </a:lvl2pPr>
                      <a:lvl3pPr marL="914400" algn="l" defTabSz="914400" rtl="0" eaLnBrk="1" latinLnBrk="0" hangingPunct="1">
                        <a:defRPr sz="1800" kern="1200">
                          <a:solidFill>
                            <a:schemeClr val="dk1"/>
                          </a:solidFill>
                          <a:latin typeface="Verdana"/>
                        </a:defRPr>
                      </a:lvl3pPr>
                      <a:lvl4pPr marL="1371600" algn="l" defTabSz="914400" rtl="0" eaLnBrk="1" latinLnBrk="0" hangingPunct="1">
                        <a:defRPr sz="1800" kern="1200">
                          <a:solidFill>
                            <a:schemeClr val="dk1"/>
                          </a:solidFill>
                          <a:latin typeface="Verdana"/>
                        </a:defRPr>
                      </a:lvl4pPr>
                      <a:lvl5pPr marL="1828800" algn="l" defTabSz="914400" rtl="0" eaLnBrk="1" latinLnBrk="0" hangingPunct="1">
                        <a:defRPr sz="1800" kern="1200">
                          <a:solidFill>
                            <a:schemeClr val="dk1"/>
                          </a:solidFill>
                          <a:latin typeface="Verdana"/>
                        </a:defRPr>
                      </a:lvl5pPr>
                      <a:lvl6pPr marL="2286000" algn="l" defTabSz="914400" rtl="0" eaLnBrk="1" latinLnBrk="0" hangingPunct="1">
                        <a:defRPr sz="1800" kern="1200">
                          <a:solidFill>
                            <a:schemeClr val="dk1"/>
                          </a:solidFill>
                          <a:latin typeface="Verdana"/>
                        </a:defRPr>
                      </a:lvl6pPr>
                      <a:lvl7pPr marL="2743200" algn="l" defTabSz="914400" rtl="0" eaLnBrk="1" latinLnBrk="0" hangingPunct="1">
                        <a:defRPr sz="1800" kern="1200">
                          <a:solidFill>
                            <a:schemeClr val="dk1"/>
                          </a:solidFill>
                          <a:latin typeface="Verdana"/>
                        </a:defRPr>
                      </a:lvl7pPr>
                      <a:lvl8pPr marL="3200400" algn="l" defTabSz="914400" rtl="0" eaLnBrk="1" latinLnBrk="0" hangingPunct="1">
                        <a:defRPr sz="1800" kern="1200">
                          <a:solidFill>
                            <a:schemeClr val="dk1"/>
                          </a:solidFill>
                          <a:latin typeface="Verdana"/>
                        </a:defRPr>
                      </a:lvl8pPr>
                      <a:lvl9pPr marL="3657600" algn="l" defTabSz="914400" rtl="0" eaLnBrk="1" latinLnBrk="0" hangingPunct="1">
                        <a:defRPr sz="1800" kern="1200">
                          <a:solidFill>
                            <a:schemeClr val="dk1"/>
                          </a:solidFill>
                          <a:latin typeface="Verdana"/>
                        </a:defRPr>
                      </a:lvl9pPr>
                    </a:lstStyle>
                    <a:p>
                      <a:pPr algn="r"/>
                      <a:r>
                        <a:rPr lang="fr-FR" sz="1100" b="1" kern="1200" dirty="0">
                          <a:solidFill>
                            <a:schemeClr val="bg1"/>
                          </a:solidFill>
                          <a:latin typeface="+mn-lt"/>
                          <a:ea typeface="+mn-ea"/>
                          <a:cs typeface="+mn-cs"/>
                        </a:rPr>
                        <a:t>903</a:t>
                      </a:r>
                      <a:r>
                        <a:rPr lang="fr-FR" sz="1100" b="1" kern="1200" dirty="0">
                          <a:solidFill>
                            <a:srgbClr val="C00000"/>
                          </a:solidFill>
                          <a:latin typeface="+mn-lt"/>
                          <a:ea typeface="+mn-ea"/>
                          <a:cs typeface="+mn-cs"/>
                        </a:rPr>
                        <a:t> </a:t>
                      </a:r>
                      <a:r>
                        <a:rPr lang="fr-FR" sz="1100" b="1" kern="1200" dirty="0">
                          <a:solidFill>
                            <a:schemeClr val="bg1"/>
                          </a:solidFill>
                          <a:latin typeface="+mn-lt"/>
                          <a:ea typeface="+mn-ea"/>
                          <a:cs typeface="+mn-cs"/>
                        </a:rPr>
                        <a:t>€</a:t>
                      </a:r>
                    </a:p>
                  </a:txBody>
                  <a:tcPr marL="91445" marR="91445" marT="45732" marB="45732" anchor="ctr">
                    <a:lnL w="28575" cap="flat" cmpd="sng" algn="ctr">
                      <a:solidFill>
                        <a:srgbClr val="FFFFFF"/>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solidFill>
                        <a:srgbClr val="FFFFFF"/>
                      </a:solidFill>
                    </a:lnT>
                    <a:lnB w="28575"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4AA53B"/>
                    </a:solidFill>
                  </a:tcPr>
                </a:tc>
                <a:extLst>
                  <a:ext uri="{0D108BD9-81ED-4DB2-BD59-A6C34878D82A}">
                    <a16:rowId xmlns:a16="http://schemas.microsoft.com/office/drawing/2014/main" val="10012"/>
                  </a:ext>
                </a:extLst>
              </a:tr>
              <a:tr h="194605">
                <a:tc>
                  <a:txBody>
                    <a:bodyPr/>
                    <a:lstStyle>
                      <a:lvl1pPr marL="0" algn="l" defTabSz="914400" rtl="0" eaLnBrk="1" latinLnBrk="0" hangingPunct="1">
                        <a:defRPr sz="1800" kern="1200">
                          <a:solidFill>
                            <a:schemeClr val="dk1"/>
                          </a:solidFill>
                          <a:latin typeface="Verdana"/>
                        </a:defRPr>
                      </a:lvl1pPr>
                      <a:lvl2pPr marL="457200" algn="l" defTabSz="914400" rtl="0" eaLnBrk="1" latinLnBrk="0" hangingPunct="1">
                        <a:defRPr sz="1800" kern="1200">
                          <a:solidFill>
                            <a:schemeClr val="dk1"/>
                          </a:solidFill>
                          <a:latin typeface="Verdana"/>
                        </a:defRPr>
                      </a:lvl2pPr>
                      <a:lvl3pPr marL="914400" algn="l" defTabSz="914400" rtl="0" eaLnBrk="1" latinLnBrk="0" hangingPunct="1">
                        <a:defRPr sz="1800" kern="1200">
                          <a:solidFill>
                            <a:schemeClr val="dk1"/>
                          </a:solidFill>
                          <a:latin typeface="Verdana"/>
                        </a:defRPr>
                      </a:lvl3pPr>
                      <a:lvl4pPr marL="1371600" algn="l" defTabSz="914400" rtl="0" eaLnBrk="1" latinLnBrk="0" hangingPunct="1">
                        <a:defRPr sz="1800" kern="1200">
                          <a:solidFill>
                            <a:schemeClr val="dk1"/>
                          </a:solidFill>
                          <a:latin typeface="Verdana"/>
                        </a:defRPr>
                      </a:lvl4pPr>
                      <a:lvl5pPr marL="1828800" algn="l" defTabSz="914400" rtl="0" eaLnBrk="1" latinLnBrk="0" hangingPunct="1">
                        <a:defRPr sz="1800" kern="1200">
                          <a:solidFill>
                            <a:schemeClr val="dk1"/>
                          </a:solidFill>
                          <a:latin typeface="Verdana"/>
                        </a:defRPr>
                      </a:lvl5pPr>
                      <a:lvl6pPr marL="2286000" algn="l" defTabSz="914400" rtl="0" eaLnBrk="1" latinLnBrk="0" hangingPunct="1">
                        <a:defRPr sz="1800" kern="1200">
                          <a:solidFill>
                            <a:schemeClr val="dk1"/>
                          </a:solidFill>
                          <a:latin typeface="Verdana"/>
                        </a:defRPr>
                      </a:lvl6pPr>
                      <a:lvl7pPr marL="2743200" algn="l" defTabSz="914400" rtl="0" eaLnBrk="1" latinLnBrk="0" hangingPunct="1">
                        <a:defRPr sz="1800" kern="1200">
                          <a:solidFill>
                            <a:schemeClr val="dk1"/>
                          </a:solidFill>
                          <a:latin typeface="Verdana"/>
                        </a:defRPr>
                      </a:lvl7pPr>
                      <a:lvl8pPr marL="3200400" algn="l" defTabSz="914400" rtl="0" eaLnBrk="1" latinLnBrk="0" hangingPunct="1">
                        <a:defRPr sz="1800" kern="1200">
                          <a:solidFill>
                            <a:schemeClr val="dk1"/>
                          </a:solidFill>
                          <a:latin typeface="Verdana"/>
                        </a:defRPr>
                      </a:lvl8pPr>
                      <a:lvl9pPr marL="3657600" algn="l" defTabSz="914400" rtl="0" eaLnBrk="1" latinLnBrk="0" hangingPunct="1">
                        <a:defRPr sz="1800" kern="1200">
                          <a:solidFill>
                            <a:schemeClr val="dk1"/>
                          </a:solidFill>
                          <a:latin typeface="Verdana"/>
                        </a:defRPr>
                      </a:lvl9pPr>
                    </a:lstStyle>
                    <a:p>
                      <a:pPr algn="r"/>
                      <a:endParaRPr lang="fr-FR" sz="800" b="1" dirty="0">
                        <a:solidFill>
                          <a:schemeClr val="bg1"/>
                        </a:solidFill>
                      </a:endParaRPr>
                    </a:p>
                  </a:txBody>
                  <a:tcPr marL="91445" marR="91445" marT="45732" marB="45732" anchor="ctr">
                    <a:lnL w="12700" cmpd="sng">
                      <a:solidFill>
                        <a:srgbClr val="FFFFFF"/>
                      </a:solidFill>
                    </a:lnL>
                    <a:lnR w="12700" cmpd="sng">
                      <a:solidFill>
                        <a:srgbClr val="FFFFFF"/>
                      </a:solidFill>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lumMod val="95000"/>
                      </a:srgbClr>
                    </a:solidFill>
                  </a:tcPr>
                </a:tc>
                <a:tc>
                  <a:txBody>
                    <a:bodyPr/>
                    <a:lstStyle>
                      <a:lvl1pPr marL="0" algn="l" defTabSz="914400" rtl="0" eaLnBrk="1" latinLnBrk="0" hangingPunct="1">
                        <a:defRPr sz="1800" kern="1200">
                          <a:solidFill>
                            <a:schemeClr val="dk1"/>
                          </a:solidFill>
                          <a:latin typeface="Verdana"/>
                        </a:defRPr>
                      </a:lvl1pPr>
                      <a:lvl2pPr marL="457200" algn="l" defTabSz="914400" rtl="0" eaLnBrk="1" latinLnBrk="0" hangingPunct="1">
                        <a:defRPr sz="1800" kern="1200">
                          <a:solidFill>
                            <a:schemeClr val="dk1"/>
                          </a:solidFill>
                          <a:latin typeface="Verdana"/>
                        </a:defRPr>
                      </a:lvl2pPr>
                      <a:lvl3pPr marL="914400" algn="l" defTabSz="914400" rtl="0" eaLnBrk="1" latinLnBrk="0" hangingPunct="1">
                        <a:defRPr sz="1800" kern="1200">
                          <a:solidFill>
                            <a:schemeClr val="dk1"/>
                          </a:solidFill>
                          <a:latin typeface="Verdana"/>
                        </a:defRPr>
                      </a:lvl3pPr>
                      <a:lvl4pPr marL="1371600" algn="l" defTabSz="914400" rtl="0" eaLnBrk="1" latinLnBrk="0" hangingPunct="1">
                        <a:defRPr sz="1800" kern="1200">
                          <a:solidFill>
                            <a:schemeClr val="dk1"/>
                          </a:solidFill>
                          <a:latin typeface="Verdana"/>
                        </a:defRPr>
                      </a:lvl4pPr>
                      <a:lvl5pPr marL="1828800" algn="l" defTabSz="914400" rtl="0" eaLnBrk="1" latinLnBrk="0" hangingPunct="1">
                        <a:defRPr sz="1800" kern="1200">
                          <a:solidFill>
                            <a:schemeClr val="dk1"/>
                          </a:solidFill>
                          <a:latin typeface="Verdana"/>
                        </a:defRPr>
                      </a:lvl5pPr>
                      <a:lvl6pPr marL="2286000" algn="l" defTabSz="914400" rtl="0" eaLnBrk="1" latinLnBrk="0" hangingPunct="1">
                        <a:defRPr sz="1800" kern="1200">
                          <a:solidFill>
                            <a:schemeClr val="dk1"/>
                          </a:solidFill>
                          <a:latin typeface="Verdana"/>
                        </a:defRPr>
                      </a:lvl6pPr>
                      <a:lvl7pPr marL="2743200" algn="l" defTabSz="914400" rtl="0" eaLnBrk="1" latinLnBrk="0" hangingPunct="1">
                        <a:defRPr sz="1800" kern="1200">
                          <a:solidFill>
                            <a:schemeClr val="dk1"/>
                          </a:solidFill>
                          <a:latin typeface="Verdana"/>
                        </a:defRPr>
                      </a:lvl7pPr>
                      <a:lvl8pPr marL="3200400" algn="l" defTabSz="914400" rtl="0" eaLnBrk="1" latinLnBrk="0" hangingPunct="1">
                        <a:defRPr sz="1800" kern="1200">
                          <a:solidFill>
                            <a:schemeClr val="dk1"/>
                          </a:solidFill>
                          <a:latin typeface="Verdana"/>
                        </a:defRPr>
                      </a:lvl8pPr>
                      <a:lvl9pPr marL="3657600" algn="l" defTabSz="914400" rtl="0" eaLnBrk="1" latinLnBrk="0" hangingPunct="1">
                        <a:defRPr sz="1800" kern="1200">
                          <a:solidFill>
                            <a:schemeClr val="dk1"/>
                          </a:solidFill>
                          <a:latin typeface="Verdana"/>
                        </a:defRPr>
                      </a:lvl9pPr>
                    </a:lstStyle>
                    <a:p>
                      <a:pPr algn="r"/>
                      <a:endParaRPr lang="fr-FR" sz="800" b="1" dirty="0">
                        <a:solidFill>
                          <a:schemeClr val="bg1"/>
                        </a:solidFill>
                      </a:endParaRPr>
                    </a:p>
                  </a:txBody>
                  <a:tcPr marL="91445" marR="91445" marT="45732" marB="45732" anchor="ctr">
                    <a:lnL w="12700" cmpd="sng">
                      <a:solidFill>
                        <a:srgbClr val="FFFFFF"/>
                      </a:solidFill>
                    </a:lnL>
                    <a:lnR w="12700" cmpd="sng">
                      <a:solidFill>
                        <a:srgbClr val="FFFFFF"/>
                      </a:solidFill>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lumMod val="95000"/>
                      </a:srgbClr>
                    </a:solidFill>
                  </a:tcPr>
                </a:tc>
                <a:tc>
                  <a:txBody>
                    <a:bodyPr/>
                    <a:lstStyle>
                      <a:lvl1pPr marL="0" algn="l" defTabSz="914400" rtl="0" eaLnBrk="1" latinLnBrk="0" hangingPunct="1">
                        <a:defRPr sz="1800" kern="1200">
                          <a:solidFill>
                            <a:schemeClr val="dk1"/>
                          </a:solidFill>
                          <a:latin typeface="Verdana"/>
                        </a:defRPr>
                      </a:lvl1pPr>
                      <a:lvl2pPr marL="457200" algn="l" defTabSz="914400" rtl="0" eaLnBrk="1" latinLnBrk="0" hangingPunct="1">
                        <a:defRPr sz="1800" kern="1200">
                          <a:solidFill>
                            <a:schemeClr val="dk1"/>
                          </a:solidFill>
                          <a:latin typeface="Verdana"/>
                        </a:defRPr>
                      </a:lvl2pPr>
                      <a:lvl3pPr marL="914400" algn="l" defTabSz="914400" rtl="0" eaLnBrk="1" latinLnBrk="0" hangingPunct="1">
                        <a:defRPr sz="1800" kern="1200">
                          <a:solidFill>
                            <a:schemeClr val="dk1"/>
                          </a:solidFill>
                          <a:latin typeface="Verdana"/>
                        </a:defRPr>
                      </a:lvl3pPr>
                      <a:lvl4pPr marL="1371600" algn="l" defTabSz="914400" rtl="0" eaLnBrk="1" latinLnBrk="0" hangingPunct="1">
                        <a:defRPr sz="1800" kern="1200">
                          <a:solidFill>
                            <a:schemeClr val="dk1"/>
                          </a:solidFill>
                          <a:latin typeface="Verdana"/>
                        </a:defRPr>
                      </a:lvl4pPr>
                      <a:lvl5pPr marL="1828800" algn="l" defTabSz="914400" rtl="0" eaLnBrk="1" latinLnBrk="0" hangingPunct="1">
                        <a:defRPr sz="1800" kern="1200">
                          <a:solidFill>
                            <a:schemeClr val="dk1"/>
                          </a:solidFill>
                          <a:latin typeface="Verdana"/>
                        </a:defRPr>
                      </a:lvl5pPr>
                      <a:lvl6pPr marL="2286000" algn="l" defTabSz="914400" rtl="0" eaLnBrk="1" latinLnBrk="0" hangingPunct="1">
                        <a:defRPr sz="1800" kern="1200">
                          <a:solidFill>
                            <a:schemeClr val="dk1"/>
                          </a:solidFill>
                          <a:latin typeface="Verdana"/>
                        </a:defRPr>
                      </a:lvl6pPr>
                      <a:lvl7pPr marL="2743200" algn="l" defTabSz="914400" rtl="0" eaLnBrk="1" latinLnBrk="0" hangingPunct="1">
                        <a:defRPr sz="1800" kern="1200">
                          <a:solidFill>
                            <a:schemeClr val="dk1"/>
                          </a:solidFill>
                          <a:latin typeface="Verdana"/>
                        </a:defRPr>
                      </a:lvl7pPr>
                      <a:lvl8pPr marL="3200400" algn="l" defTabSz="914400" rtl="0" eaLnBrk="1" latinLnBrk="0" hangingPunct="1">
                        <a:defRPr sz="1800" kern="1200">
                          <a:solidFill>
                            <a:schemeClr val="dk1"/>
                          </a:solidFill>
                          <a:latin typeface="Verdana"/>
                        </a:defRPr>
                      </a:lvl8pPr>
                      <a:lvl9pPr marL="3657600" algn="l" defTabSz="914400" rtl="0" eaLnBrk="1" latinLnBrk="0" hangingPunct="1">
                        <a:defRPr sz="1800" kern="1200">
                          <a:solidFill>
                            <a:schemeClr val="dk1"/>
                          </a:solidFill>
                          <a:latin typeface="Verdana"/>
                        </a:defRPr>
                      </a:lvl9pPr>
                    </a:lstStyle>
                    <a:p>
                      <a:pPr algn="r"/>
                      <a:endParaRPr lang="fr-FR" sz="800" b="1" kern="1200" dirty="0">
                        <a:solidFill>
                          <a:srgbClr val="C00000"/>
                        </a:solidFill>
                        <a:latin typeface="+mn-lt"/>
                        <a:ea typeface="+mn-ea"/>
                        <a:cs typeface="+mn-cs"/>
                      </a:endParaRPr>
                    </a:p>
                  </a:txBody>
                  <a:tcPr marL="91445" marR="91445" marT="45732" marB="45732" anchor="ctr">
                    <a:lnL w="12700" cmpd="sng">
                      <a:solidFill>
                        <a:srgbClr val="FFFFFF"/>
                      </a:solidFill>
                    </a:lnL>
                    <a:lnR w="12700" cap="flat" cmpd="sng" algn="ctr">
                      <a:solidFill>
                        <a:srgbClr val="FFFFFF"/>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lumMod val="95000"/>
                      </a:srgbClr>
                    </a:solidFill>
                  </a:tcPr>
                </a:tc>
                <a:extLst>
                  <a:ext uri="{0D108BD9-81ED-4DB2-BD59-A6C34878D82A}">
                    <a16:rowId xmlns:a16="http://schemas.microsoft.com/office/drawing/2014/main" val="3941862413"/>
                  </a:ext>
                </a:extLst>
              </a:tr>
              <a:tr h="311263">
                <a:tc>
                  <a:txBody>
                    <a:bodyPr/>
                    <a:lstStyle>
                      <a:lvl1pPr marL="0" algn="l" defTabSz="914400" rtl="0" eaLnBrk="1" latinLnBrk="0" hangingPunct="1">
                        <a:defRPr sz="1800" kern="1200">
                          <a:solidFill>
                            <a:schemeClr val="dk1"/>
                          </a:solidFill>
                          <a:latin typeface="Verdana"/>
                        </a:defRPr>
                      </a:lvl1pPr>
                      <a:lvl2pPr marL="457200" algn="l" defTabSz="914400" rtl="0" eaLnBrk="1" latinLnBrk="0" hangingPunct="1">
                        <a:defRPr sz="1800" kern="1200">
                          <a:solidFill>
                            <a:schemeClr val="dk1"/>
                          </a:solidFill>
                          <a:latin typeface="Verdana"/>
                        </a:defRPr>
                      </a:lvl2pPr>
                      <a:lvl3pPr marL="914400" algn="l" defTabSz="914400" rtl="0" eaLnBrk="1" latinLnBrk="0" hangingPunct="1">
                        <a:defRPr sz="1800" kern="1200">
                          <a:solidFill>
                            <a:schemeClr val="dk1"/>
                          </a:solidFill>
                          <a:latin typeface="Verdana"/>
                        </a:defRPr>
                      </a:lvl3pPr>
                      <a:lvl4pPr marL="1371600" algn="l" defTabSz="914400" rtl="0" eaLnBrk="1" latinLnBrk="0" hangingPunct="1">
                        <a:defRPr sz="1800" kern="1200">
                          <a:solidFill>
                            <a:schemeClr val="dk1"/>
                          </a:solidFill>
                          <a:latin typeface="Verdana"/>
                        </a:defRPr>
                      </a:lvl4pPr>
                      <a:lvl5pPr marL="1828800" algn="l" defTabSz="914400" rtl="0" eaLnBrk="1" latinLnBrk="0" hangingPunct="1">
                        <a:defRPr sz="1800" kern="1200">
                          <a:solidFill>
                            <a:schemeClr val="dk1"/>
                          </a:solidFill>
                          <a:latin typeface="Verdana"/>
                        </a:defRPr>
                      </a:lvl5pPr>
                      <a:lvl6pPr marL="2286000" algn="l" defTabSz="914400" rtl="0" eaLnBrk="1" latinLnBrk="0" hangingPunct="1">
                        <a:defRPr sz="1800" kern="1200">
                          <a:solidFill>
                            <a:schemeClr val="dk1"/>
                          </a:solidFill>
                          <a:latin typeface="Verdana"/>
                        </a:defRPr>
                      </a:lvl6pPr>
                      <a:lvl7pPr marL="2743200" algn="l" defTabSz="914400" rtl="0" eaLnBrk="1" latinLnBrk="0" hangingPunct="1">
                        <a:defRPr sz="1800" kern="1200">
                          <a:solidFill>
                            <a:schemeClr val="dk1"/>
                          </a:solidFill>
                          <a:latin typeface="Verdana"/>
                        </a:defRPr>
                      </a:lvl7pPr>
                      <a:lvl8pPr marL="3200400" algn="l" defTabSz="914400" rtl="0" eaLnBrk="1" latinLnBrk="0" hangingPunct="1">
                        <a:defRPr sz="1800" kern="1200">
                          <a:solidFill>
                            <a:schemeClr val="dk1"/>
                          </a:solidFill>
                          <a:latin typeface="Verdana"/>
                        </a:defRPr>
                      </a:lvl8pPr>
                      <a:lvl9pPr marL="3657600" algn="l" defTabSz="914400" rtl="0" eaLnBrk="1" latinLnBrk="0" hangingPunct="1">
                        <a:defRPr sz="1800" kern="1200">
                          <a:solidFill>
                            <a:schemeClr val="dk1"/>
                          </a:solidFill>
                          <a:latin typeface="Verdana"/>
                        </a:defRPr>
                      </a:lvl9pPr>
                    </a:lstStyle>
                    <a:p>
                      <a:pPr algn="r"/>
                      <a:r>
                        <a:rPr lang="fr-FR" sz="1200" b="1" dirty="0">
                          <a:solidFill>
                            <a:schemeClr val="tx1"/>
                          </a:solidFill>
                          <a:latin typeface="+mn-lt"/>
                        </a:rPr>
                        <a:t>EFFICACITE  </a:t>
                      </a:r>
                    </a:p>
                  </a:txBody>
                  <a:tcPr marL="91445" marR="91445" marT="45732" marB="45732" anchor="ctr">
                    <a:lnL w="28575" cap="flat" cmpd="sng" algn="ctr">
                      <a:solidFill>
                        <a:srgbClr val="000000"/>
                      </a:solidFill>
                      <a:prstDash val="solid"/>
                      <a:round/>
                      <a:headEnd type="none" w="med" len="med"/>
                      <a:tailEnd type="none" w="med" len="med"/>
                    </a:lnL>
                    <a:lnR w="28575" cap="flat" cmpd="sng" algn="ctr">
                      <a:solidFill>
                        <a:srgbClr val="FFFFFF"/>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chemeClr val="bg1">
                        <a:lumMod val="75000"/>
                      </a:schemeClr>
                    </a:solidFill>
                  </a:tcPr>
                </a:tc>
                <a:tc>
                  <a:txBody>
                    <a:bodyPr/>
                    <a:lstStyle>
                      <a:lvl1pPr marL="0" algn="l" defTabSz="914400" rtl="0" eaLnBrk="1" latinLnBrk="0" hangingPunct="1">
                        <a:defRPr sz="1800" kern="1200">
                          <a:solidFill>
                            <a:schemeClr val="dk1"/>
                          </a:solidFill>
                          <a:latin typeface="Verdana"/>
                        </a:defRPr>
                      </a:lvl1pPr>
                      <a:lvl2pPr marL="457200" algn="l" defTabSz="914400" rtl="0" eaLnBrk="1" latinLnBrk="0" hangingPunct="1">
                        <a:defRPr sz="1800" kern="1200">
                          <a:solidFill>
                            <a:schemeClr val="dk1"/>
                          </a:solidFill>
                          <a:latin typeface="Verdana"/>
                        </a:defRPr>
                      </a:lvl2pPr>
                      <a:lvl3pPr marL="914400" algn="l" defTabSz="914400" rtl="0" eaLnBrk="1" latinLnBrk="0" hangingPunct="1">
                        <a:defRPr sz="1800" kern="1200">
                          <a:solidFill>
                            <a:schemeClr val="dk1"/>
                          </a:solidFill>
                          <a:latin typeface="Verdana"/>
                        </a:defRPr>
                      </a:lvl3pPr>
                      <a:lvl4pPr marL="1371600" algn="l" defTabSz="914400" rtl="0" eaLnBrk="1" latinLnBrk="0" hangingPunct="1">
                        <a:defRPr sz="1800" kern="1200">
                          <a:solidFill>
                            <a:schemeClr val="dk1"/>
                          </a:solidFill>
                          <a:latin typeface="Verdana"/>
                        </a:defRPr>
                      </a:lvl4pPr>
                      <a:lvl5pPr marL="1828800" algn="l" defTabSz="914400" rtl="0" eaLnBrk="1" latinLnBrk="0" hangingPunct="1">
                        <a:defRPr sz="1800" kern="1200">
                          <a:solidFill>
                            <a:schemeClr val="dk1"/>
                          </a:solidFill>
                          <a:latin typeface="Verdana"/>
                        </a:defRPr>
                      </a:lvl5pPr>
                      <a:lvl6pPr marL="2286000" algn="l" defTabSz="914400" rtl="0" eaLnBrk="1" latinLnBrk="0" hangingPunct="1">
                        <a:defRPr sz="1800" kern="1200">
                          <a:solidFill>
                            <a:schemeClr val="dk1"/>
                          </a:solidFill>
                          <a:latin typeface="Verdana"/>
                        </a:defRPr>
                      </a:lvl6pPr>
                      <a:lvl7pPr marL="2743200" algn="l" defTabSz="914400" rtl="0" eaLnBrk="1" latinLnBrk="0" hangingPunct="1">
                        <a:defRPr sz="1800" kern="1200">
                          <a:solidFill>
                            <a:schemeClr val="dk1"/>
                          </a:solidFill>
                          <a:latin typeface="Verdana"/>
                        </a:defRPr>
                      </a:lvl7pPr>
                      <a:lvl8pPr marL="3200400" algn="l" defTabSz="914400" rtl="0" eaLnBrk="1" latinLnBrk="0" hangingPunct="1">
                        <a:defRPr sz="1800" kern="1200">
                          <a:solidFill>
                            <a:schemeClr val="dk1"/>
                          </a:solidFill>
                          <a:latin typeface="Verdana"/>
                        </a:defRPr>
                      </a:lvl8pPr>
                      <a:lvl9pPr marL="3657600" algn="l" defTabSz="914400" rtl="0" eaLnBrk="1" latinLnBrk="0" hangingPunct="1">
                        <a:defRPr sz="1800" kern="1200">
                          <a:solidFill>
                            <a:schemeClr val="dk1"/>
                          </a:solidFill>
                          <a:latin typeface="Verdana"/>
                        </a:defRPr>
                      </a:lvl9pPr>
                    </a:lstStyle>
                    <a:p>
                      <a:pPr algn="r"/>
                      <a:r>
                        <a:rPr lang="fr-FR" sz="1400" b="1" dirty="0">
                          <a:solidFill>
                            <a:schemeClr val="tx1"/>
                          </a:solidFill>
                          <a:latin typeface="+mn-lt"/>
                        </a:rPr>
                        <a:t>35 %</a:t>
                      </a:r>
                    </a:p>
                  </a:txBody>
                  <a:tcPr marL="91445" marR="91445" marT="45732" marB="45732" anchor="ctr">
                    <a:lnL w="28575" cap="flat" cmpd="sng" algn="ctr">
                      <a:solidFill>
                        <a:srgbClr val="FFFFFF"/>
                      </a:solidFill>
                      <a:prstDash val="solid"/>
                      <a:round/>
                      <a:headEnd type="none" w="med" len="med"/>
                      <a:tailEnd type="none" w="med" len="med"/>
                    </a:lnL>
                    <a:lnR w="28575" cap="flat" cmpd="sng" algn="ctr">
                      <a:solidFill>
                        <a:srgbClr val="FFFFFF"/>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00B0F0"/>
                    </a:solidFill>
                  </a:tcPr>
                </a:tc>
                <a:tc>
                  <a:txBody>
                    <a:bodyPr/>
                    <a:lstStyle>
                      <a:lvl1pPr marL="0" algn="l" defTabSz="914400" rtl="0" eaLnBrk="1" latinLnBrk="0" hangingPunct="1">
                        <a:defRPr sz="1800" kern="1200">
                          <a:solidFill>
                            <a:schemeClr val="dk1"/>
                          </a:solidFill>
                          <a:latin typeface="Verdana"/>
                        </a:defRPr>
                      </a:lvl1pPr>
                      <a:lvl2pPr marL="457200" algn="l" defTabSz="914400" rtl="0" eaLnBrk="1" latinLnBrk="0" hangingPunct="1">
                        <a:defRPr sz="1800" kern="1200">
                          <a:solidFill>
                            <a:schemeClr val="dk1"/>
                          </a:solidFill>
                          <a:latin typeface="Verdana"/>
                        </a:defRPr>
                      </a:lvl2pPr>
                      <a:lvl3pPr marL="914400" algn="l" defTabSz="914400" rtl="0" eaLnBrk="1" latinLnBrk="0" hangingPunct="1">
                        <a:defRPr sz="1800" kern="1200">
                          <a:solidFill>
                            <a:schemeClr val="dk1"/>
                          </a:solidFill>
                          <a:latin typeface="Verdana"/>
                        </a:defRPr>
                      </a:lvl3pPr>
                      <a:lvl4pPr marL="1371600" algn="l" defTabSz="914400" rtl="0" eaLnBrk="1" latinLnBrk="0" hangingPunct="1">
                        <a:defRPr sz="1800" kern="1200">
                          <a:solidFill>
                            <a:schemeClr val="dk1"/>
                          </a:solidFill>
                          <a:latin typeface="Verdana"/>
                        </a:defRPr>
                      </a:lvl4pPr>
                      <a:lvl5pPr marL="1828800" algn="l" defTabSz="914400" rtl="0" eaLnBrk="1" latinLnBrk="0" hangingPunct="1">
                        <a:defRPr sz="1800" kern="1200">
                          <a:solidFill>
                            <a:schemeClr val="dk1"/>
                          </a:solidFill>
                          <a:latin typeface="Verdana"/>
                        </a:defRPr>
                      </a:lvl5pPr>
                      <a:lvl6pPr marL="2286000" algn="l" defTabSz="914400" rtl="0" eaLnBrk="1" latinLnBrk="0" hangingPunct="1">
                        <a:defRPr sz="1800" kern="1200">
                          <a:solidFill>
                            <a:schemeClr val="dk1"/>
                          </a:solidFill>
                          <a:latin typeface="Verdana"/>
                        </a:defRPr>
                      </a:lvl6pPr>
                      <a:lvl7pPr marL="2743200" algn="l" defTabSz="914400" rtl="0" eaLnBrk="1" latinLnBrk="0" hangingPunct="1">
                        <a:defRPr sz="1800" kern="1200">
                          <a:solidFill>
                            <a:schemeClr val="dk1"/>
                          </a:solidFill>
                          <a:latin typeface="Verdana"/>
                        </a:defRPr>
                      </a:lvl7pPr>
                      <a:lvl8pPr marL="3200400" algn="l" defTabSz="914400" rtl="0" eaLnBrk="1" latinLnBrk="0" hangingPunct="1">
                        <a:defRPr sz="1800" kern="1200">
                          <a:solidFill>
                            <a:schemeClr val="dk1"/>
                          </a:solidFill>
                          <a:latin typeface="Verdana"/>
                        </a:defRPr>
                      </a:lvl8pPr>
                      <a:lvl9pPr marL="3657600" algn="l" defTabSz="914400" rtl="0" eaLnBrk="1" latinLnBrk="0" hangingPunct="1">
                        <a:defRPr sz="1800" kern="1200">
                          <a:solidFill>
                            <a:schemeClr val="dk1"/>
                          </a:solidFill>
                          <a:latin typeface="Verdana"/>
                        </a:defRPr>
                      </a:lvl9pPr>
                    </a:lstStyle>
                    <a:p>
                      <a:pPr algn="r"/>
                      <a:r>
                        <a:rPr lang="fr-FR" sz="1400" b="1" kern="1200" dirty="0">
                          <a:solidFill>
                            <a:schemeClr val="bg1"/>
                          </a:solidFill>
                          <a:latin typeface="+mn-lt"/>
                          <a:ea typeface="+mn-ea"/>
                          <a:cs typeface="+mn-cs"/>
                        </a:rPr>
                        <a:t>90 %</a:t>
                      </a:r>
                    </a:p>
                  </a:txBody>
                  <a:tcPr marL="91445" marR="91445" marT="45732" marB="45732" anchor="ctr">
                    <a:lnL w="28575" cap="flat" cmpd="sng" algn="ctr">
                      <a:solidFill>
                        <a:srgbClr val="FFFFFF"/>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4AA53B"/>
                    </a:solidFill>
                  </a:tcPr>
                </a:tc>
                <a:extLst>
                  <a:ext uri="{0D108BD9-81ED-4DB2-BD59-A6C34878D82A}">
                    <a16:rowId xmlns:a16="http://schemas.microsoft.com/office/drawing/2014/main" val="3653985991"/>
                  </a:ext>
                </a:extLst>
              </a:tr>
            </a:tbl>
          </a:graphicData>
        </a:graphic>
      </p:graphicFrame>
    </p:spTree>
    <p:extLst>
      <p:ext uri="{BB962C8B-B14F-4D97-AF65-F5344CB8AC3E}">
        <p14:creationId xmlns:p14="http://schemas.microsoft.com/office/powerpoint/2010/main" val="363445854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Rectangle 39">
            <a:extLst>
              <a:ext uri="{FF2B5EF4-FFF2-40B4-BE49-F238E27FC236}">
                <a16:creationId xmlns:a16="http://schemas.microsoft.com/office/drawing/2014/main" id="{F89AEE14-F9C6-4F72-8A8C-AA0826506888}"/>
              </a:ext>
            </a:extLst>
          </p:cNvPr>
          <p:cNvSpPr/>
          <p:nvPr/>
        </p:nvSpPr>
        <p:spPr>
          <a:xfrm rot="1477846">
            <a:off x="8471486" y="4911928"/>
            <a:ext cx="611065" cy="307777"/>
          </a:xfrm>
          <a:prstGeom prst="rect">
            <a:avLst/>
          </a:prstGeom>
          <a:solidFill>
            <a:schemeClr val="bg1"/>
          </a:solidFill>
          <a:ln>
            <a:solidFill>
              <a:schemeClr val="bg1"/>
            </a:solidFill>
          </a:ln>
        </p:spPr>
        <p:txBody>
          <a:bodyPr wrap="square" lIns="91440" tIns="45720" rIns="91440" bIns="45720">
            <a:spAutoFit/>
          </a:bodyPr>
          <a:lstStyle/>
          <a:p>
            <a:pPr algn="ctr"/>
            <a:r>
              <a:rPr lang="fr-FR" sz="1400" cap="none" spc="0" dirty="0">
                <a:ln w="0"/>
                <a:solidFill>
                  <a:srgbClr val="C00000"/>
                </a:solidFill>
                <a:effectLst>
                  <a:outerShdw blurRad="38100" dist="19050" dir="2700000" algn="tl" rotWithShape="0">
                    <a:schemeClr val="dk1">
                      <a:alpha val="40000"/>
                    </a:schemeClr>
                  </a:outerShdw>
                </a:effectLst>
              </a:rPr>
              <a:t>NEW</a:t>
            </a:r>
          </a:p>
        </p:txBody>
      </p:sp>
      <p:sp>
        <p:nvSpPr>
          <p:cNvPr id="27" name="Espace réservé du texte 26">
            <a:extLst>
              <a:ext uri="{FF2B5EF4-FFF2-40B4-BE49-F238E27FC236}">
                <a16:creationId xmlns:a16="http://schemas.microsoft.com/office/drawing/2014/main" id="{7B12C824-BD20-A14C-B120-B091C443379D}"/>
              </a:ext>
            </a:extLst>
          </p:cNvPr>
          <p:cNvSpPr>
            <a:spLocks noGrp="1"/>
          </p:cNvSpPr>
          <p:nvPr>
            <p:ph type="body" sz="quarter" idx="13"/>
          </p:nvPr>
        </p:nvSpPr>
        <p:spPr>
          <a:xfrm>
            <a:off x="1368425" y="603092"/>
            <a:ext cx="6261201" cy="333375"/>
          </a:xfrm>
        </p:spPr>
        <p:txBody>
          <a:bodyPr/>
          <a:lstStyle/>
          <a:p>
            <a:r>
              <a:rPr lang="fr-FR" dirty="0"/>
              <a:t>Le </a:t>
            </a:r>
            <a:r>
              <a:rPr lang="fr-FR" dirty="0" err="1"/>
              <a:t>pei</a:t>
            </a:r>
            <a:r>
              <a:rPr lang="fr-FR" dirty="0"/>
              <a:t> : Cas de sortie Par anticipation</a:t>
            </a:r>
          </a:p>
        </p:txBody>
      </p:sp>
      <p:sp>
        <p:nvSpPr>
          <p:cNvPr id="2" name="Espace réservé de la date 1">
            <a:extLst>
              <a:ext uri="{FF2B5EF4-FFF2-40B4-BE49-F238E27FC236}">
                <a16:creationId xmlns:a16="http://schemas.microsoft.com/office/drawing/2014/main" id="{119410D0-CD12-9A4F-99EF-5C7C6D8246C6}"/>
              </a:ext>
            </a:extLst>
          </p:cNvPr>
          <p:cNvSpPr>
            <a:spLocks noGrp="1"/>
          </p:cNvSpPr>
          <p:nvPr>
            <p:ph type="dt" sz="half" idx="10"/>
          </p:nvPr>
        </p:nvSpPr>
        <p:spPr/>
        <p:txBody>
          <a:bodyPr/>
          <a:lstStyle/>
          <a:p>
            <a:pPr>
              <a:spcBef>
                <a:spcPct val="0"/>
              </a:spcBef>
            </a:pPr>
            <a:fld id="{D641EFE0-45D8-0E4E-9973-7F8A1AF362B6}" type="datetime4">
              <a:rPr lang="fr-FR" smtClean="0"/>
              <a:t>3 juin 2021</a:t>
            </a:fld>
            <a:endParaRPr lang="fr-FR" dirty="0"/>
          </a:p>
        </p:txBody>
      </p:sp>
      <p:sp>
        <p:nvSpPr>
          <p:cNvPr id="7" name="Espace réservé du texte 6">
            <a:extLst>
              <a:ext uri="{FF2B5EF4-FFF2-40B4-BE49-F238E27FC236}">
                <a16:creationId xmlns:a16="http://schemas.microsoft.com/office/drawing/2014/main" id="{4A95D528-2D59-45F0-A5ED-AE43E18F64DF}"/>
              </a:ext>
            </a:extLst>
          </p:cNvPr>
          <p:cNvSpPr>
            <a:spLocks noGrp="1"/>
          </p:cNvSpPr>
          <p:nvPr>
            <p:ph type="body" sz="quarter" idx="12"/>
          </p:nvPr>
        </p:nvSpPr>
        <p:spPr/>
        <p:txBody>
          <a:bodyPr/>
          <a:lstStyle/>
          <a:p>
            <a:r>
              <a:rPr lang="fr-FR" dirty="0"/>
              <a:t>Le </a:t>
            </a:r>
            <a:r>
              <a:rPr lang="fr-FR" dirty="0" err="1"/>
              <a:t>pei</a:t>
            </a:r>
            <a:endParaRPr lang="fr-FR" dirty="0"/>
          </a:p>
        </p:txBody>
      </p:sp>
      <p:sp>
        <p:nvSpPr>
          <p:cNvPr id="3" name="Titre 2">
            <a:extLst>
              <a:ext uri="{FF2B5EF4-FFF2-40B4-BE49-F238E27FC236}">
                <a16:creationId xmlns:a16="http://schemas.microsoft.com/office/drawing/2014/main" id="{9545E8EF-C88C-C04C-9784-7B951DFDB013}"/>
              </a:ext>
            </a:extLst>
          </p:cNvPr>
          <p:cNvSpPr>
            <a:spLocks noGrp="1"/>
          </p:cNvSpPr>
          <p:nvPr>
            <p:ph type="title"/>
          </p:nvPr>
        </p:nvSpPr>
        <p:spPr/>
        <p:txBody>
          <a:bodyPr/>
          <a:lstStyle/>
          <a:p>
            <a:r>
              <a:rPr lang="fr-FR" dirty="0"/>
              <a:t>1</a:t>
            </a:r>
          </a:p>
        </p:txBody>
      </p:sp>
      <p:sp>
        <p:nvSpPr>
          <p:cNvPr id="16" name="Espace réservé du texte 22">
            <a:extLst>
              <a:ext uri="{FF2B5EF4-FFF2-40B4-BE49-F238E27FC236}">
                <a16:creationId xmlns:a16="http://schemas.microsoft.com/office/drawing/2014/main" id="{76446074-371A-4610-A77C-B360A4F94B30}"/>
              </a:ext>
            </a:extLst>
          </p:cNvPr>
          <p:cNvSpPr>
            <a:spLocks noGrp="1"/>
          </p:cNvSpPr>
          <p:nvPr>
            <p:ph type="body" sz="quarter" idx="15"/>
          </p:nvPr>
        </p:nvSpPr>
        <p:spPr>
          <a:xfrm>
            <a:off x="1368425" y="1186314"/>
            <a:ext cx="5064879" cy="322104"/>
          </a:xfrm>
        </p:spPr>
        <p:txBody>
          <a:bodyPr/>
          <a:lstStyle/>
          <a:p>
            <a:r>
              <a:rPr lang="fr-FR" dirty="0"/>
              <a:t>disponibilité de l’épargne</a:t>
            </a:r>
          </a:p>
        </p:txBody>
      </p:sp>
      <p:sp>
        <p:nvSpPr>
          <p:cNvPr id="32" name="Rectangle 31">
            <a:extLst>
              <a:ext uri="{FF2B5EF4-FFF2-40B4-BE49-F238E27FC236}">
                <a16:creationId xmlns:a16="http://schemas.microsoft.com/office/drawing/2014/main" id="{2E1E3632-82D6-47AA-B040-81629856A225}"/>
              </a:ext>
            </a:extLst>
          </p:cNvPr>
          <p:cNvSpPr/>
          <p:nvPr/>
        </p:nvSpPr>
        <p:spPr>
          <a:xfrm>
            <a:off x="533045" y="1494690"/>
            <a:ext cx="8161910" cy="738664"/>
          </a:xfrm>
          <a:prstGeom prst="rect">
            <a:avLst/>
          </a:prstGeom>
        </p:spPr>
        <p:txBody>
          <a:bodyPr wrap="square">
            <a:spAutoFit/>
          </a:bodyPr>
          <a:lstStyle/>
          <a:p>
            <a:pPr lvl="0">
              <a:buClr>
                <a:srgbClr val="EF7C00"/>
              </a:buClr>
            </a:pPr>
            <a:endParaRPr lang="fr-FR" sz="1400" dirty="0">
              <a:solidFill>
                <a:srgbClr val="636363"/>
              </a:solidFill>
            </a:endParaRPr>
          </a:p>
          <a:p>
            <a:pPr marL="285750" lvl="0" indent="-285750">
              <a:buClr>
                <a:srgbClr val="EF7C00"/>
              </a:buClr>
              <a:buFont typeface="Wingdings" panose="05000000000000000000" pitchFamily="2" charset="2"/>
              <a:buChar char="v"/>
            </a:pPr>
            <a:r>
              <a:rPr lang="fr-FR" sz="1400" dirty="0">
                <a:solidFill>
                  <a:srgbClr val="636363"/>
                </a:solidFill>
              </a:rPr>
              <a:t>Avant l’échéance,  il est possible de demander le déblocage de ses avoirs dans les </a:t>
            </a:r>
            <a:r>
              <a:rPr lang="fr-FR" sz="1400" b="1" dirty="0">
                <a:solidFill>
                  <a:srgbClr val="EF7C00"/>
                </a:solidFill>
              </a:rPr>
              <a:t>cas légaux de déblocage anticipé :</a:t>
            </a:r>
          </a:p>
        </p:txBody>
      </p:sp>
      <p:sp>
        <p:nvSpPr>
          <p:cNvPr id="34" name="ZoneTexte 33">
            <a:extLst>
              <a:ext uri="{FF2B5EF4-FFF2-40B4-BE49-F238E27FC236}">
                <a16:creationId xmlns:a16="http://schemas.microsoft.com/office/drawing/2014/main" id="{8EF1A63B-C1A8-4E80-BBA7-DDC7D8812493}"/>
              </a:ext>
            </a:extLst>
          </p:cNvPr>
          <p:cNvSpPr txBox="1"/>
          <p:nvPr/>
        </p:nvSpPr>
        <p:spPr>
          <a:xfrm>
            <a:off x="417124" y="2654780"/>
            <a:ext cx="2732475" cy="600164"/>
          </a:xfrm>
          <a:prstGeom prst="rect">
            <a:avLst/>
          </a:prstGeom>
          <a:solidFill>
            <a:srgbClr val="D13089"/>
          </a:solidFill>
          <a:ln>
            <a:noFill/>
          </a:ln>
        </p:spPr>
        <p:txBody>
          <a:bodyPr wrap="square" rtlCol="0">
            <a:spAutoFit/>
          </a:bodyPr>
          <a:lstStyle/>
          <a:p>
            <a:pPr algn="l"/>
            <a:endParaRPr lang="fr-FR" sz="1100" b="1" kern="1200" cap="all" baseline="0" dirty="0">
              <a:latin typeface="Verdana" panose="020B0604030504040204" pitchFamily="34" charset="0"/>
              <a:ea typeface="Verdana" panose="020B0604030504040204" pitchFamily="34" charset="0"/>
              <a:cs typeface="Verdana" panose="020B0604030504040204" pitchFamily="34" charset="0"/>
            </a:endParaRPr>
          </a:p>
          <a:p>
            <a:pPr algn="ctr"/>
            <a:r>
              <a:rPr lang="fr-FR" sz="1100" b="1" kern="1200" cap="all" baseline="0" dirty="0">
                <a:solidFill>
                  <a:schemeClr val="bg1"/>
                </a:solidFill>
                <a:latin typeface="Verdana" panose="020B0604030504040204" pitchFamily="34" charset="0"/>
                <a:ea typeface="Verdana" panose="020B0604030504040204" pitchFamily="34" charset="0"/>
                <a:cs typeface="Verdana" panose="020B0604030504040204" pitchFamily="34" charset="0"/>
              </a:rPr>
              <a:t>évènements familiaux</a:t>
            </a:r>
          </a:p>
          <a:p>
            <a:pPr algn="l"/>
            <a:endParaRPr lang="fr-FR" sz="1100" b="1" kern="1200" cap="all" baseline="0" dirty="0">
              <a:latin typeface="Verdana" panose="020B0604030504040204" pitchFamily="34" charset="0"/>
              <a:ea typeface="Verdana" panose="020B0604030504040204" pitchFamily="34" charset="0"/>
              <a:cs typeface="Verdana" panose="020B0604030504040204" pitchFamily="34" charset="0"/>
            </a:endParaRPr>
          </a:p>
        </p:txBody>
      </p:sp>
      <p:sp>
        <p:nvSpPr>
          <p:cNvPr id="35" name="ZoneTexte 34">
            <a:extLst>
              <a:ext uri="{FF2B5EF4-FFF2-40B4-BE49-F238E27FC236}">
                <a16:creationId xmlns:a16="http://schemas.microsoft.com/office/drawing/2014/main" id="{4DBD372D-1D58-4FD1-8FA7-D544DF905EF7}"/>
              </a:ext>
            </a:extLst>
          </p:cNvPr>
          <p:cNvSpPr txBox="1"/>
          <p:nvPr/>
        </p:nvSpPr>
        <p:spPr>
          <a:xfrm>
            <a:off x="3317582" y="2645382"/>
            <a:ext cx="2732475" cy="600164"/>
          </a:xfrm>
          <a:prstGeom prst="rect">
            <a:avLst/>
          </a:prstGeom>
          <a:solidFill>
            <a:srgbClr val="002060"/>
          </a:solidFill>
          <a:ln>
            <a:noFill/>
          </a:ln>
        </p:spPr>
        <p:txBody>
          <a:bodyPr wrap="square" rtlCol="0">
            <a:spAutoFit/>
          </a:bodyPr>
          <a:lstStyle/>
          <a:p>
            <a:pPr algn="ctr"/>
            <a:endParaRPr lang="fr-FR" sz="1100" b="1" cap="all" dirty="0">
              <a:latin typeface="Verdana" panose="020B0604030504040204" pitchFamily="34" charset="0"/>
              <a:ea typeface="Verdana" panose="020B0604030504040204" pitchFamily="34" charset="0"/>
              <a:cs typeface="Verdana" panose="020B0604030504040204" pitchFamily="34" charset="0"/>
            </a:endParaRPr>
          </a:p>
          <a:p>
            <a:pPr algn="ctr"/>
            <a:r>
              <a:rPr lang="fr-FR" sz="1100" b="1" cap="all" dirty="0">
                <a:solidFill>
                  <a:schemeClr val="bg1"/>
                </a:solidFill>
                <a:latin typeface="Verdana" panose="020B0604030504040204" pitchFamily="34" charset="0"/>
                <a:ea typeface="Verdana" panose="020B0604030504040204" pitchFamily="34" charset="0"/>
                <a:cs typeface="Verdana" panose="020B0604030504040204" pitchFamily="34" charset="0"/>
              </a:rPr>
              <a:t>Projets</a:t>
            </a:r>
          </a:p>
          <a:p>
            <a:pPr algn="ctr"/>
            <a:endParaRPr lang="fr-FR" sz="1100" b="1" kern="1200" cap="all" baseline="0" dirty="0">
              <a:latin typeface="Verdana" panose="020B0604030504040204" pitchFamily="34" charset="0"/>
              <a:ea typeface="Verdana" panose="020B0604030504040204" pitchFamily="34" charset="0"/>
              <a:cs typeface="Verdana" panose="020B0604030504040204" pitchFamily="34" charset="0"/>
            </a:endParaRPr>
          </a:p>
        </p:txBody>
      </p:sp>
      <p:sp>
        <p:nvSpPr>
          <p:cNvPr id="36" name="ZoneTexte 35">
            <a:extLst>
              <a:ext uri="{FF2B5EF4-FFF2-40B4-BE49-F238E27FC236}">
                <a16:creationId xmlns:a16="http://schemas.microsoft.com/office/drawing/2014/main" id="{F6E1DFE7-86D8-420A-B55D-C9750A19E83F}"/>
              </a:ext>
            </a:extLst>
          </p:cNvPr>
          <p:cNvSpPr txBox="1"/>
          <p:nvPr/>
        </p:nvSpPr>
        <p:spPr>
          <a:xfrm>
            <a:off x="6218041" y="2640088"/>
            <a:ext cx="2732668" cy="600164"/>
          </a:xfrm>
          <a:prstGeom prst="rect">
            <a:avLst/>
          </a:prstGeom>
          <a:solidFill>
            <a:srgbClr val="0077BE"/>
          </a:solidFill>
          <a:ln>
            <a:noFill/>
          </a:ln>
        </p:spPr>
        <p:txBody>
          <a:bodyPr wrap="square" rtlCol="0">
            <a:spAutoFit/>
          </a:bodyPr>
          <a:lstStyle/>
          <a:p>
            <a:pPr algn="ctr"/>
            <a:endParaRPr lang="fr-FR" sz="1100" b="1" kern="1200" cap="all" baseline="0" dirty="0">
              <a:latin typeface="Verdana" panose="020B0604030504040204" pitchFamily="34" charset="0"/>
              <a:ea typeface="Verdana" panose="020B0604030504040204" pitchFamily="34" charset="0"/>
              <a:cs typeface="Verdana" panose="020B0604030504040204" pitchFamily="34" charset="0"/>
            </a:endParaRPr>
          </a:p>
          <a:p>
            <a:pPr algn="ctr"/>
            <a:r>
              <a:rPr lang="fr-FR" sz="1100" b="1" kern="1200" cap="all" baseline="0" dirty="0">
                <a:solidFill>
                  <a:schemeClr val="bg1"/>
                </a:solidFill>
                <a:latin typeface="Verdana" panose="020B0604030504040204" pitchFamily="34" charset="0"/>
                <a:ea typeface="Verdana" panose="020B0604030504040204" pitchFamily="34" charset="0"/>
                <a:cs typeface="Verdana" panose="020B0604030504040204" pitchFamily="34" charset="0"/>
              </a:rPr>
              <a:t>Autres</a:t>
            </a:r>
          </a:p>
          <a:p>
            <a:pPr algn="ctr"/>
            <a:endParaRPr lang="fr-FR" sz="1100" b="1" kern="1200" cap="all" baseline="0" dirty="0">
              <a:latin typeface="Verdana" panose="020B0604030504040204" pitchFamily="34" charset="0"/>
              <a:ea typeface="Verdana" panose="020B0604030504040204" pitchFamily="34" charset="0"/>
              <a:cs typeface="Verdana" panose="020B0604030504040204" pitchFamily="34" charset="0"/>
            </a:endParaRPr>
          </a:p>
        </p:txBody>
      </p:sp>
      <p:sp>
        <p:nvSpPr>
          <p:cNvPr id="37" name="ZoneTexte 36">
            <a:extLst>
              <a:ext uri="{FF2B5EF4-FFF2-40B4-BE49-F238E27FC236}">
                <a16:creationId xmlns:a16="http://schemas.microsoft.com/office/drawing/2014/main" id="{BFFB9F97-6C7F-4621-AF95-9390AF33B61D}"/>
              </a:ext>
            </a:extLst>
          </p:cNvPr>
          <p:cNvSpPr txBox="1"/>
          <p:nvPr/>
        </p:nvSpPr>
        <p:spPr>
          <a:xfrm>
            <a:off x="417125" y="3361265"/>
            <a:ext cx="2732474" cy="2123658"/>
          </a:xfrm>
          <a:prstGeom prst="rect">
            <a:avLst/>
          </a:prstGeom>
          <a:noFill/>
          <a:ln>
            <a:solidFill>
              <a:schemeClr val="tx1"/>
            </a:solidFill>
          </a:ln>
        </p:spPr>
        <p:txBody>
          <a:bodyPr wrap="square" rtlCol="0">
            <a:spAutoFit/>
          </a:bodyPr>
          <a:lstStyle/>
          <a:p>
            <a:pPr marL="171450" indent="-171450" algn="l">
              <a:buClr>
                <a:srgbClr val="C00000"/>
              </a:buClr>
              <a:buFont typeface="Wingdings" panose="05000000000000000000" pitchFamily="2" charset="2"/>
              <a:buChar char="§"/>
            </a:pPr>
            <a:r>
              <a:rPr lang="fr-FR" sz="1100" dirty="0">
                <a:solidFill>
                  <a:srgbClr val="636363"/>
                </a:solidFill>
              </a:rPr>
              <a:t>Mariage de l’épargnant ou conclusion d’un pacs</a:t>
            </a:r>
          </a:p>
          <a:p>
            <a:pPr marL="171450" indent="-171450" algn="l">
              <a:buClr>
                <a:srgbClr val="C00000"/>
              </a:buClr>
              <a:buFont typeface="Wingdings" panose="05000000000000000000" pitchFamily="2" charset="2"/>
              <a:buChar char="§"/>
            </a:pPr>
            <a:endParaRPr lang="fr-FR" sz="1100" kern="1200" dirty="0">
              <a:solidFill>
                <a:srgbClr val="636363"/>
              </a:solidFill>
              <a:latin typeface="Verdana" panose="020B0604030504040204" pitchFamily="34" charset="0"/>
              <a:ea typeface="Verdana" panose="020B0604030504040204" pitchFamily="34" charset="0"/>
              <a:cs typeface="Verdana" panose="020B0604030504040204" pitchFamily="34" charset="0"/>
            </a:endParaRPr>
          </a:p>
          <a:p>
            <a:pPr marL="171450" indent="-171450">
              <a:buClr>
                <a:srgbClr val="C00000"/>
              </a:buClr>
              <a:buFont typeface="Wingdings" panose="05000000000000000000" pitchFamily="2" charset="2"/>
              <a:buChar char="§"/>
            </a:pPr>
            <a:r>
              <a:rPr lang="fr-FR" sz="1100" dirty="0">
                <a:solidFill>
                  <a:srgbClr val="636363"/>
                </a:solidFill>
              </a:rPr>
              <a:t>Naissance ou adoption d'un 3ème enfant et des suivants</a:t>
            </a:r>
          </a:p>
          <a:p>
            <a:pPr marL="171450" indent="-171450">
              <a:buClr>
                <a:srgbClr val="C00000"/>
              </a:buClr>
              <a:buFont typeface="Wingdings" panose="05000000000000000000" pitchFamily="2" charset="2"/>
              <a:buChar char="§"/>
            </a:pPr>
            <a:endParaRPr lang="fr-FR" sz="1100" dirty="0">
              <a:solidFill>
                <a:srgbClr val="636363"/>
              </a:solidFill>
            </a:endParaRPr>
          </a:p>
          <a:p>
            <a:pPr marL="171450" indent="-171450">
              <a:buClr>
                <a:srgbClr val="C00000"/>
              </a:buClr>
              <a:buFont typeface="Wingdings" panose="05000000000000000000" pitchFamily="2" charset="2"/>
              <a:buChar char="§"/>
            </a:pPr>
            <a:r>
              <a:rPr lang="fr-FR" sz="1100" dirty="0">
                <a:solidFill>
                  <a:srgbClr val="636363"/>
                </a:solidFill>
              </a:rPr>
              <a:t>Divorce, séparation, dissolution d'un PACS, avec la garde d'au moins un enfant</a:t>
            </a:r>
          </a:p>
          <a:p>
            <a:pPr marL="171450" indent="-171450">
              <a:buClr>
                <a:srgbClr val="C00000"/>
              </a:buClr>
              <a:buFont typeface="Wingdings" panose="05000000000000000000" pitchFamily="2" charset="2"/>
              <a:buChar char="§"/>
            </a:pPr>
            <a:endParaRPr lang="fr-FR" sz="1100" dirty="0">
              <a:solidFill>
                <a:srgbClr val="636363"/>
              </a:solidFill>
            </a:endParaRPr>
          </a:p>
          <a:p>
            <a:pPr marL="171450" indent="-171450">
              <a:buClr>
                <a:srgbClr val="C00000"/>
              </a:buClr>
              <a:buFont typeface="Wingdings" panose="05000000000000000000" pitchFamily="2" charset="2"/>
              <a:buChar char="§"/>
            </a:pPr>
            <a:r>
              <a:rPr lang="fr-FR" sz="1100" dirty="0">
                <a:solidFill>
                  <a:srgbClr val="636363"/>
                </a:solidFill>
              </a:rPr>
              <a:t> Décès (salarié, son conjoint ou partenaire de PACS).</a:t>
            </a:r>
          </a:p>
          <a:p>
            <a:pPr marL="171450" indent="-171450">
              <a:buClr>
                <a:srgbClr val="C00000"/>
              </a:buClr>
              <a:buFont typeface="Wingdings" panose="05000000000000000000" pitchFamily="2" charset="2"/>
              <a:buChar char="§"/>
            </a:pPr>
            <a:endParaRPr lang="fr-FR" sz="1100" kern="1200" dirty="0">
              <a:latin typeface="Verdana" panose="020B0604030504040204" pitchFamily="34" charset="0"/>
              <a:ea typeface="Verdana" panose="020B0604030504040204" pitchFamily="34" charset="0"/>
              <a:cs typeface="Verdana" panose="020B0604030504040204" pitchFamily="34" charset="0"/>
            </a:endParaRPr>
          </a:p>
        </p:txBody>
      </p:sp>
      <p:sp>
        <p:nvSpPr>
          <p:cNvPr id="38" name="ZoneTexte 37">
            <a:extLst>
              <a:ext uri="{FF2B5EF4-FFF2-40B4-BE49-F238E27FC236}">
                <a16:creationId xmlns:a16="http://schemas.microsoft.com/office/drawing/2014/main" id="{22D205A7-A8C3-4635-BFE4-9414000B516D}"/>
              </a:ext>
            </a:extLst>
          </p:cNvPr>
          <p:cNvSpPr txBox="1"/>
          <p:nvPr/>
        </p:nvSpPr>
        <p:spPr>
          <a:xfrm>
            <a:off x="3317582" y="3364541"/>
            <a:ext cx="2732475" cy="2123658"/>
          </a:xfrm>
          <a:prstGeom prst="rect">
            <a:avLst/>
          </a:prstGeom>
          <a:noFill/>
          <a:ln>
            <a:solidFill>
              <a:schemeClr val="tx1"/>
            </a:solidFill>
          </a:ln>
        </p:spPr>
        <p:txBody>
          <a:bodyPr wrap="square" rtlCol="0">
            <a:spAutoFit/>
          </a:bodyPr>
          <a:lstStyle/>
          <a:p>
            <a:pPr marL="171450" indent="-171450">
              <a:buClr>
                <a:srgbClr val="C00000"/>
              </a:buClr>
              <a:buFont typeface="Wingdings" panose="05000000000000000000" pitchFamily="2" charset="2"/>
              <a:buChar char="§"/>
            </a:pPr>
            <a:r>
              <a:rPr lang="fr-FR" sz="1100" dirty="0">
                <a:solidFill>
                  <a:srgbClr val="636363"/>
                </a:solidFill>
              </a:rPr>
              <a:t>Acquisition / construction / agrandissement / remise en état de la résidence principale à la suite d’une catastrophe naturelle </a:t>
            </a:r>
            <a:r>
              <a:rPr lang="fr-FR" sz="1100" dirty="0">
                <a:solidFill>
                  <a:srgbClr val="636363"/>
                </a:solidFill>
                <a:latin typeface="Verdana" panose="020B0604030504040204" pitchFamily="34" charset="0"/>
                <a:ea typeface="Verdana" panose="020B0604030504040204" pitchFamily="34" charset="0"/>
                <a:cs typeface="Verdana" panose="020B0604030504040204" pitchFamily="34" charset="0"/>
              </a:rPr>
              <a:t> </a:t>
            </a:r>
            <a:endParaRPr lang="fr-FR" sz="1100" kern="1200" dirty="0">
              <a:solidFill>
                <a:srgbClr val="636363"/>
              </a:solidFill>
              <a:latin typeface="Verdana" panose="020B0604030504040204" pitchFamily="34" charset="0"/>
              <a:ea typeface="Verdana" panose="020B0604030504040204" pitchFamily="34" charset="0"/>
              <a:cs typeface="Verdana" panose="020B0604030504040204" pitchFamily="34" charset="0"/>
            </a:endParaRPr>
          </a:p>
          <a:p>
            <a:pPr marL="171450" indent="-171450" algn="l">
              <a:buFontTx/>
              <a:buChar char="-"/>
            </a:pPr>
            <a:endParaRPr lang="fr-FR" sz="1100" kern="1200" dirty="0">
              <a:latin typeface="Verdana" panose="020B0604030504040204" pitchFamily="34" charset="0"/>
              <a:ea typeface="Verdana" panose="020B0604030504040204" pitchFamily="34" charset="0"/>
              <a:cs typeface="Verdana" panose="020B0604030504040204" pitchFamily="34" charset="0"/>
            </a:endParaRPr>
          </a:p>
          <a:p>
            <a:pPr marL="171450" indent="-171450">
              <a:buClr>
                <a:srgbClr val="C00000"/>
              </a:buClr>
              <a:buFont typeface="Wingdings" panose="05000000000000000000" pitchFamily="2" charset="2"/>
              <a:buChar char="§"/>
            </a:pPr>
            <a:r>
              <a:rPr lang="fr-FR" sz="1100" dirty="0">
                <a:solidFill>
                  <a:srgbClr val="636363"/>
                </a:solidFill>
              </a:rPr>
              <a:t>Création ou reprise d’entreprise (salarié, son conjoint ou partenaire de PACS, ses enfants) ou financement de levée de stock-options ou achat de parts d’entreprise</a:t>
            </a:r>
          </a:p>
          <a:p>
            <a:pPr marL="171450" indent="-171450">
              <a:buClr>
                <a:srgbClr val="C00000"/>
              </a:buClr>
              <a:buFont typeface="Wingdings" panose="05000000000000000000" pitchFamily="2" charset="2"/>
              <a:buChar char="§"/>
            </a:pPr>
            <a:endParaRPr lang="fr-FR" sz="1100" kern="1200" dirty="0">
              <a:latin typeface="Verdana" panose="020B0604030504040204" pitchFamily="34" charset="0"/>
              <a:ea typeface="Verdana" panose="020B0604030504040204" pitchFamily="34" charset="0"/>
              <a:cs typeface="Verdana" panose="020B0604030504040204" pitchFamily="34" charset="0"/>
            </a:endParaRPr>
          </a:p>
          <a:p>
            <a:pPr marL="171450" indent="-171450">
              <a:buClr>
                <a:srgbClr val="C00000"/>
              </a:buClr>
              <a:buFont typeface="Wingdings" panose="05000000000000000000" pitchFamily="2" charset="2"/>
              <a:buChar char="§"/>
            </a:pPr>
            <a:endParaRPr lang="fr-FR" sz="1100" kern="1200" dirty="0">
              <a:latin typeface="Verdana" panose="020B0604030504040204" pitchFamily="34" charset="0"/>
              <a:ea typeface="Verdana" panose="020B0604030504040204" pitchFamily="34" charset="0"/>
              <a:cs typeface="Verdana" panose="020B0604030504040204" pitchFamily="34" charset="0"/>
            </a:endParaRPr>
          </a:p>
        </p:txBody>
      </p:sp>
      <p:sp>
        <p:nvSpPr>
          <p:cNvPr id="39" name="ZoneTexte 38">
            <a:extLst>
              <a:ext uri="{FF2B5EF4-FFF2-40B4-BE49-F238E27FC236}">
                <a16:creationId xmlns:a16="http://schemas.microsoft.com/office/drawing/2014/main" id="{88700E7D-3E69-493B-980A-F8604CE3FA71}"/>
              </a:ext>
            </a:extLst>
          </p:cNvPr>
          <p:cNvSpPr txBox="1"/>
          <p:nvPr/>
        </p:nvSpPr>
        <p:spPr>
          <a:xfrm>
            <a:off x="6218234" y="3364541"/>
            <a:ext cx="2732476" cy="2123658"/>
          </a:xfrm>
          <a:prstGeom prst="rect">
            <a:avLst/>
          </a:prstGeom>
          <a:noFill/>
          <a:ln>
            <a:solidFill>
              <a:schemeClr val="tx1"/>
            </a:solidFill>
          </a:ln>
        </p:spPr>
        <p:txBody>
          <a:bodyPr wrap="square" rtlCol="0">
            <a:spAutoFit/>
          </a:bodyPr>
          <a:lstStyle/>
          <a:p>
            <a:pPr marL="171450" indent="-171450">
              <a:buClr>
                <a:srgbClr val="C00000"/>
              </a:buClr>
              <a:buFont typeface="Wingdings" panose="05000000000000000000" pitchFamily="2" charset="2"/>
              <a:buChar char="§"/>
            </a:pPr>
            <a:r>
              <a:rPr lang="fr-FR" sz="1100" dirty="0">
                <a:solidFill>
                  <a:srgbClr val="636363"/>
                </a:solidFill>
                <a:latin typeface="Verdana" panose="020B0604030504040204" pitchFamily="34" charset="0"/>
                <a:ea typeface="Verdana" panose="020B0604030504040204" pitchFamily="34" charset="0"/>
                <a:cs typeface="Verdana" panose="020B0604030504040204" pitchFamily="34" charset="0"/>
              </a:rPr>
              <a:t> </a:t>
            </a:r>
            <a:r>
              <a:rPr lang="fr-FR" sz="1100" dirty="0">
                <a:solidFill>
                  <a:srgbClr val="636363"/>
                </a:solidFill>
              </a:rPr>
              <a:t>Invalidité (du salarié, de son conjoint ou du partenaire de PACS, ou de ses enfants).</a:t>
            </a:r>
          </a:p>
          <a:p>
            <a:pPr marL="171450" indent="-171450">
              <a:buClr>
                <a:srgbClr val="C00000"/>
              </a:buClr>
              <a:buFont typeface="Wingdings" panose="05000000000000000000" pitchFamily="2" charset="2"/>
              <a:buChar char="§"/>
            </a:pPr>
            <a:endParaRPr lang="fr-FR" sz="1100" dirty="0">
              <a:solidFill>
                <a:srgbClr val="636363"/>
              </a:solidFill>
            </a:endParaRPr>
          </a:p>
          <a:p>
            <a:pPr marL="171450" indent="-171450">
              <a:buClr>
                <a:srgbClr val="C00000"/>
              </a:buClr>
              <a:buFont typeface="Wingdings" panose="05000000000000000000" pitchFamily="2" charset="2"/>
              <a:buChar char="§"/>
            </a:pPr>
            <a:r>
              <a:rPr lang="fr-FR" sz="1100" dirty="0">
                <a:solidFill>
                  <a:srgbClr val="636363"/>
                </a:solidFill>
              </a:rPr>
              <a:t>Cessation du contrat de travail quel qu'en soit la nature</a:t>
            </a:r>
          </a:p>
          <a:p>
            <a:pPr marL="171450" indent="-171450">
              <a:buClr>
                <a:srgbClr val="C00000"/>
              </a:buClr>
              <a:buFont typeface="Wingdings" panose="05000000000000000000" pitchFamily="2" charset="2"/>
              <a:buChar char="§"/>
            </a:pPr>
            <a:endParaRPr lang="fr-FR" sz="1100" dirty="0">
              <a:solidFill>
                <a:srgbClr val="636363"/>
              </a:solidFill>
            </a:endParaRPr>
          </a:p>
          <a:p>
            <a:pPr marL="171450" indent="-171450">
              <a:buClr>
                <a:srgbClr val="C00000"/>
              </a:buClr>
              <a:buFont typeface="Wingdings" panose="05000000000000000000" pitchFamily="2" charset="2"/>
              <a:buChar char="§"/>
            </a:pPr>
            <a:r>
              <a:rPr lang="fr-FR" sz="1100" dirty="0">
                <a:solidFill>
                  <a:srgbClr val="636363"/>
                </a:solidFill>
              </a:rPr>
              <a:t>Surendettement de l’épargnant</a:t>
            </a:r>
          </a:p>
          <a:p>
            <a:pPr marL="171450" indent="-171450">
              <a:buClr>
                <a:srgbClr val="C00000"/>
              </a:buClr>
              <a:buFont typeface="Wingdings" panose="05000000000000000000" pitchFamily="2" charset="2"/>
              <a:buChar char="§"/>
            </a:pPr>
            <a:endParaRPr lang="fr-FR" sz="1100" dirty="0">
              <a:solidFill>
                <a:srgbClr val="636363"/>
              </a:solidFill>
            </a:endParaRPr>
          </a:p>
          <a:p>
            <a:pPr marL="171450" indent="-171450">
              <a:buClr>
                <a:srgbClr val="C00000"/>
              </a:buClr>
              <a:buFont typeface="Wingdings" panose="05000000000000000000" pitchFamily="2" charset="2"/>
              <a:buChar char="§"/>
            </a:pPr>
            <a:r>
              <a:rPr lang="fr-FR" sz="1100" dirty="0">
                <a:solidFill>
                  <a:srgbClr val="C00000"/>
                </a:solidFill>
              </a:rPr>
              <a:t>personnes victimes de violences conjugales (depuis le 8 juin 2020)</a:t>
            </a:r>
            <a:endParaRPr lang="fr-FR" sz="1100" kern="1200" dirty="0">
              <a:solidFill>
                <a:srgbClr val="636363"/>
              </a:solidFill>
              <a:latin typeface="Verdana" panose="020B0604030504040204" pitchFamily="34" charset="0"/>
              <a:ea typeface="Verdana" panose="020B0604030504040204" pitchFamily="34" charset="0"/>
              <a:cs typeface="Verdana" panose="020B0604030504040204" pitchFamily="34" charset="0"/>
            </a:endParaRPr>
          </a:p>
          <a:p>
            <a:pPr marL="171450" indent="-171450" algn="l">
              <a:buClr>
                <a:srgbClr val="C00000"/>
              </a:buClr>
              <a:buFont typeface="Wingdings" panose="05000000000000000000" pitchFamily="2" charset="2"/>
              <a:buChar char="§"/>
            </a:pPr>
            <a:endParaRPr lang="fr-FR" sz="1100" kern="1200" dirty="0">
              <a:solidFill>
                <a:srgbClr val="636363"/>
              </a:solidFill>
              <a:latin typeface="Verdana" panose="020B0604030504040204" pitchFamily="34" charset="0"/>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423155252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04CCEE73-15AA-4D3E-BB08-A4C5A2075F96}"/>
              </a:ext>
            </a:extLst>
          </p:cNvPr>
          <p:cNvSpPr>
            <a:spLocks noGrp="1"/>
          </p:cNvSpPr>
          <p:nvPr>
            <p:ph type="title"/>
          </p:nvPr>
        </p:nvSpPr>
        <p:spPr/>
        <p:txBody>
          <a:bodyPr/>
          <a:lstStyle/>
          <a:p>
            <a:r>
              <a:rPr lang="fr-FR" dirty="0"/>
              <a:t>1</a:t>
            </a:r>
          </a:p>
        </p:txBody>
      </p:sp>
      <p:sp>
        <p:nvSpPr>
          <p:cNvPr id="3" name="Espace réservé du texte 2">
            <a:extLst>
              <a:ext uri="{FF2B5EF4-FFF2-40B4-BE49-F238E27FC236}">
                <a16:creationId xmlns:a16="http://schemas.microsoft.com/office/drawing/2014/main" id="{03073E10-E6C3-460E-8DD4-C3A4421D1E21}"/>
              </a:ext>
            </a:extLst>
          </p:cNvPr>
          <p:cNvSpPr>
            <a:spLocks noGrp="1"/>
          </p:cNvSpPr>
          <p:nvPr>
            <p:ph type="body" sz="quarter" idx="12"/>
          </p:nvPr>
        </p:nvSpPr>
        <p:spPr/>
        <p:txBody>
          <a:bodyPr/>
          <a:lstStyle/>
          <a:p>
            <a:r>
              <a:rPr lang="fr-FR" dirty="0"/>
              <a:t>Le </a:t>
            </a:r>
            <a:r>
              <a:rPr lang="fr-FR" dirty="0" err="1"/>
              <a:t>pei</a:t>
            </a:r>
            <a:endParaRPr lang="fr-FR" dirty="0"/>
          </a:p>
        </p:txBody>
      </p:sp>
      <p:sp>
        <p:nvSpPr>
          <p:cNvPr id="5" name="Espace réservé du texte 4">
            <a:extLst>
              <a:ext uri="{FF2B5EF4-FFF2-40B4-BE49-F238E27FC236}">
                <a16:creationId xmlns:a16="http://schemas.microsoft.com/office/drawing/2014/main" id="{BF50F4A4-1593-4174-BFD1-E3A02EC18B32}"/>
              </a:ext>
            </a:extLst>
          </p:cNvPr>
          <p:cNvSpPr>
            <a:spLocks noGrp="1"/>
          </p:cNvSpPr>
          <p:nvPr>
            <p:ph type="body" sz="quarter" idx="13"/>
          </p:nvPr>
        </p:nvSpPr>
        <p:spPr/>
        <p:txBody>
          <a:bodyPr/>
          <a:lstStyle/>
          <a:p>
            <a:r>
              <a:rPr lang="fr-FR" dirty="0"/>
              <a:t>PEI : ses AVANTAGES</a:t>
            </a:r>
          </a:p>
        </p:txBody>
      </p:sp>
      <p:sp>
        <p:nvSpPr>
          <p:cNvPr id="8" name="Espace réservé de la date 7">
            <a:extLst>
              <a:ext uri="{FF2B5EF4-FFF2-40B4-BE49-F238E27FC236}">
                <a16:creationId xmlns:a16="http://schemas.microsoft.com/office/drawing/2014/main" id="{90981C76-AFC9-4733-9C4E-17780275811C}"/>
              </a:ext>
            </a:extLst>
          </p:cNvPr>
          <p:cNvSpPr>
            <a:spLocks noGrp="1"/>
          </p:cNvSpPr>
          <p:nvPr>
            <p:ph type="dt" sz="half" idx="10"/>
          </p:nvPr>
        </p:nvSpPr>
        <p:spPr/>
        <p:txBody>
          <a:bodyPr/>
          <a:lstStyle/>
          <a:p>
            <a:pPr>
              <a:spcBef>
                <a:spcPct val="0"/>
              </a:spcBef>
            </a:pPr>
            <a:fld id="{8CE81338-E770-634F-9C23-F51FD76560B0}" type="datetime4">
              <a:rPr lang="fr-FR" smtClean="0"/>
              <a:t>3 juin 2021</a:t>
            </a:fld>
            <a:endParaRPr lang="fr-FR" dirty="0"/>
          </a:p>
        </p:txBody>
      </p:sp>
      <p:sp>
        <p:nvSpPr>
          <p:cNvPr id="9" name="Rectangle 8">
            <a:extLst>
              <a:ext uri="{FF2B5EF4-FFF2-40B4-BE49-F238E27FC236}">
                <a16:creationId xmlns:a16="http://schemas.microsoft.com/office/drawing/2014/main" id="{0EF1AD5E-9621-40DD-AF1D-CEF51CC0ACDF}"/>
              </a:ext>
            </a:extLst>
          </p:cNvPr>
          <p:cNvSpPr/>
          <p:nvPr/>
        </p:nvSpPr>
        <p:spPr>
          <a:xfrm>
            <a:off x="782514" y="1994306"/>
            <a:ext cx="3867863" cy="4247317"/>
          </a:xfrm>
          <a:prstGeom prst="rect">
            <a:avLst/>
          </a:prstGeom>
          <a:ln>
            <a:solidFill>
              <a:schemeClr val="tx1"/>
            </a:solidFill>
          </a:ln>
        </p:spPr>
        <p:txBody>
          <a:bodyPr wrap="square">
            <a:spAutoFit/>
          </a:bodyPr>
          <a:lstStyle/>
          <a:p>
            <a:r>
              <a:rPr lang="fr-FR" sz="1600" dirty="0"/>
              <a:t> - PEI : démarche simplifiée</a:t>
            </a:r>
          </a:p>
          <a:p>
            <a:endParaRPr lang="fr-FR" sz="1600" dirty="0"/>
          </a:p>
          <a:p>
            <a:r>
              <a:rPr lang="fr-FR" sz="1600" dirty="0"/>
              <a:t>Elément de politique sociale : </a:t>
            </a:r>
          </a:p>
          <a:p>
            <a:pPr marL="285750" indent="-285750">
              <a:buFontTx/>
              <a:buChar char="-"/>
            </a:pPr>
            <a:endParaRPr lang="fr-FR" sz="1600" dirty="0"/>
          </a:p>
          <a:p>
            <a:pPr marL="285750" indent="-285750">
              <a:buFontTx/>
              <a:buChar char="-"/>
            </a:pPr>
            <a:r>
              <a:rPr lang="fr-FR" sz="1600" dirty="0"/>
              <a:t>Dispositif de motivation et fidélisation des salariés</a:t>
            </a:r>
          </a:p>
          <a:p>
            <a:pPr marL="285750" indent="-285750">
              <a:buFontTx/>
              <a:buChar char="-"/>
            </a:pPr>
            <a:endParaRPr lang="fr-FR" sz="1600" dirty="0">
              <a:solidFill>
                <a:srgbClr val="636363"/>
              </a:solidFill>
            </a:endParaRPr>
          </a:p>
          <a:p>
            <a:pPr marL="285750" indent="-285750">
              <a:buFontTx/>
              <a:buChar char="-"/>
            </a:pPr>
            <a:r>
              <a:rPr lang="fr-FR" sz="1600" dirty="0"/>
              <a:t>Outil de Rémunération économique </a:t>
            </a:r>
            <a:r>
              <a:rPr lang="fr-FR" sz="1600" dirty="0">
                <a:solidFill>
                  <a:srgbClr val="636363"/>
                </a:solidFill>
              </a:rPr>
              <a:t>:</a:t>
            </a:r>
          </a:p>
          <a:p>
            <a:pPr marL="720725" indent="-285750">
              <a:buFontTx/>
              <a:buChar char="-"/>
            </a:pPr>
            <a:r>
              <a:rPr lang="fr-FR" sz="1400" dirty="0"/>
              <a:t>La Participation, l’intéressement et l’abondement  sont exonérés des charges sociales patronales et déductibilité du bénéfice imposable</a:t>
            </a:r>
          </a:p>
          <a:p>
            <a:pPr marL="717550" indent="-285750">
              <a:buFontTx/>
              <a:buChar char="-"/>
            </a:pPr>
            <a:r>
              <a:rPr lang="fr-FR" sz="1400" spc="-25" dirty="0">
                <a:ea typeface="Arial" panose="020B0604020202020204" pitchFamily="34" charset="0"/>
              </a:rPr>
              <a:t>Exonération </a:t>
            </a:r>
            <a:r>
              <a:rPr lang="fr-FR" sz="1400" spc="-15" dirty="0">
                <a:ea typeface="Arial" panose="020B0604020202020204" pitchFamily="34" charset="0"/>
              </a:rPr>
              <a:t>de </a:t>
            </a:r>
            <a:r>
              <a:rPr lang="fr-FR" sz="1400" spc="-20" dirty="0">
                <a:ea typeface="Arial" panose="020B0604020202020204" pitchFamily="34" charset="0"/>
              </a:rPr>
              <a:t>forfait social </a:t>
            </a:r>
            <a:r>
              <a:rPr lang="fr-FR" sz="1400" spc="-25" dirty="0">
                <a:ea typeface="Arial" panose="020B0604020202020204" pitchFamily="34" charset="0"/>
              </a:rPr>
              <a:t>pour </a:t>
            </a:r>
            <a:r>
              <a:rPr lang="fr-FR" sz="1400" spc="-20" dirty="0">
                <a:ea typeface="Arial" panose="020B0604020202020204" pitchFamily="34" charset="0"/>
              </a:rPr>
              <a:t>les </a:t>
            </a:r>
            <a:r>
              <a:rPr lang="fr-FR" sz="1400" spc="-25" dirty="0">
                <a:ea typeface="Arial" panose="020B0604020202020204" pitchFamily="34" charset="0"/>
              </a:rPr>
              <a:t>entreprises </a:t>
            </a:r>
            <a:r>
              <a:rPr lang="fr-FR" sz="1400" spc="-30" dirty="0">
                <a:ea typeface="Arial" panose="020B0604020202020204" pitchFamily="34" charset="0"/>
              </a:rPr>
              <a:t>de </a:t>
            </a:r>
            <a:r>
              <a:rPr lang="fr-FR" sz="1400" spc="-20" dirty="0">
                <a:ea typeface="Arial" panose="020B0604020202020204" pitchFamily="34" charset="0"/>
              </a:rPr>
              <a:t>moins </a:t>
            </a:r>
            <a:r>
              <a:rPr lang="fr-FR" sz="1400" spc="-15" dirty="0">
                <a:ea typeface="Arial" panose="020B0604020202020204" pitchFamily="34" charset="0"/>
              </a:rPr>
              <a:t>de </a:t>
            </a:r>
            <a:r>
              <a:rPr lang="fr-FR" sz="1400" spc="-20" dirty="0">
                <a:ea typeface="Arial" panose="020B0604020202020204" pitchFamily="34" charset="0"/>
              </a:rPr>
              <a:t>50</a:t>
            </a:r>
            <a:r>
              <a:rPr lang="fr-FR" sz="1400" spc="-100" dirty="0">
                <a:ea typeface="Arial" panose="020B0604020202020204" pitchFamily="34" charset="0"/>
              </a:rPr>
              <a:t> </a:t>
            </a:r>
            <a:r>
              <a:rPr lang="fr-FR" sz="1400" spc="-25" dirty="0">
                <a:ea typeface="Arial" panose="020B0604020202020204" pitchFamily="34" charset="0"/>
              </a:rPr>
              <a:t>salariés</a:t>
            </a:r>
          </a:p>
          <a:p>
            <a:pPr marL="431800"/>
            <a:endParaRPr lang="fr-FR" sz="1400" spc="-25" dirty="0">
              <a:ea typeface="Arial" panose="020B0604020202020204" pitchFamily="34" charset="0"/>
            </a:endParaRPr>
          </a:p>
          <a:p>
            <a:pPr marL="431800"/>
            <a:endParaRPr lang="fr-FR" sz="1400" spc="-25" dirty="0">
              <a:ea typeface="Arial" panose="020B0604020202020204" pitchFamily="34" charset="0"/>
            </a:endParaRPr>
          </a:p>
          <a:p>
            <a:pPr marL="717550" indent="-285750">
              <a:buFontTx/>
              <a:buChar char="-"/>
            </a:pPr>
            <a:endParaRPr lang="fr-FR" sz="1400" spc="-25" dirty="0">
              <a:solidFill>
                <a:schemeClr val="bg1">
                  <a:lumMod val="50000"/>
                </a:schemeClr>
              </a:solidFill>
              <a:ea typeface="Arial" panose="020B0604020202020204" pitchFamily="34" charset="0"/>
            </a:endParaRPr>
          </a:p>
          <a:p>
            <a:pPr marL="285750" indent="-285750">
              <a:buFontTx/>
              <a:buChar char="-"/>
            </a:pPr>
            <a:endParaRPr lang="fr-FR" sz="1600" dirty="0">
              <a:solidFill>
                <a:srgbClr val="636363"/>
              </a:solidFill>
            </a:endParaRPr>
          </a:p>
        </p:txBody>
      </p:sp>
      <p:sp>
        <p:nvSpPr>
          <p:cNvPr id="10" name="Rectangle 9">
            <a:extLst>
              <a:ext uri="{FF2B5EF4-FFF2-40B4-BE49-F238E27FC236}">
                <a16:creationId xmlns:a16="http://schemas.microsoft.com/office/drawing/2014/main" id="{659A75A9-5B83-48BD-8A12-9F138939FDE2}"/>
              </a:ext>
            </a:extLst>
          </p:cNvPr>
          <p:cNvSpPr/>
          <p:nvPr/>
        </p:nvSpPr>
        <p:spPr>
          <a:xfrm>
            <a:off x="4813540" y="2003015"/>
            <a:ext cx="3955991" cy="3877985"/>
          </a:xfrm>
          <a:prstGeom prst="rect">
            <a:avLst/>
          </a:prstGeom>
          <a:ln>
            <a:solidFill>
              <a:schemeClr val="tx1"/>
            </a:solidFill>
          </a:ln>
        </p:spPr>
        <p:txBody>
          <a:bodyPr wrap="square">
            <a:spAutoFit/>
          </a:bodyPr>
          <a:lstStyle/>
          <a:p>
            <a:pPr marL="285750" indent="-285750">
              <a:buFontTx/>
              <a:buChar char="-"/>
            </a:pPr>
            <a:r>
              <a:rPr lang="fr-FR" sz="1600" dirty="0"/>
              <a:t>Epargne à court terme dans le cadre de l’entreprise (5 ans glissants)</a:t>
            </a:r>
          </a:p>
          <a:p>
            <a:pPr marL="285750" indent="-285750">
              <a:buFontTx/>
              <a:buChar char="-"/>
            </a:pPr>
            <a:endParaRPr lang="fr-FR" sz="1600" dirty="0"/>
          </a:p>
          <a:p>
            <a:pPr marL="285750" indent="-285750">
              <a:buFontTx/>
              <a:buChar char="-"/>
            </a:pPr>
            <a:r>
              <a:rPr lang="fr-FR" sz="1600" dirty="0"/>
              <a:t>Epargne facultative : </a:t>
            </a:r>
            <a:r>
              <a:rPr lang="fr-FR" sz="1400" dirty="0"/>
              <a:t>libre d’y adhérer </a:t>
            </a:r>
          </a:p>
          <a:p>
            <a:pPr marL="285750" indent="-285750">
              <a:buFontTx/>
              <a:buChar char="-"/>
            </a:pPr>
            <a:endParaRPr lang="fr-FR" sz="1600" dirty="0"/>
          </a:p>
          <a:p>
            <a:pPr marL="285750" indent="-285750">
              <a:buFontTx/>
              <a:buChar char="-"/>
            </a:pPr>
            <a:r>
              <a:rPr lang="fr-FR" sz="1600" dirty="0"/>
              <a:t>Epargne économique :</a:t>
            </a:r>
          </a:p>
          <a:p>
            <a:pPr marL="628650" indent="-363538">
              <a:buFontTx/>
              <a:buChar char="-"/>
            </a:pPr>
            <a:r>
              <a:rPr lang="fr-FR" sz="1600" dirty="0"/>
              <a:t>F</a:t>
            </a:r>
            <a:r>
              <a:rPr lang="fr-FR" sz="1400" dirty="0"/>
              <a:t>rais de tenue de compte pris en charge par l’employeur</a:t>
            </a:r>
          </a:p>
          <a:p>
            <a:pPr marL="628650" indent="-363538">
              <a:buFontTx/>
              <a:buChar char="-"/>
            </a:pPr>
            <a:r>
              <a:rPr lang="fr-FR" sz="1400" dirty="0"/>
              <a:t>La Participation, l’intéressement et l’abondement placés dans le PEE sont exonérée de cotisations sociales ( hors CSG et CRDS) et exonérés d’impôt sur le revenu </a:t>
            </a:r>
          </a:p>
          <a:p>
            <a:pPr marL="360362"/>
            <a:endParaRPr lang="fr-FR" sz="1600" dirty="0">
              <a:solidFill>
                <a:srgbClr val="636363"/>
              </a:solidFill>
            </a:endParaRPr>
          </a:p>
          <a:p>
            <a:pPr marL="265113" indent="-265113">
              <a:buFontTx/>
              <a:buChar char="-"/>
            </a:pPr>
            <a:r>
              <a:rPr lang="fr-FR" sz="1600" dirty="0"/>
              <a:t>Nombreux de cas de déblocage anticipé prévus par la loi avec conservation des avantages fiscaux.</a:t>
            </a:r>
          </a:p>
        </p:txBody>
      </p:sp>
      <p:sp>
        <p:nvSpPr>
          <p:cNvPr id="11" name="ZoneTexte 10">
            <a:extLst>
              <a:ext uri="{FF2B5EF4-FFF2-40B4-BE49-F238E27FC236}">
                <a16:creationId xmlns:a16="http://schemas.microsoft.com/office/drawing/2014/main" id="{E3E03311-98D6-4C90-8720-D144FA44D7E6}"/>
              </a:ext>
            </a:extLst>
          </p:cNvPr>
          <p:cNvSpPr txBox="1"/>
          <p:nvPr/>
        </p:nvSpPr>
        <p:spPr>
          <a:xfrm>
            <a:off x="4813540" y="1538091"/>
            <a:ext cx="3955991" cy="369332"/>
          </a:xfrm>
          <a:prstGeom prst="rect">
            <a:avLst/>
          </a:prstGeom>
          <a:solidFill>
            <a:srgbClr val="FFC585"/>
          </a:solidFill>
          <a:ln>
            <a:solidFill>
              <a:schemeClr val="tx1"/>
            </a:solidFill>
          </a:ln>
        </p:spPr>
        <p:txBody>
          <a:bodyPr wrap="square" rtlCol="0">
            <a:spAutoFit/>
          </a:bodyPr>
          <a:lstStyle/>
          <a:p>
            <a:pPr algn="ctr"/>
            <a:r>
              <a:rPr lang="fr-FR" b="1" dirty="0"/>
              <a:t>POUR LES BÉNÉFICIAIRES</a:t>
            </a:r>
            <a:endParaRPr lang="fr-FR" sz="1000" b="1" kern="1200" cap="all" baseline="0" dirty="0">
              <a:solidFill>
                <a:schemeClr val="tx2"/>
              </a:solidFill>
              <a:latin typeface="Verdana" panose="020B0604030504040204" pitchFamily="34" charset="0"/>
              <a:ea typeface="Verdana" panose="020B0604030504040204" pitchFamily="34" charset="0"/>
              <a:cs typeface="Verdana" panose="020B0604030504040204" pitchFamily="34" charset="0"/>
            </a:endParaRPr>
          </a:p>
        </p:txBody>
      </p:sp>
      <p:sp>
        <p:nvSpPr>
          <p:cNvPr id="12" name="ZoneTexte 11">
            <a:extLst>
              <a:ext uri="{FF2B5EF4-FFF2-40B4-BE49-F238E27FC236}">
                <a16:creationId xmlns:a16="http://schemas.microsoft.com/office/drawing/2014/main" id="{F6D4E34D-D715-48C4-A9F8-E6A8C836BA70}"/>
              </a:ext>
            </a:extLst>
          </p:cNvPr>
          <p:cNvSpPr txBox="1"/>
          <p:nvPr/>
        </p:nvSpPr>
        <p:spPr>
          <a:xfrm>
            <a:off x="782514" y="1532892"/>
            <a:ext cx="3867863" cy="369332"/>
          </a:xfrm>
          <a:prstGeom prst="rect">
            <a:avLst/>
          </a:prstGeom>
          <a:solidFill>
            <a:srgbClr val="FFC585"/>
          </a:solidFill>
          <a:ln>
            <a:solidFill>
              <a:schemeClr val="tx1"/>
            </a:solidFill>
          </a:ln>
        </p:spPr>
        <p:txBody>
          <a:bodyPr wrap="square" rtlCol="0">
            <a:spAutoFit/>
          </a:bodyPr>
          <a:lstStyle/>
          <a:p>
            <a:pPr algn="ctr"/>
            <a:r>
              <a:rPr lang="fr-FR" b="1" dirty="0"/>
              <a:t>POUR L’ENTREPRISE</a:t>
            </a:r>
            <a:endParaRPr lang="fr-FR" sz="1000" b="1" kern="1200" cap="all" baseline="0" dirty="0">
              <a:solidFill>
                <a:schemeClr val="tx2"/>
              </a:solidFill>
              <a:latin typeface="Verdana" panose="020B0604030504040204" pitchFamily="34" charset="0"/>
              <a:ea typeface="Verdana" panose="020B0604030504040204" pitchFamily="34" charset="0"/>
              <a:cs typeface="Verdana" panose="020B0604030504040204" pitchFamily="34" charset="0"/>
            </a:endParaRPr>
          </a:p>
        </p:txBody>
      </p:sp>
      <p:pic>
        <p:nvPicPr>
          <p:cNvPr id="13" name="image7.png">
            <a:extLst>
              <a:ext uri="{FF2B5EF4-FFF2-40B4-BE49-F238E27FC236}">
                <a16:creationId xmlns:a16="http://schemas.microsoft.com/office/drawing/2014/main" id="{8FE6DB91-9DE9-4C66-B9F6-8BAF8F60F331}"/>
              </a:ext>
            </a:extLst>
          </p:cNvPr>
          <p:cNvPicPr/>
          <p:nvPr/>
        </p:nvPicPr>
        <p:blipFill>
          <a:blip r:embed="rId2" cstate="print"/>
          <a:stretch>
            <a:fillRect/>
          </a:stretch>
        </p:blipFill>
        <p:spPr>
          <a:xfrm>
            <a:off x="165122" y="4847854"/>
            <a:ext cx="496283" cy="540912"/>
          </a:xfrm>
          <a:prstGeom prst="rect">
            <a:avLst/>
          </a:prstGeom>
        </p:spPr>
      </p:pic>
    </p:spTree>
    <p:extLst>
      <p:ext uri="{BB962C8B-B14F-4D97-AF65-F5344CB8AC3E}">
        <p14:creationId xmlns:p14="http://schemas.microsoft.com/office/powerpoint/2010/main" val="94335550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Espace réservé du texte 26">
            <a:extLst>
              <a:ext uri="{FF2B5EF4-FFF2-40B4-BE49-F238E27FC236}">
                <a16:creationId xmlns:a16="http://schemas.microsoft.com/office/drawing/2014/main" id="{7B12C824-BD20-A14C-B120-B091C443379D}"/>
              </a:ext>
            </a:extLst>
          </p:cNvPr>
          <p:cNvSpPr>
            <a:spLocks noGrp="1"/>
          </p:cNvSpPr>
          <p:nvPr>
            <p:ph type="body" sz="quarter" idx="13"/>
          </p:nvPr>
        </p:nvSpPr>
        <p:spPr>
          <a:xfrm>
            <a:off x="1368425" y="603092"/>
            <a:ext cx="6261201" cy="333375"/>
          </a:xfrm>
        </p:spPr>
        <p:txBody>
          <a:bodyPr/>
          <a:lstStyle/>
          <a:p>
            <a:r>
              <a:rPr lang="fr-FR" dirty="0"/>
              <a:t>Le per-coll</a:t>
            </a:r>
          </a:p>
        </p:txBody>
      </p:sp>
      <p:sp>
        <p:nvSpPr>
          <p:cNvPr id="2" name="Espace réservé de la date 1">
            <a:extLst>
              <a:ext uri="{FF2B5EF4-FFF2-40B4-BE49-F238E27FC236}">
                <a16:creationId xmlns:a16="http://schemas.microsoft.com/office/drawing/2014/main" id="{119410D0-CD12-9A4F-99EF-5C7C6D8246C6}"/>
              </a:ext>
            </a:extLst>
          </p:cNvPr>
          <p:cNvSpPr>
            <a:spLocks noGrp="1"/>
          </p:cNvSpPr>
          <p:nvPr>
            <p:ph type="dt" sz="half" idx="10"/>
          </p:nvPr>
        </p:nvSpPr>
        <p:spPr/>
        <p:txBody>
          <a:bodyPr/>
          <a:lstStyle/>
          <a:p>
            <a:pPr>
              <a:spcBef>
                <a:spcPct val="0"/>
              </a:spcBef>
            </a:pPr>
            <a:fld id="{D641EFE0-45D8-0E4E-9973-7F8A1AF362B6}" type="datetime4">
              <a:rPr lang="fr-FR" smtClean="0"/>
              <a:t>3 juin 2021</a:t>
            </a:fld>
            <a:endParaRPr lang="fr-FR" dirty="0"/>
          </a:p>
        </p:txBody>
      </p:sp>
      <p:sp>
        <p:nvSpPr>
          <p:cNvPr id="7" name="Espace réservé du texte 6">
            <a:extLst>
              <a:ext uri="{FF2B5EF4-FFF2-40B4-BE49-F238E27FC236}">
                <a16:creationId xmlns:a16="http://schemas.microsoft.com/office/drawing/2014/main" id="{4A95D528-2D59-45F0-A5ED-AE43E18F64DF}"/>
              </a:ext>
            </a:extLst>
          </p:cNvPr>
          <p:cNvSpPr>
            <a:spLocks noGrp="1"/>
          </p:cNvSpPr>
          <p:nvPr>
            <p:ph type="body" sz="quarter" idx="12"/>
          </p:nvPr>
        </p:nvSpPr>
        <p:spPr/>
        <p:txBody>
          <a:bodyPr/>
          <a:lstStyle/>
          <a:p>
            <a:r>
              <a:rPr lang="fr-FR" dirty="0"/>
              <a:t>Le per-coll</a:t>
            </a:r>
          </a:p>
        </p:txBody>
      </p:sp>
      <p:sp>
        <p:nvSpPr>
          <p:cNvPr id="3" name="Titre 2">
            <a:extLst>
              <a:ext uri="{FF2B5EF4-FFF2-40B4-BE49-F238E27FC236}">
                <a16:creationId xmlns:a16="http://schemas.microsoft.com/office/drawing/2014/main" id="{9545E8EF-C88C-C04C-9784-7B951DFDB013}"/>
              </a:ext>
            </a:extLst>
          </p:cNvPr>
          <p:cNvSpPr>
            <a:spLocks noGrp="1"/>
          </p:cNvSpPr>
          <p:nvPr>
            <p:ph type="title"/>
          </p:nvPr>
        </p:nvSpPr>
        <p:spPr/>
        <p:txBody>
          <a:bodyPr/>
          <a:lstStyle/>
          <a:p>
            <a:r>
              <a:rPr lang="fr-FR" dirty="0"/>
              <a:t>2</a:t>
            </a:r>
          </a:p>
        </p:txBody>
      </p:sp>
      <p:sp>
        <p:nvSpPr>
          <p:cNvPr id="17" name="ZoneTexte 16">
            <a:extLst>
              <a:ext uri="{FF2B5EF4-FFF2-40B4-BE49-F238E27FC236}">
                <a16:creationId xmlns:a16="http://schemas.microsoft.com/office/drawing/2014/main" id="{CA06A6DC-D4F9-45F6-BFAF-A9CCD905B75B}"/>
              </a:ext>
            </a:extLst>
          </p:cNvPr>
          <p:cNvSpPr txBox="1"/>
          <p:nvPr/>
        </p:nvSpPr>
        <p:spPr>
          <a:xfrm>
            <a:off x="464273" y="1235950"/>
            <a:ext cx="7800161" cy="2200602"/>
          </a:xfrm>
          <a:prstGeom prst="rect">
            <a:avLst/>
          </a:prstGeom>
          <a:solidFill>
            <a:schemeClr val="bg1"/>
          </a:solidFill>
        </p:spPr>
        <p:txBody>
          <a:bodyPr wrap="square" rtlCol="0">
            <a:spAutoFit/>
          </a:bodyPr>
          <a:lstStyle/>
          <a:p>
            <a:pPr marL="171450" lvl="0" indent="-171450" algn="just">
              <a:buFont typeface="Wingdings" panose="05000000000000000000" pitchFamily="2" charset="2"/>
              <a:buChar char="v"/>
            </a:pPr>
            <a:r>
              <a:rPr lang="fr-FR" sz="1400" b="1" cap="all" dirty="0" err="1">
                <a:solidFill>
                  <a:srgbClr val="E10511"/>
                </a:solidFill>
                <a:ea typeface="Verdana" panose="020B0604030504040204" pitchFamily="34" charset="0"/>
                <a:cs typeface="Verdana" panose="020B0604030504040204" pitchFamily="34" charset="0"/>
              </a:rPr>
              <a:t>Percoll</a:t>
            </a:r>
            <a:r>
              <a:rPr lang="fr-FR" sz="1400" b="1" cap="all" dirty="0">
                <a:solidFill>
                  <a:srgbClr val="E10511"/>
                </a:solidFill>
                <a:ea typeface="Verdana" panose="020B0604030504040204" pitchFamily="34" charset="0"/>
                <a:cs typeface="Verdana" panose="020B0604030504040204" pitchFamily="34" charset="0"/>
              </a:rPr>
              <a:t> = PLAN EPARGNE ENTREPRISE collectif</a:t>
            </a:r>
          </a:p>
          <a:p>
            <a:pPr marL="171450" lvl="0" indent="-171450" algn="just">
              <a:buFont typeface="Wingdings" panose="05000000000000000000" pitchFamily="2" charset="2"/>
              <a:buChar char="v"/>
            </a:pPr>
            <a:r>
              <a:rPr lang="fr-FR" sz="1400" b="1" cap="all" dirty="0" err="1">
                <a:solidFill>
                  <a:srgbClr val="E10511"/>
                </a:solidFill>
                <a:ea typeface="Verdana" panose="020B0604030504040204" pitchFamily="34" charset="0"/>
                <a:cs typeface="Verdana" panose="020B0604030504040204" pitchFamily="34" charset="0"/>
              </a:rPr>
              <a:t>PErcolli</a:t>
            </a:r>
            <a:r>
              <a:rPr lang="fr-FR" sz="1400" b="1" cap="all" dirty="0">
                <a:solidFill>
                  <a:srgbClr val="E10511"/>
                </a:solidFill>
                <a:ea typeface="Verdana" panose="020B0604030504040204" pitchFamily="34" charset="0"/>
                <a:cs typeface="Verdana" panose="020B0604030504040204" pitchFamily="34" charset="0"/>
              </a:rPr>
              <a:t>= PLAN EPARGNE collectif INTERENTREPRISES</a:t>
            </a:r>
          </a:p>
          <a:p>
            <a:pPr lvl="0"/>
            <a:endParaRPr lang="fr-FR" sz="1400" dirty="0">
              <a:solidFill>
                <a:schemeClr val="accent6"/>
              </a:solidFill>
            </a:endParaRPr>
          </a:p>
          <a:p>
            <a:pPr marL="285750" lvl="0" indent="-285750">
              <a:buFont typeface="Wingdings" panose="05000000000000000000" pitchFamily="2" charset="2"/>
              <a:buChar char="ü"/>
            </a:pPr>
            <a:r>
              <a:rPr lang="fr-FR" sz="1400" dirty="0">
                <a:solidFill>
                  <a:schemeClr val="accent6"/>
                </a:solidFill>
              </a:rPr>
              <a:t>Souscrit par l’entreprise</a:t>
            </a:r>
          </a:p>
          <a:p>
            <a:pPr marL="285750" indent="-285750">
              <a:buFont typeface="Wingdings" panose="05000000000000000000" pitchFamily="2" charset="2"/>
              <a:buChar char="ü"/>
            </a:pPr>
            <a:r>
              <a:rPr lang="fr-FR" sz="1400" dirty="0">
                <a:solidFill>
                  <a:schemeClr val="accent6"/>
                </a:solidFill>
              </a:rPr>
              <a:t>Epargne à horizon RETRAITE</a:t>
            </a:r>
          </a:p>
          <a:p>
            <a:pPr marL="285750" indent="-285750">
              <a:buFont typeface="Wingdings" panose="05000000000000000000" pitchFamily="2" charset="2"/>
              <a:buChar char="ü"/>
            </a:pPr>
            <a:r>
              <a:rPr lang="fr-FR" sz="1400" dirty="0">
                <a:solidFill>
                  <a:schemeClr val="accent6"/>
                </a:solidFill>
              </a:rPr>
              <a:t>Investie en valeurs mobilières (toutes formes autorisées, y compris FCP/SCI/etc… )</a:t>
            </a:r>
          </a:p>
          <a:p>
            <a:pPr marL="285750" indent="-285750">
              <a:buFont typeface="Wingdings" panose="05000000000000000000" pitchFamily="2" charset="2"/>
              <a:buChar char="ü"/>
            </a:pPr>
            <a:r>
              <a:rPr lang="fr-FR" sz="1400" dirty="0">
                <a:solidFill>
                  <a:schemeClr val="accent6"/>
                </a:solidFill>
              </a:rPr>
              <a:t>Cadre social et fiscal favorable. </a:t>
            </a:r>
          </a:p>
          <a:p>
            <a:pPr marL="285750" indent="-285750">
              <a:buFont typeface="Wingdings" panose="05000000000000000000" pitchFamily="2" charset="2"/>
              <a:buChar char="ü"/>
            </a:pPr>
            <a:r>
              <a:rPr lang="fr-FR" sz="1400" dirty="0">
                <a:solidFill>
                  <a:schemeClr val="accent6"/>
                </a:solidFill>
              </a:rPr>
              <a:t>Choix rente/capital* au départ à la retraite</a:t>
            </a:r>
          </a:p>
          <a:p>
            <a:pPr marL="285750" indent="-285750">
              <a:buFont typeface="Wingdings" panose="05000000000000000000" pitchFamily="2" charset="2"/>
              <a:buChar char="ü"/>
            </a:pPr>
            <a:endParaRPr lang="fr-FR" sz="1400" dirty="0">
              <a:solidFill>
                <a:srgbClr val="636363"/>
              </a:solidFill>
            </a:endParaRPr>
          </a:p>
          <a:p>
            <a:r>
              <a:rPr lang="fr-FR" sz="1100" dirty="0">
                <a:solidFill>
                  <a:srgbClr val="636363"/>
                </a:solidFill>
              </a:rPr>
              <a:t>(*) hors compartiment  3 -  cotisations obligatoires  </a:t>
            </a:r>
            <a:endParaRPr lang="fr-FR" sz="1100" dirty="0"/>
          </a:p>
        </p:txBody>
      </p:sp>
      <p:sp>
        <p:nvSpPr>
          <p:cNvPr id="18" name="ZoneTexte 17">
            <a:extLst>
              <a:ext uri="{FF2B5EF4-FFF2-40B4-BE49-F238E27FC236}">
                <a16:creationId xmlns:a16="http://schemas.microsoft.com/office/drawing/2014/main" id="{46F81FFE-8A2D-414C-BA15-11FEEE94438D}"/>
              </a:ext>
            </a:extLst>
          </p:cNvPr>
          <p:cNvSpPr txBox="1"/>
          <p:nvPr/>
        </p:nvSpPr>
        <p:spPr>
          <a:xfrm>
            <a:off x="382419" y="3445318"/>
            <a:ext cx="8233212" cy="1015663"/>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sz="1600" b="1" u="sng" dirty="0">
                <a:solidFill>
                  <a:schemeClr val="accent6"/>
                </a:solidFill>
                <a:latin typeface="Verdana"/>
              </a:rPr>
              <a:t>CHAMP D’APPLICATION :</a:t>
            </a:r>
          </a:p>
          <a:p>
            <a:pPr marL="0" marR="0" lvl="0" indent="0" algn="l" defTabSz="914400" rtl="0" eaLnBrk="1" fontAlgn="auto" latinLnBrk="0" hangingPunct="1">
              <a:lnSpc>
                <a:spcPct val="100000"/>
              </a:lnSpc>
              <a:spcBef>
                <a:spcPts val="0"/>
              </a:spcBef>
              <a:spcAft>
                <a:spcPts val="0"/>
              </a:spcAft>
              <a:buClrTx/>
              <a:buSzTx/>
              <a:buFontTx/>
              <a:buNone/>
              <a:tabLst/>
              <a:defRPr/>
            </a:pPr>
            <a:r>
              <a:rPr lang="fr-FR" sz="1600" b="1" dirty="0">
                <a:solidFill>
                  <a:srgbClr val="000000"/>
                </a:solidFill>
                <a:latin typeface="Verdana"/>
              </a:rPr>
              <a:t>Idem PEE/PEI</a:t>
            </a:r>
          </a:p>
          <a:p>
            <a:endParaRPr lang="fr-FR" sz="1400" b="1" cap="all" dirty="0">
              <a:solidFill>
                <a:schemeClr val="tx2"/>
              </a:solidFill>
              <a:latin typeface="Verdana" panose="020B0604030504040204" pitchFamily="34" charset="0"/>
              <a:ea typeface="Verdana" panose="020B0604030504040204" pitchFamily="34" charset="0"/>
              <a:cs typeface="Verdana" panose="020B0604030504040204" pitchFamily="34" charset="0"/>
            </a:endParaRPr>
          </a:p>
          <a:p>
            <a:r>
              <a:rPr lang="fr-FR" sz="1400" dirty="0">
                <a:solidFill>
                  <a:srgbClr val="636363"/>
                </a:solidFill>
              </a:rPr>
              <a:t>Il n’est plus nécessaire d'avoir un plan de durée plus courte (PEE, PEG ou PEI) pour mettre en place un PER COL</a:t>
            </a:r>
            <a:r>
              <a:rPr lang="fr-FR" sz="1400" dirty="0"/>
              <a:t>. </a:t>
            </a:r>
            <a:endParaRPr kumimoji="0" lang="fr-FR" sz="1400" i="0" u="none" strike="noStrike" kern="1200" cap="none" spc="0" normalizeH="0" baseline="0" noProof="0" dirty="0">
              <a:ln>
                <a:noFill/>
              </a:ln>
              <a:solidFill>
                <a:srgbClr val="636363"/>
              </a:solidFill>
              <a:effectLst/>
              <a:uLnTx/>
              <a:uFillTx/>
              <a:latin typeface="Verdana"/>
              <a:ea typeface="+mn-ea"/>
              <a:cs typeface="+mn-cs"/>
            </a:endParaRPr>
          </a:p>
        </p:txBody>
      </p:sp>
      <p:sp>
        <p:nvSpPr>
          <p:cNvPr id="19" name="Rectangle 18">
            <a:extLst>
              <a:ext uri="{FF2B5EF4-FFF2-40B4-BE49-F238E27FC236}">
                <a16:creationId xmlns:a16="http://schemas.microsoft.com/office/drawing/2014/main" id="{D42DA897-EA37-4669-962A-DB4809D0D400}"/>
              </a:ext>
            </a:extLst>
          </p:cNvPr>
          <p:cNvSpPr/>
          <p:nvPr/>
        </p:nvSpPr>
        <p:spPr>
          <a:xfrm>
            <a:off x="382420" y="4535799"/>
            <a:ext cx="8233212" cy="1585049"/>
          </a:xfrm>
          <a:prstGeom prst="rect">
            <a:avLst/>
          </a:prstGeom>
        </p:spPr>
        <p:txBody>
          <a:bodyPr wrap="square">
            <a:spAutoFit/>
          </a:bodyPr>
          <a:lstStyle/>
          <a:p>
            <a:pPr>
              <a:spcAft>
                <a:spcPts val="1200"/>
              </a:spcAft>
            </a:pPr>
            <a:r>
              <a:rPr lang="fr-FR" sz="1600" b="1" u="sng" dirty="0">
                <a:solidFill>
                  <a:schemeClr val="accent6"/>
                </a:solidFill>
                <a:latin typeface="Verdana"/>
              </a:rPr>
              <a:t>BENEFICIAIRES :</a:t>
            </a:r>
          </a:p>
          <a:p>
            <a:pPr marL="285750" indent="-285750">
              <a:spcAft>
                <a:spcPts val="900"/>
              </a:spcAft>
              <a:buFont typeface="Wingdings" panose="05000000000000000000" pitchFamily="2" charset="2"/>
              <a:buChar char="§"/>
            </a:pPr>
            <a:r>
              <a:rPr lang="fr-FR" sz="1400" b="1" dirty="0">
                <a:solidFill>
                  <a:schemeClr val="accent6"/>
                </a:solidFill>
              </a:rPr>
              <a:t>Tous les salariés </a:t>
            </a:r>
            <a:r>
              <a:rPr lang="fr-FR" sz="1400" dirty="0">
                <a:solidFill>
                  <a:srgbClr val="636363"/>
                </a:solidFill>
              </a:rPr>
              <a:t>sous réserve d’une éventuelle condition d’ancienneté de 3 mois maximum </a:t>
            </a:r>
          </a:p>
          <a:p>
            <a:pPr marL="285750" indent="-285750">
              <a:spcAft>
                <a:spcPts val="900"/>
              </a:spcAft>
              <a:buFont typeface="Wingdings" panose="05000000000000000000" pitchFamily="2" charset="2"/>
              <a:buChar char="§"/>
            </a:pPr>
            <a:r>
              <a:rPr lang="fr-FR" sz="1400" b="1" dirty="0">
                <a:solidFill>
                  <a:schemeClr val="accent6"/>
                </a:solidFill>
              </a:rPr>
              <a:t>Les dirigeants </a:t>
            </a:r>
            <a:r>
              <a:rPr lang="fr-FR" sz="1400" dirty="0">
                <a:solidFill>
                  <a:srgbClr val="636363"/>
                </a:solidFill>
              </a:rPr>
              <a:t>d’entreprise employant  de 1 à 250 salariés,</a:t>
            </a:r>
            <a:r>
              <a:rPr lang="fr-FR" sz="1400" b="1" dirty="0">
                <a:solidFill>
                  <a:schemeClr val="accent6"/>
                </a:solidFill>
              </a:rPr>
              <a:t>  quel que soit leur statut </a:t>
            </a:r>
          </a:p>
          <a:p>
            <a:pPr marL="285750" indent="-285750">
              <a:spcAft>
                <a:spcPts val="900"/>
              </a:spcAft>
              <a:buFont typeface="Wingdings" panose="05000000000000000000" pitchFamily="2" charset="2"/>
              <a:buChar char="§"/>
            </a:pPr>
            <a:r>
              <a:rPr lang="fr-FR" sz="1400" b="1" dirty="0">
                <a:solidFill>
                  <a:schemeClr val="accent6"/>
                </a:solidFill>
              </a:rPr>
              <a:t>Le conjoint du dirigeant </a:t>
            </a:r>
            <a:r>
              <a:rPr lang="fr-FR" sz="1400" dirty="0">
                <a:solidFill>
                  <a:srgbClr val="636363"/>
                </a:solidFill>
              </a:rPr>
              <a:t>(</a:t>
            </a:r>
            <a:r>
              <a:rPr lang="fr-FR" sz="1400" dirty="0">
                <a:solidFill>
                  <a:schemeClr val="tx2"/>
                </a:solidFill>
              </a:rPr>
              <a:t>ou son partenaire lié par un PACS</a:t>
            </a:r>
            <a:r>
              <a:rPr lang="fr-FR" sz="1400" dirty="0">
                <a:solidFill>
                  <a:srgbClr val="636363"/>
                </a:solidFill>
              </a:rPr>
              <a:t>) s’il a le statut de conjoint collaborateur ou de conjoint associé.</a:t>
            </a:r>
          </a:p>
        </p:txBody>
      </p:sp>
    </p:spTree>
    <p:extLst>
      <p:ext uri="{BB962C8B-B14F-4D97-AF65-F5344CB8AC3E}">
        <p14:creationId xmlns:p14="http://schemas.microsoft.com/office/powerpoint/2010/main" val="74951897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Espace réservé du texte 26">
            <a:extLst>
              <a:ext uri="{FF2B5EF4-FFF2-40B4-BE49-F238E27FC236}">
                <a16:creationId xmlns:a16="http://schemas.microsoft.com/office/drawing/2014/main" id="{7B12C824-BD20-A14C-B120-B091C443379D}"/>
              </a:ext>
            </a:extLst>
          </p:cNvPr>
          <p:cNvSpPr>
            <a:spLocks noGrp="1"/>
          </p:cNvSpPr>
          <p:nvPr>
            <p:ph type="body" sz="quarter" idx="13"/>
          </p:nvPr>
        </p:nvSpPr>
        <p:spPr>
          <a:xfrm>
            <a:off x="1368425" y="603092"/>
            <a:ext cx="6398042" cy="333375"/>
          </a:xfrm>
        </p:spPr>
        <p:txBody>
          <a:bodyPr/>
          <a:lstStyle/>
          <a:p>
            <a:r>
              <a:rPr lang="fr-FR" dirty="0"/>
              <a:t>Le per-col : Son fonctionnement</a:t>
            </a:r>
          </a:p>
        </p:txBody>
      </p:sp>
      <p:sp>
        <p:nvSpPr>
          <p:cNvPr id="7" name="Espace réservé du texte 6">
            <a:extLst>
              <a:ext uri="{FF2B5EF4-FFF2-40B4-BE49-F238E27FC236}">
                <a16:creationId xmlns:a16="http://schemas.microsoft.com/office/drawing/2014/main" id="{4A95D528-2D59-45F0-A5ED-AE43E18F64DF}"/>
              </a:ext>
            </a:extLst>
          </p:cNvPr>
          <p:cNvSpPr>
            <a:spLocks noGrp="1"/>
          </p:cNvSpPr>
          <p:nvPr>
            <p:ph type="body" sz="quarter" idx="12"/>
          </p:nvPr>
        </p:nvSpPr>
        <p:spPr/>
        <p:txBody>
          <a:bodyPr/>
          <a:lstStyle/>
          <a:p>
            <a:r>
              <a:rPr lang="fr-FR" dirty="0"/>
              <a:t>LE PER-</a:t>
            </a:r>
            <a:r>
              <a:rPr lang="fr-FR" dirty="0" err="1"/>
              <a:t>COLl</a:t>
            </a:r>
            <a:endParaRPr lang="fr-FR" dirty="0"/>
          </a:p>
        </p:txBody>
      </p:sp>
      <p:sp>
        <p:nvSpPr>
          <p:cNvPr id="3" name="Titre 2">
            <a:extLst>
              <a:ext uri="{FF2B5EF4-FFF2-40B4-BE49-F238E27FC236}">
                <a16:creationId xmlns:a16="http://schemas.microsoft.com/office/drawing/2014/main" id="{9545E8EF-C88C-C04C-9784-7B951DFDB013}"/>
              </a:ext>
            </a:extLst>
          </p:cNvPr>
          <p:cNvSpPr>
            <a:spLocks noGrp="1"/>
          </p:cNvSpPr>
          <p:nvPr>
            <p:ph type="title"/>
          </p:nvPr>
        </p:nvSpPr>
        <p:spPr/>
        <p:txBody>
          <a:bodyPr/>
          <a:lstStyle/>
          <a:p>
            <a:r>
              <a:rPr lang="fr-FR" dirty="0"/>
              <a:t>2</a:t>
            </a:r>
          </a:p>
        </p:txBody>
      </p:sp>
      <p:sp>
        <p:nvSpPr>
          <p:cNvPr id="16" name="Espace réservé du texte 22">
            <a:extLst>
              <a:ext uri="{FF2B5EF4-FFF2-40B4-BE49-F238E27FC236}">
                <a16:creationId xmlns:a16="http://schemas.microsoft.com/office/drawing/2014/main" id="{76446074-371A-4610-A77C-B360A4F94B30}"/>
              </a:ext>
            </a:extLst>
          </p:cNvPr>
          <p:cNvSpPr>
            <a:spLocks noGrp="1"/>
          </p:cNvSpPr>
          <p:nvPr>
            <p:ph type="body" sz="quarter" idx="15"/>
          </p:nvPr>
        </p:nvSpPr>
        <p:spPr>
          <a:xfrm>
            <a:off x="1368425" y="1055683"/>
            <a:ext cx="5064879" cy="322104"/>
          </a:xfrm>
        </p:spPr>
        <p:txBody>
          <a:bodyPr/>
          <a:lstStyle/>
          <a:p>
            <a:r>
              <a:rPr lang="fr-FR" dirty="0"/>
              <a:t>1- schéma de son fonctionnement</a:t>
            </a:r>
          </a:p>
        </p:txBody>
      </p:sp>
      <p:sp>
        <p:nvSpPr>
          <p:cNvPr id="32" name="ZoneTexte 31">
            <a:extLst>
              <a:ext uri="{FF2B5EF4-FFF2-40B4-BE49-F238E27FC236}">
                <a16:creationId xmlns:a16="http://schemas.microsoft.com/office/drawing/2014/main" id="{6A6417D1-E216-4DAD-8E35-0F65F4CE4510}"/>
              </a:ext>
            </a:extLst>
          </p:cNvPr>
          <p:cNvSpPr txBox="1"/>
          <p:nvPr/>
        </p:nvSpPr>
        <p:spPr>
          <a:xfrm>
            <a:off x="1405884" y="3279624"/>
            <a:ext cx="7381840" cy="1600438"/>
          </a:xfrm>
          <a:prstGeom prst="rect">
            <a:avLst/>
          </a:prstGeom>
          <a:solidFill>
            <a:schemeClr val="bg1">
              <a:lumMod val="85000"/>
            </a:schemeClr>
          </a:solidFill>
          <a:ln>
            <a:solidFill>
              <a:schemeClr val="accent6"/>
            </a:solidFill>
          </a:ln>
        </p:spPr>
        <p:txBody>
          <a:bodyPr wrap="square" rtlCol="0" anchor="ctr" anchorCtr="0">
            <a:spAutoFit/>
          </a:bodyPr>
          <a:lstStyle/>
          <a:p>
            <a:pPr algn="ctr"/>
            <a:endParaRPr lang="fr-FR" b="1" dirty="0">
              <a:solidFill>
                <a:schemeClr val="accent6"/>
              </a:solidFill>
            </a:endParaRPr>
          </a:p>
          <a:p>
            <a:pPr algn="ctr"/>
            <a:endParaRPr lang="fr-FR" sz="1600" b="1" dirty="0">
              <a:solidFill>
                <a:schemeClr val="accent6"/>
              </a:solidFill>
            </a:endParaRPr>
          </a:p>
          <a:p>
            <a:pPr algn="ctr"/>
            <a:endParaRPr lang="fr-FR" sz="1600" b="1" dirty="0">
              <a:solidFill>
                <a:schemeClr val="accent6"/>
              </a:solidFill>
            </a:endParaRPr>
          </a:p>
          <a:p>
            <a:pPr algn="ctr"/>
            <a:endParaRPr lang="fr-FR" sz="1600" b="1" dirty="0">
              <a:solidFill>
                <a:schemeClr val="accent6"/>
              </a:solidFill>
            </a:endParaRPr>
          </a:p>
          <a:p>
            <a:pPr algn="ctr"/>
            <a:endParaRPr lang="fr-FR" sz="1600" b="1" dirty="0">
              <a:solidFill>
                <a:schemeClr val="accent6"/>
              </a:solidFill>
            </a:endParaRPr>
          </a:p>
          <a:p>
            <a:pPr algn="ctr"/>
            <a:endParaRPr lang="fr-FR" sz="1600" b="1" dirty="0">
              <a:solidFill>
                <a:schemeClr val="accent6"/>
              </a:solidFill>
            </a:endParaRPr>
          </a:p>
        </p:txBody>
      </p:sp>
      <p:sp>
        <p:nvSpPr>
          <p:cNvPr id="33" name="Rectangle 32">
            <a:extLst>
              <a:ext uri="{FF2B5EF4-FFF2-40B4-BE49-F238E27FC236}">
                <a16:creationId xmlns:a16="http://schemas.microsoft.com/office/drawing/2014/main" id="{8DD657B1-11A6-44FE-BC9B-9D6CD7E8EFC3}"/>
              </a:ext>
            </a:extLst>
          </p:cNvPr>
          <p:cNvSpPr/>
          <p:nvPr/>
        </p:nvSpPr>
        <p:spPr>
          <a:xfrm>
            <a:off x="2406383" y="1560523"/>
            <a:ext cx="1160846" cy="615553"/>
          </a:xfrm>
          <a:prstGeom prst="rect">
            <a:avLst/>
          </a:prstGeom>
          <a:solidFill>
            <a:srgbClr val="4AA53B"/>
          </a:solidFill>
          <a:ln>
            <a:noFill/>
          </a:ln>
        </p:spPr>
        <p:txBody>
          <a:bodyPr wrap="square">
            <a:spAutoFit/>
          </a:bodyPr>
          <a:lstStyle/>
          <a:p>
            <a:endParaRPr lang="fr-FR" sz="1100" dirty="0"/>
          </a:p>
          <a:p>
            <a:pPr lvl="0"/>
            <a:r>
              <a:rPr lang="fr-FR" sz="1200" b="1" dirty="0">
                <a:solidFill>
                  <a:schemeClr val="bg1"/>
                </a:solidFill>
              </a:rPr>
              <a:t>Participation </a:t>
            </a:r>
          </a:p>
          <a:p>
            <a:endParaRPr lang="fr-FR" sz="1100" dirty="0"/>
          </a:p>
        </p:txBody>
      </p:sp>
      <p:sp>
        <p:nvSpPr>
          <p:cNvPr id="34" name="Rectangle 33">
            <a:extLst>
              <a:ext uri="{FF2B5EF4-FFF2-40B4-BE49-F238E27FC236}">
                <a16:creationId xmlns:a16="http://schemas.microsoft.com/office/drawing/2014/main" id="{C2889D23-78F7-4122-9C68-6861F2C8E813}"/>
              </a:ext>
            </a:extLst>
          </p:cNvPr>
          <p:cNvSpPr/>
          <p:nvPr/>
        </p:nvSpPr>
        <p:spPr>
          <a:xfrm>
            <a:off x="593076" y="3555475"/>
            <a:ext cx="8687247" cy="253916"/>
          </a:xfrm>
          <a:prstGeom prst="rect">
            <a:avLst/>
          </a:prstGeom>
        </p:spPr>
        <p:txBody>
          <a:bodyPr wrap="square">
            <a:spAutoFit/>
          </a:bodyPr>
          <a:lstStyle/>
          <a:p>
            <a:pPr algn="ctr"/>
            <a:r>
              <a:rPr lang="fr-FR" sz="1050" dirty="0">
                <a:solidFill>
                  <a:schemeClr val="accent6"/>
                </a:solidFill>
                <a:latin typeface="Verdana" panose="020B0604030504040204" pitchFamily="34" charset="0"/>
                <a:ea typeface="Verdana" panose="020B0604030504040204" pitchFamily="34" charset="0"/>
                <a:cs typeface="Verdana" panose="020B0604030504040204" pitchFamily="34" charset="0"/>
              </a:rPr>
              <a:t>Les sommes sont investies dans des FCPE  ou dans des SICAV </a:t>
            </a:r>
          </a:p>
        </p:txBody>
      </p:sp>
      <p:sp>
        <p:nvSpPr>
          <p:cNvPr id="35" name="ZoneTexte 34">
            <a:extLst>
              <a:ext uri="{FF2B5EF4-FFF2-40B4-BE49-F238E27FC236}">
                <a16:creationId xmlns:a16="http://schemas.microsoft.com/office/drawing/2014/main" id="{67F7F877-56E8-4BC5-8B6A-66A2A01507AA}"/>
              </a:ext>
            </a:extLst>
          </p:cNvPr>
          <p:cNvSpPr txBox="1"/>
          <p:nvPr/>
        </p:nvSpPr>
        <p:spPr>
          <a:xfrm>
            <a:off x="4188128" y="3273715"/>
            <a:ext cx="1399643" cy="369332"/>
          </a:xfrm>
          <a:prstGeom prst="rect">
            <a:avLst/>
          </a:prstGeom>
          <a:noFill/>
        </p:spPr>
        <p:txBody>
          <a:bodyPr wrap="square" rtlCol="0">
            <a:spAutoFit/>
          </a:bodyPr>
          <a:lstStyle/>
          <a:p>
            <a:pPr algn="ctr"/>
            <a:r>
              <a:rPr lang="fr-FR" b="1" kern="1200" cap="all" baseline="0" dirty="0">
                <a:latin typeface="Verdana" panose="020B0604030504040204" pitchFamily="34" charset="0"/>
                <a:ea typeface="Verdana" panose="020B0604030504040204" pitchFamily="34" charset="0"/>
                <a:cs typeface="Verdana" panose="020B0604030504040204" pitchFamily="34" charset="0"/>
              </a:rPr>
              <a:t>Per col</a:t>
            </a:r>
          </a:p>
        </p:txBody>
      </p:sp>
      <p:sp>
        <p:nvSpPr>
          <p:cNvPr id="36" name="Rectangle 35">
            <a:extLst>
              <a:ext uri="{FF2B5EF4-FFF2-40B4-BE49-F238E27FC236}">
                <a16:creationId xmlns:a16="http://schemas.microsoft.com/office/drawing/2014/main" id="{841CBA8A-99FC-45E1-904D-606DD0F8B534}"/>
              </a:ext>
            </a:extLst>
          </p:cNvPr>
          <p:cNvSpPr/>
          <p:nvPr/>
        </p:nvSpPr>
        <p:spPr>
          <a:xfrm>
            <a:off x="1159388" y="2522526"/>
            <a:ext cx="6713185" cy="369332"/>
          </a:xfrm>
          <a:prstGeom prst="rect">
            <a:avLst/>
          </a:prstGeom>
          <a:solidFill>
            <a:srgbClr val="4AA53B"/>
          </a:solidFill>
          <a:ln>
            <a:noFill/>
          </a:ln>
        </p:spPr>
        <p:txBody>
          <a:bodyPr wrap="square">
            <a:spAutoFit/>
          </a:bodyPr>
          <a:lstStyle/>
          <a:p>
            <a:pPr marL="176213" lvl="0" algn="ctr"/>
            <a:r>
              <a:rPr lang="fr-FR" dirty="0">
                <a:solidFill>
                  <a:schemeClr val="bg1"/>
                </a:solidFill>
              </a:rPr>
              <a:t>Abondement facultatif de l’entreprise</a:t>
            </a:r>
          </a:p>
        </p:txBody>
      </p:sp>
      <p:sp>
        <p:nvSpPr>
          <p:cNvPr id="37" name="Rectangle 36">
            <a:extLst>
              <a:ext uri="{FF2B5EF4-FFF2-40B4-BE49-F238E27FC236}">
                <a16:creationId xmlns:a16="http://schemas.microsoft.com/office/drawing/2014/main" id="{0BD491EE-3572-4F37-8922-B93DEDD559E3}"/>
              </a:ext>
            </a:extLst>
          </p:cNvPr>
          <p:cNvSpPr/>
          <p:nvPr/>
        </p:nvSpPr>
        <p:spPr>
          <a:xfrm>
            <a:off x="3614112" y="1562466"/>
            <a:ext cx="1160846" cy="615553"/>
          </a:xfrm>
          <a:prstGeom prst="rect">
            <a:avLst/>
          </a:prstGeom>
          <a:solidFill>
            <a:srgbClr val="4AA53B"/>
          </a:solidFill>
          <a:ln>
            <a:noFill/>
          </a:ln>
        </p:spPr>
        <p:txBody>
          <a:bodyPr wrap="square">
            <a:spAutoFit/>
          </a:bodyPr>
          <a:lstStyle/>
          <a:p>
            <a:endParaRPr lang="fr-FR" sz="1100" dirty="0">
              <a:solidFill>
                <a:schemeClr val="accent6"/>
              </a:solidFill>
            </a:endParaRPr>
          </a:p>
          <a:p>
            <a:pPr algn="ctr"/>
            <a:r>
              <a:rPr lang="fr-FR" sz="1200" b="1" dirty="0">
                <a:solidFill>
                  <a:schemeClr val="bg1"/>
                </a:solidFill>
              </a:rPr>
              <a:t>intéressement </a:t>
            </a:r>
          </a:p>
          <a:p>
            <a:endParaRPr lang="fr-FR" sz="1100" dirty="0"/>
          </a:p>
        </p:txBody>
      </p:sp>
      <p:sp>
        <p:nvSpPr>
          <p:cNvPr id="38" name="Rectangle 37">
            <a:extLst>
              <a:ext uri="{FF2B5EF4-FFF2-40B4-BE49-F238E27FC236}">
                <a16:creationId xmlns:a16="http://schemas.microsoft.com/office/drawing/2014/main" id="{EC140F00-D4B7-4FE5-B7E0-0B48D8576829}"/>
              </a:ext>
            </a:extLst>
          </p:cNvPr>
          <p:cNvSpPr/>
          <p:nvPr/>
        </p:nvSpPr>
        <p:spPr>
          <a:xfrm>
            <a:off x="1227122" y="1512213"/>
            <a:ext cx="1128009" cy="707886"/>
          </a:xfrm>
          <a:prstGeom prst="rect">
            <a:avLst/>
          </a:prstGeom>
          <a:solidFill>
            <a:srgbClr val="0077BE"/>
          </a:solidFill>
          <a:ln>
            <a:noFill/>
          </a:ln>
        </p:spPr>
        <p:txBody>
          <a:bodyPr wrap="square" lIns="72000" tIns="0" bIns="0" anchor="ctr" anchorCtr="0">
            <a:spAutoFit/>
          </a:bodyPr>
          <a:lstStyle/>
          <a:p>
            <a:endParaRPr lang="fr-FR" sz="1100" dirty="0"/>
          </a:p>
          <a:p>
            <a:pPr algn="ctr"/>
            <a:r>
              <a:rPr lang="fr-FR" sz="1200" b="1" dirty="0">
                <a:solidFill>
                  <a:schemeClr val="bg1"/>
                </a:solidFill>
              </a:rPr>
              <a:t>Versements volontaires  </a:t>
            </a:r>
          </a:p>
          <a:p>
            <a:endParaRPr lang="fr-FR" sz="1100" dirty="0"/>
          </a:p>
        </p:txBody>
      </p:sp>
      <p:sp>
        <p:nvSpPr>
          <p:cNvPr id="39" name="Rectangle 38">
            <a:extLst>
              <a:ext uri="{FF2B5EF4-FFF2-40B4-BE49-F238E27FC236}">
                <a16:creationId xmlns:a16="http://schemas.microsoft.com/office/drawing/2014/main" id="{2E10F572-4E7B-49E7-AE8C-33C232F368B1}"/>
              </a:ext>
            </a:extLst>
          </p:cNvPr>
          <p:cNvSpPr/>
          <p:nvPr/>
        </p:nvSpPr>
        <p:spPr>
          <a:xfrm>
            <a:off x="4826210" y="1591722"/>
            <a:ext cx="1693592" cy="553998"/>
          </a:xfrm>
          <a:prstGeom prst="rect">
            <a:avLst/>
          </a:prstGeom>
          <a:solidFill>
            <a:srgbClr val="4AA53B"/>
          </a:solidFill>
          <a:ln>
            <a:noFill/>
          </a:ln>
        </p:spPr>
        <p:txBody>
          <a:bodyPr wrap="square" lIns="72000" tIns="0" bIns="0" anchor="ctr" anchorCtr="0">
            <a:spAutoFit/>
          </a:bodyPr>
          <a:lstStyle/>
          <a:p>
            <a:pPr algn="ctr"/>
            <a:endParaRPr lang="fr-FR" sz="1200" b="1" dirty="0">
              <a:solidFill>
                <a:schemeClr val="bg1"/>
              </a:solidFill>
            </a:endParaRPr>
          </a:p>
          <a:p>
            <a:pPr algn="ctr"/>
            <a:r>
              <a:rPr lang="fr-FR" sz="1200" b="1" dirty="0">
                <a:solidFill>
                  <a:schemeClr val="bg1"/>
                </a:solidFill>
              </a:rPr>
              <a:t>Compte Epargne</a:t>
            </a:r>
          </a:p>
          <a:p>
            <a:pPr algn="ctr"/>
            <a:r>
              <a:rPr lang="fr-FR" sz="1200" b="1" dirty="0">
                <a:solidFill>
                  <a:schemeClr val="bg1"/>
                </a:solidFill>
              </a:rPr>
              <a:t> temps</a:t>
            </a:r>
          </a:p>
        </p:txBody>
      </p:sp>
      <p:sp>
        <p:nvSpPr>
          <p:cNvPr id="40" name="Rectangle 39">
            <a:extLst>
              <a:ext uri="{FF2B5EF4-FFF2-40B4-BE49-F238E27FC236}">
                <a16:creationId xmlns:a16="http://schemas.microsoft.com/office/drawing/2014/main" id="{22302767-BA88-4501-9EAA-1A44EDFD0CCA}"/>
              </a:ext>
            </a:extLst>
          </p:cNvPr>
          <p:cNvSpPr/>
          <p:nvPr/>
        </p:nvSpPr>
        <p:spPr>
          <a:xfrm>
            <a:off x="6605621" y="1535743"/>
            <a:ext cx="1160846" cy="646331"/>
          </a:xfrm>
          <a:prstGeom prst="rect">
            <a:avLst/>
          </a:prstGeom>
          <a:solidFill>
            <a:srgbClr val="4AA53B"/>
          </a:solidFill>
          <a:ln>
            <a:noFill/>
          </a:ln>
        </p:spPr>
        <p:txBody>
          <a:bodyPr wrap="square" anchor="ctr" anchorCtr="0">
            <a:spAutoFit/>
          </a:bodyPr>
          <a:lstStyle/>
          <a:p>
            <a:pPr algn="ctr"/>
            <a:endParaRPr lang="fr-FR" sz="1200" b="1" dirty="0"/>
          </a:p>
          <a:p>
            <a:pPr algn="ctr"/>
            <a:r>
              <a:rPr lang="fr-FR" sz="1200" b="1" dirty="0">
                <a:solidFill>
                  <a:schemeClr val="bg1"/>
                </a:solidFill>
              </a:rPr>
              <a:t>Jours de repos non pris</a:t>
            </a:r>
          </a:p>
        </p:txBody>
      </p:sp>
      <p:sp>
        <p:nvSpPr>
          <p:cNvPr id="41" name="ZoneTexte 40">
            <a:extLst>
              <a:ext uri="{FF2B5EF4-FFF2-40B4-BE49-F238E27FC236}">
                <a16:creationId xmlns:a16="http://schemas.microsoft.com/office/drawing/2014/main" id="{ED1E8ED4-F945-4FC8-BEE4-431B02A745A2}"/>
              </a:ext>
            </a:extLst>
          </p:cNvPr>
          <p:cNvSpPr txBox="1"/>
          <p:nvPr/>
        </p:nvSpPr>
        <p:spPr>
          <a:xfrm>
            <a:off x="1837402" y="3838189"/>
            <a:ext cx="3272984" cy="576000"/>
          </a:xfrm>
          <a:prstGeom prst="rect">
            <a:avLst/>
          </a:prstGeom>
          <a:solidFill>
            <a:schemeClr val="bg1"/>
          </a:solidFill>
        </p:spPr>
        <p:txBody>
          <a:bodyPr wrap="square" tIns="36000" rtlCol="0" anchor="ctr" anchorCtr="0">
            <a:normAutofit/>
          </a:bodyPr>
          <a:lstStyle/>
          <a:p>
            <a:pPr algn="ctr"/>
            <a:r>
              <a:rPr lang="fr-FR" sz="1100" b="1" kern="1200" cap="all" baseline="0" dirty="0">
                <a:latin typeface="Verdana" panose="020B0604030504040204" pitchFamily="34" charset="0"/>
                <a:ea typeface="Verdana" panose="020B0604030504040204" pitchFamily="34" charset="0"/>
                <a:cs typeface="Verdana" panose="020B0604030504040204" pitchFamily="34" charset="0"/>
              </a:rPr>
              <a:t>GESTION LIBRE</a:t>
            </a:r>
          </a:p>
        </p:txBody>
      </p:sp>
      <p:sp>
        <p:nvSpPr>
          <p:cNvPr id="42" name="ZoneTexte 41">
            <a:extLst>
              <a:ext uri="{FF2B5EF4-FFF2-40B4-BE49-F238E27FC236}">
                <a16:creationId xmlns:a16="http://schemas.microsoft.com/office/drawing/2014/main" id="{637176AB-4A20-48C1-AFD2-FC505F49125F}"/>
              </a:ext>
            </a:extLst>
          </p:cNvPr>
          <p:cNvSpPr txBox="1"/>
          <p:nvPr/>
        </p:nvSpPr>
        <p:spPr>
          <a:xfrm>
            <a:off x="5281468" y="3830154"/>
            <a:ext cx="3272984" cy="600164"/>
          </a:xfrm>
          <a:prstGeom prst="rect">
            <a:avLst/>
          </a:prstGeom>
          <a:solidFill>
            <a:schemeClr val="bg1"/>
          </a:solidFill>
        </p:spPr>
        <p:txBody>
          <a:bodyPr wrap="square" lIns="180000" rtlCol="0" anchor="ctr" anchorCtr="0">
            <a:spAutoFit/>
          </a:bodyPr>
          <a:lstStyle/>
          <a:p>
            <a:pPr algn="ctr"/>
            <a:endParaRPr lang="fr-FR" sz="1100" b="1" kern="1200" cap="all" baseline="0" dirty="0">
              <a:latin typeface="Verdana" panose="020B0604030504040204" pitchFamily="34" charset="0"/>
              <a:ea typeface="Verdana" panose="020B0604030504040204" pitchFamily="34" charset="0"/>
              <a:cs typeface="Verdana" panose="020B0604030504040204" pitchFamily="34" charset="0"/>
            </a:endParaRPr>
          </a:p>
          <a:p>
            <a:pPr algn="ctr"/>
            <a:r>
              <a:rPr lang="fr-FR" sz="1100" b="1" kern="1200" cap="all" baseline="0" dirty="0">
                <a:latin typeface="Verdana" panose="020B0604030504040204" pitchFamily="34" charset="0"/>
                <a:ea typeface="Verdana" panose="020B0604030504040204" pitchFamily="34" charset="0"/>
                <a:cs typeface="Verdana" panose="020B0604030504040204" pitchFamily="34" charset="0"/>
              </a:rPr>
              <a:t>GESTION PILOTEE</a:t>
            </a:r>
          </a:p>
          <a:p>
            <a:pPr algn="ctr"/>
            <a:endParaRPr lang="fr-FR" sz="1100" b="1" kern="1200" cap="all" baseline="0" dirty="0">
              <a:latin typeface="Verdana" panose="020B0604030504040204" pitchFamily="34" charset="0"/>
              <a:ea typeface="Verdana" panose="020B0604030504040204" pitchFamily="34" charset="0"/>
              <a:cs typeface="Verdana" panose="020B0604030504040204" pitchFamily="34" charset="0"/>
            </a:endParaRPr>
          </a:p>
        </p:txBody>
      </p:sp>
      <p:sp>
        <p:nvSpPr>
          <p:cNvPr id="43" name="Rectangle 42">
            <a:extLst>
              <a:ext uri="{FF2B5EF4-FFF2-40B4-BE49-F238E27FC236}">
                <a16:creationId xmlns:a16="http://schemas.microsoft.com/office/drawing/2014/main" id="{17DB65CE-66C0-44A6-9767-41A02FE3E58B}"/>
              </a:ext>
            </a:extLst>
          </p:cNvPr>
          <p:cNvSpPr/>
          <p:nvPr/>
        </p:nvSpPr>
        <p:spPr>
          <a:xfrm>
            <a:off x="863200" y="4494982"/>
            <a:ext cx="8687247" cy="307777"/>
          </a:xfrm>
          <a:prstGeom prst="rect">
            <a:avLst/>
          </a:prstGeom>
        </p:spPr>
        <p:txBody>
          <a:bodyPr wrap="square">
            <a:spAutoFit/>
          </a:bodyPr>
          <a:lstStyle/>
          <a:p>
            <a:pPr algn="ctr"/>
            <a:r>
              <a:rPr lang="fr-FR" sz="1200" b="1" dirty="0">
                <a:solidFill>
                  <a:schemeClr val="accent6"/>
                </a:solidFill>
                <a:latin typeface="Verdana" panose="020B0604030504040204" pitchFamily="34" charset="0"/>
                <a:ea typeface="Verdana" panose="020B0604030504040204" pitchFamily="34" charset="0"/>
                <a:cs typeface="Verdana" panose="020B0604030504040204" pitchFamily="34" charset="0"/>
              </a:rPr>
              <a:t>DISPONIBLE AU DEPART A LA RETRAITE  OU  EN CAS DE DEBLOCAGE </a:t>
            </a:r>
            <a:r>
              <a:rPr lang="fr-FR" sz="1400" b="1" dirty="0">
                <a:solidFill>
                  <a:schemeClr val="accent6"/>
                </a:solidFill>
                <a:latin typeface="Verdana" panose="020B0604030504040204" pitchFamily="34" charset="0"/>
                <a:ea typeface="Verdana" panose="020B0604030504040204" pitchFamily="34" charset="0"/>
                <a:cs typeface="Verdana" panose="020B0604030504040204" pitchFamily="34" charset="0"/>
              </a:rPr>
              <a:t>ANTICIPE</a:t>
            </a:r>
            <a:r>
              <a:rPr lang="fr-FR" sz="1200" b="1" dirty="0">
                <a:solidFill>
                  <a:schemeClr val="accent6"/>
                </a:solidFill>
                <a:latin typeface="Verdana" panose="020B0604030504040204" pitchFamily="34" charset="0"/>
                <a:ea typeface="Verdana" panose="020B0604030504040204" pitchFamily="34" charset="0"/>
                <a:cs typeface="Verdana" panose="020B0604030504040204" pitchFamily="34" charset="0"/>
              </a:rPr>
              <a:t> </a:t>
            </a:r>
          </a:p>
        </p:txBody>
      </p:sp>
      <p:sp>
        <p:nvSpPr>
          <p:cNvPr id="44" name="ZoneTexte 43">
            <a:extLst>
              <a:ext uri="{FF2B5EF4-FFF2-40B4-BE49-F238E27FC236}">
                <a16:creationId xmlns:a16="http://schemas.microsoft.com/office/drawing/2014/main" id="{9BB5C713-23AF-4474-ADB3-9240B4BC64F5}"/>
              </a:ext>
            </a:extLst>
          </p:cNvPr>
          <p:cNvSpPr txBox="1"/>
          <p:nvPr/>
        </p:nvSpPr>
        <p:spPr>
          <a:xfrm>
            <a:off x="1466438" y="5203776"/>
            <a:ext cx="3589327" cy="307777"/>
          </a:xfrm>
          <a:prstGeom prst="rect">
            <a:avLst/>
          </a:prstGeom>
          <a:noFill/>
          <a:ln>
            <a:solidFill>
              <a:schemeClr val="tx1"/>
            </a:solidFill>
          </a:ln>
        </p:spPr>
        <p:txBody>
          <a:bodyPr wrap="square" rtlCol="0">
            <a:spAutoFit/>
          </a:bodyPr>
          <a:lstStyle/>
          <a:p>
            <a:pPr algn="ctr"/>
            <a:r>
              <a:rPr lang="fr-FR" sz="1400" b="1" kern="1200" cap="all" baseline="0" dirty="0">
                <a:solidFill>
                  <a:schemeClr val="accent6"/>
                </a:solidFill>
                <a:latin typeface="Verdana" panose="020B0604030504040204" pitchFamily="34" charset="0"/>
                <a:ea typeface="Verdana" panose="020B0604030504040204" pitchFamily="34" charset="0"/>
                <a:cs typeface="Verdana" panose="020B0604030504040204" pitchFamily="34" charset="0"/>
              </a:rPr>
              <a:t>CAPITAL </a:t>
            </a:r>
          </a:p>
        </p:txBody>
      </p:sp>
      <p:sp>
        <p:nvSpPr>
          <p:cNvPr id="45" name="ZoneTexte 44">
            <a:extLst>
              <a:ext uri="{FF2B5EF4-FFF2-40B4-BE49-F238E27FC236}">
                <a16:creationId xmlns:a16="http://schemas.microsoft.com/office/drawing/2014/main" id="{9EA262B8-5C44-4DAD-BFB2-7CE54DC2F2F3}"/>
              </a:ext>
            </a:extLst>
          </p:cNvPr>
          <p:cNvSpPr txBox="1"/>
          <p:nvPr/>
        </p:nvSpPr>
        <p:spPr>
          <a:xfrm>
            <a:off x="5261978" y="5203775"/>
            <a:ext cx="3508635" cy="307777"/>
          </a:xfrm>
          <a:prstGeom prst="rect">
            <a:avLst/>
          </a:prstGeom>
          <a:noFill/>
          <a:ln>
            <a:solidFill>
              <a:schemeClr val="tx1"/>
            </a:solidFill>
          </a:ln>
        </p:spPr>
        <p:txBody>
          <a:bodyPr wrap="square" rtlCol="0">
            <a:spAutoFit/>
          </a:bodyPr>
          <a:lstStyle/>
          <a:p>
            <a:pPr algn="ctr"/>
            <a:r>
              <a:rPr lang="fr-FR" sz="1400" b="1" cap="all" dirty="0">
                <a:solidFill>
                  <a:schemeClr val="accent6"/>
                </a:solidFill>
                <a:latin typeface="Verdana" panose="020B0604030504040204" pitchFamily="34" charset="0"/>
                <a:ea typeface="Verdana" panose="020B0604030504040204" pitchFamily="34" charset="0"/>
                <a:cs typeface="Verdana" panose="020B0604030504040204" pitchFamily="34" charset="0"/>
              </a:rPr>
              <a:t>rente</a:t>
            </a:r>
            <a:r>
              <a:rPr lang="fr-FR" sz="1400" b="1" kern="1200" cap="all" baseline="0" dirty="0">
                <a:solidFill>
                  <a:schemeClr val="accent6"/>
                </a:solidFill>
                <a:latin typeface="Verdana" panose="020B0604030504040204" pitchFamily="34" charset="0"/>
                <a:ea typeface="Verdana" panose="020B0604030504040204" pitchFamily="34" charset="0"/>
                <a:cs typeface="Verdana" panose="020B0604030504040204" pitchFamily="34" charset="0"/>
              </a:rPr>
              <a:t> </a:t>
            </a:r>
          </a:p>
        </p:txBody>
      </p:sp>
      <p:sp>
        <p:nvSpPr>
          <p:cNvPr id="46" name="Flèche : bas 45">
            <a:extLst>
              <a:ext uri="{FF2B5EF4-FFF2-40B4-BE49-F238E27FC236}">
                <a16:creationId xmlns:a16="http://schemas.microsoft.com/office/drawing/2014/main" id="{34F352BE-28C0-4157-8C2B-696CD0267496}"/>
              </a:ext>
            </a:extLst>
          </p:cNvPr>
          <p:cNvSpPr/>
          <p:nvPr/>
        </p:nvSpPr>
        <p:spPr>
          <a:xfrm>
            <a:off x="6791091" y="4903401"/>
            <a:ext cx="484632" cy="307777"/>
          </a:xfrm>
          <a:prstGeom prst="downArrow">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7" name="Flèche : bas 46">
            <a:extLst>
              <a:ext uri="{FF2B5EF4-FFF2-40B4-BE49-F238E27FC236}">
                <a16:creationId xmlns:a16="http://schemas.microsoft.com/office/drawing/2014/main" id="{ACB7A9EC-CA46-4F93-A0B2-75D014A76AA3}"/>
              </a:ext>
            </a:extLst>
          </p:cNvPr>
          <p:cNvSpPr/>
          <p:nvPr/>
        </p:nvSpPr>
        <p:spPr>
          <a:xfrm>
            <a:off x="2895931" y="4893650"/>
            <a:ext cx="484632" cy="307777"/>
          </a:xfrm>
          <a:prstGeom prst="downArrow">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8" name="Flèche : bas 47">
            <a:extLst>
              <a:ext uri="{FF2B5EF4-FFF2-40B4-BE49-F238E27FC236}">
                <a16:creationId xmlns:a16="http://schemas.microsoft.com/office/drawing/2014/main" id="{71D4B0F1-DEF1-499B-878C-7E0D8180C1B5}"/>
              </a:ext>
            </a:extLst>
          </p:cNvPr>
          <p:cNvSpPr/>
          <p:nvPr/>
        </p:nvSpPr>
        <p:spPr>
          <a:xfrm>
            <a:off x="4037250" y="2903485"/>
            <a:ext cx="370702" cy="260761"/>
          </a:xfrm>
          <a:prstGeom prst="downArrow">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9" name="Flèche : bas 48">
            <a:extLst>
              <a:ext uri="{FF2B5EF4-FFF2-40B4-BE49-F238E27FC236}">
                <a16:creationId xmlns:a16="http://schemas.microsoft.com/office/drawing/2014/main" id="{F6A87A75-EB40-4CB4-B2E6-4FE43A14D19F}"/>
              </a:ext>
            </a:extLst>
          </p:cNvPr>
          <p:cNvSpPr/>
          <p:nvPr/>
        </p:nvSpPr>
        <p:spPr>
          <a:xfrm>
            <a:off x="1629533" y="2268351"/>
            <a:ext cx="370702" cy="252425"/>
          </a:xfrm>
          <a:prstGeom prst="downArrow">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0" name="Flèche : bas 49">
            <a:extLst>
              <a:ext uri="{FF2B5EF4-FFF2-40B4-BE49-F238E27FC236}">
                <a16:creationId xmlns:a16="http://schemas.microsoft.com/office/drawing/2014/main" id="{0022319B-DA76-4414-80F0-57156D61DA8E}"/>
              </a:ext>
            </a:extLst>
          </p:cNvPr>
          <p:cNvSpPr/>
          <p:nvPr/>
        </p:nvSpPr>
        <p:spPr>
          <a:xfrm>
            <a:off x="2829233" y="2197949"/>
            <a:ext cx="370702" cy="241220"/>
          </a:xfrm>
          <a:prstGeom prst="downArrow">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1" name="Flèche : bas 50">
            <a:extLst>
              <a:ext uri="{FF2B5EF4-FFF2-40B4-BE49-F238E27FC236}">
                <a16:creationId xmlns:a16="http://schemas.microsoft.com/office/drawing/2014/main" id="{2ABCDF5C-A3D6-4E30-BA4D-5A8B80A32972}"/>
              </a:ext>
            </a:extLst>
          </p:cNvPr>
          <p:cNvSpPr/>
          <p:nvPr/>
        </p:nvSpPr>
        <p:spPr>
          <a:xfrm>
            <a:off x="5482225" y="2197949"/>
            <a:ext cx="370702" cy="240307"/>
          </a:xfrm>
          <a:prstGeom prst="downArrow">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2" name="Flèche : bas 51">
            <a:extLst>
              <a:ext uri="{FF2B5EF4-FFF2-40B4-BE49-F238E27FC236}">
                <a16:creationId xmlns:a16="http://schemas.microsoft.com/office/drawing/2014/main" id="{1CA14C81-466D-4687-9BAD-41341BA2A3EA}"/>
              </a:ext>
            </a:extLst>
          </p:cNvPr>
          <p:cNvSpPr/>
          <p:nvPr/>
        </p:nvSpPr>
        <p:spPr>
          <a:xfrm>
            <a:off x="7016296" y="2195058"/>
            <a:ext cx="370702" cy="240307"/>
          </a:xfrm>
          <a:prstGeom prst="downArrow">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3" name="Flèche : bas 52">
            <a:extLst>
              <a:ext uri="{FF2B5EF4-FFF2-40B4-BE49-F238E27FC236}">
                <a16:creationId xmlns:a16="http://schemas.microsoft.com/office/drawing/2014/main" id="{995E2E76-F46F-4424-B9E6-AFA60B414C7F}"/>
              </a:ext>
            </a:extLst>
          </p:cNvPr>
          <p:cNvSpPr/>
          <p:nvPr/>
        </p:nvSpPr>
        <p:spPr>
          <a:xfrm>
            <a:off x="4028933" y="2201345"/>
            <a:ext cx="370702" cy="240307"/>
          </a:xfrm>
          <a:prstGeom prst="downArrow">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4" name="Flèche : bas 53">
            <a:extLst>
              <a:ext uri="{FF2B5EF4-FFF2-40B4-BE49-F238E27FC236}">
                <a16:creationId xmlns:a16="http://schemas.microsoft.com/office/drawing/2014/main" id="{92A7CC5C-32B9-457C-B705-A2601ACDC324}"/>
              </a:ext>
            </a:extLst>
          </p:cNvPr>
          <p:cNvSpPr/>
          <p:nvPr/>
        </p:nvSpPr>
        <p:spPr>
          <a:xfrm>
            <a:off x="1739198" y="2916027"/>
            <a:ext cx="370702" cy="240307"/>
          </a:xfrm>
          <a:prstGeom prst="downArrow">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5" name="Flèche : bas 54">
            <a:extLst>
              <a:ext uri="{FF2B5EF4-FFF2-40B4-BE49-F238E27FC236}">
                <a16:creationId xmlns:a16="http://schemas.microsoft.com/office/drawing/2014/main" id="{B1897475-A979-45CC-8655-269519DBCBD1}"/>
              </a:ext>
            </a:extLst>
          </p:cNvPr>
          <p:cNvSpPr/>
          <p:nvPr/>
        </p:nvSpPr>
        <p:spPr>
          <a:xfrm>
            <a:off x="2798668" y="2901978"/>
            <a:ext cx="370702" cy="240307"/>
          </a:xfrm>
          <a:prstGeom prst="downArrow">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6" name="Flèche : bas 55">
            <a:extLst>
              <a:ext uri="{FF2B5EF4-FFF2-40B4-BE49-F238E27FC236}">
                <a16:creationId xmlns:a16="http://schemas.microsoft.com/office/drawing/2014/main" id="{05043F5D-C2C4-4193-840F-C0EEE65E271A}"/>
              </a:ext>
            </a:extLst>
          </p:cNvPr>
          <p:cNvSpPr/>
          <p:nvPr/>
        </p:nvSpPr>
        <p:spPr>
          <a:xfrm>
            <a:off x="5482225" y="2901979"/>
            <a:ext cx="370702" cy="240307"/>
          </a:xfrm>
          <a:prstGeom prst="downArrow">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7" name="Flèche : bas 56">
            <a:extLst>
              <a:ext uri="{FF2B5EF4-FFF2-40B4-BE49-F238E27FC236}">
                <a16:creationId xmlns:a16="http://schemas.microsoft.com/office/drawing/2014/main" id="{4CF14B4C-F948-424B-AE2D-A7105CEE9130}"/>
              </a:ext>
            </a:extLst>
          </p:cNvPr>
          <p:cNvSpPr/>
          <p:nvPr/>
        </p:nvSpPr>
        <p:spPr>
          <a:xfrm>
            <a:off x="7051054" y="2916027"/>
            <a:ext cx="370702" cy="240307"/>
          </a:xfrm>
          <a:prstGeom prst="downArrow">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8" name="Rectangle 57">
            <a:extLst>
              <a:ext uri="{FF2B5EF4-FFF2-40B4-BE49-F238E27FC236}">
                <a16:creationId xmlns:a16="http://schemas.microsoft.com/office/drawing/2014/main" id="{85E2FBDC-3D1E-42B2-AB0A-D0BDC43E5248}"/>
              </a:ext>
            </a:extLst>
          </p:cNvPr>
          <p:cNvSpPr/>
          <p:nvPr/>
        </p:nvSpPr>
        <p:spPr>
          <a:xfrm>
            <a:off x="7899667" y="1652855"/>
            <a:ext cx="1047759" cy="461665"/>
          </a:xfrm>
          <a:prstGeom prst="rect">
            <a:avLst/>
          </a:prstGeom>
          <a:solidFill>
            <a:srgbClr val="EF7D00"/>
          </a:solidFill>
          <a:ln>
            <a:noFill/>
          </a:ln>
        </p:spPr>
        <p:txBody>
          <a:bodyPr wrap="square" anchor="ctr" anchorCtr="0">
            <a:spAutoFit/>
          </a:bodyPr>
          <a:lstStyle/>
          <a:p>
            <a:pPr marL="176213"/>
            <a:r>
              <a:rPr lang="fr-FR" sz="1200" b="1" dirty="0"/>
              <a:t>Transferts article 83</a:t>
            </a:r>
            <a:endParaRPr lang="fr-FR" sz="1100" dirty="0"/>
          </a:p>
        </p:txBody>
      </p:sp>
      <p:sp>
        <p:nvSpPr>
          <p:cNvPr id="59" name="Flèche : bas 58">
            <a:extLst>
              <a:ext uri="{FF2B5EF4-FFF2-40B4-BE49-F238E27FC236}">
                <a16:creationId xmlns:a16="http://schemas.microsoft.com/office/drawing/2014/main" id="{EB01658F-009D-4D63-8712-03552E350850}"/>
              </a:ext>
            </a:extLst>
          </p:cNvPr>
          <p:cNvSpPr/>
          <p:nvPr/>
        </p:nvSpPr>
        <p:spPr>
          <a:xfrm>
            <a:off x="8281269" y="2124004"/>
            <a:ext cx="370702" cy="791449"/>
          </a:xfrm>
          <a:prstGeom prst="downArrow">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60" name="ZoneTexte 59">
            <a:extLst>
              <a:ext uri="{FF2B5EF4-FFF2-40B4-BE49-F238E27FC236}">
                <a16:creationId xmlns:a16="http://schemas.microsoft.com/office/drawing/2014/main" id="{8B8AA0A4-4FFF-455E-BBE7-4F578B726FC5}"/>
              </a:ext>
            </a:extLst>
          </p:cNvPr>
          <p:cNvSpPr txBox="1"/>
          <p:nvPr/>
        </p:nvSpPr>
        <p:spPr>
          <a:xfrm>
            <a:off x="123791" y="5529652"/>
            <a:ext cx="1282093" cy="215444"/>
          </a:xfrm>
          <a:prstGeom prst="rect">
            <a:avLst/>
          </a:prstGeom>
          <a:solidFill>
            <a:srgbClr val="0077BE"/>
          </a:solidFill>
        </p:spPr>
        <p:txBody>
          <a:bodyPr wrap="square" rtlCol="0">
            <a:spAutoFit/>
          </a:bodyPr>
          <a:lstStyle/>
          <a:p>
            <a:pPr algn="ctr"/>
            <a:r>
              <a:rPr lang="fr-FR" sz="800" b="1" kern="1200" cap="all" baseline="0" dirty="0">
                <a:solidFill>
                  <a:schemeClr val="bg1"/>
                </a:solidFill>
                <a:latin typeface="Verdana" panose="020B0604030504040204" pitchFamily="34" charset="0"/>
                <a:ea typeface="Verdana" panose="020B0604030504040204" pitchFamily="34" charset="0"/>
                <a:cs typeface="Verdana" panose="020B0604030504040204" pitchFamily="34" charset="0"/>
              </a:rPr>
              <a:t>Compartiment 1</a:t>
            </a:r>
          </a:p>
        </p:txBody>
      </p:sp>
      <p:sp>
        <p:nvSpPr>
          <p:cNvPr id="61" name="ZoneTexte 60">
            <a:extLst>
              <a:ext uri="{FF2B5EF4-FFF2-40B4-BE49-F238E27FC236}">
                <a16:creationId xmlns:a16="http://schemas.microsoft.com/office/drawing/2014/main" id="{091212BC-B077-4996-9CD3-23631279636B}"/>
              </a:ext>
            </a:extLst>
          </p:cNvPr>
          <p:cNvSpPr txBox="1"/>
          <p:nvPr/>
        </p:nvSpPr>
        <p:spPr>
          <a:xfrm>
            <a:off x="123792" y="5822728"/>
            <a:ext cx="1282093" cy="215444"/>
          </a:xfrm>
          <a:prstGeom prst="rect">
            <a:avLst/>
          </a:prstGeom>
          <a:solidFill>
            <a:srgbClr val="4AA53B"/>
          </a:solidFill>
          <a:ln>
            <a:noFill/>
          </a:ln>
        </p:spPr>
        <p:txBody>
          <a:bodyPr wrap="square" rtlCol="0">
            <a:spAutoFit/>
          </a:bodyPr>
          <a:lstStyle/>
          <a:p>
            <a:pPr algn="ctr"/>
            <a:r>
              <a:rPr lang="fr-FR" sz="800" b="1" kern="1200" cap="all" baseline="0" dirty="0">
                <a:solidFill>
                  <a:schemeClr val="bg1"/>
                </a:solidFill>
                <a:latin typeface="Verdana" panose="020B0604030504040204" pitchFamily="34" charset="0"/>
                <a:ea typeface="Verdana" panose="020B0604030504040204" pitchFamily="34" charset="0"/>
                <a:cs typeface="Verdana" panose="020B0604030504040204" pitchFamily="34" charset="0"/>
              </a:rPr>
              <a:t>Compartiment 2</a:t>
            </a:r>
          </a:p>
        </p:txBody>
      </p:sp>
      <p:sp>
        <p:nvSpPr>
          <p:cNvPr id="62" name="ZoneTexte 61">
            <a:extLst>
              <a:ext uri="{FF2B5EF4-FFF2-40B4-BE49-F238E27FC236}">
                <a16:creationId xmlns:a16="http://schemas.microsoft.com/office/drawing/2014/main" id="{4752F1DA-A217-4762-849E-786D97827122}"/>
              </a:ext>
            </a:extLst>
          </p:cNvPr>
          <p:cNvSpPr txBox="1"/>
          <p:nvPr/>
        </p:nvSpPr>
        <p:spPr>
          <a:xfrm>
            <a:off x="112733" y="6127527"/>
            <a:ext cx="1282093" cy="215444"/>
          </a:xfrm>
          <a:prstGeom prst="rect">
            <a:avLst/>
          </a:prstGeom>
          <a:solidFill>
            <a:srgbClr val="EF7D00"/>
          </a:solidFill>
        </p:spPr>
        <p:txBody>
          <a:bodyPr wrap="square" rtlCol="0">
            <a:spAutoFit/>
          </a:bodyPr>
          <a:lstStyle/>
          <a:p>
            <a:pPr algn="ctr"/>
            <a:r>
              <a:rPr lang="fr-FR" sz="800" b="1" kern="1200" cap="all" baseline="0" dirty="0">
                <a:latin typeface="Verdana" panose="020B0604030504040204" pitchFamily="34" charset="0"/>
                <a:ea typeface="Verdana" panose="020B0604030504040204" pitchFamily="34" charset="0"/>
                <a:cs typeface="Verdana" panose="020B0604030504040204" pitchFamily="34" charset="0"/>
              </a:rPr>
              <a:t>Compartiment 3</a:t>
            </a:r>
          </a:p>
        </p:txBody>
      </p:sp>
      <p:sp>
        <p:nvSpPr>
          <p:cNvPr id="63" name="ZoneTexte 62">
            <a:extLst>
              <a:ext uri="{FF2B5EF4-FFF2-40B4-BE49-F238E27FC236}">
                <a16:creationId xmlns:a16="http://schemas.microsoft.com/office/drawing/2014/main" id="{9343E37E-3300-4866-BE61-F90415C9DC61}"/>
              </a:ext>
            </a:extLst>
          </p:cNvPr>
          <p:cNvSpPr txBox="1"/>
          <p:nvPr/>
        </p:nvSpPr>
        <p:spPr>
          <a:xfrm>
            <a:off x="81163" y="5105788"/>
            <a:ext cx="1564074" cy="369332"/>
          </a:xfrm>
          <a:prstGeom prst="rect">
            <a:avLst/>
          </a:prstGeom>
          <a:noFill/>
        </p:spPr>
        <p:txBody>
          <a:bodyPr wrap="square" rtlCol="0">
            <a:spAutoFit/>
          </a:bodyPr>
          <a:lstStyle/>
          <a:p>
            <a:pPr algn="l"/>
            <a:r>
              <a:rPr lang="fr-FR" sz="900" b="1" kern="1200" cap="all" baseline="0" dirty="0">
                <a:solidFill>
                  <a:schemeClr val="tx2"/>
                </a:solidFill>
                <a:latin typeface="Verdana" panose="020B0604030504040204" pitchFamily="34" charset="0"/>
                <a:ea typeface="Verdana" panose="020B0604030504040204" pitchFamily="34" charset="0"/>
                <a:cs typeface="Verdana" panose="020B0604030504040204" pitchFamily="34" charset="0"/>
              </a:rPr>
              <a:t>Versements  et  compartiments</a:t>
            </a:r>
          </a:p>
        </p:txBody>
      </p:sp>
    </p:spTree>
    <p:extLst>
      <p:ext uri="{BB962C8B-B14F-4D97-AF65-F5344CB8AC3E}">
        <p14:creationId xmlns:p14="http://schemas.microsoft.com/office/powerpoint/2010/main" val="240869034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Espace réservé du texte 26">
            <a:extLst>
              <a:ext uri="{FF2B5EF4-FFF2-40B4-BE49-F238E27FC236}">
                <a16:creationId xmlns:a16="http://schemas.microsoft.com/office/drawing/2014/main" id="{7B12C824-BD20-A14C-B120-B091C443379D}"/>
              </a:ext>
            </a:extLst>
          </p:cNvPr>
          <p:cNvSpPr>
            <a:spLocks noGrp="1"/>
          </p:cNvSpPr>
          <p:nvPr>
            <p:ph type="body" sz="quarter" idx="13"/>
          </p:nvPr>
        </p:nvSpPr>
        <p:spPr/>
        <p:txBody>
          <a:bodyPr/>
          <a:lstStyle/>
          <a:p>
            <a:r>
              <a:rPr lang="fr-FR" dirty="0"/>
              <a:t>Son alimentation</a:t>
            </a:r>
          </a:p>
        </p:txBody>
      </p:sp>
      <p:sp>
        <p:nvSpPr>
          <p:cNvPr id="2" name="Espace réservé de la date 1">
            <a:extLst>
              <a:ext uri="{FF2B5EF4-FFF2-40B4-BE49-F238E27FC236}">
                <a16:creationId xmlns:a16="http://schemas.microsoft.com/office/drawing/2014/main" id="{119410D0-CD12-9A4F-99EF-5C7C6D8246C6}"/>
              </a:ext>
            </a:extLst>
          </p:cNvPr>
          <p:cNvSpPr>
            <a:spLocks noGrp="1"/>
          </p:cNvSpPr>
          <p:nvPr>
            <p:ph type="dt" sz="half" idx="10"/>
          </p:nvPr>
        </p:nvSpPr>
        <p:spPr/>
        <p:txBody>
          <a:bodyPr/>
          <a:lstStyle/>
          <a:p>
            <a:pPr>
              <a:spcBef>
                <a:spcPct val="0"/>
              </a:spcBef>
            </a:pPr>
            <a:fld id="{D641EFE0-45D8-0E4E-9973-7F8A1AF362B6}" type="datetime4">
              <a:rPr lang="fr-FR" smtClean="0"/>
              <a:t>3 juin 2021</a:t>
            </a:fld>
            <a:endParaRPr lang="fr-FR" dirty="0"/>
          </a:p>
        </p:txBody>
      </p:sp>
      <p:sp>
        <p:nvSpPr>
          <p:cNvPr id="7" name="Espace réservé du texte 6">
            <a:extLst>
              <a:ext uri="{FF2B5EF4-FFF2-40B4-BE49-F238E27FC236}">
                <a16:creationId xmlns:a16="http://schemas.microsoft.com/office/drawing/2014/main" id="{4A95D528-2D59-45F0-A5ED-AE43E18F64DF}"/>
              </a:ext>
            </a:extLst>
          </p:cNvPr>
          <p:cNvSpPr>
            <a:spLocks noGrp="1"/>
          </p:cNvSpPr>
          <p:nvPr>
            <p:ph type="body" sz="quarter" idx="12"/>
          </p:nvPr>
        </p:nvSpPr>
        <p:spPr/>
        <p:txBody>
          <a:bodyPr/>
          <a:lstStyle/>
          <a:p>
            <a:r>
              <a:rPr lang="fr-FR" dirty="0"/>
              <a:t>Le per-coll</a:t>
            </a:r>
          </a:p>
        </p:txBody>
      </p:sp>
      <p:sp>
        <p:nvSpPr>
          <p:cNvPr id="3" name="Titre 2">
            <a:extLst>
              <a:ext uri="{FF2B5EF4-FFF2-40B4-BE49-F238E27FC236}">
                <a16:creationId xmlns:a16="http://schemas.microsoft.com/office/drawing/2014/main" id="{9545E8EF-C88C-C04C-9784-7B951DFDB013}"/>
              </a:ext>
            </a:extLst>
          </p:cNvPr>
          <p:cNvSpPr>
            <a:spLocks noGrp="1"/>
          </p:cNvSpPr>
          <p:nvPr>
            <p:ph type="title"/>
          </p:nvPr>
        </p:nvSpPr>
        <p:spPr/>
        <p:txBody>
          <a:bodyPr/>
          <a:lstStyle/>
          <a:p>
            <a:r>
              <a:rPr lang="fr-FR" dirty="0"/>
              <a:t>2</a:t>
            </a:r>
          </a:p>
        </p:txBody>
      </p:sp>
      <p:sp>
        <p:nvSpPr>
          <p:cNvPr id="5" name="Espace réservé du texte 4">
            <a:extLst>
              <a:ext uri="{FF2B5EF4-FFF2-40B4-BE49-F238E27FC236}">
                <a16:creationId xmlns:a16="http://schemas.microsoft.com/office/drawing/2014/main" id="{3FBEF2F6-6382-4D18-8921-1462F6811AE2}"/>
              </a:ext>
            </a:extLst>
          </p:cNvPr>
          <p:cNvSpPr>
            <a:spLocks noGrp="1"/>
          </p:cNvSpPr>
          <p:nvPr>
            <p:ph type="body" sz="quarter" idx="15"/>
          </p:nvPr>
        </p:nvSpPr>
        <p:spPr/>
        <p:txBody>
          <a:bodyPr/>
          <a:lstStyle/>
          <a:p>
            <a:r>
              <a:rPr lang="fr-FR" dirty="0"/>
              <a:t>schéma de son alimentation</a:t>
            </a:r>
          </a:p>
        </p:txBody>
      </p:sp>
      <p:sp>
        <p:nvSpPr>
          <p:cNvPr id="9" name="Espace réservé de la date 1">
            <a:extLst>
              <a:ext uri="{FF2B5EF4-FFF2-40B4-BE49-F238E27FC236}">
                <a16:creationId xmlns:a16="http://schemas.microsoft.com/office/drawing/2014/main" id="{DCDB62EC-C981-4059-965C-A12C1150E01D}"/>
              </a:ext>
            </a:extLst>
          </p:cNvPr>
          <p:cNvSpPr txBox="1">
            <a:spLocks/>
          </p:cNvSpPr>
          <p:nvPr/>
        </p:nvSpPr>
        <p:spPr>
          <a:xfrm>
            <a:off x="1496197" y="6120848"/>
            <a:ext cx="3205065" cy="365125"/>
          </a:xfrm>
          <a:prstGeom prst="rect">
            <a:avLst/>
          </a:prstGeom>
        </p:spPr>
        <p:txBody>
          <a:bodyPr vert="horz" lIns="91440" tIns="45720" rIns="91440" bIns="45720" rtlCol="0" anchor="ctr">
            <a:noAutofit/>
          </a:bodyPr>
          <a:lstStyle>
            <a:defPPr>
              <a:defRPr lang="fr-FR"/>
            </a:defPPr>
            <a:lvl1pPr marL="0" algn="l" defTabSz="457200" rtl="0" eaLnBrk="1" latinLnBrk="0" hangingPunct="1">
              <a:lnSpc>
                <a:spcPct val="100000"/>
              </a:lnSpc>
              <a:defRPr lang="fr-FR" sz="800" b="1" kern="1200" cap="all" baseline="0" smtClean="0">
                <a:solidFill>
                  <a:srgbClr val="E30513"/>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spcBef>
                <a:spcPct val="0"/>
              </a:spcBef>
            </a:pPr>
            <a:fld id="{77D00ABE-23A8-B14F-9DB5-5416D4C876C8}" type="datetime4">
              <a:rPr lang="fr-FR" smtClean="0"/>
              <a:pPr>
                <a:spcBef>
                  <a:spcPct val="0"/>
                </a:spcBef>
              </a:pPr>
              <a:t>3 juin 2021</a:t>
            </a:fld>
            <a:endParaRPr lang="fr-FR" dirty="0"/>
          </a:p>
        </p:txBody>
      </p:sp>
      <p:sp>
        <p:nvSpPr>
          <p:cNvPr id="11" name="Espace réservé de la date 1">
            <a:extLst>
              <a:ext uri="{FF2B5EF4-FFF2-40B4-BE49-F238E27FC236}">
                <a16:creationId xmlns:a16="http://schemas.microsoft.com/office/drawing/2014/main" id="{462436FF-E70A-44E1-966E-0E4CBE71010B}"/>
              </a:ext>
            </a:extLst>
          </p:cNvPr>
          <p:cNvSpPr txBox="1">
            <a:spLocks/>
          </p:cNvSpPr>
          <p:nvPr/>
        </p:nvSpPr>
        <p:spPr>
          <a:xfrm>
            <a:off x="1496197" y="6120848"/>
            <a:ext cx="3205065" cy="365125"/>
          </a:xfrm>
          <a:prstGeom prst="rect">
            <a:avLst/>
          </a:prstGeom>
        </p:spPr>
        <p:txBody>
          <a:bodyPr vert="horz" lIns="91440" tIns="45720" rIns="91440" bIns="45720" rtlCol="0" anchor="ctr">
            <a:noAutofit/>
          </a:bodyPr>
          <a:lstStyle>
            <a:defPPr>
              <a:defRPr lang="fr-FR"/>
            </a:defPPr>
            <a:lvl1pPr marL="0" algn="l" defTabSz="914400" rtl="0" eaLnBrk="1" latinLnBrk="0" hangingPunct="1">
              <a:lnSpc>
                <a:spcPct val="100000"/>
              </a:lnSpc>
              <a:defRPr lang="fr-FR" sz="800" b="1" kern="1200" cap="all" baseline="0" smtClean="0">
                <a:solidFill>
                  <a:srgbClr val="E30513"/>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spcBef>
                <a:spcPct val="0"/>
              </a:spcBef>
            </a:pPr>
            <a:fld id="{77D00ABE-23A8-B14F-9DB5-5416D4C876C8}" type="datetime4">
              <a:rPr lang="fr-FR" smtClean="0"/>
              <a:pPr>
                <a:spcBef>
                  <a:spcPct val="0"/>
                </a:spcBef>
              </a:pPr>
              <a:t>3 juin 2021</a:t>
            </a:fld>
            <a:endParaRPr lang="fr-FR" dirty="0"/>
          </a:p>
        </p:txBody>
      </p:sp>
      <p:sp>
        <p:nvSpPr>
          <p:cNvPr id="12" name="ZoneTexte 11">
            <a:extLst>
              <a:ext uri="{FF2B5EF4-FFF2-40B4-BE49-F238E27FC236}">
                <a16:creationId xmlns:a16="http://schemas.microsoft.com/office/drawing/2014/main" id="{F6AD3B90-0A61-4F48-81BF-1BB0C62428EA}"/>
              </a:ext>
            </a:extLst>
          </p:cNvPr>
          <p:cNvSpPr txBox="1"/>
          <p:nvPr/>
        </p:nvSpPr>
        <p:spPr>
          <a:xfrm>
            <a:off x="633683" y="4430666"/>
            <a:ext cx="8268778" cy="1600438"/>
          </a:xfrm>
          <a:prstGeom prst="rect">
            <a:avLst/>
          </a:prstGeom>
          <a:solidFill>
            <a:schemeClr val="bg1">
              <a:lumMod val="85000"/>
            </a:schemeClr>
          </a:solidFill>
          <a:ln>
            <a:solidFill>
              <a:schemeClr val="accent6"/>
            </a:solidFill>
          </a:ln>
        </p:spPr>
        <p:txBody>
          <a:bodyPr wrap="square" rtlCol="0" anchor="ctr" anchorCtr="0">
            <a:spAutoFit/>
          </a:bodyPr>
          <a:lstStyle/>
          <a:p>
            <a:pPr algn="ctr"/>
            <a:endParaRPr lang="fr-FR" b="1" dirty="0">
              <a:solidFill>
                <a:schemeClr val="accent6"/>
              </a:solidFill>
            </a:endParaRPr>
          </a:p>
          <a:p>
            <a:pPr algn="ctr"/>
            <a:endParaRPr lang="fr-FR" sz="1600" b="1" dirty="0">
              <a:solidFill>
                <a:schemeClr val="accent6"/>
              </a:solidFill>
            </a:endParaRPr>
          </a:p>
          <a:p>
            <a:pPr algn="ctr"/>
            <a:endParaRPr lang="fr-FR" sz="1600" b="1" dirty="0">
              <a:solidFill>
                <a:schemeClr val="accent6"/>
              </a:solidFill>
            </a:endParaRPr>
          </a:p>
          <a:p>
            <a:pPr algn="ctr"/>
            <a:endParaRPr lang="fr-FR" sz="1600" b="1" dirty="0">
              <a:solidFill>
                <a:schemeClr val="accent6"/>
              </a:solidFill>
            </a:endParaRPr>
          </a:p>
          <a:p>
            <a:pPr algn="ctr"/>
            <a:endParaRPr lang="fr-FR" sz="1600" b="1" dirty="0">
              <a:solidFill>
                <a:schemeClr val="accent6"/>
              </a:solidFill>
            </a:endParaRPr>
          </a:p>
          <a:p>
            <a:pPr algn="ctr"/>
            <a:endParaRPr lang="fr-FR" sz="1600" b="1" dirty="0">
              <a:solidFill>
                <a:schemeClr val="accent6"/>
              </a:solidFill>
            </a:endParaRPr>
          </a:p>
        </p:txBody>
      </p:sp>
      <p:sp>
        <p:nvSpPr>
          <p:cNvPr id="13" name="Rectangle 12">
            <a:extLst>
              <a:ext uri="{FF2B5EF4-FFF2-40B4-BE49-F238E27FC236}">
                <a16:creationId xmlns:a16="http://schemas.microsoft.com/office/drawing/2014/main" id="{C2AED87B-86FB-4DD7-9336-A605A24B56C2}"/>
              </a:ext>
            </a:extLst>
          </p:cNvPr>
          <p:cNvSpPr/>
          <p:nvPr/>
        </p:nvSpPr>
        <p:spPr>
          <a:xfrm>
            <a:off x="6283452" y="1687966"/>
            <a:ext cx="2619009" cy="1446550"/>
          </a:xfrm>
          <a:prstGeom prst="rect">
            <a:avLst/>
          </a:prstGeom>
          <a:solidFill>
            <a:schemeClr val="bg1"/>
          </a:solidFill>
          <a:ln>
            <a:solidFill>
              <a:schemeClr val="tx1"/>
            </a:solidFill>
          </a:ln>
        </p:spPr>
        <p:txBody>
          <a:bodyPr wrap="square">
            <a:spAutoFit/>
          </a:bodyPr>
          <a:lstStyle/>
          <a:p>
            <a:r>
              <a:rPr lang="fr-FR" sz="1100" dirty="0">
                <a:solidFill>
                  <a:srgbClr val="EF7D00"/>
                </a:solidFill>
              </a:rPr>
              <a:t> </a:t>
            </a:r>
          </a:p>
          <a:p>
            <a:pPr algn="just"/>
            <a:r>
              <a:rPr lang="fr-FR" sz="1100" dirty="0"/>
              <a:t>- Le transfert des cotisations obligatoires détenues sur des anciens compte individuels Article 83 </a:t>
            </a:r>
            <a:r>
              <a:rPr lang="fr-FR" sz="1100" i="1" dirty="0"/>
              <a:t> (Cotisations obligatoires employeur et Cotisations obligatoires salarié)</a:t>
            </a:r>
          </a:p>
          <a:p>
            <a:pPr marL="360363" indent="-184150">
              <a:buFontTx/>
              <a:buChar char="-"/>
            </a:pPr>
            <a:endParaRPr lang="fr-FR" sz="1100" dirty="0">
              <a:solidFill>
                <a:schemeClr val="accent5">
                  <a:lumMod val="60000"/>
                  <a:lumOff val="40000"/>
                </a:schemeClr>
              </a:solidFill>
            </a:endParaRPr>
          </a:p>
          <a:p>
            <a:endParaRPr lang="fr-FR" sz="1100" dirty="0">
              <a:solidFill>
                <a:schemeClr val="accent5">
                  <a:lumMod val="60000"/>
                  <a:lumOff val="40000"/>
                </a:schemeClr>
              </a:solidFill>
            </a:endParaRPr>
          </a:p>
        </p:txBody>
      </p:sp>
      <p:sp>
        <p:nvSpPr>
          <p:cNvPr id="14" name="Rectangle 13">
            <a:extLst>
              <a:ext uri="{FF2B5EF4-FFF2-40B4-BE49-F238E27FC236}">
                <a16:creationId xmlns:a16="http://schemas.microsoft.com/office/drawing/2014/main" id="{9CFF3C4C-1594-457F-BBDD-5607D15271E8}"/>
              </a:ext>
            </a:extLst>
          </p:cNvPr>
          <p:cNvSpPr/>
          <p:nvPr/>
        </p:nvSpPr>
        <p:spPr>
          <a:xfrm>
            <a:off x="633682" y="1629595"/>
            <a:ext cx="2213035" cy="769441"/>
          </a:xfrm>
          <a:prstGeom prst="rect">
            <a:avLst/>
          </a:prstGeom>
          <a:solidFill>
            <a:schemeClr val="bg1"/>
          </a:solidFill>
          <a:ln>
            <a:solidFill>
              <a:schemeClr val="accent6"/>
            </a:solidFill>
          </a:ln>
        </p:spPr>
        <p:txBody>
          <a:bodyPr wrap="square">
            <a:spAutoFit/>
          </a:bodyPr>
          <a:lstStyle/>
          <a:p>
            <a:endParaRPr lang="fr-FR" sz="1100" dirty="0">
              <a:solidFill>
                <a:srgbClr val="0077BE"/>
              </a:solidFill>
            </a:endParaRPr>
          </a:p>
          <a:p>
            <a:pPr marL="171450" indent="-171450">
              <a:buFont typeface="Wingdings" panose="05000000000000000000" pitchFamily="2" charset="2"/>
              <a:buChar char="§"/>
            </a:pPr>
            <a:r>
              <a:rPr lang="fr-FR" sz="1100" b="1" dirty="0">
                <a:solidFill>
                  <a:srgbClr val="0077BE"/>
                </a:solidFill>
              </a:rPr>
              <a:t>Les Versements volontaires </a:t>
            </a:r>
          </a:p>
          <a:p>
            <a:pPr marL="171450" indent="-171450">
              <a:buFontTx/>
              <a:buChar char="-"/>
            </a:pPr>
            <a:r>
              <a:rPr lang="fr-FR" sz="1100" dirty="0">
                <a:solidFill>
                  <a:srgbClr val="0077BE"/>
                </a:solidFill>
              </a:rPr>
              <a:t> Versements déductibles</a:t>
            </a:r>
          </a:p>
          <a:p>
            <a:pPr marL="171450" indent="-171450">
              <a:buFontTx/>
              <a:buChar char="-"/>
            </a:pPr>
            <a:r>
              <a:rPr lang="fr-FR" sz="1100" dirty="0">
                <a:solidFill>
                  <a:srgbClr val="0077BE"/>
                </a:solidFill>
              </a:rPr>
              <a:t> Versements non déductibles</a:t>
            </a:r>
          </a:p>
        </p:txBody>
      </p:sp>
      <p:sp>
        <p:nvSpPr>
          <p:cNvPr id="15" name="Rectangle 14">
            <a:extLst>
              <a:ext uri="{FF2B5EF4-FFF2-40B4-BE49-F238E27FC236}">
                <a16:creationId xmlns:a16="http://schemas.microsoft.com/office/drawing/2014/main" id="{CDF93329-F736-4A91-BD6E-6B6D17DE6ECB}"/>
              </a:ext>
            </a:extLst>
          </p:cNvPr>
          <p:cNvSpPr/>
          <p:nvPr/>
        </p:nvSpPr>
        <p:spPr>
          <a:xfrm>
            <a:off x="3021579" y="1618122"/>
            <a:ext cx="3054757" cy="1369606"/>
          </a:xfrm>
          <a:prstGeom prst="rect">
            <a:avLst/>
          </a:prstGeom>
          <a:solidFill>
            <a:schemeClr val="bg1"/>
          </a:solidFill>
          <a:ln>
            <a:solidFill>
              <a:schemeClr val="accent6"/>
            </a:solidFill>
          </a:ln>
        </p:spPr>
        <p:txBody>
          <a:bodyPr wrap="square">
            <a:spAutoFit/>
          </a:bodyPr>
          <a:lstStyle/>
          <a:p>
            <a:endParaRPr lang="fr-FR" sz="1100" dirty="0">
              <a:solidFill>
                <a:srgbClr val="4AA53B"/>
              </a:solidFill>
            </a:endParaRPr>
          </a:p>
          <a:p>
            <a:pPr marL="347663" lvl="0" indent="-171450">
              <a:buFont typeface="Wingdings" panose="05000000000000000000" pitchFamily="2" charset="2"/>
              <a:buChar char="§"/>
            </a:pPr>
            <a:r>
              <a:rPr lang="fr-FR" sz="1200" b="1" dirty="0">
                <a:solidFill>
                  <a:srgbClr val="4AA53B"/>
                </a:solidFill>
              </a:rPr>
              <a:t>Versements de l’Epargne salariale</a:t>
            </a:r>
            <a:endParaRPr lang="fr-FR" sz="1200" dirty="0">
              <a:solidFill>
                <a:srgbClr val="4AA53B"/>
              </a:solidFill>
            </a:endParaRPr>
          </a:p>
          <a:p>
            <a:pPr marL="176213" lvl="0"/>
            <a:r>
              <a:rPr lang="fr-FR" sz="1200" dirty="0">
                <a:solidFill>
                  <a:srgbClr val="4AA53B"/>
                </a:solidFill>
              </a:rPr>
              <a:t>-  Versements de la Participation </a:t>
            </a:r>
          </a:p>
          <a:p>
            <a:pPr marL="360363" lvl="0" indent="-184150">
              <a:buFontTx/>
              <a:buChar char="-"/>
            </a:pPr>
            <a:r>
              <a:rPr lang="fr-FR" sz="1200" dirty="0">
                <a:solidFill>
                  <a:srgbClr val="4AA53B"/>
                </a:solidFill>
              </a:rPr>
              <a:t>Versement de l’intéressement</a:t>
            </a:r>
          </a:p>
          <a:p>
            <a:pPr marL="360363" lvl="0" indent="-184150"/>
            <a:r>
              <a:rPr lang="fr-FR" sz="1200" dirty="0">
                <a:solidFill>
                  <a:srgbClr val="4AA53B"/>
                </a:solidFill>
              </a:rPr>
              <a:t>-  Droits inscrits au CET ou jours de congés non pris </a:t>
            </a:r>
          </a:p>
          <a:p>
            <a:pPr marL="360363" lvl="0" indent="-184150">
              <a:buFontTx/>
              <a:buChar char="-"/>
            </a:pPr>
            <a:r>
              <a:rPr lang="fr-FR" sz="1200" dirty="0">
                <a:solidFill>
                  <a:srgbClr val="4AA53B"/>
                </a:solidFill>
              </a:rPr>
              <a:t>Abondement employeur</a:t>
            </a:r>
            <a:endParaRPr lang="fr-FR" sz="1100" dirty="0">
              <a:solidFill>
                <a:srgbClr val="4AA53B"/>
              </a:solidFill>
            </a:endParaRPr>
          </a:p>
        </p:txBody>
      </p:sp>
      <p:sp>
        <p:nvSpPr>
          <p:cNvPr id="16" name="ZoneTexte 15">
            <a:extLst>
              <a:ext uri="{FF2B5EF4-FFF2-40B4-BE49-F238E27FC236}">
                <a16:creationId xmlns:a16="http://schemas.microsoft.com/office/drawing/2014/main" id="{42D12643-AE18-414B-ABCC-CE13E7D2AB84}"/>
              </a:ext>
            </a:extLst>
          </p:cNvPr>
          <p:cNvSpPr txBox="1"/>
          <p:nvPr/>
        </p:nvSpPr>
        <p:spPr>
          <a:xfrm>
            <a:off x="759566" y="4937668"/>
            <a:ext cx="2552978" cy="523220"/>
          </a:xfrm>
          <a:prstGeom prst="rect">
            <a:avLst/>
          </a:prstGeom>
          <a:solidFill>
            <a:srgbClr val="0077BE"/>
          </a:solidFill>
          <a:ln>
            <a:noFill/>
          </a:ln>
        </p:spPr>
        <p:txBody>
          <a:bodyPr wrap="square" rtlCol="0">
            <a:spAutoFit/>
          </a:bodyPr>
          <a:lstStyle/>
          <a:p>
            <a:pPr algn="ctr"/>
            <a:r>
              <a:rPr lang="fr-FR" sz="1400" dirty="0">
                <a:solidFill>
                  <a:schemeClr val="bg1"/>
                </a:solidFill>
              </a:rPr>
              <a:t>C1 - Compartiment  individuel</a:t>
            </a:r>
            <a:endParaRPr lang="fr-FR" sz="1000" b="1" cap="all" dirty="0">
              <a:solidFill>
                <a:schemeClr val="bg1"/>
              </a:solidFill>
              <a:latin typeface="Verdana" panose="020B0604030504040204" pitchFamily="34" charset="0"/>
              <a:ea typeface="Verdana" panose="020B0604030504040204" pitchFamily="34" charset="0"/>
              <a:cs typeface="Verdana" panose="020B0604030504040204" pitchFamily="34" charset="0"/>
            </a:endParaRPr>
          </a:p>
          <a:p>
            <a:pPr algn="ctr"/>
            <a:r>
              <a:rPr lang="fr-FR" sz="1400" dirty="0">
                <a:solidFill>
                  <a:schemeClr val="bg1"/>
                </a:solidFill>
              </a:rPr>
              <a:t>  Versements volontaires </a:t>
            </a:r>
          </a:p>
        </p:txBody>
      </p:sp>
      <p:sp>
        <p:nvSpPr>
          <p:cNvPr id="17" name="ZoneTexte 16">
            <a:extLst>
              <a:ext uri="{FF2B5EF4-FFF2-40B4-BE49-F238E27FC236}">
                <a16:creationId xmlns:a16="http://schemas.microsoft.com/office/drawing/2014/main" id="{D20BC1D4-BB4C-4497-858C-C6187D2E603B}"/>
              </a:ext>
            </a:extLst>
          </p:cNvPr>
          <p:cNvSpPr txBox="1"/>
          <p:nvPr/>
        </p:nvSpPr>
        <p:spPr>
          <a:xfrm>
            <a:off x="3524208" y="4944584"/>
            <a:ext cx="2357006" cy="523220"/>
          </a:xfrm>
          <a:prstGeom prst="rect">
            <a:avLst/>
          </a:prstGeom>
          <a:solidFill>
            <a:srgbClr val="4AA53B"/>
          </a:solidFill>
          <a:ln>
            <a:noFill/>
          </a:ln>
        </p:spPr>
        <p:txBody>
          <a:bodyPr wrap="square" rtlCol="0">
            <a:spAutoFit/>
          </a:bodyPr>
          <a:lstStyle/>
          <a:p>
            <a:pPr algn="ctr"/>
            <a:r>
              <a:rPr lang="fr-FR" sz="1400" dirty="0"/>
              <a:t>C2 - Compartiment collectif </a:t>
            </a:r>
          </a:p>
          <a:p>
            <a:pPr algn="ctr"/>
            <a:r>
              <a:rPr lang="fr-FR" sz="1400" dirty="0"/>
              <a:t>Epargne salariale</a:t>
            </a:r>
          </a:p>
        </p:txBody>
      </p:sp>
      <p:sp>
        <p:nvSpPr>
          <p:cNvPr id="18" name="ZoneTexte 17">
            <a:extLst>
              <a:ext uri="{FF2B5EF4-FFF2-40B4-BE49-F238E27FC236}">
                <a16:creationId xmlns:a16="http://schemas.microsoft.com/office/drawing/2014/main" id="{54CB4CF5-C5E5-47C8-8FA6-EA82D205654D}"/>
              </a:ext>
            </a:extLst>
          </p:cNvPr>
          <p:cNvSpPr txBox="1"/>
          <p:nvPr/>
        </p:nvSpPr>
        <p:spPr>
          <a:xfrm>
            <a:off x="6192960" y="4937104"/>
            <a:ext cx="2357006" cy="523220"/>
          </a:xfrm>
          <a:prstGeom prst="rect">
            <a:avLst/>
          </a:prstGeom>
          <a:solidFill>
            <a:srgbClr val="EF7D00"/>
          </a:solidFill>
          <a:ln>
            <a:noFill/>
          </a:ln>
        </p:spPr>
        <p:txBody>
          <a:bodyPr wrap="square" rtlCol="0">
            <a:spAutoFit/>
          </a:bodyPr>
          <a:lstStyle/>
          <a:p>
            <a:pPr algn="ctr"/>
            <a:r>
              <a:rPr lang="fr-FR" sz="1400" dirty="0"/>
              <a:t>C3 - Compartiment catégoriel </a:t>
            </a:r>
            <a:endParaRPr lang="fr-FR" sz="1000" dirty="0"/>
          </a:p>
          <a:p>
            <a:pPr algn="ctr"/>
            <a:r>
              <a:rPr lang="fr-FR" sz="1400" dirty="0"/>
              <a:t>     Cotisations obligatoires</a:t>
            </a:r>
          </a:p>
        </p:txBody>
      </p:sp>
      <p:sp>
        <p:nvSpPr>
          <p:cNvPr id="19" name="Flèche : bas 18">
            <a:extLst>
              <a:ext uri="{FF2B5EF4-FFF2-40B4-BE49-F238E27FC236}">
                <a16:creationId xmlns:a16="http://schemas.microsoft.com/office/drawing/2014/main" id="{68F2326E-F3C0-4939-A802-BA39DAC55655}"/>
              </a:ext>
            </a:extLst>
          </p:cNvPr>
          <p:cNvSpPr/>
          <p:nvPr/>
        </p:nvSpPr>
        <p:spPr>
          <a:xfrm rot="20654540">
            <a:off x="2155624" y="3784239"/>
            <a:ext cx="119364" cy="1099622"/>
          </a:xfrm>
          <a:prstGeom prst="downArrow">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20" name="Flèche : bas 19">
            <a:extLst>
              <a:ext uri="{FF2B5EF4-FFF2-40B4-BE49-F238E27FC236}">
                <a16:creationId xmlns:a16="http://schemas.microsoft.com/office/drawing/2014/main" id="{9F155FE4-C341-472B-AD8D-E7BCE61956B3}"/>
              </a:ext>
            </a:extLst>
          </p:cNvPr>
          <p:cNvSpPr/>
          <p:nvPr/>
        </p:nvSpPr>
        <p:spPr>
          <a:xfrm flipH="1">
            <a:off x="4536913" y="4509505"/>
            <a:ext cx="95674" cy="290493"/>
          </a:xfrm>
          <a:prstGeom prst="downArrow">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21" name="Flèche : bas 20">
            <a:extLst>
              <a:ext uri="{FF2B5EF4-FFF2-40B4-BE49-F238E27FC236}">
                <a16:creationId xmlns:a16="http://schemas.microsoft.com/office/drawing/2014/main" id="{0E72D24E-D6C4-4C52-BE23-9CAC9DD845E4}"/>
              </a:ext>
            </a:extLst>
          </p:cNvPr>
          <p:cNvSpPr/>
          <p:nvPr/>
        </p:nvSpPr>
        <p:spPr>
          <a:xfrm rot="887079">
            <a:off x="7615750" y="3236151"/>
            <a:ext cx="99706" cy="1429543"/>
          </a:xfrm>
          <a:prstGeom prst="downArrow">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cxnSp>
        <p:nvCxnSpPr>
          <p:cNvPr id="22" name="Connecteur droit 21">
            <a:extLst>
              <a:ext uri="{FF2B5EF4-FFF2-40B4-BE49-F238E27FC236}">
                <a16:creationId xmlns:a16="http://schemas.microsoft.com/office/drawing/2014/main" id="{FEEC7080-61A3-488D-A01C-F61D0C837F9F}"/>
              </a:ext>
            </a:extLst>
          </p:cNvPr>
          <p:cNvCxnSpPr>
            <a:cxnSpLocks/>
          </p:cNvCxnSpPr>
          <p:nvPr/>
        </p:nvCxnSpPr>
        <p:spPr>
          <a:xfrm>
            <a:off x="4584750" y="3554776"/>
            <a:ext cx="0" cy="637978"/>
          </a:xfrm>
          <a:prstGeom prst="line">
            <a:avLst/>
          </a:prstGeom>
          <a:ln w="57150"/>
        </p:spPr>
        <p:style>
          <a:lnRef idx="2">
            <a:schemeClr val="dk1"/>
          </a:lnRef>
          <a:fillRef idx="0">
            <a:schemeClr val="dk1"/>
          </a:fillRef>
          <a:effectRef idx="1">
            <a:schemeClr val="dk1"/>
          </a:effectRef>
          <a:fontRef idx="minor">
            <a:schemeClr val="tx1"/>
          </a:fontRef>
        </p:style>
      </p:cxnSp>
      <p:sp>
        <p:nvSpPr>
          <p:cNvPr id="23" name="Rectangle 22">
            <a:extLst>
              <a:ext uri="{FF2B5EF4-FFF2-40B4-BE49-F238E27FC236}">
                <a16:creationId xmlns:a16="http://schemas.microsoft.com/office/drawing/2014/main" id="{94D7501A-4837-4E6E-9BDC-B71E37A8AC11}"/>
              </a:ext>
            </a:extLst>
          </p:cNvPr>
          <p:cNvSpPr/>
          <p:nvPr/>
        </p:nvSpPr>
        <p:spPr>
          <a:xfrm>
            <a:off x="507559" y="5475241"/>
            <a:ext cx="8687247" cy="584775"/>
          </a:xfrm>
          <a:prstGeom prst="rect">
            <a:avLst/>
          </a:prstGeom>
        </p:spPr>
        <p:txBody>
          <a:bodyPr wrap="square">
            <a:spAutoFit/>
          </a:bodyPr>
          <a:lstStyle/>
          <a:p>
            <a:pPr algn="ctr"/>
            <a:r>
              <a:rPr lang="fr-FR" sz="1600" dirty="0">
                <a:solidFill>
                  <a:schemeClr val="accent6"/>
                </a:solidFill>
                <a:latin typeface="Verdana" panose="020B0604030504040204" pitchFamily="34" charset="0"/>
                <a:ea typeface="Verdana" panose="020B0604030504040204" pitchFamily="34" charset="0"/>
                <a:cs typeface="Verdana" panose="020B0604030504040204" pitchFamily="34" charset="0"/>
              </a:rPr>
              <a:t>Les sommes sont investies dans des FCPE  ou dans des SICAV </a:t>
            </a:r>
          </a:p>
          <a:p>
            <a:pPr algn="ctr"/>
            <a:r>
              <a:rPr lang="fr-FR" sz="1600" dirty="0">
                <a:solidFill>
                  <a:schemeClr val="accent6"/>
                </a:solidFill>
                <a:latin typeface="Verdana" panose="020B0604030504040204" pitchFamily="34" charset="0"/>
                <a:ea typeface="Verdana" panose="020B0604030504040204" pitchFamily="34" charset="0"/>
                <a:cs typeface="Verdana" panose="020B0604030504040204" pitchFamily="34" charset="0"/>
              </a:rPr>
              <a:t>Au choix de l’Epargnant</a:t>
            </a:r>
          </a:p>
        </p:txBody>
      </p:sp>
      <p:sp>
        <p:nvSpPr>
          <p:cNvPr id="24" name="ZoneTexte 23">
            <a:extLst>
              <a:ext uri="{FF2B5EF4-FFF2-40B4-BE49-F238E27FC236}">
                <a16:creationId xmlns:a16="http://schemas.microsoft.com/office/drawing/2014/main" id="{58088437-B6B5-40A6-9EF8-99156E9DDABF}"/>
              </a:ext>
            </a:extLst>
          </p:cNvPr>
          <p:cNvSpPr txBox="1"/>
          <p:nvPr/>
        </p:nvSpPr>
        <p:spPr>
          <a:xfrm>
            <a:off x="4001440" y="4101315"/>
            <a:ext cx="1399643" cy="369332"/>
          </a:xfrm>
          <a:prstGeom prst="rect">
            <a:avLst/>
          </a:prstGeom>
          <a:noFill/>
        </p:spPr>
        <p:txBody>
          <a:bodyPr wrap="square" rtlCol="0">
            <a:spAutoFit/>
          </a:bodyPr>
          <a:lstStyle/>
          <a:p>
            <a:pPr algn="l"/>
            <a:r>
              <a:rPr lang="fr-FR" b="1" kern="1200" cap="all" baseline="0" dirty="0">
                <a:latin typeface="Verdana" panose="020B0604030504040204" pitchFamily="34" charset="0"/>
                <a:ea typeface="Verdana" panose="020B0604030504040204" pitchFamily="34" charset="0"/>
                <a:cs typeface="Verdana" panose="020B0604030504040204" pitchFamily="34" charset="0"/>
              </a:rPr>
              <a:t>Per col</a:t>
            </a:r>
          </a:p>
        </p:txBody>
      </p:sp>
      <p:sp>
        <p:nvSpPr>
          <p:cNvPr id="25" name="Rectangle 24">
            <a:extLst>
              <a:ext uri="{FF2B5EF4-FFF2-40B4-BE49-F238E27FC236}">
                <a16:creationId xmlns:a16="http://schemas.microsoft.com/office/drawing/2014/main" id="{1B1FC0A4-F9A8-4715-95A3-214D190320ED}"/>
              </a:ext>
            </a:extLst>
          </p:cNvPr>
          <p:cNvSpPr/>
          <p:nvPr/>
        </p:nvSpPr>
        <p:spPr>
          <a:xfrm>
            <a:off x="647515" y="2548203"/>
            <a:ext cx="2213035" cy="1446550"/>
          </a:xfrm>
          <a:prstGeom prst="rect">
            <a:avLst/>
          </a:prstGeom>
          <a:ln>
            <a:solidFill>
              <a:schemeClr val="tx1"/>
            </a:solidFill>
          </a:ln>
        </p:spPr>
        <p:txBody>
          <a:bodyPr wrap="square">
            <a:spAutoFit/>
          </a:bodyPr>
          <a:lstStyle/>
          <a:p>
            <a:pPr marL="171450" indent="-171450">
              <a:buFont typeface="Arial" panose="020B0604020202020204" pitchFamily="34" charset="0"/>
              <a:buChar char="•"/>
            </a:pPr>
            <a:r>
              <a:rPr lang="fr-FR" sz="1100" dirty="0"/>
              <a:t>Et les transferts issus des :</a:t>
            </a:r>
          </a:p>
          <a:p>
            <a:pPr marL="268288"/>
            <a:r>
              <a:rPr lang="fr-FR" sz="1100" dirty="0"/>
              <a:t>- versements volontaires PERCO</a:t>
            </a:r>
          </a:p>
          <a:p>
            <a:pPr marL="268288"/>
            <a:r>
              <a:rPr lang="fr-FR" sz="1100" dirty="0"/>
              <a:t>- versements individuels et facultatifs des régimes de retraite « article 83 »</a:t>
            </a:r>
          </a:p>
          <a:p>
            <a:pPr marL="268288"/>
            <a:r>
              <a:rPr lang="fr-FR" sz="1100" dirty="0"/>
              <a:t>- versements PERP et/ou Madelin</a:t>
            </a:r>
            <a:endParaRPr lang="fr-FR" sz="1100" dirty="0">
              <a:solidFill>
                <a:schemeClr val="accent6"/>
              </a:solidFill>
            </a:endParaRPr>
          </a:p>
        </p:txBody>
      </p:sp>
      <p:sp>
        <p:nvSpPr>
          <p:cNvPr id="26" name="Rectangle 25">
            <a:extLst>
              <a:ext uri="{FF2B5EF4-FFF2-40B4-BE49-F238E27FC236}">
                <a16:creationId xmlns:a16="http://schemas.microsoft.com/office/drawing/2014/main" id="{2EC63A8E-B283-443F-B6A4-AFA94B7A2E46}"/>
              </a:ext>
            </a:extLst>
          </p:cNvPr>
          <p:cNvSpPr/>
          <p:nvPr/>
        </p:nvSpPr>
        <p:spPr>
          <a:xfrm>
            <a:off x="3005005" y="3123889"/>
            <a:ext cx="3167001" cy="430887"/>
          </a:xfrm>
          <a:prstGeom prst="rect">
            <a:avLst/>
          </a:prstGeom>
          <a:ln>
            <a:solidFill>
              <a:schemeClr val="tx1"/>
            </a:solidFill>
          </a:ln>
        </p:spPr>
        <p:txBody>
          <a:bodyPr wrap="square">
            <a:spAutoFit/>
          </a:bodyPr>
          <a:lstStyle/>
          <a:p>
            <a:r>
              <a:rPr lang="fr-FR" sz="1100" dirty="0">
                <a:solidFill>
                  <a:schemeClr val="accent6"/>
                </a:solidFill>
              </a:rPr>
              <a:t>-</a:t>
            </a:r>
            <a:r>
              <a:rPr lang="fr-FR" sz="1100" dirty="0"/>
              <a:t> Et  les transfert des anciens PERCO  (hors versements volontaires)</a:t>
            </a:r>
          </a:p>
        </p:txBody>
      </p:sp>
    </p:spTree>
    <p:extLst>
      <p:ext uri="{BB962C8B-B14F-4D97-AF65-F5344CB8AC3E}">
        <p14:creationId xmlns:p14="http://schemas.microsoft.com/office/powerpoint/2010/main" val="49390185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Espace réservé du texte 26">
            <a:extLst>
              <a:ext uri="{FF2B5EF4-FFF2-40B4-BE49-F238E27FC236}">
                <a16:creationId xmlns:a16="http://schemas.microsoft.com/office/drawing/2014/main" id="{7B12C824-BD20-A14C-B120-B091C443379D}"/>
              </a:ext>
            </a:extLst>
          </p:cNvPr>
          <p:cNvSpPr>
            <a:spLocks noGrp="1"/>
          </p:cNvSpPr>
          <p:nvPr>
            <p:ph type="body" sz="quarter" idx="13"/>
          </p:nvPr>
        </p:nvSpPr>
        <p:spPr>
          <a:xfrm>
            <a:off x="1368425" y="603092"/>
            <a:ext cx="6261201" cy="333375"/>
          </a:xfrm>
        </p:spPr>
        <p:txBody>
          <a:bodyPr/>
          <a:lstStyle/>
          <a:p>
            <a:r>
              <a:rPr lang="fr-FR" dirty="0"/>
              <a:t>Dénouement du contrat </a:t>
            </a:r>
          </a:p>
        </p:txBody>
      </p:sp>
      <p:sp>
        <p:nvSpPr>
          <p:cNvPr id="2" name="Espace réservé de la date 1">
            <a:extLst>
              <a:ext uri="{FF2B5EF4-FFF2-40B4-BE49-F238E27FC236}">
                <a16:creationId xmlns:a16="http://schemas.microsoft.com/office/drawing/2014/main" id="{119410D0-CD12-9A4F-99EF-5C7C6D8246C6}"/>
              </a:ext>
            </a:extLst>
          </p:cNvPr>
          <p:cNvSpPr>
            <a:spLocks noGrp="1"/>
          </p:cNvSpPr>
          <p:nvPr>
            <p:ph type="dt" sz="half" idx="10"/>
          </p:nvPr>
        </p:nvSpPr>
        <p:spPr/>
        <p:txBody>
          <a:bodyPr/>
          <a:lstStyle/>
          <a:p>
            <a:pPr>
              <a:spcBef>
                <a:spcPct val="0"/>
              </a:spcBef>
            </a:pPr>
            <a:fld id="{D641EFE0-45D8-0E4E-9973-7F8A1AF362B6}" type="datetime4">
              <a:rPr lang="fr-FR" smtClean="0"/>
              <a:t>3 juin 2021</a:t>
            </a:fld>
            <a:endParaRPr lang="fr-FR" dirty="0"/>
          </a:p>
        </p:txBody>
      </p:sp>
      <p:sp>
        <p:nvSpPr>
          <p:cNvPr id="7" name="Espace réservé du texte 6">
            <a:extLst>
              <a:ext uri="{FF2B5EF4-FFF2-40B4-BE49-F238E27FC236}">
                <a16:creationId xmlns:a16="http://schemas.microsoft.com/office/drawing/2014/main" id="{4A95D528-2D59-45F0-A5ED-AE43E18F64DF}"/>
              </a:ext>
            </a:extLst>
          </p:cNvPr>
          <p:cNvSpPr>
            <a:spLocks noGrp="1"/>
          </p:cNvSpPr>
          <p:nvPr>
            <p:ph type="body" sz="quarter" idx="12"/>
          </p:nvPr>
        </p:nvSpPr>
        <p:spPr/>
        <p:txBody>
          <a:bodyPr/>
          <a:lstStyle/>
          <a:p>
            <a:r>
              <a:rPr lang="fr-FR" dirty="0"/>
              <a:t>Le PER-COLL</a:t>
            </a:r>
          </a:p>
        </p:txBody>
      </p:sp>
      <p:sp>
        <p:nvSpPr>
          <p:cNvPr id="3" name="Titre 2">
            <a:extLst>
              <a:ext uri="{FF2B5EF4-FFF2-40B4-BE49-F238E27FC236}">
                <a16:creationId xmlns:a16="http://schemas.microsoft.com/office/drawing/2014/main" id="{9545E8EF-C88C-C04C-9784-7B951DFDB013}"/>
              </a:ext>
            </a:extLst>
          </p:cNvPr>
          <p:cNvSpPr>
            <a:spLocks noGrp="1"/>
          </p:cNvSpPr>
          <p:nvPr>
            <p:ph type="title"/>
          </p:nvPr>
        </p:nvSpPr>
        <p:spPr/>
        <p:txBody>
          <a:bodyPr/>
          <a:lstStyle/>
          <a:p>
            <a:r>
              <a:rPr lang="fr-FR" dirty="0"/>
              <a:t>2</a:t>
            </a:r>
          </a:p>
        </p:txBody>
      </p:sp>
      <p:sp>
        <p:nvSpPr>
          <p:cNvPr id="16" name="Espace réservé du texte 22">
            <a:extLst>
              <a:ext uri="{FF2B5EF4-FFF2-40B4-BE49-F238E27FC236}">
                <a16:creationId xmlns:a16="http://schemas.microsoft.com/office/drawing/2014/main" id="{76446074-371A-4610-A77C-B360A4F94B30}"/>
              </a:ext>
            </a:extLst>
          </p:cNvPr>
          <p:cNvSpPr>
            <a:spLocks noGrp="1"/>
          </p:cNvSpPr>
          <p:nvPr>
            <p:ph type="body" sz="quarter" idx="15"/>
          </p:nvPr>
        </p:nvSpPr>
        <p:spPr>
          <a:xfrm>
            <a:off x="1368425" y="1055683"/>
            <a:ext cx="5064879" cy="322104"/>
          </a:xfrm>
        </p:spPr>
        <p:txBody>
          <a:bodyPr/>
          <a:lstStyle/>
          <a:p>
            <a:r>
              <a:rPr lang="fr-FR" dirty="0"/>
              <a:t> Modalités de sortie</a:t>
            </a:r>
          </a:p>
        </p:txBody>
      </p:sp>
      <p:sp>
        <p:nvSpPr>
          <p:cNvPr id="9" name="Rectangle 8">
            <a:extLst>
              <a:ext uri="{FF2B5EF4-FFF2-40B4-BE49-F238E27FC236}">
                <a16:creationId xmlns:a16="http://schemas.microsoft.com/office/drawing/2014/main" id="{8D53C6F8-048C-463A-83EF-B0E05BE04FB8}"/>
              </a:ext>
            </a:extLst>
          </p:cNvPr>
          <p:cNvSpPr/>
          <p:nvPr/>
        </p:nvSpPr>
        <p:spPr>
          <a:xfrm>
            <a:off x="836279" y="1499298"/>
            <a:ext cx="7203540" cy="1569660"/>
          </a:xfrm>
          <a:prstGeom prst="rect">
            <a:avLst/>
          </a:prstGeom>
        </p:spPr>
        <p:txBody>
          <a:bodyPr wrap="square">
            <a:spAutoFit/>
          </a:bodyPr>
          <a:lstStyle/>
          <a:p>
            <a:endParaRPr lang="fr-FR" sz="1600" dirty="0">
              <a:solidFill>
                <a:srgbClr val="636363"/>
              </a:solidFill>
            </a:endParaRPr>
          </a:p>
          <a:p>
            <a:r>
              <a:rPr lang="fr-FR" sz="1600" b="1" dirty="0"/>
              <a:t>A l’échéance du plan, la délivrance des avoirs</a:t>
            </a:r>
            <a:r>
              <a:rPr lang="fr-FR" sz="1600" dirty="0">
                <a:solidFill>
                  <a:srgbClr val="636363"/>
                </a:solidFill>
              </a:rPr>
              <a:t>, selon la nature,  </a:t>
            </a:r>
            <a:r>
              <a:rPr lang="fr-FR" sz="1600" b="1" dirty="0"/>
              <a:t>s’effectue</a:t>
            </a:r>
            <a:r>
              <a:rPr lang="fr-FR" sz="1600" dirty="0">
                <a:solidFill>
                  <a:srgbClr val="636363"/>
                </a:solidFill>
              </a:rPr>
              <a:t> :</a:t>
            </a:r>
          </a:p>
          <a:p>
            <a:pPr marL="285750" indent="-285750">
              <a:buFontTx/>
              <a:buChar char="-"/>
            </a:pPr>
            <a:r>
              <a:rPr lang="fr-FR" sz="1600" dirty="0">
                <a:solidFill>
                  <a:srgbClr val="636363"/>
                </a:solidFill>
              </a:rPr>
              <a:t>soit </a:t>
            </a:r>
            <a:r>
              <a:rPr lang="fr-FR" sz="1600" dirty="0">
                <a:solidFill>
                  <a:schemeClr val="accent6"/>
                </a:solidFill>
              </a:rPr>
              <a:t>sous la forme d'une rente viagère</a:t>
            </a:r>
            <a:r>
              <a:rPr lang="fr-FR" sz="1600" dirty="0">
                <a:solidFill>
                  <a:srgbClr val="636363"/>
                </a:solidFill>
              </a:rPr>
              <a:t>,  </a:t>
            </a:r>
          </a:p>
          <a:p>
            <a:pPr marL="285750" indent="-285750">
              <a:buFontTx/>
              <a:buChar char="-"/>
            </a:pPr>
            <a:r>
              <a:rPr lang="fr-FR" sz="1600" dirty="0">
                <a:solidFill>
                  <a:srgbClr val="636363"/>
                </a:solidFill>
              </a:rPr>
              <a:t>soit </a:t>
            </a:r>
            <a:r>
              <a:rPr lang="fr-FR" sz="1600" dirty="0">
                <a:solidFill>
                  <a:schemeClr val="accent6"/>
                </a:solidFill>
              </a:rPr>
              <a:t>sous la forme d’un capital </a:t>
            </a:r>
            <a:r>
              <a:rPr lang="fr-FR" sz="1600" dirty="0">
                <a:solidFill>
                  <a:srgbClr val="636363"/>
                </a:solidFill>
              </a:rPr>
              <a:t>(en une fois ou de façon fractionné)</a:t>
            </a:r>
          </a:p>
          <a:p>
            <a:pPr marL="285750" indent="-285750">
              <a:buFontTx/>
              <a:buChar char="-"/>
            </a:pPr>
            <a:r>
              <a:rPr lang="fr-FR" sz="1600" dirty="0">
                <a:solidFill>
                  <a:srgbClr val="636363"/>
                </a:solidFill>
              </a:rPr>
              <a:t>ou </a:t>
            </a:r>
            <a:r>
              <a:rPr lang="fr-FR" sz="1600" dirty="0">
                <a:solidFill>
                  <a:schemeClr val="accent6"/>
                </a:solidFill>
              </a:rPr>
              <a:t>en combinant les deux. </a:t>
            </a:r>
          </a:p>
          <a:p>
            <a:pPr marL="285750" indent="-285750">
              <a:buFontTx/>
              <a:buChar char="-"/>
            </a:pPr>
            <a:endParaRPr lang="fr-FR" sz="1600" dirty="0">
              <a:solidFill>
                <a:schemeClr val="accent6"/>
              </a:solidFill>
            </a:endParaRPr>
          </a:p>
        </p:txBody>
      </p:sp>
      <p:sp>
        <p:nvSpPr>
          <p:cNvPr id="10" name="ZoneTexte 9">
            <a:extLst>
              <a:ext uri="{FF2B5EF4-FFF2-40B4-BE49-F238E27FC236}">
                <a16:creationId xmlns:a16="http://schemas.microsoft.com/office/drawing/2014/main" id="{674132C7-CE36-4566-ACA4-8D73703E992A}"/>
              </a:ext>
            </a:extLst>
          </p:cNvPr>
          <p:cNvSpPr txBox="1"/>
          <p:nvPr/>
        </p:nvSpPr>
        <p:spPr>
          <a:xfrm>
            <a:off x="338956" y="3541705"/>
            <a:ext cx="2714795" cy="984885"/>
          </a:xfrm>
          <a:prstGeom prst="rect">
            <a:avLst/>
          </a:prstGeom>
          <a:solidFill>
            <a:srgbClr val="0077BE"/>
          </a:solidFill>
        </p:spPr>
        <p:txBody>
          <a:bodyPr wrap="square" rtlCol="0">
            <a:spAutoFit/>
          </a:bodyPr>
          <a:lstStyle/>
          <a:p>
            <a:pPr algn="ctr"/>
            <a:r>
              <a:rPr lang="fr-FR" sz="1400" dirty="0">
                <a:solidFill>
                  <a:schemeClr val="bg1"/>
                </a:solidFill>
              </a:rPr>
              <a:t>C 1 - Compartiment  individuel</a:t>
            </a:r>
            <a:endParaRPr lang="fr-FR" sz="1000" b="1" cap="all" dirty="0">
              <a:solidFill>
                <a:schemeClr val="bg1"/>
              </a:solidFill>
              <a:latin typeface="Verdana" panose="020B0604030504040204" pitchFamily="34" charset="0"/>
              <a:ea typeface="Verdana" panose="020B0604030504040204" pitchFamily="34" charset="0"/>
              <a:cs typeface="Verdana" panose="020B0604030504040204" pitchFamily="34" charset="0"/>
            </a:endParaRPr>
          </a:p>
          <a:p>
            <a:pPr algn="ctr"/>
            <a:r>
              <a:rPr lang="fr-FR" sz="1400" dirty="0">
                <a:solidFill>
                  <a:schemeClr val="bg1"/>
                </a:solidFill>
              </a:rPr>
              <a:t>  </a:t>
            </a:r>
          </a:p>
          <a:p>
            <a:pPr algn="ctr"/>
            <a:r>
              <a:rPr lang="fr-FR" sz="1000" dirty="0">
                <a:solidFill>
                  <a:schemeClr val="bg1"/>
                </a:solidFill>
              </a:rPr>
              <a:t>Comprend les versements individuels et facultatifs effectués sur les anciens produits retraite</a:t>
            </a:r>
          </a:p>
        </p:txBody>
      </p:sp>
      <p:sp>
        <p:nvSpPr>
          <p:cNvPr id="11" name="ZoneTexte 10">
            <a:extLst>
              <a:ext uri="{FF2B5EF4-FFF2-40B4-BE49-F238E27FC236}">
                <a16:creationId xmlns:a16="http://schemas.microsoft.com/office/drawing/2014/main" id="{FE1B2097-8BAE-4EAB-8820-6308CE0E56FC}"/>
              </a:ext>
            </a:extLst>
          </p:cNvPr>
          <p:cNvSpPr txBox="1"/>
          <p:nvPr/>
        </p:nvSpPr>
        <p:spPr>
          <a:xfrm>
            <a:off x="3193605" y="3540339"/>
            <a:ext cx="3205065" cy="830997"/>
          </a:xfrm>
          <a:prstGeom prst="rect">
            <a:avLst/>
          </a:prstGeom>
          <a:solidFill>
            <a:srgbClr val="4AA53B"/>
          </a:solidFill>
        </p:spPr>
        <p:txBody>
          <a:bodyPr wrap="square" rtlCol="0">
            <a:spAutoFit/>
          </a:bodyPr>
          <a:lstStyle/>
          <a:p>
            <a:pPr algn="ctr"/>
            <a:r>
              <a:rPr lang="fr-FR" sz="1400" b="1" dirty="0">
                <a:solidFill>
                  <a:schemeClr val="bg1"/>
                </a:solidFill>
              </a:rPr>
              <a:t>C2 - Compartiment collectif </a:t>
            </a:r>
          </a:p>
          <a:p>
            <a:pPr algn="ctr"/>
            <a:endParaRPr lang="fr-FR" sz="1400" b="1" dirty="0">
              <a:solidFill>
                <a:schemeClr val="bg1"/>
              </a:solidFill>
            </a:endParaRPr>
          </a:p>
          <a:p>
            <a:pPr algn="ctr"/>
            <a:r>
              <a:rPr lang="fr-FR" sz="1000" b="1" dirty="0">
                <a:solidFill>
                  <a:schemeClr val="bg1"/>
                </a:solidFill>
              </a:rPr>
              <a:t>Comprend les versements issus de l’épargne salariale auparavant effectués sur le PERCO </a:t>
            </a:r>
          </a:p>
        </p:txBody>
      </p:sp>
      <p:sp>
        <p:nvSpPr>
          <p:cNvPr id="12" name="ZoneTexte 11">
            <a:extLst>
              <a:ext uri="{FF2B5EF4-FFF2-40B4-BE49-F238E27FC236}">
                <a16:creationId xmlns:a16="http://schemas.microsoft.com/office/drawing/2014/main" id="{0D54DB64-DC87-4539-9324-2FE847880D06}"/>
              </a:ext>
            </a:extLst>
          </p:cNvPr>
          <p:cNvSpPr txBox="1"/>
          <p:nvPr/>
        </p:nvSpPr>
        <p:spPr>
          <a:xfrm>
            <a:off x="6538524" y="3535737"/>
            <a:ext cx="2450201" cy="830997"/>
          </a:xfrm>
          <a:prstGeom prst="rect">
            <a:avLst/>
          </a:prstGeom>
          <a:solidFill>
            <a:srgbClr val="EF7D00"/>
          </a:solidFill>
        </p:spPr>
        <p:txBody>
          <a:bodyPr wrap="square" rtlCol="0">
            <a:spAutoFit/>
          </a:bodyPr>
          <a:lstStyle/>
          <a:p>
            <a:pPr algn="ctr"/>
            <a:r>
              <a:rPr lang="fr-FR" sz="1400" dirty="0"/>
              <a:t>C3 - Compartiment catégoriel  </a:t>
            </a:r>
          </a:p>
          <a:p>
            <a:pPr algn="ctr"/>
            <a:endParaRPr lang="fr-FR" sz="1400" dirty="0"/>
          </a:p>
          <a:p>
            <a:pPr algn="ctr"/>
            <a:r>
              <a:rPr lang="fr-FR" sz="1000" dirty="0"/>
              <a:t>Comprend les cotisations obligatoires de l’ancien Article 83  - Transferts</a:t>
            </a:r>
          </a:p>
        </p:txBody>
      </p:sp>
      <p:sp>
        <p:nvSpPr>
          <p:cNvPr id="13" name="ZoneTexte 12">
            <a:extLst>
              <a:ext uri="{FF2B5EF4-FFF2-40B4-BE49-F238E27FC236}">
                <a16:creationId xmlns:a16="http://schemas.microsoft.com/office/drawing/2014/main" id="{25658A39-6E9E-4644-9274-5312A0402377}"/>
              </a:ext>
            </a:extLst>
          </p:cNvPr>
          <p:cNvSpPr txBox="1"/>
          <p:nvPr/>
        </p:nvSpPr>
        <p:spPr>
          <a:xfrm>
            <a:off x="353199" y="3098776"/>
            <a:ext cx="8635525" cy="348494"/>
          </a:xfrm>
          <a:prstGeom prst="rect">
            <a:avLst/>
          </a:prstGeom>
          <a:solidFill>
            <a:schemeClr val="bg1">
              <a:lumMod val="85000"/>
            </a:schemeClr>
          </a:solidFill>
        </p:spPr>
        <p:txBody>
          <a:bodyPr wrap="square" rtlCol="0">
            <a:spAutoFit/>
          </a:bodyPr>
          <a:lstStyle/>
          <a:p>
            <a:pPr algn="ctr"/>
            <a:r>
              <a:rPr lang="fr-FR" sz="1600" b="1" dirty="0">
                <a:solidFill>
                  <a:schemeClr val="accent6"/>
                </a:solidFill>
              </a:rPr>
              <a:t>PER COLL – PER COLLI</a:t>
            </a:r>
            <a:endParaRPr lang="fr-FR" sz="1000" b="1" kern="1200" cap="all" baseline="0" dirty="0">
              <a:solidFill>
                <a:schemeClr val="accent6"/>
              </a:solidFill>
              <a:latin typeface="Verdana" panose="020B0604030504040204" pitchFamily="34" charset="0"/>
              <a:ea typeface="Verdana" panose="020B0604030504040204" pitchFamily="34" charset="0"/>
              <a:cs typeface="Verdana" panose="020B0604030504040204" pitchFamily="34" charset="0"/>
            </a:endParaRPr>
          </a:p>
        </p:txBody>
      </p:sp>
      <p:sp>
        <p:nvSpPr>
          <p:cNvPr id="14" name="Rectangle 13">
            <a:extLst>
              <a:ext uri="{FF2B5EF4-FFF2-40B4-BE49-F238E27FC236}">
                <a16:creationId xmlns:a16="http://schemas.microsoft.com/office/drawing/2014/main" id="{F6B006E7-BD46-4176-BF7B-9C89AA988266}"/>
              </a:ext>
            </a:extLst>
          </p:cNvPr>
          <p:cNvSpPr/>
          <p:nvPr/>
        </p:nvSpPr>
        <p:spPr>
          <a:xfrm>
            <a:off x="3193605" y="4615056"/>
            <a:ext cx="3205065" cy="615553"/>
          </a:xfrm>
          <a:prstGeom prst="rect">
            <a:avLst/>
          </a:prstGeom>
          <a:ln>
            <a:solidFill>
              <a:schemeClr val="accent6"/>
            </a:solidFill>
          </a:ln>
        </p:spPr>
        <p:txBody>
          <a:bodyPr wrap="square">
            <a:spAutoFit/>
          </a:bodyPr>
          <a:lstStyle/>
          <a:p>
            <a:pPr algn="ctr"/>
            <a:endParaRPr lang="fr-FR" sz="1100" b="1" dirty="0"/>
          </a:p>
          <a:p>
            <a:pPr algn="ctr"/>
            <a:r>
              <a:rPr lang="fr-FR" sz="1200" b="1" dirty="0"/>
              <a:t>Sortie en rente ou en capital</a:t>
            </a:r>
          </a:p>
          <a:p>
            <a:r>
              <a:rPr lang="fr-FR" sz="1100" b="1" dirty="0"/>
              <a:t> </a:t>
            </a:r>
          </a:p>
        </p:txBody>
      </p:sp>
      <p:sp>
        <p:nvSpPr>
          <p:cNvPr id="15" name="Rectangle 14">
            <a:extLst>
              <a:ext uri="{FF2B5EF4-FFF2-40B4-BE49-F238E27FC236}">
                <a16:creationId xmlns:a16="http://schemas.microsoft.com/office/drawing/2014/main" id="{E0A8ECF6-E410-4A62-890F-A341354A335C}"/>
              </a:ext>
            </a:extLst>
          </p:cNvPr>
          <p:cNvSpPr/>
          <p:nvPr/>
        </p:nvSpPr>
        <p:spPr>
          <a:xfrm>
            <a:off x="6538524" y="4595536"/>
            <a:ext cx="2450201" cy="615553"/>
          </a:xfrm>
          <a:prstGeom prst="rect">
            <a:avLst/>
          </a:prstGeom>
          <a:ln>
            <a:solidFill>
              <a:schemeClr val="accent6"/>
            </a:solidFill>
          </a:ln>
        </p:spPr>
        <p:txBody>
          <a:bodyPr wrap="square">
            <a:spAutoFit/>
          </a:bodyPr>
          <a:lstStyle/>
          <a:p>
            <a:endParaRPr lang="fr-FR" sz="1100" b="1" dirty="0">
              <a:latin typeface="Verdana" panose="020B0604030504040204" pitchFamily="34" charset="0"/>
              <a:ea typeface="Verdana" panose="020B0604030504040204" pitchFamily="34" charset="0"/>
            </a:endParaRPr>
          </a:p>
          <a:p>
            <a:pPr algn="ctr"/>
            <a:r>
              <a:rPr lang="fr-FR" sz="1200" b="1" dirty="0">
                <a:latin typeface="Verdana" panose="020B0604030504040204" pitchFamily="34" charset="0"/>
                <a:ea typeface="Verdana" panose="020B0604030504040204" pitchFamily="34" charset="0"/>
              </a:rPr>
              <a:t>Sortie en rente</a:t>
            </a:r>
          </a:p>
          <a:p>
            <a:endParaRPr lang="fr-FR" sz="1100" dirty="0"/>
          </a:p>
        </p:txBody>
      </p:sp>
      <p:sp>
        <p:nvSpPr>
          <p:cNvPr id="17" name="Rectangle 16">
            <a:extLst>
              <a:ext uri="{FF2B5EF4-FFF2-40B4-BE49-F238E27FC236}">
                <a16:creationId xmlns:a16="http://schemas.microsoft.com/office/drawing/2014/main" id="{40FD76D9-41CE-4C3A-A750-160F29A199F6}"/>
              </a:ext>
            </a:extLst>
          </p:cNvPr>
          <p:cNvSpPr/>
          <p:nvPr/>
        </p:nvSpPr>
        <p:spPr>
          <a:xfrm>
            <a:off x="306046" y="4615057"/>
            <a:ext cx="2747705" cy="615553"/>
          </a:xfrm>
          <a:prstGeom prst="rect">
            <a:avLst/>
          </a:prstGeom>
          <a:ln>
            <a:solidFill>
              <a:schemeClr val="accent6"/>
            </a:solidFill>
          </a:ln>
        </p:spPr>
        <p:txBody>
          <a:bodyPr wrap="square">
            <a:spAutoFit/>
          </a:bodyPr>
          <a:lstStyle/>
          <a:p>
            <a:endParaRPr lang="fr-FR" sz="1100" b="1" dirty="0"/>
          </a:p>
          <a:p>
            <a:pPr algn="ctr"/>
            <a:r>
              <a:rPr lang="fr-FR" sz="1200" b="1" dirty="0"/>
              <a:t>Sortie en rente et/ou en capital</a:t>
            </a:r>
          </a:p>
          <a:p>
            <a:r>
              <a:rPr lang="fr-FR" sz="1100" b="1" dirty="0"/>
              <a:t> </a:t>
            </a:r>
          </a:p>
        </p:txBody>
      </p:sp>
      <p:sp>
        <p:nvSpPr>
          <p:cNvPr id="18" name="Rectangle 17">
            <a:extLst>
              <a:ext uri="{FF2B5EF4-FFF2-40B4-BE49-F238E27FC236}">
                <a16:creationId xmlns:a16="http://schemas.microsoft.com/office/drawing/2014/main" id="{26344FA1-0218-40A8-A069-25BF62F78FB5}"/>
              </a:ext>
            </a:extLst>
          </p:cNvPr>
          <p:cNvSpPr/>
          <p:nvPr/>
        </p:nvSpPr>
        <p:spPr>
          <a:xfrm>
            <a:off x="353199" y="5211089"/>
            <a:ext cx="10732754" cy="461665"/>
          </a:xfrm>
          <a:prstGeom prst="rect">
            <a:avLst/>
          </a:prstGeom>
        </p:spPr>
        <p:txBody>
          <a:bodyPr wrap="square">
            <a:spAutoFit/>
          </a:bodyPr>
          <a:lstStyle/>
          <a:p>
            <a:pPr marL="534988" lvl="1" indent="-534988">
              <a:buFont typeface="Wingdings" panose="05000000000000000000" pitchFamily="2" charset="2"/>
              <a:buChar char="Ø"/>
            </a:pPr>
            <a:endParaRPr lang="fr-FR" sz="1200" b="1" dirty="0">
              <a:solidFill>
                <a:schemeClr val="accent6"/>
              </a:solidFill>
            </a:endParaRPr>
          </a:p>
          <a:p>
            <a:pPr marL="0" lvl="1"/>
            <a:r>
              <a:rPr lang="fr-FR" sz="1200" dirty="0"/>
              <a:t>Le régime fiscal appliqué n’est pas le même suivant la nature des versements et de l’option choisie en sortie</a:t>
            </a:r>
            <a:endParaRPr lang="fr-FR" dirty="0"/>
          </a:p>
        </p:txBody>
      </p:sp>
    </p:spTree>
    <p:extLst>
      <p:ext uri="{BB962C8B-B14F-4D97-AF65-F5344CB8AC3E}">
        <p14:creationId xmlns:p14="http://schemas.microsoft.com/office/powerpoint/2010/main" val="400808157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re 6">
            <a:extLst>
              <a:ext uri="{FF2B5EF4-FFF2-40B4-BE49-F238E27FC236}">
                <a16:creationId xmlns:a16="http://schemas.microsoft.com/office/drawing/2014/main" id="{257F79B5-BE4D-F64B-B75C-8195EEA82441}"/>
              </a:ext>
            </a:extLst>
          </p:cNvPr>
          <p:cNvSpPr>
            <a:spLocks noGrp="1"/>
          </p:cNvSpPr>
          <p:nvPr>
            <p:ph type="ctrTitle"/>
          </p:nvPr>
        </p:nvSpPr>
        <p:spPr/>
        <p:txBody>
          <a:bodyPr/>
          <a:lstStyle/>
          <a:p>
            <a:r>
              <a:rPr lang="fr-FR" dirty="0"/>
              <a:t>Notre ADN et les chiffres clés</a:t>
            </a:r>
          </a:p>
        </p:txBody>
      </p:sp>
      <p:sp>
        <p:nvSpPr>
          <p:cNvPr id="8" name="Sous-titre 7">
            <a:extLst>
              <a:ext uri="{FF2B5EF4-FFF2-40B4-BE49-F238E27FC236}">
                <a16:creationId xmlns:a16="http://schemas.microsoft.com/office/drawing/2014/main" id="{5C40E696-0350-CE49-B9D0-F625DEEBC53B}"/>
              </a:ext>
            </a:extLst>
          </p:cNvPr>
          <p:cNvSpPr>
            <a:spLocks noGrp="1"/>
          </p:cNvSpPr>
          <p:nvPr>
            <p:ph type="subTitle" idx="1"/>
          </p:nvPr>
        </p:nvSpPr>
        <p:spPr>
          <a:xfrm>
            <a:off x="1584357" y="2885706"/>
            <a:ext cx="5060888" cy="1946775"/>
          </a:xfrm>
        </p:spPr>
        <p:txBody>
          <a:bodyPr>
            <a:normAutofit fontScale="85000" lnSpcReduction="10000"/>
          </a:bodyPr>
          <a:lstStyle/>
          <a:p>
            <a:r>
              <a:rPr lang="fr-FR" sz="3200" dirty="0"/>
              <a:t>1-Le Groupe APICIL/ LA RETRAITE EN FRANCE </a:t>
            </a:r>
          </a:p>
          <a:p>
            <a:endParaRPr lang="fr-FR" sz="3200" dirty="0"/>
          </a:p>
          <a:p>
            <a:r>
              <a:rPr lang="fr-FR" sz="3200" dirty="0"/>
              <a:t>2-les solutions d’épargne</a:t>
            </a:r>
          </a:p>
        </p:txBody>
      </p:sp>
      <p:sp>
        <p:nvSpPr>
          <p:cNvPr id="4" name="Espace réservé de la date 3">
            <a:extLst>
              <a:ext uri="{FF2B5EF4-FFF2-40B4-BE49-F238E27FC236}">
                <a16:creationId xmlns:a16="http://schemas.microsoft.com/office/drawing/2014/main" id="{F3F5C2CA-6CF9-084A-8F45-99248A4303BA}"/>
              </a:ext>
            </a:extLst>
          </p:cNvPr>
          <p:cNvSpPr>
            <a:spLocks noGrp="1"/>
          </p:cNvSpPr>
          <p:nvPr>
            <p:ph type="dt" sz="half" idx="10"/>
          </p:nvPr>
        </p:nvSpPr>
        <p:spPr/>
        <p:txBody>
          <a:bodyPr/>
          <a:lstStyle/>
          <a:p>
            <a:pPr>
              <a:spcBef>
                <a:spcPct val="0"/>
              </a:spcBef>
            </a:pPr>
            <a:fld id="{4E527726-6E2F-E047-9C28-EC5848A43656}" type="datetime4">
              <a:rPr lang="fr-FR" smtClean="0"/>
              <a:t>3 juin 2021</a:t>
            </a:fld>
            <a:endParaRPr lang="fr-FR" dirty="0"/>
          </a:p>
        </p:txBody>
      </p:sp>
    </p:spTree>
    <p:extLst>
      <p:ext uri="{BB962C8B-B14F-4D97-AF65-F5344CB8AC3E}">
        <p14:creationId xmlns:p14="http://schemas.microsoft.com/office/powerpoint/2010/main" val="297206838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Espace réservé du texte 26">
            <a:extLst>
              <a:ext uri="{FF2B5EF4-FFF2-40B4-BE49-F238E27FC236}">
                <a16:creationId xmlns:a16="http://schemas.microsoft.com/office/drawing/2014/main" id="{7B12C824-BD20-A14C-B120-B091C443379D}"/>
              </a:ext>
            </a:extLst>
          </p:cNvPr>
          <p:cNvSpPr>
            <a:spLocks noGrp="1"/>
          </p:cNvSpPr>
          <p:nvPr>
            <p:ph type="body" sz="quarter" idx="13"/>
          </p:nvPr>
        </p:nvSpPr>
        <p:spPr>
          <a:xfrm>
            <a:off x="1368425" y="603092"/>
            <a:ext cx="6261201" cy="333375"/>
          </a:xfrm>
        </p:spPr>
        <p:txBody>
          <a:bodyPr/>
          <a:lstStyle/>
          <a:p>
            <a:r>
              <a:rPr lang="fr-FR" dirty="0"/>
              <a:t>Cas de sortie Par anticipation</a:t>
            </a:r>
          </a:p>
        </p:txBody>
      </p:sp>
      <p:sp>
        <p:nvSpPr>
          <p:cNvPr id="7" name="Espace réservé du texte 6">
            <a:extLst>
              <a:ext uri="{FF2B5EF4-FFF2-40B4-BE49-F238E27FC236}">
                <a16:creationId xmlns:a16="http://schemas.microsoft.com/office/drawing/2014/main" id="{4A95D528-2D59-45F0-A5ED-AE43E18F64DF}"/>
              </a:ext>
            </a:extLst>
          </p:cNvPr>
          <p:cNvSpPr>
            <a:spLocks noGrp="1"/>
          </p:cNvSpPr>
          <p:nvPr>
            <p:ph type="body" sz="quarter" idx="12"/>
          </p:nvPr>
        </p:nvSpPr>
        <p:spPr/>
        <p:txBody>
          <a:bodyPr/>
          <a:lstStyle/>
          <a:p>
            <a:r>
              <a:rPr lang="fr-FR" dirty="0"/>
              <a:t>Le PER-COLL</a:t>
            </a:r>
          </a:p>
        </p:txBody>
      </p:sp>
      <p:sp>
        <p:nvSpPr>
          <p:cNvPr id="3" name="Titre 2">
            <a:extLst>
              <a:ext uri="{FF2B5EF4-FFF2-40B4-BE49-F238E27FC236}">
                <a16:creationId xmlns:a16="http://schemas.microsoft.com/office/drawing/2014/main" id="{9545E8EF-C88C-C04C-9784-7B951DFDB013}"/>
              </a:ext>
            </a:extLst>
          </p:cNvPr>
          <p:cNvSpPr>
            <a:spLocks noGrp="1"/>
          </p:cNvSpPr>
          <p:nvPr>
            <p:ph type="title"/>
          </p:nvPr>
        </p:nvSpPr>
        <p:spPr/>
        <p:txBody>
          <a:bodyPr/>
          <a:lstStyle/>
          <a:p>
            <a:r>
              <a:rPr lang="fr-FR" dirty="0"/>
              <a:t>2</a:t>
            </a:r>
          </a:p>
        </p:txBody>
      </p:sp>
      <p:sp>
        <p:nvSpPr>
          <p:cNvPr id="16" name="Espace réservé du texte 22">
            <a:extLst>
              <a:ext uri="{FF2B5EF4-FFF2-40B4-BE49-F238E27FC236}">
                <a16:creationId xmlns:a16="http://schemas.microsoft.com/office/drawing/2014/main" id="{76446074-371A-4610-A77C-B360A4F94B30}"/>
              </a:ext>
            </a:extLst>
          </p:cNvPr>
          <p:cNvSpPr>
            <a:spLocks noGrp="1"/>
          </p:cNvSpPr>
          <p:nvPr>
            <p:ph type="body" sz="quarter" idx="15"/>
          </p:nvPr>
        </p:nvSpPr>
        <p:spPr>
          <a:xfrm>
            <a:off x="1368425" y="1055683"/>
            <a:ext cx="5064879" cy="322104"/>
          </a:xfrm>
        </p:spPr>
        <p:txBody>
          <a:bodyPr/>
          <a:lstStyle/>
          <a:p>
            <a:r>
              <a:rPr lang="fr-FR" dirty="0"/>
              <a:t>disponibilité de l’épargne</a:t>
            </a:r>
          </a:p>
        </p:txBody>
      </p:sp>
      <p:sp>
        <p:nvSpPr>
          <p:cNvPr id="15" name="Rectangle 14">
            <a:extLst>
              <a:ext uri="{FF2B5EF4-FFF2-40B4-BE49-F238E27FC236}">
                <a16:creationId xmlns:a16="http://schemas.microsoft.com/office/drawing/2014/main" id="{69120D9C-E5C0-4DC9-8C59-28F7C7D074FD}"/>
              </a:ext>
            </a:extLst>
          </p:cNvPr>
          <p:cNvSpPr/>
          <p:nvPr/>
        </p:nvSpPr>
        <p:spPr>
          <a:xfrm>
            <a:off x="764057" y="1362766"/>
            <a:ext cx="8121152" cy="830997"/>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600" i="0" u="none" strike="noStrike" kern="1200" cap="none" spc="0" normalizeH="0" baseline="0" noProof="0" dirty="0">
              <a:ln>
                <a:noFill/>
              </a:ln>
              <a:solidFill>
                <a:srgbClr val="636363"/>
              </a:solidFill>
              <a:effectLst/>
              <a:uLnTx/>
              <a:uFillTx/>
              <a:latin typeface="Verdana"/>
              <a:ea typeface="+mn-ea"/>
              <a:cs typeface="+mn-cs"/>
            </a:endParaRPr>
          </a:p>
          <a:p>
            <a:pPr marL="285750" marR="0" lvl="0" indent="-285750" algn="l" defTabSz="914400" rtl="0" eaLnBrk="1" fontAlgn="auto" latinLnBrk="0" hangingPunct="1">
              <a:lnSpc>
                <a:spcPct val="100000"/>
              </a:lnSpc>
              <a:spcBef>
                <a:spcPts val="0"/>
              </a:spcBef>
              <a:spcAft>
                <a:spcPts val="0"/>
              </a:spcAft>
              <a:buClr>
                <a:schemeClr val="accent6"/>
              </a:buClr>
              <a:buSzTx/>
              <a:buFont typeface="Wingdings" panose="05000000000000000000" pitchFamily="2" charset="2"/>
              <a:buChar char="v"/>
              <a:tabLst/>
              <a:defRPr/>
            </a:pPr>
            <a:r>
              <a:rPr kumimoji="0" lang="fr-FR" sz="1600" b="1" i="0" u="none" strike="noStrike" kern="1200" cap="none" spc="0" normalizeH="0" baseline="0" noProof="0" dirty="0">
                <a:ln>
                  <a:noFill/>
                </a:ln>
                <a:effectLst/>
                <a:uLnTx/>
                <a:uFillTx/>
                <a:latin typeface="Verdana"/>
                <a:ea typeface="+mn-ea"/>
                <a:cs typeface="+mn-cs"/>
              </a:rPr>
              <a:t>Avant l’échéance, il est possible de demander le déblocage de ses avoirs </a:t>
            </a:r>
            <a:r>
              <a:rPr kumimoji="0" lang="fr-FR" sz="1600" i="0" u="none" strike="noStrike" kern="1200" cap="none" spc="0" normalizeH="0" baseline="0" noProof="0" dirty="0">
                <a:ln>
                  <a:noFill/>
                </a:ln>
                <a:solidFill>
                  <a:srgbClr val="636363"/>
                </a:solidFill>
                <a:effectLst/>
                <a:uLnTx/>
                <a:uFillTx/>
                <a:latin typeface="Verdana"/>
                <a:ea typeface="+mn-ea"/>
                <a:cs typeface="+mn-cs"/>
              </a:rPr>
              <a:t>dans les </a:t>
            </a:r>
            <a:r>
              <a:rPr kumimoji="0" lang="fr-FR" sz="1600" b="1" i="0" u="none" strike="noStrike" kern="1200" cap="none" spc="0" normalizeH="0" baseline="0" noProof="0" dirty="0">
                <a:ln>
                  <a:noFill/>
                </a:ln>
                <a:solidFill>
                  <a:schemeClr val="accent6"/>
                </a:solidFill>
                <a:effectLst/>
                <a:uLnTx/>
                <a:uFillTx/>
                <a:latin typeface="Verdana"/>
                <a:ea typeface="+mn-ea"/>
                <a:cs typeface="+mn-cs"/>
              </a:rPr>
              <a:t>cas légaux de déblocage anticipé </a:t>
            </a:r>
            <a:r>
              <a:rPr kumimoji="0" lang="fr-FR" sz="1600" i="0" u="none" strike="noStrike" kern="1200" cap="none" spc="0" normalizeH="0" baseline="0" noProof="0" dirty="0">
                <a:ln>
                  <a:noFill/>
                </a:ln>
                <a:solidFill>
                  <a:srgbClr val="636363"/>
                </a:solidFill>
                <a:effectLst/>
                <a:uLnTx/>
                <a:uFillTx/>
                <a:latin typeface="Verdana"/>
                <a:ea typeface="+mn-ea"/>
                <a:cs typeface="+mn-cs"/>
              </a:rPr>
              <a:t> suivants :</a:t>
            </a:r>
            <a:endParaRPr kumimoji="0" lang="fr-FR" sz="1800" i="0" u="none" strike="noStrike" kern="1200" cap="none" spc="0" normalizeH="0" baseline="0" noProof="0" dirty="0">
              <a:ln>
                <a:noFill/>
              </a:ln>
              <a:solidFill>
                <a:srgbClr val="000000"/>
              </a:solidFill>
              <a:effectLst/>
              <a:uLnTx/>
              <a:uFillTx/>
              <a:latin typeface="Verdana"/>
              <a:ea typeface="+mn-ea"/>
              <a:cs typeface="+mn-cs"/>
            </a:endParaRPr>
          </a:p>
        </p:txBody>
      </p:sp>
      <p:sp>
        <p:nvSpPr>
          <p:cNvPr id="17" name="Espace réservé de la date 1">
            <a:extLst>
              <a:ext uri="{FF2B5EF4-FFF2-40B4-BE49-F238E27FC236}">
                <a16:creationId xmlns:a16="http://schemas.microsoft.com/office/drawing/2014/main" id="{E87A4C99-61EC-4405-8394-4A984E68820F}"/>
              </a:ext>
            </a:extLst>
          </p:cNvPr>
          <p:cNvSpPr>
            <a:spLocks noGrp="1"/>
          </p:cNvSpPr>
          <p:nvPr>
            <p:ph type="dt" sz="half" idx="10"/>
          </p:nvPr>
        </p:nvSpPr>
        <p:spPr>
          <a:xfrm>
            <a:off x="1293960" y="6072345"/>
            <a:ext cx="3205065" cy="365125"/>
          </a:xfrm>
        </p:spPr>
        <p:txBody>
          <a:bodyPr/>
          <a:lstStyle/>
          <a:p>
            <a:pPr marL="0" marR="0" lvl="0" indent="0" algn="l" defTabSz="914400" rtl="0" eaLnBrk="1" fontAlgn="auto" latinLnBrk="0" hangingPunct="1">
              <a:lnSpc>
                <a:spcPct val="100000"/>
              </a:lnSpc>
              <a:spcBef>
                <a:spcPct val="0"/>
              </a:spcBef>
              <a:spcAft>
                <a:spcPts val="0"/>
              </a:spcAft>
              <a:buClrTx/>
              <a:buSzTx/>
              <a:buFontTx/>
              <a:buNone/>
              <a:tabLst/>
              <a:defRPr/>
            </a:pPr>
            <a:fld id="{77D00ABE-23A8-B14F-9DB5-5416D4C876C8}" type="datetime4">
              <a:rPr kumimoji="0" lang="fr-FR" sz="800" b="1" i="0" u="none" strike="noStrike" kern="1200" cap="all" spc="0" normalizeH="0" baseline="0" noProof="0" smtClean="0">
                <a:ln>
                  <a:noFill/>
                </a:ln>
                <a:solidFill>
                  <a:srgbClr val="E30513"/>
                </a:solidFill>
                <a:effectLst/>
                <a:uLnTx/>
                <a:uFillTx/>
                <a:latin typeface="Verdana"/>
                <a:ea typeface="+mn-ea"/>
                <a:cs typeface="+mn-cs"/>
              </a:rPr>
              <a:pPr marL="0" marR="0" lvl="0" indent="0" algn="l" defTabSz="914400" rtl="0" eaLnBrk="1" fontAlgn="auto" latinLnBrk="0" hangingPunct="1">
                <a:lnSpc>
                  <a:spcPct val="100000"/>
                </a:lnSpc>
                <a:spcBef>
                  <a:spcPct val="0"/>
                </a:spcBef>
                <a:spcAft>
                  <a:spcPts val="0"/>
                </a:spcAft>
                <a:buClrTx/>
                <a:buSzTx/>
                <a:buFontTx/>
                <a:buNone/>
                <a:tabLst/>
                <a:defRPr/>
              </a:pPr>
              <a:t>3 juin 2021</a:t>
            </a:fld>
            <a:endParaRPr kumimoji="0" lang="fr-FR" sz="800" b="1" i="0" u="none" strike="noStrike" kern="1200" cap="all" spc="0" normalizeH="0" baseline="0" noProof="0" dirty="0">
              <a:ln>
                <a:noFill/>
              </a:ln>
              <a:solidFill>
                <a:srgbClr val="E30513"/>
              </a:solidFill>
              <a:effectLst/>
              <a:uLnTx/>
              <a:uFillTx/>
              <a:latin typeface="Verdana"/>
              <a:ea typeface="+mn-ea"/>
              <a:cs typeface="+mn-cs"/>
            </a:endParaRPr>
          </a:p>
        </p:txBody>
      </p:sp>
      <p:sp>
        <p:nvSpPr>
          <p:cNvPr id="18" name="ZoneTexte 17">
            <a:extLst>
              <a:ext uri="{FF2B5EF4-FFF2-40B4-BE49-F238E27FC236}">
                <a16:creationId xmlns:a16="http://schemas.microsoft.com/office/drawing/2014/main" id="{FBAC0F21-9F46-4339-8F78-F76EA4A64BF7}"/>
              </a:ext>
            </a:extLst>
          </p:cNvPr>
          <p:cNvSpPr txBox="1"/>
          <p:nvPr/>
        </p:nvSpPr>
        <p:spPr>
          <a:xfrm>
            <a:off x="395261" y="2771227"/>
            <a:ext cx="2572225" cy="600164"/>
          </a:xfrm>
          <a:prstGeom prst="rect">
            <a:avLst/>
          </a:prstGeom>
          <a:solidFill>
            <a:srgbClr val="D13089"/>
          </a:solidFill>
          <a:ln>
            <a:no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100" b="1" i="0" u="none" strike="noStrike" kern="1200" cap="all" spc="0" normalizeH="0" baseline="0" noProof="0" dirty="0">
              <a:ln>
                <a:noFill/>
              </a:ln>
              <a:solidFill>
                <a:srgbClr val="000000"/>
              </a:solidFill>
              <a:effectLst/>
              <a:uLnTx/>
              <a:uFillTx/>
              <a:latin typeface="Verdana" panose="020B0604030504040204" pitchFamily="34" charset="0"/>
              <a:ea typeface="Verdana" panose="020B0604030504040204" pitchFamily="34" charset="0"/>
              <a:cs typeface="Verdana" panose="020B060403050404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100" b="1" i="0" u="none" strike="noStrike" kern="1200" cap="all" spc="0" normalizeH="0" baseline="0" noProof="0" dirty="0">
                <a:ln>
                  <a:noFill/>
                </a:ln>
                <a:solidFill>
                  <a:schemeClr val="bg1"/>
                </a:solidFill>
                <a:effectLst/>
                <a:uLnTx/>
                <a:uFillTx/>
                <a:latin typeface="Verdana" panose="020B0604030504040204" pitchFamily="34" charset="0"/>
                <a:ea typeface="Verdana" panose="020B0604030504040204" pitchFamily="34" charset="0"/>
                <a:cs typeface="Verdana" panose="020B0604030504040204" pitchFamily="34" charset="0"/>
              </a:rPr>
              <a:t>évènements familiaux</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100" b="1" i="0" u="none" strike="noStrike" kern="1200" cap="all" spc="0" normalizeH="0" baseline="0" noProof="0" dirty="0">
              <a:ln>
                <a:noFill/>
              </a:ln>
              <a:solidFill>
                <a:srgbClr val="000000"/>
              </a:solidFill>
              <a:effectLst/>
              <a:uLnTx/>
              <a:uFillTx/>
              <a:latin typeface="Verdana" panose="020B0604030504040204" pitchFamily="34" charset="0"/>
              <a:ea typeface="Verdana" panose="020B0604030504040204" pitchFamily="34" charset="0"/>
              <a:cs typeface="Verdana" panose="020B0604030504040204" pitchFamily="34" charset="0"/>
            </a:endParaRPr>
          </a:p>
        </p:txBody>
      </p:sp>
      <p:sp>
        <p:nvSpPr>
          <p:cNvPr id="19" name="ZoneTexte 18">
            <a:extLst>
              <a:ext uri="{FF2B5EF4-FFF2-40B4-BE49-F238E27FC236}">
                <a16:creationId xmlns:a16="http://schemas.microsoft.com/office/drawing/2014/main" id="{82726141-9440-46C0-87FC-92EE94119D1E}"/>
              </a:ext>
            </a:extLst>
          </p:cNvPr>
          <p:cNvSpPr txBox="1"/>
          <p:nvPr/>
        </p:nvSpPr>
        <p:spPr>
          <a:xfrm>
            <a:off x="3255937" y="2777732"/>
            <a:ext cx="2572225" cy="600164"/>
          </a:xfrm>
          <a:prstGeom prst="rect">
            <a:avLst/>
          </a:prstGeom>
          <a:solidFill>
            <a:srgbClr val="002060"/>
          </a:solidFill>
          <a:ln>
            <a:no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100" b="1" i="0" u="none" strike="noStrike" kern="1200" cap="all" spc="0" normalizeH="0" baseline="0" noProof="0" dirty="0">
              <a:ln>
                <a:noFill/>
              </a:ln>
              <a:solidFill>
                <a:srgbClr val="000000"/>
              </a:solidFill>
              <a:effectLst/>
              <a:uLnTx/>
              <a:uFillTx/>
              <a:latin typeface="Verdana" panose="020B0604030504040204" pitchFamily="34" charset="0"/>
              <a:ea typeface="Verdana" panose="020B0604030504040204" pitchFamily="34" charset="0"/>
              <a:cs typeface="Verdana" panose="020B060403050404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100" b="1" i="0" u="none" strike="noStrike" kern="1200" cap="all" spc="0" normalizeH="0" baseline="0" noProof="0" dirty="0">
                <a:ln>
                  <a:noFill/>
                </a:ln>
                <a:solidFill>
                  <a:schemeClr val="bg1"/>
                </a:solidFill>
                <a:effectLst/>
                <a:uLnTx/>
                <a:uFillTx/>
                <a:latin typeface="Verdana" panose="020B0604030504040204" pitchFamily="34" charset="0"/>
                <a:ea typeface="Verdana" panose="020B0604030504040204" pitchFamily="34" charset="0"/>
                <a:cs typeface="Verdana" panose="020B0604030504040204" pitchFamily="34" charset="0"/>
              </a:rPr>
              <a:t>Projets</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100" b="1" i="0" u="none" strike="noStrike" kern="1200" cap="all" spc="0" normalizeH="0" baseline="0" noProof="0" dirty="0">
              <a:ln>
                <a:noFill/>
              </a:ln>
              <a:solidFill>
                <a:srgbClr val="000000"/>
              </a:solidFill>
              <a:effectLst/>
              <a:uLnTx/>
              <a:uFillTx/>
              <a:latin typeface="Verdana" panose="020B0604030504040204" pitchFamily="34" charset="0"/>
              <a:ea typeface="Verdana" panose="020B0604030504040204" pitchFamily="34" charset="0"/>
              <a:cs typeface="Verdana" panose="020B0604030504040204" pitchFamily="34" charset="0"/>
            </a:endParaRPr>
          </a:p>
        </p:txBody>
      </p:sp>
      <p:sp>
        <p:nvSpPr>
          <p:cNvPr id="20" name="ZoneTexte 19">
            <a:extLst>
              <a:ext uri="{FF2B5EF4-FFF2-40B4-BE49-F238E27FC236}">
                <a16:creationId xmlns:a16="http://schemas.microsoft.com/office/drawing/2014/main" id="{42C43127-083C-4E8F-B149-F897D1B0D49A}"/>
              </a:ext>
            </a:extLst>
          </p:cNvPr>
          <p:cNvSpPr txBox="1"/>
          <p:nvPr/>
        </p:nvSpPr>
        <p:spPr>
          <a:xfrm>
            <a:off x="6122730" y="2777732"/>
            <a:ext cx="2854425" cy="600164"/>
          </a:xfrm>
          <a:prstGeom prst="rect">
            <a:avLst/>
          </a:prstGeom>
          <a:solidFill>
            <a:srgbClr val="0077BE"/>
          </a:solidFill>
          <a:ln>
            <a:no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100" b="1" i="0" u="none" strike="noStrike" kern="1200" cap="all" spc="0" normalizeH="0" baseline="0" noProof="0" dirty="0">
              <a:ln>
                <a:noFill/>
              </a:ln>
              <a:solidFill>
                <a:srgbClr val="000000"/>
              </a:solidFill>
              <a:effectLst/>
              <a:uLnTx/>
              <a:uFillTx/>
              <a:latin typeface="Verdana" panose="020B0604030504040204" pitchFamily="34" charset="0"/>
              <a:ea typeface="Verdana" panose="020B0604030504040204" pitchFamily="34" charset="0"/>
              <a:cs typeface="Verdana" panose="020B060403050404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100" b="1" i="0" u="none" strike="noStrike" kern="1200" cap="all" spc="0" normalizeH="0" baseline="0" noProof="0" dirty="0">
                <a:ln>
                  <a:noFill/>
                </a:ln>
                <a:solidFill>
                  <a:schemeClr val="bg1"/>
                </a:solidFill>
                <a:effectLst/>
                <a:uLnTx/>
                <a:uFillTx/>
                <a:latin typeface="Verdana" panose="020B0604030504040204" pitchFamily="34" charset="0"/>
                <a:ea typeface="Verdana" panose="020B0604030504040204" pitchFamily="34" charset="0"/>
                <a:cs typeface="Verdana" panose="020B0604030504040204" pitchFamily="34" charset="0"/>
              </a:rPr>
              <a:t>Autres</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100" b="1" i="0" u="none" strike="noStrike" kern="1200" cap="all" spc="0" normalizeH="0" baseline="0" noProof="0" dirty="0">
              <a:ln>
                <a:noFill/>
              </a:ln>
              <a:solidFill>
                <a:srgbClr val="000000"/>
              </a:solidFill>
              <a:effectLst/>
              <a:uLnTx/>
              <a:uFillTx/>
              <a:latin typeface="Verdana" panose="020B0604030504040204" pitchFamily="34" charset="0"/>
              <a:ea typeface="Verdana" panose="020B0604030504040204" pitchFamily="34" charset="0"/>
              <a:cs typeface="Verdana" panose="020B0604030504040204" pitchFamily="34" charset="0"/>
            </a:endParaRPr>
          </a:p>
        </p:txBody>
      </p:sp>
      <p:sp>
        <p:nvSpPr>
          <p:cNvPr id="21" name="ZoneTexte 20">
            <a:extLst>
              <a:ext uri="{FF2B5EF4-FFF2-40B4-BE49-F238E27FC236}">
                <a16:creationId xmlns:a16="http://schemas.microsoft.com/office/drawing/2014/main" id="{4E07F4CB-FBAD-457A-83BA-ABA7BC4F4C6D}"/>
              </a:ext>
            </a:extLst>
          </p:cNvPr>
          <p:cNvSpPr txBox="1"/>
          <p:nvPr/>
        </p:nvSpPr>
        <p:spPr>
          <a:xfrm>
            <a:off x="395261" y="3577144"/>
            <a:ext cx="2572225" cy="769441"/>
          </a:xfrm>
          <a:prstGeom prst="rect">
            <a:avLst/>
          </a:prstGeom>
          <a:noFill/>
          <a:ln>
            <a:solidFill>
              <a:schemeClr val="tx1"/>
            </a:solidFill>
          </a:ln>
        </p:spPr>
        <p:txBody>
          <a:bodyPr wrap="square" rtlCol="0">
            <a:spAutoFit/>
          </a:bodyPr>
          <a:lstStyle/>
          <a:p>
            <a:pPr marL="171450" marR="0" lvl="0" indent="-171450" algn="l" defTabSz="914400" rtl="0" eaLnBrk="1" fontAlgn="auto" latinLnBrk="0" hangingPunct="1">
              <a:lnSpc>
                <a:spcPct val="100000"/>
              </a:lnSpc>
              <a:spcBef>
                <a:spcPts val="0"/>
              </a:spcBef>
              <a:spcAft>
                <a:spcPts val="0"/>
              </a:spcAft>
              <a:buClr>
                <a:srgbClr val="C00000"/>
              </a:buClr>
              <a:buSzTx/>
              <a:buFont typeface="Wingdings" panose="05000000000000000000" pitchFamily="2" charset="2"/>
              <a:buChar char="§"/>
              <a:tabLst/>
              <a:defRPr/>
            </a:pPr>
            <a:endParaRPr kumimoji="0" lang="fr-FR" sz="1100" b="0" i="0" u="none" strike="noStrike" kern="1200" cap="none" spc="0" normalizeH="0" baseline="0" noProof="0" dirty="0">
              <a:ln>
                <a:noFill/>
              </a:ln>
              <a:solidFill>
                <a:srgbClr val="636363"/>
              </a:solidFill>
              <a:effectLst/>
              <a:uLnTx/>
              <a:uFillTx/>
              <a:latin typeface="Verdana"/>
              <a:ea typeface="+mn-ea"/>
              <a:cs typeface="+mn-cs"/>
            </a:endParaRPr>
          </a:p>
          <a:p>
            <a:pPr marL="171450" indent="-171450" defTabSz="914400">
              <a:buClr>
                <a:srgbClr val="C00000"/>
              </a:buClr>
              <a:buFont typeface="Wingdings" panose="05000000000000000000" pitchFamily="2" charset="2"/>
              <a:buChar char="§"/>
              <a:defRPr/>
            </a:pPr>
            <a:r>
              <a:rPr lang="fr-FR" sz="1100" dirty="0">
                <a:solidFill>
                  <a:srgbClr val="636363"/>
                </a:solidFill>
              </a:rPr>
              <a:t>Décès (salarié, son conjoint ou partenaire de PACS).</a:t>
            </a:r>
          </a:p>
          <a:p>
            <a:pPr marL="171450" marR="0" lvl="0" indent="-171450" algn="l" defTabSz="914400" rtl="0" eaLnBrk="1" fontAlgn="auto" latinLnBrk="0" hangingPunct="1">
              <a:lnSpc>
                <a:spcPct val="100000"/>
              </a:lnSpc>
              <a:spcBef>
                <a:spcPts val="0"/>
              </a:spcBef>
              <a:spcAft>
                <a:spcPts val="0"/>
              </a:spcAft>
              <a:buClr>
                <a:srgbClr val="C00000"/>
              </a:buClr>
              <a:buSzTx/>
              <a:buFont typeface="Wingdings" panose="05000000000000000000" pitchFamily="2" charset="2"/>
              <a:buChar char="§"/>
              <a:tabLst/>
              <a:defRPr/>
            </a:pPr>
            <a:endParaRPr kumimoji="0" lang="fr-FR" sz="1100" b="0" i="0" u="none" strike="noStrike" kern="1200" cap="none" spc="0" normalizeH="0" baseline="0" noProof="0" dirty="0">
              <a:ln>
                <a:noFill/>
              </a:ln>
              <a:solidFill>
                <a:srgbClr val="000000"/>
              </a:solidFill>
              <a:effectLst/>
              <a:uLnTx/>
              <a:uFillTx/>
              <a:latin typeface="Verdana" panose="020B0604030504040204" pitchFamily="34" charset="0"/>
              <a:ea typeface="Verdana" panose="020B0604030504040204" pitchFamily="34" charset="0"/>
              <a:cs typeface="Verdana" panose="020B0604030504040204" pitchFamily="34" charset="0"/>
            </a:endParaRPr>
          </a:p>
        </p:txBody>
      </p:sp>
      <p:sp>
        <p:nvSpPr>
          <p:cNvPr id="22" name="ZoneTexte 21">
            <a:extLst>
              <a:ext uri="{FF2B5EF4-FFF2-40B4-BE49-F238E27FC236}">
                <a16:creationId xmlns:a16="http://schemas.microsoft.com/office/drawing/2014/main" id="{99A3AF0A-D5A4-4223-A3A3-547A7668E809}"/>
              </a:ext>
            </a:extLst>
          </p:cNvPr>
          <p:cNvSpPr txBox="1"/>
          <p:nvPr/>
        </p:nvSpPr>
        <p:spPr>
          <a:xfrm>
            <a:off x="3255937" y="3612481"/>
            <a:ext cx="2572225" cy="769441"/>
          </a:xfrm>
          <a:prstGeom prst="rect">
            <a:avLst/>
          </a:prstGeom>
          <a:noFill/>
          <a:ln>
            <a:solidFill>
              <a:schemeClr val="tx1"/>
            </a:solidFill>
          </a:ln>
        </p:spPr>
        <p:txBody>
          <a:bodyPr wrap="square" rtlCol="0">
            <a:spAutoFit/>
          </a:bodyPr>
          <a:lstStyle/>
          <a:p>
            <a:pPr marL="171450" marR="0" lvl="0" indent="-171450" algn="l" defTabSz="914400" rtl="0" eaLnBrk="1" fontAlgn="auto" latinLnBrk="0" hangingPunct="1">
              <a:lnSpc>
                <a:spcPct val="100000"/>
              </a:lnSpc>
              <a:spcBef>
                <a:spcPts val="0"/>
              </a:spcBef>
              <a:spcAft>
                <a:spcPts val="0"/>
              </a:spcAft>
              <a:buClr>
                <a:srgbClr val="C00000"/>
              </a:buClr>
              <a:buSzTx/>
              <a:buFont typeface="Wingdings" panose="05000000000000000000" pitchFamily="2" charset="2"/>
              <a:buChar char="§"/>
              <a:tabLst/>
              <a:defRPr/>
            </a:pPr>
            <a:endParaRPr kumimoji="0" lang="fr-FR" sz="1100" b="0" i="0" u="none" strike="noStrike" kern="1200" cap="none" spc="0" normalizeH="0" baseline="0" noProof="0" dirty="0">
              <a:ln>
                <a:noFill/>
              </a:ln>
              <a:solidFill>
                <a:srgbClr val="636363"/>
              </a:solidFill>
              <a:effectLst/>
              <a:uLnTx/>
              <a:uFillTx/>
              <a:latin typeface="Verdana"/>
              <a:ea typeface="+mn-ea"/>
              <a:cs typeface="+mn-cs"/>
            </a:endParaRPr>
          </a:p>
          <a:p>
            <a:pPr marL="171450" marR="0" lvl="0" indent="-171450" algn="l" defTabSz="914400" rtl="0" eaLnBrk="1" fontAlgn="auto" latinLnBrk="0" hangingPunct="1">
              <a:lnSpc>
                <a:spcPct val="100000"/>
              </a:lnSpc>
              <a:spcBef>
                <a:spcPts val="0"/>
              </a:spcBef>
              <a:spcAft>
                <a:spcPts val="0"/>
              </a:spcAft>
              <a:buClr>
                <a:srgbClr val="C00000"/>
              </a:buClr>
              <a:buSzTx/>
              <a:buFont typeface="Wingdings" panose="05000000000000000000" pitchFamily="2" charset="2"/>
              <a:buChar char="§"/>
              <a:tabLst/>
              <a:defRPr/>
            </a:pPr>
            <a:r>
              <a:rPr lang="fr-FR" sz="1100" dirty="0">
                <a:solidFill>
                  <a:srgbClr val="636363"/>
                </a:solidFill>
              </a:rPr>
              <a:t>Acquisition / construction de la résidence principale  (1) </a:t>
            </a:r>
          </a:p>
          <a:p>
            <a:pPr marR="0" lvl="0" algn="l" defTabSz="914400" rtl="0" eaLnBrk="1" fontAlgn="auto" latinLnBrk="0" hangingPunct="1">
              <a:lnSpc>
                <a:spcPct val="100000"/>
              </a:lnSpc>
              <a:spcBef>
                <a:spcPts val="0"/>
              </a:spcBef>
              <a:spcAft>
                <a:spcPts val="0"/>
              </a:spcAft>
              <a:buClr>
                <a:srgbClr val="C00000"/>
              </a:buClr>
              <a:buSzTx/>
              <a:tabLst/>
              <a:defRPr/>
            </a:pPr>
            <a:endParaRPr kumimoji="0" lang="fr-FR" sz="1100" b="0" i="0" u="none" strike="noStrike" kern="1200" cap="none" spc="0" normalizeH="0" baseline="0" noProof="0" dirty="0">
              <a:ln>
                <a:noFill/>
              </a:ln>
              <a:solidFill>
                <a:srgbClr val="000000"/>
              </a:solidFill>
              <a:effectLst/>
              <a:uLnTx/>
              <a:uFillTx/>
              <a:latin typeface="Verdana" panose="020B0604030504040204" pitchFamily="34" charset="0"/>
              <a:ea typeface="Verdana" panose="020B0604030504040204" pitchFamily="34" charset="0"/>
              <a:cs typeface="Verdana" panose="020B0604030504040204" pitchFamily="34" charset="0"/>
            </a:endParaRPr>
          </a:p>
        </p:txBody>
      </p:sp>
      <p:sp>
        <p:nvSpPr>
          <p:cNvPr id="23" name="ZoneTexte 22">
            <a:extLst>
              <a:ext uri="{FF2B5EF4-FFF2-40B4-BE49-F238E27FC236}">
                <a16:creationId xmlns:a16="http://schemas.microsoft.com/office/drawing/2014/main" id="{AAA6786B-77CE-43DB-9448-7AF9DC8C2136}"/>
              </a:ext>
            </a:extLst>
          </p:cNvPr>
          <p:cNvSpPr txBox="1"/>
          <p:nvPr/>
        </p:nvSpPr>
        <p:spPr>
          <a:xfrm>
            <a:off x="6116613" y="3626648"/>
            <a:ext cx="2860542" cy="1615827"/>
          </a:xfrm>
          <a:prstGeom prst="rect">
            <a:avLst/>
          </a:prstGeom>
          <a:noFill/>
          <a:ln>
            <a:solidFill>
              <a:schemeClr val="tx1"/>
            </a:solidFill>
          </a:ln>
        </p:spPr>
        <p:txBody>
          <a:bodyPr wrap="square" rtlCol="0">
            <a:spAutoFit/>
          </a:bodyPr>
          <a:lstStyle/>
          <a:p>
            <a:pPr marL="171450" marR="0" lvl="0" indent="-171450" algn="l" defTabSz="914400" rtl="0" eaLnBrk="1" fontAlgn="auto" latinLnBrk="0" hangingPunct="1">
              <a:lnSpc>
                <a:spcPct val="100000"/>
              </a:lnSpc>
              <a:spcBef>
                <a:spcPts val="0"/>
              </a:spcBef>
              <a:spcAft>
                <a:spcPts val="0"/>
              </a:spcAft>
              <a:buClr>
                <a:srgbClr val="C00000"/>
              </a:buClr>
              <a:buSzTx/>
              <a:buFont typeface="Wingdings" panose="05000000000000000000" pitchFamily="2" charset="2"/>
              <a:buChar char="§"/>
              <a:tabLst/>
              <a:defRPr/>
            </a:pPr>
            <a:endParaRPr kumimoji="0" lang="fr-FR" sz="1100" b="0" i="0" u="none" strike="noStrike" kern="1200" cap="none" spc="0" normalizeH="0" baseline="0" noProof="0" dirty="0">
              <a:ln>
                <a:noFill/>
              </a:ln>
              <a:solidFill>
                <a:srgbClr val="636363"/>
              </a:solidFill>
              <a:effectLst/>
              <a:uLnTx/>
              <a:uFillTx/>
              <a:latin typeface="Verdana" panose="020B0604030504040204" pitchFamily="34" charset="0"/>
              <a:ea typeface="Verdana" panose="020B0604030504040204" pitchFamily="34" charset="0"/>
              <a:cs typeface="Verdana" panose="020B0604030504040204" pitchFamily="34" charset="0"/>
            </a:endParaRPr>
          </a:p>
          <a:p>
            <a:pPr marL="171450" marR="0" lvl="0" indent="-171450" algn="l" defTabSz="914400" rtl="0" eaLnBrk="1" fontAlgn="auto" latinLnBrk="0" hangingPunct="1">
              <a:lnSpc>
                <a:spcPct val="100000"/>
              </a:lnSpc>
              <a:spcBef>
                <a:spcPts val="0"/>
              </a:spcBef>
              <a:spcAft>
                <a:spcPts val="0"/>
              </a:spcAft>
              <a:buClr>
                <a:srgbClr val="C00000"/>
              </a:buClr>
              <a:buSzTx/>
              <a:buFont typeface="Wingdings" panose="05000000000000000000" pitchFamily="2" charset="2"/>
              <a:buChar char="§"/>
              <a:tabLst/>
              <a:defRPr/>
            </a:pPr>
            <a:r>
              <a:rPr kumimoji="0" lang="fr-FR" sz="1100" b="0" i="0" u="none" strike="noStrike" kern="1200" cap="none" spc="0" normalizeH="0" baseline="0" noProof="0" dirty="0">
                <a:ln>
                  <a:noFill/>
                </a:ln>
                <a:solidFill>
                  <a:srgbClr val="636363"/>
                </a:solidFill>
                <a:effectLst/>
                <a:uLnTx/>
                <a:uFillTx/>
                <a:latin typeface="Verdana" panose="020B0604030504040204" pitchFamily="34" charset="0"/>
                <a:ea typeface="Verdana" panose="020B0604030504040204" pitchFamily="34" charset="0"/>
                <a:cs typeface="Verdana" panose="020B0604030504040204" pitchFamily="34" charset="0"/>
              </a:rPr>
              <a:t> </a:t>
            </a:r>
            <a:r>
              <a:rPr lang="fr-FR" sz="1100" dirty="0">
                <a:solidFill>
                  <a:srgbClr val="636363"/>
                </a:solidFill>
              </a:rPr>
              <a:t>Invalidité (salarié, son conjoint ou partenaire de PACS, ses enfants).</a:t>
            </a:r>
          </a:p>
          <a:p>
            <a:pPr marL="171450" lvl="0" indent="-171450">
              <a:buClr>
                <a:srgbClr val="C00000"/>
              </a:buClr>
              <a:buFont typeface="Wingdings" panose="05000000000000000000" pitchFamily="2" charset="2"/>
              <a:buChar char="§"/>
            </a:pPr>
            <a:r>
              <a:rPr lang="fr-FR" sz="1100" dirty="0">
                <a:solidFill>
                  <a:srgbClr val="636363"/>
                </a:solidFill>
              </a:rPr>
              <a:t>Expiration des droits à l’assurance chômage  d l’épargnant ou cessation du mandat social pendant 2 ans sans contrat de travail</a:t>
            </a:r>
          </a:p>
          <a:p>
            <a:pPr marL="171450" lvl="0" indent="-171450">
              <a:buClr>
                <a:srgbClr val="C00000"/>
              </a:buClr>
              <a:buFont typeface="Wingdings" panose="05000000000000000000" pitchFamily="2" charset="2"/>
              <a:buChar char="§"/>
            </a:pPr>
            <a:r>
              <a:rPr lang="fr-FR" sz="1100" dirty="0">
                <a:solidFill>
                  <a:srgbClr val="C00000"/>
                </a:solidFill>
              </a:rPr>
              <a:t>Cessation d'activité non salariée (liquidation judiciaire).</a:t>
            </a:r>
            <a:endParaRPr kumimoji="0" lang="fr-FR" sz="1100" b="0" i="0" u="none" strike="noStrike" kern="1200" cap="none" spc="0" normalizeH="0" baseline="0" noProof="0" dirty="0">
              <a:ln>
                <a:noFill/>
              </a:ln>
              <a:solidFill>
                <a:srgbClr val="C00000"/>
              </a:solidFill>
              <a:effectLst/>
              <a:uLnTx/>
              <a:uFillTx/>
              <a:latin typeface="Verdana"/>
            </a:endParaRPr>
          </a:p>
          <a:p>
            <a:pPr marL="171450" marR="0" lvl="0" indent="-171450" algn="l" defTabSz="914400" rtl="0" eaLnBrk="1" fontAlgn="auto" latinLnBrk="0" hangingPunct="1">
              <a:lnSpc>
                <a:spcPct val="100000"/>
              </a:lnSpc>
              <a:spcBef>
                <a:spcPts val="0"/>
              </a:spcBef>
              <a:spcAft>
                <a:spcPts val="0"/>
              </a:spcAft>
              <a:buClr>
                <a:srgbClr val="C00000"/>
              </a:buClr>
              <a:buSzTx/>
              <a:buFont typeface="Wingdings" panose="05000000000000000000" pitchFamily="2" charset="2"/>
              <a:buChar char="§"/>
              <a:tabLst/>
              <a:defRPr/>
            </a:pPr>
            <a:r>
              <a:rPr kumimoji="0" lang="fr-FR" sz="1100" b="0" i="0" u="none" strike="noStrike" kern="1200" cap="none" spc="0" normalizeH="0" baseline="0" noProof="0" dirty="0">
                <a:ln>
                  <a:noFill/>
                </a:ln>
                <a:solidFill>
                  <a:srgbClr val="636363"/>
                </a:solidFill>
                <a:effectLst/>
                <a:uLnTx/>
                <a:uFillTx/>
                <a:latin typeface="Verdana"/>
                <a:ea typeface="+mn-ea"/>
                <a:cs typeface="+mn-cs"/>
              </a:rPr>
              <a:t>Surendettement</a:t>
            </a:r>
            <a:r>
              <a:rPr lang="fr-FR" sz="1100" dirty="0">
                <a:solidFill>
                  <a:srgbClr val="636363"/>
                </a:solidFill>
                <a:latin typeface="Verdana"/>
              </a:rPr>
              <a:t> de l’épargnant</a:t>
            </a:r>
            <a:endParaRPr kumimoji="0" lang="fr-FR" sz="1100" b="0" i="0" u="none" strike="noStrike" kern="1200" cap="none" spc="0" normalizeH="0" baseline="0" noProof="0" dirty="0">
              <a:ln>
                <a:noFill/>
              </a:ln>
              <a:solidFill>
                <a:srgbClr val="636363"/>
              </a:solidFill>
              <a:effectLst/>
              <a:uLnTx/>
              <a:uFillTx/>
              <a:latin typeface="Verdana" panose="020B0604030504040204" pitchFamily="34" charset="0"/>
              <a:ea typeface="Verdana" panose="020B0604030504040204" pitchFamily="34" charset="0"/>
              <a:cs typeface="Verdana" panose="020B0604030504040204" pitchFamily="34" charset="0"/>
            </a:endParaRPr>
          </a:p>
        </p:txBody>
      </p:sp>
      <p:pic>
        <p:nvPicPr>
          <p:cNvPr id="24" name="image8.png">
            <a:extLst>
              <a:ext uri="{FF2B5EF4-FFF2-40B4-BE49-F238E27FC236}">
                <a16:creationId xmlns:a16="http://schemas.microsoft.com/office/drawing/2014/main" id="{B000CD80-49FF-4D1D-B491-30B7FA68846E}"/>
              </a:ext>
            </a:extLst>
          </p:cNvPr>
          <p:cNvPicPr/>
          <p:nvPr/>
        </p:nvPicPr>
        <p:blipFill>
          <a:blip r:embed="rId2" cstate="print"/>
          <a:stretch>
            <a:fillRect/>
          </a:stretch>
        </p:blipFill>
        <p:spPr>
          <a:xfrm>
            <a:off x="5753083" y="4501166"/>
            <a:ext cx="438610" cy="618845"/>
          </a:xfrm>
          <a:prstGeom prst="rect">
            <a:avLst/>
          </a:prstGeom>
        </p:spPr>
      </p:pic>
      <p:sp>
        <p:nvSpPr>
          <p:cNvPr id="25" name="Rectangle 24">
            <a:extLst>
              <a:ext uri="{FF2B5EF4-FFF2-40B4-BE49-F238E27FC236}">
                <a16:creationId xmlns:a16="http://schemas.microsoft.com/office/drawing/2014/main" id="{9DB205E5-98AC-496E-97F6-E5B4EDD3A1C1}"/>
              </a:ext>
            </a:extLst>
          </p:cNvPr>
          <p:cNvSpPr/>
          <p:nvPr/>
        </p:nvSpPr>
        <p:spPr>
          <a:xfrm>
            <a:off x="233268" y="5685299"/>
            <a:ext cx="7043930" cy="400110"/>
          </a:xfrm>
          <a:prstGeom prst="rect">
            <a:avLst/>
          </a:prstGeom>
        </p:spPr>
        <p:txBody>
          <a:bodyPr wrap="square">
            <a:spAutoFit/>
          </a:bodyPr>
          <a:lstStyle/>
          <a:p>
            <a:pPr lvl="0"/>
            <a:r>
              <a:rPr lang="fr-FR" sz="1000" dirty="0">
                <a:solidFill>
                  <a:srgbClr val="000000"/>
                </a:solidFill>
                <a:latin typeface="Verdana" panose="020B0604030504040204" pitchFamily="34" charset="0"/>
                <a:ea typeface="Verdana" panose="020B0604030504040204" pitchFamily="34" charset="0"/>
                <a:cs typeface="Verdana" panose="020B0604030504040204" pitchFamily="34" charset="0"/>
              </a:rPr>
              <a:t>(1) Les droits correspondants aux cotisations obligatoires du salarié et de l’employeur affectés au compartiment 3 du PER COL ne peuvent être liquidés ou rachetés pour ce motif. </a:t>
            </a:r>
          </a:p>
        </p:txBody>
      </p:sp>
    </p:spTree>
    <p:extLst>
      <p:ext uri="{BB962C8B-B14F-4D97-AF65-F5344CB8AC3E}">
        <p14:creationId xmlns:p14="http://schemas.microsoft.com/office/powerpoint/2010/main" val="150584396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3A6095BA-D105-48F8-B6A3-F7B31EB0D3CA}"/>
              </a:ext>
            </a:extLst>
          </p:cNvPr>
          <p:cNvSpPr>
            <a:spLocks noGrp="1"/>
          </p:cNvSpPr>
          <p:nvPr>
            <p:ph type="title"/>
          </p:nvPr>
        </p:nvSpPr>
        <p:spPr/>
        <p:txBody>
          <a:bodyPr/>
          <a:lstStyle/>
          <a:p>
            <a:r>
              <a:rPr lang="fr-FR" dirty="0"/>
              <a:t>2</a:t>
            </a:r>
          </a:p>
        </p:txBody>
      </p:sp>
      <p:sp>
        <p:nvSpPr>
          <p:cNvPr id="3" name="Espace réservé du texte 2">
            <a:extLst>
              <a:ext uri="{FF2B5EF4-FFF2-40B4-BE49-F238E27FC236}">
                <a16:creationId xmlns:a16="http://schemas.microsoft.com/office/drawing/2014/main" id="{11DD3003-2157-4520-AE51-7257534880B1}"/>
              </a:ext>
            </a:extLst>
          </p:cNvPr>
          <p:cNvSpPr>
            <a:spLocks noGrp="1"/>
          </p:cNvSpPr>
          <p:nvPr>
            <p:ph type="body" sz="quarter" idx="12"/>
          </p:nvPr>
        </p:nvSpPr>
        <p:spPr/>
        <p:txBody>
          <a:bodyPr/>
          <a:lstStyle/>
          <a:p>
            <a:r>
              <a:rPr lang="fr-FR" dirty="0"/>
              <a:t>Le per-coll</a:t>
            </a:r>
          </a:p>
        </p:txBody>
      </p:sp>
      <p:sp>
        <p:nvSpPr>
          <p:cNvPr id="5" name="Espace réservé du texte 4">
            <a:extLst>
              <a:ext uri="{FF2B5EF4-FFF2-40B4-BE49-F238E27FC236}">
                <a16:creationId xmlns:a16="http://schemas.microsoft.com/office/drawing/2014/main" id="{3D6C7A0F-AAE3-49FE-BE7C-DC9EEB083E21}"/>
              </a:ext>
            </a:extLst>
          </p:cNvPr>
          <p:cNvSpPr>
            <a:spLocks noGrp="1"/>
          </p:cNvSpPr>
          <p:nvPr>
            <p:ph type="body" sz="quarter" idx="13"/>
          </p:nvPr>
        </p:nvSpPr>
        <p:spPr>
          <a:xfrm>
            <a:off x="1368425" y="603092"/>
            <a:ext cx="6033861" cy="333375"/>
          </a:xfrm>
        </p:spPr>
        <p:txBody>
          <a:bodyPr/>
          <a:lstStyle/>
          <a:p>
            <a:r>
              <a:rPr lang="fr-FR" dirty="0"/>
              <a:t>Le PER-</a:t>
            </a:r>
            <a:r>
              <a:rPr lang="fr-FR" dirty="0" err="1"/>
              <a:t>COLl</a:t>
            </a:r>
            <a:r>
              <a:rPr lang="fr-FR" dirty="0"/>
              <a:t> : ses avantages </a:t>
            </a:r>
          </a:p>
        </p:txBody>
      </p:sp>
      <p:sp>
        <p:nvSpPr>
          <p:cNvPr id="8" name="Espace réservé de la date 7">
            <a:extLst>
              <a:ext uri="{FF2B5EF4-FFF2-40B4-BE49-F238E27FC236}">
                <a16:creationId xmlns:a16="http://schemas.microsoft.com/office/drawing/2014/main" id="{FE5D2D23-0A13-4E3D-9F66-52BE5E209A23}"/>
              </a:ext>
            </a:extLst>
          </p:cNvPr>
          <p:cNvSpPr>
            <a:spLocks noGrp="1"/>
          </p:cNvSpPr>
          <p:nvPr>
            <p:ph type="dt" sz="half" idx="10"/>
          </p:nvPr>
        </p:nvSpPr>
        <p:spPr/>
        <p:txBody>
          <a:bodyPr/>
          <a:lstStyle/>
          <a:p>
            <a:pPr>
              <a:spcBef>
                <a:spcPct val="0"/>
              </a:spcBef>
            </a:pPr>
            <a:fld id="{8CE81338-E770-634F-9C23-F51FD76560B0}" type="datetime4">
              <a:rPr lang="fr-FR" smtClean="0"/>
              <a:t>3 juin 2021</a:t>
            </a:fld>
            <a:endParaRPr lang="fr-FR" dirty="0"/>
          </a:p>
        </p:txBody>
      </p:sp>
      <p:sp>
        <p:nvSpPr>
          <p:cNvPr id="9" name="Rectangle 8">
            <a:extLst>
              <a:ext uri="{FF2B5EF4-FFF2-40B4-BE49-F238E27FC236}">
                <a16:creationId xmlns:a16="http://schemas.microsoft.com/office/drawing/2014/main" id="{6FBD559E-3102-4EE3-A6D7-7B21E797D1A2}"/>
              </a:ext>
            </a:extLst>
          </p:cNvPr>
          <p:cNvSpPr/>
          <p:nvPr/>
        </p:nvSpPr>
        <p:spPr>
          <a:xfrm>
            <a:off x="812990" y="1996226"/>
            <a:ext cx="3668267" cy="3072957"/>
          </a:xfrm>
          <a:prstGeom prst="rect">
            <a:avLst/>
          </a:prstGeom>
          <a:ln>
            <a:solidFill>
              <a:schemeClr val="tx1"/>
            </a:solidFill>
          </a:ln>
        </p:spPr>
        <p:txBody>
          <a:bodyPr wrap="square">
            <a:spAutoFit/>
          </a:bodyPr>
          <a:lstStyle/>
          <a:p>
            <a:endParaRPr lang="fr-FR" sz="1200" dirty="0"/>
          </a:p>
          <a:p>
            <a:r>
              <a:rPr lang="fr-FR" sz="1400" b="1" dirty="0"/>
              <a:t>Elément de politique sociale : </a:t>
            </a:r>
          </a:p>
          <a:p>
            <a:pPr marL="285750" indent="-285750">
              <a:buFontTx/>
              <a:buChar char="-"/>
            </a:pPr>
            <a:endParaRPr lang="fr-FR" sz="1400" b="1" spc="-20" dirty="0"/>
          </a:p>
          <a:p>
            <a:pPr marL="285750" indent="-285750">
              <a:buFontTx/>
              <a:buChar char="-"/>
            </a:pPr>
            <a:r>
              <a:rPr lang="fr-FR" sz="1400" b="1" spc="-20" dirty="0"/>
              <a:t>Dispositif de motivation et fidélisation des salariés</a:t>
            </a:r>
          </a:p>
          <a:p>
            <a:endParaRPr lang="fr-FR" sz="1400" b="1" spc="-20" dirty="0"/>
          </a:p>
          <a:p>
            <a:pPr marL="285750" indent="-285750">
              <a:buFontTx/>
              <a:buChar char="-"/>
            </a:pPr>
            <a:r>
              <a:rPr lang="fr-FR" sz="1400" b="1" spc="-20" dirty="0"/>
              <a:t>Outil de rémunération économique  </a:t>
            </a:r>
            <a:r>
              <a:rPr lang="fr-FR" sz="1400" spc="-20" dirty="0"/>
              <a:t>: </a:t>
            </a:r>
          </a:p>
          <a:p>
            <a:pPr marL="541338" indent="-276225">
              <a:buFontTx/>
              <a:buChar char="-"/>
            </a:pPr>
            <a:r>
              <a:rPr lang="fr-FR" sz="1200" dirty="0"/>
              <a:t>Les sommes versées (Participation, intéressement et Abondement)  sont exonérés de charges sociales patronales et déductibles  du  bénéfice  imposable,</a:t>
            </a:r>
          </a:p>
          <a:p>
            <a:pPr marL="541338" indent="-276225">
              <a:buFontTx/>
              <a:buChar char="-"/>
            </a:pPr>
            <a:r>
              <a:rPr lang="fr-FR" sz="1200" spc="-20" dirty="0">
                <a:ea typeface="Arial" panose="020B0604020202020204" pitchFamily="34" charset="0"/>
              </a:rPr>
              <a:t>Forfait social réduit ou supprimé selon la taille de l’entreprise et  le type d’alimentation</a:t>
            </a:r>
          </a:p>
          <a:p>
            <a:pPr marL="285750" indent="-285750">
              <a:buFontTx/>
              <a:buChar char="-"/>
            </a:pPr>
            <a:endParaRPr lang="fr-FR" sz="1200" spc="-20" dirty="0">
              <a:solidFill>
                <a:srgbClr val="CC4742"/>
              </a:solidFill>
              <a:ea typeface="Arial" panose="020B0604020202020204" pitchFamily="34" charset="0"/>
            </a:endParaRPr>
          </a:p>
          <a:p>
            <a:pPr marL="0" marR="24130" lvl="1" algn="just">
              <a:lnSpc>
                <a:spcPct val="101000"/>
              </a:lnSpc>
              <a:spcBef>
                <a:spcPts val="35"/>
              </a:spcBef>
              <a:buClr>
                <a:schemeClr val="tx1"/>
              </a:buClr>
              <a:buSzPts val="1300"/>
            </a:pPr>
            <a:endParaRPr lang="fr-FR" sz="1400" dirty="0">
              <a:solidFill>
                <a:srgbClr val="636363"/>
              </a:solidFill>
            </a:endParaRPr>
          </a:p>
        </p:txBody>
      </p:sp>
      <p:sp>
        <p:nvSpPr>
          <p:cNvPr id="10" name="Rectangle 9">
            <a:extLst>
              <a:ext uri="{FF2B5EF4-FFF2-40B4-BE49-F238E27FC236}">
                <a16:creationId xmlns:a16="http://schemas.microsoft.com/office/drawing/2014/main" id="{DB598CB0-5350-44D8-B3EA-F4302799E69E}"/>
              </a:ext>
            </a:extLst>
          </p:cNvPr>
          <p:cNvSpPr/>
          <p:nvPr/>
        </p:nvSpPr>
        <p:spPr>
          <a:xfrm>
            <a:off x="4572000" y="2015925"/>
            <a:ext cx="4258489" cy="4221220"/>
          </a:xfrm>
          <a:prstGeom prst="rect">
            <a:avLst/>
          </a:prstGeom>
          <a:ln>
            <a:solidFill>
              <a:schemeClr val="tx1"/>
            </a:solidFill>
          </a:ln>
        </p:spPr>
        <p:txBody>
          <a:bodyPr wrap="square">
            <a:spAutoFit/>
          </a:bodyPr>
          <a:lstStyle/>
          <a:p>
            <a:endParaRPr lang="fr-FR" sz="1400" dirty="0"/>
          </a:p>
          <a:p>
            <a:pPr marL="285750" indent="-285750">
              <a:buFontTx/>
              <a:buChar char="-"/>
            </a:pPr>
            <a:r>
              <a:rPr lang="fr-FR" sz="1400" b="1" dirty="0"/>
              <a:t>Constitution d’un complément de revenus pour la retraite, en valeurs mobilières</a:t>
            </a:r>
          </a:p>
          <a:p>
            <a:pPr marL="285750" indent="-285750">
              <a:buFontTx/>
              <a:buChar char="-"/>
            </a:pPr>
            <a:endParaRPr lang="fr-FR" sz="1200" dirty="0">
              <a:solidFill>
                <a:srgbClr val="636363"/>
              </a:solidFill>
            </a:endParaRPr>
          </a:p>
          <a:p>
            <a:pPr marL="265113" marR="75565" lvl="0" indent="-265113">
              <a:lnSpc>
                <a:spcPct val="98000"/>
              </a:lnSpc>
              <a:spcBef>
                <a:spcPts val="85"/>
              </a:spcBef>
              <a:buClr>
                <a:schemeClr val="tx1"/>
              </a:buClr>
              <a:buSzPts val="1300"/>
              <a:buFontTx/>
              <a:buChar char="-"/>
              <a:tabLst>
                <a:tab pos="265113" algn="l"/>
              </a:tabLst>
            </a:pPr>
            <a:r>
              <a:rPr lang="fr-FR" sz="1400" b="1" dirty="0"/>
              <a:t>Epargne économique :</a:t>
            </a:r>
          </a:p>
          <a:p>
            <a:pPr marL="541338" marR="75565" lvl="0" indent="-265113">
              <a:lnSpc>
                <a:spcPct val="98000"/>
              </a:lnSpc>
              <a:spcBef>
                <a:spcPts val="85"/>
              </a:spcBef>
              <a:buClr>
                <a:schemeClr val="tx1"/>
              </a:buClr>
              <a:buSzPts val="1300"/>
              <a:buFontTx/>
              <a:buChar char="-"/>
            </a:pPr>
            <a:r>
              <a:rPr lang="fr-FR" sz="1200" dirty="0"/>
              <a:t>La participation, l’intéressement investis dans le PER COL et abondement,  sont exonérés de cotisations sociales (hors CSG et CRDS)  et sont non imposables à l’IR</a:t>
            </a:r>
          </a:p>
          <a:p>
            <a:pPr marL="541338" marR="75565" lvl="0" indent="-265113">
              <a:lnSpc>
                <a:spcPct val="98000"/>
              </a:lnSpc>
              <a:spcBef>
                <a:spcPts val="85"/>
              </a:spcBef>
              <a:buClr>
                <a:schemeClr val="tx1"/>
              </a:buClr>
              <a:buSzPts val="1300"/>
              <a:buFontTx/>
              <a:buChar char="-"/>
            </a:pPr>
            <a:endParaRPr lang="fr-FR" sz="1200" dirty="0"/>
          </a:p>
          <a:p>
            <a:pPr marL="541338" marR="75565" lvl="0" indent="-265113">
              <a:lnSpc>
                <a:spcPct val="98000"/>
              </a:lnSpc>
              <a:spcBef>
                <a:spcPts val="85"/>
              </a:spcBef>
              <a:buClr>
                <a:schemeClr val="tx1"/>
              </a:buClr>
              <a:buSzPts val="1300"/>
              <a:buFontTx/>
              <a:buChar char="-"/>
            </a:pPr>
            <a:r>
              <a:rPr lang="fr-FR" sz="1200" dirty="0"/>
              <a:t>Versements  volontaires déductibles des revenus imposables </a:t>
            </a:r>
          </a:p>
          <a:p>
            <a:pPr marL="541338" marR="75565" lvl="0" indent="-265113">
              <a:lnSpc>
                <a:spcPct val="98000"/>
              </a:lnSpc>
              <a:spcBef>
                <a:spcPts val="85"/>
              </a:spcBef>
              <a:buClr>
                <a:schemeClr val="tx1"/>
              </a:buClr>
              <a:buSzPts val="1300"/>
              <a:buFontTx/>
              <a:buChar char="-"/>
            </a:pPr>
            <a:endParaRPr lang="fr-FR" sz="1200" dirty="0"/>
          </a:p>
          <a:p>
            <a:pPr marL="541338" marR="75565" lvl="0" indent="-265113">
              <a:lnSpc>
                <a:spcPct val="98000"/>
              </a:lnSpc>
              <a:spcBef>
                <a:spcPts val="85"/>
              </a:spcBef>
              <a:buClr>
                <a:schemeClr val="tx1"/>
              </a:buClr>
              <a:buSzPts val="1300"/>
              <a:buFontTx/>
              <a:buChar char="-"/>
            </a:pPr>
            <a:r>
              <a:rPr lang="fr-FR" sz="1200" dirty="0"/>
              <a:t>Prise en charge par l’entreprise des frais de tenue de compte </a:t>
            </a:r>
            <a:r>
              <a:rPr lang="fr-FR" sz="1200" dirty="0">
                <a:solidFill>
                  <a:schemeClr val="bg1">
                    <a:lumMod val="50000"/>
                  </a:schemeClr>
                </a:solidFill>
              </a:rPr>
              <a:t>et, le cas échéant, </a:t>
            </a:r>
            <a:r>
              <a:rPr lang="fr-FR" sz="1200" dirty="0"/>
              <a:t>des frais d’entrée</a:t>
            </a:r>
          </a:p>
          <a:p>
            <a:pPr marL="285750" indent="-285750">
              <a:buFontTx/>
              <a:buChar char="-"/>
            </a:pPr>
            <a:endParaRPr lang="fr-FR" sz="1200" dirty="0">
              <a:solidFill>
                <a:srgbClr val="636363"/>
              </a:solidFill>
            </a:endParaRPr>
          </a:p>
          <a:p>
            <a:pPr marL="274638" indent="-274638">
              <a:buFontTx/>
              <a:buChar char="-"/>
            </a:pPr>
            <a:r>
              <a:rPr lang="fr-FR" sz="1400" b="1" dirty="0"/>
              <a:t>Plusieurs possibilités de Sortie </a:t>
            </a:r>
            <a:r>
              <a:rPr lang="fr-FR" sz="1200" dirty="0"/>
              <a:t>: en capital, en rente, ou les 2 </a:t>
            </a:r>
          </a:p>
          <a:p>
            <a:pPr marL="274638" indent="-274638">
              <a:buFontTx/>
              <a:buChar char="-"/>
            </a:pPr>
            <a:endParaRPr lang="fr-FR" sz="1200" dirty="0"/>
          </a:p>
          <a:p>
            <a:pPr marL="274638" indent="-274638">
              <a:buFontTx/>
              <a:buChar char="-"/>
            </a:pPr>
            <a:r>
              <a:rPr lang="fr-FR" sz="1200" dirty="0"/>
              <a:t> </a:t>
            </a:r>
            <a:r>
              <a:rPr lang="fr-FR" sz="1400" b="1" dirty="0"/>
              <a:t>Cas de déblocages anticipés</a:t>
            </a:r>
          </a:p>
          <a:p>
            <a:pPr marL="274638" indent="-274638">
              <a:buFontTx/>
              <a:buChar char="-"/>
            </a:pPr>
            <a:endParaRPr lang="fr-FR" sz="1400" b="1" dirty="0"/>
          </a:p>
        </p:txBody>
      </p:sp>
      <p:sp>
        <p:nvSpPr>
          <p:cNvPr id="11" name="ZoneTexte 10">
            <a:extLst>
              <a:ext uri="{FF2B5EF4-FFF2-40B4-BE49-F238E27FC236}">
                <a16:creationId xmlns:a16="http://schemas.microsoft.com/office/drawing/2014/main" id="{41E678FE-05C5-4150-A727-D0749AC5FB59}"/>
              </a:ext>
            </a:extLst>
          </p:cNvPr>
          <p:cNvSpPr txBox="1"/>
          <p:nvPr/>
        </p:nvSpPr>
        <p:spPr>
          <a:xfrm>
            <a:off x="4572000" y="1538091"/>
            <a:ext cx="4232366" cy="369332"/>
          </a:xfrm>
          <a:prstGeom prst="rect">
            <a:avLst/>
          </a:prstGeom>
          <a:solidFill>
            <a:schemeClr val="accent6">
              <a:lumMod val="20000"/>
              <a:lumOff val="80000"/>
            </a:schemeClr>
          </a:solidFill>
          <a:ln>
            <a:solidFill>
              <a:schemeClr val="tx1"/>
            </a:solidFill>
          </a:ln>
        </p:spPr>
        <p:txBody>
          <a:bodyPr wrap="square" rtlCol="0">
            <a:spAutoFit/>
          </a:bodyPr>
          <a:lstStyle/>
          <a:p>
            <a:pPr algn="ctr"/>
            <a:r>
              <a:rPr lang="fr-FR" b="1" dirty="0"/>
              <a:t>POUR LES BÉNÉFICIAIRES</a:t>
            </a:r>
            <a:endParaRPr lang="fr-FR" sz="1000" b="1" kern="1200" cap="all" baseline="0" dirty="0">
              <a:solidFill>
                <a:schemeClr val="tx2"/>
              </a:solidFill>
              <a:latin typeface="Verdana" panose="020B0604030504040204" pitchFamily="34" charset="0"/>
              <a:ea typeface="Verdana" panose="020B0604030504040204" pitchFamily="34" charset="0"/>
              <a:cs typeface="Verdana" panose="020B0604030504040204" pitchFamily="34" charset="0"/>
            </a:endParaRPr>
          </a:p>
        </p:txBody>
      </p:sp>
      <p:sp>
        <p:nvSpPr>
          <p:cNvPr id="12" name="ZoneTexte 11">
            <a:extLst>
              <a:ext uri="{FF2B5EF4-FFF2-40B4-BE49-F238E27FC236}">
                <a16:creationId xmlns:a16="http://schemas.microsoft.com/office/drawing/2014/main" id="{87C24E9B-C479-439A-837C-3484BDB21D16}"/>
              </a:ext>
            </a:extLst>
          </p:cNvPr>
          <p:cNvSpPr txBox="1"/>
          <p:nvPr/>
        </p:nvSpPr>
        <p:spPr>
          <a:xfrm>
            <a:off x="782514" y="1532892"/>
            <a:ext cx="3698743" cy="369332"/>
          </a:xfrm>
          <a:prstGeom prst="rect">
            <a:avLst/>
          </a:prstGeom>
          <a:solidFill>
            <a:schemeClr val="accent6">
              <a:lumMod val="20000"/>
              <a:lumOff val="80000"/>
            </a:schemeClr>
          </a:solidFill>
          <a:ln>
            <a:solidFill>
              <a:schemeClr val="tx1"/>
            </a:solidFill>
          </a:ln>
        </p:spPr>
        <p:txBody>
          <a:bodyPr wrap="square" rtlCol="0">
            <a:spAutoFit/>
          </a:bodyPr>
          <a:lstStyle/>
          <a:p>
            <a:pPr algn="ctr"/>
            <a:r>
              <a:rPr lang="fr-FR" b="1" dirty="0"/>
              <a:t>POUR L’ENTREPRISE</a:t>
            </a:r>
            <a:endParaRPr lang="fr-FR" sz="1000" b="1" kern="1200" cap="all" baseline="0" dirty="0">
              <a:solidFill>
                <a:schemeClr val="tx2"/>
              </a:solidFill>
              <a:latin typeface="Verdana" panose="020B0604030504040204" pitchFamily="34" charset="0"/>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313254462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re 2">
            <a:extLst>
              <a:ext uri="{FF2B5EF4-FFF2-40B4-BE49-F238E27FC236}">
                <a16:creationId xmlns:a16="http://schemas.microsoft.com/office/drawing/2014/main" id="{8A0992AF-8D96-E846-9E9D-066B75802C33}"/>
              </a:ext>
            </a:extLst>
          </p:cNvPr>
          <p:cNvSpPr>
            <a:spLocks noGrp="1"/>
          </p:cNvSpPr>
          <p:nvPr>
            <p:ph type="title"/>
          </p:nvPr>
        </p:nvSpPr>
        <p:spPr/>
        <p:txBody>
          <a:bodyPr/>
          <a:lstStyle/>
          <a:p>
            <a:r>
              <a:rPr lang="fr-FR" dirty="0"/>
              <a:t>3</a:t>
            </a:r>
          </a:p>
        </p:txBody>
      </p:sp>
      <p:sp>
        <p:nvSpPr>
          <p:cNvPr id="20" name="Espace réservé du texte 19">
            <a:extLst>
              <a:ext uri="{FF2B5EF4-FFF2-40B4-BE49-F238E27FC236}">
                <a16:creationId xmlns:a16="http://schemas.microsoft.com/office/drawing/2014/main" id="{F53F1A85-DB07-AD45-B153-48FE3EF8E7CB}"/>
              </a:ext>
            </a:extLst>
          </p:cNvPr>
          <p:cNvSpPr>
            <a:spLocks noGrp="1"/>
          </p:cNvSpPr>
          <p:nvPr>
            <p:ph type="body" sz="quarter" idx="13"/>
          </p:nvPr>
        </p:nvSpPr>
        <p:spPr>
          <a:xfrm>
            <a:off x="1368425" y="603092"/>
            <a:ext cx="6504124" cy="333375"/>
          </a:xfrm>
        </p:spPr>
        <p:txBody>
          <a:bodyPr/>
          <a:lstStyle/>
          <a:p>
            <a:r>
              <a:rPr lang="fr-FR" dirty="0"/>
              <a:t>Le per-</a:t>
            </a:r>
            <a:r>
              <a:rPr lang="fr-FR" dirty="0" err="1"/>
              <a:t>ob</a:t>
            </a:r>
            <a:r>
              <a:rPr lang="fr-FR" dirty="0"/>
              <a:t> : son fonctionnement</a:t>
            </a:r>
          </a:p>
        </p:txBody>
      </p:sp>
      <p:sp>
        <p:nvSpPr>
          <p:cNvPr id="34" name="object 9">
            <a:extLst>
              <a:ext uri="{FF2B5EF4-FFF2-40B4-BE49-F238E27FC236}">
                <a16:creationId xmlns:a16="http://schemas.microsoft.com/office/drawing/2014/main" id="{A5681A47-8E42-4D20-A978-AF9149E7D0D6}"/>
              </a:ext>
            </a:extLst>
          </p:cNvPr>
          <p:cNvSpPr/>
          <p:nvPr/>
        </p:nvSpPr>
        <p:spPr>
          <a:xfrm>
            <a:off x="5442592" y="3718396"/>
            <a:ext cx="2299716" cy="582155"/>
          </a:xfrm>
          <a:prstGeom prst="rect">
            <a:avLst/>
          </a:prstGeom>
          <a:blipFill>
            <a:blip r:embed="rId2" cstate="print"/>
            <a:stretch>
              <a:fillRect/>
            </a:stretch>
          </a:blipFill>
        </p:spPr>
        <p:txBody>
          <a:bodyPr wrap="square" lIns="0" tIns="0" rIns="0" bIns="0" rtlCol="0">
            <a:noAutofit/>
          </a:bodyPr>
          <a:lstStyle/>
          <a:p>
            <a:endParaRPr/>
          </a:p>
        </p:txBody>
      </p:sp>
      <p:sp>
        <p:nvSpPr>
          <p:cNvPr id="35" name="object 10">
            <a:extLst>
              <a:ext uri="{FF2B5EF4-FFF2-40B4-BE49-F238E27FC236}">
                <a16:creationId xmlns:a16="http://schemas.microsoft.com/office/drawing/2014/main" id="{56F6F1A1-816F-4069-85F6-0E4569323759}"/>
              </a:ext>
            </a:extLst>
          </p:cNvPr>
          <p:cNvSpPr/>
          <p:nvPr/>
        </p:nvSpPr>
        <p:spPr>
          <a:xfrm>
            <a:off x="5640711" y="3820504"/>
            <a:ext cx="1901952" cy="426707"/>
          </a:xfrm>
          <a:prstGeom prst="rect">
            <a:avLst/>
          </a:prstGeom>
          <a:blipFill>
            <a:blip r:embed="rId3" cstate="print"/>
            <a:stretch>
              <a:fillRect/>
            </a:stretch>
          </a:blipFill>
        </p:spPr>
        <p:txBody>
          <a:bodyPr wrap="square" lIns="0" tIns="0" rIns="0" bIns="0" rtlCol="0">
            <a:noAutofit/>
          </a:bodyPr>
          <a:lstStyle/>
          <a:p>
            <a:endParaRPr/>
          </a:p>
        </p:txBody>
      </p:sp>
      <p:sp>
        <p:nvSpPr>
          <p:cNvPr id="36" name="object 11">
            <a:extLst>
              <a:ext uri="{FF2B5EF4-FFF2-40B4-BE49-F238E27FC236}">
                <a16:creationId xmlns:a16="http://schemas.microsoft.com/office/drawing/2014/main" id="{6A6CFDA8-ADED-4950-BD0F-D1A2FFB55752}"/>
              </a:ext>
            </a:extLst>
          </p:cNvPr>
          <p:cNvSpPr/>
          <p:nvPr/>
        </p:nvSpPr>
        <p:spPr>
          <a:xfrm>
            <a:off x="5485264" y="3738195"/>
            <a:ext cx="2218944" cy="614171"/>
          </a:xfrm>
          <a:custGeom>
            <a:avLst/>
            <a:gdLst/>
            <a:ahLst/>
            <a:cxnLst/>
            <a:rect l="l" t="t" r="r" b="b"/>
            <a:pathLst>
              <a:path w="2218944" h="501395">
                <a:moveTo>
                  <a:pt x="0" y="501395"/>
                </a:moveTo>
                <a:lnTo>
                  <a:pt x="2218944" y="501395"/>
                </a:lnTo>
                <a:lnTo>
                  <a:pt x="2218944" y="0"/>
                </a:lnTo>
                <a:lnTo>
                  <a:pt x="0" y="0"/>
                </a:lnTo>
                <a:lnTo>
                  <a:pt x="0" y="501395"/>
                </a:lnTo>
                <a:close/>
              </a:path>
            </a:pathLst>
          </a:custGeom>
          <a:solidFill>
            <a:srgbClr val="FFBB71"/>
          </a:solidFill>
        </p:spPr>
        <p:txBody>
          <a:bodyPr wrap="square" lIns="0" tIns="0" rIns="0" bIns="0" rtlCol="0">
            <a:noAutofit/>
          </a:bodyPr>
          <a:lstStyle/>
          <a:p>
            <a:endParaRPr/>
          </a:p>
        </p:txBody>
      </p:sp>
      <p:sp>
        <p:nvSpPr>
          <p:cNvPr id="37" name="object 12">
            <a:extLst>
              <a:ext uri="{FF2B5EF4-FFF2-40B4-BE49-F238E27FC236}">
                <a16:creationId xmlns:a16="http://schemas.microsoft.com/office/drawing/2014/main" id="{987186BA-8786-4D80-AFEC-0A8DBF0829F3}"/>
              </a:ext>
            </a:extLst>
          </p:cNvPr>
          <p:cNvSpPr txBox="1"/>
          <p:nvPr/>
        </p:nvSpPr>
        <p:spPr>
          <a:xfrm>
            <a:off x="5771267" y="3879166"/>
            <a:ext cx="1647825" cy="219075"/>
          </a:xfrm>
          <a:prstGeom prst="rect">
            <a:avLst/>
          </a:prstGeom>
        </p:spPr>
        <p:txBody>
          <a:bodyPr vert="horz" wrap="square" lIns="0" tIns="0" rIns="0" bIns="0" rtlCol="0">
            <a:noAutofit/>
          </a:bodyPr>
          <a:lstStyle/>
          <a:p>
            <a:pPr marL="12700">
              <a:lnSpc>
                <a:spcPct val="100000"/>
              </a:lnSpc>
            </a:pPr>
            <a:r>
              <a:rPr lang="fr-FR" sz="1300" b="1" spc="-10" dirty="0">
                <a:latin typeface="Calibri"/>
                <a:cs typeface="Calibri"/>
              </a:rPr>
              <a:t>Versements</a:t>
            </a:r>
            <a:r>
              <a:rPr sz="1300" b="1" spc="25" dirty="0">
                <a:latin typeface="Calibri"/>
                <a:cs typeface="Calibri"/>
              </a:rPr>
              <a:t> </a:t>
            </a:r>
            <a:r>
              <a:rPr sz="1300" b="1" spc="-10" dirty="0">
                <a:latin typeface="Calibri"/>
                <a:cs typeface="Calibri"/>
              </a:rPr>
              <a:t>Obli</a:t>
            </a:r>
            <a:r>
              <a:rPr sz="1300" b="1" spc="-40" dirty="0">
                <a:latin typeface="Calibri"/>
                <a:cs typeface="Calibri"/>
              </a:rPr>
              <a:t>g</a:t>
            </a:r>
            <a:r>
              <a:rPr sz="1300" b="1" spc="-30" dirty="0">
                <a:latin typeface="Calibri"/>
                <a:cs typeface="Calibri"/>
              </a:rPr>
              <a:t>a</a:t>
            </a:r>
            <a:r>
              <a:rPr sz="1300" b="1" spc="-25" dirty="0">
                <a:latin typeface="Calibri"/>
                <a:cs typeface="Calibri"/>
              </a:rPr>
              <a:t>t</a:t>
            </a:r>
            <a:r>
              <a:rPr sz="1300" b="1" spc="-5" dirty="0">
                <a:latin typeface="Calibri"/>
                <a:cs typeface="Calibri"/>
              </a:rPr>
              <a:t>oi</a:t>
            </a:r>
            <a:r>
              <a:rPr sz="1300" b="1" spc="-25" dirty="0">
                <a:latin typeface="Calibri"/>
                <a:cs typeface="Calibri"/>
              </a:rPr>
              <a:t>r</a:t>
            </a:r>
            <a:r>
              <a:rPr sz="1300" b="1" spc="-15" dirty="0">
                <a:latin typeface="Calibri"/>
                <a:cs typeface="Calibri"/>
              </a:rPr>
              <a:t>e</a:t>
            </a:r>
            <a:r>
              <a:rPr sz="1300" b="1" spc="-10" dirty="0">
                <a:latin typeface="Calibri"/>
                <a:cs typeface="Calibri"/>
              </a:rPr>
              <a:t>s</a:t>
            </a:r>
            <a:endParaRPr sz="1300" dirty="0">
              <a:latin typeface="Calibri"/>
              <a:cs typeface="Calibri"/>
            </a:endParaRPr>
          </a:p>
        </p:txBody>
      </p:sp>
      <p:sp>
        <p:nvSpPr>
          <p:cNvPr id="38" name="object 13">
            <a:extLst>
              <a:ext uri="{FF2B5EF4-FFF2-40B4-BE49-F238E27FC236}">
                <a16:creationId xmlns:a16="http://schemas.microsoft.com/office/drawing/2014/main" id="{E41ECB27-0D1C-4435-AB7D-72F65692998F}"/>
              </a:ext>
            </a:extLst>
          </p:cNvPr>
          <p:cNvSpPr/>
          <p:nvPr/>
        </p:nvSpPr>
        <p:spPr>
          <a:xfrm>
            <a:off x="728860" y="3730537"/>
            <a:ext cx="2301240" cy="576110"/>
          </a:xfrm>
          <a:prstGeom prst="rect">
            <a:avLst/>
          </a:prstGeom>
          <a:blipFill>
            <a:blip r:embed="rId4" cstate="print"/>
            <a:stretch>
              <a:fillRect/>
            </a:stretch>
          </a:blipFill>
        </p:spPr>
        <p:txBody>
          <a:bodyPr wrap="square" lIns="0" tIns="0" rIns="0" bIns="0" rtlCol="0">
            <a:noAutofit/>
          </a:bodyPr>
          <a:lstStyle/>
          <a:p>
            <a:endParaRPr/>
          </a:p>
        </p:txBody>
      </p:sp>
      <p:sp>
        <p:nvSpPr>
          <p:cNvPr id="39" name="object 14">
            <a:extLst>
              <a:ext uri="{FF2B5EF4-FFF2-40B4-BE49-F238E27FC236}">
                <a16:creationId xmlns:a16="http://schemas.microsoft.com/office/drawing/2014/main" id="{BBD9672D-F229-4156-A755-17FFE1BCF645}"/>
              </a:ext>
            </a:extLst>
          </p:cNvPr>
          <p:cNvSpPr/>
          <p:nvPr/>
        </p:nvSpPr>
        <p:spPr>
          <a:xfrm>
            <a:off x="931552" y="3829674"/>
            <a:ext cx="1894332" cy="428205"/>
          </a:xfrm>
          <a:prstGeom prst="rect">
            <a:avLst/>
          </a:prstGeom>
          <a:blipFill>
            <a:blip r:embed="rId5" cstate="print"/>
            <a:stretch>
              <a:fillRect/>
            </a:stretch>
          </a:blipFill>
        </p:spPr>
        <p:txBody>
          <a:bodyPr wrap="square" lIns="0" tIns="0" rIns="0" bIns="0" rtlCol="0">
            <a:noAutofit/>
          </a:bodyPr>
          <a:lstStyle/>
          <a:p>
            <a:endParaRPr/>
          </a:p>
        </p:txBody>
      </p:sp>
      <p:sp>
        <p:nvSpPr>
          <p:cNvPr id="40" name="object 15">
            <a:extLst>
              <a:ext uri="{FF2B5EF4-FFF2-40B4-BE49-F238E27FC236}">
                <a16:creationId xmlns:a16="http://schemas.microsoft.com/office/drawing/2014/main" id="{B695E693-E400-4356-8E77-10059C5B9300}"/>
              </a:ext>
            </a:extLst>
          </p:cNvPr>
          <p:cNvSpPr/>
          <p:nvPr/>
        </p:nvSpPr>
        <p:spPr>
          <a:xfrm>
            <a:off x="771531" y="3750387"/>
            <a:ext cx="2220468" cy="601979"/>
          </a:xfrm>
          <a:custGeom>
            <a:avLst/>
            <a:gdLst/>
            <a:ahLst/>
            <a:cxnLst/>
            <a:rect l="l" t="t" r="r" b="b"/>
            <a:pathLst>
              <a:path w="2220468" h="495300">
                <a:moveTo>
                  <a:pt x="0" y="495300"/>
                </a:moveTo>
                <a:lnTo>
                  <a:pt x="2220468" y="495300"/>
                </a:lnTo>
                <a:lnTo>
                  <a:pt x="2220468" y="0"/>
                </a:lnTo>
                <a:lnTo>
                  <a:pt x="0" y="0"/>
                </a:lnTo>
                <a:lnTo>
                  <a:pt x="0" y="495300"/>
                </a:lnTo>
                <a:close/>
              </a:path>
            </a:pathLst>
          </a:custGeom>
          <a:solidFill>
            <a:srgbClr val="53BDFF"/>
          </a:solidFill>
        </p:spPr>
        <p:txBody>
          <a:bodyPr wrap="square" lIns="0" tIns="0" rIns="0" bIns="0" rtlCol="0">
            <a:noAutofit/>
          </a:bodyPr>
          <a:lstStyle/>
          <a:p>
            <a:endParaRPr/>
          </a:p>
        </p:txBody>
      </p:sp>
      <p:sp>
        <p:nvSpPr>
          <p:cNvPr id="41" name="object 16">
            <a:extLst>
              <a:ext uri="{FF2B5EF4-FFF2-40B4-BE49-F238E27FC236}">
                <a16:creationId xmlns:a16="http://schemas.microsoft.com/office/drawing/2014/main" id="{6449F35D-ABAF-4BEC-831F-DC2DC8312C1B}"/>
              </a:ext>
            </a:extLst>
          </p:cNvPr>
          <p:cNvSpPr txBox="1"/>
          <p:nvPr/>
        </p:nvSpPr>
        <p:spPr>
          <a:xfrm>
            <a:off x="1060330" y="3888563"/>
            <a:ext cx="1640839" cy="219075"/>
          </a:xfrm>
          <a:prstGeom prst="rect">
            <a:avLst/>
          </a:prstGeom>
        </p:spPr>
        <p:txBody>
          <a:bodyPr vert="horz" wrap="square" lIns="0" tIns="0" rIns="0" bIns="0" rtlCol="0">
            <a:noAutofit/>
          </a:bodyPr>
          <a:lstStyle/>
          <a:p>
            <a:pPr marL="12700">
              <a:lnSpc>
                <a:spcPct val="100000"/>
              </a:lnSpc>
            </a:pPr>
            <a:r>
              <a:rPr sz="1300" b="1" spc="-85" dirty="0">
                <a:latin typeface="Calibri"/>
                <a:cs typeface="Calibri"/>
              </a:rPr>
              <a:t>V</a:t>
            </a:r>
            <a:r>
              <a:rPr sz="1300" b="1" spc="-15" dirty="0">
                <a:latin typeface="Calibri"/>
                <a:cs typeface="Calibri"/>
              </a:rPr>
              <a:t>e</a:t>
            </a:r>
            <a:r>
              <a:rPr sz="1300" b="1" spc="-25" dirty="0">
                <a:latin typeface="Calibri"/>
                <a:cs typeface="Calibri"/>
              </a:rPr>
              <a:t>r</a:t>
            </a:r>
            <a:r>
              <a:rPr sz="1300" b="1" spc="-10" dirty="0">
                <a:latin typeface="Calibri"/>
                <a:cs typeface="Calibri"/>
              </a:rPr>
              <a:t>s</a:t>
            </a:r>
            <a:r>
              <a:rPr sz="1300" b="1" spc="-20" dirty="0">
                <a:latin typeface="Calibri"/>
                <a:cs typeface="Calibri"/>
              </a:rPr>
              <a:t>e</a:t>
            </a:r>
            <a:r>
              <a:rPr sz="1300" b="1" spc="-10" dirty="0">
                <a:latin typeface="Calibri"/>
                <a:cs typeface="Calibri"/>
              </a:rPr>
              <a:t>me</a:t>
            </a:r>
            <a:r>
              <a:rPr sz="1300" b="1" spc="-25" dirty="0">
                <a:latin typeface="Calibri"/>
                <a:cs typeface="Calibri"/>
              </a:rPr>
              <a:t>n</a:t>
            </a:r>
            <a:r>
              <a:rPr sz="1300" b="1" spc="-10" dirty="0">
                <a:latin typeface="Calibri"/>
                <a:cs typeface="Calibri"/>
              </a:rPr>
              <a:t>ts</a:t>
            </a:r>
            <a:r>
              <a:rPr sz="1300" b="1" spc="15" dirty="0">
                <a:latin typeface="Calibri"/>
                <a:cs typeface="Calibri"/>
              </a:rPr>
              <a:t> </a:t>
            </a:r>
            <a:r>
              <a:rPr sz="1300" b="1" spc="-70" dirty="0">
                <a:latin typeface="Calibri"/>
                <a:cs typeface="Calibri"/>
              </a:rPr>
              <a:t>V</a:t>
            </a:r>
            <a:r>
              <a:rPr sz="1300" b="1" spc="-10" dirty="0">
                <a:latin typeface="Calibri"/>
                <a:cs typeface="Calibri"/>
              </a:rPr>
              <a:t>olo</a:t>
            </a:r>
            <a:r>
              <a:rPr sz="1300" b="1" spc="-25" dirty="0">
                <a:latin typeface="Calibri"/>
                <a:cs typeface="Calibri"/>
              </a:rPr>
              <a:t>nt</a:t>
            </a:r>
            <a:r>
              <a:rPr sz="1300" b="1" spc="-15" dirty="0">
                <a:latin typeface="Calibri"/>
                <a:cs typeface="Calibri"/>
              </a:rPr>
              <a:t>a</a:t>
            </a:r>
            <a:r>
              <a:rPr sz="1300" b="1" spc="-5" dirty="0">
                <a:latin typeface="Calibri"/>
                <a:cs typeface="Calibri"/>
              </a:rPr>
              <a:t>i</a:t>
            </a:r>
            <a:r>
              <a:rPr sz="1300" b="1" spc="-25" dirty="0">
                <a:latin typeface="Calibri"/>
                <a:cs typeface="Calibri"/>
              </a:rPr>
              <a:t>r</a:t>
            </a:r>
            <a:r>
              <a:rPr sz="1300" b="1" spc="-15" dirty="0">
                <a:latin typeface="Calibri"/>
                <a:cs typeface="Calibri"/>
              </a:rPr>
              <a:t>e</a:t>
            </a:r>
            <a:r>
              <a:rPr sz="1300" b="1" spc="-10" dirty="0">
                <a:latin typeface="Calibri"/>
                <a:cs typeface="Calibri"/>
              </a:rPr>
              <a:t>s</a:t>
            </a:r>
            <a:endParaRPr sz="1300" dirty="0">
              <a:latin typeface="Calibri"/>
              <a:cs typeface="Calibri"/>
            </a:endParaRPr>
          </a:p>
        </p:txBody>
      </p:sp>
      <p:sp>
        <p:nvSpPr>
          <p:cNvPr id="42" name="object 17">
            <a:extLst>
              <a:ext uri="{FF2B5EF4-FFF2-40B4-BE49-F238E27FC236}">
                <a16:creationId xmlns:a16="http://schemas.microsoft.com/office/drawing/2014/main" id="{3DCBA1FF-DD49-4D30-88AF-1E9A63EFD86E}"/>
              </a:ext>
            </a:extLst>
          </p:cNvPr>
          <p:cNvSpPr/>
          <p:nvPr/>
        </p:nvSpPr>
        <p:spPr>
          <a:xfrm>
            <a:off x="3086487" y="3724492"/>
            <a:ext cx="2299716" cy="582155"/>
          </a:xfrm>
          <a:prstGeom prst="rect">
            <a:avLst/>
          </a:prstGeom>
          <a:blipFill>
            <a:blip r:embed="rId2" cstate="print"/>
            <a:stretch>
              <a:fillRect/>
            </a:stretch>
          </a:blipFill>
        </p:spPr>
        <p:txBody>
          <a:bodyPr wrap="square" lIns="0" tIns="0" rIns="0" bIns="0" rtlCol="0">
            <a:noAutofit/>
          </a:bodyPr>
          <a:lstStyle/>
          <a:p>
            <a:endParaRPr/>
          </a:p>
        </p:txBody>
      </p:sp>
      <p:sp>
        <p:nvSpPr>
          <p:cNvPr id="43" name="object 18">
            <a:extLst>
              <a:ext uri="{FF2B5EF4-FFF2-40B4-BE49-F238E27FC236}">
                <a16:creationId xmlns:a16="http://schemas.microsoft.com/office/drawing/2014/main" id="{B2E05A09-4CBC-4E3D-B945-69B371158429}"/>
              </a:ext>
            </a:extLst>
          </p:cNvPr>
          <p:cNvSpPr/>
          <p:nvPr/>
        </p:nvSpPr>
        <p:spPr>
          <a:xfrm>
            <a:off x="3106299" y="3727515"/>
            <a:ext cx="2305812" cy="691403"/>
          </a:xfrm>
          <a:prstGeom prst="rect">
            <a:avLst/>
          </a:prstGeom>
          <a:solidFill>
            <a:srgbClr val="9AD890"/>
          </a:solidFill>
        </p:spPr>
        <p:txBody>
          <a:bodyPr wrap="square" lIns="0" tIns="0" rIns="0" bIns="0" rtlCol="0">
            <a:noAutofit/>
          </a:bodyPr>
          <a:lstStyle/>
          <a:p>
            <a:endParaRPr/>
          </a:p>
        </p:txBody>
      </p:sp>
      <p:sp>
        <p:nvSpPr>
          <p:cNvPr id="44" name="object 19">
            <a:extLst>
              <a:ext uri="{FF2B5EF4-FFF2-40B4-BE49-F238E27FC236}">
                <a16:creationId xmlns:a16="http://schemas.microsoft.com/office/drawing/2014/main" id="{6F711755-68EC-403C-8AB0-6083F873FB9D}"/>
              </a:ext>
            </a:extLst>
          </p:cNvPr>
          <p:cNvSpPr/>
          <p:nvPr/>
        </p:nvSpPr>
        <p:spPr>
          <a:xfrm>
            <a:off x="3129160" y="3744291"/>
            <a:ext cx="2218944" cy="501395"/>
          </a:xfrm>
          <a:custGeom>
            <a:avLst/>
            <a:gdLst/>
            <a:ahLst/>
            <a:cxnLst/>
            <a:rect l="l" t="t" r="r" b="b"/>
            <a:pathLst>
              <a:path w="2218944" h="501395">
                <a:moveTo>
                  <a:pt x="0" y="501395"/>
                </a:moveTo>
                <a:lnTo>
                  <a:pt x="2218944" y="501395"/>
                </a:lnTo>
                <a:lnTo>
                  <a:pt x="2218944" y="0"/>
                </a:lnTo>
                <a:lnTo>
                  <a:pt x="0" y="0"/>
                </a:lnTo>
                <a:lnTo>
                  <a:pt x="0" y="501395"/>
                </a:lnTo>
                <a:close/>
              </a:path>
            </a:pathLst>
          </a:custGeom>
          <a:noFill/>
        </p:spPr>
        <p:txBody>
          <a:bodyPr wrap="square" lIns="0" tIns="0" rIns="0" bIns="0" rtlCol="0">
            <a:noAutofit/>
          </a:bodyPr>
          <a:lstStyle/>
          <a:p>
            <a:endParaRPr/>
          </a:p>
        </p:txBody>
      </p:sp>
      <p:sp>
        <p:nvSpPr>
          <p:cNvPr id="45" name="object 20">
            <a:extLst>
              <a:ext uri="{FF2B5EF4-FFF2-40B4-BE49-F238E27FC236}">
                <a16:creationId xmlns:a16="http://schemas.microsoft.com/office/drawing/2014/main" id="{05C9EB8F-951D-4DF4-9DC8-84D3C699ED86}"/>
              </a:ext>
            </a:extLst>
          </p:cNvPr>
          <p:cNvSpPr txBox="1"/>
          <p:nvPr/>
        </p:nvSpPr>
        <p:spPr>
          <a:xfrm>
            <a:off x="1290066" y="1467456"/>
            <a:ext cx="6984801" cy="908685"/>
          </a:xfrm>
          <a:prstGeom prst="rect">
            <a:avLst/>
          </a:prstGeom>
        </p:spPr>
        <p:txBody>
          <a:bodyPr vert="horz" wrap="square" lIns="0" tIns="0" rIns="0" bIns="0" rtlCol="0">
            <a:noAutofit/>
          </a:bodyPr>
          <a:lstStyle/>
          <a:p>
            <a:pPr marL="12700">
              <a:lnSpc>
                <a:spcPct val="100000"/>
              </a:lnSpc>
            </a:pPr>
            <a:r>
              <a:rPr sz="1200" b="1" spc="-10" dirty="0">
                <a:solidFill>
                  <a:srgbClr val="1C1B1A"/>
                </a:solidFill>
                <a:latin typeface="Verdana"/>
                <a:cs typeface="Verdana"/>
              </a:rPr>
              <a:t>Av</a:t>
            </a:r>
            <a:r>
              <a:rPr sz="1200" b="1" spc="-20" dirty="0">
                <a:solidFill>
                  <a:srgbClr val="1C1B1A"/>
                </a:solidFill>
                <a:latin typeface="Verdana"/>
                <a:cs typeface="Verdana"/>
              </a:rPr>
              <a:t>e</a:t>
            </a:r>
            <a:r>
              <a:rPr sz="1200" b="1" spc="-10" dirty="0">
                <a:solidFill>
                  <a:srgbClr val="1C1B1A"/>
                </a:solidFill>
                <a:latin typeface="Verdana"/>
                <a:cs typeface="Verdana"/>
              </a:rPr>
              <a:t>c</a:t>
            </a:r>
            <a:r>
              <a:rPr sz="1200" b="1" spc="15" dirty="0">
                <a:solidFill>
                  <a:srgbClr val="1C1B1A"/>
                </a:solidFill>
                <a:latin typeface="Verdana"/>
                <a:cs typeface="Verdana"/>
              </a:rPr>
              <a:t> </a:t>
            </a:r>
            <a:r>
              <a:rPr sz="1200" b="1" spc="10" dirty="0">
                <a:solidFill>
                  <a:srgbClr val="1C1B1A"/>
                </a:solidFill>
                <a:latin typeface="Verdana"/>
                <a:cs typeface="Verdana"/>
              </a:rPr>
              <a:t>l</a:t>
            </a:r>
            <a:r>
              <a:rPr sz="1200" b="1" spc="-20" dirty="0">
                <a:solidFill>
                  <a:srgbClr val="1C1B1A"/>
                </a:solidFill>
                <a:latin typeface="Verdana"/>
                <a:cs typeface="Verdana"/>
              </a:rPr>
              <a:t>e</a:t>
            </a:r>
            <a:r>
              <a:rPr sz="1200" b="1" spc="-10" dirty="0">
                <a:solidFill>
                  <a:srgbClr val="1C1B1A"/>
                </a:solidFill>
                <a:latin typeface="Verdana"/>
                <a:cs typeface="Verdana"/>
              </a:rPr>
              <a:t>s 3</a:t>
            </a:r>
            <a:r>
              <a:rPr sz="1200" b="1" spc="-5" dirty="0">
                <a:solidFill>
                  <a:srgbClr val="1C1B1A"/>
                </a:solidFill>
                <a:latin typeface="Verdana"/>
                <a:cs typeface="Verdana"/>
              </a:rPr>
              <a:t> </a:t>
            </a:r>
            <a:r>
              <a:rPr sz="1200" b="1" spc="-20" dirty="0">
                <a:solidFill>
                  <a:srgbClr val="1C1B1A"/>
                </a:solidFill>
                <a:latin typeface="Verdana"/>
                <a:cs typeface="Verdana"/>
              </a:rPr>
              <a:t>co</a:t>
            </a:r>
            <a:r>
              <a:rPr sz="1200" b="1" spc="-10" dirty="0">
                <a:solidFill>
                  <a:srgbClr val="1C1B1A"/>
                </a:solidFill>
                <a:latin typeface="Verdana"/>
                <a:cs typeface="Verdana"/>
              </a:rPr>
              <a:t>mpar</a:t>
            </a:r>
            <a:r>
              <a:rPr sz="1200" b="1" spc="-5" dirty="0">
                <a:solidFill>
                  <a:srgbClr val="1C1B1A"/>
                </a:solidFill>
                <a:latin typeface="Verdana"/>
                <a:cs typeface="Verdana"/>
              </a:rPr>
              <a:t>t</a:t>
            </a:r>
            <a:r>
              <a:rPr sz="1200" b="1" spc="10" dirty="0">
                <a:solidFill>
                  <a:srgbClr val="1C1B1A"/>
                </a:solidFill>
                <a:latin typeface="Verdana"/>
                <a:cs typeface="Verdana"/>
              </a:rPr>
              <a:t>i</a:t>
            </a:r>
            <a:r>
              <a:rPr sz="1200" b="1" spc="-10" dirty="0">
                <a:solidFill>
                  <a:srgbClr val="1C1B1A"/>
                </a:solidFill>
                <a:latin typeface="Verdana"/>
                <a:cs typeface="Verdana"/>
              </a:rPr>
              <a:t>m</a:t>
            </a:r>
            <a:r>
              <a:rPr sz="1200" b="1" spc="-20" dirty="0">
                <a:solidFill>
                  <a:srgbClr val="1C1B1A"/>
                </a:solidFill>
                <a:latin typeface="Verdana"/>
                <a:cs typeface="Verdana"/>
              </a:rPr>
              <a:t>e</a:t>
            </a:r>
            <a:r>
              <a:rPr sz="1200" b="1" spc="-5" dirty="0">
                <a:solidFill>
                  <a:srgbClr val="1C1B1A"/>
                </a:solidFill>
                <a:latin typeface="Verdana"/>
                <a:cs typeface="Verdana"/>
              </a:rPr>
              <a:t>nts,</a:t>
            </a:r>
            <a:r>
              <a:rPr sz="1200" b="1" spc="50" dirty="0">
                <a:solidFill>
                  <a:srgbClr val="1C1B1A"/>
                </a:solidFill>
                <a:latin typeface="Verdana"/>
                <a:cs typeface="Verdana"/>
              </a:rPr>
              <a:t> </a:t>
            </a:r>
            <a:r>
              <a:rPr sz="1200" b="1" spc="10" dirty="0">
                <a:solidFill>
                  <a:srgbClr val="1C1B1A"/>
                </a:solidFill>
                <a:latin typeface="Verdana"/>
                <a:cs typeface="Verdana"/>
              </a:rPr>
              <a:t>l</a:t>
            </a:r>
            <a:r>
              <a:rPr sz="1200" b="1" spc="-10" dirty="0">
                <a:solidFill>
                  <a:srgbClr val="1C1B1A"/>
                </a:solidFill>
                <a:latin typeface="Verdana"/>
                <a:cs typeface="Verdana"/>
              </a:rPr>
              <a:t>’</a:t>
            </a:r>
            <a:r>
              <a:rPr sz="1200" b="1" spc="-20" dirty="0">
                <a:solidFill>
                  <a:srgbClr val="1C1B1A"/>
                </a:solidFill>
                <a:latin typeface="Verdana"/>
                <a:cs typeface="Verdana"/>
              </a:rPr>
              <a:t>é</a:t>
            </a:r>
            <a:r>
              <a:rPr sz="1200" b="1" spc="-10" dirty="0">
                <a:solidFill>
                  <a:srgbClr val="1C1B1A"/>
                </a:solidFill>
                <a:latin typeface="Verdana"/>
                <a:cs typeface="Verdana"/>
              </a:rPr>
              <a:t>parg</a:t>
            </a:r>
            <a:r>
              <a:rPr sz="1200" b="1" spc="-5" dirty="0">
                <a:solidFill>
                  <a:srgbClr val="1C1B1A"/>
                </a:solidFill>
                <a:latin typeface="Verdana"/>
                <a:cs typeface="Verdana"/>
              </a:rPr>
              <a:t>n</a:t>
            </a:r>
            <a:r>
              <a:rPr sz="1200" b="1" spc="-10" dirty="0">
                <a:solidFill>
                  <a:srgbClr val="1C1B1A"/>
                </a:solidFill>
                <a:latin typeface="Verdana"/>
                <a:cs typeface="Verdana"/>
              </a:rPr>
              <a:t>e</a:t>
            </a:r>
            <a:r>
              <a:rPr sz="1200" b="1" spc="10" dirty="0">
                <a:solidFill>
                  <a:srgbClr val="1C1B1A"/>
                </a:solidFill>
                <a:latin typeface="Verdana"/>
                <a:cs typeface="Verdana"/>
              </a:rPr>
              <a:t> </a:t>
            </a:r>
            <a:r>
              <a:rPr sz="1200" b="1" spc="-20" dirty="0">
                <a:solidFill>
                  <a:srgbClr val="1C1B1A"/>
                </a:solidFill>
                <a:latin typeface="Verdana"/>
                <a:cs typeface="Verdana"/>
              </a:rPr>
              <a:t>e</a:t>
            </a:r>
            <a:r>
              <a:rPr sz="1200" b="1" spc="-15" dirty="0">
                <a:solidFill>
                  <a:srgbClr val="1C1B1A"/>
                </a:solidFill>
                <a:latin typeface="Verdana"/>
                <a:cs typeface="Verdana"/>
              </a:rPr>
              <a:t>s</a:t>
            </a:r>
            <a:r>
              <a:rPr sz="1200" b="1" spc="-5" dirty="0">
                <a:solidFill>
                  <a:srgbClr val="1C1B1A"/>
                </a:solidFill>
                <a:latin typeface="Verdana"/>
                <a:cs typeface="Verdana"/>
              </a:rPr>
              <a:t>t</a:t>
            </a:r>
            <a:r>
              <a:rPr sz="1200" b="1" spc="20" dirty="0">
                <a:solidFill>
                  <a:srgbClr val="1C1B1A"/>
                </a:solidFill>
                <a:latin typeface="Verdana"/>
                <a:cs typeface="Verdana"/>
              </a:rPr>
              <a:t> </a:t>
            </a:r>
            <a:r>
              <a:rPr sz="1200" b="1" spc="-5" dirty="0">
                <a:solidFill>
                  <a:srgbClr val="1C1B1A"/>
                </a:solidFill>
                <a:latin typeface="Verdana"/>
                <a:cs typeface="Verdana"/>
              </a:rPr>
              <a:t>t</a:t>
            </a:r>
            <a:r>
              <a:rPr sz="1200" b="1" spc="-15" dirty="0">
                <a:solidFill>
                  <a:srgbClr val="1C1B1A"/>
                </a:solidFill>
                <a:latin typeface="Verdana"/>
                <a:cs typeface="Verdana"/>
              </a:rPr>
              <a:t>o</a:t>
            </a:r>
            <a:r>
              <a:rPr sz="1200" b="1" spc="-5" dirty="0">
                <a:solidFill>
                  <a:srgbClr val="1C1B1A"/>
                </a:solidFill>
                <a:latin typeface="Verdana"/>
                <a:cs typeface="Verdana"/>
              </a:rPr>
              <a:t>ta</a:t>
            </a:r>
            <a:r>
              <a:rPr sz="1200" b="1" spc="10" dirty="0">
                <a:solidFill>
                  <a:srgbClr val="1C1B1A"/>
                </a:solidFill>
                <a:latin typeface="Verdana"/>
                <a:cs typeface="Verdana"/>
              </a:rPr>
              <a:t>l</a:t>
            </a:r>
            <a:r>
              <a:rPr sz="1200" b="1" spc="-20" dirty="0">
                <a:solidFill>
                  <a:srgbClr val="1C1B1A"/>
                </a:solidFill>
                <a:latin typeface="Verdana"/>
                <a:cs typeface="Verdana"/>
              </a:rPr>
              <a:t>e</a:t>
            </a:r>
            <a:r>
              <a:rPr sz="1200" b="1" spc="-10" dirty="0">
                <a:solidFill>
                  <a:srgbClr val="1C1B1A"/>
                </a:solidFill>
                <a:latin typeface="Verdana"/>
                <a:cs typeface="Verdana"/>
              </a:rPr>
              <a:t>m</a:t>
            </a:r>
            <a:r>
              <a:rPr sz="1200" b="1" spc="-20" dirty="0">
                <a:solidFill>
                  <a:srgbClr val="1C1B1A"/>
                </a:solidFill>
                <a:latin typeface="Verdana"/>
                <a:cs typeface="Verdana"/>
              </a:rPr>
              <a:t>e</a:t>
            </a:r>
            <a:r>
              <a:rPr sz="1200" b="1" spc="-5" dirty="0">
                <a:solidFill>
                  <a:srgbClr val="1C1B1A"/>
                </a:solidFill>
                <a:latin typeface="Verdana"/>
                <a:cs typeface="Verdana"/>
              </a:rPr>
              <a:t>nt</a:t>
            </a:r>
            <a:r>
              <a:rPr sz="1200" b="1" spc="30" dirty="0">
                <a:solidFill>
                  <a:srgbClr val="1C1B1A"/>
                </a:solidFill>
                <a:latin typeface="Verdana"/>
                <a:cs typeface="Verdana"/>
              </a:rPr>
              <a:t> </a:t>
            </a:r>
            <a:r>
              <a:rPr sz="1200" b="1" spc="-5" dirty="0">
                <a:solidFill>
                  <a:srgbClr val="1C1B1A"/>
                </a:solidFill>
                <a:latin typeface="Verdana"/>
                <a:cs typeface="Verdana"/>
              </a:rPr>
              <a:t>t</a:t>
            </a:r>
            <a:r>
              <a:rPr sz="1200" b="1" spc="-10" dirty="0">
                <a:solidFill>
                  <a:srgbClr val="1C1B1A"/>
                </a:solidFill>
                <a:latin typeface="Verdana"/>
                <a:cs typeface="Verdana"/>
              </a:rPr>
              <a:t>ran</a:t>
            </a:r>
            <a:r>
              <a:rPr sz="1200" b="1" spc="-15" dirty="0">
                <a:solidFill>
                  <a:srgbClr val="1C1B1A"/>
                </a:solidFill>
                <a:latin typeface="Verdana"/>
                <a:cs typeface="Verdana"/>
              </a:rPr>
              <a:t>s</a:t>
            </a:r>
            <a:r>
              <a:rPr sz="1200" b="1" spc="-10" dirty="0">
                <a:solidFill>
                  <a:srgbClr val="1C1B1A"/>
                </a:solidFill>
                <a:latin typeface="Verdana"/>
                <a:cs typeface="Verdana"/>
              </a:rPr>
              <a:t>f</a:t>
            </a:r>
            <a:r>
              <a:rPr sz="1200" b="1" spc="-20" dirty="0">
                <a:solidFill>
                  <a:srgbClr val="1C1B1A"/>
                </a:solidFill>
                <a:latin typeface="Verdana"/>
                <a:cs typeface="Verdana"/>
              </a:rPr>
              <a:t>é</a:t>
            </a:r>
            <a:r>
              <a:rPr sz="1200" b="1" spc="-15" dirty="0">
                <a:solidFill>
                  <a:srgbClr val="1C1B1A"/>
                </a:solidFill>
                <a:latin typeface="Verdana"/>
                <a:cs typeface="Verdana"/>
              </a:rPr>
              <a:t>r</a:t>
            </a:r>
            <a:r>
              <a:rPr sz="1200" b="1" spc="-10" dirty="0">
                <a:solidFill>
                  <a:srgbClr val="1C1B1A"/>
                </a:solidFill>
                <a:latin typeface="Verdana"/>
                <a:cs typeface="Verdana"/>
              </a:rPr>
              <a:t>ab</a:t>
            </a:r>
            <a:r>
              <a:rPr sz="1200" b="1" spc="10" dirty="0">
                <a:solidFill>
                  <a:srgbClr val="1C1B1A"/>
                </a:solidFill>
                <a:latin typeface="Verdana"/>
                <a:cs typeface="Verdana"/>
              </a:rPr>
              <a:t>l</a:t>
            </a:r>
            <a:r>
              <a:rPr sz="1200" b="1" spc="-10" dirty="0">
                <a:solidFill>
                  <a:srgbClr val="1C1B1A"/>
                </a:solidFill>
                <a:latin typeface="Verdana"/>
                <a:cs typeface="Verdana"/>
              </a:rPr>
              <a:t>e</a:t>
            </a:r>
            <a:r>
              <a:rPr sz="1200" b="1" spc="35" dirty="0">
                <a:solidFill>
                  <a:srgbClr val="1C1B1A"/>
                </a:solidFill>
                <a:latin typeface="Verdana"/>
                <a:cs typeface="Verdana"/>
              </a:rPr>
              <a:t> </a:t>
            </a:r>
            <a:r>
              <a:rPr sz="1200" b="1" spc="-10" dirty="0">
                <a:solidFill>
                  <a:srgbClr val="1C1B1A"/>
                </a:solidFill>
                <a:latin typeface="Verdana"/>
                <a:cs typeface="Verdana"/>
              </a:rPr>
              <a:t>d’un pr</a:t>
            </a:r>
            <a:r>
              <a:rPr sz="1200" b="1" spc="-20" dirty="0">
                <a:solidFill>
                  <a:srgbClr val="1C1B1A"/>
                </a:solidFill>
                <a:latin typeface="Verdana"/>
                <a:cs typeface="Verdana"/>
              </a:rPr>
              <a:t>o</a:t>
            </a:r>
            <a:r>
              <a:rPr sz="1200" b="1" spc="-10" dirty="0">
                <a:solidFill>
                  <a:srgbClr val="1C1B1A"/>
                </a:solidFill>
                <a:latin typeface="Verdana"/>
                <a:cs typeface="Verdana"/>
              </a:rPr>
              <a:t>d</a:t>
            </a:r>
            <a:r>
              <a:rPr sz="1200" b="1" spc="-5" dirty="0">
                <a:solidFill>
                  <a:srgbClr val="1C1B1A"/>
                </a:solidFill>
                <a:latin typeface="Verdana"/>
                <a:cs typeface="Verdana"/>
              </a:rPr>
              <a:t>u</a:t>
            </a:r>
            <a:r>
              <a:rPr sz="1200" b="1" spc="10" dirty="0">
                <a:solidFill>
                  <a:srgbClr val="1C1B1A"/>
                </a:solidFill>
                <a:latin typeface="Verdana"/>
                <a:cs typeface="Verdana"/>
              </a:rPr>
              <a:t>i</a:t>
            </a:r>
            <a:r>
              <a:rPr sz="1200" b="1" spc="-5" dirty="0">
                <a:solidFill>
                  <a:srgbClr val="1C1B1A"/>
                </a:solidFill>
                <a:latin typeface="Verdana"/>
                <a:cs typeface="Verdana"/>
              </a:rPr>
              <a:t>t</a:t>
            </a:r>
            <a:r>
              <a:rPr sz="1200" b="1" spc="5" dirty="0">
                <a:solidFill>
                  <a:srgbClr val="1C1B1A"/>
                </a:solidFill>
                <a:latin typeface="Verdana"/>
                <a:cs typeface="Verdana"/>
              </a:rPr>
              <a:t> </a:t>
            </a:r>
            <a:r>
              <a:rPr sz="1200" b="1" spc="-10" dirty="0">
                <a:solidFill>
                  <a:srgbClr val="1C1B1A"/>
                </a:solidFill>
                <a:latin typeface="Verdana"/>
                <a:cs typeface="Verdana"/>
              </a:rPr>
              <a:t>à</a:t>
            </a:r>
            <a:r>
              <a:rPr sz="1200" b="1" spc="-5" dirty="0">
                <a:solidFill>
                  <a:srgbClr val="1C1B1A"/>
                </a:solidFill>
                <a:latin typeface="Verdana"/>
                <a:cs typeface="Verdana"/>
              </a:rPr>
              <a:t> </a:t>
            </a:r>
            <a:r>
              <a:rPr sz="1200" b="1" spc="-10" dirty="0">
                <a:solidFill>
                  <a:srgbClr val="1C1B1A"/>
                </a:solidFill>
                <a:latin typeface="Verdana"/>
                <a:cs typeface="Verdana"/>
              </a:rPr>
              <a:t>un</a:t>
            </a:r>
            <a:r>
              <a:rPr sz="1200" b="1" spc="10" dirty="0">
                <a:solidFill>
                  <a:srgbClr val="1C1B1A"/>
                </a:solidFill>
                <a:latin typeface="Verdana"/>
                <a:cs typeface="Verdana"/>
              </a:rPr>
              <a:t> </a:t>
            </a:r>
            <a:r>
              <a:rPr sz="1200" b="1" spc="-10" dirty="0">
                <a:solidFill>
                  <a:srgbClr val="1C1B1A"/>
                </a:solidFill>
                <a:latin typeface="Verdana"/>
                <a:cs typeface="Verdana"/>
              </a:rPr>
              <a:t>autr</a:t>
            </a:r>
            <a:r>
              <a:rPr sz="1200" b="1" spc="-20" dirty="0">
                <a:solidFill>
                  <a:srgbClr val="1C1B1A"/>
                </a:solidFill>
                <a:latin typeface="Verdana"/>
                <a:cs typeface="Verdana"/>
              </a:rPr>
              <a:t>e</a:t>
            </a:r>
            <a:r>
              <a:rPr sz="1200" b="1" spc="-5" dirty="0">
                <a:solidFill>
                  <a:srgbClr val="1C1B1A"/>
                </a:solidFill>
                <a:latin typeface="Verdana"/>
                <a:cs typeface="Verdana"/>
              </a:rPr>
              <a:t>,</a:t>
            </a:r>
            <a:r>
              <a:rPr sz="1200" b="1" spc="15" dirty="0">
                <a:solidFill>
                  <a:srgbClr val="1C1B1A"/>
                </a:solidFill>
                <a:latin typeface="Verdana"/>
                <a:cs typeface="Verdana"/>
              </a:rPr>
              <a:t> </a:t>
            </a:r>
            <a:r>
              <a:rPr sz="1200" b="1" spc="-15" dirty="0">
                <a:solidFill>
                  <a:srgbClr val="1C1B1A"/>
                </a:solidFill>
                <a:latin typeface="Verdana"/>
                <a:cs typeface="Verdana"/>
              </a:rPr>
              <a:t>s</a:t>
            </a:r>
            <a:r>
              <a:rPr sz="1200" b="1" spc="-10" dirty="0">
                <a:solidFill>
                  <a:srgbClr val="1C1B1A"/>
                </a:solidFill>
                <a:latin typeface="Verdana"/>
                <a:cs typeface="Verdana"/>
              </a:rPr>
              <a:t>ans</a:t>
            </a:r>
            <a:r>
              <a:rPr sz="1200" b="1" spc="15" dirty="0">
                <a:solidFill>
                  <a:srgbClr val="1C1B1A"/>
                </a:solidFill>
                <a:latin typeface="Verdana"/>
                <a:cs typeface="Verdana"/>
              </a:rPr>
              <a:t> </a:t>
            </a:r>
            <a:r>
              <a:rPr sz="1200" b="1" spc="-10" dirty="0">
                <a:solidFill>
                  <a:srgbClr val="1C1B1A"/>
                </a:solidFill>
                <a:latin typeface="Verdana"/>
                <a:cs typeface="Verdana"/>
              </a:rPr>
              <a:t>m</a:t>
            </a:r>
            <a:r>
              <a:rPr sz="1200" b="1" spc="-15" dirty="0">
                <a:solidFill>
                  <a:srgbClr val="1C1B1A"/>
                </a:solidFill>
                <a:latin typeface="Verdana"/>
                <a:cs typeface="Verdana"/>
              </a:rPr>
              <a:t>o</a:t>
            </a:r>
            <a:r>
              <a:rPr sz="1200" b="1" spc="-10" dirty="0">
                <a:solidFill>
                  <a:srgbClr val="1C1B1A"/>
                </a:solidFill>
                <a:latin typeface="Verdana"/>
                <a:cs typeface="Verdana"/>
              </a:rPr>
              <a:t>d</a:t>
            </a:r>
            <a:r>
              <a:rPr sz="1200" b="1" spc="10" dirty="0">
                <a:solidFill>
                  <a:srgbClr val="1C1B1A"/>
                </a:solidFill>
                <a:latin typeface="Verdana"/>
                <a:cs typeface="Verdana"/>
              </a:rPr>
              <a:t>i</a:t>
            </a:r>
            <a:r>
              <a:rPr sz="1200" b="1" spc="-10" dirty="0">
                <a:solidFill>
                  <a:srgbClr val="1C1B1A"/>
                </a:solidFill>
                <a:latin typeface="Verdana"/>
                <a:cs typeface="Verdana"/>
              </a:rPr>
              <a:t>f</a:t>
            </a:r>
            <a:r>
              <a:rPr sz="1200" b="1" spc="10" dirty="0">
                <a:solidFill>
                  <a:srgbClr val="1C1B1A"/>
                </a:solidFill>
                <a:latin typeface="Verdana"/>
                <a:cs typeface="Verdana"/>
              </a:rPr>
              <a:t>i</a:t>
            </a:r>
            <a:r>
              <a:rPr sz="1200" b="1" spc="-20" dirty="0">
                <a:solidFill>
                  <a:srgbClr val="1C1B1A"/>
                </a:solidFill>
                <a:latin typeface="Verdana"/>
                <a:cs typeface="Verdana"/>
              </a:rPr>
              <a:t>e</a:t>
            </a:r>
            <a:r>
              <a:rPr sz="1200" b="1" spc="-5" dirty="0">
                <a:solidFill>
                  <a:srgbClr val="1C1B1A"/>
                </a:solidFill>
                <a:latin typeface="Verdana"/>
                <a:cs typeface="Verdana"/>
              </a:rPr>
              <a:t>r </a:t>
            </a:r>
            <a:r>
              <a:rPr sz="1200" b="1" spc="10" dirty="0">
                <a:solidFill>
                  <a:srgbClr val="1C1B1A"/>
                </a:solidFill>
                <a:latin typeface="Verdana"/>
                <a:cs typeface="Verdana"/>
              </a:rPr>
              <a:t>l</a:t>
            </a:r>
            <a:r>
              <a:rPr sz="1200" b="1" spc="-20" dirty="0">
                <a:solidFill>
                  <a:srgbClr val="1C1B1A"/>
                </a:solidFill>
                <a:latin typeface="Verdana"/>
                <a:cs typeface="Verdana"/>
              </a:rPr>
              <a:t>e</a:t>
            </a:r>
            <a:r>
              <a:rPr sz="1200" b="1" spc="-10" dirty="0">
                <a:solidFill>
                  <a:srgbClr val="1C1B1A"/>
                </a:solidFill>
                <a:latin typeface="Verdana"/>
                <a:cs typeface="Verdana"/>
              </a:rPr>
              <a:t>s </a:t>
            </a:r>
            <a:r>
              <a:rPr sz="1200" b="1" spc="-15" dirty="0">
                <a:solidFill>
                  <a:srgbClr val="1C1B1A"/>
                </a:solidFill>
                <a:latin typeface="Verdana"/>
                <a:cs typeface="Verdana"/>
              </a:rPr>
              <a:t>c</a:t>
            </a:r>
            <a:r>
              <a:rPr sz="1200" b="1" spc="-20" dirty="0">
                <a:solidFill>
                  <a:srgbClr val="1C1B1A"/>
                </a:solidFill>
                <a:latin typeface="Verdana"/>
                <a:cs typeface="Verdana"/>
              </a:rPr>
              <a:t>o</a:t>
            </a:r>
            <a:r>
              <a:rPr sz="1200" b="1" spc="-10" dirty="0">
                <a:solidFill>
                  <a:srgbClr val="1C1B1A"/>
                </a:solidFill>
                <a:latin typeface="Verdana"/>
                <a:cs typeface="Verdana"/>
              </a:rPr>
              <a:t>nd</a:t>
            </a:r>
            <a:r>
              <a:rPr sz="1200" b="1" spc="10" dirty="0">
                <a:solidFill>
                  <a:srgbClr val="1C1B1A"/>
                </a:solidFill>
                <a:latin typeface="Verdana"/>
                <a:cs typeface="Verdana"/>
              </a:rPr>
              <a:t>i</a:t>
            </a:r>
            <a:r>
              <a:rPr sz="1200" b="1" spc="-5" dirty="0">
                <a:solidFill>
                  <a:srgbClr val="1C1B1A"/>
                </a:solidFill>
                <a:latin typeface="Verdana"/>
                <a:cs typeface="Verdana"/>
              </a:rPr>
              <a:t>t</a:t>
            </a:r>
            <a:r>
              <a:rPr sz="1200" b="1" spc="10" dirty="0">
                <a:solidFill>
                  <a:srgbClr val="1C1B1A"/>
                </a:solidFill>
                <a:latin typeface="Verdana"/>
                <a:cs typeface="Verdana"/>
              </a:rPr>
              <a:t>i</a:t>
            </a:r>
            <a:r>
              <a:rPr sz="1200" b="1" spc="-20" dirty="0">
                <a:solidFill>
                  <a:srgbClr val="1C1B1A"/>
                </a:solidFill>
                <a:latin typeface="Verdana"/>
                <a:cs typeface="Verdana"/>
              </a:rPr>
              <a:t>o</a:t>
            </a:r>
            <a:r>
              <a:rPr sz="1200" b="1" spc="-10" dirty="0">
                <a:solidFill>
                  <a:srgbClr val="1C1B1A"/>
                </a:solidFill>
                <a:latin typeface="Verdana"/>
                <a:cs typeface="Verdana"/>
              </a:rPr>
              <a:t>ns</a:t>
            </a:r>
            <a:r>
              <a:rPr sz="1200" b="1" spc="15" dirty="0">
                <a:solidFill>
                  <a:srgbClr val="1C1B1A"/>
                </a:solidFill>
                <a:latin typeface="Verdana"/>
                <a:cs typeface="Verdana"/>
              </a:rPr>
              <a:t> </a:t>
            </a:r>
            <a:r>
              <a:rPr sz="1200" b="1" spc="-10" dirty="0">
                <a:solidFill>
                  <a:srgbClr val="1C1B1A"/>
                </a:solidFill>
                <a:latin typeface="Verdana"/>
                <a:cs typeface="Verdana"/>
              </a:rPr>
              <a:t>de </a:t>
            </a:r>
            <a:r>
              <a:rPr sz="1200" b="1" spc="-15" dirty="0">
                <a:solidFill>
                  <a:srgbClr val="1C1B1A"/>
                </a:solidFill>
                <a:latin typeface="Verdana"/>
                <a:cs typeface="Verdana"/>
              </a:rPr>
              <a:t>s</a:t>
            </a:r>
            <a:r>
              <a:rPr sz="1200" b="1" spc="-20" dirty="0">
                <a:solidFill>
                  <a:srgbClr val="1C1B1A"/>
                </a:solidFill>
                <a:latin typeface="Verdana"/>
                <a:cs typeface="Verdana"/>
              </a:rPr>
              <a:t>o</a:t>
            </a:r>
            <a:r>
              <a:rPr sz="1200" b="1" spc="-15" dirty="0">
                <a:solidFill>
                  <a:srgbClr val="1C1B1A"/>
                </a:solidFill>
                <a:latin typeface="Verdana"/>
                <a:cs typeface="Verdana"/>
              </a:rPr>
              <a:t>r</a:t>
            </a:r>
            <a:r>
              <a:rPr sz="1200" b="1" spc="40" dirty="0">
                <a:solidFill>
                  <a:srgbClr val="1C1B1A"/>
                </a:solidFill>
                <a:latin typeface="Verdana"/>
                <a:cs typeface="Verdana"/>
              </a:rPr>
              <a:t>t</a:t>
            </a:r>
            <a:r>
              <a:rPr sz="1200" b="1" spc="5" dirty="0">
                <a:solidFill>
                  <a:srgbClr val="1C1B1A"/>
                </a:solidFill>
                <a:latin typeface="Verdana"/>
                <a:cs typeface="Verdana"/>
              </a:rPr>
              <a:t>i</a:t>
            </a:r>
            <a:r>
              <a:rPr sz="1200" b="1" spc="-10" dirty="0">
                <a:solidFill>
                  <a:srgbClr val="1C1B1A"/>
                </a:solidFill>
                <a:latin typeface="Verdana"/>
                <a:cs typeface="Verdana"/>
              </a:rPr>
              <a:t>e</a:t>
            </a:r>
            <a:r>
              <a:rPr sz="1200" b="1" spc="-5" dirty="0">
                <a:solidFill>
                  <a:srgbClr val="1C1B1A"/>
                </a:solidFill>
                <a:latin typeface="Verdana"/>
                <a:cs typeface="Verdana"/>
              </a:rPr>
              <a:t>(</a:t>
            </a:r>
            <a:r>
              <a:rPr sz="1200" b="1" spc="-10" dirty="0">
                <a:solidFill>
                  <a:srgbClr val="1C1B1A"/>
                </a:solidFill>
                <a:latin typeface="Verdana"/>
                <a:cs typeface="Verdana"/>
              </a:rPr>
              <a:t>r</a:t>
            </a:r>
            <a:r>
              <a:rPr sz="1200" b="1" spc="-20" dirty="0">
                <a:solidFill>
                  <a:srgbClr val="1C1B1A"/>
                </a:solidFill>
                <a:latin typeface="Verdana"/>
                <a:cs typeface="Verdana"/>
              </a:rPr>
              <a:t>e</a:t>
            </a:r>
            <a:r>
              <a:rPr sz="1200" b="1" spc="-5" dirty="0">
                <a:solidFill>
                  <a:srgbClr val="1C1B1A"/>
                </a:solidFill>
                <a:latin typeface="Verdana"/>
                <a:cs typeface="Verdana"/>
              </a:rPr>
              <a:t>nt</a:t>
            </a:r>
            <a:r>
              <a:rPr sz="1200" b="1" spc="-20" dirty="0">
                <a:solidFill>
                  <a:srgbClr val="1C1B1A"/>
                </a:solidFill>
                <a:latin typeface="Verdana"/>
                <a:cs typeface="Verdana"/>
              </a:rPr>
              <a:t>e</a:t>
            </a:r>
            <a:r>
              <a:rPr sz="1200" b="1" spc="-10" dirty="0">
                <a:solidFill>
                  <a:srgbClr val="1C1B1A"/>
                </a:solidFill>
                <a:latin typeface="Verdana"/>
                <a:cs typeface="Verdana"/>
              </a:rPr>
              <a:t>/cap</a:t>
            </a:r>
            <a:r>
              <a:rPr sz="1200" b="1" spc="10" dirty="0">
                <a:solidFill>
                  <a:srgbClr val="1C1B1A"/>
                </a:solidFill>
                <a:latin typeface="Verdana"/>
                <a:cs typeface="Verdana"/>
              </a:rPr>
              <a:t>i</a:t>
            </a:r>
            <a:r>
              <a:rPr sz="1200" b="1" spc="-5" dirty="0">
                <a:solidFill>
                  <a:srgbClr val="1C1B1A"/>
                </a:solidFill>
                <a:latin typeface="Verdana"/>
                <a:cs typeface="Verdana"/>
              </a:rPr>
              <a:t>ta</a:t>
            </a:r>
            <a:r>
              <a:rPr sz="1200" b="1" spc="10" dirty="0">
                <a:solidFill>
                  <a:srgbClr val="1C1B1A"/>
                </a:solidFill>
                <a:latin typeface="Verdana"/>
                <a:cs typeface="Verdana"/>
              </a:rPr>
              <a:t>l</a:t>
            </a:r>
            <a:r>
              <a:rPr sz="1200" b="1" spc="-5" dirty="0">
                <a:solidFill>
                  <a:srgbClr val="1C1B1A"/>
                </a:solidFill>
                <a:latin typeface="Verdana"/>
                <a:cs typeface="Verdana"/>
              </a:rPr>
              <a:t>/f</a:t>
            </a:r>
            <a:r>
              <a:rPr sz="1200" b="1" spc="5" dirty="0">
                <a:solidFill>
                  <a:srgbClr val="1C1B1A"/>
                </a:solidFill>
                <a:latin typeface="Verdana"/>
                <a:cs typeface="Verdana"/>
              </a:rPr>
              <a:t>i</a:t>
            </a:r>
            <a:r>
              <a:rPr sz="1200" b="1" spc="-10" dirty="0">
                <a:solidFill>
                  <a:srgbClr val="1C1B1A"/>
                </a:solidFill>
                <a:latin typeface="Verdana"/>
                <a:cs typeface="Verdana"/>
              </a:rPr>
              <a:t>s</a:t>
            </a:r>
            <a:r>
              <a:rPr sz="1200" b="1" spc="-20" dirty="0">
                <a:solidFill>
                  <a:srgbClr val="1C1B1A"/>
                </a:solidFill>
                <a:latin typeface="Verdana"/>
                <a:cs typeface="Verdana"/>
              </a:rPr>
              <a:t>c</a:t>
            </a:r>
            <a:r>
              <a:rPr sz="1200" b="1" spc="-10" dirty="0">
                <a:solidFill>
                  <a:srgbClr val="1C1B1A"/>
                </a:solidFill>
                <a:latin typeface="Verdana"/>
                <a:cs typeface="Verdana"/>
              </a:rPr>
              <a:t>a</a:t>
            </a:r>
            <a:r>
              <a:rPr sz="1200" b="1" spc="10" dirty="0">
                <a:solidFill>
                  <a:srgbClr val="1C1B1A"/>
                </a:solidFill>
                <a:latin typeface="Verdana"/>
                <a:cs typeface="Verdana"/>
              </a:rPr>
              <a:t>l</a:t>
            </a:r>
            <a:r>
              <a:rPr sz="1200" b="1" spc="5" dirty="0">
                <a:solidFill>
                  <a:srgbClr val="1C1B1A"/>
                </a:solidFill>
                <a:latin typeface="Verdana"/>
                <a:cs typeface="Verdana"/>
              </a:rPr>
              <a:t>i</a:t>
            </a:r>
            <a:r>
              <a:rPr sz="1200" b="1" spc="-5" dirty="0">
                <a:solidFill>
                  <a:srgbClr val="1C1B1A"/>
                </a:solidFill>
                <a:latin typeface="Verdana"/>
                <a:cs typeface="Verdana"/>
              </a:rPr>
              <a:t>t</a:t>
            </a:r>
            <a:r>
              <a:rPr sz="1200" b="1" spc="-20" dirty="0">
                <a:solidFill>
                  <a:srgbClr val="1C1B1A"/>
                </a:solidFill>
                <a:latin typeface="Verdana"/>
                <a:cs typeface="Verdana"/>
              </a:rPr>
              <a:t>é</a:t>
            </a:r>
            <a:r>
              <a:rPr sz="1200" b="1" spc="-5" dirty="0">
                <a:solidFill>
                  <a:srgbClr val="1C1B1A"/>
                </a:solidFill>
                <a:latin typeface="Verdana"/>
                <a:cs typeface="Verdana"/>
              </a:rPr>
              <a:t>)</a:t>
            </a:r>
            <a:endParaRPr sz="1200" b="1" dirty="0">
              <a:latin typeface="Verdana"/>
              <a:cs typeface="Verdana"/>
            </a:endParaRPr>
          </a:p>
          <a:p>
            <a:pPr>
              <a:lnSpc>
                <a:spcPts val="750"/>
              </a:lnSpc>
              <a:spcBef>
                <a:spcPts val="23"/>
              </a:spcBef>
            </a:pPr>
            <a:endParaRPr sz="750" dirty="0"/>
          </a:p>
          <a:p>
            <a:pPr>
              <a:lnSpc>
                <a:spcPts val="1000"/>
              </a:lnSpc>
            </a:pPr>
            <a:endParaRPr sz="1000" dirty="0"/>
          </a:p>
          <a:p>
            <a:pPr>
              <a:lnSpc>
                <a:spcPts val="1000"/>
              </a:lnSpc>
            </a:pPr>
            <a:endParaRPr sz="1000" dirty="0"/>
          </a:p>
        </p:txBody>
      </p:sp>
      <p:sp>
        <p:nvSpPr>
          <p:cNvPr id="46" name="object 21">
            <a:extLst>
              <a:ext uri="{FF2B5EF4-FFF2-40B4-BE49-F238E27FC236}">
                <a16:creationId xmlns:a16="http://schemas.microsoft.com/office/drawing/2014/main" id="{B98F5DD5-2C9B-4CE2-B17A-2AF2CC7CAAC8}"/>
              </a:ext>
            </a:extLst>
          </p:cNvPr>
          <p:cNvSpPr txBox="1"/>
          <p:nvPr/>
        </p:nvSpPr>
        <p:spPr>
          <a:xfrm>
            <a:off x="3235331" y="3786201"/>
            <a:ext cx="2143254" cy="417830"/>
          </a:xfrm>
          <a:prstGeom prst="rect">
            <a:avLst/>
          </a:prstGeom>
          <a:noFill/>
        </p:spPr>
        <p:txBody>
          <a:bodyPr vert="horz" wrap="square" lIns="0" tIns="0" rIns="0" bIns="0" rtlCol="0">
            <a:noAutofit/>
          </a:bodyPr>
          <a:lstStyle/>
          <a:p>
            <a:pPr algn="ctr">
              <a:lnSpc>
                <a:spcPct val="100000"/>
              </a:lnSpc>
            </a:pPr>
            <a:r>
              <a:rPr lang="fr-FR" sz="1300" b="1" spc="-10" dirty="0">
                <a:cs typeface="Calibri"/>
              </a:rPr>
              <a:t>Jours de congés non pris -CET</a:t>
            </a:r>
          </a:p>
          <a:p>
            <a:pPr algn="ctr">
              <a:lnSpc>
                <a:spcPct val="100000"/>
              </a:lnSpc>
            </a:pPr>
            <a:r>
              <a:rPr sz="1300" b="1" spc="-5" dirty="0" err="1">
                <a:latin typeface="Calibri"/>
                <a:cs typeface="Calibri"/>
              </a:rPr>
              <a:t>I</a:t>
            </a:r>
            <a:r>
              <a:rPr sz="1300" b="1" spc="-25" dirty="0" err="1">
                <a:latin typeface="Calibri"/>
                <a:cs typeface="Calibri"/>
              </a:rPr>
              <a:t>nt</a:t>
            </a:r>
            <a:r>
              <a:rPr sz="1300" b="1" spc="-20" dirty="0" err="1">
                <a:latin typeface="Calibri"/>
                <a:cs typeface="Calibri"/>
              </a:rPr>
              <a:t>ér</a:t>
            </a:r>
            <a:r>
              <a:rPr lang="fr-FR" sz="1300" b="1" spc="-20" dirty="0">
                <a:latin typeface="Calibri"/>
                <a:cs typeface="Calibri"/>
              </a:rPr>
              <a:t>e</a:t>
            </a:r>
            <a:r>
              <a:rPr sz="1300" b="1" spc="-10" dirty="0" err="1">
                <a:latin typeface="Calibri"/>
                <a:cs typeface="Calibri"/>
              </a:rPr>
              <a:t>s</a:t>
            </a:r>
            <a:r>
              <a:rPr sz="1300" b="1" spc="-15" dirty="0" err="1">
                <a:latin typeface="Calibri"/>
                <a:cs typeface="Calibri"/>
              </a:rPr>
              <a:t>s</a:t>
            </a:r>
            <a:r>
              <a:rPr sz="1300" b="1" spc="-20" dirty="0" err="1">
                <a:latin typeface="Calibri"/>
                <a:cs typeface="Calibri"/>
              </a:rPr>
              <a:t>e</a:t>
            </a:r>
            <a:r>
              <a:rPr sz="1300" b="1" spc="-15" dirty="0" err="1">
                <a:latin typeface="Calibri"/>
                <a:cs typeface="Calibri"/>
              </a:rPr>
              <a:t>m</a:t>
            </a:r>
            <a:r>
              <a:rPr sz="1300" b="1" spc="-20" dirty="0" err="1">
                <a:latin typeface="Calibri"/>
                <a:cs typeface="Calibri"/>
              </a:rPr>
              <a:t>e</a:t>
            </a:r>
            <a:r>
              <a:rPr sz="1300" b="1" spc="-25" dirty="0" err="1">
                <a:latin typeface="Calibri"/>
                <a:cs typeface="Calibri"/>
              </a:rPr>
              <a:t>n</a:t>
            </a:r>
            <a:r>
              <a:rPr sz="1300" b="1" spc="-5" dirty="0" err="1">
                <a:latin typeface="Calibri"/>
                <a:cs typeface="Calibri"/>
              </a:rPr>
              <a:t>t</a:t>
            </a:r>
            <a:r>
              <a:rPr lang="fr-FR" sz="1300" b="1" spc="-5" dirty="0">
                <a:latin typeface="Calibri"/>
                <a:cs typeface="Calibri"/>
              </a:rPr>
              <a:t>*</a:t>
            </a:r>
            <a:r>
              <a:rPr sz="1300" b="1" spc="20" dirty="0">
                <a:latin typeface="Calibri"/>
                <a:cs typeface="Calibri"/>
              </a:rPr>
              <a:t> </a:t>
            </a:r>
            <a:r>
              <a:rPr sz="1300" b="1" spc="-5" dirty="0">
                <a:latin typeface="Calibri"/>
                <a:cs typeface="Calibri"/>
              </a:rPr>
              <a:t>-</a:t>
            </a:r>
            <a:r>
              <a:rPr sz="1300" b="1" spc="15" dirty="0">
                <a:latin typeface="Calibri"/>
                <a:cs typeface="Calibri"/>
              </a:rPr>
              <a:t> </a:t>
            </a:r>
            <a:r>
              <a:rPr sz="1300" b="1" spc="-45" dirty="0">
                <a:latin typeface="Calibri"/>
                <a:cs typeface="Calibri"/>
              </a:rPr>
              <a:t>P</a:t>
            </a:r>
            <a:r>
              <a:rPr sz="1300" b="1" spc="-15" dirty="0">
                <a:latin typeface="Calibri"/>
                <a:cs typeface="Calibri"/>
              </a:rPr>
              <a:t>a</a:t>
            </a:r>
            <a:r>
              <a:rPr sz="1300" b="1" spc="-10" dirty="0">
                <a:latin typeface="Calibri"/>
                <a:cs typeface="Calibri"/>
              </a:rPr>
              <a:t>r</a:t>
            </a:r>
            <a:r>
              <a:rPr sz="1300" b="1" spc="-15" dirty="0">
                <a:latin typeface="Calibri"/>
                <a:cs typeface="Calibri"/>
              </a:rPr>
              <a:t>t</a:t>
            </a:r>
            <a:r>
              <a:rPr sz="1300" b="1" spc="-5" dirty="0">
                <a:latin typeface="Calibri"/>
                <a:cs typeface="Calibri"/>
              </a:rPr>
              <a:t>icip</a:t>
            </a:r>
            <a:r>
              <a:rPr sz="1300" b="1" spc="-30" dirty="0">
                <a:latin typeface="Calibri"/>
                <a:cs typeface="Calibri"/>
              </a:rPr>
              <a:t>a</a:t>
            </a:r>
            <a:r>
              <a:rPr sz="1300" b="1" spc="-15" dirty="0">
                <a:latin typeface="Calibri"/>
                <a:cs typeface="Calibri"/>
              </a:rPr>
              <a:t>t</a:t>
            </a:r>
            <a:r>
              <a:rPr sz="1300" b="1" spc="-10" dirty="0">
                <a:latin typeface="Calibri"/>
                <a:cs typeface="Calibri"/>
              </a:rPr>
              <a:t>ion</a:t>
            </a:r>
            <a:r>
              <a:rPr lang="fr-FR" sz="1300" b="1" spc="-10" dirty="0">
                <a:latin typeface="Calibri"/>
                <a:cs typeface="Calibri"/>
              </a:rPr>
              <a:t>*</a:t>
            </a:r>
            <a:endParaRPr sz="1300" dirty="0">
              <a:latin typeface="Calibri"/>
              <a:cs typeface="Calibri"/>
            </a:endParaRPr>
          </a:p>
          <a:p>
            <a:pPr marL="0" algn="ctr">
              <a:lnSpc>
                <a:spcPct val="100000"/>
              </a:lnSpc>
            </a:pPr>
            <a:r>
              <a:rPr sz="1300" b="1" spc="-20" dirty="0" err="1">
                <a:latin typeface="Calibri"/>
                <a:cs typeface="Calibri"/>
              </a:rPr>
              <a:t>A</a:t>
            </a:r>
            <a:r>
              <a:rPr sz="1300" b="1" spc="-10" dirty="0" err="1">
                <a:latin typeface="Calibri"/>
                <a:cs typeface="Calibri"/>
              </a:rPr>
              <a:t>bond</a:t>
            </a:r>
            <a:r>
              <a:rPr sz="1300" b="1" spc="-15" dirty="0" err="1">
                <a:latin typeface="Calibri"/>
                <a:cs typeface="Calibri"/>
              </a:rPr>
              <a:t>e</a:t>
            </a:r>
            <a:r>
              <a:rPr sz="1300" b="1" spc="-10" dirty="0" err="1">
                <a:latin typeface="Calibri"/>
                <a:cs typeface="Calibri"/>
              </a:rPr>
              <a:t>me</a:t>
            </a:r>
            <a:r>
              <a:rPr sz="1300" b="1" spc="-25" dirty="0" err="1">
                <a:latin typeface="Calibri"/>
                <a:cs typeface="Calibri"/>
              </a:rPr>
              <a:t>n</a:t>
            </a:r>
            <a:r>
              <a:rPr sz="1300" b="1" spc="-5" dirty="0" err="1">
                <a:latin typeface="Calibri"/>
                <a:cs typeface="Calibri"/>
              </a:rPr>
              <a:t>t</a:t>
            </a:r>
            <a:r>
              <a:rPr lang="fr-FR" sz="1300" b="1" spc="-5" dirty="0">
                <a:latin typeface="Calibri"/>
                <a:cs typeface="Calibri"/>
              </a:rPr>
              <a:t>*</a:t>
            </a:r>
            <a:r>
              <a:rPr sz="1300" b="1" spc="50" dirty="0">
                <a:latin typeface="Calibri"/>
                <a:cs typeface="Calibri"/>
              </a:rPr>
              <a:t> </a:t>
            </a:r>
            <a:endParaRPr sz="1300" dirty="0">
              <a:latin typeface="Calibri"/>
              <a:cs typeface="Calibri"/>
            </a:endParaRPr>
          </a:p>
        </p:txBody>
      </p:sp>
      <p:sp>
        <p:nvSpPr>
          <p:cNvPr id="47" name="object 22">
            <a:extLst>
              <a:ext uri="{FF2B5EF4-FFF2-40B4-BE49-F238E27FC236}">
                <a16:creationId xmlns:a16="http://schemas.microsoft.com/office/drawing/2014/main" id="{7219B9EC-46EA-4121-9CD1-68240EB5D733}"/>
              </a:ext>
            </a:extLst>
          </p:cNvPr>
          <p:cNvSpPr/>
          <p:nvPr/>
        </p:nvSpPr>
        <p:spPr>
          <a:xfrm>
            <a:off x="730383" y="3326703"/>
            <a:ext cx="2301239" cy="423684"/>
          </a:xfrm>
          <a:prstGeom prst="rect">
            <a:avLst/>
          </a:prstGeom>
          <a:blipFill>
            <a:blip r:embed="rId6" cstate="print"/>
            <a:stretch>
              <a:fillRect/>
            </a:stretch>
          </a:blipFill>
        </p:spPr>
        <p:txBody>
          <a:bodyPr wrap="square" lIns="0" tIns="0" rIns="0" bIns="0" rtlCol="0">
            <a:noAutofit/>
          </a:bodyPr>
          <a:lstStyle/>
          <a:p>
            <a:endParaRPr/>
          </a:p>
        </p:txBody>
      </p:sp>
      <p:sp>
        <p:nvSpPr>
          <p:cNvPr id="48" name="object 23">
            <a:extLst>
              <a:ext uri="{FF2B5EF4-FFF2-40B4-BE49-F238E27FC236}">
                <a16:creationId xmlns:a16="http://schemas.microsoft.com/office/drawing/2014/main" id="{32A3AE76-E82A-4E71-9DBC-904BD4C9C68B}"/>
              </a:ext>
            </a:extLst>
          </p:cNvPr>
          <p:cNvSpPr/>
          <p:nvPr/>
        </p:nvSpPr>
        <p:spPr>
          <a:xfrm>
            <a:off x="1047375" y="3338920"/>
            <a:ext cx="1664208" cy="454139"/>
          </a:xfrm>
          <a:prstGeom prst="rect">
            <a:avLst/>
          </a:prstGeom>
          <a:blipFill>
            <a:blip r:embed="rId7" cstate="print"/>
            <a:stretch>
              <a:fillRect/>
            </a:stretch>
          </a:blipFill>
        </p:spPr>
        <p:txBody>
          <a:bodyPr wrap="square" lIns="0" tIns="0" rIns="0" bIns="0" rtlCol="0">
            <a:noAutofit/>
          </a:bodyPr>
          <a:lstStyle/>
          <a:p>
            <a:endParaRPr/>
          </a:p>
        </p:txBody>
      </p:sp>
      <p:sp>
        <p:nvSpPr>
          <p:cNvPr id="49" name="object 24">
            <a:extLst>
              <a:ext uri="{FF2B5EF4-FFF2-40B4-BE49-F238E27FC236}">
                <a16:creationId xmlns:a16="http://schemas.microsoft.com/office/drawing/2014/main" id="{2BDCC48E-1B78-4581-8829-5DD7A2959109}"/>
              </a:ext>
            </a:extLst>
          </p:cNvPr>
          <p:cNvSpPr/>
          <p:nvPr/>
        </p:nvSpPr>
        <p:spPr>
          <a:xfrm>
            <a:off x="773055" y="3346528"/>
            <a:ext cx="2220468" cy="342899"/>
          </a:xfrm>
          <a:custGeom>
            <a:avLst/>
            <a:gdLst/>
            <a:ahLst/>
            <a:cxnLst/>
            <a:rect l="l" t="t" r="r" b="b"/>
            <a:pathLst>
              <a:path w="2220468" h="342899">
                <a:moveTo>
                  <a:pt x="0" y="342899"/>
                </a:moveTo>
                <a:lnTo>
                  <a:pt x="2220468" y="342899"/>
                </a:lnTo>
                <a:lnTo>
                  <a:pt x="2220468" y="0"/>
                </a:lnTo>
                <a:lnTo>
                  <a:pt x="0" y="0"/>
                </a:lnTo>
                <a:lnTo>
                  <a:pt x="0" y="342899"/>
                </a:lnTo>
                <a:close/>
              </a:path>
            </a:pathLst>
          </a:custGeom>
          <a:solidFill>
            <a:srgbClr val="0077BE"/>
          </a:solidFill>
        </p:spPr>
        <p:txBody>
          <a:bodyPr wrap="square" lIns="0" tIns="0" rIns="0" bIns="0" rtlCol="0">
            <a:noAutofit/>
          </a:bodyPr>
          <a:lstStyle/>
          <a:p>
            <a:endParaRPr/>
          </a:p>
        </p:txBody>
      </p:sp>
      <p:sp>
        <p:nvSpPr>
          <p:cNvPr id="50" name="object 25">
            <a:extLst>
              <a:ext uri="{FF2B5EF4-FFF2-40B4-BE49-F238E27FC236}">
                <a16:creationId xmlns:a16="http://schemas.microsoft.com/office/drawing/2014/main" id="{4FFE7EF6-E625-4497-BB5F-C77E6AD8B794}"/>
              </a:ext>
            </a:extLst>
          </p:cNvPr>
          <p:cNvSpPr txBox="1"/>
          <p:nvPr/>
        </p:nvSpPr>
        <p:spPr>
          <a:xfrm>
            <a:off x="1184663" y="3401010"/>
            <a:ext cx="1397635" cy="235585"/>
          </a:xfrm>
          <a:prstGeom prst="rect">
            <a:avLst/>
          </a:prstGeom>
        </p:spPr>
        <p:txBody>
          <a:bodyPr vert="horz" wrap="square" lIns="0" tIns="0" rIns="0" bIns="0" rtlCol="0">
            <a:noAutofit/>
          </a:bodyPr>
          <a:lstStyle/>
          <a:p>
            <a:pPr marL="12700">
              <a:lnSpc>
                <a:spcPct val="100000"/>
              </a:lnSpc>
            </a:pPr>
            <a:r>
              <a:rPr sz="1400" b="1" spc="-15" dirty="0">
                <a:solidFill>
                  <a:srgbClr val="F0F1F1"/>
                </a:solidFill>
                <a:latin typeface="Calibri"/>
                <a:cs typeface="Calibri"/>
              </a:rPr>
              <a:t>C</a:t>
            </a:r>
            <a:r>
              <a:rPr sz="1400" b="1" spc="0" dirty="0">
                <a:solidFill>
                  <a:srgbClr val="F0F1F1"/>
                </a:solidFill>
                <a:latin typeface="Calibri"/>
                <a:cs typeface="Calibri"/>
              </a:rPr>
              <a:t>OM</a:t>
            </a:r>
            <a:r>
              <a:rPr sz="1400" b="1" spc="-100" dirty="0">
                <a:solidFill>
                  <a:srgbClr val="F0F1F1"/>
                </a:solidFill>
                <a:latin typeface="Calibri"/>
                <a:cs typeface="Calibri"/>
              </a:rPr>
              <a:t>P</a:t>
            </a:r>
            <a:r>
              <a:rPr sz="1400" b="1" spc="0" dirty="0">
                <a:solidFill>
                  <a:srgbClr val="F0F1F1"/>
                </a:solidFill>
                <a:latin typeface="Calibri"/>
                <a:cs typeface="Calibri"/>
              </a:rPr>
              <a:t>A</a:t>
            </a:r>
            <a:r>
              <a:rPr sz="1400" b="1" spc="-10" dirty="0">
                <a:solidFill>
                  <a:srgbClr val="F0F1F1"/>
                </a:solidFill>
                <a:latin typeface="Calibri"/>
                <a:cs typeface="Calibri"/>
              </a:rPr>
              <a:t>R</a:t>
            </a:r>
            <a:r>
              <a:rPr sz="1400" b="1" spc="0" dirty="0">
                <a:solidFill>
                  <a:srgbClr val="F0F1F1"/>
                </a:solidFill>
                <a:latin typeface="Calibri"/>
                <a:cs typeface="Calibri"/>
              </a:rPr>
              <a:t>TIMENT</a:t>
            </a:r>
            <a:r>
              <a:rPr sz="1400" b="1" spc="-20" dirty="0">
                <a:solidFill>
                  <a:srgbClr val="F0F1F1"/>
                </a:solidFill>
                <a:latin typeface="Calibri"/>
                <a:cs typeface="Calibri"/>
              </a:rPr>
              <a:t> </a:t>
            </a:r>
            <a:r>
              <a:rPr sz="1400" b="1" spc="0" dirty="0">
                <a:solidFill>
                  <a:srgbClr val="F0F1F1"/>
                </a:solidFill>
                <a:latin typeface="Calibri"/>
                <a:cs typeface="Calibri"/>
              </a:rPr>
              <a:t>1</a:t>
            </a:r>
            <a:endParaRPr sz="1400" dirty="0">
              <a:latin typeface="Calibri"/>
              <a:cs typeface="Calibri"/>
            </a:endParaRPr>
          </a:p>
        </p:txBody>
      </p:sp>
      <p:sp>
        <p:nvSpPr>
          <p:cNvPr id="51" name="object 26">
            <a:extLst>
              <a:ext uri="{FF2B5EF4-FFF2-40B4-BE49-F238E27FC236}">
                <a16:creationId xmlns:a16="http://schemas.microsoft.com/office/drawing/2014/main" id="{107564E5-2053-4278-AE2E-6A43A0425637}"/>
              </a:ext>
            </a:extLst>
          </p:cNvPr>
          <p:cNvSpPr/>
          <p:nvPr/>
        </p:nvSpPr>
        <p:spPr>
          <a:xfrm>
            <a:off x="3086487" y="3323655"/>
            <a:ext cx="2299716" cy="423684"/>
          </a:xfrm>
          <a:prstGeom prst="rect">
            <a:avLst/>
          </a:prstGeom>
          <a:blipFill>
            <a:blip r:embed="rId6" cstate="print"/>
            <a:stretch>
              <a:fillRect/>
            </a:stretch>
          </a:blipFill>
        </p:spPr>
        <p:txBody>
          <a:bodyPr wrap="square" lIns="0" tIns="0" rIns="0" bIns="0" rtlCol="0">
            <a:noAutofit/>
          </a:bodyPr>
          <a:lstStyle/>
          <a:p>
            <a:endParaRPr/>
          </a:p>
        </p:txBody>
      </p:sp>
      <p:sp>
        <p:nvSpPr>
          <p:cNvPr id="52" name="object 27">
            <a:extLst>
              <a:ext uri="{FF2B5EF4-FFF2-40B4-BE49-F238E27FC236}">
                <a16:creationId xmlns:a16="http://schemas.microsoft.com/office/drawing/2014/main" id="{5BF49087-A2A8-4E67-9371-0079DDF99D12}"/>
              </a:ext>
            </a:extLst>
          </p:cNvPr>
          <p:cNvSpPr/>
          <p:nvPr/>
        </p:nvSpPr>
        <p:spPr>
          <a:xfrm>
            <a:off x="3403479" y="3335872"/>
            <a:ext cx="1664208" cy="454139"/>
          </a:xfrm>
          <a:prstGeom prst="rect">
            <a:avLst/>
          </a:prstGeom>
          <a:blipFill>
            <a:blip r:embed="rId8" cstate="print"/>
            <a:stretch>
              <a:fillRect/>
            </a:stretch>
          </a:blipFill>
        </p:spPr>
        <p:txBody>
          <a:bodyPr wrap="square" lIns="0" tIns="0" rIns="0" bIns="0" rtlCol="0">
            <a:noAutofit/>
          </a:bodyPr>
          <a:lstStyle/>
          <a:p>
            <a:endParaRPr/>
          </a:p>
        </p:txBody>
      </p:sp>
      <p:sp>
        <p:nvSpPr>
          <p:cNvPr id="53" name="object 28">
            <a:extLst>
              <a:ext uri="{FF2B5EF4-FFF2-40B4-BE49-F238E27FC236}">
                <a16:creationId xmlns:a16="http://schemas.microsoft.com/office/drawing/2014/main" id="{54C039AE-B86C-4769-99FA-EA5B06727B2A}"/>
              </a:ext>
            </a:extLst>
          </p:cNvPr>
          <p:cNvSpPr/>
          <p:nvPr/>
        </p:nvSpPr>
        <p:spPr>
          <a:xfrm>
            <a:off x="3106299" y="3343479"/>
            <a:ext cx="2305812" cy="342899"/>
          </a:xfrm>
          <a:custGeom>
            <a:avLst/>
            <a:gdLst/>
            <a:ahLst/>
            <a:cxnLst/>
            <a:rect l="l" t="t" r="r" b="b"/>
            <a:pathLst>
              <a:path w="2218944" h="342899">
                <a:moveTo>
                  <a:pt x="0" y="342899"/>
                </a:moveTo>
                <a:lnTo>
                  <a:pt x="2218944" y="342899"/>
                </a:lnTo>
                <a:lnTo>
                  <a:pt x="2218944" y="0"/>
                </a:lnTo>
                <a:lnTo>
                  <a:pt x="0" y="0"/>
                </a:lnTo>
                <a:lnTo>
                  <a:pt x="0" y="342899"/>
                </a:lnTo>
                <a:close/>
              </a:path>
            </a:pathLst>
          </a:custGeom>
          <a:solidFill>
            <a:srgbClr val="4AA53B"/>
          </a:solidFill>
        </p:spPr>
        <p:txBody>
          <a:bodyPr wrap="square" lIns="0" tIns="0" rIns="0" bIns="0" rtlCol="0">
            <a:noAutofit/>
          </a:bodyPr>
          <a:lstStyle/>
          <a:p>
            <a:endParaRPr/>
          </a:p>
        </p:txBody>
      </p:sp>
      <p:sp>
        <p:nvSpPr>
          <p:cNvPr id="54" name="object 29">
            <a:extLst>
              <a:ext uri="{FF2B5EF4-FFF2-40B4-BE49-F238E27FC236}">
                <a16:creationId xmlns:a16="http://schemas.microsoft.com/office/drawing/2014/main" id="{38CD110C-2127-42FB-918B-E4ED58F1868B}"/>
              </a:ext>
            </a:extLst>
          </p:cNvPr>
          <p:cNvSpPr txBox="1"/>
          <p:nvPr/>
        </p:nvSpPr>
        <p:spPr>
          <a:xfrm>
            <a:off x="3541021" y="3397582"/>
            <a:ext cx="1396365" cy="235585"/>
          </a:xfrm>
          <a:prstGeom prst="rect">
            <a:avLst/>
          </a:prstGeom>
        </p:spPr>
        <p:txBody>
          <a:bodyPr vert="horz" wrap="square" lIns="0" tIns="0" rIns="0" bIns="0" rtlCol="0">
            <a:noAutofit/>
          </a:bodyPr>
          <a:lstStyle/>
          <a:p>
            <a:pPr marL="12700">
              <a:lnSpc>
                <a:spcPct val="100000"/>
              </a:lnSpc>
            </a:pPr>
            <a:r>
              <a:rPr sz="1400" b="1" spc="-15" dirty="0">
                <a:solidFill>
                  <a:srgbClr val="F0F1F1"/>
                </a:solidFill>
                <a:latin typeface="Calibri"/>
                <a:cs typeface="Calibri"/>
              </a:rPr>
              <a:t>C</a:t>
            </a:r>
            <a:r>
              <a:rPr sz="1400" b="1" spc="0" dirty="0">
                <a:solidFill>
                  <a:srgbClr val="F0F1F1"/>
                </a:solidFill>
                <a:latin typeface="Calibri"/>
                <a:cs typeface="Calibri"/>
              </a:rPr>
              <a:t>O</a:t>
            </a:r>
            <a:r>
              <a:rPr sz="1400" b="1" spc="-5" dirty="0">
                <a:solidFill>
                  <a:srgbClr val="F0F1F1"/>
                </a:solidFill>
                <a:latin typeface="Calibri"/>
                <a:cs typeface="Calibri"/>
              </a:rPr>
              <a:t>M</a:t>
            </a:r>
            <a:r>
              <a:rPr sz="1400" b="1" spc="-105" dirty="0">
                <a:solidFill>
                  <a:srgbClr val="F0F1F1"/>
                </a:solidFill>
                <a:latin typeface="Calibri"/>
                <a:cs typeface="Calibri"/>
              </a:rPr>
              <a:t>P</a:t>
            </a:r>
            <a:r>
              <a:rPr sz="1400" b="1" spc="0" dirty="0">
                <a:solidFill>
                  <a:srgbClr val="F0F1F1"/>
                </a:solidFill>
                <a:latin typeface="Calibri"/>
                <a:cs typeface="Calibri"/>
              </a:rPr>
              <a:t>A</a:t>
            </a:r>
            <a:r>
              <a:rPr sz="1400" b="1" spc="-10" dirty="0">
                <a:solidFill>
                  <a:srgbClr val="F0F1F1"/>
                </a:solidFill>
                <a:latin typeface="Calibri"/>
                <a:cs typeface="Calibri"/>
              </a:rPr>
              <a:t>R</a:t>
            </a:r>
            <a:r>
              <a:rPr sz="1400" b="1" spc="0" dirty="0">
                <a:solidFill>
                  <a:srgbClr val="F0F1F1"/>
                </a:solidFill>
                <a:latin typeface="Calibri"/>
                <a:cs typeface="Calibri"/>
              </a:rPr>
              <a:t>TI</a:t>
            </a:r>
            <a:r>
              <a:rPr sz="1400" b="1" spc="-10" dirty="0">
                <a:solidFill>
                  <a:srgbClr val="F0F1F1"/>
                </a:solidFill>
                <a:latin typeface="Calibri"/>
                <a:cs typeface="Calibri"/>
              </a:rPr>
              <a:t>M</a:t>
            </a:r>
            <a:r>
              <a:rPr sz="1400" b="1" spc="0" dirty="0">
                <a:solidFill>
                  <a:srgbClr val="F0F1F1"/>
                </a:solidFill>
                <a:latin typeface="Calibri"/>
                <a:cs typeface="Calibri"/>
              </a:rPr>
              <a:t>ENT</a:t>
            </a:r>
            <a:r>
              <a:rPr sz="1400" b="1" spc="-20" dirty="0">
                <a:solidFill>
                  <a:srgbClr val="F0F1F1"/>
                </a:solidFill>
                <a:latin typeface="Calibri"/>
                <a:cs typeface="Calibri"/>
              </a:rPr>
              <a:t> </a:t>
            </a:r>
            <a:r>
              <a:rPr sz="1400" b="1" spc="0" dirty="0">
                <a:solidFill>
                  <a:srgbClr val="F0F1F1"/>
                </a:solidFill>
                <a:latin typeface="Calibri"/>
                <a:cs typeface="Calibri"/>
              </a:rPr>
              <a:t>2</a:t>
            </a:r>
            <a:endParaRPr sz="1400" dirty="0">
              <a:latin typeface="Calibri"/>
              <a:cs typeface="Calibri"/>
            </a:endParaRPr>
          </a:p>
        </p:txBody>
      </p:sp>
      <p:sp>
        <p:nvSpPr>
          <p:cNvPr id="55" name="object 30">
            <a:extLst>
              <a:ext uri="{FF2B5EF4-FFF2-40B4-BE49-F238E27FC236}">
                <a16:creationId xmlns:a16="http://schemas.microsoft.com/office/drawing/2014/main" id="{0F38DECD-20CE-475E-8DD8-F5F1EBF20596}"/>
              </a:ext>
            </a:extLst>
          </p:cNvPr>
          <p:cNvSpPr/>
          <p:nvPr/>
        </p:nvSpPr>
        <p:spPr>
          <a:xfrm>
            <a:off x="5444116" y="3335847"/>
            <a:ext cx="2299716" cy="423684"/>
          </a:xfrm>
          <a:prstGeom prst="rect">
            <a:avLst/>
          </a:prstGeom>
          <a:blipFill>
            <a:blip r:embed="rId6" cstate="print"/>
            <a:stretch>
              <a:fillRect/>
            </a:stretch>
          </a:blipFill>
        </p:spPr>
        <p:txBody>
          <a:bodyPr wrap="square" lIns="0" tIns="0" rIns="0" bIns="0" rtlCol="0">
            <a:noAutofit/>
          </a:bodyPr>
          <a:lstStyle/>
          <a:p>
            <a:endParaRPr/>
          </a:p>
        </p:txBody>
      </p:sp>
      <p:sp>
        <p:nvSpPr>
          <p:cNvPr id="56" name="object 31">
            <a:extLst>
              <a:ext uri="{FF2B5EF4-FFF2-40B4-BE49-F238E27FC236}">
                <a16:creationId xmlns:a16="http://schemas.microsoft.com/office/drawing/2014/main" id="{A639F127-7698-4ECC-B685-415B25CBB615}"/>
              </a:ext>
            </a:extLst>
          </p:cNvPr>
          <p:cNvSpPr/>
          <p:nvPr/>
        </p:nvSpPr>
        <p:spPr>
          <a:xfrm>
            <a:off x="5761108" y="3346540"/>
            <a:ext cx="1664207" cy="454139"/>
          </a:xfrm>
          <a:prstGeom prst="rect">
            <a:avLst/>
          </a:prstGeom>
          <a:blipFill>
            <a:blip r:embed="rId9" cstate="print"/>
            <a:stretch>
              <a:fillRect/>
            </a:stretch>
          </a:blipFill>
        </p:spPr>
        <p:txBody>
          <a:bodyPr wrap="square" lIns="0" tIns="0" rIns="0" bIns="0" rtlCol="0">
            <a:noAutofit/>
          </a:bodyPr>
          <a:lstStyle/>
          <a:p>
            <a:endParaRPr/>
          </a:p>
        </p:txBody>
      </p:sp>
      <p:sp>
        <p:nvSpPr>
          <p:cNvPr id="57" name="object 32">
            <a:extLst>
              <a:ext uri="{FF2B5EF4-FFF2-40B4-BE49-F238E27FC236}">
                <a16:creationId xmlns:a16="http://schemas.microsoft.com/office/drawing/2014/main" id="{BD74FE14-4226-40BC-B0AF-56A1E2D9BEC9}"/>
              </a:ext>
            </a:extLst>
          </p:cNvPr>
          <p:cNvSpPr/>
          <p:nvPr/>
        </p:nvSpPr>
        <p:spPr>
          <a:xfrm>
            <a:off x="5486787" y="3355672"/>
            <a:ext cx="2218944" cy="342900"/>
          </a:xfrm>
          <a:custGeom>
            <a:avLst/>
            <a:gdLst/>
            <a:ahLst/>
            <a:cxnLst/>
            <a:rect l="l" t="t" r="r" b="b"/>
            <a:pathLst>
              <a:path w="2218944" h="342900">
                <a:moveTo>
                  <a:pt x="0" y="342900"/>
                </a:moveTo>
                <a:lnTo>
                  <a:pt x="2218944" y="342900"/>
                </a:lnTo>
                <a:lnTo>
                  <a:pt x="2218944" y="0"/>
                </a:lnTo>
                <a:lnTo>
                  <a:pt x="0" y="0"/>
                </a:lnTo>
                <a:lnTo>
                  <a:pt x="0" y="342900"/>
                </a:lnTo>
                <a:close/>
              </a:path>
            </a:pathLst>
          </a:custGeom>
          <a:solidFill>
            <a:srgbClr val="EF7D00"/>
          </a:solidFill>
        </p:spPr>
        <p:txBody>
          <a:bodyPr wrap="square" lIns="0" tIns="0" rIns="0" bIns="0" rtlCol="0">
            <a:noAutofit/>
          </a:bodyPr>
          <a:lstStyle/>
          <a:p>
            <a:endParaRPr/>
          </a:p>
        </p:txBody>
      </p:sp>
      <p:sp>
        <p:nvSpPr>
          <p:cNvPr id="58" name="object 33">
            <a:extLst>
              <a:ext uri="{FF2B5EF4-FFF2-40B4-BE49-F238E27FC236}">
                <a16:creationId xmlns:a16="http://schemas.microsoft.com/office/drawing/2014/main" id="{6E81A7E7-A5DE-459C-92D9-48858E617124}"/>
              </a:ext>
            </a:extLst>
          </p:cNvPr>
          <p:cNvSpPr txBox="1"/>
          <p:nvPr/>
        </p:nvSpPr>
        <p:spPr>
          <a:xfrm>
            <a:off x="5899029" y="3408885"/>
            <a:ext cx="1396365" cy="235585"/>
          </a:xfrm>
          <a:prstGeom prst="rect">
            <a:avLst/>
          </a:prstGeom>
        </p:spPr>
        <p:txBody>
          <a:bodyPr vert="horz" wrap="square" lIns="0" tIns="0" rIns="0" bIns="0" rtlCol="0">
            <a:noAutofit/>
          </a:bodyPr>
          <a:lstStyle/>
          <a:p>
            <a:pPr marL="12700">
              <a:lnSpc>
                <a:spcPct val="100000"/>
              </a:lnSpc>
            </a:pPr>
            <a:r>
              <a:rPr sz="1400" b="1" spc="-15" dirty="0">
                <a:solidFill>
                  <a:srgbClr val="F0F1F1"/>
                </a:solidFill>
                <a:latin typeface="Calibri"/>
                <a:cs typeface="Calibri"/>
              </a:rPr>
              <a:t>C</a:t>
            </a:r>
            <a:r>
              <a:rPr sz="1400" b="1" spc="0" dirty="0">
                <a:solidFill>
                  <a:srgbClr val="F0F1F1"/>
                </a:solidFill>
                <a:latin typeface="Calibri"/>
                <a:cs typeface="Calibri"/>
              </a:rPr>
              <a:t>O</a:t>
            </a:r>
            <a:r>
              <a:rPr sz="1400" b="1" spc="-5" dirty="0">
                <a:solidFill>
                  <a:srgbClr val="F0F1F1"/>
                </a:solidFill>
                <a:latin typeface="Calibri"/>
                <a:cs typeface="Calibri"/>
              </a:rPr>
              <a:t>M</a:t>
            </a:r>
            <a:r>
              <a:rPr sz="1400" b="1" spc="-105" dirty="0">
                <a:solidFill>
                  <a:srgbClr val="F0F1F1"/>
                </a:solidFill>
                <a:latin typeface="Calibri"/>
                <a:cs typeface="Calibri"/>
              </a:rPr>
              <a:t>P</a:t>
            </a:r>
            <a:r>
              <a:rPr sz="1400" b="1" spc="0" dirty="0">
                <a:solidFill>
                  <a:srgbClr val="F0F1F1"/>
                </a:solidFill>
                <a:latin typeface="Calibri"/>
                <a:cs typeface="Calibri"/>
              </a:rPr>
              <a:t>A</a:t>
            </a:r>
            <a:r>
              <a:rPr sz="1400" b="1" spc="-10" dirty="0">
                <a:solidFill>
                  <a:srgbClr val="F0F1F1"/>
                </a:solidFill>
                <a:latin typeface="Calibri"/>
                <a:cs typeface="Calibri"/>
              </a:rPr>
              <a:t>R</a:t>
            </a:r>
            <a:r>
              <a:rPr sz="1400" b="1" spc="0" dirty="0">
                <a:solidFill>
                  <a:srgbClr val="F0F1F1"/>
                </a:solidFill>
                <a:latin typeface="Calibri"/>
                <a:cs typeface="Calibri"/>
              </a:rPr>
              <a:t>TI</a:t>
            </a:r>
            <a:r>
              <a:rPr sz="1400" b="1" spc="-10" dirty="0">
                <a:solidFill>
                  <a:srgbClr val="F0F1F1"/>
                </a:solidFill>
                <a:latin typeface="Calibri"/>
                <a:cs typeface="Calibri"/>
              </a:rPr>
              <a:t>M</a:t>
            </a:r>
            <a:r>
              <a:rPr sz="1400" b="1" spc="0" dirty="0">
                <a:solidFill>
                  <a:srgbClr val="F0F1F1"/>
                </a:solidFill>
                <a:latin typeface="Calibri"/>
                <a:cs typeface="Calibri"/>
              </a:rPr>
              <a:t>ENT</a:t>
            </a:r>
            <a:r>
              <a:rPr sz="1400" b="1" spc="-20" dirty="0">
                <a:solidFill>
                  <a:srgbClr val="F0F1F1"/>
                </a:solidFill>
                <a:latin typeface="Calibri"/>
                <a:cs typeface="Calibri"/>
              </a:rPr>
              <a:t> </a:t>
            </a:r>
            <a:r>
              <a:rPr sz="1400" b="1" spc="0" dirty="0">
                <a:solidFill>
                  <a:srgbClr val="F0F1F1"/>
                </a:solidFill>
                <a:latin typeface="Calibri"/>
                <a:cs typeface="Calibri"/>
              </a:rPr>
              <a:t>3</a:t>
            </a:r>
            <a:endParaRPr sz="1400">
              <a:latin typeface="Calibri"/>
              <a:cs typeface="Calibri"/>
            </a:endParaRPr>
          </a:p>
        </p:txBody>
      </p:sp>
      <p:sp>
        <p:nvSpPr>
          <p:cNvPr id="59" name="object 34">
            <a:extLst>
              <a:ext uri="{FF2B5EF4-FFF2-40B4-BE49-F238E27FC236}">
                <a16:creationId xmlns:a16="http://schemas.microsoft.com/office/drawing/2014/main" id="{218BBAE9-19CE-4ED3-AC85-49F42117E4C1}"/>
              </a:ext>
            </a:extLst>
          </p:cNvPr>
          <p:cNvSpPr/>
          <p:nvPr/>
        </p:nvSpPr>
        <p:spPr>
          <a:xfrm>
            <a:off x="1714101" y="4451055"/>
            <a:ext cx="327660" cy="281475"/>
          </a:xfrm>
          <a:custGeom>
            <a:avLst/>
            <a:gdLst/>
            <a:ahLst/>
            <a:cxnLst/>
            <a:rect l="l" t="t" r="r" b="b"/>
            <a:pathLst>
              <a:path w="327660" h="509015">
                <a:moveTo>
                  <a:pt x="327660" y="345186"/>
                </a:moveTo>
                <a:lnTo>
                  <a:pt x="0" y="345186"/>
                </a:lnTo>
                <a:lnTo>
                  <a:pt x="163830" y="509016"/>
                </a:lnTo>
                <a:lnTo>
                  <a:pt x="327660" y="345186"/>
                </a:lnTo>
                <a:close/>
              </a:path>
              <a:path w="327660" h="509015">
                <a:moveTo>
                  <a:pt x="245744" y="0"/>
                </a:moveTo>
                <a:lnTo>
                  <a:pt x="81915" y="0"/>
                </a:lnTo>
                <a:lnTo>
                  <a:pt x="81915" y="345186"/>
                </a:lnTo>
                <a:lnTo>
                  <a:pt x="245744" y="345186"/>
                </a:lnTo>
                <a:lnTo>
                  <a:pt x="245744" y="0"/>
                </a:lnTo>
                <a:close/>
              </a:path>
            </a:pathLst>
          </a:custGeom>
          <a:solidFill>
            <a:srgbClr val="00A183"/>
          </a:solidFill>
        </p:spPr>
        <p:txBody>
          <a:bodyPr wrap="square" lIns="0" tIns="0" rIns="0" bIns="0" rtlCol="0">
            <a:noAutofit/>
          </a:bodyPr>
          <a:lstStyle/>
          <a:p>
            <a:endParaRPr/>
          </a:p>
        </p:txBody>
      </p:sp>
      <p:sp>
        <p:nvSpPr>
          <p:cNvPr id="60" name="object 35">
            <a:extLst>
              <a:ext uri="{FF2B5EF4-FFF2-40B4-BE49-F238E27FC236}">
                <a16:creationId xmlns:a16="http://schemas.microsoft.com/office/drawing/2014/main" id="{6FEBF48B-C4F7-41E3-9C99-BC62F9D860CB}"/>
              </a:ext>
            </a:extLst>
          </p:cNvPr>
          <p:cNvSpPr txBox="1"/>
          <p:nvPr/>
        </p:nvSpPr>
        <p:spPr>
          <a:xfrm>
            <a:off x="5239911" y="4760305"/>
            <a:ext cx="3028672" cy="448945"/>
          </a:xfrm>
          <a:prstGeom prst="rect">
            <a:avLst/>
          </a:prstGeom>
        </p:spPr>
        <p:txBody>
          <a:bodyPr vert="horz" wrap="square" lIns="0" tIns="0" rIns="0" bIns="0" rtlCol="0">
            <a:noAutofit/>
          </a:bodyPr>
          <a:lstStyle/>
          <a:p>
            <a:pPr marL="1905" algn="ctr">
              <a:lnSpc>
                <a:spcPct val="100000"/>
              </a:lnSpc>
            </a:pPr>
            <a:r>
              <a:rPr sz="1400" b="1" spc="-10" dirty="0">
                <a:solidFill>
                  <a:srgbClr val="3E3C57"/>
                </a:solidFill>
                <a:latin typeface="Calibri"/>
                <a:cs typeface="Calibri"/>
              </a:rPr>
              <a:t>S</a:t>
            </a:r>
            <a:r>
              <a:rPr sz="1400" b="1" spc="0" dirty="0">
                <a:solidFill>
                  <a:srgbClr val="3E3C57"/>
                </a:solidFill>
                <a:latin typeface="Calibri"/>
                <a:cs typeface="Calibri"/>
              </a:rPr>
              <a:t>or</a:t>
            </a:r>
            <a:r>
              <a:rPr sz="1400" b="1" spc="5" dirty="0">
                <a:solidFill>
                  <a:srgbClr val="3E3C57"/>
                </a:solidFill>
                <a:latin typeface="Calibri"/>
                <a:cs typeface="Calibri"/>
              </a:rPr>
              <a:t>t</a:t>
            </a:r>
            <a:r>
              <a:rPr sz="1400" b="1" spc="0" dirty="0">
                <a:solidFill>
                  <a:srgbClr val="3E3C57"/>
                </a:solidFill>
                <a:latin typeface="Calibri"/>
                <a:cs typeface="Calibri"/>
              </a:rPr>
              <a:t>ie</a:t>
            </a:r>
            <a:r>
              <a:rPr sz="1400" b="1" spc="-15" dirty="0">
                <a:solidFill>
                  <a:srgbClr val="3E3C57"/>
                </a:solidFill>
                <a:latin typeface="Calibri"/>
                <a:cs typeface="Calibri"/>
              </a:rPr>
              <a:t> </a:t>
            </a:r>
            <a:r>
              <a:rPr sz="1400" b="1" spc="0" dirty="0">
                <a:solidFill>
                  <a:srgbClr val="3E3C57"/>
                </a:solidFill>
                <a:latin typeface="Calibri"/>
                <a:cs typeface="Calibri"/>
              </a:rPr>
              <a:t>:</a:t>
            </a:r>
            <a:endParaRPr sz="1400" dirty="0">
              <a:latin typeface="Calibri"/>
              <a:cs typeface="Calibri"/>
            </a:endParaRPr>
          </a:p>
          <a:p>
            <a:pPr marR="0" algn="ctr">
              <a:lnSpc>
                <a:spcPct val="100000"/>
              </a:lnSpc>
            </a:pPr>
            <a:r>
              <a:rPr sz="1400" b="1" dirty="0">
                <a:solidFill>
                  <a:srgbClr val="3E3C57"/>
                </a:solidFill>
                <a:latin typeface="Calibri"/>
                <a:cs typeface="Calibri"/>
              </a:rPr>
              <a:t>Rente</a:t>
            </a:r>
            <a:r>
              <a:rPr sz="1400" b="1" spc="-40" dirty="0">
                <a:solidFill>
                  <a:srgbClr val="3E3C57"/>
                </a:solidFill>
                <a:latin typeface="Calibri"/>
                <a:cs typeface="Calibri"/>
              </a:rPr>
              <a:t> </a:t>
            </a:r>
            <a:r>
              <a:rPr sz="1400" b="1" spc="0" dirty="0">
                <a:solidFill>
                  <a:srgbClr val="3E3C57"/>
                </a:solidFill>
                <a:latin typeface="Calibri"/>
                <a:cs typeface="Calibri"/>
              </a:rPr>
              <a:t>ob</a:t>
            </a:r>
            <a:r>
              <a:rPr sz="1400" b="1" spc="5" dirty="0">
                <a:solidFill>
                  <a:srgbClr val="3E3C57"/>
                </a:solidFill>
                <a:latin typeface="Calibri"/>
                <a:cs typeface="Calibri"/>
              </a:rPr>
              <a:t>l</a:t>
            </a:r>
            <a:r>
              <a:rPr sz="1400" b="1" spc="0" dirty="0">
                <a:solidFill>
                  <a:srgbClr val="3E3C57"/>
                </a:solidFill>
                <a:latin typeface="Calibri"/>
                <a:cs typeface="Calibri"/>
              </a:rPr>
              <a:t>igatoi</a:t>
            </a:r>
            <a:r>
              <a:rPr sz="1400" b="1" spc="5" dirty="0">
                <a:solidFill>
                  <a:srgbClr val="3E3C57"/>
                </a:solidFill>
                <a:latin typeface="Calibri"/>
                <a:cs typeface="Calibri"/>
              </a:rPr>
              <a:t>r</a:t>
            </a:r>
            <a:r>
              <a:rPr sz="1400" b="1" spc="0" dirty="0">
                <a:solidFill>
                  <a:srgbClr val="3E3C57"/>
                </a:solidFill>
                <a:latin typeface="Calibri"/>
                <a:cs typeface="Calibri"/>
              </a:rPr>
              <a:t>e</a:t>
            </a:r>
            <a:endParaRPr lang="fr-FR" sz="1400" b="1" spc="0" dirty="0">
              <a:solidFill>
                <a:srgbClr val="3E3C57"/>
              </a:solidFill>
              <a:latin typeface="Calibri"/>
              <a:cs typeface="Calibri"/>
            </a:endParaRPr>
          </a:p>
          <a:p>
            <a:pPr marR="0" algn="ctr">
              <a:lnSpc>
                <a:spcPct val="100000"/>
              </a:lnSpc>
            </a:pPr>
            <a:r>
              <a:rPr lang="fr-FR" sz="1200" b="1" dirty="0">
                <a:solidFill>
                  <a:srgbClr val="3E3C57"/>
                </a:solidFill>
                <a:cs typeface="Calibri"/>
              </a:rPr>
              <a:t>(si &lt; 80€ par mois: </a:t>
            </a:r>
            <a:r>
              <a:rPr lang="fr-FR" sz="1200" b="1" dirty="0">
                <a:solidFill>
                  <a:schemeClr val="tx1">
                    <a:lumMod val="75000"/>
                    <a:lumOff val="25000"/>
                  </a:schemeClr>
                </a:solidFill>
                <a:cs typeface="Calibri"/>
              </a:rPr>
              <a:t>sortie en capital possible avec l’accord du titulaire)</a:t>
            </a:r>
          </a:p>
          <a:p>
            <a:pPr marR="0" algn="ctr">
              <a:lnSpc>
                <a:spcPct val="100000"/>
              </a:lnSpc>
            </a:pPr>
            <a:endParaRPr sz="1400" dirty="0">
              <a:latin typeface="Calibri"/>
              <a:cs typeface="Calibri"/>
            </a:endParaRPr>
          </a:p>
        </p:txBody>
      </p:sp>
      <p:sp>
        <p:nvSpPr>
          <p:cNvPr id="61" name="object 36">
            <a:extLst>
              <a:ext uri="{FF2B5EF4-FFF2-40B4-BE49-F238E27FC236}">
                <a16:creationId xmlns:a16="http://schemas.microsoft.com/office/drawing/2014/main" id="{3A37BE03-DE68-4AA5-9B91-5EF2CDD216FC}"/>
              </a:ext>
            </a:extLst>
          </p:cNvPr>
          <p:cNvSpPr txBox="1"/>
          <p:nvPr/>
        </p:nvSpPr>
        <p:spPr>
          <a:xfrm>
            <a:off x="1026473" y="4718259"/>
            <a:ext cx="1581785" cy="448945"/>
          </a:xfrm>
          <a:prstGeom prst="rect">
            <a:avLst/>
          </a:prstGeom>
        </p:spPr>
        <p:txBody>
          <a:bodyPr vert="horz" wrap="square" lIns="0" tIns="0" rIns="0" bIns="0" rtlCol="0">
            <a:noAutofit/>
          </a:bodyPr>
          <a:lstStyle/>
          <a:p>
            <a:pPr marL="1270" algn="ctr">
              <a:lnSpc>
                <a:spcPct val="100000"/>
              </a:lnSpc>
            </a:pPr>
            <a:r>
              <a:rPr sz="1400" b="1" spc="-10" dirty="0">
                <a:solidFill>
                  <a:srgbClr val="3E3C57"/>
                </a:solidFill>
                <a:latin typeface="Calibri"/>
                <a:cs typeface="Calibri"/>
              </a:rPr>
              <a:t>S</a:t>
            </a:r>
            <a:r>
              <a:rPr sz="1400" b="1" spc="0" dirty="0">
                <a:solidFill>
                  <a:srgbClr val="3E3C57"/>
                </a:solidFill>
                <a:latin typeface="Calibri"/>
                <a:cs typeface="Calibri"/>
              </a:rPr>
              <a:t>or</a:t>
            </a:r>
            <a:r>
              <a:rPr sz="1400" b="1" spc="5" dirty="0">
                <a:solidFill>
                  <a:srgbClr val="3E3C57"/>
                </a:solidFill>
                <a:latin typeface="Calibri"/>
                <a:cs typeface="Calibri"/>
              </a:rPr>
              <a:t>t</a:t>
            </a:r>
            <a:r>
              <a:rPr sz="1400" b="1" spc="0" dirty="0">
                <a:solidFill>
                  <a:srgbClr val="3E3C57"/>
                </a:solidFill>
                <a:latin typeface="Calibri"/>
                <a:cs typeface="Calibri"/>
              </a:rPr>
              <a:t>ie</a:t>
            </a:r>
            <a:r>
              <a:rPr sz="1400" b="1" spc="-15" dirty="0">
                <a:solidFill>
                  <a:srgbClr val="3E3C57"/>
                </a:solidFill>
                <a:latin typeface="Calibri"/>
                <a:cs typeface="Calibri"/>
              </a:rPr>
              <a:t> </a:t>
            </a:r>
            <a:r>
              <a:rPr sz="1400" b="1" spc="0" dirty="0">
                <a:solidFill>
                  <a:srgbClr val="3E3C57"/>
                </a:solidFill>
                <a:latin typeface="Calibri"/>
                <a:cs typeface="Calibri"/>
              </a:rPr>
              <a:t>:</a:t>
            </a:r>
            <a:endParaRPr sz="1400" dirty="0">
              <a:latin typeface="Calibri"/>
              <a:cs typeface="Calibri"/>
            </a:endParaRPr>
          </a:p>
          <a:p>
            <a:pPr algn="ctr">
              <a:lnSpc>
                <a:spcPct val="100000"/>
              </a:lnSpc>
            </a:pPr>
            <a:r>
              <a:rPr sz="1400" b="1" dirty="0">
                <a:solidFill>
                  <a:srgbClr val="3E3C57"/>
                </a:solidFill>
                <a:latin typeface="Calibri"/>
                <a:cs typeface="Calibri"/>
              </a:rPr>
              <a:t>Cho</a:t>
            </a:r>
            <a:r>
              <a:rPr sz="1400" b="1" spc="5" dirty="0">
                <a:solidFill>
                  <a:srgbClr val="3E3C57"/>
                </a:solidFill>
                <a:latin typeface="Calibri"/>
                <a:cs typeface="Calibri"/>
              </a:rPr>
              <a:t>i</a:t>
            </a:r>
            <a:r>
              <a:rPr sz="1400" b="1" spc="0" dirty="0">
                <a:solidFill>
                  <a:srgbClr val="3E3C57"/>
                </a:solidFill>
                <a:latin typeface="Calibri"/>
                <a:cs typeface="Calibri"/>
              </a:rPr>
              <a:t>x</a:t>
            </a:r>
            <a:r>
              <a:rPr sz="1400" b="1" spc="-25" dirty="0">
                <a:solidFill>
                  <a:srgbClr val="3E3C57"/>
                </a:solidFill>
                <a:latin typeface="Calibri"/>
                <a:cs typeface="Calibri"/>
              </a:rPr>
              <a:t> </a:t>
            </a:r>
            <a:r>
              <a:rPr sz="1400" b="1" spc="0" dirty="0">
                <a:solidFill>
                  <a:srgbClr val="3E3C57"/>
                </a:solidFill>
                <a:latin typeface="Calibri"/>
                <a:cs typeface="Calibri"/>
              </a:rPr>
              <a:t>Rente</a:t>
            </a:r>
            <a:r>
              <a:rPr sz="1400" b="1" spc="-40" dirty="0">
                <a:solidFill>
                  <a:srgbClr val="3E3C57"/>
                </a:solidFill>
                <a:latin typeface="Calibri"/>
                <a:cs typeface="Calibri"/>
              </a:rPr>
              <a:t> </a:t>
            </a:r>
            <a:r>
              <a:rPr sz="1400" b="1" spc="0" dirty="0">
                <a:solidFill>
                  <a:srgbClr val="3E3C57"/>
                </a:solidFill>
                <a:latin typeface="Calibri"/>
                <a:cs typeface="Calibri"/>
              </a:rPr>
              <a:t>/</a:t>
            </a:r>
            <a:r>
              <a:rPr sz="1400" b="1" spc="-10" dirty="0">
                <a:solidFill>
                  <a:srgbClr val="3E3C57"/>
                </a:solidFill>
                <a:latin typeface="Calibri"/>
                <a:cs typeface="Calibri"/>
              </a:rPr>
              <a:t> </a:t>
            </a:r>
            <a:r>
              <a:rPr sz="1400" b="1" spc="0" dirty="0">
                <a:solidFill>
                  <a:srgbClr val="3E3C57"/>
                </a:solidFill>
                <a:latin typeface="Calibri"/>
                <a:cs typeface="Calibri"/>
              </a:rPr>
              <a:t>Capi</a:t>
            </a:r>
            <a:r>
              <a:rPr sz="1400" b="1" spc="5" dirty="0">
                <a:solidFill>
                  <a:srgbClr val="3E3C57"/>
                </a:solidFill>
                <a:latin typeface="Calibri"/>
                <a:cs typeface="Calibri"/>
              </a:rPr>
              <a:t>t</a:t>
            </a:r>
            <a:r>
              <a:rPr sz="1400" b="1" spc="0" dirty="0">
                <a:solidFill>
                  <a:srgbClr val="3E3C57"/>
                </a:solidFill>
                <a:latin typeface="Calibri"/>
                <a:cs typeface="Calibri"/>
              </a:rPr>
              <a:t>al</a:t>
            </a:r>
            <a:endParaRPr sz="1400" dirty="0">
              <a:latin typeface="Calibri"/>
              <a:cs typeface="Calibri"/>
            </a:endParaRPr>
          </a:p>
        </p:txBody>
      </p:sp>
      <p:sp>
        <p:nvSpPr>
          <p:cNvPr id="62" name="object 37">
            <a:extLst>
              <a:ext uri="{FF2B5EF4-FFF2-40B4-BE49-F238E27FC236}">
                <a16:creationId xmlns:a16="http://schemas.microsoft.com/office/drawing/2014/main" id="{B65D0693-28AB-48BC-ACFD-925EAC717552}"/>
              </a:ext>
            </a:extLst>
          </p:cNvPr>
          <p:cNvSpPr txBox="1"/>
          <p:nvPr/>
        </p:nvSpPr>
        <p:spPr>
          <a:xfrm>
            <a:off x="3463105" y="4812003"/>
            <a:ext cx="1544955" cy="448945"/>
          </a:xfrm>
          <a:prstGeom prst="rect">
            <a:avLst/>
          </a:prstGeom>
        </p:spPr>
        <p:txBody>
          <a:bodyPr vert="horz" wrap="square" lIns="0" tIns="0" rIns="0" bIns="0" rtlCol="0">
            <a:noAutofit/>
          </a:bodyPr>
          <a:lstStyle/>
          <a:p>
            <a:pPr marL="1270" algn="ctr">
              <a:lnSpc>
                <a:spcPct val="100000"/>
              </a:lnSpc>
            </a:pPr>
            <a:r>
              <a:rPr sz="1400" b="1" spc="-10" dirty="0">
                <a:solidFill>
                  <a:srgbClr val="3E3C57"/>
                </a:solidFill>
                <a:latin typeface="Calibri"/>
                <a:cs typeface="Calibri"/>
              </a:rPr>
              <a:t>S</a:t>
            </a:r>
            <a:r>
              <a:rPr sz="1400" b="1" spc="0" dirty="0">
                <a:solidFill>
                  <a:srgbClr val="3E3C57"/>
                </a:solidFill>
                <a:latin typeface="Calibri"/>
                <a:cs typeface="Calibri"/>
              </a:rPr>
              <a:t>or</a:t>
            </a:r>
            <a:r>
              <a:rPr sz="1400" b="1" spc="5" dirty="0">
                <a:solidFill>
                  <a:srgbClr val="3E3C57"/>
                </a:solidFill>
                <a:latin typeface="Calibri"/>
                <a:cs typeface="Calibri"/>
              </a:rPr>
              <a:t>t</a:t>
            </a:r>
            <a:r>
              <a:rPr sz="1400" b="1" spc="0" dirty="0">
                <a:solidFill>
                  <a:srgbClr val="3E3C57"/>
                </a:solidFill>
                <a:latin typeface="Calibri"/>
                <a:cs typeface="Calibri"/>
              </a:rPr>
              <a:t>ie</a:t>
            </a:r>
            <a:r>
              <a:rPr sz="1400" b="1" spc="-15" dirty="0">
                <a:solidFill>
                  <a:srgbClr val="3E3C57"/>
                </a:solidFill>
                <a:latin typeface="Calibri"/>
                <a:cs typeface="Calibri"/>
              </a:rPr>
              <a:t> </a:t>
            </a:r>
            <a:r>
              <a:rPr sz="1400" b="1" spc="0" dirty="0">
                <a:solidFill>
                  <a:srgbClr val="3E3C57"/>
                </a:solidFill>
                <a:latin typeface="Calibri"/>
                <a:cs typeface="Calibri"/>
              </a:rPr>
              <a:t>:</a:t>
            </a:r>
            <a:endParaRPr sz="1400" dirty="0">
              <a:latin typeface="Calibri"/>
              <a:cs typeface="Calibri"/>
            </a:endParaRPr>
          </a:p>
          <a:p>
            <a:pPr algn="ctr">
              <a:lnSpc>
                <a:spcPct val="100000"/>
              </a:lnSpc>
            </a:pPr>
            <a:r>
              <a:rPr sz="1400" b="1" dirty="0">
                <a:solidFill>
                  <a:srgbClr val="3E3C57"/>
                </a:solidFill>
                <a:latin typeface="Calibri"/>
                <a:cs typeface="Calibri"/>
              </a:rPr>
              <a:t>Cho</a:t>
            </a:r>
            <a:r>
              <a:rPr sz="1400" b="1" spc="5" dirty="0">
                <a:solidFill>
                  <a:srgbClr val="3E3C57"/>
                </a:solidFill>
                <a:latin typeface="Calibri"/>
                <a:cs typeface="Calibri"/>
              </a:rPr>
              <a:t>i</a:t>
            </a:r>
            <a:r>
              <a:rPr sz="1400" b="1" spc="0" dirty="0">
                <a:solidFill>
                  <a:srgbClr val="3E3C57"/>
                </a:solidFill>
                <a:latin typeface="Calibri"/>
                <a:cs typeface="Calibri"/>
              </a:rPr>
              <a:t>x</a:t>
            </a:r>
            <a:r>
              <a:rPr sz="1400" b="1" spc="-25" dirty="0">
                <a:solidFill>
                  <a:srgbClr val="3E3C57"/>
                </a:solidFill>
                <a:latin typeface="Calibri"/>
                <a:cs typeface="Calibri"/>
              </a:rPr>
              <a:t> </a:t>
            </a:r>
            <a:r>
              <a:rPr sz="1400" b="1" spc="0" dirty="0">
                <a:solidFill>
                  <a:srgbClr val="3E3C57"/>
                </a:solidFill>
                <a:latin typeface="Calibri"/>
                <a:cs typeface="Calibri"/>
              </a:rPr>
              <a:t>ren</a:t>
            </a:r>
            <a:r>
              <a:rPr sz="1400" b="1" spc="5" dirty="0">
                <a:solidFill>
                  <a:srgbClr val="3E3C57"/>
                </a:solidFill>
                <a:latin typeface="Calibri"/>
                <a:cs typeface="Calibri"/>
              </a:rPr>
              <a:t>t</a:t>
            </a:r>
            <a:r>
              <a:rPr sz="1400" b="1" spc="0" dirty="0">
                <a:solidFill>
                  <a:srgbClr val="3E3C57"/>
                </a:solidFill>
                <a:latin typeface="Calibri"/>
                <a:cs typeface="Calibri"/>
              </a:rPr>
              <a:t>e</a:t>
            </a:r>
            <a:r>
              <a:rPr sz="1400" b="1" spc="-40" dirty="0">
                <a:solidFill>
                  <a:srgbClr val="3E3C57"/>
                </a:solidFill>
                <a:latin typeface="Calibri"/>
                <a:cs typeface="Calibri"/>
              </a:rPr>
              <a:t> </a:t>
            </a:r>
            <a:r>
              <a:rPr sz="1400" b="1" spc="0" dirty="0">
                <a:solidFill>
                  <a:srgbClr val="3E3C57"/>
                </a:solidFill>
                <a:latin typeface="Calibri"/>
                <a:cs typeface="Calibri"/>
              </a:rPr>
              <a:t>/</a:t>
            </a:r>
            <a:r>
              <a:rPr sz="1400" b="1" spc="-10" dirty="0">
                <a:solidFill>
                  <a:srgbClr val="3E3C57"/>
                </a:solidFill>
                <a:latin typeface="Calibri"/>
                <a:cs typeface="Calibri"/>
              </a:rPr>
              <a:t> </a:t>
            </a:r>
            <a:r>
              <a:rPr sz="1400" b="1" spc="0" dirty="0">
                <a:solidFill>
                  <a:srgbClr val="3E3C57"/>
                </a:solidFill>
                <a:latin typeface="Calibri"/>
                <a:cs typeface="Calibri"/>
              </a:rPr>
              <a:t>Capi</a:t>
            </a:r>
            <a:r>
              <a:rPr sz="1400" b="1" spc="5" dirty="0">
                <a:solidFill>
                  <a:srgbClr val="3E3C57"/>
                </a:solidFill>
                <a:latin typeface="Calibri"/>
                <a:cs typeface="Calibri"/>
              </a:rPr>
              <a:t>t</a:t>
            </a:r>
            <a:r>
              <a:rPr sz="1400" b="1" spc="0" dirty="0">
                <a:solidFill>
                  <a:srgbClr val="3E3C57"/>
                </a:solidFill>
                <a:latin typeface="Calibri"/>
                <a:cs typeface="Calibri"/>
              </a:rPr>
              <a:t>al</a:t>
            </a:r>
            <a:endParaRPr sz="1400" dirty="0">
              <a:latin typeface="Calibri"/>
              <a:cs typeface="Calibri"/>
            </a:endParaRPr>
          </a:p>
        </p:txBody>
      </p:sp>
      <p:sp>
        <p:nvSpPr>
          <p:cNvPr id="63" name="object 38">
            <a:extLst>
              <a:ext uri="{FF2B5EF4-FFF2-40B4-BE49-F238E27FC236}">
                <a16:creationId xmlns:a16="http://schemas.microsoft.com/office/drawing/2014/main" id="{2E82A4F3-1C7D-4263-8F82-381EF622DD85}"/>
              </a:ext>
            </a:extLst>
          </p:cNvPr>
          <p:cNvSpPr/>
          <p:nvPr/>
        </p:nvSpPr>
        <p:spPr>
          <a:xfrm>
            <a:off x="4051490" y="4485085"/>
            <a:ext cx="326136" cy="309902"/>
          </a:xfrm>
          <a:custGeom>
            <a:avLst/>
            <a:gdLst/>
            <a:ahLst/>
            <a:cxnLst/>
            <a:rect l="l" t="t" r="r" b="b"/>
            <a:pathLst>
              <a:path w="326136" h="507492">
                <a:moveTo>
                  <a:pt x="326136" y="344424"/>
                </a:moveTo>
                <a:lnTo>
                  <a:pt x="0" y="344424"/>
                </a:lnTo>
                <a:lnTo>
                  <a:pt x="163067" y="507492"/>
                </a:lnTo>
                <a:lnTo>
                  <a:pt x="326136" y="344424"/>
                </a:lnTo>
                <a:close/>
              </a:path>
              <a:path w="326136" h="507492">
                <a:moveTo>
                  <a:pt x="244601" y="0"/>
                </a:moveTo>
                <a:lnTo>
                  <a:pt x="81534" y="0"/>
                </a:lnTo>
                <a:lnTo>
                  <a:pt x="81534" y="344424"/>
                </a:lnTo>
                <a:lnTo>
                  <a:pt x="244601" y="344424"/>
                </a:lnTo>
                <a:lnTo>
                  <a:pt x="244601" y="0"/>
                </a:lnTo>
                <a:close/>
              </a:path>
            </a:pathLst>
          </a:custGeom>
          <a:solidFill>
            <a:srgbClr val="0077BE"/>
          </a:solidFill>
        </p:spPr>
        <p:txBody>
          <a:bodyPr wrap="square" lIns="0" tIns="0" rIns="0" bIns="0" rtlCol="0">
            <a:noAutofit/>
          </a:bodyPr>
          <a:lstStyle/>
          <a:p>
            <a:endParaRPr/>
          </a:p>
        </p:txBody>
      </p:sp>
      <p:sp>
        <p:nvSpPr>
          <p:cNvPr id="64" name="object 39">
            <a:extLst>
              <a:ext uri="{FF2B5EF4-FFF2-40B4-BE49-F238E27FC236}">
                <a16:creationId xmlns:a16="http://schemas.microsoft.com/office/drawing/2014/main" id="{C70BD748-B347-4535-B70C-E4AE280A79E1}"/>
              </a:ext>
            </a:extLst>
          </p:cNvPr>
          <p:cNvSpPr/>
          <p:nvPr/>
        </p:nvSpPr>
        <p:spPr>
          <a:xfrm>
            <a:off x="6551185" y="4446705"/>
            <a:ext cx="326136" cy="329081"/>
          </a:xfrm>
          <a:custGeom>
            <a:avLst/>
            <a:gdLst/>
            <a:ahLst/>
            <a:cxnLst/>
            <a:rect l="l" t="t" r="r" b="b"/>
            <a:pathLst>
              <a:path w="326136" h="507491">
                <a:moveTo>
                  <a:pt x="326136" y="344424"/>
                </a:moveTo>
                <a:lnTo>
                  <a:pt x="0" y="344424"/>
                </a:lnTo>
                <a:lnTo>
                  <a:pt x="163068" y="507491"/>
                </a:lnTo>
                <a:lnTo>
                  <a:pt x="326136" y="344424"/>
                </a:lnTo>
                <a:close/>
              </a:path>
              <a:path w="326136" h="507491">
                <a:moveTo>
                  <a:pt x="244601" y="0"/>
                </a:moveTo>
                <a:lnTo>
                  <a:pt x="81534" y="0"/>
                </a:lnTo>
                <a:lnTo>
                  <a:pt x="81534" y="344424"/>
                </a:lnTo>
                <a:lnTo>
                  <a:pt x="244601" y="344424"/>
                </a:lnTo>
                <a:lnTo>
                  <a:pt x="244601" y="0"/>
                </a:lnTo>
                <a:close/>
              </a:path>
            </a:pathLst>
          </a:custGeom>
          <a:solidFill>
            <a:srgbClr val="D13089"/>
          </a:solidFill>
        </p:spPr>
        <p:txBody>
          <a:bodyPr wrap="square" lIns="0" tIns="0" rIns="0" bIns="0" rtlCol="0">
            <a:noAutofit/>
          </a:bodyPr>
          <a:lstStyle/>
          <a:p>
            <a:endParaRPr/>
          </a:p>
        </p:txBody>
      </p:sp>
      <p:sp>
        <p:nvSpPr>
          <p:cNvPr id="65" name="object 34">
            <a:extLst>
              <a:ext uri="{FF2B5EF4-FFF2-40B4-BE49-F238E27FC236}">
                <a16:creationId xmlns:a16="http://schemas.microsoft.com/office/drawing/2014/main" id="{2D413DB6-91CC-46EF-9AD2-2E484FE8D730}"/>
              </a:ext>
            </a:extLst>
          </p:cNvPr>
          <p:cNvSpPr/>
          <p:nvPr/>
        </p:nvSpPr>
        <p:spPr>
          <a:xfrm rot="3478016">
            <a:off x="1728532" y="2803269"/>
            <a:ext cx="327660" cy="509016"/>
          </a:xfrm>
          <a:custGeom>
            <a:avLst/>
            <a:gdLst/>
            <a:ahLst/>
            <a:cxnLst/>
            <a:rect l="l" t="t" r="r" b="b"/>
            <a:pathLst>
              <a:path w="327660" h="509015">
                <a:moveTo>
                  <a:pt x="327660" y="345186"/>
                </a:moveTo>
                <a:lnTo>
                  <a:pt x="0" y="345186"/>
                </a:lnTo>
                <a:lnTo>
                  <a:pt x="163830" y="509016"/>
                </a:lnTo>
                <a:lnTo>
                  <a:pt x="327660" y="345186"/>
                </a:lnTo>
                <a:close/>
              </a:path>
              <a:path w="327660" h="509015">
                <a:moveTo>
                  <a:pt x="245744" y="0"/>
                </a:moveTo>
                <a:lnTo>
                  <a:pt x="81915" y="0"/>
                </a:lnTo>
                <a:lnTo>
                  <a:pt x="81915" y="345186"/>
                </a:lnTo>
                <a:lnTo>
                  <a:pt x="245744" y="345186"/>
                </a:lnTo>
                <a:lnTo>
                  <a:pt x="245744" y="0"/>
                </a:lnTo>
                <a:close/>
              </a:path>
            </a:pathLst>
          </a:custGeom>
          <a:solidFill>
            <a:srgbClr val="00A183"/>
          </a:solidFill>
        </p:spPr>
        <p:txBody>
          <a:bodyPr wrap="square" lIns="0" tIns="0" rIns="0" bIns="0" rtlCol="0">
            <a:noAutofit/>
          </a:bodyPr>
          <a:lstStyle/>
          <a:p>
            <a:endParaRPr/>
          </a:p>
        </p:txBody>
      </p:sp>
      <p:sp>
        <p:nvSpPr>
          <p:cNvPr id="66" name="object 39">
            <a:extLst>
              <a:ext uri="{FF2B5EF4-FFF2-40B4-BE49-F238E27FC236}">
                <a16:creationId xmlns:a16="http://schemas.microsoft.com/office/drawing/2014/main" id="{710177CC-DB28-48AC-8454-3B7C4259A321}"/>
              </a:ext>
            </a:extLst>
          </p:cNvPr>
          <p:cNvSpPr/>
          <p:nvPr/>
        </p:nvSpPr>
        <p:spPr>
          <a:xfrm rot="18682673">
            <a:off x="6512368" y="2815460"/>
            <a:ext cx="326136" cy="507491"/>
          </a:xfrm>
          <a:custGeom>
            <a:avLst/>
            <a:gdLst/>
            <a:ahLst/>
            <a:cxnLst/>
            <a:rect l="l" t="t" r="r" b="b"/>
            <a:pathLst>
              <a:path w="326136" h="507491">
                <a:moveTo>
                  <a:pt x="326136" y="344424"/>
                </a:moveTo>
                <a:lnTo>
                  <a:pt x="0" y="344424"/>
                </a:lnTo>
                <a:lnTo>
                  <a:pt x="163068" y="507491"/>
                </a:lnTo>
                <a:lnTo>
                  <a:pt x="326136" y="344424"/>
                </a:lnTo>
                <a:close/>
              </a:path>
              <a:path w="326136" h="507491">
                <a:moveTo>
                  <a:pt x="244601" y="0"/>
                </a:moveTo>
                <a:lnTo>
                  <a:pt x="81534" y="0"/>
                </a:lnTo>
                <a:lnTo>
                  <a:pt x="81534" y="344424"/>
                </a:lnTo>
                <a:lnTo>
                  <a:pt x="244601" y="344424"/>
                </a:lnTo>
                <a:lnTo>
                  <a:pt x="244601" y="0"/>
                </a:lnTo>
                <a:close/>
              </a:path>
            </a:pathLst>
          </a:custGeom>
          <a:solidFill>
            <a:srgbClr val="D13089"/>
          </a:solidFill>
        </p:spPr>
        <p:txBody>
          <a:bodyPr wrap="square" lIns="0" tIns="0" rIns="0" bIns="0" rtlCol="0">
            <a:noAutofit/>
          </a:bodyPr>
          <a:lstStyle/>
          <a:p>
            <a:endParaRPr/>
          </a:p>
        </p:txBody>
      </p:sp>
      <p:sp>
        <p:nvSpPr>
          <p:cNvPr id="68" name="object 36">
            <a:extLst>
              <a:ext uri="{FF2B5EF4-FFF2-40B4-BE49-F238E27FC236}">
                <a16:creationId xmlns:a16="http://schemas.microsoft.com/office/drawing/2014/main" id="{DC83066A-20C0-4BE9-98D1-08DEE19EBD8F}"/>
              </a:ext>
            </a:extLst>
          </p:cNvPr>
          <p:cNvSpPr txBox="1"/>
          <p:nvPr/>
        </p:nvSpPr>
        <p:spPr>
          <a:xfrm>
            <a:off x="2278380" y="2400632"/>
            <a:ext cx="3914406" cy="448945"/>
          </a:xfrm>
          <a:prstGeom prst="rect">
            <a:avLst/>
          </a:prstGeom>
        </p:spPr>
        <p:txBody>
          <a:bodyPr vert="horz" wrap="square" lIns="0" tIns="0" rIns="0" bIns="0" rtlCol="0">
            <a:noAutofit/>
          </a:bodyPr>
          <a:lstStyle/>
          <a:p>
            <a:pPr marL="1270" algn="ctr">
              <a:lnSpc>
                <a:spcPct val="100000"/>
              </a:lnSpc>
            </a:pPr>
            <a:r>
              <a:rPr lang="fr-FR" sz="2000" b="1" spc="-10" dirty="0">
                <a:solidFill>
                  <a:srgbClr val="3E3C57"/>
                </a:solidFill>
                <a:latin typeface="Calibri"/>
                <a:cs typeface="Calibri"/>
              </a:rPr>
              <a:t>Alimentation du PER-OB</a:t>
            </a:r>
            <a:endParaRPr sz="2000" dirty="0">
              <a:latin typeface="Calibri"/>
              <a:cs typeface="Calibri"/>
            </a:endParaRPr>
          </a:p>
        </p:txBody>
      </p:sp>
      <p:sp>
        <p:nvSpPr>
          <p:cNvPr id="69" name="object 38">
            <a:extLst>
              <a:ext uri="{FF2B5EF4-FFF2-40B4-BE49-F238E27FC236}">
                <a16:creationId xmlns:a16="http://schemas.microsoft.com/office/drawing/2014/main" id="{0358B5F6-F3CF-43FC-BC64-8478FB0827C6}"/>
              </a:ext>
            </a:extLst>
          </p:cNvPr>
          <p:cNvSpPr/>
          <p:nvPr/>
        </p:nvSpPr>
        <p:spPr>
          <a:xfrm>
            <a:off x="4057295" y="2809464"/>
            <a:ext cx="326136" cy="507492"/>
          </a:xfrm>
          <a:custGeom>
            <a:avLst/>
            <a:gdLst/>
            <a:ahLst/>
            <a:cxnLst/>
            <a:rect l="l" t="t" r="r" b="b"/>
            <a:pathLst>
              <a:path w="326136" h="507492">
                <a:moveTo>
                  <a:pt x="326136" y="344424"/>
                </a:moveTo>
                <a:lnTo>
                  <a:pt x="0" y="344424"/>
                </a:lnTo>
                <a:lnTo>
                  <a:pt x="163067" y="507492"/>
                </a:lnTo>
                <a:lnTo>
                  <a:pt x="326136" y="344424"/>
                </a:lnTo>
                <a:close/>
              </a:path>
              <a:path w="326136" h="507492">
                <a:moveTo>
                  <a:pt x="244601" y="0"/>
                </a:moveTo>
                <a:lnTo>
                  <a:pt x="81534" y="0"/>
                </a:lnTo>
                <a:lnTo>
                  <a:pt x="81534" y="344424"/>
                </a:lnTo>
                <a:lnTo>
                  <a:pt x="244601" y="344424"/>
                </a:lnTo>
                <a:lnTo>
                  <a:pt x="244601" y="0"/>
                </a:lnTo>
                <a:close/>
              </a:path>
            </a:pathLst>
          </a:custGeom>
          <a:solidFill>
            <a:srgbClr val="0077BE"/>
          </a:solidFill>
        </p:spPr>
        <p:txBody>
          <a:bodyPr wrap="square" lIns="0" tIns="0" rIns="0" bIns="0" rtlCol="0">
            <a:noAutofit/>
          </a:bodyPr>
          <a:lstStyle/>
          <a:p>
            <a:endParaRPr/>
          </a:p>
        </p:txBody>
      </p:sp>
      <p:sp>
        <p:nvSpPr>
          <p:cNvPr id="4" name="ZoneTexte 3">
            <a:extLst>
              <a:ext uri="{FF2B5EF4-FFF2-40B4-BE49-F238E27FC236}">
                <a16:creationId xmlns:a16="http://schemas.microsoft.com/office/drawing/2014/main" id="{937FCAF3-4EF3-4C3E-B01C-8723CADD9837}"/>
              </a:ext>
            </a:extLst>
          </p:cNvPr>
          <p:cNvSpPr txBox="1"/>
          <p:nvPr/>
        </p:nvSpPr>
        <p:spPr>
          <a:xfrm>
            <a:off x="3335196" y="5211891"/>
            <a:ext cx="3340240" cy="215444"/>
          </a:xfrm>
          <a:prstGeom prst="rect">
            <a:avLst/>
          </a:prstGeom>
          <a:noFill/>
        </p:spPr>
        <p:txBody>
          <a:bodyPr wrap="square" rtlCol="0">
            <a:spAutoFit/>
          </a:bodyPr>
          <a:lstStyle/>
          <a:p>
            <a:r>
              <a:rPr lang="fr-FR" sz="800" dirty="0"/>
              <a:t>* Possible alimentation par transfert</a:t>
            </a:r>
          </a:p>
        </p:txBody>
      </p:sp>
      <p:sp>
        <p:nvSpPr>
          <p:cNvPr id="67" name="Espace réservé du texte 18">
            <a:extLst>
              <a:ext uri="{FF2B5EF4-FFF2-40B4-BE49-F238E27FC236}">
                <a16:creationId xmlns:a16="http://schemas.microsoft.com/office/drawing/2014/main" id="{98DFFD8E-6F39-484D-8F6B-203E1818EC4C}"/>
              </a:ext>
            </a:extLst>
          </p:cNvPr>
          <p:cNvSpPr>
            <a:spLocks noGrp="1"/>
          </p:cNvSpPr>
          <p:nvPr>
            <p:ph type="body" sz="quarter" idx="12"/>
          </p:nvPr>
        </p:nvSpPr>
        <p:spPr>
          <a:xfrm>
            <a:off x="4813300" y="100013"/>
            <a:ext cx="3881438" cy="363537"/>
          </a:xfrm>
        </p:spPr>
        <p:txBody>
          <a:bodyPr>
            <a:normAutofit/>
          </a:bodyPr>
          <a:lstStyle/>
          <a:p>
            <a:r>
              <a:rPr lang="fr-FR" dirty="0"/>
              <a:t>le PER-OB</a:t>
            </a:r>
          </a:p>
        </p:txBody>
      </p:sp>
    </p:spTree>
    <p:extLst>
      <p:ext uri="{BB962C8B-B14F-4D97-AF65-F5344CB8AC3E}">
        <p14:creationId xmlns:p14="http://schemas.microsoft.com/office/powerpoint/2010/main" val="249913182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re 2">
            <a:extLst>
              <a:ext uri="{FF2B5EF4-FFF2-40B4-BE49-F238E27FC236}">
                <a16:creationId xmlns:a16="http://schemas.microsoft.com/office/drawing/2014/main" id="{8A0992AF-8D96-E846-9E9D-066B75802C33}"/>
              </a:ext>
            </a:extLst>
          </p:cNvPr>
          <p:cNvSpPr>
            <a:spLocks noGrp="1"/>
          </p:cNvSpPr>
          <p:nvPr>
            <p:ph type="title"/>
          </p:nvPr>
        </p:nvSpPr>
        <p:spPr/>
        <p:txBody>
          <a:bodyPr/>
          <a:lstStyle/>
          <a:p>
            <a:r>
              <a:rPr lang="fr-FR" dirty="0"/>
              <a:t>3</a:t>
            </a:r>
          </a:p>
        </p:txBody>
      </p:sp>
      <p:sp>
        <p:nvSpPr>
          <p:cNvPr id="19" name="Espace réservé du texte 18">
            <a:extLst>
              <a:ext uri="{FF2B5EF4-FFF2-40B4-BE49-F238E27FC236}">
                <a16:creationId xmlns:a16="http://schemas.microsoft.com/office/drawing/2014/main" id="{699824EB-49FF-8F4E-BDB5-8BD49F9D1CA9}"/>
              </a:ext>
            </a:extLst>
          </p:cNvPr>
          <p:cNvSpPr>
            <a:spLocks noGrp="1"/>
          </p:cNvSpPr>
          <p:nvPr>
            <p:ph type="body" sz="quarter" idx="12"/>
          </p:nvPr>
        </p:nvSpPr>
        <p:spPr/>
        <p:txBody>
          <a:bodyPr>
            <a:normAutofit/>
          </a:bodyPr>
          <a:lstStyle/>
          <a:p>
            <a:r>
              <a:rPr lang="fr-FR" dirty="0"/>
              <a:t>le PER-OB</a:t>
            </a:r>
          </a:p>
        </p:txBody>
      </p:sp>
      <p:sp>
        <p:nvSpPr>
          <p:cNvPr id="21" name="Espace réservé du texte 20">
            <a:extLst>
              <a:ext uri="{FF2B5EF4-FFF2-40B4-BE49-F238E27FC236}">
                <a16:creationId xmlns:a16="http://schemas.microsoft.com/office/drawing/2014/main" id="{9B164A7E-A314-304B-A038-FEA3B7E7625D}"/>
              </a:ext>
            </a:extLst>
          </p:cNvPr>
          <p:cNvSpPr>
            <a:spLocks noGrp="1"/>
          </p:cNvSpPr>
          <p:nvPr>
            <p:ph type="body" sz="quarter" idx="15"/>
          </p:nvPr>
        </p:nvSpPr>
        <p:spPr/>
        <p:txBody>
          <a:bodyPr/>
          <a:lstStyle/>
          <a:p>
            <a:r>
              <a:rPr lang="fr-FR" dirty="0"/>
              <a:t>1- Phase de constitution</a:t>
            </a:r>
          </a:p>
        </p:txBody>
      </p:sp>
      <p:sp>
        <p:nvSpPr>
          <p:cNvPr id="20" name="Espace réservé du texte 19">
            <a:extLst>
              <a:ext uri="{FF2B5EF4-FFF2-40B4-BE49-F238E27FC236}">
                <a16:creationId xmlns:a16="http://schemas.microsoft.com/office/drawing/2014/main" id="{F53F1A85-DB07-AD45-B153-48FE3EF8E7CB}"/>
              </a:ext>
            </a:extLst>
          </p:cNvPr>
          <p:cNvSpPr>
            <a:spLocks noGrp="1"/>
          </p:cNvSpPr>
          <p:nvPr>
            <p:ph type="body" sz="quarter" idx="13"/>
          </p:nvPr>
        </p:nvSpPr>
        <p:spPr>
          <a:xfrm>
            <a:off x="1368425" y="603092"/>
            <a:ext cx="5584636" cy="333375"/>
          </a:xfrm>
        </p:spPr>
        <p:txBody>
          <a:bodyPr/>
          <a:lstStyle/>
          <a:p>
            <a:r>
              <a:rPr lang="fr-FR" dirty="0"/>
              <a:t>Zoom sur le per-</a:t>
            </a:r>
            <a:r>
              <a:rPr lang="fr-FR" dirty="0" err="1"/>
              <a:t>ob</a:t>
            </a:r>
            <a:endParaRPr lang="fr-FR" dirty="0"/>
          </a:p>
        </p:txBody>
      </p:sp>
      <p:sp>
        <p:nvSpPr>
          <p:cNvPr id="68" name="Espace réservé de la date 6">
            <a:extLst>
              <a:ext uri="{FF2B5EF4-FFF2-40B4-BE49-F238E27FC236}">
                <a16:creationId xmlns:a16="http://schemas.microsoft.com/office/drawing/2014/main" id="{4596F274-759E-415F-897E-C09E2364578C}"/>
              </a:ext>
            </a:extLst>
          </p:cNvPr>
          <p:cNvSpPr>
            <a:spLocks noGrp="1"/>
          </p:cNvSpPr>
          <p:nvPr>
            <p:ph type="dt" sz="half" idx="10"/>
          </p:nvPr>
        </p:nvSpPr>
        <p:spPr>
          <a:xfrm>
            <a:off x="663274" y="5966942"/>
            <a:ext cx="3205065" cy="365125"/>
          </a:xfrm>
        </p:spPr>
        <p:txBody>
          <a:bodyPr/>
          <a:lstStyle/>
          <a:p>
            <a:pPr>
              <a:spcBef>
                <a:spcPct val="0"/>
              </a:spcBef>
            </a:pPr>
            <a:fld id="{81AF5D05-79AB-4509-A5E2-6091FE7B0461}" type="datetime4">
              <a:rPr lang="fr-FR" smtClean="0"/>
              <a:t>3 juin 2021</a:t>
            </a:fld>
            <a:endParaRPr lang="fr-FR" dirty="0"/>
          </a:p>
        </p:txBody>
      </p:sp>
      <p:sp>
        <p:nvSpPr>
          <p:cNvPr id="34" name="Rectangle 33">
            <a:extLst>
              <a:ext uri="{FF2B5EF4-FFF2-40B4-BE49-F238E27FC236}">
                <a16:creationId xmlns:a16="http://schemas.microsoft.com/office/drawing/2014/main" id="{214B7272-C6DA-471B-AD7D-AAFFB5EBD1CF}"/>
              </a:ext>
            </a:extLst>
          </p:cNvPr>
          <p:cNvSpPr/>
          <p:nvPr/>
        </p:nvSpPr>
        <p:spPr>
          <a:xfrm>
            <a:off x="265615" y="1510093"/>
            <a:ext cx="8085137" cy="4462760"/>
          </a:xfrm>
          <a:prstGeom prst="rect">
            <a:avLst/>
          </a:prstGeom>
          <a:solidFill>
            <a:srgbClr val="D8DBDE"/>
          </a:solidFill>
        </p:spPr>
        <p:txBody>
          <a:bodyPr wrap="square">
            <a:spAutoFit/>
          </a:bodyPr>
          <a:lstStyle/>
          <a:p>
            <a:pPr algn="just">
              <a:defRPr/>
            </a:pPr>
            <a:endParaRPr lang="fr-FR" sz="1400" dirty="0">
              <a:latin typeface="Radikal"/>
              <a:ea typeface="Verdana" panose="020B0604030504040204" pitchFamily="34" charset="0"/>
              <a:cs typeface="Verdana" panose="020B0604030504040204" pitchFamily="34" charset="0"/>
            </a:endParaRPr>
          </a:p>
          <a:p>
            <a:pPr algn="just">
              <a:defRPr/>
            </a:pPr>
            <a:r>
              <a:rPr lang="fr-FR" sz="1400" dirty="0">
                <a:latin typeface="Radikal"/>
                <a:ea typeface="Verdana" panose="020B0604030504040204" pitchFamily="34" charset="0"/>
                <a:cs typeface="Verdana" panose="020B0604030504040204" pitchFamily="34" charset="0"/>
              </a:rPr>
              <a:t>Sur le plan collectif, le Plan Epargne Retraite Obligatoire (PER-OB) est le produit phare mis au service de l’entreprise afin de proposer à ses salariés une meilleure protection sociale.</a:t>
            </a:r>
          </a:p>
          <a:p>
            <a:pPr algn="just">
              <a:defRPr/>
            </a:pPr>
            <a:endParaRPr lang="fr-FR" sz="1200" dirty="0">
              <a:latin typeface="Radikal"/>
              <a:ea typeface="Verdana" panose="020B0604030504040204" pitchFamily="34" charset="0"/>
              <a:cs typeface="Verdana" panose="020B0604030504040204" pitchFamily="34" charset="0"/>
            </a:endParaRPr>
          </a:p>
          <a:p>
            <a:pPr algn="ctr">
              <a:defRPr/>
            </a:pPr>
            <a:r>
              <a:rPr lang="fr-FR" sz="1400" b="1" dirty="0">
                <a:latin typeface="Radikal"/>
                <a:ea typeface="Verdana" panose="020B0604030504040204" pitchFamily="34" charset="0"/>
                <a:cs typeface="Verdana" panose="020B0604030504040204" pitchFamily="34" charset="0"/>
              </a:rPr>
              <a:t>Comment fonctionne le contrat d’épargne retraite ?</a:t>
            </a:r>
          </a:p>
          <a:p>
            <a:pPr marL="171450" indent="-171450" algn="just">
              <a:buClr>
                <a:srgbClr val="008B93"/>
              </a:buClr>
              <a:buFont typeface="Wingdings" panose="05000000000000000000" pitchFamily="2" charset="2"/>
              <a:buChar char="ü"/>
              <a:defRPr/>
            </a:pPr>
            <a:endParaRPr lang="fr-FR" sz="1200" dirty="0">
              <a:latin typeface="Radikal"/>
              <a:ea typeface="Verdana" panose="020B0604030504040204" pitchFamily="34" charset="0"/>
              <a:cs typeface="Verdana" panose="020B0604030504040204" pitchFamily="34" charset="0"/>
            </a:endParaRPr>
          </a:p>
          <a:p>
            <a:pPr marL="171450" indent="-171450" algn="just">
              <a:buClr>
                <a:srgbClr val="008B93"/>
              </a:buClr>
              <a:buFont typeface="Wingdings" panose="05000000000000000000" pitchFamily="2" charset="2"/>
              <a:buChar char="ü"/>
              <a:defRPr/>
            </a:pPr>
            <a:endParaRPr lang="fr-FR" sz="1200" dirty="0">
              <a:latin typeface="Radikal"/>
              <a:ea typeface="Verdana" panose="020B0604030504040204" pitchFamily="34" charset="0"/>
              <a:cs typeface="Verdana" panose="020B0604030504040204" pitchFamily="34" charset="0"/>
            </a:endParaRPr>
          </a:p>
          <a:p>
            <a:pPr marL="171450" indent="-171450" algn="just">
              <a:buClr>
                <a:srgbClr val="008B93"/>
              </a:buClr>
              <a:buFont typeface="Wingdings" panose="05000000000000000000" pitchFamily="2" charset="2"/>
              <a:buChar char="ü"/>
              <a:defRPr/>
            </a:pPr>
            <a:endParaRPr lang="fr-FR" sz="1200" dirty="0">
              <a:latin typeface="Radikal"/>
              <a:ea typeface="Verdana" panose="020B0604030504040204" pitchFamily="34" charset="0"/>
              <a:cs typeface="Verdana" panose="020B0604030504040204" pitchFamily="34" charset="0"/>
            </a:endParaRPr>
          </a:p>
          <a:p>
            <a:pPr marL="171450" indent="-171450" algn="just">
              <a:buClr>
                <a:srgbClr val="008B93"/>
              </a:buClr>
              <a:buFont typeface="Wingdings" panose="05000000000000000000" pitchFamily="2" charset="2"/>
              <a:buChar char="ü"/>
              <a:defRPr/>
            </a:pPr>
            <a:endParaRPr lang="fr-FR" sz="1200" dirty="0">
              <a:latin typeface="Radikal"/>
              <a:ea typeface="Verdana" panose="020B0604030504040204" pitchFamily="34" charset="0"/>
              <a:cs typeface="Verdana" panose="020B0604030504040204" pitchFamily="34" charset="0"/>
            </a:endParaRPr>
          </a:p>
          <a:p>
            <a:pPr marL="171450" indent="-171450" algn="just">
              <a:buClr>
                <a:srgbClr val="008B93"/>
              </a:buClr>
              <a:buFont typeface="Wingdings" panose="05000000000000000000" pitchFamily="2" charset="2"/>
              <a:buChar char="ü"/>
              <a:defRPr/>
            </a:pPr>
            <a:endParaRPr lang="fr-FR" sz="1200" dirty="0">
              <a:latin typeface="Radikal"/>
              <a:ea typeface="Verdana" panose="020B0604030504040204" pitchFamily="34" charset="0"/>
              <a:cs typeface="Verdana" panose="020B0604030504040204" pitchFamily="34" charset="0"/>
            </a:endParaRPr>
          </a:p>
          <a:p>
            <a:pPr marL="171450" indent="-171450" algn="just">
              <a:buClr>
                <a:srgbClr val="008B93"/>
              </a:buClr>
              <a:buFont typeface="Wingdings" panose="05000000000000000000" pitchFamily="2" charset="2"/>
              <a:buChar char="ü"/>
              <a:defRPr/>
            </a:pPr>
            <a:endParaRPr lang="fr-FR" sz="1200" dirty="0">
              <a:latin typeface="Radikal"/>
              <a:ea typeface="Verdana" panose="020B0604030504040204" pitchFamily="34" charset="0"/>
              <a:cs typeface="Verdana" panose="020B0604030504040204" pitchFamily="34" charset="0"/>
            </a:endParaRPr>
          </a:p>
          <a:p>
            <a:pPr marL="171450" indent="-171450" algn="just">
              <a:buClr>
                <a:srgbClr val="008B93"/>
              </a:buClr>
              <a:buFont typeface="Wingdings" panose="05000000000000000000" pitchFamily="2" charset="2"/>
              <a:buChar char="ü"/>
              <a:defRPr/>
            </a:pPr>
            <a:endParaRPr lang="fr-FR" sz="1200" dirty="0">
              <a:latin typeface="Radikal"/>
              <a:ea typeface="Verdana" panose="020B0604030504040204" pitchFamily="34" charset="0"/>
              <a:cs typeface="Verdana" panose="020B0604030504040204" pitchFamily="34" charset="0"/>
            </a:endParaRPr>
          </a:p>
          <a:p>
            <a:pPr marL="171450" indent="-171450" algn="just">
              <a:buClr>
                <a:srgbClr val="008B93"/>
              </a:buClr>
              <a:buFont typeface="Wingdings" panose="05000000000000000000" pitchFamily="2" charset="2"/>
              <a:buChar char="ü"/>
              <a:defRPr/>
            </a:pPr>
            <a:endParaRPr lang="fr-FR" sz="1200" dirty="0">
              <a:latin typeface="Radikal"/>
              <a:ea typeface="Verdana" panose="020B0604030504040204" pitchFamily="34" charset="0"/>
              <a:cs typeface="Verdana" panose="020B0604030504040204" pitchFamily="34" charset="0"/>
            </a:endParaRPr>
          </a:p>
          <a:p>
            <a:pPr marL="171450" indent="-171450" algn="just">
              <a:buClr>
                <a:srgbClr val="008B93"/>
              </a:buClr>
              <a:buFont typeface="Wingdings" panose="05000000000000000000" pitchFamily="2" charset="2"/>
              <a:buChar char="ü"/>
              <a:defRPr/>
            </a:pPr>
            <a:endParaRPr lang="fr-FR" sz="1200" dirty="0">
              <a:latin typeface="Radikal"/>
              <a:ea typeface="Verdana" panose="020B0604030504040204" pitchFamily="34" charset="0"/>
              <a:cs typeface="Verdana" panose="020B0604030504040204" pitchFamily="34" charset="0"/>
            </a:endParaRPr>
          </a:p>
          <a:p>
            <a:pPr algn="just">
              <a:buClr>
                <a:srgbClr val="008B93"/>
              </a:buClr>
              <a:defRPr/>
            </a:pPr>
            <a:endParaRPr lang="fr-FR" sz="1200" dirty="0">
              <a:latin typeface="Radikal"/>
              <a:ea typeface="Verdana" panose="020B0604030504040204" pitchFamily="34" charset="0"/>
              <a:cs typeface="Verdana" panose="020B0604030504040204" pitchFamily="34" charset="0"/>
            </a:endParaRPr>
          </a:p>
          <a:p>
            <a:pPr algn="just">
              <a:buClr>
                <a:srgbClr val="008B93"/>
              </a:buClr>
              <a:defRPr/>
            </a:pPr>
            <a:endParaRPr lang="fr-FR" sz="1200" dirty="0">
              <a:latin typeface="Radikal"/>
              <a:ea typeface="Verdana" panose="020B0604030504040204" pitchFamily="34" charset="0"/>
              <a:cs typeface="Verdana" panose="020B0604030504040204" pitchFamily="34" charset="0"/>
            </a:endParaRPr>
          </a:p>
          <a:p>
            <a:pPr algn="just">
              <a:buClr>
                <a:srgbClr val="008B93"/>
              </a:buClr>
              <a:defRPr/>
            </a:pPr>
            <a:endParaRPr lang="fr-FR" sz="1200" dirty="0">
              <a:latin typeface="Radikal"/>
              <a:ea typeface="Verdana" panose="020B0604030504040204" pitchFamily="34" charset="0"/>
              <a:cs typeface="Verdana" panose="020B0604030504040204" pitchFamily="34" charset="0"/>
            </a:endParaRPr>
          </a:p>
          <a:p>
            <a:pPr algn="just">
              <a:buClr>
                <a:srgbClr val="008B93"/>
              </a:buClr>
              <a:defRPr/>
            </a:pPr>
            <a:endParaRPr lang="fr-FR" sz="1200" dirty="0">
              <a:latin typeface="Radikal"/>
              <a:ea typeface="Verdana" panose="020B0604030504040204" pitchFamily="34" charset="0"/>
              <a:cs typeface="Verdana" panose="020B0604030504040204" pitchFamily="34" charset="0"/>
            </a:endParaRPr>
          </a:p>
          <a:p>
            <a:pPr algn="just">
              <a:buClr>
                <a:srgbClr val="008B93"/>
              </a:buClr>
              <a:defRPr/>
            </a:pPr>
            <a:endParaRPr lang="fr-FR" sz="1200" dirty="0">
              <a:latin typeface="Radikal"/>
              <a:ea typeface="Verdana" panose="020B0604030504040204" pitchFamily="34" charset="0"/>
              <a:cs typeface="Verdana" panose="020B0604030504040204" pitchFamily="34" charset="0"/>
            </a:endParaRPr>
          </a:p>
          <a:p>
            <a:pPr algn="just">
              <a:buClr>
                <a:srgbClr val="008B93"/>
              </a:buClr>
              <a:defRPr/>
            </a:pPr>
            <a:endParaRPr lang="fr-FR" sz="1200" dirty="0">
              <a:latin typeface="Radikal"/>
              <a:ea typeface="Verdana" panose="020B0604030504040204" pitchFamily="34" charset="0"/>
              <a:cs typeface="Verdana" panose="020B0604030504040204" pitchFamily="34" charset="0"/>
            </a:endParaRPr>
          </a:p>
          <a:p>
            <a:pPr algn="just">
              <a:buClr>
                <a:srgbClr val="008B93"/>
              </a:buClr>
              <a:defRPr/>
            </a:pPr>
            <a:endParaRPr lang="fr-FR" sz="1200" dirty="0">
              <a:latin typeface="Radikal"/>
              <a:ea typeface="Verdana" panose="020B0604030504040204" pitchFamily="34" charset="0"/>
              <a:cs typeface="Verdana" panose="020B0604030504040204" pitchFamily="34" charset="0"/>
            </a:endParaRPr>
          </a:p>
          <a:p>
            <a:pPr marL="171450" indent="-171450" algn="just">
              <a:buClr>
                <a:srgbClr val="008B93"/>
              </a:buClr>
              <a:buFont typeface="Wingdings" panose="05000000000000000000" pitchFamily="2" charset="2"/>
              <a:buChar char="ü"/>
              <a:defRPr/>
            </a:pPr>
            <a:endParaRPr lang="fr-FR" sz="1200" dirty="0">
              <a:latin typeface="Radikal"/>
              <a:ea typeface="Verdana" panose="020B0604030504040204" pitchFamily="34" charset="0"/>
              <a:cs typeface="Verdana" panose="020B0604030504040204" pitchFamily="34" charset="0"/>
            </a:endParaRPr>
          </a:p>
          <a:p>
            <a:pPr marL="171450" indent="-171450" algn="just">
              <a:buFontTx/>
              <a:buChar char="-"/>
              <a:defRPr/>
            </a:pPr>
            <a:endParaRPr lang="fr-FR" sz="1200" dirty="0">
              <a:latin typeface="Verdana" panose="020B0604030504040204" pitchFamily="34" charset="0"/>
              <a:ea typeface="Verdana" panose="020B0604030504040204" pitchFamily="34" charset="0"/>
              <a:cs typeface="Verdana" panose="020B0604030504040204" pitchFamily="34" charset="0"/>
            </a:endParaRPr>
          </a:p>
        </p:txBody>
      </p:sp>
      <p:pic>
        <p:nvPicPr>
          <p:cNvPr id="35" name="Image 4">
            <a:extLst>
              <a:ext uri="{FF2B5EF4-FFF2-40B4-BE49-F238E27FC236}">
                <a16:creationId xmlns:a16="http://schemas.microsoft.com/office/drawing/2014/main" id="{153D956E-3129-4622-AE2F-D7EE3E04B77F}"/>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601814" y="3083613"/>
            <a:ext cx="565150" cy="539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6" name="ZoneTexte 68">
            <a:extLst>
              <a:ext uri="{FF2B5EF4-FFF2-40B4-BE49-F238E27FC236}">
                <a16:creationId xmlns:a16="http://schemas.microsoft.com/office/drawing/2014/main" id="{60234BFB-37B3-452B-B0DA-B69F846DD14B}"/>
              </a:ext>
            </a:extLst>
          </p:cNvPr>
          <p:cNvSpPr txBox="1">
            <a:spLocks noChangeArrowheads="1"/>
          </p:cNvSpPr>
          <p:nvPr/>
        </p:nvSpPr>
        <p:spPr bwMode="auto">
          <a:xfrm>
            <a:off x="5754589" y="2818501"/>
            <a:ext cx="388937" cy="1108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MS PGothic" panose="020B0600070205080204" pitchFamily="34" charset="-128"/>
              </a:defRPr>
            </a:lvl1pPr>
            <a:lvl2pPr marL="742950" indent="-285750">
              <a:defRPr>
                <a:solidFill>
                  <a:schemeClr val="tx1"/>
                </a:solidFill>
                <a:latin typeface="Calibri" panose="020F0502020204030204" pitchFamily="34" charset="0"/>
                <a:ea typeface="MS PGothic" panose="020B0600070205080204" pitchFamily="34" charset="-128"/>
              </a:defRPr>
            </a:lvl2pPr>
            <a:lvl3pPr marL="1143000" indent="-228600">
              <a:defRPr>
                <a:solidFill>
                  <a:schemeClr val="tx1"/>
                </a:solidFill>
                <a:latin typeface="Calibri" panose="020F0502020204030204" pitchFamily="34" charset="0"/>
                <a:ea typeface="MS PGothic" panose="020B0600070205080204" pitchFamily="34" charset="-128"/>
              </a:defRPr>
            </a:lvl3pPr>
            <a:lvl4pPr marL="1600200" indent="-228600">
              <a:defRPr>
                <a:solidFill>
                  <a:schemeClr val="tx1"/>
                </a:solidFill>
                <a:latin typeface="Calibri" panose="020F0502020204030204" pitchFamily="34" charset="0"/>
                <a:ea typeface="MS PGothic" panose="020B0600070205080204" pitchFamily="34" charset="-128"/>
              </a:defRPr>
            </a:lvl4pPr>
            <a:lvl5pPr marL="2057400" indent="-228600">
              <a:defRPr>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r>
              <a:rPr lang="fr-FR" altLang="fr-FR" sz="6600" b="1">
                <a:solidFill>
                  <a:schemeClr val="bg1"/>
                </a:solidFill>
                <a:latin typeface="Radikal"/>
              </a:rPr>
              <a:t>2</a:t>
            </a:r>
          </a:p>
        </p:txBody>
      </p:sp>
      <p:sp>
        <p:nvSpPr>
          <p:cNvPr id="37" name="ZoneTexte 2">
            <a:extLst>
              <a:ext uri="{FF2B5EF4-FFF2-40B4-BE49-F238E27FC236}">
                <a16:creationId xmlns:a16="http://schemas.microsoft.com/office/drawing/2014/main" id="{E6607760-B6B1-4D76-8EFC-0C694AE74D16}"/>
              </a:ext>
            </a:extLst>
          </p:cNvPr>
          <p:cNvSpPr txBox="1">
            <a:spLocks noChangeArrowheads="1"/>
          </p:cNvSpPr>
          <p:nvPr/>
        </p:nvSpPr>
        <p:spPr bwMode="auto">
          <a:xfrm>
            <a:off x="2163664" y="2818501"/>
            <a:ext cx="361950" cy="1108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MS PGothic" panose="020B0600070205080204" pitchFamily="34" charset="-128"/>
              </a:defRPr>
            </a:lvl1pPr>
            <a:lvl2pPr marL="742950" indent="-285750">
              <a:defRPr>
                <a:solidFill>
                  <a:schemeClr val="tx1"/>
                </a:solidFill>
                <a:latin typeface="Calibri" panose="020F0502020204030204" pitchFamily="34" charset="0"/>
                <a:ea typeface="MS PGothic" panose="020B0600070205080204" pitchFamily="34" charset="-128"/>
              </a:defRPr>
            </a:lvl2pPr>
            <a:lvl3pPr marL="1143000" indent="-228600">
              <a:defRPr>
                <a:solidFill>
                  <a:schemeClr val="tx1"/>
                </a:solidFill>
                <a:latin typeface="Calibri" panose="020F0502020204030204" pitchFamily="34" charset="0"/>
                <a:ea typeface="MS PGothic" panose="020B0600070205080204" pitchFamily="34" charset="-128"/>
              </a:defRPr>
            </a:lvl3pPr>
            <a:lvl4pPr marL="1600200" indent="-228600">
              <a:defRPr>
                <a:solidFill>
                  <a:schemeClr val="tx1"/>
                </a:solidFill>
                <a:latin typeface="Calibri" panose="020F0502020204030204" pitchFamily="34" charset="0"/>
                <a:ea typeface="MS PGothic" panose="020B0600070205080204" pitchFamily="34" charset="-128"/>
              </a:defRPr>
            </a:lvl4pPr>
            <a:lvl5pPr marL="2057400" indent="-228600">
              <a:defRPr>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r>
              <a:rPr lang="fr-FR" altLang="fr-FR" sz="6600" b="1" dirty="0">
                <a:solidFill>
                  <a:schemeClr val="bg1"/>
                </a:solidFill>
                <a:latin typeface="Radikal"/>
              </a:rPr>
              <a:t>1</a:t>
            </a:r>
          </a:p>
        </p:txBody>
      </p:sp>
      <p:sp>
        <p:nvSpPr>
          <p:cNvPr id="38" name="ZoneTexte 5">
            <a:extLst>
              <a:ext uri="{FF2B5EF4-FFF2-40B4-BE49-F238E27FC236}">
                <a16:creationId xmlns:a16="http://schemas.microsoft.com/office/drawing/2014/main" id="{BCA38F16-5B24-47BC-9230-C90F77C184F5}"/>
              </a:ext>
            </a:extLst>
          </p:cNvPr>
          <p:cNvSpPr txBox="1">
            <a:spLocks noChangeArrowheads="1"/>
          </p:cNvSpPr>
          <p:nvPr/>
        </p:nvSpPr>
        <p:spPr bwMode="auto">
          <a:xfrm>
            <a:off x="539751" y="3753538"/>
            <a:ext cx="4203600" cy="17851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MS PGothic" panose="020B0600070205080204" pitchFamily="34" charset="-128"/>
              </a:defRPr>
            </a:lvl1pPr>
            <a:lvl2pPr marL="742950" indent="-285750">
              <a:defRPr>
                <a:solidFill>
                  <a:schemeClr val="tx1"/>
                </a:solidFill>
                <a:latin typeface="Calibri" panose="020F0502020204030204" pitchFamily="34" charset="0"/>
                <a:ea typeface="MS PGothic" panose="020B0600070205080204" pitchFamily="34" charset="-128"/>
              </a:defRPr>
            </a:lvl2pPr>
            <a:lvl3pPr marL="1143000" indent="-228600">
              <a:defRPr>
                <a:solidFill>
                  <a:schemeClr val="tx1"/>
                </a:solidFill>
                <a:latin typeface="Calibri" panose="020F0502020204030204" pitchFamily="34" charset="0"/>
                <a:ea typeface="MS PGothic" panose="020B0600070205080204" pitchFamily="34" charset="-128"/>
              </a:defRPr>
            </a:lvl3pPr>
            <a:lvl4pPr marL="1600200" indent="-228600">
              <a:defRPr>
                <a:solidFill>
                  <a:schemeClr val="tx1"/>
                </a:solidFill>
                <a:latin typeface="Calibri" panose="020F0502020204030204" pitchFamily="34" charset="0"/>
                <a:ea typeface="MS PGothic" panose="020B0600070205080204" pitchFamily="34" charset="-128"/>
              </a:defRPr>
            </a:lvl4pPr>
            <a:lvl5pPr marL="2057400" indent="-228600">
              <a:defRPr>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pPr algn="ctr"/>
            <a:r>
              <a:rPr lang="fr-FR" altLang="fr-FR" sz="1400" b="1" dirty="0">
                <a:latin typeface="Radikal"/>
              </a:rPr>
              <a:t>Une phase d’épargne</a:t>
            </a:r>
          </a:p>
          <a:p>
            <a:pPr algn="ctr"/>
            <a:r>
              <a:rPr lang="fr-FR" altLang="fr-FR" sz="1400" dirty="0">
                <a:latin typeface="Radikal"/>
              </a:rPr>
              <a:t>Pendant la vie active du salarié, l’employeur (et éventuellement le salarié) effectue des versements obligatoires qui peuvent êtes complétés par les propres versements volontaires du salarié effectués à son rythme (ainsi que par le biais de l’épargne salariale et/ou des jours de CET ou de repos non pris.)</a:t>
            </a:r>
          </a:p>
          <a:p>
            <a:pPr algn="ctr"/>
            <a:endParaRPr lang="fr-FR" altLang="fr-FR" sz="1200" dirty="0">
              <a:latin typeface="Radikal"/>
            </a:endParaRPr>
          </a:p>
        </p:txBody>
      </p:sp>
      <p:sp>
        <p:nvSpPr>
          <p:cNvPr id="39" name="ZoneTexte 71">
            <a:extLst>
              <a:ext uri="{FF2B5EF4-FFF2-40B4-BE49-F238E27FC236}">
                <a16:creationId xmlns:a16="http://schemas.microsoft.com/office/drawing/2014/main" id="{6123CA0C-610F-447E-B7A2-FE741BCB2184}"/>
              </a:ext>
            </a:extLst>
          </p:cNvPr>
          <p:cNvSpPr txBox="1">
            <a:spLocks noChangeArrowheads="1"/>
          </p:cNvSpPr>
          <p:nvPr/>
        </p:nvSpPr>
        <p:spPr bwMode="auto">
          <a:xfrm>
            <a:off x="5013442" y="3785288"/>
            <a:ext cx="2839724" cy="11695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MS PGothic" panose="020B0600070205080204" pitchFamily="34" charset="-128"/>
              </a:defRPr>
            </a:lvl1pPr>
            <a:lvl2pPr marL="742950" indent="-285750">
              <a:defRPr>
                <a:solidFill>
                  <a:schemeClr val="tx1"/>
                </a:solidFill>
                <a:latin typeface="Calibri" panose="020F0502020204030204" pitchFamily="34" charset="0"/>
                <a:ea typeface="MS PGothic" panose="020B0600070205080204" pitchFamily="34" charset="-128"/>
              </a:defRPr>
            </a:lvl2pPr>
            <a:lvl3pPr marL="1143000" indent="-228600">
              <a:defRPr>
                <a:solidFill>
                  <a:schemeClr val="tx1"/>
                </a:solidFill>
                <a:latin typeface="Calibri" panose="020F0502020204030204" pitchFamily="34" charset="0"/>
                <a:ea typeface="MS PGothic" panose="020B0600070205080204" pitchFamily="34" charset="-128"/>
              </a:defRPr>
            </a:lvl3pPr>
            <a:lvl4pPr marL="1600200" indent="-228600">
              <a:defRPr>
                <a:solidFill>
                  <a:schemeClr val="tx1"/>
                </a:solidFill>
                <a:latin typeface="Calibri" panose="020F0502020204030204" pitchFamily="34" charset="0"/>
                <a:ea typeface="MS PGothic" panose="020B0600070205080204" pitchFamily="34" charset="-128"/>
              </a:defRPr>
            </a:lvl4pPr>
            <a:lvl5pPr marL="2057400" indent="-228600">
              <a:defRPr>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pPr algn="ctr"/>
            <a:r>
              <a:rPr lang="fr-FR" altLang="fr-FR" sz="1400" b="1" dirty="0">
                <a:latin typeface="Radikal"/>
              </a:rPr>
              <a:t>Une phase de perception de revenus </a:t>
            </a:r>
          </a:p>
          <a:p>
            <a:pPr algn="ctr"/>
            <a:r>
              <a:rPr lang="fr-FR" altLang="fr-FR" sz="1400" dirty="0">
                <a:latin typeface="Radikal"/>
              </a:rPr>
              <a:t>qui peut débuter dès le départ en retraite du salarié, sous forme de capital* et/ou de rente.</a:t>
            </a:r>
          </a:p>
        </p:txBody>
      </p:sp>
      <p:sp>
        <p:nvSpPr>
          <p:cNvPr id="40" name="Triangle isocèle 39">
            <a:extLst>
              <a:ext uri="{FF2B5EF4-FFF2-40B4-BE49-F238E27FC236}">
                <a16:creationId xmlns:a16="http://schemas.microsoft.com/office/drawing/2014/main" id="{0A95F543-3B3F-4558-B035-535F6C5FC5AF}"/>
              </a:ext>
            </a:extLst>
          </p:cNvPr>
          <p:cNvSpPr/>
          <p:nvPr/>
        </p:nvSpPr>
        <p:spPr>
          <a:xfrm rot="5400000">
            <a:off x="4701283" y="3324119"/>
            <a:ext cx="254000" cy="169863"/>
          </a:xfrm>
          <a:prstGeom prst="triangle">
            <a:avLst/>
          </a:prstGeom>
          <a:solidFill>
            <a:srgbClr val="0FB4BC"/>
          </a:solidFill>
          <a:ln>
            <a:solidFill>
              <a:srgbClr val="0FB4BC"/>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a:p>
        </p:txBody>
      </p:sp>
      <p:pic>
        <p:nvPicPr>
          <p:cNvPr id="41" name="Image 8">
            <a:extLst>
              <a:ext uri="{FF2B5EF4-FFF2-40B4-BE49-F238E27FC236}">
                <a16:creationId xmlns:a16="http://schemas.microsoft.com/office/drawing/2014/main" id="{A3B44A0C-6E91-402B-84C1-C1EF40C507A0}"/>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flipH="1">
            <a:off x="6048276" y="3209026"/>
            <a:ext cx="598488" cy="449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ZoneTexte 3">
            <a:extLst>
              <a:ext uri="{FF2B5EF4-FFF2-40B4-BE49-F238E27FC236}">
                <a16:creationId xmlns:a16="http://schemas.microsoft.com/office/drawing/2014/main" id="{51619FC4-1CBE-41BE-848D-87B399618D05}"/>
              </a:ext>
            </a:extLst>
          </p:cNvPr>
          <p:cNvSpPr txBox="1"/>
          <p:nvPr/>
        </p:nvSpPr>
        <p:spPr>
          <a:xfrm>
            <a:off x="5390147" y="5118426"/>
            <a:ext cx="2671011" cy="215444"/>
          </a:xfrm>
          <a:prstGeom prst="rect">
            <a:avLst/>
          </a:prstGeom>
          <a:noFill/>
        </p:spPr>
        <p:txBody>
          <a:bodyPr wrap="square" rtlCol="0">
            <a:spAutoFit/>
          </a:bodyPr>
          <a:lstStyle/>
          <a:p>
            <a:r>
              <a:rPr lang="fr-FR" sz="800" dirty="0"/>
              <a:t>*hors sommes issues des versements obligatoires</a:t>
            </a:r>
          </a:p>
        </p:txBody>
      </p:sp>
    </p:spTree>
    <p:extLst>
      <p:ext uri="{BB962C8B-B14F-4D97-AF65-F5344CB8AC3E}">
        <p14:creationId xmlns:p14="http://schemas.microsoft.com/office/powerpoint/2010/main" val="125827645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Espace réservé du texte 26">
            <a:extLst>
              <a:ext uri="{FF2B5EF4-FFF2-40B4-BE49-F238E27FC236}">
                <a16:creationId xmlns:a16="http://schemas.microsoft.com/office/drawing/2014/main" id="{7B12C824-BD20-A14C-B120-B091C443379D}"/>
              </a:ext>
            </a:extLst>
          </p:cNvPr>
          <p:cNvSpPr>
            <a:spLocks noGrp="1"/>
          </p:cNvSpPr>
          <p:nvPr>
            <p:ph type="body" sz="quarter" idx="13"/>
          </p:nvPr>
        </p:nvSpPr>
        <p:spPr>
          <a:xfrm>
            <a:off x="1368425" y="603092"/>
            <a:ext cx="6261201" cy="333375"/>
          </a:xfrm>
        </p:spPr>
        <p:txBody>
          <a:bodyPr/>
          <a:lstStyle/>
          <a:p>
            <a:r>
              <a:rPr lang="fr-FR" dirty="0"/>
              <a:t>Cas de sortie Par anticipation</a:t>
            </a:r>
          </a:p>
        </p:txBody>
      </p:sp>
      <p:sp>
        <p:nvSpPr>
          <p:cNvPr id="7" name="Espace réservé du texte 6">
            <a:extLst>
              <a:ext uri="{FF2B5EF4-FFF2-40B4-BE49-F238E27FC236}">
                <a16:creationId xmlns:a16="http://schemas.microsoft.com/office/drawing/2014/main" id="{4A95D528-2D59-45F0-A5ED-AE43E18F64DF}"/>
              </a:ext>
            </a:extLst>
          </p:cNvPr>
          <p:cNvSpPr>
            <a:spLocks noGrp="1"/>
          </p:cNvSpPr>
          <p:nvPr>
            <p:ph type="body" sz="quarter" idx="12"/>
          </p:nvPr>
        </p:nvSpPr>
        <p:spPr/>
        <p:txBody>
          <a:bodyPr/>
          <a:lstStyle/>
          <a:p>
            <a:r>
              <a:rPr lang="fr-FR" dirty="0"/>
              <a:t>Le PER-Ob</a:t>
            </a:r>
          </a:p>
        </p:txBody>
      </p:sp>
      <p:sp>
        <p:nvSpPr>
          <p:cNvPr id="3" name="Titre 2">
            <a:extLst>
              <a:ext uri="{FF2B5EF4-FFF2-40B4-BE49-F238E27FC236}">
                <a16:creationId xmlns:a16="http://schemas.microsoft.com/office/drawing/2014/main" id="{9545E8EF-C88C-C04C-9784-7B951DFDB013}"/>
              </a:ext>
            </a:extLst>
          </p:cNvPr>
          <p:cNvSpPr>
            <a:spLocks noGrp="1"/>
          </p:cNvSpPr>
          <p:nvPr>
            <p:ph type="title"/>
          </p:nvPr>
        </p:nvSpPr>
        <p:spPr/>
        <p:txBody>
          <a:bodyPr/>
          <a:lstStyle/>
          <a:p>
            <a:r>
              <a:rPr lang="fr-FR" dirty="0"/>
              <a:t>3</a:t>
            </a:r>
          </a:p>
        </p:txBody>
      </p:sp>
      <p:sp>
        <p:nvSpPr>
          <p:cNvPr id="16" name="Espace réservé du texte 22">
            <a:extLst>
              <a:ext uri="{FF2B5EF4-FFF2-40B4-BE49-F238E27FC236}">
                <a16:creationId xmlns:a16="http://schemas.microsoft.com/office/drawing/2014/main" id="{76446074-371A-4610-A77C-B360A4F94B30}"/>
              </a:ext>
            </a:extLst>
          </p:cNvPr>
          <p:cNvSpPr>
            <a:spLocks noGrp="1"/>
          </p:cNvSpPr>
          <p:nvPr>
            <p:ph type="body" sz="quarter" idx="15"/>
          </p:nvPr>
        </p:nvSpPr>
        <p:spPr>
          <a:xfrm>
            <a:off x="1368425" y="1055683"/>
            <a:ext cx="5064879" cy="322104"/>
          </a:xfrm>
        </p:spPr>
        <p:txBody>
          <a:bodyPr/>
          <a:lstStyle/>
          <a:p>
            <a:r>
              <a:rPr lang="fr-FR" dirty="0"/>
              <a:t>disponibilité de l’épargne</a:t>
            </a:r>
          </a:p>
        </p:txBody>
      </p:sp>
      <p:sp>
        <p:nvSpPr>
          <p:cNvPr id="15" name="Rectangle 14">
            <a:extLst>
              <a:ext uri="{FF2B5EF4-FFF2-40B4-BE49-F238E27FC236}">
                <a16:creationId xmlns:a16="http://schemas.microsoft.com/office/drawing/2014/main" id="{69120D9C-E5C0-4DC9-8C59-28F7C7D074FD}"/>
              </a:ext>
            </a:extLst>
          </p:cNvPr>
          <p:cNvSpPr/>
          <p:nvPr/>
        </p:nvSpPr>
        <p:spPr>
          <a:xfrm>
            <a:off x="764057" y="1362766"/>
            <a:ext cx="8121152" cy="830997"/>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600" i="0" u="none" strike="noStrike" kern="1200" cap="none" spc="0" normalizeH="0" baseline="0" noProof="0" dirty="0">
              <a:ln>
                <a:noFill/>
              </a:ln>
              <a:solidFill>
                <a:srgbClr val="636363"/>
              </a:solidFill>
              <a:effectLst/>
              <a:uLnTx/>
              <a:uFillTx/>
              <a:latin typeface="Verdana"/>
              <a:ea typeface="+mn-ea"/>
              <a:cs typeface="+mn-cs"/>
            </a:endParaRPr>
          </a:p>
          <a:p>
            <a:pPr marL="285750" marR="0" lvl="0" indent="-285750" algn="l" defTabSz="914400" rtl="0" eaLnBrk="1" fontAlgn="auto" latinLnBrk="0" hangingPunct="1">
              <a:lnSpc>
                <a:spcPct val="100000"/>
              </a:lnSpc>
              <a:spcBef>
                <a:spcPts val="0"/>
              </a:spcBef>
              <a:spcAft>
                <a:spcPts val="0"/>
              </a:spcAft>
              <a:buClr>
                <a:schemeClr val="accent6"/>
              </a:buClr>
              <a:buSzTx/>
              <a:buFont typeface="Wingdings" panose="05000000000000000000" pitchFamily="2" charset="2"/>
              <a:buChar char="v"/>
              <a:tabLst/>
              <a:defRPr/>
            </a:pPr>
            <a:r>
              <a:rPr kumimoji="0" lang="fr-FR" sz="1600" b="1" i="0" u="none" strike="noStrike" kern="1200" cap="none" spc="0" normalizeH="0" baseline="0" noProof="0" dirty="0">
                <a:ln>
                  <a:noFill/>
                </a:ln>
                <a:effectLst/>
                <a:uLnTx/>
                <a:uFillTx/>
                <a:latin typeface="Verdana"/>
                <a:ea typeface="+mn-ea"/>
                <a:cs typeface="+mn-cs"/>
              </a:rPr>
              <a:t>Avant l’échéance, il est possible de demander le déblocage de ses avoirs </a:t>
            </a:r>
            <a:r>
              <a:rPr kumimoji="0" lang="fr-FR" sz="1600" i="0" u="none" strike="noStrike" kern="1200" cap="none" spc="0" normalizeH="0" baseline="0" noProof="0" dirty="0">
                <a:ln>
                  <a:noFill/>
                </a:ln>
                <a:solidFill>
                  <a:srgbClr val="636363"/>
                </a:solidFill>
                <a:effectLst/>
                <a:uLnTx/>
                <a:uFillTx/>
                <a:latin typeface="Verdana"/>
                <a:ea typeface="+mn-ea"/>
                <a:cs typeface="+mn-cs"/>
              </a:rPr>
              <a:t>dans les </a:t>
            </a:r>
            <a:r>
              <a:rPr kumimoji="0" lang="fr-FR" sz="1600" b="1" i="0" u="none" strike="noStrike" kern="1200" cap="none" spc="0" normalizeH="0" baseline="0" noProof="0" dirty="0">
                <a:ln>
                  <a:noFill/>
                </a:ln>
                <a:solidFill>
                  <a:schemeClr val="accent6"/>
                </a:solidFill>
                <a:effectLst/>
                <a:uLnTx/>
                <a:uFillTx/>
                <a:latin typeface="Verdana"/>
                <a:ea typeface="+mn-ea"/>
                <a:cs typeface="+mn-cs"/>
              </a:rPr>
              <a:t>cas légaux de déblocage anticipé </a:t>
            </a:r>
            <a:r>
              <a:rPr kumimoji="0" lang="fr-FR" sz="1600" i="0" u="none" strike="noStrike" kern="1200" cap="none" spc="0" normalizeH="0" baseline="0" noProof="0" dirty="0">
                <a:ln>
                  <a:noFill/>
                </a:ln>
                <a:solidFill>
                  <a:srgbClr val="636363"/>
                </a:solidFill>
                <a:effectLst/>
                <a:uLnTx/>
                <a:uFillTx/>
                <a:latin typeface="Verdana"/>
                <a:ea typeface="+mn-ea"/>
                <a:cs typeface="+mn-cs"/>
              </a:rPr>
              <a:t> suivants :</a:t>
            </a:r>
            <a:endParaRPr kumimoji="0" lang="fr-FR" sz="1800" i="0" u="none" strike="noStrike" kern="1200" cap="none" spc="0" normalizeH="0" baseline="0" noProof="0" dirty="0">
              <a:ln>
                <a:noFill/>
              </a:ln>
              <a:solidFill>
                <a:srgbClr val="000000"/>
              </a:solidFill>
              <a:effectLst/>
              <a:uLnTx/>
              <a:uFillTx/>
              <a:latin typeface="Verdana"/>
              <a:ea typeface="+mn-ea"/>
              <a:cs typeface="+mn-cs"/>
            </a:endParaRPr>
          </a:p>
        </p:txBody>
      </p:sp>
      <p:sp>
        <p:nvSpPr>
          <p:cNvPr id="17" name="Espace réservé de la date 1">
            <a:extLst>
              <a:ext uri="{FF2B5EF4-FFF2-40B4-BE49-F238E27FC236}">
                <a16:creationId xmlns:a16="http://schemas.microsoft.com/office/drawing/2014/main" id="{E87A4C99-61EC-4405-8394-4A984E68820F}"/>
              </a:ext>
            </a:extLst>
          </p:cNvPr>
          <p:cNvSpPr>
            <a:spLocks noGrp="1"/>
          </p:cNvSpPr>
          <p:nvPr>
            <p:ph type="dt" sz="half" idx="10"/>
          </p:nvPr>
        </p:nvSpPr>
        <p:spPr>
          <a:xfrm>
            <a:off x="1293960" y="6072345"/>
            <a:ext cx="3205065" cy="365125"/>
          </a:xfrm>
        </p:spPr>
        <p:txBody>
          <a:bodyPr/>
          <a:lstStyle/>
          <a:p>
            <a:pPr marL="0" marR="0" lvl="0" indent="0" algn="l" defTabSz="914400" rtl="0" eaLnBrk="1" fontAlgn="auto" latinLnBrk="0" hangingPunct="1">
              <a:lnSpc>
                <a:spcPct val="100000"/>
              </a:lnSpc>
              <a:spcBef>
                <a:spcPct val="0"/>
              </a:spcBef>
              <a:spcAft>
                <a:spcPts val="0"/>
              </a:spcAft>
              <a:buClrTx/>
              <a:buSzTx/>
              <a:buFontTx/>
              <a:buNone/>
              <a:tabLst/>
              <a:defRPr/>
            </a:pPr>
            <a:fld id="{77D00ABE-23A8-B14F-9DB5-5416D4C876C8}" type="datetime4">
              <a:rPr kumimoji="0" lang="fr-FR" sz="800" b="1" i="0" u="none" strike="noStrike" kern="1200" cap="all" spc="0" normalizeH="0" baseline="0" noProof="0" smtClean="0">
                <a:ln>
                  <a:noFill/>
                </a:ln>
                <a:solidFill>
                  <a:srgbClr val="E30513"/>
                </a:solidFill>
                <a:effectLst/>
                <a:uLnTx/>
                <a:uFillTx/>
                <a:latin typeface="Verdana"/>
                <a:ea typeface="+mn-ea"/>
                <a:cs typeface="+mn-cs"/>
              </a:rPr>
              <a:pPr marL="0" marR="0" lvl="0" indent="0" algn="l" defTabSz="914400" rtl="0" eaLnBrk="1" fontAlgn="auto" latinLnBrk="0" hangingPunct="1">
                <a:lnSpc>
                  <a:spcPct val="100000"/>
                </a:lnSpc>
                <a:spcBef>
                  <a:spcPct val="0"/>
                </a:spcBef>
                <a:spcAft>
                  <a:spcPts val="0"/>
                </a:spcAft>
                <a:buClrTx/>
                <a:buSzTx/>
                <a:buFontTx/>
                <a:buNone/>
                <a:tabLst/>
                <a:defRPr/>
              </a:pPr>
              <a:t>3 juin 2021</a:t>
            </a:fld>
            <a:endParaRPr kumimoji="0" lang="fr-FR" sz="800" b="1" i="0" u="none" strike="noStrike" kern="1200" cap="all" spc="0" normalizeH="0" baseline="0" noProof="0" dirty="0">
              <a:ln>
                <a:noFill/>
              </a:ln>
              <a:solidFill>
                <a:srgbClr val="E30513"/>
              </a:solidFill>
              <a:effectLst/>
              <a:uLnTx/>
              <a:uFillTx/>
              <a:latin typeface="Verdana"/>
              <a:ea typeface="+mn-ea"/>
              <a:cs typeface="+mn-cs"/>
            </a:endParaRPr>
          </a:p>
        </p:txBody>
      </p:sp>
      <p:sp>
        <p:nvSpPr>
          <p:cNvPr id="18" name="ZoneTexte 17">
            <a:extLst>
              <a:ext uri="{FF2B5EF4-FFF2-40B4-BE49-F238E27FC236}">
                <a16:creationId xmlns:a16="http://schemas.microsoft.com/office/drawing/2014/main" id="{FBAC0F21-9F46-4339-8F78-F76EA4A64BF7}"/>
              </a:ext>
            </a:extLst>
          </p:cNvPr>
          <p:cNvSpPr txBox="1"/>
          <p:nvPr/>
        </p:nvSpPr>
        <p:spPr>
          <a:xfrm>
            <a:off x="389144" y="2375525"/>
            <a:ext cx="4216184" cy="938719"/>
          </a:xfrm>
          <a:prstGeom prst="rect">
            <a:avLst/>
          </a:prstGeom>
          <a:solidFill>
            <a:srgbClr val="D13089"/>
          </a:solidFill>
          <a:ln>
            <a:no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100" b="1" i="0" u="none" strike="noStrike" kern="1200" cap="all" spc="0" normalizeH="0" baseline="0" noProof="0" dirty="0">
              <a:ln>
                <a:noFill/>
              </a:ln>
              <a:solidFill>
                <a:srgbClr val="000000"/>
              </a:solidFill>
              <a:effectLst/>
              <a:uLnTx/>
              <a:uFillTx/>
              <a:latin typeface="Verdana" panose="020B0604030504040204" pitchFamily="34" charset="0"/>
              <a:ea typeface="Verdana" panose="020B0604030504040204" pitchFamily="34" charset="0"/>
              <a:cs typeface="Verdana" panose="020B0604030504040204" pitchFamily="34" charset="0"/>
            </a:endParaRPr>
          </a:p>
          <a:p>
            <a:pPr lvl="0" algn="ctr" defTabSz="914400">
              <a:defRPr/>
            </a:pPr>
            <a:r>
              <a:rPr lang="fr-FR" sz="1100" b="1" cap="all" dirty="0">
                <a:solidFill>
                  <a:schemeClr val="bg1"/>
                </a:solidFill>
                <a:latin typeface="Verdana" panose="020B0604030504040204" pitchFamily="34" charset="0"/>
                <a:ea typeface="Verdana" panose="020B0604030504040204" pitchFamily="34" charset="0"/>
                <a:cs typeface="Verdana" panose="020B0604030504040204" pitchFamily="34" charset="0"/>
              </a:rPr>
              <a:t>« accidents de la vie » </a:t>
            </a:r>
          </a:p>
          <a:p>
            <a:pPr lvl="0" algn="ctr" defTabSz="914400">
              <a:defRPr/>
            </a:pPr>
            <a:r>
              <a:rPr lang="fr-FR" sz="1100" b="1" cap="all" dirty="0">
                <a:solidFill>
                  <a:schemeClr val="bg1"/>
                </a:solidFill>
                <a:latin typeface="Verdana" panose="020B0604030504040204" pitchFamily="34" charset="0"/>
                <a:ea typeface="Verdana" panose="020B0604030504040204" pitchFamily="34" charset="0"/>
                <a:cs typeface="Verdana" panose="020B0604030504040204" pitchFamily="34" charset="0"/>
              </a:rPr>
              <a:t>(selon l’article L.224-4 du Code monétaire et financier)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100" b="1" i="0" u="none" strike="noStrike" kern="1200" cap="all" spc="0" normalizeH="0" baseline="0" noProof="0" dirty="0">
              <a:ln>
                <a:noFill/>
              </a:ln>
              <a:solidFill>
                <a:srgbClr val="000000"/>
              </a:solidFill>
              <a:effectLst/>
              <a:uLnTx/>
              <a:uFillTx/>
              <a:latin typeface="Verdana" panose="020B0604030504040204" pitchFamily="34" charset="0"/>
              <a:ea typeface="Verdana" panose="020B0604030504040204" pitchFamily="34" charset="0"/>
              <a:cs typeface="Verdana" panose="020B0604030504040204" pitchFamily="34" charset="0"/>
            </a:endParaRPr>
          </a:p>
        </p:txBody>
      </p:sp>
      <p:sp>
        <p:nvSpPr>
          <p:cNvPr id="20" name="ZoneTexte 19">
            <a:extLst>
              <a:ext uri="{FF2B5EF4-FFF2-40B4-BE49-F238E27FC236}">
                <a16:creationId xmlns:a16="http://schemas.microsoft.com/office/drawing/2014/main" id="{42C43127-083C-4E8F-B149-F897D1B0D49A}"/>
              </a:ext>
            </a:extLst>
          </p:cNvPr>
          <p:cNvSpPr txBox="1"/>
          <p:nvPr/>
        </p:nvSpPr>
        <p:spPr>
          <a:xfrm>
            <a:off x="5003033" y="2395016"/>
            <a:ext cx="3548783" cy="938719"/>
          </a:xfrm>
          <a:prstGeom prst="rect">
            <a:avLst/>
          </a:prstGeom>
          <a:solidFill>
            <a:srgbClr val="0077BE"/>
          </a:solidFill>
          <a:ln>
            <a:no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100" b="1" i="0" u="none" strike="noStrike" kern="1200" cap="all" spc="0" normalizeH="0" baseline="0" noProof="0" dirty="0">
              <a:ln>
                <a:noFill/>
              </a:ln>
              <a:solidFill>
                <a:srgbClr val="000000"/>
              </a:solidFill>
              <a:effectLst/>
              <a:uLnTx/>
              <a:uFillTx/>
              <a:latin typeface="Verdana" panose="020B0604030504040204" pitchFamily="34" charset="0"/>
              <a:ea typeface="Verdana" panose="020B0604030504040204" pitchFamily="34" charset="0"/>
              <a:cs typeface="Verdana" panose="020B0604030504040204" pitchFamily="34" charset="0"/>
            </a:endParaRPr>
          </a:p>
          <a:p>
            <a:pPr lvl="0" algn="ctr" defTabSz="914400">
              <a:defRPr/>
            </a:pPr>
            <a:r>
              <a:rPr lang="fr-FR" sz="1100" b="1" cap="all" dirty="0">
                <a:solidFill>
                  <a:schemeClr val="bg1"/>
                </a:solidFill>
                <a:latin typeface="Verdana" panose="020B0604030504040204" pitchFamily="34" charset="0"/>
                <a:ea typeface="Verdana" panose="020B0604030504040204" pitchFamily="34" charset="0"/>
                <a:cs typeface="Verdana" panose="020B0604030504040204" pitchFamily="34" charset="0"/>
              </a:rPr>
              <a:t>Rachat exceptionnel</a:t>
            </a:r>
          </a:p>
          <a:p>
            <a:pPr lvl="0" algn="ctr" defTabSz="914400">
              <a:defRPr/>
            </a:pPr>
            <a:endParaRPr lang="fr-FR" sz="1100" b="1" cap="all" dirty="0">
              <a:solidFill>
                <a:schemeClr val="bg1"/>
              </a:solidFill>
              <a:latin typeface="Verdana" panose="020B0604030504040204" pitchFamily="34" charset="0"/>
              <a:ea typeface="Verdana" panose="020B0604030504040204" pitchFamily="34" charset="0"/>
              <a:cs typeface="Verdana" panose="020B0604030504040204" pitchFamily="34" charset="0"/>
            </a:endParaRPr>
          </a:p>
          <a:p>
            <a:pPr lvl="0" algn="ctr" defTabSz="914400">
              <a:defRPr/>
            </a:pPr>
            <a:endParaRPr lang="fr-FR" sz="1100" b="1" cap="all" dirty="0">
              <a:solidFill>
                <a:schemeClr val="bg1"/>
              </a:solidFill>
              <a:latin typeface="Verdana" panose="020B0604030504040204" pitchFamily="34" charset="0"/>
              <a:ea typeface="Verdana" panose="020B0604030504040204" pitchFamily="34" charset="0"/>
              <a:cs typeface="Verdana" panose="020B0604030504040204" pitchFamily="34" charset="0"/>
            </a:endParaRPr>
          </a:p>
          <a:p>
            <a:pPr lvl="0" algn="ctr" defTabSz="914400">
              <a:defRPr/>
            </a:pPr>
            <a:r>
              <a:rPr lang="fr-FR" sz="1100" b="1" cap="all" dirty="0">
                <a:solidFill>
                  <a:schemeClr val="bg1"/>
                </a:solidFill>
                <a:latin typeface="Verdana" panose="020B0604030504040204" pitchFamily="34" charset="0"/>
                <a:ea typeface="Verdana" panose="020B0604030504040204" pitchFamily="34" charset="0"/>
                <a:cs typeface="Verdana" panose="020B0604030504040204" pitchFamily="34" charset="0"/>
              </a:rPr>
              <a:t> </a:t>
            </a:r>
            <a:endParaRPr kumimoji="0" lang="fr-FR" sz="1100" b="1" i="0" u="none" strike="noStrike" kern="1200" cap="all" spc="0" normalizeH="0" baseline="0" noProof="0" dirty="0">
              <a:ln>
                <a:noFill/>
              </a:ln>
              <a:solidFill>
                <a:srgbClr val="000000"/>
              </a:solidFill>
              <a:effectLst/>
              <a:uLnTx/>
              <a:uFillTx/>
              <a:latin typeface="Verdana" panose="020B0604030504040204" pitchFamily="34" charset="0"/>
              <a:ea typeface="Verdana" panose="020B0604030504040204" pitchFamily="34" charset="0"/>
              <a:cs typeface="Verdana" panose="020B0604030504040204" pitchFamily="34" charset="0"/>
            </a:endParaRPr>
          </a:p>
        </p:txBody>
      </p:sp>
      <p:sp>
        <p:nvSpPr>
          <p:cNvPr id="21" name="ZoneTexte 20">
            <a:extLst>
              <a:ext uri="{FF2B5EF4-FFF2-40B4-BE49-F238E27FC236}">
                <a16:creationId xmlns:a16="http://schemas.microsoft.com/office/drawing/2014/main" id="{4E07F4CB-FBAD-457A-83BA-ABA7BC4F4C6D}"/>
              </a:ext>
            </a:extLst>
          </p:cNvPr>
          <p:cNvSpPr txBox="1"/>
          <p:nvPr/>
        </p:nvSpPr>
        <p:spPr>
          <a:xfrm>
            <a:off x="389144" y="3457371"/>
            <a:ext cx="4216184" cy="1785104"/>
          </a:xfrm>
          <a:prstGeom prst="rect">
            <a:avLst/>
          </a:prstGeom>
          <a:noFill/>
          <a:ln>
            <a:solidFill>
              <a:schemeClr val="tx1"/>
            </a:solidFill>
          </a:ln>
        </p:spPr>
        <p:txBody>
          <a:bodyPr wrap="square" rtlCol="0">
            <a:spAutoFit/>
          </a:bodyPr>
          <a:lstStyle/>
          <a:p>
            <a:pPr marL="171450" lvl="0" indent="-171450" defTabSz="914400">
              <a:buClr>
                <a:srgbClr val="C00000"/>
              </a:buClr>
              <a:buFont typeface="Wingdings" panose="05000000000000000000" pitchFamily="2" charset="2"/>
              <a:buChar char="§"/>
              <a:defRPr/>
            </a:pPr>
            <a:r>
              <a:rPr lang="fr-FR" sz="1100" dirty="0">
                <a:solidFill>
                  <a:srgbClr val="636363"/>
                </a:solidFill>
                <a:latin typeface="Verdana"/>
              </a:rPr>
              <a:t>Décès du conjoint ou du partenaire de PACS</a:t>
            </a:r>
          </a:p>
          <a:p>
            <a:pPr marL="171450" lvl="0" indent="-171450" defTabSz="914400">
              <a:buClr>
                <a:srgbClr val="C00000"/>
              </a:buClr>
              <a:buFont typeface="Wingdings" panose="05000000000000000000" pitchFamily="2" charset="2"/>
              <a:buChar char="§"/>
              <a:defRPr/>
            </a:pPr>
            <a:r>
              <a:rPr lang="fr-FR" sz="1100" dirty="0">
                <a:solidFill>
                  <a:srgbClr val="636363"/>
                </a:solidFill>
                <a:latin typeface="Verdana"/>
              </a:rPr>
              <a:t>Invalidité du titulaire, de ses enfants, de son conjoint ou de son partenaire de PACS,</a:t>
            </a:r>
          </a:p>
          <a:p>
            <a:pPr marL="171450" lvl="0" indent="-171450" defTabSz="914400">
              <a:buClr>
                <a:srgbClr val="C00000"/>
              </a:buClr>
              <a:buFont typeface="Wingdings" panose="05000000000000000000" pitchFamily="2" charset="2"/>
              <a:buChar char="§"/>
              <a:defRPr/>
            </a:pPr>
            <a:r>
              <a:rPr lang="fr-FR" sz="1100" dirty="0">
                <a:solidFill>
                  <a:srgbClr val="636363"/>
                </a:solidFill>
                <a:latin typeface="Verdana"/>
              </a:rPr>
              <a:t>Situation de surendettement du titulaire du plan</a:t>
            </a:r>
          </a:p>
          <a:p>
            <a:pPr marL="171450" lvl="0" indent="-171450" defTabSz="914400">
              <a:buClr>
                <a:srgbClr val="C00000"/>
              </a:buClr>
              <a:buFont typeface="Wingdings" panose="05000000000000000000" pitchFamily="2" charset="2"/>
              <a:buChar char="§"/>
              <a:defRPr/>
            </a:pPr>
            <a:r>
              <a:rPr lang="fr-FR" sz="1100" dirty="0">
                <a:solidFill>
                  <a:srgbClr val="636363"/>
                </a:solidFill>
                <a:latin typeface="Verdana"/>
              </a:rPr>
              <a:t>Expiration des droits à chômage du titulaire du plan</a:t>
            </a:r>
          </a:p>
          <a:p>
            <a:pPr marL="171450" lvl="0" indent="-171450" defTabSz="914400">
              <a:buClr>
                <a:srgbClr val="C00000"/>
              </a:buClr>
              <a:buFont typeface="Wingdings" panose="05000000000000000000" pitchFamily="2" charset="2"/>
              <a:buChar char="§"/>
              <a:defRPr/>
            </a:pPr>
            <a:r>
              <a:rPr lang="fr-FR" sz="1100" dirty="0">
                <a:solidFill>
                  <a:srgbClr val="636363"/>
                </a:solidFill>
                <a:latin typeface="Verdana"/>
              </a:rPr>
              <a:t>Cessation de l’activité non salarié suite à un jugement de liquidation judiciaire</a:t>
            </a:r>
          </a:p>
          <a:p>
            <a:pPr lvl="0" defTabSz="914400">
              <a:buClr>
                <a:srgbClr val="C00000"/>
              </a:buClr>
              <a:defRPr/>
            </a:pPr>
            <a:endParaRPr lang="fr-FR" sz="1100" dirty="0">
              <a:solidFill>
                <a:srgbClr val="636363"/>
              </a:solidFill>
              <a:latin typeface="Verdana"/>
            </a:endParaRPr>
          </a:p>
          <a:p>
            <a:pPr lvl="0" defTabSz="914400">
              <a:buClr>
                <a:srgbClr val="C00000"/>
              </a:buClr>
              <a:defRPr/>
            </a:pPr>
            <a:r>
              <a:rPr lang="fr-FR" sz="1100" i="1" dirty="0">
                <a:solidFill>
                  <a:srgbClr val="636363"/>
                </a:solidFill>
                <a:latin typeface="Verdana"/>
              </a:rPr>
              <a:t>Exonération d’Impôt sur le Revenu</a:t>
            </a:r>
          </a:p>
          <a:p>
            <a:pPr marL="171450" marR="0" lvl="0" indent="-171450" algn="l" defTabSz="914400" rtl="0" eaLnBrk="1" fontAlgn="auto" latinLnBrk="0" hangingPunct="1">
              <a:lnSpc>
                <a:spcPct val="100000"/>
              </a:lnSpc>
              <a:spcBef>
                <a:spcPts val="0"/>
              </a:spcBef>
              <a:spcAft>
                <a:spcPts val="0"/>
              </a:spcAft>
              <a:buClr>
                <a:srgbClr val="C00000"/>
              </a:buClr>
              <a:buSzTx/>
              <a:buFont typeface="Wingdings" panose="05000000000000000000" pitchFamily="2" charset="2"/>
              <a:buChar char="§"/>
              <a:tabLst/>
              <a:defRPr/>
            </a:pPr>
            <a:endParaRPr kumimoji="0" lang="fr-FR" sz="1100" b="0" i="0" u="none" strike="noStrike" kern="1200" cap="none" spc="0" normalizeH="0" baseline="0" noProof="0" dirty="0">
              <a:ln>
                <a:noFill/>
              </a:ln>
              <a:solidFill>
                <a:srgbClr val="000000"/>
              </a:solidFill>
              <a:effectLst/>
              <a:uLnTx/>
              <a:uFillTx/>
              <a:latin typeface="Verdana" panose="020B0604030504040204" pitchFamily="34" charset="0"/>
              <a:ea typeface="Verdana" panose="020B0604030504040204" pitchFamily="34" charset="0"/>
              <a:cs typeface="Verdana" panose="020B0604030504040204" pitchFamily="34" charset="0"/>
            </a:endParaRPr>
          </a:p>
        </p:txBody>
      </p:sp>
      <p:sp>
        <p:nvSpPr>
          <p:cNvPr id="23" name="ZoneTexte 22">
            <a:extLst>
              <a:ext uri="{FF2B5EF4-FFF2-40B4-BE49-F238E27FC236}">
                <a16:creationId xmlns:a16="http://schemas.microsoft.com/office/drawing/2014/main" id="{AAA6786B-77CE-43DB-9448-7AF9DC8C2136}"/>
              </a:ext>
            </a:extLst>
          </p:cNvPr>
          <p:cNvSpPr txBox="1"/>
          <p:nvPr/>
        </p:nvSpPr>
        <p:spPr>
          <a:xfrm>
            <a:off x="5003033" y="3457371"/>
            <a:ext cx="3548784" cy="1446550"/>
          </a:xfrm>
          <a:prstGeom prst="rect">
            <a:avLst/>
          </a:prstGeom>
          <a:noFill/>
          <a:ln>
            <a:solidFill>
              <a:schemeClr val="tx1"/>
            </a:solidFill>
          </a:ln>
        </p:spPr>
        <p:txBody>
          <a:bodyPr wrap="square" rtlCol="0">
            <a:spAutoFit/>
          </a:bodyPr>
          <a:lstStyle/>
          <a:p>
            <a:pPr marL="171450" marR="0" lvl="0" indent="-171450" algn="l" defTabSz="914400" rtl="0" eaLnBrk="1" fontAlgn="auto" latinLnBrk="0" hangingPunct="1">
              <a:lnSpc>
                <a:spcPct val="100000"/>
              </a:lnSpc>
              <a:spcBef>
                <a:spcPts val="0"/>
              </a:spcBef>
              <a:spcAft>
                <a:spcPts val="0"/>
              </a:spcAft>
              <a:buClr>
                <a:srgbClr val="C00000"/>
              </a:buClr>
              <a:buSzTx/>
              <a:buFont typeface="Wingdings" panose="05000000000000000000" pitchFamily="2" charset="2"/>
              <a:buChar char="§"/>
              <a:tabLst/>
              <a:defRPr/>
            </a:pPr>
            <a:endParaRPr kumimoji="0" lang="fr-FR" sz="1100" b="0" i="0" u="none" strike="noStrike" kern="1200" cap="none" spc="0" normalizeH="0" baseline="0" noProof="0" dirty="0">
              <a:ln>
                <a:noFill/>
              </a:ln>
              <a:solidFill>
                <a:srgbClr val="636363"/>
              </a:solidFill>
              <a:effectLst/>
              <a:uLnTx/>
              <a:uFillTx/>
              <a:latin typeface="Verdana" panose="020B0604030504040204" pitchFamily="34" charset="0"/>
              <a:ea typeface="Verdana" panose="020B0604030504040204" pitchFamily="34" charset="0"/>
              <a:cs typeface="Verdana" panose="020B0604030504040204" pitchFamily="34" charset="0"/>
            </a:endParaRPr>
          </a:p>
          <a:p>
            <a:pPr marL="171450" lvl="0" indent="-171450" defTabSz="914400">
              <a:buClr>
                <a:srgbClr val="C00000"/>
              </a:buClr>
              <a:buFont typeface="Wingdings" panose="05000000000000000000" pitchFamily="2" charset="2"/>
              <a:buChar char="§"/>
              <a:defRPr/>
            </a:pPr>
            <a:r>
              <a:rPr lang="fr-FR" sz="1100" dirty="0">
                <a:solidFill>
                  <a:srgbClr val="636363"/>
                </a:solidFill>
                <a:latin typeface="Verdana" panose="020B0604030504040204" pitchFamily="34" charset="0"/>
                <a:ea typeface="Verdana" panose="020B0604030504040204" pitchFamily="34" charset="0"/>
                <a:cs typeface="Verdana" panose="020B0604030504040204" pitchFamily="34" charset="0"/>
              </a:rPr>
              <a:t>« Acquisition de la résidence principale »</a:t>
            </a:r>
          </a:p>
          <a:p>
            <a:pPr lvl="0" defTabSz="914400">
              <a:buClr>
                <a:srgbClr val="C00000"/>
              </a:buClr>
              <a:defRPr/>
            </a:pPr>
            <a:r>
              <a:rPr lang="fr-FR" sz="1100" dirty="0">
                <a:solidFill>
                  <a:srgbClr val="636363"/>
                </a:solidFill>
                <a:latin typeface="Verdana" panose="020B0604030504040204" pitchFamily="34" charset="0"/>
                <a:ea typeface="Verdana" panose="020B0604030504040204" pitchFamily="34" charset="0"/>
                <a:cs typeface="Verdana" panose="020B0604030504040204" pitchFamily="34" charset="0"/>
              </a:rPr>
              <a:t>Seuls peuvent être liquidités ou rachetés pour ce motif  les droits correspondant uniquement aux sommes issues des compartiments 1 et 2. </a:t>
            </a:r>
          </a:p>
          <a:p>
            <a:pPr lvl="0" defTabSz="914400">
              <a:buClr>
                <a:srgbClr val="C00000"/>
              </a:buClr>
              <a:defRPr/>
            </a:pPr>
            <a:endParaRPr lang="fr-FR" sz="1100" dirty="0">
              <a:solidFill>
                <a:srgbClr val="636363"/>
              </a:solidFill>
              <a:latin typeface="Verdana" panose="020B0604030504040204" pitchFamily="34" charset="0"/>
              <a:ea typeface="Verdana" panose="020B0604030504040204" pitchFamily="34" charset="0"/>
              <a:cs typeface="Verdana" panose="020B0604030504040204" pitchFamily="34" charset="0"/>
            </a:endParaRPr>
          </a:p>
          <a:p>
            <a:pPr lvl="0" defTabSz="914400">
              <a:buClr>
                <a:srgbClr val="C00000"/>
              </a:buClr>
              <a:defRPr/>
            </a:pPr>
            <a:endParaRPr lang="fr-FR" sz="1100" dirty="0">
              <a:solidFill>
                <a:srgbClr val="636363"/>
              </a:solidFill>
              <a:latin typeface="Verdana" panose="020B0604030504040204" pitchFamily="34" charset="0"/>
              <a:ea typeface="Verdana" panose="020B0604030504040204" pitchFamily="34" charset="0"/>
              <a:cs typeface="Verdana" panose="020B0604030504040204" pitchFamily="34" charset="0"/>
            </a:endParaRPr>
          </a:p>
          <a:p>
            <a:pPr lvl="0" defTabSz="914400">
              <a:buClr>
                <a:srgbClr val="C00000"/>
              </a:buClr>
              <a:defRPr/>
            </a:pPr>
            <a:r>
              <a:rPr lang="fr-FR" sz="1100" i="1" dirty="0">
                <a:solidFill>
                  <a:srgbClr val="636363"/>
                </a:solidFill>
                <a:latin typeface="Verdana" panose="020B0604030504040204" pitchFamily="34" charset="0"/>
                <a:ea typeface="Verdana" panose="020B0604030504040204" pitchFamily="34" charset="0"/>
                <a:cs typeface="Verdana" panose="020B0604030504040204" pitchFamily="34" charset="0"/>
              </a:rPr>
              <a:t>Soumis à l’Impôt sur le Revenu</a:t>
            </a:r>
            <a:endParaRPr kumimoji="0" lang="fr-FR" sz="1100" b="0" i="1" u="none" strike="noStrike" kern="1200" cap="none" spc="0" normalizeH="0" baseline="0" noProof="0" dirty="0">
              <a:ln>
                <a:noFill/>
              </a:ln>
              <a:solidFill>
                <a:srgbClr val="636363"/>
              </a:solidFill>
              <a:effectLst/>
              <a:uLnTx/>
              <a:uFillTx/>
              <a:latin typeface="Verdana" panose="020B0604030504040204" pitchFamily="34" charset="0"/>
              <a:ea typeface="Verdana" panose="020B0604030504040204" pitchFamily="34" charset="0"/>
              <a:cs typeface="Verdana" panose="020B0604030504040204" pitchFamily="34" charset="0"/>
            </a:endParaRPr>
          </a:p>
        </p:txBody>
      </p:sp>
      <p:pic>
        <p:nvPicPr>
          <p:cNvPr id="24" name="image8.png">
            <a:extLst>
              <a:ext uri="{FF2B5EF4-FFF2-40B4-BE49-F238E27FC236}">
                <a16:creationId xmlns:a16="http://schemas.microsoft.com/office/drawing/2014/main" id="{B000CD80-49FF-4D1D-B491-30B7FA68846E}"/>
              </a:ext>
            </a:extLst>
          </p:cNvPr>
          <p:cNvPicPr/>
          <p:nvPr/>
        </p:nvPicPr>
        <p:blipFill>
          <a:blip r:embed="rId2" cstate="print"/>
          <a:stretch>
            <a:fillRect/>
          </a:stretch>
        </p:blipFill>
        <p:spPr>
          <a:xfrm>
            <a:off x="4605328" y="3882321"/>
            <a:ext cx="438610" cy="618845"/>
          </a:xfrm>
          <a:prstGeom prst="rect">
            <a:avLst/>
          </a:prstGeom>
        </p:spPr>
      </p:pic>
    </p:spTree>
    <p:extLst>
      <p:ext uri="{BB962C8B-B14F-4D97-AF65-F5344CB8AC3E}">
        <p14:creationId xmlns:p14="http://schemas.microsoft.com/office/powerpoint/2010/main" val="164077079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re 2">
            <a:extLst>
              <a:ext uri="{FF2B5EF4-FFF2-40B4-BE49-F238E27FC236}">
                <a16:creationId xmlns:a16="http://schemas.microsoft.com/office/drawing/2014/main" id="{8A0992AF-8D96-E846-9E9D-066B75802C33}"/>
              </a:ext>
            </a:extLst>
          </p:cNvPr>
          <p:cNvSpPr>
            <a:spLocks noGrp="1"/>
          </p:cNvSpPr>
          <p:nvPr>
            <p:ph type="title"/>
          </p:nvPr>
        </p:nvSpPr>
        <p:spPr/>
        <p:txBody>
          <a:bodyPr/>
          <a:lstStyle/>
          <a:p>
            <a:r>
              <a:rPr lang="fr-FR" dirty="0"/>
              <a:t>3</a:t>
            </a:r>
          </a:p>
        </p:txBody>
      </p:sp>
      <p:sp>
        <p:nvSpPr>
          <p:cNvPr id="21" name="Espace réservé du texte 20">
            <a:extLst>
              <a:ext uri="{FF2B5EF4-FFF2-40B4-BE49-F238E27FC236}">
                <a16:creationId xmlns:a16="http://schemas.microsoft.com/office/drawing/2014/main" id="{9B164A7E-A314-304B-A038-FEA3B7E7625D}"/>
              </a:ext>
            </a:extLst>
          </p:cNvPr>
          <p:cNvSpPr>
            <a:spLocks noGrp="1"/>
          </p:cNvSpPr>
          <p:nvPr>
            <p:ph type="body" sz="quarter" idx="15"/>
          </p:nvPr>
        </p:nvSpPr>
        <p:spPr>
          <a:xfrm>
            <a:off x="1368425" y="822600"/>
            <a:ext cx="5064879" cy="322104"/>
          </a:xfrm>
        </p:spPr>
        <p:txBody>
          <a:bodyPr/>
          <a:lstStyle/>
          <a:p>
            <a:r>
              <a:rPr lang="fr-FR" dirty="0"/>
              <a:t>4- dénouement du plan</a:t>
            </a:r>
          </a:p>
        </p:txBody>
      </p:sp>
      <p:sp>
        <p:nvSpPr>
          <p:cNvPr id="2" name="Espace réservé de la date 1">
            <a:extLst>
              <a:ext uri="{FF2B5EF4-FFF2-40B4-BE49-F238E27FC236}">
                <a16:creationId xmlns:a16="http://schemas.microsoft.com/office/drawing/2014/main" id="{B4D66413-273A-484B-AFD7-C27FADF1FDC8}"/>
              </a:ext>
            </a:extLst>
          </p:cNvPr>
          <p:cNvSpPr>
            <a:spLocks noGrp="1"/>
          </p:cNvSpPr>
          <p:nvPr>
            <p:ph type="dt" sz="half" idx="10"/>
          </p:nvPr>
        </p:nvSpPr>
        <p:spPr/>
        <p:txBody>
          <a:bodyPr/>
          <a:lstStyle/>
          <a:p>
            <a:pPr>
              <a:spcBef>
                <a:spcPct val="0"/>
              </a:spcBef>
            </a:pPr>
            <a:fld id="{D641EFE0-45D8-0E4E-9973-7F8A1AF362B6}" type="datetime4">
              <a:rPr lang="fr-FR" smtClean="0"/>
              <a:t>3 juin 2021</a:t>
            </a:fld>
            <a:endParaRPr lang="fr-FR" dirty="0"/>
          </a:p>
        </p:txBody>
      </p:sp>
      <p:grpSp>
        <p:nvGrpSpPr>
          <p:cNvPr id="4" name="Groupe 3">
            <a:extLst>
              <a:ext uri="{FF2B5EF4-FFF2-40B4-BE49-F238E27FC236}">
                <a16:creationId xmlns:a16="http://schemas.microsoft.com/office/drawing/2014/main" id="{343A8C2F-2BC4-4010-9C59-161964E1BB6E}"/>
              </a:ext>
            </a:extLst>
          </p:cNvPr>
          <p:cNvGrpSpPr/>
          <p:nvPr/>
        </p:nvGrpSpPr>
        <p:grpSpPr>
          <a:xfrm>
            <a:off x="736345" y="1708710"/>
            <a:ext cx="8167756" cy="4422353"/>
            <a:chOff x="736345" y="1708710"/>
            <a:chExt cx="8167756" cy="4422353"/>
          </a:xfrm>
        </p:grpSpPr>
        <p:sp>
          <p:nvSpPr>
            <p:cNvPr id="14" name="Text Box 24">
              <a:extLst>
                <a:ext uri="{FF2B5EF4-FFF2-40B4-BE49-F238E27FC236}">
                  <a16:creationId xmlns:a16="http://schemas.microsoft.com/office/drawing/2014/main" id="{09C1F8E6-03A1-4B21-8A32-964A08F03FC0}"/>
                </a:ext>
              </a:extLst>
            </p:cNvPr>
            <p:cNvSpPr txBox="1">
              <a:spLocks noChangeArrowheads="1"/>
            </p:cNvSpPr>
            <p:nvPr/>
          </p:nvSpPr>
          <p:spPr bwMode="auto">
            <a:xfrm>
              <a:off x="5499806" y="1708710"/>
              <a:ext cx="3355318" cy="1613191"/>
            </a:xfrm>
            <a:prstGeom prst="rect">
              <a:avLst/>
            </a:prstGeom>
            <a:noFill/>
            <a:ln>
              <a:noFill/>
            </a:ln>
            <a:effectLst/>
            <a:extLst>
              <a:ext uri="{909E8E84-426E-40DD-AFC4-6F175D3DCCD1}">
                <a14:hiddenFill xmlns:a14="http://schemas.microsoft.com/office/drawing/2010/main">
                  <a:solidFill>
                    <a:schemeClr val="bg2"/>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53882" dir="2700000" algn="ctr" rotWithShape="0">
                      <a:srgbClr val="A5A4A4">
                        <a:alpha val="29999"/>
                      </a:srgbClr>
                    </a:outerShdw>
                  </a:effectLst>
                </a14:hiddenEffects>
              </a:ext>
            </a:extLst>
          </p:spPr>
          <p:txBody>
            <a:bodyPr wrap="square" tIns="67275" bIns="67275">
              <a:spAutoFit/>
            </a:bodyPr>
            <a:lstStyle>
              <a:lvl1pPr>
                <a:defRPr>
                  <a:solidFill>
                    <a:schemeClr val="tx1"/>
                  </a:solidFill>
                  <a:latin typeface="Verdana" panose="020B0604030504040204" pitchFamily="34" charset="0"/>
                  <a:ea typeface="ＭＳ Ｐゴシック" panose="020B0600070205080204" pitchFamily="34" charset="-128"/>
                </a:defRPr>
              </a:lvl1pPr>
              <a:lvl2pPr marL="742950" indent="-285750">
                <a:defRPr>
                  <a:solidFill>
                    <a:schemeClr val="tx1"/>
                  </a:solidFill>
                  <a:latin typeface="Verdana" panose="020B0604030504040204" pitchFamily="34" charset="0"/>
                  <a:ea typeface="ＭＳ Ｐゴシック" panose="020B0600070205080204" pitchFamily="34" charset="-128"/>
                </a:defRPr>
              </a:lvl2pPr>
              <a:lvl3pPr marL="1143000" indent="-228600">
                <a:defRPr>
                  <a:solidFill>
                    <a:schemeClr val="tx1"/>
                  </a:solidFill>
                  <a:latin typeface="Verdana" panose="020B0604030504040204" pitchFamily="34" charset="0"/>
                  <a:ea typeface="ＭＳ Ｐゴシック" panose="020B0600070205080204" pitchFamily="34" charset="-128"/>
                </a:defRPr>
              </a:lvl3pPr>
              <a:lvl4pPr marL="1600200" indent="-228600">
                <a:defRPr>
                  <a:solidFill>
                    <a:schemeClr val="tx1"/>
                  </a:solidFill>
                  <a:latin typeface="Verdana" panose="020B0604030504040204" pitchFamily="34" charset="0"/>
                  <a:ea typeface="ＭＳ Ｐゴシック" panose="020B0600070205080204" pitchFamily="34" charset="-128"/>
                </a:defRPr>
              </a:lvl4pPr>
              <a:lvl5pPr marL="2057400" indent="-228600">
                <a:defRPr>
                  <a:solidFill>
                    <a:schemeClr val="tx1"/>
                  </a:solidFill>
                  <a:latin typeface="Verdana" panose="020B060403050404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a:solidFill>
                    <a:schemeClr val="tx1"/>
                  </a:solidFill>
                  <a:latin typeface="Verdana" panose="020B060403050404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a:solidFill>
                    <a:schemeClr val="tx1"/>
                  </a:solidFill>
                  <a:latin typeface="Verdana" panose="020B060403050404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a:solidFill>
                    <a:schemeClr val="tx1"/>
                  </a:solidFill>
                  <a:latin typeface="Verdana" panose="020B060403050404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a:solidFill>
                    <a:schemeClr val="tx1"/>
                  </a:solidFill>
                  <a:latin typeface="Verdana" panose="020B0604030504040204" pitchFamily="34" charset="0"/>
                  <a:ea typeface="ＭＳ Ｐゴシック" panose="020B0600070205080204" pitchFamily="34" charset="-128"/>
                </a:defRPr>
              </a:lvl9pPr>
            </a:lstStyle>
            <a:p>
              <a:pPr algn="just">
                <a:spcBef>
                  <a:spcPct val="50000"/>
                </a:spcBef>
                <a:defRPr/>
              </a:pPr>
              <a:r>
                <a:rPr lang="fr-FR" altLang="fr-FR" sz="1200" dirty="0">
                  <a:solidFill>
                    <a:srgbClr val="00436E"/>
                  </a:solidFill>
                  <a:latin typeface="+mj-lt"/>
                  <a:cs typeface="Arial" panose="020B0604020202020204" pitchFamily="34" charset="0"/>
                </a:rPr>
                <a:t>Réversion au profit du conjoint marié ou lié par un PACS</a:t>
              </a:r>
            </a:p>
            <a:p>
              <a:pPr algn="just">
                <a:spcBef>
                  <a:spcPct val="50000"/>
                </a:spcBef>
                <a:defRPr/>
              </a:pPr>
              <a:r>
                <a:rPr lang="fr-FR" altLang="fr-FR" sz="1200" dirty="0">
                  <a:latin typeface="+mj-lt"/>
                  <a:cs typeface="Arial" panose="020B0604020202020204" pitchFamily="34" charset="0"/>
                </a:rPr>
                <a:t>En cas de décès après le versement de la rente, le conjoint continue de percevoir la rente jusqu’à son propre décès.</a:t>
              </a:r>
            </a:p>
            <a:p>
              <a:pPr algn="just">
                <a:spcBef>
                  <a:spcPct val="50000"/>
                </a:spcBef>
                <a:defRPr/>
              </a:pPr>
              <a:r>
                <a:rPr lang="fr-FR" altLang="fr-FR" sz="1200" b="1" dirty="0">
                  <a:latin typeface="+mj-lt"/>
                  <a:cs typeface="Arial" panose="020B0604020202020204" pitchFamily="34" charset="0"/>
                </a:rPr>
                <a:t>A noter </a:t>
              </a:r>
              <a:r>
                <a:rPr lang="fr-FR" altLang="fr-FR" sz="1200" dirty="0">
                  <a:latin typeface="+mj-lt"/>
                  <a:cs typeface="Arial" panose="020B0604020202020204" pitchFamily="34" charset="0"/>
                </a:rPr>
                <a:t>: le choix d’une réversion a des répercussions sur le montant de la rente versée. </a:t>
              </a:r>
            </a:p>
          </p:txBody>
        </p:sp>
        <p:sp>
          <p:nvSpPr>
            <p:cNvPr id="15" name="AutoShape 25">
              <a:extLst>
                <a:ext uri="{FF2B5EF4-FFF2-40B4-BE49-F238E27FC236}">
                  <a16:creationId xmlns:a16="http://schemas.microsoft.com/office/drawing/2014/main" id="{217E597B-EAE1-4033-8228-7EC9ABF3BAD0}"/>
                </a:ext>
              </a:extLst>
            </p:cNvPr>
            <p:cNvSpPr>
              <a:spLocks noChangeArrowheads="1"/>
            </p:cNvSpPr>
            <p:nvPr/>
          </p:nvSpPr>
          <p:spPr bwMode="auto">
            <a:xfrm>
              <a:off x="5120437" y="2318778"/>
              <a:ext cx="357044" cy="542925"/>
            </a:xfrm>
            <a:prstGeom prst="rightArrow">
              <a:avLst>
                <a:gd name="adj1" fmla="val 50000"/>
                <a:gd name="adj2" fmla="val 74725"/>
              </a:avLst>
            </a:prstGeom>
            <a:solidFill>
              <a:srgbClr val="0077BE"/>
            </a:solidFill>
            <a:ln>
              <a:noFill/>
            </a:ln>
            <a:effectLst/>
          </p:spPr>
          <p:txBody>
            <a:bodyPr wrap="square" tIns="67275" bIns="67275" anchor="ctr">
              <a:spAutoFit/>
            </a:bodyPr>
            <a:lstStyle>
              <a:lvl1pPr>
                <a:defRPr>
                  <a:solidFill>
                    <a:schemeClr val="tx1"/>
                  </a:solidFill>
                  <a:latin typeface="Verdana" panose="020B0604030504040204" pitchFamily="34" charset="0"/>
                  <a:ea typeface="ＭＳ Ｐゴシック" panose="020B0600070205080204" pitchFamily="34" charset="-128"/>
                </a:defRPr>
              </a:lvl1pPr>
              <a:lvl2pPr marL="742950" indent="-285750">
                <a:defRPr>
                  <a:solidFill>
                    <a:schemeClr val="tx1"/>
                  </a:solidFill>
                  <a:latin typeface="Verdana" panose="020B0604030504040204" pitchFamily="34" charset="0"/>
                  <a:ea typeface="ＭＳ Ｐゴシック" panose="020B0600070205080204" pitchFamily="34" charset="-128"/>
                </a:defRPr>
              </a:lvl2pPr>
              <a:lvl3pPr marL="1143000" indent="-228600">
                <a:defRPr>
                  <a:solidFill>
                    <a:schemeClr val="tx1"/>
                  </a:solidFill>
                  <a:latin typeface="Verdana" panose="020B0604030504040204" pitchFamily="34" charset="0"/>
                  <a:ea typeface="ＭＳ Ｐゴシック" panose="020B0600070205080204" pitchFamily="34" charset="-128"/>
                </a:defRPr>
              </a:lvl3pPr>
              <a:lvl4pPr marL="1600200" indent="-228600">
                <a:defRPr>
                  <a:solidFill>
                    <a:schemeClr val="tx1"/>
                  </a:solidFill>
                  <a:latin typeface="Verdana" panose="020B0604030504040204" pitchFamily="34" charset="0"/>
                  <a:ea typeface="ＭＳ Ｐゴシック" panose="020B0600070205080204" pitchFamily="34" charset="-128"/>
                </a:defRPr>
              </a:lvl4pPr>
              <a:lvl5pPr marL="2057400" indent="-228600">
                <a:defRPr>
                  <a:solidFill>
                    <a:schemeClr val="tx1"/>
                  </a:solidFill>
                  <a:latin typeface="Verdana" panose="020B060403050404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a:solidFill>
                    <a:schemeClr val="tx1"/>
                  </a:solidFill>
                  <a:latin typeface="Verdana" panose="020B060403050404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a:solidFill>
                    <a:schemeClr val="tx1"/>
                  </a:solidFill>
                  <a:latin typeface="Verdana" panose="020B060403050404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a:solidFill>
                    <a:schemeClr val="tx1"/>
                  </a:solidFill>
                  <a:latin typeface="Verdana" panose="020B060403050404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a:solidFill>
                    <a:schemeClr val="tx1"/>
                  </a:solidFill>
                  <a:latin typeface="Verdana" panose="020B0604030504040204" pitchFamily="34" charset="0"/>
                  <a:ea typeface="ＭＳ Ｐゴシック" panose="020B0600070205080204" pitchFamily="34" charset="-128"/>
                </a:defRPr>
              </a:lvl9pPr>
            </a:lstStyle>
            <a:p>
              <a:pPr eaLnBrk="1" hangingPunct="1">
                <a:defRPr/>
              </a:pPr>
              <a:endParaRPr lang="fr-FR" altLang="fr-FR" sz="894">
                <a:latin typeface="+mj-lt"/>
              </a:endParaRPr>
            </a:p>
          </p:txBody>
        </p:sp>
        <p:sp>
          <p:nvSpPr>
            <p:cNvPr id="18" name="Rectangle 17">
              <a:extLst>
                <a:ext uri="{FF2B5EF4-FFF2-40B4-BE49-F238E27FC236}">
                  <a16:creationId xmlns:a16="http://schemas.microsoft.com/office/drawing/2014/main" id="{32BEA4B2-4568-473E-8056-8767949CC3A4}"/>
                </a:ext>
              </a:extLst>
            </p:cNvPr>
            <p:cNvSpPr/>
            <p:nvPr/>
          </p:nvSpPr>
          <p:spPr>
            <a:xfrm>
              <a:off x="759474" y="1709856"/>
              <a:ext cx="4242832" cy="1397827"/>
            </a:xfrm>
            <a:prstGeom prst="rect">
              <a:avLst/>
            </a:prstGeom>
            <a:solidFill>
              <a:srgbClr val="F1F2F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u="sng" dirty="0">
                  <a:solidFill>
                    <a:srgbClr val="0077BE"/>
                  </a:solidFill>
                  <a:latin typeface="Verdana" panose="020B0604030504040204" pitchFamily="34" charset="0"/>
                  <a:ea typeface="Verdana" panose="020B0604030504040204" pitchFamily="34" charset="0"/>
                  <a:cs typeface="Verdana" panose="020B0604030504040204" pitchFamily="34" charset="0"/>
                </a:rPr>
                <a:t>rente réversible </a:t>
              </a:r>
            </a:p>
            <a:p>
              <a:pPr algn="ctr"/>
              <a:r>
                <a:rPr lang="fr-FR" dirty="0">
                  <a:solidFill>
                    <a:srgbClr val="0077BE"/>
                  </a:solidFill>
                  <a:latin typeface="Verdana" panose="020B0604030504040204" pitchFamily="34" charset="0"/>
                  <a:ea typeface="Verdana" panose="020B0604030504040204" pitchFamily="34" charset="0"/>
                  <a:cs typeface="Verdana" panose="020B0604030504040204" pitchFamily="34" charset="0"/>
                </a:rPr>
                <a:t>à</a:t>
              </a:r>
            </a:p>
            <a:p>
              <a:pPr algn="ctr"/>
              <a:r>
                <a:rPr lang="fr-FR" b="1" dirty="0">
                  <a:solidFill>
                    <a:srgbClr val="0077BE"/>
                  </a:solidFill>
                  <a:latin typeface="Verdana" panose="020B0604030504040204" pitchFamily="34" charset="0"/>
                  <a:ea typeface="Verdana" panose="020B0604030504040204" pitchFamily="34" charset="0"/>
                  <a:cs typeface="Verdana" panose="020B0604030504040204" pitchFamily="34" charset="0"/>
                </a:rPr>
                <a:t>60 % </a:t>
              </a:r>
            </a:p>
            <a:p>
              <a:pPr algn="ctr"/>
              <a:r>
                <a:rPr lang="fr-FR" sz="1400" dirty="0">
                  <a:solidFill>
                    <a:srgbClr val="0077BE"/>
                  </a:solidFill>
                  <a:latin typeface="Verdana" panose="020B0604030504040204" pitchFamily="34" charset="0"/>
                  <a:ea typeface="Verdana" panose="020B0604030504040204" pitchFamily="34" charset="0"/>
                  <a:cs typeface="Verdana" panose="020B0604030504040204" pitchFamily="34" charset="0"/>
                </a:rPr>
                <a:t>ou</a:t>
              </a:r>
            </a:p>
            <a:p>
              <a:pPr algn="ctr"/>
              <a:r>
                <a:rPr lang="fr-FR" b="1" dirty="0">
                  <a:solidFill>
                    <a:srgbClr val="0077BE"/>
                  </a:solidFill>
                  <a:latin typeface="Verdana" panose="020B0604030504040204" pitchFamily="34" charset="0"/>
                  <a:ea typeface="Verdana" panose="020B0604030504040204" pitchFamily="34" charset="0"/>
                  <a:cs typeface="Verdana" panose="020B0604030504040204" pitchFamily="34" charset="0"/>
                </a:rPr>
                <a:t>100 %</a:t>
              </a:r>
            </a:p>
          </p:txBody>
        </p:sp>
        <p:sp>
          <p:nvSpPr>
            <p:cNvPr id="23" name="Rectangle 22">
              <a:extLst>
                <a:ext uri="{FF2B5EF4-FFF2-40B4-BE49-F238E27FC236}">
                  <a16:creationId xmlns:a16="http://schemas.microsoft.com/office/drawing/2014/main" id="{5B96C8D2-10ED-4767-995E-D039AF75A9F1}"/>
                </a:ext>
              </a:extLst>
            </p:cNvPr>
            <p:cNvSpPr/>
            <p:nvPr/>
          </p:nvSpPr>
          <p:spPr>
            <a:xfrm>
              <a:off x="736345" y="3439605"/>
              <a:ext cx="4265961" cy="2691458"/>
            </a:xfrm>
            <a:prstGeom prst="rect">
              <a:avLst/>
            </a:prstGeom>
            <a:solidFill>
              <a:srgbClr val="F1F2F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grpSp>
          <p:nvGrpSpPr>
            <p:cNvPr id="24" name="Groupe 23">
              <a:extLst>
                <a:ext uri="{FF2B5EF4-FFF2-40B4-BE49-F238E27FC236}">
                  <a16:creationId xmlns:a16="http://schemas.microsoft.com/office/drawing/2014/main" id="{A1141A7A-7C6D-4E6F-96A4-8FE559F874E3}"/>
                </a:ext>
              </a:extLst>
            </p:cNvPr>
            <p:cNvGrpSpPr/>
            <p:nvPr/>
          </p:nvGrpSpPr>
          <p:grpSpPr>
            <a:xfrm>
              <a:off x="749393" y="3208336"/>
              <a:ext cx="4328646" cy="2867027"/>
              <a:chOff x="337017" y="3208336"/>
              <a:chExt cx="4328646" cy="2867027"/>
            </a:xfrm>
          </p:grpSpPr>
          <p:grpSp>
            <p:nvGrpSpPr>
              <p:cNvPr id="25" name="Group 41">
                <a:extLst>
                  <a:ext uri="{FF2B5EF4-FFF2-40B4-BE49-F238E27FC236}">
                    <a16:creationId xmlns:a16="http://schemas.microsoft.com/office/drawing/2014/main" id="{DD9B4DEC-C8CC-45B4-B36D-4520B814B841}"/>
                  </a:ext>
                </a:extLst>
              </p:cNvPr>
              <p:cNvGrpSpPr>
                <a:grpSpLocks/>
              </p:cNvGrpSpPr>
              <p:nvPr/>
            </p:nvGrpSpPr>
            <p:grpSpPr bwMode="auto">
              <a:xfrm>
                <a:off x="449021" y="3859213"/>
                <a:ext cx="4216642" cy="2216150"/>
                <a:chOff x="799" y="2277"/>
                <a:chExt cx="2468" cy="1184"/>
              </a:xfrm>
            </p:grpSpPr>
            <p:sp>
              <p:nvSpPr>
                <p:cNvPr id="32" name="Text Box 20">
                  <a:extLst>
                    <a:ext uri="{FF2B5EF4-FFF2-40B4-BE49-F238E27FC236}">
                      <a16:creationId xmlns:a16="http://schemas.microsoft.com/office/drawing/2014/main" id="{C83CD6F3-C478-497C-AB9E-901D5A14BFA8}"/>
                    </a:ext>
                  </a:extLst>
                </p:cNvPr>
                <p:cNvSpPr txBox="1">
                  <a:spLocks noChangeArrowheads="1"/>
                </p:cNvSpPr>
                <p:nvPr/>
              </p:nvSpPr>
              <p:spPr bwMode="auto">
                <a:xfrm rot="16200000">
                  <a:off x="468" y="2816"/>
                  <a:ext cx="838" cy="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a:solidFill>
                        <a:schemeClr val="tx1"/>
                      </a:solidFill>
                      <a:latin typeface="Verdana" panose="020B0604030504040204" pitchFamily="34" charset="0"/>
                      <a:ea typeface="ＭＳ Ｐゴシック" panose="020B0600070205080204" pitchFamily="34" charset="-128"/>
                    </a:defRPr>
                  </a:lvl1pPr>
                  <a:lvl2pPr marL="742950" indent="-285750">
                    <a:defRPr>
                      <a:solidFill>
                        <a:schemeClr val="tx1"/>
                      </a:solidFill>
                      <a:latin typeface="Verdana" panose="020B0604030504040204" pitchFamily="34" charset="0"/>
                      <a:ea typeface="ＭＳ Ｐゴシック" panose="020B0600070205080204" pitchFamily="34" charset="-128"/>
                    </a:defRPr>
                  </a:lvl2pPr>
                  <a:lvl3pPr marL="1143000" indent="-228600">
                    <a:defRPr>
                      <a:solidFill>
                        <a:schemeClr val="tx1"/>
                      </a:solidFill>
                      <a:latin typeface="Verdana" panose="020B0604030504040204" pitchFamily="34" charset="0"/>
                      <a:ea typeface="ＭＳ Ｐゴシック" panose="020B0600070205080204" pitchFamily="34" charset="-128"/>
                    </a:defRPr>
                  </a:lvl3pPr>
                  <a:lvl4pPr marL="1600200" indent="-228600">
                    <a:defRPr>
                      <a:solidFill>
                        <a:schemeClr val="tx1"/>
                      </a:solidFill>
                      <a:latin typeface="Verdana" panose="020B0604030504040204" pitchFamily="34" charset="0"/>
                      <a:ea typeface="ＭＳ Ｐゴシック" panose="020B0600070205080204" pitchFamily="34" charset="-128"/>
                    </a:defRPr>
                  </a:lvl4pPr>
                  <a:lvl5pPr marL="2057400" indent="-228600">
                    <a:defRPr>
                      <a:solidFill>
                        <a:schemeClr val="tx1"/>
                      </a:solidFill>
                      <a:latin typeface="Verdana" panose="020B060403050404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a:solidFill>
                        <a:schemeClr val="tx1"/>
                      </a:solidFill>
                      <a:latin typeface="Verdana" panose="020B060403050404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a:solidFill>
                        <a:schemeClr val="tx1"/>
                      </a:solidFill>
                      <a:latin typeface="Verdana" panose="020B060403050404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a:solidFill>
                        <a:schemeClr val="tx1"/>
                      </a:solidFill>
                      <a:latin typeface="Verdana" panose="020B060403050404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a:solidFill>
                        <a:schemeClr val="tx1"/>
                      </a:solidFill>
                      <a:latin typeface="Verdana" panose="020B0604030504040204" pitchFamily="34" charset="0"/>
                      <a:ea typeface="ＭＳ Ｐゴシック" panose="020B0600070205080204" pitchFamily="34" charset="-128"/>
                    </a:defRPr>
                  </a:lvl9pPr>
                </a:lstStyle>
                <a:p>
                  <a:pPr eaLnBrk="1" hangingPunct="1">
                    <a:defRPr/>
                  </a:pPr>
                  <a:r>
                    <a:rPr lang="fr-FR" altLang="fr-FR" sz="975" b="1" dirty="0">
                      <a:latin typeface="Arial" panose="020B0604020202020204" pitchFamily="34" charset="0"/>
                      <a:cs typeface="Arial" panose="020B0604020202020204" pitchFamily="34" charset="0"/>
                    </a:rPr>
                    <a:t>Montant de la rente</a:t>
                  </a:r>
                </a:p>
              </p:txBody>
            </p:sp>
            <p:grpSp>
              <p:nvGrpSpPr>
                <p:cNvPr id="33" name="Group 40">
                  <a:extLst>
                    <a:ext uri="{FF2B5EF4-FFF2-40B4-BE49-F238E27FC236}">
                      <a16:creationId xmlns:a16="http://schemas.microsoft.com/office/drawing/2014/main" id="{993C9955-4190-48FA-AFF9-ADF42C7546E9}"/>
                    </a:ext>
                  </a:extLst>
                </p:cNvPr>
                <p:cNvGrpSpPr>
                  <a:grpSpLocks/>
                </p:cNvGrpSpPr>
                <p:nvPr/>
              </p:nvGrpSpPr>
              <p:grpSpPr bwMode="auto">
                <a:xfrm>
                  <a:off x="961" y="2277"/>
                  <a:ext cx="2306" cy="1184"/>
                  <a:chOff x="541" y="2971"/>
                  <a:chExt cx="4304" cy="2395"/>
                </a:xfrm>
              </p:grpSpPr>
              <p:sp>
                <p:nvSpPr>
                  <p:cNvPr id="34" name="Line 5">
                    <a:extLst>
                      <a:ext uri="{FF2B5EF4-FFF2-40B4-BE49-F238E27FC236}">
                        <a16:creationId xmlns:a16="http://schemas.microsoft.com/office/drawing/2014/main" id="{3EC5A3DF-DF84-4F32-94BF-73AE23B7ABC1}"/>
                      </a:ext>
                    </a:extLst>
                  </p:cNvPr>
                  <p:cNvSpPr>
                    <a:spLocks noChangeShapeType="1"/>
                  </p:cNvSpPr>
                  <p:nvPr/>
                </p:nvSpPr>
                <p:spPr bwMode="auto">
                  <a:xfrm flipV="1">
                    <a:off x="743" y="2971"/>
                    <a:ext cx="0" cy="2177"/>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sp>
                <p:nvSpPr>
                  <p:cNvPr id="35" name="Line 6">
                    <a:extLst>
                      <a:ext uri="{FF2B5EF4-FFF2-40B4-BE49-F238E27FC236}">
                        <a16:creationId xmlns:a16="http://schemas.microsoft.com/office/drawing/2014/main" id="{071CCB11-5352-45F8-9014-0C95E6415D23}"/>
                      </a:ext>
                    </a:extLst>
                  </p:cNvPr>
                  <p:cNvSpPr>
                    <a:spLocks noChangeShapeType="1"/>
                  </p:cNvSpPr>
                  <p:nvPr/>
                </p:nvSpPr>
                <p:spPr bwMode="auto">
                  <a:xfrm>
                    <a:off x="743" y="5148"/>
                    <a:ext cx="3266"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sp>
                <p:nvSpPr>
                  <p:cNvPr id="36" name="Line 7">
                    <a:extLst>
                      <a:ext uri="{FF2B5EF4-FFF2-40B4-BE49-F238E27FC236}">
                        <a16:creationId xmlns:a16="http://schemas.microsoft.com/office/drawing/2014/main" id="{45A8DF44-1BF5-45AD-858E-E3046DF5032B}"/>
                      </a:ext>
                    </a:extLst>
                  </p:cNvPr>
                  <p:cNvSpPr>
                    <a:spLocks noChangeShapeType="1"/>
                  </p:cNvSpPr>
                  <p:nvPr/>
                </p:nvSpPr>
                <p:spPr bwMode="auto">
                  <a:xfrm flipV="1">
                    <a:off x="743" y="4422"/>
                    <a:ext cx="862" cy="136"/>
                  </a:xfrm>
                  <a:prstGeom prst="line">
                    <a:avLst/>
                  </a:prstGeom>
                  <a:noFill/>
                  <a:ln w="19050">
                    <a:solidFill>
                      <a:srgbClr val="E16E23"/>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sp>
                <p:nvSpPr>
                  <p:cNvPr id="37" name="Line 8">
                    <a:extLst>
                      <a:ext uri="{FF2B5EF4-FFF2-40B4-BE49-F238E27FC236}">
                        <a16:creationId xmlns:a16="http://schemas.microsoft.com/office/drawing/2014/main" id="{3A3759A3-71CA-45C1-A042-904A96D3A256}"/>
                      </a:ext>
                    </a:extLst>
                  </p:cNvPr>
                  <p:cNvSpPr>
                    <a:spLocks noChangeShapeType="1"/>
                  </p:cNvSpPr>
                  <p:nvPr/>
                </p:nvSpPr>
                <p:spPr bwMode="auto">
                  <a:xfrm flipV="1">
                    <a:off x="1605" y="3424"/>
                    <a:ext cx="0" cy="998"/>
                  </a:xfrm>
                  <a:prstGeom prst="line">
                    <a:avLst/>
                  </a:prstGeom>
                  <a:noFill/>
                  <a:ln w="19050">
                    <a:solidFill>
                      <a:srgbClr val="E16E23"/>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sp>
                <p:nvSpPr>
                  <p:cNvPr id="38" name="Line 9">
                    <a:extLst>
                      <a:ext uri="{FF2B5EF4-FFF2-40B4-BE49-F238E27FC236}">
                        <a16:creationId xmlns:a16="http://schemas.microsoft.com/office/drawing/2014/main" id="{ACFBAE30-3E6D-44BC-AD5D-5F5FE98D1E36}"/>
                      </a:ext>
                    </a:extLst>
                  </p:cNvPr>
                  <p:cNvSpPr>
                    <a:spLocks noChangeShapeType="1"/>
                  </p:cNvSpPr>
                  <p:nvPr/>
                </p:nvSpPr>
                <p:spPr bwMode="auto">
                  <a:xfrm flipV="1">
                    <a:off x="1605" y="2971"/>
                    <a:ext cx="2494" cy="453"/>
                  </a:xfrm>
                  <a:prstGeom prst="line">
                    <a:avLst/>
                  </a:prstGeom>
                  <a:noFill/>
                  <a:ln w="19050">
                    <a:solidFill>
                      <a:srgbClr val="E16E23"/>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sp>
                <p:nvSpPr>
                  <p:cNvPr id="39" name="Text Box 10">
                    <a:extLst>
                      <a:ext uri="{FF2B5EF4-FFF2-40B4-BE49-F238E27FC236}">
                        <a16:creationId xmlns:a16="http://schemas.microsoft.com/office/drawing/2014/main" id="{7CB78C41-CCAD-4CD1-8A3A-7DEB2EBA3495}"/>
                      </a:ext>
                    </a:extLst>
                  </p:cNvPr>
                  <p:cNvSpPr txBox="1">
                    <a:spLocks noChangeArrowheads="1"/>
                  </p:cNvSpPr>
                  <p:nvPr/>
                </p:nvSpPr>
                <p:spPr bwMode="auto">
                  <a:xfrm>
                    <a:off x="541" y="4536"/>
                    <a:ext cx="1257" cy="425"/>
                  </a:xfrm>
                  <a:prstGeom prst="rect">
                    <a:avLst/>
                  </a:prstGeom>
                  <a:solidFill>
                    <a:srgbClr val="F7A711"/>
                  </a:solidFill>
                  <a:ln>
                    <a:noFill/>
                  </a:ln>
                  <a:effectLst>
                    <a:outerShdw dist="53882" dir="2700000" algn="ctr" rotWithShape="0">
                      <a:srgbClr val="A5A4A4">
                        <a:alpha val="29999"/>
                      </a:srgbClr>
                    </a:outerShdw>
                  </a:effectLst>
                  <a:extLst>
                    <a:ext uri="{91240B29-F687-4F45-9708-019B960494DF}">
                      <a14:hiddenLine xmlns:a14="http://schemas.microsoft.com/office/drawing/2010/main" w="9525">
                        <a:solidFill>
                          <a:schemeClr val="accent1"/>
                        </a:solidFill>
                        <a:miter lim="800000"/>
                        <a:headEnd/>
                        <a:tailEnd/>
                      </a14:hiddenLine>
                    </a:ext>
                  </a:extLst>
                </p:spPr>
                <p:txBody>
                  <a:bodyPr tIns="67275" bIns="67275">
                    <a:spAutoFit/>
                  </a:bodyPr>
                  <a:lstStyle>
                    <a:lvl1pPr>
                      <a:defRPr>
                        <a:solidFill>
                          <a:schemeClr val="tx1"/>
                        </a:solidFill>
                        <a:latin typeface="Verdana" panose="020B0604030504040204" pitchFamily="34" charset="0"/>
                        <a:ea typeface="ＭＳ Ｐゴシック" panose="020B0600070205080204" pitchFamily="34" charset="-128"/>
                      </a:defRPr>
                    </a:lvl1pPr>
                    <a:lvl2pPr marL="742950" indent="-285750">
                      <a:defRPr>
                        <a:solidFill>
                          <a:schemeClr val="tx1"/>
                        </a:solidFill>
                        <a:latin typeface="Verdana" panose="020B0604030504040204" pitchFamily="34" charset="0"/>
                        <a:ea typeface="ＭＳ Ｐゴシック" panose="020B0600070205080204" pitchFamily="34" charset="-128"/>
                      </a:defRPr>
                    </a:lvl2pPr>
                    <a:lvl3pPr marL="1143000" indent="-228600">
                      <a:defRPr>
                        <a:solidFill>
                          <a:schemeClr val="tx1"/>
                        </a:solidFill>
                        <a:latin typeface="Verdana" panose="020B0604030504040204" pitchFamily="34" charset="0"/>
                        <a:ea typeface="ＭＳ Ｐゴシック" panose="020B0600070205080204" pitchFamily="34" charset="-128"/>
                      </a:defRPr>
                    </a:lvl3pPr>
                    <a:lvl4pPr marL="1600200" indent="-228600">
                      <a:defRPr>
                        <a:solidFill>
                          <a:schemeClr val="tx1"/>
                        </a:solidFill>
                        <a:latin typeface="Verdana" panose="020B0604030504040204" pitchFamily="34" charset="0"/>
                        <a:ea typeface="ＭＳ Ｐゴシック" panose="020B0600070205080204" pitchFamily="34" charset="-128"/>
                      </a:defRPr>
                    </a:lvl4pPr>
                    <a:lvl5pPr marL="2057400" indent="-228600">
                      <a:defRPr>
                        <a:solidFill>
                          <a:schemeClr val="tx1"/>
                        </a:solidFill>
                        <a:latin typeface="Verdana" panose="020B060403050404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a:solidFill>
                          <a:schemeClr val="tx1"/>
                        </a:solidFill>
                        <a:latin typeface="Verdana" panose="020B060403050404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a:solidFill>
                          <a:schemeClr val="tx1"/>
                        </a:solidFill>
                        <a:latin typeface="Verdana" panose="020B060403050404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a:solidFill>
                          <a:schemeClr val="tx1"/>
                        </a:solidFill>
                        <a:latin typeface="Verdana" panose="020B060403050404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a:solidFill>
                          <a:schemeClr val="tx1"/>
                        </a:solidFill>
                        <a:latin typeface="Verdana" panose="020B0604030504040204" pitchFamily="34" charset="0"/>
                        <a:ea typeface="ＭＳ Ｐゴシック" panose="020B0600070205080204" pitchFamily="34" charset="-128"/>
                      </a:defRPr>
                    </a:lvl9pPr>
                  </a:lstStyle>
                  <a:p>
                    <a:pPr algn="ctr">
                      <a:lnSpc>
                        <a:spcPts val="975"/>
                      </a:lnSpc>
                      <a:defRPr/>
                    </a:pPr>
                    <a:r>
                      <a:rPr lang="fr-FR" altLang="fr-FR" sz="1400" dirty="0">
                        <a:solidFill>
                          <a:schemeClr val="bg1"/>
                        </a:solidFill>
                        <a:cs typeface="Arial" panose="020B0604020202020204" pitchFamily="34" charset="0"/>
                      </a:rPr>
                      <a:t>-</a:t>
                    </a:r>
                    <a:r>
                      <a:rPr lang="fr-FR" altLang="fr-FR" sz="1200" dirty="0">
                        <a:solidFill>
                          <a:schemeClr val="bg1"/>
                        </a:solidFill>
                        <a:cs typeface="Arial" panose="020B0604020202020204" pitchFamily="34" charset="0"/>
                      </a:rPr>
                      <a:t>25%</a:t>
                    </a:r>
                    <a:r>
                      <a:rPr lang="fr-FR" altLang="fr-FR" sz="813" dirty="0">
                        <a:solidFill>
                          <a:schemeClr val="bg1"/>
                        </a:solidFill>
                        <a:cs typeface="Arial" panose="020B0604020202020204" pitchFamily="34" charset="0"/>
                      </a:rPr>
                      <a:t> pendant 3 ou 5 ans</a:t>
                    </a:r>
                  </a:p>
                </p:txBody>
              </p:sp>
              <p:sp>
                <p:nvSpPr>
                  <p:cNvPr id="40" name="Line 11">
                    <a:extLst>
                      <a:ext uri="{FF2B5EF4-FFF2-40B4-BE49-F238E27FC236}">
                        <a16:creationId xmlns:a16="http://schemas.microsoft.com/office/drawing/2014/main" id="{83241B42-0566-4173-B3C7-6FE8777B9E2D}"/>
                      </a:ext>
                    </a:extLst>
                  </p:cNvPr>
                  <p:cNvSpPr>
                    <a:spLocks noChangeShapeType="1"/>
                  </p:cNvSpPr>
                  <p:nvPr/>
                </p:nvSpPr>
                <p:spPr bwMode="auto">
                  <a:xfrm flipV="1">
                    <a:off x="743" y="3515"/>
                    <a:ext cx="1180" cy="181"/>
                  </a:xfrm>
                  <a:prstGeom prst="line">
                    <a:avLst/>
                  </a:prstGeom>
                  <a:noFill/>
                  <a:ln w="19050">
                    <a:solidFill>
                      <a:srgbClr val="514D3D"/>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sp>
                <p:nvSpPr>
                  <p:cNvPr id="41" name="Line 12">
                    <a:extLst>
                      <a:ext uri="{FF2B5EF4-FFF2-40B4-BE49-F238E27FC236}">
                        <a16:creationId xmlns:a16="http://schemas.microsoft.com/office/drawing/2014/main" id="{7173FA12-993A-4889-B4F5-B6E254522F4C}"/>
                      </a:ext>
                    </a:extLst>
                  </p:cNvPr>
                  <p:cNvSpPr>
                    <a:spLocks noChangeShapeType="1"/>
                  </p:cNvSpPr>
                  <p:nvPr/>
                </p:nvSpPr>
                <p:spPr bwMode="auto">
                  <a:xfrm>
                    <a:off x="1923" y="3515"/>
                    <a:ext cx="45" cy="998"/>
                  </a:xfrm>
                  <a:prstGeom prst="line">
                    <a:avLst/>
                  </a:prstGeom>
                  <a:noFill/>
                  <a:ln w="19050">
                    <a:solidFill>
                      <a:srgbClr val="514D3D"/>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sp>
                <p:nvSpPr>
                  <p:cNvPr id="42" name="Line 13">
                    <a:extLst>
                      <a:ext uri="{FF2B5EF4-FFF2-40B4-BE49-F238E27FC236}">
                        <a16:creationId xmlns:a16="http://schemas.microsoft.com/office/drawing/2014/main" id="{33B77E95-E4CC-43A4-9EBD-36AE1A012F43}"/>
                      </a:ext>
                    </a:extLst>
                  </p:cNvPr>
                  <p:cNvSpPr>
                    <a:spLocks noChangeShapeType="1"/>
                  </p:cNvSpPr>
                  <p:nvPr/>
                </p:nvSpPr>
                <p:spPr bwMode="auto">
                  <a:xfrm flipV="1">
                    <a:off x="1968" y="4195"/>
                    <a:ext cx="2177" cy="317"/>
                  </a:xfrm>
                  <a:prstGeom prst="line">
                    <a:avLst/>
                  </a:prstGeom>
                  <a:noFill/>
                  <a:ln w="19050">
                    <a:solidFill>
                      <a:srgbClr val="514D3D"/>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sp>
                <p:nvSpPr>
                  <p:cNvPr id="44" name="Text Box 14">
                    <a:extLst>
                      <a:ext uri="{FF2B5EF4-FFF2-40B4-BE49-F238E27FC236}">
                        <a16:creationId xmlns:a16="http://schemas.microsoft.com/office/drawing/2014/main" id="{15435D68-7BC6-4B96-A611-8DFE5CA0E7CB}"/>
                      </a:ext>
                    </a:extLst>
                  </p:cNvPr>
                  <p:cNvSpPr txBox="1">
                    <a:spLocks noChangeArrowheads="1"/>
                  </p:cNvSpPr>
                  <p:nvPr/>
                </p:nvSpPr>
                <p:spPr bwMode="auto">
                  <a:xfrm>
                    <a:off x="3412" y="4338"/>
                    <a:ext cx="1325" cy="424"/>
                  </a:xfrm>
                  <a:prstGeom prst="rect">
                    <a:avLst/>
                  </a:prstGeom>
                  <a:solidFill>
                    <a:srgbClr val="0077BE"/>
                  </a:solidFill>
                  <a:ln>
                    <a:noFill/>
                  </a:ln>
                  <a:effectLst>
                    <a:outerShdw dist="53882" dir="2700000" algn="ctr" rotWithShape="0">
                      <a:srgbClr val="A5A4A4">
                        <a:alpha val="29999"/>
                      </a:srgbClr>
                    </a:outerShdw>
                  </a:effectLst>
                  <a:extLst>
                    <a:ext uri="{91240B29-F687-4F45-9708-019B960494DF}">
                      <a14:hiddenLine xmlns:a14="http://schemas.microsoft.com/office/drawing/2010/main" w="9525">
                        <a:solidFill>
                          <a:schemeClr val="tx2"/>
                        </a:solidFill>
                        <a:miter lim="800000"/>
                        <a:headEnd/>
                        <a:tailEnd/>
                      </a14:hiddenLine>
                    </a:ext>
                  </a:extLst>
                </p:spPr>
                <p:txBody>
                  <a:bodyPr tIns="67275" bIns="67275">
                    <a:spAutoFit/>
                  </a:bodyPr>
                  <a:lstStyle>
                    <a:lvl1pPr>
                      <a:defRPr>
                        <a:solidFill>
                          <a:schemeClr val="tx1"/>
                        </a:solidFill>
                        <a:latin typeface="Verdana" panose="020B0604030504040204" pitchFamily="34" charset="0"/>
                        <a:ea typeface="ＭＳ Ｐゴシック" panose="020B0600070205080204" pitchFamily="34" charset="-128"/>
                      </a:defRPr>
                    </a:lvl1pPr>
                    <a:lvl2pPr marL="742950" indent="-285750">
                      <a:defRPr>
                        <a:solidFill>
                          <a:schemeClr val="tx1"/>
                        </a:solidFill>
                        <a:latin typeface="Verdana" panose="020B0604030504040204" pitchFamily="34" charset="0"/>
                        <a:ea typeface="ＭＳ Ｐゴシック" panose="020B0600070205080204" pitchFamily="34" charset="-128"/>
                      </a:defRPr>
                    </a:lvl2pPr>
                    <a:lvl3pPr marL="1143000" indent="-228600">
                      <a:defRPr>
                        <a:solidFill>
                          <a:schemeClr val="tx1"/>
                        </a:solidFill>
                        <a:latin typeface="Verdana" panose="020B0604030504040204" pitchFamily="34" charset="0"/>
                        <a:ea typeface="ＭＳ Ｐゴシック" panose="020B0600070205080204" pitchFamily="34" charset="-128"/>
                      </a:defRPr>
                    </a:lvl3pPr>
                    <a:lvl4pPr marL="1600200" indent="-228600">
                      <a:defRPr>
                        <a:solidFill>
                          <a:schemeClr val="tx1"/>
                        </a:solidFill>
                        <a:latin typeface="Verdana" panose="020B0604030504040204" pitchFamily="34" charset="0"/>
                        <a:ea typeface="ＭＳ Ｐゴシック" panose="020B0600070205080204" pitchFamily="34" charset="-128"/>
                      </a:defRPr>
                    </a:lvl4pPr>
                    <a:lvl5pPr marL="2057400" indent="-228600">
                      <a:defRPr>
                        <a:solidFill>
                          <a:schemeClr val="tx1"/>
                        </a:solidFill>
                        <a:latin typeface="Verdana" panose="020B060403050404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a:solidFill>
                          <a:schemeClr val="tx1"/>
                        </a:solidFill>
                        <a:latin typeface="Verdana" panose="020B060403050404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a:solidFill>
                          <a:schemeClr val="tx1"/>
                        </a:solidFill>
                        <a:latin typeface="Verdana" panose="020B060403050404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a:solidFill>
                          <a:schemeClr val="tx1"/>
                        </a:solidFill>
                        <a:latin typeface="Verdana" panose="020B060403050404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a:solidFill>
                          <a:schemeClr val="tx1"/>
                        </a:solidFill>
                        <a:latin typeface="Verdana" panose="020B0604030504040204" pitchFamily="34" charset="0"/>
                        <a:ea typeface="ＭＳ Ｐゴシック" panose="020B0600070205080204" pitchFamily="34" charset="-128"/>
                      </a:defRPr>
                    </a:lvl9pPr>
                  </a:lstStyle>
                  <a:p>
                    <a:pPr algn="ctr">
                      <a:lnSpc>
                        <a:spcPts val="975"/>
                      </a:lnSpc>
                      <a:defRPr/>
                    </a:pPr>
                    <a:r>
                      <a:rPr lang="fr-FR" altLang="fr-FR" sz="1400" dirty="0">
                        <a:solidFill>
                          <a:schemeClr val="bg1"/>
                        </a:solidFill>
                        <a:cs typeface="Arial" panose="020B0604020202020204" pitchFamily="34" charset="0"/>
                      </a:rPr>
                      <a:t>+25% </a:t>
                    </a:r>
                    <a:r>
                      <a:rPr lang="fr-FR" altLang="fr-FR" sz="813" dirty="0">
                        <a:solidFill>
                          <a:schemeClr val="bg1"/>
                        </a:solidFill>
                        <a:cs typeface="Arial" panose="020B0604020202020204" pitchFamily="34" charset="0"/>
                      </a:rPr>
                      <a:t>jusqu’à 75 ans maximum</a:t>
                    </a:r>
                  </a:p>
                </p:txBody>
              </p:sp>
              <p:sp>
                <p:nvSpPr>
                  <p:cNvPr id="45" name="Rectangle 16">
                    <a:extLst>
                      <a:ext uri="{FF2B5EF4-FFF2-40B4-BE49-F238E27FC236}">
                        <a16:creationId xmlns:a16="http://schemas.microsoft.com/office/drawing/2014/main" id="{36DE4746-0C6A-40CB-B308-9C073C7981C9}"/>
                      </a:ext>
                    </a:extLst>
                  </p:cNvPr>
                  <p:cNvSpPr>
                    <a:spLocks noChangeArrowheads="1"/>
                  </p:cNvSpPr>
                  <p:nvPr/>
                </p:nvSpPr>
                <p:spPr bwMode="auto">
                  <a:xfrm rot="20970640">
                    <a:off x="1821" y="3088"/>
                    <a:ext cx="1320" cy="3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Verdana" panose="020B0604030504040204" pitchFamily="34" charset="0"/>
                        <a:ea typeface="ＭＳ Ｐゴシック" panose="020B0600070205080204" pitchFamily="34" charset="-128"/>
                      </a:defRPr>
                    </a:lvl1pPr>
                    <a:lvl2pPr marL="742950" indent="-285750">
                      <a:defRPr>
                        <a:solidFill>
                          <a:schemeClr val="tx1"/>
                        </a:solidFill>
                        <a:latin typeface="Verdana" panose="020B0604030504040204" pitchFamily="34" charset="0"/>
                        <a:ea typeface="ＭＳ Ｐゴシック" panose="020B0600070205080204" pitchFamily="34" charset="-128"/>
                      </a:defRPr>
                    </a:lvl2pPr>
                    <a:lvl3pPr marL="1143000" indent="-228600">
                      <a:defRPr>
                        <a:solidFill>
                          <a:schemeClr val="tx1"/>
                        </a:solidFill>
                        <a:latin typeface="Verdana" panose="020B0604030504040204" pitchFamily="34" charset="0"/>
                        <a:ea typeface="ＭＳ Ｐゴシック" panose="020B0600070205080204" pitchFamily="34" charset="-128"/>
                      </a:defRPr>
                    </a:lvl3pPr>
                    <a:lvl4pPr marL="1600200" indent="-228600">
                      <a:defRPr>
                        <a:solidFill>
                          <a:schemeClr val="tx1"/>
                        </a:solidFill>
                        <a:latin typeface="Verdana" panose="020B0604030504040204" pitchFamily="34" charset="0"/>
                        <a:ea typeface="ＭＳ Ｐゴシック" panose="020B0600070205080204" pitchFamily="34" charset="-128"/>
                      </a:defRPr>
                    </a:lvl4pPr>
                    <a:lvl5pPr marL="2057400" indent="-228600">
                      <a:defRPr>
                        <a:solidFill>
                          <a:schemeClr val="tx1"/>
                        </a:solidFill>
                        <a:latin typeface="Verdana" panose="020B060403050404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a:solidFill>
                          <a:schemeClr val="tx1"/>
                        </a:solidFill>
                        <a:latin typeface="Verdana" panose="020B060403050404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a:solidFill>
                          <a:schemeClr val="tx1"/>
                        </a:solidFill>
                        <a:latin typeface="Verdana" panose="020B060403050404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a:solidFill>
                          <a:schemeClr val="tx1"/>
                        </a:solidFill>
                        <a:latin typeface="Verdana" panose="020B060403050404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a:solidFill>
                          <a:schemeClr val="tx1"/>
                        </a:solidFill>
                        <a:latin typeface="Verdana" panose="020B0604030504040204" pitchFamily="34" charset="0"/>
                        <a:ea typeface="ＭＳ Ｐゴシック" panose="020B0600070205080204" pitchFamily="34" charset="-128"/>
                      </a:defRPr>
                    </a:lvl9pPr>
                  </a:lstStyle>
                  <a:p>
                    <a:pPr algn="ctr">
                      <a:lnSpc>
                        <a:spcPts val="975"/>
                      </a:lnSpc>
                      <a:defRPr/>
                    </a:pPr>
                    <a:r>
                      <a:rPr lang="fr-FR" altLang="fr-FR" sz="813" b="1" dirty="0">
                        <a:solidFill>
                          <a:srgbClr val="E16E23"/>
                        </a:solidFill>
                        <a:latin typeface="+mj-lt"/>
                        <a:cs typeface="Arial" panose="020B0604020202020204" pitchFamily="34" charset="0"/>
                      </a:rPr>
                      <a:t>Rente progressive</a:t>
                    </a:r>
                  </a:p>
                </p:txBody>
              </p:sp>
              <p:sp>
                <p:nvSpPr>
                  <p:cNvPr id="46" name="Rectangle 18">
                    <a:extLst>
                      <a:ext uri="{FF2B5EF4-FFF2-40B4-BE49-F238E27FC236}">
                        <a16:creationId xmlns:a16="http://schemas.microsoft.com/office/drawing/2014/main" id="{A75B031F-3CF4-4C4B-A312-87B740523BC9}"/>
                      </a:ext>
                    </a:extLst>
                  </p:cNvPr>
                  <p:cNvSpPr>
                    <a:spLocks noChangeArrowheads="1"/>
                  </p:cNvSpPr>
                  <p:nvPr/>
                </p:nvSpPr>
                <p:spPr bwMode="auto">
                  <a:xfrm rot="21053385">
                    <a:off x="2470" y="4183"/>
                    <a:ext cx="906" cy="2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a:solidFill>
                          <a:schemeClr val="tx1"/>
                        </a:solidFill>
                        <a:latin typeface="Verdana" panose="020B0604030504040204" pitchFamily="34" charset="0"/>
                        <a:ea typeface="ＭＳ Ｐゴシック" panose="020B0600070205080204" pitchFamily="34" charset="-128"/>
                      </a:defRPr>
                    </a:lvl1pPr>
                    <a:lvl2pPr marL="742950" indent="-285750">
                      <a:defRPr>
                        <a:solidFill>
                          <a:schemeClr val="tx1"/>
                        </a:solidFill>
                        <a:latin typeface="Verdana" panose="020B0604030504040204" pitchFamily="34" charset="0"/>
                        <a:ea typeface="ＭＳ Ｐゴシック" panose="020B0600070205080204" pitchFamily="34" charset="-128"/>
                      </a:defRPr>
                    </a:lvl2pPr>
                    <a:lvl3pPr marL="1143000" indent="-228600">
                      <a:defRPr>
                        <a:solidFill>
                          <a:schemeClr val="tx1"/>
                        </a:solidFill>
                        <a:latin typeface="Verdana" panose="020B0604030504040204" pitchFamily="34" charset="0"/>
                        <a:ea typeface="ＭＳ Ｐゴシック" panose="020B0600070205080204" pitchFamily="34" charset="-128"/>
                      </a:defRPr>
                    </a:lvl3pPr>
                    <a:lvl4pPr marL="1600200" indent="-228600">
                      <a:defRPr>
                        <a:solidFill>
                          <a:schemeClr val="tx1"/>
                        </a:solidFill>
                        <a:latin typeface="Verdana" panose="020B0604030504040204" pitchFamily="34" charset="0"/>
                        <a:ea typeface="ＭＳ Ｐゴシック" panose="020B0600070205080204" pitchFamily="34" charset="-128"/>
                      </a:defRPr>
                    </a:lvl4pPr>
                    <a:lvl5pPr marL="2057400" indent="-228600">
                      <a:defRPr>
                        <a:solidFill>
                          <a:schemeClr val="tx1"/>
                        </a:solidFill>
                        <a:latin typeface="Verdana" panose="020B060403050404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a:solidFill>
                          <a:schemeClr val="tx1"/>
                        </a:solidFill>
                        <a:latin typeface="Verdana" panose="020B060403050404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a:solidFill>
                          <a:schemeClr val="tx1"/>
                        </a:solidFill>
                        <a:latin typeface="Verdana" panose="020B060403050404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a:solidFill>
                          <a:schemeClr val="tx1"/>
                        </a:solidFill>
                        <a:latin typeface="Verdana" panose="020B060403050404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a:solidFill>
                          <a:schemeClr val="tx1"/>
                        </a:solidFill>
                        <a:latin typeface="Verdana" panose="020B0604030504040204" pitchFamily="34" charset="0"/>
                        <a:ea typeface="ＭＳ Ｐゴシック" panose="020B0600070205080204" pitchFamily="34" charset="-128"/>
                      </a:defRPr>
                    </a:lvl9pPr>
                  </a:lstStyle>
                  <a:p>
                    <a:pPr>
                      <a:lnSpc>
                        <a:spcPts val="975"/>
                      </a:lnSpc>
                      <a:defRPr/>
                    </a:pPr>
                    <a:r>
                      <a:rPr lang="fr-FR" altLang="fr-FR" sz="813" b="1" dirty="0">
                        <a:solidFill>
                          <a:srgbClr val="0077BE"/>
                        </a:solidFill>
                        <a:latin typeface="+mj-lt"/>
                        <a:cs typeface="Arial" panose="020B0604020202020204" pitchFamily="34" charset="0"/>
                      </a:rPr>
                      <a:t>Rente majorée</a:t>
                    </a:r>
                  </a:p>
                </p:txBody>
              </p:sp>
              <p:sp>
                <p:nvSpPr>
                  <p:cNvPr id="47" name="Text Box 21">
                    <a:extLst>
                      <a:ext uri="{FF2B5EF4-FFF2-40B4-BE49-F238E27FC236}">
                        <a16:creationId xmlns:a16="http://schemas.microsoft.com/office/drawing/2014/main" id="{37D7205D-FAE5-4DFF-B12F-6336DBAA12C1}"/>
                      </a:ext>
                    </a:extLst>
                  </p:cNvPr>
                  <p:cNvSpPr txBox="1">
                    <a:spLocks noChangeArrowheads="1"/>
                  </p:cNvSpPr>
                  <p:nvPr/>
                </p:nvSpPr>
                <p:spPr bwMode="auto">
                  <a:xfrm>
                    <a:off x="4053" y="5057"/>
                    <a:ext cx="792" cy="30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a:solidFill>
                          <a:schemeClr val="tx1"/>
                        </a:solidFill>
                        <a:latin typeface="Verdana" panose="020B0604030504040204" pitchFamily="34" charset="0"/>
                        <a:ea typeface="ＭＳ Ｐゴシック" panose="020B0600070205080204" pitchFamily="34" charset="-128"/>
                      </a:defRPr>
                    </a:lvl1pPr>
                    <a:lvl2pPr marL="742950" indent="-285750">
                      <a:defRPr>
                        <a:solidFill>
                          <a:schemeClr val="tx1"/>
                        </a:solidFill>
                        <a:latin typeface="Verdana" panose="020B0604030504040204" pitchFamily="34" charset="0"/>
                        <a:ea typeface="ＭＳ Ｐゴシック" panose="020B0600070205080204" pitchFamily="34" charset="-128"/>
                      </a:defRPr>
                    </a:lvl2pPr>
                    <a:lvl3pPr marL="1143000" indent="-228600">
                      <a:defRPr>
                        <a:solidFill>
                          <a:schemeClr val="tx1"/>
                        </a:solidFill>
                        <a:latin typeface="Verdana" panose="020B0604030504040204" pitchFamily="34" charset="0"/>
                        <a:ea typeface="ＭＳ Ｐゴシック" panose="020B0600070205080204" pitchFamily="34" charset="-128"/>
                      </a:defRPr>
                    </a:lvl3pPr>
                    <a:lvl4pPr marL="1600200" indent="-228600">
                      <a:defRPr>
                        <a:solidFill>
                          <a:schemeClr val="tx1"/>
                        </a:solidFill>
                        <a:latin typeface="Verdana" panose="020B0604030504040204" pitchFamily="34" charset="0"/>
                        <a:ea typeface="ＭＳ Ｐゴシック" panose="020B0600070205080204" pitchFamily="34" charset="-128"/>
                      </a:defRPr>
                    </a:lvl4pPr>
                    <a:lvl5pPr marL="2057400" indent="-228600">
                      <a:defRPr>
                        <a:solidFill>
                          <a:schemeClr val="tx1"/>
                        </a:solidFill>
                        <a:latin typeface="Verdana" panose="020B060403050404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a:solidFill>
                          <a:schemeClr val="tx1"/>
                        </a:solidFill>
                        <a:latin typeface="Verdana" panose="020B060403050404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a:solidFill>
                          <a:schemeClr val="tx1"/>
                        </a:solidFill>
                        <a:latin typeface="Verdana" panose="020B060403050404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a:solidFill>
                          <a:schemeClr val="tx1"/>
                        </a:solidFill>
                        <a:latin typeface="Verdana" panose="020B060403050404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a:solidFill>
                          <a:schemeClr val="tx1"/>
                        </a:solidFill>
                        <a:latin typeface="Verdana" panose="020B0604030504040204" pitchFamily="34" charset="0"/>
                        <a:ea typeface="ＭＳ Ｐゴシック" panose="020B0600070205080204" pitchFamily="34" charset="-128"/>
                      </a:defRPr>
                    </a:lvl9pPr>
                  </a:lstStyle>
                  <a:p>
                    <a:pPr eaLnBrk="1" hangingPunct="1">
                      <a:defRPr/>
                    </a:pPr>
                    <a:r>
                      <a:rPr lang="fr-FR" altLang="fr-FR" sz="975" b="1">
                        <a:latin typeface="Arial" panose="020B0604020202020204" pitchFamily="34" charset="0"/>
                        <a:cs typeface="Arial" panose="020B0604020202020204" pitchFamily="34" charset="0"/>
                      </a:rPr>
                      <a:t>Temps</a:t>
                    </a:r>
                  </a:p>
                </p:txBody>
              </p:sp>
              <p:sp>
                <p:nvSpPr>
                  <p:cNvPr id="50" name="Line 11">
                    <a:extLst>
                      <a:ext uri="{FF2B5EF4-FFF2-40B4-BE49-F238E27FC236}">
                        <a16:creationId xmlns:a16="http://schemas.microsoft.com/office/drawing/2014/main" id="{523DD621-F8BB-48DA-AB31-5E82C8C86674}"/>
                      </a:ext>
                    </a:extLst>
                  </p:cNvPr>
                  <p:cNvSpPr>
                    <a:spLocks noChangeShapeType="1"/>
                  </p:cNvSpPr>
                  <p:nvPr/>
                </p:nvSpPr>
                <p:spPr bwMode="auto">
                  <a:xfrm flipV="1">
                    <a:off x="750" y="3515"/>
                    <a:ext cx="1180" cy="181"/>
                  </a:xfrm>
                  <a:prstGeom prst="line">
                    <a:avLst/>
                  </a:prstGeom>
                  <a:noFill/>
                  <a:ln w="19050">
                    <a:solidFill>
                      <a:srgbClr val="0077BE"/>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sp>
                <p:nvSpPr>
                  <p:cNvPr id="51" name="Line 12">
                    <a:extLst>
                      <a:ext uri="{FF2B5EF4-FFF2-40B4-BE49-F238E27FC236}">
                        <a16:creationId xmlns:a16="http://schemas.microsoft.com/office/drawing/2014/main" id="{57B5035B-FA97-48BB-A2F8-E54C188BEB28}"/>
                      </a:ext>
                    </a:extLst>
                  </p:cNvPr>
                  <p:cNvSpPr>
                    <a:spLocks noChangeShapeType="1"/>
                  </p:cNvSpPr>
                  <p:nvPr/>
                </p:nvSpPr>
                <p:spPr bwMode="auto">
                  <a:xfrm>
                    <a:off x="1930" y="3515"/>
                    <a:ext cx="45" cy="998"/>
                  </a:xfrm>
                  <a:prstGeom prst="line">
                    <a:avLst/>
                  </a:prstGeom>
                  <a:noFill/>
                  <a:ln w="19050">
                    <a:solidFill>
                      <a:srgbClr val="0077BE"/>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sp>
                <p:nvSpPr>
                  <p:cNvPr id="52" name="Line 13">
                    <a:extLst>
                      <a:ext uri="{FF2B5EF4-FFF2-40B4-BE49-F238E27FC236}">
                        <a16:creationId xmlns:a16="http://schemas.microsoft.com/office/drawing/2014/main" id="{567F508D-F45A-4563-89E4-820412472E17}"/>
                      </a:ext>
                    </a:extLst>
                  </p:cNvPr>
                  <p:cNvSpPr>
                    <a:spLocks noChangeShapeType="1"/>
                  </p:cNvSpPr>
                  <p:nvPr/>
                </p:nvSpPr>
                <p:spPr bwMode="auto">
                  <a:xfrm flipV="1">
                    <a:off x="1975" y="4195"/>
                    <a:ext cx="2177" cy="317"/>
                  </a:xfrm>
                  <a:prstGeom prst="line">
                    <a:avLst/>
                  </a:prstGeom>
                  <a:noFill/>
                  <a:ln w="19050">
                    <a:solidFill>
                      <a:srgbClr val="0077BE"/>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grpSp>
          </p:grpSp>
          <p:sp>
            <p:nvSpPr>
              <p:cNvPr id="26" name="ZoneTexte 68">
                <a:extLst>
                  <a:ext uri="{FF2B5EF4-FFF2-40B4-BE49-F238E27FC236}">
                    <a16:creationId xmlns:a16="http://schemas.microsoft.com/office/drawing/2014/main" id="{D94014C2-89CA-4434-B718-B1700615D479}"/>
                  </a:ext>
                </a:extLst>
              </p:cNvPr>
              <p:cNvSpPr txBox="1">
                <a:spLocks noChangeArrowheads="1"/>
              </p:cNvSpPr>
              <p:nvPr/>
            </p:nvSpPr>
            <p:spPr bwMode="auto">
              <a:xfrm>
                <a:off x="337017" y="3208336"/>
                <a:ext cx="2168525"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Verdana" panose="020B0604030504040204" pitchFamily="34" charset="0"/>
                    <a:ea typeface="MS PGothic" panose="020B0600070205080204" pitchFamily="34" charset="-128"/>
                  </a:defRPr>
                </a:lvl1pPr>
                <a:lvl2pPr marL="742950" indent="-285750">
                  <a:defRPr>
                    <a:solidFill>
                      <a:schemeClr val="tx1"/>
                    </a:solidFill>
                    <a:latin typeface="Verdana" panose="020B0604030504040204" pitchFamily="34" charset="0"/>
                    <a:ea typeface="MS PGothic" panose="020B0600070205080204" pitchFamily="34" charset="-128"/>
                  </a:defRPr>
                </a:lvl2pPr>
                <a:lvl3pPr marL="1143000" indent="-228600">
                  <a:defRPr>
                    <a:solidFill>
                      <a:schemeClr val="tx1"/>
                    </a:solidFill>
                    <a:latin typeface="Verdana" panose="020B0604030504040204" pitchFamily="34" charset="0"/>
                    <a:ea typeface="MS PGothic" panose="020B0600070205080204" pitchFamily="34" charset="-128"/>
                  </a:defRPr>
                </a:lvl3pPr>
                <a:lvl4pPr marL="1600200" indent="-228600">
                  <a:defRPr>
                    <a:solidFill>
                      <a:schemeClr val="tx1"/>
                    </a:solidFill>
                    <a:latin typeface="Verdana" panose="020B0604030504040204" pitchFamily="34" charset="0"/>
                    <a:ea typeface="MS PGothic" panose="020B0600070205080204" pitchFamily="34" charset="-128"/>
                  </a:defRPr>
                </a:lvl4pPr>
                <a:lvl5pPr marL="2057400" indent="-228600">
                  <a:defRPr>
                    <a:solidFill>
                      <a:schemeClr val="tx1"/>
                    </a:solidFill>
                    <a:latin typeface="Verdana" panose="020B0604030504040204" pitchFamily="34" charset="0"/>
                    <a:ea typeface="MS PGothic" panose="020B0600070205080204" pitchFamily="34" charset="-128"/>
                  </a:defRPr>
                </a:lvl5pPr>
                <a:lvl6pPr marL="2514600" indent="-228600" defTabSz="4572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6pPr>
                <a:lvl7pPr marL="2971800" indent="-228600" defTabSz="4572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7pPr>
                <a:lvl8pPr marL="3429000" indent="-228600" defTabSz="4572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8pPr>
                <a:lvl9pPr marL="3886200" indent="-228600" defTabSz="4572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9pPr>
              </a:lstStyle>
              <a:p>
                <a:r>
                  <a:rPr lang="fr-FR" altLang="fr-FR" sz="1200" b="1" dirty="0">
                    <a:solidFill>
                      <a:srgbClr val="D50D23"/>
                    </a:solidFill>
                  </a:rPr>
                  <a:t>Modulation de la rente</a:t>
                </a:r>
                <a:r>
                  <a:rPr lang="fr-FR" altLang="fr-FR" sz="1100" b="1" dirty="0">
                    <a:solidFill>
                      <a:srgbClr val="D50D23"/>
                    </a:solidFill>
                  </a:rPr>
                  <a:t> </a:t>
                </a:r>
              </a:p>
            </p:txBody>
          </p:sp>
          <p:sp>
            <p:nvSpPr>
              <p:cNvPr id="27" name="Line 15">
                <a:extLst>
                  <a:ext uri="{FF2B5EF4-FFF2-40B4-BE49-F238E27FC236}">
                    <a16:creationId xmlns:a16="http://schemas.microsoft.com/office/drawing/2014/main" id="{9092CD47-C1DC-4BB1-AF11-447703E83BE1}"/>
                  </a:ext>
                </a:extLst>
              </p:cNvPr>
              <p:cNvSpPr>
                <a:spLocks noChangeShapeType="1"/>
              </p:cNvSpPr>
              <p:nvPr/>
            </p:nvSpPr>
            <p:spPr bwMode="auto">
              <a:xfrm flipV="1">
                <a:off x="909638" y="4487863"/>
                <a:ext cx="2990850" cy="461962"/>
              </a:xfrm>
              <a:prstGeom prst="line">
                <a:avLst/>
              </a:prstGeom>
              <a:noFill/>
              <a:ln w="19050">
                <a:solidFill>
                  <a:srgbClr val="D50D23"/>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sp>
            <p:nvSpPr>
              <p:cNvPr id="29" name="Rectangle 17">
                <a:extLst>
                  <a:ext uri="{FF2B5EF4-FFF2-40B4-BE49-F238E27FC236}">
                    <a16:creationId xmlns:a16="http://schemas.microsoft.com/office/drawing/2014/main" id="{37A15319-21F9-45BF-AECE-550A684F8F67}"/>
                  </a:ext>
                </a:extLst>
              </p:cNvPr>
              <p:cNvSpPr>
                <a:spLocks noChangeArrowheads="1"/>
              </p:cNvSpPr>
              <p:nvPr/>
            </p:nvSpPr>
            <p:spPr bwMode="auto">
              <a:xfrm rot="21100947">
                <a:off x="2922588" y="4397375"/>
                <a:ext cx="1000125" cy="2174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a:solidFill>
                      <a:schemeClr val="tx1"/>
                    </a:solidFill>
                    <a:latin typeface="Verdana" panose="020B0604030504040204" pitchFamily="34" charset="0"/>
                    <a:ea typeface="ＭＳ Ｐゴシック" panose="020B0600070205080204" pitchFamily="34" charset="-128"/>
                  </a:defRPr>
                </a:lvl1pPr>
                <a:lvl2pPr marL="742950" indent="-285750">
                  <a:defRPr>
                    <a:solidFill>
                      <a:schemeClr val="tx1"/>
                    </a:solidFill>
                    <a:latin typeface="Verdana" panose="020B0604030504040204" pitchFamily="34" charset="0"/>
                    <a:ea typeface="ＭＳ Ｐゴシック" panose="020B0600070205080204" pitchFamily="34" charset="-128"/>
                  </a:defRPr>
                </a:lvl2pPr>
                <a:lvl3pPr marL="1143000" indent="-228600">
                  <a:defRPr>
                    <a:solidFill>
                      <a:schemeClr val="tx1"/>
                    </a:solidFill>
                    <a:latin typeface="Verdana" panose="020B0604030504040204" pitchFamily="34" charset="0"/>
                    <a:ea typeface="ＭＳ Ｐゴシック" panose="020B0600070205080204" pitchFamily="34" charset="-128"/>
                  </a:defRPr>
                </a:lvl3pPr>
                <a:lvl4pPr marL="1600200" indent="-228600">
                  <a:defRPr>
                    <a:solidFill>
                      <a:schemeClr val="tx1"/>
                    </a:solidFill>
                    <a:latin typeface="Verdana" panose="020B0604030504040204" pitchFamily="34" charset="0"/>
                    <a:ea typeface="ＭＳ Ｐゴシック" panose="020B0600070205080204" pitchFamily="34" charset="-128"/>
                  </a:defRPr>
                </a:lvl4pPr>
                <a:lvl5pPr marL="2057400" indent="-228600">
                  <a:defRPr>
                    <a:solidFill>
                      <a:schemeClr val="tx1"/>
                    </a:solidFill>
                    <a:latin typeface="Verdana" panose="020B060403050404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a:solidFill>
                      <a:schemeClr val="tx1"/>
                    </a:solidFill>
                    <a:latin typeface="Verdana" panose="020B060403050404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a:solidFill>
                      <a:schemeClr val="tx1"/>
                    </a:solidFill>
                    <a:latin typeface="Verdana" panose="020B060403050404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a:solidFill>
                      <a:schemeClr val="tx1"/>
                    </a:solidFill>
                    <a:latin typeface="Verdana" panose="020B060403050404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a:solidFill>
                      <a:schemeClr val="tx1"/>
                    </a:solidFill>
                    <a:latin typeface="Verdana" panose="020B0604030504040204" pitchFamily="34" charset="0"/>
                    <a:ea typeface="ＭＳ Ｐゴシック" panose="020B0600070205080204" pitchFamily="34" charset="-128"/>
                  </a:defRPr>
                </a:lvl9pPr>
              </a:lstStyle>
              <a:p>
                <a:pPr eaLnBrk="1" hangingPunct="1">
                  <a:defRPr/>
                </a:pPr>
                <a:r>
                  <a:rPr lang="fr-FR" altLang="fr-FR" sz="813" b="1" dirty="0">
                    <a:solidFill>
                      <a:srgbClr val="D50D23"/>
                    </a:solidFill>
                    <a:latin typeface="+mj-lt"/>
                    <a:cs typeface="Arial" panose="020B0604020202020204" pitchFamily="34" charset="0"/>
                  </a:rPr>
                  <a:t>Rente linéaire</a:t>
                </a:r>
              </a:p>
            </p:txBody>
          </p:sp>
        </p:grpSp>
        <p:sp>
          <p:nvSpPr>
            <p:cNvPr id="49" name="Text Box 32">
              <a:extLst>
                <a:ext uri="{FF2B5EF4-FFF2-40B4-BE49-F238E27FC236}">
                  <a16:creationId xmlns:a16="http://schemas.microsoft.com/office/drawing/2014/main" id="{FBA28FBA-8CF3-4A92-B71D-EAC361875547}"/>
                </a:ext>
              </a:extLst>
            </p:cNvPr>
            <p:cNvSpPr txBox="1">
              <a:spLocks noChangeArrowheads="1"/>
            </p:cNvSpPr>
            <p:nvPr/>
          </p:nvSpPr>
          <p:spPr bwMode="auto">
            <a:xfrm>
              <a:off x="5140138" y="3709799"/>
              <a:ext cx="3763963" cy="2060039"/>
            </a:xfrm>
            <a:prstGeom prst="rect">
              <a:avLst/>
            </a:prstGeom>
            <a:noFill/>
            <a:ln>
              <a:noFill/>
            </a:ln>
            <a:effectLst/>
            <a:extLst>
              <a:ext uri="{909E8E84-426E-40DD-AFC4-6F175D3DCCD1}">
                <a14:hiddenFill xmlns:a14="http://schemas.microsoft.com/office/drawing/2010/main">
                  <a:solidFill>
                    <a:schemeClr val="bg2"/>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53882" dir="2700000" algn="ctr" rotWithShape="0">
                      <a:srgbClr val="A5A4A4">
                        <a:alpha val="29999"/>
                      </a:srgbClr>
                    </a:outerShdw>
                  </a:effectLst>
                </a14:hiddenEffects>
              </a:ext>
            </a:extLst>
          </p:spPr>
          <p:txBody>
            <a:bodyPr lIns="91438" tIns="82798" rIns="91438" bIns="82798">
              <a:spAutoFit/>
            </a:bodyPr>
            <a:lstStyle>
              <a:lvl1pPr defTabSz="458788">
                <a:defRPr>
                  <a:solidFill>
                    <a:schemeClr val="tx1"/>
                  </a:solidFill>
                  <a:latin typeface="Calibri" panose="020F0502020204030204" pitchFamily="34" charset="0"/>
                  <a:ea typeface="ＭＳ Ｐゴシック" panose="020B0600070205080204" pitchFamily="34" charset="-128"/>
                </a:defRPr>
              </a:lvl1pPr>
              <a:lvl2pPr marL="742950" indent="-285750" defTabSz="458788">
                <a:defRPr>
                  <a:solidFill>
                    <a:schemeClr val="tx1"/>
                  </a:solidFill>
                  <a:latin typeface="Calibri" panose="020F0502020204030204" pitchFamily="34" charset="0"/>
                  <a:ea typeface="ＭＳ Ｐゴシック" panose="020B0600070205080204" pitchFamily="34" charset="-128"/>
                </a:defRPr>
              </a:lvl2pPr>
              <a:lvl3pPr marL="1143000" indent="-228600" defTabSz="458788">
                <a:defRPr>
                  <a:solidFill>
                    <a:schemeClr val="tx1"/>
                  </a:solidFill>
                  <a:latin typeface="Calibri" panose="020F0502020204030204" pitchFamily="34" charset="0"/>
                  <a:ea typeface="ＭＳ Ｐゴシック" panose="020B0600070205080204" pitchFamily="34" charset="-128"/>
                </a:defRPr>
              </a:lvl3pPr>
              <a:lvl4pPr marL="1600200" indent="-228600" defTabSz="458788">
                <a:defRPr>
                  <a:solidFill>
                    <a:schemeClr val="tx1"/>
                  </a:solidFill>
                  <a:latin typeface="Calibri" panose="020F0502020204030204" pitchFamily="34" charset="0"/>
                  <a:ea typeface="ＭＳ Ｐゴシック" panose="020B0600070205080204" pitchFamily="34" charset="-128"/>
                </a:defRPr>
              </a:lvl4pPr>
              <a:lvl5pPr marL="2057400" indent="-228600" defTabSz="458788">
                <a:defRPr>
                  <a:solidFill>
                    <a:schemeClr val="tx1"/>
                  </a:solidFill>
                  <a:latin typeface="Calibri" panose="020F0502020204030204" pitchFamily="34" charset="0"/>
                  <a:ea typeface="ＭＳ Ｐゴシック" panose="020B0600070205080204" pitchFamily="34" charset="-128"/>
                </a:defRPr>
              </a:lvl5pPr>
              <a:lvl6pPr marL="2514600" indent="-228600" defTabSz="458788"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6pPr>
              <a:lvl7pPr marL="2971800" indent="-228600" defTabSz="458788"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7pPr>
              <a:lvl8pPr marL="3429000" indent="-228600" defTabSz="458788"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8pPr>
              <a:lvl9pPr marL="3886200" indent="-228600" defTabSz="458788"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9pPr>
            </a:lstStyle>
            <a:p>
              <a:pPr algn="just">
                <a:spcBef>
                  <a:spcPct val="50000"/>
                </a:spcBef>
                <a:defRPr/>
              </a:pPr>
              <a:r>
                <a:rPr lang="fr-FR" altLang="fr-FR" sz="1200" b="1" dirty="0">
                  <a:solidFill>
                    <a:srgbClr val="0077BE"/>
                  </a:solidFill>
                  <a:latin typeface="Verdana" panose="020B0604030504040204" pitchFamily="34" charset="0"/>
                  <a:ea typeface="Verdana" panose="020B0604030504040204" pitchFamily="34" charset="0"/>
                  <a:cs typeface="Verdana" panose="020B0604030504040204" pitchFamily="34" charset="0"/>
                </a:rPr>
                <a:t>Rente majorée : </a:t>
              </a:r>
              <a:r>
                <a:rPr lang="fr-FR" altLang="fr-FR" sz="1000" dirty="0">
                  <a:latin typeface="Verdana" panose="020B0604030504040204" pitchFamily="34" charset="0"/>
                  <a:cs typeface="Arial" panose="020B0604020202020204" pitchFamily="34" charset="0"/>
                </a:rPr>
                <a:t>Rente majorée de 25% pendant les premières années puis minorée.</a:t>
              </a:r>
            </a:p>
            <a:p>
              <a:pPr algn="just">
                <a:spcBef>
                  <a:spcPct val="50000"/>
                </a:spcBef>
                <a:defRPr/>
              </a:pPr>
              <a:r>
                <a:rPr lang="fr-FR" altLang="fr-FR" sz="1200" b="1" dirty="0">
                  <a:solidFill>
                    <a:srgbClr val="E16E22"/>
                  </a:solidFill>
                  <a:latin typeface="Verdana" panose="020B0604030504040204" pitchFamily="34" charset="0"/>
                  <a:cs typeface="Arial" panose="020B0604020202020204" pitchFamily="34" charset="0"/>
                </a:rPr>
                <a:t>Rente progressive : </a:t>
              </a:r>
              <a:r>
                <a:rPr lang="fr-FR" altLang="fr-FR" sz="1000" dirty="0">
                  <a:latin typeface="Verdana" panose="020B0604030504040204" pitchFamily="34" charset="0"/>
                  <a:cs typeface="Arial" panose="020B0604020202020204" pitchFamily="34" charset="0"/>
                </a:rPr>
                <a:t>Rente minorée de 25% pendant les premières années puis majorée. </a:t>
              </a:r>
            </a:p>
            <a:p>
              <a:pPr algn="just">
                <a:spcBef>
                  <a:spcPct val="50000"/>
                </a:spcBef>
                <a:defRPr/>
              </a:pPr>
              <a:r>
                <a:rPr lang="fr-FR" altLang="fr-FR" sz="1200" b="1" dirty="0">
                  <a:solidFill>
                    <a:srgbClr val="D50D23"/>
                  </a:solidFill>
                  <a:latin typeface="Verdana" panose="020B0604030504040204" pitchFamily="34" charset="0"/>
                  <a:cs typeface="Arial" panose="020B0604020202020204" pitchFamily="34" charset="0"/>
                </a:rPr>
                <a:t>Rente linéaire :</a:t>
              </a:r>
              <a:r>
                <a:rPr lang="fr-FR" altLang="fr-FR" sz="1200" dirty="0">
                  <a:solidFill>
                    <a:srgbClr val="D50D23"/>
                  </a:solidFill>
                  <a:latin typeface="Verdana" panose="020B0604030504040204" pitchFamily="34" charset="0"/>
                  <a:cs typeface="Arial" panose="020B0604020202020204" pitchFamily="34" charset="0"/>
                </a:rPr>
                <a:t> </a:t>
              </a:r>
              <a:r>
                <a:rPr lang="fr-FR" altLang="fr-FR" sz="1000" dirty="0">
                  <a:latin typeface="Verdana" panose="020B0604030504040204" pitchFamily="34" charset="0"/>
                  <a:cs typeface="Arial" panose="020B0604020202020204" pitchFamily="34" charset="0"/>
                </a:rPr>
                <a:t>La retraite est constante tout au long de la durée de versement.</a:t>
              </a:r>
            </a:p>
            <a:p>
              <a:pPr algn="just">
                <a:spcBef>
                  <a:spcPct val="50000"/>
                </a:spcBef>
                <a:defRPr/>
              </a:pPr>
              <a:endParaRPr lang="fr-FR" altLang="fr-FR" sz="1000" dirty="0">
                <a:latin typeface="Verdana" panose="020B0604030504040204" pitchFamily="34" charset="0"/>
                <a:cs typeface="Arial" panose="020B0604020202020204" pitchFamily="34" charset="0"/>
              </a:endParaRPr>
            </a:p>
            <a:p>
              <a:pPr algn="just">
                <a:spcBef>
                  <a:spcPct val="50000"/>
                </a:spcBef>
                <a:defRPr/>
              </a:pPr>
              <a:r>
                <a:rPr lang="fr-FR" altLang="fr-FR" sz="1000" dirty="0">
                  <a:latin typeface="Verdana" panose="020B0604030504040204" pitchFamily="34" charset="0"/>
                  <a:cs typeface="Arial" panose="020B0604020202020204" pitchFamily="34" charset="0"/>
                </a:rPr>
                <a:t>La rente est revalorisée annuellement.</a:t>
              </a:r>
            </a:p>
            <a:p>
              <a:pPr algn="just">
                <a:spcBef>
                  <a:spcPct val="50000"/>
                </a:spcBef>
                <a:defRPr/>
              </a:pPr>
              <a:endParaRPr lang="fr-FR" altLang="fr-FR" sz="1000" dirty="0">
                <a:latin typeface="Verdana" panose="020B0604030504040204" pitchFamily="34" charset="0"/>
                <a:cs typeface="Arial" panose="020B0604020202020204" pitchFamily="34" charset="0"/>
              </a:endParaRPr>
            </a:p>
          </p:txBody>
        </p:sp>
      </p:grpSp>
      <p:grpSp>
        <p:nvGrpSpPr>
          <p:cNvPr id="5" name="Groupe 4">
            <a:extLst>
              <a:ext uri="{FF2B5EF4-FFF2-40B4-BE49-F238E27FC236}">
                <a16:creationId xmlns:a16="http://schemas.microsoft.com/office/drawing/2014/main" id="{0B7CA3EB-AA6B-4104-8771-9D3CD80B645D}"/>
              </a:ext>
            </a:extLst>
          </p:cNvPr>
          <p:cNvGrpSpPr/>
          <p:nvPr/>
        </p:nvGrpSpPr>
        <p:grpSpPr>
          <a:xfrm>
            <a:off x="5361714" y="817074"/>
            <a:ext cx="3476678" cy="549164"/>
            <a:chOff x="5361714" y="817074"/>
            <a:chExt cx="3476678" cy="549164"/>
          </a:xfrm>
        </p:grpSpPr>
        <p:pic>
          <p:nvPicPr>
            <p:cNvPr id="54" name="Image 53">
              <a:extLst>
                <a:ext uri="{FF2B5EF4-FFF2-40B4-BE49-F238E27FC236}">
                  <a16:creationId xmlns:a16="http://schemas.microsoft.com/office/drawing/2014/main" id="{29CD4F09-FC0C-47A6-9EE8-04B620B6A718}"/>
                </a:ext>
              </a:extLst>
            </p:cNvPr>
            <p:cNvPicPr>
              <a:picLocks noChangeAspect="1"/>
            </p:cNvPicPr>
            <p:nvPr/>
          </p:nvPicPr>
          <p:blipFill>
            <a:blip r:embed="rId2"/>
            <a:stretch>
              <a:fillRect/>
            </a:stretch>
          </p:blipFill>
          <p:spPr>
            <a:xfrm>
              <a:off x="5361714" y="817074"/>
              <a:ext cx="602928" cy="539461"/>
            </a:xfrm>
            <a:prstGeom prst="rect">
              <a:avLst/>
            </a:prstGeom>
          </p:spPr>
        </p:pic>
        <p:sp>
          <p:nvSpPr>
            <p:cNvPr id="55" name="Rectangle 29">
              <a:extLst>
                <a:ext uri="{FF2B5EF4-FFF2-40B4-BE49-F238E27FC236}">
                  <a16:creationId xmlns:a16="http://schemas.microsoft.com/office/drawing/2014/main" id="{E4FE1BF9-24D4-4C8A-8F17-F21E8A9E4891}"/>
                </a:ext>
              </a:extLst>
            </p:cNvPr>
            <p:cNvSpPr>
              <a:spLocks noChangeArrowheads="1"/>
            </p:cNvSpPr>
            <p:nvPr/>
          </p:nvSpPr>
          <p:spPr bwMode="auto">
            <a:xfrm>
              <a:off x="6030734" y="1089239"/>
              <a:ext cx="2807658"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a:solidFill>
                    <a:schemeClr val="tx1"/>
                  </a:solidFill>
                  <a:latin typeface="Verdana" panose="020B0604030504040204" pitchFamily="34" charset="0"/>
                  <a:ea typeface="MS PGothic" panose="020B0600070205080204" pitchFamily="34" charset="-128"/>
                </a:defRPr>
              </a:lvl1pPr>
              <a:lvl2pPr marL="742950" indent="-285750">
                <a:defRPr>
                  <a:solidFill>
                    <a:schemeClr val="tx1"/>
                  </a:solidFill>
                  <a:latin typeface="Verdana" panose="020B0604030504040204" pitchFamily="34" charset="0"/>
                  <a:ea typeface="MS PGothic" panose="020B0600070205080204" pitchFamily="34" charset="-128"/>
                </a:defRPr>
              </a:lvl2pPr>
              <a:lvl3pPr marL="1143000" indent="-228600">
                <a:defRPr>
                  <a:solidFill>
                    <a:schemeClr val="tx1"/>
                  </a:solidFill>
                  <a:latin typeface="Verdana" panose="020B0604030504040204" pitchFamily="34" charset="0"/>
                  <a:ea typeface="MS PGothic" panose="020B0600070205080204" pitchFamily="34" charset="-128"/>
                </a:defRPr>
              </a:lvl3pPr>
              <a:lvl4pPr marL="1600200" indent="-228600">
                <a:defRPr>
                  <a:solidFill>
                    <a:schemeClr val="tx1"/>
                  </a:solidFill>
                  <a:latin typeface="Verdana" panose="020B0604030504040204" pitchFamily="34" charset="0"/>
                  <a:ea typeface="MS PGothic" panose="020B0600070205080204" pitchFamily="34" charset="-128"/>
                </a:defRPr>
              </a:lvl4pPr>
              <a:lvl5pPr marL="2057400" indent="-228600">
                <a:defRPr>
                  <a:solidFill>
                    <a:schemeClr val="tx1"/>
                  </a:solidFill>
                  <a:latin typeface="Verdana" panose="020B060403050404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9pPr>
            </a:lstStyle>
            <a:p>
              <a:pPr defTabSz="914400" eaLnBrk="1" hangingPunct="1"/>
              <a:r>
                <a:rPr lang="fr-FR" altLang="fr-FR" sz="1200" b="1" dirty="0">
                  <a:solidFill>
                    <a:srgbClr val="0077BE"/>
                  </a:solidFill>
                </a:rPr>
                <a:t>Choix au départ en retraite</a:t>
              </a:r>
              <a:endParaRPr lang="fr-FR" altLang="fr-FR" sz="1200" b="1" u="sng" dirty="0">
                <a:solidFill>
                  <a:srgbClr val="0077BE"/>
                </a:solidFill>
              </a:endParaRPr>
            </a:p>
          </p:txBody>
        </p:sp>
      </p:grpSp>
      <p:sp>
        <p:nvSpPr>
          <p:cNvPr id="43" name="Espace réservé du texte 19">
            <a:extLst>
              <a:ext uri="{FF2B5EF4-FFF2-40B4-BE49-F238E27FC236}">
                <a16:creationId xmlns:a16="http://schemas.microsoft.com/office/drawing/2014/main" id="{32F5AC83-9A52-4BE3-8D4E-5121A584E585}"/>
              </a:ext>
            </a:extLst>
          </p:cNvPr>
          <p:cNvSpPr>
            <a:spLocks noGrp="1"/>
          </p:cNvSpPr>
          <p:nvPr>
            <p:ph type="body" sz="quarter" idx="13"/>
          </p:nvPr>
        </p:nvSpPr>
        <p:spPr>
          <a:xfrm>
            <a:off x="1368425" y="441728"/>
            <a:ext cx="5064879" cy="333375"/>
          </a:xfrm>
        </p:spPr>
        <p:txBody>
          <a:bodyPr/>
          <a:lstStyle/>
          <a:p>
            <a:r>
              <a:rPr lang="fr-FR" dirty="0"/>
              <a:t>HORIZEN per-</a:t>
            </a:r>
            <a:r>
              <a:rPr lang="fr-FR" dirty="0" err="1"/>
              <a:t>ob</a:t>
            </a:r>
            <a:endParaRPr lang="fr-FR" dirty="0"/>
          </a:p>
        </p:txBody>
      </p:sp>
      <p:sp>
        <p:nvSpPr>
          <p:cNvPr id="53" name="Rectangle 52">
            <a:extLst>
              <a:ext uri="{FF2B5EF4-FFF2-40B4-BE49-F238E27FC236}">
                <a16:creationId xmlns:a16="http://schemas.microsoft.com/office/drawing/2014/main" id="{3C93B644-B0C9-4680-80F4-469C774C7CC9}"/>
              </a:ext>
            </a:extLst>
          </p:cNvPr>
          <p:cNvSpPr/>
          <p:nvPr/>
        </p:nvSpPr>
        <p:spPr>
          <a:xfrm>
            <a:off x="661599" y="1204186"/>
            <a:ext cx="4242832" cy="272138"/>
          </a:xfrm>
          <a:prstGeom prst="rect">
            <a:avLst/>
          </a:prstGeom>
          <a:solidFill>
            <a:srgbClr val="F1F2F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u="sng" dirty="0">
                <a:solidFill>
                  <a:srgbClr val="0077BE"/>
                </a:solidFill>
                <a:latin typeface="Verdana" panose="020B0604030504040204" pitchFamily="34" charset="0"/>
                <a:ea typeface="Verdana" panose="020B0604030504040204" pitchFamily="34" charset="0"/>
                <a:cs typeface="Verdana" panose="020B0604030504040204" pitchFamily="34" charset="0"/>
              </a:rPr>
              <a:t>Rente viagère</a:t>
            </a:r>
            <a:endParaRPr lang="fr-FR" b="1" u="sng" dirty="0">
              <a:solidFill>
                <a:srgbClr val="0077BE"/>
              </a:solidFill>
              <a:latin typeface="Verdana" panose="020B0604030504040204" pitchFamily="34" charset="0"/>
              <a:ea typeface="Verdana" panose="020B0604030504040204" pitchFamily="34" charset="0"/>
              <a:cs typeface="Verdana" panose="020B0604030504040204" pitchFamily="34" charset="0"/>
            </a:endParaRPr>
          </a:p>
        </p:txBody>
      </p:sp>
      <p:sp>
        <p:nvSpPr>
          <p:cNvPr id="56" name="Text Box 24">
            <a:extLst>
              <a:ext uri="{FF2B5EF4-FFF2-40B4-BE49-F238E27FC236}">
                <a16:creationId xmlns:a16="http://schemas.microsoft.com/office/drawing/2014/main" id="{7D2BFAF5-0CF7-4C3D-A1C0-111167C7B6AD}"/>
              </a:ext>
            </a:extLst>
          </p:cNvPr>
          <p:cNvSpPr txBox="1">
            <a:spLocks noChangeArrowheads="1"/>
          </p:cNvSpPr>
          <p:nvPr/>
        </p:nvSpPr>
        <p:spPr bwMode="auto">
          <a:xfrm>
            <a:off x="752599" y="1485199"/>
            <a:ext cx="4226578" cy="320530"/>
          </a:xfrm>
          <a:prstGeom prst="rect">
            <a:avLst/>
          </a:prstGeom>
          <a:noFill/>
          <a:ln>
            <a:noFill/>
          </a:ln>
          <a:effectLst/>
          <a:extLst>
            <a:ext uri="{909E8E84-426E-40DD-AFC4-6F175D3DCCD1}">
              <a14:hiddenFill xmlns:a14="http://schemas.microsoft.com/office/drawing/2010/main">
                <a:solidFill>
                  <a:schemeClr val="bg2"/>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53882" dir="2700000" algn="ctr" rotWithShape="0">
                    <a:srgbClr val="A5A4A4">
                      <a:alpha val="29999"/>
                    </a:srgbClr>
                  </a:outerShdw>
                </a:effectLst>
              </a14:hiddenEffects>
            </a:ext>
          </a:extLst>
        </p:spPr>
        <p:txBody>
          <a:bodyPr wrap="square" tIns="67275" bIns="67275">
            <a:spAutoFit/>
          </a:bodyPr>
          <a:lstStyle>
            <a:lvl1pPr>
              <a:defRPr>
                <a:solidFill>
                  <a:schemeClr val="tx1"/>
                </a:solidFill>
                <a:latin typeface="Verdana" panose="020B0604030504040204" pitchFamily="34" charset="0"/>
                <a:ea typeface="ＭＳ Ｐゴシック" panose="020B0600070205080204" pitchFamily="34" charset="-128"/>
              </a:defRPr>
            </a:lvl1pPr>
            <a:lvl2pPr marL="742950" indent="-285750">
              <a:defRPr>
                <a:solidFill>
                  <a:schemeClr val="tx1"/>
                </a:solidFill>
                <a:latin typeface="Verdana" panose="020B0604030504040204" pitchFamily="34" charset="0"/>
                <a:ea typeface="ＭＳ Ｐゴシック" panose="020B0600070205080204" pitchFamily="34" charset="-128"/>
              </a:defRPr>
            </a:lvl2pPr>
            <a:lvl3pPr marL="1143000" indent="-228600">
              <a:defRPr>
                <a:solidFill>
                  <a:schemeClr val="tx1"/>
                </a:solidFill>
                <a:latin typeface="Verdana" panose="020B0604030504040204" pitchFamily="34" charset="0"/>
                <a:ea typeface="ＭＳ Ｐゴシック" panose="020B0600070205080204" pitchFamily="34" charset="-128"/>
              </a:defRPr>
            </a:lvl3pPr>
            <a:lvl4pPr marL="1600200" indent="-228600">
              <a:defRPr>
                <a:solidFill>
                  <a:schemeClr val="tx1"/>
                </a:solidFill>
                <a:latin typeface="Verdana" panose="020B0604030504040204" pitchFamily="34" charset="0"/>
                <a:ea typeface="ＭＳ Ｐゴシック" panose="020B0600070205080204" pitchFamily="34" charset="-128"/>
              </a:defRPr>
            </a:lvl4pPr>
            <a:lvl5pPr marL="2057400" indent="-228600">
              <a:defRPr>
                <a:solidFill>
                  <a:schemeClr val="tx1"/>
                </a:solidFill>
                <a:latin typeface="Verdana" panose="020B060403050404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a:solidFill>
                  <a:schemeClr val="tx1"/>
                </a:solidFill>
                <a:latin typeface="Verdana" panose="020B060403050404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a:solidFill>
                  <a:schemeClr val="tx1"/>
                </a:solidFill>
                <a:latin typeface="Verdana" panose="020B060403050404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a:solidFill>
                  <a:schemeClr val="tx1"/>
                </a:solidFill>
                <a:latin typeface="Verdana" panose="020B060403050404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a:solidFill>
                  <a:schemeClr val="tx1"/>
                </a:solidFill>
                <a:latin typeface="Verdana" panose="020B0604030504040204" pitchFamily="34" charset="0"/>
                <a:ea typeface="ＭＳ Ｐゴシック" panose="020B0600070205080204" pitchFamily="34" charset="-128"/>
              </a:defRPr>
            </a:lvl9pPr>
          </a:lstStyle>
          <a:p>
            <a:pPr algn="ctr">
              <a:spcBef>
                <a:spcPct val="50000"/>
              </a:spcBef>
              <a:defRPr/>
            </a:pPr>
            <a:r>
              <a:rPr lang="fr-FR" altLang="fr-FR" sz="1200" b="1" dirty="0">
                <a:ea typeface="Verdana" panose="020B0604030504040204" pitchFamily="34" charset="0"/>
                <a:cs typeface="Verdana" panose="020B0604030504040204" pitchFamily="34" charset="0"/>
              </a:rPr>
              <a:t>Options : annuités garanties et/ou</a:t>
            </a:r>
            <a:endParaRPr lang="fr-FR" altLang="fr-FR" sz="1200" dirty="0">
              <a:ea typeface="Verdana" panose="020B0604030504040204" pitchFamily="34" charset="0"/>
              <a:cs typeface="Verdana" panose="020B0604030504040204" pitchFamily="34" charset="0"/>
            </a:endParaRPr>
          </a:p>
        </p:txBody>
      </p:sp>
      <p:sp>
        <p:nvSpPr>
          <p:cNvPr id="57" name="Rectangle 56">
            <a:extLst>
              <a:ext uri="{FF2B5EF4-FFF2-40B4-BE49-F238E27FC236}">
                <a16:creationId xmlns:a16="http://schemas.microsoft.com/office/drawing/2014/main" id="{A99852FB-4777-4C11-B6B1-F42550F6B20B}"/>
              </a:ext>
            </a:extLst>
          </p:cNvPr>
          <p:cNvSpPr/>
          <p:nvPr/>
        </p:nvSpPr>
        <p:spPr>
          <a:xfrm>
            <a:off x="608653" y="6008903"/>
            <a:ext cx="7408231" cy="215444"/>
          </a:xfrm>
          <a:prstGeom prst="rect">
            <a:avLst/>
          </a:prstGeom>
          <a:noFill/>
        </p:spPr>
        <p:txBody>
          <a:bodyPr wrap="square">
            <a:spAutoFit/>
          </a:bodyPr>
          <a:lstStyle/>
          <a:p>
            <a:r>
              <a:rPr lang="fr-FR" sz="800" i="1" dirty="0">
                <a:latin typeface="Verdana" panose="020B0604030504040204" pitchFamily="34" charset="0"/>
                <a:ea typeface="Verdana" panose="020B0604030504040204" pitchFamily="34" charset="0"/>
                <a:cs typeface="Times New Roman" panose="02020603050405020304" pitchFamily="18" charset="0"/>
              </a:rPr>
              <a:t>La rente est calculée en fonction des tables de mortalité en vigueur à la liquidation (TGF05 actuellement), et avec un taux technique = 0</a:t>
            </a:r>
            <a:endParaRPr lang="fr-FR" sz="800" i="1" dirty="0">
              <a:latin typeface="Verdana" panose="020B0604030504040204" pitchFamily="34" charset="0"/>
              <a:ea typeface="Verdana" panose="020B0604030504040204" pitchFamily="34" charset="0"/>
            </a:endParaRPr>
          </a:p>
        </p:txBody>
      </p:sp>
      <p:sp>
        <p:nvSpPr>
          <p:cNvPr id="58" name="Espace réservé du texte 18">
            <a:extLst>
              <a:ext uri="{FF2B5EF4-FFF2-40B4-BE49-F238E27FC236}">
                <a16:creationId xmlns:a16="http://schemas.microsoft.com/office/drawing/2014/main" id="{E9878267-A31B-4BFD-B619-7CBAA9C5591E}"/>
              </a:ext>
            </a:extLst>
          </p:cNvPr>
          <p:cNvSpPr>
            <a:spLocks noGrp="1"/>
          </p:cNvSpPr>
          <p:nvPr>
            <p:ph type="body" sz="quarter" idx="12"/>
          </p:nvPr>
        </p:nvSpPr>
        <p:spPr>
          <a:xfrm>
            <a:off x="4813300" y="100013"/>
            <a:ext cx="3881438" cy="363537"/>
          </a:xfrm>
        </p:spPr>
        <p:txBody>
          <a:bodyPr>
            <a:normAutofit/>
          </a:bodyPr>
          <a:lstStyle/>
          <a:p>
            <a:r>
              <a:rPr lang="fr-FR" dirty="0"/>
              <a:t>le PER-OB</a:t>
            </a:r>
          </a:p>
        </p:txBody>
      </p:sp>
    </p:spTree>
    <p:extLst>
      <p:ext uri="{BB962C8B-B14F-4D97-AF65-F5344CB8AC3E}">
        <p14:creationId xmlns:p14="http://schemas.microsoft.com/office/powerpoint/2010/main" val="207296567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re 2">
            <a:extLst>
              <a:ext uri="{FF2B5EF4-FFF2-40B4-BE49-F238E27FC236}">
                <a16:creationId xmlns:a16="http://schemas.microsoft.com/office/drawing/2014/main" id="{8A0992AF-8D96-E846-9E9D-066B75802C33}"/>
              </a:ext>
            </a:extLst>
          </p:cNvPr>
          <p:cNvSpPr>
            <a:spLocks noGrp="1"/>
          </p:cNvSpPr>
          <p:nvPr>
            <p:ph type="title"/>
          </p:nvPr>
        </p:nvSpPr>
        <p:spPr/>
        <p:txBody>
          <a:bodyPr/>
          <a:lstStyle/>
          <a:p>
            <a:r>
              <a:rPr lang="fr-FR" dirty="0"/>
              <a:t>3</a:t>
            </a:r>
          </a:p>
        </p:txBody>
      </p:sp>
      <p:sp>
        <p:nvSpPr>
          <p:cNvPr id="20" name="Espace réservé du texte 19">
            <a:extLst>
              <a:ext uri="{FF2B5EF4-FFF2-40B4-BE49-F238E27FC236}">
                <a16:creationId xmlns:a16="http://schemas.microsoft.com/office/drawing/2014/main" id="{F53F1A85-DB07-AD45-B153-48FE3EF8E7CB}"/>
              </a:ext>
            </a:extLst>
          </p:cNvPr>
          <p:cNvSpPr>
            <a:spLocks noGrp="1"/>
          </p:cNvSpPr>
          <p:nvPr>
            <p:ph type="body" sz="quarter" idx="13"/>
          </p:nvPr>
        </p:nvSpPr>
        <p:spPr>
          <a:xfrm>
            <a:off x="1368425" y="521613"/>
            <a:ext cx="5064879" cy="333375"/>
          </a:xfrm>
        </p:spPr>
        <p:txBody>
          <a:bodyPr/>
          <a:lstStyle/>
          <a:p>
            <a:r>
              <a:rPr lang="fr-FR" dirty="0"/>
              <a:t>HORIZEN PER-OB</a:t>
            </a:r>
          </a:p>
        </p:txBody>
      </p:sp>
      <p:sp>
        <p:nvSpPr>
          <p:cNvPr id="33" name="AutoShape 21">
            <a:extLst>
              <a:ext uri="{FF2B5EF4-FFF2-40B4-BE49-F238E27FC236}">
                <a16:creationId xmlns:a16="http://schemas.microsoft.com/office/drawing/2014/main" id="{D53E32A1-7D2D-4230-B5F3-67C88CE99F03}"/>
              </a:ext>
            </a:extLst>
          </p:cNvPr>
          <p:cNvSpPr>
            <a:spLocks noChangeArrowheads="1"/>
          </p:cNvSpPr>
          <p:nvPr/>
        </p:nvSpPr>
        <p:spPr bwMode="auto">
          <a:xfrm>
            <a:off x="913745" y="1553360"/>
            <a:ext cx="1314451" cy="654107"/>
          </a:xfrm>
          <a:prstGeom prst="roundRect">
            <a:avLst>
              <a:gd name="adj" fmla="val 16667"/>
            </a:avLst>
          </a:prstGeom>
          <a:solidFill>
            <a:srgbClr val="00A183"/>
          </a:solidFill>
          <a:ln w="9525">
            <a:solidFill>
              <a:srgbClr val="00A183"/>
            </a:solidFill>
            <a:round/>
            <a:headEnd/>
            <a:tailEnd/>
          </a:ln>
        </p:spPr>
        <p:txBody>
          <a:bodyPr wrap="none" lIns="91439" tIns="45719" rIns="91439" bIns="45719" anchor="ctr"/>
          <a:lstStyle>
            <a:lvl1pPr>
              <a:defRPr>
                <a:solidFill>
                  <a:schemeClr val="tx1"/>
                </a:solidFill>
                <a:latin typeface="Calibri" panose="020F0502020204030204" pitchFamily="34" charset="0"/>
                <a:ea typeface="ＭＳ Ｐゴシック" panose="020B0600070205080204" pitchFamily="34" charset="-128"/>
              </a:defRPr>
            </a:lvl1pPr>
            <a:lvl2pPr marL="742950" indent="-285750">
              <a:defRPr>
                <a:solidFill>
                  <a:schemeClr val="tx1"/>
                </a:solidFill>
                <a:latin typeface="Calibri" panose="020F0502020204030204" pitchFamily="34" charset="0"/>
                <a:ea typeface="ＭＳ Ｐゴシック" panose="020B0600070205080204" pitchFamily="34" charset="-128"/>
              </a:defRPr>
            </a:lvl2pPr>
            <a:lvl3pPr marL="1143000" indent="-228600">
              <a:defRPr>
                <a:solidFill>
                  <a:schemeClr val="tx1"/>
                </a:solidFill>
                <a:latin typeface="Calibri" panose="020F0502020204030204" pitchFamily="34" charset="0"/>
                <a:ea typeface="ＭＳ Ｐゴシック" panose="020B0600070205080204" pitchFamily="34" charset="-128"/>
              </a:defRPr>
            </a:lvl3pPr>
            <a:lvl4pPr marL="1600200" indent="-228600">
              <a:defRPr>
                <a:solidFill>
                  <a:schemeClr val="tx1"/>
                </a:solidFill>
                <a:latin typeface="Calibri" panose="020F0502020204030204" pitchFamily="34" charset="0"/>
                <a:ea typeface="ＭＳ Ｐゴシック" panose="020B0600070205080204" pitchFamily="34" charset="-128"/>
              </a:defRPr>
            </a:lvl4pPr>
            <a:lvl5pPr marL="2057400" indent="-228600">
              <a:defRPr>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9pPr>
          </a:lstStyle>
          <a:p>
            <a:pPr algn="ctr" defTabSz="914354"/>
            <a:r>
              <a:rPr lang="fr-FR" altLang="fr-FR" sz="1100" b="1" dirty="0">
                <a:solidFill>
                  <a:schemeClr val="bg1"/>
                </a:solidFill>
                <a:latin typeface="Verdana" panose="020B0604030504040204" pitchFamily="34" charset="0"/>
              </a:rPr>
              <a:t>Grille </a:t>
            </a:r>
          </a:p>
          <a:p>
            <a:pPr algn="ctr" defTabSz="914354"/>
            <a:r>
              <a:rPr lang="fr-FR" altLang="fr-FR" sz="1100" b="1" dirty="0">
                <a:solidFill>
                  <a:schemeClr val="bg1"/>
                </a:solidFill>
                <a:latin typeface="Verdana" panose="020B0604030504040204" pitchFamily="34" charset="0"/>
              </a:rPr>
              <a:t>Prudente</a:t>
            </a:r>
          </a:p>
        </p:txBody>
      </p:sp>
      <p:sp>
        <p:nvSpPr>
          <p:cNvPr id="34" name="AutoShape 21">
            <a:extLst>
              <a:ext uri="{FF2B5EF4-FFF2-40B4-BE49-F238E27FC236}">
                <a16:creationId xmlns:a16="http://schemas.microsoft.com/office/drawing/2014/main" id="{85D217CC-ADB2-42FF-8A72-1B516D0841F7}"/>
              </a:ext>
            </a:extLst>
          </p:cNvPr>
          <p:cNvSpPr>
            <a:spLocks noChangeArrowheads="1"/>
          </p:cNvSpPr>
          <p:nvPr/>
        </p:nvSpPr>
        <p:spPr bwMode="auto">
          <a:xfrm>
            <a:off x="3776131" y="1606179"/>
            <a:ext cx="1354137" cy="631129"/>
          </a:xfrm>
          <a:prstGeom prst="roundRect">
            <a:avLst>
              <a:gd name="adj" fmla="val 16667"/>
            </a:avLst>
          </a:prstGeom>
          <a:solidFill>
            <a:srgbClr val="EF7D00"/>
          </a:solidFill>
          <a:ln w="9525">
            <a:solidFill>
              <a:srgbClr val="EF7D00"/>
            </a:solidFill>
            <a:round/>
            <a:headEnd/>
            <a:tailEnd/>
          </a:ln>
        </p:spPr>
        <p:txBody>
          <a:bodyPr wrap="none" lIns="91439" tIns="45719" rIns="91439" bIns="45719" anchor="ctr"/>
          <a:lstStyle>
            <a:lvl1pPr>
              <a:defRPr>
                <a:solidFill>
                  <a:schemeClr val="tx1"/>
                </a:solidFill>
                <a:latin typeface="Calibri" panose="020F0502020204030204" pitchFamily="34" charset="0"/>
                <a:ea typeface="ＭＳ Ｐゴシック" panose="020B0600070205080204" pitchFamily="34" charset="-128"/>
              </a:defRPr>
            </a:lvl1pPr>
            <a:lvl2pPr marL="742950" indent="-285750">
              <a:defRPr>
                <a:solidFill>
                  <a:schemeClr val="tx1"/>
                </a:solidFill>
                <a:latin typeface="Calibri" panose="020F0502020204030204" pitchFamily="34" charset="0"/>
                <a:ea typeface="ＭＳ Ｐゴシック" panose="020B0600070205080204" pitchFamily="34" charset="-128"/>
              </a:defRPr>
            </a:lvl2pPr>
            <a:lvl3pPr marL="1143000" indent="-228600">
              <a:defRPr>
                <a:solidFill>
                  <a:schemeClr val="tx1"/>
                </a:solidFill>
                <a:latin typeface="Calibri" panose="020F0502020204030204" pitchFamily="34" charset="0"/>
                <a:ea typeface="ＭＳ Ｐゴシック" panose="020B0600070205080204" pitchFamily="34" charset="-128"/>
              </a:defRPr>
            </a:lvl3pPr>
            <a:lvl4pPr marL="1600200" indent="-228600">
              <a:defRPr>
                <a:solidFill>
                  <a:schemeClr val="tx1"/>
                </a:solidFill>
                <a:latin typeface="Calibri" panose="020F0502020204030204" pitchFamily="34" charset="0"/>
                <a:ea typeface="ＭＳ Ｐゴシック" panose="020B0600070205080204" pitchFamily="34" charset="-128"/>
              </a:defRPr>
            </a:lvl4pPr>
            <a:lvl5pPr marL="2057400" indent="-228600">
              <a:defRPr>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9pPr>
          </a:lstStyle>
          <a:p>
            <a:pPr algn="ctr" defTabSz="914354"/>
            <a:r>
              <a:rPr lang="fr-FR" altLang="fr-FR" sz="1100" b="1" dirty="0">
                <a:solidFill>
                  <a:schemeClr val="bg1"/>
                </a:solidFill>
                <a:latin typeface="Verdana" panose="020B0604030504040204" pitchFamily="34" charset="0"/>
              </a:rPr>
              <a:t>Grille </a:t>
            </a:r>
          </a:p>
          <a:p>
            <a:pPr algn="ctr" defTabSz="914354"/>
            <a:r>
              <a:rPr lang="fr-FR" altLang="fr-FR" sz="1100" b="1" dirty="0">
                <a:solidFill>
                  <a:schemeClr val="bg1"/>
                </a:solidFill>
                <a:latin typeface="Verdana" panose="020B0604030504040204" pitchFamily="34" charset="0"/>
              </a:rPr>
              <a:t>Equilibrée</a:t>
            </a:r>
          </a:p>
        </p:txBody>
      </p:sp>
      <p:sp>
        <p:nvSpPr>
          <p:cNvPr id="35" name="AutoShape 21">
            <a:extLst>
              <a:ext uri="{FF2B5EF4-FFF2-40B4-BE49-F238E27FC236}">
                <a16:creationId xmlns:a16="http://schemas.microsoft.com/office/drawing/2014/main" id="{77FADC42-2AE9-4647-98EE-CA38BA20A3EB}"/>
              </a:ext>
            </a:extLst>
          </p:cNvPr>
          <p:cNvSpPr>
            <a:spLocks noChangeArrowheads="1"/>
          </p:cNvSpPr>
          <p:nvPr/>
        </p:nvSpPr>
        <p:spPr bwMode="auto">
          <a:xfrm>
            <a:off x="6713952" y="1624184"/>
            <a:ext cx="1354137" cy="665326"/>
          </a:xfrm>
          <a:prstGeom prst="roundRect">
            <a:avLst>
              <a:gd name="adj" fmla="val 16667"/>
            </a:avLst>
          </a:prstGeom>
          <a:solidFill>
            <a:srgbClr val="D13089"/>
          </a:solidFill>
          <a:ln w="9525">
            <a:solidFill>
              <a:srgbClr val="D13089"/>
            </a:solidFill>
            <a:round/>
            <a:headEnd/>
            <a:tailEnd/>
          </a:ln>
        </p:spPr>
        <p:txBody>
          <a:bodyPr wrap="none" lIns="91439" tIns="45719" rIns="91439" bIns="45719" anchor="ctr"/>
          <a:lstStyle>
            <a:lvl1pPr>
              <a:defRPr>
                <a:solidFill>
                  <a:schemeClr val="tx1"/>
                </a:solidFill>
                <a:latin typeface="Calibri" panose="020F0502020204030204" pitchFamily="34" charset="0"/>
                <a:ea typeface="ＭＳ Ｐゴシック" panose="020B0600070205080204" pitchFamily="34" charset="-128"/>
              </a:defRPr>
            </a:lvl1pPr>
            <a:lvl2pPr marL="742950" indent="-285750">
              <a:defRPr>
                <a:solidFill>
                  <a:schemeClr val="tx1"/>
                </a:solidFill>
                <a:latin typeface="Calibri" panose="020F0502020204030204" pitchFamily="34" charset="0"/>
                <a:ea typeface="ＭＳ Ｐゴシック" panose="020B0600070205080204" pitchFamily="34" charset="-128"/>
              </a:defRPr>
            </a:lvl2pPr>
            <a:lvl3pPr marL="1143000" indent="-228600">
              <a:defRPr>
                <a:solidFill>
                  <a:schemeClr val="tx1"/>
                </a:solidFill>
                <a:latin typeface="Calibri" panose="020F0502020204030204" pitchFamily="34" charset="0"/>
                <a:ea typeface="ＭＳ Ｐゴシック" panose="020B0600070205080204" pitchFamily="34" charset="-128"/>
              </a:defRPr>
            </a:lvl3pPr>
            <a:lvl4pPr marL="1600200" indent="-228600">
              <a:defRPr>
                <a:solidFill>
                  <a:schemeClr val="tx1"/>
                </a:solidFill>
                <a:latin typeface="Calibri" panose="020F0502020204030204" pitchFamily="34" charset="0"/>
                <a:ea typeface="ＭＳ Ｐゴシック" panose="020B0600070205080204" pitchFamily="34" charset="-128"/>
              </a:defRPr>
            </a:lvl4pPr>
            <a:lvl5pPr marL="2057400" indent="-228600">
              <a:defRPr>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9pPr>
          </a:lstStyle>
          <a:p>
            <a:pPr algn="ctr" defTabSz="914354"/>
            <a:r>
              <a:rPr lang="fr-FR" altLang="fr-FR" sz="1100" b="1" dirty="0">
                <a:solidFill>
                  <a:schemeClr val="bg1"/>
                </a:solidFill>
                <a:latin typeface="Verdana" panose="020B0604030504040204" pitchFamily="34" charset="0"/>
              </a:rPr>
              <a:t>Grille </a:t>
            </a:r>
          </a:p>
          <a:p>
            <a:pPr algn="ctr" defTabSz="914354"/>
            <a:r>
              <a:rPr lang="fr-FR" altLang="fr-FR" sz="1100" b="1" dirty="0">
                <a:solidFill>
                  <a:schemeClr val="bg1"/>
                </a:solidFill>
                <a:latin typeface="Verdana" panose="020B0604030504040204" pitchFamily="34" charset="0"/>
              </a:rPr>
              <a:t>Dynamique</a:t>
            </a:r>
          </a:p>
        </p:txBody>
      </p:sp>
      <p:sp>
        <p:nvSpPr>
          <p:cNvPr id="39" name="ZoneTexte 38">
            <a:extLst>
              <a:ext uri="{FF2B5EF4-FFF2-40B4-BE49-F238E27FC236}">
                <a16:creationId xmlns:a16="http://schemas.microsoft.com/office/drawing/2014/main" id="{3CD48D40-D78C-41A2-A1C1-4E42C37A27AF}"/>
              </a:ext>
            </a:extLst>
          </p:cNvPr>
          <p:cNvSpPr txBox="1"/>
          <p:nvPr/>
        </p:nvSpPr>
        <p:spPr>
          <a:xfrm rot="20376011">
            <a:off x="3131019" y="1469576"/>
            <a:ext cx="1376548" cy="369330"/>
          </a:xfrm>
          <a:prstGeom prst="rect">
            <a:avLst/>
          </a:prstGeom>
          <a:solidFill>
            <a:srgbClr val="C00000"/>
          </a:solidFill>
        </p:spPr>
        <p:txBody>
          <a:bodyPr wrap="square" lIns="91439" tIns="45719" rIns="91439" bIns="45719" rtlCol="0">
            <a:spAutoFit/>
          </a:bodyPr>
          <a:lstStyle/>
          <a:p>
            <a:pPr algn="ctr" defTabSz="914354"/>
            <a:r>
              <a:rPr lang="fr-FR" sz="900" b="1" cap="all" dirty="0">
                <a:solidFill>
                  <a:srgbClr val="FFFFFF"/>
                </a:solidFill>
                <a:ea typeface="Verdana" panose="020B0604030504040204" pitchFamily="34" charset="0"/>
                <a:cs typeface="Verdana" panose="020B0604030504040204" pitchFamily="34" charset="0"/>
              </a:rPr>
              <a:t>Option de gestion</a:t>
            </a:r>
          </a:p>
          <a:p>
            <a:pPr algn="ctr" defTabSz="914354"/>
            <a:r>
              <a:rPr lang="fr-FR" sz="900" b="1" cap="all" dirty="0">
                <a:solidFill>
                  <a:srgbClr val="FFFFFF"/>
                </a:solidFill>
                <a:ea typeface="Verdana" panose="020B0604030504040204" pitchFamily="34" charset="0"/>
                <a:cs typeface="Verdana" panose="020B0604030504040204" pitchFamily="34" charset="0"/>
              </a:rPr>
              <a:t> PAR DEFAUT</a:t>
            </a:r>
          </a:p>
        </p:txBody>
      </p:sp>
      <p:graphicFrame>
        <p:nvGraphicFramePr>
          <p:cNvPr id="13" name="Graphique 12">
            <a:extLst>
              <a:ext uri="{FF2B5EF4-FFF2-40B4-BE49-F238E27FC236}">
                <a16:creationId xmlns:a16="http://schemas.microsoft.com/office/drawing/2014/main" id="{DF61F5DF-6B8E-473F-82EF-511B053F72CD}"/>
              </a:ext>
            </a:extLst>
          </p:cNvPr>
          <p:cNvGraphicFramePr>
            <a:graphicFrameLocks/>
          </p:cNvGraphicFramePr>
          <p:nvPr/>
        </p:nvGraphicFramePr>
        <p:xfrm>
          <a:off x="130395" y="1981139"/>
          <a:ext cx="2923817" cy="3517494"/>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4" name="Graphique 13">
            <a:extLst>
              <a:ext uri="{FF2B5EF4-FFF2-40B4-BE49-F238E27FC236}">
                <a16:creationId xmlns:a16="http://schemas.microsoft.com/office/drawing/2014/main" id="{CE168E0B-A1C0-4EB2-AA63-AFDC98311E20}"/>
              </a:ext>
            </a:extLst>
          </p:cNvPr>
          <p:cNvGraphicFramePr>
            <a:graphicFrameLocks/>
          </p:cNvGraphicFramePr>
          <p:nvPr/>
        </p:nvGraphicFramePr>
        <p:xfrm>
          <a:off x="5917138" y="2158932"/>
          <a:ext cx="2611226" cy="3762038"/>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7" name="Graphique 15">
            <a:extLst>
              <a:ext uri="{FF2B5EF4-FFF2-40B4-BE49-F238E27FC236}">
                <a16:creationId xmlns:a16="http://schemas.microsoft.com/office/drawing/2014/main" id="{62052CF0-D271-4886-BE7F-860E9F26848B}"/>
              </a:ext>
            </a:extLst>
          </p:cNvPr>
          <p:cNvGraphicFramePr>
            <a:graphicFrameLocks/>
          </p:cNvGraphicFramePr>
          <p:nvPr/>
        </p:nvGraphicFramePr>
        <p:xfrm>
          <a:off x="3008453" y="1741338"/>
          <a:ext cx="3208898" cy="5121321"/>
        </p:xfrm>
        <a:graphic>
          <a:graphicData uri="http://schemas.openxmlformats.org/presentationml/2006/ole">
            <mc:AlternateContent xmlns:mc="http://schemas.openxmlformats.org/markup-compatibility/2006">
              <mc:Choice xmlns:v="urn:schemas-microsoft-com:vml" Requires="v">
                <p:oleObj spid="_x0000_s1064" name="Chart" r:id="rId5" imgW="3243353" imgH="5523455" progId="Excel.Chart.8">
                  <p:embed/>
                </p:oleObj>
              </mc:Choice>
              <mc:Fallback>
                <p:oleObj name="Chart" r:id="rId5" imgW="3243353" imgH="5523455" progId="Excel.Chart.8">
                  <p:embed/>
                  <p:pic>
                    <p:nvPicPr>
                      <p:cNvPr id="17" name="Graphique 15">
                        <a:extLst>
                          <a:ext uri="{FF2B5EF4-FFF2-40B4-BE49-F238E27FC236}">
                            <a16:creationId xmlns:a16="http://schemas.microsoft.com/office/drawing/2014/main" id="{62052CF0-D271-4886-BE7F-860E9F26848B}"/>
                          </a:ext>
                        </a:extLst>
                      </p:cNvPr>
                      <p:cNvPicPr>
                        <a:picLocks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008453" y="1741338"/>
                        <a:ext cx="3208898" cy="5121321"/>
                      </a:xfrm>
                      <a:prstGeom prst="rect">
                        <a:avLst/>
                      </a:prstGeom>
                      <a:noFill/>
                    </p:spPr>
                  </p:pic>
                </p:oleObj>
              </mc:Fallback>
            </mc:AlternateContent>
          </a:graphicData>
        </a:graphic>
      </p:graphicFrame>
      <p:pic>
        <p:nvPicPr>
          <p:cNvPr id="2" name="Image 1">
            <a:extLst>
              <a:ext uri="{FF2B5EF4-FFF2-40B4-BE49-F238E27FC236}">
                <a16:creationId xmlns:a16="http://schemas.microsoft.com/office/drawing/2014/main" id="{96FAD1F2-C6C2-4ED9-93EB-351535E7468A}"/>
              </a:ext>
            </a:extLst>
          </p:cNvPr>
          <p:cNvPicPr>
            <a:picLocks noChangeAspect="1"/>
          </p:cNvPicPr>
          <p:nvPr/>
        </p:nvPicPr>
        <p:blipFill>
          <a:blip r:embed="rId7"/>
          <a:stretch>
            <a:fillRect/>
          </a:stretch>
        </p:blipFill>
        <p:spPr>
          <a:xfrm>
            <a:off x="6713755" y="3880225"/>
            <a:ext cx="1981200" cy="1057275"/>
          </a:xfrm>
          <a:prstGeom prst="rect">
            <a:avLst/>
          </a:prstGeom>
        </p:spPr>
      </p:pic>
      <p:sp>
        <p:nvSpPr>
          <p:cNvPr id="4" name="ZoneTexte 3">
            <a:extLst>
              <a:ext uri="{FF2B5EF4-FFF2-40B4-BE49-F238E27FC236}">
                <a16:creationId xmlns:a16="http://schemas.microsoft.com/office/drawing/2014/main" id="{B4D1E1F8-F9CE-48A2-9444-5C08F1561BE3}"/>
              </a:ext>
            </a:extLst>
          </p:cNvPr>
          <p:cNvSpPr txBox="1"/>
          <p:nvPr/>
        </p:nvSpPr>
        <p:spPr>
          <a:xfrm>
            <a:off x="3226863" y="3783663"/>
            <a:ext cx="2395064" cy="1380510"/>
          </a:xfrm>
          <a:prstGeom prst="rect">
            <a:avLst/>
          </a:prstGeom>
          <a:solidFill>
            <a:schemeClr val="bg1"/>
          </a:solidFill>
        </p:spPr>
        <p:txBody>
          <a:bodyPr wrap="square" rtlCol="0">
            <a:spAutoFit/>
          </a:bodyPr>
          <a:lstStyle/>
          <a:p>
            <a:endParaRPr lang="fr-FR" dirty="0"/>
          </a:p>
        </p:txBody>
      </p:sp>
      <p:sp>
        <p:nvSpPr>
          <p:cNvPr id="15" name="Rectangle 2">
            <a:extLst>
              <a:ext uri="{FF2B5EF4-FFF2-40B4-BE49-F238E27FC236}">
                <a16:creationId xmlns:a16="http://schemas.microsoft.com/office/drawing/2014/main" id="{303EEFD6-3367-4078-B89A-DE5A0FBEBE18}"/>
              </a:ext>
            </a:extLst>
          </p:cNvPr>
          <p:cNvSpPr>
            <a:spLocks noChangeArrowheads="1"/>
          </p:cNvSpPr>
          <p:nvPr/>
        </p:nvSpPr>
        <p:spPr bwMode="auto">
          <a:xfrm>
            <a:off x="0" y="4863208"/>
            <a:ext cx="9144000" cy="1015663"/>
          </a:xfrm>
          <a:prstGeom prst="rect">
            <a:avLst/>
          </a:prstGeom>
          <a:solidFill>
            <a:srgbClr val="D13089"/>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MS PGothic" panose="020B0600070205080204" pitchFamily="34" charset="-128"/>
              </a:defRPr>
            </a:lvl1pPr>
            <a:lvl2pPr marL="742950" indent="-285750">
              <a:defRPr>
                <a:solidFill>
                  <a:schemeClr val="tx1"/>
                </a:solidFill>
                <a:latin typeface="Calibri" panose="020F0502020204030204" pitchFamily="34" charset="0"/>
                <a:ea typeface="MS PGothic" panose="020B0600070205080204" pitchFamily="34" charset="-128"/>
              </a:defRPr>
            </a:lvl2pPr>
            <a:lvl3pPr marL="1143000" indent="-228600">
              <a:defRPr>
                <a:solidFill>
                  <a:schemeClr val="tx1"/>
                </a:solidFill>
                <a:latin typeface="Calibri" panose="020F0502020204030204" pitchFamily="34" charset="0"/>
                <a:ea typeface="MS PGothic" panose="020B0600070205080204" pitchFamily="34" charset="-128"/>
              </a:defRPr>
            </a:lvl3pPr>
            <a:lvl4pPr marL="1600200" indent="-228600">
              <a:defRPr>
                <a:solidFill>
                  <a:schemeClr val="tx1"/>
                </a:solidFill>
                <a:latin typeface="Calibri" panose="020F0502020204030204" pitchFamily="34" charset="0"/>
                <a:ea typeface="MS PGothic" panose="020B0600070205080204" pitchFamily="34" charset="-128"/>
              </a:defRPr>
            </a:lvl4pPr>
            <a:lvl5pPr marL="2057400" indent="-228600">
              <a:defRPr>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r>
              <a:rPr lang="fr-FR" altLang="fr-FR" sz="1200" dirty="0">
                <a:solidFill>
                  <a:srgbClr val="404040"/>
                </a:solidFill>
                <a:latin typeface="Radikal"/>
              </a:rPr>
              <a:t>								</a:t>
            </a:r>
            <a:r>
              <a:rPr lang="fr-FR" altLang="fr-FR" sz="1200" b="1" u="sng" dirty="0">
                <a:solidFill>
                  <a:schemeClr val="bg1"/>
                </a:solidFill>
                <a:latin typeface="Radikal"/>
              </a:rPr>
              <a:t>Exemple : </a:t>
            </a:r>
          </a:p>
          <a:p>
            <a:r>
              <a:rPr lang="fr-FR" altLang="fr-FR" sz="1200" dirty="0">
                <a:solidFill>
                  <a:schemeClr val="bg1"/>
                </a:solidFill>
                <a:latin typeface="Radikal"/>
              </a:rPr>
              <a:t>								Dans le cadre du profil Horizon retraite grille	Équilibrée, adapté aux épargnants 									ayant une appétence au risque modéré, le portefeuille est investi à 35 % sur des									supports à faible risque pour	un titulaire de 40 ans. Ce pourcentage passe à 70%									quand le titulaire est proche de son départ en retraite ( à partir de 60 ans).</a:t>
            </a:r>
          </a:p>
        </p:txBody>
      </p:sp>
      <p:graphicFrame>
        <p:nvGraphicFramePr>
          <p:cNvPr id="16" name="Tableau 15">
            <a:extLst>
              <a:ext uri="{FF2B5EF4-FFF2-40B4-BE49-F238E27FC236}">
                <a16:creationId xmlns:a16="http://schemas.microsoft.com/office/drawing/2014/main" id="{C96F5DDD-13F7-4E6B-B57B-F6A9C77721F0}"/>
              </a:ext>
            </a:extLst>
          </p:cNvPr>
          <p:cNvGraphicFramePr>
            <a:graphicFrameLocks noGrp="1"/>
          </p:cNvGraphicFramePr>
          <p:nvPr/>
        </p:nvGraphicFramePr>
        <p:xfrm>
          <a:off x="373129" y="3790034"/>
          <a:ext cx="3081337" cy="2585414"/>
        </p:xfrm>
        <a:graphic>
          <a:graphicData uri="http://schemas.openxmlformats.org/drawingml/2006/table">
            <a:tbl>
              <a:tblPr/>
              <a:tblGrid>
                <a:gridCol w="408153">
                  <a:extLst>
                    <a:ext uri="{9D8B030D-6E8A-4147-A177-3AD203B41FA5}">
                      <a16:colId xmlns:a16="http://schemas.microsoft.com/office/drawing/2014/main" val="4233117922"/>
                    </a:ext>
                  </a:extLst>
                </a:gridCol>
                <a:gridCol w="956674">
                  <a:extLst>
                    <a:ext uri="{9D8B030D-6E8A-4147-A177-3AD203B41FA5}">
                      <a16:colId xmlns:a16="http://schemas.microsoft.com/office/drawing/2014/main" val="3958654040"/>
                    </a:ext>
                  </a:extLst>
                </a:gridCol>
                <a:gridCol w="858702">
                  <a:extLst>
                    <a:ext uri="{9D8B030D-6E8A-4147-A177-3AD203B41FA5}">
                      <a16:colId xmlns:a16="http://schemas.microsoft.com/office/drawing/2014/main" val="3539048865"/>
                    </a:ext>
                  </a:extLst>
                </a:gridCol>
                <a:gridCol w="857808">
                  <a:extLst>
                    <a:ext uri="{9D8B030D-6E8A-4147-A177-3AD203B41FA5}">
                      <a16:colId xmlns:a16="http://schemas.microsoft.com/office/drawing/2014/main" val="3756287583"/>
                    </a:ext>
                  </a:extLst>
                </a:gridCol>
              </a:tblGrid>
              <a:tr h="159735">
                <a:tc gridSpan="4">
                  <a:txBody>
                    <a:bodyPr/>
                    <a:lstStyle/>
                    <a:p>
                      <a:pPr algn="ctr" fontAlgn="ctr"/>
                      <a:r>
                        <a:rPr lang="fr-FR" sz="1100" b="0" i="0" u="none" strike="noStrike" dirty="0">
                          <a:solidFill>
                            <a:srgbClr val="000000"/>
                          </a:solidFill>
                          <a:effectLst/>
                          <a:latin typeface="Calibri" panose="020F0502020204030204" pitchFamily="34" charset="0"/>
                        </a:rPr>
                        <a:t>Part de l’épargne investie sur le fonds en euros et/ou UC à faible risque</a:t>
                      </a:r>
                    </a:p>
                  </a:txBody>
                  <a:tcPr marL="9527" marR="9527" marT="952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pPr algn="ctr" fontAlgn="ctr"/>
                      <a:endParaRPr lang="fr-FR" sz="1100" b="0" i="0" u="none" strike="noStrike" dirty="0">
                        <a:solidFill>
                          <a:srgbClr val="000000"/>
                        </a:solidFill>
                        <a:effectLst/>
                        <a:latin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pPr algn="ctr" fontAlgn="ctr"/>
                      <a:endParaRPr lang="fr-FR" sz="1100" b="0" i="0" u="none" strike="noStrike" dirty="0">
                        <a:solidFill>
                          <a:srgbClr val="000000"/>
                        </a:solidFill>
                        <a:effectLst/>
                        <a:latin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pPr algn="ctr" fontAlgn="ctr"/>
                      <a:endParaRPr lang="fr-FR" sz="1100" b="0" i="0" u="none" strike="noStrike" dirty="0">
                        <a:solidFill>
                          <a:srgbClr val="000000"/>
                        </a:solidFill>
                        <a:effectLst/>
                        <a:latin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478720029"/>
                  </a:ext>
                </a:extLst>
              </a:tr>
              <a:tr h="468926">
                <a:tc>
                  <a:txBody>
                    <a:bodyPr/>
                    <a:lstStyle/>
                    <a:p>
                      <a:pPr algn="ctr" fontAlgn="ctr"/>
                      <a:r>
                        <a:rPr lang="fr-FR" sz="1100" b="0" i="0" u="none" strike="noStrike" dirty="0">
                          <a:solidFill>
                            <a:srgbClr val="000000"/>
                          </a:solidFill>
                          <a:effectLst/>
                          <a:latin typeface="Calibri" panose="020F0502020204030204" pitchFamily="34" charset="0"/>
                        </a:rPr>
                        <a:t>Age</a:t>
                      </a:r>
                    </a:p>
                  </a:txBody>
                  <a:tcPr marL="9527" marR="9527" marT="952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733542" rtl="0" eaLnBrk="1" fontAlgn="ctr" latinLnBrk="0" hangingPunct="1">
                        <a:lnSpc>
                          <a:spcPct val="100000"/>
                        </a:lnSpc>
                        <a:spcBef>
                          <a:spcPts val="0"/>
                        </a:spcBef>
                        <a:spcAft>
                          <a:spcPts val="0"/>
                        </a:spcAft>
                        <a:buClrTx/>
                        <a:buSzTx/>
                        <a:buFontTx/>
                        <a:buNone/>
                        <a:tabLst/>
                        <a:defRPr/>
                      </a:pPr>
                      <a:r>
                        <a:rPr lang="fr-FR" sz="1100" b="1" i="0" u="none" strike="noStrike" kern="1200" dirty="0">
                          <a:solidFill>
                            <a:schemeClr val="bg1"/>
                          </a:solidFill>
                          <a:effectLst/>
                          <a:latin typeface="Calibri" panose="020F0502020204030204" pitchFamily="34" charset="0"/>
                          <a:ea typeface="+mn-ea"/>
                          <a:cs typeface="+mn-cs"/>
                        </a:rPr>
                        <a:t>Profil Horizon prudent</a:t>
                      </a:r>
                      <a:endParaRPr lang="fr-FR" sz="1100" b="1" i="0" u="none" strike="noStrike" dirty="0">
                        <a:solidFill>
                          <a:schemeClr val="bg1"/>
                        </a:solidFill>
                        <a:effectLst/>
                        <a:latin typeface="Calibri" panose="020F0502020204030204" pitchFamily="34" charset="0"/>
                      </a:endParaRPr>
                    </a:p>
                  </a:txBody>
                  <a:tcPr marL="9527" marR="9527" marT="9528" marB="0"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A183"/>
                    </a:solidFill>
                  </a:tcPr>
                </a:tc>
                <a:tc>
                  <a:txBody>
                    <a:bodyPr/>
                    <a:lstStyle/>
                    <a:p>
                      <a:pPr algn="ctr" fontAlgn="ctr"/>
                      <a:r>
                        <a:rPr lang="fr-FR" sz="1100" b="1" i="0" u="none" strike="noStrike" dirty="0">
                          <a:solidFill>
                            <a:schemeClr val="bg1"/>
                          </a:solidFill>
                          <a:effectLst/>
                          <a:latin typeface="Calibri" panose="020F0502020204030204" pitchFamily="34" charset="0"/>
                        </a:rPr>
                        <a:t>Profil Horizon </a:t>
                      </a:r>
                    </a:p>
                    <a:p>
                      <a:pPr algn="ctr" fontAlgn="ctr"/>
                      <a:r>
                        <a:rPr lang="fr-FR" sz="1100" b="1" i="0" u="none" strike="noStrike" dirty="0">
                          <a:solidFill>
                            <a:schemeClr val="bg1"/>
                          </a:solidFill>
                          <a:effectLst/>
                          <a:latin typeface="Calibri" panose="020F0502020204030204" pitchFamily="34" charset="0"/>
                        </a:rPr>
                        <a:t>Equilibre</a:t>
                      </a:r>
                    </a:p>
                  </a:txBody>
                  <a:tcPr marL="9527" marR="9527" marT="952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F7D00"/>
                    </a:solidFill>
                  </a:tcPr>
                </a:tc>
                <a:tc>
                  <a:txBody>
                    <a:bodyPr/>
                    <a:lstStyle/>
                    <a:p>
                      <a:pPr algn="ctr" fontAlgn="ctr"/>
                      <a:r>
                        <a:rPr lang="fr-FR" sz="1100" b="1" i="0" u="none" strike="noStrike" dirty="0">
                          <a:solidFill>
                            <a:schemeClr val="bg1"/>
                          </a:solidFill>
                          <a:effectLst/>
                          <a:latin typeface="Calibri" panose="020F0502020204030204" pitchFamily="34" charset="0"/>
                        </a:rPr>
                        <a:t>Profil Horizon dynamique</a:t>
                      </a:r>
                    </a:p>
                  </a:txBody>
                  <a:tcPr marL="9527" marR="9527" marT="952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13089"/>
                    </a:solidFill>
                  </a:tcPr>
                </a:tc>
                <a:extLst>
                  <a:ext uri="{0D108BD9-81ED-4DB2-BD59-A6C34878D82A}">
                    <a16:rowId xmlns:a16="http://schemas.microsoft.com/office/drawing/2014/main" val="194729864"/>
                  </a:ext>
                </a:extLst>
              </a:tr>
              <a:tr h="159735">
                <a:tc>
                  <a:txBody>
                    <a:bodyPr/>
                    <a:lstStyle/>
                    <a:p>
                      <a:pPr algn="ctr" fontAlgn="b"/>
                      <a:r>
                        <a:rPr lang="fr-FR" sz="1100" b="0" i="0" u="none" strike="noStrike" dirty="0">
                          <a:solidFill>
                            <a:srgbClr val="D13089"/>
                          </a:solidFill>
                          <a:effectLst/>
                          <a:latin typeface="Calibri" panose="020F0502020204030204" pitchFamily="34" charset="0"/>
                        </a:rPr>
                        <a:t>35</a:t>
                      </a:r>
                    </a:p>
                  </a:txBody>
                  <a:tcPr marL="9527" marR="9527" marT="9528"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fr-FR" sz="1100" b="0" i="0" u="none" strike="noStrike">
                          <a:solidFill>
                            <a:schemeClr val="tx1"/>
                          </a:solidFill>
                          <a:effectLst/>
                          <a:latin typeface="Calibri" panose="020F0502020204030204" pitchFamily="34" charset="0"/>
                        </a:rPr>
                        <a:t>35%</a:t>
                      </a:r>
                    </a:p>
                  </a:txBody>
                  <a:tcPr marL="9527" marR="9527"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fr-FR" sz="1100" b="0" i="0" u="none" strike="noStrike" dirty="0">
                          <a:solidFill>
                            <a:schemeClr val="tx1"/>
                          </a:solidFill>
                          <a:effectLst/>
                          <a:latin typeface="Calibri" panose="020F0502020204030204" pitchFamily="34" charset="0"/>
                        </a:rPr>
                        <a:t>30%</a:t>
                      </a:r>
                    </a:p>
                  </a:txBody>
                  <a:tcPr marL="9527" marR="9527"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fr-FR" sz="1100" b="0" i="0" u="none" strike="noStrike">
                          <a:solidFill>
                            <a:schemeClr val="tx1"/>
                          </a:solidFill>
                          <a:effectLst/>
                          <a:latin typeface="Calibri" panose="020F0502020204030204" pitchFamily="34" charset="0"/>
                        </a:rPr>
                        <a:t>0%</a:t>
                      </a:r>
                    </a:p>
                  </a:txBody>
                  <a:tcPr marL="9527" marR="9527"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990987073"/>
                  </a:ext>
                </a:extLst>
              </a:tr>
              <a:tr h="159735">
                <a:tc>
                  <a:txBody>
                    <a:bodyPr/>
                    <a:lstStyle/>
                    <a:p>
                      <a:pPr algn="ctr" fontAlgn="b"/>
                      <a:r>
                        <a:rPr lang="fr-FR" sz="1100" b="0" i="0" u="none" strike="noStrike">
                          <a:solidFill>
                            <a:srgbClr val="D13089"/>
                          </a:solidFill>
                          <a:effectLst/>
                          <a:latin typeface="Calibri" panose="020F0502020204030204" pitchFamily="34" charset="0"/>
                        </a:rPr>
                        <a:t>40</a:t>
                      </a:r>
                    </a:p>
                  </a:txBody>
                  <a:tcPr marL="9527" marR="9527" marT="9528"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fr-FR" sz="1100" b="0" i="0" u="none" strike="noStrike" dirty="0">
                          <a:solidFill>
                            <a:schemeClr val="tx1"/>
                          </a:solidFill>
                          <a:effectLst/>
                          <a:latin typeface="Calibri" panose="020F0502020204030204" pitchFamily="34" charset="0"/>
                        </a:rPr>
                        <a:t>40%</a:t>
                      </a:r>
                    </a:p>
                  </a:txBody>
                  <a:tcPr marL="9527" marR="9527"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fr-FR" sz="1100" b="0" i="0" u="none" strike="noStrike">
                          <a:solidFill>
                            <a:schemeClr val="tx1"/>
                          </a:solidFill>
                          <a:effectLst/>
                          <a:latin typeface="Calibri" panose="020F0502020204030204" pitchFamily="34" charset="0"/>
                        </a:rPr>
                        <a:t>35%</a:t>
                      </a:r>
                    </a:p>
                  </a:txBody>
                  <a:tcPr marL="9527" marR="9527"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fr-FR" sz="1100" b="0" i="0" u="none" strike="noStrike">
                          <a:solidFill>
                            <a:schemeClr val="tx1"/>
                          </a:solidFill>
                          <a:effectLst/>
                          <a:latin typeface="Calibri" panose="020F0502020204030204" pitchFamily="34" charset="0"/>
                        </a:rPr>
                        <a:t>7%</a:t>
                      </a:r>
                    </a:p>
                  </a:txBody>
                  <a:tcPr marL="9527" marR="9527"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808048058"/>
                  </a:ext>
                </a:extLst>
              </a:tr>
              <a:tr h="159735">
                <a:tc>
                  <a:txBody>
                    <a:bodyPr/>
                    <a:lstStyle/>
                    <a:p>
                      <a:pPr algn="ctr" fontAlgn="b"/>
                      <a:r>
                        <a:rPr lang="fr-FR" sz="1100" b="0" i="0" u="none" strike="noStrike">
                          <a:solidFill>
                            <a:srgbClr val="D13089"/>
                          </a:solidFill>
                          <a:effectLst/>
                          <a:latin typeface="Calibri" panose="020F0502020204030204" pitchFamily="34" charset="0"/>
                        </a:rPr>
                        <a:t>45</a:t>
                      </a:r>
                    </a:p>
                  </a:txBody>
                  <a:tcPr marL="9527" marR="9527" marT="9528"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fr-FR" sz="1100" b="0" i="0" u="none" strike="noStrike" dirty="0">
                          <a:solidFill>
                            <a:schemeClr val="tx1"/>
                          </a:solidFill>
                          <a:effectLst/>
                          <a:latin typeface="Calibri" panose="020F0502020204030204" pitchFamily="34" charset="0"/>
                        </a:rPr>
                        <a:t>50%</a:t>
                      </a:r>
                    </a:p>
                  </a:txBody>
                  <a:tcPr marL="9527" marR="9527"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fr-FR" sz="1100" b="0" i="0" u="none" strike="noStrike">
                          <a:solidFill>
                            <a:schemeClr val="tx1"/>
                          </a:solidFill>
                          <a:effectLst/>
                          <a:latin typeface="Calibri" panose="020F0502020204030204" pitchFamily="34" charset="0"/>
                        </a:rPr>
                        <a:t>40%</a:t>
                      </a:r>
                    </a:p>
                  </a:txBody>
                  <a:tcPr marL="9527" marR="9527"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fr-FR" sz="1100" b="0" i="0" u="none" strike="noStrike">
                          <a:solidFill>
                            <a:schemeClr val="tx1"/>
                          </a:solidFill>
                          <a:effectLst/>
                          <a:latin typeface="Calibri" panose="020F0502020204030204" pitchFamily="34" charset="0"/>
                        </a:rPr>
                        <a:t>15%</a:t>
                      </a:r>
                    </a:p>
                  </a:txBody>
                  <a:tcPr marL="9527" marR="9527"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789386168"/>
                  </a:ext>
                </a:extLst>
              </a:tr>
              <a:tr h="159735">
                <a:tc>
                  <a:txBody>
                    <a:bodyPr/>
                    <a:lstStyle/>
                    <a:p>
                      <a:pPr algn="ctr" fontAlgn="b"/>
                      <a:r>
                        <a:rPr lang="fr-FR" sz="1100" b="1" i="0" u="none" strike="noStrike">
                          <a:solidFill>
                            <a:srgbClr val="D13089"/>
                          </a:solidFill>
                          <a:effectLst/>
                          <a:latin typeface="Calibri" panose="020F0502020204030204" pitchFamily="34" charset="0"/>
                        </a:rPr>
                        <a:t>47</a:t>
                      </a:r>
                    </a:p>
                  </a:txBody>
                  <a:tcPr marL="9527" marR="9527" marT="9528"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fr-FR" sz="1100" b="0" i="0" u="none" strike="noStrike" dirty="0">
                          <a:solidFill>
                            <a:schemeClr val="tx1"/>
                          </a:solidFill>
                          <a:effectLst/>
                          <a:latin typeface="Calibri" panose="020F0502020204030204" pitchFamily="34" charset="0"/>
                        </a:rPr>
                        <a:t>55%</a:t>
                      </a:r>
                    </a:p>
                  </a:txBody>
                  <a:tcPr marL="9527" marR="9527"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fr-FR" sz="1100" b="0" i="0" u="none" strike="noStrike">
                          <a:solidFill>
                            <a:schemeClr val="tx1"/>
                          </a:solidFill>
                          <a:effectLst/>
                          <a:latin typeface="Calibri" panose="020F0502020204030204" pitchFamily="34" charset="0"/>
                        </a:rPr>
                        <a:t>43%</a:t>
                      </a:r>
                    </a:p>
                  </a:txBody>
                  <a:tcPr marL="9527" marR="9527"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fr-FR" sz="1100" b="0" i="0" u="none" strike="noStrike">
                          <a:solidFill>
                            <a:schemeClr val="tx1"/>
                          </a:solidFill>
                          <a:effectLst/>
                          <a:latin typeface="Calibri" panose="020F0502020204030204" pitchFamily="34" charset="0"/>
                        </a:rPr>
                        <a:t>17%</a:t>
                      </a:r>
                    </a:p>
                  </a:txBody>
                  <a:tcPr marL="9527" marR="9527"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631168366"/>
                  </a:ext>
                </a:extLst>
              </a:tr>
              <a:tr h="159735">
                <a:tc>
                  <a:txBody>
                    <a:bodyPr/>
                    <a:lstStyle/>
                    <a:p>
                      <a:pPr algn="ctr" fontAlgn="b"/>
                      <a:r>
                        <a:rPr lang="fr-FR" sz="1100" b="1" i="0" u="none" strike="noStrike" dirty="0">
                          <a:solidFill>
                            <a:srgbClr val="D13089"/>
                          </a:solidFill>
                          <a:effectLst/>
                          <a:latin typeface="Calibri" panose="020F0502020204030204" pitchFamily="34" charset="0"/>
                        </a:rPr>
                        <a:t>50</a:t>
                      </a:r>
                    </a:p>
                  </a:txBody>
                  <a:tcPr marL="9527" marR="9527" marT="9528"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fr-FR" sz="1100" b="0" i="0" u="none" strike="noStrike" dirty="0">
                          <a:solidFill>
                            <a:schemeClr val="tx1"/>
                          </a:solidFill>
                          <a:effectLst/>
                          <a:latin typeface="Calibri" panose="020F0502020204030204" pitchFamily="34" charset="0"/>
                        </a:rPr>
                        <a:t>60%</a:t>
                      </a:r>
                    </a:p>
                  </a:txBody>
                  <a:tcPr marL="9527" marR="9527"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fr-FR" sz="1100" b="0" i="0" u="none" strike="noStrike">
                          <a:solidFill>
                            <a:schemeClr val="tx1"/>
                          </a:solidFill>
                          <a:effectLst/>
                          <a:latin typeface="Calibri" panose="020F0502020204030204" pitchFamily="34" charset="0"/>
                        </a:rPr>
                        <a:t>50%</a:t>
                      </a:r>
                    </a:p>
                  </a:txBody>
                  <a:tcPr marL="9527" marR="9527"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fr-FR" sz="1100" b="0" i="0" u="none" strike="noStrike">
                          <a:solidFill>
                            <a:schemeClr val="tx1"/>
                          </a:solidFill>
                          <a:effectLst/>
                          <a:latin typeface="Calibri" panose="020F0502020204030204" pitchFamily="34" charset="0"/>
                        </a:rPr>
                        <a:t>20%</a:t>
                      </a:r>
                    </a:p>
                  </a:txBody>
                  <a:tcPr marL="9527" marR="9527"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872608730"/>
                  </a:ext>
                </a:extLst>
              </a:tr>
              <a:tr h="159735">
                <a:tc>
                  <a:txBody>
                    <a:bodyPr/>
                    <a:lstStyle/>
                    <a:p>
                      <a:pPr algn="ctr" fontAlgn="b"/>
                      <a:r>
                        <a:rPr lang="fr-FR" sz="1100" b="1" i="0" u="none" strike="noStrike" dirty="0">
                          <a:solidFill>
                            <a:srgbClr val="D13089"/>
                          </a:solidFill>
                          <a:effectLst/>
                          <a:latin typeface="Calibri" panose="020F0502020204030204" pitchFamily="34" charset="0"/>
                        </a:rPr>
                        <a:t>52</a:t>
                      </a:r>
                    </a:p>
                  </a:txBody>
                  <a:tcPr marL="9527" marR="9527" marT="9528"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fr-FR" sz="1100" b="0" i="0" u="none" strike="noStrike">
                          <a:solidFill>
                            <a:schemeClr val="tx1"/>
                          </a:solidFill>
                          <a:effectLst/>
                          <a:latin typeface="Calibri" panose="020F0502020204030204" pitchFamily="34" charset="0"/>
                        </a:rPr>
                        <a:t>65%</a:t>
                      </a:r>
                    </a:p>
                  </a:txBody>
                  <a:tcPr marL="9527" marR="9527"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fr-FR" sz="1100" b="0" i="0" u="none" strike="noStrike">
                          <a:solidFill>
                            <a:schemeClr val="tx1"/>
                          </a:solidFill>
                          <a:effectLst/>
                          <a:latin typeface="Calibri" panose="020F0502020204030204" pitchFamily="34" charset="0"/>
                        </a:rPr>
                        <a:t>52%</a:t>
                      </a:r>
                    </a:p>
                  </a:txBody>
                  <a:tcPr marL="9527" marR="9527"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fr-FR" sz="1100" b="0" i="0" u="none" strike="noStrike">
                          <a:solidFill>
                            <a:schemeClr val="tx1"/>
                          </a:solidFill>
                          <a:effectLst/>
                          <a:latin typeface="Calibri" panose="020F0502020204030204" pitchFamily="34" charset="0"/>
                        </a:rPr>
                        <a:t>22%</a:t>
                      </a:r>
                    </a:p>
                  </a:txBody>
                  <a:tcPr marL="9527" marR="9527"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676478964"/>
                  </a:ext>
                </a:extLst>
              </a:tr>
              <a:tr h="159735">
                <a:tc>
                  <a:txBody>
                    <a:bodyPr/>
                    <a:lstStyle/>
                    <a:p>
                      <a:pPr algn="ctr" fontAlgn="b"/>
                      <a:r>
                        <a:rPr lang="fr-FR" sz="1100" b="0" i="0" u="none" strike="noStrike" dirty="0">
                          <a:solidFill>
                            <a:srgbClr val="D13089"/>
                          </a:solidFill>
                          <a:effectLst/>
                          <a:latin typeface="Calibri" panose="020F0502020204030204" pitchFamily="34" charset="0"/>
                        </a:rPr>
                        <a:t>55</a:t>
                      </a:r>
                    </a:p>
                  </a:txBody>
                  <a:tcPr marL="9527" marR="9527" marT="9528"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fr-FR" sz="1100" b="0" i="0" u="none" strike="noStrike">
                          <a:solidFill>
                            <a:schemeClr val="tx1"/>
                          </a:solidFill>
                          <a:effectLst/>
                          <a:latin typeface="Calibri" panose="020F0502020204030204" pitchFamily="34" charset="0"/>
                        </a:rPr>
                        <a:t>72%</a:t>
                      </a:r>
                    </a:p>
                  </a:txBody>
                  <a:tcPr marL="9527" marR="9527"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fr-FR" sz="1100" b="0" i="0" u="none" strike="noStrike">
                          <a:solidFill>
                            <a:schemeClr val="tx1"/>
                          </a:solidFill>
                          <a:effectLst/>
                          <a:latin typeface="Calibri" panose="020F0502020204030204" pitchFamily="34" charset="0"/>
                        </a:rPr>
                        <a:t>55%</a:t>
                      </a:r>
                    </a:p>
                  </a:txBody>
                  <a:tcPr marL="9527" marR="9527"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fr-FR" sz="1100" b="0" i="0" u="none" strike="noStrike">
                          <a:solidFill>
                            <a:schemeClr val="tx1"/>
                          </a:solidFill>
                          <a:effectLst/>
                          <a:latin typeface="Calibri" panose="020F0502020204030204" pitchFamily="34" charset="0"/>
                        </a:rPr>
                        <a:t>30%</a:t>
                      </a:r>
                    </a:p>
                  </a:txBody>
                  <a:tcPr marL="9527" marR="9527"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971213535"/>
                  </a:ext>
                </a:extLst>
              </a:tr>
              <a:tr h="159735">
                <a:tc>
                  <a:txBody>
                    <a:bodyPr/>
                    <a:lstStyle/>
                    <a:p>
                      <a:pPr algn="ctr" fontAlgn="b"/>
                      <a:r>
                        <a:rPr lang="fr-FR" sz="1100" b="0" i="0" u="none" strike="noStrike" dirty="0">
                          <a:solidFill>
                            <a:srgbClr val="D13089"/>
                          </a:solidFill>
                          <a:effectLst/>
                          <a:latin typeface="Calibri" panose="020F0502020204030204" pitchFamily="34" charset="0"/>
                        </a:rPr>
                        <a:t>57</a:t>
                      </a:r>
                    </a:p>
                  </a:txBody>
                  <a:tcPr marL="9527" marR="9527" marT="9528"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fr-FR" sz="1100" b="0" i="0" u="none" strike="noStrike">
                          <a:solidFill>
                            <a:schemeClr val="tx1"/>
                          </a:solidFill>
                          <a:effectLst/>
                          <a:latin typeface="Calibri" panose="020F0502020204030204" pitchFamily="34" charset="0"/>
                        </a:rPr>
                        <a:t>80%</a:t>
                      </a:r>
                    </a:p>
                  </a:txBody>
                  <a:tcPr marL="9527" marR="9527"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fr-FR" sz="1100" b="0" i="0" u="none" strike="noStrike" dirty="0">
                          <a:solidFill>
                            <a:schemeClr val="tx1"/>
                          </a:solidFill>
                          <a:effectLst/>
                          <a:latin typeface="Calibri" panose="020F0502020204030204" pitchFamily="34" charset="0"/>
                        </a:rPr>
                        <a:t>65%</a:t>
                      </a:r>
                    </a:p>
                  </a:txBody>
                  <a:tcPr marL="9527" marR="9527"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fr-FR" sz="1100" b="0" i="0" u="none" strike="noStrike">
                          <a:solidFill>
                            <a:schemeClr val="tx1"/>
                          </a:solidFill>
                          <a:effectLst/>
                          <a:latin typeface="Calibri" panose="020F0502020204030204" pitchFamily="34" charset="0"/>
                        </a:rPr>
                        <a:t>40%</a:t>
                      </a:r>
                    </a:p>
                  </a:txBody>
                  <a:tcPr marL="9527" marR="9527"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46075441"/>
                  </a:ext>
                </a:extLst>
              </a:tr>
              <a:tr h="159735">
                <a:tc>
                  <a:txBody>
                    <a:bodyPr/>
                    <a:lstStyle/>
                    <a:p>
                      <a:pPr algn="ctr" fontAlgn="b"/>
                      <a:r>
                        <a:rPr lang="fr-FR" sz="1100" b="0" i="0" u="none" strike="noStrike" dirty="0">
                          <a:solidFill>
                            <a:srgbClr val="D13089"/>
                          </a:solidFill>
                          <a:effectLst/>
                          <a:latin typeface="Calibri" panose="020F0502020204030204" pitchFamily="34" charset="0"/>
                        </a:rPr>
                        <a:t>60</a:t>
                      </a:r>
                    </a:p>
                  </a:txBody>
                  <a:tcPr marL="9527" marR="9527" marT="9528"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fr-FR" sz="1100" b="0" i="0" u="none" strike="noStrike">
                          <a:solidFill>
                            <a:schemeClr val="tx1"/>
                          </a:solidFill>
                          <a:effectLst/>
                          <a:latin typeface="Calibri" panose="020F0502020204030204" pitchFamily="34" charset="0"/>
                        </a:rPr>
                        <a:t>80%</a:t>
                      </a:r>
                    </a:p>
                  </a:txBody>
                  <a:tcPr marL="9527" marR="9527"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fr-FR" sz="1100" b="0" i="0" u="none" strike="noStrike">
                          <a:solidFill>
                            <a:schemeClr val="tx1"/>
                          </a:solidFill>
                          <a:effectLst/>
                          <a:latin typeface="Calibri" panose="020F0502020204030204" pitchFamily="34" charset="0"/>
                        </a:rPr>
                        <a:t>70%</a:t>
                      </a:r>
                    </a:p>
                  </a:txBody>
                  <a:tcPr marL="9527" marR="9527"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fr-FR" sz="1100" b="0" i="0" u="none" strike="noStrike">
                          <a:solidFill>
                            <a:schemeClr val="tx1"/>
                          </a:solidFill>
                          <a:effectLst/>
                          <a:latin typeface="Calibri" panose="020F0502020204030204" pitchFamily="34" charset="0"/>
                        </a:rPr>
                        <a:t>50%</a:t>
                      </a:r>
                    </a:p>
                  </a:txBody>
                  <a:tcPr marL="9527" marR="9527"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643575514"/>
                  </a:ext>
                </a:extLst>
              </a:tr>
              <a:tr h="159735">
                <a:tc>
                  <a:txBody>
                    <a:bodyPr/>
                    <a:lstStyle/>
                    <a:p>
                      <a:pPr algn="ctr" fontAlgn="b"/>
                      <a:r>
                        <a:rPr lang="fr-FR" sz="1100" b="0" i="0" u="none" strike="noStrike" dirty="0">
                          <a:solidFill>
                            <a:srgbClr val="D13089"/>
                          </a:solidFill>
                          <a:effectLst/>
                          <a:latin typeface="Calibri" panose="020F0502020204030204" pitchFamily="34" charset="0"/>
                        </a:rPr>
                        <a:t>62</a:t>
                      </a:r>
                    </a:p>
                  </a:txBody>
                  <a:tcPr marL="9527" marR="9527" marT="9528"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fr-FR" sz="1100" b="0" i="0" u="none" strike="noStrike" dirty="0">
                          <a:solidFill>
                            <a:schemeClr val="tx1"/>
                          </a:solidFill>
                          <a:effectLst/>
                          <a:latin typeface="Calibri" panose="020F0502020204030204" pitchFamily="34" charset="0"/>
                        </a:rPr>
                        <a:t>80%</a:t>
                      </a:r>
                    </a:p>
                  </a:txBody>
                  <a:tcPr marL="9527" marR="9527"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fr-FR" sz="1100" b="0" i="0" u="none" strike="noStrike" dirty="0">
                          <a:solidFill>
                            <a:schemeClr val="tx1"/>
                          </a:solidFill>
                          <a:effectLst/>
                          <a:latin typeface="Calibri" panose="020F0502020204030204" pitchFamily="34" charset="0"/>
                        </a:rPr>
                        <a:t>70%</a:t>
                      </a:r>
                    </a:p>
                  </a:txBody>
                  <a:tcPr marL="9527" marR="9527"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fr-FR" sz="1100" b="0" i="0" u="none" strike="noStrike" dirty="0">
                          <a:solidFill>
                            <a:schemeClr val="tx1"/>
                          </a:solidFill>
                          <a:effectLst/>
                          <a:latin typeface="Calibri" panose="020F0502020204030204" pitchFamily="34" charset="0"/>
                        </a:rPr>
                        <a:t>60%</a:t>
                      </a:r>
                    </a:p>
                  </a:txBody>
                  <a:tcPr marL="9527" marR="9527"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70434442"/>
                  </a:ext>
                </a:extLst>
              </a:tr>
            </a:tbl>
          </a:graphicData>
        </a:graphic>
      </p:graphicFrame>
      <p:sp>
        <p:nvSpPr>
          <p:cNvPr id="21" name="Espace réservé du texte 20">
            <a:extLst>
              <a:ext uri="{FF2B5EF4-FFF2-40B4-BE49-F238E27FC236}">
                <a16:creationId xmlns:a16="http://schemas.microsoft.com/office/drawing/2014/main" id="{9B164A7E-A314-304B-A038-FEA3B7E7625D}"/>
              </a:ext>
            </a:extLst>
          </p:cNvPr>
          <p:cNvSpPr>
            <a:spLocks noGrp="1"/>
          </p:cNvSpPr>
          <p:nvPr>
            <p:ph type="body" sz="quarter" idx="15"/>
          </p:nvPr>
        </p:nvSpPr>
        <p:spPr>
          <a:xfrm>
            <a:off x="1368425" y="967983"/>
            <a:ext cx="7033191" cy="322104"/>
          </a:xfrm>
        </p:spPr>
        <p:txBody>
          <a:bodyPr/>
          <a:lstStyle/>
          <a:p>
            <a:r>
              <a:rPr lang="fr-FR" dirty="0"/>
              <a:t>2- La gestion financière : 3 profils de gestion horizon RETRAITE au choix</a:t>
            </a:r>
          </a:p>
        </p:txBody>
      </p:sp>
      <p:sp>
        <p:nvSpPr>
          <p:cNvPr id="22" name="Espace réservé du texte 18">
            <a:extLst>
              <a:ext uri="{FF2B5EF4-FFF2-40B4-BE49-F238E27FC236}">
                <a16:creationId xmlns:a16="http://schemas.microsoft.com/office/drawing/2014/main" id="{C9F90A5C-311B-4B14-853C-A4DE184F040B}"/>
              </a:ext>
            </a:extLst>
          </p:cNvPr>
          <p:cNvSpPr>
            <a:spLocks noGrp="1"/>
          </p:cNvSpPr>
          <p:nvPr>
            <p:ph type="body" sz="quarter" idx="12"/>
          </p:nvPr>
        </p:nvSpPr>
        <p:spPr>
          <a:xfrm>
            <a:off x="4813300" y="100013"/>
            <a:ext cx="3881438" cy="363537"/>
          </a:xfrm>
        </p:spPr>
        <p:txBody>
          <a:bodyPr>
            <a:normAutofit/>
          </a:bodyPr>
          <a:lstStyle/>
          <a:p>
            <a:r>
              <a:rPr lang="fr-FR" dirty="0"/>
              <a:t>le PER-OB</a:t>
            </a:r>
          </a:p>
        </p:txBody>
      </p:sp>
    </p:spTree>
    <p:extLst>
      <p:ext uri="{BB962C8B-B14F-4D97-AF65-F5344CB8AC3E}">
        <p14:creationId xmlns:p14="http://schemas.microsoft.com/office/powerpoint/2010/main" val="362494073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Espace réservé du texte 8">
            <a:extLst>
              <a:ext uri="{FF2B5EF4-FFF2-40B4-BE49-F238E27FC236}">
                <a16:creationId xmlns:a16="http://schemas.microsoft.com/office/drawing/2014/main" id="{238EA487-5E03-894B-A1FF-25E0FAC9A74A}"/>
              </a:ext>
            </a:extLst>
          </p:cNvPr>
          <p:cNvSpPr>
            <a:spLocks noGrp="1"/>
          </p:cNvSpPr>
          <p:nvPr>
            <p:ph type="body" sz="quarter" idx="16"/>
          </p:nvPr>
        </p:nvSpPr>
        <p:spPr>
          <a:xfrm>
            <a:off x="2685713" y="2853915"/>
            <a:ext cx="3253360" cy="1961087"/>
          </a:xfrm>
        </p:spPr>
        <p:txBody>
          <a:bodyPr>
            <a:noAutofit/>
          </a:bodyPr>
          <a:lstStyle/>
          <a:p>
            <a:r>
              <a:rPr lang="fr-FR" sz="1400" dirty="0">
                <a:latin typeface="+mn-lt"/>
              </a:rPr>
              <a:t>Laurent CHAUMET</a:t>
            </a:r>
          </a:p>
          <a:p>
            <a:r>
              <a:rPr lang="fr-FR" sz="1400" dirty="0">
                <a:latin typeface="+mn-lt"/>
              </a:rPr>
              <a:t>Technico-commercial</a:t>
            </a:r>
          </a:p>
          <a:p>
            <a:r>
              <a:rPr lang="fr-FR" sz="1400" dirty="0">
                <a:latin typeface="+mn-lt"/>
              </a:rPr>
              <a:t>Expertise Epargne Entreprise</a:t>
            </a:r>
          </a:p>
          <a:p>
            <a:endParaRPr lang="fr-FR" sz="1400" dirty="0">
              <a:latin typeface="+mn-lt"/>
            </a:endParaRPr>
          </a:p>
          <a:p>
            <a:endParaRPr lang="fr-FR" sz="1400" dirty="0">
              <a:latin typeface="+mn-lt"/>
            </a:endParaRPr>
          </a:p>
        </p:txBody>
      </p:sp>
      <p:sp>
        <p:nvSpPr>
          <p:cNvPr id="12" name="Espace réservé du texte 8">
            <a:extLst>
              <a:ext uri="{FF2B5EF4-FFF2-40B4-BE49-F238E27FC236}">
                <a16:creationId xmlns:a16="http://schemas.microsoft.com/office/drawing/2014/main" id="{CE25A7C4-0B55-461B-8808-EA3933CF6DDC}"/>
              </a:ext>
            </a:extLst>
          </p:cNvPr>
          <p:cNvSpPr txBox="1">
            <a:spLocks/>
          </p:cNvSpPr>
          <p:nvPr/>
        </p:nvSpPr>
        <p:spPr>
          <a:xfrm>
            <a:off x="4677797" y="2954580"/>
            <a:ext cx="2150933" cy="985555"/>
          </a:xfrm>
          <a:prstGeom prst="rect">
            <a:avLst/>
          </a:prstGeom>
        </p:spPr>
        <p:txBody>
          <a:bodyPr vert="horz" lIns="91440" tIns="45720" rIns="91440" bIns="45720" rtlCol="0">
            <a:noAutofit/>
          </a:bodyPr>
          <a:lstStyle>
            <a:lvl1pPr marL="0" indent="0" algn="l" defTabSz="457200" rtl="0" eaLnBrk="1" latinLnBrk="0" hangingPunct="1">
              <a:spcBef>
                <a:spcPct val="20000"/>
              </a:spcBef>
              <a:buFont typeface="Arial"/>
              <a:buNone/>
              <a:defRPr sz="1000" kern="1200" baseline="0">
                <a:solidFill>
                  <a:schemeClr val="tx2"/>
                </a:solidFill>
                <a:latin typeface="Verdana"/>
                <a:ea typeface="+mn-ea"/>
                <a:cs typeface="Verdana"/>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endParaRPr lang="fr-FR" sz="1400" dirty="0">
              <a:solidFill>
                <a:srgbClr val="00B0F0"/>
              </a:solidFill>
              <a:latin typeface="+mn-lt"/>
            </a:endParaRPr>
          </a:p>
          <a:p>
            <a:endParaRPr lang="fr-FR" sz="1400" dirty="0">
              <a:latin typeface="+mn-lt"/>
            </a:endParaRPr>
          </a:p>
        </p:txBody>
      </p:sp>
      <p:sp>
        <p:nvSpPr>
          <p:cNvPr id="2" name="Rectangle 1">
            <a:extLst>
              <a:ext uri="{FF2B5EF4-FFF2-40B4-BE49-F238E27FC236}">
                <a16:creationId xmlns:a16="http://schemas.microsoft.com/office/drawing/2014/main" id="{83AE6784-4D94-4551-8F3E-289A05E50D5B}"/>
              </a:ext>
            </a:extLst>
          </p:cNvPr>
          <p:cNvSpPr/>
          <p:nvPr/>
        </p:nvSpPr>
        <p:spPr>
          <a:xfrm>
            <a:off x="2685713" y="3730485"/>
            <a:ext cx="1992084" cy="461665"/>
          </a:xfrm>
          <a:prstGeom prst="rect">
            <a:avLst/>
          </a:prstGeom>
        </p:spPr>
        <p:txBody>
          <a:bodyPr wrap="none">
            <a:spAutoFit/>
          </a:bodyPr>
          <a:lstStyle/>
          <a:p>
            <a:r>
              <a:rPr lang="fr-FR" sz="1200" dirty="0"/>
              <a:t>laurent.chaumet@apicil.com</a:t>
            </a:r>
          </a:p>
          <a:p>
            <a:endParaRPr lang="fr-FR" sz="1200" dirty="0"/>
          </a:p>
        </p:txBody>
      </p:sp>
      <p:pic>
        <p:nvPicPr>
          <p:cNvPr id="6" name="Image 5">
            <a:extLst>
              <a:ext uri="{FF2B5EF4-FFF2-40B4-BE49-F238E27FC236}">
                <a16:creationId xmlns:a16="http://schemas.microsoft.com/office/drawing/2014/main" id="{5C930ECA-EE26-4CAB-9D44-B20A5E70C76B}"/>
              </a:ext>
            </a:extLst>
          </p:cNvPr>
          <p:cNvPicPr>
            <a:picLocks noChangeAspect="1"/>
          </p:cNvPicPr>
          <p:nvPr/>
        </p:nvPicPr>
        <p:blipFill>
          <a:blip r:embed="rId2"/>
          <a:stretch>
            <a:fillRect/>
          </a:stretch>
        </p:blipFill>
        <p:spPr>
          <a:xfrm>
            <a:off x="7128238" y="3866741"/>
            <a:ext cx="1314450" cy="1266825"/>
          </a:xfrm>
          <a:prstGeom prst="rect">
            <a:avLst/>
          </a:prstGeom>
        </p:spPr>
      </p:pic>
    </p:spTree>
    <p:extLst>
      <p:ext uri="{BB962C8B-B14F-4D97-AF65-F5344CB8AC3E}">
        <p14:creationId xmlns:p14="http://schemas.microsoft.com/office/powerpoint/2010/main" val="330320609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re 2">
            <a:extLst>
              <a:ext uri="{FF2B5EF4-FFF2-40B4-BE49-F238E27FC236}">
                <a16:creationId xmlns:a16="http://schemas.microsoft.com/office/drawing/2014/main" id="{9545E8EF-C88C-C04C-9784-7B951DFDB013}"/>
              </a:ext>
            </a:extLst>
          </p:cNvPr>
          <p:cNvSpPr>
            <a:spLocks noGrp="1"/>
          </p:cNvSpPr>
          <p:nvPr>
            <p:ph type="title"/>
          </p:nvPr>
        </p:nvSpPr>
        <p:spPr/>
        <p:txBody>
          <a:bodyPr/>
          <a:lstStyle/>
          <a:p>
            <a:r>
              <a:rPr lang="fr-FR" dirty="0"/>
              <a:t>1</a:t>
            </a:r>
          </a:p>
        </p:txBody>
      </p:sp>
      <p:sp>
        <p:nvSpPr>
          <p:cNvPr id="26" name="Espace réservé du texte 25">
            <a:extLst>
              <a:ext uri="{FF2B5EF4-FFF2-40B4-BE49-F238E27FC236}">
                <a16:creationId xmlns:a16="http://schemas.microsoft.com/office/drawing/2014/main" id="{C2430755-9FDF-2D4C-9E30-B9AE9A662823}"/>
              </a:ext>
            </a:extLst>
          </p:cNvPr>
          <p:cNvSpPr>
            <a:spLocks noGrp="1"/>
          </p:cNvSpPr>
          <p:nvPr>
            <p:ph type="body" sz="quarter" idx="12"/>
          </p:nvPr>
        </p:nvSpPr>
        <p:spPr/>
        <p:txBody>
          <a:bodyPr/>
          <a:lstStyle/>
          <a:p>
            <a:r>
              <a:rPr lang="fr-FR" dirty="0"/>
              <a:t>LE GROUPE APICIL</a:t>
            </a:r>
          </a:p>
        </p:txBody>
      </p:sp>
      <p:sp>
        <p:nvSpPr>
          <p:cNvPr id="28" name="Espace réservé du texte 27">
            <a:extLst>
              <a:ext uri="{FF2B5EF4-FFF2-40B4-BE49-F238E27FC236}">
                <a16:creationId xmlns:a16="http://schemas.microsoft.com/office/drawing/2014/main" id="{2972C3D6-4621-A54C-A361-62CA98718754}"/>
              </a:ext>
            </a:extLst>
          </p:cNvPr>
          <p:cNvSpPr>
            <a:spLocks noGrp="1"/>
          </p:cNvSpPr>
          <p:nvPr>
            <p:ph type="body" sz="quarter" idx="15"/>
          </p:nvPr>
        </p:nvSpPr>
        <p:spPr/>
        <p:txBody>
          <a:bodyPr/>
          <a:lstStyle/>
          <a:p>
            <a:r>
              <a:rPr lang="fr-FR" dirty="0"/>
              <a:t>NOTRE ADN</a:t>
            </a:r>
          </a:p>
        </p:txBody>
      </p:sp>
      <p:sp>
        <p:nvSpPr>
          <p:cNvPr id="27" name="Espace réservé du texte 26">
            <a:extLst>
              <a:ext uri="{FF2B5EF4-FFF2-40B4-BE49-F238E27FC236}">
                <a16:creationId xmlns:a16="http://schemas.microsoft.com/office/drawing/2014/main" id="{7B12C824-BD20-A14C-B120-B091C443379D}"/>
              </a:ext>
            </a:extLst>
          </p:cNvPr>
          <p:cNvSpPr>
            <a:spLocks noGrp="1"/>
          </p:cNvSpPr>
          <p:nvPr>
            <p:ph type="body" sz="quarter" idx="13"/>
          </p:nvPr>
        </p:nvSpPr>
        <p:spPr/>
        <p:txBody>
          <a:bodyPr/>
          <a:lstStyle/>
          <a:p>
            <a:r>
              <a:rPr lang="fr-FR" dirty="0"/>
              <a:t>LE GROUPE APICIL</a:t>
            </a:r>
          </a:p>
        </p:txBody>
      </p:sp>
      <p:sp>
        <p:nvSpPr>
          <p:cNvPr id="2" name="Espace réservé de la date 1">
            <a:extLst>
              <a:ext uri="{FF2B5EF4-FFF2-40B4-BE49-F238E27FC236}">
                <a16:creationId xmlns:a16="http://schemas.microsoft.com/office/drawing/2014/main" id="{119410D0-CD12-9A4F-99EF-5C7C6D8246C6}"/>
              </a:ext>
            </a:extLst>
          </p:cNvPr>
          <p:cNvSpPr>
            <a:spLocks noGrp="1"/>
          </p:cNvSpPr>
          <p:nvPr>
            <p:ph type="dt" sz="half" idx="10"/>
          </p:nvPr>
        </p:nvSpPr>
        <p:spPr/>
        <p:txBody>
          <a:bodyPr/>
          <a:lstStyle/>
          <a:p>
            <a:pPr>
              <a:spcBef>
                <a:spcPct val="0"/>
              </a:spcBef>
            </a:pPr>
            <a:fld id="{D641EFE0-45D8-0E4E-9973-7F8A1AF362B6}" type="datetime4">
              <a:rPr lang="fr-FR" smtClean="0"/>
              <a:t>3 juin 2021</a:t>
            </a:fld>
            <a:endParaRPr lang="fr-FR" dirty="0"/>
          </a:p>
        </p:txBody>
      </p:sp>
      <p:sp>
        <p:nvSpPr>
          <p:cNvPr id="16" name="AutoShape 4">
            <a:extLst>
              <a:ext uri="{FF2B5EF4-FFF2-40B4-BE49-F238E27FC236}">
                <a16:creationId xmlns:a16="http://schemas.microsoft.com/office/drawing/2014/main" id="{5EF41D2A-D5F7-40A6-9F39-A5EE6DCF6DB9}"/>
              </a:ext>
            </a:extLst>
          </p:cNvPr>
          <p:cNvSpPr>
            <a:spLocks/>
          </p:cNvSpPr>
          <p:nvPr/>
        </p:nvSpPr>
        <p:spPr bwMode="auto">
          <a:xfrm>
            <a:off x="184896" y="2420195"/>
            <a:ext cx="2776538" cy="517525"/>
          </a:xfrm>
          <a:custGeom>
            <a:avLst/>
            <a:gdLst>
              <a:gd name="T0" fmla="*/ 351668610 w 21600"/>
              <a:gd name="T1" fmla="*/ 41890583 h 21600"/>
              <a:gd name="T2" fmla="*/ 351668610 w 21600"/>
              <a:gd name="T3" fmla="*/ 41890583 h 21600"/>
              <a:gd name="T4" fmla="*/ 351668610 w 21600"/>
              <a:gd name="T5" fmla="*/ 41890583 h 21600"/>
              <a:gd name="T6" fmla="*/ 351668610 w 21600"/>
              <a:gd name="T7" fmla="*/ 41890583 h 21600"/>
              <a:gd name="T8" fmla="*/ 0 60000 65536"/>
              <a:gd name="T9" fmla="*/ 0 60000 65536"/>
              <a:gd name="T10" fmla="*/ 0 60000 65536"/>
              <a:gd name="T11" fmla="*/ 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0" y="0"/>
                </a:moveTo>
                <a:lnTo>
                  <a:pt x="21599" y="0"/>
                </a:lnTo>
                <a:lnTo>
                  <a:pt x="21599" y="21600"/>
                </a:lnTo>
                <a:lnTo>
                  <a:pt x="0" y="21600"/>
                </a:lnTo>
                <a:lnTo>
                  <a:pt x="0" y="0"/>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lIns="0" tIns="0" rIns="0" bIns="0"/>
          <a:lstStyle>
            <a:lvl1pPr defTabSz="257175">
              <a:defRPr sz="5400">
                <a:solidFill>
                  <a:srgbClr val="000000"/>
                </a:solidFill>
                <a:latin typeface="Gill Sans" pitchFamily="1" charset="0"/>
                <a:ea typeface="ＭＳ Ｐゴシック" panose="020B0600070205080204" pitchFamily="34" charset="-128"/>
                <a:sym typeface="Gill Sans" pitchFamily="1" charset="0"/>
              </a:defRPr>
            </a:lvl1pPr>
            <a:lvl2pPr defTabSz="257175">
              <a:defRPr sz="5400">
                <a:solidFill>
                  <a:srgbClr val="000000"/>
                </a:solidFill>
                <a:latin typeface="Gill Sans" pitchFamily="1" charset="0"/>
                <a:ea typeface="ＭＳ Ｐゴシック" panose="020B0600070205080204" pitchFamily="34" charset="-128"/>
                <a:sym typeface="Gill Sans" pitchFamily="1" charset="0"/>
              </a:defRPr>
            </a:lvl2pPr>
            <a:lvl3pPr defTabSz="257175">
              <a:defRPr sz="5400">
                <a:solidFill>
                  <a:srgbClr val="000000"/>
                </a:solidFill>
                <a:latin typeface="Gill Sans" pitchFamily="1" charset="0"/>
                <a:ea typeface="ＭＳ Ｐゴシック" panose="020B0600070205080204" pitchFamily="34" charset="-128"/>
                <a:sym typeface="Gill Sans" pitchFamily="1" charset="0"/>
              </a:defRPr>
            </a:lvl3pPr>
            <a:lvl4pPr defTabSz="257175">
              <a:defRPr sz="5400">
                <a:solidFill>
                  <a:srgbClr val="000000"/>
                </a:solidFill>
                <a:latin typeface="Gill Sans" pitchFamily="1" charset="0"/>
                <a:ea typeface="ＭＳ Ｐゴシック" panose="020B0600070205080204" pitchFamily="34" charset="-128"/>
                <a:sym typeface="Gill Sans" pitchFamily="1" charset="0"/>
              </a:defRPr>
            </a:lvl4pPr>
            <a:lvl5pPr defTabSz="257175">
              <a:defRPr sz="5400">
                <a:solidFill>
                  <a:srgbClr val="000000"/>
                </a:solidFill>
                <a:latin typeface="Gill Sans" pitchFamily="1" charset="0"/>
                <a:ea typeface="ＭＳ Ｐゴシック" panose="020B0600070205080204" pitchFamily="34" charset="-128"/>
                <a:sym typeface="Gill Sans" pitchFamily="1" charset="0"/>
              </a:defRPr>
            </a:lvl5pPr>
            <a:lvl6pPr marL="1828800" indent="457200" defTabSz="257175" eaLnBrk="0" fontAlgn="base" hangingPunct="0">
              <a:spcBef>
                <a:spcPct val="0"/>
              </a:spcBef>
              <a:spcAft>
                <a:spcPct val="0"/>
              </a:spcAft>
              <a:defRPr sz="5400">
                <a:solidFill>
                  <a:srgbClr val="000000"/>
                </a:solidFill>
                <a:latin typeface="Gill Sans" pitchFamily="1" charset="0"/>
                <a:ea typeface="ＭＳ Ｐゴシック" panose="020B0600070205080204" pitchFamily="34" charset="-128"/>
                <a:sym typeface="Gill Sans" pitchFamily="1" charset="0"/>
              </a:defRPr>
            </a:lvl6pPr>
            <a:lvl7pPr marL="2286000" indent="457200" defTabSz="257175" eaLnBrk="0" fontAlgn="base" hangingPunct="0">
              <a:spcBef>
                <a:spcPct val="0"/>
              </a:spcBef>
              <a:spcAft>
                <a:spcPct val="0"/>
              </a:spcAft>
              <a:defRPr sz="5400">
                <a:solidFill>
                  <a:srgbClr val="000000"/>
                </a:solidFill>
                <a:latin typeface="Gill Sans" pitchFamily="1" charset="0"/>
                <a:ea typeface="ＭＳ Ｐゴシック" panose="020B0600070205080204" pitchFamily="34" charset="-128"/>
                <a:sym typeface="Gill Sans" pitchFamily="1" charset="0"/>
              </a:defRPr>
            </a:lvl7pPr>
            <a:lvl8pPr marL="2743200" indent="457200" defTabSz="257175" eaLnBrk="0" fontAlgn="base" hangingPunct="0">
              <a:spcBef>
                <a:spcPct val="0"/>
              </a:spcBef>
              <a:spcAft>
                <a:spcPct val="0"/>
              </a:spcAft>
              <a:defRPr sz="5400">
                <a:solidFill>
                  <a:srgbClr val="000000"/>
                </a:solidFill>
                <a:latin typeface="Gill Sans" pitchFamily="1" charset="0"/>
                <a:ea typeface="ＭＳ Ｐゴシック" panose="020B0600070205080204" pitchFamily="34" charset="-128"/>
                <a:sym typeface="Gill Sans" pitchFamily="1" charset="0"/>
              </a:defRPr>
            </a:lvl8pPr>
            <a:lvl9pPr marL="3200400" indent="457200" defTabSz="257175" eaLnBrk="0" fontAlgn="base" hangingPunct="0">
              <a:spcBef>
                <a:spcPct val="0"/>
              </a:spcBef>
              <a:spcAft>
                <a:spcPct val="0"/>
              </a:spcAft>
              <a:defRPr sz="5400">
                <a:solidFill>
                  <a:srgbClr val="000000"/>
                </a:solidFill>
                <a:latin typeface="Gill Sans" pitchFamily="1" charset="0"/>
                <a:ea typeface="ＭＳ Ｐゴシック" panose="020B0600070205080204" pitchFamily="34" charset="-128"/>
                <a:sym typeface="Gill Sans" pitchFamily="1" charset="0"/>
              </a:defRPr>
            </a:lvl9pPr>
          </a:lstStyle>
          <a:p>
            <a:pPr algn="ctr" eaLnBrk="1">
              <a:spcBef>
                <a:spcPts val="1050"/>
              </a:spcBef>
              <a:buClr>
                <a:srgbClr val="D50D23"/>
              </a:buClr>
              <a:defRPr/>
            </a:pPr>
            <a:r>
              <a:rPr lang="fr-FR" altLang="fr-FR" sz="1600" b="1" dirty="0">
                <a:solidFill>
                  <a:srgbClr val="D61E22"/>
                </a:solidFill>
                <a:latin typeface="Verdana" panose="020B0604030504040204" pitchFamily="34" charset="0"/>
                <a:sym typeface="Verdana" panose="020B0604030504040204" pitchFamily="34" charset="0"/>
              </a:rPr>
              <a:t>Paritaire et mutualiste depuis 1938</a:t>
            </a:r>
            <a:endParaRPr lang="fr-FR" altLang="fr-FR" sz="1600" dirty="0">
              <a:solidFill>
                <a:srgbClr val="D61E22"/>
              </a:solidFill>
              <a:latin typeface="Verdana" panose="020B0604030504040204" pitchFamily="34" charset="0"/>
              <a:sym typeface="Verdana" panose="020B0604030504040204" pitchFamily="34" charset="0"/>
            </a:endParaRPr>
          </a:p>
        </p:txBody>
      </p:sp>
      <p:sp>
        <p:nvSpPr>
          <p:cNvPr id="17" name="AutoShape 4">
            <a:extLst>
              <a:ext uri="{FF2B5EF4-FFF2-40B4-BE49-F238E27FC236}">
                <a16:creationId xmlns:a16="http://schemas.microsoft.com/office/drawing/2014/main" id="{A4C24ABB-0B20-4753-A5FE-827190C8AB3D}"/>
              </a:ext>
            </a:extLst>
          </p:cNvPr>
          <p:cNvSpPr>
            <a:spLocks/>
          </p:cNvSpPr>
          <p:nvPr/>
        </p:nvSpPr>
        <p:spPr bwMode="auto">
          <a:xfrm>
            <a:off x="3188446" y="2420195"/>
            <a:ext cx="2489200" cy="503237"/>
          </a:xfrm>
          <a:custGeom>
            <a:avLst/>
            <a:gdLst>
              <a:gd name="T0" fmla="*/ 351668610 w 21600"/>
              <a:gd name="T1" fmla="*/ 41890583 h 21600"/>
              <a:gd name="T2" fmla="*/ 351668610 w 21600"/>
              <a:gd name="T3" fmla="*/ 41890583 h 21600"/>
              <a:gd name="T4" fmla="*/ 351668610 w 21600"/>
              <a:gd name="T5" fmla="*/ 41890583 h 21600"/>
              <a:gd name="T6" fmla="*/ 351668610 w 21600"/>
              <a:gd name="T7" fmla="*/ 41890583 h 21600"/>
              <a:gd name="T8" fmla="*/ 0 60000 65536"/>
              <a:gd name="T9" fmla="*/ 0 60000 65536"/>
              <a:gd name="T10" fmla="*/ 0 60000 65536"/>
              <a:gd name="T11" fmla="*/ 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0" y="0"/>
                </a:moveTo>
                <a:lnTo>
                  <a:pt x="21599" y="0"/>
                </a:lnTo>
                <a:lnTo>
                  <a:pt x="21599" y="21600"/>
                </a:lnTo>
                <a:lnTo>
                  <a:pt x="0" y="21600"/>
                </a:lnTo>
                <a:lnTo>
                  <a:pt x="0" y="0"/>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lIns="0" tIns="0" rIns="0" bIns="0"/>
          <a:lstStyle>
            <a:lvl1pPr defTabSz="257175">
              <a:defRPr sz="5400">
                <a:solidFill>
                  <a:srgbClr val="000000"/>
                </a:solidFill>
                <a:latin typeface="Gill Sans" pitchFamily="1" charset="0"/>
                <a:ea typeface="ＭＳ Ｐゴシック" panose="020B0600070205080204" pitchFamily="34" charset="-128"/>
                <a:sym typeface="Gill Sans" pitchFamily="1" charset="0"/>
              </a:defRPr>
            </a:lvl1pPr>
            <a:lvl2pPr defTabSz="257175">
              <a:defRPr sz="5400">
                <a:solidFill>
                  <a:srgbClr val="000000"/>
                </a:solidFill>
                <a:latin typeface="Gill Sans" pitchFamily="1" charset="0"/>
                <a:ea typeface="ＭＳ Ｐゴシック" panose="020B0600070205080204" pitchFamily="34" charset="-128"/>
                <a:sym typeface="Gill Sans" pitchFamily="1" charset="0"/>
              </a:defRPr>
            </a:lvl2pPr>
            <a:lvl3pPr defTabSz="257175">
              <a:defRPr sz="5400">
                <a:solidFill>
                  <a:srgbClr val="000000"/>
                </a:solidFill>
                <a:latin typeface="Gill Sans" pitchFamily="1" charset="0"/>
                <a:ea typeface="ＭＳ Ｐゴシック" panose="020B0600070205080204" pitchFamily="34" charset="-128"/>
                <a:sym typeface="Gill Sans" pitchFamily="1" charset="0"/>
              </a:defRPr>
            </a:lvl3pPr>
            <a:lvl4pPr defTabSz="257175">
              <a:defRPr sz="5400">
                <a:solidFill>
                  <a:srgbClr val="000000"/>
                </a:solidFill>
                <a:latin typeface="Gill Sans" pitchFamily="1" charset="0"/>
                <a:ea typeface="ＭＳ Ｐゴシック" panose="020B0600070205080204" pitchFamily="34" charset="-128"/>
                <a:sym typeface="Gill Sans" pitchFamily="1" charset="0"/>
              </a:defRPr>
            </a:lvl4pPr>
            <a:lvl5pPr defTabSz="257175">
              <a:defRPr sz="5400">
                <a:solidFill>
                  <a:srgbClr val="000000"/>
                </a:solidFill>
                <a:latin typeface="Gill Sans" pitchFamily="1" charset="0"/>
                <a:ea typeface="ＭＳ Ｐゴシック" panose="020B0600070205080204" pitchFamily="34" charset="-128"/>
                <a:sym typeface="Gill Sans" pitchFamily="1" charset="0"/>
              </a:defRPr>
            </a:lvl5pPr>
            <a:lvl6pPr marL="1828800" indent="457200" defTabSz="257175" eaLnBrk="0" fontAlgn="base" hangingPunct="0">
              <a:spcBef>
                <a:spcPct val="0"/>
              </a:spcBef>
              <a:spcAft>
                <a:spcPct val="0"/>
              </a:spcAft>
              <a:defRPr sz="5400">
                <a:solidFill>
                  <a:srgbClr val="000000"/>
                </a:solidFill>
                <a:latin typeface="Gill Sans" pitchFamily="1" charset="0"/>
                <a:ea typeface="ＭＳ Ｐゴシック" panose="020B0600070205080204" pitchFamily="34" charset="-128"/>
                <a:sym typeface="Gill Sans" pitchFamily="1" charset="0"/>
              </a:defRPr>
            </a:lvl6pPr>
            <a:lvl7pPr marL="2286000" indent="457200" defTabSz="257175" eaLnBrk="0" fontAlgn="base" hangingPunct="0">
              <a:spcBef>
                <a:spcPct val="0"/>
              </a:spcBef>
              <a:spcAft>
                <a:spcPct val="0"/>
              </a:spcAft>
              <a:defRPr sz="5400">
                <a:solidFill>
                  <a:srgbClr val="000000"/>
                </a:solidFill>
                <a:latin typeface="Gill Sans" pitchFamily="1" charset="0"/>
                <a:ea typeface="ＭＳ Ｐゴシック" panose="020B0600070205080204" pitchFamily="34" charset="-128"/>
                <a:sym typeface="Gill Sans" pitchFamily="1" charset="0"/>
              </a:defRPr>
            </a:lvl7pPr>
            <a:lvl8pPr marL="2743200" indent="457200" defTabSz="257175" eaLnBrk="0" fontAlgn="base" hangingPunct="0">
              <a:spcBef>
                <a:spcPct val="0"/>
              </a:spcBef>
              <a:spcAft>
                <a:spcPct val="0"/>
              </a:spcAft>
              <a:defRPr sz="5400">
                <a:solidFill>
                  <a:srgbClr val="000000"/>
                </a:solidFill>
                <a:latin typeface="Gill Sans" pitchFamily="1" charset="0"/>
                <a:ea typeface="ＭＳ Ｐゴシック" panose="020B0600070205080204" pitchFamily="34" charset="-128"/>
                <a:sym typeface="Gill Sans" pitchFamily="1" charset="0"/>
              </a:defRPr>
            </a:lvl8pPr>
            <a:lvl9pPr marL="3200400" indent="457200" defTabSz="257175" eaLnBrk="0" fontAlgn="base" hangingPunct="0">
              <a:spcBef>
                <a:spcPct val="0"/>
              </a:spcBef>
              <a:spcAft>
                <a:spcPct val="0"/>
              </a:spcAft>
              <a:defRPr sz="5400">
                <a:solidFill>
                  <a:srgbClr val="000000"/>
                </a:solidFill>
                <a:latin typeface="Gill Sans" pitchFamily="1" charset="0"/>
                <a:ea typeface="ＭＳ Ｐゴシック" panose="020B0600070205080204" pitchFamily="34" charset="-128"/>
                <a:sym typeface="Gill Sans" pitchFamily="1" charset="0"/>
              </a:defRPr>
            </a:lvl9pPr>
          </a:lstStyle>
          <a:p>
            <a:pPr algn="ctr" eaLnBrk="1">
              <a:spcBef>
                <a:spcPts val="1050"/>
              </a:spcBef>
              <a:buClr>
                <a:srgbClr val="D50D23"/>
              </a:buClr>
              <a:defRPr/>
            </a:pPr>
            <a:r>
              <a:rPr lang="fr-FR" altLang="fr-FR" sz="1600" b="1" dirty="0">
                <a:solidFill>
                  <a:srgbClr val="D61E22"/>
                </a:solidFill>
                <a:latin typeface="Verdana" panose="020B0604030504040204" pitchFamily="34" charset="0"/>
                <a:sym typeface="Verdana" panose="020B0604030504040204" pitchFamily="34" charset="0"/>
              </a:rPr>
              <a:t>Gouverné par ses clients </a:t>
            </a:r>
          </a:p>
        </p:txBody>
      </p:sp>
      <p:sp>
        <p:nvSpPr>
          <p:cNvPr id="18" name="AutoShape 4">
            <a:extLst>
              <a:ext uri="{FF2B5EF4-FFF2-40B4-BE49-F238E27FC236}">
                <a16:creationId xmlns:a16="http://schemas.microsoft.com/office/drawing/2014/main" id="{62A81B78-0E4F-4227-AF0B-6D56B2289C1A}"/>
              </a:ext>
            </a:extLst>
          </p:cNvPr>
          <p:cNvSpPr>
            <a:spLocks/>
          </p:cNvSpPr>
          <p:nvPr/>
        </p:nvSpPr>
        <p:spPr bwMode="auto">
          <a:xfrm>
            <a:off x="5945934" y="2420195"/>
            <a:ext cx="2487612" cy="503237"/>
          </a:xfrm>
          <a:custGeom>
            <a:avLst/>
            <a:gdLst>
              <a:gd name="T0" fmla="*/ 351668610 w 21600"/>
              <a:gd name="T1" fmla="*/ 41890583 h 21600"/>
              <a:gd name="T2" fmla="*/ 351668610 w 21600"/>
              <a:gd name="T3" fmla="*/ 41890583 h 21600"/>
              <a:gd name="T4" fmla="*/ 351668610 w 21600"/>
              <a:gd name="T5" fmla="*/ 41890583 h 21600"/>
              <a:gd name="T6" fmla="*/ 351668610 w 21600"/>
              <a:gd name="T7" fmla="*/ 41890583 h 21600"/>
              <a:gd name="T8" fmla="*/ 0 60000 65536"/>
              <a:gd name="T9" fmla="*/ 0 60000 65536"/>
              <a:gd name="T10" fmla="*/ 0 60000 65536"/>
              <a:gd name="T11" fmla="*/ 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0" y="0"/>
                </a:moveTo>
                <a:lnTo>
                  <a:pt x="21599" y="0"/>
                </a:lnTo>
                <a:lnTo>
                  <a:pt x="21599" y="21600"/>
                </a:lnTo>
                <a:lnTo>
                  <a:pt x="0" y="21600"/>
                </a:lnTo>
                <a:lnTo>
                  <a:pt x="0" y="0"/>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lIns="0" tIns="0" rIns="0" bIns="0"/>
          <a:lstStyle>
            <a:lvl1pPr defTabSz="257175">
              <a:defRPr sz="5400">
                <a:solidFill>
                  <a:srgbClr val="000000"/>
                </a:solidFill>
                <a:latin typeface="Gill Sans" pitchFamily="1" charset="0"/>
                <a:ea typeface="ＭＳ Ｐゴシック" panose="020B0600070205080204" pitchFamily="34" charset="-128"/>
                <a:sym typeface="Gill Sans" pitchFamily="1" charset="0"/>
              </a:defRPr>
            </a:lvl1pPr>
            <a:lvl2pPr defTabSz="257175">
              <a:defRPr sz="5400">
                <a:solidFill>
                  <a:srgbClr val="000000"/>
                </a:solidFill>
                <a:latin typeface="Gill Sans" pitchFamily="1" charset="0"/>
                <a:ea typeface="ＭＳ Ｐゴシック" panose="020B0600070205080204" pitchFamily="34" charset="-128"/>
                <a:sym typeface="Gill Sans" pitchFamily="1" charset="0"/>
              </a:defRPr>
            </a:lvl2pPr>
            <a:lvl3pPr defTabSz="257175">
              <a:defRPr sz="5400">
                <a:solidFill>
                  <a:srgbClr val="000000"/>
                </a:solidFill>
                <a:latin typeface="Gill Sans" pitchFamily="1" charset="0"/>
                <a:ea typeface="ＭＳ Ｐゴシック" panose="020B0600070205080204" pitchFamily="34" charset="-128"/>
                <a:sym typeface="Gill Sans" pitchFamily="1" charset="0"/>
              </a:defRPr>
            </a:lvl3pPr>
            <a:lvl4pPr defTabSz="257175">
              <a:defRPr sz="5400">
                <a:solidFill>
                  <a:srgbClr val="000000"/>
                </a:solidFill>
                <a:latin typeface="Gill Sans" pitchFamily="1" charset="0"/>
                <a:ea typeface="ＭＳ Ｐゴシック" panose="020B0600070205080204" pitchFamily="34" charset="-128"/>
                <a:sym typeface="Gill Sans" pitchFamily="1" charset="0"/>
              </a:defRPr>
            </a:lvl4pPr>
            <a:lvl5pPr defTabSz="257175">
              <a:defRPr sz="5400">
                <a:solidFill>
                  <a:srgbClr val="000000"/>
                </a:solidFill>
                <a:latin typeface="Gill Sans" pitchFamily="1" charset="0"/>
                <a:ea typeface="ＭＳ Ｐゴシック" panose="020B0600070205080204" pitchFamily="34" charset="-128"/>
                <a:sym typeface="Gill Sans" pitchFamily="1" charset="0"/>
              </a:defRPr>
            </a:lvl5pPr>
            <a:lvl6pPr marL="1828800" indent="457200" defTabSz="257175" eaLnBrk="0" fontAlgn="base" hangingPunct="0">
              <a:spcBef>
                <a:spcPct val="0"/>
              </a:spcBef>
              <a:spcAft>
                <a:spcPct val="0"/>
              </a:spcAft>
              <a:defRPr sz="5400">
                <a:solidFill>
                  <a:srgbClr val="000000"/>
                </a:solidFill>
                <a:latin typeface="Gill Sans" pitchFamily="1" charset="0"/>
                <a:ea typeface="ＭＳ Ｐゴシック" panose="020B0600070205080204" pitchFamily="34" charset="-128"/>
                <a:sym typeface="Gill Sans" pitchFamily="1" charset="0"/>
              </a:defRPr>
            </a:lvl6pPr>
            <a:lvl7pPr marL="2286000" indent="457200" defTabSz="257175" eaLnBrk="0" fontAlgn="base" hangingPunct="0">
              <a:spcBef>
                <a:spcPct val="0"/>
              </a:spcBef>
              <a:spcAft>
                <a:spcPct val="0"/>
              </a:spcAft>
              <a:defRPr sz="5400">
                <a:solidFill>
                  <a:srgbClr val="000000"/>
                </a:solidFill>
                <a:latin typeface="Gill Sans" pitchFamily="1" charset="0"/>
                <a:ea typeface="ＭＳ Ｐゴシック" panose="020B0600070205080204" pitchFamily="34" charset="-128"/>
                <a:sym typeface="Gill Sans" pitchFamily="1" charset="0"/>
              </a:defRPr>
            </a:lvl7pPr>
            <a:lvl8pPr marL="2743200" indent="457200" defTabSz="257175" eaLnBrk="0" fontAlgn="base" hangingPunct="0">
              <a:spcBef>
                <a:spcPct val="0"/>
              </a:spcBef>
              <a:spcAft>
                <a:spcPct val="0"/>
              </a:spcAft>
              <a:defRPr sz="5400">
                <a:solidFill>
                  <a:srgbClr val="000000"/>
                </a:solidFill>
                <a:latin typeface="Gill Sans" pitchFamily="1" charset="0"/>
                <a:ea typeface="ＭＳ Ｐゴシック" panose="020B0600070205080204" pitchFamily="34" charset="-128"/>
                <a:sym typeface="Gill Sans" pitchFamily="1" charset="0"/>
              </a:defRPr>
            </a:lvl8pPr>
            <a:lvl9pPr marL="3200400" indent="457200" defTabSz="257175" eaLnBrk="0" fontAlgn="base" hangingPunct="0">
              <a:spcBef>
                <a:spcPct val="0"/>
              </a:spcBef>
              <a:spcAft>
                <a:spcPct val="0"/>
              </a:spcAft>
              <a:defRPr sz="5400">
                <a:solidFill>
                  <a:srgbClr val="000000"/>
                </a:solidFill>
                <a:latin typeface="Gill Sans" pitchFamily="1" charset="0"/>
                <a:ea typeface="ＭＳ Ｐゴシック" panose="020B0600070205080204" pitchFamily="34" charset="-128"/>
                <a:sym typeface="Gill Sans" pitchFamily="1" charset="0"/>
              </a:defRPr>
            </a:lvl9pPr>
          </a:lstStyle>
          <a:p>
            <a:pPr algn="ctr" eaLnBrk="1">
              <a:spcBef>
                <a:spcPts val="1050"/>
              </a:spcBef>
              <a:buClr>
                <a:srgbClr val="D50D23"/>
              </a:buClr>
              <a:defRPr/>
            </a:pPr>
            <a:r>
              <a:rPr lang="fr-FR" altLang="fr-FR" sz="1600" b="1" dirty="0">
                <a:solidFill>
                  <a:srgbClr val="D61E22"/>
                </a:solidFill>
                <a:latin typeface="Verdana" panose="020B0604030504040204" pitchFamily="34" charset="0"/>
                <a:sym typeface="Verdana" panose="020B0604030504040204" pitchFamily="34" charset="0"/>
              </a:rPr>
              <a:t>Spécialisé</a:t>
            </a:r>
            <a:br>
              <a:rPr lang="fr-FR" altLang="fr-FR" sz="1600" b="1" dirty="0">
                <a:solidFill>
                  <a:srgbClr val="D61E22"/>
                </a:solidFill>
                <a:latin typeface="Verdana" panose="020B0604030504040204" pitchFamily="34" charset="0"/>
                <a:sym typeface="Verdana" panose="020B0604030504040204" pitchFamily="34" charset="0"/>
              </a:rPr>
            </a:br>
            <a:endParaRPr lang="fr-FR" altLang="fr-FR" sz="1000" dirty="0">
              <a:solidFill>
                <a:srgbClr val="343534"/>
              </a:solidFill>
              <a:latin typeface="Verdana" panose="020B0604030504040204" pitchFamily="34" charset="0"/>
              <a:sym typeface="Verdana" panose="020B0604030504040204" pitchFamily="34" charset="0"/>
            </a:endParaRPr>
          </a:p>
        </p:txBody>
      </p:sp>
      <p:sp>
        <p:nvSpPr>
          <p:cNvPr id="19" name="AutoShape 4">
            <a:extLst>
              <a:ext uri="{FF2B5EF4-FFF2-40B4-BE49-F238E27FC236}">
                <a16:creationId xmlns:a16="http://schemas.microsoft.com/office/drawing/2014/main" id="{3F2ACDA9-B7DF-4FB2-A67B-499FF1A8107D}"/>
              </a:ext>
            </a:extLst>
          </p:cNvPr>
          <p:cNvSpPr>
            <a:spLocks/>
          </p:cNvSpPr>
          <p:nvPr/>
        </p:nvSpPr>
        <p:spPr bwMode="auto">
          <a:xfrm>
            <a:off x="361109" y="5025282"/>
            <a:ext cx="2487612" cy="962025"/>
          </a:xfrm>
          <a:custGeom>
            <a:avLst/>
            <a:gdLst>
              <a:gd name="T0" fmla="*/ 351668610 w 21600"/>
              <a:gd name="T1" fmla="*/ 41890583 h 21600"/>
              <a:gd name="T2" fmla="*/ 351668610 w 21600"/>
              <a:gd name="T3" fmla="*/ 41890583 h 21600"/>
              <a:gd name="T4" fmla="*/ 351668610 w 21600"/>
              <a:gd name="T5" fmla="*/ 41890583 h 21600"/>
              <a:gd name="T6" fmla="*/ 351668610 w 21600"/>
              <a:gd name="T7" fmla="*/ 41890583 h 21600"/>
              <a:gd name="T8" fmla="*/ 0 60000 65536"/>
              <a:gd name="T9" fmla="*/ 0 60000 65536"/>
              <a:gd name="T10" fmla="*/ 0 60000 65536"/>
              <a:gd name="T11" fmla="*/ 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0" y="0"/>
                </a:moveTo>
                <a:lnTo>
                  <a:pt x="21599" y="0"/>
                </a:lnTo>
                <a:lnTo>
                  <a:pt x="21599" y="21600"/>
                </a:lnTo>
                <a:lnTo>
                  <a:pt x="0" y="21600"/>
                </a:lnTo>
                <a:lnTo>
                  <a:pt x="0" y="0"/>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lIns="0" tIns="0" rIns="0" bIns="0"/>
          <a:lstStyle>
            <a:lvl1pPr marL="171450" indent="-171450" defTabSz="257175">
              <a:defRPr sz="5400">
                <a:solidFill>
                  <a:srgbClr val="000000"/>
                </a:solidFill>
                <a:latin typeface="Gill Sans" charset="0"/>
                <a:ea typeface="MS PGothic" charset="-128"/>
                <a:sym typeface="Gill Sans" charset="0"/>
              </a:defRPr>
            </a:lvl1pPr>
            <a:lvl2pPr defTabSz="257175">
              <a:defRPr sz="5400">
                <a:solidFill>
                  <a:srgbClr val="000000"/>
                </a:solidFill>
                <a:latin typeface="Gill Sans" charset="0"/>
                <a:ea typeface="MS PGothic" charset="-128"/>
                <a:sym typeface="Gill Sans" charset="0"/>
              </a:defRPr>
            </a:lvl2pPr>
            <a:lvl3pPr defTabSz="257175">
              <a:defRPr sz="5400">
                <a:solidFill>
                  <a:srgbClr val="000000"/>
                </a:solidFill>
                <a:latin typeface="Gill Sans" charset="0"/>
                <a:ea typeface="MS PGothic" charset="-128"/>
                <a:sym typeface="Gill Sans" charset="0"/>
              </a:defRPr>
            </a:lvl3pPr>
            <a:lvl4pPr defTabSz="257175">
              <a:defRPr sz="5400">
                <a:solidFill>
                  <a:srgbClr val="000000"/>
                </a:solidFill>
                <a:latin typeface="Gill Sans" charset="0"/>
                <a:ea typeface="MS PGothic" charset="-128"/>
                <a:sym typeface="Gill Sans" charset="0"/>
              </a:defRPr>
            </a:lvl4pPr>
            <a:lvl5pPr defTabSz="257175">
              <a:defRPr sz="5400">
                <a:solidFill>
                  <a:srgbClr val="000000"/>
                </a:solidFill>
                <a:latin typeface="Gill Sans" charset="0"/>
                <a:ea typeface="MS PGothic" charset="-128"/>
                <a:sym typeface="Gill Sans" charset="0"/>
              </a:defRPr>
            </a:lvl5pPr>
            <a:lvl6pPr marL="1828800" indent="457200" defTabSz="257175" eaLnBrk="0" fontAlgn="base" hangingPunct="0">
              <a:spcBef>
                <a:spcPct val="0"/>
              </a:spcBef>
              <a:spcAft>
                <a:spcPct val="0"/>
              </a:spcAft>
              <a:defRPr sz="5400">
                <a:solidFill>
                  <a:srgbClr val="000000"/>
                </a:solidFill>
                <a:latin typeface="Gill Sans" charset="0"/>
                <a:ea typeface="MS PGothic" charset="-128"/>
                <a:sym typeface="Gill Sans" charset="0"/>
              </a:defRPr>
            </a:lvl6pPr>
            <a:lvl7pPr marL="2286000" indent="457200" defTabSz="257175" eaLnBrk="0" fontAlgn="base" hangingPunct="0">
              <a:spcBef>
                <a:spcPct val="0"/>
              </a:spcBef>
              <a:spcAft>
                <a:spcPct val="0"/>
              </a:spcAft>
              <a:defRPr sz="5400">
                <a:solidFill>
                  <a:srgbClr val="000000"/>
                </a:solidFill>
                <a:latin typeface="Gill Sans" charset="0"/>
                <a:ea typeface="MS PGothic" charset="-128"/>
                <a:sym typeface="Gill Sans" charset="0"/>
              </a:defRPr>
            </a:lvl7pPr>
            <a:lvl8pPr marL="2743200" indent="457200" defTabSz="257175" eaLnBrk="0" fontAlgn="base" hangingPunct="0">
              <a:spcBef>
                <a:spcPct val="0"/>
              </a:spcBef>
              <a:spcAft>
                <a:spcPct val="0"/>
              </a:spcAft>
              <a:defRPr sz="5400">
                <a:solidFill>
                  <a:srgbClr val="000000"/>
                </a:solidFill>
                <a:latin typeface="Gill Sans" charset="0"/>
                <a:ea typeface="MS PGothic" charset="-128"/>
                <a:sym typeface="Gill Sans" charset="0"/>
              </a:defRPr>
            </a:lvl8pPr>
            <a:lvl9pPr marL="3200400" indent="457200" defTabSz="257175" eaLnBrk="0" fontAlgn="base" hangingPunct="0">
              <a:spcBef>
                <a:spcPct val="0"/>
              </a:spcBef>
              <a:spcAft>
                <a:spcPct val="0"/>
              </a:spcAft>
              <a:defRPr sz="5400">
                <a:solidFill>
                  <a:srgbClr val="000000"/>
                </a:solidFill>
                <a:latin typeface="Gill Sans" charset="0"/>
                <a:ea typeface="MS PGothic" charset="-128"/>
                <a:sym typeface="Gill Sans" charset="0"/>
              </a:defRPr>
            </a:lvl9pPr>
          </a:lstStyle>
          <a:p>
            <a:pPr marL="0" indent="0" algn="ctr" eaLnBrk="1">
              <a:spcBef>
                <a:spcPts val="1050"/>
              </a:spcBef>
              <a:buClr>
                <a:srgbClr val="D50D23"/>
              </a:buClr>
              <a:defRPr/>
            </a:pPr>
            <a:r>
              <a:rPr lang="fr-FR" altLang="fr-FR" sz="1600" b="1" dirty="0">
                <a:solidFill>
                  <a:srgbClr val="D61E22"/>
                </a:solidFill>
                <a:latin typeface="Verdana" charset="0"/>
                <a:sym typeface="Verdana" charset="0"/>
              </a:rPr>
              <a:t>Une ambition</a:t>
            </a:r>
            <a:endParaRPr lang="fr-FR" altLang="fr-FR" sz="1000" dirty="0">
              <a:solidFill>
                <a:srgbClr val="343534"/>
              </a:solidFill>
              <a:latin typeface="Verdana" charset="0"/>
              <a:sym typeface="Verdana" charset="0"/>
            </a:endParaRPr>
          </a:p>
        </p:txBody>
      </p:sp>
      <p:sp>
        <p:nvSpPr>
          <p:cNvPr id="20" name="AutoShape 4">
            <a:extLst>
              <a:ext uri="{FF2B5EF4-FFF2-40B4-BE49-F238E27FC236}">
                <a16:creationId xmlns:a16="http://schemas.microsoft.com/office/drawing/2014/main" id="{3919AEC2-4B65-401D-B2B3-D6FD60D5CDBA}"/>
              </a:ext>
            </a:extLst>
          </p:cNvPr>
          <p:cNvSpPr>
            <a:spLocks/>
          </p:cNvSpPr>
          <p:nvPr/>
        </p:nvSpPr>
        <p:spPr bwMode="auto">
          <a:xfrm>
            <a:off x="3137646" y="4801157"/>
            <a:ext cx="2590800" cy="366713"/>
          </a:xfrm>
          <a:custGeom>
            <a:avLst/>
            <a:gdLst>
              <a:gd name="T0" fmla="*/ 351668610 w 21600"/>
              <a:gd name="T1" fmla="*/ 41890583 h 21600"/>
              <a:gd name="T2" fmla="*/ 351668610 w 21600"/>
              <a:gd name="T3" fmla="*/ 41890583 h 21600"/>
              <a:gd name="T4" fmla="*/ 351668610 w 21600"/>
              <a:gd name="T5" fmla="*/ 41890583 h 21600"/>
              <a:gd name="T6" fmla="*/ 351668610 w 21600"/>
              <a:gd name="T7" fmla="*/ 41890583 h 21600"/>
              <a:gd name="T8" fmla="*/ 0 60000 65536"/>
              <a:gd name="T9" fmla="*/ 0 60000 65536"/>
              <a:gd name="T10" fmla="*/ 0 60000 65536"/>
              <a:gd name="T11" fmla="*/ 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0" y="0"/>
                </a:moveTo>
                <a:lnTo>
                  <a:pt x="21599" y="0"/>
                </a:lnTo>
                <a:lnTo>
                  <a:pt x="21599" y="21600"/>
                </a:lnTo>
                <a:lnTo>
                  <a:pt x="0" y="21600"/>
                </a:lnTo>
                <a:lnTo>
                  <a:pt x="0" y="0"/>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lIns="0" tIns="0" rIns="0" bIns="0"/>
          <a:lstStyle>
            <a:lvl1pPr marL="171450" indent="-171450" defTabSz="257175">
              <a:defRPr sz="5400">
                <a:solidFill>
                  <a:srgbClr val="000000"/>
                </a:solidFill>
                <a:latin typeface="Gill Sans" charset="0"/>
                <a:ea typeface="MS PGothic" charset="-128"/>
                <a:sym typeface="Gill Sans" charset="0"/>
              </a:defRPr>
            </a:lvl1pPr>
            <a:lvl2pPr defTabSz="257175">
              <a:defRPr sz="5400">
                <a:solidFill>
                  <a:srgbClr val="000000"/>
                </a:solidFill>
                <a:latin typeface="Gill Sans" charset="0"/>
                <a:ea typeface="MS PGothic" charset="-128"/>
                <a:sym typeface="Gill Sans" charset="0"/>
              </a:defRPr>
            </a:lvl2pPr>
            <a:lvl3pPr defTabSz="257175">
              <a:defRPr sz="5400">
                <a:solidFill>
                  <a:srgbClr val="000000"/>
                </a:solidFill>
                <a:latin typeface="Gill Sans" charset="0"/>
                <a:ea typeface="MS PGothic" charset="-128"/>
                <a:sym typeface="Gill Sans" charset="0"/>
              </a:defRPr>
            </a:lvl3pPr>
            <a:lvl4pPr defTabSz="257175">
              <a:defRPr sz="5400">
                <a:solidFill>
                  <a:srgbClr val="000000"/>
                </a:solidFill>
                <a:latin typeface="Gill Sans" charset="0"/>
                <a:ea typeface="MS PGothic" charset="-128"/>
                <a:sym typeface="Gill Sans" charset="0"/>
              </a:defRPr>
            </a:lvl4pPr>
            <a:lvl5pPr defTabSz="257175">
              <a:defRPr sz="5400">
                <a:solidFill>
                  <a:srgbClr val="000000"/>
                </a:solidFill>
                <a:latin typeface="Gill Sans" charset="0"/>
                <a:ea typeface="MS PGothic" charset="-128"/>
                <a:sym typeface="Gill Sans" charset="0"/>
              </a:defRPr>
            </a:lvl5pPr>
            <a:lvl6pPr marL="1828800" indent="457200" defTabSz="257175" eaLnBrk="0" fontAlgn="base" hangingPunct="0">
              <a:spcBef>
                <a:spcPct val="0"/>
              </a:spcBef>
              <a:spcAft>
                <a:spcPct val="0"/>
              </a:spcAft>
              <a:defRPr sz="5400">
                <a:solidFill>
                  <a:srgbClr val="000000"/>
                </a:solidFill>
                <a:latin typeface="Gill Sans" charset="0"/>
                <a:ea typeface="MS PGothic" charset="-128"/>
                <a:sym typeface="Gill Sans" charset="0"/>
              </a:defRPr>
            </a:lvl6pPr>
            <a:lvl7pPr marL="2286000" indent="457200" defTabSz="257175" eaLnBrk="0" fontAlgn="base" hangingPunct="0">
              <a:spcBef>
                <a:spcPct val="0"/>
              </a:spcBef>
              <a:spcAft>
                <a:spcPct val="0"/>
              </a:spcAft>
              <a:defRPr sz="5400">
                <a:solidFill>
                  <a:srgbClr val="000000"/>
                </a:solidFill>
                <a:latin typeface="Gill Sans" charset="0"/>
                <a:ea typeface="MS PGothic" charset="-128"/>
                <a:sym typeface="Gill Sans" charset="0"/>
              </a:defRPr>
            </a:lvl7pPr>
            <a:lvl8pPr marL="2743200" indent="457200" defTabSz="257175" eaLnBrk="0" fontAlgn="base" hangingPunct="0">
              <a:spcBef>
                <a:spcPct val="0"/>
              </a:spcBef>
              <a:spcAft>
                <a:spcPct val="0"/>
              </a:spcAft>
              <a:defRPr sz="5400">
                <a:solidFill>
                  <a:srgbClr val="000000"/>
                </a:solidFill>
                <a:latin typeface="Gill Sans" charset="0"/>
                <a:ea typeface="MS PGothic" charset="-128"/>
                <a:sym typeface="Gill Sans" charset="0"/>
              </a:defRPr>
            </a:lvl8pPr>
            <a:lvl9pPr marL="3200400" indent="457200" defTabSz="257175" eaLnBrk="0" fontAlgn="base" hangingPunct="0">
              <a:spcBef>
                <a:spcPct val="0"/>
              </a:spcBef>
              <a:spcAft>
                <a:spcPct val="0"/>
              </a:spcAft>
              <a:defRPr sz="5400">
                <a:solidFill>
                  <a:srgbClr val="000000"/>
                </a:solidFill>
                <a:latin typeface="Gill Sans" charset="0"/>
                <a:ea typeface="MS PGothic" charset="-128"/>
                <a:sym typeface="Gill Sans" charset="0"/>
              </a:defRPr>
            </a:lvl9pPr>
          </a:lstStyle>
          <a:p>
            <a:pPr marL="0" indent="0" algn="ctr" eaLnBrk="1">
              <a:spcBef>
                <a:spcPts val="1050"/>
              </a:spcBef>
              <a:buClr>
                <a:srgbClr val="D50D23"/>
              </a:buClr>
              <a:defRPr/>
            </a:pPr>
            <a:r>
              <a:rPr lang="fr-FR" altLang="fr-FR" sz="1600" b="1" dirty="0">
                <a:solidFill>
                  <a:srgbClr val="D61E22"/>
                </a:solidFill>
                <a:latin typeface="Verdana" charset="0"/>
                <a:sym typeface="Verdana" charset="0"/>
              </a:rPr>
              <a:t>Des valeurs</a:t>
            </a:r>
            <a:endParaRPr lang="fr-FR" altLang="fr-FR" sz="1000" dirty="0">
              <a:solidFill>
                <a:srgbClr val="343534"/>
              </a:solidFill>
              <a:latin typeface="Verdana" charset="0"/>
              <a:sym typeface="Verdana" charset="0"/>
            </a:endParaRPr>
          </a:p>
        </p:txBody>
      </p:sp>
      <p:sp>
        <p:nvSpPr>
          <p:cNvPr id="21" name="AutoShape 4">
            <a:extLst>
              <a:ext uri="{FF2B5EF4-FFF2-40B4-BE49-F238E27FC236}">
                <a16:creationId xmlns:a16="http://schemas.microsoft.com/office/drawing/2014/main" id="{303E2BD2-E4EA-4575-B523-3BEE30B3B50E}"/>
              </a:ext>
            </a:extLst>
          </p:cNvPr>
          <p:cNvSpPr>
            <a:spLocks/>
          </p:cNvSpPr>
          <p:nvPr/>
        </p:nvSpPr>
        <p:spPr bwMode="auto">
          <a:xfrm>
            <a:off x="5945934" y="4801157"/>
            <a:ext cx="2487612" cy="563563"/>
          </a:xfrm>
          <a:custGeom>
            <a:avLst/>
            <a:gdLst>
              <a:gd name="T0" fmla="*/ 351668610 w 21600"/>
              <a:gd name="T1" fmla="*/ 41890583 h 21600"/>
              <a:gd name="T2" fmla="*/ 351668610 w 21600"/>
              <a:gd name="T3" fmla="*/ 41890583 h 21600"/>
              <a:gd name="T4" fmla="*/ 351668610 w 21600"/>
              <a:gd name="T5" fmla="*/ 41890583 h 21600"/>
              <a:gd name="T6" fmla="*/ 351668610 w 21600"/>
              <a:gd name="T7" fmla="*/ 41890583 h 21600"/>
              <a:gd name="T8" fmla="*/ 0 60000 65536"/>
              <a:gd name="T9" fmla="*/ 0 60000 65536"/>
              <a:gd name="T10" fmla="*/ 0 60000 65536"/>
              <a:gd name="T11" fmla="*/ 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0" y="0"/>
                </a:moveTo>
                <a:lnTo>
                  <a:pt x="21599" y="0"/>
                </a:lnTo>
                <a:lnTo>
                  <a:pt x="21599" y="21600"/>
                </a:lnTo>
                <a:lnTo>
                  <a:pt x="0" y="21600"/>
                </a:lnTo>
                <a:lnTo>
                  <a:pt x="0" y="0"/>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lIns="0" tIns="0" rIns="0" bIns="0"/>
          <a:lstStyle>
            <a:lvl1pPr defTabSz="257175">
              <a:defRPr sz="5400">
                <a:solidFill>
                  <a:srgbClr val="000000"/>
                </a:solidFill>
                <a:latin typeface="Gill Sans" pitchFamily="1" charset="0"/>
                <a:ea typeface="ＭＳ Ｐゴシック" panose="020B0600070205080204" pitchFamily="34" charset="-128"/>
                <a:sym typeface="Gill Sans" pitchFamily="1" charset="0"/>
              </a:defRPr>
            </a:lvl1pPr>
            <a:lvl2pPr defTabSz="257175">
              <a:defRPr sz="5400">
                <a:solidFill>
                  <a:srgbClr val="000000"/>
                </a:solidFill>
                <a:latin typeface="Gill Sans" pitchFamily="1" charset="0"/>
                <a:ea typeface="ＭＳ Ｐゴシック" panose="020B0600070205080204" pitchFamily="34" charset="-128"/>
                <a:sym typeface="Gill Sans" pitchFamily="1" charset="0"/>
              </a:defRPr>
            </a:lvl2pPr>
            <a:lvl3pPr defTabSz="257175">
              <a:defRPr sz="5400">
                <a:solidFill>
                  <a:srgbClr val="000000"/>
                </a:solidFill>
                <a:latin typeface="Gill Sans" pitchFamily="1" charset="0"/>
                <a:ea typeface="ＭＳ Ｐゴシック" panose="020B0600070205080204" pitchFamily="34" charset="-128"/>
                <a:sym typeface="Gill Sans" pitchFamily="1" charset="0"/>
              </a:defRPr>
            </a:lvl3pPr>
            <a:lvl4pPr defTabSz="257175">
              <a:defRPr sz="5400">
                <a:solidFill>
                  <a:srgbClr val="000000"/>
                </a:solidFill>
                <a:latin typeface="Gill Sans" pitchFamily="1" charset="0"/>
                <a:ea typeface="ＭＳ Ｐゴシック" panose="020B0600070205080204" pitchFamily="34" charset="-128"/>
                <a:sym typeface="Gill Sans" pitchFamily="1" charset="0"/>
              </a:defRPr>
            </a:lvl4pPr>
            <a:lvl5pPr defTabSz="257175">
              <a:defRPr sz="5400">
                <a:solidFill>
                  <a:srgbClr val="000000"/>
                </a:solidFill>
                <a:latin typeface="Gill Sans" pitchFamily="1" charset="0"/>
                <a:ea typeface="ＭＳ Ｐゴシック" panose="020B0600070205080204" pitchFamily="34" charset="-128"/>
                <a:sym typeface="Gill Sans" pitchFamily="1" charset="0"/>
              </a:defRPr>
            </a:lvl5pPr>
            <a:lvl6pPr marL="1828800" indent="457200" defTabSz="257175" eaLnBrk="0" fontAlgn="base" hangingPunct="0">
              <a:spcBef>
                <a:spcPct val="0"/>
              </a:spcBef>
              <a:spcAft>
                <a:spcPct val="0"/>
              </a:spcAft>
              <a:defRPr sz="5400">
                <a:solidFill>
                  <a:srgbClr val="000000"/>
                </a:solidFill>
                <a:latin typeface="Gill Sans" pitchFamily="1" charset="0"/>
                <a:ea typeface="ＭＳ Ｐゴシック" panose="020B0600070205080204" pitchFamily="34" charset="-128"/>
                <a:sym typeface="Gill Sans" pitchFamily="1" charset="0"/>
              </a:defRPr>
            </a:lvl6pPr>
            <a:lvl7pPr marL="2286000" indent="457200" defTabSz="257175" eaLnBrk="0" fontAlgn="base" hangingPunct="0">
              <a:spcBef>
                <a:spcPct val="0"/>
              </a:spcBef>
              <a:spcAft>
                <a:spcPct val="0"/>
              </a:spcAft>
              <a:defRPr sz="5400">
                <a:solidFill>
                  <a:srgbClr val="000000"/>
                </a:solidFill>
                <a:latin typeface="Gill Sans" pitchFamily="1" charset="0"/>
                <a:ea typeface="ＭＳ Ｐゴシック" panose="020B0600070205080204" pitchFamily="34" charset="-128"/>
                <a:sym typeface="Gill Sans" pitchFamily="1" charset="0"/>
              </a:defRPr>
            </a:lvl7pPr>
            <a:lvl8pPr marL="2743200" indent="457200" defTabSz="257175" eaLnBrk="0" fontAlgn="base" hangingPunct="0">
              <a:spcBef>
                <a:spcPct val="0"/>
              </a:spcBef>
              <a:spcAft>
                <a:spcPct val="0"/>
              </a:spcAft>
              <a:defRPr sz="5400">
                <a:solidFill>
                  <a:srgbClr val="000000"/>
                </a:solidFill>
                <a:latin typeface="Gill Sans" pitchFamily="1" charset="0"/>
                <a:ea typeface="ＭＳ Ｐゴシック" panose="020B0600070205080204" pitchFamily="34" charset="-128"/>
                <a:sym typeface="Gill Sans" pitchFamily="1" charset="0"/>
              </a:defRPr>
            </a:lvl8pPr>
            <a:lvl9pPr marL="3200400" indent="457200" defTabSz="257175" eaLnBrk="0" fontAlgn="base" hangingPunct="0">
              <a:spcBef>
                <a:spcPct val="0"/>
              </a:spcBef>
              <a:spcAft>
                <a:spcPct val="0"/>
              </a:spcAft>
              <a:defRPr sz="5400">
                <a:solidFill>
                  <a:srgbClr val="000000"/>
                </a:solidFill>
                <a:latin typeface="Gill Sans" pitchFamily="1" charset="0"/>
                <a:ea typeface="ＭＳ Ｐゴシック" panose="020B0600070205080204" pitchFamily="34" charset="-128"/>
                <a:sym typeface="Gill Sans" pitchFamily="1" charset="0"/>
              </a:defRPr>
            </a:lvl9pPr>
          </a:lstStyle>
          <a:p>
            <a:pPr algn="ctr" eaLnBrk="1">
              <a:spcBef>
                <a:spcPts val="1050"/>
              </a:spcBef>
              <a:buClr>
                <a:srgbClr val="D50D23"/>
              </a:buClr>
              <a:defRPr/>
            </a:pPr>
            <a:r>
              <a:rPr lang="fr-FR" altLang="fr-FR" sz="1600" b="1" dirty="0">
                <a:solidFill>
                  <a:srgbClr val="D61E22"/>
                </a:solidFill>
                <a:latin typeface="Verdana" panose="020B0604030504040204" pitchFamily="34" charset="0"/>
                <a:sym typeface="Verdana" panose="020B0604030504040204" pitchFamily="34" charset="0"/>
              </a:rPr>
              <a:t>Engagé aux côtés de nos assurés</a:t>
            </a:r>
          </a:p>
        </p:txBody>
      </p:sp>
      <p:pic>
        <p:nvPicPr>
          <p:cNvPr id="22" name="Image 4">
            <a:extLst>
              <a:ext uri="{FF2B5EF4-FFF2-40B4-BE49-F238E27FC236}">
                <a16:creationId xmlns:a16="http://schemas.microsoft.com/office/drawing/2014/main" id="{08389726-2F11-419A-AE1F-AB07A01778C9}"/>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297734" y="1499445"/>
            <a:ext cx="614362" cy="727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 name="Image 5">
            <a:extLst>
              <a:ext uri="{FF2B5EF4-FFF2-40B4-BE49-F238E27FC236}">
                <a16:creationId xmlns:a16="http://schemas.microsoft.com/office/drawing/2014/main" id="{A595D05A-29B9-4FA3-92DC-2A6AAC0B955B}"/>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072684" y="1483570"/>
            <a:ext cx="720725"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 name="Image 6">
            <a:extLst>
              <a:ext uri="{FF2B5EF4-FFF2-40B4-BE49-F238E27FC236}">
                <a16:creationId xmlns:a16="http://schemas.microsoft.com/office/drawing/2014/main" id="{9897A27E-BA75-4A55-A3B1-DB9A303E9A2B}"/>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6828584" y="1535957"/>
            <a:ext cx="720725" cy="661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 name="Image 7">
            <a:extLst>
              <a:ext uri="{FF2B5EF4-FFF2-40B4-BE49-F238E27FC236}">
                <a16:creationId xmlns:a16="http://schemas.microsoft.com/office/drawing/2014/main" id="{CFA0EAB4-195B-42F7-A4D8-0E623196C6AC}"/>
              </a:ext>
            </a:extLst>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rot="10800000" flipH="1" flipV="1">
            <a:off x="1245346" y="3877232"/>
            <a:ext cx="719138" cy="720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 name="Image 8">
            <a:extLst>
              <a:ext uri="{FF2B5EF4-FFF2-40B4-BE49-F238E27FC236}">
                <a16:creationId xmlns:a16="http://schemas.microsoft.com/office/drawing/2014/main" id="{679441E1-05FF-4BAA-9D2D-DD4D2888EBD9}"/>
              </a:ext>
            </a:extLst>
          </p:cNvPr>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3972671" y="3867707"/>
            <a:ext cx="920750" cy="735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2" name="Image 9">
            <a:extLst>
              <a:ext uri="{FF2B5EF4-FFF2-40B4-BE49-F238E27FC236}">
                <a16:creationId xmlns:a16="http://schemas.microsoft.com/office/drawing/2014/main" id="{E3907508-F390-42FD-A11B-F4A40BFD4C05}"/>
              </a:ext>
            </a:extLst>
          </p:cNvPr>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6833346" y="3893107"/>
            <a:ext cx="711200"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3" name="AutoShape 4">
            <a:extLst>
              <a:ext uri="{FF2B5EF4-FFF2-40B4-BE49-F238E27FC236}">
                <a16:creationId xmlns:a16="http://schemas.microsoft.com/office/drawing/2014/main" id="{F9799469-DBC1-487A-AF9C-E664867F29B4}"/>
              </a:ext>
            </a:extLst>
          </p:cNvPr>
          <p:cNvSpPr>
            <a:spLocks/>
          </p:cNvSpPr>
          <p:nvPr/>
        </p:nvSpPr>
        <p:spPr bwMode="auto">
          <a:xfrm>
            <a:off x="3151934" y="3121870"/>
            <a:ext cx="2489200" cy="404812"/>
          </a:xfrm>
          <a:custGeom>
            <a:avLst/>
            <a:gdLst>
              <a:gd name="T0" fmla="*/ 351668610 w 21600"/>
              <a:gd name="T1" fmla="*/ 41890583 h 21600"/>
              <a:gd name="T2" fmla="*/ 351668610 w 21600"/>
              <a:gd name="T3" fmla="*/ 41890583 h 21600"/>
              <a:gd name="T4" fmla="*/ 351668610 w 21600"/>
              <a:gd name="T5" fmla="*/ 41890583 h 21600"/>
              <a:gd name="T6" fmla="*/ 351668610 w 21600"/>
              <a:gd name="T7" fmla="*/ 41890583 h 21600"/>
              <a:gd name="T8" fmla="*/ 0 60000 65536"/>
              <a:gd name="T9" fmla="*/ 0 60000 65536"/>
              <a:gd name="T10" fmla="*/ 0 60000 65536"/>
              <a:gd name="T11" fmla="*/ 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0" y="0"/>
                </a:moveTo>
                <a:lnTo>
                  <a:pt x="21599" y="0"/>
                </a:lnTo>
                <a:lnTo>
                  <a:pt x="21599" y="21600"/>
                </a:lnTo>
                <a:lnTo>
                  <a:pt x="0" y="21600"/>
                </a:lnTo>
                <a:lnTo>
                  <a:pt x="0" y="0"/>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lIns="0" tIns="0" rIns="0" bIns="0"/>
          <a:lstStyle>
            <a:lvl1pPr defTabSz="257175">
              <a:defRPr sz="5400">
                <a:solidFill>
                  <a:srgbClr val="000000"/>
                </a:solidFill>
                <a:latin typeface="Gill Sans" pitchFamily="1" charset="0"/>
                <a:ea typeface="ＭＳ Ｐゴシック" panose="020B0600070205080204" pitchFamily="34" charset="-128"/>
                <a:sym typeface="Gill Sans" pitchFamily="1" charset="0"/>
              </a:defRPr>
            </a:lvl1pPr>
            <a:lvl2pPr defTabSz="257175">
              <a:defRPr sz="5400">
                <a:solidFill>
                  <a:srgbClr val="000000"/>
                </a:solidFill>
                <a:latin typeface="Gill Sans" pitchFamily="1" charset="0"/>
                <a:ea typeface="ＭＳ Ｐゴシック" panose="020B0600070205080204" pitchFamily="34" charset="-128"/>
                <a:sym typeface="Gill Sans" pitchFamily="1" charset="0"/>
              </a:defRPr>
            </a:lvl2pPr>
            <a:lvl3pPr defTabSz="257175">
              <a:defRPr sz="5400">
                <a:solidFill>
                  <a:srgbClr val="000000"/>
                </a:solidFill>
                <a:latin typeface="Gill Sans" pitchFamily="1" charset="0"/>
                <a:ea typeface="ＭＳ Ｐゴシック" panose="020B0600070205080204" pitchFamily="34" charset="-128"/>
                <a:sym typeface="Gill Sans" pitchFamily="1" charset="0"/>
              </a:defRPr>
            </a:lvl3pPr>
            <a:lvl4pPr defTabSz="257175">
              <a:defRPr sz="5400">
                <a:solidFill>
                  <a:srgbClr val="000000"/>
                </a:solidFill>
                <a:latin typeface="Gill Sans" pitchFamily="1" charset="0"/>
                <a:ea typeface="ＭＳ Ｐゴシック" panose="020B0600070205080204" pitchFamily="34" charset="-128"/>
                <a:sym typeface="Gill Sans" pitchFamily="1" charset="0"/>
              </a:defRPr>
            </a:lvl4pPr>
            <a:lvl5pPr defTabSz="257175">
              <a:defRPr sz="5400">
                <a:solidFill>
                  <a:srgbClr val="000000"/>
                </a:solidFill>
                <a:latin typeface="Gill Sans" pitchFamily="1" charset="0"/>
                <a:ea typeface="ＭＳ Ｐゴシック" panose="020B0600070205080204" pitchFamily="34" charset="-128"/>
                <a:sym typeface="Gill Sans" pitchFamily="1" charset="0"/>
              </a:defRPr>
            </a:lvl5pPr>
            <a:lvl6pPr marL="1828800" indent="457200" defTabSz="257175" eaLnBrk="0" fontAlgn="base" hangingPunct="0">
              <a:spcBef>
                <a:spcPct val="0"/>
              </a:spcBef>
              <a:spcAft>
                <a:spcPct val="0"/>
              </a:spcAft>
              <a:defRPr sz="5400">
                <a:solidFill>
                  <a:srgbClr val="000000"/>
                </a:solidFill>
                <a:latin typeface="Gill Sans" pitchFamily="1" charset="0"/>
                <a:ea typeface="ＭＳ Ｐゴシック" panose="020B0600070205080204" pitchFamily="34" charset="-128"/>
                <a:sym typeface="Gill Sans" pitchFamily="1" charset="0"/>
              </a:defRPr>
            </a:lvl6pPr>
            <a:lvl7pPr marL="2286000" indent="457200" defTabSz="257175" eaLnBrk="0" fontAlgn="base" hangingPunct="0">
              <a:spcBef>
                <a:spcPct val="0"/>
              </a:spcBef>
              <a:spcAft>
                <a:spcPct val="0"/>
              </a:spcAft>
              <a:defRPr sz="5400">
                <a:solidFill>
                  <a:srgbClr val="000000"/>
                </a:solidFill>
                <a:latin typeface="Gill Sans" pitchFamily="1" charset="0"/>
                <a:ea typeface="ＭＳ Ｐゴシック" panose="020B0600070205080204" pitchFamily="34" charset="-128"/>
                <a:sym typeface="Gill Sans" pitchFamily="1" charset="0"/>
              </a:defRPr>
            </a:lvl7pPr>
            <a:lvl8pPr marL="2743200" indent="457200" defTabSz="257175" eaLnBrk="0" fontAlgn="base" hangingPunct="0">
              <a:spcBef>
                <a:spcPct val="0"/>
              </a:spcBef>
              <a:spcAft>
                <a:spcPct val="0"/>
              </a:spcAft>
              <a:defRPr sz="5400">
                <a:solidFill>
                  <a:srgbClr val="000000"/>
                </a:solidFill>
                <a:latin typeface="Gill Sans" pitchFamily="1" charset="0"/>
                <a:ea typeface="ＭＳ Ｐゴシック" panose="020B0600070205080204" pitchFamily="34" charset="-128"/>
                <a:sym typeface="Gill Sans" pitchFamily="1" charset="0"/>
              </a:defRPr>
            </a:lvl8pPr>
            <a:lvl9pPr marL="3200400" indent="457200" defTabSz="257175" eaLnBrk="0" fontAlgn="base" hangingPunct="0">
              <a:spcBef>
                <a:spcPct val="0"/>
              </a:spcBef>
              <a:spcAft>
                <a:spcPct val="0"/>
              </a:spcAft>
              <a:defRPr sz="5400">
                <a:solidFill>
                  <a:srgbClr val="000000"/>
                </a:solidFill>
                <a:latin typeface="Gill Sans" pitchFamily="1" charset="0"/>
                <a:ea typeface="ＭＳ Ｐゴシック" panose="020B0600070205080204" pitchFamily="34" charset="-128"/>
                <a:sym typeface="Gill Sans" pitchFamily="1" charset="0"/>
              </a:defRPr>
            </a:lvl9pPr>
          </a:lstStyle>
          <a:p>
            <a:pPr algn="ctr" eaLnBrk="1">
              <a:spcBef>
                <a:spcPts val="1050"/>
              </a:spcBef>
              <a:buClr>
                <a:srgbClr val="D50D23"/>
              </a:buClr>
              <a:defRPr/>
            </a:pPr>
            <a:r>
              <a:rPr lang="fr-FR" altLang="fr-FR" sz="1000" dirty="0">
                <a:solidFill>
                  <a:srgbClr val="343534"/>
                </a:solidFill>
                <a:latin typeface="Verdana" panose="020B0604030504040204" pitchFamily="34" charset="0"/>
                <a:sym typeface="Verdana" panose="020B0604030504040204" pitchFamily="34" charset="0"/>
              </a:rPr>
              <a:t>Grandes entreprises, PME, TPE, TNS, créateurs, salariés, particuliers…</a:t>
            </a:r>
          </a:p>
        </p:txBody>
      </p:sp>
      <p:sp>
        <p:nvSpPr>
          <p:cNvPr id="34" name="AutoShape 4">
            <a:extLst>
              <a:ext uri="{FF2B5EF4-FFF2-40B4-BE49-F238E27FC236}">
                <a16:creationId xmlns:a16="http://schemas.microsoft.com/office/drawing/2014/main" id="{6F6E1AA7-15CA-45B8-ADCD-09DA0664FA4E}"/>
              </a:ext>
            </a:extLst>
          </p:cNvPr>
          <p:cNvSpPr>
            <a:spLocks/>
          </p:cNvSpPr>
          <p:nvPr/>
        </p:nvSpPr>
        <p:spPr bwMode="auto">
          <a:xfrm>
            <a:off x="361109" y="3069482"/>
            <a:ext cx="2487612" cy="754063"/>
          </a:xfrm>
          <a:custGeom>
            <a:avLst/>
            <a:gdLst>
              <a:gd name="T0" fmla="*/ 351668610 w 21600"/>
              <a:gd name="T1" fmla="*/ 41890583 h 21600"/>
              <a:gd name="T2" fmla="*/ 351668610 w 21600"/>
              <a:gd name="T3" fmla="*/ 41890583 h 21600"/>
              <a:gd name="T4" fmla="*/ 351668610 w 21600"/>
              <a:gd name="T5" fmla="*/ 41890583 h 21600"/>
              <a:gd name="T6" fmla="*/ 351668610 w 21600"/>
              <a:gd name="T7" fmla="*/ 41890583 h 21600"/>
              <a:gd name="T8" fmla="*/ 0 60000 65536"/>
              <a:gd name="T9" fmla="*/ 0 60000 65536"/>
              <a:gd name="T10" fmla="*/ 0 60000 65536"/>
              <a:gd name="T11" fmla="*/ 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0" y="0"/>
                </a:moveTo>
                <a:lnTo>
                  <a:pt x="21599" y="0"/>
                </a:lnTo>
                <a:lnTo>
                  <a:pt x="21599" y="21600"/>
                </a:lnTo>
                <a:lnTo>
                  <a:pt x="0" y="21600"/>
                </a:lnTo>
                <a:lnTo>
                  <a:pt x="0" y="0"/>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lIns="0" tIns="0" rIns="0" bIns="0"/>
          <a:lstStyle>
            <a:lvl1pPr defTabSz="257175">
              <a:defRPr sz="5400">
                <a:solidFill>
                  <a:srgbClr val="000000"/>
                </a:solidFill>
                <a:latin typeface="Gill Sans" pitchFamily="1" charset="0"/>
                <a:ea typeface="ＭＳ Ｐゴシック" panose="020B0600070205080204" pitchFamily="34" charset="-128"/>
                <a:sym typeface="Gill Sans" pitchFamily="1" charset="0"/>
              </a:defRPr>
            </a:lvl1pPr>
            <a:lvl2pPr defTabSz="257175">
              <a:defRPr sz="5400">
                <a:solidFill>
                  <a:srgbClr val="000000"/>
                </a:solidFill>
                <a:latin typeface="Gill Sans" pitchFamily="1" charset="0"/>
                <a:ea typeface="ＭＳ Ｐゴシック" panose="020B0600070205080204" pitchFamily="34" charset="-128"/>
                <a:sym typeface="Gill Sans" pitchFamily="1" charset="0"/>
              </a:defRPr>
            </a:lvl2pPr>
            <a:lvl3pPr defTabSz="257175">
              <a:defRPr sz="5400">
                <a:solidFill>
                  <a:srgbClr val="000000"/>
                </a:solidFill>
                <a:latin typeface="Gill Sans" pitchFamily="1" charset="0"/>
                <a:ea typeface="ＭＳ Ｐゴシック" panose="020B0600070205080204" pitchFamily="34" charset="-128"/>
                <a:sym typeface="Gill Sans" pitchFamily="1" charset="0"/>
              </a:defRPr>
            </a:lvl3pPr>
            <a:lvl4pPr defTabSz="257175">
              <a:defRPr sz="5400">
                <a:solidFill>
                  <a:srgbClr val="000000"/>
                </a:solidFill>
                <a:latin typeface="Gill Sans" pitchFamily="1" charset="0"/>
                <a:ea typeface="ＭＳ Ｐゴシック" panose="020B0600070205080204" pitchFamily="34" charset="-128"/>
                <a:sym typeface="Gill Sans" pitchFamily="1" charset="0"/>
              </a:defRPr>
            </a:lvl4pPr>
            <a:lvl5pPr defTabSz="257175">
              <a:defRPr sz="5400">
                <a:solidFill>
                  <a:srgbClr val="000000"/>
                </a:solidFill>
                <a:latin typeface="Gill Sans" pitchFamily="1" charset="0"/>
                <a:ea typeface="ＭＳ Ｐゴシック" panose="020B0600070205080204" pitchFamily="34" charset="-128"/>
                <a:sym typeface="Gill Sans" pitchFamily="1" charset="0"/>
              </a:defRPr>
            </a:lvl5pPr>
            <a:lvl6pPr marL="1828800" indent="457200" defTabSz="257175" eaLnBrk="0" fontAlgn="base" hangingPunct="0">
              <a:spcBef>
                <a:spcPct val="0"/>
              </a:spcBef>
              <a:spcAft>
                <a:spcPct val="0"/>
              </a:spcAft>
              <a:defRPr sz="5400">
                <a:solidFill>
                  <a:srgbClr val="000000"/>
                </a:solidFill>
                <a:latin typeface="Gill Sans" pitchFamily="1" charset="0"/>
                <a:ea typeface="ＭＳ Ｐゴシック" panose="020B0600070205080204" pitchFamily="34" charset="-128"/>
                <a:sym typeface="Gill Sans" pitchFamily="1" charset="0"/>
              </a:defRPr>
            </a:lvl6pPr>
            <a:lvl7pPr marL="2286000" indent="457200" defTabSz="257175" eaLnBrk="0" fontAlgn="base" hangingPunct="0">
              <a:spcBef>
                <a:spcPct val="0"/>
              </a:spcBef>
              <a:spcAft>
                <a:spcPct val="0"/>
              </a:spcAft>
              <a:defRPr sz="5400">
                <a:solidFill>
                  <a:srgbClr val="000000"/>
                </a:solidFill>
                <a:latin typeface="Gill Sans" pitchFamily="1" charset="0"/>
                <a:ea typeface="ＭＳ Ｐゴシック" panose="020B0600070205080204" pitchFamily="34" charset="-128"/>
                <a:sym typeface="Gill Sans" pitchFamily="1" charset="0"/>
              </a:defRPr>
            </a:lvl7pPr>
            <a:lvl8pPr marL="2743200" indent="457200" defTabSz="257175" eaLnBrk="0" fontAlgn="base" hangingPunct="0">
              <a:spcBef>
                <a:spcPct val="0"/>
              </a:spcBef>
              <a:spcAft>
                <a:spcPct val="0"/>
              </a:spcAft>
              <a:defRPr sz="5400">
                <a:solidFill>
                  <a:srgbClr val="000000"/>
                </a:solidFill>
                <a:latin typeface="Gill Sans" pitchFamily="1" charset="0"/>
                <a:ea typeface="ＭＳ Ｐゴシック" panose="020B0600070205080204" pitchFamily="34" charset="-128"/>
                <a:sym typeface="Gill Sans" pitchFamily="1" charset="0"/>
              </a:defRPr>
            </a:lvl8pPr>
            <a:lvl9pPr marL="3200400" indent="457200" defTabSz="257175" eaLnBrk="0" fontAlgn="base" hangingPunct="0">
              <a:spcBef>
                <a:spcPct val="0"/>
              </a:spcBef>
              <a:spcAft>
                <a:spcPct val="0"/>
              </a:spcAft>
              <a:defRPr sz="5400">
                <a:solidFill>
                  <a:srgbClr val="000000"/>
                </a:solidFill>
                <a:latin typeface="Gill Sans" pitchFamily="1" charset="0"/>
                <a:ea typeface="ＭＳ Ｐゴシック" panose="020B0600070205080204" pitchFamily="34" charset="-128"/>
                <a:sym typeface="Gill Sans" pitchFamily="1" charset="0"/>
              </a:defRPr>
            </a:lvl9pPr>
          </a:lstStyle>
          <a:p>
            <a:pPr algn="ctr" eaLnBrk="1">
              <a:spcBef>
                <a:spcPts val="1050"/>
              </a:spcBef>
              <a:buClr>
                <a:srgbClr val="D50D23"/>
              </a:buClr>
              <a:defRPr/>
            </a:pPr>
            <a:r>
              <a:rPr lang="fr-FR" altLang="fr-FR" sz="1000" dirty="0">
                <a:solidFill>
                  <a:srgbClr val="343534"/>
                </a:solidFill>
                <a:latin typeface="Verdana" panose="020B0604030504040204" pitchFamily="34" charset="0"/>
                <a:sym typeface="Verdana" panose="020B0604030504040204" pitchFamily="34" charset="0"/>
              </a:rPr>
              <a:t>La structure qui gouverne le Groupe est une </a:t>
            </a:r>
            <a:r>
              <a:rPr lang="fr-FR" altLang="fr-FR" sz="1000" b="1" dirty="0">
                <a:solidFill>
                  <a:srgbClr val="343534"/>
                </a:solidFill>
                <a:latin typeface="Verdana" panose="020B0604030504040204" pitchFamily="34" charset="0"/>
                <a:sym typeface="Verdana" panose="020B0604030504040204" pitchFamily="34" charset="0"/>
              </a:rPr>
              <a:t>association à but non lucratif </a:t>
            </a:r>
            <a:r>
              <a:rPr lang="fr-FR" altLang="fr-FR" sz="1000" dirty="0">
                <a:solidFill>
                  <a:srgbClr val="343534"/>
                </a:solidFill>
                <a:latin typeface="Verdana" panose="020B0604030504040204" pitchFamily="34" charset="0"/>
                <a:sym typeface="Verdana" panose="020B0604030504040204" pitchFamily="34" charset="0"/>
              </a:rPr>
              <a:t>qui n’obéit à aucune logique de profit.</a:t>
            </a:r>
          </a:p>
        </p:txBody>
      </p:sp>
      <p:sp>
        <p:nvSpPr>
          <p:cNvPr id="35" name="AutoShape 4">
            <a:extLst>
              <a:ext uri="{FF2B5EF4-FFF2-40B4-BE49-F238E27FC236}">
                <a16:creationId xmlns:a16="http://schemas.microsoft.com/office/drawing/2014/main" id="{DF3926EA-1644-45AD-B37A-B241CA7DB902}"/>
              </a:ext>
            </a:extLst>
          </p:cNvPr>
          <p:cNvSpPr>
            <a:spLocks/>
          </p:cNvSpPr>
          <p:nvPr/>
        </p:nvSpPr>
        <p:spPr bwMode="auto">
          <a:xfrm>
            <a:off x="6217396" y="3067895"/>
            <a:ext cx="1943100" cy="482600"/>
          </a:xfrm>
          <a:custGeom>
            <a:avLst/>
            <a:gdLst>
              <a:gd name="T0" fmla="*/ 351668610 w 21600"/>
              <a:gd name="T1" fmla="*/ 41890583 h 21600"/>
              <a:gd name="T2" fmla="*/ 351668610 w 21600"/>
              <a:gd name="T3" fmla="*/ 41890583 h 21600"/>
              <a:gd name="T4" fmla="*/ 351668610 w 21600"/>
              <a:gd name="T5" fmla="*/ 41890583 h 21600"/>
              <a:gd name="T6" fmla="*/ 351668610 w 21600"/>
              <a:gd name="T7" fmla="*/ 41890583 h 21600"/>
              <a:gd name="T8" fmla="*/ 0 60000 65536"/>
              <a:gd name="T9" fmla="*/ 0 60000 65536"/>
              <a:gd name="T10" fmla="*/ 0 60000 65536"/>
              <a:gd name="T11" fmla="*/ 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0" y="0"/>
                </a:moveTo>
                <a:lnTo>
                  <a:pt x="21599" y="0"/>
                </a:lnTo>
                <a:lnTo>
                  <a:pt x="21599" y="21600"/>
                </a:lnTo>
                <a:lnTo>
                  <a:pt x="0" y="21600"/>
                </a:lnTo>
                <a:lnTo>
                  <a:pt x="0" y="0"/>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lIns="0" tIns="0" rIns="0" bIns="0"/>
          <a:lstStyle>
            <a:lvl1pPr defTabSz="257175">
              <a:defRPr sz="5400">
                <a:solidFill>
                  <a:srgbClr val="000000"/>
                </a:solidFill>
                <a:latin typeface="Gill Sans" pitchFamily="1" charset="0"/>
                <a:ea typeface="ＭＳ Ｐゴシック" panose="020B0600070205080204" pitchFamily="34" charset="-128"/>
                <a:sym typeface="Gill Sans" pitchFamily="1" charset="0"/>
              </a:defRPr>
            </a:lvl1pPr>
            <a:lvl2pPr defTabSz="257175">
              <a:defRPr sz="5400">
                <a:solidFill>
                  <a:srgbClr val="000000"/>
                </a:solidFill>
                <a:latin typeface="Gill Sans" pitchFamily="1" charset="0"/>
                <a:ea typeface="ＭＳ Ｐゴシック" panose="020B0600070205080204" pitchFamily="34" charset="-128"/>
                <a:sym typeface="Gill Sans" pitchFamily="1" charset="0"/>
              </a:defRPr>
            </a:lvl2pPr>
            <a:lvl3pPr defTabSz="257175">
              <a:defRPr sz="5400">
                <a:solidFill>
                  <a:srgbClr val="000000"/>
                </a:solidFill>
                <a:latin typeface="Gill Sans" pitchFamily="1" charset="0"/>
                <a:ea typeface="ＭＳ Ｐゴシック" panose="020B0600070205080204" pitchFamily="34" charset="-128"/>
                <a:sym typeface="Gill Sans" pitchFamily="1" charset="0"/>
              </a:defRPr>
            </a:lvl3pPr>
            <a:lvl4pPr defTabSz="257175">
              <a:defRPr sz="5400">
                <a:solidFill>
                  <a:srgbClr val="000000"/>
                </a:solidFill>
                <a:latin typeface="Gill Sans" pitchFamily="1" charset="0"/>
                <a:ea typeface="ＭＳ Ｐゴシック" panose="020B0600070205080204" pitchFamily="34" charset="-128"/>
                <a:sym typeface="Gill Sans" pitchFamily="1" charset="0"/>
              </a:defRPr>
            </a:lvl4pPr>
            <a:lvl5pPr defTabSz="257175">
              <a:defRPr sz="5400">
                <a:solidFill>
                  <a:srgbClr val="000000"/>
                </a:solidFill>
                <a:latin typeface="Gill Sans" pitchFamily="1" charset="0"/>
                <a:ea typeface="ＭＳ Ｐゴシック" panose="020B0600070205080204" pitchFamily="34" charset="-128"/>
                <a:sym typeface="Gill Sans" pitchFamily="1" charset="0"/>
              </a:defRPr>
            </a:lvl5pPr>
            <a:lvl6pPr marL="1828800" indent="457200" defTabSz="257175" eaLnBrk="0" fontAlgn="base" hangingPunct="0">
              <a:spcBef>
                <a:spcPct val="0"/>
              </a:spcBef>
              <a:spcAft>
                <a:spcPct val="0"/>
              </a:spcAft>
              <a:defRPr sz="5400">
                <a:solidFill>
                  <a:srgbClr val="000000"/>
                </a:solidFill>
                <a:latin typeface="Gill Sans" pitchFamily="1" charset="0"/>
                <a:ea typeface="ＭＳ Ｐゴシック" panose="020B0600070205080204" pitchFamily="34" charset="-128"/>
                <a:sym typeface="Gill Sans" pitchFamily="1" charset="0"/>
              </a:defRPr>
            </a:lvl6pPr>
            <a:lvl7pPr marL="2286000" indent="457200" defTabSz="257175" eaLnBrk="0" fontAlgn="base" hangingPunct="0">
              <a:spcBef>
                <a:spcPct val="0"/>
              </a:spcBef>
              <a:spcAft>
                <a:spcPct val="0"/>
              </a:spcAft>
              <a:defRPr sz="5400">
                <a:solidFill>
                  <a:srgbClr val="000000"/>
                </a:solidFill>
                <a:latin typeface="Gill Sans" pitchFamily="1" charset="0"/>
                <a:ea typeface="ＭＳ Ｐゴシック" panose="020B0600070205080204" pitchFamily="34" charset="-128"/>
                <a:sym typeface="Gill Sans" pitchFamily="1" charset="0"/>
              </a:defRPr>
            </a:lvl7pPr>
            <a:lvl8pPr marL="2743200" indent="457200" defTabSz="257175" eaLnBrk="0" fontAlgn="base" hangingPunct="0">
              <a:spcBef>
                <a:spcPct val="0"/>
              </a:spcBef>
              <a:spcAft>
                <a:spcPct val="0"/>
              </a:spcAft>
              <a:defRPr sz="5400">
                <a:solidFill>
                  <a:srgbClr val="000000"/>
                </a:solidFill>
                <a:latin typeface="Gill Sans" pitchFamily="1" charset="0"/>
                <a:ea typeface="ＭＳ Ｐゴシック" panose="020B0600070205080204" pitchFamily="34" charset="-128"/>
                <a:sym typeface="Gill Sans" pitchFamily="1" charset="0"/>
              </a:defRPr>
            </a:lvl8pPr>
            <a:lvl9pPr marL="3200400" indent="457200" defTabSz="257175" eaLnBrk="0" fontAlgn="base" hangingPunct="0">
              <a:spcBef>
                <a:spcPct val="0"/>
              </a:spcBef>
              <a:spcAft>
                <a:spcPct val="0"/>
              </a:spcAft>
              <a:defRPr sz="5400">
                <a:solidFill>
                  <a:srgbClr val="000000"/>
                </a:solidFill>
                <a:latin typeface="Gill Sans" pitchFamily="1" charset="0"/>
                <a:ea typeface="ＭＳ Ｐゴシック" panose="020B0600070205080204" pitchFamily="34" charset="-128"/>
                <a:sym typeface="Gill Sans" pitchFamily="1" charset="0"/>
              </a:defRPr>
            </a:lvl9pPr>
          </a:lstStyle>
          <a:p>
            <a:pPr algn="ctr" eaLnBrk="1">
              <a:spcBef>
                <a:spcPts val="0"/>
              </a:spcBef>
              <a:buClr>
                <a:srgbClr val="D50D23"/>
              </a:buClr>
              <a:defRPr/>
            </a:pPr>
            <a:r>
              <a:rPr lang="fr-FR" altLang="fr-FR" sz="1000" dirty="0">
                <a:solidFill>
                  <a:srgbClr val="343534"/>
                </a:solidFill>
                <a:latin typeface="Verdana" panose="020B0604030504040204" pitchFamily="34" charset="0"/>
                <a:sym typeface="Verdana" panose="020B0604030504040204" pitchFamily="34" charset="0"/>
              </a:rPr>
              <a:t>Santé-Prévoyance</a:t>
            </a:r>
          </a:p>
          <a:p>
            <a:pPr algn="ctr" eaLnBrk="1">
              <a:spcBef>
                <a:spcPts val="0"/>
              </a:spcBef>
              <a:buClr>
                <a:srgbClr val="D50D23"/>
              </a:buClr>
              <a:defRPr/>
            </a:pPr>
            <a:r>
              <a:rPr lang="fr-FR" altLang="fr-FR" sz="1000" dirty="0">
                <a:solidFill>
                  <a:srgbClr val="343534"/>
                </a:solidFill>
                <a:latin typeface="Verdana" panose="020B0604030504040204" pitchFamily="34" charset="0"/>
                <a:sym typeface="Verdana" panose="020B0604030504040204" pitchFamily="34" charset="0"/>
              </a:rPr>
              <a:t>Épargne</a:t>
            </a:r>
          </a:p>
          <a:p>
            <a:pPr algn="ctr" eaLnBrk="1">
              <a:spcBef>
                <a:spcPts val="0"/>
              </a:spcBef>
              <a:buClr>
                <a:srgbClr val="D50D23"/>
              </a:buClr>
              <a:defRPr/>
            </a:pPr>
            <a:r>
              <a:rPr lang="fr-FR" altLang="fr-FR" sz="1000" dirty="0">
                <a:solidFill>
                  <a:srgbClr val="343534"/>
                </a:solidFill>
                <a:latin typeface="Verdana" panose="020B0604030504040204" pitchFamily="34" charset="0"/>
                <a:sym typeface="Verdana" panose="020B0604030504040204" pitchFamily="34" charset="0"/>
              </a:rPr>
              <a:t>Retraite</a:t>
            </a:r>
          </a:p>
        </p:txBody>
      </p:sp>
      <p:sp>
        <p:nvSpPr>
          <p:cNvPr id="36" name="AutoShape 4">
            <a:extLst>
              <a:ext uri="{FF2B5EF4-FFF2-40B4-BE49-F238E27FC236}">
                <a16:creationId xmlns:a16="http://schemas.microsoft.com/office/drawing/2014/main" id="{087BEC7B-41AC-4022-BD01-B0A5A46BDD96}"/>
              </a:ext>
            </a:extLst>
          </p:cNvPr>
          <p:cNvSpPr>
            <a:spLocks/>
          </p:cNvSpPr>
          <p:nvPr/>
        </p:nvSpPr>
        <p:spPr bwMode="auto">
          <a:xfrm>
            <a:off x="361109" y="5296276"/>
            <a:ext cx="2487612" cy="481013"/>
          </a:xfrm>
          <a:custGeom>
            <a:avLst/>
            <a:gdLst>
              <a:gd name="T0" fmla="*/ 351668610 w 21600"/>
              <a:gd name="T1" fmla="*/ 41890583 h 21600"/>
              <a:gd name="T2" fmla="*/ 351668610 w 21600"/>
              <a:gd name="T3" fmla="*/ 41890583 h 21600"/>
              <a:gd name="T4" fmla="*/ 351668610 w 21600"/>
              <a:gd name="T5" fmla="*/ 41890583 h 21600"/>
              <a:gd name="T6" fmla="*/ 351668610 w 21600"/>
              <a:gd name="T7" fmla="*/ 41890583 h 21600"/>
              <a:gd name="T8" fmla="*/ 0 60000 65536"/>
              <a:gd name="T9" fmla="*/ 0 60000 65536"/>
              <a:gd name="T10" fmla="*/ 0 60000 65536"/>
              <a:gd name="T11" fmla="*/ 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0" y="0"/>
                </a:moveTo>
                <a:lnTo>
                  <a:pt x="21599" y="0"/>
                </a:lnTo>
                <a:lnTo>
                  <a:pt x="21599" y="21600"/>
                </a:lnTo>
                <a:lnTo>
                  <a:pt x="0" y="21600"/>
                </a:lnTo>
                <a:lnTo>
                  <a:pt x="0" y="0"/>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lIns="0" tIns="0" rIns="0" bIns="0"/>
          <a:lstStyle>
            <a:lvl1pPr marL="171450" indent="-171450" defTabSz="257175">
              <a:defRPr sz="5400">
                <a:solidFill>
                  <a:srgbClr val="000000"/>
                </a:solidFill>
                <a:latin typeface="Gill Sans" charset="0"/>
                <a:ea typeface="MS PGothic" charset="-128"/>
                <a:sym typeface="Gill Sans" charset="0"/>
              </a:defRPr>
            </a:lvl1pPr>
            <a:lvl2pPr defTabSz="257175">
              <a:defRPr sz="5400">
                <a:solidFill>
                  <a:srgbClr val="000000"/>
                </a:solidFill>
                <a:latin typeface="Gill Sans" charset="0"/>
                <a:ea typeface="MS PGothic" charset="-128"/>
                <a:sym typeface="Gill Sans" charset="0"/>
              </a:defRPr>
            </a:lvl2pPr>
            <a:lvl3pPr defTabSz="257175">
              <a:defRPr sz="5400">
                <a:solidFill>
                  <a:srgbClr val="000000"/>
                </a:solidFill>
                <a:latin typeface="Gill Sans" charset="0"/>
                <a:ea typeface="MS PGothic" charset="-128"/>
                <a:sym typeface="Gill Sans" charset="0"/>
              </a:defRPr>
            </a:lvl3pPr>
            <a:lvl4pPr defTabSz="257175">
              <a:defRPr sz="5400">
                <a:solidFill>
                  <a:srgbClr val="000000"/>
                </a:solidFill>
                <a:latin typeface="Gill Sans" charset="0"/>
                <a:ea typeface="MS PGothic" charset="-128"/>
                <a:sym typeface="Gill Sans" charset="0"/>
              </a:defRPr>
            </a:lvl4pPr>
            <a:lvl5pPr defTabSz="257175">
              <a:defRPr sz="5400">
                <a:solidFill>
                  <a:srgbClr val="000000"/>
                </a:solidFill>
                <a:latin typeface="Gill Sans" charset="0"/>
                <a:ea typeface="MS PGothic" charset="-128"/>
                <a:sym typeface="Gill Sans" charset="0"/>
              </a:defRPr>
            </a:lvl5pPr>
            <a:lvl6pPr marL="1828800" indent="457200" defTabSz="257175" eaLnBrk="0" fontAlgn="base" hangingPunct="0">
              <a:spcBef>
                <a:spcPct val="0"/>
              </a:spcBef>
              <a:spcAft>
                <a:spcPct val="0"/>
              </a:spcAft>
              <a:defRPr sz="5400">
                <a:solidFill>
                  <a:srgbClr val="000000"/>
                </a:solidFill>
                <a:latin typeface="Gill Sans" charset="0"/>
                <a:ea typeface="MS PGothic" charset="-128"/>
                <a:sym typeface="Gill Sans" charset="0"/>
              </a:defRPr>
            </a:lvl6pPr>
            <a:lvl7pPr marL="2286000" indent="457200" defTabSz="257175" eaLnBrk="0" fontAlgn="base" hangingPunct="0">
              <a:spcBef>
                <a:spcPct val="0"/>
              </a:spcBef>
              <a:spcAft>
                <a:spcPct val="0"/>
              </a:spcAft>
              <a:defRPr sz="5400">
                <a:solidFill>
                  <a:srgbClr val="000000"/>
                </a:solidFill>
                <a:latin typeface="Gill Sans" charset="0"/>
                <a:ea typeface="MS PGothic" charset="-128"/>
                <a:sym typeface="Gill Sans" charset="0"/>
              </a:defRPr>
            </a:lvl7pPr>
            <a:lvl8pPr marL="2743200" indent="457200" defTabSz="257175" eaLnBrk="0" fontAlgn="base" hangingPunct="0">
              <a:spcBef>
                <a:spcPct val="0"/>
              </a:spcBef>
              <a:spcAft>
                <a:spcPct val="0"/>
              </a:spcAft>
              <a:defRPr sz="5400">
                <a:solidFill>
                  <a:srgbClr val="000000"/>
                </a:solidFill>
                <a:latin typeface="Gill Sans" charset="0"/>
                <a:ea typeface="MS PGothic" charset="-128"/>
                <a:sym typeface="Gill Sans" charset="0"/>
              </a:defRPr>
            </a:lvl8pPr>
            <a:lvl9pPr marL="3200400" indent="457200" defTabSz="257175" eaLnBrk="0" fontAlgn="base" hangingPunct="0">
              <a:spcBef>
                <a:spcPct val="0"/>
              </a:spcBef>
              <a:spcAft>
                <a:spcPct val="0"/>
              </a:spcAft>
              <a:defRPr sz="5400">
                <a:solidFill>
                  <a:srgbClr val="000000"/>
                </a:solidFill>
                <a:latin typeface="Gill Sans" charset="0"/>
                <a:ea typeface="MS PGothic" charset="-128"/>
                <a:sym typeface="Gill Sans" charset="0"/>
              </a:defRPr>
            </a:lvl9pPr>
          </a:lstStyle>
          <a:p>
            <a:pPr marL="0" indent="0" algn="ctr" eaLnBrk="1">
              <a:spcBef>
                <a:spcPts val="1050"/>
              </a:spcBef>
              <a:buClr>
                <a:srgbClr val="D50D23"/>
              </a:buClr>
              <a:defRPr/>
            </a:pPr>
            <a:r>
              <a:rPr lang="fr-FR" altLang="fr-FR" sz="1000" dirty="0">
                <a:solidFill>
                  <a:srgbClr val="343534"/>
                </a:solidFill>
                <a:latin typeface="Verdana" charset="0"/>
                <a:sym typeface="Verdana" charset="0"/>
              </a:rPr>
              <a:t>Offrir à chacun les meilleures conditions d’épanouissement et de vie en développant </a:t>
            </a:r>
            <a:r>
              <a:rPr lang="fr-FR" altLang="fr-FR" sz="1000" b="1" dirty="0">
                <a:solidFill>
                  <a:srgbClr val="343534"/>
                </a:solidFill>
                <a:latin typeface="Verdana" charset="0"/>
                <a:sym typeface="Verdana" charset="0"/>
              </a:rPr>
              <a:t>l’innovation</a:t>
            </a:r>
            <a:r>
              <a:rPr lang="fr-FR" altLang="fr-FR" sz="1000" dirty="0">
                <a:solidFill>
                  <a:srgbClr val="343534"/>
                </a:solidFill>
                <a:latin typeface="Verdana" charset="0"/>
                <a:sym typeface="Verdana" charset="0"/>
              </a:rPr>
              <a:t> et </a:t>
            </a:r>
            <a:r>
              <a:rPr lang="fr-FR" altLang="fr-FR" sz="1000" b="1" dirty="0">
                <a:solidFill>
                  <a:srgbClr val="343534"/>
                </a:solidFill>
                <a:latin typeface="Verdana" charset="0"/>
                <a:sym typeface="Verdana" charset="0"/>
              </a:rPr>
              <a:t>l’intimité</a:t>
            </a:r>
            <a:r>
              <a:rPr lang="fr-FR" altLang="fr-FR" sz="1000" dirty="0">
                <a:solidFill>
                  <a:srgbClr val="343534"/>
                </a:solidFill>
                <a:latin typeface="Verdana" charset="0"/>
                <a:sym typeface="Verdana" charset="0"/>
              </a:rPr>
              <a:t> avec nos clients.</a:t>
            </a:r>
          </a:p>
          <a:p>
            <a:pPr marL="0" indent="0" algn="ctr" eaLnBrk="1">
              <a:spcBef>
                <a:spcPts val="1050"/>
              </a:spcBef>
              <a:buClr>
                <a:srgbClr val="D50D23"/>
              </a:buClr>
              <a:defRPr/>
            </a:pPr>
            <a:endParaRPr lang="fr-FR" altLang="fr-FR" sz="1000" dirty="0">
              <a:solidFill>
                <a:srgbClr val="343534"/>
              </a:solidFill>
              <a:latin typeface="Verdana" charset="0"/>
              <a:sym typeface="Verdana" charset="0"/>
            </a:endParaRPr>
          </a:p>
        </p:txBody>
      </p:sp>
      <p:sp>
        <p:nvSpPr>
          <p:cNvPr id="37" name="AutoShape 4">
            <a:extLst>
              <a:ext uri="{FF2B5EF4-FFF2-40B4-BE49-F238E27FC236}">
                <a16:creationId xmlns:a16="http://schemas.microsoft.com/office/drawing/2014/main" id="{4B470916-053F-48B8-B48D-2614C3F7FB38}"/>
              </a:ext>
            </a:extLst>
          </p:cNvPr>
          <p:cNvSpPr>
            <a:spLocks/>
          </p:cNvSpPr>
          <p:nvPr/>
        </p:nvSpPr>
        <p:spPr bwMode="auto">
          <a:xfrm>
            <a:off x="3148569" y="5286937"/>
            <a:ext cx="2590800" cy="566738"/>
          </a:xfrm>
          <a:custGeom>
            <a:avLst/>
            <a:gdLst>
              <a:gd name="T0" fmla="*/ 351668610 w 21600"/>
              <a:gd name="T1" fmla="*/ 41890583 h 21600"/>
              <a:gd name="T2" fmla="*/ 351668610 w 21600"/>
              <a:gd name="T3" fmla="*/ 41890583 h 21600"/>
              <a:gd name="T4" fmla="*/ 351668610 w 21600"/>
              <a:gd name="T5" fmla="*/ 41890583 h 21600"/>
              <a:gd name="T6" fmla="*/ 351668610 w 21600"/>
              <a:gd name="T7" fmla="*/ 41890583 h 21600"/>
              <a:gd name="T8" fmla="*/ 0 60000 65536"/>
              <a:gd name="T9" fmla="*/ 0 60000 65536"/>
              <a:gd name="T10" fmla="*/ 0 60000 65536"/>
              <a:gd name="T11" fmla="*/ 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0" y="0"/>
                </a:moveTo>
                <a:lnTo>
                  <a:pt x="21599" y="0"/>
                </a:lnTo>
                <a:lnTo>
                  <a:pt x="21599" y="21600"/>
                </a:lnTo>
                <a:lnTo>
                  <a:pt x="0" y="21600"/>
                </a:lnTo>
                <a:lnTo>
                  <a:pt x="0" y="0"/>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lIns="0" tIns="0" rIns="0" bIns="0"/>
          <a:lstStyle>
            <a:lvl1pPr marL="171450" indent="-171450" defTabSz="257175">
              <a:defRPr sz="5400">
                <a:solidFill>
                  <a:srgbClr val="000000"/>
                </a:solidFill>
                <a:latin typeface="Gill Sans" charset="0"/>
                <a:ea typeface="MS PGothic" charset="-128"/>
                <a:sym typeface="Gill Sans" charset="0"/>
              </a:defRPr>
            </a:lvl1pPr>
            <a:lvl2pPr defTabSz="257175">
              <a:defRPr sz="5400">
                <a:solidFill>
                  <a:srgbClr val="000000"/>
                </a:solidFill>
                <a:latin typeface="Gill Sans" charset="0"/>
                <a:ea typeface="MS PGothic" charset="-128"/>
                <a:sym typeface="Gill Sans" charset="0"/>
              </a:defRPr>
            </a:lvl2pPr>
            <a:lvl3pPr defTabSz="257175">
              <a:defRPr sz="5400">
                <a:solidFill>
                  <a:srgbClr val="000000"/>
                </a:solidFill>
                <a:latin typeface="Gill Sans" charset="0"/>
                <a:ea typeface="MS PGothic" charset="-128"/>
                <a:sym typeface="Gill Sans" charset="0"/>
              </a:defRPr>
            </a:lvl3pPr>
            <a:lvl4pPr defTabSz="257175">
              <a:defRPr sz="5400">
                <a:solidFill>
                  <a:srgbClr val="000000"/>
                </a:solidFill>
                <a:latin typeface="Gill Sans" charset="0"/>
                <a:ea typeface="MS PGothic" charset="-128"/>
                <a:sym typeface="Gill Sans" charset="0"/>
              </a:defRPr>
            </a:lvl4pPr>
            <a:lvl5pPr defTabSz="257175">
              <a:defRPr sz="5400">
                <a:solidFill>
                  <a:srgbClr val="000000"/>
                </a:solidFill>
                <a:latin typeface="Gill Sans" charset="0"/>
                <a:ea typeface="MS PGothic" charset="-128"/>
                <a:sym typeface="Gill Sans" charset="0"/>
              </a:defRPr>
            </a:lvl5pPr>
            <a:lvl6pPr marL="1828800" indent="457200" defTabSz="257175" eaLnBrk="0" fontAlgn="base" hangingPunct="0">
              <a:spcBef>
                <a:spcPct val="0"/>
              </a:spcBef>
              <a:spcAft>
                <a:spcPct val="0"/>
              </a:spcAft>
              <a:defRPr sz="5400">
                <a:solidFill>
                  <a:srgbClr val="000000"/>
                </a:solidFill>
                <a:latin typeface="Gill Sans" charset="0"/>
                <a:ea typeface="MS PGothic" charset="-128"/>
                <a:sym typeface="Gill Sans" charset="0"/>
              </a:defRPr>
            </a:lvl6pPr>
            <a:lvl7pPr marL="2286000" indent="457200" defTabSz="257175" eaLnBrk="0" fontAlgn="base" hangingPunct="0">
              <a:spcBef>
                <a:spcPct val="0"/>
              </a:spcBef>
              <a:spcAft>
                <a:spcPct val="0"/>
              </a:spcAft>
              <a:defRPr sz="5400">
                <a:solidFill>
                  <a:srgbClr val="000000"/>
                </a:solidFill>
                <a:latin typeface="Gill Sans" charset="0"/>
                <a:ea typeface="MS PGothic" charset="-128"/>
                <a:sym typeface="Gill Sans" charset="0"/>
              </a:defRPr>
            </a:lvl7pPr>
            <a:lvl8pPr marL="2743200" indent="457200" defTabSz="257175" eaLnBrk="0" fontAlgn="base" hangingPunct="0">
              <a:spcBef>
                <a:spcPct val="0"/>
              </a:spcBef>
              <a:spcAft>
                <a:spcPct val="0"/>
              </a:spcAft>
              <a:defRPr sz="5400">
                <a:solidFill>
                  <a:srgbClr val="000000"/>
                </a:solidFill>
                <a:latin typeface="Gill Sans" charset="0"/>
                <a:ea typeface="MS PGothic" charset="-128"/>
                <a:sym typeface="Gill Sans" charset="0"/>
              </a:defRPr>
            </a:lvl8pPr>
            <a:lvl9pPr marL="3200400" indent="457200" defTabSz="257175" eaLnBrk="0" fontAlgn="base" hangingPunct="0">
              <a:spcBef>
                <a:spcPct val="0"/>
              </a:spcBef>
              <a:spcAft>
                <a:spcPct val="0"/>
              </a:spcAft>
              <a:defRPr sz="5400">
                <a:solidFill>
                  <a:srgbClr val="000000"/>
                </a:solidFill>
                <a:latin typeface="Gill Sans" charset="0"/>
                <a:ea typeface="MS PGothic" charset="-128"/>
                <a:sym typeface="Gill Sans" charset="0"/>
              </a:defRPr>
            </a:lvl9pPr>
          </a:lstStyle>
          <a:p>
            <a:pPr marL="0" indent="0" algn="ctr" eaLnBrk="1">
              <a:spcBef>
                <a:spcPts val="1050"/>
              </a:spcBef>
              <a:buClr>
                <a:srgbClr val="D50D23"/>
              </a:buClr>
              <a:defRPr/>
            </a:pPr>
            <a:r>
              <a:rPr lang="fr-FR" altLang="fr-FR" sz="1000" b="1" dirty="0">
                <a:solidFill>
                  <a:srgbClr val="343534"/>
                </a:solidFill>
                <a:latin typeface="Verdana" charset="0"/>
                <a:sym typeface="Verdana" charset="0"/>
              </a:rPr>
              <a:t>Humanisme, excellence, solidarité, transparence et innovation </a:t>
            </a:r>
          </a:p>
        </p:txBody>
      </p:sp>
      <p:sp>
        <p:nvSpPr>
          <p:cNvPr id="38" name="AutoShape 4">
            <a:extLst>
              <a:ext uri="{FF2B5EF4-FFF2-40B4-BE49-F238E27FC236}">
                <a16:creationId xmlns:a16="http://schemas.microsoft.com/office/drawing/2014/main" id="{37001553-E435-4D50-8322-EEBD03867AFD}"/>
              </a:ext>
            </a:extLst>
          </p:cNvPr>
          <p:cNvSpPr>
            <a:spLocks/>
          </p:cNvSpPr>
          <p:nvPr/>
        </p:nvSpPr>
        <p:spPr bwMode="auto">
          <a:xfrm>
            <a:off x="5945934" y="5397126"/>
            <a:ext cx="2487612" cy="595313"/>
          </a:xfrm>
          <a:custGeom>
            <a:avLst/>
            <a:gdLst>
              <a:gd name="T0" fmla="*/ 351668610 w 21600"/>
              <a:gd name="T1" fmla="*/ 41890583 h 21600"/>
              <a:gd name="T2" fmla="*/ 351668610 w 21600"/>
              <a:gd name="T3" fmla="*/ 41890583 h 21600"/>
              <a:gd name="T4" fmla="*/ 351668610 w 21600"/>
              <a:gd name="T5" fmla="*/ 41890583 h 21600"/>
              <a:gd name="T6" fmla="*/ 351668610 w 21600"/>
              <a:gd name="T7" fmla="*/ 41890583 h 21600"/>
              <a:gd name="T8" fmla="*/ 0 60000 65536"/>
              <a:gd name="T9" fmla="*/ 0 60000 65536"/>
              <a:gd name="T10" fmla="*/ 0 60000 65536"/>
              <a:gd name="T11" fmla="*/ 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0" y="0"/>
                </a:moveTo>
                <a:lnTo>
                  <a:pt x="21599" y="0"/>
                </a:lnTo>
                <a:lnTo>
                  <a:pt x="21599" y="21600"/>
                </a:lnTo>
                <a:lnTo>
                  <a:pt x="0" y="21600"/>
                </a:lnTo>
                <a:lnTo>
                  <a:pt x="0" y="0"/>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lIns="0" tIns="0" rIns="0" bIns="0"/>
          <a:lstStyle>
            <a:lvl1pPr defTabSz="257175">
              <a:defRPr sz="5400">
                <a:solidFill>
                  <a:srgbClr val="000000"/>
                </a:solidFill>
                <a:latin typeface="Gill Sans" pitchFamily="1" charset="0"/>
                <a:ea typeface="ＭＳ Ｐゴシック" panose="020B0600070205080204" pitchFamily="34" charset="-128"/>
                <a:sym typeface="Gill Sans" pitchFamily="1" charset="0"/>
              </a:defRPr>
            </a:lvl1pPr>
            <a:lvl2pPr defTabSz="257175">
              <a:defRPr sz="5400">
                <a:solidFill>
                  <a:srgbClr val="000000"/>
                </a:solidFill>
                <a:latin typeface="Gill Sans" pitchFamily="1" charset="0"/>
                <a:ea typeface="ＭＳ Ｐゴシック" panose="020B0600070205080204" pitchFamily="34" charset="-128"/>
                <a:sym typeface="Gill Sans" pitchFamily="1" charset="0"/>
              </a:defRPr>
            </a:lvl2pPr>
            <a:lvl3pPr defTabSz="257175">
              <a:defRPr sz="5400">
                <a:solidFill>
                  <a:srgbClr val="000000"/>
                </a:solidFill>
                <a:latin typeface="Gill Sans" pitchFamily="1" charset="0"/>
                <a:ea typeface="ＭＳ Ｐゴシック" panose="020B0600070205080204" pitchFamily="34" charset="-128"/>
                <a:sym typeface="Gill Sans" pitchFamily="1" charset="0"/>
              </a:defRPr>
            </a:lvl3pPr>
            <a:lvl4pPr defTabSz="257175">
              <a:defRPr sz="5400">
                <a:solidFill>
                  <a:srgbClr val="000000"/>
                </a:solidFill>
                <a:latin typeface="Gill Sans" pitchFamily="1" charset="0"/>
                <a:ea typeface="ＭＳ Ｐゴシック" panose="020B0600070205080204" pitchFamily="34" charset="-128"/>
                <a:sym typeface="Gill Sans" pitchFamily="1" charset="0"/>
              </a:defRPr>
            </a:lvl4pPr>
            <a:lvl5pPr defTabSz="257175">
              <a:defRPr sz="5400">
                <a:solidFill>
                  <a:srgbClr val="000000"/>
                </a:solidFill>
                <a:latin typeface="Gill Sans" pitchFamily="1" charset="0"/>
                <a:ea typeface="ＭＳ Ｐゴシック" panose="020B0600070205080204" pitchFamily="34" charset="-128"/>
                <a:sym typeface="Gill Sans" pitchFamily="1" charset="0"/>
              </a:defRPr>
            </a:lvl5pPr>
            <a:lvl6pPr marL="1828800" indent="457200" defTabSz="257175" eaLnBrk="0" fontAlgn="base" hangingPunct="0">
              <a:spcBef>
                <a:spcPct val="0"/>
              </a:spcBef>
              <a:spcAft>
                <a:spcPct val="0"/>
              </a:spcAft>
              <a:defRPr sz="5400">
                <a:solidFill>
                  <a:srgbClr val="000000"/>
                </a:solidFill>
                <a:latin typeface="Gill Sans" pitchFamily="1" charset="0"/>
                <a:ea typeface="ＭＳ Ｐゴシック" panose="020B0600070205080204" pitchFamily="34" charset="-128"/>
                <a:sym typeface="Gill Sans" pitchFamily="1" charset="0"/>
              </a:defRPr>
            </a:lvl6pPr>
            <a:lvl7pPr marL="2286000" indent="457200" defTabSz="257175" eaLnBrk="0" fontAlgn="base" hangingPunct="0">
              <a:spcBef>
                <a:spcPct val="0"/>
              </a:spcBef>
              <a:spcAft>
                <a:spcPct val="0"/>
              </a:spcAft>
              <a:defRPr sz="5400">
                <a:solidFill>
                  <a:srgbClr val="000000"/>
                </a:solidFill>
                <a:latin typeface="Gill Sans" pitchFamily="1" charset="0"/>
                <a:ea typeface="ＭＳ Ｐゴシック" panose="020B0600070205080204" pitchFamily="34" charset="-128"/>
                <a:sym typeface="Gill Sans" pitchFamily="1" charset="0"/>
              </a:defRPr>
            </a:lvl7pPr>
            <a:lvl8pPr marL="2743200" indent="457200" defTabSz="257175" eaLnBrk="0" fontAlgn="base" hangingPunct="0">
              <a:spcBef>
                <a:spcPct val="0"/>
              </a:spcBef>
              <a:spcAft>
                <a:spcPct val="0"/>
              </a:spcAft>
              <a:defRPr sz="5400">
                <a:solidFill>
                  <a:srgbClr val="000000"/>
                </a:solidFill>
                <a:latin typeface="Gill Sans" pitchFamily="1" charset="0"/>
                <a:ea typeface="ＭＳ Ｐゴシック" panose="020B0600070205080204" pitchFamily="34" charset="-128"/>
                <a:sym typeface="Gill Sans" pitchFamily="1" charset="0"/>
              </a:defRPr>
            </a:lvl8pPr>
            <a:lvl9pPr marL="3200400" indent="457200" defTabSz="257175" eaLnBrk="0" fontAlgn="base" hangingPunct="0">
              <a:spcBef>
                <a:spcPct val="0"/>
              </a:spcBef>
              <a:spcAft>
                <a:spcPct val="0"/>
              </a:spcAft>
              <a:defRPr sz="5400">
                <a:solidFill>
                  <a:srgbClr val="000000"/>
                </a:solidFill>
                <a:latin typeface="Gill Sans" pitchFamily="1" charset="0"/>
                <a:ea typeface="ＭＳ Ｐゴシック" panose="020B0600070205080204" pitchFamily="34" charset="-128"/>
                <a:sym typeface="Gill Sans" pitchFamily="1" charset="0"/>
              </a:defRPr>
            </a:lvl9pPr>
          </a:lstStyle>
          <a:p>
            <a:pPr algn="ctr" eaLnBrk="1">
              <a:spcBef>
                <a:spcPts val="1050"/>
              </a:spcBef>
              <a:buClr>
                <a:srgbClr val="D50D23"/>
              </a:buClr>
              <a:defRPr/>
            </a:pPr>
            <a:r>
              <a:rPr lang="fr-FR" altLang="fr-FR" sz="1000" dirty="0">
                <a:solidFill>
                  <a:srgbClr val="343534"/>
                </a:solidFill>
                <a:latin typeface="Verdana" panose="020B0604030504040204" pitchFamily="34" charset="0"/>
                <a:sym typeface="Verdana" panose="020B0604030504040204" pitchFamily="34" charset="0"/>
              </a:rPr>
              <a:t>Nous menons au quotidien une </a:t>
            </a:r>
            <a:r>
              <a:rPr lang="fr-FR" altLang="fr-FR" sz="1000" b="1" dirty="0">
                <a:solidFill>
                  <a:srgbClr val="343534"/>
                </a:solidFill>
                <a:latin typeface="Verdana" panose="020B0604030504040204" pitchFamily="34" charset="0"/>
                <a:sym typeface="Verdana" panose="020B0604030504040204" pitchFamily="34" charset="0"/>
              </a:rPr>
              <a:t>politique engagée d’action sociale </a:t>
            </a:r>
            <a:r>
              <a:rPr lang="fr-FR" altLang="fr-FR" sz="1000" dirty="0">
                <a:solidFill>
                  <a:srgbClr val="343534"/>
                </a:solidFill>
                <a:latin typeface="Verdana" panose="020B0604030504040204" pitchFamily="34" charset="0"/>
                <a:sym typeface="Verdana" panose="020B0604030504040204" pitchFamily="34" charset="0"/>
              </a:rPr>
              <a:t>pour nos assurés et la société dans son ensemble.</a:t>
            </a:r>
          </a:p>
        </p:txBody>
      </p:sp>
    </p:spTree>
    <p:extLst>
      <p:ext uri="{BB962C8B-B14F-4D97-AF65-F5344CB8AC3E}">
        <p14:creationId xmlns:p14="http://schemas.microsoft.com/office/powerpoint/2010/main" val="9718659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fade">
                                      <p:cBhvr>
                                        <p:cTn id="7" dur="1000"/>
                                        <p:tgtEl>
                                          <p:spTgt spid="22"/>
                                        </p:tgtEl>
                                      </p:cBhvr>
                                    </p:animEffect>
                                    <p:anim calcmode="lin" valueType="num">
                                      <p:cBhvr>
                                        <p:cTn id="8" dur="1000" fill="hold"/>
                                        <p:tgtEl>
                                          <p:spTgt spid="22"/>
                                        </p:tgtEl>
                                        <p:attrNameLst>
                                          <p:attrName>ppt_x</p:attrName>
                                        </p:attrNameLst>
                                      </p:cBhvr>
                                      <p:tavLst>
                                        <p:tav tm="0">
                                          <p:val>
                                            <p:strVal val="#ppt_x"/>
                                          </p:val>
                                        </p:tav>
                                        <p:tav tm="100000">
                                          <p:val>
                                            <p:strVal val="#ppt_x"/>
                                          </p:val>
                                        </p:tav>
                                      </p:tavLst>
                                    </p:anim>
                                    <p:anim calcmode="lin" valueType="num">
                                      <p:cBhvr>
                                        <p:cTn id="9" dur="1000" fill="hold"/>
                                        <p:tgtEl>
                                          <p:spTgt spid="22"/>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16"/>
                                        </p:tgtEl>
                                        <p:attrNameLst>
                                          <p:attrName>style.visibility</p:attrName>
                                        </p:attrNameLst>
                                      </p:cBhvr>
                                      <p:to>
                                        <p:strVal val="visible"/>
                                      </p:to>
                                    </p:set>
                                    <p:animEffect transition="in" filter="fade">
                                      <p:cBhvr>
                                        <p:cTn id="12" dur="1000"/>
                                        <p:tgtEl>
                                          <p:spTgt spid="16"/>
                                        </p:tgtEl>
                                      </p:cBhvr>
                                    </p:animEffect>
                                    <p:anim calcmode="lin" valueType="num">
                                      <p:cBhvr>
                                        <p:cTn id="13" dur="1000" fill="hold"/>
                                        <p:tgtEl>
                                          <p:spTgt spid="16"/>
                                        </p:tgtEl>
                                        <p:attrNameLst>
                                          <p:attrName>ppt_x</p:attrName>
                                        </p:attrNameLst>
                                      </p:cBhvr>
                                      <p:tavLst>
                                        <p:tav tm="0">
                                          <p:val>
                                            <p:strVal val="#ppt_x"/>
                                          </p:val>
                                        </p:tav>
                                        <p:tav tm="100000">
                                          <p:val>
                                            <p:strVal val="#ppt_x"/>
                                          </p:val>
                                        </p:tav>
                                      </p:tavLst>
                                    </p:anim>
                                    <p:anim calcmode="lin" valueType="num">
                                      <p:cBhvr>
                                        <p:cTn id="14" dur="1000" fill="hold"/>
                                        <p:tgtEl>
                                          <p:spTgt spid="16"/>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34"/>
                                        </p:tgtEl>
                                        <p:attrNameLst>
                                          <p:attrName>style.visibility</p:attrName>
                                        </p:attrNameLst>
                                      </p:cBhvr>
                                      <p:to>
                                        <p:strVal val="visible"/>
                                      </p:to>
                                    </p:set>
                                    <p:animEffect transition="in" filter="fade">
                                      <p:cBhvr>
                                        <p:cTn id="17" dur="1000"/>
                                        <p:tgtEl>
                                          <p:spTgt spid="34"/>
                                        </p:tgtEl>
                                      </p:cBhvr>
                                    </p:animEffect>
                                    <p:anim calcmode="lin" valueType="num">
                                      <p:cBhvr>
                                        <p:cTn id="18" dur="1000" fill="hold"/>
                                        <p:tgtEl>
                                          <p:spTgt spid="34"/>
                                        </p:tgtEl>
                                        <p:attrNameLst>
                                          <p:attrName>ppt_x</p:attrName>
                                        </p:attrNameLst>
                                      </p:cBhvr>
                                      <p:tavLst>
                                        <p:tav tm="0">
                                          <p:val>
                                            <p:strVal val="#ppt_x"/>
                                          </p:val>
                                        </p:tav>
                                        <p:tav tm="100000">
                                          <p:val>
                                            <p:strVal val="#ppt_x"/>
                                          </p:val>
                                        </p:tav>
                                      </p:tavLst>
                                    </p:anim>
                                    <p:anim calcmode="lin" valueType="num">
                                      <p:cBhvr>
                                        <p:cTn id="19" dur="1000" fill="hold"/>
                                        <p:tgtEl>
                                          <p:spTgt spid="34"/>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0"/>
                                  </p:stCondLst>
                                  <p:childTnLst>
                                    <p:set>
                                      <p:cBhvr>
                                        <p:cTn id="21" dur="1" fill="hold">
                                          <p:stCondLst>
                                            <p:cond delay="0"/>
                                          </p:stCondLst>
                                        </p:cTn>
                                        <p:tgtEl>
                                          <p:spTgt spid="23"/>
                                        </p:tgtEl>
                                        <p:attrNameLst>
                                          <p:attrName>style.visibility</p:attrName>
                                        </p:attrNameLst>
                                      </p:cBhvr>
                                      <p:to>
                                        <p:strVal val="visible"/>
                                      </p:to>
                                    </p:set>
                                    <p:animEffect transition="in" filter="fade">
                                      <p:cBhvr>
                                        <p:cTn id="22" dur="1000"/>
                                        <p:tgtEl>
                                          <p:spTgt spid="23"/>
                                        </p:tgtEl>
                                      </p:cBhvr>
                                    </p:animEffect>
                                    <p:anim calcmode="lin" valueType="num">
                                      <p:cBhvr>
                                        <p:cTn id="23" dur="1000" fill="hold"/>
                                        <p:tgtEl>
                                          <p:spTgt spid="23"/>
                                        </p:tgtEl>
                                        <p:attrNameLst>
                                          <p:attrName>ppt_x</p:attrName>
                                        </p:attrNameLst>
                                      </p:cBhvr>
                                      <p:tavLst>
                                        <p:tav tm="0">
                                          <p:val>
                                            <p:strVal val="#ppt_x"/>
                                          </p:val>
                                        </p:tav>
                                        <p:tav tm="100000">
                                          <p:val>
                                            <p:strVal val="#ppt_x"/>
                                          </p:val>
                                        </p:tav>
                                      </p:tavLst>
                                    </p:anim>
                                    <p:anim calcmode="lin" valueType="num">
                                      <p:cBhvr>
                                        <p:cTn id="24" dur="1000" fill="hold"/>
                                        <p:tgtEl>
                                          <p:spTgt spid="23"/>
                                        </p:tgtEl>
                                        <p:attrNameLst>
                                          <p:attrName>ppt_y</p:attrName>
                                        </p:attrNameLst>
                                      </p:cBhvr>
                                      <p:tavLst>
                                        <p:tav tm="0">
                                          <p:val>
                                            <p:strVal val="#ppt_y+.1"/>
                                          </p:val>
                                        </p:tav>
                                        <p:tav tm="100000">
                                          <p:val>
                                            <p:strVal val="#ppt_y"/>
                                          </p:val>
                                        </p:tav>
                                      </p:tavLst>
                                    </p:anim>
                                  </p:childTnLst>
                                </p:cTn>
                              </p:par>
                              <p:par>
                                <p:cTn id="25" presetID="42" presetClass="entr" presetSubtype="0" fill="hold" grpId="0" nodeType="with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fade">
                                      <p:cBhvr>
                                        <p:cTn id="27" dur="1000"/>
                                        <p:tgtEl>
                                          <p:spTgt spid="17"/>
                                        </p:tgtEl>
                                      </p:cBhvr>
                                    </p:animEffect>
                                    <p:anim calcmode="lin" valueType="num">
                                      <p:cBhvr>
                                        <p:cTn id="28" dur="1000" fill="hold"/>
                                        <p:tgtEl>
                                          <p:spTgt spid="17"/>
                                        </p:tgtEl>
                                        <p:attrNameLst>
                                          <p:attrName>ppt_x</p:attrName>
                                        </p:attrNameLst>
                                      </p:cBhvr>
                                      <p:tavLst>
                                        <p:tav tm="0">
                                          <p:val>
                                            <p:strVal val="#ppt_x"/>
                                          </p:val>
                                        </p:tav>
                                        <p:tav tm="100000">
                                          <p:val>
                                            <p:strVal val="#ppt_x"/>
                                          </p:val>
                                        </p:tav>
                                      </p:tavLst>
                                    </p:anim>
                                    <p:anim calcmode="lin" valueType="num">
                                      <p:cBhvr>
                                        <p:cTn id="29" dur="1000" fill="hold"/>
                                        <p:tgtEl>
                                          <p:spTgt spid="17"/>
                                        </p:tgtEl>
                                        <p:attrNameLst>
                                          <p:attrName>ppt_y</p:attrName>
                                        </p:attrNameLst>
                                      </p:cBhvr>
                                      <p:tavLst>
                                        <p:tav tm="0">
                                          <p:val>
                                            <p:strVal val="#ppt_y+.1"/>
                                          </p:val>
                                        </p:tav>
                                        <p:tav tm="100000">
                                          <p:val>
                                            <p:strVal val="#ppt_y"/>
                                          </p:val>
                                        </p:tav>
                                      </p:tavLst>
                                    </p:anim>
                                  </p:childTnLst>
                                </p:cTn>
                              </p:par>
                              <p:par>
                                <p:cTn id="30" presetID="42" presetClass="entr" presetSubtype="0" fill="hold" grpId="0" nodeType="withEffect">
                                  <p:stCondLst>
                                    <p:cond delay="0"/>
                                  </p:stCondLst>
                                  <p:childTnLst>
                                    <p:set>
                                      <p:cBhvr>
                                        <p:cTn id="31" dur="1" fill="hold">
                                          <p:stCondLst>
                                            <p:cond delay="0"/>
                                          </p:stCondLst>
                                        </p:cTn>
                                        <p:tgtEl>
                                          <p:spTgt spid="33"/>
                                        </p:tgtEl>
                                        <p:attrNameLst>
                                          <p:attrName>style.visibility</p:attrName>
                                        </p:attrNameLst>
                                      </p:cBhvr>
                                      <p:to>
                                        <p:strVal val="visible"/>
                                      </p:to>
                                    </p:set>
                                    <p:animEffect transition="in" filter="fade">
                                      <p:cBhvr>
                                        <p:cTn id="32" dur="1000"/>
                                        <p:tgtEl>
                                          <p:spTgt spid="33"/>
                                        </p:tgtEl>
                                      </p:cBhvr>
                                    </p:animEffect>
                                    <p:anim calcmode="lin" valueType="num">
                                      <p:cBhvr>
                                        <p:cTn id="33" dur="1000" fill="hold"/>
                                        <p:tgtEl>
                                          <p:spTgt spid="33"/>
                                        </p:tgtEl>
                                        <p:attrNameLst>
                                          <p:attrName>ppt_x</p:attrName>
                                        </p:attrNameLst>
                                      </p:cBhvr>
                                      <p:tavLst>
                                        <p:tav tm="0">
                                          <p:val>
                                            <p:strVal val="#ppt_x"/>
                                          </p:val>
                                        </p:tav>
                                        <p:tav tm="100000">
                                          <p:val>
                                            <p:strVal val="#ppt_x"/>
                                          </p:val>
                                        </p:tav>
                                      </p:tavLst>
                                    </p:anim>
                                    <p:anim calcmode="lin" valueType="num">
                                      <p:cBhvr>
                                        <p:cTn id="34" dur="1000" fill="hold"/>
                                        <p:tgtEl>
                                          <p:spTgt spid="33"/>
                                        </p:tgtEl>
                                        <p:attrNameLst>
                                          <p:attrName>ppt_y</p:attrName>
                                        </p:attrNameLst>
                                      </p:cBhvr>
                                      <p:tavLst>
                                        <p:tav tm="0">
                                          <p:val>
                                            <p:strVal val="#ppt_y+.1"/>
                                          </p:val>
                                        </p:tav>
                                        <p:tav tm="100000">
                                          <p:val>
                                            <p:strVal val="#ppt_y"/>
                                          </p:val>
                                        </p:tav>
                                      </p:tavLst>
                                    </p:anim>
                                  </p:childTnLst>
                                </p:cTn>
                              </p:par>
                              <p:par>
                                <p:cTn id="35" presetID="42" presetClass="entr" presetSubtype="0" fill="hold" nodeType="withEffect">
                                  <p:stCondLst>
                                    <p:cond delay="0"/>
                                  </p:stCondLst>
                                  <p:childTnLst>
                                    <p:set>
                                      <p:cBhvr>
                                        <p:cTn id="36" dur="1" fill="hold">
                                          <p:stCondLst>
                                            <p:cond delay="0"/>
                                          </p:stCondLst>
                                        </p:cTn>
                                        <p:tgtEl>
                                          <p:spTgt spid="24"/>
                                        </p:tgtEl>
                                        <p:attrNameLst>
                                          <p:attrName>style.visibility</p:attrName>
                                        </p:attrNameLst>
                                      </p:cBhvr>
                                      <p:to>
                                        <p:strVal val="visible"/>
                                      </p:to>
                                    </p:set>
                                    <p:animEffect transition="in" filter="fade">
                                      <p:cBhvr>
                                        <p:cTn id="37" dur="1000"/>
                                        <p:tgtEl>
                                          <p:spTgt spid="24"/>
                                        </p:tgtEl>
                                      </p:cBhvr>
                                    </p:animEffect>
                                    <p:anim calcmode="lin" valueType="num">
                                      <p:cBhvr>
                                        <p:cTn id="38" dur="1000" fill="hold"/>
                                        <p:tgtEl>
                                          <p:spTgt spid="24"/>
                                        </p:tgtEl>
                                        <p:attrNameLst>
                                          <p:attrName>ppt_x</p:attrName>
                                        </p:attrNameLst>
                                      </p:cBhvr>
                                      <p:tavLst>
                                        <p:tav tm="0">
                                          <p:val>
                                            <p:strVal val="#ppt_x"/>
                                          </p:val>
                                        </p:tav>
                                        <p:tav tm="100000">
                                          <p:val>
                                            <p:strVal val="#ppt_x"/>
                                          </p:val>
                                        </p:tav>
                                      </p:tavLst>
                                    </p:anim>
                                    <p:anim calcmode="lin" valueType="num">
                                      <p:cBhvr>
                                        <p:cTn id="39" dur="1000" fill="hold"/>
                                        <p:tgtEl>
                                          <p:spTgt spid="24"/>
                                        </p:tgtEl>
                                        <p:attrNameLst>
                                          <p:attrName>ppt_y</p:attrName>
                                        </p:attrNameLst>
                                      </p:cBhvr>
                                      <p:tavLst>
                                        <p:tav tm="0">
                                          <p:val>
                                            <p:strVal val="#ppt_y+.1"/>
                                          </p:val>
                                        </p:tav>
                                        <p:tav tm="100000">
                                          <p:val>
                                            <p:strVal val="#ppt_y"/>
                                          </p:val>
                                        </p:tav>
                                      </p:tavLst>
                                    </p:anim>
                                  </p:childTnLst>
                                </p:cTn>
                              </p:par>
                              <p:par>
                                <p:cTn id="40" presetID="42" presetClass="entr" presetSubtype="0" fill="hold" grpId="0" nodeType="withEffect">
                                  <p:stCondLst>
                                    <p:cond delay="0"/>
                                  </p:stCondLst>
                                  <p:childTnLst>
                                    <p:set>
                                      <p:cBhvr>
                                        <p:cTn id="41" dur="1" fill="hold">
                                          <p:stCondLst>
                                            <p:cond delay="0"/>
                                          </p:stCondLst>
                                        </p:cTn>
                                        <p:tgtEl>
                                          <p:spTgt spid="18"/>
                                        </p:tgtEl>
                                        <p:attrNameLst>
                                          <p:attrName>style.visibility</p:attrName>
                                        </p:attrNameLst>
                                      </p:cBhvr>
                                      <p:to>
                                        <p:strVal val="visible"/>
                                      </p:to>
                                    </p:set>
                                    <p:animEffect transition="in" filter="fade">
                                      <p:cBhvr>
                                        <p:cTn id="42" dur="1000"/>
                                        <p:tgtEl>
                                          <p:spTgt spid="18"/>
                                        </p:tgtEl>
                                      </p:cBhvr>
                                    </p:animEffect>
                                    <p:anim calcmode="lin" valueType="num">
                                      <p:cBhvr>
                                        <p:cTn id="43" dur="1000" fill="hold"/>
                                        <p:tgtEl>
                                          <p:spTgt spid="18"/>
                                        </p:tgtEl>
                                        <p:attrNameLst>
                                          <p:attrName>ppt_x</p:attrName>
                                        </p:attrNameLst>
                                      </p:cBhvr>
                                      <p:tavLst>
                                        <p:tav tm="0">
                                          <p:val>
                                            <p:strVal val="#ppt_x"/>
                                          </p:val>
                                        </p:tav>
                                        <p:tav tm="100000">
                                          <p:val>
                                            <p:strVal val="#ppt_x"/>
                                          </p:val>
                                        </p:tav>
                                      </p:tavLst>
                                    </p:anim>
                                    <p:anim calcmode="lin" valueType="num">
                                      <p:cBhvr>
                                        <p:cTn id="44" dur="1000" fill="hold"/>
                                        <p:tgtEl>
                                          <p:spTgt spid="18"/>
                                        </p:tgtEl>
                                        <p:attrNameLst>
                                          <p:attrName>ppt_y</p:attrName>
                                        </p:attrNameLst>
                                      </p:cBhvr>
                                      <p:tavLst>
                                        <p:tav tm="0">
                                          <p:val>
                                            <p:strVal val="#ppt_y+.1"/>
                                          </p:val>
                                        </p:tav>
                                        <p:tav tm="100000">
                                          <p:val>
                                            <p:strVal val="#ppt_y"/>
                                          </p:val>
                                        </p:tav>
                                      </p:tavLst>
                                    </p:anim>
                                  </p:childTnLst>
                                </p:cTn>
                              </p:par>
                              <p:par>
                                <p:cTn id="45" presetID="42" presetClass="entr" presetSubtype="0" fill="hold" grpId="0" nodeType="withEffect">
                                  <p:stCondLst>
                                    <p:cond delay="0"/>
                                  </p:stCondLst>
                                  <p:childTnLst>
                                    <p:set>
                                      <p:cBhvr>
                                        <p:cTn id="46" dur="1" fill="hold">
                                          <p:stCondLst>
                                            <p:cond delay="0"/>
                                          </p:stCondLst>
                                        </p:cTn>
                                        <p:tgtEl>
                                          <p:spTgt spid="35"/>
                                        </p:tgtEl>
                                        <p:attrNameLst>
                                          <p:attrName>style.visibility</p:attrName>
                                        </p:attrNameLst>
                                      </p:cBhvr>
                                      <p:to>
                                        <p:strVal val="visible"/>
                                      </p:to>
                                    </p:set>
                                    <p:animEffect transition="in" filter="fade">
                                      <p:cBhvr>
                                        <p:cTn id="47" dur="1000"/>
                                        <p:tgtEl>
                                          <p:spTgt spid="35"/>
                                        </p:tgtEl>
                                      </p:cBhvr>
                                    </p:animEffect>
                                    <p:anim calcmode="lin" valueType="num">
                                      <p:cBhvr>
                                        <p:cTn id="48" dur="1000" fill="hold"/>
                                        <p:tgtEl>
                                          <p:spTgt spid="35"/>
                                        </p:tgtEl>
                                        <p:attrNameLst>
                                          <p:attrName>ppt_x</p:attrName>
                                        </p:attrNameLst>
                                      </p:cBhvr>
                                      <p:tavLst>
                                        <p:tav tm="0">
                                          <p:val>
                                            <p:strVal val="#ppt_x"/>
                                          </p:val>
                                        </p:tav>
                                        <p:tav tm="100000">
                                          <p:val>
                                            <p:strVal val="#ppt_x"/>
                                          </p:val>
                                        </p:tav>
                                      </p:tavLst>
                                    </p:anim>
                                    <p:anim calcmode="lin" valueType="num">
                                      <p:cBhvr>
                                        <p:cTn id="49" dur="1000" fill="hold"/>
                                        <p:tgtEl>
                                          <p:spTgt spid="35"/>
                                        </p:tgtEl>
                                        <p:attrNameLst>
                                          <p:attrName>ppt_y</p:attrName>
                                        </p:attrNameLst>
                                      </p:cBhvr>
                                      <p:tavLst>
                                        <p:tav tm="0">
                                          <p:val>
                                            <p:strVal val="#ppt_y+.1"/>
                                          </p:val>
                                        </p:tav>
                                        <p:tav tm="100000">
                                          <p:val>
                                            <p:strVal val="#ppt_y"/>
                                          </p:val>
                                        </p:tav>
                                      </p:tavLst>
                                    </p:anim>
                                  </p:childTnLst>
                                </p:cTn>
                              </p:par>
                              <p:par>
                                <p:cTn id="50" presetID="42" presetClass="entr" presetSubtype="0" fill="hold" nodeType="withEffect">
                                  <p:stCondLst>
                                    <p:cond delay="0"/>
                                  </p:stCondLst>
                                  <p:childTnLst>
                                    <p:set>
                                      <p:cBhvr>
                                        <p:cTn id="51" dur="1" fill="hold">
                                          <p:stCondLst>
                                            <p:cond delay="0"/>
                                          </p:stCondLst>
                                        </p:cTn>
                                        <p:tgtEl>
                                          <p:spTgt spid="25"/>
                                        </p:tgtEl>
                                        <p:attrNameLst>
                                          <p:attrName>style.visibility</p:attrName>
                                        </p:attrNameLst>
                                      </p:cBhvr>
                                      <p:to>
                                        <p:strVal val="visible"/>
                                      </p:to>
                                    </p:set>
                                    <p:animEffect transition="in" filter="fade">
                                      <p:cBhvr>
                                        <p:cTn id="52" dur="1000"/>
                                        <p:tgtEl>
                                          <p:spTgt spid="25"/>
                                        </p:tgtEl>
                                      </p:cBhvr>
                                    </p:animEffect>
                                    <p:anim calcmode="lin" valueType="num">
                                      <p:cBhvr>
                                        <p:cTn id="53" dur="1000" fill="hold"/>
                                        <p:tgtEl>
                                          <p:spTgt spid="25"/>
                                        </p:tgtEl>
                                        <p:attrNameLst>
                                          <p:attrName>ppt_x</p:attrName>
                                        </p:attrNameLst>
                                      </p:cBhvr>
                                      <p:tavLst>
                                        <p:tav tm="0">
                                          <p:val>
                                            <p:strVal val="#ppt_x"/>
                                          </p:val>
                                        </p:tav>
                                        <p:tav tm="100000">
                                          <p:val>
                                            <p:strVal val="#ppt_x"/>
                                          </p:val>
                                        </p:tav>
                                      </p:tavLst>
                                    </p:anim>
                                    <p:anim calcmode="lin" valueType="num">
                                      <p:cBhvr>
                                        <p:cTn id="54" dur="1000" fill="hold"/>
                                        <p:tgtEl>
                                          <p:spTgt spid="25"/>
                                        </p:tgtEl>
                                        <p:attrNameLst>
                                          <p:attrName>ppt_y</p:attrName>
                                        </p:attrNameLst>
                                      </p:cBhvr>
                                      <p:tavLst>
                                        <p:tav tm="0">
                                          <p:val>
                                            <p:strVal val="#ppt_y+.1"/>
                                          </p:val>
                                        </p:tav>
                                        <p:tav tm="100000">
                                          <p:val>
                                            <p:strVal val="#ppt_y"/>
                                          </p:val>
                                        </p:tav>
                                      </p:tavLst>
                                    </p:anim>
                                  </p:childTnLst>
                                </p:cTn>
                              </p:par>
                              <p:par>
                                <p:cTn id="55" presetID="42" presetClass="entr" presetSubtype="0" fill="hold" grpId="0" nodeType="withEffect">
                                  <p:stCondLst>
                                    <p:cond delay="0"/>
                                  </p:stCondLst>
                                  <p:childTnLst>
                                    <p:set>
                                      <p:cBhvr>
                                        <p:cTn id="56" dur="1" fill="hold">
                                          <p:stCondLst>
                                            <p:cond delay="0"/>
                                          </p:stCondLst>
                                        </p:cTn>
                                        <p:tgtEl>
                                          <p:spTgt spid="36"/>
                                        </p:tgtEl>
                                        <p:attrNameLst>
                                          <p:attrName>style.visibility</p:attrName>
                                        </p:attrNameLst>
                                      </p:cBhvr>
                                      <p:to>
                                        <p:strVal val="visible"/>
                                      </p:to>
                                    </p:set>
                                    <p:animEffect transition="in" filter="fade">
                                      <p:cBhvr>
                                        <p:cTn id="57" dur="1000"/>
                                        <p:tgtEl>
                                          <p:spTgt spid="36"/>
                                        </p:tgtEl>
                                      </p:cBhvr>
                                    </p:animEffect>
                                    <p:anim calcmode="lin" valueType="num">
                                      <p:cBhvr>
                                        <p:cTn id="58" dur="1000" fill="hold"/>
                                        <p:tgtEl>
                                          <p:spTgt spid="36"/>
                                        </p:tgtEl>
                                        <p:attrNameLst>
                                          <p:attrName>ppt_x</p:attrName>
                                        </p:attrNameLst>
                                      </p:cBhvr>
                                      <p:tavLst>
                                        <p:tav tm="0">
                                          <p:val>
                                            <p:strVal val="#ppt_x"/>
                                          </p:val>
                                        </p:tav>
                                        <p:tav tm="100000">
                                          <p:val>
                                            <p:strVal val="#ppt_x"/>
                                          </p:val>
                                        </p:tav>
                                      </p:tavLst>
                                    </p:anim>
                                    <p:anim calcmode="lin" valueType="num">
                                      <p:cBhvr>
                                        <p:cTn id="59" dur="1000" fill="hold"/>
                                        <p:tgtEl>
                                          <p:spTgt spid="36"/>
                                        </p:tgtEl>
                                        <p:attrNameLst>
                                          <p:attrName>ppt_y</p:attrName>
                                        </p:attrNameLst>
                                      </p:cBhvr>
                                      <p:tavLst>
                                        <p:tav tm="0">
                                          <p:val>
                                            <p:strVal val="#ppt_y+.1"/>
                                          </p:val>
                                        </p:tav>
                                        <p:tav tm="100000">
                                          <p:val>
                                            <p:strVal val="#ppt_y"/>
                                          </p:val>
                                        </p:tav>
                                      </p:tavLst>
                                    </p:anim>
                                  </p:childTnLst>
                                </p:cTn>
                              </p:par>
                              <p:par>
                                <p:cTn id="60" presetID="42" presetClass="entr" presetSubtype="0" fill="hold" grpId="0" nodeType="withEffect">
                                  <p:stCondLst>
                                    <p:cond delay="0"/>
                                  </p:stCondLst>
                                  <p:childTnLst>
                                    <p:set>
                                      <p:cBhvr>
                                        <p:cTn id="61" dur="1" fill="hold">
                                          <p:stCondLst>
                                            <p:cond delay="0"/>
                                          </p:stCondLst>
                                        </p:cTn>
                                        <p:tgtEl>
                                          <p:spTgt spid="19"/>
                                        </p:tgtEl>
                                        <p:attrNameLst>
                                          <p:attrName>style.visibility</p:attrName>
                                        </p:attrNameLst>
                                      </p:cBhvr>
                                      <p:to>
                                        <p:strVal val="visible"/>
                                      </p:to>
                                    </p:set>
                                    <p:animEffect transition="in" filter="fade">
                                      <p:cBhvr>
                                        <p:cTn id="62" dur="1000"/>
                                        <p:tgtEl>
                                          <p:spTgt spid="19"/>
                                        </p:tgtEl>
                                      </p:cBhvr>
                                    </p:animEffect>
                                    <p:anim calcmode="lin" valueType="num">
                                      <p:cBhvr>
                                        <p:cTn id="63" dur="1000" fill="hold"/>
                                        <p:tgtEl>
                                          <p:spTgt spid="19"/>
                                        </p:tgtEl>
                                        <p:attrNameLst>
                                          <p:attrName>ppt_x</p:attrName>
                                        </p:attrNameLst>
                                      </p:cBhvr>
                                      <p:tavLst>
                                        <p:tav tm="0">
                                          <p:val>
                                            <p:strVal val="#ppt_x"/>
                                          </p:val>
                                        </p:tav>
                                        <p:tav tm="100000">
                                          <p:val>
                                            <p:strVal val="#ppt_x"/>
                                          </p:val>
                                        </p:tav>
                                      </p:tavLst>
                                    </p:anim>
                                    <p:anim calcmode="lin" valueType="num">
                                      <p:cBhvr>
                                        <p:cTn id="64" dur="1000" fill="hold"/>
                                        <p:tgtEl>
                                          <p:spTgt spid="19"/>
                                        </p:tgtEl>
                                        <p:attrNameLst>
                                          <p:attrName>ppt_y</p:attrName>
                                        </p:attrNameLst>
                                      </p:cBhvr>
                                      <p:tavLst>
                                        <p:tav tm="0">
                                          <p:val>
                                            <p:strVal val="#ppt_y+.1"/>
                                          </p:val>
                                        </p:tav>
                                        <p:tav tm="100000">
                                          <p:val>
                                            <p:strVal val="#ppt_y"/>
                                          </p:val>
                                        </p:tav>
                                      </p:tavLst>
                                    </p:anim>
                                  </p:childTnLst>
                                </p:cTn>
                              </p:par>
                              <p:par>
                                <p:cTn id="65" presetID="42" presetClass="entr" presetSubtype="0" fill="hold" nodeType="withEffect">
                                  <p:stCondLst>
                                    <p:cond delay="0"/>
                                  </p:stCondLst>
                                  <p:childTnLst>
                                    <p:set>
                                      <p:cBhvr>
                                        <p:cTn id="66" dur="1" fill="hold">
                                          <p:stCondLst>
                                            <p:cond delay="0"/>
                                          </p:stCondLst>
                                        </p:cTn>
                                        <p:tgtEl>
                                          <p:spTgt spid="31"/>
                                        </p:tgtEl>
                                        <p:attrNameLst>
                                          <p:attrName>style.visibility</p:attrName>
                                        </p:attrNameLst>
                                      </p:cBhvr>
                                      <p:to>
                                        <p:strVal val="visible"/>
                                      </p:to>
                                    </p:set>
                                    <p:animEffect transition="in" filter="fade">
                                      <p:cBhvr>
                                        <p:cTn id="67" dur="1000"/>
                                        <p:tgtEl>
                                          <p:spTgt spid="31"/>
                                        </p:tgtEl>
                                      </p:cBhvr>
                                    </p:animEffect>
                                    <p:anim calcmode="lin" valueType="num">
                                      <p:cBhvr>
                                        <p:cTn id="68" dur="1000" fill="hold"/>
                                        <p:tgtEl>
                                          <p:spTgt spid="31"/>
                                        </p:tgtEl>
                                        <p:attrNameLst>
                                          <p:attrName>ppt_x</p:attrName>
                                        </p:attrNameLst>
                                      </p:cBhvr>
                                      <p:tavLst>
                                        <p:tav tm="0">
                                          <p:val>
                                            <p:strVal val="#ppt_x"/>
                                          </p:val>
                                        </p:tav>
                                        <p:tav tm="100000">
                                          <p:val>
                                            <p:strVal val="#ppt_x"/>
                                          </p:val>
                                        </p:tav>
                                      </p:tavLst>
                                    </p:anim>
                                    <p:anim calcmode="lin" valueType="num">
                                      <p:cBhvr>
                                        <p:cTn id="69" dur="1000" fill="hold"/>
                                        <p:tgtEl>
                                          <p:spTgt spid="31"/>
                                        </p:tgtEl>
                                        <p:attrNameLst>
                                          <p:attrName>ppt_y</p:attrName>
                                        </p:attrNameLst>
                                      </p:cBhvr>
                                      <p:tavLst>
                                        <p:tav tm="0">
                                          <p:val>
                                            <p:strVal val="#ppt_y+.1"/>
                                          </p:val>
                                        </p:tav>
                                        <p:tav tm="100000">
                                          <p:val>
                                            <p:strVal val="#ppt_y"/>
                                          </p:val>
                                        </p:tav>
                                      </p:tavLst>
                                    </p:anim>
                                  </p:childTnLst>
                                </p:cTn>
                              </p:par>
                              <p:par>
                                <p:cTn id="70" presetID="42" presetClass="entr" presetSubtype="0" fill="hold" grpId="0" nodeType="withEffect">
                                  <p:stCondLst>
                                    <p:cond delay="0"/>
                                  </p:stCondLst>
                                  <p:childTnLst>
                                    <p:set>
                                      <p:cBhvr>
                                        <p:cTn id="71" dur="1" fill="hold">
                                          <p:stCondLst>
                                            <p:cond delay="0"/>
                                          </p:stCondLst>
                                        </p:cTn>
                                        <p:tgtEl>
                                          <p:spTgt spid="20"/>
                                        </p:tgtEl>
                                        <p:attrNameLst>
                                          <p:attrName>style.visibility</p:attrName>
                                        </p:attrNameLst>
                                      </p:cBhvr>
                                      <p:to>
                                        <p:strVal val="visible"/>
                                      </p:to>
                                    </p:set>
                                    <p:animEffect transition="in" filter="fade">
                                      <p:cBhvr>
                                        <p:cTn id="72" dur="1000"/>
                                        <p:tgtEl>
                                          <p:spTgt spid="20"/>
                                        </p:tgtEl>
                                      </p:cBhvr>
                                    </p:animEffect>
                                    <p:anim calcmode="lin" valueType="num">
                                      <p:cBhvr>
                                        <p:cTn id="73" dur="1000" fill="hold"/>
                                        <p:tgtEl>
                                          <p:spTgt spid="20"/>
                                        </p:tgtEl>
                                        <p:attrNameLst>
                                          <p:attrName>ppt_x</p:attrName>
                                        </p:attrNameLst>
                                      </p:cBhvr>
                                      <p:tavLst>
                                        <p:tav tm="0">
                                          <p:val>
                                            <p:strVal val="#ppt_x"/>
                                          </p:val>
                                        </p:tav>
                                        <p:tav tm="100000">
                                          <p:val>
                                            <p:strVal val="#ppt_x"/>
                                          </p:val>
                                        </p:tav>
                                      </p:tavLst>
                                    </p:anim>
                                    <p:anim calcmode="lin" valueType="num">
                                      <p:cBhvr>
                                        <p:cTn id="74" dur="1000" fill="hold"/>
                                        <p:tgtEl>
                                          <p:spTgt spid="20"/>
                                        </p:tgtEl>
                                        <p:attrNameLst>
                                          <p:attrName>ppt_y</p:attrName>
                                        </p:attrNameLst>
                                      </p:cBhvr>
                                      <p:tavLst>
                                        <p:tav tm="0">
                                          <p:val>
                                            <p:strVal val="#ppt_y+.1"/>
                                          </p:val>
                                        </p:tav>
                                        <p:tav tm="100000">
                                          <p:val>
                                            <p:strVal val="#ppt_y"/>
                                          </p:val>
                                        </p:tav>
                                      </p:tavLst>
                                    </p:anim>
                                  </p:childTnLst>
                                </p:cTn>
                              </p:par>
                              <p:par>
                                <p:cTn id="75" presetID="42" presetClass="entr" presetSubtype="0" fill="hold" grpId="0" nodeType="withEffect">
                                  <p:stCondLst>
                                    <p:cond delay="0"/>
                                  </p:stCondLst>
                                  <p:childTnLst>
                                    <p:set>
                                      <p:cBhvr>
                                        <p:cTn id="76" dur="1" fill="hold">
                                          <p:stCondLst>
                                            <p:cond delay="0"/>
                                          </p:stCondLst>
                                        </p:cTn>
                                        <p:tgtEl>
                                          <p:spTgt spid="37"/>
                                        </p:tgtEl>
                                        <p:attrNameLst>
                                          <p:attrName>style.visibility</p:attrName>
                                        </p:attrNameLst>
                                      </p:cBhvr>
                                      <p:to>
                                        <p:strVal val="visible"/>
                                      </p:to>
                                    </p:set>
                                    <p:animEffect transition="in" filter="fade">
                                      <p:cBhvr>
                                        <p:cTn id="77" dur="1000"/>
                                        <p:tgtEl>
                                          <p:spTgt spid="37"/>
                                        </p:tgtEl>
                                      </p:cBhvr>
                                    </p:animEffect>
                                    <p:anim calcmode="lin" valueType="num">
                                      <p:cBhvr>
                                        <p:cTn id="78" dur="1000" fill="hold"/>
                                        <p:tgtEl>
                                          <p:spTgt spid="37"/>
                                        </p:tgtEl>
                                        <p:attrNameLst>
                                          <p:attrName>ppt_x</p:attrName>
                                        </p:attrNameLst>
                                      </p:cBhvr>
                                      <p:tavLst>
                                        <p:tav tm="0">
                                          <p:val>
                                            <p:strVal val="#ppt_x"/>
                                          </p:val>
                                        </p:tav>
                                        <p:tav tm="100000">
                                          <p:val>
                                            <p:strVal val="#ppt_x"/>
                                          </p:val>
                                        </p:tav>
                                      </p:tavLst>
                                    </p:anim>
                                    <p:anim calcmode="lin" valueType="num">
                                      <p:cBhvr>
                                        <p:cTn id="79" dur="1000" fill="hold"/>
                                        <p:tgtEl>
                                          <p:spTgt spid="37"/>
                                        </p:tgtEl>
                                        <p:attrNameLst>
                                          <p:attrName>ppt_y</p:attrName>
                                        </p:attrNameLst>
                                      </p:cBhvr>
                                      <p:tavLst>
                                        <p:tav tm="0">
                                          <p:val>
                                            <p:strVal val="#ppt_y+.1"/>
                                          </p:val>
                                        </p:tav>
                                        <p:tav tm="100000">
                                          <p:val>
                                            <p:strVal val="#ppt_y"/>
                                          </p:val>
                                        </p:tav>
                                      </p:tavLst>
                                    </p:anim>
                                  </p:childTnLst>
                                </p:cTn>
                              </p:par>
                              <p:par>
                                <p:cTn id="80" presetID="42" presetClass="entr" presetSubtype="0" fill="hold" nodeType="with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1000" fill="hold"/>
                                        <p:tgtEl>
                                          <p:spTgt spid="32"/>
                                        </p:tgtEl>
                                        <p:attrNameLst>
                                          <p:attrName>ppt_y</p:attrName>
                                        </p:attrNameLst>
                                      </p:cBhvr>
                                      <p:tavLst>
                                        <p:tav tm="0">
                                          <p:val>
                                            <p:strVal val="#ppt_y+.1"/>
                                          </p:val>
                                        </p:tav>
                                        <p:tav tm="100000">
                                          <p:val>
                                            <p:strVal val="#ppt_y"/>
                                          </p:val>
                                        </p:tav>
                                      </p:tavLst>
                                    </p:anim>
                                  </p:childTnLst>
                                </p:cTn>
                              </p:par>
                              <p:par>
                                <p:cTn id="85" presetID="42" presetClass="entr" presetSubtype="0" fill="hold" grpId="0" nodeType="withEffect">
                                  <p:stCondLst>
                                    <p:cond delay="0"/>
                                  </p:stCondLst>
                                  <p:childTnLst>
                                    <p:set>
                                      <p:cBhvr>
                                        <p:cTn id="86" dur="1" fill="hold">
                                          <p:stCondLst>
                                            <p:cond delay="0"/>
                                          </p:stCondLst>
                                        </p:cTn>
                                        <p:tgtEl>
                                          <p:spTgt spid="21"/>
                                        </p:tgtEl>
                                        <p:attrNameLst>
                                          <p:attrName>style.visibility</p:attrName>
                                        </p:attrNameLst>
                                      </p:cBhvr>
                                      <p:to>
                                        <p:strVal val="visible"/>
                                      </p:to>
                                    </p:set>
                                    <p:animEffect transition="in" filter="fade">
                                      <p:cBhvr>
                                        <p:cTn id="87" dur="1000"/>
                                        <p:tgtEl>
                                          <p:spTgt spid="21"/>
                                        </p:tgtEl>
                                      </p:cBhvr>
                                    </p:animEffect>
                                    <p:anim calcmode="lin" valueType="num">
                                      <p:cBhvr>
                                        <p:cTn id="88" dur="1000" fill="hold"/>
                                        <p:tgtEl>
                                          <p:spTgt spid="21"/>
                                        </p:tgtEl>
                                        <p:attrNameLst>
                                          <p:attrName>ppt_x</p:attrName>
                                        </p:attrNameLst>
                                      </p:cBhvr>
                                      <p:tavLst>
                                        <p:tav tm="0">
                                          <p:val>
                                            <p:strVal val="#ppt_x"/>
                                          </p:val>
                                        </p:tav>
                                        <p:tav tm="100000">
                                          <p:val>
                                            <p:strVal val="#ppt_x"/>
                                          </p:val>
                                        </p:tav>
                                      </p:tavLst>
                                    </p:anim>
                                    <p:anim calcmode="lin" valueType="num">
                                      <p:cBhvr>
                                        <p:cTn id="89" dur="1000" fill="hold"/>
                                        <p:tgtEl>
                                          <p:spTgt spid="21"/>
                                        </p:tgtEl>
                                        <p:attrNameLst>
                                          <p:attrName>ppt_y</p:attrName>
                                        </p:attrNameLst>
                                      </p:cBhvr>
                                      <p:tavLst>
                                        <p:tav tm="0">
                                          <p:val>
                                            <p:strVal val="#ppt_y+.1"/>
                                          </p:val>
                                        </p:tav>
                                        <p:tav tm="100000">
                                          <p:val>
                                            <p:strVal val="#ppt_y"/>
                                          </p:val>
                                        </p:tav>
                                      </p:tavLst>
                                    </p:anim>
                                  </p:childTnLst>
                                </p:cTn>
                              </p:par>
                              <p:par>
                                <p:cTn id="90" presetID="42" presetClass="entr" presetSubtype="0" fill="hold" grpId="0" nodeType="withEffect">
                                  <p:stCondLst>
                                    <p:cond delay="0"/>
                                  </p:stCondLst>
                                  <p:childTnLst>
                                    <p:set>
                                      <p:cBhvr>
                                        <p:cTn id="91" dur="1" fill="hold">
                                          <p:stCondLst>
                                            <p:cond delay="0"/>
                                          </p:stCondLst>
                                        </p:cTn>
                                        <p:tgtEl>
                                          <p:spTgt spid="38"/>
                                        </p:tgtEl>
                                        <p:attrNameLst>
                                          <p:attrName>style.visibility</p:attrName>
                                        </p:attrNameLst>
                                      </p:cBhvr>
                                      <p:to>
                                        <p:strVal val="visible"/>
                                      </p:to>
                                    </p:set>
                                    <p:animEffect transition="in" filter="fade">
                                      <p:cBhvr>
                                        <p:cTn id="92" dur="1000"/>
                                        <p:tgtEl>
                                          <p:spTgt spid="38"/>
                                        </p:tgtEl>
                                      </p:cBhvr>
                                    </p:animEffect>
                                    <p:anim calcmode="lin" valueType="num">
                                      <p:cBhvr>
                                        <p:cTn id="93" dur="1000" fill="hold"/>
                                        <p:tgtEl>
                                          <p:spTgt spid="38"/>
                                        </p:tgtEl>
                                        <p:attrNameLst>
                                          <p:attrName>ppt_x</p:attrName>
                                        </p:attrNameLst>
                                      </p:cBhvr>
                                      <p:tavLst>
                                        <p:tav tm="0">
                                          <p:val>
                                            <p:strVal val="#ppt_x"/>
                                          </p:val>
                                        </p:tav>
                                        <p:tav tm="100000">
                                          <p:val>
                                            <p:strVal val="#ppt_x"/>
                                          </p:val>
                                        </p:tav>
                                      </p:tavLst>
                                    </p:anim>
                                    <p:anim calcmode="lin" valueType="num">
                                      <p:cBhvr>
                                        <p:cTn id="94" dur="1000" fill="hold"/>
                                        <p:tgtEl>
                                          <p:spTgt spid="3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17" grpId="0"/>
      <p:bldP spid="18" grpId="0"/>
      <p:bldP spid="19" grpId="0"/>
      <p:bldP spid="20" grpId="0"/>
      <p:bldP spid="21" grpId="0"/>
      <p:bldP spid="33" grpId="0"/>
      <p:bldP spid="34" grpId="0"/>
      <p:bldP spid="35" grpId="0"/>
      <p:bldP spid="36" grpId="0"/>
      <p:bldP spid="37" grpId="0"/>
      <p:bldP spid="38"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Espace réservé du texte 26">
            <a:extLst>
              <a:ext uri="{FF2B5EF4-FFF2-40B4-BE49-F238E27FC236}">
                <a16:creationId xmlns:a16="http://schemas.microsoft.com/office/drawing/2014/main" id="{7B12C824-BD20-A14C-B120-B091C443379D}"/>
              </a:ext>
            </a:extLst>
          </p:cNvPr>
          <p:cNvSpPr>
            <a:spLocks noGrp="1"/>
          </p:cNvSpPr>
          <p:nvPr>
            <p:ph type="body" sz="quarter" idx="13"/>
          </p:nvPr>
        </p:nvSpPr>
        <p:spPr/>
        <p:txBody>
          <a:bodyPr/>
          <a:lstStyle/>
          <a:p>
            <a:r>
              <a:rPr lang="fr-FR" dirty="0"/>
              <a:t>LE GROUPE APICIL EN 2020</a:t>
            </a:r>
          </a:p>
        </p:txBody>
      </p:sp>
      <p:sp>
        <p:nvSpPr>
          <p:cNvPr id="2" name="Espace réservé de la date 1">
            <a:extLst>
              <a:ext uri="{FF2B5EF4-FFF2-40B4-BE49-F238E27FC236}">
                <a16:creationId xmlns:a16="http://schemas.microsoft.com/office/drawing/2014/main" id="{119410D0-CD12-9A4F-99EF-5C7C6D8246C6}"/>
              </a:ext>
            </a:extLst>
          </p:cNvPr>
          <p:cNvSpPr>
            <a:spLocks noGrp="1"/>
          </p:cNvSpPr>
          <p:nvPr>
            <p:ph type="dt" sz="half" idx="10"/>
          </p:nvPr>
        </p:nvSpPr>
        <p:spPr/>
        <p:txBody>
          <a:bodyPr/>
          <a:lstStyle/>
          <a:p>
            <a:pPr>
              <a:spcBef>
                <a:spcPct val="0"/>
              </a:spcBef>
            </a:pPr>
            <a:fld id="{D641EFE0-45D8-0E4E-9973-7F8A1AF362B6}" type="datetime4">
              <a:rPr lang="fr-FR" smtClean="0"/>
              <a:t>3 juin 2021</a:t>
            </a:fld>
            <a:endParaRPr lang="fr-FR" dirty="0"/>
          </a:p>
        </p:txBody>
      </p:sp>
      <p:sp>
        <p:nvSpPr>
          <p:cNvPr id="7" name="Espace réservé du texte 6">
            <a:extLst>
              <a:ext uri="{FF2B5EF4-FFF2-40B4-BE49-F238E27FC236}">
                <a16:creationId xmlns:a16="http://schemas.microsoft.com/office/drawing/2014/main" id="{4A95D528-2D59-45F0-A5ED-AE43E18F64DF}"/>
              </a:ext>
            </a:extLst>
          </p:cNvPr>
          <p:cNvSpPr>
            <a:spLocks noGrp="1"/>
          </p:cNvSpPr>
          <p:nvPr>
            <p:ph type="body" sz="quarter" idx="12"/>
          </p:nvPr>
        </p:nvSpPr>
        <p:spPr/>
        <p:txBody>
          <a:bodyPr/>
          <a:lstStyle/>
          <a:p>
            <a:endParaRPr lang="fr-FR"/>
          </a:p>
        </p:txBody>
      </p:sp>
      <p:sp>
        <p:nvSpPr>
          <p:cNvPr id="3" name="Titre 2">
            <a:extLst>
              <a:ext uri="{FF2B5EF4-FFF2-40B4-BE49-F238E27FC236}">
                <a16:creationId xmlns:a16="http://schemas.microsoft.com/office/drawing/2014/main" id="{9545E8EF-C88C-C04C-9784-7B951DFDB013}"/>
              </a:ext>
            </a:extLst>
          </p:cNvPr>
          <p:cNvSpPr>
            <a:spLocks noGrp="1"/>
          </p:cNvSpPr>
          <p:nvPr>
            <p:ph type="title"/>
          </p:nvPr>
        </p:nvSpPr>
        <p:spPr/>
        <p:txBody>
          <a:bodyPr/>
          <a:lstStyle/>
          <a:p>
            <a:r>
              <a:rPr lang="fr-FR" dirty="0"/>
              <a:t>1</a:t>
            </a:r>
          </a:p>
        </p:txBody>
      </p:sp>
      <p:pic>
        <p:nvPicPr>
          <p:cNvPr id="31" name="Image 1">
            <a:extLst>
              <a:ext uri="{FF2B5EF4-FFF2-40B4-BE49-F238E27FC236}">
                <a16:creationId xmlns:a16="http://schemas.microsoft.com/office/drawing/2014/main" id="{8F86AA39-8810-42B7-8847-30C72381D97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773355" y="1102835"/>
            <a:ext cx="1930400" cy="968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 name="Rectangle 16">
            <a:extLst>
              <a:ext uri="{FF2B5EF4-FFF2-40B4-BE49-F238E27FC236}">
                <a16:creationId xmlns:a16="http://schemas.microsoft.com/office/drawing/2014/main" id="{AAABDA08-BFAE-4962-9089-BD8491D82E82}"/>
              </a:ext>
            </a:extLst>
          </p:cNvPr>
          <p:cNvSpPr/>
          <p:nvPr/>
        </p:nvSpPr>
        <p:spPr>
          <a:xfrm>
            <a:off x="563991" y="1208143"/>
            <a:ext cx="5869313" cy="2121569"/>
          </a:xfrm>
          <a:prstGeom prst="rect">
            <a:avLst/>
          </a:prstGeom>
          <a:solidFill>
            <a:srgbClr val="FDE7D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fr-FR"/>
          </a:p>
        </p:txBody>
      </p:sp>
      <p:cxnSp>
        <p:nvCxnSpPr>
          <p:cNvPr id="18" name="Connecteur droit 17">
            <a:extLst>
              <a:ext uri="{FF2B5EF4-FFF2-40B4-BE49-F238E27FC236}">
                <a16:creationId xmlns:a16="http://schemas.microsoft.com/office/drawing/2014/main" id="{8391F491-07FA-4F5D-B1F3-45BB2AD9E2EF}"/>
              </a:ext>
            </a:extLst>
          </p:cNvPr>
          <p:cNvCxnSpPr>
            <a:cxnSpLocks/>
          </p:cNvCxnSpPr>
          <p:nvPr/>
        </p:nvCxnSpPr>
        <p:spPr>
          <a:xfrm>
            <a:off x="2505504" y="1245325"/>
            <a:ext cx="0" cy="1947862"/>
          </a:xfrm>
          <a:prstGeom prst="line">
            <a:avLst/>
          </a:prstGeom>
          <a:ln>
            <a:solidFill>
              <a:srgbClr val="E30513"/>
            </a:solidFill>
          </a:ln>
        </p:spPr>
        <p:style>
          <a:lnRef idx="1">
            <a:schemeClr val="accent1"/>
          </a:lnRef>
          <a:fillRef idx="0">
            <a:schemeClr val="accent1"/>
          </a:fillRef>
          <a:effectRef idx="0">
            <a:schemeClr val="accent1"/>
          </a:effectRef>
          <a:fontRef idx="minor">
            <a:schemeClr val="tx1"/>
          </a:fontRef>
        </p:style>
      </p:cxnSp>
      <p:cxnSp>
        <p:nvCxnSpPr>
          <p:cNvPr id="19" name="Connecteur droit 18">
            <a:extLst>
              <a:ext uri="{FF2B5EF4-FFF2-40B4-BE49-F238E27FC236}">
                <a16:creationId xmlns:a16="http://schemas.microsoft.com/office/drawing/2014/main" id="{C94FE170-A584-48BE-ABE9-5BDB6E1233BA}"/>
              </a:ext>
            </a:extLst>
          </p:cNvPr>
          <p:cNvCxnSpPr>
            <a:cxnSpLocks/>
          </p:cNvCxnSpPr>
          <p:nvPr/>
        </p:nvCxnSpPr>
        <p:spPr>
          <a:xfrm>
            <a:off x="5228066" y="1267550"/>
            <a:ext cx="0" cy="1925637"/>
          </a:xfrm>
          <a:prstGeom prst="line">
            <a:avLst/>
          </a:prstGeom>
          <a:ln>
            <a:solidFill>
              <a:srgbClr val="E30513"/>
            </a:solidFill>
          </a:ln>
        </p:spPr>
        <p:style>
          <a:lnRef idx="1">
            <a:schemeClr val="accent1"/>
          </a:lnRef>
          <a:fillRef idx="0">
            <a:schemeClr val="accent1"/>
          </a:fillRef>
          <a:effectRef idx="0">
            <a:schemeClr val="accent1"/>
          </a:effectRef>
          <a:fontRef idx="minor">
            <a:schemeClr val="tx1"/>
          </a:fontRef>
        </p:style>
      </p:cxnSp>
      <p:sp>
        <p:nvSpPr>
          <p:cNvPr id="20" name="Sous-titre 2">
            <a:extLst>
              <a:ext uri="{FF2B5EF4-FFF2-40B4-BE49-F238E27FC236}">
                <a16:creationId xmlns:a16="http://schemas.microsoft.com/office/drawing/2014/main" id="{C8ED1600-F08F-4360-8589-CD4BD9E654C6}"/>
              </a:ext>
            </a:extLst>
          </p:cNvPr>
          <p:cNvSpPr txBox="1">
            <a:spLocks/>
          </p:cNvSpPr>
          <p:nvPr/>
        </p:nvSpPr>
        <p:spPr>
          <a:xfrm>
            <a:off x="641779" y="1362800"/>
            <a:ext cx="1651000" cy="1616075"/>
          </a:xfrm>
          <a:prstGeom prst="rect">
            <a:avLst/>
          </a:prstGeom>
        </p:spPr>
        <p:txBody>
          <a:bodyPr>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indent="-457200" algn="l" fontAlgn="auto">
              <a:lnSpc>
                <a:spcPct val="100000"/>
              </a:lnSpc>
              <a:spcBef>
                <a:spcPts val="0"/>
              </a:spcBef>
              <a:spcAft>
                <a:spcPts val="0"/>
              </a:spcAft>
              <a:defRPr/>
            </a:pPr>
            <a:r>
              <a:rPr lang="fr-FR" sz="2800" dirty="0">
                <a:solidFill>
                  <a:srgbClr val="E30513"/>
                </a:solidFill>
                <a:latin typeface="Avenir Next LT Pro" panose="020B0504020202020204" pitchFamily="34" charset="0"/>
                <a:ea typeface="Verdana" panose="020B0604030504040204" pitchFamily="34" charset="0"/>
              </a:rPr>
              <a:t>3</a:t>
            </a:r>
            <a:r>
              <a:rPr lang="fr-FR" sz="1400" baseline="30000" dirty="0">
                <a:solidFill>
                  <a:srgbClr val="E30513"/>
                </a:solidFill>
                <a:latin typeface="Avenir Next LT Pro" panose="020B0504020202020204" pitchFamily="34" charset="0"/>
                <a:ea typeface="Verdana" panose="020B0604030504040204" pitchFamily="34" charset="0"/>
              </a:rPr>
              <a:t>ème</a:t>
            </a:r>
            <a:r>
              <a:rPr lang="fr-FR" sz="2800" dirty="0">
                <a:solidFill>
                  <a:srgbClr val="E30513"/>
                </a:solidFill>
                <a:latin typeface="Avenir Next LT Pro" panose="020B0504020202020204" pitchFamily="34" charset="0"/>
                <a:ea typeface="Verdana" panose="020B0604030504040204" pitchFamily="34" charset="0"/>
              </a:rPr>
              <a:t> </a:t>
            </a:r>
          </a:p>
          <a:p>
            <a:pPr indent="-457200" algn="l" fontAlgn="auto">
              <a:lnSpc>
                <a:spcPct val="100000"/>
              </a:lnSpc>
              <a:spcBef>
                <a:spcPts val="0"/>
              </a:spcBef>
              <a:spcAft>
                <a:spcPts val="0"/>
              </a:spcAft>
              <a:defRPr/>
            </a:pPr>
            <a:r>
              <a:rPr lang="fr-FR" sz="1200" b="1" dirty="0">
                <a:solidFill>
                  <a:srgbClr val="E30513"/>
                </a:solidFill>
                <a:latin typeface="Avenir Next LT Pro" panose="020B0504020202020204" pitchFamily="34" charset="0"/>
                <a:ea typeface="Verdana" panose="020B0604030504040204" pitchFamily="34" charset="0"/>
              </a:rPr>
              <a:t>Groupe</a:t>
            </a:r>
          </a:p>
          <a:p>
            <a:pPr algn="l" fontAlgn="auto">
              <a:spcAft>
                <a:spcPts val="0"/>
              </a:spcAft>
              <a:defRPr/>
            </a:pPr>
            <a:r>
              <a:rPr lang="fr-FR" sz="1200" b="1" dirty="0">
                <a:latin typeface="Avenir Next LT Pro" panose="020B0504020202020204" pitchFamily="34" charset="0"/>
                <a:ea typeface="Verdana" panose="020B0604030504040204" pitchFamily="34" charset="0"/>
              </a:rPr>
              <a:t>de protection sociale </a:t>
            </a:r>
          </a:p>
          <a:p>
            <a:pPr algn="l" fontAlgn="auto">
              <a:spcAft>
                <a:spcPts val="0"/>
              </a:spcAft>
              <a:defRPr/>
            </a:pPr>
            <a:r>
              <a:rPr lang="fr-FR" sz="1200" dirty="0">
                <a:latin typeface="Avenir Next LT Pro" panose="020B0504020202020204" pitchFamily="34" charset="0"/>
                <a:ea typeface="Verdana" panose="020B0604030504040204" pitchFamily="34" charset="0"/>
              </a:rPr>
              <a:t>en France</a:t>
            </a:r>
          </a:p>
        </p:txBody>
      </p:sp>
      <p:sp>
        <p:nvSpPr>
          <p:cNvPr id="21" name="Rectangle 16">
            <a:extLst>
              <a:ext uri="{FF2B5EF4-FFF2-40B4-BE49-F238E27FC236}">
                <a16:creationId xmlns:a16="http://schemas.microsoft.com/office/drawing/2014/main" id="{F462BDCA-2866-482B-A7CE-588823E65023}"/>
              </a:ext>
            </a:extLst>
          </p:cNvPr>
          <p:cNvSpPr>
            <a:spLocks noChangeArrowheads="1"/>
          </p:cNvSpPr>
          <p:nvPr/>
        </p:nvSpPr>
        <p:spPr bwMode="auto">
          <a:xfrm>
            <a:off x="2730929" y="1267550"/>
            <a:ext cx="2339975" cy="738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Tx/>
              <a:buNone/>
            </a:pPr>
            <a:r>
              <a:rPr lang="fr-FR" altLang="fr-FR" sz="2000">
                <a:solidFill>
                  <a:srgbClr val="E30513"/>
                </a:solidFill>
                <a:latin typeface="Avenir Next LT Pro" panose="020B0504020202020204" pitchFamily="34" charset="0"/>
                <a:ea typeface="Verdana" panose="020B0604030504040204" pitchFamily="34" charset="0"/>
                <a:cs typeface="Verdana" panose="020B0604030504040204" pitchFamily="34" charset="0"/>
              </a:rPr>
              <a:t>2,9Md€</a:t>
            </a:r>
            <a:endParaRPr lang="fr-FR" altLang="fr-FR" sz="1000" b="1">
              <a:solidFill>
                <a:srgbClr val="E30513"/>
              </a:solidFill>
              <a:latin typeface="Avenir Next LT Pro" panose="020B0504020202020204" pitchFamily="34" charset="0"/>
              <a:ea typeface="Verdana" panose="020B0604030504040204" pitchFamily="34" charset="0"/>
              <a:cs typeface="Verdana" panose="020B0604030504040204" pitchFamily="34" charset="0"/>
            </a:endParaRPr>
          </a:p>
          <a:p>
            <a:pPr eaLnBrk="1" hangingPunct="1">
              <a:lnSpc>
                <a:spcPct val="100000"/>
              </a:lnSpc>
              <a:spcBef>
                <a:spcPct val="0"/>
              </a:spcBef>
              <a:buFontTx/>
              <a:buNone/>
            </a:pPr>
            <a:r>
              <a:rPr lang="fr-FR" altLang="fr-FR" sz="1100" b="1">
                <a:latin typeface="Avenir Next LT Pro" panose="020B0504020202020204" pitchFamily="34" charset="0"/>
                <a:ea typeface="Verdana" panose="020B0604030504040204" pitchFamily="34" charset="0"/>
                <a:cs typeface="Verdana" panose="020B0604030504040204" pitchFamily="34" charset="0"/>
              </a:rPr>
              <a:t>de chiffre d’affaires</a:t>
            </a:r>
          </a:p>
          <a:p>
            <a:pPr eaLnBrk="1" hangingPunct="1">
              <a:lnSpc>
                <a:spcPct val="100000"/>
              </a:lnSpc>
              <a:spcBef>
                <a:spcPct val="0"/>
              </a:spcBef>
              <a:buFontTx/>
              <a:buNone/>
            </a:pPr>
            <a:r>
              <a:rPr lang="fr-FR" altLang="fr-FR" sz="1100" i="1">
                <a:latin typeface="Avenir Next LT Pro" panose="020B0504020202020204" pitchFamily="34" charset="0"/>
                <a:ea typeface="Verdana" panose="020B0604030504040204" pitchFamily="34" charset="0"/>
                <a:cs typeface="Verdana" panose="020B0604030504040204" pitchFamily="34" charset="0"/>
              </a:rPr>
              <a:t>(-10% par rapport à 2019)</a:t>
            </a:r>
          </a:p>
        </p:txBody>
      </p:sp>
      <p:sp>
        <p:nvSpPr>
          <p:cNvPr id="22" name="Rectangle 19">
            <a:extLst>
              <a:ext uri="{FF2B5EF4-FFF2-40B4-BE49-F238E27FC236}">
                <a16:creationId xmlns:a16="http://schemas.microsoft.com/office/drawing/2014/main" id="{D638A4B2-E94A-4322-949E-E2E48988653A}"/>
              </a:ext>
            </a:extLst>
          </p:cNvPr>
          <p:cNvSpPr>
            <a:spLocks noChangeArrowheads="1"/>
          </p:cNvSpPr>
          <p:nvPr/>
        </p:nvSpPr>
        <p:spPr bwMode="auto">
          <a:xfrm>
            <a:off x="2730929" y="2216875"/>
            <a:ext cx="2339975" cy="738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Tx/>
              <a:buNone/>
            </a:pPr>
            <a:r>
              <a:rPr lang="fr-FR" altLang="fr-FR" sz="2000">
                <a:solidFill>
                  <a:srgbClr val="E30513"/>
                </a:solidFill>
                <a:latin typeface="Avenir Next LT Pro" panose="020B0504020202020204" pitchFamily="34" charset="0"/>
                <a:ea typeface="Verdana" panose="020B0604030504040204" pitchFamily="34" charset="0"/>
                <a:cs typeface="Verdana" panose="020B0604030504040204" pitchFamily="34" charset="0"/>
              </a:rPr>
              <a:t>236%</a:t>
            </a:r>
            <a:endParaRPr lang="fr-FR" altLang="fr-FR" sz="1000" b="1">
              <a:solidFill>
                <a:srgbClr val="E30513"/>
              </a:solidFill>
              <a:latin typeface="Avenir Next LT Pro" panose="020B0504020202020204" pitchFamily="34" charset="0"/>
              <a:ea typeface="Verdana" panose="020B0604030504040204" pitchFamily="34" charset="0"/>
              <a:cs typeface="Verdana" panose="020B0604030504040204" pitchFamily="34" charset="0"/>
            </a:endParaRPr>
          </a:p>
          <a:p>
            <a:pPr eaLnBrk="1" hangingPunct="1">
              <a:lnSpc>
                <a:spcPct val="100000"/>
              </a:lnSpc>
              <a:spcBef>
                <a:spcPct val="0"/>
              </a:spcBef>
              <a:buFontTx/>
              <a:buNone/>
            </a:pPr>
            <a:r>
              <a:rPr lang="fr-FR" altLang="fr-FR" sz="1100" b="1">
                <a:latin typeface="Avenir Next LT Pro" panose="020B0504020202020204" pitchFamily="34" charset="0"/>
                <a:ea typeface="Verdana" panose="020B0604030504040204" pitchFamily="34" charset="0"/>
                <a:cs typeface="Verdana" panose="020B0604030504040204" pitchFamily="34" charset="0"/>
              </a:rPr>
              <a:t>de ratio de solvabilité</a:t>
            </a:r>
          </a:p>
          <a:p>
            <a:pPr eaLnBrk="1" hangingPunct="1">
              <a:lnSpc>
                <a:spcPct val="100000"/>
              </a:lnSpc>
              <a:spcBef>
                <a:spcPct val="0"/>
              </a:spcBef>
              <a:buFontTx/>
              <a:buNone/>
            </a:pPr>
            <a:r>
              <a:rPr lang="fr-FR" altLang="fr-FR" sz="1100" i="1">
                <a:latin typeface="Avenir Next LT Pro" panose="020B0504020202020204" pitchFamily="34" charset="0"/>
                <a:ea typeface="Verdana" panose="020B0604030504040204" pitchFamily="34" charset="0"/>
                <a:cs typeface="Verdana" panose="020B0604030504040204" pitchFamily="34" charset="0"/>
              </a:rPr>
              <a:t>(Solvabilité 2)</a:t>
            </a:r>
          </a:p>
        </p:txBody>
      </p:sp>
      <p:sp>
        <p:nvSpPr>
          <p:cNvPr id="23" name="Rectangle 22">
            <a:extLst>
              <a:ext uri="{FF2B5EF4-FFF2-40B4-BE49-F238E27FC236}">
                <a16:creationId xmlns:a16="http://schemas.microsoft.com/office/drawing/2014/main" id="{3D187B1B-3DCF-417E-AC0E-845208FBF902}"/>
              </a:ext>
            </a:extLst>
          </p:cNvPr>
          <p:cNvSpPr/>
          <p:nvPr/>
        </p:nvSpPr>
        <p:spPr>
          <a:xfrm>
            <a:off x="325866" y="1253262"/>
            <a:ext cx="1738313" cy="2455863"/>
          </a:xfrm>
          <a:prstGeom prst="rect">
            <a:avLst/>
          </a:prstGeom>
          <a:noFill/>
          <a:ln w="136525">
            <a:solidFill>
              <a:srgbClr val="E30513"/>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fr-FR"/>
          </a:p>
        </p:txBody>
      </p:sp>
      <p:sp>
        <p:nvSpPr>
          <p:cNvPr id="24" name="Sous-titre 2">
            <a:extLst>
              <a:ext uri="{FF2B5EF4-FFF2-40B4-BE49-F238E27FC236}">
                <a16:creationId xmlns:a16="http://schemas.microsoft.com/office/drawing/2014/main" id="{8D028033-DEAE-42A4-B841-12BF61E5D914}"/>
              </a:ext>
            </a:extLst>
          </p:cNvPr>
          <p:cNvSpPr txBox="1">
            <a:spLocks noChangeArrowheads="1"/>
          </p:cNvSpPr>
          <p:nvPr/>
        </p:nvSpPr>
        <p:spPr bwMode="auto">
          <a:xfrm>
            <a:off x="2322169" y="3347947"/>
            <a:ext cx="4008437" cy="315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685800" indent="-22860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buFont typeface="Arial" panose="020B0604020202020204" pitchFamily="34" charset="0"/>
              <a:buNone/>
            </a:pPr>
            <a:r>
              <a:rPr lang="fr-FR" altLang="fr-FR" sz="1400">
                <a:latin typeface="Avenir Next LT Pro" panose="020B0504020202020204" pitchFamily="34" charset="0"/>
              </a:rPr>
              <a:t>L’ACTIVITÉ</a:t>
            </a:r>
            <a:r>
              <a:rPr lang="fr-FR" altLang="fr-FR" sz="1400" b="1">
                <a:solidFill>
                  <a:srgbClr val="13BCBE"/>
                </a:solidFill>
                <a:latin typeface="Avenir Next LT Pro" panose="020B0504020202020204" pitchFamily="34" charset="0"/>
              </a:rPr>
              <a:t> ASSURANCE DE PERSONNES</a:t>
            </a:r>
          </a:p>
        </p:txBody>
      </p:sp>
      <p:cxnSp>
        <p:nvCxnSpPr>
          <p:cNvPr id="25" name="Connecteur droit 24">
            <a:extLst>
              <a:ext uri="{FF2B5EF4-FFF2-40B4-BE49-F238E27FC236}">
                <a16:creationId xmlns:a16="http://schemas.microsoft.com/office/drawing/2014/main" id="{ED263ACA-6D01-4F55-80E0-662606636FE0}"/>
              </a:ext>
            </a:extLst>
          </p:cNvPr>
          <p:cNvCxnSpPr>
            <a:cxnSpLocks/>
          </p:cNvCxnSpPr>
          <p:nvPr/>
        </p:nvCxnSpPr>
        <p:spPr>
          <a:xfrm>
            <a:off x="2254679" y="3304597"/>
            <a:ext cx="0" cy="452438"/>
          </a:xfrm>
          <a:prstGeom prst="line">
            <a:avLst/>
          </a:prstGeom>
          <a:ln w="12700">
            <a:solidFill>
              <a:srgbClr val="13BCBE"/>
            </a:solidFill>
          </a:ln>
        </p:spPr>
        <p:style>
          <a:lnRef idx="1">
            <a:schemeClr val="accent1"/>
          </a:lnRef>
          <a:fillRef idx="0">
            <a:schemeClr val="accent1"/>
          </a:fillRef>
          <a:effectRef idx="0">
            <a:schemeClr val="accent1"/>
          </a:effectRef>
          <a:fontRef idx="minor">
            <a:schemeClr val="tx1"/>
          </a:fontRef>
        </p:style>
      </p:cxnSp>
      <p:sp>
        <p:nvSpPr>
          <p:cNvPr id="26" name="Rectangle 25">
            <a:extLst>
              <a:ext uri="{FF2B5EF4-FFF2-40B4-BE49-F238E27FC236}">
                <a16:creationId xmlns:a16="http://schemas.microsoft.com/office/drawing/2014/main" id="{4BED0E44-916C-43CC-9E00-F55F95847C79}"/>
              </a:ext>
            </a:extLst>
          </p:cNvPr>
          <p:cNvSpPr/>
          <p:nvPr/>
        </p:nvSpPr>
        <p:spPr>
          <a:xfrm>
            <a:off x="1988644" y="3652747"/>
            <a:ext cx="1822450" cy="708025"/>
          </a:xfrm>
          <a:prstGeom prst="rect">
            <a:avLst/>
          </a:prstGeom>
        </p:spPr>
        <p:txBody>
          <a:bodyPr>
            <a:spAutoFit/>
          </a:bodyPr>
          <a:lstStyle/>
          <a:p>
            <a:pPr eaLnBrk="1" fontAlgn="auto" hangingPunct="1">
              <a:spcBef>
                <a:spcPts val="0"/>
              </a:spcBef>
              <a:spcAft>
                <a:spcPts val="0"/>
              </a:spcAft>
              <a:defRPr/>
            </a:pPr>
            <a:r>
              <a:rPr lang="fr-FR" dirty="0">
                <a:solidFill>
                  <a:srgbClr val="13BCBE"/>
                </a:solidFill>
                <a:latin typeface="Avenir Next LT Pro" panose="020B0504020202020204" pitchFamily="34" charset="0"/>
                <a:ea typeface="Verdana" panose="020B0604030504040204" pitchFamily="34" charset="0"/>
              </a:rPr>
              <a:t>2,9Md€</a:t>
            </a:r>
            <a:endParaRPr lang="fr-FR" sz="900" b="1" dirty="0">
              <a:solidFill>
                <a:srgbClr val="13BCBE"/>
              </a:solidFill>
              <a:latin typeface="Avenir Next LT Pro" panose="020B0504020202020204" pitchFamily="34" charset="0"/>
              <a:ea typeface="Verdana" panose="020B0604030504040204" pitchFamily="34" charset="0"/>
            </a:endParaRPr>
          </a:p>
          <a:p>
            <a:pPr eaLnBrk="1" fontAlgn="auto" hangingPunct="1">
              <a:spcBef>
                <a:spcPts val="0"/>
              </a:spcBef>
              <a:spcAft>
                <a:spcPts val="0"/>
              </a:spcAft>
              <a:defRPr/>
            </a:pPr>
            <a:r>
              <a:rPr lang="fr-FR" sz="1050" b="1" dirty="0">
                <a:latin typeface="Avenir Next LT Pro" panose="020B0504020202020204" pitchFamily="34" charset="0"/>
                <a:ea typeface="Verdana" panose="020B0604030504040204" pitchFamily="34" charset="0"/>
              </a:rPr>
              <a:t>de chiffre d’affaires</a:t>
            </a:r>
          </a:p>
          <a:p>
            <a:pPr eaLnBrk="1" fontAlgn="auto" hangingPunct="1">
              <a:spcBef>
                <a:spcPts val="0"/>
              </a:spcBef>
              <a:spcAft>
                <a:spcPts val="0"/>
              </a:spcAft>
              <a:defRPr/>
            </a:pPr>
            <a:r>
              <a:rPr lang="fr-FR" sz="1050" i="1" dirty="0">
                <a:solidFill>
                  <a:srgbClr val="13BCBE"/>
                </a:solidFill>
                <a:latin typeface="Avenir Next LT Pro" panose="020B0504020202020204" pitchFamily="34" charset="0"/>
                <a:ea typeface="Verdana" panose="020B0604030504040204" pitchFamily="34" charset="0"/>
              </a:rPr>
              <a:t>(-10% par rapport à 2019)</a:t>
            </a:r>
          </a:p>
        </p:txBody>
      </p:sp>
      <p:sp>
        <p:nvSpPr>
          <p:cNvPr id="28" name="Rectangle 27">
            <a:extLst>
              <a:ext uri="{FF2B5EF4-FFF2-40B4-BE49-F238E27FC236}">
                <a16:creationId xmlns:a16="http://schemas.microsoft.com/office/drawing/2014/main" id="{25869E78-2D07-4F93-A06A-2390F5DB34AC}"/>
              </a:ext>
            </a:extLst>
          </p:cNvPr>
          <p:cNvSpPr/>
          <p:nvPr/>
        </p:nvSpPr>
        <p:spPr>
          <a:xfrm>
            <a:off x="3880944" y="3652747"/>
            <a:ext cx="1827213" cy="708025"/>
          </a:xfrm>
          <a:prstGeom prst="rect">
            <a:avLst/>
          </a:prstGeom>
        </p:spPr>
        <p:txBody>
          <a:bodyPr>
            <a:spAutoFit/>
          </a:bodyPr>
          <a:lstStyle/>
          <a:p>
            <a:pPr eaLnBrk="1" fontAlgn="auto" hangingPunct="1">
              <a:spcBef>
                <a:spcPts val="0"/>
              </a:spcBef>
              <a:spcAft>
                <a:spcPts val="0"/>
              </a:spcAft>
              <a:defRPr/>
            </a:pPr>
            <a:r>
              <a:rPr lang="fr-FR" dirty="0">
                <a:solidFill>
                  <a:srgbClr val="13BCBE"/>
                </a:solidFill>
                <a:latin typeface="Avenir Next LT Pro" panose="020B0504020202020204" pitchFamily="34" charset="0"/>
                <a:ea typeface="Verdana" panose="020B0604030504040204" pitchFamily="34" charset="0"/>
              </a:rPr>
              <a:t>6,5M€</a:t>
            </a:r>
            <a:endParaRPr lang="fr-FR" sz="900" b="1" dirty="0">
              <a:solidFill>
                <a:srgbClr val="13BCBE"/>
              </a:solidFill>
              <a:latin typeface="Avenir Next LT Pro" panose="020B0504020202020204" pitchFamily="34" charset="0"/>
              <a:ea typeface="Verdana" panose="020B0604030504040204" pitchFamily="34" charset="0"/>
            </a:endParaRPr>
          </a:p>
          <a:p>
            <a:pPr eaLnBrk="1" fontAlgn="auto" hangingPunct="1">
              <a:spcBef>
                <a:spcPts val="0"/>
              </a:spcBef>
              <a:spcAft>
                <a:spcPts val="0"/>
              </a:spcAft>
              <a:defRPr/>
            </a:pPr>
            <a:r>
              <a:rPr lang="fr-FR" sz="1050" b="1" dirty="0">
                <a:latin typeface="Avenir Next LT Pro" panose="020B0504020202020204" pitchFamily="34" charset="0"/>
                <a:ea typeface="Verdana" panose="020B0604030504040204" pitchFamily="34" charset="0"/>
              </a:rPr>
              <a:t>de résultat net combiné</a:t>
            </a:r>
          </a:p>
          <a:p>
            <a:pPr eaLnBrk="1" fontAlgn="auto" hangingPunct="1">
              <a:spcBef>
                <a:spcPts val="0"/>
              </a:spcBef>
              <a:spcAft>
                <a:spcPts val="0"/>
              </a:spcAft>
              <a:defRPr/>
            </a:pPr>
            <a:r>
              <a:rPr lang="fr-FR" sz="1050" i="1" dirty="0">
                <a:solidFill>
                  <a:srgbClr val="13BCBE"/>
                </a:solidFill>
                <a:latin typeface="Avenir Next LT Pro" panose="020B0504020202020204" pitchFamily="34" charset="0"/>
                <a:ea typeface="Verdana" panose="020B0604030504040204" pitchFamily="34" charset="0"/>
              </a:rPr>
              <a:t>(-85% par rapport à 2019)</a:t>
            </a:r>
          </a:p>
        </p:txBody>
      </p:sp>
      <p:sp>
        <p:nvSpPr>
          <p:cNvPr id="29" name="Rectangle 28">
            <a:extLst>
              <a:ext uri="{FF2B5EF4-FFF2-40B4-BE49-F238E27FC236}">
                <a16:creationId xmlns:a16="http://schemas.microsoft.com/office/drawing/2014/main" id="{4A8C20C7-A768-4965-81FD-75295621C308}"/>
              </a:ext>
            </a:extLst>
          </p:cNvPr>
          <p:cNvSpPr/>
          <p:nvPr/>
        </p:nvSpPr>
        <p:spPr>
          <a:xfrm>
            <a:off x="5774832" y="3663860"/>
            <a:ext cx="1946275" cy="692150"/>
          </a:xfrm>
          <a:prstGeom prst="rect">
            <a:avLst/>
          </a:prstGeom>
        </p:spPr>
        <p:txBody>
          <a:bodyPr>
            <a:spAutoFit/>
          </a:bodyPr>
          <a:lstStyle/>
          <a:p>
            <a:pPr eaLnBrk="1" fontAlgn="auto" hangingPunct="1">
              <a:spcBef>
                <a:spcPts val="0"/>
              </a:spcBef>
              <a:spcAft>
                <a:spcPts val="0"/>
              </a:spcAft>
              <a:defRPr/>
            </a:pPr>
            <a:r>
              <a:rPr lang="fr-FR" dirty="0">
                <a:solidFill>
                  <a:srgbClr val="13BCBE"/>
                </a:solidFill>
                <a:latin typeface="Avenir Next LT Pro" panose="020B0504020202020204" pitchFamily="34" charset="0"/>
                <a:ea typeface="Verdana" panose="020B0604030504040204" pitchFamily="34" charset="0"/>
              </a:rPr>
              <a:t>A3 </a:t>
            </a:r>
            <a:r>
              <a:rPr lang="fr-FR" sz="1050" dirty="0">
                <a:solidFill>
                  <a:srgbClr val="13BCBE"/>
                </a:solidFill>
                <a:latin typeface="Avenir Next LT Pro" panose="020B0504020202020204" pitchFamily="34" charset="0"/>
                <a:ea typeface="Verdana" panose="020B0604030504040204" pitchFamily="34" charset="0"/>
              </a:rPr>
              <a:t>perspective négative</a:t>
            </a:r>
            <a:endParaRPr lang="fr-FR" sz="400" b="1" dirty="0">
              <a:solidFill>
                <a:srgbClr val="13BCBE"/>
              </a:solidFill>
              <a:latin typeface="Avenir Next LT Pro" panose="020B0504020202020204" pitchFamily="34" charset="0"/>
              <a:ea typeface="Verdana" panose="020B0604030504040204" pitchFamily="34" charset="0"/>
            </a:endParaRPr>
          </a:p>
          <a:p>
            <a:pPr eaLnBrk="1" fontAlgn="auto" hangingPunct="1">
              <a:spcBef>
                <a:spcPts val="0"/>
              </a:spcBef>
              <a:spcAft>
                <a:spcPts val="0"/>
              </a:spcAft>
              <a:defRPr/>
            </a:pPr>
            <a:r>
              <a:rPr lang="fr-FR" sz="1050" b="1" dirty="0">
                <a:latin typeface="Avenir Next LT Pro" panose="020B0504020202020204" pitchFamily="34" charset="0"/>
                <a:ea typeface="Verdana" panose="020B0604030504040204" pitchFamily="34" charset="0"/>
              </a:rPr>
              <a:t>notation financière Moody’s</a:t>
            </a:r>
          </a:p>
        </p:txBody>
      </p:sp>
      <p:cxnSp>
        <p:nvCxnSpPr>
          <p:cNvPr id="30" name="Connecteur droit 29">
            <a:extLst>
              <a:ext uri="{FF2B5EF4-FFF2-40B4-BE49-F238E27FC236}">
                <a16:creationId xmlns:a16="http://schemas.microsoft.com/office/drawing/2014/main" id="{EC186B62-04C1-4A57-B5A7-C6F31E5C15B3}"/>
              </a:ext>
            </a:extLst>
          </p:cNvPr>
          <p:cNvCxnSpPr>
            <a:cxnSpLocks/>
          </p:cNvCxnSpPr>
          <p:nvPr/>
        </p:nvCxnSpPr>
        <p:spPr>
          <a:xfrm>
            <a:off x="3833319" y="3741647"/>
            <a:ext cx="0" cy="619125"/>
          </a:xfrm>
          <a:prstGeom prst="line">
            <a:avLst/>
          </a:prstGeom>
          <a:ln w="12700">
            <a:solidFill>
              <a:srgbClr val="13BCBE"/>
            </a:solidFill>
          </a:ln>
        </p:spPr>
        <p:style>
          <a:lnRef idx="1">
            <a:schemeClr val="accent1"/>
          </a:lnRef>
          <a:fillRef idx="0">
            <a:schemeClr val="accent1"/>
          </a:fillRef>
          <a:effectRef idx="0">
            <a:schemeClr val="accent1"/>
          </a:effectRef>
          <a:fontRef idx="minor">
            <a:schemeClr val="tx1"/>
          </a:fontRef>
        </p:style>
      </p:cxnSp>
      <p:cxnSp>
        <p:nvCxnSpPr>
          <p:cNvPr id="32" name="Connecteur droit 31">
            <a:extLst>
              <a:ext uri="{FF2B5EF4-FFF2-40B4-BE49-F238E27FC236}">
                <a16:creationId xmlns:a16="http://schemas.microsoft.com/office/drawing/2014/main" id="{AA47AC7D-8DED-4D54-80C7-EA3B81F2B0E6}"/>
              </a:ext>
            </a:extLst>
          </p:cNvPr>
          <p:cNvCxnSpPr>
            <a:cxnSpLocks/>
          </p:cNvCxnSpPr>
          <p:nvPr/>
        </p:nvCxnSpPr>
        <p:spPr>
          <a:xfrm>
            <a:off x="5685932" y="3741647"/>
            <a:ext cx="0" cy="619125"/>
          </a:xfrm>
          <a:prstGeom prst="line">
            <a:avLst/>
          </a:prstGeom>
          <a:ln w="12700">
            <a:solidFill>
              <a:srgbClr val="13BCBE"/>
            </a:solidFill>
          </a:ln>
        </p:spPr>
        <p:style>
          <a:lnRef idx="1">
            <a:schemeClr val="accent1"/>
          </a:lnRef>
          <a:fillRef idx="0">
            <a:schemeClr val="accent1"/>
          </a:fillRef>
          <a:effectRef idx="0">
            <a:schemeClr val="accent1"/>
          </a:effectRef>
          <a:fontRef idx="minor">
            <a:schemeClr val="tx1"/>
          </a:fontRef>
        </p:style>
      </p:cxnSp>
      <p:sp>
        <p:nvSpPr>
          <p:cNvPr id="33" name="Sous-titre 2">
            <a:extLst>
              <a:ext uri="{FF2B5EF4-FFF2-40B4-BE49-F238E27FC236}">
                <a16:creationId xmlns:a16="http://schemas.microsoft.com/office/drawing/2014/main" id="{4DA2099E-2FA3-4113-B35C-12B1A37DD6CF}"/>
              </a:ext>
            </a:extLst>
          </p:cNvPr>
          <p:cNvSpPr txBox="1">
            <a:spLocks noChangeArrowheads="1"/>
          </p:cNvSpPr>
          <p:nvPr/>
        </p:nvSpPr>
        <p:spPr bwMode="auto">
          <a:xfrm>
            <a:off x="609234" y="4291249"/>
            <a:ext cx="2725738" cy="979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indent="-457200">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685800" indent="-22860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 typeface="Arial" panose="020B0604020202020204" pitchFamily="34" charset="0"/>
              <a:buNone/>
            </a:pPr>
            <a:r>
              <a:rPr lang="fr-FR" altLang="fr-FR" sz="1400" dirty="0">
                <a:latin typeface="Avenir Next LT Pro" panose="020B0504020202020204" pitchFamily="34" charset="0"/>
              </a:rPr>
              <a:t>L’ACTIVITÉ</a:t>
            </a:r>
            <a:r>
              <a:rPr lang="fr-FR" altLang="fr-FR" sz="1400" b="1" dirty="0">
                <a:solidFill>
                  <a:srgbClr val="13BCBE"/>
                </a:solidFill>
                <a:latin typeface="Avenir Next LT Pro" panose="020B0504020202020204" pitchFamily="34" charset="0"/>
              </a:rPr>
              <a:t> </a:t>
            </a:r>
          </a:p>
          <a:p>
            <a:pPr eaLnBrk="1" hangingPunct="1">
              <a:lnSpc>
                <a:spcPct val="100000"/>
              </a:lnSpc>
              <a:spcBef>
                <a:spcPct val="0"/>
              </a:spcBef>
              <a:buFont typeface="Arial" panose="020B0604020202020204" pitchFamily="34" charset="0"/>
              <a:buNone/>
            </a:pPr>
            <a:r>
              <a:rPr lang="fr-FR" altLang="fr-FR" sz="1400" b="1" dirty="0">
                <a:solidFill>
                  <a:srgbClr val="FBAE3C"/>
                </a:solidFill>
                <a:latin typeface="Avenir Next LT Pro" panose="020B0504020202020204" pitchFamily="34" charset="0"/>
              </a:rPr>
              <a:t>SANTÉ-PRÉVOYANCE</a:t>
            </a:r>
          </a:p>
          <a:p>
            <a:pPr eaLnBrk="1" hangingPunct="1">
              <a:lnSpc>
                <a:spcPct val="100000"/>
              </a:lnSpc>
              <a:spcBef>
                <a:spcPct val="0"/>
              </a:spcBef>
              <a:buFont typeface="Arial" panose="020B0604020202020204" pitchFamily="34" charset="0"/>
              <a:buNone/>
            </a:pPr>
            <a:r>
              <a:rPr lang="fr-FR" altLang="fr-FR" sz="1900" dirty="0">
                <a:solidFill>
                  <a:srgbClr val="FBAE3C"/>
                </a:solidFill>
                <a:latin typeface="Avenir Next LT Pro" panose="020B0504020202020204" pitchFamily="34" charset="0"/>
              </a:rPr>
              <a:t>1,2 Md€</a:t>
            </a:r>
          </a:p>
          <a:p>
            <a:pPr eaLnBrk="1" hangingPunct="1">
              <a:lnSpc>
                <a:spcPct val="100000"/>
              </a:lnSpc>
              <a:spcBef>
                <a:spcPct val="0"/>
              </a:spcBef>
              <a:buFont typeface="Arial" panose="020B0604020202020204" pitchFamily="34" charset="0"/>
              <a:buNone/>
            </a:pPr>
            <a:r>
              <a:rPr lang="fr-FR" altLang="fr-FR" sz="1100" b="1" dirty="0">
                <a:latin typeface="Avenir Next LT Pro" panose="020B0504020202020204" pitchFamily="34" charset="0"/>
              </a:rPr>
              <a:t>de chiffre d’affaires</a:t>
            </a:r>
          </a:p>
          <a:p>
            <a:pPr eaLnBrk="1" hangingPunct="1">
              <a:lnSpc>
                <a:spcPct val="100000"/>
              </a:lnSpc>
              <a:spcBef>
                <a:spcPct val="0"/>
              </a:spcBef>
              <a:buFont typeface="Arial" panose="020B0604020202020204" pitchFamily="34" charset="0"/>
              <a:buNone/>
            </a:pPr>
            <a:endParaRPr lang="fr-FR" altLang="fr-FR" sz="1400" b="1" dirty="0">
              <a:solidFill>
                <a:srgbClr val="FBB453"/>
              </a:solidFill>
              <a:latin typeface="Avenir Next LT Pro" panose="020B0504020202020204" pitchFamily="34" charset="0"/>
            </a:endParaRPr>
          </a:p>
        </p:txBody>
      </p:sp>
      <p:sp>
        <p:nvSpPr>
          <p:cNvPr id="34" name="Sous-titre 2">
            <a:extLst>
              <a:ext uri="{FF2B5EF4-FFF2-40B4-BE49-F238E27FC236}">
                <a16:creationId xmlns:a16="http://schemas.microsoft.com/office/drawing/2014/main" id="{37B705FD-0166-4DEA-B668-A405B5F47DB1}"/>
              </a:ext>
            </a:extLst>
          </p:cNvPr>
          <p:cNvSpPr txBox="1">
            <a:spLocks/>
          </p:cNvSpPr>
          <p:nvPr/>
        </p:nvSpPr>
        <p:spPr>
          <a:xfrm>
            <a:off x="3056366" y="4400137"/>
            <a:ext cx="2724150" cy="979488"/>
          </a:xfrm>
          <a:prstGeom prst="rect">
            <a:avLst/>
          </a:prstGeom>
        </p:spPr>
        <p:txBody>
          <a:bodyPr>
            <a:normAutofit fontScale="92500" lnSpcReduction="10000"/>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indent="-457200" algn="l" fontAlgn="auto">
              <a:lnSpc>
                <a:spcPct val="100000"/>
              </a:lnSpc>
              <a:spcBef>
                <a:spcPts val="0"/>
              </a:spcBef>
              <a:spcAft>
                <a:spcPts val="0"/>
              </a:spcAft>
              <a:defRPr/>
            </a:pPr>
            <a:r>
              <a:rPr lang="fr-FR" sz="1400" dirty="0">
                <a:latin typeface="Avenir Next LT Pro" panose="020B0504020202020204" pitchFamily="34" charset="0"/>
              </a:rPr>
              <a:t>L’ACTIVITÉ</a:t>
            </a:r>
            <a:r>
              <a:rPr lang="fr-FR" sz="1400" b="1" dirty="0">
                <a:solidFill>
                  <a:srgbClr val="13BCBE"/>
                </a:solidFill>
                <a:latin typeface="Avenir Next LT Pro" panose="020B0504020202020204" pitchFamily="34" charset="0"/>
              </a:rPr>
              <a:t> </a:t>
            </a:r>
            <a:r>
              <a:rPr lang="fr-FR" sz="1400" b="1" dirty="0">
                <a:solidFill>
                  <a:srgbClr val="7456A4"/>
                </a:solidFill>
                <a:latin typeface="Avenir Next LT Pro" panose="020B0504020202020204" pitchFamily="34" charset="0"/>
              </a:rPr>
              <a:t>RETRAITE</a:t>
            </a:r>
          </a:p>
          <a:p>
            <a:pPr indent="-457200" algn="l" fontAlgn="auto">
              <a:lnSpc>
                <a:spcPct val="100000"/>
              </a:lnSpc>
              <a:spcBef>
                <a:spcPts val="0"/>
              </a:spcBef>
              <a:spcAft>
                <a:spcPts val="0"/>
              </a:spcAft>
              <a:defRPr/>
            </a:pPr>
            <a:r>
              <a:rPr lang="fr-FR" sz="1400" b="1" dirty="0">
                <a:solidFill>
                  <a:srgbClr val="7456A4"/>
                </a:solidFill>
                <a:latin typeface="Avenir Next LT Pro" panose="020B0504020202020204" pitchFamily="34" charset="0"/>
              </a:rPr>
              <a:t>COMPLÉMENTAIRE</a:t>
            </a:r>
          </a:p>
          <a:p>
            <a:pPr indent="-457200" algn="l" fontAlgn="auto">
              <a:lnSpc>
                <a:spcPct val="100000"/>
              </a:lnSpc>
              <a:spcBef>
                <a:spcPts val="0"/>
              </a:spcBef>
              <a:spcAft>
                <a:spcPts val="0"/>
              </a:spcAft>
              <a:defRPr/>
            </a:pPr>
            <a:r>
              <a:rPr lang="fr-FR" sz="1900" dirty="0">
                <a:solidFill>
                  <a:srgbClr val="7456A4"/>
                </a:solidFill>
                <a:latin typeface="Avenir Next LT Pro" panose="020B0504020202020204" pitchFamily="34" charset="0"/>
              </a:rPr>
              <a:t>2 Md€</a:t>
            </a:r>
          </a:p>
          <a:p>
            <a:pPr indent="-457200" algn="l" fontAlgn="auto">
              <a:lnSpc>
                <a:spcPct val="100000"/>
              </a:lnSpc>
              <a:spcBef>
                <a:spcPts val="0"/>
              </a:spcBef>
              <a:spcAft>
                <a:spcPts val="0"/>
              </a:spcAft>
              <a:defRPr/>
            </a:pPr>
            <a:r>
              <a:rPr lang="fr-FR" sz="1100" b="1" dirty="0">
                <a:latin typeface="Avenir Next LT Pro" panose="020B0504020202020204" pitchFamily="34" charset="0"/>
              </a:rPr>
              <a:t>de cotisations</a:t>
            </a:r>
          </a:p>
          <a:p>
            <a:pPr indent="-457200" algn="l" fontAlgn="auto">
              <a:lnSpc>
                <a:spcPct val="100000"/>
              </a:lnSpc>
              <a:spcBef>
                <a:spcPts val="0"/>
              </a:spcBef>
              <a:spcAft>
                <a:spcPts val="0"/>
              </a:spcAft>
              <a:defRPr/>
            </a:pPr>
            <a:r>
              <a:rPr lang="fr-FR" sz="1100" dirty="0">
                <a:solidFill>
                  <a:srgbClr val="7456A4"/>
                </a:solidFill>
                <a:latin typeface="Avenir Next LT Pro" panose="020B0504020202020204" pitchFamily="34" charset="0"/>
              </a:rPr>
              <a:t>(-2,4 par rapport à 2019)</a:t>
            </a:r>
          </a:p>
          <a:p>
            <a:pPr indent="-457200" algn="l" fontAlgn="auto">
              <a:lnSpc>
                <a:spcPct val="100000"/>
              </a:lnSpc>
              <a:spcBef>
                <a:spcPts val="0"/>
              </a:spcBef>
              <a:spcAft>
                <a:spcPts val="0"/>
              </a:spcAft>
              <a:defRPr/>
            </a:pPr>
            <a:endParaRPr lang="fr-FR" sz="1400" b="1" dirty="0">
              <a:solidFill>
                <a:srgbClr val="FBB453"/>
              </a:solidFill>
              <a:latin typeface="Avenir Next LT Pro" panose="020B0504020202020204" pitchFamily="34" charset="0"/>
            </a:endParaRPr>
          </a:p>
        </p:txBody>
      </p:sp>
      <p:cxnSp>
        <p:nvCxnSpPr>
          <p:cNvPr id="35" name="Connecteur droit 34">
            <a:extLst>
              <a:ext uri="{FF2B5EF4-FFF2-40B4-BE49-F238E27FC236}">
                <a16:creationId xmlns:a16="http://schemas.microsoft.com/office/drawing/2014/main" id="{A6E7A9E5-6C32-4907-9669-2F7316408991}"/>
              </a:ext>
            </a:extLst>
          </p:cNvPr>
          <p:cNvCxnSpPr>
            <a:cxnSpLocks/>
          </p:cNvCxnSpPr>
          <p:nvPr/>
        </p:nvCxnSpPr>
        <p:spPr>
          <a:xfrm>
            <a:off x="2848400" y="4359587"/>
            <a:ext cx="0" cy="979488"/>
          </a:xfrm>
          <a:prstGeom prst="line">
            <a:avLst/>
          </a:prstGeom>
          <a:ln w="12700">
            <a:solidFill>
              <a:srgbClr val="13BCBE"/>
            </a:solidFill>
          </a:ln>
        </p:spPr>
        <p:style>
          <a:lnRef idx="1">
            <a:schemeClr val="accent1"/>
          </a:lnRef>
          <a:fillRef idx="0">
            <a:schemeClr val="accent1"/>
          </a:fillRef>
          <a:effectRef idx="0">
            <a:schemeClr val="accent1"/>
          </a:effectRef>
          <a:fontRef idx="minor">
            <a:schemeClr val="tx1"/>
          </a:fontRef>
        </p:style>
      </p:cxnSp>
      <p:sp>
        <p:nvSpPr>
          <p:cNvPr id="36" name="Sous-titre 2">
            <a:extLst>
              <a:ext uri="{FF2B5EF4-FFF2-40B4-BE49-F238E27FC236}">
                <a16:creationId xmlns:a16="http://schemas.microsoft.com/office/drawing/2014/main" id="{EFF04A7E-AC5C-4D8B-8D5A-78A5F230E217}"/>
              </a:ext>
            </a:extLst>
          </p:cNvPr>
          <p:cNvSpPr txBox="1">
            <a:spLocks/>
          </p:cNvSpPr>
          <p:nvPr/>
        </p:nvSpPr>
        <p:spPr>
          <a:xfrm>
            <a:off x="1467279" y="5378198"/>
            <a:ext cx="4008437" cy="315913"/>
          </a:xfrm>
          <a:prstGeom prst="rect">
            <a:avLst/>
          </a:prstGeom>
        </p:spPr>
        <p:txBody>
          <a:bodyPr>
            <a:normAutofit fontScale="92500"/>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fontAlgn="auto">
              <a:spcAft>
                <a:spcPts val="0"/>
              </a:spcAft>
              <a:defRPr/>
            </a:pPr>
            <a:r>
              <a:rPr lang="fr-FR" sz="1400" dirty="0">
                <a:latin typeface="Avenir Next LT Pro" panose="020B0504020202020204" pitchFamily="34" charset="0"/>
              </a:rPr>
              <a:t>L’ACTIVITÉ</a:t>
            </a:r>
            <a:r>
              <a:rPr lang="fr-FR" sz="1400" b="1" dirty="0">
                <a:solidFill>
                  <a:srgbClr val="13BCBE"/>
                </a:solidFill>
                <a:latin typeface="Avenir Next LT Pro" panose="020B0504020202020204" pitchFamily="34" charset="0"/>
              </a:rPr>
              <a:t> </a:t>
            </a:r>
            <a:r>
              <a:rPr lang="fr-FR" sz="1400" b="1" dirty="0">
                <a:solidFill>
                  <a:srgbClr val="D84D9E"/>
                </a:solidFill>
                <a:latin typeface="Avenir Next LT Pro" panose="020B0504020202020204" pitchFamily="34" charset="0"/>
              </a:rPr>
              <a:t>ÉPARGNE ET SERVICE FINANCIERS</a:t>
            </a:r>
          </a:p>
        </p:txBody>
      </p:sp>
      <p:sp>
        <p:nvSpPr>
          <p:cNvPr id="37" name="Rectangle 36">
            <a:extLst>
              <a:ext uri="{FF2B5EF4-FFF2-40B4-BE49-F238E27FC236}">
                <a16:creationId xmlns:a16="http://schemas.microsoft.com/office/drawing/2014/main" id="{4E7A55C2-11CA-4185-AE3C-F87D6D340A2D}"/>
              </a:ext>
            </a:extLst>
          </p:cNvPr>
          <p:cNvSpPr/>
          <p:nvPr/>
        </p:nvSpPr>
        <p:spPr>
          <a:xfrm>
            <a:off x="2019584" y="5572301"/>
            <a:ext cx="1738313" cy="531813"/>
          </a:xfrm>
          <a:prstGeom prst="rect">
            <a:avLst/>
          </a:prstGeom>
        </p:spPr>
        <p:txBody>
          <a:bodyPr>
            <a:spAutoFit/>
          </a:bodyPr>
          <a:lstStyle/>
          <a:p>
            <a:pPr eaLnBrk="1" fontAlgn="auto" hangingPunct="1">
              <a:spcBef>
                <a:spcPts val="0"/>
              </a:spcBef>
              <a:spcAft>
                <a:spcPts val="0"/>
              </a:spcAft>
              <a:defRPr/>
            </a:pPr>
            <a:r>
              <a:rPr lang="fr-FR" dirty="0">
                <a:solidFill>
                  <a:srgbClr val="D84D9E"/>
                </a:solidFill>
                <a:latin typeface="Avenir Next LT Pro" panose="020B0504020202020204" pitchFamily="34" charset="0"/>
                <a:ea typeface="Verdana" panose="020B0604030504040204" pitchFamily="34" charset="0"/>
              </a:rPr>
              <a:t>1,7M€</a:t>
            </a:r>
            <a:endParaRPr lang="fr-FR" sz="900" b="1" dirty="0">
              <a:solidFill>
                <a:srgbClr val="D84D9E"/>
              </a:solidFill>
              <a:latin typeface="Avenir Next LT Pro" panose="020B0504020202020204" pitchFamily="34" charset="0"/>
              <a:ea typeface="Verdana" panose="020B0604030504040204" pitchFamily="34" charset="0"/>
            </a:endParaRPr>
          </a:p>
          <a:p>
            <a:pPr eaLnBrk="1" fontAlgn="auto" hangingPunct="1">
              <a:spcBef>
                <a:spcPts val="0"/>
              </a:spcBef>
              <a:spcAft>
                <a:spcPts val="0"/>
              </a:spcAft>
              <a:defRPr/>
            </a:pPr>
            <a:r>
              <a:rPr lang="fr-FR" sz="1050" b="1" dirty="0">
                <a:latin typeface="Avenir Next LT Pro" panose="020B0504020202020204" pitchFamily="34" charset="0"/>
                <a:ea typeface="Verdana" panose="020B0604030504040204" pitchFamily="34" charset="0"/>
              </a:rPr>
              <a:t>de collecte</a:t>
            </a:r>
          </a:p>
        </p:txBody>
      </p:sp>
      <p:sp>
        <p:nvSpPr>
          <p:cNvPr id="38" name="Rectangle 37">
            <a:extLst>
              <a:ext uri="{FF2B5EF4-FFF2-40B4-BE49-F238E27FC236}">
                <a16:creationId xmlns:a16="http://schemas.microsoft.com/office/drawing/2014/main" id="{54D209C0-5CC9-4BF0-A41E-8799971E16F8}"/>
              </a:ext>
            </a:extLst>
          </p:cNvPr>
          <p:cNvSpPr/>
          <p:nvPr/>
        </p:nvSpPr>
        <p:spPr>
          <a:xfrm>
            <a:off x="3913472" y="5572301"/>
            <a:ext cx="1817687" cy="692150"/>
          </a:xfrm>
          <a:prstGeom prst="rect">
            <a:avLst/>
          </a:prstGeom>
        </p:spPr>
        <p:txBody>
          <a:bodyPr>
            <a:spAutoFit/>
          </a:bodyPr>
          <a:lstStyle/>
          <a:p>
            <a:pPr eaLnBrk="1" fontAlgn="auto" hangingPunct="1">
              <a:spcBef>
                <a:spcPts val="0"/>
              </a:spcBef>
              <a:spcAft>
                <a:spcPts val="0"/>
              </a:spcAft>
              <a:defRPr/>
            </a:pPr>
            <a:r>
              <a:rPr lang="fr-FR" dirty="0">
                <a:solidFill>
                  <a:srgbClr val="D84D9E"/>
                </a:solidFill>
                <a:latin typeface="Avenir Next LT Pro" panose="020B0504020202020204" pitchFamily="34" charset="0"/>
                <a:ea typeface="Verdana" panose="020B0604030504040204" pitchFamily="34" charset="0"/>
              </a:rPr>
              <a:t>18,9Md€</a:t>
            </a:r>
            <a:endParaRPr lang="fr-FR" sz="900" b="1" dirty="0">
              <a:solidFill>
                <a:srgbClr val="D84D9E"/>
              </a:solidFill>
              <a:latin typeface="Avenir Next LT Pro" panose="020B0504020202020204" pitchFamily="34" charset="0"/>
              <a:ea typeface="Verdana" panose="020B0604030504040204" pitchFamily="34" charset="0"/>
            </a:endParaRPr>
          </a:p>
          <a:p>
            <a:pPr eaLnBrk="1" fontAlgn="auto" hangingPunct="1">
              <a:spcBef>
                <a:spcPts val="0"/>
              </a:spcBef>
              <a:spcAft>
                <a:spcPts val="0"/>
              </a:spcAft>
              <a:defRPr/>
            </a:pPr>
            <a:r>
              <a:rPr lang="fr-FR" sz="1050" b="1" dirty="0">
                <a:latin typeface="Avenir Next LT Pro" panose="020B0504020202020204" pitchFamily="34" charset="0"/>
                <a:ea typeface="Verdana" panose="020B0604030504040204" pitchFamily="34" charset="0"/>
              </a:rPr>
              <a:t>d’encours</a:t>
            </a:r>
          </a:p>
          <a:p>
            <a:pPr eaLnBrk="1" fontAlgn="auto" hangingPunct="1">
              <a:spcBef>
                <a:spcPts val="0"/>
              </a:spcBef>
              <a:spcAft>
                <a:spcPts val="0"/>
              </a:spcAft>
              <a:defRPr/>
            </a:pPr>
            <a:r>
              <a:rPr lang="fr-FR" sz="1050" i="1" dirty="0">
                <a:solidFill>
                  <a:srgbClr val="D84D9E"/>
                </a:solidFill>
                <a:latin typeface="Avenir Next LT Pro" panose="020B0504020202020204" pitchFamily="34" charset="0"/>
                <a:ea typeface="Verdana" panose="020B0604030504040204" pitchFamily="34" charset="0"/>
              </a:rPr>
              <a:t>(+2,4% par rapport à 2019)</a:t>
            </a:r>
          </a:p>
        </p:txBody>
      </p:sp>
      <p:sp>
        <p:nvSpPr>
          <p:cNvPr id="39" name="Rectangle 38">
            <a:extLst>
              <a:ext uri="{FF2B5EF4-FFF2-40B4-BE49-F238E27FC236}">
                <a16:creationId xmlns:a16="http://schemas.microsoft.com/office/drawing/2014/main" id="{0F535B33-3325-43EA-9C2F-14F0112AE218}"/>
              </a:ext>
            </a:extLst>
          </p:cNvPr>
          <p:cNvSpPr/>
          <p:nvPr/>
        </p:nvSpPr>
        <p:spPr>
          <a:xfrm>
            <a:off x="5805772" y="5444866"/>
            <a:ext cx="1716087" cy="908050"/>
          </a:xfrm>
          <a:prstGeom prst="rect">
            <a:avLst/>
          </a:prstGeom>
        </p:spPr>
        <p:txBody>
          <a:bodyPr>
            <a:spAutoFit/>
          </a:bodyPr>
          <a:lstStyle/>
          <a:p>
            <a:pPr eaLnBrk="1" fontAlgn="auto" hangingPunct="1">
              <a:spcBef>
                <a:spcPts val="0"/>
              </a:spcBef>
              <a:spcAft>
                <a:spcPts val="0"/>
              </a:spcAft>
              <a:defRPr/>
            </a:pPr>
            <a:r>
              <a:rPr lang="fr-FR" dirty="0">
                <a:solidFill>
                  <a:srgbClr val="D84D9E"/>
                </a:solidFill>
                <a:latin typeface="Avenir Next LT Pro" panose="020B0504020202020204" pitchFamily="34" charset="0"/>
                <a:ea typeface="Verdana" panose="020B0604030504040204" pitchFamily="34" charset="0"/>
              </a:rPr>
              <a:t>79%</a:t>
            </a:r>
          </a:p>
          <a:p>
            <a:pPr eaLnBrk="1" fontAlgn="auto" hangingPunct="1">
              <a:spcBef>
                <a:spcPts val="0"/>
              </a:spcBef>
              <a:spcAft>
                <a:spcPts val="0"/>
              </a:spcAft>
              <a:defRPr/>
            </a:pPr>
            <a:r>
              <a:rPr lang="fr-FR" sz="1400" b="1" dirty="0">
                <a:solidFill>
                  <a:srgbClr val="D84D9E"/>
                </a:solidFill>
                <a:latin typeface="Avenir Next LT Pro" panose="020B0504020202020204" pitchFamily="34" charset="0"/>
                <a:ea typeface="Verdana" panose="020B0604030504040204" pitchFamily="34" charset="0"/>
              </a:rPr>
              <a:t>de taux d’UC</a:t>
            </a:r>
          </a:p>
          <a:p>
            <a:pPr eaLnBrk="1" fontAlgn="auto" hangingPunct="1">
              <a:spcBef>
                <a:spcPts val="0"/>
              </a:spcBef>
              <a:spcAft>
                <a:spcPts val="0"/>
              </a:spcAft>
              <a:defRPr/>
            </a:pPr>
            <a:r>
              <a:rPr lang="fr-FR" sz="1050" b="1" dirty="0">
                <a:latin typeface="Avenir Next LT Pro" panose="020B0504020202020204" pitchFamily="34" charset="0"/>
                <a:ea typeface="Verdana" panose="020B0604030504040204" pitchFamily="34" charset="0"/>
              </a:rPr>
              <a:t>Dans la collecte assurance-vie</a:t>
            </a:r>
          </a:p>
        </p:txBody>
      </p:sp>
      <p:cxnSp>
        <p:nvCxnSpPr>
          <p:cNvPr id="40" name="Connecteur droit 39">
            <a:extLst>
              <a:ext uri="{FF2B5EF4-FFF2-40B4-BE49-F238E27FC236}">
                <a16:creationId xmlns:a16="http://schemas.microsoft.com/office/drawing/2014/main" id="{CC6CD9B8-3B5C-4183-B106-D8C25E7B6A47}"/>
              </a:ext>
            </a:extLst>
          </p:cNvPr>
          <p:cNvCxnSpPr>
            <a:cxnSpLocks/>
          </p:cNvCxnSpPr>
          <p:nvPr/>
        </p:nvCxnSpPr>
        <p:spPr>
          <a:xfrm>
            <a:off x="3864259" y="5662789"/>
            <a:ext cx="0" cy="617537"/>
          </a:xfrm>
          <a:prstGeom prst="line">
            <a:avLst/>
          </a:prstGeom>
          <a:ln w="12700">
            <a:solidFill>
              <a:srgbClr val="D84D9E"/>
            </a:solidFill>
          </a:ln>
        </p:spPr>
        <p:style>
          <a:lnRef idx="1">
            <a:schemeClr val="accent1"/>
          </a:lnRef>
          <a:fillRef idx="0">
            <a:schemeClr val="accent1"/>
          </a:fillRef>
          <a:effectRef idx="0">
            <a:schemeClr val="accent1"/>
          </a:effectRef>
          <a:fontRef idx="minor">
            <a:schemeClr val="tx1"/>
          </a:fontRef>
        </p:style>
      </p:cxnSp>
      <p:cxnSp>
        <p:nvCxnSpPr>
          <p:cNvPr id="41" name="Connecteur droit 40">
            <a:extLst>
              <a:ext uri="{FF2B5EF4-FFF2-40B4-BE49-F238E27FC236}">
                <a16:creationId xmlns:a16="http://schemas.microsoft.com/office/drawing/2014/main" id="{83956C9C-600E-41FC-BA60-B6C9A9ED01DA}"/>
              </a:ext>
            </a:extLst>
          </p:cNvPr>
          <p:cNvCxnSpPr>
            <a:cxnSpLocks/>
          </p:cNvCxnSpPr>
          <p:nvPr/>
        </p:nvCxnSpPr>
        <p:spPr>
          <a:xfrm>
            <a:off x="5716872" y="5680895"/>
            <a:ext cx="0" cy="617537"/>
          </a:xfrm>
          <a:prstGeom prst="line">
            <a:avLst/>
          </a:prstGeom>
          <a:ln w="12700">
            <a:solidFill>
              <a:srgbClr val="D84D9E"/>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7241759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62B51F61-8F18-469F-A47A-9A6D5FF8316A}"/>
              </a:ext>
            </a:extLst>
          </p:cNvPr>
          <p:cNvSpPr>
            <a:spLocks noGrp="1"/>
          </p:cNvSpPr>
          <p:nvPr>
            <p:ph type="title"/>
          </p:nvPr>
        </p:nvSpPr>
        <p:spPr/>
        <p:txBody>
          <a:bodyPr/>
          <a:lstStyle/>
          <a:p>
            <a:r>
              <a:rPr lang="fr-FR" dirty="0"/>
              <a:t>1</a:t>
            </a:r>
          </a:p>
        </p:txBody>
      </p:sp>
      <p:sp>
        <p:nvSpPr>
          <p:cNvPr id="3" name="Espace réservé du texte 2">
            <a:extLst>
              <a:ext uri="{FF2B5EF4-FFF2-40B4-BE49-F238E27FC236}">
                <a16:creationId xmlns:a16="http://schemas.microsoft.com/office/drawing/2014/main" id="{D43EC8A0-96E2-43F3-94B8-C777B16119C5}"/>
              </a:ext>
            </a:extLst>
          </p:cNvPr>
          <p:cNvSpPr>
            <a:spLocks noGrp="1"/>
          </p:cNvSpPr>
          <p:nvPr>
            <p:ph type="body" sz="quarter" idx="12"/>
          </p:nvPr>
        </p:nvSpPr>
        <p:spPr/>
        <p:txBody>
          <a:bodyPr/>
          <a:lstStyle/>
          <a:p>
            <a:r>
              <a:rPr lang="fr-FR" dirty="0"/>
              <a:t>préambule</a:t>
            </a:r>
          </a:p>
        </p:txBody>
      </p:sp>
      <p:sp>
        <p:nvSpPr>
          <p:cNvPr id="5" name="Espace réservé du texte 4">
            <a:extLst>
              <a:ext uri="{FF2B5EF4-FFF2-40B4-BE49-F238E27FC236}">
                <a16:creationId xmlns:a16="http://schemas.microsoft.com/office/drawing/2014/main" id="{F030E2E7-5A41-4B8D-8985-7C165BE48229}"/>
              </a:ext>
            </a:extLst>
          </p:cNvPr>
          <p:cNvSpPr>
            <a:spLocks noGrp="1"/>
          </p:cNvSpPr>
          <p:nvPr>
            <p:ph type="body" sz="quarter" idx="13"/>
          </p:nvPr>
        </p:nvSpPr>
        <p:spPr>
          <a:xfrm>
            <a:off x="1368425" y="874691"/>
            <a:ext cx="7060351" cy="333375"/>
          </a:xfrm>
        </p:spPr>
        <p:txBody>
          <a:bodyPr/>
          <a:lstStyle/>
          <a:p>
            <a:r>
              <a:rPr lang="fr-FR" dirty="0"/>
              <a:t>Préambule /  LA RETRAITE : QUE DISENT LES Français?</a:t>
            </a:r>
          </a:p>
          <a:p>
            <a:endParaRPr lang="fr-FR" dirty="0"/>
          </a:p>
        </p:txBody>
      </p:sp>
      <p:sp>
        <p:nvSpPr>
          <p:cNvPr id="8" name="Espace réservé de la date 7">
            <a:extLst>
              <a:ext uri="{FF2B5EF4-FFF2-40B4-BE49-F238E27FC236}">
                <a16:creationId xmlns:a16="http://schemas.microsoft.com/office/drawing/2014/main" id="{09D8E641-EE89-4FC0-9A28-8E1E5004F852}"/>
              </a:ext>
            </a:extLst>
          </p:cNvPr>
          <p:cNvSpPr>
            <a:spLocks noGrp="1"/>
          </p:cNvSpPr>
          <p:nvPr>
            <p:ph type="dt" sz="half" idx="10"/>
          </p:nvPr>
        </p:nvSpPr>
        <p:spPr/>
        <p:txBody>
          <a:bodyPr/>
          <a:lstStyle/>
          <a:p>
            <a:pPr>
              <a:spcBef>
                <a:spcPct val="0"/>
              </a:spcBef>
            </a:pPr>
            <a:fld id="{8CE81338-E770-634F-9C23-F51FD76560B0}" type="datetime4">
              <a:rPr lang="fr-FR" smtClean="0"/>
              <a:t>3 juin 2021</a:t>
            </a:fld>
            <a:endParaRPr lang="fr-FR" dirty="0"/>
          </a:p>
        </p:txBody>
      </p:sp>
      <p:sp>
        <p:nvSpPr>
          <p:cNvPr id="12" name="Espace réservé du texte 3">
            <a:extLst>
              <a:ext uri="{FF2B5EF4-FFF2-40B4-BE49-F238E27FC236}">
                <a16:creationId xmlns:a16="http://schemas.microsoft.com/office/drawing/2014/main" id="{5CC48833-026E-40E9-B763-42161A9ED1D3}"/>
              </a:ext>
            </a:extLst>
          </p:cNvPr>
          <p:cNvSpPr txBox="1">
            <a:spLocks/>
          </p:cNvSpPr>
          <p:nvPr/>
        </p:nvSpPr>
        <p:spPr>
          <a:xfrm>
            <a:off x="1368425" y="1397393"/>
            <a:ext cx="6744973" cy="333375"/>
          </a:xfrm>
          <a:prstGeom prst="rect">
            <a:avLst/>
          </a:prstGeom>
        </p:spPr>
        <p:txBody>
          <a:bodyPr vert="horz" lIns="91440" tIns="45720" rIns="91440" bIns="45720" rtlCol="0" anchor="ctr">
            <a:noAutofit/>
          </a:bodyPr>
          <a:lstStyle>
            <a:lvl1pPr marL="0" indent="0" algn="l" defTabSz="914400" rtl="0" eaLnBrk="1" latinLnBrk="0" hangingPunct="1">
              <a:lnSpc>
                <a:spcPct val="100000"/>
              </a:lnSpc>
              <a:spcBef>
                <a:spcPct val="0"/>
              </a:spcBef>
              <a:buFont typeface="Arial"/>
              <a:buNone/>
              <a:defRPr lang="fr-FR" sz="2200" b="1" kern="1200" cap="all" baseline="0" dirty="0">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endParaRPr lang="fr-FR" dirty="0"/>
          </a:p>
        </p:txBody>
      </p:sp>
      <p:pic>
        <p:nvPicPr>
          <p:cNvPr id="13" name="Picture 5">
            <a:extLst>
              <a:ext uri="{FF2B5EF4-FFF2-40B4-BE49-F238E27FC236}">
                <a16:creationId xmlns:a16="http://schemas.microsoft.com/office/drawing/2014/main" id="{EBE080C3-A71C-48E1-9AF4-D6DB3A57137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003007" y="2619376"/>
            <a:ext cx="2399110" cy="199786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4" name="Picture 4">
            <a:extLst>
              <a:ext uri="{FF2B5EF4-FFF2-40B4-BE49-F238E27FC236}">
                <a16:creationId xmlns:a16="http://schemas.microsoft.com/office/drawing/2014/main" id="{EA191C44-4C5E-4003-9CB3-D6E88C51F37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98972" y="2619375"/>
            <a:ext cx="2894409" cy="18859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5" name="ZoneTexte 3">
            <a:extLst>
              <a:ext uri="{FF2B5EF4-FFF2-40B4-BE49-F238E27FC236}">
                <a16:creationId xmlns:a16="http://schemas.microsoft.com/office/drawing/2014/main" id="{54266536-532D-4C9A-8F8C-C94AD4179F93}"/>
              </a:ext>
            </a:extLst>
          </p:cNvPr>
          <p:cNvSpPr txBox="1">
            <a:spLocks noChangeArrowheads="1"/>
          </p:cNvSpPr>
          <p:nvPr/>
        </p:nvSpPr>
        <p:spPr bwMode="auto">
          <a:xfrm>
            <a:off x="1298972" y="1907382"/>
            <a:ext cx="3332559" cy="4847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defRPr sz="3600" b="1">
                <a:solidFill>
                  <a:srgbClr val="D50D23"/>
                </a:solidFill>
                <a:latin typeface="Verdana" panose="020B0604030504040204" pitchFamily="34" charset="0"/>
                <a:ea typeface="ＭＳ Ｐゴシック" panose="020B0600070205080204" pitchFamily="34" charset="-128"/>
              </a:defRPr>
            </a:lvl1pPr>
            <a:lvl2pPr marL="742950" indent="-285750">
              <a:spcBef>
                <a:spcPct val="20000"/>
              </a:spcBef>
              <a:buFont typeface="Arial" panose="020B0604020202020204" pitchFamily="34" charset="0"/>
              <a:defRPr sz="1200" b="1">
                <a:solidFill>
                  <a:schemeClr val="tx1"/>
                </a:solidFill>
                <a:latin typeface="Verdana" panose="020B0604030504040204" pitchFamily="34" charset="0"/>
                <a:ea typeface="ＭＳ Ｐゴシック" panose="020B0600070205080204" pitchFamily="34" charset="-128"/>
              </a:defRPr>
            </a:lvl2pPr>
            <a:lvl3pPr marL="1143000" indent="-228600">
              <a:spcBef>
                <a:spcPct val="20000"/>
              </a:spcBef>
              <a:buClr>
                <a:srgbClr val="CF002F"/>
              </a:buClr>
              <a:defRPr sz="1200">
                <a:solidFill>
                  <a:schemeClr val="tx1"/>
                </a:solidFill>
                <a:latin typeface="Verdana" panose="020B0604030504040204" pitchFamily="34" charset="0"/>
                <a:ea typeface="ＭＳ Ｐゴシック" panose="020B0600070205080204" pitchFamily="34" charset="-128"/>
              </a:defRPr>
            </a:lvl3pPr>
            <a:lvl4pPr marL="1600200" indent="-228600">
              <a:spcBef>
                <a:spcPct val="20000"/>
              </a:spcBef>
              <a:buClr>
                <a:srgbClr val="CF002F"/>
              </a:buClr>
              <a:buFont typeface="Wingdings" panose="05000000000000000000" pitchFamily="2" charset="2"/>
              <a:buChar char="§"/>
              <a:tabLst>
                <a:tab pos="355600" algn="l"/>
              </a:tabLst>
              <a:defRPr sz="1200">
                <a:solidFill>
                  <a:schemeClr val="tx1"/>
                </a:solidFill>
                <a:latin typeface="Verdana" panose="020B060403050404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Verdana" panose="020B060403050404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Verdana" panose="020B060403050404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Verdana" panose="020B060403050404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Verdana" panose="020B060403050404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Verdana" panose="020B0604030504040204" pitchFamily="34" charset="0"/>
                <a:ea typeface="ＭＳ Ｐゴシック" panose="020B0600070205080204" pitchFamily="34" charset="-128"/>
              </a:defRPr>
            </a:lvl9pPr>
          </a:lstStyle>
          <a:p>
            <a:pPr defTabSz="342900" eaLnBrk="0" fontAlgn="base" hangingPunct="0">
              <a:spcBef>
                <a:spcPct val="0"/>
              </a:spcBef>
              <a:spcAft>
                <a:spcPct val="0"/>
              </a:spcAft>
            </a:pPr>
            <a:r>
              <a:rPr lang="fr-FR" altLang="fr-FR" sz="975" dirty="0">
                <a:solidFill>
                  <a:srgbClr val="D82437"/>
                </a:solidFill>
              </a:rPr>
              <a:t>« Avez-vous une idée du niveau de votre future retraite ? »</a:t>
            </a:r>
          </a:p>
          <a:p>
            <a:pPr defTabSz="342900" eaLnBrk="0" fontAlgn="base" hangingPunct="0">
              <a:spcBef>
                <a:spcPct val="0"/>
              </a:spcBef>
              <a:spcAft>
                <a:spcPct val="0"/>
              </a:spcAft>
            </a:pPr>
            <a:r>
              <a:rPr lang="fr-FR" altLang="fr-FR" sz="600" b="0" i="1" dirty="0">
                <a:solidFill>
                  <a:srgbClr val="000000"/>
                </a:solidFill>
              </a:rPr>
              <a:t>Unité : part en % des personnes interrogées</a:t>
            </a:r>
          </a:p>
        </p:txBody>
      </p:sp>
      <p:sp>
        <p:nvSpPr>
          <p:cNvPr id="16" name="ZoneTexte 4">
            <a:extLst>
              <a:ext uri="{FF2B5EF4-FFF2-40B4-BE49-F238E27FC236}">
                <a16:creationId xmlns:a16="http://schemas.microsoft.com/office/drawing/2014/main" id="{D0260BF8-BD76-4A2F-8376-AD6AE6717D95}"/>
              </a:ext>
            </a:extLst>
          </p:cNvPr>
          <p:cNvSpPr txBox="1">
            <a:spLocks noChangeArrowheads="1"/>
          </p:cNvSpPr>
          <p:nvPr/>
        </p:nvSpPr>
        <p:spPr bwMode="auto">
          <a:xfrm>
            <a:off x="4981576" y="1849041"/>
            <a:ext cx="3042047" cy="4847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defRPr sz="3600" b="1">
                <a:solidFill>
                  <a:srgbClr val="D50D23"/>
                </a:solidFill>
                <a:latin typeface="Verdana" panose="020B0604030504040204" pitchFamily="34" charset="0"/>
                <a:ea typeface="ＭＳ Ｐゴシック" panose="020B0600070205080204" pitchFamily="34" charset="-128"/>
              </a:defRPr>
            </a:lvl1pPr>
            <a:lvl2pPr marL="742950" indent="-285750">
              <a:spcBef>
                <a:spcPct val="20000"/>
              </a:spcBef>
              <a:buFont typeface="Arial" panose="020B0604020202020204" pitchFamily="34" charset="0"/>
              <a:defRPr sz="1200" b="1">
                <a:solidFill>
                  <a:schemeClr val="tx1"/>
                </a:solidFill>
                <a:latin typeface="Verdana" panose="020B0604030504040204" pitchFamily="34" charset="0"/>
                <a:ea typeface="ＭＳ Ｐゴシック" panose="020B0600070205080204" pitchFamily="34" charset="-128"/>
              </a:defRPr>
            </a:lvl2pPr>
            <a:lvl3pPr marL="1143000" indent="-228600">
              <a:spcBef>
                <a:spcPct val="20000"/>
              </a:spcBef>
              <a:buClr>
                <a:srgbClr val="CF002F"/>
              </a:buClr>
              <a:defRPr sz="1200">
                <a:solidFill>
                  <a:schemeClr val="tx1"/>
                </a:solidFill>
                <a:latin typeface="Verdana" panose="020B0604030504040204" pitchFamily="34" charset="0"/>
                <a:ea typeface="ＭＳ Ｐゴシック" panose="020B0600070205080204" pitchFamily="34" charset="-128"/>
              </a:defRPr>
            </a:lvl3pPr>
            <a:lvl4pPr marL="1600200" indent="-228600">
              <a:spcBef>
                <a:spcPct val="20000"/>
              </a:spcBef>
              <a:buClr>
                <a:srgbClr val="CF002F"/>
              </a:buClr>
              <a:buFont typeface="Wingdings" panose="05000000000000000000" pitchFamily="2" charset="2"/>
              <a:buChar char="§"/>
              <a:tabLst>
                <a:tab pos="355600" algn="l"/>
              </a:tabLst>
              <a:defRPr sz="1200">
                <a:solidFill>
                  <a:schemeClr val="tx1"/>
                </a:solidFill>
                <a:latin typeface="Verdana" panose="020B060403050404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Verdana" panose="020B060403050404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Verdana" panose="020B060403050404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Verdana" panose="020B060403050404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Verdana" panose="020B060403050404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Verdana" panose="020B0604030504040204" pitchFamily="34" charset="0"/>
                <a:ea typeface="ＭＳ Ｐゴシック" panose="020B0600070205080204" pitchFamily="34" charset="-128"/>
              </a:defRPr>
            </a:lvl9pPr>
          </a:lstStyle>
          <a:p>
            <a:pPr defTabSz="342900" eaLnBrk="0" fontAlgn="base" hangingPunct="0">
              <a:spcBef>
                <a:spcPct val="0"/>
              </a:spcBef>
              <a:spcAft>
                <a:spcPct val="0"/>
              </a:spcAft>
            </a:pPr>
            <a:r>
              <a:rPr lang="fr-FR" altLang="fr-FR" sz="975">
                <a:solidFill>
                  <a:srgbClr val="D82437"/>
                </a:solidFill>
              </a:rPr>
              <a:t>« Etes-vous inquiets quant au montant de votre future retraite ? »</a:t>
            </a:r>
          </a:p>
          <a:p>
            <a:pPr defTabSz="342900" eaLnBrk="0" fontAlgn="base" hangingPunct="0">
              <a:spcBef>
                <a:spcPct val="0"/>
              </a:spcBef>
              <a:spcAft>
                <a:spcPct val="0"/>
              </a:spcAft>
            </a:pPr>
            <a:r>
              <a:rPr lang="fr-FR" altLang="fr-FR" sz="600" b="0" i="1">
                <a:solidFill>
                  <a:srgbClr val="000000"/>
                </a:solidFill>
              </a:rPr>
              <a:t>Unité : part en % des personnes interrogées</a:t>
            </a:r>
          </a:p>
        </p:txBody>
      </p:sp>
      <p:sp>
        <p:nvSpPr>
          <p:cNvPr id="17" name="ZoneTexte 1">
            <a:extLst>
              <a:ext uri="{FF2B5EF4-FFF2-40B4-BE49-F238E27FC236}">
                <a16:creationId xmlns:a16="http://schemas.microsoft.com/office/drawing/2014/main" id="{D53133D6-42DD-4C55-A99F-C547B6265AF7}"/>
              </a:ext>
            </a:extLst>
          </p:cNvPr>
          <p:cNvSpPr txBox="1">
            <a:spLocks noChangeArrowheads="1"/>
          </p:cNvSpPr>
          <p:nvPr/>
        </p:nvSpPr>
        <p:spPr bwMode="auto">
          <a:xfrm>
            <a:off x="1650206" y="4627961"/>
            <a:ext cx="2191941" cy="230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defRPr sz="3600" b="1">
                <a:solidFill>
                  <a:srgbClr val="D50D23"/>
                </a:solidFill>
                <a:latin typeface="Verdana" panose="020B0604030504040204" pitchFamily="34" charset="0"/>
                <a:ea typeface="ＭＳ Ｐゴシック" panose="020B0600070205080204" pitchFamily="34" charset="-128"/>
              </a:defRPr>
            </a:lvl1pPr>
            <a:lvl2pPr marL="742950" indent="-285750">
              <a:spcBef>
                <a:spcPct val="20000"/>
              </a:spcBef>
              <a:buFont typeface="Arial" panose="020B0604020202020204" pitchFamily="34" charset="0"/>
              <a:defRPr sz="1200" b="1">
                <a:solidFill>
                  <a:schemeClr val="tx1"/>
                </a:solidFill>
                <a:latin typeface="Verdana" panose="020B0604030504040204" pitchFamily="34" charset="0"/>
                <a:ea typeface="ＭＳ Ｐゴシック" panose="020B0600070205080204" pitchFamily="34" charset="-128"/>
              </a:defRPr>
            </a:lvl2pPr>
            <a:lvl3pPr marL="1143000" indent="-228600">
              <a:spcBef>
                <a:spcPct val="20000"/>
              </a:spcBef>
              <a:buClr>
                <a:srgbClr val="CF002F"/>
              </a:buClr>
              <a:defRPr sz="1200">
                <a:solidFill>
                  <a:schemeClr val="tx1"/>
                </a:solidFill>
                <a:latin typeface="Verdana" panose="020B0604030504040204" pitchFamily="34" charset="0"/>
                <a:ea typeface="ＭＳ Ｐゴシック" panose="020B0600070205080204" pitchFamily="34" charset="-128"/>
              </a:defRPr>
            </a:lvl3pPr>
            <a:lvl4pPr marL="1600200" indent="-228600">
              <a:spcBef>
                <a:spcPct val="20000"/>
              </a:spcBef>
              <a:buClr>
                <a:srgbClr val="CF002F"/>
              </a:buClr>
              <a:buFont typeface="Wingdings" panose="05000000000000000000" pitchFamily="2" charset="2"/>
              <a:buChar char="§"/>
              <a:tabLst>
                <a:tab pos="355600" algn="l"/>
              </a:tabLst>
              <a:defRPr sz="1200">
                <a:solidFill>
                  <a:schemeClr val="tx1"/>
                </a:solidFill>
                <a:latin typeface="Verdana" panose="020B060403050404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Verdana" panose="020B060403050404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Verdana" panose="020B060403050404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Verdana" panose="020B060403050404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Verdana" panose="020B060403050404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Verdana" panose="020B0604030504040204" pitchFamily="34" charset="0"/>
                <a:ea typeface="ＭＳ Ｐゴシック" panose="020B0600070205080204" pitchFamily="34" charset="-128"/>
              </a:defRPr>
            </a:lvl9pPr>
          </a:lstStyle>
          <a:p>
            <a:pPr defTabSz="342900" eaLnBrk="0" fontAlgn="base" hangingPunct="0">
              <a:spcBef>
                <a:spcPct val="0"/>
              </a:spcBef>
              <a:spcAft>
                <a:spcPct val="0"/>
              </a:spcAft>
            </a:pPr>
            <a:r>
              <a:rPr lang="fr-FR" altLang="fr-FR" sz="900" b="0">
                <a:solidFill>
                  <a:srgbClr val="000000"/>
                </a:solidFill>
              </a:rPr>
              <a:t>Aucune idée ou vague idée = 75%</a:t>
            </a:r>
          </a:p>
        </p:txBody>
      </p:sp>
    </p:spTree>
    <p:extLst>
      <p:ext uri="{BB962C8B-B14F-4D97-AF65-F5344CB8AC3E}">
        <p14:creationId xmlns:p14="http://schemas.microsoft.com/office/powerpoint/2010/main" val="387346151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62B51F61-8F18-469F-A47A-9A6D5FF8316A}"/>
              </a:ext>
            </a:extLst>
          </p:cNvPr>
          <p:cNvSpPr>
            <a:spLocks noGrp="1"/>
          </p:cNvSpPr>
          <p:nvPr>
            <p:ph type="title"/>
          </p:nvPr>
        </p:nvSpPr>
        <p:spPr/>
        <p:txBody>
          <a:bodyPr/>
          <a:lstStyle/>
          <a:p>
            <a:r>
              <a:rPr lang="fr-FR" dirty="0"/>
              <a:t>1</a:t>
            </a:r>
          </a:p>
        </p:txBody>
      </p:sp>
      <p:sp>
        <p:nvSpPr>
          <p:cNvPr id="3" name="Espace réservé du texte 2">
            <a:extLst>
              <a:ext uri="{FF2B5EF4-FFF2-40B4-BE49-F238E27FC236}">
                <a16:creationId xmlns:a16="http://schemas.microsoft.com/office/drawing/2014/main" id="{D43EC8A0-96E2-43F3-94B8-C777B16119C5}"/>
              </a:ext>
            </a:extLst>
          </p:cNvPr>
          <p:cNvSpPr>
            <a:spLocks noGrp="1"/>
          </p:cNvSpPr>
          <p:nvPr>
            <p:ph type="body" sz="quarter" idx="12"/>
          </p:nvPr>
        </p:nvSpPr>
        <p:spPr/>
        <p:txBody>
          <a:bodyPr/>
          <a:lstStyle/>
          <a:p>
            <a:r>
              <a:rPr lang="fr-FR" dirty="0"/>
              <a:t>préambule</a:t>
            </a:r>
          </a:p>
        </p:txBody>
      </p:sp>
      <p:sp>
        <p:nvSpPr>
          <p:cNvPr id="5" name="Espace réservé du texte 4">
            <a:extLst>
              <a:ext uri="{FF2B5EF4-FFF2-40B4-BE49-F238E27FC236}">
                <a16:creationId xmlns:a16="http://schemas.microsoft.com/office/drawing/2014/main" id="{F030E2E7-5A41-4B8D-8985-7C165BE48229}"/>
              </a:ext>
            </a:extLst>
          </p:cNvPr>
          <p:cNvSpPr>
            <a:spLocks noGrp="1"/>
          </p:cNvSpPr>
          <p:nvPr>
            <p:ph type="body" sz="quarter" idx="13"/>
          </p:nvPr>
        </p:nvSpPr>
        <p:spPr>
          <a:xfrm>
            <a:off x="1368425" y="874691"/>
            <a:ext cx="7060351" cy="333375"/>
          </a:xfrm>
        </p:spPr>
        <p:txBody>
          <a:bodyPr/>
          <a:lstStyle/>
          <a:p>
            <a:r>
              <a:rPr lang="fr-FR" dirty="0"/>
              <a:t>LA RETRAITE : UNE PREOCCUPATION FORTE POUR 6 FRANCAIS SUR 10</a:t>
            </a:r>
          </a:p>
          <a:p>
            <a:endParaRPr lang="fr-FR" dirty="0"/>
          </a:p>
        </p:txBody>
      </p:sp>
      <p:sp>
        <p:nvSpPr>
          <p:cNvPr id="8" name="Espace réservé de la date 7">
            <a:extLst>
              <a:ext uri="{FF2B5EF4-FFF2-40B4-BE49-F238E27FC236}">
                <a16:creationId xmlns:a16="http://schemas.microsoft.com/office/drawing/2014/main" id="{09D8E641-EE89-4FC0-9A28-8E1E5004F852}"/>
              </a:ext>
            </a:extLst>
          </p:cNvPr>
          <p:cNvSpPr>
            <a:spLocks noGrp="1"/>
          </p:cNvSpPr>
          <p:nvPr>
            <p:ph type="dt" sz="half" idx="10"/>
          </p:nvPr>
        </p:nvSpPr>
        <p:spPr/>
        <p:txBody>
          <a:bodyPr/>
          <a:lstStyle/>
          <a:p>
            <a:pPr>
              <a:spcBef>
                <a:spcPct val="0"/>
              </a:spcBef>
            </a:pPr>
            <a:fld id="{8CE81338-E770-634F-9C23-F51FD76560B0}" type="datetime4">
              <a:rPr lang="fr-FR" smtClean="0"/>
              <a:t>3 juin 2021</a:t>
            </a:fld>
            <a:endParaRPr lang="fr-FR" dirty="0"/>
          </a:p>
        </p:txBody>
      </p:sp>
      <p:pic>
        <p:nvPicPr>
          <p:cNvPr id="9" name="Picture 3">
            <a:extLst>
              <a:ext uri="{FF2B5EF4-FFF2-40B4-BE49-F238E27FC236}">
                <a16:creationId xmlns:a16="http://schemas.microsoft.com/office/drawing/2014/main" id="{46DA2C35-8185-45FD-BF99-2ED9EF48EEB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44166" y="1997869"/>
            <a:ext cx="7342584" cy="178236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 name="Picture 4">
            <a:extLst>
              <a:ext uri="{FF2B5EF4-FFF2-40B4-BE49-F238E27FC236}">
                <a16:creationId xmlns:a16="http://schemas.microsoft.com/office/drawing/2014/main" id="{5E8D39FE-9690-4C49-97A2-DD9E83A47CE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62037" y="4110038"/>
            <a:ext cx="3396854" cy="8763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1" name="Picture 5">
            <a:extLst>
              <a:ext uri="{FF2B5EF4-FFF2-40B4-BE49-F238E27FC236}">
                <a16:creationId xmlns:a16="http://schemas.microsoft.com/office/drawing/2014/main" id="{A8A6F14A-E955-4222-9770-2B5CD7935A33}"/>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799411" y="4318399"/>
            <a:ext cx="3382565" cy="45958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2" name="Espace réservé du texte 3">
            <a:extLst>
              <a:ext uri="{FF2B5EF4-FFF2-40B4-BE49-F238E27FC236}">
                <a16:creationId xmlns:a16="http://schemas.microsoft.com/office/drawing/2014/main" id="{5CC48833-026E-40E9-B763-42161A9ED1D3}"/>
              </a:ext>
            </a:extLst>
          </p:cNvPr>
          <p:cNvSpPr txBox="1">
            <a:spLocks/>
          </p:cNvSpPr>
          <p:nvPr/>
        </p:nvSpPr>
        <p:spPr>
          <a:xfrm>
            <a:off x="1368425" y="1397393"/>
            <a:ext cx="6744973" cy="333375"/>
          </a:xfrm>
          <a:prstGeom prst="rect">
            <a:avLst/>
          </a:prstGeom>
        </p:spPr>
        <p:txBody>
          <a:bodyPr vert="horz" lIns="91440" tIns="45720" rIns="91440" bIns="45720" rtlCol="0" anchor="ctr">
            <a:noAutofit/>
          </a:bodyPr>
          <a:lstStyle>
            <a:lvl1pPr marL="0" indent="0" algn="l" defTabSz="914400" rtl="0" eaLnBrk="1" latinLnBrk="0" hangingPunct="1">
              <a:lnSpc>
                <a:spcPct val="100000"/>
              </a:lnSpc>
              <a:spcBef>
                <a:spcPct val="0"/>
              </a:spcBef>
              <a:buFont typeface="Arial"/>
              <a:buNone/>
              <a:defRPr lang="fr-FR" sz="2200" b="1" kern="1200" cap="all" baseline="0" dirty="0">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endParaRPr lang="fr-FR" dirty="0"/>
          </a:p>
        </p:txBody>
      </p:sp>
    </p:spTree>
    <p:extLst>
      <p:ext uri="{BB962C8B-B14F-4D97-AF65-F5344CB8AC3E}">
        <p14:creationId xmlns:p14="http://schemas.microsoft.com/office/powerpoint/2010/main" val="87100463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re 2">
            <a:extLst>
              <a:ext uri="{FF2B5EF4-FFF2-40B4-BE49-F238E27FC236}">
                <a16:creationId xmlns:a16="http://schemas.microsoft.com/office/drawing/2014/main" id="{9545E8EF-C88C-C04C-9784-7B951DFDB013}"/>
              </a:ext>
            </a:extLst>
          </p:cNvPr>
          <p:cNvSpPr>
            <a:spLocks noGrp="1"/>
          </p:cNvSpPr>
          <p:nvPr>
            <p:ph type="title"/>
          </p:nvPr>
        </p:nvSpPr>
        <p:spPr/>
        <p:txBody>
          <a:bodyPr/>
          <a:lstStyle/>
          <a:p>
            <a:r>
              <a:rPr lang="fr-FR" dirty="0"/>
              <a:t>1</a:t>
            </a:r>
          </a:p>
        </p:txBody>
      </p:sp>
      <p:sp>
        <p:nvSpPr>
          <p:cNvPr id="27" name="Espace réservé du texte 26">
            <a:extLst>
              <a:ext uri="{FF2B5EF4-FFF2-40B4-BE49-F238E27FC236}">
                <a16:creationId xmlns:a16="http://schemas.microsoft.com/office/drawing/2014/main" id="{7B12C824-BD20-A14C-B120-B091C443379D}"/>
              </a:ext>
            </a:extLst>
          </p:cNvPr>
          <p:cNvSpPr>
            <a:spLocks noGrp="1"/>
          </p:cNvSpPr>
          <p:nvPr>
            <p:ph type="body" sz="quarter" idx="13"/>
          </p:nvPr>
        </p:nvSpPr>
        <p:spPr>
          <a:xfrm>
            <a:off x="1368425" y="603092"/>
            <a:ext cx="5865294" cy="333375"/>
          </a:xfrm>
        </p:spPr>
        <p:txBody>
          <a:bodyPr/>
          <a:lstStyle/>
          <a:p>
            <a:r>
              <a:rPr lang="fr-FR" dirty="0"/>
              <a:t>Quelques chiffres</a:t>
            </a:r>
          </a:p>
        </p:txBody>
      </p:sp>
      <p:sp>
        <p:nvSpPr>
          <p:cNvPr id="29" name="Espace réservé du texte 26">
            <a:extLst>
              <a:ext uri="{FF2B5EF4-FFF2-40B4-BE49-F238E27FC236}">
                <a16:creationId xmlns:a16="http://schemas.microsoft.com/office/drawing/2014/main" id="{E2A81F3B-BDA0-4444-A0B3-9D33C2B6E974}"/>
              </a:ext>
            </a:extLst>
          </p:cNvPr>
          <p:cNvSpPr>
            <a:spLocks noGrp="1"/>
          </p:cNvSpPr>
          <p:nvPr>
            <p:ph type="body" sz="quarter" idx="20"/>
          </p:nvPr>
        </p:nvSpPr>
        <p:spPr>
          <a:xfrm>
            <a:off x="4952921" y="5475584"/>
            <a:ext cx="3048676" cy="230481"/>
          </a:xfrm>
        </p:spPr>
        <p:txBody>
          <a:bodyPr>
            <a:normAutofit lnSpcReduction="10000"/>
          </a:bodyPr>
          <a:lstStyle/>
          <a:p>
            <a:r>
              <a:rPr lang="fr-FR" dirty="0"/>
              <a:t>Source: Rapport du COR 26/02/2013</a:t>
            </a:r>
          </a:p>
        </p:txBody>
      </p:sp>
      <p:grpSp>
        <p:nvGrpSpPr>
          <p:cNvPr id="30" name="Groupe 3">
            <a:extLst>
              <a:ext uri="{FF2B5EF4-FFF2-40B4-BE49-F238E27FC236}">
                <a16:creationId xmlns:a16="http://schemas.microsoft.com/office/drawing/2014/main" id="{E56E421F-9CBB-41E0-B1EA-76EFE0E25FDD}"/>
              </a:ext>
            </a:extLst>
          </p:cNvPr>
          <p:cNvGrpSpPr>
            <a:grpSpLocks/>
          </p:cNvGrpSpPr>
          <p:nvPr/>
        </p:nvGrpSpPr>
        <p:grpSpPr bwMode="auto">
          <a:xfrm>
            <a:off x="2333527" y="1956402"/>
            <a:ext cx="3324225" cy="1021963"/>
            <a:chOff x="2636542" y="3609124"/>
            <a:chExt cx="3324571" cy="1021509"/>
          </a:xfrm>
        </p:grpSpPr>
        <p:sp>
          <p:nvSpPr>
            <p:cNvPr id="40" name="Extraire 4">
              <a:extLst>
                <a:ext uri="{FF2B5EF4-FFF2-40B4-BE49-F238E27FC236}">
                  <a16:creationId xmlns:a16="http://schemas.microsoft.com/office/drawing/2014/main" id="{F929F9C2-666A-403A-81F0-FFCDDE0F7BB3}"/>
                </a:ext>
              </a:extLst>
            </p:cNvPr>
            <p:cNvSpPr>
              <a:spLocks noChangeArrowheads="1"/>
            </p:cNvSpPr>
            <p:nvPr/>
          </p:nvSpPr>
          <p:spPr bwMode="auto">
            <a:xfrm>
              <a:off x="4162767" y="4162222"/>
              <a:ext cx="327480" cy="320538"/>
            </a:xfrm>
            <a:prstGeom prst="flowChartExtract">
              <a:avLst/>
            </a:prstGeom>
            <a:solidFill>
              <a:srgbClr val="BFBFBF"/>
            </a:solidFill>
            <a:ln>
              <a:noFill/>
            </a:ln>
            <a:extLst>
              <a:ext uri="{91240B29-F687-4F45-9708-019B960494DF}">
                <a14:hiddenLine xmlns:a14="http://schemas.microsoft.com/office/drawing/2010/main" w="9525">
                  <a:solidFill>
                    <a:srgbClr val="000000"/>
                  </a:solidFill>
                  <a:round/>
                  <a:headEnd/>
                  <a:tailEnd/>
                </a14:hiddenLine>
              </a:ext>
            </a:extLst>
          </p:spPr>
          <p:txBody>
            <a:bodyPr wrap="square" lIns="96728" tIns="48364" rIns="96728" bIns="48364">
              <a:spAutoFit/>
            </a:bodyPr>
            <a:lstStyle>
              <a:lvl1pPr>
                <a:defRPr>
                  <a:solidFill>
                    <a:schemeClr val="tx1"/>
                  </a:solidFill>
                  <a:latin typeface="Verdana" panose="020B0604030504040204" pitchFamily="34" charset="0"/>
                  <a:ea typeface="MS PGothic" panose="020B0600070205080204" pitchFamily="34" charset="-128"/>
                </a:defRPr>
              </a:lvl1pPr>
              <a:lvl2pPr marL="742950" indent="-285750">
                <a:defRPr>
                  <a:solidFill>
                    <a:schemeClr val="tx1"/>
                  </a:solidFill>
                  <a:latin typeface="Verdana" panose="020B0604030504040204" pitchFamily="34" charset="0"/>
                  <a:ea typeface="MS PGothic" panose="020B0600070205080204" pitchFamily="34" charset="-128"/>
                </a:defRPr>
              </a:lvl2pPr>
              <a:lvl3pPr marL="1143000" indent="-228600">
                <a:defRPr>
                  <a:solidFill>
                    <a:schemeClr val="tx1"/>
                  </a:solidFill>
                  <a:latin typeface="Verdana" panose="020B0604030504040204" pitchFamily="34" charset="0"/>
                  <a:ea typeface="MS PGothic" panose="020B0600070205080204" pitchFamily="34" charset="-128"/>
                </a:defRPr>
              </a:lvl3pPr>
              <a:lvl4pPr marL="1600200" indent="-228600">
                <a:defRPr>
                  <a:solidFill>
                    <a:schemeClr val="tx1"/>
                  </a:solidFill>
                  <a:latin typeface="Verdana" panose="020B0604030504040204" pitchFamily="34" charset="0"/>
                  <a:ea typeface="MS PGothic" panose="020B0600070205080204" pitchFamily="34" charset="-128"/>
                </a:defRPr>
              </a:lvl4pPr>
              <a:lvl5pPr marL="2057400" indent="-228600">
                <a:defRPr>
                  <a:solidFill>
                    <a:schemeClr val="tx1"/>
                  </a:solidFill>
                  <a:latin typeface="Verdana" panose="020B0604030504040204" pitchFamily="34" charset="0"/>
                  <a:ea typeface="MS PGothic" panose="020B0600070205080204" pitchFamily="34" charset="-128"/>
                </a:defRPr>
              </a:lvl5pPr>
              <a:lvl6pPr marL="2514600" indent="-228600" defTabSz="4572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6pPr>
              <a:lvl7pPr marL="2971800" indent="-228600" defTabSz="4572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7pPr>
              <a:lvl8pPr marL="3429000" indent="-228600" defTabSz="4572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8pPr>
              <a:lvl9pPr marL="3886200" indent="-228600" defTabSz="4572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9pPr>
            </a:lstStyle>
            <a:p>
              <a:pPr>
                <a:spcBef>
                  <a:spcPct val="50000"/>
                </a:spcBef>
              </a:pPr>
              <a:endParaRPr lang="fr-FR" altLang="fr-FR">
                <a:solidFill>
                  <a:srgbClr val="000000"/>
                </a:solidFill>
                <a:latin typeface="Calibri" panose="020F0502020204030204" pitchFamily="34" charset="0"/>
              </a:endParaRPr>
            </a:p>
          </p:txBody>
        </p:sp>
        <p:cxnSp>
          <p:nvCxnSpPr>
            <p:cNvPr id="41" name="Connecteur droit 40">
              <a:extLst>
                <a:ext uri="{FF2B5EF4-FFF2-40B4-BE49-F238E27FC236}">
                  <a16:creationId xmlns:a16="http://schemas.microsoft.com/office/drawing/2014/main" id="{C7175C20-03D8-4578-B5AF-730787D69C00}"/>
                </a:ext>
              </a:extLst>
            </p:cNvPr>
            <p:cNvCxnSpPr>
              <a:stCxn id="42" idx="6"/>
            </p:cNvCxnSpPr>
            <p:nvPr/>
          </p:nvCxnSpPr>
          <p:spPr bwMode="auto">
            <a:xfrm flipV="1">
              <a:off x="3722505" y="4031211"/>
              <a:ext cx="1262194" cy="255473"/>
            </a:xfrm>
            <a:prstGeom prst="line">
              <a:avLst/>
            </a:prstGeom>
            <a:noFill/>
            <a:ln w="31750" cap="flat" cmpd="sng" algn="ctr">
              <a:solidFill>
                <a:schemeClr val="bg1">
                  <a:lumMod val="65000"/>
                </a:schemeClr>
              </a:solidFill>
              <a:prstDash val="solid"/>
              <a:round/>
              <a:headEnd type="none" w="med" len="med"/>
              <a:tailEnd type="none" w="med" len="med"/>
            </a:ln>
            <a:effectLst/>
          </p:spPr>
        </p:cxnSp>
        <p:sp>
          <p:nvSpPr>
            <p:cNvPr id="42" name="Ellipse 17">
              <a:extLst>
                <a:ext uri="{FF2B5EF4-FFF2-40B4-BE49-F238E27FC236}">
                  <a16:creationId xmlns:a16="http://schemas.microsoft.com/office/drawing/2014/main" id="{BFE143C5-6F5C-4462-9F47-FDEDF895BA91}"/>
                </a:ext>
              </a:extLst>
            </p:cNvPr>
            <p:cNvSpPr>
              <a:spLocks noChangeArrowheads="1"/>
            </p:cNvSpPr>
            <p:nvPr/>
          </p:nvSpPr>
          <p:spPr bwMode="auto">
            <a:xfrm>
              <a:off x="2636542" y="3941783"/>
              <a:ext cx="1085230" cy="688850"/>
            </a:xfrm>
            <a:prstGeom prst="ellipse">
              <a:avLst/>
            </a:prstGeom>
            <a:solidFill>
              <a:srgbClr val="D13089"/>
            </a:solidFill>
            <a:ln>
              <a:noFill/>
            </a:ln>
            <a:extLst>
              <a:ext uri="{91240B29-F687-4F45-9708-019B960494DF}">
                <a14:hiddenLine xmlns:a14="http://schemas.microsoft.com/office/drawing/2010/main" w="9525">
                  <a:solidFill>
                    <a:srgbClr val="000000"/>
                  </a:solidFill>
                  <a:round/>
                  <a:headEnd/>
                  <a:tailEnd/>
                </a14:hiddenLine>
              </a:ext>
            </a:extLst>
          </p:spPr>
          <p:txBody>
            <a:bodyPr lIns="96728" tIns="48364" rIns="96728" bIns="48364">
              <a:spAutoFit/>
            </a:bodyPr>
            <a:lstStyle>
              <a:lvl1pPr>
                <a:defRPr>
                  <a:solidFill>
                    <a:schemeClr val="tx1"/>
                  </a:solidFill>
                  <a:latin typeface="Verdana" panose="020B0604030504040204" pitchFamily="34" charset="0"/>
                  <a:ea typeface="MS PGothic" panose="020B0600070205080204" pitchFamily="34" charset="-128"/>
                </a:defRPr>
              </a:lvl1pPr>
              <a:lvl2pPr marL="742950" indent="-285750">
                <a:defRPr>
                  <a:solidFill>
                    <a:schemeClr val="tx1"/>
                  </a:solidFill>
                  <a:latin typeface="Verdana" panose="020B0604030504040204" pitchFamily="34" charset="0"/>
                  <a:ea typeface="MS PGothic" panose="020B0600070205080204" pitchFamily="34" charset="-128"/>
                </a:defRPr>
              </a:lvl2pPr>
              <a:lvl3pPr marL="1143000" indent="-228600">
                <a:defRPr>
                  <a:solidFill>
                    <a:schemeClr val="tx1"/>
                  </a:solidFill>
                  <a:latin typeface="Verdana" panose="020B0604030504040204" pitchFamily="34" charset="0"/>
                  <a:ea typeface="MS PGothic" panose="020B0600070205080204" pitchFamily="34" charset="-128"/>
                </a:defRPr>
              </a:lvl3pPr>
              <a:lvl4pPr marL="1600200" indent="-228600">
                <a:defRPr>
                  <a:solidFill>
                    <a:schemeClr val="tx1"/>
                  </a:solidFill>
                  <a:latin typeface="Verdana" panose="020B0604030504040204" pitchFamily="34" charset="0"/>
                  <a:ea typeface="MS PGothic" panose="020B0600070205080204" pitchFamily="34" charset="-128"/>
                </a:defRPr>
              </a:lvl4pPr>
              <a:lvl5pPr marL="2057400" indent="-228600">
                <a:defRPr>
                  <a:solidFill>
                    <a:schemeClr val="tx1"/>
                  </a:solidFill>
                  <a:latin typeface="Verdana" panose="020B0604030504040204" pitchFamily="34" charset="0"/>
                  <a:ea typeface="MS PGothic" panose="020B0600070205080204" pitchFamily="34" charset="-128"/>
                </a:defRPr>
              </a:lvl5pPr>
              <a:lvl6pPr marL="2514600" indent="-228600" defTabSz="4572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6pPr>
              <a:lvl7pPr marL="2971800" indent="-228600" defTabSz="4572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7pPr>
              <a:lvl8pPr marL="3429000" indent="-228600" defTabSz="4572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8pPr>
              <a:lvl9pPr marL="3886200" indent="-228600" defTabSz="4572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9pPr>
            </a:lstStyle>
            <a:p>
              <a:pPr algn="ctr">
                <a:spcBef>
                  <a:spcPct val="50000"/>
                </a:spcBef>
              </a:pPr>
              <a:r>
                <a:rPr lang="fr-FR" altLang="fr-FR" sz="1200" b="1" dirty="0">
                  <a:solidFill>
                    <a:srgbClr val="FFFFFF"/>
                  </a:solidFill>
                </a:rPr>
                <a:t>1,7</a:t>
              </a:r>
            </a:p>
            <a:p>
              <a:pPr algn="ctr">
                <a:spcBef>
                  <a:spcPct val="50000"/>
                </a:spcBef>
              </a:pPr>
              <a:r>
                <a:rPr lang="fr-FR" altLang="fr-FR" sz="900" b="1" dirty="0">
                  <a:solidFill>
                    <a:srgbClr val="FFFFFF"/>
                  </a:solidFill>
                </a:rPr>
                <a:t>actifs</a:t>
              </a:r>
            </a:p>
          </p:txBody>
        </p:sp>
        <p:sp>
          <p:nvSpPr>
            <p:cNvPr id="43" name="Ellipse 18">
              <a:extLst>
                <a:ext uri="{FF2B5EF4-FFF2-40B4-BE49-F238E27FC236}">
                  <a16:creationId xmlns:a16="http://schemas.microsoft.com/office/drawing/2014/main" id="{FF873086-46C4-49A4-9CCC-F54D30996102}"/>
                </a:ext>
              </a:extLst>
            </p:cNvPr>
            <p:cNvSpPr>
              <a:spLocks noChangeArrowheads="1"/>
            </p:cNvSpPr>
            <p:nvPr/>
          </p:nvSpPr>
          <p:spPr bwMode="auto">
            <a:xfrm>
              <a:off x="4883151" y="3609124"/>
              <a:ext cx="1077962" cy="688850"/>
            </a:xfrm>
            <a:prstGeom prst="ellipse">
              <a:avLst/>
            </a:prstGeom>
            <a:solidFill>
              <a:srgbClr val="D13089"/>
            </a:solidFill>
            <a:ln>
              <a:noFill/>
            </a:ln>
            <a:extLst>
              <a:ext uri="{91240B29-F687-4F45-9708-019B960494DF}">
                <a14:hiddenLine xmlns:a14="http://schemas.microsoft.com/office/drawing/2010/main" w="9525">
                  <a:solidFill>
                    <a:srgbClr val="000000"/>
                  </a:solidFill>
                  <a:round/>
                  <a:headEnd/>
                  <a:tailEnd/>
                </a14:hiddenLine>
              </a:ext>
            </a:extLst>
          </p:spPr>
          <p:txBody>
            <a:bodyPr lIns="96728" tIns="48364" rIns="96728" bIns="48364">
              <a:spAutoFit/>
            </a:bodyPr>
            <a:lstStyle>
              <a:lvl1pPr>
                <a:defRPr>
                  <a:solidFill>
                    <a:schemeClr val="tx1"/>
                  </a:solidFill>
                  <a:latin typeface="Verdana" panose="020B0604030504040204" pitchFamily="34" charset="0"/>
                  <a:ea typeface="MS PGothic" panose="020B0600070205080204" pitchFamily="34" charset="-128"/>
                </a:defRPr>
              </a:lvl1pPr>
              <a:lvl2pPr marL="742950" indent="-285750">
                <a:defRPr>
                  <a:solidFill>
                    <a:schemeClr val="tx1"/>
                  </a:solidFill>
                  <a:latin typeface="Verdana" panose="020B0604030504040204" pitchFamily="34" charset="0"/>
                  <a:ea typeface="MS PGothic" panose="020B0600070205080204" pitchFamily="34" charset="-128"/>
                </a:defRPr>
              </a:lvl2pPr>
              <a:lvl3pPr marL="1143000" indent="-228600">
                <a:defRPr>
                  <a:solidFill>
                    <a:schemeClr val="tx1"/>
                  </a:solidFill>
                  <a:latin typeface="Verdana" panose="020B0604030504040204" pitchFamily="34" charset="0"/>
                  <a:ea typeface="MS PGothic" panose="020B0600070205080204" pitchFamily="34" charset="-128"/>
                </a:defRPr>
              </a:lvl3pPr>
              <a:lvl4pPr marL="1600200" indent="-228600">
                <a:defRPr>
                  <a:solidFill>
                    <a:schemeClr val="tx1"/>
                  </a:solidFill>
                  <a:latin typeface="Verdana" panose="020B0604030504040204" pitchFamily="34" charset="0"/>
                  <a:ea typeface="MS PGothic" panose="020B0600070205080204" pitchFamily="34" charset="-128"/>
                </a:defRPr>
              </a:lvl4pPr>
              <a:lvl5pPr marL="2057400" indent="-228600">
                <a:defRPr>
                  <a:solidFill>
                    <a:schemeClr val="tx1"/>
                  </a:solidFill>
                  <a:latin typeface="Verdana" panose="020B0604030504040204" pitchFamily="34" charset="0"/>
                  <a:ea typeface="MS PGothic" panose="020B0600070205080204" pitchFamily="34" charset="-128"/>
                </a:defRPr>
              </a:lvl5pPr>
              <a:lvl6pPr marL="2514600" indent="-228600" defTabSz="4572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6pPr>
              <a:lvl7pPr marL="2971800" indent="-228600" defTabSz="4572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7pPr>
              <a:lvl8pPr marL="3429000" indent="-228600" defTabSz="4572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8pPr>
              <a:lvl9pPr marL="3886200" indent="-228600" defTabSz="4572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9pPr>
            </a:lstStyle>
            <a:p>
              <a:pPr algn="ctr">
                <a:spcBef>
                  <a:spcPct val="50000"/>
                </a:spcBef>
              </a:pPr>
              <a:r>
                <a:rPr lang="fr-FR" altLang="fr-FR" sz="1200" b="1">
                  <a:solidFill>
                    <a:srgbClr val="FFFFFF"/>
                  </a:solidFill>
                </a:rPr>
                <a:t>1</a:t>
              </a:r>
            </a:p>
            <a:p>
              <a:pPr algn="ctr">
                <a:spcBef>
                  <a:spcPct val="50000"/>
                </a:spcBef>
              </a:pPr>
              <a:r>
                <a:rPr lang="fr-FR" altLang="fr-FR" sz="900" b="1">
                  <a:solidFill>
                    <a:srgbClr val="FFFFFF"/>
                  </a:solidFill>
                </a:rPr>
                <a:t>retraité</a:t>
              </a:r>
            </a:p>
          </p:txBody>
        </p:sp>
        <p:sp>
          <p:nvSpPr>
            <p:cNvPr id="44" name="ZoneTexte 25">
              <a:extLst>
                <a:ext uri="{FF2B5EF4-FFF2-40B4-BE49-F238E27FC236}">
                  <a16:creationId xmlns:a16="http://schemas.microsoft.com/office/drawing/2014/main" id="{D0ADB062-4042-4527-9CC9-E181C55E8109}"/>
                </a:ext>
              </a:extLst>
            </p:cNvPr>
            <p:cNvSpPr txBox="1">
              <a:spLocks noChangeArrowheads="1"/>
            </p:cNvSpPr>
            <p:nvPr/>
          </p:nvSpPr>
          <p:spPr bwMode="auto">
            <a:xfrm>
              <a:off x="3713141" y="3880471"/>
              <a:ext cx="1114425" cy="2823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6728" tIns="48364" rIns="96728" bIns="48364">
              <a:spAutoFit/>
            </a:bodyPr>
            <a:lstStyle>
              <a:lvl1pPr>
                <a:defRPr>
                  <a:solidFill>
                    <a:schemeClr val="tx1"/>
                  </a:solidFill>
                  <a:latin typeface="Verdana" panose="020B0604030504040204" pitchFamily="34" charset="0"/>
                  <a:ea typeface="MS PGothic" panose="020B0600070205080204" pitchFamily="34" charset="-128"/>
                </a:defRPr>
              </a:lvl1pPr>
              <a:lvl2pPr marL="742950" indent="-285750">
                <a:defRPr>
                  <a:solidFill>
                    <a:schemeClr val="tx1"/>
                  </a:solidFill>
                  <a:latin typeface="Verdana" panose="020B0604030504040204" pitchFamily="34" charset="0"/>
                  <a:ea typeface="MS PGothic" panose="020B0600070205080204" pitchFamily="34" charset="-128"/>
                </a:defRPr>
              </a:lvl2pPr>
              <a:lvl3pPr marL="1143000" indent="-228600">
                <a:defRPr>
                  <a:solidFill>
                    <a:schemeClr val="tx1"/>
                  </a:solidFill>
                  <a:latin typeface="Verdana" panose="020B0604030504040204" pitchFamily="34" charset="0"/>
                  <a:ea typeface="MS PGothic" panose="020B0600070205080204" pitchFamily="34" charset="-128"/>
                </a:defRPr>
              </a:lvl3pPr>
              <a:lvl4pPr marL="1600200" indent="-228600">
                <a:defRPr>
                  <a:solidFill>
                    <a:schemeClr val="tx1"/>
                  </a:solidFill>
                  <a:latin typeface="Verdana" panose="020B0604030504040204" pitchFamily="34" charset="0"/>
                  <a:ea typeface="MS PGothic" panose="020B0600070205080204" pitchFamily="34" charset="-128"/>
                </a:defRPr>
              </a:lvl4pPr>
              <a:lvl5pPr marL="2057400" indent="-228600">
                <a:defRPr>
                  <a:solidFill>
                    <a:schemeClr val="tx1"/>
                  </a:solidFill>
                  <a:latin typeface="Verdana" panose="020B0604030504040204" pitchFamily="34" charset="0"/>
                  <a:ea typeface="MS PGothic" panose="020B0600070205080204" pitchFamily="34" charset="-128"/>
                </a:defRPr>
              </a:lvl5pPr>
              <a:lvl6pPr marL="2514600" indent="-228600" defTabSz="4572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6pPr>
              <a:lvl7pPr marL="2971800" indent="-228600" defTabSz="4572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7pPr>
              <a:lvl8pPr marL="3429000" indent="-228600" defTabSz="4572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8pPr>
              <a:lvl9pPr marL="3886200" indent="-228600" defTabSz="4572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9pPr>
            </a:lstStyle>
            <a:p>
              <a:pPr algn="ctr" eaLnBrk="1" hangingPunct="1"/>
              <a:r>
                <a:rPr lang="fr-FR" altLang="fr-FR" sz="1200" b="1" dirty="0">
                  <a:solidFill>
                    <a:srgbClr val="000000"/>
                  </a:solidFill>
                </a:rPr>
                <a:t>2011</a:t>
              </a:r>
            </a:p>
          </p:txBody>
        </p:sp>
      </p:grpSp>
      <p:sp>
        <p:nvSpPr>
          <p:cNvPr id="45" name="Rectangle 5">
            <a:extLst>
              <a:ext uri="{FF2B5EF4-FFF2-40B4-BE49-F238E27FC236}">
                <a16:creationId xmlns:a16="http://schemas.microsoft.com/office/drawing/2014/main" id="{A11F7ED9-1329-40E9-BB0E-45401741A6F3}"/>
              </a:ext>
            </a:extLst>
          </p:cNvPr>
          <p:cNvSpPr>
            <a:spLocks noChangeArrowheads="1"/>
          </p:cNvSpPr>
          <p:nvPr/>
        </p:nvSpPr>
        <p:spPr bwMode="auto">
          <a:xfrm>
            <a:off x="3535924" y="1381310"/>
            <a:ext cx="5294312"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Verdana" panose="020B0604030504040204" pitchFamily="34" charset="0"/>
                <a:ea typeface="MS PGothic" panose="020B0600070205080204" pitchFamily="34" charset="-128"/>
              </a:defRPr>
            </a:lvl1pPr>
            <a:lvl2pPr marL="742950" indent="-285750">
              <a:defRPr>
                <a:solidFill>
                  <a:schemeClr val="tx1"/>
                </a:solidFill>
                <a:latin typeface="Verdana" panose="020B0604030504040204" pitchFamily="34" charset="0"/>
                <a:ea typeface="MS PGothic" panose="020B0600070205080204" pitchFamily="34" charset="-128"/>
              </a:defRPr>
            </a:lvl2pPr>
            <a:lvl3pPr marL="1143000" indent="-228600">
              <a:defRPr>
                <a:solidFill>
                  <a:schemeClr val="tx1"/>
                </a:solidFill>
                <a:latin typeface="Verdana" panose="020B0604030504040204" pitchFamily="34" charset="0"/>
                <a:ea typeface="MS PGothic" panose="020B0600070205080204" pitchFamily="34" charset="-128"/>
              </a:defRPr>
            </a:lvl3pPr>
            <a:lvl4pPr marL="1600200" indent="-228600">
              <a:defRPr>
                <a:solidFill>
                  <a:schemeClr val="tx1"/>
                </a:solidFill>
                <a:latin typeface="Verdana" panose="020B0604030504040204" pitchFamily="34" charset="0"/>
                <a:ea typeface="MS PGothic" panose="020B0600070205080204" pitchFamily="34" charset="-128"/>
              </a:defRPr>
            </a:lvl4pPr>
            <a:lvl5pPr marL="2057400" indent="-228600">
              <a:defRPr>
                <a:solidFill>
                  <a:schemeClr val="tx1"/>
                </a:solidFill>
                <a:latin typeface="Verdana" panose="020B0604030504040204" pitchFamily="34" charset="0"/>
                <a:ea typeface="MS PGothic" panose="020B0600070205080204" pitchFamily="34" charset="-128"/>
              </a:defRPr>
            </a:lvl5pPr>
            <a:lvl6pPr marL="2514600" indent="-228600" defTabSz="4572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6pPr>
            <a:lvl7pPr marL="2971800" indent="-228600" defTabSz="4572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7pPr>
            <a:lvl8pPr marL="3429000" indent="-228600" defTabSz="4572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8pPr>
            <a:lvl9pPr marL="3886200" indent="-228600" defTabSz="4572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9pPr>
          </a:lstStyle>
          <a:p>
            <a:pPr eaLnBrk="1" hangingPunct="1"/>
            <a:r>
              <a:rPr lang="fr-FR" altLang="fr-FR" sz="1200" b="1" dirty="0">
                <a:solidFill>
                  <a:srgbClr val="000000"/>
                </a:solidFill>
              </a:rPr>
              <a:t>Une démographie favorisant le déséquilibre du système de retraite légale en France</a:t>
            </a:r>
          </a:p>
        </p:txBody>
      </p:sp>
      <p:sp>
        <p:nvSpPr>
          <p:cNvPr id="46" name="Rectangle 54">
            <a:extLst>
              <a:ext uri="{FF2B5EF4-FFF2-40B4-BE49-F238E27FC236}">
                <a16:creationId xmlns:a16="http://schemas.microsoft.com/office/drawing/2014/main" id="{14824D8C-092C-41E4-B550-9FC0DB69ED23}"/>
              </a:ext>
            </a:extLst>
          </p:cNvPr>
          <p:cNvSpPr>
            <a:spLocks noChangeArrowheads="1"/>
          </p:cNvSpPr>
          <p:nvPr/>
        </p:nvSpPr>
        <p:spPr bwMode="auto">
          <a:xfrm>
            <a:off x="1192493" y="5811654"/>
            <a:ext cx="6408738" cy="307777"/>
          </a:xfrm>
          <a:prstGeom prst="rect">
            <a:avLst/>
          </a:prstGeom>
          <a:solidFill>
            <a:srgbClr val="EF7D00"/>
          </a:solidFill>
          <a:ln>
            <a:noFill/>
          </a:ln>
        </p:spPr>
        <p:txBody>
          <a:bodyPr>
            <a:spAutoFit/>
          </a:bodyPr>
          <a:lstStyle>
            <a:lvl1pPr>
              <a:defRPr>
                <a:solidFill>
                  <a:schemeClr val="tx1"/>
                </a:solidFill>
                <a:latin typeface="Verdana" panose="020B0604030504040204" pitchFamily="34" charset="0"/>
                <a:ea typeface="MS PGothic" panose="020B0600070205080204" pitchFamily="34" charset="-128"/>
              </a:defRPr>
            </a:lvl1pPr>
            <a:lvl2pPr marL="742950" indent="-285750">
              <a:defRPr>
                <a:solidFill>
                  <a:schemeClr val="tx1"/>
                </a:solidFill>
                <a:latin typeface="Verdana" panose="020B0604030504040204" pitchFamily="34" charset="0"/>
                <a:ea typeface="MS PGothic" panose="020B0600070205080204" pitchFamily="34" charset="-128"/>
              </a:defRPr>
            </a:lvl2pPr>
            <a:lvl3pPr marL="1143000" indent="-228600">
              <a:defRPr>
                <a:solidFill>
                  <a:schemeClr val="tx1"/>
                </a:solidFill>
                <a:latin typeface="Verdana" panose="020B0604030504040204" pitchFamily="34" charset="0"/>
                <a:ea typeface="MS PGothic" panose="020B0600070205080204" pitchFamily="34" charset="-128"/>
              </a:defRPr>
            </a:lvl3pPr>
            <a:lvl4pPr marL="1600200" indent="-228600">
              <a:defRPr>
                <a:solidFill>
                  <a:schemeClr val="tx1"/>
                </a:solidFill>
                <a:latin typeface="Verdana" panose="020B0604030504040204" pitchFamily="34" charset="0"/>
                <a:ea typeface="MS PGothic" panose="020B0600070205080204" pitchFamily="34" charset="-128"/>
              </a:defRPr>
            </a:lvl4pPr>
            <a:lvl5pPr marL="2057400" indent="-228600">
              <a:defRPr>
                <a:solidFill>
                  <a:schemeClr val="tx1"/>
                </a:solidFill>
                <a:latin typeface="Verdana" panose="020B0604030504040204" pitchFamily="34" charset="0"/>
                <a:ea typeface="MS PGothic" panose="020B0600070205080204" pitchFamily="34" charset="-128"/>
              </a:defRPr>
            </a:lvl5pPr>
            <a:lvl6pPr marL="2514600" indent="-228600" defTabSz="4572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6pPr>
            <a:lvl7pPr marL="2971800" indent="-228600" defTabSz="4572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7pPr>
            <a:lvl8pPr marL="3429000" indent="-228600" defTabSz="4572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8pPr>
            <a:lvl9pPr marL="3886200" indent="-228600" defTabSz="4572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9pPr>
          </a:lstStyle>
          <a:p>
            <a:r>
              <a:rPr lang="fr-FR" altLang="fr-FR" sz="1400" b="1" i="1" dirty="0">
                <a:solidFill>
                  <a:schemeClr val="bg1"/>
                </a:solidFill>
              </a:rPr>
              <a:t>Nécessité de compléter son revenu à la retraite</a:t>
            </a:r>
          </a:p>
        </p:txBody>
      </p:sp>
      <p:pic>
        <p:nvPicPr>
          <p:cNvPr id="47" name="Image 1">
            <a:extLst>
              <a:ext uri="{FF2B5EF4-FFF2-40B4-BE49-F238E27FC236}">
                <a16:creationId xmlns:a16="http://schemas.microsoft.com/office/drawing/2014/main" id="{89240726-0C75-4D0C-8B2F-A56D4A1CBACB}"/>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6495205" y="5851288"/>
            <a:ext cx="229247" cy="2285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48" name="Groupe 47">
            <a:extLst>
              <a:ext uri="{FF2B5EF4-FFF2-40B4-BE49-F238E27FC236}">
                <a16:creationId xmlns:a16="http://schemas.microsoft.com/office/drawing/2014/main" id="{CCCEBD61-4A13-4B25-A20A-60F5D7E42E3F}"/>
              </a:ext>
            </a:extLst>
          </p:cNvPr>
          <p:cNvGrpSpPr/>
          <p:nvPr/>
        </p:nvGrpSpPr>
        <p:grpSpPr>
          <a:xfrm>
            <a:off x="873978" y="3356390"/>
            <a:ext cx="6799810" cy="2152450"/>
            <a:chOff x="873978" y="3356390"/>
            <a:chExt cx="6799810" cy="2152450"/>
          </a:xfrm>
        </p:grpSpPr>
        <p:sp>
          <p:nvSpPr>
            <p:cNvPr id="49" name="Espace réservé du texte 26">
              <a:extLst>
                <a:ext uri="{FF2B5EF4-FFF2-40B4-BE49-F238E27FC236}">
                  <a16:creationId xmlns:a16="http://schemas.microsoft.com/office/drawing/2014/main" id="{9B969B82-E2AD-4D1D-8220-C41CC1BBEC83}"/>
                </a:ext>
              </a:extLst>
            </p:cNvPr>
            <p:cNvSpPr txBox="1">
              <a:spLocks/>
            </p:cNvSpPr>
            <p:nvPr/>
          </p:nvSpPr>
          <p:spPr>
            <a:xfrm>
              <a:off x="873978" y="5278359"/>
              <a:ext cx="6640676" cy="230481"/>
            </a:xfrm>
            <a:prstGeom prst="rect">
              <a:avLst/>
            </a:prstGeom>
          </p:spPr>
          <p:txBody>
            <a:bodyPr vert="horz" lIns="91440" tIns="45720" rIns="91440" bIns="45720" rtlCol="0" anchor="ctr">
              <a:noAutofit/>
            </a:bodyPr>
            <a:lstStyle>
              <a:lvl1pPr marL="0" indent="0" algn="l" defTabSz="457200" rtl="0" eaLnBrk="1" latinLnBrk="0" hangingPunct="1">
                <a:spcBef>
                  <a:spcPct val="20000"/>
                </a:spcBef>
                <a:buFont typeface="Arial"/>
                <a:buNone/>
                <a:defRPr sz="1000" b="1" kern="1200" cap="all" baseline="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fr-FR" sz="800" dirty="0"/>
                <a:t>* Taux de remplacement = Rapport entre la première rente (CNAV+ARRCO+AGIRC) d’un salarié et son dernier salaire, à l’âge d’ouverture des droits.</a:t>
              </a:r>
            </a:p>
          </p:txBody>
        </p:sp>
        <p:grpSp>
          <p:nvGrpSpPr>
            <p:cNvPr id="50" name="Groupe 49">
              <a:extLst>
                <a:ext uri="{FF2B5EF4-FFF2-40B4-BE49-F238E27FC236}">
                  <a16:creationId xmlns:a16="http://schemas.microsoft.com/office/drawing/2014/main" id="{1E45D4D4-957D-4942-8935-8133036FF0A2}"/>
                </a:ext>
              </a:extLst>
            </p:cNvPr>
            <p:cNvGrpSpPr/>
            <p:nvPr/>
          </p:nvGrpSpPr>
          <p:grpSpPr>
            <a:xfrm>
              <a:off x="1093694" y="3356390"/>
              <a:ext cx="6580094" cy="1970142"/>
              <a:chOff x="1093694" y="3356390"/>
              <a:chExt cx="6580094" cy="1970142"/>
            </a:xfrm>
          </p:grpSpPr>
          <p:graphicFrame>
            <p:nvGraphicFramePr>
              <p:cNvPr id="51" name="Graphique 50">
                <a:extLst>
                  <a:ext uri="{FF2B5EF4-FFF2-40B4-BE49-F238E27FC236}">
                    <a16:creationId xmlns:a16="http://schemas.microsoft.com/office/drawing/2014/main" id="{7E1E01F0-28F0-480C-98F7-5D19E216F0A3}"/>
                  </a:ext>
                </a:extLst>
              </p:cNvPr>
              <p:cNvGraphicFramePr/>
              <p:nvPr/>
            </p:nvGraphicFramePr>
            <p:xfrm>
              <a:off x="1093694" y="3356390"/>
              <a:ext cx="2895599" cy="1951621"/>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52" name="Graphique 51">
                <a:extLst>
                  <a:ext uri="{FF2B5EF4-FFF2-40B4-BE49-F238E27FC236}">
                    <a16:creationId xmlns:a16="http://schemas.microsoft.com/office/drawing/2014/main" id="{BFA4D5DD-2EC6-48A0-8FF1-80C3481D8EF8}"/>
                  </a:ext>
                </a:extLst>
              </p:cNvPr>
              <p:cNvGraphicFramePr/>
              <p:nvPr/>
            </p:nvGraphicFramePr>
            <p:xfrm>
              <a:off x="4481257" y="3356390"/>
              <a:ext cx="3192531" cy="1970142"/>
            </p:xfrm>
            <a:graphic>
              <a:graphicData uri="http://schemas.openxmlformats.org/drawingml/2006/chart">
                <c:chart xmlns:c="http://schemas.openxmlformats.org/drawingml/2006/chart" xmlns:r="http://schemas.openxmlformats.org/officeDocument/2006/relationships" r:id="rId4"/>
              </a:graphicData>
            </a:graphic>
          </p:graphicFrame>
        </p:grpSp>
      </p:grpSp>
      <p:grpSp>
        <p:nvGrpSpPr>
          <p:cNvPr id="53" name="Groupe 52">
            <a:extLst>
              <a:ext uri="{FF2B5EF4-FFF2-40B4-BE49-F238E27FC236}">
                <a16:creationId xmlns:a16="http://schemas.microsoft.com/office/drawing/2014/main" id="{C7A0A81D-9432-40E9-9EBA-9F42CF3C75C0}"/>
              </a:ext>
            </a:extLst>
          </p:cNvPr>
          <p:cNvGrpSpPr/>
          <p:nvPr/>
        </p:nvGrpSpPr>
        <p:grpSpPr>
          <a:xfrm>
            <a:off x="197034" y="1690502"/>
            <a:ext cx="3122613" cy="1019174"/>
            <a:chOff x="197034" y="1690502"/>
            <a:chExt cx="3122613" cy="1019174"/>
          </a:xfrm>
        </p:grpSpPr>
        <p:grpSp>
          <p:nvGrpSpPr>
            <p:cNvPr id="54" name="Groupe 4">
              <a:extLst>
                <a:ext uri="{FF2B5EF4-FFF2-40B4-BE49-F238E27FC236}">
                  <a16:creationId xmlns:a16="http://schemas.microsoft.com/office/drawing/2014/main" id="{4FBF5735-0C7D-4159-B844-DB1B64E81CE6}"/>
                </a:ext>
              </a:extLst>
            </p:cNvPr>
            <p:cNvGrpSpPr>
              <a:grpSpLocks/>
            </p:cNvGrpSpPr>
            <p:nvPr/>
          </p:nvGrpSpPr>
          <p:grpSpPr bwMode="auto">
            <a:xfrm>
              <a:off x="197034" y="1690502"/>
              <a:ext cx="3122613" cy="1019174"/>
              <a:chOff x="256662" y="4794589"/>
              <a:chExt cx="3122613" cy="1019175"/>
            </a:xfrm>
          </p:grpSpPr>
          <p:grpSp>
            <p:nvGrpSpPr>
              <p:cNvPr id="56" name="Group 6">
                <a:extLst>
                  <a:ext uri="{FF2B5EF4-FFF2-40B4-BE49-F238E27FC236}">
                    <a16:creationId xmlns:a16="http://schemas.microsoft.com/office/drawing/2014/main" id="{DCA72D1A-8624-4A5B-8562-97432B7710FB}"/>
                  </a:ext>
                </a:extLst>
              </p:cNvPr>
              <p:cNvGrpSpPr>
                <a:grpSpLocks/>
              </p:cNvGrpSpPr>
              <p:nvPr/>
            </p:nvGrpSpPr>
            <p:grpSpPr bwMode="auto">
              <a:xfrm>
                <a:off x="256662" y="4794589"/>
                <a:ext cx="3122613" cy="1019175"/>
                <a:chOff x="333" y="683"/>
                <a:chExt cx="1967" cy="642"/>
              </a:xfrm>
            </p:grpSpPr>
            <p:cxnSp>
              <p:nvCxnSpPr>
                <p:cNvPr id="58" name="Connecteur droit 57">
                  <a:extLst>
                    <a:ext uri="{FF2B5EF4-FFF2-40B4-BE49-F238E27FC236}">
                      <a16:creationId xmlns:a16="http://schemas.microsoft.com/office/drawing/2014/main" id="{E2B6A5E5-44DE-4088-AC8E-5FA2E49A08E8}"/>
                    </a:ext>
                  </a:extLst>
                </p:cNvPr>
                <p:cNvCxnSpPr/>
                <p:nvPr/>
              </p:nvCxnSpPr>
              <p:spPr bwMode="auto">
                <a:xfrm flipV="1">
                  <a:off x="680" y="946"/>
                  <a:ext cx="1078" cy="379"/>
                </a:xfrm>
                <a:prstGeom prst="line">
                  <a:avLst/>
                </a:prstGeom>
                <a:noFill/>
                <a:ln w="31750" cap="flat" cmpd="sng" algn="ctr">
                  <a:solidFill>
                    <a:schemeClr val="bg1">
                      <a:lumMod val="65000"/>
                    </a:schemeClr>
                  </a:solidFill>
                  <a:prstDash val="solid"/>
                  <a:round/>
                  <a:headEnd type="none" w="med" len="med"/>
                  <a:tailEnd type="none" w="med" len="med"/>
                </a:ln>
                <a:effectLst/>
              </p:spPr>
            </p:cxnSp>
            <p:sp>
              <p:nvSpPr>
                <p:cNvPr id="59" name="Ellipse 11">
                  <a:extLst>
                    <a:ext uri="{FF2B5EF4-FFF2-40B4-BE49-F238E27FC236}">
                      <a16:creationId xmlns:a16="http://schemas.microsoft.com/office/drawing/2014/main" id="{CCB9F6CE-408C-41BA-9714-D92DD9535B30}"/>
                    </a:ext>
                  </a:extLst>
                </p:cNvPr>
                <p:cNvSpPr>
                  <a:spLocks noChangeArrowheads="1"/>
                </p:cNvSpPr>
                <p:nvPr/>
              </p:nvSpPr>
              <p:spPr bwMode="auto">
                <a:xfrm>
                  <a:off x="333" y="853"/>
                  <a:ext cx="635" cy="434"/>
                </a:xfrm>
                <a:prstGeom prst="ellipse">
                  <a:avLst/>
                </a:prstGeom>
                <a:solidFill>
                  <a:srgbClr val="40B496"/>
                </a:solidFill>
                <a:ln>
                  <a:noFill/>
                </a:ln>
                <a:extLst>
                  <a:ext uri="{91240B29-F687-4F45-9708-019B960494DF}">
                    <a14:hiddenLine xmlns:a14="http://schemas.microsoft.com/office/drawing/2010/main" w="9525">
                      <a:solidFill>
                        <a:srgbClr val="000000"/>
                      </a:solidFill>
                      <a:round/>
                      <a:headEnd/>
                      <a:tailEnd/>
                    </a14:hiddenLine>
                  </a:ext>
                </a:extLst>
              </p:spPr>
              <p:txBody>
                <a:bodyPr lIns="96728" tIns="48364" rIns="96728" bIns="48364">
                  <a:spAutoFit/>
                </a:bodyPr>
                <a:lstStyle>
                  <a:lvl1pPr>
                    <a:defRPr>
                      <a:solidFill>
                        <a:schemeClr val="tx1"/>
                      </a:solidFill>
                      <a:latin typeface="Verdana" panose="020B0604030504040204" pitchFamily="34" charset="0"/>
                      <a:ea typeface="MS PGothic" panose="020B0600070205080204" pitchFamily="34" charset="-128"/>
                    </a:defRPr>
                  </a:lvl1pPr>
                  <a:lvl2pPr marL="742950" indent="-285750">
                    <a:defRPr>
                      <a:solidFill>
                        <a:schemeClr val="tx1"/>
                      </a:solidFill>
                      <a:latin typeface="Verdana" panose="020B0604030504040204" pitchFamily="34" charset="0"/>
                      <a:ea typeface="MS PGothic" panose="020B0600070205080204" pitchFamily="34" charset="-128"/>
                    </a:defRPr>
                  </a:lvl2pPr>
                  <a:lvl3pPr marL="1143000" indent="-228600">
                    <a:defRPr>
                      <a:solidFill>
                        <a:schemeClr val="tx1"/>
                      </a:solidFill>
                      <a:latin typeface="Verdana" panose="020B0604030504040204" pitchFamily="34" charset="0"/>
                      <a:ea typeface="MS PGothic" panose="020B0600070205080204" pitchFamily="34" charset="-128"/>
                    </a:defRPr>
                  </a:lvl3pPr>
                  <a:lvl4pPr marL="1600200" indent="-228600">
                    <a:defRPr>
                      <a:solidFill>
                        <a:schemeClr val="tx1"/>
                      </a:solidFill>
                      <a:latin typeface="Verdana" panose="020B0604030504040204" pitchFamily="34" charset="0"/>
                      <a:ea typeface="MS PGothic" panose="020B0600070205080204" pitchFamily="34" charset="-128"/>
                    </a:defRPr>
                  </a:lvl4pPr>
                  <a:lvl5pPr marL="2057400" indent="-228600">
                    <a:defRPr>
                      <a:solidFill>
                        <a:schemeClr val="tx1"/>
                      </a:solidFill>
                      <a:latin typeface="Verdana" panose="020B0604030504040204" pitchFamily="34" charset="0"/>
                      <a:ea typeface="MS PGothic" panose="020B0600070205080204" pitchFamily="34" charset="-128"/>
                    </a:defRPr>
                  </a:lvl5pPr>
                  <a:lvl6pPr marL="2514600" indent="-228600" defTabSz="4572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6pPr>
                  <a:lvl7pPr marL="2971800" indent="-228600" defTabSz="4572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7pPr>
                  <a:lvl8pPr marL="3429000" indent="-228600" defTabSz="4572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8pPr>
                  <a:lvl9pPr marL="3886200" indent="-228600" defTabSz="4572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9pPr>
                </a:lstStyle>
                <a:p>
                  <a:pPr algn="ctr">
                    <a:spcBef>
                      <a:spcPct val="50000"/>
                    </a:spcBef>
                  </a:pPr>
                  <a:r>
                    <a:rPr lang="fr-FR" altLang="fr-FR" sz="1200" b="1" dirty="0">
                      <a:solidFill>
                        <a:schemeClr val="bg1"/>
                      </a:solidFill>
                    </a:rPr>
                    <a:t>3,8</a:t>
                  </a:r>
                </a:p>
                <a:p>
                  <a:pPr algn="ctr">
                    <a:spcBef>
                      <a:spcPct val="50000"/>
                    </a:spcBef>
                  </a:pPr>
                  <a:r>
                    <a:rPr lang="fr-FR" altLang="fr-FR" sz="900" b="1" dirty="0">
                      <a:solidFill>
                        <a:schemeClr val="bg1"/>
                      </a:solidFill>
                    </a:rPr>
                    <a:t>actifs</a:t>
                  </a:r>
                </a:p>
              </p:txBody>
            </p:sp>
            <p:sp>
              <p:nvSpPr>
                <p:cNvPr id="60" name="Ellipse 16">
                  <a:extLst>
                    <a:ext uri="{FF2B5EF4-FFF2-40B4-BE49-F238E27FC236}">
                      <a16:creationId xmlns:a16="http://schemas.microsoft.com/office/drawing/2014/main" id="{D5E1E580-E1E3-48CB-A8A3-72E4B6252B58}"/>
                    </a:ext>
                  </a:extLst>
                </p:cNvPr>
                <p:cNvSpPr>
                  <a:spLocks noChangeArrowheads="1"/>
                </p:cNvSpPr>
                <p:nvPr/>
              </p:nvSpPr>
              <p:spPr bwMode="auto">
                <a:xfrm>
                  <a:off x="1532" y="683"/>
                  <a:ext cx="768" cy="250"/>
                </a:xfrm>
                <a:prstGeom prst="ellipse">
                  <a:avLst/>
                </a:pr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lIns="96728" tIns="48364" rIns="96728" bIns="48364">
                  <a:spAutoFit/>
                </a:bodyPr>
                <a:lstStyle>
                  <a:lvl1pPr>
                    <a:defRPr>
                      <a:solidFill>
                        <a:schemeClr val="tx1"/>
                      </a:solidFill>
                      <a:latin typeface="Verdana" panose="020B0604030504040204" pitchFamily="34" charset="0"/>
                      <a:ea typeface="MS PGothic" panose="020B0600070205080204" pitchFamily="34" charset="-128"/>
                    </a:defRPr>
                  </a:lvl1pPr>
                  <a:lvl2pPr marL="742950" indent="-285750">
                    <a:defRPr>
                      <a:solidFill>
                        <a:schemeClr val="tx1"/>
                      </a:solidFill>
                      <a:latin typeface="Verdana" panose="020B0604030504040204" pitchFamily="34" charset="0"/>
                      <a:ea typeface="MS PGothic" panose="020B0600070205080204" pitchFamily="34" charset="-128"/>
                    </a:defRPr>
                  </a:lvl2pPr>
                  <a:lvl3pPr marL="1143000" indent="-228600">
                    <a:defRPr>
                      <a:solidFill>
                        <a:schemeClr val="tx1"/>
                      </a:solidFill>
                      <a:latin typeface="Verdana" panose="020B0604030504040204" pitchFamily="34" charset="0"/>
                      <a:ea typeface="MS PGothic" panose="020B0600070205080204" pitchFamily="34" charset="-128"/>
                    </a:defRPr>
                  </a:lvl3pPr>
                  <a:lvl4pPr marL="1600200" indent="-228600">
                    <a:defRPr>
                      <a:solidFill>
                        <a:schemeClr val="tx1"/>
                      </a:solidFill>
                      <a:latin typeface="Verdana" panose="020B0604030504040204" pitchFamily="34" charset="0"/>
                      <a:ea typeface="MS PGothic" panose="020B0600070205080204" pitchFamily="34" charset="-128"/>
                    </a:defRPr>
                  </a:lvl4pPr>
                  <a:lvl5pPr marL="2057400" indent="-228600">
                    <a:defRPr>
                      <a:solidFill>
                        <a:schemeClr val="tx1"/>
                      </a:solidFill>
                      <a:latin typeface="Verdana" panose="020B0604030504040204" pitchFamily="34" charset="0"/>
                      <a:ea typeface="MS PGothic" panose="020B0600070205080204" pitchFamily="34" charset="-128"/>
                    </a:defRPr>
                  </a:lvl5pPr>
                  <a:lvl6pPr marL="2514600" indent="-228600" defTabSz="4572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6pPr>
                  <a:lvl7pPr marL="2971800" indent="-228600" defTabSz="4572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7pPr>
                  <a:lvl8pPr marL="3429000" indent="-228600" defTabSz="4572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8pPr>
                  <a:lvl9pPr marL="3886200" indent="-228600" defTabSz="4572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9pPr>
                </a:lstStyle>
                <a:p>
                  <a:pPr algn="ctr">
                    <a:spcBef>
                      <a:spcPct val="50000"/>
                    </a:spcBef>
                  </a:pPr>
                  <a:r>
                    <a:rPr lang="fr-FR" altLang="fr-FR" sz="1200" b="1" dirty="0">
                      <a:solidFill>
                        <a:schemeClr val="bg1"/>
                      </a:solidFill>
                    </a:rPr>
                    <a:t>1 </a:t>
                  </a:r>
                  <a:r>
                    <a:rPr lang="fr-FR" altLang="fr-FR" sz="900" b="1" dirty="0">
                      <a:solidFill>
                        <a:schemeClr val="bg1"/>
                      </a:solidFill>
                    </a:rPr>
                    <a:t>retraité</a:t>
                  </a:r>
                </a:p>
              </p:txBody>
            </p:sp>
          </p:grpSp>
          <p:sp>
            <p:nvSpPr>
              <p:cNvPr id="57" name="ZoneTexte 24">
                <a:extLst>
                  <a:ext uri="{FF2B5EF4-FFF2-40B4-BE49-F238E27FC236}">
                    <a16:creationId xmlns:a16="http://schemas.microsoft.com/office/drawing/2014/main" id="{D5A31C02-C502-4288-8DA8-4F0461C1C404}"/>
                  </a:ext>
                </a:extLst>
              </p:cNvPr>
              <p:cNvSpPr txBox="1">
                <a:spLocks noChangeArrowheads="1"/>
              </p:cNvSpPr>
              <p:nvPr/>
            </p:nvSpPr>
            <p:spPr bwMode="auto">
              <a:xfrm>
                <a:off x="1105974" y="5220620"/>
                <a:ext cx="1114425" cy="2823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6728" tIns="48364" rIns="96728" bIns="48364">
                <a:spAutoFit/>
              </a:bodyPr>
              <a:lstStyle>
                <a:lvl1pPr>
                  <a:defRPr>
                    <a:solidFill>
                      <a:schemeClr val="tx1"/>
                    </a:solidFill>
                    <a:latin typeface="Verdana" panose="020B0604030504040204" pitchFamily="34" charset="0"/>
                    <a:ea typeface="MS PGothic" panose="020B0600070205080204" pitchFamily="34" charset="-128"/>
                  </a:defRPr>
                </a:lvl1pPr>
                <a:lvl2pPr marL="742950" indent="-285750">
                  <a:defRPr>
                    <a:solidFill>
                      <a:schemeClr val="tx1"/>
                    </a:solidFill>
                    <a:latin typeface="Verdana" panose="020B0604030504040204" pitchFamily="34" charset="0"/>
                    <a:ea typeface="MS PGothic" panose="020B0600070205080204" pitchFamily="34" charset="-128"/>
                  </a:defRPr>
                </a:lvl2pPr>
                <a:lvl3pPr marL="1143000" indent="-228600">
                  <a:defRPr>
                    <a:solidFill>
                      <a:schemeClr val="tx1"/>
                    </a:solidFill>
                    <a:latin typeface="Verdana" panose="020B0604030504040204" pitchFamily="34" charset="0"/>
                    <a:ea typeface="MS PGothic" panose="020B0600070205080204" pitchFamily="34" charset="-128"/>
                  </a:defRPr>
                </a:lvl3pPr>
                <a:lvl4pPr marL="1600200" indent="-228600">
                  <a:defRPr>
                    <a:solidFill>
                      <a:schemeClr val="tx1"/>
                    </a:solidFill>
                    <a:latin typeface="Verdana" panose="020B0604030504040204" pitchFamily="34" charset="0"/>
                    <a:ea typeface="MS PGothic" panose="020B0600070205080204" pitchFamily="34" charset="-128"/>
                  </a:defRPr>
                </a:lvl4pPr>
                <a:lvl5pPr marL="2057400" indent="-228600">
                  <a:defRPr>
                    <a:solidFill>
                      <a:schemeClr val="tx1"/>
                    </a:solidFill>
                    <a:latin typeface="Verdana" panose="020B0604030504040204" pitchFamily="34" charset="0"/>
                    <a:ea typeface="MS PGothic" panose="020B0600070205080204" pitchFamily="34" charset="-128"/>
                  </a:defRPr>
                </a:lvl5pPr>
                <a:lvl6pPr marL="2514600" indent="-228600" defTabSz="4572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6pPr>
                <a:lvl7pPr marL="2971800" indent="-228600" defTabSz="4572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7pPr>
                <a:lvl8pPr marL="3429000" indent="-228600" defTabSz="4572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8pPr>
                <a:lvl9pPr marL="3886200" indent="-228600" defTabSz="4572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9pPr>
              </a:lstStyle>
              <a:p>
                <a:pPr algn="ctr" eaLnBrk="1" hangingPunct="1"/>
                <a:r>
                  <a:rPr lang="fr-FR" altLang="fr-FR" sz="1200" b="1" dirty="0">
                    <a:solidFill>
                      <a:srgbClr val="000000"/>
                    </a:solidFill>
                  </a:rPr>
                  <a:t>1970</a:t>
                </a:r>
              </a:p>
            </p:txBody>
          </p:sp>
        </p:grpSp>
        <p:sp>
          <p:nvSpPr>
            <p:cNvPr id="55" name="Extraire 4">
              <a:extLst>
                <a:ext uri="{FF2B5EF4-FFF2-40B4-BE49-F238E27FC236}">
                  <a16:creationId xmlns:a16="http://schemas.microsoft.com/office/drawing/2014/main" id="{7F14A67A-F2AD-474A-850C-BFECA6704A61}"/>
                </a:ext>
              </a:extLst>
            </p:cNvPr>
            <p:cNvSpPr>
              <a:spLocks noChangeArrowheads="1"/>
            </p:cNvSpPr>
            <p:nvPr/>
          </p:nvSpPr>
          <p:spPr bwMode="auto">
            <a:xfrm>
              <a:off x="1558889" y="2381520"/>
              <a:ext cx="327446" cy="320681"/>
            </a:xfrm>
            <a:prstGeom prst="flowChartExtract">
              <a:avLst/>
            </a:prstGeom>
            <a:solidFill>
              <a:srgbClr val="BFBFBF"/>
            </a:solidFill>
            <a:ln>
              <a:noFill/>
            </a:ln>
            <a:extLst>
              <a:ext uri="{91240B29-F687-4F45-9708-019B960494DF}">
                <a14:hiddenLine xmlns:a14="http://schemas.microsoft.com/office/drawing/2010/main" w="9525">
                  <a:solidFill>
                    <a:srgbClr val="000000"/>
                  </a:solidFill>
                  <a:round/>
                  <a:headEnd/>
                  <a:tailEnd/>
                </a14:hiddenLine>
              </a:ext>
            </a:extLst>
          </p:spPr>
          <p:txBody>
            <a:bodyPr wrap="square" lIns="96728" tIns="48364" rIns="96728" bIns="48364">
              <a:spAutoFit/>
            </a:bodyPr>
            <a:lstStyle>
              <a:lvl1pPr>
                <a:defRPr>
                  <a:solidFill>
                    <a:schemeClr val="tx1"/>
                  </a:solidFill>
                  <a:latin typeface="Verdana" panose="020B0604030504040204" pitchFamily="34" charset="0"/>
                  <a:ea typeface="MS PGothic" panose="020B0600070205080204" pitchFamily="34" charset="-128"/>
                </a:defRPr>
              </a:lvl1pPr>
              <a:lvl2pPr marL="742950" indent="-285750">
                <a:defRPr>
                  <a:solidFill>
                    <a:schemeClr val="tx1"/>
                  </a:solidFill>
                  <a:latin typeface="Verdana" panose="020B0604030504040204" pitchFamily="34" charset="0"/>
                  <a:ea typeface="MS PGothic" panose="020B0600070205080204" pitchFamily="34" charset="-128"/>
                </a:defRPr>
              </a:lvl2pPr>
              <a:lvl3pPr marL="1143000" indent="-228600">
                <a:defRPr>
                  <a:solidFill>
                    <a:schemeClr val="tx1"/>
                  </a:solidFill>
                  <a:latin typeface="Verdana" panose="020B0604030504040204" pitchFamily="34" charset="0"/>
                  <a:ea typeface="MS PGothic" panose="020B0600070205080204" pitchFamily="34" charset="-128"/>
                </a:defRPr>
              </a:lvl3pPr>
              <a:lvl4pPr marL="1600200" indent="-228600">
                <a:defRPr>
                  <a:solidFill>
                    <a:schemeClr val="tx1"/>
                  </a:solidFill>
                  <a:latin typeface="Verdana" panose="020B0604030504040204" pitchFamily="34" charset="0"/>
                  <a:ea typeface="MS PGothic" panose="020B0600070205080204" pitchFamily="34" charset="-128"/>
                </a:defRPr>
              </a:lvl4pPr>
              <a:lvl5pPr marL="2057400" indent="-228600">
                <a:defRPr>
                  <a:solidFill>
                    <a:schemeClr val="tx1"/>
                  </a:solidFill>
                  <a:latin typeface="Verdana" panose="020B0604030504040204" pitchFamily="34" charset="0"/>
                  <a:ea typeface="MS PGothic" panose="020B0600070205080204" pitchFamily="34" charset="-128"/>
                </a:defRPr>
              </a:lvl5pPr>
              <a:lvl6pPr marL="2514600" indent="-228600" defTabSz="4572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6pPr>
              <a:lvl7pPr marL="2971800" indent="-228600" defTabSz="4572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7pPr>
              <a:lvl8pPr marL="3429000" indent="-228600" defTabSz="4572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8pPr>
              <a:lvl9pPr marL="3886200" indent="-228600" defTabSz="4572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9pPr>
            </a:lstStyle>
            <a:p>
              <a:pPr>
                <a:spcBef>
                  <a:spcPct val="50000"/>
                </a:spcBef>
              </a:pPr>
              <a:endParaRPr lang="fr-FR" altLang="fr-FR" dirty="0">
                <a:solidFill>
                  <a:srgbClr val="000000"/>
                </a:solidFill>
                <a:latin typeface="Calibri" panose="020F0502020204030204" pitchFamily="34" charset="0"/>
              </a:endParaRPr>
            </a:p>
          </p:txBody>
        </p:sp>
      </p:grpSp>
      <p:grpSp>
        <p:nvGrpSpPr>
          <p:cNvPr id="61" name="Groupe 60">
            <a:extLst>
              <a:ext uri="{FF2B5EF4-FFF2-40B4-BE49-F238E27FC236}">
                <a16:creationId xmlns:a16="http://schemas.microsoft.com/office/drawing/2014/main" id="{DD44C112-1710-45C1-90BD-99968C81B17A}"/>
              </a:ext>
            </a:extLst>
          </p:cNvPr>
          <p:cNvGrpSpPr/>
          <p:nvPr/>
        </p:nvGrpSpPr>
        <p:grpSpPr>
          <a:xfrm>
            <a:off x="5188045" y="2597619"/>
            <a:ext cx="3700451" cy="740412"/>
            <a:chOff x="5188045" y="2597619"/>
            <a:chExt cx="3700451" cy="740412"/>
          </a:xfrm>
        </p:grpSpPr>
        <p:grpSp>
          <p:nvGrpSpPr>
            <p:cNvPr id="62" name="Groupe 2">
              <a:extLst>
                <a:ext uri="{FF2B5EF4-FFF2-40B4-BE49-F238E27FC236}">
                  <a16:creationId xmlns:a16="http://schemas.microsoft.com/office/drawing/2014/main" id="{1B1B9685-A12F-4B65-A1AE-A3D5E26644C2}"/>
                </a:ext>
              </a:extLst>
            </p:cNvPr>
            <p:cNvGrpSpPr>
              <a:grpSpLocks/>
            </p:cNvGrpSpPr>
            <p:nvPr/>
          </p:nvGrpSpPr>
          <p:grpSpPr bwMode="auto">
            <a:xfrm>
              <a:off x="5188045" y="2597619"/>
              <a:ext cx="3700451" cy="740412"/>
              <a:chOff x="4962011" y="5552236"/>
              <a:chExt cx="3700381" cy="739285"/>
            </a:xfrm>
          </p:grpSpPr>
          <p:cxnSp>
            <p:nvCxnSpPr>
              <p:cNvPr id="64" name="Connecteur droit 63">
                <a:extLst>
                  <a:ext uri="{FF2B5EF4-FFF2-40B4-BE49-F238E27FC236}">
                    <a16:creationId xmlns:a16="http://schemas.microsoft.com/office/drawing/2014/main" id="{680D6372-044E-4201-9373-251281B81BB4}"/>
                  </a:ext>
                </a:extLst>
              </p:cNvPr>
              <p:cNvCxnSpPr>
                <a:stCxn id="65" idx="6"/>
              </p:cNvCxnSpPr>
              <p:nvPr/>
            </p:nvCxnSpPr>
            <p:spPr bwMode="auto">
              <a:xfrm flipV="1">
                <a:off x="5898610" y="5799509"/>
                <a:ext cx="1657319" cy="147412"/>
              </a:xfrm>
              <a:prstGeom prst="line">
                <a:avLst/>
              </a:prstGeom>
              <a:noFill/>
              <a:ln w="31750" cap="flat" cmpd="sng" algn="ctr">
                <a:solidFill>
                  <a:schemeClr val="bg1">
                    <a:lumMod val="65000"/>
                  </a:schemeClr>
                </a:solidFill>
                <a:prstDash val="solid"/>
                <a:round/>
                <a:headEnd type="none" w="med" len="med"/>
                <a:tailEnd type="none" w="med" len="med"/>
              </a:ln>
              <a:effectLst/>
            </p:spPr>
          </p:cxnSp>
          <p:sp>
            <p:nvSpPr>
              <p:cNvPr id="65" name="Ellipse 19">
                <a:extLst>
                  <a:ext uri="{FF2B5EF4-FFF2-40B4-BE49-F238E27FC236}">
                    <a16:creationId xmlns:a16="http://schemas.microsoft.com/office/drawing/2014/main" id="{6932567B-5536-4209-B2E4-A4684B01268C}"/>
                  </a:ext>
                </a:extLst>
              </p:cNvPr>
              <p:cNvSpPr>
                <a:spLocks noChangeArrowheads="1"/>
              </p:cNvSpPr>
              <p:nvPr/>
            </p:nvSpPr>
            <p:spPr bwMode="auto">
              <a:xfrm>
                <a:off x="4962011" y="5603414"/>
                <a:ext cx="936104" cy="688107"/>
              </a:xfrm>
              <a:prstGeom prst="ellipse">
                <a:avLst/>
              </a:prstGeom>
              <a:solidFill>
                <a:srgbClr val="E16E22"/>
              </a:solidFill>
              <a:ln>
                <a:noFill/>
              </a:ln>
              <a:extLst>
                <a:ext uri="{91240B29-F687-4F45-9708-019B960494DF}">
                  <a14:hiddenLine xmlns:a14="http://schemas.microsoft.com/office/drawing/2010/main" w="9525">
                    <a:solidFill>
                      <a:srgbClr val="000000"/>
                    </a:solidFill>
                    <a:round/>
                    <a:headEnd/>
                    <a:tailEnd/>
                  </a14:hiddenLine>
                </a:ext>
              </a:extLst>
            </p:spPr>
            <p:txBody>
              <a:bodyPr lIns="96728" tIns="48364" rIns="96728" bIns="48364">
                <a:spAutoFit/>
              </a:bodyPr>
              <a:lstStyle>
                <a:lvl1pPr>
                  <a:defRPr>
                    <a:solidFill>
                      <a:schemeClr val="tx1"/>
                    </a:solidFill>
                    <a:latin typeface="Verdana" panose="020B0604030504040204" pitchFamily="34" charset="0"/>
                    <a:ea typeface="MS PGothic" panose="020B0600070205080204" pitchFamily="34" charset="-128"/>
                  </a:defRPr>
                </a:lvl1pPr>
                <a:lvl2pPr marL="742950" indent="-285750">
                  <a:defRPr>
                    <a:solidFill>
                      <a:schemeClr val="tx1"/>
                    </a:solidFill>
                    <a:latin typeface="Verdana" panose="020B0604030504040204" pitchFamily="34" charset="0"/>
                    <a:ea typeface="MS PGothic" panose="020B0600070205080204" pitchFamily="34" charset="-128"/>
                  </a:defRPr>
                </a:lvl2pPr>
                <a:lvl3pPr marL="1143000" indent="-228600">
                  <a:defRPr>
                    <a:solidFill>
                      <a:schemeClr val="tx1"/>
                    </a:solidFill>
                    <a:latin typeface="Verdana" panose="020B0604030504040204" pitchFamily="34" charset="0"/>
                    <a:ea typeface="MS PGothic" panose="020B0600070205080204" pitchFamily="34" charset="-128"/>
                  </a:defRPr>
                </a:lvl3pPr>
                <a:lvl4pPr marL="1600200" indent="-228600">
                  <a:defRPr>
                    <a:solidFill>
                      <a:schemeClr val="tx1"/>
                    </a:solidFill>
                    <a:latin typeface="Verdana" panose="020B0604030504040204" pitchFamily="34" charset="0"/>
                    <a:ea typeface="MS PGothic" panose="020B0600070205080204" pitchFamily="34" charset="-128"/>
                  </a:defRPr>
                </a:lvl4pPr>
                <a:lvl5pPr marL="2057400" indent="-228600">
                  <a:defRPr>
                    <a:solidFill>
                      <a:schemeClr val="tx1"/>
                    </a:solidFill>
                    <a:latin typeface="Verdana" panose="020B0604030504040204" pitchFamily="34" charset="0"/>
                    <a:ea typeface="MS PGothic" panose="020B0600070205080204" pitchFamily="34" charset="-128"/>
                  </a:defRPr>
                </a:lvl5pPr>
                <a:lvl6pPr marL="2514600" indent="-228600" defTabSz="4572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6pPr>
                <a:lvl7pPr marL="2971800" indent="-228600" defTabSz="4572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7pPr>
                <a:lvl8pPr marL="3429000" indent="-228600" defTabSz="4572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8pPr>
                <a:lvl9pPr marL="3886200" indent="-228600" defTabSz="4572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9pPr>
              </a:lstStyle>
              <a:p>
                <a:pPr algn="ctr">
                  <a:spcBef>
                    <a:spcPct val="50000"/>
                  </a:spcBef>
                </a:pPr>
                <a:r>
                  <a:rPr lang="fr-FR" altLang="fr-FR" sz="1200" b="1" dirty="0">
                    <a:solidFill>
                      <a:srgbClr val="FFFFFF"/>
                    </a:solidFill>
                  </a:rPr>
                  <a:t>1,2</a:t>
                </a:r>
              </a:p>
              <a:p>
                <a:pPr algn="ctr">
                  <a:spcBef>
                    <a:spcPct val="50000"/>
                  </a:spcBef>
                </a:pPr>
                <a:r>
                  <a:rPr lang="fr-FR" altLang="fr-FR" sz="900" b="1" dirty="0">
                    <a:solidFill>
                      <a:srgbClr val="FFFFFF"/>
                    </a:solidFill>
                  </a:rPr>
                  <a:t>actifs</a:t>
                </a:r>
              </a:p>
            </p:txBody>
          </p:sp>
          <p:sp>
            <p:nvSpPr>
              <p:cNvPr id="66" name="Ellipse 20">
                <a:extLst>
                  <a:ext uri="{FF2B5EF4-FFF2-40B4-BE49-F238E27FC236}">
                    <a16:creationId xmlns:a16="http://schemas.microsoft.com/office/drawing/2014/main" id="{52069DF8-CEB9-47AA-81C4-7B5363EC94B1}"/>
                  </a:ext>
                </a:extLst>
              </p:cNvPr>
              <p:cNvSpPr>
                <a:spLocks noChangeArrowheads="1"/>
              </p:cNvSpPr>
              <p:nvPr/>
            </p:nvSpPr>
            <p:spPr bwMode="auto">
              <a:xfrm>
                <a:off x="7578536" y="5552236"/>
                <a:ext cx="1083856" cy="688107"/>
              </a:xfrm>
              <a:prstGeom prst="ellipse">
                <a:avLst/>
              </a:prstGeom>
              <a:solidFill>
                <a:srgbClr val="E16E22"/>
              </a:solidFill>
              <a:ln>
                <a:noFill/>
              </a:ln>
              <a:extLst>
                <a:ext uri="{91240B29-F687-4F45-9708-019B960494DF}">
                  <a14:hiddenLine xmlns:a14="http://schemas.microsoft.com/office/drawing/2010/main" w="9525">
                    <a:solidFill>
                      <a:srgbClr val="000000"/>
                    </a:solidFill>
                    <a:round/>
                    <a:headEnd/>
                    <a:tailEnd/>
                  </a14:hiddenLine>
                </a:ext>
              </a:extLst>
            </p:spPr>
            <p:txBody>
              <a:bodyPr lIns="96728" tIns="48364" rIns="96728" bIns="48364">
                <a:spAutoFit/>
              </a:bodyPr>
              <a:lstStyle>
                <a:lvl1pPr>
                  <a:defRPr>
                    <a:solidFill>
                      <a:schemeClr val="tx1"/>
                    </a:solidFill>
                    <a:latin typeface="Verdana" panose="020B0604030504040204" pitchFamily="34" charset="0"/>
                    <a:ea typeface="MS PGothic" panose="020B0600070205080204" pitchFamily="34" charset="-128"/>
                  </a:defRPr>
                </a:lvl1pPr>
                <a:lvl2pPr marL="742950" indent="-285750">
                  <a:defRPr>
                    <a:solidFill>
                      <a:schemeClr val="tx1"/>
                    </a:solidFill>
                    <a:latin typeface="Verdana" panose="020B0604030504040204" pitchFamily="34" charset="0"/>
                    <a:ea typeface="MS PGothic" panose="020B0600070205080204" pitchFamily="34" charset="-128"/>
                  </a:defRPr>
                </a:lvl2pPr>
                <a:lvl3pPr marL="1143000" indent="-228600">
                  <a:defRPr>
                    <a:solidFill>
                      <a:schemeClr val="tx1"/>
                    </a:solidFill>
                    <a:latin typeface="Verdana" panose="020B0604030504040204" pitchFamily="34" charset="0"/>
                    <a:ea typeface="MS PGothic" panose="020B0600070205080204" pitchFamily="34" charset="-128"/>
                  </a:defRPr>
                </a:lvl3pPr>
                <a:lvl4pPr marL="1600200" indent="-228600">
                  <a:defRPr>
                    <a:solidFill>
                      <a:schemeClr val="tx1"/>
                    </a:solidFill>
                    <a:latin typeface="Verdana" panose="020B0604030504040204" pitchFamily="34" charset="0"/>
                    <a:ea typeface="MS PGothic" panose="020B0600070205080204" pitchFamily="34" charset="-128"/>
                  </a:defRPr>
                </a:lvl4pPr>
                <a:lvl5pPr marL="2057400" indent="-228600">
                  <a:defRPr>
                    <a:solidFill>
                      <a:schemeClr val="tx1"/>
                    </a:solidFill>
                    <a:latin typeface="Verdana" panose="020B0604030504040204" pitchFamily="34" charset="0"/>
                    <a:ea typeface="MS PGothic" panose="020B0600070205080204" pitchFamily="34" charset="-128"/>
                  </a:defRPr>
                </a:lvl5pPr>
                <a:lvl6pPr marL="2514600" indent="-228600" defTabSz="4572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6pPr>
                <a:lvl7pPr marL="2971800" indent="-228600" defTabSz="4572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7pPr>
                <a:lvl8pPr marL="3429000" indent="-228600" defTabSz="4572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8pPr>
                <a:lvl9pPr marL="3886200" indent="-228600" defTabSz="4572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9pPr>
              </a:lstStyle>
              <a:p>
                <a:pPr algn="ctr">
                  <a:spcBef>
                    <a:spcPct val="50000"/>
                  </a:spcBef>
                </a:pPr>
                <a:r>
                  <a:rPr lang="fr-FR" altLang="fr-FR" sz="1200" b="1" dirty="0">
                    <a:solidFill>
                      <a:srgbClr val="FFFFFF"/>
                    </a:solidFill>
                  </a:rPr>
                  <a:t>1</a:t>
                </a:r>
              </a:p>
              <a:p>
                <a:pPr algn="ctr">
                  <a:spcBef>
                    <a:spcPct val="50000"/>
                  </a:spcBef>
                </a:pPr>
                <a:r>
                  <a:rPr lang="fr-FR" altLang="fr-FR" sz="900" b="1" dirty="0">
                    <a:solidFill>
                      <a:srgbClr val="FFFFFF"/>
                    </a:solidFill>
                  </a:rPr>
                  <a:t>retraité</a:t>
                </a:r>
              </a:p>
            </p:txBody>
          </p:sp>
          <p:sp>
            <p:nvSpPr>
              <p:cNvPr id="67" name="ZoneTexte 26">
                <a:extLst>
                  <a:ext uri="{FF2B5EF4-FFF2-40B4-BE49-F238E27FC236}">
                    <a16:creationId xmlns:a16="http://schemas.microsoft.com/office/drawing/2014/main" id="{9A2E2727-4273-46CB-9342-F397036A936A}"/>
                  </a:ext>
                </a:extLst>
              </p:cNvPr>
              <p:cNvSpPr txBox="1">
                <a:spLocks noChangeArrowheads="1"/>
              </p:cNvSpPr>
              <p:nvPr/>
            </p:nvSpPr>
            <p:spPr bwMode="auto">
              <a:xfrm>
                <a:off x="6038377" y="5566168"/>
                <a:ext cx="1114425" cy="2823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6728" tIns="48364" rIns="96728" bIns="48364">
                <a:spAutoFit/>
              </a:bodyPr>
              <a:lstStyle>
                <a:lvl1pPr>
                  <a:defRPr>
                    <a:solidFill>
                      <a:schemeClr val="tx1"/>
                    </a:solidFill>
                    <a:latin typeface="Verdana" panose="020B0604030504040204" pitchFamily="34" charset="0"/>
                    <a:ea typeface="MS PGothic" panose="020B0600070205080204" pitchFamily="34" charset="-128"/>
                  </a:defRPr>
                </a:lvl1pPr>
                <a:lvl2pPr marL="742950" indent="-285750">
                  <a:defRPr>
                    <a:solidFill>
                      <a:schemeClr val="tx1"/>
                    </a:solidFill>
                    <a:latin typeface="Verdana" panose="020B0604030504040204" pitchFamily="34" charset="0"/>
                    <a:ea typeface="MS PGothic" panose="020B0600070205080204" pitchFamily="34" charset="-128"/>
                  </a:defRPr>
                </a:lvl2pPr>
                <a:lvl3pPr marL="1143000" indent="-228600">
                  <a:defRPr>
                    <a:solidFill>
                      <a:schemeClr val="tx1"/>
                    </a:solidFill>
                    <a:latin typeface="Verdana" panose="020B0604030504040204" pitchFamily="34" charset="0"/>
                    <a:ea typeface="MS PGothic" panose="020B0600070205080204" pitchFamily="34" charset="-128"/>
                  </a:defRPr>
                </a:lvl3pPr>
                <a:lvl4pPr marL="1600200" indent="-228600">
                  <a:defRPr>
                    <a:solidFill>
                      <a:schemeClr val="tx1"/>
                    </a:solidFill>
                    <a:latin typeface="Verdana" panose="020B0604030504040204" pitchFamily="34" charset="0"/>
                    <a:ea typeface="MS PGothic" panose="020B0600070205080204" pitchFamily="34" charset="-128"/>
                  </a:defRPr>
                </a:lvl4pPr>
                <a:lvl5pPr marL="2057400" indent="-228600">
                  <a:defRPr>
                    <a:solidFill>
                      <a:schemeClr val="tx1"/>
                    </a:solidFill>
                    <a:latin typeface="Verdana" panose="020B0604030504040204" pitchFamily="34" charset="0"/>
                    <a:ea typeface="MS PGothic" panose="020B0600070205080204" pitchFamily="34" charset="-128"/>
                  </a:defRPr>
                </a:lvl5pPr>
                <a:lvl6pPr marL="2514600" indent="-228600" defTabSz="4572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6pPr>
                <a:lvl7pPr marL="2971800" indent="-228600" defTabSz="4572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7pPr>
                <a:lvl8pPr marL="3429000" indent="-228600" defTabSz="4572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8pPr>
                <a:lvl9pPr marL="3886200" indent="-228600" defTabSz="4572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9pPr>
              </a:lstStyle>
              <a:p>
                <a:pPr algn="ctr" eaLnBrk="1" hangingPunct="1"/>
                <a:r>
                  <a:rPr lang="fr-FR" altLang="fr-FR" sz="1200" b="1" dirty="0">
                    <a:solidFill>
                      <a:srgbClr val="000000"/>
                    </a:solidFill>
                  </a:rPr>
                  <a:t>2050</a:t>
                </a:r>
              </a:p>
            </p:txBody>
          </p:sp>
        </p:grpSp>
        <p:sp>
          <p:nvSpPr>
            <p:cNvPr id="63" name="Extraire 4">
              <a:extLst>
                <a:ext uri="{FF2B5EF4-FFF2-40B4-BE49-F238E27FC236}">
                  <a16:creationId xmlns:a16="http://schemas.microsoft.com/office/drawing/2014/main" id="{DDCA100D-D36A-47FE-9E0E-92F8BB1F9A53}"/>
                </a:ext>
              </a:extLst>
            </p:cNvPr>
            <p:cNvSpPr>
              <a:spLocks noChangeArrowheads="1"/>
            </p:cNvSpPr>
            <p:nvPr/>
          </p:nvSpPr>
          <p:spPr bwMode="auto">
            <a:xfrm>
              <a:off x="6761566" y="2904511"/>
              <a:ext cx="327446" cy="320681"/>
            </a:xfrm>
            <a:prstGeom prst="flowChartExtract">
              <a:avLst/>
            </a:prstGeom>
            <a:solidFill>
              <a:srgbClr val="BFBFBF"/>
            </a:solidFill>
            <a:ln>
              <a:noFill/>
            </a:ln>
            <a:extLst>
              <a:ext uri="{91240B29-F687-4F45-9708-019B960494DF}">
                <a14:hiddenLine xmlns:a14="http://schemas.microsoft.com/office/drawing/2010/main" w="9525">
                  <a:solidFill>
                    <a:srgbClr val="000000"/>
                  </a:solidFill>
                  <a:round/>
                  <a:headEnd/>
                  <a:tailEnd/>
                </a14:hiddenLine>
              </a:ext>
            </a:extLst>
          </p:spPr>
          <p:txBody>
            <a:bodyPr wrap="square" lIns="96728" tIns="48364" rIns="96728" bIns="48364">
              <a:spAutoFit/>
            </a:bodyPr>
            <a:lstStyle>
              <a:lvl1pPr>
                <a:defRPr>
                  <a:solidFill>
                    <a:schemeClr val="tx1"/>
                  </a:solidFill>
                  <a:latin typeface="Verdana" panose="020B0604030504040204" pitchFamily="34" charset="0"/>
                  <a:ea typeface="MS PGothic" panose="020B0600070205080204" pitchFamily="34" charset="-128"/>
                </a:defRPr>
              </a:lvl1pPr>
              <a:lvl2pPr marL="742950" indent="-285750">
                <a:defRPr>
                  <a:solidFill>
                    <a:schemeClr val="tx1"/>
                  </a:solidFill>
                  <a:latin typeface="Verdana" panose="020B0604030504040204" pitchFamily="34" charset="0"/>
                  <a:ea typeface="MS PGothic" panose="020B0600070205080204" pitchFamily="34" charset="-128"/>
                </a:defRPr>
              </a:lvl2pPr>
              <a:lvl3pPr marL="1143000" indent="-228600">
                <a:defRPr>
                  <a:solidFill>
                    <a:schemeClr val="tx1"/>
                  </a:solidFill>
                  <a:latin typeface="Verdana" panose="020B0604030504040204" pitchFamily="34" charset="0"/>
                  <a:ea typeface="MS PGothic" panose="020B0600070205080204" pitchFamily="34" charset="-128"/>
                </a:defRPr>
              </a:lvl3pPr>
              <a:lvl4pPr marL="1600200" indent="-228600">
                <a:defRPr>
                  <a:solidFill>
                    <a:schemeClr val="tx1"/>
                  </a:solidFill>
                  <a:latin typeface="Verdana" panose="020B0604030504040204" pitchFamily="34" charset="0"/>
                  <a:ea typeface="MS PGothic" panose="020B0600070205080204" pitchFamily="34" charset="-128"/>
                </a:defRPr>
              </a:lvl4pPr>
              <a:lvl5pPr marL="2057400" indent="-228600">
                <a:defRPr>
                  <a:solidFill>
                    <a:schemeClr val="tx1"/>
                  </a:solidFill>
                  <a:latin typeface="Verdana" panose="020B0604030504040204" pitchFamily="34" charset="0"/>
                  <a:ea typeface="MS PGothic" panose="020B0600070205080204" pitchFamily="34" charset="-128"/>
                </a:defRPr>
              </a:lvl5pPr>
              <a:lvl6pPr marL="2514600" indent="-228600" defTabSz="4572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6pPr>
              <a:lvl7pPr marL="2971800" indent="-228600" defTabSz="4572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7pPr>
              <a:lvl8pPr marL="3429000" indent="-228600" defTabSz="4572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8pPr>
              <a:lvl9pPr marL="3886200" indent="-228600" defTabSz="4572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9pPr>
            </a:lstStyle>
            <a:p>
              <a:pPr>
                <a:spcBef>
                  <a:spcPct val="50000"/>
                </a:spcBef>
              </a:pPr>
              <a:endParaRPr lang="fr-FR" altLang="fr-FR">
                <a:solidFill>
                  <a:srgbClr val="000000"/>
                </a:solidFill>
                <a:latin typeface="Calibri" panose="020F0502020204030204" pitchFamily="34" charset="0"/>
              </a:endParaRPr>
            </a:p>
          </p:txBody>
        </p:sp>
      </p:grpSp>
      <p:sp>
        <p:nvSpPr>
          <p:cNvPr id="38" name="Espace réservé du texte 2">
            <a:extLst>
              <a:ext uri="{FF2B5EF4-FFF2-40B4-BE49-F238E27FC236}">
                <a16:creationId xmlns:a16="http://schemas.microsoft.com/office/drawing/2014/main" id="{64D50002-ABE8-4B3C-918D-2363371FB4F1}"/>
              </a:ext>
            </a:extLst>
          </p:cNvPr>
          <p:cNvSpPr>
            <a:spLocks noGrp="1"/>
          </p:cNvSpPr>
          <p:nvPr>
            <p:ph type="body" sz="quarter" idx="12"/>
          </p:nvPr>
        </p:nvSpPr>
        <p:spPr>
          <a:xfrm>
            <a:off x="4813540" y="99276"/>
            <a:ext cx="3881415" cy="363537"/>
          </a:xfrm>
        </p:spPr>
        <p:txBody>
          <a:bodyPr/>
          <a:lstStyle/>
          <a:p>
            <a:r>
              <a:rPr lang="fr-FR" dirty="0"/>
              <a:t>préambule</a:t>
            </a:r>
          </a:p>
        </p:txBody>
      </p:sp>
    </p:spTree>
    <p:extLst>
      <p:ext uri="{BB962C8B-B14F-4D97-AF65-F5344CB8AC3E}">
        <p14:creationId xmlns:p14="http://schemas.microsoft.com/office/powerpoint/2010/main" val="33800647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fade">
                                      <p:cBhvr>
                                        <p:cTn id="7" dur="1000"/>
                                        <p:tgtEl>
                                          <p:spTgt spid="45"/>
                                        </p:tgtEl>
                                      </p:cBhvr>
                                    </p:animEffect>
                                  </p:childTnLst>
                                </p:cTn>
                              </p:par>
                            </p:childTnLst>
                          </p:cTn>
                        </p:par>
                        <p:par>
                          <p:cTn id="8" fill="hold">
                            <p:stCondLst>
                              <p:cond delay="1000"/>
                            </p:stCondLst>
                            <p:childTnLst>
                              <p:par>
                                <p:cTn id="9" presetID="10" presetClass="entr" presetSubtype="0" fill="hold" nodeType="afterEffect">
                                  <p:stCondLst>
                                    <p:cond delay="0"/>
                                  </p:stCondLst>
                                  <p:childTnLst>
                                    <p:set>
                                      <p:cBhvr>
                                        <p:cTn id="10" dur="1" fill="hold">
                                          <p:stCondLst>
                                            <p:cond delay="0"/>
                                          </p:stCondLst>
                                        </p:cTn>
                                        <p:tgtEl>
                                          <p:spTgt spid="53"/>
                                        </p:tgtEl>
                                        <p:attrNameLst>
                                          <p:attrName>style.visibility</p:attrName>
                                        </p:attrNameLst>
                                      </p:cBhvr>
                                      <p:to>
                                        <p:strVal val="visible"/>
                                      </p:to>
                                    </p:set>
                                    <p:animEffect transition="in" filter="fade">
                                      <p:cBhvr>
                                        <p:cTn id="11" dur="1000"/>
                                        <p:tgtEl>
                                          <p:spTgt spid="53"/>
                                        </p:tgtEl>
                                      </p:cBhvr>
                                    </p:animEffect>
                                  </p:childTnLst>
                                </p:cTn>
                              </p:par>
                            </p:childTnLst>
                          </p:cTn>
                        </p:par>
                        <p:par>
                          <p:cTn id="12" fill="hold">
                            <p:stCondLst>
                              <p:cond delay="2000"/>
                            </p:stCondLst>
                            <p:childTnLst>
                              <p:par>
                                <p:cTn id="13" presetID="10" presetClass="entr" presetSubtype="0" fill="hold" nodeType="afterEffect">
                                  <p:stCondLst>
                                    <p:cond delay="0"/>
                                  </p:stCondLst>
                                  <p:childTnLst>
                                    <p:set>
                                      <p:cBhvr>
                                        <p:cTn id="14" dur="1" fill="hold">
                                          <p:stCondLst>
                                            <p:cond delay="0"/>
                                          </p:stCondLst>
                                        </p:cTn>
                                        <p:tgtEl>
                                          <p:spTgt spid="30"/>
                                        </p:tgtEl>
                                        <p:attrNameLst>
                                          <p:attrName>style.visibility</p:attrName>
                                        </p:attrNameLst>
                                      </p:cBhvr>
                                      <p:to>
                                        <p:strVal val="visible"/>
                                      </p:to>
                                    </p:set>
                                    <p:animEffect transition="in" filter="fade">
                                      <p:cBhvr>
                                        <p:cTn id="15" dur="1000"/>
                                        <p:tgtEl>
                                          <p:spTgt spid="30"/>
                                        </p:tgtEl>
                                      </p:cBhvr>
                                    </p:animEffect>
                                  </p:childTnLst>
                                </p:cTn>
                              </p:par>
                            </p:childTnLst>
                          </p:cTn>
                        </p:par>
                        <p:par>
                          <p:cTn id="16" fill="hold">
                            <p:stCondLst>
                              <p:cond delay="3000"/>
                            </p:stCondLst>
                            <p:childTnLst>
                              <p:par>
                                <p:cTn id="17" presetID="10" presetClass="entr" presetSubtype="0" fill="hold" nodeType="afterEffect">
                                  <p:stCondLst>
                                    <p:cond delay="0"/>
                                  </p:stCondLst>
                                  <p:childTnLst>
                                    <p:set>
                                      <p:cBhvr>
                                        <p:cTn id="18" dur="1" fill="hold">
                                          <p:stCondLst>
                                            <p:cond delay="0"/>
                                          </p:stCondLst>
                                        </p:cTn>
                                        <p:tgtEl>
                                          <p:spTgt spid="61"/>
                                        </p:tgtEl>
                                        <p:attrNameLst>
                                          <p:attrName>style.visibility</p:attrName>
                                        </p:attrNameLst>
                                      </p:cBhvr>
                                      <p:to>
                                        <p:strVal val="visible"/>
                                      </p:to>
                                    </p:set>
                                    <p:animEffect transition="in" filter="fade">
                                      <p:cBhvr>
                                        <p:cTn id="19" dur="1000"/>
                                        <p:tgtEl>
                                          <p:spTgt spid="61"/>
                                        </p:tgtEl>
                                      </p:cBhvr>
                                    </p:animEffect>
                                  </p:childTnLst>
                                </p:cTn>
                              </p:par>
                            </p:childTnLst>
                          </p:cTn>
                        </p:par>
                        <p:par>
                          <p:cTn id="20" fill="hold">
                            <p:stCondLst>
                              <p:cond delay="4000"/>
                            </p:stCondLst>
                            <p:childTnLst>
                              <p:par>
                                <p:cTn id="21" presetID="10" presetClass="entr" presetSubtype="0" fill="hold" nodeType="afterEffect">
                                  <p:stCondLst>
                                    <p:cond delay="0"/>
                                  </p:stCondLst>
                                  <p:childTnLst>
                                    <p:set>
                                      <p:cBhvr>
                                        <p:cTn id="22" dur="1" fill="hold">
                                          <p:stCondLst>
                                            <p:cond delay="0"/>
                                          </p:stCondLst>
                                        </p:cTn>
                                        <p:tgtEl>
                                          <p:spTgt spid="48"/>
                                        </p:tgtEl>
                                        <p:attrNameLst>
                                          <p:attrName>style.visibility</p:attrName>
                                        </p:attrNameLst>
                                      </p:cBhvr>
                                      <p:to>
                                        <p:strVal val="visible"/>
                                      </p:to>
                                    </p:set>
                                    <p:animEffect transition="in" filter="fade">
                                      <p:cBhvr>
                                        <p:cTn id="23" dur="1000"/>
                                        <p:tgtEl>
                                          <p:spTgt spid="48"/>
                                        </p:tgtEl>
                                      </p:cBhvr>
                                    </p:animEffect>
                                  </p:childTnLst>
                                </p:cTn>
                              </p:par>
                            </p:childTnLst>
                          </p:cTn>
                        </p:par>
                        <p:par>
                          <p:cTn id="24" fill="hold">
                            <p:stCondLst>
                              <p:cond delay="5000"/>
                            </p:stCondLst>
                            <p:childTnLst>
                              <p:par>
                                <p:cTn id="25" presetID="10" presetClass="entr" presetSubtype="0" fill="hold" grpId="0" nodeType="afterEffect">
                                  <p:stCondLst>
                                    <p:cond delay="0"/>
                                  </p:stCondLst>
                                  <p:childTnLst>
                                    <p:set>
                                      <p:cBhvr>
                                        <p:cTn id="26" dur="1" fill="hold">
                                          <p:stCondLst>
                                            <p:cond delay="0"/>
                                          </p:stCondLst>
                                        </p:cTn>
                                        <p:tgtEl>
                                          <p:spTgt spid="29">
                                            <p:txEl>
                                              <p:pRg st="0" end="0"/>
                                            </p:txEl>
                                          </p:spTgt>
                                        </p:tgtEl>
                                        <p:attrNameLst>
                                          <p:attrName>style.visibility</p:attrName>
                                        </p:attrNameLst>
                                      </p:cBhvr>
                                      <p:to>
                                        <p:strVal val="visible"/>
                                      </p:to>
                                    </p:set>
                                    <p:animEffect transition="in" filter="fade">
                                      <p:cBhvr>
                                        <p:cTn id="27" dur="1000"/>
                                        <p:tgtEl>
                                          <p:spTgt spid="29">
                                            <p:txEl>
                                              <p:pRg st="0" end="0"/>
                                            </p:txEl>
                                          </p:spTgt>
                                        </p:tgtEl>
                                      </p:cBhvr>
                                    </p:animEffect>
                                  </p:childTnLst>
                                </p:cTn>
                              </p:par>
                            </p:childTnLst>
                          </p:cTn>
                        </p:par>
                        <p:par>
                          <p:cTn id="28" fill="hold">
                            <p:stCondLst>
                              <p:cond delay="6000"/>
                            </p:stCondLst>
                            <p:childTnLst>
                              <p:par>
                                <p:cTn id="29" presetID="10" presetClass="entr" presetSubtype="0" fill="hold" grpId="0" nodeType="afterEffect">
                                  <p:stCondLst>
                                    <p:cond delay="0"/>
                                  </p:stCondLst>
                                  <p:childTnLst>
                                    <p:set>
                                      <p:cBhvr>
                                        <p:cTn id="30" dur="1" fill="hold">
                                          <p:stCondLst>
                                            <p:cond delay="0"/>
                                          </p:stCondLst>
                                        </p:cTn>
                                        <p:tgtEl>
                                          <p:spTgt spid="46"/>
                                        </p:tgtEl>
                                        <p:attrNameLst>
                                          <p:attrName>style.visibility</p:attrName>
                                        </p:attrNameLst>
                                      </p:cBhvr>
                                      <p:to>
                                        <p:strVal val="visible"/>
                                      </p:to>
                                    </p:set>
                                    <p:animEffect transition="in" filter="fade">
                                      <p:cBhvr>
                                        <p:cTn id="31" dur="1000"/>
                                        <p:tgtEl>
                                          <p:spTgt spid="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build="p"/>
      <p:bldP spid="45" grpId="0"/>
      <p:bldP spid="46"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62B51F61-8F18-469F-A47A-9A6D5FF8316A}"/>
              </a:ext>
            </a:extLst>
          </p:cNvPr>
          <p:cNvSpPr>
            <a:spLocks noGrp="1"/>
          </p:cNvSpPr>
          <p:nvPr>
            <p:ph type="title"/>
          </p:nvPr>
        </p:nvSpPr>
        <p:spPr/>
        <p:txBody>
          <a:bodyPr/>
          <a:lstStyle/>
          <a:p>
            <a:r>
              <a:rPr lang="fr-FR" dirty="0"/>
              <a:t>1</a:t>
            </a:r>
          </a:p>
        </p:txBody>
      </p:sp>
      <p:sp>
        <p:nvSpPr>
          <p:cNvPr id="3" name="Espace réservé du texte 2">
            <a:extLst>
              <a:ext uri="{FF2B5EF4-FFF2-40B4-BE49-F238E27FC236}">
                <a16:creationId xmlns:a16="http://schemas.microsoft.com/office/drawing/2014/main" id="{D43EC8A0-96E2-43F3-94B8-C777B16119C5}"/>
              </a:ext>
            </a:extLst>
          </p:cNvPr>
          <p:cNvSpPr>
            <a:spLocks noGrp="1"/>
          </p:cNvSpPr>
          <p:nvPr>
            <p:ph type="body" sz="quarter" idx="12"/>
          </p:nvPr>
        </p:nvSpPr>
        <p:spPr/>
        <p:txBody>
          <a:bodyPr/>
          <a:lstStyle/>
          <a:p>
            <a:r>
              <a:rPr lang="fr-FR" dirty="0"/>
              <a:t>préambule</a:t>
            </a:r>
          </a:p>
        </p:txBody>
      </p:sp>
      <p:sp>
        <p:nvSpPr>
          <p:cNvPr id="5" name="Espace réservé du texte 4">
            <a:extLst>
              <a:ext uri="{FF2B5EF4-FFF2-40B4-BE49-F238E27FC236}">
                <a16:creationId xmlns:a16="http://schemas.microsoft.com/office/drawing/2014/main" id="{F030E2E7-5A41-4B8D-8985-7C165BE48229}"/>
              </a:ext>
            </a:extLst>
          </p:cNvPr>
          <p:cNvSpPr>
            <a:spLocks noGrp="1"/>
          </p:cNvSpPr>
          <p:nvPr>
            <p:ph type="body" sz="quarter" idx="13"/>
          </p:nvPr>
        </p:nvSpPr>
        <p:spPr>
          <a:xfrm>
            <a:off x="1368425" y="666468"/>
            <a:ext cx="7060351" cy="333375"/>
          </a:xfrm>
        </p:spPr>
        <p:txBody>
          <a:bodyPr/>
          <a:lstStyle/>
          <a:p>
            <a:r>
              <a:rPr lang="fr-FR" dirty="0"/>
              <a:t>Taux de remplacement des salariés</a:t>
            </a:r>
          </a:p>
        </p:txBody>
      </p:sp>
      <p:sp>
        <p:nvSpPr>
          <p:cNvPr id="8" name="Espace réservé de la date 7">
            <a:extLst>
              <a:ext uri="{FF2B5EF4-FFF2-40B4-BE49-F238E27FC236}">
                <a16:creationId xmlns:a16="http://schemas.microsoft.com/office/drawing/2014/main" id="{09D8E641-EE89-4FC0-9A28-8E1E5004F852}"/>
              </a:ext>
            </a:extLst>
          </p:cNvPr>
          <p:cNvSpPr>
            <a:spLocks noGrp="1"/>
          </p:cNvSpPr>
          <p:nvPr>
            <p:ph type="dt" sz="half" idx="10"/>
          </p:nvPr>
        </p:nvSpPr>
        <p:spPr/>
        <p:txBody>
          <a:bodyPr/>
          <a:lstStyle/>
          <a:p>
            <a:pPr>
              <a:spcBef>
                <a:spcPct val="0"/>
              </a:spcBef>
            </a:pPr>
            <a:fld id="{8CE81338-E770-634F-9C23-F51FD76560B0}" type="datetime4">
              <a:rPr lang="fr-FR" smtClean="0"/>
              <a:t>3 juin 2021</a:t>
            </a:fld>
            <a:endParaRPr lang="fr-FR" dirty="0"/>
          </a:p>
        </p:txBody>
      </p:sp>
      <p:sp>
        <p:nvSpPr>
          <p:cNvPr id="12" name="Espace réservé du texte 3">
            <a:extLst>
              <a:ext uri="{FF2B5EF4-FFF2-40B4-BE49-F238E27FC236}">
                <a16:creationId xmlns:a16="http://schemas.microsoft.com/office/drawing/2014/main" id="{5CC48833-026E-40E9-B763-42161A9ED1D3}"/>
              </a:ext>
            </a:extLst>
          </p:cNvPr>
          <p:cNvSpPr txBox="1">
            <a:spLocks/>
          </p:cNvSpPr>
          <p:nvPr/>
        </p:nvSpPr>
        <p:spPr>
          <a:xfrm>
            <a:off x="1368425" y="1397393"/>
            <a:ext cx="6744973" cy="333375"/>
          </a:xfrm>
          <a:prstGeom prst="rect">
            <a:avLst/>
          </a:prstGeom>
        </p:spPr>
        <p:txBody>
          <a:bodyPr vert="horz" lIns="91440" tIns="45720" rIns="91440" bIns="45720" rtlCol="0" anchor="ctr">
            <a:noAutofit/>
          </a:bodyPr>
          <a:lstStyle>
            <a:lvl1pPr marL="0" indent="0" algn="l" defTabSz="914400" rtl="0" eaLnBrk="1" latinLnBrk="0" hangingPunct="1">
              <a:lnSpc>
                <a:spcPct val="100000"/>
              </a:lnSpc>
              <a:spcBef>
                <a:spcPct val="0"/>
              </a:spcBef>
              <a:buFont typeface="Arial"/>
              <a:buNone/>
              <a:defRPr lang="fr-FR" sz="2200" b="1" kern="1200" cap="all" baseline="0" dirty="0">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endParaRPr lang="fr-FR" dirty="0"/>
          </a:p>
        </p:txBody>
      </p:sp>
      <p:sp>
        <p:nvSpPr>
          <p:cNvPr id="13" name="Rectangle 12">
            <a:extLst>
              <a:ext uri="{FF2B5EF4-FFF2-40B4-BE49-F238E27FC236}">
                <a16:creationId xmlns:a16="http://schemas.microsoft.com/office/drawing/2014/main" id="{23054A11-ED49-49D5-A1F7-CE400C5676E8}"/>
              </a:ext>
            </a:extLst>
          </p:cNvPr>
          <p:cNvSpPr/>
          <p:nvPr/>
        </p:nvSpPr>
        <p:spPr>
          <a:xfrm>
            <a:off x="822686" y="4643893"/>
            <a:ext cx="7804078" cy="1200329"/>
          </a:xfrm>
          <a:prstGeom prst="rect">
            <a:avLst/>
          </a:prstGeom>
        </p:spPr>
        <p:txBody>
          <a:bodyPr wrap="square">
            <a:spAutoFit/>
          </a:bodyPr>
          <a:lstStyle/>
          <a:p>
            <a:r>
              <a:rPr lang="fr-FR" dirty="0"/>
              <a:t>Les retraités ont aujourd’hui en moyenne un niveau de vie légèrement supérieur aux actifs.</a:t>
            </a:r>
          </a:p>
          <a:p>
            <a:r>
              <a:rPr lang="fr-FR" dirty="0"/>
              <a:t>Dans 20 ans, ils auront un niveau de vie relatif inférieur de 10 à 20% par rapport à aujourd’hui.</a:t>
            </a:r>
          </a:p>
        </p:txBody>
      </p:sp>
      <p:sp>
        <p:nvSpPr>
          <p:cNvPr id="14" name="ZoneTexte 13">
            <a:extLst>
              <a:ext uri="{FF2B5EF4-FFF2-40B4-BE49-F238E27FC236}">
                <a16:creationId xmlns:a16="http://schemas.microsoft.com/office/drawing/2014/main" id="{ECF5901E-9FEC-419A-8592-4D8461C256A3}"/>
              </a:ext>
            </a:extLst>
          </p:cNvPr>
          <p:cNvSpPr txBox="1"/>
          <p:nvPr/>
        </p:nvSpPr>
        <p:spPr>
          <a:xfrm>
            <a:off x="1199507" y="1888764"/>
            <a:ext cx="1535998" cy="246221"/>
          </a:xfrm>
          <a:prstGeom prst="rect">
            <a:avLst/>
          </a:prstGeom>
          <a:noFill/>
        </p:spPr>
        <p:txBody>
          <a:bodyPr wrap="none" rtlCol="0">
            <a:spAutoFit/>
          </a:bodyPr>
          <a:lstStyle/>
          <a:p>
            <a:pPr algn="l"/>
            <a:r>
              <a:rPr lang="fr-FR" sz="1000" b="1" kern="1200" cap="all" baseline="0" dirty="0">
                <a:solidFill>
                  <a:srgbClr val="D02F89"/>
                </a:solidFill>
                <a:latin typeface="Verdana" panose="020B0604030504040204" pitchFamily="34" charset="0"/>
                <a:ea typeface="Verdana" panose="020B0604030504040204" pitchFamily="34" charset="0"/>
                <a:cs typeface="Verdana" panose="020B0604030504040204" pitchFamily="34" charset="0"/>
              </a:rPr>
              <a:t>Peut espérer à : </a:t>
            </a:r>
          </a:p>
        </p:txBody>
      </p:sp>
      <p:graphicFrame>
        <p:nvGraphicFramePr>
          <p:cNvPr id="15" name="Tableau 14">
            <a:extLst>
              <a:ext uri="{FF2B5EF4-FFF2-40B4-BE49-F238E27FC236}">
                <a16:creationId xmlns:a16="http://schemas.microsoft.com/office/drawing/2014/main" id="{0259B799-7279-4DA9-803E-BD6E2C1E4D0A}"/>
              </a:ext>
            </a:extLst>
          </p:cNvPr>
          <p:cNvGraphicFramePr>
            <a:graphicFrameLocks noGrp="1"/>
          </p:cNvGraphicFramePr>
          <p:nvPr/>
        </p:nvGraphicFramePr>
        <p:xfrm>
          <a:off x="1044766" y="2262306"/>
          <a:ext cx="7239548" cy="2274602"/>
        </p:xfrm>
        <a:graphic>
          <a:graphicData uri="http://schemas.openxmlformats.org/drawingml/2006/table">
            <a:tbl>
              <a:tblPr firstRow="1" bandRow="1"/>
              <a:tblGrid>
                <a:gridCol w="2203010">
                  <a:extLst>
                    <a:ext uri="{9D8B030D-6E8A-4147-A177-3AD203B41FA5}">
                      <a16:colId xmlns:a16="http://schemas.microsoft.com/office/drawing/2014/main" val="20000"/>
                    </a:ext>
                  </a:extLst>
                </a:gridCol>
                <a:gridCol w="1277612">
                  <a:extLst>
                    <a:ext uri="{9D8B030D-6E8A-4147-A177-3AD203B41FA5}">
                      <a16:colId xmlns:a16="http://schemas.microsoft.com/office/drawing/2014/main" val="20001"/>
                    </a:ext>
                  </a:extLst>
                </a:gridCol>
                <a:gridCol w="1245936">
                  <a:extLst>
                    <a:ext uri="{9D8B030D-6E8A-4147-A177-3AD203B41FA5}">
                      <a16:colId xmlns:a16="http://schemas.microsoft.com/office/drawing/2014/main" val="1954086271"/>
                    </a:ext>
                  </a:extLst>
                </a:gridCol>
                <a:gridCol w="1267054">
                  <a:extLst>
                    <a:ext uri="{9D8B030D-6E8A-4147-A177-3AD203B41FA5}">
                      <a16:colId xmlns:a16="http://schemas.microsoft.com/office/drawing/2014/main" val="3757396415"/>
                    </a:ext>
                  </a:extLst>
                </a:gridCol>
                <a:gridCol w="1245936">
                  <a:extLst>
                    <a:ext uri="{9D8B030D-6E8A-4147-A177-3AD203B41FA5}">
                      <a16:colId xmlns:a16="http://schemas.microsoft.com/office/drawing/2014/main" val="2214120775"/>
                    </a:ext>
                  </a:extLst>
                </a:gridCol>
              </a:tblGrid>
              <a:tr h="624236">
                <a:tc>
                  <a:txBody>
                    <a:bodyPr/>
                    <a:lstStyle>
                      <a:lvl1pPr marL="0" algn="l" defTabSz="914400" rtl="0" eaLnBrk="1" latinLnBrk="0" hangingPunct="1">
                        <a:defRPr sz="1800" b="1" kern="1200">
                          <a:solidFill>
                            <a:schemeClr val="lt1"/>
                          </a:solidFill>
                          <a:latin typeface="Arial"/>
                        </a:defRPr>
                      </a:lvl1pPr>
                      <a:lvl2pPr marL="457200" algn="l" defTabSz="914400" rtl="0" eaLnBrk="1" latinLnBrk="0" hangingPunct="1">
                        <a:defRPr sz="1800" b="1" kern="1200">
                          <a:solidFill>
                            <a:schemeClr val="lt1"/>
                          </a:solidFill>
                          <a:latin typeface="Arial"/>
                        </a:defRPr>
                      </a:lvl2pPr>
                      <a:lvl3pPr marL="914400" algn="l" defTabSz="914400" rtl="0" eaLnBrk="1" latinLnBrk="0" hangingPunct="1">
                        <a:defRPr sz="1800" b="1" kern="1200">
                          <a:solidFill>
                            <a:schemeClr val="lt1"/>
                          </a:solidFill>
                          <a:latin typeface="Arial"/>
                        </a:defRPr>
                      </a:lvl3pPr>
                      <a:lvl4pPr marL="1371600" algn="l" defTabSz="914400" rtl="0" eaLnBrk="1" latinLnBrk="0" hangingPunct="1">
                        <a:defRPr sz="1800" b="1" kern="1200">
                          <a:solidFill>
                            <a:schemeClr val="lt1"/>
                          </a:solidFill>
                          <a:latin typeface="Arial"/>
                        </a:defRPr>
                      </a:lvl4pPr>
                      <a:lvl5pPr marL="1828800" algn="l" defTabSz="914400" rtl="0" eaLnBrk="1" latinLnBrk="0" hangingPunct="1">
                        <a:defRPr sz="1800" b="1" kern="1200">
                          <a:solidFill>
                            <a:schemeClr val="lt1"/>
                          </a:solidFill>
                          <a:latin typeface="Arial"/>
                        </a:defRPr>
                      </a:lvl5pPr>
                      <a:lvl6pPr marL="2286000" algn="l" defTabSz="914400" rtl="0" eaLnBrk="1" latinLnBrk="0" hangingPunct="1">
                        <a:defRPr sz="1800" b="1" kern="1200">
                          <a:solidFill>
                            <a:schemeClr val="lt1"/>
                          </a:solidFill>
                          <a:latin typeface="Arial"/>
                        </a:defRPr>
                      </a:lvl6pPr>
                      <a:lvl7pPr marL="2743200" algn="l" defTabSz="914400" rtl="0" eaLnBrk="1" latinLnBrk="0" hangingPunct="1">
                        <a:defRPr sz="1800" b="1" kern="1200">
                          <a:solidFill>
                            <a:schemeClr val="lt1"/>
                          </a:solidFill>
                          <a:latin typeface="Arial"/>
                        </a:defRPr>
                      </a:lvl7pPr>
                      <a:lvl8pPr marL="3200400" algn="l" defTabSz="914400" rtl="0" eaLnBrk="1" latinLnBrk="0" hangingPunct="1">
                        <a:defRPr sz="1800" b="1" kern="1200">
                          <a:solidFill>
                            <a:schemeClr val="lt1"/>
                          </a:solidFill>
                          <a:latin typeface="Arial"/>
                        </a:defRPr>
                      </a:lvl8pPr>
                      <a:lvl9pPr marL="3657600" algn="l" defTabSz="914400" rtl="0" eaLnBrk="1" latinLnBrk="0" hangingPunct="1">
                        <a:defRPr sz="1800" b="1" kern="1200">
                          <a:solidFill>
                            <a:schemeClr val="lt1"/>
                          </a:solidFill>
                          <a:latin typeface="Arial"/>
                        </a:defRPr>
                      </a:lvl9pPr>
                    </a:lstStyle>
                    <a:p>
                      <a:pPr algn="ctr"/>
                      <a:r>
                        <a:rPr lang="fr-FR" sz="1200" b="1" dirty="0">
                          <a:latin typeface="Verdana" panose="020B0604030504040204" pitchFamily="34" charset="0"/>
                          <a:ea typeface="Verdana" panose="020B0604030504040204" pitchFamily="34" charset="0"/>
                          <a:cs typeface="Verdana" panose="020B0604030504040204" pitchFamily="34" charset="0"/>
                        </a:rPr>
                        <a:t>Retraite de base et retraite complémentaire</a:t>
                      </a:r>
                    </a:p>
                  </a:txBody>
                  <a:tcPr>
                    <a:lnL w="12700" cmpd="sng">
                      <a:noFill/>
                    </a:lnL>
                    <a:lnR w="12700" cap="flat" cmpd="sng" algn="ctr">
                      <a:noFill/>
                      <a:prstDash val="solid"/>
                      <a:round/>
                      <a:headEnd type="none" w="med" len="med"/>
                      <a:tailEnd type="none" w="med" len="med"/>
                    </a:lnR>
                    <a:lnT w="12700" cmpd="sng">
                      <a:noFill/>
                    </a:lnT>
                    <a:lnB w="3175" cap="flat" cmpd="sng" algn="ctr">
                      <a:noFill/>
                      <a:prstDash val="solid"/>
                      <a:round/>
                      <a:headEnd type="none" w="med" len="med"/>
                      <a:tailEnd type="none" w="med" len="med"/>
                    </a:lnB>
                    <a:lnTlToBr w="12700" cmpd="sng">
                      <a:noFill/>
                      <a:prstDash val="solid"/>
                    </a:lnTlToBr>
                    <a:lnBlToTr w="12700" cmpd="sng">
                      <a:noFill/>
                      <a:prstDash val="solid"/>
                    </a:lnBlToTr>
                    <a:solidFill>
                      <a:srgbClr val="00A183"/>
                    </a:solidFill>
                  </a:tcPr>
                </a:tc>
                <a:tc>
                  <a:txBody>
                    <a:bodyPr/>
                    <a:lstStyle>
                      <a:lvl1pPr marL="0" algn="l" defTabSz="914400" rtl="0" eaLnBrk="1" latinLnBrk="0" hangingPunct="1">
                        <a:defRPr sz="1800" b="1" kern="1200">
                          <a:solidFill>
                            <a:schemeClr val="lt1"/>
                          </a:solidFill>
                          <a:latin typeface="Arial"/>
                        </a:defRPr>
                      </a:lvl1pPr>
                      <a:lvl2pPr marL="457200" algn="l" defTabSz="914400" rtl="0" eaLnBrk="1" latinLnBrk="0" hangingPunct="1">
                        <a:defRPr sz="1800" b="1" kern="1200">
                          <a:solidFill>
                            <a:schemeClr val="lt1"/>
                          </a:solidFill>
                          <a:latin typeface="Arial"/>
                        </a:defRPr>
                      </a:lvl2pPr>
                      <a:lvl3pPr marL="914400" algn="l" defTabSz="914400" rtl="0" eaLnBrk="1" latinLnBrk="0" hangingPunct="1">
                        <a:defRPr sz="1800" b="1" kern="1200">
                          <a:solidFill>
                            <a:schemeClr val="lt1"/>
                          </a:solidFill>
                          <a:latin typeface="Arial"/>
                        </a:defRPr>
                      </a:lvl3pPr>
                      <a:lvl4pPr marL="1371600" algn="l" defTabSz="914400" rtl="0" eaLnBrk="1" latinLnBrk="0" hangingPunct="1">
                        <a:defRPr sz="1800" b="1" kern="1200">
                          <a:solidFill>
                            <a:schemeClr val="lt1"/>
                          </a:solidFill>
                          <a:latin typeface="Arial"/>
                        </a:defRPr>
                      </a:lvl4pPr>
                      <a:lvl5pPr marL="1828800" algn="l" defTabSz="914400" rtl="0" eaLnBrk="1" latinLnBrk="0" hangingPunct="1">
                        <a:defRPr sz="1800" b="1" kern="1200">
                          <a:solidFill>
                            <a:schemeClr val="lt1"/>
                          </a:solidFill>
                          <a:latin typeface="Arial"/>
                        </a:defRPr>
                      </a:lvl5pPr>
                      <a:lvl6pPr marL="2286000" algn="l" defTabSz="914400" rtl="0" eaLnBrk="1" latinLnBrk="0" hangingPunct="1">
                        <a:defRPr sz="1800" b="1" kern="1200">
                          <a:solidFill>
                            <a:schemeClr val="lt1"/>
                          </a:solidFill>
                          <a:latin typeface="Arial"/>
                        </a:defRPr>
                      </a:lvl6pPr>
                      <a:lvl7pPr marL="2743200" algn="l" defTabSz="914400" rtl="0" eaLnBrk="1" latinLnBrk="0" hangingPunct="1">
                        <a:defRPr sz="1800" b="1" kern="1200">
                          <a:solidFill>
                            <a:schemeClr val="lt1"/>
                          </a:solidFill>
                          <a:latin typeface="Arial"/>
                        </a:defRPr>
                      </a:lvl7pPr>
                      <a:lvl8pPr marL="3200400" algn="l" defTabSz="914400" rtl="0" eaLnBrk="1" latinLnBrk="0" hangingPunct="1">
                        <a:defRPr sz="1800" b="1" kern="1200">
                          <a:solidFill>
                            <a:schemeClr val="lt1"/>
                          </a:solidFill>
                          <a:latin typeface="Arial"/>
                        </a:defRPr>
                      </a:lvl8pPr>
                      <a:lvl9pPr marL="3657600" algn="l" defTabSz="914400" rtl="0" eaLnBrk="1" latinLnBrk="0" hangingPunct="1">
                        <a:defRPr sz="1800" b="1" kern="1200">
                          <a:solidFill>
                            <a:schemeClr val="lt1"/>
                          </a:solidFill>
                          <a:latin typeface="Arial"/>
                        </a:defRPr>
                      </a:lvl9pPr>
                    </a:lstStyle>
                    <a:p>
                      <a:pPr algn="ctr"/>
                      <a:r>
                        <a:rPr lang="fr-FR" sz="1200" b="1" dirty="0">
                          <a:latin typeface="Verdana" panose="020B0604030504040204" pitchFamily="34" charset="0"/>
                          <a:ea typeface="Verdana" panose="020B0604030504040204" pitchFamily="34" charset="0"/>
                          <a:cs typeface="Verdana" panose="020B0604030504040204" pitchFamily="34" charset="0"/>
                        </a:rPr>
                        <a:t>25 et 35 ans</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00A183"/>
                    </a:solidFill>
                  </a:tcPr>
                </a:tc>
                <a:tc>
                  <a:txBody>
                    <a:bodyPr/>
                    <a:lstStyle/>
                    <a:p>
                      <a:pPr algn="ctr"/>
                      <a:r>
                        <a:rPr lang="fr-FR" sz="1200" b="1" dirty="0">
                          <a:solidFill>
                            <a:schemeClr val="bg1"/>
                          </a:solidFill>
                          <a:latin typeface="Verdana" panose="020B0604030504040204" pitchFamily="34" charset="0"/>
                          <a:ea typeface="Verdana" panose="020B0604030504040204" pitchFamily="34" charset="0"/>
                          <a:cs typeface="Verdana" panose="020B0604030504040204" pitchFamily="34" charset="0"/>
                        </a:rPr>
                        <a:t>35 et 45 ans </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00A183"/>
                    </a:solidFill>
                  </a:tcPr>
                </a:tc>
                <a:tc>
                  <a:txBody>
                    <a:bodyPr/>
                    <a:lstStyle/>
                    <a:p>
                      <a:pPr algn="ctr"/>
                      <a:r>
                        <a:rPr lang="fr-FR" sz="1200" b="1" dirty="0">
                          <a:solidFill>
                            <a:schemeClr val="bg1"/>
                          </a:solidFill>
                          <a:latin typeface="Verdana" panose="020B0604030504040204" pitchFamily="34" charset="0"/>
                          <a:ea typeface="Verdana" panose="020B0604030504040204" pitchFamily="34" charset="0"/>
                          <a:cs typeface="Verdana" panose="020B0604030504040204" pitchFamily="34" charset="0"/>
                        </a:rPr>
                        <a:t>45 et 55 ans </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00A183"/>
                    </a:solidFill>
                  </a:tcPr>
                </a:tc>
                <a:tc>
                  <a:txBody>
                    <a:bodyPr/>
                    <a:lstStyle/>
                    <a:p>
                      <a:pPr algn="ctr"/>
                      <a:r>
                        <a:rPr lang="fr-FR" sz="1200" b="1" dirty="0">
                          <a:solidFill>
                            <a:schemeClr val="bg1"/>
                          </a:solidFill>
                          <a:latin typeface="Verdana" panose="020B0604030504040204" pitchFamily="34" charset="0"/>
                          <a:ea typeface="Verdana" panose="020B0604030504040204" pitchFamily="34" charset="0"/>
                          <a:cs typeface="Verdana" panose="020B0604030504040204" pitchFamily="34" charset="0"/>
                        </a:rPr>
                        <a:t>55 et 60 ans</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00A183"/>
                    </a:solidFill>
                  </a:tcPr>
                </a:tc>
                <a:extLst>
                  <a:ext uri="{0D108BD9-81ED-4DB2-BD59-A6C34878D82A}">
                    <a16:rowId xmlns:a16="http://schemas.microsoft.com/office/drawing/2014/main" val="10000"/>
                  </a:ext>
                </a:extLst>
              </a:tr>
              <a:tr h="391590">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r>
                        <a:rPr lang="fr-FR" sz="1200" b="1" kern="1200" dirty="0">
                          <a:solidFill>
                            <a:schemeClr val="dk1"/>
                          </a:solidFill>
                          <a:effectLst/>
                          <a:latin typeface="Verdana" panose="020B0604030504040204" pitchFamily="34" charset="0"/>
                          <a:ea typeface="Verdana" panose="020B0604030504040204" pitchFamily="34" charset="0"/>
                          <a:cs typeface="Verdana" panose="020B0604030504040204" pitchFamily="34" charset="0"/>
                        </a:rPr>
                        <a:t>Employé</a:t>
                      </a:r>
                    </a:p>
                  </a:txBody>
                  <a:tcPr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solidFill>
                      <a:srgbClr val="F1F2F3"/>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ctr"/>
                      <a:r>
                        <a:rPr lang="fr-FR" sz="1200" b="1" dirty="0">
                          <a:latin typeface="Verdana" panose="020B0604030504040204" pitchFamily="34" charset="0"/>
                          <a:ea typeface="Verdana" panose="020B0604030504040204" pitchFamily="34" charset="0"/>
                          <a:cs typeface="Verdana" panose="020B0604030504040204" pitchFamily="34" charset="0"/>
                        </a:rPr>
                        <a:t>55%</a:t>
                      </a:r>
                      <a:endParaRPr lang="fr-FR" sz="1200" b="0" dirty="0">
                        <a:latin typeface="Verdana" panose="020B0604030504040204" pitchFamily="34" charset="0"/>
                        <a:ea typeface="Verdana" panose="020B0604030504040204" pitchFamily="34" charset="0"/>
                        <a:cs typeface="Verdana" panose="020B0604030504040204" pitchFamily="34" charset="0"/>
                      </a:endParaRPr>
                    </a:p>
                  </a:txBody>
                  <a:tcPr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635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p>
                      <a:pPr algn="ctr"/>
                      <a:r>
                        <a:rPr lang="fr-FR" sz="1200" b="1" dirty="0">
                          <a:latin typeface="Verdana" panose="020B0604030504040204" pitchFamily="34" charset="0"/>
                          <a:ea typeface="Verdana" panose="020B0604030504040204" pitchFamily="34" charset="0"/>
                          <a:cs typeface="Verdana" panose="020B0604030504040204" pitchFamily="34" charset="0"/>
                        </a:rPr>
                        <a:t>60%</a:t>
                      </a:r>
                    </a:p>
                  </a:txBody>
                  <a:tcPr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635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p>
                      <a:pPr algn="ctr"/>
                      <a:r>
                        <a:rPr lang="fr-FR" sz="1200" b="1" dirty="0">
                          <a:latin typeface="Verdana" panose="020B0604030504040204" pitchFamily="34" charset="0"/>
                          <a:ea typeface="Verdana" panose="020B0604030504040204" pitchFamily="34" charset="0"/>
                          <a:cs typeface="Verdana" panose="020B0604030504040204" pitchFamily="34" charset="0"/>
                        </a:rPr>
                        <a:t>62%</a:t>
                      </a:r>
                    </a:p>
                  </a:txBody>
                  <a:tcPr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635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p>
                      <a:pPr algn="ctr"/>
                      <a:r>
                        <a:rPr lang="fr-FR" sz="1200" b="1" dirty="0">
                          <a:latin typeface="Verdana" panose="020B0604030504040204" pitchFamily="34" charset="0"/>
                          <a:ea typeface="Verdana" panose="020B0604030504040204" pitchFamily="34" charset="0"/>
                          <a:cs typeface="Verdana" panose="020B0604030504040204" pitchFamily="34" charset="0"/>
                        </a:rPr>
                        <a:t>65%</a:t>
                      </a:r>
                    </a:p>
                  </a:txBody>
                  <a:tcPr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635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solidFill>
                      <a:sysClr val="window" lastClr="FFFFFF"/>
                    </a:solidFill>
                  </a:tcPr>
                </a:tc>
                <a:extLst>
                  <a:ext uri="{0D108BD9-81ED-4DB2-BD59-A6C34878D82A}">
                    <a16:rowId xmlns:a16="http://schemas.microsoft.com/office/drawing/2014/main" val="10001"/>
                  </a:ext>
                </a:extLst>
              </a:tr>
              <a:tr h="334412">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marL="0" algn="l" defTabSz="914400" rtl="0" eaLnBrk="1" latinLnBrk="0" hangingPunct="1"/>
                      <a:r>
                        <a:rPr lang="fr-FR" sz="1200" b="1" kern="1200" noProof="0" dirty="0">
                          <a:solidFill>
                            <a:schemeClr val="dk1"/>
                          </a:solidFill>
                          <a:effectLst/>
                          <a:latin typeface="Verdana" panose="020B0604030504040204" pitchFamily="34" charset="0"/>
                          <a:ea typeface="Verdana" panose="020B0604030504040204" pitchFamily="34" charset="0"/>
                          <a:cs typeface="Verdana" panose="020B0604030504040204" pitchFamily="34" charset="0"/>
                        </a:rPr>
                        <a:t>Cadre</a:t>
                      </a:r>
                    </a:p>
                  </a:txBody>
                  <a:tcPr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1F2F3"/>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ctr"/>
                      <a:r>
                        <a:rPr lang="fr-FR" sz="1200" b="1" dirty="0">
                          <a:latin typeface="Verdana" panose="020B0604030504040204" pitchFamily="34" charset="0"/>
                          <a:ea typeface="Verdana" panose="020B0604030504040204" pitchFamily="34" charset="0"/>
                          <a:cs typeface="Verdana" panose="020B0604030504040204" pitchFamily="34" charset="0"/>
                        </a:rPr>
                        <a:t>36%</a:t>
                      </a:r>
                    </a:p>
                  </a:txBody>
                  <a:tcPr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6350" cap="flat" cmpd="sng" algn="ctr">
                      <a:solidFill>
                        <a:schemeClr val="tx1"/>
                      </a:solidFill>
                      <a:prstDash val="sysDot"/>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p>
                      <a:pPr algn="ctr"/>
                      <a:r>
                        <a:rPr lang="fr-FR" sz="1200" b="1" dirty="0">
                          <a:latin typeface="Verdana" panose="020B0604030504040204" pitchFamily="34" charset="0"/>
                          <a:ea typeface="Verdana" panose="020B0604030504040204" pitchFamily="34" charset="0"/>
                          <a:cs typeface="Verdana" panose="020B0604030504040204" pitchFamily="34" charset="0"/>
                        </a:rPr>
                        <a:t>41%</a:t>
                      </a:r>
                    </a:p>
                  </a:txBody>
                  <a:tcPr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6350" cap="flat" cmpd="sng" algn="ctr">
                      <a:solidFill>
                        <a:schemeClr val="tx1"/>
                      </a:solidFill>
                      <a:prstDash val="sysDot"/>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p>
                      <a:pPr algn="ctr"/>
                      <a:r>
                        <a:rPr lang="fr-FR" sz="1200" b="1" dirty="0">
                          <a:latin typeface="Verdana" panose="020B0604030504040204" pitchFamily="34" charset="0"/>
                          <a:ea typeface="Verdana" panose="020B0604030504040204" pitchFamily="34" charset="0"/>
                          <a:cs typeface="Verdana" panose="020B0604030504040204" pitchFamily="34" charset="0"/>
                        </a:rPr>
                        <a:t>45%</a:t>
                      </a:r>
                    </a:p>
                  </a:txBody>
                  <a:tcPr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6350" cap="flat" cmpd="sng" algn="ctr">
                      <a:solidFill>
                        <a:schemeClr val="tx1"/>
                      </a:solidFill>
                      <a:prstDash val="sysDot"/>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p>
                      <a:pPr algn="ctr"/>
                      <a:r>
                        <a:rPr lang="fr-FR" sz="1200" b="1" dirty="0">
                          <a:latin typeface="Verdana" panose="020B0604030504040204" pitchFamily="34" charset="0"/>
                          <a:ea typeface="Verdana" panose="020B0604030504040204" pitchFamily="34" charset="0"/>
                          <a:cs typeface="Verdana" panose="020B0604030504040204" pitchFamily="34" charset="0"/>
                        </a:rPr>
                        <a:t>51%</a:t>
                      </a:r>
                    </a:p>
                  </a:txBody>
                  <a:tcPr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6350" cap="flat" cmpd="sng" algn="ctr">
                      <a:solidFill>
                        <a:schemeClr val="tx1"/>
                      </a:solidFill>
                      <a:prstDash val="sysDot"/>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extLst>
                  <a:ext uri="{0D108BD9-81ED-4DB2-BD59-A6C34878D82A}">
                    <a16:rowId xmlns:a16="http://schemas.microsoft.com/office/drawing/2014/main" val="10002"/>
                  </a:ext>
                </a:extLst>
              </a:tr>
              <a:tr h="454260">
                <a:tc>
                  <a:txBody>
                    <a:bodyPr/>
                    <a:lstStyle/>
                    <a:p>
                      <a:pPr marL="0" algn="l" defTabSz="914400" rtl="0" eaLnBrk="1" latinLnBrk="0" hangingPunct="1"/>
                      <a:r>
                        <a:rPr lang="fr-FR" sz="1200" b="1" kern="1200" noProof="0" dirty="0">
                          <a:solidFill>
                            <a:schemeClr val="dk1"/>
                          </a:solidFill>
                          <a:effectLst/>
                          <a:latin typeface="Verdana" panose="020B0604030504040204" pitchFamily="34" charset="0"/>
                          <a:ea typeface="Verdana" panose="020B0604030504040204" pitchFamily="34" charset="0"/>
                          <a:cs typeface="Verdana" panose="020B0604030504040204" pitchFamily="34" charset="0"/>
                        </a:rPr>
                        <a:t>Cadre supérieur</a:t>
                      </a:r>
                    </a:p>
                  </a:txBody>
                  <a:tcPr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1F2F3"/>
                    </a:solidFill>
                  </a:tcPr>
                </a:tc>
                <a:tc>
                  <a:txBody>
                    <a:bodyPr/>
                    <a:lstStyle/>
                    <a:p>
                      <a:pPr algn="ctr"/>
                      <a:r>
                        <a:rPr lang="fr-FR" sz="1200" b="1" dirty="0">
                          <a:latin typeface="Verdana" panose="020B0604030504040204" pitchFamily="34" charset="0"/>
                          <a:ea typeface="Verdana" panose="020B0604030504040204" pitchFamily="34" charset="0"/>
                          <a:cs typeface="Verdana" panose="020B0604030504040204" pitchFamily="34" charset="0"/>
                        </a:rPr>
                        <a:t>24%</a:t>
                      </a:r>
                    </a:p>
                  </a:txBody>
                  <a:tcPr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p>
                      <a:pPr algn="ctr"/>
                      <a:r>
                        <a:rPr lang="fr-FR" sz="1200" b="1" dirty="0">
                          <a:latin typeface="Verdana" panose="020B0604030504040204" pitchFamily="34" charset="0"/>
                          <a:ea typeface="Verdana" panose="020B0604030504040204" pitchFamily="34" charset="0"/>
                          <a:cs typeface="Verdana" panose="020B0604030504040204" pitchFamily="34" charset="0"/>
                        </a:rPr>
                        <a:t>28%</a:t>
                      </a:r>
                    </a:p>
                  </a:txBody>
                  <a:tcPr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p>
                      <a:pPr algn="ctr"/>
                      <a:r>
                        <a:rPr lang="fr-FR" sz="1200" b="1" dirty="0">
                          <a:latin typeface="Verdana" panose="020B0604030504040204" pitchFamily="34" charset="0"/>
                          <a:ea typeface="Verdana" panose="020B0604030504040204" pitchFamily="34" charset="0"/>
                          <a:cs typeface="Verdana" panose="020B0604030504040204" pitchFamily="34" charset="0"/>
                        </a:rPr>
                        <a:t>31%</a:t>
                      </a:r>
                    </a:p>
                  </a:txBody>
                  <a:tcPr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p>
                      <a:pPr algn="ctr"/>
                      <a:r>
                        <a:rPr lang="fr-FR" sz="1200" b="1" dirty="0">
                          <a:latin typeface="Verdana" panose="020B0604030504040204" pitchFamily="34" charset="0"/>
                          <a:ea typeface="Verdana" panose="020B0604030504040204" pitchFamily="34" charset="0"/>
                          <a:cs typeface="Verdana" panose="020B0604030504040204" pitchFamily="34" charset="0"/>
                        </a:rPr>
                        <a:t>35%</a:t>
                      </a:r>
                    </a:p>
                  </a:txBody>
                  <a:tcPr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extLst>
                  <a:ext uri="{0D108BD9-81ED-4DB2-BD59-A6C34878D82A}">
                    <a16:rowId xmlns:a16="http://schemas.microsoft.com/office/drawing/2014/main" val="3681070986"/>
                  </a:ext>
                </a:extLst>
              </a:tr>
              <a:tr h="454260">
                <a:tc>
                  <a:txBody>
                    <a:bodyPr/>
                    <a:lstStyle/>
                    <a:p>
                      <a:pPr marL="0" algn="l" defTabSz="914400" rtl="0" eaLnBrk="1" latinLnBrk="0" hangingPunct="1"/>
                      <a:r>
                        <a:rPr lang="fr-FR" sz="1200" b="1" kern="1200" noProof="0" dirty="0">
                          <a:solidFill>
                            <a:schemeClr val="dk1"/>
                          </a:solidFill>
                          <a:effectLst/>
                          <a:latin typeface="Verdana" panose="020B0604030504040204" pitchFamily="34" charset="0"/>
                          <a:ea typeface="Verdana" panose="020B0604030504040204" pitchFamily="34" charset="0"/>
                          <a:cs typeface="Verdana" panose="020B0604030504040204" pitchFamily="34" charset="0"/>
                        </a:rPr>
                        <a:t>Fonctionnaire</a:t>
                      </a:r>
                    </a:p>
                  </a:txBody>
                  <a:tcPr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1F2F3"/>
                    </a:solidFill>
                  </a:tcPr>
                </a:tc>
                <a:tc>
                  <a:txBody>
                    <a:bodyPr/>
                    <a:lstStyle/>
                    <a:p>
                      <a:pPr algn="ctr"/>
                      <a:r>
                        <a:rPr lang="fr-FR" sz="1200" b="1" dirty="0">
                          <a:latin typeface="Verdana" panose="020B0604030504040204" pitchFamily="34" charset="0"/>
                          <a:ea typeface="Verdana" panose="020B0604030504040204" pitchFamily="34" charset="0"/>
                          <a:cs typeface="Verdana" panose="020B0604030504040204" pitchFamily="34" charset="0"/>
                        </a:rPr>
                        <a:t>58%</a:t>
                      </a:r>
                    </a:p>
                  </a:txBody>
                  <a:tcPr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p>
                      <a:pPr algn="ctr"/>
                      <a:r>
                        <a:rPr lang="fr-FR" sz="1200" b="1" dirty="0">
                          <a:latin typeface="Verdana" panose="020B0604030504040204" pitchFamily="34" charset="0"/>
                          <a:ea typeface="Verdana" panose="020B0604030504040204" pitchFamily="34" charset="0"/>
                          <a:cs typeface="Verdana" panose="020B0604030504040204" pitchFamily="34" charset="0"/>
                        </a:rPr>
                        <a:t>61%</a:t>
                      </a:r>
                    </a:p>
                  </a:txBody>
                  <a:tcPr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p>
                      <a:pPr algn="ctr"/>
                      <a:r>
                        <a:rPr lang="fr-FR" sz="1200" b="1" dirty="0">
                          <a:latin typeface="Verdana" panose="020B0604030504040204" pitchFamily="34" charset="0"/>
                          <a:ea typeface="Verdana" panose="020B0604030504040204" pitchFamily="34" charset="0"/>
                          <a:cs typeface="Verdana" panose="020B0604030504040204" pitchFamily="34" charset="0"/>
                        </a:rPr>
                        <a:t>63%</a:t>
                      </a:r>
                    </a:p>
                  </a:txBody>
                  <a:tcPr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p>
                      <a:pPr algn="ctr"/>
                      <a:r>
                        <a:rPr lang="fr-FR" sz="1200" b="1" dirty="0">
                          <a:latin typeface="Verdana" panose="020B0604030504040204" pitchFamily="34" charset="0"/>
                          <a:ea typeface="Verdana" panose="020B0604030504040204" pitchFamily="34" charset="0"/>
                          <a:cs typeface="Verdana" panose="020B0604030504040204" pitchFamily="34" charset="0"/>
                        </a:rPr>
                        <a:t>65%</a:t>
                      </a:r>
                    </a:p>
                  </a:txBody>
                  <a:tcPr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extLst>
                  <a:ext uri="{0D108BD9-81ED-4DB2-BD59-A6C34878D82A}">
                    <a16:rowId xmlns:a16="http://schemas.microsoft.com/office/drawing/2014/main" val="236265090"/>
                  </a:ext>
                </a:extLst>
              </a:tr>
            </a:tbl>
          </a:graphicData>
        </a:graphic>
      </p:graphicFrame>
      <p:sp>
        <p:nvSpPr>
          <p:cNvPr id="16" name="Ellipse 15">
            <a:extLst>
              <a:ext uri="{FF2B5EF4-FFF2-40B4-BE49-F238E27FC236}">
                <a16:creationId xmlns:a16="http://schemas.microsoft.com/office/drawing/2014/main" id="{A82B488A-8638-4DF9-8062-BE71BA8788AC}"/>
              </a:ext>
            </a:extLst>
          </p:cNvPr>
          <p:cNvSpPr/>
          <p:nvPr/>
        </p:nvSpPr>
        <p:spPr>
          <a:xfrm>
            <a:off x="3542557" y="2741239"/>
            <a:ext cx="704088" cy="658368"/>
          </a:xfrm>
          <a:prstGeom prst="ellipse">
            <a:avLst/>
          </a:prstGeom>
          <a:noFill/>
          <a:ln w="38100">
            <a:solidFill>
              <a:srgbClr val="D02F8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7" name="ZoneTexte 16">
            <a:extLst>
              <a:ext uri="{FF2B5EF4-FFF2-40B4-BE49-F238E27FC236}">
                <a16:creationId xmlns:a16="http://schemas.microsoft.com/office/drawing/2014/main" id="{1D799DE6-A25E-41BC-8D0C-6F3DD94498A2}"/>
              </a:ext>
            </a:extLst>
          </p:cNvPr>
          <p:cNvSpPr txBox="1"/>
          <p:nvPr/>
        </p:nvSpPr>
        <p:spPr>
          <a:xfrm>
            <a:off x="1199507" y="1356777"/>
            <a:ext cx="3775393" cy="276999"/>
          </a:xfrm>
          <a:prstGeom prst="rect">
            <a:avLst/>
          </a:prstGeom>
          <a:noFill/>
        </p:spPr>
        <p:txBody>
          <a:bodyPr wrap="none" rtlCol="0">
            <a:spAutoFit/>
          </a:bodyPr>
          <a:lstStyle/>
          <a:p>
            <a:pPr algn="l"/>
            <a:r>
              <a:rPr lang="fr-FR" sz="1200" b="1" cap="all" dirty="0">
                <a:latin typeface="Verdana" panose="020B0604030504040204" pitchFamily="34" charset="0"/>
                <a:ea typeface="Verdana" panose="020B0604030504040204" pitchFamily="34" charset="0"/>
                <a:cs typeface="Verdana" panose="020B0604030504040204" pitchFamily="34" charset="0"/>
              </a:rPr>
              <a:t>RETRAITE DE BASE ET COMPLEMENTAIRE</a:t>
            </a:r>
            <a:endParaRPr lang="fr-FR" sz="1200" b="1" kern="1200" cap="all" baseline="0" dirty="0">
              <a:latin typeface="Verdana" panose="020B0604030504040204" pitchFamily="34" charset="0"/>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30919461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10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Thème Office">
  <a:themeElements>
    <a:clrScheme name="Personnalisé 2">
      <a:dk1>
        <a:srgbClr val="000000"/>
      </a:dk1>
      <a:lt1>
        <a:srgbClr val="FFFFFF"/>
      </a:lt1>
      <a:dk2>
        <a:srgbClr val="E10511"/>
      </a:dk2>
      <a:lt2>
        <a:srgbClr val="00A082"/>
      </a:lt2>
      <a:accent1>
        <a:srgbClr val="57B148"/>
      </a:accent1>
      <a:accent2>
        <a:srgbClr val="0EB3BB"/>
      </a:accent2>
      <a:accent3>
        <a:srgbClr val="00426D"/>
      </a:accent3>
      <a:accent4>
        <a:srgbClr val="EF7B00"/>
      </a:accent4>
      <a:accent5>
        <a:srgbClr val="401F70"/>
      </a:accent5>
      <a:accent6>
        <a:srgbClr val="CF2F89"/>
      </a:accent6>
      <a:hlink>
        <a:srgbClr val="401F70"/>
      </a:hlink>
      <a:folHlink>
        <a:srgbClr val="D02F89"/>
      </a:folHlink>
    </a:clrScheme>
    <a:fontScheme name="Bureau">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Modele PPT Groupe APICIL externe  4-3" id="{666C224B-1CF2-4C1D-9AA2-9385A3B644A2}" vid="{FED53606-D825-4F0C-B99B-A129F79B071E}"/>
    </a:ext>
  </a:ext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Modele PPT Groupe APICIL externe  4-3</Template>
  <TotalTime>1919</TotalTime>
  <Words>4327</Words>
  <Application>Microsoft Office PowerPoint</Application>
  <PresentationFormat>Affichage à l'écran (4:3)</PresentationFormat>
  <Paragraphs>844</Paragraphs>
  <Slides>37</Slides>
  <Notes>1</Notes>
  <HiddenSlides>0</HiddenSlides>
  <MMClips>0</MMClips>
  <ScaleCrop>false</ScaleCrop>
  <HeadingPairs>
    <vt:vector size="8" baseType="variant">
      <vt:variant>
        <vt:lpstr>Polices utilisées</vt:lpstr>
      </vt:variant>
      <vt:variant>
        <vt:i4>7</vt:i4>
      </vt:variant>
      <vt:variant>
        <vt:lpstr>Thème</vt:lpstr>
      </vt:variant>
      <vt:variant>
        <vt:i4>1</vt:i4>
      </vt:variant>
      <vt:variant>
        <vt:lpstr>Serveurs OLE incorporés</vt:lpstr>
      </vt:variant>
      <vt:variant>
        <vt:i4>1</vt:i4>
      </vt:variant>
      <vt:variant>
        <vt:lpstr>Titres des diapositives</vt:lpstr>
      </vt:variant>
      <vt:variant>
        <vt:i4>37</vt:i4>
      </vt:variant>
    </vt:vector>
  </HeadingPairs>
  <TitlesOfParts>
    <vt:vector size="46" baseType="lpstr">
      <vt:lpstr>Arial</vt:lpstr>
      <vt:lpstr>Avenir Next LT Pro</vt:lpstr>
      <vt:lpstr>Calibri</vt:lpstr>
      <vt:lpstr>Police système</vt:lpstr>
      <vt:lpstr>Radikal</vt:lpstr>
      <vt:lpstr>Verdana</vt:lpstr>
      <vt:lpstr>Wingdings</vt:lpstr>
      <vt:lpstr>Thème Office</vt:lpstr>
      <vt:lpstr>Chart</vt:lpstr>
      <vt:lpstr>APICIL EPARGNE</vt:lpstr>
      <vt:lpstr>1. Le Groupe APICIL /  LA RETRAITE EN FRANCE</vt:lpstr>
      <vt:lpstr>Notre ADN et les chiffres clés</vt:lpstr>
      <vt:lpstr>1</vt:lpstr>
      <vt:lpstr>1</vt:lpstr>
      <vt:lpstr>1</vt:lpstr>
      <vt:lpstr>1</vt:lpstr>
      <vt:lpstr>1</vt:lpstr>
      <vt:lpstr>1</vt:lpstr>
      <vt:lpstr>1</vt:lpstr>
      <vt:lpstr>1</vt:lpstr>
      <vt:lpstr>Présentation PowerPoint</vt:lpstr>
      <vt:lpstr>2</vt:lpstr>
      <vt:lpstr>2</vt:lpstr>
      <vt:lpstr>2</vt:lpstr>
      <vt:lpstr>2</vt:lpstr>
      <vt:lpstr>Présentation PowerPoint</vt:lpstr>
      <vt:lpstr>Présentation PowerPoint</vt:lpstr>
      <vt:lpstr>Présentation PowerPoint</vt:lpstr>
      <vt:lpstr>1</vt:lpstr>
      <vt:lpstr>1</vt:lpstr>
      <vt:lpstr>1</vt:lpstr>
      <vt:lpstr>1</vt:lpstr>
      <vt:lpstr>1</vt:lpstr>
      <vt:lpstr>1</vt:lpstr>
      <vt:lpstr>2</vt:lpstr>
      <vt:lpstr>2</vt:lpstr>
      <vt:lpstr>2</vt:lpstr>
      <vt:lpstr>2</vt:lpstr>
      <vt:lpstr>2</vt:lpstr>
      <vt:lpstr>2</vt:lpstr>
      <vt:lpstr>3</vt:lpstr>
      <vt:lpstr>3</vt:lpstr>
      <vt:lpstr>3</vt:lpstr>
      <vt:lpstr>3</vt:lpstr>
      <vt:lpstr>3</vt:lpstr>
      <vt:lpstr>Présentation PowerPoint</vt:lpstr>
    </vt:vector>
  </TitlesOfParts>
  <Company>EKNO</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Marion FAYE</dc:creator>
  <cp:lastModifiedBy>Laurent CHAUMET</cp:lastModifiedBy>
  <cp:revision>140</cp:revision>
  <cp:lastPrinted>2019-10-23T07:23:44Z</cp:lastPrinted>
  <dcterms:created xsi:type="dcterms:W3CDTF">2018-10-12T16:32:14Z</dcterms:created>
  <dcterms:modified xsi:type="dcterms:W3CDTF">2021-06-03T09:02:43Z</dcterms:modified>
</cp:coreProperties>
</file>