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9" r:id="rId1"/>
  </p:sldMasterIdLst>
  <p:notesMasterIdLst>
    <p:notesMasterId r:id="rId126"/>
  </p:notesMasterIdLst>
  <p:sldIdLst>
    <p:sldId id="256" r:id="rId2"/>
    <p:sldId id="257" r:id="rId3"/>
    <p:sldId id="271" r:id="rId4"/>
    <p:sldId id="272" r:id="rId5"/>
    <p:sldId id="283" r:id="rId6"/>
    <p:sldId id="273" r:id="rId7"/>
    <p:sldId id="261" r:id="rId8"/>
    <p:sldId id="270" r:id="rId9"/>
    <p:sldId id="259" r:id="rId10"/>
    <p:sldId id="262" r:id="rId11"/>
    <p:sldId id="264" r:id="rId12"/>
    <p:sldId id="265" r:id="rId13"/>
    <p:sldId id="258" r:id="rId14"/>
    <p:sldId id="308" r:id="rId15"/>
    <p:sldId id="327" r:id="rId16"/>
    <p:sldId id="304" r:id="rId17"/>
    <p:sldId id="305" r:id="rId18"/>
    <p:sldId id="274" r:id="rId19"/>
    <p:sldId id="306" r:id="rId20"/>
    <p:sldId id="290" r:id="rId21"/>
    <p:sldId id="291" r:id="rId22"/>
    <p:sldId id="275" r:id="rId23"/>
    <p:sldId id="276" r:id="rId24"/>
    <p:sldId id="277" r:id="rId25"/>
    <p:sldId id="278" r:id="rId26"/>
    <p:sldId id="279" r:id="rId27"/>
    <p:sldId id="322" r:id="rId28"/>
    <p:sldId id="323" r:id="rId29"/>
    <p:sldId id="280" r:id="rId30"/>
    <p:sldId id="281" r:id="rId31"/>
    <p:sldId id="282" r:id="rId32"/>
    <p:sldId id="334" r:id="rId33"/>
    <p:sldId id="285" r:id="rId34"/>
    <p:sldId id="288" r:id="rId35"/>
    <p:sldId id="335" r:id="rId36"/>
    <p:sldId id="289" r:id="rId37"/>
    <p:sldId id="286" r:id="rId38"/>
    <p:sldId id="287" r:id="rId39"/>
    <p:sldId id="284" r:id="rId40"/>
    <p:sldId id="292" r:id="rId41"/>
    <p:sldId id="307" r:id="rId42"/>
    <p:sldId id="378" r:id="rId43"/>
    <p:sldId id="293" r:id="rId44"/>
    <p:sldId id="302" r:id="rId45"/>
    <p:sldId id="303" r:id="rId46"/>
    <p:sldId id="294" r:id="rId47"/>
    <p:sldId id="296" r:id="rId48"/>
    <p:sldId id="297" r:id="rId49"/>
    <p:sldId id="321" r:id="rId50"/>
    <p:sldId id="298" r:id="rId51"/>
    <p:sldId id="299" r:id="rId52"/>
    <p:sldId id="300" r:id="rId53"/>
    <p:sldId id="301" r:id="rId54"/>
    <p:sldId id="400" r:id="rId55"/>
    <p:sldId id="399" r:id="rId56"/>
    <p:sldId id="309" r:id="rId57"/>
    <p:sldId id="310" r:id="rId58"/>
    <p:sldId id="314" r:id="rId59"/>
    <p:sldId id="311" r:id="rId60"/>
    <p:sldId id="318" r:id="rId61"/>
    <p:sldId id="316" r:id="rId62"/>
    <p:sldId id="315" r:id="rId63"/>
    <p:sldId id="312" r:id="rId64"/>
    <p:sldId id="317" r:id="rId65"/>
    <p:sldId id="319" r:id="rId66"/>
    <p:sldId id="320" r:id="rId67"/>
    <p:sldId id="313" r:id="rId68"/>
    <p:sldId id="324" r:id="rId69"/>
    <p:sldId id="379" r:id="rId70"/>
    <p:sldId id="380" r:id="rId71"/>
    <p:sldId id="325" r:id="rId72"/>
    <p:sldId id="388" r:id="rId73"/>
    <p:sldId id="389" r:id="rId74"/>
    <p:sldId id="326" r:id="rId75"/>
    <p:sldId id="331" r:id="rId76"/>
    <p:sldId id="332" r:id="rId77"/>
    <p:sldId id="333" r:id="rId78"/>
    <p:sldId id="328" r:id="rId79"/>
    <p:sldId id="391" r:id="rId80"/>
    <p:sldId id="392" r:id="rId81"/>
    <p:sldId id="341" r:id="rId82"/>
    <p:sldId id="346" r:id="rId83"/>
    <p:sldId id="348" r:id="rId84"/>
    <p:sldId id="267" r:id="rId85"/>
    <p:sldId id="349" r:id="rId86"/>
    <p:sldId id="351" r:id="rId87"/>
    <p:sldId id="352" r:id="rId88"/>
    <p:sldId id="354" r:id="rId89"/>
    <p:sldId id="263" r:id="rId90"/>
    <p:sldId id="356" r:id="rId91"/>
    <p:sldId id="358" r:id="rId92"/>
    <p:sldId id="360" r:id="rId93"/>
    <p:sldId id="260" r:id="rId94"/>
    <p:sldId id="361" r:id="rId95"/>
    <p:sldId id="362" r:id="rId96"/>
    <p:sldId id="363" r:id="rId97"/>
    <p:sldId id="364" r:id="rId98"/>
    <p:sldId id="365" r:id="rId99"/>
    <p:sldId id="366" r:id="rId100"/>
    <p:sldId id="369" r:id="rId101"/>
    <p:sldId id="370" r:id="rId102"/>
    <p:sldId id="371" r:id="rId103"/>
    <p:sldId id="372" r:id="rId104"/>
    <p:sldId id="373" r:id="rId105"/>
    <p:sldId id="374" r:id="rId106"/>
    <p:sldId id="375" r:id="rId107"/>
    <p:sldId id="376" r:id="rId108"/>
    <p:sldId id="377" r:id="rId109"/>
    <p:sldId id="342" r:id="rId110"/>
    <p:sldId id="381" r:id="rId111"/>
    <p:sldId id="382" r:id="rId112"/>
    <p:sldId id="383" r:id="rId113"/>
    <p:sldId id="384" r:id="rId114"/>
    <p:sldId id="385" r:id="rId115"/>
    <p:sldId id="386" r:id="rId116"/>
    <p:sldId id="387" r:id="rId117"/>
    <p:sldId id="343" r:id="rId118"/>
    <p:sldId id="344" r:id="rId119"/>
    <p:sldId id="393" r:id="rId120"/>
    <p:sldId id="394" r:id="rId121"/>
    <p:sldId id="398" r:id="rId122"/>
    <p:sldId id="395" r:id="rId123"/>
    <p:sldId id="396" r:id="rId124"/>
    <p:sldId id="397" r:id="rId1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750" autoAdjust="0"/>
    <p:restoredTop sz="94249" autoAdjust="0"/>
  </p:normalViewPr>
  <p:slideViewPr>
    <p:cSldViewPr snapToGrid="0">
      <p:cViewPr varScale="1">
        <p:scale>
          <a:sx n="68" d="100"/>
          <a:sy n="68" d="100"/>
        </p:scale>
        <p:origin x="462" y="60"/>
      </p:cViewPr>
      <p:guideLst/>
    </p:cSldViewPr>
  </p:slideViewPr>
  <p:outlineViewPr>
    <p:cViewPr>
      <p:scale>
        <a:sx n="33" d="100"/>
        <a:sy n="33" d="100"/>
      </p:scale>
      <p:origin x="0" y="-90222"/>
    </p:cViewPr>
  </p:outlineViewPr>
  <p:notesTextViewPr>
    <p:cViewPr>
      <p:scale>
        <a:sx n="1" d="1"/>
        <a:sy n="1" d="1"/>
      </p:scale>
      <p:origin x="0" y="0"/>
    </p:cViewPr>
  </p:notesTextViewPr>
  <p:sorterViewPr>
    <p:cViewPr>
      <p:scale>
        <a:sx n="100" d="100"/>
        <a:sy n="100" d="100"/>
      </p:scale>
      <p:origin x="0" y="-1506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H"/>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64F7A1-BF86-4001-B123-1768F770A4F2}" type="datetimeFigureOut">
              <a:rPr lang="fr-CH" smtClean="0"/>
              <a:t>26.09.2020</a:t>
            </a:fld>
            <a:endParaRPr lang="fr-CH"/>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H"/>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H"/>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8DA0DC-3A89-489C-88EC-5A4A13170A7C}" type="slidenum">
              <a:rPr lang="fr-CH" smtClean="0"/>
              <a:t>‹N°›</a:t>
            </a:fld>
            <a:endParaRPr lang="fr-CH"/>
          </a:p>
        </p:txBody>
      </p:sp>
    </p:spTree>
    <p:extLst>
      <p:ext uri="{BB962C8B-B14F-4D97-AF65-F5344CB8AC3E}">
        <p14:creationId xmlns:p14="http://schemas.microsoft.com/office/powerpoint/2010/main" val="111828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89525539-1EAA-4C1A-9A8A-8F24724D3399}" type="datetime1">
              <a:rPr lang="en-US" smtClean="0"/>
              <a:t>9/26/2020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966566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E6B62E4-9DC5-480B-98E5-F5F59F6E7997}" type="datetime1">
              <a:rPr lang="en-US" smtClean="0"/>
              <a:t>9/26/2020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816453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D179B30-25F7-4EB5-BD98-3B80EE86A97D}" type="datetime1">
              <a:rPr lang="en-US" smtClean="0"/>
              <a:t>9/26/2020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558504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265A3403-6180-4F3B-B3C5-0F4AA582E347}" type="datetime1">
              <a:rPr lang="en-US" smtClean="0"/>
              <a:t>9/26/2020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1017867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5F429993-F0DB-4B32-8EF7-A143AC4E2D2C}" type="datetime1">
              <a:rPr lang="en-US" smtClean="0"/>
              <a:t>9/26/2020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336738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A915FC9F-0BBB-4823-A6F1-00D29F33853A}" type="datetime1">
              <a:rPr lang="en-US" smtClean="0"/>
              <a:t>9/26/2020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633931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01DCD02-32E6-4457-8862-A129077D7DF9}" type="datetime1">
              <a:rPr lang="en-US" smtClean="0"/>
              <a:t>9/26/2020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9954656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551C9D5-3183-4AC0-A715-CE89A10D6674}" type="datetime1">
              <a:rPr lang="en-US" smtClean="0"/>
              <a:t>9/26/2020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376800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7E39EF-BD96-4896-8EBD-FD124C46809D}" type="datetime1">
              <a:rPr lang="en-US" smtClean="0"/>
              <a:t>9/26/2020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708590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F0A9ECA-A0BE-4438-BC78-0EF0AD556E35}" type="datetime1">
              <a:rPr lang="en-US" smtClean="0"/>
              <a:t>9/26/2020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327575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B85D34B-4682-425E-9628-0E1CCCD8E7CC}" type="datetime1">
              <a:rPr lang="en-US" smtClean="0"/>
              <a:t>9/26/2020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806441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4CB94B7-EADA-46E0-8097-8A3F2A48AF1B}" type="datetime1">
              <a:rPr lang="en-US" smtClean="0"/>
              <a:t>9/26/2020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9721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626530E6-4014-48D9-A0C8-DECC12157F4B}" type="datetime1">
              <a:rPr lang="en-US" smtClean="0"/>
              <a:t>9/26/2020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93768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DF2424-3D8C-4A95-90F2-46E65EAC2FD1}" type="datetime1">
              <a:rPr lang="en-US" smtClean="0"/>
              <a:t>9/26/2020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598004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8C35D1C-FC8D-4F00-A483-4EA3D6156215}" type="datetime1">
              <a:rPr lang="en-US" smtClean="0"/>
              <a:t>9/26/2020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85936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2C6D97FA-F40F-4939-86CE-ADCFF77A6DA4}" type="datetime1">
              <a:rPr lang="en-US" smtClean="0"/>
              <a:t>9/26/2020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953772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EF98ACF-77BC-4097-8A8B-D02C245E6EB5}" type="datetime1">
              <a:rPr lang="en-US" smtClean="0"/>
              <a:t>9/26/2020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665874468"/>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 id="2147483714" r:id="rId15"/>
    <p:sldLayoutId id="2147483715"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8" Type="http://schemas.openxmlformats.org/officeDocument/2006/relationships/hyperlink" Target="https://www.legifrance.gouv.fr/affichCodeArticle.do?cidTexte=LEGITEXT000006072050&amp;idArticle=LEGIARTI000018485001&amp;dateTexte=&amp;categorieLien=cid" TargetMode="External"/><Relationship Id="rId3" Type="http://schemas.openxmlformats.org/officeDocument/2006/relationships/hyperlink" Target="https://www.legifrance.gouv.fr/affichCodeArticle.do?cidTexte=LEGITEXT000006072050&amp;idArticle=LEGIARTI000018484847&amp;dateTexte=&amp;categorieLien=cid" TargetMode="External"/><Relationship Id="rId7" Type="http://schemas.openxmlformats.org/officeDocument/2006/relationships/hyperlink" Target="https://www.legifrance.gouv.fr/affichCodeArticle.do?cidTexte=LEGITEXT000006070716&amp;idArticle=LEGIARTI000006410758&amp;dateTexte=&amp;categorieLien=cid" TargetMode="External"/><Relationship Id="rId2" Type="http://schemas.openxmlformats.org/officeDocument/2006/relationships/hyperlink" Target="https://www.legifrance.gouv.fr/affichTexteArticle.do;jsessionid=3A904D2B4CB90D27DF307ACF20111551.tplgfr41s_1?cidTexte=JORFTEXT000018442415&amp;idArticle=LEGIARTI000018456736&amp;dateTexte=20080312" TargetMode="External"/><Relationship Id="rId1" Type="http://schemas.openxmlformats.org/officeDocument/2006/relationships/slideLayout" Target="../slideLayouts/slideLayout2.xml"/><Relationship Id="rId6" Type="http://schemas.openxmlformats.org/officeDocument/2006/relationships/hyperlink" Target="https://www.legifrance.gouv.fr/affichCodeArticle.do?cidTexte=LEGITEXT000006070716&amp;idArticle=LEGIARTI000006410756&amp;dateTexte=&amp;categorieLien=cid" TargetMode="External"/><Relationship Id="rId5" Type="http://schemas.openxmlformats.org/officeDocument/2006/relationships/hyperlink" Target="https://www.legifrance.gouv.fr/affichCodeArticle.do?cidTexte=LEGITEXT000006070716&amp;idArticle=LEGIARTI000006410748&amp;dateTexte=&amp;categorieLien=cid" TargetMode="External"/><Relationship Id="rId4" Type="http://schemas.openxmlformats.org/officeDocument/2006/relationships/hyperlink" Target="https://www.legifrance.gouv.fr/affichCodeArticle.do?cidTexte=LEGITEXT000006072050&amp;idArticle=LEGIARTI000018484849&amp;dateTexte=&amp;categorieLien=cid" TargetMode="External"/><Relationship Id="rId9" Type="http://schemas.openxmlformats.org/officeDocument/2006/relationships/hyperlink" Target="https://www.legifrance.gouv.fr/affichCodeArticle.do?cidTexte=LEGITEXT000006072050&amp;idArticle=LEGIARTI000018485003&amp;dateTexte=&amp;categorieLien=cid" TargetMode="Externa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legifrance.gouv.fr/affichJuriJudi.do?oldAction=rechJuriJudi&amp;idTexte=JURITEXT000019739707&amp;fastReqId=406468569&amp;fastPos=1"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legifrance.gouv.fr/affichJuriJudi.do?oldAction=rechJuriJudi&amp;idTexte=JURITEXT000020621344&amp;fastReqId=1821831627&amp;fastPos=1"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legifrance.gouv.fr/affichJuriJudi.do?oldAction=rechJuriJudi&amp;idTexte=JURITEXT000022086230&amp;fastReqId=1328487962&amp;fastPos=1"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legifrance.gouv.fr/affichJuriJudi.do?oldAction=rechJuriJudi&amp;idTexte=JURITEXT000026815513&amp;fastReqId=276681603&amp;fastPos=1"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justice.fr/"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legifrance.gouv.fr/affichTexte.do?cidTexte=JORFTEXT000034677582&amp;categorieLien=i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www.legifrance.gouv.fr/affichTexteArticle.do;jsessionid=917DE2FE0CCF1D4A7E90788217F5ACD5.tplgfr31s_1?cidTexte=JORFTEXT000018442415&amp;idArticle=LEGIARTI000018456736&amp;dateTexte=20080501&amp;categorieLien=id#LEGIARTI000018456736"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B0BD3C-001B-4634-903A-07C2F96ADDE8}"/>
              </a:ext>
            </a:extLst>
          </p:cNvPr>
          <p:cNvSpPr>
            <a:spLocks noGrp="1"/>
          </p:cNvSpPr>
          <p:nvPr>
            <p:ph type="ctrTitle"/>
          </p:nvPr>
        </p:nvSpPr>
        <p:spPr>
          <a:xfrm>
            <a:off x="1364567" y="2514601"/>
            <a:ext cx="10140046" cy="1241474"/>
          </a:xfrm>
        </p:spPr>
        <p:txBody>
          <a:bodyPr>
            <a:normAutofit fontScale="90000"/>
          </a:bodyPr>
          <a:lstStyle/>
          <a:p>
            <a:pPr algn="ctr"/>
            <a:r>
              <a:rPr lang="fr-FR" sz="5300" b="1" dirty="0">
                <a:solidFill>
                  <a:srgbClr val="C00000"/>
                </a:solidFill>
                <a:effectLst/>
                <a:latin typeface="Arial" panose="020B0604020202020204" pitchFamily="34" charset="0"/>
                <a:ea typeface="Times New Roman" panose="02020603050405020304" pitchFamily="18" charset="0"/>
              </a:rPr>
              <a:t>Le procès prud’homal </a:t>
            </a:r>
            <a:br>
              <a:rPr lang="fr-FR" sz="4800" b="1" dirty="0">
                <a:solidFill>
                  <a:srgbClr val="C00000"/>
                </a:solidFill>
                <a:effectLst/>
                <a:latin typeface="Arial" panose="020B0604020202020204" pitchFamily="34" charset="0"/>
                <a:ea typeface="Times New Roman" panose="02020603050405020304" pitchFamily="18" charset="0"/>
              </a:rPr>
            </a:br>
            <a:br>
              <a:rPr lang="fr-FR" sz="4800" b="1" dirty="0">
                <a:solidFill>
                  <a:srgbClr val="C00000"/>
                </a:solidFill>
                <a:effectLst/>
                <a:latin typeface="Arial" panose="020B0604020202020204" pitchFamily="34" charset="0"/>
                <a:ea typeface="Times New Roman" panose="02020603050405020304" pitchFamily="18" charset="0"/>
              </a:rPr>
            </a:br>
            <a:r>
              <a:rPr lang="fr-FR" sz="2700" dirty="0">
                <a:solidFill>
                  <a:srgbClr val="C00000"/>
                </a:solidFill>
                <a:effectLst/>
                <a:latin typeface="Arial" panose="020B0604020202020204" pitchFamily="34" charset="0"/>
                <a:ea typeface="Times New Roman" panose="02020603050405020304" pitchFamily="18" charset="0"/>
              </a:rPr>
              <a:t>(module n°11)</a:t>
            </a:r>
            <a:endParaRPr lang="fr-CH" sz="2700" dirty="0">
              <a:solidFill>
                <a:srgbClr val="C00000"/>
              </a:solidFill>
            </a:endParaRPr>
          </a:p>
        </p:txBody>
      </p:sp>
      <p:sp>
        <p:nvSpPr>
          <p:cNvPr id="3" name="Sous-titre 2">
            <a:extLst>
              <a:ext uri="{FF2B5EF4-FFF2-40B4-BE49-F238E27FC236}">
                <a16:creationId xmlns:a16="http://schemas.microsoft.com/office/drawing/2014/main" id="{48AC1879-B4B3-40A6-A06A-B441FD83C94A}"/>
              </a:ext>
            </a:extLst>
          </p:cNvPr>
          <p:cNvSpPr>
            <a:spLocks noGrp="1"/>
          </p:cNvSpPr>
          <p:nvPr>
            <p:ph type="subTitle" idx="1"/>
          </p:nvPr>
        </p:nvSpPr>
        <p:spPr>
          <a:xfrm>
            <a:off x="1801496" y="4791318"/>
            <a:ext cx="9858692" cy="1126283"/>
          </a:xfrm>
        </p:spPr>
        <p:txBody>
          <a:bodyPr>
            <a:normAutofit/>
          </a:bodyPr>
          <a:lstStyle/>
          <a:p>
            <a:pPr algn="ctr"/>
            <a:r>
              <a:rPr lang="fr-FR" sz="2000" b="1" dirty="0"/>
              <a:t>FORMATION DES CONSEILLERS PRUD’HOMMES CFECGC</a:t>
            </a:r>
          </a:p>
          <a:p>
            <a:pPr algn="ctr"/>
            <a:r>
              <a:rPr lang="fr-FR" sz="2000" b="1" dirty="0"/>
              <a:t>Septembre 2020</a:t>
            </a:r>
            <a:endParaRPr lang="fr-CH" sz="2000" b="1" dirty="0"/>
          </a:p>
        </p:txBody>
      </p:sp>
      <p:sp>
        <p:nvSpPr>
          <p:cNvPr id="4" name="Espace réservé du numéro de diapositive 3">
            <a:extLst>
              <a:ext uri="{FF2B5EF4-FFF2-40B4-BE49-F238E27FC236}">
                <a16:creationId xmlns:a16="http://schemas.microsoft.com/office/drawing/2014/main" id="{9964234C-98E5-4D15-A3AC-6CD71A7FD811}"/>
              </a:ext>
            </a:extLst>
          </p:cNvPr>
          <p:cNvSpPr>
            <a:spLocks noGrp="1"/>
          </p:cNvSpPr>
          <p:nvPr>
            <p:ph type="sldNum" sz="quarter" idx="12"/>
          </p:nvPr>
        </p:nvSpPr>
        <p:spPr>
          <a:xfrm>
            <a:off x="531812" y="4529540"/>
            <a:ext cx="959363" cy="394152"/>
          </a:xfrm>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3899559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59989" y="624110"/>
            <a:ext cx="9844624" cy="365125"/>
          </a:xfrm>
          <a:solidFill>
            <a:srgbClr val="FFFF00"/>
          </a:solidFill>
        </p:spPr>
        <p:txBody>
          <a:bodyPr>
            <a:normAutofit fontScale="90000"/>
          </a:bodyPr>
          <a:lstStyle/>
          <a:p>
            <a:endParaRPr lang="fr-FR" sz="3200" dirty="0"/>
          </a:p>
        </p:txBody>
      </p:sp>
      <p:sp>
        <p:nvSpPr>
          <p:cNvPr id="3" name="Espace réservé du contenu 2"/>
          <p:cNvSpPr>
            <a:spLocks noGrp="1"/>
          </p:cNvSpPr>
          <p:nvPr>
            <p:ph idx="1"/>
          </p:nvPr>
        </p:nvSpPr>
        <p:spPr>
          <a:xfrm>
            <a:off x="844062" y="1266093"/>
            <a:ext cx="10660550" cy="5359790"/>
          </a:xfrm>
        </p:spPr>
        <p:txBody>
          <a:bodyPr>
            <a:normAutofit/>
          </a:bodyPr>
          <a:lstStyle/>
          <a:p>
            <a:pPr marL="0" indent="0">
              <a:buNone/>
            </a:pPr>
            <a:r>
              <a:rPr lang="fr-FR" sz="2400" b="1" dirty="0"/>
              <a:t>Le juge départiteur est désigné chaque année par le président du tribunal de grande instance </a:t>
            </a:r>
            <a:r>
              <a:rPr lang="fr-FR" sz="2400" b="1" dirty="0">
                <a:solidFill>
                  <a:srgbClr val="C00000"/>
                </a:solidFill>
              </a:rPr>
              <a:t>devenu le tribunal judiciaire</a:t>
            </a:r>
            <a:r>
              <a:rPr lang="fr-FR" sz="2400" b="1" dirty="0"/>
              <a:t>.  (juges  désignés, notamment en fonction de leurs aptitudes et connaissances particulières)</a:t>
            </a:r>
          </a:p>
          <a:p>
            <a:pPr marL="0" indent="0">
              <a:buNone/>
            </a:pPr>
            <a:r>
              <a:rPr lang="fr-FR" sz="2400" b="1" dirty="0">
                <a:solidFill>
                  <a:srgbClr val="FF0000"/>
                </a:solidFill>
              </a:rPr>
              <a:t>Un défenseur syndical exerce des fonctions d'assistance ou de représentation devant les conseils de prud'hommes et les cours d'appel en matière prud'homale. (liste arrêtée par l'autorité administrative sur proposition des organisations d'employeurs et de salariés représentatives)</a:t>
            </a:r>
          </a:p>
          <a:p>
            <a:pPr marL="0" indent="0">
              <a:buNone/>
            </a:pPr>
            <a:r>
              <a:rPr lang="fr-FR" sz="2400" b="1" dirty="0">
                <a:solidFill>
                  <a:schemeClr val="accent3">
                    <a:lumMod val="75000"/>
                  </a:schemeClr>
                </a:solidFill>
              </a:rPr>
              <a:t>Le temps passé par le défenseur syndical hors de l'entreprise pendant les heures de travail pour l'exercice de sa mission est assimilé à une durée de travail effectif. Il est rémunéré par l'employeur qui se fait rembourser par l'Etat des salaires maintenus</a:t>
            </a:r>
            <a:endParaRPr lang="fr-FR" sz="2400" b="1" dirty="0"/>
          </a:p>
        </p:txBody>
      </p:sp>
      <p:sp>
        <p:nvSpPr>
          <p:cNvPr id="4" name="Espace réservé du numéro de diapositive 3">
            <a:extLst>
              <a:ext uri="{FF2B5EF4-FFF2-40B4-BE49-F238E27FC236}">
                <a16:creationId xmlns:a16="http://schemas.microsoft.com/office/drawing/2014/main" id="{E9038831-04BA-465F-BBBF-E921F673F748}"/>
              </a:ext>
            </a:extLst>
          </p:cNvPr>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4176759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9536" y="260648"/>
            <a:ext cx="8424936" cy="720080"/>
          </a:xfrm>
        </p:spPr>
        <p:txBody>
          <a:bodyPr>
            <a:normAutofit/>
          </a:bodyPr>
          <a:lstStyle/>
          <a:p>
            <a:pPr algn="ctr"/>
            <a:r>
              <a:rPr lang="fr-FR" sz="3200" b="1" dirty="0">
                <a:solidFill>
                  <a:srgbClr val="C00000"/>
                </a:solidFill>
                <a:highlight>
                  <a:srgbClr val="FFFF00"/>
                </a:highlight>
              </a:rPr>
              <a:t>Caractéristiques de l'ordonnance</a:t>
            </a:r>
            <a:r>
              <a:rPr lang="fr-FR" sz="3200" dirty="0">
                <a:solidFill>
                  <a:srgbClr val="C00000"/>
                </a:solidFill>
              </a:rPr>
              <a:t>. </a:t>
            </a:r>
          </a:p>
        </p:txBody>
      </p:sp>
      <p:sp>
        <p:nvSpPr>
          <p:cNvPr id="3" name="Espace réservé du contenu 2"/>
          <p:cNvSpPr>
            <a:spLocks noGrp="1"/>
          </p:cNvSpPr>
          <p:nvPr>
            <p:ph sz="quarter" idx="1"/>
          </p:nvPr>
        </p:nvSpPr>
        <p:spPr>
          <a:xfrm>
            <a:off x="1919535" y="1447800"/>
            <a:ext cx="9573769" cy="4572000"/>
          </a:xfrm>
        </p:spPr>
        <p:txBody>
          <a:bodyPr>
            <a:normAutofit/>
          </a:bodyPr>
          <a:lstStyle/>
          <a:p>
            <a:r>
              <a:rPr lang="fr-FR" sz="2400" dirty="0">
                <a:latin typeface="Calibri" panose="020F0502020204030204" pitchFamily="34" charset="0"/>
                <a:cs typeface="Calibri" panose="020F0502020204030204" pitchFamily="34" charset="0"/>
              </a:rPr>
              <a:t> </a:t>
            </a:r>
            <a:r>
              <a:rPr lang="fr-FR" sz="2400" b="1" dirty="0">
                <a:solidFill>
                  <a:srgbClr val="C00000"/>
                </a:solidFill>
                <a:latin typeface="Calibri" panose="020F0502020204030204" pitchFamily="34" charset="0"/>
                <a:cs typeface="Calibri" panose="020F0502020204030204" pitchFamily="34" charset="0"/>
              </a:rPr>
              <a:t> Elle doit impérativement être motivée</a:t>
            </a:r>
          </a:p>
          <a:p>
            <a:endParaRPr lang="fr-FR" sz="2400" b="1" dirty="0">
              <a:solidFill>
                <a:srgbClr val="C00000"/>
              </a:solidFill>
              <a:latin typeface="Calibri" panose="020F0502020204030204" pitchFamily="34" charset="0"/>
              <a:cs typeface="Calibri" panose="020F0502020204030204" pitchFamily="34" charset="0"/>
            </a:endParaRPr>
          </a:p>
          <a:p>
            <a:r>
              <a:rPr lang="fr-FR" sz="2400" dirty="0">
                <a:latin typeface="Calibri" panose="020F0502020204030204" pitchFamily="34" charset="0"/>
                <a:cs typeface="Calibri" panose="020F0502020204030204" pitchFamily="34" charset="0"/>
              </a:rPr>
              <a:t>Encourt la cassation pour violation de l’article 455 du code de procédure civile l’ordonnance de référé qui ne contenant aucune indication sur les éléments du litige et les moyens des parties, condamne l’employeur à payer des sommes à titre de rappel de salaire en se bornant à citer divers articles d’une convention collective et leur contenu sans procéder à leur application aux données du litige (</a:t>
            </a:r>
            <a:r>
              <a:rPr lang="fr-FR" sz="2400" dirty="0" err="1">
                <a:latin typeface="Calibri" panose="020F0502020204030204" pitchFamily="34" charset="0"/>
                <a:cs typeface="Calibri" panose="020F0502020204030204" pitchFamily="34" charset="0"/>
              </a:rPr>
              <a:t>Cass.Soc</a:t>
            </a:r>
            <a:r>
              <a:rPr lang="fr-FR" sz="2400" dirty="0">
                <a:latin typeface="Calibri" panose="020F0502020204030204" pitchFamily="34" charset="0"/>
                <a:cs typeface="Calibri" panose="020F0502020204030204" pitchFamily="34" charset="0"/>
              </a:rPr>
              <a:t>. 19/7/94 </a:t>
            </a:r>
            <a:r>
              <a:rPr lang="fr-FR" sz="2400" dirty="0" err="1">
                <a:latin typeface="Calibri" panose="020F0502020204030204" pitchFamily="34" charset="0"/>
                <a:cs typeface="Calibri" panose="020F0502020204030204" pitchFamily="34" charset="0"/>
              </a:rPr>
              <a:t>Cah</a:t>
            </a:r>
            <a:r>
              <a:rPr lang="fr-FR" sz="2400" dirty="0">
                <a:latin typeface="Calibri" panose="020F0502020204030204" pitchFamily="34" charset="0"/>
                <a:cs typeface="Calibri" panose="020F0502020204030204" pitchFamily="34" charset="0"/>
              </a:rPr>
              <a:t> Prud’homaux 95 n̊3 page 44).</a:t>
            </a:r>
          </a:p>
        </p:txBody>
      </p:sp>
    </p:spTree>
    <p:extLst>
      <p:ext uri="{BB962C8B-B14F-4D97-AF65-F5344CB8AC3E}">
        <p14:creationId xmlns:p14="http://schemas.microsoft.com/office/powerpoint/2010/main" val="409797163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9536" y="260648"/>
            <a:ext cx="8424936" cy="1152128"/>
          </a:xfrm>
        </p:spPr>
        <p:txBody>
          <a:bodyPr>
            <a:normAutofit/>
          </a:bodyPr>
          <a:lstStyle/>
          <a:p>
            <a:pPr algn="ctr"/>
            <a:r>
              <a:rPr lang="fr-FR" sz="3200" dirty="0">
                <a:solidFill>
                  <a:srgbClr val="C00000"/>
                </a:solidFill>
              </a:rPr>
              <a:t>Il existe deux modes de saisine de la formation de référé. </a:t>
            </a:r>
          </a:p>
        </p:txBody>
      </p:sp>
      <p:sp>
        <p:nvSpPr>
          <p:cNvPr id="3" name="Espace réservé du contenu 2"/>
          <p:cNvSpPr>
            <a:spLocks noGrp="1"/>
          </p:cNvSpPr>
          <p:nvPr>
            <p:ph sz="quarter" idx="1"/>
          </p:nvPr>
        </p:nvSpPr>
        <p:spPr>
          <a:xfrm>
            <a:off x="1491175" y="1447800"/>
            <a:ext cx="8853297" cy="4572000"/>
          </a:xfrm>
        </p:spPr>
        <p:txBody>
          <a:bodyPr>
            <a:normAutofit/>
          </a:bodyPr>
          <a:lstStyle/>
          <a:p>
            <a:endParaRPr lang="fr-FR" dirty="0"/>
          </a:p>
          <a:p>
            <a:r>
              <a:rPr lang="fr-FR" sz="2400" dirty="0">
                <a:latin typeface="Calibri" panose="020F0502020204030204" pitchFamily="34" charset="0"/>
                <a:cs typeface="Calibri" panose="020F0502020204030204" pitchFamily="34" charset="0"/>
              </a:rPr>
              <a:t>La saisine de la formation de référé peut être faite :</a:t>
            </a:r>
          </a:p>
          <a:p>
            <a:endParaRPr lang="fr-FR" sz="2400" b="1" dirty="0">
              <a:solidFill>
                <a:srgbClr val="C00000"/>
              </a:solidFill>
              <a:latin typeface="Calibri" panose="020F0502020204030204" pitchFamily="34" charset="0"/>
              <a:cs typeface="Calibri" panose="020F0502020204030204" pitchFamily="34" charset="0"/>
            </a:endParaRPr>
          </a:p>
          <a:p>
            <a:r>
              <a:rPr lang="fr-FR" sz="2400" b="1" dirty="0">
                <a:solidFill>
                  <a:srgbClr val="C00000"/>
                </a:solidFill>
                <a:latin typeface="Calibri" panose="020F0502020204030204" pitchFamily="34" charset="0"/>
                <a:cs typeface="Calibri" panose="020F0502020204030204" pitchFamily="34" charset="0"/>
              </a:rPr>
              <a:t>En application des articles R1455-9 et suivants du code du travail</a:t>
            </a:r>
          </a:p>
          <a:p>
            <a:endParaRPr lang="fr-FR" sz="2400" b="1" dirty="0">
              <a:solidFill>
                <a:srgbClr val="C00000"/>
              </a:solidFill>
              <a:latin typeface="Calibri" panose="020F0502020204030204" pitchFamily="34" charset="0"/>
              <a:cs typeface="Calibri" panose="020F0502020204030204" pitchFamily="34" charset="0"/>
            </a:endParaRPr>
          </a:p>
          <a:p>
            <a:r>
              <a:rPr lang="fr-FR" sz="2400" b="1" dirty="0">
                <a:solidFill>
                  <a:srgbClr val="C00000"/>
                </a:solidFill>
                <a:latin typeface="Calibri" panose="020F0502020204030204" pitchFamily="34" charset="0"/>
                <a:cs typeface="Calibri" panose="020F0502020204030204" pitchFamily="34" charset="0"/>
              </a:rPr>
              <a:t>En application de l’article 145 du code de procédure civile</a:t>
            </a:r>
          </a:p>
        </p:txBody>
      </p:sp>
    </p:spTree>
    <p:extLst>
      <p:ext uri="{BB962C8B-B14F-4D97-AF65-F5344CB8AC3E}">
        <p14:creationId xmlns:p14="http://schemas.microsoft.com/office/powerpoint/2010/main" val="214469056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9536" y="260648"/>
            <a:ext cx="8424936" cy="720080"/>
          </a:xfrm>
        </p:spPr>
        <p:txBody>
          <a:bodyPr>
            <a:normAutofit/>
          </a:bodyPr>
          <a:lstStyle/>
          <a:p>
            <a:pPr algn="ctr"/>
            <a:r>
              <a:rPr lang="fr-FR" sz="3200" b="1" dirty="0">
                <a:solidFill>
                  <a:srgbClr val="C00000"/>
                </a:solidFill>
                <a:highlight>
                  <a:srgbClr val="FFFF00"/>
                </a:highlight>
              </a:rPr>
              <a:t>Procédure de référé ordinaire</a:t>
            </a:r>
            <a:r>
              <a:rPr lang="fr-FR" sz="3200" dirty="0">
                <a:solidFill>
                  <a:srgbClr val="C00000"/>
                </a:solidFill>
              </a:rPr>
              <a:t>. </a:t>
            </a:r>
          </a:p>
        </p:txBody>
      </p:sp>
      <p:sp>
        <p:nvSpPr>
          <p:cNvPr id="3" name="Espace réservé du contenu 2"/>
          <p:cNvSpPr>
            <a:spLocks noGrp="1"/>
          </p:cNvSpPr>
          <p:nvPr>
            <p:ph sz="quarter" idx="1"/>
          </p:nvPr>
        </p:nvSpPr>
        <p:spPr>
          <a:xfrm>
            <a:off x="731520" y="1125415"/>
            <a:ext cx="11183815" cy="5345723"/>
          </a:xfrm>
        </p:spPr>
        <p:txBody>
          <a:bodyPr>
            <a:noAutofit/>
          </a:bodyPr>
          <a:lstStyle/>
          <a:p>
            <a:r>
              <a:rPr lang="fr-FR" sz="2400" dirty="0">
                <a:latin typeface="Calibri" panose="020F0502020204030204" pitchFamily="34" charset="0"/>
                <a:cs typeface="Calibri" panose="020F0502020204030204" pitchFamily="34" charset="0"/>
              </a:rPr>
              <a:t> </a:t>
            </a:r>
            <a:r>
              <a:rPr lang="fr-FR" sz="2400" b="1" dirty="0">
                <a:latin typeface="Calibri" panose="020F0502020204030204" pitchFamily="34" charset="0"/>
                <a:cs typeface="Calibri" panose="020F0502020204030204" pitchFamily="34" charset="0"/>
              </a:rPr>
              <a:t>Article R1455-9 c</a:t>
            </a:r>
            <a:r>
              <a:rPr lang="fr-FR" sz="2400" dirty="0">
                <a:latin typeface="Calibri" panose="020F0502020204030204" pitchFamily="34" charset="0"/>
                <a:cs typeface="Calibri" panose="020F0502020204030204" pitchFamily="34" charset="0"/>
              </a:rPr>
              <a:t>réé par </a:t>
            </a:r>
            <a:r>
              <a:rPr lang="fr-FR" sz="2400" u="sng" dirty="0">
                <a:latin typeface="Calibri" panose="020F0502020204030204" pitchFamily="34" charset="0"/>
                <a:cs typeface="Calibri" panose="020F0502020204030204" pitchFamily="34" charset="0"/>
                <a:hlinkClick r:id="rId2"/>
              </a:rPr>
              <a:t>Décret n°2008-244 du 7 mars 2008 - art. (V)</a:t>
            </a:r>
            <a:br>
              <a:rPr lang="fr-FR" sz="2400" dirty="0">
                <a:latin typeface="Calibri" panose="020F0502020204030204" pitchFamily="34" charset="0"/>
                <a:cs typeface="Calibri" panose="020F0502020204030204" pitchFamily="34" charset="0"/>
              </a:rPr>
            </a:br>
            <a:r>
              <a:rPr lang="fr-FR" sz="2400" dirty="0">
                <a:latin typeface="Calibri" panose="020F0502020204030204" pitchFamily="34" charset="0"/>
                <a:cs typeface="Calibri" panose="020F0502020204030204" pitchFamily="34" charset="0"/>
              </a:rPr>
              <a:t>La demande en référé est formée par le demandeur soit par acte d'huissier de justice, soit dans les conditions prévues à l'article </a:t>
            </a:r>
            <a:r>
              <a:rPr lang="fr-FR" sz="2400" u="sng" dirty="0">
                <a:latin typeface="Calibri" panose="020F0502020204030204" pitchFamily="34" charset="0"/>
                <a:cs typeface="Calibri" panose="020F0502020204030204" pitchFamily="34" charset="0"/>
                <a:hlinkClick r:id="rId3"/>
              </a:rPr>
              <a:t>R. 1452-1</a:t>
            </a:r>
            <a:r>
              <a:rPr lang="fr-FR" sz="2400" dirty="0">
                <a:latin typeface="Calibri" panose="020F0502020204030204" pitchFamily="34" charset="0"/>
                <a:cs typeface="Calibri" panose="020F0502020204030204" pitchFamily="34" charset="0"/>
              </a:rPr>
              <a:t>.</a:t>
            </a:r>
            <a:br>
              <a:rPr lang="fr-FR" sz="2400" dirty="0">
                <a:latin typeface="Calibri" panose="020F0502020204030204" pitchFamily="34" charset="0"/>
                <a:cs typeface="Calibri" panose="020F0502020204030204" pitchFamily="34" charset="0"/>
              </a:rPr>
            </a:br>
            <a:r>
              <a:rPr lang="fr-FR" sz="2400" dirty="0">
                <a:latin typeface="Calibri" panose="020F0502020204030204" pitchFamily="34" charset="0"/>
                <a:cs typeface="Calibri" panose="020F0502020204030204" pitchFamily="34" charset="0"/>
              </a:rPr>
              <a:t>Lorsque la demande est formée par acte d'huissier de justice, une copie de l'assignation est remise au greffe, au plus tard la veille de l'audience.</a:t>
            </a:r>
            <a:br>
              <a:rPr lang="fr-FR" sz="2400" dirty="0">
                <a:latin typeface="Calibri" panose="020F0502020204030204" pitchFamily="34" charset="0"/>
                <a:cs typeface="Calibri" panose="020F0502020204030204" pitchFamily="34" charset="0"/>
              </a:rPr>
            </a:br>
            <a:r>
              <a:rPr lang="fr-FR" sz="2400" dirty="0">
                <a:latin typeface="Calibri" panose="020F0502020204030204" pitchFamily="34" charset="0"/>
                <a:cs typeface="Calibri" panose="020F0502020204030204" pitchFamily="34" charset="0"/>
              </a:rPr>
              <a:t>Lorsque la demande est formée dans les conditions prévues à l'article R. 1452-1, les dispositions des articles </a:t>
            </a:r>
            <a:r>
              <a:rPr lang="fr-FR" sz="2400" u="sng" dirty="0">
                <a:latin typeface="Calibri" panose="020F0502020204030204" pitchFamily="34" charset="0"/>
                <a:cs typeface="Calibri" panose="020F0502020204030204" pitchFamily="34" charset="0"/>
                <a:hlinkClick r:id="rId4"/>
              </a:rPr>
              <a:t>R. 1452-2 à R. 1452-4</a:t>
            </a:r>
            <a:r>
              <a:rPr lang="fr-FR" sz="2400" dirty="0">
                <a:latin typeface="Calibri" panose="020F0502020204030204" pitchFamily="34" charset="0"/>
                <a:cs typeface="Calibri" panose="020F0502020204030204" pitchFamily="34" charset="0"/>
              </a:rPr>
              <a:t> sont applicables.</a:t>
            </a:r>
          </a:p>
          <a:p>
            <a:r>
              <a:rPr lang="fr-FR" sz="2400" b="1" dirty="0">
                <a:latin typeface="Calibri" panose="020F0502020204030204" pitchFamily="34" charset="0"/>
                <a:cs typeface="Calibri" panose="020F0502020204030204" pitchFamily="34" charset="0"/>
              </a:rPr>
              <a:t>Article R1455-10 </a:t>
            </a:r>
            <a:r>
              <a:rPr lang="fr-FR" sz="2400" dirty="0">
                <a:latin typeface="Calibri" panose="020F0502020204030204" pitchFamily="34" charset="0"/>
                <a:cs typeface="Calibri" panose="020F0502020204030204" pitchFamily="34" charset="0"/>
              </a:rPr>
              <a:t>Créé par </a:t>
            </a:r>
            <a:r>
              <a:rPr lang="fr-FR" sz="2400" u="sng" dirty="0">
                <a:latin typeface="Calibri" panose="020F0502020204030204" pitchFamily="34" charset="0"/>
                <a:cs typeface="Calibri" panose="020F0502020204030204" pitchFamily="34" charset="0"/>
                <a:hlinkClick r:id="rId2"/>
              </a:rPr>
              <a:t>Décret n°2008-244 du 7 mars 2008 - art. (V)</a:t>
            </a:r>
            <a:endParaRPr lang="fr-FR" sz="2400" dirty="0">
              <a:latin typeface="Calibri" panose="020F0502020204030204" pitchFamily="34" charset="0"/>
              <a:cs typeface="Calibri" panose="020F0502020204030204" pitchFamily="34" charset="0"/>
            </a:endParaRPr>
          </a:p>
          <a:p>
            <a:r>
              <a:rPr lang="fr-FR" sz="2400" dirty="0">
                <a:latin typeface="Calibri" panose="020F0502020204030204" pitchFamily="34" charset="0"/>
                <a:cs typeface="Calibri" panose="020F0502020204030204" pitchFamily="34" charset="0"/>
              </a:rPr>
              <a:t>Les articles </a:t>
            </a:r>
            <a:r>
              <a:rPr lang="fr-FR" sz="2400" u="sng" dirty="0">
                <a:latin typeface="Calibri" panose="020F0502020204030204" pitchFamily="34" charset="0"/>
                <a:cs typeface="Calibri" panose="020F0502020204030204" pitchFamily="34" charset="0"/>
                <a:hlinkClick r:id="rId5"/>
              </a:rPr>
              <a:t>484</a:t>
            </a:r>
            <a:r>
              <a:rPr lang="fr-FR" sz="2400" dirty="0">
                <a:latin typeface="Calibri" panose="020F0502020204030204" pitchFamily="34" charset="0"/>
                <a:cs typeface="Calibri" panose="020F0502020204030204" pitchFamily="34" charset="0"/>
              </a:rPr>
              <a:t>,</a:t>
            </a:r>
            <a:r>
              <a:rPr lang="fr-FR" sz="2400" u="sng" dirty="0">
                <a:latin typeface="Calibri" panose="020F0502020204030204" pitchFamily="34" charset="0"/>
                <a:cs typeface="Calibri" panose="020F0502020204030204" pitchFamily="34" charset="0"/>
                <a:hlinkClick r:id="rId6"/>
              </a:rPr>
              <a:t>486 </a:t>
            </a:r>
            <a:r>
              <a:rPr lang="fr-FR" sz="2400" dirty="0">
                <a:latin typeface="Calibri" panose="020F0502020204030204" pitchFamily="34" charset="0"/>
                <a:cs typeface="Calibri" panose="020F0502020204030204" pitchFamily="34" charset="0"/>
              </a:rPr>
              <a:t>et </a:t>
            </a:r>
            <a:r>
              <a:rPr lang="fr-FR" sz="2400" u="sng" dirty="0">
                <a:latin typeface="Calibri" panose="020F0502020204030204" pitchFamily="34" charset="0"/>
                <a:cs typeface="Calibri" panose="020F0502020204030204" pitchFamily="34" charset="0"/>
                <a:hlinkClick r:id="rId7"/>
              </a:rPr>
              <a:t>488 à 492 du code de procédure civile</a:t>
            </a:r>
            <a:r>
              <a:rPr lang="fr-FR" sz="2400" dirty="0">
                <a:latin typeface="Calibri" panose="020F0502020204030204" pitchFamily="34" charset="0"/>
                <a:cs typeface="Calibri" panose="020F0502020204030204" pitchFamily="34" charset="0"/>
              </a:rPr>
              <a:t> sont applicables au référé prud'homal.</a:t>
            </a:r>
          </a:p>
          <a:p>
            <a:r>
              <a:rPr lang="fr-FR" sz="2400" b="1" dirty="0">
                <a:latin typeface="Calibri" panose="020F0502020204030204" pitchFamily="34" charset="0"/>
                <a:cs typeface="Calibri" panose="020F0502020204030204" pitchFamily="34" charset="0"/>
              </a:rPr>
              <a:t>Article R1455-11 </a:t>
            </a:r>
            <a:r>
              <a:rPr lang="fr-FR" sz="2400" dirty="0">
                <a:latin typeface="Calibri" panose="020F0502020204030204" pitchFamily="34" charset="0"/>
                <a:cs typeface="Calibri" panose="020F0502020204030204" pitchFamily="34" charset="0"/>
              </a:rPr>
              <a:t>Créé par </a:t>
            </a:r>
            <a:r>
              <a:rPr lang="fr-FR" sz="2400" u="sng" dirty="0">
                <a:latin typeface="Calibri" panose="020F0502020204030204" pitchFamily="34" charset="0"/>
                <a:cs typeface="Calibri" panose="020F0502020204030204" pitchFamily="34" charset="0"/>
                <a:hlinkClick r:id="rId2"/>
              </a:rPr>
              <a:t>Décret n°2008-244 du 7 mars 2008 - art. (V)</a:t>
            </a:r>
            <a:br>
              <a:rPr lang="fr-FR" sz="2400" dirty="0">
                <a:latin typeface="Calibri" panose="020F0502020204030204" pitchFamily="34" charset="0"/>
                <a:cs typeface="Calibri" panose="020F0502020204030204" pitchFamily="34" charset="0"/>
              </a:rPr>
            </a:br>
            <a:r>
              <a:rPr lang="fr-FR" sz="2400" dirty="0">
                <a:latin typeface="Calibri" panose="020F0502020204030204" pitchFamily="34" charset="0"/>
                <a:cs typeface="Calibri" panose="020F0502020204030204" pitchFamily="34" charset="0"/>
              </a:rPr>
              <a:t>Le délai d'appel est de quinze jours.</a:t>
            </a:r>
            <a:br>
              <a:rPr lang="fr-FR" sz="2400" dirty="0">
                <a:latin typeface="Calibri" panose="020F0502020204030204" pitchFamily="34" charset="0"/>
                <a:cs typeface="Calibri" panose="020F0502020204030204" pitchFamily="34" charset="0"/>
              </a:rPr>
            </a:br>
            <a:r>
              <a:rPr lang="fr-FR" sz="2400" dirty="0">
                <a:latin typeface="Calibri" panose="020F0502020204030204" pitchFamily="34" charset="0"/>
                <a:cs typeface="Calibri" panose="020F0502020204030204" pitchFamily="34" charset="0"/>
              </a:rPr>
              <a:t>L'appel est formé, instruit et jugé conformément aux articles </a:t>
            </a:r>
            <a:r>
              <a:rPr lang="fr-FR" sz="2400" u="sng" dirty="0">
                <a:latin typeface="Calibri" panose="020F0502020204030204" pitchFamily="34" charset="0"/>
                <a:cs typeface="Calibri" panose="020F0502020204030204" pitchFamily="34" charset="0"/>
                <a:hlinkClick r:id="rId8"/>
              </a:rPr>
              <a:t>R. 1461-1 </a:t>
            </a:r>
            <a:r>
              <a:rPr lang="fr-FR" sz="2400" dirty="0">
                <a:latin typeface="Calibri" panose="020F0502020204030204" pitchFamily="34" charset="0"/>
                <a:cs typeface="Calibri" panose="020F0502020204030204" pitchFamily="34" charset="0"/>
              </a:rPr>
              <a:t>et </a:t>
            </a:r>
            <a:r>
              <a:rPr lang="fr-FR" sz="2400" u="sng" dirty="0">
                <a:latin typeface="Calibri" panose="020F0502020204030204" pitchFamily="34" charset="0"/>
                <a:cs typeface="Calibri" panose="020F0502020204030204" pitchFamily="34" charset="0"/>
                <a:hlinkClick r:id="rId9"/>
              </a:rPr>
              <a:t>R. 1461-2</a:t>
            </a:r>
            <a:r>
              <a:rPr lang="fr-FR" sz="2400"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5795329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9536" y="260648"/>
            <a:ext cx="8424936" cy="720080"/>
          </a:xfrm>
        </p:spPr>
        <p:txBody>
          <a:bodyPr>
            <a:normAutofit fontScale="90000"/>
          </a:bodyPr>
          <a:lstStyle/>
          <a:p>
            <a:pPr algn="ctr"/>
            <a:r>
              <a:rPr lang="fr-FR" sz="3200" b="1" dirty="0">
                <a:solidFill>
                  <a:srgbClr val="C00000"/>
                </a:solidFill>
                <a:highlight>
                  <a:srgbClr val="FFFF00"/>
                </a:highlight>
              </a:rPr>
              <a:t>Procédure de référé en application de l’article 145 du </a:t>
            </a:r>
            <a:r>
              <a:rPr lang="fr-FR" sz="3200" b="1" dirty="0" err="1">
                <a:solidFill>
                  <a:srgbClr val="C00000"/>
                </a:solidFill>
                <a:highlight>
                  <a:srgbClr val="FFFF00"/>
                </a:highlight>
              </a:rPr>
              <a:t>cpc</a:t>
            </a:r>
            <a:r>
              <a:rPr lang="fr-FR" sz="3200" dirty="0">
                <a:solidFill>
                  <a:srgbClr val="C00000"/>
                </a:solidFill>
              </a:rPr>
              <a:t>. </a:t>
            </a:r>
          </a:p>
        </p:txBody>
      </p:sp>
      <p:sp>
        <p:nvSpPr>
          <p:cNvPr id="3" name="Espace réservé du contenu 2"/>
          <p:cNvSpPr>
            <a:spLocks noGrp="1"/>
          </p:cNvSpPr>
          <p:nvPr>
            <p:ph sz="quarter" idx="1"/>
          </p:nvPr>
        </p:nvSpPr>
        <p:spPr>
          <a:xfrm>
            <a:off x="1280159" y="1716258"/>
            <a:ext cx="10297551" cy="4303542"/>
          </a:xfrm>
        </p:spPr>
        <p:txBody>
          <a:bodyPr>
            <a:normAutofit/>
          </a:bodyPr>
          <a:lstStyle/>
          <a:p>
            <a:r>
              <a:rPr lang="fr-FR" sz="2400" dirty="0">
                <a:latin typeface="Calibri" panose="020F0502020204030204" pitchFamily="34" charset="0"/>
                <a:cs typeface="Calibri" panose="020F0502020204030204" pitchFamily="34" charset="0"/>
              </a:rPr>
              <a:t> Le Code de procédure civile permet d’obtenir ou de préserver, sous le contrôle du juge, les preuves utiles dans un procès. Ainsi, l’article 145 CPC dispose que : « </a:t>
            </a:r>
            <a:r>
              <a:rPr lang="fr-FR" sz="2400" b="1" i="1" dirty="0">
                <a:latin typeface="Calibri" panose="020F0502020204030204" pitchFamily="34" charset="0"/>
                <a:cs typeface="Calibri" panose="020F0502020204030204" pitchFamily="34" charset="0"/>
              </a:rPr>
              <a:t> </a:t>
            </a:r>
            <a:r>
              <a:rPr lang="fr-FR" sz="2400" b="1" i="1" dirty="0">
                <a:solidFill>
                  <a:srgbClr val="C00000"/>
                </a:solidFill>
                <a:latin typeface="Calibri" panose="020F0502020204030204" pitchFamily="34" charset="0"/>
                <a:cs typeface="Calibri" panose="020F0502020204030204" pitchFamily="34" charset="0"/>
              </a:rPr>
              <a:t>S’il existe un motif légitime de conserver ou d’établir avant tout procès la preuve de faits dont pourrait dépendre la solution d’un litige, les mesures d’instruction légalement admissibles peuvent être ordonnées à la demande de tout intéressé sur requête ou en référé</a:t>
            </a:r>
            <a:r>
              <a:rPr lang="fr-FR" sz="2400" b="1" dirty="0">
                <a:solidFill>
                  <a:srgbClr val="C00000"/>
                </a:solidFill>
                <a:latin typeface="Calibri" panose="020F0502020204030204" pitchFamily="34" charset="0"/>
                <a:cs typeface="Calibri" panose="020F0502020204030204" pitchFamily="34" charset="0"/>
              </a:rPr>
              <a:t> </a:t>
            </a:r>
            <a:r>
              <a:rPr lang="fr-FR" sz="2400" b="1" dirty="0">
                <a:latin typeface="Calibri" panose="020F0502020204030204" pitchFamily="34" charset="0"/>
                <a:cs typeface="Calibri" panose="020F0502020204030204" pitchFamily="34" charset="0"/>
              </a:rPr>
              <a:t>«</a:t>
            </a:r>
            <a:endParaRPr lang="fr-F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4562153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9536" y="260648"/>
            <a:ext cx="8424936" cy="720080"/>
          </a:xfrm>
        </p:spPr>
        <p:txBody>
          <a:bodyPr>
            <a:normAutofit/>
          </a:bodyPr>
          <a:lstStyle/>
          <a:p>
            <a:pPr algn="ctr"/>
            <a:r>
              <a:rPr lang="fr-FR" sz="3200" b="1" dirty="0">
                <a:solidFill>
                  <a:srgbClr val="C00000"/>
                </a:solidFill>
                <a:highlight>
                  <a:srgbClr val="FFFF00"/>
                </a:highlight>
              </a:rPr>
              <a:t>Application de l’article 145 du </a:t>
            </a:r>
            <a:r>
              <a:rPr lang="fr-FR" sz="3200" b="1" dirty="0" err="1">
                <a:solidFill>
                  <a:srgbClr val="C00000"/>
                </a:solidFill>
                <a:highlight>
                  <a:srgbClr val="FFFF00"/>
                </a:highlight>
              </a:rPr>
              <a:t>cpc</a:t>
            </a:r>
            <a:r>
              <a:rPr lang="fr-FR" sz="3200" dirty="0">
                <a:solidFill>
                  <a:srgbClr val="C00000"/>
                </a:solidFill>
              </a:rPr>
              <a:t>. </a:t>
            </a:r>
          </a:p>
        </p:txBody>
      </p:sp>
      <p:sp>
        <p:nvSpPr>
          <p:cNvPr id="3" name="Espace réservé du contenu 2"/>
          <p:cNvSpPr>
            <a:spLocks noGrp="1"/>
          </p:cNvSpPr>
          <p:nvPr>
            <p:ph sz="quarter" idx="1"/>
          </p:nvPr>
        </p:nvSpPr>
        <p:spPr>
          <a:xfrm>
            <a:off x="1406769" y="1447800"/>
            <a:ext cx="10269415" cy="4572000"/>
          </a:xfrm>
        </p:spPr>
        <p:txBody>
          <a:bodyPr>
            <a:normAutofit/>
          </a:bodyPr>
          <a:lstStyle/>
          <a:p>
            <a:r>
              <a:rPr lang="fr-FR" sz="2400" dirty="0">
                <a:latin typeface="Calibri" panose="020F0502020204030204" pitchFamily="34" charset="0"/>
                <a:cs typeface="Calibri" panose="020F0502020204030204" pitchFamily="34" charset="0"/>
              </a:rPr>
              <a:t> Le juge des référés est compétent pour ordonner à la demande de tout intéressé une mesure d’instruction</a:t>
            </a:r>
            <a:r>
              <a:rPr lang="fr-FR" sz="2400" b="1" dirty="0">
                <a:solidFill>
                  <a:srgbClr val="C00000"/>
                </a:solidFill>
                <a:latin typeface="Calibri" panose="020F0502020204030204" pitchFamily="34" charset="0"/>
                <a:cs typeface="Calibri" panose="020F0502020204030204" pitchFamily="34" charset="0"/>
              </a:rPr>
              <a:t> s’il existe un motif légitime de conserver ou d’établir avant tout procès la preuve de faits dont pourrait dépendre la solution d’un litige</a:t>
            </a:r>
            <a:r>
              <a:rPr lang="fr-FR" sz="2400" dirty="0">
                <a:latin typeface="Calibri" panose="020F0502020204030204" pitchFamily="34" charset="0"/>
                <a:cs typeface="Calibri" panose="020F0502020204030204" pitchFamily="34" charset="0"/>
              </a:rPr>
              <a:t>. Le salarié a un intérêt légitime à solliciter une mesure d’instruction lorsque l’employeur est le seul à détenir des pièces permettant éventuellement au salarié d’étayer une demande fondée sur une discrimination syndicale</a:t>
            </a:r>
            <a:r>
              <a:rPr lang="fr-FR" dirty="0"/>
              <a:t>.</a:t>
            </a:r>
          </a:p>
        </p:txBody>
      </p:sp>
    </p:spTree>
    <p:extLst>
      <p:ext uri="{BB962C8B-B14F-4D97-AF65-F5344CB8AC3E}">
        <p14:creationId xmlns:p14="http://schemas.microsoft.com/office/powerpoint/2010/main" val="226473948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9536" y="260648"/>
            <a:ext cx="8424936" cy="720080"/>
          </a:xfrm>
        </p:spPr>
        <p:txBody>
          <a:bodyPr>
            <a:normAutofit/>
          </a:bodyPr>
          <a:lstStyle/>
          <a:p>
            <a:pPr algn="ctr"/>
            <a:r>
              <a:rPr lang="fr-FR" sz="3200" b="1" dirty="0">
                <a:solidFill>
                  <a:srgbClr val="C00000"/>
                </a:solidFill>
                <a:highlight>
                  <a:srgbClr val="FFFF00"/>
                </a:highlight>
              </a:rPr>
              <a:t>Application de l’article 145 du </a:t>
            </a:r>
            <a:r>
              <a:rPr lang="fr-FR" sz="3200" b="1" dirty="0" err="1">
                <a:solidFill>
                  <a:srgbClr val="C00000"/>
                </a:solidFill>
                <a:highlight>
                  <a:srgbClr val="FFFF00"/>
                </a:highlight>
              </a:rPr>
              <a:t>cpc</a:t>
            </a:r>
            <a:r>
              <a:rPr lang="fr-FR" sz="3200" dirty="0">
                <a:solidFill>
                  <a:srgbClr val="C00000"/>
                </a:solidFill>
              </a:rPr>
              <a:t>. </a:t>
            </a:r>
          </a:p>
        </p:txBody>
      </p:sp>
      <p:sp>
        <p:nvSpPr>
          <p:cNvPr id="3" name="Espace réservé du contenu 2"/>
          <p:cNvSpPr>
            <a:spLocks noGrp="1"/>
          </p:cNvSpPr>
          <p:nvPr>
            <p:ph sz="quarter" idx="1"/>
          </p:nvPr>
        </p:nvSpPr>
        <p:spPr>
          <a:xfrm>
            <a:off x="1223889" y="1447800"/>
            <a:ext cx="10044333" cy="4572000"/>
          </a:xfrm>
        </p:spPr>
        <p:txBody>
          <a:bodyPr>
            <a:normAutofit/>
          </a:bodyPr>
          <a:lstStyle/>
          <a:p>
            <a:pPr fontAlgn="base"/>
            <a:r>
              <a:rPr lang="fr-FR" sz="2400" dirty="0">
                <a:latin typeface="Calibri" panose="020F0502020204030204" pitchFamily="34" charset="0"/>
                <a:cs typeface="Calibri" panose="020F0502020204030204" pitchFamily="34" charset="0"/>
              </a:rPr>
              <a:t>● </a:t>
            </a:r>
            <a:r>
              <a:rPr lang="fr-FR" sz="2400" b="1" dirty="0">
                <a:latin typeface="Calibri" panose="020F0502020204030204" pitchFamily="34" charset="0"/>
                <a:cs typeface="Calibri" panose="020F0502020204030204" pitchFamily="34" charset="0"/>
              </a:rPr>
              <a:t>La procédure prévue par l’article 145 du code de procédure civile n’est pas limitée à la conservation des preuves et peut aussi tendre à leur établissement</a:t>
            </a:r>
            <a:r>
              <a:rPr lang="fr-FR" sz="2400" dirty="0">
                <a:latin typeface="Calibri" panose="020F0502020204030204" pitchFamily="34" charset="0"/>
                <a:cs typeface="Calibri" panose="020F0502020204030204" pitchFamily="34" charset="0"/>
              </a:rPr>
              <a:t>.</a:t>
            </a:r>
          </a:p>
          <a:p>
            <a:pPr fontAlgn="base"/>
            <a:r>
              <a:rPr lang="fr-FR" sz="2400" dirty="0">
                <a:latin typeface="Calibri" panose="020F0502020204030204" pitchFamily="34" charset="0"/>
                <a:cs typeface="Calibri" panose="020F0502020204030204" pitchFamily="34" charset="0"/>
              </a:rPr>
              <a:t> C’est donc dans l’exercice de son pouvoir souverain qu’une cour d’appel, qui n’était pas tenue de caractériser la légitimité de la mesure au regard des différents fondements juridiques de l’action en vue de laquelle elle était sollicitée, a retenu qu’une partie justifiait d’un motif légitime à obtenir la communication de documents lui permettant d’apprécier l’importance des manquements imputés à une autre partie avant d’engager une action en responsabilité à son encontre (</a:t>
            </a:r>
            <a:r>
              <a:rPr lang="fr-FR" sz="2400" dirty="0">
                <a:latin typeface="Calibri" panose="020F0502020204030204" pitchFamily="34" charset="0"/>
                <a:cs typeface="Calibri" panose="020F0502020204030204" pitchFamily="34" charset="0"/>
                <a:hlinkClick r:id="rId2"/>
              </a:rPr>
              <a:t>2ème </a:t>
            </a:r>
            <a:r>
              <a:rPr lang="fr-FR" sz="2400" dirty="0" err="1">
                <a:latin typeface="Calibri" panose="020F0502020204030204" pitchFamily="34" charset="0"/>
                <a:cs typeface="Calibri" panose="020F0502020204030204" pitchFamily="34" charset="0"/>
                <a:hlinkClick r:id="rId2"/>
              </a:rPr>
              <a:t>Civ</a:t>
            </a:r>
            <a:r>
              <a:rPr lang="fr-FR" sz="2400" dirty="0">
                <a:latin typeface="Calibri" panose="020F0502020204030204" pitchFamily="34" charset="0"/>
                <a:cs typeface="Calibri" panose="020F0502020204030204" pitchFamily="34" charset="0"/>
                <a:hlinkClick r:id="rId2"/>
              </a:rPr>
              <a:t>. – 6 novembre 2008</a:t>
            </a:r>
            <a:r>
              <a:rPr lang="fr-FR" sz="2400" dirty="0">
                <a:latin typeface="Calibri" panose="020F0502020204030204" pitchFamily="34" charset="0"/>
                <a:cs typeface="Calibri" panose="020F0502020204030204" pitchFamily="34" charset="0"/>
              </a:rPr>
              <a:t>. N° 07-17.398 BICC 698 N°403).</a:t>
            </a:r>
          </a:p>
        </p:txBody>
      </p:sp>
    </p:spTree>
    <p:extLst>
      <p:ext uri="{BB962C8B-B14F-4D97-AF65-F5344CB8AC3E}">
        <p14:creationId xmlns:p14="http://schemas.microsoft.com/office/powerpoint/2010/main" val="334254580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9536" y="260648"/>
            <a:ext cx="8424936" cy="720080"/>
          </a:xfrm>
        </p:spPr>
        <p:txBody>
          <a:bodyPr>
            <a:normAutofit/>
          </a:bodyPr>
          <a:lstStyle/>
          <a:p>
            <a:pPr algn="ctr"/>
            <a:r>
              <a:rPr lang="fr-FR" sz="3200" b="1" dirty="0">
                <a:solidFill>
                  <a:srgbClr val="C00000"/>
                </a:solidFill>
                <a:highlight>
                  <a:srgbClr val="FFFF00"/>
                </a:highlight>
              </a:rPr>
              <a:t>Application de l’article 145 du </a:t>
            </a:r>
            <a:r>
              <a:rPr lang="fr-FR" sz="3200" b="1" dirty="0" err="1">
                <a:solidFill>
                  <a:srgbClr val="C00000"/>
                </a:solidFill>
                <a:highlight>
                  <a:srgbClr val="FFFF00"/>
                </a:highlight>
              </a:rPr>
              <a:t>cpc</a:t>
            </a:r>
            <a:r>
              <a:rPr lang="fr-FR" sz="3200" b="1" dirty="0">
                <a:solidFill>
                  <a:srgbClr val="C00000"/>
                </a:solidFill>
                <a:highlight>
                  <a:srgbClr val="FFFF00"/>
                </a:highlight>
              </a:rPr>
              <a:t>. </a:t>
            </a:r>
          </a:p>
        </p:txBody>
      </p:sp>
      <p:sp>
        <p:nvSpPr>
          <p:cNvPr id="3" name="Espace réservé du contenu 2"/>
          <p:cNvSpPr>
            <a:spLocks noGrp="1"/>
          </p:cNvSpPr>
          <p:nvPr>
            <p:ph sz="quarter" idx="1"/>
          </p:nvPr>
        </p:nvSpPr>
        <p:spPr>
          <a:xfrm>
            <a:off x="1055077" y="1447800"/>
            <a:ext cx="10621108" cy="4572000"/>
          </a:xfrm>
        </p:spPr>
        <p:txBody>
          <a:bodyPr>
            <a:normAutofit/>
          </a:bodyPr>
          <a:lstStyle/>
          <a:p>
            <a:pPr fontAlgn="base"/>
            <a:r>
              <a:rPr lang="fr-FR" sz="2400" dirty="0">
                <a:latin typeface="Calibri" panose="020F0502020204030204" pitchFamily="34" charset="0"/>
                <a:cs typeface="Calibri" panose="020F0502020204030204" pitchFamily="34" charset="0"/>
              </a:rPr>
              <a:t>● L’employeur ayant la charge de rapporter la preuve que le salarié dont il envisage la mise à la retraite anticipée, en application des stipulations d’une convention collective l’y autorisant, remplit les conditions pour bénéficier d’une retraite à taux plein et cette preuve ne pouvant résulter que d’un relevé de carrière que le salarié est seul à pouvoir détenir, il existe un motif légitime, au sens de l’article 145 du code de procédure civile, d’ordonner la communication de ce document. Viole ce texte, ainsi que l’article 9 du code civil, la cour d’appel qui refuse d’ordonner cette communication aux motifs qu’il comporte des éléments relatifs aux salaires de l’intéressé et relève de la vie privée. (</a:t>
            </a:r>
            <a:r>
              <a:rPr lang="fr-FR" sz="2400" dirty="0">
                <a:latin typeface="Calibri" panose="020F0502020204030204" pitchFamily="34" charset="0"/>
                <a:cs typeface="Calibri" panose="020F0502020204030204" pitchFamily="34" charset="0"/>
                <a:hlinkClick r:id="rId2"/>
              </a:rPr>
              <a:t>Soc. – 13 mai 2009.</a:t>
            </a:r>
            <a:r>
              <a:rPr lang="fr-FR" sz="2400" dirty="0">
                <a:latin typeface="Calibri" panose="020F0502020204030204" pitchFamily="34" charset="0"/>
                <a:cs typeface="Calibri" panose="020F0502020204030204" pitchFamily="34" charset="0"/>
              </a:rPr>
              <a:t> N° 08-41.826. – BICC 710 N̊1405).</a:t>
            </a:r>
          </a:p>
        </p:txBody>
      </p:sp>
    </p:spTree>
    <p:extLst>
      <p:ext uri="{BB962C8B-B14F-4D97-AF65-F5344CB8AC3E}">
        <p14:creationId xmlns:p14="http://schemas.microsoft.com/office/powerpoint/2010/main" val="54650925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9536" y="260648"/>
            <a:ext cx="8424936" cy="720080"/>
          </a:xfrm>
        </p:spPr>
        <p:txBody>
          <a:bodyPr>
            <a:normAutofit/>
          </a:bodyPr>
          <a:lstStyle/>
          <a:p>
            <a:pPr algn="ctr"/>
            <a:r>
              <a:rPr lang="fr-FR" sz="3200" b="1" dirty="0">
                <a:solidFill>
                  <a:srgbClr val="C00000"/>
                </a:solidFill>
                <a:highlight>
                  <a:srgbClr val="FFFF00"/>
                </a:highlight>
              </a:rPr>
              <a:t>Application de l’article 145 du </a:t>
            </a:r>
            <a:r>
              <a:rPr lang="fr-FR" sz="3200" b="1" dirty="0" err="1">
                <a:solidFill>
                  <a:srgbClr val="C00000"/>
                </a:solidFill>
                <a:highlight>
                  <a:srgbClr val="FFFF00"/>
                </a:highlight>
              </a:rPr>
              <a:t>cpc</a:t>
            </a:r>
            <a:r>
              <a:rPr lang="fr-FR" sz="3200" dirty="0">
                <a:solidFill>
                  <a:srgbClr val="C00000"/>
                </a:solidFill>
              </a:rPr>
              <a:t>. </a:t>
            </a:r>
          </a:p>
        </p:txBody>
      </p:sp>
      <p:sp>
        <p:nvSpPr>
          <p:cNvPr id="3" name="Espace réservé du contenu 2"/>
          <p:cNvSpPr>
            <a:spLocks noGrp="1"/>
          </p:cNvSpPr>
          <p:nvPr>
            <p:ph sz="quarter" idx="1"/>
          </p:nvPr>
        </p:nvSpPr>
        <p:spPr>
          <a:xfrm>
            <a:off x="1919535" y="1447800"/>
            <a:ext cx="9658175" cy="4572000"/>
          </a:xfrm>
        </p:spPr>
        <p:txBody>
          <a:bodyPr>
            <a:normAutofit/>
          </a:bodyPr>
          <a:lstStyle/>
          <a:p>
            <a:pPr fontAlgn="base"/>
            <a:r>
              <a:rPr lang="fr-FR" sz="2400" dirty="0"/>
              <a:t> ● L’existence d’un litige potentiel, qui ne constitue pas une condition de recevabilité de la demande formée en application de l’article 145 du code de procédure civile mais une condition de son succès, s’apprécie à la date à laquelle le juge statue. (</a:t>
            </a:r>
            <a:r>
              <a:rPr lang="fr-FR" sz="2400" dirty="0">
                <a:hlinkClick r:id="rId2"/>
              </a:rPr>
              <a:t>Cass.3ème </a:t>
            </a:r>
            <a:r>
              <a:rPr lang="fr-FR" sz="2400" dirty="0" err="1">
                <a:hlinkClick r:id="rId2"/>
              </a:rPr>
              <a:t>Civ</a:t>
            </a:r>
            <a:r>
              <a:rPr lang="fr-FR" sz="2400" dirty="0">
                <a:hlinkClick r:id="rId2"/>
              </a:rPr>
              <a:t>. – 8 avril 2010</a:t>
            </a:r>
            <a:r>
              <a:rPr lang="fr-FR" sz="2400" dirty="0"/>
              <a:t>. N° 09-10.226. – BICC727 N°1337).</a:t>
            </a:r>
          </a:p>
        </p:txBody>
      </p:sp>
    </p:spTree>
    <p:extLst>
      <p:ext uri="{BB962C8B-B14F-4D97-AF65-F5344CB8AC3E}">
        <p14:creationId xmlns:p14="http://schemas.microsoft.com/office/powerpoint/2010/main" val="36421091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9536" y="260648"/>
            <a:ext cx="8424936" cy="720080"/>
          </a:xfrm>
        </p:spPr>
        <p:txBody>
          <a:bodyPr>
            <a:normAutofit/>
          </a:bodyPr>
          <a:lstStyle/>
          <a:p>
            <a:pPr algn="ctr"/>
            <a:r>
              <a:rPr lang="fr-FR" sz="3200" b="1" dirty="0">
                <a:solidFill>
                  <a:srgbClr val="C00000"/>
                </a:solidFill>
                <a:highlight>
                  <a:srgbClr val="FFFF00"/>
                </a:highlight>
              </a:rPr>
              <a:t>Application de l’article 145 du </a:t>
            </a:r>
            <a:r>
              <a:rPr lang="fr-FR" sz="3200" b="1" dirty="0" err="1">
                <a:solidFill>
                  <a:srgbClr val="C00000"/>
                </a:solidFill>
                <a:highlight>
                  <a:srgbClr val="FFFF00"/>
                </a:highlight>
              </a:rPr>
              <a:t>cpc</a:t>
            </a:r>
            <a:r>
              <a:rPr lang="fr-FR" sz="3200" dirty="0">
                <a:solidFill>
                  <a:srgbClr val="C00000"/>
                </a:solidFill>
              </a:rPr>
              <a:t>. </a:t>
            </a:r>
          </a:p>
        </p:txBody>
      </p:sp>
      <p:sp>
        <p:nvSpPr>
          <p:cNvPr id="3" name="Espace réservé du contenu 2"/>
          <p:cNvSpPr>
            <a:spLocks noGrp="1"/>
          </p:cNvSpPr>
          <p:nvPr>
            <p:ph sz="quarter" idx="1"/>
          </p:nvPr>
        </p:nvSpPr>
        <p:spPr>
          <a:xfrm>
            <a:off x="1209823" y="1447800"/>
            <a:ext cx="10733648" cy="4572000"/>
          </a:xfrm>
        </p:spPr>
        <p:txBody>
          <a:bodyPr>
            <a:normAutofit/>
          </a:bodyPr>
          <a:lstStyle/>
          <a:p>
            <a:pPr fontAlgn="base"/>
            <a:r>
              <a:rPr lang="fr-FR" dirty="0"/>
              <a:t> </a:t>
            </a:r>
            <a:r>
              <a:rPr lang="fr-FR" sz="2000" dirty="0"/>
              <a:t>● Le respect de la vie personnelle du salarié et le secret des affaires ne constituent pas en eux-mêmes un obstacle à l’application des dispositions de l’article 145 du code de procédure civile, dès lors que le juge constate que les mesures demandées procèdent d’un motif légitime et sont nécessaires à la protection des droits de la partie qui les a sollicitées.</a:t>
            </a:r>
          </a:p>
          <a:p>
            <a:pPr fontAlgn="base"/>
            <a:r>
              <a:rPr lang="fr-FR" sz="2000" dirty="0"/>
              <a:t>La procédure prévue par l’article 145 du code de procédure civile n’étant pas limitée à la conservation des preuves et pouvant aussi tendre à leur établissement, c’est dans l’exercice de son pouvoir souverain qu’une cour d’appel a retenu que les salariés justifiaient d’un motif légitime à obtenir la communication de documents nécessaires à la protection de leurs droits, dont seul l’employeur disposait et qu’il refusait de communiquer. (</a:t>
            </a:r>
            <a:r>
              <a:rPr lang="fr-FR" sz="2000" dirty="0">
                <a:hlinkClick r:id="rId2"/>
              </a:rPr>
              <a:t>Soc. – 19 décembre 2012</a:t>
            </a:r>
            <a:r>
              <a:rPr lang="fr-FR" sz="2000" dirty="0"/>
              <a:t>. N° 10-20.526 et 10-20.528</a:t>
            </a:r>
          </a:p>
        </p:txBody>
      </p:sp>
    </p:spTree>
    <p:extLst>
      <p:ext uri="{BB962C8B-B14F-4D97-AF65-F5344CB8AC3E}">
        <p14:creationId xmlns:p14="http://schemas.microsoft.com/office/powerpoint/2010/main" val="72790840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1350497"/>
            <a:ext cx="9702316" cy="3094893"/>
          </a:xfrm>
          <a:solidFill>
            <a:srgbClr val="FFFF00"/>
          </a:solidFill>
        </p:spPr>
        <p:txBody>
          <a:bodyPr>
            <a:normAutofit/>
          </a:bodyPr>
          <a:lstStyle/>
          <a:p>
            <a:pPr algn="ctr"/>
            <a:br>
              <a:rPr lang="fr-FR" b="1" dirty="0">
                <a:solidFill>
                  <a:schemeClr val="accent1"/>
                </a:solidFill>
                <a:highlight>
                  <a:srgbClr val="FFFF00"/>
                </a:highlight>
                <a:latin typeface="Calibri" panose="020F0502020204030204" pitchFamily="34" charset="0"/>
                <a:cs typeface="Calibri" panose="020F0502020204030204" pitchFamily="34" charset="0"/>
              </a:rPr>
            </a:br>
            <a:r>
              <a:rPr lang="fr-FR" b="1" dirty="0">
                <a:solidFill>
                  <a:schemeClr val="accent1"/>
                </a:solidFill>
                <a:highlight>
                  <a:srgbClr val="FFFF00"/>
                </a:highlight>
                <a:latin typeface="Calibri" panose="020F0502020204030204" pitchFamily="34" charset="0"/>
                <a:cs typeface="Calibri" panose="020F0502020204030204" pitchFamily="34" charset="0"/>
              </a:rPr>
              <a:t> </a:t>
            </a:r>
            <a:r>
              <a:rPr lang="fr-FR" b="1" dirty="0">
                <a:solidFill>
                  <a:srgbClr val="C00000"/>
                </a:solidFill>
                <a:highlight>
                  <a:srgbClr val="FFFF00"/>
                </a:highlight>
                <a:latin typeface="Calibri" panose="020F0502020204030204" pitchFamily="34" charset="0"/>
                <a:cs typeface="Calibri" panose="020F0502020204030204" pitchFamily="34" charset="0"/>
              </a:rPr>
              <a:t>L</a:t>
            </a:r>
            <a:r>
              <a:rPr lang="fr-FR" sz="3600" b="1" dirty="0">
                <a:solidFill>
                  <a:srgbClr val="C00000"/>
                </a:solidFill>
                <a:latin typeface="Calibri" panose="020F0502020204030204" pitchFamily="34" charset="0"/>
                <a:cs typeface="Calibri" panose="020F0502020204030204" pitchFamily="34" charset="0"/>
              </a:rPr>
              <a:t>a procédure &lt;&lt;en la forme des référés&gt;&gt; </a:t>
            </a:r>
            <a:br>
              <a:rPr lang="fr-FR" sz="3600" b="1" dirty="0">
                <a:solidFill>
                  <a:srgbClr val="C00000"/>
                </a:solidFill>
                <a:latin typeface="Calibri" panose="020F0502020204030204" pitchFamily="34" charset="0"/>
                <a:cs typeface="Calibri" panose="020F0502020204030204" pitchFamily="34" charset="0"/>
              </a:rPr>
            </a:br>
            <a:br>
              <a:rPr lang="fr-FR" sz="3600" b="1" dirty="0">
                <a:solidFill>
                  <a:srgbClr val="C00000"/>
                </a:solidFill>
                <a:latin typeface="Calibri" panose="020F0502020204030204" pitchFamily="34" charset="0"/>
                <a:cs typeface="Calibri" panose="020F0502020204030204" pitchFamily="34" charset="0"/>
              </a:rPr>
            </a:br>
            <a:r>
              <a:rPr lang="fr-FR" sz="3600" b="1" dirty="0">
                <a:solidFill>
                  <a:srgbClr val="C00000"/>
                </a:solidFill>
                <a:latin typeface="Calibri" panose="020F0502020204030204" pitchFamily="34" charset="0"/>
                <a:cs typeface="Calibri" panose="020F0502020204030204" pitchFamily="34" charset="0"/>
              </a:rPr>
              <a:t>est devenue la « procédure accélérée au fond&gt;&gt;</a:t>
            </a:r>
            <a:endParaRPr lang="fr-CH" b="1" dirty="0">
              <a:solidFill>
                <a:srgbClr val="C00000"/>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3615397"/>
            <a:ext cx="11448152" cy="2870316"/>
          </a:xfrm>
        </p:spPr>
        <p:txBody>
          <a:bodyPr>
            <a:noAutofit/>
          </a:bodyPr>
          <a:lstStyle/>
          <a:p>
            <a:pPr marL="0" indent="0">
              <a:buNone/>
            </a:pPr>
            <a:r>
              <a:rPr lang="fr-FR" sz="2200" dirty="0">
                <a:latin typeface="Calibri" panose="020F0502020204030204" pitchFamily="34" charset="0"/>
                <a:cs typeface="Calibri" panose="020F0502020204030204" pitchFamily="34" charset="0"/>
              </a:rPr>
              <a:t> </a:t>
            </a: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109</a:t>
            </a:fld>
            <a:endParaRPr lang="en-US" dirty="0"/>
          </a:p>
        </p:txBody>
      </p:sp>
    </p:spTree>
    <p:extLst>
      <p:ext uri="{BB962C8B-B14F-4D97-AF65-F5344CB8AC3E}">
        <p14:creationId xmlns:p14="http://schemas.microsoft.com/office/powerpoint/2010/main" val="555393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48972" y="624110"/>
            <a:ext cx="10241280" cy="528797"/>
          </a:xfrm>
          <a:solidFill>
            <a:srgbClr val="FFFF00"/>
          </a:solidFill>
        </p:spPr>
        <p:txBody>
          <a:bodyPr>
            <a:noAutofit/>
          </a:bodyPr>
          <a:lstStyle/>
          <a:p>
            <a:endParaRPr lang="fr-FR" sz="2800" dirty="0"/>
          </a:p>
        </p:txBody>
      </p:sp>
      <p:sp>
        <p:nvSpPr>
          <p:cNvPr id="3" name="Espace réservé du contenu 2"/>
          <p:cNvSpPr>
            <a:spLocks noGrp="1"/>
          </p:cNvSpPr>
          <p:nvPr>
            <p:ph idx="1"/>
          </p:nvPr>
        </p:nvSpPr>
        <p:spPr>
          <a:xfrm>
            <a:off x="942535" y="2110154"/>
            <a:ext cx="10747717" cy="4403188"/>
          </a:xfrm>
        </p:spPr>
        <p:txBody>
          <a:bodyPr>
            <a:normAutofit fontScale="92500" lnSpcReduction="10000"/>
          </a:bodyPr>
          <a:lstStyle/>
          <a:p>
            <a:r>
              <a:rPr lang="fr-FR" sz="2400" b="1" dirty="0">
                <a:solidFill>
                  <a:schemeClr val="accent6">
                    <a:lumMod val="75000"/>
                  </a:schemeClr>
                </a:solidFill>
              </a:rPr>
              <a:t>Le défenseur syndical bénéficie d’autorisations d’absence dans la limite de deux semaines par période de quatre ans.  Ces absences sont rémunérées par l'employeur sur les crédits de  participation  au financement de la formation professionnelle.</a:t>
            </a:r>
          </a:p>
          <a:p>
            <a:r>
              <a:rPr lang="fr-FR" sz="2400" b="1" dirty="0">
                <a:solidFill>
                  <a:schemeClr val="accent3">
                    <a:lumMod val="50000"/>
                  </a:schemeClr>
                </a:solidFill>
              </a:rPr>
              <a:t>Le défenseur syndical est protégé: l'exercice de sa mission ne peut être une cause de sanction disciplinaire ou de rupture du contrat de travail. Son licenciement ne peut intervenir qu'après autorisation de l'inspecteur du travail.</a:t>
            </a:r>
          </a:p>
          <a:p>
            <a:r>
              <a:rPr lang="fr-FR" sz="2400" b="1" dirty="0">
                <a:solidFill>
                  <a:schemeClr val="tx2">
                    <a:lumMod val="75000"/>
                  </a:schemeClr>
                </a:solidFill>
              </a:rPr>
              <a:t>Le fait de rompre ou de transférer le contrat de travail d'un salarié inscrit sur la liste arrêtée par l'autorité administrative mentionnée à l'article L. 1453-4, en méconnaissance des dispositions relatives à la procédure d'autorisation administrative est puni d'un emprisonnement d'un an et d'une amende de 3 750 €.</a:t>
            </a:r>
          </a:p>
        </p:txBody>
      </p:sp>
      <p:sp>
        <p:nvSpPr>
          <p:cNvPr id="4" name="Espace réservé du numéro de diapositive 3">
            <a:extLst>
              <a:ext uri="{FF2B5EF4-FFF2-40B4-BE49-F238E27FC236}">
                <a16:creationId xmlns:a16="http://schemas.microsoft.com/office/drawing/2014/main" id="{0AA3957B-8C75-4BEB-90DC-53A9655E7F56}"/>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4038203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780620"/>
          </a:xfrm>
          <a:solidFill>
            <a:srgbClr val="FFFF00"/>
          </a:solidFill>
        </p:spPr>
        <p:txBody>
          <a:bodyPr>
            <a:normAutofit fontScale="90000"/>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 </a:t>
            </a:r>
            <a:r>
              <a:rPr lang="fr-FR" b="1" dirty="0">
                <a:solidFill>
                  <a:srgbClr val="C00000"/>
                </a:solidFill>
                <a:highlight>
                  <a:srgbClr val="FFFF00"/>
                </a:highlight>
                <a:latin typeface="Calibri" panose="020F0502020204030204" pitchFamily="34" charset="0"/>
                <a:cs typeface="Calibri" panose="020F0502020204030204" pitchFamily="34" charset="0"/>
              </a:rPr>
              <a:t>la </a:t>
            </a:r>
            <a:r>
              <a:rPr lang="fr-FR" sz="3600" b="1" dirty="0">
                <a:solidFill>
                  <a:srgbClr val="C00000"/>
                </a:solidFill>
                <a:latin typeface="Calibri" panose="020F0502020204030204" pitchFamily="34" charset="0"/>
                <a:cs typeface="Calibri" panose="020F0502020204030204" pitchFamily="34" charset="0"/>
              </a:rPr>
              <a:t>procédure accélérée au fond</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17983"/>
            <a:ext cx="11448152" cy="5067730"/>
          </a:xfrm>
        </p:spPr>
        <p:txBody>
          <a:bodyPr>
            <a:noAutofit/>
          </a:bodyPr>
          <a:lstStyle/>
          <a:p>
            <a:r>
              <a:rPr lang="fr-FR" sz="2200" b="1" dirty="0">
                <a:latin typeface="Calibri" panose="020F0502020204030204" pitchFamily="34" charset="0"/>
                <a:cs typeface="Calibri" panose="020F0502020204030204" pitchFamily="34" charset="0"/>
              </a:rPr>
              <a:t>Le décret n° 2019-1419 du 20 décembre 2019 relatif à la procédure accélérée au fond devant les juridictions judiciaires a été publié au Journal officiel du 22 décembre 2019</a:t>
            </a:r>
          </a:p>
          <a:p>
            <a:r>
              <a:rPr lang="fr-FR" sz="2200" dirty="0">
                <a:latin typeface="Calibri" panose="020F0502020204030204" pitchFamily="34" charset="0"/>
                <a:cs typeface="Calibri" panose="020F0502020204030204" pitchFamily="34" charset="0"/>
              </a:rPr>
              <a:t>Ce décret modifie les dispositions relatives à la procédure en la forme des référés devant les juridictions de l’ordre judiciaire et la renomme « procédure accélérée au fond ». Il distingue les procédures qui demeurent des procédures accélérées au fond de celles qui deviennent des procédures de référé.</a:t>
            </a:r>
          </a:p>
          <a:p>
            <a:r>
              <a:rPr lang="fr-FR" sz="2200" dirty="0">
                <a:latin typeface="Calibri" panose="020F0502020204030204" pitchFamily="34" charset="0"/>
                <a:cs typeface="Calibri" panose="020F0502020204030204" pitchFamily="34" charset="0"/>
              </a:rPr>
              <a:t>L’ordonnance n° 2019-738 du 17 juillet 2019 prise en application de l’article 28 de la loi n° 2019-222 du 23 mars 2019 de programmation 2018-2022 et de réforme pour la justice, avait pour ambition affichée de simplifier, clarifier et harmoniser les procédures en la forme des référés devant les juridictions judiciaires. Elle a soumis les cas de « référé en la forme » à des procédures ordinaires, que ce soit sur requête, en référé, ou selon la voie contentieuse ordinaire </a:t>
            </a:r>
          </a:p>
          <a:p>
            <a:pPr marL="0" indent="0">
              <a:buNone/>
            </a:pPr>
            <a:endParaRPr lang="fr-FR" sz="2200" dirty="0">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110</a:t>
            </a:fld>
            <a:endParaRPr lang="en-US" dirty="0"/>
          </a:p>
        </p:txBody>
      </p:sp>
    </p:spTree>
    <p:extLst>
      <p:ext uri="{BB962C8B-B14F-4D97-AF65-F5344CB8AC3E}">
        <p14:creationId xmlns:p14="http://schemas.microsoft.com/office/powerpoint/2010/main" val="375731489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780620"/>
          </a:xfrm>
          <a:solidFill>
            <a:srgbClr val="FFFF00"/>
          </a:solidFill>
        </p:spPr>
        <p:txBody>
          <a:bodyPr>
            <a:normAutofit fontScale="90000"/>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   </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17983"/>
            <a:ext cx="11448152" cy="5067730"/>
          </a:xfrm>
        </p:spPr>
        <p:txBody>
          <a:bodyPr>
            <a:noAutofit/>
          </a:bodyPr>
          <a:lstStyle/>
          <a:p>
            <a:pPr marL="0" indent="0">
              <a:buNone/>
            </a:pPr>
            <a:r>
              <a:rPr lang="fr-FR" sz="2200" dirty="0">
                <a:latin typeface="Calibri" panose="020F0502020204030204" pitchFamily="34" charset="0"/>
                <a:cs typeface="Calibri" panose="020F0502020204030204" pitchFamily="34" charset="0"/>
              </a:rPr>
              <a:t>La nouvelle appellation  « procédure accélérée au fond » permet d’écarter l’ancien vocable qui entretenait une confusion fâcheuse. La procédure en « la forme des référés » n’a jamais été clairement distinguée de la procédure des référés .</a:t>
            </a:r>
          </a:p>
          <a:p>
            <a:pPr marL="0" indent="0">
              <a:buNone/>
            </a:pPr>
            <a:r>
              <a:rPr lang="fr-FR" sz="2200" dirty="0">
                <a:latin typeface="Calibri" panose="020F0502020204030204" pitchFamily="34" charset="0"/>
                <a:cs typeface="Calibri" panose="020F0502020204030204" pitchFamily="34" charset="0"/>
              </a:rPr>
              <a:t> Le décret du 20 décembre 2019 abroge purement et simplement l’article 492-1 du code de procédure civile.</a:t>
            </a:r>
          </a:p>
          <a:p>
            <a:pPr marL="0" indent="0">
              <a:buNone/>
            </a:pPr>
            <a:r>
              <a:rPr lang="fr-FR" sz="2200" dirty="0">
                <a:latin typeface="Calibri" panose="020F0502020204030204" pitchFamily="34" charset="0"/>
                <a:cs typeface="Calibri" panose="020F0502020204030204" pitchFamily="34" charset="0"/>
              </a:rPr>
              <a:t>Au titre du régime général, le décret n° 2019-1419 du 20 décembre 2019 crée un article 481-1 au sein du code de procédure civile lui-même inséré dans une sous-section 2 relative aux « jugements en procédure accélérée au fond ». En ce qui concerne l’introduction de l’instance, il est prévu que la demande doit être portée </a:t>
            </a:r>
            <a:r>
              <a:rPr lang="fr-FR" sz="2200" dirty="0">
                <a:solidFill>
                  <a:srgbClr val="FF0000"/>
                </a:solidFill>
                <a:latin typeface="Calibri" panose="020F0502020204030204" pitchFamily="34" charset="0"/>
                <a:cs typeface="Calibri" panose="020F0502020204030204" pitchFamily="34" charset="0"/>
              </a:rPr>
              <a:t>par voie d’assignation </a:t>
            </a:r>
            <a:r>
              <a:rPr lang="fr-FR" sz="2200" dirty="0">
                <a:latin typeface="Calibri" panose="020F0502020204030204" pitchFamily="34" charset="0"/>
                <a:cs typeface="Calibri" panose="020F0502020204030204" pitchFamily="34" charset="0"/>
              </a:rPr>
              <a:t>à une audience tenue aux jour et heure prévus à cet effet. Il s’agit donc d’une </a:t>
            </a:r>
            <a:r>
              <a:rPr lang="fr-FR" sz="2200" dirty="0">
                <a:solidFill>
                  <a:srgbClr val="FF0000"/>
                </a:solidFill>
                <a:latin typeface="Calibri" panose="020F0502020204030204" pitchFamily="34" charset="0"/>
                <a:cs typeface="Calibri" panose="020F0502020204030204" pitchFamily="34" charset="0"/>
              </a:rPr>
              <a:t>procédure contradictoire </a:t>
            </a:r>
            <a:r>
              <a:rPr lang="fr-FR" sz="2200" dirty="0">
                <a:latin typeface="Calibri" panose="020F0502020204030204" pitchFamily="34" charset="0"/>
                <a:cs typeface="Calibri" panose="020F0502020204030204" pitchFamily="34" charset="0"/>
              </a:rPr>
              <a:t>dont il est précisé qu’elle est orale. Le juge doit être saisi par la remise d’une copie de l’assignation au greffe avant la date fixée pour l’audience, sous peine de caducité de l’assignation constatée d’office par ordonnance, ou, à défaut, à la requête d’une partie. Le jour de l’audience, le juge doit s’assurer qu’il s’est écoulé un temps suffisant depuis l’assignation pour que la partie assignée ait pu préparer sa défense</a:t>
            </a: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111</a:t>
            </a:fld>
            <a:endParaRPr lang="en-US" dirty="0"/>
          </a:p>
        </p:txBody>
      </p:sp>
    </p:spTree>
    <p:extLst>
      <p:ext uri="{BB962C8B-B14F-4D97-AF65-F5344CB8AC3E}">
        <p14:creationId xmlns:p14="http://schemas.microsoft.com/office/powerpoint/2010/main" val="162484624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780620"/>
          </a:xfrm>
          <a:solidFill>
            <a:srgbClr val="FFFF00"/>
          </a:solidFill>
        </p:spPr>
        <p:txBody>
          <a:bodyPr>
            <a:normAutofit fontScale="90000"/>
          </a:bodyPr>
          <a:lstStyle/>
          <a:p>
            <a:r>
              <a:rPr lang="fr-FR" sz="4000" b="1" dirty="0">
                <a:solidFill>
                  <a:srgbClr val="C00000"/>
                </a:solidFill>
                <a:latin typeface="Calibri" panose="020F0502020204030204" pitchFamily="34" charset="0"/>
                <a:cs typeface="Calibri" panose="020F0502020204030204" pitchFamily="34" charset="0"/>
              </a:rPr>
              <a:t>Article 481-1  </a:t>
            </a:r>
            <a:r>
              <a:rPr lang="fr-FR" sz="1800" dirty="0">
                <a:latin typeface="Calibri" panose="020F0502020204030204" pitchFamily="34" charset="0"/>
                <a:cs typeface="Calibri" panose="020F0502020204030204" pitchFamily="34" charset="0"/>
              </a:rPr>
              <a:t>Création Décret n°2019-1419 du 20 décembre 2019 - art. 1</a:t>
            </a:r>
            <a:br>
              <a:rPr lang="fr-FR" sz="1800" dirty="0">
                <a:latin typeface="Calibri" panose="020F0502020204030204" pitchFamily="34" charset="0"/>
                <a:cs typeface="Calibri" panose="020F0502020204030204" pitchFamily="34" charset="0"/>
              </a:rPr>
            </a:br>
            <a:br>
              <a:rPr lang="fr-FR" dirty="0">
                <a:latin typeface="Calibri" panose="020F0502020204030204" pitchFamily="34" charset="0"/>
                <a:cs typeface="Calibri" panose="020F0502020204030204" pitchFamily="34" charset="0"/>
              </a:rPr>
            </a:br>
            <a:r>
              <a:rPr lang="fr-FR" b="1" dirty="0">
                <a:solidFill>
                  <a:schemeClr val="accent1"/>
                </a:solidFill>
                <a:highlight>
                  <a:srgbClr val="FFFF00"/>
                </a:highlight>
                <a:latin typeface="Calibri" panose="020F0502020204030204" pitchFamily="34" charset="0"/>
                <a:cs typeface="Calibri" panose="020F0502020204030204" pitchFamily="34" charset="0"/>
              </a:rPr>
              <a:t>   </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17983"/>
            <a:ext cx="11448152" cy="5067730"/>
          </a:xfrm>
        </p:spPr>
        <p:txBody>
          <a:bodyPr>
            <a:noAutofit/>
          </a:bodyPr>
          <a:lstStyle/>
          <a:p>
            <a:pPr marL="0" indent="0">
              <a:buNone/>
            </a:pPr>
            <a:r>
              <a:rPr lang="fr-FR" sz="2200" dirty="0">
                <a:latin typeface="Calibri" panose="020F0502020204030204" pitchFamily="34" charset="0"/>
                <a:cs typeface="Calibri" panose="020F0502020204030204" pitchFamily="34" charset="0"/>
              </a:rPr>
              <a:t>A moins qu'il en soit disposé autrement, lorsqu'il est prévu par la loi ou le règlement qu'il est statué selon la procédure accélérée au fond, la demande est formée, instruite et jugée dans les conditions suivantes :</a:t>
            </a:r>
          </a:p>
          <a:p>
            <a:pPr marL="0" indent="0">
              <a:buNone/>
            </a:pPr>
            <a:r>
              <a:rPr lang="fr-FR" sz="2200" dirty="0">
                <a:latin typeface="Calibri" panose="020F0502020204030204" pitchFamily="34" charset="0"/>
                <a:cs typeface="Calibri" panose="020F0502020204030204" pitchFamily="34" charset="0"/>
              </a:rPr>
              <a:t>1° La demande est portée par voie d'assignation à une audience tenue aux jour et heure prévus à cet effet ;</a:t>
            </a:r>
          </a:p>
          <a:p>
            <a:pPr marL="0" indent="0">
              <a:buNone/>
            </a:pPr>
            <a:r>
              <a:rPr lang="fr-FR" sz="2200" dirty="0">
                <a:latin typeface="Calibri" panose="020F0502020204030204" pitchFamily="34" charset="0"/>
                <a:cs typeface="Calibri" panose="020F0502020204030204" pitchFamily="34" charset="0"/>
              </a:rPr>
              <a:t>2° Le juge est saisi par la remise d'une copie de l'assignation au greffe avant la date fixée pour l'audience, sous peine de caducité de l'assignation constatée d'office par ordonnance du juge, ou, à défaut, à la requête d'une partie ;</a:t>
            </a:r>
          </a:p>
          <a:p>
            <a:pPr marL="0" indent="0">
              <a:buNone/>
            </a:pPr>
            <a:r>
              <a:rPr lang="fr-FR" sz="2200" dirty="0">
                <a:latin typeface="Calibri" panose="020F0502020204030204" pitchFamily="34" charset="0"/>
                <a:cs typeface="Calibri" panose="020F0502020204030204" pitchFamily="34" charset="0"/>
              </a:rPr>
              <a:t>3° Le jour de l'audience, le juge s'assure qu'il s'est écoulé un temps suffisant depuis l'assignation pour que la partie assignée ait pu préparer sa défense. La procédure est orale ;</a:t>
            </a:r>
          </a:p>
          <a:p>
            <a:pPr marL="0" indent="0">
              <a:buNone/>
            </a:pPr>
            <a:r>
              <a:rPr lang="fr-FR" sz="2200" dirty="0">
                <a:latin typeface="Calibri" panose="020F0502020204030204" pitchFamily="34" charset="0"/>
                <a:cs typeface="Calibri" panose="020F0502020204030204" pitchFamily="34" charset="0"/>
              </a:rPr>
              <a:t>4° Le juge a la faculté de renvoyer l'affaire devant la formation collégiale, à une audience dont il fixe la date, qui statuera selon la procédure accélérée au fond ;</a:t>
            </a: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112</a:t>
            </a:fld>
            <a:endParaRPr lang="en-US" dirty="0"/>
          </a:p>
        </p:txBody>
      </p:sp>
    </p:spTree>
    <p:extLst>
      <p:ext uri="{BB962C8B-B14F-4D97-AF65-F5344CB8AC3E}">
        <p14:creationId xmlns:p14="http://schemas.microsoft.com/office/powerpoint/2010/main" val="386321337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780620"/>
          </a:xfrm>
          <a:solidFill>
            <a:srgbClr val="FFFF00"/>
          </a:solidFill>
        </p:spPr>
        <p:txBody>
          <a:bodyPr>
            <a:normAutofit fontScale="90000"/>
          </a:bodyPr>
          <a:lstStyle/>
          <a:p>
            <a:r>
              <a:rPr lang="fr-FR" sz="4000" b="1" dirty="0">
                <a:solidFill>
                  <a:srgbClr val="C00000"/>
                </a:solidFill>
                <a:latin typeface="Calibri" panose="020F0502020204030204" pitchFamily="34" charset="0"/>
                <a:cs typeface="Calibri" panose="020F0502020204030204" pitchFamily="34" charset="0"/>
              </a:rPr>
              <a:t>Article 481-1  </a:t>
            </a:r>
            <a:r>
              <a:rPr lang="fr-FR" sz="1800" dirty="0">
                <a:latin typeface="Calibri" panose="020F0502020204030204" pitchFamily="34" charset="0"/>
                <a:cs typeface="Calibri" panose="020F0502020204030204" pitchFamily="34" charset="0"/>
              </a:rPr>
              <a:t>Création Décret n°2019-1419 du 20 décembre 2019 - art. 1    </a:t>
            </a:r>
            <a:r>
              <a:rPr lang="fr-FR" sz="3100" dirty="0">
                <a:solidFill>
                  <a:srgbClr val="C00000"/>
                </a:solidFill>
                <a:latin typeface="Calibri" panose="020F0502020204030204" pitchFamily="34" charset="0"/>
                <a:cs typeface="Calibri" panose="020F0502020204030204" pitchFamily="34" charset="0"/>
              </a:rPr>
              <a:t>(suite)</a:t>
            </a:r>
            <a:br>
              <a:rPr lang="fr-FR" sz="3100" dirty="0">
                <a:solidFill>
                  <a:srgbClr val="C00000"/>
                </a:solidFill>
                <a:latin typeface="Calibri" panose="020F0502020204030204" pitchFamily="34" charset="0"/>
                <a:cs typeface="Calibri" panose="020F0502020204030204" pitchFamily="34" charset="0"/>
              </a:rPr>
            </a:br>
            <a:br>
              <a:rPr lang="fr-FR" sz="3100" dirty="0">
                <a:solidFill>
                  <a:srgbClr val="C00000"/>
                </a:solidFill>
                <a:latin typeface="Calibri" panose="020F0502020204030204" pitchFamily="34" charset="0"/>
                <a:cs typeface="Calibri" panose="020F0502020204030204" pitchFamily="34" charset="0"/>
              </a:rPr>
            </a:br>
            <a:r>
              <a:rPr lang="fr-FR" b="1" dirty="0">
                <a:solidFill>
                  <a:schemeClr val="accent1"/>
                </a:solidFill>
                <a:highlight>
                  <a:srgbClr val="FFFF00"/>
                </a:highlight>
                <a:latin typeface="Calibri" panose="020F0502020204030204" pitchFamily="34" charset="0"/>
                <a:cs typeface="Calibri" panose="020F0502020204030204" pitchFamily="34" charset="0"/>
              </a:rPr>
              <a:t>   </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17983"/>
            <a:ext cx="11448152" cy="5067730"/>
          </a:xfrm>
        </p:spPr>
        <p:txBody>
          <a:bodyPr>
            <a:noAutofit/>
          </a:bodyPr>
          <a:lstStyle/>
          <a:p>
            <a:pPr marL="0" indent="0">
              <a:buNone/>
            </a:pPr>
            <a:r>
              <a:rPr lang="fr-FR" sz="2200" dirty="0">
                <a:latin typeface="Calibri" panose="020F0502020204030204" pitchFamily="34" charset="0"/>
                <a:cs typeface="Calibri" panose="020F0502020204030204" pitchFamily="34" charset="0"/>
              </a:rPr>
              <a:t>5° A titre exceptionnel, en cas d'urgence manifeste à raison notamment d'un délai imposé par la loi ou le règlement, le président du tribunal, statuant sur requête, peut autoriser à assigner à une heure qu'il indique, même les jours fériés ou chômés ;</a:t>
            </a:r>
          </a:p>
          <a:p>
            <a:pPr marL="0" indent="0">
              <a:buNone/>
            </a:pPr>
            <a:r>
              <a:rPr lang="fr-FR" sz="2200" dirty="0">
                <a:latin typeface="Calibri" panose="020F0502020204030204" pitchFamily="34" charset="0"/>
                <a:cs typeface="Calibri" panose="020F0502020204030204" pitchFamily="34" charset="0"/>
              </a:rPr>
              <a:t>6° Le jugement est exécutoire de droit à titre provisoire dans les conditions prévues aux articles 514-1 à 514-6 ;</a:t>
            </a:r>
          </a:p>
          <a:p>
            <a:pPr marL="0" indent="0">
              <a:buNone/>
            </a:pPr>
            <a:r>
              <a:rPr lang="fr-FR" sz="2200" dirty="0">
                <a:latin typeface="Calibri" panose="020F0502020204030204" pitchFamily="34" charset="0"/>
                <a:cs typeface="Calibri" panose="020F0502020204030204" pitchFamily="34" charset="0"/>
              </a:rPr>
              <a:t>7° La décision du juge peut être frappée d'appel à moins qu'elle n'émane du premier président de la cour d'appel ou qu'elle n'ait été rendue en dernier ressort en raison du montant ou de l'objet de la demande.</a:t>
            </a:r>
          </a:p>
          <a:p>
            <a:pPr marL="0" indent="0">
              <a:buNone/>
            </a:pPr>
            <a:r>
              <a:rPr lang="fr-FR" sz="2200" dirty="0">
                <a:latin typeface="Calibri" panose="020F0502020204030204" pitchFamily="34" charset="0"/>
                <a:cs typeface="Calibri" panose="020F0502020204030204" pitchFamily="34" charset="0"/>
              </a:rPr>
              <a:t>Le délai d'appel ou d'opposition est de quinze jours.</a:t>
            </a:r>
          </a:p>
          <a:p>
            <a:pPr marL="0" indent="0">
              <a:buNone/>
            </a:pPr>
            <a:endParaRPr lang="fr-FR" sz="2200" dirty="0">
              <a:latin typeface="Calibri" panose="020F0502020204030204" pitchFamily="34" charset="0"/>
              <a:cs typeface="Calibri" panose="020F0502020204030204" pitchFamily="34" charset="0"/>
            </a:endParaRPr>
          </a:p>
          <a:p>
            <a:pPr marL="0" indent="0">
              <a:buNone/>
            </a:pPr>
            <a:r>
              <a:rPr lang="fr-FR" sz="2000" i="1" dirty="0">
                <a:latin typeface="Calibri" panose="020F0502020204030204" pitchFamily="34" charset="0"/>
                <a:cs typeface="Calibri" panose="020F0502020204030204" pitchFamily="34" charset="0"/>
              </a:rPr>
              <a:t>Conformément à l'article 24 du décret n° 2019-1419 du 20 décembre 2019, les dispositions qui résultent du décret précité s'appliquent aux demandes introduites à compter du 1er janvier 2020.</a:t>
            </a: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113</a:t>
            </a:fld>
            <a:endParaRPr lang="en-US" dirty="0"/>
          </a:p>
        </p:txBody>
      </p:sp>
    </p:spTree>
    <p:extLst>
      <p:ext uri="{BB962C8B-B14F-4D97-AF65-F5344CB8AC3E}">
        <p14:creationId xmlns:p14="http://schemas.microsoft.com/office/powerpoint/2010/main" val="354081319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780620"/>
          </a:xfrm>
          <a:solidFill>
            <a:srgbClr val="FFFF00"/>
          </a:solidFill>
        </p:spPr>
        <p:txBody>
          <a:bodyPr>
            <a:normAutofit fontScale="90000"/>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   </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17983"/>
            <a:ext cx="11448152" cy="5067730"/>
          </a:xfrm>
        </p:spPr>
        <p:txBody>
          <a:bodyPr>
            <a:noAutofit/>
          </a:bodyPr>
          <a:lstStyle/>
          <a:p>
            <a:pPr marL="0" indent="0">
              <a:buNone/>
            </a:pPr>
            <a:r>
              <a:rPr lang="fr-FR" sz="2200" b="1" dirty="0">
                <a:solidFill>
                  <a:srgbClr val="C00000"/>
                </a:solidFill>
                <a:latin typeface="Calibri" panose="020F0502020204030204" pitchFamily="34" charset="0"/>
                <a:cs typeface="Calibri" panose="020F0502020204030204" pitchFamily="34" charset="0"/>
              </a:rPr>
              <a:t>les référés en la forme sont portés à l'audience de la formation de référé dans les conditions prévues par l'article R. 1455-9. </a:t>
            </a:r>
          </a:p>
          <a:p>
            <a:pPr marL="0" indent="0">
              <a:buNone/>
            </a:pPr>
            <a:endParaRPr lang="fr-FR" sz="2200" b="1" dirty="0">
              <a:solidFill>
                <a:srgbClr val="C00000"/>
              </a:solidFill>
              <a:latin typeface="Calibri" panose="020F0502020204030204" pitchFamily="34" charset="0"/>
              <a:cs typeface="Calibri" panose="020F0502020204030204" pitchFamily="34" charset="0"/>
            </a:endParaRPr>
          </a:p>
          <a:p>
            <a:pPr marL="0" indent="0">
              <a:buNone/>
            </a:pPr>
            <a:r>
              <a:rPr lang="fr-FR" sz="2200" dirty="0">
                <a:latin typeface="Calibri" panose="020F0502020204030204" pitchFamily="34" charset="0"/>
                <a:cs typeface="Calibri" panose="020F0502020204030204" pitchFamily="34" charset="0"/>
              </a:rPr>
              <a:t>la circulaire du 27 mai 2016 de présentation du décret du 20 mai 2016 précise que l'affaire continuera donc de relever de la compétence du bureau de jugement lorsque c'est la loi elle-même qui prévoit </a:t>
            </a: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114</a:t>
            </a:fld>
            <a:endParaRPr lang="en-US" dirty="0"/>
          </a:p>
        </p:txBody>
      </p:sp>
    </p:spTree>
    <p:extLst>
      <p:ext uri="{BB962C8B-B14F-4D97-AF65-F5344CB8AC3E}">
        <p14:creationId xmlns:p14="http://schemas.microsoft.com/office/powerpoint/2010/main" val="408019345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780620"/>
          </a:xfrm>
          <a:solidFill>
            <a:srgbClr val="FFFF00"/>
          </a:solidFill>
        </p:spPr>
        <p:txBody>
          <a:bodyPr>
            <a:normAutofit fontScale="90000"/>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 Instruction ministérielle de septembre 2018  </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17983"/>
            <a:ext cx="11448152" cy="5067730"/>
          </a:xfrm>
        </p:spPr>
        <p:txBody>
          <a:bodyPr>
            <a:noAutofit/>
          </a:bodyPr>
          <a:lstStyle/>
          <a:p>
            <a:pPr marL="0" indent="0">
              <a:buNone/>
            </a:pPr>
            <a:r>
              <a:rPr lang="fr-FR" sz="2200" b="1" dirty="0">
                <a:solidFill>
                  <a:srgbClr val="C00000"/>
                </a:solidFill>
                <a:latin typeface="Calibri" panose="020F0502020204030204" pitchFamily="34" charset="0"/>
                <a:cs typeface="Calibri" panose="020F0502020204030204" pitchFamily="34" charset="0"/>
              </a:rPr>
              <a:t>Lorsque le conseil de prud’hommes statue en la forme des référés, l’audience se tient aux jours</a:t>
            </a:r>
          </a:p>
          <a:p>
            <a:pPr marL="0" indent="0">
              <a:buNone/>
            </a:pPr>
            <a:r>
              <a:rPr lang="fr-FR" sz="2200" b="1" dirty="0">
                <a:solidFill>
                  <a:srgbClr val="C00000"/>
                </a:solidFill>
                <a:latin typeface="Calibri" panose="020F0502020204030204" pitchFamily="34" charset="0"/>
                <a:cs typeface="Calibri" panose="020F0502020204030204" pitchFamily="34" charset="0"/>
              </a:rPr>
              <a:t>et heures habituelles des audiences de référé, et selon la même composition que la formation de</a:t>
            </a:r>
          </a:p>
          <a:p>
            <a:pPr marL="0" indent="0">
              <a:buNone/>
            </a:pPr>
            <a:r>
              <a:rPr lang="fr-FR" sz="2200" b="1" dirty="0">
                <a:solidFill>
                  <a:srgbClr val="C00000"/>
                </a:solidFill>
                <a:latin typeface="Calibri" panose="020F0502020204030204" pitchFamily="34" charset="0"/>
                <a:cs typeface="Calibri" panose="020F0502020204030204" pitchFamily="34" charset="0"/>
              </a:rPr>
              <a:t>référé.</a:t>
            </a:r>
          </a:p>
          <a:p>
            <a:pPr marL="0" indent="0">
              <a:buNone/>
            </a:pPr>
            <a:r>
              <a:rPr lang="fr-FR" sz="2200" dirty="0">
                <a:latin typeface="Calibri" panose="020F0502020204030204" pitchFamily="34" charset="0"/>
                <a:cs typeface="Calibri" panose="020F0502020204030204" pitchFamily="34" charset="0"/>
              </a:rPr>
              <a:t>.</a:t>
            </a:r>
          </a:p>
          <a:p>
            <a:pPr marL="0" indent="0">
              <a:buNone/>
            </a:pPr>
            <a:r>
              <a:rPr lang="fr-FR" sz="2200" dirty="0">
                <a:latin typeface="Calibri" panose="020F0502020204030204" pitchFamily="34" charset="0"/>
                <a:cs typeface="Calibri" panose="020F0502020204030204" pitchFamily="34" charset="0"/>
              </a:rPr>
              <a:t>L’ordonnance rendue a autorité de chose jugée comme une décision de fond.</a:t>
            </a:r>
          </a:p>
          <a:p>
            <a:pPr marL="0" indent="0">
              <a:buNone/>
            </a:pPr>
            <a:r>
              <a:rPr lang="fr-FR" sz="2200" dirty="0">
                <a:latin typeface="Calibri" panose="020F0502020204030204" pitchFamily="34" charset="0"/>
                <a:cs typeface="Calibri" panose="020F0502020204030204" pitchFamily="34" charset="0"/>
              </a:rPr>
              <a:t>L’ordonnance bénéficie de l’exécution provisoire, sauf à ce que le conseil en décide autrement</a:t>
            </a:r>
          </a:p>
          <a:p>
            <a:pPr marL="0" indent="0">
              <a:buNone/>
            </a:pPr>
            <a:r>
              <a:rPr lang="fr-FR" sz="2200" dirty="0">
                <a:latin typeface="Calibri" panose="020F0502020204030204" pitchFamily="34" charset="0"/>
                <a:cs typeface="Calibri" panose="020F0502020204030204" pitchFamily="34" charset="0"/>
              </a:rPr>
              <a:t>sous réserve de l’application de l’article R. 1454-28. Au regard de la possibilité pour le conseil</a:t>
            </a:r>
          </a:p>
          <a:p>
            <a:pPr marL="0" indent="0">
              <a:buNone/>
            </a:pPr>
            <a:r>
              <a:rPr lang="fr-FR" sz="2200" dirty="0">
                <a:latin typeface="Calibri" panose="020F0502020204030204" pitchFamily="34" charset="0"/>
                <a:cs typeface="Calibri" panose="020F0502020204030204" pitchFamily="34" charset="0"/>
              </a:rPr>
              <a:t>de ne pas assortir la décision de l’exécution provisoire, celle-ci doit être spécifiée dans</a:t>
            </a:r>
          </a:p>
          <a:p>
            <a:pPr marL="0" indent="0">
              <a:buNone/>
            </a:pPr>
            <a:r>
              <a:rPr lang="fr-FR" sz="2200" dirty="0">
                <a:latin typeface="Calibri" panose="020F0502020204030204" pitchFamily="34" charset="0"/>
                <a:cs typeface="Calibri" panose="020F0502020204030204" pitchFamily="34" charset="0"/>
              </a:rPr>
              <a:t>l’ordonnance, afin de permettre à la partie en bénéficiant de s’en prévaloir sans difficulté. A ce</a:t>
            </a:r>
          </a:p>
          <a:p>
            <a:pPr marL="0" indent="0">
              <a:buNone/>
            </a:pPr>
            <a:r>
              <a:rPr lang="fr-FR" sz="2200" dirty="0">
                <a:latin typeface="Calibri" panose="020F0502020204030204" pitchFamily="34" charset="0"/>
                <a:cs typeface="Calibri" panose="020F0502020204030204" pitchFamily="34" charset="0"/>
              </a:rPr>
              <a:t>titre l’exécution provisoire doit être spécifiée dans l’ordonnance.</a:t>
            </a: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115</a:t>
            </a:fld>
            <a:endParaRPr lang="en-US" dirty="0"/>
          </a:p>
        </p:txBody>
      </p:sp>
    </p:spTree>
    <p:extLst>
      <p:ext uri="{BB962C8B-B14F-4D97-AF65-F5344CB8AC3E}">
        <p14:creationId xmlns:p14="http://schemas.microsoft.com/office/powerpoint/2010/main" val="397676208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780620"/>
          </a:xfrm>
          <a:solidFill>
            <a:srgbClr val="FFFF00"/>
          </a:solidFill>
        </p:spPr>
        <p:txBody>
          <a:bodyPr>
            <a:normAutofit/>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  les litiges concernés.</a:t>
            </a: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17983"/>
            <a:ext cx="11448152" cy="5067730"/>
          </a:xfrm>
        </p:spPr>
        <p:txBody>
          <a:bodyPr>
            <a:noAutofit/>
          </a:bodyPr>
          <a:lstStyle/>
          <a:p>
            <a:pPr marL="0" indent="0">
              <a:buNone/>
            </a:pPr>
            <a:r>
              <a:rPr lang="fr-FR" sz="2200" dirty="0">
                <a:latin typeface="Calibri" panose="020F0502020204030204" pitchFamily="34" charset="0"/>
                <a:cs typeface="Calibri" panose="020F0502020204030204" pitchFamily="34" charset="0"/>
              </a:rPr>
              <a:t> </a:t>
            </a:r>
            <a:endParaRPr lang="fr-FR" sz="2400" b="1" dirty="0">
              <a:solidFill>
                <a:schemeClr val="accent1"/>
              </a:solidFill>
              <a:highlight>
                <a:srgbClr val="FFFF00"/>
              </a:highlight>
              <a:latin typeface="Calibri" panose="020F0502020204030204" pitchFamily="34" charset="0"/>
              <a:cs typeface="Calibri" panose="020F0502020204030204" pitchFamily="34" charset="0"/>
            </a:endParaRPr>
          </a:p>
          <a:p>
            <a:r>
              <a:rPr lang="fr-FR" sz="2200" b="1" dirty="0">
                <a:latin typeface="Calibri" panose="020F0502020204030204" pitchFamily="34" charset="0"/>
                <a:cs typeface="Calibri" panose="020F0502020204030204" pitchFamily="34" charset="0"/>
              </a:rPr>
              <a:t>La contestation de l’avis d’inaptitude du médecin du travail</a:t>
            </a:r>
          </a:p>
          <a:p>
            <a:pPr marL="0" indent="0">
              <a:buNone/>
            </a:pPr>
            <a:r>
              <a:rPr lang="fr-FR" sz="2200" dirty="0">
                <a:latin typeface="Calibri" panose="020F0502020204030204" pitchFamily="34" charset="0"/>
                <a:cs typeface="Calibri" panose="020F0502020204030204" pitchFamily="34" charset="0"/>
              </a:rPr>
              <a:t>Rompant avec la règle du recours devant l’inspecteur du Travail, la loi Travail du 5 août 2016 avait confié au référé prud’homal la contestation des éléments de nature médicale justifiant les avis, propositions, conclusions écrites ou indication émis par le médecin du travail (art. L. 4624-7, </a:t>
            </a:r>
          </a:p>
          <a:p>
            <a:r>
              <a:rPr lang="fr-FR" sz="2200" b="1" dirty="0">
                <a:latin typeface="Calibri" panose="020F0502020204030204" pitchFamily="34" charset="0"/>
                <a:cs typeface="Calibri" panose="020F0502020204030204" pitchFamily="34" charset="0"/>
              </a:rPr>
              <a:t>La rupture du contrat d'apprentissage</a:t>
            </a:r>
            <a:r>
              <a:rPr lang="fr-FR" sz="2200" dirty="0">
                <a:latin typeface="Calibri" panose="020F0502020204030204" pitchFamily="34" charset="0"/>
                <a:cs typeface="Calibri" panose="020F0502020204030204" pitchFamily="34" charset="0"/>
              </a:rPr>
              <a:t>, plus de deux mois après sa conclusion, (POUR LES CONTRATS ANTERIEURS AU 1</a:t>
            </a:r>
            <a:r>
              <a:rPr lang="fr-FR" sz="2200" baseline="30000" dirty="0">
                <a:latin typeface="Calibri" panose="020F0502020204030204" pitchFamily="34" charset="0"/>
                <a:cs typeface="Calibri" panose="020F0502020204030204" pitchFamily="34" charset="0"/>
              </a:rPr>
              <a:t>ER</a:t>
            </a:r>
            <a:r>
              <a:rPr lang="fr-FR" sz="2200" dirty="0">
                <a:latin typeface="Calibri" panose="020F0502020204030204" pitchFamily="34" charset="0"/>
                <a:cs typeface="Calibri" panose="020F0502020204030204" pitchFamily="34" charset="0"/>
              </a:rPr>
              <a:t> JANVIER 2019) C. trav.,).art. L. 6222-18 </a:t>
            </a:r>
          </a:p>
          <a:p>
            <a:r>
              <a:rPr lang="fr-FR" sz="2200" b="1" dirty="0">
                <a:latin typeface="Calibri" panose="020F0502020204030204" pitchFamily="34" charset="0"/>
                <a:cs typeface="Calibri" panose="020F0502020204030204" pitchFamily="34" charset="0"/>
              </a:rPr>
              <a:t>Les litiges faisant suite au droit d'alerte </a:t>
            </a:r>
            <a:r>
              <a:rPr lang="fr-FR" sz="2200" dirty="0">
                <a:latin typeface="Calibri" panose="020F0502020204030204" pitchFamily="34" charset="0"/>
                <a:cs typeface="Calibri" panose="020F0502020204030204" pitchFamily="34" charset="0"/>
              </a:rPr>
              <a:t>du CSE (ex délégués du personnel) C. trav., art. L2312-59  </a:t>
            </a:r>
          </a:p>
          <a:p>
            <a:r>
              <a:rPr lang="fr-FR" sz="2200" b="1" dirty="0">
                <a:latin typeface="Calibri" panose="020F0502020204030204" pitchFamily="34" charset="0"/>
                <a:cs typeface="Calibri" panose="020F0502020204030204" pitchFamily="34" charset="0"/>
              </a:rPr>
              <a:t>Le refus de l'employeur d'accorder au salarié certains congés spéciaux</a:t>
            </a:r>
            <a:r>
              <a:rPr lang="fr-FR" sz="2200" dirty="0">
                <a:latin typeface="Calibri" panose="020F0502020204030204" pitchFamily="34" charset="0"/>
                <a:cs typeface="Calibri" panose="020F0502020204030204" pitchFamily="34" charset="0"/>
              </a:rPr>
              <a:t> C. trav., art. L. 3142-3  et art. L. 3142-13 ) : </a:t>
            </a:r>
            <a:endParaRPr lang="fr-FR" sz="2200" b="1" dirty="0">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116</a:t>
            </a:fld>
            <a:endParaRPr lang="en-US" dirty="0"/>
          </a:p>
        </p:txBody>
      </p:sp>
    </p:spTree>
    <p:extLst>
      <p:ext uri="{BB962C8B-B14F-4D97-AF65-F5344CB8AC3E}">
        <p14:creationId xmlns:p14="http://schemas.microsoft.com/office/powerpoint/2010/main" val="97704712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780620"/>
          </a:xfrm>
          <a:solidFill>
            <a:srgbClr val="FFFF00"/>
          </a:solidFill>
        </p:spPr>
        <p:txBody>
          <a:bodyPr>
            <a:normAutofit fontScale="90000"/>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  </a:t>
            </a:r>
            <a:r>
              <a:rPr lang="fr-FR" dirty="0">
                <a:latin typeface="Calibri" panose="020F0502020204030204" pitchFamily="34" charset="0"/>
                <a:cs typeface="Calibri" panose="020F0502020204030204" pitchFamily="34" charset="0"/>
              </a:rPr>
              <a:t>La contestation du refus de congés spéciaux</a:t>
            </a:r>
            <a:br>
              <a:rPr lang="fr-FR" dirty="0">
                <a:latin typeface="Calibri" panose="020F0502020204030204" pitchFamily="34" charset="0"/>
                <a:cs typeface="Calibri" panose="020F0502020204030204" pitchFamily="34" charset="0"/>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575583"/>
            <a:ext cx="11448152" cy="4910130"/>
          </a:xfrm>
        </p:spPr>
        <p:txBody>
          <a:bodyPr>
            <a:noAutofit/>
          </a:bodyPr>
          <a:lstStyle/>
          <a:p>
            <a:pPr marL="0" indent="0">
              <a:buNone/>
            </a:pPr>
            <a:r>
              <a:rPr lang="fr-FR" sz="2000" dirty="0">
                <a:latin typeface="Calibri" panose="020F0502020204030204" pitchFamily="34" charset="0"/>
                <a:cs typeface="Calibri" panose="020F0502020204030204" pitchFamily="34" charset="0"/>
              </a:rPr>
              <a:t>L’employeur est habilité à refuser l’octroi de ces congés spéciaux à savoir : congés pour événements familiaux  (art. L. 3142-3, C. trav.) ; congé de solidarité familiale (art. L. 3142-13, C. trav.) ; congé de proche aidant (art. L. 3142-25, C. trav.) ; congé mutualiste de formation (art. L. 3142-39, C. trav.) ; congé de participation aux instances d’emploi et de formation  professionnelle  ou  à  un  jury  d’examen  (art.  L. 3142-45,  C. trav.) ;  congé  pour  catastrophe  naturelle (art. L. 3142-51, C. trav.) ; congé de formation de cadres et d’animateurs pour la jeunesse (art. L. 3142-57, C. trav.) ; congé de représentation (art. L. 3142-63, C. trav.) ; congé de solidarité internationale (art. L. 3142-69, C. trav.) ; congé pour acquisition de la nationalité (art. L. 3142-76, C. trav.) ou enfin congé et période de travail à temps partiel pour la création ou la reprise d’entreprise (art. L. 3142-113, C. trav.).</a:t>
            </a:r>
          </a:p>
          <a:p>
            <a:pPr marL="0" indent="0">
              <a:buNone/>
            </a:pPr>
            <a:r>
              <a:rPr lang="fr-FR" sz="2000" dirty="0">
                <a:latin typeface="Calibri" panose="020F0502020204030204" pitchFamily="34" charset="0"/>
                <a:cs typeface="Calibri" panose="020F0502020204030204" pitchFamily="34" charset="0"/>
              </a:rPr>
              <a:t>Selon une formule générique valant pour tous les refus de ces congés spéciaux : en cas de différend, le refus de l’employeur peut être directement contesté par le salarié devant le conseil de prud’hommes, statuant en la forme des référés, dans des conditions fixées par décret en Conseil d’État.</a:t>
            </a:r>
          </a:p>
          <a:p>
            <a:pPr marL="0" indent="0">
              <a:buNone/>
            </a:pPr>
            <a:r>
              <a:rPr lang="fr-FR" sz="2000" dirty="0">
                <a:latin typeface="Calibri" panose="020F0502020204030204" pitchFamily="34" charset="0"/>
                <a:cs typeface="Calibri" panose="020F0502020204030204" pitchFamily="34" charset="0"/>
              </a:rPr>
              <a:t>L’article réglementaire (ils sont identiques pour chacun des congés énumérés précédemment) déclare qu’en cas de </a:t>
            </a:r>
          </a:p>
          <a:p>
            <a:pPr marL="0" indent="0">
              <a:buNone/>
            </a:pPr>
            <a:r>
              <a:rPr lang="fr-FR" sz="2000" dirty="0">
                <a:latin typeface="Calibri" panose="020F0502020204030204" pitchFamily="34" charset="0"/>
                <a:cs typeface="Calibri" panose="020F0502020204030204" pitchFamily="34" charset="0"/>
              </a:rPr>
              <a:t>contestation, le conseil de prud’hommes saisi statue en dernier ressort.</a:t>
            </a: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117</a:t>
            </a:fld>
            <a:endParaRPr lang="en-US" dirty="0"/>
          </a:p>
        </p:txBody>
      </p:sp>
    </p:spTree>
    <p:extLst>
      <p:ext uri="{BB962C8B-B14F-4D97-AF65-F5344CB8AC3E}">
        <p14:creationId xmlns:p14="http://schemas.microsoft.com/office/powerpoint/2010/main" val="352390040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710348" y="463741"/>
            <a:ext cx="9702316" cy="648082"/>
          </a:xfrm>
          <a:solidFill>
            <a:srgbClr val="FFFF00"/>
          </a:solidFill>
        </p:spPr>
        <p:txBody>
          <a:bodyPr>
            <a:normAutofit/>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 </a:t>
            </a:r>
            <a:r>
              <a:rPr lang="fr-FR" dirty="0">
                <a:latin typeface="Calibri" panose="020F0502020204030204" pitchFamily="34" charset="0"/>
                <a:cs typeface="Calibri" panose="020F0502020204030204" pitchFamily="34" charset="0"/>
              </a:rPr>
              <a:t>contestation du refus de congés spéciaux</a:t>
            </a: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17982"/>
            <a:ext cx="11448152" cy="5151629"/>
          </a:xfrm>
        </p:spPr>
        <p:txBody>
          <a:bodyPr>
            <a:noAutofit/>
          </a:bodyPr>
          <a:lstStyle/>
          <a:p>
            <a:pPr marL="0" indent="0">
              <a:buNone/>
            </a:pPr>
            <a:r>
              <a:rPr lang="fr-FR" sz="2200" b="1" dirty="0">
                <a:solidFill>
                  <a:srgbClr val="C00000"/>
                </a:solidFill>
                <a:latin typeface="Calibri" panose="020F0502020204030204" pitchFamily="34" charset="0"/>
                <a:cs typeface="Calibri" panose="020F0502020204030204" pitchFamily="34" charset="0"/>
              </a:rPr>
              <a:t>Congés pour événements familiaux</a:t>
            </a:r>
          </a:p>
          <a:p>
            <a:pPr marL="0" indent="0">
              <a:buNone/>
            </a:pPr>
            <a:r>
              <a:rPr lang="fr-FR" sz="2200" dirty="0">
                <a:latin typeface="Calibri" panose="020F0502020204030204" pitchFamily="34" charset="0"/>
                <a:cs typeface="Calibri" panose="020F0502020204030204" pitchFamily="34" charset="0"/>
              </a:rPr>
              <a:t>Article L3142-3 &lt;&lt;En cas de différend, le refus de l'employeur peut être directement contesté par le salarié devant le conseil de prud'hommes, </a:t>
            </a:r>
            <a:r>
              <a:rPr lang="fr-FR" sz="2200" b="1" dirty="0">
                <a:latin typeface="Calibri" panose="020F0502020204030204" pitchFamily="34" charset="0"/>
                <a:cs typeface="Calibri" panose="020F0502020204030204" pitchFamily="34" charset="0"/>
              </a:rPr>
              <a:t>statuant selon la procédure accélérée au fond</a:t>
            </a:r>
            <a:r>
              <a:rPr lang="fr-FR" sz="2200" dirty="0">
                <a:latin typeface="Calibri" panose="020F0502020204030204" pitchFamily="34" charset="0"/>
                <a:cs typeface="Calibri" panose="020F0502020204030204" pitchFamily="34" charset="0"/>
              </a:rPr>
              <a:t>, dans des conditions fixées par décret en Conseil d'Etat.&gt;&gt;</a:t>
            </a:r>
          </a:p>
          <a:p>
            <a:pPr marL="0" indent="0">
              <a:buNone/>
            </a:pPr>
            <a:r>
              <a:rPr lang="fr-FR" sz="2200" dirty="0">
                <a:latin typeface="Calibri" panose="020F0502020204030204" pitchFamily="34" charset="0"/>
                <a:cs typeface="Calibri" panose="020F0502020204030204" pitchFamily="34" charset="0"/>
              </a:rPr>
              <a:t>Article R3142-1 &lt;&lt;En cas de contestation, le conseil de prud'hommes, saisi en application de l'article L. 3142-3, </a:t>
            </a:r>
            <a:r>
              <a:rPr lang="fr-FR" sz="2200" b="1" dirty="0">
                <a:latin typeface="Calibri" panose="020F0502020204030204" pitchFamily="34" charset="0"/>
                <a:cs typeface="Calibri" panose="020F0502020204030204" pitchFamily="34" charset="0"/>
              </a:rPr>
              <a:t>statue en dernier ressort</a:t>
            </a:r>
            <a:r>
              <a:rPr lang="fr-FR" sz="2200" dirty="0">
                <a:latin typeface="Calibri" panose="020F0502020204030204" pitchFamily="34" charset="0"/>
                <a:cs typeface="Calibri" panose="020F0502020204030204" pitchFamily="34" charset="0"/>
              </a:rPr>
              <a:t>.&gt;&gt;</a:t>
            </a:r>
          </a:p>
          <a:p>
            <a:pPr marL="0" indent="0">
              <a:buNone/>
            </a:pPr>
            <a:endParaRPr lang="fr-FR" sz="2200" dirty="0">
              <a:latin typeface="Calibri" panose="020F0502020204030204" pitchFamily="34" charset="0"/>
              <a:cs typeface="Calibri" panose="020F0502020204030204" pitchFamily="34" charset="0"/>
            </a:endParaRPr>
          </a:p>
          <a:p>
            <a:pPr marL="0" indent="0">
              <a:buNone/>
            </a:pPr>
            <a:r>
              <a:rPr lang="fr-FR" sz="2200" b="1" dirty="0">
                <a:solidFill>
                  <a:srgbClr val="C00000"/>
                </a:solidFill>
                <a:latin typeface="Calibri" panose="020F0502020204030204" pitchFamily="34" charset="0"/>
                <a:cs typeface="Calibri" panose="020F0502020204030204" pitchFamily="34" charset="0"/>
              </a:rPr>
              <a:t> Congé de solidarité familiale</a:t>
            </a:r>
          </a:p>
          <a:p>
            <a:pPr marL="0" indent="0">
              <a:buNone/>
            </a:pPr>
            <a:r>
              <a:rPr lang="fr-FR" sz="2200" dirty="0">
                <a:solidFill>
                  <a:schemeClr val="tx1"/>
                </a:solidFill>
                <a:latin typeface="Calibri" panose="020F0502020204030204" pitchFamily="34" charset="0"/>
                <a:cs typeface="Calibri" panose="020F0502020204030204" pitchFamily="34" charset="0"/>
              </a:rPr>
              <a:t>Article L3142-13 &lt;&lt;En cas de différend, le refus de l'employeur peut être directement contesté par le salarié devant le conseil de prud'hommes, statuant selon la </a:t>
            </a:r>
            <a:r>
              <a:rPr lang="fr-FR" sz="2200" b="1" dirty="0">
                <a:solidFill>
                  <a:schemeClr val="tx1"/>
                </a:solidFill>
                <a:latin typeface="Calibri" panose="020F0502020204030204" pitchFamily="34" charset="0"/>
                <a:cs typeface="Calibri" panose="020F0502020204030204" pitchFamily="34" charset="0"/>
              </a:rPr>
              <a:t>procédure accélérée au fond</a:t>
            </a:r>
            <a:r>
              <a:rPr lang="fr-FR" sz="2200" dirty="0">
                <a:solidFill>
                  <a:schemeClr val="tx1"/>
                </a:solidFill>
                <a:latin typeface="Calibri" panose="020F0502020204030204" pitchFamily="34" charset="0"/>
                <a:cs typeface="Calibri" panose="020F0502020204030204" pitchFamily="34" charset="0"/>
              </a:rPr>
              <a:t>, dans des conditions fixées par décret en Conseil d'Etat.</a:t>
            </a:r>
          </a:p>
          <a:p>
            <a:pPr marL="0" indent="0">
              <a:buNone/>
            </a:pPr>
            <a:r>
              <a:rPr lang="fr-FR" sz="2200" dirty="0">
                <a:solidFill>
                  <a:schemeClr val="tx1"/>
                </a:solidFill>
                <a:latin typeface="Calibri" panose="020F0502020204030204" pitchFamily="34" charset="0"/>
                <a:cs typeface="Calibri" panose="020F0502020204030204" pitchFamily="34" charset="0"/>
              </a:rPr>
              <a:t>Article R3142-4 &lt;&lt;En cas de contestation, le conseil de prud'hommes, saisi en application de l'article L. 3142-13, </a:t>
            </a:r>
            <a:r>
              <a:rPr lang="fr-FR" sz="2200" b="1" dirty="0">
                <a:solidFill>
                  <a:schemeClr val="tx1"/>
                </a:solidFill>
                <a:latin typeface="Calibri" panose="020F0502020204030204" pitchFamily="34" charset="0"/>
                <a:cs typeface="Calibri" panose="020F0502020204030204" pitchFamily="34" charset="0"/>
              </a:rPr>
              <a:t>statue en dernier ressort</a:t>
            </a:r>
            <a:r>
              <a:rPr lang="fr-FR" sz="2200" dirty="0">
                <a:solidFill>
                  <a:schemeClr val="tx1"/>
                </a:solidFill>
                <a:latin typeface="Calibri" panose="020F0502020204030204" pitchFamily="34" charset="0"/>
                <a:cs typeface="Calibri" panose="020F0502020204030204" pitchFamily="34" charset="0"/>
              </a:rPr>
              <a:t>&gt;&gt;</a:t>
            </a: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118</a:t>
            </a:fld>
            <a:endParaRPr lang="en-US" dirty="0"/>
          </a:p>
        </p:txBody>
      </p:sp>
    </p:spTree>
    <p:extLst>
      <p:ext uri="{BB962C8B-B14F-4D97-AF65-F5344CB8AC3E}">
        <p14:creationId xmlns:p14="http://schemas.microsoft.com/office/powerpoint/2010/main" val="105697407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794614" y="412550"/>
            <a:ext cx="9702316" cy="572187"/>
          </a:xfrm>
          <a:solidFill>
            <a:srgbClr val="FFFF00"/>
          </a:solidFill>
        </p:spPr>
        <p:txBody>
          <a:bodyPr>
            <a:normAutofit fontScale="90000"/>
          </a:bodyPr>
          <a:lstStyle/>
          <a:p>
            <a:r>
              <a:rPr lang="fr-FR">
                <a:latin typeface="Calibri" panose="020F0502020204030204" pitchFamily="34" charset="0"/>
                <a:cs typeface="Calibri" panose="020F0502020204030204" pitchFamily="34" charset="0"/>
              </a:rPr>
              <a:t>contestation du refus de congés spéciaux</a:t>
            </a: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152907"/>
            <a:ext cx="11448152" cy="5332806"/>
          </a:xfrm>
        </p:spPr>
        <p:txBody>
          <a:bodyPr>
            <a:noAutofit/>
          </a:bodyPr>
          <a:lstStyle/>
          <a:p>
            <a:pPr marL="0" indent="0">
              <a:buNone/>
            </a:pPr>
            <a:r>
              <a:rPr lang="fr-FR" sz="2400" b="1" dirty="0">
                <a:solidFill>
                  <a:srgbClr val="C00000"/>
                </a:solidFill>
                <a:latin typeface="Calibri" panose="020F0502020204030204" pitchFamily="34" charset="0"/>
                <a:cs typeface="Calibri" panose="020F0502020204030204" pitchFamily="34" charset="0"/>
              </a:rPr>
              <a:t>congé de proche aidant </a:t>
            </a:r>
            <a:r>
              <a:rPr lang="fr-FR" sz="2400" dirty="0">
                <a:latin typeface="Calibri" panose="020F0502020204030204" pitchFamily="34" charset="0"/>
                <a:cs typeface="Calibri" panose="020F0502020204030204" pitchFamily="34" charset="0"/>
              </a:rPr>
              <a:t> </a:t>
            </a:r>
          </a:p>
          <a:p>
            <a:pPr marL="0" indent="0">
              <a:buNone/>
            </a:pPr>
            <a:r>
              <a:rPr lang="fr-FR" sz="2400" dirty="0">
                <a:latin typeface="Calibri" panose="020F0502020204030204" pitchFamily="34" charset="0"/>
                <a:cs typeface="Calibri" panose="020F0502020204030204" pitchFamily="34" charset="0"/>
              </a:rPr>
              <a:t>Article L3142-25 &lt;&lt;En cas de différend, le refus de l'employeur peut être directement contesté par le salarié devant le conseil de prud'hommes, </a:t>
            </a:r>
            <a:r>
              <a:rPr lang="fr-FR" sz="2400" b="1" dirty="0">
                <a:latin typeface="Calibri" panose="020F0502020204030204" pitchFamily="34" charset="0"/>
                <a:cs typeface="Calibri" panose="020F0502020204030204" pitchFamily="34" charset="0"/>
              </a:rPr>
              <a:t>statuant selon la procédure accélérée au fond</a:t>
            </a:r>
            <a:r>
              <a:rPr lang="fr-FR" sz="2400" dirty="0">
                <a:latin typeface="Calibri" panose="020F0502020204030204" pitchFamily="34" charset="0"/>
                <a:cs typeface="Calibri" panose="020F0502020204030204" pitchFamily="34" charset="0"/>
              </a:rPr>
              <a:t>, dans des conditions fixées par décret en Conseil d'Etat&gt;&gt;.</a:t>
            </a:r>
          </a:p>
          <a:p>
            <a:pPr marL="0" indent="0">
              <a:buNone/>
            </a:pPr>
            <a:r>
              <a:rPr lang="fr-FR" sz="2400" dirty="0">
                <a:latin typeface="Calibri" panose="020F0502020204030204" pitchFamily="34" charset="0"/>
                <a:cs typeface="Calibri" panose="020F0502020204030204" pitchFamily="34" charset="0"/>
              </a:rPr>
              <a:t>Article R3142-10 &lt;&lt;En cas de contestation, le conseil de prud'hommes saisi en application de l'article L. 3142-25 </a:t>
            </a:r>
            <a:r>
              <a:rPr lang="fr-FR" sz="2400" b="1" dirty="0">
                <a:latin typeface="Calibri" panose="020F0502020204030204" pitchFamily="34" charset="0"/>
                <a:cs typeface="Calibri" panose="020F0502020204030204" pitchFamily="34" charset="0"/>
              </a:rPr>
              <a:t>statue en dernier ressort</a:t>
            </a:r>
            <a:r>
              <a:rPr lang="fr-FR" sz="2400" dirty="0">
                <a:latin typeface="Calibri" panose="020F0502020204030204" pitchFamily="34" charset="0"/>
                <a:cs typeface="Calibri" panose="020F0502020204030204" pitchFamily="34" charset="0"/>
              </a:rPr>
              <a:t>.&gt;&gt;</a:t>
            </a:r>
          </a:p>
          <a:p>
            <a:pPr marL="0" indent="0">
              <a:buNone/>
            </a:pPr>
            <a:endParaRPr lang="fr-FR" sz="2400" dirty="0">
              <a:latin typeface="Calibri" panose="020F0502020204030204" pitchFamily="34" charset="0"/>
              <a:cs typeface="Calibri" panose="020F0502020204030204" pitchFamily="34" charset="0"/>
            </a:endParaRPr>
          </a:p>
          <a:p>
            <a:pPr marL="0" indent="0">
              <a:buNone/>
            </a:pPr>
            <a:r>
              <a:rPr lang="fr-FR" sz="2400" b="1" dirty="0">
                <a:solidFill>
                  <a:srgbClr val="C00000"/>
                </a:solidFill>
                <a:latin typeface="Calibri" panose="020F0502020204030204" pitchFamily="34" charset="0"/>
                <a:cs typeface="Calibri" panose="020F0502020204030204" pitchFamily="34" charset="0"/>
              </a:rPr>
              <a:t>congé mutualiste de formation</a:t>
            </a:r>
          </a:p>
          <a:p>
            <a:pPr marL="0" indent="0">
              <a:buNone/>
            </a:pPr>
            <a:r>
              <a:rPr lang="fr-FR" sz="2400" dirty="0">
                <a:latin typeface="Calibri" panose="020F0502020204030204" pitchFamily="34" charset="0"/>
                <a:cs typeface="Calibri" panose="020F0502020204030204" pitchFamily="34" charset="0"/>
              </a:rPr>
              <a:t>Article L3142-39 &lt;&lt;En cas de différend, le refus de l'employeur peut être directement contesté par le salarié devant le conseil de prud'hommes, </a:t>
            </a:r>
            <a:r>
              <a:rPr lang="fr-FR" sz="2400" b="1" dirty="0">
                <a:latin typeface="Calibri" panose="020F0502020204030204" pitchFamily="34" charset="0"/>
                <a:cs typeface="Calibri" panose="020F0502020204030204" pitchFamily="34" charset="0"/>
              </a:rPr>
              <a:t>statuant selon la procédure accélérée au fond</a:t>
            </a:r>
            <a:r>
              <a:rPr lang="fr-FR" sz="2400" dirty="0">
                <a:latin typeface="Calibri" panose="020F0502020204030204" pitchFamily="34" charset="0"/>
                <a:cs typeface="Calibri" panose="020F0502020204030204" pitchFamily="34" charset="0"/>
              </a:rPr>
              <a:t>, dans des conditions fixées par décret en Conseil d'Etat.</a:t>
            </a:r>
          </a:p>
          <a:p>
            <a:pPr marL="0" indent="0">
              <a:buNone/>
            </a:pPr>
            <a:r>
              <a:rPr lang="fr-FR" sz="2200" dirty="0">
                <a:solidFill>
                  <a:schemeClr val="tx1"/>
                </a:solidFill>
                <a:latin typeface="Calibri" panose="020F0502020204030204" pitchFamily="34" charset="0"/>
                <a:cs typeface="Calibri" panose="020F0502020204030204" pitchFamily="34" charset="0"/>
              </a:rPr>
              <a:t>Article R3142-27 &lt;&lt;En cas de contestation, le conseil de prud'hommes, saisi en application de l'article L. 3142-39, statue en dernier ressort.</a:t>
            </a: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119</a:t>
            </a:fld>
            <a:endParaRPr lang="en-US" dirty="0"/>
          </a:p>
        </p:txBody>
      </p:sp>
    </p:spTree>
    <p:extLst>
      <p:ext uri="{BB962C8B-B14F-4D97-AF65-F5344CB8AC3E}">
        <p14:creationId xmlns:p14="http://schemas.microsoft.com/office/powerpoint/2010/main" val="1519924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03717" y="624110"/>
            <a:ext cx="9900895" cy="365125"/>
          </a:xfrm>
          <a:solidFill>
            <a:srgbClr val="FFFF00"/>
          </a:solidFill>
        </p:spPr>
        <p:txBody>
          <a:bodyPr>
            <a:noAutofit/>
          </a:bodyPr>
          <a:lstStyle/>
          <a:p>
            <a:endParaRPr lang="fr-FR" sz="2800" dirty="0"/>
          </a:p>
        </p:txBody>
      </p:sp>
      <p:sp>
        <p:nvSpPr>
          <p:cNvPr id="3" name="Espace réservé du contenu 2"/>
          <p:cNvSpPr>
            <a:spLocks noGrp="1"/>
          </p:cNvSpPr>
          <p:nvPr>
            <p:ph idx="1"/>
          </p:nvPr>
        </p:nvSpPr>
        <p:spPr>
          <a:xfrm>
            <a:off x="801859" y="1828800"/>
            <a:ext cx="10702754" cy="4405090"/>
          </a:xfrm>
        </p:spPr>
        <p:txBody>
          <a:bodyPr>
            <a:normAutofit/>
          </a:bodyPr>
          <a:lstStyle/>
          <a:p>
            <a:r>
              <a:rPr lang="fr-FR" sz="2400" b="1" dirty="0">
                <a:solidFill>
                  <a:schemeClr val="accent6">
                    <a:lumMod val="75000"/>
                  </a:schemeClr>
                </a:solidFill>
              </a:rPr>
              <a:t>formation initiale obligatoire de 5 jours par mandat, commune aux conseillers prud'hommes employeurs et salariés, organisée par l'Etat (Tout conseiller prud'homme qui n'a pas satisfait à l'obligation de formation initiale est réputé démissionnaire.) </a:t>
            </a:r>
          </a:p>
          <a:p>
            <a:endParaRPr lang="fr-FR" sz="2400" dirty="0"/>
          </a:p>
          <a:p>
            <a:r>
              <a:rPr lang="fr-FR" sz="2400" b="1" dirty="0">
                <a:solidFill>
                  <a:schemeClr val="accent1">
                    <a:lumMod val="75000"/>
                  </a:schemeClr>
                </a:solidFill>
              </a:rPr>
              <a:t>une formation continue de 6 semaines par mandat (selon les critères de la formation actuelle).</a:t>
            </a:r>
          </a:p>
        </p:txBody>
      </p:sp>
      <p:sp>
        <p:nvSpPr>
          <p:cNvPr id="4" name="Espace réservé du numéro de diapositive 3">
            <a:extLst>
              <a:ext uri="{FF2B5EF4-FFF2-40B4-BE49-F238E27FC236}">
                <a16:creationId xmlns:a16="http://schemas.microsoft.com/office/drawing/2014/main" id="{D68F3503-AFB6-42F7-85EC-AC693C363E6D}"/>
              </a:ext>
            </a:extLst>
          </p:cNvPr>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1823286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780620"/>
          </a:xfrm>
          <a:solidFill>
            <a:srgbClr val="FFFF00"/>
          </a:solidFill>
        </p:spPr>
        <p:txBody>
          <a:bodyPr>
            <a:normAutofit/>
          </a:bodyPr>
          <a:lstStyle/>
          <a:p>
            <a:r>
              <a:rPr lang="fr-FR">
                <a:latin typeface="Calibri" panose="020F0502020204030204" pitchFamily="34" charset="0"/>
                <a:cs typeface="Calibri" panose="020F0502020204030204" pitchFamily="34" charset="0"/>
              </a:rPr>
              <a:t>contestation du refus de congés spéciaux</a:t>
            </a: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17983"/>
            <a:ext cx="11448152" cy="5067730"/>
          </a:xfrm>
        </p:spPr>
        <p:txBody>
          <a:bodyPr>
            <a:noAutofit/>
          </a:bodyPr>
          <a:lstStyle/>
          <a:p>
            <a:r>
              <a:rPr lang="fr-FR" sz="2200" b="1" dirty="0">
                <a:solidFill>
                  <a:srgbClr val="C00000"/>
                </a:solidFill>
                <a:latin typeface="Calibri" panose="020F0502020204030204" pitchFamily="34" charset="0"/>
                <a:cs typeface="Calibri" panose="020F0502020204030204" pitchFamily="34" charset="0"/>
              </a:rPr>
              <a:t>congé de participation aux instances d’emploi et de formation  professionnelle  ou  à  un  jury  d’examen</a:t>
            </a:r>
            <a:r>
              <a:rPr lang="fr-FR" sz="2200" b="1" dirty="0">
                <a:solidFill>
                  <a:schemeClr val="tx1"/>
                </a:solidFill>
                <a:latin typeface="Calibri" panose="020F0502020204030204" pitchFamily="34" charset="0"/>
                <a:cs typeface="Calibri" panose="020F0502020204030204" pitchFamily="34" charset="0"/>
              </a:rPr>
              <a:t>  </a:t>
            </a:r>
            <a:r>
              <a:rPr lang="fr-FR" sz="2200" dirty="0">
                <a:solidFill>
                  <a:schemeClr val="tx1"/>
                </a:solidFill>
                <a:latin typeface="Calibri" panose="020F0502020204030204" pitchFamily="34" charset="0"/>
                <a:cs typeface="Calibri" panose="020F0502020204030204" pitchFamily="34" charset="0"/>
              </a:rPr>
              <a:t>(art.  L. 3142-45,  C. trav.)  ; </a:t>
            </a:r>
          </a:p>
          <a:p>
            <a:pPr marL="0" indent="0">
              <a:buNone/>
            </a:pPr>
            <a:r>
              <a:rPr lang="fr-FR" sz="2200" dirty="0">
                <a:solidFill>
                  <a:schemeClr val="tx1"/>
                </a:solidFill>
                <a:latin typeface="Calibri" panose="020F0502020204030204" pitchFamily="34" charset="0"/>
                <a:cs typeface="Calibri" panose="020F0502020204030204" pitchFamily="34" charset="0"/>
              </a:rPr>
              <a:t>Article L3142-45 &lt;&lt; Le bénéfice du congé peut être refusé par l'employeur s'il estime que cette absence est susceptible d'avoir des conséquences préjudiciables à la bonne marche de l'entreprise.</a:t>
            </a:r>
          </a:p>
          <a:p>
            <a:pPr marL="0" indent="0">
              <a:buNone/>
            </a:pPr>
            <a:r>
              <a:rPr lang="fr-FR" sz="2200" dirty="0">
                <a:solidFill>
                  <a:schemeClr val="tx1"/>
                </a:solidFill>
                <a:latin typeface="Calibri" panose="020F0502020204030204" pitchFamily="34" charset="0"/>
                <a:cs typeface="Calibri" panose="020F0502020204030204" pitchFamily="34" charset="0"/>
              </a:rPr>
              <a:t> Le refus de l'employeur intervient après avis du comité social et économique. Il est motivé.</a:t>
            </a:r>
          </a:p>
          <a:p>
            <a:pPr marL="0" indent="0">
              <a:buNone/>
            </a:pPr>
            <a:r>
              <a:rPr lang="fr-FR" sz="2200" dirty="0">
                <a:solidFill>
                  <a:schemeClr val="tx1"/>
                </a:solidFill>
                <a:latin typeface="Calibri" panose="020F0502020204030204" pitchFamily="34" charset="0"/>
                <a:cs typeface="Calibri" panose="020F0502020204030204" pitchFamily="34" charset="0"/>
              </a:rPr>
              <a:t> </a:t>
            </a:r>
            <a:r>
              <a:rPr lang="fr-FR" sz="2200" b="1" dirty="0">
                <a:solidFill>
                  <a:srgbClr val="C00000"/>
                </a:solidFill>
                <a:latin typeface="Calibri" panose="020F0502020204030204" pitchFamily="34" charset="0"/>
                <a:cs typeface="Calibri" panose="020F0502020204030204" pitchFamily="34" charset="0"/>
              </a:rPr>
              <a:t>En cas de différend, le refus de l'employeur peut être directement contesté par le salarié devant le conseil de prud'hommes, statuant selon la procédure accélérée au fond, dans des conditions fixées par décret en Conseil d'Etat.</a:t>
            </a: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120</a:t>
            </a:fld>
            <a:endParaRPr lang="en-US" dirty="0"/>
          </a:p>
        </p:txBody>
      </p:sp>
    </p:spTree>
    <p:extLst>
      <p:ext uri="{BB962C8B-B14F-4D97-AF65-F5344CB8AC3E}">
        <p14:creationId xmlns:p14="http://schemas.microsoft.com/office/powerpoint/2010/main" val="2249434511"/>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780620"/>
          </a:xfrm>
          <a:solidFill>
            <a:srgbClr val="FFFF00"/>
          </a:solidFill>
        </p:spPr>
        <p:txBody>
          <a:bodyPr>
            <a:normAutofit/>
          </a:bodyPr>
          <a:lstStyle/>
          <a:p>
            <a:r>
              <a:rPr lang="fr-FR">
                <a:latin typeface="Calibri" panose="020F0502020204030204" pitchFamily="34" charset="0"/>
                <a:cs typeface="Calibri" panose="020F0502020204030204" pitchFamily="34" charset="0"/>
              </a:rPr>
              <a:t>contestation du refus de congés spéciaux</a:t>
            </a: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17983"/>
            <a:ext cx="11448152" cy="5067730"/>
          </a:xfrm>
        </p:spPr>
        <p:txBody>
          <a:bodyPr>
            <a:noAutofit/>
          </a:bodyPr>
          <a:lstStyle/>
          <a:p>
            <a:r>
              <a:rPr lang="fr-FR" sz="2200" b="1" dirty="0">
                <a:solidFill>
                  <a:srgbClr val="C00000"/>
                </a:solidFill>
                <a:latin typeface="Calibri" panose="020F0502020204030204" pitchFamily="34" charset="0"/>
                <a:cs typeface="Calibri" panose="020F0502020204030204" pitchFamily="34" charset="0"/>
              </a:rPr>
              <a:t>congé  pour  catastrophe  naturelle </a:t>
            </a:r>
            <a:endParaRPr lang="fr-FR" sz="2200" b="1" dirty="0">
              <a:solidFill>
                <a:schemeClr val="tx1"/>
              </a:solidFill>
              <a:latin typeface="Calibri" panose="020F0502020204030204" pitchFamily="34" charset="0"/>
              <a:cs typeface="Calibri" panose="020F0502020204030204" pitchFamily="34" charset="0"/>
            </a:endParaRPr>
          </a:p>
          <a:p>
            <a:pPr marL="0" indent="0">
              <a:buNone/>
            </a:pPr>
            <a:r>
              <a:rPr lang="fr-FR" sz="2200" dirty="0">
                <a:solidFill>
                  <a:schemeClr val="tx1"/>
                </a:solidFill>
                <a:latin typeface="Calibri" panose="020F0502020204030204" pitchFamily="34" charset="0"/>
                <a:cs typeface="Calibri" panose="020F0502020204030204" pitchFamily="34" charset="0"/>
              </a:rPr>
              <a:t>Article L3142-51 &lt;&lt;Le bénéfice du congé peut être refusé par l'employeur s'il estime que cette absence est susceptible d'avoir des conséquences préjudiciables à la bonne marche de l'entreprise.</a:t>
            </a:r>
          </a:p>
          <a:p>
            <a:pPr marL="0" indent="0">
              <a:buNone/>
            </a:pPr>
            <a:r>
              <a:rPr lang="fr-FR" sz="2200" dirty="0">
                <a:solidFill>
                  <a:schemeClr val="tx1"/>
                </a:solidFill>
                <a:latin typeface="Calibri" panose="020F0502020204030204" pitchFamily="34" charset="0"/>
                <a:cs typeface="Calibri" panose="020F0502020204030204" pitchFamily="34" charset="0"/>
              </a:rPr>
              <a:t> Le refus de l'employeur intervient après avis du comité social et économique. Il est motivé.</a:t>
            </a:r>
          </a:p>
          <a:p>
            <a:pPr marL="0" indent="0">
              <a:buNone/>
            </a:pPr>
            <a:r>
              <a:rPr lang="fr-FR" sz="2200" dirty="0">
                <a:solidFill>
                  <a:schemeClr val="tx1"/>
                </a:solidFill>
                <a:latin typeface="Calibri" panose="020F0502020204030204" pitchFamily="34" charset="0"/>
                <a:cs typeface="Calibri" panose="020F0502020204030204" pitchFamily="34" charset="0"/>
              </a:rPr>
              <a:t> En cas de différend, le refus de l'employeur peut être directement contesté devant le conseil de prud'hommes, </a:t>
            </a:r>
            <a:r>
              <a:rPr lang="fr-FR" sz="2200" b="1" dirty="0">
                <a:solidFill>
                  <a:schemeClr val="tx1"/>
                </a:solidFill>
                <a:latin typeface="Calibri" panose="020F0502020204030204" pitchFamily="34" charset="0"/>
                <a:cs typeface="Calibri" panose="020F0502020204030204" pitchFamily="34" charset="0"/>
              </a:rPr>
              <a:t>statuant selon la procédure accélérée au fond</a:t>
            </a:r>
            <a:r>
              <a:rPr lang="fr-FR" sz="2200" dirty="0">
                <a:solidFill>
                  <a:schemeClr val="tx1"/>
                </a:solidFill>
                <a:latin typeface="Calibri" panose="020F0502020204030204" pitchFamily="34" charset="0"/>
                <a:cs typeface="Calibri" panose="020F0502020204030204" pitchFamily="34" charset="0"/>
              </a:rPr>
              <a:t>, dans des conditions fixées par décret en Conseil d'Etat. congé de formation de cadres et d’animateurs pour la jeunesse (art. L. 3142-57, C. trav.) </a:t>
            </a: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121</a:t>
            </a:fld>
            <a:endParaRPr lang="en-US" dirty="0"/>
          </a:p>
        </p:txBody>
      </p:sp>
    </p:spTree>
    <p:extLst>
      <p:ext uri="{BB962C8B-B14F-4D97-AF65-F5344CB8AC3E}">
        <p14:creationId xmlns:p14="http://schemas.microsoft.com/office/powerpoint/2010/main" val="86885036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780620"/>
          </a:xfrm>
          <a:solidFill>
            <a:srgbClr val="FFFF00"/>
          </a:solidFill>
        </p:spPr>
        <p:txBody>
          <a:bodyPr>
            <a:normAutofit/>
          </a:bodyPr>
          <a:lstStyle/>
          <a:p>
            <a:r>
              <a:rPr lang="fr-FR">
                <a:latin typeface="Calibri" panose="020F0502020204030204" pitchFamily="34" charset="0"/>
                <a:cs typeface="Calibri" panose="020F0502020204030204" pitchFamily="34" charset="0"/>
              </a:rPr>
              <a:t>contestation du refus de congés spéciaux</a:t>
            </a: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17983"/>
            <a:ext cx="11448152" cy="5067730"/>
          </a:xfrm>
        </p:spPr>
        <p:txBody>
          <a:bodyPr>
            <a:noAutofit/>
          </a:bodyPr>
          <a:lstStyle/>
          <a:p>
            <a:pPr marL="0" indent="0">
              <a:buNone/>
            </a:pPr>
            <a:r>
              <a:rPr lang="fr-FR" sz="2200" dirty="0">
                <a:solidFill>
                  <a:srgbClr val="C00000"/>
                </a:solidFill>
                <a:latin typeface="Calibri" panose="020F0502020204030204" pitchFamily="34" charset="0"/>
                <a:cs typeface="Calibri" panose="020F0502020204030204" pitchFamily="34" charset="0"/>
              </a:rPr>
              <a:t>congé de formation de cadres et d’animateurs pour la jeunesse </a:t>
            </a:r>
            <a:r>
              <a:rPr lang="fr-FR" sz="2200" dirty="0">
                <a:solidFill>
                  <a:schemeClr val="tx1"/>
                </a:solidFill>
                <a:latin typeface="Calibri" panose="020F0502020204030204" pitchFamily="34" charset="0"/>
                <a:cs typeface="Calibri" panose="020F0502020204030204" pitchFamily="34" charset="0"/>
              </a:rPr>
              <a:t>(art. L. 3142-57, C. trav.) ; </a:t>
            </a:r>
          </a:p>
          <a:p>
            <a:pPr marL="0" indent="0">
              <a:buNone/>
            </a:pPr>
            <a:endParaRPr lang="fr-FR" sz="2200" dirty="0">
              <a:solidFill>
                <a:schemeClr val="tx1"/>
              </a:solidFill>
              <a:latin typeface="Calibri" panose="020F0502020204030204" pitchFamily="34" charset="0"/>
              <a:cs typeface="Calibri" panose="020F0502020204030204" pitchFamily="34" charset="0"/>
            </a:endParaRPr>
          </a:p>
          <a:p>
            <a:pPr marL="0" indent="0">
              <a:buNone/>
            </a:pPr>
            <a:r>
              <a:rPr lang="fr-FR" sz="2200" dirty="0">
                <a:solidFill>
                  <a:srgbClr val="C00000"/>
                </a:solidFill>
                <a:latin typeface="Calibri" panose="020F0502020204030204" pitchFamily="34" charset="0"/>
                <a:cs typeface="Calibri" panose="020F0502020204030204" pitchFamily="34" charset="0"/>
              </a:rPr>
              <a:t>congé de représentation </a:t>
            </a:r>
            <a:r>
              <a:rPr lang="fr-FR" sz="2200" dirty="0">
                <a:solidFill>
                  <a:schemeClr val="tx1"/>
                </a:solidFill>
                <a:latin typeface="Calibri" panose="020F0502020204030204" pitchFamily="34" charset="0"/>
                <a:cs typeface="Calibri" panose="020F0502020204030204" pitchFamily="34" charset="0"/>
              </a:rPr>
              <a:t>(art. L. 3142-63, C. trav.) ; </a:t>
            </a:r>
          </a:p>
          <a:p>
            <a:pPr marL="0" indent="0">
              <a:buNone/>
            </a:pPr>
            <a:endParaRPr lang="fr-FR" sz="2200" dirty="0">
              <a:solidFill>
                <a:schemeClr val="tx1"/>
              </a:solidFill>
              <a:latin typeface="Calibri" panose="020F0502020204030204" pitchFamily="34" charset="0"/>
              <a:cs typeface="Calibri" panose="020F0502020204030204" pitchFamily="34" charset="0"/>
            </a:endParaRPr>
          </a:p>
          <a:p>
            <a:pPr marL="0" indent="0">
              <a:buNone/>
            </a:pPr>
            <a:r>
              <a:rPr lang="fr-FR" sz="2200" dirty="0">
                <a:solidFill>
                  <a:srgbClr val="C00000"/>
                </a:solidFill>
                <a:latin typeface="Calibri" panose="020F0502020204030204" pitchFamily="34" charset="0"/>
                <a:cs typeface="Calibri" panose="020F0502020204030204" pitchFamily="34" charset="0"/>
              </a:rPr>
              <a:t>congé de solidarité internationale </a:t>
            </a:r>
            <a:r>
              <a:rPr lang="fr-FR" sz="2200" dirty="0">
                <a:solidFill>
                  <a:schemeClr val="tx1"/>
                </a:solidFill>
                <a:latin typeface="Calibri" panose="020F0502020204030204" pitchFamily="34" charset="0"/>
                <a:cs typeface="Calibri" panose="020F0502020204030204" pitchFamily="34" charset="0"/>
              </a:rPr>
              <a:t>(art. L. 3142-69, C. trav.) ; </a:t>
            </a:r>
          </a:p>
          <a:p>
            <a:pPr marL="0" indent="0">
              <a:buNone/>
            </a:pPr>
            <a:endParaRPr lang="fr-FR" sz="2200" dirty="0">
              <a:solidFill>
                <a:schemeClr val="tx1"/>
              </a:solidFill>
              <a:latin typeface="Calibri" panose="020F0502020204030204" pitchFamily="34" charset="0"/>
              <a:cs typeface="Calibri" panose="020F0502020204030204" pitchFamily="34" charset="0"/>
            </a:endParaRPr>
          </a:p>
          <a:p>
            <a:pPr marL="0" indent="0">
              <a:buNone/>
            </a:pPr>
            <a:r>
              <a:rPr lang="fr-FR" sz="2200" dirty="0">
                <a:solidFill>
                  <a:srgbClr val="C00000"/>
                </a:solidFill>
                <a:latin typeface="Calibri" panose="020F0502020204030204" pitchFamily="34" charset="0"/>
                <a:cs typeface="Calibri" panose="020F0502020204030204" pitchFamily="34" charset="0"/>
              </a:rPr>
              <a:t>congé pour acquisition de la nationalité </a:t>
            </a:r>
            <a:r>
              <a:rPr lang="fr-FR" sz="2200" dirty="0">
                <a:solidFill>
                  <a:schemeClr val="tx1"/>
                </a:solidFill>
                <a:latin typeface="Calibri" panose="020F0502020204030204" pitchFamily="34" charset="0"/>
                <a:cs typeface="Calibri" panose="020F0502020204030204" pitchFamily="34" charset="0"/>
              </a:rPr>
              <a:t>(art. L. 3142-76, C. trav.) </a:t>
            </a:r>
          </a:p>
          <a:p>
            <a:pPr marL="0" indent="0">
              <a:buNone/>
            </a:pPr>
            <a:endParaRPr lang="fr-FR" sz="2200" dirty="0">
              <a:solidFill>
                <a:schemeClr val="tx1"/>
              </a:solidFill>
              <a:latin typeface="Calibri" panose="020F0502020204030204" pitchFamily="34" charset="0"/>
              <a:cs typeface="Calibri" panose="020F0502020204030204" pitchFamily="34" charset="0"/>
            </a:endParaRPr>
          </a:p>
          <a:p>
            <a:pPr marL="0" indent="0">
              <a:buNone/>
            </a:pPr>
            <a:r>
              <a:rPr lang="fr-FR" sz="2200" dirty="0">
                <a:solidFill>
                  <a:srgbClr val="C00000"/>
                </a:solidFill>
                <a:latin typeface="Calibri" panose="020F0502020204030204" pitchFamily="34" charset="0"/>
                <a:cs typeface="Calibri" panose="020F0502020204030204" pitchFamily="34" charset="0"/>
              </a:rPr>
              <a:t>congé et période de travail à temps partiel pour la création ou la reprise d’entreprise </a:t>
            </a:r>
            <a:r>
              <a:rPr lang="fr-FR" sz="2200" dirty="0">
                <a:solidFill>
                  <a:schemeClr val="tx1"/>
                </a:solidFill>
                <a:latin typeface="Calibri" panose="020F0502020204030204" pitchFamily="34" charset="0"/>
                <a:cs typeface="Calibri" panose="020F0502020204030204" pitchFamily="34" charset="0"/>
              </a:rPr>
              <a:t>(art. L. 3142-113, C. trav.).</a:t>
            </a: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122</a:t>
            </a:fld>
            <a:endParaRPr lang="en-US" dirty="0"/>
          </a:p>
        </p:txBody>
      </p:sp>
    </p:spTree>
    <p:extLst>
      <p:ext uri="{BB962C8B-B14F-4D97-AF65-F5344CB8AC3E}">
        <p14:creationId xmlns:p14="http://schemas.microsoft.com/office/powerpoint/2010/main" val="236310720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780620"/>
          </a:xfrm>
          <a:solidFill>
            <a:srgbClr val="FFFF00"/>
          </a:solidFill>
        </p:spPr>
        <p:txBody>
          <a:bodyPr>
            <a:normAutofit/>
          </a:bodyPr>
          <a:lstStyle/>
          <a:p>
            <a:r>
              <a:rPr lang="fr-FR" dirty="0">
                <a:solidFill>
                  <a:schemeClr val="tx1"/>
                </a:solidFill>
                <a:latin typeface="Calibri" panose="020F0502020204030204" pitchFamily="34" charset="0"/>
                <a:cs typeface="Calibri" panose="020F0502020204030204" pitchFamily="34" charset="0"/>
              </a:rPr>
              <a:t>Article L2312-59 – droit d’alerte</a:t>
            </a: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17983"/>
            <a:ext cx="11448152" cy="5067730"/>
          </a:xfrm>
        </p:spPr>
        <p:txBody>
          <a:bodyPr>
            <a:noAutofit/>
          </a:bodyPr>
          <a:lstStyle/>
          <a:p>
            <a:pPr marL="0" indent="0">
              <a:buNone/>
            </a:pPr>
            <a:r>
              <a:rPr lang="fr-FR" dirty="0">
                <a:solidFill>
                  <a:schemeClr val="tx1"/>
                </a:solidFill>
                <a:latin typeface="Calibri" panose="020F0502020204030204" pitchFamily="34" charset="0"/>
                <a:cs typeface="Calibri" panose="020F0502020204030204" pitchFamily="34" charset="0"/>
              </a:rPr>
              <a:t>Si un membre de la délégation du personnel au comité social et économique constate, notamment par l'intermédiaire d'un travailleur, qu'il existe une atteinte aux droits des personnes, à leur santé physique et mentale ou aux libertés individuelles dans l'entreprise qui ne serait pas justifiée par la nature de la tâche à accomplir, ni proportionnée au but recherché, il en saisit immédiatement l'employeur. Cette atteinte peut notamment résulter de faits de harcèlement sexuel ou moral ou de toute mesure discriminatoire en matière d'embauche, de rémunération, de formation, de reclassement, d'affectation, de classification, de qualification, de promotion professionnelle, de mutation, de renouvellement de contrat, de sanction ou de licenciement.</a:t>
            </a:r>
          </a:p>
          <a:p>
            <a:pPr marL="0" indent="0">
              <a:buNone/>
            </a:pPr>
            <a:r>
              <a:rPr lang="fr-FR" dirty="0">
                <a:solidFill>
                  <a:schemeClr val="tx1"/>
                </a:solidFill>
                <a:latin typeface="Calibri" panose="020F0502020204030204" pitchFamily="34" charset="0"/>
                <a:cs typeface="Calibri" panose="020F0502020204030204" pitchFamily="34" charset="0"/>
              </a:rPr>
              <a:t>L'employeur procède sans délai à une enquête avec le membre de la délégation du personnel du comité et prend les dispositions nécessaires pour remédier à cette situation.</a:t>
            </a:r>
          </a:p>
          <a:p>
            <a:pPr marL="0" indent="0">
              <a:buNone/>
            </a:pPr>
            <a:r>
              <a:rPr lang="fr-FR" b="1" dirty="0">
                <a:solidFill>
                  <a:srgbClr val="C00000"/>
                </a:solidFill>
                <a:latin typeface="Calibri" panose="020F0502020204030204" pitchFamily="34" charset="0"/>
                <a:cs typeface="Calibri" panose="020F0502020204030204" pitchFamily="34" charset="0"/>
              </a:rPr>
              <a:t>En cas de carence de l'employeur ou de divergence sur la réalité de cette atteinte, et à défaut de solution trouvée avec l'employeur, le salarié, ou le membre de la délégation du personnel au comité social et économique si le salarié intéressé averti par écrit ne s'y oppose pas, saisit le bureau de jugement du conseil de prud'hommes qui statue selon la procédure accélérée au fond</a:t>
            </a:r>
            <a:r>
              <a:rPr lang="fr-FR" dirty="0">
                <a:solidFill>
                  <a:schemeClr val="tx1"/>
                </a:solidFill>
                <a:latin typeface="Calibri" panose="020F0502020204030204" pitchFamily="34" charset="0"/>
                <a:cs typeface="Calibri" panose="020F0502020204030204" pitchFamily="34" charset="0"/>
              </a:rPr>
              <a:t>.</a:t>
            </a:r>
          </a:p>
          <a:p>
            <a:pPr marL="0" indent="0">
              <a:buNone/>
            </a:pPr>
            <a:r>
              <a:rPr lang="fr-FR" dirty="0">
                <a:solidFill>
                  <a:schemeClr val="tx1"/>
                </a:solidFill>
                <a:latin typeface="Calibri" panose="020F0502020204030204" pitchFamily="34" charset="0"/>
                <a:cs typeface="Calibri" panose="020F0502020204030204" pitchFamily="34" charset="0"/>
              </a:rPr>
              <a:t>Le juge peut ordonner toutes mesures propres à faire cesser cette atteinte et assortir sa décision d'une astreinte qui sera liquidée au profit du Trésor.</a:t>
            </a:r>
          </a:p>
          <a:p>
            <a:pPr marL="0" indent="0">
              <a:buNone/>
            </a:pPr>
            <a:r>
              <a:rPr lang="fr-FR" sz="1400" i="1" dirty="0">
                <a:solidFill>
                  <a:schemeClr val="tx1"/>
                </a:solidFill>
                <a:latin typeface="Calibri" panose="020F0502020204030204" pitchFamily="34" charset="0"/>
                <a:cs typeface="Calibri" panose="020F0502020204030204" pitchFamily="34" charset="0"/>
              </a:rPr>
              <a:t>Conformément à l'article 30 de l'ordonnance n° 2019-738 du 17 juillet 2019, ces dispositions s'appliquent aux demandes introduites à compter du 1er janvier 2020.</a:t>
            </a: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123</a:t>
            </a:fld>
            <a:endParaRPr lang="en-US" dirty="0"/>
          </a:p>
        </p:txBody>
      </p:sp>
    </p:spTree>
    <p:extLst>
      <p:ext uri="{BB962C8B-B14F-4D97-AF65-F5344CB8AC3E}">
        <p14:creationId xmlns:p14="http://schemas.microsoft.com/office/powerpoint/2010/main" val="142091004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17983"/>
            <a:ext cx="11448152" cy="5067730"/>
          </a:xfrm>
        </p:spPr>
        <p:txBody>
          <a:bodyPr>
            <a:noAutofit/>
          </a:bodyPr>
          <a:lstStyle/>
          <a:p>
            <a:pPr marL="0" indent="0">
              <a:buNone/>
            </a:pPr>
            <a:r>
              <a:rPr lang="fr-FR" sz="2200" b="1" dirty="0">
                <a:solidFill>
                  <a:srgbClr val="C00000"/>
                </a:solidFill>
                <a:latin typeface="Calibri" panose="020F0502020204030204" pitchFamily="34" charset="0"/>
                <a:cs typeface="Calibri" panose="020F0502020204030204" pitchFamily="34" charset="0"/>
              </a:rPr>
              <a:t>Pour les autres points de procédure il conviendra de se reporter aux fiches techniques sur le portail du droit social</a:t>
            </a:r>
          </a:p>
          <a:p>
            <a:pPr marL="0" indent="0">
              <a:buNone/>
            </a:pPr>
            <a:endParaRPr lang="fr-FR" sz="2200" b="1" dirty="0">
              <a:solidFill>
                <a:srgbClr val="C00000"/>
              </a:solidFill>
              <a:latin typeface="Calibri" panose="020F0502020204030204" pitchFamily="34" charset="0"/>
              <a:cs typeface="Calibri" panose="020F0502020204030204" pitchFamily="34" charset="0"/>
            </a:endParaRPr>
          </a:p>
          <a:p>
            <a:pPr marL="0" indent="0">
              <a:buNone/>
            </a:pPr>
            <a:endParaRPr lang="fr-FR" sz="2200" dirty="0">
              <a:solidFill>
                <a:schemeClr val="tx1"/>
              </a:solidFill>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124</a:t>
            </a:fld>
            <a:endParaRPr lang="en-US" dirty="0"/>
          </a:p>
        </p:txBody>
      </p:sp>
      <p:sp>
        <p:nvSpPr>
          <p:cNvPr id="6" name="Titre 5">
            <a:extLst>
              <a:ext uri="{FF2B5EF4-FFF2-40B4-BE49-F238E27FC236}">
                <a16:creationId xmlns:a16="http://schemas.microsoft.com/office/drawing/2014/main" id="{1AF59012-4C0B-458F-9C7A-970144D02714}"/>
              </a:ext>
            </a:extLst>
          </p:cNvPr>
          <p:cNvSpPr>
            <a:spLocks noGrp="1"/>
          </p:cNvSpPr>
          <p:nvPr>
            <p:ph type="title"/>
          </p:nvPr>
        </p:nvSpPr>
        <p:spPr>
          <a:xfrm>
            <a:off x="2592925" y="624110"/>
            <a:ext cx="8911687" cy="528797"/>
          </a:xfrm>
        </p:spPr>
        <p:txBody>
          <a:bodyPr>
            <a:normAutofit fontScale="90000"/>
          </a:bodyPr>
          <a:lstStyle/>
          <a:p>
            <a:endParaRPr lang="fr-CH" dirty="0"/>
          </a:p>
        </p:txBody>
      </p:sp>
      <p:pic>
        <p:nvPicPr>
          <p:cNvPr id="7" name="Image 6">
            <a:extLst>
              <a:ext uri="{FF2B5EF4-FFF2-40B4-BE49-F238E27FC236}">
                <a16:creationId xmlns:a16="http://schemas.microsoft.com/office/drawing/2014/main" id="{A567535F-C8AF-468E-B6D3-C442C551370F}"/>
              </a:ext>
            </a:extLst>
          </p:cNvPr>
          <p:cNvPicPr>
            <a:picLocks noChangeAspect="1"/>
          </p:cNvPicPr>
          <p:nvPr/>
        </p:nvPicPr>
        <p:blipFill>
          <a:blip r:embed="rId2"/>
          <a:stretch>
            <a:fillRect/>
          </a:stretch>
        </p:blipFill>
        <p:spPr>
          <a:xfrm>
            <a:off x="2035832" y="2794551"/>
            <a:ext cx="6985194" cy="2613814"/>
          </a:xfrm>
          <a:prstGeom prst="rect">
            <a:avLst/>
          </a:prstGeom>
        </p:spPr>
      </p:pic>
    </p:spTree>
    <p:extLst>
      <p:ext uri="{BB962C8B-B14F-4D97-AF65-F5344CB8AC3E}">
        <p14:creationId xmlns:p14="http://schemas.microsoft.com/office/powerpoint/2010/main" val="842100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12F973-9DEF-4DE0-9356-00AE4E8691D8}"/>
              </a:ext>
            </a:extLst>
          </p:cNvPr>
          <p:cNvSpPr>
            <a:spLocks noGrp="1"/>
          </p:cNvSpPr>
          <p:nvPr>
            <p:ph type="title"/>
          </p:nvPr>
        </p:nvSpPr>
        <p:spPr>
          <a:xfrm>
            <a:off x="1111349" y="624110"/>
            <a:ext cx="10393264" cy="881133"/>
          </a:xfrm>
        </p:spPr>
        <p:txBody>
          <a:bodyPr/>
          <a:lstStyle/>
          <a:p>
            <a:endParaRPr lang="fr-CH" dirty="0"/>
          </a:p>
        </p:txBody>
      </p:sp>
      <p:sp>
        <p:nvSpPr>
          <p:cNvPr id="3" name="Espace réservé du contenu 2">
            <a:extLst>
              <a:ext uri="{FF2B5EF4-FFF2-40B4-BE49-F238E27FC236}">
                <a16:creationId xmlns:a16="http://schemas.microsoft.com/office/drawing/2014/main" id="{999A7C6D-73FC-4D26-9CC5-6F85F5230CA6}"/>
              </a:ext>
            </a:extLst>
          </p:cNvPr>
          <p:cNvSpPr>
            <a:spLocks noGrp="1"/>
          </p:cNvSpPr>
          <p:nvPr>
            <p:ph idx="1"/>
          </p:nvPr>
        </p:nvSpPr>
        <p:spPr>
          <a:xfrm>
            <a:off x="1111348" y="1871003"/>
            <a:ext cx="10393264" cy="4698609"/>
          </a:xfrm>
        </p:spPr>
        <p:txBody>
          <a:bodyPr>
            <a:normAutofit lnSpcReduction="10000"/>
          </a:bodyPr>
          <a:lstStyle/>
          <a:p>
            <a:r>
              <a:rPr lang="fr-FR" sz="2800" b="1" dirty="0">
                <a:solidFill>
                  <a:srgbClr val="C00000"/>
                </a:solidFill>
                <a:highlight>
                  <a:srgbClr val="FFFF00"/>
                </a:highlight>
              </a:rPr>
              <a:t>Aujourd’hui toutes les modifications sont applicables, les anciens dossiers ayant été traités depuis la loi de 2015.</a:t>
            </a:r>
          </a:p>
          <a:p>
            <a:endParaRPr lang="fr-FR" sz="2800" b="1" dirty="0">
              <a:solidFill>
                <a:srgbClr val="C00000"/>
              </a:solidFill>
            </a:endParaRPr>
          </a:p>
          <a:p>
            <a:r>
              <a:rPr lang="fr-FR" sz="2800" b="1" u="sng" dirty="0">
                <a:solidFill>
                  <a:srgbClr val="C00000"/>
                </a:solidFill>
              </a:rPr>
              <a:t>Effets dans le temps de l’abrogation de l’unicité de l’instance </a:t>
            </a:r>
            <a:endParaRPr lang="fr-FR" sz="2800" b="1" dirty="0"/>
          </a:p>
          <a:p>
            <a:pPr marL="0" indent="0">
              <a:buNone/>
            </a:pPr>
            <a:r>
              <a:rPr lang="fr-FR" sz="2400" b="1" dirty="0"/>
              <a:t>Les dispositions de l’article R. 1452-7 du code du travail, aux termes desquelles les demandes nouvelles dérivant du même contrat de travail sont recevables même en appel, abrogées par le décret n° 2016-660 du 20 mai 2016, demeurent applicables aux instances introduites devant les conseils de prud’hommes antérieurement au 1er août 2016 (Soc. 1er juill. 2020, F-P+B, n° 18-24.180).</a:t>
            </a:r>
          </a:p>
          <a:p>
            <a:endParaRPr lang="fr-CH" sz="2400" b="1" dirty="0"/>
          </a:p>
        </p:txBody>
      </p:sp>
      <p:sp>
        <p:nvSpPr>
          <p:cNvPr id="4" name="Espace réservé du numéro de diapositive 3">
            <a:extLst>
              <a:ext uri="{FF2B5EF4-FFF2-40B4-BE49-F238E27FC236}">
                <a16:creationId xmlns:a16="http://schemas.microsoft.com/office/drawing/2014/main" id="{3C169035-3383-4C64-95A2-F82F1633FB36}"/>
              </a:ext>
            </a:extLst>
          </p:cNvPr>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2794278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EB75E2-B524-4150-B005-B12FF0D93E5D}"/>
              </a:ext>
            </a:extLst>
          </p:cNvPr>
          <p:cNvSpPr>
            <a:spLocks noGrp="1"/>
          </p:cNvSpPr>
          <p:nvPr>
            <p:ph type="title"/>
          </p:nvPr>
        </p:nvSpPr>
        <p:spPr/>
        <p:txBody>
          <a:bodyPr/>
          <a:lstStyle/>
          <a:p>
            <a:r>
              <a:rPr lang="fr-FR" b="1" dirty="0">
                <a:solidFill>
                  <a:srgbClr val="C00000"/>
                </a:solidFill>
                <a:highlight>
                  <a:srgbClr val="FFFF00"/>
                </a:highlight>
              </a:rPr>
              <a:t>Les textes applicables</a:t>
            </a:r>
            <a:endParaRPr lang="fr-CH" b="1" dirty="0">
              <a:solidFill>
                <a:srgbClr val="C00000"/>
              </a:solidFill>
              <a:highlight>
                <a:srgbClr val="FFFF00"/>
              </a:highlight>
            </a:endParaRPr>
          </a:p>
        </p:txBody>
      </p:sp>
      <p:sp>
        <p:nvSpPr>
          <p:cNvPr id="3" name="Espace réservé du contenu 2">
            <a:extLst>
              <a:ext uri="{FF2B5EF4-FFF2-40B4-BE49-F238E27FC236}">
                <a16:creationId xmlns:a16="http://schemas.microsoft.com/office/drawing/2014/main" id="{45AE2341-A1EF-4B4C-9633-77B2749C3311}"/>
              </a:ext>
            </a:extLst>
          </p:cNvPr>
          <p:cNvSpPr>
            <a:spLocks noGrp="1"/>
          </p:cNvSpPr>
          <p:nvPr>
            <p:ph idx="1"/>
          </p:nvPr>
        </p:nvSpPr>
        <p:spPr>
          <a:xfrm>
            <a:off x="1033670" y="2133600"/>
            <a:ext cx="10470942" cy="4412974"/>
          </a:xfrm>
        </p:spPr>
        <p:txBody>
          <a:bodyPr>
            <a:normAutofit/>
          </a:bodyPr>
          <a:lstStyle/>
          <a:p>
            <a:r>
              <a:rPr lang="fr-FR" sz="2800" b="1" dirty="0">
                <a:solidFill>
                  <a:schemeClr val="accent1"/>
                </a:solidFill>
                <a:latin typeface="Calibri" panose="020F0502020204030204" pitchFamily="34" charset="0"/>
                <a:cs typeface="Calibri" panose="020F0502020204030204" pitchFamily="34" charset="0"/>
              </a:rPr>
              <a:t>Le conseil de prud’hommes est une juridiction à part entière qui est soumise aux dispositions du livre 1er du code de procédure civile (C. trav., art. R. 1451-1 ). </a:t>
            </a:r>
          </a:p>
          <a:p>
            <a:r>
              <a:rPr lang="fr-FR" sz="2800" b="1" dirty="0">
                <a:solidFill>
                  <a:schemeClr val="accent1"/>
                </a:solidFill>
                <a:latin typeface="Calibri" panose="020F0502020204030204" pitchFamily="34" charset="0"/>
                <a:cs typeface="Calibri" panose="020F0502020204030204" pitchFamily="34" charset="0"/>
              </a:rPr>
              <a:t>Son organisation et son fonctionnement sont toutefois régis par des dispositions dérogatoires figurant aux articles L. 1411-1 et suivants, pour la partie législative, et R. 1412-1 et suivants, pour la partie réglementaire, du code du travail</a:t>
            </a:r>
            <a:endParaRPr lang="fr-CH" sz="2800" dirty="0">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ED7B39E2-798F-4F79-ACEE-B1A1CC4321AD}"/>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1502614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EB75E2-B524-4150-B005-B12FF0D93E5D}"/>
              </a:ext>
            </a:extLst>
          </p:cNvPr>
          <p:cNvSpPr>
            <a:spLocks noGrp="1"/>
          </p:cNvSpPr>
          <p:nvPr>
            <p:ph type="title"/>
          </p:nvPr>
        </p:nvSpPr>
        <p:spPr>
          <a:xfrm>
            <a:off x="1603717" y="624110"/>
            <a:ext cx="9900895" cy="1280890"/>
          </a:xfrm>
        </p:spPr>
        <p:txBody>
          <a:bodyPr/>
          <a:lstStyle/>
          <a:p>
            <a:r>
              <a:rPr lang="fr-FR" b="1" dirty="0">
                <a:solidFill>
                  <a:srgbClr val="C00000"/>
                </a:solidFill>
                <a:highlight>
                  <a:srgbClr val="FFFF00"/>
                </a:highlight>
              </a:rPr>
              <a:t>Les textes applicables pour la procédure</a:t>
            </a:r>
            <a:endParaRPr lang="fr-CH" b="1" dirty="0">
              <a:solidFill>
                <a:srgbClr val="C00000"/>
              </a:solidFill>
              <a:highlight>
                <a:srgbClr val="FFFF00"/>
              </a:highlight>
            </a:endParaRPr>
          </a:p>
        </p:txBody>
      </p:sp>
      <p:sp>
        <p:nvSpPr>
          <p:cNvPr id="3" name="Espace réservé du contenu 2">
            <a:extLst>
              <a:ext uri="{FF2B5EF4-FFF2-40B4-BE49-F238E27FC236}">
                <a16:creationId xmlns:a16="http://schemas.microsoft.com/office/drawing/2014/main" id="{45AE2341-A1EF-4B4C-9633-77B2749C3311}"/>
              </a:ext>
            </a:extLst>
          </p:cNvPr>
          <p:cNvSpPr>
            <a:spLocks noGrp="1"/>
          </p:cNvSpPr>
          <p:nvPr>
            <p:ph idx="1"/>
          </p:nvPr>
        </p:nvSpPr>
        <p:spPr>
          <a:xfrm>
            <a:off x="1033670" y="2133600"/>
            <a:ext cx="10470942" cy="4412974"/>
          </a:xfrm>
        </p:spPr>
        <p:txBody>
          <a:bodyPr>
            <a:normAutofit fontScale="92500" lnSpcReduction="20000"/>
          </a:bodyPr>
          <a:lstStyle/>
          <a:p>
            <a:r>
              <a:rPr lang="fr-FR" sz="3000" b="1" dirty="0">
                <a:solidFill>
                  <a:schemeClr val="accent1"/>
                </a:solidFill>
                <a:latin typeface="Calibri" panose="020F0502020204030204" pitchFamily="34" charset="0"/>
                <a:cs typeface="Calibri" panose="020F0502020204030204" pitchFamily="34" charset="0"/>
              </a:rPr>
              <a:t>Articles L1451-1 à L1471-1 du code du travail</a:t>
            </a:r>
          </a:p>
          <a:p>
            <a:endParaRPr lang="fr-FR" sz="3000" b="1" dirty="0">
              <a:solidFill>
                <a:schemeClr val="accent1"/>
              </a:solidFill>
              <a:latin typeface="Calibri" panose="020F0502020204030204" pitchFamily="34" charset="0"/>
              <a:cs typeface="Calibri" panose="020F0502020204030204" pitchFamily="34" charset="0"/>
            </a:endParaRPr>
          </a:p>
          <a:p>
            <a:r>
              <a:rPr lang="fr-FR" sz="3000" b="1" dirty="0">
                <a:solidFill>
                  <a:schemeClr val="accent1"/>
                </a:solidFill>
                <a:latin typeface="Calibri" panose="020F0502020204030204" pitchFamily="34" charset="0"/>
                <a:cs typeface="Calibri" panose="020F0502020204030204" pitchFamily="34" charset="0"/>
              </a:rPr>
              <a:t>Articles R1451-1 à R1471-2 du code du travail</a:t>
            </a:r>
          </a:p>
          <a:p>
            <a:endParaRPr lang="fr-FR" sz="3000" b="1" dirty="0">
              <a:solidFill>
                <a:schemeClr val="accent1"/>
              </a:solidFill>
              <a:latin typeface="Calibri" panose="020F0502020204030204" pitchFamily="34" charset="0"/>
              <a:cs typeface="Calibri" panose="020F0502020204030204" pitchFamily="34" charset="0"/>
            </a:endParaRPr>
          </a:p>
          <a:p>
            <a:r>
              <a:rPr lang="fr-FR" sz="3000" b="1" dirty="0">
                <a:solidFill>
                  <a:schemeClr val="accent1"/>
                </a:solidFill>
                <a:latin typeface="Calibri" panose="020F0502020204030204" pitchFamily="34" charset="0"/>
                <a:cs typeface="Calibri" panose="020F0502020204030204" pitchFamily="34" charset="0"/>
              </a:rPr>
              <a:t>Le livre 1</a:t>
            </a:r>
            <a:r>
              <a:rPr lang="fr-FR" sz="3000" b="1" baseline="30000" dirty="0">
                <a:solidFill>
                  <a:schemeClr val="accent1"/>
                </a:solidFill>
                <a:latin typeface="Calibri" panose="020F0502020204030204" pitchFamily="34" charset="0"/>
                <a:cs typeface="Calibri" panose="020F0502020204030204" pitchFamily="34" charset="0"/>
              </a:rPr>
              <a:t>er</a:t>
            </a:r>
            <a:r>
              <a:rPr lang="fr-FR" sz="3000" b="1" dirty="0">
                <a:solidFill>
                  <a:schemeClr val="accent1"/>
                </a:solidFill>
                <a:latin typeface="Calibri" panose="020F0502020204030204" pitchFamily="34" charset="0"/>
                <a:cs typeface="Calibri" panose="020F0502020204030204" pitchFamily="34" charset="0"/>
              </a:rPr>
              <a:t> du code de procédure civile</a:t>
            </a:r>
          </a:p>
          <a:p>
            <a:endParaRPr lang="fr-FR" sz="2800" b="1" dirty="0">
              <a:solidFill>
                <a:schemeClr val="accent1"/>
              </a:solidFill>
              <a:latin typeface="Calibri" panose="020F0502020204030204" pitchFamily="34" charset="0"/>
              <a:cs typeface="Calibri" panose="020F0502020204030204" pitchFamily="34" charset="0"/>
            </a:endParaRPr>
          </a:p>
          <a:p>
            <a:endParaRPr lang="fr-FR" sz="2800" dirty="0">
              <a:latin typeface="Calibri" panose="020F0502020204030204" pitchFamily="34" charset="0"/>
              <a:cs typeface="Calibri" panose="020F0502020204030204" pitchFamily="34" charset="0"/>
            </a:endParaRPr>
          </a:p>
          <a:p>
            <a:r>
              <a:rPr lang="fr-FR" sz="2800" i="1" dirty="0">
                <a:latin typeface="Calibri" panose="020F0502020204030204" pitchFamily="34" charset="0"/>
                <a:cs typeface="Calibri" panose="020F0502020204030204" pitchFamily="34" charset="0"/>
              </a:rPr>
              <a:t>Sous réserve des dispositions du présent code, la procédure devant les juridictions prud'homales est régie par les dispositions du livre premier du code de procédure civile. Article R1451-1 du code du travail</a:t>
            </a:r>
          </a:p>
          <a:p>
            <a:endParaRPr lang="fr-CH" sz="2800" dirty="0">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ED7B39E2-798F-4F79-ACEE-B1A1CC4321AD}"/>
              </a:ext>
            </a:extLst>
          </p:cNvPr>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42384911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44B45B-FAB2-4836-B826-7269C192EAA7}"/>
              </a:ext>
            </a:extLst>
          </p:cNvPr>
          <p:cNvSpPr>
            <a:spLocks noGrp="1"/>
          </p:cNvSpPr>
          <p:nvPr>
            <p:ph type="title"/>
          </p:nvPr>
        </p:nvSpPr>
        <p:spPr/>
        <p:txBody>
          <a:bodyPr/>
          <a:lstStyle/>
          <a:p>
            <a:r>
              <a:rPr lang="fr-FR" dirty="0">
                <a:solidFill>
                  <a:srgbClr val="C00000"/>
                </a:solidFill>
              </a:rPr>
              <a:t>Nous examinerons:</a:t>
            </a:r>
            <a:endParaRPr lang="fr-CH" dirty="0">
              <a:solidFill>
                <a:srgbClr val="C00000"/>
              </a:solidFill>
            </a:endParaRPr>
          </a:p>
        </p:txBody>
      </p:sp>
      <p:sp>
        <p:nvSpPr>
          <p:cNvPr id="3" name="Espace réservé du contenu 2">
            <a:extLst>
              <a:ext uri="{FF2B5EF4-FFF2-40B4-BE49-F238E27FC236}">
                <a16:creationId xmlns:a16="http://schemas.microsoft.com/office/drawing/2014/main" id="{C0C5E75D-7F72-488D-ABCC-5219C1FB0506}"/>
              </a:ext>
            </a:extLst>
          </p:cNvPr>
          <p:cNvSpPr>
            <a:spLocks noGrp="1"/>
          </p:cNvSpPr>
          <p:nvPr>
            <p:ph idx="1"/>
          </p:nvPr>
        </p:nvSpPr>
        <p:spPr>
          <a:xfrm>
            <a:off x="834887" y="1603513"/>
            <a:ext cx="10669725" cy="4307709"/>
          </a:xfrm>
        </p:spPr>
        <p:txBody>
          <a:bodyPr>
            <a:noAutofit/>
          </a:bodyPr>
          <a:lstStyle/>
          <a:p>
            <a:r>
              <a:rPr lang="fr-FR" sz="2400" b="1" dirty="0">
                <a:latin typeface="Calibri" panose="020F0502020204030204" pitchFamily="34" charset="0"/>
                <a:cs typeface="Calibri" panose="020F0502020204030204" pitchFamily="34" charset="0"/>
              </a:rPr>
              <a:t>I / La saisine du conseil de prud’hommes</a:t>
            </a:r>
          </a:p>
          <a:p>
            <a:endParaRPr lang="fr-FR" sz="2400" b="1" dirty="0">
              <a:latin typeface="Calibri" panose="020F0502020204030204" pitchFamily="34" charset="0"/>
              <a:cs typeface="Calibri" panose="020F0502020204030204" pitchFamily="34" charset="0"/>
            </a:endParaRPr>
          </a:p>
          <a:p>
            <a:r>
              <a:rPr lang="fr-FR" sz="2400" b="1" dirty="0">
                <a:latin typeface="Calibri" panose="020F0502020204030204" pitchFamily="34" charset="0"/>
                <a:cs typeface="Calibri" panose="020F0502020204030204" pitchFamily="34" charset="0"/>
              </a:rPr>
              <a:t>II / La procédure ordinaire (</a:t>
            </a:r>
            <a:r>
              <a:rPr lang="fr-FR" sz="2400" b="1" dirty="0" err="1">
                <a:latin typeface="Calibri" panose="020F0502020204030204" pitchFamily="34" charset="0"/>
                <a:cs typeface="Calibri" panose="020F0502020204030204" pitchFamily="34" charset="0"/>
              </a:rPr>
              <a:t>bco</a:t>
            </a:r>
            <a:r>
              <a:rPr lang="fr-FR" sz="2400" b="1" dirty="0">
                <a:latin typeface="Calibri" panose="020F0502020204030204" pitchFamily="34" charset="0"/>
                <a:cs typeface="Calibri" panose="020F0502020204030204" pitchFamily="34" charset="0"/>
              </a:rPr>
              <a:t> &amp; </a:t>
            </a:r>
            <a:r>
              <a:rPr lang="fr-FR" sz="2400" b="1" dirty="0" err="1">
                <a:latin typeface="Calibri" panose="020F0502020204030204" pitchFamily="34" charset="0"/>
                <a:cs typeface="Calibri" panose="020F0502020204030204" pitchFamily="34" charset="0"/>
              </a:rPr>
              <a:t>bj</a:t>
            </a:r>
            <a:r>
              <a:rPr lang="fr-FR" sz="2400" b="1" dirty="0">
                <a:latin typeface="Calibri" panose="020F0502020204030204" pitchFamily="34" charset="0"/>
                <a:cs typeface="Calibri" panose="020F0502020204030204" pitchFamily="34" charset="0"/>
              </a:rPr>
              <a:t>)</a:t>
            </a:r>
          </a:p>
          <a:p>
            <a:endParaRPr lang="fr-FR" sz="2400" b="1" dirty="0">
              <a:latin typeface="Calibri" panose="020F0502020204030204" pitchFamily="34" charset="0"/>
              <a:cs typeface="Calibri" panose="020F0502020204030204" pitchFamily="34" charset="0"/>
            </a:endParaRPr>
          </a:p>
          <a:p>
            <a:r>
              <a:rPr lang="fr-FR" sz="2400" b="1" dirty="0">
                <a:latin typeface="Calibri" panose="020F0502020204030204" pitchFamily="34" charset="0"/>
                <a:cs typeface="Calibri" panose="020F0502020204030204" pitchFamily="34" charset="0"/>
              </a:rPr>
              <a:t>III / Les procédures dispensées du préalable de la conciliation</a:t>
            </a:r>
          </a:p>
          <a:p>
            <a:endParaRPr lang="fr-FR" sz="2400" b="1" dirty="0">
              <a:latin typeface="Calibri" panose="020F0502020204030204" pitchFamily="34" charset="0"/>
              <a:cs typeface="Calibri" panose="020F0502020204030204" pitchFamily="34" charset="0"/>
            </a:endParaRPr>
          </a:p>
          <a:p>
            <a:r>
              <a:rPr lang="fr-FR" sz="2400" b="1" dirty="0">
                <a:latin typeface="Calibri" panose="020F0502020204030204" pitchFamily="34" charset="0"/>
                <a:cs typeface="Calibri" panose="020F0502020204030204" pitchFamily="34" charset="0"/>
              </a:rPr>
              <a:t>IV / La procédure en référé</a:t>
            </a:r>
          </a:p>
          <a:p>
            <a:endParaRPr lang="fr-FR" sz="2400" b="1" dirty="0">
              <a:latin typeface="Calibri" panose="020F0502020204030204" pitchFamily="34" charset="0"/>
              <a:cs typeface="Calibri" panose="020F0502020204030204" pitchFamily="34" charset="0"/>
            </a:endParaRPr>
          </a:p>
          <a:p>
            <a:r>
              <a:rPr lang="fr-FR" sz="2400" b="1" dirty="0">
                <a:latin typeface="Calibri" panose="020F0502020204030204" pitchFamily="34" charset="0"/>
                <a:cs typeface="Calibri" panose="020F0502020204030204" pitchFamily="34" charset="0"/>
              </a:rPr>
              <a:t>V / la procédure accélérée au fond</a:t>
            </a:r>
            <a:endParaRPr lang="fr-CH" sz="2400" b="1" dirty="0">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BA6D896E-9B7D-446D-B8F4-2E3E95946AF0}"/>
              </a:ext>
            </a:extLst>
          </p:cNvPr>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2394747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1000"/>
                                        <p:tgtEl>
                                          <p:spTgt spid="3">
                                            <p:txEl>
                                              <p:pRg st="8" end="8"/>
                                            </p:txEl>
                                          </p:spTgt>
                                        </p:tgtEl>
                                      </p:cBhvr>
                                    </p:animEffect>
                                    <p:anim calcmode="lin" valueType="num">
                                      <p:cBhvr>
                                        <p:cTn id="3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B54FE2-764F-41E3-8594-EA0C1837A27F}"/>
              </a:ext>
            </a:extLst>
          </p:cNvPr>
          <p:cNvSpPr>
            <a:spLocks noGrp="1"/>
          </p:cNvSpPr>
          <p:nvPr>
            <p:ph type="title"/>
          </p:nvPr>
        </p:nvSpPr>
        <p:spPr/>
        <p:txBody>
          <a:bodyPr/>
          <a:lstStyle/>
          <a:p>
            <a:endParaRPr lang="fr-CH"/>
          </a:p>
        </p:txBody>
      </p:sp>
      <p:sp>
        <p:nvSpPr>
          <p:cNvPr id="3" name="Espace réservé du contenu 2">
            <a:extLst>
              <a:ext uri="{FF2B5EF4-FFF2-40B4-BE49-F238E27FC236}">
                <a16:creationId xmlns:a16="http://schemas.microsoft.com/office/drawing/2014/main" id="{11817484-6F67-4CE9-AACC-316DB0F85823}"/>
              </a:ext>
            </a:extLst>
          </p:cNvPr>
          <p:cNvSpPr>
            <a:spLocks noGrp="1"/>
          </p:cNvSpPr>
          <p:nvPr>
            <p:ph idx="1"/>
          </p:nvPr>
        </p:nvSpPr>
        <p:spPr>
          <a:xfrm>
            <a:off x="1099930" y="2133600"/>
            <a:ext cx="10404682" cy="3777622"/>
          </a:xfrm>
        </p:spPr>
        <p:txBody>
          <a:bodyPr>
            <a:normAutofit/>
          </a:bodyPr>
          <a:lstStyle/>
          <a:p>
            <a:pPr algn="ctr"/>
            <a:r>
              <a:rPr lang="fr-FR" sz="4000" b="1" dirty="0">
                <a:solidFill>
                  <a:srgbClr val="C00000"/>
                </a:solidFill>
                <a:highlight>
                  <a:srgbClr val="FFFF00"/>
                </a:highlight>
                <a:latin typeface="Calibri" panose="020F0502020204030204" pitchFamily="34" charset="0"/>
                <a:cs typeface="Calibri" panose="020F0502020204030204" pitchFamily="34" charset="0"/>
              </a:rPr>
              <a:t>La saisine du conseil de prud’hommes</a:t>
            </a:r>
            <a:endParaRPr lang="fr-CH" sz="4000" b="1" dirty="0">
              <a:solidFill>
                <a:srgbClr val="C00000"/>
              </a:solidFill>
              <a:highlight>
                <a:srgbClr val="FFFF00"/>
              </a:highlight>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70083423-BDAD-4DD4-A041-48220ABDD303}"/>
              </a:ext>
            </a:extLst>
          </p:cNvPr>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2202359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E2E441-B487-4842-AAF1-7880BD6F5DB0}"/>
              </a:ext>
            </a:extLst>
          </p:cNvPr>
          <p:cNvSpPr>
            <a:spLocks noGrp="1"/>
          </p:cNvSpPr>
          <p:nvPr>
            <p:ph type="title"/>
          </p:nvPr>
        </p:nvSpPr>
        <p:spPr>
          <a:xfrm>
            <a:off x="1645921" y="504214"/>
            <a:ext cx="9858692" cy="648694"/>
          </a:xfrm>
        </p:spPr>
        <p:txBody>
          <a:bodyPr/>
          <a:lstStyle/>
          <a:p>
            <a:r>
              <a:rPr lang="fr-FR" dirty="0"/>
              <a:t> </a:t>
            </a:r>
            <a:r>
              <a:rPr lang="fr-FR" b="1" dirty="0">
                <a:solidFill>
                  <a:srgbClr val="C00000"/>
                </a:solidFill>
                <a:highlight>
                  <a:srgbClr val="FFFF00"/>
                </a:highlight>
              </a:rPr>
              <a:t>Saisine du conseil de prud'hommes</a:t>
            </a:r>
          </a:p>
        </p:txBody>
      </p:sp>
      <p:sp>
        <p:nvSpPr>
          <p:cNvPr id="3" name="Espace réservé du contenu 2">
            <a:extLst>
              <a:ext uri="{FF2B5EF4-FFF2-40B4-BE49-F238E27FC236}">
                <a16:creationId xmlns:a16="http://schemas.microsoft.com/office/drawing/2014/main" id="{7578304B-B621-4237-A3A6-F58E37BD4F42}"/>
              </a:ext>
            </a:extLst>
          </p:cNvPr>
          <p:cNvSpPr>
            <a:spLocks noGrp="1"/>
          </p:cNvSpPr>
          <p:nvPr>
            <p:ph idx="1"/>
          </p:nvPr>
        </p:nvSpPr>
        <p:spPr>
          <a:xfrm>
            <a:off x="781878" y="1589649"/>
            <a:ext cx="11052313" cy="4853354"/>
          </a:xfrm>
        </p:spPr>
        <p:txBody>
          <a:bodyPr>
            <a:normAutofit fontScale="92500" lnSpcReduction="20000"/>
          </a:bodyPr>
          <a:lstStyle/>
          <a:p>
            <a:r>
              <a:rPr lang="fr-FR" sz="2000" b="1" dirty="0">
                <a:solidFill>
                  <a:srgbClr val="FF0000"/>
                </a:solidFill>
              </a:rPr>
              <a:t>Les modes de saisine de la juridiction sont harmonisés avec ceux applicables dans le cadre d’une procédure orale .</a:t>
            </a:r>
            <a:r>
              <a:rPr lang="fr-FR" sz="2000" dirty="0"/>
              <a:t>  </a:t>
            </a:r>
          </a:p>
          <a:p>
            <a:r>
              <a:rPr lang="fr-FR" sz="2000" dirty="0"/>
              <a:t>-  (la</a:t>
            </a:r>
            <a:r>
              <a:rPr lang="fr-FR" sz="2000" b="1" dirty="0"/>
              <a:t>  présentation  volontaire  des  parties  </a:t>
            </a:r>
            <a:r>
              <a:rPr lang="fr-FR" sz="2000" dirty="0"/>
              <a:t>devant  le  Bureau  de  Conciliation  et d’Orientation </a:t>
            </a:r>
            <a:r>
              <a:rPr lang="fr-FR" sz="2000" b="1" dirty="0"/>
              <a:t>a été supprimée </a:t>
            </a:r>
            <a:r>
              <a:rPr lang="fr-FR" sz="2000" dirty="0"/>
              <a:t>depuis le 1</a:t>
            </a:r>
            <a:r>
              <a:rPr lang="fr-FR" sz="2000" baseline="30000" dirty="0"/>
              <a:t>er</a:t>
            </a:r>
            <a:r>
              <a:rPr lang="fr-FR" sz="2000" dirty="0"/>
              <a:t> janvier 2020) .</a:t>
            </a:r>
          </a:p>
          <a:p>
            <a:endParaRPr lang="fr-FR" sz="2000" dirty="0"/>
          </a:p>
          <a:p>
            <a:r>
              <a:rPr lang="fr-FR" sz="2200" b="1" dirty="0">
                <a:solidFill>
                  <a:srgbClr val="C00000"/>
                </a:solidFill>
              </a:rPr>
              <a:t>La demande en justice est formée par requête. (PROCEDURE AU FOND) </a:t>
            </a:r>
          </a:p>
          <a:p>
            <a:pPr marL="0" indent="0">
              <a:buNone/>
            </a:pPr>
            <a:r>
              <a:rPr lang="fr-FR" sz="2000" b="1" dirty="0"/>
              <a:t>La saisine du conseil de prud'hommes, même incompétent, interrompt la prescription.</a:t>
            </a:r>
            <a:r>
              <a:rPr lang="fr-FR" sz="2000" dirty="0"/>
              <a:t> (Article R1452-1)</a:t>
            </a:r>
          </a:p>
          <a:p>
            <a:r>
              <a:rPr lang="fr-FR" sz="2000" b="1" dirty="0"/>
              <a:t>La requête est faite, remise ou adressée au greffe du conseil de prud'hommes.</a:t>
            </a:r>
          </a:p>
          <a:p>
            <a:pPr marL="0" indent="0">
              <a:buNone/>
            </a:pPr>
            <a:r>
              <a:rPr lang="fr-FR" sz="2000" b="1" dirty="0"/>
              <a:t>Elle comporte les mentions prescrites à peine de nullité à l'article 57 du code de procédure civile. En outre, elle contient un exposé sommaire des motifs de la demande et mentionne chacun des chefs de celle-ci. Elle est accompagnée des pièces que le demandeur souhaite invoquer à l'appui de ses prétentions. Ces pièces sont énumérées sur un bordereau qui lui est annexé. </a:t>
            </a:r>
          </a:p>
          <a:p>
            <a:pPr marL="0" indent="0">
              <a:buNone/>
            </a:pPr>
            <a:r>
              <a:rPr lang="fr-FR" sz="2000" b="1" dirty="0"/>
              <a:t>La requête et le bordereau sont établis en autant d'exemplaires qu'il existe de défendeurs, outre l'exemplaire destiné à la juridiction.</a:t>
            </a:r>
            <a:r>
              <a:rPr lang="fr-FR" sz="2000" dirty="0"/>
              <a:t> (Article R1452-2)</a:t>
            </a:r>
            <a:endParaRPr lang="fr-CH" sz="2000" dirty="0"/>
          </a:p>
        </p:txBody>
      </p:sp>
      <p:sp>
        <p:nvSpPr>
          <p:cNvPr id="4" name="Espace réservé du numéro de diapositive 3">
            <a:extLst>
              <a:ext uri="{FF2B5EF4-FFF2-40B4-BE49-F238E27FC236}">
                <a16:creationId xmlns:a16="http://schemas.microsoft.com/office/drawing/2014/main" id="{5025392A-60EC-4A10-9585-EB330489A85B}"/>
              </a:ext>
            </a:extLst>
          </p:cNvPr>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22694317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5EADA0-15F6-45C9-889D-521A84F7A831}"/>
              </a:ext>
            </a:extLst>
          </p:cNvPr>
          <p:cNvSpPr>
            <a:spLocks noGrp="1"/>
          </p:cNvSpPr>
          <p:nvPr>
            <p:ph type="title"/>
          </p:nvPr>
        </p:nvSpPr>
        <p:spPr>
          <a:xfrm>
            <a:off x="1311579" y="329899"/>
            <a:ext cx="10681638" cy="1280890"/>
          </a:xfrm>
        </p:spPr>
        <p:txBody>
          <a:bodyPr>
            <a:normAutofit/>
          </a:bodyPr>
          <a:lstStyle/>
          <a:p>
            <a:r>
              <a:rPr lang="fr-FR" sz="2800" b="1" dirty="0">
                <a:solidFill>
                  <a:srgbClr val="C00000"/>
                </a:solidFill>
                <a:highlight>
                  <a:srgbClr val="FFFF00"/>
                </a:highlight>
              </a:rPr>
              <a:t>La Saisine sans préalable de conciliation se fait par </a:t>
            </a:r>
            <a:r>
              <a:rPr lang="fr-FR" sz="2800" b="1" dirty="0" err="1">
                <a:solidFill>
                  <a:srgbClr val="C00000"/>
                </a:solidFill>
                <a:highlight>
                  <a:srgbClr val="FFFF00"/>
                </a:highlight>
              </a:rPr>
              <a:t>requete</a:t>
            </a:r>
            <a:endParaRPr lang="fr-CH" sz="2800" b="1" dirty="0">
              <a:solidFill>
                <a:srgbClr val="C00000"/>
              </a:solidFill>
              <a:highlight>
                <a:srgbClr val="FFFF00"/>
              </a:highlight>
            </a:endParaRPr>
          </a:p>
        </p:txBody>
      </p:sp>
      <p:sp>
        <p:nvSpPr>
          <p:cNvPr id="3" name="Espace réservé du contenu 2">
            <a:extLst>
              <a:ext uri="{FF2B5EF4-FFF2-40B4-BE49-F238E27FC236}">
                <a16:creationId xmlns:a16="http://schemas.microsoft.com/office/drawing/2014/main" id="{7F07C5B4-8FB9-48FD-9115-D9CD637980C0}"/>
              </a:ext>
            </a:extLst>
          </p:cNvPr>
          <p:cNvSpPr>
            <a:spLocks noGrp="1"/>
          </p:cNvSpPr>
          <p:nvPr>
            <p:ph idx="1"/>
          </p:nvPr>
        </p:nvSpPr>
        <p:spPr>
          <a:xfrm>
            <a:off x="687388" y="1311965"/>
            <a:ext cx="11305829" cy="5446644"/>
          </a:xfrm>
        </p:spPr>
        <p:txBody>
          <a:bodyPr>
            <a:normAutofit/>
          </a:bodyPr>
          <a:lstStyle/>
          <a:p>
            <a:r>
              <a:rPr lang="fr-FR" sz="2000" b="1" i="0" u="none" strike="noStrike" baseline="0" dirty="0">
                <a:solidFill>
                  <a:schemeClr val="tx1"/>
                </a:solidFill>
                <a:latin typeface="Calibri" panose="020F0502020204030204" pitchFamily="34" charset="0"/>
                <a:cs typeface="Calibri" panose="020F0502020204030204" pitchFamily="34" charset="0"/>
              </a:rPr>
              <a:t>Certains litiges sont dispensés du préalable de conciliation, le législateur ayant souhaité qu'ils soient traités avec davantage de célérité. Cette faculté ne s'impose pas au salarié, lequel peut toujours soumettre son litige à la procédure prud'homale classique (Soc. 4 févr. 2003, no 00-43.558) </a:t>
            </a:r>
          </a:p>
          <a:p>
            <a:pPr algn="ctr"/>
            <a:r>
              <a:rPr lang="fr-FR" sz="2000" b="1" dirty="0">
                <a:solidFill>
                  <a:schemeClr val="accent1"/>
                </a:solidFill>
                <a:latin typeface="Calibri" panose="020F0502020204030204" pitchFamily="34" charset="0"/>
                <a:cs typeface="Calibri" panose="020F0502020204030204" pitchFamily="34" charset="0"/>
              </a:rPr>
              <a:t>Sont inscrits directement en bureau de jugement:</a:t>
            </a:r>
            <a:endParaRPr lang="fr-FR" sz="2000" b="0" i="0" u="none" strike="noStrike" baseline="0" dirty="0">
              <a:solidFill>
                <a:schemeClr val="tx1"/>
              </a:solidFill>
              <a:latin typeface="Calibri" panose="020F0502020204030204" pitchFamily="34" charset="0"/>
              <a:cs typeface="Calibri" panose="020F0502020204030204" pitchFamily="34" charset="0"/>
            </a:endParaRPr>
          </a:p>
          <a:p>
            <a:r>
              <a:rPr lang="fr-FR" sz="2000" b="0" i="0" u="none" strike="noStrike" baseline="0" dirty="0">
                <a:solidFill>
                  <a:schemeClr val="tx1"/>
                </a:solidFill>
                <a:latin typeface="Calibri" panose="020F0502020204030204" pitchFamily="34" charset="0"/>
                <a:cs typeface="Calibri" panose="020F0502020204030204" pitchFamily="34" charset="0"/>
              </a:rPr>
              <a:t> les litiges relatifs aux créances salariales au cours d'une </a:t>
            </a:r>
            <a:r>
              <a:rPr lang="fr-FR" sz="2000" b="1" i="0" u="none" strike="noStrike" baseline="0" dirty="0">
                <a:solidFill>
                  <a:schemeClr val="tx1"/>
                </a:solidFill>
                <a:latin typeface="Calibri" panose="020F0502020204030204" pitchFamily="34" charset="0"/>
                <a:cs typeface="Calibri" panose="020F0502020204030204" pitchFamily="34" charset="0"/>
              </a:rPr>
              <a:t>procédure de redressement ou de liquidation </a:t>
            </a:r>
            <a:r>
              <a:rPr lang="fr-FR" sz="2000" b="0" i="0" u="none" strike="noStrike" baseline="0" dirty="0">
                <a:solidFill>
                  <a:schemeClr val="tx1"/>
                </a:solidFill>
                <a:latin typeface="Calibri" panose="020F0502020204030204" pitchFamily="34" charset="0"/>
                <a:cs typeface="Calibri" panose="020F0502020204030204" pitchFamily="34" charset="0"/>
              </a:rPr>
              <a:t>judiciaire (L. no 85-98 du 25 janv. 1985, D. 1985. 147. – C. com., art. 625-5 ),</a:t>
            </a:r>
          </a:p>
          <a:p>
            <a:r>
              <a:rPr lang="fr-FR" sz="2000" b="0" i="0" u="none" strike="noStrike" baseline="0" dirty="0">
                <a:solidFill>
                  <a:schemeClr val="tx1"/>
                </a:solidFill>
                <a:latin typeface="Calibri" panose="020F0502020204030204" pitchFamily="34" charset="0"/>
                <a:cs typeface="Calibri" panose="020F0502020204030204" pitchFamily="34" charset="0"/>
              </a:rPr>
              <a:t> les demandes en </a:t>
            </a:r>
            <a:r>
              <a:rPr lang="fr-FR" sz="2000" b="1" i="0" u="none" strike="noStrike" baseline="0" dirty="0">
                <a:solidFill>
                  <a:schemeClr val="tx1"/>
                </a:solidFill>
                <a:latin typeface="Calibri" panose="020F0502020204030204" pitchFamily="34" charset="0"/>
                <a:cs typeface="Calibri" panose="020F0502020204030204" pitchFamily="34" charset="0"/>
              </a:rPr>
              <a:t>requalification </a:t>
            </a:r>
            <a:r>
              <a:rPr lang="fr-FR" sz="2000" b="0" i="0" u="none" strike="noStrike" baseline="0" dirty="0">
                <a:solidFill>
                  <a:schemeClr val="tx1"/>
                </a:solidFill>
                <a:latin typeface="Calibri" panose="020F0502020204030204" pitchFamily="34" charset="0"/>
                <a:cs typeface="Calibri" panose="020F0502020204030204" pitchFamily="34" charset="0"/>
              </a:rPr>
              <a:t>de contrat de travail à durée déterminée (C. trav., art. L. 1245-2 . – Soc. 28 avr. 2011, no 09-43.226 , Bull. civ. V, no 95) ou d'une mission d'intérim (C. trav., art. L. 1251-41 ), </a:t>
            </a:r>
          </a:p>
          <a:p>
            <a:r>
              <a:rPr lang="fr-FR" sz="2000" b="0" i="0" u="none" strike="noStrike" baseline="0" dirty="0">
                <a:solidFill>
                  <a:schemeClr val="tx1"/>
                </a:solidFill>
                <a:latin typeface="Calibri" panose="020F0502020204030204" pitchFamily="34" charset="0"/>
                <a:cs typeface="Calibri" panose="020F0502020204030204" pitchFamily="34" charset="0"/>
              </a:rPr>
              <a:t>la demande de </a:t>
            </a:r>
            <a:r>
              <a:rPr lang="fr-FR" sz="2000" b="1" i="0" u="none" strike="noStrike" baseline="0" dirty="0">
                <a:solidFill>
                  <a:schemeClr val="tx1"/>
                </a:solidFill>
                <a:latin typeface="Calibri" panose="020F0502020204030204" pitchFamily="34" charset="0"/>
                <a:cs typeface="Calibri" panose="020F0502020204030204" pitchFamily="34" charset="0"/>
              </a:rPr>
              <a:t>requalification de la prise d'acte </a:t>
            </a:r>
            <a:r>
              <a:rPr lang="fr-FR" sz="2000" b="0" i="0" u="none" strike="noStrike" baseline="0" dirty="0">
                <a:solidFill>
                  <a:schemeClr val="tx1"/>
                </a:solidFill>
                <a:latin typeface="Calibri" panose="020F0502020204030204" pitchFamily="34" charset="0"/>
                <a:cs typeface="Calibri" panose="020F0502020204030204" pitchFamily="34" charset="0"/>
              </a:rPr>
              <a:t>de la rupture de son contrat de travail par le salarié en licenciement sans cause réelle et sérieuse (C. trav., art. L. 1451-1 .  depuis la loi no 2014-743 du 1/7/2014 )</a:t>
            </a:r>
          </a:p>
          <a:p>
            <a:r>
              <a:rPr lang="fr-FR" sz="2000" dirty="0">
                <a:solidFill>
                  <a:schemeClr val="tx1"/>
                </a:solidFill>
                <a:latin typeface="Calibri" panose="020F0502020204030204" pitchFamily="34" charset="0"/>
                <a:cs typeface="Calibri" panose="020F0502020204030204" pitchFamily="34" charset="0"/>
              </a:rPr>
              <a:t>La demande de </a:t>
            </a:r>
            <a:r>
              <a:rPr lang="fr-FR" sz="2000" b="1" dirty="0">
                <a:solidFill>
                  <a:schemeClr val="tx1"/>
                </a:solidFill>
                <a:latin typeface="Calibri" panose="020F0502020204030204" pitchFamily="34" charset="0"/>
                <a:cs typeface="Calibri" panose="020F0502020204030204" pitchFamily="34" charset="0"/>
              </a:rPr>
              <a:t>requalification en contrat de travail d'une convention de stage </a:t>
            </a:r>
            <a:r>
              <a:rPr lang="fr-FR" sz="2000" dirty="0">
                <a:solidFill>
                  <a:schemeClr val="tx1"/>
                </a:solidFill>
                <a:latin typeface="Calibri" panose="020F0502020204030204" pitchFamily="34" charset="0"/>
                <a:cs typeface="Calibri" panose="020F0502020204030204" pitchFamily="34" charset="0"/>
              </a:rPr>
              <a:t>mentionnée à l'article L. 124-1 du code de l'éducation, l'affaire est directement portée devant le bureau de jugement, qui statue au fond dans un délai d'un mois suivant sa saisine (Article L1454-5).</a:t>
            </a:r>
            <a:endParaRPr lang="fr-CH" sz="2000" dirty="0">
              <a:solidFill>
                <a:schemeClr val="tx1"/>
              </a:solidFill>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5E88E705-BA6D-4FB9-8E15-1829224B243E}"/>
              </a:ext>
            </a:extLst>
          </p:cNvPr>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1738075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12F973-9DEF-4DE0-9356-00AE4E8691D8}"/>
              </a:ext>
            </a:extLst>
          </p:cNvPr>
          <p:cNvSpPr>
            <a:spLocks noGrp="1"/>
          </p:cNvSpPr>
          <p:nvPr>
            <p:ph type="title"/>
          </p:nvPr>
        </p:nvSpPr>
        <p:spPr>
          <a:xfrm>
            <a:off x="1111349" y="624110"/>
            <a:ext cx="10393264" cy="1280890"/>
          </a:xfrm>
        </p:spPr>
        <p:txBody>
          <a:bodyPr>
            <a:normAutofit/>
          </a:bodyPr>
          <a:lstStyle/>
          <a:p>
            <a:pPr algn="ctr"/>
            <a:r>
              <a:rPr lang="fr-FR" sz="3200" b="1" dirty="0">
                <a:solidFill>
                  <a:srgbClr val="C00000"/>
                </a:solidFill>
                <a:highlight>
                  <a:srgbClr val="FFFF00"/>
                </a:highlight>
                <a:latin typeface="Calibri" panose="020F0502020204030204" pitchFamily="34" charset="0"/>
                <a:cs typeface="Calibri" panose="020F0502020204030204" pitchFamily="34" charset="0"/>
              </a:rPr>
              <a:t>la dernière grande réforme de la justice prud’homale </a:t>
            </a:r>
            <a:br>
              <a:rPr lang="fr-FR" sz="3200" b="1" dirty="0">
                <a:solidFill>
                  <a:srgbClr val="C00000"/>
                </a:solidFill>
                <a:highlight>
                  <a:srgbClr val="FFFF00"/>
                </a:highlight>
                <a:latin typeface="Calibri" panose="020F0502020204030204" pitchFamily="34" charset="0"/>
                <a:cs typeface="Calibri" panose="020F0502020204030204" pitchFamily="34" charset="0"/>
              </a:rPr>
            </a:br>
            <a:r>
              <a:rPr lang="fr-FR" sz="3200" b="1" dirty="0">
                <a:solidFill>
                  <a:srgbClr val="C00000"/>
                </a:solidFill>
                <a:highlight>
                  <a:srgbClr val="FFFF00"/>
                </a:highlight>
                <a:latin typeface="Calibri" panose="020F0502020204030204" pitchFamily="34" charset="0"/>
                <a:cs typeface="Calibri" panose="020F0502020204030204" pitchFamily="34" charset="0"/>
              </a:rPr>
              <a:t>a été opérée par:</a:t>
            </a:r>
            <a:endParaRPr lang="fr-CH" sz="3200" dirty="0">
              <a:solidFill>
                <a:srgbClr val="C00000"/>
              </a:solidFill>
              <a:highlight>
                <a:srgbClr val="FFFF00"/>
              </a:highlight>
              <a:latin typeface="Calibri" panose="020F0502020204030204" pitchFamily="34" charset="0"/>
              <a:cs typeface="Calibri" panose="020F0502020204030204" pitchFamily="34" charset="0"/>
            </a:endParaRPr>
          </a:p>
        </p:txBody>
      </p:sp>
      <p:sp>
        <p:nvSpPr>
          <p:cNvPr id="3" name="Espace réservé du contenu 2">
            <a:extLst>
              <a:ext uri="{FF2B5EF4-FFF2-40B4-BE49-F238E27FC236}">
                <a16:creationId xmlns:a16="http://schemas.microsoft.com/office/drawing/2014/main" id="{999A7C6D-73FC-4D26-9CC5-6F85F5230CA6}"/>
              </a:ext>
            </a:extLst>
          </p:cNvPr>
          <p:cNvSpPr>
            <a:spLocks noGrp="1"/>
          </p:cNvSpPr>
          <p:nvPr>
            <p:ph idx="1"/>
          </p:nvPr>
        </p:nvSpPr>
        <p:spPr>
          <a:xfrm>
            <a:off x="858129" y="1904999"/>
            <a:ext cx="10916529" cy="4833425"/>
          </a:xfrm>
        </p:spPr>
        <p:txBody>
          <a:bodyPr>
            <a:normAutofit/>
          </a:bodyPr>
          <a:lstStyle/>
          <a:p>
            <a:r>
              <a:rPr lang="fr-FR" sz="2400" b="1" dirty="0">
                <a:latin typeface="Calibri" panose="020F0502020204030204" pitchFamily="34" charset="0"/>
                <a:cs typeface="Calibri" panose="020F0502020204030204" pitchFamily="34" charset="0"/>
              </a:rPr>
              <a:t>Loi du 6 août 2015 pour la croissance, l’activité et l’égalité des chances économiques, article 258. </a:t>
            </a:r>
          </a:p>
          <a:p>
            <a:r>
              <a:rPr lang="fr-FR" sz="2400" b="1" dirty="0">
                <a:latin typeface="Calibri" panose="020F0502020204030204" pitchFamily="34" charset="0"/>
                <a:cs typeface="Calibri" panose="020F0502020204030204" pitchFamily="34" charset="0"/>
              </a:rPr>
              <a:t>Le décret n° 2016-660 du 20 mai 2016 relatif à la justice prud'homale et au traitement judiciaire du contentieux du travail</a:t>
            </a:r>
          </a:p>
          <a:p>
            <a:r>
              <a:rPr lang="fr-FR" sz="2400" b="1" dirty="0">
                <a:latin typeface="Calibri" panose="020F0502020204030204" pitchFamily="34" charset="0"/>
                <a:cs typeface="Calibri" panose="020F0502020204030204" pitchFamily="34" charset="0"/>
              </a:rPr>
              <a:t>La circulaire du 27 mai 2016 </a:t>
            </a:r>
          </a:p>
          <a:p>
            <a:r>
              <a:rPr lang="fr-FR" sz="2400" b="1" dirty="0">
                <a:latin typeface="Calibri" panose="020F0502020204030204" pitchFamily="34" charset="0"/>
                <a:cs typeface="Calibri" panose="020F0502020204030204" pitchFamily="34" charset="0"/>
              </a:rPr>
              <a:t>Le Décret  n° 2016-975 du 18 juillet 2016 relatif aux modalités d'établissement de listes, à l'exercice et à la formation des défenseurs syndicaux intervenant en matière prud'homale . (JORF n°0167 du 20 juillet 2016) </a:t>
            </a:r>
          </a:p>
          <a:p>
            <a:r>
              <a:rPr lang="fr-FR" sz="2400" b="1" i="0" u="none" strike="noStrike" baseline="0" dirty="0">
                <a:latin typeface="Calibri" panose="020F0502020204030204" pitchFamily="34" charset="0"/>
                <a:cs typeface="Calibri" panose="020F0502020204030204" pitchFamily="34" charset="0"/>
              </a:rPr>
              <a:t>•  L'arrêté préfectoral n̊ 16-367 fixant la liste régionale des défenseurs syndicaux</a:t>
            </a:r>
            <a:endParaRPr lang="fr-CH" sz="2400" b="1" dirty="0">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8312B107-21D0-4D6F-8FAD-FD49C0DB8629}"/>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33816180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D0FDF8-1006-4936-8661-45EFA05DBBDC}"/>
              </a:ext>
            </a:extLst>
          </p:cNvPr>
          <p:cNvSpPr>
            <a:spLocks noGrp="1"/>
          </p:cNvSpPr>
          <p:nvPr>
            <p:ph type="title"/>
          </p:nvPr>
        </p:nvSpPr>
        <p:spPr>
          <a:xfrm>
            <a:off x="1722783" y="624110"/>
            <a:ext cx="10319162" cy="1280890"/>
          </a:xfrm>
        </p:spPr>
        <p:txBody>
          <a:bodyPr/>
          <a:lstStyle/>
          <a:p>
            <a:r>
              <a:rPr lang="fr-CH" b="1" dirty="0">
                <a:solidFill>
                  <a:srgbClr val="C00000"/>
                </a:solidFill>
                <a:highlight>
                  <a:srgbClr val="FFFF00"/>
                </a:highlight>
              </a:rPr>
              <a:t>Saisine en référé par requête ou assignation</a:t>
            </a:r>
          </a:p>
        </p:txBody>
      </p:sp>
      <p:sp>
        <p:nvSpPr>
          <p:cNvPr id="3" name="Espace réservé du contenu 2">
            <a:extLst>
              <a:ext uri="{FF2B5EF4-FFF2-40B4-BE49-F238E27FC236}">
                <a16:creationId xmlns:a16="http://schemas.microsoft.com/office/drawing/2014/main" id="{1340EB82-447A-419F-8459-563967341F6D}"/>
              </a:ext>
            </a:extLst>
          </p:cNvPr>
          <p:cNvSpPr>
            <a:spLocks noGrp="1"/>
          </p:cNvSpPr>
          <p:nvPr>
            <p:ph idx="1"/>
          </p:nvPr>
        </p:nvSpPr>
        <p:spPr>
          <a:xfrm>
            <a:off x="1311579" y="2133600"/>
            <a:ext cx="10562369" cy="3777622"/>
          </a:xfrm>
        </p:spPr>
        <p:txBody>
          <a:bodyPr>
            <a:normAutofit/>
          </a:bodyPr>
          <a:lstStyle/>
          <a:p>
            <a:r>
              <a:rPr lang="fr-FR" sz="2200" b="1" dirty="0"/>
              <a:t>La demande en référé est formée par le demandeur soit par </a:t>
            </a:r>
            <a:r>
              <a:rPr lang="fr-FR" sz="2200" b="1" dirty="0">
                <a:solidFill>
                  <a:srgbClr val="C00000"/>
                </a:solidFill>
              </a:rPr>
              <a:t>acte d'huissier de justice</a:t>
            </a:r>
            <a:r>
              <a:rPr lang="fr-FR" sz="2200" b="1" dirty="0"/>
              <a:t>, soit dans les </a:t>
            </a:r>
            <a:r>
              <a:rPr lang="fr-FR" sz="2200" b="1" dirty="0">
                <a:solidFill>
                  <a:srgbClr val="C00000"/>
                </a:solidFill>
              </a:rPr>
              <a:t>conditions prévues à l'article R. 1452-1</a:t>
            </a:r>
            <a:r>
              <a:rPr lang="fr-FR" sz="2200" b="1" dirty="0"/>
              <a:t>.</a:t>
            </a:r>
          </a:p>
          <a:p>
            <a:pPr marL="0" indent="0">
              <a:buNone/>
            </a:pPr>
            <a:r>
              <a:rPr lang="fr-FR" sz="2200" b="1" dirty="0"/>
              <a:t>Lorsque la demande est formée par acte d'huissier de justice, les dispositions du 1° de l'article 56 du code de procédure civile ne sont pas applicables. Une copie de l'assignation est remise au greffe, au plus tard la veille de l'audience.</a:t>
            </a:r>
          </a:p>
          <a:p>
            <a:pPr marL="0" indent="0">
              <a:buNone/>
            </a:pPr>
            <a:r>
              <a:rPr lang="fr-FR" sz="2200" b="1" dirty="0"/>
              <a:t>Lorsque la demande est formée dans les conditions prévues à l'article R. 1452-1, les dispositions des articles R. 1452-2 à R. 1452-4 sont applicables. (Article R1455-9)</a:t>
            </a:r>
            <a:endParaRPr lang="fr-CH" sz="2200" b="1" dirty="0"/>
          </a:p>
        </p:txBody>
      </p:sp>
      <p:sp>
        <p:nvSpPr>
          <p:cNvPr id="4" name="Espace réservé du numéro de diapositive 3">
            <a:extLst>
              <a:ext uri="{FF2B5EF4-FFF2-40B4-BE49-F238E27FC236}">
                <a16:creationId xmlns:a16="http://schemas.microsoft.com/office/drawing/2014/main" id="{FAF318B4-1736-40C7-BD72-3AB1E75EB907}"/>
              </a:ext>
            </a:extLst>
          </p:cNvPr>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9633842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76EA98-BEE7-4AD4-BB38-425EF42B4FD6}"/>
              </a:ext>
            </a:extLst>
          </p:cNvPr>
          <p:cNvSpPr>
            <a:spLocks noGrp="1"/>
          </p:cNvSpPr>
          <p:nvPr>
            <p:ph type="title"/>
          </p:nvPr>
        </p:nvSpPr>
        <p:spPr>
          <a:xfrm>
            <a:off x="1855305" y="624110"/>
            <a:ext cx="9649308" cy="952899"/>
          </a:xfrm>
        </p:spPr>
        <p:txBody>
          <a:bodyPr>
            <a:normAutofit/>
          </a:bodyPr>
          <a:lstStyle/>
          <a:p>
            <a:r>
              <a:rPr lang="fr-FR" b="1" dirty="0">
                <a:solidFill>
                  <a:srgbClr val="C00000"/>
                </a:solidFill>
                <a:highlight>
                  <a:srgbClr val="FFFF00"/>
                </a:highlight>
              </a:rPr>
              <a:t>Saisine en procédure accélérée au fond</a:t>
            </a:r>
            <a:endParaRPr lang="fr-CH" b="1" dirty="0">
              <a:solidFill>
                <a:srgbClr val="C00000"/>
              </a:solidFill>
              <a:highlight>
                <a:srgbClr val="FFFF00"/>
              </a:highlight>
            </a:endParaRPr>
          </a:p>
        </p:txBody>
      </p:sp>
      <p:sp>
        <p:nvSpPr>
          <p:cNvPr id="3" name="Espace réservé du contenu 2">
            <a:extLst>
              <a:ext uri="{FF2B5EF4-FFF2-40B4-BE49-F238E27FC236}">
                <a16:creationId xmlns:a16="http://schemas.microsoft.com/office/drawing/2014/main" id="{5A4D428F-7EC2-4E29-B44C-2166218BC736}"/>
              </a:ext>
            </a:extLst>
          </p:cNvPr>
          <p:cNvSpPr>
            <a:spLocks noGrp="1"/>
          </p:cNvSpPr>
          <p:nvPr>
            <p:ph idx="1"/>
          </p:nvPr>
        </p:nvSpPr>
        <p:spPr>
          <a:xfrm>
            <a:off x="1311579" y="1868557"/>
            <a:ext cx="10193033" cy="4042665"/>
          </a:xfrm>
        </p:spPr>
        <p:txBody>
          <a:bodyPr>
            <a:normAutofit fontScale="85000" lnSpcReduction="20000"/>
          </a:bodyPr>
          <a:lstStyle/>
          <a:p>
            <a:endParaRPr lang="fr-FR" dirty="0"/>
          </a:p>
          <a:p>
            <a:r>
              <a:rPr lang="fr-FR" sz="2100" b="1" dirty="0">
                <a:latin typeface="Calibri" panose="020F0502020204030204" pitchFamily="34" charset="0"/>
                <a:cs typeface="Calibri" panose="020F0502020204030204" pitchFamily="34" charset="0"/>
              </a:rPr>
              <a:t>Sous le titre : «  Les jugements en procédure accélérée au fond », l’article 481-1 du Code de procédure civile encadre ce régime de la manière suivante :</a:t>
            </a:r>
          </a:p>
          <a:p>
            <a:endParaRPr lang="fr-FR" sz="2100" b="1" dirty="0">
              <a:latin typeface="Calibri" panose="020F0502020204030204" pitchFamily="34" charset="0"/>
              <a:cs typeface="Calibri" panose="020F0502020204030204" pitchFamily="34" charset="0"/>
            </a:endParaRPr>
          </a:p>
          <a:p>
            <a:r>
              <a:rPr lang="fr-FR" sz="2600" b="1" dirty="0">
                <a:latin typeface="Calibri" panose="020F0502020204030204" pitchFamily="34" charset="0"/>
                <a:cs typeface="Calibri" panose="020F0502020204030204" pitchFamily="34" charset="0"/>
              </a:rPr>
              <a:t>A moins qu’il en soit disposé autrement, lorsqu’il est prévu par la loi ou le règlement qu’il est statué selon la procédure accélérée au fond, la demande est formée, instruite et jugée dans les conditions suivantes :</a:t>
            </a:r>
          </a:p>
          <a:p>
            <a:r>
              <a:rPr lang="fr-FR" sz="2600" b="1" dirty="0">
                <a:latin typeface="Calibri" panose="020F0502020204030204" pitchFamily="34" charset="0"/>
                <a:cs typeface="Calibri" panose="020F0502020204030204" pitchFamily="34" charset="0"/>
              </a:rPr>
              <a:t>1° </a:t>
            </a:r>
            <a:r>
              <a:rPr lang="fr-FR" sz="2600" b="1" dirty="0">
                <a:solidFill>
                  <a:srgbClr val="C00000"/>
                </a:solidFill>
                <a:latin typeface="Calibri" panose="020F0502020204030204" pitchFamily="34" charset="0"/>
                <a:cs typeface="Calibri" panose="020F0502020204030204" pitchFamily="34" charset="0"/>
              </a:rPr>
              <a:t>La demande est portée par voie d’assignation </a:t>
            </a:r>
            <a:r>
              <a:rPr lang="fr-FR" sz="2600" b="1" dirty="0">
                <a:latin typeface="Calibri" panose="020F0502020204030204" pitchFamily="34" charset="0"/>
                <a:cs typeface="Calibri" panose="020F0502020204030204" pitchFamily="34" charset="0"/>
              </a:rPr>
              <a:t>à une audience tenue aux jour et heure prévus à cet effet ;</a:t>
            </a:r>
          </a:p>
          <a:p>
            <a:r>
              <a:rPr lang="fr-FR" sz="2600" b="1" dirty="0">
                <a:latin typeface="Calibri" panose="020F0502020204030204" pitchFamily="34" charset="0"/>
                <a:cs typeface="Calibri" panose="020F0502020204030204" pitchFamily="34" charset="0"/>
              </a:rPr>
              <a:t>2° Le juge est saisi par la remise d’une copie de l’assignation au greffe avant la date fixée pour l’audience, sous peine de caducité de l’assignation constatée d’office par ordonnance du juge, ou, à défaut, à la requête d’une partie ;</a:t>
            </a:r>
            <a:endParaRPr lang="fr-CH" sz="2600" b="1" dirty="0">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556ADA10-93FA-487D-9383-168543CD136B}"/>
              </a:ext>
            </a:extLst>
          </p:cNvPr>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27823569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E1B806-0D15-42EB-BB4B-73F8F1771A6A}"/>
              </a:ext>
            </a:extLst>
          </p:cNvPr>
          <p:cNvSpPr>
            <a:spLocks noGrp="1"/>
          </p:cNvSpPr>
          <p:nvPr>
            <p:ph type="title"/>
          </p:nvPr>
        </p:nvSpPr>
        <p:spPr>
          <a:xfrm>
            <a:off x="1547446" y="624110"/>
            <a:ext cx="10438227" cy="1280890"/>
          </a:xfrm>
        </p:spPr>
        <p:txBody>
          <a:bodyPr>
            <a:normAutofit fontScale="90000"/>
          </a:bodyPr>
          <a:lstStyle/>
          <a:p>
            <a:r>
              <a:rPr lang="fr-FR" sz="3600" b="1" dirty="0">
                <a:solidFill>
                  <a:srgbClr val="C00000"/>
                </a:solidFill>
              </a:rPr>
              <a:t>La demande en justice est l'acte qui va permettre à un justiciable de saisir le conseil de prud'hommes. </a:t>
            </a:r>
            <a:endParaRPr lang="fr-CH" b="1" dirty="0">
              <a:solidFill>
                <a:srgbClr val="C00000"/>
              </a:solidFill>
            </a:endParaRPr>
          </a:p>
        </p:txBody>
      </p:sp>
      <p:sp>
        <p:nvSpPr>
          <p:cNvPr id="3" name="Espace réservé du contenu 2">
            <a:extLst>
              <a:ext uri="{FF2B5EF4-FFF2-40B4-BE49-F238E27FC236}">
                <a16:creationId xmlns:a16="http://schemas.microsoft.com/office/drawing/2014/main" id="{A5C25E9A-A5D7-4A7E-9907-7E0B24262C7D}"/>
              </a:ext>
            </a:extLst>
          </p:cNvPr>
          <p:cNvSpPr>
            <a:spLocks noGrp="1"/>
          </p:cNvSpPr>
          <p:nvPr>
            <p:ph idx="1"/>
          </p:nvPr>
        </p:nvSpPr>
        <p:spPr>
          <a:xfrm>
            <a:off x="844063" y="2053883"/>
            <a:ext cx="10888392" cy="4332849"/>
          </a:xfrm>
        </p:spPr>
        <p:txBody>
          <a:bodyPr>
            <a:noAutofit/>
          </a:bodyPr>
          <a:lstStyle/>
          <a:p>
            <a:r>
              <a:rPr lang="fr-FR" sz="2400" dirty="0"/>
              <a:t>&lt;&gt;   Aux termes de l'article 53 du Code de procédure civile ,  </a:t>
            </a:r>
            <a:r>
              <a:rPr lang="fr-FR" sz="2400" b="1" dirty="0"/>
              <a:t>la  demande  initiale</a:t>
            </a:r>
            <a:r>
              <a:rPr lang="fr-FR" sz="2400" dirty="0"/>
              <a:t>  est  celle  par  laquelle  un plaideur  prend  l'initiative  d'un  procès  en  soumettant au  juge  ses  prétentions  pour  qu'il  les  dise  bien  ou mal fondées.</a:t>
            </a:r>
          </a:p>
          <a:p>
            <a:r>
              <a:rPr lang="fr-FR" sz="2400" dirty="0"/>
              <a:t>&lt;&gt; </a:t>
            </a:r>
            <a:r>
              <a:rPr lang="fr-FR" sz="2400" b="1" dirty="0"/>
              <a:t>La demande reconventionnelle</a:t>
            </a:r>
            <a:r>
              <a:rPr lang="fr-FR" sz="2400" dirty="0"/>
              <a:t>, est  "la demande  par  laquelle  le  défendeur  originaire,  prétend obtenir  un avantage  autre  que  le  simple  rejet  de  la prétention de son adversaire" (article 65 du Code de procédure civile).</a:t>
            </a:r>
          </a:p>
          <a:p>
            <a:r>
              <a:rPr lang="fr-FR" sz="2400" dirty="0"/>
              <a:t>Le conseil de prud'hommes est saisi soit par une demande: UNE REQUETE.</a:t>
            </a:r>
            <a:endParaRPr lang="fr-CH" sz="2400" dirty="0"/>
          </a:p>
        </p:txBody>
      </p:sp>
      <p:sp>
        <p:nvSpPr>
          <p:cNvPr id="4" name="Espace réservé du numéro de diapositive 3">
            <a:extLst>
              <a:ext uri="{FF2B5EF4-FFF2-40B4-BE49-F238E27FC236}">
                <a16:creationId xmlns:a16="http://schemas.microsoft.com/office/drawing/2014/main" id="{C109A67D-301C-4BE2-9AC1-40CF742C3C1F}"/>
              </a:ext>
            </a:extLst>
          </p:cNvPr>
          <p:cNvSpPr>
            <a:spLocks noGrp="1"/>
          </p:cNvSpPr>
          <p:nvPr>
            <p:ph type="sldNum" sz="quarter" idx="12"/>
          </p:nvPr>
        </p:nvSpPr>
        <p:spPr/>
        <p:txBody>
          <a:bodyPr/>
          <a:lstStyle/>
          <a:p>
            <a:fld id="{D57F1E4F-1CFF-5643-939E-217C01CDF565}" type="slidenum">
              <a:rPr lang="en-US" smtClean="0"/>
              <a:pPr/>
              <a:t>22</a:t>
            </a:fld>
            <a:endParaRPr lang="en-US" dirty="0"/>
          </a:p>
        </p:txBody>
      </p:sp>
    </p:spTree>
    <p:extLst>
      <p:ext uri="{BB962C8B-B14F-4D97-AF65-F5344CB8AC3E}">
        <p14:creationId xmlns:p14="http://schemas.microsoft.com/office/powerpoint/2010/main" val="27710183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045D5A-90DD-4CAD-BBAC-8994FF116431}"/>
              </a:ext>
            </a:extLst>
          </p:cNvPr>
          <p:cNvSpPr>
            <a:spLocks noGrp="1"/>
          </p:cNvSpPr>
          <p:nvPr>
            <p:ph type="title"/>
          </p:nvPr>
        </p:nvSpPr>
        <p:spPr/>
        <p:txBody>
          <a:bodyPr/>
          <a:lstStyle/>
          <a:p>
            <a:endParaRPr lang="fr-CH" dirty="0"/>
          </a:p>
        </p:txBody>
      </p:sp>
      <p:sp>
        <p:nvSpPr>
          <p:cNvPr id="3" name="Espace réservé du contenu 2">
            <a:extLst>
              <a:ext uri="{FF2B5EF4-FFF2-40B4-BE49-F238E27FC236}">
                <a16:creationId xmlns:a16="http://schemas.microsoft.com/office/drawing/2014/main" id="{EA4A3180-7E4A-43C5-864F-2BF821A9CBC9}"/>
              </a:ext>
            </a:extLst>
          </p:cNvPr>
          <p:cNvSpPr>
            <a:spLocks noGrp="1"/>
          </p:cNvSpPr>
          <p:nvPr>
            <p:ph idx="1"/>
          </p:nvPr>
        </p:nvSpPr>
        <p:spPr>
          <a:xfrm>
            <a:off x="1195754" y="1702191"/>
            <a:ext cx="10308858" cy="4531699"/>
          </a:xfrm>
        </p:spPr>
        <p:txBody>
          <a:bodyPr/>
          <a:lstStyle/>
          <a:p>
            <a:r>
              <a:rPr lang="fr-FR" dirty="0"/>
              <a:t> </a:t>
            </a:r>
            <a:r>
              <a:rPr lang="fr-FR" sz="2400" dirty="0"/>
              <a:t>Depuis le 1er août 2016 La demande est faite par </a:t>
            </a:r>
            <a:r>
              <a:rPr lang="fr-FR" sz="2400" b="1" dirty="0"/>
              <a:t>requête</a:t>
            </a:r>
            <a:r>
              <a:rPr lang="fr-FR" sz="2400" dirty="0"/>
              <a:t> contenant un </a:t>
            </a:r>
            <a:r>
              <a:rPr lang="fr-FR" sz="2400" b="1" dirty="0"/>
              <a:t>exposé sommaire </a:t>
            </a:r>
            <a:r>
              <a:rPr lang="fr-FR" sz="2400" dirty="0"/>
              <a:t>des motifs de la demande et chacun des chefs de demande. Elle est </a:t>
            </a:r>
            <a:r>
              <a:rPr lang="fr-FR" sz="2400" b="1" dirty="0"/>
              <a:t>accompagnée des pièces</a:t>
            </a:r>
            <a:r>
              <a:rPr lang="fr-FR" sz="2400" dirty="0"/>
              <a:t> énumérées sur un bordereau.</a:t>
            </a:r>
          </a:p>
          <a:p>
            <a:r>
              <a:rPr lang="fr-FR" sz="2400" dirty="0"/>
              <a:t>La requête et le bordereau sont établis en autant d'exemplaires qu'il existe de défendeurs, outre l'exemplaire destiné  à  la  juridiction  (Décret  2016-660  du  20  mai  2016).  </a:t>
            </a:r>
          </a:p>
          <a:p>
            <a:r>
              <a:rPr lang="fr-FR" sz="2400" dirty="0"/>
              <a:t>Les  formulaires  peuvent  être  téléchargés  sur </a:t>
            </a:r>
            <a:r>
              <a:rPr lang="fr-FR" sz="2400" dirty="0">
                <a:hlinkClick r:id="rId2"/>
              </a:rPr>
              <a:t>http://www.justice.fr</a:t>
            </a:r>
            <a:endParaRPr lang="fr-FR" sz="2400" dirty="0"/>
          </a:p>
          <a:p>
            <a:r>
              <a:rPr lang="fr-FR" sz="2400" dirty="0"/>
              <a:t>La requête peut également être faite sur papier libre dès lors qu’elle comprend les mentions obligatoires</a:t>
            </a:r>
            <a:endParaRPr lang="fr-CH" sz="2400" dirty="0"/>
          </a:p>
        </p:txBody>
      </p:sp>
      <p:sp>
        <p:nvSpPr>
          <p:cNvPr id="4" name="Espace réservé du numéro de diapositive 3">
            <a:extLst>
              <a:ext uri="{FF2B5EF4-FFF2-40B4-BE49-F238E27FC236}">
                <a16:creationId xmlns:a16="http://schemas.microsoft.com/office/drawing/2014/main" id="{5EB0D2D0-81DF-44C0-B6E5-C6FAAAC16C89}"/>
              </a:ext>
            </a:extLst>
          </p:cNvPr>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31493051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78AC3F-1A66-4552-9D8E-66915CC7F9BC}"/>
              </a:ext>
            </a:extLst>
          </p:cNvPr>
          <p:cNvSpPr>
            <a:spLocks noGrp="1"/>
          </p:cNvSpPr>
          <p:nvPr>
            <p:ph type="title"/>
          </p:nvPr>
        </p:nvSpPr>
        <p:spPr>
          <a:xfrm>
            <a:off x="1494459" y="663103"/>
            <a:ext cx="10477147" cy="979607"/>
          </a:xfrm>
        </p:spPr>
        <p:txBody>
          <a:bodyPr>
            <a:normAutofit fontScale="90000"/>
          </a:bodyPr>
          <a:lstStyle/>
          <a:p>
            <a:r>
              <a:rPr lang="fr-FR" b="1" dirty="0">
                <a:solidFill>
                  <a:srgbClr val="C00000"/>
                </a:solidFill>
                <a:highlight>
                  <a:srgbClr val="FFFF00"/>
                </a:highlight>
              </a:rPr>
              <a:t>DATE D' UNE DEMANDE FORMÉE PAR VOIE POSTALE </a:t>
            </a:r>
            <a:br>
              <a:rPr lang="fr-FR" dirty="0"/>
            </a:br>
            <a:endParaRPr lang="fr-CH" dirty="0"/>
          </a:p>
        </p:txBody>
      </p:sp>
      <p:sp>
        <p:nvSpPr>
          <p:cNvPr id="3" name="Espace réservé du contenu 2">
            <a:extLst>
              <a:ext uri="{FF2B5EF4-FFF2-40B4-BE49-F238E27FC236}">
                <a16:creationId xmlns:a16="http://schemas.microsoft.com/office/drawing/2014/main" id="{A047BF26-DB4C-470F-BC5E-B07E3D9B7AFF}"/>
              </a:ext>
            </a:extLst>
          </p:cNvPr>
          <p:cNvSpPr>
            <a:spLocks noGrp="1"/>
          </p:cNvSpPr>
          <p:nvPr>
            <p:ph idx="1"/>
          </p:nvPr>
        </p:nvSpPr>
        <p:spPr>
          <a:xfrm>
            <a:off x="801858" y="2133600"/>
            <a:ext cx="10702754" cy="3777622"/>
          </a:xfrm>
        </p:spPr>
        <p:txBody>
          <a:bodyPr>
            <a:normAutofit/>
          </a:bodyPr>
          <a:lstStyle/>
          <a:p>
            <a:r>
              <a:rPr lang="fr-FR" sz="2400" dirty="0"/>
              <a:t>La Cour de cassation a apporté une précision importante relativement à la date à laquelle une demande est formée par voie postale. </a:t>
            </a:r>
          </a:p>
          <a:p>
            <a:r>
              <a:rPr lang="fr-FR" sz="2400" dirty="0"/>
              <a:t>  La demande formée devant un conseil de prud'hommes, l'est à la </a:t>
            </a:r>
            <a:r>
              <a:rPr lang="fr-FR" sz="2400" b="1" dirty="0">
                <a:solidFill>
                  <a:srgbClr val="C00000"/>
                </a:solidFill>
              </a:rPr>
              <a:t>date de l'envoi </a:t>
            </a:r>
            <a:r>
              <a:rPr lang="fr-FR" sz="2400" dirty="0"/>
              <a:t>au conseil de prud'hommes, de la lettre recommandée le saisissant ( </a:t>
            </a:r>
            <a:r>
              <a:rPr lang="fr-FR" sz="2400" dirty="0" err="1"/>
              <a:t>Cass.soc</a:t>
            </a:r>
            <a:r>
              <a:rPr lang="fr-FR" sz="2400" dirty="0"/>
              <a:t>., 19 nov. 2014, no 13 22.360 ). En conséquence, c'est donc à la date de l'envoi de la demande qu'intervient l'interruption de la prescription.</a:t>
            </a:r>
            <a:endParaRPr lang="fr-CH" sz="2400" dirty="0"/>
          </a:p>
        </p:txBody>
      </p:sp>
      <p:sp>
        <p:nvSpPr>
          <p:cNvPr id="4" name="Espace réservé du numéro de diapositive 3">
            <a:extLst>
              <a:ext uri="{FF2B5EF4-FFF2-40B4-BE49-F238E27FC236}">
                <a16:creationId xmlns:a16="http://schemas.microsoft.com/office/drawing/2014/main" id="{F6D1963A-103E-438B-8197-0673BB2CF832}"/>
              </a:ext>
            </a:extLst>
          </p:cNvPr>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11207572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0576AC-3455-434C-BC66-42B7873AF390}"/>
              </a:ext>
            </a:extLst>
          </p:cNvPr>
          <p:cNvSpPr>
            <a:spLocks noGrp="1"/>
          </p:cNvSpPr>
          <p:nvPr>
            <p:ph type="title"/>
          </p:nvPr>
        </p:nvSpPr>
        <p:spPr>
          <a:xfrm>
            <a:off x="1758463" y="624110"/>
            <a:ext cx="9746150" cy="1280890"/>
          </a:xfrm>
        </p:spPr>
        <p:txBody>
          <a:bodyPr/>
          <a:lstStyle/>
          <a:p>
            <a:r>
              <a:rPr lang="fr-FR" b="1" dirty="0">
                <a:solidFill>
                  <a:srgbClr val="C00000"/>
                </a:solidFill>
                <a:highlight>
                  <a:srgbClr val="FFFF00"/>
                </a:highlight>
              </a:rPr>
              <a:t>Exposé sommaire dans la requête</a:t>
            </a:r>
            <a:endParaRPr lang="fr-CH" b="1" dirty="0">
              <a:solidFill>
                <a:srgbClr val="C00000"/>
              </a:solidFill>
              <a:highlight>
                <a:srgbClr val="FFFF00"/>
              </a:highlight>
            </a:endParaRPr>
          </a:p>
        </p:txBody>
      </p:sp>
      <p:sp>
        <p:nvSpPr>
          <p:cNvPr id="3" name="Espace réservé du contenu 2">
            <a:extLst>
              <a:ext uri="{FF2B5EF4-FFF2-40B4-BE49-F238E27FC236}">
                <a16:creationId xmlns:a16="http://schemas.microsoft.com/office/drawing/2014/main" id="{963CEE2C-3B64-459B-9325-BEFC1791270B}"/>
              </a:ext>
            </a:extLst>
          </p:cNvPr>
          <p:cNvSpPr>
            <a:spLocks noGrp="1"/>
          </p:cNvSpPr>
          <p:nvPr>
            <p:ph idx="1"/>
          </p:nvPr>
        </p:nvSpPr>
        <p:spPr>
          <a:xfrm>
            <a:off x="1026942" y="1645920"/>
            <a:ext cx="10477670" cy="5008098"/>
          </a:xfrm>
        </p:spPr>
        <p:txBody>
          <a:bodyPr>
            <a:normAutofit/>
          </a:bodyPr>
          <a:lstStyle/>
          <a:p>
            <a:r>
              <a:rPr lang="fr-FR" sz="2400" dirty="0"/>
              <a:t>Les  dispositions  législatives  et  réglementaires  continuent  d’exiger  que  l’acte  introductif d’instance comporte les mentions prévues par les textes, à savoir les éléments d’identification du demandeur, du défendeur et l’objet de la demande. Il est désormais également prévu que la requête doit comprendre un exposé sommaire des motifs de la demande et mentionner chacun  des  chefs  de  demande.  Cet  exposé  sommaire  permettra  d’éclairer  les  chefs  de  la demande, afin de renforcer le contradictoire et de favoriser la conciliation.  </a:t>
            </a:r>
            <a:r>
              <a:rPr lang="fr-FR" dirty="0"/>
              <a:t>(Code du Travail, art. R. 1452-1 et CPC art. 58) </a:t>
            </a:r>
          </a:p>
          <a:p>
            <a:r>
              <a:rPr lang="fr-FR" sz="2400" dirty="0"/>
              <a:t>Le formulaire </a:t>
            </a:r>
            <a:r>
              <a:rPr lang="fr-FR" sz="2400" dirty="0" err="1"/>
              <a:t>Cerfa</a:t>
            </a:r>
            <a:r>
              <a:rPr lang="fr-FR" sz="2400" dirty="0"/>
              <a:t> mis à disposition des justiciables pour les demandes introduites à compter du 1 er  août 2016 comprend une rubrique à cet effet. </a:t>
            </a:r>
            <a:endParaRPr lang="fr-CH" sz="2400" dirty="0"/>
          </a:p>
        </p:txBody>
      </p:sp>
      <p:sp>
        <p:nvSpPr>
          <p:cNvPr id="4" name="Espace réservé du numéro de diapositive 3">
            <a:extLst>
              <a:ext uri="{FF2B5EF4-FFF2-40B4-BE49-F238E27FC236}">
                <a16:creationId xmlns:a16="http://schemas.microsoft.com/office/drawing/2014/main" id="{5330A0B0-3F8A-471F-8180-6665ABF3816C}"/>
              </a:ext>
            </a:extLst>
          </p:cNvPr>
          <p:cNvSpPr>
            <a:spLocks noGrp="1"/>
          </p:cNvSpPr>
          <p:nvPr>
            <p:ph type="sldNum" sz="quarter" idx="12"/>
          </p:nvPr>
        </p:nvSpPr>
        <p:spPr/>
        <p:txBody>
          <a:bodyPr/>
          <a:lstStyle/>
          <a:p>
            <a:fld id="{D57F1E4F-1CFF-5643-939E-217C01CDF565}" type="slidenum">
              <a:rPr lang="en-US" smtClean="0"/>
              <a:pPr/>
              <a:t>25</a:t>
            </a:fld>
            <a:endParaRPr lang="en-US" dirty="0"/>
          </a:p>
        </p:txBody>
      </p:sp>
    </p:spTree>
    <p:extLst>
      <p:ext uri="{BB962C8B-B14F-4D97-AF65-F5344CB8AC3E}">
        <p14:creationId xmlns:p14="http://schemas.microsoft.com/office/powerpoint/2010/main" val="39333277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E53A1B-8CD9-4C80-B680-C2F2B5DBF7E5}"/>
              </a:ext>
            </a:extLst>
          </p:cNvPr>
          <p:cNvSpPr>
            <a:spLocks noGrp="1"/>
          </p:cNvSpPr>
          <p:nvPr>
            <p:ph type="title"/>
          </p:nvPr>
        </p:nvSpPr>
        <p:spPr>
          <a:xfrm>
            <a:off x="2592925" y="624110"/>
            <a:ext cx="8911687" cy="767368"/>
          </a:xfrm>
        </p:spPr>
        <p:txBody>
          <a:bodyPr/>
          <a:lstStyle/>
          <a:p>
            <a:endParaRPr lang="fr-CH" dirty="0"/>
          </a:p>
        </p:txBody>
      </p:sp>
      <p:sp>
        <p:nvSpPr>
          <p:cNvPr id="3" name="Espace réservé du contenu 2">
            <a:extLst>
              <a:ext uri="{FF2B5EF4-FFF2-40B4-BE49-F238E27FC236}">
                <a16:creationId xmlns:a16="http://schemas.microsoft.com/office/drawing/2014/main" id="{8729870D-AAD1-43AD-BA8E-76C436848BE8}"/>
              </a:ext>
            </a:extLst>
          </p:cNvPr>
          <p:cNvSpPr>
            <a:spLocks noGrp="1"/>
          </p:cNvSpPr>
          <p:nvPr>
            <p:ph idx="1"/>
          </p:nvPr>
        </p:nvSpPr>
        <p:spPr>
          <a:xfrm>
            <a:off x="781878" y="1630017"/>
            <a:ext cx="10722734" cy="4911460"/>
          </a:xfrm>
        </p:spPr>
        <p:txBody>
          <a:bodyPr>
            <a:normAutofit fontScale="85000" lnSpcReduction="20000"/>
          </a:bodyPr>
          <a:lstStyle/>
          <a:p>
            <a:r>
              <a:rPr lang="fr-FR" sz="2400" dirty="0"/>
              <a:t>L'article 2 du décret  n°  2017-1008  du  10  mai  2017  portant  diverses  dispositions  procédurales relatives  aux juridictions du travail  précisait que la nullité de la requête devant le conseil de prud'hommes ne peut résulter  que  de  l'inobservation  des  1/  à  3/  de  l'article  58  du  code  de  procédure  civile    et  non  de l'inobservation  du  dernier  alinéa  dudit  article  relatif  aux  diligences  préalables  à  la  saisine  de  la juridiction, tendant à la résolution amiable du litige. </a:t>
            </a:r>
          </a:p>
          <a:p>
            <a:r>
              <a:rPr lang="fr-FR" sz="2400" b="1" dirty="0">
                <a:solidFill>
                  <a:schemeClr val="accent1"/>
                </a:solidFill>
              </a:rPr>
              <a:t>Cette disposition est devenue sans objet L’article R1452-2 du code du travail a été modifié par Décret n°2019-1333 du 11 décembre 2019. Il renvoie désormais à l’article 57 et non plus 58 du CPC.</a:t>
            </a:r>
          </a:p>
          <a:p>
            <a:r>
              <a:rPr lang="fr-FR" sz="2400" i="1" dirty="0"/>
              <a:t>&lt;&lt;La requête est faite, remise ou adressée au greffe du conseil de prud'hommes.</a:t>
            </a:r>
          </a:p>
          <a:p>
            <a:r>
              <a:rPr lang="fr-FR" sz="2400" i="1" dirty="0"/>
              <a:t>Elle comporte les mentions prescrites à peine de nullité à l'article 57 du code de procédure civile. En outre, elle contient un exposé sommaire des motifs de la demande et mentionne chacun des chefs de celle-ci. Elle est accompagnée des pièces que le demandeur souhaite invoquer à l'appui de ses prétentions. Ces pièces sont énumérées sur un bordereau qui lui est annexé.</a:t>
            </a:r>
          </a:p>
          <a:p>
            <a:r>
              <a:rPr lang="fr-FR" sz="2400" i="1" dirty="0"/>
              <a:t>La requête et le bordereau sont établis en autant d'exemplaires qu'il existe de défendeurs, outre l'exemplaire destiné à la juridiction.&gt;&gt;</a:t>
            </a:r>
            <a:endParaRPr lang="fr-CH" sz="2400" i="1" dirty="0"/>
          </a:p>
        </p:txBody>
      </p:sp>
      <p:sp>
        <p:nvSpPr>
          <p:cNvPr id="4" name="Espace réservé du numéro de diapositive 3">
            <a:extLst>
              <a:ext uri="{FF2B5EF4-FFF2-40B4-BE49-F238E27FC236}">
                <a16:creationId xmlns:a16="http://schemas.microsoft.com/office/drawing/2014/main" id="{AA6A40B2-58B2-48BC-A86E-00031A206F73}"/>
              </a:ext>
            </a:extLst>
          </p:cNvPr>
          <p:cNvSpPr>
            <a:spLocks noGrp="1"/>
          </p:cNvSpPr>
          <p:nvPr>
            <p:ph type="sldNum" sz="quarter" idx="12"/>
          </p:nvPr>
        </p:nvSpPr>
        <p:spPr/>
        <p:txBody>
          <a:bodyPr/>
          <a:lstStyle/>
          <a:p>
            <a:fld id="{D57F1E4F-1CFF-5643-939E-217C01CDF565}" type="slidenum">
              <a:rPr lang="en-US" smtClean="0"/>
              <a:pPr/>
              <a:t>26</a:t>
            </a:fld>
            <a:endParaRPr lang="en-US" dirty="0"/>
          </a:p>
        </p:txBody>
      </p:sp>
    </p:spTree>
    <p:extLst>
      <p:ext uri="{BB962C8B-B14F-4D97-AF65-F5344CB8AC3E}">
        <p14:creationId xmlns:p14="http://schemas.microsoft.com/office/powerpoint/2010/main" val="19327825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807270-11A3-436A-9CCD-06AACA8379B9}"/>
              </a:ext>
            </a:extLst>
          </p:cNvPr>
          <p:cNvSpPr>
            <a:spLocks noGrp="1"/>
          </p:cNvSpPr>
          <p:nvPr>
            <p:ph type="title"/>
          </p:nvPr>
        </p:nvSpPr>
        <p:spPr>
          <a:xfrm>
            <a:off x="1800665" y="624110"/>
            <a:ext cx="9703947" cy="528797"/>
          </a:xfrm>
        </p:spPr>
        <p:txBody>
          <a:bodyPr>
            <a:normAutofit fontScale="90000"/>
          </a:bodyPr>
          <a:lstStyle/>
          <a:p>
            <a:r>
              <a:rPr lang="fr-FR" b="1" dirty="0">
                <a:solidFill>
                  <a:srgbClr val="C00000"/>
                </a:solidFill>
                <a:highlight>
                  <a:srgbClr val="FFFF00"/>
                </a:highlight>
                <a:latin typeface="Calibri" panose="020F0502020204030204" pitchFamily="34" charset="0"/>
                <a:cs typeface="Calibri" panose="020F0502020204030204" pitchFamily="34" charset="0"/>
              </a:rPr>
              <a:t>Article 57 DU CPC </a:t>
            </a:r>
            <a:r>
              <a:rPr lang="fr-FR" sz="2000" dirty="0">
                <a:solidFill>
                  <a:srgbClr val="C00000"/>
                </a:solidFill>
                <a:highlight>
                  <a:srgbClr val="FFFF00"/>
                </a:highlight>
                <a:latin typeface="Calibri" panose="020F0502020204030204" pitchFamily="34" charset="0"/>
                <a:cs typeface="Calibri" panose="020F0502020204030204" pitchFamily="34" charset="0"/>
              </a:rPr>
              <a:t>(Modifié par Décret n°2019-1333 du 11 décembre 2019 - art. 1)</a:t>
            </a:r>
            <a:br>
              <a:rPr lang="fr-FR" sz="2000" dirty="0">
                <a:solidFill>
                  <a:srgbClr val="C00000"/>
                </a:solidFill>
                <a:highlight>
                  <a:srgbClr val="FFFF00"/>
                </a:highlight>
                <a:latin typeface="Calibri" panose="020F0502020204030204" pitchFamily="34" charset="0"/>
                <a:cs typeface="Calibri" panose="020F0502020204030204" pitchFamily="34" charset="0"/>
              </a:rPr>
            </a:br>
            <a:endParaRPr lang="fr-CH" sz="2000" dirty="0">
              <a:solidFill>
                <a:srgbClr val="C00000"/>
              </a:solidFill>
              <a:highlight>
                <a:srgbClr val="FFFF00"/>
              </a:highlight>
              <a:latin typeface="Calibri" panose="020F0502020204030204" pitchFamily="34" charset="0"/>
              <a:cs typeface="Calibri" panose="020F0502020204030204" pitchFamily="34" charset="0"/>
            </a:endParaRPr>
          </a:p>
        </p:txBody>
      </p:sp>
      <p:sp>
        <p:nvSpPr>
          <p:cNvPr id="3" name="Espace réservé du contenu 2">
            <a:extLst>
              <a:ext uri="{FF2B5EF4-FFF2-40B4-BE49-F238E27FC236}">
                <a16:creationId xmlns:a16="http://schemas.microsoft.com/office/drawing/2014/main" id="{2B0A9734-F69B-4991-8DD1-09666A9AFD0C}"/>
              </a:ext>
            </a:extLst>
          </p:cNvPr>
          <p:cNvSpPr>
            <a:spLocks noGrp="1"/>
          </p:cNvSpPr>
          <p:nvPr>
            <p:ph idx="1"/>
          </p:nvPr>
        </p:nvSpPr>
        <p:spPr>
          <a:xfrm>
            <a:off x="801858" y="1477109"/>
            <a:ext cx="11183816" cy="4951826"/>
          </a:xfrm>
        </p:spPr>
        <p:txBody>
          <a:bodyPr>
            <a:noAutofit/>
          </a:bodyPr>
          <a:lstStyle/>
          <a:p>
            <a:r>
              <a:rPr lang="fr-FR" sz="2400" dirty="0">
                <a:latin typeface="Calibri" panose="020F0502020204030204" pitchFamily="34" charset="0"/>
                <a:cs typeface="Calibri" panose="020F0502020204030204" pitchFamily="34" charset="0"/>
              </a:rPr>
              <a:t>Lorsqu'elle est formée par le demandeur, la requête saisit la juridiction sans que son adversaire en ait été préalablement informé. Lorsqu'elle est remise ou adressée conjointement par les parties, elle soumet au juge leurs prétentions respectives, les points sur lesquels elles sont en désaccord ainsi que leurs moyens respectifs.</a:t>
            </a:r>
          </a:p>
          <a:p>
            <a:r>
              <a:rPr lang="fr-FR" sz="2400" dirty="0">
                <a:latin typeface="Calibri" panose="020F0502020204030204" pitchFamily="34" charset="0"/>
                <a:cs typeface="Calibri" panose="020F0502020204030204" pitchFamily="34" charset="0"/>
              </a:rPr>
              <a:t>Elle contient, outre les mentions énoncées à l'article 54, également à peine de nullité :</a:t>
            </a:r>
          </a:p>
          <a:p>
            <a:r>
              <a:rPr lang="fr-FR" sz="2400" dirty="0">
                <a:latin typeface="Calibri" panose="020F0502020204030204" pitchFamily="34" charset="0"/>
                <a:cs typeface="Calibri" panose="020F0502020204030204" pitchFamily="34" charset="0"/>
              </a:rPr>
              <a:t>-lorsqu'elle est formée par une seule partie, l'indication des nom, prénoms et domicile de la personne contre laquelle la demande est formée ou s'il s'agit d'une personne morale, de sa dénomination et de son siège social ;</a:t>
            </a:r>
          </a:p>
          <a:p>
            <a:r>
              <a:rPr lang="fr-FR" sz="2400" dirty="0">
                <a:latin typeface="Calibri" panose="020F0502020204030204" pitchFamily="34" charset="0"/>
                <a:cs typeface="Calibri" panose="020F0502020204030204" pitchFamily="34" charset="0"/>
              </a:rPr>
              <a:t>-dans tous les cas, l'indication des pièces sur lesquelles la demande est fondée.</a:t>
            </a:r>
          </a:p>
          <a:p>
            <a:r>
              <a:rPr lang="fr-FR" sz="2400" dirty="0">
                <a:latin typeface="Calibri" panose="020F0502020204030204" pitchFamily="34" charset="0"/>
                <a:cs typeface="Calibri" panose="020F0502020204030204" pitchFamily="34" charset="0"/>
              </a:rPr>
              <a:t>Elle est datée et signée.</a:t>
            </a:r>
          </a:p>
          <a:p>
            <a:pPr marL="0" indent="0">
              <a:buNone/>
            </a:pPr>
            <a:r>
              <a:rPr lang="fr-FR" sz="2000" i="1" dirty="0">
                <a:latin typeface="Calibri" panose="020F0502020204030204" pitchFamily="34" charset="0"/>
                <a:cs typeface="Calibri" panose="020F0502020204030204" pitchFamily="34" charset="0"/>
              </a:rPr>
              <a:t>Conformément au I de l’article 55 du décret n° 2019-1333 du 11 décembre 2019, ces dispositions entrent en vigueur le 1er janvier 2020</a:t>
            </a:r>
            <a:r>
              <a:rPr lang="fr-FR" sz="2000" dirty="0">
                <a:latin typeface="Calibri" panose="020F0502020204030204" pitchFamily="34" charset="0"/>
                <a:cs typeface="Calibri" panose="020F0502020204030204" pitchFamily="34" charset="0"/>
              </a:rPr>
              <a:t>.</a:t>
            </a:r>
            <a:endParaRPr lang="fr-CH" sz="2000" dirty="0">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4602A7DD-0873-4E7F-A2FE-711EA5F32618}"/>
              </a:ext>
            </a:extLst>
          </p:cNvPr>
          <p:cNvSpPr>
            <a:spLocks noGrp="1"/>
          </p:cNvSpPr>
          <p:nvPr>
            <p:ph type="sldNum" sz="quarter" idx="12"/>
          </p:nvPr>
        </p:nvSpPr>
        <p:spPr/>
        <p:txBody>
          <a:bodyPr/>
          <a:lstStyle/>
          <a:p>
            <a:fld id="{D57F1E4F-1CFF-5643-939E-217C01CDF565}" type="slidenum">
              <a:rPr lang="en-US" smtClean="0"/>
              <a:pPr/>
              <a:t>27</a:t>
            </a:fld>
            <a:endParaRPr lang="en-US" dirty="0"/>
          </a:p>
        </p:txBody>
      </p:sp>
    </p:spTree>
    <p:extLst>
      <p:ext uri="{BB962C8B-B14F-4D97-AF65-F5344CB8AC3E}">
        <p14:creationId xmlns:p14="http://schemas.microsoft.com/office/powerpoint/2010/main" val="34762658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807270-11A3-436A-9CCD-06AACA8379B9}"/>
              </a:ext>
            </a:extLst>
          </p:cNvPr>
          <p:cNvSpPr>
            <a:spLocks noGrp="1"/>
          </p:cNvSpPr>
          <p:nvPr>
            <p:ph type="title"/>
          </p:nvPr>
        </p:nvSpPr>
        <p:spPr>
          <a:xfrm>
            <a:off x="1800665" y="624110"/>
            <a:ext cx="9703947" cy="528797"/>
          </a:xfrm>
        </p:spPr>
        <p:txBody>
          <a:bodyPr>
            <a:normAutofit fontScale="90000"/>
          </a:bodyPr>
          <a:lstStyle/>
          <a:p>
            <a:r>
              <a:rPr lang="fr-FR" b="1" dirty="0">
                <a:solidFill>
                  <a:srgbClr val="C00000"/>
                </a:solidFill>
                <a:highlight>
                  <a:srgbClr val="FFFF00"/>
                </a:highlight>
                <a:latin typeface="Calibri" panose="020F0502020204030204" pitchFamily="34" charset="0"/>
                <a:cs typeface="Calibri" panose="020F0502020204030204" pitchFamily="34" charset="0"/>
              </a:rPr>
              <a:t>Article 58 DU CPC </a:t>
            </a:r>
            <a:r>
              <a:rPr lang="fr-FR" sz="2000" dirty="0">
                <a:solidFill>
                  <a:srgbClr val="C00000"/>
                </a:solidFill>
                <a:highlight>
                  <a:srgbClr val="FFFF00"/>
                </a:highlight>
                <a:latin typeface="Calibri" panose="020F0502020204030204" pitchFamily="34" charset="0"/>
                <a:cs typeface="Calibri" panose="020F0502020204030204" pitchFamily="34" charset="0"/>
              </a:rPr>
              <a:t>(Modifié par Décret n°2019-1333 du 11 décembre 2019 - art. 1)</a:t>
            </a:r>
            <a:br>
              <a:rPr lang="fr-FR" sz="2000" dirty="0">
                <a:solidFill>
                  <a:srgbClr val="C00000"/>
                </a:solidFill>
                <a:highlight>
                  <a:srgbClr val="FFFF00"/>
                </a:highlight>
                <a:latin typeface="Calibri" panose="020F0502020204030204" pitchFamily="34" charset="0"/>
                <a:cs typeface="Calibri" panose="020F0502020204030204" pitchFamily="34" charset="0"/>
              </a:rPr>
            </a:br>
            <a:endParaRPr lang="fr-CH" sz="2000" dirty="0">
              <a:solidFill>
                <a:srgbClr val="C00000"/>
              </a:solidFill>
              <a:highlight>
                <a:srgbClr val="FFFF00"/>
              </a:highlight>
              <a:latin typeface="Calibri" panose="020F0502020204030204" pitchFamily="34" charset="0"/>
              <a:cs typeface="Calibri" panose="020F0502020204030204" pitchFamily="34" charset="0"/>
            </a:endParaRPr>
          </a:p>
        </p:txBody>
      </p:sp>
      <p:sp>
        <p:nvSpPr>
          <p:cNvPr id="3" name="Espace réservé du contenu 2">
            <a:extLst>
              <a:ext uri="{FF2B5EF4-FFF2-40B4-BE49-F238E27FC236}">
                <a16:creationId xmlns:a16="http://schemas.microsoft.com/office/drawing/2014/main" id="{2B0A9734-F69B-4991-8DD1-09666A9AFD0C}"/>
              </a:ext>
            </a:extLst>
          </p:cNvPr>
          <p:cNvSpPr>
            <a:spLocks noGrp="1"/>
          </p:cNvSpPr>
          <p:nvPr>
            <p:ph idx="1"/>
          </p:nvPr>
        </p:nvSpPr>
        <p:spPr>
          <a:xfrm>
            <a:off x="531812" y="1336431"/>
            <a:ext cx="11660188" cy="5092504"/>
          </a:xfrm>
        </p:spPr>
        <p:txBody>
          <a:bodyPr>
            <a:noAutofit/>
          </a:bodyPr>
          <a:lstStyle/>
          <a:p>
            <a:r>
              <a:rPr lang="fr-FR" sz="2400" dirty="0">
                <a:latin typeface="Calibri" panose="020F0502020204030204" pitchFamily="34" charset="0"/>
                <a:cs typeface="Calibri" panose="020F0502020204030204" pitchFamily="34" charset="0"/>
              </a:rPr>
              <a:t>Lorsque cette faculté leur est ouverte par l'article 12, les parties peuvent, si elles ne l'ont déjà fait depuis la naissance du litige, conférer au juge, dans la requête conjointe, mission de statuer comme amiable compositeur ou le lier par les qualifications et points de droit auxquels elles entendent limiter le débat.</a:t>
            </a:r>
          </a:p>
          <a:p>
            <a:pPr marL="0" indent="0">
              <a:buNone/>
            </a:pPr>
            <a:r>
              <a:rPr lang="fr-FR" sz="2000" i="1" dirty="0">
                <a:latin typeface="Calibri" panose="020F0502020204030204" pitchFamily="34" charset="0"/>
                <a:cs typeface="Calibri" panose="020F0502020204030204" pitchFamily="34" charset="0"/>
              </a:rPr>
              <a:t>Conformément au I de l’article 55 du décret n° 2019-1333 du 11 décembre 2019, ces dispositions entrent en vigueur le 1er janvier 2020</a:t>
            </a:r>
            <a:r>
              <a:rPr lang="fr-FR" sz="2400" dirty="0">
                <a:latin typeface="Calibri" panose="020F0502020204030204" pitchFamily="34" charset="0"/>
                <a:cs typeface="Calibri" panose="020F0502020204030204" pitchFamily="34" charset="0"/>
              </a:rPr>
              <a:t>.</a:t>
            </a:r>
          </a:p>
          <a:p>
            <a:pPr marL="0" indent="0">
              <a:buNone/>
            </a:pPr>
            <a:endParaRPr lang="fr-FR" sz="2400" dirty="0">
              <a:latin typeface="Calibri" panose="020F0502020204030204" pitchFamily="34" charset="0"/>
              <a:cs typeface="Calibri" panose="020F0502020204030204" pitchFamily="34" charset="0"/>
            </a:endParaRPr>
          </a:p>
          <a:p>
            <a:pPr marL="0" indent="0">
              <a:buNone/>
            </a:pPr>
            <a:r>
              <a:rPr lang="fr-FR" sz="1600" b="1" i="1" dirty="0">
                <a:latin typeface="Calibri" panose="020F0502020204030204" pitchFamily="34" charset="0"/>
                <a:cs typeface="Calibri" panose="020F0502020204030204" pitchFamily="34" charset="0"/>
              </a:rPr>
              <a:t>ANCIEN ARTICLE 58 </a:t>
            </a:r>
            <a:r>
              <a:rPr lang="fr-FR" sz="1600" i="1" dirty="0">
                <a:latin typeface="Calibri" panose="020F0502020204030204" pitchFamily="34" charset="0"/>
                <a:cs typeface="Calibri" panose="020F0502020204030204" pitchFamily="34" charset="0"/>
              </a:rPr>
              <a:t>:La requête ou la déclaration est l'acte par lequel le demandeur saisit la juridiction sans que son adversaire en ait été préalablement informé.  Elle contient à peine de nullité : 1° Pour les personnes physiques : l'indication des nom, prénoms, profession, domicile, nationalité, date et lieu de naissance du demandeur ; Pour les personnes morales : l'indication de leur forme, leur dénomination, leur siège social et de l'organe qui les représente légalement ; 2° L'indication des nom, prénoms et domicile de la personne contre laquelle la demande est formée, ou, s'il s'agit d'une personne morale, de sa dénomination et de son siège social ;  3° L'objet de la demande.</a:t>
            </a:r>
          </a:p>
          <a:p>
            <a:pPr marL="0" indent="0">
              <a:buNone/>
            </a:pPr>
            <a:r>
              <a:rPr lang="fr-FR" sz="1600" i="1" dirty="0">
                <a:latin typeface="Calibri" panose="020F0502020204030204" pitchFamily="34" charset="0"/>
                <a:cs typeface="Calibri" panose="020F0502020204030204" pitchFamily="34" charset="0"/>
              </a:rPr>
              <a:t>Sauf justification d'un motif légitime tenant à l'urgence ou à la matière considérée, en particulier lorsqu'elle intéresse l'ordre public, la requête ou la déclaration qui saisit la juridiction de première instance</a:t>
            </a:r>
            <a:r>
              <a:rPr lang="fr-FR" sz="1600" b="1" i="1" dirty="0">
                <a:solidFill>
                  <a:srgbClr val="C00000"/>
                </a:solidFill>
                <a:latin typeface="Calibri" panose="020F0502020204030204" pitchFamily="34" charset="0"/>
                <a:cs typeface="Calibri" panose="020F0502020204030204" pitchFamily="34" charset="0"/>
              </a:rPr>
              <a:t> précise également les diligences entreprises en vue de parvenir à une résolution amiable du litige</a:t>
            </a:r>
            <a:r>
              <a:rPr lang="fr-FR" sz="1600" i="1" dirty="0">
                <a:latin typeface="Calibri" panose="020F0502020204030204" pitchFamily="34" charset="0"/>
                <a:cs typeface="Calibri" panose="020F0502020204030204" pitchFamily="34" charset="0"/>
              </a:rPr>
              <a:t>. Elle est datée et signée</a:t>
            </a:r>
            <a:endParaRPr lang="fr-CH" sz="1600" i="1" dirty="0">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4602A7DD-0873-4E7F-A2FE-711EA5F32618}"/>
              </a:ext>
            </a:extLst>
          </p:cNvPr>
          <p:cNvSpPr>
            <a:spLocks noGrp="1"/>
          </p:cNvSpPr>
          <p:nvPr>
            <p:ph type="sldNum" sz="quarter" idx="12"/>
          </p:nvPr>
        </p:nvSpPr>
        <p:spPr/>
        <p:txBody>
          <a:bodyPr/>
          <a:lstStyle/>
          <a:p>
            <a:fld id="{D57F1E4F-1CFF-5643-939E-217C01CDF565}" type="slidenum">
              <a:rPr lang="en-US" smtClean="0"/>
              <a:pPr/>
              <a:t>28</a:t>
            </a:fld>
            <a:endParaRPr lang="en-US" dirty="0"/>
          </a:p>
        </p:txBody>
      </p:sp>
    </p:spTree>
    <p:extLst>
      <p:ext uri="{BB962C8B-B14F-4D97-AF65-F5344CB8AC3E}">
        <p14:creationId xmlns:p14="http://schemas.microsoft.com/office/powerpoint/2010/main" val="33315620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DAEA3C-514E-4755-9692-4323992D6434}"/>
              </a:ext>
            </a:extLst>
          </p:cNvPr>
          <p:cNvSpPr>
            <a:spLocks noGrp="1"/>
          </p:cNvSpPr>
          <p:nvPr>
            <p:ph type="title"/>
          </p:nvPr>
        </p:nvSpPr>
        <p:spPr>
          <a:xfrm>
            <a:off x="1420837" y="459439"/>
            <a:ext cx="10410092" cy="1021810"/>
          </a:xfrm>
        </p:spPr>
        <p:txBody>
          <a:bodyPr>
            <a:normAutofit fontScale="90000"/>
          </a:bodyPr>
          <a:lstStyle/>
          <a:p>
            <a:r>
              <a:rPr lang="fr-FR" sz="1800" b="1" dirty="0">
                <a:solidFill>
                  <a:srgbClr val="C00000"/>
                </a:solidFill>
                <a:latin typeface="Georgia" panose="02040502050405020303" pitchFamily="18" charset="0"/>
              </a:rPr>
              <a:t>La fiche du 4 août 2017 de la DACS (Direction des affaires civiles et du Sceau) relative au décret du 10 mai 2017 portant diverses dispositions procédurales relatives aux juridictions du travail apporte les précisions suivantes:(</a:t>
            </a:r>
            <a:r>
              <a:rPr lang="fr-FR" sz="1800" b="1" dirty="0">
                <a:solidFill>
                  <a:srgbClr val="C00000"/>
                </a:solidFill>
                <a:highlight>
                  <a:srgbClr val="FFFF00"/>
                </a:highlight>
                <a:latin typeface="Georgia" panose="02040502050405020303" pitchFamily="18" charset="0"/>
              </a:rPr>
              <a:t>en vigueur jusqu’au décret du 11 décembre 2019</a:t>
            </a:r>
            <a:r>
              <a:rPr lang="fr-FR" sz="1800" b="1" dirty="0">
                <a:solidFill>
                  <a:srgbClr val="C00000"/>
                </a:solidFill>
                <a:latin typeface="Georgia" panose="02040502050405020303" pitchFamily="18" charset="0"/>
              </a:rPr>
              <a:t>)</a:t>
            </a:r>
            <a:endParaRPr lang="fr-CH" sz="1800" b="1" dirty="0">
              <a:solidFill>
                <a:srgbClr val="C00000"/>
              </a:solidFill>
            </a:endParaRPr>
          </a:p>
        </p:txBody>
      </p:sp>
      <p:sp>
        <p:nvSpPr>
          <p:cNvPr id="3" name="Espace réservé du contenu 2">
            <a:extLst>
              <a:ext uri="{FF2B5EF4-FFF2-40B4-BE49-F238E27FC236}">
                <a16:creationId xmlns:a16="http://schemas.microsoft.com/office/drawing/2014/main" id="{5D5470EB-C45D-4167-B93C-D52B8CD4AD01}"/>
              </a:ext>
            </a:extLst>
          </p:cNvPr>
          <p:cNvSpPr>
            <a:spLocks noGrp="1"/>
          </p:cNvSpPr>
          <p:nvPr>
            <p:ph idx="1"/>
          </p:nvPr>
        </p:nvSpPr>
        <p:spPr>
          <a:xfrm>
            <a:off x="351692" y="1481249"/>
            <a:ext cx="11840308" cy="5376751"/>
          </a:xfrm>
        </p:spPr>
        <p:txBody>
          <a:bodyPr>
            <a:normAutofit fontScale="85000" lnSpcReduction="20000"/>
          </a:bodyPr>
          <a:lstStyle/>
          <a:p>
            <a:pPr algn="l" fontAlgn="base"/>
            <a:r>
              <a:rPr lang="fr-FR" b="0" i="0" u="none" strike="noStrike" dirty="0">
                <a:solidFill>
                  <a:srgbClr val="333333"/>
                </a:solidFill>
                <a:effectLst/>
                <a:latin typeface="Georgia" panose="02040502050405020303" pitchFamily="18" charset="0"/>
              </a:rPr>
              <a:t>&lt;&lt;La rédaction de l’article R. 1452-2 du code du travail issue du décret du 20 mai 2016 pouvait laisser entendre que la requête introductive d’instance devant le conseil de prud’hommes pouvait être déclarée nulle si le demandeur ne mentionnait pas les diligences en question.</a:t>
            </a:r>
          </a:p>
          <a:p>
            <a:pPr algn="l" fontAlgn="base"/>
            <a:r>
              <a:rPr lang="fr-FR" b="1" i="0" u="none" strike="noStrike" dirty="0">
                <a:solidFill>
                  <a:srgbClr val="333333"/>
                </a:solidFill>
                <a:effectLst/>
                <a:latin typeface="Georgia" panose="02040502050405020303" pitchFamily="18" charset="0"/>
              </a:rPr>
              <a:t>Ainsi comprise, la règle différait de celle applicable devant les autres juridictions civiles, et aboutissait à méconnaître le fait que le conseil de prud’hommes a dans tous les cas pour mission de concilier les parties. Il paraissait donc disproportionné de sanctionner par la nullité une requête ne mentionnant pas les diligences accomplies pour parvenir à un règlement amiable avant la saisine du conseil de prud’hommes, alors que cette juridiction pouvait sans désemparer procéder à la tentative de conciliation.</a:t>
            </a:r>
            <a:endParaRPr lang="fr-FR" b="0" i="0" u="none" strike="noStrike" dirty="0">
              <a:solidFill>
                <a:srgbClr val="333333"/>
              </a:solidFill>
              <a:effectLst/>
              <a:latin typeface="Georgia" panose="02040502050405020303" pitchFamily="18" charset="0"/>
            </a:endParaRPr>
          </a:p>
          <a:p>
            <a:pPr algn="l" fontAlgn="base"/>
            <a:r>
              <a:rPr lang="fr-FR" b="0" i="0" u="none" strike="noStrike" dirty="0">
                <a:solidFill>
                  <a:srgbClr val="333333"/>
                </a:solidFill>
                <a:effectLst/>
                <a:latin typeface="Georgia" panose="02040502050405020303" pitchFamily="18" charset="0"/>
              </a:rPr>
              <a:t>Afin d’éviter qu’un contentieux artificiel surgisse sur ce point, </a:t>
            </a:r>
            <a:r>
              <a:rPr lang="fr-FR" b="0" i="0" u="none" strike="noStrike" dirty="0">
                <a:solidFill>
                  <a:srgbClr val="0066CC"/>
                </a:solidFill>
                <a:effectLst/>
                <a:latin typeface="Georgia" panose="02040502050405020303" pitchFamily="18" charset="0"/>
                <a:hlinkClick r:id="rId2"/>
              </a:rPr>
              <a:t>le décret du 11 mai 2017</a:t>
            </a:r>
            <a:r>
              <a:rPr lang="fr-FR" b="0" i="0" u="none" strike="noStrike" dirty="0">
                <a:solidFill>
                  <a:srgbClr val="333333"/>
                </a:solidFill>
                <a:effectLst/>
                <a:latin typeface="Georgia" panose="02040502050405020303" pitchFamily="18" charset="0"/>
              </a:rPr>
              <a:t>opère une modification rédactionnelle dont il résulte que la requête, conformément au droit commun processuel, ne comporte que les mentions prescrites à peine de nullité à l’article 58 du code de procédure civile :</a:t>
            </a:r>
          </a:p>
          <a:p>
            <a:pPr algn="l" fontAlgn="base"/>
            <a:r>
              <a:rPr lang="fr-FR" b="0" i="0" u="none" strike="noStrike" dirty="0">
                <a:solidFill>
                  <a:srgbClr val="333333"/>
                </a:solidFill>
                <a:effectLst/>
                <a:latin typeface="Georgia" panose="02040502050405020303" pitchFamily="18" charset="0"/>
              </a:rPr>
              <a:t>1/ Pour les personnes physiques : l’indication des nom, prénoms, profession, domicile, nationalité, date et lieu de naissance du demandeur ;</a:t>
            </a:r>
          </a:p>
          <a:p>
            <a:pPr algn="l" fontAlgn="base"/>
            <a:r>
              <a:rPr lang="fr-FR" b="0" i="0" u="none" strike="noStrike" dirty="0">
                <a:solidFill>
                  <a:srgbClr val="333333"/>
                </a:solidFill>
                <a:effectLst/>
                <a:latin typeface="Georgia" panose="02040502050405020303" pitchFamily="18" charset="0"/>
              </a:rPr>
              <a:t>Pour les personnes morales : l’indication de leur forme, leur dénomination, leur siège social et de l’organe qui les représente légalement ;</a:t>
            </a:r>
          </a:p>
          <a:p>
            <a:pPr algn="l" fontAlgn="base"/>
            <a:r>
              <a:rPr lang="fr-FR" b="0" i="0" u="none" strike="noStrike" dirty="0">
                <a:solidFill>
                  <a:srgbClr val="333333"/>
                </a:solidFill>
                <a:effectLst/>
                <a:latin typeface="Georgia" panose="02040502050405020303" pitchFamily="18" charset="0"/>
              </a:rPr>
              <a:t>2/ L’indication des nom, prénoms et domicile de la personne contre laquelle la demande est formée, ou, s’il s’agit d’une personne morale, de sa dénomination et de son siège social ;</a:t>
            </a:r>
          </a:p>
          <a:p>
            <a:pPr algn="l" fontAlgn="base"/>
            <a:r>
              <a:rPr lang="fr-FR" b="0" i="0" u="none" strike="noStrike" dirty="0">
                <a:solidFill>
                  <a:srgbClr val="333333"/>
                </a:solidFill>
                <a:effectLst/>
                <a:latin typeface="Georgia" panose="02040502050405020303" pitchFamily="18" charset="0"/>
              </a:rPr>
              <a:t>3/ L’objet de la demande.</a:t>
            </a:r>
          </a:p>
          <a:p>
            <a:pPr algn="l" fontAlgn="base"/>
            <a:r>
              <a:rPr lang="fr-FR" b="0" i="0" u="none" strike="noStrike" dirty="0">
                <a:solidFill>
                  <a:srgbClr val="333333"/>
                </a:solidFill>
                <a:effectLst/>
                <a:latin typeface="Georgia" panose="02040502050405020303" pitchFamily="18" charset="0"/>
              </a:rPr>
              <a:t>La requête doit également comporter l’exposé sommaire des motifs de la demande et mentionner chacun des chefs de celle-ci. Elle est accompagnée des pièces que le demandeur souhaite invoquer à l’appui de ses prétentions. Ces pièces sont énumérées sur un bordereau qui lui est annexé. Ainsi qu’il a été indiqué à l’occasion de la publication du décret du 20 mai 2015, ces prescriptions ne sont pas prévues à peine de nullité.</a:t>
            </a:r>
          </a:p>
          <a:p>
            <a:endParaRPr lang="fr-CH" dirty="0"/>
          </a:p>
        </p:txBody>
      </p:sp>
      <p:sp>
        <p:nvSpPr>
          <p:cNvPr id="4" name="Espace réservé du numéro de diapositive 3">
            <a:extLst>
              <a:ext uri="{FF2B5EF4-FFF2-40B4-BE49-F238E27FC236}">
                <a16:creationId xmlns:a16="http://schemas.microsoft.com/office/drawing/2014/main" id="{07D73760-5528-4BFF-B153-8A3DCF467A49}"/>
              </a:ext>
            </a:extLst>
          </p:cNvPr>
          <p:cNvSpPr>
            <a:spLocks noGrp="1"/>
          </p:cNvSpPr>
          <p:nvPr>
            <p:ph type="sldNum" sz="quarter" idx="12"/>
          </p:nvPr>
        </p:nvSpPr>
        <p:spPr/>
        <p:txBody>
          <a:bodyPr/>
          <a:lstStyle/>
          <a:p>
            <a:fld id="{D57F1E4F-1CFF-5643-939E-217C01CDF565}" type="slidenum">
              <a:rPr lang="en-US" smtClean="0"/>
              <a:pPr/>
              <a:t>29</a:t>
            </a:fld>
            <a:endParaRPr lang="en-US" dirty="0"/>
          </a:p>
        </p:txBody>
      </p:sp>
    </p:spTree>
    <p:extLst>
      <p:ext uri="{BB962C8B-B14F-4D97-AF65-F5344CB8AC3E}">
        <p14:creationId xmlns:p14="http://schemas.microsoft.com/office/powerpoint/2010/main" val="2709910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062B60-4721-4D80-B764-E3B630C4D35D}"/>
              </a:ext>
            </a:extLst>
          </p:cNvPr>
          <p:cNvSpPr>
            <a:spLocks noGrp="1"/>
          </p:cNvSpPr>
          <p:nvPr>
            <p:ph type="title"/>
          </p:nvPr>
        </p:nvSpPr>
        <p:spPr>
          <a:xfrm>
            <a:off x="1561515" y="624110"/>
            <a:ext cx="9943098" cy="1120284"/>
          </a:xfrm>
        </p:spPr>
        <p:txBody>
          <a:bodyPr>
            <a:normAutofit fontScale="90000"/>
          </a:bodyPr>
          <a:lstStyle/>
          <a:p>
            <a:pPr algn="ctr"/>
            <a:r>
              <a:rPr lang="fr-FR" sz="3600" b="1" dirty="0">
                <a:solidFill>
                  <a:srgbClr val="C00000"/>
                </a:solidFill>
                <a:highlight>
                  <a:srgbClr val="FFFF00"/>
                </a:highlight>
                <a:latin typeface="Calibri" panose="020F0502020204030204" pitchFamily="34" charset="0"/>
                <a:cs typeface="Calibri" panose="020F0502020204030204" pitchFamily="34" charset="0"/>
              </a:rPr>
              <a:t>(suite) </a:t>
            </a:r>
            <a:r>
              <a:rPr lang="fr-FR" sz="3600" b="1" i="0" u="none" strike="noStrike" baseline="0" dirty="0">
                <a:solidFill>
                  <a:srgbClr val="C00000"/>
                </a:solidFill>
                <a:highlight>
                  <a:srgbClr val="FFFF00"/>
                </a:highlight>
                <a:latin typeface="Calibri" panose="020F0502020204030204" pitchFamily="34" charset="0"/>
                <a:cs typeface="Calibri" panose="020F0502020204030204" pitchFamily="34" charset="0"/>
              </a:rPr>
              <a:t>La procédure prud'homale a été modifiée par:</a:t>
            </a:r>
            <a:endParaRPr lang="fr-CH" dirty="0">
              <a:solidFill>
                <a:srgbClr val="C00000"/>
              </a:solidFill>
              <a:highlight>
                <a:srgbClr val="FFFF00"/>
              </a:highlight>
            </a:endParaRPr>
          </a:p>
        </p:txBody>
      </p:sp>
      <p:sp>
        <p:nvSpPr>
          <p:cNvPr id="3" name="Espace réservé du contenu 2">
            <a:extLst>
              <a:ext uri="{FF2B5EF4-FFF2-40B4-BE49-F238E27FC236}">
                <a16:creationId xmlns:a16="http://schemas.microsoft.com/office/drawing/2014/main" id="{0E323945-E2AC-4311-97CE-9A291C323E3D}"/>
              </a:ext>
            </a:extLst>
          </p:cNvPr>
          <p:cNvSpPr>
            <a:spLocks noGrp="1"/>
          </p:cNvSpPr>
          <p:nvPr>
            <p:ph idx="1"/>
          </p:nvPr>
        </p:nvSpPr>
        <p:spPr>
          <a:xfrm>
            <a:off x="1125415" y="1744394"/>
            <a:ext cx="10379197" cy="4740811"/>
          </a:xfrm>
        </p:spPr>
        <p:txBody>
          <a:bodyPr>
            <a:normAutofit lnSpcReduction="10000"/>
          </a:bodyPr>
          <a:lstStyle/>
          <a:p>
            <a:r>
              <a:rPr lang="fr-FR" sz="2400" b="1" i="0" u="none" strike="noStrike" baseline="0" dirty="0">
                <a:latin typeface="Calibri" panose="020F0502020204030204" pitchFamily="34" charset="0"/>
                <a:cs typeface="Calibri" panose="020F0502020204030204" pitchFamily="34" charset="0"/>
              </a:rPr>
              <a:t>•  Les articles 68 et 102 de la Loi n̊ 2016-1088 du 8 août 2016 publié au JORF n̊0184 du 9 août 2016</a:t>
            </a:r>
          </a:p>
          <a:p>
            <a:r>
              <a:rPr lang="fr-FR" sz="2400" b="1" i="0" u="none" strike="noStrike" baseline="0" dirty="0">
                <a:latin typeface="Calibri" panose="020F0502020204030204" pitchFamily="34" charset="0"/>
                <a:cs typeface="Calibri" panose="020F0502020204030204" pitchFamily="34" charset="0"/>
              </a:rPr>
              <a:t>• Le décret n̊ 2017-1008 du 10 mai 2017 portant diverses dispositions procédurales </a:t>
            </a:r>
          </a:p>
          <a:p>
            <a:r>
              <a:rPr lang="fr-FR" sz="2400" b="1" i="0" u="none" strike="noStrike" baseline="0" dirty="0">
                <a:latin typeface="Calibri" panose="020F0502020204030204" pitchFamily="34" charset="0"/>
                <a:cs typeface="Calibri" panose="020F0502020204030204" pitchFamily="34" charset="0"/>
              </a:rPr>
              <a:t>• Les circulaires ministérielles du 4 août 2017</a:t>
            </a:r>
          </a:p>
          <a:p>
            <a:r>
              <a:rPr lang="fr-FR" sz="2400" b="1" i="0" u="none" strike="noStrike" baseline="0" dirty="0">
                <a:latin typeface="Calibri" panose="020F0502020204030204" pitchFamily="34" charset="0"/>
                <a:cs typeface="Calibri" panose="020F0502020204030204" pitchFamily="34" charset="0"/>
              </a:rPr>
              <a:t>• La 3</a:t>
            </a:r>
            <a:r>
              <a:rPr lang="fr-FR" sz="2400" b="1" i="0" u="none" strike="noStrike" baseline="30000" dirty="0">
                <a:latin typeface="Calibri" panose="020F0502020204030204" pitchFamily="34" charset="0"/>
                <a:cs typeface="Calibri" panose="020F0502020204030204" pitchFamily="34" charset="0"/>
              </a:rPr>
              <a:t>ème</a:t>
            </a:r>
            <a:r>
              <a:rPr lang="fr-FR" sz="2400" b="1" i="0" u="none" strike="noStrike" baseline="0" dirty="0">
                <a:latin typeface="Calibri" panose="020F0502020204030204" pitchFamily="34" charset="0"/>
                <a:cs typeface="Calibri" panose="020F0502020204030204" pitchFamily="34" charset="0"/>
              </a:rPr>
              <a:t>  ordonnance du 22 septembre 2017 </a:t>
            </a:r>
          </a:p>
          <a:p>
            <a:r>
              <a:rPr lang="fr-FR" sz="2400" b="0" i="0" u="none" strike="noStrike" baseline="0" dirty="0">
                <a:latin typeface="Calibri" panose="020F0502020204030204" pitchFamily="34" charset="0"/>
                <a:cs typeface="Calibri" panose="020F0502020204030204" pitchFamily="34" charset="0"/>
              </a:rPr>
              <a:t>• </a:t>
            </a:r>
            <a:r>
              <a:rPr lang="fr-FR" sz="2400" b="1" i="0" u="none" strike="noStrike" baseline="0" dirty="0">
                <a:latin typeface="Calibri" panose="020F0502020204030204" pitchFamily="34" charset="0"/>
                <a:cs typeface="Calibri" panose="020F0502020204030204" pitchFamily="34" charset="0"/>
              </a:rPr>
              <a:t>Le Décret n̊  2017-1698 du 15 décembre 2017 portant diverses mesures relatives à la procédure suivie devant le conseil de prud'hommes a pour objet l'adaptation de la procédure prud'homale en matière de contestation des avis, propositions, conclusions écrites ou indications du médecin du travail, de partage de voix lors de l'audience du bureau de conciliation et d'orientation et de représentation des parties. </a:t>
            </a:r>
          </a:p>
          <a:p>
            <a:endParaRPr lang="fr-FR" sz="2400" b="1" i="0" u="none" strike="noStrike" baseline="0" dirty="0">
              <a:latin typeface="Calibri" panose="020F0502020204030204" pitchFamily="34" charset="0"/>
              <a:cs typeface="Calibri" panose="020F0502020204030204" pitchFamily="34" charset="0"/>
            </a:endParaRPr>
          </a:p>
          <a:p>
            <a:endParaRPr lang="fr-CH" dirty="0"/>
          </a:p>
        </p:txBody>
      </p:sp>
      <p:sp>
        <p:nvSpPr>
          <p:cNvPr id="4" name="Espace réservé du numéro de diapositive 3">
            <a:extLst>
              <a:ext uri="{FF2B5EF4-FFF2-40B4-BE49-F238E27FC236}">
                <a16:creationId xmlns:a16="http://schemas.microsoft.com/office/drawing/2014/main" id="{8EC53809-9EE3-48FA-BAE3-79EB2C77195A}"/>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13142289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69F7C2-5814-40CC-BB8E-BBF2F0D1F71F}"/>
              </a:ext>
            </a:extLst>
          </p:cNvPr>
          <p:cNvSpPr>
            <a:spLocks noGrp="1"/>
          </p:cNvSpPr>
          <p:nvPr>
            <p:ph type="title"/>
          </p:nvPr>
        </p:nvSpPr>
        <p:spPr>
          <a:xfrm>
            <a:off x="1828801" y="624110"/>
            <a:ext cx="9675812" cy="1280890"/>
          </a:xfrm>
        </p:spPr>
        <p:txBody>
          <a:bodyPr/>
          <a:lstStyle/>
          <a:p>
            <a:r>
              <a:rPr lang="fr-FR" b="1" dirty="0">
                <a:solidFill>
                  <a:srgbClr val="C00000"/>
                </a:solidFill>
              </a:rPr>
              <a:t>Bordereau de pièces.  </a:t>
            </a:r>
            <a:br>
              <a:rPr lang="fr-FR" dirty="0"/>
            </a:br>
            <a:endParaRPr lang="fr-CH" dirty="0"/>
          </a:p>
        </p:txBody>
      </p:sp>
      <p:sp>
        <p:nvSpPr>
          <p:cNvPr id="3" name="Espace réservé du contenu 2">
            <a:extLst>
              <a:ext uri="{FF2B5EF4-FFF2-40B4-BE49-F238E27FC236}">
                <a16:creationId xmlns:a16="http://schemas.microsoft.com/office/drawing/2014/main" id="{40FBEB9E-FC76-4DDF-95C0-5203DFE226EA}"/>
              </a:ext>
            </a:extLst>
          </p:cNvPr>
          <p:cNvSpPr>
            <a:spLocks noGrp="1"/>
          </p:cNvSpPr>
          <p:nvPr>
            <p:ph idx="1"/>
          </p:nvPr>
        </p:nvSpPr>
        <p:spPr>
          <a:xfrm>
            <a:off x="956603" y="2133600"/>
            <a:ext cx="10548009" cy="3777622"/>
          </a:xfrm>
        </p:spPr>
        <p:txBody>
          <a:bodyPr/>
          <a:lstStyle/>
          <a:p>
            <a:r>
              <a:rPr lang="fr-FR" dirty="0"/>
              <a:t> </a:t>
            </a:r>
            <a:r>
              <a:rPr lang="fr-FR" sz="2400" dirty="0"/>
              <a:t>La requête doit être accompagnée des pièces justificatives récapitulées dans un bordereau. Il s’agit, là aussi, de favoriser la conciliation dès la première comparution des parties mais aussi de faciliter la mise en état, par un échange préalable des pièces. Le formulaire </a:t>
            </a:r>
            <a:r>
              <a:rPr lang="fr-FR" sz="2400" dirty="0" err="1"/>
              <a:t>Cerfa</a:t>
            </a:r>
            <a:r>
              <a:rPr lang="fr-FR" sz="2400" dirty="0"/>
              <a:t>  comporte un modèle de bordereau en annexe. </a:t>
            </a:r>
            <a:endParaRPr lang="fr-CH" sz="2400" dirty="0"/>
          </a:p>
        </p:txBody>
      </p:sp>
      <p:sp>
        <p:nvSpPr>
          <p:cNvPr id="4" name="Espace réservé du numéro de diapositive 3">
            <a:extLst>
              <a:ext uri="{FF2B5EF4-FFF2-40B4-BE49-F238E27FC236}">
                <a16:creationId xmlns:a16="http://schemas.microsoft.com/office/drawing/2014/main" id="{A9AA9D06-E69F-48A3-99F4-60D182610E7D}"/>
              </a:ext>
            </a:extLst>
          </p:cNvPr>
          <p:cNvSpPr>
            <a:spLocks noGrp="1"/>
          </p:cNvSpPr>
          <p:nvPr>
            <p:ph type="sldNum" sz="quarter" idx="12"/>
          </p:nvPr>
        </p:nvSpPr>
        <p:spPr/>
        <p:txBody>
          <a:bodyPr/>
          <a:lstStyle/>
          <a:p>
            <a:fld id="{D57F1E4F-1CFF-5643-939E-217C01CDF565}" type="slidenum">
              <a:rPr lang="en-US" smtClean="0"/>
              <a:pPr/>
              <a:t>30</a:t>
            </a:fld>
            <a:endParaRPr lang="en-US" dirty="0"/>
          </a:p>
        </p:txBody>
      </p:sp>
    </p:spTree>
    <p:extLst>
      <p:ext uri="{BB962C8B-B14F-4D97-AF65-F5344CB8AC3E}">
        <p14:creationId xmlns:p14="http://schemas.microsoft.com/office/powerpoint/2010/main" val="33096936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7BF46E-85DA-4683-886D-16DED30C538C}"/>
              </a:ext>
            </a:extLst>
          </p:cNvPr>
          <p:cNvSpPr>
            <a:spLocks noGrp="1"/>
          </p:cNvSpPr>
          <p:nvPr>
            <p:ph type="title"/>
          </p:nvPr>
        </p:nvSpPr>
        <p:spPr>
          <a:xfrm>
            <a:off x="1744395" y="624110"/>
            <a:ext cx="9760218" cy="1280890"/>
          </a:xfrm>
        </p:spPr>
        <p:txBody>
          <a:bodyPr/>
          <a:lstStyle/>
          <a:p>
            <a:r>
              <a:rPr lang="fr-FR" b="1" dirty="0">
                <a:solidFill>
                  <a:srgbClr val="C00000"/>
                </a:solidFill>
              </a:rPr>
              <a:t>Nombre d’exemplaires.  </a:t>
            </a:r>
            <a:br>
              <a:rPr lang="fr-FR" dirty="0"/>
            </a:br>
            <a:endParaRPr lang="fr-CH" dirty="0"/>
          </a:p>
        </p:txBody>
      </p:sp>
      <p:sp>
        <p:nvSpPr>
          <p:cNvPr id="3" name="Espace réservé du contenu 2">
            <a:extLst>
              <a:ext uri="{FF2B5EF4-FFF2-40B4-BE49-F238E27FC236}">
                <a16:creationId xmlns:a16="http://schemas.microsoft.com/office/drawing/2014/main" id="{DD3391F4-88B1-452D-B105-E14CC8D77979}"/>
              </a:ext>
            </a:extLst>
          </p:cNvPr>
          <p:cNvSpPr>
            <a:spLocks noGrp="1"/>
          </p:cNvSpPr>
          <p:nvPr>
            <p:ph idx="1"/>
          </p:nvPr>
        </p:nvSpPr>
        <p:spPr>
          <a:xfrm>
            <a:off x="1069145" y="2133600"/>
            <a:ext cx="10435467" cy="3777622"/>
          </a:xfrm>
        </p:spPr>
        <p:txBody>
          <a:bodyPr/>
          <a:lstStyle/>
          <a:p>
            <a:r>
              <a:rPr lang="fr-FR" dirty="0"/>
              <a:t> </a:t>
            </a:r>
            <a:r>
              <a:rPr lang="fr-FR" sz="2400" dirty="0"/>
              <a:t>La  requête  et  le  bordereau  doivent  être  établis  en  autant  d’exemplaires  qu’il  existe  de défendeurs,  outre  un  exemplaire  destiné  à  la  juridiction.  </a:t>
            </a:r>
          </a:p>
          <a:p>
            <a:r>
              <a:rPr lang="fr-FR" sz="2400" dirty="0"/>
              <a:t>Il  incombe  en effet  au  greffe  de communiquer la requête et le bordereau aux parties en défense mais pas les pièces. </a:t>
            </a:r>
            <a:endParaRPr lang="fr-CH" sz="2400" dirty="0"/>
          </a:p>
        </p:txBody>
      </p:sp>
      <p:sp>
        <p:nvSpPr>
          <p:cNvPr id="4" name="Espace réservé du numéro de diapositive 3">
            <a:extLst>
              <a:ext uri="{FF2B5EF4-FFF2-40B4-BE49-F238E27FC236}">
                <a16:creationId xmlns:a16="http://schemas.microsoft.com/office/drawing/2014/main" id="{3D6FA1D8-5FEA-4A53-9A3E-4A440F4C8341}"/>
              </a:ext>
            </a:extLst>
          </p:cNvPr>
          <p:cNvSpPr>
            <a:spLocks noGrp="1"/>
          </p:cNvSpPr>
          <p:nvPr>
            <p:ph type="sldNum" sz="quarter" idx="12"/>
          </p:nvPr>
        </p:nvSpPr>
        <p:spPr/>
        <p:txBody>
          <a:bodyPr/>
          <a:lstStyle/>
          <a:p>
            <a:fld id="{D57F1E4F-1CFF-5643-939E-217C01CDF565}" type="slidenum">
              <a:rPr lang="en-US" smtClean="0"/>
              <a:pPr/>
              <a:t>31</a:t>
            </a:fld>
            <a:endParaRPr lang="en-US" dirty="0"/>
          </a:p>
        </p:txBody>
      </p:sp>
    </p:spTree>
    <p:extLst>
      <p:ext uri="{BB962C8B-B14F-4D97-AF65-F5344CB8AC3E}">
        <p14:creationId xmlns:p14="http://schemas.microsoft.com/office/powerpoint/2010/main" val="34445885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C3CCA3-F888-435B-9FE4-A6DA7F83E568}"/>
              </a:ext>
            </a:extLst>
          </p:cNvPr>
          <p:cNvSpPr>
            <a:spLocks noGrp="1"/>
          </p:cNvSpPr>
          <p:nvPr>
            <p:ph type="title"/>
          </p:nvPr>
        </p:nvSpPr>
        <p:spPr/>
        <p:txBody>
          <a:bodyPr/>
          <a:lstStyle/>
          <a:p>
            <a:r>
              <a:rPr lang="fr-FR" b="1" dirty="0">
                <a:solidFill>
                  <a:srgbClr val="C00000"/>
                </a:solidFill>
              </a:rPr>
              <a:t>Les parties</a:t>
            </a:r>
            <a:endParaRPr lang="fr-CH" b="1" dirty="0">
              <a:solidFill>
                <a:srgbClr val="C00000"/>
              </a:solidFill>
            </a:endParaRPr>
          </a:p>
        </p:txBody>
      </p:sp>
      <p:sp>
        <p:nvSpPr>
          <p:cNvPr id="3" name="Espace réservé du contenu 2">
            <a:extLst>
              <a:ext uri="{FF2B5EF4-FFF2-40B4-BE49-F238E27FC236}">
                <a16:creationId xmlns:a16="http://schemas.microsoft.com/office/drawing/2014/main" id="{FC45F2BF-DE84-4173-A220-733A9C75172A}"/>
              </a:ext>
            </a:extLst>
          </p:cNvPr>
          <p:cNvSpPr>
            <a:spLocks noGrp="1"/>
          </p:cNvSpPr>
          <p:nvPr>
            <p:ph idx="1"/>
          </p:nvPr>
        </p:nvSpPr>
        <p:spPr>
          <a:xfrm>
            <a:off x="928468" y="2133600"/>
            <a:ext cx="10576144" cy="3777622"/>
          </a:xfrm>
        </p:spPr>
        <p:txBody>
          <a:bodyPr>
            <a:normAutofit lnSpcReduction="10000"/>
          </a:bodyPr>
          <a:lstStyle/>
          <a:p>
            <a:r>
              <a:rPr lang="fr-FR" sz="2400" b="1" dirty="0">
                <a:solidFill>
                  <a:srgbClr val="C00000"/>
                </a:solidFill>
              </a:rPr>
              <a:t>Le DEMANDEUR est :</a:t>
            </a:r>
          </a:p>
          <a:p>
            <a:r>
              <a:rPr lang="fr-FR" sz="2400" dirty="0"/>
              <a:t>soit un SALARIE (majorité des cas) </a:t>
            </a:r>
          </a:p>
          <a:p>
            <a:r>
              <a:rPr lang="fr-FR" sz="2400" dirty="0"/>
              <a:t>soit un EMPLOYEUR (infime minorité de cas)</a:t>
            </a:r>
          </a:p>
          <a:p>
            <a:r>
              <a:rPr lang="fr-FR" sz="2400" dirty="0"/>
              <a:t>Soit un SYNDICAT (infime minorité de cas)</a:t>
            </a:r>
          </a:p>
          <a:p>
            <a:r>
              <a:rPr lang="fr-FR" sz="2400" b="1" dirty="0">
                <a:solidFill>
                  <a:srgbClr val="C00000"/>
                </a:solidFill>
              </a:rPr>
              <a:t>Le DEFENDEUR est :</a:t>
            </a:r>
          </a:p>
          <a:p>
            <a:r>
              <a:rPr lang="fr-FR" sz="2400" dirty="0">
                <a:solidFill>
                  <a:schemeClr val="tx1"/>
                </a:solidFill>
              </a:rPr>
              <a:t>Soit un employeur</a:t>
            </a:r>
          </a:p>
          <a:p>
            <a:r>
              <a:rPr lang="fr-FR" sz="2400" dirty="0">
                <a:solidFill>
                  <a:schemeClr val="tx1"/>
                </a:solidFill>
              </a:rPr>
              <a:t>Soit un salarié</a:t>
            </a:r>
          </a:p>
          <a:p>
            <a:r>
              <a:rPr lang="fr-FR" sz="2400" dirty="0">
                <a:solidFill>
                  <a:schemeClr val="tx1"/>
                </a:solidFill>
              </a:rPr>
              <a:t>Soit un mandataire et l’AGS</a:t>
            </a:r>
          </a:p>
          <a:p>
            <a:endParaRPr lang="fr-FR" sz="2400" dirty="0"/>
          </a:p>
          <a:p>
            <a:endParaRPr lang="fr-CH" sz="2400" dirty="0"/>
          </a:p>
        </p:txBody>
      </p:sp>
      <p:sp>
        <p:nvSpPr>
          <p:cNvPr id="4" name="Espace réservé du numéro de diapositive 3">
            <a:extLst>
              <a:ext uri="{FF2B5EF4-FFF2-40B4-BE49-F238E27FC236}">
                <a16:creationId xmlns:a16="http://schemas.microsoft.com/office/drawing/2014/main" id="{E3E2ABF4-D8A1-45D3-A9FC-5279D6584140}"/>
              </a:ext>
            </a:extLst>
          </p:cNvPr>
          <p:cNvSpPr>
            <a:spLocks noGrp="1"/>
          </p:cNvSpPr>
          <p:nvPr>
            <p:ph type="sldNum" sz="quarter" idx="12"/>
          </p:nvPr>
        </p:nvSpPr>
        <p:spPr/>
        <p:txBody>
          <a:bodyPr/>
          <a:lstStyle/>
          <a:p>
            <a:fld id="{D57F1E4F-1CFF-5643-939E-217C01CDF565}" type="slidenum">
              <a:rPr lang="en-US" smtClean="0"/>
              <a:pPr/>
              <a:t>32</a:t>
            </a:fld>
            <a:endParaRPr lang="en-US" dirty="0"/>
          </a:p>
        </p:txBody>
      </p:sp>
    </p:spTree>
    <p:extLst>
      <p:ext uri="{BB962C8B-B14F-4D97-AF65-F5344CB8AC3E}">
        <p14:creationId xmlns:p14="http://schemas.microsoft.com/office/powerpoint/2010/main" val="40932432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C3CCA3-F888-435B-9FE4-A6DA7F83E568}"/>
              </a:ext>
            </a:extLst>
          </p:cNvPr>
          <p:cNvSpPr>
            <a:spLocks noGrp="1"/>
          </p:cNvSpPr>
          <p:nvPr>
            <p:ph type="title"/>
          </p:nvPr>
        </p:nvSpPr>
        <p:spPr/>
        <p:txBody>
          <a:bodyPr/>
          <a:lstStyle/>
          <a:p>
            <a:r>
              <a:rPr lang="fr-FR" b="1" dirty="0">
                <a:solidFill>
                  <a:srgbClr val="C00000"/>
                </a:solidFill>
              </a:rPr>
              <a:t>Les parties</a:t>
            </a:r>
            <a:endParaRPr lang="fr-CH" b="1" dirty="0">
              <a:solidFill>
                <a:srgbClr val="C00000"/>
              </a:solidFill>
            </a:endParaRPr>
          </a:p>
        </p:txBody>
      </p:sp>
      <p:sp>
        <p:nvSpPr>
          <p:cNvPr id="3" name="Espace réservé du contenu 2">
            <a:extLst>
              <a:ext uri="{FF2B5EF4-FFF2-40B4-BE49-F238E27FC236}">
                <a16:creationId xmlns:a16="http://schemas.microsoft.com/office/drawing/2014/main" id="{FC45F2BF-DE84-4173-A220-733A9C75172A}"/>
              </a:ext>
            </a:extLst>
          </p:cNvPr>
          <p:cNvSpPr>
            <a:spLocks noGrp="1"/>
          </p:cNvSpPr>
          <p:nvPr>
            <p:ph idx="1"/>
          </p:nvPr>
        </p:nvSpPr>
        <p:spPr>
          <a:xfrm>
            <a:off x="807928" y="1641231"/>
            <a:ext cx="10576144" cy="3777622"/>
          </a:xfrm>
        </p:spPr>
        <p:txBody>
          <a:bodyPr>
            <a:normAutofit fontScale="92500" lnSpcReduction="10000"/>
          </a:bodyPr>
          <a:lstStyle/>
          <a:p>
            <a:r>
              <a:rPr lang="fr-FR" sz="2400" dirty="0">
                <a:solidFill>
                  <a:schemeClr val="tx1"/>
                </a:solidFill>
              </a:rPr>
              <a:t>L'article L. 1411-6 du code du travail précise que « </a:t>
            </a:r>
            <a:r>
              <a:rPr lang="fr-FR" sz="2400" b="1" dirty="0">
                <a:solidFill>
                  <a:srgbClr val="C00000"/>
                </a:solidFill>
              </a:rPr>
              <a:t>lorsqu'un organisme se substitue habituellement aux obligations légales de l'employeur</a:t>
            </a:r>
            <a:r>
              <a:rPr lang="fr-FR" sz="2400" dirty="0">
                <a:solidFill>
                  <a:schemeClr val="tx1"/>
                </a:solidFill>
              </a:rPr>
              <a:t>, il peut être mis en cause aux côtés de celui-ci en cas de litige entre l'employeur et les salariés qu'il emploie ». Il appartient au salarié de procéder à cette mise en cause. À défaut, le conseil de prud'hommes est incompétent alors même que les sommes, objet du litige, trouvent leur origine dans l'exécution du contrat de travail (Soc. 5 avr. 2012, no 11-14.020 </a:t>
            </a:r>
          </a:p>
          <a:p>
            <a:r>
              <a:rPr lang="fr-FR" sz="2400" b="1" dirty="0"/>
              <a:t>C'est le cas notamment des caisses de congés payés</a:t>
            </a:r>
          </a:p>
          <a:p>
            <a:r>
              <a:rPr lang="fr-FR" sz="2400" b="1" dirty="0"/>
              <a:t>C'est aussi le cas des associations d'aide à la personne </a:t>
            </a:r>
            <a:r>
              <a:rPr lang="fr-FR" sz="2400" dirty="0"/>
              <a:t>qui se substituent à l'employeur pour établir les fiches de paye (Soc. 28 févr. 2006, no 03-44.781  </a:t>
            </a:r>
          </a:p>
          <a:p>
            <a:endParaRPr lang="fr-CH" sz="2400" dirty="0"/>
          </a:p>
        </p:txBody>
      </p:sp>
      <p:sp>
        <p:nvSpPr>
          <p:cNvPr id="4" name="Espace réservé du numéro de diapositive 3">
            <a:extLst>
              <a:ext uri="{FF2B5EF4-FFF2-40B4-BE49-F238E27FC236}">
                <a16:creationId xmlns:a16="http://schemas.microsoft.com/office/drawing/2014/main" id="{E3E2ABF4-D8A1-45D3-A9FC-5279D6584140}"/>
              </a:ext>
            </a:extLst>
          </p:cNvPr>
          <p:cNvSpPr>
            <a:spLocks noGrp="1"/>
          </p:cNvSpPr>
          <p:nvPr>
            <p:ph type="sldNum" sz="quarter" idx="12"/>
          </p:nvPr>
        </p:nvSpPr>
        <p:spPr/>
        <p:txBody>
          <a:bodyPr/>
          <a:lstStyle/>
          <a:p>
            <a:fld id="{D57F1E4F-1CFF-5643-939E-217C01CDF565}" type="slidenum">
              <a:rPr lang="en-US" smtClean="0"/>
              <a:pPr/>
              <a:t>33</a:t>
            </a:fld>
            <a:endParaRPr lang="en-US" dirty="0"/>
          </a:p>
        </p:txBody>
      </p:sp>
    </p:spTree>
    <p:extLst>
      <p:ext uri="{BB962C8B-B14F-4D97-AF65-F5344CB8AC3E}">
        <p14:creationId xmlns:p14="http://schemas.microsoft.com/office/powerpoint/2010/main" val="16416285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C3CCA3-F888-435B-9FE4-A6DA7F83E568}"/>
              </a:ext>
            </a:extLst>
          </p:cNvPr>
          <p:cNvSpPr>
            <a:spLocks noGrp="1"/>
          </p:cNvSpPr>
          <p:nvPr>
            <p:ph type="title"/>
          </p:nvPr>
        </p:nvSpPr>
        <p:spPr>
          <a:xfrm>
            <a:off x="1730327" y="624110"/>
            <a:ext cx="9774286" cy="1280890"/>
          </a:xfrm>
        </p:spPr>
        <p:txBody>
          <a:bodyPr/>
          <a:lstStyle/>
          <a:p>
            <a:r>
              <a:rPr lang="fr-FR" b="1" dirty="0">
                <a:solidFill>
                  <a:srgbClr val="C00000"/>
                </a:solidFill>
              </a:rPr>
              <a:t>Le procès prud’homal oppose :</a:t>
            </a:r>
            <a:br>
              <a:rPr lang="fr-FR" b="1" dirty="0">
                <a:solidFill>
                  <a:srgbClr val="C00000"/>
                </a:solidFill>
              </a:rPr>
            </a:br>
            <a:endParaRPr lang="fr-CH" dirty="0"/>
          </a:p>
        </p:txBody>
      </p:sp>
      <p:sp>
        <p:nvSpPr>
          <p:cNvPr id="3" name="Espace réservé du contenu 2">
            <a:extLst>
              <a:ext uri="{FF2B5EF4-FFF2-40B4-BE49-F238E27FC236}">
                <a16:creationId xmlns:a16="http://schemas.microsoft.com/office/drawing/2014/main" id="{FC45F2BF-DE84-4173-A220-733A9C75172A}"/>
              </a:ext>
            </a:extLst>
          </p:cNvPr>
          <p:cNvSpPr>
            <a:spLocks noGrp="1"/>
          </p:cNvSpPr>
          <p:nvPr>
            <p:ph idx="1"/>
          </p:nvPr>
        </p:nvSpPr>
        <p:spPr>
          <a:xfrm>
            <a:off x="773723" y="1716257"/>
            <a:ext cx="11000935" cy="4839287"/>
          </a:xfrm>
        </p:spPr>
        <p:txBody>
          <a:bodyPr>
            <a:normAutofit/>
          </a:bodyPr>
          <a:lstStyle/>
          <a:p>
            <a:r>
              <a:rPr lang="fr-FR" sz="2400" b="1" dirty="0">
                <a:solidFill>
                  <a:srgbClr val="C00000"/>
                </a:solidFill>
              </a:rPr>
              <a:t>un salarié à un employeur</a:t>
            </a:r>
          </a:p>
          <a:p>
            <a:r>
              <a:rPr lang="fr-FR" sz="2400" b="1" dirty="0">
                <a:solidFill>
                  <a:schemeClr val="tx1"/>
                </a:solidFill>
              </a:rPr>
              <a:t>ou</a:t>
            </a:r>
          </a:p>
          <a:p>
            <a:r>
              <a:rPr lang="fr-FR" sz="2400" b="1" dirty="0">
                <a:solidFill>
                  <a:srgbClr val="C00000"/>
                </a:solidFill>
              </a:rPr>
              <a:t>Un employeur à un salarié</a:t>
            </a:r>
          </a:p>
          <a:p>
            <a:r>
              <a:rPr lang="fr-FR" sz="2400" b="1" dirty="0">
                <a:solidFill>
                  <a:schemeClr val="tx1"/>
                </a:solidFill>
              </a:rPr>
              <a:t>ou</a:t>
            </a:r>
          </a:p>
          <a:p>
            <a:r>
              <a:rPr lang="fr-FR" sz="2400" b="1" dirty="0">
                <a:solidFill>
                  <a:srgbClr val="C00000"/>
                </a:solidFill>
              </a:rPr>
              <a:t>Un salarié à un salarié </a:t>
            </a:r>
            <a:r>
              <a:rPr lang="fr-FR" sz="2000" dirty="0">
                <a:solidFill>
                  <a:srgbClr val="C00000"/>
                </a:solidFill>
              </a:rPr>
              <a:t>(article L1411-3 :&lt;&lt;Le conseil de prud'hommes règle les différends et litiges nés entre salariés à l'occasion du travail&gt;&gt;).</a:t>
            </a:r>
          </a:p>
          <a:p>
            <a:pPr marL="0" indent="0">
              <a:buNone/>
            </a:pPr>
            <a:r>
              <a:rPr lang="fr-FR" sz="2400" b="1" dirty="0">
                <a:solidFill>
                  <a:srgbClr val="C00000"/>
                </a:solidFill>
              </a:rPr>
              <a:t> </a:t>
            </a:r>
          </a:p>
          <a:p>
            <a:endParaRPr lang="fr-FR" sz="2400" b="1" dirty="0">
              <a:solidFill>
                <a:srgbClr val="C00000"/>
              </a:solidFill>
            </a:endParaRPr>
          </a:p>
          <a:p>
            <a:r>
              <a:rPr lang="fr-FR" sz="2400" b="1" dirty="0">
                <a:solidFill>
                  <a:srgbClr val="C00000"/>
                </a:solidFill>
              </a:rPr>
              <a:t>MAIS JAMAIS UN EMPLOYEUR à UN EMPLOYEUR</a:t>
            </a:r>
            <a:endParaRPr lang="fr-FR" sz="2400" dirty="0"/>
          </a:p>
          <a:p>
            <a:endParaRPr lang="fr-CH" sz="2400" dirty="0"/>
          </a:p>
        </p:txBody>
      </p:sp>
      <p:sp>
        <p:nvSpPr>
          <p:cNvPr id="4" name="Espace réservé du numéro de diapositive 3">
            <a:extLst>
              <a:ext uri="{FF2B5EF4-FFF2-40B4-BE49-F238E27FC236}">
                <a16:creationId xmlns:a16="http://schemas.microsoft.com/office/drawing/2014/main" id="{E3E2ABF4-D8A1-45D3-A9FC-5279D6584140}"/>
              </a:ext>
            </a:extLst>
          </p:cNvPr>
          <p:cNvSpPr>
            <a:spLocks noGrp="1"/>
          </p:cNvSpPr>
          <p:nvPr>
            <p:ph type="sldNum" sz="quarter" idx="12"/>
          </p:nvPr>
        </p:nvSpPr>
        <p:spPr/>
        <p:txBody>
          <a:bodyPr/>
          <a:lstStyle/>
          <a:p>
            <a:fld id="{D57F1E4F-1CFF-5643-939E-217C01CDF565}" type="slidenum">
              <a:rPr lang="en-US" smtClean="0"/>
              <a:pPr/>
              <a:t>34</a:t>
            </a:fld>
            <a:endParaRPr lang="en-US" dirty="0"/>
          </a:p>
        </p:txBody>
      </p:sp>
    </p:spTree>
    <p:extLst>
      <p:ext uri="{BB962C8B-B14F-4D97-AF65-F5344CB8AC3E}">
        <p14:creationId xmlns:p14="http://schemas.microsoft.com/office/powerpoint/2010/main" val="42361806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C3CCA3-F888-435B-9FE4-A6DA7F83E568}"/>
              </a:ext>
            </a:extLst>
          </p:cNvPr>
          <p:cNvSpPr>
            <a:spLocks noGrp="1"/>
          </p:cNvSpPr>
          <p:nvPr>
            <p:ph type="title"/>
          </p:nvPr>
        </p:nvSpPr>
        <p:spPr>
          <a:xfrm>
            <a:off x="1730327" y="624110"/>
            <a:ext cx="9774286" cy="1280890"/>
          </a:xfrm>
        </p:spPr>
        <p:txBody>
          <a:bodyPr/>
          <a:lstStyle/>
          <a:p>
            <a:r>
              <a:rPr lang="fr-FR" b="1" dirty="0">
                <a:solidFill>
                  <a:srgbClr val="C00000"/>
                </a:solidFill>
              </a:rPr>
              <a:t>Le procès prud’homal oppose :</a:t>
            </a:r>
            <a:br>
              <a:rPr lang="fr-FR" b="1" dirty="0">
                <a:solidFill>
                  <a:srgbClr val="C00000"/>
                </a:solidFill>
              </a:rPr>
            </a:br>
            <a:endParaRPr lang="fr-CH" dirty="0"/>
          </a:p>
        </p:txBody>
      </p:sp>
      <p:sp>
        <p:nvSpPr>
          <p:cNvPr id="3" name="Espace réservé du contenu 2">
            <a:extLst>
              <a:ext uri="{FF2B5EF4-FFF2-40B4-BE49-F238E27FC236}">
                <a16:creationId xmlns:a16="http://schemas.microsoft.com/office/drawing/2014/main" id="{FC45F2BF-DE84-4173-A220-733A9C75172A}"/>
              </a:ext>
            </a:extLst>
          </p:cNvPr>
          <p:cNvSpPr>
            <a:spLocks noGrp="1"/>
          </p:cNvSpPr>
          <p:nvPr>
            <p:ph idx="1"/>
          </p:nvPr>
        </p:nvSpPr>
        <p:spPr>
          <a:xfrm>
            <a:off x="773723" y="1716257"/>
            <a:ext cx="11000935" cy="4839287"/>
          </a:xfrm>
        </p:spPr>
        <p:txBody>
          <a:bodyPr>
            <a:normAutofit/>
          </a:bodyPr>
          <a:lstStyle/>
          <a:p>
            <a:r>
              <a:rPr lang="fr-FR" sz="2400" b="1" dirty="0">
                <a:solidFill>
                  <a:schemeClr val="tx1"/>
                </a:solidFill>
              </a:rPr>
              <a:t>Le conseil de prud'hommes n'est pas compétent pour connaître des litiges entre employeurs. </a:t>
            </a:r>
          </a:p>
          <a:p>
            <a:r>
              <a:rPr lang="fr-FR" sz="2400" b="1" dirty="0">
                <a:solidFill>
                  <a:schemeClr val="tx1"/>
                </a:solidFill>
              </a:rPr>
              <a:t>Le nouvel employeur, qui se voit reprocher de s'être rendu complice de la violation d'une clause de non-concurrence, ne peut être attrait devant la juridiction prud'homale (Soc. 22 févr. 2000, no 97-42.070 , inédit. – Soc. 26 oct. 2010, nos 09-71.313  et 09-72.558</a:t>
            </a:r>
            <a:endParaRPr lang="fr-CH" sz="2400" dirty="0">
              <a:solidFill>
                <a:schemeClr val="tx1"/>
              </a:solidFill>
            </a:endParaRPr>
          </a:p>
        </p:txBody>
      </p:sp>
      <p:sp>
        <p:nvSpPr>
          <p:cNvPr id="4" name="Espace réservé du numéro de diapositive 3">
            <a:extLst>
              <a:ext uri="{FF2B5EF4-FFF2-40B4-BE49-F238E27FC236}">
                <a16:creationId xmlns:a16="http://schemas.microsoft.com/office/drawing/2014/main" id="{E3E2ABF4-D8A1-45D3-A9FC-5279D6584140}"/>
              </a:ext>
            </a:extLst>
          </p:cNvPr>
          <p:cNvSpPr>
            <a:spLocks noGrp="1"/>
          </p:cNvSpPr>
          <p:nvPr>
            <p:ph type="sldNum" sz="quarter" idx="12"/>
          </p:nvPr>
        </p:nvSpPr>
        <p:spPr/>
        <p:txBody>
          <a:bodyPr/>
          <a:lstStyle/>
          <a:p>
            <a:fld id="{D57F1E4F-1CFF-5643-939E-217C01CDF565}" type="slidenum">
              <a:rPr lang="en-US" smtClean="0"/>
              <a:pPr/>
              <a:t>35</a:t>
            </a:fld>
            <a:endParaRPr lang="en-US" dirty="0"/>
          </a:p>
        </p:txBody>
      </p:sp>
    </p:spTree>
    <p:extLst>
      <p:ext uri="{BB962C8B-B14F-4D97-AF65-F5344CB8AC3E}">
        <p14:creationId xmlns:p14="http://schemas.microsoft.com/office/powerpoint/2010/main" val="38433877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59B9DF-7AD0-4C94-9957-C5E54FED8819}"/>
              </a:ext>
            </a:extLst>
          </p:cNvPr>
          <p:cNvSpPr>
            <a:spLocks noGrp="1"/>
          </p:cNvSpPr>
          <p:nvPr>
            <p:ph type="title"/>
          </p:nvPr>
        </p:nvSpPr>
        <p:spPr>
          <a:xfrm>
            <a:off x="1961323" y="624110"/>
            <a:ext cx="9543290" cy="1019160"/>
          </a:xfrm>
        </p:spPr>
        <p:txBody>
          <a:bodyPr>
            <a:normAutofit fontScale="90000"/>
          </a:bodyPr>
          <a:lstStyle/>
          <a:p>
            <a:r>
              <a:rPr lang="fr-FR" dirty="0">
                <a:solidFill>
                  <a:schemeClr val="accent1"/>
                </a:solidFill>
                <a:highlight>
                  <a:srgbClr val="FFFF00"/>
                </a:highlight>
              </a:rPr>
              <a:t>Article L1453-1du code du travail </a:t>
            </a:r>
            <a:br>
              <a:rPr lang="fr-CH" dirty="0">
                <a:solidFill>
                  <a:schemeClr val="accent1"/>
                </a:solidFill>
              </a:rPr>
            </a:br>
            <a:endParaRPr lang="fr-CH" dirty="0">
              <a:solidFill>
                <a:schemeClr val="accent1"/>
              </a:solidFill>
            </a:endParaRPr>
          </a:p>
        </p:txBody>
      </p:sp>
      <p:sp>
        <p:nvSpPr>
          <p:cNvPr id="3" name="Espace réservé du contenu 2">
            <a:extLst>
              <a:ext uri="{FF2B5EF4-FFF2-40B4-BE49-F238E27FC236}">
                <a16:creationId xmlns:a16="http://schemas.microsoft.com/office/drawing/2014/main" id="{CA47D3CC-2DA5-4410-BF21-6D3B19833E15}"/>
              </a:ext>
            </a:extLst>
          </p:cNvPr>
          <p:cNvSpPr>
            <a:spLocks noGrp="1"/>
          </p:cNvSpPr>
          <p:nvPr>
            <p:ph idx="1"/>
          </p:nvPr>
        </p:nvSpPr>
        <p:spPr>
          <a:xfrm>
            <a:off x="1656522" y="2133600"/>
            <a:ext cx="9848090" cy="3777622"/>
          </a:xfrm>
        </p:spPr>
        <p:txBody>
          <a:bodyPr/>
          <a:lstStyle/>
          <a:p>
            <a:r>
              <a:rPr lang="fr-FR" sz="2800" dirty="0">
                <a:latin typeface="Calibri" panose="020F0502020204030204" pitchFamily="34" charset="0"/>
                <a:cs typeface="Calibri" panose="020F0502020204030204" pitchFamily="34" charset="0"/>
              </a:rPr>
              <a:t>Les </a:t>
            </a:r>
            <a:r>
              <a:rPr lang="fr-FR" sz="2800" b="1" dirty="0">
                <a:solidFill>
                  <a:schemeClr val="accent1"/>
                </a:solidFill>
                <a:latin typeface="Calibri" panose="020F0502020204030204" pitchFamily="34" charset="0"/>
                <a:cs typeface="Calibri" panose="020F0502020204030204" pitchFamily="34" charset="0"/>
              </a:rPr>
              <a:t>mineurs</a:t>
            </a:r>
            <a:r>
              <a:rPr lang="fr-FR" sz="2800" dirty="0">
                <a:latin typeface="Calibri" panose="020F0502020204030204" pitchFamily="34" charset="0"/>
                <a:cs typeface="Calibri" panose="020F0502020204030204" pitchFamily="34" charset="0"/>
              </a:rPr>
              <a:t> qui ne peuvent être assistés de leur père, mère ou tuteur peuvent être autorisés par le conseil de prud'hommes à agir devant lui.</a:t>
            </a:r>
          </a:p>
          <a:p>
            <a:endParaRPr lang="fr-FR" sz="2800" dirty="0">
              <a:latin typeface="Calibri" panose="020F0502020204030204" pitchFamily="34" charset="0"/>
              <a:cs typeface="Calibri" panose="020F0502020204030204" pitchFamily="34" charset="0"/>
            </a:endParaRPr>
          </a:p>
          <a:p>
            <a:r>
              <a:rPr lang="fr-FR" sz="2800" b="0" i="0" u="none" strike="noStrike" baseline="0" dirty="0">
                <a:latin typeface="Calibri" panose="020F0502020204030204" pitchFamily="34" charset="0"/>
                <a:cs typeface="Calibri" panose="020F0502020204030204" pitchFamily="34" charset="0"/>
              </a:rPr>
              <a:t>Cette règle a pour objet de les protéger.</a:t>
            </a:r>
            <a:r>
              <a:rPr lang="fr-FR" sz="2800" b="1" i="0" u="none" strike="noStrike" baseline="0" dirty="0">
                <a:latin typeface="Calibri" panose="020F0502020204030204" pitchFamily="34" charset="0"/>
                <a:cs typeface="Calibri" panose="020F0502020204030204" pitchFamily="34" charset="0"/>
              </a:rPr>
              <a:t> Il s'agit d'une simple assistance n'emportant pas représentation </a:t>
            </a:r>
            <a:r>
              <a:rPr lang="fr-FR" sz="2800" b="0" i="0" u="none" strike="noStrike" baseline="0" dirty="0">
                <a:latin typeface="Calibri" panose="020F0502020204030204" pitchFamily="34" charset="0"/>
                <a:cs typeface="Calibri" panose="020F0502020204030204" pitchFamily="34" charset="0"/>
              </a:rPr>
              <a:t>(</a:t>
            </a:r>
            <a:r>
              <a:rPr lang="fr-FR" sz="2800" b="0" i="0" u="none" strike="noStrike" baseline="0" dirty="0" err="1">
                <a:latin typeface="Calibri" panose="020F0502020204030204" pitchFamily="34" charset="0"/>
                <a:cs typeface="Calibri" panose="020F0502020204030204" pitchFamily="34" charset="0"/>
              </a:rPr>
              <a:t>Rép</a:t>
            </a:r>
            <a:r>
              <a:rPr lang="fr-FR" sz="2800" b="0" i="0" u="none" strike="noStrike" baseline="0" dirty="0">
                <a:latin typeface="Calibri" panose="020F0502020204030204" pitchFamily="34" charset="0"/>
                <a:cs typeface="Calibri" panose="020F0502020204030204" pitchFamily="34" charset="0"/>
              </a:rPr>
              <a:t>. min. JO Sénat 25 sept. 1968, p. 686)</a:t>
            </a:r>
            <a:endParaRPr lang="fr-FR" sz="2800" dirty="0">
              <a:latin typeface="Calibri" panose="020F0502020204030204" pitchFamily="34" charset="0"/>
              <a:cs typeface="Calibri" panose="020F0502020204030204" pitchFamily="34" charset="0"/>
            </a:endParaRPr>
          </a:p>
          <a:p>
            <a:endParaRPr lang="fr-FR" dirty="0"/>
          </a:p>
        </p:txBody>
      </p:sp>
      <p:sp>
        <p:nvSpPr>
          <p:cNvPr id="4" name="Espace réservé du numéro de diapositive 3">
            <a:extLst>
              <a:ext uri="{FF2B5EF4-FFF2-40B4-BE49-F238E27FC236}">
                <a16:creationId xmlns:a16="http://schemas.microsoft.com/office/drawing/2014/main" id="{CCF56E99-5ADA-4EE1-BD20-B601B6F1B01C}"/>
              </a:ext>
            </a:extLst>
          </p:cNvPr>
          <p:cNvSpPr>
            <a:spLocks noGrp="1"/>
          </p:cNvSpPr>
          <p:nvPr>
            <p:ph type="sldNum" sz="quarter" idx="12"/>
          </p:nvPr>
        </p:nvSpPr>
        <p:spPr/>
        <p:txBody>
          <a:bodyPr/>
          <a:lstStyle/>
          <a:p>
            <a:fld id="{D57F1E4F-1CFF-5643-939E-217C01CDF565}" type="slidenum">
              <a:rPr lang="en-US" smtClean="0"/>
              <a:pPr/>
              <a:t>36</a:t>
            </a:fld>
            <a:endParaRPr lang="en-US" dirty="0"/>
          </a:p>
        </p:txBody>
      </p:sp>
    </p:spTree>
    <p:extLst>
      <p:ext uri="{BB962C8B-B14F-4D97-AF65-F5344CB8AC3E}">
        <p14:creationId xmlns:p14="http://schemas.microsoft.com/office/powerpoint/2010/main" val="18352487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DE65DF-C6FA-4F5B-88C4-79FD30300FF0}"/>
              </a:ext>
            </a:extLst>
          </p:cNvPr>
          <p:cNvSpPr>
            <a:spLocks noGrp="1"/>
          </p:cNvSpPr>
          <p:nvPr>
            <p:ph type="title"/>
          </p:nvPr>
        </p:nvSpPr>
        <p:spPr>
          <a:xfrm>
            <a:off x="1688123" y="624110"/>
            <a:ext cx="9816489" cy="1280890"/>
          </a:xfrm>
        </p:spPr>
        <p:txBody>
          <a:bodyPr>
            <a:normAutofit fontScale="90000"/>
          </a:bodyPr>
          <a:lstStyle/>
          <a:p>
            <a:r>
              <a:rPr lang="fr-FR" dirty="0">
                <a:solidFill>
                  <a:schemeClr val="accent1"/>
                </a:solidFill>
                <a:highlight>
                  <a:srgbClr val="FFFF00"/>
                </a:highlight>
              </a:rPr>
              <a:t>EXERCICE D'UNE ACTION PERSONNELLE PAR LES ORGANISATIONS SYNDICALES</a:t>
            </a:r>
            <a:br>
              <a:rPr lang="fr-FR" dirty="0"/>
            </a:br>
            <a:endParaRPr lang="fr-CH" dirty="0"/>
          </a:p>
        </p:txBody>
      </p:sp>
      <p:sp>
        <p:nvSpPr>
          <p:cNvPr id="3" name="Espace réservé du contenu 2">
            <a:extLst>
              <a:ext uri="{FF2B5EF4-FFF2-40B4-BE49-F238E27FC236}">
                <a16:creationId xmlns:a16="http://schemas.microsoft.com/office/drawing/2014/main" id="{AFEBCD8E-B02B-4F62-81DD-08D4DDA9FC30}"/>
              </a:ext>
            </a:extLst>
          </p:cNvPr>
          <p:cNvSpPr>
            <a:spLocks noGrp="1"/>
          </p:cNvSpPr>
          <p:nvPr>
            <p:ph idx="1"/>
          </p:nvPr>
        </p:nvSpPr>
        <p:spPr>
          <a:xfrm>
            <a:off x="970671" y="2133600"/>
            <a:ext cx="10533941" cy="3777622"/>
          </a:xfrm>
        </p:spPr>
        <p:txBody>
          <a:bodyPr>
            <a:noAutofit/>
          </a:bodyPr>
          <a:lstStyle/>
          <a:p>
            <a:r>
              <a:rPr lang="fr-FR" sz="2400" dirty="0"/>
              <a:t>Article L2262-9 du code du travail : </a:t>
            </a:r>
          </a:p>
          <a:p>
            <a:r>
              <a:rPr lang="fr-FR" sz="2400" dirty="0"/>
              <a:t>Les organisations ou groupements ayant la capacité d'agir en justice, dont les membres sont liés par une convention ou un accord, peuvent exercer toutes les actions en justice qui en résultent en faveur de leurs membres, sans avoir à justifier d'un mandat de l'intéressé, pourvu que celui-ci ait été averti et n'ait pas déclaré s'y opposer.</a:t>
            </a:r>
          </a:p>
          <a:p>
            <a:r>
              <a:rPr lang="fr-FR" sz="2400" dirty="0"/>
              <a:t>L'intéressé peut toujours intervenir à l'instance engagée par l'organisation ou le groupement.</a:t>
            </a:r>
            <a:endParaRPr lang="fr-CH" sz="2400" dirty="0"/>
          </a:p>
        </p:txBody>
      </p:sp>
      <p:sp>
        <p:nvSpPr>
          <p:cNvPr id="4" name="Espace réservé du numéro de diapositive 3">
            <a:extLst>
              <a:ext uri="{FF2B5EF4-FFF2-40B4-BE49-F238E27FC236}">
                <a16:creationId xmlns:a16="http://schemas.microsoft.com/office/drawing/2014/main" id="{FA29F7F6-ED54-40E8-BA63-39912AE74AEE}"/>
              </a:ext>
            </a:extLst>
          </p:cNvPr>
          <p:cNvSpPr>
            <a:spLocks noGrp="1"/>
          </p:cNvSpPr>
          <p:nvPr>
            <p:ph type="sldNum" sz="quarter" idx="12"/>
          </p:nvPr>
        </p:nvSpPr>
        <p:spPr/>
        <p:txBody>
          <a:bodyPr/>
          <a:lstStyle/>
          <a:p>
            <a:fld id="{D57F1E4F-1CFF-5643-939E-217C01CDF565}" type="slidenum">
              <a:rPr lang="en-US" smtClean="0"/>
              <a:pPr/>
              <a:t>37</a:t>
            </a:fld>
            <a:endParaRPr lang="en-US" dirty="0"/>
          </a:p>
        </p:txBody>
      </p:sp>
    </p:spTree>
    <p:extLst>
      <p:ext uri="{BB962C8B-B14F-4D97-AF65-F5344CB8AC3E}">
        <p14:creationId xmlns:p14="http://schemas.microsoft.com/office/powerpoint/2010/main" val="33736198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EB6C28E-7E2A-4E96-A683-5726D0E3D3AD}"/>
              </a:ext>
            </a:extLst>
          </p:cNvPr>
          <p:cNvSpPr>
            <a:spLocks noGrp="1"/>
          </p:cNvSpPr>
          <p:nvPr>
            <p:ph type="title"/>
          </p:nvPr>
        </p:nvSpPr>
        <p:spPr>
          <a:xfrm>
            <a:off x="1463041" y="167761"/>
            <a:ext cx="10041572" cy="1280890"/>
          </a:xfrm>
        </p:spPr>
        <p:txBody>
          <a:bodyPr>
            <a:normAutofit fontScale="90000"/>
          </a:bodyPr>
          <a:lstStyle/>
          <a:p>
            <a:r>
              <a:rPr lang="fr-FR" sz="2700" b="1" dirty="0">
                <a:solidFill>
                  <a:srgbClr val="C00000"/>
                </a:solidFill>
              </a:rPr>
              <a:t>Préjudice porté à l'intérêt collectif de la profession du fait de la méconnaissance des dispositions légales et conventionnelles</a:t>
            </a:r>
            <a:br>
              <a:rPr lang="fr-FR" dirty="0"/>
            </a:br>
            <a:endParaRPr lang="fr-CH" dirty="0"/>
          </a:p>
        </p:txBody>
      </p:sp>
      <p:sp>
        <p:nvSpPr>
          <p:cNvPr id="3" name="Espace réservé du contenu 2">
            <a:extLst>
              <a:ext uri="{FF2B5EF4-FFF2-40B4-BE49-F238E27FC236}">
                <a16:creationId xmlns:a16="http://schemas.microsoft.com/office/drawing/2014/main" id="{85E999A2-9685-42D9-A0AC-69E7D5C292A2}"/>
              </a:ext>
            </a:extLst>
          </p:cNvPr>
          <p:cNvSpPr>
            <a:spLocks noGrp="1"/>
          </p:cNvSpPr>
          <p:nvPr>
            <p:ph idx="1"/>
          </p:nvPr>
        </p:nvSpPr>
        <p:spPr>
          <a:xfrm>
            <a:off x="410817" y="1298712"/>
            <a:ext cx="11622157" cy="5559287"/>
          </a:xfrm>
        </p:spPr>
        <p:txBody>
          <a:bodyPr>
            <a:normAutofit/>
          </a:bodyPr>
          <a:lstStyle/>
          <a:p>
            <a:r>
              <a:rPr lang="fr-CH" sz="2200" dirty="0">
                <a:latin typeface="Calibri" panose="020F0502020204030204" pitchFamily="34" charset="0"/>
                <a:cs typeface="Calibri" panose="020F0502020204030204" pitchFamily="34" charset="0"/>
              </a:rPr>
              <a:t>LICENCIEMENT POUR CAUSE ÉCONOMIQUE (</a:t>
            </a:r>
            <a:r>
              <a:rPr lang="fr-FR" sz="2200" dirty="0">
                <a:latin typeface="Calibri" panose="020F0502020204030204" pitchFamily="34" charset="0"/>
                <a:cs typeface="Calibri" panose="020F0502020204030204" pitchFamily="34" charset="0"/>
              </a:rPr>
              <a:t>article L1235-8 du code du travail)</a:t>
            </a:r>
          </a:p>
          <a:p>
            <a:r>
              <a:rPr lang="fr-FR" sz="2200" dirty="0">
                <a:latin typeface="Calibri" panose="020F0502020204030204" pitchFamily="34" charset="0"/>
                <a:cs typeface="Calibri" panose="020F0502020204030204" pitchFamily="34" charset="0"/>
              </a:rPr>
              <a:t> ACTION PERSONNELLE NÉE D'UN CONTRAT PRÉCAIRE CONTRAT À DURÉE DÉTERMINÉE ET TRAVAIL INTÉRIMAIRE (articles  L1247-1 &amp;  L1251-59 du    code  du  travail)</a:t>
            </a:r>
          </a:p>
          <a:p>
            <a:r>
              <a:rPr lang="fr-FR" sz="2200" dirty="0">
                <a:latin typeface="Calibri" panose="020F0502020204030204" pitchFamily="34" charset="0"/>
                <a:cs typeface="Calibri" panose="020F0502020204030204" pitchFamily="34" charset="0"/>
              </a:rPr>
              <a:t> ACTION PERSONNELLE DÉCOULANT DE LA SOUS-TRAITANCE ET DU PRÊT DE MAIN-D'OEUVRE ILLICITE (article  L8233-1 du  code du travail)</a:t>
            </a:r>
          </a:p>
          <a:p>
            <a:r>
              <a:rPr lang="fr-FR" sz="2200" dirty="0">
                <a:latin typeface="Calibri" panose="020F0502020204030204" pitchFamily="34" charset="0"/>
                <a:cs typeface="Calibri" panose="020F0502020204030204" pitchFamily="34" charset="0"/>
              </a:rPr>
              <a:t> ACTION PERSONNELLE DÉCOULANT D'UNE INÉGALITÉ PROFESSIONNELLE ENTRE HOMMES ET FEMMES (article L1144-2 du  code du travail)</a:t>
            </a:r>
          </a:p>
          <a:p>
            <a:r>
              <a:rPr lang="fr-FR" sz="2200" dirty="0">
                <a:latin typeface="Calibri" panose="020F0502020204030204" pitchFamily="34" charset="0"/>
                <a:cs typeface="Calibri" panose="020F0502020204030204" pitchFamily="34" charset="0"/>
              </a:rPr>
              <a:t> ACTION DÉCOULANT D'UN HARCÈLEMENT (article L1154-2 du code du travail)</a:t>
            </a:r>
          </a:p>
          <a:p>
            <a:r>
              <a:rPr lang="fr-FR" sz="2200" dirty="0">
                <a:latin typeface="Calibri" panose="020F0502020204030204" pitchFamily="34" charset="0"/>
                <a:cs typeface="Calibri" panose="020F0502020204030204" pitchFamily="34" charset="0"/>
              </a:rPr>
              <a:t> ACTION DÉCOULANT D'UN TRAVAIL À DOMICILE (article L7423-2 du code du travail) </a:t>
            </a:r>
          </a:p>
          <a:p>
            <a:r>
              <a:rPr lang="fr-FR" sz="2200" dirty="0">
                <a:latin typeface="Calibri" panose="020F0502020204030204" pitchFamily="34" charset="0"/>
                <a:cs typeface="Calibri" panose="020F0502020204030204" pitchFamily="34" charset="0"/>
              </a:rPr>
              <a:t> ACTION EN  FAVEUR DES TRAVAILLEURS ÉTRANGERS (article L8255-1du code du travail)</a:t>
            </a:r>
          </a:p>
          <a:p>
            <a:endParaRPr lang="fr-FR" sz="2200" dirty="0">
              <a:latin typeface="Calibri" panose="020F0502020204030204" pitchFamily="34" charset="0"/>
              <a:cs typeface="Calibri" panose="020F0502020204030204" pitchFamily="34" charset="0"/>
            </a:endParaRPr>
          </a:p>
          <a:p>
            <a:endParaRPr lang="fr-FR" sz="2200" dirty="0">
              <a:latin typeface="Calibri" panose="020F0502020204030204" pitchFamily="34" charset="0"/>
              <a:cs typeface="Calibri" panose="020F0502020204030204" pitchFamily="34" charset="0"/>
            </a:endParaRPr>
          </a:p>
          <a:p>
            <a:endParaRPr lang="fr-CH" dirty="0"/>
          </a:p>
        </p:txBody>
      </p:sp>
      <p:sp>
        <p:nvSpPr>
          <p:cNvPr id="4" name="Espace réservé du numéro de diapositive 3">
            <a:extLst>
              <a:ext uri="{FF2B5EF4-FFF2-40B4-BE49-F238E27FC236}">
                <a16:creationId xmlns:a16="http://schemas.microsoft.com/office/drawing/2014/main" id="{037F37D9-087F-43AF-8E33-72B48E3B63CF}"/>
              </a:ext>
            </a:extLst>
          </p:cNvPr>
          <p:cNvSpPr>
            <a:spLocks noGrp="1"/>
          </p:cNvSpPr>
          <p:nvPr>
            <p:ph type="sldNum" sz="quarter" idx="12"/>
          </p:nvPr>
        </p:nvSpPr>
        <p:spPr/>
        <p:txBody>
          <a:bodyPr/>
          <a:lstStyle/>
          <a:p>
            <a:fld id="{D57F1E4F-1CFF-5643-939E-217C01CDF565}" type="slidenum">
              <a:rPr lang="en-US" smtClean="0"/>
              <a:pPr/>
              <a:t>38</a:t>
            </a:fld>
            <a:endParaRPr lang="en-US" dirty="0"/>
          </a:p>
        </p:txBody>
      </p:sp>
    </p:spTree>
    <p:extLst>
      <p:ext uri="{BB962C8B-B14F-4D97-AF65-F5344CB8AC3E}">
        <p14:creationId xmlns:p14="http://schemas.microsoft.com/office/powerpoint/2010/main" val="24627939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AEB786-B06A-4E79-92E7-3FF2897AE6F8}"/>
              </a:ext>
            </a:extLst>
          </p:cNvPr>
          <p:cNvSpPr>
            <a:spLocks noGrp="1"/>
          </p:cNvSpPr>
          <p:nvPr>
            <p:ph type="title"/>
          </p:nvPr>
        </p:nvSpPr>
        <p:spPr/>
        <p:txBody>
          <a:bodyPr/>
          <a:lstStyle/>
          <a:p>
            <a:r>
              <a:rPr lang="fr-FR" b="1" dirty="0">
                <a:solidFill>
                  <a:srgbClr val="C00000"/>
                </a:solidFill>
              </a:rPr>
              <a:t>Convocation du demandeur</a:t>
            </a:r>
            <a:endParaRPr lang="fr-CH" b="1" dirty="0">
              <a:solidFill>
                <a:srgbClr val="C00000"/>
              </a:solidFill>
            </a:endParaRPr>
          </a:p>
        </p:txBody>
      </p:sp>
      <p:sp>
        <p:nvSpPr>
          <p:cNvPr id="3" name="Espace réservé du contenu 2">
            <a:extLst>
              <a:ext uri="{FF2B5EF4-FFF2-40B4-BE49-F238E27FC236}">
                <a16:creationId xmlns:a16="http://schemas.microsoft.com/office/drawing/2014/main" id="{6D59A264-5D0B-4173-8CC0-805864FBABBC}"/>
              </a:ext>
            </a:extLst>
          </p:cNvPr>
          <p:cNvSpPr>
            <a:spLocks noGrp="1"/>
          </p:cNvSpPr>
          <p:nvPr>
            <p:ph idx="1"/>
          </p:nvPr>
        </p:nvSpPr>
        <p:spPr>
          <a:xfrm>
            <a:off x="1139687" y="1762538"/>
            <a:ext cx="10364925" cy="4784035"/>
          </a:xfrm>
        </p:spPr>
        <p:txBody>
          <a:bodyPr>
            <a:normAutofit/>
          </a:bodyPr>
          <a:lstStyle/>
          <a:p>
            <a:r>
              <a:rPr lang="fr-FR" sz="2400" b="1" dirty="0"/>
              <a:t>Le greffe avise par tous moyens le demandeur des lieu, jour et heure de la séance du bureau de conciliation et d'orientation ou de l'audience lorsque le préalable de conciliation ne s'applique pas.</a:t>
            </a:r>
          </a:p>
          <a:p>
            <a:r>
              <a:rPr lang="fr-FR" sz="2400" b="1" dirty="0"/>
              <a:t>Cet avis par tous moyens invite le demandeur à adresser ses pièces au défendeur avant la séance ou l'audience précitée et indique qu'en cas de non-comparution sans motif légitime il pourra être statué en l'état des pièces et moyens contradictoirement communiqués par l'autre partie. (Article R1452-3)</a:t>
            </a:r>
            <a:endParaRPr lang="fr-CH" sz="2400" b="1" dirty="0"/>
          </a:p>
        </p:txBody>
      </p:sp>
      <p:sp>
        <p:nvSpPr>
          <p:cNvPr id="4" name="Espace réservé du numéro de diapositive 3">
            <a:extLst>
              <a:ext uri="{FF2B5EF4-FFF2-40B4-BE49-F238E27FC236}">
                <a16:creationId xmlns:a16="http://schemas.microsoft.com/office/drawing/2014/main" id="{37BCEAA9-C6C2-4F27-B0AC-96FABF45C5A6}"/>
              </a:ext>
            </a:extLst>
          </p:cNvPr>
          <p:cNvSpPr>
            <a:spLocks noGrp="1"/>
          </p:cNvSpPr>
          <p:nvPr>
            <p:ph type="sldNum" sz="quarter" idx="12"/>
          </p:nvPr>
        </p:nvSpPr>
        <p:spPr/>
        <p:txBody>
          <a:bodyPr/>
          <a:lstStyle/>
          <a:p>
            <a:fld id="{D57F1E4F-1CFF-5643-939E-217C01CDF565}" type="slidenum">
              <a:rPr lang="en-US" smtClean="0"/>
              <a:pPr/>
              <a:t>39</a:t>
            </a:fld>
            <a:endParaRPr lang="en-US" dirty="0"/>
          </a:p>
        </p:txBody>
      </p:sp>
    </p:spTree>
    <p:extLst>
      <p:ext uri="{BB962C8B-B14F-4D97-AF65-F5344CB8AC3E}">
        <p14:creationId xmlns:p14="http://schemas.microsoft.com/office/powerpoint/2010/main" val="2252180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062B60-4721-4D80-B764-E3B630C4D35D}"/>
              </a:ext>
            </a:extLst>
          </p:cNvPr>
          <p:cNvSpPr>
            <a:spLocks noGrp="1"/>
          </p:cNvSpPr>
          <p:nvPr>
            <p:ph type="title"/>
          </p:nvPr>
        </p:nvSpPr>
        <p:spPr>
          <a:xfrm>
            <a:off x="1730327" y="624110"/>
            <a:ext cx="9774286" cy="698253"/>
          </a:xfrm>
        </p:spPr>
        <p:txBody>
          <a:bodyPr>
            <a:normAutofit fontScale="90000"/>
          </a:bodyPr>
          <a:lstStyle/>
          <a:p>
            <a:r>
              <a:rPr lang="fr-FR" sz="3600" b="1" dirty="0">
                <a:solidFill>
                  <a:srgbClr val="C00000"/>
                </a:solidFill>
                <a:latin typeface="Calibri" panose="020F0502020204030204" pitchFamily="34" charset="0"/>
                <a:cs typeface="Calibri" panose="020F0502020204030204" pitchFamily="34" charset="0"/>
              </a:rPr>
              <a:t>(suite) </a:t>
            </a:r>
            <a:r>
              <a:rPr lang="fr-FR" sz="3600" b="1" i="0" u="none" strike="noStrike" baseline="0" dirty="0">
                <a:solidFill>
                  <a:srgbClr val="C00000"/>
                </a:solidFill>
                <a:latin typeface="Calibri" panose="020F0502020204030204" pitchFamily="34" charset="0"/>
                <a:cs typeface="Calibri" panose="020F0502020204030204" pitchFamily="34" charset="0"/>
              </a:rPr>
              <a:t>La procédure prud'homale a été modifiée par:</a:t>
            </a:r>
            <a:br>
              <a:rPr lang="fr-FR" sz="3600" b="1" i="0" u="none" strike="noStrike" baseline="0" dirty="0">
                <a:solidFill>
                  <a:srgbClr val="C00000"/>
                </a:solidFill>
                <a:latin typeface="Calibri" panose="020F0502020204030204" pitchFamily="34" charset="0"/>
                <a:cs typeface="Calibri" panose="020F0502020204030204" pitchFamily="34" charset="0"/>
              </a:rPr>
            </a:br>
            <a:endParaRPr lang="fr-CH" dirty="0"/>
          </a:p>
        </p:txBody>
      </p:sp>
      <p:sp>
        <p:nvSpPr>
          <p:cNvPr id="3" name="Espace réservé du contenu 2">
            <a:extLst>
              <a:ext uri="{FF2B5EF4-FFF2-40B4-BE49-F238E27FC236}">
                <a16:creationId xmlns:a16="http://schemas.microsoft.com/office/drawing/2014/main" id="{0E323945-E2AC-4311-97CE-9A291C323E3D}"/>
              </a:ext>
            </a:extLst>
          </p:cNvPr>
          <p:cNvSpPr>
            <a:spLocks noGrp="1"/>
          </p:cNvSpPr>
          <p:nvPr>
            <p:ph idx="1"/>
          </p:nvPr>
        </p:nvSpPr>
        <p:spPr>
          <a:xfrm>
            <a:off x="787791" y="1322363"/>
            <a:ext cx="11085341" cy="5162843"/>
          </a:xfrm>
        </p:spPr>
        <p:txBody>
          <a:bodyPr>
            <a:noAutofit/>
          </a:bodyPr>
          <a:lstStyle/>
          <a:p>
            <a:r>
              <a:rPr lang="fr-FR" sz="2200" b="1" i="0" u="none" strike="noStrike" baseline="0" dirty="0">
                <a:latin typeface="Calibri" panose="020F0502020204030204" pitchFamily="34" charset="0"/>
                <a:cs typeface="Calibri" panose="020F0502020204030204" pitchFamily="34" charset="0"/>
              </a:rPr>
              <a:t>• La Note de la direction des Services judiciaires diffusé en septembre 2018 sur les réformes de la procédure prud'homale: Sur la saisine, l'audiencement, les avis et communications, l'assistance et la représentation, l'oralité, l'encadrement du recours à l'écrit pour les avocats, la dispense de comparaître, la mise en état, l'orientation de la procédure, l'homologation d'accord, le départage, le référé et la procédure de contestation des avis, propositions, conclusions écrites ou indications émis par le médecin du travail et les voies de recours.</a:t>
            </a:r>
          </a:p>
          <a:p>
            <a:r>
              <a:rPr lang="fr-FR" sz="2200" b="1" i="0" u="none" strike="noStrike" baseline="0" dirty="0">
                <a:latin typeface="Calibri" panose="020F0502020204030204" pitchFamily="34" charset="0"/>
                <a:cs typeface="Calibri" panose="020F0502020204030204" pitchFamily="34" charset="0"/>
              </a:rPr>
              <a:t>• La  Circulaire du 4 janvier 2019 relative aux Expertises médicales confiées aux médecins-inspecteurs du travail dans un litige porté devant le conseil des prud'hommes.</a:t>
            </a:r>
          </a:p>
          <a:p>
            <a:r>
              <a:rPr lang="fr-FR" sz="2200" b="1" i="0" u="none" strike="noStrike" baseline="0" dirty="0">
                <a:latin typeface="Calibri" panose="020F0502020204030204" pitchFamily="34" charset="0"/>
                <a:cs typeface="Calibri" panose="020F0502020204030204" pitchFamily="34" charset="0"/>
              </a:rPr>
              <a:t>• Les règles de rupture du contrat d'apprentissage, après les 45 premiers jours en entreprise, changent pour les contrats d'apprentissage conclus à partir du 1er janvier 2019. Le licenciement et la démission sont permis uniquement pour les nouveaux contrats (Cf Décret n  2018-1231 du 24 décembre 2018).</a:t>
            </a:r>
          </a:p>
          <a:p>
            <a:r>
              <a:rPr lang="fr-FR" sz="2200" b="1" i="0" u="none" strike="noStrike" baseline="0" dirty="0">
                <a:latin typeface="Calibri" panose="020F0502020204030204" pitchFamily="34" charset="0"/>
                <a:cs typeface="Calibri" panose="020F0502020204030204" pitchFamily="34" charset="0"/>
              </a:rPr>
              <a:t>• La loi n  2019-222 du 23 mars 2019 de programmation 2018-2022 et de réforme pour la justice dont l'objectif est de simplifier la procédure civile.</a:t>
            </a:r>
          </a:p>
        </p:txBody>
      </p:sp>
      <p:sp>
        <p:nvSpPr>
          <p:cNvPr id="4" name="Espace réservé du numéro de diapositive 3">
            <a:extLst>
              <a:ext uri="{FF2B5EF4-FFF2-40B4-BE49-F238E27FC236}">
                <a16:creationId xmlns:a16="http://schemas.microsoft.com/office/drawing/2014/main" id="{BF943ABC-A4B4-40A5-875B-1B5501FF6D4C}"/>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36173527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AEB786-B06A-4E79-92E7-3FF2897AE6F8}"/>
              </a:ext>
            </a:extLst>
          </p:cNvPr>
          <p:cNvSpPr>
            <a:spLocks noGrp="1"/>
          </p:cNvSpPr>
          <p:nvPr>
            <p:ph type="title"/>
          </p:nvPr>
        </p:nvSpPr>
        <p:spPr>
          <a:xfrm>
            <a:off x="1802297" y="311428"/>
            <a:ext cx="9702316" cy="841480"/>
          </a:xfrm>
        </p:spPr>
        <p:txBody>
          <a:bodyPr>
            <a:normAutofit fontScale="90000"/>
          </a:bodyPr>
          <a:lstStyle/>
          <a:p>
            <a:r>
              <a:rPr lang="fr-FR" b="1" dirty="0">
                <a:solidFill>
                  <a:srgbClr val="C00000"/>
                </a:solidFill>
              </a:rPr>
              <a:t>Convocation du défendeur</a:t>
            </a:r>
            <a:r>
              <a:rPr lang="fr-FR" dirty="0">
                <a:solidFill>
                  <a:srgbClr val="C00000"/>
                </a:solidFill>
              </a:rPr>
              <a:t> </a:t>
            </a:r>
            <a:r>
              <a:rPr lang="fr-FR" sz="2000" dirty="0">
                <a:solidFill>
                  <a:srgbClr val="C00000"/>
                </a:solidFill>
              </a:rPr>
              <a:t>(Article R1452-4)</a:t>
            </a:r>
            <a:br>
              <a:rPr lang="fr-FR" sz="2000" dirty="0">
                <a:solidFill>
                  <a:srgbClr val="C00000"/>
                </a:solidFill>
              </a:rPr>
            </a:br>
            <a:endParaRPr lang="fr-CH" sz="2000" dirty="0">
              <a:solidFill>
                <a:srgbClr val="C00000"/>
              </a:solidFill>
            </a:endParaRPr>
          </a:p>
        </p:txBody>
      </p:sp>
      <p:sp>
        <p:nvSpPr>
          <p:cNvPr id="3" name="Espace réservé du contenu 2">
            <a:extLst>
              <a:ext uri="{FF2B5EF4-FFF2-40B4-BE49-F238E27FC236}">
                <a16:creationId xmlns:a16="http://schemas.microsoft.com/office/drawing/2014/main" id="{6D59A264-5D0B-4173-8CC0-805864FBABBC}"/>
              </a:ext>
            </a:extLst>
          </p:cNvPr>
          <p:cNvSpPr>
            <a:spLocks noGrp="1"/>
          </p:cNvSpPr>
          <p:nvPr>
            <p:ph idx="1"/>
          </p:nvPr>
        </p:nvSpPr>
        <p:spPr>
          <a:xfrm>
            <a:off x="687386" y="1152907"/>
            <a:ext cx="11504613" cy="5705093"/>
          </a:xfrm>
        </p:spPr>
        <p:txBody>
          <a:bodyPr>
            <a:normAutofit fontScale="77500" lnSpcReduction="20000"/>
          </a:bodyPr>
          <a:lstStyle/>
          <a:p>
            <a:r>
              <a:rPr lang="fr-FR" sz="2900" b="1" dirty="0"/>
              <a:t> A réception des exemplaires de la requête et du bordereau mentionnés au deuxième alinéa de l'article R. 1452-2, </a:t>
            </a:r>
            <a:r>
              <a:rPr lang="fr-FR" sz="2900" b="1" dirty="0">
                <a:solidFill>
                  <a:srgbClr val="C00000"/>
                </a:solidFill>
              </a:rPr>
              <a:t>le greffe convoque le défendeur par lettre recommandée avec demande d'avis de réception.</a:t>
            </a:r>
            <a:r>
              <a:rPr lang="fr-FR" sz="2900" b="1" dirty="0"/>
              <a:t> La convocation indique :</a:t>
            </a:r>
          </a:p>
          <a:p>
            <a:r>
              <a:rPr lang="fr-FR" sz="2400" b="1" dirty="0"/>
              <a:t>1° Les nom, profession et domicile du demandeur ;</a:t>
            </a:r>
          </a:p>
          <a:p>
            <a:r>
              <a:rPr lang="fr-FR" sz="2400" b="1" dirty="0"/>
              <a:t>2° Selon le cas, les lieu, jour et heure de la séance du bureau de conciliation et d'orientation ou de l'audience à laquelle l'affaire sera appelée ;</a:t>
            </a:r>
          </a:p>
          <a:p>
            <a:r>
              <a:rPr lang="fr-FR" sz="2400" b="1" dirty="0"/>
              <a:t>3° Le fait que des décisions exécutoires à titre provisoire pourront, même en son absence, être prises contre lui et qu'en cas de non-comparution sans motif légitime il pourra être statué en l'état des pièces et moyens contradictoirement communiqués par l'autre partie.</a:t>
            </a:r>
          </a:p>
          <a:p>
            <a:r>
              <a:rPr lang="fr-FR" sz="2400" b="1" dirty="0"/>
              <a:t>La convocation invite le défendeur à déposer ou adresser au greffe les pièces qu'il entend produire et à les communiquer au demandeur. </a:t>
            </a:r>
          </a:p>
          <a:p>
            <a:r>
              <a:rPr lang="fr-FR" sz="2400" b="1" dirty="0"/>
              <a:t>Cette convocation reproduit les dispositions des articles R. 1453-1 et R. 1453-2 et, lorsque l'affaire relève du bureau de conciliation et d'orientation, celles des articles R. 1454-10 et R. 1454-12 à R. 1454-18.</a:t>
            </a:r>
          </a:p>
          <a:p>
            <a:r>
              <a:rPr lang="fr-FR" sz="2400" b="1" dirty="0"/>
              <a:t>Est joint à la convocation un exemplaire de la requête et du bordereau énumérant les pièces adressées par le demandeur.</a:t>
            </a:r>
          </a:p>
          <a:p>
            <a:r>
              <a:rPr lang="fr-FR" sz="2400" b="1" dirty="0"/>
              <a:t>Lorsque le défendeur est attrait par plusieurs demandeurs, le greffe peut, avec son accord, lui notifier les requêtes et bordereaux par remise contre émargement ou récépissé, le cas échéant en plusieurs fois.</a:t>
            </a:r>
            <a:endParaRPr lang="fr-CH" sz="2400" b="1" dirty="0"/>
          </a:p>
        </p:txBody>
      </p:sp>
      <p:sp>
        <p:nvSpPr>
          <p:cNvPr id="4" name="Espace réservé du numéro de diapositive 3">
            <a:extLst>
              <a:ext uri="{FF2B5EF4-FFF2-40B4-BE49-F238E27FC236}">
                <a16:creationId xmlns:a16="http://schemas.microsoft.com/office/drawing/2014/main" id="{37BCEAA9-C6C2-4F27-B0AC-96FABF45C5A6}"/>
              </a:ext>
            </a:extLst>
          </p:cNvPr>
          <p:cNvSpPr>
            <a:spLocks noGrp="1"/>
          </p:cNvSpPr>
          <p:nvPr>
            <p:ph type="sldNum" sz="quarter" idx="12"/>
          </p:nvPr>
        </p:nvSpPr>
        <p:spPr/>
        <p:txBody>
          <a:bodyPr/>
          <a:lstStyle/>
          <a:p>
            <a:fld id="{D57F1E4F-1CFF-5643-939E-217C01CDF565}" type="slidenum">
              <a:rPr lang="en-US" smtClean="0"/>
              <a:pPr/>
              <a:t>40</a:t>
            </a:fld>
            <a:endParaRPr lang="en-US" dirty="0"/>
          </a:p>
        </p:txBody>
      </p:sp>
    </p:spTree>
    <p:extLst>
      <p:ext uri="{BB962C8B-B14F-4D97-AF65-F5344CB8AC3E}">
        <p14:creationId xmlns:p14="http://schemas.microsoft.com/office/powerpoint/2010/main" val="10609978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D7534C-9349-4FAE-9338-3EE5FF8F0B4C}"/>
              </a:ext>
            </a:extLst>
          </p:cNvPr>
          <p:cNvSpPr>
            <a:spLocks noGrp="1"/>
          </p:cNvSpPr>
          <p:nvPr>
            <p:ph type="title"/>
          </p:nvPr>
        </p:nvSpPr>
        <p:spPr>
          <a:xfrm>
            <a:off x="1537253" y="624110"/>
            <a:ext cx="9967360" cy="1280890"/>
          </a:xfrm>
        </p:spPr>
        <p:txBody>
          <a:bodyPr/>
          <a:lstStyle/>
          <a:p>
            <a:r>
              <a:rPr lang="fr-FR" dirty="0">
                <a:solidFill>
                  <a:schemeClr val="accent1"/>
                </a:solidFill>
              </a:rPr>
              <a:t>Vérification indispensable</a:t>
            </a:r>
            <a:endParaRPr lang="fr-CH" dirty="0">
              <a:solidFill>
                <a:schemeClr val="accent1"/>
              </a:solidFill>
            </a:endParaRPr>
          </a:p>
        </p:txBody>
      </p:sp>
      <p:sp>
        <p:nvSpPr>
          <p:cNvPr id="3" name="Espace réservé du contenu 2">
            <a:extLst>
              <a:ext uri="{FF2B5EF4-FFF2-40B4-BE49-F238E27FC236}">
                <a16:creationId xmlns:a16="http://schemas.microsoft.com/office/drawing/2014/main" id="{1FEFE8FE-F2F3-4AA8-9E23-6FAF43E8493B}"/>
              </a:ext>
            </a:extLst>
          </p:cNvPr>
          <p:cNvSpPr>
            <a:spLocks noGrp="1"/>
          </p:cNvSpPr>
          <p:nvPr>
            <p:ph idx="1"/>
          </p:nvPr>
        </p:nvSpPr>
        <p:spPr>
          <a:xfrm>
            <a:off x="1033670" y="2133600"/>
            <a:ext cx="10470942" cy="3777622"/>
          </a:xfrm>
        </p:spPr>
        <p:txBody>
          <a:bodyPr>
            <a:normAutofit/>
          </a:bodyPr>
          <a:lstStyle/>
          <a:p>
            <a:r>
              <a:rPr lang="fr-FR" sz="2400" b="1" dirty="0">
                <a:latin typeface="Calibri" panose="020F0502020204030204" pitchFamily="34" charset="0"/>
                <a:cs typeface="Calibri" panose="020F0502020204030204" pitchFamily="34" charset="0"/>
              </a:rPr>
              <a:t>L’article 14 du code de procédure civile </a:t>
            </a:r>
            <a:r>
              <a:rPr lang="fr-FR" sz="2400" b="1" dirty="0">
                <a:solidFill>
                  <a:srgbClr val="C00000"/>
                </a:solidFill>
                <a:latin typeface="Calibri" panose="020F0502020204030204" pitchFamily="34" charset="0"/>
                <a:cs typeface="Calibri" panose="020F0502020204030204" pitchFamily="34" charset="0"/>
              </a:rPr>
              <a:t>dispose &lt;&lt;Nulle partie ne peut être jugée sans avoir été entendue ou appelée.&gt;&gt;</a:t>
            </a:r>
          </a:p>
          <a:p>
            <a:endParaRPr lang="fr-FR" sz="2400" dirty="0">
              <a:solidFill>
                <a:srgbClr val="C00000"/>
              </a:solidFill>
              <a:latin typeface="Calibri" panose="020F0502020204030204" pitchFamily="34" charset="0"/>
              <a:cs typeface="Calibri" panose="020F0502020204030204" pitchFamily="34" charset="0"/>
            </a:endParaRPr>
          </a:p>
          <a:p>
            <a:endParaRPr lang="fr-FR" sz="2400" dirty="0">
              <a:latin typeface="Calibri" panose="020F0502020204030204" pitchFamily="34" charset="0"/>
              <a:cs typeface="Calibri" panose="020F0502020204030204" pitchFamily="34" charset="0"/>
            </a:endParaRPr>
          </a:p>
          <a:p>
            <a:r>
              <a:rPr lang="fr-FR" sz="2400" dirty="0">
                <a:latin typeface="Calibri" panose="020F0502020204030204" pitchFamily="34" charset="0"/>
                <a:cs typeface="Calibri" panose="020F0502020204030204" pitchFamily="34" charset="0"/>
              </a:rPr>
              <a:t>Dès lors qu’une partie est absente Il convient de s’assurer qu’elle a été convoquée régulièrement en consultant les pièces du dossier</a:t>
            </a:r>
            <a:endParaRPr lang="fr-CH" sz="2400" dirty="0">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235C3FF4-F4CD-4DB9-9F01-C8D26B2A8D50}"/>
              </a:ext>
            </a:extLst>
          </p:cNvPr>
          <p:cNvSpPr>
            <a:spLocks noGrp="1"/>
          </p:cNvSpPr>
          <p:nvPr>
            <p:ph type="sldNum" sz="quarter" idx="12"/>
          </p:nvPr>
        </p:nvSpPr>
        <p:spPr/>
        <p:txBody>
          <a:bodyPr/>
          <a:lstStyle/>
          <a:p>
            <a:fld id="{D57F1E4F-1CFF-5643-939E-217C01CDF565}" type="slidenum">
              <a:rPr lang="en-US" smtClean="0"/>
              <a:pPr/>
              <a:t>41</a:t>
            </a:fld>
            <a:endParaRPr lang="en-US" dirty="0"/>
          </a:p>
        </p:txBody>
      </p:sp>
    </p:spTree>
    <p:extLst>
      <p:ext uri="{BB962C8B-B14F-4D97-AF65-F5344CB8AC3E}">
        <p14:creationId xmlns:p14="http://schemas.microsoft.com/office/powerpoint/2010/main" val="21576514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D7534C-9349-4FAE-9338-3EE5FF8F0B4C}"/>
              </a:ext>
            </a:extLst>
          </p:cNvPr>
          <p:cNvSpPr>
            <a:spLocks noGrp="1"/>
          </p:cNvSpPr>
          <p:nvPr>
            <p:ph type="title"/>
          </p:nvPr>
        </p:nvSpPr>
        <p:spPr>
          <a:xfrm>
            <a:off x="1537253" y="624110"/>
            <a:ext cx="9967360" cy="1280890"/>
          </a:xfrm>
        </p:spPr>
        <p:txBody>
          <a:bodyPr/>
          <a:lstStyle/>
          <a:p>
            <a:r>
              <a:rPr lang="fr-FR" dirty="0">
                <a:solidFill>
                  <a:schemeClr val="accent1"/>
                </a:solidFill>
              </a:rPr>
              <a:t>Vérification indispensable</a:t>
            </a:r>
            <a:endParaRPr lang="fr-CH" dirty="0">
              <a:solidFill>
                <a:schemeClr val="accent1"/>
              </a:solidFill>
            </a:endParaRPr>
          </a:p>
        </p:txBody>
      </p:sp>
      <p:sp>
        <p:nvSpPr>
          <p:cNvPr id="3" name="Espace réservé du contenu 2">
            <a:extLst>
              <a:ext uri="{FF2B5EF4-FFF2-40B4-BE49-F238E27FC236}">
                <a16:creationId xmlns:a16="http://schemas.microsoft.com/office/drawing/2014/main" id="{1FEFE8FE-F2F3-4AA8-9E23-6FAF43E8493B}"/>
              </a:ext>
            </a:extLst>
          </p:cNvPr>
          <p:cNvSpPr>
            <a:spLocks noGrp="1"/>
          </p:cNvSpPr>
          <p:nvPr>
            <p:ph idx="1"/>
          </p:nvPr>
        </p:nvSpPr>
        <p:spPr>
          <a:xfrm>
            <a:off x="1033670" y="2133600"/>
            <a:ext cx="10470942" cy="3777622"/>
          </a:xfrm>
        </p:spPr>
        <p:txBody>
          <a:bodyPr>
            <a:normAutofit/>
          </a:bodyPr>
          <a:lstStyle/>
          <a:p>
            <a:r>
              <a:rPr lang="fr-FR" sz="2400" b="1" dirty="0">
                <a:latin typeface="Calibri" panose="020F0502020204030204" pitchFamily="34" charset="0"/>
                <a:cs typeface="Calibri" panose="020F0502020204030204" pitchFamily="34" charset="0"/>
              </a:rPr>
              <a:t>Si la lettre de convocation est revenue au greffe (non réclamée, refusée adresse inconnue) le greffe invite le demandeur à faire citer son adversaire par acte d’huissier de justice et à ses frais.</a:t>
            </a:r>
          </a:p>
          <a:p>
            <a:endParaRPr lang="fr-FR" sz="2400" b="1" dirty="0">
              <a:latin typeface="Calibri" panose="020F0502020204030204" pitchFamily="34" charset="0"/>
              <a:cs typeface="Calibri" panose="020F0502020204030204" pitchFamily="34" charset="0"/>
            </a:endParaRPr>
          </a:p>
          <a:p>
            <a:r>
              <a:rPr lang="fr-FR" sz="2400" b="1" dirty="0">
                <a:latin typeface="Calibri" panose="020F0502020204030204" pitchFamily="34" charset="0"/>
                <a:cs typeface="Calibri" panose="020F0502020204030204" pitchFamily="34" charset="0"/>
              </a:rPr>
              <a:t>Article 670-1 du CPC </a:t>
            </a:r>
            <a:r>
              <a:rPr lang="fr-FR" sz="2400" dirty="0">
                <a:latin typeface="Calibri" panose="020F0502020204030204" pitchFamily="34" charset="0"/>
                <a:cs typeface="Calibri" panose="020F0502020204030204" pitchFamily="34" charset="0"/>
              </a:rPr>
              <a:t>(Modifié par Décret n°2017-892 du 6 mai 2017 - art. 68)</a:t>
            </a:r>
          </a:p>
          <a:p>
            <a:r>
              <a:rPr lang="fr-FR" sz="2400" b="1" dirty="0">
                <a:latin typeface="Calibri" panose="020F0502020204030204" pitchFamily="34" charset="0"/>
                <a:cs typeface="Calibri" panose="020F0502020204030204" pitchFamily="34" charset="0"/>
              </a:rPr>
              <a:t>En cas de retour au greffe de la juridiction d'une lettre de notification dont l'avis de réception n'a pas été signé dans les conditions prévues à l'article 670, le greffier invite la partie à procéder par voie de signification</a:t>
            </a:r>
          </a:p>
        </p:txBody>
      </p:sp>
      <p:sp>
        <p:nvSpPr>
          <p:cNvPr id="4" name="Espace réservé du numéro de diapositive 3">
            <a:extLst>
              <a:ext uri="{FF2B5EF4-FFF2-40B4-BE49-F238E27FC236}">
                <a16:creationId xmlns:a16="http://schemas.microsoft.com/office/drawing/2014/main" id="{235C3FF4-F4CD-4DB9-9F01-C8D26B2A8D50}"/>
              </a:ext>
            </a:extLst>
          </p:cNvPr>
          <p:cNvSpPr>
            <a:spLocks noGrp="1"/>
          </p:cNvSpPr>
          <p:nvPr>
            <p:ph type="sldNum" sz="quarter" idx="12"/>
          </p:nvPr>
        </p:nvSpPr>
        <p:spPr/>
        <p:txBody>
          <a:bodyPr/>
          <a:lstStyle/>
          <a:p>
            <a:fld id="{D57F1E4F-1CFF-5643-939E-217C01CDF565}" type="slidenum">
              <a:rPr lang="en-US" smtClean="0"/>
              <a:pPr/>
              <a:t>42</a:t>
            </a:fld>
            <a:endParaRPr lang="en-US" dirty="0"/>
          </a:p>
        </p:txBody>
      </p:sp>
    </p:spTree>
    <p:extLst>
      <p:ext uri="{BB962C8B-B14F-4D97-AF65-F5344CB8AC3E}">
        <p14:creationId xmlns:p14="http://schemas.microsoft.com/office/powerpoint/2010/main" val="13683759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5DEFEF-E69D-4ABB-B1D8-240233FD4887}"/>
              </a:ext>
            </a:extLst>
          </p:cNvPr>
          <p:cNvSpPr>
            <a:spLocks noGrp="1"/>
          </p:cNvSpPr>
          <p:nvPr>
            <p:ph type="title"/>
          </p:nvPr>
        </p:nvSpPr>
        <p:spPr>
          <a:xfrm>
            <a:off x="1669774" y="329899"/>
            <a:ext cx="9834838" cy="982066"/>
          </a:xfrm>
        </p:spPr>
        <p:txBody>
          <a:bodyPr/>
          <a:lstStyle/>
          <a:p>
            <a:r>
              <a:rPr lang="fr-FR" b="1" dirty="0">
                <a:solidFill>
                  <a:schemeClr val="accent1"/>
                </a:solidFill>
                <a:highlight>
                  <a:srgbClr val="FFFF00"/>
                </a:highlight>
              </a:rPr>
              <a:t>Déroulement de la procédure</a:t>
            </a:r>
            <a:endParaRPr lang="fr-CH" b="1"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8548F563-57BF-4D9A-B444-BC058E875677}"/>
              </a:ext>
            </a:extLst>
          </p:cNvPr>
          <p:cNvSpPr>
            <a:spLocks noGrp="1"/>
          </p:cNvSpPr>
          <p:nvPr>
            <p:ph idx="1"/>
          </p:nvPr>
        </p:nvSpPr>
        <p:spPr>
          <a:xfrm>
            <a:off x="821635" y="1881809"/>
            <a:ext cx="10959548" cy="4646291"/>
          </a:xfrm>
        </p:spPr>
        <p:txBody>
          <a:bodyPr>
            <a:normAutofit/>
          </a:bodyPr>
          <a:lstStyle/>
          <a:p>
            <a:r>
              <a:rPr lang="fr-FR" sz="2400" dirty="0">
                <a:latin typeface="Calibri" panose="020F0502020204030204" pitchFamily="34" charset="0"/>
                <a:cs typeface="Calibri" panose="020F0502020204030204" pitchFamily="34" charset="0"/>
              </a:rPr>
              <a:t>La procédure se déroule en deux temps:</a:t>
            </a:r>
          </a:p>
          <a:p>
            <a:pPr marL="0" indent="0">
              <a:buNone/>
            </a:pPr>
            <a:endParaRPr lang="fr-FR" sz="2400" dirty="0">
              <a:latin typeface="Calibri" panose="020F0502020204030204" pitchFamily="34" charset="0"/>
              <a:cs typeface="Calibri" panose="020F0502020204030204" pitchFamily="34" charset="0"/>
            </a:endParaRPr>
          </a:p>
          <a:p>
            <a:r>
              <a:rPr lang="fr-FR" sz="2400" dirty="0">
                <a:latin typeface="Calibri" panose="020F0502020204030204" pitchFamily="34" charset="0"/>
                <a:cs typeface="Calibri" panose="020F0502020204030204" pitchFamily="34" charset="0"/>
              </a:rPr>
              <a:t>Une tentative de conciliation</a:t>
            </a:r>
          </a:p>
          <a:p>
            <a:endParaRPr lang="fr-FR" sz="2400" dirty="0">
              <a:latin typeface="Calibri" panose="020F0502020204030204" pitchFamily="34" charset="0"/>
              <a:cs typeface="Calibri" panose="020F0502020204030204" pitchFamily="34" charset="0"/>
            </a:endParaRPr>
          </a:p>
          <a:p>
            <a:r>
              <a:rPr lang="fr-FR" sz="2400" dirty="0">
                <a:latin typeface="Calibri" panose="020F0502020204030204" pitchFamily="34" charset="0"/>
                <a:cs typeface="Calibri" panose="020F0502020204030204" pitchFamily="34" charset="0"/>
              </a:rPr>
              <a:t>Un jugement </a:t>
            </a:r>
          </a:p>
          <a:p>
            <a:endParaRPr lang="fr-FR" sz="2400" dirty="0">
              <a:latin typeface="Calibri" panose="020F0502020204030204" pitchFamily="34" charset="0"/>
              <a:cs typeface="Calibri" panose="020F0502020204030204" pitchFamily="34" charset="0"/>
            </a:endParaRPr>
          </a:p>
          <a:p>
            <a:endParaRPr lang="fr-FR" sz="2400" dirty="0">
              <a:latin typeface="Calibri" panose="020F0502020204030204" pitchFamily="34" charset="0"/>
              <a:cs typeface="Calibri" panose="020F0502020204030204" pitchFamily="34" charset="0"/>
            </a:endParaRPr>
          </a:p>
          <a:p>
            <a:r>
              <a:rPr lang="fr-FR" sz="2400" dirty="0">
                <a:latin typeface="Calibri" panose="020F0502020204030204" pitchFamily="34" charset="0"/>
                <a:cs typeface="Calibri" panose="020F0502020204030204" pitchFamily="34" charset="0"/>
              </a:rPr>
              <a:t>Le législateur a prévu des exceptions au préalable obligatoire de la conciliation</a:t>
            </a:r>
            <a:endParaRPr lang="fr-CH" sz="2400" dirty="0">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DB9AFAED-CBE0-4253-958F-E85B8411EDF9}"/>
              </a:ext>
            </a:extLst>
          </p:cNvPr>
          <p:cNvSpPr>
            <a:spLocks noGrp="1"/>
          </p:cNvSpPr>
          <p:nvPr>
            <p:ph type="sldNum" sz="quarter" idx="12"/>
          </p:nvPr>
        </p:nvSpPr>
        <p:spPr/>
        <p:txBody>
          <a:bodyPr/>
          <a:lstStyle/>
          <a:p>
            <a:fld id="{D57F1E4F-1CFF-5643-939E-217C01CDF565}" type="slidenum">
              <a:rPr lang="en-US" smtClean="0"/>
              <a:pPr/>
              <a:t>43</a:t>
            </a:fld>
            <a:endParaRPr lang="en-US" dirty="0"/>
          </a:p>
        </p:txBody>
      </p:sp>
    </p:spTree>
    <p:extLst>
      <p:ext uri="{BB962C8B-B14F-4D97-AF65-F5344CB8AC3E}">
        <p14:creationId xmlns:p14="http://schemas.microsoft.com/office/powerpoint/2010/main" val="35433141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329DA8-43CF-4CE8-AB85-16550280E39D}"/>
              </a:ext>
            </a:extLst>
          </p:cNvPr>
          <p:cNvSpPr>
            <a:spLocks noGrp="1"/>
          </p:cNvSpPr>
          <p:nvPr>
            <p:ph type="title"/>
          </p:nvPr>
        </p:nvSpPr>
        <p:spPr>
          <a:xfrm>
            <a:off x="1590261" y="624110"/>
            <a:ext cx="9914351" cy="1280890"/>
          </a:xfrm>
        </p:spPr>
        <p:txBody>
          <a:bodyPr>
            <a:normAutofit/>
          </a:bodyPr>
          <a:lstStyle/>
          <a:p>
            <a:r>
              <a:rPr lang="fr-FR" sz="2000" b="1" i="0" u="none" strike="noStrike" baseline="0" dirty="0">
                <a:solidFill>
                  <a:schemeClr val="accent1"/>
                </a:solidFill>
                <a:highlight>
                  <a:srgbClr val="FFFF00"/>
                </a:highlight>
                <a:latin typeface="Liberation Sans"/>
              </a:rPr>
              <a:t>Le préalable obligatoire de la conciliation</a:t>
            </a:r>
            <a:endParaRPr lang="fr-CH" sz="2000"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6B482485-3268-420E-B4C6-AC5BC823A88A}"/>
              </a:ext>
            </a:extLst>
          </p:cNvPr>
          <p:cNvSpPr>
            <a:spLocks noGrp="1"/>
          </p:cNvSpPr>
          <p:nvPr>
            <p:ph idx="1"/>
          </p:nvPr>
        </p:nvSpPr>
        <p:spPr>
          <a:xfrm>
            <a:off x="609600" y="1245704"/>
            <a:ext cx="11476383" cy="5433392"/>
          </a:xfrm>
        </p:spPr>
        <p:txBody>
          <a:bodyPr>
            <a:normAutofit fontScale="32500" lnSpcReduction="20000"/>
          </a:bodyPr>
          <a:lstStyle/>
          <a:p>
            <a:r>
              <a:rPr lang="fr-FR" sz="7200" dirty="0">
                <a:latin typeface="Calibri" panose="020F0502020204030204" pitchFamily="34" charset="0"/>
                <a:cs typeface="Calibri" panose="020F0502020204030204" pitchFamily="34" charset="0"/>
              </a:rPr>
              <a:t>Le préliminaire de conciliation est obligatoire. Il tient à l'essence même de la juridiction prud'homale. Il doit avoir lieu devant le bureau de conciliation et d'orientation du conseil régulièrement constitué (Cass. soc., 4 déc. 1947, JCP G 1948, II, 4564.)</a:t>
            </a:r>
          </a:p>
          <a:p>
            <a:r>
              <a:rPr lang="fr-FR" sz="7200" dirty="0">
                <a:latin typeface="Calibri" panose="020F0502020204030204" pitchFamily="34" charset="0"/>
                <a:cs typeface="Calibri" panose="020F0502020204030204" pitchFamily="34" charset="0"/>
              </a:rPr>
              <a:t>L'article  L1411-1 du code du travail dispose: Le conseil de prud'hommes règle par voie de conciliation les différends qui peuvent s'élever à l'occasion de tout contrat de travail soumis aux dispositions du présent code entre les employeurs, ou leurs représentants, et les salariés qu'ils emploient. </a:t>
            </a:r>
          </a:p>
          <a:p>
            <a:r>
              <a:rPr lang="fr-FR" sz="7200" dirty="0">
                <a:latin typeface="Calibri" panose="020F0502020204030204" pitchFamily="34" charset="0"/>
                <a:cs typeface="Calibri" panose="020F0502020204030204" pitchFamily="34" charset="0"/>
              </a:rPr>
              <a:t>Il juge les litiges lorsque la conciliation n'a pas abouti. </a:t>
            </a:r>
          </a:p>
          <a:p>
            <a:r>
              <a:rPr lang="fr-FR" sz="7200" dirty="0">
                <a:latin typeface="Calibri" panose="020F0502020204030204" pitchFamily="34" charset="0"/>
                <a:cs typeface="Calibri" panose="020F0502020204030204" pitchFamily="34" charset="0"/>
              </a:rPr>
              <a:t>Ce texte est d'ordre public. La cour de cassation a constamment réaffirmé ce principe. Le défaut de tentative de conciliation constitue une cause de nullité d'ordre public. Toutefois, cette absence de conciliation ne peut être relevée d'office par le conseil de prud'hommes.</a:t>
            </a:r>
          </a:p>
          <a:p>
            <a:r>
              <a:rPr lang="fr-FR" sz="7200" dirty="0">
                <a:latin typeface="Calibri" panose="020F0502020204030204" pitchFamily="34" charset="0"/>
                <a:cs typeface="Calibri" panose="020F0502020204030204" pitchFamily="34" charset="0"/>
              </a:rPr>
              <a:t>&lt;&gt;  Dès lors qu'il ressort des mentions du jugement que l'omission du préliminaire de conciliation a été réparée avant toute forclusion et qu'après l'échec de la tentative de conciliation les parties ont été invitées à s'expliquer sur le fond, la régularisation ne laisse subsister aucun grief. La partie condamnée au paiement de diverses indemnités ne peut se prévaloir de la nullité de la procédure prud'homale et du jugement subséquent. (Cass. Soc. 18/11/98 n̊004378 - Trav. et Protection Sociale - </a:t>
            </a:r>
            <a:r>
              <a:rPr lang="fr-FR" sz="7200" dirty="0" err="1">
                <a:latin typeface="Calibri" panose="020F0502020204030204" pitchFamily="34" charset="0"/>
                <a:cs typeface="Calibri" panose="020F0502020204030204" pitchFamily="34" charset="0"/>
              </a:rPr>
              <a:t>Ed.du</a:t>
            </a:r>
            <a:r>
              <a:rPr lang="fr-FR" sz="7200" dirty="0">
                <a:latin typeface="Calibri" panose="020F0502020204030204" pitchFamily="34" charset="0"/>
                <a:cs typeface="Calibri" panose="020F0502020204030204" pitchFamily="34" charset="0"/>
              </a:rPr>
              <a:t> </a:t>
            </a:r>
            <a:r>
              <a:rPr lang="fr-FR" sz="7200" dirty="0" err="1">
                <a:latin typeface="Calibri" panose="020F0502020204030204" pitchFamily="34" charset="0"/>
                <a:cs typeface="Calibri" panose="020F0502020204030204" pitchFamily="34" charset="0"/>
              </a:rPr>
              <a:t>juris-Classeur</a:t>
            </a:r>
            <a:r>
              <a:rPr lang="fr-FR" sz="7200" dirty="0">
                <a:latin typeface="Calibri" panose="020F0502020204030204" pitchFamily="34" charset="0"/>
                <a:cs typeface="Calibri" panose="020F0502020204030204" pitchFamily="34" charset="0"/>
              </a:rPr>
              <a:t> </a:t>
            </a:r>
            <a:r>
              <a:rPr lang="fr-FR" sz="7200" dirty="0" err="1">
                <a:latin typeface="Calibri" panose="020F0502020204030204" pitchFamily="34" charset="0"/>
                <a:cs typeface="Calibri" panose="020F0502020204030204" pitchFamily="34" charset="0"/>
              </a:rPr>
              <a:t>janv</a:t>
            </a:r>
            <a:r>
              <a:rPr lang="fr-FR" sz="7200" dirty="0">
                <a:latin typeface="Calibri" panose="020F0502020204030204" pitchFamily="34" charset="0"/>
                <a:cs typeface="Calibri" panose="020F0502020204030204" pitchFamily="34" charset="0"/>
              </a:rPr>
              <a:t> 99 p23).</a:t>
            </a:r>
          </a:p>
          <a:p>
            <a:endParaRPr lang="fr-CH" dirty="0"/>
          </a:p>
        </p:txBody>
      </p:sp>
      <p:sp>
        <p:nvSpPr>
          <p:cNvPr id="4" name="Espace réservé du numéro de diapositive 3">
            <a:extLst>
              <a:ext uri="{FF2B5EF4-FFF2-40B4-BE49-F238E27FC236}">
                <a16:creationId xmlns:a16="http://schemas.microsoft.com/office/drawing/2014/main" id="{BE9C1514-E668-4106-BB55-353379DE6D7C}"/>
              </a:ext>
            </a:extLst>
          </p:cNvPr>
          <p:cNvSpPr>
            <a:spLocks noGrp="1"/>
          </p:cNvSpPr>
          <p:nvPr>
            <p:ph type="sldNum" sz="quarter" idx="12"/>
          </p:nvPr>
        </p:nvSpPr>
        <p:spPr/>
        <p:txBody>
          <a:bodyPr/>
          <a:lstStyle/>
          <a:p>
            <a:fld id="{D57F1E4F-1CFF-5643-939E-217C01CDF565}" type="slidenum">
              <a:rPr lang="en-US" smtClean="0"/>
              <a:pPr/>
              <a:t>44</a:t>
            </a:fld>
            <a:endParaRPr lang="en-US" dirty="0"/>
          </a:p>
        </p:txBody>
      </p:sp>
    </p:spTree>
    <p:extLst>
      <p:ext uri="{BB962C8B-B14F-4D97-AF65-F5344CB8AC3E}">
        <p14:creationId xmlns:p14="http://schemas.microsoft.com/office/powerpoint/2010/main" val="20497883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164842-8D6F-4C50-B69B-ACD40D3DBFB5}"/>
              </a:ext>
            </a:extLst>
          </p:cNvPr>
          <p:cNvSpPr>
            <a:spLocks noGrp="1"/>
          </p:cNvSpPr>
          <p:nvPr>
            <p:ph type="title"/>
          </p:nvPr>
        </p:nvSpPr>
        <p:spPr/>
        <p:txBody>
          <a:bodyPr/>
          <a:lstStyle/>
          <a:p>
            <a:r>
              <a:rPr lang="fr-CH" b="1" dirty="0">
                <a:solidFill>
                  <a:srgbClr val="FF0000"/>
                </a:solidFill>
                <a:latin typeface="Calibri" panose="020F0502020204030204" pitchFamily="34" charset="0"/>
                <a:cs typeface="Calibri" panose="020F0502020204030204" pitchFamily="34" charset="0"/>
              </a:rPr>
              <a:t>Caractère obligatoire</a:t>
            </a:r>
            <a:br>
              <a:rPr lang="fr-CH" b="1" dirty="0">
                <a:latin typeface="Calibri" panose="020F0502020204030204" pitchFamily="34" charset="0"/>
              </a:rPr>
            </a:br>
            <a:endParaRPr lang="fr-CH" dirty="0"/>
          </a:p>
        </p:txBody>
      </p:sp>
      <p:sp>
        <p:nvSpPr>
          <p:cNvPr id="3" name="Espace réservé du contenu 2">
            <a:extLst>
              <a:ext uri="{FF2B5EF4-FFF2-40B4-BE49-F238E27FC236}">
                <a16:creationId xmlns:a16="http://schemas.microsoft.com/office/drawing/2014/main" id="{FE6AA874-4B60-4EE9-A6D2-6E59EC550104}"/>
              </a:ext>
            </a:extLst>
          </p:cNvPr>
          <p:cNvSpPr>
            <a:spLocks noGrp="1"/>
          </p:cNvSpPr>
          <p:nvPr>
            <p:ph idx="1"/>
          </p:nvPr>
        </p:nvSpPr>
        <p:spPr>
          <a:xfrm>
            <a:off x="834887" y="2133600"/>
            <a:ext cx="10669725" cy="3777622"/>
          </a:xfrm>
        </p:spPr>
        <p:txBody>
          <a:bodyPr>
            <a:noAutofit/>
          </a:bodyPr>
          <a:lstStyle/>
          <a:p>
            <a:r>
              <a:rPr lang="fr-FR" sz="2400" b="1" i="0" u="none" strike="noStrike" baseline="0" dirty="0">
                <a:latin typeface="Calibri" panose="020F0502020204030204" pitchFamily="34" charset="0"/>
                <a:cs typeface="Calibri" panose="020F0502020204030204" pitchFamily="34" charset="0"/>
              </a:rPr>
              <a:t>L'audience de conciliation est la </a:t>
            </a:r>
            <a:r>
              <a:rPr lang="fr-FR" sz="2400" b="1" i="0" u="none" strike="noStrike" baseline="0" dirty="0">
                <a:solidFill>
                  <a:schemeClr val="accent1"/>
                </a:solidFill>
                <a:latin typeface="Calibri" panose="020F0502020204030204" pitchFamily="34" charset="0"/>
                <a:cs typeface="Calibri" panose="020F0502020204030204" pitchFamily="34" charset="0"/>
              </a:rPr>
              <a:t>première</a:t>
            </a:r>
            <a:r>
              <a:rPr lang="fr-FR" sz="2400" b="1" i="0" u="none" strike="noStrike" baseline="0" dirty="0">
                <a:latin typeface="Calibri" panose="020F0502020204030204" pitchFamily="34" charset="0"/>
                <a:cs typeface="Calibri" panose="020F0502020204030204" pitchFamily="34" charset="0"/>
              </a:rPr>
              <a:t> phase de l'instance. </a:t>
            </a:r>
          </a:p>
          <a:p>
            <a:r>
              <a:rPr lang="fr-FR" sz="2400" b="1" i="0" u="none" strike="noStrike" baseline="0" dirty="0">
                <a:latin typeface="Calibri" panose="020F0502020204030204" pitchFamily="34" charset="0"/>
                <a:cs typeface="Calibri" panose="020F0502020204030204" pitchFamily="34" charset="0"/>
              </a:rPr>
              <a:t>Elle est </a:t>
            </a:r>
            <a:r>
              <a:rPr lang="fr-FR" sz="2400" b="1" i="0" u="none" strike="noStrike" baseline="0" dirty="0">
                <a:solidFill>
                  <a:schemeClr val="accent1"/>
                </a:solidFill>
                <a:latin typeface="Calibri" panose="020F0502020204030204" pitchFamily="34" charset="0"/>
                <a:cs typeface="Calibri" panose="020F0502020204030204" pitchFamily="34" charset="0"/>
              </a:rPr>
              <a:t>obligatoire</a:t>
            </a:r>
            <a:r>
              <a:rPr lang="fr-FR" sz="2400" b="1" i="0" u="none" strike="noStrike" baseline="0" dirty="0">
                <a:latin typeface="Calibri" panose="020F0502020204030204" pitchFamily="34" charset="0"/>
                <a:cs typeface="Calibri" panose="020F0502020204030204" pitchFamily="34" charset="0"/>
              </a:rPr>
              <a:t>, sauf exceptions limitativement énumérées , et demeure dans les textes la mission essentielle des conseils de prud'hommes ; le jugement ne devant intervenir que si la conciliation n'a pas abouti (C. trav., art. L. 1411-1 ). </a:t>
            </a:r>
          </a:p>
          <a:p>
            <a:r>
              <a:rPr lang="fr-FR" sz="2400" b="1" i="0" u="none" strike="noStrike" baseline="0" dirty="0">
                <a:latin typeface="Calibri" panose="020F0502020204030204" pitchFamily="34" charset="0"/>
                <a:cs typeface="Calibri" panose="020F0502020204030204" pitchFamily="34" charset="0"/>
              </a:rPr>
              <a:t>La Cour de cassation a affirmé à de nombreuses reprises son caractère substantiel (Soc. 17 mars 1950, Bull. civ. IV, no 267. – Soc. 21 janv. 1955, ibid. IV, no 62), </a:t>
            </a:r>
          </a:p>
          <a:p>
            <a:r>
              <a:rPr lang="fr-FR" sz="2400" b="1" dirty="0">
                <a:latin typeface="Calibri" panose="020F0502020204030204" pitchFamily="34" charset="0"/>
                <a:cs typeface="Calibri" panose="020F0502020204030204" pitchFamily="34" charset="0"/>
              </a:rPr>
              <a:t>- </a:t>
            </a:r>
            <a:r>
              <a:rPr lang="fr-FR" sz="2400" b="1" i="0" u="none" strike="noStrike" baseline="0" dirty="0">
                <a:latin typeface="Calibri" panose="020F0502020204030204" pitchFamily="34" charset="0"/>
                <a:cs typeface="Calibri" panose="020F0502020204030204" pitchFamily="34" charset="0"/>
              </a:rPr>
              <a:t>essentiel (Soc. 6 juill. 1978, ) </a:t>
            </a:r>
          </a:p>
          <a:p>
            <a:r>
              <a:rPr lang="fr-FR" sz="2400" b="1" i="0" u="none" strike="noStrike" baseline="0" dirty="0">
                <a:latin typeface="Calibri" panose="020F0502020204030204" pitchFamily="34" charset="0"/>
                <a:cs typeface="Calibri" panose="020F0502020204030204" pitchFamily="34" charset="0"/>
              </a:rPr>
              <a:t>et d'ordre public (Soc. 5 avr. 1957). </a:t>
            </a:r>
            <a:endParaRPr lang="fr-CH" sz="2400" dirty="0">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55071490-90F5-4C2E-B151-9D29CFFAF60B}"/>
              </a:ext>
            </a:extLst>
          </p:cNvPr>
          <p:cNvSpPr>
            <a:spLocks noGrp="1"/>
          </p:cNvSpPr>
          <p:nvPr>
            <p:ph type="sldNum" sz="quarter" idx="12"/>
          </p:nvPr>
        </p:nvSpPr>
        <p:spPr/>
        <p:txBody>
          <a:bodyPr/>
          <a:lstStyle/>
          <a:p>
            <a:fld id="{D57F1E4F-1CFF-5643-939E-217C01CDF565}" type="slidenum">
              <a:rPr lang="en-US" smtClean="0"/>
              <a:pPr/>
              <a:t>45</a:t>
            </a:fld>
            <a:endParaRPr lang="en-US" dirty="0"/>
          </a:p>
        </p:txBody>
      </p:sp>
    </p:spTree>
    <p:extLst>
      <p:ext uri="{BB962C8B-B14F-4D97-AF65-F5344CB8AC3E}">
        <p14:creationId xmlns:p14="http://schemas.microsoft.com/office/powerpoint/2010/main" val="9113493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ACEFE0-0DBE-405D-ABCE-04F28349A543}"/>
              </a:ext>
            </a:extLst>
          </p:cNvPr>
          <p:cNvSpPr>
            <a:spLocks noGrp="1"/>
          </p:cNvSpPr>
          <p:nvPr>
            <p:ph type="title"/>
          </p:nvPr>
        </p:nvSpPr>
        <p:spPr>
          <a:xfrm>
            <a:off x="1550505" y="491588"/>
            <a:ext cx="10109683" cy="661319"/>
          </a:xfrm>
        </p:spPr>
        <p:txBody>
          <a:bodyPr>
            <a:normAutofit fontScale="90000"/>
          </a:bodyPr>
          <a:lstStyle/>
          <a:p>
            <a:r>
              <a:rPr lang="fr-FR" dirty="0"/>
              <a:t> </a:t>
            </a:r>
            <a:r>
              <a:rPr lang="fr-FR" b="1" dirty="0">
                <a:solidFill>
                  <a:schemeClr val="accent1"/>
                </a:solidFill>
                <a:highlight>
                  <a:srgbClr val="FFFF00"/>
                </a:highlight>
              </a:rPr>
              <a:t>Le Bureau de Conciliation et d’Orientation - BCO. </a:t>
            </a:r>
            <a:br>
              <a:rPr lang="fr-FR" b="1" dirty="0">
                <a:solidFill>
                  <a:schemeClr val="accent1"/>
                </a:solidFill>
                <a:highlight>
                  <a:srgbClr val="FFFF00"/>
                </a:highlight>
              </a:rPr>
            </a:br>
            <a:endParaRPr lang="fr-CH" b="1"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12445A5C-0FED-46EC-AFCF-52C732BE426C}"/>
              </a:ext>
            </a:extLst>
          </p:cNvPr>
          <p:cNvSpPr>
            <a:spLocks noGrp="1"/>
          </p:cNvSpPr>
          <p:nvPr>
            <p:ph idx="1"/>
          </p:nvPr>
        </p:nvSpPr>
        <p:spPr>
          <a:xfrm>
            <a:off x="531812" y="1285461"/>
            <a:ext cx="11368639" cy="5459896"/>
          </a:xfrm>
        </p:spPr>
        <p:txBody>
          <a:bodyPr>
            <a:normAutofit fontScale="92500"/>
          </a:bodyPr>
          <a:lstStyle/>
          <a:p>
            <a:r>
              <a:rPr lang="fr-FR" sz="2400" dirty="0"/>
              <a:t>Le  législateur  a  confié  au  Bureau  de  Conciliation,  institution  centrale  du  Conseil  de </a:t>
            </a:r>
            <a:r>
              <a:rPr lang="fr-FR" sz="2400" dirty="0" err="1"/>
              <a:t>Prud’Hommes</a:t>
            </a:r>
            <a:r>
              <a:rPr lang="fr-FR" sz="2400" dirty="0"/>
              <a:t>, un nouveau rôle, complémentaire de sa mission première : </a:t>
            </a:r>
            <a:r>
              <a:rPr lang="fr-FR" sz="2400" b="1" dirty="0">
                <a:solidFill>
                  <a:srgbClr val="C00000"/>
                </a:solidFill>
              </a:rPr>
              <a:t>celui d’orientation et de mise en état des affaires</a:t>
            </a:r>
            <a:r>
              <a:rPr lang="fr-FR" sz="2400" dirty="0"/>
              <a:t>.  A ce titre, ce bureau doit désormais, en cas d’échec de la conciliation, orienter les affaires vers l’une des différentes formations de jugement existantes.  </a:t>
            </a:r>
          </a:p>
          <a:p>
            <a:r>
              <a:rPr lang="fr-FR" sz="2400" dirty="0"/>
              <a:t>Il doit également mettre en état l’affaire afin que celle-ci soit, sauf exception, plaidée dès le premier appel devant le Bureau de Jugement qui s’est vu confier l’affaire. </a:t>
            </a:r>
          </a:p>
          <a:p>
            <a:r>
              <a:rPr lang="fr-FR" sz="2400" dirty="0"/>
              <a:t>La loi no 2015‐990 du 6 août 2015 (JO 7 août) renomme le bureau de  conciliation sous l'appellation «  Bureau de  conciliation et d'orientation ». Cette appellation nouvelle est directement liée d'une part, aux nouveaux pouvoirs qui sont donnés à ce bureau à l'occasion de la  conciliation elle‐même et d'autre part, aux nouvelles orientations des affaires que ce bureau peut décider en cas de non conciliation des parties et/ou en cas d'absence d'une des parties.</a:t>
            </a:r>
            <a:endParaRPr lang="fr-CH" sz="2400" dirty="0"/>
          </a:p>
          <a:p>
            <a:endParaRPr lang="fr-CH" sz="2400" dirty="0"/>
          </a:p>
        </p:txBody>
      </p:sp>
      <p:sp>
        <p:nvSpPr>
          <p:cNvPr id="4" name="Espace réservé du numéro de diapositive 3">
            <a:extLst>
              <a:ext uri="{FF2B5EF4-FFF2-40B4-BE49-F238E27FC236}">
                <a16:creationId xmlns:a16="http://schemas.microsoft.com/office/drawing/2014/main" id="{9A5C9965-C0E0-4370-A1C4-48DBF6B4B414}"/>
              </a:ext>
            </a:extLst>
          </p:cNvPr>
          <p:cNvSpPr>
            <a:spLocks noGrp="1"/>
          </p:cNvSpPr>
          <p:nvPr>
            <p:ph type="sldNum" sz="quarter" idx="12"/>
          </p:nvPr>
        </p:nvSpPr>
        <p:spPr/>
        <p:txBody>
          <a:bodyPr/>
          <a:lstStyle/>
          <a:p>
            <a:fld id="{D57F1E4F-1CFF-5643-939E-217C01CDF565}" type="slidenum">
              <a:rPr lang="en-US" smtClean="0"/>
              <a:pPr/>
              <a:t>46</a:t>
            </a:fld>
            <a:endParaRPr lang="en-US" dirty="0"/>
          </a:p>
        </p:txBody>
      </p:sp>
    </p:spTree>
    <p:extLst>
      <p:ext uri="{BB962C8B-B14F-4D97-AF65-F5344CB8AC3E}">
        <p14:creationId xmlns:p14="http://schemas.microsoft.com/office/powerpoint/2010/main" val="30942457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D80ECB-8B45-4AF3-B4B0-ED856C112432}"/>
              </a:ext>
            </a:extLst>
          </p:cNvPr>
          <p:cNvSpPr>
            <a:spLocks noGrp="1"/>
          </p:cNvSpPr>
          <p:nvPr>
            <p:ph type="title"/>
          </p:nvPr>
        </p:nvSpPr>
        <p:spPr>
          <a:xfrm>
            <a:off x="1696278" y="166877"/>
            <a:ext cx="9795082" cy="979403"/>
          </a:xfrm>
        </p:spPr>
        <p:txBody>
          <a:bodyPr>
            <a:normAutofit fontScale="90000"/>
          </a:bodyPr>
          <a:lstStyle/>
          <a:p>
            <a:r>
              <a:rPr lang="fr-FR" sz="3100" b="1" dirty="0">
                <a:solidFill>
                  <a:schemeClr val="accent1"/>
                </a:solidFill>
                <a:highlight>
                  <a:srgbClr val="FFFF00"/>
                </a:highlight>
              </a:rPr>
              <a:t>Conciliation : un préalable obligatoire et d’ordre public au règlement des conflits du travail</a:t>
            </a:r>
            <a:br>
              <a:rPr lang="fr-FR" dirty="0"/>
            </a:br>
            <a:endParaRPr lang="fr-CH" dirty="0"/>
          </a:p>
        </p:txBody>
      </p:sp>
      <p:sp>
        <p:nvSpPr>
          <p:cNvPr id="3" name="Espace réservé du contenu 2">
            <a:extLst>
              <a:ext uri="{FF2B5EF4-FFF2-40B4-BE49-F238E27FC236}">
                <a16:creationId xmlns:a16="http://schemas.microsoft.com/office/drawing/2014/main" id="{F3C5D1C6-47B2-45E4-BE47-787582098ED0}"/>
              </a:ext>
            </a:extLst>
          </p:cNvPr>
          <p:cNvSpPr>
            <a:spLocks noGrp="1"/>
          </p:cNvSpPr>
          <p:nvPr>
            <p:ph idx="1"/>
          </p:nvPr>
        </p:nvSpPr>
        <p:spPr>
          <a:xfrm>
            <a:off x="531812" y="1152907"/>
            <a:ext cx="11448154" cy="5538216"/>
          </a:xfrm>
        </p:spPr>
        <p:txBody>
          <a:bodyPr>
            <a:noAutofit/>
          </a:bodyPr>
          <a:lstStyle/>
          <a:p>
            <a:r>
              <a:rPr lang="fr-FR" sz="1600" dirty="0"/>
              <a:t> </a:t>
            </a:r>
            <a:r>
              <a:rPr lang="fr-FR" sz="2000" dirty="0">
                <a:latin typeface="Calibri" panose="020F0502020204030204" pitchFamily="34" charset="0"/>
                <a:cs typeface="Calibri" panose="020F0502020204030204" pitchFamily="34" charset="0"/>
              </a:rPr>
              <a:t>La loi no 2015‐990 du 6 août 2015 , maintient le principe d'une tentative de conciliation préalable obligatoire, sauf dispositions contraires ; il convient alors de s'attacher à en présenter les caractéristiques.</a:t>
            </a:r>
          </a:p>
          <a:p>
            <a:r>
              <a:rPr lang="fr-FR" sz="2000" dirty="0">
                <a:latin typeface="Calibri" panose="020F0502020204030204" pitchFamily="34" charset="0"/>
                <a:cs typeface="Calibri" panose="020F0502020204030204" pitchFamily="34" charset="0"/>
              </a:rPr>
              <a:t>La  conciliation tient à l'essence même du conseil de prud'hommes (Cass. soc., 4 déc. 1947, D. 1948, p. 86) et la jurisprudence est constante pour reconnaître à la conciliation un caractère substantiel (Cass. soc., 17 mars 1950, Bull. civ. IV, no  267 ; Cass. soc., 21 janv. 1955, Bull. civ. IV, no 62 ; Cass. soc.,7 mars 1957, Bull. civ. IV, no 271). Ainsi, le non‐respect de la conciliation constitue une nullité d'ordre public qui vicie toute la procédure de la juridiction prud'homale (Cass. soc., 31 mai 1957, Bull. civ. IV, no 641). Si l'omission de cette formalité pouvait être invoquée pour la première fois devant la Cour de cassation par une partie (Cass. soc., 3 oct. 1958, no 5.592, Bull. civ. IV, no 994), elle ne peut maintenant plus l'être ( Cass. soc., 20 oct. 1976, no 74‐13.139 ; Cass. soc., 28 mai 1974, no 72‐40.518 ). Le juge ne peut soulever ce moyen d'office ( Cass. soc., 20 nov. 1968, no 67‐40.213 ).</a:t>
            </a:r>
          </a:p>
          <a:p>
            <a:r>
              <a:rPr lang="fr-FR" sz="2000" dirty="0">
                <a:latin typeface="Calibri" panose="020F0502020204030204" pitchFamily="34" charset="0"/>
                <a:cs typeface="Calibri" panose="020F0502020204030204" pitchFamily="34" charset="0"/>
              </a:rPr>
              <a:t>La phase de  conciliation, qui depuis 1974 ( D. no 74‐783, 12 sept. 1974 ), fait partie intégrante de la procédure prud'homale, ne saurait donc être  substituée ou faire obstacle à la saisine directe du bureau de jugement au motif que les intéressés disposent déjà de procédure de conciliation instituée par convention collective ( Cass. soc., 26 janv. 1994, no 91‐40.464 ).</a:t>
            </a:r>
          </a:p>
          <a:p>
            <a:r>
              <a:rPr lang="fr-FR" sz="2000" dirty="0">
                <a:latin typeface="Calibri" panose="020F0502020204030204" pitchFamily="34" charset="0"/>
                <a:cs typeface="Calibri" panose="020F0502020204030204" pitchFamily="34" charset="0"/>
              </a:rPr>
              <a:t>Un bureau de jugement ne saurait donc valablement se saisir d'un litige tant que le préliminaire de conciliation n'a pas été mis en œuvre, sauf dispense expresse (sauf exceptions prévues par les textes)</a:t>
            </a:r>
          </a:p>
        </p:txBody>
      </p:sp>
      <p:sp>
        <p:nvSpPr>
          <p:cNvPr id="4" name="Espace réservé du numéro de diapositive 3">
            <a:extLst>
              <a:ext uri="{FF2B5EF4-FFF2-40B4-BE49-F238E27FC236}">
                <a16:creationId xmlns:a16="http://schemas.microsoft.com/office/drawing/2014/main" id="{5263978C-8C64-4F2F-9C22-3324CED00FF2}"/>
              </a:ext>
            </a:extLst>
          </p:cNvPr>
          <p:cNvSpPr>
            <a:spLocks noGrp="1"/>
          </p:cNvSpPr>
          <p:nvPr>
            <p:ph type="sldNum" sz="quarter" idx="12"/>
          </p:nvPr>
        </p:nvSpPr>
        <p:spPr/>
        <p:txBody>
          <a:bodyPr/>
          <a:lstStyle/>
          <a:p>
            <a:fld id="{D57F1E4F-1CFF-5643-939E-217C01CDF565}" type="slidenum">
              <a:rPr lang="en-US" smtClean="0"/>
              <a:pPr/>
              <a:t>47</a:t>
            </a:fld>
            <a:endParaRPr lang="en-US" dirty="0"/>
          </a:p>
        </p:txBody>
      </p:sp>
    </p:spTree>
    <p:extLst>
      <p:ext uri="{BB962C8B-B14F-4D97-AF65-F5344CB8AC3E}">
        <p14:creationId xmlns:p14="http://schemas.microsoft.com/office/powerpoint/2010/main" val="37605237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72A847-F2E4-4848-B9E5-C39F55BE71F2}"/>
              </a:ext>
            </a:extLst>
          </p:cNvPr>
          <p:cNvSpPr>
            <a:spLocks noGrp="1"/>
          </p:cNvSpPr>
          <p:nvPr>
            <p:ph type="title"/>
          </p:nvPr>
        </p:nvSpPr>
        <p:spPr>
          <a:xfrm>
            <a:off x="1519311" y="624110"/>
            <a:ext cx="9985301" cy="810795"/>
          </a:xfrm>
        </p:spPr>
        <p:txBody>
          <a:bodyPr/>
          <a:lstStyle/>
          <a:p>
            <a:r>
              <a:rPr lang="fr-FR" b="1" dirty="0">
                <a:solidFill>
                  <a:srgbClr val="C00000"/>
                </a:solidFill>
                <a:highlight>
                  <a:srgbClr val="FFFF00"/>
                </a:highlight>
                <a:latin typeface="Calibri" panose="020F0502020204030204" pitchFamily="34" charset="0"/>
                <a:cs typeface="Calibri" panose="020F0502020204030204" pitchFamily="34" charset="0"/>
              </a:rPr>
              <a:t>Le bureau de conciliation et d’orientation</a:t>
            </a:r>
            <a:endParaRPr lang="fr-CH" b="1" dirty="0">
              <a:solidFill>
                <a:srgbClr val="C00000"/>
              </a:solidFill>
              <a:highlight>
                <a:srgbClr val="FFFF00"/>
              </a:highlight>
              <a:latin typeface="Calibri" panose="020F0502020204030204" pitchFamily="34" charset="0"/>
              <a:cs typeface="Calibri" panose="020F0502020204030204" pitchFamily="34" charset="0"/>
            </a:endParaRPr>
          </a:p>
        </p:txBody>
      </p:sp>
      <p:sp>
        <p:nvSpPr>
          <p:cNvPr id="3" name="Espace réservé du contenu 2">
            <a:extLst>
              <a:ext uri="{FF2B5EF4-FFF2-40B4-BE49-F238E27FC236}">
                <a16:creationId xmlns:a16="http://schemas.microsoft.com/office/drawing/2014/main" id="{DD867468-950C-4D64-83A1-B737C8BEC289}"/>
              </a:ext>
            </a:extLst>
          </p:cNvPr>
          <p:cNvSpPr>
            <a:spLocks noGrp="1"/>
          </p:cNvSpPr>
          <p:nvPr>
            <p:ph idx="1"/>
          </p:nvPr>
        </p:nvSpPr>
        <p:spPr>
          <a:xfrm>
            <a:off x="531812" y="1905000"/>
            <a:ext cx="11236118" cy="4482548"/>
          </a:xfrm>
        </p:spPr>
        <p:txBody>
          <a:bodyPr>
            <a:noAutofit/>
          </a:bodyPr>
          <a:lstStyle/>
          <a:p>
            <a:r>
              <a:rPr lang="fr-FR" sz="2200" b="1" dirty="0">
                <a:latin typeface="Calibri" panose="020F0502020204030204" pitchFamily="34" charset="0"/>
                <a:cs typeface="Calibri" panose="020F0502020204030204" pitchFamily="34" charset="0"/>
              </a:rPr>
              <a:t>1. - Composition du bureau  </a:t>
            </a:r>
          </a:p>
          <a:p>
            <a:r>
              <a:rPr lang="fr-FR" sz="2200" dirty="0">
                <a:latin typeface="Calibri" panose="020F0502020204030204" pitchFamily="34" charset="0"/>
                <a:cs typeface="Calibri" panose="020F0502020204030204" pitchFamily="34" charset="0"/>
              </a:rPr>
              <a:t>Le Bureau de Conciliation et d’Orientation se compose toujours d’un conseiller prud’homme employeur et d’un conseiller prud’homme salarié.  (Code du Travail, art. L. 1423-13)  </a:t>
            </a:r>
          </a:p>
          <a:p>
            <a:r>
              <a:rPr lang="fr-FR" sz="2200" dirty="0">
                <a:latin typeface="Calibri" panose="020F0502020204030204" pitchFamily="34" charset="0"/>
                <a:cs typeface="Calibri" panose="020F0502020204030204" pitchFamily="34" charset="0"/>
              </a:rPr>
              <a:t>Comme auparavant, le roulement est organisé entre tous les conseillers prud’hommes par le règlement intérieur. Toutefois, certains conseillers prud’hommes peuvent être affectés par priorité à ce bureau, afin de se spécialiser dans la conciliation.  (Code du Travail, art. R. 1454-7)  </a:t>
            </a:r>
          </a:p>
          <a:p>
            <a:r>
              <a:rPr lang="fr-FR" sz="2200" dirty="0">
                <a:latin typeface="Calibri" panose="020F0502020204030204" pitchFamily="34" charset="0"/>
                <a:cs typeface="Calibri" panose="020F0502020204030204" pitchFamily="34" charset="0"/>
              </a:rPr>
              <a:t> </a:t>
            </a:r>
          </a:p>
          <a:p>
            <a:r>
              <a:rPr lang="fr-FR" sz="2200" b="1" dirty="0">
                <a:latin typeface="Calibri" panose="020F0502020204030204" pitchFamily="34" charset="0"/>
                <a:cs typeface="Calibri" panose="020F0502020204030204" pitchFamily="34" charset="0"/>
              </a:rPr>
              <a:t>2. - Organisation des séances de conciliation </a:t>
            </a:r>
          </a:p>
          <a:p>
            <a:r>
              <a:rPr lang="fr-FR" sz="2200" dirty="0">
                <a:latin typeface="Calibri" panose="020F0502020204030204" pitchFamily="34" charset="0"/>
                <a:cs typeface="Calibri" panose="020F0502020204030204" pitchFamily="34" charset="0"/>
              </a:rPr>
              <a:t>Le décret n° 2016-660 ne modifie ni la fréquence des séances de conciliation, qui sont au moins hebdomadaires, ni les règles relatives à la dévolution de la présidence, fixées par la réglementation.  (Code du Travail, art. R. 1454-9) </a:t>
            </a:r>
            <a:endParaRPr lang="fr-CH" sz="2200" dirty="0">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D154BF56-F5A5-42C9-9B7E-D3470D937E95}"/>
              </a:ext>
            </a:extLst>
          </p:cNvPr>
          <p:cNvSpPr>
            <a:spLocks noGrp="1"/>
          </p:cNvSpPr>
          <p:nvPr>
            <p:ph type="sldNum" sz="quarter" idx="12"/>
          </p:nvPr>
        </p:nvSpPr>
        <p:spPr/>
        <p:txBody>
          <a:bodyPr/>
          <a:lstStyle/>
          <a:p>
            <a:fld id="{D57F1E4F-1CFF-5643-939E-217C01CDF565}" type="slidenum">
              <a:rPr lang="en-US" smtClean="0"/>
              <a:pPr/>
              <a:t>48</a:t>
            </a:fld>
            <a:endParaRPr lang="en-US" dirty="0"/>
          </a:p>
        </p:txBody>
      </p:sp>
    </p:spTree>
    <p:extLst>
      <p:ext uri="{BB962C8B-B14F-4D97-AF65-F5344CB8AC3E}">
        <p14:creationId xmlns:p14="http://schemas.microsoft.com/office/powerpoint/2010/main" val="426675075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72A847-F2E4-4848-B9E5-C39F55BE71F2}"/>
              </a:ext>
            </a:extLst>
          </p:cNvPr>
          <p:cNvSpPr>
            <a:spLocks noGrp="1"/>
          </p:cNvSpPr>
          <p:nvPr>
            <p:ph type="title"/>
          </p:nvPr>
        </p:nvSpPr>
        <p:spPr>
          <a:xfrm>
            <a:off x="1519311" y="624110"/>
            <a:ext cx="9985301" cy="810795"/>
          </a:xfrm>
        </p:spPr>
        <p:txBody>
          <a:bodyPr/>
          <a:lstStyle/>
          <a:p>
            <a:r>
              <a:rPr lang="fr-FR" dirty="0">
                <a:highlight>
                  <a:srgbClr val="FFFF00"/>
                </a:highlight>
                <a:latin typeface="Calibri" panose="020F0502020204030204" pitchFamily="34" charset="0"/>
                <a:cs typeface="Calibri" panose="020F0502020204030204" pitchFamily="34" charset="0"/>
              </a:rPr>
              <a:t>Le bureau de conciliation et d’orientation</a:t>
            </a:r>
            <a:endParaRPr lang="fr-CH" dirty="0">
              <a:highlight>
                <a:srgbClr val="FFFF00"/>
              </a:highlight>
              <a:latin typeface="Calibri" panose="020F0502020204030204" pitchFamily="34" charset="0"/>
              <a:cs typeface="Calibri" panose="020F0502020204030204" pitchFamily="34" charset="0"/>
            </a:endParaRPr>
          </a:p>
        </p:txBody>
      </p:sp>
      <p:sp>
        <p:nvSpPr>
          <p:cNvPr id="3" name="Espace réservé du contenu 2">
            <a:extLst>
              <a:ext uri="{FF2B5EF4-FFF2-40B4-BE49-F238E27FC236}">
                <a16:creationId xmlns:a16="http://schemas.microsoft.com/office/drawing/2014/main" id="{DD867468-950C-4D64-83A1-B737C8BEC289}"/>
              </a:ext>
            </a:extLst>
          </p:cNvPr>
          <p:cNvSpPr>
            <a:spLocks noGrp="1"/>
          </p:cNvSpPr>
          <p:nvPr>
            <p:ph idx="1"/>
          </p:nvPr>
        </p:nvSpPr>
        <p:spPr>
          <a:xfrm>
            <a:off x="531812" y="1905000"/>
            <a:ext cx="11236118" cy="4482548"/>
          </a:xfrm>
        </p:spPr>
        <p:txBody>
          <a:bodyPr>
            <a:normAutofit/>
          </a:bodyPr>
          <a:lstStyle/>
          <a:p>
            <a:r>
              <a:rPr lang="fr-FR" sz="2400" b="1" dirty="0">
                <a:latin typeface="Calibri" panose="020F0502020204030204" pitchFamily="34" charset="0"/>
                <a:cs typeface="Calibri" panose="020F0502020204030204" pitchFamily="34" charset="0"/>
              </a:rPr>
              <a:t>3. – audiences</a:t>
            </a:r>
          </a:p>
          <a:p>
            <a:endParaRPr lang="fr-FR" sz="2400" b="1" dirty="0">
              <a:latin typeface="Calibri" panose="020F0502020204030204" pitchFamily="34" charset="0"/>
              <a:cs typeface="Calibri" panose="020F0502020204030204" pitchFamily="34" charset="0"/>
            </a:endParaRPr>
          </a:p>
          <a:p>
            <a:r>
              <a:rPr lang="fr-FR" sz="2400" dirty="0">
                <a:latin typeface="Calibri" panose="020F0502020204030204" pitchFamily="34" charset="0"/>
                <a:cs typeface="Calibri" panose="020F0502020204030204" pitchFamily="34" charset="0"/>
              </a:rPr>
              <a:t>Article R1454-8 (Modifié par Décret n°2016-660 du 20 mai 2016 - art. 43)</a:t>
            </a:r>
          </a:p>
          <a:p>
            <a:r>
              <a:rPr lang="fr-FR" sz="2400" b="1" dirty="0">
                <a:latin typeface="Calibri" panose="020F0502020204030204" pitchFamily="34" charset="0"/>
                <a:cs typeface="Calibri" panose="020F0502020204030204" pitchFamily="34" charset="0"/>
              </a:rPr>
              <a:t>Les séances du bureau de conciliation et d'orientation ont lieu au moins </a:t>
            </a:r>
            <a:r>
              <a:rPr lang="fr-FR" sz="2400" b="1" dirty="0">
                <a:solidFill>
                  <a:srgbClr val="FF0000"/>
                </a:solidFill>
                <a:latin typeface="Calibri" panose="020F0502020204030204" pitchFamily="34" charset="0"/>
                <a:cs typeface="Calibri" panose="020F0502020204030204" pitchFamily="34" charset="0"/>
              </a:rPr>
              <a:t>une fois par semaine, </a:t>
            </a:r>
            <a:r>
              <a:rPr lang="fr-FR" sz="2400" b="1" dirty="0">
                <a:latin typeface="Calibri" panose="020F0502020204030204" pitchFamily="34" charset="0"/>
                <a:cs typeface="Calibri" panose="020F0502020204030204" pitchFamily="34" charset="0"/>
              </a:rPr>
              <a:t>sauf si aucune affaire n'est inscrite au rôle. </a:t>
            </a:r>
            <a:r>
              <a:rPr lang="fr-FR" sz="2400" b="1" dirty="0">
                <a:solidFill>
                  <a:srgbClr val="FF0000"/>
                </a:solidFill>
                <a:latin typeface="Calibri" panose="020F0502020204030204" pitchFamily="34" charset="0"/>
                <a:cs typeface="Calibri" panose="020F0502020204030204" pitchFamily="34" charset="0"/>
              </a:rPr>
              <a:t>Elles ne sont pas publiques</a:t>
            </a:r>
            <a:r>
              <a:rPr lang="fr-FR" sz="2000" b="1" dirty="0">
                <a:latin typeface="Calibri" panose="020F0502020204030204" pitchFamily="34" charset="0"/>
                <a:cs typeface="Calibri" panose="020F0502020204030204" pitchFamily="34" charset="0"/>
              </a:rPr>
              <a:t>.</a:t>
            </a:r>
          </a:p>
          <a:p>
            <a:endParaRPr lang="fr-FR" sz="2000" b="1" dirty="0">
              <a:latin typeface="Calibri" panose="020F0502020204030204" pitchFamily="34" charset="0"/>
              <a:cs typeface="Calibri" panose="020F0502020204030204" pitchFamily="34" charset="0"/>
            </a:endParaRPr>
          </a:p>
          <a:p>
            <a:endParaRPr lang="fr-FR" sz="2000" b="1" dirty="0">
              <a:latin typeface="Calibri" panose="020F0502020204030204" pitchFamily="34" charset="0"/>
              <a:cs typeface="Calibri" panose="020F0502020204030204" pitchFamily="34" charset="0"/>
            </a:endParaRPr>
          </a:p>
          <a:p>
            <a:r>
              <a:rPr lang="fr-FR" sz="2400" b="0" i="0" u="none" strike="noStrike" baseline="0" dirty="0">
                <a:latin typeface="Calibri" panose="020F0502020204030204" pitchFamily="34" charset="0"/>
              </a:rPr>
              <a:t>NB </a:t>
            </a:r>
            <a:r>
              <a:rPr lang="fr-FR" sz="2400" b="0" i="0" u="none" strike="noStrike" baseline="0" dirty="0">
                <a:solidFill>
                  <a:srgbClr val="FF0000"/>
                </a:solidFill>
                <a:latin typeface="Calibri" panose="020F0502020204030204" pitchFamily="34" charset="0"/>
              </a:rPr>
              <a:t>Lorsqu'il est fait application de l'article R. 1454-14, les séances du bureau de conciliation et d'orientation </a:t>
            </a:r>
            <a:r>
              <a:rPr lang="fr-FR" sz="2400" b="1" i="0" u="none" strike="noStrike" baseline="0" dirty="0">
                <a:solidFill>
                  <a:srgbClr val="FF0000"/>
                </a:solidFill>
                <a:highlight>
                  <a:srgbClr val="FFFF00"/>
                </a:highlight>
                <a:latin typeface="Calibri" panose="020F0502020204030204" pitchFamily="34" charset="0"/>
              </a:rPr>
              <a:t>sont publiques</a:t>
            </a:r>
            <a:r>
              <a:rPr lang="fr-FR" sz="2400" b="1" i="0" u="none" strike="noStrike" baseline="0" dirty="0">
                <a:solidFill>
                  <a:srgbClr val="FF0000"/>
                </a:solidFill>
                <a:latin typeface="Calibri" panose="020F0502020204030204" pitchFamily="34" charset="0"/>
              </a:rPr>
              <a:t>.</a:t>
            </a:r>
            <a:endParaRPr lang="fr-FR" sz="2400" b="1" dirty="0">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D154BF56-F5A5-42C9-9B7E-D3470D937E95}"/>
              </a:ext>
            </a:extLst>
          </p:cNvPr>
          <p:cNvSpPr>
            <a:spLocks noGrp="1"/>
          </p:cNvSpPr>
          <p:nvPr>
            <p:ph type="sldNum" sz="quarter" idx="12"/>
          </p:nvPr>
        </p:nvSpPr>
        <p:spPr/>
        <p:txBody>
          <a:bodyPr/>
          <a:lstStyle/>
          <a:p>
            <a:fld id="{D57F1E4F-1CFF-5643-939E-217C01CDF565}" type="slidenum">
              <a:rPr lang="en-US" smtClean="0"/>
              <a:pPr/>
              <a:t>49</a:t>
            </a:fld>
            <a:endParaRPr lang="en-US" dirty="0"/>
          </a:p>
        </p:txBody>
      </p:sp>
    </p:spTree>
    <p:extLst>
      <p:ext uri="{BB962C8B-B14F-4D97-AF65-F5344CB8AC3E}">
        <p14:creationId xmlns:p14="http://schemas.microsoft.com/office/powerpoint/2010/main" val="2301111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062B60-4721-4D80-B764-E3B630C4D35D}"/>
              </a:ext>
            </a:extLst>
          </p:cNvPr>
          <p:cNvSpPr>
            <a:spLocks noGrp="1"/>
          </p:cNvSpPr>
          <p:nvPr>
            <p:ph type="title"/>
          </p:nvPr>
        </p:nvSpPr>
        <p:spPr>
          <a:xfrm>
            <a:off x="1730327" y="624110"/>
            <a:ext cx="9774286" cy="698253"/>
          </a:xfrm>
        </p:spPr>
        <p:txBody>
          <a:bodyPr>
            <a:normAutofit fontScale="90000"/>
          </a:bodyPr>
          <a:lstStyle/>
          <a:p>
            <a:r>
              <a:rPr lang="fr-FR" sz="3600" b="1" dirty="0">
                <a:solidFill>
                  <a:srgbClr val="C00000"/>
                </a:solidFill>
                <a:latin typeface="Calibri" panose="020F0502020204030204" pitchFamily="34" charset="0"/>
                <a:cs typeface="Calibri" panose="020F0502020204030204" pitchFamily="34" charset="0"/>
              </a:rPr>
              <a:t>(suite) </a:t>
            </a:r>
            <a:r>
              <a:rPr lang="fr-FR" sz="3600" b="1" i="0" u="none" strike="noStrike" baseline="0" dirty="0">
                <a:solidFill>
                  <a:srgbClr val="C00000"/>
                </a:solidFill>
                <a:latin typeface="Calibri" panose="020F0502020204030204" pitchFamily="34" charset="0"/>
                <a:cs typeface="Calibri" panose="020F0502020204030204" pitchFamily="34" charset="0"/>
              </a:rPr>
              <a:t>La procédure prud'homale a été modifiée par:</a:t>
            </a:r>
            <a:br>
              <a:rPr lang="fr-FR" sz="3600" b="1" i="0" u="none" strike="noStrike" baseline="0" dirty="0">
                <a:solidFill>
                  <a:srgbClr val="C00000"/>
                </a:solidFill>
                <a:latin typeface="Calibri" panose="020F0502020204030204" pitchFamily="34" charset="0"/>
                <a:cs typeface="Calibri" panose="020F0502020204030204" pitchFamily="34" charset="0"/>
              </a:rPr>
            </a:br>
            <a:endParaRPr lang="fr-CH" dirty="0"/>
          </a:p>
        </p:txBody>
      </p:sp>
      <p:sp>
        <p:nvSpPr>
          <p:cNvPr id="3" name="Espace réservé du contenu 2">
            <a:extLst>
              <a:ext uri="{FF2B5EF4-FFF2-40B4-BE49-F238E27FC236}">
                <a16:creationId xmlns:a16="http://schemas.microsoft.com/office/drawing/2014/main" id="{0E323945-E2AC-4311-97CE-9A291C323E3D}"/>
              </a:ext>
            </a:extLst>
          </p:cNvPr>
          <p:cNvSpPr>
            <a:spLocks noGrp="1"/>
          </p:cNvSpPr>
          <p:nvPr>
            <p:ph idx="1"/>
          </p:nvPr>
        </p:nvSpPr>
        <p:spPr>
          <a:xfrm>
            <a:off x="984739" y="1463040"/>
            <a:ext cx="10862704" cy="5216056"/>
          </a:xfrm>
        </p:spPr>
        <p:txBody>
          <a:bodyPr>
            <a:normAutofit fontScale="92500" lnSpcReduction="10000"/>
          </a:bodyPr>
          <a:lstStyle/>
          <a:p>
            <a:r>
              <a:rPr lang="fr-FR" sz="2400" b="1" i="0" u="none" strike="noStrike" baseline="0" dirty="0">
                <a:latin typeface="Calibri" panose="020F0502020204030204" pitchFamily="34" charset="0"/>
                <a:cs typeface="Calibri" panose="020F0502020204030204" pitchFamily="34" charset="0"/>
              </a:rPr>
              <a:t>• La loi n  2019-222 du 23 mars 2019 de programmation 2018-2022 et de réforme pour la justice dont l'objectif est de simplifier la procédure civile.</a:t>
            </a:r>
          </a:p>
          <a:p>
            <a:r>
              <a:rPr lang="fr-FR" sz="2400" b="1" i="0" u="none" strike="noStrike" baseline="0" dirty="0">
                <a:latin typeface="Calibri" panose="020F0502020204030204" pitchFamily="34" charset="0"/>
                <a:cs typeface="Calibri" panose="020F0502020204030204" pitchFamily="34" charset="0"/>
              </a:rPr>
              <a:t>• L'ordonnance n  2019-738 du 17 juillet 2019 qui clarifie la procédure en la forme des référés a été publiée au Journal officiel du 18 juillet 2019. Le terme de « référé » est ainsi supprimé, il s'agira dorénavant de la « procédure accélérée au fond ».</a:t>
            </a:r>
          </a:p>
          <a:p>
            <a:r>
              <a:rPr lang="fr-FR" sz="2400" b="1" i="0" u="none" strike="noStrike" baseline="0" dirty="0">
                <a:latin typeface="Calibri" panose="020F0502020204030204" pitchFamily="34" charset="0"/>
                <a:cs typeface="Calibri" panose="020F0502020204030204" pitchFamily="34" charset="0"/>
              </a:rPr>
              <a:t>Le décret </a:t>
            </a:r>
            <a:r>
              <a:rPr lang="fr-FR" sz="1800" b="1" i="0" u="none" strike="noStrike" baseline="0" dirty="0">
                <a:latin typeface="Liberation Sans"/>
              </a:rPr>
              <a:t>n° 2019-1333 </a:t>
            </a:r>
            <a:r>
              <a:rPr lang="fr-FR" sz="2400" b="1" i="0" u="none" strike="noStrike" baseline="0" dirty="0">
                <a:latin typeface="Calibri" panose="020F0502020204030204" pitchFamily="34" charset="0"/>
                <a:cs typeface="Calibri" panose="020F0502020204030204" pitchFamily="34" charset="0"/>
              </a:rPr>
              <a:t>du 11 décembre 2019 applicable au 1 er  janvier 2020  abroge la </a:t>
            </a:r>
            <a:r>
              <a:rPr lang="fr-FR" sz="2400" b="1" i="0" u="none" strike="noStrike" baseline="0" dirty="0">
                <a:solidFill>
                  <a:srgbClr val="C00000"/>
                </a:solidFill>
                <a:latin typeface="Calibri" panose="020F0502020204030204" pitchFamily="34" charset="0"/>
                <a:cs typeface="Calibri" panose="020F0502020204030204" pitchFamily="34" charset="0"/>
              </a:rPr>
              <a:t>présentation volontaire </a:t>
            </a:r>
            <a:r>
              <a:rPr lang="fr-FR" sz="2400" b="1" i="0" u="none" strike="noStrike" baseline="0" dirty="0">
                <a:latin typeface="Calibri" panose="020F0502020204030204" pitchFamily="34" charset="0"/>
                <a:cs typeface="Calibri" panose="020F0502020204030204" pitchFamily="34" charset="0"/>
              </a:rPr>
              <a:t>devant le BCO comme mode introductif d’instance ;</a:t>
            </a:r>
          </a:p>
          <a:p>
            <a:r>
              <a:rPr lang="fr-FR" sz="2400" b="1" i="0" u="none" strike="noStrike" baseline="0" dirty="0">
                <a:latin typeface="Calibri" panose="020F0502020204030204" pitchFamily="34" charset="0"/>
                <a:cs typeface="Calibri" panose="020F0502020204030204" pitchFamily="34" charset="0"/>
              </a:rPr>
              <a:t>• Le Décret n  2019-1419 du 20 décembre 2019 relatif à la procédure accélérée au fond. </a:t>
            </a:r>
          </a:p>
          <a:p>
            <a:r>
              <a:rPr lang="fr-FR" sz="2400" b="1" i="0" u="none" strike="noStrike" baseline="0" dirty="0">
                <a:latin typeface="Calibri" panose="020F0502020204030204" pitchFamily="34" charset="0"/>
                <a:cs typeface="Calibri" panose="020F0502020204030204" pitchFamily="34" charset="0"/>
              </a:rPr>
              <a:t>• La loi n° 2020-290 du 23 mars 2020 d’urgence pour faire face à l’épidémie de covid-19-</a:t>
            </a:r>
          </a:p>
          <a:p>
            <a:r>
              <a:rPr lang="fr-FR" sz="2400" b="1" i="0" u="none" strike="noStrike" baseline="0" dirty="0">
                <a:latin typeface="Calibri" panose="020F0502020204030204" pitchFamily="34" charset="0"/>
                <a:cs typeface="Calibri" panose="020F0502020204030204" pitchFamily="34" charset="0"/>
              </a:rPr>
              <a:t>• L’ ordonnance n° 2020-304 du 25 mars 2020 portant adaptation des règles applicables aux juridictions de l’ordre judiciaire</a:t>
            </a:r>
          </a:p>
          <a:p>
            <a:r>
              <a:rPr lang="fr-FR" sz="2400" b="1" i="0" u="none" strike="noStrike" baseline="0" dirty="0">
                <a:latin typeface="Calibri" panose="020F0502020204030204" pitchFamily="34" charset="0"/>
                <a:cs typeface="Calibri" panose="020F0502020204030204" pitchFamily="34" charset="0"/>
              </a:rPr>
              <a:t>• La Circulaire  CIV/03/20 du 17 avril 2020  présentant les dispositions du titre I de l’ordonnance n° 2020-427 du 15 avril 2020 portant diverses dispositions en matière de délais pour faire face à l’épidémie de covid-19 </a:t>
            </a:r>
          </a:p>
          <a:p>
            <a:endParaRPr lang="fr-CH" dirty="0"/>
          </a:p>
        </p:txBody>
      </p:sp>
      <p:sp>
        <p:nvSpPr>
          <p:cNvPr id="4" name="Espace réservé du numéro de diapositive 3">
            <a:extLst>
              <a:ext uri="{FF2B5EF4-FFF2-40B4-BE49-F238E27FC236}">
                <a16:creationId xmlns:a16="http://schemas.microsoft.com/office/drawing/2014/main" id="{1A15F8CF-04A8-48AC-97F9-EBB03B36D218}"/>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21937115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B08D17-F1C5-47AA-B27C-B3E81AB71DBA}"/>
              </a:ext>
            </a:extLst>
          </p:cNvPr>
          <p:cNvSpPr>
            <a:spLocks noGrp="1"/>
          </p:cNvSpPr>
          <p:nvPr>
            <p:ph type="title"/>
          </p:nvPr>
        </p:nvSpPr>
        <p:spPr>
          <a:xfrm>
            <a:off x="1736035" y="624110"/>
            <a:ext cx="9768577" cy="846881"/>
          </a:xfrm>
        </p:spPr>
        <p:txBody>
          <a:bodyPr>
            <a:normAutofit fontScale="90000"/>
          </a:bodyPr>
          <a:lstStyle/>
          <a:p>
            <a:br>
              <a:rPr lang="fr-FR" dirty="0"/>
            </a:br>
            <a:endParaRPr lang="fr-CH" dirty="0"/>
          </a:p>
        </p:txBody>
      </p:sp>
      <p:sp>
        <p:nvSpPr>
          <p:cNvPr id="3" name="Espace réservé du contenu 2">
            <a:extLst>
              <a:ext uri="{FF2B5EF4-FFF2-40B4-BE49-F238E27FC236}">
                <a16:creationId xmlns:a16="http://schemas.microsoft.com/office/drawing/2014/main" id="{ACB00CB6-3E9A-410F-9FED-E21301684088}"/>
              </a:ext>
            </a:extLst>
          </p:cNvPr>
          <p:cNvSpPr>
            <a:spLocks noGrp="1"/>
          </p:cNvSpPr>
          <p:nvPr>
            <p:ph idx="1"/>
          </p:nvPr>
        </p:nvSpPr>
        <p:spPr>
          <a:xfrm>
            <a:off x="689112" y="1736035"/>
            <a:ext cx="11357113" cy="4770782"/>
          </a:xfrm>
        </p:spPr>
        <p:txBody>
          <a:bodyPr>
            <a:normAutofit/>
          </a:bodyPr>
          <a:lstStyle/>
          <a:p>
            <a:r>
              <a:rPr lang="fr-FR" sz="2000" b="1" dirty="0">
                <a:solidFill>
                  <a:srgbClr val="C00000"/>
                </a:solidFill>
              </a:rPr>
              <a:t>Le bureau de conciliation et d'orientation entend les explications des parties et s'efforce de les concilier</a:t>
            </a:r>
            <a:r>
              <a:rPr lang="fr-FR" sz="2000" b="1" dirty="0"/>
              <a:t>. Un procès-verbal est établi.</a:t>
            </a:r>
          </a:p>
          <a:p>
            <a:r>
              <a:rPr lang="fr-FR" sz="2000" dirty="0"/>
              <a:t>En cas de conciliation totale ou partielle, le procès-verbal mentionne la teneur de l'accord intervenu. Il précise, s'il y a lieu, que l'accord a fait l'objet en tout ou partie d'une exécution immédiate devant le bureau de conciliation et d'orientation. </a:t>
            </a:r>
          </a:p>
          <a:p>
            <a:r>
              <a:rPr lang="fr-FR" sz="2000" dirty="0"/>
              <a:t>A défaut de conciliation totale, les prétentions qui restent contestées et les déclarations faites par les parties sur ces prétentions sont notées au dossier ou au procès-verbal par le greffier sous le contrôle du président. (Article R1454-10)</a:t>
            </a:r>
          </a:p>
          <a:p>
            <a:r>
              <a:rPr lang="fr-FR" sz="2000" dirty="0"/>
              <a:t> </a:t>
            </a:r>
          </a:p>
          <a:p>
            <a:r>
              <a:rPr lang="fr-FR" sz="2000" dirty="0"/>
              <a:t>En cas de conciliation, un extrait du procès-verbal, qui mentionne s'il y a lieu l'exécution immédiate totale ou partielle de l'accord intervenu, peut être délivré. </a:t>
            </a:r>
          </a:p>
          <a:p>
            <a:r>
              <a:rPr lang="fr-FR" sz="2000" dirty="0"/>
              <a:t>Il vaut titre exécutoire. (Article R1454-11)</a:t>
            </a:r>
          </a:p>
          <a:p>
            <a:endParaRPr lang="fr-CH" dirty="0"/>
          </a:p>
        </p:txBody>
      </p:sp>
      <p:sp>
        <p:nvSpPr>
          <p:cNvPr id="4" name="Espace réservé du numéro de diapositive 3">
            <a:extLst>
              <a:ext uri="{FF2B5EF4-FFF2-40B4-BE49-F238E27FC236}">
                <a16:creationId xmlns:a16="http://schemas.microsoft.com/office/drawing/2014/main" id="{4B34B2F2-7E1F-44CF-8255-406F4BF78205}"/>
              </a:ext>
            </a:extLst>
          </p:cNvPr>
          <p:cNvSpPr>
            <a:spLocks noGrp="1"/>
          </p:cNvSpPr>
          <p:nvPr>
            <p:ph type="sldNum" sz="quarter" idx="12"/>
          </p:nvPr>
        </p:nvSpPr>
        <p:spPr/>
        <p:txBody>
          <a:bodyPr/>
          <a:lstStyle/>
          <a:p>
            <a:fld id="{D57F1E4F-1CFF-5643-939E-217C01CDF565}" type="slidenum">
              <a:rPr lang="en-US" smtClean="0"/>
              <a:pPr/>
              <a:t>50</a:t>
            </a:fld>
            <a:endParaRPr lang="en-US" dirty="0"/>
          </a:p>
        </p:txBody>
      </p:sp>
    </p:spTree>
    <p:extLst>
      <p:ext uri="{BB962C8B-B14F-4D97-AF65-F5344CB8AC3E}">
        <p14:creationId xmlns:p14="http://schemas.microsoft.com/office/powerpoint/2010/main" val="9473123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688002-CF4C-43F9-B0E6-3061C6E854A5}"/>
              </a:ext>
            </a:extLst>
          </p:cNvPr>
          <p:cNvSpPr>
            <a:spLocks noGrp="1"/>
          </p:cNvSpPr>
          <p:nvPr>
            <p:ph type="title"/>
          </p:nvPr>
        </p:nvSpPr>
        <p:spPr>
          <a:xfrm>
            <a:off x="1420838" y="306333"/>
            <a:ext cx="9971234" cy="1280890"/>
          </a:xfrm>
        </p:spPr>
        <p:txBody>
          <a:bodyPr>
            <a:normAutofit/>
          </a:bodyPr>
          <a:lstStyle/>
          <a:p>
            <a:r>
              <a:rPr lang="fr-FR" sz="3200" b="1" dirty="0">
                <a:solidFill>
                  <a:srgbClr val="C00000"/>
                </a:solidFill>
                <a:highlight>
                  <a:srgbClr val="FFFF00"/>
                </a:highlight>
              </a:rPr>
              <a:t>Participation active du bureau de conciliation et d'orientation</a:t>
            </a:r>
            <a:endParaRPr lang="fr-CH" sz="3200" b="1" dirty="0">
              <a:solidFill>
                <a:srgbClr val="C00000"/>
              </a:solidFill>
              <a:highlight>
                <a:srgbClr val="FFFF00"/>
              </a:highlight>
            </a:endParaRPr>
          </a:p>
        </p:txBody>
      </p:sp>
      <p:sp>
        <p:nvSpPr>
          <p:cNvPr id="3" name="Espace réservé du contenu 2">
            <a:extLst>
              <a:ext uri="{FF2B5EF4-FFF2-40B4-BE49-F238E27FC236}">
                <a16:creationId xmlns:a16="http://schemas.microsoft.com/office/drawing/2014/main" id="{04799420-CE51-4697-B9BB-B7DD5EC131D5}"/>
              </a:ext>
            </a:extLst>
          </p:cNvPr>
          <p:cNvSpPr>
            <a:spLocks noGrp="1"/>
          </p:cNvSpPr>
          <p:nvPr>
            <p:ph idx="1"/>
          </p:nvPr>
        </p:nvSpPr>
        <p:spPr>
          <a:xfrm>
            <a:off x="531812" y="1587223"/>
            <a:ext cx="11383523" cy="4729171"/>
          </a:xfrm>
        </p:spPr>
        <p:txBody>
          <a:bodyPr>
            <a:normAutofit fontScale="92500"/>
          </a:bodyPr>
          <a:lstStyle/>
          <a:p>
            <a:r>
              <a:rPr lang="fr-FR" sz="2400" dirty="0">
                <a:latin typeface="Calibri" panose="020F0502020204030204" pitchFamily="34" charset="0"/>
                <a:cs typeface="Calibri" panose="020F0502020204030204" pitchFamily="34" charset="0"/>
              </a:rPr>
              <a:t>Participation active du bureau de conciliation et d'orientation  à la recherche d'un accord des parties préservant les droits de chacune d'elles</a:t>
            </a:r>
          </a:p>
          <a:p>
            <a:r>
              <a:rPr lang="fr-FR" sz="2400" dirty="0">
                <a:latin typeface="Calibri" panose="020F0502020204030204" pitchFamily="34" charset="0"/>
                <a:cs typeface="Calibri" panose="020F0502020204030204" pitchFamily="34" charset="0"/>
              </a:rPr>
              <a:t>  Il résulte des articles  L1421-1, R1454-10  et R1454-11  du code du travail, que la conciliation, préliminaire obligatoire de l'instance prud'homale, est un acte judiciaire qui implique une participation active du bureau de conciliation à la recherche d'un accord des parties préservant les droits de chacune d'elles; en conséquence, cet acte ne peut être valable que si le bureau a rempli son office </a:t>
            </a:r>
            <a:r>
              <a:rPr lang="fr-FR" sz="2400" b="1" dirty="0">
                <a:solidFill>
                  <a:srgbClr val="FF0000"/>
                </a:solidFill>
                <a:latin typeface="Calibri" panose="020F0502020204030204" pitchFamily="34" charset="0"/>
                <a:cs typeface="Calibri" panose="020F0502020204030204" pitchFamily="34" charset="0"/>
              </a:rPr>
              <a:t>en ayant, notamment, vérifié que les parties étaient informées de leurs droits </a:t>
            </a:r>
            <a:r>
              <a:rPr lang="fr-FR" sz="2400" dirty="0">
                <a:latin typeface="Calibri" panose="020F0502020204030204" pitchFamily="34" charset="0"/>
                <a:cs typeface="Calibri" panose="020F0502020204030204" pitchFamily="34" charset="0"/>
              </a:rPr>
              <a:t>respectifs; si ces conditions de validité du procès-verbal de conciliation ne sont pas remplies, la juridiction prud'homale peut être valablement saisie. En constatant que le salarié n'avait obtenu en contrepartie de son désistement que des sommes qui lui étaient dues, la cour d'appel a fait ressortir que les juges conciliateurs n'avaient pas rempli leur office, en sorte que l'accord constaté par le procès-verbal de conciliation était nul;(</a:t>
            </a:r>
            <a:r>
              <a:rPr lang="fr-FR" sz="2400" dirty="0" err="1">
                <a:latin typeface="Calibri" panose="020F0502020204030204" pitchFamily="34" charset="0"/>
                <a:cs typeface="Calibri" panose="020F0502020204030204" pitchFamily="34" charset="0"/>
              </a:rPr>
              <a:t>Cass.Soc</a:t>
            </a:r>
            <a:r>
              <a:rPr lang="fr-FR" sz="2400" dirty="0">
                <a:latin typeface="Calibri" panose="020F0502020204030204" pitchFamily="34" charset="0"/>
                <a:cs typeface="Calibri" panose="020F0502020204030204" pitchFamily="34" charset="0"/>
              </a:rPr>
              <a:t>. 28/03/00 - Bull.00 - V -  n̊135).</a:t>
            </a:r>
          </a:p>
          <a:p>
            <a:endParaRPr lang="fr-CH" dirty="0"/>
          </a:p>
        </p:txBody>
      </p:sp>
      <p:sp>
        <p:nvSpPr>
          <p:cNvPr id="4" name="Espace réservé du numéro de diapositive 3">
            <a:extLst>
              <a:ext uri="{FF2B5EF4-FFF2-40B4-BE49-F238E27FC236}">
                <a16:creationId xmlns:a16="http://schemas.microsoft.com/office/drawing/2014/main" id="{EC40094B-FEAC-41BE-A720-D1CF9B02C549}"/>
              </a:ext>
            </a:extLst>
          </p:cNvPr>
          <p:cNvSpPr>
            <a:spLocks noGrp="1"/>
          </p:cNvSpPr>
          <p:nvPr>
            <p:ph type="sldNum" sz="quarter" idx="12"/>
          </p:nvPr>
        </p:nvSpPr>
        <p:spPr/>
        <p:txBody>
          <a:bodyPr/>
          <a:lstStyle/>
          <a:p>
            <a:fld id="{D57F1E4F-1CFF-5643-939E-217C01CDF565}" type="slidenum">
              <a:rPr lang="en-US" smtClean="0"/>
              <a:pPr/>
              <a:t>51</a:t>
            </a:fld>
            <a:endParaRPr lang="en-US" dirty="0"/>
          </a:p>
        </p:txBody>
      </p:sp>
    </p:spTree>
    <p:extLst>
      <p:ext uri="{BB962C8B-B14F-4D97-AF65-F5344CB8AC3E}">
        <p14:creationId xmlns:p14="http://schemas.microsoft.com/office/powerpoint/2010/main" val="25978421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762541" y="372287"/>
            <a:ext cx="9702316" cy="780620"/>
          </a:xfrm>
        </p:spPr>
        <p:txBody>
          <a:bodyPr>
            <a:normAutofit fontScale="90000"/>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Pouvoirs du </a:t>
            </a:r>
            <a:r>
              <a:rPr lang="fr-FR" b="1" dirty="0" err="1">
                <a:solidFill>
                  <a:schemeClr val="accent1"/>
                </a:solidFill>
                <a:highlight>
                  <a:srgbClr val="FFFF00"/>
                </a:highlight>
                <a:latin typeface="Calibri" panose="020F0502020204030204" pitchFamily="34" charset="0"/>
                <a:cs typeface="Calibri" panose="020F0502020204030204" pitchFamily="34" charset="0"/>
              </a:rPr>
              <a:t>bco</a:t>
            </a:r>
            <a:r>
              <a:rPr lang="fr-FR" b="1" dirty="0">
                <a:solidFill>
                  <a:schemeClr val="accent1"/>
                </a:solidFill>
                <a:highlight>
                  <a:srgbClr val="FFFF00"/>
                </a:highlight>
                <a:latin typeface="Calibri" panose="020F0502020204030204" pitchFamily="34" charset="0"/>
                <a:cs typeface="Calibri" panose="020F0502020204030204" pitchFamily="34" charset="0"/>
              </a:rPr>
              <a:t> </a:t>
            </a:r>
            <a:r>
              <a:rPr lang="fr-FR" dirty="0">
                <a:solidFill>
                  <a:schemeClr val="accent1"/>
                </a:solidFill>
                <a:highlight>
                  <a:srgbClr val="FFFF00"/>
                </a:highlight>
                <a:latin typeface="Calibri" panose="020F0502020204030204" pitchFamily="34" charset="0"/>
                <a:cs typeface="Calibri" panose="020F0502020204030204" pitchFamily="34" charset="0"/>
              </a:rPr>
              <a:t>(Article R1454-14)</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152907"/>
            <a:ext cx="11448152" cy="5332806"/>
          </a:xfrm>
        </p:spPr>
        <p:txBody>
          <a:bodyPr>
            <a:noAutofit/>
          </a:bodyPr>
          <a:lstStyle/>
          <a:p>
            <a:r>
              <a:rPr lang="fr-FR" sz="2000" dirty="0"/>
              <a:t> </a:t>
            </a:r>
            <a:r>
              <a:rPr lang="fr-FR" sz="2200" b="1" dirty="0">
                <a:solidFill>
                  <a:srgbClr val="C00000"/>
                </a:solidFill>
                <a:latin typeface="Calibri" panose="020F0502020204030204" pitchFamily="34" charset="0"/>
                <a:cs typeface="Calibri" panose="020F0502020204030204" pitchFamily="34" charset="0"/>
              </a:rPr>
              <a:t>Le bureau de conciliation et d'orientation peut, en dépit de toute exception de procédure et même si le défendeur ne comparaît pas, ordonner :</a:t>
            </a:r>
          </a:p>
          <a:p>
            <a:r>
              <a:rPr lang="fr-FR" sz="2200" dirty="0">
                <a:latin typeface="Calibri" panose="020F0502020204030204" pitchFamily="34" charset="0"/>
                <a:cs typeface="Calibri" panose="020F0502020204030204" pitchFamily="34" charset="0"/>
              </a:rPr>
              <a:t> 1° </a:t>
            </a:r>
            <a:r>
              <a:rPr lang="fr-FR" sz="2200" b="1" dirty="0">
                <a:latin typeface="Calibri" panose="020F0502020204030204" pitchFamily="34" charset="0"/>
                <a:cs typeface="Calibri" panose="020F0502020204030204" pitchFamily="34" charset="0"/>
              </a:rPr>
              <a:t>La délivrance</a:t>
            </a:r>
            <a:r>
              <a:rPr lang="fr-FR" sz="2200" dirty="0">
                <a:latin typeface="Calibri" panose="020F0502020204030204" pitchFamily="34" charset="0"/>
                <a:cs typeface="Calibri" panose="020F0502020204030204" pitchFamily="34" charset="0"/>
              </a:rPr>
              <a:t>, le cas échéant, sous peine d'astreinte, de certificats de travail, de bulletins de paie et de toute pièce que l'employeur est tenu légalement de délivrer ;</a:t>
            </a:r>
          </a:p>
          <a:p>
            <a:r>
              <a:rPr lang="fr-FR" sz="2200" dirty="0">
                <a:latin typeface="Calibri" panose="020F0502020204030204" pitchFamily="34" charset="0"/>
                <a:cs typeface="Calibri" panose="020F0502020204030204" pitchFamily="34" charset="0"/>
              </a:rPr>
              <a:t> 2° Lorsque l'existence de l'obligation n'est pas sérieusement contestable :  </a:t>
            </a:r>
          </a:p>
          <a:p>
            <a:r>
              <a:rPr lang="fr-FR" sz="2200" dirty="0">
                <a:latin typeface="Calibri" panose="020F0502020204030204" pitchFamily="34" charset="0"/>
                <a:cs typeface="Calibri" panose="020F0502020204030204" pitchFamily="34" charset="0"/>
              </a:rPr>
              <a:t>a) Le </a:t>
            </a:r>
            <a:r>
              <a:rPr lang="fr-FR" sz="2200" b="1" dirty="0">
                <a:latin typeface="Calibri" panose="020F0502020204030204" pitchFamily="34" charset="0"/>
                <a:cs typeface="Calibri" panose="020F0502020204030204" pitchFamily="34" charset="0"/>
              </a:rPr>
              <a:t>versement de provisions </a:t>
            </a:r>
            <a:r>
              <a:rPr lang="fr-FR" sz="2200" dirty="0">
                <a:latin typeface="Calibri" panose="020F0502020204030204" pitchFamily="34" charset="0"/>
                <a:cs typeface="Calibri" panose="020F0502020204030204" pitchFamily="34" charset="0"/>
              </a:rPr>
              <a:t>sur les salaires et accessoires du salaire ainsi que les commissions ;  </a:t>
            </a:r>
          </a:p>
          <a:p>
            <a:r>
              <a:rPr lang="fr-FR" sz="2200" dirty="0">
                <a:latin typeface="Calibri" panose="020F0502020204030204" pitchFamily="34" charset="0"/>
                <a:cs typeface="Calibri" panose="020F0502020204030204" pitchFamily="34" charset="0"/>
              </a:rPr>
              <a:t>b) Le versement de provisions sur les indemnités de congés payés, de préavis et de licenciement; </a:t>
            </a:r>
          </a:p>
          <a:p>
            <a:r>
              <a:rPr lang="fr-FR" sz="2200" dirty="0">
                <a:latin typeface="Calibri" panose="020F0502020204030204" pitchFamily="34" charset="0"/>
                <a:cs typeface="Calibri" panose="020F0502020204030204" pitchFamily="34" charset="0"/>
              </a:rPr>
              <a:t>c) Le versement de l'indemnité compensatrice et de l'indemnité spéciale de licenciement en cas d'inaptitude médicale consécutives à un accident du travail ou à une maladie professionnelle mentionnées à l'article L.1226-14 ;</a:t>
            </a:r>
          </a:p>
          <a:p>
            <a:r>
              <a:rPr lang="fr-FR" sz="2200" dirty="0">
                <a:latin typeface="Calibri" panose="020F0502020204030204" pitchFamily="34" charset="0"/>
                <a:cs typeface="Calibri" panose="020F0502020204030204" pitchFamily="34" charset="0"/>
              </a:rPr>
              <a:t>e) Le versement de l'indemnité de fin de contrat prévue à l'article L. 1243-8 et de l'indemnité de fin de mission mentionnée à l'article L. 1251-32 ;</a:t>
            </a: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52</a:t>
            </a:fld>
            <a:endParaRPr lang="en-US" dirty="0"/>
          </a:p>
        </p:txBody>
      </p:sp>
    </p:spTree>
    <p:extLst>
      <p:ext uri="{BB962C8B-B14F-4D97-AF65-F5344CB8AC3E}">
        <p14:creationId xmlns:p14="http://schemas.microsoft.com/office/powerpoint/2010/main" val="368377138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762541" y="372287"/>
            <a:ext cx="9702316" cy="780620"/>
          </a:xfrm>
        </p:spPr>
        <p:txBody>
          <a:bodyPr>
            <a:normAutofit fontScale="90000"/>
          </a:bodyPr>
          <a:lstStyle/>
          <a:p>
            <a:r>
              <a:rPr lang="fr-FR" b="1" dirty="0">
                <a:solidFill>
                  <a:schemeClr val="accent1"/>
                </a:solidFill>
                <a:highlight>
                  <a:srgbClr val="FFFF00"/>
                </a:highlight>
              </a:rPr>
              <a:t>Pouvoirs du </a:t>
            </a:r>
            <a:r>
              <a:rPr lang="fr-FR" b="1" dirty="0" err="1">
                <a:solidFill>
                  <a:schemeClr val="accent1"/>
                </a:solidFill>
                <a:highlight>
                  <a:srgbClr val="FFFF00"/>
                </a:highlight>
              </a:rPr>
              <a:t>bco</a:t>
            </a:r>
            <a:r>
              <a:rPr lang="fr-FR" b="1" dirty="0">
                <a:solidFill>
                  <a:schemeClr val="accent1"/>
                </a:solidFill>
                <a:highlight>
                  <a:srgbClr val="FFFF00"/>
                </a:highlight>
              </a:rPr>
              <a:t> </a:t>
            </a:r>
            <a:r>
              <a:rPr lang="fr-FR" dirty="0">
                <a:solidFill>
                  <a:schemeClr val="accent1"/>
                </a:solidFill>
                <a:highlight>
                  <a:srgbClr val="FFFF00"/>
                </a:highlight>
              </a:rPr>
              <a:t>(Article R1454-14) </a:t>
            </a:r>
            <a:r>
              <a:rPr lang="fr-FR" b="1" dirty="0">
                <a:solidFill>
                  <a:schemeClr val="accent1"/>
                </a:solidFill>
                <a:highlight>
                  <a:srgbClr val="FFFF00"/>
                </a:highlight>
              </a:rPr>
              <a:t>suite</a:t>
            </a:r>
            <a:br>
              <a:rPr lang="fr-FR" dirty="0"/>
            </a:br>
            <a:endParaRPr lang="fr-CH" dirty="0"/>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04731"/>
            <a:ext cx="11448152" cy="4829160"/>
          </a:xfrm>
        </p:spPr>
        <p:txBody>
          <a:bodyPr>
            <a:noAutofit/>
          </a:bodyPr>
          <a:lstStyle/>
          <a:p>
            <a:r>
              <a:rPr lang="fr-FR" sz="2000" dirty="0"/>
              <a:t>3° Toutes </a:t>
            </a:r>
            <a:r>
              <a:rPr lang="fr-FR" sz="2000" b="1" dirty="0"/>
              <a:t>mesures d'instruction</a:t>
            </a:r>
            <a:r>
              <a:rPr lang="fr-FR" sz="2000" dirty="0"/>
              <a:t>, même d'office ;</a:t>
            </a:r>
          </a:p>
          <a:p>
            <a:r>
              <a:rPr lang="fr-FR" sz="2000" dirty="0"/>
              <a:t> 4° Toutes mesures nécessaires à la conservation des preuves ou des objets litigieux.</a:t>
            </a:r>
          </a:p>
          <a:p>
            <a:r>
              <a:rPr lang="fr-FR" sz="2000" dirty="0"/>
              <a:t> Au vu des pièces fournies par le salarié, il peut prendre une décision provisoire palliant l'absence de délivrance par l'employeur de l'attestation prévue à l'article R. 1234-9. Cette décision récapitule les éléments du modèle d'attestation prévu à l'article R. 1234-10, permettant au salarié d'exercer ses droits aux prestations mentionnées à l'article L. 5421-2.</a:t>
            </a:r>
          </a:p>
          <a:p>
            <a:r>
              <a:rPr lang="fr-FR" sz="2000" dirty="0"/>
              <a:t>Cette décision ne libère pas l'employeur de ses obligations résultant des dispositions des articles R. 1234-9 à R. 1234-12 relatives à l'attestation d'assurance chômage.</a:t>
            </a:r>
          </a:p>
          <a:p>
            <a:r>
              <a:rPr lang="fr-FR" sz="2000" dirty="0"/>
              <a:t>Elle est notifiée au Pôle emploi du lieu de domicile du salarié. Tierce opposition peut être formée par Pôle emploi dans le délai de deux mois.</a:t>
            </a:r>
          </a:p>
          <a:p>
            <a:endParaRPr lang="fr-FR" sz="2000" dirty="0"/>
          </a:p>
          <a:p>
            <a:r>
              <a:rPr lang="fr-FR" sz="2000" b="0" i="0" u="none" strike="noStrike" baseline="0" dirty="0">
                <a:solidFill>
                  <a:srgbClr val="FF0000"/>
                </a:solidFill>
                <a:latin typeface="Calibri" panose="020F0502020204030204" pitchFamily="34" charset="0"/>
              </a:rPr>
              <a:t>Lorsqu'il est fait application de l'article R. 1454-14, les séances du bureau de conciliation et d'orientation </a:t>
            </a:r>
            <a:r>
              <a:rPr lang="fr-FR" sz="2000" b="1" i="0" u="none" strike="noStrike" baseline="0" dirty="0">
                <a:solidFill>
                  <a:srgbClr val="FF0000"/>
                </a:solidFill>
                <a:highlight>
                  <a:srgbClr val="FFFF00"/>
                </a:highlight>
                <a:latin typeface="Calibri" panose="020F0502020204030204" pitchFamily="34" charset="0"/>
              </a:rPr>
              <a:t>sont publiques</a:t>
            </a:r>
            <a:r>
              <a:rPr lang="fr-FR" sz="2000" b="1" i="0" u="none" strike="noStrike" baseline="0" dirty="0">
                <a:solidFill>
                  <a:srgbClr val="FF0000"/>
                </a:solidFill>
                <a:latin typeface="Calibri" panose="020F0502020204030204" pitchFamily="34" charset="0"/>
              </a:rPr>
              <a:t>.</a:t>
            </a:r>
            <a:endParaRPr lang="fr-CH" sz="2000" dirty="0"/>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53</a:t>
            </a:fld>
            <a:endParaRPr lang="en-US" dirty="0"/>
          </a:p>
        </p:txBody>
      </p:sp>
    </p:spTree>
    <p:extLst>
      <p:ext uri="{BB962C8B-B14F-4D97-AF65-F5344CB8AC3E}">
        <p14:creationId xmlns:p14="http://schemas.microsoft.com/office/powerpoint/2010/main" val="390674756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762541" y="372287"/>
            <a:ext cx="9702316" cy="780620"/>
          </a:xfrm>
        </p:spPr>
        <p:txBody>
          <a:bodyPr>
            <a:normAutofit fontScale="90000"/>
          </a:bodyPr>
          <a:lstStyle/>
          <a:p>
            <a:r>
              <a:rPr lang="fr-FR" b="1" dirty="0">
                <a:solidFill>
                  <a:schemeClr val="accent1"/>
                </a:solidFill>
                <a:highlight>
                  <a:srgbClr val="FFFF00"/>
                </a:highlight>
              </a:rPr>
              <a:t>Pouvoirs du </a:t>
            </a:r>
            <a:r>
              <a:rPr lang="fr-FR" b="1" dirty="0" err="1">
                <a:solidFill>
                  <a:schemeClr val="accent1"/>
                </a:solidFill>
                <a:highlight>
                  <a:srgbClr val="FFFF00"/>
                </a:highlight>
              </a:rPr>
              <a:t>bco</a:t>
            </a:r>
            <a:r>
              <a:rPr lang="fr-FR" b="1" dirty="0">
                <a:solidFill>
                  <a:schemeClr val="accent1"/>
                </a:solidFill>
                <a:highlight>
                  <a:srgbClr val="FFFF00"/>
                </a:highlight>
              </a:rPr>
              <a:t> </a:t>
            </a:r>
            <a:r>
              <a:rPr lang="fr-FR" dirty="0">
                <a:solidFill>
                  <a:schemeClr val="accent1"/>
                </a:solidFill>
                <a:highlight>
                  <a:srgbClr val="FFFF00"/>
                </a:highlight>
              </a:rPr>
              <a:t>(Article R1454-15) </a:t>
            </a:r>
            <a:r>
              <a:rPr lang="fr-FR" b="1" dirty="0">
                <a:solidFill>
                  <a:schemeClr val="accent1"/>
                </a:solidFill>
                <a:highlight>
                  <a:srgbClr val="FFFF00"/>
                </a:highlight>
              </a:rPr>
              <a:t>suite</a:t>
            </a:r>
            <a:br>
              <a:rPr lang="fr-FR" dirty="0"/>
            </a:br>
            <a:endParaRPr lang="fr-CH" dirty="0"/>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04731"/>
            <a:ext cx="11448152" cy="4829160"/>
          </a:xfrm>
        </p:spPr>
        <p:txBody>
          <a:bodyPr>
            <a:noAutofit/>
          </a:bodyPr>
          <a:lstStyle/>
          <a:p>
            <a:r>
              <a:rPr lang="fr-FR" sz="2000" b="1" dirty="0">
                <a:solidFill>
                  <a:srgbClr val="C00000"/>
                </a:solidFill>
              </a:rPr>
              <a:t>Article R1454-15</a:t>
            </a:r>
          </a:p>
          <a:p>
            <a:r>
              <a:rPr lang="fr-FR" sz="2000" dirty="0"/>
              <a:t>Le montant total des provisions allouées en application du 2° de l'article R. 1454-14 est chiffré par le bureau de conciliation et d'orientation. </a:t>
            </a:r>
            <a:r>
              <a:rPr lang="fr-FR" sz="2000" b="1" dirty="0">
                <a:solidFill>
                  <a:srgbClr val="C00000"/>
                </a:solidFill>
              </a:rPr>
              <a:t>Il ne peut excéder six mois de salaire </a:t>
            </a:r>
            <a:r>
              <a:rPr lang="fr-FR" sz="2000" dirty="0"/>
              <a:t>calculés sur la moyenne des trois derniers mois de salaire.</a:t>
            </a:r>
          </a:p>
          <a:p>
            <a:r>
              <a:rPr lang="fr-FR" sz="2000" dirty="0"/>
              <a:t>Le bureau de conciliation et d'orientation peut liquider, à titre provisoire, les astreintes qu'il a ordonnées.</a:t>
            </a:r>
          </a:p>
          <a:p>
            <a:r>
              <a:rPr lang="fr-FR" sz="2000" dirty="0"/>
              <a:t>Lorsqu'il est fait application de l'article mentionné au premier alinéa, les séances du bureau de conciliation et d'orientation sont publiques.</a:t>
            </a:r>
          </a:p>
          <a:p>
            <a:r>
              <a:rPr lang="fr-FR" sz="2000" dirty="0"/>
              <a:t>qu'en même temps que le jugement sur le fond, sous réserve des règles particulières à l'expertise.</a:t>
            </a:r>
            <a:endParaRPr lang="fr-CH" sz="2000" dirty="0"/>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54</a:t>
            </a:fld>
            <a:endParaRPr lang="en-US" dirty="0"/>
          </a:p>
        </p:txBody>
      </p:sp>
    </p:spTree>
    <p:extLst>
      <p:ext uri="{BB962C8B-B14F-4D97-AF65-F5344CB8AC3E}">
        <p14:creationId xmlns:p14="http://schemas.microsoft.com/office/powerpoint/2010/main" val="179371210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762541" y="372287"/>
            <a:ext cx="9702316" cy="780620"/>
          </a:xfrm>
        </p:spPr>
        <p:txBody>
          <a:bodyPr>
            <a:normAutofit fontScale="90000"/>
          </a:bodyPr>
          <a:lstStyle/>
          <a:p>
            <a:r>
              <a:rPr lang="fr-FR" b="1" dirty="0">
                <a:solidFill>
                  <a:schemeClr val="accent1"/>
                </a:solidFill>
                <a:highlight>
                  <a:srgbClr val="FFFF00"/>
                </a:highlight>
              </a:rPr>
              <a:t>Pouvoirs du </a:t>
            </a:r>
            <a:r>
              <a:rPr lang="fr-FR" b="1" dirty="0" err="1">
                <a:solidFill>
                  <a:schemeClr val="accent1"/>
                </a:solidFill>
                <a:highlight>
                  <a:srgbClr val="FFFF00"/>
                </a:highlight>
              </a:rPr>
              <a:t>bco</a:t>
            </a:r>
            <a:r>
              <a:rPr lang="fr-FR" b="1" dirty="0">
                <a:solidFill>
                  <a:schemeClr val="accent1"/>
                </a:solidFill>
                <a:highlight>
                  <a:srgbClr val="FFFF00"/>
                </a:highlight>
              </a:rPr>
              <a:t> </a:t>
            </a:r>
            <a:r>
              <a:rPr lang="fr-FR" dirty="0">
                <a:solidFill>
                  <a:schemeClr val="accent1"/>
                </a:solidFill>
                <a:highlight>
                  <a:srgbClr val="FFFF00"/>
                </a:highlight>
              </a:rPr>
              <a:t>(Article R1454-16) </a:t>
            </a:r>
            <a:r>
              <a:rPr lang="fr-FR" b="1" dirty="0">
                <a:solidFill>
                  <a:schemeClr val="accent1"/>
                </a:solidFill>
                <a:highlight>
                  <a:srgbClr val="FFFF00"/>
                </a:highlight>
              </a:rPr>
              <a:t>suite</a:t>
            </a:r>
            <a:br>
              <a:rPr lang="fr-FR" dirty="0"/>
            </a:br>
            <a:endParaRPr lang="fr-CH" dirty="0"/>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04731"/>
            <a:ext cx="11448152" cy="4829160"/>
          </a:xfrm>
        </p:spPr>
        <p:txBody>
          <a:bodyPr>
            <a:noAutofit/>
          </a:bodyPr>
          <a:lstStyle/>
          <a:p>
            <a:r>
              <a:rPr lang="fr-FR" sz="2000" b="1" dirty="0">
                <a:solidFill>
                  <a:srgbClr val="C00000"/>
                </a:solidFill>
              </a:rPr>
              <a:t>Article R1454-16</a:t>
            </a:r>
          </a:p>
          <a:p>
            <a:r>
              <a:rPr lang="fr-FR" sz="2000" dirty="0"/>
              <a:t>Les décisions prises en application des articles R. 1454-14 et R. 1454-15 sont provisoires. Elles n'ont pas autorité de chose jugée au principal. Elles sont exécutoires par provision le cas échéant au vu de la minute.</a:t>
            </a:r>
          </a:p>
          <a:p>
            <a:r>
              <a:rPr lang="fr-FR" sz="2000" dirty="0"/>
              <a:t> </a:t>
            </a:r>
          </a:p>
          <a:p>
            <a:r>
              <a:rPr lang="fr-FR" sz="2000" dirty="0"/>
              <a:t>Elles ne sont pas susceptibles d'opposition. Elles ne peuvent être frappées d'appel ou de pourvoi en cassation qu'en même temps que le jugement sur le fond, sous réserve des règles particulières à l'expertise.</a:t>
            </a:r>
            <a:endParaRPr lang="fr-CH" sz="2000" dirty="0"/>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55</a:t>
            </a:fld>
            <a:endParaRPr lang="en-US" dirty="0"/>
          </a:p>
        </p:txBody>
      </p:sp>
    </p:spTree>
    <p:extLst>
      <p:ext uri="{BB962C8B-B14F-4D97-AF65-F5344CB8AC3E}">
        <p14:creationId xmlns:p14="http://schemas.microsoft.com/office/powerpoint/2010/main" val="155103980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780620"/>
          </a:xfrm>
          <a:solidFill>
            <a:srgbClr val="FFFF00"/>
          </a:solidFill>
        </p:spPr>
        <p:txBody>
          <a:bodyPr>
            <a:normAutofit fontScale="90000"/>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 La mise en état  </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17983"/>
            <a:ext cx="11448152" cy="5067730"/>
          </a:xfrm>
        </p:spPr>
        <p:txBody>
          <a:bodyPr>
            <a:noAutofit/>
          </a:bodyPr>
          <a:lstStyle/>
          <a:p>
            <a:pPr marL="0" indent="0">
              <a:buNone/>
            </a:pPr>
            <a:r>
              <a:rPr lang="fr-FR" sz="2200" b="1" dirty="0">
                <a:solidFill>
                  <a:schemeClr val="accent1"/>
                </a:solidFill>
                <a:latin typeface="Calibri" panose="020F0502020204030204" pitchFamily="34" charset="0"/>
                <a:cs typeface="Calibri" panose="020F0502020204030204" pitchFamily="34" charset="0"/>
              </a:rPr>
              <a:t>La mise en état est obligatoire pour tous les dossiers (depuis la loi n̊ 2015-990 du 6 août 2015)</a:t>
            </a:r>
          </a:p>
          <a:p>
            <a:pPr marL="0" indent="0">
              <a:buNone/>
            </a:pPr>
            <a:r>
              <a:rPr lang="fr-FR" sz="2200" dirty="0">
                <a:latin typeface="Calibri" panose="020F0502020204030204" pitchFamily="34" charset="0"/>
                <a:cs typeface="Calibri" panose="020F0502020204030204" pitchFamily="34" charset="0"/>
              </a:rPr>
              <a:t>  </a:t>
            </a:r>
            <a:r>
              <a:rPr lang="fr-FR" sz="2100" dirty="0">
                <a:latin typeface="Calibri" panose="020F0502020204030204" pitchFamily="34" charset="0"/>
                <a:cs typeface="Calibri" panose="020F0502020204030204" pitchFamily="34" charset="0"/>
              </a:rPr>
              <a:t>En cas d'échec de la conciliation et s'il ne procède pas au jugement immédiat, le bureau de conciliation et d'orientation, après avoir orienté l'affaire, doit, sans préjudice de son pouvoir de prendre des mesures provisoires, mettre l'affaire en état.</a:t>
            </a:r>
          </a:p>
          <a:p>
            <a:pPr marL="0" indent="0">
              <a:buNone/>
            </a:pPr>
            <a:r>
              <a:rPr lang="fr-FR" sz="2100" dirty="0">
                <a:latin typeface="Calibri" panose="020F0502020204030204" pitchFamily="34" charset="0"/>
                <a:cs typeface="Calibri" panose="020F0502020204030204" pitchFamily="34" charset="0"/>
              </a:rPr>
              <a:t>  L'article L. 1454-1-2 dispose en son premier alinéa que « le bureau de conciliation et d'orientation assure la mise en état des affaires ». Ce rôle est désormais premier par rapport au bureau de jugement, puisque le deuxième alinéa prévoit que « lorsque l'affaire n'est pas en état d'être jugée devant le bureau de jugement, celui-ci peut assurer sa mise en état ».</a:t>
            </a:r>
          </a:p>
          <a:p>
            <a:pPr marL="0" indent="0">
              <a:buNone/>
            </a:pPr>
            <a:r>
              <a:rPr lang="fr-FR" sz="2100" dirty="0">
                <a:latin typeface="Calibri" panose="020F0502020204030204" pitchFamily="34" charset="0"/>
                <a:cs typeface="Calibri" panose="020F0502020204030204" pitchFamily="34" charset="0"/>
              </a:rPr>
              <a:t>Le bureau est responsable de la mise en état jusqu'à la date de l'audience. Il résulte de l'article R. 1454-1 qu'en cas d'échec de la conciliation, le bureau de conciliation et d'orientation « assure la mise en état de l'affaire jusqu'à la date qu'il fixe pour l'audience de jugement ».</a:t>
            </a:r>
          </a:p>
          <a:p>
            <a:pPr marL="0" indent="0">
              <a:buNone/>
            </a:pPr>
            <a:r>
              <a:rPr lang="fr-FR" sz="2100" dirty="0">
                <a:latin typeface="Calibri" panose="020F0502020204030204" pitchFamily="34" charset="0"/>
                <a:cs typeface="Calibri" panose="020F0502020204030204" pitchFamily="34" charset="0"/>
              </a:rPr>
              <a:t>  Il lui revient d'adopter un calendrier de procédure en définissant les conditions de communication des prétentions, moyens et pièces. L'alinéa 2 de l'article précité précise que ces délais sont arrêtés « après avis des parties ». En effet, un échange avec les parties sur les spécificités de chaque dossier éclairera les conseillers prud'hommes sur le délai nécessaire à une mise en état de qualité.</a:t>
            </a:r>
          </a:p>
          <a:p>
            <a:pPr marL="0" indent="0">
              <a:buNone/>
            </a:pPr>
            <a:endParaRPr lang="fr-FR" sz="2200" dirty="0">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56</a:t>
            </a:fld>
            <a:endParaRPr lang="en-US" dirty="0"/>
          </a:p>
        </p:txBody>
      </p:sp>
    </p:spTree>
    <p:extLst>
      <p:ext uri="{BB962C8B-B14F-4D97-AF65-F5344CB8AC3E}">
        <p14:creationId xmlns:p14="http://schemas.microsoft.com/office/powerpoint/2010/main" val="11135113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780620"/>
          </a:xfrm>
          <a:solidFill>
            <a:srgbClr val="FFFF00"/>
          </a:solidFill>
        </p:spPr>
        <p:txBody>
          <a:bodyPr>
            <a:normAutofit fontScale="90000"/>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  </a:t>
            </a:r>
            <a:r>
              <a:rPr lang="fr-FR" b="1" dirty="0">
                <a:solidFill>
                  <a:srgbClr val="C00000"/>
                </a:solidFill>
                <a:latin typeface="Calibri" panose="020F0502020204030204" pitchFamily="34" charset="0"/>
                <a:cs typeface="Calibri" panose="020F0502020204030204" pitchFamily="34" charset="0"/>
              </a:rPr>
              <a:t>Audience de mise en état</a:t>
            </a:r>
            <a:br>
              <a:rPr lang="fr-FR" dirty="0">
                <a:latin typeface="Calibri" panose="020F0502020204030204" pitchFamily="34" charset="0"/>
                <a:cs typeface="Calibri" panose="020F0502020204030204" pitchFamily="34" charset="0"/>
              </a:rPr>
            </a:br>
            <a:r>
              <a:rPr lang="fr-FR" b="1" dirty="0">
                <a:solidFill>
                  <a:schemeClr val="accent1"/>
                </a:solidFill>
                <a:highlight>
                  <a:srgbClr val="FFFF00"/>
                </a:highlight>
                <a:latin typeface="Calibri" panose="020F0502020204030204" pitchFamily="34" charset="0"/>
                <a:cs typeface="Calibri" panose="020F0502020204030204" pitchFamily="34" charset="0"/>
              </a:rPr>
              <a:t> </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17983"/>
            <a:ext cx="11448152" cy="5067730"/>
          </a:xfrm>
        </p:spPr>
        <p:txBody>
          <a:bodyPr>
            <a:noAutofit/>
          </a:bodyPr>
          <a:lstStyle/>
          <a:p>
            <a:pPr marL="0" indent="0">
              <a:buNone/>
            </a:pPr>
            <a:endParaRPr lang="fr-FR" sz="2200" dirty="0">
              <a:latin typeface="Calibri" panose="020F0502020204030204" pitchFamily="34" charset="0"/>
              <a:cs typeface="Calibri" panose="020F0502020204030204" pitchFamily="34" charset="0"/>
            </a:endParaRPr>
          </a:p>
          <a:p>
            <a:pPr marL="0" indent="0">
              <a:buNone/>
            </a:pPr>
            <a:r>
              <a:rPr lang="fr-FR" sz="2200" dirty="0">
                <a:latin typeface="Calibri" panose="020F0502020204030204" pitchFamily="34" charset="0"/>
                <a:cs typeface="Calibri" panose="020F0502020204030204" pitchFamily="34" charset="0"/>
              </a:rPr>
              <a:t>		L'article R. 1454-1 précise que « des séances PEUVENT ÊTRE spécialement tenues » aux fins de mise en état. Cela signifie que des séances pourront être consacrées à la mise en état de dossiers ayant déjà donné lieu à tentative de conciliation.</a:t>
            </a:r>
          </a:p>
          <a:p>
            <a:pPr marL="0" indent="0">
              <a:buNone/>
            </a:pPr>
            <a:r>
              <a:rPr lang="fr-FR" sz="2200" dirty="0">
                <a:latin typeface="Calibri" panose="020F0502020204030204" pitchFamily="34" charset="0"/>
                <a:cs typeface="Calibri" panose="020F0502020204030204" pitchFamily="34" charset="0"/>
              </a:rPr>
              <a:t>  Il n'est pas obligatoire que le dossier qui fait l'objet d'une mise en état soit suivi par les conseillers prud'hommes qui ont procédé à la tentative de conciliation ou qu'il soit examiné lors d'une audience spécifique.</a:t>
            </a:r>
          </a:p>
          <a:p>
            <a:pPr marL="0" indent="0">
              <a:buNone/>
            </a:pPr>
            <a:r>
              <a:rPr lang="fr-FR" sz="2200" dirty="0">
                <a:latin typeface="Calibri" panose="020F0502020204030204" pitchFamily="34" charset="0"/>
                <a:cs typeface="Calibri" panose="020F0502020204030204" pitchFamily="34" charset="0"/>
              </a:rPr>
              <a:t> Toutefois, le décret permet que certains conseillers soient affectés en priorité au bureau de conciliation et d'orientation.</a:t>
            </a:r>
          </a:p>
          <a:p>
            <a:pPr marL="0" indent="0">
              <a:buNone/>
            </a:pPr>
            <a:endParaRPr lang="fr-FR" sz="2200" dirty="0">
              <a:latin typeface="Calibri" panose="020F0502020204030204" pitchFamily="34" charset="0"/>
              <a:cs typeface="Calibri" panose="020F0502020204030204" pitchFamily="34" charset="0"/>
            </a:endParaRPr>
          </a:p>
          <a:p>
            <a:pPr marL="0" indent="0">
              <a:buNone/>
            </a:pPr>
            <a:endParaRPr lang="fr-FR" sz="2200" dirty="0">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57</a:t>
            </a:fld>
            <a:endParaRPr lang="en-US" dirty="0"/>
          </a:p>
        </p:txBody>
      </p:sp>
    </p:spTree>
    <p:extLst>
      <p:ext uri="{BB962C8B-B14F-4D97-AF65-F5344CB8AC3E}">
        <p14:creationId xmlns:p14="http://schemas.microsoft.com/office/powerpoint/2010/main" val="235370905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780620"/>
          </a:xfrm>
          <a:solidFill>
            <a:srgbClr val="FFFF00"/>
          </a:solidFill>
        </p:spPr>
        <p:txBody>
          <a:bodyPr>
            <a:normAutofit fontScale="90000"/>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  </a:t>
            </a:r>
            <a:r>
              <a:rPr lang="fr-FR" b="1" dirty="0">
                <a:solidFill>
                  <a:srgbClr val="C00000"/>
                </a:solidFill>
                <a:latin typeface="Calibri" panose="020F0502020204030204" pitchFamily="34" charset="0"/>
                <a:cs typeface="Calibri" panose="020F0502020204030204" pitchFamily="34" charset="0"/>
              </a:rPr>
              <a:t>Composition de la formation (BCO) de mise en état</a:t>
            </a:r>
            <a:br>
              <a:rPr lang="fr-FR" dirty="0">
                <a:latin typeface="Calibri" panose="020F0502020204030204" pitchFamily="34" charset="0"/>
                <a:cs typeface="Calibri" panose="020F0502020204030204" pitchFamily="34" charset="0"/>
              </a:rPr>
            </a:br>
            <a:r>
              <a:rPr lang="fr-FR" b="1" dirty="0">
                <a:solidFill>
                  <a:schemeClr val="accent1"/>
                </a:solidFill>
                <a:highlight>
                  <a:srgbClr val="FFFF00"/>
                </a:highlight>
                <a:latin typeface="Calibri" panose="020F0502020204030204" pitchFamily="34" charset="0"/>
                <a:cs typeface="Calibri" panose="020F0502020204030204" pitchFamily="34" charset="0"/>
              </a:rPr>
              <a:t> </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17983"/>
            <a:ext cx="11448152" cy="5067730"/>
          </a:xfrm>
        </p:spPr>
        <p:txBody>
          <a:bodyPr>
            <a:noAutofit/>
          </a:bodyPr>
          <a:lstStyle/>
          <a:p>
            <a:pPr marL="0" indent="0">
              <a:buNone/>
            </a:pPr>
            <a:endParaRPr lang="fr-FR" sz="2200" dirty="0">
              <a:latin typeface="Calibri" panose="020F0502020204030204" pitchFamily="34" charset="0"/>
              <a:cs typeface="Calibri" panose="020F0502020204030204" pitchFamily="34" charset="0"/>
            </a:endParaRPr>
          </a:p>
          <a:p>
            <a:pPr marL="0" indent="0">
              <a:buNone/>
            </a:pPr>
            <a:r>
              <a:rPr lang="fr-FR" sz="2200" dirty="0">
                <a:latin typeface="Calibri" panose="020F0502020204030204" pitchFamily="34" charset="0"/>
                <a:cs typeface="Calibri" panose="020F0502020204030204" pitchFamily="34" charset="0"/>
              </a:rPr>
              <a:t>				</a:t>
            </a:r>
          </a:p>
          <a:p>
            <a:pPr marL="0" indent="0">
              <a:buNone/>
            </a:pPr>
            <a:r>
              <a:rPr lang="fr-FR" sz="2200" dirty="0">
                <a:latin typeface="Calibri" panose="020F0502020204030204" pitchFamily="34" charset="0"/>
                <a:cs typeface="Calibri" panose="020F0502020204030204" pitchFamily="34" charset="0"/>
              </a:rPr>
              <a:t> N'importe quel conseiller peut siéger pour l'audience de mise en état.</a:t>
            </a:r>
          </a:p>
          <a:p>
            <a:pPr marL="0" indent="0">
              <a:buNone/>
            </a:pPr>
            <a:r>
              <a:rPr lang="fr-FR" sz="2200" dirty="0">
                <a:latin typeface="Calibri" panose="020F0502020204030204" pitchFamily="34" charset="0"/>
                <a:cs typeface="Calibri" panose="020F0502020204030204" pitchFamily="34" charset="0"/>
              </a:rPr>
              <a:t>La mise en état peut être tenue au début de chaque audience ordinaire ou bien avec une audience spécifique.</a:t>
            </a:r>
          </a:p>
          <a:p>
            <a:pPr marL="0" indent="0">
              <a:buNone/>
            </a:pPr>
            <a:r>
              <a:rPr lang="fr-FR" sz="2200" dirty="0">
                <a:latin typeface="Calibri" panose="020F0502020204030204" pitchFamily="34" charset="0"/>
                <a:cs typeface="Calibri" panose="020F0502020204030204" pitchFamily="34" charset="0"/>
              </a:rPr>
              <a:t>Le mise en état peut être assurée par tous les conseillers ou par des conseillers spécifiquement choisis pour le faire. (il n'est pas indispensable d'avoir des audiences spécifiquement dédiées à la mise en état avec des conseillers spécialement affectés à la mise en état).</a:t>
            </a:r>
          </a:p>
          <a:p>
            <a:pPr marL="0" indent="0">
              <a:buNone/>
            </a:pPr>
            <a:endParaRPr lang="fr-FR" sz="2200" dirty="0">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58</a:t>
            </a:fld>
            <a:endParaRPr lang="en-US" dirty="0"/>
          </a:p>
        </p:txBody>
      </p:sp>
    </p:spTree>
    <p:extLst>
      <p:ext uri="{BB962C8B-B14F-4D97-AF65-F5344CB8AC3E}">
        <p14:creationId xmlns:p14="http://schemas.microsoft.com/office/powerpoint/2010/main" val="275165562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780620"/>
          </a:xfrm>
          <a:solidFill>
            <a:srgbClr val="FFFF00"/>
          </a:solidFill>
        </p:spPr>
        <p:txBody>
          <a:bodyPr>
            <a:normAutofit fontScale="90000"/>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   </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17983"/>
            <a:ext cx="11448152" cy="5067730"/>
          </a:xfrm>
        </p:spPr>
        <p:txBody>
          <a:bodyPr>
            <a:noAutofit/>
          </a:bodyPr>
          <a:lstStyle/>
          <a:p>
            <a:r>
              <a:rPr lang="fr-FR" sz="2400" b="0" i="0" u="none" strike="noStrike" baseline="0" dirty="0">
                <a:latin typeface="Calibri" panose="020F0502020204030204" pitchFamily="34" charset="0"/>
                <a:cs typeface="Calibri" panose="020F0502020204030204" pitchFamily="34" charset="0"/>
              </a:rPr>
              <a:t>&lt;&gt;  </a:t>
            </a:r>
            <a:r>
              <a:rPr lang="fr-FR" sz="2400" b="1" i="0" u="none" strike="noStrike" baseline="0" dirty="0">
                <a:latin typeface="Calibri" panose="020F0502020204030204" pitchFamily="34" charset="0"/>
                <a:cs typeface="Calibri" panose="020F0502020204030204" pitchFamily="34" charset="0"/>
              </a:rPr>
              <a:t>Si le dossier est prêt</a:t>
            </a:r>
            <a:r>
              <a:rPr lang="fr-FR" sz="2400" b="0" i="0" u="none" strike="noStrike" baseline="0" dirty="0">
                <a:latin typeface="Calibri" panose="020F0502020204030204" pitchFamily="34" charset="0"/>
                <a:cs typeface="Calibri" panose="020F0502020204030204" pitchFamily="34" charset="0"/>
              </a:rPr>
              <a:t> ==&gt;&gt;RENVOI devant LE BUREAU DE JUGEMENT (à 2 à 4 ou à 5) </a:t>
            </a:r>
          </a:p>
          <a:p>
            <a:r>
              <a:rPr lang="fr-FR" sz="2400" b="0" i="0" u="none" strike="noStrike" baseline="0" dirty="0">
                <a:latin typeface="Calibri" panose="020F0502020204030204" pitchFamily="34" charset="0"/>
                <a:cs typeface="Calibri" panose="020F0502020204030204" pitchFamily="34" charset="0"/>
              </a:rPr>
              <a:t>Bureau de Jugement à 2 conseillers (résiliation ou licenciement+ accord des parties + accord des conseillers)</a:t>
            </a:r>
          </a:p>
          <a:p>
            <a:r>
              <a:rPr lang="fr-FR" sz="2400" b="0" i="0" u="none" strike="noStrike" baseline="0" dirty="0">
                <a:latin typeface="Calibri" panose="020F0502020204030204" pitchFamily="34" charset="0"/>
                <a:cs typeface="Calibri" panose="020F0502020204030204" pitchFamily="34" charset="0"/>
              </a:rPr>
              <a:t>Bureau de Jugement à 4 conseillers</a:t>
            </a:r>
          </a:p>
          <a:p>
            <a:r>
              <a:rPr lang="fr-FR" sz="2400" b="0" i="0" u="none" strike="noStrike" baseline="0" dirty="0">
                <a:latin typeface="Calibri" panose="020F0502020204030204" pitchFamily="34" charset="0"/>
                <a:cs typeface="Calibri" panose="020F0502020204030204" pitchFamily="34" charset="0"/>
              </a:rPr>
              <a:t>Bureau de Jugement échevinal à 5 (si la nature du litige le justifie ou si les parties le demandent+ accord des conseillers)</a:t>
            </a:r>
          </a:p>
          <a:p>
            <a:endParaRPr lang="fr-FR" sz="2400" b="0" i="0" u="none" strike="noStrike" baseline="0" dirty="0">
              <a:latin typeface="Calibri" panose="020F0502020204030204" pitchFamily="34" charset="0"/>
              <a:cs typeface="Calibri" panose="020F0502020204030204" pitchFamily="34" charset="0"/>
            </a:endParaRPr>
          </a:p>
          <a:p>
            <a:r>
              <a:rPr lang="fr-FR" sz="2400" b="0" i="0" u="none" strike="noStrike" baseline="0" dirty="0">
                <a:latin typeface="Calibri" panose="020F0502020204030204" pitchFamily="34" charset="0"/>
                <a:cs typeface="Calibri" panose="020F0502020204030204" pitchFamily="34" charset="0"/>
              </a:rPr>
              <a:t>&lt;&gt;  </a:t>
            </a:r>
            <a:r>
              <a:rPr lang="fr-FR" sz="2400" b="1" i="0" u="none" strike="noStrike" baseline="0" dirty="0">
                <a:latin typeface="Calibri" panose="020F0502020204030204" pitchFamily="34" charset="0"/>
                <a:cs typeface="Calibri" panose="020F0502020204030204" pitchFamily="34" charset="0"/>
              </a:rPr>
              <a:t>Si le dossier n'est pas prêt</a:t>
            </a:r>
            <a:r>
              <a:rPr lang="fr-FR" sz="2400" b="0" i="0" u="none" strike="noStrike" baseline="0" dirty="0">
                <a:latin typeface="Calibri" panose="020F0502020204030204" pitchFamily="34" charset="0"/>
                <a:cs typeface="Calibri" panose="020F0502020204030204" pitchFamily="34" charset="0"/>
              </a:rPr>
              <a:t> ==&gt;&gt; RENVOI devant un autre BUREAU DE MISE EN ÉTAT: </a:t>
            </a:r>
          </a:p>
          <a:p>
            <a:r>
              <a:rPr lang="fr-FR" sz="2400" b="0" i="0" u="none" strike="noStrike" baseline="0" dirty="0">
                <a:latin typeface="Calibri" panose="020F0502020204030204" pitchFamily="34" charset="0"/>
                <a:cs typeface="Calibri" panose="020F0502020204030204" pitchFamily="34" charset="0"/>
              </a:rPr>
              <a:t>avec fixation des dates de communication des pièces et conclusions et avec indication des pièces spécifiques à produire.</a:t>
            </a:r>
          </a:p>
          <a:p>
            <a:pPr marL="0" indent="0">
              <a:buNone/>
            </a:pPr>
            <a:endParaRPr lang="fr-FR" sz="2200" dirty="0">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59</a:t>
            </a:fld>
            <a:endParaRPr lang="en-US" dirty="0"/>
          </a:p>
        </p:txBody>
      </p:sp>
    </p:spTree>
    <p:extLst>
      <p:ext uri="{BB962C8B-B14F-4D97-AF65-F5344CB8AC3E}">
        <p14:creationId xmlns:p14="http://schemas.microsoft.com/office/powerpoint/2010/main" val="769133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062B60-4721-4D80-B764-E3B630C4D35D}"/>
              </a:ext>
            </a:extLst>
          </p:cNvPr>
          <p:cNvSpPr>
            <a:spLocks noGrp="1"/>
          </p:cNvSpPr>
          <p:nvPr>
            <p:ph type="title"/>
          </p:nvPr>
        </p:nvSpPr>
        <p:spPr>
          <a:xfrm>
            <a:off x="1689004" y="372794"/>
            <a:ext cx="9774286" cy="698253"/>
          </a:xfrm>
        </p:spPr>
        <p:txBody>
          <a:bodyPr>
            <a:normAutofit fontScale="90000"/>
          </a:bodyPr>
          <a:lstStyle/>
          <a:p>
            <a:r>
              <a:rPr lang="fr-FR" sz="3600" b="1" dirty="0">
                <a:solidFill>
                  <a:srgbClr val="C00000"/>
                </a:solidFill>
                <a:latin typeface="Calibri" panose="020F0502020204030204" pitchFamily="34" charset="0"/>
                <a:cs typeface="Calibri" panose="020F0502020204030204" pitchFamily="34" charset="0"/>
              </a:rPr>
              <a:t>(suite) </a:t>
            </a:r>
            <a:r>
              <a:rPr lang="fr-FR" sz="3600" b="1" i="0" u="none" strike="noStrike" baseline="0" dirty="0">
                <a:solidFill>
                  <a:srgbClr val="C00000"/>
                </a:solidFill>
                <a:latin typeface="Calibri" panose="020F0502020204030204" pitchFamily="34" charset="0"/>
                <a:cs typeface="Calibri" panose="020F0502020204030204" pitchFamily="34" charset="0"/>
              </a:rPr>
              <a:t>La procédure prud'homale a été modifiée par:</a:t>
            </a:r>
            <a:br>
              <a:rPr lang="fr-FR" sz="3600" b="1" i="0" u="none" strike="noStrike" baseline="0" dirty="0">
                <a:solidFill>
                  <a:srgbClr val="C00000"/>
                </a:solidFill>
                <a:latin typeface="Calibri" panose="020F0502020204030204" pitchFamily="34" charset="0"/>
                <a:cs typeface="Calibri" panose="020F0502020204030204" pitchFamily="34" charset="0"/>
              </a:rPr>
            </a:br>
            <a:endParaRPr lang="fr-CH" dirty="0"/>
          </a:p>
        </p:txBody>
      </p:sp>
      <p:sp>
        <p:nvSpPr>
          <p:cNvPr id="3" name="Espace réservé du contenu 2">
            <a:extLst>
              <a:ext uri="{FF2B5EF4-FFF2-40B4-BE49-F238E27FC236}">
                <a16:creationId xmlns:a16="http://schemas.microsoft.com/office/drawing/2014/main" id="{0E323945-E2AC-4311-97CE-9A291C323E3D}"/>
              </a:ext>
            </a:extLst>
          </p:cNvPr>
          <p:cNvSpPr>
            <a:spLocks noGrp="1"/>
          </p:cNvSpPr>
          <p:nvPr>
            <p:ph idx="1"/>
          </p:nvPr>
        </p:nvSpPr>
        <p:spPr>
          <a:xfrm>
            <a:off x="745588" y="1152907"/>
            <a:ext cx="11254154" cy="5332299"/>
          </a:xfrm>
        </p:spPr>
        <p:txBody>
          <a:bodyPr>
            <a:normAutofit fontScale="92500" lnSpcReduction="20000"/>
          </a:bodyPr>
          <a:lstStyle/>
          <a:p>
            <a:r>
              <a:rPr lang="fr-FR" sz="2400" b="1" i="0" u="none" strike="noStrike" baseline="0" dirty="0">
                <a:latin typeface="Calibri" panose="020F0502020204030204" pitchFamily="34" charset="0"/>
                <a:cs typeface="Calibri" panose="020F0502020204030204" pitchFamily="34" charset="0"/>
              </a:rPr>
              <a:t>● LOI n° 2020-290 du 23 mars 2020 d’urgence pour faire face à l’épidémie de covid-19 </a:t>
            </a:r>
          </a:p>
          <a:p>
            <a:r>
              <a:rPr lang="fr-FR" sz="2400" b="1" i="0" u="none" strike="noStrike" baseline="0" dirty="0">
                <a:latin typeface="Calibri" panose="020F0502020204030204" pitchFamily="34" charset="0"/>
                <a:cs typeface="Calibri" panose="020F0502020204030204" pitchFamily="34" charset="0"/>
              </a:rPr>
              <a:t>● Ordonnance 2020-306 du 25 mars 2020 relative à la prorogation des délais échus pendant la période d’urgence sanitaire et à l’adaptation des procédures pendant cette même période</a:t>
            </a:r>
            <a:endParaRPr lang="fr-CH" sz="2400" b="1" i="0" u="none" strike="noStrike" baseline="0" dirty="0">
              <a:latin typeface="Calibri" panose="020F0502020204030204" pitchFamily="34" charset="0"/>
              <a:cs typeface="Calibri" panose="020F0502020204030204" pitchFamily="34" charset="0"/>
            </a:endParaRPr>
          </a:p>
          <a:p>
            <a:r>
              <a:rPr lang="fr-FR" sz="2400" b="1" i="0" u="none" strike="noStrike" baseline="0" dirty="0">
                <a:latin typeface="Calibri" panose="020F0502020204030204" pitchFamily="34" charset="0"/>
                <a:cs typeface="Calibri" panose="020F0502020204030204" pitchFamily="34" charset="0"/>
              </a:rPr>
              <a:t>● Ordonnance n° 2020-427 du 15 avril 2020 portant diverses dispositions en matière de délais pour faire face à l’épidémie de covid-19</a:t>
            </a:r>
            <a:endParaRPr lang="fr-CH" sz="2400" b="1" i="0" u="none" strike="noStrike" baseline="0" dirty="0">
              <a:latin typeface="Calibri" panose="020F0502020204030204" pitchFamily="34" charset="0"/>
              <a:cs typeface="Calibri" panose="020F0502020204030204" pitchFamily="34" charset="0"/>
            </a:endParaRPr>
          </a:p>
          <a:p>
            <a:r>
              <a:rPr lang="fr-FR" sz="2400" b="1" i="0" u="none" strike="noStrike" baseline="0" dirty="0">
                <a:latin typeface="Calibri" panose="020F0502020204030204" pitchFamily="34" charset="0"/>
                <a:cs typeface="Calibri" panose="020F0502020204030204" pitchFamily="34" charset="0"/>
              </a:rPr>
              <a:t>● Circulaire du 14 mars 2020 relative à l’adaptation de l’activité pénale et civile des juridictions aux mesures de prévention et de lutte contre la pandémie COVID-19 </a:t>
            </a:r>
          </a:p>
          <a:p>
            <a:r>
              <a:rPr lang="fr-FR" sz="2400" b="1" i="0" u="none" strike="noStrike" baseline="0" dirty="0">
                <a:latin typeface="Calibri" panose="020F0502020204030204" pitchFamily="34" charset="0"/>
                <a:cs typeface="Calibri" panose="020F0502020204030204" pitchFamily="34" charset="0"/>
              </a:rPr>
              <a:t>● Circulaire du 26 mars 2010 Présentation de l’ordonnance n° 2020-304 du 25 mars 2020 portant adaptation des règles applicables aux juridictions de l’ordre judiciaire statuant en matière non pénale et aux contrats de syndic de copropriété.</a:t>
            </a:r>
          </a:p>
          <a:p>
            <a:r>
              <a:rPr lang="fr-FR" sz="2400" b="1" i="0" u="none" strike="noStrike" baseline="0" dirty="0">
                <a:latin typeface="Calibri" panose="020F0502020204030204" pitchFamily="34" charset="0"/>
                <a:cs typeface="Calibri" panose="020F0502020204030204" pitchFamily="34" charset="0"/>
              </a:rPr>
              <a:t>● Circulaire du 17 avril 2020 Présentation des dispositions du titre I de l’ordonnance n° 2020-427 du 15 avril 2020 portant diverses dispositions en matière de délais pour faire face à l’épidémie de covid-19 </a:t>
            </a:r>
          </a:p>
          <a:p>
            <a:r>
              <a:rPr lang="fr-FR" sz="2200" b="1" i="0" u="none" strike="noStrike" baseline="0" dirty="0">
                <a:solidFill>
                  <a:srgbClr val="960707"/>
                </a:solidFill>
              </a:rPr>
              <a:t>Le d</a:t>
            </a:r>
            <a:r>
              <a:rPr lang="fr-FR" sz="2200" b="1" i="0" u="none" strike="noStrike" baseline="0" dirty="0">
                <a:solidFill>
                  <a:srgbClr val="960707"/>
                </a:solidFill>
                <a:latin typeface="Calibri" panose="020F0502020204030204" pitchFamily="34" charset="0"/>
              </a:rPr>
              <a:t>écret n̊ 2020-1066 du 17 août 2020 porte le taux de dernier ressort de 4 000 € à 5 000 € pour les instances introduites devant les conseils de prud’hommes à compter du 1er septembre 2020</a:t>
            </a:r>
            <a:endParaRPr lang="fr-FR" sz="2200" b="1" i="0" u="none" strike="noStrike" baseline="0" dirty="0">
              <a:latin typeface="Calibri" panose="020F0502020204030204" pitchFamily="34" charset="0"/>
              <a:cs typeface="Calibri" panose="020F0502020204030204" pitchFamily="34" charset="0"/>
            </a:endParaRPr>
          </a:p>
          <a:p>
            <a:endParaRPr lang="fr-CH" dirty="0"/>
          </a:p>
        </p:txBody>
      </p:sp>
      <p:sp>
        <p:nvSpPr>
          <p:cNvPr id="4" name="Espace réservé du numéro de diapositive 3">
            <a:extLst>
              <a:ext uri="{FF2B5EF4-FFF2-40B4-BE49-F238E27FC236}">
                <a16:creationId xmlns:a16="http://schemas.microsoft.com/office/drawing/2014/main" id="{1A15F8CF-04A8-48AC-97F9-EBB03B36D218}"/>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272394307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6F13F9-9B38-41D7-B874-B60C36CE6D74}"/>
              </a:ext>
            </a:extLst>
          </p:cNvPr>
          <p:cNvSpPr>
            <a:spLocks noGrp="1"/>
          </p:cNvSpPr>
          <p:nvPr>
            <p:ph type="title"/>
          </p:nvPr>
        </p:nvSpPr>
        <p:spPr>
          <a:xfrm>
            <a:off x="1895061" y="624110"/>
            <a:ext cx="9609551" cy="846881"/>
          </a:xfrm>
        </p:spPr>
        <p:txBody>
          <a:bodyPr>
            <a:normAutofit fontScale="90000"/>
          </a:bodyPr>
          <a:lstStyle/>
          <a:p>
            <a:r>
              <a:rPr lang="fr-FR" sz="3600" b="1" i="0" u="none" strike="noStrike" baseline="0" dirty="0">
                <a:solidFill>
                  <a:srgbClr val="C00000"/>
                </a:solidFill>
                <a:highlight>
                  <a:srgbClr val="FFFF00"/>
                </a:highlight>
                <a:latin typeface="Liberation Sans"/>
              </a:rPr>
              <a:t>L'ordonnance de  clôture est  recommandée</a:t>
            </a:r>
            <a:endParaRPr lang="fr-CH" b="1" dirty="0">
              <a:solidFill>
                <a:srgbClr val="C00000"/>
              </a:solidFill>
              <a:highlight>
                <a:srgbClr val="FFFF00"/>
              </a:highlight>
            </a:endParaRPr>
          </a:p>
        </p:txBody>
      </p:sp>
      <p:sp>
        <p:nvSpPr>
          <p:cNvPr id="3" name="Espace réservé du contenu 2">
            <a:extLst>
              <a:ext uri="{FF2B5EF4-FFF2-40B4-BE49-F238E27FC236}">
                <a16:creationId xmlns:a16="http://schemas.microsoft.com/office/drawing/2014/main" id="{59F7DF20-D25D-499E-89F1-97F1C1960B54}"/>
              </a:ext>
            </a:extLst>
          </p:cNvPr>
          <p:cNvSpPr>
            <a:spLocks noGrp="1"/>
          </p:cNvSpPr>
          <p:nvPr>
            <p:ph idx="1"/>
          </p:nvPr>
        </p:nvSpPr>
        <p:spPr>
          <a:xfrm>
            <a:off x="1033671" y="2133600"/>
            <a:ext cx="10470942" cy="3777622"/>
          </a:xfrm>
        </p:spPr>
        <p:txBody>
          <a:bodyPr>
            <a:normAutofit fontScale="92500" lnSpcReduction="10000"/>
          </a:bodyPr>
          <a:lstStyle/>
          <a:p>
            <a:r>
              <a:rPr lang="fr-FR" sz="2400" b="0" i="0" u="none" strike="noStrike" baseline="0" dirty="0">
                <a:latin typeface="Calibri" panose="020F0502020204030204" pitchFamily="34" charset="0"/>
                <a:cs typeface="Calibri" panose="020F0502020204030204" pitchFamily="34" charset="0"/>
              </a:rPr>
              <a:t>L'ordonnance de  </a:t>
            </a:r>
            <a:r>
              <a:rPr lang="fr-FR" sz="2400" b="0" i="0" u="none" strike="noStrike" baseline="0" dirty="0" err="1">
                <a:latin typeface="Calibri" panose="020F0502020204030204" pitchFamily="34" charset="0"/>
                <a:cs typeface="Calibri" panose="020F0502020204030204" pitchFamily="34" charset="0"/>
              </a:rPr>
              <a:t>cloture</a:t>
            </a:r>
            <a:r>
              <a:rPr lang="fr-FR" sz="2400" b="0" i="0" u="none" strike="noStrike" baseline="0" dirty="0">
                <a:latin typeface="Calibri" panose="020F0502020204030204" pitchFamily="34" charset="0"/>
                <a:cs typeface="Calibri" panose="020F0502020204030204" pitchFamily="34" charset="0"/>
              </a:rPr>
              <a:t> est facultative mais elle est recommandée</a:t>
            </a:r>
          </a:p>
          <a:p>
            <a:r>
              <a:rPr lang="fr-FR" sz="2400" b="0" i="0" u="none" strike="noStrike" baseline="0" dirty="0">
                <a:latin typeface="Calibri" panose="020F0502020204030204" pitchFamily="34" charset="0"/>
                <a:cs typeface="Calibri" panose="020F0502020204030204" pitchFamily="34" charset="0"/>
              </a:rPr>
              <a:t>&lt;&gt;   L'article 68 de la LOI n̊ 2016-1088 du 8 août 2016 publié au JORF n̊0184 du 9 août 2016 a instauré la clôture de la mise en état: &lt;&lt;L'article L. 1454-1-2 du code du travail est complété par un alinéa ainsi rédigé :  « Le bureau de conciliation et d'orientation, les conseillers rapporteurs désignés par le bureau de conciliation et d'orientation ou le bureau de jugement peuvent fixer la clôture de l'instruction par ordonnance, dont copie est remise aux parties ou à leur conseil. Cette ordonnance constitue une mesure d'administration judiciaire.&gt;&gt;</a:t>
            </a:r>
          </a:p>
          <a:p>
            <a:r>
              <a:rPr lang="fr-FR" sz="2400" b="0" i="0" u="none" strike="noStrike" baseline="0" dirty="0">
                <a:solidFill>
                  <a:schemeClr val="tx1"/>
                </a:solidFill>
                <a:latin typeface="Calibri" panose="020F0502020204030204" pitchFamily="34" charset="0"/>
                <a:cs typeface="Calibri" panose="020F0502020204030204" pitchFamily="34" charset="0"/>
              </a:rPr>
              <a:t>&lt;&gt;    </a:t>
            </a:r>
            <a:r>
              <a:rPr lang="fr-FR" sz="2600" b="1" i="0" u="none" strike="noStrike" baseline="0" dirty="0">
                <a:solidFill>
                  <a:schemeClr val="tx1"/>
                </a:solidFill>
                <a:highlight>
                  <a:srgbClr val="FFFF00"/>
                </a:highlight>
                <a:latin typeface="Calibri" panose="020F0502020204030204" pitchFamily="34" charset="0"/>
                <a:cs typeface="Calibri" panose="020F0502020204030204" pitchFamily="34" charset="0"/>
              </a:rPr>
              <a:t>Après l'ordonnance de clôture, aucune conclusion ne peut être déposée ni aucune pièce produite aux débats, à peine d'irrecevabilité prononcée d'office. (Alinéa 1 de l'article 783 du code de procédure civile </a:t>
            </a:r>
            <a:r>
              <a:rPr lang="fr-FR" sz="2600" b="0" i="0" u="none" strike="noStrike" baseline="0" dirty="0">
                <a:solidFill>
                  <a:schemeClr val="tx1"/>
                </a:solidFill>
                <a:highlight>
                  <a:srgbClr val="FFFF00"/>
                </a:highlight>
                <a:latin typeface="Calibri" panose="020F0502020204030204" pitchFamily="34" charset="0"/>
                <a:cs typeface="Calibri" panose="020F0502020204030204" pitchFamily="34" charset="0"/>
              </a:rPr>
              <a:t>)</a:t>
            </a:r>
          </a:p>
          <a:p>
            <a:endParaRPr lang="fr-CH" dirty="0"/>
          </a:p>
        </p:txBody>
      </p:sp>
      <p:sp>
        <p:nvSpPr>
          <p:cNvPr id="4" name="Espace réservé du numéro de diapositive 3">
            <a:extLst>
              <a:ext uri="{FF2B5EF4-FFF2-40B4-BE49-F238E27FC236}">
                <a16:creationId xmlns:a16="http://schemas.microsoft.com/office/drawing/2014/main" id="{44BA52DC-0961-4097-93A5-D6546588CE0E}"/>
              </a:ext>
            </a:extLst>
          </p:cNvPr>
          <p:cNvSpPr>
            <a:spLocks noGrp="1"/>
          </p:cNvSpPr>
          <p:nvPr>
            <p:ph type="sldNum" sz="quarter" idx="12"/>
          </p:nvPr>
        </p:nvSpPr>
        <p:spPr/>
        <p:txBody>
          <a:bodyPr/>
          <a:lstStyle/>
          <a:p>
            <a:fld id="{D57F1E4F-1CFF-5643-939E-217C01CDF565}" type="slidenum">
              <a:rPr lang="en-US" smtClean="0"/>
              <a:pPr/>
              <a:t>60</a:t>
            </a:fld>
            <a:endParaRPr lang="en-US" dirty="0"/>
          </a:p>
        </p:txBody>
      </p:sp>
    </p:spTree>
    <p:extLst>
      <p:ext uri="{BB962C8B-B14F-4D97-AF65-F5344CB8AC3E}">
        <p14:creationId xmlns:p14="http://schemas.microsoft.com/office/powerpoint/2010/main" val="225827114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780620"/>
          </a:xfrm>
          <a:solidFill>
            <a:srgbClr val="FFFF00"/>
          </a:solidFill>
        </p:spPr>
        <p:txBody>
          <a:bodyPr>
            <a:normAutofit fontScale="90000"/>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  </a:t>
            </a:r>
            <a:r>
              <a:rPr lang="fr-FR" sz="4000" b="1" dirty="0">
                <a:solidFill>
                  <a:srgbClr val="C00000"/>
                </a:solidFill>
                <a:latin typeface="Calibri" panose="020F0502020204030204" pitchFamily="34" charset="0"/>
                <a:cs typeface="Calibri" panose="020F0502020204030204" pitchFamily="34" charset="0"/>
              </a:rPr>
              <a:t>Les effets de l'ordonnance de clôture </a:t>
            </a:r>
            <a:br>
              <a:rPr lang="fr-FR" dirty="0">
                <a:solidFill>
                  <a:srgbClr val="C00000"/>
                </a:solidFill>
                <a:latin typeface="Calibri" panose="020F0502020204030204" pitchFamily="34" charset="0"/>
                <a:cs typeface="Calibri" panose="020F0502020204030204" pitchFamily="34" charset="0"/>
              </a:rPr>
            </a:br>
            <a:r>
              <a:rPr lang="fr-FR" b="1" dirty="0">
                <a:solidFill>
                  <a:schemeClr val="accent1"/>
                </a:solidFill>
                <a:highlight>
                  <a:srgbClr val="FFFF00"/>
                </a:highlight>
                <a:latin typeface="Calibri" panose="020F0502020204030204" pitchFamily="34" charset="0"/>
                <a:cs typeface="Calibri" panose="020F0502020204030204" pitchFamily="34" charset="0"/>
              </a:rPr>
              <a:t> </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17983"/>
            <a:ext cx="11448152" cy="5067730"/>
          </a:xfrm>
        </p:spPr>
        <p:txBody>
          <a:bodyPr>
            <a:noAutofit/>
          </a:bodyPr>
          <a:lstStyle/>
          <a:p>
            <a:pPr marL="0" indent="0">
              <a:buNone/>
            </a:pPr>
            <a:r>
              <a:rPr lang="fr-FR" sz="2200" dirty="0">
                <a:latin typeface="Calibri" panose="020F0502020204030204" pitchFamily="34" charset="0"/>
                <a:cs typeface="Calibri" panose="020F0502020204030204" pitchFamily="34" charset="0"/>
              </a:rPr>
              <a:t>L'ordonnance  de  clôture  de  l'instruction  de  l'affaire  a  pour  conséquence  de  mettre  un  terme  à  la période pendant laquelle les parties peuvent échanger sur les demandes formulées, les conclusions et arguments  et  communiquer  des  pièces  au  soutien  de  leurs  demandes.  Ainsi  les  conclusions  et communications  de  pièces  postérieures  à  la  date  de  clôture  de  l'instruction  de  l'affaire  encourent l'irrecevabilité prononcée d'office (article R .1454-19-3).  </a:t>
            </a:r>
          </a:p>
          <a:p>
            <a:pPr marL="0" indent="0">
              <a:buNone/>
            </a:pPr>
            <a:r>
              <a:rPr lang="fr-FR" sz="2200" dirty="0">
                <a:latin typeface="Calibri" panose="020F0502020204030204" pitchFamily="34" charset="0"/>
                <a:cs typeface="Calibri" panose="020F0502020204030204" pitchFamily="34" charset="0"/>
              </a:rPr>
              <a:t>Cette règle est cependant tempérée : échappent à la sanction de l'irrecevabilité d'office les demandes en intervention volontaire, </a:t>
            </a:r>
            <a:r>
              <a:rPr lang="fr-FR" sz="2200" b="1" dirty="0">
                <a:latin typeface="Calibri" panose="020F0502020204030204" pitchFamily="34" charset="0"/>
                <a:cs typeface="Calibri" panose="020F0502020204030204" pitchFamily="34" charset="0"/>
              </a:rPr>
              <a:t>les demandes de révocation de l'ordonnance de clôture </a:t>
            </a:r>
            <a:r>
              <a:rPr lang="fr-FR" sz="2200" dirty="0">
                <a:latin typeface="Calibri" panose="020F0502020204030204" pitchFamily="34" charset="0"/>
                <a:cs typeface="Calibri" panose="020F0502020204030204" pitchFamily="34" charset="0"/>
              </a:rPr>
              <a:t>et les conclusions de  reprise  d'instance,  telles  qu'elles  sont  mentionnées  au  dernier  alinéa  de  l'article  58  du  code  de procédure  civile.  La  disposition  précitée  prévoit  également  que  les  parties  peuvent  échanger  des conclusions  sur  les  demandes  formulées  au  titre  des  rémunérations  échues  après  l'ordonnance  de clôture à la condition que leur décompte ne fasse l'objet d'aucune contestation sérieuse.   </a:t>
            </a:r>
          </a:p>
          <a:p>
            <a:pPr marL="0" indent="0">
              <a:buNone/>
            </a:pPr>
            <a:r>
              <a:rPr lang="fr-FR" sz="2200" b="1" dirty="0">
                <a:solidFill>
                  <a:srgbClr val="C00000"/>
                </a:solidFill>
                <a:latin typeface="Calibri" panose="020F0502020204030204" pitchFamily="34" charset="0"/>
                <a:cs typeface="Calibri" panose="020F0502020204030204" pitchFamily="34" charset="0"/>
              </a:rPr>
              <a:t>L'ordonnance de clôture a enfin pour effet de dessaisir le bureau de conciliation et d'orientation </a:t>
            </a: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61</a:t>
            </a:fld>
            <a:endParaRPr lang="en-US" dirty="0"/>
          </a:p>
        </p:txBody>
      </p:sp>
    </p:spTree>
    <p:extLst>
      <p:ext uri="{BB962C8B-B14F-4D97-AF65-F5344CB8AC3E}">
        <p14:creationId xmlns:p14="http://schemas.microsoft.com/office/powerpoint/2010/main" val="180854806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1403488"/>
          </a:xfrm>
          <a:solidFill>
            <a:srgbClr val="FFFF00"/>
          </a:solidFill>
        </p:spPr>
        <p:txBody>
          <a:bodyPr>
            <a:normAutofit fontScale="90000"/>
          </a:bodyPr>
          <a:lstStyle/>
          <a:p>
            <a:r>
              <a:rPr lang="fr-FR" b="1" dirty="0">
                <a:solidFill>
                  <a:srgbClr val="C00000"/>
                </a:solidFill>
                <a:highlight>
                  <a:srgbClr val="FFFF00"/>
                </a:highlight>
                <a:latin typeface="Calibri" panose="020F0502020204030204" pitchFamily="34" charset="0"/>
                <a:cs typeface="Calibri" panose="020F0502020204030204" pitchFamily="34" charset="0"/>
              </a:rPr>
              <a:t> </a:t>
            </a:r>
            <a:r>
              <a:rPr lang="fr-FR" dirty="0">
                <a:solidFill>
                  <a:srgbClr val="C00000"/>
                </a:solidFill>
                <a:latin typeface="Calibri" panose="020F0502020204030204" pitchFamily="34" charset="0"/>
                <a:cs typeface="Calibri" panose="020F0502020204030204" pitchFamily="34" charset="0"/>
              </a:rPr>
              <a:t>La possibilité d'une communication en application du troisième alinéa de l'article R. 1454 19 du Code du travail en l’absence d’une ordonnance de clôture</a:t>
            </a:r>
            <a:r>
              <a:rPr lang="fr-FR" b="1" dirty="0">
                <a:solidFill>
                  <a:srgbClr val="C00000"/>
                </a:solidFill>
                <a:highlight>
                  <a:srgbClr val="FFFF00"/>
                </a:highlight>
                <a:latin typeface="Calibri" panose="020F0502020204030204" pitchFamily="34" charset="0"/>
                <a:cs typeface="Calibri" panose="020F0502020204030204" pitchFamily="34" charset="0"/>
              </a:rPr>
              <a:t>  </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2093843"/>
            <a:ext cx="11448152" cy="4391869"/>
          </a:xfrm>
        </p:spPr>
        <p:txBody>
          <a:bodyPr>
            <a:noAutofit/>
          </a:bodyPr>
          <a:lstStyle/>
          <a:p>
            <a:pPr marL="0" indent="0">
              <a:buNone/>
            </a:pPr>
            <a:r>
              <a:rPr lang="fr-FR" sz="2400" dirty="0">
                <a:latin typeface="Calibri" panose="020F0502020204030204" pitchFamily="34" charset="0"/>
                <a:cs typeface="Calibri" panose="020F0502020204030204" pitchFamily="34" charset="0"/>
              </a:rPr>
              <a:t>Devant le bureau de jugement "« sont écartés des débats les prétentions, moyens et pièces communiqués sans motif légitime après la date fixée pour les échanges et dont la tardiveté porte atteinte aux droits de la défense ».« </a:t>
            </a:r>
          </a:p>
          <a:p>
            <a:pPr marL="0" indent="0">
              <a:buNone/>
            </a:pPr>
            <a:endParaRPr lang="fr-FR" sz="2400" dirty="0">
              <a:latin typeface="Calibri" panose="020F0502020204030204" pitchFamily="34" charset="0"/>
              <a:cs typeface="Calibri" panose="020F0502020204030204" pitchFamily="34" charset="0"/>
            </a:endParaRPr>
          </a:p>
          <a:p>
            <a:pPr marL="0" indent="0">
              <a:buNone/>
            </a:pPr>
            <a:r>
              <a:rPr lang="fr-FR" sz="2400" dirty="0">
                <a:latin typeface="Calibri" panose="020F0502020204030204" pitchFamily="34" charset="0"/>
                <a:cs typeface="Calibri" panose="020F0502020204030204" pitchFamily="34" charset="0"/>
              </a:rPr>
              <a:t>Ce texte réserve toutefois la possibilité d'une communication après cette date sous </a:t>
            </a:r>
            <a:r>
              <a:rPr lang="fr-FR" sz="2400" b="1" dirty="0">
                <a:latin typeface="Calibri" panose="020F0502020204030204" pitchFamily="34" charset="0"/>
                <a:cs typeface="Calibri" panose="020F0502020204030204" pitchFamily="34" charset="0"/>
              </a:rPr>
              <a:t>deux conditions cumulatives :</a:t>
            </a:r>
          </a:p>
          <a:p>
            <a:pPr>
              <a:buFont typeface="Symbol" panose="05050102010706020507" pitchFamily="18" charset="2"/>
              <a:buChar char="¨"/>
            </a:pPr>
            <a:r>
              <a:rPr lang="fr-FR" sz="2400" dirty="0">
                <a:latin typeface="Calibri" panose="020F0502020204030204" pitchFamily="34" charset="0"/>
                <a:cs typeface="Calibri" panose="020F0502020204030204" pitchFamily="34" charset="0"/>
              </a:rPr>
              <a:t>avoir un </a:t>
            </a:r>
            <a:r>
              <a:rPr lang="fr-FR" sz="2400" b="1" dirty="0">
                <a:latin typeface="Calibri" panose="020F0502020204030204" pitchFamily="34" charset="0"/>
                <a:cs typeface="Calibri" panose="020F0502020204030204" pitchFamily="34" charset="0"/>
              </a:rPr>
              <a:t>motif légitime </a:t>
            </a:r>
            <a:r>
              <a:rPr lang="fr-FR" sz="2400" dirty="0">
                <a:latin typeface="Calibri" panose="020F0502020204030204" pitchFamily="34" charset="0"/>
                <a:cs typeface="Calibri" panose="020F0502020204030204" pitchFamily="34" charset="0"/>
              </a:rPr>
              <a:t>qui sera apprécié souverainement par le conseil de prud'hommes ; </a:t>
            </a:r>
          </a:p>
          <a:p>
            <a:pPr>
              <a:buFont typeface="Symbol" panose="05050102010706020507" pitchFamily="18" charset="2"/>
              <a:buChar char="¨"/>
            </a:pPr>
            <a:r>
              <a:rPr lang="fr-FR" sz="2400" dirty="0">
                <a:latin typeface="Calibri" panose="020F0502020204030204" pitchFamily="34" charset="0"/>
                <a:cs typeface="Calibri" panose="020F0502020204030204" pitchFamily="34" charset="0"/>
              </a:rPr>
              <a:t>&lt;&gt; et </a:t>
            </a:r>
            <a:r>
              <a:rPr lang="fr-FR" sz="2400" b="1" dirty="0">
                <a:latin typeface="Calibri" panose="020F0502020204030204" pitchFamily="34" charset="0"/>
                <a:cs typeface="Calibri" panose="020F0502020204030204" pitchFamily="34" charset="0"/>
              </a:rPr>
              <a:t>respecter les droits de la défense </a:t>
            </a:r>
            <a:r>
              <a:rPr lang="fr-FR" sz="2400" dirty="0">
                <a:latin typeface="Calibri" panose="020F0502020204030204" pitchFamily="34" charset="0"/>
                <a:cs typeface="Calibri" panose="020F0502020204030204" pitchFamily="34" charset="0"/>
              </a:rPr>
              <a:t>; en d'autres termes, respecter le contradictoire pour que l'adversaire puisse répondre aux nouvelles prétentions.</a:t>
            </a:r>
          </a:p>
          <a:p>
            <a:pPr marL="0" indent="0">
              <a:buNone/>
            </a:pPr>
            <a:endParaRPr lang="fr-FR" sz="2200" dirty="0">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62</a:t>
            </a:fld>
            <a:endParaRPr lang="en-US" dirty="0"/>
          </a:p>
        </p:txBody>
      </p:sp>
    </p:spTree>
    <p:extLst>
      <p:ext uri="{BB962C8B-B14F-4D97-AF65-F5344CB8AC3E}">
        <p14:creationId xmlns:p14="http://schemas.microsoft.com/office/powerpoint/2010/main" val="148644713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780620"/>
          </a:xfrm>
          <a:solidFill>
            <a:srgbClr val="FFFF00"/>
          </a:solidFill>
        </p:spPr>
        <p:txBody>
          <a:bodyPr>
            <a:normAutofit fontScale="90000"/>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 </a:t>
            </a:r>
            <a:r>
              <a:rPr lang="fr-FR" b="1" dirty="0">
                <a:solidFill>
                  <a:srgbClr val="C00000"/>
                </a:solidFill>
                <a:latin typeface="Calibri" panose="020F0502020204030204" pitchFamily="34" charset="0"/>
                <a:cs typeface="Calibri" panose="020F0502020204030204" pitchFamily="34" charset="0"/>
              </a:rPr>
              <a:t>Composition du bureau de jugement </a:t>
            </a:r>
            <a:br>
              <a:rPr lang="fr-FR" dirty="0">
                <a:solidFill>
                  <a:srgbClr val="C00000"/>
                </a:solidFill>
                <a:latin typeface="Calibri" panose="020F0502020204030204" pitchFamily="34" charset="0"/>
                <a:cs typeface="Calibri" panose="020F0502020204030204" pitchFamily="34" charset="0"/>
              </a:rPr>
            </a:br>
            <a:r>
              <a:rPr lang="fr-FR" b="1" dirty="0">
                <a:solidFill>
                  <a:schemeClr val="accent1"/>
                </a:solidFill>
                <a:highlight>
                  <a:srgbClr val="FFFF00"/>
                </a:highlight>
                <a:latin typeface="Calibri" panose="020F0502020204030204" pitchFamily="34" charset="0"/>
                <a:cs typeface="Calibri" panose="020F0502020204030204" pitchFamily="34" charset="0"/>
              </a:rPr>
              <a:t>  </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17983"/>
            <a:ext cx="11448152" cy="5067730"/>
          </a:xfrm>
        </p:spPr>
        <p:txBody>
          <a:bodyPr>
            <a:noAutofit/>
          </a:bodyPr>
          <a:lstStyle/>
          <a:p>
            <a:r>
              <a:rPr lang="fr-FR" sz="2400" b="1" dirty="0">
                <a:latin typeface="Calibri" panose="020F0502020204030204" pitchFamily="34" charset="0"/>
                <a:cs typeface="Calibri" panose="020F0502020204030204" pitchFamily="34" charset="0"/>
              </a:rPr>
              <a:t>La loi macron du 6 août 2015 a modifié la composition du bureau de jugement</a:t>
            </a:r>
            <a:r>
              <a:rPr lang="fr-FR" sz="2400" dirty="0">
                <a:latin typeface="Calibri" panose="020F0502020204030204" pitchFamily="34" charset="0"/>
                <a:cs typeface="Calibri" panose="020F0502020204030204" pitchFamily="34" charset="0"/>
              </a:rPr>
              <a:t>.</a:t>
            </a:r>
          </a:p>
          <a:p>
            <a:pPr marL="0" indent="0">
              <a:buNone/>
            </a:pPr>
            <a:endParaRPr lang="fr-FR" sz="2400" dirty="0">
              <a:latin typeface="Calibri" panose="020F0502020204030204" pitchFamily="34" charset="0"/>
              <a:cs typeface="Calibri" panose="020F0502020204030204" pitchFamily="34" charset="0"/>
            </a:endParaRPr>
          </a:p>
          <a:p>
            <a:r>
              <a:rPr lang="fr-FR" sz="2400" dirty="0">
                <a:latin typeface="Calibri" panose="020F0502020204030204" pitchFamily="34" charset="0"/>
                <a:cs typeface="Calibri" panose="020F0502020204030204" pitchFamily="34" charset="0"/>
              </a:rPr>
              <a:t>soit </a:t>
            </a:r>
            <a:r>
              <a:rPr lang="fr-FR" sz="2400" b="1" dirty="0">
                <a:latin typeface="Calibri" panose="020F0502020204030204" pitchFamily="34" charset="0"/>
                <a:cs typeface="Calibri" panose="020F0502020204030204" pitchFamily="34" charset="0"/>
              </a:rPr>
              <a:t>4 conseillers </a:t>
            </a:r>
            <a:r>
              <a:rPr lang="fr-FR" sz="2400" dirty="0">
                <a:latin typeface="Calibri" panose="020F0502020204030204" pitchFamily="34" charset="0"/>
                <a:cs typeface="Calibri" panose="020F0502020204030204" pitchFamily="34" charset="0"/>
              </a:rPr>
              <a:t>au </a:t>
            </a:r>
            <a:r>
              <a:rPr lang="fr-FR" sz="2400" dirty="0" err="1">
                <a:latin typeface="Calibri" panose="020F0502020204030204" pitchFamily="34" charset="0"/>
                <a:cs typeface="Calibri" panose="020F0502020204030204" pitchFamily="34" charset="0"/>
              </a:rPr>
              <a:t>maximun</a:t>
            </a:r>
            <a:r>
              <a:rPr lang="fr-FR" sz="2400" dirty="0">
                <a:latin typeface="Calibri" panose="020F0502020204030204" pitchFamily="34" charset="0"/>
                <a:cs typeface="Calibri" panose="020F0502020204030204" pitchFamily="34" charset="0"/>
              </a:rPr>
              <a:t> (auparavant il n'y avait pas de maximum)</a:t>
            </a:r>
          </a:p>
          <a:p>
            <a:pPr>
              <a:buFontTx/>
              <a:buChar char="-"/>
            </a:pPr>
            <a:endParaRPr lang="fr-FR" sz="2400" dirty="0">
              <a:latin typeface="Calibri" panose="020F0502020204030204" pitchFamily="34" charset="0"/>
              <a:cs typeface="Calibri" panose="020F0502020204030204" pitchFamily="34" charset="0"/>
            </a:endParaRPr>
          </a:p>
          <a:p>
            <a:r>
              <a:rPr lang="fr-FR" sz="2400" dirty="0">
                <a:latin typeface="Calibri" panose="020F0502020204030204" pitchFamily="34" charset="0"/>
                <a:cs typeface="Calibri" panose="020F0502020204030204" pitchFamily="34" charset="0"/>
              </a:rPr>
              <a:t>soit </a:t>
            </a:r>
            <a:r>
              <a:rPr lang="fr-FR" sz="2400" b="1" dirty="0">
                <a:latin typeface="Calibri" panose="020F0502020204030204" pitchFamily="34" charset="0"/>
                <a:cs typeface="Calibri" panose="020F0502020204030204" pitchFamily="34" charset="0"/>
              </a:rPr>
              <a:t>deux conseillers </a:t>
            </a:r>
            <a:r>
              <a:rPr lang="fr-FR" sz="2400" dirty="0">
                <a:latin typeface="Calibri" panose="020F0502020204030204" pitchFamily="34" charset="0"/>
                <a:cs typeface="Calibri" panose="020F0502020204030204" pitchFamily="34" charset="0"/>
              </a:rPr>
              <a:t>(formation restreinte)</a:t>
            </a:r>
          </a:p>
          <a:p>
            <a:pPr>
              <a:buFontTx/>
              <a:buChar char="-"/>
            </a:pPr>
            <a:endParaRPr lang="fr-FR" sz="2400" dirty="0">
              <a:latin typeface="Calibri" panose="020F0502020204030204" pitchFamily="34" charset="0"/>
              <a:cs typeface="Calibri" panose="020F0502020204030204" pitchFamily="34" charset="0"/>
            </a:endParaRPr>
          </a:p>
          <a:p>
            <a:r>
              <a:rPr lang="fr-FR" sz="2400" dirty="0">
                <a:latin typeface="Calibri" panose="020F0502020204030204" pitchFamily="34" charset="0"/>
                <a:cs typeface="Calibri" panose="020F0502020204030204" pitchFamily="34" charset="0"/>
              </a:rPr>
              <a:t>soit </a:t>
            </a:r>
            <a:r>
              <a:rPr lang="fr-FR" sz="2400" b="1" dirty="0">
                <a:latin typeface="Calibri" panose="020F0502020204030204" pitchFamily="34" charset="0"/>
                <a:cs typeface="Calibri" panose="020F0502020204030204" pitchFamily="34" charset="0"/>
              </a:rPr>
              <a:t>4 conseillers avec un juge </a:t>
            </a:r>
            <a:r>
              <a:rPr lang="fr-FR" sz="2400" dirty="0">
                <a:latin typeface="Calibri" panose="020F0502020204030204" pitchFamily="34" charset="0"/>
                <a:cs typeface="Calibri" panose="020F0502020204030204" pitchFamily="34" charset="0"/>
              </a:rPr>
              <a:t>désigné par le TGI TRIBUNAL JUDICIAIRE (formation échevinale)</a:t>
            </a:r>
          </a:p>
          <a:p>
            <a:pPr marL="0" indent="0">
              <a:buNone/>
            </a:pPr>
            <a:endParaRPr lang="fr-FR" sz="2200" dirty="0">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63</a:t>
            </a:fld>
            <a:endParaRPr lang="en-US" dirty="0"/>
          </a:p>
        </p:txBody>
      </p:sp>
    </p:spTree>
    <p:extLst>
      <p:ext uri="{BB962C8B-B14F-4D97-AF65-F5344CB8AC3E}">
        <p14:creationId xmlns:p14="http://schemas.microsoft.com/office/powerpoint/2010/main" val="253999167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780620"/>
          </a:xfrm>
          <a:solidFill>
            <a:srgbClr val="FFFF00"/>
          </a:solidFill>
        </p:spPr>
        <p:txBody>
          <a:bodyPr>
            <a:normAutofit fontScale="90000"/>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Bureau de jugement   </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17983"/>
            <a:ext cx="11448152" cy="5067730"/>
          </a:xfrm>
        </p:spPr>
        <p:txBody>
          <a:bodyPr>
            <a:noAutofit/>
          </a:bodyPr>
          <a:lstStyle/>
          <a:p>
            <a:pPr marL="0" indent="0">
              <a:buNone/>
            </a:pPr>
            <a:r>
              <a:rPr lang="fr-FR" sz="2200" dirty="0">
                <a:latin typeface="Calibri" panose="020F0502020204030204" pitchFamily="34" charset="0"/>
                <a:cs typeface="Calibri" panose="020F0502020204030204" pitchFamily="34" charset="0"/>
              </a:rPr>
              <a:t>Article R1423-35 (Modifié par Décret n°2016-660 du 20 mai 2016 - art. 4)</a:t>
            </a:r>
          </a:p>
          <a:p>
            <a:pPr marL="0" indent="0">
              <a:buNone/>
            </a:pPr>
            <a:endParaRPr lang="fr-FR" sz="2200" dirty="0">
              <a:latin typeface="Calibri" panose="020F0502020204030204" pitchFamily="34" charset="0"/>
              <a:cs typeface="Calibri" panose="020F0502020204030204" pitchFamily="34" charset="0"/>
            </a:endParaRPr>
          </a:p>
          <a:p>
            <a:pPr marL="0" indent="0">
              <a:buNone/>
            </a:pPr>
            <a:r>
              <a:rPr lang="fr-FR" sz="2200" b="1" dirty="0">
                <a:latin typeface="Calibri" panose="020F0502020204030204" pitchFamily="34" charset="0"/>
                <a:cs typeface="Calibri" panose="020F0502020204030204" pitchFamily="34" charset="0"/>
              </a:rPr>
              <a:t>Le bureau de jugement comprend selon les cas :</a:t>
            </a:r>
          </a:p>
          <a:p>
            <a:pPr marL="0" indent="0">
              <a:buNone/>
            </a:pPr>
            <a:r>
              <a:rPr lang="fr-FR" sz="2200" b="1" dirty="0">
                <a:latin typeface="Calibri" panose="020F0502020204030204" pitchFamily="34" charset="0"/>
                <a:cs typeface="Calibri" panose="020F0502020204030204" pitchFamily="34" charset="0"/>
              </a:rPr>
              <a:t>1° Dans sa composition de droit commun visée à l'article L. 1423-12</a:t>
            </a:r>
            <a:r>
              <a:rPr lang="fr-FR" sz="2200" b="1" dirty="0">
                <a:solidFill>
                  <a:srgbClr val="FF0000"/>
                </a:solidFill>
                <a:latin typeface="Calibri" panose="020F0502020204030204" pitchFamily="34" charset="0"/>
                <a:cs typeface="Calibri" panose="020F0502020204030204" pitchFamily="34" charset="0"/>
              </a:rPr>
              <a:t>, deux conseillers prud'hommes employeurs et deux conseillers prud'hommes salariés ;</a:t>
            </a:r>
          </a:p>
          <a:p>
            <a:pPr marL="0" indent="0">
              <a:buNone/>
            </a:pPr>
            <a:r>
              <a:rPr lang="fr-FR" sz="2200" b="1" dirty="0">
                <a:latin typeface="Calibri" panose="020F0502020204030204" pitchFamily="34" charset="0"/>
                <a:cs typeface="Calibri" panose="020F0502020204030204" pitchFamily="34" charset="0"/>
              </a:rPr>
              <a:t>2° Dans sa composition restreinte visée à l'article L. 1423-13, </a:t>
            </a:r>
            <a:r>
              <a:rPr lang="fr-FR" sz="2200" b="1" dirty="0">
                <a:solidFill>
                  <a:srgbClr val="FF0000"/>
                </a:solidFill>
                <a:latin typeface="Calibri" panose="020F0502020204030204" pitchFamily="34" charset="0"/>
                <a:cs typeface="Calibri" panose="020F0502020204030204" pitchFamily="34" charset="0"/>
              </a:rPr>
              <a:t>un conseiller prud'homme employeur et un conseiller prud'homme salarié ;</a:t>
            </a:r>
          </a:p>
          <a:p>
            <a:pPr marL="0" indent="0">
              <a:buNone/>
            </a:pPr>
            <a:r>
              <a:rPr lang="fr-FR" sz="2200" b="1" dirty="0">
                <a:latin typeface="Calibri" panose="020F0502020204030204" pitchFamily="34" charset="0"/>
                <a:cs typeface="Calibri" panose="020F0502020204030204" pitchFamily="34" charset="0"/>
              </a:rPr>
              <a:t>3° Dans sa composition visée au 2° de l'article L. 1454-1-1, </a:t>
            </a:r>
            <a:r>
              <a:rPr lang="fr-FR" sz="2200" b="1" dirty="0">
                <a:solidFill>
                  <a:srgbClr val="FF0000"/>
                </a:solidFill>
                <a:latin typeface="Calibri" panose="020F0502020204030204" pitchFamily="34" charset="0"/>
                <a:cs typeface="Calibri" panose="020F0502020204030204" pitchFamily="34" charset="0"/>
              </a:rPr>
              <a:t>deux conseillers prud'hommes employeurs, deux conseillers prud'hommes salariés et le juge mentionné à l'article L. 1454-2 </a:t>
            </a:r>
            <a:r>
              <a:rPr lang="fr-FR" sz="2200" b="1" dirty="0">
                <a:latin typeface="Calibri" panose="020F0502020204030204" pitchFamily="34" charset="0"/>
                <a:cs typeface="Calibri" panose="020F0502020204030204" pitchFamily="34" charset="0"/>
              </a:rPr>
              <a:t>;</a:t>
            </a:r>
          </a:p>
          <a:p>
            <a:pPr marL="0" indent="0">
              <a:buNone/>
            </a:pPr>
            <a:r>
              <a:rPr lang="fr-FR" sz="2200" b="1" dirty="0">
                <a:latin typeface="Calibri" panose="020F0502020204030204" pitchFamily="34" charset="0"/>
                <a:cs typeface="Calibri" panose="020F0502020204030204" pitchFamily="34" charset="0"/>
              </a:rPr>
              <a:t>4° Aux fins de départage, </a:t>
            </a:r>
            <a:r>
              <a:rPr lang="fr-FR" sz="2200" b="1" dirty="0">
                <a:solidFill>
                  <a:srgbClr val="FF0000"/>
                </a:solidFill>
                <a:latin typeface="Calibri" panose="020F0502020204030204" pitchFamily="34" charset="0"/>
                <a:cs typeface="Calibri" panose="020F0502020204030204" pitchFamily="34" charset="0"/>
              </a:rPr>
              <a:t>la formation </a:t>
            </a:r>
            <a:r>
              <a:rPr lang="fr-FR" sz="2200" b="1" dirty="0">
                <a:latin typeface="Calibri" panose="020F0502020204030204" pitchFamily="34" charset="0"/>
                <a:cs typeface="Calibri" panose="020F0502020204030204" pitchFamily="34" charset="0"/>
              </a:rPr>
              <a:t>mentionnée au 1° ou 2° qui s'est mise en partage de voix, </a:t>
            </a:r>
            <a:r>
              <a:rPr lang="fr-FR" sz="2200" b="1" dirty="0">
                <a:solidFill>
                  <a:srgbClr val="FF0000"/>
                </a:solidFill>
                <a:latin typeface="Calibri" panose="020F0502020204030204" pitchFamily="34" charset="0"/>
                <a:cs typeface="Calibri" panose="020F0502020204030204" pitchFamily="34" charset="0"/>
              </a:rPr>
              <a:t>présidée par le juge départiteur</a:t>
            </a:r>
            <a:r>
              <a:rPr lang="fr-FR" sz="2200" b="1" dirty="0">
                <a:latin typeface="Calibri" panose="020F0502020204030204" pitchFamily="34" charset="0"/>
                <a:cs typeface="Calibri" panose="020F0502020204030204" pitchFamily="34" charset="0"/>
              </a:rPr>
              <a:t>.</a:t>
            </a: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64</a:t>
            </a:fld>
            <a:endParaRPr lang="en-US" dirty="0"/>
          </a:p>
        </p:txBody>
      </p:sp>
    </p:spTree>
    <p:extLst>
      <p:ext uri="{BB962C8B-B14F-4D97-AF65-F5344CB8AC3E}">
        <p14:creationId xmlns:p14="http://schemas.microsoft.com/office/powerpoint/2010/main" val="340606363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780620"/>
          </a:xfrm>
          <a:solidFill>
            <a:srgbClr val="FFFF00"/>
          </a:solidFill>
        </p:spPr>
        <p:txBody>
          <a:bodyPr>
            <a:normAutofit fontScale="90000"/>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  Présidence du bureau de jugement </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17983"/>
            <a:ext cx="11448152" cy="5067730"/>
          </a:xfrm>
        </p:spPr>
        <p:txBody>
          <a:bodyPr>
            <a:noAutofit/>
          </a:bodyPr>
          <a:lstStyle/>
          <a:p>
            <a:pPr marL="0" indent="0">
              <a:buNone/>
            </a:pPr>
            <a:r>
              <a:rPr lang="fr-FR" sz="2200" b="1" dirty="0">
                <a:solidFill>
                  <a:srgbClr val="FF0000"/>
                </a:solidFill>
                <a:latin typeface="Calibri" panose="020F0502020204030204" pitchFamily="34" charset="0"/>
                <a:cs typeface="Calibri" panose="020F0502020204030204" pitchFamily="34" charset="0"/>
              </a:rPr>
              <a:t>La présidence du bureau de jugement est assurée alternativement par le président ou le vice-président de section [ou de chambre].</a:t>
            </a:r>
          </a:p>
          <a:p>
            <a:pPr marL="0" indent="0">
              <a:buNone/>
            </a:pPr>
            <a:r>
              <a:rPr lang="fr-FR" sz="2200" dirty="0">
                <a:latin typeface="Calibri" panose="020F0502020204030204" pitchFamily="34" charset="0"/>
                <a:cs typeface="Calibri" panose="020F0502020204030204" pitchFamily="34" charset="0"/>
              </a:rPr>
              <a:t>En l'absence du </a:t>
            </a:r>
            <a:r>
              <a:rPr lang="fr-FR" sz="2200" b="1" dirty="0">
                <a:solidFill>
                  <a:srgbClr val="FF0000"/>
                </a:solidFill>
                <a:latin typeface="Calibri" panose="020F0502020204030204" pitchFamily="34" charset="0"/>
                <a:cs typeface="Calibri" panose="020F0502020204030204" pitchFamily="34" charset="0"/>
              </a:rPr>
              <a:t>président ou du vice-président </a:t>
            </a:r>
            <a:r>
              <a:rPr lang="fr-FR" sz="2200" dirty="0">
                <a:latin typeface="Calibri" panose="020F0502020204030204" pitchFamily="34" charset="0"/>
                <a:cs typeface="Calibri" panose="020F0502020204030204" pitchFamily="34" charset="0"/>
              </a:rPr>
              <a:t>appelé à présider la séance du bureau de jugement, la présidence peut être exercée par un conseiller faisant partie de l'assemblée à laquelle appartient le président ou le vice-président défaillant et </a:t>
            </a:r>
            <a:r>
              <a:rPr lang="fr-FR" sz="2200" b="1" dirty="0">
                <a:solidFill>
                  <a:srgbClr val="FF0000"/>
                </a:solidFill>
                <a:latin typeface="Calibri" panose="020F0502020204030204" pitchFamily="34" charset="0"/>
                <a:cs typeface="Calibri" panose="020F0502020204030204" pitchFamily="34" charset="0"/>
              </a:rPr>
              <a:t>désigné comme suppléant</a:t>
            </a:r>
            <a:r>
              <a:rPr lang="fr-FR" sz="2200" dirty="0">
                <a:latin typeface="Calibri" panose="020F0502020204030204" pitchFamily="34" charset="0"/>
                <a:cs typeface="Calibri" panose="020F0502020204030204" pitchFamily="34" charset="0"/>
              </a:rPr>
              <a:t> dans les formes prévues aux articles L. 1423-3 à L. 1423-8 et R. 1423-13.</a:t>
            </a:r>
          </a:p>
          <a:p>
            <a:pPr marL="0" indent="0">
              <a:buNone/>
            </a:pPr>
            <a:r>
              <a:rPr lang="fr-FR" sz="2200" dirty="0">
                <a:latin typeface="Calibri" panose="020F0502020204030204" pitchFamily="34" charset="0"/>
                <a:cs typeface="Calibri" panose="020F0502020204030204" pitchFamily="34" charset="0"/>
              </a:rPr>
              <a:t>A défaut de cette désignation, la présidence revient au conseiller le </a:t>
            </a:r>
            <a:r>
              <a:rPr lang="fr-FR" sz="2200" b="1" dirty="0">
                <a:solidFill>
                  <a:srgbClr val="FF0000"/>
                </a:solidFill>
                <a:latin typeface="Calibri" panose="020F0502020204030204" pitchFamily="34" charset="0"/>
                <a:cs typeface="Calibri" panose="020F0502020204030204" pitchFamily="34" charset="0"/>
              </a:rPr>
              <a:t>plus ancien </a:t>
            </a:r>
            <a:r>
              <a:rPr lang="fr-FR" sz="2200" dirty="0">
                <a:latin typeface="Calibri" panose="020F0502020204030204" pitchFamily="34" charset="0"/>
                <a:cs typeface="Calibri" panose="020F0502020204030204" pitchFamily="34" charset="0"/>
              </a:rPr>
              <a:t>en fonctions dans la même assemblée. S'il y a égalité dans la durée des fonctions, la présidence revient au conseiller le </a:t>
            </a:r>
            <a:r>
              <a:rPr lang="fr-FR" sz="2200" b="1" dirty="0">
                <a:solidFill>
                  <a:srgbClr val="FF0000"/>
                </a:solidFill>
                <a:latin typeface="Calibri" panose="020F0502020204030204" pitchFamily="34" charset="0"/>
                <a:cs typeface="Calibri" panose="020F0502020204030204" pitchFamily="34" charset="0"/>
              </a:rPr>
              <a:t>plus âgé</a:t>
            </a:r>
            <a:r>
              <a:rPr lang="fr-FR" sz="2200" dirty="0">
                <a:latin typeface="Calibri" panose="020F0502020204030204" pitchFamily="34" charset="0"/>
                <a:cs typeface="Calibri" panose="020F0502020204030204" pitchFamily="34" charset="0"/>
              </a:rPr>
              <a:t>. (Article R1454-24 du code du travail).</a:t>
            </a:r>
          </a:p>
          <a:p>
            <a:pPr marL="0" indent="0">
              <a:buNone/>
            </a:pPr>
            <a:endParaRPr lang="fr-FR" sz="2200" dirty="0">
              <a:latin typeface="Calibri" panose="020F0502020204030204" pitchFamily="34" charset="0"/>
              <a:cs typeface="Calibri" panose="020F0502020204030204" pitchFamily="34" charset="0"/>
            </a:endParaRPr>
          </a:p>
          <a:p>
            <a:pPr marL="0" indent="0">
              <a:buNone/>
            </a:pPr>
            <a:r>
              <a:rPr lang="fr-FR" sz="2200" dirty="0">
                <a:latin typeface="Calibri" panose="020F0502020204030204" pitchFamily="34" charset="0"/>
                <a:cs typeface="Calibri" panose="020F0502020204030204" pitchFamily="34" charset="0"/>
              </a:rPr>
              <a:t>En </a:t>
            </a:r>
            <a:r>
              <a:rPr lang="fr-FR" sz="2200" b="1" dirty="0">
                <a:solidFill>
                  <a:srgbClr val="FF0000"/>
                </a:solidFill>
                <a:latin typeface="Calibri" panose="020F0502020204030204" pitchFamily="34" charset="0"/>
                <a:cs typeface="Calibri" panose="020F0502020204030204" pitchFamily="34" charset="0"/>
              </a:rPr>
              <a:t>départage</a:t>
            </a:r>
            <a:r>
              <a:rPr lang="fr-FR" sz="2200" dirty="0">
                <a:latin typeface="Calibri" panose="020F0502020204030204" pitchFamily="34" charset="0"/>
                <a:cs typeface="Calibri" panose="020F0502020204030204" pitchFamily="34" charset="0"/>
              </a:rPr>
              <a:t> l’audience est présidée par le magistrat désigné par le président du tribunal judiciaire en qualité de juge départiteur,</a:t>
            </a:r>
          </a:p>
          <a:p>
            <a:pPr marL="0" indent="0">
              <a:buNone/>
            </a:pPr>
            <a:r>
              <a:rPr lang="fr-FR" sz="2200" dirty="0">
                <a:latin typeface="Calibri" panose="020F0502020204030204" pitchFamily="34" charset="0"/>
                <a:cs typeface="Calibri" panose="020F0502020204030204" pitchFamily="34" charset="0"/>
              </a:rPr>
              <a:t>La </a:t>
            </a:r>
            <a:r>
              <a:rPr lang="fr-FR" sz="2200" b="1" dirty="0">
                <a:solidFill>
                  <a:srgbClr val="FF0000"/>
                </a:solidFill>
                <a:latin typeface="Calibri" panose="020F0502020204030204" pitchFamily="34" charset="0"/>
                <a:cs typeface="Calibri" panose="020F0502020204030204" pitchFamily="34" charset="0"/>
              </a:rPr>
              <a:t>formation échevinale </a:t>
            </a:r>
            <a:r>
              <a:rPr lang="fr-FR" sz="2200" dirty="0">
                <a:latin typeface="Calibri" panose="020F0502020204030204" pitchFamily="34" charset="0"/>
                <a:cs typeface="Calibri" panose="020F0502020204030204" pitchFamily="34" charset="0"/>
              </a:rPr>
              <a:t>est présidée par le juge départiteur</a:t>
            </a: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65</a:t>
            </a:fld>
            <a:endParaRPr lang="en-US" dirty="0"/>
          </a:p>
        </p:txBody>
      </p:sp>
    </p:spTree>
    <p:extLst>
      <p:ext uri="{BB962C8B-B14F-4D97-AF65-F5344CB8AC3E}">
        <p14:creationId xmlns:p14="http://schemas.microsoft.com/office/powerpoint/2010/main" val="258390421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780620"/>
          </a:xfrm>
          <a:solidFill>
            <a:srgbClr val="FFFF00"/>
          </a:solidFill>
        </p:spPr>
        <p:txBody>
          <a:bodyPr>
            <a:normAutofit fontScale="90000"/>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 </a:t>
            </a:r>
            <a:r>
              <a:rPr lang="fr-FR" sz="3600" b="1" dirty="0">
                <a:solidFill>
                  <a:srgbClr val="C00000"/>
                </a:solidFill>
                <a:latin typeface="Calibri" panose="020F0502020204030204" pitchFamily="34" charset="0"/>
                <a:cs typeface="Calibri" panose="020F0502020204030204" pitchFamily="34" charset="0"/>
              </a:rPr>
              <a:t>La publicité des débats judiciaires</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17982"/>
            <a:ext cx="11448152" cy="5264172"/>
          </a:xfrm>
        </p:spPr>
        <p:txBody>
          <a:bodyPr>
            <a:noAutofit/>
          </a:bodyPr>
          <a:lstStyle/>
          <a:p>
            <a:pPr marL="0" indent="0">
              <a:buNone/>
            </a:pPr>
            <a:r>
              <a:rPr lang="fr-FR" sz="2200" b="1" dirty="0">
                <a:latin typeface="Calibri" panose="020F0502020204030204" pitchFamily="34" charset="0"/>
                <a:cs typeface="Calibri" panose="020F0502020204030204" pitchFamily="34" charset="0"/>
              </a:rPr>
              <a:t>La publicité des débats judiciaires est un principe fondamental du droit qui garantit une bonne justice.</a:t>
            </a:r>
          </a:p>
          <a:p>
            <a:pPr marL="0" indent="0">
              <a:buNone/>
            </a:pPr>
            <a:r>
              <a:rPr lang="fr-FR" sz="2200" dirty="0">
                <a:latin typeface="Calibri" panose="020F0502020204030204" pitchFamily="34" charset="0"/>
                <a:cs typeface="Calibri" panose="020F0502020204030204" pitchFamily="34" charset="0"/>
              </a:rPr>
              <a:t>Le Conseil d'Etat, dans un arrêt de principe, déclare que la publicité des débats est « un principe général du droit » ; il n'appartient, dès lors, qu'au législateur d'en déterminer, d'en étendre ou d'en restreindre les limites (CE, 4 oct. 1974, no 88.930, JCP éd. G 1975, II, n̊ 17967)</a:t>
            </a:r>
          </a:p>
          <a:p>
            <a:pPr marL="0" indent="0">
              <a:buNone/>
            </a:pPr>
            <a:r>
              <a:rPr lang="fr-FR" sz="2200" dirty="0">
                <a:latin typeface="Calibri" panose="020F0502020204030204" pitchFamily="34" charset="0"/>
                <a:cs typeface="Calibri" panose="020F0502020204030204" pitchFamily="34" charset="0"/>
              </a:rPr>
              <a:t> Les débats devant le conseil de prud'hommes (comme devant toute autre juridiction) sont publics:    </a:t>
            </a:r>
          </a:p>
          <a:p>
            <a:pPr marL="0" indent="0">
              <a:buNone/>
            </a:pPr>
            <a:r>
              <a:rPr lang="fr-FR" sz="2200" dirty="0">
                <a:latin typeface="Calibri" panose="020F0502020204030204" pitchFamily="34" charset="0"/>
                <a:cs typeface="Calibri" panose="020F0502020204030204" pitchFamily="34" charset="0"/>
              </a:rPr>
              <a:t>              </a:t>
            </a:r>
            <a:r>
              <a:rPr lang="fr-FR" sz="2200" b="1" dirty="0">
                <a:solidFill>
                  <a:srgbClr val="C00000"/>
                </a:solidFill>
                <a:latin typeface="Calibri" panose="020F0502020204030204" pitchFamily="34" charset="0"/>
                <a:cs typeface="Calibri" panose="020F0502020204030204" pitchFamily="34" charset="0"/>
              </a:rPr>
              <a:t>devant le bureau de jugement,                        devant la formation de référé.</a:t>
            </a:r>
          </a:p>
          <a:p>
            <a:pPr marL="0" indent="0">
              <a:buNone/>
            </a:pPr>
            <a:r>
              <a:rPr lang="fr-FR" sz="2200" dirty="0">
                <a:latin typeface="Calibri" panose="020F0502020204030204" pitchFamily="34" charset="0"/>
                <a:cs typeface="Calibri" panose="020F0502020204030204" pitchFamily="34" charset="0"/>
              </a:rPr>
              <a:t>N'importe qui peut venir assister aux débats à condition de conserver une attitude digne et de garder le respect dû à la justice. L'assistance dans une salle d'audience ne doit pas donner des signes d'approbation ou de désapprobation, elle ne doit pas troubler les débats.</a:t>
            </a:r>
          </a:p>
          <a:p>
            <a:pPr marL="0" indent="0">
              <a:buNone/>
            </a:pPr>
            <a:r>
              <a:rPr lang="fr-FR" sz="2200" dirty="0">
                <a:latin typeface="Calibri" panose="020F0502020204030204" pitchFamily="34" charset="0"/>
                <a:cs typeface="Calibri" panose="020F0502020204030204" pitchFamily="34" charset="0"/>
              </a:rPr>
              <a:t>Devant le bureau de conciliation, les débats ne sont pas publics sauf lorsque les conseillers doivent prendre une décision juridictionnelle  (auquel cas la publicité est assurée par l'ouverture de la porte du bureau de conciliation). Les débats et le prononcé de la décision sont publics.</a:t>
            </a:r>
          </a:p>
          <a:p>
            <a:pPr marL="0" indent="0">
              <a:buNone/>
            </a:pPr>
            <a:endParaRPr lang="fr-FR" sz="2200" dirty="0">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66</a:t>
            </a:fld>
            <a:endParaRPr lang="en-US" dirty="0"/>
          </a:p>
        </p:txBody>
      </p:sp>
    </p:spTree>
    <p:extLst>
      <p:ext uri="{BB962C8B-B14F-4D97-AF65-F5344CB8AC3E}">
        <p14:creationId xmlns:p14="http://schemas.microsoft.com/office/powerpoint/2010/main" val="95364318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648082"/>
          </a:xfrm>
          <a:solidFill>
            <a:srgbClr val="FFFF00"/>
          </a:solidFill>
        </p:spPr>
        <p:txBody>
          <a:bodyPr>
            <a:normAutofit fontScale="90000"/>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 </a:t>
            </a:r>
            <a:r>
              <a:rPr lang="fr-FR" sz="3600" b="1" dirty="0">
                <a:solidFill>
                  <a:srgbClr val="C00000"/>
                </a:solidFill>
                <a:latin typeface="Calibri" panose="020F0502020204030204" pitchFamily="34" charset="0"/>
                <a:cs typeface="Calibri" panose="020F0502020204030204" pitchFamily="34" charset="0"/>
              </a:rPr>
              <a:t>La publicité des débats judiciaires</a:t>
            </a:r>
            <a:r>
              <a:rPr lang="fr-FR" b="1" dirty="0">
                <a:solidFill>
                  <a:schemeClr val="accent1"/>
                </a:solidFill>
                <a:highlight>
                  <a:srgbClr val="FFFF00"/>
                </a:highlight>
                <a:latin typeface="Calibri" panose="020F0502020204030204" pitchFamily="34" charset="0"/>
                <a:cs typeface="Calibri" panose="020F0502020204030204" pitchFamily="34" charset="0"/>
              </a:rPr>
              <a:t> </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17983"/>
            <a:ext cx="11448152" cy="5067730"/>
          </a:xfrm>
        </p:spPr>
        <p:txBody>
          <a:bodyPr>
            <a:noAutofit/>
          </a:bodyPr>
          <a:lstStyle/>
          <a:p>
            <a:pPr marL="0" indent="0">
              <a:buNone/>
            </a:pPr>
            <a:r>
              <a:rPr lang="fr-FR" sz="2200" dirty="0">
                <a:latin typeface="Calibri" panose="020F0502020204030204" pitchFamily="34" charset="0"/>
                <a:cs typeface="Calibri" panose="020F0502020204030204" pitchFamily="34" charset="0"/>
              </a:rPr>
              <a:t>L'article 433 du code de procédure civile dispose </a:t>
            </a:r>
            <a:r>
              <a:rPr lang="fr-FR" sz="2200" b="1" i="1" dirty="0">
                <a:solidFill>
                  <a:srgbClr val="C00000"/>
                </a:solidFill>
                <a:latin typeface="Calibri" panose="020F0502020204030204" pitchFamily="34" charset="0"/>
                <a:cs typeface="Calibri" panose="020F0502020204030204" pitchFamily="34" charset="0"/>
              </a:rPr>
              <a:t>: "Les débats sont publics sauf les cas où la loi exige qu'ils aient lieu en chambre du conseil".</a:t>
            </a:r>
          </a:p>
          <a:p>
            <a:pPr marL="0" indent="0">
              <a:buNone/>
            </a:pPr>
            <a:r>
              <a:rPr lang="fr-FR" sz="2000" dirty="0">
                <a:latin typeface="Calibri" panose="020F0502020204030204" pitchFamily="34" charset="0"/>
                <a:cs typeface="Calibri" panose="020F0502020204030204" pitchFamily="34" charset="0"/>
              </a:rPr>
              <a:t>La publicité de l'audience en matière contentieuse figure :</a:t>
            </a:r>
          </a:p>
          <a:p>
            <a:pPr marL="0" indent="0">
              <a:buNone/>
            </a:pPr>
            <a:r>
              <a:rPr lang="fr-FR" sz="2000" dirty="0">
                <a:latin typeface="Calibri" panose="020F0502020204030204" pitchFamily="34" charset="0"/>
                <a:cs typeface="Calibri" panose="020F0502020204030204" pitchFamily="34" charset="0"/>
              </a:rPr>
              <a:t>- dans l'article 10 de la Déclaration des droits de l'homme ;</a:t>
            </a:r>
          </a:p>
          <a:p>
            <a:pPr marL="0" indent="0">
              <a:buNone/>
            </a:pPr>
            <a:r>
              <a:rPr lang="fr-FR" sz="2000" dirty="0">
                <a:latin typeface="Calibri" panose="020F0502020204030204" pitchFamily="34" charset="0"/>
                <a:cs typeface="Calibri" panose="020F0502020204030204" pitchFamily="34" charset="0"/>
              </a:rPr>
              <a:t>- dans l'article 14 du Pacte international des Nations Unies de 1966 relatif aux droits civiques et politiques ;</a:t>
            </a:r>
          </a:p>
          <a:p>
            <a:pPr marL="0" indent="0">
              <a:buNone/>
            </a:pPr>
            <a:r>
              <a:rPr lang="fr-FR" sz="2000" dirty="0">
                <a:latin typeface="Calibri" panose="020F0502020204030204" pitchFamily="34" charset="0"/>
                <a:cs typeface="Calibri" panose="020F0502020204030204" pitchFamily="34" charset="0"/>
              </a:rPr>
              <a:t>- et dans l'article 6-1 de la Convention européenne de sauvegarde des droits de l'homme et des libertés fondamentales.</a:t>
            </a:r>
          </a:p>
          <a:p>
            <a:pPr marL="0" indent="0">
              <a:buNone/>
            </a:pPr>
            <a:r>
              <a:rPr lang="fr-FR" sz="2000" dirty="0">
                <a:latin typeface="Calibri" panose="020F0502020204030204" pitchFamily="34" charset="0"/>
                <a:cs typeface="Calibri" panose="020F0502020204030204" pitchFamily="34" charset="0"/>
              </a:rPr>
              <a:t>Selon l'article 6-1 de la Convention européenne de sauvegarde des droits de l'homme et des libertés fondamentales: &lt;&lt;« Toute personne a droit à ce que sa cause soit entendue et le jugement rendu publiquement, mais l'accès de la salle peut être interdit à la presse et au public pendant la totalité ou une partie du procès dans l'intérêt de la moralité, de l'ordre public ou de la sécurité nationale dans une société démocratique, lorsque les intérêts des mineurs ou de la protection de la vie privée des parties au procès l'exigent ou dans la mesure jugée strictement nécessaire par le tribunal, lorsque dans des circonstances spéciales la publicité serait de nature à porter atteinte aux intérêts de la justice ».</a:t>
            </a:r>
          </a:p>
          <a:p>
            <a:pPr marL="0" indent="0">
              <a:buNone/>
            </a:pPr>
            <a:endParaRPr lang="fr-FR" sz="2200" dirty="0">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67</a:t>
            </a:fld>
            <a:endParaRPr lang="en-US" dirty="0"/>
          </a:p>
        </p:txBody>
      </p:sp>
    </p:spTree>
    <p:extLst>
      <p:ext uri="{BB962C8B-B14F-4D97-AF65-F5344CB8AC3E}">
        <p14:creationId xmlns:p14="http://schemas.microsoft.com/office/powerpoint/2010/main" val="321261645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780620"/>
          </a:xfrm>
          <a:solidFill>
            <a:srgbClr val="FFFF00"/>
          </a:solidFill>
        </p:spPr>
        <p:txBody>
          <a:bodyPr>
            <a:normAutofit fontScale="90000"/>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   </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17983"/>
            <a:ext cx="11448152" cy="5067730"/>
          </a:xfrm>
        </p:spPr>
        <p:txBody>
          <a:bodyPr>
            <a:noAutofit/>
          </a:bodyPr>
          <a:lstStyle/>
          <a:p>
            <a:pPr marL="0" indent="0">
              <a:buNone/>
            </a:pPr>
            <a:r>
              <a:rPr lang="fr-FR" sz="2200" b="1" dirty="0">
                <a:latin typeface="Calibri" panose="020F0502020204030204" pitchFamily="34" charset="0"/>
                <a:cs typeface="Calibri" panose="020F0502020204030204" pitchFamily="34" charset="0"/>
              </a:rPr>
              <a:t>Article 433 </a:t>
            </a:r>
            <a:r>
              <a:rPr lang="fr-FR" sz="2200" dirty="0">
                <a:latin typeface="Calibri" panose="020F0502020204030204" pitchFamily="34" charset="0"/>
                <a:cs typeface="Calibri" panose="020F0502020204030204" pitchFamily="34" charset="0"/>
              </a:rPr>
              <a:t>du CPC Modifié par Décret n°2010-1165 du 1er octobre 2010 - art. 5</a:t>
            </a:r>
          </a:p>
          <a:p>
            <a:pPr marL="0" indent="0">
              <a:buNone/>
            </a:pPr>
            <a:r>
              <a:rPr lang="fr-FR" sz="2200" dirty="0">
                <a:latin typeface="Calibri" panose="020F0502020204030204" pitchFamily="34" charset="0"/>
                <a:cs typeface="Calibri" panose="020F0502020204030204" pitchFamily="34" charset="0"/>
              </a:rPr>
              <a:t>Les débats sont publics sauf les cas où la loi exige qu'ils aient lieu en chambre du conseil.</a:t>
            </a:r>
          </a:p>
          <a:p>
            <a:pPr marL="0" indent="0">
              <a:buNone/>
            </a:pPr>
            <a:r>
              <a:rPr lang="fr-FR" sz="2200" dirty="0">
                <a:latin typeface="Calibri" panose="020F0502020204030204" pitchFamily="34" charset="0"/>
                <a:cs typeface="Calibri" panose="020F0502020204030204" pitchFamily="34" charset="0"/>
              </a:rPr>
              <a:t>Ce qui est prévu à cet égard en première instance doit être observé en cause d'appel, sauf s'il en est autrement disposé.</a:t>
            </a:r>
          </a:p>
          <a:p>
            <a:pPr marL="0" indent="0">
              <a:buNone/>
            </a:pPr>
            <a:r>
              <a:rPr lang="fr-FR" sz="2200" b="1" dirty="0">
                <a:latin typeface="Calibri" panose="020F0502020204030204" pitchFamily="34" charset="0"/>
                <a:cs typeface="Calibri" panose="020F0502020204030204" pitchFamily="34" charset="0"/>
              </a:rPr>
              <a:t>Article 434 </a:t>
            </a:r>
            <a:r>
              <a:rPr lang="fr-FR" sz="2200" dirty="0">
                <a:latin typeface="Calibri" panose="020F0502020204030204" pitchFamily="34" charset="0"/>
                <a:cs typeface="Calibri" panose="020F0502020204030204" pitchFamily="34" charset="0"/>
              </a:rPr>
              <a:t>du CPC Modifié par Décret n°2010-1165 du 1er octobre 2010 - art. 5</a:t>
            </a:r>
          </a:p>
          <a:p>
            <a:pPr marL="0" indent="0">
              <a:buNone/>
            </a:pPr>
            <a:r>
              <a:rPr lang="fr-FR" sz="2200" dirty="0">
                <a:latin typeface="Calibri" panose="020F0502020204030204" pitchFamily="34" charset="0"/>
                <a:cs typeface="Calibri" panose="020F0502020204030204" pitchFamily="34" charset="0"/>
              </a:rPr>
              <a:t>En matière gracieuse, la demande est examinée en chambre du conseil.</a:t>
            </a:r>
          </a:p>
          <a:p>
            <a:pPr marL="0" indent="0">
              <a:buNone/>
            </a:pPr>
            <a:r>
              <a:rPr lang="fr-FR" sz="2200" b="1" dirty="0">
                <a:latin typeface="Calibri" panose="020F0502020204030204" pitchFamily="34" charset="0"/>
                <a:cs typeface="Calibri" panose="020F0502020204030204" pitchFamily="34" charset="0"/>
              </a:rPr>
              <a:t>Article 435 </a:t>
            </a:r>
            <a:r>
              <a:rPr lang="fr-FR" sz="2200" dirty="0">
                <a:latin typeface="Calibri" panose="020F0502020204030204" pitchFamily="34" charset="0"/>
                <a:cs typeface="Calibri" panose="020F0502020204030204" pitchFamily="34" charset="0"/>
              </a:rPr>
              <a:t>du CPC Modifié par Décret n°2010-1165 du 1er octobre 2010 - art. 5</a:t>
            </a:r>
          </a:p>
          <a:p>
            <a:pPr marL="0" indent="0">
              <a:buNone/>
            </a:pPr>
            <a:r>
              <a:rPr lang="fr-FR" sz="2200" dirty="0">
                <a:solidFill>
                  <a:srgbClr val="C00000"/>
                </a:solidFill>
                <a:latin typeface="Calibri" panose="020F0502020204030204" pitchFamily="34" charset="0"/>
                <a:cs typeface="Calibri" panose="020F0502020204030204" pitchFamily="34" charset="0"/>
              </a:rPr>
              <a:t>Le juge peut décider que les débats auront lieu ou se poursuivront en chambre du conseil s'il doit résulter de leur publicité </a:t>
            </a:r>
            <a:r>
              <a:rPr lang="fr-FR" sz="2200" b="1" dirty="0">
                <a:solidFill>
                  <a:srgbClr val="C00000"/>
                </a:solidFill>
                <a:latin typeface="Calibri" panose="020F0502020204030204" pitchFamily="34" charset="0"/>
                <a:cs typeface="Calibri" panose="020F0502020204030204" pitchFamily="34" charset="0"/>
              </a:rPr>
              <a:t>une atteinte à l'intimité de la vie privée</a:t>
            </a:r>
            <a:r>
              <a:rPr lang="fr-FR" sz="2200" dirty="0">
                <a:solidFill>
                  <a:srgbClr val="C00000"/>
                </a:solidFill>
                <a:latin typeface="Calibri" panose="020F0502020204030204" pitchFamily="34" charset="0"/>
                <a:cs typeface="Calibri" panose="020F0502020204030204" pitchFamily="34" charset="0"/>
              </a:rPr>
              <a:t>, ou si </a:t>
            </a:r>
            <a:r>
              <a:rPr lang="fr-FR" sz="2200" b="1" dirty="0">
                <a:solidFill>
                  <a:srgbClr val="C00000"/>
                </a:solidFill>
                <a:latin typeface="Calibri" panose="020F0502020204030204" pitchFamily="34" charset="0"/>
                <a:cs typeface="Calibri" panose="020F0502020204030204" pitchFamily="34" charset="0"/>
              </a:rPr>
              <a:t>toutes les parties le demandent</a:t>
            </a:r>
            <a:r>
              <a:rPr lang="fr-FR" sz="2200" dirty="0">
                <a:solidFill>
                  <a:srgbClr val="C00000"/>
                </a:solidFill>
                <a:latin typeface="Calibri" panose="020F0502020204030204" pitchFamily="34" charset="0"/>
                <a:cs typeface="Calibri" panose="020F0502020204030204" pitchFamily="34" charset="0"/>
              </a:rPr>
              <a:t>, ou s'il survient des </a:t>
            </a:r>
            <a:r>
              <a:rPr lang="fr-FR" sz="2200" b="1" dirty="0">
                <a:solidFill>
                  <a:srgbClr val="C00000"/>
                </a:solidFill>
                <a:latin typeface="Calibri" panose="020F0502020204030204" pitchFamily="34" charset="0"/>
                <a:cs typeface="Calibri" panose="020F0502020204030204" pitchFamily="34" charset="0"/>
              </a:rPr>
              <a:t>désordres de nature à troubler la sérénité de la justice</a:t>
            </a:r>
            <a:r>
              <a:rPr lang="fr-FR" sz="2200" dirty="0">
                <a:solidFill>
                  <a:srgbClr val="C00000"/>
                </a:solidFill>
                <a:latin typeface="Calibri" panose="020F0502020204030204" pitchFamily="34" charset="0"/>
                <a:cs typeface="Calibri" panose="020F0502020204030204" pitchFamily="34" charset="0"/>
              </a:rPr>
              <a:t>.</a:t>
            </a: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68</a:t>
            </a:fld>
            <a:endParaRPr lang="en-US" dirty="0"/>
          </a:p>
        </p:txBody>
      </p:sp>
    </p:spTree>
    <p:extLst>
      <p:ext uri="{BB962C8B-B14F-4D97-AF65-F5344CB8AC3E}">
        <p14:creationId xmlns:p14="http://schemas.microsoft.com/office/powerpoint/2010/main" val="176529368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780620"/>
          </a:xfrm>
          <a:solidFill>
            <a:srgbClr val="FFFF00"/>
          </a:solidFill>
        </p:spPr>
        <p:txBody>
          <a:bodyPr>
            <a:normAutofit fontScale="90000"/>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  exception </a:t>
            </a:r>
            <a:r>
              <a:rPr lang="fr-FR" b="1" dirty="0" err="1">
                <a:solidFill>
                  <a:schemeClr val="accent1"/>
                </a:solidFill>
                <a:highlight>
                  <a:srgbClr val="FFFF00"/>
                </a:highlight>
                <a:latin typeface="Calibri" panose="020F0502020204030204" pitchFamily="34" charset="0"/>
                <a:cs typeface="Calibri" panose="020F0502020204030204" pitchFamily="34" charset="0"/>
              </a:rPr>
              <a:t>covid</a:t>
            </a:r>
            <a:r>
              <a:rPr lang="fr-FR" b="1" dirty="0">
                <a:solidFill>
                  <a:schemeClr val="accent1"/>
                </a:solidFill>
                <a:highlight>
                  <a:srgbClr val="FFFF00"/>
                </a:highlight>
                <a:latin typeface="Calibri" panose="020F0502020204030204" pitchFamily="34" charset="0"/>
                <a:cs typeface="Calibri" panose="020F0502020204030204" pitchFamily="34" charset="0"/>
              </a:rPr>
              <a:t> </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17983"/>
            <a:ext cx="11448152" cy="5067730"/>
          </a:xfrm>
        </p:spPr>
        <p:txBody>
          <a:bodyPr>
            <a:noAutofit/>
          </a:bodyPr>
          <a:lstStyle/>
          <a:p>
            <a:pPr marL="0" indent="0">
              <a:buNone/>
            </a:pPr>
            <a:r>
              <a:rPr lang="fr-FR" sz="2200" b="1" dirty="0">
                <a:latin typeface="Calibri" panose="020F0502020204030204" pitchFamily="34" charset="0"/>
                <a:cs typeface="Calibri" panose="020F0502020204030204" pitchFamily="34" charset="0"/>
              </a:rPr>
              <a:t> </a:t>
            </a:r>
          </a:p>
          <a:p>
            <a:pPr marL="0" indent="0">
              <a:buNone/>
            </a:pPr>
            <a:endParaRPr lang="fr-FR" sz="2200" b="1" dirty="0">
              <a:latin typeface="Calibri" panose="020F0502020204030204" pitchFamily="34" charset="0"/>
              <a:cs typeface="Calibri" panose="020F0502020204030204" pitchFamily="34" charset="0"/>
            </a:endParaRPr>
          </a:p>
          <a:p>
            <a:pPr marL="0" indent="0">
              <a:buNone/>
            </a:pPr>
            <a:r>
              <a:rPr lang="fr-FR" sz="2200" b="1" dirty="0">
                <a:latin typeface="Calibri" panose="020F0502020204030204" pitchFamily="34" charset="0"/>
                <a:cs typeface="Calibri" panose="020F0502020204030204" pitchFamily="34" charset="0"/>
              </a:rPr>
              <a:t>En application de l'article 8 de l'ordonnance n°2020-304 du 25 mars 2020, l'affaire a été jugée sans audience, les parties ayant expressément accepté le recours à la procédure sans audience et déposé à la cour leur dossier contenant leurs écritures régulièrement déposées et notifiées ainsi que leurs pièces visées au bordereau. Elles ont été préalablement avisées, sans opposition de leur part, du prononcé de l'arrêt par mise à disposition au greffe de la juridiction dans le délai de deux mois ainsi que de la date de clôture des débats par une note du premier président de la cour d'appel adressée aux bâtonniers du ressort le 09 avril 2020. </a:t>
            </a:r>
            <a:r>
              <a:rPr lang="fr-FR" sz="2200" dirty="0">
                <a:latin typeface="Calibri" panose="020F0502020204030204" pitchFamily="34" charset="0"/>
                <a:cs typeface="Calibri" panose="020F0502020204030204" pitchFamily="34" charset="0"/>
              </a:rPr>
              <a:t>(ARRET DE LA COUR D’APPEL DE MONTPELLIER DU 15 JUILLET 2020 N° RG 17/00244 - N° Portalis DBVK V B7B NBLS) </a:t>
            </a:r>
          </a:p>
          <a:p>
            <a:pPr marL="0" indent="0">
              <a:buNone/>
            </a:pPr>
            <a:endParaRPr lang="fr-FR" sz="2200" dirty="0">
              <a:solidFill>
                <a:srgbClr val="C00000"/>
              </a:solidFill>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69</a:t>
            </a:fld>
            <a:endParaRPr lang="en-US" dirty="0"/>
          </a:p>
        </p:txBody>
      </p:sp>
    </p:spTree>
    <p:extLst>
      <p:ext uri="{BB962C8B-B14F-4D97-AF65-F5344CB8AC3E}">
        <p14:creationId xmlns:p14="http://schemas.microsoft.com/office/powerpoint/2010/main" val="2573016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b="1" dirty="0">
                <a:solidFill>
                  <a:srgbClr val="C00000"/>
                </a:solidFill>
              </a:rPr>
              <a:t>LES POINTS MODIFIES PAR LA LOI MACRON :</a:t>
            </a:r>
            <a:br>
              <a:rPr lang="fr-FR" b="1" dirty="0">
                <a:solidFill>
                  <a:srgbClr val="C00000"/>
                </a:solidFill>
              </a:rPr>
            </a:br>
            <a:endParaRPr lang="fr-FR" dirty="0">
              <a:solidFill>
                <a:srgbClr val="C00000"/>
              </a:solidFill>
            </a:endParaRPr>
          </a:p>
        </p:txBody>
      </p:sp>
      <p:sp>
        <p:nvSpPr>
          <p:cNvPr id="3" name="Sous-titre 2"/>
          <p:cNvSpPr>
            <a:spLocks noGrp="1"/>
          </p:cNvSpPr>
          <p:nvPr>
            <p:ph type="subTitle" idx="1"/>
          </p:nvPr>
        </p:nvSpPr>
        <p:spPr/>
        <p:txBody>
          <a:bodyPr/>
          <a:lstStyle/>
          <a:p>
            <a:r>
              <a:rPr lang="fr-FR" b="1" dirty="0"/>
              <a:t>(Loi n̊ 2015-990 du 6 août 2015 J.O. du 7 août 2015)</a:t>
            </a:r>
            <a:br>
              <a:rPr lang="fr-FR" b="1" dirty="0"/>
            </a:br>
            <a:endParaRPr lang="fr-FR" dirty="0"/>
          </a:p>
        </p:txBody>
      </p:sp>
      <p:sp>
        <p:nvSpPr>
          <p:cNvPr id="4" name="Espace réservé du numéro de diapositive 3">
            <a:extLst>
              <a:ext uri="{FF2B5EF4-FFF2-40B4-BE49-F238E27FC236}">
                <a16:creationId xmlns:a16="http://schemas.microsoft.com/office/drawing/2014/main" id="{BA9F3C6E-0CC0-4232-99A4-713525E42A4F}"/>
              </a:ext>
            </a:extLst>
          </p:cNvPr>
          <p:cNvSpPr>
            <a:spLocks noGrp="1"/>
          </p:cNvSpPr>
          <p:nvPr>
            <p:ph type="sldNum" sz="quarter" idx="12"/>
          </p:nvPr>
        </p:nvSpPr>
        <p:spPr>
          <a:xfrm>
            <a:off x="531812" y="4448821"/>
            <a:ext cx="779767" cy="365125"/>
          </a:xfrm>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110235094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780620"/>
          </a:xfrm>
          <a:solidFill>
            <a:srgbClr val="FFFF00"/>
          </a:solidFill>
        </p:spPr>
        <p:txBody>
          <a:bodyPr>
            <a:normAutofit fontScale="90000"/>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  exception </a:t>
            </a:r>
            <a:r>
              <a:rPr lang="fr-FR" b="1" dirty="0" err="1">
                <a:solidFill>
                  <a:schemeClr val="accent1"/>
                </a:solidFill>
                <a:highlight>
                  <a:srgbClr val="FFFF00"/>
                </a:highlight>
                <a:latin typeface="Calibri" panose="020F0502020204030204" pitchFamily="34" charset="0"/>
                <a:cs typeface="Calibri" panose="020F0502020204030204" pitchFamily="34" charset="0"/>
              </a:rPr>
              <a:t>covid</a:t>
            </a:r>
            <a:r>
              <a:rPr lang="fr-FR" b="1" dirty="0">
                <a:solidFill>
                  <a:schemeClr val="accent1"/>
                </a:solidFill>
                <a:highlight>
                  <a:srgbClr val="FFFF00"/>
                </a:highlight>
                <a:latin typeface="Calibri" panose="020F0502020204030204" pitchFamily="34" charset="0"/>
                <a:cs typeface="Calibri" panose="020F0502020204030204" pitchFamily="34" charset="0"/>
              </a:rPr>
              <a:t> </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17983"/>
            <a:ext cx="11448152" cy="5067730"/>
          </a:xfrm>
        </p:spPr>
        <p:txBody>
          <a:bodyPr>
            <a:noAutofit/>
          </a:bodyPr>
          <a:lstStyle/>
          <a:p>
            <a:pPr marL="0" indent="0">
              <a:buNone/>
            </a:pPr>
            <a:r>
              <a:rPr lang="fr-FR" sz="2200" b="1" dirty="0">
                <a:latin typeface="Calibri" panose="020F0502020204030204" pitchFamily="34" charset="0"/>
                <a:cs typeface="Calibri" panose="020F0502020204030204" pitchFamily="34" charset="0"/>
              </a:rPr>
              <a:t> </a:t>
            </a:r>
            <a:r>
              <a:rPr lang="fr-FR" sz="2200" dirty="0">
                <a:solidFill>
                  <a:srgbClr val="C00000"/>
                </a:solidFill>
                <a:latin typeface="Calibri" panose="020F0502020204030204" pitchFamily="34" charset="0"/>
                <a:cs typeface="Calibri" panose="020F0502020204030204" pitchFamily="34" charset="0"/>
              </a:rPr>
              <a:t> </a:t>
            </a:r>
            <a:r>
              <a:rPr lang="fr-FR" sz="2200" dirty="0">
                <a:solidFill>
                  <a:schemeClr val="tx1"/>
                </a:solidFill>
                <a:latin typeface="Calibri" panose="020F0502020204030204" pitchFamily="34" charset="0"/>
                <a:cs typeface="Calibri" panose="020F0502020204030204" pitchFamily="34" charset="0"/>
              </a:rPr>
              <a:t>En application : </a:t>
            </a:r>
          </a:p>
          <a:p>
            <a:pPr marL="0" indent="0">
              <a:buNone/>
            </a:pPr>
            <a:r>
              <a:rPr lang="fr-FR" sz="2200" dirty="0">
                <a:solidFill>
                  <a:schemeClr val="tx1"/>
                </a:solidFill>
                <a:latin typeface="Calibri" panose="020F0502020204030204" pitchFamily="34" charset="0"/>
                <a:cs typeface="Calibri" panose="020F0502020204030204" pitchFamily="34" charset="0"/>
              </a:rPr>
              <a:t>- de l'article 4 de la loi n° 2020-290 du 23 mars 2020 d'urgence pour faire face à l'épidémie de covid-19; </a:t>
            </a:r>
          </a:p>
          <a:p>
            <a:pPr marL="0" indent="0">
              <a:buNone/>
            </a:pPr>
            <a:r>
              <a:rPr lang="fr-FR" sz="2200" dirty="0">
                <a:solidFill>
                  <a:schemeClr val="tx1"/>
                </a:solidFill>
                <a:latin typeface="Calibri" panose="020F0502020204030204" pitchFamily="34" charset="0"/>
                <a:cs typeface="Calibri" panose="020F0502020204030204" pitchFamily="34" charset="0"/>
              </a:rPr>
              <a:t>- de l'ordonnance n° 2020-304 du 25 mars 2020 portant adaptation des règles applicables aux juridictions de l'ordre judiciaire statuant en matière non pénale et aux contrats de syndic de copropriété, notamment ses articles 1er et 8 ; </a:t>
            </a:r>
          </a:p>
          <a:p>
            <a:pPr marL="0" indent="0">
              <a:buNone/>
            </a:pPr>
            <a:r>
              <a:rPr lang="fr-FR" sz="2200" dirty="0">
                <a:solidFill>
                  <a:schemeClr val="tx1"/>
                </a:solidFill>
                <a:latin typeface="Calibri" panose="020F0502020204030204" pitchFamily="34" charset="0"/>
                <a:cs typeface="Calibri" panose="020F0502020204030204" pitchFamily="34" charset="0"/>
              </a:rPr>
              <a:t>- de l'ordonnance n° 2020-306 du 25 mars 2020 modifiée relative à la prorogation des délais échus pendant la période d'urgence sanitaire et à l'adaptation des procédures pendant cette même période ; </a:t>
            </a:r>
          </a:p>
          <a:p>
            <a:pPr marL="0" indent="0">
              <a:buNone/>
            </a:pPr>
            <a:r>
              <a:rPr lang="fr-FR" sz="2200" dirty="0">
                <a:solidFill>
                  <a:schemeClr val="tx1"/>
                </a:solidFill>
                <a:latin typeface="Calibri" panose="020F0502020204030204" pitchFamily="34" charset="0"/>
                <a:cs typeface="Calibri" panose="020F0502020204030204" pitchFamily="34" charset="0"/>
              </a:rPr>
              <a:t>L'affaire a été retenue selon la procédure sans audience le 12 Juin 2020, les avocats y ayant consenti expressément ou ne s'y étant pas opposés dans le délai de 15 jours de la proposition qui leur a été faite de recourir à cette procédure; (ARRET DE LA COUR D’APPEL DE PARIS DU 09 JUILLET 2020  N° RG 18/04206</a:t>
            </a:r>
          </a:p>
          <a:p>
            <a:pPr marL="0" indent="0">
              <a:buNone/>
            </a:pPr>
            <a:r>
              <a:rPr lang="fr-FR" sz="2200" dirty="0">
                <a:solidFill>
                  <a:srgbClr val="C00000"/>
                </a:solidFill>
                <a:latin typeface="Calibri" panose="020F0502020204030204" pitchFamily="34" charset="0"/>
                <a:cs typeface="Calibri" panose="020F0502020204030204" pitchFamily="34" charset="0"/>
              </a:rPr>
              <a:t> </a:t>
            </a: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70</a:t>
            </a:fld>
            <a:endParaRPr lang="en-US" dirty="0"/>
          </a:p>
        </p:txBody>
      </p:sp>
    </p:spTree>
    <p:extLst>
      <p:ext uri="{BB962C8B-B14F-4D97-AF65-F5344CB8AC3E}">
        <p14:creationId xmlns:p14="http://schemas.microsoft.com/office/powerpoint/2010/main" val="400070629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780620"/>
          </a:xfrm>
          <a:solidFill>
            <a:srgbClr val="FFFF00"/>
          </a:solidFill>
        </p:spPr>
        <p:txBody>
          <a:bodyPr>
            <a:normAutofit fontScale="90000"/>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  Procédure en matière de contestation de licenciement  économique </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800665"/>
            <a:ext cx="11448152" cy="4685048"/>
          </a:xfrm>
        </p:spPr>
        <p:txBody>
          <a:bodyPr>
            <a:noAutofit/>
          </a:bodyPr>
          <a:lstStyle/>
          <a:p>
            <a:pPr marL="0" indent="0">
              <a:buNone/>
            </a:pPr>
            <a:r>
              <a:rPr lang="fr-FR" sz="2200" b="1" dirty="0">
                <a:solidFill>
                  <a:srgbClr val="C00000"/>
                </a:solidFill>
                <a:latin typeface="Calibri" panose="020F0502020204030204" pitchFamily="34" charset="0"/>
                <a:cs typeface="Calibri" panose="020F0502020204030204" pitchFamily="34" charset="0"/>
              </a:rPr>
              <a:t>Le greffe enregistre l'affaire et ouvre un dossier. L'affaire est inscrite devant le bureau de conciliation :</a:t>
            </a:r>
          </a:p>
          <a:p>
            <a:pPr marL="0" indent="0">
              <a:buNone/>
            </a:pPr>
            <a:r>
              <a:rPr lang="fr-FR" sz="2200" b="1" dirty="0">
                <a:solidFill>
                  <a:srgbClr val="C00000"/>
                </a:solidFill>
                <a:latin typeface="Calibri" panose="020F0502020204030204" pitchFamily="34" charset="0"/>
                <a:cs typeface="Calibri" panose="020F0502020204030204" pitchFamily="34" charset="0"/>
              </a:rPr>
              <a:t>- dans un délai maximum de un mois  		- devant la chambre spécialisée (s'il en existe une).</a:t>
            </a:r>
          </a:p>
          <a:p>
            <a:pPr marL="0" indent="0">
              <a:buNone/>
            </a:pPr>
            <a:r>
              <a:rPr lang="fr-FR" sz="2200" dirty="0">
                <a:latin typeface="Calibri" panose="020F0502020204030204" pitchFamily="34" charset="0"/>
                <a:cs typeface="Calibri" panose="020F0502020204030204" pitchFamily="34" charset="0"/>
              </a:rPr>
              <a:t>Article R1456-1 Modifié par Décret n°2016-660 du 20 mai 2016 - art. 23</a:t>
            </a:r>
          </a:p>
          <a:p>
            <a:pPr marL="0" indent="0">
              <a:buNone/>
            </a:pPr>
            <a:r>
              <a:rPr lang="fr-FR" sz="2200" dirty="0">
                <a:latin typeface="Calibri" panose="020F0502020204030204" pitchFamily="34" charset="0"/>
                <a:cs typeface="Calibri" panose="020F0502020204030204" pitchFamily="34" charset="0"/>
              </a:rPr>
              <a:t>En cas de recours portant sur un licenciement pour motif économique, et dans un délai de huit jours à compter de la date à laquelle il reçoit la convocation devant le bureau de conciliation et d'orientation, l'employeur dépose ou adresse au greffe par lettre recommandée avec demande d'avis de réception les éléments mentionnés à l'article L. 1235-9 pour qu'ils soient versés au dossier.</a:t>
            </a:r>
          </a:p>
          <a:p>
            <a:pPr marL="0" indent="0">
              <a:buNone/>
            </a:pPr>
            <a:r>
              <a:rPr lang="fr-FR" sz="2200" dirty="0">
                <a:latin typeface="Calibri" panose="020F0502020204030204" pitchFamily="34" charset="0"/>
                <a:cs typeface="Calibri" panose="020F0502020204030204" pitchFamily="34" charset="0"/>
              </a:rPr>
              <a:t>Dans le même délai, il adresse ces éléments au demandeur par lettre recommandée avec demande d'avis de réception.</a:t>
            </a:r>
          </a:p>
          <a:p>
            <a:pPr marL="0" indent="0">
              <a:buNone/>
            </a:pPr>
            <a:r>
              <a:rPr lang="fr-FR" sz="2200" dirty="0">
                <a:latin typeface="Calibri" panose="020F0502020204030204" pitchFamily="34" charset="0"/>
                <a:cs typeface="Calibri" panose="020F0502020204030204" pitchFamily="34" charset="0"/>
              </a:rPr>
              <a:t>La convocation destinée à l'employeur rappelle cette obligation.</a:t>
            </a: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71</a:t>
            </a:fld>
            <a:endParaRPr lang="en-US" dirty="0"/>
          </a:p>
        </p:txBody>
      </p:sp>
    </p:spTree>
    <p:extLst>
      <p:ext uri="{BB962C8B-B14F-4D97-AF65-F5344CB8AC3E}">
        <p14:creationId xmlns:p14="http://schemas.microsoft.com/office/powerpoint/2010/main" val="330722471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780620"/>
          </a:xfrm>
          <a:solidFill>
            <a:srgbClr val="FFFF00"/>
          </a:solidFill>
        </p:spPr>
        <p:txBody>
          <a:bodyPr>
            <a:normAutofit fontScale="90000"/>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  Procédure en matière de contestation de licenciement  économique </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800665"/>
            <a:ext cx="11448152" cy="4685048"/>
          </a:xfrm>
        </p:spPr>
        <p:txBody>
          <a:bodyPr>
            <a:noAutofit/>
          </a:bodyPr>
          <a:lstStyle/>
          <a:p>
            <a:pPr marL="0" indent="0">
              <a:buNone/>
            </a:pPr>
            <a:r>
              <a:rPr lang="fr-FR" sz="2200" dirty="0">
                <a:latin typeface="Calibri" panose="020F0502020204030204" pitchFamily="34" charset="0"/>
                <a:cs typeface="Calibri" panose="020F0502020204030204" pitchFamily="34" charset="0"/>
              </a:rPr>
              <a:t>Article R1456-2 Modifié par Décret n°2016-660 du 20 mai 2016 - art. 24</a:t>
            </a:r>
          </a:p>
          <a:p>
            <a:pPr marL="0" indent="0">
              <a:buNone/>
            </a:pPr>
            <a:r>
              <a:rPr lang="fr-FR" sz="2200" dirty="0">
                <a:latin typeface="Calibri" panose="020F0502020204030204" pitchFamily="34" charset="0"/>
                <a:cs typeface="Calibri" panose="020F0502020204030204" pitchFamily="34" charset="0"/>
              </a:rPr>
              <a:t>La séance de conciliation et d'orientation a lieu </a:t>
            </a:r>
            <a:r>
              <a:rPr lang="fr-FR" sz="2200" b="1" dirty="0">
                <a:solidFill>
                  <a:srgbClr val="C00000"/>
                </a:solidFill>
                <a:latin typeface="Calibri" panose="020F0502020204030204" pitchFamily="34" charset="0"/>
                <a:cs typeface="Calibri" panose="020F0502020204030204" pitchFamily="34" charset="0"/>
              </a:rPr>
              <a:t>dans le mois de la saisine </a:t>
            </a:r>
            <a:r>
              <a:rPr lang="fr-FR" sz="2200" dirty="0">
                <a:latin typeface="Calibri" panose="020F0502020204030204" pitchFamily="34" charset="0"/>
                <a:cs typeface="Calibri" panose="020F0502020204030204" pitchFamily="34" charset="0"/>
              </a:rPr>
              <a:t>du conseil de prud'hommes.</a:t>
            </a:r>
          </a:p>
          <a:p>
            <a:pPr marL="0" indent="0">
              <a:buNone/>
            </a:pPr>
            <a:r>
              <a:rPr lang="fr-FR" sz="2200" dirty="0">
                <a:latin typeface="Calibri" panose="020F0502020204030204" pitchFamily="34" charset="0"/>
                <a:cs typeface="Calibri" panose="020F0502020204030204" pitchFamily="34" charset="0"/>
              </a:rPr>
              <a:t>Article R1456-3 Modifié par Décret n°2016-660 du 20 mai 2016 - art. 25</a:t>
            </a:r>
          </a:p>
          <a:p>
            <a:pPr marL="0" indent="0">
              <a:buNone/>
            </a:pPr>
            <a:r>
              <a:rPr lang="fr-FR" sz="2200" dirty="0">
                <a:latin typeface="Calibri" panose="020F0502020204030204" pitchFamily="34" charset="0"/>
                <a:cs typeface="Calibri" panose="020F0502020204030204" pitchFamily="34" charset="0"/>
              </a:rPr>
              <a:t>Les mesures de mise en état sont exécutées dans un délai n'excédant pas trois mois. Ce délai ne peut être prorogé par le bureau de jugement que sur la demande motivée du technicien ou du conseiller rapporteur commis.</a:t>
            </a:r>
          </a:p>
          <a:p>
            <a:pPr marL="0" indent="0">
              <a:buNone/>
            </a:pPr>
            <a:r>
              <a:rPr lang="fr-FR" sz="2200" dirty="0">
                <a:latin typeface="Calibri" panose="020F0502020204030204" pitchFamily="34" charset="0"/>
                <a:cs typeface="Calibri" panose="020F0502020204030204" pitchFamily="34" charset="0"/>
              </a:rPr>
              <a:t>Article R1456-4   Modifié par Décret n°2016-660 du 20 mai 2016 - art. 26</a:t>
            </a:r>
          </a:p>
          <a:p>
            <a:pPr marL="0" indent="0">
              <a:buNone/>
            </a:pPr>
            <a:r>
              <a:rPr lang="fr-FR" sz="2200" dirty="0">
                <a:latin typeface="Calibri" panose="020F0502020204030204" pitchFamily="34" charset="0"/>
                <a:cs typeface="Calibri" panose="020F0502020204030204" pitchFamily="34" charset="0"/>
              </a:rPr>
              <a:t>Le bureau de conciliation et d'orientation </a:t>
            </a:r>
            <a:r>
              <a:rPr lang="fr-FR" sz="2200" b="1" dirty="0">
                <a:solidFill>
                  <a:srgbClr val="C00000"/>
                </a:solidFill>
                <a:latin typeface="Calibri" panose="020F0502020204030204" pitchFamily="34" charset="0"/>
                <a:cs typeface="Calibri" panose="020F0502020204030204" pitchFamily="34" charset="0"/>
              </a:rPr>
              <a:t>fixe la date d'audience du bureau de jugement qui statue dans un délai ne pouvant excéder six mois </a:t>
            </a:r>
            <a:r>
              <a:rPr lang="fr-FR" sz="2200" dirty="0">
                <a:latin typeface="Calibri" panose="020F0502020204030204" pitchFamily="34" charset="0"/>
                <a:cs typeface="Calibri" panose="020F0502020204030204" pitchFamily="34" charset="0"/>
              </a:rPr>
              <a:t>à compter de la date à laquelle l'affaire lui a été renvoyée, ou trois mois lorsqu'est saisie la formation restreinte.</a:t>
            </a:r>
          </a:p>
          <a:p>
            <a:pPr marL="0" indent="0">
              <a:buNone/>
            </a:pPr>
            <a:endParaRPr lang="fr-FR" sz="2200" dirty="0">
              <a:latin typeface="Calibri" panose="020F0502020204030204" pitchFamily="34" charset="0"/>
              <a:cs typeface="Calibri" panose="020F0502020204030204" pitchFamily="34" charset="0"/>
            </a:endParaRPr>
          </a:p>
          <a:p>
            <a:pPr marL="0" indent="0">
              <a:buNone/>
            </a:pPr>
            <a:r>
              <a:rPr lang="fr-FR" sz="2200" dirty="0">
                <a:latin typeface="Calibri" panose="020F0502020204030204" pitchFamily="34" charset="0"/>
                <a:cs typeface="Calibri" panose="020F0502020204030204" pitchFamily="34" charset="0"/>
              </a:rPr>
              <a:t>Versions</a:t>
            </a:r>
          </a:p>
          <a:p>
            <a:pPr marL="0" indent="0">
              <a:buNone/>
            </a:pPr>
            <a:r>
              <a:rPr lang="fr-FR" sz="2200" dirty="0">
                <a:latin typeface="Calibri" panose="020F0502020204030204" pitchFamily="34" charset="0"/>
                <a:cs typeface="Calibri" panose="020F0502020204030204" pitchFamily="34" charset="0"/>
              </a:rPr>
              <a:t>Article R1456-5</a:t>
            </a:r>
          </a:p>
          <a:p>
            <a:pPr marL="0" indent="0">
              <a:buNone/>
            </a:pPr>
            <a:r>
              <a:rPr lang="fr-FR" sz="2200" dirty="0">
                <a:latin typeface="Calibri" panose="020F0502020204030204" pitchFamily="34" charset="0"/>
                <a:cs typeface="Calibri" panose="020F0502020204030204" pitchFamily="34" charset="0"/>
              </a:rPr>
              <a:t>Modifié par Décret n°2016-660 du 20 mai 2016 - art. 27</a:t>
            </a:r>
          </a:p>
          <a:p>
            <a:pPr marL="0" indent="0">
              <a:buNone/>
            </a:pPr>
            <a:r>
              <a:rPr lang="fr-FR" sz="2200" dirty="0">
                <a:latin typeface="Calibri" panose="020F0502020204030204" pitchFamily="34" charset="0"/>
                <a:cs typeface="Calibri" panose="020F0502020204030204" pitchFamily="34" charset="0"/>
              </a:rPr>
              <a:t>Lorsque, lors de la séance prévue à l'article R. 1456-2, une section du conseil de prud'hommes est saisie par plusieurs demandeurs de procédures contestant le motif économique d'un licenciement collectif, le bureau de conciliation et d'orientation en ordonne la jonction.</a:t>
            </a: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72</a:t>
            </a:fld>
            <a:endParaRPr lang="en-US" dirty="0"/>
          </a:p>
        </p:txBody>
      </p:sp>
    </p:spTree>
    <p:extLst>
      <p:ext uri="{BB962C8B-B14F-4D97-AF65-F5344CB8AC3E}">
        <p14:creationId xmlns:p14="http://schemas.microsoft.com/office/powerpoint/2010/main" val="142894135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780620"/>
          </a:xfrm>
          <a:solidFill>
            <a:srgbClr val="FFFF00"/>
          </a:solidFill>
        </p:spPr>
        <p:txBody>
          <a:bodyPr>
            <a:normAutofit fontScale="90000"/>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  Procédure en matière de contestation de licenciement  économique </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800665"/>
            <a:ext cx="11448152" cy="4685048"/>
          </a:xfrm>
        </p:spPr>
        <p:txBody>
          <a:bodyPr>
            <a:noAutofit/>
          </a:bodyPr>
          <a:lstStyle/>
          <a:p>
            <a:pPr marL="0" indent="0">
              <a:buNone/>
            </a:pPr>
            <a:endParaRPr lang="fr-FR" sz="2200" dirty="0">
              <a:latin typeface="Calibri" panose="020F0502020204030204" pitchFamily="34" charset="0"/>
              <a:cs typeface="Calibri" panose="020F0502020204030204" pitchFamily="34" charset="0"/>
            </a:endParaRPr>
          </a:p>
          <a:p>
            <a:pPr marL="0" indent="0">
              <a:buNone/>
            </a:pPr>
            <a:r>
              <a:rPr lang="fr-FR" sz="2200" dirty="0">
                <a:latin typeface="Calibri" panose="020F0502020204030204" pitchFamily="34" charset="0"/>
                <a:cs typeface="Calibri" panose="020F0502020204030204" pitchFamily="34" charset="0"/>
              </a:rPr>
              <a:t>Article R1456-4   Modifié par Décret n°2016-660 du 20 mai 2016 - art. 26</a:t>
            </a:r>
          </a:p>
          <a:p>
            <a:pPr marL="0" indent="0">
              <a:buNone/>
            </a:pPr>
            <a:r>
              <a:rPr lang="fr-FR" sz="2200" dirty="0">
                <a:latin typeface="Calibri" panose="020F0502020204030204" pitchFamily="34" charset="0"/>
                <a:cs typeface="Calibri" panose="020F0502020204030204" pitchFamily="34" charset="0"/>
              </a:rPr>
              <a:t>Le bureau de conciliation et d'orientation </a:t>
            </a:r>
            <a:r>
              <a:rPr lang="fr-FR" sz="2200" b="1" dirty="0">
                <a:solidFill>
                  <a:srgbClr val="C00000"/>
                </a:solidFill>
                <a:latin typeface="Calibri" panose="020F0502020204030204" pitchFamily="34" charset="0"/>
                <a:cs typeface="Calibri" panose="020F0502020204030204" pitchFamily="34" charset="0"/>
              </a:rPr>
              <a:t>fixe la date d'audience du bureau de jugement qui statue dans un délai ne pouvant excéder six mois </a:t>
            </a:r>
            <a:r>
              <a:rPr lang="fr-FR" sz="2200" dirty="0">
                <a:latin typeface="Calibri" panose="020F0502020204030204" pitchFamily="34" charset="0"/>
                <a:cs typeface="Calibri" panose="020F0502020204030204" pitchFamily="34" charset="0"/>
              </a:rPr>
              <a:t>à compter de la date à laquelle l'affaire lui a été renvoyée, ou trois mois lorsqu'est saisie la formation restreinte.</a:t>
            </a:r>
          </a:p>
          <a:p>
            <a:pPr marL="0" indent="0">
              <a:buNone/>
            </a:pPr>
            <a:endParaRPr lang="fr-FR" sz="2200" dirty="0">
              <a:latin typeface="Calibri" panose="020F0502020204030204" pitchFamily="34" charset="0"/>
              <a:cs typeface="Calibri" panose="020F0502020204030204" pitchFamily="34" charset="0"/>
            </a:endParaRPr>
          </a:p>
          <a:p>
            <a:pPr marL="0" indent="0">
              <a:buNone/>
            </a:pPr>
            <a:r>
              <a:rPr lang="fr-FR" sz="2200">
                <a:latin typeface="Calibri" panose="020F0502020204030204" pitchFamily="34" charset="0"/>
                <a:cs typeface="Calibri" panose="020F0502020204030204" pitchFamily="34" charset="0"/>
              </a:rPr>
              <a:t>Article R1456-5 Modifié </a:t>
            </a:r>
            <a:r>
              <a:rPr lang="fr-FR" sz="2200" dirty="0">
                <a:latin typeface="Calibri" panose="020F0502020204030204" pitchFamily="34" charset="0"/>
                <a:cs typeface="Calibri" panose="020F0502020204030204" pitchFamily="34" charset="0"/>
              </a:rPr>
              <a:t>par Décret n°2016-660 du 20 mai 2016 - art. 27</a:t>
            </a:r>
          </a:p>
          <a:p>
            <a:pPr marL="0" indent="0">
              <a:buNone/>
            </a:pPr>
            <a:r>
              <a:rPr lang="fr-FR" sz="2200" dirty="0">
                <a:latin typeface="Calibri" panose="020F0502020204030204" pitchFamily="34" charset="0"/>
                <a:cs typeface="Calibri" panose="020F0502020204030204" pitchFamily="34" charset="0"/>
              </a:rPr>
              <a:t>Lorsque, lors de la séance prévue à l'article R. 1456-2, une section du conseil de prud'hommes est saisie par plusieurs demandeurs de procédures contestant le motif économique d'un licenciement collectif, le bureau de conciliation et d'orientation </a:t>
            </a:r>
            <a:r>
              <a:rPr lang="fr-FR" sz="2200" b="1" dirty="0">
                <a:solidFill>
                  <a:srgbClr val="C00000"/>
                </a:solidFill>
                <a:latin typeface="Calibri" panose="020F0502020204030204" pitchFamily="34" charset="0"/>
                <a:cs typeface="Calibri" panose="020F0502020204030204" pitchFamily="34" charset="0"/>
              </a:rPr>
              <a:t>en ordonne la jonction</a:t>
            </a:r>
            <a:r>
              <a:rPr lang="fr-FR" sz="2200" dirty="0">
                <a:latin typeface="Calibri" panose="020F0502020204030204" pitchFamily="34" charset="0"/>
                <a:cs typeface="Calibri" panose="020F0502020204030204" pitchFamily="34" charset="0"/>
              </a:rPr>
              <a:t>.</a:t>
            </a: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73</a:t>
            </a:fld>
            <a:endParaRPr lang="en-US" dirty="0"/>
          </a:p>
        </p:txBody>
      </p:sp>
    </p:spTree>
    <p:extLst>
      <p:ext uri="{BB962C8B-B14F-4D97-AF65-F5344CB8AC3E}">
        <p14:creationId xmlns:p14="http://schemas.microsoft.com/office/powerpoint/2010/main" val="196944413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780620"/>
          </a:xfrm>
          <a:solidFill>
            <a:srgbClr val="FFFF00"/>
          </a:solidFill>
        </p:spPr>
        <p:txBody>
          <a:bodyPr>
            <a:normAutofit fontScale="90000"/>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 </a:t>
            </a:r>
            <a:r>
              <a:rPr lang="fr-FR" b="1" dirty="0">
                <a:solidFill>
                  <a:srgbClr val="C00000"/>
                </a:solidFill>
                <a:latin typeface="Calibri" panose="020F0502020204030204" pitchFamily="34" charset="0"/>
                <a:cs typeface="Calibri" panose="020F0502020204030204" pitchFamily="34" charset="0"/>
              </a:rPr>
              <a:t>La comparution des justiciables</a:t>
            </a:r>
            <a:r>
              <a:rPr lang="fr-FR" b="1" dirty="0">
                <a:solidFill>
                  <a:schemeClr val="accent1"/>
                </a:solidFill>
                <a:highlight>
                  <a:srgbClr val="FFFF00"/>
                </a:highlight>
                <a:latin typeface="Calibri" panose="020F0502020204030204" pitchFamily="34" charset="0"/>
                <a:cs typeface="Calibri" panose="020F0502020204030204" pitchFamily="34" charset="0"/>
              </a:rPr>
              <a:t>  </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17983"/>
            <a:ext cx="11448152" cy="5067730"/>
          </a:xfrm>
        </p:spPr>
        <p:txBody>
          <a:bodyPr>
            <a:noAutofit/>
          </a:bodyPr>
          <a:lstStyle/>
          <a:p>
            <a:pPr marL="0" indent="0">
              <a:buNone/>
            </a:pPr>
            <a:endParaRPr lang="fr-FR" sz="2200" dirty="0">
              <a:latin typeface="Calibri" panose="020F0502020204030204" pitchFamily="34" charset="0"/>
              <a:cs typeface="Calibri" panose="020F0502020204030204" pitchFamily="34" charset="0"/>
            </a:endParaRPr>
          </a:p>
          <a:p>
            <a:pPr marL="0" indent="0">
              <a:buNone/>
            </a:pPr>
            <a:r>
              <a:rPr lang="fr-FR" sz="2200" dirty="0">
                <a:latin typeface="Calibri" panose="020F0502020204030204" pitchFamily="34" charset="0"/>
                <a:cs typeface="Calibri" panose="020F0502020204030204" pitchFamily="34" charset="0"/>
              </a:rPr>
              <a:t>Le code du travail avait posé le principe de la comparution personnelle  jusqu'au décret 2016-660 du 20 mai 2016 publié le 25 mai 2016. Désormais l'article  R1453-1 dispose   </a:t>
            </a:r>
            <a:r>
              <a:rPr lang="fr-FR" sz="2200" b="1" dirty="0">
                <a:solidFill>
                  <a:srgbClr val="C00000"/>
                </a:solidFill>
                <a:latin typeface="Calibri" panose="020F0502020204030204" pitchFamily="34" charset="0"/>
                <a:cs typeface="Calibri" panose="020F0502020204030204" pitchFamily="34" charset="0"/>
              </a:rPr>
              <a:t>&lt;&lt;Les parties se défendent elles-mêmes.</a:t>
            </a:r>
          </a:p>
          <a:p>
            <a:pPr marL="0" indent="0">
              <a:buNone/>
            </a:pPr>
            <a:r>
              <a:rPr lang="fr-FR" sz="2200" b="1" dirty="0">
                <a:solidFill>
                  <a:srgbClr val="C00000"/>
                </a:solidFill>
                <a:latin typeface="Calibri" panose="020F0502020204030204" pitchFamily="34" charset="0"/>
                <a:cs typeface="Calibri" panose="020F0502020204030204" pitchFamily="34" charset="0"/>
              </a:rPr>
              <a:t> Elles ont la faculté de se faire assister ou représenter.&gt;&gt;</a:t>
            </a:r>
          </a:p>
          <a:p>
            <a:pPr marL="0" indent="0">
              <a:buNone/>
            </a:pPr>
            <a:r>
              <a:rPr lang="fr-FR" sz="2200" dirty="0">
                <a:latin typeface="Calibri" panose="020F0502020204030204" pitchFamily="34" charset="0"/>
                <a:cs typeface="Calibri" panose="020F0502020204030204" pitchFamily="34" charset="0"/>
              </a:rPr>
              <a:t>&lt;&gt;  Les personnes physiques comparaissent personnellement ou se font représenter par une des personnes énumérées à l'article R.1453-2 du code du travail.    Les personnes morales comparaissent en la personne de leur représentant légal ou en la personne d'un représentant énuméré à l'article R.1453-2 du code du travail. </a:t>
            </a:r>
          </a:p>
          <a:p>
            <a:pPr marL="0" indent="0">
              <a:buNone/>
            </a:pPr>
            <a:endParaRPr lang="fr-FR" sz="2200" dirty="0">
              <a:latin typeface="Calibri" panose="020F0502020204030204" pitchFamily="34" charset="0"/>
              <a:cs typeface="Calibri" panose="020F0502020204030204" pitchFamily="34" charset="0"/>
            </a:endParaRPr>
          </a:p>
          <a:p>
            <a:pPr marL="0" indent="0">
              <a:buNone/>
            </a:pPr>
            <a:r>
              <a:rPr lang="fr-FR" sz="2200" dirty="0">
                <a:latin typeface="Calibri" panose="020F0502020204030204" pitchFamily="34" charset="0"/>
                <a:cs typeface="Calibri" panose="020F0502020204030204" pitchFamily="34" charset="0"/>
              </a:rPr>
              <a:t>		</a:t>
            </a: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74</a:t>
            </a:fld>
            <a:endParaRPr lang="en-US" dirty="0"/>
          </a:p>
        </p:txBody>
      </p:sp>
    </p:spTree>
    <p:extLst>
      <p:ext uri="{BB962C8B-B14F-4D97-AF65-F5344CB8AC3E}">
        <p14:creationId xmlns:p14="http://schemas.microsoft.com/office/powerpoint/2010/main" val="99680201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493981"/>
          </a:xfrm>
          <a:solidFill>
            <a:srgbClr val="FFFF00"/>
          </a:solidFill>
        </p:spPr>
        <p:txBody>
          <a:bodyPr>
            <a:normAutofit fontScale="90000"/>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 </a:t>
            </a:r>
            <a:r>
              <a:rPr lang="fr-FR" b="1" dirty="0">
                <a:solidFill>
                  <a:srgbClr val="C00000"/>
                </a:solidFill>
                <a:latin typeface="Calibri" panose="020F0502020204030204" pitchFamily="34" charset="0"/>
                <a:cs typeface="Calibri" panose="020F0502020204030204" pitchFamily="34" charset="0"/>
              </a:rPr>
              <a:t>La comparution des justiciables</a:t>
            </a:r>
            <a:r>
              <a:rPr lang="fr-FR" b="1" dirty="0">
                <a:solidFill>
                  <a:schemeClr val="accent1"/>
                </a:solidFill>
                <a:highlight>
                  <a:srgbClr val="FFFF00"/>
                </a:highlight>
                <a:latin typeface="Calibri" panose="020F0502020204030204" pitchFamily="34" charset="0"/>
                <a:cs typeface="Calibri" panose="020F0502020204030204" pitchFamily="34" charset="0"/>
              </a:rPr>
              <a:t>  (</a:t>
            </a:r>
            <a:r>
              <a:rPr lang="fr-FR" dirty="0">
                <a:latin typeface="Calibri" panose="020F0502020204030204" pitchFamily="34" charset="0"/>
                <a:cs typeface="Calibri" panose="020F0502020204030204" pitchFamily="34" charset="0"/>
              </a:rPr>
              <a:t>Les Textes)</a:t>
            </a:r>
            <a:br>
              <a:rPr lang="fr-FR" dirty="0">
                <a:latin typeface="Calibri" panose="020F0502020204030204" pitchFamily="34" charset="0"/>
                <a:cs typeface="Calibri" panose="020F0502020204030204" pitchFamily="34" charset="0"/>
              </a:rPr>
            </a:b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2" y="1285445"/>
            <a:ext cx="11448152" cy="5067730"/>
          </a:xfrm>
        </p:spPr>
        <p:txBody>
          <a:bodyPr>
            <a:noAutofit/>
          </a:bodyPr>
          <a:lstStyle/>
          <a:p>
            <a:pPr marL="0" indent="0">
              <a:buNone/>
            </a:pPr>
            <a:r>
              <a:rPr lang="fr-FR" sz="2000" dirty="0">
                <a:latin typeface="Calibri" panose="020F0502020204030204" pitchFamily="34" charset="0"/>
                <a:cs typeface="Calibri" panose="020F0502020204030204" pitchFamily="34" charset="0"/>
              </a:rPr>
              <a:t>&lt;&gt; </a:t>
            </a:r>
            <a:r>
              <a:rPr lang="fr-FR" sz="2000" b="1" dirty="0">
                <a:latin typeface="Calibri" panose="020F0502020204030204" pitchFamily="34" charset="0"/>
                <a:cs typeface="Calibri" panose="020F0502020204030204" pitchFamily="34" charset="0"/>
              </a:rPr>
              <a:t>L'article R.1453-1 </a:t>
            </a:r>
            <a:r>
              <a:rPr lang="fr-FR" sz="2000" dirty="0">
                <a:latin typeface="Calibri" panose="020F0502020204030204" pitchFamily="34" charset="0"/>
                <a:cs typeface="Calibri" panose="020F0502020204030204" pitchFamily="34" charset="0"/>
              </a:rPr>
              <a:t>du  code du travail modifié par Décret n̊2016-660 du 20 mai 2016 dispose </a:t>
            </a:r>
          </a:p>
          <a:p>
            <a:pPr marL="0" indent="0">
              <a:buNone/>
            </a:pPr>
            <a:r>
              <a:rPr lang="fr-FR" sz="2000" b="1" dirty="0">
                <a:solidFill>
                  <a:srgbClr val="C00000"/>
                </a:solidFill>
                <a:latin typeface="Calibri" panose="020F0502020204030204" pitchFamily="34" charset="0"/>
                <a:cs typeface="Calibri" panose="020F0502020204030204" pitchFamily="34" charset="0"/>
              </a:rPr>
              <a:t>&lt;&lt;Les parties se défendent elles-mêmes.</a:t>
            </a:r>
          </a:p>
          <a:p>
            <a:pPr marL="0" indent="0">
              <a:buNone/>
            </a:pPr>
            <a:r>
              <a:rPr lang="fr-FR" sz="2000" b="1" dirty="0">
                <a:solidFill>
                  <a:srgbClr val="C00000"/>
                </a:solidFill>
                <a:latin typeface="Calibri" panose="020F0502020204030204" pitchFamily="34" charset="0"/>
                <a:cs typeface="Calibri" panose="020F0502020204030204" pitchFamily="34" charset="0"/>
              </a:rPr>
              <a:t>Elles ont la faculté de se faire assister ou représenter.&gt;&gt;</a:t>
            </a:r>
          </a:p>
          <a:p>
            <a:pPr marL="0" indent="0">
              <a:buNone/>
            </a:pPr>
            <a:r>
              <a:rPr lang="fr-FR" sz="2000" b="1" dirty="0">
                <a:latin typeface="Calibri" panose="020F0502020204030204" pitchFamily="34" charset="0"/>
                <a:cs typeface="Calibri" panose="020F0502020204030204" pitchFamily="34" charset="0"/>
              </a:rPr>
              <a:t>&lt;&gt; L'article R1453-2 </a:t>
            </a:r>
            <a:r>
              <a:rPr lang="fr-FR" sz="2000" dirty="0">
                <a:latin typeface="Calibri" panose="020F0502020204030204" pitchFamily="34" charset="0"/>
                <a:cs typeface="Calibri" panose="020F0502020204030204" pitchFamily="34" charset="0"/>
              </a:rPr>
              <a:t>du code du travail dispose:</a:t>
            </a:r>
          </a:p>
          <a:p>
            <a:pPr marL="0" indent="0">
              <a:buNone/>
            </a:pPr>
            <a:r>
              <a:rPr lang="fr-FR" sz="2000" dirty="0">
                <a:latin typeface="Calibri" panose="020F0502020204030204" pitchFamily="34" charset="0"/>
                <a:cs typeface="Calibri" panose="020F0502020204030204" pitchFamily="34" charset="0"/>
              </a:rPr>
              <a:t>&lt;&lt;Les personnes habilitées à assister ou à représenter les parties sont :</a:t>
            </a:r>
          </a:p>
          <a:p>
            <a:pPr marL="0" indent="0">
              <a:buNone/>
            </a:pPr>
            <a:r>
              <a:rPr lang="fr-FR" sz="2000" dirty="0">
                <a:latin typeface="Calibri" panose="020F0502020204030204" pitchFamily="34" charset="0"/>
                <a:cs typeface="Calibri" panose="020F0502020204030204" pitchFamily="34" charset="0"/>
              </a:rPr>
              <a:t>1̊ Les salariés ou les employeurs appartenant à la même branche d'activité ;</a:t>
            </a:r>
          </a:p>
          <a:p>
            <a:pPr marL="0" indent="0">
              <a:buNone/>
            </a:pPr>
            <a:r>
              <a:rPr lang="fr-FR" sz="2000" dirty="0">
                <a:latin typeface="Calibri" panose="020F0502020204030204" pitchFamily="34" charset="0"/>
                <a:cs typeface="Calibri" panose="020F0502020204030204" pitchFamily="34" charset="0"/>
              </a:rPr>
              <a:t>2̊ Les défenseurs syndicaux ;</a:t>
            </a:r>
          </a:p>
          <a:p>
            <a:pPr marL="0" indent="0">
              <a:buNone/>
            </a:pPr>
            <a:r>
              <a:rPr lang="fr-FR" sz="2000" dirty="0">
                <a:latin typeface="Calibri" panose="020F0502020204030204" pitchFamily="34" charset="0"/>
                <a:cs typeface="Calibri" panose="020F0502020204030204" pitchFamily="34" charset="0"/>
              </a:rPr>
              <a:t>3̊ Le conjoint, le partenaire lié par un pacte civil de solidarité ou le concubin ;</a:t>
            </a:r>
          </a:p>
          <a:p>
            <a:pPr marL="0" indent="0">
              <a:buNone/>
            </a:pPr>
            <a:r>
              <a:rPr lang="fr-FR" sz="2000" dirty="0">
                <a:latin typeface="Calibri" panose="020F0502020204030204" pitchFamily="34" charset="0"/>
                <a:cs typeface="Calibri" panose="020F0502020204030204" pitchFamily="34" charset="0"/>
              </a:rPr>
              <a:t>4̊ Les avocats.</a:t>
            </a:r>
          </a:p>
          <a:p>
            <a:pPr marL="0" indent="0">
              <a:buNone/>
            </a:pPr>
            <a:r>
              <a:rPr lang="fr-FR" sz="2000" dirty="0">
                <a:latin typeface="Calibri" panose="020F0502020204030204" pitchFamily="34" charset="0"/>
                <a:cs typeface="Calibri" panose="020F0502020204030204" pitchFamily="34" charset="0"/>
              </a:rPr>
              <a:t>L'employeur peut également se faire assister ou représenter par un membre de l'entreprise ou de l'établissement fondé de pouvoir ou habilité à cet effet.</a:t>
            </a:r>
          </a:p>
          <a:p>
            <a:pPr marL="0" indent="0">
              <a:buNone/>
            </a:pPr>
            <a:r>
              <a:rPr lang="fr-FR" sz="2000" dirty="0">
                <a:latin typeface="Calibri" panose="020F0502020204030204" pitchFamily="34" charset="0"/>
                <a:cs typeface="Calibri" panose="020F0502020204030204" pitchFamily="34" charset="0"/>
              </a:rPr>
              <a:t>Le représentant, s'il n'est pas avocat, doit justifier d'un pouvoir spécial. Devant le bureau de conciliation et d'orientation, cet écrit doit l'autoriser à concilier au nom et pour le compte du mandant, et à prendre part aux mesures d'orientation.&gt;&gt;</a:t>
            </a:r>
          </a:p>
          <a:p>
            <a:pPr marL="0" indent="0">
              <a:buNone/>
            </a:pPr>
            <a:endParaRPr lang="fr-FR" sz="2200" dirty="0">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75</a:t>
            </a:fld>
            <a:endParaRPr lang="en-US" dirty="0"/>
          </a:p>
        </p:txBody>
      </p:sp>
    </p:spTree>
    <p:extLst>
      <p:ext uri="{BB962C8B-B14F-4D97-AF65-F5344CB8AC3E}">
        <p14:creationId xmlns:p14="http://schemas.microsoft.com/office/powerpoint/2010/main" val="43108757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780620"/>
          </a:xfrm>
          <a:solidFill>
            <a:srgbClr val="FFFF00"/>
          </a:solidFill>
        </p:spPr>
        <p:txBody>
          <a:bodyPr>
            <a:normAutofit fontScale="90000"/>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 </a:t>
            </a:r>
            <a:r>
              <a:rPr lang="fr-FR" b="1" dirty="0">
                <a:solidFill>
                  <a:srgbClr val="C00000"/>
                </a:solidFill>
                <a:latin typeface="Calibri" panose="020F0502020204030204" pitchFamily="34" charset="0"/>
                <a:cs typeface="Calibri" panose="020F0502020204030204" pitchFamily="34" charset="0"/>
              </a:rPr>
              <a:t>La comparution des justiciables</a:t>
            </a:r>
            <a:r>
              <a:rPr lang="fr-FR" b="1" dirty="0">
                <a:solidFill>
                  <a:schemeClr val="accent1"/>
                </a:solidFill>
                <a:highlight>
                  <a:srgbClr val="FFFF00"/>
                </a:highlight>
                <a:latin typeface="Calibri" panose="020F0502020204030204" pitchFamily="34" charset="0"/>
                <a:cs typeface="Calibri" panose="020F0502020204030204" pitchFamily="34" charset="0"/>
              </a:rPr>
              <a:t>  </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17983"/>
            <a:ext cx="11448152" cy="5067730"/>
          </a:xfrm>
        </p:spPr>
        <p:txBody>
          <a:bodyPr>
            <a:noAutofit/>
          </a:bodyPr>
          <a:lstStyle/>
          <a:p>
            <a:pPr marL="0" indent="0">
              <a:buNone/>
            </a:pPr>
            <a:endParaRPr lang="fr-FR" sz="2200" dirty="0">
              <a:latin typeface="Calibri" panose="020F0502020204030204" pitchFamily="34" charset="0"/>
              <a:cs typeface="Calibri" panose="020F0502020204030204" pitchFamily="34" charset="0"/>
            </a:endParaRPr>
          </a:p>
          <a:p>
            <a:pPr marL="0" indent="0">
              <a:buNone/>
            </a:pPr>
            <a:r>
              <a:rPr lang="fr-FR" sz="2200" dirty="0">
                <a:latin typeface="Calibri" panose="020F0502020204030204" pitchFamily="34" charset="0"/>
                <a:cs typeface="Calibri" panose="020F0502020204030204" pitchFamily="34" charset="0"/>
              </a:rPr>
              <a:t>La loi Macron a défini le statut du défenseur syndical</a:t>
            </a:r>
          </a:p>
          <a:p>
            <a:pPr marL="0" indent="0">
              <a:buNone/>
            </a:pPr>
            <a:endParaRPr lang="fr-FR" sz="2200" dirty="0">
              <a:latin typeface="Calibri" panose="020F0502020204030204" pitchFamily="34" charset="0"/>
              <a:cs typeface="Calibri" panose="020F0502020204030204" pitchFamily="34" charset="0"/>
            </a:endParaRPr>
          </a:p>
          <a:p>
            <a:pPr marL="0" indent="0">
              <a:buNone/>
            </a:pPr>
            <a:r>
              <a:rPr lang="fr-FR" sz="2200" dirty="0">
                <a:latin typeface="Calibri" panose="020F0502020204030204" pitchFamily="34" charset="0"/>
                <a:cs typeface="Calibri" panose="020F0502020204030204" pitchFamily="34" charset="0"/>
              </a:rPr>
              <a:t>L'article L. 1453-4.du code du travail dispose: &lt;&lt;</a:t>
            </a:r>
            <a:r>
              <a:rPr lang="fr-FR" sz="2200" b="1" dirty="0">
                <a:solidFill>
                  <a:srgbClr val="C00000"/>
                </a:solidFill>
                <a:latin typeface="Calibri" panose="020F0502020204030204" pitchFamily="34" charset="0"/>
                <a:cs typeface="Calibri" panose="020F0502020204030204" pitchFamily="34" charset="0"/>
              </a:rPr>
              <a:t>Un défenseur syndical exerce des fonctions d'assistance ou de représentation devant les conseils de prud'hommes et les cours d'appel en matière prud'homale. </a:t>
            </a:r>
          </a:p>
          <a:p>
            <a:pPr marL="0" indent="0">
              <a:buNone/>
            </a:pPr>
            <a:r>
              <a:rPr lang="fr-FR" sz="2200" dirty="0">
                <a:latin typeface="Calibri" panose="020F0502020204030204" pitchFamily="34" charset="0"/>
                <a:cs typeface="Calibri" panose="020F0502020204030204" pitchFamily="34" charset="0"/>
              </a:rPr>
              <a:t>« Il est inscrit sur une liste arrêtée par l'autorité administrative sur proposition des organisations d'employeurs et de salariés représentatives au niveau national et interprofessionnel, national et </a:t>
            </a:r>
            <a:r>
              <a:rPr lang="fr-FR" sz="2200" dirty="0" err="1">
                <a:latin typeface="Calibri" panose="020F0502020204030204" pitchFamily="34" charset="0"/>
                <a:cs typeface="Calibri" panose="020F0502020204030204" pitchFamily="34" charset="0"/>
              </a:rPr>
              <a:t>multiprofessionnel</a:t>
            </a:r>
            <a:r>
              <a:rPr lang="fr-FR" sz="2200" dirty="0">
                <a:latin typeface="Calibri" panose="020F0502020204030204" pitchFamily="34" charset="0"/>
                <a:cs typeface="Calibri" panose="020F0502020204030204" pitchFamily="34" charset="0"/>
              </a:rPr>
              <a:t> ou dans au moins une branche, dans des conditions définies par décret.&gt;&gt;</a:t>
            </a:r>
          </a:p>
          <a:p>
            <a:pPr marL="0" indent="0">
              <a:buNone/>
            </a:pPr>
            <a:endParaRPr lang="fr-FR" sz="2200" dirty="0">
              <a:latin typeface="Calibri" panose="020F0502020204030204" pitchFamily="34" charset="0"/>
              <a:cs typeface="Calibri" panose="020F0502020204030204" pitchFamily="34" charset="0"/>
            </a:endParaRPr>
          </a:p>
          <a:p>
            <a:pPr marL="0" indent="0">
              <a:buNone/>
            </a:pPr>
            <a:r>
              <a:rPr lang="fr-FR" sz="2200" dirty="0">
                <a:latin typeface="Calibri" panose="020F0502020204030204" pitchFamily="34" charset="0"/>
                <a:cs typeface="Calibri" panose="020F0502020204030204" pitchFamily="34" charset="0"/>
              </a:rPr>
              <a:t>		</a:t>
            </a: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76</a:t>
            </a:fld>
            <a:endParaRPr lang="en-US" dirty="0"/>
          </a:p>
        </p:txBody>
      </p:sp>
    </p:spTree>
    <p:extLst>
      <p:ext uri="{BB962C8B-B14F-4D97-AF65-F5344CB8AC3E}">
        <p14:creationId xmlns:p14="http://schemas.microsoft.com/office/powerpoint/2010/main" val="226052514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10106514" cy="648082"/>
          </a:xfrm>
          <a:solidFill>
            <a:srgbClr val="FFFF00"/>
          </a:solidFill>
        </p:spPr>
        <p:txBody>
          <a:bodyPr>
            <a:normAutofit fontScale="90000"/>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 </a:t>
            </a:r>
            <a:r>
              <a:rPr lang="fr-FR" sz="3100" b="1" dirty="0">
                <a:solidFill>
                  <a:srgbClr val="C00000"/>
                </a:solidFill>
                <a:latin typeface="Calibri" panose="020F0502020204030204" pitchFamily="34" charset="0"/>
                <a:cs typeface="Calibri" panose="020F0502020204030204" pitchFamily="34" charset="0"/>
              </a:rPr>
              <a:t>La comparution des justiciables</a:t>
            </a:r>
            <a:r>
              <a:rPr lang="fr-FR" sz="3100" b="1" dirty="0">
                <a:solidFill>
                  <a:schemeClr val="accent1"/>
                </a:solidFill>
                <a:highlight>
                  <a:srgbClr val="FFFF00"/>
                </a:highlight>
                <a:latin typeface="Calibri" panose="020F0502020204030204" pitchFamily="34" charset="0"/>
                <a:cs typeface="Calibri" panose="020F0502020204030204" pitchFamily="34" charset="0"/>
              </a:rPr>
              <a:t>  </a:t>
            </a:r>
            <a:r>
              <a:rPr lang="fr-FR" sz="2200" dirty="0">
                <a:latin typeface="Calibri" panose="020F0502020204030204" pitchFamily="34" charset="0"/>
                <a:cs typeface="Calibri" panose="020F0502020204030204" pitchFamily="34" charset="0"/>
              </a:rPr>
              <a:t>Membre de l'entreprise ou de l'établissement</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91175"/>
            <a:ext cx="11448152" cy="4994537"/>
          </a:xfrm>
        </p:spPr>
        <p:txBody>
          <a:bodyPr>
            <a:noAutofit/>
          </a:bodyPr>
          <a:lstStyle/>
          <a:p>
            <a:pPr marL="0" indent="0">
              <a:buNone/>
            </a:pPr>
            <a:r>
              <a:rPr lang="fr-FR" sz="2200" dirty="0">
                <a:latin typeface="Calibri" panose="020F0502020204030204" pitchFamily="34" charset="0"/>
                <a:cs typeface="Calibri" panose="020F0502020204030204" pitchFamily="34" charset="0"/>
              </a:rPr>
              <a:t>. - </a:t>
            </a:r>
            <a:r>
              <a:rPr lang="fr-FR" sz="2200" b="1" dirty="0">
                <a:latin typeface="Calibri" panose="020F0502020204030204" pitchFamily="34" charset="0"/>
                <a:cs typeface="Calibri" panose="020F0502020204030204" pitchFamily="34" charset="0"/>
              </a:rPr>
              <a:t>Les personnes morales comparaissent par l'intermédiaire de leurs représentants légaux</a:t>
            </a:r>
            <a:r>
              <a:rPr lang="fr-FR" sz="2200" dirty="0">
                <a:latin typeface="Calibri" panose="020F0502020204030204" pitchFamily="34" charset="0"/>
                <a:cs typeface="Calibri" panose="020F0502020204030204" pitchFamily="34" charset="0"/>
              </a:rPr>
              <a:t>. </a:t>
            </a:r>
          </a:p>
          <a:p>
            <a:pPr marL="0" indent="0">
              <a:buNone/>
            </a:pPr>
            <a:r>
              <a:rPr lang="fr-FR" sz="2200" dirty="0">
                <a:latin typeface="Calibri" panose="020F0502020204030204" pitchFamily="34" charset="0"/>
                <a:cs typeface="Calibri" panose="020F0502020204030204" pitchFamily="34" charset="0"/>
              </a:rPr>
              <a:t>En pratique, pour les sociétés de taille importante les dirigeants peuvent donc déléguer leurs pouvoirs de manière permanente à certains salariés disposant des compétences et de l'autorité nécessaire ou leur conférer un pouvoir spécial pour une audience en particulier</a:t>
            </a:r>
          </a:p>
          <a:p>
            <a:pPr marL="0" indent="0">
              <a:buNone/>
            </a:pPr>
            <a:r>
              <a:rPr lang="fr-FR" sz="2200" dirty="0">
                <a:latin typeface="Calibri" panose="020F0502020204030204" pitchFamily="34" charset="0"/>
                <a:cs typeface="Calibri" panose="020F0502020204030204" pitchFamily="34" charset="0"/>
              </a:rPr>
              <a:t>L'article L. 225-56 du code de commerce dispose que le directeur général est investi des pouvoirs les plus étendus pour agir en toutes circonstances au nom de la société. </a:t>
            </a:r>
          </a:p>
          <a:p>
            <a:pPr marL="0" indent="0">
              <a:buNone/>
            </a:pPr>
            <a:r>
              <a:rPr lang="fr-FR" sz="2200" dirty="0">
                <a:latin typeface="Calibri" panose="020F0502020204030204" pitchFamily="34" charset="0"/>
                <a:cs typeface="Calibri" panose="020F0502020204030204" pitchFamily="34" charset="0"/>
              </a:rPr>
              <a:t>La jurisprudence admet donc qu'un président-directeur général (Soc. 29 oct. 1996, no 92-43.680 , Bull. civ. V, no 359) ou un directeur général (Cass., </a:t>
            </a:r>
            <a:r>
              <a:rPr lang="fr-FR" sz="2200" dirty="0" err="1">
                <a:latin typeface="Calibri" panose="020F0502020204030204" pitchFamily="34" charset="0"/>
                <a:cs typeface="Calibri" panose="020F0502020204030204" pitchFamily="34" charset="0"/>
              </a:rPr>
              <a:t>ass</a:t>
            </a:r>
            <a:r>
              <a:rPr lang="fr-FR" sz="2200" dirty="0">
                <a:latin typeface="Calibri" panose="020F0502020204030204" pitchFamily="34" charset="0"/>
                <a:cs typeface="Calibri" panose="020F0502020204030204" pitchFamily="34" charset="0"/>
              </a:rPr>
              <a:t>. </a:t>
            </a:r>
            <a:r>
              <a:rPr lang="fr-FR" sz="2200" dirty="0" err="1">
                <a:latin typeface="Calibri" panose="020F0502020204030204" pitchFamily="34" charset="0"/>
                <a:cs typeface="Calibri" panose="020F0502020204030204" pitchFamily="34" charset="0"/>
              </a:rPr>
              <a:t>plén</a:t>
            </a:r>
            <a:r>
              <a:rPr lang="fr-FR" sz="2200" dirty="0">
                <a:latin typeface="Calibri" panose="020F0502020204030204" pitchFamily="34" charset="0"/>
                <a:cs typeface="Calibri" panose="020F0502020204030204" pitchFamily="34" charset="0"/>
              </a:rPr>
              <a:t>., 18 nov. 1994, no 90-44.754 , Bull. </a:t>
            </a:r>
            <a:r>
              <a:rPr lang="fr-FR" sz="2200" dirty="0" err="1">
                <a:latin typeface="Calibri" panose="020F0502020204030204" pitchFamily="34" charset="0"/>
                <a:cs typeface="Calibri" panose="020F0502020204030204" pitchFamily="34" charset="0"/>
              </a:rPr>
              <a:t>ass</a:t>
            </a:r>
            <a:r>
              <a:rPr lang="fr-FR" sz="2200" dirty="0">
                <a:latin typeface="Calibri" panose="020F0502020204030204" pitchFamily="34" charset="0"/>
                <a:cs typeface="Calibri" panose="020F0502020204030204" pitchFamily="34" charset="0"/>
              </a:rPr>
              <a:t>. </a:t>
            </a:r>
            <a:r>
              <a:rPr lang="fr-FR" sz="2200" dirty="0" err="1">
                <a:latin typeface="Calibri" panose="020F0502020204030204" pitchFamily="34" charset="0"/>
                <a:cs typeface="Calibri" panose="020F0502020204030204" pitchFamily="34" charset="0"/>
              </a:rPr>
              <a:t>plén</a:t>
            </a:r>
            <a:r>
              <a:rPr lang="fr-FR" sz="2200" dirty="0">
                <a:latin typeface="Calibri" panose="020F0502020204030204" pitchFamily="34" charset="0"/>
                <a:cs typeface="Calibri" panose="020F0502020204030204" pitchFamily="34" charset="0"/>
              </a:rPr>
              <a:t>., no 6 ; D. 1995. 101, </a:t>
            </a:r>
            <a:r>
              <a:rPr lang="fr-FR" sz="2200" dirty="0" err="1">
                <a:latin typeface="Calibri" panose="020F0502020204030204" pitchFamily="34" charset="0"/>
                <a:cs typeface="Calibri" panose="020F0502020204030204" pitchFamily="34" charset="0"/>
              </a:rPr>
              <a:t>concl</a:t>
            </a:r>
            <a:r>
              <a:rPr lang="fr-FR" sz="2200" dirty="0">
                <a:latin typeface="Calibri" panose="020F0502020204030204" pitchFamily="34" charset="0"/>
                <a:cs typeface="Calibri" panose="020F0502020204030204" pitchFamily="34" charset="0"/>
              </a:rPr>
              <a:t>. M. </a:t>
            </a:r>
            <a:r>
              <a:rPr lang="fr-FR" sz="2200" dirty="0" err="1">
                <a:latin typeface="Calibri" panose="020F0502020204030204" pitchFamily="34" charset="0"/>
                <a:cs typeface="Calibri" panose="020F0502020204030204" pitchFamily="34" charset="0"/>
              </a:rPr>
              <a:t>Jeol</a:t>
            </a:r>
            <a:r>
              <a:rPr lang="fr-FR" sz="2200" dirty="0">
                <a:latin typeface="Calibri" panose="020F0502020204030204" pitchFamily="34" charset="0"/>
                <a:cs typeface="Calibri" panose="020F0502020204030204" pitchFamily="34" charset="0"/>
              </a:rPr>
              <a:t>; </a:t>
            </a:r>
            <a:r>
              <a:rPr lang="fr-FR" sz="2200" dirty="0" err="1">
                <a:latin typeface="Calibri" panose="020F0502020204030204" pitchFamily="34" charset="0"/>
                <a:cs typeface="Calibri" panose="020F0502020204030204" pitchFamily="34" charset="0"/>
              </a:rPr>
              <a:t>Rev</a:t>
            </a:r>
            <a:r>
              <a:rPr lang="fr-FR" sz="2200" dirty="0">
                <a:latin typeface="Calibri" panose="020F0502020204030204" pitchFamily="34" charset="0"/>
                <a:cs typeface="Calibri" panose="020F0502020204030204" pitchFamily="34" charset="0"/>
              </a:rPr>
              <a:t>. sociétés 1995. 296, note P. Merle  ; RTD com. 1995. 127 </a:t>
            </a:r>
            <a:r>
              <a:rPr lang="fr-FR" sz="2200" b="1" dirty="0">
                <a:latin typeface="Calibri" panose="020F0502020204030204" pitchFamily="34" charset="0"/>
                <a:cs typeface="Calibri" panose="020F0502020204030204" pitchFamily="34" charset="0"/>
              </a:rPr>
              <a:t>sont dispensés de pouvoir spécial pour agir en justice</a:t>
            </a:r>
            <a:r>
              <a:rPr lang="fr-FR" sz="2200" dirty="0">
                <a:latin typeface="Calibri" panose="020F0502020204030204" pitchFamily="34" charset="0"/>
                <a:cs typeface="Calibri" panose="020F0502020204030204" pitchFamily="34" charset="0"/>
              </a:rPr>
              <a:t>. </a:t>
            </a:r>
            <a:r>
              <a:rPr lang="fr-FR" sz="2200" dirty="0">
                <a:solidFill>
                  <a:srgbClr val="C00000"/>
                </a:solidFill>
                <a:latin typeface="Calibri" panose="020F0502020204030204" pitchFamily="34" charset="0"/>
                <a:cs typeface="Calibri" panose="020F0502020204030204" pitchFamily="34" charset="0"/>
              </a:rPr>
              <a:t>La production d’un KBIS peut néanmoins être demandée par le président d’audience</a:t>
            </a:r>
          </a:p>
          <a:p>
            <a:pPr marL="0" indent="0">
              <a:buNone/>
            </a:pPr>
            <a:r>
              <a:rPr lang="fr-FR" sz="2200" b="1" dirty="0">
                <a:solidFill>
                  <a:srgbClr val="C00000"/>
                </a:solidFill>
                <a:latin typeface="Calibri" panose="020F0502020204030204" pitchFamily="34" charset="0"/>
                <a:cs typeface="Calibri" panose="020F0502020204030204" pitchFamily="34" charset="0"/>
              </a:rPr>
              <a:t>Les autres membres appartenant à la direction doivent impérativement disposer d'un pouvoir spécial pour agir en justice. </a:t>
            </a: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77</a:t>
            </a:fld>
            <a:endParaRPr lang="en-US" dirty="0"/>
          </a:p>
        </p:txBody>
      </p:sp>
    </p:spTree>
    <p:extLst>
      <p:ext uri="{BB962C8B-B14F-4D97-AF65-F5344CB8AC3E}">
        <p14:creationId xmlns:p14="http://schemas.microsoft.com/office/powerpoint/2010/main" val="219971907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504825"/>
            <a:ext cx="9702316" cy="780620"/>
          </a:xfrm>
          <a:solidFill>
            <a:srgbClr val="FFFF00"/>
          </a:solidFill>
        </p:spPr>
        <p:txBody>
          <a:bodyPr>
            <a:normAutofit fontScale="90000"/>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   </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17983"/>
            <a:ext cx="11448152" cy="5067730"/>
          </a:xfrm>
        </p:spPr>
        <p:txBody>
          <a:bodyPr>
            <a:noAutofit/>
          </a:bodyPr>
          <a:lstStyle/>
          <a:p>
            <a:pPr marL="0" indent="0">
              <a:buNone/>
            </a:pPr>
            <a:endParaRPr lang="fr-FR" sz="2200" dirty="0">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78</a:t>
            </a:fld>
            <a:endParaRPr lang="en-US" dirty="0"/>
          </a:p>
        </p:txBody>
      </p:sp>
    </p:spTree>
    <p:extLst>
      <p:ext uri="{BB962C8B-B14F-4D97-AF65-F5344CB8AC3E}">
        <p14:creationId xmlns:p14="http://schemas.microsoft.com/office/powerpoint/2010/main" val="297665233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5EADA0-15F6-45C9-889D-521A84F7A831}"/>
              </a:ext>
            </a:extLst>
          </p:cNvPr>
          <p:cNvSpPr>
            <a:spLocks noGrp="1"/>
          </p:cNvSpPr>
          <p:nvPr>
            <p:ph type="title"/>
          </p:nvPr>
        </p:nvSpPr>
        <p:spPr>
          <a:xfrm>
            <a:off x="1736035" y="329899"/>
            <a:ext cx="9768577" cy="1280890"/>
          </a:xfrm>
        </p:spPr>
        <p:txBody>
          <a:bodyPr/>
          <a:lstStyle/>
          <a:p>
            <a:r>
              <a:rPr lang="fr-FR" b="1" dirty="0">
                <a:solidFill>
                  <a:srgbClr val="C00000"/>
                </a:solidFill>
                <a:highlight>
                  <a:srgbClr val="FFFF00"/>
                </a:highlight>
              </a:rPr>
              <a:t>Saisine directe du bureau de jugement</a:t>
            </a:r>
            <a:endParaRPr lang="fr-CH" b="1" dirty="0">
              <a:solidFill>
                <a:srgbClr val="C00000"/>
              </a:solidFill>
              <a:highlight>
                <a:srgbClr val="FFFF00"/>
              </a:highlight>
            </a:endParaRPr>
          </a:p>
        </p:txBody>
      </p:sp>
      <p:sp>
        <p:nvSpPr>
          <p:cNvPr id="3" name="Espace réservé du contenu 2">
            <a:extLst>
              <a:ext uri="{FF2B5EF4-FFF2-40B4-BE49-F238E27FC236}">
                <a16:creationId xmlns:a16="http://schemas.microsoft.com/office/drawing/2014/main" id="{7F07C5B4-8FB9-48FD-9115-D9CD637980C0}"/>
              </a:ext>
            </a:extLst>
          </p:cNvPr>
          <p:cNvSpPr>
            <a:spLocks noGrp="1"/>
          </p:cNvSpPr>
          <p:nvPr>
            <p:ph idx="1"/>
          </p:nvPr>
        </p:nvSpPr>
        <p:spPr>
          <a:xfrm>
            <a:off x="687388" y="1311965"/>
            <a:ext cx="11305829" cy="5446644"/>
          </a:xfrm>
        </p:spPr>
        <p:txBody>
          <a:bodyPr>
            <a:normAutofit/>
          </a:bodyPr>
          <a:lstStyle/>
          <a:p>
            <a:r>
              <a:rPr lang="fr-FR" sz="2000" b="1" i="0" u="none" strike="noStrike" baseline="0" dirty="0">
                <a:solidFill>
                  <a:schemeClr val="tx1"/>
                </a:solidFill>
                <a:latin typeface="Calibri" panose="020F0502020204030204" pitchFamily="34" charset="0"/>
                <a:cs typeface="Calibri" panose="020F0502020204030204" pitchFamily="34" charset="0"/>
              </a:rPr>
              <a:t>Certains litiges sont dispensés du préalable de conciliation, le législateur ayant souhaité qu'ils soient traités avec davantage de célérité. Cette faculté ne s'impose pas au salarié, lequel peut toujours soumettre son litige à la procédure prud'homale classique (Soc. 4 févr. 2003, no 00-43.558) </a:t>
            </a:r>
          </a:p>
          <a:p>
            <a:pPr algn="ctr"/>
            <a:r>
              <a:rPr lang="fr-FR" sz="2000" b="1" dirty="0">
                <a:solidFill>
                  <a:schemeClr val="accent1"/>
                </a:solidFill>
                <a:latin typeface="Calibri" panose="020F0502020204030204" pitchFamily="34" charset="0"/>
                <a:cs typeface="Calibri" panose="020F0502020204030204" pitchFamily="34" charset="0"/>
              </a:rPr>
              <a:t>Sont concernés</a:t>
            </a:r>
            <a:r>
              <a:rPr lang="fr-FR" sz="2000" dirty="0">
                <a:solidFill>
                  <a:schemeClr val="tx1"/>
                </a:solidFill>
                <a:latin typeface="Calibri" panose="020F0502020204030204" pitchFamily="34" charset="0"/>
                <a:cs typeface="Calibri" panose="020F0502020204030204" pitchFamily="34" charset="0"/>
              </a:rPr>
              <a:t>:</a:t>
            </a:r>
            <a:endParaRPr lang="fr-FR" sz="2000" b="0" i="0" u="none" strike="noStrike" baseline="0" dirty="0">
              <a:solidFill>
                <a:schemeClr val="tx1"/>
              </a:solidFill>
              <a:latin typeface="Calibri" panose="020F0502020204030204" pitchFamily="34" charset="0"/>
              <a:cs typeface="Calibri" panose="020F0502020204030204" pitchFamily="34" charset="0"/>
            </a:endParaRPr>
          </a:p>
          <a:p>
            <a:r>
              <a:rPr lang="fr-FR" sz="2000" b="0" i="0" u="none" strike="noStrike" baseline="0" dirty="0">
                <a:solidFill>
                  <a:schemeClr val="tx1"/>
                </a:solidFill>
                <a:latin typeface="Calibri" panose="020F0502020204030204" pitchFamily="34" charset="0"/>
                <a:cs typeface="Calibri" panose="020F0502020204030204" pitchFamily="34" charset="0"/>
              </a:rPr>
              <a:t> les litiges relatifs aux créances salariales au cours d'une </a:t>
            </a:r>
            <a:r>
              <a:rPr lang="fr-FR" sz="2000" b="1" i="0" u="none" strike="noStrike" baseline="0" dirty="0">
                <a:solidFill>
                  <a:schemeClr val="tx1"/>
                </a:solidFill>
                <a:latin typeface="Calibri" panose="020F0502020204030204" pitchFamily="34" charset="0"/>
                <a:cs typeface="Calibri" panose="020F0502020204030204" pitchFamily="34" charset="0"/>
              </a:rPr>
              <a:t>procédure de redressement ou de liquidation </a:t>
            </a:r>
            <a:r>
              <a:rPr lang="fr-FR" sz="2000" b="0" i="0" u="none" strike="noStrike" baseline="0" dirty="0">
                <a:solidFill>
                  <a:schemeClr val="tx1"/>
                </a:solidFill>
                <a:latin typeface="Calibri" panose="020F0502020204030204" pitchFamily="34" charset="0"/>
                <a:cs typeface="Calibri" panose="020F0502020204030204" pitchFamily="34" charset="0"/>
              </a:rPr>
              <a:t>judiciaire (L. no 85-98 du 25 janv. 1985, D. 1985. 147. – C. com., art. 625-5 ),</a:t>
            </a:r>
          </a:p>
          <a:p>
            <a:r>
              <a:rPr lang="fr-FR" sz="2000" b="0" i="0" u="none" strike="noStrike" baseline="0" dirty="0">
                <a:solidFill>
                  <a:schemeClr val="tx1"/>
                </a:solidFill>
                <a:latin typeface="Calibri" panose="020F0502020204030204" pitchFamily="34" charset="0"/>
                <a:cs typeface="Calibri" panose="020F0502020204030204" pitchFamily="34" charset="0"/>
              </a:rPr>
              <a:t> les demandes en </a:t>
            </a:r>
            <a:r>
              <a:rPr lang="fr-FR" sz="2000" b="1" i="0" u="none" strike="noStrike" baseline="0" dirty="0">
                <a:solidFill>
                  <a:schemeClr val="tx1"/>
                </a:solidFill>
                <a:latin typeface="Calibri" panose="020F0502020204030204" pitchFamily="34" charset="0"/>
                <a:cs typeface="Calibri" panose="020F0502020204030204" pitchFamily="34" charset="0"/>
              </a:rPr>
              <a:t>requalification </a:t>
            </a:r>
            <a:r>
              <a:rPr lang="fr-FR" sz="2000" b="0" i="0" u="none" strike="noStrike" baseline="0" dirty="0">
                <a:solidFill>
                  <a:schemeClr val="tx1"/>
                </a:solidFill>
                <a:latin typeface="Calibri" panose="020F0502020204030204" pitchFamily="34" charset="0"/>
                <a:cs typeface="Calibri" panose="020F0502020204030204" pitchFamily="34" charset="0"/>
              </a:rPr>
              <a:t>de contrat de travail à durée déterminée (C. trav., art. L. 1245-2 . – Soc. 28 avr. 2011, no 09-43.226 , Bull. civ. V, no 95) ou d'une mission d'intérim (C. trav., art. L. 1251-41 ), </a:t>
            </a:r>
          </a:p>
          <a:p>
            <a:r>
              <a:rPr lang="fr-FR" sz="2000" b="0" i="0" u="none" strike="noStrike" baseline="0" dirty="0">
                <a:solidFill>
                  <a:schemeClr val="tx1"/>
                </a:solidFill>
                <a:latin typeface="Calibri" panose="020F0502020204030204" pitchFamily="34" charset="0"/>
                <a:cs typeface="Calibri" panose="020F0502020204030204" pitchFamily="34" charset="0"/>
              </a:rPr>
              <a:t>la demande de </a:t>
            </a:r>
            <a:r>
              <a:rPr lang="fr-FR" sz="2000" b="1" i="0" u="none" strike="noStrike" baseline="0" dirty="0">
                <a:solidFill>
                  <a:schemeClr val="tx1"/>
                </a:solidFill>
                <a:latin typeface="Calibri" panose="020F0502020204030204" pitchFamily="34" charset="0"/>
                <a:cs typeface="Calibri" panose="020F0502020204030204" pitchFamily="34" charset="0"/>
              </a:rPr>
              <a:t>requalification de la prise d'acte </a:t>
            </a:r>
            <a:r>
              <a:rPr lang="fr-FR" sz="2000" b="0" i="0" u="none" strike="noStrike" baseline="0" dirty="0">
                <a:solidFill>
                  <a:schemeClr val="tx1"/>
                </a:solidFill>
                <a:latin typeface="Calibri" panose="020F0502020204030204" pitchFamily="34" charset="0"/>
                <a:cs typeface="Calibri" panose="020F0502020204030204" pitchFamily="34" charset="0"/>
              </a:rPr>
              <a:t>de la rupture de son contrat de travail par le salarié en licenciement sans cause réelle et sérieuse (C. trav., art. L. 1451-1 .  depuis la loi no 2014-743 du 1/7/2014 )</a:t>
            </a:r>
          </a:p>
          <a:p>
            <a:r>
              <a:rPr lang="fr-FR" sz="2000" dirty="0">
                <a:solidFill>
                  <a:schemeClr val="tx1"/>
                </a:solidFill>
                <a:latin typeface="Calibri" panose="020F0502020204030204" pitchFamily="34" charset="0"/>
                <a:cs typeface="Calibri" panose="020F0502020204030204" pitchFamily="34" charset="0"/>
              </a:rPr>
              <a:t>La demande de </a:t>
            </a:r>
            <a:r>
              <a:rPr lang="fr-FR" sz="2000" b="1" dirty="0">
                <a:solidFill>
                  <a:schemeClr val="tx1"/>
                </a:solidFill>
                <a:latin typeface="Calibri" panose="020F0502020204030204" pitchFamily="34" charset="0"/>
                <a:cs typeface="Calibri" panose="020F0502020204030204" pitchFamily="34" charset="0"/>
              </a:rPr>
              <a:t>requalification en contrat de travail d'une convention de stage </a:t>
            </a:r>
            <a:r>
              <a:rPr lang="fr-FR" sz="2000" dirty="0">
                <a:solidFill>
                  <a:schemeClr val="tx1"/>
                </a:solidFill>
                <a:latin typeface="Calibri" panose="020F0502020204030204" pitchFamily="34" charset="0"/>
                <a:cs typeface="Calibri" panose="020F0502020204030204" pitchFamily="34" charset="0"/>
              </a:rPr>
              <a:t>mentionnée à l'article L. 124-1 du code de l'éducation, l'affaire est directement portée devant le bureau de jugement, qui statue au fond dans un délai d'un mois suivant sa saisine (Article L1454-5).</a:t>
            </a:r>
            <a:endParaRPr lang="fr-CH" sz="2000" dirty="0">
              <a:solidFill>
                <a:schemeClr val="tx1"/>
              </a:solidFill>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5E88E705-BA6D-4FB9-8E15-1829224B243E}"/>
              </a:ext>
            </a:extLst>
          </p:cNvPr>
          <p:cNvSpPr>
            <a:spLocks noGrp="1"/>
          </p:cNvSpPr>
          <p:nvPr>
            <p:ph type="sldNum" sz="quarter" idx="12"/>
          </p:nvPr>
        </p:nvSpPr>
        <p:spPr/>
        <p:txBody>
          <a:bodyPr/>
          <a:lstStyle/>
          <a:p>
            <a:fld id="{D57F1E4F-1CFF-5643-939E-217C01CDF565}" type="slidenum">
              <a:rPr lang="en-US" smtClean="0"/>
              <a:pPr/>
              <a:t>79</a:t>
            </a:fld>
            <a:endParaRPr lang="en-US" dirty="0"/>
          </a:p>
        </p:txBody>
      </p:sp>
    </p:spTree>
    <p:extLst>
      <p:ext uri="{BB962C8B-B14F-4D97-AF65-F5344CB8AC3E}">
        <p14:creationId xmlns:p14="http://schemas.microsoft.com/office/powerpoint/2010/main" val="2385590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64419" y="441230"/>
            <a:ext cx="10097843" cy="1280890"/>
          </a:xfrm>
          <a:solidFill>
            <a:srgbClr val="FFFF00"/>
          </a:solidFill>
        </p:spPr>
        <p:txBody>
          <a:bodyPr>
            <a:normAutofit fontScale="90000"/>
          </a:bodyPr>
          <a:lstStyle/>
          <a:p>
            <a:r>
              <a:rPr lang="fr-FR" sz="3200" b="1" dirty="0"/>
              <a:t>La loi prévoyait une application en plusieurs phases.</a:t>
            </a:r>
            <a:br>
              <a:rPr lang="fr-FR" sz="3200" b="1" dirty="0"/>
            </a:br>
            <a:r>
              <a:rPr lang="fr-FR" sz="3200" b="1" dirty="0"/>
              <a:t>Aujourd’hui toutes les modifications s’appliquent</a:t>
            </a:r>
            <a:endParaRPr lang="fr-FR" sz="3200" dirty="0"/>
          </a:p>
        </p:txBody>
      </p:sp>
      <p:sp>
        <p:nvSpPr>
          <p:cNvPr id="3" name="Espace réservé du contenu 2"/>
          <p:cNvSpPr>
            <a:spLocks noGrp="1"/>
          </p:cNvSpPr>
          <p:nvPr>
            <p:ph idx="1"/>
          </p:nvPr>
        </p:nvSpPr>
        <p:spPr>
          <a:xfrm>
            <a:off x="531813" y="1905000"/>
            <a:ext cx="11538268" cy="4006222"/>
          </a:xfrm>
        </p:spPr>
        <p:txBody>
          <a:bodyPr>
            <a:noAutofit/>
          </a:bodyPr>
          <a:lstStyle/>
          <a:p>
            <a:r>
              <a:rPr lang="fr-FR" sz="2600" b="1" dirty="0">
                <a:solidFill>
                  <a:srgbClr val="C00000"/>
                </a:solidFill>
                <a:latin typeface="Calibri" panose="020F0502020204030204" pitchFamily="34" charset="0"/>
                <a:cs typeface="Calibri" panose="020F0502020204030204" pitchFamily="34" charset="0"/>
              </a:rPr>
              <a:t>les conseillers ne peuvent entraver le fonctionnement des juridictions</a:t>
            </a:r>
          </a:p>
          <a:p>
            <a:r>
              <a:rPr lang="fr-FR" sz="2600" b="1" dirty="0">
                <a:solidFill>
                  <a:srgbClr val="C00000"/>
                </a:solidFill>
                <a:latin typeface="Calibri" panose="020F0502020204030204" pitchFamily="34" charset="0"/>
                <a:cs typeface="Calibri" panose="020F0502020204030204" pitchFamily="34" charset="0"/>
              </a:rPr>
              <a:t>le bureau de conciliation s’appelle le bureau de conciliation &amp; d’orientation</a:t>
            </a:r>
          </a:p>
          <a:p>
            <a:r>
              <a:rPr lang="fr-FR" sz="2600" b="1" dirty="0">
                <a:solidFill>
                  <a:srgbClr val="C00000"/>
                </a:solidFill>
                <a:latin typeface="Calibri" panose="020F0502020204030204" pitchFamily="34" charset="0"/>
                <a:cs typeface="Calibri" panose="020F0502020204030204" pitchFamily="34" charset="0"/>
              </a:rPr>
              <a:t>les conseillers peuvent prendre en compte un référentiel d’indemnité . Ce barème s’impose si les parties en font la demande</a:t>
            </a:r>
          </a:p>
          <a:p>
            <a:r>
              <a:rPr lang="fr-FR" sz="2600" b="1" dirty="0">
                <a:solidFill>
                  <a:srgbClr val="C00000"/>
                </a:solidFill>
                <a:latin typeface="Calibri" panose="020F0502020204030204" pitchFamily="34" charset="0"/>
                <a:cs typeface="Calibri" panose="020F0502020204030204" pitchFamily="34" charset="0"/>
              </a:rPr>
              <a:t>le juge départiteur assiste aux assemblées générales (au moins une fois par an)</a:t>
            </a:r>
          </a:p>
          <a:p>
            <a:r>
              <a:rPr lang="fr-FR" sz="2600" b="1" dirty="0">
                <a:solidFill>
                  <a:srgbClr val="C00000"/>
                </a:solidFill>
                <a:latin typeface="Calibri" panose="020F0502020204030204" pitchFamily="34" charset="0"/>
                <a:cs typeface="Calibri" panose="020F0502020204030204" pitchFamily="34" charset="0"/>
              </a:rPr>
              <a:t>en cas d’interruption de fonctionnement le premier président de la cour d’appel désigne un ou plusieurs juges pour connaître des affaires inscrites au rôle.</a:t>
            </a:r>
          </a:p>
          <a:p>
            <a:endParaRPr lang="fr-FR" sz="2400" b="1" dirty="0">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66581741-797D-41B4-BA42-87CCFEFA8A7E}"/>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1363587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5EADA0-15F6-45C9-889D-521A84F7A831}"/>
              </a:ext>
            </a:extLst>
          </p:cNvPr>
          <p:cNvSpPr>
            <a:spLocks noGrp="1"/>
          </p:cNvSpPr>
          <p:nvPr>
            <p:ph type="title"/>
          </p:nvPr>
        </p:nvSpPr>
        <p:spPr>
          <a:xfrm>
            <a:off x="1736035" y="329899"/>
            <a:ext cx="9768577" cy="1280890"/>
          </a:xfrm>
        </p:spPr>
        <p:txBody>
          <a:bodyPr/>
          <a:lstStyle/>
          <a:p>
            <a:r>
              <a:rPr lang="fr-FR" b="1" dirty="0">
                <a:solidFill>
                  <a:srgbClr val="C00000"/>
                </a:solidFill>
                <a:highlight>
                  <a:srgbClr val="FFFF00"/>
                </a:highlight>
              </a:rPr>
              <a:t>Saisine directe du bureau de jugement</a:t>
            </a:r>
            <a:endParaRPr lang="fr-CH" b="1" dirty="0">
              <a:solidFill>
                <a:srgbClr val="C00000"/>
              </a:solidFill>
              <a:highlight>
                <a:srgbClr val="FFFF00"/>
              </a:highlight>
            </a:endParaRPr>
          </a:p>
        </p:txBody>
      </p:sp>
      <p:sp>
        <p:nvSpPr>
          <p:cNvPr id="3" name="Espace réservé du contenu 2">
            <a:extLst>
              <a:ext uri="{FF2B5EF4-FFF2-40B4-BE49-F238E27FC236}">
                <a16:creationId xmlns:a16="http://schemas.microsoft.com/office/drawing/2014/main" id="{7F07C5B4-8FB9-48FD-9115-D9CD637980C0}"/>
              </a:ext>
            </a:extLst>
          </p:cNvPr>
          <p:cNvSpPr>
            <a:spLocks noGrp="1"/>
          </p:cNvSpPr>
          <p:nvPr>
            <p:ph idx="1"/>
          </p:nvPr>
        </p:nvSpPr>
        <p:spPr>
          <a:xfrm>
            <a:off x="687388" y="1311965"/>
            <a:ext cx="11305829" cy="5446644"/>
          </a:xfrm>
        </p:spPr>
        <p:txBody>
          <a:bodyPr>
            <a:normAutofit/>
          </a:bodyPr>
          <a:lstStyle/>
          <a:p>
            <a:r>
              <a:rPr lang="fr-FR" sz="2400" dirty="0">
                <a:solidFill>
                  <a:schemeClr val="tx1"/>
                </a:solidFill>
                <a:latin typeface="Calibri" panose="020F0502020204030204" pitchFamily="34" charset="0"/>
                <a:cs typeface="Calibri" panose="020F0502020204030204" pitchFamily="34" charset="0"/>
              </a:rPr>
              <a:t>La saisine du conseil de prud’hommes est identique aux saisines du BCO</a:t>
            </a:r>
          </a:p>
          <a:p>
            <a:endParaRPr lang="fr-FR" sz="2400" dirty="0">
              <a:solidFill>
                <a:schemeClr val="tx1"/>
              </a:solidFill>
              <a:latin typeface="Calibri" panose="020F0502020204030204" pitchFamily="34" charset="0"/>
              <a:cs typeface="Calibri" panose="020F0502020204030204" pitchFamily="34" charset="0"/>
            </a:endParaRPr>
          </a:p>
          <a:p>
            <a:r>
              <a:rPr lang="fr-FR" sz="2400" dirty="0">
                <a:solidFill>
                  <a:schemeClr val="tx1"/>
                </a:solidFill>
                <a:latin typeface="Calibri" panose="020F0502020204030204" pitchFamily="34" charset="0"/>
                <a:cs typeface="Calibri" panose="020F0502020204030204" pitchFamily="34" charset="0"/>
              </a:rPr>
              <a:t>C’est le bureau de jugement qui procède à la mise en état</a:t>
            </a:r>
          </a:p>
          <a:p>
            <a:endParaRPr lang="fr-FR" sz="2400" dirty="0">
              <a:solidFill>
                <a:schemeClr val="tx1"/>
              </a:solidFill>
              <a:latin typeface="Calibri" panose="020F0502020204030204" pitchFamily="34" charset="0"/>
              <a:cs typeface="Calibri" panose="020F0502020204030204" pitchFamily="34" charset="0"/>
            </a:endParaRPr>
          </a:p>
          <a:p>
            <a:r>
              <a:rPr lang="fr-FR" sz="2400" dirty="0">
                <a:solidFill>
                  <a:schemeClr val="tx1"/>
                </a:solidFill>
                <a:latin typeface="Calibri" panose="020F0502020204030204" pitchFamily="34" charset="0"/>
                <a:cs typeface="Calibri" panose="020F0502020204030204" pitchFamily="34" charset="0"/>
              </a:rPr>
              <a:t>On applique les règles procédurales ordinaires</a:t>
            </a:r>
          </a:p>
          <a:p>
            <a:endParaRPr lang="fr-FR" sz="2400" dirty="0">
              <a:solidFill>
                <a:schemeClr val="tx1"/>
              </a:solidFill>
              <a:latin typeface="Calibri" panose="020F0502020204030204" pitchFamily="34" charset="0"/>
              <a:cs typeface="Calibri" panose="020F0502020204030204" pitchFamily="34" charset="0"/>
            </a:endParaRPr>
          </a:p>
          <a:p>
            <a:r>
              <a:rPr lang="fr-FR" sz="2400" dirty="0">
                <a:solidFill>
                  <a:schemeClr val="tx1"/>
                </a:solidFill>
                <a:latin typeface="Calibri" panose="020F0502020204030204" pitchFamily="34" charset="0"/>
                <a:cs typeface="Calibri" panose="020F0502020204030204" pitchFamily="34" charset="0"/>
              </a:rPr>
              <a:t>l'affaire est nécessairement orientée vers la formation classique du bureau de jugement, composée de quatre conseillers prud'hommes, puisque seul le bureau de conciliation et d'orientation a le pouvoir d'orienter une affaire vers les formations restreinte et plénière</a:t>
            </a:r>
          </a:p>
          <a:p>
            <a:endParaRPr lang="fr-CH" sz="2000" dirty="0">
              <a:solidFill>
                <a:schemeClr val="tx1"/>
              </a:solidFill>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5E88E705-BA6D-4FB9-8E15-1829224B243E}"/>
              </a:ext>
            </a:extLst>
          </p:cNvPr>
          <p:cNvSpPr>
            <a:spLocks noGrp="1"/>
          </p:cNvSpPr>
          <p:nvPr>
            <p:ph type="sldNum" sz="quarter" idx="12"/>
          </p:nvPr>
        </p:nvSpPr>
        <p:spPr/>
        <p:txBody>
          <a:bodyPr/>
          <a:lstStyle/>
          <a:p>
            <a:fld id="{D57F1E4F-1CFF-5643-939E-217C01CDF565}" type="slidenum">
              <a:rPr lang="en-US" smtClean="0"/>
              <a:pPr/>
              <a:t>80</a:t>
            </a:fld>
            <a:endParaRPr lang="en-US" dirty="0"/>
          </a:p>
        </p:txBody>
      </p:sp>
    </p:spTree>
    <p:extLst>
      <p:ext uri="{BB962C8B-B14F-4D97-AF65-F5344CB8AC3E}">
        <p14:creationId xmlns:p14="http://schemas.microsoft.com/office/powerpoint/2010/main" val="318541861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696280" y="1617785"/>
            <a:ext cx="9702316" cy="2729132"/>
          </a:xfrm>
          <a:solidFill>
            <a:srgbClr val="FFFF00"/>
          </a:solidFill>
        </p:spPr>
        <p:txBody>
          <a:bodyPr>
            <a:normAutofit/>
          </a:bodyPr>
          <a:lstStyle/>
          <a:p>
            <a:pPr algn="ctr"/>
            <a:br>
              <a:rPr lang="fr-FR" b="1" dirty="0">
                <a:solidFill>
                  <a:schemeClr val="accent1"/>
                </a:solidFill>
                <a:highlight>
                  <a:srgbClr val="FFFF00"/>
                </a:highlight>
                <a:latin typeface="Calibri" panose="020F0502020204030204" pitchFamily="34" charset="0"/>
                <a:cs typeface="Calibri" panose="020F0502020204030204" pitchFamily="34" charset="0"/>
              </a:rPr>
            </a:br>
            <a:br>
              <a:rPr lang="fr-FR" b="1" dirty="0">
                <a:solidFill>
                  <a:schemeClr val="accent1"/>
                </a:solidFill>
                <a:highlight>
                  <a:srgbClr val="FFFF00"/>
                </a:highlight>
                <a:latin typeface="Calibri" panose="020F0502020204030204" pitchFamily="34" charset="0"/>
                <a:cs typeface="Calibri" panose="020F0502020204030204" pitchFamily="34" charset="0"/>
              </a:rPr>
            </a:br>
            <a:r>
              <a:rPr lang="fr-FR" b="1" dirty="0">
                <a:solidFill>
                  <a:schemeClr val="accent1"/>
                </a:solidFill>
                <a:highlight>
                  <a:srgbClr val="FFFF00"/>
                </a:highlight>
                <a:latin typeface="Calibri" panose="020F0502020204030204" pitchFamily="34" charset="0"/>
                <a:cs typeface="Calibri" panose="020F0502020204030204" pitchFamily="34" charset="0"/>
              </a:rPr>
              <a:t>Le référé prud’homal  </a:t>
            </a: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531813" y="1417983"/>
            <a:ext cx="11448152" cy="4856208"/>
          </a:xfrm>
        </p:spPr>
        <p:txBody>
          <a:bodyPr>
            <a:noAutofit/>
          </a:bodyPr>
          <a:lstStyle/>
          <a:p>
            <a:pPr marL="0" indent="0">
              <a:buNone/>
            </a:pPr>
            <a:r>
              <a:rPr lang="fr-FR" sz="2200" dirty="0">
                <a:latin typeface="Calibri" panose="020F0502020204030204" pitchFamily="34" charset="0"/>
                <a:cs typeface="Calibri" panose="020F0502020204030204" pitchFamily="34" charset="0"/>
              </a:rPr>
              <a:t> </a:t>
            </a: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81</a:t>
            </a:fld>
            <a:endParaRPr lang="en-US" dirty="0"/>
          </a:p>
        </p:txBody>
      </p:sp>
    </p:spTree>
    <p:extLst>
      <p:ext uri="{BB962C8B-B14F-4D97-AF65-F5344CB8AC3E}">
        <p14:creationId xmlns:p14="http://schemas.microsoft.com/office/powerpoint/2010/main" val="263974043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9536" y="260648"/>
            <a:ext cx="8424936" cy="720080"/>
          </a:xfrm>
        </p:spPr>
        <p:txBody>
          <a:bodyPr>
            <a:normAutofit/>
          </a:bodyPr>
          <a:lstStyle/>
          <a:p>
            <a:pPr algn="ctr"/>
            <a:r>
              <a:rPr lang="fr-FR" sz="3200" b="1" dirty="0">
                <a:solidFill>
                  <a:srgbClr val="C00000"/>
                </a:solidFill>
              </a:rPr>
              <a:t>Création et généralisation des référés</a:t>
            </a:r>
          </a:p>
        </p:txBody>
      </p:sp>
      <p:sp>
        <p:nvSpPr>
          <p:cNvPr id="3" name="Espace réservé du contenu 2"/>
          <p:cNvSpPr>
            <a:spLocks noGrp="1"/>
          </p:cNvSpPr>
          <p:nvPr>
            <p:ph sz="quarter" idx="1"/>
          </p:nvPr>
        </p:nvSpPr>
        <p:spPr>
          <a:xfrm>
            <a:off x="956603" y="1447800"/>
            <a:ext cx="10536702" cy="4572000"/>
          </a:xfrm>
        </p:spPr>
        <p:txBody>
          <a:bodyPr>
            <a:normAutofit lnSpcReduction="10000"/>
          </a:bodyPr>
          <a:lstStyle/>
          <a:p>
            <a:r>
              <a:rPr lang="fr-FR" dirty="0"/>
              <a:t> </a:t>
            </a:r>
            <a:r>
              <a:rPr lang="fr-FR" sz="2400" dirty="0"/>
              <a:t>La tradition du référé, procédure rapide et souple, remonte au XVII</a:t>
            </a:r>
            <a:r>
              <a:rPr lang="fr-FR" sz="2400" baseline="30000" dirty="0"/>
              <a:t>ème</a:t>
            </a:r>
            <a:r>
              <a:rPr lang="fr-FR" sz="2400" dirty="0"/>
              <a:t>   puisque c'est un édit de 1685 et la jurisprudence du Châtelet de Paris qui ont instauré cette procédure pour remédier aux lenteurs de la justice. Cette pratique a été consacrée dans le code de procédure civile en 1806.</a:t>
            </a:r>
          </a:p>
          <a:p>
            <a:endParaRPr lang="fr-FR" sz="2400" dirty="0"/>
          </a:p>
          <a:p>
            <a:r>
              <a:rPr lang="fr-FR" sz="2400" dirty="0"/>
              <a:t> Institué à l'origine devant les seuls tribunaux de première instance (devenus les tribunaux de grande instance en 1958), le référé n'a cessé de se développer jusqu'à sa généralisation à l'ensemble des juridictions : tribunal d'instance, tribunal paritaire des baux ruraux, tribunal de commerce, conseil de prud'hommes et même premier président de la  cour d'appel..</a:t>
            </a:r>
          </a:p>
          <a:p>
            <a:endParaRPr lang="fr-FR" dirty="0"/>
          </a:p>
        </p:txBody>
      </p:sp>
    </p:spTree>
    <p:extLst>
      <p:ext uri="{BB962C8B-B14F-4D97-AF65-F5344CB8AC3E}">
        <p14:creationId xmlns:p14="http://schemas.microsoft.com/office/powerpoint/2010/main" val="375922719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9536" y="260648"/>
            <a:ext cx="8424936" cy="720080"/>
          </a:xfrm>
        </p:spPr>
        <p:txBody>
          <a:bodyPr>
            <a:normAutofit/>
          </a:bodyPr>
          <a:lstStyle/>
          <a:p>
            <a:pPr algn="ctr"/>
            <a:r>
              <a:rPr lang="fr-FR" sz="3200" b="1" dirty="0">
                <a:solidFill>
                  <a:srgbClr val="C00000"/>
                </a:solidFill>
              </a:rPr>
              <a:t>Création et généralisation des référés</a:t>
            </a:r>
          </a:p>
        </p:txBody>
      </p:sp>
      <p:sp>
        <p:nvSpPr>
          <p:cNvPr id="3" name="Espace réservé du contenu 2"/>
          <p:cNvSpPr>
            <a:spLocks noGrp="1"/>
          </p:cNvSpPr>
          <p:nvPr>
            <p:ph sz="quarter" idx="1"/>
          </p:nvPr>
        </p:nvSpPr>
        <p:spPr>
          <a:xfrm>
            <a:off x="858129" y="980728"/>
            <a:ext cx="10663311" cy="5039072"/>
          </a:xfrm>
        </p:spPr>
        <p:txBody>
          <a:bodyPr>
            <a:normAutofit lnSpcReduction="10000"/>
          </a:bodyPr>
          <a:lstStyle/>
          <a:p>
            <a:r>
              <a:rPr lang="fr-FR" sz="2000" dirty="0"/>
              <a:t> La réforme de la procédure prud'homale opérée par le décret du 12 septembre 1974 avait doté le conseil de prud'hommes d'un référé tenu par un juge unique comme pour les juridictions de droit commun. L'article R. 515.4 disposait dans ses alinéas 3 et 4 :</a:t>
            </a:r>
          </a:p>
          <a:p>
            <a:r>
              <a:rPr lang="fr-FR" sz="2000" i="1" dirty="0"/>
              <a:t>"Néanmoins, l'assemblée générale du conseil de prud'hommes ou l'une de ses sections peut décider que les audiences de référé seront tenues ou bien par le président du conseil de prud'hommes ou bien par un vice-président ou bien par un conseiller de la section compétente désignée à cet effet ou bien par le juge départiteur.« </a:t>
            </a:r>
          </a:p>
          <a:p>
            <a:r>
              <a:rPr lang="fr-FR" sz="2000" b="1" dirty="0">
                <a:solidFill>
                  <a:srgbClr val="C00000"/>
                </a:solidFill>
              </a:rPr>
              <a:t>Ces dispositions traduisaient une méconnaissance flagrante du principe de la parité et ont fait l'objet d'un recours devant le conseil d'Etat. </a:t>
            </a:r>
          </a:p>
          <a:p>
            <a:r>
              <a:rPr lang="fr-FR" sz="2000" dirty="0"/>
              <a:t>Par arrêt du 11 février 1977, le conseil d'Etat a considéré que l'article R. 515.4 portait atteinte au caractère paritaire du conseil des prud'hommes tel que défini par le législateur et a annulé les alinéas 3 et 4 de l'article R. 515.4 </a:t>
            </a:r>
            <a:r>
              <a:rPr lang="fr-FR" sz="2000" b="1" dirty="0"/>
              <a:t>devenu l’article R1455-1</a:t>
            </a:r>
            <a:r>
              <a:rPr lang="fr-FR" sz="2000" dirty="0"/>
              <a:t> du code du travail (Dalloz 75.I.191).</a:t>
            </a:r>
          </a:p>
          <a:p>
            <a:pPr marL="0" indent="0">
              <a:buNone/>
            </a:pPr>
            <a:endParaRPr lang="fr-FR" dirty="0"/>
          </a:p>
        </p:txBody>
      </p:sp>
    </p:spTree>
    <p:extLst>
      <p:ext uri="{BB962C8B-B14F-4D97-AF65-F5344CB8AC3E}">
        <p14:creationId xmlns:p14="http://schemas.microsoft.com/office/powerpoint/2010/main" val="344299754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492369" y="1575581"/>
            <a:ext cx="11380763" cy="4853353"/>
          </a:xfrm>
        </p:spPr>
        <p:txBody>
          <a:bodyPr>
            <a:normAutofit fontScale="77500" lnSpcReduction="20000"/>
          </a:bodyPr>
          <a:lstStyle/>
          <a:p>
            <a:r>
              <a:rPr lang="fr-FR" sz="2600" dirty="0">
                <a:solidFill>
                  <a:srgbClr val="C00000"/>
                </a:solidFill>
              </a:rPr>
              <a:t>C'est la loi du 18 janvier 1979 portant réforme de la juridiction prud'homale qui a généralisé la formation de référé en lui donnant un fondement législatif</a:t>
            </a:r>
            <a:r>
              <a:rPr lang="fr-FR" sz="2600" dirty="0"/>
              <a:t>. Le texte voté en première lecture à l'Assemblée Nationale prévoyait la création d'une formation de référé par section, voire par chambre. </a:t>
            </a:r>
            <a:r>
              <a:rPr lang="fr-FR" sz="2600" dirty="0">
                <a:solidFill>
                  <a:srgbClr val="C00000"/>
                </a:solidFill>
              </a:rPr>
              <a:t>Le Sénat estimant pour sa part qu'il était inutile de multiplier le nombre de formations de référé, l'amendement présenté par la commission des lois du Sénat a prévalu et a donné l'article L1423-1 (ex art. L. 512.2) du code du travail qui a institué une formation de référé pour l'ensemble de la juridiction</a:t>
            </a:r>
            <a:r>
              <a:rPr lang="fr-FR" sz="2600" dirty="0"/>
              <a:t> (J.O. des débats du Sénat, séance du 12/12/78 p. 4650).</a:t>
            </a:r>
          </a:p>
          <a:p>
            <a:endParaRPr lang="fr-FR" sz="2600" dirty="0"/>
          </a:p>
          <a:p>
            <a:r>
              <a:rPr lang="fr-FR" sz="2600" dirty="0"/>
              <a:t>Le décret du 23 novembre 1979 a fixé les conditions essentielles de fonctionnement du référé prud'homal en alignant ses pouvoirs sur ceux jusque là dévolus au président du tribunal de grande instance. </a:t>
            </a:r>
          </a:p>
          <a:p>
            <a:endParaRPr lang="fr-FR" sz="2600" dirty="0"/>
          </a:p>
          <a:p>
            <a:r>
              <a:rPr lang="fr-FR" sz="2600" dirty="0"/>
              <a:t>La réforme de 1979 a instauré une compétence exclusive au profit du référé prud'homal : le président du tribunal de grande instance ne peut plus être saisi en référé des litiges individuels du travail</a:t>
            </a:r>
          </a:p>
          <a:p>
            <a:endParaRPr lang="fr-FR" dirty="0"/>
          </a:p>
        </p:txBody>
      </p:sp>
    </p:spTree>
    <p:extLst>
      <p:ext uri="{BB962C8B-B14F-4D97-AF65-F5344CB8AC3E}">
        <p14:creationId xmlns:p14="http://schemas.microsoft.com/office/powerpoint/2010/main" val="410679943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9536" y="260648"/>
            <a:ext cx="8424936" cy="720080"/>
          </a:xfrm>
        </p:spPr>
        <p:txBody>
          <a:bodyPr>
            <a:normAutofit/>
          </a:bodyPr>
          <a:lstStyle/>
          <a:p>
            <a:pPr algn="ctr"/>
            <a:r>
              <a:rPr lang="fr-FR" sz="3200" b="1" dirty="0">
                <a:solidFill>
                  <a:srgbClr val="C00000"/>
                </a:solidFill>
                <a:highlight>
                  <a:srgbClr val="FFFF00"/>
                </a:highlight>
              </a:rPr>
              <a:t>Les modifications successives</a:t>
            </a:r>
          </a:p>
        </p:txBody>
      </p:sp>
      <p:sp>
        <p:nvSpPr>
          <p:cNvPr id="3" name="Espace réservé du contenu 2"/>
          <p:cNvSpPr>
            <a:spLocks noGrp="1"/>
          </p:cNvSpPr>
          <p:nvPr>
            <p:ph sz="quarter" idx="1"/>
          </p:nvPr>
        </p:nvSpPr>
        <p:spPr>
          <a:xfrm>
            <a:off x="647114" y="1167618"/>
            <a:ext cx="11043138" cy="4852182"/>
          </a:xfrm>
        </p:spPr>
        <p:txBody>
          <a:bodyPr>
            <a:normAutofit/>
          </a:bodyPr>
          <a:lstStyle/>
          <a:p>
            <a:endParaRPr lang="fr-FR" dirty="0"/>
          </a:p>
          <a:p>
            <a:r>
              <a:rPr lang="fr-FR" dirty="0"/>
              <a:t>Depuis la réforme de l'institution prud'homale opérée par la loi du 18.01.79, la procédure de référé a connu 6 modifications :</a:t>
            </a:r>
          </a:p>
          <a:p>
            <a:endParaRPr lang="fr-FR" dirty="0"/>
          </a:p>
          <a:p>
            <a:r>
              <a:rPr lang="fr-FR" b="1" dirty="0"/>
              <a:t>Le décret du 8 septembre 1981 </a:t>
            </a:r>
            <a:r>
              <a:rPr lang="fr-FR" dirty="0"/>
              <a:t>portant modification de l'article R1455-4  du Code du travail) a imposé que soit tenue </a:t>
            </a:r>
            <a:r>
              <a:rPr lang="fr-FR" b="1" dirty="0">
                <a:solidFill>
                  <a:srgbClr val="C00000"/>
                </a:solidFill>
              </a:rPr>
              <a:t>une audience de référé par semaine </a:t>
            </a:r>
            <a:r>
              <a:rPr lang="fr-FR" dirty="0"/>
              <a:t>et a donné la possibilité au président après avis du vice-président de déplacer les audiences et de fixer des audiences supplémentaires.</a:t>
            </a:r>
          </a:p>
          <a:p>
            <a:endParaRPr lang="fr-FR" dirty="0"/>
          </a:p>
          <a:p>
            <a:r>
              <a:rPr lang="fr-FR" b="1" dirty="0"/>
              <a:t>Le décret du 15 décembre 1986 </a:t>
            </a:r>
            <a:r>
              <a:rPr lang="fr-FR" dirty="0"/>
              <a:t>a institué une</a:t>
            </a:r>
            <a:r>
              <a:rPr lang="fr-FR" b="1" dirty="0">
                <a:solidFill>
                  <a:srgbClr val="C00000"/>
                </a:solidFill>
              </a:rPr>
              <a:t> passerelle entre la procédure de référé et la procédure au fond</a:t>
            </a:r>
            <a:r>
              <a:rPr lang="fr-FR" dirty="0"/>
              <a:t> lorsque la demande présente une particulière urgence, avec l'accord de toutes les parties et après avoir procédé elle-même à une tentative de conciliation en audience non publique . Cf article R1455-8 du code du travail</a:t>
            </a:r>
          </a:p>
          <a:p>
            <a:endParaRPr lang="fr-FR" dirty="0"/>
          </a:p>
          <a:p>
            <a:endParaRPr lang="fr-FR" dirty="0"/>
          </a:p>
        </p:txBody>
      </p:sp>
    </p:spTree>
    <p:extLst>
      <p:ext uri="{BB962C8B-B14F-4D97-AF65-F5344CB8AC3E}">
        <p14:creationId xmlns:p14="http://schemas.microsoft.com/office/powerpoint/2010/main" val="103201393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9536" y="260648"/>
            <a:ext cx="8424936" cy="720080"/>
          </a:xfrm>
        </p:spPr>
        <p:txBody>
          <a:bodyPr>
            <a:normAutofit/>
          </a:bodyPr>
          <a:lstStyle/>
          <a:p>
            <a:pPr algn="ctr"/>
            <a:r>
              <a:rPr lang="fr-FR" sz="3200" b="1" dirty="0">
                <a:solidFill>
                  <a:srgbClr val="C00000"/>
                </a:solidFill>
                <a:highlight>
                  <a:srgbClr val="FFFF00"/>
                </a:highlight>
              </a:rPr>
              <a:t>Les modifications successives</a:t>
            </a:r>
          </a:p>
        </p:txBody>
      </p:sp>
      <p:sp>
        <p:nvSpPr>
          <p:cNvPr id="3" name="Espace réservé du contenu 2"/>
          <p:cNvSpPr>
            <a:spLocks noGrp="1"/>
          </p:cNvSpPr>
          <p:nvPr>
            <p:ph sz="quarter" idx="1"/>
          </p:nvPr>
        </p:nvSpPr>
        <p:spPr>
          <a:xfrm>
            <a:off x="942535" y="1447800"/>
            <a:ext cx="10930597" cy="4572000"/>
          </a:xfrm>
        </p:spPr>
        <p:txBody>
          <a:bodyPr>
            <a:normAutofit/>
          </a:bodyPr>
          <a:lstStyle/>
          <a:p>
            <a:endParaRPr lang="fr-FR" dirty="0"/>
          </a:p>
          <a:p>
            <a:r>
              <a:rPr lang="fr-FR" sz="2000" b="1" dirty="0"/>
              <a:t>Le décret du 14 mars 1986 </a:t>
            </a:r>
            <a:r>
              <a:rPr lang="fr-FR" sz="2000" dirty="0"/>
              <a:t>portant modification de l'article 490 du code de procédure civile a </a:t>
            </a:r>
            <a:r>
              <a:rPr lang="fr-FR" sz="2000" b="1" dirty="0">
                <a:solidFill>
                  <a:srgbClr val="C00000"/>
                </a:solidFill>
              </a:rPr>
              <a:t>assujetti les ordonnances de référé au taux de compétence pour l'ouverture des voies de recours </a:t>
            </a:r>
            <a:r>
              <a:rPr lang="fr-FR" sz="2000" dirty="0"/>
              <a:t>(jusque là seul l'appel était la voie de recours ouverte par le Code de Procédure Civile, même si la jurisprudence avait tendance à accepter les autres voies de recours).</a:t>
            </a:r>
          </a:p>
          <a:p>
            <a:endParaRPr lang="fr-FR" sz="2000" dirty="0"/>
          </a:p>
          <a:p>
            <a:r>
              <a:rPr lang="fr-FR" sz="2000" dirty="0"/>
              <a:t>"</a:t>
            </a:r>
            <a:r>
              <a:rPr lang="fr-FR" sz="2000" i="1" dirty="0"/>
              <a:t>L'ordonnance de Référé peut être frappée d'appel à moins qu'elle n'émane du premier président de la cour d'appel ou qu'elle n'ait été rendue en dernier ressort en raison du montant ou de l'objet de la demande.</a:t>
            </a:r>
          </a:p>
          <a:p>
            <a:r>
              <a:rPr lang="fr-FR" sz="2000" i="1" dirty="0"/>
              <a:t>L'ordonnance rendue en dernier ressort par défaut est susceptible d'opposition.</a:t>
            </a:r>
          </a:p>
          <a:p>
            <a:r>
              <a:rPr lang="fr-FR" sz="2000" i="1" dirty="0"/>
              <a:t>Le délai d'appel ou d'opposition est de quinze jours."</a:t>
            </a:r>
          </a:p>
        </p:txBody>
      </p:sp>
    </p:spTree>
    <p:extLst>
      <p:ext uri="{BB962C8B-B14F-4D97-AF65-F5344CB8AC3E}">
        <p14:creationId xmlns:p14="http://schemas.microsoft.com/office/powerpoint/2010/main" val="69347313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9536" y="260648"/>
            <a:ext cx="8424936" cy="720080"/>
          </a:xfrm>
        </p:spPr>
        <p:txBody>
          <a:bodyPr>
            <a:normAutofit/>
          </a:bodyPr>
          <a:lstStyle/>
          <a:p>
            <a:pPr algn="ctr"/>
            <a:r>
              <a:rPr lang="fr-FR" sz="3200" b="1" dirty="0">
                <a:solidFill>
                  <a:srgbClr val="C00000"/>
                </a:solidFill>
                <a:highlight>
                  <a:srgbClr val="FFFF00"/>
                </a:highlight>
              </a:rPr>
              <a:t>Les modifications successives</a:t>
            </a:r>
          </a:p>
        </p:txBody>
      </p:sp>
      <p:sp>
        <p:nvSpPr>
          <p:cNvPr id="3" name="Espace réservé du contenu 2"/>
          <p:cNvSpPr>
            <a:spLocks noGrp="1"/>
          </p:cNvSpPr>
          <p:nvPr>
            <p:ph sz="quarter" idx="1"/>
          </p:nvPr>
        </p:nvSpPr>
        <p:spPr>
          <a:xfrm>
            <a:off x="562708" y="1195754"/>
            <a:ext cx="11155680" cy="4824046"/>
          </a:xfrm>
        </p:spPr>
        <p:txBody>
          <a:bodyPr>
            <a:normAutofit lnSpcReduction="10000"/>
          </a:bodyPr>
          <a:lstStyle/>
          <a:p>
            <a:endParaRPr lang="fr-FR" dirty="0"/>
          </a:p>
          <a:p>
            <a:r>
              <a:rPr lang="fr-FR" sz="2000" b="1" dirty="0"/>
              <a:t>Le décret du 29 juin 1987</a:t>
            </a:r>
            <a:r>
              <a:rPr lang="fr-FR" sz="2000" dirty="0"/>
              <a:t> a aligné la compétence du référé prud'homal sur celle du référé civil en permettant d'ordonner </a:t>
            </a:r>
            <a:r>
              <a:rPr lang="fr-FR" sz="2000" b="1" dirty="0"/>
              <a:t>l'exécution d'une obligation même s'il s'agit d'une obligation de faire</a:t>
            </a:r>
            <a:r>
              <a:rPr lang="fr-FR" sz="2000" dirty="0"/>
              <a:t>. L’Article R1455-7 (ex </a:t>
            </a:r>
            <a:r>
              <a:rPr lang="fr-FR" sz="2000" dirty="0" err="1"/>
              <a:t>art.R</a:t>
            </a:r>
            <a:r>
              <a:rPr lang="fr-FR" sz="2000" dirty="0"/>
              <a:t>. 516.31 al.2 ) dispose: “ </a:t>
            </a:r>
            <a:r>
              <a:rPr lang="fr-FR" sz="2000" b="1" i="1" dirty="0"/>
              <a:t>Dans le cas où l'existence de l'obligation n'est pas sérieusement contestable, la formation de référé peut accorder une provision au créancier ou ordonner l'exécution de l'obligation même s'il s'agit d'une obligation de faire</a:t>
            </a:r>
            <a:r>
              <a:rPr lang="fr-FR" sz="2000" dirty="0"/>
              <a:t>”.</a:t>
            </a:r>
          </a:p>
          <a:p>
            <a:endParaRPr lang="fr-FR" sz="2000" dirty="0"/>
          </a:p>
          <a:p>
            <a:r>
              <a:rPr lang="fr-FR" sz="2000" b="1" dirty="0"/>
              <a:t>Le décret du 17 juin 1988</a:t>
            </a:r>
            <a:r>
              <a:rPr lang="fr-FR" sz="2000" dirty="0"/>
              <a:t> (JO 22/06/88 p. 8249) a apporté une précision quant aux mesures de remise en état. </a:t>
            </a:r>
          </a:p>
          <a:p>
            <a:r>
              <a:rPr lang="fr-FR" sz="2000" dirty="0"/>
              <a:t>L’article R1455-6  dispose: “</a:t>
            </a:r>
            <a:r>
              <a:rPr lang="fr-FR" sz="2000" b="1" i="1" dirty="0"/>
              <a:t>La formation de référé peut toujours, même en présence d'une contestation sérieuse, prescrire les mesures conservatoires ou de remise en état qui s'imposent pour prévenir un dommage imminent ou pour faire cesser un trouble manifestement illicite”.</a:t>
            </a:r>
          </a:p>
          <a:p>
            <a:endParaRPr lang="fr-FR" dirty="0"/>
          </a:p>
        </p:txBody>
      </p:sp>
    </p:spTree>
    <p:extLst>
      <p:ext uri="{BB962C8B-B14F-4D97-AF65-F5344CB8AC3E}">
        <p14:creationId xmlns:p14="http://schemas.microsoft.com/office/powerpoint/2010/main" val="150125589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9536" y="260648"/>
            <a:ext cx="8424936" cy="720080"/>
          </a:xfrm>
        </p:spPr>
        <p:txBody>
          <a:bodyPr>
            <a:normAutofit/>
          </a:bodyPr>
          <a:lstStyle/>
          <a:p>
            <a:pPr algn="ctr"/>
            <a:r>
              <a:rPr lang="fr-FR" sz="3200" dirty="0">
                <a:solidFill>
                  <a:srgbClr val="C00000"/>
                </a:solidFill>
                <a:highlight>
                  <a:srgbClr val="FFFF00"/>
                </a:highlight>
              </a:rPr>
              <a:t>Les modifications successives</a:t>
            </a:r>
          </a:p>
        </p:txBody>
      </p:sp>
      <p:sp>
        <p:nvSpPr>
          <p:cNvPr id="3" name="Espace réservé du contenu 2"/>
          <p:cNvSpPr>
            <a:spLocks noGrp="1"/>
          </p:cNvSpPr>
          <p:nvPr>
            <p:ph sz="quarter" idx="1"/>
          </p:nvPr>
        </p:nvSpPr>
        <p:spPr>
          <a:xfrm>
            <a:off x="675249" y="1181686"/>
            <a:ext cx="11310425" cy="5233182"/>
          </a:xfrm>
        </p:spPr>
        <p:txBody>
          <a:bodyPr>
            <a:normAutofit lnSpcReduction="10000"/>
          </a:bodyPr>
          <a:lstStyle/>
          <a:p>
            <a:pPr algn="ctr"/>
            <a:r>
              <a:rPr lang="fr-FR" b="1" dirty="0">
                <a:solidFill>
                  <a:schemeClr val="bg2">
                    <a:lumMod val="25000"/>
                  </a:schemeClr>
                </a:solidFill>
              </a:rPr>
              <a:t>LA PROCEDURE &lt;&lt;EN LA FORME DES REFERES&gt;&gt; A ÉTÉ RENOMMEE &lt;&lt;SELON LA PROCEDURE ACCELEREE AU FOND&gt;&gt;</a:t>
            </a:r>
          </a:p>
          <a:p>
            <a:r>
              <a:rPr lang="fr-FR" b="1" dirty="0">
                <a:solidFill>
                  <a:srgbClr val="C00000"/>
                </a:solidFill>
              </a:rPr>
              <a:t>Contestation des avis et mesures émis par le médecin du travail</a:t>
            </a:r>
          </a:p>
          <a:p>
            <a:r>
              <a:rPr lang="fr-FR" b="1" dirty="0"/>
              <a:t> Article R4624-45 (</a:t>
            </a:r>
            <a:r>
              <a:rPr lang="fr-FR" dirty="0"/>
              <a:t>Modifié par Décret n°2019-1419 du 20 décembre 2019 - art. 10)</a:t>
            </a:r>
          </a:p>
          <a:p>
            <a:r>
              <a:rPr lang="fr-FR" b="1" dirty="0"/>
              <a:t>En cas de contestation portant sur les avis, propositions, conclusions écrites ou indications reposant sur des éléments de nature médicale émis par le médecin du travail mentionnés à l'article L. 4624-7, le conseil de prud'hommes statuant selon la procédure accélérée au fond est saisi dans un délai de quinze jours à compter de leur notification. Les modalités de recours ainsi que ce délai sont mentionnés sur les avis et mesures émis par le médecin du travail.</a:t>
            </a:r>
          </a:p>
          <a:p>
            <a:r>
              <a:rPr lang="fr-FR" b="1" dirty="0">
                <a:solidFill>
                  <a:srgbClr val="FF0000"/>
                </a:solidFill>
              </a:rPr>
              <a:t>Le conseil de prud'hommes statue selon la procédure accélérée au fond </a:t>
            </a:r>
            <a:r>
              <a:rPr lang="fr-FR" b="1" dirty="0"/>
              <a:t>dans les conditions prévues à l'article R. 1455-12.</a:t>
            </a:r>
          </a:p>
          <a:p>
            <a:r>
              <a:rPr lang="fr-FR" b="1" dirty="0"/>
              <a:t>Le médecin du travail informé de la contestation peut être entendu par le médecin-inspecteur du travail</a:t>
            </a:r>
          </a:p>
          <a:p>
            <a:endParaRPr lang="fr-FR" b="1" dirty="0"/>
          </a:p>
          <a:p>
            <a:r>
              <a:rPr lang="fr-FR" i="1" dirty="0"/>
              <a:t>Conformément à l'article 24 du décret n° 2019-1419 du 20 décembre 2019, les dispositions qui résultent du décret précité s'appliquent aux demandes introduites à compter du 1er janvier 2020.</a:t>
            </a:r>
          </a:p>
          <a:p>
            <a:endParaRPr lang="fr-FR" dirty="0"/>
          </a:p>
        </p:txBody>
      </p:sp>
    </p:spTree>
    <p:extLst>
      <p:ext uri="{BB962C8B-B14F-4D97-AF65-F5344CB8AC3E}">
        <p14:creationId xmlns:p14="http://schemas.microsoft.com/office/powerpoint/2010/main" val="352241662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9536" y="260648"/>
            <a:ext cx="8424936" cy="720080"/>
          </a:xfrm>
        </p:spPr>
        <p:txBody>
          <a:bodyPr>
            <a:normAutofit/>
          </a:bodyPr>
          <a:lstStyle/>
          <a:p>
            <a:pPr algn="ctr"/>
            <a:r>
              <a:rPr lang="fr-FR" sz="3200" b="1" dirty="0">
                <a:solidFill>
                  <a:srgbClr val="C00000"/>
                </a:solidFill>
                <a:highlight>
                  <a:srgbClr val="FFFF00"/>
                </a:highlight>
              </a:rPr>
              <a:t>définition</a:t>
            </a:r>
          </a:p>
        </p:txBody>
      </p:sp>
      <p:sp>
        <p:nvSpPr>
          <p:cNvPr id="3" name="Espace réservé du contenu 2"/>
          <p:cNvSpPr>
            <a:spLocks noGrp="1"/>
          </p:cNvSpPr>
          <p:nvPr>
            <p:ph sz="quarter" idx="1"/>
          </p:nvPr>
        </p:nvSpPr>
        <p:spPr>
          <a:xfrm>
            <a:off x="984737" y="1447800"/>
            <a:ext cx="10930597" cy="4572000"/>
          </a:xfrm>
        </p:spPr>
        <p:txBody>
          <a:bodyPr/>
          <a:lstStyle/>
          <a:p>
            <a:r>
              <a:rPr lang="fr-FR" dirty="0"/>
              <a:t>  </a:t>
            </a:r>
            <a:r>
              <a:rPr lang="fr-FR" sz="2400" dirty="0">
                <a:latin typeface="Calibri" panose="020F0502020204030204" pitchFamily="34" charset="0"/>
                <a:cs typeface="Calibri" panose="020F0502020204030204" pitchFamily="34" charset="0"/>
              </a:rPr>
              <a:t>L'article 484 du code de procédure civile offre une très riche définition : </a:t>
            </a:r>
          </a:p>
          <a:p>
            <a:endParaRPr lang="fr-FR" sz="2400" dirty="0">
              <a:latin typeface="Calibri" panose="020F0502020204030204" pitchFamily="34" charset="0"/>
              <a:cs typeface="Calibri" panose="020F0502020204030204" pitchFamily="34" charset="0"/>
            </a:endParaRPr>
          </a:p>
          <a:p>
            <a:r>
              <a:rPr lang="fr-FR" sz="2400" dirty="0">
                <a:latin typeface="Calibri" panose="020F0502020204030204" pitchFamily="34" charset="0"/>
                <a:cs typeface="Calibri" panose="020F0502020204030204" pitchFamily="34" charset="0"/>
              </a:rPr>
              <a:t>L'ordonnance de référé est une </a:t>
            </a:r>
            <a:r>
              <a:rPr lang="fr-FR" sz="2400" b="1" dirty="0">
                <a:solidFill>
                  <a:srgbClr val="C00000"/>
                </a:solidFill>
                <a:latin typeface="Calibri" panose="020F0502020204030204" pitchFamily="34" charset="0"/>
                <a:cs typeface="Calibri" panose="020F0502020204030204" pitchFamily="34" charset="0"/>
              </a:rPr>
              <a:t>décision provisoire </a:t>
            </a:r>
            <a:r>
              <a:rPr lang="fr-FR" sz="2400" dirty="0">
                <a:latin typeface="Calibri" panose="020F0502020204030204" pitchFamily="34" charset="0"/>
                <a:cs typeface="Calibri" panose="020F0502020204030204" pitchFamily="34" charset="0"/>
              </a:rPr>
              <a:t>rendue à la demande d'une partie, </a:t>
            </a:r>
            <a:r>
              <a:rPr lang="fr-FR" sz="2400" b="1" dirty="0">
                <a:solidFill>
                  <a:srgbClr val="C00000"/>
                </a:solidFill>
                <a:latin typeface="Calibri" panose="020F0502020204030204" pitchFamily="34" charset="0"/>
                <a:cs typeface="Calibri" panose="020F0502020204030204" pitchFamily="34" charset="0"/>
              </a:rPr>
              <a:t>l'autre présente ou appelée</a:t>
            </a:r>
            <a:r>
              <a:rPr lang="fr-FR" sz="2400" dirty="0">
                <a:latin typeface="Calibri" panose="020F0502020204030204" pitchFamily="34" charset="0"/>
                <a:cs typeface="Calibri" panose="020F0502020204030204" pitchFamily="34" charset="0"/>
              </a:rPr>
              <a:t>, dans les cas où la loi confère à un </a:t>
            </a:r>
            <a:r>
              <a:rPr lang="fr-FR" sz="2400" b="1" dirty="0">
                <a:solidFill>
                  <a:srgbClr val="C00000"/>
                </a:solidFill>
                <a:latin typeface="Calibri" panose="020F0502020204030204" pitchFamily="34" charset="0"/>
                <a:cs typeface="Calibri" panose="020F0502020204030204" pitchFamily="34" charset="0"/>
              </a:rPr>
              <a:t>juge qui n'est pas saisi du principal</a:t>
            </a:r>
            <a:r>
              <a:rPr lang="fr-FR" sz="2400" dirty="0">
                <a:latin typeface="Calibri" panose="020F0502020204030204" pitchFamily="34" charset="0"/>
                <a:cs typeface="Calibri" panose="020F0502020204030204" pitchFamily="34" charset="0"/>
              </a:rPr>
              <a:t>, le pouvoir d'ordonner immédiatement les </a:t>
            </a:r>
            <a:r>
              <a:rPr lang="fr-FR" sz="2400" b="1" dirty="0">
                <a:solidFill>
                  <a:srgbClr val="C00000"/>
                </a:solidFill>
                <a:latin typeface="Calibri" panose="020F0502020204030204" pitchFamily="34" charset="0"/>
                <a:cs typeface="Calibri" panose="020F0502020204030204" pitchFamily="34" charset="0"/>
              </a:rPr>
              <a:t>mesures nécessaires </a:t>
            </a:r>
          </a:p>
          <a:p>
            <a:r>
              <a:rPr lang="fr-FR" sz="2400" dirty="0">
                <a:latin typeface="Calibri" panose="020F0502020204030204" pitchFamily="34" charset="0"/>
                <a:cs typeface="Calibri" panose="020F0502020204030204" pitchFamily="34" charset="0"/>
              </a:rPr>
              <a:t>Commune à l'ensemble des sections et dotée de pouvoirs similaires à ceux des juges des référés des autres juridictions de l'ordre judiciaire, </a:t>
            </a:r>
            <a:r>
              <a:rPr lang="fr-FR" sz="2400" b="1" dirty="0">
                <a:solidFill>
                  <a:srgbClr val="C00000"/>
                </a:solidFill>
                <a:latin typeface="Calibri" panose="020F0502020204030204" pitchFamily="34" charset="0"/>
                <a:cs typeface="Calibri" panose="020F0502020204030204" pitchFamily="34" charset="0"/>
              </a:rPr>
              <a:t>la formation de référé prud'homal permet aux parties d'obtenir rapidement une décision provisoire, exécutoire de plein droit à titre de provision bien que dénuée d'autorité de chose jugée au principal </a:t>
            </a:r>
            <a:r>
              <a:rPr lang="fr-FR" sz="2400" b="1" dirty="0">
                <a:latin typeface="Calibri" panose="020F0502020204030204" pitchFamily="34" charset="0"/>
                <a:cs typeface="Calibri" panose="020F0502020204030204" pitchFamily="34" charset="0"/>
              </a:rPr>
              <a:t>(Soc. 1er avr. 2008, no 07-40.114 , RJS 2008. 526, no 653).</a:t>
            </a:r>
            <a:endParaRPr lang="fr-FR" sz="2400" b="1" dirty="0">
              <a:solidFill>
                <a:srgbClr val="C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10931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48367" y="437167"/>
            <a:ext cx="9816489" cy="263786"/>
          </a:xfrm>
          <a:solidFill>
            <a:srgbClr val="FFFF00"/>
          </a:solidFill>
        </p:spPr>
        <p:txBody>
          <a:bodyPr>
            <a:normAutofit fontScale="90000"/>
          </a:bodyPr>
          <a:lstStyle/>
          <a:p>
            <a:endParaRPr lang="fr-FR" sz="3200" dirty="0"/>
          </a:p>
        </p:txBody>
      </p:sp>
      <p:sp>
        <p:nvSpPr>
          <p:cNvPr id="3" name="Espace réservé du contenu 2"/>
          <p:cNvSpPr>
            <a:spLocks noGrp="1"/>
          </p:cNvSpPr>
          <p:nvPr>
            <p:ph idx="1"/>
          </p:nvPr>
        </p:nvSpPr>
        <p:spPr>
          <a:xfrm>
            <a:off x="787791" y="1152907"/>
            <a:ext cx="11169747" cy="5374502"/>
          </a:xfrm>
        </p:spPr>
        <p:txBody>
          <a:bodyPr>
            <a:normAutofit lnSpcReduction="10000"/>
          </a:bodyPr>
          <a:lstStyle/>
          <a:p>
            <a:r>
              <a:rPr lang="fr-FR" sz="2400" b="1" dirty="0">
                <a:latin typeface="Calibri" panose="020F0502020204030204" pitchFamily="34" charset="0"/>
                <a:cs typeface="Calibri" panose="020F0502020204030204" pitchFamily="34" charset="0"/>
              </a:rPr>
              <a:t>le bureau de jugement comprend 4 conseillers au maximum (auparavant pas de limite maximale à condition de respecter la parité)</a:t>
            </a:r>
          </a:p>
          <a:p>
            <a:r>
              <a:rPr lang="fr-FR" sz="2400" b="1" dirty="0">
                <a:latin typeface="Calibri" panose="020F0502020204030204" pitchFamily="34" charset="0"/>
                <a:cs typeface="Calibri" panose="020F0502020204030204" pitchFamily="34" charset="0"/>
              </a:rPr>
              <a:t>le bureau de jugement restreint comprend 2 conseillers</a:t>
            </a:r>
          </a:p>
          <a:p>
            <a:pPr marL="0" indent="0">
              <a:buNone/>
            </a:pPr>
            <a:r>
              <a:rPr lang="fr-FR" sz="2400" b="1" dirty="0">
                <a:solidFill>
                  <a:schemeClr val="accent6">
                    <a:lumMod val="75000"/>
                  </a:schemeClr>
                </a:solidFill>
                <a:latin typeface="Calibri" panose="020F0502020204030204" pitchFamily="34" charset="0"/>
                <a:cs typeface="Calibri" panose="020F0502020204030204" pitchFamily="34" charset="0"/>
              </a:rPr>
              <a:t>le bureau de conciliation et d’orientation peut :</a:t>
            </a:r>
          </a:p>
          <a:p>
            <a:r>
              <a:rPr lang="fr-FR" sz="2400" dirty="0">
                <a:latin typeface="Calibri" panose="020F0502020204030204" pitchFamily="34" charset="0"/>
                <a:cs typeface="Calibri" panose="020F0502020204030204" pitchFamily="34" charset="0"/>
              </a:rPr>
              <a:t>entendre chacune des parties séparément et dans la confidentialité.</a:t>
            </a:r>
          </a:p>
          <a:p>
            <a:r>
              <a:rPr lang="fr-FR" sz="2400" dirty="0">
                <a:latin typeface="Calibri" panose="020F0502020204030204" pitchFamily="34" charset="0"/>
                <a:cs typeface="Calibri" panose="020F0502020204030204" pitchFamily="34" charset="0"/>
              </a:rPr>
              <a:t>avec l’accord des parties, renvoyer l’affaire devant le bureau de jugement dans sa composition restreinte qui doit statuer dans un </a:t>
            </a:r>
            <a:r>
              <a:rPr lang="fr-FR" sz="2400" b="1" dirty="0">
                <a:solidFill>
                  <a:srgbClr val="C00000"/>
                </a:solidFill>
                <a:latin typeface="Calibri" panose="020F0502020204030204" pitchFamily="34" charset="0"/>
                <a:cs typeface="Calibri" panose="020F0502020204030204" pitchFamily="34" charset="0"/>
              </a:rPr>
              <a:t>délai de trois mois</a:t>
            </a:r>
            <a:r>
              <a:rPr lang="fr-FR" sz="2400" dirty="0">
                <a:solidFill>
                  <a:srgbClr val="C00000"/>
                </a:solidFill>
                <a:latin typeface="Calibri" panose="020F0502020204030204" pitchFamily="34" charset="0"/>
                <a:cs typeface="Calibri" panose="020F0502020204030204" pitchFamily="34" charset="0"/>
              </a:rPr>
              <a:t> </a:t>
            </a:r>
            <a:r>
              <a:rPr lang="fr-FR" sz="2400" dirty="0">
                <a:latin typeface="Calibri" panose="020F0502020204030204" pitchFamily="34" charset="0"/>
                <a:cs typeface="Calibri" panose="020F0502020204030204" pitchFamily="34" charset="0"/>
              </a:rPr>
              <a:t>(Si le litige porte sur un </a:t>
            </a:r>
            <a:r>
              <a:rPr lang="fr-FR" sz="2400" b="1" dirty="0">
                <a:solidFill>
                  <a:srgbClr val="C00000"/>
                </a:solidFill>
                <a:latin typeface="Calibri" panose="020F0502020204030204" pitchFamily="34" charset="0"/>
                <a:cs typeface="Calibri" panose="020F0502020204030204" pitchFamily="34" charset="0"/>
              </a:rPr>
              <a:t>licenciement</a:t>
            </a:r>
            <a:r>
              <a:rPr lang="fr-FR" sz="2400" dirty="0">
                <a:latin typeface="Calibri" panose="020F0502020204030204" pitchFamily="34" charset="0"/>
                <a:cs typeface="Calibri" panose="020F0502020204030204" pitchFamily="34" charset="0"/>
              </a:rPr>
              <a:t> ou une demande de </a:t>
            </a:r>
            <a:r>
              <a:rPr lang="fr-FR" sz="2400" b="1" dirty="0">
                <a:solidFill>
                  <a:srgbClr val="C00000"/>
                </a:solidFill>
                <a:latin typeface="Calibri" panose="020F0502020204030204" pitchFamily="34" charset="0"/>
                <a:cs typeface="Calibri" panose="020F0502020204030204" pitchFamily="34" charset="0"/>
              </a:rPr>
              <a:t>résiliation judiciaire</a:t>
            </a:r>
            <a:r>
              <a:rPr lang="fr-FR" sz="2400" dirty="0">
                <a:latin typeface="Calibri" panose="020F0502020204030204" pitchFamily="34" charset="0"/>
                <a:cs typeface="Calibri" panose="020F0502020204030204" pitchFamily="34" charset="0"/>
              </a:rPr>
              <a:t>) ; </a:t>
            </a:r>
          </a:p>
          <a:p>
            <a:r>
              <a:rPr lang="fr-FR" sz="2400" dirty="0">
                <a:latin typeface="Calibri" panose="020F0502020204030204" pitchFamily="34" charset="0"/>
                <a:cs typeface="Calibri" panose="020F0502020204030204" pitchFamily="34" charset="0"/>
              </a:rPr>
              <a:t>si les parties le demandent ou si la nature du litige le justifie, renvoyer l’affaire devant </a:t>
            </a:r>
            <a:r>
              <a:rPr lang="fr-FR" sz="2400" b="1" dirty="0">
                <a:latin typeface="Calibri" panose="020F0502020204030204" pitchFamily="34" charset="0"/>
                <a:cs typeface="Calibri" panose="020F0502020204030204" pitchFamily="34" charset="0"/>
              </a:rPr>
              <a:t>le bureau de jugement présidé par le juge départiteur</a:t>
            </a:r>
            <a:r>
              <a:rPr lang="fr-FR" sz="2400" dirty="0">
                <a:latin typeface="Calibri" panose="020F0502020204030204" pitchFamily="34" charset="0"/>
                <a:cs typeface="Calibri" panose="020F0502020204030204" pitchFamily="34" charset="0"/>
              </a:rPr>
              <a:t>. </a:t>
            </a:r>
          </a:p>
          <a:p>
            <a:r>
              <a:rPr lang="fr-FR" sz="2400" dirty="0">
                <a:latin typeface="Calibri" panose="020F0502020204030204" pitchFamily="34" charset="0"/>
                <a:cs typeface="Calibri" panose="020F0502020204030204" pitchFamily="34" charset="0"/>
              </a:rPr>
              <a:t>statuer en tant que bureau de jugement restreint en l'état des pièces et moyens contradictoirement communiqués </a:t>
            </a:r>
            <a:r>
              <a:rPr lang="fr-FR" sz="2400" b="1" dirty="0">
                <a:solidFill>
                  <a:srgbClr val="C00000"/>
                </a:solidFill>
                <a:latin typeface="Calibri" panose="020F0502020204030204" pitchFamily="34" charset="0"/>
                <a:cs typeface="Calibri" panose="020F0502020204030204" pitchFamily="34" charset="0"/>
              </a:rPr>
              <a:t>en l’absence de l’autre partie </a:t>
            </a:r>
          </a:p>
          <a:p>
            <a:r>
              <a:rPr lang="fr-FR" sz="2400" dirty="0">
                <a:latin typeface="Calibri" panose="020F0502020204030204" pitchFamily="34" charset="0"/>
                <a:cs typeface="Calibri" panose="020F0502020204030204" pitchFamily="34" charset="0"/>
              </a:rPr>
              <a:t>Le bureau de conciliation et d'orientation assure la </a:t>
            </a:r>
            <a:r>
              <a:rPr lang="fr-FR" sz="2400" b="1" dirty="0">
                <a:solidFill>
                  <a:srgbClr val="C00000"/>
                </a:solidFill>
                <a:latin typeface="Calibri" panose="020F0502020204030204" pitchFamily="34" charset="0"/>
                <a:cs typeface="Calibri" panose="020F0502020204030204" pitchFamily="34" charset="0"/>
              </a:rPr>
              <a:t>mise en état </a:t>
            </a:r>
            <a:r>
              <a:rPr lang="fr-FR" sz="2400" dirty="0">
                <a:latin typeface="Calibri" panose="020F0502020204030204" pitchFamily="34" charset="0"/>
                <a:cs typeface="Calibri" panose="020F0502020204030204" pitchFamily="34" charset="0"/>
              </a:rPr>
              <a:t>des affaires.</a:t>
            </a:r>
            <a:endParaRPr lang="fr-FR" sz="2400" b="1" dirty="0">
              <a:latin typeface="Calibri" panose="020F0502020204030204" pitchFamily="34" charset="0"/>
              <a:cs typeface="Calibri" panose="020F0502020204030204" pitchFamily="34" charset="0"/>
            </a:endParaRPr>
          </a:p>
          <a:p>
            <a:endParaRPr lang="fr-FR" dirty="0"/>
          </a:p>
        </p:txBody>
      </p:sp>
      <p:sp>
        <p:nvSpPr>
          <p:cNvPr id="4" name="Espace réservé du numéro de diapositive 3">
            <a:extLst>
              <a:ext uri="{FF2B5EF4-FFF2-40B4-BE49-F238E27FC236}">
                <a16:creationId xmlns:a16="http://schemas.microsoft.com/office/drawing/2014/main" id="{EE3286D9-ED0E-4321-993B-12B2A2618AC5}"/>
              </a:ext>
            </a:extLst>
          </p:cNvPr>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541867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9536" y="260648"/>
            <a:ext cx="8424936" cy="720080"/>
          </a:xfrm>
        </p:spPr>
        <p:txBody>
          <a:bodyPr>
            <a:normAutofit/>
          </a:bodyPr>
          <a:lstStyle/>
          <a:p>
            <a:pPr algn="ctr"/>
            <a:r>
              <a:rPr lang="fr-FR" sz="3200" b="1" dirty="0">
                <a:solidFill>
                  <a:srgbClr val="C00000"/>
                </a:solidFill>
                <a:highlight>
                  <a:srgbClr val="FFFF00"/>
                </a:highlight>
              </a:rPr>
              <a:t>Formation obligatoire &amp; paritaire</a:t>
            </a:r>
          </a:p>
        </p:txBody>
      </p:sp>
      <p:sp>
        <p:nvSpPr>
          <p:cNvPr id="3" name="Espace réservé du contenu 2"/>
          <p:cNvSpPr>
            <a:spLocks noGrp="1"/>
          </p:cNvSpPr>
          <p:nvPr>
            <p:ph sz="quarter" idx="1"/>
          </p:nvPr>
        </p:nvSpPr>
        <p:spPr>
          <a:xfrm>
            <a:off x="858129" y="1447800"/>
            <a:ext cx="11029071" cy="4572000"/>
          </a:xfrm>
        </p:spPr>
        <p:txBody>
          <a:bodyPr/>
          <a:lstStyle/>
          <a:p>
            <a:pPr marL="0" indent="0" fontAlgn="base">
              <a:buNone/>
            </a:pPr>
            <a:endParaRPr lang="fr-FR" dirty="0"/>
          </a:p>
          <a:p>
            <a:pPr fontAlgn="base"/>
            <a:r>
              <a:rPr lang="fr-FR" sz="2400" b="1" dirty="0">
                <a:solidFill>
                  <a:srgbClr val="C00000"/>
                </a:solidFill>
                <a:latin typeface="Calibri" panose="020F0502020204030204" pitchFamily="34" charset="0"/>
                <a:cs typeface="Calibri" panose="020F0502020204030204" pitchFamily="34" charset="0"/>
              </a:rPr>
              <a:t>Chaque conseil de prud’hommes comprend une formation de référé. Cette obligation résulte des articles L1423-1 et R1455-1 du code du travail.</a:t>
            </a:r>
          </a:p>
          <a:p>
            <a:pPr fontAlgn="base"/>
            <a:endParaRPr lang="fr-FR" sz="2400" b="1" dirty="0">
              <a:solidFill>
                <a:srgbClr val="C00000"/>
              </a:solidFill>
              <a:latin typeface="Calibri" panose="020F0502020204030204" pitchFamily="34" charset="0"/>
              <a:cs typeface="Calibri" panose="020F0502020204030204" pitchFamily="34" charset="0"/>
            </a:endParaRPr>
          </a:p>
          <a:p>
            <a:pPr fontAlgn="base"/>
            <a:r>
              <a:rPr lang="fr-FR" sz="2400" dirty="0">
                <a:latin typeface="Calibri" panose="020F0502020204030204" pitchFamily="34" charset="0"/>
                <a:cs typeface="Calibri" panose="020F0502020204030204" pitchFamily="34" charset="0"/>
              </a:rPr>
              <a:t>Avant la réforme de 1979, la formation de référé était facultative, elle était laissée à l’appréciation de chaque conseil de prud’hommes.</a:t>
            </a:r>
          </a:p>
          <a:p>
            <a:pPr fontAlgn="base"/>
            <a:endParaRPr lang="fr-FR" sz="2400" dirty="0">
              <a:latin typeface="Calibri" panose="020F0502020204030204" pitchFamily="34" charset="0"/>
              <a:cs typeface="Calibri" panose="020F0502020204030204" pitchFamily="34" charset="0"/>
            </a:endParaRPr>
          </a:p>
          <a:p>
            <a:pPr fontAlgn="base"/>
            <a:r>
              <a:rPr lang="fr-FR" sz="2400" dirty="0">
                <a:latin typeface="Calibri" panose="020F0502020204030204" pitchFamily="34" charset="0"/>
                <a:cs typeface="Calibri" panose="020F0502020204030204" pitchFamily="34" charset="0"/>
              </a:rPr>
              <a:t>La formation de référé est composée d'un conseiller prud'homme salarié et d'un conseiller prud'homme employeur (C. trav., art. R. 1455-1) </a:t>
            </a:r>
          </a:p>
          <a:p>
            <a:pPr fontAlgn="base"/>
            <a:endParaRPr lang="fr-FR" dirty="0"/>
          </a:p>
        </p:txBody>
      </p:sp>
    </p:spTree>
    <p:extLst>
      <p:ext uri="{BB962C8B-B14F-4D97-AF65-F5344CB8AC3E}">
        <p14:creationId xmlns:p14="http://schemas.microsoft.com/office/powerpoint/2010/main" val="183568404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9536" y="260648"/>
            <a:ext cx="8424936" cy="720080"/>
          </a:xfrm>
        </p:spPr>
        <p:txBody>
          <a:bodyPr>
            <a:normAutofit/>
          </a:bodyPr>
          <a:lstStyle/>
          <a:p>
            <a:pPr algn="ctr"/>
            <a:r>
              <a:rPr lang="fr-FR" sz="3200" b="1" dirty="0">
                <a:solidFill>
                  <a:srgbClr val="C00000"/>
                </a:solidFill>
                <a:highlight>
                  <a:srgbClr val="FFFF00"/>
                </a:highlight>
              </a:rPr>
              <a:t>Désignation des </a:t>
            </a:r>
            <a:r>
              <a:rPr lang="fr-FR" sz="3200" b="1" dirty="0" err="1">
                <a:solidFill>
                  <a:srgbClr val="C00000"/>
                </a:solidFill>
                <a:highlight>
                  <a:srgbClr val="FFFF00"/>
                </a:highlight>
              </a:rPr>
              <a:t>référistes</a:t>
            </a:r>
            <a:endParaRPr lang="fr-FR" sz="3200" b="1" dirty="0">
              <a:solidFill>
                <a:srgbClr val="C00000"/>
              </a:solidFill>
              <a:highlight>
                <a:srgbClr val="FFFF00"/>
              </a:highlight>
            </a:endParaRPr>
          </a:p>
        </p:txBody>
      </p:sp>
      <p:sp>
        <p:nvSpPr>
          <p:cNvPr id="3" name="Espace réservé du contenu 2"/>
          <p:cNvSpPr>
            <a:spLocks noGrp="1"/>
          </p:cNvSpPr>
          <p:nvPr>
            <p:ph sz="quarter" idx="1"/>
          </p:nvPr>
        </p:nvSpPr>
        <p:spPr>
          <a:xfrm>
            <a:off x="801858" y="1322363"/>
            <a:ext cx="11226019" cy="4697437"/>
          </a:xfrm>
        </p:spPr>
        <p:txBody>
          <a:bodyPr>
            <a:normAutofit lnSpcReduction="10000"/>
          </a:bodyPr>
          <a:lstStyle/>
          <a:p>
            <a:endParaRPr lang="fr-FR" dirty="0"/>
          </a:p>
          <a:p>
            <a:r>
              <a:rPr lang="fr-FR" sz="2400" dirty="0">
                <a:latin typeface="Calibri" panose="020F0502020204030204" pitchFamily="34" charset="0"/>
                <a:cs typeface="Calibri" panose="020F0502020204030204" pitchFamily="34" charset="0"/>
              </a:rPr>
              <a:t>Contrairement aux autres juridictions ce n’est pas le président du conseil de prud’hommes qui assure les référés</a:t>
            </a:r>
          </a:p>
          <a:p>
            <a:endParaRPr lang="fr-FR" sz="2400" dirty="0">
              <a:latin typeface="Calibri" panose="020F0502020204030204" pitchFamily="34" charset="0"/>
              <a:cs typeface="Calibri" panose="020F0502020204030204" pitchFamily="34" charset="0"/>
            </a:endParaRPr>
          </a:p>
          <a:p>
            <a:r>
              <a:rPr lang="fr-FR" sz="2400" b="1" dirty="0">
                <a:solidFill>
                  <a:srgbClr val="C00000"/>
                </a:solidFill>
                <a:latin typeface="Calibri" panose="020F0502020204030204" pitchFamily="34" charset="0"/>
                <a:cs typeface="Calibri" panose="020F0502020204030204" pitchFamily="34" charset="0"/>
              </a:rPr>
              <a:t>Les conseillers qui siègent en référé sont élus </a:t>
            </a:r>
            <a:r>
              <a:rPr lang="fr-FR" sz="2400" dirty="0">
                <a:latin typeface="Calibri" panose="020F0502020204030204" pitchFamily="34" charset="0"/>
                <a:cs typeface="Calibri" panose="020F0502020204030204" pitchFamily="34" charset="0"/>
              </a:rPr>
              <a:t>par éléments, c'est à dire : les employeurs par les employeurs et les salariés par les salariés. Chaque collège procède en son sein à une élection au scrutin secret.</a:t>
            </a:r>
          </a:p>
          <a:p>
            <a:endParaRPr lang="fr-FR" sz="2400" dirty="0">
              <a:latin typeface="Calibri" panose="020F0502020204030204" pitchFamily="34" charset="0"/>
              <a:cs typeface="Calibri" panose="020F0502020204030204" pitchFamily="34" charset="0"/>
            </a:endParaRPr>
          </a:p>
          <a:p>
            <a:r>
              <a:rPr lang="fr-FR" sz="2400" dirty="0">
                <a:latin typeface="Calibri" panose="020F0502020204030204" pitchFamily="34" charset="0"/>
                <a:cs typeface="Calibri" panose="020F0502020204030204" pitchFamily="34" charset="0"/>
              </a:rPr>
              <a:t>Aux deux premiers tours, il est exigé une majorité absolue des membres présents. Au troisième tour, la majorité relative suffit. En cas d'égalité de suffrage, le conseiller le plus ancien en fonction est élu. Si deux candidats ont un temps de service égal, la préférence est accordée au plus âgé</a:t>
            </a:r>
          </a:p>
        </p:txBody>
      </p:sp>
    </p:spTree>
    <p:extLst>
      <p:ext uri="{BB962C8B-B14F-4D97-AF65-F5344CB8AC3E}">
        <p14:creationId xmlns:p14="http://schemas.microsoft.com/office/powerpoint/2010/main" val="259005280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9536" y="260648"/>
            <a:ext cx="8424936" cy="720080"/>
          </a:xfrm>
        </p:spPr>
        <p:txBody>
          <a:bodyPr>
            <a:normAutofit/>
          </a:bodyPr>
          <a:lstStyle/>
          <a:p>
            <a:pPr algn="ctr"/>
            <a:r>
              <a:rPr lang="fr-FR" sz="3200" b="1" dirty="0">
                <a:solidFill>
                  <a:srgbClr val="C00000"/>
                </a:solidFill>
                <a:highlight>
                  <a:srgbClr val="FFFF00"/>
                </a:highlight>
              </a:rPr>
              <a:t>présidence</a:t>
            </a:r>
          </a:p>
        </p:txBody>
      </p:sp>
      <p:sp>
        <p:nvSpPr>
          <p:cNvPr id="3" name="Espace réservé du contenu 2"/>
          <p:cNvSpPr>
            <a:spLocks noGrp="1"/>
          </p:cNvSpPr>
          <p:nvPr>
            <p:ph sz="quarter" idx="1"/>
          </p:nvPr>
        </p:nvSpPr>
        <p:spPr>
          <a:xfrm>
            <a:off x="1448972" y="1447800"/>
            <a:ext cx="9537896" cy="4572000"/>
          </a:xfrm>
        </p:spPr>
        <p:txBody>
          <a:bodyPr/>
          <a:lstStyle/>
          <a:p>
            <a:r>
              <a:rPr lang="fr-FR" dirty="0"/>
              <a:t> </a:t>
            </a:r>
            <a:r>
              <a:rPr lang="fr-FR" sz="2400" dirty="0">
                <a:latin typeface="Calibri" panose="020F0502020204030204" pitchFamily="34" charset="0"/>
                <a:cs typeface="Calibri" panose="020F0502020204030204" pitchFamily="34" charset="0"/>
              </a:rPr>
              <a:t>la présidence des audiences est assurée par alternance  .</a:t>
            </a:r>
          </a:p>
          <a:p>
            <a:endParaRPr lang="fr-FR" sz="2400" dirty="0">
              <a:latin typeface="Calibri" panose="020F0502020204030204" pitchFamily="34" charset="0"/>
              <a:cs typeface="Calibri" panose="020F0502020204030204" pitchFamily="34" charset="0"/>
            </a:endParaRPr>
          </a:p>
          <a:p>
            <a:r>
              <a:rPr lang="fr-FR" sz="2400" b="1" dirty="0">
                <a:latin typeface="Calibri" panose="020F0502020204030204" pitchFamily="34" charset="0"/>
                <a:cs typeface="Calibri" panose="020F0502020204030204" pitchFamily="34" charset="0"/>
              </a:rPr>
              <a:t>Article R1455-3 (</a:t>
            </a:r>
            <a:r>
              <a:rPr lang="fr-FR" sz="2400" dirty="0">
                <a:latin typeface="Calibri" panose="020F0502020204030204" pitchFamily="34" charset="0"/>
                <a:cs typeface="Calibri" panose="020F0502020204030204" pitchFamily="34" charset="0"/>
              </a:rPr>
              <a:t>Créé par </a:t>
            </a:r>
            <a:r>
              <a:rPr lang="fr-FR" sz="2400" u="sng" dirty="0">
                <a:latin typeface="Calibri" panose="020F0502020204030204" pitchFamily="34" charset="0"/>
                <a:cs typeface="Calibri" panose="020F0502020204030204" pitchFamily="34" charset="0"/>
                <a:hlinkClick r:id="rId2"/>
              </a:rPr>
              <a:t>Décret n°2008-244 du 7 mars 2008 - art. (V)</a:t>
            </a:r>
            <a:r>
              <a:rPr lang="fr-FR" sz="2400" u="sng" dirty="0">
                <a:latin typeface="Calibri" panose="020F0502020204030204" pitchFamily="34" charset="0"/>
                <a:cs typeface="Calibri" panose="020F0502020204030204" pitchFamily="34" charset="0"/>
              </a:rPr>
              <a:t>)</a:t>
            </a:r>
            <a:br>
              <a:rPr lang="fr-FR" sz="2400" dirty="0">
                <a:latin typeface="Calibri" panose="020F0502020204030204" pitchFamily="34" charset="0"/>
                <a:cs typeface="Calibri" panose="020F0502020204030204" pitchFamily="34" charset="0"/>
              </a:rPr>
            </a:br>
            <a:r>
              <a:rPr lang="fr-FR" sz="2400" dirty="0">
                <a:latin typeface="Calibri" panose="020F0502020204030204" pitchFamily="34" charset="0"/>
                <a:cs typeface="Calibri" panose="020F0502020204030204" pitchFamily="34" charset="0"/>
              </a:rPr>
              <a:t>La présidence des audiences de référé est assurée alternativement par un conseiller prud'homme employeur et par un conseiller prud'homme salarié dans les conditions fixées par le règlement intérieur.</a:t>
            </a:r>
          </a:p>
          <a:p>
            <a:endParaRPr lang="fr-FR" dirty="0"/>
          </a:p>
        </p:txBody>
      </p:sp>
    </p:spTree>
    <p:extLst>
      <p:ext uri="{BB962C8B-B14F-4D97-AF65-F5344CB8AC3E}">
        <p14:creationId xmlns:p14="http://schemas.microsoft.com/office/powerpoint/2010/main" val="65456799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9536" y="260648"/>
            <a:ext cx="8424936" cy="720080"/>
          </a:xfrm>
        </p:spPr>
        <p:txBody>
          <a:bodyPr>
            <a:normAutofit/>
          </a:bodyPr>
          <a:lstStyle/>
          <a:p>
            <a:pPr algn="ctr"/>
            <a:r>
              <a:rPr lang="fr-FR" sz="3200" b="1" dirty="0">
                <a:solidFill>
                  <a:srgbClr val="C00000"/>
                </a:solidFill>
                <a:highlight>
                  <a:srgbClr val="FFFF00"/>
                </a:highlight>
              </a:rPr>
              <a:t>nombre</a:t>
            </a:r>
          </a:p>
        </p:txBody>
      </p:sp>
      <p:sp>
        <p:nvSpPr>
          <p:cNvPr id="3" name="Espace réservé du contenu 2"/>
          <p:cNvSpPr>
            <a:spLocks noGrp="1"/>
          </p:cNvSpPr>
          <p:nvPr>
            <p:ph sz="quarter" idx="1"/>
          </p:nvPr>
        </p:nvSpPr>
        <p:spPr>
          <a:xfrm>
            <a:off x="1919535" y="1447800"/>
            <a:ext cx="9292415" cy="4572000"/>
          </a:xfrm>
        </p:spPr>
        <p:txBody>
          <a:bodyPr>
            <a:normAutofit/>
          </a:bodyPr>
          <a:lstStyle/>
          <a:p>
            <a:r>
              <a:rPr lang="fr-FR" sz="2400" dirty="0">
                <a:latin typeface="Calibri" panose="020F0502020204030204" pitchFamily="34" charset="0"/>
                <a:cs typeface="Calibri" panose="020F0502020204030204" pitchFamily="34" charset="0"/>
              </a:rPr>
              <a:t>Le nombre et la désignation des conseillers appelés à tenir les audiences de référé sont déterminés chaque année par l'assemblée générale du conseil de prud'hommes de manière à assurer, selon un roulement établi par le règlement intérieur, le service des audiences (C. </a:t>
            </a:r>
            <a:r>
              <a:rPr lang="fr-FR" sz="2400" dirty="0" err="1">
                <a:latin typeface="Calibri" panose="020F0502020204030204" pitchFamily="34" charset="0"/>
                <a:cs typeface="Calibri" panose="020F0502020204030204" pitchFamily="34" charset="0"/>
              </a:rPr>
              <a:t>trav</a:t>
            </a:r>
            <a:r>
              <a:rPr lang="fr-FR" sz="2400" dirty="0">
                <a:latin typeface="Calibri" panose="020F0502020204030204" pitchFamily="34" charset="0"/>
                <a:cs typeface="Calibri" panose="020F0502020204030204" pitchFamily="34" charset="0"/>
              </a:rPr>
              <a:t>., art. R. 1455-2, al. 2) </a:t>
            </a:r>
          </a:p>
        </p:txBody>
      </p:sp>
    </p:spTree>
    <p:extLst>
      <p:ext uri="{BB962C8B-B14F-4D97-AF65-F5344CB8AC3E}">
        <p14:creationId xmlns:p14="http://schemas.microsoft.com/office/powerpoint/2010/main" val="371412215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9536" y="260648"/>
            <a:ext cx="8424936" cy="720080"/>
          </a:xfrm>
        </p:spPr>
        <p:txBody>
          <a:bodyPr>
            <a:normAutofit/>
          </a:bodyPr>
          <a:lstStyle/>
          <a:p>
            <a:pPr algn="ctr"/>
            <a:r>
              <a:rPr lang="fr-FR" sz="3200" b="1" dirty="0">
                <a:solidFill>
                  <a:srgbClr val="C00000"/>
                </a:solidFill>
                <a:highlight>
                  <a:srgbClr val="FFFF00"/>
                </a:highlight>
              </a:rPr>
              <a:t>Pouvoirs</a:t>
            </a:r>
          </a:p>
        </p:txBody>
      </p:sp>
      <p:sp>
        <p:nvSpPr>
          <p:cNvPr id="3" name="Espace réservé du contenu 2"/>
          <p:cNvSpPr>
            <a:spLocks noGrp="1"/>
          </p:cNvSpPr>
          <p:nvPr>
            <p:ph sz="quarter" idx="1"/>
          </p:nvPr>
        </p:nvSpPr>
        <p:spPr>
          <a:xfrm>
            <a:off x="1919535" y="1447800"/>
            <a:ext cx="9461227" cy="4572000"/>
          </a:xfrm>
        </p:spPr>
        <p:txBody>
          <a:bodyPr>
            <a:normAutofit/>
          </a:bodyPr>
          <a:lstStyle/>
          <a:p>
            <a:r>
              <a:rPr lang="fr-FR" sz="2400" dirty="0">
                <a:latin typeface="Calibri" panose="020F0502020204030204" pitchFamily="34" charset="0"/>
                <a:cs typeface="Calibri" panose="020F0502020204030204" pitchFamily="34" charset="0"/>
              </a:rPr>
              <a:t>- Dans tous les cas d'urgence, la formation de référé peut, dans la limite de compétence des conseils de prud'hommes, ordonner toutes les mesures qui ne se heurtent à aucune contestation sérieuse ou que justifie l'existence d'un différend (C. </a:t>
            </a:r>
            <a:r>
              <a:rPr lang="fr-FR" sz="2400" dirty="0" err="1">
                <a:latin typeface="Calibri" panose="020F0502020204030204" pitchFamily="34" charset="0"/>
                <a:cs typeface="Calibri" panose="020F0502020204030204" pitchFamily="34" charset="0"/>
              </a:rPr>
              <a:t>trav</a:t>
            </a:r>
            <a:r>
              <a:rPr lang="fr-FR" sz="2400" dirty="0">
                <a:latin typeface="Calibri" panose="020F0502020204030204" pitchFamily="34" charset="0"/>
                <a:cs typeface="Calibri" panose="020F0502020204030204" pitchFamily="34" charset="0"/>
              </a:rPr>
              <a:t>., art. R. 1455-5). </a:t>
            </a:r>
          </a:p>
          <a:p>
            <a:endParaRPr lang="fr-FR" sz="2400" dirty="0">
              <a:latin typeface="Calibri" panose="020F0502020204030204" pitchFamily="34" charset="0"/>
              <a:cs typeface="Calibri" panose="020F0502020204030204" pitchFamily="34" charset="0"/>
            </a:endParaRPr>
          </a:p>
          <a:p>
            <a:r>
              <a:rPr lang="fr-FR" sz="2400" b="1" dirty="0">
                <a:latin typeface="Calibri" panose="020F0502020204030204" pitchFamily="34" charset="0"/>
                <a:cs typeface="Calibri" panose="020F0502020204030204" pitchFamily="34" charset="0"/>
              </a:rPr>
              <a:t>Les demandes fondées sur cet article supposent donc la réunion de DEUX CONDITIONS CUMULATIVES, la première tenant à </a:t>
            </a:r>
            <a:r>
              <a:rPr lang="fr-FR" sz="2400" b="1" dirty="0">
                <a:solidFill>
                  <a:srgbClr val="C00000"/>
                </a:solidFill>
                <a:latin typeface="Calibri" panose="020F0502020204030204" pitchFamily="34" charset="0"/>
                <a:cs typeface="Calibri" panose="020F0502020204030204" pitchFamily="34" charset="0"/>
              </a:rPr>
              <a:t>l'urgence</a:t>
            </a:r>
            <a:r>
              <a:rPr lang="fr-FR" sz="2400" b="1" dirty="0">
                <a:latin typeface="Calibri" panose="020F0502020204030204" pitchFamily="34" charset="0"/>
                <a:cs typeface="Calibri" panose="020F0502020204030204" pitchFamily="34" charset="0"/>
              </a:rPr>
              <a:t> de la situation et la seconde à la </a:t>
            </a:r>
            <a:r>
              <a:rPr lang="fr-FR" sz="2400" b="1" dirty="0">
                <a:solidFill>
                  <a:srgbClr val="C00000"/>
                </a:solidFill>
                <a:latin typeface="Calibri" panose="020F0502020204030204" pitchFamily="34" charset="0"/>
                <a:cs typeface="Calibri" panose="020F0502020204030204" pitchFamily="34" charset="0"/>
              </a:rPr>
              <a:t>nature de la mesure sollicitée.</a:t>
            </a:r>
            <a:endParaRPr lang="fr-FR" sz="2400" dirty="0">
              <a:solidFill>
                <a:srgbClr val="C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2106425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9536" y="260648"/>
            <a:ext cx="8424936" cy="720080"/>
          </a:xfrm>
        </p:spPr>
        <p:txBody>
          <a:bodyPr>
            <a:normAutofit/>
          </a:bodyPr>
          <a:lstStyle/>
          <a:p>
            <a:pPr algn="ctr"/>
            <a:r>
              <a:rPr lang="fr-FR" sz="3200" b="1" dirty="0">
                <a:solidFill>
                  <a:srgbClr val="C00000"/>
                </a:solidFill>
                <a:highlight>
                  <a:srgbClr val="FFFF00"/>
                </a:highlight>
              </a:rPr>
              <a:t>Pouvoirs</a:t>
            </a:r>
          </a:p>
        </p:txBody>
      </p:sp>
      <p:sp>
        <p:nvSpPr>
          <p:cNvPr id="3" name="Espace réservé du contenu 2"/>
          <p:cNvSpPr>
            <a:spLocks noGrp="1"/>
          </p:cNvSpPr>
          <p:nvPr>
            <p:ph sz="quarter" idx="1"/>
          </p:nvPr>
        </p:nvSpPr>
        <p:spPr>
          <a:xfrm>
            <a:off x="1919536" y="1447800"/>
            <a:ext cx="9615972" cy="4572000"/>
          </a:xfrm>
        </p:spPr>
        <p:txBody>
          <a:bodyPr>
            <a:normAutofit/>
          </a:bodyPr>
          <a:lstStyle/>
          <a:p>
            <a:r>
              <a:rPr lang="fr-FR" sz="2400" dirty="0">
                <a:latin typeface="Calibri" panose="020F0502020204030204" pitchFamily="34" charset="0"/>
                <a:cs typeface="Calibri" panose="020F0502020204030204" pitchFamily="34" charset="0"/>
              </a:rPr>
              <a:t>-  il y a urgence toutes les fois qu'un retard dans la décision qui doit être prise serait de nature à compromettre l'intérêt du demandeur. </a:t>
            </a:r>
          </a:p>
          <a:p>
            <a:endParaRPr lang="fr-FR" sz="2400" dirty="0">
              <a:latin typeface="Calibri" panose="020F0502020204030204" pitchFamily="34" charset="0"/>
              <a:cs typeface="Calibri" panose="020F0502020204030204" pitchFamily="34" charset="0"/>
            </a:endParaRPr>
          </a:p>
          <a:p>
            <a:r>
              <a:rPr lang="fr-FR" sz="2400" dirty="0">
                <a:latin typeface="Calibri" panose="020F0502020204030204" pitchFamily="34" charset="0"/>
                <a:cs typeface="Calibri" panose="020F0502020204030204" pitchFamily="34" charset="0"/>
              </a:rPr>
              <a:t>Il s'agit d'une question de fait appréciée souverainement par les juges des référés (Soc. 13 déc. 1972, Bull. civ. V, no 683).</a:t>
            </a:r>
          </a:p>
        </p:txBody>
      </p:sp>
    </p:spTree>
    <p:extLst>
      <p:ext uri="{BB962C8B-B14F-4D97-AF65-F5344CB8AC3E}">
        <p14:creationId xmlns:p14="http://schemas.microsoft.com/office/powerpoint/2010/main" val="284020246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9536" y="260648"/>
            <a:ext cx="8424936" cy="720080"/>
          </a:xfrm>
        </p:spPr>
        <p:txBody>
          <a:bodyPr>
            <a:normAutofit fontScale="90000"/>
          </a:bodyPr>
          <a:lstStyle/>
          <a:p>
            <a:pPr algn="ctr"/>
            <a:r>
              <a:rPr lang="fr-FR" sz="3200" b="1" dirty="0">
                <a:solidFill>
                  <a:srgbClr val="C00000"/>
                </a:solidFill>
                <a:highlight>
                  <a:srgbClr val="FFFF00"/>
                </a:highlight>
              </a:rPr>
              <a:t>Mesures conservatoires ou de remise en état</a:t>
            </a:r>
            <a:r>
              <a:rPr lang="fr-FR" sz="3200" dirty="0">
                <a:solidFill>
                  <a:srgbClr val="C00000"/>
                </a:solidFill>
              </a:rPr>
              <a:t>. </a:t>
            </a:r>
          </a:p>
        </p:txBody>
      </p:sp>
      <p:sp>
        <p:nvSpPr>
          <p:cNvPr id="3" name="Espace réservé du contenu 2"/>
          <p:cNvSpPr>
            <a:spLocks noGrp="1"/>
          </p:cNvSpPr>
          <p:nvPr>
            <p:ph sz="quarter" idx="1"/>
          </p:nvPr>
        </p:nvSpPr>
        <p:spPr>
          <a:xfrm>
            <a:off x="1547446" y="1447800"/>
            <a:ext cx="9959926" cy="4572000"/>
          </a:xfrm>
        </p:spPr>
        <p:txBody>
          <a:bodyPr>
            <a:normAutofit/>
          </a:bodyPr>
          <a:lstStyle/>
          <a:p>
            <a:r>
              <a:rPr lang="fr-FR" sz="2400" dirty="0">
                <a:latin typeface="Calibri" panose="020F0502020204030204" pitchFamily="34" charset="0"/>
                <a:cs typeface="Calibri" panose="020F0502020204030204" pitchFamily="34" charset="0"/>
              </a:rPr>
              <a:t>- La formation de référé peut aussi prescrire les </a:t>
            </a:r>
            <a:r>
              <a:rPr lang="fr-FR" sz="2400" b="1" dirty="0">
                <a:solidFill>
                  <a:srgbClr val="C00000"/>
                </a:solidFill>
                <a:latin typeface="Calibri" panose="020F0502020204030204" pitchFamily="34" charset="0"/>
                <a:cs typeface="Calibri" panose="020F0502020204030204" pitchFamily="34" charset="0"/>
              </a:rPr>
              <a:t>mesures conservatoires ou de remise en état </a:t>
            </a:r>
            <a:r>
              <a:rPr lang="fr-FR" sz="2400" dirty="0">
                <a:latin typeface="Calibri" panose="020F0502020204030204" pitchFamily="34" charset="0"/>
                <a:cs typeface="Calibri" panose="020F0502020204030204" pitchFamily="34" charset="0"/>
              </a:rPr>
              <a:t>qui s'imposent, soit pour prévenir un </a:t>
            </a:r>
            <a:r>
              <a:rPr lang="fr-FR" sz="2400" b="1" dirty="0">
                <a:solidFill>
                  <a:srgbClr val="C00000"/>
                </a:solidFill>
                <a:latin typeface="Calibri" panose="020F0502020204030204" pitchFamily="34" charset="0"/>
                <a:cs typeface="Calibri" panose="020F0502020204030204" pitchFamily="34" charset="0"/>
              </a:rPr>
              <a:t>dommage imminent</a:t>
            </a:r>
            <a:r>
              <a:rPr lang="fr-FR" sz="2400" dirty="0">
                <a:latin typeface="Calibri" panose="020F0502020204030204" pitchFamily="34" charset="0"/>
                <a:cs typeface="Calibri" panose="020F0502020204030204" pitchFamily="34" charset="0"/>
              </a:rPr>
              <a:t>, soit pour faire cesser un </a:t>
            </a:r>
            <a:r>
              <a:rPr lang="fr-FR" sz="2400" b="1" dirty="0">
                <a:solidFill>
                  <a:srgbClr val="C00000"/>
                </a:solidFill>
                <a:latin typeface="Calibri" panose="020F0502020204030204" pitchFamily="34" charset="0"/>
                <a:cs typeface="Calibri" panose="020F0502020204030204" pitchFamily="34" charset="0"/>
              </a:rPr>
              <a:t>trouble manifestement illicite </a:t>
            </a:r>
            <a:r>
              <a:rPr lang="fr-FR" sz="2400" dirty="0">
                <a:latin typeface="Calibri" panose="020F0502020204030204" pitchFamily="34" charset="0"/>
                <a:cs typeface="Calibri" panose="020F0502020204030204" pitchFamily="34" charset="0"/>
              </a:rPr>
              <a:t>(C. </a:t>
            </a:r>
            <a:r>
              <a:rPr lang="fr-FR" sz="2400" dirty="0" err="1">
                <a:latin typeface="Calibri" panose="020F0502020204030204" pitchFamily="34" charset="0"/>
                <a:cs typeface="Calibri" panose="020F0502020204030204" pitchFamily="34" charset="0"/>
              </a:rPr>
              <a:t>trav</a:t>
            </a:r>
            <a:r>
              <a:rPr lang="fr-FR" sz="2400" dirty="0">
                <a:latin typeface="Calibri" panose="020F0502020204030204" pitchFamily="34" charset="0"/>
                <a:cs typeface="Calibri" panose="020F0502020204030204" pitchFamily="34" charset="0"/>
              </a:rPr>
              <a:t>., art. R. 1455-6). </a:t>
            </a:r>
          </a:p>
        </p:txBody>
      </p:sp>
    </p:spTree>
    <p:extLst>
      <p:ext uri="{BB962C8B-B14F-4D97-AF65-F5344CB8AC3E}">
        <p14:creationId xmlns:p14="http://schemas.microsoft.com/office/powerpoint/2010/main" val="265877310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9536" y="260648"/>
            <a:ext cx="8424936" cy="720080"/>
          </a:xfrm>
        </p:spPr>
        <p:txBody>
          <a:bodyPr>
            <a:normAutofit/>
          </a:bodyPr>
          <a:lstStyle/>
          <a:p>
            <a:pPr algn="ctr"/>
            <a:r>
              <a:rPr lang="fr-FR" sz="3200" b="1" dirty="0">
                <a:solidFill>
                  <a:srgbClr val="C00000"/>
                </a:solidFill>
                <a:highlight>
                  <a:srgbClr val="FFFF00"/>
                </a:highlight>
              </a:rPr>
              <a:t>Procédure</a:t>
            </a:r>
            <a:r>
              <a:rPr lang="fr-FR" sz="3200" dirty="0">
                <a:solidFill>
                  <a:srgbClr val="C00000"/>
                </a:solidFill>
              </a:rPr>
              <a:t>. </a:t>
            </a:r>
          </a:p>
        </p:txBody>
      </p:sp>
      <p:sp>
        <p:nvSpPr>
          <p:cNvPr id="3" name="Espace réservé du contenu 2"/>
          <p:cNvSpPr>
            <a:spLocks noGrp="1"/>
          </p:cNvSpPr>
          <p:nvPr>
            <p:ph sz="quarter" idx="1"/>
          </p:nvPr>
        </p:nvSpPr>
        <p:spPr>
          <a:xfrm>
            <a:off x="1125415" y="1447800"/>
            <a:ext cx="10255348" cy="4572000"/>
          </a:xfrm>
        </p:spPr>
        <p:txBody>
          <a:bodyPr>
            <a:normAutofit/>
          </a:bodyPr>
          <a:lstStyle/>
          <a:p>
            <a:r>
              <a:rPr lang="fr-FR" sz="2400" dirty="0">
                <a:latin typeface="Calibri" panose="020F0502020204030204" pitchFamily="34" charset="0"/>
                <a:cs typeface="Calibri" panose="020F0502020204030204" pitchFamily="34" charset="0"/>
              </a:rPr>
              <a:t>- L'article R. 1455-9 du code du travail prévoit des dispositions spécifiques à la procédure de référé prud'homal s'agissant uniquement des modalités d'introduction de la demande et de la date des audiences de référé. </a:t>
            </a:r>
          </a:p>
          <a:p>
            <a:endParaRPr lang="fr-FR" sz="2400" dirty="0">
              <a:latin typeface="Calibri" panose="020F0502020204030204" pitchFamily="34" charset="0"/>
              <a:cs typeface="Calibri" panose="020F0502020204030204" pitchFamily="34" charset="0"/>
            </a:endParaRPr>
          </a:p>
          <a:p>
            <a:r>
              <a:rPr lang="fr-FR" sz="2400" dirty="0">
                <a:latin typeface="Calibri" panose="020F0502020204030204" pitchFamily="34" charset="0"/>
                <a:cs typeface="Calibri" panose="020F0502020204030204" pitchFamily="34" charset="0"/>
              </a:rPr>
              <a:t>Pour le reste, l'article R. 1455-10 du code du travail renvoie aux principales dispositions communes à toutes les formations de référé des juridictions civiles, à savoir les articles 484, 486 et 488 à 492 du code de procédure civile.</a:t>
            </a:r>
          </a:p>
        </p:txBody>
      </p:sp>
    </p:spTree>
    <p:extLst>
      <p:ext uri="{BB962C8B-B14F-4D97-AF65-F5344CB8AC3E}">
        <p14:creationId xmlns:p14="http://schemas.microsoft.com/office/powerpoint/2010/main" val="24272429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9536" y="260648"/>
            <a:ext cx="8424936" cy="720080"/>
          </a:xfrm>
        </p:spPr>
        <p:txBody>
          <a:bodyPr>
            <a:normAutofit/>
          </a:bodyPr>
          <a:lstStyle/>
          <a:p>
            <a:pPr algn="ctr"/>
            <a:r>
              <a:rPr lang="fr-FR" sz="3200" b="1" dirty="0">
                <a:solidFill>
                  <a:srgbClr val="C00000"/>
                </a:solidFill>
                <a:highlight>
                  <a:srgbClr val="FFFF00"/>
                </a:highlight>
              </a:rPr>
              <a:t>Caractéristiques de l'ordonnance</a:t>
            </a:r>
            <a:r>
              <a:rPr lang="fr-FR" sz="3200" dirty="0">
                <a:solidFill>
                  <a:srgbClr val="C00000"/>
                </a:solidFill>
              </a:rPr>
              <a:t>. </a:t>
            </a:r>
          </a:p>
        </p:txBody>
      </p:sp>
      <p:sp>
        <p:nvSpPr>
          <p:cNvPr id="3" name="Espace réservé du contenu 2"/>
          <p:cNvSpPr>
            <a:spLocks noGrp="1"/>
          </p:cNvSpPr>
          <p:nvPr>
            <p:ph sz="quarter" idx="1"/>
          </p:nvPr>
        </p:nvSpPr>
        <p:spPr>
          <a:xfrm>
            <a:off x="1097279" y="1447800"/>
            <a:ext cx="10466363" cy="4572000"/>
          </a:xfrm>
        </p:spPr>
        <p:txBody>
          <a:bodyPr>
            <a:normAutofit lnSpcReduction="10000"/>
          </a:bodyPr>
          <a:lstStyle/>
          <a:p>
            <a:r>
              <a:rPr lang="fr-FR" sz="2400" dirty="0">
                <a:latin typeface="Calibri" panose="020F0502020204030204" pitchFamily="34" charset="0"/>
                <a:cs typeface="Calibri" panose="020F0502020204030204" pitchFamily="34" charset="0"/>
              </a:rPr>
              <a:t> </a:t>
            </a:r>
            <a:r>
              <a:rPr lang="fr-FR" sz="2400" b="1" dirty="0">
                <a:solidFill>
                  <a:srgbClr val="C00000"/>
                </a:solidFill>
                <a:latin typeface="Calibri" panose="020F0502020204030204" pitchFamily="34" charset="0"/>
                <a:cs typeface="Calibri" panose="020F0502020204030204" pitchFamily="34" charset="0"/>
              </a:rPr>
              <a:t>Absence d'autorité de la chose jugée. </a:t>
            </a:r>
          </a:p>
          <a:p>
            <a:endParaRPr lang="fr-FR" sz="2400" b="1" dirty="0">
              <a:solidFill>
                <a:srgbClr val="C00000"/>
              </a:solidFill>
              <a:latin typeface="Calibri" panose="020F0502020204030204" pitchFamily="34" charset="0"/>
              <a:cs typeface="Calibri" panose="020F0502020204030204" pitchFamily="34" charset="0"/>
            </a:endParaRPr>
          </a:p>
          <a:p>
            <a:r>
              <a:rPr lang="fr-FR" sz="2400" dirty="0">
                <a:latin typeface="Calibri" panose="020F0502020204030204" pitchFamily="34" charset="0"/>
                <a:cs typeface="Calibri" panose="020F0502020204030204" pitchFamily="34" charset="0"/>
              </a:rPr>
              <a:t>- L'ordonnance de référé prud'homal obéit au régime de droit commun des ordonnances de référé. Elle a un caractère provisoire (C. </a:t>
            </a:r>
            <a:r>
              <a:rPr lang="fr-FR" sz="2400" dirty="0" err="1">
                <a:latin typeface="Calibri" panose="020F0502020204030204" pitchFamily="34" charset="0"/>
                <a:cs typeface="Calibri" panose="020F0502020204030204" pitchFamily="34" charset="0"/>
              </a:rPr>
              <a:t>pr</a:t>
            </a:r>
            <a:r>
              <a:rPr lang="fr-FR" sz="2400" dirty="0">
                <a:latin typeface="Calibri" panose="020F0502020204030204" pitchFamily="34" charset="0"/>
                <a:cs typeface="Calibri" panose="020F0502020204030204" pitchFamily="34" charset="0"/>
              </a:rPr>
              <a:t>. civ., art. 484) et n'a pas, au principal, autorité de la chose jugée (C. </a:t>
            </a:r>
            <a:r>
              <a:rPr lang="fr-FR" sz="2400" dirty="0" err="1">
                <a:latin typeface="Calibri" panose="020F0502020204030204" pitchFamily="34" charset="0"/>
                <a:cs typeface="Calibri" panose="020F0502020204030204" pitchFamily="34" charset="0"/>
              </a:rPr>
              <a:t>pr</a:t>
            </a:r>
            <a:r>
              <a:rPr lang="fr-FR" sz="2400" dirty="0">
                <a:latin typeface="Calibri" panose="020F0502020204030204" pitchFamily="34" charset="0"/>
                <a:cs typeface="Calibri" panose="020F0502020204030204" pitchFamily="34" charset="0"/>
              </a:rPr>
              <a:t>. civ., art. 488, al. 1er).</a:t>
            </a:r>
          </a:p>
          <a:p>
            <a:r>
              <a:rPr lang="fr-FR" sz="2400" dirty="0">
                <a:latin typeface="Calibri" panose="020F0502020204030204" pitchFamily="34" charset="0"/>
                <a:cs typeface="Calibri" panose="020F0502020204030204" pitchFamily="34" charset="0"/>
              </a:rPr>
              <a:t>Dès lors, le juge des référés ne peut prononcer de mesures qui seraient par nature irréversibles telles que la résiliation du contrat de travail d'un salarié (Soc. 13 mai 2003, no 01-17.452 , Bull. civ. V, no 161). </a:t>
            </a:r>
          </a:p>
          <a:p>
            <a:r>
              <a:rPr lang="fr-FR" sz="2400" dirty="0">
                <a:latin typeface="Calibri" panose="020F0502020204030204" pitchFamily="34" charset="0"/>
                <a:cs typeface="Calibri" panose="020F0502020204030204" pitchFamily="34" charset="0"/>
              </a:rPr>
              <a:t>Les juges du fond ne sont par ailleurs pas liés par les termes de l'ordonnance et conservent toute leur liberté d'appréciation du litige. Les décisions des juges du fond qui s'appuieraient sur la motivation retenue par le juge des référés encourent la cassation (Soc. 25 mai 1994, no 90-45.913 </a:t>
            </a:r>
          </a:p>
          <a:p>
            <a:endParaRPr lang="fr-F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844139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19536" y="260648"/>
            <a:ext cx="8424936" cy="720080"/>
          </a:xfrm>
        </p:spPr>
        <p:txBody>
          <a:bodyPr>
            <a:normAutofit/>
          </a:bodyPr>
          <a:lstStyle/>
          <a:p>
            <a:pPr algn="ctr"/>
            <a:r>
              <a:rPr lang="fr-FR" sz="3200" b="1" dirty="0">
                <a:solidFill>
                  <a:srgbClr val="C00000"/>
                </a:solidFill>
                <a:highlight>
                  <a:srgbClr val="FFFF00"/>
                </a:highlight>
              </a:rPr>
              <a:t>Caractéristiques de l'ordonnance</a:t>
            </a:r>
            <a:r>
              <a:rPr lang="fr-FR" sz="3200" dirty="0">
                <a:solidFill>
                  <a:srgbClr val="C00000"/>
                </a:solidFill>
              </a:rPr>
              <a:t>. </a:t>
            </a:r>
          </a:p>
        </p:txBody>
      </p:sp>
      <p:sp>
        <p:nvSpPr>
          <p:cNvPr id="3" name="Espace réservé du contenu 2"/>
          <p:cNvSpPr>
            <a:spLocks noGrp="1"/>
          </p:cNvSpPr>
          <p:nvPr>
            <p:ph sz="quarter" idx="1"/>
          </p:nvPr>
        </p:nvSpPr>
        <p:spPr>
          <a:xfrm>
            <a:off x="801858" y="1447799"/>
            <a:ext cx="11071274" cy="4981135"/>
          </a:xfrm>
        </p:spPr>
        <p:txBody>
          <a:bodyPr>
            <a:normAutofit/>
          </a:bodyPr>
          <a:lstStyle/>
          <a:p>
            <a:r>
              <a:rPr lang="fr-FR" dirty="0"/>
              <a:t> </a:t>
            </a:r>
            <a:r>
              <a:rPr lang="fr-FR" sz="2400" dirty="0">
                <a:latin typeface="Calibri" panose="020F0502020204030204" pitchFamily="34" charset="0"/>
                <a:cs typeface="Calibri" panose="020F0502020204030204" pitchFamily="34" charset="0"/>
              </a:rPr>
              <a:t>Les juges du fond ne sont par ailleurs pas liés par les termes de l'ordonnance et conservent toute leur liberté d'appréciation du litige</a:t>
            </a:r>
          </a:p>
          <a:p>
            <a:endParaRPr lang="fr-FR" sz="2400" dirty="0">
              <a:latin typeface="Calibri" panose="020F0502020204030204" pitchFamily="34" charset="0"/>
              <a:cs typeface="Calibri" panose="020F0502020204030204" pitchFamily="34" charset="0"/>
            </a:endParaRPr>
          </a:p>
          <a:p>
            <a:r>
              <a:rPr lang="fr-FR" sz="2400" b="1" dirty="0">
                <a:solidFill>
                  <a:srgbClr val="C00000"/>
                </a:solidFill>
                <a:latin typeface="Calibri" panose="020F0502020204030204" pitchFamily="34" charset="0"/>
                <a:cs typeface="Calibri" panose="020F0502020204030204" pitchFamily="34" charset="0"/>
              </a:rPr>
              <a:t>Exécution de plein droit. </a:t>
            </a:r>
          </a:p>
          <a:p>
            <a:r>
              <a:rPr lang="fr-FR" sz="2400" dirty="0">
                <a:latin typeface="Calibri" panose="020F0502020204030204" pitchFamily="34" charset="0"/>
                <a:cs typeface="Calibri" panose="020F0502020204030204" pitchFamily="34" charset="0"/>
              </a:rPr>
              <a:t>- L'alinéa 2 de l'article 514 du code de procédure civile, applicable en matière prud'homale, dispose que l'ordonnance du juge des référés est exécutoire de plein droit à titre provisoire. </a:t>
            </a:r>
          </a:p>
          <a:p>
            <a:endParaRPr lang="fr-FR" sz="2400" dirty="0">
              <a:latin typeface="Calibri" panose="020F0502020204030204" pitchFamily="34" charset="0"/>
              <a:cs typeface="Calibri" panose="020F0502020204030204" pitchFamily="34" charset="0"/>
            </a:endParaRPr>
          </a:p>
          <a:p>
            <a:r>
              <a:rPr lang="fr-FR" sz="2400" b="1" dirty="0">
                <a:solidFill>
                  <a:srgbClr val="C00000"/>
                </a:solidFill>
                <a:latin typeface="Calibri" panose="020F0502020204030204" pitchFamily="34" charset="0"/>
                <a:cs typeface="Calibri" panose="020F0502020204030204" pitchFamily="34" charset="0"/>
              </a:rPr>
              <a:t>Caractère contradictoire</a:t>
            </a:r>
          </a:p>
          <a:p>
            <a:r>
              <a:rPr lang="fr-FR" sz="2400" b="1" dirty="0">
                <a:latin typeface="Calibri" panose="020F0502020204030204" pitchFamily="34" charset="0"/>
                <a:cs typeface="Calibri" panose="020F0502020204030204" pitchFamily="34" charset="0"/>
              </a:rPr>
              <a:t>Le référé s'appuie sur une procédure contentieuse contradictoire, menée « à la demande d'une partie, l'autre présente ou appelée » </a:t>
            </a:r>
            <a:r>
              <a:rPr lang="fr-FR" sz="2400" dirty="0">
                <a:latin typeface="Calibri" panose="020F0502020204030204" pitchFamily="34" charset="0"/>
                <a:cs typeface="Calibri" panose="020F0502020204030204" pitchFamily="34" charset="0"/>
              </a:rPr>
              <a:t>(C. </a:t>
            </a:r>
            <a:r>
              <a:rPr lang="fr-FR" sz="2400" dirty="0" err="1">
                <a:latin typeface="Calibri" panose="020F0502020204030204" pitchFamily="34" charset="0"/>
                <a:cs typeface="Calibri" panose="020F0502020204030204" pitchFamily="34" charset="0"/>
              </a:rPr>
              <a:t>pr</a:t>
            </a:r>
            <a:r>
              <a:rPr lang="fr-FR" sz="2400" dirty="0">
                <a:latin typeface="Calibri" panose="020F0502020204030204" pitchFamily="34" charset="0"/>
                <a:cs typeface="Calibri" panose="020F0502020204030204" pitchFamily="34" charset="0"/>
              </a:rPr>
              <a:t>. civ., art. 484).</a:t>
            </a:r>
          </a:p>
          <a:p>
            <a:endParaRPr lang="fr-FR" sz="2400" dirty="0">
              <a:latin typeface="Calibri" panose="020F0502020204030204" pitchFamily="34" charset="0"/>
              <a:cs typeface="Calibri" panose="020F0502020204030204" pitchFamily="34" charset="0"/>
            </a:endParaRPr>
          </a:p>
          <a:p>
            <a:endParaRPr lang="fr-FR" dirty="0"/>
          </a:p>
        </p:txBody>
      </p:sp>
    </p:spTree>
    <p:extLst>
      <p:ext uri="{BB962C8B-B14F-4D97-AF65-F5344CB8AC3E}">
        <p14:creationId xmlns:p14="http://schemas.microsoft.com/office/powerpoint/2010/main" val="3047816371"/>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1343</TotalTime>
  <Words>16724</Words>
  <Application>Microsoft Office PowerPoint</Application>
  <PresentationFormat>Grand écran</PresentationFormat>
  <Paragraphs>795</Paragraphs>
  <Slides>124</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124</vt:i4>
      </vt:variant>
    </vt:vector>
  </HeadingPairs>
  <TitlesOfParts>
    <vt:vector size="132" baseType="lpstr">
      <vt:lpstr>Arial</vt:lpstr>
      <vt:lpstr>Calibri</vt:lpstr>
      <vt:lpstr>Century Gothic</vt:lpstr>
      <vt:lpstr>Georgia</vt:lpstr>
      <vt:lpstr>Liberation Sans</vt:lpstr>
      <vt:lpstr>Symbol</vt:lpstr>
      <vt:lpstr>Wingdings 3</vt:lpstr>
      <vt:lpstr>Brin</vt:lpstr>
      <vt:lpstr>Le procès prud’homal   (module n°11)</vt:lpstr>
      <vt:lpstr>la dernière grande réforme de la justice prud’homale  a été opérée par:</vt:lpstr>
      <vt:lpstr>(suite) La procédure prud'homale a été modifiée par:</vt:lpstr>
      <vt:lpstr>(suite) La procédure prud'homale a été modifiée par: </vt:lpstr>
      <vt:lpstr>(suite) La procédure prud'homale a été modifiée par: </vt:lpstr>
      <vt:lpstr>(suite) La procédure prud'homale a été modifiée par: </vt:lpstr>
      <vt:lpstr>LES POINTS MODIFIES PAR LA LOI MACRON : </vt:lpstr>
      <vt:lpstr>La loi prévoyait une application en plusieurs phases. Aujourd’hui toutes les modifications s’appliquent</vt:lpstr>
      <vt:lpstr>Présentation PowerPoint</vt:lpstr>
      <vt:lpstr>Présentation PowerPoint</vt:lpstr>
      <vt:lpstr>Présentation PowerPoint</vt:lpstr>
      <vt:lpstr>Présentation PowerPoint</vt:lpstr>
      <vt:lpstr>Présentation PowerPoint</vt:lpstr>
      <vt:lpstr>Les textes applicables</vt:lpstr>
      <vt:lpstr>Les textes applicables pour la procédure</vt:lpstr>
      <vt:lpstr>Nous examinerons:</vt:lpstr>
      <vt:lpstr>Présentation PowerPoint</vt:lpstr>
      <vt:lpstr> Saisine du conseil de prud'hommes</vt:lpstr>
      <vt:lpstr>La Saisine sans préalable de conciliation se fait par requete</vt:lpstr>
      <vt:lpstr>Saisine en référé par requête ou assignation</vt:lpstr>
      <vt:lpstr>Saisine en procédure accélérée au fond</vt:lpstr>
      <vt:lpstr>La demande en justice est l'acte qui va permettre à un justiciable de saisir le conseil de prud'hommes. </vt:lpstr>
      <vt:lpstr>Présentation PowerPoint</vt:lpstr>
      <vt:lpstr>DATE D' UNE DEMANDE FORMÉE PAR VOIE POSTALE  </vt:lpstr>
      <vt:lpstr>Exposé sommaire dans la requête</vt:lpstr>
      <vt:lpstr>Présentation PowerPoint</vt:lpstr>
      <vt:lpstr>Article 57 DU CPC (Modifié par Décret n°2019-1333 du 11 décembre 2019 - art. 1) </vt:lpstr>
      <vt:lpstr>Article 58 DU CPC (Modifié par Décret n°2019-1333 du 11 décembre 2019 - art. 1) </vt:lpstr>
      <vt:lpstr>La fiche du 4 août 2017 de la DACS (Direction des affaires civiles et du Sceau) relative au décret du 10 mai 2017 portant diverses dispositions procédurales relatives aux juridictions du travail apporte les précisions suivantes:(en vigueur jusqu’au décret du 11 décembre 2019)</vt:lpstr>
      <vt:lpstr>Bordereau de pièces.   </vt:lpstr>
      <vt:lpstr>Nombre d’exemplaires.   </vt:lpstr>
      <vt:lpstr>Les parties</vt:lpstr>
      <vt:lpstr>Les parties</vt:lpstr>
      <vt:lpstr>Le procès prud’homal oppose : </vt:lpstr>
      <vt:lpstr>Le procès prud’homal oppose : </vt:lpstr>
      <vt:lpstr>Article L1453-1du code du travail  </vt:lpstr>
      <vt:lpstr>EXERCICE D'UNE ACTION PERSONNELLE PAR LES ORGANISATIONS SYNDICALES </vt:lpstr>
      <vt:lpstr>Préjudice porté à l'intérêt collectif de la profession du fait de la méconnaissance des dispositions légales et conventionnelles </vt:lpstr>
      <vt:lpstr>Convocation du demandeur</vt:lpstr>
      <vt:lpstr>Convocation du défendeur (Article R1452-4) </vt:lpstr>
      <vt:lpstr>Vérification indispensable</vt:lpstr>
      <vt:lpstr>Vérification indispensable</vt:lpstr>
      <vt:lpstr>Déroulement de la procédure</vt:lpstr>
      <vt:lpstr>Le préalable obligatoire de la conciliation</vt:lpstr>
      <vt:lpstr>Caractère obligatoire </vt:lpstr>
      <vt:lpstr> Le Bureau de Conciliation et d’Orientation - BCO.  </vt:lpstr>
      <vt:lpstr>Conciliation : un préalable obligatoire et d’ordre public au règlement des conflits du travail </vt:lpstr>
      <vt:lpstr>Le bureau de conciliation et d’orientation</vt:lpstr>
      <vt:lpstr>Le bureau de conciliation et d’orientation</vt:lpstr>
      <vt:lpstr> </vt:lpstr>
      <vt:lpstr>Participation active du bureau de conciliation et d'orientation</vt:lpstr>
      <vt:lpstr>Pouvoirs du bco (Article R1454-14) </vt:lpstr>
      <vt:lpstr>Pouvoirs du bco (Article R1454-14) suite </vt:lpstr>
      <vt:lpstr>Pouvoirs du bco (Article R1454-15) suite </vt:lpstr>
      <vt:lpstr>Pouvoirs du bco (Article R1454-16) suite </vt:lpstr>
      <vt:lpstr> La mise en état   </vt:lpstr>
      <vt:lpstr>  Audience de mise en état   </vt:lpstr>
      <vt:lpstr>  Composition de la formation (BCO) de mise en état   </vt:lpstr>
      <vt:lpstr>    </vt:lpstr>
      <vt:lpstr>L'ordonnance de  clôture est  recommandée</vt:lpstr>
      <vt:lpstr>  Les effets de l'ordonnance de clôture    </vt:lpstr>
      <vt:lpstr> La possibilité d'une communication en application du troisième alinéa de l'article R. 1454 19 du Code du travail en l’absence d’une ordonnance de clôture   </vt:lpstr>
      <vt:lpstr> Composition du bureau de jugement     </vt:lpstr>
      <vt:lpstr>Bureau de jugement    </vt:lpstr>
      <vt:lpstr>  Présidence du bureau de jugement  </vt:lpstr>
      <vt:lpstr> La publicité des débats judiciaires </vt:lpstr>
      <vt:lpstr> La publicité des débats judiciaires  </vt:lpstr>
      <vt:lpstr>    </vt:lpstr>
      <vt:lpstr>  exception covid  </vt:lpstr>
      <vt:lpstr>  exception covid  </vt:lpstr>
      <vt:lpstr>  Procédure en matière de contestation de licenciement  économique  </vt:lpstr>
      <vt:lpstr>  Procédure en matière de contestation de licenciement  économique  </vt:lpstr>
      <vt:lpstr>  Procédure en matière de contestation de licenciement  économique  </vt:lpstr>
      <vt:lpstr> La comparution des justiciables   </vt:lpstr>
      <vt:lpstr> La comparution des justiciables  (Les Textes)  </vt:lpstr>
      <vt:lpstr> La comparution des justiciables   </vt:lpstr>
      <vt:lpstr> La comparution des justiciables  Membre de l'entreprise ou de l'établissement </vt:lpstr>
      <vt:lpstr>    </vt:lpstr>
      <vt:lpstr>Saisine directe du bureau de jugement</vt:lpstr>
      <vt:lpstr>Saisine directe du bureau de jugement</vt:lpstr>
      <vt:lpstr>  Le référé prud’homal  </vt:lpstr>
      <vt:lpstr>Création et généralisation des référés</vt:lpstr>
      <vt:lpstr>Création et généralisation des référés</vt:lpstr>
      <vt:lpstr>Présentation PowerPoint</vt:lpstr>
      <vt:lpstr>Les modifications successives</vt:lpstr>
      <vt:lpstr>Les modifications successives</vt:lpstr>
      <vt:lpstr>Les modifications successives</vt:lpstr>
      <vt:lpstr>Les modifications successives</vt:lpstr>
      <vt:lpstr>définition</vt:lpstr>
      <vt:lpstr>Formation obligatoire &amp; paritaire</vt:lpstr>
      <vt:lpstr>Désignation des référistes</vt:lpstr>
      <vt:lpstr>présidence</vt:lpstr>
      <vt:lpstr>nombre</vt:lpstr>
      <vt:lpstr>Pouvoirs</vt:lpstr>
      <vt:lpstr>Pouvoirs</vt:lpstr>
      <vt:lpstr>Mesures conservatoires ou de remise en état. </vt:lpstr>
      <vt:lpstr>Procédure. </vt:lpstr>
      <vt:lpstr>Caractéristiques de l'ordonnance. </vt:lpstr>
      <vt:lpstr>Caractéristiques de l'ordonnance. </vt:lpstr>
      <vt:lpstr>Caractéristiques de l'ordonnance. </vt:lpstr>
      <vt:lpstr>Il existe deux modes de saisine de la formation de référé. </vt:lpstr>
      <vt:lpstr>Procédure de référé ordinaire. </vt:lpstr>
      <vt:lpstr>Procédure de référé en application de l’article 145 du cpc. </vt:lpstr>
      <vt:lpstr>Application de l’article 145 du cpc. </vt:lpstr>
      <vt:lpstr>Application de l’article 145 du cpc. </vt:lpstr>
      <vt:lpstr>Application de l’article 145 du cpc. </vt:lpstr>
      <vt:lpstr>Application de l’article 145 du cpc. </vt:lpstr>
      <vt:lpstr>Application de l’article 145 du cpc. </vt:lpstr>
      <vt:lpstr>  La procédure &lt;&lt;en la forme des référés&gt;&gt;   est devenue la « procédure accélérée au fond&gt;&gt;</vt:lpstr>
      <vt:lpstr> la procédure accélérée au fond </vt:lpstr>
      <vt:lpstr>    </vt:lpstr>
      <vt:lpstr>Article 481-1  Création Décret n°2019-1419 du 20 décembre 2019 - art. 1      </vt:lpstr>
      <vt:lpstr>Article 481-1  Création Décret n°2019-1419 du 20 décembre 2019 - art. 1    (suite)      </vt:lpstr>
      <vt:lpstr>    </vt:lpstr>
      <vt:lpstr> Instruction ministérielle de septembre 2018   </vt:lpstr>
      <vt:lpstr>  les litiges concernés.</vt:lpstr>
      <vt:lpstr>  La contestation du refus de congés spéciaux </vt:lpstr>
      <vt:lpstr> contestation du refus de congés spéciaux</vt:lpstr>
      <vt:lpstr>contestation du refus de congés spéciaux</vt:lpstr>
      <vt:lpstr>contestation du refus de congés spéciaux</vt:lpstr>
      <vt:lpstr>contestation du refus de congés spéciaux</vt:lpstr>
      <vt:lpstr>contestation du refus de congés spéciaux</vt:lpstr>
      <vt:lpstr>Article L2312-59 – droit d’alerte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Le procès prud’homal (module n°11)</dc:title>
  <dc:creator>BASTARD Pierre</dc:creator>
  <cp:lastModifiedBy>BASTARD Pierre</cp:lastModifiedBy>
  <cp:revision>117</cp:revision>
  <cp:lastPrinted>2020-09-20T20:04:31Z</cp:lastPrinted>
  <dcterms:created xsi:type="dcterms:W3CDTF">2020-08-10T22:01:41Z</dcterms:created>
  <dcterms:modified xsi:type="dcterms:W3CDTF">2020-09-26T07:27:02Z</dcterms:modified>
</cp:coreProperties>
</file>