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6"/>
  </p:notesMasterIdLst>
  <p:sldIdLst>
    <p:sldId id="256" r:id="rId2"/>
    <p:sldId id="292" r:id="rId3"/>
    <p:sldId id="308" r:id="rId4"/>
    <p:sldId id="310" r:id="rId5"/>
    <p:sldId id="291" r:id="rId6"/>
    <p:sldId id="293" r:id="rId7"/>
    <p:sldId id="294" r:id="rId8"/>
    <p:sldId id="311" r:id="rId9"/>
    <p:sldId id="290" r:id="rId10"/>
    <p:sldId id="257" r:id="rId11"/>
    <p:sldId id="309" r:id="rId12"/>
    <p:sldId id="258" r:id="rId13"/>
    <p:sldId id="262" r:id="rId14"/>
    <p:sldId id="296" r:id="rId15"/>
    <p:sldId id="259" r:id="rId16"/>
    <p:sldId id="260" r:id="rId17"/>
    <p:sldId id="261" r:id="rId18"/>
    <p:sldId id="263" r:id="rId19"/>
    <p:sldId id="265" r:id="rId20"/>
    <p:sldId id="266" r:id="rId21"/>
    <p:sldId id="267" r:id="rId22"/>
    <p:sldId id="268" r:id="rId23"/>
    <p:sldId id="269" r:id="rId24"/>
    <p:sldId id="270" r:id="rId25"/>
    <p:sldId id="271" r:id="rId26"/>
    <p:sldId id="272" r:id="rId27"/>
    <p:sldId id="273" r:id="rId28"/>
    <p:sldId id="349" r:id="rId29"/>
    <p:sldId id="350" r:id="rId30"/>
    <p:sldId id="351" r:id="rId31"/>
    <p:sldId id="352" r:id="rId32"/>
    <p:sldId id="274" r:id="rId33"/>
    <p:sldId id="275" r:id="rId34"/>
    <p:sldId id="276" r:id="rId35"/>
    <p:sldId id="277" r:id="rId36"/>
    <p:sldId id="278" r:id="rId37"/>
    <p:sldId id="279" r:id="rId38"/>
    <p:sldId id="280" r:id="rId39"/>
    <p:sldId id="281" r:id="rId40"/>
    <p:sldId id="282" r:id="rId41"/>
    <p:sldId id="288" r:id="rId42"/>
    <p:sldId id="287" r:id="rId43"/>
    <p:sldId id="289" r:id="rId44"/>
    <p:sldId id="283" r:id="rId45"/>
    <p:sldId id="284" r:id="rId46"/>
    <p:sldId id="297" r:id="rId47"/>
    <p:sldId id="304" r:id="rId48"/>
    <p:sldId id="318" r:id="rId49"/>
    <p:sldId id="319" r:id="rId50"/>
    <p:sldId id="353" r:id="rId51"/>
    <p:sldId id="354" r:id="rId52"/>
    <p:sldId id="298" r:id="rId53"/>
    <p:sldId id="299" r:id="rId54"/>
    <p:sldId id="300" r:id="rId55"/>
    <p:sldId id="301" r:id="rId56"/>
    <p:sldId id="302" r:id="rId57"/>
    <p:sldId id="303" r:id="rId58"/>
    <p:sldId id="317" r:id="rId59"/>
    <p:sldId id="305" r:id="rId60"/>
    <p:sldId id="306" r:id="rId61"/>
    <p:sldId id="307" r:id="rId62"/>
    <p:sldId id="312" r:id="rId63"/>
    <p:sldId id="313" r:id="rId64"/>
    <p:sldId id="314" r:id="rId65"/>
    <p:sldId id="315" r:id="rId66"/>
    <p:sldId id="316" r:id="rId67"/>
    <p:sldId id="320" r:id="rId68"/>
    <p:sldId id="326" r:id="rId69"/>
    <p:sldId id="329" r:id="rId70"/>
    <p:sldId id="330" r:id="rId71"/>
    <p:sldId id="327" r:id="rId72"/>
    <p:sldId id="328" r:id="rId73"/>
    <p:sldId id="331" r:id="rId74"/>
    <p:sldId id="332" r:id="rId75"/>
    <p:sldId id="333" r:id="rId76"/>
    <p:sldId id="334" r:id="rId77"/>
    <p:sldId id="335" r:id="rId78"/>
    <p:sldId id="336" r:id="rId79"/>
    <p:sldId id="337" r:id="rId80"/>
    <p:sldId id="338" r:id="rId81"/>
    <p:sldId id="339" r:id="rId82"/>
    <p:sldId id="342" r:id="rId83"/>
    <p:sldId id="340" r:id="rId84"/>
    <p:sldId id="341" r:id="rId85"/>
    <p:sldId id="343" r:id="rId86"/>
    <p:sldId id="344" r:id="rId87"/>
    <p:sldId id="345" r:id="rId88"/>
    <p:sldId id="346" r:id="rId89"/>
    <p:sldId id="347" r:id="rId90"/>
    <p:sldId id="348" r:id="rId91"/>
    <p:sldId id="355" r:id="rId92"/>
    <p:sldId id="321" r:id="rId93"/>
    <p:sldId id="322" r:id="rId94"/>
    <p:sldId id="324" r:id="rId9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3040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F1ECF6-CCEF-4479-A972-A7ABD05B0895}" type="datetimeFigureOut">
              <a:rPr lang="fr-CH" smtClean="0"/>
              <a:t>08.03.2020</a:t>
            </a:fld>
            <a:endParaRPr lang="fr-CH"/>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EDBC37-D706-4FE8-A08D-D06869C8CE2A}" type="slidenum">
              <a:rPr lang="fr-CH" smtClean="0"/>
              <a:t>‹N°›</a:t>
            </a:fld>
            <a:endParaRPr lang="fr-CH"/>
          </a:p>
        </p:txBody>
      </p:sp>
    </p:spTree>
    <p:extLst>
      <p:ext uri="{BB962C8B-B14F-4D97-AF65-F5344CB8AC3E}">
        <p14:creationId xmlns:p14="http://schemas.microsoft.com/office/powerpoint/2010/main" val="318681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D3A85A8-2DB8-427D-8F34-A2C2D17EB782}" type="datetime1">
              <a:rPr lang="fr-FR" smtClean="0"/>
              <a:t>08/03/2020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68272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74DB6FB-8972-4300-93E9-67453F268B8D}" type="datetime1">
              <a:rPr lang="fr-FR" smtClean="0"/>
              <a:t>08/03/2020</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6046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53335F8-0A21-458E-B36D-6B11502E7C4E}" type="datetime1">
              <a:rPr lang="fr-FR" smtClean="0"/>
              <a:t>08/03/2020</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839628-53B8-46E3-A46E-0962E43FFA3C}" type="slidenum">
              <a:rPr lang="fr-FR" smtClean="0"/>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616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CA46098-5907-4B7F-AC1A-5E2151581B62}" type="datetime1">
              <a:rPr lang="fr-FR" smtClean="0"/>
              <a:t>08/03/2020</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77503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0C12D34A-5CCA-4F5B-AB13-D2E8C4203EAF}" type="datetime1">
              <a:rPr lang="fr-FR" smtClean="0"/>
              <a:t>08/03/2020</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839628-53B8-46E3-A46E-0962E43FFA3C}" type="slidenum">
              <a:rPr lang="fr-FR" smtClean="0"/>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5629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E54BD715-E00A-4FF8-AF92-7B7E4BA4224E}" type="datetime1">
              <a:rPr lang="fr-FR" smtClean="0"/>
              <a:t>08/03/2020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537371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395BCF4-A17C-477F-9168-0287BEE36B09}" type="datetime1">
              <a:rPr lang="fr-FR" smtClean="0"/>
              <a:t>08/03/2020</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152303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90AC8FE-F5D1-4EFF-AB4D-4C98947E22CF}" type="datetime1">
              <a:rPr lang="fr-FR" smtClean="0"/>
              <a:t>08/03/2020</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459722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CDF989-BD38-4A4F-8408-CB99C158A9D6}" type="datetime1">
              <a:rPr lang="fr-FR" smtClean="0"/>
              <a:t>08/03/2020</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07862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5BCB5D3-3AEC-470E-B877-5B4B102CA8A4}" type="datetime1">
              <a:rPr lang="fr-FR" smtClean="0"/>
              <a:t>08/03/2020</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650231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0C55397-D8F1-4F61-A424-8D54DB78273F}" type="datetime1">
              <a:rPr lang="fr-FR" smtClean="0"/>
              <a:t>08/03/2020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296038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F29FD93-2FE0-4FF3-A1F0-E82627E5155D}" type="datetime1">
              <a:rPr lang="fr-FR" smtClean="0"/>
              <a:t>08/03/2020</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676379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CF1BBCC-2154-4756-A40D-DF9B10C461FD}" type="datetime1">
              <a:rPr lang="fr-FR" smtClean="0"/>
              <a:t>08/03/2020</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4066397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6D74C-D0FE-42B6-9098-90B0F55E2C93}" type="datetime1">
              <a:rPr lang="fr-FR" smtClean="0"/>
              <a:t>08/03/2020</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074569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15E3EEB-729D-406D-A71D-594FC16F8EB1}" type="datetime1">
              <a:rPr lang="fr-FR" smtClean="0"/>
              <a:t>08/03/2020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65959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102D6C4-38E1-43D8-8726-33F1E4D2C7C4}" type="datetime1">
              <a:rPr lang="fr-FR" smtClean="0"/>
              <a:t>08/03/2020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94498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749BF82-24CB-4F7D-A85B-F5D6AF9B2D72}" type="datetime1">
              <a:rPr lang="fr-FR" smtClean="0"/>
              <a:t>08/03/2020</a:t>
            </a:fld>
            <a:endParaRPr lang="fr-F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E839628-53B8-46E3-A46E-0962E43FFA3C}" type="slidenum">
              <a:rPr lang="fr-FR" smtClean="0"/>
              <a:t>‹N°›</a:t>
            </a:fld>
            <a:endParaRPr lang="fr-FR"/>
          </a:p>
        </p:txBody>
      </p:sp>
    </p:spTree>
    <p:extLst>
      <p:ext uri="{BB962C8B-B14F-4D97-AF65-F5344CB8AC3E}">
        <p14:creationId xmlns:p14="http://schemas.microsoft.com/office/powerpoint/2010/main" val="1249003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legifrance.gouv.fr/affichTexteArticle.do;jsessionid=F1A8117E98A648C8BFE5F63D0A1AD954.tplgfr24s_3?cidTexte=JORFTEXT000035607388&amp;idArticle=LEGIARTI000035609078&amp;dateTexte=20170924" TargetMode="External"/><Relationship Id="rId2" Type="http://schemas.openxmlformats.org/officeDocument/2006/relationships/hyperlink" Target="https://www.legifrance.gouv.fr/affichCodeArticle.do;jsessionid=F1A8117E98A648C8BFE5F63D0A1AD954.tplgfr24s_3?idArticle=LEGIARTI000035644154&amp;cidTexte=LEGITEXT000006072050&amp;dateTexte=20180914"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egifrance.gouv.fr/affichTexteArticle.do;jsessionid=FB6EC25D05A72C7E9385051B434639AD.tplgfr41s_3?cidTexte=JORFTEXT000032004939&amp;idArticle=LEGIARTI000032006595&amp;dateTexte=20160212"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1457&amp;dateTexte=&amp;categorieLien=cid" TargetMode="External"/><Relationship Id="rId2" Type="http://schemas.openxmlformats.org/officeDocument/2006/relationships/hyperlink" Target="https://www.legifrance.gouv.fr/affichTexteArticle.do;jsessionid=95B81F5DAFBD266C8AA539D64A6BCA24.tplgfr22s_2?cidTexte=JORFTEXT000035607388&amp;idArticle=LEGIARTI000035609086&amp;dateTexte=&amp;categorieLien=id#LEGIARTI000035609086"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legifrance.gouv.fr/affichCodeArticle.do;jsessionid=95B81F5DAFBD266C8AA539D64A6BCA24.tplgfr22s_2?idArticle=LEGIARTI000006901453&amp;cidTexte=LEGITEXT000006072050&amp;dateTexte=20180925"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0886&amp;dateTexte=&amp;categorieLien=cid" TargetMode="External"/><Relationship Id="rId2" Type="http://schemas.openxmlformats.org/officeDocument/2006/relationships/hyperlink" Target="https://www.legifrance.gouv.fr/affichCodeArticle.do?cidTexte=LEGITEXT000006072050&amp;idArticle=LEGIARTI000006900880&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0891&amp;dateTexte=&amp;categorieLien=cid" TargetMode="External"/><Relationship Id="rId4" Type="http://schemas.openxmlformats.org/officeDocument/2006/relationships/hyperlink" Target="https://www.legifrance.gouv.fr/affichCodeArticle.do?cidTexte=LEGITEXT000006072050&amp;idArticle=LEGIARTI000006900888&amp;dateTexte=&amp;categorieLien=cid"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0886&amp;dateTexte=&amp;categorieLien=cid" TargetMode="External"/><Relationship Id="rId2" Type="http://schemas.openxmlformats.org/officeDocument/2006/relationships/hyperlink" Target="https://www.legifrance.gouv.fr/affichCodeArticle.do?cidTexte=LEGITEXT000006072050&amp;idArticle=LEGIARTI000006900880&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0891&amp;dateTexte=&amp;categorieLien=cid" TargetMode="External"/><Relationship Id="rId4" Type="http://schemas.openxmlformats.org/officeDocument/2006/relationships/hyperlink" Target="https://www.legifrance.gouv.fr/affichCodeArticle.do?cidTexte=LEGITEXT000006072050&amp;idArticle=LEGIARTI000006900888&amp;dateTexte=&amp;categorieLien=cid"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63688" y="1268760"/>
            <a:ext cx="6600451" cy="2262781"/>
          </a:xfrm>
        </p:spPr>
        <p:txBody>
          <a:bodyPr>
            <a:normAutofit fontScale="90000"/>
          </a:bodyPr>
          <a:lstStyle/>
          <a:p>
            <a:pPr algn="ctr"/>
            <a:r>
              <a:rPr lang="fr-FR" b="1" dirty="0">
                <a:solidFill>
                  <a:srgbClr val="C00000"/>
                </a:solidFill>
                <a:highlight>
                  <a:srgbClr val="FFFF00"/>
                </a:highlight>
              </a:rPr>
              <a:t>Formation </a:t>
            </a:r>
            <a:br>
              <a:rPr lang="fr-FR" b="1" dirty="0">
                <a:solidFill>
                  <a:srgbClr val="C00000"/>
                </a:solidFill>
                <a:highlight>
                  <a:srgbClr val="FFFF00"/>
                </a:highlight>
              </a:rPr>
            </a:br>
            <a:r>
              <a:rPr lang="fr-FR" b="1" dirty="0">
                <a:solidFill>
                  <a:srgbClr val="C00000"/>
                </a:solidFill>
                <a:highlight>
                  <a:srgbClr val="FFFF00"/>
                </a:highlight>
              </a:rPr>
              <a:t>des 9 &amp; 10 mars 2019</a:t>
            </a:r>
          </a:p>
        </p:txBody>
      </p:sp>
      <p:sp>
        <p:nvSpPr>
          <p:cNvPr id="3" name="Sous-titre 2"/>
          <p:cNvSpPr>
            <a:spLocks noGrp="1"/>
          </p:cNvSpPr>
          <p:nvPr>
            <p:ph type="subTitle" idx="1"/>
          </p:nvPr>
        </p:nvSpPr>
        <p:spPr/>
        <p:txBody>
          <a:bodyPr/>
          <a:lstStyle/>
          <a:p>
            <a:r>
              <a:rPr lang="fr-FR" b="1" dirty="0">
                <a:solidFill>
                  <a:schemeClr val="tx2">
                    <a:lumMod val="75000"/>
                  </a:schemeClr>
                </a:solidFill>
              </a:rPr>
              <a:t>Procédure</a:t>
            </a:r>
          </a:p>
          <a:p>
            <a:r>
              <a:rPr lang="fr-FR" b="1" dirty="0">
                <a:solidFill>
                  <a:schemeClr val="tx2">
                    <a:lumMod val="75000"/>
                  </a:schemeClr>
                </a:solidFill>
              </a:rPr>
              <a:t>Charge de la preuve</a:t>
            </a:r>
          </a:p>
        </p:txBody>
      </p:sp>
      <p:sp>
        <p:nvSpPr>
          <p:cNvPr id="4" name="Espace réservé du numéro de diapositive 3">
            <a:extLst>
              <a:ext uri="{FF2B5EF4-FFF2-40B4-BE49-F238E27FC236}">
                <a16:creationId xmlns:a16="http://schemas.microsoft.com/office/drawing/2014/main" id="{951E3508-F9C6-4E76-B27A-B12A802A7C66}"/>
              </a:ext>
            </a:extLst>
          </p:cNvPr>
          <p:cNvSpPr>
            <a:spLocks noGrp="1"/>
          </p:cNvSpPr>
          <p:nvPr>
            <p:ph type="sldNum" sz="quarter" idx="12"/>
          </p:nvPr>
        </p:nvSpPr>
        <p:spPr/>
        <p:txBody>
          <a:bodyPr/>
          <a:lstStyle/>
          <a:p>
            <a:fld id="{4E839628-53B8-46E3-A46E-0962E43FFA3C}" type="slidenum">
              <a:rPr lang="fr-FR" smtClean="0"/>
              <a:t>1</a:t>
            </a:fld>
            <a:endParaRPr lang="fr-FR"/>
          </a:p>
        </p:txBody>
      </p:sp>
    </p:spTree>
    <p:extLst>
      <p:ext uri="{BB962C8B-B14F-4D97-AF65-F5344CB8AC3E}">
        <p14:creationId xmlns:p14="http://schemas.microsoft.com/office/powerpoint/2010/main" val="310649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314602"/>
          </a:xfrm>
          <a:solidFill>
            <a:srgbClr val="FFFF00"/>
          </a:solidFill>
        </p:spPr>
        <p:txBody>
          <a:bodyPr>
            <a:normAutofit/>
          </a:bodyPr>
          <a:lstStyle/>
          <a:p>
            <a:r>
              <a:rPr lang="fr-FR" b="1" i="0" u="none" strike="noStrike" baseline="0" dirty="0">
                <a:solidFill>
                  <a:srgbClr val="FF0000"/>
                </a:solidFill>
              </a:rPr>
              <a:t>LA CHARGE DE LA PREUVE</a:t>
            </a:r>
            <a:br>
              <a:rPr lang="fr-FR" b="1" i="0" u="none" strike="noStrike" baseline="0" dirty="0">
                <a:solidFill>
                  <a:srgbClr val="FF0000"/>
                </a:solidFill>
              </a:rPr>
            </a:br>
            <a:endParaRPr lang="fr-FR" sz="2700" b="1" dirty="0">
              <a:solidFill>
                <a:srgbClr val="FF0000"/>
              </a:solidFill>
            </a:endParaRPr>
          </a:p>
        </p:txBody>
      </p:sp>
      <p:sp>
        <p:nvSpPr>
          <p:cNvPr id="3" name="Espace réservé du numéro de diapositive 2">
            <a:extLst>
              <a:ext uri="{FF2B5EF4-FFF2-40B4-BE49-F238E27FC236}">
                <a16:creationId xmlns:a16="http://schemas.microsoft.com/office/drawing/2014/main" id="{F5642118-9A17-4DB8-AC56-063459E29B9F}"/>
              </a:ext>
            </a:extLst>
          </p:cNvPr>
          <p:cNvSpPr>
            <a:spLocks noGrp="1"/>
          </p:cNvSpPr>
          <p:nvPr>
            <p:ph type="sldNum" sz="quarter" idx="12"/>
          </p:nvPr>
        </p:nvSpPr>
        <p:spPr/>
        <p:txBody>
          <a:bodyPr/>
          <a:lstStyle/>
          <a:p>
            <a:fld id="{4E839628-53B8-46E3-A46E-0962E43FFA3C}" type="slidenum">
              <a:rPr lang="fr-FR" smtClean="0"/>
              <a:t>10</a:t>
            </a:fld>
            <a:endParaRPr lang="fr-FR"/>
          </a:p>
        </p:txBody>
      </p:sp>
    </p:spTree>
    <p:extLst>
      <p:ext uri="{BB962C8B-B14F-4D97-AF65-F5344CB8AC3E}">
        <p14:creationId xmlns:p14="http://schemas.microsoft.com/office/powerpoint/2010/main" val="2850560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74638"/>
            <a:ext cx="7355160" cy="1426170"/>
          </a:xfrm>
        </p:spPr>
        <p:txBody>
          <a:bodyPr>
            <a:normAutofit/>
          </a:bodyPr>
          <a:lstStyle/>
          <a:p>
            <a:r>
              <a:rPr lang="fr-FR" dirty="0"/>
              <a:t> </a:t>
            </a:r>
            <a:r>
              <a:rPr lang="fr-FR" sz="2800" b="1" dirty="0">
                <a:highlight>
                  <a:srgbClr val="FFFF00"/>
                </a:highlight>
              </a:rPr>
              <a:t>au civil</a:t>
            </a:r>
            <a:r>
              <a:rPr lang="fr-FR" sz="2800" dirty="0">
                <a:highlight>
                  <a:srgbClr val="FFFF00"/>
                </a:highlight>
              </a:rPr>
              <a:t>, c'est aux parties elles-mêmes qu'appartient la charge de la preuve. </a:t>
            </a:r>
          </a:p>
        </p:txBody>
      </p:sp>
      <p:sp>
        <p:nvSpPr>
          <p:cNvPr id="3" name="Espace réservé du contenu 2"/>
          <p:cNvSpPr>
            <a:spLocks noGrp="1"/>
          </p:cNvSpPr>
          <p:nvPr>
            <p:ph idx="1"/>
          </p:nvPr>
        </p:nvSpPr>
        <p:spPr>
          <a:xfrm>
            <a:off x="457200" y="2204864"/>
            <a:ext cx="8229600" cy="3921299"/>
          </a:xfrm>
        </p:spPr>
        <p:txBody>
          <a:bodyPr>
            <a:normAutofit fontScale="92500" lnSpcReduction="10000"/>
          </a:bodyPr>
          <a:lstStyle/>
          <a:p>
            <a:pPr algn="just"/>
            <a:r>
              <a:rPr lang="fr-FR" sz="2400" dirty="0"/>
              <a:t>Plus précisément, c'est à celui qui allègue un fait d'en apporter la preuve (C. civ., anc. art. 1315, </a:t>
            </a:r>
            <a:r>
              <a:rPr lang="fr-FR" sz="2400" dirty="0" err="1"/>
              <a:t>nouv</a:t>
            </a:r>
            <a:r>
              <a:rPr lang="fr-FR" sz="2400" dirty="0"/>
              <a:t>. art 1353). Il appartient donc à chaque partie de prouver selon la loi les faits nécessaires au succès de sa prétention (C. </a:t>
            </a:r>
            <a:r>
              <a:rPr lang="fr-FR" sz="2400" dirty="0" err="1"/>
              <a:t>pr</a:t>
            </a:r>
            <a:r>
              <a:rPr lang="fr-FR" sz="2400" dirty="0"/>
              <a:t>. civ., art. 9). </a:t>
            </a:r>
          </a:p>
          <a:p>
            <a:pPr algn="just"/>
            <a:r>
              <a:rPr lang="fr-FR" sz="2400" dirty="0"/>
              <a:t>La Cour de cassation tend même à reconnaître l'existence d'un véritable droit subjectif à la preuve (</a:t>
            </a:r>
            <a:r>
              <a:rPr lang="fr-FR" sz="2400" dirty="0" err="1"/>
              <a:t>Civ</a:t>
            </a:r>
            <a:r>
              <a:rPr lang="fr-FR" sz="2400" dirty="0"/>
              <a:t>. 1re, 5 avr. 2012, n° 11-14.177).</a:t>
            </a:r>
          </a:p>
          <a:p>
            <a:pPr algn="just"/>
            <a:r>
              <a:rPr lang="fr-FR" sz="2600" b="1" dirty="0">
                <a:highlight>
                  <a:srgbClr val="FFFF00"/>
                </a:highlight>
              </a:rPr>
              <a:t>En matière prud’homale les exceptions sont prévues par le code du travail.</a:t>
            </a:r>
          </a:p>
          <a:p>
            <a:pPr algn="just"/>
            <a:r>
              <a:rPr lang="fr-FR" b="1" dirty="0">
                <a:solidFill>
                  <a:srgbClr val="FF0000"/>
                </a:solidFill>
              </a:rPr>
              <a:t> </a:t>
            </a:r>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F754452E-EB31-42CA-B7B3-F1EF2A367E47}"/>
              </a:ext>
            </a:extLst>
          </p:cNvPr>
          <p:cNvSpPr>
            <a:spLocks noGrp="1"/>
          </p:cNvSpPr>
          <p:nvPr>
            <p:ph type="sldNum" sz="quarter" idx="12"/>
          </p:nvPr>
        </p:nvSpPr>
        <p:spPr/>
        <p:txBody>
          <a:bodyPr/>
          <a:lstStyle/>
          <a:p>
            <a:fld id="{4E839628-53B8-46E3-A46E-0962E43FFA3C}" type="slidenum">
              <a:rPr lang="fr-FR" smtClean="0"/>
              <a:t>11</a:t>
            </a:fld>
            <a:endParaRPr lang="fr-FR"/>
          </a:p>
        </p:txBody>
      </p:sp>
    </p:spTree>
    <p:extLst>
      <p:ext uri="{BB962C8B-B14F-4D97-AF65-F5344CB8AC3E}">
        <p14:creationId xmlns:p14="http://schemas.microsoft.com/office/powerpoint/2010/main" val="3164392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a:xfrm>
            <a:off x="1331641" y="2133600"/>
            <a:ext cx="7202760" cy="3959696"/>
          </a:xfrm>
        </p:spPr>
        <p:txBody>
          <a:bodyPr>
            <a:normAutofit/>
          </a:bodyPr>
          <a:lstStyle/>
          <a:p>
            <a:r>
              <a:rPr lang="fr-FR" b="1" dirty="0"/>
              <a:t>Le Code de 1806 avait opté pour le système </a:t>
            </a:r>
            <a:r>
              <a:rPr lang="fr-FR" b="1" dirty="0">
                <a:solidFill>
                  <a:srgbClr val="FF0000"/>
                </a:solidFill>
              </a:rPr>
              <a:t>accusatoire</a:t>
            </a:r>
            <a:r>
              <a:rPr lang="fr-FR" b="1" dirty="0"/>
              <a:t>.</a:t>
            </a:r>
            <a:br>
              <a:rPr lang="fr-FR" b="1" dirty="0"/>
            </a:br>
            <a:r>
              <a:rPr lang="fr-FR" b="1" dirty="0"/>
              <a:t>Ce système n’étant pas satisfaisant, le décret-loi du 30 octobre 1935 confia au juge chargé de suivre la procédure un pouvoir de surveillance. </a:t>
            </a:r>
            <a:br>
              <a:rPr lang="fr-FR" b="1" dirty="0"/>
            </a:br>
            <a:r>
              <a:rPr lang="fr-FR" b="1" dirty="0"/>
              <a:t>Cette innovation étant insuffisante, un juge de la mise en état sera mis en place en 1965 (en matière civile).</a:t>
            </a:r>
            <a:br>
              <a:rPr lang="fr-FR" b="1" dirty="0"/>
            </a:br>
            <a:br>
              <a:rPr lang="fr-FR" b="1" dirty="0"/>
            </a:br>
            <a:r>
              <a:rPr lang="fr-FR" b="1" dirty="0">
                <a:solidFill>
                  <a:srgbClr val="FF0000"/>
                </a:solidFill>
              </a:rPr>
              <a:t>En matière prud’homale c’est la loi n̊ 2015-990 du 6 août 2015  qui a instauré la mise en état (et le décret n̊2016-660 du 20 mai 2016)</a:t>
            </a:r>
            <a:endParaRPr lang="fr-FR" dirty="0">
              <a:solidFill>
                <a:schemeClr val="bg1">
                  <a:lumMod val="50000"/>
                </a:schemeClr>
              </a:solidFill>
            </a:endParaRPr>
          </a:p>
        </p:txBody>
      </p:sp>
      <p:sp>
        <p:nvSpPr>
          <p:cNvPr id="4" name="Espace réservé du numéro de diapositive 3">
            <a:extLst>
              <a:ext uri="{FF2B5EF4-FFF2-40B4-BE49-F238E27FC236}">
                <a16:creationId xmlns:a16="http://schemas.microsoft.com/office/drawing/2014/main" id="{EED54471-A3FB-48D4-AE09-B047E7330AEF}"/>
              </a:ext>
            </a:extLst>
          </p:cNvPr>
          <p:cNvSpPr>
            <a:spLocks noGrp="1"/>
          </p:cNvSpPr>
          <p:nvPr>
            <p:ph type="sldNum" sz="quarter" idx="12"/>
          </p:nvPr>
        </p:nvSpPr>
        <p:spPr/>
        <p:txBody>
          <a:bodyPr/>
          <a:lstStyle/>
          <a:p>
            <a:fld id="{4E839628-53B8-46E3-A46E-0962E43FFA3C}" type="slidenum">
              <a:rPr lang="fr-FR" smtClean="0"/>
              <a:t>12</a:t>
            </a:fld>
            <a:endParaRPr lang="fr-FR"/>
          </a:p>
        </p:txBody>
      </p:sp>
    </p:spTree>
    <p:extLst>
      <p:ext uri="{BB962C8B-B14F-4D97-AF65-F5344CB8AC3E}">
        <p14:creationId xmlns:p14="http://schemas.microsoft.com/office/powerpoint/2010/main" val="265181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6206" y="274638"/>
            <a:ext cx="7590594" cy="6106690"/>
          </a:xfrm>
          <a:solidFill>
            <a:schemeClr val="bg1"/>
          </a:solidFill>
        </p:spPr>
        <p:txBody>
          <a:bodyPr>
            <a:normAutofit fontScale="90000"/>
          </a:bodyPr>
          <a:lstStyle/>
          <a:p>
            <a:pPr algn="l"/>
            <a:r>
              <a:rPr lang="fr-FR" sz="4000" dirty="0"/>
              <a:t>■ </a:t>
            </a:r>
            <a:r>
              <a:rPr lang="fr-FR" sz="4000" dirty="0">
                <a:solidFill>
                  <a:srgbClr val="FF0000"/>
                </a:solidFill>
              </a:rPr>
              <a:t>Le juge (le conseiller)ne se substitue pas aux parties, il s’enquiert des besoins des parties</a:t>
            </a:r>
            <a:r>
              <a:rPr lang="fr-FR" sz="4000" dirty="0"/>
              <a:t>.</a:t>
            </a:r>
            <a:br>
              <a:rPr lang="fr-FR" sz="4000" dirty="0"/>
            </a:br>
            <a:br>
              <a:rPr lang="fr-FR" sz="4000" dirty="0"/>
            </a:br>
            <a:r>
              <a:rPr lang="fr-FR" sz="4000" dirty="0">
                <a:solidFill>
                  <a:schemeClr val="tx2">
                    <a:lumMod val="75000"/>
                  </a:schemeClr>
                </a:solidFill>
              </a:rPr>
              <a:t>■Le juge (le conseiller)ne doit pas suppléer la carence des parties mais il doit permettre à une partie qui ne détient pas un élément de preuve de se le faire communiquer</a:t>
            </a:r>
            <a:r>
              <a:rPr lang="fr-FR" dirty="0">
                <a:solidFill>
                  <a:schemeClr val="tx2">
                    <a:lumMod val="75000"/>
                  </a:schemeClr>
                </a:solidFill>
              </a:rPr>
              <a:t>.</a:t>
            </a:r>
          </a:p>
        </p:txBody>
      </p:sp>
      <p:sp>
        <p:nvSpPr>
          <p:cNvPr id="3" name="Espace réservé du numéro de diapositive 2">
            <a:extLst>
              <a:ext uri="{FF2B5EF4-FFF2-40B4-BE49-F238E27FC236}">
                <a16:creationId xmlns:a16="http://schemas.microsoft.com/office/drawing/2014/main" id="{C16F9DB6-F253-4344-9A3C-505937F1FA18}"/>
              </a:ext>
            </a:extLst>
          </p:cNvPr>
          <p:cNvSpPr>
            <a:spLocks noGrp="1"/>
          </p:cNvSpPr>
          <p:nvPr>
            <p:ph type="sldNum" sz="quarter" idx="12"/>
          </p:nvPr>
        </p:nvSpPr>
        <p:spPr/>
        <p:txBody>
          <a:bodyPr/>
          <a:lstStyle/>
          <a:p>
            <a:fld id="{4E839628-53B8-46E3-A46E-0962E43FFA3C}" type="slidenum">
              <a:rPr lang="fr-FR" smtClean="0"/>
              <a:t>13</a:t>
            </a:fld>
            <a:endParaRPr lang="fr-FR"/>
          </a:p>
        </p:txBody>
      </p:sp>
    </p:spTree>
    <p:extLst>
      <p:ext uri="{BB962C8B-B14F-4D97-AF65-F5344CB8AC3E}">
        <p14:creationId xmlns:p14="http://schemas.microsoft.com/office/powerpoint/2010/main" val="96304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a:xfrm>
            <a:off x="1096207" y="2133600"/>
            <a:ext cx="7438194" cy="3777622"/>
          </a:xfrm>
        </p:spPr>
        <p:txBody>
          <a:bodyPr>
            <a:normAutofit/>
          </a:bodyPr>
          <a:lstStyle/>
          <a:p>
            <a:r>
              <a:rPr lang="fr-FR" sz="2400" b="1" i="0" u="none" strike="noStrike" baseline="0" dirty="0">
                <a:solidFill>
                  <a:srgbClr val="C00000"/>
                </a:solidFill>
              </a:rPr>
              <a:t>La charge de la preuve incombe donc au demandeur toutefois le l</a:t>
            </a:r>
            <a:r>
              <a:rPr lang="fr-FR" sz="2400" b="1" dirty="0">
                <a:solidFill>
                  <a:srgbClr val="C00000"/>
                </a:solidFill>
              </a:rPr>
              <a:t>égislateur a prévu des exceptions en matière prud'homale</a:t>
            </a:r>
            <a:r>
              <a:rPr lang="fr-FR" sz="2400" dirty="0">
                <a:solidFill>
                  <a:srgbClr val="C00000"/>
                </a:solidFill>
              </a:rPr>
              <a:t>:</a:t>
            </a:r>
          </a:p>
          <a:p>
            <a:r>
              <a:rPr lang="fr-FR" sz="2400" b="1" dirty="0"/>
              <a:t>• </a:t>
            </a:r>
            <a:r>
              <a:rPr lang="fr-FR" sz="2400" b="1" dirty="0">
                <a:solidFill>
                  <a:schemeClr val="tx2">
                    <a:lumMod val="75000"/>
                  </a:schemeClr>
                </a:solidFill>
              </a:rPr>
              <a:t>les preuves à la charge du demandeur</a:t>
            </a:r>
          </a:p>
          <a:p>
            <a:r>
              <a:rPr lang="fr-FR" sz="2400" b="1" dirty="0">
                <a:solidFill>
                  <a:schemeClr val="accent3">
                    <a:lumMod val="75000"/>
                  </a:schemeClr>
                </a:solidFill>
              </a:rPr>
              <a:t>• les preuves fournies par les parties (charge partagée)</a:t>
            </a:r>
          </a:p>
          <a:p>
            <a:r>
              <a:rPr lang="fr-FR" sz="2400" b="1" dirty="0">
                <a:solidFill>
                  <a:schemeClr val="bg1">
                    <a:lumMod val="50000"/>
                  </a:schemeClr>
                </a:solidFill>
              </a:rPr>
              <a:t>• les preuves à la charge de l’employeur</a:t>
            </a:r>
            <a:endParaRPr lang="fr-FR" sz="2400" dirty="0">
              <a:solidFill>
                <a:schemeClr val="bg1">
                  <a:lumMod val="50000"/>
                </a:schemeClr>
              </a:solidFill>
            </a:endParaRPr>
          </a:p>
        </p:txBody>
      </p:sp>
      <p:sp>
        <p:nvSpPr>
          <p:cNvPr id="4" name="Espace réservé du numéro de diapositive 3">
            <a:extLst>
              <a:ext uri="{FF2B5EF4-FFF2-40B4-BE49-F238E27FC236}">
                <a16:creationId xmlns:a16="http://schemas.microsoft.com/office/drawing/2014/main" id="{27C51831-A18A-4823-80D6-AE72A226AF89}"/>
              </a:ext>
            </a:extLst>
          </p:cNvPr>
          <p:cNvSpPr>
            <a:spLocks noGrp="1"/>
          </p:cNvSpPr>
          <p:nvPr>
            <p:ph type="sldNum" sz="quarter" idx="12"/>
          </p:nvPr>
        </p:nvSpPr>
        <p:spPr/>
        <p:txBody>
          <a:bodyPr/>
          <a:lstStyle/>
          <a:p>
            <a:fld id="{4E839628-53B8-46E3-A46E-0962E43FFA3C}" type="slidenum">
              <a:rPr lang="fr-FR" smtClean="0"/>
              <a:t>14</a:t>
            </a:fld>
            <a:endParaRPr lang="fr-FR"/>
          </a:p>
        </p:txBody>
      </p:sp>
    </p:spTree>
    <p:extLst>
      <p:ext uri="{BB962C8B-B14F-4D97-AF65-F5344CB8AC3E}">
        <p14:creationId xmlns:p14="http://schemas.microsoft.com/office/powerpoint/2010/main" val="359613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a:xfrm>
            <a:off x="1475657" y="2133600"/>
            <a:ext cx="7058744" cy="3777622"/>
          </a:xfrm>
        </p:spPr>
        <p:txBody>
          <a:bodyPr>
            <a:noAutofit/>
          </a:bodyPr>
          <a:lstStyle/>
          <a:p>
            <a:r>
              <a:rPr lang="fr-FR" sz="2400" b="1" i="0" u="none" strike="noStrike" baseline="0" dirty="0">
                <a:solidFill>
                  <a:srgbClr val="FF0000"/>
                </a:solidFill>
              </a:rPr>
              <a:t>Preuve du contrat de travail</a:t>
            </a:r>
            <a:endParaRPr lang="fr-FR" sz="2400" b="0" i="0" u="none" strike="noStrike" baseline="0" dirty="0">
              <a:solidFill>
                <a:srgbClr val="FF0000"/>
              </a:solidFill>
            </a:endParaRPr>
          </a:p>
          <a:p>
            <a:endParaRPr lang="fr-FR" sz="2400" b="0" i="0" u="none" strike="noStrike" baseline="0" dirty="0"/>
          </a:p>
          <a:p>
            <a:r>
              <a:rPr lang="fr-FR" sz="2400" b="0" i="0" u="none" strike="noStrike" baseline="0" dirty="0"/>
              <a:t>Il appartient </a:t>
            </a:r>
            <a:r>
              <a:rPr lang="fr-FR" sz="2400" dirty="0"/>
              <a:t>à celui qui excipe d'un contrat de travail devant le conseil de prud’hommes  de prouver l'existence de celui-ci par tous moyens: contrat écrit, lettre d'embauche, attestation d'embauche, feuilles de paie, attestations de personnes qui l'ont vu travailler, etc....</a:t>
            </a:r>
          </a:p>
        </p:txBody>
      </p:sp>
      <p:sp>
        <p:nvSpPr>
          <p:cNvPr id="4" name="Espace réservé du numéro de diapositive 3">
            <a:extLst>
              <a:ext uri="{FF2B5EF4-FFF2-40B4-BE49-F238E27FC236}">
                <a16:creationId xmlns:a16="http://schemas.microsoft.com/office/drawing/2014/main" id="{39B5B47C-40D2-4FA0-8DEA-B7A6DDBB7E22}"/>
              </a:ext>
            </a:extLst>
          </p:cNvPr>
          <p:cNvSpPr>
            <a:spLocks noGrp="1"/>
          </p:cNvSpPr>
          <p:nvPr>
            <p:ph type="sldNum" sz="quarter" idx="12"/>
          </p:nvPr>
        </p:nvSpPr>
        <p:spPr/>
        <p:txBody>
          <a:bodyPr/>
          <a:lstStyle/>
          <a:p>
            <a:fld id="{4E839628-53B8-46E3-A46E-0962E43FFA3C}" type="slidenum">
              <a:rPr lang="fr-FR" smtClean="0"/>
              <a:t>15</a:t>
            </a:fld>
            <a:endParaRPr lang="fr-FR"/>
          </a:p>
        </p:txBody>
      </p:sp>
    </p:spTree>
    <p:extLst>
      <p:ext uri="{BB962C8B-B14F-4D97-AF65-F5344CB8AC3E}">
        <p14:creationId xmlns:p14="http://schemas.microsoft.com/office/powerpoint/2010/main" val="57362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400" b="0" i="0" u="none" strike="noStrike" baseline="0" dirty="0"/>
              <a:t>C'est au salari</a:t>
            </a:r>
            <a:r>
              <a:rPr lang="fr-FR" sz="2400" dirty="0"/>
              <a:t>é qu'il appartient de prouver qu'il exerce en fait une profession autre que celle stipulée dans le contrat de travail écrit </a:t>
            </a:r>
            <a:r>
              <a:rPr lang="fr-FR" sz="2400" i="1" dirty="0"/>
              <a:t>(</a:t>
            </a:r>
            <a:r>
              <a:rPr lang="fr-FR" sz="2400" i="1" dirty="0" err="1"/>
              <a:t>Cass.Soc</a:t>
            </a:r>
            <a:r>
              <a:rPr lang="fr-FR" sz="2400" i="1" dirty="0"/>
              <a:t>. 11.12.90 Bull. 90 V n̊ 632)</a:t>
            </a:r>
            <a:r>
              <a:rPr lang="fr-FR" sz="2400" dirty="0"/>
              <a:t>.</a:t>
            </a:r>
          </a:p>
        </p:txBody>
      </p:sp>
      <p:sp>
        <p:nvSpPr>
          <p:cNvPr id="4" name="Espace réservé du numéro de diapositive 3">
            <a:extLst>
              <a:ext uri="{FF2B5EF4-FFF2-40B4-BE49-F238E27FC236}">
                <a16:creationId xmlns:a16="http://schemas.microsoft.com/office/drawing/2014/main" id="{8BE1DD72-4AB5-43ED-804B-650C447ACFF9}"/>
              </a:ext>
            </a:extLst>
          </p:cNvPr>
          <p:cNvSpPr>
            <a:spLocks noGrp="1"/>
          </p:cNvSpPr>
          <p:nvPr>
            <p:ph type="sldNum" sz="quarter" idx="12"/>
          </p:nvPr>
        </p:nvSpPr>
        <p:spPr/>
        <p:txBody>
          <a:bodyPr/>
          <a:lstStyle/>
          <a:p>
            <a:fld id="{4E839628-53B8-46E3-A46E-0962E43FFA3C}" type="slidenum">
              <a:rPr lang="fr-FR" smtClean="0"/>
              <a:t>16</a:t>
            </a:fld>
            <a:endParaRPr lang="fr-FR"/>
          </a:p>
        </p:txBody>
      </p:sp>
    </p:spTree>
    <p:extLst>
      <p:ext uri="{BB962C8B-B14F-4D97-AF65-F5344CB8AC3E}">
        <p14:creationId xmlns:p14="http://schemas.microsoft.com/office/powerpoint/2010/main" val="369577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1" i="0" u="none" strike="noStrike" baseline="0" dirty="0">
                <a:solidFill>
                  <a:srgbClr val="FF0000"/>
                </a:solidFill>
              </a:rPr>
              <a:t>Preuve de l'emploi occup</a:t>
            </a:r>
            <a:r>
              <a:rPr lang="fr-FR" b="1" dirty="0">
                <a:solidFill>
                  <a:srgbClr val="FF0000"/>
                </a:solidFill>
              </a:rPr>
              <a:t>é incombant au salarié demandeur</a:t>
            </a:r>
            <a:endParaRPr lang="fr-FR" dirty="0">
              <a:solidFill>
                <a:srgbClr val="FF0000"/>
              </a:solidFill>
            </a:endParaRPr>
          </a:p>
          <a:p>
            <a:endParaRPr lang="fr-FR" b="0" i="0" u="none" strike="noStrike" baseline="0" dirty="0"/>
          </a:p>
          <a:p>
            <a:r>
              <a:rPr lang="fr-FR" b="0" i="0" u="none" strike="noStrike" baseline="0" dirty="0"/>
              <a:t>●  C'est dans l'exercice de son pouvoir souverain d'appr</a:t>
            </a:r>
            <a:r>
              <a:rPr lang="fr-FR" dirty="0"/>
              <a:t>éciation de la valeur et de la portée des éléments de preuve qui lui étaient soumis, que la Cour d'Appel, pour débouter le demandeur de sa réclamation d'un certificat de travail rectifié, a retenu que le salarié reconnu comme «maître de manège» ne démontrait pas qu'il avait exercé les fonctions de «responsable équitation» qu'il revendiquait. (</a:t>
            </a:r>
            <a:r>
              <a:rPr lang="fr-FR" dirty="0" err="1"/>
              <a:t>Cass.Soc</a:t>
            </a:r>
            <a:r>
              <a:rPr lang="fr-FR" dirty="0"/>
              <a:t>. 22/03/89 </a:t>
            </a:r>
            <a:r>
              <a:rPr lang="fr-FR" dirty="0" err="1"/>
              <a:t>Cah.Prud'homaux</a:t>
            </a:r>
            <a:r>
              <a:rPr lang="fr-FR" dirty="0"/>
              <a:t> n̊4 - 1990 p.66).</a:t>
            </a:r>
          </a:p>
        </p:txBody>
      </p:sp>
      <p:sp>
        <p:nvSpPr>
          <p:cNvPr id="4" name="Espace réservé du numéro de diapositive 3">
            <a:extLst>
              <a:ext uri="{FF2B5EF4-FFF2-40B4-BE49-F238E27FC236}">
                <a16:creationId xmlns:a16="http://schemas.microsoft.com/office/drawing/2014/main" id="{280BDF55-95EE-4753-82C9-10DF013F6B0E}"/>
              </a:ext>
            </a:extLst>
          </p:cNvPr>
          <p:cNvSpPr>
            <a:spLocks noGrp="1"/>
          </p:cNvSpPr>
          <p:nvPr>
            <p:ph type="sldNum" sz="quarter" idx="12"/>
          </p:nvPr>
        </p:nvSpPr>
        <p:spPr/>
        <p:txBody>
          <a:bodyPr/>
          <a:lstStyle/>
          <a:p>
            <a:fld id="{4E839628-53B8-46E3-A46E-0962E43FFA3C}" type="slidenum">
              <a:rPr lang="fr-FR" smtClean="0"/>
              <a:t>17</a:t>
            </a:fld>
            <a:endParaRPr lang="fr-FR"/>
          </a:p>
        </p:txBody>
      </p:sp>
    </p:spTree>
    <p:extLst>
      <p:ext uri="{BB962C8B-B14F-4D97-AF65-F5344CB8AC3E}">
        <p14:creationId xmlns:p14="http://schemas.microsoft.com/office/powerpoint/2010/main" val="34944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a:xfrm>
            <a:off x="899593" y="2133600"/>
            <a:ext cx="7634808" cy="4247728"/>
          </a:xfrm>
        </p:spPr>
        <p:txBody>
          <a:bodyPr>
            <a:normAutofit fontScale="92500"/>
          </a:bodyPr>
          <a:lstStyle/>
          <a:p>
            <a:r>
              <a:rPr lang="fr-FR" sz="2400" b="1" dirty="0">
                <a:solidFill>
                  <a:srgbClr val="C00000"/>
                </a:solidFill>
              </a:rPr>
              <a:t>La preuve de l’existence d’un usage incombe à celui qui l’invoque</a:t>
            </a:r>
            <a:endParaRPr lang="fr-FR" sz="2400" dirty="0">
              <a:solidFill>
                <a:srgbClr val="C00000"/>
              </a:solidFill>
            </a:endParaRPr>
          </a:p>
          <a:p>
            <a:endParaRPr lang="fr-FR" sz="2400" dirty="0"/>
          </a:p>
          <a:p>
            <a:r>
              <a:rPr lang="fr-FR" sz="2400" dirty="0"/>
              <a:t>● Le Conseil de Prud'hommes n’à pas à rechercher l'existence d'un usage qu'il appartient au demandeur d'invoquer et d'établir (</a:t>
            </a:r>
            <a:r>
              <a:rPr lang="fr-FR" sz="2400" dirty="0" err="1"/>
              <a:t>Cass.Soc</a:t>
            </a:r>
            <a:r>
              <a:rPr lang="fr-FR" sz="2400" dirty="0"/>
              <a:t>. 25/01/89 - </a:t>
            </a:r>
            <a:r>
              <a:rPr lang="fr-FR" sz="2400" dirty="0" err="1"/>
              <a:t>Cah.Prud’homaux</a:t>
            </a:r>
            <a:r>
              <a:rPr lang="fr-FR" sz="2400" dirty="0"/>
              <a:t> n̊4 - 1991 p.55).</a:t>
            </a:r>
          </a:p>
          <a:p>
            <a:r>
              <a:rPr lang="fr-FR" sz="2400" dirty="0">
                <a:solidFill>
                  <a:schemeClr val="accent3">
                    <a:lumMod val="50000"/>
                  </a:schemeClr>
                </a:solidFill>
              </a:rPr>
              <a:t>C'est au salarié invoquant l'existence d'un usage qu'incombe d'apporter la preuve de l'existence de cet usage. (</a:t>
            </a:r>
            <a:r>
              <a:rPr lang="fr-FR" sz="2400" dirty="0" err="1">
                <a:solidFill>
                  <a:schemeClr val="accent3">
                    <a:lumMod val="50000"/>
                  </a:schemeClr>
                </a:solidFill>
              </a:rPr>
              <a:t>Cass.Soc</a:t>
            </a:r>
            <a:r>
              <a:rPr lang="fr-FR" sz="2400" dirty="0">
                <a:solidFill>
                  <a:schemeClr val="accent3">
                    <a:lumMod val="50000"/>
                  </a:schemeClr>
                </a:solidFill>
              </a:rPr>
              <a:t>. 03/05/89 - </a:t>
            </a:r>
            <a:r>
              <a:rPr lang="fr-FR" sz="2400" dirty="0" err="1">
                <a:solidFill>
                  <a:schemeClr val="accent3">
                    <a:lumMod val="50000"/>
                  </a:schemeClr>
                </a:solidFill>
              </a:rPr>
              <a:t>Cah.Prud’homaux</a:t>
            </a:r>
            <a:r>
              <a:rPr lang="fr-FR" sz="2400" dirty="0">
                <a:solidFill>
                  <a:schemeClr val="accent3">
                    <a:lumMod val="50000"/>
                  </a:schemeClr>
                </a:solidFill>
              </a:rPr>
              <a:t> n̊4 - 1991 p.51).</a:t>
            </a:r>
          </a:p>
          <a:p>
            <a:endParaRPr lang="fr-FR" sz="2400" dirty="0"/>
          </a:p>
        </p:txBody>
      </p:sp>
      <p:sp>
        <p:nvSpPr>
          <p:cNvPr id="4" name="Espace réservé du numéro de diapositive 3">
            <a:extLst>
              <a:ext uri="{FF2B5EF4-FFF2-40B4-BE49-F238E27FC236}">
                <a16:creationId xmlns:a16="http://schemas.microsoft.com/office/drawing/2014/main" id="{EBE24962-BD72-4406-B6BA-272B00D394D7}"/>
              </a:ext>
            </a:extLst>
          </p:cNvPr>
          <p:cNvSpPr>
            <a:spLocks noGrp="1"/>
          </p:cNvSpPr>
          <p:nvPr>
            <p:ph type="sldNum" sz="quarter" idx="12"/>
          </p:nvPr>
        </p:nvSpPr>
        <p:spPr/>
        <p:txBody>
          <a:bodyPr/>
          <a:lstStyle/>
          <a:p>
            <a:fld id="{4E839628-53B8-46E3-A46E-0962E43FFA3C}" type="slidenum">
              <a:rPr lang="fr-FR" smtClean="0"/>
              <a:t>18</a:t>
            </a:fld>
            <a:endParaRPr lang="fr-FR"/>
          </a:p>
        </p:txBody>
      </p:sp>
    </p:spTree>
    <p:extLst>
      <p:ext uri="{BB962C8B-B14F-4D97-AF65-F5344CB8AC3E}">
        <p14:creationId xmlns:p14="http://schemas.microsoft.com/office/powerpoint/2010/main" val="260792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sz="2400" dirty="0"/>
              <a:t> Le droit au paiement prorata </a:t>
            </a:r>
            <a:r>
              <a:rPr lang="fr-FR" sz="2400" dirty="0" err="1"/>
              <a:t>temporis</a:t>
            </a:r>
            <a:r>
              <a:rPr lang="fr-FR" sz="2400" dirty="0"/>
              <a:t> d'une somme dite « prime de bilan » à un membre du personnel ayant quitté l'entreprise, quel qu'en soit le motif, avant la date de son versement ne peut résulter que d'une convention </a:t>
            </a:r>
            <a:r>
              <a:rPr lang="fr-FR" sz="2400" b="1" dirty="0"/>
              <a:t>ou d'un usage dont il appartient au salarié de rapporter la preuve</a:t>
            </a:r>
            <a:r>
              <a:rPr lang="fr-FR" sz="2400" dirty="0"/>
              <a:t>. (</a:t>
            </a:r>
            <a:r>
              <a:rPr lang="fr-FR" sz="2400" dirty="0" err="1"/>
              <a:t>Cass</a:t>
            </a:r>
            <a:r>
              <a:rPr lang="fr-FR" sz="2400" dirty="0"/>
              <a:t>. soc., 28 sept. 2005, n  03-42.963 D Semaine </a:t>
            </a:r>
            <a:r>
              <a:rPr lang="fr-FR" sz="2400" dirty="0" err="1"/>
              <a:t>Soc.Lamy</a:t>
            </a:r>
            <a:r>
              <a:rPr lang="fr-FR" sz="2400" dirty="0"/>
              <a:t> n̊ 1232).</a:t>
            </a:r>
            <a:endParaRPr lang="fr-FR" dirty="0"/>
          </a:p>
        </p:txBody>
      </p:sp>
      <p:sp>
        <p:nvSpPr>
          <p:cNvPr id="4" name="Espace réservé du numéro de diapositive 3">
            <a:extLst>
              <a:ext uri="{FF2B5EF4-FFF2-40B4-BE49-F238E27FC236}">
                <a16:creationId xmlns:a16="http://schemas.microsoft.com/office/drawing/2014/main" id="{C1F32828-0FBA-453C-A061-759FAAF6E685}"/>
              </a:ext>
            </a:extLst>
          </p:cNvPr>
          <p:cNvSpPr>
            <a:spLocks noGrp="1"/>
          </p:cNvSpPr>
          <p:nvPr>
            <p:ph type="sldNum" sz="quarter" idx="12"/>
          </p:nvPr>
        </p:nvSpPr>
        <p:spPr/>
        <p:txBody>
          <a:bodyPr/>
          <a:lstStyle/>
          <a:p>
            <a:fld id="{4E839628-53B8-46E3-A46E-0962E43FFA3C}" type="slidenum">
              <a:rPr lang="fr-FR" smtClean="0"/>
              <a:t>19</a:t>
            </a:fld>
            <a:endParaRPr lang="fr-FR"/>
          </a:p>
        </p:txBody>
      </p:sp>
    </p:spTree>
    <p:extLst>
      <p:ext uri="{BB962C8B-B14F-4D97-AF65-F5344CB8AC3E}">
        <p14:creationId xmlns:p14="http://schemas.microsoft.com/office/powerpoint/2010/main" val="374394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1340768"/>
            <a:ext cx="7581528" cy="2218258"/>
          </a:xfrm>
        </p:spPr>
        <p:txBody>
          <a:bodyPr>
            <a:normAutofit/>
          </a:bodyPr>
          <a:lstStyle/>
          <a:p>
            <a:r>
              <a:rPr lang="fr-FR" b="1" dirty="0"/>
              <a:t>En justice, il ne suffit pas d’avoir raison : encore faut-il le prouver !</a:t>
            </a:r>
            <a:endParaRPr lang="fr-FR" dirty="0"/>
          </a:p>
        </p:txBody>
      </p:sp>
      <p:sp>
        <p:nvSpPr>
          <p:cNvPr id="3" name="Espace réservé du contenu 2"/>
          <p:cNvSpPr>
            <a:spLocks noGrp="1"/>
          </p:cNvSpPr>
          <p:nvPr>
            <p:ph idx="1"/>
          </p:nvPr>
        </p:nvSpPr>
        <p:spPr>
          <a:xfrm>
            <a:off x="457200" y="3212976"/>
            <a:ext cx="8229600" cy="2913187"/>
          </a:xfrm>
        </p:spPr>
        <p:txBody>
          <a:bodyPr/>
          <a:lstStyle/>
          <a:p>
            <a:pPr algn="just"/>
            <a:r>
              <a:rPr lang="fr-FR" b="1" dirty="0">
                <a:solidFill>
                  <a:srgbClr val="FF0000"/>
                </a:solidFill>
              </a:rPr>
              <a:t> </a:t>
            </a:r>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F754452E-EB31-42CA-B7B3-F1EF2A367E47}"/>
              </a:ext>
            </a:extLst>
          </p:cNvPr>
          <p:cNvSpPr>
            <a:spLocks noGrp="1"/>
          </p:cNvSpPr>
          <p:nvPr>
            <p:ph type="sldNum" sz="quarter" idx="12"/>
          </p:nvPr>
        </p:nvSpPr>
        <p:spPr/>
        <p:txBody>
          <a:bodyPr/>
          <a:lstStyle/>
          <a:p>
            <a:fld id="{4E839628-53B8-46E3-A46E-0962E43FFA3C}" type="slidenum">
              <a:rPr lang="fr-FR" smtClean="0"/>
              <a:t>2</a:t>
            </a:fld>
            <a:endParaRPr lang="fr-FR"/>
          </a:p>
        </p:txBody>
      </p:sp>
    </p:spTree>
    <p:extLst>
      <p:ext uri="{BB962C8B-B14F-4D97-AF65-F5344CB8AC3E}">
        <p14:creationId xmlns:p14="http://schemas.microsoft.com/office/powerpoint/2010/main" val="306808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1096207" y="2133600"/>
            <a:ext cx="7438194" cy="4319736"/>
          </a:xfrm>
        </p:spPr>
        <p:txBody>
          <a:bodyPr>
            <a:normAutofit fontScale="70000" lnSpcReduction="20000"/>
          </a:bodyPr>
          <a:lstStyle/>
          <a:p>
            <a:r>
              <a:rPr lang="fr-FR" sz="4500" b="1" dirty="0">
                <a:solidFill>
                  <a:srgbClr val="C00000"/>
                </a:solidFill>
              </a:rPr>
              <a:t>Preuve des heures travaillées</a:t>
            </a:r>
            <a:endParaRPr lang="fr-FR" sz="4500" dirty="0">
              <a:solidFill>
                <a:srgbClr val="C00000"/>
              </a:solidFill>
            </a:endParaRPr>
          </a:p>
          <a:p>
            <a:endParaRPr lang="fr-FR" dirty="0"/>
          </a:p>
          <a:p>
            <a:r>
              <a:rPr lang="fr-FR" sz="2400" b="1" dirty="0">
                <a:solidFill>
                  <a:schemeClr val="tx2">
                    <a:lumMod val="75000"/>
                  </a:schemeClr>
                </a:solidFill>
              </a:rPr>
              <a:t>La preuve des heures des heures de travail n'incombe spécialement à aucune des parties. Le salarié qui réclame le paiement d'heures de travail doit présenter un décompte  chiffré à l'appui de sa demande et fournir tous les éléments dont il dispose (feuilles de paie ou d'attestations de personnes qui l'ont vu travailler..). L'employeur est tenu de fournir les éléments de nature à justifier les heures de travail.</a:t>
            </a:r>
          </a:p>
          <a:p>
            <a:endParaRPr lang="fr-FR" sz="2400" b="1" dirty="0">
              <a:solidFill>
                <a:schemeClr val="tx2">
                  <a:lumMod val="75000"/>
                </a:schemeClr>
              </a:solidFill>
            </a:endParaRPr>
          </a:p>
          <a:p>
            <a:r>
              <a:rPr lang="fr-FR" sz="2400" b="1" dirty="0">
                <a:solidFill>
                  <a:schemeClr val="accent3">
                    <a:lumMod val="50000"/>
                  </a:schemeClr>
                </a:solidFill>
              </a:rPr>
              <a:t>●  Il résulte de l'article  L1242-2 (ex art.L.122.1.1) du code du travail que la preuve des heures de travail effectué n'incombe spécialement à aucune des parties et il appartient au juge de se prononcer au vu des éléments que l'employeur est tenu de fournir et de ceux fournis par le salarié à l'appui de sa demande (Soc. 12.3.97 n̊ 1244 D. Sem. Soc. Lamy n̊ 853 page D87)</a:t>
            </a:r>
          </a:p>
        </p:txBody>
      </p:sp>
      <p:sp>
        <p:nvSpPr>
          <p:cNvPr id="4" name="Espace réservé du numéro de diapositive 3">
            <a:extLst>
              <a:ext uri="{FF2B5EF4-FFF2-40B4-BE49-F238E27FC236}">
                <a16:creationId xmlns:a16="http://schemas.microsoft.com/office/drawing/2014/main" id="{0B3EA739-4544-46D6-A8ED-E1BCFE8C8536}"/>
              </a:ext>
            </a:extLst>
          </p:cNvPr>
          <p:cNvSpPr>
            <a:spLocks noGrp="1"/>
          </p:cNvSpPr>
          <p:nvPr>
            <p:ph type="sldNum" sz="quarter" idx="12"/>
          </p:nvPr>
        </p:nvSpPr>
        <p:spPr/>
        <p:txBody>
          <a:bodyPr/>
          <a:lstStyle/>
          <a:p>
            <a:fld id="{4E839628-53B8-46E3-A46E-0962E43FFA3C}" type="slidenum">
              <a:rPr lang="fr-FR" smtClean="0"/>
              <a:t>20</a:t>
            </a:fld>
            <a:endParaRPr lang="fr-FR"/>
          </a:p>
        </p:txBody>
      </p:sp>
    </p:spTree>
    <p:extLst>
      <p:ext uri="{BB962C8B-B14F-4D97-AF65-F5344CB8AC3E}">
        <p14:creationId xmlns:p14="http://schemas.microsoft.com/office/powerpoint/2010/main" val="97086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25000" lnSpcReduction="20000"/>
          </a:bodyPr>
          <a:lstStyle/>
          <a:p>
            <a:r>
              <a:rPr lang="fr-FR" sz="11200" b="1" dirty="0">
                <a:solidFill>
                  <a:srgbClr val="C00000"/>
                </a:solidFill>
              </a:rPr>
              <a:t>Preuve des heures supplémentaires</a:t>
            </a:r>
            <a:endParaRPr lang="fr-FR" sz="11200" dirty="0">
              <a:solidFill>
                <a:srgbClr val="C00000"/>
              </a:solidFill>
            </a:endParaRPr>
          </a:p>
          <a:p>
            <a:endParaRPr lang="fr-FR" sz="5900" dirty="0">
              <a:solidFill>
                <a:srgbClr val="C00000"/>
              </a:solidFill>
            </a:endParaRPr>
          </a:p>
          <a:p>
            <a:r>
              <a:rPr lang="fr-FR" sz="8000" b="1" dirty="0"/>
              <a:t>●  La preuve des heures supplémentaires n'incombe spécialement à aucune des parties et le juge ne peut, pour rejeter une demande d'heures supplémentaires, se fonder sur l'insuffisance des preuves apportées par le salarié. Le juge doit examiner les éléments de nature à justifier les horaires effectivement réalisés par le salarié et que l'employeur est tenu de lui fournir</a:t>
            </a:r>
            <a:r>
              <a:rPr lang="fr-FR" sz="8000" b="1" i="1" dirty="0"/>
              <a:t> (Soc. 3.7.96 Bull. 96  V n̊ 261).</a:t>
            </a:r>
            <a:endParaRPr lang="fr-FR" sz="8000" b="1" dirty="0"/>
          </a:p>
          <a:p>
            <a:endParaRPr lang="fr-FR" sz="8000" b="1" dirty="0"/>
          </a:p>
          <a:p>
            <a:r>
              <a:rPr lang="fr-FR" sz="8000" b="1" dirty="0"/>
              <a:t>● Encourt la cassation le jugement du conseil de prud'hommes qui énonce qu'il appartient à la salariée de prouver qu'elle a bien effectué des heures supplémentaires en plus de celles qui lui ont été rémunérées, alors que la preuve n'incombe spécialement à aucune des parties et que le juge ne peut, pour rejeter une demande de paiement d'heures supplémentaires, se fonder sur l'insuffisance des preuves apportées par le salarié et que l'employeur est tenu de lui fournir (</a:t>
            </a:r>
            <a:r>
              <a:rPr lang="fr-FR" sz="8000" b="1" dirty="0" err="1"/>
              <a:t>Cass.Soc</a:t>
            </a:r>
            <a:r>
              <a:rPr lang="fr-FR" sz="8000" b="1" dirty="0"/>
              <a:t>. 10/11/98 - </a:t>
            </a:r>
            <a:r>
              <a:rPr lang="fr-FR" sz="8000" b="1" dirty="0" err="1"/>
              <a:t>Cah.Prud’homaux</a:t>
            </a:r>
            <a:r>
              <a:rPr lang="fr-FR" sz="8000" b="1" dirty="0"/>
              <a:t> n̊8 - 1999 p.145).</a:t>
            </a:r>
          </a:p>
        </p:txBody>
      </p:sp>
      <p:sp>
        <p:nvSpPr>
          <p:cNvPr id="4" name="Espace réservé du numéro de diapositive 3">
            <a:extLst>
              <a:ext uri="{FF2B5EF4-FFF2-40B4-BE49-F238E27FC236}">
                <a16:creationId xmlns:a16="http://schemas.microsoft.com/office/drawing/2014/main" id="{7EACA2A9-59DE-4F48-A620-D3EFBFD52A30}"/>
              </a:ext>
            </a:extLst>
          </p:cNvPr>
          <p:cNvSpPr>
            <a:spLocks noGrp="1"/>
          </p:cNvSpPr>
          <p:nvPr>
            <p:ph type="sldNum" sz="quarter" idx="12"/>
          </p:nvPr>
        </p:nvSpPr>
        <p:spPr/>
        <p:txBody>
          <a:bodyPr/>
          <a:lstStyle/>
          <a:p>
            <a:fld id="{4E839628-53B8-46E3-A46E-0962E43FFA3C}" type="slidenum">
              <a:rPr lang="fr-FR" smtClean="0"/>
              <a:t>21</a:t>
            </a:fld>
            <a:endParaRPr lang="fr-FR"/>
          </a:p>
        </p:txBody>
      </p:sp>
    </p:spTree>
    <p:extLst>
      <p:ext uri="{BB962C8B-B14F-4D97-AF65-F5344CB8AC3E}">
        <p14:creationId xmlns:p14="http://schemas.microsoft.com/office/powerpoint/2010/main" val="340680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1096207" y="2133600"/>
            <a:ext cx="7438194" cy="4247728"/>
          </a:xfrm>
        </p:spPr>
        <p:txBody>
          <a:bodyPr>
            <a:normAutofit fontScale="92500" lnSpcReduction="10000"/>
          </a:bodyPr>
          <a:lstStyle/>
          <a:p>
            <a:r>
              <a:rPr lang="fr-FR" sz="4500" b="1" dirty="0">
                <a:solidFill>
                  <a:srgbClr val="C00000"/>
                </a:solidFill>
              </a:rPr>
              <a:t>Preuve des heures complémentaires</a:t>
            </a:r>
            <a:endParaRPr lang="fr-FR" sz="5900" dirty="0">
              <a:solidFill>
                <a:srgbClr val="C00000"/>
              </a:solidFill>
            </a:endParaRPr>
          </a:p>
          <a:p>
            <a:r>
              <a:rPr lang="fr-FR" sz="2000" b="1" dirty="0"/>
              <a:t>●  Les prud'hommes ne peuvent rejeter une demande en paiement d'heures complémentaires au motif que les éléments produits par le salarié ne prouvent pas le bien-fondé de sa demande. Il appartient en effet seulement à ce dernier de fournir préalablement au juge des éléments de nature à « étayer » cette demande, l'employeur devant de son côté produire les éléments de nature à justifier les horaires effectivement réalisés par le salarié. (</a:t>
            </a:r>
            <a:r>
              <a:rPr lang="fr-FR" sz="2000" b="1" dirty="0" err="1"/>
              <a:t>Cass</a:t>
            </a:r>
            <a:r>
              <a:rPr lang="fr-FR" sz="2000" b="1" dirty="0"/>
              <a:t>. soc., 10 mai 2007, pourvoi n  05.45.932, arrêt n  978 FS-P+B+R </a:t>
            </a:r>
            <a:r>
              <a:rPr lang="fr-FR" sz="2000" b="1" dirty="0" err="1"/>
              <a:t>Jurisp.Soc.Lamy</a:t>
            </a:r>
            <a:r>
              <a:rPr lang="fr-FR" sz="2000" b="1" dirty="0"/>
              <a:t> n̊ 213)</a:t>
            </a:r>
            <a:endParaRPr lang="fr-FR" sz="8000" b="1" dirty="0"/>
          </a:p>
        </p:txBody>
      </p:sp>
      <p:sp>
        <p:nvSpPr>
          <p:cNvPr id="4" name="Espace réservé du numéro de diapositive 3">
            <a:extLst>
              <a:ext uri="{FF2B5EF4-FFF2-40B4-BE49-F238E27FC236}">
                <a16:creationId xmlns:a16="http://schemas.microsoft.com/office/drawing/2014/main" id="{A093A375-F3D8-4468-8C11-A8774680B975}"/>
              </a:ext>
            </a:extLst>
          </p:cNvPr>
          <p:cNvSpPr>
            <a:spLocks noGrp="1"/>
          </p:cNvSpPr>
          <p:nvPr>
            <p:ph type="sldNum" sz="quarter" idx="12"/>
          </p:nvPr>
        </p:nvSpPr>
        <p:spPr/>
        <p:txBody>
          <a:bodyPr/>
          <a:lstStyle/>
          <a:p>
            <a:fld id="{4E839628-53B8-46E3-A46E-0962E43FFA3C}" type="slidenum">
              <a:rPr lang="fr-FR" smtClean="0"/>
              <a:t>22</a:t>
            </a:fld>
            <a:endParaRPr lang="fr-FR"/>
          </a:p>
        </p:txBody>
      </p:sp>
    </p:spTree>
    <p:extLst>
      <p:ext uri="{BB962C8B-B14F-4D97-AF65-F5344CB8AC3E}">
        <p14:creationId xmlns:p14="http://schemas.microsoft.com/office/powerpoint/2010/main" val="22750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827585" y="2132856"/>
            <a:ext cx="7706816" cy="4248472"/>
          </a:xfrm>
        </p:spPr>
        <p:txBody>
          <a:bodyPr>
            <a:normAutofit fontScale="47500" lnSpcReduction="20000"/>
          </a:bodyPr>
          <a:lstStyle/>
          <a:p>
            <a:r>
              <a:rPr lang="fr-FR" sz="4800" dirty="0"/>
              <a:t>● </a:t>
            </a:r>
            <a:r>
              <a:rPr lang="fr-FR" sz="4800" b="1" dirty="0"/>
              <a:t>En cas de litige relatif à l'existence ou au nombre d'heures de travail accomplies, il appartient au salarié d'étayer sa demande par la production d'éléments suffisamment précis </a:t>
            </a:r>
            <a:r>
              <a:rPr lang="fr-FR" sz="4800" dirty="0"/>
              <a:t>quant aux horaires effectivement réalisés pour permettre à l'employeur de répondre en fournissant ses propres éléments. Des attestations de salariés ne suffisent pas en soi à prouver l’accomplissement d’heures supplémentaires.</a:t>
            </a:r>
          </a:p>
          <a:p>
            <a:r>
              <a:rPr lang="fr-FR" sz="4800" dirty="0"/>
              <a:t>La cour d'appel n'a pas inversé la charge de la preuve en retenant souverainement que la demande du salarié n'était pas étayée en l'espèce (</a:t>
            </a:r>
            <a:r>
              <a:rPr lang="fr-FR" sz="4800" dirty="0" err="1"/>
              <a:t>Cass.Soc</a:t>
            </a:r>
            <a:r>
              <a:rPr lang="fr-FR" sz="4800" dirty="0"/>
              <a:t> 15/01/2014 n̊12-19472).</a:t>
            </a:r>
          </a:p>
        </p:txBody>
      </p:sp>
      <p:sp>
        <p:nvSpPr>
          <p:cNvPr id="4" name="Espace réservé du numéro de diapositive 3">
            <a:extLst>
              <a:ext uri="{FF2B5EF4-FFF2-40B4-BE49-F238E27FC236}">
                <a16:creationId xmlns:a16="http://schemas.microsoft.com/office/drawing/2014/main" id="{6036B508-7DEF-4ED5-B071-73EB941D6ADD}"/>
              </a:ext>
            </a:extLst>
          </p:cNvPr>
          <p:cNvSpPr>
            <a:spLocks noGrp="1"/>
          </p:cNvSpPr>
          <p:nvPr>
            <p:ph type="sldNum" sz="quarter" idx="12"/>
          </p:nvPr>
        </p:nvSpPr>
        <p:spPr/>
        <p:txBody>
          <a:bodyPr/>
          <a:lstStyle/>
          <a:p>
            <a:fld id="{4E839628-53B8-46E3-A46E-0962E43FFA3C}" type="slidenum">
              <a:rPr lang="fr-FR" smtClean="0"/>
              <a:t>23</a:t>
            </a:fld>
            <a:endParaRPr lang="fr-FR"/>
          </a:p>
        </p:txBody>
      </p:sp>
    </p:spTree>
    <p:extLst>
      <p:ext uri="{BB962C8B-B14F-4D97-AF65-F5344CB8AC3E}">
        <p14:creationId xmlns:p14="http://schemas.microsoft.com/office/powerpoint/2010/main" val="300195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61651" y="362501"/>
            <a:ext cx="6589199" cy="1280890"/>
          </a:xfrm>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683568" y="1844824"/>
            <a:ext cx="7850833" cy="4680520"/>
          </a:xfrm>
        </p:spPr>
        <p:txBody>
          <a:bodyPr>
            <a:normAutofit fontScale="40000" lnSpcReduction="20000"/>
          </a:bodyPr>
          <a:lstStyle/>
          <a:p>
            <a:r>
              <a:rPr lang="fr-FR" sz="4500" b="1" dirty="0">
                <a:solidFill>
                  <a:srgbClr val="FF0000"/>
                </a:solidFill>
              </a:rPr>
              <a:t>Preuve de la cause réelle et sérieuse du licenciement</a:t>
            </a:r>
            <a:endParaRPr lang="fr-FR" sz="4500" dirty="0">
              <a:solidFill>
                <a:srgbClr val="FF0000"/>
              </a:solidFill>
            </a:endParaRPr>
          </a:p>
          <a:p>
            <a:endParaRPr lang="fr-FR" dirty="0"/>
          </a:p>
          <a:p>
            <a:r>
              <a:rPr lang="fr-FR" sz="3800" dirty="0"/>
              <a:t>La  loi  du  13  juillet  1973  relative  au  licenciement individuel  a  introduit  l'article  L.122.14.3 [ L1235-1 ]  du  code du travail  qui  précise qu'en  cas  de  litige,  le  juge à  qui  il  appartient  d'apprécier  la  régularité  de  la des éléments fournis par les parties.</a:t>
            </a:r>
          </a:p>
          <a:p>
            <a:r>
              <a:rPr lang="fr-FR" sz="3800" dirty="0"/>
              <a:t> </a:t>
            </a:r>
            <a:r>
              <a:rPr lang="fr-FR" sz="3800" b="1" i="1" dirty="0"/>
              <a:t>Art. L1235-1 du code du travail</a:t>
            </a:r>
            <a:r>
              <a:rPr lang="fr-FR" sz="3800" i="1" dirty="0"/>
              <a:t> : “ En cas de litige,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sz="3800" i="1" dirty="0"/>
              <a:t>Si un doute subsiste, il profite au salarié”.</a:t>
            </a:r>
            <a:endParaRPr lang="fr-FR" sz="3800" dirty="0"/>
          </a:p>
          <a:p>
            <a:r>
              <a:rPr lang="fr-FR" sz="3800" dirty="0"/>
              <a:t>L'administration  de  la  preuve  en ce  domaine  est  donc dérogatoire car la charge de la preuve n'est pas imposée plus particulièrement à l'une des parties, au demandeur.</a:t>
            </a:r>
          </a:p>
          <a:p>
            <a:r>
              <a:rPr lang="fr-FR" sz="3800" dirty="0"/>
              <a:t>Les  dispositions  de ce  texte ne doivent  pas  conduire à  renverser  la  charge  de  la  preuve  au  détriment de l'employeur.</a:t>
            </a:r>
          </a:p>
        </p:txBody>
      </p:sp>
      <p:sp>
        <p:nvSpPr>
          <p:cNvPr id="4" name="Espace réservé du numéro de diapositive 3">
            <a:extLst>
              <a:ext uri="{FF2B5EF4-FFF2-40B4-BE49-F238E27FC236}">
                <a16:creationId xmlns:a16="http://schemas.microsoft.com/office/drawing/2014/main" id="{2505535C-C160-44E7-B402-1E413CDA5CE2}"/>
              </a:ext>
            </a:extLst>
          </p:cNvPr>
          <p:cNvSpPr>
            <a:spLocks noGrp="1"/>
          </p:cNvSpPr>
          <p:nvPr>
            <p:ph type="sldNum" sz="quarter" idx="12"/>
          </p:nvPr>
        </p:nvSpPr>
        <p:spPr/>
        <p:txBody>
          <a:bodyPr/>
          <a:lstStyle/>
          <a:p>
            <a:fld id="{4E839628-53B8-46E3-A46E-0962E43FFA3C}" type="slidenum">
              <a:rPr lang="fr-FR" smtClean="0"/>
              <a:t>24</a:t>
            </a:fld>
            <a:endParaRPr lang="fr-FR"/>
          </a:p>
        </p:txBody>
      </p:sp>
    </p:spTree>
    <p:extLst>
      <p:ext uri="{BB962C8B-B14F-4D97-AF65-F5344CB8AC3E}">
        <p14:creationId xmlns:p14="http://schemas.microsoft.com/office/powerpoint/2010/main" val="74518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dirty="0"/>
              <a:t>● Ni la preuve du caractère réel et sérieux du licenciement, ni la preuve contraire n'incombent spécialement à l'une des parties en vertu de l'article L 122-14-3 du Code du travail. Par suite, ayant constaté qu'une société, après avoir repris une entreprise admise au règlement judiciaire, a licencié le même jour trois membres de la même famille qui géraient ladite entreprise et que, sur huit des griefs formulés contre l'un deux, conservé à son service comme directeur, sept d'entre eux n'étaient pas sérieux, les juges du fond ont pu estimer que le huitième n'était pas établi, aucune preuve n'étant fournie ni offerte par les parties à l'appui de leur position respective, et par suite </a:t>
            </a:r>
            <a:r>
              <a:rPr lang="fr-FR" sz="2000" dirty="0" err="1"/>
              <a:t>décide</a:t>
            </a:r>
            <a:r>
              <a:rPr lang="fr-FR" sz="2000" i="1" dirty="0" err="1"/>
              <a:t>Cass.Soc</a:t>
            </a:r>
            <a:r>
              <a:rPr lang="fr-FR" sz="2000" i="1" dirty="0"/>
              <a:t> 23/03/77 N̊ de pourvoi : 75-40292 )</a:t>
            </a:r>
            <a:endParaRPr lang="fr-FR" sz="2000" dirty="0"/>
          </a:p>
        </p:txBody>
      </p:sp>
      <p:sp>
        <p:nvSpPr>
          <p:cNvPr id="4" name="Espace réservé du numéro de diapositive 3">
            <a:extLst>
              <a:ext uri="{FF2B5EF4-FFF2-40B4-BE49-F238E27FC236}">
                <a16:creationId xmlns:a16="http://schemas.microsoft.com/office/drawing/2014/main" id="{9900FEC5-E0F8-4021-90E2-91A673C40B84}"/>
              </a:ext>
            </a:extLst>
          </p:cNvPr>
          <p:cNvSpPr>
            <a:spLocks noGrp="1"/>
          </p:cNvSpPr>
          <p:nvPr>
            <p:ph type="sldNum" sz="quarter" idx="12"/>
          </p:nvPr>
        </p:nvSpPr>
        <p:spPr/>
        <p:txBody>
          <a:bodyPr/>
          <a:lstStyle/>
          <a:p>
            <a:fld id="{4E839628-53B8-46E3-A46E-0962E43FFA3C}" type="slidenum">
              <a:rPr lang="fr-FR" smtClean="0"/>
              <a:t>25</a:t>
            </a:fld>
            <a:endParaRPr lang="fr-FR"/>
          </a:p>
        </p:txBody>
      </p:sp>
    </p:spTree>
    <p:extLst>
      <p:ext uri="{BB962C8B-B14F-4D97-AF65-F5344CB8AC3E}">
        <p14:creationId xmlns:p14="http://schemas.microsoft.com/office/powerpoint/2010/main" val="378692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1096207" y="2133600"/>
            <a:ext cx="7438194" cy="3777622"/>
          </a:xfrm>
        </p:spPr>
        <p:txBody>
          <a:bodyPr>
            <a:normAutofit/>
          </a:bodyPr>
          <a:lstStyle/>
          <a:p>
            <a:r>
              <a:rPr lang="fr-FR" sz="2000" dirty="0"/>
              <a:t>● Viole l'article  L1235-1 (ex </a:t>
            </a:r>
            <a:r>
              <a:rPr lang="fr-FR" sz="2000" dirty="0" err="1"/>
              <a:t>art.L</a:t>
            </a:r>
            <a:r>
              <a:rPr lang="fr-FR" sz="2000" dirty="0"/>
              <a:t>. 122-14-3) du Code du travail la cour d'appel qui, pour décider que le licenciement d'un salarié reposait sur une cause réelle et sérieuse, se borne à énoncer que ce salarié ne répond pas aux différents griefs détaillés avec précision par l'employeur, alors que la charge de la preuve de la cause réelle et sérieuse du licenciement n'incombe pas particulièrement à l'une ou à l'autre partie (</a:t>
            </a:r>
            <a:r>
              <a:rPr lang="fr-FR" sz="2000" i="1" dirty="0" err="1"/>
              <a:t>Cass.Soc</a:t>
            </a:r>
            <a:r>
              <a:rPr lang="fr-FR" sz="2000" i="1" dirty="0"/>
              <a:t> 11/12/97 N̊ de pourvoi : 96-42045 </a:t>
            </a:r>
            <a:r>
              <a:rPr lang="fr-FR" sz="2000" dirty="0"/>
              <a:t>).</a:t>
            </a:r>
          </a:p>
        </p:txBody>
      </p:sp>
      <p:sp>
        <p:nvSpPr>
          <p:cNvPr id="4" name="Espace réservé du numéro de diapositive 3">
            <a:extLst>
              <a:ext uri="{FF2B5EF4-FFF2-40B4-BE49-F238E27FC236}">
                <a16:creationId xmlns:a16="http://schemas.microsoft.com/office/drawing/2014/main" id="{71D635A1-96CB-4ED1-9785-EEF96ABA9BED}"/>
              </a:ext>
            </a:extLst>
          </p:cNvPr>
          <p:cNvSpPr>
            <a:spLocks noGrp="1"/>
          </p:cNvSpPr>
          <p:nvPr>
            <p:ph type="sldNum" sz="quarter" idx="12"/>
          </p:nvPr>
        </p:nvSpPr>
        <p:spPr/>
        <p:txBody>
          <a:bodyPr/>
          <a:lstStyle/>
          <a:p>
            <a:fld id="{4E839628-53B8-46E3-A46E-0962E43FFA3C}" type="slidenum">
              <a:rPr lang="fr-FR" smtClean="0"/>
              <a:t>26</a:t>
            </a:fld>
            <a:endParaRPr lang="fr-FR"/>
          </a:p>
        </p:txBody>
      </p:sp>
    </p:spTree>
    <p:extLst>
      <p:ext uri="{BB962C8B-B14F-4D97-AF65-F5344CB8AC3E}">
        <p14:creationId xmlns:p14="http://schemas.microsoft.com/office/powerpoint/2010/main" val="368100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971601" y="2133600"/>
            <a:ext cx="7562800" cy="3777622"/>
          </a:xfrm>
        </p:spPr>
        <p:txBody>
          <a:bodyPr>
            <a:normAutofit lnSpcReduction="10000"/>
          </a:bodyPr>
          <a:lstStyle/>
          <a:p>
            <a:r>
              <a:rPr lang="fr-FR" sz="2000" dirty="0"/>
              <a:t>●   </a:t>
            </a:r>
            <a:r>
              <a:rPr lang="fr-FR" sz="2000" b="1" dirty="0"/>
              <a:t>La lettre d'énonciation des motifs du licenciement fixe les limites du litige</a:t>
            </a:r>
            <a:r>
              <a:rPr lang="fr-FR" sz="2000" dirty="0"/>
              <a:t>. Dès lors le juge ne peut retenir un autre motif que celui indiqué dans cette lettre (Cass.Soc.21/2/90 Bull. 90 V n̊77).</a:t>
            </a:r>
          </a:p>
          <a:p>
            <a:endParaRPr lang="fr-FR" sz="2000" dirty="0"/>
          </a:p>
          <a:p>
            <a:endParaRPr lang="fr-FR" sz="2000" dirty="0"/>
          </a:p>
          <a:p>
            <a:r>
              <a:rPr lang="fr-FR" sz="2000" dirty="0"/>
              <a:t>●   Si la lettre de licenciement doit énoncer des motifs précis et matériellement vérifiables, l'employeur est en droit, en cas de contestation, d'invoquer toutes les circonstances de fait qui permettent de justifier ce motif (soc15/10/13 N̊ de pourvoi: 11-18977)</a:t>
            </a:r>
          </a:p>
        </p:txBody>
      </p:sp>
      <p:sp>
        <p:nvSpPr>
          <p:cNvPr id="4" name="Espace réservé du numéro de diapositive 3">
            <a:extLst>
              <a:ext uri="{FF2B5EF4-FFF2-40B4-BE49-F238E27FC236}">
                <a16:creationId xmlns:a16="http://schemas.microsoft.com/office/drawing/2014/main" id="{043B2079-80B8-4AA2-BFBD-9A3F2ECE1601}"/>
              </a:ext>
            </a:extLst>
          </p:cNvPr>
          <p:cNvSpPr>
            <a:spLocks noGrp="1"/>
          </p:cNvSpPr>
          <p:nvPr>
            <p:ph type="sldNum" sz="quarter" idx="12"/>
          </p:nvPr>
        </p:nvSpPr>
        <p:spPr/>
        <p:txBody>
          <a:bodyPr/>
          <a:lstStyle/>
          <a:p>
            <a:fld id="{4E839628-53B8-46E3-A46E-0962E43FFA3C}" type="slidenum">
              <a:rPr lang="fr-FR" smtClean="0"/>
              <a:t>27</a:t>
            </a:fld>
            <a:endParaRPr lang="fr-FR"/>
          </a:p>
        </p:txBody>
      </p:sp>
    </p:spTree>
    <p:extLst>
      <p:ext uri="{BB962C8B-B14F-4D97-AF65-F5344CB8AC3E}">
        <p14:creationId xmlns:p14="http://schemas.microsoft.com/office/powerpoint/2010/main" val="162938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45BD35-2606-4992-857A-FBB2D48A0596}"/>
              </a:ext>
            </a:extLst>
          </p:cNvPr>
          <p:cNvSpPr>
            <a:spLocks noGrp="1"/>
          </p:cNvSpPr>
          <p:nvPr>
            <p:ph type="title"/>
          </p:nvPr>
        </p:nvSpPr>
        <p:spPr>
          <a:xfrm>
            <a:off x="1945201" y="624110"/>
            <a:ext cx="6589199" cy="528798"/>
          </a:xfrm>
        </p:spPr>
        <p:txBody>
          <a:bodyPr>
            <a:normAutofit fontScale="90000"/>
          </a:bodyPr>
          <a:lstStyle/>
          <a:p>
            <a:r>
              <a:rPr lang="fr-FR" sz="2700" b="1" dirty="0">
                <a:highlight>
                  <a:srgbClr val="FFFF00"/>
                </a:highlight>
              </a:rPr>
              <a:t>Motivation de la lettre de licenciement</a:t>
            </a:r>
            <a:br>
              <a:rPr lang="fr-FR" dirty="0"/>
            </a:br>
            <a:endParaRPr lang="fr-CH" dirty="0"/>
          </a:p>
        </p:txBody>
      </p:sp>
      <p:sp>
        <p:nvSpPr>
          <p:cNvPr id="3" name="Espace réservé du contenu 2">
            <a:extLst>
              <a:ext uri="{FF2B5EF4-FFF2-40B4-BE49-F238E27FC236}">
                <a16:creationId xmlns:a16="http://schemas.microsoft.com/office/drawing/2014/main" id="{C2B0FE09-AA55-4D09-B1A2-95840B5FCDF6}"/>
              </a:ext>
            </a:extLst>
          </p:cNvPr>
          <p:cNvSpPr>
            <a:spLocks noGrp="1"/>
          </p:cNvSpPr>
          <p:nvPr>
            <p:ph idx="1"/>
          </p:nvPr>
        </p:nvSpPr>
        <p:spPr>
          <a:xfrm>
            <a:off x="511229" y="1268760"/>
            <a:ext cx="8023172" cy="5256584"/>
          </a:xfrm>
        </p:spPr>
        <p:txBody>
          <a:bodyPr>
            <a:normAutofit lnSpcReduction="10000"/>
          </a:bodyPr>
          <a:lstStyle/>
          <a:p>
            <a:r>
              <a:rPr lang="fr-FR" dirty="0"/>
              <a:t>Les deux premiers alinéas de l'article L. 1232-6 du Code du travail disposent que : « Lorsque l'employeur décide de licencier un salarié, il lui notifie sa décision par lettre recommandée avec avis de réception. Cette lettre comporte l'énoncé du ou des motifs invoqués par l'employeur ». L'interprétation jurisprudentielle de cette exigence légale avait conduit à l'énoncé de deux règles complémentaires dont l'une a été retouchée par les ordonnances du 22 septembre 2017. En premier lieu, la Cour de cassation affirmait avec constance que la lettre de licenciement doit énoncer de façon précise les motifs du licenciement, faute de quoi le licenciement était privé de cause réelle et sérieuse (pour la première fois : Cass. soc., 29 nov. 1990, no 88-44.308). </a:t>
            </a:r>
            <a:r>
              <a:rPr lang="fr-FR" b="1" dirty="0" err="1">
                <a:solidFill>
                  <a:srgbClr val="FF0000"/>
                </a:solidFill>
              </a:rPr>
              <a:t>Etait</a:t>
            </a:r>
            <a:r>
              <a:rPr lang="fr-FR" b="1" dirty="0">
                <a:solidFill>
                  <a:srgbClr val="FF0000"/>
                </a:solidFill>
              </a:rPr>
              <a:t> ainsi posée une présomption irréfragable qui permettait au salarié d'obtenir la sanction de l'absence de cause réelle et sérieuse lorsque sa lettre de licenciement ne comportait pas de motif </a:t>
            </a:r>
            <a:r>
              <a:rPr lang="fr-FR" dirty="0"/>
              <a:t>ou qu'ils étaient trop imprécis pour considérer que le salarié était pleinement informé des raisons de son éviction de l'entreprise. </a:t>
            </a:r>
            <a:r>
              <a:rPr lang="fr-FR" sz="2000" b="1" dirty="0">
                <a:solidFill>
                  <a:srgbClr val="FF0000"/>
                </a:solidFill>
              </a:rPr>
              <a:t>Après l'ordonnance de 2017, l'exigence de motivation demeure, mais elle est modifiée sur deux points :</a:t>
            </a:r>
          </a:p>
          <a:p>
            <a:endParaRPr lang="fr-CH" dirty="0"/>
          </a:p>
        </p:txBody>
      </p:sp>
      <p:sp>
        <p:nvSpPr>
          <p:cNvPr id="4" name="Espace réservé du numéro de diapositive 3">
            <a:extLst>
              <a:ext uri="{FF2B5EF4-FFF2-40B4-BE49-F238E27FC236}">
                <a16:creationId xmlns:a16="http://schemas.microsoft.com/office/drawing/2014/main" id="{2AD27DB7-B8D3-4AD4-BF06-351F067E89AA}"/>
              </a:ext>
            </a:extLst>
          </p:cNvPr>
          <p:cNvSpPr>
            <a:spLocks noGrp="1"/>
          </p:cNvSpPr>
          <p:nvPr>
            <p:ph type="sldNum" sz="quarter" idx="12"/>
          </p:nvPr>
        </p:nvSpPr>
        <p:spPr/>
        <p:txBody>
          <a:bodyPr/>
          <a:lstStyle/>
          <a:p>
            <a:fld id="{4E839628-53B8-46E3-A46E-0962E43FFA3C}" type="slidenum">
              <a:rPr lang="fr-FR" smtClean="0"/>
              <a:t>28</a:t>
            </a:fld>
            <a:endParaRPr lang="fr-FR"/>
          </a:p>
        </p:txBody>
      </p:sp>
    </p:spTree>
    <p:extLst>
      <p:ext uri="{BB962C8B-B14F-4D97-AF65-F5344CB8AC3E}">
        <p14:creationId xmlns:p14="http://schemas.microsoft.com/office/powerpoint/2010/main" val="441478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025F44-B131-4DEB-BABE-2E8663D375C2}"/>
              </a:ext>
            </a:extLst>
          </p:cNvPr>
          <p:cNvSpPr>
            <a:spLocks noGrp="1"/>
          </p:cNvSpPr>
          <p:nvPr>
            <p:ph type="title"/>
          </p:nvPr>
        </p:nvSpPr>
        <p:spPr>
          <a:xfrm>
            <a:off x="1945201" y="624110"/>
            <a:ext cx="6589199" cy="716658"/>
          </a:xfrm>
        </p:spPr>
        <p:txBody>
          <a:bodyPr>
            <a:normAutofit/>
          </a:bodyPr>
          <a:lstStyle/>
          <a:p>
            <a:r>
              <a:rPr lang="fr-FR" sz="2800" b="1" dirty="0">
                <a:highlight>
                  <a:srgbClr val="FFFF00"/>
                </a:highlight>
              </a:rPr>
              <a:t> la possibilité de précision ultérieure : </a:t>
            </a:r>
            <a:endParaRPr lang="fr-CH" sz="2800" b="1" dirty="0">
              <a:highlight>
                <a:srgbClr val="FFFF00"/>
              </a:highlight>
            </a:endParaRPr>
          </a:p>
        </p:txBody>
      </p:sp>
      <p:sp>
        <p:nvSpPr>
          <p:cNvPr id="3" name="Espace réservé du contenu 2">
            <a:extLst>
              <a:ext uri="{FF2B5EF4-FFF2-40B4-BE49-F238E27FC236}">
                <a16:creationId xmlns:a16="http://schemas.microsoft.com/office/drawing/2014/main" id="{DE0EE8A4-104E-494F-A273-633C30DE0172}"/>
              </a:ext>
            </a:extLst>
          </p:cNvPr>
          <p:cNvSpPr>
            <a:spLocks noGrp="1"/>
          </p:cNvSpPr>
          <p:nvPr>
            <p:ph idx="1"/>
          </p:nvPr>
        </p:nvSpPr>
        <p:spPr>
          <a:xfrm>
            <a:off x="683569" y="1556792"/>
            <a:ext cx="7850832" cy="4677098"/>
          </a:xfrm>
        </p:spPr>
        <p:txBody>
          <a:bodyPr/>
          <a:lstStyle/>
          <a:p>
            <a:r>
              <a:rPr lang="fr-FR" dirty="0"/>
              <a:t>L'ordonnance prévoit en premier lieu que les motifs énoncés dans la lettre de licenciement peuvent, après sa notification, être précisés par l'employeur, soit à son initiative, soit à la demande du salarié, dans des délais et conditions fixées par décret en Conseil d'Etat (C. trav., art. L. 1235-2, al. 1). </a:t>
            </a:r>
          </a:p>
          <a:p>
            <a:r>
              <a:rPr lang="fr-FR" dirty="0"/>
              <a:t>Le délai a été fixé à 15 jours par le décret annoncé (C. trav., art. R. 1232-13).</a:t>
            </a:r>
          </a:p>
          <a:p>
            <a:r>
              <a:rPr lang="fr-FR" sz="2000" dirty="0"/>
              <a:t> </a:t>
            </a:r>
            <a:r>
              <a:rPr lang="fr-FR" sz="2000" b="1" dirty="0">
                <a:solidFill>
                  <a:srgbClr val="FF0000"/>
                </a:solidFill>
              </a:rPr>
              <a:t>Toutefois, cette possibilité de sécuriser a posteriori la lettre de licenciement permet de compenser une insuffisance de motivation initiale, et non pas de compléter celle-ci. </a:t>
            </a:r>
          </a:p>
          <a:p>
            <a:r>
              <a:rPr lang="fr-FR" sz="2000" b="1" dirty="0">
                <a:solidFill>
                  <a:srgbClr val="FF0000"/>
                </a:solidFill>
              </a:rPr>
              <a:t>L'employeur ne peut donc pas invoquer d'autres motifs que ceux déjà mentionnés dans la lettre ; </a:t>
            </a:r>
            <a:endParaRPr lang="fr-CH" sz="2000" b="1" dirty="0">
              <a:solidFill>
                <a:srgbClr val="FF0000"/>
              </a:solidFill>
            </a:endParaRPr>
          </a:p>
        </p:txBody>
      </p:sp>
      <p:sp>
        <p:nvSpPr>
          <p:cNvPr id="4" name="Espace réservé du numéro de diapositive 3">
            <a:extLst>
              <a:ext uri="{FF2B5EF4-FFF2-40B4-BE49-F238E27FC236}">
                <a16:creationId xmlns:a16="http://schemas.microsoft.com/office/drawing/2014/main" id="{B73678FF-3A80-4CCA-BE10-6568D385BC8D}"/>
              </a:ext>
            </a:extLst>
          </p:cNvPr>
          <p:cNvSpPr>
            <a:spLocks noGrp="1"/>
          </p:cNvSpPr>
          <p:nvPr>
            <p:ph type="sldNum" sz="quarter" idx="12"/>
          </p:nvPr>
        </p:nvSpPr>
        <p:spPr/>
        <p:txBody>
          <a:bodyPr/>
          <a:lstStyle/>
          <a:p>
            <a:fld id="{4E839628-53B8-46E3-A46E-0962E43FFA3C}" type="slidenum">
              <a:rPr lang="fr-FR" smtClean="0"/>
              <a:t>29</a:t>
            </a:fld>
            <a:endParaRPr lang="fr-FR"/>
          </a:p>
        </p:txBody>
      </p:sp>
    </p:spTree>
    <p:extLst>
      <p:ext uri="{BB962C8B-B14F-4D97-AF65-F5344CB8AC3E}">
        <p14:creationId xmlns:p14="http://schemas.microsoft.com/office/powerpoint/2010/main" val="2227965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AF7B8D-F9E0-4BDC-A905-F6A05B4CF5CA}"/>
              </a:ext>
            </a:extLst>
          </p:cNvPr>
          <p:cNvSpPr>
            <a:spLocks noGrp="1"/>
          </p:cNvSpPr>
          <p:nvPr>
            <p:ph type="title"/>
          </p:nvPr>
        </p:nvSpPr>
        <p:spPr/>
        <p:txBody>
          <a:bodyPr/>
          <a:lstStyle/>
          <a:p>
            <a:endParaRPr lang="fr-CH"/>
          </a:p>
        </p:txBody>
      </p:sp>
      <p:sp>
        <p:nvSpPr>
          <p:cNvPr id="3" name="Espace réservé du contenu 2">
            <a:extLst>
              <a:ext uri="{FF2B5EF4-FFF2-40B4-BE49-F238E27FC236}">
                <a16:creationId xmlns:a16="http://schemas.microsoft.com/office/drawing/2014/main" id="{C9656B06-F9E8-42A7-92F0-AC0C174FD3D0}"/>
              </a:ext>
            </a:extLst>
          </p:cNvPr>
          <p:cNvSpPr>
            <a:spLocks noGrp="1"/>
          </p:cNvSpPr>
          <p:nvPr>
            <p:ph idx="1"/>
          </p:nvPr>
        </p:nvSpPr>
        <p:spPr/>
        <p:txBody>
          <a:bodyPr/>
          <a:lstStyle/>
          <a:p>
            <a:r>
              <a:rPr lang="fr-FR" sz="2400" dirty="0"/>
              <a:t>les modes de preuve  figurent dans le code civil et non dans le code de procédure civile</a:t>
            </a:r>
            <a:r>
              <a:rPr lang="fr-FR" dirty="0"/>
              <a:t>.</a:t>
            </a:r>
            <a:endParaRPr lang="fr-CH" dirty="0"/>
          </a:p>
        </p:txBody>
      </p:sp>
      <p:sp>
        <p:nvSpPr>
          <p:cNvPr id="4" name="Espace réservé du numéro de diapositive 3">
            <a:extLst>
              <a:ext uri="{FF2B5EF4-FFF2-40B4-BE49-F238E27FC236}">
                <a16:creationId xmlns:a16="http://schemas.microsoft.com/office/drawing/2014/main" id="{33DE598C-E3AC-4808-8D75-BC36D2E701EA}"/>
              </a:ext>
            </a:extLst>
          </p:cNvPr>
          <p:cNvSpPr>
            <a:spLocks noGrp="1"/>
          </p:cNvSpPr>
          <p:nvPr>
            <p:ph type="sldNum" sz="quarter" idx="12"/>
          </p:nvPr>
        </p:nvSpPr>
        <p:spPr/>
        <p:txBody>
          <a:bodyPr/>
          <a:lstStyle/>
          <a:p>
            <a:fld id="{4E839628-53B8-46E3-A46E-0962E43FFA3C}" type="slidenum">
              <a:rPr lang="fr-FR" smtClean="0"/>
              <a:t>3</a:t>
            </a:fld>
            <a:endParaRPr lang="fr-FR"/>
          </a:p>
        </p:txBody>
      </p:sp>
    </p:spTree>
    <p:extLst>
      <p:ext uri="{BB962C8B-B14F-4D97-AF65-F5344CB8AC3E}">
        <p14:creationId xmlns:p14="http://schemas.microsoft.com/office/powerpoint/2010/main" val="127458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42ADCB-A629-4693-B275-DADF1C8FC37E}"/>
              </a:ext>
            </a:extLst>
          </p:cNvPr>
          <p:cNvSpPr>
            <a:spLocks noGrp="1"/>
          </p:cNvSpPr>
          <p:nvPr>
            <p:ph type="title"/>
          </p:nvPr>
        </p:nvSpPr>
        <p:spPr/>
        <p:txBody>
          <a:bodyPr/>
          <a:lstStyle/>
          <a:p>
            <a:endParaRPr lang="fr-CH"/>
          </a:p>
        </p:txBody>
      </p:sp>
      <p:sp>
        <p:nvSpPr>
          <p:cNvPr id="3" name="Espace réservé du contenu 2">
            <a:extLst>
              <a:ext uri="{FF2B5EF4-FFF2-40B4-BE49-F238E27FC236}">
                <a16:creationId xmlns:a16="http://schemas.microsoft.com/office/drawing/2014/main" id="{2920BA7B-DA67-4BDA-923F-1050491BE87C}"/>
              </a:ext>
            </a:extLst>
          </p:cNvPr>
          <p:cNvSpPr>
            <a:spLocks noGrp="1"/>
          </p:cNvSpPr>
          <p:nvPr>
            <p:ph idx="1"/>
          </p:nvPr>
        </p:nvSpPr>
        <p:spPr>
          <a:xfrm>
            <a:off x="827585" y="1556792"/>
            <a:ext cx="7706816" cy="4354430"/>
          </a:xfrm>
        </p:spPr>
        <p:txBody>
          <a:bodyPr>
            <a:normAutofit/>
          </a:bodyPr>
          <a:lstStyle/>
          <a:p>
            <a:r>
              <a:rPr lang="fr-FR" dirty="0"/>
              <a:t>la sanction. Une imprécision du motif ne rend plus nécessairement le licenciement sans cause réelle et sérieuse. </a:t>
            </a:r>
          </a:p>
          <a:p>
            <a:r>
              <a:rPr lang="fr-FR" dirty="0"/>
              <a:t>Le nouvel article L. 1235-2 du Code du travail dispose en effet que, à défaut pour le salarié d'avoir demandé à l'employeur de préciser les motifs énoncés dans la lettre, </a:t>
            </a:r>
            <a:r>
              <a:rPr lang="fr-FR" b="1" dirty="0"/>
              <a:t>l'irrégularité constituée par une insuffisance de motivation ne prive pas, à elle seule, le licenciement de cause réelle et sérieuse. </a:t>
            </a:r>
          </a:p>
          <a:p>
            <a:r>
              <a:rPr lang="fr-FR" b="1" dirty="0">
                <a:solidFill>
                  <a:srgbClr val="FF0000"/>
                </a:solidFill>
              </a:rPr>
              <a:t>L'indemnité dans un tel cas ne peut pas excéder un mois de salaire (C. trav., art. L. 1235-2, al. 3). </a:t>
            </a:r>
            <a:r>
              <a:rPr lang="fr-FR" dirty="0"/>
              <a:t>En revanche, si le salarié a demandé des précisions, le vice de motivation prive le licenciement de cause réelle et sérieuse. Le préjudice du salarié est réparé par l'indemnité prévue par le barème obligatoire en application de l'article L 1235-3 du Code du travail (C. trav., art. L. 1235-2, al. 4).</a:t>
            </a:r>
            <a:endParaRPr lang="fr-CH" dirty="0"/>
          </a:p>
        </p:txBody>
      </p:sp>
      <p:sp>
        <p:nvSpPr>
          <p:cNvPr id="4" name="Espace réservé du numéro de diapositive 3">
            <a:extLst>
              <a:ext uri="{FF2B5EF4-FFF2-40B4-BE49-F238E27FC236}">
                <a16:creationId xmlns:a16="http://schemas.microsoft.com/office/drawing/2014/main" id="{40D38675-1307-4E38-98DE-F4F8E3176BFA}"/>
              </a:ext>
            </a:extLst>
          </p:cNvPr>
          <p:cNvSpPr>
            <a:spLocks noGrp="1"/>
          </p:cNvSpPr>
          <p:nvPr>
            <p:ph type="sldNum" sz="quarter" idx="12"/>
          </p:nvPr>
        </p:nvSpPr>
        <p:spPr/>
        <p:txBody>
          <a:bodyPr/>
          <a:lstStyle/>
          <a:p>
            <a:fld id="{4E839628-53B8-46E3-A46E-0962E43FFA3C}" type="slidenum">
              <a:rPr lang="fr-FR" smtClean="0"/>
              <a:t>30</a:t>
            </a:fld>
            <a:endParaRPr lang="fr-FR"/>
          </a:p>
        </p:txBody>
      </p:sp>
    </p:spTree>
    <p:extLst>
      <p:ext uri="{BB962C8B-B14F-4D97-AF65-F5344CB8AC3E}">
        <p14:creationId xmlns:p14="http://schemas.microsoft.com/office/powerpoint/2010/main" val="2879340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1B7BE5-86CF-44EF-906E-DB7CB5CDB458}"/>
              </a:ext>
            </a:extLst>
          </p:cNvPr>
          <p:cNvSpPr>
            <a:spLocks noGrp="1"/>
          </p:cNvSpPr>
          <p:nvPr>
            <p:ph type="title"/>
          </p:nvPr>
        </p:nvSpPr>
        <p:spPr>
          <a:xfrm>
            <a:off x="1945201" y="624110"/>
            <a:ext cx="6589199" cy="788666"/>
          </a:xfrm>
        </p:spPr>
        <p:txBody>
          <a:bodyPr/>
          <a:lstStyle/>
          <a:p>
            <a:r>
              <a:rPr lang="fr-FR" b="1" dirty="0">
                <a:highlight>
                  <a:srgbClr val="FFFF00"/>
                </a:highlight>
              </a:rPr>
              <a:t> </a:t>
            </a:r>
            <a:r>
              <a:rPr lang="fr-FR" sz="2800" b="1" dirty="0">
                <a:highlight>
                  <a:srgbClr val="FFFF00"/>
                </a:highlight>
              </a:rPr>
              <a:t>la possibilité de précision ultérieure : </a:t>
            </a:r>
            <a:endParaRPr lang="fr-CH" sz="2800" dirty="0"/>
          </a:p>
        </p:txBody>
      </p:sp>
      <p:sp>
        <p:nvSpPr>
          <p:cNvPr id="3" name="Espace réservé du contenu 2">
            <a:extLst>
              <a:ext uri="{FF2B5EF4-FFF2-40B4-BE49-F238E27FC236}">
                <a16:creationId xmlns:a16="http://schemas.microsoft.com/office/drawing/2014/main" id="{D6864A75-3123-4A5A-8FE7-7A7A398910D2}"/>
              </a:ext>
            </a:extLst>
          </p:cNvPr>
          <p:cNvSpPr>
            <a:spLocks noGrp="1"/>
          </p:cNvSpPr>
          <p:nvPr>
            <p:ph idx="1"/>
          </p:nvPr>
        </p:nvSpPr>
        <p:spPr>
          <a:xfrm>
            <a:off x="511228" y="1700808"/>
            <a:ext cx="8023173" cy="4752528"/>
          </a:xfrm>
        </p:spPr>
        <p:txBody>
          <a:bodyPr/>
          <a:lstStyle/>
          <a:p>
            <a:r>
              <a:rPr lang="fr-FR" dirty="0"/>
              <a:t>En second lieu, la règle jurisprudentielle voulait que la lettre de licenciement fixe les termes et les limites du litige. Cette règle demeure si ce n'est que </a:t>
            </a:r>
            <a:r>
              <a:rPr lang="fr-FR" b="1" dirty="0">
                <a:solidFill>
                  <a:srgbClr val="FF0000"/>
                </a:solidFill>
              </a:rPr>
              <a:t>c'est désormais la lettre de licenciement éventuellement précisée par l'employeur qui fixera désormais les limites du litige (C. trav., art. L. 1235-2, al. 2).</a:t>
            </a:r>
          </a:p>
          <a:p>
            <a:r>
              <a:rPr lang="fr-FR" dirty="0"/>
              <a:t> Il n'en reste pas moins que la jurisprudence actuelle, qui s'oppose à l'invocation de nouveaux motifs non indiqués dans la lettre, reste valable. </a:t>
            </a:r>
          </a:p>
          <a:p>
            <a:r>
              <a:rPr lang="fr-FR" b="1" dirty="0">
                <a:solidFill>
                  <a:srgbClr val="FF0000"/>
                </a:solidFill>
              </a:rPr>
              <a:t>Le juge ne peut pas prendre en compte des griefs qui n'y sont pas énoncés, par exemple un motif supplémentaire invoqué dans une lettre postérieure.</a:t>
            </a:r>
          </a:p>
          <a:p>
            <a:endParaRPr lang="fr-CH" dirty="0"/>
          </a:p>
        </p:txBody>
      </p:sp>
      <p:sp>
        <p:nvSpPr>
          <p:cNvPr id="4" name="Espace réservé du numéro de diapositive 3">
            <a:extLst>
              <a:ext uri="{FF2B5EF4-FFF2-40B4-BE49-F238E27FC236}">
                <a16:creationId xmlns:a16="http://schemas.microsoft.com/office/drawing/2014/main" id="{AC6FB45E-F575-4ED4-87EE-4CFA5FF9A67A}"/>
              </a:ext>
            </a:extLst>
          </p:cNvPr>
          <p:cNvSpPr>
            <a:spLocks noGrp="1"/>
          </p:cNvSpPr>
          <p:nvPr>
            <p:ph type="sldNum" sz="quarter" idx="12"/>
          </p:nvPr>
        </p:nvSpPr>
        <p:spPr/>
        <p:txBody>
          <a:bodyPr/>
          <a:lstStyle/>
          <a:p>
            <a:fld id="{4E839628-53B8-46E3-A46E-0962E43FFA3C}" type="slidenum">
              <a:rPr lang="fr-FR" smtClean="0"/>
              <a:t>31</a:t>
            </a:fld>
            <a:endParaRPr lang="fr-FR"/>
          </a:p>
        </p:txBody>
      </p:sp>
    </p:spTree>
    <p:extLst>
      <p:ext uri="{BB962C8B-B14F-4D97-AF65-F5344CB8AC3E}">
        <p14:creationId xmlns:p14="http://schemas.microsoft.com/office/powerpoint/2010/main" val="2654159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899593" y="2133600"/>
            <a:ext cx="7634808" cy="3777622"/>
          </a:xfrm>
        </p:spPr>
        <p:txBody>
          <a:bodyPr>
            <a:normAutofit fontScale="92500" lnSpcReduction="20000"/>
          </a:bodyPr>
          <a:lstStyle/>
          <a:p>
            <a:r>
              <a:rPr lang="fr-FR" sz="2000" b="1" dirty="0"/>
              <a:t>Preuve en matière  disciplinaire</a:t>
            </a:r>
            <a:endParaRPr lang="fr-FR" sz="2000" dirty="0"/>
          </a:p>
          <a:p>
            <a:endParaRPr lang="fr-FR" sz="2000" dirty="0"/>
          </a:p>
          <a:p>
            <a:r>
              <a:rPr lang="fr-FR" sz="2000" dirty="0"/>
              <a:t>La loi N̊ 82-689 du 04 août 1982 a introduit l'article L.122.43 dans le code du travail,  lequel dispose: "</a:t>
            </a:r>
            <a:r>
              <a:rPr lang="fr-FR" sz="2000" i="1" dirty="0"/>
              <a:t>en cas  de  litige,  le  conseil  de prud'hommes  apprécie  la régularité  de  la  procédure  suivie  et  si  les  faits reprochés  au  salarié  sont  de  nature  à  justifier  une sanction;  l'employeur  doit  fournir  au  conseil  de prud'hommes  les  éléments  qu'il  a retenus pour  prendre la  sanction.  Au  vu  de  ces  documents  et de ceux qui peuvent  être  fournis  par  le  salarié à l'appui  de  ses allégations,</a:t>
            </a:r>
            <a:r>
              <a:rPr lang="fr-FR" sz="2000" b="1" i="1" dirty="0"/>
              <a:t>   le   conseil   de   prud'hommes   forme  sa conviction après avoir ordonné, en cas</a:t>
            </a:r>
            <a:r>
              <a:rPr lang="fr-FR" sz="2000" b="1" dirty="0"/>
              <a:t> </a:t>
            </a:r>
            <a:r>
              <a:rPr lang="fr-FR" sz="2000" b="1" i="1" dirty="0"/>
              <a:t>de besoin, toutes les mesures d'instruction qu'il estime utiles, si un doute subsiste, il profite au salarié .../...".</a:t>
            </a:r>
            <a:endParaRPr lang="fr-FR" sz="2000" dirty="0"/>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32</a:t>
            </a:fld>
            <a:endParaRPr lang="fr-FR"/>
          </a:p>
        </p:txBody>
      </p:sp>
    </p:spTree>
    <p:extLst>
      <p:ext uri="{BB962C8B-B14F-4D97-AF65-F5344CB8AC3E}">
        <p14:creationId xmlns:p14="http://schemas.microsoft.com/office/powerpoint/2010/main" val="1115239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99593" y="2133600"/>
            <a:ext cx="7634808" cy="4319736"/>
          </a:xfrm>
        </p:spPr>
        <p:txBody>
          <a:bodyPr>
            <a:normAutofit fontScale="92500" lnSpcReduction="10000"/>
          </a:bodyPr>
          <a:lstStyle/>
          <a:p>
            <a:r>
              <a:rPr lang="fr-FR" sz="2000" b="1" dirty="0"/>
              <a:t>La preuve du paiement</a:t>
            </a:r>
            <a:endParaRPr lang="fr-FR" sz="2000" dirty="0"/>
          </a:p>
          <a:p>
            <a:endParaRPr lang="fr-FR" sz="2000" dirty="0"/>
          </a:p>
          <a:p>
            <a:r>
              <a:rPr lang="fr-FR" sz="2000" dirty="0"/>
              <a:t>Il  appartient  alors à l'employeur qui prétend avoir payé le salaire de prouver  qu'il a effectivement payé la créance par la production d'un reçu ou d'un justificatif bancaire ou postal.</a:t>
            </a:r>
          </a:p>
          <a:p>
            <a:r>
              <a:rPr lang="fr-FR" sz="2000" dirty="0"/>
              <a:t>Le salarié n'a pas  à apporter la  preuve du  non  paiement  de son salaire  car </a:t>
            </a:r>
            <a:r>
              <a:rPr lang="fr-FR" sz="2000" b="1" dirty="0"/>
              <a:t>la  preuve négative  n'existe pas en droit français.</a:t>
            </a:r>
            <a:endParaRPr lang="fr-FR" sz="2000" dirty="0"/>
          </a:p>
          <a:p>
            <a:r>
              <a:rPr lang="fr-FR" sz="2000" dirty="0"/>
              <a:t>La délivrance de la feuille de paie ne prouve pas que le salarié a effectivement touché son salaire (même si elle contient la mention  "payé par chèque",  car l'employeur peut ne pas avoir remis le chèque lors de la délivrance de la feuille de paie).</a:t>
            </a:r>
          </a:p>
        </p:txBody>
      </p:sp>
      <p:sp>
        <p:nvSpPr>
          <p:cNvPr id="4" name="Espace réservé du numéro de diapositive 3">
            <a:extLst>
              <a:ext uri="{FF2B5EF4-FFF2-40B4-BE49-F238E27FC236}">
                <a16:creationId xmlns:a16="http://schemas.microsoft.com/office/drawing/2014/main" id="{9E26583C-48A8-4DBE-9190-0F42862A5766}"/>
              </a:ext>
            </a:extLst>
          </p:cNvPr>
          <p:cNvSpPr>
            <a:spLocks noGrp="1"/>
          </p:cNvSpPr>
          <p:nvPr>
            <p:ph type="sldNum" sz="quarter" idx="12"/>
          </p:nvPr>
        </p:nvSpPr>
        <p:spPr/>
        <p:txBody>
          <a:bodyPr/>
          <a:lstStyle/>
          <a:p>
            <a:fld id="{4E839628-53B8-46E3-A46E-0962E43FFA3C}" type="slidenum">
              <a:rPr lang="fr-FR" smtClean="0"/>
              <a:t>33</a:t>
            </a:fld>
            <a:endParaRPr lang="fr-FR"/>
          </a:p>
        </p:txBody>
      </p:sp>
    </p:spTree>
    <p:extLst>
      <p:ext uri="{BB962C8B-B14F-4D97-AF65-F5344CB8AC3E}">
        <p14:creationId xmlns:p14="http://schemas.microsoft.com/office/powerpoint/2010/main" val="122658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96207" y="2133600"/>
            <a:ext cx="7438194" cy="3777622"/>
          </a:xfrm>
        </p:spPr>
        <p:txBody>
          <a:bodyPr>
            <a:normAutofit/>
          </a:bodyPr>
          <a:lstStyle/>
          <a:p>
            <a:r>
              <a:rPr lang="fr-FR" sz="2000" dirty="0"/>
              <a:t>●  Il appartient à l'employeur d'établir qu'il a rempli son obligation de paiement des salaires vis à vis du salarié. La seule mention sur les bulletins de paie d'un règlement en espèces ne saurait permettre à ce dernier de se libérer de son obligation </a:t>
            </a:r>
            <a:r>
              <a:rPr lang="fr-FR" sz="2000" i="1" dirty="0"/>
              <a:t>(</a:t>
            </a:r>
            <a:r>
              <a:rPr lang="fr-FR" sz="2000" i="1" dirty="0" err="1"/>
              <a:t>Cass</a:t>
            </a:r>
            <a:r>
              <a:rPr lang="fr-FR" sz="2000" i="1" dirty="0"/>
              <a:t>. Soc. 6/4/99 n̊96-44.981 Jurisprudence Soc. Lamy n̊37 p.24).</a:t>
            </a:r>
            <a:endParaRPr lang="fr-FR" sz="2000" dirty="0"/>
          </a:p>
        </p:txBody>
      </p:sp>
      <p:sp>
        <p:nvSpPr>
          <p:cNvPr id="4" name="Espace réservé du numéro de diapositive 3">
            <a:extLst>
              <a:ext uri="{FF2B5EF4-FFF2-40B4-BE49-F238E27FC236}">
                <a16:creationId xmlns:a16="http://schemas.microsoft.com/office/drawing/2014/main" id="{42B150B8-35C8-45C0-879F-0A1EF8A3694D}"/>
              </a:ext>
            </a:extLst>
          </p:cNvPr>
          <p:cNvSpPr>
            <a:spLocks noGrp="1"/>
          </p:cNvSpPr>
          <p:nvPr>
            <p:ph type="sldNum" sz="quarter" idx="12"/>
          </p:nvPr>
        </p:nvSpPr>
        <p:spPr/>
        <p:txBody>
          <a:bodyPr/>
          <a:lstStyle/>
          <a:p>
            <a:fld id="{4E839628-53B8-46E3-A46E-0962E43FFA3C}" type="slidenum">
              <a:rPr lang="fr-FR" smtClean="0"/>
              <a:t>34</a:t>
            </a:fld>
            <a:endParaRPr lang="fr-FR"/>
          </a:p>
        </p:txBody>
      </p:sp>
    </p:spTree>
    <p:extLst>
      <p:ext uri="{BB962C8B-B14F-4D97-AF65-F5344CB8AC3E}">
        <p14:creationId xmlns:p14="http://schemas.microsoft.com/office/powerpoint/2010/main" val="10700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971601" y="2133600"/>
            <a:ext cx="7562800" cy="4100290"/>
          </a:xfrm>
        </p:spPr>
        <p:txBody>
          <a:bodyPr>
            <a:normAutofit fontScale="85000" lnSpcReduction="10000"/>
          </a:bodyPr>
          <a:lstStyle/>
          <a:p>
            <a:r>
              <a:rPr lang="fr-FR" sz="2000" b="1" dirty="0"/>
              <a:t>La remise d’un bulletin de paie n’emporte pas présomption de paiement, la preuve reposant sur l’employeur</a:t>
            </a:r>
            <a:endParaRPr lang="fr-FR" sz="2000" dirty="0"/>
          </a:p>
          <a:p>
            <a:r>
              <a:rPr lang="fr-FR" sz="2000" dirty="0"/>
              <a:t>● Aux termes de l'article 1315 du Code Civil, «celui qui réclame l'exécution d'une obligation doit la prouver. Réciproquement, celui qui se prétend libéré, doit justifier le paiement ou le fait qui a produit l'extinction de son obligation» ; aux termes de l'article L 143-4 du Code du Travail, «l'acceptation sans protestation ni réserve d'un bulletin de paie par le travailleur ne peut valoir, de la part de celui-ci, renonciation au paiement de tout ou partie du salaire et des indemnités ou accessoires de salaire qui lui sont dus en vertu de la loi, du règlement, d'une convention ou accord collectif de travail ou d'un contrat»; il résulte de la combinaison de ces textes que, nonobstant la délivrance de la fiche de paie, l'employeur doit prouver le paiement du salaire (</a:t>
            </a:r>
            <a:r>
              <a:rPr lang="fr-FR" sz="2000" dirty="0" err="1"/>
              <a:t>Cass.Soc</a:t>
            </a:r>
            <a:r>
              <a:rPr lang="fr-FR" sz="2000" dirty="0"/>
              <a:t> 02/02/99 - </a:t>
            </a:r>
            <a:r>
              <a:rPr lang="fr-FR" sz="2000" dirty="0" err="1"/>
              <a:t>Cah.Prud’homaux</a:t>
            </a:r>
            <a:r>
              <a:rPr lang="fr-FR" sz="2000" dirty="0"/>
              <a:t> n5 de 2001 p78).</a:t>
            </a:r>
          </a:p>
        </p:txBody>
      </p:sp>
      <p:sp>
        <p:nvSpPr>
          <p:cNvPr id="4" name="Espace réservé du numéro de diapositive 3">
            <a:extLst>
              <a:ext uri="{FF2B5EF4-FFF2-40B4-BE49-F238E27FC236}">
                <a16:creationId xmlns:a16="http://schemas.microsoft.com/office/drawing/2014/main" id="{3EFCB26C-F571-4E50-8957-03BE99E139D2}"/>
              </a:ext>
            </a:extLst>
          </p:cNvPr>
          <p:cNvSpPr>
            <a:spLocks noGrp="1"/>
          </p:cNvSpPr>
          <p:nvPr>
            <p:ph type="sldNum" sz="quarter" idx="12"/>
          </p:nvPr>
        </p:nvSpPr>
        <p:spPr/>
        <p:txBody>
          <a:bodyPr/>
          <a:lstStyle/>
          <a:p>
            <a:fld id="{4E839628-53B8-46E3-A46E-0962E43FFA3C}" type="slidenum">
              <a:rPr lang="fr-FR" smtClean="0"/>
              <a:t>35</a:t>
            </a:fld>
            <a:endParaRPr lang="fr-FR"/>
          </a:p>
        </p:txBody>
      </p:sp>
    </p:spTree>
    <p:extLst>
      <p:ext uri="{BB962C8B-B14F-4D97-AF65-F5344CB8AC3E}">
        <p14:creationId xmlns:p14="http://schemas.microsoft.com/office/powerpoint/2010/main" val="20751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27585" y="2133600"/>
            <a:ext cx="7706816" cy="4247728"/>
          </a:xfrm>
        </p:spPr>
        <p:txBody>
          <a:bodyPr>
            <a:normAutofit fontScale="77500" lnSpcReduction="20000"/>
          </a:bodyPr>
          <a:lstStyle/>
          <a:p>
            <a:r>
              <a:rPr lang="fr-FR" sz="2000" b="1" dirty="0"/>
              <a:t>L’acceptation sans protestation ni réserve du bulletin de paie par le salarié ne prouve pas le paiement, la charge de la preuve du paiement du salaire incombant à l’employeur</a:t>
            </a:r>
            <a:endParaRPr lang="fr-FR" sz="2000" dirty="0"/>
          </a:p>
          <a:p>
            <a:endParaRPr lang="fr-FR" sz="2000" dirty="0"/>
          </a:p>
          <a:p>
            <a:r>
              <a:rPr lang="fr-FR" sz="2000" dirty="0"/>
              <a:t>● Aux termes de l article 1315 du Code Civil, celui qui réclame l’exécution d’une obligation doit la prouver, et réciproquement, celui qui se prétend libre doit justifier le paiement ou le fait qui a produit l’extinction de son obligation ; aux termes de l’article L. 143-4 du Code du Travail, l’acceptation sans protestation ni réserve d un bulletin de paie par le salarié ne peut valoir, de la part de celui-ci renonciation au paiement de tout ou partie du salaire et des indemnités ou accessoires de salaires qui lui sont dus en vertu de la loi, du règlement, d’une convention ou d un accord collectif de travail ou d’un contrat; il résulte de la combinaison de ces textes que, nonobstant la délivrance de la fiche de paie, l’employeur doit prouver le paiement du salaire.</a:t>
            </a:r>
          </a:p>
          <a:p>
            <a:r>
              <a:rPr lang="fr-FR" sz="2000" dirty="0"/>
              <a:t>En déboutant le salarié de ses demandes alors que l employeur ne justifiait pas, notamment par la production de pièces comptables, du paiement du salaire, le Conseil de Prud’hommes a violé les textes sus visés (</a:t>
            </a:r>
            <a:r>
              <a:rPr lang="fr-FR" sz="2000" dirty="0" err="1"/>
              <a:t>Cass.Soc</a:t>
            </a:r>
            <a:r>
              <a:rPr lang="fr-FR" sz="2000" dirty="0"/>
              <a:t> 12/07/00 - </a:t>
            </a:r>
            <a:r>
              <a:rPr lang="fr-FR" sz="2000" dirty="0" err="1"/>
              <a:t>Cah.Prud’homaux</a:t>
            </a:r>
            <a:r>
              <a:rPr lang="fr-FR" sz="2000" dirty="0"/>
              <a:t> n9 de 2001 p.158).</a:t>
            </a:r>
          </a:p>
        </p:txBody>
      </p:sp>
      <p:sp>
        <p:nvSpPr>
          <p:cNvPr id="4" name="Espace réservé du numéro de diapositive 3">
            <a:extLst>
              <a:ext uri="{FF2B5EF4-FFF2-40B4-BE49-F238E27FC236}">
                <a16:creationId xmlns:a16="http://schemas.microsoft.com/office/drawing/2014/main" id="{1CB22C4E-3B19-4EEE-9D9D-93ABA34011F6}"/>
              </a:ext>
            </a:extLst>
          </p:cNvPr>
          <p:cNvSpPr>
            <a:spLocks noGrp="1"/>
          </p:cNvSpPr>
          <p:nvPr>
            <p:ph type="sldNum" sz="quarter" idx="12"/>
          </p:nvPr>
        </p:nvSpPr>
        <p:spPr/>
        <p:txBody>
          <a:bodyPr/>
          <a:lstStyle/>
          <a:p>
            <a:fld id="{4E839628-53B8-46E3-A46E-0962E43FFA3C}" type="slidenum">
              <a:rPr lang="fr-FR" smtClean="0"/>
              <a:t>36</a:t>
            </a:fld>
            <a:endParaRPr lang="fr-FR"/>
          </a:p>
        </p:txBody>
      </p:sp>
    </p:spTree>
    <p:extLst>
      <p:ext uri="{BB962C8B-B14F-4D97-AF65-F5344CB8AC3E}">
        <p14:creationId xmlns:p14="http://schemas.microsoft.com/office/powerpoint/2010/main" val="303462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p>
        </p:txBody>
      </p:sp>
      <p:sp>
        <p:nvSpPr>
          <p:cNvPr id="4" name="Espace réservé du numéro de diapositive 3">
            <a:extLst>
              <a:ext uri="{FF2B5EF4-FFF2-40B4-BE49-F238E27FC236}">
                <a16:creationId xmlns:a16="http://schemas.microsoft.com/office/drawing/2014/main" id="{99B67503-B953-4429-8EC1-FB0254ACC714}"/>
              </a:ext>
            </a:extLst>
          </p:cNvPr>
          <p:cNvSpPr>
            <a:spLocks noGrp="1"/>
          </p:cNvSpPr>
          <p:nvPr>
            <p:ph type="sldNum" sz="quarter" idx="12"/>
          </p:nvPr>
        </p:nvSpPr>
        <p:spPr/>
        <p:txBody>
          <a:bodyPr/>
          <a:lstStyle/>
          <a:p>
            <a:fld id="{4E839628-53B8-46E3-A46E-0962E43FFA3C}" type="slidenum">
              <a:rPr lang="fr-FR" smtClean="0"/>
              <a:t>37</a:t>
            </a:fld>
            <a:endParaRPr lang="fr-FR"/>
          </a:p>
        </p:txBody>
      </p:sp>
    </p:spTree>
    <p:extLst>
      <p:ext uri="{BB962C8B-B14F-4D97-AF65-F5344CB8AC3E}">
        <p14:creationId xmlns:p14="http://schemas.microsoft.com/office/powerpoint/2010/main" val="362744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611561" y="2133600"/>
            <a:ext cx="7922840" cy="3777622"/>
          </a:xfrm>
        </p:spPr>
        <p:txBody>
          <a:bodyPr>
            <a:normAutofit fontScale="92500" lnSpcReduction="20000"/>
          </a:bodyPr>
          <a:lstStyle/>
          <a:p>
            <a:r>
              <a:rPr lang="fr-FR" sz="2000" b="1" dirty="0"/>
              <a:t>Un chèque n'a valeur libératoire que s’il est effectivement encaissé</a:t>
            </a:r>
            <a:endParaRPr lang="fr-FR" sz="2000" dirty="0"/>
          </a:p>
          <a:p>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r>
              <a:rPr lang="fr-FR" sz="2000" dirty="0"/>
              <a:t>Soc. - 11 janvier 2006. N̊ 04-41.231 - BICC 638 n̊746).</a:t>
            </a:r>
          </a:p>
        </p:txBody>
      </p:sp>
      <p:sp>
        <p:nvSpPr>
          <p:cNvPr id="4" name="Espace réservé du numéro de diapositive 3">
            <a:extLst>
              <a:ext uri="{FF2B5EF4-FFF2-40B4-BE49-F238E27FC236}">
                <a16:creationId xmlns:a16="http://schemas.microsoft.com/office/drawing/2014/main" id="{D8BB6022-7BED-478F-A431-5FC53E158947}"/>
              </a:ext>
            </a:extLst>
          </p:cNvPr>
          <p:cNvSpPr>
            <a:spLocks noGrp="1"/>
          </p:cNvSpPr>
          <p:nvPr>
            <p:ph type="sldNum" sz="quarter" idx="12"/>
          </p:nvPr>
        </p:nvSpPr>
        <p:spPr/>
        <p:txBody>
          <a:bodyPr/>
          <a:lstStyle/>
          <a:p>
            <a:fld id="{4E839628-53B8-46E3-A46E-0962E43FFA3C}" type="slidenum">
              <a:rPr lang="fr-FR" smtClean="0"/>
              <a:t>38</a:t>
            </a:fld>
            <a:endParaRPr lang="fr-FR"/>
          </a:p>
        </p:txBody>
      </p:sp>
    </p:spTree>
    <p:extLst>
      <p:ext uri="{BB962C8B-B14F-4D97-AF65-F5344CB8AC3E}">
        <p14:creationId xmlns:p14="http://schemas.microsoft.com/office/powerpoint/2010/main" val="175927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96207" y="2133600"/>
            <a:ext cx="7438194" cy="4247728"/>
          </a:xfrm>
        </p:spPr>
        <p:txBody>
          <a:bodyPr>
            <a:normAutofit fontScale="85000" lnSpcReduction="20000"/>
          </a:bodyPr>
          <a:lstStyle/>
          <a:p>
            <a:r>
              <a:rPr lang="fr-FR" sz="2000" dirty="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p>
          <a:p>
            <a:r>
              <a:rPr lang="fr-FR" sz="2000" b="1" dirty="0"/>
              <a:t>Un chèque n'a valeur libératoire que s’il est effectivement encaissé</a:t>
            </a:r>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endParaRPr lang="fr-FR" sz="2000" dirty="0"/>
          </a:p>
        </p:txBody>
      </p:sp>
      <p:sp>
        <p:nvSpPr>
          <p:cNvPr id="4" name="Espace réservé du numéro de diapositive 3">
            <a:extLst>
              <a:ext uri="{FF2B5EF4-FFF2-40B4-BE49-F238E27FC236}">
                <a16:creationId xmlns:a16="http://schemas.microsoft.com/office/drawing/2014/main" id="{6716EFE2-4FA2-4049-9ECE-9BB2ADEF2C1B}"/>
              </a:ext>
            </a:extLst>
          </p:cNvPr>
          <p:cNvSpPr>
            <a:spLocks noGrp="1"/>
          </p:cNvSpPr>
          <p:nvPr>
            <p:ph type="sldNum" sz="quarter" idx="12"/>
          </p:nvPr>
        </p:nvSpPr>
        <p:spPr/>
        <p:txBody>
          <a:bodyPr/>
          <a:lstStyle/>
          <a:p>
            <a:fld id="{4E839628-53B8-46E3-A46E-0962E43FFA3C}" type="slidenum">
              <a:rPr lang="fr-FR" smtClean="0"/>
              <a:t>39</a:t>
            </a:fld>
            <a:endParaRPr lang="fr-FR"/>
          </a:p>
        </p:txBody>
      </p:sp>
    </p:spTree>
    <p:extLst>
      <p:ext uri="{BB962C8B-B14F-4D97-AF65-F5344CB8AC3E}">
        <p14:creationId xmlns:p14="http://schemas.microsoft.com/office/powerpoint/2010/main" val="296976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1F3344-FF28-4B51-A9CD-015C8A765896}"/>
              </a:ext>
            </a:extLst>
          </p:cNvPr>
          <p:cNvSpPr>
            <a:spLocks noGrp="1"/>
          </p:cNvSpPr>
          <p:nvPr>
            <p:ph type="title"/>
          </p:nvPr>
        </p:nvSpPr>
        <p:spPr>
          <a:xfrm>
            <a:off x="1945201" y="624110"/>
            <a:ext cx="6589199" cy="1004690"/>
          </a:xfrm>
        </p:spPr>
        <p:txBody>
          <a:bodyPr>
            <a:normAutofit fontScale="90000"/>
          </a:bodyPr>
          <a:lstStyle/>
          <a:p>
            <a:r>
              <a:rPr lang="fr-CH" b="1" dirty="0"/>
              <a:t>Le rôle du juge</a:t>
            </a:r>
            <a:br>
              <a:rPr lang="fr-CH" dirty="0"/>
            </a:br>
            <a:endParaRPr lang="fr-CH" dirty="0"/>
          </a:p>
        </p:txBody>
      </p:sp>
      <p:sp>
        <p:nvSpPr>
          <p:cNvPr id="3" name="Espace réservé du contenu 2">
            <a:extLst>
              <a:ext uri="{FF2B5EF4-FFF2-40B4-BE49-F238E27FC236}">
                <a16:creationId xmlns:a16="http://schemas.microsoft.com/office/drawing/2014/main" id="{2D010918-88E1-4C4E-BC86-281DB9BA379C}"/>
              </a:ext>
            </a:extLst>
          </p:cNvPr>
          <p:cNvSpPr>
            <a:spLocks noGrp="1"/>
          </p:cNvSpPr>
          <p:nvPr>
            <p:ph idx="1"/>
          </p:nvPr>
        </p:nvSpPr>
        <p:spPr>
          <a:xfrm>
            <a:off x="755576" y="1772816"/>
            <a:ext cx="7778825" cy="4138406"/>
          </a:xfrm>
        </p:spPr>
        <p:txBody>
          <a:bodyPr>
            <a:normAutofit fontScale="92500"/>
          </a:bodyPr>
          <a:lstStyle/>
          <a:p>
            <a:r>
              <a:rPr lang="fr-FR" sz="2400" dirty="0"/>
              <a:t>Le juge joue lui aussi un rôle important en matière de preuve. Il est doté de pouvoirs qui lui permettent d'obtenir des éléments probatoires nécessaires à sa bonne appréciation du cas litigieux. </a:t>
            </a:r>
          </a:p>
          <a:p>
            <a:r>
              <a:rPr lang="fr-FR" sz="2400" dirty="0"/>
              <a:t>Il peut notamment ordonner toute mesure d'instruction légalement admissible qu'il estime nécessaire à la solution du litige (C. </a:t>
            </a:r>
            <a:r>
              <a:rPr lang="fr-FR" sz="2400" dirty="0" err="1"/>
              <a:t>pr</a:t>
            </a:r>
            <a:r>
              <a:rPr lang="fr-FR" sz="2400" dirty="0"/>
              <a:t>. civ., art. 10). </a:t>
            </a:r>
          </a:p>
          <a:p>
            <a:r>
              <a:rPr lang="fr-FR" sz="2400" dirty="0"/>
              <a:t>Les parties sont alors tenues d'apporter leur concours aux mesures ordonnées, le juge pouvant tirer toute conséquence d'une abstention ou d'un refus.</a:t>
            </a:r>
          </a:p>
          <a:p>
            <a:endParaRPr lang="fr-CH" dirty="0"/>
          </a:p>
        </p:txBody>
      </p:sp>
      <p:sp>
        <p:nvSpPr>
          <p:cNvPr id="4" name="Espace réservé du numéro de diapositive 3">
            <a:extLst>
              <a:ext uri="{FF2B5EF4-FFF2-40B4-BE49-F238E27FC236}">
                <a16:creationId xmlns:a16="http://schemas.microsoft.com/office/drawing/2014/main" id="{C2238704-3EEB-4A20-9D6A-064142A9D720}"/>
              </a:ext>
            </a:extLst>
          </p:cNvPr>
          <p:cNvSpPr>
            <a:spLocks noGrp="1"/>
          </p:cNvSpPr>
          <p:nvPr>
            <p:ph type="sldNum" sz="quarter" idx="12"/>
          </p:nvPr>
        </p:nvSpPr>
        <p:spPr/>
        <p:txBody>
          <a:bodyPr/>
          <a:lstStyle/>
          <a:p>
            <a:fld id="{4E839628-53B8-46E3-A46E-0962E43FFA3C}" type="slidenum">
              <a:rPr lang="fr-FR" smtClean="0"/>
              <a:t>4</a:t>
            </a:fld>
            <a:endParaRPr lang="fr-FR"/>
          </a:p>
        </p:txBody>
      </p:sp>
    </p:spTree>
    <p:extLst>
      <p:ext uri="{BB962C8B-B14F-4D97-AF65-F5344CB8AC3E}">
        <p14:creationId xmlns:p14="http://schemas.microsoft.com/office/powerpoint/2010/main" val="2584863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609600" y="1600200"/>
            <a:ext cx="8354888" cy="4525963"/>
          </a:xfrm>
        </p:spPr>
        <p:txBody>
          <a:bodyPr>
            <a:normAutofit fontScale="77500" lnSpcReduction="20000"/>
          </a:bodyPr>
          <a:lstStyle/>
          <a:p>
            <a:r>
              <a:rPr lang="fr-FR" sz="2000" b="1" dirty="0"/>
              <a:t>                                                    faute grave et préavis</a:t>
            </a:r>
            <a:endParaRPr lang="fr-FR" sz="2000" dirty="0"/>
          </a:p>
          <a:p>
            <a:endParaRPr lang="fr-FR" sz="2000" dirty="0"/>
          </a:p>
          <a:p>
            <a:r>
              <a:rPr lang="fr-FR" sz="2000" b="1" dirty="0"/>
              <a:t>Article L1234-1 du code du travail</a:t>
            </a:r>
          </a:p>
          <a:p>
            <a:r>
              <a:rPr lang="fr-FR" sz="2000" b="1" dirty="0">
                <a:solidFill>
                  <a:schemeClr val="tx2">
                    <a:lumMod val="75000"/>
                  </a:schemeClr>
                </a:solidFill>
              </a:rPr>
              <a:t>Lorsque le licenciement n'est pas motivé par une faute grave, le salarié a droit </a:t>
            </a:r>
            <a:r>
              <a:rPr lang="fr-FR" sz="2000" dirty="0"/>
              <a:t>:</a:t>
            </a:r>
          </a:p>
          <a:p>
            <a:r>
              <a:rPr lang="fr-FR" sz="2000" dirty="0"/>
              <a:t>1° S'il justifie chez le même employeur d'une ancienneté de services continus inférieure à six mois, </a:t>
            </a:r>
            <a:r>
              <a:rPr lang="fr-FR" sz="2000" b="1" dirty="0">
                <a:solidFill>
                  <a:srgbClr val="FF0000"/>
                </a:solidFill>
              </a:rPr>
              <a:t>à un préavis dont la durée est déterminée par la loi, la convention ou l'accord collectif de travail ou, à défaut, par les usages pratiqués dans la localité et la profession ;</a:t>
            </a:r>
          </a:p>
          <a:p>
            <a:r>
              <a:rPr lang="fr-FR" sz="2000" dirty="0"/>
              <a:t>2° S'il justifie chez le même employeur d'une ancienneté de services continus comprise entre six mois et moins de deux ans, </a:t>
            </a:r>
            <a:r>
              <a:rPr lang="fr-FR" sz="2000" b="1" dirty="0">
                <a:solidFill>
                  <a:srgbClr val="C00000"/>
                </a:solidFill>
              </a:rPr>
              <a:t>à un préavis d'un mois </a:t>
            </a:r>
            <a:r>
              <a:rPr lang="fr-FR" sz="2000" dirty="0"/>
              <a:t>;</a:t>
            </a:r>
          </a:p>
          <a:p>
            <a:r>
              <a:rPr lang="fr-FR" sz="2000" dirty="0"/>
              <a:t>3° S'il justifie chez le même employeur d'une ancienneté de services continus d'au moins deux ans, </a:t>
            </a:r>
            <a:r>
              <a:rPr lang="fr-FR" sz="2000" b="1" dirty="0">
                <a:solidFill>
                  <a:srgbClr val="C00000"/>
                </a:solidFill>
              </a:rPr>
              <a:t>à un préavis de deux mois</a:t>
            </a:r>
            <a:r>
              <a:rPr lang="fr-FR" sz="2000" dirty="0"/>
              <a:t>.</a:t>
            </a:r>
          </a:p>
          <a:p>
            <a:r>
              <a:rPr lang="fr-FR" sz="2000" dirty="0"/>
              <a:t>Toutefois, les dispositions des 2° et 3° ne sont applicables que si la loi, la convention ou l'accord collectif de travail, le contrat de travail ou les usages ne prévoient pas un préavis ou une condition d'ancienneté de services plus favorable pour le salarié.</a:t>
            </a:r>
          </a:p>
          <a:p>
            <a:endParaRPr lang="fr-FR" sz="2000" dirty="0"/>
          </a:p>
        </p:txBody>
      </p:sp>
      <p:sp>
        <p:nvSpPr>
          <p:cNvPr id="4" name="Espace réservé du numéro de diapositive 3">
            <a:extLst>
              <a:ext uri="{FF2B5EF4-FFF2-40B4-BE49-F238E27FC236}">
                <a16:creationId xmlns:a16="http://schemas.microsoft.com/office/drawing/2014/main" id="{DD6313D5-2D69-41AC-958C-9F9B3F9BE8CD}"/>
              </a:ext>
            </a:extLst>
          </p:cNvPr>
          <p:cNvSpPr>
            <a:spLocks noGrp="1"/>
          </p:cNvSpPr>
          <p:nvPr>
            <p:ph type="sldNum" sz="quarter" idx="12"/>
          </p:nvPr>
        </p:nvSpPr>
        <p:spPr/>
        <p:txBody>
          <a:bodyPr/>
          <a:lstStyle/>
          <a:p>
            <a:fld id="{4E839628-53B8-46E3-A46E-0962E43FFA3C}" type="slidenum">
              <a:rPr lang="fr-FR" smtClean="0"/>
              <a:t>40</a:t>
            </a:fld>
            <a:endParaRPr lang="fr-FR"/>
          </a:p>
        </p:txBody>
      </p:sp>
    </p:spTree>
    <p:extLst>
      <p:ext uri="{BB962C8B-B14F-4D97-AF65-F5344CB8AC3E}">
        <p14:creationId xmlns:p14="http://schemas.microsoft.com/office/powerpoint/2010/main" val="35391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7504" y="1600200"/>
            <a:ext cx="8856984" cy="4525963"/>
          </a:xfrm>
        </p:spPr>
        <p:txBody>
          <a:bodyPr>
            <a:normAutofit lnSpcReduction="10000"/>
          </a:bodyPr>
          <a:lstStyle/>
          <a:p>
            <a:r>
              <a:rPr lang="fr-FR" sz="2000" b="1" dirty="0"/>
              <a:t>                        faute grave et Indemnité de licenciement.</a:t>
            </a:r>
          </a:p>
          <a:p>
            <a:endParaRPr lang="fr-FR" sz="2000" dirty="0"/>
          </a:p>
          <a:p>
            <a:r>
              <a:rPr lang="fr-FR" sz="2000" b="1" dirty="0"/>
              <a:t>Article L1234-9 </a:t>
            </a:r>
            <a:r>
              <a:rPr lang="fr-FR" sz="2000" b="1" u="sng" dirty="0">
                <a:hlinkClick r:id="rId2" tooltip="En savoir plus sur l'article L1234-9"/>
              </a:rPr>
              <a:t>du  code du travail</a:t>
            </a:r>
            <a:endParaRPr lang="fr-FR" sz="2000" b="1" dirty="0"/>
          </a:p>
          <a:p>
            <a:r>
              <a:rPr lang="fr-FR" sz="2000" dirty="0"/>
              <a:t>Modifié par </a:t>
            </a:r>
            <a:r>
              <a:rPr lang="fr-FR" sz="2000" u="sng" dirty="0">
                <a:hlinkClick r:id="rId3"/>
              </a:rPr>
              <a:t>Ordonnance n°2017-1387 du 22 septembre 2017 - art. 39</a:t>
            </a:r>
            <a:endParaRPr lang="fr-FR" sz="2000" dirty="0"/>
          </a:p>
          <a:p>
            <a:r>
              <a:rPr lang="fr-FR" sz="2000" b="1" dirty="0">
                <a:solidFill>
                  <a:srgbClr val="C00000"/>
                </a:solidFill>
              </a:rPr>
              <a:t>Le salarié titulaire d'un contrat de travail à durée indéterminée, licencié alors qu'il compte 8 mois d'ancienneté ininterrompus au service du même employeur, a droit, sauf en cas de faute grave, à une indemnité de licenciement</a:t>
            </a:r>
            <a:r>
              <a:rPr lang="fr-FR" sz="2000" dirty="0"/>
              <a:t>.</a:t>
            </a:r>
          </a:p>
          <a:p>
            <a:r>
              <a:rPr lang="fr-FR" sz="2000" dirty="0"/>
              <a:t>Les modalités de calcul de cette indemnité sont fonction de la rémunération brute dont le salarié bénéficiait antérieurement à la rupture du contrat de travail. Ce taux et ces modalités sont déterminés par voie réglementaire.</a:t>
            </a:r>
          </a:p>
          <a:p>
            <a:endParaRPr lang="fr-FR" sz="2000" dirty="0"/>
          </a:p>
        </p:txBody>
      </p:sp>
      <p:sp>
        <p:nvSpPr>
          <p:cNvPr id="4" name="Espace réservé du numéro de diapositive 3">
            <a:extLst>
              <a:ext uri="{FF2B5EF4-FFF2-40B4-BE49-F238E27FC236}">
                <a16:creationId xmlns:a16="http://schemas.microsoft.com/office/drawing/2014/main" id="{3CA95244-FA3F-48CE-B4C4-1D8CF94F52C3}"/>
              </a:ext>
            </a:extLst>
          </p:cNvPr>
          <p:cNvSpPr>
            <a:spLocks noGrp="1"/>
          </p:cNvSpPr>
          <p:nvPr>
            <p:ph type="sldNum" sz="quarter" idx="12"/>
          </p:nvPr>
        </p:nvSpPr>
        <p:spPr/>
        <p:txBody>
          <a:bodyPr/>
          <a:lstStyle/>
          <a:p>
            <a:fld id="{4E839628-53B8-46E3-A46E-0962E43FFA3C}" type="slidenum">
              <a:rPr lang="fr-FR" smtClean="0"/>
              <a:t>41</a:t>
            </a:fld>
            <a:endParaRPr lang="fr-FR"/>
          </a:p>
        </p:txBody>
      </p:sp>
    </p:spTree>
    <p:extLst>
      <p:ext uri="{BB962C8B-B14F-4D97-AF65-F5344CB8AC3E}">
        <p14:creationId xmlns:p14="http://schemas.microsoft.com/office/powerpoint/2010/main" val="246209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99593" y="2133600"/>
            <a:ext cx="7634808" cy="3777622"/>
          </a:xfrm>
        </p:spPr>
        <p:txBody>
          <a:bodyPr>
            <a:normAutofit fontScale="92500" lnSpcReduction="10000"/>
          </a:bodyPr>
          <a:lstStyle/>
          <a:p>
            <a:r>
              <a:rPr lang="fr-FR" sz="2000" b="1" dirty="0"/>
              <a:t>La preuve de la faute grave</a:t>
            </a:r>
            <a:endParaRPr lang="fr-FR" sz="2000" dirty="0"/>
          </a:p>
          <a:p>
            <a:endParaRPr lang="fr-FR" sz="2000" dirty="0"/>
          </a:p>
          <a:p>
            <a:r>
              <a:rPr lang="fr-FR" sz="2000" b="1" dirty="0">
                <a:solidFill>
                  <a:srgbClr val="FF0000"/>
                </a:solidFill>
              </a:rPr>
              <a:t>L’article 1315 du code civil dispose: &lt;&lt;Celui qui réclame l'exécution d'une obligation doit la prouver. Réciproquement, celui qui se prétend libéré doit justifier le payement ou le fait qui a produit l'extinction de son obligation ».</a:t>
            </a:r>
          </a:p>
          <a:p>
            <a:endParaRPr lang="fr-FR" sz="2000" b="1" dirty="0">
              <a:solidFill>
                <a:srgbClr val="FF0000"/>
              </a:solidFill>
            </a:endParaRPr>
          </a:p>
          <a:p>
            <a:r>
              <a:rPr lang="fr-FR" sz="2000" b="1" dirty="0">
                <a:solidFill>
                  <a:schemeClr val="tx2">
                    <a:lumMod val="75000"/>
                  </a:schemeClr>
                </a:solidFill>
              </a:rPr>
              <a:t>En application de ce principe l’employeur qui ne veut pas payer l’indemnité de licenciement et l’indemnité de préavis doit justifier qu’il en est dispensé en prouvant l’existence d’une faute grave</a:t>
            </a:r>
            <a:endParaRPr lang="fr-FR" sz="2000" dirty="0">
              <a:solidFill>
                <a:schemeClr val="tx2">
                  <a:lumMod val="75000"/>
                </a:schemeClr>
              </a:solidFill>
            </a:endParaRPr>
          </a:p>
        </p:txBody>
      </p:sp>
      <p:sp>
        <p:nvSpPr>
          <p:cNvPr id="4" name="Espace réservé du numéro de diapositive 3">
            <a:extLst>
              <a:ext uri="{FF2B5EF4-FFF2-40B4-BE49-F238E27FC236}">
                <a16:creationId xmlns:a16="http://schemas.microsoft.com/office/drawing/2014/main" id="{14CB8054-B3D6-4DCB-8A16-8963699FCF9A}"/>
              </a:ext>
            </a:extLst>
          </p:cNvPr>
          <p:cNvSpPr>
            <a:spLocks noGrp="1"/>
          </p:cNvSpPr>
          <p:nvPr>
            <p:ph type="sldNum" sz="quarter" idx="12"/>
          </p:nvPr>
        </p:nvSpPr>
        <p:spPr/>
        <p:txBody>
          <a:bodyPr/>
          <a:lstStyle/>
          <a:p>
            <a:fld id="{4E839628-53B8-46E3-A46E-0962E43FFA3C}" type="slidenum">
              <a:rPr lang="fr-FR" smtClean="0"/>
              <a:t>42</a:t>
            </a:fld>
            <a:endParaRPr lang="fr-FR"/>
          </a:p>
        </p:txBody>
      </p:sp>
    </p:spTree>
    <p:extLst>
      <p:ext uri="{BB962C8B-B14F-4D97-AF65-F5344CB8AC3E}">
        <p14:creationId xmlns:p14="http://schemas.microsoft.com/office/powerpoint/2010/main" val="235745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96207" y="2133600"/>
            <a:ext cx="7438194" cy="3777622"/>
          </a:xfrm>
        </p:spPr>
        <p:txBody>
          <a:bodyPr>
            <a:normAutofit fontScale="85000" lnSpcReduction="10000"/>
          </a:bodyPr>
          <a:lstStyle/>
          <a:p>
            <a:r>
              <a:rPr lang="fr-FR" sz="2000" b="1" dirty="0"/>
              <a:t>La preuve de la faute grave</a:t>
            </a:r>
          </a:p>
          <a:p>
            <a:endParaRPr lang="fr-FR" sz="2000" dirty="0"/>
          </a:p>
          <a:p>
            <a:r>
              <a:rPr lang="fr-FR" sz="2000" dirty="0"/>
              <a:t>●  </a:t>
            </a:r>
            <a:r>
              <a:rPr lang="fr-FR" sz="2000" b="1" dirty="0"/>
              <a:t>La charge de la preuve de la faute grave</a:t>
            </a:r>
            <a:r>
              <a:rPr lang="fr-FR" sz="2000" dirty="0"/>
              <a:t>, privative de l'indemnité compensatrice de préavis, incombe à l'employeur, lequel en est débiteur et prétend en être libéré. (</a:t>
            </a:r>
            <a:r>
              <a:rPr lang="fr-FR" sz="2000" dirty="0" err="1"/>
              <a:t>Cass.Soc</a:t>
            </a:r>
            <a:r>
              <a:rPr lang="fr-FR" sz="2000" dirty="0"/>
              <a:t> 21/11/84 - Cahiers Prud'homaux n̊7 de 1985 p.140).</a:t>
            </a:r>
          </a:p>
          <a:p>
            <a:endParaRPr lang="fr-FR" sz="2000" dirty="0"/>
          </a:p>
          <a:p>
            <a:r>
              <a:rPr lang="fr-FR" sz="2000" dirty="0"/>
              <a:t>La Cour de cassation a précisé que la charge de la preuve de la faute grave incombait à l’employeur. La Cour d’appel de Chambéry vient de préciser que le bureau de conciliation peut ordonner à l’employeur de communiquer les éléments de preuve pour permettre au demandeur de préparer son argumentation.</a:t>
            </a:r>
          </a:p>
          <a:p>
            <a:endParaRPr lang="fr-FR" sz="2000" dirty="0"/>
          </a:p>
          <a:p>
            <a:endParaRPr lang="fr-FR" sz="2000" dirty="0"/>
          </a:p>
        </p:txBody>
      </p:sp>
      <p:sp>
        <p:nvSpPr>
          <p:cNvPr id="4" name="Espace réservé du numéro de diapositive 3">
            <a:extLst>
              <a:ext uri="{FF2B5EF4-FFF2-40B4-BE49-F238E27FC236}">
                <a16:creationId xmlns:a16="http://schemas.microsoft.com/office/drawing/2014/main" id="{87ACFBC8-C4C0-487E-AB35-6D6CC2ED65EB}"/>
              </a:ext>
            </a:extLst>
          </p:cNvPr>
          <p:cNvSpPr>
            <a:spLocks noGrp="1"/>
          </p:cNvSpPr>
          <p:nvPr>
            <p:ph type="sldNum" sz="quarter" idx="12"/>
          </p:nvPr>
        </p:nvSpPr>
        <p:spPr/>
        <p:txBody>
          <a:bodyPr/>
          <a:lstStyle/>
          <a:p>
            <a:fld id="{4E839628-53B8-46E3-A46E-0962E43FFA3C}" type="slidenum">
              <a:rPr lang="fr-FR" smtClean="0"/>
              <a:t>43</a:t>
            </a:fld>
            <a:endParaRPr lang="fr-FR"/>
          </a:p>
        </p:txBody>
      </p:sp>
    </p:spTree>
    <p:extLst>
      <p:ext uri="{BB962C8B-B14F-4D97-AF65-F5344CB8AC3E}">
        <p14:creationId xmlns:p14="http://schemas.microsoft.com/office/powerpoint/2010/main" val="418896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27585" y="2133600"/>
            <a:ext cx="7706816" cy="4319736"/>
          </a:xfrm>
        </p:spPr>
        <p:txBody>
          <a:bodyPr>
            <a:normAutofit fontScale="92500" lnSpcReduction="10000"/>
          </a:bodyPr>
          <a:lstStyle/>
          <a:p>
            <a:r>
              <a:rPr lang="fr-FR" sz="2000" dirty="0"/>
              <a:t>● La preuve de la </a:t>
            </a:r>
            <a:r>
              <a:rPr lang="fr-FR" sz="2000" b="1" dirty="0"/>
              <a:t>faute grave</a:t>
            </a:r>
            <a:r>
              <a:rPr lang="fr-FR" sz="2000" dirty="0"/>
              <a:t> incombe à l'employeur (</a:t>
            </a:r>
            <a:r>
              <a:rPr lang="fr-FR" sz="2000" dirty="0" err="1"/>
              <a:t>Cass</a:t>
            </a:r>
            <a:r>
              <a:rPr lang="fr-FR" sz="2000" dirty="0"/>
              <a:t>. Soc. 28/10/98 N̊ de pourvoi : 96-43413 &amp; </a:t>
            </a:r>
            <a:r>
              <a:rPr lang="fr-FR" sz="2000" dirty="0" err="1"/>
              <a:t>Jurisp.Soc.Lamy</a:t>
            </a:r>
            <a:r>
              <a:rPr lang="fr-FR" sz="2000" dirty="0"/>
              <a:t> n̊ 28 du 19/01/99).</a:t>
            </a:r>
          </a:p>
          <a:p>
            <a:endParaRPr lang="fr-FR" sz="2000" dirty="0"/>
          </a:p>
          <a:p>
            <a:r>
              <a:rPr lang="fr-FR" sz="2000" dirty="0"/>
              <a:t>● En ordonnant à l'employeur, de rapporter la preuve de la gravité de la faute, privative des indemnités de préavis et de licenciement, de produire toutes pièces et éléments de preuve ayant conduit au licenciement pour faute grave de sa salariés et sans lesquels, celle-ci n'est pas en mesure de contester utilement la mesure dont elle a été l'objet, le bureau de conciliation a agi dans les limites des prérogatives qu'il tient des dispositions précitées, et sans inverser la charge de la preuve, ni porter atteinte au principe d'égalité des armes et du droit à un procès équitable (</a:t>
            </a:r>
            <a:r>
              <a:rPr lang="fr-FR" sz="2000" dirty="0" err="1"/>
              <a:t>Ch</a:t>
            </a:r>
            <a:r>
              <a:rPr lang="fr-FR" sz="2000" dirty="0"/>
              <a:t> Soc. Cour d’appel de </a:t>
            </a:r>
            <a:r>
              <a:rPr lang="fr-FR" sz="2000" dirty="0" err="1"/>
              <a:t>Chambery</a:t>
            </a:r>
            <a:r>
              <a:rPr lang="fr-FR" sz="2000" dirty="0"/>
              <a:t> 29/03/11 RG : 11/00483 AR/MFM)  ; </a:t>
            </a:r>
          </a:p>
          <a:p>
            <a:endParaRPr lang="fr-FR" sz="2000" dirty="0"/>
          </a:p>
        </p:txBody>
      </p:sp>
      <p:sp>
        <p:nvSpPr>
          <p:cNvPr id="4" name="Espace réservé du numéro de diapositive 3">
            <a:extLst>
              <a:ext uri="{FF2B5EF4-FFF2-40B4-BE49-F238E27FC236}">
                <a16:creationId xmlns:a16="http://schemas.microsoft.com/office/drawing/2014/main" id="{4AC49C45-50DD-4F3F-BE67-3D4CF309470F}"/>
              </a:ext>
            </a:extLst>
          </p:cNvPr>
          <p:cNvSpPr>
            <a:spLocks noGrp="1"/>
          </p:cNvSpPr>
          <p:nvPr>
            <p:ph type="sldNum" sz="quarter" idx="12"/>
          </p:nvPr>
        </p:nvSpPr>
        <p:spPr/>
        <p:txBody>
          <a:bodyPr/>
          <a:lstStyle/>
          <a:p>
            <a:fld id="{4E839628-53B8-46E3-A46E-0962E43FFA3C}" type="slidenum">
              <a:rPr lang="fr-FR" smtClean="0"/>
              <a:t>44</a:t>
            </a:fld>
            <a:endParaRPr lang="fr-FR"/>
          </a:p>
        </p:txBody>
      </p:sp>
    </p:spTree>
    <p:extLst>
      <p:ext uri="{BB962C8B-B14F-4D97-AF65-F5344CB8AC3E}">
        <p14:creationId xmlns:p14="http://schemas.microsoft.com/office/powerpoint/2010/main" val="153256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755576" y="2133600"/>
            <a:ext cx="7778825" cy="4100290"/>
          </a:xfrm>
        </p:spPr>
        <p:txBody>
          <a:bodyPr>
            <a:normAutofit fontScale="92500" lnSpcReduction="20000"/>
          </a:bodyPr>
          <a:lstStyle/>
          <a:p>
            <a:r>
              <a:rPr lang="fr-FR" sz="2000" b="1" dirty="0"/>
              <a:t>Preuve de la faute lourde</a:t>
            </a:r>
            <a:endParaRPr lang="fr-FR" sz="2000" dirty="0"/>
          </a:p>
          <a:p>
            <a:endParaRPr lang="fr-FR" sz="2000" dirty="0"/>
          </a:p>
          <a:p>
            <a:r>
              <a:rPr lang="fr-FR" sz="2000" dirty="0"/>
              <a:t>●  Lorsque l'employeur a licencié un salarié pour </a:t>
            </a:r>
            <a:r>
              <a:rPr lang="fr-FR" sz="2000" b="1" dirty="0"/>
              <a:t>faute lourde</a:t>
            </a:r>
            <a:r>
              <a:rPr lang="fr-FR" sz="2000" dirty="0"/>
              <a:t> il lui incombe d'en rapporter la preuve. (</a:t>
            </a:r>
            <a:r>
              <a:rPr lang="fr-FR" sz="2000" dirty="0" err="1"/>
              <a:t>Cass.Soc</a:t>
            </a:r>
            <a:r>
              <a:rPr lang="fr-FR" sz="2000" dirty="0"/>
              <a:t>. 12/07/90 - </a:t>
            </a:r>
            <a:r>
              <a:rPr lang="fr-FR" sz="2000" dirty="0" err="1"/>
              <a:t>Cah.Prud'homaux</a:t>
            </a:r>
            <a:r>
              <a:rPr lang="fr-FR" sz="2000" dirty="0"/>
              <a:t>. n̊9 - 1990 P. 173).</a:t>
            </a:r>
          </a:p>
          <a:p>
            <a:endParaRPr lang="fr-FR" sz="2000" dirty="0"/>
          </a:p>
          <a:p>
            <a:r>
              <a:rPr lang="fr-FR" sz="2000" b="1" dirty="0">
                <a:solidFill>
                  <a:schemeClr val="tx2">
                    <a:lumMod val="75000"/>
                  </a:schemeClr>
                </a:solidFill>
              </a:rPr>
              <a:t>En application de l’article 1315 du code civil l’employeur qui ne veut pas payer l’indemnité de licenciement et l’indemnité de préavis doit justifier qu’il en est dispensé en prouvant l’existence d’une faute lourde.</a:t>
            </a:r>
          </a:p>
          <a:p>
            <a:r>
              <a:rPr lang="fr-FR" sz="2000" b="1" dirty="0">
                <a:solidFill>
                  <a:schemeClr val="tx2">
                    <a:lumMod val="75000"/>
                  </a:schemeClr>
                </a:solidFill>
              </a:rPr>
              <a:t>Autrefois la faute lourde privait de l’indemnité de congés payés</a:t>
            </a:r>
          </a:p>
          <a:p>
            <a:r>
              <a:rPr lang="fr-FR" sz="2000" b="1" dirty="0">
                <a:solidFill>
                  <a:schemeClr val="tx2">
                    <a:lumMod val="75000"/>
                  </a:schemeClr>
                </a:solidFill>
              </a:rPr>
              <a:t>L’employeur  qui veut demander des dommages et intérêts au salarié doit prouver qu’il existe une faute lourde.</a:t>
            </a:r>
            <a:endParaRPr lang="fr-FR" sz="2000" dirty="0">
              <a:solidFill>
                <a:schemeClr val="tx2">
                  <a:lumMod val="75000"/>
                </a:schemeClr>
              </a:solidFill>
            </a:endParaRPr>
          </a:p>
          <a:p>
            <a:endParaRPr lang="fr-FR" sz="2000" dirty="0"/>
          </a:p>
        </p:txBody>
      </p:sp>
      <p:sp>
        <p:nvSpPr>
          <p:cNvPr id="4" name="Espace réservé du numéro de diapositive 3">
            <a:extLst>
              <a:ext uri="{FF2B5EF4-FFF2-40B4-BE49-F238E27FC236}">
                <a16:creationId xmlns:a16="http://schemas.microsoft.com/office/drawing/2014/main" id="{008D6A20-A7DF-48D5-8FE9-A892F7C76E30}"/>
              </a:ext>
            </a:extLst>
          </p:cNvPr>
          <p:cNvSpPr>
            <a:spLocks noGrp="1"/>
          </p:cNvSpPr>
          <p:nvPr>
            <p:ph type="sldNum" sz="quarter" idx="12"/>
          </p:nvPr>
        </p:nvSpPr>
        <p:spPr/>
        <p:txBody>
          <a:bodyPr/>
          <a:lstStyle/>
          <a:p>
            <a:fld id="{4E839628-53B8-46E3-A46E-0962E43FFA3C}" type="slidenum">
              <a:rPr lang="fr-FR" smtClean="0"/>
              <a:t>45</a:t>
            </a:fld>
            <a:endParaRPr lang="fr-FR"/>
          </a:p>
        </p:txBody>
      </p:sp>
    </p:spTree>
    <p:extLst>
      <p:ext uri="{BB962C8B-B14F-4D97-AF65-F5344CB8AC3E}">
        <p14:creationId xmlns:p14="http://schemas.microsoft.com/office/powerpoint/2010/main" val="86865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99593" y="2133600"/>
            <a:ext cx="7634808" cy="4391744"/>
          </a:xfrm>
        </p:spPr>
        <p:txBody>
          <a:bodyPr>
            <a:normAutofit fontScale="77500" lnSpcReduction="20000"/>
          </a:bodyPr>
          <a:lstStyle/>
          <a:p>
            <a:r>
              <a:rPr lang="fr-FR" sz="2000" b="1" dirty="0"/>
              <a:t>Preuve du motif économique</a:t>
            </a:r>
            <a:endParaRPr lang="fr-FR" sz="2000" dirty="0"/>
          </a:p>
          <a:p>
            <a:endParaRPr lang="fr-FR" sz="2000" dirty="0"/>
          </a:p>
          <a:p>
            <a:r>
              <a:rPr lang="fr-FR" sz="2000" dirty="0"/>
              <a:t>●  La lettre de licenciement doit être motivée c'est à dire qu'elle doit indiquer les motifs du licenciement.</a:t>
            </a:r>
          </a:p>
          <a:p>
            <a:r>
              <a:rPr lang="fr-FR" sz="2000" dirty="0"/>
              <a:t>Le décret n̊ 87-45 du 29.06.87 impose à l'employeur de déposer au greffe du conseil de prud'hommes dans un délai de huit jours à compter de la saisine, les éléments justificatifs énumérés à l'article L.122-14-3 du code du travail.</a:t>
            </a:r>
          </a:p>
          <a:p>
            <a:r>
              <a:rPr lang="fr-FR" sz="2000" i="1" dirty="0"/>
              <a:t>✍ Dans un arrêt du 17.6.92 la cour de cassation a précisé que l'employeur devait communiquer au conseil de prud'hommes tous les éléments qu'il avait fournis aux délégués du personnel et que la réalité du motif économique n'était pas établie si l'employeur s'abstenait de produire les éléments de preuve (</a:t>
            </a:r>
            <a:r>
              <a:rPr lang="fr-FR" sz="2000" i="1" dirty="0" err="1"/>
              <a:t>Cass.Soc</a:t>
            </a:r>
            <a:r>
              <a:rPr lang="fr-FR" sz="2000" i="1" dirty="0"/>
              <a:t>. 17.6.92 Bull. 92 V n̊402).</a:t>
            </a:r>
          </a:p>
          <a:p>
            <a:r>
              <a:rPr lang="fr-FR" sz="2000" i="1" dirty="0"/>
              <a:t>✍ Dans son arrêt du 20.01.93 la cour de cassation retient qu'une cour d'appel a décidé à bon droit que la simple référence à un licenciement collectif pour motif économique ne constituait pas l'énoncé du motif économique exigé par la loi et qu'à défaut le licenciement était sans cause réelle et sérieuse (</a:t>
            </a:r>
            <a:r>
              <a:rPr lang="fr-FR" sz="2000" i="1" dirty="0" err="1"/>
              <a:t>Cass.Soc</a:t>
            </a:r>
            <a:r>
              <a:rPr lang="fr-FR" sz="2000" i="1" dirty="0"/>
              <a:t>.  20.1.93 Bull. 93 V n̊17).</a:t>
            </a:r>
            <a:endParaRPr lang="fr-FR" sz="2000" dirty="0"/>
          </a:p>
        </p:txBody>
      </p:sp>
      <p:sp>
        <p:nvSpPr>
          <p:cNvPr id="4" name="Espace réservé du numéro de diapositive 3">
            <a:extLst>
              <a:ext uri="{FF2B5EF4-FFF2-40B4-BE49-F238E27FC236}">
                <a16:creationId xmlns:a16="http://schemas.microsoft.com/office/drawing/2014/main" id="{9E9FC061-B8DF-49A5-B4B5-6C51B3E20DE1}"/>
              </a:ext>
            </a:extLst>
          </p:cNvPr>
          <p:cNvSpPr>
            <a:spLocks noGrp="1"/>
          </p:cNvSpPr>
          <p:nvPr>
            <p:ph type="sldNum" sz="quarter" idx="12"/>
          </p:nvPr>
        </p:nvSpPr>
        <p:spPr/>
        <p:txBody>
          <a:bodyPr/>
          <a:lstStyle/>
          <a:p>
            <a:fld id="{4E839628-53B8-46E3-A46E-0962E43FFA3C}" type="slidenum">
              <a:rPr lang="fr-FR" smtClean="0"/>
              <a:t>46</a:t>
            </a:fld>
            <a:endParaRPr lang="fr-FR"/>
          </a:p>
        </p:txBody>
      </p:sp>
    </p:spTree>
    <p:extLst>
      <p:ext uri="{BB962C8B-B14F-4D97-AF65-F5344CB8AC3E}">
        <p14:creationId xmlns:p14="http://schemas.microsoft.com/office/powerpoint/2010/main" val="168542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 motif économique</a:t>
            </a:r>
            <a:endParaRPr lang="fr-FR" sz="2000" dirty="0"/>
          </a:p>
          <a:p>
            <a:endParaRPr lang="fr-FR" sz="2000" dirty="0"/>
          </a:p>
          <a:p>
            <a:r>
              <a:rPr lang="fr-FR" sz="2000" dirty="0"/>
              <a:t>●  Le salarié ne dispose d’aucun élément pour prouver le motif économique.</a:t>
            </a:r>
          </a:p>
          <a:p>
            <a:r>
              <a:rPr lang="fr-FR" sz="2000" dirty="0"/>
              <a:t>C’est l’employeur qui détient tous les éléments.</a:t>
            </a:r>
          </a:p>
        </p:txBody>
      </p:sp>
      <p:sp>
        <p:nvSpPr>
          <p:cNvPr id="4" name="Espace réservé du numéro de diapositive 3">
            <a:extLst>
              <a:ext uri="{FF2B5EF4-FFF2-40B4-BE49-F238E27FC236}">
                <a16:creationId xmlns:a16="http://schemas.microsoft.com/office/drawing/2014/main" id="{C58BD8FB-A483-459C-ADD0-33AD79060042}"/>
              </a:ext>
            </a:extLst>
          </p:cNvPr>
          <p:cNvSpPr>
            <a:spLocks noGrp="1"/>
          </p:cNvSpPr>
          <p:nvPr>
            <p:ph type="sldNum" sz="quarter" idx="12"/>
          </p:nvPr>
        </p:nvSpPr>
        <p:spPr/>
        <p:txBody>
          <a:bodyPr/>
          <a:lstStyle/>
          <a:p>
            <a:fld id="{4E839628-53B8-46E3-A46E-0962E43FFA3C}" type="slidenum">
              <a:rPr lang="fr-FR" smtClean="0"/>
              <a:t>47</a:t>
            </a:fld>
            <a:endParaRPr lang="fr-FR"/>
          </a:p>
        </p:txBody>
      </p:sp>
    </p:spTree>
    <p:extLst>
      <p:ext uri="{BB962C8B-B14F-4D97-AF65-F5344CB8AC3E}">
        <p14:creationId xmlns:p14="http://schemas.microsoft.com/office/powerpoint/2010/main" val="357706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D3366D-4F39-49A5-9A91-1D60E81B3B7F}"/>
              </a:ext>
            </a:extLst>
          </p:cNvPr>
          <p:cNvSpPr>
            <a:spLocks noGrp="1"/>
          </p:cNvSpPr>
          <p:nvPr>
            <p:ph type="title"/>
          </p:nvPr>
        </p:nvSpPr>
        <p:spPr/>
        <p:txBody>
          <a:bodyPr/>
          <a:lstStyle/>
          <a:p>
            <a:r>
              <a:rPr lang="fr-FR" b="1" dirty="0">
                <a:highlight>
                  <a:srgbClr val="FFFF00"/>
                </a:highlight>
              </a:rPr>
              <a:t>CHARGE DE LA PREUVE INCOMBANT A L’EMPLOYEUR</a:t>
            </a:r>
            <a:endParaRPr lang="fr-CH" dirty="0">
              <a:highlight>
                <a:srgbClr val="FFFF00"/>
              </a:highlight>
            </a:endParaRPr>
          </a:p>
        </p:txBody>
      </p:sp>
      <p:sp>
        <p:nvSpPr>
          <p:cNvPr id="3" name="Espace réservé du contenu 2">
            <a:extLst>
              <a:ext uri="{FF2B5EF4-FFF2-40B4-BE49-F238E27FC236}">
                <a16:creationId xmlns:a16="http://schemas.microsoft.com/office/drawing/2014/main" id="{8A8F0F56-03BF-48DF-8047-A21F840DE059}"/>
              </a:ext>
            </a:extLst>
          </p:cNvPr>
          <p:cNvSpPr>
            <a:spLocks noGrp="1"/>
          </p:cNvSpPr>
          <p:nvPr>
            <p:ph idx="1"/>
          </p:nvPr>
        </p:nvSpPr>
        <p:spPr>
          <a:xfrm>
            <a:off x="899593" y="2133600"/>
            <a:ext cx="7634808" cy="4391744"/>
          </a:xfrm>
        </p:spPr>
        <p:txBody>
          <a:bodyPr/>
          <a:lstStyle/>
          <a:p>
            <a:r>
              <a:rPr lang="fr-FR" dirty="0"/>
              <a:t> </a:t>
            </a:r>
            <a:r>
              <a:rPr lang="fr-FR" sz="2400" b="1" dirty="0">
                <a:solidFill>
                  <a:srgbClr val="FF0000"/>
                </a:solidFill>
              </a:rPr>
              <a:t>Priorité de réembauchage </a:t>
            </a:r>
          </a:p>
          <a:p>
            <a:r>
              <a:rPr lang="fr-FR" sz="2400" dirty="0"/>
              <a:t>En matière de priorité de réembauchage, partant de ce que l'article L. 1233-45 précise que "« l'employeur informe le salarié de tout emploi devenu disponible et compatible avec sa qualification »", la Cour de cassation décide qu'il incombe à l'employeur d'apporter la preuve qu'il a satisfait à son obligation en établissant soit qu'il a proposé les postes disponibles soit en justifiant de l'absence de tels postes (Cass. soc., 23 juin 2009, no 07-44.640). </a:t>
            </a:r>
            <a:endParaRPr lang="fr-CH" sz="2400" dirty="0"/>
          </a:p>
        </p:txBody>
      </p:sp>
      <p:sp>
        <p:nvSpPr>
          <p:cNvPr id="4" name="Espace réservé du numéro de diapositive 3">
            <a:extLst>
              <a:ext uri="{FF2B5EF4-FFF2-40B4-BE49-F238E27FC236}">
                <a16:creationId xmlns:a16="http://schemas.microsoft.com/office/drawing/2014/main" id="{77F99BBE-99EC-46FC-A571-81A58E5E030B}"/>
              </a:ext>
            </a:extLst>
          </p:cNvPr>
          <p:cNvSpPr>
            <a:spLocks noGrp="1"/>
          </p:cNvSpPr>
          <p:nvPr>
            <p:ph type="sldNum" sz="quarter" idx="12"/>
          </p:nvPr>
        </p:nvSpPr>
        <p:spPr/>
        <p:txBody>
          <a:bodyPr/>
          <a:lstStyle/>
          <a:p>
            <a:fld id="{4E839628-53B8-46E3-A46E-0962E43FFA3C}" type="slidenum">
              <a:rPr lang="fr-FR" smtClean="0"/>
              <a:t>48</a:t>
            </a:fld>
            <a:endParaRPr lang="fr-FR"/>
          </a:p>
        </p:txBody>
      </p:sp>
    </p:spTree>
    <p:extLst>
      <p:ext uri="{BB962C8B-B14F-4D97-AF65-F5344CB8AC3E}">
        <p14:creationId xmlns:p14="http://schemas.microsoft.com/office/powerpoint/2010/main" val="146542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D3366D-4F39-49A5-9A91-1D60E81B3B7F}"/>
              </a:ext>
            </a:extLst>
          </p:cNvPr>
          <p:cNvSpPr>
            <a:spLocks noGrp="1"/>
          </p:cNvSpPr>
          <p:nvPr>
            <p:ph type="title"/>
          </p:nvPr>
        </p:nvSpPr>
        <p:spPr/>
        <p:txBody>
          <a:bodyPr/>
          <a:lstStyle/>
          <a:p>
            <a:r>
              <a:rPr lang="fr-FR" b="1" dirty="0">
                <a:highlight>
                  <a:srgbClr val="FFFF00"/>
                </a:highlight>
              </a:rPr>
              <a:t>CHARGE DE LA PREUVE INCOMBANT A L’EMPLOYEUR</a:t>
            </a:r>
            <a:endParaRPr lang="fr-CH" dirty="0">
              <a:highlight>
                <a:srgbClr val="FFFF00"/>
              </a:highlight>
            </a:endParaRPr>
          </a:p>
        </p:txBody>
      </p:sp>
      <p:sp>
        <p:nvSpPr>
          <p:cNvPr id="3" name="Espace réservé du contenu 2">
            <a:extLst>
              <a:ext uri="{FF2B5EF4-FFF2-40B4-BE49-F238E27FC236}">
                <a16:creationId xmlns:a16="http://schemas.microsoft.com/office/drawing/2014/main" id="{8A8F0F56-03BF-48DF-8047-A21F840DE059}"/>
              </a:ext>
            </a:extLst>
          </p:cNvPr>
          <p:cNvSpPr>
            <a:spLocks noGrp="1"/>
          </p:cNvSpPr>
          <p:nvPr>
            <p:ph idx="1"/>
          </p:nvPr>
        </p:nvSpPr>
        <p:spPr>
          <a:xfrm>
            <a:off x="899593" y="2133600"/>
            <a:ext cx="7634808" cy="4391744"/>
          </a:xfrm>
        </p:spPr>
        <p:txBody>
          <a:bodyPr/>
          <a:lstStyle/>
          <a:p>
            <a:r>
              <a:rPr lang="fr-FR" dirty="0"/>
              <a:t> </a:t>
            </a:r>
            <a:r>
              <a:rPr lang="fr-FR" sz="2400" dirty="0"/>
              <a:t> </a:t>
            </a:r>
            <a:r>
              <a:rPr lang="fr-FR" sz="2400" b="1" dirty="0">
                <a:solidFill>
                  <a:srgbClr val="FF0000"/>
                </a:solidFill>
              </a:rPr>
              <a:t>Respect de l'obligation de formation </a:t>
            </a:r>
          </a:p>
          <a:p>
            <a:r>
              <a:rPr lang="fr-FR" sz="2400" dirty="0"/>
              <a:t> La Cour de cassation considère alors que la cour d'appel a inversé la charge de la preuve et rappelle, au visa de l'article 1315 [devenu art. 1353] du Code civil, qu'il incombe à l'employeur de justifier des raisons le dispensant d'assurer la formation promise (Cass. soc., 29 mai 2013, no 12-15.696 ; voir aussi, Cass. soc., 23 mai 2013, no 12-14.027</a:t>
            </a:r>
            <a:endParaRPr lang="fr-CH" sz="2400" dirty="0"/>
          </a:p>
        </p:txBody>
      </p:sp>
      <p:sp>
        <p:nvSpPr>
          <p:cNvPr id="4" name="Espace réservé du numéro de diapositive 3">
            <a:extLst>
              <a:ext uri="{FF2B5EF4-FFF2-40B4-BE49-F238E27FC236}">
                <a16:creationId xmlns:a16="http://schemas.microsoft.com/office/drawing/2014/main" id="{77F99BBE-99EC-46FC-A571-81A58E5E030B}"/>
              </a:ext>
            </a:extLst>
          </p:cNvPr>
          <p:cNvSpPr>
            <a:spLocks noGrp="1"/>
          </p:cNvSpPr>
          <p:nvPr>
            <p:ph type="sldNum" sz="quarter" idx="12"/>
          </p:nvPr>
        </p:nvSpPr>
        <p:spPr/>
        <p:txBody>
          <a:bodyPr/>
          <a:lstStyle/>
          <a:p>
            <a:fld id="{4E839628-53B8-46E3-A46E-0962E43FFA3C}" type="slidenum">
              <a:rPr lang="fr-FR" smtClean="0"/>
              <a:t>49</a:t>
            </a:fld>
            <a:endParaRPr lang="fr-FR"/>
          </a:p>
        </p:txBody>
      </p:sp>
    </p:spTree>
    <p:extLst>
      <p:ext uri="{BB962C8B-B14F-4D97-AF65-F5344CB8AC3E}">
        <p14:creationId xmlns:p14="http://schemas.microsoft.com/office/powerpoint/2010/main" val="448812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274638"/>
            <a:ext cx="7139136" cy="2218258"/>
          </a:xfrm>
        </p:spPr>
        <p:txBody>
          <a:bodyPr>
            <a:normAutofit fontScale="90000"/>
          </a:bodyPr>
          <a:lstStyle/>
          <a:p>
            <a:r>
              <a:rPr lang="fr-FR" b="1" dirty="0"/>
              <a:t>L'article 1353 du code civil, relatif à la preuve </a:t>
            </a:r>
            <a:r>
              <a:rPr lang="fr-FR" sz="4000" b="1" dirty="0"/>
              <a:t>des</a:t>
            </a:r>
            <a:r>
              <a:rPr lang="fr-FR" b="1" dirty="0"/>
              <a:t> obligations, pose un principe général en proclamant :</a:t>
            </a:r>
            <a:endParaRPr lang="fr-FR" dirty="0"/>
          </a:p>
        </p:txBody>
      </p:sp>
      <p:sp>
        <p:nvSpPr>
          <p:cNvPr id="3" name="Espace réservé du contenu 2"/>
          <p:cNvSpPr>
            <a:spLocks noGrp="1"/>
          </p:cNvSpPr>
          <p:nvPr>
            <p:ph idx="1"/>
          </p:nvPr>
        </p:nvSpPr>
        <p:spPr>
          <a:xfrm>
            <a:off x="457200" y="2492896"/>
            <a:ext cx="8229600" cy="3633267"/>
          </a:xfrm>
        </p:spPr>
        <p:txBody>
          <a:bodyPr>
            <a:normAutofit fontScale="92500" lnSpcReduction="10000"/>
          </a:bodyPr>
          <a:lstStyle/>
          <a:p>
            <a:r>
              <a:rPr lang="fr-FR" b="1" dirty="0">
                <a:solidFill>
                  <a:srgbClr val="FF0000"/>
                </a:solidFill>
              </a:rPr>
              <a:t> </a:t>
            </a:r>
            <a:r>
              <a:rPr lang="fr-FR" sz="2400" b="1" dirty="0"/>
              <a:t>Article 1353 </a:t>
            </a:r>
            <a:r>
              <a:rPr lang="fr-FR" sz="2400" dirty="0"/>
              <a:t>Modifié par </a:t>
            </a:r>
            <a:r>
              <a:rPr lang="fr-FR" sz="2400" u="sng" dirty="0">
                <a:hlinkClick r:id="rId2"/>
              </a:rPr>
              <a:t>Ordonnance n°2016-131 du 10 février 2016 - art. 4</a:t>
            </a:r>
            <a:endParaRPr lang="fr-FR" sz="2400" dirty="0"/>
          </a:p>
          <a:p>
            <a:r>
              <a:rPr lang="fr-FR" sz="2400" dirty="0"/>
              <a:t>Celui qui réclame l'exécution d'une obligation doit la prouver. Réciproquement, celui qui se prétend libéré doit justifier le paiement ou le fait qui a produit l'extinction de son obligation.</a:t>
            </a:r>
          </a:p>
          <a:p>
            <a:pPr algn="just"/>
            <a:r>
              <a:rPr lang="fr-FR" sz="2400" b="1" dirty="0">
                <a:solidFill>
                  <a:srgbClr val="FF0000"/>
                </a:solidFill>
              </a:rPr>
              <a:t>« Celui qui réclame l'exécution d'une obligation doit la prouver. Réciproquement, celui qui se prétend libéré doit justifier le payement ou le fait qui a produit l'extinction de son obligation ». </a:t>
            </a:r>
            <a:endParaRPr lang="fr-FR" sz="2400" dirty="0">
              <a:solidFill>
                <a:srgbClr val="FF0000"/>
              </a:solidFill>
            </a:endParaRPr>
          </a:p>
        </p:txBody>
      </p:sp>
      <p:sp>
        <p:nvSpPr>
          <p:cNvPr id="4" name="Espace réservé du numéro de diapositive 3">
            <a:extLst>
              <a:ext uri="{FF2B5EF4-FFF2-40B4-BE49-F238E27FC236}">
                <a16:creationId xmlns:a16="http://schemas.microsoft.com/office/drawing/2014/main" id="{4DAC81CB-EE23-4D13-943D-4406662F0900}"/>
              </a:ext>
            </a:extLst>
          </p:cNvPr>
          <p:cNvSpPr>
            <a:spLocks noGrp="1"/>
          </p:cNvSpPr>
          <p:nvPr>
            <p:ph type="sldNum" sz="quarter" idx="12"/>
          </p:nvPr>
        </p:nvSpPr>
        <p:spPr/>
        <p:txBody>
          <a:bodyPr/>
          <a:lstStyle/>
          <a:p>
            <a:fld id="{4E839628-53B8-46E3-A46E-0962E43FFA3C}" type="slidenum">
              <a:rPr lang="fr-FR" smtClean="0"/>
              <a:t>5</a:t>
            </a:fld>
            <a:endParaRPr lang="fr-FR"/>
          </a:p>
        </p:txBody>
      </p:sp>
    </p:spTree>
    <p:extLst>
      <p:ext uri="{BB962C8B-B14F-4D97-AF65-F5344CB8AC3E}">
        <p14:creationId xmlns:p14="http://schemas.microsoft.com/office/powerpoint/2010/main" val="3068088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D3366D-4F39-49A5-9A91-1D60E81B3B7F}"/>
              </a:ext>
            </a:extLst>
          </p:cNvPr>
          <p:cNvSpPr>
            <a:spLocks noGrp="1"/>
          </p:cNvSpPr>
          <p:nvPr>
            <p:ph type="title"/>
          </p:nvPr>
        </p:nvSpPr>
        <p:spPr>
          <a:xfrm>
            <a:off x="1945201" y="624110"/>
            <a:ext cx="6589199" cy="860674"/>
          </a:xfrm>
        </p:spPr>
        <p:txBody>
          <a:bodyPr>
            <a:normAutofit/>
          </a:bodyPr>
          <a:lstStyle/>
          <a:p>
            <a:r>
              <a:rPr lang="fr-FR" sz="2400" b="1" dirty="0">
                <a:highlight>
                  <a:srgbClr val="FFFF00"/>
                </a:highlight>
              </a:rPr>
              <a:t>CHARGE DE LA PREUVE INCOMBANT A L’EMPLOYEUR</a:t>
            </a:r>
            <a:endParaRPr lang="fr-CH" sz="2400" dirty="0">
              <a:highlight>
                <a:srgbClr val="FFFF00"/>
              </a:highlight>
            </a:endParaRPr>
          </a:p>
        </p:txBody>
      </p:sp>
      <p:sp>
        <p:nvSpPr>
          <p:cNvPr id="3" name="Espace réservé du contenu 2">
            <a:extLst>
              <a:ext uri="{FF2B5EF4-FFF2-40B4-BE49-F238E27FC236}">
                <a16:creationId xmlns:a16="http://schemas.microsoft.com/office/drawing/2014/main" id="{8A8F0F56-03BF-48DF-8047-A21F840DE059}"/>
              </a:ext>
            </a:extLst>
          </p:cNvPr>
          <p:cNvSpPr>
            <a:spLocks noGrp="1"/>
          </p:cNvSpPr>
          <p:nvPr>
            <p:ph idx="1"/>
          </p:nvPr>
        </p:nvSpPr>
        <p:spPr>
          <a:xfrm>
            <a:off x="511228" y="1628800"/>
            <a:ext cx="8023173" cy="4896544"/>
          </a:xfrm>
        </p:spPr>
        <p:txBody>
          <a:bodyPr>
            <a:normAutofit fontScale="85000" lnSpcReduction="10000"/>
          </a:bodyPr>
          <a:lstStyle/>
          <a:p>
            <a:r>
              <a:rPr lang="fr-FR" dirty="0"/>
              <a:t> </a:t>
            </a:r>
            <a:r>
              <a:rPr lang="fr-FR" sz="2400" dirty="0"/>
              <a:t> </a:t>
            </a:r>
            <a:r>
              <a:rPr lang="fr-FR" sz="2400" b="1" dirty="0">
                <a:solidFill>
                  <a:srgbClr val="FF0000"/>
                </a:solidFill>
              </a:rPr>
              <a:t>  Règle de preuve commune au harcèlement sexuel et au harcèlement moral </a:t>
            </a:r>
          </a:p>
          <a:p>
            <a:r>
              <a:rPr lang="fr-FR" sz="2400" b="1" dirty="0">
                <a:solidFill>
                  <a:schemeClr val="tx1"/>
                </a:solidFill>
              </a:rPr>
              <a:t>L'article L. 1154-1 du Code du travail précise que : « lorsque survient un litige relatif à l'application des articles L. 1152-1 à L. 1152-3 [harcèlement moral] et L. 1153-1 à L. 1153-4 [harcèlement sexuel], le candidat à un emploi, à un stage ou à une période de formation en entreprise ou le salarié présente des éléments de fait laissant supposer l'existence d'un harcèlement. </a:t>
            </a:r>
          </a:p>
          <a:p>
            <a:r>
              <a:rPr lang="fr-FR" sz="2400" b="1" dirty="0">
                <a:solidFill>
                  <a:srgbClr val="FF0000"/>
                </a:solidFill>
              </a:rPr>
              <a:t>Au vu de ces éléments</a:t>
            </a:r>
            <a:r>
              <a:rPr lang="fr-FR" sz="2400" b="1" dirty="0">
                <a:solidFill>
                  <a:schemeClr val="tx1"/>
                </a:solidFill>
                <a:highlight>
                  <a:srgbClr val="FFFF00"/>
                </a:highlight>
              </a:rPr>
              <a:t>, il incombe à la partie défenderesse de prouver que ces agissements ne sont pas constitutifs d'un tel harcèlement et que sa décision est justifiée par des éléments objectifs étrangers à tout harcèlement. </a:t>
            </a:r>
          </a:p>
          <a:p>
            <a:r>
              <a:rPr lang="fr-FR" sz="2400" b="1" dirty="0">
                <a:solidFill>
                  <a:srgbClr val="FF0000"/>
                </a:solidFill>
              </a:rPr>
              <a:t>Le juge forme sa conviction après avoir ordonné, en cas de besoin, toutes les mesures d'instruction qu'il estime utiles ». </a:t>
            </a:r>
            <a:endParaRPr lang="fr-CH" sz="2400" dirty="0"/>
          </a:p>
        </p:txBody>
      </p:sp>
      <p:sp>
        <p:nvSpPr>
          <p:cNvPr id="4" name="Espace réservé du numéro de diapositive 3">
            <a:extLst>
              <a:ext uri="{FF2B5EF4-FFF2-40B4-BE49-F238E27FC236}">
                <a16:creationId xmlns:a16="http://schemas.microsoft.com/office/drawing/2014/main" id="{77F99BBE-99EC-46FC-A571-81A58E5E030B}"/>
              </a:ext>
            </a:extLst>
          </p:cNvPr>
          <p:cNvSpPr>
            <a:spLocks noGrp="1"/>
          </p:cNvSpPr>
          <p:nvPr>
            <p:ph type="sldNum" sz="quarter" idx="12"/>
          </p:nvPr>
        </p:nvSpPr>
        <p:spPr/>
        <p:txBody>
          <a:bodyPr/>
          <a:lstStyle/>
          <a:p>
            <a:fld id="{4E839628-53B8-46E3-A46E-0962E43FFA3C}" type="slidenum">
              <a:rPr lang="fr-FR" smtClean="0"/>
              <a:t>50</a:t>
            </a:fld>
            <a:endParaRPr lang="fr-FR"/>
          </a:p>
        </p:txBody>
      </p:sp>
    </p:spTree>
    <p:extLst>
      <p:ext uri="{BB962C8B-B14F-4D97-AF65-F5344CB8AC3E}">
        <p14:creationId xmlns:p14="http://schemas.microsoft.com/office/powerpoint/2010/main" val="4274050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BAAF47-F12B-4A9D-B370-643D337BD32A}"/>
              </a:ext>
            </a:extLst>
          </p:cNvPr>
          <p:cNvSpPr>
            <a:spLocks noGrp="1"/>
          </p:cNvSpPr>
          <p:nvPr>
            <p:ph type="title"/>
          </p:nvPr>
        </p:nvSpPr>
        <p:spPr>
          <a:xfrm>
            <a:off x="1945201" y="624110"/>
            <a:ext cx="6589199" cy="788666"/>
          </a:xfrm>
        </p:spPr>
        <p:txBody>
          <a:bodyPr>
            <a:normAutofit fontScale="90000"/>
          </a:bodyPr>
          <a:lstStyle/>
          <a:p>
            <a:r>
              <a:rPr lang="fr-FR" sz="2400" b="1" dirty="0">
                <a:highlight>
                  <a:srgbClr val="FFFF00"/>
                </a:highlight>
              </a:rPr>
              <a:t>CHARGE DE LA PREUVE INCOMBANT A L’EMPLOYEUR </a:t>
            </a:r>
            <a:r>
              <a:rPr lang="fr-FR" sz="2400" b="1" dirty="0">
                <a:solidFill>
                  <a:srgbClr val="FF0000"/>
                </a:solidFill>
                <a:highlight>
                  <a:srgbClr val="FFFF00"/>
                </a:highlight>
              </a:rPr>
              <a:t>en cas de discrimination</a:t>
            </a:r>
            <a:endParaRPr lang="fr-CH" sz="2400" b="1" dirty="0">
              <a:solidFill>
                <a:srgbClr val="FF0000"/>
              </a:solidFill>
            </a:endParaRPr>
          </a:p>
        </p:txBody>
      </p:sp>
      <p:sp>
        <p:nvSpPr>
          <p:cNvPr id="3" name="Espace réservé du contenu 2">
            <a:extLst>
              <a:ext uri="{FF2B5EF4-FFF2-40B4-BE49-F238E27FC236}">
                <a16:creationId xmlns:a16="http://schemas.microsoft.com/office/drawing/2014/main" id="{EB4DA29B-B1F1-49EF-9E30-1E70383ECF7F}"/>
              </a:ext>
            </a:extLst>
          </p:cNvPr>
          <p:cNvSpPr>
            <a:spLocks noGrp="1"/>
          </p:cNvSpPr>
          <p:nvPr>
            <p:ph idx="1"/>
          </p:nvPr>
        </p:nvSpPr>
        <p:spPr>
          <a:xfrm>
            <a:off x="827585" y="1700808"/>
            <a:ext cx="7706816" cy="4210414"/>
          </a:xfrm>
        </p:spPr>
        <p:txBody>
          <a:bodyPr>
            <a:normAutofit/>
          </a:bodyPr>
          <a:lstStyle/>
          <a:p>
            <a:r>
              <a:rPr lang="fr-FR" dirty="0"/>
              <a:t>L'article L. 1144-1 du Code du travail fixe la règle de preuve de la façon suivante : « Lorsque survient un litige relatif à l'application des dispositions des articles L. 1142-1 et L. 1142-2, le candidat à un emploi, à un stage ou à une période de formation ou le salarié présente des éléments de fait laissant supposer l'existence d'une discrimination, directe ou indirecte, fondée sur le sexe, la situation de famille ou la grossesse. </a:t>
            </a:r>
          </a:p>
          <a:p>
            <a:r>
              <a:rPr lang="fr-FR" b="1" dirty="0">
                <a:solidFill>
                  <a:srgbClr val="FF0000"/>
                </a:solidFill>
              </a:rPr>
              <a:t>Au vu de ces éléments, il incombe à la partie défenderesse de prouver que sa décision est justifiée par des éléments objectifs étrangers à toute discrimination. </a:t>
            </a:r>
          </a:p>
          <a:p>
            <a:r>
              <a:rPr lang="fr-FR" dirty="0"/>
              <a:t>Le juge forme sa conviction après avoir ordonné, en cas de besoin, toutes les mesures d'instruction qu'il estime utiles » (C. trav., art. L. 1144-1). </a:t>
            </a:r>
            <a:endParaRPr lang="fr-CH" dirty="0"/>
          </a:p>
        </p:txBody>
      </p:sp>
      <p:sp>
        <p:nvSpPr>
          <p:cNvPr id="4" name="Espace réservé du numéro de diapositive 3">
            <a:extLst>
              <a:ext uri="{FF2B5EF4-FFF2-40B4-BE49-F238E27FC236}">
                <a16:creationId xmlns:a16="http://schemas.microsoft.com/office/drawing/2014/main" id="{77D6BF56-639A-4569-9663-2E8EEF2EDB1D}"/>
              </a:ext>
            </a:extLst>
          </p:cNvPr>
          <p:cNvSpPr>
            <a:spLocks noGrp="1"/>
          </p:cNvSpPr>
          <p:nvPr>
            <p:ph type="sldNum" sz="quarter" idx="12"/>
          </p:nvPr>
        </p:nvSpPr>
        <p:spPr/>
        <p:txBody>
          <a:bodyPr/>
          <a:lstStyle/>
          <a:p>
            <a:fld id="{4E839628-53B8-46E3-A46E-0962E43FFA3C}" type="slidenum">
              <a:rPr lang="fr-FR" smtClean="0"/>
              <a:t>51</a:t>
            </a:fld>
            <a:endParaRPr lang="fr-FR"/>
          </a:p>
        </p:txBody>
      </p:sp>
    </p:spTree>
    <p:extLst>
      <p:ext uri="{BB962C8B-B14F-4D97-AF65-F5344CB8AC3E}">
        <p14:creationId xmlns:p14="http://schemas.microsoft.com/office/powerpoint/2010/main" val="32680577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 DOUTE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endParaRPr lang="fr-FR" sz="2000" dirty="0"/>
          </a:p>
        </p:txBody>
      </p:sp>
      <p:sp>
        <p:nvSpPr>
          <p:cNvPr id="4" name="Espace réservé du numéro de diapositive 3">
            <a:extLst>
              <a:ext uri="{FF2B5EF4-FFF2-40B4-BE49-F238E27FC236}">
                <a16:creationId xmlns:a16="http://schemas.microsoft.com/office/drawing/2014/main" id="{2FC312DF-5527-4580-9695-3F98B5E18CE4}"/>
              </a:ext>
            </a:extLst>
          </p:cNvPr>
          <p:cNvSpPr>
            <a:spLocks noGrp="1"/>
          </p:cNvSpPr>
          <p:nvPr>
            <p:ph type="sldNum" sz="quarter" idx="12"/>
          </p:nvPr>
        </p:nvSpPr>
        <p:spPr/>
        <p:txBody>
          <a:bodyPr/>
          <a:lstStyle/>
          <a:p>
            <a:fld id="{4E839628-53B8-46E3-A46E-0962E43FFA3C}" type="slidenum">
              <a:rPr lang="fr-FR" smtClean="0"/>
              <a:t>52</a:t>
            </a:fld>
            <a:endParaRPr lang="fr-FR"/>
          </a:p>
        </p:txBody>
      </p:sp>
    </p:spTree>
    <p:extLst>
      <p:ext uri="{BB962C8B-B14F-4D97-AF65-F5344CB8AC3E}">
        <p14:creationId xmlns:p14="http://schemas.microsoft.com/office/powerpoint/2010/main" val="383116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60648"/>
            <a:ext cx="7365504" cy="1728192"/>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1096207" y="2133600"/>
            <a:ext cx="7438194" cy="4463752"/>
          </a:xfrm>
        </p:spPr>
        <p:txBody>
          <a:bodyPr>
            <a:normAutofit/>
          </a:bodyPr>
          <a:lstStyle/>
          <a:p>
            <a:pPr marL="0" indent="0">
              <a:buNone/>
            </a:pPr>
            <a:endParaRPr lang="fr-FR" sz="2000" dirty="0"/>
          </a:p>
          <a:p>
            <a:r>
              <a:rPr lang="fr-FR" sz="2000" dirty="0"/>
              <a:t>Le doute profite au salarié uniquement dans les cas prévus par le code du travail.</a:t>
            </a:r>
          </a:p>
          <a:p>
            <a:r>
              <a:rPr lang="fr-FR" sz="2000" dirty="0"/>
              <a:t> </a:t>
            </a:r>
            <a:r>
              <a:rPr lang="fr-FR" sz="2000" b="1" dirty="0"/>
              <a:t>Doute et mesure d'instruction préalable En matière de licenciement (C. trav., art. L. 1235-1), de sanction disciplinaire (C. trav., art. L. 1333-1) et de contentieux lié à l'état de grossesse (C. trav., art. L. 1225-3) ce n'est qu'après avoir formé sa conviction au vu des éléments fournis par les parties et au besoin après toutes mesures d'instruction qu'il estime utiles, que le juge pourra faire bénéficier le salarié du doute qui pourrait subsister</a:t>
            </a:r>
            <a:r>
              <a:rPr lang="fr-FR" sz="2000" dirty="0"/>
              <a:t>. </a:t>
            </a:r>
          </a:p>
        </p:txBody>
      </p:sp>
      <p:sp>
        <p:nvSpPr>
          <p:cNvPr id="4" name="Espace réservé du numéro de diapositive 3">
            <a:extLst>
              <a:ext uri="{FF2B5EF4-FFF2-40B4-BE49-F238E27FC236}">
                <a16:creationId xmlns:a16="http://schemas.microsoft.com/office/drawing/2014/main" id="{65341701-07AE-44FD-A724-5198A50DC3FA}"/>
              </a:ext>
            </a:extLst>
          </p:cNvPr>
          <p:cNvSpPr>
            <a:spLocks noGrp="1"/>
          </p:cNvSpPr>
          <p:nvPr>
            <p:ph type="sldNum" sz="quarter" idx="12"/>
          </p:nvPr>
        </p:nvSpPr>
        <p:spPr/>
        <p:txBody>
          <a:bodyPr/>
          <a:lstStyle/>
          <a:p>
            <a:fld id="{4E839628-53B8-46E3-A46E-0962E43FFA3C}" type="slidenum">
              <a:rPr lang="fr-FR" smtClean="0"/>
              <a:t>53</a:t>
            </a:fld>
            <a:endParaRPr lang="fr-FR"/>
          </a:p>
        </p:txBody>
      </p:sp>
    </p:spTree>
    <p:extLst>
      <p:ext uri="{BB962C8B-B14F-4D97-AF65-F5344CB8AC3E}">
        <p14:creationId xmlns:p14="http://schemas.microsoft.com/office/powerpoint/2010/main" val="296258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60648"/>
            <a:ext cx="7293496" cy="1512168"/>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fontScale="55000" lnSpcReduction="20000"/>
          </a:bodyPr>
          <a:lstStyle/>
          <a:p>
            <a:r>
              <a:rPr lang="fr-FR" sz="2000" b="1" dirty="0"/>
              <a:t>Article L1235-1</a:t>
            </a:r>
          </a:p>
          <a:p>
            <a:r>
              <a:rPr lang="fr-FR" sz="2000" dirty="0"/>
              <a:t>Modifié par </a:t>
            </a:r>
            <a:r>
              <a:rPr lang="fr-FR" sz="2000" u="sng" dirty="0">
                <a:hlinkClick r:id="rId2"/>
              </a:rPr>
              <a:t>Ordonnance n°2017-1387 du 22 septembre 2017 - art. 2</a:t>
            </a:r>
            <a:endParaRPr lang="fr-FR" sz="2000" dirty="0"/>
          </a:p>
          <a:p>
            <a:r>
              <a:rPr lang="fr-FR" sz="2000" dirty="0"/>
              <a:t>En cas de litige, lors de la conciliation prévue à l'article </a:t>
            </a:r>
            <a:r>
              <a:rPr lang="fr-FR" sz="2000" u="sng" dirty="0">
                <a:hlinkClick r:id="rId3"/>
              </a:rPr>
              <a:t>L. 1411-1</a:t>
            </a:r>
            <a:r>
              <a:rPr lang="fr-FR" sz="2000" dirty="0"/>
              <a:t>, l'employeur et le salarié peuvent convenir ou le bureau de conciliation et d'orientation proposer d'y mettre un terme par accord. Cet accord prévoit le versement par l'employeur au salarié d'une indemnité forfaitaire dont le montant est déterminé, sans préjudice des indemnités légales, conventionnelles ou contractuelles, en référence à un barème fixé par décret en fonction de l'ancienneté du salarié.</a:t>
            </a:r>
          </a:p>
          <a:p>
            <a:r>
              <a:rPr lang="fr-FR" sz="2000" dirty="0"/>
              <a:t>Le procès-verbal constatant l'accord vaut renonciation des parties à toutes réclamations et indemnités relatives à la rupture du contrat de travail prévues au présent chapitre.</a:t>
            </a:r>
          </a:p>
          <a:p>
            <a:r>
              <a:rPr lang="fr-FR" sz="2000" dirty="0"/>
              <a:t>A défaut d'accord,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sz="2000" dirty="0"/>
              <a:t>Il justifie dans le jugement qu'il prononce le montant des indemnités qu'il octroie.</a:t>
            </a:r>
          </a:p>
          <a:p>
            <a:r>
              <a:rPr lang="fr-FR" sz="2000" b="1" dirty="0">
                <a:solidFill>
                  <a:srgbClr val="FF0000"/>
                </a:solidFill>
              </a:rPr>
              <a:t>Si un doute subsiste, il profite au salarié</a:t>
            </a:r>
            <a:r>
              <a:rPr lang="fr-FR" sz="2000" dirty="0"/>
              <a:t>.</a:t>
            </a:r>
          </a:p>
          <a:p>
            <a:r>
              <a:rPr lang="fr-FR" sz="1100" i="1" dirty="0"/>
              <a:t>NOTA : Conformément à l'article 40-I de l'ordonnance n° 2017-1387 du 22 septembre 2017, ces dispositions sont applicables aux licenciements prononcés postérieurement à la publication de ladite ordonnance.</a:t>
            </a:r>
          </a:p>
          <a:p>
            <a:endParaRPr lang="fr-FR" sz="2000" dirty="0"/>
          </a:p>
        </p:txBody>
      </p:sp>
      <p:sp>
        <p:nvSpPr>
          <p:cNvPr id="4" name="Espace réservé du numéro de diapositive 3">
            <a:extLst>
              <a:ext uri="{FF2B5EF4-FFF2-40B4-BE49-F238E27FC236}">
                <a16:creationId xmlns:a16="http://schemas.microsoft.com/office/drawing/2014/main" id="{39BEF638-5386-4220-9F91-E026935107CD}"/>
              </a:ext>
            </a:extLst>
          </p:cNvPr>
          <p:cNvSpPr>
            <a:spLocks noGrp="1"/>
          </p:cNvSpPr>
          <p:nvPr>
            <p:ph type="sldNum" sz="quarter" idx="12"/>
          </p:nvPr>
        </p:nvSpPr>
        <p:spPr/>
        <p:txBody>
          <a:bodyPr/>
          <a:lstStyle/>
          <a:p>
            <a:fld id="{4E839628-53B8-46E3-A46E-0962E43FFA3C}" type="slidenum">
              <a:rPr lang="fr-FR" smtClean="0"/>
              <a:t>54</a:t>
            </a:fld>
            <a:endParaRPr lang="fr-FR"/>
          </a:p>
        </p:txBody>
      </p:sp>
    </p:spTree>
    <p:extLst>
      <p:ext uri="{BB962C8B-B14F-4D97-AF65-F5344CB8AC3E}">
        <p14:creationId xmlns:p14="http://schemas.microsoft.com/office/powerpoint/2010/main" val="2834869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60648"/>
            <a:ext cx="7437512" cy="1512168"/>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a:bodyPr>
          <a:lstStyle/>
          <a:p>
            <a:r>
              <a:rPr lang="fr-FR" sz="1800" b="1" dirty="0"/>
              <a:t>Article L1333-1 </a:t>
            </a:r>
            <a:r>
              <a:rPr lang="fr-FR" sz="1800" b="1" u="sng" dirty="0"/>
              <a:t>du code du travail</a:t>
            </a:r>
            <a:r>
              <a:rPr lang="fr-FR" sz="1800" b="1" u="sng" dirty="0">
                <a:hlinkClick r:id="rId2" tooltip="En savoir plus sur l'article L1333-1"/>
              </a:rPr>
              <a:t>.</a:t>
            </a:r>
            <a:endParaRPr lang="fr-FR" sz="1800" b="1" dirty="0"/>
          </a:p>
          <a:p>
            <a:r>
              <a:rPr lang="fr-FR" sz="1800" dirty="0"/>
              <a:t>En cas de litige, le conseil de prud'hommes apprécie la régularité de la procédure suivie et si les faits reprochés au salarié sont de nature à justifier une sanction.</a:t>
            </a:r>
          </a:p>
          <a:p>
            <a:r>
              <a:rPr lang="fr-FR" sz="1800" dirty="0"/>
              <a:t>L'employeur fournit au conseil de prud'hommes les éléments retenus pour prendre la sanction.</a:t>
            </a:r>
          </a:p>
          <a:p>
            <a:r>
              <a:rPr lang="fr-FR" sz="1800" dirty="0"/>
              <a:t>Au vu de ces éléments et de ceux qui sont fournis par le salarié à l'appui de ses allégations, le conseil de prud'hommes forme sa conviction après avoir ordonné, en cas de besoin, toutes les mesures d'instruction qu'il estime utiles</a:t>
            </a:r>
            <a:r>
              <a:rPr lang="fr-FR" sz="1800" b="1" dirty="0"/>
              <a:t>. </a:t>
            </a:r>
            <a:r>
              <a:rPr lang="fr-FR" sz="1800" b="1" dirty="0">
                <a:solidFill>
                  <a:srgbClr val="FF0000"/>
                </a:solidFill>
              </a:rPr>
              <a:t>Si un doute subsiste, il profite au salarié.</a:t>
            </a:r>
          </a:p>
          <a:p>
            <a:endParaRPr lang="fr-FR" sz="2000" dirty="0"/>
          </a:p>
        </p:txBody>
      </p:sp>
      <p:sp>
        <p:nvSpPr>
          <p:cNvPr id="4" name="Espace réservé du numéro de diapositive 3">
            <a:extLst>
              <a:ext uri="{FF2B5EF4-FFF2-40B4-BE49-F238E27FC236}">
                <a16:creationId xmlns:a16="http://schemas.microsoft.com/office/drawing/2014/main" id="{E4E76750-62FA-4AFB-8662-2D8EF7E62442}"/>
              </a:ext>
            </a:extLst>
          </p:cNvPr>
          <p:cNvSpPr>
            <a:spLocks noGrp="1"/>
          </p:cNvSpPr>
          <p:nvPr>
            <p:ph type="sldNum" sz="quarter" idx="12"/>
          </p:nvPr>
        </p:nvSpPr>
        <p:spPr/>
        <p:txBody>
          <a:bodyPr/>
          <a:lstStyle/>
          <a:p>
            <a:fld id="{4E839628-53B8-46E3-A46E-0962E43FFA3C}" type="slidenum">
              <a:rPr lang="fr-FR" smtClean="0"/>
              <a:t>55</a:t>
            </a:fld>
            <a:endParaRPr lang="fr-FR"/>
          </a:p>
        </p:txBody>
      </p:sp>
    </p:spTree>
    <p:extLst>
      <p:ext uri="{BB962C8B-B14F-4D97-AF65-F5344CB8AC3E}">
        <p14:creationId xmlns:p14="http://schemas.microsoft.com/office/powerpoint/2010/main" val="70115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60648"/>
            <a:ext cx="7437512" cy="1512168"/>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772816"/>
            <a:ext cx="8229600" cy="4824536"/>
          </a:xfrm>
        </p:spPr>
        <p:txBody>
          <a:bodyPr>
            <a:normAutofit/>
          </a:bodyPr>
          <a:lstStyle/>
          <a:p>
            <a:r>
              <a:rPr lang="fr-FR" sz="1800" b="1" dirty="0"/>
              <a:t>Article L1225-3</a:t>
            </a:r>
          </a:p>
          <a:p>
            <a:r>
              <a:rPr lang="fr-FR" sz="1800" b="1" dirty="0"/>
              <a:t>Lorsque survient un litige relatif à l'application des </a:t>
            </a:r>
            <a:r>
              <a:rPr lang="fr-FR" sz="1800" b="1" u="sng" dirty="0">
                <a:hlinkClick r:id="rId2"/>
              </a:rPr>
              <a:t>articles L. 1225-1 et L. 1225-2</a:t>
            </a:r>
            <a:r>
              <a:rPr lang="fr-FR" sz="1800" b="1" dirty="0"/>
              <a:t>, l'employeur communique au juge tous les éléments de nature à justifier sa décision.</a:t>
            </a:r>
          </a:p>
          <a:p>
            <a:r>
              <a:rPr lang="fr-FR" sz="1800" b="1" dirty="0">
                <a:solidFill>
                  <a:srgbClr val="FF0000"/>
                </a:solidFill>
              </a:rPr>
              <a:t>Lorsqu'un doute subsiste, il profite à la salariée enceinte</a:t>
            </a:r>
            <a:r>
              <a:rPr lang="fr-FR" sz="1800" b="1" dirty="0"/>
              <a:t>.</a:t>
            </a:r>
          </a:p>
          <a:p>
            <a:r>
              <a:rPr lang="fr-FR" sz="1400" b="1" i="1" dirty="0"/>
              <a:t>Article L1225-1:&lt;&lt;</a:t>
            </a:r>
            <a:r>
              <a:rPr lang="fr-FR" sz="1400" i="1" dirty="0"/>
              <a:t>L'employeur ne doit pas prendre en considération l'état de grossesse d'une femme pour refuser de l'embaucher, pour rompre son contrat de travail au cours d'une période d'essai ou, sous réserve d'une affectation temporaire réalisée dans le cadre des dispositions des </a:t>
            </a:r>
            <a:r>
              <a:rPr lang="fr-FR" sz="1400" i="1" u="sng" dirty="0">
                <a:hlinkClick r:id="rId3"/>
              </a:rPr>
              <a:t>articles L. 1225-7</a:t>
            </a:r>
            <a:r>
              <a:rPr lang="fr-FR" sz="1400" i="1" dirty="0"/>
              <a:t>, </a:t>
            </a:r>
            <a:r>
              <a:rPr lang="fr-FR" sz="1400" i="1" u="sng" dirty="0">
                <a:hlinkClick r:id="rId4"/>
              </a:rPr>
              <a:t>L. 1225-9 </a:t>
            </a:r>
            <a:r>
              <a:rPr lang="fr-FR" sz="1400" i="1" dirty="0"/>
              <a:t>et </a:t>
            </a:r>
            <a:r>
              <a:rPr lang="fr-FR" sz="1400" i="1" u="sng" dirty="0">
                <a:hlinkClick r:id="rId5"/>
              </a:rPr>
              <a:t>L. 1225-12</a:t>
            </a:r>
            <a:r>
              <a:rPr lang="fr-FR" sz="1400" i="1" dirty="0"/>
              <a:t>, pour prononcer une mutation d'emploi.</a:t>
            </a:r>
          </a:p>
          <a:p>
            <a:r>
              <a:rPr lang="fr-FR" sz="1400" i="1" dirty="0"/>
              <a:t>Il lui est en conséquence interdit de rechercher ou de faire rechercher toutes informations concernant l'état de grossesse de l'intéressée.&gt;&gt;</a:t>
            </a:r>
          </a:p>
          <a:p>
            <a:r>
              <a:rPr lang="fr-FR" sz="1400" b="1" i="1" dirty="0"/>
              <a:t>Article L1225-2 &lt;&lt;</a:t>
            </a:r>
            <a:r>
              <a:rPr lang="fr-FR" sz="1400" i="1" dirty="0"/>
              <a:t>La femme candidate à un emploi ou salariée n'est pas tenue de révéler son état de grossesse, sauf lorsqu'elle demande le bénéfice des dispositions légales relatives à la protection de la femme enceinte.&gt;&gt;</a:t>
            </a:r>
          </a:p>
          <a:p>
            <a:endParaRPr lang="fr-FR" sz="2000" dirty="0"/>
          </a:p>
          <a:p>
            <a:endParaRPr lang="fr-FR" sz="2000" dirty="0"/>
          </a:p>
        </p:txBody>
      </p:sp>
      <p:sp>
        <p:nvSpPr>
          <p:cNvPr id="4" name="Espace réservé du numéro de diapositive 3">
            <a:extLst>
              <a:ext uri="{FF2B5EF4-FFF2-40B4-BE49-F238E27FC236}">
                <a16:creationId xmlns:a16="http://schemas.microsoft.com/office/drawing/2014/main" id="{38226D3E-A3BE-4B5C-9A59-61CC0637A7E2}"/>
              </a:ext>
            </a:extLst>
          </p:cNvPr>
          <p:cNvSpPr>
            <a:spLocks noGrp="1"/>
          </p:cNvSpPr>
          <p:nvPr>
            <p:ph type="sldNum" sz="quarter" idx="12"/>
          </p:nvPr>
        </p:nvSpPr>
        <p:spPr/>
        <p:txBody>
          <a:bodyPr/>
          <a:lstStyle/>
          <a:p>
            <a:fld id="{4E839628-53B8-46E3-A46E-0962E43FFA3C}" type="slidenum">
              <a:rPr lang="fr-FR" smtClean="0"/>
              <a:t>56</a:t>
            </a:fld>
            <a:endParaRPr lang="fr-FR"/>
          </a:p>
        </p:txBody>
      </p:sp>
    </p:spTree>
    <p:extLst>
      <p:ext uri="{BB962C8B-B14F-4D97-AF65-F5344CB8AC3E}">
        <p14:creationId xmlns:p14="http://schemas.microsoft.com/office/powerpoint/2010/main" val="124678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368152"/>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680043"/>
            <a:ext cx="8229600" cy="4917309"/>
          </a:xfrm>
        </p:spPr>
        <p:txBody>
          <a:bodyPr>
            <a:normAutofit/>
          </a:bodyPr>
          <a:lstStyle/>
          <a:p>
            <a:r>
              <a:rPr lang="fr-FR" sz="1800" b="1" dirty="0"/>
              <a:t>Article L1225-3</a:t>
            </a:r>
          </a:p>
          <a:p>
            <a:r>
              <a:rPr lang="fr-FR" sz="1800" b="1" dirty="0"/>
              <a:t>Lorsque survient un litige relatif à l'application des </a:t>
            </a:r>
            <a:r>
              <a:rPr lang="fr-FR" sz="1800" b="1" u="sng" dirty="0">
                <a:hlinkClick r:id="rId2"/>
              </a:rPr>
              <a:t>articles L. 1225-1 et L. 1225-2</a:t>
            </a:r>
            <a:r>
              <a:rPr lang="fr-FR" sz="1800" b="1" dirty="0"/>
              <a:t>, l'employeur communique au juge tous les éléments de nature à justifier sa décision.</a:t>
            </a:r>
          </a:p>
          <a:p>
            <a:r>
              <a:rPr lang="fr-FR" sz="1800" b="1" dirty="0">
                <a:solidFill>
                  <a:srgbClr val="FF0000"/>
                </a:solidFill>
              </a:rPr>
              <a:t>Lorsqu'un doute subsiste, il profite à la salariée enceinte</a:t>
            </a:r>
            <a:r>
              <a:rPr lang="fr-FR" sz="1800" b="1" dirty="0"/>
              <a:t>.</a:t>
            </a:r>
          </a:p>
          <a:p>
            <a:r>
              <a:rPr lang="fr-FR" sz="1400" b="1" i="1" dirty="0"/>
              <a:t>Article L1225-1:&lt;&lt;</a:t>
            </a:r>
            <a:r>
              <a:rPr lang="fr-FR" sz="1400" i="1" dirty="0"/>
              <a:t>L'employeur ne doit pas prendre en considération l'état de grossesse d'une femme pour refuser de l'embaucher, pour rompre son contrat de travail au cours d'une période d'essai ou, sous réserve d'une affectation temporaire réalisée dans le cadre des dispositions des </a:t>
            </a:r>
            <a:r>
              <a:rPr lang="fr-FR" sz="1400" i="1" u="sng" dirty="0">
                <a:hlinkClick r:id="rId3"/>
              </a:rPr>
              <a:t>articles L. 1225-7</a:t>
            </a:r>
            <a:r>
              <a:rPr lang="fr-FR" sz="1400" i="1" dirty="0"/>
              <a:t>, </a:t>
            </a:r>
            <a:r>
              <a:rPr lang="fr-FR" sz="1400" i="1" u="sng" dirty="0">
                <a:hlinkClick r:id="rId4"/>
              </a:rPr>
              <a:t>L. 1225-9 </a:t>
            </a:r>
            <a:r>
              <a:rPr lang="fr-FR" sz="1400" i="1" dirty="0"/>
              <a:t>et </a:t>
            </a:r>
            <a:r>
              <a:rPr lang="fr-FR" sz="1400" i="1" u="sng" dirty="0">
                <a:hlinkClick r:id="rId5"/>
              </a:rPr>
              <a:t>L. 1225-12</a:t>
            </a:r>
            <a:r>
              <a:rPr lang="fr-FR" sz="1400" i="1" dirty="0"/>
              <a:t>, pour prononcer une mutation d'emploi.</a:t>
            </a:r>
          </a:p>
          <a:p>
            <a:r>
              <a:rPr lang="fr-FR" sz="1400" i="1" dirty="0"/>
              <a:t>Il lui est en conséquence interdit de rechercher ou de faire rechercher toutes informations concernant l'état de grossesse de l'intéressée.&gt;&gt;</a:t>
            </a:r>
          </a:p>
          <a:p>
            <a:r>
              <a:rPr lang="fr-FR" sz="1400" b="1" i="1" dirty="0"/>
              <a:t>Article L1225-2 &lt;&lt;</a:t>
            </a:r>
            <a:r>
              <a:rPr lang="fr-FR" sz="1400" i="1" dirty="0"/>
              <a:t>La femme candidate à un emploi ou salariée n'est pas tenue de révéler son état de grossesse, sauf lorsqu'elle demande le bénéfice des dispositions légales relatives à la protection de la femme enceinte.&gt;&gt;</a:t>
            </a:r>
          </a:p>
          <a:p>
            <a:endParaRPr lang="fr-FR" sz="2000" dirty="0"/>
          </a:p>
          <a:p>
            <a:endParaRPr lang="fr-FR" sz="2000" dirty="0"/>
          </a:p>
        </p:txBody>
      </p:sp>
      <p:sp>
        <p:nvSpPr>
          <p:cNvPr id="4" name="Espace réservé du numéro de diapositive 3">
            <a:extLst>
              <a:ext uri="{FF2B5EF4-FFF2-40B4-BE49-F238E27FC236}">
                <a16:creationId xmlns:a16="http://schemas.microsoft.com/office/drawing/2014/main" id="{3DD5F1A3-ED40-42E3-8095-7C169FB1BBB3}"/>
              </a:ext>
            </a:extLst>
          </p:cNvPr>
          <p:cNvSpPr>
            <a:spLocks noGrp="1"/>
          </p:cNvSpPr>
          <p:nvPr>
            <p:ph type="sldNum" sz="quarter" idx="12"/>
          </p:nvPr>
        </p:nvSpPr>
        <p:spPr/>
        <p:txBody>
          <a:bodyPr/>
          <a:lstStyle/>
          <a:p>
            <a:fld id="{4E839628-53B8-46E3-A46E-0962E43FFA3C}" type="slidenum">
              <a:rPr lang="fr-FR" smtClean="0"/>
              <a:t>57</a:t>
            </a:fld>
            <a:endParaRPr lang="fr-FR"/>
          </a:p>
        </p:txBody>
      </p:sp>
    </p:spTree>
    <p:extLst>
      <p:ext uri="{BB962C8B-B14F-4D97-AF65-F5344CB8AC3E}">
        <p14:creationId xmlns:p14="http://schemas.microsoft.com/office/powerpoint/2010/main" val="295325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7AE000-71F0-435F-9490-7007339CFA81}"/>
              </a:ext>
            </a:extLst>
          </p:cNvPr>
          <p:cNvSpPr>
            <a:spLocks noGrp="1"/>
          </p:cNvSpPr>
          <p:nvPr>
            <p:ph type="title"/>
          </p:nvPr>
        </p:nvSpPr>
        <p:spPr>
          <a:xfrm>
            <a:off x="1945201" y="624110"/>
            <a:ext cx="6589199" cy="932682"/>
          </a:xfrm>
        </p:spPr>
        <p:txBody>
          <a:bodyPr>
            <a:normAutofit fontScale="90000"/>
          </a:bodyPr>
          <a:lstStyle/>
          <a:p>
            <a:r>
              <a:rPr lang="fr-FR" b="1" dirty="0">
                <a:highlight>
                  <a:srgbClr val="FFFF00"/>
                </a:highlight>
              </a:rPr>
              <a:t>Pouvoir du juge face au doute</a:t>
            </a:r>
            <a:br>
              <a:rPr lang="fr-FR" b="1" dirty="0">
                <a:highlight>
                  <a:srgbClr val="FFFF00"/>
                </a:highlight>
              </a:rPr>
            </a:br>
            <a:endParaRPr lang="fr-CH" b="1" dirty="0">
              <a:highlight>
                <a:srgbClr val="FFFF00"/>
              </a:highlight>
            </a:endParaRPr>
          </a:p>
        </p:txBody>
      </p:sp>
      <p:sp>
        <p:nvSpPr>
          <p:cNvPr id="3" name="Espace réservé du contenu 2">
            <a:extLst>
              <a:ext uri="{FF2B5EF4-FFF2-40B4-BE49-F238E27FC236}">
                <a16:creationId xmlns:a16="http://schemas.microsoft.com/office/drawing/2014/main" id="{8C3A2911-D67B-4370-A5DB-8BA2A570C6B6}"/>
              </a:ext>
            </a:extLst>
          </p:cNvPr>
          <p:cNvSpPr>
            <a:spLocks noGrp="1"/>
          </p:cNvSpPr>
          <p:nvPr>
            <p:ph idx="1"/>
          </p:nvPr>
        </p:nvSpPr>
        <p:spPr>
          <a:xfrm>
            <a:off x="1096207" y="2133600"/>
            <a:ext cx="7438194" cy="3777622"/>
          </a:xfrm>
        </p:spPr>
        <p:txBody>
          <a:bodyPr/>
          <a:lstStyle/>
          <a:p>
            <a:r>
              <a:rPr lang="fr-FR" sz="2400" dirty="0"/>
              <a:t>Les juges disposent d'un pouvoir souverain pour apprécier l'existence d'un doute (Cass. soc., 5 févr. 1992, no 88-43.248 ; Cass. soc., 22 janv. 1997, no 95-41.175). </a:t>
            </a:r>
          </a:p>
          <a:p>
            <a:r>
              <a:rPr lang="fr-FR" sz="2400" dirty="0"/>
              <a:t>Lorsque les conseillers rapporteurs font état d'un doute au sortir de leur mission, le juge peut en tenir compte et rendre sa décision sur la base du doute qui profite au salarié (Cass. soc., 7 mai 1996, no 95-41.655).</a:t>
            </a:r>
          </a:p>
          <a:p>
            <a:endParaRPr lang="fr-CH" dirty="0"/>
          </a:p>
        </p:txBody>
      </p:sp>
      <p:sp>
        <p:nvSpPr>
          <p:cNvPr id="4" name="Espace réservé du numéro de diapositive 3">
            <a:extLst>
              <a:ext uri="{FF2B5EF4-FFF2-40B4-BE49-F238E27FC236}">
                <a16:creationId xmlns:a16="http://schemas.microsoft.com/office/drawing/2014/main" id="{96902838-95BB-4D2D-824A-76D31F2B1372}"/>
              </a:ext>
            </a:extLst>
          </p:cNvPr>
          <p:cNvSpPr>
            <a:spLocks noGrp="1"/>
          </p:cNvSpPr>
          <p:nvPr>
            <p:ph type="sldNum" sz="quarter" idx="12"/>
          </p:nvPr>
        </p:nvSpPr>
        <p:spPr/>
        <p:txBody>
          <a:bodyPr/>
          <a:lstStyle/>
          <a:p>
            <a:fld id="{4E839628-53B8-46E3-A46E-0962E43FFA3C}" type="slidenum">
              <a:rPr lang="fr-FR" smtClean="0"/>
              <a:t>58</a:t>
            </a:fld>
            <a:endParaRPr lang="fr-FR"/>
          </a:p>
        </p:txBody>
      </p:sp>
    </p:spTree>
    <p:extLst>
      <p:ext uri="{BB962C8B-B14F-4D97-AF65-F5344CB8AC3E}">
        <p14:creationId xmlns:p14="http://schemas.microsoft.com/office/powerpoint/2010/main" val="29003624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260648"/>
            <a:ext cx="7221488" cy="1224136"/>
          </a:xfrm>
          <a:solidFill>
            <a:srgbClr val="FFFF00"/>
          </a:solidFill>
        </p:spPr>
        <p:txBody>
          <a:bodyPr>
            <a:normAutofit/>
          </a:bodyPr>
          <a:lstStyle/>
          <a:p>
            <a:r>
              <a:rPr lang="fr-FR" b="1" dirty="0"/>
              <a:t>LA MISE EN ETAT</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a:bodyPr>
          <a:lstStyle/>
          <a:p>
            <a:r>
              <a:rPr lang="fr-FR" sz="2000" dirty="0"/>
              <a:t>Elle a été instaurée par la loi Macron,  loi n̊ 2015-990 du 6 août 2015 pour la croissance, l'activité et l'égalité des chances économiques</a:t>
            </a:r>
          </a:p>
          <a:p>
            <a:r>
              <a:rPr lang="fr-FR" sz="2000" dirty="0"/>
              <a:t>Elle a été complétée par le décret n̊ 2016-660 du 20 mai 2016 relatif à la justice prud'homale et au traitement judiciaire du contentieux du travail </a:t>
            </a:r>
          </a:p>
        </p:txBody>
      </p:sp>
      <p:sp>
        <p:nvSpPr>
          <p:cNvPr id="4" name="Espace réservé du numéro de diapositive 3">
            <a:extLst>
              <a:ext uri="{FF2B5EF4-FFF2-40B4-BE49-F238E27FC236}">
                <a16:creationId xmlns:a16="http://schemas.microsoft.com/office/drawing/2014/main" id="{92B4098B-7591-44B9-A4D0-F4A1C88B58AB}"/>
              </a:ext>
            </a:extLst>
          </p:cNvPr>
          <p:cNvSpPr>
            <a:spLocks noGrp="1"/>
          </p:cNvSpPr>
          <p:nvPr>
            <p:ph type="sldNum" sz="quarter" idx="12"/>
          </p:nvPr>
        </p:nvSpPr>
        <p:spPr/>
        <p:txBody>
          <a:bodyPr/>
          <a:lstStyle/>
          <a:p>
            <a:fld id="{4E839628-53B8-46E3-A46E-0962E43FFA3C}" type="slidenum">
              <a:rPr lang="fr-FR" smtClean="0"/>
              <a:t>59</a:t>
            </a:fld>
            <a:endParaRPr lang="fr-FR"/>
          </a:p>
        </p:txBody>
      </p:sp>
    </p:spTree>
    <p:extLst>
      <p:ext uri="{BB962C8B-B14F-4D97-AF65-F5344CB8AC3E}">
        <p14:creationId xmlns:p14="http://schemas.microsoft.com/office/powerpoint/2010/main" val="241554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6206" y="274638"/>
            <a:ext cx="7590594" cy="3154362"/>
          </a:xfrm>
        </p:spPr>
        <p:txBody>
          <a:bodyPr>
            <a:normAutofit/>
          </a:bodyPr>
          <a:lstStyle/>
          <a:p>
            <a:pPr algn="l"/>
            <a:br>
              <a:rPr lang="fr-FR" sz="2700" b="1" dirty="0"/>
            </a:br>
            <a:r>
              <a:rPr lang="fr-FR" sz="2700" b="1" dirty="0"/>
              <a:t>Seules les parties introduisent l'instance, hors les cas où la loi en dispose autrement. Elles ont la liberté d'y mettre fin avant qu'elle ne s'éteigne par l'effet du jugement ou en vertu de la loi</a:t>
            </a:r>
            <a:r>
              <a:rPr lang="fr-FR" sz="2700" dirty="0"/>
              <a:t>.  (Article 1 du code de procédure civile)</a:t>
            </a:r>
            <a:endParaRPr lang="fr-FR" dirty="0"/>
          </a:p>
        </p:txBody>
      </p:sp>
      <p:sp>
        <p:nvSpPr>
          <p:cNvPr id="3" name="Espace réservé du contenu 2"/>
          <p:cNvSpPr>
            <a:spLocks noGrp="1"/>
          </p:cNvSpPr>
          <p:nvPr>
            <p:ph idx="1"/>
          </p:nvPr>
        </p:nvSpPr>
        <p:spPr>
          <a:xfrm>
            <a:off x="457200" y="3212976"/>
            <a:ext cx="8229600" cy="2913187"/>
          </a:xfrm>
        </p:spPr>
        <p:txBody>
          <a:bodyPr>
            <a:normAutofit/>
          </a:bodyPr>
          <a:lstStyle/>
          <a:p>
            <a:br>
              <a:rPr lang="fr-FR" dirty="0"/>
            </a:br>
            <a:r>
              <a:rPr lang="fr-FR" sz="2800" b="1" dirty="0"/>
              <a:t>Les parties conduisent l'instance sous les charges qui leur incombent. Il leur appartient d'accomplir les actes de la procédure dans les formes et délais requis.  </a:t>
            </a:r>
            <a:r>
              <a:rPr lang="fr-FR" sz="2800" dirty="0"/>
              <a:t>(Article 2 du code de procédure civile)</a:t>
            </a:r>
            <a:endParaRPr lang="fr-FR" sz="2800" dirty="0">
              <a:solidFill>
                <a:srgbClr val="FF0000"/>
              </a:solidFill>
            </a:endParaRPr>
          </a:p>
        </p:txBody>
      </p:sp>
      <p:sp>
        <p:nvSpPr>
          <p:cNvPr id="4" name="Espace réservé du numéro de diapositive 3">
            <a:extLst>
              <a:ext uri="{FF2B5EF4-FFF2-40B4-BE49-F238E27FC236}">
                <a16:creationId xmlns:a16="http://schemas.microsoft.com/office/drawing/2014/main" id="{EFACF015-DB57-4928-B0D0-4A93A64B2229}"/>
              </a:ext>
            </a:extLst>
          </p:cNvPr>
          <p:cNvSpPr>
            <a:spLocks noGrp="1"/>
          </p:cNvSpPr>
          <p:nvPr>
            <p:ph type="sldNum" sz="quarter" idx="12"/>
          </p:nvPr>
        </p:nvSpPr>
        <p:spPr/>
        <p:txBody>
          <a:bodyPr/>
          <a:lstStyle/>
          <a:p>
            <a:fld id="{4E839628-53B8-46E3-A46E-0962E43FFA3C}" type="slidenum">
              <a:rPr lang="fr-FR" smtClean="0"/>
              <a:t>6</a:t>
            </a:fld>
            <a:endParaRPr lang="fr-FR"/>
          </a:p>
        </p:txBody>
      </p:sp>
    </p:spTree>
    <p:extLst>
      <p:ext uri="{BB962C8B-B14F-4D97-AF65-F5344CB8AC3E}">
        <p14:creationId xmlns:p14="http://schemas.microsoft.com/office/powerpoint/2010/main" val="24708525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60648"/>
            <a:ext cx="7293496" cy="1512168"/>
          </a:xfrm>
          <a:solidFill>
            <a:srgbClr val="FFFF00"/>
          </a:solidFill>
        </p:spPr>
        <p:txBody>
          <a:bodyPr>
            <a:normAutofit/>
          </a:bodyPr>
          <a:lstStyle/>
          <a:p>
            <a:r>
              <a:rPr lang="fr-FR" b="1" dirty="0"/>
              <a:t>LA MISE EN ETAT</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lnSpcReduction="10000"/>
          </a:bodyPr>
          <a:lstStyle/>
          <a:p>
            <a:r>
              <a:rPr lang="fr-FR" sz="2000" b="1" dirty="0"/>
              <a:t>Nature de la mise en état selon le ministère</a:t>
            </a:r>
            <a:endParaRPr lang="fr-FR" sz="2000" dirty="0"/>
          </a:p>
          <a:p>
            <a:r>
              <a:rPr lang="fr-FR" sz="2000" dirty="0"/>
              <a:t>■  La demande d'explications nécessaires. Cette possibilité relève de l'office premier du juge, celui-ci pouvant « inviter les parties à fournir les explications » de fait (article 8 du code de procédure civile) ou de droit (article 13) « qu'il estime nécessaires à la solution du litige ». En matière prud'homale comme dans les autres contentieux</a:t>
            </a:r>
            <a:r>
              <a:rPr lang="fr-FR" sz="2000" b="1" dirty="0"/>
              <a:t>, la mise en état ne se limite pas à une simple vérification du respect des délais mais doit permettre à la juridiction de jugement de cerner exactement l'objet du litige</a:t>
            </a:r>
            <a:r>
              <a:rPr lang="fr-FR" sz="2000" dirty="0"/>
              <a:t>. Les conseillers prud'hommes en charge de la mise en état doivent ainsi analyser les éléments produits et inviter les parties à produire toute explication utile dans le respect des principes directeurs du procès.</a:t>
            </a:r>
          </a:p>
        </p:txBody>
      </p:sp>
      <p:sp>
        <p:nvSpPr>
          <p:cNvPr id="4" name="Espace réservé du numéro de diapositive 3">
            <a:extLst>
              <a:ext uri="{FF2B5EF4-FFF2-40B4-BE49-F238E27FC236}">
                <a16:creationId xmlns:a16="http://schemas.microsoft.com/office/drawing/2014/main" id="{624C5387-386D-4217-950B-70BA80E26E99}"/>
              </a:ext>
            </a:extLst>
          </p:cNvPr>
          <p:cNvSpPr>
            <a:spLocks noGrp="1"/>
          </p:cNvSpPr>
          <p:nvPr>
            <p:ph type="sldNum" sz="quarter" idx="12"/>
          </p:nvPr>
        </p:nvSpPr>
        <p:spPr/>
        <p:txBody>
          <a:bodyPr/>
          <a:lstStyle/>
          <a:p>
            <a:fld id="{4E839628-53B8-46E3-A46E-0962E43FFA3C}" type="slidenum">
              <a:rPr lang="fr-FR" smtClean="0"/>
              <a:t>60</a:t>
            </a:fld>
            <a:endParaRPr lang="fr-FR"/>
          </a:p>
        </p:txBody>
      </p:sp>
    </p:spTree>
    <p:extLst>
      <p:ext uri="{BB962C8B-B14F-4D97-AF65-F5344CB8AC3E}">
        <p14:creationId xmlns:p14="http://schemas.microsoft.com/office/powerpoint/2010/main" val="334367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60648"/>
            <a:ext cx="7293496" cy="1512168"/>
          </a:xfrm>
          <a:solidFill>
            <a:srgbClr val="FFFF00"/>
          </a:solidFill>
        </p:spPr>
        <p:txBody>
          <a:bodyPr>
            <a:normAutofit/>
          </a:bodyPr>
          <a:lstStyle/>
          <a:p>
            <a:r>
              <a:rPr lang="fr-FR" b="1" dirty="0"/>
              <a:t>LA MISE EN ETAT</a:t>
            </a:r>
            <a:endParaRPr lang="fr-FR" dirty="0">
              <a:solidFill>
                <a:srgbClr val="FF0000"/>
              </a:solidFill>
            </a:endParaRPr>
          </a:p>
        </p:txBody>
      </p:sp>
      <p:sp>
        <p:nvSpPr>
          <p:cNvPr id="3" name="Espace réservé du contenu 2"/>
          <p:cNvSpPr>
            <a:spLocks noGrp="1"/>
          </p:cNvSpPr>
          <p:nvPr>
            <p:ph idx="1"/>
          </p:nvPr>
        </p:nvSpPr>
        <p:spPr>
          <a:xfrm>
            <a:off x="457200" y="1988840"/>
            <a:ext cx="8229600" cy="4137323"/>
          </a:xfrm>
        </p:spPr>
        <p:txBody>
          <a:bodyPr>
            <a:normAutofit fontScale="92500" lnSpcReduction="20000"/>
          </a:bodyPr>
          <a:lstStyle/>
          <a:p>
            <a:r>
              <a:rPr lang="fr-FR" sz="2000" b="1" dirty="0"/>
              <a:t>La position du MEDEF dans les Cahiers prud’homaux est la suivante</a:t>
            </a:r>
            <a:r>
              <a:rPr lang="fr-FR" sz="2000" dirty="0"/>
              <a:t>: &lt;&lt;</a:t>
            </a:r>
            <a:r>
              <a:rPr lang="fr-FR" sz="2000" i="1" dirty="0"/>
              <a:t>ce qui a été prévu est une mise en état de l'affaire, non une instruction à charge contre l'employeur.</a:t>
            </a:r>
          </a:p>
          <a:p>
            <a:r>
              <a:rPr lang="fr-FR" sz="2000" i="1" dirty="0"/>
              <a:t>C'est bien à chacune des parties de mettre son propre dossier en état d'être jugé (cf. art 2, CPC). Cette responsabilité leur incombe sans pouvoir se décharger sur le juge astreint à un contrôle pour s'assurer du respect des prescriptions de l'article 15 du Code de procédure civile.  </a:t>
            </a:r>
          </a:p>
          <a:p>
            <a:r>
              <a:rPr lang="fr-FR" sz="2000" i="1" dirty="0"/>
              <a:t>Le choix des mots n'a rien d'innocent. </a:t>
            </a:r>
            <a:r>
              <a:rPr lang="fr-FR" sz="2000" i="1" dirty="0" err="1"/>
              <a:t>ll</a:t>
            </a:r>
            <a:r>
              <a:rPr lang="fr-FR" sz="2000" i="1" dirty="0"/>
              <a:t> a été clairement choisi une </a:t>
            </a:r>
            <a:r>
              <a:rPr lang="fr-FR" sz="2000" b="1" i="1" dirty="0"/>
              <a:t>mise en état accusatoire </a:t>
            </a:r>
            <a:r>
              <a:rPr lang="fr-FR" sz="2000" i="1" dirty="0"/>
              <a:t>et non une mise en état inquisitoire qui ferait alors du juge prud'homal le « renfort ›› du demandeur pour l'aider à monter son dossier et l'exonérer de ses obligations probatoires que fait peser sur lui, notamment, le Code du travail lorsqu'il doit établir des faits présumant le manquement reproché à l'employeur, par exemple, en matière de discrimination, harcèlement ou heures de travail effectif non réglées</a:t>
            </a:r>
            <a:r>
              <a:rPr lang="fr-FR" sz="2000" dirty="0"/>
              <a:t>.&gt;&gt;</a:t>
            </a:r>
          </a:p>
        </p:txBody>
      </p:sp>
      <p:sp>
        <p:nvSpPr>
          <p:cNvPr id="4" name="Espace réservé du numéro de diapositive 3">
            <a:extLst>
              <a:ext uri="{FF2B5EF4-FFF2-40B4-BE49-F238E27FC236}">
                <a16:creationId xmlns:a16="http://schemas.microsoft.com/office/drawing/2014/main" id="{6AA3BBC3-BC01-4537-AA80-527682206101}"/>
              </a:ext>
            </a:extLst>
          </p:cNvPr>
          <p:cNvSpPr>
            <a:spLocks noGrp="1"/>
          </p:cNvSpPr>
          <p:nvPr>
            <p:ph type="sldNum" sz="quarter" idx="12"/>
          </p:nvPr>
        </p:nvSpPr>
        <p:spPr/>
        <p:txBody>
          <a:bodyPr/>
          <a:lstStyle/>
          <a:p>
            <a:fld id="{4E839628-53B8-46E3-A46E-0962E43FFA3C}" type="slidenum">
              <a:rPr lang="fr-FR" smtClean="0"/>
              <a:t>61</a:t>
            </a:fld>
            <a:endParaRPr lang="fr-FR"/>
          </a:p>
        </p:txBody>
      </p:sp>
    </p:spTree>
    <p:extLst>
      <p:ext uri="{BB962C8B-B14F-4D97-AF65-F5344CB8AC3E}">
        <p14:creationId xmlns:p14="http://schemas.microsoft.com/office/powerpoint/2010/main" val="334367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p:txBody>
          <a:bodyPr/>
          <a:lstStyle/>
          <a:p>
            <a:r>
              <a:rPr lang="fr-FR" b="1" dirty="0">
                <a:highlight>
                  <a:srgbClr val="FFFF00"/>
                </a:highlight>
              </a:rPr>
              <a:t>Modes de preuve</a:t>
            </a:r>
            <a:endParaRPr lang="fr-CH" b="1" dirty="0">
              <a:highlight>
                <a:srgbClr val="FFFF00"/>
              </a:highlight>
            </a:endParaRP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1403649" y="2133600"/>
            <a:ext cx="7130752" cy="3777622"/>
          </a:xfrm>
        </p:spPr>
        <p:txBody>
          <a:bodyPr>
            <a:normAutofit/>
          </a:bodyPr>
          <a:lstStyle/>
          <a:p>
            <a:r>
              <a:rPr lang="fr-FR" sz="2800" dirty="0"/>
              <a:t>Les principaux modes de preuve en matière prud’homale sont l’écrit et le témoignage</a:t>
            </a:r>
            <a:endParaRPr lang="fr-CH" sz="28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62</a:t>
            </a:fld>
            <a:endParaRPr lang="fr-FR"/>
          </a:p>
        </p:txBody>
      </p:sp>
    </p:spTree>
    <p:extLst>
      <p:ext uri="{BB962C8B-B14F-4D97-AF65-F5344CB8AC3E}">
        <p14:creationId xmlns:p14="http://schemas.microsoft.com/office/powerpoint/2010/main" val="27504757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p:txBody>
          <a:bodyPr/>
          <a:lstStyle/>
          <a:p>
            <a:r>
              <a:rPr lang="fr-FR" b="1" dirty="0">
                <a:highlight>
                  <a:srgbClr val="FFFF00"/>
                </a:highlight>
              </a:rPr>
              <a:t>Modes de preuve</a:t>
            </a:r>
            <a:endParaRPr lang="fr-CH" b="1" dirty="0">
              <a:highlight>
                <a:srgbClr val="FFFF00"/>
              </a:highlight>
            </a:endParaRP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1403649" y="2133600"/>
            <a:ext cx="7130752" cy="3777622"/>
          </a:xfrm>
        </p:spPr>
        <p:txBody>
          <a:bodyPr>
            <a:normAutofit/>
          </a:bodyPr>
          <a:lstStyle/>
          <a:p>
            <a:r>
              <a:rPr lang="fr-FR" sz="2800" b="1" dirty="0"/>
              <a:t>Les écrits sont:</a:t>
            </a:r>
          </a:p>
          <a:p>
            <a:r>
              <a:rPr lang="fr-FR" sz="2800" dirty="0"/>
              <a:t>Le contrat de travail</a:t>
            </a:r>
          </a:p>
          <a:p>
            <a:r>
              <a:rPr lang="fr-FR" sz="2800" dirty="0"/>
              <a:t>Les feuilles de paie</a:t>
            </a:r>
          </a:p>
          <a:p>
            <a:r>
              <a:rPr lang="fr-FR" sz="2800" dirty="0"/>
              <a:t>La correspondance</a:t>
            </a:r>
          </a:p>
          <a:p>
            <a:r>
              <a:rPr lang="fr-FR" sz="2800" dirty="0"/>
              <a:t>La lettre de licenciement</a:t>
            </a:r>
          </a:p>
          <a:p>
            <a:r>
              <a:rPr lang="fr-FR" sz="2800" dirty="0"/>
              <a:t>Les documents que l’employeur est tenu de délivrer</a:t>
            </a:r>
            <a:endParaRPr lang="fr-CH" sz="28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63</a:t>
            </a:fld>
            <a:endParaRPr lang="fr-FR"/>
          </a:p>
        </p:txBody>
      </p:sp>
    </p:spTree>
    <p:extLst>
      <p:ext uri="{BB962C8B-B14F-4D97-AF65-F5344CB8AC3E}">
        <p14:creationId xmlns:p14="http://schemas.microsoft.com/office/powerpoint/2010/main" val="36418220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p:txBody>
          <a:bodyPr>
            <a:normAutofit/>
          </a:bodyPr>
          <a:lstStyle/>
          <a:p>
            <a:r>
              <a:rPr lang="fr-FR" b="1" dirty="0">
                <a:highlight>
                  <a:srgbClr val="FFFF00"/>
                </a:highlight>
              </a:rPr>
              <a:t>Les preuves fournies par les parties</a:t>
            </a:r>
            <a:endParaRPr lang="fr-CH" b="1" dirty="0">
              <a:highlight>
                <a:srgbClr val="FFFF00"/>
              </a:highlight>
            </a:endParaRP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899592" y="2133600"/>
            <a:ext cx="7634809" cy="4100290"/>
          </a:xfrm>
        </p:spPr>
        <p:txBody>
          <a:bodyPr>
            <a:normAutofit/>
          </a:bodyPr>
          <a:lstStyle/>
          <a:p>
            <a:r>
              <a:rPr lang="fr-FR" sz="2400" dirty="0"/>
              <a:t>Les parties au litige peuvent fournir plusieurs types de preuves :</a:t>
            </a:r>
            <a:endParaRPr lang="fr-CH" sz="2400" dirty="0"/>
          </a:p>
          <a:p>
            <a:r>
              <a:rPr lang="fr-FR" sz="2400" dirty="0"/>
              <a:t>– </a:t>
            </a:r>
            <a:r>
              <a:rPr lang="fr-FR" sz="2400" b="1" dirty="0"/>
              <a:t>des preuves littérales </a:t>
            </a:r>
            <a:r>
              <a:rPr lang="fr-FR" sz="2400" dirty="0"/>
              <a:t>(C. civ., art 1363 </a:t>
            </a:r>
            <a:r>
              <a:rPr lang="fr-FR" sz="2400" dirty="0" err="1"/>
              <a:t>nouv</a:t>
            </a:r>
            <a:r>
              <a:rPr lang="fr-FR" sz="2400" dirty="0"/>
              <a:t>. à 1380 </a:t>
            </a:r>
            <a:r>
              <a:rPr lang="fr-FR" sz="2400" dirty="0" err="1"/>
              <a:t>nouv</a:t>
            </a:r>
            <a:r>
              <a:rPr lang="fr-FR" sz="2400" dirty="0"/>
              <a:t>.) : elles consistent en des écrits sous seing privé ou authentiques qui peuvent tous donner lieu à une contestation. </a:t>
            </a:r>
          </a:p>
          <a:p>
            <a:r>
              <a:rPr lang="fr-FR" sz="2400" b="1" dirty="0"/>
              <a:t>des preuves testimoniales </a:t>
            </a:r>
            <a:r>
              <a:rPr lang="fr-FR" sz="2400" dirty="0"/>
              <a:t>(C. civ., art 1381 </a:t>
            </a:r>
            <a:r>
              <a:rPr lang="fr-FR" sz="2400" dirty="0" err="1"/>
              <a:t>nouv</a:t>
            </a:r>
            <a:r>
              <a:rPr lang="fr-FR" sz="2400" dirty="0"/>
              <a:t>.) qui consistent en des déclarations faites sur des faits dont leurs auteurs ont eu personnellement connaissance </a:t>
            </a:r>
            <a:endParaRPr lang="fr-CH" sz="24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64</a:t>
            </a:fld>
            <a:endParaRPr lang="fr-FR"/>
          </a:p>
        </p:txBody>
      </p:sp>
    </p:spTree>
    <p:extLst>
      <p:ext uri="{BB962C8B-B14F-4D97-AF65-F5344CB8AC3E}">
        <p14:creationId xmlns:p14="http://schemas.microsoft.com/office/powerpoint/2010/main" val="2735064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a:xfrm>
            <a:off x="1691681" y="624110"/>
            <a:ext cx="6842720" cy="1280890"/>
          </a:xfrm>
        </p:spPr>
        <p:txBody>
          <a:bodyPr>
            <a:normAutofit/>
          </a:bodyPr>
          <a:lstStyle/>
          <a:p>
            <a:r>
              <a:rPr lang="fr-FR" b="1" dirty="0">
                <a:highlight>
                  <a:srgbClr val="FFFF00"/>
                </a:highlight>
              </a:rPr>
              <a:t>Les preuves ordonnées par le juge</a:t>
            </a: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899592" y="2133600"/>
            <a:ext cx="7634809" cy="4100290"/>
          </a:xfrm>
        </p:spPr>
        <p:txBody>
          <a:bodyPr>
            <a:noAutofit/>
          </a:bodyPr>
          <a:lstStyle/>
          <a:p>
            <a:r>
              <a:rPr lang="fr-FR" sz="2400" dirty="0"/>
              <a:t>Les mesures d'instructions confiées à un technicien</a:t>
            </a:r>
          </a:p>
          <a:p>
            <a:r>
              <a:rPr lang="fr-FR" sz="2400" dirty="0"/>
              <a:t>Ces mesures, qui obéissent à la fois à un cadre commun de règles et à des régimes spécifiques, sont :</a:t>
            </a:r>
            <a:endParaRPr lang="fr-CH" sz="2400" dirty="0"/>
          </a:p>
          <a:p>
            <a:r>
              <a:rPr lang="fr-FR" sz="2400" dirty="0"/>
              <a:t>– la constatation (C. </a:t>
            </a:r>
            <a:r>
              <a:rPr lang="fr-FR" sz="2400" dirty="0" err="1"/>
              <a:t>pr</a:t>
            </a:r>
            <a:r>
              <a:rPr lang="fr-FR" sz="2400" dirty="0"/>
              <a:t>. civ., art. 249 s.) ;</a:t>
            </a:r>
            <a:endParaRPr lang="fr-CH" sz="2400" dirty="0"/>
          </a:p>
          <a:p>
            <a:r>
              <a:rPr lang="fr-FR" sz="2400" dirty="0"/>
              <a:t>– la consultation (C. </a:t>
            </a:r>
            <a:r>
              <a:rPr lang="fr-FR" sz="2400" dirty="0" err="1"/>
              <a:t>pr</a:t>
            </a:r>
            <a:r>
              <a:rPr lang="fr-FR" sz="2400" dirty="0"/>
              <a:t>. civ., art. 262 s.) ;</a:t>
            </a:r>
            <a:endParaRPr lang="fr-CH" sz="2400" dirty="0"/>
          </a:p>
          <a:p>
            <a:r>
              <a:rPr lang="fr-FR" sz="2400" dirty="0"/>
              <a:t>– l'expertise (C. </a:t>
            </a:r>
            <a:r>
              <a:rPr lang="fr-FR" sz="2400" dirty="0" err="1"/>
              <a:t>pr</a:t>
            </a:r>
            <a:r>
              <a:rPr lang="fr-FR" sz="2400" dirty="0"/>
              <a:t>. civ., art. 263 s.).</a:t>
            </a:r>
            <a:endParaRPr lang="fr-CH" sz="24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65</a:t>
            </a:fld>
            <a:endParaRPr lang="fr-FR"/>
          </a:p>
        </p:txBody>
      </p:sp>
    </p:spTree>
    <p:extLst>
      <p:ext uri="{BB962C8B-B14F-4D97-AF65-F5344CB8AC3E}">
        <p14:creationId xmlns:p14="http://schemas.microsoft.com/office/powerpoint/2010/main" val="35849802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51C4F-1F64-47B0-833F-BCDBE30E0283}"/>
              </a:ext>
            </a:extLst>
          </p:cNvPr>
          <p:cNvSpPr>
            <a:spLocks noGrp="1"/>
          </p:cNvSpPr>
          <p:nvPr>
            <p:ph type="title"/>
          </p:nvPr>
        </p:nvSpPr>
        <p:spPr>
          <a:xfrm>
            <a:off x="1945201" y="624110"/>
            <a:ext cx="6589199" cy="932682"/>
          </a:xfrm>
        </p:spPr>
        <p:txBody>
          <a:bodyPr>
            <a:normAutofit fontScale="90000"/>
          </a:bodyPr>
          <a:lstStyle/>
          <a:p>
            <a:r>
              <a:rPr lang="fr-FR" b="1" dirty="0">
                <a:highlight>
                  <a:srgbClr val="FFFF00"/>
                </a:highlight>
              </a:rPr>
              <a:t>Les autres modes de preuves</a:t>
            </a:r>
            <a:br>
              <a:rPr lang="fr-FR" b="1" dirty="0">
                <a:highlight>
                  <a:srgbClr val="FFFF00"/>
                </a:highlight>
              </a:rPr>
            </a:br>
            <a:endParaRPr lang="fr-CH" b="1" dirty="0">
              <a:highlight>
                <a:srgbClr val="FFFF00"/>
              </a:highlight>
            </a:endParaRPr>
          </a:p>
        </p:txBody>
      </p:sp>
      <p:sp>
        <p:nvSpPr>
          <p:cNvPr id="3" name="Espace réservé du contenu 2">
            <a:extLst>
              <a:ext uri="{FF2B5EF4-FFF2-40B4-BE49-F238E27FC236}">
                <a16:creationId xmlns:a16="http://schemas.microsoft.com/office/drawing/2014/main" id="{CEE7CFBE-A7CC-440A-9E3B-372FFDA6F47F}"/>
              </a:ext>
            </a:extLst>
          </p:cNvPr>
          <p:cNvSpPr>
            <a:spLocks noGrp="1"/>
          </p:cNvSpPr>
          <p:nvPr>
            <p:ph idx="1"/>
          </p:nvPr>
        </p:nvSpPr>
        <p:spPr>
          <a:xfrm>
            <a:off x="827584" y="1916832"/>
            <a:ext cx="7706817" cy="4317058"/>
          </a:xfrm>
        </p:spPr>
        <p:txBody>
          <a:bodyPr>
            <a:normAutofit fontScale="92500" lnSpcReduction="10000"/>
          </a:bodyPr>
          <a:lstStyle/>
          <a:p>
            <a:r>
              <a:rPr lang="fr-FR" sz="2400" b="1" dirty="0"/>
              <a:t>Dans l'exercice de son pouvoir d'ordonner des mesures d'instruction, le juge peut recourir à des preuves qui ne requièrent pas le concours d'un technicien. </a:t>
            </a:r>
          </a:p>
          <a:p>
            <a:r>
              <a:rPr lang="fr-FR" sz="2400" dirty="0"/>
              <a:t>Ainsi peut-il procéder à une </a:t>
            </a:r>
            <a:r>
              <a:rPr lang="fr-FR" sz="2400" b="1" dirty="0"/>
              <a:t>vérification personnelle </a:t>
            </a:r>
            <a:r>
              <a:rPr lang="fr-FR" sz="2400" dirty="0"/>
              <a:t>(C. </a:t>
            </a:r>
            <a:r>
              <a:rPr lang="fr-FR" sz="2400" dirty="0" err="1"/>
              <a:t>pr</a:t>
            </a:r>
            <a:r>
              <a:rPr lang="fr-FR" sz="2400" dirty="0"/>
              <a:t>. civ., art. 179 à 182) ou </a:t>
            </a:r>
            <a:r>
              <a:rPr lang="fr-FR" sz="2400" b="1" dirty="0"/>
              <a:t>ordonner la comparution personnelle </a:t>
            </a:r>
            <a:r>
              <a:rPr lang="fr-FR" sz="2400" dirty="0"/>
              <a:t>des parties (C. </a:t>
            </a:r>
            <a:r>
              <a:rPr lang="fr-FR" sz="2400" dirty="0" err="1"/>
              <a:t>pr</a:t>
            </a:r>
            <a:r>
              <a:rPr lang="fr-FR" sz="2400" dirty="0"/>
              <a:t>. civ., art. 184 à 198) </a:t>
            </a:r>
            <a:r>
              <a:rPr lang="fr-FR" sz="2400" b="1" dirty="0"/>
              <a:t>ou solliciter la déclaration d'un tiers</a:t>
            </a:r>
            <a:r>
              <a:rPr lang="fr-FR" sz="2400" dirty="0"/>
              <a:t> (C. </a:t>
            </a:r>
            <a:r>
              <a:rPr lang="fr-FR" sz="2400" dirty="0" err="1"/>
              <a:t>pr</a:t>
            </a:r>
            <a:r>
              <a:rPr lang="fr-FR" sz="2400" dirty="0"/>
              <a:t>. civ., art. 199 à 231). Il peut également choisir d'ordonner à l'une des parties d'effectuer un serment supplétoire afin d'établir en l'absence d'autres preuves la véracité d'un fait litigieux (C. </a:t>
            </a:r>
            <a:r>
              <a:rPr lang="fr-FR" sz="2400" dirty="0" err="1"/>
              <a:t>pr</a:t>
            </a:r>
            <a:r>
              <a:rPr lang="fr-FR" sz="2400" dirty="0"/>
              <a:t>. civ., art. 317 à 322)</a:t>
            </a:r>
          </a:p>
          <a:p>
            <a:endParaRPr lang="fr-CH" dirty="0"/>
          </a:p>
        </p:txBody>
      </p:sp>
      <p:sp>
        <p:nvSpPr>
          <p:cNvPr id="4" name="Espace réservé du numéro de diapositive 3">
            <a:extLst>
              <a:ext uri="{FF2B5EF4-FFF2-40B4-BE49-F238E27FC236}">
                <a16:creationId xmlns:a16="http://schemas.microsoft.com/office/drawing/2014/main" id="{10B052B5-8C40-45CE-8823-AA52ADA583D2}"/>
              </a:ext>
            </a:extLst>
          </p:cNvPr>
          <p:cNvSpPr>
            <a:spLocks noGrp="1"/>
          </p:cNvSpPr>
          <p:nvPr>
            <p:ph type="sldNum" sz="quarter" idx="12"/>
          </p:nvPr>
        </p:nvSpPr>
        <p:spPr/>
        <p:txBody>
          <a:bodyPr/>
          <a:lstStyle/>
          <a:p>
            <a:fld id="{4E839628-53B8-46E3-A46E-0962E43FFA3C}" type="slidenum">
              <a:rPr lang="fr-FR" smtClean="0"/>
              <a:t>66</a:t>
            </a:fld>
            <a:endParaRPr lang="fr-FR"/>
          </a:p>
        </p:txBody>
      </p:sp>
    </p:spTree>
    <p:extLst>
      <p:ext uri="{BB962C8B-B14F-4D97-AF65-F5344CB8AC3E}">
        <p14:creationId xmlns:p14="http://schemas.microsoft.com/office/powerpoint/2010/main" val="27412028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400" dirty="0"/>
              <a:t>Si les parties sont libres de produire les preuves de leur choix, encore faut-il que ces preuves aient été obtenues loyalement. </a:t>
            </a:r>
          </a:p>
          <a:p>
            <a:r>
              <a:rPr lang="fr-FR" sz="2400" dirty="0"/>
              <a:t>En principe, toute preuve obtenue de façon déloyale, que ce soit par l'employeur ou le salarié, devrait être déclarée irrecevable.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67</a:t>
            </a:fld>
            <a:endParaRPr lang="fr-FR"/>
          </a:p>
        </p:txBody>
      </p:sp>
    </p:spTree>
    <p:extLst>
      <p:ext uri="{BB962C8B-B14F-4D97-AF65-F5344CB8AC3E}">
        <p14:creationId xmlns:p14="http://schemas.microsoft.com/office/powerpoint/2010/main" val="16154714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400" dirty="0"/>
              <a:t>■ Le principe de loyauté dans l’administration de la preuve a été consacré par un arrêt de l’Assemblée plénière de la Cour de cassation le 7 janvier 2011(Cass. </a:t>
            </a:r>
            <a:r>
              <a:rPr lang="fr-FR" sz="2400" dirty="0" err="1"/>
              <a:t>ass</a:t>
            </a:r>
            <a:r>
              <a:rPr lang="fr-FR" sz="2400" dirty="0"/>
              <a:t>. </a:t>
            </a:r>
            <a:r>
              <a:rPr lang="fr-FR" sz="2400" dirty="0" err="1"/>
              <a:t>plén</a:t>
            </a:r>
            <a:r>
              <a:rPr lang="fr-FR" sz="2400" dirty="0"/>
              <a:t>., 7 janv. 2011, n̊ 09-14.316 et 09-14.667</a:t>
            </a:r>
          </a:p>
          <a:p>
            <a:r>
              <a:rPr lang="fr-FR" sz="2400" dirty="0"/>
              <a:t>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68</a:t>
            </a:fld>
            <a:endParaRPr lang="fr-FR"/>
          </a:p>
        </p:txBody>
      </p:sp>
    </p:spTree>
    <p:extLst>
      <p:ext uri="{BB962C8B-B14F-4D97-AF65-F5344CB8AC3E}">
        <p14:creationId xmlns:p14="http://schemas.microsoft.com/office/powerpoint/2010/main" val="29958686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04428" y="1540188"/>
            <a:ext cx="7634808" cy="5057163"/>
          </a:xfrm>
        </p:spPr>
        <p:txBody>
          <a:bodyPr>
            <a:noAutofit/>
          </a:bodyPr>
          <a:lstStyle/>
          <a:p>
            <a:r>
              <a:rPr lang="fr-FR" sz="2400" dirty="0"/>
              <a:t>■ Le Conseil constitutionnel a fait référence à ce principe dans une décision du 18 novembre 2011(Cons. </a:t>
            </a:r>
            <a:r>
              <a:rPr lang="fr-FR" sz="2400" dirty="0" err="1"/>
              <a:t>const</a:t>
            </a:r>
            <a:r>
              <a:rPr lang="fr-FR" sz="2400" dirty="0"/>
              <a:t>., 18 nov. 2011 , n̊ 11-191/194/195/196/197 QPC, n̊ 30 : JurisData n̊ 2011-025225) en relevant « qu'il appartient en tout état de cause à l'autorité judiciaire de veiller au respect du principe de loyauté dans l'administration de la preuve ».</a:t>
            </a:r>
          </a:p>
          <a:p>
            <a:endParaRPr lang="fr-CH" sz="2400" dirty="0"/>
          </a:p>
          <a:p>
            <a:r>
              <a:rPr lang="fr-FR" sz="2400" dirty="0"/>
              <a:t>le principe de loyauté de la preuve s’est imposé devant les différentes chambres de la Cour de cassation en matière civile, comme en matière pénale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69</a:t>
            </a:fld>
            <a:endParaRPr lang="fr-FR"/>
          </a:p>
        </p:txBody>
      </p:sp>
    </p:spTree>
    <p:extLst>
      <p:ext uri="{BB962C8B-B14F-4D97-AF65-F5344CB8AC3E}">
        <p14:creationId xmlns:p14="http://schemas.microsoft.com/office/powerpoint/2010/main" val="3149153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6206" y="274638"/>
            <a:ext cx="7590594" cy="1570186"/>
          </a:xfrm>
        </p:spPr>
        <p:txBody>
          <a:bodyPr>
            <a:normAutofit/>
          </a:bodyPr>
          <a:lstStyle/>
          <a:p>
            <a:pPr algn="l"/>
            <a:r>
              <a:rPr lang="fr-FR" sz="2800" b="1" dirty="0"/>
              <a:t>A l'appui de leurs prétentions, les parties ont la charge d'alléguer les faits propres à les fonder</a:t>
            </a:r>
            <a:r>
              <a:rPr lang="fr-FR" sz="2800" dirty="0"/>
              <a:t>. </a:t>
            </a:r>
            <a:r>
              <a:rPr lang="fr-FR" sz="1400" dirty="0"/>
              <a:t>(Article 6 du code de procédure civile)</a:t>
            </a:r>
          </a:p>
        </p:txBody>
      </p:sp>
      <p:sp>
        <p:nvSpPr>
          <p:cNvPr id="3" name="Espace réservé du contenu 2"/>
          <p:cNvSpPr>
            <a:spLocks noGrp="1"/>
          </p:cNvSpPr>
          <p:nvPr>
            <p:ph idx="1"/>
          </p:nvPr>
        </p:nvSpPr>
        <p:spPr>
          <a:xfrm>
            <a:off x="457200" y="1844824"/>
            <a:ext cx="8229600" cy="4738538"/>
          </a:xfrm>
        </p:spPr>
        <p:txBody>
          <a:bodyPr>
            <a:normAutofit fontScale="40000" lnSpcReduction="20000"/>
          </a:bodyPr>
          <a:lstStyle/>
          <a:p>
            <a:br>
              <a:rPr lang="fr-FR" dirty="0"/>
            </a:br>
            <a:r>
              <a:rPr lang="fr-FR" sz="5900" b="1" dirty="0"/>
              <a:t>Il incombe à chaque partie de prouver conformément à la loi les faits nécessaires au succès de sa prétention</a:t>
            </a:r>
            <a:r>
              <a:rPr lang="fr-FR" sz="5900" dirty="0"/>
              <a:t>.</a:t>
            </a:r>
            <a:r>
              <a:rPr lang="fr-FR" sz="5900" b="1" dirty="0"/>
              <a:t> </a:t>
            </a:r>
            <a:r>
              <a:rPr lang="fr-FR" sz="5900" dirty="0"/>
              <a:t>Article 9 Du code de procédure civile </a:t>
            </a:r>
          </a:p>
          <a:p>
            <a:r>
              <a:rPr lang="fr-FR" sz="5900" dirty="0">
                <a:solidFill>
                  <a:srgbClr val="FF0000"/>
                </a:solidFill>
              </a:rPr>
              <a:t>La production de la preuve doit être spontanée</a:t>
            </a:r>
            <a:r>
              <a:rPr lang="fr-FR" sz="5900" dirty="0"/>
              <a:t>, car le juge n'est pas tenu de réclamer les pièces justificatives à l'appui des allégations (Cass. soc., 3 juill. 1991, no 87-45.357). </a:t>
            </a:r>
          </a:p>
          <a:p>
            <a:r>
              <a:rPr lang="fr-FR" sz="5900" dirty="0"/>
              <a:t> Il peut arriver, selon les circonstances, que la preuve de l'allégation du demandeur </a:t>
            </a:r>
            <a:r>
              <a:rPr lang="fr-FR" sz="5900" dirty="0">
                <a:solidFill>
                  <a:srgbClr val="FF0000"/>
                </a:solidFill>
              </a:rPr>
              <a:t>repose sur le défendeur. </a:t>
            </a:r>
          </a:p>
          <a:p>
            <a:r>
              <a:rPr lang="fr-FR" sz="5900" b="1" dirty="0"/>
              <a:t>Le juge a le pouvoir d'ordonner d'office toutes les mesures d'instruction légalement admissibles</a:t>
            </a:r>
            <a:r>
              <a:rPr lang="fr-FR" sz="5900" dirty="0"/>
              <a:t>. Article 10 Du code de procédure civile</a:t>
            </a:r>
          </a:p>
          <a:p>
            <a:endParaRPr lang="fr-FR" sz="2800" dirty="0"/>
          </a:p>
        </p:txBody>
      </p:sp>
      <p:sp>
        <p:nvSpPr>
          <p:cNvPr id="4" name="Espace réservé du numéro de diapositive 3">
            <a:extLst>
              <a:ext uri="{FF2B5EF4-FFF2-40B4-BE49-F238E27FC236}">
                <a16:creationId xmlns:a16="http://schemas.microsoft.com/office/drawing/2014/main" id="{45D068DC-8803-4871-8CCD-FC9322FAACD8}"/>
              </a:ext>
            </a:extLst>
          </p:cNvPr>
          <p:cNvSpPr>
            <a:spLocks noGrp="1"/>
          </p:cNvSpPr>
          <p:nvPr>
            <p:ph type="sldNum" sz="quarter" idx="12"/>
          </p:nvPr>
        </p:nvSpPr>
        <p:spPr/>
        <p:txBody>
          <a:bodyPr/>
          <a:lstStyle/>
          <a:p>
            <a:fld id="{4E839628-53B8-46E3-A46E-0962E43FFA3C}" type="slidenum">
              <a:rPr lang="fr-FR" smtClean="0"/>
              <a:t>7</a:t>
            </a:fld>
            <a:endParaRPr lang="fr-FR"/>
          </a:p>
        </p:txBody>
      </p:sp>
    </p:spTree>
    <p:extLst>
      <p:ext uri="{BB962C8B-B14F-4D97-AF65-F5344CB8AC3E}">
        <p14:creationId xmlns:p14="http://schemas.microsoft.com/office/powerpoint/2010/main" val="37128864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400" dirty="0"/>
              <a:t> ■ C’est en statuant sous le visa des articles 9 du Code de procédure civile , 6 de la Convention européenne articulés au principe de loyauté dans l’administration de la preuve que la Cour de cassation a réaffirmé l’exigence de loyauté dans l’administration de la preuve (Cass. soc., 23 mai 2012, n̊ 10-23.521 </a:t>
            </a:r>
          </a:p>
          <a:p>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70</a:t>
            </a:fld>
            <a:endParaRPr lang="fr-FR"/>
          </a:p>
        </p:txBody>
      </p:sp>
    </p:spTree>
    <p:extLst>
      <p:ext uri="{BB962C8B-B14F-4D97-AF65-F5344CB8AC3E}">
        <p14:creationId xmlns:p14="http://schemas.microsoft.com/office/powerpoint/2010/main" val="28825493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Autofit/>
          </a:bodyPr>
          <a:lstStyle/>
          <a:p>
            <a:r>
              <a:rPr lang="fr-FR" sz="2400" b="1" dirty="0"/>
              <a:t>L’enregistrement d’images ou de paroles à l’insu des salariés est illicite</a:t>
            </a:r>
            <a:endParaRPr lang="fr-FR" sz="2400" dirty="0"/>
          </a:p>
          <a:p>
            <a:endParaRPr lang="fr-CH" sz="2400" dirty="0"/>
          </a:p>
          <a:p>
            <a:r>
              <a:rPr lang="fr-FR" sz="2400" dirty="0"/>
              <a:t>●  Si l'employeur a le droit de contrôler et de surveiller l'activité de ses salariés pendant le temps de travail, tout enregistrement, quels qu'en soient les motifs, d'images ou de paroles à leur insu, constitue un mode de preuve illicite. (</a:t>
            </a:r>
            <a:r>
              <a:rPr lang="fr-FR" sz="2400" dirty="0" err="1"/>
              <a:t>Cass.Soc</a:t>
            </a:r>
            <a:r>
              <a:rPr lang="fr-FR" sz="2400" dirty="0"/>
              <a:t> 20/11/91 - Cahiers Prud'homaux n̊9 de 2001 p.167). .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71</a:t>
            </a:fld>
            <a:endParaRPr lang="fr-FR"/>
          </a:p>
        </p:txBody>
      </p:sp>
    </p:spTree>
    <p:extLst>
      <p:ext uri="{BB962C8B-B14F-4D97-AF65-F5344CB8AC3E}">
        <p14:creationId xmlns:p14="http://schemas.microsoft.com/office/powerpoint/2010/main" val="13708851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83568" y="1628800"/>
            <a:ext cx="7850833" cy="4282422"/>
          </a:xfrm>
        </p:spPr>
        <p:txBody>
          <a:bodyPr>
            <a:noAutofit/>
          </a:bodyPr>
          <a:lstStyle/>
          <a:p>
            <a:r>
              <a:rPr lang="fr-FR" sz="2400" b="1" dirty="0"/>
              <a:t>La mise en place d’un système de vidéo surveillance sans consultation du CE est illicite</a:t>
            </a:r>
            <a:endParaRPr lang="fr-FR" sz="2400" dirty="0"/>
          </a:p>
          <a:p>
            <a:endParaRPr lang="fr-CH" sz="2400" dirty="0"/>
          </a:p>
          <a:p>
            <a:r>
              <a:rPr lang="fr-FR" sz="2000" dirty="0"/>
              <a:t>●Dès lors que le système de vidéosurveillance de la clientèle mis en place par l'employeur est également utilisé par celui-ci pour contrôler ses salariés sans information et consultation préalables du CE, les enregistrements d'un salarié constituent un moyen de preuve illicite et ne peuvent être utilisés pour justifier le licenciement pour faute grave de l'intéressé. (Cass. soc., 7 juin 2006, n̊ 04-43.866 P+B - Sem. Soc. Lamy n̊ 1266).</a:t>
            </a:r>
          </a:p>
          <a:p>
            <a:r>
              <a:rPr lang="fr-FR" sz="2400" dirty="0"/>
              <a:t>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72</a:t>
            </a:fld>
            <a:endParaRPr lang="fr-FR"/>
          </a:p>
        </p:txBody>
      </p:sp>
    </p:spTree>
    <p:extLst>
      <p:ext uri="{BB962C8B-B14F-4D97-AF65-F5344CB8AC3E}">
        <p14:creationId xmlns:p14="http://schemas.microsoft.com/office/powerpoint/2010/main" val="20026583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000" b="1" dirty="0"/>
              <a:t>Une filature qui porte atteinte à la vie privée est illicite</a:t>
            </a:r>
            <a:endParaRPr lang="fr-FR" sz="2000" dirty="0"/>
          </a:p>
          <a:p>
            <a:endParaRPr lang="fr-CH" sz="2000" dirty="0"/>
          </a:p>
          <a:p>
            <a:r>
              <a:rPr lang="fr-FR" sz="2000" dirty="0"/>
              <a:t>● Une filature organisée par l'employeur pour contrôler et surveiller l'activité d'un salarié constitue un moyen de preuve illicite dès lors qu'elle implique nécessairement une atteinte à la vie privée de ce dernier, insusceptible d'être justifiée, eu égard à son caractère disproportionné, par les intérêts légitimes de l'employeur ; ( Cass. soc., 26 nov. 2002,  n  00-42.401, arrêt n  3388 FS-P+B+R+I  </a:t>
            </a:r>
            <a:r>
              <a:rPr lang="fr-FR" sz="2000" dirty="0" err="1"/>
              <a:t>Jurisp.Soc.Lamy</a:t>
            </a:r>
            <a:r>
              <a:rPr lang="fr-FR" sz="2000" dirty="0"/>
              <a:t> n̊ 114 P.7). </a:t>
            </a:r>
            <a:endParaRPr lang="fr-CH" sz="20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73</a:t>
            </a:fld>
            <a:endParaRPr lang="fr-FR"/>
          </a:p>
        </p:txBody>
      </p:sp>
    </p:spTree>
    <p:extLst>
      <p:ext uri="{BB962C8B-B14F-4D97-AF65-F5344CB8AC3E}">
        <p14:creationId xmlns:p14="http://schemas.microsoft.com/office/powerpoint/2010/main" val="1876439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71457" y="1540188"/>
            <a:ext cx="7634808" cy="4841139"/>
          </a:xfrm>
        </p:spPr>
        <p:txBody>
          <a:bodyPr>
            <a:normAutofit fontScale="92500" lnSpcReduction="10000"/>
          </a:bodyPr>
          <a:lstStyle/>
          <a:p>
            <a:r>
              <a:rPr lang="fr-FR" b="1" dirty="0"/>
              <a:t>Le recours à un stratagème pour confondre la salariée constitue une preuve illicite</a:t>
            </a:r>
            <a:endParaRPr lang="fr-FR" dirty="0"/>
          </a:p>
          <a:p>
            <a:endParaRPr lang="fr-CH" dirty="0"/>
          </a:p>
          <a:p>
            <a:r>
              <a:rPr lang="fr-FR" dirty="0"/>
              <a:t>● Si un constat d'huissier ne constitue pas un procédé clandestin de surveillance nécessitant l'information préalable du salarié, en revanche, il n'est pas permis à celui-ci d'avoir recours à un stratagème pour recueillir une preuve.</a:t>
            </a:r>
          </a:p>
          <a:p>
            <a:r>
              <a:rPr lang="fr-FR" dirty="0"/>
              <a:t>La cour d'appel qui a relevé que l'employeur s'était assuré le concours d'un huissier pour organiser un montage en faisant effectuer, dans les différentes boutiques et par des tiers qu'il y avait dépêchés, des achats en espèces, puis avait procédé, après la fermeture de la boutique et hors la présence du salarié, à un contrôle des caisses et du registre des ventes a exactement déduit de ces constatations, dont </a:t>
            </a:r>
            <a:r>
              <a:rPr lang="fr-FR" b="1" dirty="0"/>
              <a:t>il ressortait que l'huissier ne s'était pas borné à faire des constatations matérielles mais qu'il avait eu recours à un stratagème pour confondre la salariée, qu'un constat établi dans ces conditions ne pouvait être retenu comme preuve</a:t>
            </a:r>
            <a:r>
              <a:rPr lang="fr-FR" dirty="0"/>
              <a:t>. (Soc. -18 mars 2008. N̊ 06-40.852. -  BICC 685 n̊1175).</a:t>
            </a:r>
          </a:p>
          <a:p>
            <a:pPr marL="0" indent="0">
              <a:buNone/>
            </a:pP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74</a:t>
            </a:fld>
            <a:endParaRPr lang="fr-FR"/>
          </a:p>
        </p:txBody>
      </p:sp>
    </p:spTree>
    <p:extLst>
      <p:ext uri="{BB962C8B-B14F-4D97-AF65-F5344CB8AC3E}">
        <p14:creationId xmlns:p14="http://schemas.microsoft.com/office/powerpoint/2010/main" val="15186260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1772816"/>
            <a:ext cx="7634808" cy="4461074"/>
          </a:xfrm>
        </p:spPr>
        <p:txBody>
          <a:bodyPr>
            <a:normAutofit/>
          </a:bodyPr>
          <a:lstStyle/>
          <a:p>
            <a:r>
              <a:rPr lang="fr-FR" b="1" dirty="0"/>
              <a:t>L'écoute de propos tenus lors d'une communication téléphonique réalisée e à l'insu de son auteur constitue un procédé déloyal </a:t>
            </a:r>
            <a:endParaRPr lang="fr-FR" dirty="0"/>
          </a:p>
          <a:p>
            <a:endParaRPr lang="fr-CH" dirty="0"/>
          </a:p>
          <a:p>
            <a:r>
              <a:rPr lang="fr-FR" dirty="0"/>
              <a:t>● Si l'employeur a le pouvoir de contrôler et de surveiller l'activité de son personnel pendant le temps de travail, il ne peut mettre en </a:t>
            </a:r>
            <a:r>
              <a:rPr lang="fr-FR" dirty="0" err="1"/>
              <a:t>oeuvre</a:t>
            </a:r>
            <a:r>
              <a:rPr lang="fr-FR" dirty="0"/>
              <a:t> un dispositif de surveillance clandestin et à ce titre déloyal. </a:t>
            </a:r>
            <a:r>
              <a:rPr lang="fr-FR" b="1" dirty="0"/>
              <a:t>L'écoute de propos tenus lors d'une communication téléphonique réalisée par une partie à l'insu de son auteur constitue un procédé déloyal </a:t>
            </a:r>
            <a:r>
              <a:rPr lang="fr-FR" dirty="0"/>
              <a:t>rendant irrecevable sa production à titre de preuve (Cass. soc., 16 déc. 2008, n  07-43.993 D Semaine </a:t>
            </a:r>
            <a:r>
              <a:rPr lang="fr-FR" dirty="0" err="1"/>
              <a:t>Soc.Lamy</a:t>
            </a:r>
            <a:r>
              <a:rPr lang="fr-FR" dirty="0"/>
              <a:t> n̊ 1385).</a:t>
            </a:r>
            <a:r>
              <a:rPr lang="fr-FR" sz="2400" dirty="0"/>
              <a:t>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75</a:t>
            </a:fld>
            <a:endParaRPr lang="fr-FR"/>
          </a:p>
        </p:txBody>
      </p:sp>
    </p:spTree>
    <p:extLst>
      <p:ext uri="{BB962C8B-B14F-4D97-AF65-F5344CB8AC3E}">
        <p14:creationId xmlns:p14="http://schemas.microsoft.com/office/powerpoint/2010/main" val="291402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2" y="1700808"/>
            <a:ext cx="7634808" cy="4533082"/>
          </a:xfrm>
        </p:spPr>
        <p:txBody>
          <a:bodyPr>
            <a:normAutofit/>
          </a:bodyPr>
          <a:lstStyle/>
          <a:p>
            <a:r>
              <a:rPr lang="fr-FR" sz="2400" b="1" dirty="0">
                <a:solidFill>
                  <a:srgbClr val="FF0000"/>
                </a:solidFill>
              </a:rPr>
              <a:t>MODE DE PREUVE LICITE</a:t>
            </a:r>
            <a:endParaRPr lang="fr-FR" sz="2400" dirty="0">
              <a:solidFill>
                <a:srgbClr val="FF0000"/>
              </a:solidFill>
            </a:endParaRPr>
          </a:p>
          <a:p>
            <a:endParaRPr lang="fr-CH" dirty="0"/>
          </a:p>
          <a:p>
            <a:r>
              <a:rPr lang="fr-FR" b="1" dirty="0"/>
              <a:t>Un constat d’huissier qui s'est borné à effectuer des constatations purement matérielles est licite</a:t>
            </a:r>
            <a:endParaRPr lang="fr-FR" dirty="0"/>
          </a:p>
          <a:p>
            <a:r>
              <a:rPr lang="fr-FR" dirty="0"/>
              <a:t>● la cour d'appel a pu retenir, sans encourir les griefs du moyen, comme mode de preuve licite un constat dressé par un huissier qui s'est borné à effectuer des constatations purement matérielles dans un lieu ouvert au public (</a:t>
            </a:r>
            <a:r>
              <a:rPr lang="fr-FR" dirty="0" err="1"/>
              <a:t>Cass.Soc</a:t>
            </a:r>
            <a:r>
              <a:rPr lang="fr-FR" dirty="0"/>
              <a:t> 19/01/05</a:t>
            </a:r>
            <a:r>
              <a:rPr lang="fr-FR" b="1" dirty="0"/>
              <a:t> </a:t>
            </a:r>
            <a:r>
              <a:rPr lang="fr-FR" dirty="0"/>
              <a:t>N̊ de pourvoi : 02-44082</a:t>
            </a:r>
            <a:r>
              <a:rPr lang="fr-FR" b="1" dirty="0"/>
              <a:t>)</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76</a:t>
            </a:fld>
            <a:endParaRPr lang="fr-FR"/>
          </a:p>
        </p:txBody>
      </p:sp>
    </p:spTree>
    <p:extLst>
      <p:ext uri="{BB962C8B-B14F-4D97-AF65-F5344CB8AC3E}">
        <p14:creationId xmlns:p14="http://schemas.microsoft.com/office/powerpoint/2010/main" val="20778193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lnSpcReduction="10000"/>
          </a:bodyPr>
          <a:lstStyle/>
          <a:p>
            <a:r>
              <a:rPr lang="fr-FR" b="1" dirty="0">
                <a:solidFill>
                  <a:srgbClr val="FF0000"/>
                </a:solidFill>
              </a:rPr>
              <a:t>MODE DE PREUVE LICITE</a:t>
            </a:r>
            <a:endParaRPr lang="fr-FR" dirty="0">
              <a:solidFill>
                <a:srgbClr val="FF0000"/>
              </a:solidFill>
            </a:endParaRPr>
          </a:p>
          <a:p>
            <a:endParaRPr lang="fr-FR" b="1" dirty="0"/>
          </a:p>
          <a:p>
            <a:r>
              <a:rPr lang="fr-FR" b="1" dirty="0"/>
              <a:t>●  </a:t>
            </a:r>
            <a:r>
              <a:rPr lang="fr-FR" dirty="0"/>
              <a:t>Un constat d'huissier ne constitue pas un procédé clandestin de surveillance nécessitant l'information préalable du salarié.  (Cass. soc., 10 oct. 2007, n  05-45.898 D Sem. Soc. Lamy n̊1326).</a:t>
            </a:r>
            <a:endParaRPr lang="fr-FR" b="1" dirty="0"/>
          </a:p>
          <a:p>
            <a:r>
              <a:rPr lang="fr-FR" sz="2400" dirty="0"/>
              <a:t> </a:t>
            </a:r>
            <a:r>
              <a:rPr lang="fr-FR" dirty="0"/>
              <a:t>Est légalement justifié l’arrêt qui, rendu en référé, déclare admissible la preuve tirée des constatations opérées par un </a:t>
            </a:r>
            <a:r>
              <a:rPr lang="fr-FR" b="1" dirty="0"/>
              <a:t>huissier de justice ayant filmé une partie sur la voie publique ou en des lieux ouverts au public, sans provocation aucune </a:t>
            </a:r>
            <a:r>
              <a:rPr lang="fr-FR" dirty="0"/>
              <a:t>à s’y rendre, et relatives aux seules mobilité et autonomie de l’intéressé, dès lors qu’a été retenue la non-disproportion de l’atteinte à la vie privée par rapport aux droits et intérêts en cause. (1re </a:t>
            </a:r>
            <a:r>
              <a:rPr lang="fr-FR" dirty="0" err="1"/>
              <a:t>Civ</a:t>
            </a:r>
            <a:r>
              <a:rPr lang="fr-FR" dirty="0"/>
              <a:t>. - 31 octobre 2012. N̊ 11-17.476</a:t>
            </a:r>
            <a:r>
              <a:rPr lang="fr-FR" b="1" dirty="0"/>
              <a:t>).</a:t>
            </a:r>
          </a:p>
          <a:p>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77</a:t>
            </a:fld>
            <a:endParaRPr lang="fr-FR"/>
          </a:p>
        </p:txBody>
      </p:sp>
    </p:spTree>
    <p:extLst>
      <p:ext uri="{BB962C8B-B14F-4D97-AF65-F5344CB8AC3E}">
        <p14:creationId xmlns:p14="http://schemas.microsoft.com/office/powerpoint/2010/main" val="23408961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4319736"/>
          </a:xfrm>
        </p:spPr>
        <p:txBody>
          <a:bodyPr>
            <a:normAutofit/>
          </a:bodyPr>
          <a:lstStyle/>
          <a:p>
            <a:r>
              <a:rPr lang="fr-FR" b="1" dirty="0">
                <a:solidFill>
                  <a:srgbClr val="FF0000"/>
                </a:solidFill>
              </a:rPr>
              <a:t>MODE DE PREUVE LICITE</a:t>
            </a:r>
            <a:endParaRPr lang="fr-FR" dirty="0">
              <a:solidFill>
                <a:srgbClr val="FF0000"/>
              </a:solidFill>
            </a:endParaRPr>
          </a:p>
          <a:p>
            <a:endParaRPr lang="fr-FR" b="1" dirty="0"/>
          </a:p>
          <a:p>
            <a:r>
              <a:rPr lang="fr-FR" b="1" dirty="0"/>
              <a:t>Les relevés de facturation téléphonique correspondant au poste du salarié sont licites</a:t>
            </a:r>
            <a:endParaRPr lang="fr-FR" dirty="0"/>
          </a:p>
          <a:p>
            <a:endParaRPr lang="fr-CH" dirty="0"/>
          </a:p>
          <a:p>
            <a:r>
              <a:rPr lang="fr-FR" dirty="0"/>
              <a:t>●  Ne constitue pas un mode illicite de preuve la production par l'employeur des relevés de facturation téléphonique qui lui sont adressés par la société France Télécom pour le règlement des communications correspondant au poste du salarié.</a:t>
            </a:r>
          </a:p>
          <a:p>
            <a:r>
              <a:rPr lang="fr-FR" dirty="0"/>
              <a:t>C'est sans encourir les griefs du moyen que la Cour d'Appel s'est fondée sur ces relevés de facturation pour constater la réalité du grief imputé au salarié. (</a:t>
            </a:r>
            <a:r>
              <a:rPr lang="fr-FR" dirty="0" err="1"/>
              <a:t>Cass.Soc</a:t>
            </a:r>
            <a:r>
              <a:rPr lang="fr-FR" dirty="0"/>
              <a:t> 11 mars 1998  - Cahiers Prud'homaux n̊ 9 de 2001 p.164).</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78</a:t>
            </a:fld>
            <a:endParaRPr lang="fr-FR"/>
          </a:p>
        </p:txBody>
      </p:sp>
    </p:spTree>
    <p:extLst>
      <p:ext uri="{BB962C8B-B14F-4D97-AF65-F5344CB8AC3E}">
        <p14:creationId xmlns:p14="http://schemas.microsoft.com/office/powerpoint/2010/main" val="29108981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4319736"/>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L'utilisation d'écoutes afin de se conformer aux directives boursières est licite</a:t>
            </a:r>
            <a:endParaRPr lang="fr-FR" dirty="0"/>
          </a:p>
          <a:p>
            <a:endParaRPr lang="fr-CH" dirty="0"/>
          </a:p>
          <a:p>
            <a:r>
              <a:rPr lang="fr-FR" dirty="0"/>
              <a:t>●  L'employeur a le droit de contrôler et de surveiller l'activité de ses salariés pendant le temps de travail; seul l'emploi de procédé clandestin de surveillance est illicite , la cour d'appel qui a relevé que les salariés avaient été dûment avertis de ce que leurs conversations téléphoniques seraient écoutées, a pu décider que les écoutes réalisées constituaient un mode de preuve valable. (</a:t>
            </a:r>
            <a:r>
              <a:rPr lang="fr-FR" dirty="0" err="1"/>
              <a:t>Cass.Soc</a:t>
            </a:r>
            <a:r>
              <a:rPr lang="fr-FR" dirty="0"/>
              <a:t>. 14 mars 2000 - Cahiers Prud'homaux n̊9 de 2001 p.163).</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79</a:t>
            </a:fld>
            <a:endParaRPr lang="fr-FR"/>
          </a:p>
        </p:txBody>
      </p:sp>
    </p:spTree>
    <p:extLst>
      <p:ext uri="{BB962C8B-B14F-4D97-AF65-F5344CB8AC3E}">
        <p14:creationId xmlns:p14="http://schemas.microsoft.com/office/powerpoint/2010/main" val="2234589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46BD13-C125-4AB7-A2CD-377AB54E27E2}"/>
              </a:ext>
            </a:extLst>
          </p:cNvPr>
          <p:cNvSpPr>
            <a:spLocks noGrp="1"/>
          </p:cNvSpPr>
          <p:nvPr>
            <p:ph type="title"/>
          </p:nvPr>
        </p:nvSpPr>
        <p:spPr/>
        <p:txBody>
          <a:bodyPr/>
          <a:lstStyle/>
          <a:p>
            <a:endParaRPr lang="fr-CH"/>
          </a:p>
        </p:txBody>
      </p:sp>
      <p:sp>
        <p:nvSpPr>
          <p:cNvPr id="3" name="Espace réservé du contenu 2">
            <a:extLst>
              <a:ext uri="{FF2B5EF4-FFF2-40B4-BE49-F238E27FC236}">
                <a16:creationId xmlns:a16="http://schemas.microsoft.com/office/drawing/2014/main" id="{B097BF9D-5533-49A6-A82D-7CA315ACE453}"/>
              </a:ext>
            </a:extLst>
          </p:cNvPr>
          <p:cNvSpPr>
            <a:spLocks noGrp="1"/>
          </p:cNvSpPr>
          <p:nvPr>
            <p:ph idx="1"/>
          </p:nvPr>
        </p:nvSpPr>
        <p:spPr>
          <a:xfrm>
            <a:off x="899592" y="1628800"/>
            <a:ext cx="7634809" cy="4752528"/>
          </a:xfrm>
        </p:spPr>
        <p:txBody>
          <a:bodyPr/>
          <a:lstStyle/>
          <a:p>
            <a:r>
              <a:rPr lang="fr-FR" sz="2400" b="1" dirty="0"/>
              <a:t>Cinq modes de preuve figurent dans le code civil au sein du chapitre III relatif aux « différents modes de preuve » : il s'agit:</a:t>
            </a:r>
          </a:p>
          <a:p>
            <a:r>
              <a:rPr lang="fr-FR" sz="2400" b="1" dirty="0"/>
              <a:t> de l'écrit, </a:t>
            </a:r>
          </a:p>
          <a:p>
            <a:r>
              <a:rPr lang="fr-FR" sz="2400" b="1" dirty="0"/>
              <a:t>du témoignage, </a:t>
            </a:r>
          </a:p>
          <a:p>
            <a:r>
              <a:rPr lang="fr-FR" sz="2400" b="1" dirty="0"/>
              <a:t>des présomptions, </a:t>
            </a:r>
          </a:p>
          <a:p>
            <a:r>
              <a:rPr lang="fr-FR" sz="2400" b="1" dirty="0"/>
              <a:t>de l'aveu </a:t>
            </a:r>
          </a:p>
          <a:p>
            <a:r>
              <a:rPr lang="fr-FR" sz="2400" b="1" dirty="0"/>
              <a:t>et du serment.</a:t>
            </a:r>
          </a:p>
          <a:p>
            <a:endParaRPr lang="fr-CH" dirty="0"/>
          </a:p>
        </p:txBody>
      </p:sp>
      <p:sp>
        <p:nvSpPr>
          <p:cNvPr id="4" name="Espace réservé du numéro de diapositive 3">
            <a:extLst>
              <a:ext uri="{FF2B5EF4-FFF2-40B4-BE49-F238E27FC236}">
                <a16:creationId xmlns:a16="http://schemas.microsoft.com/office/drawing/2014/main" id="{B5622CB1-4B4F-4162-B05D-3AAA2FC3FA32}"/>
              </a:ext>
            </a:extLst>
          </p:cNvPr>
          <p:cNvSpPr>
            <a:spLocks noGrp="1"/>
          </p:cNvSpPr>
          <p:nvPr>
            <p:ph type="sldNum" sz="quarter" idx="12"/>
          </p:nvPr>
        </p:nvSpPr>
        <p:spPr/>
        <p:txBody>
          <a:bodyPr/>
          <a:lstStyle/>
          <a:p>
            <a:fld id="{4E839628-53B8-46E3-A46E-0962E43FFA3C}" type="slidenum">
              <a:rPr lang="fr-FR" smtClean="0"/>
              <a:t>8</a:t>
            </a:fld>
            <a:endParaRPr lang="fr-FR"/>
          </a:p>
        </p:txBody>
      </p:sp>
    </p:spTree>
    <p:extLst>
      <p:ext uri="{BB962C8B-B14F-4D97-AF65-F5344CB8AC3E}">
        <p14:creationId xmlns:p14="http://schemas.microsoft.com/office/powerpoint/2010/main" val="29928413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fontScale="92500" lnSpcReduction="10000"/>
          </a:bodyPr>
          <a:lstStyle/>
          <a:p>
            <a:r>
              <a:rPr lang="fr-FR" b="1" dirty="0">
                <a:solidFill>
                  <a:srgbClr val="FF0000"/>
                </a:solidFill>
              </a:rPr>
              <a:t>MODE DE PREUVE LICITE</a:t>
            </a:r>
            <a:endParaRPr lang="fr-FR" dirty="0">
              <a:solidFill>
                <a:srgbClr val="FF0000"/>
              </a:solidFill>
            </a:endParaRPr>
          </a:p>
          <a:p>
            <a:r>
              <a:rPr lang="fr-FR" b="1" dirty="0"/>
              <a:t> La mise en place des procédés de surveillance des entrepôts ou autres locaux dans lesquels les salariés ne travaillent pas est licite</a:t>
            </a:r>
            <a:endParaRPr lang="fr-FR" dirty="0"/>
          </a:p>
          <a:p>
            <a:endParaRPr lang="fr-CH" dirty="0"/>
          </a:p>
          <a:p>
            <a:r>
              <a:rPr lang="fr-FR" dirty="0"/>
              <a:t>● Si, aux termes de l'article L. 432-2-1 du Code du travail, le comité d'entreprise est informé et consulté préalablement à la décision de mise en </a:t>
            </a:r>
            <a:r>
              <a:rPr lang="fr-FR" dirty="0" err="1"/>
              <a:t>oeuvre</a:t>
            </a:r>
            <a:r>
              <a:rPr lang="fr-FR" dirty="0"/>
              <a:t> dans l'entreprise, sur les moyens ou les techniques permettant un contrôle de l'activité des salariés, ce qui interdit à l'employeur de se servir de moyens de preuve obtenus à l'aide de procédés de surveillance qui n'auraient pas été portés préalablement à la connaissance des salariés, l'employeur est libre de mettre en place des procédés de surveillance des entrepôts ou autres locaux de rangement dans lesquels les salariés ne travaillent pas ; la cour d'appel, ayant constaté que le système de vidéosurveillance avait été installé par l'employeur dans un entrepôt de marchandise et qu'il n'enregistrait pas l'activité de salariés affectés à un poste de travail déterminé, a pu retenir, à l'appui de sa décision, ce moyen de preuve ; (</a:t>
            </a:r>
            <a:r>
              <a:rPr lang="fr-FR" dirty="0" err="1"/>
              <a:t>Cass.Soc</a:t>
            </a:r>
            <a:r>
              <a:rPr lang="fr-FR" dirty="0"/>
              <a:t> 31/01/01  n̊98-44290 Bull 01 V n̊28)</a:t>
            </a:r>
          </a:p>
          <a:p>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80</a:t>
            </a:fld>
            <a:endParaRPr lang="fr-FR"/>
          </a:p>
        </p:txBody>
      </p:sp>
    </p:spTree>
    <p:extLst>
      <p:ext uri="{BB962C8B-B14F-4D97-AF65-F5344CB8AC3E}">
        <p14:creationId xmlns:p14="http://schemas.microsoft.com/office/powerpoint/2010/main" val="11936312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4319736"/>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Un système d'exploitation intégrant un mode de traçage permettant d'identifier les consultants des comptes est licite</a:t>
            </a:r>
            <a:endParaRPr lang="fr-FR" dirty="0"/>
          </a:p>
          <a:p>
            <a:endParaRPr lang="fr-CH" dirty="0"/>
          </a:p>
          <a:p>
            <a:r>
              <a:rPr lang="fr-FR" dirty="0"/>
              <a:t>● Le fait pour une banque de mettre en place un système d'exploitation intégrant un mode de traçage permettant d'identifier les consultants des comptes, ne peut être assimilé ni à la collecte d'une information personnelle au sens de l'article L. 121-8 du Code du travail, ni au recours à une preuve illicite, le travail effectué par utilisation de l'informatique ne pouvant avoir pour effet de conférer l'anonymat aux tâches effectuées par les salariés (</a:t>
            </a:r>
            <a:r>
              <a:rPr lang="fr-FR" dirty="0" err="1"/>
              <a:t>Cass.Soc</a:t>
            </a:r>
            <a:r>
              <a:rPr lang="fr-FR" dirty="0"/>
              <a:t> 18/07/00 N̊ de pourvoi : 98-43485)</a:t>
            </a:r>
          </a:p>
          <a:p>
            <a:r>
              <a:rPr lang="fr-FR" b="1" dirty="0"/>
              <a:t> </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81</a:t>
            </a:fld>
            <a:endParaRPr lang="fr-FR"/>
          </a:p>
        </p:txBody>
      </p:sp>
    </p:spTree>
    <p:extLst>
      <p:ext uri="{BB962C8B-B14F-4D97-AF65-F5344CB8AC3E}">
        <p14:creationId xmlns:p14="http://schemas.microsoft.com/office/powerpoint/2010/main" val="5474900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5297F1-0861-4722-A0D1-8796EC80E851}"/>
              </a:ext>
            </a:extLst>
          </p:cNvPr>
          <p:cNvSpPr>
            <a:spLocks noGrp="1"/>
          </p:cNvSpPr>
          <p:nvPr>
            <p:ph type="title"/>
          </p:nvPr>
        </p:nvSpPr>
        <p:spPr/>
        <p:txBody>
          <a:bodyPr/>
          <a:lstStyle/>
          <a:p>
            <a:r>
              <a:rPr lang="fr-FR" dirty="0"/>
              <a:t>Mais par contre:</a:t>
            </a:r>
            <a:endParaRPr lang="fr-CH" dirty="0"/>
          </a:p>
        </p:txBody>
      </p:sp>
      <p:sp>
        <p:nvSpPr>
          <p:cNvPr id="3" name="Espace réservé du contenu 2">
            <a:extLst>
              <a:ext uri="{FF2B5EF4-FFF2-40B4-BE49-F238E27FC236}">
                <a16:creationId xmlns:a16="http://schemas.microsoft.com/office/drawing/2014/main" id="{B20FD575-9F30-455D-85D4-19C8701F6C2F}"/>
              </a:ext>
            </a:extLst>
          </p:cNvPr>
          <p:cNvSpPr>
            <a:spLocks noGrp="1"/>
          </p:cNvSpPr>
          <p:nvPr>
            <p:ph idx="1"/>
          </p:nvPr>
        </p:nvSpPr>
        <p:spPr>
          <a:xfrm>
            <a:off x="1403649" y="2133600"/>
            <a:ext cx="7130752" cy="3777622"/>
          </a:xfrm>
        </p:spPr>
        <p:txBody>
          <a:bodyPr/>
          <a:lstStyle/>
          <a:p>
            <a:r>
              <a:rPr lang="fr-FR" dirty="0" err="1"/>
              <a:t>Cass.soc</a:t>
            </a:r>
            <a:r>
              <a:rPr lang="fr-FR" dirty="0"/>
              <a:t>., 17déc. 2079,pourvoin°78-11.792, arrêtn°7695FS-P+B </a:t>
            </a:r>
          </a:p>
          <a:p>
            <a:r>
              <a:rPr lang="fr-FR" sz="2400" dirty="0"/>
              <a:t>Est un moyen de preuve illicite, faute d'information et de consultation préalable du comité d'entreprise, l'utilisation de l'outil de traçabilité informatique mis en placedansunétablissementbancairepermettantderestituerl'ensembledesconsultations de comptes effectuées </a:t>
            </a:r>
            <a:r>
              <a:rPr lang="fr-FR" sz="2400" dirty="0" err="1"/>
              <a:t>pa</a:t>
            </a:r>
            <a:r>
              <a:rPr lang="fr-FR" sz="2400" dirty="0"/>
              <a:t> run employé.</a:t>
            </a:r>
          </a:p>
          <a:p>
            <a:endParaRPr lang="fr-CH" dirty="0"/>
          </a:p>
        </p:txBody>
      </p:sp>
      <p:sp>
        <p:nvSpPr>
          <p:cNvPr id="4" name="Espace réservé du numéro de diapositive 3">
            <a:extLst>
              <a:ext uri="{FF2B5EF4-FFF2-40B4-BE49-F238E27FC236}">
                <a16:creationId xmlns:a16="http://schemas.microsoft.com/office/drawing/2014/main" id="{A529B383-7BEC-4411-89E5-C404E14395D0}"/>
              </a:ext>
            </a:extLst>
          </p:cNvPr>
          <p:cNvSpPr>
            <a:spLocks noGrp="1"/>
          </p:cNvSpPr>
          <p:nvPr>
            <p:ph type="sldNum" sz="quarter" idx="12"/>
          </p:nvPr>
        </p:nvSpPr>
        <p:spPr/>
        <p:txBody>
          <a:bodyPr/>
          <a:lstStyle/>
          <a:p>
            <a:fld id="{4E839628-53B8-46E3-A46E-0962E43FFA3C}" type="slidenum">
              <a:rPr lang="fr-FR" smtClean="0"/>
              <a:t>82</a:t>
            </a:fld>
            <a:endParaRPr lang="fr-FR"/>
          </a:p>
        </p:txBody>
      </p:sp>
    </p:spTree>
    <p:extLst>
      <p:ext uri="{BB962C8B-B14F-4D97-AF65-F5344CB8AC3E}">
        <p14:creationId xmlns:p14="http://schemas.microsoft.com/office/powerpoint/2010/main" val="27643389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4319736"/>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La simple surveillance par un supérieur hiérarchique est licite</a:t>
            </a:r>
            <a:endParaRPr lang="fr-FR" dirty="0"/>
          </a:p>
          <a:p>
            <a:r>
              <a:rPr lang="fr-FR" dirty="0"/>
              <a:t>● La simple surveillance d'un salarié faite sur les lieux du travail par son supérieur hiérarchique, même en l'absence d'information préalable du salarié, ne constitue pas en soi un mode de preuve illicite. (Soc.  26 avril 2006. N̊ 04-43.582. BICC 645 N̊1577).</a:t>
            </a:r>
          </a:p>
          <a:p>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83</a:t>
            </a:fld>
            <a:endParaRPr lang="fr-FR"/>
          </a:p>
        </p:txBody>
      </p:sp>
    </p:spTree>
    <p:extLst>
      <p:ext uri="{BB962C8B-B14F-4D97-AF65-F5344CB8AC3E}">
        <p14:creationId xmlns:p14="http://schemas.microsoft.com/office/powerpoint/2010/main" val="12764197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4319736"/>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Le SMS constitue un moyen de preuve recevable</a:t>
            </a:r>
            <a:endParaRPr lang="fr-CH" dirty="0"/>
          </a:p>
          <a:p>
            <a:r>
              <a:rPr lang="fr-FR" dirty="0"/>
              <a:t> ●  Si l'enregistrement d'une conversation téléphonique privée, effectué à l'insu de l'auteur des propos invoqués, est un procédé déloyal rendant irrecevable en justice la preuve ainsi obtenue, il n'en est pas de même de l'utilisation par le destinataire des messages écrits téléphoniquement adressés, dits SMS, dont l'auteur ne peut ignorer qu'ils sont enregistrés par l'appareil récepteur. Une cour d'appel a pu ainsi souverainement apprécié que les SMS envoyés à la salariée le 24 août 1998 et constatés par huissier ainsi que les autres éléments de preuve soumis à son examen établissaient la preuve d'un harcèlement. (Cass. soc., 23mai 2007, n̊06-43.209 P+B+R+I - Sem. Soc. Lamy n̊1309)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84</a:t>
            </a:fld>
            <a:endParaRPr lang="fr-FR"/>
          </a:p>
        </p:txBody>
      </p:sp>
    </p:spTree>
    <p:extLst>
      <p:ext uri="{BB962C8B-B14F-4D97-AF65-F5344CB8AC3E}">
        <p14:creationId xmlns:p14="http://schemas.microsoft.com/office/powerpoint/2010/main" val="54498978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4319736"/>
          </a:xfrm>
        </p:spPr>
        <p:txBody>
          <a:bodyPr>
            <a:normAutofit/>
          </a:bodyPr>
          <a:lstStyle/>
          <a:p>
            <a:r>
              <a:rPr lang="fr-FR" b="1" dirty="0">
                <a:solidFill>
                  <a:srgbClr val="FF0000"/>
                </a:solidFill>
              </a:rPr>
              <a:t>MODE DE PREUVE LICITE</a:t>
            </a:r>
            <a:endParaRPr lang="fr-FR" dirty="0">
              <a:solidFill>
                <a:srgbClr val="FF0000"/>
              </a:solidFill>
            </a:endParaRPr>
          </a:p>
          <a:p>
            <a:r>
              <a:rPr lang="fr-FR" sz="2400" b="1" dirty="0"/>
              <a:t> </a:t>
            </a:r>
            <a:r>
              <a:rPr lang="fr-FR" sz="2400" dirty="0"/>
              <a:t>●  Le message téléphonique vocal dont l'auteur ne peut ignorer qu'il est enregistré par l'appareil récepteur constitue un moyen de preuve recevable (Cass. Soc 06/02/13 n̊11-23738).</a:t>
            </a:r>
          </a:p>
          <a:p>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85</a:t>
            </a:fld>
            <a:endParaRPr lang="fr-FR"/>
          </a:p>
        </p:txBody>
      </p:sp>
    </p:spTree>
    <p:extLst>
      <p:ext uri="{BB962C8B-B14F-4D97-AF65-F5344CB8AC3E}">
        <p14:creationId xmlns:p14="http://schemas.microsoft.com/office/powerpoint/2010/main" val="125311961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fontScale="92500" lnSpcReduction="10000"/>
          </a:bodyPr>
          <a:lstStyle/>
          <a:p>
            <a:r>
              <a:rPr lang="fr-FR" b="1" dirty="0">
                <a:solidFill>
                  <a:srgbClr val="FF0000"/>
                </a:solidFill>
              </a:rPr>
              <a:t>MODE DE PREUVE LICITE</a:t>
            </a:r>
            <a:endParaRPr lang="fr-FR" dirty="0">
              <a:solidFill>
                <a:srgbClr val="FF0000"/>
              </a:solidFill>
            </a:endParaRPr>
          </a:p>
          <a:p>
            <a:r>
              <a:rPr lang="fr-FR" b="1" dirty="0"/>
              <a:t> </a:t>
            </a:r>
            <a:r>
              <a:rPr lang="fr-FR" dirty="0"/>
              <a:t>● </a:t>
            </a:r>
            <a:r>
              <a:rPr lang="fr-FR" b="1" dirty="0"/>
              <a:t>Une clé USB, dès lors qu’elle est connectée à un outil informatique mis à la disposition du salarié par l’employeur </a:t>
            </a:r>
            <a:r>
              <a:rPr lang="fr-FR" dirty="0"/>
              <a:t>pour l’exécution du contrat de travail, est présumée utilisée à des fins professionnelles. </a:t>
            </a:r>
          </a:p>
          <a:p>
            <a:r>
              <a:rPr lang="fr-FR" dirty="0"/>
              <a:t>En conséquence, les dossiers et fichiers non identifiés comme personnels qu’elle contient sont présumés avoir un caractère professionnel, de sorte que l’employeur peut y avoir accès hors la présence du salarié. (Soc. - 12 février 2013. N̊ 11-28.649).</a:t>
            </a:r>
          </a:p>
          <a:p>
            <a:r>
              <a:rPr lang="fr-FR" b="1" dirty="0"/>
              <a:t>La dénomination donnée au disque dur ne peut conférer un caractère personnel à l'ensemble de son contenu</a:t>
            </a:r>
          </a:p>
          <a:p>
            <a:r>
              <a:rPr lang="fr-FR" dirty="0"/>
              <a:t>●  La cour d'appel, qui a retenu que la dénomination "D:/données personnelles" du disque dur de l'ordinateur du salarié ne pouvait lui permettre d'utiliser celui-ci à des fins purement privées et en interdire ainsi l'accès à l'employeur, en a légitimement déduit que les fichiers litigieux, qui n'étaient pas identifiés comme étant "privés" selon les préconisations de la charte informatique, pouvaient être régulièrement ouverts par l'employeur (Cass.soc.04/07/12 n̊11-12502).</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86</a:t>
            </a:fld>
            <a:endParaRPr lang="fr-FR"/>
          </a:p>
        </p:txBody>
      </p:sp>
    </p:spTree>
    <p:extLst>
      <p:ext uri="{BB962C8B-B14F-4D97-AF65-F5344CB8AC3E}">
        <p14:creationId xmlns:p14="http://schemas.microsoft.com/office/powerpoint/2010/main" val="66151901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Audit le travail d’une salariée</a:t>
            </a:r>
            <a:endParaRPr lang="fr-FR" dirty="0"/>
          </a:p>
          <a:p>
            <a:endParaRPr lang="fr-CH" dirty="0"/>
          </a:p>
          <a:p>
            <a:r>
              <a:rPr lang="fr-FR" dirty="0"/>
              <a:t>  La réalisation d'un " audit " aux fins d'entretiens avec une salariée et de sondage sur des pièces comptables ou juridiques ne constitue pas un élément de preuve obtenu par un moyen illicite. (Soc. 26 janv. 2016, FS-P+B, n̊ 14-19.002).</a:t>
            </a:r>
          </a:p>
          <a:p>
            <a:r>
              <a:rPr lang="fr-FR" dirty="0"/>
              <a:t>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87</a:t>
            </a:fld>
            <a:endParaRPr lang="fr-FR"/>
          </a:p>
        </p:txBody>
      </p:sp>
    </p:spTree>
    <p:extLst>
      <p:ext uri="{BB962C8B-B14F-4D97-AF65-F5344CB8AC3E}">
        <p14:creationId xmlns:p14="http://schemas.microsoft.com/office/powerpoint/2010/main" val="69991595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Les informations fournies par un chronotachygraphe constituent un mode de preuve licite</a:t>
            </a:r>
            <a:endParaRPr lang="fr-FR" dirty="0"/>
          </a:p>
          <a:p>
            <a:endParaRPr lang="fr-CH" dirty="0"/>
          </a:p>
          <a:p>
            <a:r>
              <a:rPr lang="fr-FR" dirty="0"/>
              <a:t>Il résulte des Règlements (CEE) n̊ 3821/85 du Conseil du 20 décembre 1985 et (CE) n̊ 561/2006 du Parlement européen et du Conseil du 15 mars 2006 que les entreprises de transport routier doivent équiper leurs véhicules d'un chronotachygraphe, sous peine de sanctions pénales. Il en résulte que l'absence de déclaration de cet appareil à la commission nationale de l'informatique et des libertés ne saurait priver l'employeur de la possibilité de se prévaloir, à l'égard du salarié chauffeur routier, des informations fournies par ce matériel de contrôle dont le salarié ne peut ignorer l'existence (Soc 4 janvier 2014 N̊ de pourvoi: 12-16218).</a:t>
            </a:r>
            <a:r>
              <a:rPr lang="fr-FR" b="1" dirty="0"/>
              <a:t> </a:t>
            </a:r>
            <a:r>
              <a:rPr lang="fr-FR" dirty="0"/>
              <a:t>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88</a:t>
            </a:fld>
            <a:endParaRPr lang="fr-FR"/>
          </a:p>
        </p:txBody>
      </p:sp>
    </p:spTree>
    <p:extLst>
      <p:ext uri="{BB962C8B-B14F-4D97-AF65-F5344CB8AC3E}">
        <p14:creationId xmlns:p14="http://schemas.microsoft.com/office/powerpoint/2010/main" val="81814129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sz="2000" b="1" dirty="0">
                <a:solidFill>
                  <a:srgbClr val="FF0000"/>
                </a:solidFill>
              </a:rPr>
              <a:t>MODE DE PREUVE LICITE</a:t>
            </a:r>
            <a:endParaRPr lang="fr-FR" sz="2000" dirty="0">
              <a:solidFill>
                <a:srgbClr val="FF0000"/>
              </a:solidFill>
            </a:endParaRPr>
          </a:p>
          <a:p>
            <a:r>
              <a:rPr lang="fr-FR" sz="2000" b="1" dirty="0"/>
              <a:t> </a:t>
            </a:r>
            <a:r>
              <a:rPr lang="fr-FR" sz="2000" dirty="0"/>
              <a:t>  Contrôle des favoris et des connexions Internet Les connexions établies par un salarié sur des sites Internet grâce à l'outil informatique mis à sa disposition par son employeur pour l'exécution de son travail sont présumées avoir un caractère professionnel, de sorte que l'employeur peut les rechercher en dehors de la présence du salarié (Cass. soc., 9 juill. 2008, no 06-45.800). </a:t>
            </a:r>
          </a:p>
          <a:p>
            <a:r>
              <a:rPr lang="fr-FR" sz="2000" dirty="0"/>
              <a:t>De même, l'employeur peut vérifier la liste des favoris du salarié, en ce qu'ils constituent un fichier professionnel. Il peut donc en rechercher les connexions en l'absence du salarié (Cass. soc., 9 févr. 2010, no 08-45.253). </a:t>
            </a:r>
            <a:endParaRPr lang="fr-FR" sz="2000"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89</a:t>
            </a:fld>
            <a:endParaRPr lang="fr-FR"/>
          </a:p>
        </p:txBody>
      </p:sp>
    </p:spTree>
    <p:extLst>
      <p:ext uri="{BB962C8B-B14F-4D97-AF65-F5344CB8AC3E}">
        <p14:creationId xmlns:p14="http://schemas.microsoft.com/office/powerpoint/2010/main" val="2154105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74638"/>
            <a:ext cx="7355160" cy="1570186"/>
          </a:xfrm>
        </p:spPr>
        <p:txBody>
          <a:bodyPr>
            <a:normAutofit/>
          </a:bodyPr>
          <a:lstStyle/>
          <a:p>
            <a:r>
              <a:rPr lang="fr-FR" b="1" dirty="0"/>
              <a:t>Les textes applicables :</a:t>
            </a:r>
            <a:endParaRPr lang="fr-FR" dirty="0"/>
          </a:p>
        </p:txBody>
      </p:sp>
      <p:sp>
        <p:nvSpPr>
          <p:cNvPr id="3" name="Espace réservé du contenu 2"/>
          <p:cNvSpPr>
            <a:spLocks noGrp="1"/>
          </p:cNvSpPr>
          <p:nvPr>
            <p:ph idx="1"/>
          </p:nvPr>
        </p:nvSpPr>
        <p:spPr>
          <a:xfrm>
            <a:off x="539552" y="1916832"/>
            <a:ext cx="8229600" cy="2913187"/>
          </a:xfrm>
        </p:spPr>
        <p:txBody>
          <a:bodyPr>
            <a:normAutofit/>
          </a:bodyPr>
          <a:lstStyle/>
          <a:p>
            <a:pPr algn="just"/>
            <a:r>
              <a:rPr lang="fr-FR" sz="2400" b="1" dirty="0"/>
              <a:t>L'article 1315 du code civil</a:t>
            </a:r>
          </a:p>
          <a:p>
            <a:r>
              <a:rPr lang="fr-FR" sz="2400" b="1" dirty="0"/>
              <a:t>L’article 6 du code de procédure civile</a:t>
            </a:r>
          </a:p>
          <a:p>
            <a:r>
              <a:rPr lang="fr-FR" sz="2400" b="1" dirty="0"/>
              <a:t>Les articles 9 et suivants du code de procédure civile</a:t>
            </a:r>
          </a:p>
          <a:p>
            <a:r>
              <a:rPr lang="fr-FR" sz="2400" b="1" dirty="0"/>
              <a:t>L’article 145 du code de procédure civile</a:t>
            </a:r>
          </a:p>
          <a:p>
            <a:r>
              <a:rPr lang="fr-FR" sz="2400" b="1" dirty="0"/>
              <a:t>Les dispositions spécifiques du code du travail</a:t>
            </a:r>
          </a:p>
          <a:p>
            <a:endParaRPr lang="fr-FR" b="1" dirty="0"/>
          </a:p>
          <a:p>
            <a:pPr algn="just"/>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E4671439-00AE-4A57-A03E-F05B42B7865D}"/>
              </a:ext>
            </a:extLst>
          </p:cNvPr>
          <p:cNvSpPr>
            <a:spLocks noGrp="1"/>
          </p:cNvSpPr>
          <p:nvPr>
            <p:ph type="sldNum" sz="quarter" idx="12"/>
          </p:nvPr>
        </p:nvSpPr>
        <p:spPr/>
        <p:txBody>
          <a:bodyPr/>
          <a:lstStyle/>
          <a:p>
            <a:fld id="{4E839628-53B8-46E3-A46E-0962E43FFA3C}" type="slidenum">
              <a:rPr lang="fr-FR" smtClean="0"/>
              <a:t>9</a:t>
            </a:fld>
            <a:endParaRPr lang="fr-FR"/>
          </a:p>
        </p:txBody>
      </p:sp>
    </p:spTree>
    <p:extLst>
      <p:ext uri="{BB962C8B-B14F-4D97-AF65-F5344CB8AC3E}">
        <p14:creationId xmlns:p14="http://schemas.microsoft.com/office/powerpoint/2010/main" val="189126654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Correspondances écrites reçues sur le lieu de travail La chambre mixte de la Cour de cassation a décidé que l'employeur ne peut se voir reprocher d'avoir ouvert un courrier adressé à un salarié qui ne comportait pas la mention « personnel », ce courrier devant être présumé professionnel. Pour la Haute Juridiction "« le pli litigieux était arrivé sous une simple enveloppe commerciale démunie de toute mention relative à son caractère personnel ; qu'en l'état de ces motifs dont il se déduisait que cet envoi avait pu être considéré, par erreur, comme ayant un caractère professionnel, la cour d'appel a exactement décidé que son ouverture était licite »" (Cass. ch. mixte, 18 mai 2007, no 05-40.803 ; voir dans le même sens, Cass. soc., 11 juill. 2012, no 11-22.972). Il s'en déduit que si l'enveloppe comporte la mention « personnel », l'employeur ne peut ouvrir ce courrier et ne peut sanctionner le salarié pour avoir reçu un courrier personnel. </a:t>
            </a:r>
            <a:r>
              <a:rPr lang="fr-FR" dirty="0"/>
              <a:t>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90</a:t>
            </a:fld>
            <a:endParaRPr lang="fr-FR"/>
          </a:p>
        </p:txBody>
      </p:sp>
    </p:spTree>
    <p:extLst>
      <p:ext uri="{BB962C8B-B14F-4D97-AF65-F5344CB8AC3E}">
        <p14:creationId xmlns:p14="http://schemas.microsoft.com/office/powerpoint/2010/main" val="162482594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Intervention sur l'ordinateur à la demande du salarié Lorsque le salarié est lui-même à l'origine de la demande d'un nettoyage de son disque dur, il ne saurait être reproché à son employeur de l'avoir sanctionné pour faute grave suite aux faits découverts lors de l'opération. Il ne s'agissait pas d'un procédé illicite de surveillance (Cass. soc., 10 oct. 2007, no 06-43.816). </a:t>
            </a:r>
            <a:r>
              <a:rPr lang="fr-FR" dirty="0"/>
              <a:t>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91</a:t>
            </a:fld>
            <a:endParaRPr lang="fr-FR"/>
          </a:p>
        </p:txBody>
      </p:sp>
    </p:spTree>
    <p:extLst>
      <p:ext uri="{BB962C8B-B14F-4D97-AF65-F5344CB8AC3E}">
        <p14:creationId xmlns:p14="http://schemas.microsoft.com/office/powerpoint/2010/main" val="6141197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400" dirty="0"/>
              <a:t>Si l'employeur a le droit de contrôler et de surveiller l'activité de ses salariés pendant le temps de travail, tout enregistrement, quels qu'en soient les motifs, d'images ou de paroles à leur insu, constitue un mode de preuve illicite » (Cass. soc. 20 nov. 1991, Bull. civ. V, no 519, D. 1992.73, note Y. </a:t>
            </a:r>
            <a:r>
              <a:rPr lang="fr-FR" sz="2400" dirty="0" err="1"/>
              <a:t>Chauvy</a:t>
            </a:r>
            <a:r>
              <a:rPr lang="fr-FR" sz="2400" dirty="0"/>
              <a:t>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92</a:t>
            </a:fld>
            <a:endParaRPr lang="fr-FR"/>
          </a:p>
        </p:txBody>
      </p:sp>
    </p:spTree>
    <p:extLst>
      <p:ext uri="{BB962C8B-B14F-4D97-AF65-F5344CB8AC3E}">
        <p14:creationId xmlns:p14="http://schemas.microsoft.com/office/powerpoint/2010/main" val="16060262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400" dirty="0"/>
              <a:t>constituent un mode de preuve illicite les comptes rendus de filature effectués par un détective privé, à qui l'employeur avait demandé de suivre un salarié (Cass. soc. 22 mai 1995, Bull. civ. V, no 164 ; 4 févr. 1998, ibid. V, no 64).</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93</a:t>
            </a:fld>
            <a:endParaRPr lang="fr-FR"/>
          </a:p>
        </p:txBody>
      </p:sp>
    </p:spTree>
    <p:extLst>
      <p:ext uri="{BB962C8B-B14F-4D97-AF65-F5344CB8AC3E}">
        <p14:creationId xmlns:p14="http://schemas.microsoft.com/office/powerpoint/2010/main" val="24895994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2" y="1662892"/>
            <a:ext cx="7634808" cy="4862452"/>
          </a:xfrm>
        </p:spPr>
        <p:txBody>
          <a:bodyPr>
            <a:normAutofit/>
          </a:bodyPr>
          <a:lstStyle/>
          <a:p>
            <a:r>
              <a:rPr lang="fr-FR" sz="2400" b="1" dirty="0"/>
              <a:t>La loyauté de la preuve et le salarié</a:t>
            </a:r>
          </a:p>
          <a:p>
            <a:r>
              <a:rPr lang="fr-FR" sz="2400" dirty="0"/>
              <a:t>Le salarié peut-il produire, dans le cadre du procès qui l'oppose à son employeur, et sans l'accord de ce dernier, des documents qui appartiennent à l'entreprise ? Si la chambre sociale l'admet depuis longtemps, elle subordonne néanmoins cette faculté au respect de certaines conditions. Tout d'abord, le salarié ne peut produire ces documents que dans le seul dessein de préparer sa défense (Cass. soc. 2 déc. 1998, Bull. civ. V, no 535 ; 24 oct. 1995, no 94-42.293) </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94</a:t>
            </a:fld>
            <a:endParaRPr lang="fr-FR"/>
          </a:p>
        </p:txBody>
      </p:sp>
    </p:spTree>
    <p:extLst>
      <p:ext uri="{BB962C8B-B14F-4D97-AF65-F5344CB8AC3E}">
        <p14:creationId xmlns:p14="http://schemas.microsoft.com/office/powerpoint/2010/main" val="1617088782"/>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1377</TotalTime>
  <Words>10291</Words>
  <Application>Microsoft Office PowerPoint</Application>
  <PresentationFormat>Affichage à l'écran (4:3)</PresentationFormat>
  <Paragraphs>490</Paragraphs>
  <Slides>94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94</vt:i4>
      </vt:variant>
    </vt:vector>
  </HeadingPairs>
  <TitlesOfParts>
    <vt:vector size="99" baseType="lpstr">
      <vt:lpstr>Arial</vt:lpstr>
      <vt:lpstr>Calibri</vt:lpstr>
      <vt:lpstr>Century Gothic</vt:lpstr>
      <vt:lpstr>Wingdings 3</vt:lpstr>
      <vt:lpstr>Brin</vt:lpstr>
      <vt:lpstr>Formation  des 9 &amp; 10 mars 2019</vt:lpstr>
      <vt:lpstr>En justice, il ne suffit pas d’avoir raison : encore faut-il le prouver !</vt:lpstr>
      <vt:lpstr>Présentation PowerPoint</vt:lpstr>
      <vt:lpstr>Le rôle du juge </vt:lpstr>
      <vt:lpstr>L'article 1353 du code civil, relatif à la preuve des obligations, pose un principe général en proclamant :</vt:lpstr>
      <vt:lpstr> Seules les parties introduisent l'instance, hors les cas où la loi en dispose autrement. Elles ont la liberté d'y mettre fin avant qu'elle ne s'éteigne par l'effet du jugement ou en vertu de la loi.  (Article 1 du code de procédure civile)</vt:lpstr>
      <vt:lpstr>A l'appui de leurs prétentions, les parties ont la charge d'alléguer les faits propres à les fonder. (Article 6 du code de procédure civile)</vt:lpstr>
      <vt:lpstr>Présentation PowerPoint</vt:lpstr>
      <vt:lpstr>Les textes applicables :</vt:lpstr>
      <vt:lpstr>LA CHARGE DE LA PREUVE </vt:lpstr>
      <vt:lpstr> au civil, c'est aux parties elles-mêmes qu'appartient la charge de la preuve. </vt:lpstr>
      <vt:lpstr>LA CHARGE DE LA PREUVE</vt:lpstr>
      <vt:lpstr>■ Le juge (le conseiller)ne se substitue pas aux parties, il s’enquiert des besoins des parties.  ■Le juge (le conseiller)ne doit pas suppléer la carence des parties mais il doit permettre à une partie qui ne détient pas un élément de preuve de se le faire communiquer.</vt:lpstr>
      <vt:lpstr>LA CHARGE DE LA PREUVE</vt:lpstr>
      <vt:lpstr>CHARGE DE LA PREUVE INCOMBANT AU DEMANDEUR</vt:lpstr>
      <vt:lpstr>CHARGE DE LA PREUVE INCOMBANT AU DEMANDEUR</vt:lpstr>
      <vt:lpstr>CHARGE DE LA PREUVE INCOMBANT AU DEMANDEUR</vt:lpstr>
      <vt:lpstr>CHARGE DE LA PREUVE INCOMBANT AU DEMANDEUR</vt:lpstr>
      <vt:lpstr>CHARGE DE LA PREUVE INCOMBANT AU DEMANDEUR</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Motivation de la lettre de licenciement </vt:lpstr>
      <vt:lpstr> la possibilité de précision ultérieure : </vt:lpstr>
      <vt:lpstr>Présentation PowerPoint</vt:lpstr>
      <vt:lpstr> la possibilité de précision ultérieure : </vt:lpstr>
      <vt:lpstr>LES PREUVES FOURNIES PAR LES DEUX PARTIES AU PROCES</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 en cas de discrimination</vt:lpstr>
      <vt:lpstr>LE DOUTE</vt:lpstr>
      <vt:lpstr>LE DOUTE QUI PROFITE AU SALARIÉ</vt:lpstr>
      <vt:lpstr>LE DOUTE QUI PROFITE AU SALARIÉ</vt:lpstr>
      <vt:lpstr>LE DOUTE QUI PROFITE AU SALARIÉ</vt:lpstr>
      <vt:lpstr>LE DOUTE QUI PROFITE AU SALARIÉ</vt:lpstr>
      <vt:lpstr>LE DOUTE QUI PROFITE AU SALARIÉ</vt:lpstr>
      <vt:lpstr>Pouvoir du juge face au doute </vt:lpstr>
      <vt:lpstr>LA MISE EN ETAT</vt:lpstr>
      <vt:lpstr>LA MISE EN ETAT</vt:lpstr>
      <vt:lpstr>LA MISE EN ETAT</vt:lpstr>
      <vt:lpstr>Modes de preuve</vt:lpstr>
      <vt:lpstr>Modes de preuve</vt:lpstr>
      <vt:lpstr>Les preuves fournies par les parties</vt:lpstr>
      <vt:lpstr>Les preuves ordonnées par le juge</vt:lpstr>
      <vt:lpstr>Les autres modes de preuves </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Mais par contre: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Bastard</dc:creator>
  <cp:lastModifiedBy>BASTARD Pierre</cp:lastModifiedBy>
  <cp:revision>60</cp:revision>
  <dcterms:created xsi:type="dcterms:W3CDTF">2017-03-14T21:00:58Z</dcterms:created>
  <dcterms:modified xsi:type="dcterms:W3CDTF">2020-03-08T00:35:23Z</dcterms:modified>
</cp:coreProperties>
</file>