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88"/>
  </p:notesMasterIdLst>
  <p:sldIdLst>
    <p:sldId id="256" r:id="rId2"/>
    <p:sldId id="257" r:id="rId3"/>
    <p:sldId id="258" r:id="rId4"/>
    <p:sldId id="259" r:id="rId5"/>
    <p:sldId id="260" r:id="rId6"/>
    <p:sldId id="261" r:id="rId7"/>
    <p:sldId id="268" r:id="rId8"/>
    <p:sldId id="269" r:id="rId9"/>
    <p:sldId id="270" r:id="rId10"/>
    <p:sldId id="262" r:id="rId11"/>
    <p:sldId id="263" r:id="rId12"/>
    <p:sldId id="264" r:id="rId13"/>
    <p:sldId id="265" r:id="rId14"/>
    <p:sldId id="266" r:id="rId15"/>
    <p:sldId id="267" r:id="rId16"/>
    <p:sldId id="272" r:id="rId17"/>
    <p:sldId id="273" r:id="rId18"/>
    <p:sldId id="416" r:id="rId19"/>
    <p:sldId id="417" r:id="rId20"/>
    <p:sldId id="274" r:id="rId21"/>
    <p:sldId id="278" r:id="rId22"/>
    <p:sldId id="279" r:id="rId23"/>
    <p:sldId id="275" r:id="rId24"/>
    <p:sldId id="276" r:id="rId25"/>
    <p:sldId id="280" r:id="rId26"/>
    <p:sldId id="283" r:id="rId27"/>
    <p:sldId id="284" r:id="rId28"/>
    <p:sldId id="285" r:id="rId29"/>
    <p:sldId id="286" r:id="rId30"/>
    <p:sldId id="287" r:id="rId31"/>
    <p:sldId id="281" r:id="rId32"/>
    <p:sldId id="282" r:id="rId33"/>
    <p:sldId id="288" r:id="rId34"/>
    <p:sldId id="289" r:id="rId35"/>
    <p:sldId id="292" r:id="rId36"/>
    <p:sldId id="293" r:id="rId37"/>
    <p:sldId id="295" r:id="rId38"/>
    <p:sldId id="296" r:id="rId39"/>
    <p:sldId id="297" r:id="rId40"/>
    <p:sldId id="298" r:id="rId41"/>
    <p:sldId id="294" r:id="rId42"/>
    <p:sldId id="290" r:id="rId43"/>
    <p:sldId id="291" r:id="rId44"/>
    <p:sldId id="299" r:id="rId45"/>
    <p:sldId id="300" r:id="rId46"/>
    <p:sldId id="301" r:id="rId47"/>
    <p:sldId id="392" r:id="rId48"/>
    <p:sldId id="393" r:id="rId49"/>
    <p:sldId id="444" r:id="rId50"/>
    <p:sldId id="394" r:id="rId51"/>
    <p:sldId id="396" r:id="rId52"/>
    <p:sldId id="397" r:id="rId53"/>
    <p:sldId id="398" r:id="rId54"/>
    <p:sldId id="395" r:id="rId55"/>
    <p:sldId id="399" r:id="rId56"/>
    <p:sldId id="418" r:id="rId57"/>
    <p:sldId id="400" r:id="rId58"/>
    <p:sldId id="401" r:id="rId59"/>
    <p:sldId id="402" r:id="rId60"/>
    <p:sldId id="403" r:id="rId61"/>
    <p:sldId id="302" r:id="rId62"/>
    <p:sldId id="303" r:id="rId63"/>
    <p:sldId id="305" r:id="rId64"/>
    <p:sldId id="304" r:id="rId65"/>
    <p:sldId id="306" r:id="rId66"/>
    <p:sldId id="307" r:id="rId67"/>
    <p:sldId id="308" r:id="rId68"/>
    <p:sldId id="309" r:id="rId69"/>
    <p:sldId id="310" r:id="rId70"/>
    <p:sldId id="405" r:id="rId71"/>
    <p:sldId id="404" r:id="rId72"/>
    <p:sldId id="406" r:id="rId73"/>
    <p:sldId id="407" r:id="rId74"/>
    <p:sldId id="408" r:id="rId75"/>
    <p:sldId id="409" r:id="rId76"/>
    <p:sldId id="414" r:id="rId77"/>
    <p:sldId id="410" r:id="rId78"/>
    <p:sldId id="445" r:id="rId79"/>
    <p:sldId id="446" r:id="rId80"/>
    <p:sldId id="447" r:id="rId81"/>
    <p:sldId id="448" r:id="rId82"/>
    <p:sldId id="449" r:id="rId83"/>
    <p:sldId id="450" r:id="rId84"/>
    <p:sldId id="415" r:id="rId85"/>
    <p:sldId id="411" r:id="rId86"/>
    <p:sldId id="412" r:id="rId87"/>
    <p:sldId id="413" r:id="rId88"/>
    <p:sldId id="383" r:id="rId89"/>
    <p:sldId id="384" r:id="rId90"/>
    <p:sldId id="386" r:id="rId91"/>
    <p:sldId id="387" r:id="rId92"/>
    <p:sldId id="388" r:id="rId93"/>
    <p:sldId id="389" r:id="rId94"/>
    <p:sldId id="390" r:id="rId95"/>
    <p:sldId id="391" r:id="rId96"/>
    <p:sldId id="385" r:id="rId97"/>
    <p:sldId id="380" r:id="rId98"/>
    <p:sldId id="381" r:id="rId99"/>
    <p:sldId id="382" r:id="rId100"/>
    <p:sldId id="361" r:id="rId101"/>
    <p:sldId id="360" r:id="rId102"/>
    <p:sldId id="362" r:id="rId103"/>
    <p:sldId id="363" r:id="rId104"/>
    <p:sldId id="311" r:id="rId105"/>
    <p:sldId id="364" r:id="rId106"/>
    <p:sldId id="419" r:id="rId107"/>
    <p:sldId id="437" r:id="rId108"/>
    <p:sldId id="316" r:id="rId109"/>
    <p:sldId id="317" r:id="rId110"/>
    <p:sldId id="318" r:id="rId111"/>
    <p:sldId id="319" r:id="rId112"/>
    <p:sldId id="320" r:id="rId113"/>
    <p:sldId id="321" r:id="rId114"/>
    <p:sldId id="322" r:id="rId115"/>
    <p:sldId id="323" r:id="rId116"/>
    <p:sldId id="324" r:id="rId117"/>
    <p:sldId id="325" r:id="rId118"/>
    <p:sldId id="326" r:id="rId119"/>
    <p:sldId id="327" r:id="rId120"/>
    <p:sldId id="328" r:id="rId121"/>
    <p:sldId id="329" r:id="rId122"/>
    <p:sldId id="330" r:id="rId123"/>
    <p:sldId id="331" r:id="rId124"/>
    <p:sldId id="332" r:id="rId125"/>
    <p:sldId id="333" r:id="rId126"/>
    <p:sldId id="334" r:id="rId127"/>
    <p:sldId id="335" r:id="rId128"/>
    <p:sldId id="336" r:id="rId129"/>
    <p:sldId id="337" r:id="rId130"/>
    <p:sldId id="338" r:id="rId131"/>
    <p:sldId id="339" r:id="rId132"/>
    <p:sldId id="340" r:id="rId133"/>
    <p:sldId id="341" r:id="rId134"/>
    <p:sldId id="342" r:id="rId135"/>
    <p:sldId id="343" r:id="rId136"/>
    <p:sldId id="312" r:id="rId137"/>
    <p:sldId id="344" r:id="rId138"/>
    <p:sldId id="420" r:id="rId139"/>
    <p:sldId id="345" r:id="rId140"/>
    <p:sldId id="346" r:id="rId141"/>
    <p:sldId id="347" r:id="rId142"/>
    <p:sldId id="348" r:id="rId143"/>
    <p:sldId id="349" r:id="rId144"/>
    <p:sldId id="350" r:id="rId145"/>
    <p:sldId id="351" r:id="rId146"/>
    <p:sldId id="352" r:id="rId147"/>
    <p:sldId id="353" r:id="rId148"/>
    <p:sldId id="354" r:id="rId149"/>
    <p:sldId id="355" r:id="rId150"/>
    <p:sldId id="356" r:id="rId151"/>
    <p:sldId id="357" r:id="rId152"/>
    <p:sldId id="358" r:id="rId153"/>
    <p:sldId id="422" r:id="rId154"/>
    <p:sldId id="359" r:id="rId155"/>
    <p:sldId id="313" r:id="rId156"/>
    <p:sldId id="365" r:id="rId157"/>
    <p:sldId id="366" r:id="rId158"/>
    <p:sldId id="421" r:id="rId159"/>
    <p:sldId id="367" r:id="rId160"/>
    <p:sldId id="368" r:id="rId161"/>
    <p:sldId id="370" r:id="rId162"/>
    <p:sldId id="371" r:id="rId163"/>
    <p:sldId id="372" r:id="rId164"/>
    <p:sldId id="373" r:id="rId165"/>
    <p:sldId id="374" r:id="rId166"/>
    <p:sldId id="375" r:id="rId167"/>
    <p:sldId id="376" r:id="rId168"/>
    <p:sldId id="377" r:id="rId169"/>
    <p:sldId id="378" r:id="rId170"/>
    <p:sldId id="379" r:id="rId171"/>
    <p:sldId id="314" r:id="rId172"/>
    <p:sldId id="315" r:id="rId173"/>
    <p:sldId id="424" r:id="rId174"/>
    <p:sldId id="425" r:id="rId175"/>
    <p:sldId id="428" r:id="rId176"/>
    <p:sldId id="429" r:id="rId177"/>
    <p:sldId id="430" r:id="rId178"/>
    <p:sldId id="431" r:id="rId179"/>
    <p:sldId id="432" r:id="rId180"/>
    <p:sldId id="433" r:id="rId181"/>
    <p:sldId id="434" r:id="rId182"/>
    <p:sldId id="435" r:id="rId183"/>
    <p:sldId id="426" r:id="rId184"/>
    <p:sldId id="427" r:id="rId185"/>
    <p:sldId id="423" r:id="rId186"/>
    <p:sldId id="436" r:id="rId18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sorterViewPr>
    <p:cViewPr>
      <p:scale>
        <a:sx n="100" d="100"/>
        <a:sy n="100" d="100"/>
      </p:scale>
      <p:origin x="0" y="27924"/>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5" Type="http://schemas.openxmlformats.org/officeDocument/2006/relationships/slide" Target="slides/slide174.xml"/><Relationship Id="rId170" Type="http://schemas.openxmlformats.org/officeDocument/2006/relationships/slide" Target="slides/slide169.xml"/><Relationship Id="rId191" Type="http://schemas.openxmlformats.org/officeDocument/2006/relationships/theme" Target="theme/theme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186" Type="http://schemas.openxmlformats.org/officeDocument/2006/relationships/slide" Target="slides/slide185.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tableStyles" Target="tableStyle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presProps" Target="pres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0" Type="http://schemas.openxmlformats.org/officeDocument/2006/relationships/viewProps" Target="view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DE7EF96-6F85-49D1-8319-A8700684BE85}" type="datetimeFigureOut">
              <a:rPr lang="fr-FR" smtClean="0"/>
              <a:t>12/12/2019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AE7691-DAF1-4ECB-8F2D-23BDAC3901C4}" type="slidenum">
              <a:rPr lang="fr-FR" smtClean="0"/>
              <a:t>‹N°›</a:t>
            </a:fld>
            <a:endParaRPr lang="fr-FR"/>
          </a:p>
        </p:txBody>
      </p:sp>
    </p:spTree>
    <p:extLst>
      <p:ext uri="{BB962C8B-B14F-4D97-AF65-F5344CB8AC3E}">
        <p14:creationId xmlns:p14="http://schemas.microsoft.com/office/powerpoint/2010/main" val="8064021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r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smtClean="0"/>
              <a:t>Modifiez le style du titre</a:t>
            </a:r>
            <a:endParaRPr kumimoji="0" lang="en-US"/>
          </a:p>
        </p:txBody>
      </p:sp>
      <p:sp>
        <p:nvSpPr>
          <p:cNvPr id="17" name="Sous-titr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Modifiez le style des sous-titres du masque</a:t>
            </a:r>
            <a:endParaRPr kumimoji="0" lang="en-US"/>
          </a:p>
        </p:txBody>
      </p:sp>
      <p:grpSp>
        <p:nvGrpSpPr>
          <p:cNvPr id="2" name="Groupe 1"/>
          <p:cNvGrpSpPr/>
          <p:nvPr/>
        </p:nvGrpSpPr>
        <p:grpSpPr>
          <a:xfrm>
            <a:off x="-3765" y="4953000"/>
            <a:ext cx="9147765"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B785660D-15BA-4F13-9231-69EB38FFD0D2}" type="datetime1">
              <a:rPr lang="fr-FR" smtClean="0"/>
              <a:t>12/12/2019</a:t>
            </a:fld>
            <a:endParaRPr lang="fr-FR"/>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lang="fr-FR"/>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6ABB9615-BA1F-4444-94D3-BA4F7D5B02AF}"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1481329"/>
            <a:ext cx="8229600" cy="4386071"/>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F24E4B24-3AA8-4F86-92E6-FF748FF44015}" type="datetime1">
              <a:rPr lang="fr-FR" smtClean="0"/>
              <a:t>12/12/2019</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6ABB9615-BA1F-4444-94D3-BA4F7D5B02AF}"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4013" y="274640"/>
            <a:ext cx="1777470" cy="5592761"/>
          </a:xfrm>
        </p:spPr>
        <p:txBody>
          <a:bodyPr vert="eaVert"/>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9E33D5A1-F43D-4A75-A6D3-9DA4D58DC3B8}" type="datetime1">
              <a:rPr lang="fr-FR" smtClean="0"/>
              <a:t>12/12/2019</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6ABB9615-BA1F-4444-94D3-BA4F7D5B02AF}"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5D661783-F1BB-4C75-88EE-71D958641588}" type="datetime1">
              <a:rPr lang="fr-FR" smtClean="0"/>
              <a:t>12/12/2019</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6ABB9615-BA1F-4444-94D3-BA4F7D5B02AF}" type="slidenum">
              <a:rPr lang="fr-FR" smtClean="0"/>
              <a:t>‹N°›</a:t>
            </a:fld>
            <a:endParaRPr lang="fr-FR"/>
          </a:p>
        </p:txBody>
      </p:sp>
      <p:sp>
        <p:nvSpPr>
          <p:cNvPr id="7" name="Titre 6"/>
          <p:cNvSpPr>
            <a:spLocks noGrp="1"/>
          </p:cNvSpPr>
          <p:nvPr>
            <p:ph type="title"/>
          </p:nvPr>
        </p:nvSpPr>
        <p:spPr/>
        <p:txBody>
          <a:bodyPr rtlCol="0"/>
          <a:lstStyle>
            <a:extLst/>
          </a:lstStyle>
          <a:p>
            <a:r>
              <a:rPr kumimoji="0" lang="fr-FR" smtClean="0"/>
              <a:t>Modifiez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extLst/>
          </a:lstStyle>
          <a:p>
            <a:fld id="{8480CCC1-BC5F-41FF-AAFB-C5BA9888A40C}" type="datetime1">
              <a:rPr lang="fr-FR" smtClean="0"/>
              <a:t>12/12/2019</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6ABB9615-BA1F-4444-94D3-BA4F7D5B02AF}" type="slidenum">
              <a:rPr lang="fr-FR" smtClean="0"/>
              <a:t>‹N°›</a:t>
            </a:fld>
            <a:endParaRPr lang="fr-F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CB53F2ED-2E16-47C2-BC39-FC8310EF74D7}" type="datetime1">
              <a:rPr lang="fr-FR" smtClean="0"/>
              <a:t>12/12/2019</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6ABB9615-BA1F-4444-94D3-BA4F7D5B02AF}" type="slidenum">
              <a:rPr lang="fr-FR" smtClean="0"/>
              <a:t>‹N°›</a:t>
            </a:fld>
            <a:endParaRPr lang="fr-FR"/>
          </a:p>
        </p:txBody>
      </p:sp>
      <p:sp>
        <p:nvSpPr>
          <p:cNvPr id="8" name="Titre 7"/>
          <p:cNvSpPr>
            <a:spLocks noGrp="1"/>
          </p:cNvSpPr>
          <p:nvPr>
            <p:ph type="title"/>
          </p:nvPr>
        </p:nvSpPr>
        <p:spPr/>
        <p:txBody>
          <a:bodyPr rtlCol="0"/>
          <a:lstStyle>
            <a:extLst/>
          </a:lstStyle>
          <a:p>
            <a:r>
              <a:rPr kumimoji="0" lang="fr-FR" smtClean="0"/>
              <a:t>Modifiez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D335F35B-1B85-45D0-8DCC-E7BB8B995D10}" type="datetime1">
              <a:rPr lang="fr-FR" smtClean="0"/>
              <a:t>12/12/2019</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6ABB9615-BA1F-4444-94D3-BA4F7D5B02AF}"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extLst/>
          </a:lstStyle>
          <a:p>
            <a:fld id="{B25F2202-D789-4AFA-A5D2-8D79FC2A9926}" type="datetime1">
              <a:rPr lang="fr-FR" smtClean="0"/>
              <a:t>12/12/2019</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6ABB9615-BA1F-4444-94D3-BA4F7D5B02AF}" type="slidenum">
              <a:rPr lang="fr-FR" smtClean="0"/>
              <a:t>‹N°›</a:t>
            </a:fld>
            <a:endParaRPr lang="fr-FR"/>
          </a:p>
        </p:txBody>
      </p:sp>
      <p:sp>
        <p:nvSpPr>
          <p:cNvPr id="6" name="Titre 5"/>
          <p:cNvSpPr>
            <a:spLocks noGrp="1"/>
          </p:cNvSpPr>
          <p:nvPr>
            <p:ph type="title"/>
          </p:nvPr>
        </p:nvSpPr>
        <p:spPr/>
        <p:txBody>
          <a:bodyPr rtlCol="0"/>
          <a:lstStyle>
            <a:extLst/>
          </a:lstStyle>
          <a:p>
            <a:r>
              <a:rPr kumimoji="0" lang="fr-FR" smtClean="0"/>
              <a:t>Modifiez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4CF49458-132E-4794-B599-5838A0856D89}" type="datetime1">
              <a:rPr lang="fr-FR" smtClean="0"/>
              <a:t>12/12/2019</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6ABB9615-BA1F-4444-94D3-BA4F7D5B02AF}"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smtClean="0"/>
              <a:t>Modifiez le style du titre</a:t>
            </a:r>
            <a:endParaRPr kumimoji="0" lang="en-US"/>
          </a:p>
        </p:txBody>
      </p:sp>
      <p:sp>
        <p:nvSpPr>
          <p:cNvPr id="3" name="Espace réservé du text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727032" y="6407944"/>
            <a:ext cx="1920240" cy="365760"/>
          </a:xfrm>
        </p:spPr>
        <p:txBody>
          <a:bodyPr/>
          <a:lstStyle>
            <a:extLst/>
          </a:lstStyle>
          <a:p>
            <a:fld id="{4E0A0B29-63E4-4DE8-B45D-BA795DDDBA35}" type="datetime1">
              <a:rPr lang="fr-FR" smtClean="0"/>
              <a:t>12/12/2019</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6ABB9615-BA1F-4444-94D3-BA4F7D5B02AF}"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smtClean="0"/>
              <a:t>Modifiez les styles du texte du masque</a:t>
            </a:r>
          </a:p>
        </p:txBody>
      </p:sp>
      <p:sp>
        <p:nvSpPr>
          <p:cNvPr id="3" name="Espace réservé pour une imag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smtClean="0"/>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C4196972-C0DA-4466-94DD-4A3FC138B26D}" type="datetime1">
              <a:rPr lang="fr-FR" smtClean="0"/>
              <a:t>12/12/2019</a:t>
            </a:fld>
            <a:endParaRPr lang="fr-FR"/>
          </a:p>
        </p:txBody>
      </p:sp>
      <p:sp>
        <p:nvSpPr>
          <p:cNvPr id="6" name="Espace réservé du pied de page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r-FR"/>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6ABB9615-BA1F-4444-94D3-BA4F7D5B02AF}" type="slidenum">
              <a:rPr lang="fr-FR" smtClean="0"/>
              <a:t>‹N°›</a:t>
            </a:fld>
            <a:endParaRPr lang="fr-FR"/>
          </a:p>
        </p:txBody>
      </p:sp>
      <p:sp>
        <p:nvSpPr>
          <p:cNvPr id="2" name="Titr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smtClean="0"/>
              <a:t>Modifiez le style du titre</a:t>
            </a:r>
            <a:endParaRPr kumimoji="0" lang="en-US"/>
          </a:p>
        </p:txBody>
      </p:sp>
      <p:sp>
        <p:nvSpPr>
          <p:cNvPr id="8" name="Forme libre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e libre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le rect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cteur droit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e libre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le rect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cteur droi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fr-FR" smtClean="0"/>
              <a:t>Modifiez le style du titre</a:t>
            </a:r>
            <a:endParaRPr kumimoji="0" lang="en-US"/>
          </a:p>
        </p:txBody>
      </p:sp>
      <p:sp>
        <p:nvSpPr>
          <p:cNvPr id="30" name="Espace réservé du texte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D8B68FB-2974-4099-A261-CABC7366A395}" type="datetime1">
              <a:rPr lang="fr-FR" smtClean="0"/>
              <a:t>12/12/2019</a:t>
            </a:fld>
            <a:endParaRPr lang="fr-FR"/>
          </a:p>
        </p:txBody>
      </p:sp>
      <p:sp>
        <p:nvSpPr>
          <p:cNvPr id="22" name="Espace réservé du pied de page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r-FR"/>
          </a:p>
        </p:txBody>
      </p:sp>
      <p:sp>
        <p:nvSpPr>
          <p:cNvPr id="18" name="Espace réservé du numéro de diapositiv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ABB9615-BA1F-4444-94D3-BA4F7D5B02AF}"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1367&amp;idArticle=LEGIARTI000006585208&amp;dateTexte=&amp;categorieLien=cid" TargetMode="External"/><Relationship Id="rId2" Type="http://schemas.openxmlformats.org/officeDocument/2006/relationships/hyperlink" Target="https://www.legifrance.gouv.fr/affichCodeArticle.do?cidTexte=LEGITEXT000006071367&amp;idArticle=LEGIARTI000006585193&amp;dateTexte=&amp;categorieLien=cid"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2050&amp;idArticle=LEGIARTI000006901225&amp;dateTexte=&amp;categorieLien=cid" TargetMode="External"/><Relationship Id="rId2" Type="http://schemas.openxmlformats.org/officeDocument/2006/relationships/hyperlink" Target="https://www.legifrance.gouv.fr/affichCodeArticle.do?cidTexte=LEGITEXT000006072050&amp;idArticle=LEGIARTI000006901202&amp;dateTexte=&amp;categorieLien=cid" TargetMode="External"/><Relationship Id="rId1" Type="http://schemas.openxmlformats.org/officeDocument/2006/relationships/slideLayout" Target="../slideLayouts/slideLayout2.xml"/><Relationship Id="rId5" Type="http://schemas.openxmlformats.org/officeDocument/2006/relationships/hyperlink" Target="https://www.legifrance.gouv.fr/affichCodeArticle.do?cidTexte=LEGITEXT000006072050&amp;idArticle=LEGIARTI000006901196&amp;dateTexte=&amp;categorieLien=cid" TargetMode="External"/><Relationship Id="rId4" Type="http://schemas.openxmlformats.org/officeDocument/2006/relationships/hyperlink" Target="https://www.legifrance.gouv.fr/affichCodeArticle.do?cidTexte=LEGITEXT000006072050&amp;idArticle=LEGIARTI000006901195&amp;dateTexte=&amp;categorieLien=cid" TargetMode="External"/></Relationships>
</file>

<file path=ppt/slides/_rels/slide116.xml.rels><?xml version="1.0" encoding="UTF-8" standalone="yes"?>
<Relationships xmlns="http://schemas.openxmlformats.org/package/2006/relationships"><Relationship Id="rId2" Type="http://schemas.openxmlformats.org/officeDocument/2006/relationships/hyperlink" Target="https://www.legifrance.gouv.fr/affichCodeArticle.do?cidTexte=LEGITEXT000006072050&amp;idArticle=LEGIARTI000033024658&amp;dateTexte=&amp;categorieLien=id"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www.legifrance.gouv.fr/affichJuriJudi.do?oldAction=rechJuriJudi&amp;idTexte=JURITEXT000026182947&amp;fastReqId=1029062252&amp;fastPos=1"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hyperlink" Target="https://travail-emploi.gouv.fr/droit-du-travail/les-contrats-de-travail/article/le-contrat-a-duree-determinee-a-objet-defini" TargetMode="Externa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hyperlink" Target="http://www.legifrance.gouv.fr/affichCodeArticle.do?idArticle=LEGIARTI000006901194&amp;cidTexte=LEGITEXT000006072050" TargetMode="Externa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hyperlink" Target="http://www.legifrance.gouv.fr/affichCodeArticle.do?idArticle=LEGIARTI000018532600&amp;cidTexte=LEGITEXT000006072050" TargetMode="External"/><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2" Type="http://schemas.openxmlformats.org/officeDocument/2006/relationships/hyperlink" Target="https://travail-emploi.gouv.fr/droit-du-travail/les-contrats-de-travail/article/le-contrat-vendanges" TargetMode="External"/><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3" Type="http://schemas.openxmlformats.org/officeDocument/2006/relationships/hyperlink" Target="http://www.legifrance.gouv.fr/affichCodeArticle.do?idArticle=LEGIARTI000006901196&amp;cidTexte=LEGITEXT000006072050" TargetMode="External"/><Relationship Id="rId2" Type="http://schemas.openxmlformats.org/officeDocument/2006/relationships/hyperlink" Target="http://www.legifrance.gouv.fr/affichCodeArticle.do?idArticle=LEGIARTI000018765556&amp;cidTexte=LEGITEXT000006072050" TargetMode="Externa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3" Type="http://schemas.openxmlformats.org/officeDocument/2006/relationships/hyperlink" Target="http://www.legifrance.gouv.fr/eli/decret/2017/5/9/ECFI1703923D/jo/texte" TargetMode="External"/><Relationship Id="rId2" Type="http://schemas.openxmlformats.org/officeDocument/2006/relationships/hyperlink" Target="http://www.legifrance.gouv.fr/affichCodeArticle.do?idArticle=LEGIARTI000033205254&amp;cidTexte=LEGITEXT000033205014"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2" Type="http://schemas.openxmlformats.org/officeDocument/2006/relationships/hyperlink" Target="http://www.legifrance.gouv.fr/affichCodeArticle.do?idArticle=LEGIARTI000006901194&amp;cidTexte=LEGITEXT000006072050" TargetMode="External"/><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hyperlink" Target="https://www.service-public.fr/particuliers/glossaire/R1092" TargetMode="Externa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hyperlink" Target="http://www.legifrance.gouv.fr/eli/arrete/2017/5/5/ETST1713866A/jo/texte"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2" Type="http://schemas.openxmlformats.org/officeDocument/2006/relationships/hyperlink" Target="https://travail-emploi.gouv.fr/droit-du-travail/les-contrats-de-travail/article/le-contrat-a-duree-determinee-cdd" TargetMode="External"/><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hyperlink" Target="https://www.legifrance.gouv.fr/affichIDCC.do;jsessionid=4D04C5758FADF0B6EC04FDFC9E274F92.tplgfr38s_2?idSectionTA=KALISCTA000030889484&amp;cidTexte=KALITEXT000030889478&amp;idConvention=KALICONT000005635728&amp;dateTexte=29990101" TargetMode="Externa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3" Type="http://schemas.openxmlformats.org/officeDocument/2006/relationships/hyperlink" Target="https://travail-emploi.gouv.fr/droit-du-travail/les-contrats-de-travail/article/le-contrat-de-travail-a-temps-partiel-definition-et-mise-en-place" TargetMode="External"/><Relationship Id="rId2" Type="http://schemas.openxmlformats.org/officeDocument/2006/relationships/hyperlink" Target="http://www.legifrance.gouv.fr/affichCodeArticle.do?cidTexte=LEGITEXT000006072050&amp;idArticle=LEGIARTI000006902483" TargetMode="Externa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2050&amp;idArticle=LEGIARTI000006902483&amp;dateTexte=&amp;categorieLien=cid" TargetMode="External"/><Relationship Id="rId2" Type="http://schemas.openxmlformats.org/officeDocument/2006/relationships/hyperlink" Target="https://www.legifrance.gouv.fr/affichTexteArticle.do;jsessionid=485E9B6E342E13D2835784F2BEF3ED0B.tplgfr37s_3?cidTexte=JORFTEXT000032983213&amp;idArticle=LEGIARTI000033001006&amp;dateTexte=20160810" TargetMode="External"/><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2" Type="http://schemas.openxmlformats.org/officeDocument/2006/relationships/hyperlink" Target="https://www.legifrance.gouv.fr/affichTexteArticle.do;jsessionid=485E9B6E342E13D2835784F2BEF3ED0B.tplgfr37s_3?cidTexte=JORFTEXT000035607348&amp;idArticle=LEGIARTI000035608981&amp;dateTexte=20170924" TargetMode="External"/><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2050&amp;idArticle=LEGIARTI000006904788&amp;dateTexte=&amp;categorieLien=cid" TargetMode="External"/><Relationship Id="rId2" Type="http://schemas.openxmlformats.org/officeDocument/2006/relationships/hyperlink" Target="https://www.legifrance.gouv.fr/affichTexteArticle.do;jsessionid=485E9B6E342E13D2835784F2BEF3ED0B.tplgfr37s_3?cidTexte=JORFTEXT000032983213&amp;idArticle=LEGIARTI000033000970&amp;dateTexte=20160810" TargetMode="External"/><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2050&amp;idArticle=LEGIARTI000006902458&amp;dateTexte=&amp;categorieLien=cid" TargetMode="External"/><Relationship Id="rId2" Type="http://schemas.openxmlformats.org/officeDocument/2006/relationships/hyperlink" Target="https://www.legifrance.gouv.fr/affichTexteArticle.do;jsessionid=485E9B6E342E13D2835784F2BEF3ED0B.tplgfr37s_3?cidTexte=JORFTEXT000032983213&amp;idArticle=LEGIARTI000033001006&amp;dateTexte=20160810"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3" Type="http://schemas.openxmlformats.org/officeDocument/2006/relationships/hyperlink" Target="https://www.legifrance.gouv.fr/affichTexteArticle.do;jsessionid=485E9B6E342E13D2835784F2BEF3ED0B.tplgfr37s_3?cidTexte=JORFTEXT000035607348&amp;idArticle=LEGIARTI000035608981&amp;dateTexte=20170924" TargetMode="External"/><Relationship Id="rId2" Type="http://schemas.openxmlformats.org/officeDocument/2006/relationships/hyperlink" Target="https://www.legifrance.gouv.fr/affichTexteArticle.do;jsessionid=485E9B6E342E13D2835784F2BEF3ED0B.tplgfr37s_3?cidTexte=JORFTEXT000032983213&amp;idArticle=LEGIARTI000033001006&amp;dateTexte=20160810" TargetMode="External"/><Relationship Id="rId1" Type="http://schemas.openxmlformats.org/officeDocument/2006/relationships/slideLayout" Target="../slideLayouts/slideLayout2.xml"/><Relationship Id="rId5" Type="http://schemas.openxmlformats.org/officeDocument/2006/relationships/hyperlink" Target="https://www.legifrance.gouv.fr/affichCodeArticle.do?cidTexte=LEGITEXT000006072050&amp;idArticle=LEGIARTI000006902462&amp;dateTexte=&amp;categorieLien=cid" TargetMode="External"/><Relationship Id="rId4" Type="http://schemas.openxmlformats.org/officeDocument/2006/relationships/hyperlink" Target="https://www.legifrance.gouv.fr/affichCodeArticle.do?cidTexte=LEGITEXT000006072050&amp;idArticle=LEGIARTI000006902459&amp;dateTexte=&amp;categorieLien=cid" TargetMode="External"/></Relationships>
</file>

<file path=ppt/slides/_rels/slide181.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2050&amp;idArticle=LEGIARTI000006902467&amp;dateTexte=&amp;categorieLien=cid" TargetMode="External"/><Relationship Id="rId2" Type="http://schemas.openxmlformats.org/officeDocument/2006/relationships/hyperlink" Target="https://www.legifrance.gouv.fr/affichTexteArticle.do;jsessionid=485E9B6E342E13D2835784F2BEF3ED0B.tplgfr37s_3?cidTexte=JORFTEXT000032983213&amp;idArticle=LEGIARTI000033001006&amp;dateTexte=20160810" TargetMode="External"/><Relationship Id="rId1" Type="http://schemas.openxmlformats.org/officeDocument/2006/relationships/slideLayout" Target="../slideLayouts/slideLayout2.xml"/><Relationship Id="rId4" Type="http://schemas.openxmlformats.org/officeDocument/2006/relationships/hyperlink" Target="https://www.legifrance.gouv.fr/affichCodeArticle.do?cidTexte=LEGITEXT000006072050&amp;idArticle=LEGIARTI000006902583&amp;dateTexte=&amp;categorieLien=cid" TargetMode="Externa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service-public.fr/professionnels-entreprises/vosdroits/F32887" TargetMode="External"/><Relationship Id="rId2" Type="http://schemas.openxmlformats.org/officeDocument/2006/relationships/hyperlink" Target="https://www.service-public.fr/professionnels-entreprises/vosdroits/F23844"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www.legifrance.gouv.fr/affichCodeArticle.do?cidTexte=LEGITEXT000006071367&amp;idArticle=LEGIARTI000006585405&amp;dateTexte=&amp;categorieLien=cid"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www.l-expert-comptable.com/a/37294-les-conventions-collectives.html" TargetMode="External"/><Relationship Id="rId2" Type="http://schemas.openxmlformats.org/officeDocument/2006/relationships/hyperlink" Target="https://www.l-expert-comptable.com/a/532319-conges-payes-et-rtt-comment-ca-marche.html"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hyperlink" Target="https://www.l-expert-comptable.com/a/530970-la-periode-d-essai-droits-et-devoirs-des-deux-parties.html" TargetMode="Externa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hyperlink" Target="https://www.net-iris.fr/veille-juridique/jurisprudence/30996/la-repartition-de-horaire-de-travail-sur-la-semaine-peut-etre-contractualisee.php" TargetMode="External"/><Relationship Id="rId2" Type="http://schemas.openxmlformats.org/officeDocument/2006/relationships/hyperlink" Target="https://www.net-iris.fr/contrat-expert/modele/234-clause-de-mobilite-geographique.php"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2" Type="http://schemas.openxmlformats.org/officeDocument/2006/relationships/hyperlink" Target="javascript:%20documentLink('IRJS0011-113075768')"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cassius.fr/procedure-de-resiliation-judiciaire-du-contrat-de-travail-fiche-pratique/"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cassius.fr/guide-sanction-disciplinaire-au-travail-fiche-pratique/"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idx="1"/>
          </p:nvPr>
        </p:nvSpPr>
        <p:spPr/>
        <p:txBody>
          <a:bodyPr/>
          <a:lstStyle/>
          <a:p>
            <a:pPr algn="ctr"/>
            <a:endParaRPr lang="fr-FR" sz="3200" b="1" dirty="0">
              <a:solidFill>
                <a:srgbClr val="C00000"/>
              </a:solidFill>
            </a:endParaRPr>
          </a:p>
          <a:p>
            <a:pPr algn="ctr"/>
            <a:r>
              <a:rPr lang="fr-FR" sz="3200" b="1" dirty="0" smtClean="0">
                <a:solidFill>
                  <a:srgbClr val="C00000"/>
                </a:solidFill>
              </a:rPr>
              <a:t>DU RECRUTEMENT A LA RUPTURE DU CONTRAT DE TRAVAIL</a:t>
            </a:r>
          </a:p>
          <a:p>
            <a:endParaRPr lang="fr-FR" dirty="0"/>
          </a:p>
          <a:p>
            <a:endParaRPr lang="fr-FR" dirty="0" smtClean="0"/>
          </a:p>
          <a:p>
            <a:r>
              <a:rPr lang="fr-FR" dirty="0" smtClean="0"/>
              <a:t>L’offre d’emploi</a:t>
            </a:r>
          </a:p>
          <a:p>
            <a:r>
              <a:rPr lang="fr-FR" dirty="0" smtClean="0"/>
              <a:t>Le choix du contrat</a:t>
            </a:r>
          </a:p>
          <a:p>
            <a:r>
              <a:rPr lang="fr-FR" dirty="0" smtClean="0"/>
              <a:t>Les clauses du contrat</a:t>
            </a:r>
          </a:p>
          <a:p>
            <a:r>
              <a:rPr lang="fr-FR" dirty="0" smtClean="0"/>
              <a:t>La rupture du contrat</a:t>
            </a:r>
            <a:endParaRPr lang="fr-FR" dirty="0"/>
          </a:p>
        </p:txBody>
      </p:sp>
      <p:sp>
        <p:nvSpPr>
          <p:cNvPr id="5" name="Titre 4"/>
          <p:cNvSpPr>
            <a:spLocks noGrp="1"/>
          </p:cNvSpPr>
          <p:nvPr>
            <p:ph type="title"/>
          </p:nvPr>
        </p:nvSpPr>
        <p:spPr/>
        <p:txBody>
          <a:bodyPr/>
          <a:lstStyle/>
          <a:p>
            <a:endParaRPr lang="fr-FR"/>
          </a:p>
        </p:txBody>
      </p:sp>
      <p:sp>
        <p:nvSpPr>
          <p:cNvPr id="2" name="Espace réservé du numéro de diapositive 1"/>
          <p:cNvSpPr>
            <a:spLocks noGrp="1"/>
          </p:cNvSpPr>
          <p:nvPr>
            <p:ph type="sldNum" sz="quarter" idx="12"/>
          </p:nvPr>
        </p:nvSpPr>
        <p:spPr/>
        <p:txBody>
          <a:bodyPr/>
          <a:lstStyle/>
          <a:p>
            <a:fld id="{6ABB9615-BA1F-4444-94D3-BA4F7D5B02AF}" type="slidenum">
              <a:rPr lang="fr-FR" smtClean="0"/>
              <a:t>1</a:t>
            </a:fld>
            <a:endParaRPr lang="fr-FR"/>
          </a:p>
        </p:txBody>
      </p:sp>
    </p:spTree>
    <p:extLst>
      <p:ext uri="{BB962C8B-B14F-4D97-AF65-F5344CB8AC3E}">
        <p14:creationId xmlns:p14="http://schemas.microsoft.com/office/powerpoint/2010/main" val="1501576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Lorsque l'employeur dispose d'un poste vacant, il peut être tenu de le proposer en priorité à certains </a:t>
            </a:r>
            <a:r>
              <a:rPr lang="fr-FR" dirty="0" smtClean="0"/>
              <a:t>qui sont </a:t>
            </a:r>
            <a:r>
              <a:rPr lang="fr-FR" dirty="0"/>
              <a:t>prioritaires :</a:t>
            </a:r>
            <a:r>
              <a:rPr lang="fr-FR" b="1" dirty="0" smtClean="0"/>
              <a:t> </a:t>
            </a:r>
          </a:p>
          <a:p>
            <a:endParaRPr lang="fr-FR" b="1" dirty="0" smtClean="0"/>
          </a:p>
          <a:p>
            <a:r>
              <a:rPr lang="fr-FR" dirty="0"/>
              <a:t>– les salariés à temps partiel qui veulent travailler à temps plein ou sur une durée du travail plus élevée, que l'emploi soit en CDI ou en CDD. Il en va de même pour les salariés à temps complet souhaitant passer à temps partiel. </a:t>
            </a:r>
          </a:p>
        </p:txBody>
      </p:sp>
      <p:sp>
        <p:nvSpPr>
          <p:cNvPr id="3" name="Titre 2"/>
          <p:cNvSpPr>
            <a:spLocks noGrp="1"/>
          </p:cNvSpPr>
          <p:nvPr>
            <p:ph type="title"/>
          </p:nvPr>
        </p:nvSpPr>
        <p:spPr/>
        <p:txBody>
          <a:bodyPr>
            <a:normAutofit/>
          </a:bodyPr>
          <a:lstStyle/>
          <a:p>
            <a:pPr algn="ctr"/>
            <a:r>
              <a:rPr lang="fr-FR" sz="2800" b="0" dirty="0"/>
              <a:t>Quels sont les salariés qui bénéficient d'une priorité d'emploi ?</a:t>
            </a:r>
            <a:r>
              <a:rPr lang="fr-FR" sz="2800" dirty="0" smtClean="0"/>
              <a:t> </a:t>
            </a:r>
            <a:endParaRPr lang="fr-FR" sz="2800"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10</a:t>
            </a:fld>
            <a:endParaRPr lang="fr-FR"/>
          </a:p>
        </p:txBody>
      </p:sp>
    </p:spTree>
    <p:extLst>
      <p:ext uri="{BB962C8B-B14F-4D97-AF65-F5344CB8AC3E}">
        <p14:creationId xmlns:p14="http://schemas.microsoft.com/office/powerpoint/2010/main" val="3474927262"/>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dirty="0" smtClean="0"/>
          </a:p>
          <a:p>
            <a:endParaRPr lang="fr-FR" dirty="0"/>
          </a:p>
          <a:p>
            <a:r>
              <a:rPr lang="fr-FR" dirty="0" smtClean="0"/>
              <a:t>EXTRAITS DE LA CONVENTION COLLECTIVE</a:t>
            </a:r>
            <a:endParaRPr lang="fr-FR" dirty="0"/>
          </a:p>
        </p:txBody>
      </p:sp>
      <p:sp>
        <p:nvSpPr>
          <p:cNvPr id="3" name="Titre 2"/>
          <p:cNvSpPr>
            <a:spLocks noGrp="1"/>
          </p:cNvSpPr>
          <p:nvPr>
            <p:ph type="title"/>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100</a:t>
            </a:fld>
            <a:endParaRPr lang="fr-FR"/>
          </a:p>
        </p:txBody>
      </p:sp>
    </p:spTree>
    <p:extLst>
      <p:ext uri="{BB962C8B-B14F-4D97-AF65-F5344CB8AC3E}">
        <p14:creationId xmlns:p14="http://schemas.microsoft.com/office/powerpoint/2010/main" val="232967025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79512" y="1481328"/>
            <a:ext cx="8784976" cy="4972008"/>
          </a:xfrm>
        </p:spPr>
        <p:txBody>
          <a:bodyPr>
            <a:normAutofit fontScale="77500" lnSpcReduction="20000"/>
          </a:bodyPr>
          <a:lstStyle/>
          <a:p>
            <a:r>
              <a:rPr lang="fr-FR" b="1" dirty="0" smtClean="0">
                <a:solidFill>
                  <a:srgbClr val="C00000"/>
                </a:solidFill>
              </a:rPr>
              <a:t>Toute </a:t>
            </a:r>
            <a:r>
              <a:rPr lang="fr-FR" b="1" dirty="0">
                <a:solidFill>
                  <a:srgbClr val="C00000"/>
                </a:solidFill>
              </a:rPr>
              <a:t>embauche de personnel, quel que soit son statut, doit faire l'objet d'un contrat de travail écrit qui sera établi entre l'employeur et le salarié</a:t>
            </a:r>
            <a:r>
              <a:rPr lang="fr-FR" dirty="0"/>
              <a:t>. Il doit comporter au minimum l'ensemble des informations définies ci-dessous : Le nom du salarié, l'intitulé du poste et la qualification conventionnelle qui y est attachée, la référence à la convention collective applicable, la durée de la période d'essai, le montant et l'indice de la rémunération ainsi que ses différentes composantes, y compris, s'il en existe, les primes et accessoires de salaire, le nom et l'adresse de la caisse complémentaire de retraite et celles de l'organisme de prévoyance. Une fiche de poste sera obligatoirement annexée au contrat de travail. Pour les contrats à durée déterminée, le contrat de travail devra également comporter le nom, la qualification du salarié remplacé et le motif du contrat, la date d'échéance du terme et, le cas échéant, une clause de renouvellement. Toute modification du contrat de travail ou de ses conditions d'exécution devront faire l'objet d'un avenant audit contrat. </a:t>
            </a:r>
          </a:p>
        </p:txBody>
      </p:sp>
      <p:sp>
        <p:nvSpPr>
          <p:cNvPr id="3" name="Titre 2"/>
          <p:cNvSpPr>
            <a:spLocks noGrp="1"/>
          </p:cNvSpPr>
          <p:nvPr>
            <p:ph type="title"/>
          </p:nvPr>
        </p:nvSpPr>
        <p:spPr/>
        <p:txBody>
          <a:bodyPr/>
          <a:lstStyle/>
          <a:p>
            <a:r>
              <a:rPr lang="fr-FR" dirty="0"/>
              <a:t>Article 10 En vigueur étendu </a:t>
            </a:r>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101</a:t>
            </a:fld>
            <a:endParaRPr lang="fr-FR"/>
          </a:p>
        </p:txBody>
      </p:sp>
    </p:spTree>
    <p:extLst>
      <p:ext uri="{BB962C8B-B14F-4D97-AF65-F5344CB8AC3E}">
        <p14:creationId xmlns:p14="http://schemas.microsoft.com/office/powerpoint/2010/main" val="266915508"/>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FR" dirty="0" smtClean="0"/>
              <a:t>1</a:t>
            </a:r>
            <a:r>
              <a:rPr lang="fr-FR" dirty="0"/>
              <a:t>. Période d'essai La durée de la période d'essai est fixée à : - employés : 2 mois ; - techniciens et agents de maîtrise : 3 mois ; - cadres : 4 mois. </a:t>
            </a:r>
            <a:r>
              <a:rPr lang="fr-FR" b="1" dirty="0">
                <a:solidFill>
                  <a:srgbClr val="C00000"/>
                </a:solidFill>
              </a:rPr>
              <a:t>Elle n'est pas renouvelable</a:t>
            </a:r>
            <a:r>
              <a:rPr lang="fr-FR" dirty="0"/>
              <a:t>. 2. Rupture du contrat de travail à durée indéterminée et préavis Passé la période d'essai et sauf cas de faute grave, faute lourde ou force majeure, toute rupture du contrat de travail à durée indéterminée donne lieu à un préavis.</a:t>
            </a:r>
          </a:p>
        </p:txBody>
      </p:sp>
      <p:sp>
        <p:nvSpPr>
          <p:cNvPr id="3" name="Titre 2"/>
          <p:cNvSpPr>
            <a:spLocks noGrp="1"/>
          </p:cNvSpPr>
          <p:nvPr>
            <p:ph type="title"/>
          </p:nvPr>
        </p:nvSpPr>
        <p:spPr/>
        <p:txBody>
          <a:bodyPr>
            <a:normAutofit/>
          </a:bodyPr>
          <a:lstStyle/>
          <a:p>
            <a:r>
              <a:rPr lang="fr-FR" sz="2800" dirty="0"/>
              <a:t>Contrat à durée indéterminée (CDI) Article 11 En vigueur étendu </a:t>
            </a:r>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102</a:t>
            </a:fld>
            <a:endParaRPr lang="fr-FR"/>
          </a:p>
        </p:txBody>
      </p:sp>
    </p:spTree>
    <p:extLst>
      <p:ext uri="{BB962C8B-B14F-4D97-AF65-F5344CB8AC3E}">
        <p14:creationId xmlns:p14="http://schemas.microsoft.com/office/powerpoint/2010/main" val="1758242431"/>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85000" lnSpcReduction="20000"/>
          </a:bodyPr>
          <a:lstStyle/>
          <a:p>
            <a:r>
              <a:rPr lang="fr-FR" dirty="0"/>
              <a:t>Quelle que soit la partie prenant l'initiative de la rupture, les durées de préavis sont réciproques : - pour les employés : 1 mois ; employé ayant plus de 2 années d'ancienneté : 2 mois ; - pour les agents de maîtrise et techniciens : 2 mois ; - pour les cadres : 3 mois. En cas de licenciement, et pendant toute la durée du préavis, le salarié est autorisé à s'absenter pour rechercher un nouvel emploi à raison de 2 demi-journées par semaine fixées d'un commun accord entre l'employeur et le salarié en fonction des impératifs du service. En cas de désaccord, elles seront fixées par moitié au choix du salarié et par moitié au choix de l'employeur. Si accord entre les parties, ces heures de recherche d'emploi peuvent être cumulées en fin de période de préavis. </a:t>
            </a:r>
          </a:p>
        </p:txBody>
      </p:sp>
      <p:sp>
        <p:nvSpPr>
          <p:cNvPr id="3" name="Titre 2"/>
          <p:cNvSpPr>
            <a:spLocks noGrp="1"/>
          </p:cNvSpPr>
          <p:nvPr>
            <p:ph type="title"/>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103</a:t>
            </a:fld>
            <a:endParaRPr lang="fr-FR"/>
          </a:p>
        </p:txBody>
      </p:sp>
    </p:spTree>
    <p:extLst>
      <p:ext uri="{BB962C8B-B14F-4D97-AF65-F5344CB8AC3E}">
        <p14:creationId xmlns:p14="http://schemas.microsoft.com/office/powerpoint/2010/main" val="1401460604"/>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a:p>
        </p:txBody>
      </p:sp>
      <p:sp>
        <p:nvSpPr>
          <p:cNvPr id="3" name="Titre 2"/>
          <p:cNvSpPr>
            <a:spLocks noGrp="1"/>
          </p:cNvSpPr>
          <p:nvPr>
            <p:ph type="title"/>
          </p:nvPr>
        </p:nvSpPr>
        <p:spPr/>
        <p:txBody>
          <a:bodyPr>
            <a:normAutofit/>
          </a:bodyPr>
          <a:lstStyle/>
          <a:p>
            <a:endParaRPr lang="fr-FR" sz="2800"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104</a:t>
            </a:fld>
            <a:endParaRPr lang="fr-FR"/>
          </a:p>
        </p:txBody>
      </p:sp>
    </p:spTree>
    <p:extLst>
      <p:ext uri="{BB962C8B-B14F-4D97-AF65-F5344CB8AC3E}">
        <p14:creationId xmlns:p14="http://schemas.microsoft.com/office/powerpoint/2010/main" val="513094947"/>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Contrat de travail à durée déterminée (CDD) Article 12 En vigueur </a:t>
            </a:r>
            <a:r>
              <a:rPr lang="fr-FR" dirty="0" smtClean="0"/>
              <a:t>étendu</a:t>
            </a:r>
          </a:p>
          <a:p>
            <a:endParaRPr lang="fr-FR" dirty="0"/>
          </a:p>
          <a:p>
            <a:r>
              <a:rPr lang="fr-FR" dirty="0" smtClean="0"/>
              <a:t>Les </a:t>
            </a:r>
            <a:r>
              <a:rPr lang="fr-FR" dirty="0"/>
              <a:t>règles régissant ce contrat sont fixées par les dispositions légales et réglementaires en vigueur.</a:t>
            </a:r>
          </a:p>
        </p:txBody>
      </p:sp>
      <p:sp>
        <p:nvSpPr>
          <p:cNvPr id="3" name="Titre 2"/>
          <p:cNvSpPr>
            <a:spLocks noGrp="1"/>
          </p:cNvSpPr>
          <p:nvPr>
            <p:ph type="title"/>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105</a:t>
            </a:fld>
            <a:endParaRPr lang="fr-FR"/>
          </a:p>
        </p:txBody>
      </p:sp>
    </p:spTree>
    <p:extLst>
      <p:ext uri="{BB962C8B-B14F-4D97-AF65-F5344CB8AC3E}">
        <p14:creationId xmlns:p14="http://schemas.microsoft.com/office/powerpoint/2010/main" val="262722042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dirty="0"/>
          </a:p>
          <a:p>
            <a:r>
              <a:rPr lang="fr-FR" dirty="0" smtClean="0"/>
              <a:t>Si le salarié a commencé à travailler et qu’il ne signe pas le contrat:</a:t>
            </a:r>
          </a:p>
          <a:p>
            <a:r>
              <a:rPr lang="fr-FR" dirty="0" smtClean="0"/>
              <a:t>- la période d’essai ne lui sera pas opposable</a:t>
            </a:r>
          </a:p>
          <a:p>
            <a:r>
              <a:rPr lang="fr-FR" dirty="0" smtClean="0"/>
              <a:t>- la nature du contrat (CDD. C.SAISONNIER, CTPS PARTIEL) ne lui sera pas opposable</a:t>
            </a:r>
            <a:endParaRPr lang="fr-FR" dirty="0"/>
          </a:p>
        </p:txBody>
      </p:sp>
      <p:sp>
        <p:nvSpPr>
          <p:cNvPr id="3" name="Espace réservé du numéro de diapositive 2"/>
          <p:cNvSpPr>
            <a:spLocks noGrp="1"/>
          </p:cNvSpPr>
          <p:nvPr>
            <p:ph type="sldNum" sz="quarter" idx="12"/>
          </p:nvPr>
        </p:nvSpPr>
        <p:spPr/>
        <p:txBody>
          <a:bodyPr/>
          <a:lstStyle/>
          <a:p>
            <a:fld id="{6ABB9615-BA1F-4444-94D3-BA4F7D5B02AF}" type="slidenum">
              <a:rPr lang="fr-FR" smtClean="0"/>
              <a:t>106</a:t>
            </a:fld>
            <a:endParaRPr lang="fr-FR"/>
          </a:p>
        </p:txBody>
      </p:sp>
      <p:sp>
        <p:nvSpPr>
          <p:cNvPr id="4" name="Titre 3"/>
          <p:cNvSpPr>
            <a:spLocks noGrp="1"/>
          </p:cNvSpPr>
          <p:nvPr>
            <p:ph type="title"/>
          </p:nvPr>
        </p:nvSpPr>
        <p:spPr/>
        <p:txBody>
          <a:bodyPr>
            <a:normAutofit/>
          </a:bodyPr>
          <a:lstStyle/>
          <a:p>
            <a:r>
              <a:rPr lang="fr-FR" sz="3100" dirty="0" smtClean="0">
                <a:solidFill>
                  <a:srgbClr val="C00000"/>
                </a:solidFill>
              </a:rPr>
              <a:t>Ne </a:t>
            </a:r>
            <a:r>
              <a:rPr lang="fr-FR" sz="3100" dirty="0">
                <a:solidFill>
                  <a:srgbClr val="C00000"/>
                </a:solidFill>
              </a:rPr>
              <a:t>jamais faire travailler un salarié tant que le contrat écrit n’a pas été signé</a:t>
            </a:r>
            <a:r>
              <a:rPr lang="fr-FR" sz="3100" dirty="0" smtClean="0">
                <a:solidFill>
                  <a:srgbClr val="C00000"/>
                </a:solidFill>
              </a:rPr>
              <a:t>.</a:t>
            </a:r>
            <a:endParaRPr lang="fr-FR" dirty="0">
              <a:solidFill>
                <a:srgbClr val="C00000"/>
              </a:solidFill>
            </a:endParaRPr>
          </a:p>
        </p:txBody>
      </p:sp>
    </p:spTree>
    <p:extLst>
      <p:ext uri="{BB962C8B-B14F-4D97-AF65-F5344CB8AC3E}">
        <p14:creationId xmlns:p14="http://schemas.microsoft.com/office/powerpoint/2010/main" val="3664285440"/>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6ABB9615-BA1F-4444-94D3-BA4F7D5B02AF}" type="slidenum">
              <a:rPr lang="fr-FR" smtClean="0"/>
              <a:t>107</a:t>
            </a:fld>
            <a:endParaRPr lang="fr-FR"/>
          </a:p>
        </p:txBody>
      </p:sp>
    </p:spTree>
    <p:extLst>
      <p:ext uri="{BB962C8B-B14F-4D97-AF65-F5344CB8AC3E}">
        <p14:creationId xmlns:p14="http://schemas.microsoft.com/office/powerpoint/2010/main" val="388215332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800" b="1" dirty="0"/>
              <a:t>Contrat à durée déterminée, contrat d'exception</a:t>
            </a:r>
            <a:endParaRPr lang="fr-FR" sz="2800" dirty="0"/>
          </a:p>
        </p:txBody>
      </p:sp>
      <p:sp>
        <p:nvSpPr>
          <p:cNvPr id="3" name="Espace réservé du contenu 2"/>
          <p:cNvSpPr>
            <a:spLocks noGrp="1"/>
          </p:cNvSpPr>
          <p:nvPr>
            <p:ph sz="quarter" idx="1"/>
          </p:nvPr>
        </p:nvSpPr>
        <p:spPr>
          <a:xfrm>
            <a:off x="395536" y="1447800"/>
            <a:ext cx="8291264" cy="4572000"/>
          </a:xfrm>
        </p:spPr>
        <p:txBody>
          <a:bodyPr>
            <a:normAutofit fontScale="62500" lnSpcReduction="20000"/>
          </a:bodyPr>
          <a:lstStyle/>
          <a:p>
            <a:r>
              <a:rPr lang="fr-FR" dirty="0"/>
              <a:t>C'est en 1982 (Ord. no 82‐130, 5 févr. 1982, JO 6 févr.) que le caractère exceptionnel du contrat à durée déterminée a été pour la première fois </a:t>
            </a:r>
            <a:r>
              <a:rPr lang="fr-FR" dirty="0" smtClean="0"/>
              <a:t>consacré par </a:t>
            </a:r>
            <a:r>
              <a:rPr lang="fr-FR" dirty="0"/>
              <a:t>le législateur. Il a été depuis réaffirmé par les partenaires sociaux dans l'accord national interprofessionnel relatif à la modernisation du marché </a:t>
            </a:r>
            <a:r>
              <a:rPr lang="fr-FR" dirty="0" smtClean="0"/>
              <a:t>du travail </a:t>
            </a:r>
            <a:r>
              <a:rPr lang="fr-FR" dirty="0"/>
              <a:t>qui fait du CDI la « </a:t>
            </a:r>
            <a:r>
              <a:rPr lang="fr-FR" i="1" dirty="0"/>
              <a:t>forme normale et générale du contrat de travail </a:t>
            </a:r>
            <a:r>
              <a:rPr lang="fr-FR" dirty="0"/>
              <a:t>» (ANI, 11 janv. 2008).</a:t>
            </a:r>
          </a:p>
          <a:p>
            <a:r>
              <a:rPr lang="fr-FR" dirty="0"/>
              <a:t>Ce caractère d'exception résulte actuellement de trois articles du Code du travail :</a:t>
            </a:r>
          </a:p>
          <a:p>
            <a:r>
              <a:rPr lang="fr-FR" dirty="0"/>
              <a:t>l'article L. 1221‐2 du Code du travail, aux termes duquel toute embauche réalisée pour faire face à l'activité normale et permanente </a:t>
            </a:r>
            <a:r>
              <a:rPr lang="fr-FR" dirty="0" smtClean="0"/>
              <a:t>de l'entreprise </a:t>
            </a:r>
            <a:r>
              <a:rPr lang="fr-FR" dirty="0"/>
              <a:t>doit s'effectuer, sauf exception, dans le cadre d'un contrat à durée indéterminée ;</a:t>
            </a:r>
          </a:p>
          <a:p>
            <a:r>
              <a:rPr lang="fr-FR" dirty="0"/>
              <a:t>l'article L. 1242‐1 du Code du travail qui précise que le contrat à durée déterminée ne peut avoir, ni pour objet, ni pour effet de </a:t>
            </a:r>
            <a:r>
              <a:rPr lang="fr-FR" dirty="0" smtClean="0"/>
              <a:t>pourvoir durablement </a:t>
            </a:r>
            <a:r>
              <a:rPr lang="fr-FR" dirty="0"/>
              <a:t>un emploi lié à l'activité normale et permanente de l'entreprise, quel que soit son motif ;</a:t>
            </a:r>
          </a:p>
          <a:p>
            <a:r>
              <a:rPr lang="fr-FR" dirty="0"/>
              <a:t>l'article L. 1242‐2 du Code du travail selon lequel le CDD ne peut être conclu que pour l'exécution d'une tâche précise et temporaire</a:t>
            </a:r>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108</a:t>
            </a:fld>
            <a:endParaRPr lang="fr-FR"/>
          </a:p>
        </p:txBody>
      </p:sp>
    </p:spTree>
    <p:extLst>
      <p:ext uri="{BB962C8B-B14F-4D97-AF65-F5344CB8AC3E}">
        <p14:creationId xmlns:p14="http://schemas.microsoft.com/office/powerpoint/2010/main" val="3353742974"/>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lnSpcReduction="10000"/>
          </a:bodyPr>
          <a:lstStyle/>
          <a:p>
            <a:r>
              <a:rPr lang="fr-FR" dirty="0"/>
              <a:t>la conclusion d’un contrat à durée déterminée (CDD) n’est possible que pour l’exécution d’une tâche précise et temporaire et seulement dans les cas énumérés par la loi. Il doit obligatoirement faire l’objet d’un écrit.</a:t>
            </a:r>
            <a:br>
              <a:rPr lang="fr-FR" dirty="0"/>
            </a:br>
            <a:r>
              <a:rPr lang="fr-FR" dirty="0"/>
              <a:t>Quel que soit le motif pour lequel il est conclu, un tel contrat ne peut avoir ni pour objet, ni pour effet, de pourvoir durablement un emploi lié à l’activité normale et permanente de l’entreprise. Conclu en dehors du cadre légal, il peut être considéré comme un contrat à durée indéterminée.</a:t>
            </a:r>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109</a:t>
            </a:fld>
            <a:endParaRPr lang="fr-FR"/>
          </a:p>
        </p:txBody>
      </p:sp>
    </p:spTree>
    <p:extLst>
      <p:ext uri="{BB962C8B-B14F-4D97-AF65-F5344CB8AC3E}">
        <p14:creationId xmlns:p14="http://schemas.microsoft.com/office/powerpoint/2010/main" val="22726894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20000"/>
          </a:bodyPr>
          <a:lstStyle/>
          <a:p>
            <a:r>
              <a:rPr lang="fr-FR" dirty="0"/>
              <a:t>– les salariés qui occupent un poste de nuit et qui souhaitent un poste de jour ou inversement (C. </a:t>
            </a:r>
            <a:r>
              <a:rPr lang="fr-FR" dirty="0" err="1"/>
              <a:t>trav</a:t>
            </a:r>
            <a:r>
              <a:rPr lang="fr-FR" dirty="0"/>
              <a:t>., art. L. 3122-13 </a:t>
            </a:r>
            <a:r>
              <a:rPr lang="fr-FR" dirty="0" smtClean="0"/>
              <a:t>) </a:t>
            </a:r>
            <a:r>
              <a:rPr lang="fr-FR" dirty="0"/>
              <a:t>;</a:t>
            </a:r>
          </a:p>
          <a:p>
            <a:r>
              <a:rPr lang="fr-FR" dirty="0"/>
              <a:t>– les salariés qui ont démissionné après un congé de maternité ou d'adoption pour élever un enfant. Ils peuvent solliciter leur réembauche pendant un an, dans les emplois auxquels leur qualification leur permet de prétendre (C. </a:t>
            </a:r>
            <a:r>
              <a:rPr lang="fr-FR" dirty="0" err="1"/>
              <a:t>trav</a:t>
            </a:r>
            <a:r>
              <a:rPr lang="fr-FR" dirty="0"/>
              <a:t>., art. L. 1225-67 </a:t>
            </a:r>
            <a:r>
              <a:rPr lang="fr-FR" dirty="0" smtClean="0"/>
              <a:t>) </a:t>
            </a:r>
            <a:r>
              <a:rPr lang="fr-FR" dirty="0"/>
              <a:t>;</a:t>
            </a:r>
          </a:p>
          <a:p>
            <a:r>
              <a:rPr lang="fr-FR" dirty="0"/>
              <a:t>– le salarié en télétravail : il bénéficie d'une priorité d'accès à tout emploi vacant s'exerçant dans les locaux de l'entreprise et correspondant à sa qualification et à ses compétences professionnelles (C. </a:t>
            </a:r>
            <a:r>
              <a:rPr lang="fr-FR" dirty="0" err="1"/>
              <a:t>trav</a:t>
            </a:r>
            <a:r>
              <a:rPr lang="fr-FR" dirty="0"/>
              <a:t>., art. L. 1222-10 </a:t>
            </a:r>
            <a:r>
              <a:rPr lang="fr-FR" dirty="0" smtClean="0"/>
              <a:t>) </a:t>
            </a:r>
            <a:r>
              <a:rPr lang="fr-FR" b="1" dirty="0" smtClean="0"/>
              <a:t> </a:t>
            </a:r>
            <a:endParaRPr lang="fr-FR" dirty="0"/>
          </a:p>
        </p:txBody>
      </p:sp>
      <p:sp>
        <p:nvSpPr>
          <p:cNvPr id="3" name="Titre 2"/>
          <p:cNvSpPr>
            <a:spLocks noGrp="1"/>
          </p:cNvSpPr>
          <p:nvPr>
            <p:ph type="title"/>
          </p:nvPr>
        </p:nvSpPr>
        <p:spPr/>
        <p:txBody>
          <a:bodyPr>
            <a:normAutofit/>
          </a:bodyPr>
          <a:lstStyle/>
          <a:p>
            <a:pPr algn="ctr"/>
            <a:r>
              <a:rPr lang="fr-FR" sz="2800" b="0" dirty="0"/>
              <a:t>les salariés qui bénéficient d'une priorité d'emploi</a:t>
            </a:r>
            <a:r>
              <a:rPr lang="fr-FR" sz="2800" dirty="0" smtClean="0"/>
              <a:t> </a:t>
            </a:r>
            <a:endParaRPr lang="fr-FR" sz="2800"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11</a:t>
            </a:fld>
            <a:endParaRPr lang="fr-FR"/>
          </a:p>
        </p:txBody>
      </p:sp>
    </p:spTree>
    <p:extLst>
      <p:ext uri="{BB962C8B-B14F-4D97-AF65-F5344CB8AC3E}">
        <p14:creationId xmlns:p14="http://schemas.microsoft.com/office/powerpoint/2010/main" val="3474927262"/>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solidFill>
                  <a:srgbClr val="C00000"/>
                </a:solidFill>
              </a:rPr>
              <a:t>Dans quels cas peut-on embaucher sous contrat à durée déterminée </a:t>
            </a:r>
            <a:r>
              <a:rPr lang="fr-FR" sz="3200" b="1" dirty="0" smtClean="0">
                <a:solidFill>
                  <a:srgbClr val="C00000"/>
                </a:solidFill>
              </a:rPr>
              <a:t>?</a:t>
            </a:r>
            <a:endParaRPr lang="fr-FR" sz="3200" b="1" dirty="0">
              <a:solidFill>
                <a:srgbClr val="C00000"/>
              </a:solidFill>
            </a:endParaRPr>
          </a:p>
        </p:txBody>
      </p:sp>
      <p:sp>
        <p:nvSpPr>
          <p:cNvPr id="3" name="Espace réservé du contenu 2"/>
          <p:cNvSpPr>
            <a:spLocks noGrp="1"/>
          </p:cNvSpPr>
          <p:nvPr>
            <p:ph sz="quarter" idx="1"/>
          </p:nvPr>
        </p:nvSpPr>
        <p:spPr/>
        <p:txBody>
          <a:bodyPr/>
          <a:lstStyle/>
          <a:p>
            <a:r>
              <a:rPr lang="fr-FR" dirty="0" smtClean="0"/>
              <a:t>Il convient de se référer à l’article (ci-après reproduit)</a:t>
            </a:r>
          </a:p>
          <a:p>
            <a:r>
              <a:rPr lang="fr-FR" dirty="0" smtClean="0"/>
              <a:t>Exemple: Remplacement </a:t>
            </a:r>
            <a:r>
              <a:rPr lang="fr-FR" dirty="0"/>
              <a:t>d’un salarié </a:t>
            </a:r>
            <a:r>
              <a:rPr lang="fr-FR" dirty="0" smtClean="0"/>
              <a:t>absent, remplacement </a:t>
            </a:r>
            <a:r>
              <a:rPr lang="fr-FR" dirty="0"/>
              <a:t>d’un salarié passé provisoirement à temps partiel (congé parental d’éducation, temps partiel pour création ou reprise d’entreprise</a:t>
            </a:r>
            <a:r>
              <a:rPr lang="fr-FR" dirty="0" smtClean="0"/>
              <a:t>…), surcroit d’activité:……</a:t>
            </a:r>
            <a:endParaRPr lang="fr-FR"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110</a:t>
            </a:fld>
            <a:endParaRPr lang="fr-FR"/>
          </a:p>
        </p:txBody>
      </p:sp>
    </p:spTree>
    <p:extLst>
      <p:ext uri="{BB962C8B-B14F-4D97-AF65-F5344CB8AC3E}">
        <p14:creationId xmlns:p14="http://schemas.microsoft.com/office/powerpoint/2010/main" val="615703355"/>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200" b="1" dirty="0">
                <a:solidFill>
                  <a:srgbClr val="C00000"/>
                </a:solidFill>
              </a:rPr>
              <a:t>Article L1242-2 </a:t>
            </a:r>
            <a:endParaRPr lang="fr-FR" sz="3200" dirty="0">
              <a:solidFill>
                <a:srgbClr val="C00000"/>
              </a:solidFill>
            </a:endParaRPr>
          </a:p>
        </p:txBody>
      </p:sp>
      <p:sp>
        <p:nvSpPr>
          <p:cNvPr id="3" name="Espace réservé du contenu 2"/>
          <p:cNvSpPr>
            <a:spLocks noGrp="1"/>
          </p:cNvSpPr>
          <p:nvPr>
            <p:ph sz="quarter" idx="1"/>
          </p:nvPr>
        </p:nvSpPr>
        <p:spPr>
          <a:xfrm>
            <a:off x="395536" y="1052736"/>
            <a:ext cx="8291264" cy="5544616"/>
          </a:xfrm>
        </p:spPr>
        <p:txBody>
          <a:bodyPr>
            <a:normAutofit fontScale="77500" lnSpcReduction="20000"/>
          </a:bodyPr>
          <a:lstStyle/>
          <a:p>
            <a:r>
              <a:rPr lang="fr-FR" dirty="0" smtClean="0"/>
              <a:t>Sous </a:t>
            </a:r>
            <a:r>
              <a:rPr lang="fr-FR" dirty="0"/>
              <a:t>réserve des dispositions de l'article L. 1242-3, un contrat de travail à durée déterminée ne peut être conclu que pour l'exécution d'une tâche précise et temporaire, et seulement dans les cas suivants :</a:t>
            </a:r>
          </a:p>
          <a:p>
            <a:r>
              <a:rPr lang="fr-FR" dirty="0"/>
              <a:t>1° Remplacement d'un salarié en cas :</a:t>
            </a:r>
          </a:p>
          <a:p>
            <a:r>
              <a:rPr lang="fr-FR" dirty="0"/>
              <a:t>a) D'absence ;</a:t>
            </a:r>
          </a:p>
          <a:p>
            <a:r>
              <a:rPr lang="fr-FR" dirty="0"/>
              <a:t>b) De passage provisoire à temps partiel, conclu par avenant à son contrat de travail ou par échange écrit entre ce salarié et son employeur ;</a:t>
            </a:r>
          </a:p>
          <a:p>
            <a:r>
              <a:rPr lang="fr-FR" dirty="0"/>
              <a:t>c) De suspension de son contrat de travail ;</a:t>
            </a:r>
          </a:p>
          <a:p>
            <a:r>
              <a:rPr lang="fr-FR" dirty="0"/>
              <a:t>d) De départ définitif précédant la suppression de son poste de travail après consultation du comité social et économique, s'il existe ;</a:t>
            </a:r>
          </a:p>
          <a:p>
            <a:r>
              <a:rPr lang="fr-FR" dirty="0"/>
              <a:t>e) D'attente de l'entrée en service effective du salarié recruté par contrat à durée indéterminée appelé à le remplacer ;</a:t>
            </a:r>
          </a:p>
          <a:p>
            <a:r>
              <a:rPr lang="fr-FR" dirty="0" smtClean="0"/>
              <a:t>;</a:t>
            </a:r>
          </a:p>
          <a:p>
            <a:r>
              <a:rPr lang="fr-FR" dirty="0" smtClean="0"/>
              <a:t>… / …</a:t>
            </a:r>
            <a:endParaRPr lang="fr-FR"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111</a:t>
            </a:fld>
            <a:endParaRPr lang="fr-FR"/>
          </a:p>
        </p:txBody>
      </p:sp>
    </p:spTree>
    <p:extLst>
      <p:ext uri="{BB962C8B-B14F-4D97-AF65-F5344CB8AC3E}">
        <p14:creationId xmlns:p14="http://schemas.microsoft.com/office/powerpoint/2010/main" val="2272993838"/>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200" b="1" dirty="0">
                <a:solidFill>
                  <a:srgbClr val="C00000"/>
                </a:solidFill>
              </a:rPr>
              <a:t>Article L1242-2 </a:t>
            </a:r>
            <a:endParaRPr lang="fr-FR" sz="3200" dirty="0">
              <a:solidFill>
                <a:srgbClr val="C00000"/>
              </a:solidFill>
            </a:endParaRPr>
          </a:p>
        </p:txBody>
      </p:sp>
      <p:sp>
        <p:nvSpPr>
          <p:cNvPr id="3" name="Espace réservé du contenu 2"/>
          <p:cNvSpPr>
            <a:spLocks noGrp="1"/>
          </p:cNvSpPr>
          <p:nvPr>
            <p:ph sz="quarter" idx="1"/>
          </p:nvPr>
        </p:nvSpPr>
        <p:spPr>
          <a:xfrm>
            <a:off x="395536" y="1052736"/>
            <a:ext cx="8291264" cy="5544616"/>
          </a:xfrm>
        </p:spPr>
        <p:txBody>
          <a:bodyPr>
            <a:normAutofit fontScale="92500" lnSpcReduction="20000"/>
          </a:bodyPr>
          <a:lstStyle/>
          <a:p>
            <a:r>
              <a:rPr lang="fr-FR" dirty="0" smtClean="0"/>
              <a:t>2</a:t>
            </a:r>
            <a:r>
              <a:rPr lang="fr-FR" dirty="0"/>
              <a:t>° Accroissement temporaire de l'activité de l'entreprise ;</a:t>
            </a:r>
          </a:p>
          <a:p>
            <a:r>
              <a:rPr lang="fr-FR" dirty="0"/>
              <a:t>3° Emplois à caractère saisonnier, dont les tâches sont appelées à se répéter chaque année selon une périodicité à peu près fixe, en fonction du rythme des saisons ou des modes de vie collectifs ou emplois pour lesquels, dans certains secteurs d'activité définis par décret ou par convention ou accord collectif de travail étendu, il est d'usage constant de ne pas recourir au contrat de travail à durée indéterminée en raison de la nature de l'activité exercée et du caractère par nature temporaire de ces emplois. Lorsque la durée du contrat de travail est inférieure à un mois, un seul bulletin de paie est émis par l'employeur </a:t>
            </a:r>
            <a:r>
              <a:rPr lang="fr-FR" dirty="0" smtClean="0"/>
              <a:t>;</a:t>
            </a:r>
          </a:p>
          <a:p>
            <a:r>
              <a:rPr lang="fr-FR" dirty="0" smtClean="0"/>
              <a:t>… / …</a:t>
            </a:r>
            <a:endParaRPr lang="fr-FR"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112</a:t>
            </a:fld>
            <a:endParaRPr lang="fr-FR"/>
          </a:p>
        </p:txBody>
      </p:sp>
    </p:spTree>
    <p:extLst>
      <p:ext uri="{BB962C8B-B14F-4D97-AF65-F5344CB8AC3E}">
        <p14:creationId xmlns:p14="http://schemas.microsoft.com/office/powerpoint/2010/main" val="3501263453"/>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200" b="1" dirty="0">
                <a:solidFill>
                  <a:srgbClr val="C00000"/>
                </a:solidFill>
              </a:rPr>
              <a:t>Article L1242-2 </a:t>
            </a:r>
            <a:endParaRPr lang="fr-FR" sz="3200" dirty="0">
              <a:solidFill>
                <a:srgbClr val="C00000"/>
              </a:solidFill>
            </a:endParaRPr>
          </a:p>
        </p:txBody>
      </p:sp>
      <p:sp>
        <p:nvSpPr>
          <p:cNvPr id="3" name="Espace réservé du contenu 2"/>
          <p:cNvSpPr>
            <a:spLocks noGrp="1"/>
          </p:cNvSpPr>
          <p:nvPr>
            <p:ph sz="quarter" idx="1"/>
          </p:nvPr>
        </p:nvSpPr>
        <p:spPr>
          <a:xfrm>
            <a:off x="323528" y="1447800"/>
            <a:ext cx="8363272" cy="4572000"/>
          </a:xfrm>
        </p:spPr>
        <p:txBody>
          <a:bodyPr>
            <a:normAutofit fontScale="77500" lnSpcReduction="20000"/>
          </a:bodyPr>
          <a:lstStyle/>
          <a:p>
            <a:r>
              <a:rPr lang="fr-FR" dirty="0" smtClean="0"/>
              <a:t>4</a:t>
            </a:r>
            <a:r>
              <a:rPr lang="fr-FR" dirty="0"/>
              <a:t>° Remplacement d'un chef d'entreprise artisanale, industrielle ou commerciale, d'une personne exerçant une profession libérale, de son conjoint participant effectivement à l'activité de l'entreprise à titre professionnel et habituel ou d'un associé non salarié d'une société civile professionnelle, d'une société civile de moyens d'une société d'exercice libéral ou de toute autre personne morale exerçant une profession libérale ;</a:t>
            </a:r>
          </a:p>
          <a:p>
            <a:r>
              <a:rPr lang="fr-FR" dirty="0"/>
              <a:t>5° Remplacement du chef d'une exploitation agricole ou d'une entreprise mentionnée aux 1° à 4° de </a:t>
            </a:r>
            <a:r>
              <a:rPr lang="fr-FR" u="sng" dirty="0">
                <a:hlinkClick r:id="rId2"/>
              </a:rPr>
              <a:t>l'article L. 722-1 du code rural et de la pêche maritime</a:t>
            </a:r>
            <a:r>
              <a:rPr lang="fr-FR" dirty="0"/>
              <a:t>, d'un aide familial, d'un associé d'exploitation, ou de leur conjoint mentionné à </a:t>
            </a:r>
            <a:r>
              <a:rPr lang="fr-FR" u="sng" dirty="0">
                <a:hlinkClick r:id="rId3"/>
              </a:rPr>
              <a:t>l'article L. 722-10</a:t>
            </a:r>
            <a:r>
              <a:rPr lang="fr-FR" dirty="0"/>
              <a:t> du même code dès lors qu'il participe effectivement à l'activité de l'exploitation agricole ou de l'entreprise </a:t>
            </a:r>
            <a:r>
              <a:rPr lang="fr-FR" dirty="0" smtClean="0"/>
              <a:t>;</a:t>
            </a:r>
            <a:endParaRPr lang="fr-FR"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113</a:t>
            </a:fld>
            <a:endParaRPr lang="fr-FR"/>
          </a:p>
        </p:txBody>
      </p:sp>
    </p:spTree>
    <p:extLst>
      <p:ext uri="{BB962C8B-B14F-4D97-AF65-F5344CB8AC3E}">
        <p14:creationId xmlns:p14="http://schemas.microsoft.com/office/powerpoint/2010/main" val="2717432622"/>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200" b="1" dirty="0">
                <a:solidFill>
                  <a:srgbClr val="C00000"/>
                </a:solidFill>
              </a:rPr>
              <a:t>Article L1242-2 </a:t>
            </a:r>
            <a:endParaRPr lang="fr-FR" sz="3200" dirty="0">
              <a:solidFill>
                <a:srgbClr val="C00000"/>
              </a:solidFill>
            </a:endParaRPr>
          </a:p>
        </p:txBody>
      </p:sp>
      <p:sp>
        <p:nvSpPr>
          <p:cNvPr id="3" name="Espace réservé du contenu 2"/>
          <p:cNvSpPr>
            <a:spLocks noGrp="1"/>
          </p:cNvSpPr>
          <p:nvPr>
            <p:ph sz="quarter" idx="1"/>
          </p:nvPr>
        </p:nvSpPr>
        <p:spPr>
          <a:xfrm>
            <a:off x="323528" y="1447800"/>
            <a:ext cx="8363272" cy="4572000"/>
          </a:xfrm>
        </p:spPr>
        <p:txBody>
          <a:bodyPr>
            <a:normAutofit fontScale="77500" lnSpcReduction="20000"/>
          </a:bodyPr>
          <a:lstStyle/>
          <a:p>
            <a:r>
              <a:rPr lang="fr-FR" dirty="0" smtClean="0"/>
              <a:t>6</a:t>
            </a:r>
            <a:r>
              <a:rPr lang="fr-FR" dirty="0"/>
              <a:t>° Recrutement d'ingénieurs et de cadres, au sens des conventions collectives, en vue de la réalisation d'un objet défini lorsqu'un accord de branche étendu ou, à défaut, un accord d'entreprise le prévoit et qu'il définit :</a:t>
            </a:r>
          </a:p>
          <a:p>
            <a:r>
              <a:rPr lang="fr-FR" dirty="0"/>
              <a:t>a) Les nécessités économiques auxquelles ces contrats sont susceptibles d'apporter une réponse adaptée ;</a:t>
            </a:r>
          </a:p>
          <a:p>
            <a:r>
              <a:rPr lang="fr-FR" dirty="0"/>
              <a:t>b) Les conditions dans lesquelles les salariés sous contrat à durée déterminée à objet défini bénéficient de garanties relatives à l'aide au reclassement, à la validation des acquis de l'expérience, à la priorité de réembauche et à l'accès à la formation professionnelle continue et peuvent, au cours du délai de prévenance, mobiliser les moyens disponibles pour organiser la suite de leur parcours professionnel ;</a:t>
            </a:r>
          </a:p>
          <a:p>
            <a:r>
              <a:rPr lang="fr-FR" dirty="0"/>
              <a:t>c) Les conditions dans lesquelles les salariés sous contrat à durée déterminée à objet défini ont priorité d'accès aux emplois en contrat à durée indéterminée dans l'entreprise.</a:t>
            </a:r>
          </a:p>
          <a:p>
            <a:endParaRPr lang="fr-FR"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114</a:t>
            </a:fld>
            <a:endParaRPr lang="fr-FR"/>
          </a:p>
        </p:txBody>
      </p:sp>
    </p:spTree>
    <p:extLst>
      <p:ext uri="{BB962C8B-B14F-4D97-AF65-F5344CB8AC3E}">
        <p14:creationId xmlns:p14="http://schemas.microsoft.com/office/powerpoint/2010/main" val="603088216"/>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634082"/>
          </a:xfrm>
        </p:spPr>
        <p:txBody>
          <a:bodyPr>
            <a:normAutofit/>
          </a:bodyPr>
          <a:lstStyle/>
          <a:p>
            <a:pPr algn="ctr"/>
            <a:r>
              <a:rPr lang="fr-FR" sz="3200" b="1" dirty="0">
                <a:solidFill>
                  <a:srgbClr val="C00000"/>
                </a:solidFill>
              </a:rPr>
              <a:t>Article L1242-8-1</a:t>
            </a:r>
            <a:endParaRPr lang="fr-FR" sz="3200" dirty="0">
              <a:solidFill>
                <a:srgbClr val="C00000"/>
              </a:solidFill>
            </a:endParaRPr>
          </a:p>
        </p:txBody>
      </p:sp>
      <p:sp>
        <p:nvSpPr>
          <p:cNvPr id="3" name="Espace réservé du contenu 2"/>
          <p:cNvSpPr>
            <a:spLocks noGrp="1"/>
          </p:cNvSpPr>
          <p:nvPr>
            <p:ph sz="quarter" idx="1"/>
          </p:nvPr>
        </p:nvSpPr>
        <p:spPr>
          <a:xfrm>
            <a:off x="251520" y="1052736"/>
            <a:ext cx="8640960" cy="5328592"/>
          </a:xfrm>
        </p:spPr>
        <p:txBody>
          <a:bodyPr>
            <a:normAutofit fontScale="55000" lnSpcReduction="20000"/>
          </a:bodyPr>
          <a:lstStyle/>
          <a:p>
            <a:r>
              <a:rPr lang="fr-FR" b="1" dirty="0"/>
              <a:t> </a:t>
            </a:r>
            <a:r>
              <a:rPr lang="fr-FR" dirty="0" smtClean="0"/>
              <a:t>A </a:t>
            </a:r>
            <a:r>
              <a:rPr lang="fr-FR" dirty="0"/>
              <a:t>défaut de stipulation dans la convention ou l'accord de branche conclu en application de l'</a:t>
            </a:r>
            <a:r>
              <a:rPr lang="fr-FR" u="sng" dirty="0">
                <a:hlinkClick r:id="rId2"/>
              </a:rPr>
              <a:t>article L. 1242-8</a:t>
            </a:r>
            <a:r>
              <a:rPr lang="fr-FR" b="1" dirty="0">
                <a:solidFill>
                  <a:srgbClr val="C00000"/>
                </a:solidFill>
              </a:rPr>
              <a:t>, la durée totale du contrat de travail à durée déterminée ne peut excéder dix-huit mois compte tenu, le cas échéant, du ou des renouvellements intervenant dans les conditions prévues à l'</a:t>
            </a:r>
            <a:r>
              <a:rPr lang="fr-FR" b="1" u="sng" dirty="0">
                <a:solidFill>
                  <a:srgbClr val="C00000"/>
                </a:solidFill>
                <a:hlinkClick r:id="rId3"/>
              </a:rPr>
              <a:t>article L. 1243-13 </a:t>
            </a:r>
            <a:r>
              <a:rPr lang="fr-FR" b="1" dirty="0">
                <a:solidFill>
                  <a:srgbClr val="C00000"/>
                </a:solidFill>
              </a:rPr>
              <a:t>ou, lorsqu'il s'applique, à l'article L. 1243-13-1.</a:t>
            </a:r>
            <a:br>
              <a:rPr lang="fr-FR" b="1" dirty="0">
                <a:solidFill>
                  <a:srgbClr val="C00000"/>
                </a:solidFill>
              </a:rPr>
            </a:br>
            <a:r>
              <a:rPr lang="fr-FR" dirty="0"/>
              <a:t/>
            </a:r>
            <a:br>
              <a:rPr lang="fr-FR" dirty="0"/>
            </a:br>
            <a:r>
              <a:rPr lang="fr-FR" dirty="0"/>
              <a:t>Cette durée est réduite à neuf mois lorsque le contrat est conclu dans l'attente de l'entrée en service effective d'un salarié recruté par contrat à durée indéterminée ou lorsque son objet consiste en la réalisation des travaux urgents nécessités par des mesures de sécurité.</a:t>
            </a:r>
            <a:br>
              <a:rPr lang="fr-FR" dirty="0"/>
            </a:br>
            <a:r>
              <a:rPr lang="fr-FR" dirty="0"/>
              <a:t/>
            </a:r>
            <a:br>
              <a:rPr lang="fr-FR" dirty="0"/>
            </a:br>
            <a:r>
              <a:rPr lang="fr-FR" dirty="0"/>
              <a:t>Elle est également de vingt-quatre mois :</a:t>
            </a:r>
            <a:br>
              <a:rPr lang="fr-FR" dirty="0"/>
            </a:br>
            <a:r>
              <a:rPr lang="fr-FR" dirty="0"/>
              <a:t/>
            </a:r>
            <a:br>
              <a:rPr lang="fr-FR" dirty="0"/>
            </a:br>
            <a:r>
              <a:rPr lang="fr-FR" dirty="0"/>
              <a:t>1° Lorsque le contrat est exécuté à l'étranger ;</a:t>
            </a:r>
            <a:br>
              <a:rPr lang="fr-FR" dirty="0"/>
            </a:br>
            <a:r>
              <a:rPr lang="fr-FR" dirty="0"/>
              <a:t/>
            </a:r>
            <a:br>
              <a:rPr lang="fr-FR" dirty="0"/>
            </a:br>
            <a:r>
              <a:rPr lang="fr-FR" dirty="0"/>
              <a:t>2° Lorsque le contrat est conclu dans le cadre du départ définitif d'un salarié précédant la suppression de son poste de travail ;</a:t>
            </a:r>
            <a:br>
              <a:rPr lang="fr-FR" dirty="0"/>
            </a:br>
            <a:r>
              <a:rPr lang="fr-FR" dirty="0"/>
              <a:t/>
            </a:r>
            <a:br>
              <a:rPr lang="fr-FR" dirty="0"/>
            </a:br>
            <a:r>
              <a:rPr lang="fr-FR" dirty="0"/>
              <a:t>3° Lorsque survient dans l'entreprise, qu'il s'agisse de celle de l'entrepreneur principal ou de celle d'un sous-traitant, une commande exceptionnelle à l'exportation dont l'importance nécessite la mise en œuvre de moyens quantitativement ou qualitativement exorbitants de ceux que l'entreprise utilise ordinairement. Dans ce cas, la durée initiale du contrat ne peut être inférieure à six mois et l'employeur doit procéder, préalablement aux recrutements envisagés, à la consultation du comité social et économique, s'il existe.</a:t>
            </a:r>
            <a:br>
              <a:rPr lang="fr-FR" dirty="0"/>
            </a:br>
            <a:r>
              <a:rPr lang="fr-FR" dirty="0"/>
              <a:t/>
            </a:r>
            <a:br>
              <a:rPr lang="fr-FR" dirty="0"/>
            </a:br>
            <a:r>
              <a:rPr lang="fr-FR" dirty="0"/>
              <a:t>Les dispositions du présent article ne sont pas applicables au contrat de travail à durée déterminée conclu en application du 6° de l'</a:t>
            </a:r>
            <a:r>
              <a:rPr lang="fr-FR" u="sng" dirty="0">
                <a:hlinkClick r:id="rId4"/>
              </a:rPr>
              <a:t>article L. 1242-2 </a:t>
            </a:r>
            <a:r>
              <a:rPr lang="fr-FR" dirty="0"/>
              <a:t>et de l'</a:t>
            </a:r>
            <a:r>
              <a:rPr lang="fr-FR" u="sng" dirty="0">
                <a:hlinkClick r:id="rId5"/>
              </a:rPr>
              <a:t>article L. 1242-3</a:t>
            </a:r>
            <a:r>
              <a:rPr lang="fr-FR" dirty="0" smtClean="0"/>
              <a:t>.</a:t>
            </a:r>
            <a:endParaRPr lang="fr-FR"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115</a:t>
            </a:fld>
            <a:endParaRPr lang="fr-FR"/>
          </a:p>
        </p:txBody>
      </p:sp>
    </p:spTree>
    <p:extLst>
      <p:ext uri="{BB962C8B-B14F-4D97-AF65-F5344CB8AC3E}">
        <p14:creationId xmlns:p14="http://schemas.microsoft.com/office/powerpoint/2010/main" val="1542659068"/>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06090"/>
          </a:xfrm>
        </p:spPr>
        <p:txBody>
          <a:bodyPr>
            <a:normAutofit/>
          </a:bodyPr>
          <a:lstStyle/>
          <a:p>
            <a:r>
              <a:rPr lang="fr-FR" sz="3200" dirty="0">
                <a:solidFill>
                  <a:srgbClr val="C00000"/>
                </a:solidFill>
              </a:rPr>
              <a:t>Fixation du terme et durée du contrat</a:t>
            </a:r>
          </a:p>
        </p:txBody>
      </p:sp>
      <p:sp>
        <p:nvSpPr>
          <p:cNvPr id="3" name="Espace réservé du contenu 2"/>
          <p:cNvSpPr>
            <a:spLocks noGrp="1"/>
          </p:cNvSpPr>
          <p:nvPr>
            <p:ph sz="quarter" idx="1"/>
          </p:nvPr>
        </p:nvSpPr>
        <p:spPr>
          <a:xfrm>
            <a:off x="323528" y="1268760"/>
            <a:ext cx="8568952" cy="4751040"/>
          </a:xfrm>
        </p:spPr>
        <p:txBody>
          <a:bodyPr>
            <a:normAutofit fontScale="55000" lnSpcReduction="20000"/>
          </a:bodyPr>
          <a:lstStyle/>
          <a:p>
            <a:r>
              <a:rPr lang="fr-FR" dirty="0" smtClean="0"/>
              <a:t>.</a:t>
            </a:r>
            <a:r>
              <a:rPr lang="fr-FR" b="1" dirty="0" smtClean="0"/>
              <a:t>Article </a:t>
            </a:r>
            <a:r>
              <a:rPr lang="fr-FR" b="1" dirty="0"/>
              <a:t>L1242-7 </a:t>
            </a:r>
            <a:endParaRPr lang="fr-FR" dirty="0"/>
          </a:p>
          <a:p>
            <a:r>
              <a:rPr lang="fr-FR" b="1" dirty="0">
                <a:solidFill>
                  <a:srgbClr val="C00000"/>
                </a:solidFill>
              </a:rPr>
              <a:t>Le contrat de travail à durée déterminée comporte un terme fixé avec précision dès sa conclusion.</a:t>
            </a:r>
          </a:p>
          <a:p>
            <a:r>
              <a:rPr lang="fr-FR" b="1" dirty="0">
                <a:solidFill>
                  <a:srgbClr val="C00000"/>
                </a:solidFill>
              </a:rPr>
              <a:t>Toutefois, le contrat peut ne pas comporter de terme précis lorsqu'il est conclu dans l'un des cas suivants :</a:t>
            </a:r>
          </a:p>
          <a:p>
            <a:r>
              <a:rPr lang="fr-FR" dirty="0"/>
              <a:t>1° Remplacement d'un salarié absent ;</a:t>
            </a:r>
          </a:p>
          <a:p>
            <a:r>
              <a:rPr lang="fr-FR" dirty="0"/>
              <a:t>2° Remplacement d'un salarié dont le contrat de travail est suspendu ;</a:t>
            </a:r>
          </a:p>
          <a:p>
            <a:r>
              <a:rPr lang="fr-FR" dirty="0"/>
              <a:t>3° Dans l'attente de l'entrée en service effective d'un salarié recruté par contrat à durée </a:t>
            </a:r>
            <a:r>
              <a:rPr lang="fr-FR" dirty="0" smtClean="0"/>
              <a:t>indéterminée;</a:t>
            </a:r>
            <a:endParaRPr lang="fr-FR" dirty="0"/>
          </a:p>
          <a:p>
            <a:r>
              <a:rPr lang="fr-FR" dirty="0"/>
              <a:t>4° Emplois à caractère saisonnier définis au 3° de l'article L. 1242-2 ou pour lesquels, dans certains secteurs d'activité définis par décret ou par voie de convention ou d'accord collectif étendu, il est d'usage constant de ne pas recourir au contrat de travail à durée indéterminée en raison de la nature de l'activité exercée et du caractère par nature temporaire de ces emplois ;</a:t>
            </a:r>
          </a:p>
          <a:p>
            <a:r>
              <a:rPr lang="fr-FR" dirty="0"/>
              <a:t>5° Remplacement de l'une des personnes mentionnées aux 4° et 5° de </a:t>
            </a:r>
            <a:r>
              <a:rPr lang="fr-FR" u="sng" dirty="0">
                <a:hlinkClick r:id="rId2" tooltip="Code du travail - art. L1242-2 (V)"/>
              </a:rPr>
              <a:t>l'article L. 1242-2 </a:t>
            </a:r>
            <a:r>
              <a:rPr lang="fr-FR" dirty="0"/>
              <a:t>;</a:t>
            </a:r>
          </a:p>
          <a:p>
            <a:r>
              <a:rPr lang="fr-FR" dirty="0"/>
              <a:t>6° Recrutement d'ingénieurs et de cadres en vue de la réalisation d'un objet défini, prévu au 6° de l'article L. 1242-2.</a:t>
            </a:r>
          </a:p>
          <a:p>
            <a:r>
              <a:rPr lang="fr-FR" dirty="0">
                <a:solidFill>
                  <a:srgbClr val="C00000"/>
                </a:solidFill>
              </a:rPr>
              <a:t>Le contrat de travail à durée déterminée est alors conclu pour une durée minimale. Il a pour terme la fin de l'absence de la personne remplacée ou la réalisation de l'objet pour lequel il a été conclu</a:t>
            </a:r>
            <a:r>
              <a:rPr lang="fr-FR" dirty="0"/>
              <a:t>.</a:t>
            </a:r>
          </a:p>
          <a:p>
            <a:endParaRPr lang="fr-FR"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116</a:t>
            </a:fld>
            <a:endParaRPr lang="fr-FR"/>
          </a:p>
        </p:txBody>
      </p:sp>
    </p:spTree>
    <p:extLst>
      <p:ext uri="{BB962C8B-B14F-4D97-AF65-F5344CB8AC3E}">
        <p14:creationId xmlns:p14="http://schemas.microsoft.com/office/powerpoint/2010/main" val="605109503"/>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Période d'essai.</a:t>
            </a:r>
            <a:br>
              <a:rPr lang="fr-FR" dirty="0"/>
            </a:br>
            <a:endParaRPr lang="fr-FR" dirty="0"/>
          </a:p>
        </p:txBody>
      </p:sp>
      <p:sp>
        <p:nvSpPr>
          <p:cNvPr id="3" name="Espace réservé du contenu 2"/>
          <p:cNvSpPr>
            <a:spLocks noGrp="1"/>
          </p:cNvSpPr>
          <p:nvPr>
            <p:ph sz="quarter" idx="1"/>
          </p:nvPr>
        </p:nvSpPr>
        <p:spPr>
          <a:xfrm>
            <a:off x="539552" y="1447800"/>
            <a:ext cx="8147248" cy="4572000"/>
          </a:xfrm>
        </p:spPr>
        <p:txBody>
          <a:bodyPr>
            <a:normAutofit fontScale="92500" lnSpcReduction="20000"/>
          </a:bodyPr>
          <a:lstStyle/>
          <a:p>
            <a:r>
              <a:rPr lang="fr-FR" b="1" dirty="0" smtClean="0"/>
              <a:t>Article L1242-10</a:t>
            </a:r>
            <a:endParaRPr lang="fr-FR" b="1" dirty="0"/>
          </a:p>
          <a:p>
            <a:r>
              <a:rPr lang="fr-FR" dirty="0"/>
              <a:t>Le contrat de travail à durée déterminée peut comporter une période d'essai.</a:t>
            </a:r>
          </a:p>
          <a:p>
            <a:r>
              <a:rPr lang="fr-FR" dirty="0"/>
              <a:t>Sauf si des usages ou des stipulations conventionnelles prévoient des durées moindres, cette période d'essai ne peut excéder une durée calculée à raison d'un jour par semaine, dans la limite de deux semaines lorsque la durée initialement prévue au contrat est au plus égale à six mois et d'un mois dans les autres cas.</a:t>
            </a:r>
          </a:p>
          <a:p>
            <a:r>
              <a:rPr lang="fr-FR" dirty="0"/>
              <a:t>Lorsque le contrat ne comporte pas de terme précis, la période d'essai est calculée par rapport à la durée minimale du contrat.</a:t>
            </a:r>
          </a:p>
          <a:p>
            <a:endParaRPr lang="fr-FR"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117</a:t>
            </a:fld>
            <a:endParaRPr lang="fr-FR"/>
          </a:p>
        </p:txBody>
      </p:sp>
    </p:spTree>
    <p:extLst>
      <p:ext uri="{BB962C8B-B14F-4D97-AF65-F5344CB8AC3E}">
        <p14:creationId xmlns:p14="http://schemas.microsoft.com/office/powerpoint/2010/main" val="855243897"/>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solidFill>
                  <a:srgbClr val="C00000"/>
                </a:solidFill>
              </a:rPr>
              <a:t>Remplacement d’un salarié </a:t>
            </a:r>
            <a:r>
              <a:rPr lang="fr-FR" sz="3200" b="1" dirty="0" smtClean="0">
                <a:solidFill>
                  <a:srgbClr val="C00000"/>
                </a:solidFill>
              </a:rPr>
              <a:t>absent</a:t>
            </a:r>
            <a:endParaRPr lang="fr-FR" sz="3200" dirty="0">
              <a:solidFill>
                <a:srgbClr val="C00000"/>
              </a:solidFill>
            </a:endParaRPr>
          </a:p>
        </p:txBody>
      </p:sp>
      <p:sp>
        <p:nvSpPr>
          <p:cNvPr id="3" name="Espace réservé du contenu 2"/>
          <p:cNvSpPr>
            <a:spLocks noGrp="1"/>
          </p:cNvSpPr>
          <p:nvPr>
            <p:ph sz="quarter" idx="1"/>
          </p:nvPr>
        </p:nvSpPr>
        <p:spPr/>
        <p:txBody>
          <a:bodyPr>
            <a:normAutofit fontScale="62500" lnSpcReduction="20000"/>
          </a:bodyPr>
          <a:lstStyle/>
          <a:p>
            <a:r>
              <a:rPr lang="fr-FR" dirty="0" smtClean="0"/>
              <a:t>Un </a:t>
            </a:r>
            <a:r>
              <a:rPr lang="fr-FR" dirty="0"/>
              <a:t>salarié embauché en contrat à durée déterminée peut remplacer tout salarié absent de l’entreprise quel que soit le motif de l’absence (maladie, congés, etc.), sauf s’il s’agit d’une grève.</a:t>
            </a:r>
          </a:p>
          <a:p>
            <a:r>
              <a:rPr lang="fr-FR" dirty="0"/>
              <a:t>Dans ce cas, comme l’a rappelé la Cour de cassation dans un </a:t>
            </a:r>
            <a:r>
              <a:rPr lang="fr-FR" dirty="0">
                <a:hlinkClick r:id="rId2" tooltip="arrêt du 11 juillet 2012 (nouvelle fenêtre)"/>
              </a:rPr>
              <a:t>arrêt du 11 juillet 2012</a:t>
            </a:r>
            <a:r>
              <a:rPr lang="fr-FR" dirty="0"/>
              <a:t> un contrat à durée déterminée ne peut être conclu pour le remplacement de plusieurs salariés</a:t>
            </a:r>
          </a:p>
          <a:p>
            <a:r>
              <a:rPr lang="fr-FR" dirty="0"/>
              <a:t>Le CDD peut également permettre :</a:t>
            </a:r>
          </a:p>
          <a:p>
            <a:r>
              <a:rPr lang="fr-FR" dirty="0"/>
              <a:t>le remplacement temporaire d’un chef d’exploitation agricole, d’un aide familial, d’un associé d’exploitation ou de leur conjoint dès lors qu’il participe effectivement à l’activité de l’entreprise ou de l’exploitation agricole ;</a:t>
            </a:r>
          </a:p>
          <a:p>
            <a:r>
              <a:rPr lang="fr-FR" dirty="0"/>
              <a:t>le remplacement d’un chef d’entreprise artisanale, industrielle ou commerciale, d’une personne exerçant une profession libérale, de son conjoint participant effectivement à l’activité de l’entreprise à titre professionnel et habituel ou d’un associé non salarié d’une société civile professionnelle, d’une société civile de moyens, d’une société d’exercice libéral ou de toute autre personne morale exerçant une profession libérale.</a:t>
            </a:r>
          </a:p>
          <a:p>
            <a:endParaRPr lang="fr-FR"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118</a:t>
            </a:fld>
            <a:endParaRPr lang="fr-FR"/>
          </a:p>
        </p:txBody>
      </p:sp>
    </p:spTree>
    <p:extLst>
      <p:ext uri="{BB962C8B-B14F-4D97-AF65-F5344CB8AC3E}">
        <p14:creationId xmlns:p14="http://schemas.microsoft.com/office/powerpoint/2010/main" val="1558571181"/>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b="1" dirty="0"/>
              <a:t>Remplacement d’un salarié passé provisoirement à temps partiel (congé parental d’éducation, temps partiel pour création ou reprise d’entreprise…)</a:t>
            </a:r>
            <a:endParaRPr lang="fr-FR" dirty="0"/>
          </a:p>
          <a:p>
            <a:r>
              <a:rPr lang="fr-FR" dirty="0"/>
              <a:t>Le passage à temps partiel doit avoir fait l’objet d’un avenant au contrat de travail ou d’un échange écrit entre le salarié et l’employeur.</a:t>
            </a:r>
          </a:p>
          <a:p>
            <a:endParaRPr lang="fr-FR"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119</a:t>
            </a:fld>
            <a:endParaRPr lang="fr-FR"/>
          </a:p>
        </p:txBody>
      </p:sp>
    </p:spTree>
    <p:extLst>
      <p:ext uri="{BB962C8B-B14F-4D97-AF65-F5344CB8AC3E}">
        <p14:creationId xmlns:p14="http://schemas.microsoft.com/office/powerpoint/2010/main" val="17521895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b="1" dirty="0" smtClean="0"/>
              <a:t> </a:t>
            </a:r>
            <a:r>
              <a:rPr lang="fr-FR" dirty="0"/>
              <a:t>– les salariés licenciés pour motif économique. </a:t>
            </a:r>
            <a:endParaRPr lang="fr-FR" dirty="0" smtClean="0"/>
          </a:p>
          <a:p>
            <a:r>
              <a:rPr lang="fr-FR" dirty="0" smtClean="0"/>
              <a:t>Ils </a:t>
            </a:r>
            <a:r>
              <a:rPr lang="fr-FR" dirty="0"/>
              <a:t>bénéficient d'une priorité de réembauche pendant un délai d'un an commençant à courir au terme du préavis, qu'il soit exécuté ou non, à la condition d'en faire la demande dans ce même délai (C. </a:t>
            </a:r>
            <a:r>
              <a:rPr lang="fr-FR" dirty="0" err="1"/>
              <a:t>trav</a:t>
            </a:r>
            <a:r>
              <a:rPr lang="fr-FR" dirty="0"/>
              <a:t>., art. L. </a:t>
            </a:r>
            <a:r>
              <a:rPr lang="fr-FR" dirty="0" smtClean="0"/>
              <a:t>1233-45).</a:t>
            </a:r>
            <a:endParaRPr lang="fr-FR" dirty="0"/>
          </a:p>
          <a:p>
            <a:endParaRPr lang="fr-FR" dirty="0"/>
          </a:p>
        </p:txBody>
      </p:sp>
      <p:sp>
        <p:nvSpPr>
          <p:cNvPr id="3" name="Titre 2"/>
          <p:cNvSpPr>
            <a:spLocks noGrp="1"/>
          </p:cNvSpPr>
          <p:nvPr>
            <p:ph type="title"/>
          </p:nvPr>
        </p:nvSpPr>
        <p:spPr/>
        <p:txBody>
          <a:bodyPr>
            <a:normAutofit/>
          </a:bodyPr>
          <a:lstStyle/>
          <a:p>
            <a:pPr algn="ctr"/>
            <a:r>
              <a:rPr lang="fr-FR" sz="2800" b="0" dirty="0"/>
              <a:t>les salariés qui bénéficient d'une priorité d'emploi</a:t>
            </a:r>
            <a:r>
              <a:rPr lang="fr-FR" sz="2800" dirty="0" smtClean="0"/>
              <a:t> </a:t>
            </a:r>
            <a:endParaRPr lang="fr-FR" sz="2800"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12</a:t>
            </a:fld>
            <a:endParaRPr lang="fr-FR"/>
          </a:p>
        </p:txBody>
      </p:sp>
    </p:spTree>
    <p:extLst>
      <p:ext uri="{BB962C8B-B14F-4D97-AF65-F5344CB8AC3E}">
        <p14:creationId xmlns:p14="http://schemas.microsoft.com/office/powerpoint/2010/main" val="3474927262"/>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b="1" dirty="0"/>
              <a:t>Attente de la prise de fonction d’un nouveau salarié</a:t>
            </a:r>
            <a:endParaRPr lang="fr-FR" dirty="0"/>
          </a:p>
          <a:p>
            <a:r>
              <a:rPr lang="fr-FR" dirty="0"/>
              <a:t>Un salarié sous contrat à durée déterminée peut remplacer un salarié ayant définitivement quitté l’entreprise ou ayant été muté définitivement à l’intérieur de celle-ci dans l’attente de l’entrée en fonction de son remplaçant embauché en contrat à durée indéterminée.</a:t>
            </a:r>
          </a:p>
          <a:p>
            <a:endParaRPr lang="fr-FR"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120</a:t>
            </a:fld>
            <a:endParaRPr lang="fr-FR"/>
          </a:p>
        </p:txBody>
      </p:sp>
    </p:spTree>
    <p:extLst>
      <p:ext uri="{BB962C8B-B14F-4D97-AF65-F5344CB8AC3E}">
        <p14:creationId xmlns:p14="http://schemas.microsoft.com/office/powerpoint/2010/main" val="1509633115"/>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b="1" dirty="0"/>
              <a:t>Attente de la suppression définitive du poste du salarié ayant quitté définitivement l’entreprise</a:t>
            </a:r>
            <a:endParaRPr lang="fr-FR"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121</a:t>
            </a:fld>
            <a:endParaRPr lang="fr-FR"/>
          </a:p>
        </p:txBody>
      </p:sp>
    </p:spTree>
    <p:extLst>
      <p:ext uri="{BB962C8B-B14F-4D97-AF65-F5344CB8AC3E}">
        <p14:creationId xmlns:p14="http://schemas.microsoft.com/office/powerpoint/2010/main" val="2088308524"/>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b="1" dirty="0"/>
              <a:t>Accroissement temporaire de l’activité de l’entreprise</a:t>
            </a:r>
            <a:r>
              <a:rPr lang="fr-FR" dirty="0"/>
              <a:t/>
            </a:r>
            <a:br>
              <a:rPr lang="fr-FR" dirty="0"/>
            </a:br>
            <a:r>
              <a:rPr lang="fr-FR" dirty="0"/>
              <a:t>Toutefois un CDD ne peut, en principe, être conclu pour ce motif dans un établissement ayant procédé à un licenciement économique pendant un délai de 6 mois pour les postes concernés par ce licenciement.</a:t>
            </a:r>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122</a:t>
            </a:fld>
            <a:endParaRPr lang="fr-FR"/>
          </a:p>
        </p:txBody>
      </p:sp>
    </p:spTree>
    <p:extLst>
      <p:ext uri="{BB962C8B-B14F-4D97-AF65-F5344CB8AC3E}">
        <p14:creationId xmlns:p14="http://schemas.microsoft.com/office/powerpoint/2010/main" val="770005677"/>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a:bodyPr>
          <a:lstStyle/>
          <a:p>
            <a:r>
              <a:rPr lang="fr-FR" b="1" dirty="0"/>
              <a:t>Emplois à caractère saisonnier</a:t>
            </a:r>
            <a:r>
              <a:rPr lang="fr-FR" dirty="0"/>
              <a:t/>
            </a:r>
            <a:br>
              <a:rPr lang="fr-FR" dirty="0"/>
            </a:br>
            <a:r>
              <a:rPr lang="fr-FR" dirty="0"/>
              <a:t>Le recours au CDD est possible pour des emplois à caractère saisonnier, dont les tâches sont appelées à se répéter chaque année selon une périodicité à peu près fixe, en fonction du rythme des saisons ou des modes de vie collectifs. Sont notamment concernés le secteur agricole, les industries agroalimentaires et le tourisme.</a:t>
            </a:r>
            <a:br>
              <a:rPr lang="fr-FR" dirty="0"/>
            </a:br>
            <a:r>
              <a:rPr lang="fr-FR" dirty="0"/>
              <a:t>Le contrat de travail à caractère saisonnier peut comporter une clause de reconduction pour la saison suivante.</a:t>
            </a:r>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123</a:t>
            </a:fld>
            <a:endParaRPr lang="fr-FR"/>
          </a:p>
        </p:txBody>
      </p:sp>
    </p:spTree>
    <p:extLst>
      <p:ext uri="{BB962C8B-B14F-4D97-AF65-F5344CB8AC3E}">
        <p14:creationId xmlns:p14="http://schemas.microsoft.com/office/powerpoint/2010/main" val="2288766699"/>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lnSpcReduction="20000"/>
          </a:bodyPr>
          <a:lstStyle/>
          <a:p>
            <a:r>
              <a:rPr lang="fr-FR" b="1" dirty="0"/>
              <a:t>Recrutement d’ingénieurs et de cadres</a:t>
            </a:r>
            <a:r>
              <a:rPr lang="fr-FR" dirty="0"/>
              <a:t/>
            </a:r>
            <a:br>
              <a:rPr lang="fr-FR" dirty="0"/>
            </a:br>
            <a:r>
              <a:rPr lang="fr-FR" dirty="0"/>
              <a:t>Un contrat de travail à durée déterminée peut être conclu pour le recrutement d’ingénieurs et de cadres, au sens des conventions collectives, en vue de la réalisation d’un objet défini lorsqu’un accord de branche étendu ou, à défaut, un accord d’entreprise le prévoit. Ce contrat est conclu pour une durée minimale de dix-huit mois et une durée maximale de trente six mois. Il ne peut pas être renouvelé.</a:t>
            </a:r>
            <a:br>
              <a:rPr lang="fr-FR" dirty="0"/>
            </a:br>
            <a:r>
              <a:rPr lang="fr-FR" dirty="0"/>
              <a:t>Ce dispositif (« CDD à objet défini ») est, sauf précisions contraires, soumis aux dispositions présentées ici, et fait l’objet d’une </a:t>
            </a:r>
            <a:r>
              <a:rPr lang="fr-FR" dirty="0">
                <a:hlinkClick r:id="rId2"/>
              </a:rPr>
              <a:t>fiche spécifique </a:t>
            </a:r>
            <a:r>
              <a:rPr lang="fr-FR" dirty="0" smtClean="0">
                <a:hlinkClick r:id="rId2"/>
              </a:rPr>
              <a:t>du ministère du travail.</a:t>
            </a:r>
            <a:endParaRPr lang="fr-FR"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124</a:t>
            </a:fld>
            <a:endParaRPr lang="fr-FR"/>
          </a:p>
        </p:txBody>
      </p:sp>
    </p:spTree>
    <p:extLst>
      <p:ext uri="{BB962C8B-B14F-4D97-AF65-F5344CB8AC3E}">
        <p14:creationId xmlns:p14="http://schemas.microsoft.com/office/powerpoint/2010/main" val="893010821"/>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b="1" dirty="0"/>
              <a:t>Contrats à durée déterminée « d’usage »</a:t>
            </a:r>
            <a:r>
              <a:rPr lang="fr-FR" dirty="0"/>
              <a:t/>
            </a:r>
            <a:br>
              <a:rPr lang="fr-FR" dirty="0"/>
            </a:br>
            <a:r>
              <a:rPr lang="fr-FR" dirty="0"/>
              <a:t>Pour certains emplois, par nature temporaire, il est d’usage constant de ne pas embaucher sous contrat à durée indéterminée. Les secteurs d’activité concernés sont définis par décret ou par voie de convention ou d’accord collectif étendu. Leur liste figure à </a:t>
            </a:r>
            <a:r>
              <a:rPr lang="fr-FR" dirty="0">
                <a:hlinkClick r:id="rId2" tooltip="l’article D. 1242-1 du Code du travail (nouvelle fenêtre)"/>
              </a:rPr>
              <a:t>l’article D. 1242-1 du Code du travail</a:t>
            </a:r>
            <a:endParaRPr lang="fr-FR"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125</a:t>
            </a:fld>
            <a:endParaRPr lang="fr-FR"/>
          </a:p>
        </p:txBody>
      </p:sp>
    </p:spTree>
    <p:extLst>
      <p:ext uri="{BB962C8B-B14F-4D97-AF65-F5344CB8AC3E}">
        <p14:creationId xmlns:p14="http://schemas.microsoft.com/office/powerpoint/2010/main" val="2376346652"/>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85000" lnSpcReduction="10000"/>
          </a:bodyPr>
          <a:lstStyle/>
          <a:p>
            <a:r>
              <a:rPr lang="fr-FR" b="1" dirty="0"/>
              <a:t>Cas particuliers</a:t>
            </a:r>
            <a:r>
              <a:rPr lang="fr-FR" dirty="0"/>
              <a:t/>
            </a:r>
            <a:br>
              <a:rPr lang="fr-FR" dirty="0"/>
            </a:br>
            <a:r>
              <a:rPr lang="fr-FR" dirty="0"/>
              <a:t>Peuvent motiver la conclusion de contrats à durée déterminée des travaux urgents dont l’exécution immédiate est nécessaire pour prévenir des accidents imminents, organiser des mesures de sauvetage ou réparer les insuffisances du matériel, des installations ou des bâtiments de l’entreprise présentant un danger pour les personnes. En revanche, sous réserve des dérogations prévues par les articles D. 4154-2 à D. 4154-6, il est interdit d’employer un salarié en CDD pour effectuer des travaux dangereux (exposition à certains agents nocifs) dont la liste est donnée par l’article </a:t>
            </a:r>
            <a:r>
              <a:rPr lang="fr-FR" dirty="0">
                <a:hlinkClick r:id="rId2" tooltip="D. 4154-1 du Code du travail (nouvelle fenêtre)"/>
              </a:rPr>
              <a:t>D. 4154-1 du Code du travail</a:t>
            </a:r>
            <a:endParaRPr lang="fr-FR"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126</a:t>
            </a:fld>
            <a:endParaRPr lang="fr-FR"/>
          </a:p>
        </p:txBody>
      </p:sp>
    </p:spTree>
    <p:extLst>
      <p:ext uri="{BB962C8B-B14F-4D97-AF65-F5344CB8AC3E}">
        <p14:creationId xmlns:p14="http://schemas.microsoft.com/office/powerpoint/2010/main" val="742395939"/>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dans les conditions fixées par les articles L. 718-4 à L. 718-6 du Code rural et de la pêche maritime, des CDD d’une durée maximale d’un mois peuvent être conclus pour la réalisation de </a:t>
            </a:r>
            <a:r>
              <a:rPr lang="fr-FR" dirty="0">
                <a:hlinkClick r:id="rId2"/>
              </a:rPr>
              <a:t>travaux de vendanges</a:t>
            </a:r>
            <a:r>
              <a:rPr lang="fr-FR" dirty="0"/>
              <a:t>.</a:t>
            </a:r>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127</a:t>
            </a:fld>
            <a:endParaRPr lang="fr-FR"/>
          </a:p>
        </p:txBody>
      </p:sp>
    </p:spTree>
    <p:extLst>
      <p:ext uri="{BB962C8B-B14F-4D97-AF65-F5344CB8AC3E}">
        <p14:creationId xmlns:p14="http://schemas.microsoft.com/office/powerpoint/2010/main" val="2611833308"/>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94122"/>
          </a:xfrm>
        </p:spPr>
        <p:txBody>
          <a:bodyPr>
            <a:normAutofit/>
          </a:bodyPr>
          <a:lstStyle/>
          <a:p>
            <a:pPr algn="ctr"/>
            <a:r>
              <a:rPr lang="fr-FR" sz="3600" b="1" dirty="0">
                <a:solidFill>
                  <a:srgbClr val="C00000"/>
                </a:solidFill>
              </a:rPr>
              <a:t>Le CDD « senior </a:t>
            </a:r>
            <a:r>
              <a:rPr lang="fr-FR" sz="3600" b="1" dirty="0" smtClean="0">
                <a:solidFill>
                  <a:srgbClr val="C00000"/>
                </a:solidFill>
              </a:rPr>
              <a:t>»</a:t>
            </a:r>
            <a:endParaRPr lang="fr-FR" sz="3600" dirty="0">
              <a:solidFill>
                <a:srgbClr val="C00000"/>
              </a:solidFill>
            </a:endParaRPr>
          </a:p>
        </p:txBody>
      </p:sp>
      <p:sp>
        <p:nvSpPr>
          <p:cNvPr id="3" name="Espace réservé du contenu 2"/>
          <p:cNvSpPr>
            <a:spLocks noGrp="1"/>
          </p:cNvSpPr>
          <p:nvPr>
            <p:ph sz="quarter" idx="1"/>
          </p:nvPr>
        </p:nvSpPr>
        <p:spPr>
          <a:xfrm>
            <a:off x="467544" y="1447800"/>
            <a:ext cx="8219256" cy="4572000"/>
          </a:xfrm>
        </p:spPr>
        <p:txBody>
          <a:bodyPr>
            <a:normAutofit fontScale="77500" lnSpcReduction="20000"/>
          </a:bodyPr>
          <a:lstStyle/>
          <a:p>
            <a:r>
              <a:rPr lang="fr-FR" dirty="0" smtClean="0"/>
              <a:t>Afin </a:t>
            </a:r>
            <a:r>
              <a:rPr lang="fr-FR" dirty="0"/>
              <a:t>de favoriser le retour à l’emploi des salariés âgés et de leur permettre d’acquérir des droits supplémentaires en vue de la liquidation de leur retraite à taux plein, tout employeur visé à l’article </a:t>
            </a:r>
            <a:r>
              <a:rPr lang="fr-FR" dirty="0">
                <a:hlinkClick r:id="rId2" tooltip="L. 2212-1 du Code du travail (nouvelle fenêtre)"/>
              </a:rPr>
              <a:t>L. 2212-1 du Code du travail</a:t>
            </a:r>
            <a:r>
              <a:rPr lang="fr-FR" dirty="0"/>
              <a:t> (à l’exception des professions agricoles) peut conclure un CDD avec une personne âgée de plus de 57 ans inscrite depuis plus de 3 mois comme demandeur d’emploi ou bénéficiant d’une convention de reclassement personnalisé (CRP ; ce dispositif, en vigueur lors de la création du CDD « senior » a depuis été remplacé par le contrat de sécurisation professionnelle). Ce CDD sera alors conclu en application de l’article </a:t>
            </a:r>
            <a:r>
              <a:rPr lang="fr-FR" dirty="0">
                <a:hlinkClick r:id="rId3" tooltip="L. 1242-3 du Code du travail (nouvelle fenêtre)"/>
              </a:rPr>
              <a:t>L. 1242-3 du Code du travail</a:t>
            </a:r>
            <a:r>
              <a:rPr lang="fr-FR" dirty="0"/>
              <a:t/>
            </a:r>
            <a:br>
              <a:rPr lang="fr-FR" dirty="0"/>
            </a:br>
            <a:r>
              <a:rPr lang="fr-FR" dirty="0"/>
              <a:t>D’une durée maximale de 18 mois, il peut être renouvelé une fois pour une durée déterminée qui, ajoutée à la durée du contrat initial, ne peut excéder 36 mois.</a:t>
            </a:r>
          </a:p>
          <a:p>
            <a:endParaRPr lang="fr-FR"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128</a:t>
            </a:fld>
            <a:endParaRPr lang="fr-FR"/>
          </a:p>
        </p:txBody>
      </p:sp>
    </p:spTree>
    <p:extLst>
      <p:ext uri="{BB962C8B-B14F-4D97-AF65-F5344CB8AC3E}">
        <p14:creationId xmlns:p14="http://schemas.microsoft.com/office/powerpoint/2010/main" val="3676159397"/>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200" b="1" dirty="0"/>
              <a:t>Le CDD « joueur professionnel </a:t>
            </a:r>
            <a:r>
              <a:rPr lang="fr-FR" sz="3200" b="1" dirty="0" smtClean="0"/>
              <a:t>»</a:t>
            </a:r>
            <a:endParaRPr lang="fr-FR" sz="3200" dirty="0"/>
          </a:p>
        </p:txBody>
      </p:sp>
      <p:sp>
        <p:nvSpPr>
          <p:cNvPr id="3" name="Espace réservé du contenu 2"/>
          <p:cNvSpPr>
            <a:spLocks noGrp="1"/>
          </p:cNvSpPr>
          <p:nvPr>
            <p:ph sz="quarter" idx="1"/>
          </p:nvPr>
        </p:nvSpPr>
        <p:spPr>
          <a:xfrm>
            <a:off x="323528" y="1447800"/>
            <a:ext cx="8363272" cy="4933528"/>
          </a:xfrm>
        </p:spPr>
        <p:txBody>
          <a:bodyPr>
            <a:normAutofit fontScale="85000" lnSpcReduction="20000"/>
          </a:bodyPr>
          <a:lstStyle/>
          <a:p>
            <a:r>
              <a:rPr lang="fr-FR" dirty="0" smtClean="0"/>
              <a:t>Le </a:t>
            </a:r>
            <a:r>
              <a:rPr lang="fr-FR" dirty="0"/>
              <a:t>joueur professionnel salarié de jeu vidéo compétitif est défini comme toute personne ayant pour activité rémunérée la participation à des compétitions de jeu vidéo dans un lien de subordination juridique avec une association ou une société bénéficiant d’un agrément ministériel. Tout contrat par lequel une association ou une société bénéficiant de cet agrément s’assurera, moyennant rémunération, le concours d’un de ces joueurs sera un contrat de travail à durée déterminée qui, pour l’essentiel, devra répondre, non pas aux dispositions présentées dans cette fiche, mais à celles (durée minimale, mentions obligatoires, etc.) spécifiquement prévues par </a:t>
            </a:r>
            <a:r>
              <a:rPr lang="fr-FR" dirty="0">
                <a:hlinkClick r:id="rId2" tooltip="l’article 102 de la loi n° 2016-1321 du 7 octobre 2016. (nouvelle fenêtre)"/>
              </a:rPr>
              <a:t>l’article 102 de la loi n° 2016-1321 du 7 octobre 2016.</a:t>
            </a:r>
            <a:r>
              <a:rPr lang="fr-FR" dirty="0"/>
              <a:t/>
            </a:r>
            <a:br>
              <a:rPr lang="fr-FR" dirty="0"/>
            </a:br>
            <a:r>
              <a:rPr lang="fr-FR" dirty="0"/>
              <a:t>Les modalités de mise en œuvre de ces dispositions sont fixées par le </a:t>
            </a:r>
            <a:r>
              <a:rPr lang="fr-FR" dirty="0">
                <a:hlinkClick r:id="rId3" tooltip="décret n° 2017-872 du 9 mai 2017, publié au JO du 10 mai 2017 (nouvelle fenêtre)"/>
              </a:rPr>
              <a:t>décret n° 2017-872 du 9 mai 2017, publié au JO du 10 mai 2017</a:t>
            </a:r>
            <a:r>
              <a:rPr lang="fr-FR" dirty="0"/>
              <a:t>.</a:t>
            </a:r>
          </a:p>
          <a:p>
            <a:endParaRPr lang="fr-FR"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129</a:t>
            </a:fld>
            <a:endParaRPr lang="fr-FR"/>
          </a:p>
        </p:txBody>
      </p:sp>
    </p:spTree>
    <p:extLst>
      <p:ext uri="{BB962C8B-B14F-4D97-AF65-F5344CB8AC3E}">
        <p14:creationId xmlns:p14="http://schemas.microsoft.com/office/powerpoint/2010/main" val="32645718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23528" y="1481328"/>
            <a:ext cx="8496944" cy="4900000"/>
          </a:xfrm>
        </p:spPr>
        <p:txBody>
          <a:bodyPr>
            <a:normAutofit fontScale="85000" lnSpcReduction="20000"/>
          </a:bodyPr>
          <a:lstStyle/>
          <a:p>
            <a:endParaRPr lang="fr-FR" dirty="0"/>
          </a:p>
          <a:p>
            <a:r>
              <a:rPr lang="fr-FR" dirty="0"/>
              <a:t>– d'un congé de maternité (C. </a:t>
            </a:r>
            <a:r>
              <a:rPr lang="fr-FR" dirty="0" err="1"/>
              <a:t>trav</a:t>
            </a:r>
            <a:r>
              <a:rPr lang="fr-FR" dirty="0"/>
              <a:t>., art. L. 1225-25) </a:t>
            </a:r>
            <a:r>
              <a:rPr lang="fr-FR" dirty="0" smtClean="0"/>
              <a:t>;</a:t>
            </a:r>
          </a:p>
          <a:p>
            <a:r>
              <a:rPr lang="fr-FR" dirty="0"/>
              <a:t>– d'un congé de paternité et d'accueil de l'enfant (C. </a:t>
            </a:r>
            <a:r>
              <a:rPr lang="fr-FR" dirty="0" err="1"/>
              <a:t>trav</a:t>
            </a:r>
            <a:r>
              <a:rPr lang="fr-FR" dirty="0"/>
              <a:t>., art. L. 1225-36) ;</a:t>
            </a:r>
          </a:p>
          <a:p>
            <a:r>
              <a:rPr lang="fr-FR" dirty="0"/>
              <a:t>– d'un congé d'adoption (C. </a:t>
            </a:r>
            <a:r>
              <a:rPr lang="fr-FR" dirty="0" err="1"/>
              <a:t>trav</a:t>
            </a:r>
            <a:r>
              <a:rPr lang="fr-FR" dirty="0"/>
              <a:t>., art. L. 1225-43) ;</a:t>
            </a:r>
          </a:p>
          <a:p>
            <a:r>
              <a:rPr lang="fr-FR" dirty="0"/>
              <a:t>– d'un congé parental d'éducation (C. </a:t>
            </a:r>
            <a:r>
              <a:rPr lang="fr-FR" dirty="0" err="1"/>
              <a:t>trav</a:t>
            </a:r>
            <a:r>
              <a:rPr lang="fr-FR" dirty="0"/>
              <a:t>., art. L. 1225-55) ;</a:t>
            </a:r>
          </a:p>
          <a:p>
            <a:r>
              <a:rPr lang="fr-FR" dirty="0"/>
              <a:t>– d'un congé de présence parentale (C. </a:t>
            </a:r>
            <a:r>
              <a:rPr lang="fr-FR" dirty="0" err="1"/>
              <a:t>trav</a:t>
            </a:r>
            <a:r>
              <a:rPr lang="fr-FR" dirty="0"/>
              <a:t>., art. L. 1225-64) ;</a:t>
            </a:r>
          </a:p>
          <a:p>
            <a:r>
              <a:rPr lang="fr-FR" dirty="0"/>
              <a:t>– d'un congé sabbatique (C. </a:t>
            </a:r>
            <a:r>
              <a:rPr lang="fr-FR" dirty="0" err="1"/>
              <a:t>trav</a:t>
            </a:r>
            <a:r>
              <a:rPr lang="fr-FR" dirty="0"/>
              <a:t>., art. L. 3142-31) ;</a:t>
            </a:r>
          </a:p>
          <a:p>
            <a:r>
              <a:rPr lang="fr-FR" dirty="0"/>
              <a:t>– d'un congé pour création ou reprise d'entreprise (C. </a:t>
            </a:r>
            <a:r>
              <a:rPr lang="fr-FR" dirty="0" err="1"/>
              <a:t>trav</a:t>
            </a:r>
            <a:r>
              <a:rPr lang="fr-FR" dirty="0"/>
              <a:t>., art. L. 3142-108) ;</a:t>
            </a:r>
          </a:p>
          <a:p>
            <a:r>
              <a:rPr lang="fr-FR" dirty="0"/>
              <a:t>– d'une période de mobilité volontaire sécurisée (C. </a:t>
            </a:r>
            <a:r>
              <a:rPr lang="fr-FR" dirty="0" err="1"/>
              <a:t>trav</a:t>
            </a:r>
            <a:r>
              <a:rPr lang="fr-FR" dirty="0"/>
              <a:t>., art. L. 1222-14).</a:t>
            </a:r>
            <a:r>
              <a:rPr lang="fr-FR" b="1" dirty="0" smtClean="0"/>
              <a:t> </a:t>
            </a:r>
            <a:endParaRPr lang="fr-FR" dirty="0"/>
          </a:p>
        </p:txBody>
      </p:sp>
      <p:sp>
        <p:nvSpPr>
          <p:cNvPr id="3" name="Titre 2"/>
          <p:cNvSpPr>
            <a:spLocks noGrp="1"/>
          </p:cNvSpPr>
          <p:nvPr>
            <p:ph type="title"/>
          </p:nvPr>
        </p:nvSpPr>
        <p:spPr>
          <a:xfrm>
            <a:off x="179512" y="274638"/>
            <a:ext cx="8507288" cy="1143000"/>
          </a:xfrm>
        </p:spPr>
        <p:txBody>
          <a:bodyPr>
            <a:normAutofit fontScale="90000"/>
          </a:bodyPr>
          <a:lstStyle/>
          <a:p>
            <a:pPr algn="ctr"/>
            <a:r>
              <a:rPr lang="fr-FR" sz="2200" dirty="0"/>
              <a:t>à l'issue de certains congés, les salariés ont un droit à réintégration dans leur précédent emploi ou dans un emploi similaire. Il en est ainsi notamment des salariés qui ont </a:t>
            </a:r>
            <a:r>
              <a:rPr lang="fr-FR" sz="2200" dirty="0" smtClean="0"/>
              <a:t>bénéficié:</a:t>
            </a:r>
            <a:r>
              <a:rPr lang="fr-FR" sz="2800" dirty="0" smtClean="0"/>
              <a:t> </a:t>
            </a:r>
            <a:endParaRPr lang="fr-FR" sz="2800"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13</a:t>
            </a:fld>
            <a:endParaRPr lang="fr-FR"/>
          </a:p>
        </p:txBody>
      </p:sp>
    </p:spTree>
    <p:extLst>
      <p:ext uri="{BB962C8B-B14F-4D97-AF65-F5344CB8AC3E}">
        <p14:creationId xmlns:p14="http://schemas.microsoft.com/office/powerpoint/2010/main" val="3474927262"/>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b="1" dirty="0"/>
              <a:t>Contrats à durée déterminée « d’usage »</a:t>
            </a:r>
            <a:r>
              <a:rPr lang="fr-FR" dirty="0"/>
              <a:t/>
            </a:r>
            <a:br>
              <a:rPr lang="fr-FR" dirty="0"/>
            </a:br>
            <a:r>
              <a:rPr lang="fr-FR" dirty="0"/>
              <a:t>Pour certains emplois, par nature temporaire, il est d’usage constant de ne pas embaucher sous contrat à durée indéterminée. Les secteurs d’activité concernés sont définis par décret ou par voie de convention ou d’accord collectif étendu. Leur liste figure à </a:t>
            </a:r>
            <a:r>
              <a:rPr lang="fr-FR" dirty="0">
                <a:hlinkClick r:id="rId2" tooltip="l’article D. 1242-1 du Code du travail (nouvelle fenêtre)"/>
              </a:rPr>
              <a:t>l’article D. 1242-1 du Code du travail</a:t>
            </a:r>
            <a:endParaRPr lang="fr-FR"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130</a:t>
            </a:fld>
            <a:endParaRPr lang="fr-FR"/>
          </a:p>
        </p:txBody>
      </p:sp>
    </p:spTree>
    <p:extLst>
      <p:ext uri="{BB962C8B-B14F-4D97-AF65-F5344CB8AC3E}">
        <p14:creationId xmlns:p14="http://schemas.microsoft.com/office/powerpoint/2010/main" val="2451693751"/>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lnSpcReduction="20000"/>
          </a:bodyPr>
          <a:lstStyle/>
          <a:p>
            <a:r>
              <a:rPr lang="fr-FR" dirty="0"/>
              <a:t>La durée du </a:t>
            </a:r>
            <a:r>
              <a:rPr lang="fr-FR" b="1" dirty="0"/>
              <a:t>CDD</a:t>
            </a:r>
            <a:r>
              <a:rPr lang="fr-FR" dirty="0"/>
              <a:t> s'apprécie en jours calendaires, mais le </a:t>
            </a:r>
            <a:r>
              <a:rPr lang="fr-FR" b="1" dirty="0"/>
              <a:t>délai de carence</a:t>
            </a:r>
            <a:r>
              <a:rPr lang="fr-FR" dirty="0"/>
              <a:t> applicable se décompte en jours d'ouverture de l'entreprise ou de l'établissement concerné</a:t>
            </a:r>
            <a:r>
              <a:rPr lang="fr-FR" dirty="0" smtClean="0"/>
              <a:t>.</a:t>
            </a:r>
          </a:p>
          <a:p>
            <a:r>
              <a:rPr lang="fr-FR" dirty="0"/>
              <a:t>Le délai de carence est la période qui doit s'écouler après un contrat de travail à durée déterminée avant de pouvoir réembaucher un salarié en CDD sur le même poste. Lorsque le CDD du salarié prend fin, l'employeur ne peut pas lui proposer immédiatement un nouveau CDD sur le même poste. Il est tenu de respecter un délai. Dans certains cas, ce délai ne s'applique pas.</a:t>
            </a:r>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131</a:t>
            </a:fld>
            <a:endParaRPr lang="fr-FR"/>
          </a:p>
        </p:txBody>
      </p:sp>
    </p:spTree>
    <p:extLst>
      <p:ext uri="{BB962C8B-B14F-4D97-AF65-F5344CB8AC3E}">
        <p14:creationId xmlns:p14="http://schemas.microsoft.com/office/powerpoint/2010/main" val="2896469094"/>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graphicFrame>
        <p:nvGraphicFramePr>
          <p:cNvPr id="4" name="Espace réservé du contenu 3"/>
          <p:cNvGraphicFramePr>
            <a:graphicFrameLocks noGrp="1"/>
          </p:cNvGraphicFramePr>
          <p:nvPr>
            <p:ph sz="quarter" idx="1"/>
            <p:extLst>
              <p:ext uri="{D42A27DB-BD31-4B8C-83A1-F6EECF244321}">
                <p14:modId xmlns:p14="http://schemas.microsoft.com/office/powerpoint/2010/main" val="1844204440"/>
              </p:ext>
            </p:extLst>
          </p:nvPr>
        </p:nvGraphicFramePr>
        <p:xfrm>
          <a:off x="827583" y="1844825"/>
          <a:ext cx="7920880" cy="4104455"/>
        </p:xfrm>
        <a:graphic>
          <a:graphicData uri="http://schemas.openxmlformats.org/drawingml/2006/table">
            <a:tbl>
              <a:tblPr/>
              <a:tblGrid>
                <a:gridCol w="3960440"/>
                <a:gridCol w="3960440"/>
              </a:tblGrid>
              <a:tr h="781801">
                <a:tc gridSpan="2">
                  <a:txBody>
                    <a:bodyPr/>
                    <a:lstStyle/>
                    <a:p>
                      <a:r>
                        <a:rPr lang="fr-FR"/>
                        <a:t>Calcul du délai de carence</a:t>
                      </a:r>
                    </a:p>
                  </a:txBody>
                  <a:tcPr anchor="ctr"/>
                </a:tc>
                <a:tc hMerge="1">
                  <a:txBody>
                    <a:bodyPr/>
                    <a:lstStyle/>
                    <a:p>
                      <a:endParaRPr lang="fr-FR"/>
                    </a:p>
                  </a:txBody>
                  <a:tcPr/>
                </a:tc>
              </a:tr>
              <a:tr h="1498452">
                <a:tc>
                  <a:txBody>
                    <a:bodyPr/>
                    <a:lstStyle/>
                    <a:p>
                      <a:pPr algn="l" fontAlgn="ctr"/>
                      <a:r>
                        <a:rPr lang="fr-FR" b="0">
                          <a:solidFill>
                            <a:srgbClr val="FFFFFF"/>
                          </a:solidFill>
                          <a:effectLst/>
                        </a:rPr>
                        <a:t>Durée totale du CDD (renouvellement inclus)</a:t>
                      </a:r>
                    </a:p>
                  </a:txBody>
                  <a:tcPr marL="76200" marR="76200" marT="76200" marB="76200"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B w="9525" cap="flat" cmpd="sng" algn="ctr">
                      <a:solidFill>
                        <a:srgbClr val="CCCCCC"/>
                      </a:solidFill>
                      <a:prstDash val="solid"/>
                      <a:round/>
                      <a:headEnd type="none" w="med" len="med"/>
                      <a:tailEnd type="none" w="med" len="med"/>
                    </a:lnB>
                    <a:solidFill>
                      <a:srgbClr val="0B6BA8"/>
                    </a:solidFill>
                  </a:tcPr>
                </a:tc>
                <a:tc>
                  <a:txBody>
                    <a:bodyPr/>
                    <a:lstStyle/>
                    <a:p>
                      <a:pPr algn="l" fontAlgn="ctr"/>
                      <a:r>
                        <a:rPr lang="fr-FR" b="0">
                          <a:solidFill>
                            <a:srgbClr val="FFFFFF"/>
                          </a:solidFill>
                          <a:effectLst/>
                        </a:rPr>
                        <a:t>Durée du délai de carence</a:t>
                      </a:r>
                    </a:p>
                  </a:txBody>
                  <a:tcPr marL="76200" marR="76200" marT="76200" marB="76200" anchor="ctr">
                    <a:lnL w="9525" cap="flat" cmpd="sng" algn="ctr">
                      <a:solidFill>
                        <a:srgbClr val="FFFFFF"/>
                      </a:solidFill>
                      <a:prstDash val="solid"/>
                      <a:round/>
                      <a:headEnd type="none" w="med" len="med"/>
                      <a:tailEnd type="none" w="med" len="med"/>
                    </a:lnL>
                    <a:lnR>
                      <a:noFill/>
                    </a:lnR>
                    <a:lnT>
                      <a:noFill/>
                    </a:lnT>
                    <a:lnB w="9525" cap="flat" cmpd="sng" algn="ctr">
                      <a:solidFill>
                        <a:srgbClr val="CCCCCC"/>
                      </a:solidFill>
                      <a:prstDash val="solid"/>
                      <a:round/>
                      <a:headEnd type="none" w="med" len="med"/>
                      <a:tailEnd type="none" w="med" len="med"/>
                    </a:lnB>
                    <a:solidFill>
                      <a:srgbClr val="0B6BA8"/>
                    </a:solidFill>
                  </a:tcPr>
                </a:tc>
              </a:tr>
              <a:tr h="912101">
                <a:tc>
                  <a:txBody>
                    <a:bodyPr/>
                    <a:lstStyle/>
                    <a:p>
                      <a:pPr algn="l" fontAlgn="t"/>
                      <a:r>
                        <a:rPr lang="fr-FR" b="0">
                          <a:solidFill>
                            <a:srgbClr val="FFFFFF"/>
                          </a:solidFill>
                          <a:effectLst/>
                        </a:rPr>
                        <a:t>Inférieure à 14 jours</a:t>
                      </a:r>
                    </a:p>
                  </a:txBody>
                  <a:tcPr marL="76200" marR="76200" marT="76200" marB="76200">
                    <a:lnL w="9525" cap="flat" cmpd="sng" algn="ctr">
                      <a:solidFill>
                        <a:srgbClr val="FFFFFF"/>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0B6BA8"/>
                    </a:solidFill>
                  </a:tcPr>
                </a:tc>
                <a:tc>
                  <a:txBody>
                    <a:bodyPr/>
                    <a:lstStyle/>
                    <a:p>
                      <a:pPr fontAlgn="t"/>
                      <a:r>
                        <a:rPr lang="fr-FR">
                          <a:solidFill>
                            <a:srgbClr val="414856"/>
                          </a:solidFill>
                          <a:effectLst/>
                        </a:rPr>
                        <a:t>La moitié de la durée du CDD</a:t>
                      </a:r>
                    </a:p>
                  </a:txBody>
                  <a:tcPr marL="76200" marR="76200" marT="76200" marB="76200">
                    <a:lnL w="9525" cap="flat" cmpd="sng" algn="ctr">
                      <a:solidFill>
                        <a:srgbClr val="CCCCCC"/>
                      </a:solidFill>
                      <a:prstDash val="solid"/>
                      <a:round/>
                      <a:headEnd type="none" w="med" len="med"/>
                      <a:tailEnd type="none" w="med" len="med"/>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r>
              <a:tr h="912101">
                <a:tc>
                  <a:txBody>
                    <a:bodyPr/>
                    <a:lstStyle/>
                    <a:p>
                      <a:pPr algn="l" fontAlgn="t"/>
                      <a:r>
                        <a:rPr lang="fr-FR" b="0">
                          <a:solidFill>
                            <a:srgbClr val="FFFFFF"/>
                          </a:solidFill>
                          <a:effectLst/>
                        </a:rPr>
                        <a:t>À partir de 14 jours</a:t>
                      </a:r>
                    </a:p>
                  </a:txBody>
                  <a:tcPr marL="76200" marR="76200" marT="76200" marB="76200">
                    <a:lnL w="9525" cap="flat" cmpd="sng" algn="ctr">
                      <a:solidFill>
                        <a:srgbClr val="FFFFFF"/>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F2F2F2"/>
                      </a:solidFill>
                      <a:prstDash val="solid"/>
                      <a:round/>
                      <a:headEnd type="none" w="med" len="med"/>
                      <a:tailEnd type="none" w="med" len="med"/>
                    </a:lnB>
                    <a:solidFill>
                      <a:srgbClr val="0B6BA8"/>
                    </a:solidFill>
                  </a:tcPr>
                </a:tc>
                <a:tc>
                  <a:txBody>
                    <a:bodyPr/>
                    <a:lstStyle/>
                    <a:p>
                      <a:pPr fontAlgn="t"/>
                      <a:r>
                        <a:rPr lang="fr-FR" dirty="0">
                          <a:solidFill>
                            <a:srgbClr val="414856"/>
                          </a:solidFill>
                          <a:effectLst/>
                        </a:rPr>
                        <a:t>1/3 de la durée du CDD</a:t>
                      </a:r>
                    </a:p>
                  </a:txBody>
                  <a:tcPr marL="76200" marR="76200" marT="76200" marB="76200">
                    <a:lnL w="9525" cap="flat" cmpd="sng" algn="ctr">
                      <a:solidFill>
                        <a:srgbClr val="CCCCCC"/>
                      </a:solidFill>
                      <a:prstDash val="solid"/>
                      <a:round/>
                      <a:headEnd type="none" w="med" len="med"/>
                      <a:tailEnd type="none" w="med" len="med"/>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r>
            </a:tbl>
          </a:graphicData>
        </a:graphic>
      </p:graphicFrame>
      <p:sp>
        <p:nvSpPr>
          <p:cNvPr id="3" name="Espace réservé du numéro de diapositive 2"/>
          <p:cNvSpPr>
            <a:spLocks noGrp="1"/>
          </p:cNvSpPr>
          <p:nvPr>
            <p:ph type="sldNum" sz="quarter" idx="12"/>
          </p:nvPr>
        </p:nvSpPr>
        <p:spPr/>
        <p:txBody>
          <a:bodyPr/>
          <a:lstStyle/>
          <a:p>
            <a:fld id="{6ABB9615-BA1F-4444-94D3-BA4F7D5B02AF}" type="slidenum">
              <a:rPr lang="fr-FR" smtClean="0"/>
              <a:t>132</a:t>
            </a:fld>
            <a:endParaRPr lang="fr-FR"/>
          </a:p>
        </p:txBody>
      </p:sp>
    </p:spTree>
    <p:extLst>
      <p:ext uri="{BB962C8B-B14F-4D97-AF65-F5344CB8AC3E}">
        <p14:creationId xmlns:p14="http://schemas.microsoft.com/office/powerpoint/2010/main" val="1202163732"/>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a:bodyPr>
          <a:lstStyle/>
          <a:p>
            <a:r>
              <a:rPr lang="fr-FR" dirty="0"/>
              <a:t>La durée du CDD s'apprécie en </a:t>
            </a:r>
            <a:r>
              <a:rPr lang="fr-FR" i="1" u="sng" dirty="0">
                <a:hlinkClick r:id="rId2" tooltip="jours calendaires, : Correspond à la totalité des jours du calendrier de l'année civile, du 1er janvier au 31 décembre, y compris les jours fériés&#10;  ou chômés"/>
              </a:rPr>
              <a:t>jours calendaires,</a:t>
            </a:r>
            <a:r>
              <a:rPr lang="fr-FR" dirty="0"/>
              <a:t> mais le délai de carence applicable se décompte en jours d'ouverture de l'entreprise ou de l'établissement concerné.</a:t>
            </a:r>
          </a:p>
          <a:p>
            <a:r>
              <a:rPr lang="fr-FR" dirty="0"/>
              <a:t>Par exemple, pour un CDD de 21 jours se terminant le 5 avril 2019, le délai de carence applicable à l'issue du contrat est de 7 jours (soit un tiers de 21 jours calendaires). Si l'entreprise est ouverte du lundi au vendredi, le délai de carence prendra fin le 16 avril et un nouveau CDD pourra débuter le 17 avril</a:t>
            </a:r>
          </a:p>
          <a:p>
            <a:endParaRPr lang="fr-FR"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133</a:t>
            </a:fld>
            <a:endParaRPr lang="fr-FR"/>
          </a:p>
        </p:txBody>
      </p:sp>
    </p:spTree>
    <p:extLst>
      <p:ext uri="{BB962C8B-B14F-4D97-AF65-F5344CB8AC3E}">
        <p14:creationId xmlns:p14="http://schemas.microsoft.com/office/powerpoint/2010/main" val="1014231412"/>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smtClean="0"/>
              <a:t>Il n’y a pas de délai de carence entre des contrats de remplacement de personnel absent: Il ne s’agit pas du même poste</a:t>
            </a:r>
            <a:endParaRPr lang="fr-FR"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134</a:t>
            </a:fld>
            <a:endParaRPr lang="fr-FR"/>
          </a:p>
        </p:txBody>
      </p:sp>
    </p:spTree>
    <p:extLst>
      <p:ext uri="{BB962C8B-B14F-4D97-AF65-F5344CB8AC3E}">
        <p14:creationId xmlns:p14="http://schemas.microsoft.com/office/powerpoint/2010/main" val="3513845608"/>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dirty="0">
                <a:solidFill>
                  <a:srgbClr val="C00000"/>
                </a:solidFill>
              </a:rPr>
              <a:t>Textes de </a:t>
            </a:r>
            <a:r>
              <a:rPr lang="fr-FR" sz="3600" dirty="0" smtClean="0">
                <a:solidFill>
                  <a:srgbClr val="C00000"/>
                </a:solidFill>
              </a:rPr>
              <a:t>référence</a:t>
            </a:r>
            <a:endParaRPr lang="fr-FR" sz="3600" dirty="0">
              <a:solidFill>
                <a:srgbClr val="C00000"/>
              </a:solidFill>
            </a:endParaRPr>
          </a:p>
        </p:txBody>
      </p:sp>
      <p:sp>
        <p:nvSpPr>
          <p:cNvPr id="3" name="Espace réservé du contenu 2"/>
          <p:cNvSpPr>
            <a:spLocks noGrp="1"/>
          </p:cNvSpPr>
          <p:nvPr>
            <p:ph sz="quarter" idx="1"/>
          </p:nvPr>
        </p:nvSpPr>
        <p:spPr>
          <a:xfrm>
            <a:off x="611560" y="1556792"/>
            <a:ext cx="8075240" cy="4463008"/>
          </a:xfrm>
        </p:spPr>
        <p:txBody>
          <a:bodyPr>
            <a:normAutofit fontScale="77500" lnSpcReduction="20000"/>
          </a:bodyPr>
          <a:lstStyle/>
          <a:p>
            <a:r>
              <a:rPr lang="fr-FR" dirty="0"/>
              <a:t>Articles L. 1221-25, L. 1241-1 à L. 1248-11, L. 2312-71, L. 4154-1, D. 1242-1 à D. 1243-1, R. 1245-1, D. 1247-1, D. 1247-2, D. 4154-1 à D. 4154-6 du Code du travail</a:t>
            </a:r>
          </a:p>
          <a:p>
            <a:r>
              <a:rPr lang="fr-FR" dirty="0"/>
              <a:t>Articles L. 718-4 et suivants du Code rural et de la pêche maritime</a:t>
            </a:r>
          </a:p>
          <a:p>
            <a:r>
              <a:rPr lang="fr-FR" dirty="0">
                <a:hlinkClick r:id="rId2" tooltip="Arrêté du 5 mai 2017 (JO du 6) (nouvelle fenêtre)"/>
              </a:rPr>
              <a:t>Arrêté du 5 mai 2017 (JO du 6)</a:t>
            </a:r>
            <a:endParaRPr lang="fr-FR" dirty="0"/>
          </a:p>
          <a:p>
            <a:r>
              <a:rPr lang="fr-FR" dirty="0"/>
              <a:t>Ordonnance n° 2017-1386 du 22 septembre 2017 relative à la nouvelle organisation du dialogue social et économique dans l’entreprise et favorisant l’exercice et la valorisation des responsabilités syndicales (JO du 23)</a:t>
            </a:r>
          </a:p>
          <a:p>
            <a:r>
              <a:rPr lang="fr-FR" dirty="0"/>
              <a:t>Ordonnance n° 2017-1387 du 22 septembre 2017 relative à la prévisibilité et la sécurisation des relations de travail (JO du 23)</a:t>
            </a:r>
          </a:p>
          <a:p>
            <a:r>
              <a:rPr lang="fr-FR" dirty="0"/>
              <a:t>Loi n° 2018-727 du 10 août 2018 (JO du 11)</a:t>
            </a:r>
          </a:p>
          <a:p>
            <a:pPr marL="0" indent="0">
              <a:buNone/>
            </a:pPr>
            <a:endParaRPr lang="fr-FR" dirty="0"/>
          </a:p>
          <a:p>
            <a:endParaRPr lang="fr-FR"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135</a:t>
            </a:fld>
            <a:endParaRPr lang="fr-FR"/>
          </a:p>
        </p:txBody>
      </p:sp>
    </p:spTree>
    <p:extLst>
      <p:ext uri="{BB962C8B-B14F-4D97-AF65-F5344CB8AC3E}">
        <p14:creationId xmlns:p14="http://schemas.microsoft.com/office/powerpoint/2010/main" val="1165802437"/>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smtClean="0"/>
              <a:t>LE CONTRAT DE TRAVAIL SAISONNIER</a:t>
            </a:r>
            <a:endParaRPr lang="fr-FR" dirty="0"/>
          </a:p>
        </p:txBody>
      </p:sp>
      <p:sp>
        <p:nvSpPr>
          <p:cNvPr id="3" name="Titre 2"/>
          <p:cNvSpPr>
            <a:spLocks noGrp="1"/>
          </p:cNvSpPr>
          <p:nvPr>
            <p:ph type="title"/>
          </p:nvPr>
        </p:nvSpPr>
        <p:spPr/>
        <p:txBody>
          <a:bodyPr>
            <a:normAutofit/>
          </a:bodyPr>
          <a:lstStyle/>
          <a:p>
            <a:endParaRPr lang="fr-FR" sz="2800"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136</a:t>
            </a:fld>
            <a:endParaRPr lang="fr-FR"/>
          </a:p>
        </p:txBody>
      </p:sp>
    </p:spTree>
    <p:extLst>
      <p:ext uri="{BB962C8B-B14F-4D97-AF65-F5344CB8AC3E}">
        <p14:creationId xmlns:p14="http://schemas.microsoft.com/office/powerpoint/2010/main" val="356351385"/>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dirty="0">
                <a:solidFill>
                  <a:srgbClr val="C00000"/>
                </a:solidFill>
              </a:rPr>
              <a:t>Définition donnée par la circulaire </a:t>
            </a:r>
            <a:r>
              <a:rPr lang="fr-FR" sz="2400" dirty="0" smtClean="0">
                <a:solidFill>
                  <a:srgbClr val="C00000"/>
                </a:solidFill>
              </a:rPr>
              <a:t>DRT </a:t>
            </a:r>
            <a:r>
              <a:rPr lang="fr-FR" sz="2400" dirty="0">
                <a:solidFill>
                  <a:srgbClr val="C00000"/>
                </a:solidFill>
              </a:rPr>
              <a:t>n̊18/90 du Ministère du travail en date du 30 octobre 1990</a:t>
            </a:r>
          </a:p>
        </p:txBody>
      </p:sp>
      <p:sp>
        <p:nvSpPr>
          <p:cNvPr id="3" name="Espace réservé du contenu 2"/>
          <p:cNvSpPr>
            <a:spLocks noGrp="1"/>
          </p:cNvSpPr>
          <p:nvPr>
            <p:ph sz="quarter" idx="1"/>
          </p:nvPr>
        </p:nvSpPr>
        <p:spPr/>
        <p:txBody>
          <a:bodyPr>
            <a:normAutofit fontScale="92500"/>
          </a:bodyPr>
          <a:lstStyle/>
          <a:p>
            <a:r>
              <a:rPr lang="fr-FR" b="1" dirty="0"/>
              <a:t>Il s'agit de travaux qui sont normalement appelés à se répéter chaque année, à date à peu près fixe, en fonction du rythme des saisons ou des modes de vie collectifs, et qui sont effectués pour le compte d'une entreprise exerçant des activités obéissant aux mêmes variations.</a:t>
            </a:r>
            <a:endParaRPr lang="fr-FR" dirty="0"/>
          </a:p>
          <a:p>
            <a:r>
              <a:rPr lang="fr-FR" dirty="0"/>
              <a:t>La distinction entre le travail saisonnier et le simple accroissement d'activité repose sur le caractère régulier, prévisible, cyclique de la répétition de l'activité ou du travail en question.</a:t>
            </a:r>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137</a:t>
            </a:fld>
            <a:endParaRPr lang="fr-FR"/>
          </a:p>
        </p:txBody>
      </p:sp>
    </p:spTree>
    <p:extLst>
      <p:ext uri="{BB962C8B-B14F-4D97-AF65-F5344CB8AC3E}">
        <p14:creationId xmlns:p14="http://schemas.microsoft.com/office/powerpoint/2010/main" val="701592763"/>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70000" lnSpcReduction="20000"/>
          </a:bodyPr>
          <a:lstStyle/>
          <a:p>
            <a:endParaRPr lang="fr-FR" dirty="0"/>
          </a:p>
          <a:p>
            <a:r>
              <a:rPr lang="fr-FR" dirty="0"/>
              <a:t>La saisonnalité est la période limitée dans le temps pendant laquelle l'organisme mobilise l'ensemble de son effectif pour répondre à l'objet de son activité principale. Pour cela, l'organisme détermine en concertation avec les salariés et leurs représentants l'aménagement du temps de travail et la période de saisonnalité dont il a besoin selon les principes suivants:</a:t>
            </a:r>
          </a:p>
          <a:p>
            <a:endParaRPr lang="fr-FR" dirty="0"/>
          </a:p>
          <a:p>
            <a:r>
              <a:rPr lang="fr-FR" dirty="0"/>
              <a:t>-	Pour les entreprises ayant une activité sur une saison, la période d'activité saisonnière ne peut être supérieure à 6 mois.</a:t>
            </a:r>
          </a:p>
          <a:p>
            <a:endParaRPr lang="fr-FR" dirty="0"/>
          </a:p>
          <a:p>
            <a:r>
              <a:rPr lang="fr-FR" dirty="0"/>
              <a:t>-	Pour les entreprises ayant une activité sur 2 saisons, la période d'activité saisonnière ne peut être supérieure à 7 mois.</a:t>
            </a:r>
          </a:p>
          <a:p>
            <a:endParaRPr lang="fr-FR" dirty="0"/>
          </a:p>
          <a:p>
            <a:r>
              <a:rPr lang="fr-FR" dirty="0"/>
              <a:t>- 	Pour les entreprises ayant une activité sur 3 saisons, la période d'activité saisonnière ne peut être supérieure à 8 mois.</a:t>
            </a:r>
          </a:p>
          <a:p>
            <a:r>
              <a:rPr lang="fr-FR" dirty="0"/>
              <a:t>	Au-delà de 8 mois, la notion de saisonnalité disparaît.</a:t>
            </a:r>
          </a:p>
          <a:p>
            <a:endParaRPr lang="fr-FR" dirty="0"/>
          </a:p>
        </p:txBody>
      </p:sp>
      <p:sp>
        <p:nvSpPr>
          <p:cNvPr id="3" name="Espace réservé du numéro de diapositive 2"/>
          <p:cNvSpPr>
            <a:spLocks noGrp="1"/>
          </p:cNvSpPr>
          <p:nvPr>
            <p:ph type="sldNum" sz="quarter" idx="12"/>
          </p:nvPr>
        </p:nvSpPr>
        <p:spPr/>
        <p:txBody>
          <a:bodyPr/>
          <a:lstStyle/>
          <a:p>
            <a:fld id="{6ABB9615-BA1F-4444-94D3-BA4F7D5B02AF}" type="slidenum">
              <a:rPr lang="fr-FR" smtClean="0"/>
              <a:t>138</a:t>
            </a:fld>
            <a:endParaRPr lang="fr-FR"/>
          </a:p>
        </p:txBody>
      </p:sp>
      <p:sp>
        <p:nvSpPr>
          <p:cNvPr id="4" name="Titre 3"/>
          <p:cNvSpPr>
            <a:spLocks noGrp="1"/>
          </p:cNvSpPr>
          <p:nvPr>
            <p:ph type="title"/>
          </p:nvPr>
        </p:nvSpPr>
        <p:spPr/>
        <p:txBody>
          <a:bodyPr>
            <a:normAutofit/>
          </a:bodyPr>
          <a:lstStyle/>
          <a:p>
            <a:r>
              <a:rPr lang="fr-FR" sz="3100" dirty="0"/>
              <a:t>ACCORD DE BRANCHE </a:t>
            </a:r>
            <a:r>
              <a:rPr lang="fr-FR" sz="3100" dirty="0" smtClean="0"/>
              <a:t>(SAISONNALITÉ)</a:t>
            </a:r>
            <a:endParaRPr lang="fr-FR" dirty="0"/>
          </a:p>
        </p:txBody>
      </p:sp>
    </p:spTree>
    <p:extLst>
      <p:ext uri="{BB962C8B-B14F-4D97-AF65-F5344CB8AC3E}">
        <p14:creationId xmlns:p14="http://schemas.microsoft.com/office/powerpoint/2010/main" val="1637369565"/>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solidFill>
                  <a:srgbClr val="C00000"/>
                </a:solidFill>
              </a:rPr>
              <a:t>exclusions</a:t>
            </a:r>
            <a:endParaRPr lang="fr-FR" dirty="0">
              <a:solidFill>
                <a:srgbClr val="C00000"/>
              </a:solidFill>
            </a:endParaRPr>
          </a:p>
        </p:txBody>
      </p:sp>
      <p:sp>
        <p:nvSpPr>
          <p:cNvPr id="3" name="Espace réservé du contenu 2"/>
          <p:cNvSpPr>
            <a:spLocks noGrp="1"/>
          </p:cNvSpPr>
          <p:nvPr>
            <p:ph sz="quarter" idx="1"/>
          </p:nvPr>
        </p:nvSpPr>
        <p:spPr/>
        <p:txBody>
          <a:bodyPr>
            <a:normAutofit lnSpcReduction="10000"/>
          </a:bodyPr>
          <a:lstStyle/>
          <a:p>
            <a:r>
              <a:rPr lang="fr-FR" dirty="0"/>
              <a:t>■ Une entreprise, dont l'activité de vente se poursuit sans interruption pendant toute l'année, qui voit sa demande augmenter durant certaines périodes de l'année à la suite de campagnes publicitaires ou promotionnelles (telles que le "blanc") ne saurait à bon droit, pour faire face à cette augmentation de la demande de la clientèle, conclure des contrats saisonniers. Seuls des contrats pour le motif d'accroissement temporaire d'activité peuvent être conclus.</a:t>
            </a:r>
          </a:p>
          <a:p>
            <a:endParaRPr lang="fr-FR"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139</a:t>
            </a:fld>
            <a:endParaRPr lang="fr-FR"/>
          </a:p>
        </p:txBody>
      </p:sp>
    </p:spTree>
    <p:extLst>
      <p:ext uri="{BB962C8B-B14F-4D97-AF65-F5344CB8AC3E}">
        <p14:creationId xmlns:p14="http://schemas.microsoft.com/office/powerpoint/2010/main" val="29159586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lnSpcReduction="10000"/>
          </a:bodyPr>
          <a:lstStyle/>
          <a:p>
            <a:r>
              <a:rPr lang="fr-FR" b="1" dirty="0" smtClean="0"/>
              <a:t> </a:t>
            </a:r>
            <a:r>
              <a:rPr lang="fr-FR" b="1" dirty="0">
                <a:solidFill>
                  <a:srgbClr val="C00000"/>
                </a:solidFill>
              </a:rPr>
              <a:t>L'entretien d'embauche a pour objet d'évaluer l'aptitude du salarié à occuper l'emploi proposé</a:t>
            </a:r>
            <a:r>
              <a:rPr lang="fr-FR" dirty="0"/>
              <a:t>. Les questions posées doivent avoir un lien direct et nécessaire avec cet emploi. </a:t>
            </a:r>
            <a:endParaRPr lang="fr-FR" dirty="0" smtClean="0"/>
          </a:p>
          <a:p>
            <a:r>
              <a:rPr lang="fr-FR" dirty="0" smtClean="0"/>
              <a:t>Autrement </a:t>
            </a:r>
            <a:r>
              <a:rPr lang="fr-FR" dirty="0"/>
              <a:t>dit, le salarié n'a pas à répondre à des questions portant sur sa vie privée telles que, notamment, la profession de son conjoint, ses loisirs, etc.</a:t>
            </a:r>
          </a:p>
          <a:p>
            <a:r>
              <a:rPr lang="fr-FR" dirty="0" smtClean="0"/>
              <a:t>Textes </a:t>
            </a:r>
            <a:r>
              <a:rPr lang="fr-FR" dirty="0"/>
              <a:t>: C. </a:t>
            </a:r>
            <a:r>
              <a:rPr lang="fr-FR" dirty="0" err="1"/>
              <a:t>trav</a:t>
            </a:r>
            <a:r>
              <a:rPr lang="fr-FR" dirty="0"/>
              <a:t>., art. L. 1221-6 à C. </a:t>
            </a:r>
            <a:r>
              <a:rPr lang="fr-FR" dirty="0" err="1"/>
              <a:t>trav</a:t>
            </a:r>
            <a:r>
              <a:rPr lang="fr-FR" dirty="0"/>
              <a:t>., art. L. 1221-9 ; C. </a:t>
            </a:r>
            <a:r>
              <a:rPr lang="fr-FR" dirty="0" err="1"/>
              <a:t>trav</a:t>
            </a:r>
            <a:r>
              <a:rPr lang="fr-FR" dirty="0"/>
              <a:t>., art. L. 2312-38.</a:t>
            </a:r>
          </a:p>
        </p:txBody>
      </p:sp>
      <p:sp>
        <p:nvSpPr>
          <p:cNvPr id="3" name="Titre 2"/>
          <p:cNvSpPr>
            <a:spLocks noGrp="1"/>
          </p:cNvSpPr>
          <p:nvPr>
            <p:ph type="title"/>
          </p:nvPr>
        </p:nvSpPr>
        <p:spPr/>
        <p:txBody>
          <a:bodyPr>
            <a:normAutofit/>
          </a:bodyPr>
          <a:lstStyle/>
          <a:p>
            <a:pPr algn="ctr"/>
            <a:r>
              <a:rPr lang="fr-FR" sz="2800" dirty="0"/>
              <a:t>les règles à respecter lors de l’entretien d’embauche </a:t>
            </a:r>
            <a:r>
              <a:rPr lang="fr-FR" sz="2800" dirty="0" smtClean="0"/>
              <a:t> </a:t>
            </a:r>
            <a:endParaRPr lang="fr-FR" sz="2800"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14</a:t>
            </a:fld>
            <a:endParaRPr lang="fr-FR"/>
          </a:p>
        </p:txBody>
      </p:sp>
    </p:spTree>
    <p:extLst>
      <p:ext uri="{BB962C8B-B14F-4D97-AF65-F5344CB8AC3E}">
        <p14:creationId xmlns:p14="http://schemas.microsoft.com/office/powerpoint/2010/main" val="3474927262"/>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srgbClr val="C00000"/>
                </a:solidFill>
              </a:rPr>
              <a:t>exclusions</a:t>
            </a:r>
            <a:endParaRPr lang="fr-FR" dirty="0"/>
          </a:p>
        </p:txBody>
      </p:sp>
      <p:sp>
        <p:nvSpPr>
          <p:cNvPr id="3" name="Espace réservé du contenu 2"/>
          <p:cNvSpPr>
            <a:spLocks noGrp="1"/>
          </p:cNvSpPr>
          <p:nvPr>
            <p:ph sz="quarter" idx="1"/>
          </p:nvPr>
        </p:nvSpPr>
        <p:spPr/>
        <p:txBody>
          <a:bodyPr>
            <a:normAutofit lnSpcReduction="10000"/>
          </a:bodyPr>
          <a:lstStyle/>
          <a:p>
            <a:r>
              <a:rPr lang="fr-FR" dirty="0"/>
              <a:t>✍ </a:t>
            </a:r>
            <a:r>
              <a:rPr lang="fr-FR" i="1" dirty="0"/>
              <a:t>L'emploi saisonnier concerne des tâches normalement appelées à se répéter chaque année à des dates à peu près fixes, en fonction du rythme des saisons ou des modes de vie collectifs. Aussi, c'est à juste titre que l'activité de prises de photographies aériennes, bien que soumises aux aléas climatiques, n'a pas été qualifié par les juges du fond d'emploi saisonnier</a:t>
            </a:r>
            <a:r>
              <a:rPr lang="fr-FR" dirty="0"/>
              <a:t>. (</a:t>
            </a:r>
            <a:r>
              <a:rPr lang="fr-FR" dirty="0" err="1"/>
              <a:t>Cass</a:t>
            </a:r>
            <a:r>
              <a:rPr lang="fr-FR" dirty="0"/>
              <a:t>. soc., 27 févr. 2002, no 99-46.066, no 800 F-D - </a:t>
            </a:r>
            <a:r>
              <a:rPr lang="fr-FR" dirty="0" err="1"/>
              <a:t>Jurisp.Soc.Lamy</a:t>
            </a:r>
            <a:r>
              <a:rPr lang="fr-FR" dirty="0"/>
              <a:t> n̊98 du 26/03/02).</a:t>
            </a:r>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140</a:t>
            </a:fld>
            <a:endParaRPr lang="fr-FR"/>
          </a:p>
        </p:txBody>
      </p:sp>
    </p:spTree>
    <p:extLst>
      <p:ext uri="{BB962C8B-B14F-4D97-AF65-F5344CB8AC3E}">
        <p14:creationId xmlns:p14="http://schemas.microsoft.com/office/powerpoint/2010/main" val="3776469474"/>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srgbClr val="C00000"/>
                </a:solidFill>
              </a:rPr>
              <a:t>exclusions</a:t>
            </a:r>
            <a:endParaRPr lang="fr-FR" dirty="0"/>
          </a:p>
        </p:txBody>
      </p:sp>
      <p:sp>
        <p:nvSpPr>
          <p:cNvPr id="3" name="Espace réservé du contenu 2"/>
          <p:cNvSpPr>
            <a:spLocks noGrp="1"/>
          </p:cNvSpPr>
          <p:nvPr>
            <p:ph sz="quarter" idx="1"/>
          </p:nvPr>
        </p:nvSpPr>
        <p:spPr/>
        <p:txBody>
          <a:bodyPr>
            <a:normAutofit fontScale="92500" lnSpcReduction="20000"/>
          </a:bodyPr>
          <a:lstStyle/>
          <a:p>
            <a:r>
              <a:rPr lang="fr-FR" dirty="0"/>
              <a:t>✍ </a:t>
            </a:r>
            <a:r>
              <a:rPr lang="fr-FR" i="1" dirty="0"/>
              <a:t>Le caractère saisonnier d'un emploi doit s'apprécier au regard de l'activité de l'entreprise employeur et non de celles des entreprises clientes de celle-ci. Il en résulte que les contrats à durée déterminée successifs conclus entre une société de gardiennage et un agent de surveillance pendant quatre années sur la même période de onze mois avaient pour but de pourvoir durablement un emploi lié à l'activité normale et permanente de l'entreprise et, ainsi dépourvus de caractère saisonnier devaient être requalifiés en contrat à durée déterminée</a:t>
            </a:r>
            <a:r>
              <a:rPr lang="fr-FR" dirty="0"/>
              <a:t> (</a:t>
            </a:r>
            <a:r>
              <a:rPr lang="fr-FR" dirty="0" err="1"/>
              <a:t>Cass</a:t>
            </a:r>
            <a:r>
              <a:rPr lang="fr-FR" dirty="0"/>
              <a:t>. soc., 18 juin 2002, no 99-42.003, no 2048 F-D - </a:t>
            </a:r>
            <a:r>
              <a:rPr lang="fr-FR" dirty="0" err="1"/>
              <a:t>Jurisp.Soc.Lamy</a:t>
            </a:r>
            <a:r>
              <a:rPr lang="fr-FR" dirty="0"/>
              <a:t> n̊109 du 08/10/02).</a:t>
            </a:r>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141</a:t>
            </a:fld>
            <a:endParaRPr lang="fr-FR"/>
          </a:p>
        </p:txBody>
      </p:sp>
    </p:spTree>
    <p:extLst>
      <p:ext uri="{BB962C8B-B14F-4D97-AF65-F5344CB8AC3E}">
        <p14:creationId xmlns:p14="http://schemas.microsoft.com/office/powerpoint/2010/main" val="2140721252"/>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srgbClr val="C00000"/>
                </a:solidFill>
              </a:rPr>
              <a:t>exclusions</a:t>
            </a:r>
            <a:endParaRPr lang="fr-FR" dirty="0"/>
          </a:p>
        </p:txBody>
      </p:sp>
      <p:sp>
        <p:nvSpPr>
          <p:cNvPr id="3" name="Espace réservé du contenu 2"/>
          <p:cNvSpPr>
            <a:spLocks noGrp="1"/>
          </p:cNvSpPr>
          <p:nvPr>
            <p:ph sz="quarter" idx="1"/>
          </p:nvPr>
        </p:nvSpPr>
        <p:spPr/>
        <p:txBody>
          <a:bodyPr>
            <a:normAutofit fontScale="92500" lnSpcReduction="10000"/>
          </a:bodyPr>
          <a:lstStyle/>
          <a:p>
            <a:r>
              <a:rPr lang="fr-FR" dirty="0"/>
              <a:t>✍ </a:t>
            </a:r>
            <a:r>
              <a:rPr lang="fr-FR" i="1" dirty="0"/>
              <a:t>La conclusion successive, avec le même salarié, d'un contrat à durée déterminée n'est autorisée aux termes de l'article L. 122-3-10 du Code du travail que pour remplacer un salarié absent ou dont le contrat est suspendu et en cas d'activité saisonnière. Aussi doivent être requalifiés en un contrat à durée indéterminée des contrats à durée déterminée conclus successivement pour activité saisonnière et pour surcroît d'activité</a:t>
            </a:r>
            <a:r>
              <a:rPr lang="fr-FR" dirty="0"/>
              <a:t> (</a:t>
            </a:r>
            <a:r>
              <a:rPr lang="fr-FR" dirty="0" err="1"/>
              <a:t>Cass</a:t>
            </a:r>
            <a:r>
              <a:rPr lang="fr-FR" dirty="0"/>
              <a:t>. soc., 28 mars 2001, no 99-40.150, no 1436 F-D - </a:t>
            </a:r>
            <a:r>
              <a:rPr lang="fr-FR" dirty="0" err="1"/>
              <a:t>Jurisp.Soc.Lamy</a:t>
            </a:r>
            <a:r>
              <a:rPr lang="fr-FR" dirty="0"/>
              <a:t> n̊81 du 12/06/01). </a:t>
            </a:r>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142</a:t>
            </a:fld>
            <a:endParaRPr lang="fr-FR"/>
          </a:p>
        </p:txBody>
      </p:sp>
    </p:spTree>
    <p:extLst>
      <p:ext uri="{BB962C8B-B14F-4D97-AF65-F5344CB8AC3E}">
        <p14:creationId xmlns:p14="http://schemas.microsoft.com/office/powerpoint/2010/main" val="3525989101"/>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lnSpcReduction="10000"/>
          </a:bodyPr>
          <a:lstStyle/>
          <a:p>
            <a:r>
              <a:rPr lang="fr-FR" dirty="0"/>
              <a:t>Dans, le tourisme, les travaux saisonniers sont le fait à la fois d'entreprise dont l'activité est étroitement liée aux saisons (par exemple, centres de loisirs) et d'entreprises dont l'activité est simplement accrue du fait de la saison (commerces des stations touristiques, hôtellerie, entreprises de transport urbain des stations touristiques, etc.).</a:t>
            </a:r>
          </a:p>
          <a:p>
            <a:r>
              <a:rPr lang="fr-FR" dirty="0"/>
              <a:t>Les contrats de travail à durée déterminée conclus pour des travaux saisonniers peuvent comporter une clause de reconduction pour la saison suivante.</a:t>
            </a:r>
          </a:p>
          <a:p>
            <a:endParaRPr lang="fr-FR"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143</a:t>
            </a:fld>
            <a:endParaRPr lang="fr-FR"/>
          </a:p>
        </p:txBody>
      </p:sp>
    </p:spTree>
    <p:extLst>
      <p:ext uri="{BB962C8B-B14F-4D97-AF65-F5344CB8AC3E}">
        <p14:creationId xmlns:p14="http://schemas.microsoft.com/office/powerpoint/2010/main" val="2260147567"/>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 Les branches d'activité où certains travaux ont un caractère saisonnier sont surtout l'agriculture, les industries agro-alimentaires et le tourisme.</a:t>
            </a:r>
          </a:p>
          <a:p>
            <a:r>
              <a:rPr lang="fr-FR" dirty="0"/>
              <a:t>Dans l'agriculture et les industries agro-alimentaires, il s'agit principalement des travaux liés à la récolte (cueillette des fruits et légumes, moisson, vendanges, etc.) et au conditionnement des produits ainsi récoltés.</a:t>
            </a:r>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144</a:t>
            </a:fld>
            <a:endParaRPr lang="fr-FR"/>
          </a:p>
        </p:txBody>
      </p:sp>
    </p:spTree>
    <p:extLst>
      <p:ext uri="{BB962C8B-B14F-4D97-AF65-F5344CB8AC3E}">
        <p14:creationId xmlns:p14="http://schemas.microsoft.com/office/powerpoint/2010/main" val="2995460965"/>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lnSpcReduction="10000"/>
          </a:bodyPr>
          <a:lstStyle/>
          <a:p>
            <a:r>
              <a:rPr lang="fr-FR" i="1" dirty="0"/>
              <a:t>✍ Le caractère saisonnier d’un emploi concerne des tâches normalement appelées à se répéter chaque année à des dates à peu près fixes, en fonction du rythme des saisons ou des modes de vie collectifs (</a:t>
            </a:r>
            <a:r>
              <a:rPr lang="fr-FR" i="1" dirty="0" err="1"/>
              <a:t>Cass</a:t>
            </a:r>
            <a:r>
              <a:rPr lang="fr-FR" i="1" dirty="0"/>
              <a:t>. Soc. 12/10/99 Dalloz I.R. 99 P.256)</a:t>
            </a:r>
            <a:r>
              <a:rPr lang="fr-FR" b="1" dirty="0"/>
              <a:t>.</a:t>
            </a:r>
          </a:p>
          <a:p>
            <a:r>
              <a:rPr lang="fr-FR" b="1" dirty="0"/>
              <a:t>✍</a:t>
            </a:r>
            <a:r>
              <a:rPr lang="fr-FR" dirty="0"/>
              <a:t> </a:t>
            </a:r>
            <a:r>
              <a:rPr lang="fr-FR" i="1" dirty="0"/>
              <a:t>Une entreprise qui fabrique des produits plastiques correspondant à divers et multiples usages, en toutes saisons, n’a pas d’activité saisonnière</a:t>
            </a:r>
            <a:r>
              <a:rPr lang="fr-FR" dirty="0"/>
              <a:t> (</a:t>
            </a:r>
            <a:r>
              <a:rPr lang="fr-FR" dirty="0" err="1"/>
              <a:t>Cass.Soc</a:t>
            </a:r>
            <a:r>
              <a:rPr lang="fr-FR" dirty="0"/>
              <a:t> 26/10/99 Bull.99 - V - n̊ 400).</a:t>
            </a:r>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145</a:t>
            </a:fld>
            <a:endParaRPr lang="fr-FR"/>
          </a:p>
        </p:txBody>
      </p:sp>
    </p:spTree>
    <p:extLst>
      <p:ext uri="{BB962C8B-B14F-4D97-AF65-F5344CB8AC3E}">
        <p14:creationId xmlns:p14="http://schemas.microsoft.com/office/powerpoint/2010/main" val="3427775958"/>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85000" lnSpcReduction="20000"/>
          </a:bodyPr>
          <a:lstStyle/>
          <a:p>
            <a:r>
              <a:rPr lang="fr-FR" dirty="0"/>
              <a:t>Le travail saisonnier se caractérise par l’exécution de tâches normalement appelées à se répéter chaque année, à des dates à peu près fixes, en fonction du rythme des saisons (récolte, cueillette,…) ou des modes de vie collectifs (tourisme…). Cette variation d’activité doit être indépendante de la volonté de l’employeur.</a:t>
            </a:r>
            <a:br>
              <a:rPr lang="fr-FR" dirty="0"/>
            </a:br>
            <a:r>
              <a:rPr lang="fr-FR" dirty="0"/>
              <a:t>Les salariés directement occupés à des tâches saisonnières peuvent être recrutés en </a:t>
            </a:r>
            <a:r>
              <a:rPr lang="fr-FR" dirty="0">
                <a:hlinkClick r:id="rId2"/>
              </a:rPr>
              <a:t>contrats à durée déterminée (CDD)</a:t>
            </a:r>
            <a:r>
              <a:rPr lang="fr-FR" dirty="0"/>
              <a:t> prévoyant ou non un terme précis.</a:t>
            </a:r>
            <a:br>
              <a:rPr lang="fr-FR" dirty="0"/>
            </a:br>
            <a:r>
              <a:rPr lang="fr-FR" dirty="0"/>
              <a:t>Sous certaines conditions, des contrats saisonniers successifs peuvent être conclus avec le même salarié. De même, ils peuvent comporter une clause de reconduction.</a:t>
            </a:r>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146</a:t>
            </a:fld>
            <a:endParaRPr lang="fr-FR"/>
          </a:p>
        </p:txBody>
      </p:sp>
    </p:spTree>
    <p:extLst>
      <p:ext uri="{BB962C8B-B14F-4D97-AF65-F5344CB8AC3E}">
        <p14:creationId xmlns:p14="http://schemas.microsoft.com/office/powerpoint/2010/main" val="993471194"/>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a:t>
            </a:r>
            <a:r>
              <a:rPr lang="fr-FR" i="1" dirty="0"/>
              <a:t> Une association dont la mission est générale et continue peut valablement recourir à des contrats saisonniers pour la période des classes de mer. Les salariés embauchés dans le cadre de la saison ne bénéficient donc pas de l'indemnité de fin de contrat</a:t>
            </a:r>
            <a:r>
              <a:rPr lang="fr-FR" dirty="0"/>
              <a:t> (</a:t>
            </a:r>
            <a:r>
              <a:rPr lang="fr-FR" dirty="0" err="1"/>
              <a:t>Cass</a:t>
            </a:r>
            <a:r>
              <a:rPr lang="fr-FR" dirty="0"/>
              <a:t>. soc., 24 mars 1999, no 97-40.927, no 1442 D - </a:t>
            </a:r>
            <a:r>
              <a:rPr lang="fr-FR" dirty="0" err="1"/>
              <a:t>Jurisp.Soc.Lamy</a:t>
            </a:r>
            <a:r>
              <a:rPr lang="fr-FR" dirty="0"/>
              <a:t> n̊36 du 18/05/99).</a:t>
            </a:r>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147</a:t>
            </a:fld>
            <a:endParaRPr lang="fr-FR"/>
          </a:p>
        </p:txBody>
      </p:sp>
    </p:spTree>
    <p:extLst>
      <p:ext uri="{BB962C8B-B14F-4D97-AF65-F5344CB8AC3E}">
        <p14:creationId xmlns:p14="http://schemas.microsoft.com/office/powerpoint/2010/main" val="853844841"/>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94122"/>
          </a:xfrm>
        </p:spPr>
        <p:txBody>
          <a:bodyPr>
            <a:normAutofit/>
          </a:bodyPr>
          <a:lstStyle/>
          <a:p>
            <a:pPr algn="ctr"/>
            <a:r>
              <a:rPr lang="fr-FR" sz="3200" dirty="0">
                <a:solidFill>
                  <a:srgbClr val="C00000"/>
                </a:solidFill>
              </a:rPr>
              <a:t>Le terme du contrat </a:t>
            </a:r>
            <a:r>
              <a:rPr lang="fr-FR" sz="3200" dirty="0" smtClean="0">
                <a:solidFill>
                  <a:srgbClr val="C00000"/>
                </a:solidFill>
              </a:rPr>
              <a:t>saisonnier</a:t>
            </a:r>
            <a:endParaRPr lang="fr-FR" sz="3200" dirty="0">
              <a:solidFill>
                <a:srgbClr val="C00000"/>
              </a:solidFill>
            </a:endParaRPr>
          </a:p>
        </p:txBody>
      </p:sp>
      <p:sp>
        <p:nvSpPr>
          <p:cNvPr id="3" name="Espace réservé du contenu 2"/>
          <p:cNvSpPr>
            <a:spLocks noGrp="1"/>
          </p:cNvSpPr>
          <p:nvPr>
            <p:ph sz="quarter" idx="1"/>
          </p:nvPr>
        </p:nvSpPr>
        <p:spPr/>
        <p:txBody>
          <a:bodyPr>
            <a:normAutofit fontScale="85000" lnSpcReduction="10000"/>
          </a:bodyPr>
          <a:lstStyle/>
          <a:p>
            <a:r>
              <a:rPr lang="fr-FR" dirty="0" smtClean="0"/>
              <a:t>Certains </a:t>
            </a:r>
            <a:r>
              <a:rPr lang="fr-FR" dirty="0"/>
              <a:t>CDD, parmi lesquels le contrat saisonnier, peuvent ne pas comporter de date précise d’échéance.</a:t>
            </a:r>
          </a:p>
          <a:p>
            <a:r>
              <a:rPr lang="fr-FR" dirty="0"/>
              <a:t>Si tel est le cas, le contrat saisonnier doit néanmoins préciser qu’il est conclu pour la durée de la saison et mentionner une durée minimale d’emploi (librement fixée entre l’employeur et le salarié).</a:t>
            </a:r>
          </a:p>
          <a:p>
            <a:r>
              <a:rPr lang="fr-FR" dirty="0"/>
              <a:t>Le salarié dont le contrat de travail à caractère saisonnier s’achève et qui a effectué des heures supplémentaires, peut demander à son employeur la conversion de ses droits à repos compensateur en indemnité afin de ne pas faire obstacle à un autre emploi ou au suivi d’une formation.</a:t>
            </a:r>
          </a:p>
          <a:p>
            <a:endParaRPr lang="fr-FR"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148</a:t>
            </a:fld>
            <a:endParaRPr lang="fr-FR"/>
          </a:p>
        </p:txBody>
      </p:sp>
    </p:spTree>
    <p:extLst>
      <p:ext uri="{BB962C8B-B14F-4D97-AF65-F5344CB8AC3E}">
        <p14:creationId xmlns:p14="http://schemas.microsoft.com/office/powerpoint/2010/main" val="1087944089"/>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smtClean="0">
                <a:solidFill>
                  <a:srgbClr val="C00000"/>
                </a:solidFill>
              </a:rPr>
              <a:t>reconduction</a:t>
            </a:r>
            <a:endParaRPr lang="fr-FR" dirty="0">
              <a:solidFill>
                <a:srgbClr val="C00000"/>
              </a:solidFill>
            </a:endParaRPr>
          </a:p>
        </p:txBody>
      </p:sp>
      <p:sp>
        <p:nvSpPr>
          <p:cNvPr id="3" name="Espace réservé du contenu 2"/>
          <p:cNvSpPr>
            <a:spLocks noGrp="1"/>
          </p:cNvSpPr>
          <p:nvPr>
            <p:ph sz="quarter" idx="1"/>
          </p:nvPr>
        </p:nvSpPr>
        <p:spPr/>
        <p:txBody>
          <a:bodyPr>
            <a:normAutofit fontScale="77500" lnSpcReduction="20000"/>
          </a:bodyPr>
          <a:lstStyle/>
          <a:p>
            <a:r>
              <a:rPr lang="fr-FR" dirty="0" smtClean="0"/>
              <a:t>Le </a:t>
            </a:r>
            <a:r>
              <a:rPr lang="fr-FR" dirty="0"/>
              <a:t>contrat de travail peut comporter une clause prévoyant sa reconduction d’une saison à l’autre.</a:t>
            </a:r>
            <a:br>
              <a:rPr lang="fr-FR" dirty="0"/>
            </a:br>
            <a:r>
              <a:rPr lang="fr-FR" dirty="0"/>
              <a:t>Précaution à observer pour éviter la requalification du contrat en contrat de travail à durée indéterminée : la rédaction de la clause ne doit pas avoir pour effet d’imposer la reconduction automatique. Elle doit simplement prévoir une priorité d’emploi en faveur du salarié.</a:t>
            </a:r>
          </a:p>
          <a:p>
            <a:r>
              <a:rPr lang="fr-FR" dirty="0"/>
              <a:t>Une convention ou un accord collectif applicable à l’entreprise peut imposer à l’employeur ayant occupé un salarié saisonnier de le réemployer pour la même saison de l’année suivante.</a:t>
            </a:r>
          </a:p>
          <a:p>
            <a:r>
              <a:rPr lang="fr-FR" dirty="0"/>
              <a:t>Pour le calcul de l’ancienneté du salarié, il est fait cumul des durées des contrats de travail à caractère saisonnier successifs qu’il a effectué dans une même entreprise.</a:t>
            </a:r>
          </a:p>
          <a:p>
            <a:endParaRPr lang="fr-FR"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149</a:t>
            </a:fld>
            <a:endParaRPr lang="fr-FR"/>
          </a:p>
        </p:txBody>
      </p:sp>
    </p:spTree>
    <p:extLst>
      <p:ext uri="{BB962C8B-B14F-4D97-AF65-F5344CB8AC3E}">
        <p14:creationId xmlns:p14="http://schemas.microsoft.com/office/powerpoint/2010/main" val="30726334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a:bodyPr>
          <a:lstStyle/>
          <a:p>
            <a:r>
              <a:rPr lang="fr-FR" dirty="0"/>
              <a:t>Le candidat doit être informé, préalablement à leur mise en œuvre, des méthodes et techniques d'aides au recrutement utilisées (tests, questionnaire, graphologie, etc.), étant précisé que celles-ci doivent être pertinentes (C. </a:t>
            </a:r>
            <a:r>
              <a:rPr lang="fr-FR" dirty="0" err="1"/>
              <a:t>trav</a:t>
            </a:r>
            <a:r>
              <a:rPr lang="fr-FR" dirty="0"/>
              <a:t>., art. L. 1221-8). </a:t>
            </a:r>
            <a:endParaRPr lang="fr-FR" dirty="0" smtClean="0"/>
          </a:p>
          <a:p>
            <a:r>
              <a:rPr lang="fr-FR" dirty="0"/>
              <a:t> </a:t>
            </a:r>
            <a:r>
              <a:rPr lang="fr-FR" dirty="0" smtClean="0"/>
              <a:t>Aucune </a:t>
            </a:r>
            <a:r>
              <a:rPr lang="fr-FR" dirty="0"/>
              <a:t>information concernant personnellement le candidat ne peut être collectée par un dispositif qui n'a pas été préalablement porté à sa connaissance (C. </a:t>
            </a:r>
            <a:r>
              <a:rPr lang="fr-FR" dirty="0" err="1"/>
              <a:t>trav</a:t>
            </a:r>
            <a:r>
              <a:rPr lang="fr-FR" dirty="0"/>
              <a:t>., art. L. 1221-9).</a:t>
            </a:r>
          </a:p>
          <a:p>
            <a:r>
              <a:rPr lang="fr-FR" b="1" dirty="0" smtClean="0"/>
              <a:t> </a:t>
            </a:r>
            <a:endParaRPr lang="fr-FR" dirty="0"/>
          </a:p>
        </p:txBody>
      </p:sp>
      <p:sp>
        <p:nvSpPr>
          <p:cNvPr id="3" name="Titre 2"/>
          <p:cNvSpPr>
            <a:spLocks noGrp="1"/>
          </p:cNvSpPr>
          <p:nvPr>
            <p:ph type="title"/>
          </p:nvPr>
        </p:nvSpPr>
        <p:spPr/>
        <p:txBody>
          <a:bodyPr>
            <a:normAutofit/>
          </a:bodyPr>
          <a:lstStyle/>
          <a:p>
            <a:pPr algn="ctr"/>
            <a:r>
              <a:rPr lang="fr-FR" sz="2800" dirty="0" smtClean="0"/>
              <a:t> </a:t>
            </a:r>
            <a:endParaRPr lang="fr-FR" sz="2800"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15</a:t>
            </a:fld>
            <a:endParaRPr lang="fr-FR"/>
          </a:p>
        </p:txBody>
      </p:sp>
    </p:spTree>
    <p:extLst>
      <p:ext uri="{BB962C8B-B14F-4D97-AF65-F5344CB8AC3E}">
        <p14:creationId xmlns:p14="http://schemas.microsoft.com/office/powerpoint/2010/main" val="3474927262"/>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solidFill>
                  <a:srgbClr val="C00000"/>
                </a:solidFill>
              </a:rPr>
              <a:t>Ne peuvent justifier la conclusion d'un contrat à durée déterminée saisonnier</a:t>
            </a:r>
            <a:endParaRPr lang="fr-FR" sz="2800" dirty="0">
              <a:solidFill>
                <a:srgbClr val="C00000"/>
              </a:solidFill>
            </a:endParaRPr>
          </a:p>
        </p:txBody>
      </p:sp>
      <p:sp>
        <p:nvSpPr>
          <p:cNvPr id="3" name="Espace réservé du contenu 2"/>
          <p:cNvSpPr>
            <a:spLocks noGrp="1"/>
          </p:cNvSpPr>
          <p:nvPr>
            <p:ph sz="quarter" idx="1"/>
          </p:nvPr>
        </p:nvSpPr>
        <p:spPr/>
        <p:txBody>
          <a:bodyPr>
            <a:normAutofit fontScale="92500" lnSpcReduction="20000"/>
          </a:bodyPr>
          <a:lstStyle/>
          <a:p>
            <a:r>
              <a:rPr lang="fr-FR" dirty="0"/>
              <a:t>✧ les surcroîts d'activité liés au lancement ou à la promotion d'un produit ;</a:t>
            </a:r>
          </a:p>
          <a:p>
            <a:r>
              <a:rPr lang="fr-FR" dirty="0"/>
              <a:t>✧ l'augmentation des ventes, intervenant à l'occasion de la campagne du blanc, dans une entreprise dont l'activité se poursuit sans interruption pendant toute l'année (Circ. DRT no 90-18, 30 oct. 1990) ;</a:t>
            </a:r>
          </a:p>
          <a:p>
            <a:r>
              <a:rPr lang="fr-FR" dirty="0"/>
              <a:t>✧ la fabrication et la commercialisation d'une gamme d'articles de camping, en relation directe avec le tourisme, qui se concentre sur les six premiers mois de l'année, alors que l'entreprise commercialise une grande diversité de produits en toute saison (</a:t>
            </a:r>
            <a:r>
              <a:rPr lang="fr-FR" dirty="0" err="1"/>
              <a:t>Cass</a:t>
            </a:r>
            <a:r>
              <a:rPr lang="fr-FR" dirty="0"/>
              <a:t>. soc., 26 oct. 1999, no 97-42.776, Bull. civ. V, no 400, p. 294) ;</a:t>
            </a:r>
          </a:p>
          <a:p>
            <a:endParaRPr lang="fr-FR"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150</a:t>
            </a:fld>
            <a:endParaRPr lang="fr-FR"/>
          </a:p>
        </p:txBody>
      </p:sp>
    </p:spTree>
    <p:extLst>
      <p:ext uri="{BB962C8B-B14F-4D97-AF65-F5344CB8AC3E}">
        <p14:creationId xmlns:p14="http://schemas.microsoft.com/office/powerpoint/2010/main" val="2424940942"/>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solidFill>
                  <a:srgbClr val="C00000"/>
                </a:solidFill>
              </a:rPr>
              <a:t>Ne peuvent justifier la conclusion d'un contrat à durée déterminée saisonnier</a:t>
            </a:r>
            <a:endParaRPr lang="fr-FR" sz="2800" dirty="0">
              <a:solidFill>
                <a:srgbClr val="C00000"/>
              </a:solidFill>
            </a:endParaRPr>
          </a:p>
        </p:txBody>
      </p:sp>
      <p:sp>
        <p:nvSpPr>
          <p:cNvPr id="3" name="Espace réservé du contenu 2"/>
          <p:cNvSpPr>
            <a:spLocks noGrp="1"/>
          </p:cNvSpPr>
          <p:nvPr>
            <p:ph sz="quarter" idx="1"/>
          </p:nvPr>
        </p:nvSpPr>
        <p:spPr>
          <a:xfrm>
            <a:off x="611560" y="1447800"/>
            <a:ext cx="8075240" cy="4572000"/>
          </a:xfrm>
        </p:spPr>
        <p:txBody>
          <a:bodyPr>
            <a:normAutofit fontScale="70000" lnSpcReduction="20000"/>
          </a:bodyPr>
          <a:lstStyle/>
          <a:p>
            <a:r>
              <a:rPr lang="fr-FR" dirty="0"/>
              <a:t>✧ les tâches multiples et diverses, sans corrélation avec le rythme des saisons, accomplies dans une entreprise obéissant par ailleurs à des variations saisonnières d'activité ;</a:t>
            </a:r>
          </a:p>
          <a:p>
            <a:r>
              <a:rPr lang="fr-FR" dirty="0"/>
              <a:t>✧ les activités d'animation culturelle ou périscolaire organisées pendant la durée de l'année scolaire, sans autres interruptions que la période des congés scolaires (</a:t>
            </a:r>
            <a:r>
              <a:rPr lang="fr-FR" dirty="0" err="1"/>
              <a:t>Cass</a:t>
            </a:r>
            <a:r>
              <a:rPr lang="fr-FR" dirty="0"/>
              <a:t>. soc., 10 avr. 1991, no 87-42.884, Bull. civ. V, no 173 ; Circ. DRT no 92-14, 29 août 1992), les activités assurées par un professeur de danse dans un tel centre pour toute la durée de l'année scolaire (</a:t>
            </a:r>
            <a:r>
              <a:rPr lang="fr-FR" dirty="0" err="1"/>
              <a:t>Cass</a:t>
            </a:r>
            <a:r>
              <a:rPr lang="fr-FR" dirty="0"/>
              <a:t>. soc., 18 janv. 1995, no 91-47.772) ;</a:t>
            </a:r>
          </a:p>
          <a:p>
            <a:r>
              <a:rPr lang="fr-FR" dirty="0"/>
              <a:t>✧ les emplois liés à l'organisation de l'enseignement (</a:t>
            </a:r>
            <a:r>
              <a:rPr lang="fr-FR" dirty="0" err="1"/>
              <a:t>Cass</a:t>
            </a:r>
            <a:r>
              <a:rPr lang="fr-FR" dirty="0"/>
              <a:t>. soc., 13 nov. 1990, no 87-44.964, Bull. civ. V, no 541 ; voir en revanche les contrats d'usage   no 521 ), ou ayant une relation lointaine avec l'enseignement (conducteur de car scolaire : </a:t>
            </a:r>
            <a:r>
              <a:rPr lang="fr-FR" dirty="0" err="1"/>
              <a:t>Cass</a:t>
            </a:r>
            <a:r>
              <a:rPr lang="fr-FR" dirty="0"/>
              <a:t>. soc., 13 nov. 1990, no 87-44.964, )</a:t>
            </a:r>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151</a:t>
            </a:fld>
            <a:endParaRPr lang="fr-FR"/>
          </a:p>
        </p:txBody>
      </p:sp>
    </p:spTree>
    <p:extLst>
      <p:ext uri="{BB962C8B-B14F-4D97-AF65-F5344CB8AC3E}">
        <p14:creationId xmlns:p14="http://schemas.microsoft.com/office/powerpoint/2010/main" val="1455949848"/>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solidFill>
                  <a:srgbClr val="C00000"/>
                </a:solidFill>
              </a:rPr>
              <a:t>Ne peuvent justifier la conclusion d'un contrat à durée déterminée saisonnier</a:t>
            </a:r>
            <a:endParaRPr lang="fr-FR" sz="2800" dirty="0">
              <a:solidFill>
                <a:srgbClr val="C00000"/>
              </a:solidFill>
            </a:endParaRPr>
          </a:p>
        </p:txBody>
      </p:sp>
      <p:sp>
        <p:nvSpPr>
          <p:cNvPr id="3" name="Espace réservé du contenu 2"/>
          <p:cNvSpPr>
            <a:spLocks noGrp="1"/>
          </p:cNvSpPr>
          <p:nvPr>
            <p:ph sz="quarter" idx="1"/>
          </p:nvPr>
        </p:nvSpPr>
        <p:spPr>
          <a:xfrm>
            <a:off x="611560" y="1447800"/>
            <a:ext cx="8075240" cy="4572000"/>
          </a:xfrm>
        </p:spPr>
        <p:txBody>
          <a:bodyPr>
            <a:normAutofit fontScale="77500" lnSpcReduction="20000"/>
          </a:bodyPr>
          <a:lstStyle/>
          <a:p>
            <a:r>
              <a:rPr lang="fr-FR" dirty="0"/>
              <a:t>✧ un accroissement périodique de production alors que la société fabrique des produits en toutes saisons (</a:t>
            </a:r>
            <a:r>
              <a:rPr lang="fr-FR" dirty="0" err="1"/>
              <a:t>Cass</a:t>
            </a:r>
            <a:r>
              <a:rPr lang="fr-FR" dirty="0"/>
              <a:t>. soc., 17 janv. 2002, no 00-14.709, Bull. civ. V, no 19.</a:t>
            </a:r>
            <a:endParaRPr lang="fr-FR" b="1" dirty="0"/>
          </a:p>
          <a:p>
            <a:r>
              <a:rPr lang="fr-FR" dirty="0"/>
              <a:t>✧  Une entreprise qui fabrique et commercialise des pizzas surgelées tout au long de l'année avec seulement des accroissements périodiques de production n'a pas d'activité saisonnière au sens de l'article L.122-1-1 3̊ du code du travail.</a:t>
            </a:r>
          </a:p>
          <a:p>
            <a:r>
              <a:rPr lang="fr-FR" dirty="0"/>
              <a:t>Doit être en conséquence censuré l'arrêt qui juge justifié le recours à des contrats saisonniers alors qu'il résultait de ses constatations que le salarié, alternativement recruté par contrats à durée déterminée saisonniers ou pour faire face à des surcroîts temporaires d'activité, travaillait selon les années à des périodes variables. (Soc. - 5 décembre 2007.N̊ 06-41 .313 BICC 679 du 01/04/08    N̊496)</a:t>
            </a:r>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152</a:t>
            </a:fld>
            <a:endParaRPr lang="fr-FR"/>
          </a:p>
        </p:txBody>
      </p:sp>
    </p:spTree>
    <p:extLst>
      <p:ext uri="{BB962C8B-B14F-4D97-AF65-F5344CB8AC3E}">
        <p14:creationId xmlns:p14="http://schemas.microsoft.com/office/powerpoint/2010/main" val="4171335017"/>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20000"/>
          </a:bodyPr>
          <a:lstStyle/>
          <a:p>
            <a:r>
              <a:rPr lang="fr-FR" b="1" dirty="0"/>
              <a:t>Il apparaît cependant que la commune intention des parties telle qu’elle résulte de la présentation du contrat litigieux et de sa rédaction, était de conclure un contrat saisonnier, la référence, certes maladroite à l’accroissement temporaire d’activité ne constituant pas ici un ‘motif distinct’ mais une simple référence à l’augmentation saisonnière de l’activité touristique pendant la période estivale dans la région de Biarritz, pour les besoins de laquelle Monsieur Frédéric B. était engagé. Il n’existe donc ni contradiction ni cumul de motifs distincts énoncés dans le contrat saisonnier du 10 mai 2013</a:t>
            </a:r>
            <a:r>
              <a:rPr lang="fr-FR" b="1" dirty="0" smtClean="0"/>
              <a:t>. (</a:t>
            </a:r>
            <a:r>
              <a:rPr lang="fr-FR" b="1" dirty="0"/>
              <a:t>COUR D’APPEL DE PAU DU 31 JANVIER 2019 N̊ 16/00852 </a:t>
            </a:r>
            <a:r>
              <a:rPr lang="fr-FR" b="1" dirty="0" smtClean="0"/>
              <a:t>)</a:t>
            </a:r>
            <a:endParaRPr lang="fr-FR" dirty="0"/>
          </a:p>
        </p:txBody>
      </p:sp>
      <p:sp>
        <p:nvSpPr>
          <p:cNvPr id="3" name="Espace réservé du numéro de diapositive 2"/>
          <p:cNvSpPr>
            <a:spLocks noGrp="1"/>
          </p:cNvSpPr>
          <p:nvPr>
            <p:ph type="sldNum" sz="quarter" idx="12"/>
          </p:nvPr>
        </p:nvSpPr>
        <p:spPr/>
        <p:txBody>
          <a:bodyPr/>
          <a:lstStyle/>
          <a:p>
            <a:fld id="{6ABB9615-BA1F-4444-94D3-BA4F7D5B02AF}" type="slidenum">
              <a:rPr lang="fr-FR" smtClean="0"/>
              <a:t>153</a:t>
            </a:fld>
            <a:endParaRPr lang="fr-FR"/>
          </a:p>
        </p:txBody>
      </p:sp>
      <p:sp>
        <p:nvSpPr>
          <p:cNvPr id="4" name="Titre 3"/>
          <p:cNvSpPr>
            <a:spLocks noGrp="1"/>
          </p:cNvSpPr>
          <p:nvPr>
            <p:ph type="title"/>
          </p:nvPr>
        </p:nvSpPr>
        <p:spPr/>
        <p:txBody>
          <a:bodyPr>
            <a:noAutofit/>
          </a:bodyPr>
          <a:lstStyle/>
          <a:p>
            <a:r>
              <a:rPr lang="fr-FR" sz="2000" b="0" dirty="0">
                <a:solidFill>
                  <a:srgbClr val="C00000"/>
                </a:solidFill>
                <a:effectLst/>
              </a:rPr>
              <a:t>contrat </a:t>
            </a:r>
            <a:r>
              <a:rPr lang="fr-FR" sz="2000" b="0" dirty="0" smtClean="0">
                <a:solidFill>
                  <a:srgbClr val="C00000"/>
                </a:solidFill>
                <a:effectLst/>
              </a:rPr>
              <a:t>reposant sur </a:t>
            </a:r>
            <a:r>
              <a:rPr lang="fr-FR" sz="2000" b="0" dirty="0">
                <a:solidFill>
                  <a:srgbClr val="C00000"/>
                </a:solidFill>
                <a:effectLst/>
              </a:rPr>
              <a:t>un double motif </a:t>
            </a:r>
            <a:r>
              <a:rPr lang="fr-FR" sz="2000" b="0" dirty="0" smtClean="0">
                <a:solidFill>
                  <a:srgbClr val="C00000"/>
                </a:solidFill>
                <a:effectLst/>
              </a:rPr>
              <a:t>puisque  </a:t>
            </a:r>
            <a:r>
              <a:rPr lang="fr-FR" sz="2000" b="0" dirty="0">
                <a:solidFill>
                  <a:srgbClr val="C00000"/>
                </a:solidFill>
                <a:effectLst/>
              </a:rPr>
              <a:t>qualifié de contrat saisonnier et </a:t>
            </a:r>
            <a:r>
              <a:rPr lang="fr-FR" sz="2000" b="0" dirty="0" smtClean="0">
                <a:solidFill>
                  <a:srgbClr val="C00000"/>
                </a:solidFill>
                <a:effectLst/>
              </a:rPr>
              <a:t> </a:t>
            </a:r>
            <a:r>
              <a:rPr lang="fr-FR" sz="2000" b="0" dirty="0">
                <a:solidFill>
                  <a:srgbClr val="C00000"/>
                </a:solidFill>
                <a:effectLst/>
              </a:rPr>
              <a:t>motivé par un accroissement temporaire d’activité. </a:t>
            </a:r>
            <a:r>
              <a:rPr lang="fr-FR" sz="2000" b="0" dirty="0" smtClean="0">
                <a:solidFill>
                  <a:srgbClr val="C00000"/>
                </a:solidFill>
                <a:effectLst/>
              </a:rPr>
              <a:t>Le cdd </a:t>
            </a:r>
            <a:r>
              <a:rPr lang="fr-FR" sz="2000" b="0" dirty="0">
                <a:solidFill>
                  <a:srgbClr val="C00000"/>
                </a:solidFill>
                <a:effectLst/>
              </a:rPr>
              <a:t>ne peut comporter qu’un seul motif ;</a:t>
            </a:r>
            <a:endParaRPr lang="fr-FR" sz="2000" dirty="0">
              <a:solidFill>
                <a:srgbClr val="C00000"/>
              </a:solidFill>
            </a:endParaRPr>
          </a:p>
        </p:txBody>
      </p:sp>
    </p:spTree>
    <p:extLst>
      <p:ext uri="{BB962C8B-B14F-4D97-AF65-F5344CB8AC3E}">
        <p14:creationId xmlns:p14="http://schemas.microsoft.com/office/powerpoint/2010/main" val="230070752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srgbClr val="C00000"/>
                </a:solidFill>
              </a:rPr>
              <a:t>Textes de référence</a:t>
            </a:r>
            <a:endParaRPr lang="fr-FR" dirty="0"/>
          </a:p>
        </p:txBody>
      </p:sp>
      <p:sp>
        <p:nvSpPr>
          <p:cNvPr id="3" name="Espace réservé du contenu 2"/>
          <p:cNvSpPr>
            <a:spLocks noGrp="1"/>
          </p:cNvSpPr>
          <p:nvPr>
            <p:ph sz="quarter" idx="1"/>
          </p:nvPr>
        </p:nvSpPr>
        <p:spPr/>
        <p:txBody>
          <a:bodyPr/>
          <a:lstStyle/>
          <a:p>
            <a:endParaRPr lang="fr-FR" dirty="0" smtClean="0"/>
          </a:p>
          <a:p>
            <a:r>
              <a:rPr lang="fr-FR" dirty="0" smtClean="0"/>
              <a:t>Articles </a:t>
            </a:r>
            <a:r>
              <a:rPr lang="fr-FR" dirty="0"/>
              <a:t>L. 1242-2, L. 1243-10 et L. 1244-2 du Code du travail</a:t>
            </a:r>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154</a:t>
            </a:fld>
            <a:endParaRPr lang="fr-FR"/>
          </a:p>
        </p:txBody>
      </p:sp>
    </p:spTree>
    <p:extLst>
      <p:ext uri="{BB962C8B-B14F-4D97-AF65-F5344CB8AC3E}">
        <p14:creationId xmlns:p14="http://schemas.microsoft.com/office/powerpoint/2010/main" val="2129812110"/>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dirty="0"/>
          </a:p>
        </p:txBody>
      </p:sp>
      <p:sp>
        <p:nvSpPr>
          <p:cNvPr id="3" name="Titre 2"/>
          <p:cNvSpPr>
            <a:spLocks noGrp="1"/>
          </p:cNvSpPr>
          <p:nvPr>
            <p:ph type="title"/>
          </p:nvPr>
        </p:nvSpPr>
        <p:spPr/>
        <p:txBody>
          <a:bodyPr>
            <a:normAutofit/>
          </a:bodyPr>
          <a:lstStyle/>
          <a:p>
            <a:endParaRPr lang="fr-FR" sz="2800"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155</a:t>
            </a:fld>
            <a:endParaRPr lang="fr-FR"/>
          </a:p>
        </p:txBody>
      </p:sp>
    </p:spTree>
    <p:extLst>
      <p:ext uri="{BB962C8B-B14F-4D97-AF65-F5344CB8AC3E}">
        <p14:creationId xmlns:p14="http://schemas.microsoft.com/office/powerpoint/2010/main" val="356351385"/>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a:bodyPr>
          <a:lstStyle/>
          <a:p>
            <a:pPr algn="ctr"/>
            <a:endParaRPr lang="fr-FR" sz="4000" b="1" dirty="0" smtClean="0"/>
          </a:p>
          <a:p>
            <a:pPr algn="ctr"/>
            <a:endParaRPr lang="fr-FR" sz="4000" b="1" dirty="0"/>
          </a:p>
          <a:p>
            <a:pPr algn="ctr"/>
            <a:r>
              <a:rPr lang="fr-FR" sz="4000" b="1" dirty="0" smtClean="0"/>
              <a:t>temps </a:t>
            </a:r>
            <a:r>
              <a:rPr lang="fr-FR" sz="4000" b="1" dirty="0"/>
              <a:t>partiel</a:t>
            </a:r>
            <a:endParaRPr lang="fr-FR" sz="4000"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156</a:t>
            </a:fld>
            <a:endParaRPr lang="fr-FR"/>
          </a:p>
        </p:txBody>
      </p:sp>
    </p:spTree>
    <p:extLst>
      <p:ext uri="{BB962C8B-B14F-4D97-AF65-F5344CB8AC3E}">
        <p14:creationId xmlns:p14="http://schemas.microsoft.com/office/powerpoint/2010/main" val="1909251608"/>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lnSpcReduction="10000"/>
          </a:bodyPr>
          <a:lstStyle/>
          <a:p>
            <a:r>
              <a:rPr lang="fr-FR" dirty="0"/>
              <a:t>Le contrat de travail à temps partiel est conclu avec un salarié dont la durée du travail est inférieure à la durée – légale ou conventionnelle – pratiquée dans l’entreprise. Obligatoirement écrit, ce contrat comporte certaines clauses afin, notamment, de garantir les droits du salarié concerné. Ce dernier est comptabilisé dans l’effectif de l’entreprise selon des règles particulières. Un salarié à temps partiel peut avoir plusieurs employeurs mais la somme des durées du travail effectuées ne doit pas dépasser les durées maximales légales.</a:t>
            </a:r>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157</a:t>
            </a:fld>
            <a:endParaRPr lang="fr-FR"/>
          </a:p>
        </p:txBody>
      </p:sp>
    </p:spTree>
    <p:extLst>
      <p:ext uri="{BB962C8B-B14F-4D97-AF65-F5344CB8AC3E}">
        <p14:creationId xmlns:p14="http://schemas.microsoft.com/office/powerpoint/2010/main" val="1336985742"/>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b="1" dirty="0"/>
              <a:t>Avenant n° 13 du 3 décembre 2014 relatif au travail à temps partiel</a:t>
            </a:r>
            <a:r>
              <a:rPr lang="fr-FR" dirty="0"/>
              <a:t/>
            </a:r>
            <a:br>
              <a:rPr lang="fr-FR" dirty="0"/>
            </a:br>
            <a:endParaRPr lang="fr-FR" dirty="0" smtClean="0"/>
          </a:p>
          <a:p>
            <a:r>
              <a:rPr lang="fr-FR">
                <a:hlinkClick r:id="rId2"/>
              </a:rPr>
              <a:t>https://www.legifrance.gouv.fr/affichIDCC.do;jsessionid=4D04C5758FADF0B6EC04FDFC9E274F92.tplgfr38s_2?idSectionTA=KALISCTA000030889484&amp;cidTexte=KALITEXT000030889478&amp;idConvention=KALICONT000005635728&amp;dateTexte=29990101</a:t>
            </a:r>
            <a:endParaRPr lang="fr-FR"/>
          </a:p>
        </p:txBody>
      </p:sp>
      <p:sp>
        <p:nvSpPr>
          <p:cNvPr id="3" name="Espace réservé du numéro de diapositive 2"/>
          <p:cNvSpPr>
            <a:spLocks noGrp="1"/>
          </p:cNvSpPr>
          <p:nvPr>
            <p:ph type="sldNum" sz="quarter" idx="12"/>
          </p:nvPr>
        </p:nvSpPr>
        <p:spPr/>
        <p:txBody>
          <a:bodyPr/>
          <a:lstStyle/>
          <a:p>
            <a:fld id="{6ABB9615-BA1F-4444-94D3-BA4F7D5B02AF}" type="slidenum">
              <a:rPr lang="fr-FR" smtClean="0"/>
              <a:t>158</a:t>
            </a:fld>
            <a:endParaRPr lang="fr-FR"/>
          </a:p>
        </p:txBody>
      </p:sp>
      <p:sp>
        <p:nvSpPr>
          <p:cNvPr id="4" name="Titre 3"/>
          <p:cNvSpPr>
            <a:spLocks noGrp="1"/>
          </p:cNvSpPr>
          <p:nvPr>
            <p:ph type="title"/>
          </p:nvPr>
        </p:nvSpPr>
        <p:spPr/>
        <p:txBody>
          <a:bodyPr>
            <a:normAutofit/>
          </a:bodyPr>
          <a:lstStyle/>
          <a:p>
            <a:r>
              <a:rPr lang="fr-FR" sz="2400" dirty="0" smtClean="0">
                <a:solidFill>
                  <a:srgbClr val="C00000"/>
                </a:solidFill>
              </a:rPr>
              <a:t>Les dispositions plus favorables de la convention collective se substituent aux dispositions légales</a:t>
            </a:r>
            <a:endParaRPr lang="fr-FR" sz="2400" dirty="0">
              <a:solidFill>
                <a:srgbClr val="C00000"/>
              </a:solidFill>
            </a:endParaRPr>
          </a:p>
        </p:txBody>
      </p:sp>
    </p:spTree>
    <p:extLst>
      <p:ext uri="{BB962C8B-B14F-4D97-AF65-F5344CB8AC3E}">
        <p14:creationId xmlns:p14="http://schemas.microsoft.com/office/powerpoint/2010/main" val="1259052426"/>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r>
              <a:rPr lang="fr-FR" sz="3200" b="1" dirty="0"/>
              <a:t>Définition du travail à temps partiel</a:t>
            </a:r>
          </a:p>
        </p:txBody>
      </p:sp>
      <p:sp>
        <p:nvSpPr>
          <p:cNvPr id="3" name="Espace réservé du contenu 2"/>
          <p:cNvSpPr>
            <a:spLocks noGrp="1"/>
          </p:cNvSpPr>
          <p:nvPr>
            <p:ph sz="quarter" idx="1"/>
          </p:nvPr>
        </p:nvSpPr>
        <p:spPr>
          <a:xfrm>
            <a:off x="395536" y="1196752"/>
            <a:ext cx="8291264" cy="5184576"/>
          </a:xfrm>
        </p:spPr>
        <p:txBody>
          <a:bodyPr>
            <a:normAutofit fontScale="62500" lnSpcReduction="20000"/>
          </a:bodyPr>
          <a:lstStyle/>
          <a:p>
            <a:r>
              <a:rPr lang="fr-FR" b="1" dirty="0" smtClean="0"/>
              <a:t>Sont </a:t>
            </a:r>
            <a:r>
              <a:rPr lang="fr-FR" b="1" dirty="0"/>
              <a:t>considérés comme salariés à temps partiel les salariés dont la durée du travail est inférieure (C. </a:t>
            </a:r>
            <a:r>
              <a:rPr lang="fr-FR" b="1" dirty="0" err="1"/>
              <a:t>trav</a:t>
            </a:r>
            <a:r>
              <a:rPr lang="fr-FR" b="1" dirty="0"/>
              <a:t>., art. L. 3123‐1) :</a:t>
            </a:r>
          </a:p>
          <a:p>
            <a:r>
              <a:rPr lang="fr-FR" dirty="0"/>
              <a:t>à 35 heures par semaine ou à la durée hebdomadaire inférieure, fixée par accord de branche ou d'entreprise, ou appliquée dans </a:t>
            </a:r>
            <a:r>
              <a:rPr lang="fr-FR" dirty="0" smtClean="0"/>
              <a:t>l'établissement;</a:t>
            </a:r>
            <a:endParaRPr lang="fr-FR" dirty="0"/>
          </a:p>
          <a:p>
            <a:r>
              <a:rPr lang="fr-FR" dirty="0"/>
              <a:t>ou à 151,67 heures par mois ou à la durée mensuelle inférieure, fixée par accord de branche ou d'entreprise, ou appliquée dans </a:t>
            </a:r>
            <a:r>
              <a:rPr lang="fr-FR" dirty="0" smtClean="0"/>
              <a:t>l'établissement;</a:t>
            </a:r>
            <a:endParaRPr lang="fr-FR" dirty="0"/>
          </a:p>
          <a:p>
            <a:r>
              <a:rPr lang="fr-FR" dirty="0"/>
              <a:t>ou à 1 607 heures par an ou à la durée annuelle inférieure, fixée par accord de branche ou d'entreprise, ou appliquée dans l'établissement.</a:t>
            </a:r>
          </a:p>
          <a:p>
            <a:r>
              <a:rPr lang="fr-FR" dirty="0"/>
              <a:t>En revanche, le fait d'accomplir une durée annuelle de travail en deçà de 1 607 heures ou de la durée collective fixée dans l'entreprise, en raison de </a:t>
            </a:r>
            <a:r>
              <a:rPr lang="fr-FR" dirty="0" smtClean="0"/>
              <a:t>jours de </a:t>
            </a:r>
            <a:r>
              <a:rPr lang="fr-FR" dirty="0"/>
              <a:t>congés payés supplémentaires rémunérés (pour ancienneté, par exemple), ne caractérise pas un temps partiel.</a:t>
            </a:r>
          </a:p>
          <a:p>
            <a:r>
              <a:rPr lang="fr-FR" dirty="0"/>
              <a:t>Autrement dit, le temps de travail d'un salarié à temps partiel doit être inférieur à celui des salariés travaillant à temps plein dans la même unité de travail.</a:t>
            </a:r>
          </a:p>
          <a:p>
            <a:r>
              <a:rPr lang="fr-FR" dirty="0"/>
              <a:t>N'est donc pas un salarié à temps partiel le salarié qui travaille :</a:t>
            </a:r>
          </a:p>
          <a:p>
            <a:r>
              <a:rPr lang="fr-FR" dirty="0"/>
              <a:t>32 heures dans un établissement dont l'horaire collectif est de 32 heures ;</a:t>
            </a:r>
          </a:p>
          <a:p>
            <a:r>
              <a:rPr lang="fr-FR" dirty="0"/>
              <a:t>35, 36 ou 37 heures dans une entreprise dont l'horaire collectif est de 38 heures.</a:t>
            </a:r>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159</a:t>
            </a:fld>
            <a:endParaRPr lang="fr-FR"/>
          </a:p>
        </p:txBody>
      </p:sp>
    </p:spTree>
    <p:extLst>
      <p:ext uri="{BB962C8B-B14F-4D97-AF65-F5344CB8AC3E}">
        <p14:creationId xmlns:p14="http://schemas.microsoft.com/office/powerpoint/2010/main" val="2439935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a:bodyPr>
          <a:lstStyle/>
          <a:p>
            <a:r>
              <a:rPr lang="fr-FR" b="1" dirty="0"/>
              <a:t>il n'est pas possible d'enregistrer ou de filmer un candidat à son insu.</a:t>
            </a:r>
            <a:r>
              <a:rPr lang="fr-FR" b="1" dirty="0" smtClean="0"/>
              <a:t> </a:t>
            </a:r>
          </a:p>
          <a:p>
            <a:r>
              <a:rPr lang="fr-FR" dirty="0"/>
              <a:t>la loi informatique et libertés du 6 janvier 1978 (L. no 78-17, 6 janv. 1978, JO 7 janv.) impose à l'employeur, en matière de questionnaire d'embauche, d'informer le candidat du caractère obligatoire ou facultatif des réponses, des conséquences d'un défaut de réponse, des personnes physiques ou morales destinataires des informations et de l'existence d'un droit d'accès et de rectification.</a:t>
            </a:r>
          </a:p>
        </p:txBody>
      </p:sp>
      <p:sp>
        <p:nvSpPr>
          <p:cNvPr id="3" name="Titre 2"/>
          <p:cNvSpPr>
            <a:spLocks noGrp="1"/>
          </p:cNvSpPr>
          <p:nvPr>
            <p:ph type="title"/>
          </p:nvPr>
        </p:nvSpPr>
        <p:spPr/>
        <p:txBody>
          <a:bodyPr>
            <a:normAutofit/>
          </a:bodyPr>
          <a:lstStyle/>
          <a:p>
            <a:pPr algn="ctr"/>
            <a:r>
              <a:rPr lang="fr-FR" sz="2800" dirty="0" smtClean="0"/>
              <a:t> </a:t>
            </a:r>
            <a:endParaRPr lang="fr-FR" sz="2800"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16</a:t>
            </a:fld>
            <a:endParaRPr lang="fr-FR"/>
          </a:p>
        </p:txBody>
      </p:sp>
    </p:spTree>
    <p:extLst>
      <p:ext uri="{BB962C8B-B14F-4D97-AF65-F5344CB8AC3E}">
        <p14:creationId xmlns:p14="http://schemas.microsoft.com/office/powerpoint/2010/main" val="1152178504"/>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78098"/>
          </a:xfrm>
        </p:spPr>
        <p:txBody>
          <a:bodyPr>
            <a:normAutofit/>
          </a:bodyPr>
          <a:lstStyle/>
          <a:p>
            <a:pPr algn="ctr"/>
            <a:r>
              <a:rPr lang="fr-FR" sz="3200" dirty="0" smtClean="0">
                <a:solidFill>
                  <a:srgbClr val="C00000"/>
                </a:solidFill>
              </a:rPr>
              <a:t>Le contrat écrit doit </a:t>
            </a:r>
            <a:r>
              <a:rPr lang="fr-FR" sz="3200" dirty="0">
                <a:solidFill>
                  <a:srgbClr val="C00000"/>
                </a:solidFill>
              </a:rPr>
              <a:t>mentionner</a:t>
            </a:r>
            <a:r>
              <a:rPr lang="fr-FR" dirty="0"/>
              <a:t> :</a:t>
            </a:r>
          </a:p>
        </p:txBody>
      </p:sp>
      <p:sp>
        <p:nvSpPr>
          <p:cNvPr id="3" name="Espace réservé du contenu 2"/>
          <p:cNvSpPr>
            <a:spLocks noGrp="1"/>
          </p:cNvSpPr>
          <p:nvPr>
            <p:ph sz="quarter" idx="1"/>
          </p:nvPr>
        </p:nvSpPr>
        <p:spPr>
          <a:xfrm>
            <a:off x="395536" y="1196752"/>
            <a:ext cx="8291264" cy="4823048"/>
          </a:xfrm>
        </p:spPr>
        <p:txBody>
          <a:bodyPr>
            <a:normAutofit fontScale="62500" lnSpcReduction="20000"/>
          </a:bodyPr>
          <a:lstStyle/>
          <a:p>
            <a:endParaRPr lang="fr-FR" dirty="0"/>
          </a:p>
          <a:p>
            <a:r>
              <a:rPr lang="fr-FR" dirty="0"/>
              <a:t>la qualification du salarié ;</a:t>
            </a:r>
          </a:p>
          <a:p>
            <a:r>
              <a:rPr lang="fr-FR" dirty="0"/>
              <a:t>les éléments de la rémunération ;</a:t>
            </a:r>
          </a:p>
          <a:p>
            <a:r>
              <a:rPr lang="fr-FR" dirty="0"/>
              <a:t>la durée hebdomadaire ou mensuelle de travail prévue ;</a:t>
            </a:r>
          </a:p>
          <a:p>
            <a:r>
              <a:rPr lang="fr-FR" dirty="0"/>
              <a:t>sauf pour les salariés des associations et entreprises d’aide à domicile et les salariés relevant d’un accord collectif de travail conclu en application de l’</a:t>
            </a:r>
            <a:r>
              <a:rPr lang="fr-FR" dirty="0">
                <a:hlinkClick r:id="rId2" tooltip="article L. 3121-44 du code du travail (nouvelle fenêtre)"/>
              </a:rPr>
              <a:t>article L. 3121-44 du code du travail</a:t>
            </a:r>
            <a:r>
              <a:rPr lang="fr-FR" dirty="0"/>
              <a:t> (</a:t>
            </a:r>
            <a:r>
              <a:rPr lang="fr-FR" dirty="0">
                <a:hlinkClick r:id="rId3"/>
              </a:rPr>
              <a:t>aménagement du temps partiel</a:t>
            </a:r>
            <a:r>
              <a:rPr lang="fr-FR" dirty="0"/>
              <a:t>, la répartition de la durée du travail entre les jours de la semaine (contrats établis sur une base hebdomadaire, par exemple : 20 heures par semaine) ou les semaines du mois (contrats établis sur une base mensuelle, par exemple : 85 heures par mois) ;</a:t>
            </a:r>
          </a:p>
          <a:p>
            <a:r>
              <a:rPr lang="fr-FR" dirty="0"/>
              <a:t>les cas dans lesquels cette répartition peut être modifiée ainsi que la nature des modifications ;</a:t>
            </a:r>
          </a:p>
          <a:p>
            <a:r>
              <a:rPr lang="fr-FR" dirty="0"/>
              <a:t>les limites dans lesquelles peuvent être accomplies des heures complémentaires au-delà de la durée de travail fixée par le contrat ;</a:t>
            </a:r>
          </a:p>
          <a:p>
            <a:r>
              <a:rPr lang="fr-FR" dirty="0"/>
              <a:t>les modalités selon lesquelles les horaires de travail pour chaque journée travaillée sont communiqués par écrit au salarié. Dans les associations et entreprises d’aide à domicile, les horaires de travail sont communiqués par écrit chaque mois au salarié.</a:t>
            </a:r>
          </a:p>
          <a:p>
            <a:endParaRPr lang="fr-FR"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160</a:t>
            </a:fld>
            <a:endParaRPr lang="fr-FR"/>
          </a:p>
        </p:txBody>
      </p:sp>
    </p:spTree>
    <p:extLst>
      <p:ext uri="{BB962C8B-B14F-4D97-AF65-F5344CB8AC3E}">
        <p14:creationId xmlns:p14="http://schemas.microsoft.com/office/powerpoint/2010/main" val="3019316192"/>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lstStyle/>
          <a:p>
            <a:pPr algn="ctr"/>
            <a:r>
              <a:rPr lang="fr-FR" dirty="0"/>
              <a:t>Définition légale</a:t>
            </a:r>
          </a:p>
        </p:txBody>
      </p:sp>
      <p:sp>
        <p:nvSpPr>
          <p:cNvPr id="3" name="Espace réservé du contenu 2"/>
          <p:cNvSpPr>
            <a:spLocks noGrp="1"/>
          </p:cNvSpPr>
          <p:nvPr>
            <p:ph idx="1"/>
          </p:nvPr>
        </p:nvSpPr>
        <p:spPr>
          <a:xfrm>
            <a:off x="395536" y="1447800"/>
            <a:ext cx="8291264" cy="4572000"/>
          </a:xfrm>
        </p:spPr>
        <p:txBody>
          <a:bodyPr>
            <a:normAutofit fontScale="77500" lnSpcReduction="20000"/>
          </a:bodyPr>
          <a:lstStyle/>
          <a:p>
            <a:pPr algn="just"/>
            <a:r>
              <a:rPr lang="fr-FR" dirty="0">
                <a:solidFill>
                  <a:srgbClr val="000099"/>
                </a:solidFill>
              </a:rPr>
              <a:t>L'article  L. 3123-1 du Code du travail définit comme salarié à temps partiel tout salarié dont l'horaire de travail est inférieur à un horaire à un temps plein. </a:t>
            </a:r>
          </a:p>
          <a:p>
            <a:pPr algn="just"/>
            <a:r>
              <a:rPr lang="fr-FR" dirty="0">
                <a:solidFill>
                  <a:srgbClr val="000099"/>
                </a:solidFill>
              </a:rPr>
              <a:t>Il s'agit des salariés dont la durée du travail est inférieure à la durée légale du travail hebdomadaire (35 heures) ou mensuelle (151,67 heures) ou annuelle (1 607 heures) ou, si elle est inférieure, à la durée du travail fixée par un accord collectif de branche ou d'entreprise, ou à la durée du travail applicable dans l'établissement.</a:t>
            </a:r>
          </a:p>
          <a:p>
            <a:pPr algn="just"/>
            <a:endParaRPr lang="fr-FR" dirty="0">
              <a:solidFill>
                <a:srgbClr val="000099"/>
              </a:solidFill>
            </a:endParaRPr>
          </a:p>
          <a:p>
            <a:pPr algn="just"/>
            <a:r>
              <a:rPr lang="fr-FR" b="1" dirty="0">
                <a:solidFill>
                  <a:srgbClr val="000099"/>
                </a:solidFill>
              </a:rPr>
              <a:t>Il existe deux formes de travail à temps partiel </a:t>
            </a:r>
            <a:r>
              <a:rPr lang="fr-FR" b="1" dirty="0" smtClean="0">
                <a:solidFill>
                  <a:srgbClr val="000099"/>
                </a:solidFill>
              </a:rPr>
              <a:t>:</a:t>
            </a:r>
            <a:endParaRPr lang="fr-FR" dirty="0">
              <a:solidFill>
                <a:srgbClr val="000099"/>
              </a:solidFill>
            </a:endParaRPr>
          </a:p>
          <a:p>
            <a:pPr lvl="1" algn="just">
              <a:buFont typeface="Wingdings" pitchFamily="2" charset="2"/>
              <a:buChar char="§"/>
            </a:pPr>
            <a:r>
              <a:rPr lang="fr-FR" dirty="0">
                <a:solidFill>
                  <a:srgbClr val="000099"/>
                </a:solidFill>
              </a:rPr>
              <a:t>le temps partiel avec répartition du travail sur la semaine ou le mois. Cette forme de temps partiel est la forme traditionnelle du travail à temps partiel. Elle constitue le droit commun applicable ;</a:t>
            </a:r>
          </a:p>
          <a:p>
            <a:pPr lvl="1" algn="just">
              <a:buFont typeface="Wingdings" pitchFamily="2" charset="2"/>
              <a:buChar char="§"/>
            </a:pPr>
            <a:r>
              <a:rPr lang="fr-FR" dirty="0">
                <a:solidFill>
                  <a:srgbClr val="000099"/>
                </a:solidFill>
              </a:rPr>
              <a:t>le temps partiel avec répartition du travail sur tout ou partie de l'année. Cette forme de travail à temps partiel, se caractérise par une variation des horaires de travail sur tout ou partie de l'année.</a:t>
            </a:r>
          </a:p>
          <a:p>
            <a:endParaRPr lang="fr-FR"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161</a:t>
            </a:fld>
            <a:endParaRPr lang="fr-FR"/>
          </a:p>
        </p:txBody>
      </p:sp>
    </p:spTree>
    <p:extLst>
      <p:ext uri="{BB962C8B-B14F-4D97-AF65-F5344CB8AC3E}">
        <p14:creationId xmlns:p14="http://schemas.microsoft.com/office/powerpoint/2010/main" val="4118623058"/>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22114"/>
          </a:xfrm>
        </p:spPr>
        <p:txBody>
          <a:bodyPr>
            <a:normAutofit/>
          </a:bodyPr>
          <a:lstStyle/>
          <a:p>
            <a:pPr algn="ctr"/>
            <a:r>
              <a:rPr lang="fr-FR" sz="3600" dirty="0">
                <a:solidFill>
                  <a:srgbClr val="002060"/>
                </a:solidFill>
              </a:rPr>
              <a:t>Durée contractuelle</a:t>
            </a:r>
          </a:p>
        </p:txBody>
      </p:sp>
      <p:sp>
        <p:nvSpPr>
          <p:cNvPr id="3" name="Espace réservé du contenu 2"/>
          <p:cNvSpPr>
            <a:spLocks noGrp="1"/>
          </p:cNvSpPr>
          <p:nvPr>
            <p:ph idx="1"/>
          </p:nvPr>
        </p:nvSpPr>
        <p:spPr>
          <a:xfrm>
            <a:off x="323528" y="1447800"/>
            <a:ext cx="8363272" cy="4789512"/>
          </a:xfrm>
        </p:spPr>
        <p:txBody>
          <a:bodyPr>
            <a:normAutofit fontScale="70000" lnSpcReduction="20000"/>
          </a:bodyPr>
          <a:lstStyle/>
          <a:p>
            <a:pPr algn="just"/>
            <a:r>
              <a:rPr lang="fr-FR" b="1" dirty="0">
                <a:solidFill>
                  <a:srgbClr val="002060"/>
                </a:solidFill>
              </a:rPr>
              <a:t>La durée du travail est obligatoirement fixée par le contrat de travail</a:t>
            </a:r>
            <a:r>
              <a:rPr lang="fr-FR" dirty="0">
                <a:solidFill>
                  <a:srgbClr val="002060"/>
                </a:solidFill>
              </a:rPr>
              <a:t>. </a:t>
            </a:r>
          </a:p>
          <a:p>
            <a:pPr algn="just">
              <a:buNone/>
            </a:pPr>
            <a:r>
              <a:rPr lang="fr-FR" dirty="0">
                <a:solidFill>
                  <a:srgbClr val="002060"/>
                </a:solidFill>
              </a:rPr>
              <a:t>	Elle est déterminée d’un commun accord entre les parties, sous réserve de respecter une durée minimale hebdomadaire.</a:t>
            </a:r>
          </a:p>
          <a:p>
            <a:pPr algn="just"/>
            <a:r>
              <a:rPr lang="fr-FR" b="1" dirty="0">
                <a:solidFill>
                  <a:srgbClr val="002060"/>
                </a:solidFill>
              </a:rPr>
              <a:t>Un contrat de travail à temps partiel qui ne précise pas la durée du travail ou sa répartition entre les jours de la semaine ou les semaines du mois fait présumer un emploi à temps complet.</a:t>
            </a:r>
          </a:p>
          <a:p>
            <a:pPr algn="just"/>
            <a:r>
              <a:rPr lang="fr-FR" dirty="0">
                <a:solidFill>
                  <a:srgbClr val="002060"/>
                </a:solidFill>
              </a:rPr>
              <a:t>Pour renverser cette présomption, l’employeur doit justifier de la durée convenue. </a:t>
            </a:r>
          </a:p>
          <a:p>
            <a:pPr algn="just">
              <a:buNone/>
            </a:pPr>
            <a:r>
              <a:rPr lang="fr-FR" dirty="0">
                <a:solidFill>
                  <a:srgbClr val="002060"/>
                </a:solidFill>
              </a:rPr>
              <a:t>	Il doit également prouver que le salarié pouvait prévoir son rythme de travail et n’avait pas à se tenir en permanence à la disposition de l’employeur (</a:t>
            </a:r>
            <a:r>
              <a:rPr lang="fr-FR" b="1" dirty="0" err="1">
                <a:solidFill>
                  <a:srgbClr val="002060"/>
                </a:solidFill>
              </a:rPr>
              <a:t>Cass</a:t>
            </a:r>
            <a:r>
              <a:rPr lang="fr-FR" b="1" dirty="0">
                <a:solidFill>
                  <a:srgbClr val="002060"/>
                </a:solidFill>
              </a:rPr>
              <a:t>. Soc. 9 janvier 2013, n°11-16433</a:t>
            </a:r>
            <a:r>
              <a:rPr lang="fr-FR" dirty="0">
                <a:solidFill>
                  <a:srgbClr val="002060"/>
                </a:solidFill>
              </a:rPr>
              <a:t>). </a:t>
            </a:r>
          </a:p>
          <a:p>
            <a:pPr algn="just"/>
            <a:r>
              <a:rPr lang="fr-FR" dirty="0">
                <a:solidFill>
                  <a:srgbClr val="002060"/>
                </a:solidFill>
              </a:rPr>
              <a:t>Cette exigence légale de la mention de la durée du travail et de sa répartition s’applique non seulement au contrat initial, mais également à ses avenants modificatifs. </a:t>
            </a:r>
          </a:p>
          <a:p>
            <a:pPr lvl="1" algn="just"/>
            <a:endParaRPr lang="fr-FR" dirty="0"/>
          </a:p>
          <a:p>
            <a:endParaRPr lang="fr-FR"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162</a:t>
            </a:fld>
            <a:endParaRPr lang="fr-FR"/>
          </a:p>
        </p:txBody>
      </p:sp>
    </p:spTree>
    <p:extLst>
      <p:ext uri="{BB962C8B-B14F-4D97-AF65-F5344CB8AC3E}">
        <p14:creationId xmlns:p14="http://schemas.microsoft.com/office/powerpoint/2010/main" val="4208014388"/>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22114"/>
          </a:xfrm>
        </p:spPr>
        <p:txBody>
          <a:bodyPr>
            <a:normAutofit/>
          </a:bodyPr>
          <a:lstStyle/>
          <a:p>
            <a:pPr algn="ctr"/>
            <a:r>
              <a:rPr lang="fr-FR" sz="3600" dirty="0">
                <a:solidFill>
                  <a:srgbClr val="002060"/>
                </a:solidFill>
              </a:rPr>
              <a:t>Durée contractuelle</a:t>
            </a:r>
          </a:p>
        </p:txBody>
      </p:sp>
      <p:sp>
        <p:nvSpPr>
          <p:cNvPr id="3" name="Espace réservé du contenu 2"/>
          <p:cNvSpPr>
            <a:spLocks noGrp="1"/>
          </p:cNvSpPr>
          <p:nvPr>
            <p:ph idx="1"/>
          </p:nvPr>
        </p:nvSpPr>
        <p:spPr>
          <a:xfrm>
            <a:off x="251520" y="1447800"/>
            <a:ext cx="8435280" cy="4572000"/>
          </a:xfrm>
        </p:spPr>
        <p:txBody>
          <a:bodyPr>
            <a:normAutofit fontScale="77500" lnSpcReduction="20000"/>
          </a:bodyPr>
          <a:lstStyle/>
          <a:p>
            <a:pPr algn="just"/>
            <a:r>
              <a:rPr lang="fr-FR" dirty="0" smtClean="0">
                <a:solidFill>
                  <a:srgbClr val="002060"/>
                </a:solidFill>
              </a:rPr>
              <a:t>A </a:t>
            </a:r>
            <a:r>
              <a:rPr lang="fr-FR" dirty="0">
                <a:solidFill>
                  <a:srgbClr val="002060"/>
                </a:solidFill>
              </a:rPr>
              <a:t>défaut, le contrat de travail à temps partiel est requalifié à temps plein </a:t>
            </a:r>
            <a:r>
              <a:rPr lang="fr-FR" u="sng" dirty="0">
                <a:solidFill>
                  <a:srgbClr val="002060"/>
                </a:solidFill>
              </a:rPr>
              <a:t>à compter de la première irrégularité</a:t>
            </a:r>
            <a:r>
              <a:rPr lang="fr-FR" dirty="0">
                <a:solidFill>
                  <a:srgbClr val="002060"/>
                </a:solidFill>
              </a:rPr>
              <a:t> (</a:t>
            </a:r>
            <a:r>
              <a:rPr lang="fr-FR" b="1" dirty="0" err="1">
                <a:solidFill>
                  <a:srgbClr val="002060"/>
                </a:solidFill>
              </a:rPr>
              <a:t>Cass</a:t>
            </a:r>
            <a:r>
              <a:rPr lang="fr-FR" b="1" dirty="0">
                <a:solidFill>
                  <a:srgbClr val="002060"/>
                </a:solidFill>
              </a:rPr>
              <a:t>. Soc. 23 novembre 2016, n°15-18093</a:t>
            </a:r>
            <a:r>
              <a:rPr lang="fr-FR" dirty="0">
                <a:solidFill>
                  <a:srgbClr val="002060"/>
                </a:solidFill>
              </a:rPr>
              <a:t>).</a:t>
            </a:r>
          </a:p>
          <a:p>
            <a:pPr algn="just"/>
            <a:r>
              <a:rPr lang="fr-FR" dirty="0">
                <a:solidFill>
                  <a:srgbClr val="002060"/>
                </a:solidFill>
              </a:rPr>
              <a:t>Le contrat à temps partiel doit respecter une durée minimale hebdomadaire de 24 heures ou, le cas échéant, à l'équivalent mensuel de cette durée (104 heures) ou à l'équivalent annualisé (1 102 heures) de cette durée.</a:t>
            </a:r>
          </a:p>
          <a:p>
            <a:pPr algn="just"/>
            <a:r>
              <a:rPr lang="fr-FR" dirty="0">
                <a:solidFill>
                  <a:srgbClr val="002060"/>
                </a:solidFill>
              </a:rPr>
              <a:t>Ce plancher horaire est impératif pour tout contrat à temps partiel </a:t>
            </a:r>
            <a:r>
              <a:rPr lang="fr-FR" u="sng" dirty="0">
                <a:solidFill>
                  <a:srgbClr val="002060"/>
                </a:solidFill>
              </a:rPr>
              <a:t>conclu depuis le 1</a:t>
            </a:r>
            <a:r>
              <a:rPr lang="fr-FR" u="sng" baseline="30000" dirty="0">
                <a:solidFill>
                  <a:srgbClr val="002060"/>
                </a:solidFill>
              </a:rPr>
              <a:t>er </a:t>
            </a:r>
            <a:r>
              <a:rPr lang="fr-FR" u="sng" dirty="0">
                <a:solidFill>
                  <a:srgbClr val="002060"/>
                </a:solidFill>
              </a:rPr>
              <a:t>juillet 2014</a:t>
            </a:r>
            <a:r>
              <a:rPr lang="fr-FR" dirty="0">
                <a:solidFill>
                  <a:srgbClr val="002060"/>
                </a:solidFill>
              </a:rPr>
              <a:t>, sauf dans des cas de dérogations :</a:t>
            </a:r>
          </a:p>
          <a:p>
            <a:pPr lvl="1" algn="just"/>
            <a:r>
              <a:rPr lang="fr-FR" dirty="0">
                <a:solidFill>
                  <a:srgbClr val="002060"/>
                </a:solidFill>
              </a:rPr>
              <a:t>Demande écrite et motivée du salarié pour 2 raisons alternatives : soit pour faire face à des contraintes personnelles soit pour permettre au salarié de cumuler plusieurs emplois) ;</a:t>
            </a:r>
          </a:p>
          <a:p>
            <a:pPr lvl="1" algn="just"/>
            <a:r>
              <a:rPr lang="fr-FR" dirty="0">
                <a:solidFill>
                  <a:srgbClr val="002060"/>
                </a:solidFill>
              </a:rPr>
              <a:t>Contrats d’une durée au plus égale à sept jours ;</a:t>
            </a:r>
          </a:p>
          <a:p>
            <a:pPr lvl="1" algn="just"/>
            <a:r>
              <a:rPr lang="fr-FR" dirty="0">
                <a:solidFill>
                  <a:srgbClr val="002060"/>
                </a:solidFill>
              </a:rPr>
              <a:t>CDD conclus au titre du remplacement d’un salarié absent…</a:t>
            </a:r>
          </a:p>
          <a:p>
            <a:pPr lvl="1" algn="just"/>
            <a:endParaRPr lang="fr-FR" dirty="0"/>
          </a:p>
          <a:p>
            <a:endParaRPr lang="fr-FR"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163</a:t>
            </a:fld>
            <a:endParaRPr lang="fr-FR"/>
          </a:p>
        </p:txBody>
      </p:sp>
    </p:spTree>
    <p:extLst>
      <p:ext uri="{BB962C8B-B14F-4D97-AF65-F5344CB8AC3E}">
        <p14:creationId xmlns:p14="http://schemas.microsoft.com/office/powerpoint/2010/main" val="4062139992"/>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22114"/>
          </a:xfrm>
        </p:spPr>
        <p:txBody>
          <a:bodyPr>
            <a:normAutofit/>
          </a:bodyPr>
          <a:lstStyle/>
          <a:p>
            <a:pPr algn="ctr"/>
            <a:r>
              <a:rPr lang="fr-FR" sz="3600" dirty="0">
                <a:solidFill>
                  <a:srgbClr val="002060"/>
                </a:solidFill>
              </a:rPr>
              <a:t>Répartition de la durée du travail</a:t>
            </a:r>
          </a:p>
        </p:txBody>
      </p:sp>
      <p:sp>
        <p:nvSpPr>
          <p:cNvPr id="3" name="Espace réservé du contenu 2"/>
          <p:cNvSpPr>
            <a:spLocks noGrp="1"/>
          </p:cNvSpPr>
          <p:nvPr>
            <p:ph idx="1"/>
          </p:nvPr>
        </p:nvSpPr>
        <p:spPr>
          <a:xfrm>
            <a:off x="539552" y="1447800"/>
            <a:ext cx="8147248" cy="4572000"/>
          </a:xfrm>
        </p:spPr>
        <p:txBody>
          <a:bodyPr>
            <a:normAutofit fontScale="70000" lnSpcReduction="20000"/>
          </a:bodyPr>
          <a:lstStyle/>
          <a:p>
            <a:pPr algn="just"/>
            <a:r>
              <a:rPr lang="fr-FR" u="sng" dirty="0">
                <a:solidFill>
                  <a:srgbClr val="002060"/>
                </a:solidFill>
              </a:rPr>
              <a:t>Principe</a:t>
            </a:r>
            <a:r>
              <a:rPr lang="fr-FR" dirty="0">
                <a:solidFill>
                  <a:srgbClr val="002060"/>
                </a:solidFill>
              </a:rPr>
              <a:t> : Cadre hebdomadaire ou mensuel.</a:t>
            </a:r>
          </a:p>
          <a:p>
            <a:pPr algn="just"/>
            <a:r>
              <a:rPr lang="fr-FR" dirty="0">
                <a:solidFill>
                  <a:srgbClr val="002060"/>
                </a:solidFill>
              </a:rPr>
              <a:t>Les parties ont le choix entre une répartition de la durée du travail entre les jours de la semaine ou entre les semaines du mois.</a:t>
            </a:r>
          </a:p>
          <a:p>
            <a:pPr algn="just"/>
            <a:r>
              <a:rPr lang="fr-FR" dirty="0">
                <a:solidFill>
                  <a:srgbClr val="002060"/>
                </a:solidFill>
              </a:rPr>
              <a:t>La répartition de la durée du travail sur la semaine ou le mois (et non les horaires de travail) est une mention obligatoire du contrat de travail à temps partiel, sauf pour les salariés des associations entre entreprises d’aide à domicile.</a:t>
            </a:r>
          </a:p>
          <a:p>
            <a:pPr algn="just"/>
            <a:r>
              <a:rPr lang="fr-FR" u="sng" dirty="0">
                <a:solidFill>
                  <a:srgbClr val="002060"/>
                </a:solidFill>
              </a:rPr>
              <a:t>Cas particulier </a:t>
            </a:r>
            <a:r>
              <a:rPr lang="fr-FR" dirty="0">
                <a:solidFill>
                  <a:srgbClr val="002060"/>
                </a:solidFill>
              </a:rPr>
              <a:t>: cadre </a:t>
            </a:r>
            <a:r>
              <a:rPr lang="fr-FR" dirty="0" err="1">
                <a:solidFill>
                  <a:srgbClr val="002060"/>
                </a:solidFill>
              </a:rPr>
              <a:t>plurihebdomadaire</a:t>
            </a:r>
            <a:r>
              <a:rPr lang="fr-FR" dirty="0">
                <a:solidFill>
                  <a:srgbClr val="002060"/>
                </a:solidFill>
              </a:rPr>
              <a:t> ou annuel</a:t>
            </a:r>
          </a:p>
          <a:p>
            <a:pPr algn="just"/>
            <a:r>
              <a:rPr lang="fr-FR" dirty="0">
                <a:solidFill>
                  <a:srgbClr val="002060"/>
                </a:solidFill>
              </a:rPr>
              <a:t>Une convention ou un accord d’entreprise ou d’établissement ou, à défaut, une convention ou un accord de branche étendu peuvent définir les modalités d’aménagement du temps de travail et organiser la répartition de la durée du travail sur une durée supérieure à la semaine.</a:t>
            </a:r>
          </a:p>
          <a:p>
            <a:pPr algn="just"/>
            <a:r>
              <a:rPr lang="fr-FR" dirty="0">
                <a:solidFill>
                  <a:srgbClr val="002060"/>
                </a:solidFill>
              </a:rPr>
              <a:t>La répartition de la durée du travail entre les jours de la semaine et les semaine constitue un élément du contrat de travail à temps partiel qui ne peut être modifié sans l’accord du salarié. </a:t>
            </a:r>
            <a:r>
              <a:rPr lang="fr-FR" dirty="0" smtClean="0">
                <a:solidFill>
                  <a:srgbClr val="002060"/>
                </a:solidFill>
              </a:rPr>
              <a:t>…/…</a:t>
            </a:r>
            <a:endParaRPr lang="fr-FR" dirty="0">
              <a:solidFill>
                <a:srgbClr val="002060"/>
              </a:solidFill>
            </a:endParaRPr>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164</a:t>
            </a:fld>
            <a:endParaRPr lang="fr-FR"/>
          </a:p>
        </p:txBody>
      </p:sp>
    </p:spTree>
    <p:extLst>
      <p:ext uri="{BB962C8B-B14F-4D97-AF65-F5344CB8AC3E}">
        <p14:creationId xmlns:p14="http://schemas.microsoft.com/office/powerpoint/2010/main" val="2333723311"/>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fontScale="90000"/>
          </a:bodyPr>
          <a:lstStyle/>
          <a:p>
            <a:pPr algn="ctr"/>
            <a:r>
              <a:rPr lang="fr-FR" sz="3200" dirty="0">
                <a:solidFill>
                  <a:srgbClr val="002060"/>
                </a:solidFill>
              </a:rPr>
              <a:t>Répartition de la durée du travail (suite)</a:t>
            </a:r>
          </a:p>
        </p:txBody>
      </p:sp>
      <p:sp>
        <p:nvSpPr>
          <p:cNvPr id="3" name="Espace réservé du contenu 2"/>
          <p:cNvSpPr>
            <a:spLocks noGrp="1"/>
          </p:cNvSpPr>
          <p:nvPr>
            <p:ph idx="1"/>
          </p:nvPr>
        </p:nvSpPr>
        <p:spPr>
          <a:xfrm>
            <a:off x="539552" y="1340768"/>
            <a:ext cx="8147248" cy="5040560"/>
          </a:xfrm>
        </p:spPr>
        <p:txBody>
          <a:bodyPr>
            <a:normAutofit fontScale="62500" lnSpcReduction="20000"/>
          </a:bodyPr>
          <a:lstStyle/>
          <a:p>
            <a:pPr algn="just"/>
            <a:r>
              <a:rPr lang="fr-FR" dirty="0">
                <a:solidFill>
                  <a:srgbClr val="002060"/>
                </a:solidFill>
              </a:rPr>
              <a:t>En revanche, en cas de répartition de la durée du travail dans un cadre </a:t>
            </a:r>
            <a:r>
              <a:rPr lang="fr-FR" dirty="0" err="1">
                <a:solidFill>
                  <a:srgbClr val="002060"/>
                </a:solidFill>
              </a:rPr>
              <a:t>plurihebdomadaire</a:t>
            </a:r>
            <a:r>
              <a:rPr lang="fr-FR" dirty="0">
                <a:solidFill>
                  <a:srgbClr val="002060"/>
                </a:solidFill>
              </a:rPr>
              <a:t> ou annuel, cette dernière n’est pas obligatoirement mentionnée dans le contrat de travail, c’est à l’accord collectif à l’origine de cette forme de temps partiel qui définit les modalités de partition de la durée du travail.</a:t>
            </a:r>
          </a:p>
          <a:p>
            <a:pPr algn="just"/>
            <a:r>
              <a:rPr lang="fr-FR" dirty="0">
                <a:solidFill>
                  <a:srgbClr val="002060"/>
                </a:solidFill>
              </a:rPr>
              <a:t>Le contrat de travail définit les cas dans lesquels une modification éventuelle de la répartition de la durée du travail peut intervenir, ainsi que la nature de cette modification, sous réserve du respect d’un délai de prévenance également inscrit dans le contrat.</a:t>
            </a:r>
          </a:p>
          <a:p>
            <a:pPr algn="just"/>
            <a:r>
              <a:rPr lang="fr-FR" dirty="0">
                <a:solidFill>
                  <a:srgbClr val="002060"/>
                </a:solidFill>
              </a:rPr>
              <a:t>La clause du contrat ne doit pas revenir à conférer un pouvoir de modification discrétionnaire de l’employeur.</a:t>
            </a:r>
          </a:p>
          <a:p>
            <a:pPr algn="just"/>
            <a:r>
              <a:rPr lang="fr-FR" dirty="0">
                <a:solidFill>
                  <a:srgbClr val="002060"/>
                </a:solidFill>
              </a:rPr>
              <a:t>Le salarié peut s’opposer à cette modification, qui peut être ou non prévue par le contrat.</a:t>
            </a:r>
          </a:p>
          <a:p>
            <a:pPr algn="just"/>
            <a:r>
              <a:rPr lang="fr-FR" dirty="0">
                <a:solidFill>
                  <a:srgbClr val="002060"/>
                </a:solidFill>
              </a:rPr>
              <a:t>Si modification est prévue par le contrat, le refus doit être motivé par :</a:t>
            </a:r>
          </a:p>
          <a:p>
            <a:pPr lvl="1" algn="just"/>
            <a:r>
              <a:rPr lang="fr-FR" dirty="0">
                <a:solidFill>
                  <a:srgbClr val="002060"/>
                </a:solidFill>
              </a:rPr>
              <a:t>Des obligation familiales impérieuses ;</a:t>
            </a:r>
          </a:p>
          <a:p>
            <a:pPr lvl="1" algn="just"/>
            <a:r>
              <a:rPr lang="fr-FR" dirty="0">
                <a:solidFill>
                  <a:srgbClr val="002060"/>
                </a:solidFill>
              </a:rPr>
              <a:t>Le suivi d’un enseignement scolaire ou supérieur ;</a:t>
            </a:r>
          </a:p>
          <a:p>
            <a:pPr lvl="1" algn="just"/>
            <a:r>
              <a:rPr lang="fr-FR" dirty="0">
                <a:solidFill>
                  <a:srgbClr val="002060"/>
                </a:solidFill>
              </a:rPr>
              <a:t>L’accomplissement d’une période d’activité fixée par un autre employeur ou une activité professionnelle non salariée ;</a:t>
            </a:r>
          </a:p>
          <a:p>
            <a:pPr algn="just"/>
            <a:r>
              <a:rPr lang="fr-FR" dirty="0">
                <a:solidFill>
                  <a:srgbClr val="002060"/>
                </a:solidFill>
              </a:rPr>
              <a:t>Si une telle modification n’est pas prévue par le contrat, l’employeur doit proposer un avenant.</a:t>
            </a:r>
          </a:p>
          <a:p>
            <a:endParaRPr lang="fr-FR"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165</a:t>
            </a:fld>
            <a:endParaRPr lang="fr-FR"/>
          </a:p>
        </p:txBody>
      </p:sp>
    </p:spTree>
    <p:extLst>
      <p:ext uri="{BB962C8B-B14F-4D97-AF65-F5344CB8AC3E}">
        <p14:creationId xmlns:p14="http://schemas.microsoft.com/office/powerpoint/2010/main" val="2184884340"/>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600" dirty="0">
                <a:solidFill>
                  <a:srgbClr val="002060"/>
                </a:solidFill>
              </a:rPr>
              <a:t>Heures complémentaires</a:t>
            </a:r>
          </a:p>
        </p:txBody>
      </p:sp>
      <p:sp>
        <p:nvSpPr>
          <p:cNvPr id="3" name="Espace réservé du contenu 2"/>
          <p:cNvSpPr>
            <a:spLocks noGrp="1"/>
          </p:cNvSpPr>
          <p:nvPr>
            <p:ph idx="1"/>
          </p:nvPr>
        </p:nvSpPr>
        <p:spPr>
          <a:xfrm>
            <a:off x="395536" y="1340768"/>
            <a:ext cx="8291264" cy="4968552"/>
          </a:xfrm>
        </p:spPr>
        <p:txBody>
          <a:bodyPr>
            <a:normAutofit fontScale="62500" lnSpcReduction="20000"/>
          </a:bodyPr>
          <a:lstStyle/>
          <a:p>
            <a:pPr algn="just"/>
            <a:r>
              <a:rPr lang="fr-FR" dirty="0">
                <a:solidFill>
                  <a:srgbClr val="002060"/>
                </a:solidFill>
              </a:rPr>
              <a:t>Toutes les heures effectuées au-delà de la durée du travail prévue dans le contrat de travail à temps partiel sont des heures complémentaires.</a:t>
            </a:r>
          </a:p>
          <a:p>
            <a:pPr algn="just"/>
            <a:r>
              <a:rPr lang="fr-FR" dirty="0">
                <a:solidFill>
                  <a:srgbClr val="002060"/>
                </a:solidFill>
              </a:rPr>
              <a:t>La réglementation sur les heures complémentaires concernant le plafonds, légal ou conventionnel, prévus du code du travail ayant pour objet de limiter le nombre d'heures que peut effectuer un salarié, constitue des dispositions d'ordre public auxquelles il ne peut être dérogé.</a:t>
            </a:r>
          </a:p>
          <a:p>
            <a:pPr algn="just"/>
            <a:r>
              <a:rPr lang="fr-FR" dirty="0">
                <a:solidFill>
                  <a:srgbClr val="002060"/>
                </a:solidFill>
              </a:rPr>
              <a:t>Le nombre d'heures complémentaires effectuées par un salarié à temps partiel ne peut être supérieur :</a:t>
            </a:r>
          </a:p>
          <a:p>
            <a:pPr lvl="1" algn="just">
              <a:buFont typeface="Wingdings" pitchFamily="2" charset="2"/>
              <a:buChar char="§"/>
            </a:pPr>
            <a:r>
              <a:rPr lang="fr-FR" dirty="0">
                <a:solidFill>
                  <a:srgbClr val="002060"/>
                </a:solidFill>
              </a:rPr>
              <a:t>en l'absence d'accord collectif, </a:t>
            </a:r>
            <a:r>
              <a:rPr lang="fr-FR" b="1" dirty="0">
                <a:solidFill>
                  <a:srgbClr val="002060"/>
                </a:solidFill>
              </a:rPr>
              <a:t>au dixième de la durée hebdomadaire ou mensuelle</a:t>
            </a:r>
            <a:r>
              <a:rPr lang="fr-FR" dirty="0">
                <a:solidFill>
                  <a:srgbClr val="002060"/>
                </a:solidFill>
              </a:rPr>
              <a:t> de travail prévue à son contrat ;</a:t>
            </a:r>
          </a:p>
          <a:p>
            <a:pPr lvl="1" algn="just">
              <a:buFont typeface="Wingdings" pitchFamily="2" charset="2"/>
              <a:buChar char="§"/>
            </a:pPr>
            <a:r>
              <a:rPr lang="fr-FR" dirty="0">
                <a:solidFill>
                  <a:srgbClr val="002060"/>
                </a:solidFill>
              </a:rPr>
              <a:t>ou à un plafond plus élevé </a:t>
            </a:r>
            <a:r>
              <a:rPr lang="fr-FR" b="1" dirty="0">
                <a:solidFill>
                  <a:srgbClr val="002060"/>
                </a:solidFill>
              </a:rPr>
              <a:t>ne pouvant excéder le tiers de la durée du travail </a:t>
            </a:r>
            <a:r>
              <a:rPr lang="fr-FR" dirty="0">
                <a:solidFill>
                  <a:srgbClr val="002060"/>
                </a:solidFill>
              </a:rPr>
              <a:t>contractuelle prévue par une convention ou un accord collectif de branche étendu ou une convention ou un accord d'entreprise ou d'établissement. Cet accord collectif peut porter cette limite jusqu'au tiers de la durée du travail stipulée au contrat, sous réserve que cet accord comporte des garanties (la limitation du nombre des interruptions d'activité au cours d'une même journée, etc..).</a:t>
            </a:r>
          </a:p>
          <a:p>
            <a:pPr algn="just"/>
            <a:r>
              <a:rPr lang="fr-FR" dirty="0">
                <a:solidFill>
                  <a:srgbClr val="002060"/>
                </a:solidFill>
              </a:rPr>
              <a:t>Majoration : Le taux de majoration des heures complémentaires est de 10% pour chacune des heures complémentaires accomplies dans la limite du dixième des heures prévues au contrat de travail et de 25% pour chacun des heures accomplies entre le dixième et le tiers des heures prévues au contrat de travail</a:t>
            </a:r>
            <a:r>
              <a:rPr lang="fr-FR" dirty="0"/>
              <a:t>.</a:t>
            </a:r>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166</a:t>
            </a:fld>
            <a:endParaRPr lang="fr-FR"/>
          </a:p>
        </p:txBody>
      </p:sp>
    </p:spTree>
    <p:extLst>
      <p:ext uri="{BB962C8B-B14F-4D97-AF65-F5344CB8AC3E}">
        <p14:creationId xmlns:p14="http://schemas.microsoft.com/office/powerpoint/2010/main" val="3131009863"/>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78098"/>
          </a:xfrm>
        </p:spPr>
        <p:txBody>
          <a:bodyPr>
            <a:normAutofit/>
          </a:bodyPr>
          <a:lstStyle/>
          <a:p>
            <a:pPr algn="ctr"/>
            <a:r>
              <a:rPr lang="fr-FR" sz="3600" dirty="0">
                <a:solidFill>
                  <a:srgbClr val="002060"/>
                </a:solidFill>
              </a:rPr>
              <a:t>Contentieux de la requalification</a:t>
            </a:r>
          </a:p>
        </p:txBody>
      </p:sp>
      <p:sp>
        <p:nvSpPr>
          <p:cNvPr id="3" name="Espace réservé du contenu 2"/>
          <p:cNvSpPr>
            <a:spLocks noGrp="1"/>
          </p:cNvSpPr>
          <p:nvPr>
            <p:ph idx="1"/>
          </p:nvPr>
        </p:nvSpPr>
        <p:spPr>
          <a:xfrm>
            <a:off x="395536" y="1268760"/>
            <a:ext cx="8291264" cy="5112568"/>
          </a:xfrm>
        </p:spPr>
        <p:txBody>
          <a:bodyPr>
            <a:normAutofit fontScale="62500" lnSpcReduction="20000"/>
          </a:bodyPr>
          <a:lstStyle/>
          <a:p>
            <a:pPr algn="just"/>
            <a:r>
              <a:rPr lang="fr-FR" b="1" dirty="0">
                <a:solidFill>
                  <a:srgbClr val="002060"/>
                </a:solidFill>
              </a:rPr>
              <a:t>La jurisprudence prévoit de nombreuses situations dans lesquelles le contrat de travail à temps partiel peut être requalifié en temps complet en raison de manquements imputables à l'employeur.</a:t>
            </a:r>
          </a:p>
          <a:p>
            <a:pPr algn="just"/>
            <a:r>
              <a:rPr lang="fr-FR" dirty="0">
                <a:solidFill>
                  <a:srgbClr val="002060"/>
                </a:solidFill>
              </a:rPr>
              <a:t>Il s'agit notamment en cas de temps partiel sur la semaine ou le mois :</a:t>
            </a:r>
          </a:p>
          <a:p>
            <a:pPr lvl="1" algn="just">
              <a:buFont typeface="Wingdings" pitchFamily="2" charset="2"/>
              <a:buChar char="§"/>
            </a:pPr>
            <a:r>
              <a:rPr lang="fr-FR" dirty="0">
                <a:solidFill>
                  <a:srgbClr val="002060"/>
                </a:solidFill>
              </a:rPr>
              <a:t>absence de contrat de travail écrit ;</a:t>
            </a:r>
          </a:p>
          <a:p>
            <a:pPr lvl="1" algn="just">
              <a:buFont typeface="Wingdings" pitchFamily="2" charset="2"/>
              <a:buChar char="§"/>
            </a:pPr>
            <a:r>
              <a:rPr lang="fr-FR" dirty="0">
                <a:solidFill>
                  <a:srgbClr val="002060"/>
                </a:solidFill>
              </a:rPr>
              <a:t>absence dans le contrat de travail des mentions suivantes : durée du travail de référence, répartition de la durée du travail sur la semaine ou le mois, nombre maximal d'heures complémentaires ;</a:t>
            </a:r>
          </a:p>
          <a:p>
            <a:pPr lvl="1" algn="just">
              <a:buFont typeface="Wingdings" pitchFamily="2" charset="2"/>
              <a:buChar char="§"/>
            </a:pPr>
            <a:r>
              <a:rPr lang="fr-FR" dirty="0">
                <a:solidFill>
                  <a:srgbClr val="002060"/>
                </a:solidFill>
              </a:rPr>
              <a:t>accomplissement par le salarié d'heures complémentaires au-delà de la limite légale ou conventionnelle, ou de la durée légale du travail.</a:t>
            </a:r>
          </a:p>
          <a:p>
            <a:pPr algn="just"/>
            <a:r>
              <a:rPr lang="fr-FR" dirty="0">
                <a:solidFill>
                  <a:srgbClr val="002060"/>
                </a:solidFill>
              </a:rPr>
              <a:t>En cas de temps partiel modulé :</a:t>
            </a:r>
          </a:p>
          <a:p>
            <a:pPr lvl="1" algn="just">
              <a:buFont typeface="Wingdings" pitchFamily="2" charset="2"/>
              <a:buChar char="§"/>
            </a:pPr>
            <a:r>
              <a:rPr lang="fr-FR" dirty="0">
                <a:solidFill>
                  <a:srgbClr val="002060"/>
                </a:solidFill>
              </a:rPr>
              <a:t>absence de contrat de travail écrit ;</a:t>
            </a:r>
          </a:p>
          <a:p>
            <a:pPr lvl="1" algn="just">
              <a:buFont typeface="Wingdings" pitchFamily="2" charset="2"/>
              <a:buChar char="§"/>
            </a:pPr>
            <a:r>
              <a:rPr lang="fr-FR" dirty="0">
                <a:solidFill>
                  <a:srgbClr val="002060"/>
                </a:solidFill>
              </a:rPr>
              <a:t>absence dans le contrat de travail de la mention de la durée du travail de référence ; </a:t>
            </a:r>
          </a:p>
          <a:p>
            <a:pPr lvl="1" algn="just">
              <a:buFont typeface="Wingdings" pitchFamily="2" charset="2"/>
              <a:buChar char="§"/>
            </a:pPr>
            <a:r>
              <a:rPr lang="fr-FR" dirty="0">
                <a:solidFill>
                  <a:srgbClr val="002060"/>
                </a:solidFill>
              </a:rPr>
              <a:t>non-respect de l'écart entre les limites de la durée du travail prévue dans la convention collective et la durée du travail prévue dans le contrat de travail ;</a:t>
            </a:r>
          </a:p>
          <a:p>
            <a:pPr lvl="1" algn="just">
              <a:buFont typeface="Wingdings" pitchFamily="2" charset="2"/>
              <a:buChar char="§"/>
            </a:pPr>
            <a:r>
              <a:rPr lang="fr-FR" dirty="0">
                <a:solidFill>
                  <a:srgbClr val="002060"/>
                </a:solidFill>
              </a:rPr>
              <a:t>non-respect du délai de communication du calendrier indiquant la répartition de la durée du travail ;</a:t>
            </a:r>
          </a:p>
          <a:p>
            <a:pPr lvl="1" algn="just">
              <a:buFont typeface="Wingdings" pitchFamily="2" charset="2"/>
              <a:buChar char="§"/>
            </a:pPr>
            <a:r>
              <a:rPr lang="fr-FR" dirty="0">
                <a:solidFill>
                  <a:srgbClr val="002060"/>
                </a:solidFill>
              </a:rPr>
              <a:t>durée du travail qui égale ou dépasse la durée légale hebdomadaire de travail.</a:t>
            </a:r>
          </a:p>
          <a:p>
            <a:endParaRPr lang="fr-FR"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167</a:t>
            </a:fld>
            <a:endParaRPr lang="fr-FR"/>
          </a:p>
        </p:txBody>
      </p:sp>
    </p:spTree>
    <p:extLst>
      <p:ext uri="{BB962C8B-B14F-4D97-AF65-F5344CB8AC3E}">
        <p14:creationId xmlns:p14="http://schemas.microsoft.com/office/powerpoint/2010/main" val="662474684"/>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t>. (Soc. 3 juill. 2019, FS-P+B, n° 17-15.884)</a:t>
            </a:r>
          </a:p>
        </p:txBody>
      </p:sp>
      <p:sp>
        <p:nvSpPr>
          <p:cNvPr id="3" name="Espace réservé du contenu 2"/>
          <p:cNvSpPr>
            <a:spLocks noGrp="1"/>
          </p:cNvSpPr>
          <p:nvPr>
            <p:ph sz="quarter" idx="1"/>
          </p:nvPr>
        </p:nvSpPr>
        <p:spPr>
          <a:xfrm>
            <a:off x="914400" y="2132856"/>
            <a:ext cx="7772400" cy="3886944"/>
          </a:xfrm>
        </p:spPr>
        <p:txBody>
          <a:bodyPr/>
          <a:lstStyle/>
          <a:p>
            <a:r>
              <a:rPr lang="fr-FR" dirty="0"/>
              <a:t>Le contrat de travail à temps partiel est un contrat écrit qui doit notamment mentionner la durée hebdomadaire ou mensuelle de travail. </a:t>
            </a:r>
            <a:r>
              <a:rPr lang="fr-FR" b="1" dirty="0">
                <a:solidFill>
                  <a:srgbClr val="C00000"/>
                </a:solidFill>
              </a:rPr>
              <a:t>La seule mention d’une durée minimale de travail garantie ne répond pas à cette exigence,</a:t>
            </a:r>
            <a:r>
              <a:rPr lang="fr-FR" dirty="0"/>
              <a:t> ce qui permet au salarié de se prévaloir de la présomption de travail à temps </a:t>
            </a:r>
            <a:r>
              <a:rPr lang="fr-FR" dirty="0" smtClean="0"/>
              <a:t>complet</a:t>
            </a:r>
            <a:endParaRPr lang="fr-FR"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168</a:t>
            </a:fld>
            <a:endParaRPr lang="fr-FR"/>
          </a:p>
        </p:txBody>
      </p:sp>
    </p:spTree>
    <p:extLst>
      <p:ext uri="{BB962C8B-B14F-4D97-AF65-F5344CB8AC3E}">
        <p14:creationId xmlns:p14="http://schemas.microsoft.com/office/powerpoint/2010/main" val="3215664107"/>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600" dirty="0">
                <a:solidFill>
                  <a:srgbClr val="C00000"/>
                </a:solidFill>
              </a:rPr>
              <a:t>Textes de </a:t>
            </a:r>
            <a:r>
              <a:rPr lang="fr-FR" sz="3600" dirty="0" smtClean="0">
                <a:solidFill>
                  <a:srgbClr val="C00000"/>
                </a:solidFill>
              </a:rPr>
              <a:t>référence</a:t>
            </a:r>
            <a:endParaRPr lang="fr-FR" sz="3600" dirty="0">
              <a:solidFill>
                <a:srgbClr val="C00000"/>
              </a:solidFill>
            </a:endParaRPr>
          </a:p>
        </p:txBody>
      </p:sp>
      <p:sp>
        <p:nvSpPr>
          <p:cNvPr id="3" name="Espace réservé du contenu 2"/>
          <p:cNvSpPr>
            <a:spLocks noGrp="1"/>
          </p:cNvSpPr>
          <p:nvPr>
            <p:ph sz="quarter" idx="1"/>
          </p:nvPr>
        </p:nvSpPr>
        <p:spPr>
          <a:xfrm>
            <a:off x="323528" y="1340768"/>
            <a:ext cx="8363272" cy="5112568"/>
          </a:xfrm>
        </p:spPr>
        <p:txBody>
          <a:bodyPr>
            <a:normAutofit fontScale="70000" lnSpcReduction="20000"/>
          </a:bodyPr>
          <a:lstStyle/>
          <a:p>
            <a:r>
              <a:rPr lang="fr-FR" dirty="0">
                <a:solidFill>
                  <a:srgbClr val="C00000"/>
                </a:solidFill>
              </a:rPr>
              <a:t>Code du travail : temps partiel</a:t>
            </a:r>
          </a:p>
          <a:p>
            <a:r>
              <a:rPr lang="fr-FR" dirty="0"/>
              <a:t>Ordre public : Définition (Art. L. 3123-1), Passage à temps partiel ou à temps complet (Art. L. 3123-2 à L. 3123-4), Égalité de traitement avec les salariés à temps plein (Art. L. 3123-5), Contrat de travail (Art. L. 3123-6), Durée minimale de travail et heures complémentaires (Art. L. 3123-7 à L3123-10), Répartition de la durée du travail (Art. L. 3123-11 à L. 3123-13), Exercice d’un mandat (Art. L. 3123-14), Information des représentants du personnel (Art. L. 3123-15 à L. 3123-16 et Art. R. 3123-1)</a:t>
            </a:r>
          </a:p>
          <a:p>
            <a:r>
              <a:rPr lang="fr-FR" dirty="0"/>
              <a:t>Champ de la négociation collective : Mise en place d’horaires à temps partiel (Art. L. 3123-17 à L. 3123-18), Durée minimale de travail et heures complémentaires (Art. L. 3123-19 à L. 3123-21), Compléments d’heures par avenant (Art. L. 3123-22), Répartition de la durée du travail (Art. L. 3123-23 à L. 3123-25),</a:t>
            </a:r>
          </a:p>
          <a:p>
            <a:r>
              <a:rPr lang="fr-FR" dirty="0"/>
              <a:t>Dispositions supplétives : Mise en place d’horaires à temps partiel (Art. L. 3123-26 et (Art. D. 3123-2 à D. 3123-3), Durée minimale de travail et heures complémentaires (Art. L. 3123-27 à L. 3123-29), Répartition de la durée du travail (Art. L. 3123-30 à L. 3123-31)</a:t>
            </a:r>
          </a:p>
          <a:p>
            <a:r>
              <a:rPr lang="fr-FR" dirty="0" smtClean="0"/>
              <a:t>…/…</a:t>
            </a:r>
            <a:endParaRPr lang="fr-FR"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169</a:t>
            </a:fld>
            <a:endParaRPr lang="fr-FR"/>
          </a:p>
        </p:txBody>
      </p:sp>
    </p:spTree>
    <p:extLst>
      <p:ext uri="{BB962C8B-B14F-4D97-AF65-F5344CB8AC3E}">
        <p14:creationId xmlns:p14="http://schemas.microsoft.com/office/powerpoint/2010/main" val="4242345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77500" lnSpcReduction="20000"/>
          </a:bodyPr>
          <a:lstStyle/>
          <a:p>
            <a:endParaRPr lang="fr-FR" b="1" dirty="0" smtClean="0"/>
          </a:p>
          <a:p>
            <a:r>
              <a:rPr lang="fr-FR" b="1" dirty="0" smtClean="0"/>
              <a:t>Article L2312-38 du code du travail</a:t>
            </a:r>
            <a:endParaRPr lang="fr-FR" dirty="0"/>
          </a:p>
          <a:p>
            <a:r>
              <a:rPr lang="fr-FR" dirty="0"/>
              <a:t>Le comité social et économique est informé, préalablement à leur utilisation, sur les méthodes ou techniques d'aide au recrutement des candidats à un emploi ainsi que sur toute modification de celles-ci.</a:t>
            </a:r>
            <a:br>
              <a:rPr lang="fr-FR" dirty="0"/>
            </a:br>
            <a:r>
              <a:rPr lang="fr-FR" dirty="0"/>
              <a:t/>
            </a:r>
            <a:br>
              <a:rPr lang="fr-FR" dirty="0"/>
            </a:br>
            <a:r>
              <a:rPr lang="fr-FR" dirty="0"/>
              <a:t>Il est aussi informé, préalablement à leur introduction dans l'entreprise, sur les traitements automatisés de gestion du personnel et sur toute modification de ceux-ci.</a:t>
            </a:r>
            <a:br>
              <a:rPr lang="fr-FR" dirty="0"/>
            </a:br>
            <a:r>
              <a:rPr lang="fr-FR" dirty="0"/>
              <a:t/>
            </a:r>
            <a:br>
              <a:rPr lang="fr-FR" dirty="0"/>
            </a:br>
            <a:r>
              <a:rPr lang="fr-FR" dirty="0"/>
              <a:t>Le comité est informé et consulté, préalablement à la décision de mise en œuvre dans l'entreprise, sur les moyens ou les techniques permettant un contrôle de l'activité des salariés.</a:t>
            </a:r>
          </a:p>
          <a:p>
            <a:r>
              <a:rPr lang="fr-FR" b="1" dirty="0" smtClean="0"/>
              <a:t> </a:t>
            </a:r>
            <a:endParaRPr lang="fr-FR" dirty="0"/>
          </a:p>
        </p:txBody>
      </p:sp>
      <p:sp>
        <p:nvSpPr>
          <p:cNvPr id="3" name="Titre 2"/>
          <p:cNvSpPr>
            <a:spLocks noGrp="1"/>
          </p:cNvSpPr>
          <p:nvPr>
            <p:ph type="title"/>
          </p:nvPr>
        </p:nvSpPr>
        <p:spPr/>
        <p:txBody>
          <a:bodyPr>
            <a:normAutofit fontScale="90000"/>
          </a:bodyPr>
          <a:lstStyle/>
          <a:p>
            <a:pPr algn="ctr"/>
            <a:r>
              <a:rPr lang="fr-FR" sz="2800" b="0" dirty="0"/>
              <a:t>l'employeur doit informer le comité social et économique des techniques de recrutement préalablement à leur utilisation </a:t>
            </a:r>
            <a:r>
              <a:rPr lang="fr-FR" sz="2800" dirty="0" smtClean="0"/>
              <a:t> </a:t>
            </a:r>
            <a:endParaRPr lang="fr-FR" sz="2800"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17</a:t>
            </a:fld>
            <a:endParaRPr lang="fr-FR"/>
          </a:p>
        </p:txBody>
      </p:sp>
    </p:spTree>
    <p:extLst>
      <p:ext uri="{BB962C8B-B14F-4D97-AF65-F5344CB8AC3E}">
        <p14:creationId xmlns:p14="http://schemas.microsoft.com/office/powerpoint/2010/main" val="1152178504"/>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600" dirty="0">
                <a:solidFill>
                  <a:srgbClr val="C00000"/>
                </a:solidFill>
              </a:rPr>
              <a:t>Textes de </a:t>
            </a:r>
            <a:r>
              <a:rPr lang="fr-FR" sz="3600" dirty="0" smtClean="0">
                <a:solidFill>
                  <a:srgbClr val="C00000"/>
                </a:solidFill>
              </a:rPr>
              <a:t>référence</a:t>
            </a:r>
            <a:endParaRPr lang="fr-FR" sz="3600" dirty="0">
              <a:solidFill>
                <a:srgbClr val="C00000"/>
              </a:solidFill>
            </a:endParaRPr>
          </a:p>
        </p:txBody>
      </p:sp>
      <p:sp>
        <p:nvSpPr>
          <p:cNvPr id="3" name="Espace réservé du contenu 2"/>
          <p:cNvSpPr>
            <a:spLocks noGrp="1"/>
          </p:cNvSpPr>
          <p:nvPr>
            <p:ph sz="quarter" idx="1"/>
          </p:nvPr>
        </p:nvSpPr>
        <p:spPr>
          <a:xfrm>
            <a:off x="467544" y="1340768"/>
            <a:ext cx="8219256" cy="5112568"/>
          </a:xfrm>
        </p:spPr>
        <p:txBody>
          <a:bodyPr>
            <a:normAutofit fontScale="92500" lnSpcReduction="20000"/>
          </a:bodyPr>
          <a:lstStyle/>
          <a:p>
            <a:r>
              <a:rPr lang="fr-FR" dirty="0" smtClean="0">
                <a:solidFill>
                  <a:srgbClr val="C00000"/>
                </a:solidFill>
              </a:rPr>
              <a:t>Code </a:t>
            </a:r>
            <a:r>
              <a:rPr lang="fr-FR" dirty="0">
                <a:solidFill>
                  <a:srgbClr val="C00000"/>
                </a:solidFill>
              </a:rPr>
              <a:t>du travail : Aménagement du temps de travail sur une période supérieure à la semaine.</a:t>
            </a:r>
          </a:p>
          <a:p>
            <a:r>
              <a:rPr lang="fr-FR" dirty="0"/>
              <a:t>Ordre public (Art. L. 3121-41 à L. 3121-43 et Art. D. 3121-25 à R. 3121-26)</a:t>
            </a:r>
          </a:p>
          <a:p>
            <a:r>
              <a:rPr lang="fr-FR" dirty="0"/>
              <a:t>Champ de la négociation collective (Art. L. 3121-44)</a:t>
            </a:r>
          </a:p>
          <a:p>
            <a:r>
              <a:rPr lang="fr-FR" dirty="0"/>
              <a:t>Dispositions supplétives (Art. L. 3121-45 à L. 3121-47 et Arti. D. 3121-27 à D. 3121-28)</a:t>
            </a:r>
          </a:p>
          <a:p>
            <a:r>
              <a:rPr lang="fr-FR" dirty="0"/>
              <a:t>Loi n° 2018-1203 du 22 décembre 2018 « de financement de la sécurité sociale pour 2019 » (JO du 23)</a:t>
            </a:r>
          </a:p>
          <a:p>
            <a:r>
              <a:rPr lang="fr-FR" dirty="0"/>
              <a:t>Loi n° 2018-1213 du 24 décembre 2018 « portant mesures d’urgence économiques et sociales » (JO du 26)</a:t>
            </a:r>
          </a:p>
          <a:p>
            <a:endParaRPr lang="fr-FR"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170</a:t>
            </a:fld>
            <a:endParaRPr lang="fr-FR"/>
          </a:p>
        </p:txBody>
      </p:sp>
    </p:spTree>
    <p:extLst>
      <p:ext uri="{BB962C8B-B14F-4D97-AF65-F5344CB8AC3E}">
        <p14:creationId xmlns:p14="http://schemas.microsoft.com/office/powerpoint/2010/main" val="659002337"/>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a:p>
        </p:txBody>
      </p:sp>
      <p:sp>
        <p:nvSpPr>
          <p:cNvPr id="3" name="Titre 2"/>
          <p:cNvSpPr>
            <a:spLocks noGrp="1"/>
          </p:cNvSpPr>
          <p:nvPr>
            <p:ph type="title"/>
          </p:nvPr>
        </p:nvSpPr>
        <p:spPr/>
        <p:txBody>
          <a:bodyPr>
            <a:normAutofit/>
          </a:bodyPr>
          <a:lstStyle/>
          <a:p>
            <a:endParaRPr lang="fr-FR" sz="2800"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171</a:t>
            </a:fld>
            <a:endParaRPr lang="fr-FR"/>
          </a:p>
        </p:txBody>
      </p:sp>
    </p:spTree>
    <p:extLst>
      <p:ext uri="{BB962C8B-B14F-4D97-AF65-F5344CB8AC3E}">
        <p14:creationId xmlns:p14="http://schemas.microsoft.com/office/powerpoint/2010/main" val="356351385"/>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20000"/>
          </a:bodyPr>
          <a:lstStyle/>
          <a:p>
            <a:r>
              <a:rPr lang="fr-FR" dirty="0" smtClean="0"/>
              <a:t>Le </a:t>
            </a:r>
            <a:r>
              <a:rPr lang="fr-FR" dirty="0"/>
              <a:t>Code du travail impose à l’employeur de contrôler la durée de travail du salarié, ce qui implique l’établissement de documents de </a:t>
            </a:r>
            <a:r>
              <a:rPr lang="fr-FR" dirty="0" smtClean="0"/>
              <a:t>décompte</a:t>
            </a:r>
          </a:p>
          <a:p>
            <a:pPr fontAlgn="t"/>
            <a:r>
              <a:rPr lang="fr-FR" dirty="0"/>
              <a:t>La fixation de l'horaire collectif relève du pouvoir de direction de l’employeur, à moins que cet horaire ne résulte de la convention collective ou d’un accord collectif.</a:t>
            </a:r>
          </a:p>
          <a:p>
            <a:pPr fontAlgn="t"/>
            <a:r>
              <a:rPr lang="fr-FR" dirty="0"/>
              <a:t>Lorsque les salariés sont tenus de respecter un horaire collectif de travail, l'employeur doit afficher « les heures auxquelles commence et finit le travail ainsi que les heures et la durée des repos » (article L. 3171-1, alinéa 1er du Code du travail).</a:t>
            </a:r>
          </a:p>
          <a:p>
            <a:endParaRPr lang="fr-FR" dirty="0"/>
          </a:p>
        </p:txBody>
      </p:sp>
      <p:sp>
        <p:nvSpPr>
          <p:cNvPr id="3" name="Titre 2"/>
          <p:cNvSpPr>
            <a:spLocks noGrp="1"/>
          </p:cNvSpPr>
          <p:nvPr>
            <p:ph type="title"/>
          </p:nvPr>
        </p:nvSpPr>
        <p:spPr/>
        <p:txBody>
          <a:bodyPr>
            <a:normAutofit/>
          </a:bodyPr>
          <a:lstStyle/>
          <a:p>
            <a:r>
              <a:rPr lang="fr-FR" sz="2800" dirty="0" smtClean="0"/>
              <a:t>Le temps de travail</a:t>
            </a:r>
            <a:endParaRPr lang="fr-FR" sz="2800"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172</a:t>
            </a:fld>
            <a:endParaRPr lang="fr-FR"/>
          </a:p>
        </p:txBody>
      </p:sp>
    </p:spTree>
    <p:extLst>
      <p:ext uri="{BB962C8B-B14F-4D97-AF65-F5344CB8AC3E}">
        <p14:creationId xmlns:p14="http://schemas.microsoft.com/office/powerpoint/2010/main" val="356351385"/>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pPr fontAlgn="t"/>
            <a:r>
              <a:rPr lang="fr-FR" dirty="0"/>
              <a:t>L'horaire collectif doit être daté et signé par l'employeur ou, sous la responsabilité de celui-ci, par la personne à laquelle il a délégué ses pouvoirs à cet effet (article D. 3171-2 du Code du travail).</a:t>
            </a:r>
          </a:p>
          <a:p>
            <a:pPr fontAlgn="t"/>
            <a:r>
              <a:rPr lang="fr-FR" dirty="0"/>
              <a:t>Il doit ensuite être affiché en caractères lisibles et apposé de façon apparente dans chacun des lieux de travail auxquels il s'applique.</a:t>
            </a:r>
          </a:p>
          <a:p>
            <a:endParaRPr lang="fr-FR" dirty="0"/>
          </a:p>
        </p:txBody>
      </p:sp>
      <p:sp>
        <p:nvSpPr>
          <p:cNvPr id="3" name="Espace réservé du numéro de diapositive 2"/>
          <p:cNvSpPr>
            <a:spLocks noGrp="1"/>
          </p:cNvSpPr>
          <p:nvPr>
            <p:ph type="sldNum" sz="quarter" idx="12"/>
          </p:nvPr>
        </p:nvSpPr>
        <p:spPr/>
        <p:txBody>
          <a:bodyPr/>
          <a:lstStyle/>
          <a:p>
            <a:fld id="{6ABB9615-BA1F-4444-94D3-BA4F7D5B02AF}" type="slidenum">
              <a:rPr lang="fr-FR" smtClean="0"/>
              <a:t>173</a:t>
            </a:fld>
            <a:endParaRPr lang="fr-FR"/>
          </a:p>
        </p:txBody>
      </p:sp>
      <p:sp>
        <p:nvSpPr>
          <p:cNvPr id="4" name="Titre 3"/>
          <p:cNvSpPr>
            <a:spLocks noGrp="1"/>
          </p:cNvSpPr>
          <p:nvPr>
            <p:ph type="title"/>
          </p:nvPr>
        </p:nvSpPr>
        <p:spPr/>
        <p:txBody>
          <a:bodyPr/>
          <a:lstStyle/>
          <a:p>
            <a:endParaRPr lang="fr-FR"/>
          </a:p>
        </p:txBody>
      </p:sp>
    </p:spTree>
    <p:extLst>
      <p:ext uri="{BB962C8B-B14F-4D97-AF65-F5344CB8AC3E}">
        <p14:creationId xmlns:p14="http://schemas.microsoft.com/office/powerpoint/2010/main" val="1607540441"/>
      </p:ext>
    </p:extLst>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smtClean="0"/>
              <a:t>Il </a:t>
            </a:r>
            <a:r>
              <a:rPr lang="fr-FR" dirty="0"/>
              <a:t>résulte de l’article L. 3171-2 du Code du travail qu’il appartient à l’employeur d’établir les documents nécessaires au décompte de la durée de travail, des repos compensateurs acquis et de leur prise effective, pour chacun des salariés concernés</a:t>
            </a:r>
            <a:r>
              <a:rPr lang="fr-FR" dirty="0" smtClean="0"/>
              <a:t>.</a:t>
            </a:r>
          </a:p>
          <a:p>
            <a:r>
              <a:rPr lang="fr-FR" dirty="0"/>
              <a:t>l’article D. 3171-4 du Code du travail impose à l’employeur de transmettre préalablement à l’inspecteur du travail un double de cet horaire collectif et de ses rectifications.</a:t>
            </a:r>
          </a:p>
        </p:txBody>
      </p:sp>
      <p:sp>
        <p:nvSpPr>
          <p:cNvPr id="3" name="Espace réservé du numéro de diapositive 2"/>
          <p:cNvSpPr>
            <a:spLocks noGrp="1"/>
          </p:cNvSpPr>
          <p:nvPr>
            <p:ph type="sldNum" sz="quarter" idx="12"/>
          </p:nvPr>
        </p:nvSpPr>
        <p:spPr/>
        <p:txBody>
          <a:bodyPr/>
          <a:lstStyle/>
          <a:p>
            <a:fld id="{6ABB9615-BA1F-4444-94D3-BA4F7D5B02AF}" type="slidenum">
              <a:rPr lang="fr-FR" smtClean="0"/>
              <a:t>174</a:t>
            </a:fld>
            <a:endParaRPr lang="fr-FR"/>
          </a:p>
        </p:txBody>
      </p:sp>
      <p:sp>
        <p:nvSpPr>
          <p:cNvPr id="4" name="Titre 3"/>
          <p:cNvSpPr>
            <a:spLocks noGrp="1"/>
          </p:cNvSpPr>
          <p:nvPr>
            <p:ph type="title"/>
          </p:nvPr>
        </p:nvSpPr>
        <p:spPr/>
        <p:txBody>
          <a:bodyPr/>
          <a:lstStyle/>
          <a:p>
            <a:endParaRPr lang="fr-FR"/>
          </a:p>
        </p:txBody>
      </p:sp>
    </p:spTree>
    <p:extLst>
      <p:ext uri="{BB962C8B-B14F-4D97-AF65-F5344CB8AC3E}">
        <p14:creationId xmlns:p14="http://schemas.microsoft.com/office/powerpoint/2010/main" val="3996243730"/>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20000"/>
          </a:bodyPr>
          <a:lstStyle/>
          <a:p>
            <a:r>
              <a:rPr lang="fr-FR" b="1" dirty="0"/>
              <a:t>Article L3171-1 </a:t>
            </a:r>
            <a:r>
              <a:rPr lang="fr-FR" dirty="0" smtClean="0"/>
              <a:t>Modifié </a:t>
            </a:r>
            <a:r>
              <a:rPr lang="fr-FR" dirty="0"/>
              <a:t>par </a:t>
            </a:r>
            <a:r>
              <a:rPr lang="fr-FR" u="sng" dirty="0">
                <a:hlinkClick r:id="rId2"/>
              </a:rPr>
              <a:t>LOI n°2016-1088 du 8 août 2016 - art. 8 (V)</a:t>
            </a:r>
            <a:endParaRPr lang="fr-FR" dirty="0"/>
          </a:p>
          <a:p>
            <a:r>
              <a:rPr lang="fr-FR" dirty="0"/>
              <a:t>L'employeur affiche les heures auxquelles commence et finit le travail ainsi que les heures et la durée des repos.</a:t>
            </a:r>
          </a:p>
          <a:p>
            <a:r>
              <a:rPr lang="fr-FR" dirty="0"/>
              <a:t>Lorsque la durée du travail est organisée dans les conditions fixées par l'article </a:t>
            </a:r>
            <a:r>
              <a:rPr lang="fr-FR" u="sng" dirty="0">
                <a:hlinkClick r:id="rId3" tooltip="Code du travail - art. L3121-44 (V)"/>
              </a:rPr>
              <a:t>L. 3121-44</a:t>
            </a:r>
            <a:r>
              <a:rPr lang="fr-FR" dirty="0"/>
              <a:t>, l'affichage comprend la répartition de la durée du travail dans le cadre de cette organisation.</a:t>
            </a:r>
          </a:p>
          <a:p>
            <a:r>
              <a:rPr lang="fr-FR" dirty="0"/>
              <a:t>La programmation individuelle des périodes d'astreinte est portée à la connaissance de chaque salarié dans des conditions déterminées par voie réglementaire.</a:t>
            </a:r>
          </a:p>
          <a:p>
            <a:endParaRPr lang="fr-FR" dirty="0"/>
          </a:p>
        </p:txBody>
      </p:sp>
      <p:sp>
        <p:nvSpPr>
          <p:cNvPr id="3" name="Espace réservé du numéro de diapositive 2"/>
          <p:cNvSpPr>
            <a:spLocks noGrp="1"/>
          </p:cNvSpPr>
          <p:nvPr>
            <p:ph type="sldNum" sz="quarter" idx="12"/>
          </p:nvPr>
        </p:nvSpPr>
        <p:spPr/>
        <p:txBody>
          <a:bodyPr/>
          <a:lstStyle/>
          <a:p>
            <a:fld id="{6ABB9615-BA1F-4444-94D3-BA4F7D5B02AF}" type="slidenum">
              <a:rPr lang="fr-FR" smtClean="0"/>
              <a:t>175</a:t>
            </a:fld>
            <a:endParaRPr lang="fr-FR"/>
          </a:p>
        </p:txBody>
      </p:sp>
      <p:sp>
        <p:nvSpPr>
          <p:cNvPr id="4" name="Titre 3"/>
          <p:cNvSpPr>
            <a:spLocks noGrp="1"/>
          </p:cNvSpPr>
          <p:nvPr>
            <p:ph type="title"/>
          </p:nvPr>
        </p:nvSpPr>
        <p:spPr/>
        <p:txBody>
          <a:bodyPr/>
          <a:lstStyle/>
          <a:p>
            <a:endParaRPr lang="fr-FR"/>
          </a:p>
        </p:txBody>
      </p:sp>
    </p:spTree>
    <p:extLst>
      <p:ext uri="{BB962C8B-B14F-4D97-AF65-F5344CB8AC3E}">
        <p14:creationId xmlns:p14="http://schemas.microsoft.com/office/powerpoint/2010/main" val="3537729079"/>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lnSpcReduction="10000"/>
          </a:bodyPr>
          <a:lstStyle/>
          <a:p>
            <a:r>
              <a:rPr lang="fr-FR" b="1" dirty="0"/>
              <a:t>Article L3171-2 </a:t>
            </a:r>
            <a:r>
              <a:rPr lang="fr-FR" dirty="0" smtClean="0"/>
              <a:t>Modifié </a:t>
            </a:r>
            <a:r>
              <a:rPr lang="fr-FR" dirty="0"/>
              <a:t>par </a:t>
            </a:r>
            <a:r>
              <a:rPr lang="fr-FR" u="sng" dirty="0">
                <a:hlinkClick r:id="rId2"/>
              </a:rPr>
              <a:t>Ordonnance n°2017-1386 du 22 septembre 2017 - art. 4</a:t>
            </a:r>
            <a:endParaRPr lang="fr-FR" dirty="0"/>
          </a:p>
          <a:p>
            <a:r>
              <a:rPr lang="fr-FR" dirty="0"/>
              <a:t>Lorsque tous les salariés occupés dans un service ou un atelier ne travaillent pas selon le même horaire collectif, l'employeur établit les documents nécessaires au décompte de la durée de travail, des repos compensateurs acquis et de leur prise effective, pour chacun des salariés concernés.</a:t>
            </a:r>
          </a:p>
          <a:p>
            <a:r>
              <a:rPr lang="fr-FR" dirty="0"/>
              <a:t>Le comité social et économique peut consulter ces documents.</a:t>
            </a:r>
          </a:p>
          <a:p>
            <a:endParaRPr lang="fr-FR" dirty="0"/>
          </a:p>
        </p:txBody>
      </p:sp>
      <p:sp>
        <p:nvSpPr>
          <p:cNvPr id="3" name="Espace réservé du numéro de diapositive 2"/>
          <p:cNvSpPr>
            <a:spLocks noGrp="1"/>
          </p:cNvSpPr>
          <p:nvPr>
            <p:ph type="sldNum" sz="quarter" idx="12"/>
          </p:nvPr>
        </p:nvSpPr>
        <p:spPr/>
        <p:txBody>
          <a:bodyPr/>
          <a:lstStyle/>
          <a:p>
            <a:fld id="{6ABB9615-BA1F-4444-94D3-BA4F7D5B02AF}" type="slidenum">
              <a:rPr lang="fr-FR" smtClean="0"/>
              <a:t>176</a:t>
            </a:fld>
            <a:endParaRPr lang="fr-FR"/>
          </a:p>
        </p:txBody>
      </p:sp>
      <p:sp>
        <p:nvSpPr>
          <p:cNvPr id="4" name="Titre 3"/>
          <p:cNvSpPr>
            <a:spLocks noGrp="1"/>
          </p:cNvSpPr>
          <p:nvPr>
            <p:ph type="title"/>
          </p:nvPr>
        </p:nvSpPr>
        <p:spPr/>
        <p:txBody>
          <a:bodyPr/>
          <a:lstStyle/>
          <a:p>
            <a:endParaRPr lang="fr-FR"/>
          </a:p>
        </p:txBody>
      </p:sp>
    </p:spTree>
    <p:extLst>
      <p:ext uri="{BB962C8B-B14F-4D97-AF65-F5344CB8AC3E}">
        <p14:creationId xmlns:p14="http://schemas.microsoft.com/office/powerpoint/2010/main" val="1675391852"/>
      </p:ext>
    </p:extLst>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10000"/>
          </a:bodyPr>
          <a:lstStyle/>
          <a:p>
            <a:r>
              <a:rPr lang="fr-FR" b="1" dirty="0"/>
              <a:t>Article L3171-3 </a:t>
            </a:r>
            <a:r>
              <a:rPr lang="fr-FR" dirty="0" smtClean="0"/>
              <a:t>Modifié </a:t>
            </a:r>
            <a:r>
              <a:rPr lang="fr-FR" dirty="0"/>
              <a:t>par </a:t>
            </a:r>
            <a:r>
              <a:rPr lang="fr-FR" u="sng" dirty="0">
                <a:hlinkClick r:id="rId2"/>
              </a:rPr>
              <a:t>LOI n°2016-1088 du 8 août 2016 - art. 113 (V)</a:t>
            </a:r>
            <a:endParaRPr lang="fr-FR" dirty="0"/>
          </a:p>
          <a:p>
            <a:r>
              <a:rPr lang="fr-FR" dirty="0"/>
              <a:t>L'employeur tient à la disposition de l'agent de contrôle de l'inspection du travail mentionné à l'article </a:t>
            </a:r>
            <a:r>
              <a:rPr lang="fr-FR" u="sng" dirty="0">
                <a:hlinkClick r:id="rId3" tooltip="Code du travail - art. L8112-1 (V)"/>
              </a:rPr>
              <a:t>L. 8112-1</a:t>
            </a:r>
            <a:r>
              <a:rPr lang="fr-FR" dirty="0"/>
              <a:t> les documents permettant de comptabiliser le temps de travail accompli par chaque salarié.</a:t>
            </a:r>
          </a:p>
          <a:p>
            <a:r>
              <a:rPr lang="fr-FR" dirty="0"/>
              <a:t>La nature des documents et la durée pendant laquelle ils sont tenus à disposition sont déterminées par voie réglementaire.</a:t>
            </a:r>
          </a:p>
          <a:p>
            <a:r>
              <a:rPr lang="fr-FR" dirty="0"/>
              <a:t/>
            </a:r>
            <a:br>
              <a:rPr lang="fr-FR" dirty="0"/>
            </a:br>
            <a:endParaRPr lang="fr-FR" dirty="0"/>
          </a:p>
        </p:txBody>
      </p:sp>
      <p:sp>
        <p:nvSpPr>
          <p:cNvPr id="3" name="Espace réservé du numéro de diapositive 2"/>
          <p:cNvSpPr>
            <a:spLocks noGrp="1"/>
          </p:cNvSpPr>
          <p:nvPr>
            <p:ph type="sldNum" sz="quarter" idx="12"/>
          </p:nvPr>
        </p:nvSpPr>
        <p:spPr/>
        <p:txBody>
          <a:bodyPr/>
          <a:lstStyle/>
          <a:p>
            <a:fld id="{6ABB9615-BA1F-4444-94D3-BA4F7D5B02AF}" type="slidenum">
              <a:rPr lang="fr-FR" smtClean="0"/>
              <a:t>177</a:t>
            </a:fld>
            <a:endParaRPr lang="fr-FR"/>
          </a:p>
        </p:txBody>
      </p:sp>
      <p:sp>
        <p:nvSpPr>
          <p:cNvPr id="4" name="Titre 3"/>
          <p:cNvSpPr>
            <a:spLocks noGrp="1"/>
          </p:cNvSpPr>
          <p:nvPr>
            <p:ph type="title"/>
          </p:nvPr>
        </p:nvSpPr>
        <p:spPr/>
        <p:txBody>
          <a:bodyPr/>
          <a:lstStyle/>
          <a:p>
            <a:endParaRPr lang="fr-FR"/>
          </a:p>
        </p:txBody>
      </p:sp>
    </p:spTree>
    <p:extLst>
      <p:ext uri="{BB962C8B-B14F-4D97-AF65-F5344CB8AC3E}">
        <p14:creationId xmlns:p14="http://schemas.microsoft.com/office/powerpoint/2010/main" val="1665513502"/>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20000"/>
          </a:bodyPr>
          <a:lstStyle/>
          <a:p>
            <a:r>
              <a:rPr lang="fr-FR" b="1" dirty="0" smtClean="0"/>
              <a:t>Article </a:t>
            </a:r>
            <a:r>
              <a:rPr lang="fr-FR" b="1" dirty="0"/>
              <a:t>L3171-4 </a:t>
            </a:r>
          </a:p>
          <a:p>
            <a:r>
              <a:rPr lang="fr-FR" b="1" dirty="0">
                <a:solidFill>
                  <a:srgbClr val="C00000"/>
                </a:solidFill>
              </a:rPr>
              <a:t>En cas de litige relatif à l'existence ou au nombre d'heures de travail accomplies, l'employeur fournit au juge les éléments de nature à justifier les horaires effectivement réalisés par le salarié</a:t>
            </a:r>
            <a:r>
              <a:rPr lang="fr-FR" dirty="0"/>
              <a:t>.</a:t>
            </a:r>
          </a:p>
          <a:p>
            <a:r>
              <a:rPr lang="fr-FR" dirty="0"/>
              <a:t>Au vu de ces éléments et de ceux fournis par le salarié à l'appui de sa demande, le juge forme sa conviction après avoir ordonné, en cas de besoin, toutes les mesures d'instruction qu'il estime utiles.</a:t>
            </a:r>
          </a:p>
          <a:p>
            <a:r>
              <a:rPr lang="fr-FR" dirty="0"/>
              <a:t>Si le décompte des heures de travail accomplies par chaque salarié est assuré par un système d'enregistrement automatique, celui-ci doit être fiable et infalsifiable.</a:t>
            </a:r>
          </a:p>
          <a:p>
            <a:endParaRPr lang="fr-FR" dirty="0"/>
          </a:p>
        </p:txBody>
      </p:sp>
      <p:sp>
        <p:nvSpPr>
          <p:cNvPr id="3" name="Espace réservé du numéro de diapositive 2"/>
          <p:cNvSpPr>
            <a:spLocks noGrp="1"/>
          </p:cNvSpPr>
          <p:nvPr>
            <p:ph type="sldNum" sz="quarter" idx="12"/>
          </p:nvPr>
        </p:nvSpPr>
        <p:spPr/>
        <p:txBody>
          <a:bodyPr/>
          <a:lstStyle/>
          <a:p>
            <a:fld id="{6ABB9615-BA1F-4444-94D3-BA4F7D5B02AF}" type="slidenum">
              <a:rPr lang="fr-FR" smtClean="0"/>
              <a:t>178</a:t>
            </a:fld>
            <a:endParaRPr lang="fr-FR"/>
          </a:p>
        </p:txBody>
      </p:sp>
      <p:sp>
        <p:nvSpPr>
          <p:cNvPr id="4" name="Titre 3"/>
          <p:cNvSpPr>
            <a:spLocks noGrp="1"/>
          </p:cNvSpPr>
          <p:nvPr>
            <p:ph type="title"/>
          </p:nvPr>
        </p:nvSpPr>
        <p:spPr/>
        <p:txBody>
          <a:bodyPr>
            <a:normAutofit fontScale="90000"/>
          </a:bodyPr>
          <a:lstStyle/>
          <a:p>
            <a:r>
              <a:rPr lang="fr-FR" dirty="0"/>
              <a:t>Documents fournis au juge.</a:t>
            </a:r>
            <a:br>
              <a:rPr lang="fr-FR" dirty="0"/>
            </a:br>
            <a:endParaRPr lang="fr-FR" dirty="0"/>
          </a:p>
        </p:txBody>
      </p:sp>
    </p:spTree>
    <p:extLst>
      <p:ext uri="{BB962C8B-B14F-4D97-AF65-F5344CB8AC3E}">
        <p14:creationId xmlns:p14="http://schemas.microsoft.com/office/powerpoint/2010/main" val="926610933"/>
      </p:ext>
    </p:extLst>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FR" b="1" dirty="0"/>
              <a:t>Article L3121-18 </a:t>
            </a:r>
            <a:r>
              <a:rPr lang="fr-FR" dirty="0" smtClean="0"/>
              <a:t>Modifié </a:t>
            </a:r>
            <a:r>
              <a:rPr lang="fr-FR" dirty="0"/>
              <a:t>par </a:t>
            </a:r>
            <a:r>
              <a:rPr lang="fr-FR" u="sng" dirty="0">
                <a:hlinkClick r:id="rId2"/>
              </a:rPr>
              <a:t>LOI n°2016-1088 du 8 août 2016 - art. 8 (V)</a:t>
            </a:r>
            <a:endParaRPr lang="fr-FR" dirty="0"/>
          </a:p>
          <a:p>
            <a:r>
              <a:rPr lang="fr-FR" dirty="0"/>
              <a:t>La durée quotidienne de travail effectif par salarié ne peut excéder dix heures, sauf :</a:t>
            </a:r>
          </a:p>
          <a:p>
            <a:r>
              <a:rPr lang="fr-FR" dirty="0"/>
              <a:t>1° En cas de dérogation accordée par l'inspecteur du travail dans des conditions déterminées par décret ;</a:t>
            </a:r>
          </a:p>
          <a:p>
            <a:r>
              <a:rPr lang="fr-FR" dirty="0"/>
              <a:t>2° En cas d'urgence, dans des conditions déterminées par décret ;</a:t>
            </a:r>
          </a:p>
          <a:p>
            <a:r>
              <a:rPr lang="fr-FR" dirty="0"/>
              <a:t>3° Dans les cas prévus à l'article </a:t>
            </a:r>
            <a:r>
              <a:rPr lang="fr-FR" u="sng" dirty="0">
                <a:hlinkClick r:id="rId3" tooltip="Code du travail - art. L3121-19 (V)"/>
              </a:rPr>
              <a:t>L. 3121-19</a:t>
            </a:r>
            <a:r>
              <a:rPr lang="fr-FR" dirty="0"/>
              <a:t>.</a:t>
            </a:r>
          </a:p>
          <a:p>
            <a:endParaRPr lang="fr-FR" dirty="0"/>
          </a:p>
        </p:txBody>
      </p:sp>
      <p:sp>
        <p:nvSpPr>
          <p:cNvPr id="3" name="Espace réservé du numéro de diapositive 2"/>
          <p:cNvSpPr>
            <a:spLocks noGrp="1"/>
          </p:cNvSpPr>
          <p:nvPr>
            <p:ph type="sldNum" sz="quarter" idx="12"/>
          </p:nvPr>
        </p:nvSpPr>
        <p:spPr/>
        <p:txBody>
          <a:bodyPr/>
          <a:lstStyle/>
          <a:p>
            <a:fld id="{6ABB9615-BA1F-4444-94D3-BA4F7D5B02AF}" type="slidenum">
              <a:rPr lang="fr-FR" smtClean="0"/>
              <a:t>179</a:t>
            </a:fld>
            <a:endParaRPr lang="fr-FR"/>
          </a:p>
        </p:txBody>
      </p:sp>
      <p:sp>
        <p:nvSpPr>
          <p:cNvPr id="4" name="Titre 3"/>
          <p:cNvSpPr>
            <a:spLocks noGrp="1"/>
          </p:cNvSpPr>
          <p:nvPr>
            <p:ph type="title"/>
          </p:nvPr>
        </p:nvSpPr>
        <p:spPr/>
        <p:txBody>
          <a:bodyPr/>
          <a:lstStyle/>
          <a:p>
            <a:endParaRPr lang="fr-FR"/>
          </a:p>
        </p:txBody>
      </p:sp>
    </p:spTree>
    <p:extLst>
      <p:ext uri="{BB962C8B-B14F-4D97-AF65-F5344CB8AC3E}">
        <p14:creationId xmlns:p14="http://schemas.microsoft.com/office/powerpoint/2010/main" val="5548050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Le comité social et économique (CSE) remplace les représentants élus du personnel dans l'entreprise. Il fusionne l'ensemble des instances représentatives du personnel (IRP), délégués du personnel (DP), comité d'entreprise (CE) et comité d'hygiène, de sécurité et des conditions de travail (CHSCT). </a:t>
            </a:r>
            <a:r>
              <a:rPr lang="fr-FR" b="1" dirty="0">
                <a:solidFill>
                  <a:srgbClr val="C00000"/>
                </a:solidFill>
              </a:rPr>
              <a:t>Le CSE devra être mis en place dans toutes les entreprises concernées le 1</a:t>
            </a:r>
            <a:r>
              <a:rPr lang="fr-FR" b="1" baseline="30000" dirty="0">
                <a:solidFill>
                  <a:srgbClr val="C00000"/>
                </a:solidFill>
              </a:rPr>
              <a:t>er</a:t>
            </a:r>
            <a:r>
              <a:rPr lang="fr-FR" b="1" dirty="0">
                <a:solidFill>
                  <a:srgbClr val="C00000"/>
                </a:solidFill>
              </a:rPr>
              <a:t> janvier 2020 au plus tard.</a:t>
            </a:r>
          </a:p>
        </p:txBody>
      </p:sp>
      <p:sp>
        <p:nvSpPr>
          <p:cNvPr id="3" name="Espace réservé du numéro de diapositive 2"/>
          <p:cNvSpPr>
            <a:spLocks noGrp="1"/>
          </p:cNvSpPr>
          <p:nvPr>
            <p:ph type="sldNum" sz="quarter" idx="12"/>
          </p:nvPr>
        </p:nvSpPr>
        <p:spPr/>
        <p:txBody>
          <a:bodyPr/>
          <a:lstStyle/>
          <a:p>
            <a:fld id="{6ABB9615-BA1F-4444-94D3-BA4F7D5B02AF}" type="slidenum">
              <a:rPr lang="fr-FR" smtClean="0"/>
              <a:t>18</a:t>
            </a:fld>
            <a:endParaRPr lang="fr-FR"/>
          </a:p>
        </p:txBody>
      </p:sp>
      <p:sp>
        <p:nvSpPr>
          <p:cNvPr id="4" name="Titre 3"/>
          <p:cNvSpPr>
            <a:spLocks noGrp="1"/>
          </p:cNvSpPr>
          <p:nvPr>
            <p:ph type="title"/>
          </p:nvPr>
        </p:nvSpPr>
        <p:spPr/>
        <p:txBody>
          <a:bodyPr/>
          <a:lstStyle/>
          <a:p>
            <a:pPr algn="ctr"/>
            <a:r>
              <a:rPr lang="fr-FR" dirty="0" err="1" smtClean="0"/>
              <a:t>cse</a:t>
            </a:r>
            <a:endParaRPr lang="fr-FR" dirty="0"/>
          </a:p>
        </p:txBody>
      </p:sp>
    </p:spTree>
    <p:extLst>
      <p:ext uri="{BB962C8B-B14F-4D97-AF65-F5344CB8AC3E}">
        <p14:creationId xmlns:p14="http://schemas.microsoft.com/office/powerpoint/2010/main" val="212059967"/>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481328"/>
            <a:ext cx="8229600" cy="4900000"/>
          </a:xfrm>
        </p:spPr>
        <p:txBody>
          <a:bodyPr>
            <a:normAutofit fontScale="70000" lnSpcReduction="20000"/>
          </a:bodyPr>
          <a:lstStyle/>
          <a:p>
            <a:r>
              <a:rPr lang="fr-FR" b="1" dirty="0"/>
              <a:t>Article L3121-20 </a:t>
            </a:r>
            <a:r>
              <a:rPr lang="fr-FR" b="1" dirty="0" smtClean="0"/>
              <a:t> </a:t>
            </a:r>
            <a:r>
              <a:rPr lang="fr-FR" sz="2200" dirty="0" smtClean="0"/>
              <a:t>Modifié </a:t>
            </a:r>
            <a:r>
              <a:rPr lang="fr-FR" sz="2200" dirty="0"/>
              <a:t>par </a:t>
            </a:r>
            <a:r>
              <a:rPr lang="fr-FR" sz="2200" u="sng" dirty="0">
                <a:hlinkClick r:id="rId2"/>
              </a:rPr>
              <a:t>LOI n°2016-1088 du 8 août 2016 - art. 8 (V)</a:t>
            </a:r>
            <a:endParaRPr lang="fr-FR" sz="2200" dirty="0"/>
          </a:p>
          <a:p>
            <a:r>
              <a:rPr lang="fr-FR" dirty="0"/>
              <a:t>Au cours d'une même semaine, la durée maximale hebdomadaire de travail est de quarante-huit heures.</a:t>
            </a:r>
          </a:p>
          <a:p>
            <a:r>
              <a:rPr lang="fr-FR" b="1" dirty="0"/>
              <a:t>Article L3121-21 </a:t>
            </a:r>
            <a:r>
              <a:rPr lang="fr-FR" sz="2200" dirty="0" smtClean="0"/>
              <a:t>Modifié </a:t>
            </a:r>
            <a:r>
              <a:rPr lang="fr-FR" sz="2200" dirty="0"/>
              <a:t>par </a:t>
            </a:r>
            <a:r>
              <a:rPr lang="fr-FR" sz="2200" u="sng" dirty="0">
                <a:hlinkClick r:id="rId3"/>
              </a:rPr>
              <a:t>Ordonnance n°2017-1386 du 22 septembre 2017 - art. 4</a:t>
            </a:r>
            <a:endParaRPr lang="fr-FR" sz="2200" dirty="0"/>
          </a:p>
          <a:p>
            <a:r>
              <a:rPr lang="fr-FR" dirty="0"/>
              <a:t>En cas de circonstances exceptionnelles et pour la durée de celles-ci, le dépassement de la durée maximale définie à l'article </a:t>
            </a:r>
            <a:r>
              <a:rPr lang="fr-FR" u="sng" dirty="0">
                <a:hlinkClick r:id="rId4"/>
              </a:rPr>
              <a:t>L. 3121-20</a:t>
            </a:r>
            <a:r>
              <a:rPr lang="fr-FR" dirty="0"/>
              <a:t> peut être autorisé par l'autorité administrative, dans des conditions déterminées par décret en Conseil d'Etat, sans toutefois que ce dépassement puisse avoir pour effet de porter la durée du travail à plus de soixante heures par semaine. Le comité social et économique donne son avis sur les demandes d'autorisation formulées à ce titre. Cet avis est transmis à l'agent de contrôle de l'inspection du travail.</a:t>
            </a:r>
          </a:p>
          <a:p>
            <a:r>
              <a:rPr lang="fr-FR" b="1" dirty="0"/>
              <a:t>Article L3121-22 </a:t>
            </a:r>
            <a:r>
              <a:rPr lang="fr-FR" b="1" dirty="0" smtClean="0"/>
              <a:t> </a:t>
            </a:r>
            <a:r>
              <a:rPr lang="fr-FR" sz="2200" dirty="0" smtClean="0"/>
              <a:t>Modifié </a:t>
            </a:r>
            <a:r>
              <a:rPr lang="fr-FR" sz="2200" dirty="0"/>
              <a:t>par </a:t>
            </a:r>
            <a:r>
              <a:rPr lang="fr-FR" sz="2200" u="sng" dirty="0">
                <a:hlinkClick r:id="rId2"/>
              </a:rPr>
              <a:t>LOI n°2016-1088 du 8 août 2016 - art. 8 (V)</a:t>
            </a:r>
            <a:endParaRPr lang="fr-FR" sz="2200" dirty="0"/>
          </a:p>
          <a:p>
            <a:r>
              <a:rPr lang="fr-FR" dirty="0"/>
              <a:t>La durée hebdomadaire de travail calculée sur une période quelconque de douze semaines consécutives ne peut dépasser quarante-quatre heures, sauf dans les cas prévus aux articles </a:t>
            </a:r>
            <a:r>
              <a:rPr lang="fr-FR" u="sng" dirty="0">
                <a:hlinkClick r:id="rId5" tooltip="Code du travail - art. L3121-23 (V)"/>
              </a:rPr>
              <a:t>L. 3121-23 à L. 3121-25</a:t>
            </a:r>
            <a:r>
              <a:rPr lang="fr-FR" dirty="0"/>
              <a:t>.</a:t>
            </a:r>
          </a:p>
          <a:p>
            <a:endParaRPr lang="fr-FR" dirty="0"/>
          </a:p>
        </p:txBody>
      </p:sp>
      <p:sp>
        <p:nvSpPr>
          <p:cNvPr id="3" name="Espace réservé du numéro de diapositive 2"/>
          <p:cNvSpPr>
            <a:spLocks noGrp="1"/>
          </p:cNvSpPr>
          <p:nvPr>
            <p:ph type="sldNum" sz="quarter" idx="12"/>
          </p:nvPr>
        </p:nvSpPr>
        <p:spPr/>
        <p:txBody>
          <a:bodyPr/>
          <a:lstStyle/>
          <a:p>
            <a:fld id="{6ABB9615-BA1F-4444-94D3-BA4F7D5B02AF}" type="slidenum">
              <a:rPr lang="fr-FR" smtClean="0"/>
              <a:t>180</a:t>
            </a:fld>
            <a:endParaRPr lang="fr-FR"/>
          </a:p>
        </p:txBody>
      </p:sp>
      <p:sp>
        <p:nvSpPr>
          <p:cNvPr id="4" name="Titre 3"/>
          <p:cNvSpPr>
            <a:spLocks noGrp="1"/>
          </p:cNvSpPr>
          <p:nvPr>
            <p:ph type="title"/>
          </p:nvPr>
        </p:nvSpPr>
        <p:spPr/>
        <p:txBody>
          <a:bodyPr/>
          <a:lstStyle/>
          <a:p>
            <a:endParaRPr lang="fr-FR"/>
          </a:p>
        </p:txBody>
      </p:sp>
    </p:spTree>
    <p:extLst>
      <p:ext uri="{BB962C8B-B14F-4D97-AF65-F5344CB8AC3E}">
        <p14:creationId xmlns:p14="http://schemas.microsoft.com/office/powerpoint/2010/main" val="2392624161"/>
      </p:ext>
    </p:extLst>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51520" y="1481328"/>
            <a:ext cx="8640960" cy="4972008"/>
          </a:xfrm>
        </p:spPr>
        <p:txBody>
          <a:bodyPr>
            <a:normAutofit fontScale="62500" lnSpcReduction="20000"/>
          </a:bodyPr>
          <a:lstStyle/>
          <a:p>
            <a:r>
              <a:rPr lang="fr-FR" b="1" dirty="0"/>
              <a:t>Article L3121-27 </a:t>
            </a:r>
            <a:r>
              <a:rPr lang="fr-FR" dirty="0" smtClean="0"/>
              <a:t>Modifié </a:t>
            </a:r>
            <a:r>
              <a:rPr lang="fr-FR" dirty="0"/>
              <a:t>par </a:t>
            </a:r>
            <a:r>
              <a:rPr lang="fr-FR" u="sng" dirty="0">
                <a:hlinkClick r:id="rId2"/>
              </a:rPr>
              <a:t>LOI n°2016-1088 du 8 août 2016 - art. 8 (V)</a:t>
            </a:r>
            <a:endParaRPr lang="fr-FR" dirty="0"/>
          </a:p>
          <a:p>
            <a:r>
              <a:rPr lang="fr-FR" dirty="0"/>
              <a:t>La durée légale de travail effectif des salariés à temps complet est fixée à trente-cinq heures par semaine.</a:t>
            </a:r>
          </a:p>
          <a:p>
            <a:r>
              <a:rPr lang="fr-FR" b="1" dirty="0"/>
              <a:t>Article L3121-28 </a:t>
            </a:r>
            <a:r>
              <a:rPr lang="fr-FR" b="1" dirty="0" smtClean="0"/>
              <a:t> </a:t>
            </a:r>
            <a:r>
              <a:rPr lang="fr-FR" dirty="0" smtClean="0"/>
              <a:t>Modifié </a:t>
            </a:r>
            <a:r>
              <a:rPr lang="fr-FR" dirty="0"/>
              <a:t>par </a:t>
            </a:r>
            <a:r>
              <a:rPr lang="fr-FR" u="sng" dirty="0">
                <a:hlinkClick r:id="rId2"/>
              </a:rPr>
              <a:t>LOI n°2016-1088 du 8 août 2016 - art. 8 (V)</a:t>
            </a:r>
            <a:endParaRPr lang="fr-FR" dirty="0"/>
          </a:p>
          <a:p>
            <a:r>
              <a:rPr lang="fr-FR" dirty="0"/>
              <a:t>Toute heure accomplie au delà de la durée légale hebdomadaire ou de la durée considérée comme équivalente est une heure supplémentaire qui ouvre droit à une majoration salariale ou, le cas échéant, à un repos compensateur équivalent.</a:t>
            </a:r>
          </a:p>
          <a:p>
            <a:r>
              <a:rPr lang="fr-FR" b="1" dirty="0"/>
              <a:t>Article L3121-29 </a:t>
            </a:r>
            <a:r>
              <a:rPr lang="fr-FR" dirty="0" smtClean="0"/>
              <a:t>Modifié </a:t>
            </a:r>
            <a:r>
              <a:rPr lang="fr-FR" dirty="0"/>
              <a:t>par </a:t>
            </a:r>
            <a:r>
              <a:rPr lang="fr-FR" u="sng" dirty="0">
                <a:hlinkClick r:id="rId2"/>
              </a:rPr>
              <a:t>LOI n°2016-1088 du 8 août 2016 - art. 8 (V)</a:t>
            </a:r>
            <a:endParaRPr lang="fr-FR" dirty="0"/>
          </a:p>
          <a:p>
            <a:r>
              <a:rPr lang="fr-FR" dirty="0"/>
              <a:t>Les heures supplémentaires se décomptent par semaine.</a:t>
            </a:r>
          </a:p>
          <a:p>
            <a:r>
              <a:rPr lang="fr-FR" b="1" dirty="0"/>
              <a:t>Article L3121-30 </a:t>
            </a:r>
            <a:r>
              <a:rPr lang="fr-FR" dirty="0" smtClean="0"/>
              <a:t>Modifié </a:t>
            </a:r>
            <a:r>
              <a:rPr lang="fr-FR" dirty="0"/>
              <a:t>par </a:t>
            </a:r>
            <a:r>
              <a:rPr lang="fr-FR" u="sng" dirty="0">
                <a:hlinkClick r:id="rId2"/>
              </a:rPr>
              <a:t>LOI n°2016-1088 du 8 août 2016 - art. 8 (V)</a:t>
            </a:r>
            <a:endParaRPr lang="fr-FR" dirty="0"/>
          </a:p>
          <a:p>
            <a:r>
              <a:rPr lang="fr-FR" dirty="0"/>
              <a:t>Des heures supplémentaires peuvent être accomplies dans la limite d'un contingent annuel. Les heures effectuées au delà de ce contingent annuel ouvrent droit à une contrepartie obligatoire sous forme de repos.</a:t>
            </a:r>
          </a:p>
          <a:p>
            <a:r>
              <a:rPr lang="fr-FR" dirty="0"/>
              <a:t>Les heures prises en compte pour le calcul du contingent annuel d'heures supplémentaires sont celles accomplies au delà de la durée légale.</a:t>
            </a:r>
          </a:p>
          <a:p>
            <a:r>
              <a:rPr lang="fr-FR" dirty="0"/>
              <a:t>Les heures supplémentaires ouvrant droit au repos compensateur équivalent mentionné à l'article </a:t>
            </a:r>
            <a:r>
              <a:rPr lang="fr-FR" u="sng" dirty="0">
                <a:hlinkClick r:id="rId3" tooltip="Code du travail - art. L3121-28 (V)"/>
              </a:rPr>
              <a:t>L. 3121-28 </a:t>
            </a:r>
            <a:r>
              <a:rPr lang="fr-FR" dirty="0"/>
              <a:t>et celles accomplies dans les cas de travaux urgents énumérés à l'article </a:t>
            </a:r>
            <a:r>
              <a:rPr lang="fr-FR" u="sng" dirty="0">
                <a:hlinkClick r:id="rId4" tooltip="Code du travail - art. L3132-4 (V)"/>
              </a:rPr>
              <a:t>L. 3132-4</a:t>
            </a:r>
            <a:r>
              <a:rPr lang="fr-FR" dirty="0"/>
              <a:t> ne s'imputent pas sur le contingent annuel d'heures supplémentaires.</a:t>
            </a:r>
          </a:p>
          <a:p>
            <a:endParaRPr lang="fr-FR" dirty="0"/>
          </a:p>
        </p:txBody>
      </p:sp>
      <p:sp>
        <p:nvSpPr>
          <p:cNvPr id="3" name="Espace réservé du numéro de diapositive 2"/>
          <p:cNvSpPr>
            <a:spLocks noGrp="1"/>
          </p:cNvSpPr>
          <p:nvPr>
            <p:ph type="sldNum" sz="quarter" idx="12"/>
          </p:nvPr>
        </p:nvSpPr>
        <p:spPr/>
        <p:txBody>
          <a:bodyPr/>
          <a:lstStyle/>
          <a:p>
            <a:fld id="{6ABB9615-BA1F-4444-94D3-BA4F7D5B02AF}" type="slidenum">
              <a:rPr lang="fr-FR" smtClean="0"/>
              <a:t>181</a:t>
            </a:fld>
            <a:endParaRPr lang="fr-FR"/>
          </a:p>
        </p:txBody>
      </p:sp>
      <p:sp>
        <p:nvSpPr>
          <p:cNvPr id="4" name="Titre 3"/>
          <p:cNvSpPr>
            <a:spLocks noGrp="1"/>
          </p:cNvSpPr>
          <p:nvPr>
            <p:ph type="title"/>
          </p:nvPr>
        </p:nvSpPr>
        <p:spPr/>
        <p:txBody>
          <a:bodyPr/>
          <a:lstStyle/>
          <a:p>
            <a:endParaRPr lang="fr-FR"/>
          </a:p>
        </p:txBody>
      </p:sp>
    </p:spTree>
    <p:extLst>
      <p:ext uri="{BB962C8B-B14F-4D97-AF65-F5344CB8AC3E}">
        <p14:creationId xmlns:p14="http://schemas.microsoft.com/office/powerpoint/2010/main" val="2511802391"/>
      </p:ext>
    </p:extLst>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Tout salarié doit bénéficier d'un repos hebdomadaire.</a:t>
            </a:r>
          </a:p>
          <a:p>
            <a:r>
              <a:rPr lang="fr-FR" dirty="0"/>
              <a:t>Le repos hebdomadaire est d'au moins 24 heures consécutives, qui s'ajoute à l'obligation de repos quotidien de 11 heures consécutives. Par conséquent, la durée minimale du repos hebdomadaire est fixée à </a:t>
            </a:r>
            <a:r>
              <a:rPr lang="fr-FR" b="1" dirty="0"/>
              <a:t>35 heures consécutives</a:t>
            </a:r>
            <a:r>
              <a:rPr lang="fr-FR" dirty="0"/>
              <a:t>.</a:t>
            </a:r>
          </a:p>
          <a:p>
            <a:endParaRPr lang="fr-FR" dirty="0"/>
          </a:p>
        </p:txBody>
      </p:sp>
      <p:sp>
        <p:nvSpPr>
          <p:cNvPr id="3" name="Espace réservé du numéro de diapositive 2"/>
          <p:cNvSpPr>
            <a:spLocks noGrp="1"/>
          </p:cNvSpPr>
          <p:nvPr>
            <p:ph type="sldNum" sz="quarter" idx="12"/>
          </p:nvPr>
        </p:nvSpPr>
        <p:spPr/>
        <p:txBody>
          <a:bodyPr/>
          <a:lstStyle/>
          <a:p>
            <a:fld id="{6ABB9615-BA1F-4444-94D3-BA4F7D5B02AF}" type="slidenum">
              <a:rPr lang="fr-FR" smtClean="0"/>
              <a:t>182</a:t>
            </a:fld>
            <a:endParaRPr lang="fr-FR"/>
          </a:p>
        </p:txBody>
      </p:sp>
      <p:sp>
        <p:nvSpPr>
          <p:cNvPr id="4" name="Titre 3"/>
          <p:cNvSpPr>
            <a:spLocks noGrp="1"/>
          </p:cNvSpPr>
          <p:nvPr>
            <p:ph type="title"/>
          </p:nvPr>
        </p:nvSpPr>
        <p:spPr/>
        <p:txBody>
          <a:bodyPr/>
          <a:lstStyle/>
          <a:p>
            <a:endParaRPr lang="fr-FR"/>
          </a:p>
        </p:txBody>
      </p:sp>
    </p:spTree>
    <p:extLst>
      <p:ext uri="{BB962C8B-B14F-4D97-AF65-F5344CB8AC3E}">
        <p14:creationId xmlns:p14="http://schemas.microsoft.com/office/powerpoint/2010/main" val="2823335487"/>
      </p:ext>
    </p:extLst>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pPr fontAlgn="t"/>
            <a:r>
              <a:rPr lang="fr-FR" dirty="0" smtClean="0"/>
              <a:t>« </a:t>
            </a:r>
            <a:r>
              <a:rPr lang="fr-FR" dirty="0"/>
              <a:t>la seule indication de l'amplitude journalière du travail, sans mention des périodes effectives de coupures et de pauses » ne satisfait pas aux dispositions du Code du travail (</a:t>
            </a:r>
            <a:r>
              <a:rPr lang="fr-FR" dirty="0" err="1"/>
              <a:t>Cass</a:t>
            </a:r>
            <a:r>
              <a:rPr lang="fr-FR" dirty="0"/>
              <a:t>. </a:t>
            </a:r>
            <a:r>
              <a:rPr lang="fr-FR" dirty="0" err="1"/>
              <a:t>crim</a:t>
            </a:r>
            <a:r>
              <a:rPr lang="fr-FR" dirty="0"/>
              <a:t>. 25 janvier 2000, n° 98-85.266).</a:t>
            </a:r>
          </a:p>
          <a:p>
            <a:pPr fontAlgn="t"/>
            <a:r>
              <a:rPr lang="fr-FR" dirty="0"/>
              <a:t>L</a:t>
            </a:r>
            <a:r>
              <a:rPr lang="fr-FR" dirty="0" smtClean="0"/>
              <a:t>’article </a:t>
            </a:r>
            <a:r>
              <a:rPr lang="fr-FR" dirty="0"/>
              <a:t>L. 3171-2 du Code du travail précise que les délégués du personnel peuvent consulter les documents de contrôle de la durée de travail.</a:t>
            </a:r>
          </a:p>
          <a:p>
            <a:endParaRPr lang="fr-FR" dirty="0"/>
          </a:p>
        </p:txBody>
      </p:sp>
      <p:sp>
        <p:nvSpPr>
          <p:cNvPr id="3" name="Espace réservé du numéro de diapositive 2"/>
          <p:cNvSpPr>
            <a:spLocks noGrp="1"/>
          </p:cNvSpPr>
          <p:nvPr>
            <p:ph type="sldNum" sz="quarter" idx="12"/>
          </p:nvPr>
        </p:nvSpPr>
        <p:spPr/>
        <p:txBody>
          <a:bodyPr/>
          <a:lstStyle/>
          <a:p>
            <a:fld id="{6ABB9615-BA1F-4444-94D3-BA4F7D5B02AF}" type="slidenum">
              <a:rPr lang="fr-FR" smtClean="0"/>
              <a:t>183</a:t>
            </a:fld>
            <a:endParaRPr lang="fr-FR"/>
          </a:p>
        </p:txBody>
      </p:sp>
      <p:sp>
        <p:nvSpPr>
          <p:cNvPr id="4" name="Titre 3"/>
          <p:cNvSpPr>
            <a:spLocks noGrp="1"/>
          </p:cNvSpPr>
          <p:nvPr>
            <p:ph type="title"/>
          </p:nvPr>
        </p:nvSpPr>
        <p:spPr/>
        <p:txBody>
          <a:bodyPr/>
          <a:lstStyle/>
          <a:p>
            <a:endParaRPr lang="fr-FR"/>
          </a:p>
        </p:txBody>
      </p:sp>
    </p:spTree>
    <p:extLst>
      <p:ext uri="{BB962C8B-B14F-4D97-AF65-F5344CB8AC3E}">
        <p14:creationId xmlns:p14="http://schemas.microsoft.com/office/powerpoint/2010/main" val="3652627471"/>
      </p:ext>
    </p:extLst>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77500" lnSpcReduction="20000"/>
          </a:bodyPr>
          <a:lstStyle/>
          <a:p>
            <a:pPr fontAlgn="t"/>
            <a:r>
              <a:rPr lang="fr-FR" b="1" dirty="0"/>
              <a:t>Selon l’article D. 3171-16 du Code du travail, l'employeur doit tenir à la disposition de l'inspection du travail :</a:t>
            </a:r>
            <a:endParaRPr lang="fr-FR" dirty="0"/>
          </a:p>
          <a:p>
            <a:pPr fontAlgn="t"/>
            <a:r>
              <a:rPr lang="fr-FR" dirty="0"/>
              <a:t>- Pendant une durée d'un an, y compris dans le cas d'horaires individualisés, les documents existant dans l'entreprise ou l'établissement permettant de comptabiliser les heures de travail accomplies par chaque salarié ;</a:t>
            </a:r>
          </a:p>
          <a:p>
            <a:pPr fontAlgn="t"/>
            <a:r>
              <a:rPr lang="fr-FR" dirty="0"/>
              <a:t>- Pendant une durée d'un an, le document récapitulant le nombre d'heures d'astreinte accompli chaque mois par le salarié ainsi que la compensation correspondante ;</a:t>
            </a:r>
          </a:p>
          <a:p>
            <a:pPr fontAlgn="t"/>
            <a:r>
              <a:rPr lang="fr-FR" dirty="0"/>
              <a:t>- Pendant une durée de trois ans, les documents existant dans l'entreprise ou l'établissement permettant de comptabiliser le nombre de jours de travail accomplis par les salariés intéressés par des conventions de forfait.</a:t>
            </a:r>
          </a:p>
          <a:p>
            <a:endParaRPr lang="fr-FR" dirty="0"/>
          </a:p>
        </p:txBody>
      </p:sp>
      <p:sp>
        <p:nvSpPr>
          <p:cNvPr id="3" name="Espace réservé du numéro de diapositive 2"/>
          <p:cNvSpPr>
            <a:spLocks noGrp="1"/>
          </p:cNvSpPr>
          <p:nvPr>
            <p:ph type="sldNum" sz="quarter" idx="12"/>
          </p:nvPr>
        </p:nvSpPr>
        <p:spPr/>
        <p:txBody>
          <a:bodyPr/>
          <a:lstStyle/>
          <a:p>
            <a:fld id="{6ABB9615-BA1F-4444-94D3-BA4F7D5B02AF}" type="slidenum">
              <a:rPr lang="fr-FR" smtClean="0"/>
              <a:t>184</a:t>
            </a:fld>
            <a:endParaRPr lang="fr-FR"/>
          </a:p>
        </p:txBody>
      </p:sp>
      <p:sp>
        <p:nvSpPr>
          <p:cNvPr id="4" name="Titre 3"/>
          <p:cNvSpPr>
            <a:spLocks noGrp="1"/>
          </p:cNvSpPr>
          <p:nvPr>
            <p:ph type="title"/>
          </p:nvPr>
        </p:nvSpPr>
        <p:spPr/>
        <p:txBody>
          <a:bodyPr/>
          <a:lstStyle/>
          <a:p>
            <a:endParaRPr lang="fr-FR"/>
          </a:p>
        </p:txBody>
      </p:sp>
    </p:spTree>
    <p:extLst>
      <p:ext uri="{BB962C8B-B14F-4D97-AF65-F5344CB8AC3E}">
        <p14:creationId xmlns:p14="http://schemas.microsoft.com/office/powerpoint/2010/main" val="3238025377"/>
      </p:ext>
    </p:extLst>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a:p>
        </p:txBody>
      </p:sp>
      <p:sp>
        <p:nvSpPr>
          <p:cNvPr id="3" name="Titre 2"/>
          <p:cNvSpPr>
            <a:spLocks noGrp="1"/>
          </p:cNvSpPr>
          <p:nvPr>
            <p:ph type="title"/>
          </p:nvPr>
        </p:nvSpPr>
        <p:spPr/>
        <p:txBody>
          <a:bodyPr>
            <a:normAutofit/>
          </a:bodyPr>
          <a:lstStyle/>
          <a:p>
            <a:endParaRPr lang="fr-FR" sz="2800"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185</a:t>
            </a:fld>
            <a:endParaRPr lang="fr-FR"/>
          </a:p>
        </p:txBody>
      </p:sp>
    </p:spTree>
    <p:extLst>
      <p:ext uri="{BB962C8B-B14F-4D97-AF65-F5344CB8AC3E}">
        <p14:creationId xmlns:p14="http://schemas.microsoft.com/office/powerpoint/2010/main" val="1817750229"/>
      </p:ext>
    </p:extLst>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smtClean="0"/>
              <a:t>Le contrat de travail est rompu soit:</a:t>
            </a:r>
          </a:p>
          <a:p>
            <a:r>
              <a:rPr lang="fr-FR" dirty="0" smtClean="0"/>
              <a:t>Par démission</a:t>
            </a:r>
          </a:p>
          <a:p>
            <a:r>
              <a:rPr lang="fr-FR" dirty="0" smtClean="0"/>
              <a:t>Par rupture conventionnelle</a:t>
            </a:r>
          </a:p>
          <a:p>
            <a:r>
              <a:rPr lang="fr-FR" dirty="0" smtClean="0"/>
              <a:t>Par licenciement</a:t>
            </a:r>
          </a:p>
          <a:p>
            <a:r>
              <a:rPr lang="fr-FR" dirty="0" smtClean="0"/>
              <a:t>Par prise d’acte</a:t>
            </a:r>
          </a:p>
          <a:p>
            <a:r>
              <a:rPr lang="fr-FR" dirty="0" smtClean="0"/>
              <a:t>Par résiliation judiciaire</a:t>
            </a:r>
          </a:p>
          <a:p>
            <a:r>
              <a:rPr lang="fr-FR" dirty="0" smtClean="0"/>
              <a:t>Par mise à la retraite</a:t>
            </a:r>
          </a:p>
          <a:p>
            <a:r>
              <a:rPr lang="fr-FR" dirty="0" smtClean="0"/>
              <a:t>Par décès</a:t>
            </a:r>
            <a:endParaRPr lang="fr-FR" dirty="0"/>
          </a:p>
        </p:txBody>
      </p:sp>
      <p:sp>
        <p:nvSpPr>
          <p:cNvPr id="3" name="Espace réservé du numéro de diapositive 2"/>
          <p:cNvSpPr>
            <a:spLocks noGrp="1"/>
          </p:cNvSpPr>
          <p:nvPr>
            <p:ph type="sldNum" sz="quarter" idx="12"/>
          </p:nvPr>
        </p:nvSpPr>
        <p:spPr/>
        <p:txBody>
          <a:bodyPr/>
          <a:lstStyle/>
          <a:p>
            <a:fld id="{6ABB9615-BA1F-4444-94D3-BA4F7D5B02AF}" type="slidenum">
              <a:rPr lang="fr-FR" smtClean="0"/>
              <a:t>186</a:t>
            </a:fld>
            <a:endParaRPr lang="fr-FR"/>
          </a:p>
        </p:txBody>
      </p:sp>
      <p:sp>
        <p:nvSpPr>
          <p:cNvPr id="4" name="Titre 3"/>
          <p:cNvSpPr>
            <a:spLocks noGrp="1"/>
          </p:cNvSpPr>
          <p:nvPr>
            <p:ph type="title"/>
          </p:nvPr>
        </p:nvSpPr>
        <p:spPr/>
        <p:txBody>
          <a:bodyPr/>
          <a:lstStyle/>
          <a:p>
            <a:r>
              <a:rPr lang="fr-FR" dirty="0" smtClean="0"/>
              <a:t>Rupture du contrat</a:t>
            </a:r>
            <a:endParaRPr lang="fr-FR" dirty="0"/>
          </a:p>
        </p:txBody>
      </p:sp>
    </p:spTree>
    <p:extLst>
      <p:ext uri="{BB962C8B-B14F-4D97-AF65-F5344CB8AC3E}">
        <p14:creationId xmlns:p14="http://schemas.microsoft.com/office/powerpoint/2010/main" val="7283966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85000" lnSpcReduction="10000"/>
          </a:bodyPr>
          <a:lstStyle/>
          <a:p>
            <a:r>
              <a:rPr lang="fr-FR" dirty="0"/>
              <a:t>Le CSE doit être mis en place dans toutes les entreprises d'au moins 11 salariés d'ici le </a:t>
            </a:r>
            <a:r>
              <a:rPr lang="fr-FR" b="1" dirty="0"/>
              <a:t>1</a:t>
            </a:r>
            <a:r>
              <a:rPr lang="fr-FR" b="1" baseline="30000" dirty="0"/>
              <a:t>er</a:t>
            </a:r>
            <a:r>
              <a:rPr lang="fr-FR" b="1" dirty="0"/>
              <a:t> janvier 2020</a:t>
            </a:r>
            <a:r>
              <a:rPr lang="fr-FR" dirty="0"/>
              <a:t>.</a:t>
            </a:r>
          </a:p>
          <a:p>
            <a:r>
              <a:rPr lang="fr-FR" dirty="0"/>
              <a:t>L'obligation de mettre en place un CSE s'applique :</a:t>
            </a:r>
          </a:p>
          <a:p>
            <a:r>
              <a:rPr lang="fr-FR" dirty="0"/>
              <a:t>À tous les employeurs de droit privé et à leurs salariés, quelles que soient la </a:t>
            </a:r>
            <a:r>
              <a:rPr lang="fr-FR" u="sng" dirty="0">
                <a:hlinkClick r:id="rId2"/>
              </a:rPr>
              <a:t>forme juridique</a:t>
            </a:r>
            <a:r>
              <a:rPr lang="fr-FR" dirty="0"/>
              <a:t> et </a:t>
            </a:r>
            <a:r>
              <a:rPr lang="fr-FR" u="sng" dirty="0">
                <a:hlinkClick r:id="rId3"/>
              </a:rPr>
              <a:t>l'activité de l'entreprise</a:t>
            </a:r>
            <a:r>
              <a:rPr lang="fr-FR" dirty="0"/>
              <a:t> (sociétés commerciales, sociétés civiles, associations)</a:t>
            </a:r>
          </a:p>
          <a:p>
            <a:r>
              <a:rPr lang="fr-FR" dirty="0"/>
              <a:t>Aux établissements publics à caractère industriel et commercial</a:t>
            </a:r>
          </a:p>
          <a:p>
            <a:r>
              <a:rPr lang="fr-FR" dirty="0"/>
              <a:t>Aux établissements publics à caractère administratif employant du personnel de droit privé</a:t>
            </a:r>
          </a:p>
          <a:p>
            <a:endParaRPr lang="fr-FR" dirty="0"/>
          </a:p>
        </p:txBody>
      </p:sp>
      <p:sp>
        <p:nvSpPr>
          <p:cNvPr id="3" name="Espace réservé du numéro de diapositive 2"/>
          <p:cNvSpPr>
            <a:spLocks noGrp="1"/>
          </p:cNvSpPr>
          <p:nvPr>
            <p:ph type="sldNum" sz="quarter" idx="12"/>
          </p:nvPr>
        </p:nvSpPr>
        <p:spPr/>
        <p:txBody>
          <a:bodyPr/>
          <a:lstStyle/>
          <a:p>
            <a:fld id="{6ABB9615-BA1F-4444-94D3-BA4F7D5B02AF}" type="slidenum">
              <a:rPr lang="fr-FR" smtClean="0"/>
              <a:t>19</a:t>
            </a:fld>
            <a:endParaRPr lang="fr-FR"/>
          </a:p>
        </p:txBody>
      </p:sp>
      <p:sp>
        <p:nvSpPr>
          <p:cNvPr id="4" name="Titre 3"/>
          <p:cNvSpPr>
            <a:spLocks noGrp="1"/>
          </p:cNvSpPr>
          <p:nvPr>
            <p:ph type="title"/>
          </p:nvPr>
        </p:nvSpPr>
        <p:spPr/>
        <p:txBody>
          <a:bodyPr/>
          <a:lstStyle/>
          <a:p>
            <a:pPr algn="ctr"/>
            <a:r>
              <a:rPr lang="fr-FR" dirty="0" err="1" smtClean="0"/>
              <a:t>cse</a:t>
            </a:r>
            <a:endParaRPr lang="fr-FR" dirty="0"/>
          </a:p>
        </p:txBody>
      </p:sp>
    </p:spTree>
    <p:extLst>
      <p:ext uri="{BB962C8B-B14F-4D97-AF65-F5344CB8AC3E}">
        <p14:creationId xmlns:p14="http://schemas.microsoft.com/office/powerpoint/2010/main" val="35500383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b="1" dirty="0"/>
              <a:t>L'employeur qui rédige une offre d'emploi destinée à être publiée dans la presse ou tout autre moyen de communication accessible au public (internet), doit respecter les règles </a:t>
            </a:r>
            <a:r>
              <a:rPr lang="fr-FR" b="1" dirty="0" smtClean="0"/>
              <a:t>définies aux articles  </a:t>
            </a:r>
            <a:r>
              <a:rPr lang="fr-FR" b="1" dirty="0"/>
              <a:t>L. 5331-1 et </a:t>
            </a:r>
            <a:r>
              <a:rPr lang="fr-FR" b="1" dirty="0" smtClean="0"/>
              <a:t>suivants du code du travail</a:t>
            </a:r>
            <a:r>
              <a:rPr lang="fr-FR" dirty="0" smtClean="0"/>
              <a:t>.</a:t>
            </a:r>
            <a:endParaRPr lang="fr-FR" dirty="0"/>
          </a:p>
        </p:txBody>
      </p:sp>
      <p:sp>
        <p:nvSpPr>
          <p:cNvPr id="3" name="Titre 2"/>
          <p:cNvSpPr>
            <a:spLocks noGrp="1"/>
          </p:cNvSpPr>
          <p:nvPr>
            <p:ph type="title"/>
          </p:nvPr>
        </p:nvSpPr>
        <p:spPr/>
        <p:txBody>
          <a:bodyPr>
            <a:normAutofit/>
          </a:bodyPr>
          <a:lstStyle/>
          <a:p>
            <a:pPr algn="ctr"/>
            <a:r>
              <a:rPr lang="fr-FR" sz="2800" dirty="0"/>
              <a:t>règles à respecter pour publier une offre d'emploi </a:t>
            </a:r>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2</a:t>
            </a:fld>
            <a:endParaRPr lang="fr-FR"/>
          </a:p>
        </p:txBody>
      </p:sp>
    </p:spTree>
    <p:extLst>
      <p:ext uri="{BB962C8B-B14F-4D97-AF65-F5344CB8AC3E}">
        <p14:creationId xmlns:p14="http://schemas.microsoft.com/office/powerpoint/2010/main" val="23861744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lnSpcReduction="10000"/>
          </a:bodyPr>
          <a:lstStyle/>
          <a:p>
            <a:r>
              <a:rPr lang="fr-FR" dirty="0" smtClean="0"/>
              <a:t>avec </a:t>
            </a:r>
            <a:r>
              <a:rPr lang="fr-FR" dirty="0"/>
              <a:t>l'emploi proposé </a:t>
            </a:r>
            <a:endParaRPr lang="fr-FR" dirty="0" smtClean="0"/>
          </a:p>
          <a:p>
            <a:r>
              <a:rPr lang="fr-FR" dirty="0" smtClean="0"/>
              <a:t>avec </a:t>
            </a:r>
            <a:r>
              <a:rPr lang="fr-FR" dirty="0"/>
              <a:t>l'évaluation des aptitudes </a:t>
            </a:r>
            <a:r>
              <a:rPr lang="fr-FR" dirty="0" smtClean="0"/>
              <a:t>professionnelles.</a:t>
            </a:r>
          </a:p>
          <a:p>
            <a:r>
              <a:rPr lang="fr-FR" dirty="0" smtClean="0"/>
              <a:t>Le </a:t>
            </a:r>
            <a:r>
              <a:rPr lang="fr-FR" dirty="0"/>
              <a:t>salarié doit y répondre de bonne foi. Toutes les questions posées doivent donc permettre d'apprécier la compétence du candidat, ses facultés d'adaptation, ses potentialités à évoluer, les éléments de sa personnalité en rapport avec les exigences du poste (goût du travail en équipe, autonomie, sens des responsabilités, etc.)</a:t>
            </a:r>
            <a:r>
              <a:rPr lang="fr-FR" b="1" dirty="0" smtClean="0"/>
              <a:t> </a:t>
            </a:r>
            <a:endParaRPr lang="fr-FR" dirty="0"/>
          </a:p>
        </p:txBody>
      </p:sp>
      <p:sp>
        <p:nvSpPr>
          <p:cNvPr id="3" name="Titre 2"/>
          <p:cNvSpPr>
            <a:spLocks noGrp="1"/>
          </p:cNvSpPr>
          <p:nvPr>
            <p:ph type="title"/>
          </p:nvPr>
        </p:nvSpPr>
        <p:spPr/>
        <p:txBody>
          <a:bodyPr>
            <a:normAutofit/>
          </a:bodyPr>
          <a:lstStyle/>
          <a:p>
            <a:pPr algn="ctr"/>
            <a:r>
              <a:rPr lang="fr-FR" sz="2800" dirty="0"/>
              <a:t>Les informations demandées doivent avoir un lien direct et nécessaire</a:t>
            </a:r>
            <a:r>
              <a:rPr lang="fr-FR" sz="2800" dirty="0" smtClean="0"/>
              <a:t> </a:t>
            </a:r>
            <a:endParaRPr lang="fr-FR" sz="2800"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20</a:t>
            </a:fld>
            <a:endParaRPr lang="fr-FR"/>
          </a:p>
        </p:txBody>
      </p:sp>
    </p:spTree>
    <p:extLst>
      <p:ext uri="{BB962C8B-B14F-4D97-AF65-F5344CB8AC3E}">
        <p14:creationId xmlns:p14="http://schemas.microsoft.com/office/powerpoint/2010/main" val="11521785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endParaRPr lang="fr-FR" dirty="0"/>
          </a:p>
          <a:p>
            <a:r>
              <a:rPr lang="fr-FR" dirty="0"/>
              <a:t>– </a:t>
            </a:r>
            <a:r>
              <a:rPr lang="fr-FR" b="1" dirty="0"/>
              <a:t>la formation, les diplômes </a:t>
            </a:r>
            <a:r>
              <a:rPr lang="fr-FR" dirty="0"/>
              <a:t>(une photocopie peut être demandée), les notes obtenues. </a:t>
            </a:r>
            <a:endParaRPr lang="fr-FR" dirty="0" smtClean="0"/>
          </a:p>
          <a:p>
            <a:r>
              <a:rPr lang="fr-FR" b="1" dirty="0" smtClean="0">
                <a:solidFill>
                  <a:srgbClr val="C00000"/>
                </a:solidFill>
              </a:rPr>
              <a:t>La présentation de l’original du diplôme peut être requise. Elle est même recommandée</a:t>
            </a:r>
          </a:p>
          <a:p>
            <a:r>
              <a:rPr lang="fr-FR" dirty="0" smtClean="0"/>
              <a:t>En </a:t>
            </a:r>
            <a:r>
              <a:rPr lang="fr-FR" dirty="0"/>
              <a:t>revanche, il ne peut demander le dossier scolaire du candidat car il comporte des appréciations personnelles ;</a:t>
            </a:r>
          </a:p>
          <a:p>
            <a:r>
              <a:rPr lang="fr-FR" dirty="0"/>
              <a:t>– les antécédents professionnels (il peut demander les </a:t>
            </a:r>
            <a:r>
              <a:rPr lang="fr-FR" b="1" dirty="0"/>
              <a:t>certificats de travail</a:t>
            </a:r>
            <a:r>
              <a:rPr lang="fr-FR" dirty="0"/>
              <a:t>) </a:t>
            </a:r>
            <a:r>
              <a:rPr lang="fr-FR" dirty="0" smtClean="0"/>
              <a:t>;</a:t>
            </a:r>
            <a:r>
              <a:rPr lang="fr-FR" b="1" dirty="0" smtClean="0"/>
              <a:t> </a:t>
            </a:r>
            <a:endParaRPr lang="fr-FR" dirty="0"/>
          </a:p>
        </p:txBody>
      </p:sp>
      <p:sp>
        <p:nvSpPr>
          <p:cNvPr id="3" name="Titre 2"/>
          <p:cNvSpPr>
            <a:spLocks noGrp="1"/>
          </p:cNvSpPr>
          <p:nvPr>
            <p:ph type="title"/>
          </p:nvPr>
        </p:nvSpPr>
        <p:spPr/>
        <p:txBody>
          <a:bodyPr>
            <a:normAutofit/>
          </a:bodyPr>
          <a:lstStyle/>
          <a:p>
            <a:pPr algn="ctr"/>
            <a:r>
              <a:rPr lang="fr-FR" sz="2800" dirty="0"/>
              <a:t>L'employeur peut ainsi poser des questions </a:t>
            </a:r>
            <a:r>
              <a:rPr lang="fr-FR" sz="2800"/>
              <a:t>sur </a:t>
            </a:r>
            <a:r>
              <a:rPr lang="fr-FR" sz="2800" smtClean="0"/>
              <a:t>: </a:t>
            </a:r>
            <a:endParaRPr lang="fr-FR" sz="2800"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21</a:t>
            </a:fld>
            <a:endParaRPr lang="fr-FR"/>
          </a:p>
        </p:txBody>
      </p:sp>
    </p:spTree>
    <p:extLst>
      <p:ext uri="{BB962C8B-B14F-4D97-AF65-F5344CB8AC3E}">
        <p14:creationId xmlns:p14="http://schemas.microsoft.com/office/powerpoint/2010/main" val="4419153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dirty="0"/>
          </a:p>
          <a:p>
            <a:r>
              <a:rPr lang="fr-FR" dirty="0"/>
              <a:t>Non réglementé par les dispositions légales, </a:t>
            </a:r>
            <a:r>
              <a:rPr lang="fr-FR" b="1" dirty="0"/>
              <a:t>le test professionnel constitue un procédé licite de sélection destiné à vérifier les aptitudes techniques du candidat</a:t>
            </a:r>
            <a:r>
              <a:rPr lang="fr-FR" dirty="0"/>
              <a:t>. </a:t>
            </a:r>
            <a:endParaRPr lang="fr-FR" dirty="0" smtClean="0"/>
          </a:p>
          <a:p>
            <a:r>
              <a:rPr lang="fr-FR" dirty="0" smtClean="0"/>
              <a:t>Il </a:t>
            </a:r>
            <a:r>
              <a:rPr lang="fr-FR" dirty="0"/>
              <a:t>convient de distinguer le test professionnel de la période probatoire. </a:t>
            </a:r>
            <a:endParaRPr lang="fr-FR" dirty="0" smtClean="0"/>
          </a:p>
          <a:p>
            <a:r>
              <a:rPr lang="fr-FR" dirty="0" smtClean="0"/>
              <a:t>Réaliser </a:t>
            </a:r>
            <a:r>
              <a:rPr lang="fr-FR" dirty="0"/>
              <a:t>un test ne signifie pas que le salarié est embauché.</a:t>
            </a:r>
            <a:r>
              <a:rPr lang="fr-FR" b="1" dirty="0" smtClean="0"/>
              <a:t> </a:t>
            </a:r>
            <a:endParaRPr lang="fr-FR" dirty="0"/>
          </a:p>
        </p:txBody>
      </p:sp>
      <p:sp>
        <p:nvSpPr>
          <p:cNvPr id="3" name="Titre 2"/>
          <p:cNvSpPr>
            <a:spLocks noGrp="1"/>
          </p:cNvSpPr>
          <p:nvPr>
            <p:ph type="title"/>
          </p:nvPr>
        </p:nvSpPr>
        <p:spPr/>
        <p:txBody>
          <a:bodyPr>
            <a:normAutofit/>
          </a:bodyPr>
          <a:lstStyle/>
          <a:p>
            <a:pPr algn="ctr"/>
            <a:r>
              <a:rPr lang="fr-FR" sz="2800" dirty="0"/>
              <a:t>Peut-on soumettre un candidat à un test professionnel </a:t>
            </a:r>
            <a:r>
              <a:rPr lang="fr-FR" sz="2800" dirty="0" smtClean="0"/>
              <a:t>?</a:t>
            </a:r>
            <a:endParaRPr lang="fr-FR" sz="2800"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22</a:t>
            </a:fld>
            <a:endParaRPr lang="fr-FR"/>
          </a:p>
        </p:txBody>
      </p:sp>
    </p:spTree>
    <p:extLst>
      <p:ext uri="{BB962C8B-B14F-4D97-AF65-F5344CB8AC3E}">
        <p14:creationId xmlns:p14="http://schemas.microsoft.com/office/powerpoint/2010/main" val="4419153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20000"/>
          </a:bodyPr>
          <a:lstStyle/>
          <a:p>
            <a:r>
              <a:rPr lang="fr-FR" dirty="0"/>
              <a:t>Le test </a:t>
            </a:r>
            <a:r>
              <a:rPr lang="fr-FR" b="1" dirty="0"/>
              <a:t>passé par une candidate à un emploi de secrétaire dactylographe, qui n'a duré que quelques heures et qui n'a pas été réalisé dans des conditions normales d'emploi, ne constitue pas non plus une prestation de travail (</a:t>
            </a:r>
            <a:r>
              <a:rPr lang="fr-FR" b="1" dirty="0" err="1"/>
              <a:t>Cass</a:t>
            </a:r>
            <a:r>
              <a:rPr lang="fr-FR" b="1" dirty="0"/>
              <a:t>. soc., 16 sept. 2009, no 07-45.485).</a:t>
            </a:r>
            <a:r>
              <a:rPr lang="fr-FR" b="1" dirty="0" smtClean="0"/>
              <a:t> </a:t>
            </a:r>
          </a:p>
          <a:p>
            <a:r>
              <a:rPr lang="fr-FR" dirty="0"/>
              <a:t>En revanche, constitue une </a:t>
            </a:r>
            <a:r>
              <a:rPr lang="fr-FR" b="1" dirty="0"/>
              <a:t>prestation de travail </a:t>
            </a:r>
            <a:r>
              <a:rPr lang="fr-FR" dirty="0"/>
              <a:t>le fait de participer activement à la livraison des colis avec un véhicule de l'entreprise, en se tenant à la disposition de l'employeur et en appliquant ses directives sans pouvoir vaquer librement à ses occupations (</a:t>
            </a:r>
            <a:r>
              <a:rPr lang="fr-FR" dirty="0" err="1"/>
              <a:t>Cass</a:t>
            </a:r>
            <a:r>
              <a:rPr lang="fr-FR" dirty="0"/>
              <a:t>. soc., 26 nov. 2008 , no 07-42.673).</a:t>
            </a:r>
          </a:p>
        </p:txBody>
      </p:sp>
      <p:sp>
        <p:nvSpPr>
          <p:cNvPr id="3" name="Titre 2"/>
          <p:cNvSpPr>
            <a:spLocks noGrp="1"/>
          </p:cNvSpPr>
          <p:nvPr>
            <p:ph type="title"/>
          </p:nvPr>
        </p:nvSpPr>
        <p:spPr/>
        <p:txBody>
          <a:bodyPr>
            <a:normAutofit/>
          </a:bodyPr>
          <a:lstStyle/>
          <a:p>
            <a:pPr algn="ctr"/>
            <a:r>
              <a:rPr lang="fr-FR" sz="2800" dirty="0" smtClean="0"/>
              <a:t> </a:t>
            </a:r>
            <a:endParaRPr lang="fr-FR" sz="2800"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23</a:t>
            </a:fld>
            <a:endParaRPr lang="fr-FR"/>
          </a:p>
        </p:txBody>
      </p:sp>
    </p:spTree>
    <p:extLst>
      <p:ext uri="{BB962C8B-B14F-4D97-AF65-F5344CB8AC3E}">
        <p14:creationId xmlns:p14="http://schemas.microsoft.com/office/powerpoint/2010/main" val="11521785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lnSpcReduction="10000"/>
          </a:bodyPr>
          <a:lstStyle/>
          <a:p>
            <a:r>
              <a:rPr lang="fr-FR" dirty="0" smtClean="0"/>
              <a:t>Le </a:t>
            </a:r>
            <a:r>
              <a:rPr lang="fr-FR" dirty="0"/>
              <a:t>seul fait de présenter son CV sous un jour flatteur en usant de mentions imprécises ou susceptibles d'une interprétation erronée n'est pas, selon la Cour de cassation, une manœuvre frauduleuse permettant d'annuler le contrat</a:t>
            </a:r>
            <a:r>
              <a:rPr lang="fr-FR" dirty="0" smtClean="0"/>
              <a:t>.</a:t>
            </a:r>
          </a:p>
          <a:p>
            <a:r>
              <a:rPr lang="fr-FR" dirty="0">
                <a:solidFill>
                  <a:srgbClr val="C00000"/>
                </a:solidFill>
              </a:rPr>
              <a:t>Si les allégations du candidat sont mensongères et ont joué un rôle déterminant dans l'embauche, le contrat de travail peut être annulé</a:t>
            </a:r>
            <a:r>
              <a:rPr lang="fr-FR" dirty="0" smtClean="0">
                <a:solidFill>
                  <a:srgbClr val="C00000"/>
                </a:solidFill>
              </a:rPr>
              <a:t>. C’est à l’employeur d’en apporter la preuve.</a:t>
            </a:r>
            <a:endParaRPr lang="fr-FR" dirty="0">
              <a:solidFill>
                <a:srgbClr val="C00000"/>
              </a:solidFill>
            </a:endParaRPr>
          </a:p>
        </p:txBody>
      </p:sp>
      <p:sp>
        <p:nvSpPr>
          <p:cNvPr id="3" name="Titre 2"/>
          <p:cNvSpPr>
            <a:spLocks noGrp="1"/>
          </p:cNvSpPr>
          <p:nvPr>
            <p:ph type="title"/>
          </p:nvPr>
        </p:nvSpPr>
        <p:spPr/>
        <p:txBody>
          <a:bodyPr>
            <a:normAutofit/>
          </a:bodyPr>
          <a:lstStyle/>
          <a:p>
            <a:pPr algn="ctr"/>
            <a:r>
              <a:rPr lang="fr-FR" sz="2800" dirty="0"/>
              <a:t>Si le curriculum vitae s'avère ultérieurement </a:t>
            </a:r>
            <a:r>
              <a:rPr lang="fr-FR" sz="2800" dirty="0" smtClean="0"/>
              <a:t>mensonger </a:t>
            </a:r>
            <a:r>
              <a:rPr lang="fr-FR" sz="2800" dirty="0"/>
              <a:t>, que peut faire l'employeur </a:t>
            </a:r>
            <a:r>
              <a:rPr lang="fr-FR" sz="2800" dirty="0" smtClean="0"/>
              <a:t>?</a:t>
            </a:r>
            <a:endParaRPr lang="fr-FR" sz="2800"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24</a:t>
            </a:fld>
            <a:endParaRPr lang="fr-FR"/>
          </a:p>
        </p:txBody>
      </p:sp>
    </p:spTree>
    <p:extLst>
      <p:ext uri="{BB962C8B-B14F-4D97-AF65-F5344CB8AC3E}">
        <p14:creationId xmlns:p14="http://schemas.microsoft.com/office/powerpoint/2010/main" val="11521785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b="1" dirty="0" smtClean="0"/>
              <a:t> </a:t>
            </a:r>
            <a:r>
              <a:rPr lang="fr-FR" b="1" dirty="0"/>
              <a:t>une salariée qui avait donné des informations inexactes sur ses diplômes, ce dont l'employeur s'était rendu compte trois ans plus tard. Le licenciement pour faute était justifié, dans la mesure où </a:t>
            </a:r>
            <a:r>
              <a:rPr lang="fr-FR" b="1" dirty="0">
                <a:solidFill>
                  <a:srgbClr val="C00000"/>
                </a:solidFill>
              </a:rPr>
              <a:t>la salariée n'avait pas les compétences effectives pour exercer les fonctions pour lesquelles elle avait été embauchée </a:t>
            </a:r>
            <a:r>
              <a:rPr lang="fr-FR" b="1" dirty="0"/>
              <a:t>(</a:t>
            </a:r>
            <a:r>
              <a:rPr lang="fr-FR" b="1" dirty="0" err="1"/>
              <a:t>Cass</a:t>
            </a:r>
            <a:r>
              <a:rPr lang="fr-FR" b="1" dirty="0"/>
              <a:t>. soc., 30 mars 1999, no 96-42.912).</a:t>
            </a:r>
          </a:p>
          <a:p>
            <a:endParaRPr lang="fr-FR" dirty="0"/>
          </a:p>
        </p:txBody>
      </p:sp>
      <p:sp>
        <p:nvSpPr>
          <p:cNvPr id="3" name="Titre 2"/>
          <p:cNvSpPr>
            <a:spLocks noGrp="1"/>
          </p:cNvSpPr>
          <p:nvPr>
            <p:ph type="title"/>
          </p:nvPr>
        </p:nvSpPr>
        <p:spPr/>
        <p:txBody>
          <a:bodyPr>
            <a:normAutofit/>
          </a:bodyPr>
          <a:lstStyle/>
          <a:p>
            <a:pPr algn="ctr"/>
            <a:r>
              <a:rPr lang="fr-FR" sz="2800" dirty="0" smtClean="0"/>
              <a:t> </a:t>
            </a:r>
            <a:endParaRPr lang="fr-FR" sz="2800"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25</a:t>
            </a:fld>
            <a:endParaRPr lang="fr-FR"/>
          </a:p>
        </p:txBody>
      </p:sp>
    </p:spTree>
    <p:extLst>
      <p:ext uri="{BB962C8B-B14F-4D97-AF65-F5344CB8AC3E}">
        <p14:creationId xmlns:p14="http://schemas.microsoft.com/office/powerpoint/2010/main" val="313848127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b="1" dirty="0" smtClean="0"/>
              <a:t> </a:t>
            </a:r>
            <a:r>
              <a:rPr lang="fr-FR" dirty="0"/>
              <a:t>La faute grave a également été retenue à l'encontre d'un salarié ayant menti, lors du recrutement, sur l'identité de son précédent employeur, </a:t>
            </a:r>
            <a:r>
              <a:rPr lang="fr-FR" dirty="0">
                <a:solidFill>
                  <a:srgbClr val="C00000"/>
                </a:solidFill>
              </a:rPr>
              <a:t>cette prétendue expérience du salarié ayant été déterminante dans la décision de l'employeur de l'embaucher </a:t>
            </a:r>
            <a:r>
              <a:rPr lang="fr-FR" dirty="0"/>
              <a:t>(</a:t>
            </a:r>
            <a:r>
              <a:rPr lang="fr-FR" dirty="0" err="1"/>
              <a:t>Cass</a:t>
            </a:r>
            <a:r>
              <a:rPr lang="fr-FR" dirty="0"/>
              <a:t>. soc., 25 nov. 2015, no 14-21.521).</a:t>
            </a:r>
          </a:p>
        </p:txBody>
      </p:sp>
      <p:sp>
        <p:nvSpPr>
          <p:cNvPr id="3" name="Titre 2"/>
          <p:cNvSpPr>
            <a:spLocks noGrp="1"/>
          </p:cNvSpPr>
          <p:nvPr>
            <p:ph type="title"/>
          </p:nvPr>
        </p:nvSpPr>
        <p:spPr/>
        <p:txBody>
          <a:bodyPr>
            <a:normAutofit/>
          </a:bodyPr>
          <a:lstStyle/>
          <a:p>
            <a:pPr algn="ctr"/>
            <a:r>
              <a:rPr lang="fr-FR" sz="2800" dirty="0" smtClean="0"/>
              <a:t> </a:t>
            </a:r>
            <a:endParaRPr lang="fr-FR" sz="2800"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26</a:t>
            </a:fld>
            <a:endParaRPr lang="fr-FR"/>
          </a:p>
        </p:txBody>
      </p:sp>
    </p:spTree>
    <p:extLst>
      <p:ext uri="{BB962C8B-B14F-4D97-AF65-F5344CB8AC3E}">
        <p14:creationId xmlns:p14="http://schemas.microsoft.com/office/powerpoint/2010/main" val="162010845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b="1" dirty="0" smtClean="0"/>
              <a:t>La </a:t>
            </a:r>
            <a:r>
              <a:rPr lang="fr-FR" b="1" dirty="0"/>
              <a:t>chambre sociale a modifié sa jurisprudence relative à la promesse d'embauche. </a:t>
            </a:r>
            <a:endParaRPr lang="fr-FR" b="1" dirty="0" smtClean="0"/>
          </a:p>
          <a:p>
            <a:endParaRPr lang="fr-FR" b="1" dirty="0" smtClean="0"/>
          </a:p>
          <a:p>
            <a:r>
              <a:rPr lang="fr-FR" b="1" dirty="0" smtClean="0"/>
              <a:t>L</a:t>
            </a:r>
            <a:r>
              <a:rPr lang="fr-FR" dirty="0" smtClean="0"/>
              <a:t>a </a:t>
            </a:r>
            <a:r>
              <a:rPr lang="fr-FR" dirty="0"/>
              <a:t>Cour de cassation opère une distinction entre l'offre de contrat de travail et la promesse unilatérale de contrat de travail.</a:t>
            </a:r>
          </a:p>
          <a:p>
            <a:r>
              <a:rPr lang="fr-FR" dirty="0" smtClean="0"/>
              <a:t>Textes </a:t>
            </a:r>
            <a:r>
              <a:rPr lang="fr-FR" dirty="0"/>
              <a:t>: C. civ., art. 1114 à C. civ., art. 1116 ; C. civ., art. 1124</a:t>
            </a:r>
            <a:r>
              <a:rPr lang="fr-FR" dirty="0" smtClean="0"/>
              <a:t>.</a:t>
            </a:r>
            <a:endParaRPr lang="fr-FR" dirty="0"/>
          </a:p>
        </p:txBody>
      </p:sp>
      <p:sp>
        <p:nvSpPr>
          <p:cNvPr id="3" name="Titre 2"/>
          <p:cNvSpPr>
            <a:spLocks noGrp="1"/>
          </p:cNvSpPr>
          <p:nvPr>
            <p:ph type="title"/>
          </p:nvPr>
        </p:nvSpPr>
        <p:spPr/>
        <p:txBody>
          <a:bodyPr>
            <a:normAutofit/>
          </a:bodyPr>
          <a:lstStyle/>
          <a:p>
            <a:pPr algn="ctr"/>
            <a:r>
              <a:rPr lang="fr-FR" sz="2800" b="0" dirty="0"/>
              <a:t>Quelle est la valeur d’une proposition d’embauche ?</a:t>
            </a:r>
            <a:r>
              <a:rPr lang="fr-FR" sz="2800" dirty="0" smtClean="0"/>
              <a:t> </a:t>
            </a:r>
            <a:endParaRPr lang="fr-FR" sz="2800"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27</a:t>
            </a:fld>
            <a:endParaRPr lang="fr-FR"/>
          </a:p>
        </p:txBody>
      </p:sp>
    </p:spTree>
    <p:extLst>
      <p:ext uri="{BB962C8B-B14F-4D97-AF65-F5344CB8AC3E}">
        <p14:creationId xmlns:p14="http://schemas.microsoft.com/office/powerpoint/2010/main" val="16201084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b="1" dirty="0" smtClean="0"/>
              <a:t> </a:t>
            </a:r>
            <a:r>
              <a:rPr lang="fr-FR" b="1" dirty="0"/>
              <a:t>la chambre sociale a modifié sa jurisprudence relative à la promesse d'embauche (</a:t>
            </a:r>
            <a:r>
              <a:rPr lang="fr-FR" b="1" dirty="0" err="1"/>
              <a:t>Cass</a:t>
            </a:r>
            <a:r>
              <a:rPr lang="fr-FR" b="1" dirty="0"/>
              <a:t>. soc., 21 sept. 2017, no 16-20.103 ; </a:t>
            </a:r>
            <a:r>
              <a:rPr lang="fr-FR" b="1" dirty="0" err="1"/>
              <a:t>Cass</a:t>
            </a:r>
            <a:r>
              <a:rPr lang="fr-FR" b="1" dirty="0"/>
              <a:t>. soc., 21 sept. 2017, no 16-20.104).</a:t>
            </a:r>
            <a:endParaRPr lang="fr-FR" dirty="0"/>
          </a:p>
        </p:txBody>
      </p:sp>
      <p:sp>
        <p:nvSpPr>
          <p:cNvPr id="3" name="Titre 2"/>
          <p:cNvSpPr>
            <a:spLocks noGrp="1"/>
          </p:cNvSpPr>
          <p:nvPr>
            <p:ph type="title"/>
          </p:nvPr>
        </p:nvSpPr>
        <p:spPr/>
        <p:txBody>
          <a:bodyPr>
            <a:normAutofit fontScale="90000"/>
          </a:bodyPr>
          <a:lstStyle/>
          <a:p>
            <a:pPr algn="ctr"/>
            <a:r>
              <a:rPr lang="fr-FR" sz="2800" dirty="0"/>
              <a:t>Quelle est la distinction entre promesse d'embauche, offre et promesse unilatérale de contrat de travail </a:t>
            </a:r>
            <a:r>
              <a:rPr lang="fr-FR" sz="2800" dirty="0" smtClean="0"/>
              <a:t>? </a:t>
            </a:r>
            <a:endParaRPr lang="fr-FR" sz="2800"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28</a:t>
            </a:fld>
            <a:endParaRPr lang="fr-FR"/>
          </a:p>
        </p:txBody>
      </p:sp>
    </p:spTree>
    <p:extLst>
      <p:ext uri="{BB962C8B-B14F-4D97-AF65-F5344CB8AC3E}">
        <p14:creationId xmlns:p14="http://schemas.microsoft.com/office/powerpoint/2010/main" val="291446182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20000"/>
          </a:bodyPr>
          <a:lstStyle/>
          <a:p>
            <a:r>
              <a:rPr lang="fr-FR" dirty="0" smtClean="0"/>
              <a:t>–</a:t>
            </a:r>
            <a:r>
              <a:rPr lang="fr-FR" b="1" dirty="0" smtClean="0">
                <a:solidFill>
                  <a:srgbClr val="C00000"/>
                </a:solidFill>
              </a:rPr>
              <a:t>il </a:t>
            </a:r>
            <a:r>
              <a:rPr lang="fr-FR" b="1" dirty="0">
                <a:solidFill>
                  <a:srgbClr val="C00000"/>
                </a:solidFill>
              </a:rPr>
              <a:t>s'agit de l'acte par lequel l'employeur propose un engagement précisant l'emploi, la rémunération et la date d'entrée en fonction et exprime sa volonté d'être lié en cas d'acceptation</a:t>
            </a:r>
            <a:r>
              <a:rPr lang="fr-FR" dirty="0"/>
              <a:t>. </a:t>
            </a:r>
            <a:endParaRPr lang="fr-FR" dirty="0" smtClean="0"/>
          </a:p>
          <a:p>
            <a:r>
              <a:rPr lang="fr-FR" dirty="0" smtClean="0"/>
              <a:t>L'offre </a:t>
            </a:r>
            <a:r>
              <a:rPr lang="fr-FR" dirty="0"/>
              <a:t>peut être librement rétractée par l'employeur tant qu'elle n'est pas parvenue à son destinataire. Si la rétractation de l'offre intervient avant l'expiration du délai fixé par son auteur ou, à défaut, avant l'issue d'un délai raisonnable, elle fait obstacle à la conclusion du contrat de travail et engage la responsabilité extracontractuelle de son auteur. Elle donne donc lieu à de simples dommages et intérêts ;</a:t>
            </a:r>
          </a:p>
          <a:p>
            <a:endParaRPr lang="fr-FR" dirty="0"/>
          </a:p>
        </p:txBody>
      </p:sp>
      <p:sp>
        <p:nvSpPr>
          <p:cNvPr id="3" name="Titre 2"/>
          <p:cNvSpPr>
            <a:spLocks noGrp="1"/>
          </p:cNvSpPr>
          <p:nvPr>
            <p:ph type="title"/>
          </p:nvPr>
        </p:nvSpPr>
        <p:spPr/>
        <p:txBody>
          <a:bodyPr>
            <a:normAutofit/>
          </a:bodyPr>
          <a:lstStyle/>
          <a:p>
            <a:pPr algn="ctr"/>
            <a:r>
              <a:rPr lang="fr-FR" sz="2800" dirty="0"/>
              <a:t>l'offre de contrat de travail (C. civ., art. 1114 à C. civ., art. 1116) </a:t>
            </a:r>
            <a:r>
              <a:rPr lang="fr-FR" sz="2800" dirty="0" smtClean="0"/>
              <a:t>: </a:t>
            </a:r>
            <a:endParaRPr lang="fr-FR" sz="2800"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29</a:t>
            </a:fld>
            <a:endParaRPr lang="fr-FR"/>
          </a:p>
        </p:txBody>
      </p:sp>
    </p:spTree>
    <p:extLst>
      <p:ext uri="{BB962C8B-B14F-4D97-AF65-F5344CB8AC3E}">
        <p14:creationId xmlns:p14="http://schemas.microsoft.com/office/powerpoint/2010/main" val="29144618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b="1" dirty="0" smtClean="0"/>
              <a:t> La r</a:t>
            </a:r>
            <a:r>
              <a:rPr lang="fr-FR" dirty="0" smtClean="0"/>
              <a:t>édaction </a:t>
            </a:r>
            <a:r>
              <a:rPr lang="fr-FR" dirty="0"/>
              <a:t>du texte en </a:t>
            </a:r>
            <a:r>
              <a:rPr lang="fr-FR" dirty="0" smtClean="0"/>
              <a:t>français s'impose </a:t>
            </a:r>
            <a:r>
              <a:rPr lang="fr-FR" dirty="0"/>
              <a:t>dès lors que :</a:t>
            </a:r>
          </a:p>
          <a:p>
            <a:endParaRPr lang="fr-FR" dirty="0"/>
          </a:p>
          <a:p>
            <a:r>
              <a:rPr lang="fr-FR" dirty="0"/>
              <a:t>– l'emploi proposé doit s'exécuter sur le territoire français </a:t>
            </a:r>
            <a:endParaRPr lang="fr-FR" dirty="0" smtClean="0"/>
          </a:p>
          <a:p>
            <a:r>
              <a:rPr lang="fr-FR" dirty="0"/>
              <a:t>– l'emploi est à l'étranger mais l'employeur est français.</a:t>
            </a:r>
          </a:p>
        </p:txBody>
      </p:sp>
      <p:sp>
        <p:nvSpPr>
          <p:cNvPr id="3" name="Titre 2"/>
          <p:cNvSpPr>
            <a:spLocks noGrp="1"/>
          </p:cNvSpPr>
          <p:nvPr>
            <p:ph type="title"/>
          </p:nvPr>
        </p:nvSpPr>
        <p:spPr/>
        <p:txBody>
          <a:bodyPr>
            <a:normAutofit/>
          </a:bodyPr>
          <a:lstStyle/>
          <a:p>
            <a:pPr algn="ctr"/>
            <a:r>
              <a:rPr lang="fr-FR" sz="2800" dirty="0" smtClean="0"/>
              <a:t> </a:t>
            </a:r>
            <a:endParaRPr lang="fr-FR" sz="2800"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3</a:t>
            </a:fld>
            <a:endParaRPr lang="fr-FR"/>
          </a:p>
        </p:txBody>
      </p:sp>
    </p:spTree>
    <p:extLst>
      <p:ext uri="{BB962C8B-B14F-4D97-AF65-F5344CB8AC3E}">
        <p14:creationId xmlns:p14="http://schemas.microsoft.com/office/powerpoint/2010/main" val="332991114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a:bodyPr>
          <a:lstStyle/>
          <a:p>
            <a:r>
              <a:rPr lang="fr-FR" dirty="0" smtClean="0"/>
              <a:t>il </a:t>
            </a:r>
            <a:r>
              <a:rPr lang="fr-FR" dirty="0"/>
              <a:t>s'agit du contrat par lequel une partie, le promettant, accorde à l'autre, le bénéficiaire, le droit d'opter pour la conclusion d'un contrat de travail dont l'emploi, la rémunération et la date d'entrée en fonction sont déterminés et pour la formation duquel ne manque que le consentement du bénéficiaire. Si la révocation de la promesse unilatérale de contrat intervient pendant le temps laissé au bénéficiaire pour opter, elle n'empêche pas la formation du contrat de travail</a:t>
            </a:r>
            <a:r>
              <a:rPr lang="fr-FR" dirty="0" smtClean="0"/>
              <a:t>.</a:t>
            </a:r>
            <a:r>
              <a:rPr lang="fr-FR" b="1" dirty="0" smtClean="0"/>
              <a:t> </a:t>
            </a:r>
            <a:endParaRPr lang="fr-FR" dirty="0"/>
          </a:p>
        </p:txBody>
      </p:sp>
      <p:sp>
        <p:nvSpPr>
          <p:cNvPr id="3" name="Titre 2"/>
          <p:cNvSpPr>
            <a:spLocks noGrp="1"/>
          </p:cNvSpPr>
          <p:nvPr>
            <p:ph type="title"/>
          </p:nvPr>
        </p:nvSpPr>
        <p:spPr/>
        <p:txBody>
          <a:bodyPr>
            <a:normAutofit/>
          </a:bodyPr>
          <a:lstStyle/>
          <a:p>
            <a:pPr algn="ctr"/>
            <a:r>
              <a:rPr lang="fr-FR" sz="2800" dirty="0"/>
              <a:t>– la promesse unilatérale de contrat de travail (C. civ., art. 1124) :  </a:t>
            </a:r>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30</a:t>
            </a:fld>
            <a:endParaRPr lang="fr-FR"/>
          </a:p>
        </p:txBody>
      </p:sp>
    </p:spTree>
    <p:extLst>
      <p:ext uri="{BB962C8B-B14F-4D97-AF65-F5344CB8AC3E}">
        <p14:creationId xmlns:p14="http://schemas.microsoft.com/office/powerpoint/2010/main" val="291446182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Il y a offre de contrat de travail lorsque l'acte n'exprime que le souhait de l'employeur d'engager des discussions sur la conclusion d'un contrat de travail. </a:t>
            </a:r>
            <a:r>
              <a:rPr lang="fr-FR" b="1" dirty="0" smtClean="0"/>
              <a:t> </a:t>
            </a:r>
            <a:endParaRPr lang="fr-FR" dirty="0"/>
          </a:p>
        </p:txBody>
      </p:sp>
      <p:sp>
        <p:nvSpPr>
          <p:cNvPr id="3" name="Titre 2"/>
          <p:cNvSpPr>
            <a:spLocks noGrp="1"/>
          </p:cNvSpPr>
          <p:nvPr>
            <p:ph type="title"/>
          </p:nvPr>
        </p:nvSpPr>
        <p:spPr/>
        <p:txBody>
          <a:bodyPr>
            <a:normAutofit/>
          </a:bodyPr>
          <a:lstStyle/>
          <a:p>
            <a:pPr algn="ctr"/>
            <a:r>
              <a:rPr lang="fr-FR" sz="2800" dirty="0" smtClean="0"/>
              <a:t> </a:t>
            </a:r>
            <a:endParaRPr lang="fr-FR" sz="2800"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31</a:t>
            </a:fld>
            <a:endParaRPr lang="fr-FR"/>
          </a:p>
        </p:txBody>
      </p:sp>
    </p:spTree>
    <p:extLst>
      <p:ext uri="{BB962C8B-B14F-4D97-AF65-F5344CB8AC3E}">
        <p14:creationId xmlns:p14="http://schemas.microsoft.com/office/powerpoint/2010/main" val="313848127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b="1" dirty="0"/>
              <a:t>Il y a en revanche promesse unilatérale de contrat de travail lorsque l'employeur s'engage de manière définitive et où seul le consentement du bénéficiaire manque pour former le contrat de travail.</a:t>
            </a:r>
            <a:r>
              <a:rPr lang="fr-FR" b="1" dirty="0" smtClean="0"/>
              <a:t> </a:t>
            </a:r>
            <a:endParaRPr lang="fr-FR" dirty="0"/>
          </a:p>
        </p:txBody>
      </p:sp>
      <p:sp>
        <p:nvSpPr>
          <p:cNvPr id="3" name="Titre 2"/>
          <p:cNvSpPr>
            <a:spLocks noGrp="1"/>
          </p:cNvSpPr>
          <p:nvPr>
            <p:ph type="title"/>
          </p:nvPr>
        </p:nvSpPr>
        <p:spPr/>
        <p:txBody>
          <a:bodyPr>
            <a:normAutofit/>
          </a:bodyPr>
          <a:lstStyle/>
          <a:p>
            <a:pPr algn="ctr"/>
            <a:r>
              <a:rPr lang="fr-FR" sz="2800" dirty="0" smtClean="0"/>
              <a:t> </a:t>
            </a:r>
            <a:endParaRPr lang="fr-FR" sz="2800"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32</a:t>
            </a:fld>
            <a:endParaRPr lang="fr-FR"/>
          </a:p>
        </p:txBody>
      </p:sp>
    </p:spTree>
    <p:extLst>
      <p:ext uri="{BB962C8B-B14F-4D97-AF65-F5344CB8AC3E}">
        <p14:creationId xmlns:p14="http://schemas.microsoft.com/office/powerpoint/2010/main" val="313848127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il n'y a pas de promesse unilatérale de contrat dès lors qu'il est établi que des pourparlers se sont poursuivis postérieurement à la proposition d'embauche faite au salarié sur la détermination de la part variable de la rémunération (</a:t>
            </a:r>
            <a:r>
              <a:rPr lang="fr-FR" dirty="0" err="1"/>
              <a:t>Cass</a:t>
            </a:r>
            <a:r>
              <a:rPr lang="fr-FR" dirty="0"/>
              <a:t>. soc., 26 sept. 2018, no 17-18.560).</a:t>
            </a:r>
          </a:p>
          <a:p>
            <a:endParaRPr lang="fr-FR" dirty="0"/>
          </a:p>
        </p:txBody>
      </p:sp>
      <p:sp>
        <p:nvSpPr>
          <p:cNvPr id="3" name="Titre 2"/>
          <p:cNvSpPr>
            <a:spLocks noGrp="1"/>
          </p:cNvSpPr>
          <p:nvPr>
            <p:ph type="title"/>
          </p:nvPr>
        </p:nvSpPr>
        <p:spPr/>
        <p:txBody>
          <a:bodyPr>
            <a:normAutofit/>
          </a:bodyPr>
          <a:lstStyle/>
          <a:p>
            <a:pPr algn="ctr"/>
            <a:r>
              <a:rPr lang="fr-FR" sz="2800" dirty="0" smtClean="0"/>
              <a:t> </a:t>
            </a:r>
            <a:endParaRPr lang="fr-FR" sz="2800"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33</a:t>
            </a:fld>
            <a:endParaRPr lang="fr-FR"/>
          </a:p>
        </p:txBody>
      </p:sp>
    </p:spTree>
    <p:extLst>
      <p:ext uri="{BB962C8B-B14F-4D97-AF65-F5344CB8AC3E}">
        <p14:creationId xmlns:p14="http://schemas.microsoft.com/office/powerpoint/2010/main" val="381978105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10000"/>
          </a:bodyPr>
          <a:lstStyle/>
          <a:p>
            <a:r>
              <a:rPr lang="fr-FR" dirty="0"/>
              <a:t>✍ </a:t>
            </a:r>
            <a:r>
              <a:rPr lang="fr-FR" b="1" dirty="0">
                <a:solidFill>
                  <a:srgbClr val="C00000"/>
                </a:solidFill>
              </a:rPr>
              <a:t>La circonstance que le contrat de travail a été rompu par l’employeur avant tout commencement d’exécution n’exclut pas que la salariée puisse prétendre au paiement d’une indemnité de préavis</a:t>
            </a:r>
            <a:r>
              <a:rPr lang="fr-FR" dirty="0"/>
              <a:t>. L’intéressée avait en l’espèce reçu une lettre contenant la confirmation de la proposition d’emploi qui lui avait été faite et précisant le lieu de travail ainsi que la rémunération. Un contrat de travail avait donc bien été formé entre les parties. L’employeur n’avait cependant pas fourni d’emploi à la salariée (</a:t>
            </a:r>
            <a:r>
              <a:rPr lang="fr-FR" dirty="0" err="1"/>
              <a:t>Cass.Soc</a:t>
            </a:r>
            <a:r>
              <a:rPr lang="fr-FR" dirty="0"/>
              <a:t>.  04/12/01 N̊99-43.324P - ).</a:t>
            </a:r>
          </a:p>
        </p:txBody>
      </p:sp>
      <p:sp>
        <p:nvSpPr>
          <p:cNvPr id="3" name="Titre 2"/>
          <p:cNvSpPr>
            <a:spLocks noGrp="1"/>
          </p:cNvSpPr>
          <p:nvPr>
            <p:ph type="title"/>
          </p:nvPr>
        </p:nvSpPr>
        <p:spPr/>
        <p:txBody>
          <a:bodyPr>
            <a:normAutofit/>
          </a:bodyPr>
          <a:lstStyle/>
          <a:p>
            <a:pPr algn="ctr"/>
            <a:r>
              <a:rPr lang="fr-FR" sz="2800" dirty="0" smtClean="0"/>
              <a:t> </a:t>
            </a:r>
            <a:endParaRPr lang="fr-FR" sz="2800"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34</a:t>
            </a:fld>
            <a:endParaRPr lang="fr-FR"/>
          </a:p>
        </p:txBody>
      </p:sp>
    </p:spTree>
    <p:extLst>
      <p:ext uri="{BB962C8B-B14F-4D97-AF65-F5344CB8AC3E}">
        <p14:creationId xmlns:p14="http://schemas.microsoft.com/office/powerpoint/2010/main" val="393576757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85000" lnSpcReduction="20000"/>
          </a:bodyPr>
          <a:lstStyle/>
          <a:p>
            <a:endParaRPr lang="fr-FR" dirty="0"/>
          </a:p>
          <a:p>
            <a:r>
              <a:rPr lang="fr-FR" b="1" dirty="0"/>
              <a:t>Lorsque le salarié ne respecte pas son engagement, il s'expose au versement de dommages et intérêts à l'employeur</a:t>
            </a:r>
            <a:r>
              <a:rPr lang="fr-FR" b="1" dirty="0" smtClean="0"/>
              <a:t>.</a:t>
            </a:r>
          </a:p>
          <a:p>
            <a:r>
              <a:rPr lang="fr-FR" dirty="0"/>
              <a:t>U</a:t>
            </a:r>
            <a:r>
              <a:rPr lang="fr-FR" dirty="0" smtClean="0"/>
              <a:t>n </a:t>
            </a:r>
            <a:r>
              <a:rPr lang="fr-FR" dirty="0"/>
              <a:t>contrat de travail est signé le 2 mai pour un poste de directeur d'usine. Il était entendu que le salarié prendrait ses fonctions le 18 juin. Le 14 juin il se rétracte. Pour la Cour de cassation, le fait qu'il y ait une période d'essai ne dispense pas le salarié de son obligation préalable qui est de prendre ses fonctions. En ne le faisant pas, il a commis une faute contractuelle qui justifiait une condamnation à des dommages et intérêts (</a:t>
            </a:r>
            <a:r>
              <a:rPr lang="fr-FR" dirty="0" err="1"/>
              <a:t>Cass</a:t>
            </a:r>
            <a:r>
              <a:rPr lang="fr-FR" dirty="0"/>
              <a:t>. soc., 29 mars 1995, no 91-44.288). </a:t>
            </a:r>
          </a:p>
        </p:txBody>
      </p:sp>
      <p:sp>
        <p:nvSpPr>
          <p:cNvPr id="3" name="Titre 2"/>
          <p:cNvSpPr>
            <a:spLocks noGrp="1"/>
          </p:cNvSpPr>
          <p:nvPr>
            <p:ph type="title"/>
          </p:nvPr>
        </p:nvSpPr>
        <p:spPr/>
        <p:txBody>
          <a:bodyPr>
            <a:normAutofit/>
          </a:bodyPr>
          <a:lstStyle/>
          <a:p>
            <a:pPr algn="ctr"/>
            <a:r>
              <a:rPr lang="fr-FR" sz="2800" dirty="0"/>
              <a:t>Que risque un candidat qui ne respecte pas son engagement </a:t>
            </a:r>
            <a:r>
              <a:rPr lang="fr-FR" sz="2800" dirty="0" smtClean="0"/>
              <a:t>? </a:t>
            </a:r>
            <a:endParaRPr lang="fr-FR" sz="2800"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35</a:t>
            </a:fld>
            <a:endParaRPr lang="fr-FR"/>
          </a:p>
        </p:txBody>
      </p:sp>
    </p:spTree>
    <p:extLst>
      <p:ext uri="{BB962C8B-B14F-4D97-AF65-F5344CB8AC3E}">
        <p14:creationId xmlns:p14="http://schemas.microsoft.com/office/powerpoint/2010/main" val="367408586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Si le nouvel employeur rompt néanmoins ce contrat de travail avant tout commencement d'exécution, </a:t>
            </a:r>
            <a:r>
              <a:rPr lang="fr-FR" b="1" dirty="0"/>
              <a:t>la rupture doit suivre les règles du licenciement. Le salarié peut donc réclamer une indemnité compensatrice de préavis et une indemnité pour licenciement sans cause réelle et sérieuse (</a:t>
            </a:r>
            <a:r>
              <a:rPr lang="fr-FR" b="1" dirty="0" err="1"/>
              <a:t>Cass</a:t>
            </a:r>
            <a:r>
              <a:rPr lang="fr-FR" b="1" dirty="0"/>
              <a:t>. soc., 12 juill. 2006, no 04-48.182).</a:t>
            </a:r>
            <a:endParaRPr lang="fr-FR" dirty="0"/>
          </a:p>
        </p:txBody>
      </p:sp>
      <p:sp>
        <p:nvSpPr>
          <p:cNvPr id="3" name="Titre 2"/>
          <p:cNvSpPr>
            <a:spLocks noGrp="1"/>
          </p:cNvSpPr>
          <p:nvPr>
            <p:ph type="title"/>
          </p:nvPr>
        </p:nvSpPr>
        <p:spPr/>
        <p:txBody>
          <a:bodyPr>
            <a:normAutofit/>
          </a:bodyPr>
          <a:lstStyle/>
          <a:p>
            <a:pPr algn="ctr"/>
            <a:r>
              <a:rPr lang="fr-FR" sz="2800" dirty="0"/>
              <a:t>contrat de travail </a:t>
            </a:r>
            <a:r>
              <a:rPr lang="fr-FR" sz="2800" dirty="0" smtClean="0"/>
              <a:t>signé </a:t>
            </a:r>
            <a:r>
              <a:rPr lang="fr-FR" sz="2800" dirty="0"/>
              <a:t>et </a:t>
            </a:r>
            <a:r>
              <a:rPr lang="fr-FR" sz="2800" dirty="0" smtClean="0"/>
              <a:t>rompu par l’employeur </a:t>
            </a:r>
            <a:r>
              <a:rPr lang="fr-FR" sz="2800" dirty="0"/>
              <a:t>avant la prise de fonction</a:t>
            </a:r>
            <a:r>
              <a:rPr lang="fr-FR" sz="2800" dirty="0" smtClean="0"/>
              <a:t> </a:t>
            </a:r>
            <a:endParaRPr lang="fr-FR" sz="2800"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36</a:t>
            </a:fld>
            <a:endParaRPr lang="fr-FR"/>
          </a:p>
        </p:txBody>
      </p:sp>
    </p:spTree>
    <p:extLst>
      <p:ext uri="{BB962C8B-B14F-4D97-AF65-F5344CB8AC3E}">
        <p14:creationId xmlns:p14="http://schemas.microsoft.com/office/powerpoint/2010/main" val="367408586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L'employeur doit obligatoirement procéder à un certain nombre de formalités lors de l'engagement d'un salarié. </a:t>
            </a:r>
            <a:endParaRPr lang="fr-FR" dirty="0" smtClean="0"/>
          </a:p>
          <a:p>
            <a:r>
              <a:rPr lang="da-DK" dirty="0"/>
              <a:t>Textes : C. trav., art. L. 1221-10 et s. ; C. trav., art. R. 1221-1 et s. ; C. trav., art. D. 1221-18 ; C. trav., art. D. 1271-1 et s. ; C. trav., art. R. 4624-10 ; CSS, art. L. 133-5-3 ; L. no 2018-1203, 22 déc. 2018, JO 23 déc. ; D. no 2019-198, 15 mars 2019, JO 17 mars.</a:t>
            </a:r>
            <a:endParaRPr lang="fr-FR" dirty="0"/>
          </a:p>
        </p:txBody>
      </p:sp>
      <p:sp>
        <p:nvSpPr>
          <p:cNvPr id="3" name="Titre 2"/>
          <p:cNvSpPr>
            <a:spLocks noGrp="1"/>
          </p:cNvSpPr>
          <p:nvPr>
            <p:ph type="title"/>
          </p:nvPr>
        </p:nvSpPr>
        <p:spPr/>
        <p:txBody>
          <a:bodyPr>
            <a:normAutofit/>
          </a:bodyPr>
          <a:lstStyle/>
          <a:p>
            <a:pPr algn="ctr"/>
            <a:r>
              <a:rPr lang="fr-FR" sz="2800" dirty="0" smtClean="0"/>
              <a:t> </a:t>
            </a:r>
            <a:r>
              <a:rPr lang="fr-FR" sz="2800" b="0" dirty="0" smtClean="0"/>
              <a:t>Les </a:t>
            </a:r>
            <a:r>
              <a:rPr lang="fr-FR" sz="2800" b="0" dirty="0"/>
              <a:t>formalités préalables à l’embauche </a:t>
            </a:r>
            <a:endParaRPr lang="fr-FR" sz="2800"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37</a:t>
            </a:fld>
            <a:endParaRPr lang="fr-FR"/>
          </a:p>
        </p:txBody>
      </p:sp>
    </p:spTree>
    <p:extLst>
      <p:ext uri="{BB962C8B-B14F-4D97-AF65-F5344CB8AC3E}">
        <p14:creationId xmlns:p14="http://schemas.microsoft.com/office/powerpoint/2010/main" val="118101131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Avant la prise de fonction ou le début de la période d'essai, tout employeur qui recrute un salarié doit déclarer l'embauche de ce salarié auprès de l'Urssaf pour les salariés relevant du régime général, et auprès de la Mutualité sociale agricole (MSA) pour les salariés agricoles (C. </a:t>
            </a:r>
            <a:r>
              <a:rPr lang="fr-FR" dirty="0" err="1"/>
              <a:t>trav</a:t>
            </a:r>
            <a:r>
              <a:rPr lang="fr-FR" dirty="0"/>
              <a:t>., art. L. 1221-10).</a:t>
            </a:r>
          </a:p>
          <a:p>
            <a:endParaRPr lang="fr-FR" dirty="0"/>
          </a:p>
        </p:txBody>
      </p:sp>
      <p:sp>
        <p:nvSpPr>
          <p:cNvPr id="3" name="Titre 2"/>
          <p:cNvSpPr>
            <a:spLocks noGrp="1"/>
          </p:cNvSpPr>
          <p:nvPr>
            <p:ph type="title"/>
          </p:nvPr>
        </p:nvSpPr>
        <p:spPr/>
        <p:txBody>
          <a:bodyPr>
            <a:normAutofit/>
          </a:bodyPr>
          <a:lstStyle/>
          <a:p>
            <a:pPr algn="ctr"/>
            <a:r>
              <a:rPr lang="fr-FR" sz="2800" dirty="0" smtClean="0"/>
              <a:t> </a:t>
            </a:r>
            <a:endParaRPr lang="fr-FR" sz="2800"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38</a:t>
            </a:fld>
            <a:endParaRPr lang="fr-FR"/>
          </a:p>
        </p:txBody>
      </p:sp>
    </p:spTree>
    <p:extLst>
      <p:ext uri="{BB962C8B-B14F-4D97-AF65-F5344CB8AC3E}">
        <p14:creationId xmlns:p14="http://schemas.microsoft.com/office/powerpoint/2010/main" val="118101131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FR" dirty="0"/>
              <a:t>La déclaration préalable à l'embauche doit comporter les mentions </a:t>
            </a:r>
            <a:r>
              <a:rPr lang="fr-FR" dirty="0" smtClean="0"/>
              <a:t>énoncées à l’article  </a:t>
            </a:r>
            <a:r>
              <a:rPr lang="fr-FR" dirty="0"/>
              <a:t>R. </a:t>
            </a:r>
            <a:r>
              <a:rPr lang="fr-FR" dirty="0" smtClean="0"/>
              <a:t>1221-1 du code du travail </a:t>
            </a:r>
            <a:r>
              <a:rPr lang="fr-FR" dirty="0"/>
              <a:t>:</a:t>
            </a:r>
          </a:p>
          <a:p>
            <a:endParaRPr lang="fr-FR" dirty="0"/>
          </a:p>
        </p:txBody>
      </p:sp>
      <p:sp>
        <p:nvSpPr>
          <p:cNvPr id="3" name="Titre 2"/>
          <p:cNvSpPr>
            <a:spLocks noGrp="1"/>
          </p:cNvSpPr>
          <p:nvPr>
            <p:ph type="title"/>
          </p:nvPr>
        </p:nvSpPr>
        <p:spPr/>
        <p:txBody>
          <a:bodyPr>
            <a:normAutofit/>
          </a:bodyPr>
          <a:lstStyle/>
          <a:p>
            <a:pPr algn="ctr"/>
            <a:r>
              <a:rPr lang="fr-FR" sz="2800" dirty="0" smtClean="0"/>
              <a:t> </a:t>
            </a:r>
            <a:endParaRPr lang="fr-FR" sz="2800"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39</a:t>
            </a:fld>
            <a:endParaRPr lang="fr-FR"/>
          </a:p>
        </p:txBody>
      </p:sp>
    </p:spTree>
    <p:extLst>
      <p:ext uri="{BB962C8B-B14F-4D97-AF65-F5344CB8AC3E}">
        <p14:creationId xmlns:p14="http://schemas.microsoft.com/office/powerpoint/2010/main" val="11810113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Toute offre d'emploi publiée ou diffusée doit être datée (C. </a:t>
            </a:r>
            <a:r>
              <a:rPr lang="fr-FR" dirty="0" err="1"/>
              <a:t>trav</a:t>
            </a:r>
            <a:r>
              <a:rPr lang="fr-FR" dirty="0"/>
              <a:t>., art. L. 5332-1).</a:t>
            </a:r>
            <a:r>
              <a:rPr lang="fr-FR" b="1" dirty="0" smtClean="0"/>
              <a:t> </a:t>
            </a:r>
            <a:endParaRPr lang="fr-FR" dirty="0"/>
          </a:p>
        </p:txBody>
      </p:sp>
      <p:sp>
        <p:nvSpPr>
          <p:cNvPr id="3" name="Titre 2"/>
          <p:cNvSpPr>
            <a:spLocks noGrp="1"/>
          </p:cNvSpPr>
          <p:nvPr>
            <p:ph type="title"/>
          </p:nvPr>
        </p:nvSpPr>
        <p:spPr/>
        <p:txBody>
          <a:bodyPr>
            <a:normAutofit/>
          </a:bodyPr>
          <a:lstStyle/>
          <a:p>
            <a:pPr algn="ctr"/>
            <a:r>
              <a:rPr lang="fr-FR" sz="2800" dirty="0" smtClean="0"/>
              <a:t> </a:t>
            </a:r>
            <a:endParaRPr lang="fr-FR" sz="2800"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4</a:t>
            </a:fld>
            <a:endParaRPr lang="fr-FR"/>
          </a:p>
        </p:txBody>
      </p:sp>
    </p:spTree>
    <p:extLst>
      <p:ext uri="{BB962C8B-B14F-4D97-AF65-F5344CB8AC3E}">
        <p14:creationId xmlns:p14="http://schemas.microsoft.com/office/powerpoint/2010/main" val="347492726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51520" y="1481328"/>
            <a:ext cx="8712968" cy="5044016"/>
          </a:xfrm>
        </p:spPr>
        <p:txBody>
          <a:bodyPr>
            <a:normAutofit fontScale="62500" lnSpcReduction="20000"/>
          </a:bodyPr>
          <a:lstStyle/>
          <a:p>
            <a:r>
              <a:rPr lang="fr-FR" sz="2900" dirty="0" smtClean="0"/>
              <a:t>La </a:t>
            </a:r>
            <a:r>
              <a:rPr lang="fr-FR" sz="2900" dirty="0"/>
              <a:t>déclaration préalable à l'embauche comporte les mentions suivantes :</a:t>
            </a:r>
          </a:p>
          <a:p>
            <a:r>
              <a:rPr lang="fr-FR" sz="2900" dirty="0"/>
              <a:t>1° Dénomination sociale ou nom et prénoms de l'employeur, code APE, adresse de l'employeur, numéro du système d'identification du répertoire des entreprises et de leurs établissements ainsi que le service de santé au travail dont l'employeur dépend s'il relève du régime général de sécurité sociale ;</a:t>
            </a:r>
          </a:p>
          <a:p>
            <a:r>
              <a:rPr lang="fr-FR" sz="2900" dirty="0"/>
              <a:t>2° Nom, prénoms, sexe, date et lieu de naissance du salarié ainsi que son numéro national d'identification s'il est déjà immatriculé à la sécurité sociale ;</a:t>
            </a:r>
          </a:p>
          <a:p>
            <a:r>
              <a:rPr lang="fr-FR" sz="2900" dirty="0"/>
              <a:t>3° Date et heure d'embauche ;</a:t>
            </a:r>
          </a:p>
          <a:p>
            <a:r>
              <a:rPr lang="fr-FR" sz="2900" dirty="0"/>
              <a:t>4° Nature, durée du contrat ainsi que durée de la période d'essai éventuelle pour les contrats à durée indéterminée et les contrats à durée déterminée dont le terme ou la durée minimale excède six mois ;</a:t>
            </a:r>
          </a:p>
          <a:p>
            <a:r>
              <a:rPr lang="fr-FR" dirty="0"/>
              <a:t>5° Lorsqu'il s'agit de l'embauche d'un salarié agricole, les données nécessaires au calcul par les caisses de mutualité sociale agricole des cotisations dues pour l'emploi de salariés agricoles, à l'affiliation de ces mêmes salariés aux institutions mentionnées à l'article </a:t>
            </a:r>
            <a:r>
              <a:rPr lang="fr-FR" u="sng" dirty="0">
                <a:hlinkClick r:id="rId2"/>
              </a:rPr>
              <a:t>L. 727-2 </a:t>
            </a:r>
            <a:r>
              <a:rPr lang="fr-FR" dirty="0"/>
              <a:t>du code rural et de la pêche maritime et à l'organisation de la visite d'information et de prévention ou de l'examen médical d'aptitude à l'embauche prévus aux articles R. 717-13 et R. 717-16 du même code.</a:t>
            </a:r>
          </a:p>
          <a:p>
            <a:endParaRPr lang="fr-FR" dirty="0"/>
          </a:p>
        </p:txBody>
      </p:sp>
      <p:sp>
        <p:nvSpPr>
          <p:cNvPr id="3" name="Titre 2"/>
          <p:cNvSpPr>
            <a:spLocks noGrp="1"/>
          </p:cNvSpPr>
          <p:nvPr>
            <p:ph type="title"/>
          </p:nvPr>
        </p:nvSpPr>
        <p:spPr/>
        <p:txBody>
          <a:bodyPr>
            <a:normAutofit/>
          </a:bodyPr>
          <a:lstStyle/>
          <a:p>
            <a:r>
              <a:rPr lang="fr-FR" sz="2800" dirty="0"/>
              <a:t>Article </a:t>
            </a:r>
            <a:r>
              <a:rPr lang="fr-FR" sz="2800" dirty="0" smtClean="0"/>
              <a:t>R1221-1du code du travail </a:t>
            </a:r>
            <a:endParaRPr lang="fr-FR" sz="2800"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40</a:t>
            </a:fld>
            <a:endParaRPr lang="fr-FR"/>
          </a:p>
        </p:txBody>
      </p:sp>
    </p:spTree>
    <p:extLst>
      <p:ext uri="{BB962C8B-B14F-4D97-AF65-F5344CB8AC3E}">
        <p14:creationId xmlns:p14="http://schemas.microsoft.com/office/powerpoint/2010/main" val="118101131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77500" lnSpcReduction="20000"/>
          </a:bodyPr>
          <a:lstStyle/>
          <a:p>
            <a:endParaRPr lang="fr-FR" dirty="0"/>
          </a:p>
          <a:p>
            <a:r>
              <a:rPr lang="fr-FR" dirty="0"/>
              <a:t>– l'immatriculation de l'employeur au régime général de sécurité sociale ;</a:t>
            </a:r>
          </a:p>
          <a:p>
            <a:r>
              <a:rPr lang="fr-FR" dirty="0"/>
              <a:t>– l'immatriculation du salarié à la CPAM ou, s'il s'agit d'un salarié agricole, à la MSA ;</a:t>
            </a:r>
          </a:p>
          <a:p>
            <a:r>
              <a:rPr lang="fr-FR" dirty="0"/>
              <a:t>– l'affiliation de l'employeur au régime d'assurance chômage destinée à Pôle emploi ;</a:t>
            </a:r>
          </a:p>
          <a:p>
            <a:r>
              <a:rPr lang="fr-FR" dirty="0"/>
              <a:t>– la demande d'adhésion à un service de santé au travail, s'il s'agit d'un salarié non agricole ;</a:t>
            </a:r>
          </a:p>
          <a:p>
            <a:r>
              <a:rPr lang="fr-FR" dirty="0"/>
              <a:t>– la demande de visite d'information et de prévention ou la demande de l'examen médical d'aptitude à l'embauche ;</a:t>
            </a:r>
          </a:p>
          <a:p>
            <a:r>
              <a:rPr lang="fr-FR" dirty="0"/>
              <a:t>– la déclaration destinée à l'affiliation des salariés agricoles aux institutions de retraite complémentaire et de prévoyance.</a:t>
            </a:r>
          </a:p>
        </p:txBody>
      </p:sp>
      <p:sp>
        <p:nvSpPr>
          <p:cNvPr id="3" name="Titre 2"/>
          <p:cNvSpPr>
            <a:spLocks noGrp="1"/>
          </p:cNvSpPr>
          <p:nvPr>
            <p:ph type="title"/>
          </p:nvPr>
        </p:nvSpPr>
        <p:spPr/>
        <p:txBody>
          <a:bodyPr>
            <a:normAutofit fontScale="90000"/>
          </a:bodyPr>
          <a:lstStyle/>
          <a:p>
            <a:pPr algn="ctr"/>
            <a:r>
              <a:rPr lang="fr-FR" sz="2800" dirty="0"/>
              <a:t>La déclaration préalable à l'embauche permet à l'employeur d'effectuer en une seule fois les opérations suivantes (C. </a:t>
            </a:r>
            <a:r>
              <a:rPr lang="fr-FR" sz="2800" dirty="0" err="1"/>
              <a:t>trav</a:t>
            </a:r>
            <a:r>
              <a:rPr lang="fr-FR" sz="2800" dirty="0"/>
              <a:t>., art. R. 1221-2) :</a:t>
            </a:r>
            <a:br>
              <a:rPr lang="fr-FR" sz="2800" dirty="0"/>
            </a:br>
            <a:r>
              <a:rPr lang="fr-FR" sz="2800" dirty="0"/>
              <a:t> </a:t>
            </a:r>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41</a:t>
            </a:fld>
            <a:endParaRPr lang="fr-FR"/>
          </a:p>
        </p:txBody>
      </p:sp>
    </p:spTree>
    <p:extLst>
      <p:ext uri="{BB962C8B-B14F-4D97-AF65-F5344CB8AC3E}">
        <p14:creationId xmlns:p14="http://schemas.microsoft.com/office/powerpoint/2010/main" val="367408586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lnSpcReduction="10000"/>
          </a:bodyPr>
          <a:lstStyle/>
          <a:p>
            <a:r>
              <a:rPr lang="fr-FR" dirty="0"/>
              <a:t>La déclaration préalable à l'embauche est réalisée par voie électronique au plus tôt dans les huit jours précédant la date prévisible de l'embauche (C. </a:t>
            </a:r>
            <a:r>
              <a:rPr lang="fr-FR" dirty="0" err="1"/>
              <a:t>trav</a:t>
            </a:r>
            <a:r>
              <a:rPr lang="fr-FR" dirty="0"/>
              <a:t>., art. R. 1221-4</a:t>
            </a:r>
            <a:r>
              <a:rPr lang="fr-FR" dirty="0" smtClean="0"/>
              <a:t>).</a:t>
            </a:r>
          </a:p>
          <a:p>
            <a:r>
              <a:rPr lang="fr-FR" dirty="0" smtClean="0"/>
              <a:t>En </a:t>
            </a:r>
            <a:r>
              <a:rPr lang="fr-FR" dirty="0"/>
              <a:t>cas de transmission par lettre recommandée avec avis de réception, l'employeur doit envoyer la déclaration préalable à l'embauche au plus tard le dernier jour ouvrable précédant l'embauche, le cachet de la poste faisant foi (C. </a:t>
            </a:r>
            <a:r>
              <a:rPr lang="fr-FR" dirty="0" err="1"/>
              <a:t>trav</a:t>
            </a:r>
            <a:r>
              <a:rPr lang="fr-FR" dirty="0"/>
              <a:t>., art. R. 1221-5).</a:t>
            </a:r>
          </a:p>
          <a:p>
            <a:endParaRPr lang="fr-FR" dirty="0"/>
          </a:p>
        </p:txBody>
      </p:sp>
      <p:sp>
        <p:nvSpPr>
          <p:cNvPr id="3" name="Titre 2"/>
          <p:cNvSpPr>
            <a:spLocks noGrp="1"/>
          </p:cNvSpPr>
          <p:nvPr>
            <p:ph type="title"/>
          </p:nvPr>
        </p:nvSpPr>
        <p:spPr/>
        <p:txBody>
          <a:bodyPr>
            <a:normAutofit/>
          </a:bodyPr>
          <a:lstStyle/>
          <a:p>
            <a:pPr algn="ctr"/>
            <a:r>
              <a:rPr lang="fr-FR" sz="2800" dirty="0" smtClean="0"/>
              <a:t> </a:t>
            </a:r>
            <a:endParaRPr lang="fr-FR" sz="2800"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42</a:t>
            </a:fld>
            <a:endParaRPr lang="fr-FR"/>
          </a:p>
        </p:txBody>
      </p:sp>
    </p:spTree>
    <p:extLst>
      <p:ext uri="{BB962C8B-B14F-4D97-AF65-F5344CB8AC3E}">
        <p14:creationId xmlns:p14="http://schemas.microsoft.com/office/powerpoint/2010/main" val="393576757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a:bodyPr>
          <a:lstStyle/>
          <a:p>
            <a:r>
              <a:rPr lang="fr-FR" dirty="0"/>
              <a:t>L'organisme destinataire adresse à l'employeur un document accusant réception de la déclaration et mentionnant les informations enregistrées, dans les cinq jours ouvrables suivant celui de la réception du formulaire de déclaration (C. </a:t>
            </a:r>
            <a:r>
              <a:rPr lang="fr-FR" dirty="0" err="1"/>
              <a:t>trav</a:t>
            </a:r>
            <a:r>
              <a:rPr lang="fr-FR" dirty="0"/>
              <a:t>., art. R. 1221-7). Jusqu'à réception de ce récépissé, l'employeur doit conserver l'avis de réception postal et le double de la lettre (ou, en cas d'envoi par télécopie, l'avis de réception du fax ainsi que le document transmis ; C. </a:t>
            </a:r>
            <a:r>
              <a:rPr lang="fr-FR" dirty="0" err="1"/>
              <a:t>trav</a:t>
            </a:r>
            <a:r>
              <a:rPr lang="fr-FR" dirty="0"/>
              <a:t>., art. R. 1221-5).</a:t>
            </a:r>
          </a:p>
          <a:p>
            <a:endParaRPr lang="fr-FR" dirty="0"/>
          </a:p>
        </p:txBody>
      </p:sp>
      <p:sp>
        <p:nvSpPr>
          <p:cNvPr id="3" name="Titre 2"/>
          <p:cNvSpPr>
            <a:spLocks noGrp="1"/>
          </p:cNvSpPr>
          <p:nvPr>
            <p:ph type="title"/>
          </p:nvPr>
        </p:nvSpPr>
        <p:spPr/>
        <p:txBody>
          <a:bodyPr>
            <a:normAutofit/>
          </a:bodyPr>
          <a:lstStyle/>
          <a:p>
            <a:pPr algn="ctr"/>
            <a:r>
              <a:rPr lang="fr-FR" sz="2800" dirty="0" smtClean="0"/>
              <a:t> </a:t>
            </a:r>
            <a:endParaRPr lang="fr-FR" sz="2800"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43</a:t>
            </a:fld>
            <a:endParaRPr lang="fr-FR"/>
          </a:p>
        </p:txBody>
      </p:sp>
    </p:spTree>
    <p:extLst>
      <p:ext uri="{BB962C8B-B14F-4D97-AF65-F5344CB8AC3E}">
        <p14:creationId xmlns:p14="http://schemas.microsoft.com/office/powerpoint/2010/main" val="393576757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b="1" dirty="0"/>
              <a:t>lors de l'embauche, l'employeur fournit au salarié une copie de la DPAE ou de l'accusé de réception. Cette obligation est considérée comme satisfaite dès lors que le salarié dispose d'un contrat de travail écrit précisant l'organisme destinataire de la DPAE (C. </a:t>
            </a:r>
            <a:r>
              <a:rPr lang="fr-FR" b="1" dirty="0" err="1"/>
              <a:t>trav</a:t>
            </a:r>
            <a:r>
              <a:rPr lang="fr-FR" b="1" dirty="0"/>
              <a:t>., art. R. 1221-9).</a:t>
            </a:r>
          </a:p>
          <a:p>
            <a:endParaRPr lang="fr-FR" dirty="0"/>
          </a:p>
        </p:txBody>
      </p:sp>
      <p:sp>
        <p:nvSpPr>
          <p:cNvPr id="3" name="Titre 2"/>
          <p:cNvSpPr>
            <a:spLocks noGrp="1"/>
          </p:cNvSpPr>
          <p:nvPr>
            <p:ph type="title"/>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44</a:t>
            </a:fld>
            <a:endParaRPr lang="fr-FR"/>
          </a:p>
        </p:txBody>
      </p:sp>
    </p:spTree>
    <p:extLst>
      <p:ext uri="{BB962C8B-B14F-4D97-AF65-F5344CB8AC3E}">
        <p14:creationId xmlns:p14="http://schemas.microsoft.com/office/powerpoint/2010/main" val="31507976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85000" lnSpcReduction="20000"/>
          </a:bodyPr>
          <a:lstStyle/>
          <a:p>
            <a:r>
              <a:rPr lang="fr-FR" dirty="0"/>
              <a:t>Lors de l'embauche, l'employeur doit remettre au salarié :</a:t>
            </a:r>
          </a:p>
          <a:p>
            <a:endParaRPr lang="fr-FR" dirty="0"/>
          </a:p>
          <a:p>
            <a:r>
              <a:rPr lang="fr-FR" dirty="0"/>
              <a:t>– le volet détachable de l'accusé de réception de la DPAE </a:t>
            </a:r>
            <a:r>
              <a:rPr lang="fr-FR" dirty="0" smtClean="0"/>
              <a:t>;</a:t>
            </a:r>
            <a:endParaRPr lang="fr-FR" dirty="0"/>
          </a:p>
          <a:p>
            <a:r>
              <a:rPr lang="fr-FR" dirty="0"/>
              <a:t>– un document écrit reprenant les informations contenues dans cette déclaration, en mentionnant l'identité de l'Urssaf (ou de la MSA).</a:t>
            </a:r>
          </a:p>
          <a:p>
            <a:endParaRPr lang="fr-FR" dirty="0"/>
          </a:p>
          <a:p>
            <a:r>
              <a:rPr lang="fr-FR" dirty="0"/>
              <a:t>ces deux formalités peuvent être remplacées par la remise au salarié, lors de son embauche, d'un contrat de travail mentionnant l'organisme destinataire de la déclaration d'embauche (Urssaf ou MSA ; C. </a:t>
            </a:r>
            <a:r>
              <a:rPr lang="fr-FR" dirty="0" err="1"/>
              <a:t>trav</a:t>
            </a:r>
            <a:r>
              <a:rPr lang="fr-FR" dirty="0"/>
              <a:t>., art. R. 1221-9).</a:t>
            </a:r>
          </a:p>
          <a:p>
            <a:endParaRPr lang="fr-FR" dirty="0"/>
          </a:p>
        </p:txBody>
      </p:sp>
      <p:sp>
        <p:nvSpPr>
          <p:cNvPr id="3" name="Titre 2"/>
          <p:cNvSpPr>
            <a:spLocks noGrp="1"/>
          </p:cNvSpPr>
          <p:nvPr>
            <p:ph type="title"/>
          </p:nvPr>
        </p:nvSpPr>
        <p:spPr/>
        <p:txBody>
          <a:bodyPr>
            <a:normAutofit/>
          </a:bodyPr>
          <a:lstStyle/>
          <a:p>
            <a:r>
              <a:rPr lang="fr-FR" sz="2800" b="0" dirty="0"/>
              <a:t>les obligations à respecter vis-à-vis du salarié</a:t>
            </a:r>
            <a:endParaRPr lang="fr-FR" sz="2800"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45</a:t>
            </a:fld>
            <a:endParaRPr lang="fr-FR"/>
          </a:p>
        </p:txBody>
      </p:sp>
    </p:spTree>
    <p:extLst>
      <p:ext uri="{BB962C8B-B14F-4D97-AF65-F5344CB8AC3E}">
        <p14:creationId xmlns:p14="http://schemas.microsoft.com/office/powerpoint/2010/main" val="417670231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b="1" dirty="0"/>
              <a:t>L'employeur doit par ailleurs organiser pour le salarié nouvellement embauché </a:t>
            </a:r>
            <a:r>
              <a:rPr lang="fr-FR" b="1" dirty="0" smtClean="0"/>
              <a:t>:</a:t>
            </a:r>
          </a:p>
          <a:p>
            <a:r>
              <a:rPr lang="fr-FR" dirty="0"/>
              <a:t>Tout salarié nouvellement recruté doit bénéficier d’une visite d’information et de prévention, dans le délai de 3 mois à partir de sa prise de fonction effective. Cette visite doit toutefois être réalisée préalablement à leur affectation sur le poste pour certains salariés (jeunes âgés de moins de 18 ans, travailleurs de nuit, etc.).</a:t>
            </a:r>
          </a:p>
        </p:txBody>
      </p:sp>
      <p:sp>
        <p:nvSpPr>
          <p:cNvPr id="3" name="Titre 2"/>
          <p:cNvSpPr>
            <a:spLocks noGrp="1"/>
          </p:cNvSpPr>
          <p:nvPr>
            <p:ph type="title"/>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46</a:t>
            </a:fld>
            <a:endParaRPr lang="fr-FR"/>
          </a:p>
        </p:txBody>
      </p:sp>
    </p:spTree>
    <p:extLst>
      <p:ext uri="{BB962C8B-B14F-4D97-AF65-F5344CB8AC3E}">
        <p14:creationId xmlns:p14="http://schemas.microsoft.com/office/powerpoint/2010/main" val="80038674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FR" dirty="0"/>
              <a:t>Jusqu’au 1er Janvier 2017, une visite médicale devait systématiquement être organisée par l’employeur pour tous les salariés, avant l’embauche ou au plus tard avant l’expiration de la période d’essai.</a:t>
            </a:r>
            <a:br>
              <a:rPr lang="fr-FR" dirty="0"/>
            </a:br>
            <a:r>
              <a:rPr lang="fr-FR" b="1" dirty="0">
                <a:solidFill>
                  <a:srgbClr val="C00000"/>
                </a:solidFill>
              </a:rPr>
              <a:t>A compter du 1er Janvier 2017, la visite médicale d’embauche est remplacée par la visite d’information et de prévention </a:t>
            </a:r>
            <a:r>
              <a:rPr lang="fr-FR" dirty="0"/>
              <a:t>(loi El </a:t>
            </a:r>
            <a:r>
              <a:rPr lang="fr-FR" dirty="0" err="1"/>
              <a:t>Khomri</a:t>
            </a:r>
            <a:r>
              <a:rPr lang="fr-FR" dirty="0"/>
              <a:t> du 08 août 2016 - Décret du 27 décembre 2016 n°2016-1908</a:t>
            </a:r>
            <a:r>
              <a:rPr lang="fr-FR" dirty="0" smtClean="0"/>
              <a:t>).</a:t>
            </a:r>
            <a:endParaRPr lang="fr-FR" dirty="0"/>
          </a:p>
        </p:txBody>
      </p:sp>
      <p:sp>
        <p:nvSpPr>
          <p:cNvPr id="3" name="Espace réservé du numéro de diapositive 2"/>
          <p:cNvSpPr>
            <a:spLocks noGrp="1"/>
          </p:cNvSpPr>
          <p:nvPr>
            <p:ph type="sldNum" sz="quarter" idx="12"/>
          </p:nvPr>
        </p:nvSpPr>
        <p:spPr/>
        <p:txBody>
          <a:bodyPr/>
          <a:lstStyle/>
          <a:p>
            <a:fld id="{6ABB9615-BA1F-4444-94D3-BA4F7D5B02AF}" type="slidenum">
              <a:rPr lang="fr-FR" smtClean="0"/>
              <a:t>47</a:t>
            </a:fld>
            <a:endParaRPr lang="fr-FR"/>
          </a:p>
        </p:txBody>
      </p:sp>
      <p:sp>
        <p:nvSpPr>
          <p:cNvPr id="4" name="Titre 3"/>
          <p:cNvSpPr>
            <a:spLocks noGrp="1"/>
          </p:cNvSpPr>
          <p:nvPr>
            <p:ph type="title"/>
          </p:nvPr>
        </p:nvSpPr>
        <p:spPr/>
        <p:txBody>
          <a:bodyPr/>
          <a:lstStyle/>
          <a:p>
            <a:endParaRPr lang="fr-FR"/>
          </a:p>
        </p:txBody>
      </p:sp>
    </p:spTree>
    <p:extLst>
      <p:ext uri="{BB962C8B-B14F-4D97-AF65-F5344CB8AC3E}">
        <p14:creationId xmlns:p14="http://schemas.microsoft.com/office/powerpoint/2010/main" val="52031537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FR" dirty="0" smtClean="0"/>
              <a:t>La </a:t>
            </a:r>
            <a:r>
              <a:rPr lang="fr-FR" dirty="0"/>
              <a:t>visite d’information et de prévention est réalisée </a:t>
            </a:r>
            <a:r>
              <a:rPr lang="fr-FR" b="1" dirty="0"/>
              <a:t>après l’embauche</a:t>
            </a:r>
            <a:r>
              <a:rPr lang="fr-FR" dirty="0"/>
              <a:t>.</a:t>
            </a:r>
          </a:p>
          <a:p>
            <a:r>
              <a:rPr lang="fr-FR" dirty="0"/>
              <a:t>Elle doit être effectuée au plus tard dans </a:t>
            </a:r>
            <a:r>
              <a:rPr lang="fr-FR" b="1" dirty="0"/>
              <a:t>un délai de 3 mois à compter de la prise effective du poste</a:t>
            </a:r>
            <a:r>
              <a:rPr lang="fr-FR" dirty="0"/>
              <a:t>.</a:t>
            </a:r>
          </a:p>
          <a:p>
            <a:r>
              <a:rPr lang="fr-FR" dirty="0"/>
              <a:t>Toutefois, pour les </a:t>
            </a:r>
            <a:r>
              <a:rPr lang="fr-FR" b="1" dirty="0"/>
              <a:t>travailleurs de nuit </a:t>
            </a:r>
            <a:r>
              <a:rPr lang="fr-FR" dirty="0"/>
              <a:t>et les </a:t>
            </a:r>
            <a:r>
              <a:rPr lang="fr-FR" b="1" dirty="0"/>
              <a:t>salariés de moins de 18 ans</a:t>
            </a:r>
            <a:r>
              <a:rPr lang="fr-FR" dirty="0"/>
              <a:t>, cette visite doit être réalisée </a:t>
            </a:r>
            <a:r>
              <a:rPr lang="fr-FR" b="1" dirty="0"/>
              <a:t>avant leur affectation à leur poste</a:t>
            </a:r>
            <a:r>
              <a:rPr lang="fr-FR" dirty="0"/>
              <a:t>, c’est-à-dire avant le début de la période d’essai</a:t>
            </a:r>
            <a:r>
              <a:rPr lang="fr-FR" dirty="0" smtClean="0"/>
              <a:t>.</a:t>
            </a:r>
            <a:endParaRPr lang="fr-FR" dirty="0"/>
          </a:p>
        </p:txBody>
      </p:sp>
      <p:sp>
        <p:nvSpPr>
          <p:cNvPr id="3" name="Espace réservé du numéro de diapositive 2"/>
          <p:cNvSpPr>
            <a:spLocks noGrp="1"/>
          </p:cNvSpPr>
          <p:nvPr>
            <p:ph type="sldNum" sz="quarter" idx="12"/>
          </p:nvPr>
        </p:nvSpPr>
        <p:spPr/>
        <p:txBody>
          <a:bodyPr/>
          <a:lstStyle/>
          <a:p>
            <a:fld id="{6ABB9615-BA1F-4444-94D3-BA4F7D5B02AF}" type="slidenum">
              <a:rPr lang="fr-FR" smtClean="0"/>
              <a:t>48</a:t>
            </a:fld>
            <a:endParaRPr lang="fr-FR"/>
          </a:p>
        </p:txBody>
      </p:sp>
      <p:sp>
        <p:nvSpPr>
          <p:cNvPr id="4" name="Titre 3"/>
          <p:cNvSpPr>
            <a:spLocks noGrp="1"/>
          </p:cNvSpPr>
          <p:nvPr>
            <p:ph type="title"/>
          </p:nvPr>
        </p:nvSpPr>
        <p:spPr/>
        <p:txBody>
          <a:bodyPr>
            <a:normAutofit/>
          </a:bodyPr>
          <a:lstStyle/>
          <a:p>
            <a:r>
              <a:rPr lang="fr-FR" sz="2800" dirty="0">
                <a:solidFill>
                  <a:srgbClr val="C00000"/>
                </a:solidFill>
              </a:rPr>
              <a:t>délai pour organiser la visite </a:t>
            </a:r>
            <a:r>
              <a:rPr lang="fr-FR" sz="2800" dirty="0" smtClean="0">
                <a:solidFill>
                  <a:srgbClr val="C00000"/>
                </a:solidFill>
              </a:rPr>
              <a:t>?</a:t>
            </a:r>
            <a:endParaRPr lang="fr-FR" sz="2800" dirty="0">
              <a:solidFill>
                <a:srgbClr val="C00000"/>
              </a:solidFill>
            </a:endParaRPr>
          </a:p>
        </p:txBody>
      </p:sp>
    </p:spTree>
    <p:extLst>
      <p:ext uri="{BB962C8B-B14F-4D97-AF65-F5344CB8AC3E}">
        <p14:creationId xmlns:p14="http://schemas.microsoft.com/office/powerpoint/2010/main" val="390405346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smtClean="0"/>
              <a:t>Il est recommandé d’adresser la demande de visite par LRAR.</a:t>
            </a:r>
          </a:p>
          <a:p>
            <a:r>
              <a:rPr lang="fr-FR" dirty="0" smtClean="0"/>
              <a:t>L’employeur pourra justifier qu’il a rempli ses obligations même si la médecine du travail a tardé à faire passer la visite.</a:t>
            </a:r>
            <a:endParaRPr lang="fr-FR" dirty="0"/>
          </a:p>
        </p:txBody>
      </p:sp>
      <p:sp>
        <p:nvSpPr>
          <p:cNvPr id="3" name="Espace réservé du numéro de diapositive 2"/>
          <p:cNvSpPr>
            <a:spLocks noGrp="1"/>
          </p:cNvSpPr>
          <p:nvPr>
            <p:ph type="sldNum" sz="quarter" idx="12"/>
          </p:nvPr>
        </p:nvSpPr>
        <p:spPr/>
        <p:txBody>
          <a:bodyPr/>
          <a:lstStyle/>
          <a:p>
            <a:fld id="{6ABB9615-BA1F-4444-94D3-BA4F7D5B02AF}" type="slidenum">
              <a:rPr lang="fr-FR" smtClean="0"/>
              <a:t>49</a:t>
            </a:fld>
            <a:endParaRPr lang="fr-FR"/>
          </a:p>
        </p:txBody>
      </p:sp>
      <p:sp>
        <p:nvSpPr>
          <p:cNvPr id="4" name="Titre 3"/>
          <p:cNvSpPr>
            <a:spLocks noGrp="1"/>
          </p:cNvSpPr>
          <p:nvPr>
            <p:ph type="title"/>
          </p:nvPr>
        </p:nvSpPr>
        <p:spPr/>
        <p:txBody>
          <a:bodyPr/>
          <a:lstStyle/>
          <a:p>
            <a:endParaRPr lang="fr-FR"/>
          </a:p>
        </p:txBody>
      </p:sp>
    </p:spTree>
    <p:extLst>
      <p:ext uri="{BB962C8B-B14F-4D97-AF65-F5344CB8AC3E}">
        <p14:creationId xmlns:p14="http://schemas.microsoft.com/office/powerpoint/2010/main" val="28693720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23528" y="1484784"/>
            <a:ext cx="8445624" cy="5030019"/>
          </a:xfrm>
        </p:spPr>
        <p:txBody>
          <a:bodyPr>
            <a:normAutofit fontScale="85000" lnSpcReduction="20000"/>
          </a:bodyPr>
          <a:lstStyle/>
          <a:p>
            <a:r>
              <a:rPr lang="fr-FR" b="1" dirty="0" smtClean="0"/>
              <a:t> </a:t>
            </a:r>
            <a:r>
              <a:rPr lang="fr-FR" b="1" dirty="0"/>
              <a:t>Sont interdites, les mentions </a:t>
            </a:r>
            <a:r>
              <a:rPr lang="fr-FR" dirty="0"/>
              <a:t>relatives à </a:t>
            </a:r>
            <a:r>
              <a:rPr lang="fr-FR" dirty="0" smtClean="0"/>
              <a:t>:</a:t>
            </a:r>
            <a:endParaRPr lang="fr-FR" dirty="0"/>
          </a:p>
          <a:p>
            <a:r>
              <a:rPr lang="fr-FR" dirty="0"/>
              <a:t>– </a:t>
            </a:r>
            <a:r>
              <a:rPr lang="fr-FR" b="1" dirty="0"/>
              <a:t>une limite d'âge maximale</a:t>
            </a:r>
            <a:r>
              <a:rPr lang="fr-FR" dirty="0"/>
              <a:t>, excepté dans les cas où un texte l'autorise (cas des contrats réservés aux jeunes par exemple ; C. </a:t>
            </a:r>
            <a:r>
              <a:rPr lang="fr-FR" dirty="0" err="1"/>
              <a:t>trav</a:t>
            </a:r>
            <a:r>
              <a:rPr lang="fr-FR" dirty="0"/>
              <a:t>., art. L. 5331-2) ;</a:t>
            </a:r>
          </a:p>
          <a:p>
            <a:r>
              <a:rPr lang="fr-FR" dirty="0"/>
              <a:t>– un des motifs discriminatoires mentionnés à l'article L. 1132-1 du Code du travail : </a:t>
            </a:r>
            <a:r>
              <a:rPr lang="fr-FR" b="1" dirty="0"/>
              <a:t>origine, sexe, situation de famille,</a:t>
            </a:r>
            <a:r>
              <a:rPr lang="fr-FR" dirty="0"/>
              <a:t> etc. (C. </a:t>
            </a:r>
            <a:r>
              <a:rPr lang="fr-FR" dirty="0" err="1"/>
              <a:t>trav</a:t>
            </a:r>
            <a:r>
              <a:rPr lang="fr-FR" dirty="0"/>
              <a:t>., art. L. 1142-1 ; C. </a:t>
            </a:r>
            <a:r>
              <a:rPr lang="fr-FR" dirty="0" err="1"/>
              <a:t>trav</a:t>
            </a:r>
            <a:r>
              <a:rPr lang="fr-FR" dirty="0"/>
              <a:t>., art. L. 5321-2). Ainsi, concernant le sexe du candidat, l'annonce doit être indistinctement destinée aux femmes et aux hommes. Par exemple, un « Ingénieur H/F » lorsque la dénomination n'existe qu'au masculin, « Employé(e) » lorsqu'il existe une dénomination au féminin et au masculin ;</a:t>
            </a:r>
          </a:p>
          <a:p>
            <a:r>
              <a:rPr lang="fr-FR" dirty="0"/>
              <a:t>– </a:t>
            </a:r>
            <a:r>
              <a:rPr lang="fr-FR" b="1" dirty="0"/>
              <a:t>la nationalité</a:t>
            </a:r>
            <a:r>
              <a:rPr lang="fr-FR" dirty="0"/>
              <a:t>. Ainsi, le fait de subordonner une offre d'emploi à la détention de la carte d'électeur constitue une discrimination fondée sur la nationalité (</a:t>
            </a:r>
            <a:r>
              <a:rPr lang="fr-FR" dirty="0" err="1"/>
              <a:t>Cass</a:t>
            </a:r>
            <a:r>
              <a:rPr lang="fr-FR" dirty="0"/>
              <a:t>. </a:t>
            </a:r>
            <a:r>
              <a:rPr lang="fr-FR" dirty="0" err="1"/>
              <a:t>crim</a:t>
            </a:r>
            <a:r>
              <a:rPr lang="fr-FR" dirty="0"/>
              <a:t>., 20 janv. 2009, no 08-83.710). </a:t>
            </a:r>
          </a:p>
        </p:txBody>
      </p:sp>
      <p:sp>
        <p:nvSpPr>
          <p:cNvPr id="3" name="Titre 2"/>
          <p:cNvSpPr>
            <a:spLocks noGrp="1"/>
          </p:cNvSpPr>
          <p:nvPr>
            <p:ph type="title"/>
          </p:nvPr>
        </p:nvSpPr>
        <p:spPr/>
        <p:txBody>
          <a:bodyPr>
            <a:normAutofit/>
          </a:bodyPr>
          <a:lstStyle/>
          <a:p>
            <a:pPr algn="ctr"/>
            <a:r>
              <a:rPr lang="fr-FR" sz="2800" b="0" dirty="0"/>
              <a:t>Interdiction de mentionner des critères discriminatoires</a:t>
            </a:r>
            <a:r>
              <a:rPr lang="fr-FR" sz="2800" dirty="0" smtClean="0"/>
              <a:t> </a:t>
            </a:r>
            <a:endParaRPr lang="fr-FR" sz="2800"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5</a:t>
            </a:fld>
            <a:endParaRPr lang="fr-FR"/>
          </a:p>
        </p:txBody>
      </p:sp>
    </p:spTree>
    <p:extLst>
      <p:ext uri="{BB962C8B-B14F-4D97-AF65-F5344CB8AC3E}">
        <p14:creationId xmlns:p14="http://schemas.microsoft.com/office/powerpoint/2010/main" val="347492726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FR" dirty="0" smtClean="0"/>
              <a:t>Cette </a:t>
            </a:r>
            <a:r>
              <a:rPr lang="fr-FR" dirty="0"/>
              <a:t>visite </a:t>
            </a:r>
            <a:r>
              <a:rPr lang="fr-FR" b="1" dirty="0"/>
              <a:t>n’est pas nécessairement pratiquée par le médecin du travail</a:t>
            </a:r>
            <a:r>
              <a:rPr lang="fr-FR" dirty="0"/>
              <a:t>. Elle peut être réalisée par un collaborateur médecin, un interne en médecine du travail ou un infirmier.</a:t>
            </a:r>
          </a:p>
          <a:p>
            <a:pPr marL="109728" indent="0">
              <a:buNone/>
            </a:pPr>
            <a:endParaRPr lang="fr-FR" dirty="0"/>
          </a:p>
        </p:txBody>
      </p:sp>
      <p:sp>
        <p:nvSpPr>
          <p:cNvPr id="3" name="Espace réservé du numéro de diapositive 2"/>
          <p:cNvSpPr>
            <a:spLocks noGrp="1"/>
          </p:cNvSpPr>
          <p:nvPr>
            <p:ph type="sldNum" sz="quarter" idx="12"/>
          </p:nvPr>
        </p:nvSpPr>
        <p:spPr/>
        <p:txBody>
          <a:bodyPr/>
          <a:lstStyle/>
          <a:p>
            <a:fld id="{6ABB9615-BA1F-4444-94D3-BA4F7D5B02AF}" type="slidenum">
              <a:rPr lang="fr-FR" smtClean="0"/>
              <a:t>50</a:t>
            </a:fld>
            <a:endParaRPr lang="fr-FR"/>
          </a:p>
        </p:txBody>
      </p:sp>
      <p:sp>
        <p:nvSpPr>
          <p:cNvPr id="4" name="Titre 3"/>
          <p:cNvSpPr>
            <a:spLocks noGrp="1"/>
          </p:cNvSpPr>
          <p:nvPr>
            <p:ph type="title"/>
          </p:nvPr>
        </p:nvSpPr>
        <p:spPr/>
        <p:txBody>
          <a:bodyPr>
            <a:normAutofit/>
          </a:bodyPr>
          <a:lstStyle/>
          <a:p>
            <a:r>
              <a:rPr lang="fr-FR" sz="2800" dirty="0">
                <a:solidFill>
                  <a:srgbClr val="C00000"/>
                </a:solidFill>
              </a:rPr>
              <a:t>la visite d’information et de prévention </a:t>
            </a:r>
            <a:r>
              <a:rPr lang="fr-FR" sz="2800" dirty="0" smtClean="0">
                <a:solidFill>
                  <a:srgbClr val="C00000"/>
                </a:solidFill>
              </a:rPr>
              <a:t>?</a:t>
            </a:r>
            <a:endParaRPr lang="fr-FR" sz="2800" dirty="0">
              <a:solidFill>
                <a:srgbClr val="C00000"/>
              </a:solidFill>
            </a:endParaRPr>
          </a:p>
        </p:txBody>
      </p:sp>
    </p:spTree>
    <p:extLst>
      <p:ext uri="{BB962C8B-B14F-4D97-AF65-F5344CB8AC3E}">
        <p14:creationId xmlns:p14="http://schemas.microsoft.com/office/powerpoint/2010/main" val="364761671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FR" dirty="0" smtClean="0"/>
              <a:t>La </a:t>
            </a:r>
            <a:r>
              <a:rPr lang="fr-FR" dirty="0"/>
              <a:t>visite d’information et de prévention n’est pas obligatoire pour le salarié qui a bénéficié d’une telle visite dans les 5 ans précédant son embauche si :</a:t>
            </a:r>
          </a:p>
          <a:p>
            <a:r>
              <a:rPr lang="fr-FR" dirty="0"/>
              <a:t>il est appelé à occuper un emploi identique et présentant des risques d’exposition équivalents,</a:t>
            </a:r>
          </a:p>
          <a:p>
            <a:r>
              <a:rPr lang="fr-FR" dirty="0"/>
              <a:t>la médecine du travail est en possession de la dernière attestation de suivi ou du dernier avis d’aptitude,</a:t>
            </a:r>
          </a:p>
          <a:p>
            <a:pPr marL="109728" indent="0">
              <a:buNone/>
            </a:pPr>
            <a:endParaRPr lang="fr-FR" dirty="0"/>
          </a:p>
        </p:txBody>
      </p:sp>
      <p:sp>
        <p:nvSpPr>
          <p:cNvPr id="3" name="Espace réservé du numéro de diapositive 2"/>
          <p:cNvSpPr>
            <a:spLocks noGrp="1"/>
          </p:cNvSpPr>
          <p:nvPr>
            <p:ph type="sldNum" sz="quarter" idx="12"/>
          </p:nvPr>
        </p:nvSpPr>
        <p:spPr/>
        <p:txBody>
          <a:bodyPr/>
          <a:lstStyle/>
          <a:p>
            <a:fld id="{6ABB9615-BA1F-4444-94D3-BA4F7D5B02AF}" type="slidenum">
              <a:rPr lang="fr-FR" smtClean="0"/>
              <a:t>51</a:t>
            </a:fld>
            <a:endParaRPr lang="fr-FR"/>
          </a:p>
        </p:txBody>
      </p:sp>
      <p:sp>
        <p:nvSpPr>
          <p:cNvPr id="4" name="Titre 3"/>
          <p:cNvSpPr>
            <a:spLocks noGrp="1"/>
          </p:cNvSpPr>
          <p:nvPr>
            <p:ph type="title"/>
          </p:nvPr>
        </p:nvSpPr>
        <p:spPr/>
        <p:txBody>
          <a:bodyPr>
            <a:normAutofit/>
          </a:bodyPr>
          <a:lstStyle/>
          <a:p>
            <a:r>
              <a:rPr lang="fr-FR" sz="2800" dirty="0">
                <a:solidFill>
                  <a:srgbClr val="C00000"/>
                </a:solidFill>
              </a:rPr>
              <a:t>dispense de la visite d’information et de prévention </a:t>
            </a:r>
            <a:r>
              <a:rPr lang="fr-FR" sz="2800" dirty="0" smtClean="0">
                <a:solidFill>
                  <a:srgbClr val="C00000"/>
                </a:solidFill>
              </a:rPr>
              <a:t>?</a:t>
            </a:r>
            <a:endParaRPr lang="fr-FR" sz="2800" dirty="0">
              <a:solidFill>
                <a:srgbClr val="C00000"/>
              </a:solidFill>
            </a:endParaRPr>
          </a:p>
        </p:txBody>
      </p:sp>
    </p:spTree>
    <p:extLst>
      <p:ext uri="{BB962C8B-B14F-4D97-AF65-F5344CB8AC3E}">
        <p14:creationId xmlns:p14="http://schemas.microsoft.com/office/powerpoint/2010/main" val="214714076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FR" dirty="0" smtClean="0"/>
              <a:t>Bien </a:t>
            </a:r>
            <a:r>
              <a:rPr lang="fr-FR" dirty="0"/>
              <a:t>que la visite médicale d’embauche ait été remplacée par la visite d’information et de prévention, c’est examen n’en demeure pas moins obligatoire. Il en va de même du suivi périodique et davantage encore de l’examen médical d’aptitude.</a:t>
            </a:r>
          </a:p>
          <a:p>
            <a:r>
              <a:rPr lang="fr-FR" dirty="0"/>
              <a:t>L’employeur est tenu à une obligation générale de sécurité de résultat et </a:t>
            </a:r>
            <a:r>
              <a:rPr lang="fr-FR" b="1" dirty="0"/>
              <a:t>doit veiller à la protection de la santé des travailleurs</a:t>
            </a:r>
            <a:r>
              <a:rPr lang="fr-FR" dirty="0"/>
              <a:t>.</a:t>
            </a:r>
          </a:p>
          <a:p>
            <a:endParaRPr lang="fr-FR" dirty="0"/>
          </a:p>
        </p:txBody>
      </p:sp>
      <p:sp>
        <p:nvSpPr>
          <p:cNvPr id="3" name="Espace réservé du numéro de diapositive 2"/>
          <p:cNvSpPr>
            <a:spLocks noGrp="1"/>
          </p:cNvSpPr>
          <p:nvPr>
            <p:ph type="sldNum" sz="quarter" idx="12"/>
          </p:nvPr>
        </p:nvSpPr>
        <p:spPr/>
        <p:txBody>
          <a:bodyPr/>
          <a:lstStyle/>
          <a:p>
            <a:fld id="{6ABB9615-BA1F-4444-94D3-BA4F7D5B02AF}" type="slidenum">
              <a:rPr lang="fr-FR" smtClean="0"/>
              <a:t>52</a:t>
            </a:fld>
            <a:endParaRPr lang="fr-FR"/>
          </a:p>
        </p:txBody>
      </p:sp>
      <p:sp>
        <p:nvSpPr>
          <p:cNvPr id="4" name="Titre 3"/>
          <p:cNvSpPr>
            <a:spLocks noGrp="1"/>
          </p:cNvSpPr>
          <p:nvPr>
            <p:ph type="title"/>
          </p:nvPr>
        </p:nvSpPr>
        <p:spPr/>
        <p:txBody>
          <a:bodyPr>
            <a:normAutofit/>
          </a:bodyPr>
          <a:lstStyle/>
          <a:p>
            <a:r>
              <a:rPr lang="fr-FR" sz="2800" dirty="0">
                <a:solidFill>
                  <a:srgbClr val="C00000"/>
                </a:solidFill>
              </a:rPr>
              <a:t>sanctions en cas d’absence de suivi médical</a:t>
            </a:r>
            <a:r>
              <a:rPr lang="fr-FR" sz="2800" dirty="0"/>
              <a:t> </a:t>
            </a:r>
          </a:p>
        </p:txBody>
      </p:sp>
    </p:spTree>
    <p:extLst>
      <p:ext uri="{BB962C8B-B14F-4D97-AF65-F5344CB8AC3E}">
        <p14:creationId xmlns:p14="http://schemas.microsoft.com/office/powerpoint/2010/main" val="11236071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b="1" dirty="0"/>
              <a:t>Lorsque le salarié a été victime d’un accident de travail et que la visite médicale d’embauche n’a pas eu lieu, celui-ci peut prendre acte de la rupture de son contrat de travail aux torts de l’employeur.</a:t>
            </a:r>
            <a:r>
              <a:rPr lang="fr-FR" dirty="0"/>
              <a:t> (</a:t>
            </a:r>
            <a:r>
              <a:rPr lang="fr-FR" dirty="0" err="1"/>
              <a:t>Cass</a:t>
            </a:r>
            <a:r>
              <a:rPr lang="fr-FR" dirty="0"/>
              <a:t>. Soc. 22 septembre 2011 n°10-13568</a:t>
            </a:r>
            <a:r>
              <a:rPr lang="fr-FR" dirty="0" smtClean="0"/>
              <a:t>).</a:t>
            </a:r>
            <a:endParaRPr lang="fr-FR" dirty="0"/>
          </a:p>
        </p:txBody>
      </p:sp>
      <p:sp>
        <p:nvSpPr>
          <p:cNvPr id="3" name="Espace réservé du numéro de diapositive 2"/>
          <p:cNvSpPr>
            <a:spLocks noGrp="1"/>
          </p:cNvSpPr>
          <p:nvPr>
            <p:ph type="sldNum" sz="quarter" idx="12"/>
          </p:nvPr>
        </p:nvSpPr>
        <p:spPr/>
        <p:txBody>
          <a:bodyPr/>
          <a:lstStyle/>
          <a:p>
            <a:fld id="{6ABB9615-BA1F-4444-94D3-BA4F7D5B02AF}" type="slidenum">
              <a:rPr lang="fr-FR" smtClean="0"/>
              <a:t>53</a:t>
            </a:fld>
            <a:endParaRPr lang="fr-FR"/>
          </a:p>
        </p:txBody>
      </p:sp>
      <p:sp>
        <p:nvSpPr>
          <p:cNvPr id="4" name="Titre 3"/>
          <p:cNvSpPr>
            <a:spLocks noGrp="1"/>
          </p:cNvSpPr>
          <p:nvPr>
            <p:ph type="title"/>
          </p:nvPr>
        </p:nvSpPr>
        <p:spPr/>
        <p:txBody>
          <a:bodyPr/>
          <a:lstStyle/>
          <a:p>
            <a:endParaRPr lang="fr-FR"/>
          </a:p>
        </p:txBody>
      </p:sp>
    </p:spTree>
    <p:extLst>
      <p:ext uri="{BB962C8B-B14F-4D97-AF65-F5344CB8AC3E}">
        <p14:creationId xmlns:p14="http://schemas.microsoft.com/office/powerpoint/2010/main" val="164590555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FR" dirty="0" smtClean="0"/>
              <a:t>Jusqu’au </a:t>
            </a:r>
            <a:r>
              <a:rPr lang="fr-FR" dirty="0"/>
              <a:t>1er Janvier 2017, les visites périodiques avaient lieu tous les 2 ans.</a:t>
            </a:r>
          </a:p>
          <a:p>
            <a:r>
              <a:rPr lang="fr-FR" dirty="0"/>
              <a:t>Désormais, la périodicité </a:t>
            </a:r>
            <a:r>
              <a:rPr lang="fr-FR" b="1" dirty="0"/>
              <a:t>est déterminée par le médecin du travail</a:t>
            </a:r>
            <a:r>
              <a:rPr lang="fr-FR" dirty="0"/>
              <a:t>, au vu des conditions de travail, de l’âge et l’état de santé, ainsi que les risques auxquels le salarié est exposé. Au minimum, le salarié doit passer une </a:t>
            </a:r>
            <a:r>
              <a:rPr lang="fr-FR" b="1" dirty="0"/>
              <a:t>visite tous les 5 ans</a:t>
            </a:r>
            <a:r>
              <a:rPr lang="fr-FR" dirty="0"/>
              <a:t>.</a:t>
            </a:r>
          </a:p>
          <a:p>
            <a:endParaRPr lang="fr-FR" dirty="0"/>
          </a:p>
        </p:txBody>
      </p:sp>
      <p:sp>
        <p:nvSpPr>
          <p:cNvPr id="3" name="Espace réservé du numéro de diapositive 2"/>
          <p:cNvSpPr>
            <a:spLocks noGrp="1"/>
          </p:cNvSpPr>
          <p:nvPr>
            <p:ph type="sldNum" sz="quarter" idx="12"/>
          </p:nvPr>
        </p:nvSpPr>
        <p:spPr/>
        <p:txBody>
          <a:bodyPr/>
          <a:lstStyle/>
          <a:p>
            <a:fld id="{6ABB9615-BA1F-4444-94D3-BA4F7D5B02AF}" type="slidenum">
              <a:rPr lang="fr-FR" smtClean="0"/>
              <a:t>54</a:t>
            </a:fld>
            <a:endParaRPr lang="fr-FR"/>
          </a:p>
        </p:txBody>
      </p:sp>
      <p:sp>
        <p:nvSpPr>
          <p:cNvPr id="4" name="Titre 3"/>
          <p:cNvSpPr>
            <a:spLocks noGrp="1"/>
          </p:cNvSpPr>
          <p:nvPr>
            <p:ph type="title"/>
          </p:nvPr>
        </p:nvSpPr>
        <p:spPr/>
        <p:txBody>
          <a:bodyPr>
            <a:normAutofit/>
          </a:bodyPr>
          <a:lstStyle/>
          <a:p>
            <a:r>
              <a:rPr lang="fr-FR" sz="2800" dirty="0">
                <a:solidFill>
                  <a:srgbClr val="C00000"/>
                </a:solidFill>
              </a:rPr>
              <a:t>Périodicité de la visite d’information et de prévention </a:t>
            </a:r>
            <a:r>
              <a:rPr lang="fr-FR" sz="2800" dirty="0" smtClean="0">
                <a:solidFill>
                  <a:srgbClr val="C00000"/>
                </a:solidFill>
              </a:rPr>
              <a:t>?</a:t>
            </a:r>
            <a:endParaRPr lang="fr-FR" sz="2800" dirty="0">
              <a:solidFill>
                <a:srgbClr val="C00000"/>
              </a:solidFill>
            </a:endParaRPr>
          </a:p>
        </p:txBody>
      </p:sp>
    </p:spTree>
    <p:extLst>
      <p:ext uri="{BB962C8B-B14F-4D97-AF65-F5344CB8AC3E}">
        <p14:creationId xmlns:p14="http://schemas.microsoft.com/office/powerpoint/2010/main" val="320343960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85000" lnSpcReduction="20000"/>
          </a:bodyPr>
          <a:lstStyle/>
          <a:p>
            <a:r>
              <a:rPr lang="fr-FR" dirty="0" smtClean="0"/>
              <a:t>Sous </a:t>
            </a:r>
            <a:r>
              <a:rPr lang="fr-FR" dirty="0"/>
              <a:t>certaines conditions, le Code du travail (article R4624-21) impose à l'employeur d'organiser </a:t>
            </a:r>
            <a:r>
              <a:rPr lang="fr-FR" dirty="0" smtClean="0"/>
              <a:t>une visite médicale de reprise</a:t>
            </a:r>
            <a:r>
              <a:rPr lang="fr-FR" dirty="0"/>
              <a:t> en faveur du salarié lorsque celui-ci fait son retour dans l'entreprise après une absence. Une visite de reprise est imposée lorsque l'absence du salarié fait suite :</a:t>
            </a:r>
          </a:p>
          <a:p>
            <a:r>
              <a:rPr lang="fr-FR" dirty="0"/>
              <a:t>à </a:t>
            </a:r>
            <a:r>
              <a:rPr lang="fr-FR" dirty="0" smtClean="0"/>
              <a:t>un congé maternité</a:t>
            </a:r>
            <a:endParaRPr lang="fr-FR" dirty="0"/>
          </a:p>
          <a:p>
            <a:r>
              <a:rPr lang="fr-FR" dirty="0"/>
              <a:t>à une absence pour cause </a:t>
            </a:r>
            <a:r>
              <a:rPr lang="fr-FR" dirty="0" smtClean="0"/>
              <a:t>de </a:t>
            </a:r>
            <a:r>
              <a:rPr lang="fr-FR" dirty="0" err="1" smtClean="0"/>
              <a:t>maladir</a:t>
            </a:r>
            <a:r>
              <a:rPr lang="fr-FR" dirty="0" smtClean="0"/>
              <a:t> professionnelle</a:t>
            </a:r>
            <a:r>
              <a:rPr lang="fr-FR" dirty="0"/>
              <a:t> ;</a:t>
            </a:r>
          </a:p>
          <a:p>
            <a:r>
              <a:rPr lang="fr-FR" dirty="0"/>
              <a:t>à une absence d'au moins </a:t>
            </a:r>
            <a:r>
              <a:rPr lang="fr-FR" b="1" dirty="0">
                <a:solidFill>
                  <a:srgbClr val="C00000"/>
                </a:solidFill>
              </a:rPr>
              <a:t>30 jours </a:t>
            </a:r>
            <a:r>
              <a:rPr lang="fr-FR" dirty="0"/>
              <a:t>lorsque celle-ci fait suite à une maladie non-professionnelle, un accident non-professionnel ou à </a:t>
            </a:r>
            <a:r>
              <a:rPr lang="fr-FR" b="1" dirty="0">
                <a:solidFill>
                  <a:srgbClr val="C00000"/>
                </a:solidFill>
              </a:rPr>
              <a:t>un accident du travail.</a:t>
            </a:r>
          </a:p>
          <a:p>
            <a:r>
              <a:rPr lang="fr-FR" dirty="0"/>
              <a:t>L'examen doit avoir lieu lors de la reprise du travail et au plus tard dans un délai de 8 jours.</a:t>
            </a:r>
          </a:p>
          <a:p>
            <a:endParaRPr lang="fr-FR" dirty="0"/>
          </a:p>
        </p:txBody>
      </p:sp>
      <p:sp>
        <p:nvSpPr>
          <p:cNvPr id="3" name="Espace réservé du numéro de diapositive 2"/>
          <p:cNvSpPr>
            <a:spLocks noGrp="1"/>
          </p:cNvSpPr>
          <p:nvPr>
            <p:ph type="sldNum" sz="quarter" idx="12"/>
          </p:nvPr>
        </p:nvSpPr>
        <p:spPr/>
        <p:txBody>
          <a:bodyPr/>
          <a:lstStyle/>
          <a:p>
            <a:fld id="{6ABB9615-BA1F-4444-94D3-BA4F7D5B02AF}" type="slidenum">
              <a:rPr lang="fr-FR" smtClean="0"/>
              <a:t>55</a:t>
            </a:fld>
            <a:endParaRPr lang="fr-FR"/>
          </a:p>
        </p:txBody>
      </p:sp>
      <p:sp>
        <p:nvSpPr>
          <p:cNvPr id="4" name="Titre 3"/>
          <p:cNvSpPr>
            <a:spLocks noGrp="1"/>
          </p:cNvSpPr>
          <p:nvPr>
            <p:ph type="title"/>
          </p:nvPr>
        </p:nvSpPr>
        <p:spPr/>
        <p:txBody>
          <a:bodyPr>
            <a:normAutofit/>
          </a:bodyPr>
          <a:lstStyle/>
          <a:p>
            <a:r>
              <a:rPr lang="fr-FR" sz="2800" dirty="0">
                <a:solidFill>
                  <a:srgbClr val="C00000"/>
                </a:solidFill>
              </a:rPr>
              <a:t>La visite médicale de </a:t>
            </a:r>
            <a:r>
              <a:rPr lang="fr-FR" sz="2800" dirty="0" smtClean="0">
                <a:solidFill>
                  <a:srgbClr val="C00000"/>
                </a:solidFill>
              </a:rPr>
              <a:t>reprise</a:t>
            </a:r>
            <a:endParaRPr lang="fr-FR" sz="2800" dirty="0">
              <a:solidFill>
                <a:srgbClr val="C00000"/>
              </a:solidFill>
            </a:endParaRPr>
          </a:p>
        </p:txBody>
      </p:sp>
    </p:spTree>
    <p:extLst>
      <p:ext uri="{BB962C8B-B14F-4D97-AF65-F5344CB8AC3E}">
        <p14:creationId xmlns:p14="http://schemas.microsoft.com/office/powerpoint/2010/main" val="83517890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smtClean="0"/>
              <a:t>Tant que la visite de reprise n’a pas eu lieu l’employeur ne doit pas accepter le salarié sur son lieu de travail</a:t>
            </a:r>
            <a:endParaRPr lang="fr-FR" dirty="0"/>
          </a:p>
        </p:txBody>
      </p:sp>
      <p:sp>
        <p:nvSpPr>
          <p:cNvPr id="3" name="Espace réservé du numéro de diapositive 2"/>
          <p:cNvSpPr>
            <a:spLocks noGrp="1"/>
          </p:cNvSpPr>
          <p:nvPr>
            <p:ph type="sldNum" sz="quarter" idx="12"/>
          </p:nvPr>
        </p:nvSpPr>
        <p:spPr/>
        <p:txBody>
          <a:bodyPr/>
          <a:lstStyle/>
          <a:p>
            <a:fld id="{6ABB9615-BA1F-4444-94D3-BA4F7D5B02AF}" type="slidenum">
              <a:rPr lang="fr-FR" smtClean="0"/>
              <a:t>56</a:t>
            </a:fld>
            <a:endParaRPr lang="fr-FR"/>
          </a:p>
        </p:txBody>
      </p:sp>
      <p:sp>
        <p:nvSpPr>
          <p:cNvPr id="4" name="Titre 3"/>
          <p:cNvSpPr>
            <a:spLocks noGrp="1"/>
          </p:cNvSpPr>
          <p:nvPr>
            <p:ph type="title"/>
          </p:nvPr>
        </p:nvSpPr>
        <p:spPr/>
        <p:txBody>
          <a:bodyPr/>
          <a:lstStyle/>
          <a:p>
            <a:endParaRPr lang="fr-FR"/>
          </a:p>
        </p:txBody>
      </p:sp>
    </p:spTree>
    <p:extLst>
      <p:ext uri="{BB962C8B-B14F-4D97-AF65-F5344CB8AC3E}">
        <p14:creationId xmlns:p14="http://schemas.microsoft.com/office/powerpoint/2010/main" val="273880088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10000"/>
          </a:bodyPr>
          <a:lstStyle/>
          <a:p>
            <a:r>
              <a:rPr lang="fr-FR" dirty="0" smtClean="0"/>
              <a:t>Avant </a:t>
            </a:r>
            <a:r>
              <a:rPr lang="fr-FR" dirty="0"/>
              <a:t>le 1er janvier 2017, le salarié ne pouvait être déclaré inapte à son poste qu’à l’issue de deux visites médicales espacée d’au moins 15 jours.</a:t>
            </a:r>
          </a:p>
          <a:p>
            <a:r>
              <a:rPr lang="fr-FR" dirty="0"/>
              <a:t>L’inaptitude du salarié déclarée faisait naître à l’égard de l’employeur une obligation de reclassement qui devait être mise en œuvre selon les préconisations du médecin du travail. L’employeur ne pouvait se soustraire à une telle obligation même dans les cas où le médecin concluait à une </a:t>
            </a:r>
            <a:r>
              <a:rPr lang="fr-FR" i="1" dirty="0"/>
              <a:t>« impossibilité de reclassement à tous les postes de l’entreprise </a:t>
            </a:r>
            <a:r>
              <a:rPr lang="fr-FR" i="1" dirty="0" smtClean="0"/>
              <a:t>»</a:t>
            </a:r>
            <a:r>
              <a:rPr lang="fr-FR" dirty="0" smtClean="0"/>
              <a:t>.</a:t>
            </a:r>
            <a:endParaRPr lang="fr-FR" dirty="0"/>
          </a:p>
        </p:txBody>
      </p:sp>
      <p:sp>
        <p:nvSpPr>
          <p:cNvPr id="3" name="Espace réservé du numéro de diapositive 2"/>
          <p:cNvSpPr>
            <a:spLocks noGrp="1"/>
          </p:cNvSpPr>
          <p:nvPr>
            <p:ph type="sldNum" sz="quarter" idx="12"/>
          </p:nvPr>
        </p:nvSpPr>
        <p:spPr/>
        <p:txBody>
          <a:bodyPr/>
          <a:lstStyle/>
          <a:p>
            <a:fld id="{6ABB9615-BA1F-4444-94D3-BA4F7D5B02AF}" type="slidenum">
              <a:rPr lang="fr-FR" smtClean="0"/>
              <a:t>57</a:t>
            </a:fld>
            <a:endParaRPr lang="fr-FR"/>
          </a:p>
        </p:txBody>
      </p:sp>
      <p:sp>
        <p:nvSpPr>
          <p:cNvPr id="4" name="Titre 3"/>
          <p:cNvSpPr>
            <a:spLocks noGrp="1"/>
          </p:cNvSpPr>
          <p:nvPr>
            <p:ph type="title"/>
          </p:nvPr>
        </p:nvSpPr>
        <p:spPr/>
        <p:txBody>
          <a:bodyPr>
            <a:normAutofit/>
          </a:bodyPr>
          <a:lstStyle/>
          <a:p>
            <a:r>
              <a:rPr lang="fr-FR" sz="2800" dirty="0">
                <a:solidFill>
                  <a:srgbClr val="C00000"/>
                </a:solidFill>
              </a:rPr>
              <a:t>La nouvelle procédure d’inaptitude mise en place à compter du 1er janvier </a:t>
            </a:r>
            <a:r>
              <a:rPr lang="fr-FR" sz="2800" dirty="0" smtClean="0">
                <a:solidFill>
                  <a:srgbClr val="C00000"/>
                </a:solidFill>
              </a:rPr>
              <a:t>2017</a:t>
            </a:r>
            <a:endParaRPr lang="fr-FR" sz="2800" dirty="0">
              <a:solidFill>
                <a:srgbClr val="C00000"/>
              </a:solidFill>
            </a:endParaRPr>
          </a:p>
        </p:txBody>
      </p:sp>
    </p:spTree>
    <p:extLst>
      <p:ext uri="{BB962C8B-B14F-4D97-AF65-F5344CB8AC3E}">
        <p14:creationId xmlns:p14="http://schemas.microsoft.com/office/powerpoint/2010/main" val="375797455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77500" lnSpcReduction="20000"/>
          </a:bodyPr>
          <a:lstStyle/>
          <a:p>
            <a:r>
              <a:rPr lang="fr-FR" dirty="0"/>
              <a:t>Désormais, l’inaptitude peut être prononcée dès la première visite médicale réalisée par le médecin du travail sans qu’il soit nécessaire d’organiser une seconde visite.</a:t>
            </a:r>
          </a:p>
          <a:p>
            <a:r>
              <a:rPr lang="fr-FR" dirty="0"/>
              <a:t>Cette procédure allégée n’est cependant valide que si le médecin du travail :</a:t>
            </a:r>
          </a:p>
          <a:p>
            <a:r>
              <a:rPr lang="fr-FR" dirty="0"/>
              <a:t>a réalisé au moins un examen médical du salarié, accompagné, le cas échéant, des examens complémentaires permettant un échange sur les mesures d’aménagement, d’adaptation ou de mutation de poste, ou la nécessité de proposer un changement de poste ;</a:t>
            </a:r>
          </a:p>
          <a:p>
            <a:r>
              <a:rPr lang="fr-FR" dirty="0"/>
              <a:t>a réalisé ou fait réaliser une étude du poste et des conditions de travail dans l’établissement ;</a:t>
            </a:r>
          </a:p>
          <a:p>
            <a:r>
              <a:rPr lang="fr-FR" dirty="0"/>
              <a:t>a indiqué la date à laquelle la fiche d’entreprise a été actualisée ;</a:t>
            </a:r>
          </a:p>
          <a:p>
            <a:r>
              <a:rPr lang="fr-FR" dirty="0"/>
              <a:t>a procédé à un échange, par tout moyen, avec l’employeur.</a:t>
            </a:r>
          </a:p>
          <a:p>
            <a:endParaRPr lang="fr-FR" dirty="0"/>
          </a:p>
        </p:txBody>
      </p:sp>
      <p:sp>
        <p:nvSpPr>
          <p:cNvPr id="3" name="Espace réservé du numéro de diapositive 2"/>
          <p:cNvSpPr>
            <a:spLocks noGrp="1"/>
          </p:cNvSpPr>
          <p:nvPr>
            <p:ph type="sldNum" sz="quarter" idx="12"/>
          </p:nvPr>
        </p:nvSpPr>
        <p:spPr/>
        <p:txBody>
          <a:bodyPr/>
          <a:lstStyle/>
          <a:p>
            <a:fld id="{6ABB9615-BA1F-4444-94D3-BA4F7D5B02AF}" type="slidenum">
              <a:rPr lang="fr-FR" smtClean="0"/>
              <a:t>58</a:t>
            </a:fld>
            <a:endParaRPr lang="fr-FR"/>
          </a:p>
        </p:txBody>
      </p:sp>
      <p:sp>
        <p:nvSpPr>
          <p:cNvPr id="4" name="Titre 3"/>
          <p:cNvSpPr>
            <a:spLocks noGrp="1"/>
          </p:cNvSpPr>
          <p:nvPr>
            <p:ph type="title"/>
          </p:nvPr>
        </p:nvSpPr>
        <p:spPr/>
        <p:txBody>
          <a:bodyPr/>
          <a:lstStyle/>
          <a:p>
            <a:endParaRPr lang="fr-FR"/>
          </a:p>
        </p:txBody>
      </p:sp>
    </p:spTree>
    <p:extLst>
      <p:ext uri="{BB962C8B-B14F-4D97-AF65-F5344CB8AC3E}">
        <p14:creationId xmlns:p14="http://schemas.microsoft.com/office/powerpoint/2010/main" val="221529719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51520" y="1481328"/>
            <a:ext cx="8435280" cy="4827992"/>
          </a:xfrm>
        </p:spPr>
        <p:txBody>
          <a:bodyPr>
            <a:normAutofit fontScale="77500" lnSpcReduction="20000"/>
          </a:bodyPr>
          <a:lstStyle/>
          <a:p>
            <a:r>
              <a:rPr lang="fr-FR" dirty="0"/>
              <a:t>Après avoir effectué toutes ces formalités, le praticien peut prononcer l’inaptitude s’il constate que l’état de santé du salarié justifie un changement de poste et qu’aucune mesure d’aménagement, d’adaptation ou de transformation de poste de travail n’est possible.</a:t>
            </a:r>
          </a:p>
          <a:p>
            <a:r>
              <a:rPr lang="fr-FR" dirty="0"/>
              <a:t>L’avis d’inaptitude doit, désormais, être obligatoirement assorti de conclusions écrites du médecin du travail comprenant des indications relatives au reclassement. Ce dernier peut éventuellement suggérer à l’employeur de solliciter l’appui d’une équipe pluridisciplinaire en matière de santé et sécurité au travail ou celui d’un organisme compétent en matière de maintien en emploi pour appliquer ses préconisations et recommandations.</a:t>
            </a:r>
          </a:p>
          <a:p>
            <a:r>
              <a:rPr lang="fr-FR" dirty="0"/>
              <a:t>Bien qu’il en soit maintenant dispensé, rien n’empêche le médecin du travail d’organiser une seconde visite médicale afin d’apprécier l’aptitude du salarié s’il le juge nécessaire notamment lorsqu’il ne s’estime pas suffisamment renseigné à l’issue de la première visite</a:t>
            </a:r>
            <a:r>
              <a:rPr lang="fr-FR" dirty="0" smtClean="0"/>
              <a:t>.</a:t>
            </a:r>
            <a:endParaRPr lang="fr-FR" dirty="0"/>
          </a:p>
        </p:txBody>
      </p:sp>
      <p:sp>
        <p:nvSpPr>
          <p:cNvPr id="3" name="Espace réservé du numéro de diapositive 2"/>
          <p:cNvSpPr>
            <a:spLocks noGrp="1"/>
          </p:cNvSpPr>
          <p:nvPr>
            <p:ph type="sldNum" sz="quarter" idx="12"/>
          </p:nvPr>
        </p:nvSpPr>
        <p:spPr/>
        <p:txBody>
          <a:bodyPr/>
          <a:lstStyle/>
          <a:p>
            <a:fld id="{6ABB9615-BA1F-4444-94D3-BA4F7D5B02AF}" type="slidenum">
              <a:rPr lang="fr-FR" smtClean="0"/>
              <a:t>59</a:t>
            </a:fld>
            <a:endParaRPr lang="fr-FR"/>
          </a:p>
        </p:txBody>
      </p:sp>
      <p:sp>
        <p:nvSpPr>
          <p:cNvPr id="4" name="Titre 3"/>
          <p:cNvSpPr>
            <a:spLocks noGrp="1"/>
          </p:cNvSpPr>
          <p:nvPr>
            <p:ph type="title"/>
          </p:nvPr>
        </p:nvSpPr>
        <p:spPr/>
        <p:txBody>
          <a:bodyPr/>
          <a:lstStyle/>
          <a:p>
            <a:endParaRPr lang="fr-FR"/>
          </a:p>
        </p:txBody>
      </p:sp>
    </p:spTree>
    <p:extLst>
      <p:ext uri="{BB962C8B-B14F-4D97-AF65-F5344CB8AC3E}">
        <p14:creationId xmlns:p14="http://schemas.microsoft.com/office/powerpoint/2010/main" val="30948810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b="1" dirty="0" smtClean="0"/>
              <a:t> </a:t>
            </a:r>
            <a:r>
              <a:rPr lang="fr-FR" dirty="0"/>
              <a:t>il existe trois exceptions à l'interdiction de fonder l'offre d'emploi sur le sexe : les artistes appelés à interpréter soit un rôle féminin, soit un rôle masculin, les mannequins chargés de présenter des vêtements et accessoires et les modèles (C. </a:t>
            </a:r>
            <a:r>
              <a:rPr lang="fr-FR" dirty="0" err="1"/>
              <a:t>trav</a:t>
            </a:r>
            <a:r>
              <a:rPr lang="fr-FR" dirty="0"/>
              <a:t>., art. L. 1142-2 ; C. </a:t>
            </a:r>
            <a:r>
              <a:rPr lang="fr-FR" dirty="0" err="1"/>
              <a:t>trav</a:t>
            </a:r>
            <a:r>
              <a:rPr lang="fr-FR" dirty="0"/>
              <a:t>., art. R. 1142-1).</a:t>
            </a:r>
          </a:p>
        </p:txBody>
      </p:sp>
      <p:sp>
        <p:nvSpPr>
          <p:cNvPr id="3" name="Titre 2"/>
          <p:cNvSpPr>
            <a:spLocks noGrp="1"/>
          </p:cNvSpPr>
          <p:nvPr>
            <p:ph type="title"/>
          </p:nvPr>
        </p:nvSpPr>
        <p:spPr/>
        <p:txBody>
          <a:bodyPr>
            <a:normAutofit/>
          </a:bodyPr>
          <a:lstStyle/>
          <a:p>
            <a:pPr algn="ctr"/>
            <a:r>
              <a:rPr lang="fr-FR" sz="2800" dirty="0" smtClean="0"/>
              <a:t> </a:t>
            </a:r>
            <a:endParaRPr lang="fr-FR" sz="2800"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6</a:t>
            </a:fld>
            <a:endParaRPr lang="fr-FR"/>
          </a:p>
        </p:txBody>
      </p:sp>
    </p:spTree>
    <p:extLst>
      <p:ext uri="{BB962C8B-B14F-4D97-AF65-F5344CB8AC3E}">
        <p14:creationId xmlns:p14="http://schemas.microsoft.com/office/powerpoint/2010/main" val="347492726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481328"/>
            <a:ext cx="8229600" cy="4972008"/>
          </a:xfrm>
        </p:spPr>
        <p:txBody>
          <a:bodyPr>
            <a:normAutofit fontScale="85000" lnSpcReduction="20000"/>
          </a:bodyPr>
          <a:lstStyle/>
          <a:p>
            <a:r>
              <a:rPr lang="fr-FR" dirty="0"/>
              <a:t>Lorsqu’il a été statué sur l’impossibilité de reclasser le salarié dans l’entreprise, l’employeur est dispensé de son obligation de reclassement.</a:t>
            </a:r>
          </a:p>
          <a:p>
            <a:r>
              <a:rPr lang="fr-FR" dirty="0"/>
              <a:t>A l’issue de la procédure, il consigne l’ensemble des éléments du dossier d’inaptitude afin de le notifier aux différentes parties et ce, par tous moyens conférant date certaine.</a:t>
            </a:r>
          </a:p>
          <a:p>
            <a:r>
              <a:rPr lang="fr-FR" dirty="0"/>
              <a:t>Si l’une des parties souhaite contester les éléments de nature médicale justifiant les avis, propositions, conclusions écrites ou indications émis par le médecin du travail, elle devra saisir le conseil de prud’hommes en référé d’une demande de désignation d’un médecin-expert inscrit sur la liste des experts auprès la cour d’appel compétente. Il appartient au demandeur d’informer le médecin du travail.</a:t>
            </a:r>
          </a:p>
          <a:p>
            <a:endParaRPr lang="fr-FR" dirty="0"/>
          </a:p>
        </p:txBody>
      </p:sp>
      <p:sp>
        <p:nvSpPr>
          <p:cNvPr id="3" name="Espace réservé du numéro de diapositive 2"/>
          <p:cNvSpPr>
            <a:spLocks noGrp="1"/>
          </p:cNvSpPr>
          <p:nvPr>
            <p:ph type="sldNum" sz="quarter" idx="12"/>
          </p:nvPr>
        </p:nvSpPr>
        <p:spPr/>
        <p:txBody>
          <a:bodyPr/>
          <a:lstStyle/>
          <a:p>
            <a:fld id="{6ABB9615-BA1F-4444-94D3-BA4F7D5B02AF}" type="slidenum">
              <a:rPr lang="fr-FR" smtClean="0"/>
              <a:t>60</a:t>
            </a:fld>
            <a:endParaRPr lang="fr-FR"/>
          </a:p>
        </p:txBody>
      </p:sp>
      <p:sp>
        <p:nvSpPr>
          <p:cNvPr id="4" name="Titre 3"/>
          <p:cNvSpPr>
            <a:spLocks noGrp="1"/>
          </p:cNvSpPr>
          <p:nvPr>
            <p:ph type="title"/>
          </p:nvPr>
        </p:nvSpPr>
        <p:spPr/>
        <p:txBody>
          <a:bodyPr/>
          <a:lstStyle/>
          <a:p>
            <a:endParaRPr lang="fr-FR"/>
          </a:p>
        </p:txBody>
      </p:sp>
    </p:spTree>
    <p:extLst>
      <p:ext uri="{BB962C8B-B14F-4D97-AF65-F5344CB8AC3E}">
        <p14:creationId xmlns:p14="http://schemas.microsoft.com/office/powerpoint/2010/main" val="224698648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lnSpcReduction="10000"/>
          </a:bodyPr>
          <a:lstStyle/>
          <a:p>
            <a:r>
              <a:rPr lang="fr-FR" dirty="0"/>
              <a:t>Tout employeur est tenu de tenir un registre unique du personnel.</a:t>
            </a:r>
            <a:br>
              <a:rPr lang="fr-FR" dirty="0"/>
            </a:br>
            <a:r>
              <a:rPr lang="fr-FR" dirty="0"/>
              <a:t>Seules exceptions : les particuliers employeurs et les associations ayant recours au chèque emploi associatif</a:t>
            </a:r>
            <a:r>
              <a:rPr lang="fr-FR" dirty="0" smtClean="0"/>
              <a:t>.</a:t>
            </a:r>
          </a:p>
          <a:p>
            <a:r>
              <a:rPr lang="fr-FR" dirty="0"/>
              <a:t>La tenue du registre du personnel est obligatoire au niveau de l’établissement. Conséquence : si l’entreprise comporte plusieurs établissements, l’employeur doit tenir dans chacun d’eux un registre du personnel.</a:t>
            </a:r>
          </a:p>
        </p:txBody>
      </p:sp>
      <p:sp>
        <p:nvSpPr>
          <p:cNvPr id="3" name="Titre 2"/>
          <p:cNvSpPr>
            <a:spLocks noGrp="1"/>
          </p:cNvSpPr>
          <p:nvPr>
            <p:ph type="title"/>
          </p:nvPr>
        </p:nvSpPr>
        <p:spPr/>
        <p:txBody>
          <a:bodyPr>
            <a:noAutofit/>
          </a:bodyPr>
          <a:lstStyle/>
          <a:p>
            <a:r>
              <a:rPr lang="fr-FR" sz="2400" dirty="0">
                <a:solidFill>
                  <a:srgbClr val="C00000"/>
                </a:solidFill>
              </a:rPr>
              <a:t>Tous les établissements doivent être dotés d'un registre unique du personnel </a:t>
            </a:r>
            <a:r>
              <a:rPr lang="fr-FR" sz="1600" dirty="0">
                <a:solidFill>
                  <a:srgbClr val="C00000"/>
                </a:solidFill>
              </a:rPr>
              <a:t>(C. </a:t>
            </a:r>
            <a:r>
              <a:rPr lang="fr-FR" sz="1600" dirty="0" err="1">
                <a:solidFill>
                  <a:srgbClr val="C00000"/>
                </a:solidFill>
              </a:rPr>
              <a:t>trav</a:t>
            </a:r>
            <a:r>
              <a:rPr lang="fr-FR" sz="1600" dirty="0">
                <a:solidFill>
                  <a:srgbClr val="C00000"/>
                </a:solidFill>
              </a:rPr>
              <a:t>., art. L. 1221-13)</a:t>
            </a:r>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61</a:t>
            </a:fld>
            <a:endParaRPr lang="fr-FR"/>
          </a:p>
        </p:txBody>
      </p:sp>
    </p:spTree>
    <p:extLst>
      <p:ext uri="{BB962C8B-B14F-4D97-AF65-F5344CB8AC3E}">
        <p14:creationId xmlns:p14="http://schemas.microsoft.com/office/powerpoint/2010/main" val="46415488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79512" y="1481328"/>
            <a:ext cx="8712968" cy="5044016"/>
          </a:xfrm>
        </p:spPr>
        <p:txBody>
          <a:bodyPr>
            <a:normAutofit fontScale="55000" lnSpcReduction="20000"/>
          </a:bodyPr>
          <a:lstStyle/>
          <a:p>
            <a:r>
              <a:rPr lang="fr-FR" dirty="0" smtClean="0"/>
              <a:t>nom </a:t>
            </a:r>
            <a:r>
              <a:rPr lang="fr-FR" dirty="0"/>
              <a:t>et prénom,</a:t>
            </a:r>
          </a:p>
          <a:p>
            <a:r>
              <a:rPr lang="fr-FR" dirty="0"/>
              <a:t>nationalité,</a:t>
            </a:r>
          </a:p>
          <a:p>
            <a:r>
              <a:rPr lang="fr-FR" dirty="0"/>
              <a:t>date de naissance,</a:t>
            </a:r>
          </a:p>
          <a:p>
            <a:r>
              <a:rPr lang="fr-FR" dirty="0"/>
              <a:t>sexe,</a:t>
            </a:r>
          </a:p>
          <a:p>
            <a:r>
              <a:rPr lang="fr-FR" dirty="0"/>
              <a:t>emploi,</a:t>
            </a:r>
          </a:p>
          <a:p>
            <a:r>
              <a:rPr lang="fr-FR" dirty="0"/>
              <a:t>qualification,</a:t>
            </a:r>
          </a:p>
          <a:p>
            <a:r>
              <a:rPr lang="fr-FR" dirty="0"/>
              <a:t>dates d’entrée et de sortie de l’établissement</a:t>
            </a:r>
          </a:p>
          <a:p>
            <a:r>
              <a:rPr lang="fr-FR" dirty="0"/>
              <a:t>lorsqu’une autorisation d’embauche ou de licenciement est requise, date de cette autorisation ou, à défaut, date de la demande d’autorisation,</a:t>
            </a:r>
          </a:p>
          <a:p>
            <a:r>
              <a:rPr lang="fr-FR" dirty="0"/>
              <a:t>pour les travailleurs étrangers assujettis à la possession d’un titre autorisant l’exercice d’une activité salariée, type et numéro d’ordre du titre valant autorisation de travail,</a:t>
            </a:r>
          </a:p>
          <a:p>
            <a:r>
              <a:rPr lang="fr-FR" dirty="0"/>
              <a:t>pour les travailleurs titulaires d’un contrat de travail à durée déterminée, mention « contrat à durée déterminée »,</a:t>
            </a:r>
          </a:p>
          <a:p>
            <a:r>
              <a:rPr lang="fr-FR" dirty="0"/>
              <a:t>pour les salariés temporaires, mention « salarié temporaire » ainsi que nom et adresse de l’entreprise de travail temporaire,</a:t>
            </a:r>
          </a:p>
          <a:p>
            <a:r>
              <a:rPr lang="fr-FR" dirty="0"/>
              <a:t>pour les travailleurs mis à disposition par un groupement d’employeurs, mention « mis à disposition par un groupement d’employeurs » ainsi que dénomination et adresse de ce dernier,</a:t>
            </a:r>
          </a:p>
          <a:p>
            <a:r>
              <a:rPr lang="fr-FR" dirty="0"/>
              <a:t>pour les salariés à temps partiel, mention « salarié à temps partiel »,</a:t>
            </a:r>
          </a:p>
          <a:p>
            <a:r>
              <a:rPr lang="fr-FR" dirty="0"/>
              <a:t>pour les jeunes travailleurs titulaires d’un contrat d’apprentissage ou de professionnalisation, mention « apprenti » ou « contrat de professionnalisation ».</a:t>
            </a:r>
          </a:p>
          <a:p>
            <a:endParaRPr lang="fr-FR" dirty="0"/>
          </a:p>
        </p:txBody>
      </p:sp>
      <p:sp>
        <p:nvSpPr>
          <p:cNvPr id="3" name="Titre 2"/>
          <p:cNvSpPr>
            <a:spLocks noGrp="1"/>
          </p:cNvSpPr>
          <p:nvPr>
            <p:ph type="title"/>
          </p:nvPr>
        </p:nvSpPr>
        <p:spPr/>
        <p:txBody>
          <a:bodyPr>
            <a:normAutofit/>
          </a:bodyPr>
          <a:lstStyle/>
          <a:p>
            <a:r>
              <a:rPr lang="fr-FR" dirty="0" smtClean="0"/>
              <a:t>Les mentions obligatoires</a:t>
            </a:r>
            <a:r>
              <a:rPr lang="fr-FR" dirty="0"/>
              <a:t> </a:t>
            </a:r>
            <a:r>
              <a:rPr lang="fr-FR" dirty="0" smtClean="0"/>
              <a:t>:</a:t>
            </a:r>
            <a:endParaRPr lang="fr-FR"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62</a:t>
            </a:fld>
            <a:endParaRPr lang="fr-FR"/>
          </a:p>
        </p:txBody>
      </p:sp>
    </p:spTree>
    <p:extLst>
      <p:ext uri="{BB962C8B-B14F-4D97-AF65-F5344CB8AC3E}">
        <p14:creationId xmlns:p14="http://schemas.microsoft.com/office/powerpoint/2010/main" val="181457825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lnSpcReduction="10000"/>
          </a:bodyPr>
          <a:lstStyle/>
          <a:p>
            <a:r>
              <a:rPr lang="fr-FR" b="1" dirty="0"/>
              <a:t>L'employeur qui, intentionnellement, ne déclare pas un salarié, ne lui délivre pas de bulletin de salaire ou ne déclare pas toutes les heures effectuées, commet le délit de travail dissimulé. Autrement dit, le travail dissimulé suppose un élément intentionnel, c'est-à-dire une volonté de frauder.</a:t>
            </a:r>
          </a:p>
          <a:p>
            <a:endParaRPr lang="fr-FR" dirty="0"/>
          </a:p>
          <a:p>
            <a:r>
              <a:rPr lang="da-DK" dirty="0"/>
              <a:t>Textes : C. trav., art. L. 8221-1 à C. trav., art. L. 8221-5 ; C. trav., art. L. 8223-1 ; C. trav., art. L. 8271-1 et s.</a:t>
            </a:r>
          </a:p>
          <a:p>
            <a:endParaRPr lang="fr-FR" dirty="0"/>
          </a:p>
        </p:txBody>
      </p:sp>
      <p:sp>
        <p:nvSpPr>
          <p:cNvPr id="3" name="Titre 2"/>
          <p:cNvSpPr>
            <a:spLocks noGrp="1"/>
          </p:cNvSpPr>
          <p:nvPr>
            <p:ph type="title"/>
          </p:nvPr>
        </p:nvSpPr>
        <p:spPr/>
        <p:txBody>
          <a:bodyPr>
            <a:normAutofit/>
          </a:bodyPr>
          <a:lstStyle/>
          <a:p>
            <a:r>
              <a:rPr lang="fr-FR" sz="2800" dirty="0"/>
              <a:t>Qu’est-ce que le travail </a:t>
            </a:r>
            <a:r>
              <a:rPr lang="fr-FR" sz="2800" dirty="0" smtClean="0"/>
              <a:t>dissimulé ?</a:t>
            </a:r>
            <a:endParaRPr lang="fr-FR" sz="2800"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63</a:t>
            </a:fld>
            <a:endParaRPr lang="fr-FR"/>
          </a:p>
        </p:txBody>
      </p:sp>
    </p:spTree>
    <p:extLst>
      <p:ext uri="{BB962C8B-B14F-4D97-AF65-F5344CB8AC3E}">
        <p14:creationId xmlns:p14="http://schemas.microsoft.com/office/powerpoint/2010/main" val="134244387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85000" lnSpcReduction="20000"/>
          </a:bodyPr>
          <a:lstStyle/>
          <a:p>
            <a:r>
              <a:rPr lang="fr-FR" b="1" dirty="0"/>
              <a:t>la seule absence de mention des heures supplémentaires sur le bulletin de paie ne suffit pas à établir le caractère intentionnel de la dissimulation d'emploi salarié (</a:t>
            </a:r>
            <a:r>
              <a:rPr lang="fr-FR" b="1" dirty="0" err="1"/>
              <a:t>Cass</a:t>
            </a:r>
            <a:r>
              <a:rPr lang="fr-FR" b="1" dirty="0"/>
              <a:t>. soc., 29 juin 2005, no 04-40.758</a:t>
            </a:r>
            <a:r>
              <a:rPr lang="fr-FR" b="1" dirty="0" smtClean="0"/>
              <a:t>)</a:t>
            </a:r>
          </a:p>
          <a:p>
            <a:r>
              <a:rPr lang="fr-FR" b="1" dirty="0"/>
              <a:t>– le salarié accomplit depuis plusieurs années un temps de travail supérieur à la durée légale de travail et que l'employeur ne l'ignorait pas (</a:t>
            </a:r>
            <a:r>
              <a:rPr lang="fr-FR" b="1" dirty="0" err="1"/>
              <a:t>Cass</a:t>
            </a:r>
            <a:r>
              <a:rPr lang="fr-FR" b="1" dirty="0"/>
              <a:t> soc., 24 oct. 2012, no 11-30.387) ;</a:t>
            </a:r>
          </a:p>
          <a:p>
            <a:r>
              <a:rPr lang="fr-FR" dirty="0"/>
              <a:t>– l'employeur demande expressément au salarié au forfait jours de travailler au-delà du plafond annuel, sans porter les jours de travail supplémentaires sur le bulletin de paie et sans les rémunérer (</a:t>
            </a:r>
            <a:r>
              <a:rPr lang="fr-FR" dirty="0" err="1"/>
              <a:t>Cass</a:t>
            </a:r>
            <a:r>
              <a:rPr lang="fr-FR" dirty="0"/>
              <a:t>. soc., 1er déc. 2016, no 15-15.805) ;</a:t>
            </a:r>
          </a:p>
        </p:txBody>
      </p:sp>
      <p:sp>
        <p:nvSpPr>
          <p:cNvPr id="3" name="Titre 2"/>
          <p:cNvSpPr>
            <a:spLocks noGrp="1"/>
          </p:cNvSpPr>
          <p:nvPr>
            <p:ph type="title"/>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64</a:t>
            </a:fld>
            <a:endParaRPr lang="fr-FR"/>
          </a:p>
        </p:txBody>
      </p:sp>
    </p:spTree>
    <p:extLst>
      <p:ext uri="{BB962C8B-B14F-4D97-AF65-F5344CB8AC3E}">
        <p14:creationId xmlns:p14="http://schemas.microsoft.com/office/powerpoint/2010/main" val="252445830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Le salarié victime de travail dissimulé a droit à une indemnité forfaitaire égale à six mois de salaire en cas de rupture de son contrat de travail (C. </a:t>
            </a:r>
            <a:r>
              <a:rPr lang="fr-FR" dirty="0" err="1"/>
              <a:t>trav</a:t>
            </a:r>
            <a:r>
              <a:rPr lang="fr-FR" dirty="0"/>
              <a:t>., art. L. 8223-1). Cette indemnité est due quel que soit le motif de la rupture (</a:t>
            </a:r>
            <a:r>
              <a:rPr lang="fr-FR" dirty="0" err="1"/>
              <a:t>Cass</a:t>
            </a:r>
            <a:r>
              <a:rPr lang="fr-FR" dirty="0"/>
              <a:t>. soc., 7 nov. 2006, no 05-40.197)</a:t>
            </a:r>
          </a:p>
        </p:txBody>
      </p:sp>
      <p:sp>
        <p:nvSpPr>
          <p:cNvPr id="3" name="Titre 2"/>
          <p:cNvSpPr>
            <a:spLocks noGrp="1"/>
          </p:cNvSpPr>
          <p:nvPr>
            <p:ph type="title"/>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65</a:t>
            </a:fld>
            <a:endParaRPr lang="fr-FR"/>
          </a:p>
        </p:txBody>
      </p:sp>
    </p:spTree>
    <p:extLst>
      <p:ext uri="{BB962C8B-B14F-4D97-AF65-F5344CB8AC3E}">
        <p14:creationId xmlns:p14="http://schemas.microsoft.com/office/powerpoint/2010/main" val="362781309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dirty="0" smtClean="0"/>
          </a:p>
          <a:p>
            <a:pPr algn="ctr"/>
            <a:r>
              <a:rPr lang="fr-FR" sz="3200" b="1" dirty="0" smtClean="0">
                <a:solidFill>
                  <a:srgbClr val="C00000"/>
                </a:solidFill>
              </a:rPr>
              <a:t>Choix du contrat</a:t>
            </a:r>
            <a:endParaRPr lang="fr-FR" sz="3200" b="1" dirty="0">
              <a:solidFill>
                <a:srgbClr val="C00000"/>
              </a:solidFill>
            </a:endParaRPr>
          </a:p>
        </p:txBody>
      </p:sp>
      <p:sp>
        <p:nvSpPr>
          <p:cNvPr id="3" name="Titre 2"/>
          <p:cNvSpPr>
            <a:spLocks noGrp="1"/>
          </p:cNvSpPr>
          <p:nvPr>
            <p:ph type="title"/>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66</a:t>
            </a:fld>
            <a:endParaRPr lang="fr-FR"/>
          </a:p>
        </p:txBody>
      </p:sp>
    </p:spTree>
    <p:extLst>
      <p:ext uri="{BB962C8B-B14F-4D97-AF65-F5344CB8AC3E}">
        <p14:creationId xmlns:p14="http://schemas.microsoft.com/office/powerpoint/2010/main" val="2239605657"/>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b="1" dirty="0"/>
              <a:t>Le monde du travail demeure structuré autour des emplois à temps plein à durée indéterminée (CDI). Ces types d'emplois sont organisés autour de conventions de branches, de grilles de qualification et de rémunérations, de définitions de postes de travail et de niveaux hiérarchiques, etc. </a:t>
            </a:r>
          </a:p>
          <a:p>
            <a:r>
              <a:rPr lang="fr-FR" b="1" dirty="0">
                <a:solidFill>
                  <a:srgbClr val="C00000"/>
                </a:solidFill>
              </a:rPr>
              <a:t>Ainsi, ces emplois constituent les normes salariales et sociales en vigueur en France.</a:t>
            </a:r>
          </a:p>
          <a:p>
            <a:endParaRPr lang="fr-FR" dirty="0"/>
          </a:p>
        </p:txBody>
      </p:sp>
      <p:sp>
        <p:nvSpPr>
          <p:cNvPr id="3" name="Titre 2"/>
          <p:cNvSpPr>
            <a:spLocks noGrp="1"/>
          </p:cNvSpPr>
          <p:nvPr>
            <p:ph type="title"/>
          </p:nvPr>
        </p:nvSpPr>
        <p:spPr/>
        <p:txBody>
          <a:bodyPr/>
          <a:lstStyle/>
          <a:p>
            <a:r>
              <a:rPr lang="fr-FR" dirty="0" smtClean="0"/>
              <a:t>L’emploi classique</a:t>
            </a:r>
            <a:endParaRPr lang="fr-FR"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67</a:t>
            </a:fld>
            <a:endParaRPr lang="fr-FR"/>
          </a:p>
        </p:txBody>
      </p:sp>
    </p:spTree>
    <p:extLst>
      <p:ext uri="{BB962C8B-B14F-4D97-AF65-F5344CB8AC3E}">
        <p14:creationId xmlns:p14="http://schemas.microsoft.com/office/powerpoint/2010/main" val="385666904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b="1" dirty="0"/>
              <a:t>le contrat atypique regroupe toutes les formes d'emplois qui ne correspondent pas à un emploi typique ou normal, c'est-à-dire à un emploi à durée indéterminée (CDI), à temps plein, de manière régulière, pour un employeur unique.</a:t>
            </a:r>
          </a:p>
          <a:p>
            <a:endParaRPr lang="fr-FR" dirty="0"/>
          </a:p>
        </p:txBody>
      </p:sp>
      <p:sp>
        <p:nvSpPr>
          <p:cNvPr id="3" name="Titre 2"/>
          <p:cNvSpPr>
            <a:spLocks noGrp="1"/>
          </p:cNvSpPr>
          <p:nvPr>
            <p:ph type="title"/>
          </p:nvPr>
        </p:nvSpPr>
        <p:spPr/>
        <p:txBody>
          <a:bodyPr/>
          <a:lstStyle/>
          <a:p>
            <a:r>
              <a:rPr lang="fr-FR" sz="4400" dirty="0">
                <a:solidFill>
                  <a:schemeClr val="accent1"/>
                </a:solidFill>
              </a:rPr>
              <a:t>L'emploi atypique</a:t>
            </a:r>
            <a:endParaRPr lang="fr-FR"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68</a:t>
            </a:fld>
            <a:endParaRPr lang="fr-FR"/>
          </a:p>
        </p:txBody>
      </p:sp>
    </p:spTree>
    <p:extLst>
      <p:ext uri="{BB962C8B-B14F-4D97-AF65-F5344CB8AC3E}">
        <p14:creationId xmlns:p14="http://schemas.microsoft.com/office/powerpoint/2010/main" val="332270921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85000" lnSpcReduction="10000"/>
          </a:bodyPr>
          <a:lstStyle/>
          <a:p>
            <a:r>
              <a:rPr lang="fr-FR" b="1" dirty="0"/>
              <a:t>Les Contrats atypiques : </a:t>
            </a:r>
            <a:r>
              <a:rPr lang="fr-FR" dirty="0"/>
              <a:t>(ou précaire</a:t>
            </a:r>
            <a:r>
              <a:rPr lang="fr-FR" dirty="0" smtClean="0"/>
              <a:t>)</a:t>
            </a:r>
          </a:p>
          <a:p>
            <a:r>
              <a:rPr lang="fr-FR" dirty="0"/>
              <a:t>Le contrat à durée indéterminée de chantier ou d’opération</a:t>
            </a:r>
          </a:p>
          <a:p>
            <a:r>
              <a:rPr lang="fr-FR" dirty="0"/>
              <a:t>Le contrat à durée déterminée (CDD</a:t>
            </a:r>
            <a:r>
              <a:rPr lang="fr-FR" dirty="0" smtClean="0"/>
              <a:t>)</a:t>
            </a:r>
          </a:p>
          <a:p>
            <a:r>
              <a:rPr lang="fr-FR" dirty="0" smtClean="0"/>
              <a:t>Le contrat saisonnier</a:t>
            </a:r>
            <a:endParaRPr lang="fr-FR" dirty="0"/>
          </a:p>
          <a:p>
            <a:r>
              <a:rPr lang="fr-FR" dirty="0"/>
              <a:t>Le contrat à durée déterminée à objet défini</a:t>
            </a:r>
          </a:p>
          <a:p>
            <a:r>
              <a:rPr lang="fr-FR" dirty="0"/>
              <a:t>Le contrat à durée déterminée "Senior" (CDD Senior)</a:t>
            </a:r>
          </a:p>
          <a:p>
            <a:r>
              <a:rPr lang="fr-FR" dirty="0"/>
              <a:t>Le contrat de travail temporaire</a:t>
            </a:r>
          </a:p>
          <a:p>
            <a:r>
              <a:rPr lang="fr-FR" dirty="0"/>
              <a:t>Le travail à temps partiel : contrat et statut du salarié</a:t>
            </a:r>
          </a:p>
          <a:p>
            <a:r>
              <a:rPr lang="fr-FR" dirty="0"/>
              <a:t>Le contrat de travail à temps partiel </a:t>
            </a:r>
          </a:p>
          <a:p>
            <a:r>
              <a:rPr lang="fr-FR" dirty="0"/>
              <a:t>Le contrat de travail </a:t>
            </a:r>
            <a:r>
              <a:rPr lang="fr-FR" dirty="0" smtClean="0"/>
              <a:t>intermittent</a:t>
            </a:r>
            <a:endParaRPr lang="fr-FR" dirty="0"/>
          </a:p>
          <a:p>
            <a:r>
              <a:rPr lang="fr-FR" dirty="0"/>
              <a:t>Le contrat vendanges</a:t>
            </a:r>
          </a:p>
          <a:p>
            <a:endParaRPr lang="fr-FR" dirty="0"/>
          </a:p>
          <a:p>
            <a:endParaRPr lang="fr-FR" dirty="0"/>
          </a:p>
        </p:txBody>
      </p:sp>
      <p:sp>
        <p:nvSpPr>
          <p:cNvPr id="3" name="Titre 2"/>
          <p:cNvSpPr>
            <a:spLocks noGrp="1"/>
          </p:cNvSpPr>
          <p:nvPr>
            <p:ph type="title"/>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69</a:t>
            </a:fld>
            <a:endParaRPr lang="fr-FR"/>
          </a:p>
        </p:txBody>
      </p:sp>
    </p:spTree>
    <p:extLst>
      <p:ext uri="{BB962C8B-B14F-4D97-AF65-F5344CB8AC3E}">
        <p14:creationId xmlns:p14="http://schemas.microsoft.com/office/powerpoint/2010/main" val="419037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le juge contrôle le caractère objectif des justifications avancées par l'employeur. Toutefois, ce contrôle suppose que l'employeur ait défini les exigences requises pour le poste à pourvoir, en termes de niveau de formation et de qualification, préalablement au recrutement (</a:t>
            </a:r>
            <a:r>
              <a:rPr lang="fr-FR" dirty="0" err="1"/>
              <a:t>Cass</a:t>
            </a:r>
            <a:r>
              <a:rPr lang="fr-FR" dirty="0"/>
              <a:t>. soc., 15 déc. 2011, no 10-15.873)</a:t>
            </a:r>
            <a:r>
              <a:rPr lang="fr-FR" b="1" dirty="0" smtClean="0"/>
              <a:t> </a:t>
            </a:r>
            <a:endParaRPr lang="fr-FR" dirty="0"/>
          </a:p>
        </p:txBody>
      </p:sp>
      <p:sp>
        <p:nvSpPr>
          <p:cNvPr id="3" name="Titre 2"/>
          <p:cNvSpPr>
            <a:spLocks noGrp="1"/>
          </p:cNvSpPr>
          <p:nvPr>
            <p:ph type="title"/>
          </p:nvPr>
        </p:nvSpPr>
        <p:spPr/>
        <p:txBody>
          <a:bodyPr>
            <a:normAutofit/>
          </a:bodyPr>
          <a:lstStyle/>
          <a:p>
            <a:pPr algn="ctr"/>
            <a:r>
              <a:rPr lang="fr-FR" sz="2800" dirty="0" smtClean="0"/>
              <a:t> </a:t>
            </a:r>
            <a:endParaRPr lang="fr-FR" sz="2800"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7</a:t>
            </a:fld>
            <a:endParaRPr lang="fr-FR"/>
          </a:p>
        </p:txBody>
      </p:sp>
    </p:spTree>
    <p:extLst>
      <p:ext uri="{BB962C8B-B14F-4D97-AF65-F5344CB8AC3E}">
        <p14:creationId xmlns:p14="http://schemas.microsoft.com/office/powerpoint/2010/main" val="4257869989"/>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Un contrat de travail comporte diverses mentions. Les principales mentions obligatoires sont les coordonnées de l’employeur et du salarié, la nature du poste occupé, les modalités de calcul de la rémunération et des congés payés. Il est possible d’insérer différentes clauses facultatives dans un contrat de travail pour approfondir les conditions de travail. </a:t>
            </a:r>
          </a:p>
        </p:txBody>
      </p:sp>
      <p:sp>
        <p:nvSpPr>
          <p:cNvPr id="3" name="Espace réservé du numéro de diapositive 2"/>
          <p:cNvSpPr>
            <a:spLocks noGrp="1"/>
          </p:cNvSpPr>
          <p:nvPr>
            <p:ph type="sldNum" sz="quarter" idx="12"/>
          </p:nvPr>
        </p:nvSpPr>
        <p:spPr/>
        <p:txBody>
          <a:bodyPr/>
          <a:lstStyle/>
          <a:p>
            <a:fld id="{6ABB9615-BA1F-4444-94D3-BA4F7D5B02AF}" type="slidenum">
              <a:rPr lang="fr-FR" smtClean="0"/>
              <a:t>70</a:t>
            </a:fld>
            <a:endParaRPr lang="fr-FR"/>
          </a:p>
        </p:txBody>
      </p:sp>
      <p:sp>
        <p:nvSpPr>
          <p:cNvPr id="4" name="Titre 3"/>
          <p:cNvSpPr>
            <a:spLocks noGrp="1"/>
          </p:cNvSpPr>
          <p:nvPr>
            <p:ph type="title"/>
          </p:nvPr>
        </p:nvSpPr>
        <p:spPr/>
        <p:txBody>
          <a:bodyPr/>
          <a:lstStyle/>
          <a:p>
            <a:r>
              <a:rPr lang="fr-FR" dirty="0"/>
              <a:t>Contenu du contrat</a:t>
            </a:r>
          </a:p>
        </p:txBody>
      </p:sp>
    </p:spTree>
    <p:extLst>
      <p:ext uri="{BB962C8B-B14F-4D97-AF65-F5344CB8AC3E}">
        <p14:creationId xmlns:p14="http://schemas.microsoft.com/office/powerpoint/2010/main" val="3347189573"/>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Le contrat de travail fait partie des formalités d’embauche. Il constitue un acte privé qui formalise l’embauche entre l’employeur et son nouveau collaborateur. Il décrit les conditions de l’emploi : durée et nature du contrat, temps et lieu de travail... Il mentionne également les obligations de chaque partie :</a:t>
            </a:r>
          </a:p>
        </p:txBody>
      </p:sp>
      <p:sp>
        <p:nvSpPr>
          <p:cNvPr id="3" name="Espace réservé du numéro de diapositive 2"/>
          <p:cNvSpPr>
            <a:spLocks noGrp="1"/>
          </p:cNvSpPr>
          <p:nvPr>
            <p:ph type="sldNum" sz="quarter" idx="12"/>
          </p:nvPr>
        </p:nvSpPr>
        <p:spPr/>
        <p:txBody>
          <a:bodyPr/>
          <a:lstStyle/>
          <a:p>
            <a:fld id="{6ABB9615-BA1F-4444-94D3-BA4F7D5B02AF}" type="slidenum">
              <a:rPr lang="fr-FR" smtClean="0"/>
              <a:t>71</a:t>
            </a:fld>
            <a:endParaRPr lang="fr-FR"/>
          </a:p>
        </p:txBody>
      </p:sp>
      <p:sp>
        <p:nvSpPr>
          <p:cNvPr id="4" name="Titre 3"/>
          <p:cNvSpPr>
            <a:spLocks noGrp="1"/>
          </p:cNvSpPr>
          <p:nvPr>
            <p:ph type="title"/>
          </p:nvPr>
        </p:nvSpPr>
        <p:spPr/>
        <p:txBody>
          <a:bodyPr/>
          <a:lstStyle/>
          <a:p>
            <a:r>
              <a:rPr lang="fr-FR" dirty="0" smtClean="0"/>
              <a:t>Contenu du contrat</a:t>
            </a:r>
            <a:endParaRPr lang="fr-FR" dirty="0"/>
          </a:p>
        </p:txBody>
      </p:sp>
    </p:spTree>
    <p:extLst>
      <p:ext uri="{BB962C8B-B14F-4D97-AF65-F5344CB8AC3E}">
        <p14:creationId xmlns:p14="http://schemas.microsoft.com/office/powerpoint/2010/main" val="3935980182"/>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481328"/>
            <a:ext cx="8229600" cy="5044016"/>
          </a:xfrm>
        </p:spPr>
        <p:txBody>
          <a:bodyPr>
            <a:normAutofit fontScale="70000" lnSpcReduction="20000"/>
          </a:bodyPr>
          <a:lstStyle/>
          <a:p>
            <a:r>
              <a:rPr lang="fr-FR" dirty="0"/>
              <a:t>la nature du contrat : CDD, CDI...</a:t>
            </a:r>
          </a:p>
          <a:p>
            <a:r>
              <a:rPr lang="fr-FR" dirty="0"/>
              <a:t>les coordonnées de l’entreprise : nom et adresse</a:t>
            </a:r>
          </a:p>
          <a:p>
            <a:r>
              <a:rPr lang="fr-FR" dirty="0"/>
              <a:t>les coordonnées du salarié : nom et adresse</a:t>
            </a:r>
          </a:p>
          <a:p>
            <a:r>
              <a:rPr lang="fr-FR" dirty="0"/>
              <a:t>la date de début d’exécution du contrat</a:t>
            </a:r>
          </a:p>
          <a:p>
            <a:r>
              <a:rPr lang="fr-FR" dirty="0"/>
              <a:t>le poste occupé, sa nature</a:t>
            </a:r>
          </a:p>
          <a:p>
            <a:r>
              <a:rPr lang="fr-FR" dirty="0"/>
              <a:t>le lieu d’exécution (adresse et numéro de SIRET du bâtiment concerné par l’emploi</a:t>
            </a:r>
          </a:p>
          <a:p>
            <a:r>
              <a:rPr lang="fr-FR" dirty="0"/>
              <a:t>la rémunération, son détail (fixe, variable, commissions...) et son mode de calcul</a:t>
            </a:r>
          </a:p>
          <a:p>
            <a:r>
              <a:rPr lang="fr-FR" dirty="0"/>
              <a:t>la durée des </a:t>
            </a:r>
            <a:r>
              <a:rPr lang="fr-FR" dirty="0">
                <a:hlinkClick r:id="rId2"/>
              </a:rPr>
              <a:t>congés payés </a:t>
            </a:r>
            <a:r>
              <a:rPr lang="fr-FR" dirty="0"/>
              <a:t>et la méthode de calcul des congés</a:t>
            </a:r>
          </a:p>
          <a:p>
            <a:r>
              <a:rPr lang="fr-FR" dirty="0"/>
              <a:t>le nombre d’heures hebdomadaires effectuées (cette information permet de déduire si le contrat est à temps complet ou à temps partiel lorsque cette information n’y figure pas expressément)</a:t>
            </a:r>
          </a:p>
          <a:p>
            <a:r>
              <a:rPr lang="fr-FR" dirty="0"/>
              <a:t>les coordonnées de l’organisme de sécurité sociale auprès duquel cotise l’employeur</a:t>
            </a:r>
          </a:p>
          <a:p>
            <a:r>
              <a:rPr lang="fr-FR" dirty="0"/>
              <a:t>les coordonnées de la caisse de retraite complémentaire</a:t>
            </a:r>
          </a:p>
          <a:p>
            <a:r>
              <a:rPr lang="fr-FR" dirty="0"/>
              <a:t>la convention collective applicable lorsque l’entreprise relève d’une </a:t>
            </a:r>
            <a:r>
              <a:rPr lang="fr-FR" dirty="0">
                <a:hlinkClick r:id="rId3"/>
              </a:rPr>
              <a:t>convention collective</a:t>
            </a:r>
            <a:endParaRPr lang="fr-FR" dirty="0"/>
          </a:p>
          <a:p>
            <a:endParaRPr lang="fr-FR" dirty="0"/>
          </a:p>
        </p:txBody>
      </p:sp>
      <p:sp>
        <p:nvSpPr>
          <p:cNvPr id="3" name="Espace réservé du numéro de diapositive 2"/>
          <p:cNvSpPr>
            <a:spLocks noGrp="1"/>
          </p:cNvSpPr>
          <p:nvPr>
            <p:ph type="sldNum" sz="quarter" idx="12"/>
          </p:nvPr>
        </p:nvSpPr>
        <p:spPr/>
        <p:txBody>
          <a:bodyPr/>
          <a:lstStyle/>
          <a:p>
            <a:fld id="{6ABB9615-BA1F-4444-94D3-BA4F7D5B02AF}" type="slidenum">
              <a:rPr lang="fr-FR" smtClean="0"/>
              <a:t>72</a:t>
            </a:fld>
            <a:endParaRPr lang="fr-FR"/>
          </a:p>
        </p:txBody>
      </p:sp>
      <p:sp>
        <p:nvSpPr>
          <p:cNvPr id="4" name="Titre 3"/>
          <p:cNvSpPr>
            <a:spLocks noGrp="1"/>
          </p:cNvSpPr>
          <p:nvPr>
            <p:ph type="title"/>
          </p:nvPr>
        </p:nvSpPr>
        <p:spPr/>
        <p:txBody>
          <a:bodyPr>
            <a:normAutofit/>
          </a:bodyPr>
          <a:lstStyle/>
          <a:p>
            <a:r>
              <a:rPr lang="fr-FR" b="0" dirty="0">
                <a:effectLst/>
              </a:rPr>
              <a:t>Les mentions </a:t>
            </a:r>
            <a:r>
              <a:rPr lang="fr-FR" b="0" dirty="0" smtClean="0">
                <a:effectLst/>
              </a:rPr>
              <a:t>obligatoires</a:t>
            </a:r>
            <a:endParaRPr lang="fr-FR" dirty="0"/>
          </a:p>
        </p:txBody>
      </p:sp>
    </p:spTree>
    <p:extLst>
      <p:ext uri="{BB962C8B-B14F-4D97-AF65-F5344CB8AC3E}">
        <p14:creationId xmlns:p14="http://schemas.microsoft.com/office/powerpoint/2010/main" val="346612526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les qualifications professionnelles du salarié</a:t>
            </a:r>
          </a:p>
          <a:p>
            <a:r>
              <a:rPr lang="fr-FR" dirty="0"/>
              <a:t>les fonctions occupées</a:t>
            </a:r>
          </a:p>
          <a:p>
            <a:r>
              <a:rPr lang="fr-FR" dirty="0"/>
              <a:t>si une période d’essai est mise en place </a:t>
            </a:r>
            <a:endParaRPr lang="fr-FR" dirty="0" smtClean="0"/>
          </a:p>
          <a:p>
            <a:r>
              <a:rPr lang="fr-FR" dirty="0" smtClean="0"/>
              <a:t>le </a:t>
            </a:r>
            <a:r>
              <a:rPr lang="fr-FR" dirty="0"/>
              <a:t>délai de préavis</a:t>
            </a:r>
          </a:p>
          <a:p>
            <a:endParaRPr lang="fr-FR" dirty="0"/>
          </a:p>
        </p:txBody>
      </p:sp>
      <p:sp>
        <p:nvSpPr>
          <p:cNvPr id="3" name="Espace réservé du numéro de diapositive 2"/>
          <p:cNvSpPr>
            <a:spLocks noGrp="1"/>
          </p:cNvSpPr>
          <p:nvPr>
            <p:ph type="sldNum" sz="quarter" idx="12"/>
          </p:nvPr>
        </p:nvSpPr>
        <p:spPr/>
        <p:txBody>
          <a:bodyPr/>
          <a:lstStyle/>
          <a:p>
            <a:fld id="{6ABB9615-BA1F-4444-94D3-BA4F7D5B02AF}" type="slidenum">
              <a:rPr lang="fr-FR" smtClean="0"/>
              <a:t>73</a:t>
            </a:fld>
            <a:endParaRPr lang="fr-FR"/>
          </a:p>
        </p:txBody>
      </p:sp>
      <p:sp>
        <p:nvSpPr>
          <p:cNvPr id="4" name="Titre 3"/>
          <p:cNvSpPr>
            <a:spLocks noGrp="1"/>
          </p:cNvSpPr>
          <p:nvPr>
            <p:ph type="title"/>
          </p:nvPr>
        </p:nvSpPr>
        <p:spPr/>
        <p:txBody>
          <a:bodyPr>
            <a:normAutofit fontScale="90000"/>
          </a:bodyPr>
          <a:lstStyle/>
          <a:p>
            <a:r>
              <a:rPr lang="fr-FR" b="0" dirty="0">
                <a:effectLst/>
              </a:rPr>
              <a:t>Les clauses </a:t>
            </a:r>
            <a:r>
              <a:rPr lang="fr-FR" b="0" dirty="0" smtClean="0">
                <a:effectLst/>
              </a:rPr>
              <a:t>spécifiques </a:t>
            </a:r>
            <a:r>
              <a:rPr lang="fr-FR" b="0" dirty="0">
                <a:effectLst/>
              </a:rPr>
              <a:t>à un CDI</a:t>
            </a:r>
            <a:endParaRPr lang="fr-FR" dirty="0"/>
          </a:p>
        </p:txBody>
      </p:sp>
    </p:spTree>
    <p:extLst>
      <p:ext uri="{BB962C8B-B14F-4D97-AF65-F5344CB8AC3E}">
        <p14:creationId xmlns:p14="http://schemas.microsoft.com/office/powerpoint/2010/main" val="2678305877"/>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en cas de remplacement d’un salarié : le nom et la qualification de la personne remplacée</a:t>
            </a:r>
          </a:p>
          <a:p>
            <a:r>
              <a:rPr lang="fr-FR" dirty="0"/>
              <a:t>la date de fin de contrat ou la durée minimale du contrat</a:t>
            </a:r>
          </a:p>
          <a:p>
            <a:r>
              <a:rPr lang="fr-FR" dirty="0"/>
              <a:t>si une </a:t>
            </a:r>
            <a:r>
              <a:rPr lang="fr-FR" dirty="0">
                <a:hlinkClick r:id="rId2"/>
              </a:rPr>
              <a:t>période d’essai </a:t>
            </a:r>
            <a:r>
              <a:rPr lang="fr-FR" dirty="0"/>
              <a:t>est mise en place, la mention de sa durée</a:t>
            </a:r>
          </a:p>
          <a:p>
            <a:r>
              <a:rPr lang="fr-FR" dirty="0"/>
              <a:t>la convention collective applicable</a:t>
            </a:r>
          </a:p>
          <a:p>
            <a:r>
              <a:rPr lang="fr-FR" dirty="0"/>
              <a:t>les conditions de renouvellement du CDD si une telle disposition est déjà </a:t>
            </a:r>
            <a:r>
              <a:rPr lang="fr-FR" dirty="0" smtClean="0"/>
              <a:t>prévue</a:t>
            </a:r>
            <a:endParaRPr lang="fr-FR" dirty="0"/>
          </a:p>
        </p:txBody>
      </p:sp>
      <p:sp>
        <p:nvSpPr>
          <p:cNvPr id="3" name="Espace réservé du numéro de diapositive 2"/>
          <p:cNvSpPr>
            <a:spLocks noGrp="1"/>
          </p:cNvSpPr>
          <p:nvPr>
            <p:ph type="sldNum" sz="quarter" idx="12"/>
          </p:nvPr>
        </p:nvSpPr>
        <p:spPr/>
        <p:txBody>
          <a:bodyPr/>
          <a:lstStyle/>
          <a:p>
            <a:fld id="{6ABB9615-BA1F-4444-94D3-BA4F7D5B02AF}" type="slidenum">
              <a:rPr lang="fr-FR" smtClean="0"/>
              <a:t>74</a:t>
            </a:fld>
            <a:endParaRPr lang="fr-FR"/>
          </a:p>
        </p:txBody>
      </p:sp>
      <p:sp>
        <p:nvSpPr>
          <p:cNvPr id="4" name="Titre 3"/>
          <p:cNvSpPr>
            <a:spLocks noGrp="1"/>
          </p:cNvSpPr>
          <p:nvPr>
            <p:ph type="title"/>
          </p:nvPr>
        </p:nvSpPr>
        <p:spPr/>
        <p:txBody>
          <a:bodyPr>
            <a:normAutofit fontScale="90000"/>
          </a:bodyPr>
          <a:lstStyle/>
          <a:p>
            <a:r>
              <a:rPr lang="fr-FR" b="0" dirty="0">
                <a:effectLst/>
              </a:rPr>
              <a:t>Les clauses </a:t>
            </a:r>
            <a:r>
              <a:rPr lang="fr-FR" b="0" dirty="0" smtClean="0">
                <a:effectLst/>
              </a:rPr>
              <a:t>spécifiques </a:t>
            </a:r>
            <a:r>
              <a:rPr lang="fr-FR" b="0" dirty="0">
                <a:effectLst/>
              </a:rPr>
              <a:t>à un CDD</a:t>
            </a:r>
            <a:endParaRPr lang="fr-FR" dirty="0"/>
          </a:p>
        </p:txBody>
      </p:sp>
    </p:spTree>
    <p:extLst>
      <p:ext uri="{BB962C8B-B14F-4D97-AF65-F5344CB8AC3E}">
        <p14:creationId xmlns:p14="http://schemas.microsoft.com/office/powerpoint/2010/main" val="2898644588"/>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95536" y="1481328"/>
            <a:ext cx="8496944" cy="4525963"/>
          </a:xfrm>
        </p:spPr>
        <p:txBody>
          <a:bodyPr>
            <a:normAutofit fontScale="92500" lnSpcReduction="20000"/>
          </a:bodyPr>
          <a:lstStyle/>
          <a:p>
            <a:r>
              <a:rPr lang="fr-FR" dirty="0" smtClean="0"/>
              <a:t>L’employeur ne peut </a:t>
            </a:r>
            <a:r>
              <a:rPr lang="fr-FR" dirty="0" err="1" smtClean="0"/>
              <a:t>mofifier</a:t>
            </a:r>
            <a:r>
              <a:rPr lang="fr-FR" dirty="0" smtClean="0"/>
              <a:t> le contrat de travail . Il doit obtenir l’accord du salarié. </a:t>
            </a:r>
          </a:p>
          <a:p>
            <a:r>
              <a:rPr lang="fr-FR" b="1" dirty="0" smtClean="0">
                <a:solidFill>
                  <a:srgbClr val="C00000"/>
                </a:solidFill>
              </a:rPr>
              <a:t>La modification fait l’objet d’un avenant écrit et signé.</a:t>
            </a:r>
          </a:p>
          <a:p>
            <a:r>
              <a:rPr lang="fr-FR" dirty="0"/>
              <a:t>Le contrat s'organise autour </a:t>
            </a:r>
            <a:r>
              <a:rPr lang="fr-FR" b="1" dirty="0"/>
              <a:t>de conditions essentielles et déterminantes</a:t>
            </a:r>
            <a:r>
              <a:rPr lang="fr-FR" dirty="0"/>
              <a:t>, qui ne peuvent être modifiées unilatéralement par l'employeur. Il s'agit de garantir au salarié la pérennité du contrat conclu (contrat à durée indéterminée, saisonnier, intérim, etc.), le temps de travail (temps partiel, temps plein), la rémunération, le poste, la qualification professionnelle, et éventuellement le lieu de travail et les horaires de travail.</a:t>
            </a:r>
            <a:endParaRPr lang="fr-FR" dirty="0" smtClean="0"/>
          </a:p>
          <a:p>
            <a:endParaRPr lang="fr-FR" dirty="0"/>
          </a:p>
        </p:txBody>
      </p:sp>
      <p:sp>
        <p:nvSpPr>
          <p:cNvPr id="3" name="Espace réservé du numéro de diapositive 2"/>
          <p:cNvSpPr>
            <a:spLocks noGrp="1"/>
          </p:cNvSpPr>
          <p:nvPr>
            <p:ph type="sldNum" sz="quarter" idx="12"/>
          </p:nvPr>
        </p:nvSpPr>
        <p:spPr/>
        <p:txBody>
          <a:bodyPr/>
          <a:lstStyle/>
          <a:p>
            <a:fld id="{6ABB9615-BA1F-4444-94D3-BA4F7D5B02AF}" type="slidenum">
              <a:rPr lang="fr-FR" smtClean="0"/>
              <a:t>75</a:t>
            </a:fld>
            <a:endParaRPr lang="fr-FR"/>
          </a:p>
        </p:txBody>
      </p:sp>
      <p:sp>
        <p:nvSpPr>
          <p:cNvPr id="4" name="Titre 3"/>
          <p:cNvSpPr>
            <a:spLocks noGrp="1"/>
          </p:cNvSpPr>
          <p:nvPr>
            <p:ph type="title"/>
          </p:nvPr>
        </p:nvSpPr>
        <p:spPr/>
        <p:txBody>
          <a:bodyPr/>
          <a:lstStyle/>
          <a:p>
            <a:endParaRPr lang="fr-FR"/>
          </a:p>
        </p:txBody>
      </p:sp>
    </p:spTree>
    <p:extLst>
      <p:ext uri="{BB962C8B-B14F-4D97-AF65-F5344CB8AC3E}">
        <p14:creationId xmlns:p14="http://schemas.microsoft.com/office/powerpoint/2010/main" val="3093772185"/>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77500" lnSpcReduction="20000"/>
          </a:bodyPr>
          <a:lstStyle/>
          <a:p>
            <a:r>
              <a:rPr lang="fr-FR" dirty="0" smtClean="0"/>
              <a:t>la </a:t>
            </a:r>
            <a:r>
              <a:rPr lang="fr-FR" dirty="0"/>
              <a:t>rémunération (y compris les frais de remboursement de frais professionnels),</a:t>
            </a:r>
          </a:p>
          <a:p>
            <a:r>
              <a:rPr lang="fr-FR" dirty="0"/>
              <a:t>la qualification, le poste et le grade,</a:t>
            </a:r>
          </a:p>
          <a:p>
            <a:r>
              <a:rPr lang="fr-FR" dirty="0"/>
              <a:t>les responsabilités et les attributions,</a:t>
            </a:r>
          </a:p>
          <a:p>
            <a:r>
              <a:rPr lang="fr-FR" dirty="0"/>
              <a:t>la durée du travail,</a:t>
            </a:r>
          </a:p>
          <a:p>
            <a:r>
              <a:rPr lang="fr-FR" dirty="0"/>
              <a:t>le type de contrat de travail,</a:t>
            </a:r>
          </a:p>
          <a:p>
            <a:r>
              <a:rPr lang="fr-FR" dirty="0"/>
              <a:t>le lieu de travail (sauf </a:t>
            </a:r>
            <a:r>
              <a:rPr lang="fr-FR" u="sng" dirty="0">
                <a:hlinkClick r:id="rId2"/>
              </a:rPr>
              <a:t>clause de mobilité</a:t>
            </a:r>
            <a:r>
              <a:rPr lang="fr-FR" dirty="0"/>
              <a:t>),</a:t>
            </a:r>
          </a:p>
          <a:p>
            <a:r>
              <a:rPr lang="fr-FR" dirty="0"/>
              <a:t>l'horaire de travail et le planning de travail (si </a:t>
            </a:r>
            <a:r>
              <a:rPr lang="fr-FR" u="sng" dirty="0">
                <a:hlinkClick r:id="rId3"/>
              </a:rPr>
              <a:t>prévue contractuellement</a:t>
            </a:r>
            <a:r>
              <a:rPr lang="fr-FR" dirty="0"/>
              <a:t>),</a:t>
            </a:r>
          </a:p>
          <a:p>
            <a:r>
              <a:rPr lang="fr-FR" dirty="0"/>
              <a:t>et, plus généralement, tout élément du contrat qui pouvait être déterminant pour le salarié lors de la conclusion du contrat, dès lors que cela fait l'objet d'une clause claire et précise dans le contrat de travail (ex : lieu de travail, horaires, pénibilité, liberté d'action et de décision).</a:t>
            </a:r>
          </a:p>
          <a:p>
            <a:endParaRPr lang="fr-FR" dirty="0"/>
          </a:p>
        </p:txBody>
      </p:sp>
      <p:sp>
        <p:nvSpPr>
          <p:cNvPr id="3" name="Espace réservé du numéro de diapositive 2"/>
          <p:cNvSpPr>
            <a:spLocks noGrp="1"/>
          </p:cNvSpPr>
          <p:nvPr>
            <p:ph type="sldNum" sz="quarter" idx="12"/>
          </p:nvPr>
        </p:nvSpPr>
        <p:spPr/>
        <p:txBody>
          <a:bodyPr/>
          <a:lstStyle/>
          <a:p>
            <a:fld id="{6ABB9615-BA1F-4444-94D3-BA4F7D5B02AF}" type="slidenum">
              <a:rPr lang="fr-FR" smtClean="0"/>
              <a:t>76</a:t>
            </a:fld>
            <a:endParaRPr lang="fr-FR"/>
          </a:p>
        </p:txBody>
      </p:sp>
      <p:sp>
        <p:nvSpPr>
          <p:cNvPr id="4" name="Titre 3"/>
          <p:cNvSpPr>
            <a:spLocks noGrp="1"/>
          </p:cNvSpPr>
          <p:nvPr>
            <p:ph type="title"/>
          </p:nvPr>
        </p:nvSpPr>
        <p:spPr/>
        <p:txBody>
          <a:bodyPr>
            <a:normAutofit/>
          </a:bodyPr>
          <a:lstStyle/>
          <a:p>
            <a:r>
              <a:rPr lang="fr-FR" sz="2800" dirty="0"/>
              <a:t>les éléments essentiels du contrat de travail définis par la jurisprudence</a:t>
            </a:r>
            <a:r>
              <a:rPr lang="fr-FR" sz="2800" dirty="0" smtClean="0"/>
              <a:t>.</a:t>
            </a:r>
            <a:endParaRPr lang="fr-FR" sz="2800" dirty="0"/>
          </a:p>
        </p:txBody>
      </p:sp>
    </p:spTree>
    <p:extLst>
      <p:ext uri="{BB962C8B-B14F-4D97-AF65-F5344CB8AC3E}">
        <p14:creationId xmlns:p14="http://schemas.microsoft.com/office/powerpoint/2010/main" val="801396454"/>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smtClean="0"/>
              <a:t>L’employeur peut modifier les conditions de travail qui ne sont pas contractualisées.</a:t>
            </a:r>
            <a:endParaRPr lang="fr-FR" dirty="0"/>
          </a:p>
        </p:txBody>
      </p:sp>
      <p:sp>
        <p:nvSpPr>
          <p:cNvPr id="3" name="Espace réservé du numéro de diapositive 2"/>
          <p:cNvSpPr>
            <a:spLocks noGrp="1"/>
          </p:cNvSpPr>
          <p:nvPr>
            <p:ph type="sldNum" sz="quarter" idx="12"/>
          </p:nvPr>
        </p:nvSpPr>
        <p:spPr/>
        <p:txBody>
          <a:bodyPr/>
          <a:lstStyle/>
          <a:p>
            <a:fld id="{6ABB9615-BA1F-4444-94D3-BA4F7D5B02AF}" type="slidenum">
              <a:rPr lang="fr-FR" smtClean="0"/>
              <a:t>77</a:t>
            </a:fld>
            <a:endParaRPr lang="fr-FR"/>
          </a:p>
        </p:txBody>
      </p:sp>
      <p:sp>
        <p:nvSpPr>
          <p:cNvPr id="4" name="Titre 3"/>
          <p:cNvSpPr>
            <a:spLocks noGrp="1"/>
          </p:cNvSpPr>
          <p:nvPr>
            <p:ph type="title"/>
          </p:nvPr>
        </p:nvSpPr>
        <p:spPr/>
        <p:txBody>
          <a:bodyPr/>
          <a:lstStyle/>
          <a:p>
            <a:endParaRPr lang="fr-FR"/>
          </a:p>
        </p:txBody>
      </p:sp>
    </p:spTree>
    <p:extLst>
      <p:ext uri="{BB962C8B-B14F-4D97-AF65-F5344CB8AC3E}">
        <p14:creationId xmlns:p14="http://schemas.microsoft.com/office/powerpoint/2010/main" val="1959234310"/>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94640" y="731520"/>
            <a:ext cx="8402320" cy="6278642"/>
          </a:xfrm>
          <a:prstGeom prst="rect">
            <a:avLst/>
          </a:prstGeom>
          <a:noFill/>
        </p:spPr>
        <p:txBody>
          <a:bodyPr wrap="square" rtlCol="0">
            <a:spAutoFit/>
          </a:bodyPr>
          <a:lstStyle/>
          <a:p>
            <a:r>
              <a:rPr lang="fr-FR" b="1" u="sng" dirty="0"/>
              <a:t>Principe : </a:t>
            </a:r>
            <a:r>
              <a:rPr lang="fr-FR" dirty="0">
                <a:solidFill>
                  <a:srgbClr val="FF0000"/>
                </a:solidFill>
              </a:rPr>
              <a:t>La liberté contractuelle </a:t>
            </a:r>
          </a:p>
          <a:p>
            <a:endParaRPr lang="fr-FR" dirty="0"/>
          </a:p>
          <a:p>
            <a:r>
              <a:rPr lang="fr-FR" dirty="0"/>
              <a:t>Le contrat de travail peut comporter des clauses très variées, </a:t>
            </a:r>
            <a:r>
              <a:rPr lang="fr-FR" u="sng" dirty="0"/>
              <a:t>sous réserve :</a:t>
            </a:r>
          </a:p>
          <a:p>
            <a:endParaRPr lang="fr-FR" b="1" dirty="0"/>
          </a:p>
          <a:p>
            <a:pPr marL="450000">
              <a:buClr>
                <a:schemeClr val="accent1"/>
              </a:buClr>
              <a:buSzPct val="120000"/>
              <a:buFont typeface="Arial"/>
              <a:buChar char="•"/>
            </a:pPr>
            <a:r>
              <a:rPr lang="fr-FR" b="1" dirty="0"/>
              <a:t> </a:t>
            </a:r>
            <a:r>
              <a:rPr lang="fr-FR" dirty="0"/>
              <a:t>qu'elles ne portent pas atteinte </a:t>
            </a:r>
            <a:r>
              <a:rPr lang="fr-FR" b="1" dirty="0"/>
              <a:t>aux libertés fondamentales de la personne </a:t>
            </a:r>
          </a:p>
          <a:p>
            <a:pPr marL="450000">
              <a:buClr>
                <a:schemeClr val="accent1"/>
              </a:buClr>
              <a:buSzPct val="120000"/>
              <a:buFont typeface="Arial"/>
              <a:buChar char="•"/>
            </a:pPr>
            <a:endParaRPr lang="fr-FR" b="1" dirty="0"/>
          </a:p>
          <a:p>
            <a:pPr marL="450000">
              <a:buClr>
                <a:schemeClr val="accent1"/>
              </a:buClr>
              <a:buSzPct val="120000"/>
              <a:buFont typeface="Arial"/>
              <a:buChar char="•"/>
            </a:pPr>
            <a:r>
              <a:rPr lang="fr-FR" b="1" dirty="0"/>
              <a:t> </a:t>
            </a:r>
            <a:r>
              <a:rPr lang="fr-FR" dirty="0"/>
              <a:t>qu'elles ne portent pas atteinte </a:t>
            </a:r>
            <a:r>
              <a:rPr lang="fr-FR" b="1" dirty="0"/>
              <a:t>au respect de la vie personnelle.</a:t>
            </a:r>
            <a:r>
              <a:rPr lang="fr-FR" dirty="0"/>
              <a:t> </a:t>
            </a:r>
            <a:endParaRPr lang="fr-FR" b="1" dirty="0"/>
          </a:p>
          <a:p>
            <a:pPr marL="450000">
              <a:buClr>
                <a:schemeClr val="accent1"/>
              </a:buClr>
              <a:buSzPct val="120000"/>
            </a:pPr>
            <a:endParaRPr lang="fr-FR" b="1" dirty="0"/>
          </a:p>
          <a:p>
            <a:pPr>
              <a:buClr>
                <a:schemeClr val="accent1"/>
              </a:buClr>
              <a:buSzPct val="120000"/>
            </a:pPr>
            <a:r>
              <a:rPr lang="fr-FR" dirty="0"/>
              <a:t>Une clause ne </a:t>
            </a:r>
            <a:r>
              <a:rPr lang="fr-FR" b="1" dirty="0"/>
              <a:t>respectant pas ces principes est nulle mais n'entraîne pas la nullité de l'intégralité du contrat, sauf si elle a été déterminante dans l'engagement des parties.</a:t>
            </a:r>
          </a:p>
          <a:p>
            <a:pPr>
              <a:buClr>
                <a:schemeClr val="accent1"/>
              </a:buClr>
              <a:buSzPct val="120000"/>
            </a:pPr>
            <a:endParaRPr lang="fr-FR" b="1" dirty="0"/>
          </a:p>
          <a:p>
            <a:pPr marL="450000" indent="-285750">
              <a:buClr>
                <a:schemeClr val="accent1"/>
              </a:buClr>
              <a:buSzPct val="120000"/>
              <a:buFont typeface="Arial"/>
              <a:buChar char="•"/>
            </a:pPr>
            <a:r>
              <a:rPr lang="fr-FR" b="1" dirty="0"/>
              <a:t>les nécessités du fonctionnement de l'entreprise peuvent justifier que les dispositions d'un accord collectif se substituent aux clauses contraires du contrat de travail</a:t>
            </a:r>
          </a:p>
          <a:p>
            <a:pPr marL="450000" indent="-285750">
              <a:buClr>
                <a:schemeClr val="accent1"/>
              </a:buClr>
              <a:buSzPct val="120000"/>
              <a:buFont typeface="Arial"/>
              <a:buChar char="•"/>
            </a:pPr>
            <a:endParaRPr lang="fr-FR" b="1" dirty="0"/>
          </a:p>
          <a:p>
            <a:pPr marL="164250">
              <a:buClr>
                <a:schemeClr val="accent1"/>
              </a:buClr>
              <a:buSzPct val="120000"/>
            </a:pPr>
            <a:r>
              <a:rPr lang="fr-FR" sz="2400" dirty="0">
                <a:solidFill>
                  <a:schemeClr val="accent3"/>
                </a:solidFill>
              </a:rPr>
              <a:t>	Ordonnance no 2017-1385 du 22 septembre 2017</a:t>
            </a:r>
          </a:p>
          <a:p>
            <a:pPr>
              <a:buClr>
                <a:schemeClr val="accent1"/>
              </a:buClr>
              <a:buSzPct val="120000"/>
            </a:pPr>
            <a:endParaRPr lang="fr-FR" b="1" dirty="0"/>
          </a:p>
          <a:p>
            <a:pPr marL="450000">
              <a:buClr>
                <a:schemeClr val="accent1"/>
              </a:buClr>
              <a:buSzPct val="120000"/>
              <a:buFont typeface="Arial"/>
              <a:buChar char="•"/>
            </a:pPr>
            <a:endParaRPr lang="fr-FR" b="1" dirty="0"/>
          </a:p>
          <a:p>
            <a:pPr marL="450000">
              <a:buClr>
                <a:schemeClr val="accent1"/>
              </a:buClr>
              <a:buSzPct val="120000"/>
              <a:buFont typeface="Arial"/>
              <a:buChar char="•"/>
            </a:pPr>
            <a:endParaRPr lang="fr-FR" b="1" dirty="0"/>
          </a:p>
          <a:p>
            <a:pPr marL="450000">
              <a:buClr>
                <a:schemeClr val="accent1"/>
              </a:buClr>
              <a:buSzPct val="120000"/>
            </a:pPr>
            <a:endParaRPr lang="fr-FR" b="1" dirty="0"/>
          </a:p>
        </p:txBody>
      </p:sp>
    </p:spTree>
    <p:extLst>
      <p:ext uri="{BB962C8B-B14F-4D97-AF65-F5344CB8AC3E}">
        <p14:creationId xmlns:p14="http://schemas.microsoft.com/office/powerpoint/2010/main" val="222874229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026160" y="1097280"/>
            <a:ext cx="7061200" cy="3785652"/>
          </a:xfrm>
          <a:prstGeom prst="rect">
            <a:avLst/>
          </a:prstGeom>
          <a:noFill/>
        </p:spPr>
        <p:txBody>
          <a:bodyPr wrap="square" rtlCol="0">
            <a:spAutoFit/>
          </a:bodyPr>
          <a:lstStyle/>
          <a:p>
            <a:r>
              <a:rPr lang="fr-FR" sz="2000" b="1" u="sng" dirty="0"/>
              <a:t>Sont des clauses illicites à titre indicatif : </a:t>
            </a:r>
          </a:p>
          <a:p>
            <a:endParaRPr lang="fr-FR" sz="2000" dirty="0"/>
          </a:p>
          <a:p>
            <a:pPr marL="360000"/>
            <a:r>
              <a:rPr lang="fr-FR" sz="2000" dirty="0"/>
              <a:t>- une clause attributive de juridiction sauf pour les contrats de travail internationaux</a:t>
            </a:r>
          </a:p>
          <a:p>
            <a:pPr marL="360000"/>
            <a:r>
              <a:rPr lang="fr-FR" sz="2000" dirty="0"/>
              <a:t>- une clause de célibat </a:t>
            </a:r>
          </a:p>
          <a:p>
            <a:pPr marL="360000"/>
            <a:r>
              <a:rPr lang="fr-FR" sz="2000" dirty="0"/>
              <a:t>- une clause « couperet » de départ à la retraite</a:t>
            </a:r>
          </a:p>
          <a:p>
            <a:pPr marL="360000"/>
            <a:r>
              <a:rPr lang="fr-FR" sz="2000" dirty="0"/>
              <a:t>- une clause d'indexation de salaire </a:t>
            </a:r>
          </a:p>
          <a:p>
            <a:pPr marL="360000"/>
            <a:r>
              <a:rPr lang="fr-FR" sz="2000" dirty="0"/>
              <a:t>- une clause prévoyant une rémunération inférieure au Smic </a:t>
            </a:r>
          </a:p>
          <a:p>
            <a:pPr marL="360000"/>
            <a:r>
              <a:rPr lang="fr-FR" sz="2000" dirty="0"/>
              <a:t>- une clause restreignant la liberté syndicale  </a:t>
            </a:r>
          </a:p>
          <a:p>
            <a:pPr marL="360000"/>
            <a:r>
              <a:rPr lang="fr-FR" sz="2000" dirty="0"/>
              <a:t>- une clause de responsabilité financière du salarié  </a:t>
            </a:r>
          </a:p>
          <a:p>
            <a:pPr marL="360000"/>
            <a:r>
              <a:rPr lang="fr-FR" sz="2000" dirty="0"/>
              <a:t>- une clause résolutoire</a:t>
            </a:r>
          </a:p>
        </p:txBody>
      </p:sp>
    </p:spTree>
    <p:extLst>
      <p:ext uri="{BB962C8B-B14F-4D97-AF65-F5344CB8AC3E}">
        <p14:creationId xmlns:p14="http://schemas.microsoft.com/office/powerpoint/2010/main" val="896777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le principe de non-discrimination doit être observé à tous les stades de la procédure de recrutement. Depuis la rédaction de l'offre d'emploi jusqu'à la décision finale </a:t>
            </a:r>
            <a:r>
              <a:rPr lang="fr-FR" dirty="0" smtClean="0"/>
              <a:t>d'embauche</a:t>
            </a:r>
            <a:r>
              <a:rPr lang="fr-FR" dirty="0"/>
              <a:t>.</a:t>
            </a:r>
          </a:p>
        </p:txBody>
      </p:sp>
      <p:sp>
        <p:nvSpPr>
          <p:cNvPr id="3" name="Titre 2"/>
          <p:cNvSpPr>
            <a:spLocks noGrp="1"/>
          </p:cNvSpPr>
          <p:nvPr>
            <p:ph type="title"/>
          </p:nvPr>
        </p:nvSpPr>
        <p:spPr/>
        <p:txBody>
          <a:bodyPr>
            <a:normAutofit/>
          </a:bodyPr>
          <a:lstStyle/>
          <a:p>
            <a:pPr algn="ctr"/>
            <a:r>
              <a:rPr lang="fr-FR" sz="2800" dirty="0" smtClean="0"/>
              <a:t> </a:t>
            </a:r>
            <a:endParaRPr lang="fr-FR" sz="2800"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8</a:t>
            </a:fld>
            <a:endParaRPr lang="fr-FR"/>
          </a:p>
        </p:txBody>
      </p:sp>
    </p:spTree>
    <p:extLst>
      <p:ext uri="{BB962C8B-B14F-4D97-AF65-F5344CB8AC3E}">
        <p14:creationId xmlns:p14="http://schemas.microsoft.com/office/powerpoint/2010/main" val="4257869989"/>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863600" y="1280160"/>
            <a:ext cx="7132320" cy="3447098"/>
          </a:xfrm>
          <a:prstGeom prst="rect">
            <a:avLst/>
          </a:prstGeom>
          <a:noFill/>
        </p:spPr>
        <p:txBody>
          <a:bodyPr wrap="square" rtlCol="0">
            <a:spAutoFit/>
          </a:bodyPr>
          <a:lstStyle/>
          <a:p>
            <a:r>
              <a:rPr lang="fr-FR" u="sng" dirty="0"/>
              <a:t>C</a:t>
            </a:r>
            <a:r>
              <a:rPr lang="fr-FR" sz="2000" u="sng" dirty="0"/>
              <a:t>ertaines clauses sont générales et se retrouvent dans la quasi-totalité des contrats de travail :</a:t>
            </a:r>
          </a:p>
          <a:p>
            <a:endParaRPr lang="fr-FR" sz="2000" dirty="0"/>
          </a:p>
          <a:p>
            <a:pPr marL="630000">
              <a:buClr>
                <a:srgbClr val="660066"/>
              </a:buClr>
              <a:buSzPct val="120000"/>
              <a:buFont typeface="Lucida Grande"/>
              <a:buChar char="-"/>
            </a:pPr>
            <a:r>
              <a:rPr lang="fr-FR" sz="2000" dirty="0"/>
              <a:t>  </a:t>
            </a:r>
            <a:r>
              <a:rPr lang="fr-FR" sz="2000" b="1" dirty="0"/>
              <a:t>nature du contrat, </a:t>
            </a:r>
          </a:p>
          <a:p>
            <a:pPr marL="630000">
              <a:buClr>
                <a:srgbClr val="660066"/>
              </a:buClr>
              <a:buSzPct val="120000"/>
              <a:buFont typeface="Lucida Grande"/>
              <a:buChar char="-"/>
            </a:pPr>
            <a:r>
              <a:rPr lang="fr-FR" sz="2000" b="1" dirty="0"/>
              <a:t> période d'essai, </a:t>
            </a:r>
          </a:p>
          <a:p>
            <a:pPr marL="630000">
              <a:buClr>
                <a:srgbClr val="660066"/>
              </a:buClr>
              <a:buSzPct val="120000"/>
              <a:buFont typeface="Lucida Grande"/>
              <a:buChar char="-"/>
            </a:pPr>
            <a:r>
              <a:rPr lang="fr-FR" sz="2000" b="1" dirty="0"/>
              <a:t> date d'entrée en fonction du salarié, </a:t>
            </a:r>
          </a:p>
          <a:p>
            <a:pPr marL="630000">
              <a:buClr>
                <a:srgbClr val="660066"/>
              </a:buClr>
              <a:buSzPct val="120000"/>
              <a:buFont typeface="Lucida Grande"/>
              <a:buChar char="-"/>
            </a:pPr>
            <a:r>
              <a:rPr lang="fr-FR" sz="2000" b="1" dirty="0"/>
              <a:t> qualification et classification professionnelle,</a:t>
            </a:r>
          </a:p>
          <a:p>
            <a:pPr marL="630000">
              <a:buClr>
                <a:srgbClr val="660066"/>
              </a:buClr>
              <a:buSzPct val="120000"/>
              <a:buFont typeface="Lucida Grande"/>
              <a:buChar char="-"/>
            </a:pPr>
            <a:r>
              <a:rPr lang="fr-FR" sz="2000" b="1" dirty="0"/>
              <a:t> rémunération,</a:t>
            </a:r>
          </a:p>
          <a:p>
            <a:pPr marL="630000">
              <a:buClr>
                <a:srgbClr val="660066"/>
              </a:buClr>
              <a:buSzPct val="120000"/>
              <a:buFont typeface="Lucida Grande"/>
              <a:buChar char="-"/>
            </a:pPr>
            <a:r>
              <a:rPr lang="fr-FR" sz="2000" b="1" dirty="0"/>
              <a:t> horaire de travail, </a:t>
            </a:r>
          </a:p>
          <a:p>
            <a:pPr marL="630000">
              <a:buClr>
                <a:srgbClr val="660066"/>
              </a:buClr>
              <a:buSzPct val="120000"/>
              <a:buFont typeface="Lucida Grande"/>
              <a:buChar char="-"/>
            </a:pPr>
            <a:r>
              <a:rPr lang="fr-FR" sz="2000" b="1" dirty="0"/>
              <a:t> convention collective applicable.</a:t>
            </a:r>
          </a:p>
          <a:p>
            <a:pPr>
              <a:buFontTx/>
              <a:buChar char="-"/>
            </a:pPr>
            <a:endParaRPr lang="fr-FR" dirty="0"/>
          </a:p>
        </p:txBody>
      </p:sp>
    </p:spTree>
    <p:extLst>
      <p:ext uri="{BB962C8B-B14F-4D97-AF65-F5344CB8AC3E}">
        <p14:creationId xmlns:p14="http://schemas.microsoft.com/office/powerpoint/2010/main" val="110729702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u="sng" dirty="0">
                <a:solidFill>
                  <a:schemeClr val="tx1"/>
                </a:solidFill>
              </a:rPr>
              <a:t>La clause d'exclusivité</a:t>
            </a:r>
          </a:p>
        </p:txBody>
      </p:sp>
      <p:sp>
        <p:nvSpPr>
          <p:cNvPr id="3" name="Espace réservé du contenu 2"/>
          <p:cNvSpPr>
            <a:spLocks noGrp="1"/>
          </p:cNvSpPr>
          <p:nvPr>
            <p:ph sz="quarter" idx="1"/>
          </p:nvPr>
        </p:nvSpPr>
        <p:spPr>
          <a:xfrm>
            <a:off x="0" y="1648918"/>
            <a:ext cx="8805672" cy="4839874"/>
          </a:xfrm>
        </p:spPr>
        <p:txBody>
          <a:bodyPr>
            <a:normAutofit/>
          </a:bodyPr>
          <a:lstStyle/>
          <a:p>
            <a:r>
              <a:rPr lang="fr-FR" sz="2400" dirty="0"/>
              <a:t>Clause obligeant le salarié à consacrer l'exclusivité de son activité à l'employeur. </a:t>
            </a:r>
          </a:p>
          <a:p>
            <a:endParaRPr lang="fr-FR" sz="2400" dirty="0"/>
          </a:p>
          <a:p>
            <a:r>
              <a:rPr lang="fr-FR" sz="2400" dirty="0"/>
              <a:t>Portant atteinte à la liberté du travail, elle n'est valable que  :</a:t>
            </a:r>
          </a:p>
          <a:p>
            <a:pPr marL="1267200" lvl="1">
              <a:buClr>
                <a:srgbClr val="660066"/>
              </a:buClr>
              <a:buSzPct val="120000"/>
              <a:buFont typeface="Lucida Grande"/>
              <a:buChar char="-"/>
            </a:pPr>
            <a:r>
              <a:rPr lang="fr-FR" sz="2400" dirty="0"/>
              <a:t>si elle est </a:t>
            </a:r>
            <a:r>
              <a:rPr lang="fr-FR" sz="2400" b="1" dirty="0"/>
              <a:t>indispensable à la protection des intérêts légitimes de l'entreprise,</a:t>
            </a:r>
          </a:p>
          <a:p>
            <a:pPr marL="1267200" lvl="1">
              <a:buClr>
                <a:srgbClr val="660066"/>
              </a:buClr>
              <a:buSzPct val="120000"/>
              <a:buFont typeface="Lucida Grande"/>
              <a:buChar char="-"/>
            </a:pPr>
            <a:r>
              <a:rPr lang="fr-FR" sz="2400" dirty="0"/>
              <a:t>et si elle est </a:t>
            </a:r>
            <a:r>
              <a:rPr lang="fr-FR" sz="2400" b="1" dirty="0"/>
              <a:t>justifiée par la nature de la tâche à accomplir et proportionnée au but recherché.</a:t>
            </a:r>
          </a:p>
          <a:p>
            <a:pPr lvl="1"/>
            <a:endParaRPr lang="fr-FR" sz="2400" b="1" dirty="0"/>
          </a:p>
          <a:p>
            <a:pPr lvl="1">
              <a:buNone/>
            </a:pPr>
            <a:r>
              <a:rPr lang="fr-FR" sz="2400" dirty="0">
                <a:solidFill>
                  <a:schemeClr val="accent3"/>
                </a:solidFill>
              </a:rPr>
              <a:t> </a:t>
            </a:r>
            <a:r>
              <a:rPr lang="fr-FR" sz="2400" dirty="0">
                <a:solidFill>
                  <a:schemeClr val="accent3"/>
                </a:solidFill>
                <a:hlinkClick r:id="rId2">
                  <a:extLst>
                    <a:ext uri="{A12FA001-AC4F-418D-AE19-62706E023703}">
                      <ahyp:hlinkClr xmlns:ahyp="http://schemas.microsoft.com/office/drawing/2018/hyperlinkcolor" xmlns="" val="tx"/>
                    </a:ext>
                  </a:extLst>
                </a:hlinkClick>
              </a:rPr>
              <a:t>Cass. soc. 11-7-2000 n° 98-40.143 :  RJS 11/00 n° 1155</a:t>
            </a:r>
            <a:endParaRPr lang="fr-FR" sz="2400" dirty="0">
              <a:solidFill>
                <a:schemeClr val="accent3"/>
              </a:solidFill>
            </a:endParaRPr>
          </a:p>
        </p:txBody>
      </p:sp>
    </p:spTree>
    <p:extLst>
      <p:ext uri="{BB962C8B-B14F-4D97-AF65-F5344CB8AC3E}">
        <p14:creationId xmlns:p14="http://schemas.microsoft.com/office/powerpoint/2010/main" val="361073894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u="sng" dirty="0">
                <a:solidFill>
                  <a:schemeClr val="tx1"/>
                </a:solidFill>
              </a:rPr>
              <a:t>La clause d'exclusivité</a:t>
            </a:r>
          </a:p>
        </p:txBody>
      </p:sp>
      <p:sp>
        <p:nvSpPr>
          <p:cNvPr id="3" name="Espace réservé du contenu 2"/>
          <p:cNvSpPr>
            <a:spLocks noGrp="1"/>
          </p:cNvSpPr>
          <p:nvPr>
            <p:ph sz="quarter" idx="1"/>
          </p:nvPr>
        </p:nvSpPr>
        <p:spPr/>
        <p:txBody>
          <a:bodyPr>
            <a:normAutofit/>
          </a:bodyPr>
          <a:lstStyle/>
          <a:p>
            <a:r>
              <a:rPr lang="fr-FR" dirty="0"/>
              <a:t>La rédaction de la clause d’exclusivité doit être suffisamment précise pour permettre de connaître les limites de la restriction et vérifier si elle est justifiée et proportionnée.</a:t>
            </a:r>
          </a:p>
          <a:p>
            <a:pPr marL="0" indent="0">
              <a:buNone/>
            </a:pPr>
            <a:endParaRPr lang="fr-FR" sz="2400" b="1" dirty="0"/>
          </a:p>
          <a:p>
            <a:pPr lvl="1">
              <a:buNone/>
            </a:pPr>
            <a:r>
              <a:rPr lang="fr-FR" sz="2400" b="1" dirty="0">
                <a:solidFill>
                  <a:schemeClr val="accent3"/>
                </a:solidFill>
              </a:rPr>
              <a:t> </a:t>
            </a:r>
            <a:r>
              <a:rPr lang="fr-FR" sz="2400" dirty="0" err="1">
                <a:solidFill>
                  <a:schemeClr val="accent3"/>
                </a:solidFill>
              </a:rPr>
              <a:t>Cass</a:t>
            </a:r>
            <a:r>
              <a:rPr lang="fr-FR" sz="2400" dirty="0">
                <a:solidFill>
                  <a:schemeClr val="accent3"/>
                </a:solidFill>
              </a:rPr>
              <a:t>. soc. 16 mai 2018, n° 16-25.272 </a:t>
            </a:r>
          </a:p>
        </p:txBody>
      </p:sp>
    </p:spTree>
    <p:extLst>
      <p:ext uri="{BB962C8B-B14F-4D97-AF65-F5344CB8AC3E}">
        <p14:creationId xmlns:p14="http://schemas.microsoft.com/office/powerpoint/2010/main" val="11161217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u="sng" dirty="0">
                <a:solidFill>
                  <a:schemeClr val="tx1"/>
                </a:solidFill>
              </a:rPr>
              <a:t>La clause de responsabilité financière</a:t>
            </a:r>
          </a:p>
        </p:txBody>
      </p:sp>
      <p:sp>
        <p:nvSpPr>
          <p:cNvPr id="3" name="Espace réservé du contenu 2"/>
          <p:cNvSpPr>
            <a:spLocks noGrp="1"/>
          </p:cNvSpPr>
          <p:nvPr>
            <p:ph sz="quarter" idx="1"/>
          </p:nvPr>
        </p:nvSpPr>
        <p:spPr/>
        <p:txBody>
          <a:bodyPr>
            <a:normAutofit/>
          </a:bodyPr>
          <a:lstStyle/>
          <a:p>
            <a:r>
              <a:rPr lang="fr-FR" sz="2400" dirty="0"/>
              <a:t>Elle permet à l'employeur d'obtenir réparation du préjudice que lui a causé le salarié.</a:t>
            </a:r>
          </a:p>
          <a:p>
            <a:endParaRPr lang="fr-FR" sz="2400" dirty="0"/>
          </a:p>
          <a:p>
            <a:r>
              <a:rPr lang="fr-FR" sz="2400" dirty="0"/>
              <a:t> Elle ne peut produire effet, quels qu'en soient les termes, </a:t>
            </a:r>
            <a:r>
              <a:rPr lang="fr-FR" sz="2400" b="1" dirty="0"/>
              <a:t>qu'en cas de faute lourde du salarié</a:t>
            </a:r>
          </a:p>
          <a:p>
            <a:endParaRPr lang="fr-FR" sz="2400" b="1" dirty="0"/>
          </a:p>
          <a:p>
            <a:pPr marL="0" indent="0">
              <a:buNone/>
            </a:pPr>
            <a:r>
              <a:rPr lang="fr-FR" sz="2400" b="1" dirty="0"/>
              <a:t>  	</a:t>
            </a:r>
            <a:r>
              <a:rPr lang="fr-FR" sz="2400" dirty="0" err="1">
                <a:solidFill>
                  <a:schemeClr val="accent3"/>
                </a:solidFill>
              </a:rPr>
              <a:t>Cass</a:t>
            </a:r>
            <a:r>
              <a:rPr lang="fr-FR" sz="2400" dirty="0">
                <a:solidFill>
                  <a:schemeClr val="accent3"/>
                </a:solidFill>
              </a:rPr>
              <a:t>. soc. 10-11-1992 n° 89-40.523</a:t>
            </a:r>
          </a:p>
        </p:txBody>
      </p:sp>
    </p:spTree>
    <p:extLst>
      <p:ext uri="{BB962C8B-B14F-4D97-AF65-F5344CB8AC3E}">
        <p14:creationId xmlns:p14="http://schemas.microsoft.com/office/powerpoint/2010/main" val="307484264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85000" lnSpcReduction="20000"/>
          </a:bodyPr>
          <a:lstStyle/>
          <a:p>
            <a:r>
              <a:rPr lang="fr-FR" dirty="0" smtClean="0"/>
              <a:t>L'employeur </a:t>
            </a:r>
            <a:r>
              <a:rPr lang="fr-FR" dirty="0"/>
              <a:t>est en droit, dans le cadre de son pouvoir de direction :</a:t>
            </a:r>
          </a:p>
          <a:p>
            <a:r>
              <a:rPr lang="fr-FR" dirty="0"/>
              <a:t>de procéder à la </a:t>
            </a:r>
            <a:r>
              <a:rPr lang="fr-FR" b="1" dirty="0"/>
              <a:t>réorganisation des tâches et des responsabilités</a:t>
            </a:r>
            <a:r>
              <a:rPr lang="fr-FR" dirty="0"/>
              <a:t> confiées à un salarié, dès lors qu'elles sont conformes à sa qualification et que restent inchangées sa classification et sa rémunération ;</a:t>
            </a:r>
          </a:p>
          <a:p>
            <a:r>
              <a:rPr lang="fr-FR" dirty="0"/>
              <a:t>de </a:t>
            </a:r>
            <a:r>
              <a:rPr lang="fr-FR" b="1" dirty="0"/>
              <a:t>fixer et modifier les objectifs</a:t>
            </a:r>
            <a:r>
              <a:rPr lang="fr-FR" dirty="0"/>
              <a:t> des salariés, sans porter atteinte au contrat de travail, dès lors que le niveau de rémunération variable qui en dépend est maintenu ;</a:t>
            </a:r>
          </a:p>
          <a:p>
            <a:r>
              <a:rPr lang="fr-FR" dirty="0"/>
              <a:t>d'instaurer une </a:t>
            </a:r>
            <a:r>
              <a:rPr lang="fr-FR" b="1" dirty="0"/>
              <a:t>nouvelle répartition du travail sur la journée</a:t>
            </a:r>
            <a:r>
              <a:rPr lang="fr-FR" dirty="0"/>
              <a:t> (y compris le samedi), sauf atteinte excessive au droit du salarié au respect de sa vie personnelle et familiale ou à son droit au repos.</a:t>
            </a:r>
          </a:p>
          <a:p>
            <a:endParaRPr lang="fr-FR" dirty="0"/>
          </a:p>
        </p:txBody>
      </p:sp>
      <p:sp>
        <p:nvSpPr>
          <p:cNvPr id="3" name="Espace réservé du numéro de diapositive 2"/>
          <p:cNvSpPr>
            <a:spLocks noGrp="1"/>
          </p:cNvSpPr>
          <p:nvPr>
            <p:ph type="sldNum" sz="quarter" idx="12"/>
          </p:nvPr>
        </p:nvSpPr>
        <p:spPr/>
        <p:txBody>
          <a:bodyPr/>
          <a:lstStyle/>
          <a:p>
            <a:fld id="{6ABB9615-BA1F-4444-94D3-BA4F7D5B02AF}" type="slidenum">
              <a:rPr lang="fr-FR" smtClean="0"/>
              <a:t>84</a:t>
            </a:fld>
            <a:endParaRPr lang="fr-FR"/>
          </a:p>
        </p:txBody>
      </p:sp>
      <p:sp>
        <p:nvSpPr>
          <p:cNvPr id="4" name="Titre 3"/>
          <p:cNvSpPr>
            <a:spLocks noGrp="1"/>
          </p:cNvSpPr>
          <p:nvPr>
            <p:ph type="title"/>
          </p:nvPr>
        </p:nvSpPr>
        <p:spPr/>
        <p:txBody>
          <a:bodyPr>
            <a:normAutofit/>
          </a:bodyPr>
          <a:lstStyle/>
          <a:p>
            <a:r>
              <a:rPr lang="fr-FR" sz="3100" dirty="0"/>
              <a:t>Ce qui relève du pouvoir de direction de </a:t>
            </a:r>
            <a:r>
              <a:rPr lang="fr-FR" sz="3100" dirty="0" smtClean="0"/>
              <a:t>l'employeur</a:t>
            </a:r>
            <a:endParaRPr lang="fr-FR" dirty="0"/>
          </a:p>
        </p:txBody>
      </p:sp>
    </p:spTree>
    <p:extLst>
      <p:ext uri="{BB962C8B-B14F-4D97-AF65-F5344CB8AC3E}">
        <p14:creationId xmlns:p14="http://schemas.microsoft.com/office/powerpoint/2010/main" val="529889614"/>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481328"/>
            <a:ext cx="8229600" cy="4900000"/>
          </a:xfrm>
        </p:spPr>
        <p:txBody>
          <a:bodyPr>
            <a:normAutofit fontScale="92500" lnSpcReduction="20000"/>
          </a:bodyPr>
          <a:lstStyle/>
          <a:p>
            <a:r>
              <a:rPr lang="fr-FR" b="1" dirty="0"/>
              <a:t>L’employeur peut changer les conditions de travail</a:t>
            </a:r>
            <a:r>
              <a:rPr lang="fr-FR" dirty="0"/>
              <a:t> de ses salariés dans le respect de certaines limites, il doit notamment agir en toute bonne foi et dans l’intérêt de l’entreprise</a:t>
            </a:r>
            <a:r>
              <a:rPr lang="fr-FR" dirty="0" smtClean="0"/>
              <a:t>.</a:t>
            </a:r>
          </a:p>
          <a:p>
            <a:r>
              <a:rPr lang="fr-FR" dirty="0"/>
              <a:t>Par principe, le changement des conditions de travail ne nécessite pas l’accord du salarié. Cependant, si ce simple changement entraine une modification d’un élément essentiel du </a:t>
            </a:r>
            <a:r>
              <a:rPr lang="fr-FR" u="sng" dirty="0">
                <a:hlinkClick r:id="rId2"/>
              </a:rPr>
              <a:t>contrat de travail</a:t>
            </a:r>
            <a:r>
              <a:rPr lang="fr-FR" dirty="0"/>
              <a:t>, l’employeur devra appliquer la </a:t>
            </a:r>
            <a:r>
              <a:rPr lang="fr-FR" b="1" dirty="0"/>
              <a:t>procédure de modification du contrat de travail</a:t>
            </a:r>
            <a:r>
              <a:rPr lang="fr-FR" dirty="0"/>
              <a:t>.</a:t>
            </a:r>
          </a:p>
          <a:p>
            <a:r>
              <a:rPr lang="fr-FR" dirty="0"/>
              <a:t>Ce sera par exemple le cas si le changement de tâches du salarié entraîne pour lui une perte de responsabilités ou affecte le montant de sa rémunération.</a:t>
            </a:r>
          </a:p>
          <a:p>
            <a:pPr marL="109728" indent="0">
              <a:buNone/>
            </a:pPr>
            <a:endParaRPr lang="fr-FR" dirty="0"/>
          </a:p>
        </p:txBody>
      </p:sp>
      <p:sp>
        <p:nvSpPr>
          <p:cNvPr id="3" name="Espace réservé du numéro de diapositive 2"/>
          <p:cNvSpPr>
            <a:spLocks noGrp="1"/>
          </p:cNvSpPr>
          <p:nvPr>
            <p:ph type="sldNum" sz="quarter" idx="12"/>
          </p:nvPr>
        </p:nvSpPr>
        <p:spPr/>
        <p:txBody>
          <a:bodyPr/>
          <a:lstStyle/>
          <a:p>
            <a:fld id="{6ABB9615-BA1F-4444-94D3-BA4F7D5B02AF}" type="slidenum">
              <a:rPr lang="fr-FR" smtClean="0"/>
              <a:t>85</a:t>
            </a:fld>
            <a:endParaRPr lang="fr-FR"/>
          </a:p>
        </p:txBody>
      </p:sp>
      <p:sp>
        <p:nvSpPr>
          <p:cNvPr id="4" name="Titre 3"/>
          <p:cNvSpPr>
            <a:spLocks noGrp="1"/>
          </p:cNvSpPr>
          <p:nvPr>
            <p:ph type="title"/>
          </p:nvPr>
        </p:nvSpPr>
        <p:spPr/>
        <p:txBody>
          <a:bodyPr/>
          <a:lstStyle/>
          <a:p>
            <a:endParaRPr lang="fr-FR"/>
          </a:p>
        </p:txBody>
      </p:sp>
    </p:spTree>
    <p:extLst>
      <p:ext uri="{BB962C8B-B14F-4D97-AF65-F5344CB8AC3E}">
        <p14:creationId xmlns:p14="http://schemas.microsoft.com/office/powerpoint/2010/main" val="603696108"/>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Un salarié qui s’oppose à un </a:t>
            </a:r>
            <a:r>
              <a:rPr lang="fr-FR" b="1" dirty="0"/>
              <a:t>simple changement de ses conditions de travail</a:t>
            </a:r>
            <a:r>
              <a:rPr lang="fr-FR" dirty="0"/>
              <a:t> sans motif légitime </a:t>
            </a:r>
            <a:r>
              <a:rPr lang="fr-FR" dirty="0" smtClean="0"/>
              <a:t>s’expose </a:t>
            </a:r>
            <a:r>
              <a:rPr lang="fr-FR" dirty="0"/>
              <a:t>à une </a:t>
            </a:r>
            <a:r>
              <a:rPr lang="fr-FR" u="sng" dirty="0">
                <a:hlinkClick r:id="rId2"/>
              </a:rPr>
              <a:t>sanction disciplinaire</a:t>
            </a:r>
            <a:r>
              <a:rPr lang="fr-FR" dirty="0"/>
              <a:t> pouvant aller jusqu’au </a:t>
            </a:r>
            <a:r>
              <a:rPr lang="fr-FR" b="1" dirty="0"/>
              <a:t>licenciement pour faute grave</a:t>
            </a:r>
            <a:r>
              <a:rPr lang="fr-FR" dirty="0"/>
              <a:t>.</a:t>
            </a:r>
          </a:p>
        </p:txBody>
      </p:sp>
      <p:sp>
        <p:nvSpPr>
          <p:cNvPr id="3" name="Espace réservé du numéro de diapositive 2"/>
          <p:cNvSpPr>
            <a:spLocks noGrp="1"/>
          </p:cNvSpPr>
          <p:nvPr>
            <p:ph type="sldNum" sz="quarter" idx="12"/>
          </p:nvPr>
        </p:nvSpPr>
        <p:spPr/>
        <p:txBody>
          <a:bodyPr/>
          <a:lstStyle/>
          <a:p>
            <a:fld id="{6ABB9615-BA1F-4444-94D3-BA4F7D5B02AF}" type="slidenum">
              <a:rPr lang="fr-FR" smtClean="0"/>
              <a:t>86</a:t>
            </a:fld>
            <a:endParaRPr lang="fr-FR"/>
          </a:p>
        </p:txBody>
      </p:sp>
      <p:sp>
        <p:nvSpPr>
          <p:cNvPr id="4" name="Titre 3"/>
          <p:cNvSpPr>
            <a:spLocks noGrp="1"/>
          </p:cNvSpPr>
          <p:nvPr>
            <p:ph type="title"/>
          </p:nvPr>
        </p:nvSpPr>
        <p:spPr/>
        <p:txBody>
          <a:bodyPr/>
          <a:lstStyle/>
          <a:p>
            <a:endParaRPr lang="fr-FR"/>
          </a:p>
        </p:txBody>
      </p:sp>
    </p:spTree>
    <p:extLst>
      <p:ext uri="{BB962C8B-B14F-4D97-AF65-F5344CB8AC3E}">
        <p14:creationId xmlns:p14="http://schemas.microsoft.com/office/powerpoint/2010/main" val="2352686127"/>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a:p>
        </p:txBody>
      </p:sp>
      <p:sp>
        <p:nvSpPr>
          <p:cNvPr id="3" name="Espace réservé du numéro de diapositive 2"/>
          <p:cNvSpPr>
            <a:spLocks noGrp="1"/>
          </p:cNvSpPr>
          <p:nvPr>
            <p:ph type="sldNum" sz="quarter" idx="12"/>
          </p:nvPr>
        </p:nvSpPr>
        <p:spPr/>
        <p:txBody>
          <a:bodyPr/>
          <a:lstStyle/>
          <a:p>
            <a:fld id="{6ABB9615-BA1F-4444-94D3-BA4F7D5B02AF}" type="slidenum">
              <a:rPr lang="fr-FR" smtClean="0"/>
              <a:t>87</a:t>
            </a:fld>
            <a:endParaRPr lang="fr-FR"/>
          </a:p>
        </p:txBody>
      </p:sp>
      <p:sp>
        <p:nvSpPr>
          <p:cNvPr id="4" name="Titre 3"/>
          <p:cNvSpPr>
            <a:spLocks noGrp="1"/>
          </p:cNvSpPr>
          <p:nvPr>
            <p:ph type="title"/>
          </p:nvPr>
        </p:nvSpPr>
        <p:spPr/>
        <p:txBody>
          <a:bodyPr/>
          <a:lstStyle/>
          <a:p>
            <a:endParaRPr lang="fr-FR"/>
          </a:p>
        </p:txBody>
      </p:sp>
    </p:spTree>
    <p:extLst>
      <p:ext uri="{BB962C8B-B14F-4D97-AF65-F5344CB8AC3E}">
        <p14:creationId xmlns:p14="http://schemas.microsoft.com/office/powerpoint/2010/main" val="3873541383"/>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lnSpcReduction="20000"/>
          </a:bodyPr>
          <a:lstStyle/>
          <a:p>
            <a:r>
              <a:rPr lang="fr-FR" b="1" dirty="0"/>
              <a:t>Le cumul de plusieurs activités salariées est possible dès lors que les dispositions relatives à la durée maximale du travail sont respectées et que ce cumul ne conduit pas à une violation par le salarié des obligations de loyauté, de confidentialité et de non-concurrence. Autrement dit, une personne peut en principe entrer au service de plusieurs employeurs. Il existe toutefois certaines incompatibilités tenant notamment à l'exercice d'un emploi public et d'une activité privée à caractère lucratif</a:t>
            </a:r>
            <a:r>
              <a:rPr lang="fr-FR" dirty="0" smtClean="0"/>
              <a:t>.</a:t>
            </a:r>
            <a:endParaRPr lang="fr-FR" dirty="0"/>
          </a:p>
          <a:p>
            <a:r>
              <a:rPr lang="da-DK" dirty="0"/>
              <a:t>Textes : C. trav., art. L. 8261-1 à C. trav., art. L. 8261-3 ; C. trav., art. R. 8262-1 ; C. trav., art. R. 8262-2.</a:t>
            </a:r>
          </a:p>
          <a:p>
            <a:endParaRPr lang="fr-FR" dirty="0"/>
          </a:p>
        </p:txBody>
      </p:sp>
      <p:sp>
        <p:nvSpPr>
          <p:cNvPr id="3" name="Titre 2"/>
          <p:cNvSpPr>
            <a:spLocks noGrp="1"/>
          </p:cNvSpPr>
          <p:nvPr>
            <p:ph type="title"/>
          </p:nvPr>
        </p:nvSpPr>
        <p:spPr/>
        <p:txBody>
          <a:bodyPr>
            <a:normAutofit/>
          </a:bodyPr>
          <a:lstStyle/>
          <a:p>
            <a:pPr algn="ctr"/>
            <a:r>
              <a:rPr lang="fr-FR" sz="2800" dirty="0" smtClean="0"/>
              <a:t>Cumul d’emploi</a:t>
            </a:r>
            <a:endParaRPr lang="fr-FR" sz="2800"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88</a:t>
            </a:fld>
            <a:endParaRPr lang="fr-FR"/>
          </a:p>
        </p:txBody>
      </p:sp>
    </p:spTree>
    <p:extLst>
      <p:ext uri="{BB962C8B-B14F-4D97-AF65-F5344CB8AC3E}">
        <p14:creationId xmlns:p14="http://schemas.microsoft.com/office/powerpoint/2010/main" val="201307232"/>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a:bodyPr>
          <a:lstStyle/>
          <a:p>
            <a:r>
              <a:rPr lang="fr-FR" b="1" dirty="0"/>
              <a:t>Les dispositions légales n'interdisent pas à une personne d'être titulaire de plusieurs contrats de travail et de travailler ainsi pour plusieurs employeurs. Le cumul est admis, sous la seule réserve de ne pas dépasser la durée maximale du travail autorisée (C. </a:t>
            </a:r>
            <a:r>
              <a:rPr lang="fr-FR" b="1" dirty="0" err="1"/>
              <a:t>trav</a:t>
            </a:r>
            <a:r>
              <a:rPr lang="fr-FR" b="1" dirty="0"/>
              <a:t>., art. L. 8261-1</a:t>
            </a:r>
            <a:r>
              <a:rPr lang="fr-FR" b="1" dirty="0" smtClean="0"/>
              <a:t>)</a:t>
            </a:r>
          </a:p>
          <a:p>
            <a:r>
              <a:rPr lang="fr-FR" b="1" dirty="0"/>
              <a:t>– </a:t>
            </a:r>
            <a:r>
              <a:rPr lang="fr-FR" b="1" dirty="0" smtClean="0"/>
              <a:t>10 </a:t>
            </a:r>
            <a:r>
              <a:rPr lang="fr-FR" b="1" dirty="0"/>
              <a:t>heures par jour (C. </a:t>
            </a:r>
            <a:r>
              <a:rPr lang="fr-FR" b="1" dirty="0" err="1"/>
              <a:t>trav</a:t>
            </a:r>
            <a:r>
              <a:rPr lang="fr-FR" b="1" dirty="0"/>
              <a:t>., art. L. 3121-18) ;</a:t>
            </a:r>
          </a:p>
          <a:p>
            <a:r>
              <a:rPr lang="fr-FR" b="1" dirty="0"/>
              <a:t>– 48 heures par semaine et, en tout état de cause, 44 heures sur 12 semaines consécutives (C. </a:t>
            </a:r>
            <a:r>
              <a:rPr lang="fr-FR" b="1" dirty="0" err="1"/>
              <a:t>trav</a:t>
            </a:r>
            <a:r>
              <a:rPr lang="fr-FR" b="1" dirty="0"/>
              <a:t>., art. L. 3121-20 ; C. </a:t>
            </a:r>
            <a:r>
              <a:rPr lang="fr-FR" b="1" dirty="0" err="1"/>
              <a:t>trav</a:t>
            </a:r>
            <a:r>
              <a:rPr lang="fr-FR" b="1" dirty="0"/>
              <a:t>., art. L. 3121-22 ; </a:t>
            </a:r>
            <a:r>
              <a:rPr lang="fr-FR" b="1" dirty="0" smtClean="0"/>
              <a:t>)</a:t>
            </a:r>
            <a:endParaRPr lang="fr-FR" dirty="0"/>
          </a:p>
        </p:txBody>
      </p:sp>
      <p:sp>
        <p:nvSpPr>
          <p:cNvPr id="3" name="Titre 2"/>
          <p:cNvSpPr>
            <a:spLocks noGrp="1"/>
          </p:cNvSpPr>
          <p:nvPr>
            <p:ph type="title"/>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89</a:t>
            </a:fld>
            <a:endParaRPr lang="fr-FR"/>
          </a:p>
        </p:txBody>
      </p:sp>
    </p:spTree>
    <p:extLst>
      <p:ext uri="{BB962C8B-B14F-4D97-AF65-F5344CB8AC3E}">
        <p14:creationId xmlns:p14="http://schemas.microsoft.com/office/powerpoint/2010/main" val="27359281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85000" lnSpcReduction="20000"/>
          </a:bodyPr>
          <a:lstStyle/>
          <a:p>
            <a:endParaRPr lang="fr-FR" dirty="0"/>
          </a:p>
          <a:p>
            <a:r>
              <a:rPr lang="fr-FR" dirty="0"/>
              <a:t>Il n'existe aucune limite d'âge supérieure. En revanche, un jeune ne peut être embauché avant 16 ans et, tant qu'il n'est pas majeur ou émancipé, il lui faut une autorisation de son représentant légal (père, mère, tuteur, etc</a:t>
            </a:r>
            <a:r>
              <a:rPr lang="fr-FR" dirty="0" smtClean="0"/>
              <a:t>.).</a:t>
            </a:r>
          </a:p>
          <a:p>
            <a:endParaRPr lang="fr-FR" dirty="0"/>
          </a:p>
          <a:p>
            <a:pPr fontAlgn="base"/>
            <a:r>
              <a:rPr lang="fr-FR" b="1" dirty="0" smtClean="0"/>
              <a:t> L</a:t>
            </a:r>
            <a:r>
              <a:rPr lang="fr-FR" dirty="0" smtClean="0"/>
              <a:t>orsque </a:t>
            </a:r>
            <a:r>
              <a:rPr lang="fr-FR" dirty="0"/>
              <a:t>le salarié avait atteint, au moment de son engagement, l’âge </a:t>
            </a:r>
            <a:r>
              <a:rPr lang="fr-FR" dirty="0" smtClean="0"/>
              <a:t>(70 ans) permettant </a:t>
            </a:r>
            <a:r>
              <a:rPr lang="fr-FR" dirty="0"/>
              <a:t>à l’employeur de le mettre à la retraite sans son accord en application de l’article L. 1237-5 du code du travail, son âge ne peut constituer un motif permettant à l’employeur de mettre fin au contrat de travail</a:t>
            </a:r>
            <a:r>
              <a:rPr lang="fr-FR" dirty="0" smtClean="0"/>
              <a:t>. Soc</a:t>
            </a:r>
            <a:r>
              <a:rPr lang="fr-FR" dirty="0"/>
              <a:t>. – 17 avril 2019. N° 17-29.017.</a:t>
            </a:r>
          </a:p>
          <a:p>
            <a:endParaRPr lang="fr-FR" dirty="0"/>
          </a:p>
        </p:txBody>
      </p:sp>
      <p:sp>
        <p:nvSpPr>
          <p:cNvPr id="3" name="Titre 2"/>
          <p:cNvSpPr>
            <a:spLocks noGrp="1"/>
          </p:cNvSpPr>
          <p:nvPr>
            <p:ph type="title"/>
          </p:nvPr>
        </p:nvSpPr>
        <p:spPr/>
        <p:txBody>
          <a:bodyPr>
            <a:normAutofit/>
          </a:bodyPr>
          <a:lstStyle/>
          <a:p>
            <a:pPr algn="ctr"/>
            <a:r>
              <a:rPr lang="fr-FR" sz="2800" dirty="0"/>
              <a:t>Y </a:t>
            </a:r>
            <a:r>
              <a:rPr lang="fr-FR" sz="2800" dirty="0" err="1"/>
              <a:t>a-t-il</a:t>
            </a:r>
            <a:r>
              <a:rPr lang="fr-FR" sz="2800" dirty="0"/>
              <a:t> des limites d'âge à respecter pour embaucher un salarié </a:t>
            </a:r>
            <a:r>
              <a:rPr lang="fr-FR" sz="2800" dirty="0" smtClean="0"/>
              <a:t>? </a:t>
            </a:r>
            <a:endParaRPr lang="fr-FR" sz="2800"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9</a:t>
            </a:fld>
            <a:endParaRPr lang="fr-FR"/>
          </a:p>
        </p:txBody>
      </p:sp>
    </p:spTree>
    <p:extLst>
      <p:ext uri="{BB962C8B-B14F-4D97-AF65-F5344CB8AC3E}">
        <p14:creationId xmlns:p14="http://schemas.microsoft.com/office/powerpoint/2010/main" val="42578699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a:bodyPr>
          <a:lstStyle/>
          <a:p>
            <a:r>
              <a:rPr lang="fr-FR" dirty="0"/>
              <a:t>une clause subordonnant l'exercice d'une autre activité professionnelle par un salarié à temps partiel à une autorisation préalable de l'employeur porte atteinte au principe fondamental du libre exercice d'une activité professionnelle et n'est valable que si elle est à la fois indispensable à la protection des intérêts légitimes de l'entreprise, justifiée par la nature de la tâche à accomplir et proportionnée au but recherché (C. </a:t>
            </a:r>
            <a:r>
              <a:rPr lang="fr-FR" dirty="0" err="1"/>
              <a:t>trav</a:t>
            </a:r>
            <a:r>
              <a:rPr lang="fr-FR" dirty="0"/>
              <a:t>., art. L. 1121-1 ; </a:t>
            </a:r>
            <a:r>
              <a:rPr lang="fr-FR" dirty="0" err="1"/>
              <a:t>Cass</a:t>
            </a:r>
            <a:r>
              <a:rPr lang="fr-FR" dirty="0"/>
              <a:t>. soc., 16 sept. 2009, no 07-45.346).</a:t>
            </a:r>
          </a:p>
        </p:txBody>
      </p:sp>
      <p:sp>
        <p:nvSpPr>
          <p:cNvPr id="3" name="Titre 2"/>
          <p:cNvSpPr>
            <a:spLocks noGrp="1"/>
          </p:cNvSpPr>
          <p:nvPr>
            <p:ph type="title"/>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90</a:t>
            </a:fld>
            <a:endParaRPr lang="fr-FR"/>
          </a:p>
        </p:txBody>
      </p:sp>
    </p:spTree>
    <p:extLst>
      <p:ext uri="{BB962C8B-B14F-4D97-AF65-F5344CB8AC3E}">
        <p14:creationId xmlns:p14="http://schemas.microsoft.com/office/powerpoint/2010/main" val="1503831572"/>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77500" lnSpcReduction="20000"/>
          </a:bodyPr>
          <a:lstStyle/>
          <a:p>
            <a:r>
              <a:rPr lang="fr-FR" dirty="0"/>
              <a:t>Les dispositions légales permettent toutefois de cumuler une activité salariée, sans aucune limitation quant à la durée maximale du travail, avec :</a:t>
            </a:r>
          </a:p>
          <a:p>
            <a:endParaRPr lang="fr-FR" dirty="0"/>
          </a:p>
          <a:p>
            <a:r>
              <a:rPr lang="fr-FR" dirty="0"/>
              <a:t>– des travaux d'ordre scientifique, littéraire ou artistique et des concours apportés aux œuvres d'intérêt général, notamment d'enseignement, d'éducation ou de bienfaisance ;</a:t>
            </a:r>
          </a:p>
          <a:p>
            <a:r>
              <a:rPr lang="fr-FR" dirty="0"/>
              <a:t>– des travaux effectués pour son propre compte ou à titre gratuit sous forme d'une entraide bénévole ;</a:t>
            </a:r>
          </a:p>
          <a:p>
            <a:r>
              <a:rPr lang="fr-FR" dirty="0"/>
              <a:t>– des travaux ménagers de peu d'importance effectués chez des particuliers pour leurs besoins personnels ;</a:t>
            </a:r>
          </a:p>
          <a:p>
            <a:r>
              <a:rPr lang="fr-FR" dirty="0"/>
              <a:t>– des travaux d'extrême urgence dont l'exécution immédiate est nécessaire pour prévenir des accidents imminents ou organiser des mesures de sauvetage (C. </a:t>
            </a:r>
            <a:r>
              <a:rPr lang="fr-FR" dirty="0" err="1"/>
              <a:t>trav</a:t>
            </a:r>
            <a:r>
              <a:rPr lang="fr-FR" dirty="0"/>
              <a:t>., art. L. 8261-3).</a:t>
            </a:r>
          </a:p>
          <a:p>
            <a:endParaRPr lang="fr-FR" dirty="0"/>
          </a:p>
        </p:txBody>
      </p:sp>
      <p:sp>
        <p:nvSpPr>
          <p:cNvPr id="3" name="Titre 2"/>
          <p:cNvSpPr>
            <a:spLocks noGrp="1"/>
          </p:cNvSpPr>
          <p:nvPr>
            <p:ph type="title"/>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91</a:t>
            </a:fld>
            <a:endParaRPr lang="fr-FR"/>
          </a:p>
        </p:txBody>
      </p:sp>
    </p:spTree>
    <p:extLst>
      <p:ext uri="{BB962C8B-B14F-4D97-AF65-F5344CB8AC3E}">
        <p14:creationId xmlns:p14="http://schemas.microsoft.com/office/powerpoint/2010/main" val="3761770155"/>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92500"/>
          </a:bodyPr>
          <a:lstStyle/>
          <a:p>
            <a:r>
              <a:rPr lang="fr-FR" dirty="0"/>
              <a:t>En cas de cumul d'emplois salariés occasionnant un dépassement de la durée maximale du travail, l'employeur encourt une peine d'amende de 1 500 euros, portée à 3 000 euros en cas de récidive (C. </a:t>
            </a:r>
            <a:r>
              <a:rPr lang="fr-FR" dirty="0" err="1"/>
              <a:t>trav</a:t>
            </a:r>
            <a:r>
              <a:rPr lang="fr-FR" dirty="0"/>
              <a:t>., art. R. 8262-2). </a:t>
            </a:r>
            <a:endParaRPr lang="fr-FR" dirty="0" smtClean="0"/>
          </a:p>
          <a:p>
            <a:r>
              <a:rPr lang="fr-FR" b="1" dirty="0" smtClean="0"/>
              <a:t>Il </a:t>
            </a:r>
            <a:r>
              <a:rPr lang="fr-FR" b="1" dirty="0"/>
              <a:t>lui appartient donc de s'assurer, lors de l'entretien d'embauche, que le candidat au poste n'exerce pas déjà une activité salariée dont la durée, cumulée avec celle de l'emploi proposé, serait incompatible avec la durée maximale du travail.</a:t>
            </a:r>
          </a:p>
          <a:p>
            <a:endParaRPr lang="fr-FR" dirty="0"/>
          </a:p>
        </p:txBody>
      </p:sp>
      <p:sp>
        <p:nvSpPr>
          <p:cNvPr id="3" name="Titre 2"/>
          <p:cNvSpPr>
            <a:spLocks noGrp="1"/>
          </p:cNvSpPr>
          <p:nvPr>
            <p:ph type="title"/>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92</a:t>
            </a:fld>
            <a:endParaRPr lang="fr-FR"/>
          </a:p>
        </p:txBody>
      </p:sp>
    </p:spTree>
    <p:extLst>
      <p:ext uri="{BB962C8B-B14F-4D97-AF65-F5344CB8AC3E}">
        <p14:creationId xmlns:p14="http://schemas.microsoft.com/office/powerpoint/2010/main" val="3590749348"/>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 </a:t>
            </a:r>
            <a:r>
              <a:rPr lang="fr-FR" dirty="0" smtClean="0"/>
              <a:t>En cas de dépassement </a:t>
            </a:r>
            <a:r>
              <a:rPr lang="fr-FR" dirty="0"/>
              <a:t>de la durée maximale du </a:t>
            </a:r>
            <a:r>
              <a:rPr lang="fr-FR" dirty="0" smtClean="0"/>
              <a:t>travail:</a:t>
            </a:r>
          </a:p>
          <a:p>
            <a:endParaRPr lang="fr-FR" dirty="0"/>
          </a:p>
          <a:p>
            <a:r>
              <a:rPr lang="fr-FR" dirty="0" smtClean="0"/>
              <a:t> </a:t>
            </a:r>
            <a:r>
              <a:rPr lang="fr-FR" b="1" dirty="0" smtClean="0"/>
              <a:t>L'employeur </a:t>
            </a:r>
            <a:r>
              <a:rPr lang="fr-FR" b="1" dirty="0"/>
              <a:t>doit en effet mettre en demeure le salarié de choisir quel contrat de travail il souhaite conserver (</a:t>
            </a:r>
            <a:r>
              <a:rPr lang="fr-FR" b="1" dirty="0" err="1"/>
              <a:t>Cass</a:t>
            </a:r>
            <a:r>
              <a:rPr lang="fr-FR" b="1" dirty="0"/>
              <a:t>. soc., 10 déc. 2003, no 01-45.826). À défaut de réponse, il peut licencier le salarié pour faute (</a:t>
            </a:r>
            <a:r>
              <a:rPr lang="fr-FR" b="1" dirty="0" err="1"/>
              <a:t>Cass</a:t>
            </a:r>
            <a:r>
              <a:rPr lang="fr-FR" b="1" dirty="0"/>
              <a:t>. soc., 7 mai 1997, no 95-42.375).</a:t>
            </a:r>
          </a:p>
          <a:p>
            <a:endParaRPr lang="fr-FR" dirty="0"/>
          </a:p>
        </p:txBody>
      </p:sp>
      <p:sp>
        <p:nvSpPr>
          <p:cNvPr id="3" name="Titre 2"/>
          <p:cNvSpPr>
            <a:spLocks noGrp="1"/>
          </p:cNvSpPr>
          <p:nvPr>
            <p:ph type="title"/>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93</a:t>
            </a:fld>
            <a:endParaRPr lang="fr-FR"/>
          </a:p>
        </p:txBody>
      </p:sp>
    </p:spTree>
    <p:extLst>
      <p:ext uri="{BB962C8B-B14F-4D97-AF65-F5344CB8AC3E}">
        <p14:creationId xmlns:p14="http://schemas.microsoft.com/office/powerpoint/2010/main" val="4138688314"/>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Dès lors que le contrat de travail ne l'interdit pas,</a:t>
            </a:r>
            <a:r>
              <a:rPr lang="fr-FR" b="1" dirty="0"/>
              <a:t> il est possible de cumuler un emploi salarié avec une activité indépendante. Chacune des réglementations propres à ces deux activités doit être respectée.</a:t>
            </a:r>
            <a:endParaRPr lang="fr-FR" dirty="0"/>
          </a:p>
        </p:txBody>
      </p:sp>
      <p:sp>
        <p:nvSpPr>
          <p:cNvPr id="3" name="Titre 2"/>
          <p:cNvSpPr>
            <a:spLocks noGrp="1"/>
          </p:cNvSpPr>
          <p:nvPr>
            <p:ph type="title"/>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94</a:t>
            </a:fld>
            <a:endParaRPr lang="fr-FR"/>
          </a:p>
        </p:txBody>
      </p:sp>
    </p:spTree>
    <p:extLst>
      <p:ext uri="{BB962C8B-B14F-4D97-AF65-F5344CB8AC3E}">
        <p14:creationId xmlns:p14="http://schemas.microsoft.com/office/powerpoint/2010/main" val="495400286"/>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lnSpcReduction="10000"/>
          </a:bodyPr>
          <a:lstStyle/>
          <a:p>
            <a:r>
              <a:rPr lang="fr-FR" dirty="0"/>
              <a:t>Le statut général des fonctionnaires de l'État interdit à tout fonctionnaire d'exercer à titre professionnel une activité privée lucrative de quelque nature que ce soit. En effet, chaque fonctionnaire doit consacrer l'intégralité de son activité professionnelle à son emploi dans la fonction publique</a:t>
            </a:r>
            <a:r>
              <a:rPr lang="fr-FR" dirty="0" smtClean="0"/>
              <a:t>.</a:t>
            </a:r>
          </a:p>
          <a:p>
            <a:r>
              <a:rPr lang="fr-FR" b="1" dirty="0"/>
              <a:t>Toutefois, un agent peut </a:t>
            </a:r>
            <a:r>
              <a:rPr lang="fr-FR" b="1" dirty="0" smtClean="0"/>
              <a:t>exercer une activité accessoire </a:t>
            </a:r>
            <a:r>
              <a:rPr lang="fr-FR" b="1" dirty="0"/>
              <a:t>: enseignement, expertise et consultation, etc. (D. no 2017-105, 27 janv. 2017, JO 29 janv.).</a:t>
            </a:r>
            <a:endParaRPr lang="fr-FR" dirty="0"/>
          </a:p>
        </p:txBody>
      </p:sp>
      <p:sp>
        <p:nvSpPr>
          <p:cNvPr id="3" name="Titre 2"/>
          <p:cNvSpPr>
            <a:spLocks noGrp="1"/>
          </p:cNvSpPr>
          <p:nvPr>
            <p:ph type="title"/>
          </p:nvPr>
        </p:nvSpPr>
        <p:spPr/>
        <p:txBody>
          <a:bodyPr>
            <a:normAutofit/>
          </a:bodyPr>
          <a:lstStyle/>
          <a:p>
            <a:pPr algn="ctr"/>
            <a:r>
              <a:rPr lang="fr-FR" sz="2800" b="0" dirty="0" smtClean="0"/>
              <a:t>Cumul d’une </a:t>
            </a:r>
            <a:r>
              <a:rPr lang="fr-FR" sz="2800" b="0" dirty="0"/>
              <a:t>activité salariée avec un emploi public </a:t>
            </a:r>
            <a:endParaRPr lang="fr-FR" sz="2800"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95</a:t>
            </a:fld>
            <a:endParaRPr lang="fr-FR"/>
          </a:p>
        </p:txBody>
      </p:sp>
    </p:spTree>
    <p:extLst>
      <p:ext uri="{BB962C8B-B14F-4D97-AF65-F5344CB8AC3E}">
        <p14:creationId xmlns:p14="http://schemas.microsoft.com/office/powerpoint/2010/main" val="3916541188"/>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endParaRPr lang="fr-FR"/>
          </a:p>
        </p:txBody>
      </p:sp>
      <p:sp>
        <p:nvSpPr>
          <p:cNvPr id="3" name="Titre 2"/>
          <p:cNvSpPr>
            <a:spLocks noGrp="1"/>
          </p:cNvSpPr>
          <p:nvPr>
            <p:ph type="title"/>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96</a:t>
            </a:fld>
            <a:endParaRPr lang="fr-FR"/>
          </a:p>
        </p:txBody>
      </p:sp>
    </p:spTree>
    <p:extLst>
      <p:ext uri="{BB962C8B-B14F-4D97-AF65-F5344CB8AC3E}">
        <p14:creationId xmlns:p14="http://schemas.microsoft.com/office/powerpoint/2010/main" val="1780160507"/>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smtClean="0"/>
              <a:t>FORME DU CONTRAT</a:t>
            </a:r>
            <a:endParaRPr lang="fr-FR" dirty="0"/>
          </a:p>
        </p:txBody>
      </p:sp>
      <p:sp>
        <p:nvSpPr>
          <p:cNvPr id="3" name="Titre 2"/>
          <p:cNvSpPr>
            <a:spLocks noGrp="1"/>
          </p:cNvSpPr>
          <p:nvPr>
            <p:ph type="title"/>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97</a:t>
            </a:fld>
            <a:endParaRPr lang="fr-FR"/>
          </a:p>
        </p:txBody>
      </p:sp>
    </p:spTree>
    <p:extLst>
      <p:ext uri="{BB962C8B-B14F-4D97-AF65-F5344CB8AC3E}">
        <p14:creationId xmlns:p14="http://schemas.microsoft.com/office/powerpoint/2010/main" val="1864371568"/>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FR" dirty="0" smtClean="0"/>
              <a:t>En vertu du code du travail: la </a:t>
            </a:r>
            <a:r>
              <a:rPr lang="fr-FR" dirty="0"/>
              <a:t>rédaction d'un contrat de travail n'est pas </a:t>
            </a:r>
            <a:r>
              <a:rPr lang="fr-FR" dirty="0" smtClean="0"/>
              <a:t>obligatoire pour le CDI</a:t>
            </a:r>
          </a:p>
          <a:p>
            <a:endParaRPr lang="fr-FR" dirty="0"/>
          </a:p>
          <a:p>
            <a:r>
              <a:rPr lang="fr-FR" b="1" dirty="0" smtClean="0">
                <a:solidFill>
                  <a:srgbClr val="C00000"/>
                </a:solidFill>
              </a:rPr>
              <a:t>En application de l’article 10 de la convention collective:</a:t>
            </a:r>
            <a:endParaRPr lang="fr-FR" b="1" dirty="0">
              <a:solidFill>
                <a:srgbClr val="C00000"/>
              </a:solidFill>
            </a:endParaRPr>
          </a:p>
          <a:p>
            <a:r>
              <a:rPr lang="fr-FR" b="1" dirty="0">
                <a:solidFill>
                  <a:srgbClr val="C00000"/>
                </a:solidFill>
              </a:rPr>
              <a:t>Toute embauche de personnel, quel que soit son statut, doit faire l'objet d'un contrat de travail écrit qui </a:t>
            </a:r>
            <a:r>
              <a:rPr lang="fr-FR" b="1" dirty="0" smtClean="0">
                <a:solidFill>
                  <a:srgbClr val="C00000"/>
                </a:solidFill>
              </a:rPr>
              <a:t>sera établi </a:t>
            </a:r>
            <a:r>
              <a:rPr lang="fr-FR" b="1" dirty="0">
                <a:solidFill>
                  <a:srgbClr val="C00000"/>
                </a:solidFill>
              </a:rPr>
              <a:t>entre l'employeur et le salarié.</a:t>
            </a:r>
          </a:p>
        </p:txBody>
      </p:sp>
      <p:sp>
        <p:nvSpPr>
          <p:cNvPr id="3" name="Titre 2"/>
          <p:cNvSpPr>
            <a:spLocks noGrp="1"/>
          </p:cNvSpPr>
          <p:nvPr>
            <p:ph type="title"/>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98</a:t>
            </a:fld>
            <a:endParaRPr lang="fr-FR"/>
          </a:p>
        </p:txBody>
      </p:sp>
    </p:spTree>
    <p:extLst>
      <p:ext uri="{BB962C8B-B14F-4D97-AF65-F5344CB8AC3E}">
        <p14:creationId xmlns:p14="http://schemas.microsoft.com/office/powerpoint/2010/main" val="1450661926"/>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23528" y="1481328"/>
            <a:ext cx="8363272" cy="4900000"/>
          </a:xfrm>
        </p:spPr>
        <p:txBody>
          <a:bodyPr>
            <a:normAutofit fontScale="77500" lnSpcReduction="20000"/>
          </a:bodyPr>
          <a:lstStyle/>
          <a:p>
            <a:r>
              <a:rPr lang="fr-FR" dirty="0" smtClean="0"/>
              <a:t>– </a:t>
            </a:r>
            <a:r>
              <a:rPr lang="fr-FR" b="1" dirty="0"/>
              <a:t>le contrat de travail est à durée déterminée</a:t>
            </a:r>
            <a:r>
              <a:rPr lang="fr-FR" dirty="0"/>
              <a:t>. À défaut d'écrit, le contrat de travail sera automatiquement requalifié en CDI sans recours possible (C. </a:t>
            </a:r>
            <a:r>
              <a:rPr lang="fr-FR" dirty="0" err="1"/>
              <a:t>trav</a:t>
            </a:r>
            <a:r>
              <a:rPr lang="fr-FR" dirty="0"/>
              <a:t>., art. L. </a:t>
            </a:r>
            <a:r>
              <a:rPr lang="fr-FR" dirty="0" smtClean="0"/>
              <a:t>1242-12) </a:t>
            </a:r>
            <a:r>
              <a:rPr lang="fr-FR" dirty="0"/>
              <a:t>;</a:t>
            </a:r>
          </a:p>
          <a:p>
            <a:r>
              <a:rPr lang="fr-FR" dirty="0"/>
              <a:t>– </a:t>
            </a:r>
            <a:r>
              <a:rPr lang="fr-FR" b="1" dirty="0"/>
              <a:t>le contrat de travail est à temps partiel </a:t>
            </a:r>
            <a:r>
              <a:rPr lang="fr-FR" dirty="0"/>
              <a:t>(C. </a:t>
            </a:r>
            <a:r>
              <a:rPr lang="fr-FR" dirty="0" err="1"/>
              <a:t>trav</a:t>
            </a:r>
            <a:r>
              <a:rPr lang="fr-FR" dirty="0"/>
              <a:t>., art. L. 3123-6). À défaut d'écrit, le salarié est présumé travailler à temps plein mais la preuve contraire peut être rapportée ;</a:t>
            </a:r>
          </a:p>
          <a:p>
            <a:r>
              <a:rPr lang="fr-FR" dirty="0"/>
              <a:t>– le contrat de travail est conclu entre un intérimaire et son entreprise de travail temporaire (C. </a:t>
            </a:r>
            <a:r>
              <a:rPr lang="fr-FR" dirty="0" err="1"/>
              <a:t>trav</a:t>
            </a:r>
            <a:r>
              <a:rPr lang="fr-FR" dirty="0"/>
              <a:t>., art. L. 1251-16) ;</a:t>
            </a:r>
          </a:p>
          <a:p>
            <a:r>
              <a:rPr lang="fr-FR" dirty="0"/>
              <a:t>– le contrat de travail en portage salarial (C. </a:t>
            </a:r>
            <a:r>
              <a:rPr lang="fr-FR" dirty="0" err="1"/>
              <a:t>trav</a:t>
            </a:r>
            <a:r>
              <a:rPr lang="fr-FR" dirty="0"/>
              <a:t>., art. L. 1254-14 ; C. </a:t>
            </a:r>
            <a:r>
              <a:rPr lang="fr-FR" dirty="0" err="1"/>
              <a:t>trav</a:t>
            </a:r>
            <a:r>
              <a:rPr lang="fr-FR" dirty="0"/>
              <a:t>., art. L. 1254-20) ;</a:t>
            </a:r>
          </a:p>
          <a:p>
            <a:r>
              <a:rPr lang="fr-FR" dirty="0"/>
              <a:t>– le contrat de travail est lié à la politique de l'emploi (voir nos 111-5 et s.) ;</a:t>
            </a:r>
          </a:p>
          <a:p>
            <a:r>
              <a:rPr lang="fr-FR" dirty="0"/>
              <a:t>– le CDI intérimaire (C. </a:t>
            </a:r>
            <a:r>
              <a:rPr lang="fr-FR" dirty="0" err="1"/>
              <a:t>trav</a:t>
            </a:r>
            <a:r>
              <a:rPr lang="fr-FR" dirty="0"/>
              <a:t>., art. L. 1251-58-2) ;</a:t>
            </a:r>
          </a:p>
          <a:p>
            <a:r>
              <a:rPr lang="fr-FR" dirty="0"/>
              <a:t>– le contrat de travail est conclu par des groupements d'employeurs (C. </a:t>
            </a:r>
            <a:r>
              <a:rPr lang="fr-FR" dirty="0" err="1"/>
              <a:t>trav</a:t>
            </a:r>
            <a:r>
              <a:rPr lang="fr-FR" dirty="0"/>
              <a:t>., art. L. 1253-9).</a:t>
            </a:r>
          </a:p>
          <a:p>
            <a:endParaRPr lang="fr-FR" dirty="0"/>
          </a:p>
        </p:txBody>
      </p:sp>
      <p:sp>
        <p:nvSpPr>
          <p:cNvPr id="3" name="Titre 2"/>
          <p:cNvSpPr>
            <a:spLocks noGrp="1"/>
          </p:cNvSpPr>
          <p:nvPr>
            <p:ph type="title"/>
          </p:nvPr>
        </p:nvSpPr>
        <p:spPr/>
        <p:txBody>
          <a:bodyPr>
            <a:normAutofit/>
          </a:bodyPr>
          <a:lstStyle/>
          <a:p>
            <a:r>
              <a:rPr lang="fr-FR" sz="2800" dirty="0"/>
              <a:t>les dispositions légales imposent un écrit dans les cas suivants </a:t>
            </a:r>
            <a:r>
              <a:rPr lang="fr-FR" sz="2800" dirty="0" smtClean="0"/>
              <a:t>:</a:t>
            </a:r>
            <a:endParaRPr lang="fr-FR" sz="2800" dirty="0"/>
          </a:p>
        </p:txBody>
      </p:sp>
      <p:sp>
        <p:nvSpPr>
          <p:cNvPr id="4" name="Espace réservé du numéro de diapositive 3"/>
          <p:cNvSpPr>
            <a:spLocks noGrp="1"/>
          </p:cNvSpPr>
          <p:nvPr>
            <p:ph type="sldNum" sz="quarter" idx="12"/>
          </p:nvPr>
        </p:nvSpPr>
        <p:spPr/>
        <p:txBody>
          <a:bodyPr/>
          <a:lstStyle/>
          <a:p>
            <a:fld id="{6ABB9615-BA1F-4444-94D3-BA4F7D5B02AF}" type="slidenum">
              <a:rPr lang="fr-FR" smtClean="0"/>
              <a:t>99</a:t>
            </a:fld>
            <a:endParaRPr lang="fr-FR"/>
          </a:p>
        </p:txBody>
      </p:sp>
    </p:spTree>
    <p:extLst>
      <p:ext uri="{BB962C8B-B14F-4D97-AF65-F5344CB8AC3E}">
        <p14:creationId xmlns:p14="http://schemas.microsoft.com/office/powerpoint/2010/main" val="23486111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483</TotalTime>
  <Words>11402</Words>
  <Application>Microsoft Office PowerPoint</Application>
  <PresentationFormat>Affichage à l'écran (4:3)</PresentationFormat>
  <Paragraphs>891</Paragraphs>
  <Slides>186</Slides>
  <Notes>0</Notes>
  <HiddenSlides>0</HiddenSlides>
  <MMClips>0</MMClips>
  <ScaleCrop>false</ScaleCrop>
  <HeadingPairs>
    <vt:vector size="4" baseType="variant">
      <vt:variant>
        <vt:lpstr>Thème</vt:lpstr>
      </vt:variant>
      <vt:variant>
        <vt:i4>1</vt:i4>
      </vt:variant>
      <vt:variant>
        <vt:lpstr>Titres des diapositives</vt:lpstr>
      </vt:variant>
      <vt:variant>
        <vt:i4>186</vt:i4>
      </vt:variant>
    </vt:vector>
  </HeadingPairs>
  <TitlesOfParts>
    <vt:vector size="187" baseType="lpstr">
      <vt:lpstr>Rotonde</vt:lpstr>
      <vt:lpstr>Présentation PowerPoint</vt:lpstr>
      <vt:lpstr>règles à respecter pour publier une offre d'emploi </vt:lpstr>
      <vt:lpstr> </vt:lpstr>
      <vt:lpstr> </vt:lpstr>
      <vt:lpstr>Interdiction de mentionner des critères discriminatoires </vt:lpstr>
      <vt:lpstr> </vt:lpstr>
      <vt:lpstr> </vt:lpstr>
      <vt:lpstr> </vt:lpstr>
      <vt:lpstr>Y a-t-il des limites d'âge à respecter pour embaucher un salarié ? </vt:lpstr>
      <vt:lpstr>Quels sont les salariés qui bénéficient d'une priorité d'emploi ? </vt:lpstr>
      <vt:lpstr>les salariés qui bénéficient d'une priorité d'emploi </vt:lpstr>
      <vt:lpstr>les salariés qui bénéficient d'une priorité d'emploi </vt:lpstr>
      <vt:lpstr>à l'issue de certains congés, les salariés ont un droit à réintégration dans leur précédent emploi ou dans un emploi similaire. Il en est ainsi notamment des salariés qui ont bénéficié: </vt:lpstr>
      <vt:lpstr>les règles à respecter lors de l’entretien d’embauche  </vt:lpstr>
      <vt:lpstr> </vt:lpstr>
      <vt:lpstr> </vt:lpstr>
      <vt:lpstr>l'employeur doit informer le comité social et économique des techniques de recrutement préalablement à leur utilisation  </vt:lpstr>
      <vt:lpstr>cse</vt:lpstr>
      <vt:lpstr>cse</vt:lpstr>
      <vt:lpstr>Les informations demandées doivent avoir un lien direct et nécessaire </vt:lpstr>
      <vt:lpstr>L'employeur peut ainsi poser des questions sur : </vt:lpstr>
      <vt:lpstr>Peut-on soumettre un candidat à un test professionnel ?</vt:lpstr>
      <vt:lpstr> </vt:lpstr>
      <vt:lpstr>Si le curriculum vitae s'avère ultérieurement mensonger , que peut faire l'employeur ?</vt:lpstr>
      <vt:lpstr> </vt:lpstr>
      <vt:lpstr> </vt:lpstr>
      <vt:lpstr>Quelle est la valeur d’une proposition d’embauche ? </vt:lpstr>
      <vt:lpstr>Quelle est la distinction entre promesse d'embauche, offre et promesse unilatérale de contrat de travail ? </vt:lpstr>
      <vt:lpstr>l'offre de contrat de travail (C. civ., art. 1114 à C. civ., art. 1116) : </vt:lpstr>
      <vt:lpstr>– la promesse unilatérale de contrat de travail (C. civ., art. 1124) :  </vt:lpstr>
      <vt:lpstr> </vt:lpstr>
      <vt:lpstr> </vt:lpstr>
      <vt:lpstr> </vt:lpstr>
      <vt:lpstr> </vt:lpstr>
      <vt:lpstr>Que risque un candidat qui ne respecte pas son engagement ? </vt:lpstr>
      <vt:lpstr>contrat de travail signé et rompu par l’employeur avant la prise de fonction </vt:lpstr>
      <vt:lpstr> Les formalités préalables à l’embauche </vt:lpstr>
      <vt:lpstr> </vt:lpstr>
      <vt:lpstr> </vt:lpstr>
      <vt:lpstr>Article R1221-1du code du travail </vt:lpstr>
      <vt:lpstr>La déclaration préalable à l'embauche permet à l'employeur d'effectuer en une seule fois les opérations suivantes (C. trav., art. R. 1221-2) :  </vt:lpstr>
      <vt:lpstr> </vt:lpstr>
      <vt:lpstr> </vt:lpstr>
      <vt:lpstr>Présentation PowerPoint</vt:lpstr>
      <vt:lpstr>les obligations à respecter vis-à-vis du salarié</vt:lpstr>
      <vt:lpstr>Présentation PowerPoint</vt:lpstr>
      <vt:lpstr>Présentation PowerPoint</vt:lpstr>
      <vt:lpstr>délai pour organiser la visite ?</vt:lpstr>
      <vt:lpstr>Présentation PowerPoint</vt:lpstr>
      <vt:lpstr>la visite d’information et de prévention ?</vt:lpstr>
      <vt:lpstr>dispense de la visite d’information et de prévention ?</vt:lpstr>
      <vt:lpstr>sanctions en cas d’absence de suivi médical </vt:lpstr>
      <vt:lpstr>Présentation PowerPoint</vt:lpstr>
      <vt:lpstr>Périodicité de la visite d’information et de prévention ?</vt:lpstr>
      <vt:lpstr>La visite médicale de reprise</vt:lpstr>
      <vt:lpstr>Présentation PowerPoint</vt:lpstr>
      <vt:lpstr>La nouvelle procédure d’inaptitude mise en place à compter du 1er janvier 2017</vt:lpstr>
      <vt:lpstr>Présentation PowerPoint</vt:lpstr>
      <vt:lpstr>Présentation PowerPoint</vt:lpstr>
      <vt:lpstr>Présentation PowerPoint</vt:lpstr>
      <vt:lpstr>Tous les établissements doivent être dotés d'un registre unique du personnel (C. trav., art. L. 1221-13)</vt:lpstr>
      <vt:lpstr>Les mentions obligatoires :</vt:lpstr>
      <vt:lpstr>Qu’est-ce que le travail dissimulé ?</vt:lpstr>
      <vt:lpstr>Présentation PowerPoint</vt:lpstr>
      <vt:lpstr>Présentation PowerPoint</vt:lpstr>
      <vt:lpstr>Présentation PowerPoint</vt:lpstr>
      <vt:lpstr>L’emploi classique</vt:lpstr>
      <vt:lpstr>L'emploi atypique</vt:lpstr>
      <vt:lpstr>Présentation PowerPoint</vt:lpstr>
      <vt:lpstr>Contenu du contrat</vt:lpstr>
      <vt:lpstr>Contenu du contrat</vt:lpstr>
      <vt:lpstr>Les mentions obligatoires</vt:lpstr>
      <vt:lpstr>Les clauses spécifiques à un CDI</vt:lpstr>
      <vt:lpstr>Les clauses spécifiques à un CDD</vt:lpstr>
      <vt:lpstr>Présentation PowerPoint</vt:lpstr>
      <vt:lpstr>les éléments essentiels du contrat de travail définis par la jurisprudence.</vt:lpstr>
      <vt:lpstr>Présentation PowerPoint</vt:lpstr>
      <vt:lpstr>Présentation PowerPoint</vt:lpstr>
      <vt:lpstr>Présentation PowerPoint</vt:lpstr>
      <vt:lpstr>Présentation PowerPoint</vt:lpstr>
      <vt:lpstr>La clause d'exclusivité</vt:lpstr>
      <vt:lpstr>La clause d'exclusivité</vt:lpstr>
      <vt:lpstr>La clause de responsabilité financière</vt:lpstr>
      <vt:lpstr>Ce qui relève du pouvoir de direction de l'employeur</vt:lpstr>
      <vt:lpstr>Présentation PowerPoint</vt:lpstr>
      <vt:lpstr>Présentation PowerPoint</vt:lpstr>
      <vt:lpstr>Présentation PowerPoint</vt:lpstr>
      <vt:lpstr>Cumul d’emploi</vt:lpstr>
      <vt:lpstr>Présentation PowerPoint</vt:lpstr>
      <vt:lpstr>Présentation PowerPoint</vt:lpstr>
      <vt:lpstr>Présentation PowerPoint</vt:lpstr>
      <vt:lpstr>Présentation PowerPoint</vt:lpstr>
      <vt:lpstr>Présentation PowerPoint</vt:lpstr>
      <vt:lpstr>Présentation PowerPoint</vt:lpstr>
      <vt:lpstr>Cumul d’une activité salariée avec un emploi public </vt:lpstr>
      <vt:lpstr>Présentation PowerPoint</vt:lpstr>
      <vt:lpstr>Présentation PowerPoint</vt:lpstr>
      <vt:lpstr>Présentation PowerPoint</vt:lpstr>
      <vt:lpstr>les dispositions légales imposent un écrit dans les cas suivants :</vt:lpstr>
      <vt:lpstr>Présentation PowerPoint</vt:lpstr>
      <vt:lpstr>Article 10 En vigueur étendu </vt:lpstr>
      <vt:lpstr>Contrat à durée indéterminée (CDI) Article 11 En vigueur étendu </vt:lpstr>
      <vt:lpstr>Présentation PowerPoint</vt:lpstr>
      <vt:lpstr>Présentation PowerPoint</vt:lpstr>
      <vt:lpstr>Présentation PowerPoint</vt:lpstr>
      <vt:lpstr>Ne jamais faire travailler un salarié tant que le contrat écrit n’a pas été signé.</vt:lpstr>
      <vt:lpstr>Présentation PowerPoint</vt:lpstr>
      <vt:lpstr>Contrat à durée déterminée, contrat d'exception</vt:lpstr>
      <vt:lpstr>Présentation PowerPoint</vt:lpstr>
      <vt:lpstr>Dans quels cas peut-on embaucher sous contrat à durée déterminée ?</vt:lpstr>
      <vt:lpstr>Article L1242-2 </vt:lpstr>
      <vt:lpstr>Article L1242-2 </vt:lpstr>
      <vt:lpstr>Article L1242-2 </vt:lpstr>
      <vt:lpstr>Article L1242-2 </vt:lpstr>
      <vt:lpstr>Article L1242-8-1</vt:lpstr>
      <vt:lpstr>Fixation du terme et durée du contrat</vt:lpstr>
      <vt:lpstr>Période d'essai. </vt:lpstr>
      <vt:lpstr>Remplacement d’un salarié absent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Le CDD « senior »</vt:lpstr>
      <vt:lpstr>Le CDD « joueur professionnel »</vt:lpstr>
      <vt:lpstr>Présentation PowerPoint</vt:lpstr>
      <vt:lpstr>Présentation PowerPoint</vt:lpstr>
      <vt:lpstr>Présentation PowerPoint</vt:lpstr>
      <vt:lpstr>Présentation PowerPoint</vt:lpstr>
      <vt:lpstr>Présentation PowerPoint</vt:lpstr>
      <vt:lpstr>Textes de référence</vt:lpstr>
      <vt:lpstr>Présentation PowerPoint</vt:lpstr>
      <vt:lpstr>Définition donnée par la circulaire DRT n̊18/90 du Ministère du travail en date du 30 octobre 1990</vt:lpstr>
      <vt:lpstr>ACCORD DE BRANCHE (SAISONNALITÉ)</vt:lpstr>
      <vt:lpstr>exclusions</vt:lpstr>
      <vt:lpstr>exclusions</vt:lpstr>
      <vt:lpstr>exclusions</vt:lpstr>
      <vt:lpstr>exclusions</vt:lpstr>
      <vt:lpstr>Présentation PowerPoint</vt:lpstr>
      <vt:lpstr>Présentation PowerPoint</vt:lpstr>
      <vt:lpstr>Présentation PowerPoint</vt:lpstr>
      <vt:lpstr>Présentation PowerPoint</vt:lpstr>
      <vt:lpstr>Présentation PowerPoint</vt:lpstr>
      <vt:lpstr>Le terme du contrat saisonnier</vt:lpstr>
      <vt:lpstr>reconduction</vt:lpstr>
      <vt:lpstr>Ne peuvent justifier la conclusion d'un contrat à durée déterminée saisonnier</vt:lpstr>
      <vt:lpstr>Ne peuvent justifier la conclusion d'un contrat à durée déterminée saisonnier</vt:lpstr>
      <vt:lpstr>Ne peuvent justifier la conclusion d'un contrat à durée déterminée saisonnier</vt:lpstr>
      <vt:lpstr>contrat reposant sur un double motif puisque  qualifié de contrat saisonnier et  motivé par un accroissement temporaire d’activité. Le cdd ne peut comporter qu’un seul motif ;</vt:lpstr>
      <vt:lpstr>Textes de référence</vt:lpstr>
      <vt:lpstr>Présentation PowerPoint</vt:lpstr>
      <vt:lpstr>Présentation PowerPoint</vt:lpstr>
      <vt:lpstr>Présentation PowerPoint</vt:lpstr>
      <vt:lpstr>Les dispositions plus favorables de la convention collective se substituent aux dispositions légales</vt:lpstr>
      <vt:lpstr>Définition du travail à temps partiel</vt:lpstr>
      <vt:lpstr>Le contrat écrit doit mentionner :</vt:lpstr>
      <vt:lpstr>Définition légale</vt:lpstr>
      <vt:lpstr>Durée contractuelle</vt:lpstr>
      <vt:lpstr>Durée contractuelle</vt:lpstr>
      <vt:lpstr>Répartition de la durée du travail</vt:lpstr>
      <vt:lpstr>Répartition de la durée du travail (suite)</vt:lpstr>
      <vt:lpstr>Heures complémentaires</vt:lpstr>
      <vt:lpstr>Contentieux de la requalification</vt:lpstr>
      <vt:lpstr>. (Soc. 3 juill. 2019, FS-P+B, n° 17-15.884)</vt:lpstr>
      <vt:lpstr>Textes de référence</vt:lpstr>
      <vt:lpstr>Textes de référence</vt:lpstr>
      <vt:lpstr>Présentation PowerPoint</vt:lpstr>
      <vt:lpstr>Le temps de travail</vt:lpstr>
      <vt:lpstr>Présentation PowerPoint</vt:lpstr>
      <vt:lpstr>Présentation PowerPoint</vt:lpstr>
      <vt:lpstr>Présentation PowerPoint</vt:lpstr>
      <vt:lpstr>Présentation PowerPoint</vt:lpstr>
      <vt:lpstr>Présentation PowerPoint</vt:lpstr>
      <vt:lpstr>Documents fournis au juge.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Rupture du contrat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Claude B</dc:creator>
  <cp:lastModifiedBy>Claude B</cp:lastModifiedBy>
  <cp:revision>51</cp:revision>
  <dcterms:created xsi:type="dcterms:W3CDTF">2019-12-07T18:07:25Z</dcterms:created>
  <dcterms:modified xsi:type="dcterms:W3CDTF">2019-12-12T10:26:52Z</dcterms:modified>
</cp:coreProperties>
</file>