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93" r:id="rId5"/>
    <p:sldId id="294" r:id="rId6"/>
    <p:sldId id="268" r:id="rId7"/>
    <p:sldId id="269" r:id="rId8"/>
    <p:sldId id="258" r:id="rId9"/>
    <p:sldId id="259" r:id="rId10"/>
    <p:sldId id="260" r:id="rId11"/>
    <p:sldId id="261" r:id="rId12"/>
    <p:sldId id="262" r:id="rId13"/>
    <p:sldId id="263" r:id="rId14"/>
    <p:sldId id="264" r:id="rId15"/>
    <p:sldId id="265" r:id="rId16"/>
    <p:sldId id="298" r:id="rId17"/>
    <p:sldId id="325" r:id="rId18"/>
    <p:sldId id="326" r:id="rId19"/>
    <p:sldId id="328" r:id="rId20"/>
    <p:sldId id="329" r:id="rId21"/>
    <p:sldId id="330" r:id="rId22"/>
    <p:sldId id="327" r:id="rId23"/>
    <p:sldId id="331" r:id="rId24"/>
    <p:sldId id="299" r:id="rId25"/>
    <p:sldId id="300" r:id="rId26"/>
    <p:sldId id="301" r:id="rId27"/>
    <p:sldId id="302" r:id="rId28"/>
    <p:sldId id="303" r:id="rId29"/>
    <p:sldId id="304" r:id="rId30"/>
    <p:sldId id="305" r:id="rId31"/>
    <p:sldId id="270" r:id="rId32"/>
    <p:sldId id="271" r:id="rId33"/>
    <p:sldId id="272" r:id="rId34"/>
    <p:sldId id="273" r:id="rId35"/>
    <p:sldId id="274" r:id="rId36"/>
    <p:sldId id="275" r:id="rId37"/>
    <p:sldId id="295" r:id="rId38"/>
    <p:sldId id="266" r:id="rId39"/>
    <p:sldId id="277" r:id="rId40"/>
    <p:sldId id="278" r:id="rId41"/>
    <p:sldId id="322" r:id="rId42"/>
    <p:sldId id="323" r:id="rId43"/>
    <p:sldId id="324" r:id="rId44"/>
    <p:sldId id="279" r:id="rId45"/>
    <p:sldId id="289" r:id="rId46"/>
    <p:sldId id="313" r:id="rId47"/>
    <p:sldId id="280" r:id="rId48"/>
    <p:sldId id="281" r:id="rId49"/>
    <p:sldId id="282" r:id="rId50"/>
    <p:sldId id="284" r:id="rId51"/>
    <p:sldId id="285" r:id="rId52"/>
    <p:sldId id="286" r:id="rId53"/>
    <p:sldId id="287" r:id="rId54"/>
    <p:sldId id="288" r:id="rId55"/>
    <p:sldId id="290" r:id="rId56"/>
    <p:sldId id="332" r:id="rId57"/>
    <p:sldId id="291" r:id="rId58"/>
    <p:sldId id="292" r:id="rId59"/>
    <p:sldId id="306" r:id="rId60"/>
    <p:sldId id="307" r:id="rId61"/>
    <p:sldId id="308" r:id="rId62"/>
    <p:sldId id="309" r:id="rId63"/>
    <p:sldId id="310" r:id="rId64"/>
    <p:sldId id="311" r:id="rId65"/>
    <p:sldId id="312" r:id="rId66"/>
    <p:sldId id="333" r:id="rId67"/>
    <p:sldId id="334" r:id="rId6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505617EA-0D4D-4E26-B933-7FE4C01FF3D0}" type="datetimeFigureOut">
              <a:rPr lang="fr-FR" smtClean="0"/>
              <a:t>13/11/2019</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60BA4AE-2E63-44AF-84D2-33A0043F75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60BA4AE-2E63-44AF-84D2-33A0043F7503}"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505617EA-0D4D-4E26-B933-7FE4C01FF3D0}" type="datetimeFigureOut">
              <a:rPr lang="fr-FR" smtClean="0"/>
              <a:t>13/11/2019</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505617EA-0D4D-4E26-B933-7FE4C01FF3D0}" type="datetimeFigureOut">
              <a:rPr lang="fr-FR" smtClean="0"/>
              <a:t>13/11/2019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60BA4AE-2E63-44AF-84D2-33A0043F750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505617EA-0D4D-4E26-B933-7FE4C01FF3D0}" type="datetimeFigureOut">
              <a:rPr lang="fr-FR" smtClean="0"/>
              <a:t>13/11/2019</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60BA4AE-2E63-44AF-84D2-33A0043F7503}"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5617EA-0D4D-4E26-B933-7FE4C01FF3D0}" type="datetimeFigureOut">
              <a:rPr lang="fr-FR" smtClean="0"/>
              <a:t>13/11/2019</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60BA4AE-2E63-44AF-84D2-33A0043F750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legifrance.gouv.fr/affichIDCC.do?idConvention=KALICONT000027172335&amp;cidTexte=KALITEXT000027172340&amp;dateTexte="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legifrance.gouv.fr/affichIDCC.do;jsessionid=C55FE5F94270CACE9F57021351D406D4.tplgfr21s_2?idConvention=KALICONT000005635418&amp;cidTexte=KALITEXT000005640425&amp;dateTexte="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1052736"/>
            <a:ext cx="8496944" cy="1829761"/>
          </a:xfrm>
        </p:spPr>
        <p:txBody>
          <a:bodyPr>
            <a:normAutofit/>
          </a:bodyPr>
          <a:lstStyle/>
          <a:p>
            <a:r>
              <a:rPr lang="fr-FR" sz="4400" dirty="0">
                <a:solidFill>
                  <a:srgbClr val="C00000"/>
                </a:solidFill>
                <a:effectLst/>
              </a:rPr>
              <a:t>Transfert du contrat de travail</a:t>
            </a:r>
            <a:endParaRPr lang="fr-FR" sz="4400" dirty="0"/>
          </a:p>
        </p:txBody>
      </p:sp>
      <p:sp>
        <p:nvSpPr>
          <p:cNvPr id="3" name="Sous-titre 2"/>
          <p:cNvSpPr>
            <a:spLocks noGrp="1"/>
          </p:cNvSpPr>
          <p:nvPr>
            <p:ph type="subTitle" idx="1"/>
          </p:nvPr>
        </p:nvSpPr>
        <p:spPr/>
        <p:txBody>
          <a:bodyPr>
            <a:normAutofit fontScale="92500" lnSpcReduction="20000"/>
          </a:bodyPr>
          <a:lstStyle/>
          <a:p>
            <a:pPr algn="ctr"/>
            <a:r>
              <a:rPr lang="fr-FR" b="1" dirty="0" smtClean="0">
                <a:solidFill>
                  <a:srgbClr val="C00000"/>
                </a:solidFill>
              </a:rPr>
              <a:t>Formation des 14 &amp; 15 novembre 2019</a:t>
            </a:r>
          </a:p>
          <a:p>
            <a:pPr algn="ctr"/>
            <a:endParaRPr lang="fr-FR" b="1" dirty="0" smtClean="0">
              <a:solidFill>
                <a:srgbClr val="C00000"/>
              </a:solidFill>
            </a:endParaRPr>
          </a:p>
          <a:p>
            <a:pPr algn="ctr"/>
            <a:r>
              <a:rPr lang="fr-FR" b="1" dirty="0">
                <a:solidFill>
                  <a:srgbClr val="C00000"/>
                </a:solidFill>
              </a:rPr>
              <a:t>à</a:t>
            </a:r>
            <a:r>
              <a:rPr lang="fr-FR" b="1" dirty="0" smtClean="0">
                <a:solidFill>
                  <a:srgbClr val="C00000"/>
                </a:solidFill>
              </a:rPr>
              <a:t> DIJON</a:t>
            </a:r>
            <a:endParaRPr lang="fr-FR" b="1" dirty="0">
              <a:solidFill>
                <a:srgbClr val="C00000"/>
              </a:solidFill>
            </a:endParaRPr>
          </a:p>
        </p:txBody>
      </p:sp>
    </p:spTree>
    <p:extLst>
      <p:ext uri="{BB962C8B-B14F-4D97-AF65-F5344CB8AC3E}">
        <p14:creationId xmlns:p14="http://schemas.microsoft.com/office/powerpoint/2010/main" val="13864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r>
              <a:rPr lang="fr-FR" dirty="0" smtClean="0"/>
              <a:t>Application de l'article </a:t>
            </a:r>
            <a:r>
              <a:rPr lang="fr-FR" dirty="0"/>
              <a:t>L. 1224-1 du Code de travail</a:t>
            </a:r>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Selon une jurisprudence constante, l'article L. 1224-1 du Code de travail s'applique à tout transfert d'une entité économique conservant son identité et dont l'activité est poursuivie ou reprise.</a:t>
            </a:r>
          </a:p>
          <a:p>
            <a:r>
              <a:rPr lang="fr-FR" b="1" dirty="0"/>
              <a:t>En pratique, il y a transfert du contrat de travail lorsque deux conditions sont réunies</a:t>
            </a:r>
            <a:r>
              <a:rPr lang="fr-FR" dirty="0"/>
              <a:t>:</a:t>
            </a:r>
          </a:p>
          <a:p>
            <a:r>
              <a:rPr lang="fr-FR" b="1" dirty="0">
                <a:solidFill>
                  <a:srgbClr val="C00000"/>
                </a:solidFill>
              </a:rPr>
              <a:t>1ère condition </a:t>
            </a:r>
            <a:r>
              <a:rPr lang="fr-FR" dirty="0">
                <a:solidFill>
                  <a:srgbClr val="C00000"/>
                </a:solidFill>
              </a:rPr>
              <a:t>:</a:t>
            </a:r>
          </a:p>
          <a:p>
            <a:r>
              <a:rPr lang="fr-FR" b="1" dirty="0"/>
              <a:t>L'entité transférée doit être une entité économique autonome. </a:t>
            </a:r>
            <a:endParaRPr lang="fr-FR" b="1" dirty="0" smtClean="0"/>
          </a:p>
          <a:p>
            <a:r>
              <a:rPr lang="fr-FR" b="1" dirty="0" smtClean="0">
                <a:solidFill>
                  <a:srgbClr val="C00000"/>
                </a:solidFill>
              </a:rPr>
              <a:t>2ème </a:t>
            </a:r>
            <a:r>
              <a:rPr lang="fr-FR" b="1" dirty="0">
                <a:solidFill>
                  <a:srgbClr val="C00000"/>
                </a:solidFill>
              </a:rPr>
              <a:t>condition :</a:t>
            </a:r>
            <a:endParaRPr lang="fr-FR" dirty="0">
              <a:solidFill>
                <a:srgbClr val="C00000"/>
              </a:solidFill>
            </a:endParaRPr>
          </a:p>
          <a:p>
            <a:r>
              <a:rPr lang="fr-FR" b="1" dirty="0"/>
              <a:t>L'entité transférée doit conserver son identité.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5256584"/>
          </a:xfrm>
        </p:spPr>
        <p:txBody>
          <a:bodyPr>
            <a:normAutofit fontScale="77500" lnSpcReduction="20000"/>
          </a:bodyPr>
          <a:lstStyle/>
          <a:p>
            <a:r>
              <a:rPr lang="fr-FR" b="1" dirty="0"/>
              <a:t>1ère condition </a:t>
            </a:r>
            <a:r>
              <a:rPr lang="fr-FR" dirty="0"/>
              <a:t>:</a:t>
            </a:r>
          </a:p>
          <a:p>
            <a:r>
              <a:rPr lang="fr-FR" dirty="0"/>
              <a:t>L'entité transférée doit être une entité économique autonome. </a:t>
            </a:r>
          </a:p>
          <a:p>
            <a:r>
              <a:rPr lang="fr-FR" dirty="0"/>
              <a:t>Elle se définit comme un ensemble organisé de personnes et d'éléments corporels ou incorporels permettant l'exercice d'une activité économique qui poursuit des intérêts propres.</a:t>
            </a:r>
          </a:p>
          <a:p>
            <a:r>
              <a:rPr lang="fr-FR" dirty="0"/>
              <a:t>Il découle de cette définition que le transfert peut aussi bien concerner une activité principale qu'une activité secondaire ou accessoire. </a:t>
            </a:r>
            <a:endParaRPr lang="fr-FR" dirty="0" smtClean="0"/>
          </a:p>
          <a:p>
            <a:r>
              <a:rPr lang="fr-FR" b="1" dirty="0" smtClean="0">
                <a:solidFill>
                  <a:srgbClr val="C00000"/>
                </a:solidFill>
              </a:rPr>
              <a:t>Exemples </a:t>
            </a:r>
            <a:r>
              <a:rPr lang="fr-FR" b="1" dirty="0">
                <a:solidFill>
                  <a:srgbClr val="C00000"/>
                </a:solidFill>
              </a:rPr>
              <a:t>de transfert d'entité économique</a:t>
            </a:r>
            <a:r>
              <a:rPr lang="fr-FR" dirty="0"/>
              <a:t>:</a:t>
            </a:r>
          </a:p>
          <a:p>
            <a:r>
              <a:rPr lang="fr-FR" dirty="0"/>
              <a:t>&lt;&gt; céder l'un des trois établissements d'une société;</a:t>
            </a:r>
          </a:p>
          <a:p>
            <a:r>
              <a:rPr lang="fr-FR" dirty="0"/>
              <a:t>&lt;&gt; céder le rayon de boucherie d'un supermarché;</a:t>
            </a:r>
          </a:p>
          <a:p>
            <a:r>
              <a:rPr lang="fr-FR" dirty="0"/>
              <a:t>&lt;&gt; confier à un tiers l'activité de transport des marchandises de la société, dès lors, que cette activité est distincte et détachable des autres activités de production et de transformation, avec une organisation spécifique et un personnel spécialement qualifié.</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626085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l'article L.l224-1 du Code du travail vise l'entreprise au sens large. </a:t>
            </a:r>
            <a:endParaRPr lang="fr-FR" dirty="0" smtClean="0"/>
          </a:p>
          <a:p>
            <a:r>
              <a:rPr lang="fr-FR" dirty="0" smtClean="0"/>
              <a:t>Il </a:t>
            </a:r>
            <a:r>
              <a:rPr lang="fr-FR" dirty="0"/>
              <a:t>convient de noter que la mise en location-gérance d'un fonds de commerce ou les changements successifs de locataires-gérants entraînent également le transfert des contrats de travail en cours.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solidFill>
                  <a:srgbClr val="C00000"/>
                </a:solidFill>
              </a:rPr>
              <a:t>2ème condition :</a:t>
            </a:r>
            <a:endParaRPr lang="fr-FR" dirty="0">
              <a:solidFill>
                <a:srgbClr val="C00000"/>
              </a:solidFill>
            </a:endParaRPr>
          </a:p>
          <a:p>
            <a:r>
              <a:rPr lang="fr-FR" b="1" dirty="0"/>
              <a:t>L'entité transférée doit conserver son identité</a:t>
            </a:r>
            <a:r>
              <a:rPr lang="fr-FR" dirty="0"/>
              <a:t>. Cette condition signifie que le nouvel exploitant doit poursuivre la même activité ou tout au moins une activité connexe ou similaire susceptible de maintenir les emplois sans changement important des procédés de fabrication ou de commercialisation. </a:t>
            </a:r>
          </a:p>
          <a:p>
            <a:endParaRPr lang="fr-FR" dirty="0"/>
          </a:p>
          <a:p>
            <a:r>
              <a:rPr lang="fr-FR" dirty="0"/>
              <a:t>En revanche, la condition n'est pas remplie si l'entreprise est cédée purement et simplement sans que l'activité ne soit reprise par le nouvel employeur ou si l'activité est éclatée entre plusieurs employeurs.</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a:t>Le transfert des contrats est automatique : il se réalise de plein droit par le seul effet de la loi </a:t>
            </a:r>
            <a:r>
              <a:rPr lang="fr-FR" dirty="0"/>
              <a:t>(</a:t>
            </a:r>
            <a:r>
              <a:rPr lang="fr-FR" dirty="0" err="1"/>
              <a:t>Cass</a:t>
            </a:r>
            <a:r>
              <a:rPr lang="fr-FR" dirty="0"/>
              <a:t>. soc., 16 janv. 1990, no 88‐40.054, Bull. civ. V, no 11, </a:t>
            </a:r>
            <a:r>
              <a:rPr lang="fr-FR" dirty="0" smtClean="0"/>
              <a:t>p.7</a:t>
            </a:r>
            <a:r>
              <a:rPr lang="fr-FR" dirty="0"/>
              <a:t>). </a:t>
            </a:r>
            <a:endParaRPr lang="fr-FR" dirty="0" smtClean="0"/>
          </a:p>
          <a:p>
            <a:r>
              <a:rPr lang="fr-FR" dirty="0" smtClean="0">
                <a:solidFill>
                  <a:srgbClr val="C00000"/>
                </a:solidFill>
              </a:rPr>
              <a:t>Le </a:t>
            </a:r>
            <a:r>
              <a:rPr lang="fr-FR" dirty="0">
                <a:solidFill>
                  <a:srgbClr val="C00000"/>
                </a:solidFill>
              </a:rPr>
              <a:t>salarié ne peut refuser le transfert qui s'impose à lui qu'à ses risques et périls </a:t>
            </a:r>
            <a:r>
              <a:rPr lang="fr-FR" dirty="0"/>
              <a:t>; son refus, à moins qu'il ne trouve un arrangement avec son </a:t>
            </a:r>
            <a:r>
              <a:rPr lang="fr-FR" dirty="0" smtClean="0"/>
              <a:t>dernier employeur </a:t>
            </a:r>
            <a:r>
              <a:rPr lang="fr-FR" dirty="0"/>
              <a:t>(</a:t>
            </a:r>
            <a:r>
              <a:rPr lang="fr-FR" dirty="0" err="1"/>
              <a:t>Cass</a:t>
            </a:r>
            <a:r>
              <a:rPr lang="fr-FR" dirty="0"/>
              <a:t>. soc., 26 mai 1998, no 96‐40.536, Bull. civ. V, no 275), a pour effet de lui imputer la rupture (</a:t>
            </a:r>
            <a:r>
              <a:rPr lang="fr-FR" dirty="0" err="1"/>
              <a:t>Cass</a:t>
            </a:r>
            <a:r>
              <a:rPr lang="fr-FR" dirty="0"/>
              <a:t>. soc., 5 nov. 1987, no 85‐40.629, Bull. </a:t>
            </a:r>
            <a:r>
              <a:rPr lang="fr-FR" dirty="0" err="1" smtClean="0"/>
              <a:t>civ.V</a:t>
            </a:r>
            <a:r>
              <a:rPr lang="fr-FR" dirty="0"/>
              <a:t>, no 616 ; </a:t>
            </a:r>
            <a:r>
              <a:rPr lang="fr-FR" dirty="0" err="1"/>
              <a:t>Cass</a:t>
            </a:r>
            <a:r>
              <a:rPr lang="fr-FR" dirty="0"/>
              <a:t>. soc., 10 oct. 2006, no 04‐40.325</a:t>
            </a:r>
          </a:p>
        </p:txBody>
      </p:sp>
      <p:sp>
        <p:nvSpPr>
          <p:cNvPr id="3" name="Titre 2"/>
          <p:cNvSpPr>
            <a:spLocks noGrp="1"/>
          </p:cNvSpPr>
          <p:nvPr>
            <p:ph type="title"/>
          </p:nvPr>
        </p:nvSpPr>
        <p:spPr/>
        <p:txBody>
          <a:bodyPr>
            <a:normAutofit/>
          </a:bodyPr>
          <a:lstStyle/>
          <a:p>
            <a:pPr algn="ctr"/>
            <a:r>
              <a:rPr lang="fr-FR" sz="2800" dirty="0">
                <a:solidFill>
                  <a:srgbClr val="C00000"/>
                </a:solidFill>
              </a:rPr>
              <a:t>Transfert automatique des contrats de travail</a:t>
            </a: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b="1" dirty="0" smtClean="0"/>
              <a:t>Les </a:t>
            </a:r>
            <a:r>
              <a:rPr lang="fr-FR" b="1" dirty="0"/>
              <a:t>règles relatives au transfert d’entreprise ne s’appliquent qu’à la condition que l’entreprise, en tant qu’entité économique :</a:t>
            </a:r>
          </a:p>
          <a:p>
            <a:r>
              <a:rPr lang="fr-FR" b="1" dirty="0"/>
              <a:t>conserve son autonomie ;</a:t>
            </a:r>
          </a:p>
          <a:p>
            <a:r>
              <a:rPr lang="fr-FR" b="1" dirty="0"/>
              <a:t>conserve son identité (membres de la direction, matériel, clientèle, locaux, etc.) ;</a:t>
            </a:r>
          </a:p>
          <a:p>
            <a:r>
              <a:rPr lang="fr-FR" b="1" dirty="0"/>
              <a:t>poursuive son activité ou une partie de celle-ci.</a:t>
            </a:r>
          </a:p>
          <a:p>
            <a:endParaRPr lang="fr-FR" dirty="0"/>
          </a:p>
          <a:p>
            <a:r>
              <a:rPr lang="fr-FR" dirty="0"/>
              <a:t>Ainsi, le transfert de l’entreprise ou de l’activité doit s’accompagner du transfert des locaux, du matériel, de la clientèle, des marques et brevets, etc. Elle doit également s’accompagner du transfert du personnel affecté à l’activité concernée.</a:t>
            </a:r>
          </a:p>
          <a:p>
            <a:endParaRPr lang="fr-FR" dirty="0"/>
          </a:p>
        </p:txBody>
      </p:sp>
      <p:sp>
        <p:nvSpPr>
          <p:cNvPr id="3" name="Titre 2"/>
          <p:cNvSpPr>
            <a:spLocks noGrp="1"/>
          </p:cNvSpPr>
          <p:nvPr>
            <p:ph type="title"/>
          </p:nvPr>
        </p:nvSpPr>
        <p:spPr/>
        <p:txBody>
          <a:bodyPr/>
          <a:lstStyle/>
          <a:p>
            <a:r>
              <a:rPr lang="fr-FR" sz="2800" dirty="0">
                <a:solidFill>
                  <a:srgbClr val="C00000"/>
                </a:solidFill>
              </a:rPr>
              <a:t>Conditions du transfert. </a:t>
            </a:r>
          </a:p>
        </p:txBody>
      </p:sp>
    </p:spTree>
    <p:extLst>
      <p:ext uri="{BB962C8B-B14F-4D97-AF65-F5344CB8AC3E}">
        <p14:creationId xmlns:p14="http://schemas.microsoft.com/office/powerpoint/2010/main" val="3346949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Article L141-23 du code du commerce </a:t>
            </a:r>
            <a:r>
              <a:rPr lang="fr-FR" sz="1700" dirty="0"/>
              <a:t>Créé par LOI n°2014-856 du 31 juillet 2014 - art. 19</a:t>
            </a:r>
          </a:p>
          <a:p>
            <a:r>
              <a:rPr lang="fr-FR" dirty="0"/>
              <a:t>Dans les entreprises qui n'ont pas l'obligation de mettre en place un comité d'entreprise en application de l'article L. 2322-1 du code du travail, </a:t>
            </a:r>
            <a:r>
              <a:rPr lang="fr-FR" b="1" dirty="0">
                <a:solidFill>
                  <a:srgbClr val="C00000"/>
                </a:solidFill>
              </a:rPr>
              <a:t>lorsque le propriétaire d'un fonds de commerce veut le céder, les salariés en sont informés, et ce au plus tard deux mois avant la cession, afin de permettre à un ou plusieurs salariés de l'entreprise de présenter une offre pour l'acquisition du fonds.</a:t>
            </a:r>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988027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 cession intervenue en méconnaissance des quatre premiers alinéas peut être annulée à la demande de tout salarié.</a:t>
            </a:r>
          </a:p>
          <a:p>
            <a:endParaRPr lang="fr-FR" b="1" dirty="0"/>
          </a:p>
          <a:p>
            <a:r>
              <a:rPr lang="fr-FR" b="1" dirty="0"/>
              <a:t>L'action en nullité se prescrit par deux mois à compter de la date de publication de l'avis de cession du fonds.</a:t>
            </a:r>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moins de cinquante salariés</a:t>
            </a:r>
            <a:endParaRPr lang="fr-FR" sz="2800" b="0" dirty="0">
              <a:solidFill>
                <a:srgbClr val="C00000"/>
              </a:solidFill>
            </a:endParaRPr>
          </a:p>
        </p:txBody>
      </p:sp>
    </p:spTree>
    <p:extLst>
      <p:ext uri="{BB962C8B-B14F-4D97-AF65-F5344CB8AC3E}">
        <p14:creationId xmlns:p14="http://schemas.microsoft.com/office/powerpoint/2010/main" val="4211176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a:t>Article L141-24 Du code du commerce </a:t>
            </a:r>
            <a:r>
              <a:rPr lang="fr-FR" dirty="0"/>
              <a:t>.</a:t>
            </a:r>
          </a:p>
          <a:p>
            <a:r>
              <a:rPr lang="fr-FR" dirty="0" smtClean="0"/>
              <a:t>A </a:t>
            </a:r>
            <a:r>
              <a:rPr lang="fr-FR" dirty="0"/>
              <a:t>leur demande, les salariés peuvent se faire assister par un représentant de la chambre de commerce et de l'industrie régionale, de la chambre régionale d'agriculture, de la chambre régionale de métiers et de l'artisanat territorialement compétentes en lien avec les chambres régionales de l'économie sociale et solidaire et par toute personne désignée par les salariés, dans des conditions définies par décret.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62593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Article L1224-1 </a:t>
            </a:r>
            <a:r>
              <a:rPr lang="fr-FR" b="1" dirty="0" smtClean="0"/>
              <a:t>du code du travail</a:t>
            </a:r>
            <a:endParaRPr lang="fr-FR" b="1" dirty="0"/>
          </a:p>
          <a:p>
            <a:r>
              <a:rPr lang="fr-FR" dirty="0"/>
              <a:t>Lorsque survient une modification dans la situation juridique de l'employeur, notamment par succession, vente, fusion, transformation du fonds, mise en société de l'entreprise</a:t>
            </a:r>
            <a:r>
              <a:rPr lang="fr-FR" b="1" dirty="0">
                <a:solidFill>
                  <a:schemeClr val="accent1">
                    <a:lumMod val="75000"/>
                  </a:schemeClr>
                </a:solidFill>
              </a:rPr>
              <a:t>, tous les contrats de travail en cours au jour de la modification subsistent entre le nouvel employeur et le personnel de l'entreprise.</a:t>
            </a:r>
          </a:p>
          <a:p>
            <a:endParaRPr lang="fr-FR" dirty="0"/>
          </a:p>
        </p:txBody>
      </p:sp>
      <p:sp>
        <p:nvSpPr>
          <p:cNvPr id="3" name="Titre 2"/>
          <p:cNvSpPr>
            <a:spLocks noGrp="1"/>
          </p:cNvSpPr>
          <p:nvPr>
            <p:ph type="title"/>
          </p:nvPr>
        </p:nvSpPr>
        <p:spPr/>
        <p:txBody>
          <a:bodyPr>
            <a:normAutofit/>
          </a:bodyPr>
          <a:lstStyle/>
          <a:p>
            <a:pPr algn="ctr"/>
            <a:r>
              <a:rPr lang="fr-FR" sz="3200" dirty="0">
                <a:solidFill>
                  <a:srgbClr val="C00000"/>
                </a:solidFill>
                <a:effectLst/>
              </a:rPr>
              <a:t>Transfert du contrat de travail</a:t>
            </a:r>
            <a:endParaRPr lang="fr-FR" sz="3200" dirty="0">
              <a:solidFill>
                <a:srgbClr val="C00000"/>
              </a:solidFill>
            </a:endParaRPr>
          </a:p>
        </p:txBody>
      </p:sp>
    </p:spTree>
    <p:extLst>
      <p:ext uri="{BB962C8B-B14F-4D97-AF65-F5344CB8AC3E}">
        <p14:creationId xmlns:p14="http://schemas.microsoft.com/office/powerpoint/2010/main" val="3832085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b="1" dirty="0"/>
              <a:t>Article L141-25 Du code du commerce </a:t>
            </a:r>
            <a:r>
              <a:rPr lang="fr-FR" dirty="0"/>
              <a:t>.</a:t>
            </a:r>
          </a:p>
          <a:p>
            <a:r>
              <a:rPr lang="fr-FR" dirty="0" smtClean="0"/>
              <a:t>L'information </a:t>
            </a:r>
            <a:r>
              <a:rPr lang="fr-FR" dirty="0"/>
              <a:t>des salariés peut être effectuée par tout moyen, précisé par voie réglementaire, de nature à rendre certaine la date de sa réception par ces derniers.</a:t>
            </a:r>
          </a:p>
          <a:p>
            <a:endParaRPr lang="fr-FR" dirty="0"/>
          </a:p>
          <a:p>
            <a:r>
              <a:rPr lang="fr-FR" b="1" dirty="0">
                <a:solidFill>
                  <a:srgbClr val="C00000"/>
                </a:solidFill>
              </a:rPr>
              <a:t>Les salariés sont tenus à une obligation de discrétion </a:t>
            </a:r>
            <a:r>
              <a:rPr lang="fr-FR" dirty="0"/>
              <a:t>s'agissant des informations reçues en application de la présente section, dans les mêmes conditions que celles prévues pour les membres des comités d'entreprise à l' article L. 2325-5 du code du travail , sauf à l'égard des personnes dont le concours est nécessaire pour leur permettre de présenter au cédant une offre de rachat.</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02473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b="1" dirty="0"/>
              <a:t>Article L141-27 Du code du commerce </a:t>
            </a:r>
            <a:r>
              <a:rPr lang="fr-FR" dirty="0"/>
              <a:t>.</a:t>
            </a:r>
          </a:p>
          <a:p>
            <a:r>
              <a:rPr lang="fr-FR" dirty="0" smtClean="0"/>
              <a:t>La </a:t>
            </a:r>
            <a:r>
              <a:rPr lang="fr-FR" dirty="0"/>
              <a:t>présente section n'est pas applicable :</a:t>
            </a:r>
          </a:p>
          <a:p>
            <a:endParaRPr lang="fr-FR" dirty="0"/>
          </a:p>
          <a:p>
            <a:r>
              <a:rPr lang="fr-FR" dirty="0"/>
              <a:t>1° En cas de succession, de liquidation du régime matrimonial ou de cession du fonds à un conjoint, à un ascendant ou à un descendant ;</a:t>
            </a:r>
          </a:p>
          <a:p>
            <a:endParaRPr lang="fr-FR" dirty="0"/>
          </a:p>
          <a:p>
            <a:r>
              <a:rPr lang="fr-FR" dirty="0"/>
              <a:t>2° Aux entreprises faisant l'objet d'une procédure de conciliation, de sauvegarde, de redressement ou de liquidation judiciaires régie par le livre VI.</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90810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fontScale="77500" lnSpcReduction="20000"/>
          </a:bodyPr>
          <a:lstStyle/>
          <a:p>
            <a:r>
              <a:rPr lang="fr-FR" b="1" dirty="0"/>
              <a:t>Article L141-28 Du code du commerce </a:t>
            </a:r>
            <a:r>
              <a:rPr lang="fr-FR" dirty="0"/>
              <a:t>.</a:t>
            </a:r>
          </a:p>
          <a:p>
            <a:r>
              <a:rPr lang="fr-FR" dirty="0" smtClean="0"/>
              <a:t>Dans </a:t>
            </a:r>
            <a:r>
              <a:rPr lang="fr-FR" dirty="0"/>
              <a:t>les entreprises soumises à l'obligation de mettre en place un comité d'entreprise en application de l'article L. 2322-1 du code du travail et se trouvant, à la clôture du dernier exercice, dans la catégorie des petites et moyennes entreprises au sens de l'article 51 de la loi n° 2008-776 du 4 août 2008 de modernisation de l'économie, lorsqu'il veut céder un fonds de commerce, son propriétaire notifie sa volonté de céder à l'exploitant du fonds.</a:t>
            </a:r>
          </a:p>
          <a:p>
            <a:endParaRPr lang="fr-FR" dirty="0"/>
          </a:p>
          <a:p>
            <a:r>
              <a:rPr lang="fr-FR" b="1" dirty="0">
                <a:solidFill>
                  <a:srgbClr val="C00000"/>
                </a:solidFill>
              </a:rPr>
              <a:t>Au plus tard en même temps qu'il procède, en application de l'article L. 2323-19 du code du travail, à l'information et à la consultation du comité d'entreprise, l'exploitant du fonds porte à la connaissance des salariés la notification prévue au premier alinéa du présent article et leur indique qu'ils peuvent présenter au cédant une offre de rachat.</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entreprises de </a:t>
            </a:r>
            <a:r>
              <a:rPr lang="fr-FR" sz="2800" b="0" dirty="0">
                <a:solidFill>
                  <a:srgbClr val="C00000"/>
                </a:solidFill>
              </a:rPr>
              <a:t>cinquante à deux cent quarante-neuf </a:t>
            </a:r>
            <a:r>
              <a:rPr lang="fr-FR" sz="2800" b="0" dirty="0" smtClean="0">
                <a:solidFill>
                  <a:srgbClr val="C00000"/>
                </a:solidFill>
              </a:rPr>
              <a:t>salariés</a:t>
            </a:r>
            <a:endParaRPr lang="fr-FR" sz="2800" b="0" dirty="0">
              <a:solidFill>
                <a:srgbClr val="C00000"/>
              </a:solidFill>
            </a:endParaRPr>
          </a:p>
        </p:txBody>
      </p:sp>
    </p:spTree>
    <p:extLst>
      <p:ext uri="{BB962C8B-B14F-4D97-AF65-F5344CB8AC3E}">
        <p14:creationId xmlns:p14="http://schemas.microsoft.com/office/powerpoint/2010/main" val="512936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d'absences concomitantes du comité d'entreprise et de délégué du personnel, constatées conformément aux articles L. 2324-8 et L. 2314-5 du code du travail, la cession est soumise au délai prévu au premier alinéa de l'article L. 141-23 du présent code.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67305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de transfert d’entreprise, tous les contrats de travail en cours sont transférés au nouvel </a:t>
            </a:r>
            <a:r>
              <a:rPr lang="fr-FR" dirty="0" smtClean="0"/>
              <a:t>employeur.</a:t>
            </a:r>
          </a:p>
          <a:p>
            <a:r>
              <a:rPr lang="fr-FR" dirty="0" smtClean="0"/>
              <a:t> </a:t>
            </a:r>
            <a:r>
              <a:rPr lang="fr-FR" dirty="0"/>
              <a:t>Les contrats suspendus (congé maternité, arrêt de travail pour accident ou maladie professionnels, formation, etc.) sont également concernés.</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995187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smtClean="0">
                <a:solidFill>
                  <a:srgbClr val="C00000"/>
                </a:solidFill>
              </a:rPr>
              <a:t>il </a:t>
            </a:r>
            <a:r>
              <a:rPr lang="fr-FR" dirty="0">
                <a:solidFill>
                  <a:srgbClr val="C00000"/>
                </a:solidFill>
              </a:rPr>
              <a:t>s’opère de plein droit. Cela veut dire qu’il s’impose </a:t>
            </a:r>
            <a:r>
              <a:rPr lang="fr-FR" dirty="0" smtClean="0">
                <a:solidFill>
                  <a:srgbClr val="C00000"/>
                </a:solidFill>
              </a:rPr>
              <a:t>au repreneur, </a:t>
            </a:r>
            <a:r>
              <a:rPr lang="fr-FR" dirty="0">
                <a:solidFill>
                  <a:srgbClr val="C00000"/>
                </a:solidFill>
              </a:rPr>
              <a:t>mais également aux salariés, qui n’ont pas à donner leur accord ou leur avis sur le transfert</a:t>
            </a:r>
            <a:r>
              <a:rPr lang="fr-FR" dirty="0"/>
              <a:t>.</a:t>
            </a:r>
          </a:p>
          <a:p>
            <a:endParaRPr lang="fr-FR" dirty="0"/>
          </a:p>
          <a:p>
            <a:r>
              <a:rPr lang="fr-FR" dirty="0"/>
              <a:t>Si le salarié refuse de poursuivre le </a:t>
            </a:r>
            <a:r>
              <a:rPr lang="fr-FR" dirty="0" smtClean="0"/>
              <a:t>contrat, </a:t>
            </a:r>
            <a:r>
              <a:rPr lang="fr-FR" dirty="0"/>
              <a:t>il sera responsable de la rupture : son refus constitue un motif de licenciement.</a:t>
            </a:r>
          </a:p>
          <a:p>
            <a:endParaRPr lang="fr-FR" dirty="0"/>
          </a:p>
          <a:p>
            <a:r>
              <a:rPr lang="fr-FR" dirty="0"/>
              <a:t>Si c’est </a:t>
            </a:r>
            <a:r>
              <a:rPr lang="fr-FR" dirty="0" smtClean="0"/>
              <a:t>le repreneur </a:t>
            </a:r>
            <a:r>
              <a:rPr lang="fr-FR" dirty="0"/>
              <a:t>qui </a:t>
            </a:r>
            <a:r>
              <a:rPr lang="fr-FR" dirty="0" smtClean="0"/>
              <a:t>refuse </a:t>
            </a:r>
            <a:r>
              <a:rPr lang="fr-FR" dirty="0"/>
              <a:t>de poursuivre les contrats de travail en cours, la rupture qui interviendra sera de </a:t>
            </a:r>
            <a:r>
              <a:rPr lang="fr-FR" dirty="0" smtClean="0"/>
              <a:t>son </a:t>
            </a:r>
            <a:r>
              <a:rPr lang="fr-FR" dirty="0"/>
              <a:t>fait. </a:t>
            </a:r>
            <a:r>
              <a:rPr lang="fr-FR" dirty="0" smtClean="0"/>
              <a:t>Il devra </a:t>
            </a:r>
            <a:r>
              <a:rPr lang="fr-FR" dirty="0"/>
              <a:t>en supporter les conséquences financières (licenciement sans cause réelle et sérieuse par exemple).</a:t>
            </a:r>
          </a:p>
          <a:p>
            <a:endParaRPr lang="fr-FR" dirty="0"/>
          </a:p>
        </p:txBody>
      </p:sp>
      <p:sp>
        <p:nvSpPr>
          <p:cNvPr id="3" name="Titre 2"/>
          <p:cNvSpPr>
            <a:spLocks noGrp="1"/>
          </p:cNvSpPr>
          <p:nvPr>
            <p:ph type="title"/>
          </p:nvPr>
        </p:nvSpPr>
        <p:spPr/>
        <p:txBody>
          <a:bodyPr/>
          <a:lstStyle/>
          <a:p>
            <a:r>
              <a:rPr lang="fr-FR" sz="2800" dirty="0">
                <a:solidFill>
                  <a:srgbClr val="C00000"/>
                </a:solidFill>
              </a:rPr>
              <a:t>Ce transfert est automatique : </a:t>
            </a:r>
          </a:p>
        </p:txBody>
      </p:sp>
    </p:spTree>
    <p:extLst>
      <p:ext uri="{BB962C8B-B14F-4D97-AF65-F5344CB8AC3E}">
        <p14:creationId xmlns:p14="http://schemas.microsoft.com/office/powerpoint/2010/main" val="801152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Les </a:t>
            </a:r>
            <a:r>
              <a:rPr lang="fr-FR" dirty="0"/>
              <a:t>années de service accomplies par les salariés chez l’ancien employeur restent acquises, notamment pour l’indemnité de départ à la retraite, le calcul du préavis et l’indemnité de licenciement</a:t>
            </a:r>
            <a:r>
              <a:rPr lang="fr-FR" dirty="0" smtClean="0"/>
              <a:t>.</a:t>
            </a:r>
          </a:p>
          <a:p>
            <a:r>
              <a:rPr lang="fr-FR" dirty="0"/>
              <a:t>En cas de départ du salarié, </a:t>
            </a:r>
            <a:r>
              <a:rPr lang="fr-FR" dirty="0" smtClean="0"/>
              <a:t>il doit lui être délivré </a:t>
            </a:r>
            <a:r>
              <a:rPr lang="fr-FR" dirty="0"/>
              <a:t>un certificat de travail tenant compte de l’ancienneté acquise au service de l’ancien employeur.</a:t>
            </a:r>
          </a:p>
          <a:p>
            <a:endParaRPr lang="fr-FR" dirty="0"/>
          </a:p>
        </p:txBody>
      </p:sp>
      <p:sp>
        <p:nvSpPr>
          <p:cNvPr id="3" name="Titre 2"/>
          <p:cNvSpPr>
            <a:spLocks noGrp="1"/>
          </p:cNvSpPr>
          <p:nvPr>
            <p:ph type="title"/>
          </p:nvPr>
        </p:nvSpPr>
        <p:spPr/>
        <p:txBody>
          <a:bodyPr/>
          <a:lstStyle/>
          <a:p>
            <a:r>
              <a:rPr lang="fr-FR" sz="2800" dirty="0">
                <a:solidFill>
                  <a:srgbClr val="C00000"/>
                </a:solidFill>
              </a:rPr>
              <a:t>Maintien de l’ancienneté. </a:t>
            </a:r>
          </a:p>
        </p:txBody>
      </p:sp>
    </p:spTree>
    <p:extLst>
      <p:ext uri="{BB962C8B-B14F-4D97-AF65-F5344CB8AC3E}">
        <p14:creationId xmlns:p14="http://schemas.microsoft.com/office/powerpoint/2010/main" val="11669051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smtClean="0"/>
              <a:t>Le </a:t>
            </a:r>
            <a:r>
              <a:rPr lang="fr-FR" dirty="0"/>
              <a:t>salarié conserve sa rémunération, sa qualification et, plus généralement, tous les droits (mais aussi obligations) issus du contrat de travail. Les clauses restent valables (non-concurrence, dédit-formation, etc.). </a:t>
            </a:r>
            <a:endParaRPr lang="fr-FR" dirty="0" smtClean="0"/>
          </a:p>
          <a:p>
            <a:r>
              <a:rPr lang="fr-FR" dirty="0" smtClean="0"/>
              <a:t>Les </a:t>
            </a:r>
            <a:r>
              <a:rPr lang="fr-FR" dirty="0"/>
              <a:t>avantages acquis doivent être maintenus (prime de 13e mois, jours de congés supplémentaires, etc.), même s’ils n’existent pas dans l’entreprise qu’ils intègrent.</a:t>
            </a:r>
          </a:p>
          <a:p>
            <a:endParaRPr lang="fr-FR" dirty="0"/>
          </a:p>
          <a:p>
            <a:r>
              <a:rPr lang="fr-FR" dirty="0"/>
              <a:t>Les dates de congés payés qui ont été arrêtées avant le transfert restent valables pour le nouvel employeur.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Maintien des droits et des obligations.</a:t>
            </a:r>
          </a:p>
        </p:txBody>
      </p:sp>
    </p:spTree>
    <p:extLst>
      <p:ext uri="{BB962C8B-B14F-4D97-AF65-F5344CB8AC3E}">
        <p14:creationId xmlns:p14="http://schemas.microsoft.com/office/powerpoint/2010/main" val="32409568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des arriérés de salaire (salaires échus et cotisations sociales non payés) sont dus, </a:t>
            </a:r>
            <a:r>
              <a:rPr lang="fr-FR" dirty="0" smtClean="0"/>
              <a:t>le nouvel employeur doit </a:t>
            </a:r>
            <a:r>
              <a:rPr lang="fr-FR" dirty="0"/>
              <a:t>les payer </a:t>
            </a:r>
            <a:r>
              <a:rPr lang="fr-FR" dirty="0" smtClean="0"/>
              <a:t>(et pourra </a:t>
            </a:r>
            <a:r>
              <a:rPr lang="fr-FR" dirty="0"/>
              <a:t>ensuite en demander le remboursement à l’ancien employeur).</a:t>
            </a:r>
          </a:p>
          <a:p>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440788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smtClean="0">
                <a:solidFill>
                  <a:srgbClr val="C00000"/>
                </a:solidFill>
              </a:rPr>
              <a:t>Le nouvel employeur a </a:t>
            </a:r>
            <a:r>
              <a:rPr lang="fr-FR" dirty="0">
                <a:solidFill>
                  <a:srgbClr val="C00000"/>
                </a:solidFill>
              </a:rPr>
              <a:t>la </a:t>
            </a:r>
            <a:r>
              <a:rPr lang="fr-FR" dirty="0" smtClean="0">
                <a:solidFill>
                  <a:srgbClr val="C00000"/>
                </a:solidFill>
              </a:rPr>
              <a:t>possibilité </a:t>
            </a:r>
            <a:r>
              <a:rPr lang="fr-FR" dirty="0">
                <a:solidFill>
                  <a:srgbClr val="C00000"/>
                </a:solidFill>
              </a:rPr>
              <a:t>d’aménager les conditions de travail des salariés</a:t>
            </a:r>
            <a:r>
              <a:rPr lang="fr-FR" dirty="0"/>
              <a:t>. </a:t>
            </a:r>
            <a:endParaRPr lang="fr-FR" dirty="0" smtClean="0"/>
          </a:p>
          <a:p>
            <a:r>
              <a:rPr lang="fr-FR" dirty="0" smtClean="0"/>
              <a:t>Ce </a:t>
            </a:r>
            <a:r>
              <a:rPr lang="fr-FR" dirty="0"/>
              <a:t>pourra être le cas, par exemple, lors d’une fusion de deux entreprises, afin d’harmoniser les rythmes et méthodes de travail pour l’ensemble des salariés</a:t>
            </a:r>
            <a:r>
              <a:rPr lang="fr-FR" dirty="0" smtClean="0"/>
              <a:t>.</a:t>
            </a:r>
          </a:p>
          <a:p>
            <a:r>
              <a:rPr lang="fr-FR" dirty="0" smtClean="0"/>
              <a:t>Modification des </a:t>
            </a:r>
            <a:r>
              <a:rPr lang="fr-FR" dirty="0"/>
              <a:t>conditions de travail, c’est-à-dire des éléments qui ne sont pas inscrits dans le contrat de travail (modification des horaires de travail ou changement de poste par exemple), ce changement s’impose aux salariés, qui ne peuvent pas s’y opposer.</a:t>
            </a:r>
          </a:p>
          <a:p>
            <a:endParaRPr lang="fr-FR" dirty="0"/>
          </a:p>
        </p:txBody>
      </p:sp>
      <p:sp>
        <p:nvSpPr>
          <p:cNvPr id="3" name="Titre 2"/>
          <p:cNvSpPr>
            <a:spLocks noGrp="1"/>
          </p:cNvSpPr>
          <p:nvPr>
            <p:ph type="title"/>
          </p:nvPr>
        </p:nvSpPr>
        <p:spPr/>
        <p:txBody>
          <a:bodyPr>
            <a:normAutofit/>
          </a:bodyPr>
          <a:lstStyle/>
          <a:p>
            <a:r>
              <a:rPr lang="fr-FR" sz="2800" dirty="0">
                <a:solidFill>
                  <a:srgbClr val="C00000"/>
                </a:solidFill>
              </a:rPr>
              <a:t>Aménagement </a:t>
            </a:r>
            <a:r>
              <a:rPr lang="fr-FR" sz="2800" dirty="0" smtClean="0">
                <a:solidFill>
                  <a:srgbClr val="C00000"/>
                </a:solidFill>
              </a:rPr>
              <a:t>&amp; modifications des </a:t>
            </a:r>
            <a:r>
              <a:rPr lang="fr-FR" sz="2800" dirty="0">
                <a:solidFill>
                  <a:srgbClr val="C00000"/>
                </a:solidFill>
              </a:rPr>
              <a:t>conditions de travail. </a:t>
            </a:r>
          </a:p>
        </p:txBody>
      </p:sp>
    </p:spTree>
    <p:extLst>
      <p:ext uri="{BB962C8B-B14F-4D97-AF65-F5344CB8AC3E}">
        <p14:creationId xmlns:p14="http://schemas.microsoft.com/office/powerpoint/2010/main" val="4098149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l'article L. 1224‐1 du Code du </a:t>
            </a:r>
            <a:r>
              <a:rPr lang="fr-FR" b="1" dirty="0" smtClean="0"/>
              <a:t>travail </a:t>
            </a:r>
            <a:r>
              <a:rPr lang="fr-FR" dirty="0" smtClean="0"/>
              <a:t>pose </a:t>
            </a:r>
            <a:r>
              <a:rPr lang="fr-FR" dirty="0"/>
              <a:t>le principe du maintien des contrats de travail lorsque l'entreprise est transférée et qu'elle change de mains. Les contrats de travail, </a:t>
            </a:r>
            <a:r>
              <a:rPr lang="fr-FR" dirty="0" smtClean="0"/>
              <a:t>comme l'entreprise</a:t>
            </a:r>
            <a:r>
              <a:rPr lang="fr-FR" dirty="0"/>
              <a:t>, sont transférés au nouvel employeur. </a:t>
            </a:r>
            <a:endParaRPr lang="fr-FR" dirty="0" smtClean="0"/>
          </a:p>
          <a:p>
            <a:r>
              <a:rPr lang="fr-FR" b="1" dirty="0" smtClean="0">
                <a:solidFill>
                  <a:srgbClr val="C00000"/>
                </a:solidFill>
              </a:rPr>
              <a:t>Cette </a:t>
            </a:r>
            <a:r>
              <a:rPr lang="fr-FR" b="1" dirty="0">
                <a:solidFill>
                  <a:srgbClr val="C00000"/>
                </a:solidFill>
              </a:rPr>
              <a:t>règle est d'ordre public </a:t>
            </a:r>
            <a:r>
              <a:rPr lang="fr-FR" dirty="0"/>
              <a:t>(</a:t>
            </a:r>
            <a:r>
              <a:rPr lang="fr-FR" dirty="0" err="1"/>
              <a:t>Cass</a:t>
            </a:r>
            <a:r>
              <a:rPr lang="fr-FR" dirty="0"/>
              <a:t>. soc., 13 juin 1990, no 86‐45.217, Bull. civ. V, no 273 ; </a:t>
            </a:r>
            <a:r>
              <a:rPr lang="fr-FR" dirty="0" err="1"/>
              <a:t>Cass</a:t>
            </a:r>
            <a:r>
              <a:rPr lang="fr-FR" dirty="0"/>
              <a:t>. soc., </a:t>
            </a:r>
            <a:r>
              <a:rPr lang="fr-FR" dirty="0" smtClean="0"/>
              <a:t>22 </a:t>
            </a:r>
            <a:r>
              <a:rPr lang="es-ES" dirty="0" err="1" smtClean="0"/>
              <a:t>juin</a:t>
            </a:r>
            <a:r>
              <a:rPr lang="es-ES" dirty="0" smtClean="0"/>
              <a:t> </a:t>
            </a:r>
            <a:r>
              <a:rPr lang="es-ES" dirty="0"/>
              <a:t>1993, no 90‐44.705, Bull. civ. V, no 171).</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050513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Modifier </a:t>
            </a:r>
            <a:r>
              <a:rPr lang="fr-FR" dirty="0"/>
              <a:t>un élément du contrat de travail (durée du travail, rémunération, etc.), </a:t>
            </a:r>
            <a:r>
              <a:rPr lang="fr-FR" dirty="0" smtClean="0"/>
              <a:t>il faut </a:t>
            </a:r>
            <a:r>
              <a:rPr lang="fr-FR" dirty="0"/>
              <a:t>recueillir l’accord du ou des salariés concernés. </a:t>
            </a:r>
            <a:endParaRPr lang="fr-FR" dirty="0" smtClean="0"/>
          </a:p>
          <a:p>
            <a:r>
              <a:rPr lang="fr-FR" dirty="0" smtClean="0"/>
              <a:t>Si </a:t>
            </a:r>
            <a:r>
              <a:rPr lang="fr-FR" dirty="0"/>
              <a:t>le salarié refuse la modification, </a:t>
            </a:r>
            <a:r>
              <a:rPr lang="fr-FR" dirty="0" smtClean="0"/>
              <a:t>le nouvel employeur a </a:t>
            </a:r>
            <a:r>
              <a:rPr lang="fr-FR" dirty="0"/>
              <a:t>le choix entre renoncer à la modification ou prendre l’initiative d’une procédure de licenciement (il </a:t>
            </a:r>
            <a:r>
              <a:rPr lang="fr-FR" dirty="0" smtClean="0"/>
              <a:t>faudra </a:t>
            </a:r>
            <a:r>
              <a:rPr lang="fr-FR" dirty="0"/>
              <a:t>alors justifier d’un motif, qui ne peut en aucun cas être le refus).</a:t>
            </a:r>
          </a:p>
          <a:p>
            <a:endParaRPr lang="fr-FR" dirty="0"/>
          </a:p>
        </p:txBody>
      </p:sp>
      <p:sp>
        <p:nvSpPr>
          <p:cNvPr id="3" name="Titre 2"/>
          <p:cNvSpPr>
            <a:spLocks noGrp="1"/>
          </p:cNvSpPr>
          <p:nvPr>
            <p:ph type="title"/>
          </p:nvPr>
        </p:nvSpPr>
        <p:spPr/>
        <p:txBody>
          <a:bodyPr>
            <a:normAutofit/>
          </a:bodyPr>
          <a:lstStyle/>
          <a:p>
            <a:r>
              <a:rPr lang="fr-FR" sz="2800" b="0" dirty="0">
                <a:solidFill>
                  <a:srgbClr val="C00000"/>
                </a:solidFill>
              </a:rPr>
              <a:t>modification du contrat de travail </a:t>
            </a:r>
            <a:endParaRPr lang="fr-FR" sz="2800" dirty="0">
              <a:solidFill>
                <a:srgbClr val="C00000"/>
              </a:solidFill>
            </a:endParaRPr>
          </a:p>
        </p:txBody>
      </p:sp>
    </p:spTree>
    <p:extLst>
      <p:ext uri="{BB962C8B-B14F-4D97-AF65-F5344CB8AC3E}">
        <p14:creationId xmlns:p14="http://schemas.microsoft.com/office/powerpoint/2010/main" val="441792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fait pour le salarié de ne pas se présenter sur son lieu de travail </a:t>
            </a:r>
            <a:r>
              <a:rPr lang="fr-FR" dirty="0" smtClean="0"/>
              <a:t>est un </a:t>
            </a:r>
            <a:r>
              <a:rPr lang="fr-FR" dirty="0"/>
              <a:t>abandon de poste constitutif d'une faute grave (</a:t>
            </a:r>
            <a:r>
              <a:rPr lang="fr-FR" dirty="0" err="1"/>
              <a:t>Cass</a:t>
            </a:r>
            <a:r>
              <a:rPr lang="fr-FR" dirty="0"/>
              <a:t>. soc., 25 oct. 2000, no 98‐45.422 ; </a:t>
            </a:r>
            <a:r>
              <a:rPr lang="fr-FR" dirty="0" err="1"/>
              <a:t>Cass</a:t>
            </a:r>
            <a:r>
              <a:rPr lang="fr-FR" dirty="0"/>
              <a:t>. soc., 4 avr. 2006, no 02‐42.735).</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L'employeur sortant conserve le droit de licencier le salarié avant le transfert d'entreprise, à condition qu'il ne fasse pas échec à l'application de l'article </a:t>
            </a:r>
            <a:r>
              <a:rPr lang="fr-FR" dirty="0" smtClean="0"/>
              <a:t>L.1224‐1 </a:t>
            </a:r>
            <a:r>
              <a:rPr lang="fr-FR" dirty="0"/>
              <a:t>du Code du travail. </a:t>
            </a:r>
            <a:endParaRPr lang="fr-FR" dirty="0" smtClean="0"/>
          </a:p>
          <a:p>
            <a:r>
              <a:rPr lang="fr-FR" dirty="0" smtClean="0"/>
              <a:t>Réciproquement </a:t>
            </a:r>
            <a:r>
              <a:rPr lang="fr-FR" dirty="0"/>
              <a:t>le nouvel employeur conserve les attributs du pouvoir de direction et il peut aussi licencier le salarié transféré</a:t>
            </a:r>
            <a:r>
              <a:rPr lang="fr-FR" dirty="0" smtClean="0"/>
              <a:t>, sous </a:t>
            </a:r>
            <a:r>
              <a:rPr lang="fr-FR" dirty="0"/>
              <a:t>condition, là encore, que la mesure n'ait pas pour effet d'éluder l'application de ce texte.</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Un cabinet d'avocats constitue une entité économique autonome. Le transfert de tous les dossiers du cabinet entraînait celui de la totalité de la clientèle qui y était attaché et qui constituait l'élément essentiel de cette entité » (Soc. 25 sept. 2007, no 06-41.892 , D, RJS 12/07, no 1246)</a:t>
            </a:r>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Entité </a:t>
            </a:r>
            <a:r>
              <a:rPr lang="fr-FR" b="1" dirty="0"/>
              <a:t>économique autonome </a:t>
            </a:r>
            <a:r>
              <a:rPr lang="fr-FR" b="1" dirty="0" smtClean="0"/>
              <a:t>:</a:t>
            </a:r>
          </a:p>
          <a:p>
            <a:r>
              <a:rPr lang="fr-FR" b="1" dirty="0" smtClean="0"/>
              <a:t>E</a:t>
            </a:r>
            <a:r>
              <a:rPr lang="fr-FR" dirty="0" smtClean="0"/>
              <a:t>n </a:t>
            </a:r>
            <a:r>
              <a:rPr lang="fr-FR" dirty="0"/>
              <a:t>cas de reprise de l'exploitation d'un fonds de débit de boissons, dans les mêmes lieux et au bénéfice de la même licence, par un autre concessionnaire poursuivant la même activité, après deux mois et demi d'interruption (Soc. 13 mai 2009, no 07-45.516 , D, RJS 7/09, no 605 ; JCP S 2009, no 1482)</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Ne caractérise pas un transfert la vente à elle seule d'un immeuble locatif (Soc. 31 janv. 2001, no 98-42.070 , Bull. civ. V, no 27 ; RJS 4/01, no 39 ; TPS 2001. </a:t>
            </a:r>
            <a:r>
              <a:rPr lang="fr-FR" dirty="0" err="1"/>
              <a:t>Comm</a:t>
            </a:r>
            <a:r>
              <a:rPr lang="fr-FR" dirty="0"/>
              <a:t>. 153</a:t>
            </a:r>
            <a:r>
              <a:rPr lang="fr-FR" dirty="0" smtClean="0"/>
              <a:t>)</a:t>
            </a:r>
          </a:p>
          <a:p>
            <a:r>
              <a:rPr lang="fr-FR" dirty="0"/>
              <a:t>À l'inverse, la cession d'un ensemble immobilier qui emportait également la reprise du service de gardiennage et d'entretien qui en relevait, ainsi que des contrats nécessaires à l'exploitation de la résidence peut caractériser le transfert d'un ensemble organisé de personnes et d'éléments corporels et incorporels permettant l'exercice d'une activité économique poursuivant un objectif économique propre (Soc. 14 févr. 2007, no 04-47.110 , Bull. civ. V, no 22 ; Dr. soc. 2007. 549</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Exigence d'autonomie. </a:t>
            </a:r>
            <a:r>
              <a:rPr lang="fr-FR" smtClean="0"/>
              <a:t>– </a:t>
            </a:r>
          </a:p>
          <a:p>
            <a:r>
              <a:rPr lang="fr-FR" smtClean="0"/>
              <a:t>Selon </a:t>
            </a:r>
            <a:r>
              <a:rPr lang="fr-FR" dirty="0"/>
              <a:t>les deux arrêts Perrier du 18 juillet 2000 (P-B, nos 98-18.037 et 99-13.976), il n'est pas de transfert si l'entité économique n'est pas autonome (RJS 11/00, no 1063 ; Dr. soc. 2000. 850. </a:t>
            </a:r>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1716965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40975685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En cas de reprise de l'activité d'une entreprise en difficulté par les anciens salariés (RES), la tendance jurisprudentielle est de considérer que l'article </a:t>
            </a:r>
            <a:r>
              <a:rPr lang="fr-FR" dirty="0" smtClean="0"/>
              <a:t>L.1224‐1 </a:t>
            </a:r>
            <a:r>
              <a:rPr lang="fr-FR" dirty="0"/>
              <a:t>du Code du travail ne s'applique pas. La solution est généralement justifiée par le fait que les salariés repreneurs sont, en général, licenciés</a:t>
            </a:r>
          </a:p>
          <a:p>
            <a:r>
              <a:rPr lang="fr-FR" dirty="0"/>
              <a:t>lorsqu'ils reprennent l'entreprise (</a:t>
            </a:r>
            <a:r>
              <a:rPr lang="fr-FR" dirty="0" err="1"/>
              <a:t>Cass</a:t>
            </a:r>
            <a:r>
              <a:rPr lang="fr-FR" dirty="0"/>
              <a:t>. soc., 20 janv. 1998, no 95‐41.553 ; voir déjà </a:t>
            </a:r>
            <a:r>
              <a:rPr lang="fr-FR" dirty="0" err="1"/>
              <a:t>Cass</a:t>
            </a:r>
            <a:r>
              <a:rPr lang="fr-FR" dirty="0"/>
              <a:t>. soc., 7 mars 1989, no 86‐40.424). Ce n'est donc pas la </a:t>
            </a:r>
            <a:r>
              <a:rPr lang="fr-FR" dirty="0" smtClean="0"/>
              <a:t>disparition </a:t>
            </a:r>
            <a:r>
              <a:rPr lang="fr-FR" dirty="0"/>
              <a:t>de l'entité qui fait échec à l'article L. 1224‐1 du Code du travail, mais la situation des repreneurs</a:t>
            </a:r>
          </a:p>
        </p:txBody>
      </p:sp>
      <p:sp>
        <p:nvSpPr>
          <p:cNvPr id="3" name="Titre 2"/>
          <p:cNvSpPr>
            <a:spLocks noGrp="1"/>
          </p:cNvSpPr>
          <p:nvPr>
            <p:ph type="title"/>
          </p:nvPr>
        </p:nvSpPr>
        <p:spPr/>
        <p:txBody>
          <a:bodyPr>
            <a:normAutofit fontScale="90000"/>
          </a:bodyPr>
          <a:lstStyle/>
          <a:p>
            <a:pPr algn="ctr"/>
            <a:r>
              <a:rPr lang="fr-FR" sz="3200" dirty="0"/>
              <a:t>Cas de reprise de l’activité par les anciens salariés d'une entreprise en difficulté</a:t>
            </a:r>
            <a:endParaRPr lang="fr-FR" sz="3200" dirty="0">
              <a:solidFill>
                <a:schemeClr val="accent1">
                  <a:lumMod val="75000"/>
                </a:schemeClr>
              </a:solidFill>
            </a:endParaRPr>
          </a:p>
        </p:txBody>
      </p:sp>
    </p:spTree>
    <p:extLst>
      <p:ext uri="{BB962C8B-B14F-4D97-AF65-F5344CB8AC3E}">
        <p14:creationId xmlns:p14="http://schemas.microsoft.com/office/powerpoint/2010/main" val="27703882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À l'issue d'un contrat de location‐gérance, les contrats de travail se poursuivent avec le </a:t>
            </a:r>
            <a:r>
              <a:rPr lang="fr-FR"/>
              <a:t>bailleur </a:t>
            </a:r>
            <a:r>
              <a:rPr lang="fr-FR" smtClean="0"/>
              <a:t>. </a:t>
            </a:r>
            <a:r>
              <a:rPr lang="fr-FR" dirty="0"/>
              <a:t>Il en est ainsi à la condition que </a:t>
            </a:r>
            <a:r>
              <a:rPr lang="fr-FR" dirty="0" smtClean="0"/>
              <a:t>l'entreprise subsiste </a:t>
            </a:r>
            <a:r>
              <a:rPr lang="fr-FR" dirty="0"/>
              <a:t>et que son exploitation soit susceptible d'être poursuivie, ce qui est exclu lorsque le fonds est en ruine (</a:t>
            </a:r>
            <a:r>
              <a:rPr lang="fr-FR" dirty="0" err="1"/>
              <a:t>Cass</a:t>
            </a:r>
            <a:r>
              <a:rPr lang="fr-FR" dirty="0"/>
              <a:t>. soc., 15 janv. 1981, no 79‐15.416 ;</a:t>
            </a:r>
          </a:p>
          <a:p>
            <a:r>
              <a:rPr lang="fr-FR" dirty="0" err="1"/>
              <a:t>Cass</a:t>
            </a:r>
            <a:r>
              <a:rPr lang="fr-FR" dirty="0"/>
              <a:t>. soc., 6 nov. 1991, no 88‐45.486 ; </a:t>
            </a:r>
            <a:r>
              <a:rPr lang="fr-FR" dirty="0" err="1"/>
              <a:t>Cass</a:t>
            </a:r>
            <a:r>
              <a:rPr lang="fr-FR" dirty="0"/>
              <a:t>. soc., 22 oct. 2003, no 01‐45.731 à no 01‐45.735), ou encore, selon la formule de certains arrêts, lorsqu'il </a:t>
            </a:r>
            <a:r>
              <a:rPr lang="fr-FR" dirty="0" smtClean="0"/>
              <a:t>n'est plus </a:t>
            </a:r>
            <a:r>
              <a:rPr lang="fr-FR" dirty="0"/>
              <a:t>« exploitable » (</a:t>
            </a:r>
            <a:r>
              <a:rPr lang="fr-FR" dirty="0" err="1"/>
              <a:t>Cass</a:t>
            </a:r>
            <a:r>
              <a:rPr lang="fr-FR" dirty="0"/>
              <a:t>. soc., 11 mai 1999, no 97‐42.026).</a:t>
            </a:r>
          </a:p>
          <a:p>
            <a:r>
              <a:rPr lang="fr-FR" dirty="0"/>
              <a:t>La ruine du fonds s'apprécie à la date de la résiliation du contrat de location‐gérance (</a:t>
            </a:r>
            <a:r>
              <a:rPr lang="fr-FR" dirty="0" err="1"/>
              <a:t>Cass</a:t>
            </a:r>
            <a:r>
              <a:rPr lang="fr-FR" dirty="0"/>
              <a:t>. soc., 19 févr. 1997, no 95‐42.009) et relève du </a:t>
            </a:r>
            <a:r>
              <a:rPr lang="fr-FR" dirty="0" smtClean="0"/>
              <a:t>pouvoir souverain </a:t>
            </a:r>
            <a:r>
              <a:rPr lang="fr-FR" dirty="0"/>
              <a:t>des juges du fond (</a:t>
            </a:r>
            <a:r>
              <a:rPr lang="fr-FR" dirty="0" err="1"/>
              <a:t>Cass</a:t>
            </a:r>
            <a:r>
              <a:rPr lang="fr-FR" dirty="0"/>
              <a:t>. soc., 15 mai 2002, no 99‐45.971).</a:t>
            </a:r>
          </a:p>
        </p:txBody>
      </p:sp>
      <p:sp>
        <p:nvSpPr>
          <p:cNvPr id="3" name="Titre 2"/>
          <p:cNvSpPr>
            <a:spLocks noGrp="1"/>
          </p:cNvSpPr>
          <p:nvPr>
            <p:ph type="title"/>
          </p:nvPr>
        </p:nvSpPr>
        <p:spPr/>
        <p:txBody>
          <a:bodyPr>
            <a:normAutofit/>
          </a:bodyPr>
          <a:lstStyle/>
          <a:p>
            <a:r>
              <a:rPr lang="fr-FR" sz="2800" dirty="0"/>
              <a:t>Cas du fonds en ruine – Inapplication de l'article L. 1224‐1 du Code du </a:t>
            </a:r>
            <a:r>
              <a:rPr lang="fr-FR" sz="2800" dirty="0" smtClean="0"/>
              <a:t>travail</a:t>
            </a:r>
            <a:endParaRPr lang="fr-FR" sz="2800" dirty="0"/>
          </a:p>
        </p:txBody>
      </p:sp>
    </p:spTree>
    <p:extLst>
      <p:ext uri="{BB962C8B-B14F-4D97-AF65-F5344CB8AC3E}">
        <p14:creationId xmlns:p14="http://schemas.microsoft.com/office/powerpoint/2010/main" val="1609506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 En droit interne, la matière a été gouvernée par le fameux article L. 122-12, alinéa 2 (C. </a:t>
            </a:r>
            <a:r>
              <a:rPr lang="fr-FR" b="1" dirty="0" err="1"/>
              <a:t>trav</a:t>
            </a:r>
            <a:r>
              <a:rPr lang="fr-FR" b="1" dirty="0"/>
              <a:t>., liv. Ier, anc. art. 23, al. 8), et dont l'origine remonte à la loi du 19 juillet 1928</a:t>
            </a:r>
            <a:r>
              <a:rPr lang="fr-FR" dirty="0"/>
              <a:t>.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2783316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Il </a:t>
            </a:r>
            <a:r>
              <a:rPr lang="fr-FR" dirty="0"/>
              <a:t>s'agit d'un ensemble d'</a:t>
            </a:r>
            <a:r>
              <a:rPr lang="fr-FR" b="1" dirty="0"/>
              <a:t>éléments</a:t>
            </a:r>
            <a:r>
              <a:rPr lang="fr-FR" dirty="0"/>
              <a:t> non matériel du fond de </a:t>
            </a:r>
            <a:r>
              <a:rPr lang="fr-FR" b="1" dirty="0"/>
              <a:t>commerce</a:t>
            </a:r>
            <a:r>
              <a:rPr lang="fr-FR" dirty="0"/>
              <a:t> qui </a:t>
            </a:r>
            <a:r>
              <a:rPr lang="fr-FR" b="1" dirty="0"/>
              <a:t>sont</a:t>
            </a:r>
            <a:r>
              <a:rPr lang="fr-FR" dirty="0"/>
              <a:t> prévus par le code de </a:t>
            </a:r>
            <a:r>
              <a:rPr lang="fr-FR" b="1" dirty="0"/>
              <a:t>commerce</a:t>
            </a:r>
            <a:r>
              <a:rPr lang="fr-FR" dirty="0"/>
              <a:t>, ils comprennent la clientèle et l'achalandage, le nom commercial, l'enseigne, le droit au bail, les brevets d'invention, les licences, les marques de fabriques de </a:t>
            </a:r>
            <a:r>
              <a:rPr lang="fr-FR" b="1" dirty="0"/>
              <a:t>commerce</a:t>
            </a:r>
            <a:r>
              <a:rPr lang="fr-FR" dirty="0"/>
              <a:t> et de service, les dessins et modèles</a:t>
            </a:r>
          </a:p>
          <a:p>
            <a:endParaRPr lang="fr-FR" dirty="0"/>
          </a:p>
        </p:txBody>
      </p:sp>
      <p:sp>
        <p:nvSpPr>
          <p:cNvPr id="3" name="Titre 2"/>
          <p:cNvSpPr>
            <a:spLocks noGrp="1"/>
          </p:cNvSpPr>
          <p:nvPr>
            <p:ph type="title"/>
          </p:nvPr>
        </p:nvSpPr>
        <p:spPr/>
        <p:txBody>
          <a:bodyPr>
            <a:normAutofit/>
          </a:bodyPr>
          <a:lstStyle/>
          <a:p>
            <a:r>
              <a:rPr lang="fr-FR" sz="2800" dirty="0"/>
              <a:t>éléments constitutifs d'un fonds de commerce </a:t>
            </a:r>
          </a:p>
        </p:txBody>
      </p:sp>
    </p:spTree>
    <p:extLst>
      <p:ext uri="{BB962C8B-B14F-4D97-AF65-F5344CB8AC3E}">
        <p14:creationId xmlns:p14="http://schemas.microsoft.com/office/powerpoint/2010/main" val="17659498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 est</a:t>
            </a:r>
            <a:r>
              <a:rPr lang="fr-FR" dirty="0"/>
              <a:t> une notion juridique définie par la jurisprudence. En pratique, il s'agit de l'ensemble des actifs incorporels et corporels </a:t>
            </a:r>
            <a:r>
              <a:rPr lang="fr-FR" b="1" dirty="0"/>
              <a:t>qui</a:t>
            </a:r>
            <a:r>
              <a:rPr lang="fr-FR" dirty="0"/>
              <a:t> sont mobilisés par une personne dans le but de réaliser une activité commerciale. Ces éléments sont souvent inséparables et constituent la valeur du </a:t>
            </a:r>
            <a:r>
              <a:rPr lang="fr-FR" b="1" dirty="0"/>
              <a:t>fonds</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8598910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a:t>
            </a:r>
            <a:r>
              <a:rPr lang="fr-FR" b="1" dirty="0"/>
              <a:t>fonds de commerce</a:t>
            </a:r>
            <a:r>
              <a:rPr lang="fr-FR" dirty="0"/>
              <a:t>, qui peut être défini comme l'ensemble des éléments corporels (matériel, outillage, marchandises) et incorporels (droit au bail, nom enseigne, brevets et marques, clientèle et achalandage), ne doit pas être confondu avec le </a:t>
            </a:r>
            <a:r>
              <a:rPr lang="fr-FR" b="1" dirty="0"/>
              <a:t>fonds commercial</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82714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7205814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Après les arrêts d'assemblée plénière du 15 novembre 1985 qui ont posé la règle selon laquelle l'article L. 1224‐1 du Code du travail ne s'applique pas à </a:t>
            </a:r>
            <a:r>
              <a:rPr lang="fr-FR" dirty="0" smtClean="0"/>
              <a:t>la seule </a:t>
            </a:r>
            <a:r>
              <a:rPr lang="fr-FR" dirty="0"/>
              <a:t>perte d'un </a:t>
            </a:r>
            <a:r>
              <a:rPr lang="fr-FR" dirty="0" smtClean="0"/>
              <a:t>marché.</a:t>
            </a:r>
          </a:p>
          <a:p>
            <a:r>
              <a:rPr lang="fr-FR" dirty="0" smtClean="0"/>
              <a:t>principe </a:t>
            </a:r>
            <a:r>
              <a:rPr lang="fr-FR" dirty="0"/>
              <a:t>confirmé depuis (</a:t>
            </a:r>
            <a:r>
              <a:rPr lang="fr-FR" dirty="0" err="1"/>
              <a:t>Cass</a:t>
            </a:r>
            <a:r>
              <a:rPr lang="fr-FR" dirty="0"/>
              <a:t>. </a:t>
            </a:r>
            <a:r>
              <a:rPr lang="fr-FR" dirty="0" err="1"/>
              <a:t>ass</a:t>
            </a:r>
            <a:r>
              <a:rPr lang="fr-FR" dirty="0"/>
              <a:t>. </a:t>
            </a:r>
            <a:r>
              <a:rPr lang="fr-FR" dirty="0" err="1"/>
              <a:t>plén</a:t>
            </a:r>
            <a:r>
              <a:rPr lang="fr-FR" dirty="0"/>
              <a:t>., 15 nov. 1985, no 82‐40.301 et no 82‐41.510 – voir no2392), les branches d'activité </a:t>
            </a:r>
            <a:r>
              <a:rPr lang="fr-FR" dirty="0" smtClean="0"/>
              <a:t>dans lesquelles </a:t>
            </a:r>
            <a:r>
              <a:rPr lang="fr-FR" dirty="0"/>
              <a:t>des prestataires de services se succédaient (restauration collective, gardiennage, nettoyage de locaux, manutention ferroviaire…) se </a:t>
            </a:r>
            <a:r>
              <a:rPr lang="fr-FR" dirty="0" smtClean="0"/>
              <a:t>sont dotées </a:t>
            </a:r>
            <a:r>
              <a:rPr lang="fr-FR" dirty="0"/>
              <a:t>d'accords collectifs permettant le transfert des salariés employés sur le site, de l'entreprise sortante à l'entreprise entrante. Dès lors, </a:t>
            </a:r>
            <a:r>
              <a:rPr lang="fr-FR" dirty="0" smtClean="0"/>
              <a:t>deux hypothèses </a:t>
            </a:r>
            <a:r>
              <a:rPr lang="fr-FR" dirty="0"/>
              <a:t>peuvent se rencontrer : ou bien les conditions d'application de l'article L. 1224‐1 du Code du travail sont réunies ou bien elles ne le sont pas.</a:t>
            </a:r>
          </a:p>
        </p:txBody>
      </p:sp>
      <p:sp>
        <p:nvSpPr>
          <p:cNvPr id="3" name="Titre 2"/>
          <p:cNvSpPr>
            <a:spLocks noGrp="1"/>
          </p:cNvSpPr>
          <p:nvPr>
            <p:ph type="title"/>
          </p:nvPr>
        </p:nvSpPr>
        <p:spPr/>
        <p:txBody>
          <a:bodyPr>
            <a:normAutofit/>
          </a:bodyPr>
          <a:lstStyle/>
          <a:p>
            <a:r>
              <a:rPr lang="fr-FR" sz="2800" dirty="0"/>
              <a:t>Transfert de personnel en cas de prestataires de services successifs</a:t>
            </a:r>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pPr algn="ctr"/>
            <a:r>
              <a:rPr lang="fr-FR" sz="4000" dirty="0">
                <a:solidFill>
                  <a:srgbClr val="C00000"/>
                </a:solidFill>
              </a:rPr>
              <a:t>Entreprises de propreté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2303248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rmAutofit fontScale="62500" lnSpcReduction="20000"/>
          </a:bodyPr>
          <a:lstStyle/>
          <a:p>
            <a:r>
              <a:rPr lang="fr-FR" b="1" dirty="0"/>
              <a:t>Conditions de garantie de l'emploi et continuité du contrat de travail du personnel en cas de changement de prestataire (ex-annexe VII)</a:t>
            </a:r>
            <a:br>
              <a:rPr lang="fr-FR" b="1" dirty="0"/>
            </a:br>
            <a:endParaRPr lang="fr-FR" b="1" dirty="0"/>
          </a:p>
          <a:p>
            <a:r>
              <a:rPr lang="fr-FR" b="1" dirty="0"/>
              <a:t>Article 7 </a:t>
            </a:r>
            <a:r>
              <a:rPr lang="fr-FR" dirty="0" smtClean="0"/>
              <a:t>En </a:t>
            </a:r>
            <a:r>
              <a:rPr lang="fr-FR" dirty="0"/>
              <a:t>vigueur étendu</a:t>
            </a:r>
            <a:br>
              <a:rPr lang="fr-FR" dirty="0"/>
            </a:br>
            <a:endParaRPr lang="fr-FR" dirty="0"/>
          </a:p>
          <a:p>
            <a:r>
              <a:rPr lang="fr-FR" dirty="0"/>
              <a:t>Préambule</a:t>
            </a:r>
          </a:p>
          <a:p>
            <a:r>
              <a:rPr lang="fr-FR" dirty="0"/>
              <a:t>En vue d'améliorer et de renforcer la garantie offerte aux salariés affectés à un marché faisant l'objet d'un changement de prestataire, les partenaires sociaux ont signé un accord le 29 mars 1990, intégré dans l'article 7 de la présente convention, destiné à remplacer l'accord du 4 avril 1986 relatif à la situation du personnel en cas de changement de prestataire, dénoncé à compter du 23 juin 1989, en prévoyant la continuité du contrat de travail des salariés attachés au marché concerné dans les conditions stipulées par le présent texte</a:t>
            </a:r>
            <a:r>
              <a:rPr lang="fr-FR" dirty="0" smtClean="0"/>
              <a:t>.</a:t>
            </a:r>
          </a:p>
          <a:p>
            <a:r>
              <a:rPr lang="fr-FR" dirty="0" smtClean="0"/>
              <a:t>…/…</a:t>
            </a:r>
          </a:p>
          <a:p>
            <a:r>
              <a:rPr lang="fr-FR" dirty="0">
                <a:hlinkClick r:id="rId2"/>
              </a:rPr>
              <a:t>https://www.legifrance.gouv.fr/affichIDCC.do?idConvention=KALICONT000027172335&amp;cidTexte=KALITEXT000027172340&amp;dateTexte=</a:t>
            </a:r>
            <a:endParaRPr lang="fr-FR" dirty="0"/>
          </a:p>
          <a:p>
            <a:r>
              <a:rPr lang="fr-FR" dirty="0"/>
              <a:t/>
            </a:r>
            <a:br>
              <a:rPr lang="fr-FR" dirty="0"/>
            </a:b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592398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La convention collective des entreprises de propreté et l'accord du 29 mars 1990 s'appliquent dès lors que l'activité principale réellement exercée </a:t>
            </a:r>
            <a:r>
              <a:rPr lang="fr-FR" dirty="0" smtClean="0"/>
              <a:t>dans l'entreprise </a:t>
            </a:r>
            <a:r>
              <a:rPr lang="fr-FR" dirty="0"/>
              <a:t>sortante « </a:t>
            </a:r>
            <a:r>
              <a:rPr lang="fr-FR" i="1" dirty="0"/>
              <a:t>a pour trait le nettoyage </a:t>
            </a:r>
            <a:r>
              <a:rPr lang="fr-FR" dirty="0"/>
              <a:t>», peu important qu'il s'agisse d'une association d'insertion (</a:t>
            </a:r>
            <a:r>
              <a:rPr lang="fr-FR" dirty="0" err="1"/>
              <a:t>Cass</a:t>
            </a:r>
            <a:r>
              <a:rPr lang="fr-FR" dirty="0"/>
              <a:t>. soc., 22 sept. 2011, no 10‐10.716). </a:t>
            </a:r>
            <a:r>
              <a:rPr lang="fr-FR" dirty="0" smtClean="0"/>
              <a:t>En revanche </a:t>
            </a:r>
            <a:r>
              <a:rPr lang="fr-FR" dirty="0"/>
              <a:t>lorsque l'entreprise entrante est une « </a:t>
            </a:r>
            <a:r>
              <a:rPr lang="fr-FR" i="1" dirty="0"/>
              <a:t>régie de quartier </a:t>
            </a:r>
            <a:r>
              <a:rPr lang="fr-FR" dirty="0"/>
              <a:t>» qui assure diverses activités au gré des besoins des habitants du quartier, l'accord </a:t>
            </a:r>
            <a:r>
              <a:rPr lang="fr-FR" dirty="0" smtClean="0"/>
              <a:t>ne s'applique </a:t>
            </a:r>
            <a:r>
              <a:rPr lang="fr-FR" dirty="0"/>
              <a:t>pas (</a:t>
            </a:r>
            <a:r>
              <a:rPr lang="fr-FR" dirty="0" err="1"/>
              <a:t>Cass</a:t>
            </a:r>
            <a:r>
              <a:rPr lang="fr-FR" dirty="0"/>
              <a:t>. soc., 28 sept. 2011, nos 09‐71.712). Conformément à l'annexe 7 de la convention collective, les contrats de travail ne sont transférés </a:t>
            </a:r>
            <a:r>
              <a:rPr lang="fr-FR" dirty="0" smtClean="0"/>
              <a:t>à l'entreprise </a:t>
            </a:r>
            <a:r>
              <a:rPr lang="fr-FR" dirty="0"/>
              <a:t>entrante, que si le marché dévolu au nouveau prestataire a le même objet et concerne les </a:t>
            </a:r>
            <a:r>
              <a:rPr lang="fr-FR" b="1" dirty="0"/>
              <a:t>mêmes locaux </a:t>
            </a:r>
            <a:r>
              <a:rPr lang="fr-FR" dirty="0"/>
              <a:t>(</a:t>
            </a:r>
            <a:r>
              <a:rPr lang="fr-FR" dirty="0" err="1"/>
              <a:t>Cass</a:t>
            </a:r>
            <a:r>
              <a:rPr lang="fr-FR" dirty="0"/>
              <a:t>. soc., 10 juin 1997, no </a:t>
            </a:r>
            <a:r>
              <a:rPr lang="fr-FR" dirty="0" smtClean="0"/>
              <a:t>94‐41.252</a:t>
            </a:r>
            <a:r>
              <a:rPr lang="fr-FR" dirty="0"/>
              <a:t>). Cette dernière condition est nécessaire (</a:t>
            </a:r>
            <a:r>
              <a:rPr lang="fr-FR" dirty="0" err="1"/>
              <a:t>Cass</a:t>
            </a:r>
            <a:r>
              <a:rPr lang="fr-FR" dirty="0"/>
              <a:t>. soc., 13 nov. 2007, no 06‐42.296).</a:t>
            </a:r>
          </a:p>
        </p:txBody>
      </p:sp>
      <p:sp>
        <p:nvSpPr>
          <p:cNvPr id="3" name="Titre 2"/>
          <p:cNvSpPr>
            <a:spLocks noGrp="1"/>
          </p:cNvSpPr>
          <p:nvPr>
            <p:ph type="title"/>
          </p:nvPr>
        </p:nvSpPr>
        <p:spPr/>
        <p:txBody>
          <a:bodyPr>
            <a:normAutofit/>
          </a:bodyPr>
          <a:lstStyle/>
          <a:p>
            <a:r>
              <a:rPr lang="fr-FR" sz="2800" dirty="0"/>
              <a:t>Entreprises de propreté</a:t>
            </a:r>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La priorité d'emploi permettant la continuité des contrats </a:t>
            </a:r>
            <a:r>
              <a:rPr lang="fr-FR" dirty="0" smtClean="0"/>
              <a:t>de travail </a:t>
            </a:r>
            <a:r>
              <a:rPr lang="fr-FR" dirty="0"/>
              <a:t>dans l'entreprise entrante n'est donc pas applicable en cas de déménagement du client, dès lors que ce dernier est concomitant à la reprise </a:t>
            </a:r>
            <a:r>
              <a:rPr lang="fr-FR" dirty="0" smtClean="0"/>
              <a:t>du marché </a:t>
            </a:r>
            <a:r>
              <a:rPr lang="fr-FR" dirty="0"/>
              <a:t>de nettoyage par le nouveau prestataire (</a:t>
            </a:r>
            <a:r>
              <a:rPr lang="fr-FR" dirty="0" err="1"/>
              <a:t>Cass</a:t>
            </a:r>
            <a:r>
              <a:rPr lang="fr-FR" dirty="0"/>
              <a:t>. soc., 12 juill. 2017, no 16‐10.994, JSL no 439‐16).</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la convention collective des entreprises de propreté ne prévoit le transfert des salariés que dans la mesure où ceux‐ci ont été affectés au </a:t>
            </a:r>
            <a:r>
              <a:rPr lang="fr-FR" dirty="0" smtClean="0"/>
              <a:t>site depuis </a:t>
            </a:r>
            <a:r>
              <a:rPr lang="fr-FR" dirty="0"/>
              <a:t>au moins six mois. </a:t>
            </a:r>
            <a:endParaRPr lang="fr-FR" dirty="0" smtClean="0"/>
          </a:p>
          <a:p>
            <a:r>
              <a:rPr lang="fr-FR" dirty="0" smtClean="0"/>
              <a:t>Cette </a:t>
            </a:r>
            <a:r>
              <a:rPr lang="fr-FR" dirty="0"/>
              <a:t>condition s'apprécie au jour du changement de prestataire (</a:t>
            </a:r>
            <a:r>
              <a:rPr lang="fr-FR" dirty="0" err="1"/>
              <a:t>Cass</a:t>
            </a:r>
            <a:r>
              <a:rPr lang="fr-FR" dirty="0"/>
              <a:t>. soc., 10 déc. 2015, no 14‐21.485, Bull. civ. V, no 256, </a:t>
            </a:r>
            <a:r>
              <a:rPr lang="fr-FR" dirty="0" err="1" smtClean="0"/>
              <a:t>JSLno</a:t>
            </a:r>
            <a:r>
              <a:rPr lang="fr-FR" dirty="0" smtClean="0"/>
              <a:t> </a:t>
            </a:r>
            <a:r>
              <a:rPr lang="fr-FR" dirty="0"/>
              <a:t>403‐20). En revanche, le fait que le successeur ait conclu avec le donneur d'ordre un contrat pour une prestation réduite par rapport à la prestation </a:t>
            </a:r>
            <a:r>
              <a:rPr lang="fr-FR" dirty="0" smtClean="0"/>
              <a:t>de son </a:t>
            </a:r>
            <a:r>
              <a:rPr lang="fr-FR" dirty="0"/>
              <a:t>prédécesseur est sans portée sur l'obligation de reprise (</a:t>
            </a:r>
            <a:r>
              <a:rPr lang="fr-FR" dirty="0" err="1"/>
              <a:t>Cass</a:t>
            </a:r>
            <a:r>
              <a:rPr lang="fr-FR" dirty="0"/>
              <a:t>. soc., 26 oct. 2016, no 15‐18.178).</a:t>
            </a:r>
          </a:p>
        </p:txBody>
      </p:sp>
      <p:sp>
        <p:nvSpPr>
          <p:cNvPr id="3" name="Titre 2"/>
          <p:cNvSpPr>
            <a:spLocks noGrp="1"/>
          </p:cNvSpPr>
          <p:nvPr>
            <p:ph type="title"/>
          </p:nvPr>
        </p:nvSpPr>
        <p:spPr/>
        <p:txBody>
          <a:bodyPr>
            <a:normAutofit/>
          </a:bodyPr>
          <a:lstStyle/>
          <a:p>
            <a:endParaRPr lang="fr-FR" sz="2800" dirty="0"/>
          </a:p>
        </p:txBody>
      </p:sp>
    </p:spTree>
    <p:extLst>
      <p:ext uri="{BB962C8B-B14F-4D97-AF65-F5344CB8AC3E}">
        <p14:creationId xmlns:p14="http://schemas.microsoft.com/office/powerpoint/2010/main" val="3843416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La référence à « l'employeur » permet d'écarter l'hypothèse d'un changement de chef d'entreprise lorsque l'employeur est une personne morale. </a:t>
            </a:r>
            <a:endParaRPr lang="fr-FR" dirty="0" smtClean="0"/>
          </a:p>
          <a:p>
            <a:r>
              <a:rPr lang="fr-FR" dirty="0" smtClean="0"/>
              <a:t>La </a:t>
            </a:r>
            <a:r>
              <a:rPr lang="fr-FR" dirty="0"/>
              <a:t>révocation du mandat de dirigeants sociaux, par suite notamment d'une prise de participation, ne suffit pas à opérer un transfert d'entreprise ; elle n'a donc aucune incidence immédiate sur les contrats de travail. </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3906405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selon l'article 7.1 de la convention collective des entreprises de propreté, la garantie d'emploi des salariés en cas de </a:t>
            </a:r>
            <a:r>
              <a:rPr lang="fr-FR" dirty="0" smtClean="0"/>
              <a:t>changement de </a:t>
            </a:r>
            <a:r>
              <a:rPr lang="fr-FR" dirty="0"/>
              <a:t>prestataire ne s'applique pas aux salariés ayant été absents depuis au moins quatre mois à la date de la reprise d'un marché, sauf pour les salariées </a:t>
            </a:r>
            <a:r>
              <a:rPr lang="fr-FR" dirty="0" smtClean="0"/>
              <a:t>en congé </a:t>
            </a:r>
            <a:r>
              <a:rPr lang="fr-FR" dirty="0"/>
              <a:t>de maternité. Selon la Cour de cassation, en raison du principe de non‐discrimination pour raisons de grossesse et de maternité, cet article « "</a:t>
            </a:r>
            <a:r>
              <a:rPr lang="fr-FR" dirty="0" smtClean="0"/>
              <a:t>doit être </a:t>
            </a:r>
            <a:r>
              <a:rPr lang="fr-FR" dirty="0"/>
              <a:t>interprété en ce sens qu'aucune absence en raison de la maternité ne peut être prise en compte à ce titre, quand bien même le congé de </a:t>
            </a:r>
            <a:r>
              <a:rPr lang="fr-FR" dirty="0" smtClean="0"/>
              <a:t>maternité a </a:t>
            </a:r>
            <a:r>
              <a:rPr lang="fr-FR" dirty="0"/>
              <a:t>pris fin avant la date de la perte du marché de nettoyage" » (</a:t>
            </a:r>
            <a:r>
              <a:rPr lang="fr-FR" dirty="0" err="1"/>
              <a:t>Cass</a:t>
            </a:r>
            <a:r>
              <a:rPr lang="fr-FR" dirty="0"/>
              <a:t>. soc., 23 mars 2016, no 14‐24.486, JSL no 409‐13). Le repreneur ne peut refuser </a:t>
            </a:r>
            <a:r>
              <a:rPr lang="fr-FR" dirty="0" smtClean="0"/>
              <a:t>le transfert </a:t>
            </a:r>
            <a:r>
              <a:rPr lang="fr-FR" dirty="0"/>
              <a:t>d'une salariée précédemment absente pour une longue durée, dès lors qu'au jour du transfert, la visite de reprise a eu lieu avec un </a:t>
            </a:r>
            <a:r>
              <a:rPr lang="fr-FR" dirty="0" smtClean="0"/>
              <a:t>diagnostic d'aptitude </a:t>
            </a:r>
            <a:r>
              <a:rPr lang="fr-FR" dirty="0"/>
              <a:t>sous réserve : en effet, la visite de reprise a mis fin à la suspension du contrat (</a:t>
            </a:r>
            <a:r>
              <a:rPr lang="fr-FR" dirty="0" err="1"/>
              <a:t>Cass</a:t>
            </a:r>
            <a:r>
              <a:rPr lang="fr-FR" dirty="0"/>
              <a:t>. soc., 17 avr. 2019, no 17‐31.339).</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5468774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Il appartient à l'entreprise sortante de respecter les formalités de transfert et de fournir au repreneur les informations relatives au personnel employé sur</a:t>
            </a:r>
          </a:p>
          <a:p>
            <a:r>
              <a:rPr lang="fr-FR" dirty="0"/>
              <a:t>le site et susceptible d'être transféré, dans les délais prévus par la convention collective : à défaut, la rupture des contrats de travail lui est imputable car</a:t>
            </a:r>
          </a:p>
          <a:p>
            <a:r>
              <a:rPr lang="fr-FR" dirty="0"/>
              <a:t>les salariés sont restés à son service (</a:t>
            </a:r>
            <a:r>
              <a:rPr lang="fr-FR" dirty="0" err="1"/>
              <a:t>Cass</a:t>
            </a:r>
            <a:r>
              <a:rPr lang="fr-FR" dirty="0"/>
              <a:t>. soc., 17 mars 1998, no 96‐44.089, JSL, no 12‐42, p. 32 ; CA Paris, 15 janv. 2002, no 01/35564, JSL, no 112‐32, p.</a:t>
            </a:r>
          </a:p>
          <a:p>
            <a:r>
              <a:rPr lang="fr-FR" dirty="0"/>
              <a:t>27). Il faut, toutefois, que le manquement de l'entreprise sortante « </a:t>
            </a:r>
            <a:r>
              <a:rPr lang="fr-FR" i="1" dirty="0"/>
              <a:t>mette l'entreprise entrante dans l'impossibilité d'organiser la reprise effective du</a:t>
            </a:r>
          </a:p>
          <a:p>
            <a:r>
              <a:rPr lang="fr-FR" i="1" dirty="0"/>
              <a:t>marché </a:t>
            </a:r>
            <a:r>
              <a:rPr lang="fr-FR" dirty="0"/>
              <a:t>» (</a:t>
            </a:r>
            <a:r>
              <a:rPr lang="fr-FR" dirty="0" err="1"/>
              <a:t>Cass</a:t>
            </a:r>
            <a:r>
              <a:rPr lang="fr-FR" dirty="0"/>
              <a:t>. soc., 28 nov. 2007, no 06‐42.379 ; voir aussi </a:t>
            </a:r>
            <a:r>
              <a:rPr lang="fr-FR" dirty="0" err="1"/>
              <a:t>Cass</a:t>
            </a:r>
            <a:r>
              <a:rPr lang="fr-FR" dirty="0"/>
              <a:t>. soc., 30 nov. 2010, no 09‐40.386 à no 09‐40.398 précité).</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40441162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S</a:t>
            </a:r>
            <a:r>
              <a:rPr lang="fr-FR" dirty="0" smtClean="0"/>
              <a:t>i </a:t>
            </a:r>
            <a:r>
              <a:rPr lang="fr-FR" dirty="0"/>
              <a:t>le repreneur, </a:t>
            </a:r>
            <a:r>
              <a:rPr lang="fr-FR" dirty="0" smtClean="0"/>
              <a:t>dûment informé</a:t>
            </a:r>
            <a:r>
              <a:rPr lang="fr-FR" dirty="0"/>
              <a:t>, refuse de reprendre un salarié alors qu'il en a l'obligation, il y a licenciement et celui‐ci lui est imputable (</a:t>
            </a:r>
            <a:r>
              <a:rPr lang="fr-FR" dirty="0" err="1"/>
              <a:t>Cass</a:t>
            </a:r>
            <a:r>
              <a:rPr lang="fr-FR" dirty="0"/>
              <a:t>. soc., 15 juill. 1998, no 96‐43.869).</a:t>
            </a:r>
          </a:p>
          <a:p>
            <a:r>
              <a:rPr lang="fr-FR" dirty="0"/>
              <a:t>Cette obligation du repreneur de poursuivre les contrats de travail ne s'applique pas lorsque le salarié est absent depuis plus de quatre mois à la date </a:t>
            </a:r>
            <a:r>
              <a:rPr lang="fr-FR" dirty="0" smtClean="0"/>
              <a:t>du changement </a:t>
            </a:r>
            <a:r>
              <a:rPr lang="fr-FR" dirty="0"/>
              <a:t>de prestataires, même si l'absence est due à la maladie (</a:t>
            </a:r>
            <a:r>
              <a:rPr lang="fr-FR" dirty="0" err="1"/>
              <a:t>Cass</a:t>
            </a:r>
            <a:r>
              <a:rPr lang="fr-FR" dirty="0"/>
              <a:t>. soc., 28 nov. 2000, no 98‐42.813).</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8179144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le repreneur ne se fait pas connaître à l'entreprise sortante, il prive les salariés de leur droit au maintien de leur contrat de travail et il est</a:t>
            </a:r>
          </a:p>
          <a:p>
            <a:r>
              <a:rPr lang="fr-FR" dirty="0"/>
              <a:t>responsable de la rupture de ces contrats (</a:t>
            </a:r>
            <a:r>
              <a:rPr lang="fr-FR" dirty="0" err="1"/>
              <a:t>Cass</a:t>
            </a:r>
            <a:r>
              <a:rPr lang="fr-FR" dirty="0"/>
              <a:t>. soc., 7 mars 2001, no 99‐40.112 ; rapprocher, </a:t>
            </a:r>
            <a:r>
              <a:rPr lang="fr-FR" dirty="0" err="1"/>
              <a:t>Cass</a:t>
            </a:r>
            <a:r>
              <a:rPr lang="fr-FR" dirty="0"/>
              <a:t>. soc., 24 avr. 2013, no 11‐26.391).</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2367002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endParaRPr lang="fr-FR" dirty="0" smtClean="0"/>
          </a:p>
          <a:p>
            <a:pPr algn="ctr"/>
            <a:r>
              <a:rPr lang="fr-FR" sz="4000" b="1" dirty="0">
                <a:solidFill>
                  <a:srgbClr val="C00000"/>
                </a:solidFill>
              </a:rPr>
              <a:t>Entreprises de restauration</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8909700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l'entreprise sortante qui s'abstient de </a:t>
            </a:r>
            <a:r>
              <a:rPr lang="fr-FR" dirty="0" smtClean="0"/>
              <a:t>fournir au </a:t>
            </a:r>
            <a:r>
              <a:rPr lang="fr-FR" dirty="0"/>
              <a:t>successeur les informations relatives aux contrats de travail en cours et qui se sépare, néanmoins, du personnel, est responsable de la rupture </a:t>
            </a:r>
            <a:r>
              <a:rPr lang="fr-FR" dirty="0" smtClean="0"/>
              <a:t>des contrats </a:t>
            </a:r>
            <a:r>
              <a:rPr lang="fr-FR" dirty="0"/>
              <a:t>de travail (</a:t>
            </a:r>
            <a:r>
              <a:rPr lang="fr-FR" dirty="0" err="1"/>
              <a:t>Cass</a:t>
            </a:r>
            <a:r>
              <a:rPr lang="fr-FR" dirty="0"/>
              <a:t>. soc., 5 févr. 1997, no 93‐46.466</a:t>
            </a:r>
            <a:r>
              <a:rPr lang="fr-FR" dirty="0" smtClean="0"/>
              <a:t>).</a:t>
            </a:r>
          </a:p>
          <a:p>
            <a:r>
              <a:rPr lang="fr-FR" dirty="0" smtClean="0"/>
              <a:t> </a:t>
            </a:r>
            <a:r>
              <a:rPr lang="fr-FR" dirty="0"/>
              <a:t>Il a aussi été jugé en application de l'article 3 de l'avenant no 3 du 26 février 1986 de </a:t>
            </a:r>
            <a:r>
              <a:rPr lang="fr-FR" dirty="0" smtClean="0"/>
              <a:t>la convention </a:t>
            </a:r>
            <a:r>
              <a:rPr lang="fr-FR" dirty="0"/>
              <a:t>collective, que le changement de lieu, qui n'affecte pas les conditions fondamentales d'exploitation du service de restauration qui se </a:t>
            </a:r>
            <a:r>
              <a:rPr lang="fr-FR" dirty="0" smtClean="0"/>
              <a:t>poursuit avec </a:t>
            </a:r>
            <a:r>
              <a:rPr lang="fr-FR" dirty="0"/>
              <a:t>le nouveau prestataire, ne fait pas obstacle au transfert des contrats de travail (</a:t>
            </a:r>
            <a:r>
              <a:rPr lang="fr-FR" dirty="0" err="1"/>
              <a:t>Cass</a:t>
            </a:r>
            <a:r>
              <a:rPr lang="fr-FR" dirty="0"/>
              <a:t>. soc., 17 mars 1998, no 95‐44.213). </a:t>
            </a:r>
            <a:endParaRPr lang="fr-FR" dirty="0" smtClean="0"/>
          </a:p>
          <a:p>
            <a:r>
              <a:rPr lang="fr-FR" dirty="0" smtClean="0"/>
              <a:t>Le </a:t>
            </a:r>
            <a:r>
              <a:rPr lang="fr-FR" dirty="0"/>
              <a:t>même arrêt a décidé </a:t>
            </a:r>
            <a:r>
              <a:rPr lang="fr-FR" dirty="0" smtClean="0"/>
              <a:t>que le </a:t>
            </a:r>
            <a:r>
              <a:rPr lang="fr-FR" dirty="0"/>
              <a:t>refus du nouveau prestataire de poursuivre les contrats de travail, dans ce cas, constitue un trouble manifestement illicite que le juge des référés </a:t>
            </a:r>
            <a:r>
              <a:rPr lang="fr-FR" dirty="0" smtClean="0"/>
              <a:t>peut faire </a:t>
            </a:r>
            <a:r>
              <a:rPr lang="fr-FR" dirty="0"/>
              <a:t>cesser.</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4558933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Convention collective nationale du personnel des entreprises de restauration de collectivités du 20 juin 1983. Etendue par arrêté du 2 février 1984 JONC 17 février 1984 - Textes Attachés - Avenant n° 3 du 26 février 1986 relatif au changement de prestataires de services</a:t>
            </a:r>
          </a:p>
          <a:p>
            <a:endParaRPr lang="fr-FR" dirty="0"/>
          </a:p>
          <a:p>
            <a:endParaRPr lang="fr-FR" dirty="0" smtClean="0"/>
          </a:p>
          <a:p>
            <a:r>
              <a:rPr lang="fr-FR" dirty="0">
                <a:hlinkClick r:id="rId2"/>
              </a:rPr>
              <a:t>https://www.legifrance.gouv.fr/affichIDCC.do;jsessionid=C55FE5F94270CACE9F57021351D406D4.tplgfr21s_2?idConvention=KALICONT000005635418&amp;cidTexte=KALITEXT000005640425&amp;dateTexte=</a:t>
            </a:r>
            <a:endParaRPr lang="fr-FR" dirty="0"/>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33632919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endParaRPr lang="fr-FR" dirty="0" smtClean="0"/>
          </a:p>
          <a:p>
            <a:pPr algn="ctr"/>
            <a:r>
              <a:rPr lang="fr-FR" sz="4000" b="1" dirty="0">
                <a:solidFill>
                  <a:srgbClr val="C00000"/>
                </a:solidFill>
              </a:rPr>
              <a:t>Entreprises de prévention et de sécurité</a:t>
            </a:r>
            <a:endParaRPr lang="fr-FR" sz="4000"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10650767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le non‐respect par l'employeur sortant de l'obligation que lui impose </a:t>
            </a:r>
            <a:r>
              <a:rPr lang="fr-FR" dirty="0" smtClean="0"/>
              <a:t>l'accord collectif </a:t>
            </a:r>
            <a:r>
              <a:rPr lang="fr-FR" dirty="0"/>
              <a:t>de 1995 d'informer individuellement chaque salarié de sa situation à venir en cas de perte du marché, ne permet pas au salarié de </a:t>
            </a:r>
            <a:r>
              <a:rPr lang="fr-FR" dirty="0" smtClean="0"/>
              <a:t>décider utilement </a:t>
            </a:r>
            <a:r>
              <a:rPr lang="fr-FR" dirty="0"/>
              <a:t>s'il doit accepter son transfert ou s'il doit rester au service de son employeur. Cette procédure conventionnelle constitue une garantie </a:t>
            </a:r>
            <a:r>
              <a:rPr lang="fr-FR" dirty="0" smtClean="0"/>
              <a:t>dont l'inobservation </a:t>
            </a:r>
            <a:r>
              <a:rPr lang="fr-FR" dirty="0"/>
              <a:t>a pour effet de rendre sans cause réelle et sérieuse un licenciement motivé par le seul refus du passage au service du repreneur (</a:t>
            </a:r>
            <a:r>
              <a:rPr lang="fr-FR" dirty="0" err="1"/>
              <a:t>Cass</a:t>
            </a:r>
            <a:r>
              <a:rPr lang="fr-FR" dirty="0" smtClean="0"/>
              <a:t>. soc</a:t>
            </a:r>
            <a:r>
              <a:rPr lang="fr-FR" dirty="0"/>
              <a:t>., 11 mars 2003, no 01‐40.863 ; voir aussi : </a:t>
            </a:r>
            <a:r>
              <a:rPr lang="fr-FR" dirty="0" err="1"/>
              <a:t>Cass</a:t>
            </a:r>
            <a:r>
              <a:rPr lang="fr-FR" dirty="0"/>
              <a:t>. soc., 29 sept. 2004, no 02‐41.845, qui décide que la reprise d'une activité de gardiennage n'entraîne </a:t>
            </a:r>
            <a:r>
              <a:rPr lang="fr-FR" dirty="0" smtClean="0"/>
              <a:t>pas transfert </a:t>
            </a:r>
            <a:r>
              <a:rPr lang="fr-FR" dirty="0"/>
              <a:t>d'une entité économique autonome)</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6367969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endParaRPr lang="fr-FR" dirty="0" smtClean="0"/>
          </a:p>
          <a:p>
            <a:pPr algn="ctr"/>
            <a:r>
              <a:rPr lang="fr-FR" b="1" dirty="0" smtClean="0">
                <a:solidFill>
                  <a:srgbClr val="C00000"/>
                </a:solidFill>
              </a:rPr>
              <a:t>JURISPRUDENCE</a:t>
            </a:r>
            <a:endParaRPr lang="fr-FR" b="1"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2891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L'article L. 1224‐1 du Code du travail s'applique de plein droit dans les situations qu'il vise expressément ; il s'agit de situations légalement assujetties </a:t>
            </a:r>
            <a:r>
              <a:rPr lang="fr-FR" dirty="0" smtClean="0"/>
              <a:t>au texte .</a:t>
            </a:r>
            <a:endParaRPr lang="fr-FR" dirty="0"/>
          </a:p>
          <a:p>
            <a:r>
              <a:rPr lang="fr-FR" b="1" dirty="0">
                <a:solidFill>
                  <a:srgbClr val="C00000"/>
                </a:solidFill>
              </a:rPr>
              <a:t>Il peut aussi s'appliquer à des cas qu'il ne prévoit pas. L'application du texte est alors conventionnelle. La convention peut d'ailleurs prévoir des </a:t>
            </a:r>
            <a:r>
              <a:rPr lang="fr-FR" b="1" dirty="0" smtClean="0">
                <a:solidFill>
                  <a:srgbClr val="C00000"/>
                </a:solidFill>
              </a:rPr>
              <a:t>règles inspirées </a:t>
            </a:r>
            <a:r>
              <a:rPr lang="fr-FR" b="1" dirty="0">
                <a:solidFill>
                  <a:srgbClr val="C00000"/>
                </a:solidFill>
              </a:rPr>
              <a:t>du texte mais pas totalement calquées sur </a:t>
            </a:r>
            <a:r>
              <a:rPr lang="fr-FR" b="1" dirty="0" smtClean="0">
                <a:solidFill>
                  <a:srgbClr val="C00000"/>
                </a:solidFill>
              </a:rPr>
              <a:t>lui.</a:t>
            </a:r>
            <a:endParaRPr lang="fr-FR" b="1" dirty="0">
              <a:solidFill>
                <a:srgbClr val="C00000"/>
              </a:solidFill>
            </a:endParaRP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3359565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Attendu que pour débouter le salarié de ses demandes au titre du transfert du contrat de travail, la cour d'appel retient que les dispositions de l'</a:t>
            </a:r>
            <a:r>
              <a:rPr lang="fr-FR" b="1" dirty="0"/>
              <a:t>article</a:t>
            </a:r>
            <a:r>
              <a:rPr lang="fr-FR" dirty="0"/>
              <a:t> L. 1224-1 du code du travail ne sauraient recevoir application dès lors que la cession n'a porté que sur l'activité de transport de passagers et sur certains biens afférents, à l'exclusion de l'activité de </a:t>
            </a:r>
            <a:r>
              <a:rPr lang="fr-FR" dirty="0" err="1"/>
              <a:t>frêt</a:t>
            </a:r>
            <a:r>
              <a:rPr lang="fr-FR" dirty="0"/>
              <a:t> et des services au sol, qu'elle n'a concerné que la moitié des cent quatre-vingts avions et pas les licences de vol et a conduit à un changement radical d'exploitation ;</a:t>
            </a:r>
            <a:br>
              <a:rPr lang="fr-FR" dirty="0"/>
            </a:br>
            <a:r>
              <a:rPr lang="fr-FR" dirty="0"/>
              <a:t/>
            </a:r>
            <a:br>
              <a:rPr lang="fr-FR" dirty="0"/>
            </a:br>
            <a:r>
              <a:rPr lang="fr-FR" dirty="0"/>
              <a:t>Qu'en se déterminant ainsi, sans rechercher si la cession partielle de l'entreprise portait sur un ensemble d'éléments d'exploitation formant une branche complète et autonome d'activités qui s'était poursuivie et à laquelle était affecté le salarié alors qu'elle avait constaté que la cession portait sur l'activité de transport de passagers, sur la moitié des avions et sur certains bien afférents soit 69 % de l'activité de la société LAI, la cour d'appel n'a pas donné de base légale à sa décision ;</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a:solidFill>
                  <a:srgbClr val="C00000"/>
                </a:solidFill>
                <a:effectLst/>
              </a:rPr>
              <a:t>16 janvier </a:t>
            </a:r>
            <a:r>
              <a:rPr lang="fr-FR" sz="2400" dirty="0" smtClean="0">
                <a:solidFill>
                  <a:srgbClr val="C00000"/>
                </a:solidFill>
                <a:effectLst/>
              </a:rPr>
              <a:t>2019 N</a:t>
            </a:r>
            <a:r>
              <a:rPr lang="fr-FR" sz="2400" dirty="0">
                <a:solidFill>
                  <a:srgbClr val="C00000"/>
                </a:solidFill>
                <a:effectLst/>
              </a:rPr>
              <a:t>° de pourvoi: 17-10999</a:t>
            </a:r>
            <a:endParaRPr lang="fr-FR" sz="2400" dirty="0">
              <a:solidFill>
                <a:srgbClr val="C00000"/>
              </a:solidFill>
            </a:endParaRPr>
          </a:p>
        </p:txBody>
      </p:sp>
    </p:spTree>
    <p:extLst>
      <p:ext uri="{BB962C8B-B14F-4D97-AF65-F5344CB8AC3E}">
        <p14:creationId xmlns:p14="http://schemas.microsoft.com/office/powerpoint/2010/main" val="12391720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E</a:t>
            </a:r>
            <a:r>
              <a:rPr lang="fr-FR" dirty="0" smtClean="0"/>
              <a:t>n </a:t>
            </a:r>
            <a:r>
              <a:rPr lang="fr-FR" dirty="0"/>
              <a:t>se déterminant ainsi, par des motifs inopérants à écarter l'application de l'</a:t>
            </a:r>
            <a:r>
              <a:rPr lang="fr-FR" b="1" dirty="0"/>
              <a:t>article</a:t>
            </a:r>
            <a:r>
              <a:rPr lang="fr-FR" dirty="0"/>
              <a:t> L. 1224-1 du code du travail, sans rechercher si l'activité reprise par la société civile de moyens dont la constitution avait pour objet de faciliter à ses membres l'exercice de leur profession par la mise en commun de moyens et notamment en mettant à leur disposition les locaux, l'installation, le matériel et le personnel nécessaire à l'exercice de leur profession, ne constituait pas une entité économique autonome et si par son activité Mme Y... y était rattachée, la cour d'appel n'a pas donné de base légale à sa décision ;</a:t>
            </a:r>
          </a:p>
        </p:txBody>
      </p:sp>
      <p:sp>
        <p:nvSpPr>
          <p:cNvPr id="3" name="Titre 2"/>
          <p:cNvSpPr>
            <a:spLocks noGrp="1"/>
          </p:cNvSpPr>
          <p:nvPr>
            <p:ph type="title"/>
          </p:nvPr>
        </p:nvSpPr>
        <p:spPr/>
        <p:txBody>
          <a:bodyPr>
            <a:normAutofit/>
          </a:bodyPr>
          <a:lstStyle/>
          <a:p>
            <a:r>
              <a:rPr lang="fr-FR" sz="2200" dirty="0" smtClean="0">
                <a:solidFill>
                  <a:srgbClr val="C00000"/>
                </a:solidFill>
                <a:effectLst/>
              </a:rPr>
              <a:t>Cassation</a:t>
            </a:r>
            <a:r>
              <a:rPr lang="fr-FR" sz="2200" dirty="0">
                <a:solidFill>
                  <a:srgbClr val="C00000"/>
                </a:solidFill>
                <a:effectLst/>
              </a:rPr>
              <a:t> 19 septembre </a:t>
            </a:r>
            <a:r>
              <a:rPr lang="fr-FR" sz="2200" dirty="0" smtClean="0">
                <a:solidFill>
                  <a:srgbClr val="C00000"/>
                </a:solidFill>
                <a:effectLst/>
              </a:rPr>
              <a:t>2018 N</a:t>
            </a:r>
            <a:r>
              <a:rPr lang="fr-FR" sz="2200" dirty="0">
                <a:solidFill>
                  <a:srgbClr val="C00000"/>
                </a:solidFill>
                <a:effectLst/>
              </a:rPr>
              <a:t>° de pourvoi: 17-20211</a:t>
            </a:r>
            <a:endParaRPr lang="fr-FR" sz="2200" dirty="0">
              <a:solidFill>
                <a:srgbClr val="C00000"/>
              </a:solidFill>
            </a:endParaRPr>
          </a:p>
        </p:txBody>
      </p:sp>
    </p:spTree>
    <p:extLst>
      <p:ext uri="{BB962C8B-B14F-4D97-AF65-F5344CB8AC3E}">
        <p14:creationId xmlns:p14="http://schemas.microsoft.com/office/powerpoint/2010/main" val="32517761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Mais attendu que la cour d'appel, ayant constaté, par une appréciation souveraine des éléments de fait qui lui étaient soumis et sans être tenue de s'expliquer sur des éléments de preuve qu'elle décidait d'écarter, qu'aucun moyen d'exploitation corporel ou incorporel significatif et nécessaire à la poursuite de l'activité n'avait été repris par le nouveau titulaire du marché, a pu décider qu'il n'y avait pas eu transfert d'une entité économique autonome conservant son identité ; que le moyen n'est pas fondé ;</a:t>
            </a:r>
          </a:p>
        </p:txBody>
      </p:sp>
      <p:sp>
        <p:nvSpPr>
          <p:cNvPr id="3" name="Titre 2"/>
          <p:cNvSpPr>
            <a:spLocks noGrp="1"/>
          </p:cNvSpPr>
          <p:nvPr>
            <p:ph type="title"/>
          </p:nvPr>
        </p:nvSpPr>
        <p:spPr/>
        <p:txBody>
          <a:bodyPr>
            <a:normAutofit/>
          </a:bodyPr>
          <a:lstStyle/>
          <a:p>
            <a:r>
              <a:rPr lang="fr-FR" sz="2200" dirty="0" smtClean="0">
                <a:solidFill>
                  <a:srgbClr val="C00000"/>
                </a:solidFill>
                <a:effectLst/>
              </a:rPr>
              <a:t>Cassation</a:t>
            </a:r>
            <a:r>
              <a:rPr lang="fr-FR" sz="2200" dirty="0">
                <a:solidFill>
                  <a:srgbClr val="C00000"/>
                </a:solidFill>
                <a:effectLst/>
              </a:rPr>
              <a:t>12 septembre </a:t>
            </a:r>
            <a:r>
              <a:rPr lang="fr-FR" sz="2200" dirty="0" smtClean="0">
                <a:solidFill>
                  <a:srgbClr val="C00000"/>
                </a:solidFill>
                <a:effectLst/>
              </a:rPr>
              <a:t>2018 N</a:t>
            </a:r>
            <a:r>
              <a:rPr lang="fr-FR" sz="2200" dirty="0">
                <a:solidFill>
                  <a:srgbClr val="C00000"/>
                </a:solidFill>
                <a:effectLst/>
              </a:rPr>
              <a:t>° de pourvoi: 17-15215</a:t>
            </a:r>
            <a:endParaRPr lang="fr-FR" sz="22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la seule poursuite du contrat de travail par application de l'article L. 1224-1 du code du travail n'a pas pour effet de mettre le nouvel employeur en situation de connaître l'existence d'une protection dont bénéficie un salarié en raison d'un mandat extérieur à l'entreprise ; qu'il appartient dès lors au salarié qui se prévaut d'une telle protection d'établir qu'il a informé le nouvel employeur de l'existence de ce mandat au plus tard lors de l'entretien préalable au licenciement, ou, s'il s'agit d'une rupture ne nécessitant pas un entretien préalable, au plus tard avant la notification de l'acte de rupture, ou que le nouvel employeur en avait connaissance ;</a:t>
            </a:r>
            <a:br>
              <a:rPr lang="fr-FR" dirty="0"/>
            </a:br>
            <a:r>
              <a:rPr lang="fr-FR" dirty="0"/>
              <a:t/>
            </a:r>
            <a:br>
              <a:rPr lang="fr-FR" dirty="0"/>
            </a:br>
            <a:r>
              <a:rPr lang="fr-FR" dirty="0" smtClean="0"/>
              <a:t>ayant </a:t>
            </a:r>
            <a:r>
              <a:rPr lang="fr-FR" dirty="0"/>
              <a:t>constaté que le salarié n'avait pas informé au plus tard lors de l'entretien préalable à son licenciement le nouvel employeur de son statut de conseiller prud'homme, ni établi que l'employeur en avait été avisé par d'autres voies, la cour d'appel en a exactement déduit que le salarié ne pouvait se prévaloir de la protection attachée à son mandat ;</a:t>
            </a: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a:solidFill>
                  <a:srgbClr val="C00000"/>
                </a:solidFill>
                <a:effectLst/>
              </a:rPr>
              <a:t>30 janvier </a:t>
            </a:r>
            <a:r>
              <a:rPr lang="fr-FR" sz="2400" dirty="0" smtClean="0">
                <a:solidFill>
                  <a:srgbClr val="C00000"/>
                </a:solidFill>
                <a:effectLst/>
              </a:rPr>
              <a:t>2019n</a:t>
            </a:r>
            <a:r>
              <a:rPr lang="fr-FR" sz="2400" dirty="0">
                <a:solidFill>
                  <a:srgbClr val="C00000"/>
                </a:solidFill>
                <a:effectLst/>
              </a:rPr>
              <a:t>° </a:t>
            </a:r>
            <a:r>
              <a:rPr lang="fr-FR" sz="2400" dirty="0" smtClean="0">
                <a:solidFill>
                  <a:srgbClr val="C00000"/>
                </a:solidFill>
                <a:effectLst/>
              </a:rPr>
              <a:t>17-24.821</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attendu qu'ayant constaté par motifs adoptés que la société ESSI Opale avait repris le marché de nettoyage et d'entretien des mêmes locaux initialement confié à la société ISS Propreté, que les prestations, précédemment effectuées tant au profit de la société Moët et Hennessy que de la société Christian Dior Couture, la première étant chargée de refacturer à la seconde la prestation de nettoyage dudit immeuble, étaient inchangées et que la salariée remplissait les conditions prévues à l'article 2 de l'accord du 29 mars 1990 de la convention collective nationale des entreprises de propreté et services associés du 26 juillet 2011, la cour d'appel en a déduit à bon droit que le </a:t>
            </a:r>
            <a:r>
              <a:rPr lang="fr-FR" b="1" dirty="0"/>
              <a:t>contrat</a:t>
            </a:r>
            <a:r>
              <a:rPr lang="fr-FR" dirty="0"/>
              <a:t> de </a:t>
            </a:r>
            <a:r>
              <a:rPr lang="fr-FR" b="1" dirty="0"/>
              <a:t>travail</a:t>
            </a:r>
            <a:r>
              <a:rPr lang="fr-FR" dirty="0"/>
              <a:t> de la salariée avait été transféré à la société ESSI Opale, peu important le changement d'identité du donneur d'ordre ; que le moyen n'est pas fondé ;</a:t>
            </a:r>
            <a:endParaRPr lang="fr-FR" dirty="0"/>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a:solidFill>
                  <a:srgbClr val="C00000"/>
                </a:solidFill>
                <a:effectLst/>
              </a:rPr>
              <a:t>26 juin </a:t>
            </a:r>
            <a:r>
              <a:rPr lang="fr-FR" sz="2400" dirty="0" smtClean="0">
                <a:solidFill>
                  <a:srgbClr val="C00000"/>
                </a:solidFill>
                <a:effectLst/>
              </a:rPr>
              <a:t>2019 N</a:t>
            </a:r>
            <a:r>
              <a:rPr lang="fr-FR" sz="2400" dirty="0">
                <a:solidFill>
                  <a:srgbClr val="C00000"/>
                </a:solidFill>
                <a:effectLst/>
              </a:rPr>
              <a:t>° de pourvoi: 17-28729</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268760"/>
            <a:ext cx="8712968" cy="5400600"/>
          </a:xfrm>
        </p:spPr>
        <p:txBody>
          <a:bodyPr>
            <a:normAutofit fontScale="70000" lnSpcReduction="20000"/>
          </a:bodyPr>
          <a:lstStyle/>
          <a:p>
            <a:r>
              <a:rPr lang="fr-FR" dirty="0"/>
              <a:t>Attendu, selon l'arrêt attaqué (Colmar, 31 octobre 2017), que M. U..., engagé en qualité de conducteur par la société Alsace tourisme transports Marques, devenue la société des exploitations des Etablissements R. Marques, puis la société Transports Marques (la société Marques), en </a:t>
            </a:r>
            <a:r>
              <a:rPr lang="fr-FR" b="1" dirty="0"/>
              <a:t>contrat</a:t>
            </a:r>
            <a:r>
              <a:rPr lang="fr-FR" dirty="0"/>
              <a:t> d'insertion puis à durée indéterminée à compter du 17 juillet 2009, et affecté au transport des usagers de l'IEM Les Acacias à Pfastatt, a été informé le 7 juillet 2014 par la société GIHP Lorraine Transports, devenue la société </a:t>
            </a:r>
            <a:r>
              <a:rPr lang="fr-FR" dirty="0" err="1"/>
              <a:t>Synergihp</a:t>
            </a:r>
            <a:r>
              <a:rPr lang="fr-FR" dirty="0"/>
              <a:t> grand est, que le marché du transport des usagers auquel il était affecté était attribué à cette dernière à compter du 26 août 2014 ; qu'estimant que l'avenant au </a:t>
            </a:r>
            <a:r>
              <a:rPr lang="fr-FR" b="1" dirty="0"/>
              <a:t>contrat</a:t>
            </a:r>
            <a:r>
              <a:rPr lang="fr-FR" dirty="0"/>
              <a:t> de </a:t>
            </a:r>
            <a:r>
              <a:rPr lang="fr-FR" b="1" dirty="0"/>
              <a:t>travail</a:t>
            </a:r>
            <a:r>
              <a:rPr lang="fr-FR" dirty="0"/>
              <a:t> proposé par le repreneur modifiait tant le salaire que la durée du </a:t>
            </a:r>
            <a:r>
              <a:rPr lang="fr-FR" b="1" dirty="0"/>
              <a:t>travail</a:t>
            </a:r>
            <a:r>
              <a:rPr lang="fr-FR" dirty="0"/>
              <a:t> et lui imposait une clause de mobilité non prévue, le salarié a refusé de le signer ; qu'il a saisi la juridiction prud'homale de demandes formulées, à titre principal à l'encontre de la société </a:t>
            </a:r>
            <a:r>
              <a:rPr lang="fr-FR" dirty="0" err="1"/>
              <a:t>Synergihp</a:t>
            </a:r>
            <a:r>
              <a:rPr lang="fr-FR" dirty="0"/>
              <a:t> grand est, et à titre subsidiaire, de la société Marques </a:t>
            </a:r>
            <a:r>
              <a:rPr lang="fr-FR" dirty="0" smtClean="0"/>
              <a:t>;</a:t>
            </a:r>
          </a:p>
          <a:p>
            <a:r>
              <a:rPr lang="fr-FR" b="1" dirty="0">
                <a:solidFill>
                  <a:srgbClr val="C00000"/>
                </a:solidFill>
              </a:rPr>
              <a:t>Attendu qu'ayant relevé que le salarié avait refusé de signer l'avenant au contrat de travail qui lui avait été proposé par le nouveau prestataire, la cour d'appel en a exactement déduit que la société Marques restait l'employeur du salarié, même si ce dernier avait omis de la prévenir de son refus qui faisait obstacle au transfert de son contrat de travail ;</a:t>
            </a:r>
            <a:endParaRPr lang="fr-FR" b="1" dirty="0">
              <a:solidFill>
                <a:srgbClr val="C00000"/>
              </a:solidFill>
            </a:endParaRP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 </a:t>
            </a:r>
            <a:r>
              <a:rPr lang="fr-FR" sz="2400" dirty="0" smtClean="0">
                <a:solidFill>
                  <a:srgbClr val="C00000"/>
                </a:solidFill>
                <a:effectLst/>
              </a:rPr>
              <a:t>26 </a:t>
            </a:r>
            <a:r>
              <a:rPr lang="fr-FR" sz="2400" dirty="0">
                <a:solidFill>
                  <a:srgbClr val="C00000"/>
                </a:solidFill>
                <a:effectLst/>
              </a:rPr>
              <a:t>juin </a:t>
            </a:r>
            <a:r>
              <a:rPr lang="fr-FR" sz="2400" dirty="0" smtClean="0">
                <a:solidFill>
                  <a:srgbClr val="C00000"/>
                </a:solidFill>
                <a:effectLst/>
              </a:rPr>
              <a:t>2019 N</a:t>
            </a:r>
            <a:r>
              <a:rPr lang="fr-FR" sz="2400" dirty="0">
                <a:solidFill>
                  <a:srgbClr val="C00000"/>
                </a:solidFill>
                <a:effectLst/>
              </a:rPr>
              <a:t>° de pourvoi: 18-10096</a:t>
            </a:r>
            <a:endParaRPr lang="fr-FR" sz="2400" dirty="0">
              <a:solidFill>
                <a:srgbClr val="C00000"/>
              </a:solidFill>
            </a:endParaRPr>
          </a:p>
        </p:txBody>
      </p:sp>
    </p:spTree>
    <p:extLst>
      <p:ext uri="{BB962C8B-B14F-4D97-AF65-F5344CB8AC3E}">
        <p14:creationId xmlns:p14="http://schemas.microsoft.com/office/powerpoint/2010/main" val="35684078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r>
              <a:rPr lang="fr-FR" dirty="0"/>
              <a:t>Mais attendu qu'aux termes de l'article 7.1 de la convention collective nationale des entreprises de propreté et services associés du 26 juillet 2011, la continuité du </a:t>
            </a:r>
            <a:r>
              <a:rPr lang="fr-FR" b="1" dirty="0"/>
              <a:t>contrat</a:t>
            </a:r>
            <a:r>
              <a:rPr lang="fr-FR" dirty="0"/>
              <a:t> de </a:t>
            </a:r>
            <a:r>
              <a:rPr lang="fr-FR" b="1" dirty="0"/>
              <a:t>travail</a:t>
            </a:r>
            <a:r>
              <a:rPr lang="fr-FR" dirty="0"/>
              <a:t> du personnel s'applique aux employeurs appelés à se succéder lors d'un changement de prestataire pour des travaux effectués dans les mêmes locaux à la suite de la cessation </a:t>
            </a:r>
            <a:r>
              <a:rPr lang="fr-FR" dirty="0" smtClean="0"/>
              <a:t>du</a:t>
            </a:r>
            <a:r>
              <a:rPr lang="fr-FR" dirty="0"/>
              <a:t> </a:t>
            </a:r>
            <a:r>
              <a:rPr lang="fr-FR" b="1" dirty="0"/>
              <a:t>contrat</a:t>
            </a:r>
            <a:r>
              <a:rPr lang="fr-FR" dirty="0"/>
              <a:t> commercial ou du marché public ; qu'il en résulte que, peu important l'éventuelle interruption temporaire de la prestation, la garantie d'emploi du personnel affecté au marché incombe à l'entreprise ayant effectué la prestation à la suite de l'entreprise sortante ;</a:t>
            </a:r>
            <a:r>
              <a:rPr lang="fr-FR" dirty="0"/>
              <a:t/>
            </a:r>
            <a:br>
              <a:rPr lang="fr-FR" dirty="0"/>
            </a:br>
            <a:r>
              <a:rPr lang="fr-FR" dirty="0"/>
              <a:t/>
            </a:r>
            <a:br>
              <a:rPr lang="fr-FR" dirty="0"/>
            </a:br>
            <a:r>
              <a:rPr lang="fr-FR" dirty="0">
                <a:solidFill>
                  <a:srgbClr val="C00000"/>
                </a:solidFill>
              </a:rPr>
              <a:t>Et attendu qu'ayant constaté que la société </a:t>
            </a:r>
            <a:r>
              <a:rPr lang="fr-FR" dirty="0" err="1">
                <a:solidFill>
                  <a:srgbClr val="C00000"/>
                </a:solidFill>
              </a:rPr>
              <a:t>Hygia</a:t>
            </a:r>
            <a:r>
              <a:rPr lang="fr-FR" dirty="0">
                <a:solidFill>
                  <a:srgbClr val="C00000"/>
                </a:solidFill>
              </a:rPr>
              <a:t> clean établissait que la société Nola clean avait repris les prestations de nettoyage directement après son départ, peu important la date exacte à laquelle la société entrante se trouve attributaire du marché litigieux, la cour d'appel a exactement décidé que la société Nola clean avait succédé à société </a:t>
            </a:r>
            <a:r>
              <a:rPr lang="fr-FR" dirty="0" err="1">
                <a:solidFill>
                  <a:srgbClr val="C00000"/>
                </a:solidFill>
              </a:rPr>
              <a:t>Hygia</a:t>
            </a:r>
            <a:r>
              <a:rPr lang="fr-FR" dirty="0">
                <a:solidFill>
                  <a:srgbClr val="C00000"/>
                </a:solidFill>
              </a:rPr>
              <a:t> clean</a:t>
            </a:r>
            <a:endParaRPr lang="fr-FR" dirty="0">
              <a:solidFill>
                <a:srgbClr val="C00000"/>
              </a:solidFill>
            </a:endParaRPr>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a:t>
            </a:r>
            <a:r>
              <a:rPr lang="fr-FR" sz="2400" dirty="0">
                <a:solidFill>
                  <a:srgbClr val="C00000"/>
                </a:solidFill>
                <a:effectLst/>
              </a:rPr>
              <a:t>11 septembre </a:t>
            </a:r>
            <a:r>
              <a:rPr lang="fr-FR" sz="2400" dirty="0" smtClean="0">
                <a:solidFill>
                  <a:srgbClr val="C00000"/>
                </a:solidFill>
                <a:effectLst/>
              </a:rPr>
              <a:t>2019 N</a:t>
            </a:r>
            <a:r>
              <a:rPr lang="fr-FR" sz="2400" dirty="0">
                <a:solidFill>
                  <a:srgbClr val="C00000"/>
                </a:solidFill>
                <a:effectLst/>
              </a:rPr>
              <a:t>° </a:t>
            </a:r>
            <a:r>
              <a:rPr lang="fr-FR" sz="2400" dirty="0" smtClean="0">
                <a:solidFill>
                  <a:srgbClr val="C00000"/>
                </a:solidFill>
                <a:effectLst/>
              </a:rPr>
              <a:t>18-12123</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dirty="0"/>
          </a:p>
        </p:txBody>
      </p:sp>
      <p:sp>
        <p:nvSpPr>
          <p:cNvPr id="3" name="Titre 2"/>
          <p:cNvSpPr>
            <a:spLocks noGrp="1"/>
          </p:cNvSpPr>
          <p:nvPr>
            <p:ph type="title"/>
          </p:nvPr>
        </p:nvSpPr>
        <p:spPr/>
        <p:txBody>
          <a:bodyPr>
            <a:normAutofit/>
          </a:bodyPr>
          <a:lstStyle/>
          <a:p>
            <a:r>
              <a:rPr lang="fr-FR" sz="2400" dirty="0" smtClean="0">
                <a:solidFill>
                  <a:srgbClr val="C00000"/>
                </a:solidFill>
                <a:effectLst/>
              </a:rPr>
              <a:t>Cassation</a:t>
            </a:r>
            <a:endParaRPr lang="fr-FR" sz="2400" dirty="0">
              <a:solidFill>
                <a:srgbClr val="C00000"/>
              </a:solidFill>
            </a:endParaRPr>
          </a:p>
        </p:txBody>
      </p:sp>
    </p:spTree>
    <p:extLst>
      <p:ext uri="{BB962C8B-B14F-4D97-AF65-F5344CB8AC3E}">
        <p14:creationId xmlns:p14="http://schemas.microsoft.com/office/powerpoint/2010/main" val="856922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Des accords ont notamment été conclus dans les branches suivantes :</a:t>
            </a:r>
          </a:p>
          <a:p>
            <a:r>
              <a:rPr lang="fr-FR" dirty="0">
                <a:solidFill>
                  <a:srgbClr val="C00000"/>
                </a:solidFill>
              </a:rPr>
              <a:t>manutention ferroviaire </a:t>
            </a:r>
            <a:r>
              <a:rPr lang="fr-FR" dirty="0"/>
              <a:t>;</a:t>
            </a:r>
          </a:p>
          <a:p>
            <a:r>
              <a:rPr lang="fr-FR" dirty="0">
                <a:solidFill>
                  <a:srgbClr val="C00000"/>
                </a:solidFill>
              </a:rPr>
              <a:t>entreprises de prévention et de sécurité </a:t>
            </a:r>
            <a:r>
              <a:rPr lang="fr-FR" dirty="0"/>
              <a:t>(</a:t>
            </a:r>
            <a:r>
              <a:rPr lang="fr-FR" dirty="0" err="1"/>
              <a:t>Acc</a:t>
            </a:r>
            <a:r>
              <a:rPr lang="fr-FR" dirty="0"/>
              <a:t>. 18 oct. 1995 ; Arr. min. 29 avr. 1996, JO 8 mai, p. 6929) ;</a:t>
            </a:r>
          </a:p>
          <a:p>
            <a:r>
              <a:rPr lang="fr-FR" dirty="0">
                <a:solidFill>
                  <a:srgbClr val="C00000"/>
                </a:solidFill>
              </a:rPr>
              <a:t>entreprises de restauration des collectivités </a:t>
            </a:r>
            <a:r>
              <a:rPr lang="fr-FR" dirty="0"/>
              <a:t>;</a:t>
            </a:r>
          </a:p>
          <a:p>
            <a:r>
              <a:rPr lang="fr-FR" dirty="0">
                <a:solidFill>
                  <a:srgbClr val="C00000"/>
                </a:solidFill>
              </a:rPr>
              <a:t>entreprises de propreté </a:t>
            </a:r>
            <a:r>
              <a:rPr lang="fr-FR" dirty="0" smtClean="0"/>
              <a:t>(nettoyage </a:t>
            </a:r>
            <a:r>
              <a:rPr lang="fr-FR" dirty="0"/>
              <a:t>de locaux) ;</a:t>
            </a:r>
          </a:p>
          <a:p>
            <a:r>
              <a:rPr lang="fr-FR" dirty="0">
                <a:solidFill>
                  <a:srgbClr val="C00000"/>
                </a:solidFill>
              </a:rPr>
              <a:t>entreprises de transports routiers </a:t>
            </a:r>
            <a:r>
              <a:rPr lang="fr-FR" dirty="0"/>
              <a:t>et activités auxiliaires de transports.</a:t>
            </a:r>
          </a:p>
          <a:p>
            <a:r>
              <a:rPr lang="fr-FR" b="1" dirty="0">
                <a:solidFill>
                  <a:srgbClr val="C00000"/>
                </a:solidFill>
              </a:rPr>
              <a:t>La jurisprudence a </a:t>
            </a:r>
            <a:r>
              <a:rPr lang="fr-FR" b="1" dirty="0" smtClean="0">
                <a:solidFill>
                  <a:srgbClr val="C00000"/>
                </a:solidFill>
              </a:rPr>
              <a:t>précisé </a:t>
            </a:r>
            <a:r>
              <a:rPr lang="fr-FR" b="1" dirty="0">
                <a:solidFill>
                  <a:srgbClr val="C00000"/>
                </a:solidFill>
              </a:rPr>
              <a:t>la portée de certains de ces accords.</a:t>
            </a:r>
          </a:p>
        </p:txBody>
      </p:sp>
      <p:sp>
        <p:nvSpPr>
          <p:cNvPr id="3" name="Titre 2"/>
          <p:cNvSpPr>
            <a:spLocks noGrp="1"/>
          </p:cNvSpPr>
          <p:nvPr>
            <p:ph type="title"/>
          </p:nvPr>
        </p:nvSpPr>
        <p:spPr/>
        <p:txBody>
          <a:bodyPr/>
          <a:lstStyle/>
          <a:p>
            <a:endParaRPr lang="fr-FR"/>
          </a:p>
        </p:txBody>
      </p:sp>
    </p:spTree>
    <p:extLst>
      <p:ext uri="{BB962C8B-B14F-4D97-AF65-F5344CB8AC3E}">
        <p14:creationId xmlns:p14="http://schemas.microsoft.com/office/powerpoint/2010/main" val="2137120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altLang="fr-FR" dirty="0"/>
              <a:t>Le Code du travail ne définit pas le contrat de travail mais, depuis un arrêt de la Cour de cassation du 22 juillet 1954 (Bull. civ. IV, n</a:t>
            </a:r>
            <a:r>
              <a:rPr lang="fr-FR" altLang="fr-FR" baseline="30000" dirty="0"/>
              <a:t>o</a:t>
            </a:r>
            <a:r>
              <a:rPr lang="fr-FR" altLang="fr-FR" dirty="0"/>
              <a:t> 576), il est admis que « </a:t>
            </a:r>
            <a:r>
              <a:rPr lang="fr-FR" altLang="fr-FR" b="1" i="1" dirty="0">
                <a:solidFill>
                  <a:srgbClr val="C00000"/>
                </a:solidFill>
              </a:rPr>
              <a:t>le contrat de travail est une convention par laquelle une personne s'engage à travailler pour le compte d'une autre et sous sa subordination moyennant une rémunération</a:t>
            </a:r>
            <a:r>
              <a:rPr lang="fr-FR" altLang="fr-FR" dirty="0">
                <a:solidFill>
                  <a:srgbClr val="C00000"/>
                </a:solidFill>
              </a:rPr>
              <a:t> </a:t>
            </a:r>
            <a:r>
              <a:rPr lang="fr-FR" altLang="fr-FR" dirty="0"/>
              <a:t>».</a:t>
            </a:r>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smtClean="0"/>
              <a:t>Le contrat de travail  est </a:t>
            </a:r>
            <a:r>
              <a:rPr lang="fr-FR" b="1" dirty="0"/>
              <a:t>un contrat conclu "intuitu personae</a:t>
            </a:r>
            <a:r>
              <a:rPr lang="fr-FR" dirty="0"/>
              <a:t>" </a:t>
            </a:r>
            <a:r>
              <a:rPr lang="fr-FR" dirty="0" smtClean="0"/>
              <a:t>entre un salarié (personne physique) et un employeur (personne physique ou personne morale).</a:t>
            </a:r>
          </a:p>
          <a:p>
            <a:r>
              <a:rPr lang="fr-FR" dirty="0" smtClean="0"/>
              <a:t>Le </a:t>
            </a:r>
            <a:r>
              <a:rPr lang="fr-FR" dirty="0"/>
              <a:t>salarié exécute lui-même le travail </a:t>
            </a:r>
            <a:r>
              <a:rPr lang="fr-FR" i="1" dirty="0"/>
              <a:t>[Il ne peut recourir aux services d'autrui pour l'accomplissement de son travail, il ne peut recruter lui-même du personnel pour se faire aider].</a:t>
            </a:r>
          </a:p>
          <a:p>
            <a:r>
              <a:rPr lang="fr-FR" dirty="0"/>
              <a:t>Les obligations de l'employeur </a:t>
            </a:r>
            <a:r>
              <a:rPr lang="fr-FR" dirty="0" smtClean="0"/>
              <a:t>peuvent être transmises dans les conditions fixées par le code du travail.</a:t>
            </a:r>
            <a:endParaRPr lang="fr-FR" dirty="0"/>
          </a:p>
          <a:p>
            <a:endParaRPr lang="fr-FR" dirty="0"/>
          </a:p>
        </p:txBody>
      </p:sp>
      <p:sp>
        <p:nvSpPr>
          <p:cNvPr id="3" name="Titre 2"/>
          <p:cNvSpPr>
            <a:spLocks noGrp="1"/>
          </p:cNvSpPr>
          <p:nvPr>
            <p:ph type="title"/>
          </p:nvPr>
        </p:nvSpPr>
        <p:spPr/>
        <p:txBody>
          <a:bodyPr>
            <a:normAutofit/>
          </a:bodyPr>
          <a:lstStyle/>
          <a:p>
            <a:pPr algn="ctr"/>
            <a:r>
              <a:rPr lang="fr-FR" sz="3200" b="0" dirty="0">
                <a:solidFill>
                  <a:schemeClr val="accent1">
                    <a:lumMod val="75000"/>
                  </a:schemeClr>
                </a:solidFill>
                <a:effectLst/>
              </a:rPr>
              <a:t>Transfert du contrat de travail</a:t>
            </a:r>
            <a:endParaRPr lang="fr-FR" sz="3200" dirty="0">
              <a:solidFill>
                <a:schemeClr val="accent1">
                  <a:lumMod val="75000"/>
                </a:schemeClr>
              </a:solidFill>
            </a:endParaRPr>
          </a:p>
        </p:txBody>
      </p:sp>
    </p:spTree>
    <p:extLst>
      <p:ext uri="{BB962C8B-B14F-4D97-AF65-F5344CB8AC3E}">
        <p14:creationId xmlns:p14="http://schemas.microsoft.com/office/powerpoint/2010/main" val="17916831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962</TotalTime>
  <Words>4787</Words>
  <Application>Microsoft Office PowerPoint</Application>
  <PresentationFormat>Affichage à l'écran (4:3)</PresentationFormat>
  <Paragraphs>206</Paragraphs>
  <Slides>67</Slides>
  <Notes>0</Notes>
  <HiddenSlides>0</HiddenSlides>
  <MMClips>0</MMClips>
  <ScaleCrop>false</ScaleCrop>
  <HeadingPairs>
    <vt:vector size="4" baseType="variant">
      <vt:variant>
        <vt:lpstr>Thème</vt:lpstr>
      </vt:variant>
      <vt:variant>
        <vt:i4>1</vt:i4>
      </vt:variant>
      <vt:variant>
        <vt:lpstr>Titres des diapositives</vt:lpstr>
      </vt:variant>
      <vt:variant>
        <vt:i4>67</vt:i4>
      </vt:variant>
    </vt:vector>
  </HeadingPairs>
  <TitlesOfParts>
    <vt:vector size="68" baseType="lpstr">
      <vt:lpstr>Rotonde</vt:lpstr>
      <vt:lpstr>Transfert du contrat de travail</vt:lpstr>
      <vt:lpstr>Transfert du contrat de travail</vt:lpstr>
      <vt:lpstr>Présentation PowerPoint</vt:lpstr>
      <vt:lpstr>Présentation PowerPoint</vt:lpstr>
      <vt:lpstr>Présentation PowerPoint</vt:lpstr>
      <vt:lpstr>Présentation PowerPoint</vt:lpstr>
      <vt:lpstr>Présentation PowerPoint</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Transfert automatique des contrats de travail</vt:lpstr>
      <vt:lpstr>Conditions du transfert. </vt:lpstr>
      <vt:lpstr>entreprises de moins de cinquante salariés</vt:lpstr>
      <vt:lpstr>entreprises de moins de cinquante salariés</vt:lpstr>
      <vt:lpstr>Présentation PowerPoint</vt:lpstr>
      <vt:lpstr>Présentation PowerPoint</vt:lpstr>
      <vt:lpstr>Présentation PowerPoint</vt:lpstr>
      <vt:lpstr>entreprises de cinquante à deux cent quarante-neuf salariés</vt:lpstr>
      <vt:lpstr>Présentation PowerPoint</vt:lpstr>
      <vt:lpstr>Présentation PowerPoint</vt:lpstr>
      <vt:lpstr>Ce transfert est automatique : </vt:lpstr>
      <vt:lpstr>Maintien de l’ancienneté. </vt:lpstr>
      <vt:lpstr>Maintien des droits et des obligations.</vt:lpstr>
      <vt:lpstr>Présentation PowerPoint</vt:lpstr>
      <vt:lpstr>Aménagement &amp; modifications des conditions de travail. </vt:lpstr>
      <vt:lpstr>modification du contrat de travail </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Transfert du contrat de travail</vt:lpstr>
      <vt:lpstr>Cas de reprise de l’activité par les anciens salariés d'une entreprise en difficulté</vt:lpstr>
      <vt:lpstr>Cas du fonds en ruine – Inapplication de l'article L. 1224‐1 du Code du travail</vt:lpstr>
      <vt:lpstr>éléments constitutifs d'un fonds de commerce </vt:lpstr>
      <vt:lpstr>Présentation PowerPoint</vt:lpstr>
      <vt:lpstr>Présentation PowerPoint</vt:lpstr>
      <vt:lpstr>Présentation PowerPoint</vt:lpstr>
      <vt:lpstr>Transfert de personnel en cas de prestataires de services successifs</vt:lpstr>
      <vt:lpstr>Présentation PowerPoint</vt:lpstr>
      <vt:lpstr>Présentation PowerPoint</vt:lpstr>
      <vt:lpstr>Entreprises de propreté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Cassation 16 janvier 2019 N° de pourvoi: 17-10999</vt:lpstr>
      <vt:lpstr>Cassation 19 septembre 2018 N° de pourvoi: 17-20211</vt:lpstr>
      <vt:lpstr>Cassation12 septembre 2018 N° de pourvoi: 17-15215</vt:lpstr>
      <vt:lpstr>Cassation 30 janvier 2019n° 17-24.821</vt:lpstr>
      <vt:lpstr>Cassation 26 juin 2019 N° de pourvoi: 17-28729</vt:lpstr>
      <vt:lpstr>Cassation 26 juin 2019 N° de pourvoi: 18-10096</vt:lpstr>
      <vt:lpstr>Cassation11 septembre 2019 N° 18-12123</vt:lpstr>
      <vt:lpstr>Cassation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Transfert du contrat de travail</dc:title>
  <dc:creator>Claude B</dc:creator>
  <cp:lastModifiedBy>Claude B</cp:lastModifiedBy>
  <cp:revision>31</cp:revision>
  <dcterms:created xsi:type="dcterms:W3CDTF">2019-11-07T07:38:13Z</dcterms:created>
  <dcterms:modified xsi:type="dcterms:W3CDTF">2019-11-13T18:04:05Z</dcterms:modified>
</cp:coreProperties>
</file>