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7"/>
  </p:notesMasterIdLst>
  <p:sldIdLst>
    <p:sldId id="256" r:id="rId2"/>
    <p:sldId id="281" r:id="rId3"/>
    <p:sldId id="283" r:id="rId4"/>
    <p:sldId id="284" r:id="rId5"/>
    <p:sldId id="378" r:id="rId6"/>
    <p:sldId id="285" r:id="rId7"/>
    <p:sldId id="286" r:id="rId8"/>
    <p:sldId id="287" r:id="rId9"/>
    <p:sldId id="289" r:id="rId10"/>
    <p:sldId id="290" r:id="rId11"/>
    <p:sldId id="291" r:id="rId12"/>
    <p:sldId id="292" r:id="rId13"/>
    <p:sldId id="293" r:id="rId14"/>
    <p:sldId id="294" r:id="rId15"/>
    <p:sldId id="295" r:id="rId16"/>
    <p:sldId id="282" r:id="rId17"/>
    <p:sldId id="298" r:id="rId18"/>
    <p:sldId id="299" r:id="rId19"/>
    <p:sldId id="300" r:id="rId20"/>
    <p:sldId id="301" r:id="rId21"/>
    <p:sldId id="302" r:id="rId22"/>
    <p:sldId id="303" r:id="rId23"/>
    <p:sldId id="304" r:id="rId24"/>
    <p:sldId id="305" r:id="rId25"/>
    <p:sldId id="306" r:id="rId26"/>
    <p:sldId id="307" r:id="rId27"/>
    <p:sldId id="381" r:id="rId28"/>
    <p:sldId id="308" r:id="rId29"/>
    <p:sldId id="309" r:id="rId30"/>
    <p:sldId id="310" r:id="rId31"/>
    <p:sldId id="395" r:id="rId32"/>
    <p:sldId id="311" r:id="rId33"/>
    <p:sldId id="312" r:id="rId34"/>
    <p:sldId id="313" r:id="rId35"/>
    <p:sldId id="396" r:id="rId36"/>
    <p:sldId id="316" r:id="rId37"/>
    <p:sldId id="314" r:id="rId38"/>
    <p:sldId id="315" r:id="rId39"/>
    <p:sldId id="397" r:id="rId40"/>
    <p:sldId id="317" r:id="rId41"/>
    <p:sldId id="297" r:id="rId42"/>
    <p:sldId id="376" r:id="rId43"/>
    <p:sldId id="318" r:id="rId44"/>
    <p:sldId id="319" r:id="rId45"/>
    <p:sldId id="321" r:id="rId46"/>
    <p:sldId id="320"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82" r:id="rId60"/>
    <p:sldId id="334" r:id="rId61"/>
    <p:sldId id="399" r:id="rId62"/>
    <p:sldId id="400" r:id="rId63"/>
    <p:sldId id="335" r:id="rId64"/>
    <p:sldId id="383" r:id="rId65"/>
    <p:sldId id="336" r:id="rId66"/>
    <p:sldId id="337" r:id="rId67"/>
    <p:sldId id="338" r:id="rId68"/>
    <p:sldId id="384" r:id="rId69"/>
    <p:sldId id="339" r:id="rId70"/>
    <p:sldId id="340" r:id="rId71"/>
    <p:sldId id="341" r:id="rId72"/>
    <p:sldId id="342" r:id="rId73"/>
    <p:sldId id="343" r:id="rId74"/>
    <p:sldId id="398" r:id="rId75"/>
    <p:sldId id="344" r:id="rId76"/>
    <p:sldId id="345" r:id="rId77"/>
    <p:sldId id="385" r:id="rId78"/>
    <p:sldId id="346" r:id="rId79"/>
    <p:sldId id="347" r:id="rId80"/>
    <p:sldId id="348" r:id="rId81"/>
    <p:sldId id="349" r:id="rId82"/>
    <p:sldId id="350" r:id="rId83"/>
    <p:sldId id="351" r:id="rId84"/>
    <p:sldId id="352" r:id="rId85"/>
    <p:sldId id="386" r:id="rId86"/>
    <p:sldId id="353" r:id="rId87"/>
    <p:sldId id="354" r:id="rId88"/>
    <p:sldId id="355" r:id="rId89"/>
    <p:sldId id="356" r:id="rId90"/>
    <p:sldId id="357" r:id="rId91"/>
    <p:sldId id="358" r:id="rId92"/>
    <p:sldId id="359" r:id="rId93"/>
    <p:sldId id="360" r:id="rId94"/>
    <p:sldId id="361" r:id="rId95"/>
    <p:sldId id="362" r:id="rId96"/>
    <p:sldId id="363" r:id="rId97"/>
    <p:sldId id="364" r:id="rId98"/>
    <p:sldId id="365" r:id="rId99"/>
    <p:sldId id="366" r:id="rId100"/>
    <p:sldId id="367" r:id="rId101"/>
    <p:sldId id="368" r:id="rId102"/>
    <p:sldId id="369" r:id="rId103"/>
    <p:sldId id="370" r:id="rId104"/>
    <p:sldId id="371" r:id="rId105"/>
    <p:sldId id="372" r:id="rId106"/>
    <p:sldId id="373" r:id="rId107"/>
    <p:sldId id="374" r:id="rId108"/>
    <p:sldId id="375" r:id="rId109"/>
    <p:sldId id="388" r:id="rId110"/>
    <p:sldId id="389" r:id="rId111"/>
    <p:sldId id="390" r:id="rId112"/>
    <p:sldId id="391" r:id="rId113"/>
    <p:sldId id="392" r:id="rId114"/>
    <p:sldId id="394" r:id="rId115"/>
    <p:sldId id="393" r:id="rId1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24" autoAdjust="0"/>
    <p:restoredTop sz="94590" autoAdjust="0"/>
  </p:normalViewPr>
  <p:slideViewPr>
    <p:cSldViewPr snapToGrid="0" snapToObjects="1">
      <p:cViewPr>
        <p:scale>
          <a:sx n="77" d="100"/>
          <a:sy n="77" d="100"/>
        </p:scale>
        <p:origin x="-468"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59A4B-CEF4-48CD-9140-068E0FD4E9E4}" type="datetimeFigureOut">
              <a:rPr lang="fr-FR" smtClean="0"/>
              <a:t>27/11/2019</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A775F3-ED2C-4260-B7B6-BCCDC0F764CC}" type="slidenum">
              <a:rPr lang="fr-FR" smtClean="0"/>
              <a:t>‹N°›</a:t>
            </a:fld>
            <a:endParaRPr lang="fr-FR"/>
          </a:p>
        </p:txBody>
      </p:sp>
    </p:spTree>
    <p:extLst>
      <p:ext uri="{BB962C8B-B14F-4D97-AF65-F5344CB8AC3E}">
        <p14:creationId xmlns:p14="http://schemas.microsoft.com/office/powerpoint/2010/main" val="3009232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E8A920AB-E0CF-7B48-BE4F-6073B4C79FE0}"/>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5" name="Espace réservé du pied de page 4">
            <a:extLst>
              <a:ext uri="{FF2B5EF4-FFF2-40B4-BE49-F238E27FC236}">
                <a16:creationId xmlns:a16="http://schemas.microsoft.com/office/drawing/2014/main" xmlns=""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AC5F33C9-B9FC-6946-8598-C09B73B9AE8A}"/>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5" name="Espace réservé du pied de page 4">
            <a:extLst>
              <a:ext uri="{FF2B5EF4-FFF2-40B4-BE49-F238E27FC236}">
                <a16:creationId xmlns:a16="http://schemas.microsoft.com/office/drawing/2014/main" xmlns=""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CB0BB122-07CA-6949-BB67-A334CAF8381D}"/>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5" name="Espace réservé du pied de page 4">
            <a:extLst>
              <a:ext uri="{FF2B5EF4-FFF2-40B4-BE49-F238E27FC236}">
                <a16:creationId xmlns:a16="http://schemas.microsoft.com/office/drawing/2014/main" xmlns=""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496544D-26F0-A240-BEA9-E28F3E85F0E6}"/>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5" name="Espace réservé du pied de page 4">
            <a:extLst>
              <a:ext uri="{FF2B5EF4-FFF2-40B4-BE49-F238E27FC236}">
                <a16:creationId xmlns:a16="http://schemas.microsoft.com/office/drawing/2014/main" xmlns=""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3725CB8B-3B61-9B41-AD53-AC314C883DFF}"/>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5" name="Espace réservé du pied de page 4">
            <a:extLst>
              <a:ext uri="{FF2B5EF4-FFF2-40B4-BE49-F238E27FC236}">
                <a16:creationId xmlns:a16="http://schemas.microsoft.com/office/drawing/2014/main" xmlns=""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58B4BB51-3786-8340-87CA-64E42CA711AC}"/>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6" name="Espace réservé du pied de page 5">
            <a:extLst>
              <a:ext uri="{FF2B5EF4-FFF2-40B4-BE49-F238E27FC236}">
                <a16:creationId xmlns:a16="http://schemas.microsoft.com/office/drawing/2014/main" xmlns=""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xmlns=""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xmlns=""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xmlns="" id="{2329BCC0-B77E-BA4D-AE89-4CE360F2F1BA}"/>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8" name="Espace réservé du pied de page 7">
            <a:extLst>
              <a:ext uri="{FF2B5EF4-FFF2-40B4-BE49-F238E27FC236}">
                <a16:creationId xmlns:a16="http://schemas.microsoft.com/office/drawing/2014/main" xmlns=""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A4CF05D7-4114-D243-8227-2A9257CFEA2C}"/>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4" name="Espace réservé du pied de page 3">
            <a:extLst>
              <a:ext uri="{FF2B5EF4-FFF2-40B4-BE49-F238E27FC236}">
                <a16:creationId xmlns:a16="http://schemas.microsoft.com/office/drawing/2014/main" xmlns=""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11098B1-B53A-0547-AC14-E1CB86E3EE70}"/>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3" name="Espace réservé du pied de page 2">
            <a:extLst>
              <a:ext uri="{FF2B5EF4-FFF2-40B4-BE49-F238E27FC236}">
                <a16:creationId xmlns:a16="http://schemas.microsoft.com/office/drawing/2014/main" xmlns=""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xmlns=""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487646DD-1B07-5C42-A91F-48D274DAFEA4}"/>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6" name="Espace réservé du pied de page 5">
            <a:extLst>
              <a:ext uri="{FF2B5EF4-FFF2-40B4-BE49-F238E27FC236}">
                <a16:creationId xmlns:a16="http://schemas.microsoft.com/office/drawing/2014/main" xmlns=""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77557F0B-437B-8141-8CBD-B45C6FDDB57B}"/>
              </a:ext>
            </a:extLst>
          </p:cNvPr>
          <p:cNvSpPr>
            <a:spLocks noGrp="1"/>
          </p:cNvSpPr>
          <p:nvPr>
            <p:ph type="dt" sz="half" idx="10"/>
          </p:nvPr>
        </p:nvSpPr>
        <p:spPr/>
        <p:txBody>
          <a:bodyPr/>
          <a:lstStyle/>
          <a:p>
            <a:fld id="{01877AF4-5999-2F44-A5F3-7ED4336D4843}" type="datetimeFigureOut">
              <a:rPr lang="fr-FR" smtClean="0"/>
              <a:pPr/>
              <a:t>27/11/2019</a:t>
            </a:fld>
            <a:endParaRPr lang="fr-FR"/>
          </a:p>
        </p:txBody>
      </p:sp>
      <p:sp>
        <p:nvSpPr>
          <p:cNvPr id="6" name="Espace réservé du pied de page 5">
            <a:extLst>
              <a:ext uri="{FF2B5EF4-FFF2-40B4-BE49-F238E27FC236}">
                <a16:creationId xmlns:a16="http://schemas.microsoft.com/office/drawing/2014/main" xmlns=""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27/11/2019</a:t>
            </a:fld>
            <a:endParaRPr lang="fr-FR"/>
          </a:p>
        </p:txBody>
      </p:sp>
      <p:sp>
        <p:nvSpPr>
          <p:cNvPr id="5" name="Espace réservé du pied de page 4">
            <a:extLst>
              <a:ext uri="{FF2B5EF4-FFF2-40B4-BE49-F238E27FC236}">
                <a16:creationId xmlns:a16="http://schemas.microsoft.com/office/drawing/2014/main" xmlns=""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0389182-CB0C-9A43-9EDB-24C7A8799D9C}"/>
              </a:ext>
            </a:extLst>
          </p:cNvPr>
          <p:cNvSpPr>
            <a:spLocks noGrp="1"/>
          </p:cNvSpPr>
          <p:nvPr>
            <p:ph type="ctrTitle"/>
          </p:nvPr>
        </p:nvSpPr>
        <p:spPr/>
        <p:txBody>
          <a:bodyPr/>
          <a:lstStyle/>
          <a:p>
            <a:r>
              <a:rPr lang="fr-FR" dirty="0"/>
              <a:t>L’INAPTITUDE DU SALARIE</a:t>
            </a:r>
          </a:p>
        </p:txBody>
      </p:sp>
      <p:sp>
        <p:nvSpPr>
          <p:cNvPr id="3" name="Sous-titre 2">
            <a:extLst>
              <a:ext uri="{FF2B5EF4-FFF2-40B4-BE49-F238E27FC236}">
                <a16:creationId xmlns:a16="http://schemas.microsoft.com/office/drawing/2014/main" xmlns="" id="{489828E2-007E-584C-83DA-2F1D79EF0510}"/>
              </a:ext>
            </a:extLst>
          </p:cNvPr>
          <p:cNvSpPr>
            <a:spLocks noGrp="1"/>
          </p:cNvSpPr>
          <p:nvPr>
            <p:ph type="subTitle" idx="1"/>
          </p:nvPr>
        </p:nvSpPr>
        <p:spPr>
          <a:xfrm>
            <a:off x="1524000" y="3602038"/>
            <a:ext cx="9144000" cy="2106784"/>
          </a:xfrm>
        </p:spPr>
        <p:txBody>
          <a:bodyPr/>
          <a:lstStyle/>
          <a:p>
            <a:endParaRPr lang="fr-FR" dirty="0"/>
          </a:p>
          <a:p>
            <a:endParaRPr lang="fr-FR" dirty="0"/>
          </a:p>
          <a:p>
            <a:r>
              <a:rPr lang="fr-FR" sz="2000" dirty="0" smtClean="0"/>
              <a:t>Benjamin </a:t>
            </a:r>
            <a:r>
              <a:rPr lang="fr-FR" sz="2000" dirty="0"/>
              <a:t>GERAY, Avocat au barreau de </a:t>
            </a:r>
            <a:r>
              <a:rPr lang="fr-FR" sz="2000" dirty="0" smtClean="0"/>
              <a:t>Grenoble</a:t>
            </a:r>
            <a:endParaRPr lang="fr-FR" sz="2000" dirty="0"/>
          </a:p>
          <a:p>
            <a:endParaRPr lang="fr-FR" sz="2000" dirty="0" smtClean="0"/>
          </a:p>
          <a:p>
            <a:r>
              <a:rPr lang="fr-FR" sz="1200" dirty="0" smtClean="0"/>
              <a:t>28 novembre 2019</a:t>
            </a:r>
            <a:endParaRPr lang="fr-FR" sz="1200" dirty="0"/>
          </a:p>
        </p:txBody>
      </p:sp>
    </p:spTree>
    <p:extLst>
      <p:ext uri="{BB962C8B-B14F-4D97-AF65-F5344CB8AC3E}">
        <p14:creationId xmlns:p14="http://schemas.microsoft.com/office/powerpoint/2010/main" val="306532141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74B1B6B-69C1-46C3-B977-20F4EEC1AAC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B98070BC-4311-4F0F-90AD-BFFE2D809F27}"/>
              </a:ext>
            </a:extLst>
          </p:cNvPr>
          <p:cNvSpPr>
            <a:spLocks noGrp="1"/>
          </p:cNvSpPr>
          <p:nvPr>
            <p:ph idx="1"/>
          </p:nvPr>
        </p:nvSpPr>
        <p:spPr/>
        <p:txBody>
          <a:bodyPr>
            <a:normAutofit fontScale="92500" lnSpcReduction="20000"/>
          </a:bodyPr>
          <a:lstStyle/>
          <a:p>
            <a:pPr algn="just"/>
            <a:r>
              <a:rPr lang="fr-FR" dirty="0"/>
              <a:t>C'est à la date de la rupture du contrat de travail qu'il faut se placer pour savoir si l'employeur pouvait avoir connaissance de l'origine professionnelle de l'inaptitude au travail (Cass. soc. 23 novembre 2010, n° 09-42.364). </a:t>
            </a:r>
          </a:p>
          <a:p>
            <a:pPr algn="just"/>
            <a:r>
              <a:rPr lang="fr-FR" dirty="0"/>
              <a:t>Si, à la date du licenciement, l'employeur n'a pas connaissance de l'origine professionnelle de l'inaptitude, le salarié ne peut invoquer la violation du régime lié à l'inaptitude professionnelle (Cass. soc. 8 février 2017, n° 15-16.654).</a:t>
            </a:r>
          </a:p>
          <a:p>
            <a:pPr algn="just"/>
            <a:r>
              <a:rPr lang="fr-FR" dirty="0"/>
              <a:t>Lorsqu'à la date du licenciement, l'employeur avait connaissance de la seule décision de refus de prise en charge de l'accident par la CPAM et qu'il n'est pas démontré qu'il avait connaissance, à la date de la rupture, du recours exercé contre cette décision par la salariée, il ne peut lui être reproché de ne pas avoir appliqué les règles spécifiques à l'inaptitude professionnelle (Cass. soc. 16 décembre 2010, n° 09-42.460).</a:t>
            </a:r>
          </a:p>
        </p:txBody>
      </p:sp>
    </p:spTree>
    <p:extLst>
      <p:ext uri="{BB962C8B-B14F-4D97-AF65-F5344CB8AC3E}">
        <p14:creationId xmlns:p14="http://schemas.microsoft.com/office/powerpoint/2010/main" val="351769271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79A47E8-06A8-064F-912E-18C2A51D89B4}"/>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30C4A8FF-3F0B-C94C-9F7E-94553A67A619}"/>
              </a:ext>
            </a:extLst>
          </p:cNvPr>
          <p:cNvSpPr>
            <a:spLocks noGrp="1"/>
          </p:cNvSpPr>
          <p:nvPr>
            <p:ph idx="1"/>
          </p:nvPr>
        </p:nvSpPr>
        <p:spPr/>
        <p:txBody>
          <a:bodyPr>
            <a:normAutofit fontScale="85000" lnSpcReduction="20000"/>
          </a:bodyPr>
          <a:lstStyle/>
          <a:p>
            <a:pPr algn="just"/>
            <a:r>
              <a:rPr lang="fr-FR" dirty="0"/>
              <a:t>Que se passe-t-il lorsque le terme du CDD tombe pendant le délai de reclassement ? </a:t>
            </a:r>
          </a:p>
          <a:p>
            <a:pPr algn="just"/>
            <a:r>
              <a:rPr lang="fr-FR" dirty="0"/>
              <a:t>La procédure pour inaptitude ne reporte pas pour autant le terme du CDD fixé dans le contrat. La loi du 17 mai 2011 n'a pas remis en cause la rupture du CDD à son terme (que le terme soit défini ou non).</a:t>
            </a:r>
          </a:p>
          <a:p>
            <a:pPr algn="just"/>
            <a:r>
              <a:rPr lang="fr-FR" dirty="0"/>
              <a:t>Premier cas de figure : le terme du CDD est plus d'un mois après le constat définitif d'inaptitude. Si l'employeur attend le terme du contrat sans rechercher à reclasser (ou, si le reclassement est impossible, sans procéder à la rupture du contrat), il devra reprendre le versement du salaire, passé le délai d'un mois à compter de la seconde visite d'inaptitude (ou la première et unique visite en cas de danger immédiat).</a:t>
            </a:r>
          </a:p>
          <a:p>
            <a:pPr algn="just"/>
            <a:r>
              <a:rPr lang="fr-FR" dirty="0"/>
              <a:t>Par ailleurs, l'employeur pourrait être condamné à des dommages-intérêts pour le préjudice causé au salarié en raison de la perte d'une chance de reclassement du fait de l'inertie de l'employeur. C'est ce qui a été admis pour les salariés en CDD par la Cour de cassation.</a:t>
            </a:r>
          </a:p>
          <a:p>
            <a:endParaRPr lang="fr-FR" dirty="0"/>
          </a:p>
          <a:p>
            <a:endParaRPr lang="fr-FR" dirty="0"/>
          </a:p>
        </p:txBody>
      </p:sp>
    </p:spTree>
    <p:extLst>
      <p:ext uri="{BB962C8B-B14F-4D97-AF65-F5344CB8AC3E}">
        <p14:creationId xmlns:p14="http://schemas.microsoft.com/office/powerpoint/2010/main" val="13296617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68EB5B2-D6E0-9F43-9020-66F13251C6F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2FA59ED2-B611-DE43-86C1-86FCB658B5E4}"/>
              </a:ext>
            </a:extLst>
          </p:cNvPr>
          <p:cNvSpPr>
            <a:spLocks noGrp="1"/>
          </p:cNvSpPr>
          <p:nvPr>
            <p:ph idx="1"/>
          </p:nvPr>
        </p:nvSpPr>
        <p:spPr/>
        <p:txBody>
          <a:bodyPr/>
          <a:lstStyle/>
          <a:p>
            <a:pPr algn="just"/>
            <a:endParaRPr lang="fr-FR" dirty="0"/>
          </a:p>
          <a:p>
            <a:pPr algn="just"/>
            <a:r>
              <a:rPr lang="fr-FR" dirty="0"/>
              <a:t>Deuxième cas de figure : le terme du CDD est proche du constat d'inaptitude (dans un délai inférieur à un mois à compter de la visite de reprise). Il sera difficile de reprocher à l'employeur de ne pas avoir recherché un reclassement dans un temps si court, sauf si le salarié prouve qu'il y a abus de droit.</a:t>
            </a:r>
          </a:p>
          <a:p>
            <a:pPr algn="just"/>
            <a:r>
              <a:rPr lang="fr-FR" dirty="0"/>
              <a:t>Par ailleurs, si le salarié est reclassé, un nouveau contrat devra être conclu, il pourra s'agir d'un CDD comme d'un CDI. </a:t>
            </a:r>
          </a:p>
        </p:txBody>
      </p:sp>
    </p:spTree>
    <p:extLst>
      <p:ext uri="{BB962C8B-B14F-4D97-AF65-F5344CB8AC3E}">
        <p14:creationId xmlns:p14="http://schemas.microsoft.com/office/powerpoint/2010/main" val="25324439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9648B5-660F-ED42-BB03-9EA77AF6BC38}"/>
              </a:ext>
            </a:extLst>
          </p:cNvPr>
          <p:cNvSpPr>
            <a:spLocks noGrp="1"/>
          </p:cNvSpPr>
          <p:nvPr>
            <p:ph type="title"/>
          </p:nvPr>
        </p:nvSpPr>
        <p:spPr/>
        <p:txBody>
          <a:bodyPr/>
          <a:lstStyle/>
          <a:p>
            <a:pPr algn="ctr"/>
            <a:r>
              <a:rPr lang="fr-FR" dirty="0"/>
              <a:t>Cas particulier du salarié invalide</a:t>
            </a:r>
          </a:p>
        </p:txBody>
      </p:sp>
      <p:sp>
        <p:nvSpPr>
          <p:cNvPr id="3" name="Espace réservé du contenu 2">
            <a:extLst>
              <a:ext uri="{FF2B5EF4-FFF2-40B4-BE49-F238E27FC236}">
                <a16:creationId xmlns:a16="http://schemas.microsoft.com/office/drawing/2014/main" xmlns="" id="{D51694B1-D724-F643-9B20-D264A1FA0FBE}"/>
              </a:ext>
            </a:extLst>
          </p:cNvPr>
          <p:cNvSpPr>
            <a:spLocks noGrp="1"/>
          </p:cNvSpPr>
          <p:nvPr>
            <p:ph idx="1"/>
          </p:nvPr>
        </p:nvSpPr>
        <p:spPr/>
        <p:txBody>
          <a:bodyPr>
            <a:normAutofit lnSpcReduction="10000"/>
          </a:bodyPr>
          <a:lstStyle/>
          <a:p>
            <a:pPr algn="just"/>
            <a:r>
              <a:rPr lang="fr-FR" dirty="0"/>
              <a:t>Le plus souvent l'invalidité est prononcée après un arrêt de travail de longue durée. Lorsque le salarié est en arrêt maladie de longue durée, il perçoit des indemnités journalières (IJ) jusqu'à ce que son état soit stabilisé ou jusqu'à l'expiration de la durée maximale de versement des IJ (soit en général 3 ans). </a:t>
            </a:r>
          </a:p>
          <a:p>
            <a:pPr algn="just"/>
            <a:r>
              <a:rPr lang="fr-FR" dirty="0"/>
              <a:t>Ni le salarié ni la CPAM ne sont tenus d'informer l'employeur de la déclaration d'invalidité du salarié. Aucun texte ne le prévoit. </a:t>
            </a:r>
          </a:p>
          <a:p>
            <a:pPr algn="just"/>
            <a:r>
              <a:rPr lang="fr-FR" dirty="0"/>
              <a:t>Le classement en invalidité n'est pas un motif légitime de licenciement en l'absence d'un avis d'inaptitude prononcé par le médecin du travail ; c'est même une cause de nullité du licenciement (</a:t>
            </a:r>
            <a:r>
              <a:rPr lang="fr-FR" dirty="0" err="1"/>
              <a:t>Cass</a:t>
            </a:r>
            <a:r>
              <a:rPr lang="fr-FR" dirty="0"/>
              <a:t>. soc. 20 décembre 2017, n° 12-19.886 ).</a:t>
            </a:r>
          </a:p>
        </p:txBody>
      </p:sp>
    </p:spTree>
    <p:extLst>
      <p:ext uri="{BB962C8B-B14F-4D97-AF65-F5344CB8AC3E}">
        <p14:creationId xmlns:p14="http://schemas.microsoft.com/office/powerpoint/2010/main" val="11675215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1BF83D-520E-EA42-8B47-04C1284C9F6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5563D13-640E-C544-87AF-B4DB14F5F82A}"/>
              </a:ext>
            </a:extLst>
          </p:cNvPr>
          <p:cNvSpPr>
            <a:spLocks noGrp="1"/>
          </p:cNvSpPr>
          <p:nvPr>
            <p:ph idx="1"/>
          </p:nvPr>
        </p:nvSpPr>
        <p:spPr/>
        <p:txBody>
          <a:bodyPr/>
          <a:lstStyle/>
          <a:p>
            <a:pPr algn="just"/>
            <a:r>
              <a:rPr lang="fr-FR" dirty="0"/>
              <a:t>La mise en invalidité n'obéit pas à une procédure particulière au regard du droit du travail. </a:t>
            </a:r>
          </a:p>
          <a:p>
            <a:pPr algn="just"/>
            <a:r>
              <a:rPr lang="fr-FR" dirty="0"/>
              <a:t>En principe, elle n'a pas d'incidence directe sur le contrat de travail.</a:t>
            </a:r>
          </a:p>
          <a:p>
            <a:pPr algn="just"/>
            <a:r>
              <a:rPr lang="fr-FR" dirty="0"/>
              <a:t>Si le classement en invalidité intervient alors que le salarié est présent dans l'entreprise, le contrat continue d'être exécuté. Ce classement n'entraîne aucune obligation particulière pour l'employeur : il n'est pas tenu de convoquer le salarié devant le médecin du travail notamment. </a:t>
            </a:r>
          </a:p>
          <a:p>
            <a:pPr algn="just"/>
            <a:r>
              <a:rPr lang="fr-FR" dirty="0"/>
              <a:t>En l'absence d'un certificat d'arrêt de travail, l'invalidité ne justifie pas l'absence du salarié.</a:t>
            </a:r>
          </a:p>
          <a:p>
            <a:endParaRPr lang="fr-FR" dirty="0"/>
          </a:p>
        </p:txBody>
      </p:sp>
    </p:spTree>
    <p:extLst>
      <p:ext uri="{BB962C8B-B14F-4D97-AF65-F5344CB8AC3E}">
        <p14:creationId xmlns:p14="http://schemas.microsoft.com/office/powerpoint/2010/main" val="32286569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45D2DD0-A814-F44A-88C1-23AA5D02E5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9F730A9-C097-7046-8661-C920C9712606}"/>
              </a:ext>
            </a:extLst>
          </p:cNvPr>
          <p:cNvSpPr>
            <a:spLocks noGrp="1"/>
          </p:cNvSpPr>
          <p:nvPr>
            <p:ph idx="1"/>
          </p:nvPr>
        </p:nvSpPr>
        <p:spPr/>
        <p:txBody>
          <a:bodyPr>
            <a:normAutofit lnSpcReduction="10000"/>
          </a:bodyPr>
          <a:lstStyle/>
          <a:p>
            <a:pPr algn="just"/>
            <a:r>
              <a:rPr lang="fr-FR" dirty="0"/>
              <a:t>Si le salarié est absent de l'entreprise au moment de son classement en invalidité, ce sont donc les règles de droit commun sur les absences et l'inaptitude qui s'appliquent. </a:t>
            </a:r>
          </a:p>
          <a:p>
            <a:pPr algn="just"/>
            <a:r>
              <a:rPr lang="fr-FR" u="sng" dirty="0"/>
              <a:t>Le salarié reconnu invalide continue d'envoyer des arrêts de travail de son médecin traitant </a:t>
            </a:r>
            <a:r>
              <a:rPr lang="fr-FR" dirty="0"/>
              <a:t>: il y a suspension du contrat de travail au titre des arrêts de travail. </a:t>
            </a:r>
          </a:p>
          <a:p>
            <a:pPr algn="just"/>
            <a:r>
              <a:rPr lang="fr-FR" dirty="0"/>
              <a:t>Au regard du contrat de travail, le régime juridique applicable reste la suspension du contrat pour maladie. En effet, en l'absence de visite de reprise, le contrat de travail du salarié, en arrêt de travail, reste suspendu, nonobstant la reconnaissance de son invalidité par la CPAM (</a:t>
            </a:r>
            <a:r>
              <a:rPr lang="fr-FR" dirty="0" err="1"/>
              <a:t>Cass</a:t>
            </a:r>
            <a:r>
              <a:rPr lang="fr-FR" dirty="0"/>
              <a:t>. soc. 6 octobre 2015, n° 13-26.052).</a:t>
            </a:r>
          </a:p>
          <a:p>
            <a:endParaRPr lang="fr-FR" dirty="0"/>
          </a:p>
          <a:p>
            <a:endParaRPr lang="fr-FR" dirty="0"/>
          </a:p>
        </p:txBody>
      </p:sp>
    </p:spTree>
    <p:extLst>
      <p:ext uri="{BB962C8B-B14F-4D97-AF65-F5344CB8AC3E}">
        <p14:creationId xmlns:p14="http://schemas.microsoft.com/office/powerpoint/2010/main" val="17843232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DFF4B5-FFA2-C24C-9CBB-306C1E2BFA8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DF72CB41-7F58-D640-A0DD-7D11704FB07F}"/>
              </a:ext>
            </a:extLst>
          </p:cNvPr>
          <p:cNvSpPr>
            <a:spLocks noGrp="1"/>
          </p:cNvSpPr>
          <p:nvPr>
            <p:ph idx="1"/>
          </p:nvPr>
        </p:nvSpPr>
        <p:spPr/>
        <p:txBody>
          <a:bodyPr/>
          <a:lstStyle/>
          <a:p>
            <a:pPr algn="just"/>
            <a:r>
              <a:rPr lang="fr-FR" u="sng" dirty="0"/>
              <a:t>Le salarié n'est plus en arrêt de travail mais n'informe pas l'employeur de son classement en invalidité 2</a:t>
            </a:r>
            <a:r>
              <a:rPr lang="fr-FR" u="sng" baseline="30000" dirty="0"/>
              <a:t>e</a:t>
            </a:r>
            <a:r>
              <a:rPr lang="fr-FR" u="sng" dirty="0"/>
              <a:t> catégorie et ne manifeste pas son intention de reprendre son poste :</a:t>
            </a:r>
          </a:p>
          <a:p>
            <a:pPr algn="just"/>
            <a:r>
              <a:rPr lang="fr-FR" dirty="0"/>
              <a:t>Lorsque le salarié n'informe pas son employeur de son classement en invalidité 2</a:t>
            </a:r>
            <a:r>
              <a:rPr lang="fr-FR" baseline="30000" dirty="0"/>
              <a:t>e</a:t>
            </a:r>
            <a:r>
              <a:rPr lang="fr-FR" dirty="0"/>
              <a:t> catégorie et ne manifeste pas qu'il se tient à sa disposition pour reprendre le travail ou pour qu'il soit statué sur son aptitude à la reprise, l'employeur ne peut être condamné au paiement de dommages-intérêts pour ne pas avoir convoqué le salarié à une visite de reprise (</a:t>
            </a:r>
            <a:r>
              <a:rPr lang="fr-FR" dirty="0" err="1"/>
              <a:t>Cass</a:t>
            </a:r>
            <a:r>
              <a:rPr lang="fr-FR" dirty="0"/>
              <a:t>. soc. 10 mai 2012, n° 10-28.102).  </a:t>
            </a:r>
          </a:p>
        </p:txBody>
      </p:sp>
    </p:spTree>
    <p:extLst>
      <p:ext uri="{BB962C8B-B14F-4D97-AF65-F5344CB8AC3E}">
        <p14:creationId xmlns:p14="http://schemas.microsoft.com/office/powerpoint/2010/main" val="23421433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0CE9B7F-E2CF-4547-A0BE-072A5E94216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0EB76151-B320-CD42-9072-7EDDB365CE96}"/>
              </a:ext>
            </a:extLst>
          </p:cNvPr>
          <p:cNvSpPr>
            <a:spLocks noGrp="1"/>
          </p:cNvSpPr>
          <p:nvPr>
            <p:ph idx="1"/>
          </p:nvPr>
        </p:nvSpPr>
        <p:spPr/>
        <p:txBody>
          <a:bodyPr>
            <a:normAutofit lnSpcReduction="10000"/>
          </a:bodyPr>
          <a:lstStyle/>
          <a:p>
            <a:pPr algn="just"/>
            <a:r>
              <a:rPr lang="fr-FR" dirty="0"/>
              <a:t>Le salarié n'a plus d'arrêt de travail et informe son employeur de son classement en invalidité 2</a:t>
            </a:r>
            <a:r>
              <a:rPr lang="fr-FR" baseline="30000" dirty="0"/>
              <a:t>e</a:t>
            </a:r>
            <a:r>
              <a:rPr lang="fr-FR" dirty="0"/>
              <a:t> catégorie mais sans préciser s'il veut reprendre le travail :</a:t>
            </a:r>
          </a:p>
          <a:p>
            <a:pPr algn="just"/>
            <a:r>
              <a:rPr lang="fr-FR" dirty="0"/>
              <a:t>Dès lors que le salarié, qui n'est plus en arrêt de travail, informe son employeur de son classement en invalidité 2</a:t>
            </a:r>
            <a:r>
              <a:rPr lang="fr-FR" baseline="30000" dirty="0"/>
              <a:t>e</a:t>
            </a:r>
            <a:r>
              <a:rPr lang="fr-FR" dirty="0"/>
              <a:t> catégorie et ne manifeste pas sa volonté de ne pas reprendre le travail, il appartient à l'employeur de prendre l'initiative de faire procéder à une visite de reprise, laquelle met fin à la suspension du contrat de travail. L'employeur ne doit pas attendre que le salarié lui demande de reprendre le travail ou lui sollicite une visite de reprise (</a:t>
            </a:r>
            <a:r>
              <a:rPr lang="fr-FR" dirty="0" err="1"/>
              <a:t>Cass</a:t>
            </a:r>
            <a:r>
              <a:rPr lang="fr-FR" dirty="0"/>
              <a:t>. Soc. 25 janvier 2011, n° 09-42.766).</a:t>
            </a:r>
          </a:p>
        </p:txBody>
      </p:sp>
    </p:spTree>
    <p:extLst>
      <p:ext uri="{BB962C8B-B14F-4D97-AF65-F5344CB8AC3E}">
        <p14:creationId xmlns:p14="http://schemas.microsoft.com/office/powerpoint/2010/main" val="121825783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D884E2E-68AA-144C-8230-61F3379F760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53102C3-2458-C144-AD0C-CDB0D1AA7AB0}"/>
              </a:ext>
            </a:extLst>
          </p:cNvPr>
          <p:cNvSpPr>
            <a:spLocks noGrp="1"/>
          </p:cNvSpPr>
          <p:nvPr>
            <p:ph idx="1"/>
          </p:nvPr>
        </p:nvSpPr>
        <p:spPr/>
        <p:txBody>
          <a:bodyPr/>
          <a:lstStyle/>
          <a:p>
            <a:pPr algn="just"/>
            <a:r>
              <a:rPr lang="fr-FR" dirty="0"/>
              <a:t>L'employeur doit prendre l'initiative de faire procéder à une visite de reprise laquelle met fin à la suspension du contrat. </a:t>
            </a:r>
          </a:p>
          <a:p>
            <a:pPr algn="just"/>
            <a:r>
              <a:rPr lang="fr-FR" dirty="0"/>
              <a:t>L'absence de convocation à une visite de reprise ou une convocation tardive constitue une faute qui engage la responsabilité de l'employeur et ouvre droit à des dommages-intérêts pour le salarié (</a:t>
            </a:r>
            <a:r>
              <a:rPr lang="fr-FR" dirty="0" err="1"/>
              <a:t>Cass</a:t>
            </a:r>
            <a:r>
              <a:rPr lang="fr-FR" dirty="0"/>
              <a:t>. soc. 17 mai 2016, n° 14-23.138).</a:t>
            </a:r>
          </a:p>
        </p:txBody>
      </p:sp>
    </p:spTree>
    <p:extLst>
      <p:ext uri="{BB962C8B-B14F-4D97-AF65-F5344CB8AC3E}">
        <p14:creationId xmlns:p14="http://schemas.microsoft.com/office/powerpoint/2010/main" val="213051412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33EC1831-C007-E042-815F-546F2DA5C2A7}"/>
              </a:ext>
            </a:extLst>
          </p:cNvPr>
          <p:cNvSpPr>
            <a:spLocks noGrp="1"/>
          </p:cNvSpPr>
          <p:nvPr>
            <p:ph type="title"/>
          </p:nvPr>
        </p:nvSpPr>
        <p:spPr>
          <a:xfrm>
            <a:off x="863600" y="2778125"/>
            <a:ext cx="10515600" cy="1325563"/>
          </a:xfrm>
        </p:spPr>
        <p:txBody>
          <a:bodyPr/>
          <a:lstStyle/>
          <a:p>
            <a:pPr algn="ctr"/>
            <a:r>
              <a:rPr lang="fr-FR" dirty="0"/>
              <a:t>V. Actualité</a:t>
            </a:r>
          </a:p>
        </p:txBody>
      </p:sp>
    </p:spTree>
    <p:extLst>
      <p:ext uri="{BB962C8B-B14F-4D97-AF65-F5344CB8AC3E}">
        <p14:creationId xmlns:p14="http://schemas.microsoft.com/office/powerpoint/2010/main" val="8685383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28508B7-453B-6049-A9BF-129051ED5B09}"/>
              </a:ext>
            </a:extLst>
          </p:cNvPr>
          <p:cNvSpPr>
            <a:spLocks noGrp="1"/>
          </p:cNvSpPr>
          <p:nvPr>
            <p:ph type="title"/>
          </p:nvPr>
        </p:nvSpPr>
        <p:spPr/>
        <p:txBody>
          <a:bodyPr/>
          <a:lstStyle/>
          <a:p>
            <a:pPr algn="ctr"/>
            <a:r>
              <a:rPr lang="fr-FR" dirty="0"/>
              <a:t>l'indemnité spéciale de licenciement et résiliation judiciaire</a:t>
            </a:r>
          </a:p>
        </p:txBody>
      </p:sp>
      <p:sp>
        <p:nvSpPr>
          <p:cNvPr id="3" name="Espace réservé du contenu 2">
            <a:extLst>
              <a:ext uri="{FF2B5EF4-FFF2-40B4-BE49-F238E27FC236}">
                <a16:creationId xmlns:a16="http://schemas.microsoft.com/office/drawing/2014/main" xmlns="" id="{89BCB43F-52C6-4642-BF7B-32B48274903A}"/>
              </a:ext>
            </a:extLst>
          </p:cNvPr>
          <p:cNvSpPr>
            <a:spLocks noGrp="1"/>
          </p:cNvSpPr>
          <p:nvPr>
            <p:ph idx="1"/>
          </p:nvPr>
        </p:nvSpPr>
        <p:spPr/>
        <p:txBody>
          <a:bodyPr>
            <a:normAutofit fontScale="92500" lnSpcReduction="20000"/>
          </a:bodyPr>
          <a:lstStyle/>
          <a:p>
            <a:pPr algn="just"/>
            <a:r>
              <a:rPr lang="fr-FR" dirty="0"/>
              <a:t>Dans cette affaire, une salariée se plaignant de divers manquements de son employeur à son obligation de sécurité, saisit le conseil de prud'hommes en résiliation judiciaire du contrat de travail.</a:t>
            </a:r>
          </a:p>
          <a:p>
            <a:pPr algn="just"/>
            <a:r>
              <a:rPr lang="fr-FR" dirty="0"/>
              <a:t>Avant la décision, elle est déclarée inapte par le médecin du travail, puis licenciée pour inaptitude et impossibilité de reclassement.</a:t>
            </a:r>
          </a:p>
          <a:p>
            <a:pPr algn="just"/>
            <a:r>
              <a:rPr lang="fr-FR" dirty="0"/>
              <a:t>La cour d'appel prononce la résiliation judiciaire du contrat de travail au tort de l'employeur. </a:t>
            </a:r>
          </a:p>
          <a:p>
            <a:pPr algn="just"/>
            <a:r>
              <a:rPr lang="fr-FR" dirty="0"/>
              <a:t>Cette résiliation produit les effets d'un licenciement sans cause réelle et sérieuse. </a:t>
            </a:r>
          </a:p>
          <a:p>
            <a:pPr algn="just"/>
            <a:r>
              <a:rPr lang="fr-FR" dirty="0"/>
              <a:t>La salariée peut-elle alors bénéficier de l'indemnité spéciale (double de l'indemnité de licenciement légale, en l'absence de disposition conventionnelle plus favorable) ?</a:t>
            </a:r>
          </a:p>
        </p:txBody>
      </p:sp>
    </p:spTree>
    <p:extLst>
      <p:ext uri="{BB962C8B-B14F-4D97-AF65-F5344CB8AC3E}">
        <p14:creationId xmlns:p14="http://schemas.microsoft.com/office/powerpoint/2010/main" val="3249295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BE68D04-FC11-48AA-BB12-DF14E80D6AC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26B43894-84A2-4031-9625-471152D7C368}"/>
              </a:ext>
            </a:extLst>
          </p:cNvPr>
          <p:cNvSpPr>
            <a:spLocks noGrp="1"/>
          </p:cNvSpPr>
          <p:nvPr>
            <p:ph idx="1"/>
          </p:nvPr>
        </p:nvSpPr>
        <p:spPr/>
        <p:txBody>
          <a:bodyPr>
            <a:normAutofit fontScale="85000" lnSpcReduction="10000"/>
          </a:bodyPr>
          <a:lstStyle/>
          <a:p>
            <a:pPr algn="just"/>
            <a:r>
              <a:rPr lang="fr-FR" u="sng" dirty="0"/>
              <a:t>Critère insuffisant à lui seul :</a:t>
            </a:r>
            <a:r>
              <a:rPr lang="fr-FR" dirty="0"/>
              <a:t> la décision de la CPAM</a:t>
            </a:r>
          </a:p>
          <a:p>
            <a:pPr algn="just"/>
            <a:r>
              <a:rPr lang="fr-FR" dirty="0"/>
              <a:t>L'application du régime de l'inaptitude professionnelle n'est pas subordonnée à la reconnaissance par la CPAM du lien de causalité entre l'accident du travail et l'inaptitude (Cass. soc. 22 novembre 2017, n° 16-12.729).</a:t>
            </a:r>
          </a:p>
          <a:p>
            <a:pPr algn="just"/>
            <a:r>
              <a:rPr lang="fr-FR" dirty="0"/>
              <a:t>Il importe donc peu que la CPAM ait reconnu ou non le lien de causalité entre l'accident et l'inaptitude pour déterminer la nature professionnelle ou non de l'inaptitude (Cass. soc. 23 septembre 2014, n° 13-14.697).</a:t>
            </a:r>
          </a:p>
          <a:p>
            <a:pPr algn="just"/>
            <a:r>
              <a:rPr lang="fr-FR" dirty="0"/>
              <a:t>Ainsi, même si l'employeur a été informé par la CPAM de l'instruction en cours afin d'apprécier l'origine professionnelle éventuelle des maladies affectant le salarié, le juge doit vérifier si l'inaptitude du salarié avait, au moins partiellement, une origine professionnelle pour appliquer la réglementation de l'inaptitude professionnelle (Cass. soc. 31 mars 2016, n° 14-17.471).</a:t>
            </a:r>
          </a:p>
          <a:p>
            <a:endParaRPr lang="fr-FR" dirty="0"/>
          </a:p>
        </p:txBody>
      </p:sp>
    </p:spTree>
    <p:extLst>
      <p:ext uri="{BB962C8B-B14F-4D97-AF65-F5344CB8AC3E}">
        <p14:creationId xmlns:p14="http://schemas.microsoft.com/office/powerpoint/2010/main" val="110918558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2FBB0B5-32D2-314B-A356-BFA7C59F60E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562F2B8A-6796-9249-9BA5-4585B96895F1}"/>
              </a:ext>
            </a:extLst>
          </p:cNvPr>
          <p:cNvSpPr>
            <a:spLocks noGrp="1"/>
          </p:cNvSpPr>
          <p:nvPr>
            <p:ph idx="1"/>
          </p:nvPr>
        </p:nvSpPr>
        <p:spPr/>
        <p:txBody>
          <a:bodyPr/>
          <a:lstStyle/>
          <a:p>
            <a:pPr algn="just"/>
            <a:endParaRPr lang="fr-FR" dirty="0"/>
          </a:p>
          <a:p>
            <a:pPr algn="just"/>
            <a:r>
              <a:rPr lang="fr-FR" dirty="0"/>
              <a:t>Pour la Cour de cassation, dès lors que la cour d'appel a constaté que l'inaptitude de la salariée était consécutive à un accident du travail et qu'elle a prononcé la résiliation judiciaire du contrat de travail et dit que celle-ci produisait les effets d'un licenciement sans cause réelle et sérieuse, l'indemnité spéciale de licenciement aurait dû être versée.</a:t>
            </a:r>
          </a:p>
          <a:p>
            <a:pPr algn="just"/>
            <a:r>
              <a:rPr lang="fr-FR" dirty="0" err="1"/>
              <a:t>Cass</a:t>
            </a:r>
            <a:r>
              <a:rPr lang="fr-FR" dirty="0"/>
              <a:t>. soc. 20 février 2019, n° 17-17.744</a:t>
            </a:r>
          </a:p>
        </p:txBody>
      </p:sp>
    </p:spTree>
    <p:extLst>
      <p:ext uri="{BB962C8B-B14F-4D97-AF65-F5344CB8AC3E}">
        <p14:creationId xmlns:p14="http://schemas.microsoft.com/office/powerpoint/2010/main" val="18282952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710192A-9559-0843-9B77-35C6FC11BF9A}"/>
              </a:ext>
            </a:extLst>
          </p:cNvPr>
          <p:cNvSpPr>
            <a:spLocks noGrp="1"/>
          </p:cNvSpPr>
          <p:nvPr>
            <p:ph type="title"/>
          </p:nvPr>
        </p:nvSpPr>
        <p:spPr/>
        <p:txBody>
          <a:bodyPr/>
          <a:lstStyle/>
          <a:p>
            <a:pPr algn="ctr"/>
            <a:r>
              <a:rPr lang="fr-FR" dirty="0"/>
              <a:t>Déclaration d’inaptitude et rupture conventionnelle</a:t>
            </a:r>
          </a:p>
        </p:txBody>
      </p:sp>
      <p:sp>
        <p:nvSpPr>
          <p:cNvPr id="3" name="Espace réservé du contenu 2">
            <a:extLst>
              <a:ext uri="{FF2B5EF4-FFF2-40B4-BE49-F238E27FC236}">
                <a16:creationId xmlns:a16="http://schemas.microsoft.com/office/drawing/2014/main" xmlns="" id="{22A2EA22-3FE6-D940-B7D2-F96EEC553579}"/>
              </a:ext>
            </a:extLst>
          </p:cNvPr>
          <p:cNvSpPr>
            <a:spLocks noGrp="1"/>
          </p:cNvSpPr>
          <p:nvPr>
            <p:ph idx="1"/>
          </p:nvPr>
        </p:nvSpPr>
        <p:spPr/>
        <p:txBody>
          <a:bodyPr>
            <a:normAutofit fontScale="92500" lnSpcReduction="10000"/>
          </a:bodyPr>
          <a:lstStyle/>
          <a:p>
            <a:pPr algn="just"/>
            <a:r>
              <a:rPr lang="fr-FR" dirty="0"/>
              <a:t>Petit à petit, la Cour de cassation a admis la possibilité pour l'employeur de conclure une rupture conventionnelle homologuée (RCI) avec des salariés se trouvant pourtant dans des situations jugées "délicates" ou pour lesquelles le législateur a mis en place un régime de protection du salarié très élevé. </a:t>
            </a:r>
          </a:p>
          <a:p>
            <a:pPr algn="just"/>
            <a:r>
              <a:rPr lang="fr-FR" dirty="0"/>
              <a:t>Ainsi, employeur et salarié peuvent se mettre d'accord sur le principe d'une rupture conventionnelle homologuée notamment dans un contexte de harcèlement moral (</a:t>
            </a:r>
            <a:r>
              <a:rPr lang="fr-FR" dirty="0" err="1"/>
              <a:t>Cass</a:t>
            </a:r>
            <a:r>
              <a:rPr lang="fr-FR" dirty="0"/>
              <a:t>. soc. 23 janvier 2019, n° 17-21.550), pendant la suspension du contrat du salarié en raison d'un accident du travail (</a:t>
            </a:r>
            <a:r>
              <a:rPr lang="fr-FR" dirty="0" err="1"/>
              <a:t>Cass</a:t>
            </a:r>
            <a:r>
              <a:rPr lang="fr-FR" dirty="0"/>
              <a:t>. soc. 30 septembre 2014, n° 13-16.297), après une déclaration d'aptitude avec réserves (</a:t>
            </a:r>
            <a:r>
              <a:rPr lang="fr-FR" dirty="0" err="1"/>
              <a:t>Cass</a:t>
            </a:r>
            <a:r>
              <a:rPr lang="fr-FR" dirty="0"/>
              <a:t>. soc. 28 mai 2014, n° 12-28.082) ou encore lorsque la salariée est en congé maternité (</a:t>
            </a:r>
            <a:r>
              <a:rPr lang="fr-FR" dirty="0" err="1"/>
              <a:t>Cass</a:t>
            </a:r>
            <a:r>
              <a:rPr lang="fr-FR" dirty="0"/>
              <a:t>. soc. 25 mars 2015, n° 14-10.149).</a:t>
            </a:r>
          </a:p>
        </p:txBody>
      </p:sp>
    </p:spTree>
    <p:extLst>
      <p:ext uri="{BB962C8B-B14F-4D97-AF65-F5344CB8AC3E}">
        <p14:creationId xmlns:p14="http://schemas.microsoft.com/office/powerpoint/2010/main" val="50520508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CEEF3A7-FF2D-3B41-9E4F-0BBD22C2DBE2}"/>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E2FBADB4-72D7-9D42-84B5-F7225D3D9D51}"/>
              </a:ext>
            </a:extLst>
          </p:cNvPr>
          <p:cNvSpPr>
            <a:spLocks noGrp="1"/>
          </p:cNvSpPr>
          <p:nvPr>
            <p:ph idx="1"/>
          </p:nvPr>
        </p:nvSpPr>
        <p:spPr/>
        <p:txBody>
          <a:bodyPr>
            <a:normAutofit fontScale="92500" lnSpcReduction="20000"/>
          </a:bodyPr>
          <a:lstStyle/>
          <a:p>
            <a:pPr algn="just"/>
            <a:r>
              <a:rPr lang="fr-FR" dirty="0"/>
              <a:t>Mais la Cour de cassation a néanmoins toujours pris le soin de préciser que la validité de ces ruptures conventionnelles pouvait être remise en cause dans deux hypothèses : en cas de fraude à la loi et en cas de vice du consentement avérés, c'est-à-dire dès lors que le salarié en rapporte la preuve.</a:t>
            </a:r>
          </a:p>
          <a:p>
            <a:pPr marL="457200" lvl="1" indent="0" algn="just">
              <a:buNone/>
            </a:pPr>
            <a:r>
              <a:rPr lang="fr-FR" dirty="0"/>
              <a:t/>
            </a:r>
            <a:br>
              <a:rPr lang="fr-FR" dirty="0"/>
            </a:br>
            <a:r>
              <a:rPr lang="fr-FR" dirty="0"/>
              <a:t>Restait encore un doute sur la possibilité de conclure une RCI avec un salarié déclaré inapte suite à un accident du travail (ou, a fortiori lorsque l'inaptitude est d'origine non-professionnelle).</a:t>
            </a:r>
          </a:p>
          <a:p>
            <a:pPr algn="just"/>
            <a:r>
              <a:rPr lang="fr-FR" dirty="0"/>
              <a:t>La Cour de cassation, approuvant l'arrêt d'appel, estime que, sauf cas de fraude ou de vice du consentement, une convention de rupture peut être valablement conclue par un salarié déclaré inapte à son poste à la suite d'un accident du travail.</a:t>
            </a:r>
          </a:p>
          <a:p>
            <a:pPr algn="just"/>
            <a:r>
              <a:rPr lang="fr-FR" dirty="0" err="1"/>
              <a:t>Cass</a:t>
            </a:r>
            <a:r>
              <a:rPr lang="fr-FR" dirty="0"/>
              <a:t>. Soc. 9 mai 2019, n° 17-28.767</a:t>
            </a:r>
          </a:p>
          <a:p>
            <a:endParaRPr lang="fr-FR" dirty="0"/>
          </a:p>
        </p:txBody>
      </p:sp>
    </p:spTree>
    <p:extLst>
      <p:ext uri="{BB962C8B-B14F-4D97-AF65-F5344CB8AC3E}">
        <p14:creationId xmlns:p14="http://schemas.microsoft.com/office/powerpoint/2010/main" val="12489873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A67AAB4-DF99-FC41-8205-D94455149C9D}"/>
              </a:ext>
            </a:extLst>
          </p:cNvPr>
          <p:cNvSpPr>
            <a:spLocks noGrp="1"/>
          </p:cNvSpPr>
          <p:nvPr>
            <p:ph type="title"/>
          </p:nvPr>
        </p:nvSpPr>
        <p:spPr/>
        <p:txBody>
          <a:bodyPr/>
          <a:lstStyle/>
          <a:p>
            <a:pPr algn="ctr"/>
            <a:r>
              <a:rPr lang="fr-FR" dirty="0"/>
              <a:t>Offre de reclassement et poste en CDD</a:t>
            </a:r>
          </a:p>
        </p:txBody>
      </p:sp>
      <p:sp>
        <p:nvSpPr>
          <p:cNvPr id="3" name="Espace réservé du contenu 2">
            <a:extLst>
              <a:ext uri="{FF2B5EF4-FFF2-40B4-BE49-F238E27FC236}">
                <a16:creationId xmlns:a16="http://schemas.microsoft.com/office/drawing/2014/main" xmlns="" id="{4BFB1697-B84B-3148-89D9-F8D565D80661}"/>
              </a:ext>
            </a:extLst>
          </p:cNvPr>
          <p:cNvSpPr>
            <a:spLocks noGrp="1"/>
          </p:cNvSpPr>
          <p:nvPr>
            <p:ph idx="1"/>
          </p:nvPr>
        </p:nvSpPr>
        <p:spPr/>
        <p:txBody>
          <a:bodyPr/>
          <a:lstStyle/>
          <a:p>
            <a:pPr algn="just"/>
            <a:r>
              <a:rPr lang="fr-FR" dirty="0"/>
              <a:t>Dans cette affaire, une salariée éducatrice spécialisée en contrat à durée indéterminée a été déclarée inapte à son poste actuel, après une visite avec le médecin du travail. </a:t>
            </a:r>
          </a:p>
          <a:p>
            <a:pPr algn="just"/>
            <a:r>
              <a:rPr lang="fr-FR" dirty="0"/>
              <a:t>Elle a été, par la suite, licenciée pour inaptitude et impossibilité de reclassement. </a:t>
            </a:r>
          </a:p>
          <a:p>
            <a:pPr algn="just"/>
            <a:r>
              <a:rPr lang="fr-FR" dirty="0"/>
              <a:t>C’est ainsi qu’elle a saisi la juridiction prud’homale, reprochant notamment à son employeur d’avoir manqué à son obligation de reclassement.</a:t>
            </a:r>
          </a:p>
        </p:txBody>
      </p:sp>
    </p:spTree>
    <p:extLst>
      <p:ext uri="{BB962C8B-B14F-4D97-AF65-F5344CB8AC3E}">
        <p14:creationId xmlns:p14="http://schemas.microsoft.com/office/powerpoint/2010/main" val="307208913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998CE10-0826-5D42-8097-48B0CFBA372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AEC889B2-326A-3E42-B15C-223FBF655830}"/>
              </a:ext>
            </a:extLst>
          </p:cNvPr>
          <p:cNvSpPr>
            <a:spLocks noGrp="1"/>
          </p:cNvSpPr>
          <p:nvPr>
            <p:ph idx="1"/>
          </p:nvPr>
        </p:nvSpPr>
        <p:spPr/>
        <p:txBody>
          <a:bodyPr>
            <a:normAutofit lnSpcReduction="10000"/>
          </a:bodyPr>
          <a:lstStyle/>
          <a:p>
            <a:pPr algn="just"/>
            <a:r>
              <a:rPr lang="fr-FR" dirty="0"/>
              <a:t>Selon la cour d’appel, qui a validé le licenciement, la salariée a refusé plusieurs postes de reclassement en raison de leur éloignement géographique ou de la nature du poste proposé qui ne correspondait pas, selon elle, à ses qualifications. </a:t>
            </a:r>
          </a:p>
          <a:p>
            <a:pPr algn="just"/>
            <a:r>
              <a:rPr lang="fr-FR" dirty="0"/>
              <a:t>Par ailleurs, les juges du fond relèvent que le fait que des éducateurs spécialisés aient été recrutés en CDD, par la suite, sur des postes compatibles avec l’état de santé et les qualifications de la salariée, postes qui ne lui ont pas été proposés, n’implique pas un manquement de l’employeur à son obligation de reclassement. </a:t>
            </a:r>
          </a:p>
          <a:p>
            <a:pPr algn="just"/>
            <a:r>
              <a:rPr lang="fr-FR" dirty="0"/>
              <a:t>L’employeur n’était pas tenu de proposer à la salariée inapte ces postes occupés temporairement, puisqu’elle était titulaire d’un CDI.</a:t>
            </a:r>
          </a:p>
        </p:txBody>
      </p:sp>
    </p:spTree>
    <p:extLst>
      <p:ext uri="{BB962C8B-B14F-4D97-AF65-F5344CB8AC3E}">
        <p14:creationId xmlns:p14="http://schemas.microsoft.com/office/powerpoint/2010/main" val="58357427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748CD27-0EC3-E54A-AA84-296ACC190DB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396D623-5A17-3247-BF1B-FE23DCEC8C35}"/>
              </a:ext>
            </a:extLst>
          </p:cNvPr>
          <p:cNvSpPr>
            <a:spLocks noGrp="1"/>
          </p:cNvSpPr>
          <p:nvPr>
            <p:ph idx="1"/>
          </p:nvPr>
        </p:nvSpPr>
        <p:spPr/>
        <p:txBody>
          <a:bodyPr>
            <a:normAutofit fontScale="92500"/>
          </a:bodyPr>
          <a:lstStyle/>
          <a:p>
            <a:pPr algn="just"/>
            <a:r>
              <a:rPr lang="fr-FR" dirty="0"/>
              <a:t>La Cour de cassation censure le raisonnement retenu par la cour d’appel. </a:t>
            </a:r>
          </a:p>
          <a:p>
            <a:pPr algn="just"/>
            <a:r>
              <a:rPr lang="fr-FR" dirty="0"/>
              <a:t>Elle considère que l’employeur a manqué à son obligation de reclassement. </a:t>
            </a:r>
          </a:p>
          <a:p>
            <a:pPr algn="just"/>
            <a:r>
              <a:rPr lang="fr-FR" dirty="0"/>
              <a:t>En effet, l’employeur aurait dû proposer à la salariée les postes disponibles, compatibles avec son état de santé et avec ses qualifications, peu important que ces postes ne soient disponibles que pour une durée limitée, correspondant à des emplois pourvus par des contrats à durée déterminée. </a:t>
            </a:r>
          </a:p>
          <a:p>
            <a:pPr algn="just"/>
            <a:r>
              <a:rPr lang="fr-FR" dirty="0"/>
              <a:t>Ainsi, le licenciement pour inaptitude intervenu en raison de l’absence de possibilité de reclassement de la salariée est sans cause réelle et sérieuse.</a:t>
            </a:r>
          </a:p>
          <a:p>
            <a:pPr algn="just"/>
            <a:r>
              <a:rPr lang="fr-FR" dirty="0"/>
              <a:t>Cass. soc., </a:t>
            </a:r>
            <a:r>
              <a:rPr lang="fr-FR"/>
              <a:t>4 septembre </a:t>
            </a:r>
            <a:r>
              <a:rPr lang="fr-FR" dirty="0"/>
              <a:t>2019, n° 18-18.169</a:t>
            </a:r>
          </a:p>
        </p:txBody>
      </p:sp>
    </p:spTree>
    <p:extLst>
      <p:ext uri="{BB962C8B-B14F-4D97-AF65-F5344CB8AC3E}">
        <p14:creationId xmlns:p14="http://schemas.microsoft.com/office/powerpoint/2010/main" val="2134508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941C4C7-92D1-480D-ADE9-63FDC9483628}"/>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FB310536-FD33-4262-A15B-C88849C425E1}"/>
              </a:ext>
            </a:extLst>
          </p:cNvPr>
          <p:cNvSpPr>
            <a:spLocks noGrp="1"/>
          </p:cNvSpPr>
          <p:nvPr>
            <p:ph idx="1"/>
          </p:nvPr>
        </p:nvSpPr>
        <p:spPr/>
        <p:txBody>
          <a:bodyPr>
            <a:normAutofit fontScale="85000" lnSpcReduction="20000"/>
          </a:bodyPr>
          <a:lstStyle/>
          <a:p>
            <a:pPr algn="just"/>
            <a:r>
              <a:rPr lang="fr-FR" dirty="0"/>
              <a:t>Il en est de même de la décision du pôle social du TGI (tribunal des affaires de sécurité sociale avant le 1</a:t>
            </a:r>
            <a:r>
              <a:rPr lang="fr-FR" baseline="30000" dirty="0"/>
              <a:t>er</a:t>
            </a:r>
            <a:r>
              <a:rPr lang="fr-FR" dirty="0"/>
              <a:t> janvier 2019 et pôle social du tribunal judiciaire à compter du 1</a:t>
            </a:r>
            <a:r>
              <a:rPr lang="fr-FR" baseline="30000" dirty="0"/>
              <a:t>er</a:t>
            </a:r>
            <a:r>
              <a:rPr lang="fr-FR" dirty="0"/>
              <a:t> janvier 2020). </a:t>
            </a:r>
          </a:p>
          <a:p>
            <a:pPr algn="just"/>
            <a:r>
              <a:rPr lang="fr-FR" dirty="0"/>
              <a:t>La décision de la juridiction de sécurité sociale déclarant inopposable à un employeur une décision de prise en charge au titre de la législation des accidents du travail et des maladies professionnelles est sans incidence sur l'application des articles du code du travail relatifs à la protection contre le licenciement des salariés victimes d'accident du travail ou de maladie professionnelle. </a:t>
            </a:r>
          </a:p>
          <a:p>
            <a:pPr algn="just"/>
            <a:r>
              <a:rPr lang="fr-FR" dirty="0"/>
              <a:t>En conséquence, l'employeur ne peut pas demander au salarié à le rembourser des sommes versées au titre de l'origine professionnelle de l'inaptitude sur la seule base du jugement de la décision du tribunal des affaires de sécurité sociale qui a précisé que la décision de prise en charge de la maladie déclarée par le salarié était inopposable à l'entreprise.</a:t>
            </a:r>
          </a:p>
          <a:p>
            <a:pPr algn="just"/>
            <a:r>
              <a:rPr lang="fr-FR" dirty="0"/>
              <a:t>Cass. soc. 7 mars 2018, n° 16-22.856</a:t>
            </a:r>
          </a:p>
          <a:p>
            <a:endParaRPr lang="fr-FR" dirty="0"/>
          </a:p>
        </p:txBody>
      </p:sp>
    </p:spTree>
    <p:extLst>
      <p:ext uri="{BB962C8B-B14F-4D97-AF65-F5344CB8AC3E}">
        <p14:creationId xmlns:p14="http://schemas.microsoft.com/office/powerpoint/2010/main" val="1944471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CC29EDB-B25C-4BC9-AE17-05A9368BCA8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FAB3E87-FBAB-4B69-8155-6305D9ECDCD5}"/>
              </a:ext>
            </a:extLst>
          </p:cNvPr>
          <p:cNvSpPr>
            <a:spLocks noGrp="1"/>
          </p:cNvSpPr>
          <p:nvPr>
            <p:ph idx="1"/>
          </p:nvPr>
        </p:nvSpPr>
        <p:spPr/>
        <p:txBody>
          <a:bodyPr>
            <a:normAutofit lnSpcReduction="10000"/>
          </a:bodyPr>
          <a:lstStyle/>
          <a:p>
            <a:pPr algn="just"/>
            <a:r>
              <a:rPr lang="fr-FR" dirty="0"/>
              <a:t>La demande de reconnaissance du caractère professionnel de la maladie ou de l'accident auprès de la CPAM peut être un élément à prendre en compte pour démontrer que l'employeur avait connaissance de l'origine de l'inaptitude. </a:t>
            </a:r>
          </a:p>
          <a:p>
            <a:pPr algn="just"/>
            <a:r>
              <a:rPr lang="fr-FR" dirty="0"/>
              <a:t>Il suffit que l'employeur ait connaissance d'une demande en reconnaissance de maladie professionnelle auprès de la CPAM et que les mentions de l'avis d'inaptitude délivré par le médecin du travail correspondent à la nature des lésions se rapportant à la maladie professionnelle dont la reconnaissance est sollicitée. Il importe peu que la maladie professionnelle soit reconnue après le licenciement.</a:t>
            </a:r>
          </a:p>
          <a:p>
            <a:pPr algn="just"/>
            <a:r>
              <a:rPr lang="fr-FR" dirty="0"/>
              <a:t>Cass. soc. 30 novembre 2010, n° 09-42.703</a:t>
            </a:r>
          </a:p>
        </p:txBody>
      </p:sp>
    </p:spTree>
    <p:extLst>
      <p:ext uri="{BB962C8B-B14F-4D97-AF65-F5344CB8AC3E}">
        <p14:creationId xmlns:p14="http://schemas.microsoft.com/office/powerpoint/2010/main" val="2940617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7DB7AA7-BA8A-4E09-9EE7-F466C7F2C2E5}"/>
              </a:ext>
            </a:extLst>
          </p:cNvPr>
          <p:cNvSpPr>
            <a:spLocks noGrp="1"/>
          </p:cNvSpPr>
          <p:nvPr>
            <p:ph type="title"/>
          </p:nvPr>
        </p:nvSpPr>
        <p:spPr/>
        <p:txBody>
          <a:bodyPr/>
          <a:lstStyle/>
          <a:p>
            <a:pPr algn="ctr"/>
            <a:r>
              <a:rPr lang="fr-FR" dirty="0"/>
              <a:t>Charge de la preuve</a:t>
            </a:r>
          </a:p>
        </p:txBody>
      </p:sp>
      <p:sp>
        <p:nvSpPr>
          <p:cNvPr id="3" name="Espace réservé du contenu 2">
            <a:extLst>
              <a:ext uri="{FF2B5EF4-FFF2-40B4-BE49-F238E27FC236}">
                <a16:creationId xmlns:a16="http://schemas.microsoft.com/office/drawing/2014/main" xmlns="" id="{B141CDB8-5885-4CEC-A171-2A22B027FC12}"/>
              </a:ext>
            </a:extLst>
          </p:cNvPr>
          <p:cNvSpPr>
            <a:spLocks noGrp="1"/>
          </p:cNvSpPr>
          <p:nvPr>
            <p:ph idx="1"/>
          </p:nvPr>
        </p:nvSpPr>
        <p:spPr/>
        <p:txBody>
          <a:bodyPr>
            <a:normAutofit fontScale="92500" lnSpcReduction="20000"/>
          </a:bodyPr>
          <a:lstStyle/>
          <a:p>
            <a:pPr algn="just"/>
            <a:r>
              <a:rPr lang="fr-FR" b="1" dirty="0"/>
              <a:t>C'est au salarié de rapporter la preuve d'un lien de causalité entre l'accident et l'inaptitude à son poste </a:t>
            </a:r>
            <a:r>
              <a:rPr lang="fr-FR" dirty="0"/>
              <a:t>(Cass. soc. 5 octobre 2011, n° 08-42.909).</a:t>
            </a:r>
          </a:p>
          <a:p>
            <a:pPr algn="just"/>
            <a:r>
              <a:rPr lang="fr-FR" dirty="0"/>
              <a:t>Si aucun élément ne permet de considérer que l'inaptitude physique du salarié est la conséquence de l'accident du travail dont il a été victime, les règles spécifiques applicables à l'inaptitude d'origine professionnelle doivent être écartées (Cass. soc. 13 mars 2013, n°11-22.285).</a:t>
            </a:r>
          </a:p>
          <a:p>
            <a:pPr algn="just"/>
            <a:r>
              <a:rPr lang="fr-FR" dirty="0"/>
              <a:t>Tel est le cas lorsque la CPAM confirme, à la demande de l'employeur que la maladie ou l'accident à l'origine de l'inaptitude n'a pas une origine professionnelle. </a:t>
            </a:r>
          </a:p>
          <a:p>
            <a:pPr algn="just"/>
            <a:r>
              <a:rPr lang="fr-FR" dirty="0"/>
              <a:t>Il en résulte que l'employeur, à la suite de ces investigations, ne pouvait avoir de doute sur le caractère non professionnel de la maladie (Cass. soc. 16 mars 2016, n°14-29.083).</a:t>
            </a:r>
          </a:p>
          <a:p>
            <a:endParaRPr lang="fr-FR" dirty="0"/>
          </a:p>
          <a:p>
            <a:endParaRPr lang="fr-FR" dirty="0"/>
          </a:p>
        </p:txBody>
      </p:sp>
    </p:spTree>
    <p:extLst>
      <p:ext uri="{BB962C8B-B14F-4D97-AF65-F5344CB8AC3E}">
        <p14:creationId xmlns:p14="http://schemas.microsoft.com/office/powerpoint/2010/main" val="2500607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848906A-6467-461E-ADDF-332F4AE84330}"/>
              </a:ext>
            </a:extLst>
          </p:cNvPr>
          <p:cNvSpPr>
            <a:spLocks noGrp="1"/>
          </p:cNvSpPr>
          <p:nvPr>
            <p:ph type="title"/>
          </p:nvPr>
        </p:nvSpPr>
        <p:spPr>
          <a:xfrm>
            <a:off x="838200" y="2841995"/>
            <a:ext cx="10515600" cy="1325563"/>
          </a:xfrm>
        </p:spPr>
        <p:txBody>
          <a:bodyPr/>
          <a:lstStyle/>
          <a:p>
            <a:pPr algn="ctr"/>
            <a:r>
              <a:rPr lang="fr-FR" dirty="0"/>
              <a:t>II. La constatation de l’inaptitude</a:t>
            </a:r>
          </a:p>
        </p:txBody>
      </p:sp>
    </p:spTree>
    <p:extLst>
      <p:ext uri="{BB962C8B-B14F-4D97-AF65-F5344CB8AC3E}">
        <p14:creationId xmlns:p14="http://schemas.microsoft.com/office/powerpoint/2010/main" val="4190050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D64F023-EBDE-4D8B-81BD-F59713C23878}"/>
              </a:ext>
            </a:extLst>
          </p:cNvPr>
          <p:cNvSpPr>
            <a:spLocks noGrp="1"/>
          </p:cNvSpPr>
          <p:nvPr>
            <p:ph type="title"/>
          </p:nvPr>
        </p:nvSpPr>
        <p:spPr/>
        <p:txBody>
          <a:bodyPr/>
          <a:lstStyle/>
          <a:p>
            <a:pPr algn="ctr"/>
            <a:r>
              <a:rPr lang="fr-FR" dirty="0"/>
              <a:t>Compétence exclusive du médecin du travail</a:t>
            </a:r>
          </a:p>
        </p:txBody>
      </p:sp>
      <p:sp>
        <p:nvSpPr>
          <p:cNvPr id="3" name="Espace réservé du contenu 2">
            <a:extLst>
              <a:ext uri="{FF2B5EF4-FFF2-40B4-BE49-F238E27FC236}">
                <a16:creationId xmlns:a16="http://schemas.microsoft.com/office/drawing/2014/main" xmlns="" id="{65E6E9A8-3C22-4785-9A0B-A70B032834E2}"/>
              </a:ext>
            </a:extLst>
          </p:cNvPr>
          <p:cNvSpPr>
            <a:spLocks noGrp="1"/>
          </p:cNvSpPr>
          <p:nvPr>
            <p:ph idx="1"/>
          </p:nvPr>
        </p:nvSpPr>
        <p:spPr/>
        <p:txBody>
          <a:bodyPr>
            <a:normAutofit lnSpcReduction="10000"/>
          </a:bodyPr>
          <a:lstStyle/>
          <a:p>
            <a:pPr algn="just"/>
            <a:r>
              <a:rPr lang="fr-FR" dirty="0"/>
              <a:t>L'inaptitude du salarié à son poste de travail ne peut être constatée que par le médecin du travail (ou, sous son autorité et si le protocole établi par le médecin du travail le permet, par un collaborateur médecin du service de santé au travail).</a:t>
            </a:r>
          </a:p>
          <a:p>
            <a:pPr algn="just"/>
            <a:r>
              <a:rPr lang="fr-FR" dirty="0"/>
              <a:t>Soit dans le cadre de la visite médicale de reprise.</a:t>
            </a:r>
          </a:p>
          <a:p>
            <a:pPr algn="just"/>
            <a:r>
              <a:rPr lang="fr-FR" dirty="0"/>
              <a:t>Soit à l'occasion de tout autre examen médical assuré par le médecin du travail. </a:t>
            </a:r>
          </a:p>
          <a:p>
            <a:pPr algn="just"/>
            <a:r>
              <a:rPr lang="fr-FR" dirty="0"/>
              <a:t>Plus précisément, le constat de l'inaptitude peut s'effectuer après tout examen médical pratiqué par le médecin du travail au cours de l'exécution du contrat de travail (Cass. soc. 7 juillet 2016, n° 14-26.590).</a:t>
            </a:r>
          </a:p>
        </p:txBody>
      </p:sp>
    </p:spTree>
    <p:extLst>
      <p:ext uri="{BB962C8B-B14F-4D97-AF65-F5344CB8AC3E}">
        <p14:creationId xmlns:p14="http://schemas.microsoft.com/office/powerpoint/2010/main" val="1056759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2C6C8D2-7806-46E5-9A80-CAAC10C4634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0E40E10F-E8B8-466B-AC9B-6B3CA63E5969}"/>
              </a:ext>
            </a:extLst>
          </p:cNvPr>
          <p:cNvSpPr>
            <a:spLocks noGrp="1"/>
          </p:cNvSpPr>
          <p:nvPr>
            <p:ph idx="1"/>
          </p:nvPr>
        </p:nvSpPr>
        <p:spPr/>
        <p:txBody>
          <a:bodyPr/>
          <a:lstStyle/>
          <a:p>
            <a:pPr algn="just"/>
            <a:endParaRPr lang="fr-FR" dirty="0"/>
          </a:p>
          <a:p>
            <a:pPr algn="just"/>
            <a:r>
              <a:rPr lang="fr-FR" dirty="0"/>
              <a:t>Faisant autorité en la matière l'avis du médecin du travail l'emporte sur l'avis du médecin traitant et, s'il y a discordance, l'employeur est tenu de prendre en considération l'avis du médecin du travail, sans qu'il y ait à recourir à expertise (Cass. soc., 8 juin 1983, n° 81-40.686).</a:t>
            </a:r>
          </a:p>
          <a:p>
            <a:pPr algn="just"/>
            <a:r>
              <a:rPr lang="fr-FR" dirty="0"/>
              <a:t>Ainsi, le salarié ne peut refuser d'exécuter les tâches conformes à son contrat de travail en se fondant sur l'avis de son médecin traitant, alors que le médecin du travail n'avait émis aucune réserve quant à la reprise du travail (Cass. soc. 9 octobre 2001, n° 98-46.144).</a:t>
            </a:r>
          </a:p>
        </p:txBody>
      </p:sp>
    </p:spTree>
    <p:extLst>
      <p:ext uri="{BB962C8B-B14F-4D97-AF65-F5344CB8AC3E}">
        <p14:creationId xmlns:p14="http://schemas.microsoft.com/office/powerpoint/2010/main" val="3268080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F8AE883-91F3-466C-BA9D-6B2399F6DA6A}"/>
              </a:ext>
            </a:extLst>
          </p:cNvPr>
          <p:cNvSpPr>
            <a:spLocks noGrp="1"/>
          </p:cNvSpPr>
          <p:nvPr>
            <p:ph type="title"/>
          </p:nvPr>
        </p:nvSpPr>
        <p:spPr/>
        <p:txBody>
          <a:bodyPr/>
          <a:lstStyle/>
          <a:p>
            <a:pPr algn="ctr"/>
            <a:r>
              <a:rPr lang="fr-FR" dirty="0"/>
              <a:t>Incidence du classement en invalidité</a:t>
            </a:r>
          </a:p>
        </p:txBody>
      </p:sp>
      <p:sp>
        <p:nvSpPr>
          <p:cNvPr id="3" name="Espace réservé du contenu 2">
            <a:extLst>
              <a:ext uri="{FF2B5EF4-FFF2-40B4-BE49-F238E27FC236}">
                <a16:creationId xmlns:a16="http://schemas.microsoft.com/office/drawing/2014/main" xmlns="" id="{9CB5833E-8051-40EC-9CA6-D1F135033FD6}"/>
              </a:ext>
            </a:extLst>
          </p:cNvPr>
          <p:cNvSpPr>
            <a:spLocks noGrp="1"/>
          </p:cNvSpPr>
          <p:nvPr>
            <p:ph idx="1"/>
          </p:nvPr>
        </p:nvSpPr>
        <p:spPr/>
        <p:txBody>
          <a:bodyPr/>
          <a:lstStyle/>
          <a:p>
            <a:pPr algn="just"/>
            <a:endParaRPr lang="fr-FR" dirty="0"/>
          </a:p>
          <a:p>
            <a:pPr algn="just"/>
            <a:r>
              <a:rPr lang="fr-FR" dirty="0"/>
              <a:t>En l'absence de constatation par le médecin du travail de l'inaptitude du salarié à reprendre l'emploi précédemment occupé ou tout emploi dans l'entreprise, le licenciement prononcé au seul motif d'un classement en invalidité de la 2</a:t>
            </a:r>
            <a:r>
              <a:rPr lang="fr-FR" baseline="30000" dirty="0"/>
              <a:t>e</a:t>
            </a:r>
            <a:r>
              <a:rPr lang="fr-FR" dirty="0"/>
              <a:t> catégorie est nul et cause nécessairement au salarié un préjudice qu'il appartient aux juges du fond de réparer (Cass. soc. 13 janvier 1998, n° 95-45.439).</a:t>
            </a:r>
          </a:p>
          <a:p>
            <a:endParaRPr lang="fr-FR" dirty="0"/>
          </a:p>
        </p:txBody>
      </p:sp>
    </p:spTree>
    <p:extLst>
      <p:ext uri="{BB962C8B-B14F-4D97-AF65-F5344CB8AC3E}">
        <p14:creationId xmlns:p14="http://schemas.microsoft.com/office/powerpoint/2010/main" val="3400051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A5A2B61-597D-4126-8564-5FFF84FD3B74}"/>
              </a:ext>
            </a:extLst>
          </p:cNvPr>
          <p:cNvSpPr>
            <a:spLocks noGrp="1"/>
          </p:cNvSpPr>
          <p:nvPr>
            <p:ph type="title"/>
          </p:nvPr>
        </p:nvSpPr>
        <p:spPr/>
        <p:txBody>
          <a:bodyPr/>
          <a:lstStyle/>
          <a:p>
            <a:pPr algn="ctr"/>
            <a:r>
              <a:rPr lang="fr-FR" dirty="0"/>
              <a:t>Examens médicaux pouvant donner lieu à un avis d'inaptitude</a:t>
            </a:r>
          </a:p>
        </p:txBody>
      </p:sp>
      <p:sp>
        <p:nvSpPr>
          <p:cNvPr id="3" name="Espace réservé du contenu 2">
            <a:extLst>
              <a:ext uri="{FF2B5EF4-FFF2-40B4-BE49-F238E27FC236}">
                <a16:creationId xmlns:a16="http://schemas.microsoft.com/office/drawing/2014/main" xmlns="" id="{AA704482-1E4C-45B5-8944-E6A6215841A9}"/>
              </a:ext>
            </a:extLst>
          </p:cNvPr>
          <p:cNvSpPr>
            <a:spLocks noGrp="1"/>
          </p:cNvSpPr>
          <p:nvPr>
            <p:ph idx="1"/>
          </p:nvPr>
        </p:nvSpPr>
        <p:spPr/>
        <p:txBody>
          <a:bodyPr>
            <a:normAutofit fontScale="92500" lnSpcReduction="10000"/>
          </a:bodyPr>
          <a:lstStyle/>
          <a:p>
            <a:pPr algn="just"/>
            <a:r>
              <a:rPr lang="fr-FR" b="1" dirty="0"/>
              <a:t>Une seule visite médicale suffit en général depuis le 1</a:t>
            </a:r>
            <a:r>
              <a:rPr lang="fr-FR" b="1" baseline="30000" dirty="0"/>
              <a:t>er</a:t>
            </a:r>
            <a:r>
              <a:rPr lang="fr-FR" b="1" dirty="0"/>
              <a:t> janvier 2017.</a:t>
            </a:r>
          </a:p>
          <a:p>
            <a:pPr algn="just"/>
            <a:r>
              <a:rPr lang="fr-FR" dirty="0"/>
              <a:t>L'avis d'inaptitude peut être délivré à l'occasion de n'importe quelle visite médicale effectuée par le salarié auprès du médecin du travail. </a:t>
            </a:r>
          </a:p>
          <a:p>
            <a:pPr algn="just"/>
            <a:r>
              <a:rPr lang="fr-FR" dirty="0"/>
              <a:t>Il peut intervenir à l'occasion :</a:t>
            </a:r>
          </a:p>
          <a:p>
            <a:pPr lvl="1" algn="just"/>
            <a:r>
              <a:rPr lang="fr-FR" dirty="0"/>
              <a:t>d'une visite d'aptitude d'embauche. Cette visite est réservée, depuis le 1</a:t>
            </a:r>
            <a:r>
              <a:rPr lang="fr-FR" baseline="30000" dirty="0"/>
              <a:t>er</a:t>
            </a:r>
            <a:r>
              <a:rPr lang="fr-FR" dirty="0"/>
              <a:t> janvier 2017, aux emplois à risques ;</a:t>
            </a:r>
          </a:p>
          <a:p>
            <a:pPr lvl="1" algn="just"/>
            <a:r>
              <a:rPr lang="fr-FR" dirty="0"/>
              <a:t>d'une visite d'aptitude périodique. Cette visite est réservée, depuis le 1</a:t>
            </a:r>
            <a:r>
              <a:rPr lang="fr-FR" baseline="30000" dirty="0"/>
              <a:t>er</a:t>
            </a:r>
            <a:r>
              <a:rPr lang="fr-FR" dirty="0"/>
              <a:t> janvier 2017, aux emplois à risques ;</a:t>
            </a:r>
          </a:p>
          <a:p>
            <a:pPr lvl="1" algn="just"/>
            <a:r>
              <a:rPr lang="fr-FR" dirty="0"/>
              <a:t>d'une visite à la demande du salarié ou de l'employeur ;</a:t>
            </a:r>
          </a:p>
          <a:p>
            <a:pPr lvl="1" algn="just"/>
            <a:r>
              <a:rPr lang="fr-FR" dirty="0"/>
              <a:t>de la visite médicale de reprise obligatoire après un certain temps d'arrêt de travail ;</a:t>
            </a:r>
          </a:p>
          <a:p>
            <a:pPr lvl="1" algn="just"/>
            <a:r>
              <a:rPr lang="fr-FR" dirty="0"/>
              <a:t>de la visite d'information et de prévention d'embauche ou périodique mais uniquement si c'est le médecin du travail qui l'effectue. Dans ce cas de figure, le médecin du travail ne remet pas une attestation de suivi mais un avis d'inaptitude. </a:t>
            </a:r>
          </a:p>
          <a:p>
            <a:endParaRPr lang="fr-FR" dirty="0"/>
          </a:p>
        </p:txBody>
      </p:sp>
    </p:spTree>
    <p:extLst>
      <p:ext uri="{BB962C8B-B14F-4D97-AF65-F5344CB8AC3E}">
        <p14:creationId xmlns:p14="http://schemas.microsoft.com/office/powerpoint/2010/main" val="294493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242691"/>
            <a:ext cx="9144000" cy="4028302"/>
          </a:xfrm>
        </p:spPr>
        <p:txBody>
          <a:bodyPr/>
          <a:lstStyle/>
          <a:p>
            <a:pPr algn="l"/>
            <a:r>
              <a:rPr lang="fr-FR" dirty="0"/>
              <a:t>Propos introductifs</a:t>
            </a:r>
          </a:p>
          <a:p>
            <a:pPr algn="l"/>
            <a:endParaRPr lang="fr-FR" dirty="0"/>
          </a:p>
          <a:p>
            <a:pPr algn="l"/>
            <a:r>
              <a:rPr lang="fr-FR" dirty="0"/>
              <a:t>I.   L’uniformisation des procédures d’inaptitude</a:t>
            </a:r>
          </a:p>
          <a:p>
            <a:pPr algn="l"/>
            <a:r>
              <a:rPr lang="fr-FR" dirty="0"/>
              <a:t>II.  La constatation de l’inaptitude du salarié</a:t>
            </a:r>
          </a:p>
          <a:p>
            <a:pPr algn="l"/>
            <a:r>
              <a:rPr lang="fr-FR" dirty="0"/>
              <a:t>III. L’obligation de reclassement du salarié inapte</a:t>
            </a:r>
          </a:p>
          <a:p>
            <a:pPr algn="l"/>
            <a:r>
              <a:rPr lang="fr-FR" dirty="0"/>
              <a:t>IV. Le licenciement pour inaptitude</a:t>
            </a:r>
          </a:p>
          <a:p>
            <a:pPr algn="l"/>
            <a:r>
              <a:rPr lang="fr-FR" dirty="0"/>
              <a:t>V.  Actualité</a:t>
            </a:r>
          </a:p>
          <a:p>
            <a:pPr algn="l"/>
            <a:endParaRPr lang="fr-FR" dirty="0"/>
          </a:p>
          <a:p>
            <a:pPr algn="l"/>
            <a:endParaRPr lang="fr-FR" dirty="0"/>
          </a:p>
          <a:p>
            <a:pPr algn="l"/>
            <a:endParaRPr lang="fr-FR"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29FD9FC-1B2B-4314-954E-70E071AC052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AFD6F781-35F4-44C4-937F-B4078B900605}"/>
              </a:ext>
            </a:extLst>
          </p:cNvPr>
          <p:cNvSpPr>
            <a:spLocks noGrp="1"/>
          </p:cNvSpPr>
          <p:nvPr>
            <p:ph idx="1"/>
          </p:nvPr>
        </p:nvSpPr>
        <p:spPr/>
        <p:txBody>
          <a:bodyPr/>
          <a:lstStyle/>
          <a:p>
            <a:pPr algn="just"/>
            <a:endParaRPr lang="fr-FR" dirty="0"/>
          </a:p>
          <a:p>
            <a:pPr algn="just"/>
            <a:r>
              <a:rPr lang="fr-FR" dirty="0"/>
              <a:t>Avant le 1</a:t>
            </a:r>
            <a:r>
              <a:rPr lang="fr-FR" baseline="30000" dirty="0"/>
              <a:t>er</a:t>
            </a:r>
            <a:r>
              <a:rPr lang="fr-FR" dirty="0"/>
              <a:t> janvier 2017, il était obligatoire, sauf en cas de danger immédiat constaté lors de la première visite d'aptitude, que l'inaptitude soit constatée par le médecin du travail lors de 2 visites médicales espacées de 15 jours. </a:t>
            </a:r>
          </a:p>
          <a:p>
            <a:pPr algn="just"/>
            <a:r>
              <a:rPr lang="fr-FR" dirty="0"/>
              <a:t>Depuis le 1</a:t>
            </a:r>
            <a:r>
              <a:rPr lang="fr-FR" baseline="30000" dirty="0"/>
              <a:t>er</a:t>
            </a:r>
            <a:r>
              <a:rPr lang="fr-FR" dirty="0"/>
              <a:t> janvier 2017, le principe est inversé : l'inaptitude peut être constatée à l'issue d'une seule visite, sauf si le médecin du travail estime nécessaire une seconde visite qui dans ce cas doit avoir lieu dans un délai de 15 jours (Article R. 4624-42 du code du travail).</a:t>
            </a:r>
          </a:p>
          <a:p>
            <a:endParaRPr lang="fr-FR" dirty="0"/>
          </a:p>
        </p:txBody>
      </p:sp>
    </p:spTree>
    <p:extLst>
      <p:ext uri="{BB962C8B-B14F-4D97-AF65-F5344CB8AC3E}">
        <p14:creationId xmlns:p14="http://schemas.microsoft.com/office/powerpoint/2010/main" val="2479668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91D38B6-09FD-4F98-BCCB-3C8AF7840139}"/>
              </a:ext>
            </a:extLst>
          </p:cNvPr>
          <p:cNvSpPr>
            <a:spLocks noGrp="1"/>
          </p:cNvSpPr>
          <p:nvPr>
            <p:ph type="title"/>
          </p:nvPr>
        </p:nvSpPr>
        <p:spPr/>
        <p:txBody>
          <a:bodyPr/>
          <a:lstStyle/>
          <a:p>
            <a:pPr algn="ctr"/>
            <a:r>
              <a:rPr lang="fr-FR" dirty="0"/>
              <a:t>Remise d’un avis d’inaptitude</a:t>
            </a:r>
          </a:p>
        </p:txBody>
      </p:sp>
      <p:sp>
        <p:nvSpPr>
          <p:cNvPr id="3" name="Espace réservé du contenu 2">
            <a:extLst>
              <a:ext uri="{FF2B5EF4-FFF2-40B4-BE49-F238E27FC236}">
                <a16:creationId xmlns:a16="http://schemas.microsoft.com/office/drawing/2014/main" xmlns="" id="{4C5BA8D5-7C7D-4D8D-B7C8-D56DF09940D8}"/>
              </a:ext>
            </a:extLst>
          </p:cNvPr>
          <p:cNvSpPr>
            <a:spLocks noGrp="1"/>
          </p:cNvSpPr>
          <p:nvPr>
            <p:ph idx="1"/>
          </p:nvPr>
        </p:nvSpPr>
        <p:spPr/>
        <p:txBody>
          <a:bodyPr/>
          <a:lstStyle/>
          <a:p>
            <a:r>
              <a:rPr lang="fr-FR" dirty="0"/>
              <a:t>Un arrêté du 16 octobre 2017 a créé 4 modèles de documents que peut délivrer le médecin du travail à l'issue des visites médicales ou des visites d'information et de prévention : </a:t>
            </a:r>
          </a:p>
          <a:p>
            <a:pPr lvl="1"/>
            <a:r>
              <a:rPr lang="fr-FR" dirty="0"/>
              <a:t>un modèle d'attestation de suivi, </a:t>
            </a:r>
          </a:p>
          <a:p>
            <a:pPr lvl="1"/>
            <a:r>
              <a:rPr lang="fr-FR" dirty="0"/>
              <a:t>un modèle d'avis d'inaptitude, </a:t>
            </a:r>
          </a:p>
          <a:p>
            <a:pPr lvl="1"/>
            <a:r>
              <a:rPr lang="fr-FR" dirty="0"/>
              <a:t>un modèle d'avis d'aptitude réservé aux salariés exposés à des risques particuliers, </a:t>
            </a:r>
          </a:p>
          <a:p>
            <a:pPr lvl="1"/>
            <a:r>
              <a:rPr lang="fr-FR" dirty="0"/>
              <a:t>un modèle de document comportant des propositions d'aménagement du poste.</a:t>
            </a:r>
          </a:p>
        </p:txBody>
      </p:sp>
    </p:spTree>
    <p:extLst>
      <p:ext uri="{BB962C8B-B14F-4D97-AF65-F5344CB8AC3E}">
        <p14:creationId xmlns:p14="http://schemas.microsoft.com/office/powerpoint/2010/main" val="3658984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B709017-F1F4-40A7-BB0C-0723DCBCE9F1}"/>
              </a:ext>
            </a:extLst>
          </p:cNvPr>
          <p:cNvSpPr>
            <a:spLocks noGrp="1"/>
          </p:cNvSpPr>
          <p:nvPr>
            <p:ph type="title"/>
          </p:nvPr>
        </p:nvSpPr>
        <p:spPr/>
        <p:txBody>
          <a:bodyPr/>
          <a:lstStyle/>
          <a:p>
            <a:pPr algn="ctr"/>
            <a:r>
              <a:rPr lang="fr-FR" dirty="0"/>
              <a:t>La visite de reprise</a:t>
            </a:r>
          </a:p>
        </p:txBody>
      </p:sp>
      <p:sp>
        <p:nvSpPr>
          <p:cNvPr id="3" name="Espace réservé du contenu 2">
            <a:extLst>
              <a:ext uri="{FF2B5EF4-FFF2-40B4-BE49-F238E27FC236}">
                <a16:creationId xmlns:a16="http://schemas.microsoft.com/office/drawing/2014/main" xmlns="" id="{AFA684DA-B096-4706-BDDD-153628CF0788}"/>
              </a:ext>
            </a:extLst>
          </p:cNvPr>
          <p:cNvSpPr>
            <a:spLocks noGrp="1"/>
          </p:cNvSpPr>
          <p:nvPr>
            <p:ph idx="1"/>
          </p:nvPr>
        </p:nvSpPr>
        <p:spPr/>
        <p:txBody>
          <a:bodyPr>
            <a:normAutofit fontScale="92500" lnSpcReduction="10000"/>
          </a:bodyPr>
          <a:lstStyle/>
          <a:p>
            <a:pPr algn="just"/>
            <a:r>
              <a:rPr lang="fr-FR" dirty="0"/>
              <a:t>Le salarié bénéficie d'un examen de reprise du travail par le médecin du travail après un congé de maternité et une absence pour maladie professionnelle, </a:t>
            </a:r>
            <a:r>
              <a:rPr lang="fr-FR" u="sng" dirty="0"/>
              <a:t>quelle que soit la durée de ces absences.</a:t>
            </a:r>
          </a:p>
          <a:p>
            <a:pPr algn="just"/>
            <a:r>
              <a:rPr lang="fr-FR" dirty="0"/>
              <a:t>En revanche, la visite de reprise n'est obligatoire qu'après une absence d'au moins 30 jours pour cause d'accident du travail ou pour cause de maladie ou d'accident non professionnel.</a:t>
            </a:r>
          </a:p>
          <a:p>
            <a:pPr algn="just"/>
            <a:r>
              <a:rPr lang="fr-FR" dirty="0"/>
              <a:t>L'examen de reprise a pour objet :</a:t>
            </a:r>
          </a:p>
          <a:p>
            <a:pPr lvl="1" algn="just"/>
            <a:r>
              <a:rPr lang="fr-FR" dirty="0"/>
              <a:t>de vérifier si le poste de travail que doit reprendre le salarié ou le poste de reclassement auquel il doit être affecté est compatible avec son état de santé ;</a:t>
            </a:r>
          </a:p>
          <a:p>
            <a:pPr lvl="1" algn="just"/>
            <a:r>
              <a:rPr lang="fr-FR" dirty="0"/>
              <a:t>de préconiser l'aménagement, l'adaptation du poste ou le reclassement du travailleur ;</a:t>
            </a:r>
          </a:p>
          <a:p>
            <a:pPr lvl="1" algn="just"/>
            <a:r>
              <a:rPr lang="fr-FR" dirty="0"/>
              <a:t>d'émettre, le cas échéant, un avis d'inaptitude.</a:t>
            </a:r>
          </a:p>
          <a:p>
            <a:endParaRPr lang="fr-FR" dirty="0"/>
          </a:p>
        </p:txBody>
      </p:sp>
    </p:spTree>
    <p:extLst>
      <p:ext uri="{BB962C8B-B14F-4D97-AF65-F5344CB8AC3E}">
        <p14:creationId xmlns:p14="http://schemas.microsoft.com/office/powerpoint/2010/main" val="831723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1216322-EC8A-4912-9FD6-21325644822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2E123110-6C33-4116-BED8-0147C62E08F6}"/>
              </a:ext>
            </a:extLst>
          </p:cNvPr>
          <p:cNvSpPr>
            <a:spLocks noGrp="1"/>
          </p:cNvSpPr>
          <p:nvPr>
            <p:ph idx="1"/>
          </p:nvPr>
        </p:nvSpPr>
        <p:spPr/>
        <p:txBody>
          <a:bodyPr>
            <a:normAutofit fontScale="92500" lnSpcReduction="20000"/>
          </a:bodyPr>
          <a:lstStyle/>
          <a:p>
            <a:pPr algn="just"/>
            <a:r>
              <a:rPr lang="fr-FR" dirty="0"/>
              <a:t>Par ailleurs, c'est l'examen de reprise qui met fin à la suspension du contrat de travail, même s'il ne coïncide pas avec le retour du salarié dans l'entreprise. </a:t>
            </a:r>
          </a:p>
          <a:p>
            <a:pPr algn="just"/>
            <a:r>
              <a:rPr lang="fr-FR" dirty="0"/>
              <a:t>Tant que la visite de reprise n'a pas été effectuée, le contrat de travail reste suspendu.</a:t>
            </a:r>
          </a:p>
          <a:p>
            <a:pPr algn="just"/>
            <a:r>
              <a:rPr lang="fr-FR" dirty="0"/>
              <a:t>Dès que l'employeur a connaissance de la date de la fin de l'arrêt de travail, il saisit le service de santé au travail (SST) pour que l'examen médical soit organisé le jour de la reprise effective du travail par le salarié ou au plus tard dans un délai de 8 jours à compter de cette reprise du travail.</a:t>
            </a:r>
          </a:p>
          <a:p>
            <a:pPr algn="just"/>
            <a:r>
              <a:rPr lang="fr-FR" dirty="0"/>
              <a:t>Lorsque l'employeur n'organise pas la visite de reprise dans le délai de 8 jours, ce retard ouvre droit au salarié à des dommages-intérêts et non au paiement de salaire sur le fondement de l'article L. 1226-11 du code du travail (Cass. soc. 15 avril 2015, n°13-21.533).</a:t>
            </a:r>
          </a:p>
        </p:txBody>
      </p:sp>
    </p:spTree>
    <p:extLst>
      <p:ext uri="{BB962C8B-B14F-4D97-AF65-F5344CB8AC3E}">
        <p14:creationId xmlns:p14="http://schemas.microsoft.com/office/powerpoint/2010/main" val="384374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D407D7E-2831-4D01-B975-A2675DB69B5B}"/>
              </a:ext>
            </a:extLst>
          </p:cNvPr>
          <p:cNvSpPr>
            <a:spLocks noGrp="1"/>
          </p:cNvSpPr>
          <p:nvPr>
            <p:ph type="title"/>
          </p:nvPr>
        </p:nvSpPr>
        <p:spPr>
          <a:xfrm>
            <a:off x="731668" y="365125"/>
            <a:ext cx="10515600" cy="1460500"/>
          </a:xfrm>
        </p:spPr>
        <p:txBody>
          <a:bodyPr>
            <a:normAutofit/>
          </a:bodyPr>
          <a:lstStyle/>
          <a:p>
            <a:pPr algn="ctr"/>
            <a:endParaRPr lang="fr-FR" dirty="0"/>
          </a:p>
        </p:txBody>
      </p:sp>
      <p:sp>
        <p:nvSpPr>
          <p:cNvPr id="3" name="Espace réservé du contenu 2">
            <a:extLst>
              <a:ext uri="{FF2B5EF4-FFF2-40B4-BE49-F238E27FC236}">
                <a16:creationId xmlns:a16="http://schemas.microsoft.com/office/drawing/2014/main" xmlns="" id="{F98C5A8F-8971-42CE-B6CC-9F04478A9F0E}"/>
              </a:ext>
            </a:extLst>
          </p:cNvPr>
          <p:cNvSpPr>
            <a:spLocks noGrp="1"/>
          </p:cNvSpPr>
          <p:nvPr>
            <p:ph idx="1"/>
          </p:nvPr>
        </p:nvSpPr>
        <p:spPr>
          <a:xfrm>
            <a:off x="838200" y="1979719"/>
            <a:ext cx="10515600" cy="4197243"/>
          </a:xfrm>
        </p:spPr>
        <p:txBody>
          <a:bodyPr>
            <a:normAutofit/>
          </a:bodyPr>
          <a:lstStyle/>
          <a:p>
            <a:pPr algn="just"/>
            <a:r>
              <a:rPr lang="fr-FR" dirty="0"/>
              <a:t>Tant que la visite de reprise n'a pas eu lieu, le salarié n'est pas tenu à l'obligation de venir travailler et son absence n'est pas fautive. Le licenciement pour faute grave fondée sur l'absence injustifiée du salarié, qui n'est pas revenu dans l'entreprise à la suite de son arrêt de travail, est sans cause réelle et sérieuse (Cass. soc. 22 février 2017, n° 15-22.378).</a:t>
            </a:r>
          </a:p>
          <a:p>
            <a:pPr algn="just"/>
            <a:r>
              <a:rPr lang="fr-FR" dirty="0"/>
              <a:t>En revanche, le salarié dont le contrat de travail est suspendu pour maladie et qui reprend son travail avant d'avoir fait l'objet de la visite médicale de reprise est soumis au pouvoir disciplinaire de l'employeur (Cass. soc. 16 nov. 2005, n° 03-45.000)</a:t>
            </a:r>
          </a:p>
          <a:p>
            <a:endParaRPr lang="fr-FR" dirty="0"/>
          </a:p>
        </p:txBody>
      </p:sp>
    </p:spTree>
    <p:extLst>
      <p:ext uri="{BB962C8B-B14F-4D97-AF65-F5344CB8AC3E}">
        <p14:creationId xmlns:p14="http://schemas.microsoft.com/office/powerpoint/2010/main" val="2980682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FC85A3D-171D-428F-ACE4-D440C2C66B2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4E9E059B-47A1-4AEE-B39F-07C8CC864DFB}"/>
              </a:ext>
            </a:extLst>
          </p:cNvPr>
          <p:cNvSpPr>
            <a:spLocks noGrp="1"/>
          </p:cNvSpPr>
          <p:nvPr>
            <p:ph idx="1"/>
          </p:nvPr>
        </p:nvSpPr>
        <p:spPr/>
        <p:txBody>
          <a:bodyPr/>
          <a:lstStyle/>
          <a:p>
            <a:pPr algn="just"/>
            <a:r>
              <a:rPr lang="fr-FR" u="sng" dirty="0"/>
              <a:t>Obligation de sécurité de résultat qui s’impose à l'employeur.</a:t>
            </a:r>
          </a:p>
          <a:p>
            <a:pPr algn="just"/>
            <a:r>
              <a:rPr lang="fr-FR" dirty="0"/>
              <a:t>Il incombe à l'employeur de prendre l'initiative de la visite médicale de reprise dès que le salarié qui remplit les conditions pour en bénéficier se tient à sa disposition pour qu'il y soit procédé (Cass. soc. 19 mars 2014, n° 12-29.234).</a:t>
            </a:r>
          </a:p>
          <a:p>
            <a:pPr algn="just"/>
            <a:r>
              <a:rPr lang="fr-FR" dirty="0"/>
              <a:t>Le salarié qui a repris le travail sans que l'employeur ne lui fasse passer, à l'issue de son arrêt, la visite de reprise est fondé à prendre acte de la rupture de son contrat aux torts de l'employeur (Cass. soc., 5 décembre 2012, n° 11-21.587).</a:t>
            </a:r>
          </a:p>
        </p:txBody>
      </p:sp>
    </p:spTree>
    <p:extLst>
      <p:ext uri="{BB962C8B-B14F-4D97-AF65-F5344CB8AC3E}">
        <p14:creationId xmlns:p14="http://schemas.microsoft.com/office/powerpoint/2010/main" val="3313053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1894D5A-5B8B-42B7-939F-B89A00F284F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0C0AD2AD-E2FA-47FF-966F-FF3550CBEB90}"/>
              </a:ext>
            </a:extLst>
          </p:cNvPr>
          <p:cNvSpPr>
            <a:spLocks noGrp="1"/>
          </p:cNvSpPr>
          <p:nvPr>
            <p:ph idx="1"/>
          </p:nvPr>
        </p:nvSpPr>
        <p:spPr/>
        <p:txBody>
          <a:bodyPr>
            <a:normAutofit/>
          </a:bodyPr>
          <a:lstStyle/>
          <a:p>
            <a:pPr algn="just"/>
            <a:r>
              <a:rPr lang="fr-FR" u="sng" dirty="0"/>
              <a:t>L'absence d'organisation de la visite de reprise ne peut être reprochée à l'employeur :</a:t>
            </a:r>
          </a:p>
          <a:p>
            <a:pPr lvl="1" algn="just"/>
            <a:r>
              <a:rPr lang="fr-FR" dirty="0"/>
              <a:t>tant que le salarié est en arrêt de travail et qu'il n'a ni repris le travail ni manifesté l'intention de le faire (Cass. soc. 5 juillet 2017, n° 15-21.959). L'employeur n'est alors tenu à aucune diligence afin de faire constater l'inaptitude du salarié dans cette situation (Cass. soc. 15 novembre 2006, n° 05-44.712) ;</a:t>
            </a:r>
          </a:p>
          <a:p>
            <a:pPr lvl="1" algn="just"/>
            <a:r>
              <a:rPr lang="fr-FR" dirty="0"/>
              <a:t>lorsque le salarié, à la fin de son arrêt de travail, n'a pas répondu aux demandes de l'employeur de justifier de son absence et ne rapporte pas la preuve qu'il s'est mis à la disposition de celui-ci (Cass. soc. 13 mai 2015, n° 13-23.606) ;</a:t>
            </a:r>
          </a:p>
          <a:p>
            <a:endParaRPr lang="fr-FR" dirty="0"/>
          </a:p>
          <a:p>
            <a:endParaRPr lang="fr-FR" dirty="0"/>
          </a:p>
        </p:txBody>
      </p:sp>
    </p:spTree>
    <p:extLst>
      <p:ext uri="{BB962C8B-B14F-4D97-AF65-F5344CB8AC3E}">
        <p14:creationId xmlns:p14="http://schemas.microsoft.com/office/powerpoint/2010/main" val="4040923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58E0978-C200-0B46-9A65-998099AA993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B3164DF3-B6F3-C149-B0CE-9A06444B6C39}"/>
              </a:ext>
            </a:extLst>
          </p:cNvPr>
          <p:cNvSpPr>
            <a:spLocks noGrp="1"/>
          </p:cNvSpPr>
          <p:nvPr>
            <p:ph idx="1"/>
          </p:nvPr>
        </p:nvSpPr>
        <p:spPr/>
        <p:txBody>
          <a:bodyPr/>
          <a:lstStyle/>
          <a:p>
            <a:pPr marL="457200" lvl="1" indent="0" algn="just">
              <a:buNone/>
            </a:pPr>
            <a:endParaRPr lang="fr-FR" dirty="0"/>
          </a:p>
          <a:p>
            <a:pPr lvl="1" algn="just"/>
            <a:r>
              <a:rPr lang="fr-FR" sz="2800" dirty="0"/>
              <a:t>lorsque le salarié, à la fin de son arrêt de travail, n'a pas donné de nouvelles à l'employeur, n'a pas répondu à sa lettre recommandée lui demandant de reprendre son poste ou de fournir des explications et n'a pas repris le travail à la suite de cette demande de justifier son absence. Il s'agit d'une faute grave justifiant un licenciement (</a:t>
            </a:r>
            <a:r>
              <a:rPr lang="fr-FR" sz="2800" dirty="0" err="1"/>
              <a:t>Cass</a:t>
            </a:r>
            <a:r>
              <a:rPr lang="fr-FR" sz="2800" dirty="0"/>
              <a:t>. soc., 16 mai 2018, n° 16-18.586) ;</a:t>
            </a:r>
          </a:p>
          <a:p>
            <a:pPr lvl="1" algn="just"/>
            <a:r>
              <a:rPr lang="fr-FR" sz="2800" dirty="0"/>
              <a:t>si le salarié a manifesté sa volonté de ne pas reprendre son travail à l'issue de son arrêt de travail (</a:t>
            </a:r>
            <a:r>
              <a:rPr lang="fr-FR" sz="2800" dirty="0" err="1"/>
              <a:t>Cass</a:t>
            </a:r>
            <a:r>
              <a:rPr lang="fr-FR" sz="2800" dirty="0"/>
              <a:t>. soc. 7 octobre 2015, n° 14-12.182).</a:t>
            </a:r>
          </a:p>
        </p:txBody>
      </p:sp>
    </p:spTree>
    <p:extLst>
      <p:ext uri="{BB962C8B-B14F-4D97-AF65-F5344CB8AC3E}">
        <p14:creationId xmlns:p14="http://schemas.microsoft.com/office/powerpoint/2010/main" val="3989371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16909B8-4149-4AFD-97A9-D3E0B6090B08}"/>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9A3F9DAF-D368-420E-88AB-565C8A2731F8}"/>
              </a:ext>
            </a:extLst>
          </p:cNvPr>
          <p:cNvSpPr>
            <a:spLocks noGrp="1"/>
          </p:cNvSpPr>
          <p:nvPr>
            <p:ph idx="1"/>
          </p:nvPr>
        </p:nvSpPr>
        <p:spPr/>
        <p:txBody>
          <a:bodyPr>
            <a:normAutofit lnSpcReduction="10000"/>
          </a:bodyPr>
          <a:lstStyle/>
          <a:p>
            <a:pPr algn="just"/>
            <a:r>
              <a:rPr lang="fr-FR" u="sng" dirty="0"/>
              <a:t>Le cas particulier où le salarié informe son employeur de son classement en invalidité 2</a:t>
            </a:r>
            <a:r>
              <a:rPr lang="fr-FR" u="sng" baseline="30000" dirty="0"/>
              <a:t>e</a:t>
            </a:r>
            <a:r>
              <a:rPr lang="fr-FR" u="sng" dirty="0"/>
              <a:t> catégorie :</a:t>
            </a:r>
          </a:p>
          <a:p>
            <a:pPr algn="just"/>
            <a:r>
              <a:rPr lang="fr-FR" dirty="0"/>
              <a:t>Dès lors que le salarié informe son employeur de son classement en invalidité 2</a:t>
            </a:r>
            <a:r>
              <a:rPr lang="fr-FR" baseline="30000" dirty="0"/>
              <a:t>e</a:t>
            </a:r>
            <a:r>
              <a:rPr lang="fr-FR" dirty="0"/>
              <a:t> catégorie, sans manifester la volonté de ne pas reprendre le travail, il appartient à l'employeur de faire procéder à une visite de reprise. </a:t>
            </a:r>
          </a:p>
          <a:p>
            <a:pPr algn="just"/>
            <a:r>
              <a:rPr lang="fr-FR" dirty="0"/>
              <a:t>Ainsi, lorsque le salarié est classé en invalidité 2</a:t>
            </a:r>
            <a:r>
              <a:rPr lang="fr-FR" baseline="30000" dirty="0"/>
              <a:t>e</a:t>
            </a:r>
            <a:r>
              <a:rPr lang="fr-FR" dirty="0"/>
              <a:t> catégorie et n'est plus en arrêt de travail postérieurement à ce classement, l'employeur est en droit de faire convoquer le salarié par le médecin du travail afin de vérifier son aptitude au travail (Cass. soc. 25 mai 2011, n° 09-71.548)</a:t>
            </a:r>
          </a:p>
        </p:txBody>
      </p:sp>
    </p:spTree>
    <p:extLst>
      <p:ext uri="{BB962C8B-B14F-4D97-AF65-F5344CB8AC3E}">
        <p14:creationId xmlns:p14="http://schemas.microsoft.com/office/powerpoint/2010/main" val="1903950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222F2C7-EFBF-4170-A109-B0653962F24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E574314-679C-46A2-9AAA-77EE11050535}"/>
              </a:ext>
            </a:extLst>
          </p:cNvPr>
          <p:cNvSpPr>
            <a:spLocks noGrp="1"/>
          </p:cNvSpPr>
          <p:nvPr>
            <p:ph idx="1"/>
          </p:nvPr>
        </p:nvSpPr>
        <p:spPr/>
        <p:txBody>
          <a:bodyPr/>
          <a:lstStyle/>
          <a:p>
            <a:pPr algn="just"/>
            <a:endParaRPr lang="fr-FR" dirty="0"/>
          </a:p>
          <a:p>
            <a:pPr algn="just"/>
            <a:r>
              <a:rPr lang="fr-FR" dirty="0"/>
              <a:t>La visite de reprise, dont l'initiative appartient normalement à l'employeur, peut aussi être sollicitée par le salarié, soit auprès de son employeur, soit auprès du médecin du travail en avertissant au préalable l'employeur de cette demande. </a:t>
            </a:r>
          </a:p>
          <a:p>
            <a:pPr algn="just"/>
            <a:r>
              <a:rPr lang="fr-FR" dirty="0"/>
              <a:t>A défaut d'un tel avertissement, l'examen ne constitue pas une visite de reprise opposable à l'employeur et ne permet pas, notamment, de prendre acte de la rupture du contrat (Cass. soc. 12 novembre 1997, n° 95-40.632</a:t>
            </a:r>
          </a:p>
        </p:txBody>
      </p:sp>
    </p:spTree>
    <p:extLst>
      <p:ext uri="{BB962C8B-B14F-4D97-AF65-F5344CB8AC3E}">
        <p14:creationId xmlns:p14="http://schemas.microsoft.com/office/powerpoint/2010/main" val="883531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6F6B379-760B-4F08-9331-D21BCD6867D4}"/>
              </a:ext>
            </a:extLst>
          </p:cNvPr>
          <p:cNvSpPr>
            <a:spLocks noGrp="1"/>
          </p:cNvSpPr>
          <p:nvPr>
            <p:ph type="title"/>
          </p:nvPr>
        </p:nvSpPr>
        <p:spPr/>
        <p:txBody>
          <a:bodyPr/>
          <a:lstStyle/>
          <a:p>
            <a:pPr algn="ctr"/>
            <a:r>
              <a:rPr lang="fr-FR" dirty="0"/>
              <a:t>Salariés concernés</a:t>
            </a:r>
          </a:p>
        </p:txBody>
      </p:sp>
      <p:sp>
        <p:nvSpPr>
          <p:cNvPr id="3" name="Espace réservé du contenu 2">
            <a:extLst>
              <a:ext uri="{FF2B5EF4-FFF2-40B4-BE49-F238E27FC236}">
                <a16:creationId xmlns:a16="http://schemas.microsoft.com/office/drawing/2014/main" xmlns="" id="{7AA3B8FA-253E-49E3-97DA-16A3F542C98C}"/>
              </a:ext>
            </a:extLst>
          </p:cNvPr>
          <p:cNvSpPr>
            <a:spLocks noGrp="1"/>
          </p:cNvSpPr>
          <p:nvPr>
            <p:ph idx="1"/>
          </p:nvPr>
        </p:nvSpPr>
        <p:spPr/>
        <p:txBody>
          <a:bodyPr/>
          <a:lstStyle/>
          <a:p>
            <a:pPr algn="just"/>
            <a:r>
              <a:rPr lang="fr-FR" dirty="0"/>
              <a:t>Les dispositions du code du travail relatives à l’inaptitude sont applicables aux entreprises de droit privé et leurs salariés.</a:t>
            </a:r>
          </a:p>
          <a:p>
            <a:pPr algn="just"/>
            <a:r>
              <a:rPr lang="fr-FR" dirty="0"/>
              <a:t>Elles sont également applicables aux gérant non-salariés de succursales de commerce de détail alimentaire, en application de l'article L. 7322-1 du code du travail (Cass. soc. 5 octobre 2016, n° 15-22730).</a:t>
            </a:r>
          </a:p>
          <a:p>
            <a:pPr algn="just"/>
            <a:r>
              <a:rPr lang="fr-FR" dirty="0"/>
              <a:t>Par ailleurs, la procédure de droit commun applicable en cas d'inaptitude (obligation de reclassement notamment) ne s'applique pas aux employés de maison qui, en cas d'inaptitude, sont soumis à un régime à part décrit par la convention collective. </a:t>
            </a:r>
          </a:p>
          <a:p>
            <a:endParaRPr lang="fr-FR" dirty="0"/>
          </a:p>
        </p:txBody>
      </p:sp>
    </p:spTree>
    <p:extLst>
      <p:ext uri="{BB962C8B-B14F-4D97-AF65-F5344CB8AC3E}">
        <p14:creationId xmlns:p14="http://schemas.microsoft.com/office/powerpoint/2010/main" val="1622046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EDE5443-855A-4BD0-A378-DB07098EF71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64F87001-0EB9-4846-B946-02B042DE25D9}"/>
              </a:ext>
            </a:extLst>
          </p:cNvPr>
          <p:cNvSpPr>
            <a:spLocks noGrp="1"/>
          </p:cNvSpPr>
          <p:nvPr>
            <p:ph idx="1"/>
          </p:nvPr>
        </p:nvSpPr>
        <p:spPr/>
        <p:txBody>
          <a:bodyPr>
            <a:normAutofit/>
          </a:bodyPr>
          <a:lstStyle/>
          <a:p>
            <a:pPr algn="just"/>
            <a:endParaRPr lang="fr-FR" dirty="0"/>
          </a:p>
          <a:p>
            <a:pPr algn="just"/>
            <a:r>
              <a:rPr lang="fr-FR" dirty="0"/>
              <a:t>Le refus répété et délibéré du salarié de se soumettre à une visite de reprise peut constituer une cause réelle et sérieuse de licenciement (Cass. soc. 29 mai 1986, n° 83-45.409), voire une faute grave. </a:t>
            </a:r>
          </a:p>
          <a:p>
            <a:pPr algn="just"/>
            <a:r>
              <a:rPr lang="fr-FR" dirty="0"/>
              <a:t>Tel est le cas du salarié, qui à la suite d'une seconde mise en demeure envoyée par l'employeur pour justifier son absence, n'a pas évoqué ou adressé un arrêt de travail et qui a refusé de se rendre à la visite médicale de reprise provoquée par l'employeur (Cass. soc. 30 avril 2014, n° 13-10.361).</a:t>
            </a:r>
          </a:p>
          <a:p>
            <a:endParaRPr lang="fr-FR" dirty="0"/>
          </a:p>
        </p:txBody>
      </p:sp>
    </p:spTree>
    <p:extLst>
      <p:ext uri="{BB962C8B-B14F-4D97-AF65-F5344CB8AC3E}">
        <p14:creationId xmlns:p14="http://schemas.microsoft.com/office/powerpoint/2010/main" val="407702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0E5EE8F-9A63-A846-B942-13DE4C12864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B4AB92A7-B1B5-C14E-B567-E16000B1AFB7}"/>
              </a:ext>
            </a:extLst>
          </p:cNvPr>
          <p:cNvSpPr>
            <a:spLocks noGrp="1"/>
          </p:cNvSpPr>
          <p:nvPr>
            <p:ph idx="1"/>
          </p:nvPr>
        </p:nvSpPr>
        <p:spPr/>
        <p:txBody>
          <a:bodyPr/>
          <a:lstStyle/>
          <a:p>
            <a:pPr algn="just"/>
            <a:r>
              <a:rPr lang="fr-FR" dirty="0"/>
              <a:t>En revanche, ne commet pas une faute grave le salarié qui ne se présente pas à la visite de reprise lorsqu'il a prévenu téléphoniquement son employeur de son absence de son domicile et qui a été empêché de recevoir la mise en demeure de se rendre à la nouvelle visite de reprise. </a:t>
            </a:r>
          </a:p>
          <a:p>
            <a:pPr algn="just"/>
            <a:r>
              <a:rPr lang="fr-FR" dirty="0"/>
              <a:t>Selon la Cour de Cassation, ces faits démontrent qu'il n'avait pas délibérément cherché à faire obstruction au bon déroulement des visites médicales de reprise. Son licenciement pour faute grave est alors dénué de cause réelle et sérieuse (</a:t>
            </a:r>
            <a:r>
              <a:rPr lang="fr-FR" dirty="0" err="1"/>
              <a:t>Cass</a:t>
            </a:r>
            <a:r>
              <a:rPr lang="fr-FR" dirty="0"/>
              <a:t>. soc. 7 octobre 2015, n° 14-12.189).</a:t>
            </a:r>
          </a:p>
          <a:p>
            <a:endParaRPr lang="fr-FR" dirty="0"/>
          </a:p>
        </p:txBody>
      </p:sp>
    </p:spTree>
    <p:extLst>
      <p:ext uri="{BB962C8B-B14F-4D97-AF65-F5344CB8AC3E}">
        <p14:creationId xmlns:p14="http://schemas.microsoft.com/office/powerpoint/2010/main" val="885009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C3815D8-E1EA-419B-B485-02BB94C815B1}"/>
              </a:ext>
            </a:extLst>
          </p:cNvPr>
          <p:cNvSpPr>
            <a:spLocks noGrp="1"/>
          </p:cNvSpPr>
          <p:nvPr>
            <p:ph type="title"/>
          </p:nvPr>
        </p:nvSpPr>
        <p:spPr/>
        <p:txBody>
          <a:bodyPr/>
          <a:lstStyle/>
          <a:p>
            <a:pPr algn="ctr"/>
            <a:r>
              <a:rPr lang="fr-FR" dirty="0"/>
              <a:t>2 visites de reprise peuvent être exigées</a:t>
            </a:r>
          </a:p>
        </p:txBody>
      </p:sp>
      <p:sp>
        <p:nvSpPr>
          <p:cNvPr id="3" name="Espace réservé du contenu 2">
            <a:extLst>
              <a:ext uri="{FF2B5EF4-FFF2-40B4-BE49-F238E27FC236}">
                <a16:creationId xmlns:a16="http://schemas.microsoft.com/office/drawing/2014/main" xmlns="" id="{11BFCEED-0F8C-482E-AC80-74A509EA35E2}"/>
              </a:ext>
            </a:extLst>
          </p:cNvPr>
          <p:cNvSpPr>
            <a:spLocks noGrp="1"/>
          </p:cNvSpPr>
          <p:nvPr>
            <p:ph idx="1"/>
          </p:nvPr>
        </p:nvSpPr>
        <p:spPr/>
        <p:txBody>
          <a:bodyPr/>
          <a:lstStyle/>
          <a:p>
            <a:pPr algn="just"/>
            <a:r>
              <a:rPr lang="fr-FR" dirty="0"/>
              <a:t>Depuis le 1</a:t>
            </a:r>
            <a:r>
              <a:rPr lang="fr-FR" baseline="30000" dirty="0"/>
              <a:t>er</a:t>
            </a:r>
            <a:r>
              <a:rPr lang="fr-FR" dirty="0"/>
              <a:t> janvier 2017, une seule visite de reprise auprès du médecin du travail suffit pour constater l'inaptitude et déclencher la procédure adéquate. </a:t>
            </a:r>
          </a:p>
          <a:p>
            <a:pPr algn="just"/>
            <a:r>
              <a:rPr lang="fr-FR" dirty="0"/>
              <a:t>Ce n'est que si le médecin du travail l'estime nécessaire pour rassembler les éléments permettant de motiver sa décision, qu'un second examen est réalisé. </a:t>
            </a:r>
          </a:p>
          <a:p>
            <a:pPr algn="just"/>
            <a:r>
              <a:rPr lang="fr-FR" dirty="0"/>
              <a:t>Dans ce cas, ce second examen est réalisé dans un délai qui n'excède pas 15 jours après le premier examen et c'est après ce second examen que sera notifié l'avis d'inaptitude</a:t>
            </a:r>
          </a:p>
        </p:txBody>
      </p:sp>
    </p:spTree>
    <p:extLst>
      <p:ext uri="{BB962C8B-B14F-4D97-AF65-F5344CB8AC3E}">
        <p14:creationId xmlns:p14="http://schemas.microsoft.com/office/powerpoint/2010/main" val="210890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8EC03C9-35BE-43A0-9D9E-4CF348037A47}"/>
              </a:ext>
            </a:extLst>
          </p:cNvPr>
          <p:cNvSpPr>
            <a:spLocks noGrp="1"/>
          </p:cNvSpPr>
          <p:nvPr>
            <p:ph type="title"/>
          </p:nvPr>
        </p:nvSpPr>
        <p:spPr/>
        <p:txBody>
          <a:bodyPr/>
          <a:lstStyle/>
          <a:p>
            <a:pPr algn="ctr"/>
            <a:r>
              <a:rPr lang="fr-FR" dirty="0"/>
              <a:t>Le contenu de l’avis d’inaptitude</a:t>
            </a:r>
          </a:p>
        </p:txBody>
      </p:sp>
      <p:sp>
        <p:nvSpPr>
          <p:cNvPr id="3" name="Espace réservé du contenu 2">
            <a:extLst>
              <a:ext uri="{FF2B5EF4-FFF2-40B4-BE49-F238E27FC236}">
                <a16:creationId xmlns:a16="http://schemas.microsoft.com/office/drawing/2014/main" xmlns="" id="{D4C759CE-AF86-44E6-86AC-5296BB73BEBB}"/>
              </a:ext>
            </a:extLst>
          </p:cNvPr>
          <p:cNvSpPr>
            <a:spLocks noGrp="1"/>
          </p:cNvSpPr>
          <p:nvPr>
            <p:ph idx="1"/>
          </p:nvPr>
        </p:nvSpPr>
        <p:spPr/>
        <p:txBody>
          <a:bodyPr>
            <a:normAutofit lnSpcReduction="10000"/>
          </a:bodyPr>
          <a:lstStyle/>
          <a:p>
            <a:pPr algn="just"/>
            <a:r>
              <a:rPr lang="fr-FR" dirty="0"/>
              <a:t>Le médecin du travail ne peut constater l'inaptitude médicale du travailleur à son poste de travail qu'après avoir accompli les 4 actions suivantes :</a:t>
            </a:r>
          </a:p>
          <a:p>
            <a:pPr lvl="1" algn="just"/>
            <a:r>
              <a:rPr lang="fr-FR" dirty="0"/>
              <a:t>réaliser lui-même au moins un examen médical de l'intéressé accompagné le cas échéant des examens complémentaires, permettant un échange sur les mesures d'aménagement, d'adaptation ou de mutation de poste ou la nécessité de proposer un changement de poste ;</a:t>
            </a:r>
          </a:p>
          <a:p>
            <a:pPr lvl="1" algn="just"/>
            <a:r>
              <a:rPr lang="fr-FR" dirty="0"/>
              <a:t>réaliser lui-même ou faire réaliser une étude de ce poste ;</a:t>
            </a:r>
          </a:p>
          <a:p>
            <a:pPr lvl="1" algn="just"/>
            <a:r>
              <a:rPr lang="fr-FR" dirty="0"/>
              <a:t>réaliser lui-même ou faire réaliser une étude des conditions de travail dans l'entreprise et indiquer la date à laquelle la fiche d'entreprise a été actualisée ;</a:t>
            </a:r>
          </a:p>
          <a:p>
            <a:pPr lvl="1" algn="just"/>
            <a:r>
              <a:rPr lang="fr-FR" dirty="0"/>
              <a:t>réaliser lui-même un échange, par tout moyen, avec l'employeur.</a:t>
            </a:r>
          </a:p>
          <a:p>
            <a:endParaRPr lang="fr-FR" dirty="0"/>
          </a:p>
        </p:txBody>
      </p:sp>
    </p:spTree>
    <p:extLst>
      <p:ext uri="{BB962C8B-B14F-4D97-AF65-F5344CB8AC3E}">
        <p14:creationId xmlns:p14="http://schemas.microsoft.com/office/powerpoint/2010/main" val="2493729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806ADBF-7E49-4ABE-8326-0698AE7E7C6B}"/>
              </a:ext>
            </a:extLst>
          </p:cNvPr>
          <p:cNvSpPr>
            <a:spLocks noGrp="1"/>
          </p:cNvSpPr>
          <p:nvPr>
            <p:ph type="title"/>
          </p:nvPr>
        </p:nvSpPr>
        <p:spPr/>
        <p:txBody>
          <a:bodyPr/>
          <a:lstStyle/>
          <a:p>
            <a:pPr algn="ctr"/>
            <a:r>
              <a:rPr lang="fr-FR" dirty="0"/>
              <a:t>Contestation de l'avis d'inaptitude</a:t>
            </a:r>
          </a:p>
        </p:txBody>
      </p:sp>
      <p:sp>
        <p:nvSpPr>
          <p:cNvPr id="3" name="Espace réservé du contenu 2">
            <a:extLst>
              <a:ext uri="{FF2B5EF4-FFF2-40B4-BE49-F238E27FC236}">
                <a16:creationId xmlns:a16="http://schemas.microsoft.com/office/drawing/2014/main" xmlns="" id="{CBAEAD1F-E606-4B8A-B394-6C5AE50E3FAD}"/>
              </a:ext>
            </a:extLst>
          </p:cNvPr>
          <p:cNvSpPr>
            <a:spLocks noGrp="1"/>
          </p:cNvSpPr>
          <p:nvPr>
            <p:ph idx="1"/>
          </p:nvPr>
        </p:nvSpPr>
        <p:spPr/>
        <p:txBody>
          <a:bodyPr/>
          <a:lstStyle/>
          <a:p>
            <a:pPr algn="just"/>
            <a:r>
              <a:rPr lang="fr-FR" dirty="0"/>
              <a:t>Procédure de contestation de l'avis d'inaptitude depuis le 1</a:t>
            </a:r>
            <a:r>
              <a:rPr lang="fr-FR" baseline="30000" dirty="0"/>
              <a:t>er</a:t>
            </a:r>
            <a:r>
              <a:rPr lang="fr-FR" dirty="0"/>
              <a:t> janvier 2018 :</a:t>
            </a:r>
          </a:p>
          <a:p>
            <a:pPr algn="just"/>
            <a:r>
              <a:rPr lang="fr-FR" dirty="0"/>
              <a:t>Le salarié ou l'employeur peut saisir le conseil de prud'hommes selon la procédure «en la forme des référés» (renommée à compter du 1</a:t>
            </a:r>
            <a:r>
              <a:rPr lang="fr-FR" baseline="30000" dirty="0"/>
              <a:t>er</a:t>
            </a:r>
            <a:r>
              <a:rPr lang="fr-FR" dirty="0"/>
              <a:t> janvier 2020 : « procédure accélérée au fond ») d'une contestation :</a:t>
            </a:r>
          </a:p>
          <a:p>
            <a:pPr lvl="1" algn="just"/>
            <a:r>
              <a:rPr lang="fr-FR" dirty="0"/>
              <a:t>portant sur les avis, propositions, conclusions écrites ou indications émis par le médecin du travail reposant sur des éléments de nature médicale ;</a:t>
            </a:r>
          </a:p>
          <a:p>
            <a:pPr lvl="1" algn="just"/>
            <a:r>
              <a:rPr lang="fr-FR" dirty="0"/>
              <a:t>dans un délai de 15 jours à compter de leur notification.</a:t>
            </a:r>
          </a:p>
          <a:p>
            <a:endParaRPr lang="fr-FR" dirty="0"/>
          </a:p>
        </p:txBody>
      </p:sp>
    </p:spTree>
    <p:extLst>
      <p:ext uri="{BB962C8B-B14F-4D97-AF65-F5344CB8AC3E}">
        <p14:creationId xmlns:p14="http://schemas.microsoft.com/office/powerpoint/2010/main" val="2068781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A9B64F5-58CD-8C49-B49E-4A9444D1C0C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A3B67BF-4E43-6E40-9CF5-454A142CC998}"/>
              </a:ext>
            </a:extLst>
          </p:cNvPr>
          <p:cNvSpPr>
            <a:spLocks noGrp="1"/>
          </p:cNvSpPr>
          <p:nvPr>
            <p:ph idx="1"/>
          </p:nvPr>
        </p:nvSpPr>
        <p:spPr/>
        <p:txBody>
          <a:bodyPr>
            <a:normAutofit/>
          </a:bodyPr>
          <a:lstStyle/>
          <a:p>
            <a:pPr algn="just"/>
            <a:r>
              <a:rPr lang="fr-FR" dirty="0"/>
              <a:t>L'affaire est directement portée devant le conseil des prud'hommes (article L. 4624-7 du Code du travail) qui statue dans les conditions du référé en la forme  :</a:t>
            </a:r>
          </a:p>
          <a:p>
            <a:pPr lvl="1" algn="just"/>
            <a:r>
              <a:rPr lang="fr-FR" dirty="0"/>
              <a:t>l'audience se tient aux jours et heures habituels des référés ;</a:t>
            </a:r>
          </a:p>
          <a:p>
            <a:pPr lvl="1" algn="just"/>
            <a:r>
              <a:rPr lang="fr-FR" dirty="0"/>
              <a:t>le conseil de prud'hommes exerce les pouvoirs dont dispose la juridiction au fond et statue par ordonnance ayant autorité de la chose jugée ;</a:t>
            </a:r>
          </a:p>
          <a:p>
            <a:pPr lvl="1" algn="just"/>
            <a:r>
              <a:rPr lang="fr-FR" dirty="0"/>
              <a:t>l'ordonnance est exécutoire à titre provisoire, sauf si le conseil de prud'hommes en décide autrement ;</a:t>
            </a:r>
          </a:p>
          <a:p>
            <a:pPr lvl="1" algn="just"/>
            <a:r>
              <a:rPr lang="fr-FR" dirty="0"/>
              <a:t>la demande est formée par le demandeur (salarié ou employeur) par acte d'huissier de justice ou par requête.</a:t>
            </a:r>
          </a:p>
          <a:p>
            <a:endParaRPr lang="fr-FR" dirty="0"/>
          </a:p>
        </p:txBody>
      </p:sp>
    </p:spTree>
    <p:extLst>
      <p:ext uri="{BB962C8B-B14F-4D97-AF65-F5344CB8AC3E}">
        <p14:creationId xmlns:p14="http://schemas.microsoft.com/office/powerpoint/2010/main" val="30845842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82258FA-BF7C-4504-8396-07550C13FA4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0DFEA1F2-B561-4454-BC03-F3B76A4025A4}"/>
              </a:ext>
            </a:extLst>
          </p:cNvPr>
          <p:cNvSpPr>
            <a:spLocks noGrp="1"/>
          </p:cNvSpPr>
          <p:nvPr>
            <p:ph idx="1"/>
          </p:nvPr>
        </p:nvSpPr>
        <p:spPr/>
        <p:txBody>
          <a:bodyPr>
            <a:normAutofit/>
          </a:bodyPr>
          <a:lstStyle/>
          <a:p>
            <a:pPr algn="just"/>
            <a:endParaRPr lang="fr-FR" dirty="0"/>
          </a:p>
          <a:p>
            <a:pPr algn="just"/>
            <a:r>
              <a:rPr lang="fr-FR" dirty="0"/>
              <a:t>Suppression de l’obligation de désigner un médecin expert.</a:t>
            </a:r>
          </a:p>
          <a:p>
            <a:pPr algn="just"/>
            <a:endParaRPr lang="fr-FR" dirty="0"/>
          </a:p>
          <a:p>
            <a:pPr algn="just"/>
            <a:r>
              <a:rPr lang="fr-FR" dirty="0"/>
              <a:t>C'est le conseil de prud'hommes lui-même, en la forme des référés, qui décide désormais comment exécuter la mesure d'instruction.</a:t>
            </a:r>
          </a:p>
          <a:p>
            <a:pPr algn="just"/>
            <a:endParaRPr lang="fr-FR" dirty="0"/>
          </a:p>
          <a:p>
            <a:pPr algn="just"/>
            <a:r>
              <a:rPr lang="fr-FR" dirty="0"/>
              <a:t>Recours facultatif au médecin inspecteur du travail.</a:t>
            </a:r>
          </a:p>
        </p:txBody>
      </p:sp>
    </p:spTree>
    <p:extLst>
      <p:ext uri="{BB962C8B-B14F-4D97-AF65-F5344CB8AC3E}">
        <p14:creationId xmlns:p14="http://schemas.microsoft.com/office/powerpoint/2010/main" val="1137896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F0B609D-E066-4E9C-80A9-12ECEE24888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1DAD351-07A6-48C7-ABDD-9D9A4BCECBB0}"/>
              </a:ext>
            </a:extLst>
          </p:cNvPr>
          <p:cNvSpPr>
            <a:spLocks noGrp="1"/>
          </p:cNvSpPr>
          <p:nvPr>
            <p:ph idx="1"/>
          </p:nvPr>
        </p:nvSpPr>
        <p:spPr/>
        <p:txBody>
          <a:bodyPr>
            <a:normAutofit fontScale="92500" lnSpcReduction="10000"/>
          </a:bodyPr>
          <a:lstStyle/>
          <a:p>
            <a:pPr algn="just"/>
            <a:r>
              <a:rPr lang="fr-FR" dirty="0"/>
              <a:t>Le conseil de prud'hommes peut confier toute mesure d'instruction au médecin inspecteur du travail territorialement compétent pour l'éclairer sur les questions de fait relevant de sa compétence.</a:t>
            </a:r>
          </a:p>
          <a:p>
            <a:pPr algn="just"/>
            <a:r>
              <a:rPr lang="fr-FR" dirty="0"/>
              <a:t>La désignation du médecin inspecteur du travail </a:t>
            </a:r>
            <a:r>
              <a:rPr lang="fr-FR" u="sng" dirty="0"/>
              <a:t>n'est qu'une faculté</a:t>
            </a:r>
            <a:r>
              <a:rPr lang="fr-FR" dirty="0"/>
              <a:t>.</a:t>
            </a:r>
          </a:p>
          <a:p>
            <a:pPr algn="just"/>
            <a:r>
              <a:rPr lang="fr-FR" dirty="0"/>
              <a:t>Si le médecin inspecteur du travail territorialement compétent n'est pas disponible ou est récusé, un autre médecin inspecteur du travail peut être désigné.</a:t>
            </a:r>
          </a:p>
          <a:p>
            <a:pPr algn="just"/>
            <a:r>
              <a:rPr lang="fr-FR" dirty="0"/>
              <a:t>Les honoraires et frais sont réglés d'après le tarif fixé par arrêté, soit 8 fois le coût de la consultation au cabinet majorée de la majoration pour le médecin généraliste.</a:t>
            </a:r>
          </a:p>
          <a:p>
            <a:pPr algn="just"/>
            <a:r>
              <a:rPr lang="fr-FR" dirty="0"/>
              <a:t>Le médecin du travail doit toujours être informé de la contestation.</a:t>
            </a:r>
          </a:p>
          <a:p>
            <a:endParaRPr lang="fr-FR" dirty="0"/>
          </a:p>
        </p:txBody>
      </p:sp>
    </p:spTree>
    <p:extLst>
      <p:ext uri="{BB962C8B-B14F-4D97-AF65-F5344CB8AC3E}">
        <p14:creationId xmlns:p14="http://schemas.microsoft.com/office/powerpoint/2010/main" val="27013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F93AD6D-E064-496D-9DAD-30F633744BA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019FF749-EC06-49A9-B39A-04463139C2D7}"/>
              </a:ext>
            </a:extLst>
          </p:cNvPr>
          <p:cNvSpPr>
            <a:spLocks noGrp="1"/>
          </p:cNvSpPr>
          <p:nvPr>
            <p:ph idx="1"/>
          </p:nvPr>
        </p:nvSpPr>
        <p:spPr/>
        <p:txBody>
          <a:bodyPr/>
          <a:lstStyle/>
          <a:p>
            <a:pPr algn="just"/>
            <a:r>
              <a:rPr lang="fr-FR" dirty="0"/>
              <a:t>La décision de la formation de référé suite au rapport remis par le médecin-expert se substitue aux éléments de nature médicale de l'avis d' (in) aptitude contesté </a:t>
            </a:r>
          </a:p>
          <a:p>
            <a:pPr algn="just"/>
            <a:r>
              <a:rPr lang="fr-FR" dirty="0"/>
              <a:t>Les honoraires et frais d'expertise peuvent ne pas être mis à la charge de la partie perdante, en tout ou partie. </a:t>
            </a:r>
          </a:p>
          <a:p>
            <a:pPr algn="just"/>
            <a:r>
              <a:rPr lang="fr-FR" dirty="0"/>
              <a:t>C'est le conseil de prud'hommes qui le décide ; il ne peut le faire que si l'action en justice n'est pas dilatoire ou abusive.</a:t>
            </a:r>
          </a:p>
        </p:txBody>
      </p:sp>
    </p:spTree>
    <p:extLst>
      <p:ext uri="{BB962C8B-B14F-4D97-AF65-F5344CB8AC3E}">
        <p14:creationId xmlns:p14="http://schemas.microsoft.com/office/powerpoint/2010/main" val="820709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2B03FCF-622D-7245-9903-7B3D475BB56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6E8A1D5-8618-A140-98FC-7E1D175E4CB3}"/>
              </a:ext>
            </a:extLst>
          </p:cNvPr>
          <p:cNvSpPr>
            <a:spLocks noGrp="1"/>
          </p:cNvSpPr>
          <p:nvPr>
            <p:ph idx="1"/>
          </p:nvPr>
        </p:nvSpPr>
        <p:spPr/>
        <p:txBody>
          <a:bodyPr/>
          <a:lstStyle/>
          <a:p>
            <a:pPr algn="just"/>
            <a:r>
              <a:rPr lang="fr-FR" dirty="0"/>
              <a:t>Avant le 1</a:t>
            </a:r>
            <a:r>
              <a:rPr lang="fr-FR" baseline="30000" dirty="0"/>
              <a:t>er </a:t>
            </a:r>
            <a:r>
              <a:rPr lang="fr-FR" dirty="0"/>
              <a:t>janvier 2017, la Cour de cassation considérait qu'à défaut de contestation de l'avis d'aptitude ou d'inaptitude dans le délai requis, l'avis du médecin du travail sur l'aptitude du salarié à occuper un poste de travail s'imposait aux parties (employeur et salarié) ; cet avis ne pouvait plus être contesté ultérieurement devant le conseil des prud'hommes.</a:t>
            </a:r>
          </a:p>
          <a:p>
            <a:pPr algn="just"/>
            <a:r>
              <a:rPr lang="fr-FR" dirty="0"/>
              <a:t>En conséquence, en l'absence de contestation dans le délai imparti, l'avis d' (in) aptitude initial ne pouvait plus être contesté et s'imposait aux juges et aux parties (Cass. soc. 21 septembre 2017, n° 16-16.549).</a:t>
            </a:r>
          </a:p>
          <a:p>
            <a:pPr algn="just"/>
            <a:r>
              <a:rPr lang="fr-FR" dirty="0"/>
              <a:t>A priori cette jurisprudence est toujours applicable.</a:t>
            </a:r>
          </a:p>
        </p:txBody>
      </p:sp>
    </p:spTree>
    <p:extLst>
      <p:ext uri="{BB962C8B-B14F-4D97-AF65-F5344CB8AC3E}">
        <p14:creationId xmlns:p14="http://schemas.microsoft.com/office/powerpoint/2010/main" val="265515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ADDDD26-D252-43C7-8345-50209EC92A4F}"/>
              </a:ext>
            </a:extLst>
          </p:cNvPr>
          <p:cNvSpPr>
            <a:spLocks noGrp="1"/>
          </p:cNvSpPr>
          <p:nvPr>
            <p:ph type="title"/>
          </p:nvPr>
        </p:nvSpPr>
        <p:spPr/>
        <p:txBody>
          <a:bodyPr/>
          <a:lstStyle/>
          <a:p>
            <a:pPr algn="ctr"/>
            <a:r>
              <a:rPr lang="fr-FR" dirty="0"/>
              <a:t>Le cas particulier des salariés protégés</a:t>
            </a:r>
          </a:p>
        </p:txBody>
      </p:sp>
      <p:sp>
        <p:nvSpPr>
          <p:cNvPr id="3" name="Espace réservé du contenu 2">
            <a:extLst>
              <a:ext uri="{FF2B5EF4-FFF2-40B4-BE49-F238E27FC236}">
                <a16:creationId xmlns:a16="http://schemas.microsoft.com/office/drawing/2014/main" xmlns="" id="{DDE26585-16C3-4250-AE2C-9937DA90EC0E}"/>
              </a:ext>
            </a:extLst>
          </p:cNvPr>
          <p:cNvSpPr>
            <a:spLocks noGrp="1"/>
          </p:cNvSpPr>
          <p:nvPr>
            <p:ph idx="1"/>
          </p:nvPr>
        </p:nvSpPr>
        <p:spPr/>
        <p:txBody>
          <a:bodyPr>
            <a:normAutofit lnSpcReduction="10000"/>
          </a:bodyPr>
          <a:lstStyle/>
          <a:p>
            <a:pPr algn="just"/>
            <a:r>
              <a:rPr lang="fr-FR" dirty="0"/>
              <a:t>Pour les salariés protégés, le licenciement pour inaptitude obéit également à un régime juridique spécifique. </a:t>
            </a:r>
          </a:p>
          <a:p>
            <a:pPr algn="just"/>
            <a:r>
              <a:rPr lang="fr-FR" dirty="0"/>
              <a:t>Comme pour tout licenciement d'un salarié protégé, l'autorisation préalable de l'inspection du travail est requise en cas de licenciement pour inaptitude. </a:t>
            </a:r>
          </a:p>
          <a:p>
            <a:pPr algn="just"/>
            <a:r>
              <a:rPr lang="fr-FR" dirty="0"/>
              <a:t>Ce licenciement relève de la compétence du juge administratif. </a:t>
            </a:r>
          </a:p>
          <a:p>
            <a:pPr algn="just"/>
            <a:r>
              <a:rPr lang="fr-FR" dirty="0"/>
              <a:t>Toutefois, le salarié peut faire valoir devant les juridictions judiciaires tous les droits résultant de l'origine de l'inaptitude lorsqu'il attribue un manquement de l'employeur à ses obligations, notamment lorsque le salarié invoque le harcèlement de l'employeur comme cause du licenciement (Cass. soc. 27 nov. 2013, n° 12-20301).</a:t>
            </a:r>
          </a:p>
        </p:txBody>
      </p:sp>
    </p:spTree>
    <p:extLst>
      <p:ext uri="{BB962C8B-B14F-4D97-AF65-F5344CB8AC3E}">
        <p14:creationId xmlns:p14="http://schemas.microsoft.com/office/powerpoint/2010/main" val="8357399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F329EC8-DA57-4767-9C51-50ACE596E26E}"/>
              </a:ext>
            </a:extLst>
          </p:cNvPr>
          <p:cNvSpPr>
            <a:spLocks noGrp="1"/>
          </p:cNvSpPr>
          <p:nvPr>
            <p:ph type="title"/>
          </p:nvPr>
        </p:nvSpPr>
        <p:spPr/>
        <p:txBody>
          <a:bodyPr/>
          <a:lstStyle/>
          <a:p>
            <a:pPr algn="ctr"/>
            <a:r>
              <a:rPr lang="fr-FR" dirty="0"/>
              <a:t>Le statut du salarié après l’avis d’inaptitude</a:t>
            </a:r>
          </a:p>
        </p:txBody>
      </p:sp>
      <p:sp>
        <p:nvSpPr>
          <p:cNvPr id="3" name="Espace réservé du contenu 2">
            <a:extLst>
              <a:ext uri="{FF2B5EF4-FFF2-40B4-BE49-F238E27FC236}">
                <a16:creationId xmlns:a16="http://schemas.microsoft.com/office/drawing/2014/main" xmlns="" id="{DFBFCF7C-E884-42A0-A87B-3005CB1C0C7A}"/>
              </a:ext>
            </a:extLst>
          </p:cNvPr>
          <p:cNvSpPr>
            <a:spLocks noGrp="1"/>
          </p:cNvSpPr>
          <p:nvPr>
            <p:ph idx="1"/>
          </p:nvPr>
        </p:nvSpPr>
        <p:spPr/>
        <p:txBody>
          <a:bodyPr/>
          <a:lstStyle/>
          <a:p>
            <a:pPr algn="just"/>
            <a:r>
              <a:rPr lang="fr-FR" dirty="0"/>
              <a:t>Lorsque le salarié est déclaré inapte, il n'est plus tenu de se présenter sur son lieu de travail. </a:t>
            </a:r>
          </a:p>
          <a:p>
            <a:pPr algn="just"/>
            <a:r>
              <a:rPr lang="fr-FR" dirty="0"/>
              <a:t>Le fait pour un salarié de ne pas se présenter sur le lieu de travail après la constatation de son inaptitude à tout poste dans l'entreprise ne constitue pas une faute (Cass. soc. 13 juillet 2005, n° 03-44.980).</a:t>
            </a:r>
          </a:p>
          <a:p>
            <a:pPr algn="just"/>
            <a:r>
              <a:rPr lang="fr-FR" dirty="0"/>
              <a:t>Le salarié n'est pas rémunéré au cours du délai de reclassement d'un mois, sauf s'il est reclassé. </a:t>
            </a:r>
          </a:p>
        </p:txBody>
      </p:sp>
    </p:spTree>
    <p:extLst>
      <p:ext uri="{BB962C8B-B14F-4D97-AF65-F5344CB8AC3E}">
        <p14:creationId xmlns:p14="http://schemas.microsoft.com/office/powerpoint/2010/main" val="18504725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00C84DF2-9706-A74D-BDB2-9863037A048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61482A9-2B61-432F-8678-ADCA8607C011}"/>
              </a:ext>
            </a:extLst>
          </p:cNvPr>
          <p:cNvSpPr>
            <a:spLocks noGrp="1"/>
          </p:cNvSpPr>
          <p:nvPr>
            <p:ph idx="4294967295"/>
          </p:nvPr>
        </p:nvSpPr>
        <p:spPr>
          <a:xfrm>
            <a:off x="838200" y="1901825"/>
            <a:ext cx="10515600" cy="4351338"/>
          </a:xfrm>
        </p:spPr>
        <p:txBody>
          <a:bodyPr>
            <a:normAutofit/>
          </a:bodyPr>
          <a:lstStyle/>
          <a:p>
            <a:pPr algn="just"/>
            <a:r>
              <a:rPr lang="fr-FR" b="1" dirty="0"/>
              <a:t>En résumé, seul le médecin du travail peut constater l'inaptitude du salarié à reprendre l'emploi qu'il occupe.</a:t>
            </a:r>
          </a:p>
          <a:p>
            <a:pPr algn="just"/>
            <a:r>
              <a:rPr lang="fr-FR" dirty="0"/>
              <a:t>Il ne peut déclarer un salarié inapte à son poste :</a:t>
            </a:r>
          </a:p>
          <a:p>
            <a:pPr lvl="1" algn="just"/>
            <a:r>
              <a:rPr lang="fr-FR" dirty="0"/>
              <a:t>qu'après avoir réalisé au moins un examen médical du salarié, avoir procédé ou fait procéder à une étude de poste, avoir réalisé ou fait réaliser une étude des conditions de travail dans l'établissement et après avoir échangé avec l'employeur ;</a:t>
            </a:r>
          </a:p>
          <a:p>
            <a:pPr lvl="1" algn="just"/>
            <a:r>
              <a:rPr lang="fr-FR" dirty="0"/>
              <a:t>et s'il constate qu'aucune mesure d'aménagement, d'adaptation ou de transformation du poste de travail occupé n'est possible et que l'état de santé du salarié justifie un changement de poste.</a:t>
            </a:r>
          </a:p>
          <a:p>
            <a:endParaRPr lang="fr-FR" dirty="0"/>
          </a:p>
        </p:txBody>
      </p:sp>
    </p:spTree>
    <p:extLst>
      <p:ext uri="{BB962C8B-B14F-4D97-AF65-F5344CB8AC3E}">
        <p14:creationId xmlns:p14="http://schemas.microsoft.com/office/powerpoint/2010/main" val="29905274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9FD8326-F2C0-4345-BF00-E92019755B36}"/>
              </a:ext>
            </a:extLst>
          </p:cNvPr>
          <p:cNvSpPr>
            <a:spLocks noGrp="1"/>
          </p:cNvSpPr>
          <p:nvPr>
            <p:ph type="title"/>
          </p:nvPr>
        </p:nvSpPr>
        <p:spPr>
          <a:xfrm>
            <a:off x="1041400" y="2600325"/>
            <a:ext cx="10515600" cy="1325563"/>
          </a:xfrm>
        </p:spPr>
        <p:txBody>
          <a:bodyPr/>
          <a:lstStyle/>
          <a:p>
            <a:pPr algn="ctr"/>
            <a:r>
              <a:rPr lang="fr-FR" dirty="0"/>
              <a:t>III. L’obligation de reclassement du salarié inapte</a:t>
            </a:r>
          </a:p>
        </p:txBody>
      </p:sp>
    </p:spTree>
    <p:extLst>
      <p:ext uri="{BB962C8B-B14F-4D97-AF65-F5344CB8AC3E}">
        <p14:creationId xmlns:p14="http://schemas.microsoft.com/office/powerpoint/2010/main" val="12531384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25FC1E2-511E-451B-A47C-49D3EE2FC056}"/>
              </a:ext>
            </a:extLst>
          </p:cNvPr>
          <p:cNvSpPr>
            <a:spLocks noGrp="1"/>
          </p:cNvSpPr>
          <p:nvPr>
            <p:ph type="title"/>
          </p:nvPr>
        </p:nvSpPr>
        <p:spPr/>
        <p:txBody>
          <a:bodyPr/>
          <a:lstStyle/>
          <a:p>
            <a:pPr algn="ctr"/>
            <a:r>
              <a:rPr lang="fr-FR" dirty="0"/>
              <a:t>Une obligation pour l’employeur</a:t>
            </a:r>
          </a:p>
        </p:txBody>
      </p:sp>
      <p:sp>
        <p:nvSpPr>
          <p:cNvPr id="3" name="Espace réservé du contenu 2">
            <a:extLst>
              <a:ext uri="{FF2B5EF4-FFF2-40B4-BE49-F238E27FC236}">
                <a16:creationId xmlns:a16="http://schemas.microsoft.com/office/drawing/2014/main" xmlns="" id="{411C66BD-1A85-4417-B12B-E7F5DADF0112}"/>
              </a:ext>
            </a:extLst>
          </p:cNvPr>
          <p:cNvSpPr>
            <a:spLocks noGrp="1"/>
          </p:cNvSpPr>
          <p:nvPr>
            <p:ph idx="1"/>
          </p:nvPr>
        </p:nvSpPr>
        <p:spPr/>
        <p:txBody>
          <a:bodyPr>
            <a:normAutofit/>
          </a:bodyPr>
          <a:lstStyle/>
          <a:p>
            <a:pPr algn="just"/>
            <a:r>
              <a:rPr lang="fr-FR" dirty="0"/>
              <a:t>L'employeur est tenu de proposer au salarié déclaré inapte un autre poste approprié à ses capacités : </a:t>
            </a:r>
          </a:p>
          <a:p>
            <a:pPr lvl="1" algn="just"/>
            <a:r>
              <a:rPr lang="fr-FR" dirty="0"/>
              <a:t>après avis des délégués du personnel (ou, le cas échéant, CSE) (ou le cas échéant du comité social et économique), s'ils existent dans l'entreprise, que l'inaptitude soit professionnelle ou, depuis le 1</a:t>
            </a:r>
            <a:r>
              <a:rPr lang="fr-FR" baseline="30000" dirty="0"/>
              <a:t>er</a:t>
            </a:r>
            <a:r>
              <a:rPr lang="fr-FR" dirty="0"/>
              <a:t> janvier 2017, que l'inaptitude soit non professionnelle  </a:t>
            </a:r>
          </a:p>
          <a:p>
            <a:pPr lvl="1" algn="just"/>
            <a:r>
              <a:rPr lang="fr-FR" dirty="0"/>
              <a:t>en tenant compte des conclusions écrites du médecin du travail et des indications qu'il formule sur la capacité du salarié à exercer l'une des tâches existantes dans l'entreprise ;</a:t>
            </a:r>
          </a:p>
          <a:p>
            <a:pPr lvl="1" algn="just"/>
            <a:r>
              <a:rPr lang="fr-FR" dirty="0"/>
              <a:t>et aussi comparable que possible au poste précédemment occupé, au besoin par la mise en œuvre de mesures telles qu'aménagements, adaptations ou transformations de postes existants.</a:t>
            </a:r>
          </a:p>
          <a:p>
            <a:endParaRPr lang="fr-FR" dirty="0"/>
          </a:p>
          <a:p>
            <a:endParaRPr lang="fr-FR" dirty="0"/>
          </a:p>
          <a:p>
            <a:endParaRPr lang="fr-FR" dirty="0"/>
          </a:p>
        </p:txBody>
      </p:sp>
    </p:spTree>
    <p:extLst>
      <p:ext uri="{BB962C8B-B14F-4D97-AF65-F5344CB8AC3E}">
        <p14:creationId xmlns:p14="http://schemas.microsoft.com/office/powerpoint/2010/main" val="14527230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BF5E997D-1913-5D41-9C2E-49041F45E02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82D55BC6-D037-C440-8394-8180B2459141}"/>
              </a:ext>
            </a:extLst>
          </p:cNvPr>
          <p:cNvSpPr>
            <a:spLocks noGrp="1"/>
          </p:cNvSpPr>
          <p:nvPr>
            <p:ph idx="1"/>
          </p:nvPr>
        </p:nvSpPr>
        <p:spPr/>
        <p:txBody>
          <a:bodyPr/>
          <a:lstStyle/>
          <a:p>
            <a:pPr algn="just"/>
            <a:endParaRPr lang="fr-FR" dirty="0"/>
          </a:p>
          <a:p>
            <a:pPr algn="just"/>
            <a:endParaRPr lang="fr-FR" dirty="0"/>
          </a:p>
          <a:p>
            <a:pPr algn="just"/>
            <a:r>
              <a:rPr lang="fr-FR" dirty="0"/>
              <a:t>Cette obligation de reclassement concerne l'inaptitude consécutive à une maladie ou un accident non professionnel ainsi que l'inaptitude consécutive à un accident du travail ou une maladie professionnelle.</a:t>
            </a:r>
          </a:p>
          <a:p>
            <a:pPr algn="just"/>
            <a:r>
              <a:rPr lang="fr-FR" dirty="0"/>
              <a:t>Le contenu de l'obligation de reclassement est identique dans les 2 situations.</a:t>
            </a:r>
          </a:p>
          <a:p>
            <a:endParaRPr lang="fr-FR" dirty="0"/>
          </a:p>
        </p:txBody>
      </p:sp>
    </p:spTree>
    <p:extLst>
      <p:ext uri="{BB962C8B-B14F-4D97-AF65-F5344CB8AC3E}">
        <p14:creationId xmlns:p14="http://schemas.microsoft.com/office/powerpoint/2010/main" val="218078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BD8149E-0D70-944B-8213-90AB043AFFA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EDB950C-7AC8-B24F-9BC0-7EEEC8B84614}"/>
              </a:ext>
            </a:extLst>
          </p:cNvPr>
          <p:cNvSpPr>
            <a:spLocks noGrp="1"/>
          </p:cNvSpPr>
          <p:nvPr>
            <p:ph idx="1"/>
          </p:nvPr>
        </p:nvSpPr>
        <p:spPr/>
        <p:txBody>
          <a:bodyPr/>
          <a:lstStyle/>
          <a:p>
            <a:pPr algn="just"/>
            <a:endParaRPr lang="fr-FR" dirty="0"/>
          </a:p>
          <a:p>
            <a:pPr algn="just"/>
            <a:endParaRPr lang="fr-FR" dirty="0"/>
          </a:p>
          <a:p>
            <a:pPr algn="just"/>
            <a:r>
              <a:rPr lang="fr-FR" dirty="0"/>
              <a:t>Jusqu'à la loi n° 2015-994 du 17 août 2015, dite loi Rebsamen, le seul motif de licenciement pour inaptitude recevable était l'impossibilité de reclassement .</a:t>
            </a:r>
          </a:p>
          <a:p>
            <a:pPr algn="just"/>
            <a:r>
              <a:rPr lang="fr-FR" dirty="0"/>
              <a:t>Il était donc exigé que l'employeur démontre qu'il avait respecté son obligation de reclassement et que malgré tous ses efforts de recherches, aucun poste ne pouvait être proposé au salarié. </a:t>
            </a:r>
          </a:p>
        </p:txBody>
      </p:sp>
    </p:spTree>
    <p:extLst>
      <p:ext uri="{BB962C8B-B14F-4D97-AF65-F5344CB8AC3E}">
        <p14:creationId xmlns:p14="http://schemas.microsoft.com/office/powerpoint/2010/main" val="3520489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BC13271-5478-7641-854F-849793FB5913}"/>
              </a:ext>
            </a:extLst>
          </p:cNvPr>
          <p:cNvSpPr>
            <a:spLocks noGrp="1"/>
          </p:cNvSpPr>
          <p:nvPr>
            <p:ph type="title"/>
          </p:nvPr>
        </p:nvSpPr>
        <p:spPr/>
        <p:txBody>
          <a:bodyPr/>
          <a:lstStyle/>
          <a:p>
            <a:pPr algn="ctr"/>
            <a:r>
              <a:rPr lang="fr-FR" dirty="0"/>
              <a:t>Deux cas de dispense depuis le 1</a:t>
            </a:r>
            <a:r>
              <a:rPr lang="fr-FR" baseline="30000" dirty="0"/>
              <a:t>er</a:t>
            </a:r>
            <a:r>
              <a:rPr lang="fr-FR" dirty="0"/>
              <a:t> janvier 2017</a:t>
            </a:r>
          </a:p>
        </p:txBody>
      </p:sp>
      <p:sp>
        <p:nvSpPr>
          <p:cNvPr id="3" name="Espace réservé du contenu 2">
            <a:extLst>
              <a:ext uri="{FF2B5EF4-FFF2-40B4-BE49-F238E27FC236}">
                <a16:creationId xmlns:a16="http://schemas.microsoft.com/office/drawing/2014/main" xmlns="" id="{4C886B0E-C693-D548-B781-60FA358EFEFB}"/>
              </a:ext>
            </a:extLst>
          </p:cNvPr>
          <p:cNvSpPr>
            <a:spLocks noGrp="1"/>
          </p:cNvSpPr>
          <p:nvPr>
            <p:ph idx="1"/>
          </p:nvPr>
        </p:nvSpPr>
        <p:spPr/>
        <p:txBody>
          <a:bodyPr>
            <a:normAutofit lnSpcReduction="10000"/>
          </a:bodyPr>
          <a:lstStyle/>
          <a:p>
            <a:pPr algn="just"/>
            <a:r>
              <a:rPr lang="fr-FR" dirty="0"/>
              <a:t>L'employeur est désormais dispensé de rechercher un reclassement dans 2 cas bien précis, applicables quel que soit le statut du salarié, lorsque l'avis d'inaptitude indique expressément que :</a:t>
            </a:r>
          </a:p>
          <a:p>
            <a:pPr lvl="1" algn="just"/>
            <a:r>
              <a:rPr lang="fr-FR" dirty="0"/>
              <a:t>« </a:t>
            </a:r>
            <a:r>
              <a:rPr lang="fr-FR" i="1" dirty="0"/>
              <a:t>tout maintien du salarié dans un emploi serait gravement préjudiciable à sa santé</a:t>
            </a:r>
            <a:r>
              <a:rPr lang="fr-FR" dirty="0"/>
              <a:t> ». </a:t>
            </a:r>
          </a:p>
          <a:p>
            <a:pPr lvl="2" algn="just"/>
            <a:r>
              <a:rPr lang="fr-FR" dirty="0"/>
              <a:t>Cette exonération existe depuis le 19 août 2015 en cas d'inaptitude d'origine professionnelle et a été étendue à l'inaptitude non professionnelle depuis le 1</a:t>
            </a:r>
            <a:r>
              <a:rPr lang="fr-FR" baseline="30000" dirty="0"/>
              <a:t>er</a:t>
            </a:r>
            <a:r>
              <a:rPr lang="fr-FR" dirty="0"/>
              <a:t> janvier 2017.</a:t>
            </a:r>
          </a:p>
          <a:p>
            <a:pPr lvl="1" algn="just"/>
            <a:r>
              <a:rPr lang="fr-FR" dirty="0"/>
              <a:t>« </a:t>
            </a:r>
            <a:r>
              <a:rPr lang="fr-FR" i="1" dirty="0"/>
              <a:t>l'état de santé du salarié fait obstacle à tout reclassement dans un emploi</a:t>
            </a:r>
            <a:r>
              <a:rPr lang="fr-FR" dirty="0"/>
              <a:t> ».</a:t>
            </a:r>
          </a:p>
          <a:p>
            <a:pPr algn="just"/>
            <a:r>
              <a:rPr lang="fr-FR" b="1" dirty="0"/>
              <a:t> </a:t>
            </a:r>
            <a:r>
              <a:rPr lang="fr-FR" dirty="0"/>
              <a:t>Il existe depuis le 1</a:t>
            </a:r>
            <a:r>
              <a:rPr lang="fr-FR" baseline="30000" dirty="0"/>
              <a:t>er</a:t>
            </a:r>
            <a:r>
              <a:rPr lang="fr-FR" dirty="0"/>
              <a:t> janvier 2019 une autre exception à l'obligation de reclassement liée au statut du salarié : l'inaptitude d'un salarié en contrat d'apprentissage.</a:t>
            </a:r>
          </a:p>
        </p:txBody>
      </p:sp>
    </p:spTree>
    <p:extLst>
      <p:ext uri="{BB962C8B-B14F-4D97-AF65-F5344CB8AC3E}">
        <p14:creationId xmlns:p14="http://schemas.microsoft.com/office/powerpoint/2010/main" val="9178693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23F0050-05F1-FE41-9BB3-2616956B9A52}"/>
              </a:ext>
            </a:extLst>
          </p:cNvPr>
          <p:cNvSpPr>
            <a:spLocks noGrp="1"/>
          </p:cNvSpPr>
          <p:nvPr>
            <p:ph type="title"/>
          </p:nvPr>
        </p:nvSpPr>
        <p:spPr>
          <a:xfrm>
            <a:off x="838200" y="365125"/>
            <a:ext cx="10515600" cy="1325563"/>
          </a:xfrm>
        </p:spPr>
        <p:txBody>
          <a:bodyPr>
            <a:noAutofit/>
          </a:bodyPr>
          <a:lstStyle/>
          <a:p>
            <a:pPr algn="ctr"/>
            <a:r>
              <a:rPr lang="fr-FR" sz="3200" dirty="0"/>
              <a:t>En cas d'inaptitude à tout emploi ou tout poste en l'absence de l'une des deux mentions de dispense de reclassement sur l'avis</a:t>
            </a:r>
            <a:r>
              <a:rPr lang="fr-FR" sz="2000" dirty="0"/>
              <a:t> </a:t>
            </a:r>
            <a:endParaRPr lang="fr-FR" sz="3200" dirty="0"/>
          </a:p>
        </p:txBody>
      </p:sp>
      <p:sp>
        <p:nvSpPr>
          <p:cNvPr id="3" name="Espace réservé du contenu 2">
            <a:extLst>
              <a:ext uri="{FF2B5EF4-FFF2-40B4-BE49-F238E27FC236}">
                <a16:creationId xmlns:a16="http://schemas.microsoft.com/office/drawing/2014/main" xmlns="" id="{057816E5-4B52-834C-9DC7-13F6604B4BCB}"/>
              </a:ext>
            </a:extLst>
          </p:cNvPr>
          <p:cNvSpPr>
            <a:spLocks noGrp="1"/>
          </p:cNvSpPr>
          <p:nvPr>
            <p:ph idx="1"/>
          </p:nvPr>
        </p:nvSpPr>
        <p:spPr/>
        <p:txBody>
          <a:bodyPr>
            <a:normAutofit lnSpcReduction="10000"/>
          </a:bodyPr>
          <a:lstStyle/>
          <a:p>
            <a:pPr algn="just"/>
            <a:r>
              <a:rPr lang="fr-FR" dirty="0"/>
              <a:t>Sauf si l'avis d'inaptitude précise </a:t>
            </a:r>
            <a:r>
              <a:rPr lang="fr-FR" u="sng" dirty="0"/>
              <a:t>expressément</a:t>
            </a:r>
            <a:r>
              <a:rPr lang="fr-FR" dirty="0"/>
              <a:t> l’un des deux cas de dispense, l'avis du médecin du travail concluant à l'inaptitude du salarié à tout emploi dans l'entreprise et à l'impossibilité de son reclassement dans l'entreprise, ne dispense pas l'employeur : </a:t>
            </a:r>
          </a:p>
          <a:p>
            <a:pPr lvl="1" algn="just"/>
            <a:r>
              <a:rPr lang="fr-FR" dirty="0"/>
              <a:t>de rechercher une possibilité de reclassement au sein de l'entreprise et, le cas échéant, au sein du groupe auquel elle appartient (</a:t>
            </a:r>
            <a:r>
              <a:rPr lang="fr-FR" dirty="0" err="1"/>
              <a:t>Cass</a:t>
            </a:r>
            <a:r>
              <a:rPr lang="fr-FR" dirty="0"/>
              <a:t>. soc. 10 février 2016, n° 14-16) ;</a:t>
            </a:r>
          </a:p>
          <a:p>
            <a:pPr lvl="1" algn="just"/>
            <a:r>
              <a:rPr lang="fr-FR" dirty="0"/>
              <a:t>au besoin, par la mise en œuvre de mesures telles qu'aménagements, adaptations ou transformations de poste de travail (</a:t>
            </a:r>
            <a:r>
              <a:rPr lang="fr-FR" dirty="0" err="1"/>
              <a:t>Cass</a:t>
            </a:r>
            <a:r>
              <a:rPr lang="fr-FR" dirty="0"/>
              <a:t>. soc. 2 novembre 2016, n° 15-21.948) ;</a:t>
            </a:r>
          </a:p>
          <a:p>
            <a:pPr lvl="1" algn="just"/>
            <a:r>
              <a:rPr lang="fr-FR" dirty="0"/>
              <a:t>et de l'obligation de consulter les délégués du personnel (ou, le cas échéant, CSE) .</a:t>
            </a:r>
          </a:p>
        </p:txBody>
      </p:sp>
    </p:spTree>
    <p:extLst>
      <p:ext uri="{BB962C8B-B14F-4D97-AF65-F5344CB8AC3E}">
        <p14:creationId xmlns:p14="http://schemas.microsoft.com/office/powerpoint/2010/main" val="16905344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2A9734-38E3-624B-A900-109B496933C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D3807AC-7B65-EE4C-A2F5-E8C9DD697C6F}"/>
              </a:ext>
            </a:extLst>
          </p:cNvPr>
          <p:cNvSpPr>
            <a:spLocks noGrp="1"/>
          </p:cNvSpPr>
          <p:nvPr>
            <p:ph idx="1"/>
          </p:nvPr>
        </p:nvSpPr>
        <p:spPr/>
        <p:txBody>
          <a:bodyPr/>
          <a:lstStyle/>
          <a:p>
            <a:pPr algn="just"/>
            <a:endParaRPr lang="fr-FR" dirty="0"/>
          </a:p>
          <a:p>
            <a:pPr algn="just"/>
            <a:endParaRPr lang="fr-FR" dirty="0"/>
          </a:p>
          <a:p>
            <a:pPr algn="just"/>
            <a:r>
              <a:rPr lang="fr-FR" dirty="0"/>
              <a:t>Il en est de même si le médecin du travail, en raison du danger immédiat pour la santé du salarié, a exclu toute aptitude de l'intéressé à occuper un emploi dans l'entreprise même spécialement aménagé (</a:t>
            </a:r>
            <a:r>
              <a:rPr lang="fr-FR" dirty="0" err="1"/>
              <a:t>Cass</a:t>
            </a:r>
            <a:r>
              <a:rPr lang="fr-FR" dirty="0"/>
              <a:t>. soc. 7 juillet 2004, n° 02-47.458).</a:t>
            </a:r>
          </a:p>
        </p:txBody>
      </p:sp>
    </p:spTree>
    <p:extLst>
      <p:ext uri="{BB962C8B-B14F-4D97-AF65-F5344CB8AC3E}">
        <p14:creationId xmlns:p14="http://schemas.microsoft.com/office/powerpoint/2010/main" val="37073590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18A840D-F44D-6C4A-A227-3145C3ACB66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F042951-20F5-9942-BE2D-49E6FBEB89D1}"/>
              </a:ext>
            </a:extLst>
          </p:cNvPr>
          <p:cNvSpPr>
            <a:spLocks noGrp="1"/>
          </p:cNvSpPr>
          <p:nvPr>
            <p:ph idx="1"/>
          </p:nvPr>
        </p:nvSpPr>
        <p:spPr/>
        <p:txBody>
          <a:bodyPr>
            <a:normAutofit/>
          </a:bodyPr>
          <a:lstStyle/>
          <a:p>
            <a:pPr algn="just"/>
            <a:r>
              <a:rPr lang="fr-FR" dirty="0"/>
              <a:t>L'avis d'inaptitude à tout emploi dans l'entreprise délivré par le médecin du travail ne dispense pas l'employeur de rechercher les possibilités de reclassement dans l'entreprise même si :</a:t>
            </a:r>
          </a:p>
          <a:p>
            <a:pPr lvl="1" algn="just"/>
            <a:r>
              <a:rPr lang="fr-FR" dirty="0"/>
              <a:t>le salarié a manifesté son refus de réintégrer l'entreprise (</a:t>
            </a:r>
            <a:r>
              <a:rPr lang="fr-FR" dirty="0" err="1"/>
              <a:t>Cass</a:t>
            </a:r>
            <a:r>
              <a:rPr lang="fr-FR" dirty="0"/>
              <a:t>. Soc.  10 mai 2005, n° 03-43.134) ;</a:t>
            </a:r>
          </a:p>
          <a:p>
            <a:pPr lvl="1" algn="just"/>
            <a:r>
              <a:rPr lang="fr-FR" dirty="0"/>
              <a:t>le médecin du travail, en raison du danger immédiat pour la santé du salarié, a exclu toute aptitude de l'intéressé à occuper un emploi dans l'entreprise même spécialement aménagé (</a:t>
            </a:r>
            <a:r>
              <a:rPr lang="fr-FR" dirty="0" err="1"/>
              <a:t>Cass</a:t>
            </a:r>
            <a:r>
              <a:rPr lang="fr-FR" dirty="0"/>
              <a:t>. soc. 7 juillet 2004, n° 02-47.458) ;</a:t>
            </a:r>
          </a:p>
          <a:p>
            <a:pPr lvl="1" algn="just"/>
            <a:r>
              <a:rPr lang="fr-FR" dirty="0"/>
              <a:t>le médecin du travail a estimé que les 2 postes disponibles dans l'entreprise étaient incompatibles avec l'avis d'inaptitude (</a:t>
            </a:r>
            <a:r>
              <a:rPr lang="fr-FR" dirty="0" err="1"/>
              <a:t>Cass</a:t>
            </a:r>
            <a:r>
              <a:rPr lang="fr-FR" dirty="0"/>
              <a:t>. soc, 14 juin 2016, n° 14-16.422)</a:t>
            </a:r>
          </a:p>
        </p:txBody>
      </p:sp>
    </p:spTree>
    <p:extLst>
      <p:ext uri="{BB962C8B-B14F-4D97-AF65-F5344CB8AC3E}">
        <p14:creationId xmlns:p14="http://schemas.microsoft.com/office/powerpoint/2010/main" val="1599140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C118867-06F1-D04B-A9A1-4A9FEBBB9EDB}"/>
              </a:ext>
            </a:extLst>
          </p:cNvPr>
          <p:cNvSpPr>
            <a:spLocks noGrp="1"/>
          </p:cNvSpPr>
          <p:nvPr>
            <p:ph type="title"/>
          </p:nvPr>
        </p:nvSpPr>
        <p:spPr>
          <a:xfrm>
            <a:off x="990600" y="2803525"/>
            <a:ext cx="10515600" cy="1768475"/>
          </a:xfrm>
        </p:spPr>
        <p:txBody>
          <a:bodyPr>
            <a:normAutofit fontScale="90000"/>
          </a:bodyPr>
          <a:lstStyle/>
          <a:p>
            <a:r>
              <a:rPr lang="fr-FR" dirty="0"/>
              <a:t>I. L’uniformisation des procédures d’inaptitude</a:t>
            </a:r>
            <a:br>
              <a:rPr lang="fr-FR" dirty="0"/>
            </a:br>
            <a:endParaRPr lang="fr-FR" dirty="0"/>
          </a:p>
        </p:txBody>
      </p:sp>
    </p:spTree>
    <p:extLst>
      <p:ext uri="{BB962C8B-B14F-4D97-AF65-F5344CB8AC3E}">
        <p14:creationId xmlns:p14="http://schemas.microsoft.com/office/powerpoint/2010/main" val="41571502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96B943C-2334-F54B-8D3D-D2B26B57E35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B427D00-D3DF-1744-9FDD-FE5E838BE8F2}"/>
              </a:ext>
            </a:extLst>
          </p:cNvPr>
          <p:cNvSpPr>
            <a:spLocks noGrp="1"/>
          </p:cNvSpPr>
          <p:nvPr>
            <p:ph idx="1"/>
          </p:nvPr>
        </p:nvSpPr>
        <p:spPr/>
        <p:txBody>
          <a:bodyPr/>
          <a:lstStyle/>
          <a:p>
            <a:pPr algn="just"/>
            <a:r>
              <a:rPr lang="fr-FR" dirty="0"/>
              <a:t>En présence d'un avis d'inaptitude à tout poste, il appartient à l'employeur de solliciter à nouveau le médecin du travail sur les aptitudes résiduelles du salarié et les possibilités de reclassement au besoin par la mise en œuvre de mesures telles qu'aménagements, adaptations ou transformations de postes de travail. </a:t>
            </a:r>
          </a:p>
          <a:p>
            <a:pPr algn="just"/>
            <a:r>
              <a:rPr lang="fr-FR" dirty="0"/>
              <a:t>Il ne pourra licencier le salarié pour inaptitude et impossibilité de reclassement que s'il justifie avoir fait ces démarches et si elles n'ont pas abouti.</a:t>
            </a:r>
          </a:p>
        </p:txBody>
      </p:sp>
    </p:spTree>
    <p:extLst>
      <p:ext uri="{BB962C8B-B14F-4D97-AF65-F5344CB8AC3E}">
        <p14:creationId xmlns:p14="http://schemas.microsoft.com/office/powerpoint/2010/main" val="36548143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A6D54AD-B0F2-7143-91D7-B2E3FA3126B3}"/>
              </a:ext>
            </a:extLst>
          </p:cNvPr>
          <p:cNvSpPr>
            <a:spLocks noGrp="1"/>
          </p:cNvSpPr>
          <p:nvPr>
            <p:ph type="title"/>
          </p:nvPr>
        </p:nvSpPr>
        <p:spPr/>
        <p:txBody>
          <a:bodyPr/>
          <a:lstStyle/>
          <a:p>
            <a:pPr algn="ctr"/>
            <a:r>
              <a:rPr lang="fr-FR" dirty="0"/>
              <a:t>En cas d’invalidité de 2</a:t>
            </a:r>
            <a:r>
              <a:rPr lang="fr-FR" baseline="30000" dirty="0"/>
              <a:t>e</a:t>
            </a:r>
            <a:r>
              <a:rPr lang="fr-FR" dirty="0"/>
              <a:t> catégorie</a:t>
            </a:r>
          </a:p>
        </p:txBody>
      </p:sp>
      <p:sp>
        <p:nvSpPr>
          <p:cNvPr id="3" name="Espace réservé du contenu 2">
            <a:extLst>
              <a:ext uri="{FF2B5EF4-FFF2-40B4-BE49-F238E27FC236}">
                <a16:creationId xmlns:a16="http://schemas.microsoft.com/office/drawing/2014/main" xmlns="" id="{5608BBDB-61A1-8945-8D1F-D93D2A1608C4}"/>
              </a:ext>
            </a:extLst>
          </p:cNvPr>
          <p:cNvSpPr>
            <a:spLocks noGrp="1"/>
          </p:cNvSpPr>
          <p:nvPr>
            <p:ph idx="1"/>
          </p:nvPr>
        </p:nvSpPr>
        <p:spPr/>
        <p:txBody>
          <a:bodyPr/>
          <a:lstStyle/>
          <a:p>
            <a:pPr algn="just"/>
            <a:r>
              <a:rPr lang="fr-FR" dirty="0"/>
              <a:t>L'employeur est tenu de rechercher des possibilités de reclassement également lorsque le salarié a été classé en invalidité. </a:t>
            </a:r>
          </a:p>
          <a:p>
            <a:pPr algn="just"/>
            <a:r>
              <a:rPr lang="fr-FR" dirty="0"/>
              <a:t>Le classement d'un salarié en invalidité 2</a:t>
            </a:r>
            <a:r>
              <a:rPr lang="fr-FR" baseline="30000" dirty="0"/>
              <a:t>e</a:t>
            </a:r>
            <a:r>
              <a:rPr lang="fr-FR" dirty="0"/>
              <a:t> catégorie par la Sécurité sociale obéit à une finalité distincte et relève d'un régime juridique différent, est sans incidence sur l'obligation de reclassement du salarié inapte qui incombe à l'employeur par application du code du travail.</a:t>
            </a:r>
          </a:p>
          <a:p>
            <a:pPr algn="just"/>
            <a:r>
              <a:rPr lang="fr-FR" dirty="0" err="1"/>
              <a:t>Cass</a:t>
            </a:r>
            <a:r>
              <a:rPr lang="fr-FR" dirty="0"/>
              <a:t>. soc. 9 juillet 2008, n° 07-41.318 </a:t>
            </a:r>
          </a:p>
        </p:txBody>
      </p:sp>
    </p:spTree>
    <p:extLst>
      <p:ext uri="{BB962C8B-B14F-4D97-AF65-F5344CB8AC3E}">
        <p14:creationId xmlns:p14="http://schemas.microsoft.com/office/powerpoint/2010/main" val="3182044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C592500-4F0C-0640-846B-F5359CAE92E4}"/>
              </a:ext>
            </a:extLst>
          </p:cNvPr>
          <p:cNvSpPr>
            <a:spLocks noGrp="1"/>
          </p:cNvSpPr>
          <p:nvPr>
            <p:ph type="title"/>
          </p:nvPr>
        </p:nvSpPr>
        <p:spPr/>
        <p:txBody>
          <a:bodyPr/>
          <a:lstStyle/>
          <a:p>
            <a:pPr algn="ctr"/>
            <a:r>
              <a:rPr lang="fr-FR" dirty="0"/>
              <a:t>La procédure de recherche de reclassement</a:t>
            </a:r>
          </a:p>
        </p:txBody>
      </p:sp>
      <p:sp>
        <p:nvSpPr>
          <p:cNvPr id="3" name="Espace réservé du contenu 2">
            <a:extLst>
              <a:ext uri="{FF2B5EF4-FFF2-40B4-BE49-F238E27FC236}">
                <a16:creationId xmlns:a16="http://schemas.microsoft.com/office/drawing/2014/main" xmlns="" id="{D9BBD5CE-A4A0-214B-B296-548EF018ECE8}"/>
              </a:ext>
            </a:extLst>
          </p:cNvPr>
          <p:cNvSpPr>
            <a:spLocks noGrp="1"/>
          </p:cNvSpPr>
          <p:nvPr>
            <p:ph idx="1"/>
          </p:nvPr>
        </p:nvSpPr>
        <p:spPr/>
        <p:txBody>
          <a:bodyPr>
            <a:normAutofit lnSpcReduction="10000"/>
          </a:bodyPr>
          <a:lstStyle/>
          <a:p>
            <a:pPr algn="just"/>
            <a:r>
              <a:rPr lang="fr-FR" dirty="0"/>
              <a:t>Obligation pour l'employeur de solliciter les conclusions du médecin du travail.</a:t>
            </a:r>
          </a:p>
          <a:p>
            <a:pPr lvl="1" algn="just"/>
            <a:r>
              <a:rPr lang="fr-FR" i="1" dirty="0"/>
              <a:t>A noter que l'avis d'inaptitude, selon le modèle issu de l'arrêté du 16 octobre 2017, comporte une rubrique spécifique portant sur les conclusions et indications relatives au reclassement. Cette rubrique est située après celle sur les 2 cas de dispense de reclassement : elle doit être remplie en l'absence de dispense. </a:t>
            </a:r>
          </a:p>
          <a:p>
            <a:pPr algn="just"/>
            <a:r>
              <a:rPr lang="fr-FR" dirty="0"/>
              <a:t>Obligation pour le médecin du travail d'éclairer l'employeur sur son obligation de reclassement.</a:t>
            </a:r>
          </a:p>
          <a:p>
            <a:pPr algn="just"/>
            <a:r>
              <a:rPr lang="fr-FR" dirty="0"/>
              <a:t>Obligation pour l'employeur d'appliquer les préconisations du médecin du travail.</a:t>
            </a:r>
            <a:endParaRPr lang="fr-FR" i="1" dirty="0"/>
          </a:p>
          <a:p>
            <a:endParaRPr lang="fr-FR" dirty="0"/>
          </a:p>
        </p:txBody>
      </p:sp>
    </p:spTree>
    <p:extLst>
      <p:ext uri="{BB962C8B-B14F-4D97-AF65-F5344CB8AC3E}">
        <p14:creationId xmlns:p14="http://schemas.microsoft.com/office/powerpoint/2010/main" val="4044780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2729CB9-BA0E-D643-8EC3-308AA553C7D5}"/>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55F182B4-DB74-3640-994A-B9EDC8DF386C}"/>
              </a:ext>
            </a:extLst>
          </p:cNvPr>
          <p:cNvSpPr>
            <a:spLocks noGrp="1"/>
          </p:cNvSpPr>
          <p:nvPr>
            <p:ph idx="1"/>
          </p:nvPr>
        </p:nvSpPr>
        <p:spPr>
          <a:xfrm>
            <a:off x="838200" y="1690688"/>
            <a:ext cx="10515600" cy="4351338"/>
          </a:xfrm>
        </p:spPr>
        <p:txBody>
          <a:bodyPr/>
          <a:lstStyle/>
          <a:p>
            <a:pPr algn="just"/>
            <a:r>
              <a:rPr lang="fr-FR" dirty="0"/>
              <a:t>Importance de solliciter le médecin du travail après l’avis d’inaptitude.</a:t>
            </a:r>
          </a:p>
          <a:p>
            <a:pPr algn="just"/>
            <a:r>
              <a:rPr lang="fr-FR" dirty="0"/>
              <a:t>En effet, l'existence d'un dialogue entre l'employeur et le médecin du travail tout au long du contrat de travail et après l'avis d'inaptitude du médecin du travail, notamment sur les possibilités d'aménagement des postes disponibles montre que l'employeur justifie de recherches effectives de reclassement au regard des préconisations du médecin du travail au sein tant de l'entreprise que du groupe auquel elle appartient (</a:t>
            </a:r>
            <a:r>
              <a:rPr lang="fr-FR" dirty="0" err="1"/>
              <a:t>Cass</a:t>
            </a:r>
            <a:r>
              <a:rPr lang="fr-FR" dirty="0"/>
              <a:t>. soc. 27 janvier 2016, n° 14-20.852)</a:t>
            </a:r>
          </a:p>
        </p:txBody>
      </p:sp>
    </p:spTree>
    <p:extLst>
      <p:ext uri="{BB962C8B-B14F-4D97-AF65-F5344CB8AC3E}">
        <p14:creationId xmlns:p14="http://schemas.microsoft.com/office/powerpoint/2010/main" val="26986196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F7215BE-F302-DA4C-88EC-0460BFF3B1D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60A4E2F-7A2B-4A49-B21B-A85734119139}"/>
              </a:ext>
            </a:extLst>
          </p:cNvPr>
          <p:cNvSpPr>
            <a:spLocks noGrp="1"/>
          </p:cNvSpPr>
          <p:nvPr>
            <p:ph idx="1"/>
          </p:nvPr>
        </p:nvSpPr>
        <p:spPr/>
        <p:txBody>
          <a:bodyPr/>
          <a:lstStyle/>
          <a:p>
            <a:pPr algn="just"/>
            <a:r>
              <a:rPr lang="fr-FR" dirty="0"/>
              <a:t>Obligation de consulter les DP ou le CSE que l’inaptitude soit professionnelle ou non.</a:t>
            </a:r>
          </a:p>
          <a:p>
            <a:pPr algn="just"/>
            <a:r>
              <a:rPr lang="fr-FR" dirty="0"/>
              <a:t>Dès lors que la visite d'inaptitude est postérieure au 1</a:t>
            </a:r>
            <a:r>
              <a:rPr lang="fr-FR" baseline="30000" dirty="0"/>
              <a:t>er</a:t>
            </a:r>
            <a:r>
              <a:rPr lang="fr-FR" dirty="0"/>
              <a:t> janvier 2017, date d'entrée en vigueur de la loi travail du 8 août 2016, l'obligation de consulter les délégués du personnel ou, le cas échéant, le comité social et économique (CSE) avant de proposer un poste de reclassement s'applique que l'inaptitude soit d'origine professionnelle ou non.</a:t>
            </a:r>
          </a:p>
          <a:p>
            <a:pPr algn="just"/>
            <a:r>
              <a:rPr lang="fr-FR" dirty="0"/>
              <a:t>Question : quid de l’obligation si aucun poste de reclassement n’est disponible ?</a:t>
            </a:r>
          </a:p>
          <a:p>
            <a:endParaRPr lang="fr-FR" dirty="0"/>
          </a:p>
        </p:txBody>
      </p:sp>
    </p:spTree>
    <p:extLst>
      <p:ext uri="{BB962C8B-B14F-4D97-AF65-F5344CB8AC3E}">
        <p14:creationId xmlns:p14="http://schemas.microsoft.com/office/powerpoint/2010/main" val="32677953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E03415B-CA8F-CB41-BF6D-2DEAC579CC2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6E8729C-D72B-FA47-B772-EE85E77380C6}"/>
              </a:ext>
            </a:extLst>
          </p:cNvPr>
          <p:cNvSpPr>
            <a:spLocks noGrp="1"/>
          </p:cNvSpPr>
          <p:nvPr>
            <p:ph idx="1"/>
          </p:nvPr>
        </p:nvSpPr>
        <p:spPr/>
        <p:txBody>
          <a:bodyPr>
            <a:normAutofit fontScale="92500" lnSpcReduction="10000"/>
          </a:bodyPr>
          <a:lstStyle/>
          <a:p>
            <a:pPr algn="just"/>
            <a:r>
              <a:rPr lang="fr-FR" dirty="0"/>
              <a:t>L'employeur doit fournir aux délégués du personnel (ou, le cas échéant, au CSE) toutes les informations nécessaires quant à l'état de santé du salarié et la recherche de reclassement du salarié inapte pour leur permettre de donner un avis en connaissance de cause (</a:t>
            </a:r>
            <a:r>
              <a:rPr lang="fr-FR" dirty="0" err="1"/>
              <a:t>Cass</a:t>
            </a:r>
            <a:r>
              <a:rPr lang="fr-FR" dirty="0"/>
              <a:t>. soc. 8 février 2017, n° 15-22.341). </a:t>
            </a:r>
          </a:p>
          <a:p>
            <a:pPr algn="just"/>
            <a:r>
              <a:rPr lang="fr-FR" dirty="0"/>
              <a:t>L'employeur doit leur communiquer, notamment, les conclusions du médecin du travail sur les possibilités de reclassement du salarié. </a:t>
            </a:r>
          </a:p>
          <a:p>
            <a:pPr algn="just"/>
            <a:r>
              <a:rPr lang="fr-FR" dirty="0"/>
              <a:t>Il n'est pas nécessaire qu'un compte rendu relatif à la consultation des DP ou du CSE soit complet. Il suffit qu'il soit constaté que les DP ou le CSE aient été convoqués à une réunion et que cette réunion ait fait l'objet d'un compte rendu relatif à l'inaptitude du salarié et de son reclassement (</a:t>
            </a:r>
            <a:r>
              <a:rPr lang="fr-FR" dirty="0" err="1"/>
              <a:t>Cass</a:t>
            </a:r>
            <a:r>
              <a:rPr lang="fr-FR" dirty="0"/>
              <a:t>. soc. 13 mars 2019, n° 17-30.995).</a:t>
            </a:r>
          </a:p>
        </p:txBody>
      </p:sp>
    </p:spTree>
    <p:extLst>
      <p:ext uri="{BB962C8B-B14F-4D97-AF65-F5344CB8AC3E}">
        <p14:creationId xmlns:p14="http://schemas.microsoft.com/office/powerpoint/2010/main" val="21827309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5DBD0A5-D56C-7241-A2C8-BF6A467EBF42}"/>
              </a:ext>
            </a:extLst>
          </p:cNvPr>
          <p:cNvSpPr>
            <a:spLocks noGrp="1"/>
          </p:cNvSpPr>
          <p:nvPr>
            <p:ph type="title"/>
          </p:nvPr>
        </p:nvSpPr>
        <p:spPr/>
        <p:txBody>
          <a:bodyPr/>
          <a:lstStyle/>
          <a:p>
            <a:pPr algn="ctr"/>
            <a:r>
              <a:rPr lang="fr-FR" dirty="0"/>
              <a:t>Régularisation possible après une 1</a:t>
            </a:r>
            <a:r>
              <a:rPr lang="fr-FR" baseline="30000" dirty="0"/>
              <a:t>ère</a:t>
            </a:r>
            <a:r>
              <a:rPr lang="fr-FR" dirty="0"/>
              <a:t> proposition</a:t>
            </a:r>
          </a:p>
        </p:txBody>
      </p:sp>
      <p:sp>
        <p:nvSpPr>
          <p:cNvPr id="3" name="Espace réservé du contenu 2">
            <a:extLst>
              <a:ext uri="{FF2B5EF4-FFF2-40B4-BE49-F238E27FC236}">
                <a16:creationId xmlns:a16="http://schemas.microsoft.com/office/drawing/2014/main" xmlns="" id="{7EEFA328-5D98-9D4C-9284-E07972ECBB9C}"/>
              </a:ext>
            </a:extLst>
          </p:cNvPr>
          <p:cNvSpPr>
            <a:spLocks noGrp="1"/>
          </p:cNvSpPr>
          <p:nvPr>
            <p:ph idx="1"/>
          </p:nvPr>
        </p:nvSpPr>
        <p:spPr/>
        <p:txBody>
          <a:bodyPr>
            <a:normAutofit fontScale="92500" lnSpcReduction="20000"/>
          </a:bodyPr>
          <a:lstStyle/>
          <a:p>
            <a:pPr algn="just"/>
            <a:r>
              <a:rPr lang="fr-FR" dirty="0"/>
              <a:t>L'employeur qui a d'abord proposé les postes de reclassement au salarié inapte sans consulter les délégués du personnel (ou le CSE) peut régulariser la procédure en soumettant aux représentants du personnel les postes de reclassement pour avis avant de les proposer à nouveau au salarié.</a:t>
            </a:r>
          </a:p>
          <a:p>
            <a:pPr algn="just"/>
            <a:r>
              <a:rPr lang="fr-FR" dirty="0"/>
              <a:t>C'est ce qu'a admis le Conseil d'État à l'égard d'un salarié protégé. </a:t>
            </a:r>
          </a:p>
          <a:p>
            <a:pPr algn="just"/>
            <a:r>
              <a:rPr lang="fr-FR" dirty="0"/>
              <a:t>En l'espèce, l'employeur avait proposé des postes de reclassement au salarié déclaré inapte sans avoir consulté les DP. Le salarié refuse ces postes. L'employeur soumet alors pour avis aux DP les mêmes postes qui émettent un avis favorable. </a:t>
            </a:r>
          </a:p>
          <a:p>
            <a:pPr algn="just"/>
            <a:r>
              <a:rPr lang="fr-FR" dirty="0"/>
              <a:t>Le Conseil d'État a estimé que la procédure de licenciement pour inaptitude a été respectée dans la mesure où l'avis des DP avait bien été recueilli avant que les postes aient été à nouveau proposés à l'intéressé. </a:t>
            </a:r>
          </a:p>
          <a:p>
            <a:pPr algn="just"/>
            <a:r>
              <a:rPr lang="fr-FR" dirty="0"/>
              <a:t>CE, 27 février 2019, n° 417249</a:t>
            </a:r>
          </a:p>
          <a:p>
            <a:endParaRPr lang="fr-FR" dirty="0"/>
          </a:p>
        </p:txBody>
      </p:sp>
    </p:spTree>
    <p:extLst>
      <p:ext uri="{BB962C8B-B14F-4D97-AF65-F5344CB8AC3E}">
        <p14:creationId xmlns:p14="http://schemas.microsoft.com/office/powerpoint/2010/main" val="17419226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7B6DD22-9190-8C4C-B486-B3406174F7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04206210-4561-A047-9353-CEE265EEE362}"/>
              </a:ext>
            </a:extLst>
          </p:cNvPr>
          <p:cNvSpPr>
            <a:spLocks noGrp="1"/>
          </p:cNvSpPr>
          <p:nvPr>
            <p:ph idx="1"/>
          </p:nvPr>
        </p:nvSpPr>
        <p:spPr/>
        <p:txBody>
          <a:bodyPr/>
          <a:lstStyle/>
          <a:p>
            <a:pPr algn="just"/>
            <a:endParaRPr lang="fr-FR" dirty="0"/>
          </a:p>
          <a:p>
            <a:pPr algn="just"/>
            <a:endParaRPr lang="fr-FR" dirty="0"/>
          </a:p>
          <a:p>
            <a:pPr algn="just"/>
            <a:r>
              <a:rPr lang="fr-FR" dirty="0"/>
              <a:t>Toutefois, il faudra attendre le prochain arrêt de la Cour de cassation car jusqu'à maintenant, elle adoptait une solution contraire.</a:t>
            </a:r>
          </a:p>
          <a:p>
            <a:pPr algn="just"/>
            <a:r>
              <a:rPr lang="fr-FR" dirty="0"/>
              <a:t>Voir notamment : </a:t>
            </a:r>
            <a:r>
              <a:rPr lang="fr-FR" dirty="0" err="1"/>
              <a:t>Cass</a:t>
            </a:r>
            <a:r>
              <a:rPr lang="fr-FR" dirty="0"/>
              <a:t>. soc. 22 novembre 2017, n° 16-19.437</a:t>
            </a:r>
          </a:p>
        </p:txBody>
      </p:sp>
    </p:spTree>
    <p:extLst>
      <p:ext uri="{BB962C8B-B14F-4D97-AF65-F5344CB8AC3E}">
        <p14:creationId xmlns:p14="http://schemas.microsoft.com/office/powerpoint/2010/main" val="7256665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8AFB41E-51D2-7941-9DA2-C9DB9F5E046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9CAF2A0-AC22-5C4F-877B-661C2083C008}"/>
              </a:ext>
            </a:extLst>
          </p:cNvPr>
          <p:cNvSpPr>
            <a:spLocks noGrp="1"/>
          </p:cNvSpPr>
          <p:nvPr>
            <p:ph idx="1"/>
          </p:nvPr>
        </p:nvSpPr>
        <p:spPr/>
        <p:txBody>
          <a:bodyPr>
            <a:normAutofit/>
          </a:bodyPr>
          <a:lstStyle/>
          <a:p>
            <a:endParaRPr lang="fr-FR" dirty="0"/>
          </a:p>
          <a:p>
            <a:pPr algn="just"/>
            <a:r>
              <a:rPr lang="fr-FR" dirty="0"/>
              <a:t>En cas d’inaptitude professionnelle, la consultation des délégués du personnel (ou, le cas échéant, du CSE) est une formalité substantielle.</a:t>
            </a:r>
          </a:p>
          <a:p>
            <a:pPr algn="just"/>
            <a:r>
              <a:rPr lang="fr-FR" dirty="0"/>
              <a:t> L'absence de consultation des délégués du personnel (ou, le cas échéant, du CSE) rend le licenciement sans cause réelle et sérieuse (</a:t>
            </a:r>
            <a:r>
              <a:rPr lang="fr-FR" dirty="0" err="1"/>
              <a:t>Cass</a:t>
            </a:r>
            <a:r>
              <a:rPr lang="fr-FR" dirty="0"/>
              <a:t>. soc. 7 mai 1997, n° 94-41.697 ).</a:t>
            </a:r>
          </a:p>
          <a:p>
            <a:endParaRPr lang="fr-FR" dirty="0"/>
          </a:p>
          <a:p>
            <a:endParaRPr lang="fr-FR" dirty="0"/>
          </a:p>
        </p:txBody>
      </p:sp>
    </p:spTree>
    <p:extLst>
      <p:ext uri="{BB962C8B-B14F-4D97-AF65-F5344CB8AC3E}">
        <p14:creationId xmlns:p14="http://schemas.microsoft.com/office/powerpoint/2010/main" val="40845259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E47C43C-B95F-6C49-9210-86045F88CED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29BCC571-3BF0-DF4C-AE26-7BFDCEEBA6E8}"/>
              </a:ext>
            </a:extLst>
          </p:cNvPr>
          <p:cNvSpPr>
            <a:spLocks noGrp="1"/>
          </p:cNvSpPr>
          <p:nvPr>
            <p:ph idx="1"/>
          </p:nvPr>
        </p:nvSpPr>
        <p:spPr/>
        <p:txBody>
          <a:bodyPr/>
          <a:lstStyle/>
          <a:p>
            <a:pPr algn="just"/>
            <a:endParaRPr lang="fr-FR" dirty="0"/>
          </a:p>
          <a:p>
            <a:pPr algn="just"/>
            <a:r>
              <a:rPr lang="fr-FR" dirty="0"/>
              <a:t>En cas d’inaptitude d’origine non professionnelle, il n’existe pas encore de décision de la Cour de Cassation.</a:t>
            </a:r>
          </a:p>
          <a:p>
            <a:pPr algn="just"/>
            <a:r>
              <a:rPr lang="fr-FR" dirty="0"/>
              <a:t>Mais en toute logique, les solutions dégagées dans le cadre de l'inaptitude professionnelle devraient s'appliquer : il devrait donc aussi s'agir d'une formalité substantielle qui, si elle est omise, rend le licenciement sans cause réelle et sérieuse ouvrant droit aux indemnités pour licenciement abusif de droit commun.</a:t>
            </a:r>
          </a:p>
        </p:txBody>
      </p:sp>
    </p:spTree>
    <p:extLst>
      <p:ext uri="{BB962C8B-B14F-4D97-AF65-F5344CB8AC3E}">
        <p14:creationId xmlns:p14="http://schemas.microsoft.com/office/powerpoint/2010/main" val="91200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C028B0C-02CD-4FC8-B1D3-380E10E5350A}"/>
              </a:ext>
            </a:extLst>
          </p:cNvPr>
          <p:cNvSpPr>
            <a:spLocks noGrp="1"/>
          </p:cNvSpPr>
          <p:nvPr>
            <p:ph type="title"/>
          </p:nvPr>
        </p:nvSpPr>
        <p:spPr/>
        <p:txBody>
          <a:bodyPr/>
          <a:lstStyle/>
          <a:p>
            <a:pPr algn="ctr"/>
            <a:r>
              <a:rPr lang="fr-FR" dirty="0"/>
              <a:t>Uniformisation de la procédure depuis le 1</a:t>
            </a:r>
            <a:r>
              <a:rPr lang="fr-FR" baseline="30000" dirty="0"/>
              <a:t>er</a:t>
            </a:r>
            <a:r>
              <a:rPr lang="fr-FR" dirty="0"/>
              <a:t> janvier 2017</a:t>
            </a:r>
          </a:p>
        </p:txBody>
      </p:sp>
      <p:sp>
        <p:nvSpPr>
          <p:cNvPr id="3" name="Espace réservé du contenu 2">
            <a:extLst>
              <a:ext uri="{FF2B5EF4-FFF2-40B4-BE49-F238E27FC236}">
                <a16:creationId xmlns:a16="http://schemas.microsoft.com/office/drawing/2014/main" xmlns="" id="{769262D1-1869-475E-864F-8AC381F05F5A}"/>
              </a:ext>
            </a:extLst>
          </p:cNvPr>
          <p:cNvSpPr>
            <a:spLocks noGrp="1"/>
          </p:cNvSpPr>
          <p:nvPr>
            <p:ph idx="1"/>
          </p:nvPr>
        </p:nvSpPr>
        <p:spPr/>
        <p:txBody>
          <a:bodyPr>
            <a:normAutofit lnSpcReduction="10000"/>
          </a:bodyPr>
          <a:lstStyle/>
          <a:p>
            <a:pPr algn="just"/>
            <a:r>
              <a:rPr lang="fr-FR" dirty="0"/>
              <a:t>Depuis le 1</a:t>
            </a:r>
            <a:r>
              <a:rPr lang="fr-FR" baseline="30000" dirty="0"/>
              <a:t>er</a:t>
            </a:r>
            <a:r>
              <a:rPr lang="fr-FR" dirty="0"/>
              <a:t> janvier 2017, la procédure de l'inaptitude d'origine non professionnelle est alignée sur celle de l'inaptitude d'origine professionnelle.</a:t>
            </a:r>
          </a:p>
          <a:p>
            <a:pPr algn="just"/>
            <a:r>
              <a:rPr lang="fr-FR" dirty="0"/>
              <a:t>En effet, dans les 2 cas de figure, il y a obligation de consulter les délégués du personnel (ou, le cas échéant, CSE) avant de proposer un reclassement, et de formaliser par écrit les raisons de l'impossibilité de reclassement et les motifs de licenciements sont identiques.</a:t>
            </a:r>
          </a:p>
          <a:p>
            <a:pPr algn="just"/>
            <a:r>
              <a:rPr lang="fr-FR" dirty="0"/>
              <a:t>Restent propres à la procédure de l'inaptitude d'origine professionnelle : le rétablissement des indemnités journalières de sécurité sociale pendant le délai de reclassement ainsi que le versement d'indemnités plus élevées en cas de licenciement.</a:t>
            </a:r>
          </a:p>
          <a:p>
            <a:endParaRPr lang="fr-FR" dirty="0"/>
          </a:p>
        </p:txBody>
      </p:sp>
    </p:spTree>
    <p:extLst>
      <p:ext uri="{BB962C8B-B14F-4D97-AF65-F5344CB8AC3E}">
        <p14:creationId xmlns:p14="http://schemas.microsoft.com/office/powerpoint/2010/main" val="24728518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72DD25E-5B75-574E-B30C-4D941C4C899D}"/>
              </a:ext>
            </a:extLst>
          </p:cNvPr>
          <p:cNvSpPr>
            <a:spLocks noGrp="1"/>
          </p:cNvSpPr>
          <p:nvPr>
            <p:ph type="title"/>
          </p:nvPr>
        </p:nvSpPr>
        <p:spPr/>
        <p:txBody>
          <a:bodyPr/>
          <a:lstStyle/>
          <a:p>
            <a:pPr algn="ctr"/>
            <a:r>
              <a:rPr lang="fr-FR" dirty="0"/>
              <a:t>Charge de la preuve de la recherche de reclassement</a:t>
            </a:r>
          </a:p>
        </p:txBody>
      </p:sp>
      <p:sp>
        <p:nvSpPr>
          <p:cNvPr id="3" name="Espace réservé du contenu 2">
            <a:extLst>
              <a:ext uri="{FF2B5EF4-FFF2-40B4-BE49-F238E27FC236}">
                <a16:creationId xmlns:a16="http://schemas.microsoft.com/office/drawing/2014/main" xmlns="" id="{51458BCD-D49E-8741-A166-65367F07E016}"/>
              </a:ext>
            </a:extLst>
          </p:cNvPr>
          <p:cNvSpPr>
            <a:spLocks noGrp="1"/>
          </p:cNvSpPr>
          <p:nvPr>
            <p:ph idx="1"/>
          </p:nvPr>
        </p:nvSpPr>
        <p:spPr/>
        <p:txBody>
          <a:bodyPr/>
          <a:lstStyle/>
          <a:p>
            <a:pPr algn="just"/>
            <a:endParaRPr lang="fr-FR" dirty="0"/>
          </a:p>
          <a:p>
            <a:pPr algn="just"/>
            <a:endParaRPr lang="fr-FR" dirty="0"/>
          </a:p>
          <a:p>
            <a:pPr algn="just"/>
            <a:r>
              <a:rPr lang="fr-FR" dirty="0"/>
              <a:t>Depuis le 1</a:t>
            </a:r>
            <a:r>
              <a:rPr lang="fr-FR" baseline="30000" dirty="0"/>
              <a:t>er</a:t>
            </a:r>
            <a:r>
              <a:rPr lang="fr-FR" dirty="0"/>
              <a:t> janvier 2017, l'obligation de reclassement est réputée satisfaite lorsque l'employeur a proposé un emploi, dans les conditions prévues aux articles L. 1226-2 et L. 1226-10 du code du travail, en prenant en compte l'avis et les indications du médecin du travail.</a:t>
            </a:r>
          </a:p>
        </p:txBody>
      </p:sp>
    </p:spTree>
    <p:extLst>
      <p:ext uri="{BB962C8B-B14F-4D97-AF65-F5344CB8AC3E}">
        <p14:creationId xmlns:p14="http://schemas.microsoft.com/office/powerpoint/2010/main" val="34285846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26556D2-09B6-9A40-BD23-EC66CBAED34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876C5AD3-A735-184A-BFE8-3A7B9CF0DA0A}"/>
              </a:ext>
            </a:extLst>
          </p:cNvPr>
          <p:cNvSpPr>
            <a:spLocks noGrp="1"/>
          </p:cNvSpPr>
          <p:nvPr>
            <p:ph idx="1"/>
          </p:nvPr>
        </p:nvSpPr>
        <p:spPr>
          <a:xfrm>
            <a:off x="838200" y="1930556"/>
            <a:ext cx="10515600" cy="4351338"/>
          </a:xfrm>
        </p:spPr>
        <p:txBody>
          <a:bodyPr>
            <a:normAutofit/>
          </a:bodyPr>
          <a:lstStyle/>
          <a:p>
            <a:pPr algn="just"/>
            <a:r>
              <a:rPr lang="fr-FR" dirty="0"/>
              <a:t>la loi Travail a donc ajouté que « </a:t>
            </a:r>
            <a:r>
              <a:rPr lang="fr-FR" i="1" dirty="0"/>
              <a:t>l'obligation de reclassement est réputée satisfaite lorsque l'employeur a proposé un emploi, dans les conditions prévues à l'article L. 1226-2, en prenant en compte l'avis et les indications du médecin du travail </a:t>
            </a:r>
            <a:r>
              <a:rPr lang="fr-FR" dirty="0"/>
              <a:t>». </a:t>
            </a:r>
          </a:p>
          <a:p>
            <a:pPr algn="just"/>
            <a:r>
              <a:rPr lang="fr-FR" dirty="0"/>
              <a:t>Ce qui laisse supposer que le refus d'un tel poste pourrait suffire à motiver le licenciement pour inaptitude, sans avoir besoin de rechercher et de proposer d'autres postes.</a:t>
            </a:r>
          </a:p>
          <a:p>
            <a:pPr algn="just"/>
            <a:r>
              <a:rPr lang="fr-FR" dirty="0"/>
              <a:t>Il faudra attendre les prochains arrêts de la Cour de cassation pour connaître sa position.</a:t>
            </a:r>
          </a:p>
          <a:p>
            <a:endParaRPr lang="fr-FR" dirty="0"/>
          </a:p>
        </p:txBody>
      </p:sp>
    </p:spTree>
    <p:extLst>
      <p:ext uri="{BB962C8B-B14F-4D97-AF65-F5344CB8AC3E}">
        <p14:creationId xmlns:p14="http://schemas.microsoft.com/office/powerpoint/2010/main" val="10843098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AEC07D2-8868-5348-89E7-6C6F0F2A96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FE335643-7204-DB4C-AAD4-B633A2A75D4B}"/>
              </a:ext>
            </a:extLst>
          </p:cNvPr>
          <p:cNvSpPr>
            <a:spLocks noGrp="1"/>
          </p:cNvSpPr>
          <p:nvPr>
            <p:ph idx="1"/>
          </p:nvPr>
        </p:nvSpPr>
        <p:spPr/>
        <p:txBody>
          <a:bodyPr/>
          <a:lstStyle/>
          <a:p>
            <a:endParaRPr lang="fr-FR" dirty="0"/>
          </a:p>
          <a:p>
            <a:endParaRPr lang="fr-FR" dirty="0"/>
          </a:p>
          <a:p>
            <a:r>
              <a:rPr lang="fr-FR" dirty="0"/>
              <a:t>Dans toutes les autres situations, il appartient à l'employeur d'établir qu'il a procédé à une recherche sérieuse de reclassement du salarié déclaré inapte (</a:t>
            </a:r>
            <a:r>
              <a:rPr lang="fr-FR" dirty="0" err="1"/>
              <a:t>Cass</a:t>
            </a:r>
            <a:r>
              <a:rPr lang="fr-FR" dirty="0"/>
              <a:t>. soc. 30 novembre 2016, n° 15-18.880).</a:t>
            </a:r>
          </a:p>
          <a:p>
            <a:endParaRPr lang="fr-FR" dirty="0"/>
          </a:p>
        </p:txBody>
      </p:sp>
    </p:spTree>
    <p:extLst>
      <p:ext uri="{BB962C8B-B14F-4D97-AF65-F5344CB8AC3E}">
        <p14:creationId xmlns:p14="http://schemas.microsoft.com/office/powerpoint/2010/main" val="21493004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0DA7061-6892-124F-A0D0-CA0C45F8A83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5AB74309-AAF1-9546-8C97-6CDE5BB79145}"/>
              </a:ext>
            </a:extLst>
          </p:cNvPr>
          <p:cNvSpPr>
            <a:spLocks noGrp="1"/>
          </p:cNvSpPr>
          <p:nvPr>
            <p:ph idx="1"/>
          </p:nvPr>
        </p:nvSpPr>
        <p:spPr/>
        <p:txBody>
          <a:bodyPr>
            <a:normAutofit/>
          </a:bodyPr>
          <a:lstStyle/>
          <a:p>
            <a:pPr algn="just"/>
            <a:r>
              <a:rPr lang="fr-FR" u="sng" dirty="0"/>
              <a:t>Tel n'est pas le cas lorsque l'employeur :</a:t>
            </a:r>
          </a:p>
          <a:p>
            <a:pPr algn="just"/>
            <a:r>
              <a:rPr lang="fr-FR" dirty="0"/>
              <a:t>Refusant de préciser la structure des emplois de son siège social et le nombre de postes vacants à l'époque de la rupture, se contente d'affirmer par principe que tous les postes pouvant convenir au salarié sont pourvus sans se livrer à une recherche auprès des différentes agences à l'époque du licenciement et sans s'interroger sur d'éventuelles adaptations d'emplois (</a:t>
            </a:r>
            <a:r>
              <a:rPr lang="fr-FR" dirty="0" err="1"/>
              <a:t>Cass</a:t>
            </a:r>
            <a:r>
              <a:rPr lang="fr-FR" dirty="0"/>
              <a:t>. soc. 28 octobre 2009, n° 08-44.253) ;</a:t>
            </a:r>
          </a:p>
          <a:p>
            <a:endParaRPr lang="fr-FR" dirty="0"/>
          </a:p>
          <a:p>
            <a:endParaRPr lang="fr-FR" dirty="0"/>
          </a:p>
        </p:txBody>
      </p:sp>
    </p:spTree>
    <p:extLst>
      <p:ext uri="{BB962C8B-B14F-4D97-AF65-F5344CB8AC3E}">
        <p14:creationId xmlns:p14="http://schemas.microsoft.com/office/powerpoint/2010/main" val="39431361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2C9FC85-C4C4-F949-9FEB-9406EEA4455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29E2D8C0-8C2E-574B-AEC9-775746C57710}"/>
              </a:ext>
            </a:extLst>
          </p:cNvPr>
          <p:cNvSpPr>
            <a:spLocks noGrp="1"/>
          </p:cNvSpPr>
          <p:nvPr>
            <p:ph idx="1"/>
          </p:nvPr>
        </p:nvSpPr>
        <p:spPr/>
        <p:txBody>
          <a:bodyPr/>
          <a:lstStyle/>
          <a:p>
            <a:pPr algn="just"/>
            <a:r>
              <a:rPr lang="fr-FR" dirty="0"/>
              <a:t>Se contente de se référer au registre du personnel qui ne fait apparaître aucun des postes préconisés par le médecin du travail mais essentiellement des postes identiques à celui occupé par le salarié (distributeur). </a:t>
            </a:r>
          </a:p>
          <a:p>
            <a:pPr algn="just"/>
            <a:r>
              <a:rPr lang="fr-FR" dirty="0"/>
              <a:t>L'employeur doit prouver qu'il a procédé à une recherche effective des possibilités de reclassement, au besoin par la mise en œuvre de mesures telles que mutations, transformations de postes de travail ou aménagement du temps de travail (</a:t>
            </a:r>
            <a:r>
              <a:rPr lang="fr-FR" dirty="0" err="1"/>
              <a:t>Cass</a:t>
            </a:r>
            <a:r>
              <a:rPr lang="fr-FR" dirty="0"/>
              <a:t>. soc. 7 juillet 2016, n° 14-18.877).</a:t>
            </a:r>
          </a:p>
          <a:p>
            <a:endParaRPr lang="fr-FR" dirty="0"/>
          </a:p>
        </p:txBody>
      </p:sp>
    </p:spTree>
    <p:extLst>
      <p:ext uri="{BB962C8B-B14F-4D97-AF65-F5344CB8AC3E}">
        <p14:creationId xmlns:p14="http://schemas.microsoft.com/office/powerpoint/2010/main" val="9631371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16E250D-8368-6D4F-8AA3-67AE9DCC88A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03D51D7-2F95-7646-B4C8-2432F9179541}"/>
              </a:ext>
            </a:extLst>
          </p:cNvPr>
          <p:cNvSpPr>
            <a:spLocks noGrp="1"/>
          </p:cNvSpPr>
          <p:nvPr>
            <p:ph idx="1"/>
          </p:nvPr>
        </p:nvSpPr>
        <p:spPr/>
        <p:txBody>
          <a:bodyPr/>
          <a:lstStyle/>
          <a:p>
            <a:pPr algn="just"/>
            <a:r>
              <a:rPr lang="fr-FR" dirty="0"/>
              <a:t>C'est à l'employeur de justifier qu'il a effectué des démarches précises pour parvenir au reclassement du salarié, notamment pour envisager des adaptations ou transformations de postes de travail ou un aménagement du temps de travail.</a:t>
            </a:r>
          </a:p>
          <a:p>
            <a:pPr algn="just"/>
            <a:r>
              <a:rPr lang="fr-FR" dirty="0"/>
              <a:t>Tel est le cas de l'employeur qui avait adressé un courrier à toutes les directions régionales et structures de la société au niveau national mais le seul poste de gestionnaire administratif et financier disponible dans une des directions régionales requérait un niveau d'études que ne possédait pas la salariée concernée (</a:t>
            </a:r>
            <a:r>
              <a:rPr lang="fr-FR" dirty="0" err="1"/>
              <a:t>Cass</a:t>
            </a:r>
            <a:r>
              <a:rPr lang="fr-FR" dirty="0"/>
              <a:t>. soc. 12 octobre 2011, n° 10-18.906).</a:t>
            </a:r>
          </a:p>
        </p:txBody>
      </p:sp>
    </p:spTree>
    <p:extLst>
      <p:ext uri="{BB962C8B-B14F-4D97-AF65-F5344CB8AC3E}">
        <p14:creationId xmlns:p14="http://schemas.microsoft.com/office/powerpoint/2010/main" val="19780105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2798DF3-E004-8C42-9E29-07B6DCB39B8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31A08D3-1ADC-264B-A9B4-A99105D7857F}"/>
              </a:ext>
            </a:extLst>
          </p:cNvPr>
          <p:cNvSpPr>
            <a:spLocks noGrp="1"/>
          </p:cNvSpPr>
          <p:nvPr>
            <p:ph idx="1"/>
          </p:nvPr>
        </p:nvSpPr>
        <p:spPr/>
        <p:txBody>
          <a:bodyPr>
            <a:normAutofit/>
          </a:bodyPr>
          <a:lstStyle/>
          <a:p>
            <a:pPr algn="just"/>
            <a:r>
              <a:rPr lang="fr-FR" u="sng" dirty="0"/>
              <a:t>L'employeur a procédé à une recherche loyale et complète et a satisfait à son obligation de reclassement :</a:t>
            </a:r>
          </a:p>
          <a:p>
            <a:pPr algn="just"/>
            <a:r>
              <a:rPr lang="fr-FR" dirty="0"/>
              <a:t>Lorsqu'il a adressé 14 propositions de poste conformes aux préconisations du médecin du travail (en l'espèce, poste à terre préconisé à un capitaine de navire déclaré inapte à la profession de marin), accompagnées du descriptif détaillé des postes, les recherches de reclassement s'étant étendues, en l'absence de poste dans ses bureaux, aux filiales du groupe et alors que l'employeur produisait le registre d'entrée et sortie de son personnel ainsi que celui des sociétés du groupe (</a:t>
            </a:r>
            <a:r>
              <a:rPr lang="fr-FR" dirty="0" err="1"/>
              <a:t>Cass</a:t>
            </a:r>
            <a:r>
              <a:rPr lang="fr-FR" dirty="0"/>
              <a:t>. soc. 6 juillet 2017, n° 16-10.539). </a:t>
            </a:r>
          </a:p>
        </p:txBody>
      </p:sp>
    </p:spTree>
    <p:extLst>
      <p:ext uri="{BB962C8B-B14F-4D97-AF65-F5344CB8AC3E}">
        <p14:creationId xmlns:p14="http://schemas.microsoft.com/office/powerpoint/2010/main" val="774677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EE74426-4919-C042-A83E-4A36D2EC486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6FD0F4E0-8DF2-724D-9B9E-2CD72FF04547}"/>
              </a:ext>
            </a:extLst>
          </p:cNvPr>
          <p:cNvSpPr>
            <a:spLocks noGrp="1"/>
          </p:cNvSpPr>
          <p:nvPr>
            <p:ph idx="1"/>
          </p:nvPr>
        </p:nvSpPr>
        <p:spPr/>
        <p:txBody>
          <a:bodyPr>
            <a:normAutofit/>
          </a:bodyPr>
          <a:lstStyle/>
          <a:p>
            <a:endParaRPr lang="fr-FR" dirty="0"/>
          </a:p>
          <a:p>
            <a:r>
              <a:rPr lang="fr-FR" dirty="0"/>
              <a:t>Lorsqu'il apparaît que l'étude des postes et des conditions de travail effectués par le médecin du travail, postérieurement à son second avis d'inaptitude à tout poste dans l'entreprise, à la suite de la demande formée par l'employeur quant aux mesures envisageables pour reclasser le salarié, excluait la possibilité d'affecter l'intéressé à un poste existant comme la possibilité d'aménager ces postes (</a:t>
            </a:r>
            <a:r>
              <a:rPr lang="fr-FR" dirty="0" err="1"/>
              <a:t>Cass</a:t>
            </a:r>
            <a:r>
              <a:rPr lang="fr-FR" dirty="0"/>
              <a:t>. soc. 1</a:t>
            </a:r>
            <a:r>
              <a:rPr lang="fr-FR" baseline="30000" dirty="0"/>
              <a:t>er</a:t>
            </a:r>
            <a:r>
              <a:rPr lang="fr-FR" dirty="0"/>
              <a:t> décembre 2011, n° 10-20.123).</a:t>
            </a:r>
          </a:p>
        </p:txBody>
      </p:sp>
    </p:spTree>
    <p:extLst>
      <p:ext uri="{BB962C8B-B14F-4D97-AF65-F5344CB8AC3E}">
        <p14:creationId xmlns:p14="http://schemas.microsoft.com/office/powerpoint/2010/main" val="13852681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BC07A32-5558-EA49-95D0-62E649F44B4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7D4CAF9-5C69-CF41-A261-0630A52534AF}"/>
              </a:ext>
            </a:extLst>
          </p:cNvPr>
          <p:cNvSpPr>
            <a:spLocks noGrp="1"/>
          </p:cNvSpPr>
          <p:nvPr>
            <p:ph idx="1"/>
          </p:nvPr>
        </p:nvSpPr>
        <p:spPr/>
        <p:txBody>
          <a:bodyPr/>
          <a:lstStyle/>
          <a:p>
            <a:pPr algn="just"/>
            <a:endParaRPr lang="fr-FR" dirty="0"/>
          </a:p>
          <a:p>
            <a:pPr algn="just"/>
            <a:r>
              <a:rPr lang="fr-FR" dirty="0"/>
              <a:t>Dès lors que le poste proposé au salarié pour son reclassement et refusé par celui-ci est conforme à l'avis du médecin du travail et que l'employeur justifie qu'aucun autre poste compatible avec les préconisations de ce médecin n'est disponible dans l'entreprise laquelle n'appartient pas à un groupe. Le licenciement pour inaptitude a alors une cause réelle et sérieuse (</a:t>
            </a:r>
            <a:r>
              <a:rPr lang="fr-FR" dirty="0" err="1"/>
              <a:t>Cass</a:t>
            </a:r>
            <a:r>
              <a:rPr lang="fr-FR" dirty="0"/>
              <a:t>. soc. 19 novembre 2015, n° 14-12.701).</a:t>
            </a:r>
          </a:p>
          <a:p>
            <a:endParaRPr lang="fr-FR" dirty="0"/>
          </a:p>
        </p:txBody>
      </p:sp>
    </p:spTree>
    <p:extLst>
      <p:ext uri="{BB962C8B-B14F-4D97-AF65-F5344CB8AC3E}">
        <p14:creationId xmlns:p14="http://schemas.microsoft.com/office/powerpoint/2010/main" val="8501953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2AA9359-AD97-F042-B3D7-A421033C884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65A05A3A-D9F4-4A4B-8A2B-BC7D2E7E42FE}"/>
              </a:ext>
            </a:extLst>
          </p:cNvPr>
          <p:cNvSpPr>
            <a:spLocks noGrp="1"/>
          </p:cNvSpPr>
          <p:nvPr>
            <p:ph idx="1"/>
          </p:nvPr>
        </p:nvSpPr>
        <p:spPr/>
        <p:txBody>
          <a:bodyPr/>
          <a:lstStyle/>
          <a:p>
            <a:pPr algn="just"/>
            <a:r>
              <a:rPr lang="fr-FR" dirty="0"/>
              <a:t>S'il a tenu compte de la position prise par le salarié qui avait refusé d'être reclassé au niveau du groupe en ne proposant pas les postes qui ne correspondaient pas à ses </a:t>
            </a:r>
            <a:r>
              <a:rPr lang="fr-FR" i="1" dirty="0"/>
              <a:t>desiderata</a:t>
            </a:r>
            <a:r>
              <a:rPr lang="fr-FR" dirty="0"/>
              <a:t> (</a:t>
            </a:r>
            <a:r>
              <a:rPr lang="fr-FR" dirty="0" err="1"/>
              <a:t>Cass</a:t>
            </a:r>
            <a:r>
              <a:rPr lang="fr-FR" dirty="0"/>
              <a:t>. soc. 23 novembre 2016, n° 14-26.326).</a:t>
            </a:r>
          </a:p>
          <a:p>
            <a:pPr algn="just"/>
            <a:r>
              <a:rPr lang="fr-FR" dirty="0"/>
              <a:t>Par ailleurs, le code du travail n'exige pas que les propositions de reclassement soient faites par écrit. </a:t>
            </a:r>
          </a:p>
          <a:p>
            <a:pPr algn="just"/>
            <a:r>
              <a:rPr lang="fr-FR" dirty="0"/>
              <a:t>En conséquence, le fait de ne pas proposer au salarié les postes par écrit ne suffit pas à en déduire que l'employeur n'a pas respecté son obligation de reclassement (</a:t>
            </a:r>
            <a:r>
              <a:rPr lang="fr-FR" dirty="0" err="1"/>
              <a:t>Cass</a:t>
            </a:r>
            <a:r>
              <a:rPr lang="fr-FR" dirty="0"/>
              <a:t>. soc., 31 mars 2016, n° 14-28.314).</a:t>
            </a:r>
          </a:p>
          <a:p>
            <a:endParaRPr lang="fr-FR" dirty="0"/>
          </a:p>
        </p:txBody>
      </p:sp>
    </p:spTree>
    <p:extLst>
      <p:ext uri="{BB962C8B-B14F-4D97-AF65-F5344CB8AC3E}">
        <p14:creationId xmlns:p14="http://schemas.microsoft.com/office/powerpoint/2010/main" val="223368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713E4AD-00E6-45FE-86A6-EA4970C2FC60}"/>
              </a:ext>
            </a:extLst>
          </p:cNvPr>
          <p:cNvSpPr>
            <a:spLocks noGrp="1"/>
          </p:cNvSpPr>
          <p:nvPr>
            <p:ph type="title"/>
          </p:nvPr>
        </p:nvSpPr>
        <p:spPr/>
        <p:txBody>
          <a:bodyPr/>
          <a:lstStyle/>
          <a:p>
            <a:pPr algn="ctr"/>
            <a:r>
              <a:rPr lang="fr-FR" dirty="0"/>
              <a:t>Avant le 1er janvier 2017</a:t>
            </a:r>
          </a:p>
        </p:txBody>
      </p:sp>
      <p:sp>
        <p:nvSpPr>
          <p:cNvPr id="3" name="Espace réservé du contenu 2">
            <a:extLst>
              <a:ext uri="{FF2B5EF4-FFF2-40B4-BE49-F238E27FC236}">
                <a16:creationId xmlns:a16="http://schemas.microsoft.com/office/drawing/2014/main" xmlns="" id="{A109F3BE-5D92-4626-B3B2-941F8DCCA657}"/>
              </a:ext>
            </a:extLst>
          </p:cNvPr>
          <p:cNvSpPr>
            <a:spLocks noGrp="1"/>
          </p:cNvSpPr>
          <p:nvPr>
            <p:ph idx="1"/>
          </p:nvPr>
        </p:nvSpPr>
        <p:spPr/>
        <p:txBody>
          <a:bodyPr>
            <a:normAutofit lnSpcReduction="10000"/>
          </a:bodyPr>
          <a:lstStyle/>
          <a:p>
            <a:pPr algn="just"/>
            <a:r>
              <a:rPr lang="fr-FR" dirty="0"/>
              <a:t>Avant le 1</a:t>
            </a:r>
            <a:r>
              <a:rPr lang="fr-FR" baseline="30000" dirty="0"/>
              <a:t>er</a:t>
            </a:r>
            <a:r>
              <a:rPr lang="fr-FR" dirty="0"/>
              <a:t> janvier 2017, la plupart des règles de procédure étaient déjà identiques que l'inaptitude soit d'origine professionnelle ou non professionnelle (obligation de faire passer 2 visites de reprise, obligation de reclassement, obligation de rétablir le salaire après le délai d'un mois notamment).</a:t>
            </a:r>
          </a:p>
          <a:p>
            <a:pPr algn="just"/>
            <a:r>
              <a:rPr lang="fr-FR" dirty="0"/>
              <a:t>S'ajoutaient à la procédure de l'inaptitude d'origine professionnelle : l'obligation de consulter les délégués du personnel (ou, le cas échéant, CSE) avant de proposer un reclassement, l'obligation de formaliser par écrit les raisons de l'impossibilité de reclassement, le rétablissement des indemnités journalières de sécurité sociale pendant le délai de reclassement ainsi que le versement d'indemnités plus élevées en cas de licenciement.</a:t>
            </a:r>
          </a:p>
        </p:txBody>
      </p:sp>
    </p:spTree>
    <p:extLst>
      <p:ext uri="{BB962C8B-B14F-4D97-AF65-F5344CB8AC3E}">
        <p14:creationId xmlns:p14="http://schemas.microsoft.com/office/powerpoint/2010/main" val="30545181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30609B1-F49F-224F-A3EF-E7023F9AB7AA}"/>
              </a:ext>
            </a:extLst>
          </p:cNvPr>
          <p:cNvSpPr>
            <a:spLocks noGrp="1"/>
          </p:cNvSpPr>
          <p:nvPr>
            <p:ph type="title"/>
          </p:nvPr>
        </p:nvSpPr>
        <p:spPr/>
        <p:txBody>
          <a:bodyPr>
            <a:normAutofit/>
          </a:bodyPr>
          <a:lstStyle/>
          <a:p>
            <a:pPr algn="ctr"/>
            <a:r>
              <a:rPr lang="fr-FR" dirty="0"/>
              <a:t>Le périmètre de reclassement est plus restreint depuis le 22 décembre 2017</a:t>
            </a:r>
          </a:p>
        </p:txBody>
      </p:sp>
      <p:sp>
        <p:nvSpPr>
          <p:cNvPr id="3" name="Espace réservé du contenu 2">
            <a:extLst>
              <a:ext uri="{FF2B5EF4-FFF2-40B4-BE49-F238E27FC236}">
                <a16:creationId xmlns:a16="http://schemas.microsoft.com/office/drawing/2014/main" xmlns="" id="{A5F842EA-F9FA-6749-A6F2-44719372AEED}"/>
              </a:ext>
            </a:extLst>
          </p:cNvPr>
          <p:cNvSpPr>
            <a:spLocks noGrp="1"/>
          </p:cNvSpPr>
          <p:nvPr>
            <p:ph idx="1"/>
          </p:nvPr>
        </p:nvSpPr>
        <p:spPr/>
        <p:txBody>
          <a:bodyPr/>
          <a:lstStyle/>
          <a:p>
            <a:pPr algn="just"/>
            <a:r>
              <a:rPr lang="fr-FR" dirty="0"/>
              <a:t>L'employeur doit rechercher un autre emploi « </a:t>
            </a:r>
            <a:r>
              <a:rPr lang="fr-FR" i="1" dirty="0"/>
              <a:t>au sein de l'entreprise ou des entreprises du groupe auquel elle appartient le cas échéant, situées sur le territoire national et dont l'organisation, les activités ou le lieu d'exploitation assurent la permutation de tout ou partie du personnel</a:t>
            </a:r>
            <a:r>
              <a:rPr lang="fr-FR" dirty="0"/>
              <a:t> ». </a:t>
            </a:r>
          </a:p>
          <a:p>
            <a:pPr algn="just"/>
            <a:r>
              <a:rPr lang="fr-FR" dirty="0"/>
              <a:t>Si l’entreprise n’appartient pas à un groupe, le reclassement doit être recherché parmi les emplois disponibles dans l'entreprise, dans tous les secteurs de l'entreprise, au sein de tous les établissements de celle-ci. </a:t>
            </a:r>
          </a:p>
        </p:txBody>
      </p:sp>
    </p:spTree>
    <p:extLst>
      <p:ext uri="{BB962C8B-B14F-4D97-AF65-F5344CB8AC3E}">
        <p14:creationId xmlns:p14="http://schemas.microsoft.com/office/powerpoint/2010/main" val="40519103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1BB0AE4-9442-694C-9DEC-4DCC4590C118}"/>
              </a:ext>
            </a:extLst>
          </p:cNvPr>
          <p:cNvSpPr>
            <a:spLocks noGrp="1"/>
          </p:cNvSpPr>
          <p:nvPr>
            <p:ph type="title"/>
          </p:nvPr>
        </p:nvSpPr>
        <p:spPr/>
        <p:txBody>
          <a:bodyPr/>
          <a:lstStyle/>
          <a:p>
            <a:pPr algn="ctr"/>
            <a:r>
              <a:rPr lang="fr-FR" dirty="0"/>
              <a:t>La notion de groupe depuis le 22 décembre 2017</a:t>
            </a:r>
          </a:p>
        </p:txBody>
      </p:sp>
      <p:sp>
        <p:nvSpPr>
          <p:cNvPr id="3" name="Espace réservé du contenu 2">
            <a:extLst>
              <a:ext uri="{FF2B5EF4-FFF2-40B4-BE49-F238E27FC236}">
                <a16:creationId xmlns:a16="http://schemas.microsoft.com/office/drawing/2014/main" xmlns="" id="{60301E3A-92AE-5247-862C-E7D08EACF44F}"/>
              </a:ext>
            </a:extLst>
          </p:cNvPr>
          <p:cNvSpPr>
            <a:spLocks noGrp="1"/>
          </p:cNvSpPr>
          <p:nvPr>
            <p:ph idx="1"/>
          </p:nvPr>
        </p:nvSpPr>
        <p:spPr/>
        <p:txBody>
          <a:bodyPr>
            <a:normAutofit fontScale="92500" lnSpcReduction="20000"/>
          </a:bodyPr>
          <a:lstStyle/>
          <a:p>
            <a:pPr algn="just"/>
            <a:r>
              <a:rPr lang="fr-FR" dirty="0"/>
              <a:t>Depuis le 22 décembre 2017, « </a:t>
            </a:r>
            <a:r>
              <a:rPr lang="fr-FR" i="1" dirty="0"/>
              <a:t>la notion de groupe désigne le groupe formé par une entreprise appelée entreprise dominante et les entreprises qu'elle contrôle dans les conditions définies à l'article L. 233-1, aux I et II de l'article L. 233-3 et à l'article L. 233-16 du code du commerce </a:t>
            </a:r>
            <a:r>
              <a:rPr lang="fr-FR" dirty="0"/>
              <a:t>».</a:t>
            </a:r>
          </a:p>
          <a:p>
            <a:pPr algn="just"/>
            <a:r>
              <a:rPr lang="fr-FR" dirty="0"/>
              <a:t>Il en résulte que le groupe est notamment retenu dans les situations suivantes :</a:t>
            </a:r>
          </a:p>
          <a:p>
            <a:pPr lvl="1" algn="just"/>
            <a:r>
              <a:rPr lang="fr-FR" dirty="0"/>
              <a:t>une société possède plus de la moitié du capital d'une autre société ;</a:t>
            </a:r>
          </a:p>
          <a:p>
            <a:pPr lvl="1" algn="just"/>
            <a:r>
              <a:rPr lang="fr-FR" dirty="0"/>
              <a:t>une société détient une fraction du capital d'une ou de plusieurs autres sociétés lui conférant la majorité des droits de vote dans les assemblées générales ;</a:t>
            </a:r>
          </a:p>
          <a:p>
            <a:pPr lvl="1" algn="just"/>
            <a:r>
              <a:rPr lang="fr-FR" dirty="0"/>
              <a:t>une société dispose seule de la majorité des droits de vote dans une autre société en vertu d'un accord avec d'autres associés ou actionnaires… etc.</a:t>
            </a:r>
          </a:p>
          <a:p>
            <a:pPr algn="just"/>
            <a:r>
              <a:rPr lang="fr-FR" dirty="0"/>
              <a:t>Enfin, la notion de groupe est identique que l'inaptitude soit d'origine professionnelle ou non.</a:t>
            </a:r>
          </a:p>
        </p:txBody>
      </p:sp>
    </p:spTree>
    <p:extLst>
      <p:ext uri="{BB962C8B-B14F-4D97-AF65-F5344CB8AC3E}">
        <p14:creationId xmlns:p14="http://schemas.microsoft.com/office/powerpoint/2010/main" val="15548711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EE533EF-C7B9-3745-B537-3A5FA0C229A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E19A637-0E7E-4E4D-A4EE-14F4915D7952}"/>
              </a:ext>
            </a:extLst>
          </p:cNvPr>
          <p:cNvSpPr>
            <a:spLocks noGrp="1"/>
          </p:cNvSpPr>
          <p:nvPr>
            <p:ph idx="1"/>
          </p:nvPr>
        </p:nvSpPr>
        <p:spPr/>
        <p:txBody>
          <a:bodyPr/>
          <a:lstStyle/>
          <a:p>
            <a:pPr algn="just"/>
            <a:endParaRPr lang="fr-FR" dirty="0"/>
          </a:p>
          <a:p>
            <a:pPr algn="just"/>
            <a:r>
              <a:rPr lang="fr-FR" dirty="0"/>
              <a:t>Cette définition du groupe exclut les réseaux de franchise, les fédérations ou toute structure regroupant des entreprises ayant des liens étroits mais ne répondant pas à la définition du groupe prévue à l'article L. 2331-1 du code du travail. </a:t>
            </a:r>
          </a:p>
          <a:p>
            <a:endParaRPr lang="fr-FR" dirty="0"/>
          </a:p>
        </p:txBody>
      </p:sp>
    </p:spTree>
    <p:extLst>
      <p:ext uri="{BB962C8B-B14F-4D97-AF65-F5344CB8AC3E}">
        <p14:creationId xmlns:p14="http://schemas.microsoft.com/office/powerpoint/2010/main" val="28164573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E50D0F7-1CDE-004C-9CAF-3544723E874A}"/>
              </a:ext>
            </a:extLst>
          </p:cNvPr>
          <p:cNvSpPr>
            <a:spLocks noGrp="1"/>
          </p:cNvSpPr>
          <p:nvPr>
            <p:ph type="title"/>
          </p:nvPr>
        </p:nvSpPr>
        <p:spPr/>
        <p:txBody>
          <a:bodyPr/>
          <a:lstStyle/>
          <a:p>
            <a:pPr algn="ctr"/>
            <a:r>
              <a:rPr lang="fr-FR" dirty="0"/>
              <a:t>Prise en compte de desiderata du salarié</a:t>
            </a:r>
          </a:p>
        </p:txBody>
      </p:sp>
      <p:sp>
        <p:nvSpPr>
          <p:cNvPr id="3" name="Espace réservé du contenu 2">
            <a:extLst>
              <a:ext uri="{FF2B5EF4-FFF2-40B4-BE49-F238E27FC236}">
                <a16:creationId xmlns:a16="http://schemas.microsoft.com/office/drawing/2014/main" xmlns="" id="{74F3400A-B17A-814D-B46A-7986311A8FE2}"/>
              </a:ext>
            </a:extLst>
          </p:cNvPr>
          <p:cNvSpPr>
            <a:spLocks noGrp="1"/>
          </p:cNvSpPr>
          <p:nvPr>
            <p:ph idx="1"/>
          </p:nvPr>
        </p:nvSpPr>
        <p:spPr/>
        <p:txBody>
          <a:bodyPr/>
          <a:lstStyle/>
          <a:p>
            <a:pPr algn="just"/>
            <a:r>
              <a:rPr lang="fr-FR" dirty="0"/>
              <a:t>Avant le 23 novembre 2016, l'employeur devait rechercher tous les postes de reclassement et les proposer au salarié, y compris s'il s'agissait de postes ne correspondant pas aux attentes manifestées par le salarié (</a:t>
            </a:r>
            <a:r>
              <a:rPr lang="fr-FR" dirty="0" err="1"/>
              <a:t>Cass</a:t>
            </a:r>
            <a:r>
              <a:rPr lang="fr-FR" dirty="0"/>
              <a:t>. soc. 10 mai 2005, n° 03-43.134 ).</a:t>
            </a:r>
          </a:p>
          <a:p>
            <a:pPr algn="just"/>
            <a:r>
              <a:rPr lang="fr-FR" dirty="0"/>
              <a:t>Le 23 novembre 2016, la Cour de cassation, par un revirement de jurisprudence, a pris une position totalement opposée : désormais, l'employeur peut tenir compte de la position du salarié pour restreindre le périmètre des recherches de reclassement (</a:t>
            </a:r>
            <a:r>
              <a:rPr lang="fr-FR" dirty="0" err="1"/>
              <a:t>Cass</a:t>
            </a:r>
            <a:r>
              <a:rPr lang="fr-FR" dirty="0"/>
              <a:t>. soc., 23 nov. 2016, n° 14-26.398)</a:t>
            </a:r>
          </a:p>
        </p:txBody>
      </p:sp>
    </p:spTree>
    <p:extLst>
      <p:ext uri="{BB962C8B-B14F-4D97-AF65-F5344CB8AC3E}">
        <p14:creationId xmlns:p14="http://schemas.microsoft.com/office/powerpoint/2010/main" val="36187599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ECED081-1B47-A745-BAA0-B3BC9F3ADBF6}"/>
              </a:ext>
            </a:extLst>
          </p:cNvPr>
          <p:cNvSpPr>
            <a:spLocks noGrp="1"/>
          </p:cNvSpPr>
          <p:nvPr>
            <p:ph type="title"/>
          </p:nvPr>
        </p:nvSpPr>
        <p:spPr/>
        <p:txBody>
          <a:bodyPr/>
          <a:lstStyle/>
          <a:p>
            <a:pPr algn="ctr"/>
            <a:r>
              <a:rPr lang="fr-FR" dirty="0"/>
              <a:t>Information du salarié par écrit</a:t>
            </a:r>
          </a:p>
        </p:txBody>
      </p:sp>
      <p:sp>
        <p:nvSpPr>
          <p:cNvPr id="3" name="Espace réservé du contenu 2">
            <a:extLst>
              <a:ext uri="{FF2B5EF4-FFF2-40B4-BE49-F238E27FC236}">
                <a16:creationId xmlns:a16="http://schemas.microsoft.com/office/drawing/2014/main" xmlns="" id="{800BBB79-2F97-DB46-A3D4-E45F9EC8105F}"/>
              </a:ext>
            </a:extLst>
          </p:cNvPr>
          <p:cNvSpPr>
            <a:spLocks noGrp="1"/>
          </p:cNvSpPr>
          <p:nvPr>
            <p:ph idx="1"/>
          </p:nvPr>
        </p:nvSpPr>
        <p:spPr/>
        <p:txBody>
          <a:bodyPr>
            <a:normAutofit lnSpcReduction="10000"/>
          </a:bodyPr>
          <a:lstStyle/>
          <a:p>
            <a:pPr algn="just"/>
            <a:r>
              <a:rPr lang="fr-FR" dirty="0"/>
              <a:t>Lorsque l'employeur est dans l'impossibilité de proposer un autre emploi au salarié, il lui fait connaître par écrit les motifs qui s'opposent au reclassement. </a:t>
            </a:r>
          </a:p>
          <a:p>
            <a:pPr algn="just"/>
            <a:r>
              <a:rPr lang="fr-FR" dirty="0"/>
              <a:t>Cette obligation qui n'était prévue qu'en cas d'inaptitude d'origine professionnelle a été étendue, depuis le 1</a:t>
            </a:r>
            <a:r>
              <a:rPr lang="fr-FR" baseline="30000" dirty="0"/>
              <a:t>er</a:t>
            </a:r>
            <a:r>
              <a:rPr lang="fr-FR" dirty="0"/>
              <a:t> janvier 2017 à l'inaptitude non professionnelle.</a:t>
            </a:r>
          </a:p>
          <a:p>
            <a:pPr algn="just"/>
            <a:r>
              <a:rPr lang="fr-FR" dirty="0"/>
              <a:t>L'information écrite du salarié doit être faite avant que ne soit engagée la procédure de licenciement. Il en résulte que l'énonciation des motifs dans la lettre de licenciement ne saurait pallier le non-respect de cette formalité (Cass. soc. 28 novembre 2018, n° 17-20.068).</a:t>
            </a:r>
          </a:p>
          <a:p>
            <a:endParaRPr lang="fr-FR" dirty="0"/>
          </a:p>
        </p:txBody>
      </p:sp>
    </p:spTree>
    <p:extLst>
      <p:ext uri="{BB962C8B-B14F-4D97-AF65-F5344CB8AC3E}">
        <p14:creationId xmlns:p14="http://schemas.microsoft.com/office/powerpoint/2010/main" val="8803536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3430A19-59BD-E640-814A-32AF8A558224}"/>
              </a:ext>
            </a:extLst>
          </p:cNvPr>
          <p:cNvSpPr>
            <a:spLocks noGrp="1"/>
          </p:cNvSpPr>
          <p:nvPr>
            <p:ph type="title"/>
          </p:nvPr>
        </p:nvSpPr>
        <p:spPr/>
        <p:txBody>
          <a:bodyPr/>
          <a:lstStyle/>
          <a:p>
            <a:pPr algn="ctr"/>
            <a:r>
              <a:rPr lang="fr-FR" dirty="0"/>
              <a:t>Situation du salarié pendant le délai de reclassement</a:t>
            </a:r>
          </a:p>
        </p:txBody>
      </p:sp>
      <p:sp>
        <p:nvSpPr>
          <p:cNvPr id="3" name="Espace réservé du contenu 2">
            <a:extLst>
              <a:ext uri="{FF2B5EF4-FFF2-40B4-BE49-F238E27FC236}">
                <a16:creationId xmlns:a16="http://schemas.microsoft.com/office/drawing/2014/main" xmlns="" id="{D30003FA-CFB8-B040-B621-58B7123E0256}"/>
              </a:ext>
            </a:extLst>
          </p:cNvPr>
          <p:cNvSpPr>
            <a:spLocks noGrp="1"/>
          </p:cNvSpPr>
          <p:nvPr>
            <p:ph idx="1"/>
          </p:nvPr>
        </p:nvSpPr>
        <p:spPr/>
        <p:txBody>
          <a:bodyPr/>
          <a:lstStyle/>
          <a:p>
            <a:pPr algn="just"/>
            <a:r>
              <a:rPr lang="fr-FR" dirty="0"/>
              <a:t>Le salarié médicalement reconnu inapte à son poste ne peut pas prétendre à rémunération (ou dommages-intérêts équivalents) pour la période nécessaire à la recherche d'un poste de reclassement (ceci bien entendu s'il n'y a pas eu manœuvre dilatoire de l'employeur), dans la mesure où il ne peut pas travailler (</a:t>
            </a:r>
            <a:r>
              <a:rPr lang="fr-FR" dirty="0" err="1"/>
              <a:t>Cass</a:t>
            </a:r>
            <a:r>
              <a:rPr lang="fr-FR" dirty="0"/>
              <a:t>. soc. 19 févr. 1992, n° 90-43.434).</a:t>
            </a:r>
          </a:p>
          <a:p>
            <a:pPr algn="just"/>
            <a:r>
              <a:rPr lang="fr-FR" dirty="0"/>
              <a:t>Depuis le 1</a:t>
            </a:r>
            <a:r>
              <a:rPr lang="fr-FR" baseline="30000" dirty="0"/>
              <a:t>er</a:t>
            </a:r>
            <a:r>
              <a:rPr lang="fr-FR" dirty="0"/>
              <a:t> juillet 2010, le salarié déclaré inapte suite à un accident du travail ou une maladie professionnelle bénéficie, quant à lui, d'une indemnisation temporaire, servie par la CPAM, en attendant son reclassement ou son licenciement.</a:t>
            </a:r>
          </a:p>
          <a:p>
            <a:endParaRPr lang="fr-FR" dirty="0"/>
          </a:p>
        </p:txBody>
      </p:sp>
    </p:spTree>
    <p:extLst>
      <p:ext uri="{BB962C8B-B14F-4D97-AF65-F5344CB8AC3E}">
        <p14:creationId xmlns:p14="http://schemas.microsoft.com/office/powerpoint/2010/main" val="16825963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2F9075E-BAE2-6743-849F-22752A9D3990}"/>
              </a:ext>
            </a:extLst>
          </p:cNvPr>
          <p:cNvSpPr>
            <a:spLocks noGrp="1"/>
          </p:cNvSpPr>
          <p:nvPr>
            <p:ph type="title"/>
          </p:nvPr>
        </p:nvSpPr>
        <p:spPr/>
        <p:txBody>
          <a:bodyPr/>
          <a:lstStyle/>
          <a:p>
            <a:pPr algn="ctr"/>
            <a:r>
              <a:rPr lang="fr-FR" dirty="0"/>
              <a:t>Sanctions applicables à l’absence de reclassement</a:t>
            </a:r>
          </a:p>
        </p:txBody>
      </p:sp>
      <p:sp>
        <p:nvSpPr>
          <p:cNvPr id="3" name="Espace réservé du contenu 2">
            <a:extLst>
              <a:ext uri="{FF2B5EF4-FFF2-40B4-BE49-F238E27FC236}">
                <a16:creationId xmlns:a16="http://schemas.microsoft.com/office/drawing/2014/main" xmlns="" id="{9B5832D3-B74A-2445-90A5-F4B9589F95B4}"/>
              </a:ext>
            </a:extLst>
          </p:cNvPr>
          <p:cNvSpPr>
            <a:spLocks noGrp="1"/>
          </p:cNvSpPr>
          <p:nvPr>
            <p:ph idx="1"/>
          </p:nvPr>
        </p:nvSpPr>
        <p:spPr/>
        <p:txBody>
          <a:bodyPr>
            <a:normAutofit lnSpcReduction="10000"/>
          </a:bodyPr>
          <a:lstStyle/>
          <a:p>
            <a:pPr algn="just"/>
            <a:r>
              <a:rPr lang="fr-FR" dirty="0"/>
              <a:t>En cas d’inaptitude professionnelle, le licenciement prononcé en méconnaissance des dispositions relatives au reclassement du salarié déclaré inapte n'est pas frappé de nullité mais ouvre droit, en l'absence de réintégration du salarié, à l'indemnité prévue par l'article L. 1226-15 du code du travail, égale à au moins 6 mois de salaire pour les licenciements notifiés à compter du 24 septembre 2017 (</a:t>
            </a:r>
            <a:r>
              <a:rPr lang="fr-FR" dirty="0" err="1"/>
              <a:t>Cass</a:t>
            </a:r>
            <a:r>
              <a:rPr lang="fr-FR" dirty="0"/>
              <a:t>. soc. 1</a:t>
            </a:r>
            <a:r>
              <a:rPr lang="fr-FR" baseline="30000" dirty="0"/>
              <a:t>er</a:t>
            </a:r>
            <a:r>
              <a:rPr lang="fr-FR" dirty="0"/>
              <a:t> février 2017, n° 15-22.439).</a:t>
            </a:r>
          </a:p>
          <a:p>
            <a:pPr algn="just"/>
            <a:r>
              <a:rPr lang="fr-FR" dirty="0"/>
              <a:t>En cas d’inaptitude non professionnelle, Le licenciement prononcé en méconnaissance de l'obligation de reclassement est sans cause réelle et sérieuse et ouvre droit à une indemnité pour licenciement abusif calculée selon le barème Macron… ou pas.</a:t>
            </a:r>
          </a:p>
        </p:txBody>
      </p:sp>
    </p:spTree>
    <p:extLst>
      <p:ext uri="{BB962C8B-B14F-4D97-AF65-F5344CB8AC3E}">
        <p14:creationId xmlns:p14="http://schemas.microsoft.com/office/powerpoint/2010/main" val="24619404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DBBE94B-703F-B24C-9B2E-809A677CFF4F}"/>
              </a:ext>
            </a:extLst>
          </p:cNvPr>
          <p:cNvSpPr>
            <a:spLocks noGrp="1"/>
          </p:cNvSpPr>
          <p:nvPr>
            <p:ph type="title"/>
          </p:nvPr>
        </p:nvSpPr>
        <p:spPr>
          <a:xfrm>
            <a:off x="787400" y="2574925"/>
            <a:ext cx="10515600" cy="1325563"/>
          </a:xfrm>
        </p:spPr>
        <p:txBody>
          <a:bodyPr/>
          <a:lstStyle/>
          <a:p>
            <a:pPr algn="ctr"/>
            <a:r>
              <a:rPr lang="fr-FR" dirty="0"/>
              <a:t>IV. Le licenciement pour inaptitude</a:t>
            </a:r>
          </a:p>
        </p:txBody>
      </p:sp>
    </p:spTree>
    <p:extLst>
      <p:ext uri="{BB962C8B-B14F-4D97-AF65-F5344CB8AC3E}">
        <p14:creationId xmlns:p14="http://schemas.microsoft.com/office/powerpoint/2010/main" val="31816393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C44A1F5-909D-8840-9931-00E926BA87EB}"/>
              </a:ext>
            </a:extLst>
          </p:cNvPr>
          <p:cNvSpPr>
            <a:spLocks noGrp="1"/>
          </p:cNvSpPr>
          <p:nvPr>
            <p:ph type="title"/>
          </p:nvPr>
        </p:nvSpPr>
        <p:spPr/>
        <p:txBody>
          <a:bodyPr/>
          <a:lstStyle/>
          <a:p>
            <a:pPr algn="ctr"/>
            <a:endParaRPr lang="fr-FR" dirty="0"/>
          </a:p>
        </p:txBody>
      </p:sp>
      <p:sp>
        <p:nvSpPr>
          <p:cNvPr id="3" name="Espace réservé du contenu 2">
            <a:extLst>
              <a:ext uri="{FF2B5EF4-FFF2-40B4-BE49-F238E27FC236}">
                <a16:creationId xmlns:a16="http://schemas.microsoft.com/office/drawing/2014/main" xmlns="" id="{63D2F43E-9C66-0D48-A5B9-16A7080D61F5}"/>
              </a:ext>
            </a:extLst>
          </p:cNvPr>
          <p:cNvSpPr>
            <a:spLocks noGrp="1"/>
          </p:cNvSpPr>
          <p:nvPr>
            <p:ph idx="1"/>
          </p:nvPr>
        </p:nvSpPr>
        <p:spPr/>
        <p:txBody>
          <a:bodyPr/>
          <a:lstStyle/>
          <a:p>
            <a:pPr algn="just"/>
            <a:r>
              <a:rPr lang="fr-FR" dirty="0"/>
              <a:t>L'employeur ne peut rompre le contrat de travail </a:t>
            </a:r>
            <a:r>
              <a:rPr lang="fr-FR" u="sng" dirty="0"/>
              <a:t>que s'il justifie</a:t>
            </a:r>
            <a:r>
              <a:rPr lang="fr-FR" dirty="0"/>
              <a:t> :</a:t>
            </a:r>
          </a:p>
          <a:p>
            <a:pPr algn="just"/>
            <a:endParaRPr lang="fr-FR" dirty="0"/>
          </a:p>
          <a:p>
            <a:pPr lvl="1" algn="just"/>
            <a:r>
              <a:rPr lang="fr-FR" dirty="0"/>
              <a:t>soit de son impossibilité de proposer un emploi ;</a:t>
            </a:r>
          </a:p>
          <a:p>
            <a:pPr lvl="1" algn="just"/>
            <a:r>
              <a:rPr lang="fr-FR" dirty="0"/>
              <a:t>soit du refus par le salarié de l'emploi proposé ;</a:t>
            </a:r>
          </a:p>
          <a:p>
            <a:pPr lvl="1" algn="just"/>
            <a:r>
              <a:rPr lang="fr-FR" dirty="0"/>
              <a:t>soit de la mention expresse dans l'avis du médecin du travail que « tout maintien du salarié dans un emploi serait gravement préjudiciable à sa santé »  ;</a:t>
            </a:r>
          </a:p>
          <a:p>
            <a:pPr lvl="1" algn="just"/>
            <a:r>
              <a:rPr lang="fr-FR" dirty="0"/>
              <a:t>soit de la mention expresse dans l'avis du médecin du travail que « </a:t>
            </a:r>
            <a:r>
              <a:rPr lang="fr-FR" i="1" dirty="0"/>
              <a:t>l'état de santé du salarié fait obstacle à tout reclassement dans un emploi</a:t>
            </a:r>
            <a:r>
              <a:rPr lang="fr-FR" dirty="0"/>
              <a:t> ». </a:t>
            </a:r>
          </a:p>
          <a:p>
            <a:endParaRPr lang="fr-FR" dirty="0"/>
          </a:p>
          <a:p>
            <a:endParaRPr lang="fr-FR" dirty="0"/>
          </a:p>
        </p:txBody>
      </p:sp>
    </p:spTree>
    <p:extLst>
      <p:ext uri="{BB962C8B-B14F-4D97-AF65-F5344CB8AC3E}">
        <p14:creationId xmlns:p14="http://schemas.microsoft.com/office/powerpoint/2010/main" val="39908028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FD07BD2-BA9E-2F45-B91A-A112D39A58D8}"/>
              </a:ext>
            </a:extLst>
          </p:cNvPr>
          <p:cNvSpPr>
            <a:spLocks noGrp="1"/>
          </p:cNvSpPr>
          <p:nvPr>
            <p:ph type="title"/>
          </p:nvPr>
        </p:nvSpPr>
        <p:spPr/>
        <p:txBody>
          <a:bodyPr/>
          <a:lstStyle/>
          <a:p>
            <a:r>
              <a:rPr lang="fr-FR" dirty="0"/>
              <a:t>La procédure de licenciement pour inaptitude</a:t>
            </a:r>
          </a:p>
        </p:txBody>
      </p:sp>
      <p:sp>
        <p:nvSpPr>
          <p:cNvPr id="3" name="Espace réservé du contenu 2">
            <a:extLst>
              <a:ext uri="{FF2B5EF4-FFF2-40B4-BE49-F238E27FC236}">
                <a16:creationId xmlns:a16="http://schemas.microsoft.com/office/drawing/2014/main" xmlns="" id="{C9A7F455-01BE-E643-83F6-3C79090DFFF4}"/>
              </a:ext>
            </a:extLst>
          </p:cNvPr>
          <p:cNvSpPr>
            <a:spLocks noGrp="1"/>
          </p:cNvSpPr>
          <p:nvPr>
            <p:ph idx="1"/>
          </p:nvPr>
        </p:nvSpPr>
        <p:spPr/>
        <p:txBody>
          <a:bodyPr/>
          <a:lstStyle/>
          <a:p>
            <a:pPr algn="just"/>
            <a:r>
              <a:rPr lang="fr-FR" b="1" dirty="0"/>
              <a:t>Interdiction de contourner la procédure de licenciement pour inaptitude.</a:t>
            </a:r>
          </a:p>
          <a:p>
            <a:pPr algn="just"/>
            <a:r>
              <a:rPr lang="fr-FR" dirty="0"/>
              <a:t>C’est pourquoi, il est impossible de licencier un salarié déclaré inapte pour absence prolongée (</a:t>
            </a:r>
            <a:r>
              <a:rPr lang="fr-FR" dirty="0" err="1"/>
              <a:t>Cass</a:t>
            </a:r>
            <a:r>
              <a:rPr lang="fr-FR" dirty="0"/>
              <a:t>. soc. 5 décembre 2012, n° 11-17.913).</a:t>
            </a:r>
          </a:p>
          <a:p>
            <a:pPr algn="just"/>
            <a:r>
              <a:rPr lang="fr-FR" dirty="0"/>
              <a:t>Impossibilité de licencier pour faute : dès lors que le salarié a été déclaré inapte par le médecin du travail, la procédure liée à l'inaptitude doit s'appliquer jusqu'à son terme ; le salarié ne peut être licencié que pour inaptitude et non pour faute. La procédure disciplinaire ne peut être engagée après un constat d'inaptitude (</a:t>
            </a:r>
            <a:r>
              <a:rPr lang="fr-FR" dirty="0" err="1"/>
              <a:t>Cass</a:t>
            </a:r>
            <a:r>
              <a:rPr lang="fr-FR" dirty="0"/>
              <a:t>. soc. 20 décembre 2017, n° 16-14.983).</a:t>
            </a:r>
          </a:p>
        </p:txBody>
      </p:sp>
    </p:spTree>
    <p:extLst>
      <p:ext uri="{BB962C8B-B14F-4D97-AF65-F5344CB8AC3E}">
        <p14:creationId xmlns:p14="http://schemas.microsoft.com/office/powerpoint/2010/main" val="252213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BB22AD-0D4F-4036-B334-F720CD7A3390}"/>
              </a:ext>
            </a:extLst>
          </p:cNvPr>
          <p:cNvSpPr>
            <a:spLocks noGrp="1"/>
          </p:cNvSpPr>
          <p:nvPr>
            <p:ph type="title"/>
          </p:nvPr>
        </p:nvSpPr>
        <p:spPr/>
        <p:txBody>
          <a:bodyPr>
            <a:noAutofit/>
          </a:bodyPr>
          <a:lstStyle/>
          <a:p>
            <a:pPr algn="ctr"/>
            <a:r>
              <a:rPr lang="fr-FR" sz="3600" dirty="0"/>
              <a:t>Dans quelles situations appliquer le régime juridique de l’inaptitude d’origine professionnelle ?</a:t>
            </a:r>
          </a:p>
        </p:txBody>
      </p:sp>
      <p:sp>
        <p:nvSpPr>
          <p:cNvPr id="3" name="Espace réservé du contenu 2">
            <a:extLst>
              <a:ext uri="{FF2B5EF4-FFF2-40B4-BE49-F238E27FC236}">
                <a16:creationId xmlns:a16="http://schemas.microsoft.com/office/drawing/2014/main" xmlns="" id="{637C2D81-E393-4595-8C3B-0CA694271A14}"/>
              </a:ext>
            </a:extLst>
          </p:cNvPr>
          <p:cNvSpPr>
            <a:spLocks noGrp="1"/>
          </p:cNvSpPr>
          <p:nvPr>
            <p:ph idx="1"/>
          </p:nvPr>
        </p:nvSpPr>
        <p:spPr/>
        <p:txBody>
          <a:bodyPr>
            <a:normAutofit/>
          </a:bodyPr>
          <a:lstStyle/>
          <a:p>
            <a:pPr algn="just"/>
            <a:r>
              <a:rPr lang="fr-FR" dirty="0"/>
              <a:t>Ce régime s’applique en présence </a:t>
            </a:r>
            <a:r>
              <a:rPr lang="fr-FR" b="1" dirty="0"/>
              <a:t>de salariés déclarés inaptes, victimes d’accident du travail ou d’une maladie professionnelle.</a:t>
            </a:r>
          </a:p>
          <a:p>
            <a:pPr algn="just"/>
            <a:r>
              <a:rPr lang="fr-FR" dirty="0"/>
              <a:t>Appréciation extensive du critère.</a:t>
            </a:r>
          </a:p>
          <a:p>
            <a:pPr algn="just"/>
            <a:r>
              <a:rPr lang="fr-FR" dirty="0"/>
              <a:t>En effet, les règles spécifiques applicables à l’inaptitude d’origine professionnelle s’appliquent dès lors que l'inaptitude du salarié, quel que soit le moment où elle est constatée ou invoquée, </a:t>
            </a:r>
            <a:r>
              <a:rPr lang="fr-FR" b="1" dirty="0"/>
              <a:t>a, au moins partiellement, pour origine cet accident ou cette maladie (Cass. soc. 31 mars 2016, n° 14-17.471).</a:t>
            </a:r>
          </a:p>
          <a:p>
            <a:pPr algn="just"/>
            <a:r>
              <a:rPr lang="fr-FR" b="1" dirty="0"/>
              <a:t>Et l'employeur a connaissance de cette origine professionnelle à la date du licenciement (Cass. soc. 17 mai 2016, n° 14-22.074).</a:t>
            </a:r>
          </a:p>
        </p:txBody>
      </p:sp>
    </p:spTree>
    <p:extLst>
      <p:ext uri="{BB962C8B-B14F-4D97-AF65-F5344CB8AC3E}">
        <p14:creationId xmlns:p14="http://schemas.microsoft.com/office/powerpoint/2010/main" val="23774614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1EBDF7E-2942-D143-9EFF-5C335B5AF94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5169965-41DF-A941-A89F-C16B8DDA5FBD}"/>
              </a:ext>
            </a:extLst>
          </p:cNvPr>
          <p:cNvSpPr>
            <a:spLocks noGrp="1"/>
          </p:cNvSpPr>
          <p:nvPr>
            <p:ph idx="1"/>
          </p:nvPr>
        </p:nvSpPr>
        <p:spPr/>
        <p:txBody>
          <a:bodyPr>
            <a:normAutofit fontScale="92500" lnSpcReduction="10000"/>
          </a:bodyPr>
          <a:lstStyle/>
          <a:p>
            <a:pPr algn="just"/>
            <a:r>
              <a:rPr lang="fr-FR" u="sng" dirty="0"/>
              <a:t>Articulation avec une procédure de licenciement économique </a:t>
            </a:r>
            <a:r>
              <a:rPr lang="fr-FR" dirty="0"/>
              <a:t>: </a:t>
            </a:r>
          </a:p>
          <a:p>
            <a:pPr algn="just"/>
            <a:r>
              <a:rPr lang="fr-FR" dirty="0"/>
              <a:t>L’employeur est tenu de respecter son obligation de reclassement, quand bien même une procédure de licenciement économique serait en cours (</a:t>
            </a:r>
            <a:r>
              <a:rPr lang="fr-FR" dirty="0" err="1"/>
              <a:t>Cass</a:t>
            </a:r>
            <a:r>
              <a:rPr lang="fr-FR" dirty="0"/>
              <a:t>. soc. 14 mars 2000, n° 98-41.556).</a:t>
            </a:r>
          </a:p>
          <a:p>
            <a:pPr algn="just"/>
            <a:r>
              <a:rPr lang="fr-FR" dirty="0"/>
              <a:t>Il en est de même lorsque le salarié a été déclaré inapte avant de demander à bénéficier d'un départ volontaire dans le cadre d'un plan de sauvegarde de l'emploi (</a:t>
            </a:r>
            <a:r>
              <a:rPr lang="fr-FR" dirty="0" err="1"/>
              <a:t>Cass</a:t>
            </a:r>
            <a:r>
              <a:rPr lang="fr-FR" dirty="0"/>
              <a:t>. soc. 20 décembre 2017, n° 16-11.201).</a:t>
            </a:r>
          </a:p>
          <a:p>
            <a:pPr algn="just"/>
            <a:r>
              <a:rPr lang="fr-FR" dirty="0"/>
              <a:t>Toutefois lorsque le motif économique du licenciement repose sur la cessation totale d'activité, la Cour de cassation considère que l'impossibilité de reclassement est justifiée, dès lors que l'entreprise n'appartient pas à un groupe (</a:t>
            </a:r>
            <a:r>
              <a:rPr lang="fr-FR" dirty="0" err="1"/>
              <a:t>Cass</a:t>
            </a:r>
            <a:r>
              <a:rPr lang="fr-FR" dirty="0"/>
              <a:t>. soc. 4 octobre 2017, n° 16-16.441).</a:t>
            </a:r>
          </a:p>
        </p:txBody>
      </p:sp>
    </p:spTree>
    <p:extLst>
      <p:ext uri="{BB962C8B-B14F-4D97-AF65-F5344CB8AC3E}">
        <p14:creationId xmlns:p14="http://schemas.microsoft.com/office/powerpoint/2010/main" val="8925454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AA24244-7BBE-A74C-A6D0-E01640822F5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9D86614-450C-7E42-B11E-BB6AB98A92D9}"/>
              </a:ext>
            </a:extLst>
          </p:cNvPr>
          <p:cNvSpPr>
            <a:spLocks noGrp="1"/>
          </p:cNvSpPr>
          <p:nvPr>
            <p:ph idx="1"/>
          </p:nvPr>
        </p:nvSpPr>
        <p:spPr/>
        <p:txBody>
          <a:bodyPr/>
          <a:lstStyle/>
          <a:p>
            <a:pPr algn="just"/>
            <a:r>
              <a:rPr lang="fr-FR" u="sng" dirty="0"/>
              <a:t>Articulation avec la prise d'acte de la rupture par le salarié déclaré inapte :</a:t>
            </a:r>
          </a:p>
          <a:p>
            <a:pPr algn="just"/>
            <a:r>
              <a:rPr lang="fr-FR" dirty="0"/>
              <a:t>Un salarié déclaré inapte peut prendre acte de la rupture de son contrat en raison de faits qu'il reproche à son employeur. </a:t>
            </a:r>
          </a:p>
          <a:p>
            <a:pPr algn="just"/>
            <a:r>
              <a:rPr lang="fr-FR" dirty="0"/>
              <a:t>C'est ce qu'admet la Cour de cassation à l'égard d'un salarié déclaré inapte suite à un accident du travail (</a:t>
            </a:r>
            <a:r>
              <a:rPr lang="fr-FR" dirty="0" err="1"/>
              <a:t>Cass</a:t>
            </a:r>
            <a:r>
              <a:rPr lang="fr-FR" dirty="0"/>
              <a:t>. soc. 21 janvier 2009, n° 07-41.822). </a:t>
            </a:r>
            <a:endParaRPr lang="fr-FR" u="sng" dirty="0"/>
          </a:p>
        </p:txBody>
      </p:sp>
    </p:spTree>
    <p:extLst>
      <p:ext uri="{BB962C8B-B14F-4D97-AF65-F5344CB8AC3E}">
        <p14:creationId xmlns:p14="http://schemas.microsoft.com/office/powerpoint/2010/main" val="11086761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51A45B2-74EB-AF44-A15B-1A8CD090E71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6C25DCB-D970-3D44-B568-2C1F185CE1BE}"/>
              </a:ext>
            </a:extLst>
          </p:cNvPr>
          <p:cNvSpPr>
            <a:spLocks noGrp="1"/>
          </p:cNvSpPr>
          <p:nvPr>
            <p:ph idx="1"/>
          </p:nvPr>
        </p:nvSpPr>
        <p:spPr/>
        <p:txBody>
          <a:bodyPr>
            <a:normAutofit/>
          </a:bodyPr>
          <a:lstStyle/>
          <a:p>
            <a:pPr algn="just"/>
            <a:r>
              <a:rPr lang="fr-FR" dirty="0"/>
              <a:t>Si l'employeur considère injustifiée la prise d'acte, c'est à lui de rapporter la preuve. </a:t>
            </a:r>
          </a:p>
          <a:p>
            <a:pPr algn="just"/>
            <a:r>
              <a:rPr lang="fr-FR" u="sng" dirty="0"/>
              <a:t>Ainsi :</a:t>
            </a:r>
          </a:p>
          <a:p>
            <a:pPr algn="just"/>
            <a:r>
              <a:rPr lang="fr-FR" dirty="0"/>
              <a:t>Lorsque le salarié, déclaré inapte suite à un accident du travail, invoque une inobservation des règles de prévention et de sécurité, c'est à l'employeur de démontrer que la survenance de cet accident est étrangère à tout manquement à son obligation de sécurité de résultat (</a:t>
            </a:r>
            <a:r>
              <a:rPr lang="fr-FR" dirty="0" err="1"/>
              <a:t>Cass</a:t>
            </a:r>
            <a:r>
              <a:rPr lang="fr-FR" dirty="0"/>
              <a:t>. soc. 12 janvier 2011, n° 09-70.838).</a:t>
            </a:r>
          </a:p>
        </p:txBody>
      </p:sp>
    </p:spTree>
    <p:extLst>
      <p:ext uri="{BB962C8B-B14F-4D97-AF65-F5344CB8AC3E}">
        <p14:creationId xmlns:p14="http://schemas.microsoft.com/office/powerpoint/2010/main" val="4114419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233F36D-E6D0-1F4A-8B6D-5852DDC0C67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9CD53B1-BD83-2F4A-B71C-93E4C70B1EE6}"/>
              </a:ext>
            </a:extLst>
          </p:cNvPr>
          <p:cNvSpPr>
            <a:spLocks noGrp="1"/>
          </p:cNvSpPr>
          <p:nvPr>
            <p:ph idx="1"/>
          </p:nvPr>
        </p:nvSpPr>
        <p:spPr/>
        <p:txBody>
          <a:bodyPr>
            <a:normAutofit lnSpcReduction="10000"/>
          </a:bodyPr>
          <a:lstStyle/>
          <a:p>
            <a:pPr algn="just"/>
            <a:r>
              <a:rPr lang="fr-FR" dirty="0"/>
              <a:t>Lorsque le salarié déclaré inapte prend acte de la rupture de son contrat de travail en reprochant à l'employeur de ne pas avoir adapté son poste de travail conformément aux recommandations du médecin du travail, il appartient à l'employeur de justifier qu'il a procédé à une telle adaptation. </a:t>
            </a:r>
          </a:p>
          <a:p>
            <a:pPr algn="just"/>
            <a:r>
              <a:rPr lang="fr-FR" dirty="0"/>
              <a:t>A défaut, la prise d'acte a les effets d'un licenciement abusif. Au contraire, si l'employeur rapporte une telle preuve, la prise d'acte aura les effets d'une démission. </a:t>
            </a:r>
          </a:p>
          <a:p>
            <a:pPr algn="just"/>
            <a:r>
              <a:rPr lang="fr-FR" dirty="0"/>
              <a:t>Ce n'est pas au salarié de rapporter la preuve que l'employeur n'a pas respecté les recommandations du médecin du travail (</a:t>
            </a:r>
            <a:r>
              <a:rPr lang="fr-FR" dirty="0" err="1"/>
              <a:t>Cass</a:t>
            </a:r>
            <a:r>
              <a:rPr lang="fr-FR" dirty="0"/>
              <a:t>. soc., 14 octobre 2009, n° 08-42.878).</a:t>
            </a:r>
          </a:p>
          <a:p>
            <a:endParaRPr lang="fr-FR" dirty="0"/>
          </a:p>
        </p:txBody>
      </p:sp>
    </p:spTree>
    <p:extLst>
      <p:ext uri="{BB962C8B-B14F-4D97-AF65-F5344CB8AC3E}">
        <p14:creationId xmlns:p14="http://schemas.microsoft.com/office/powerpoint/2010/main" val="10945122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53AE04-788D-304E-83B7-C07D7083F39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DADFA750-18E7-424E-93F8-84253EB7B6C3}"/>
              </a:ext>
            </a:extLst>
          </p:cNvPr>
          <p:cNvSpPr>
            <a:spLocks noGrp="1"/>
          </p:cNvSpPr>
          <p:nvPr>
            <p:ph idx="1"/>
          </p:nvPr>
        </p:nvSpPr>
        <p:spPr/>
        <p:txBody>
          <a:bodyPr>
            <a:normAutofit/>
          </a:bodyPr>
          <a:lstStyle/>
          <a:p>
            <a:endParaRPr lang="fr-FR" b="1" dirty="0"/>
          </a:p>
          <a:p>
            <a:pPr algn="just"/>
            <a:r>
              <a:rPr lang="fr-FR" b="1" dirty="0"/>
              <a:t>Application de la procédure de licenciement pour motif personnel.</a:t>
            </a:r>
          </a:p>
          <a:p>
            <a:pPr algn="just"/>
            <a:r>
              <a:rPr lang="fr-FR" dirty="0"/>
              <a:t>Lorsque l'employeur prononce le licenciement pour inaptitude, il doit respecter la procédure de licenciement pour motif personnel prévue aux articles L. 1232-1 à L. 1232-14 du code du travail : entretien préalable, assistance du salarié, notification du licenciement, conseiller du salarié... </a:t>
            </a:r>
          </a:p>
        </p:txBody>
      </p:sp>
    </p:spTree>
    <p:extLst>
      <p:ext uri="{BB962C8B-B14F-4D97-AF65-F5344CB8AC3E}">
        <p14:creationId xmlns:p14="http://schemas.microsoft.com/office/powerpoint/2010/main" val="291300438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F849779-4F98-E04A-B050-5A09B6E7CA8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AAE71D5F-81B6-FF4D-BD44-AAA1ABCDCE9D}"/>
              </a:ext>
            </a:extLst>
          </p:cNvPr>
          <p:cNvSpPr>
            <a:spLocks noGrp="1"/>
          </p:cNvSpPr>
          <p:nvPr>
            <p:ph idx="1"/>
          </p:nvPr>
        </p:nvSpPr>
        <p:spPr/>
        <p:txBody>
          <a:bodyPr/>
          <a:lstStyle/>
          <a:p>
            <a:pPr algn="just"/>
            <a:endParaRPr lang="fr-FR" dirty="0"/>
          </a:p>
          <a:p>
            <a:pPr algn="just"/>
            <a:r>
              <a:rPr lang="fr-FR" dirty="0"/>
              <a:t>A la procédure de licenciement de droit commun, s'ajoutent des modalités spécifiques : </a:t>
            </a:r>
          </a:p>
          <a:p>
            <a:pPr lvl="1" algn="just"/>
            <a:r>
              <a:rPr lang="fr-FR" dirty="0"/>
              <a:t>le délai d'un mois à compter de la visite médicale ayant donné lieu à l'avis d'inaptitude, au-delà duquel, si le salarié n'est ni reclassé ni licencié, il y a reprise du paiement du salaire ;</a:t>
            </a:r>
          </a:p>
          <a:p>
            <a:pPr lvl="1" algn="just"/>
            <a:r>
              <a:rPr lang="fr-FR" dirty="0"/>
              <a:t>la nécessité de motiver la lettre de licenciement en précisant l'inaptitude et l'impossibilité de reclassement ou l'un des deux cas de dispense de reclassement autorisés par la loi.</a:t>
            </a:r>
          </a:p>
          <a:p>
            <a:endParaRPr lang="fr-FR" dirty="0"/>
          </a:p>
        </p:txBody>
      </p:sp>
    </p:spTree>
    <p:extLst>
      <p:ext uri="{BB962C8B-B14F-4D97-AF65-F5344CB8AC3E}">
        <p14:creationId xmlns:p14="http://schemas.microsoft.com/office/powerpoint/2010/main" val="11151940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3BE5E02-9640-A346-BCFF-73E70E2EB40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625C2AE5-2AE7-D84E-BB21-3CF9290C913B}"/>
              </a:ext>
            </a:extLst>
          </p:cNvPr>
          <p:cNvSpPr>
            <a:spLocks noGrp="1"/>
          </p:cNvSpPr>
          <p:nvPr>
            <p:ph idx="1"/>
          </p:nvPr>
        </p:nvSpPr>
        <p:spPr/>
        <p:txBody>
          <a:bodyPr/>
          <a:lstStyle/>
          <a:p>
            <a:pPr algn="just"/>
            <a:r>
              <a:rPr lang="fr-FR" dirty="0"/>
              <a:t>L'employeur n'est pas tenu de licencier dans un bref délai (</a:t>
            </a:r>
            <a:r>
              <a:rPr lang="fr-FR" dirty="0" err="1"/>
              <a:t>Cass</a:t>
            </a:r>
            <a:r>
              <a:rPr lang="fr-FR" dirty="0"/>
              <a:t>. soc. 1</a:t>
            </a:r>
            <a:r>
              <a:rPr lang="fr-FR" baseline="30000" dirty="0"/>
              <a:t>er</a:t>
            </a:r>
            <a:r>
              <a:rPr lang="fr-FR" dirty="0"/>
              <a:t> févr. 2017, n° 15-14.852). </a:t>
            </a:r>
          </a:p>
          <a:p>
            <a:pPr algn="just"/>
            <a:r>
              <a:rPr lang="fr-FR" dirty="0"/>
              <a:t>Il est même déconseillé à l'employeur d'engager la procédure de licenciement, en envoyant au salarié la convocation à l'entretien préalable, le jour même de la visite de reprise constatant l'inaptitude (une seule visite ou le cas échéant, la seconde visite). </a:t>
            </a:r>
          </a:p>
          <a:p>
            <a:pPr algn="just"/>
            <a:r>
              <a:rPr lang="fr-FR" dirty="0"/>
              <a:t>Cette circonstance pourrait conduire les juges à considérer que l'employeur n'a pas engagé sérieusement des recherches de reclassement et donc à déclarer le licenciement abusif (</a:t>
            </a:r>
            <a:r>
              <a:rPr lang="fr-FR" dirty="0" err="1"/>
              <a:t>Cass</a:t>
            </a:r>
            <a:r>
              <a:rPr lang="fr-FR" dirty="0"/>
              <a:t>. soc. 4 novembre 2015, n° 14-11.879).</a:t>
            </a:r>
          </a:p>
        </p:txBody>
      </p:sp>
    </p:spTree>
    <p:extLst>
      <p:ext uri="{BB962C8B-B14F-4D97-AF65-F5344CB8AC3E}">
        <p14:creationId xmlns:p14="http://schemas.microsoft.com/office/powerpoint/2010/main" val="39864243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16F63B-BC67-AF4B-9222-5DF9D8FE09FE}"/>
              </a:ext>
            </a:extLst>
          </p:cNvPr>
          <p:cNvSpPr>
            <a:spLocks noGrp="1"/>
          </p:cNvSpPr>
          <p:nvPr>
            <p:ph type="title"/>
          </p:nvPr>
        </p:nvSpPr>
        <p:spPr/>
        <p:txBody>
          <a:bodyPr/>
          <a:lstStyle/>
          <a:p>
            <a:pPr algn="ctr"/>
            <a:r>
              <a:rPr lang="fr-FR" dirty="0"/>
              <a:t>Indemnités liées au licenciement pour inaptitude non professionnelle</a:t>
            </a:r>
          </a:p>
        </p:txBody>
      </p:sp>
      <p:sp>
        <p:nvSpPr>
          <p:cNvPr id="3" name="Espace réservé du contenu 2">
            <a:extLst>
              <a:ext uri="{FF2B5EF4-FFF2-40B4-BE49-F238E27FC236}">
                <a16:creationId xmlns:a16="http://schemas.microsoft.com/office/drawing/2014/main" xmlns="" id="{CC600D8F-8D91-D641-8697-EF934B2BE9B4}"/>
              </a:ext>
            </a:extLst>
          </p:cNvPr>
          <p:cNvSpPr>
            <a:spLocks noGrp="1"/>
          </p:cNvSpPr>
          <p:nvPr>
            <p:ph idx="1"/>
          </p:nvPr>
        </p:nvSpPr>
        <p:spPr/>
        <p:txBody>
          <a:bodyPr>
            <a:normAutofit fontScale="92500"/>
          </a:bodyPr>
          <a:lstStyle/>
          <a:p>
            <a:pPr algn="just"/>
            <a:r>
              <a:rPr lang="fr-FR" b="1" dirty="0"/>
              <a:t>Indemnité légale ou conventionnelle de licenciement.</a:t>
            </a:r>
            <a:endParaRPr lang="fr-FR" dirty="0"/>
          </a:p>
          <a:p>
            <a:pPr algn="just"/>
            <a:r>
              <a:rPr lang="fr-FR" dirty="0"/>
              <a:t>L'indemnité conventionnelle est due en cas de licenciement pour inaptitude même si une clause de la convention l'exclue expressément. </a:t>
            </a:r>
          </a:p>
          <a:p>
            <a:pPr algn="just"/>
            <a:r>
              <a:rPr lang="fr-FR" dirty="0"/>
              <a:t>C'est ce qu'a décidé la Cour de cassation dans un arrêt récent : « </a:t>
            </a:r>
            <a:r>
              <a:rPr lang="fr-FR" i="1" dirty="0"/>
              <a:t>est nulle en raison de son caractère discriminatoire fondé sur l'état de santé du salarié, la disposition d'une convention collective excluant les salariés licenciés pour inaptitude du bénéfice de l'indemnité de licenciement </a:t>
            </a:r>
            <a:r>
              <a:rPr lang="fr-FR" dirty="0"/>
              <a:t>». </a:t>
            </a:r>
          </a:p>
          <a:p>
            <a:pPr algn="just"/>
            <a:r>
              <a:rPr lang="fr-FR" dirty="0"/>
              <a:t>En conséquence, le salarié licencié pour inaptitude est en droit de réclamer l'indemnité conventionnelle de licenciement (</a:t>
            </a:r>
            <a:r>
              <a:rPr lang="fr-FR" dirty="0" err="1"/>
              <a:t>Cass</a:t>
            </a:r>
            <a:r>
              <a:rPr lang="fr-FR" dirty="0"/>
              <a:t>. soc. 8 octobre 2014, n° 13-11.789). </a:t>
            </a:r>
          </a:p>
        </p:txBody>
      </p:sp>
    </p:spTree>
    <p:extLst>
      <p:ext uri="{BB962C8B-B14F-4D97-AF65-F5344CB8AC3E}">
        <p14:creationId xmlns:p14="http://schemas.microsoft.com/office/powerpoint/2010/main" val="11584724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E9ACF69-E595-2240-9662-17256470A75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2962E92-2605-4247-AA7C-51ABCC9CE202}"/>
              </a:ext>
            </a:extLst>
          </p:cNvPr>
          <p:cNvSpPr>
            <a:spLocks noGrp="1"/>
          </p:cNvSpPr>
          <p:nvPr>
            <p:ph idx="1"/>
          </p:nvPr>
        </p:nvSpPr>
        <p:spPr/>
        <p:txBody>
          <a:bodyPr/>
          <a:lstStyle/>
          <a:p>
            <a:pPr algn="just"/>
            <a:r>
              <a:rPr lang="fr-FR" b="1" dirty="0"/>
              <a:t>Prise en compte du délai de préavis pour calculer l'indemnité de licenciement.</a:t>
            </a:r>
          </a:p>
          <a:p>
            <a:pPr algn="just"/>
            <a:r>
              <a:rPr lang="fr-FR" dirty="0"/>
              <a:t>La durée du préavis que le salarié aurait dû effectuer s'il avait été présent est prise en compte pour le calcul de l'indemnité légale de licenciement (</a:t>
            </a:r>
            <a:r>
              <a:rPr lang="fr-FR" dirty="0" err="1"/>
              <a:t>Cass</a:t>
            </a:r>
            <a:r>
              <a:rPr lang="fr-FR" dirty="0"/>
              <a:t>. soc. 22 novembre 2017, n° 16-13.883 ).</a:t>
            </a:r>
          </a:p>
        </p:txBody>
      </p:sp>
    </p:spTree>
    <p:extLst>
      <p:ext uri="{BB962C8B-B14F-4D97-AF65-F5344CB8AC3E}">
        <p14:creationId xmlns:p14="http://schemas.microsoft.com/office/powerpoint/2010/main" val="20139872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FD3C7E4-BAC3-0040-B7DD-5D42168C628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F1E9EEAD-4C0B-7840-B9DE-0CA5309AB53B}"/>
              </a:ext>
            </a:extLst>
          </p:cNvPr>
          <p:cNvSpPr>
            <a:spLocks noGrp="1"/>
          </p:cNvSpPr>
          <p:nvPr>
            <p:ph idx="1"/>
          </p:nvPr>
        </p:nvSpPr>
        <p:spPr/>
        <p:txBody>
          <a:bodyPr>
            <a:normAutofit lnSpcReduction="10000"/>
          </a:bodyPr>
          <a:lstStyle/>
          <a:p>
            <a:pPr algn="just"/>
            <a:r>
              <a:rPr lang="fr-FR" b="1" dirty="0"/>
              <a:t>En principe : pas de versement de l'indemnité de préavis.</a:t>
            </a:r>
          </a:p>
          <a:p>
            <a:pPr algn="just"/>
            <a:r>
              <a:rPr lang="fr-FR" dirty="0"/>
              <a:t>Sauf dispositions conventionnelles plus favorables, l'indemnité compensatrice de préavis n'est pas due dans la mesure où il n'y a pas de préavis ; le contrat étant rompu à la date de notification du licenciement. </a:t>
            </a:r>
          </a:p>
          <a:p>
            <a:pPr algn="just"/>
            <a:r>
              <a:rPr lang="fr-FR" b="1" dirty="0"/>
              <a:t>Première exception : paiement de l'indemnité de préavis en cas de manquement de l'employeur à ses obligations :</a:t>
            </a:r>
          </a:p>
          <a:p>
            <a:pPr lvl="1" algn="just"/>
            <a:r>
              <a:rPr lang="fr-FR" dirty="0"/>
              <a:t>Manquement de l'employeur à son obligation de reclassement ;</a:t>
            </a:r>
          </a:p>
          <a:p>
            <a:pPr lvl="1" algn="just"/>
            <a:r>
              <a:rPr lang="fr-FR" dirty="0"/>
              <a:t>Manquement de l'employeur à son obligation de reprise du paiement des salaires ;</a:t>
            </a:r>
          </a:p>
          <a:p>
            <a:pPr lvl="1" algn="just"/>
            <a:r>
              <a:rPr lang="fr-FR" dirty="0"/>
              <a:t>Manquement de l'employeur à son obligation de sécurité (voir ci-après).</a:t>
            </a:r>
            <a:endParaRPr lang="fr-FR" b="1" dirty="0"/>
          </a:p>
          <a:p>
            <a:endParaRPr lang="fr-FR" dirty="0"/>
          </a:p>
        </p:txBody>
      </p:sp>
    </p:spTree>
    <p:extLst>
      <p:ext uri="{BB962C8B-B14F-4D97-AF65-F5344CB8AC3E}">
        <p14:creationId xmlns:p14="http://schemas.microsoft.com/office/powerpoint/2010/main" val="473001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447DAA2-F83B-4F31-9A5C-388FFB4F2842}"/>
              </a:ext>
            </a:extLst>
          </p:cNvPr>
          <p:cNvSpPr>
            <a:spLocks noGrp="1"/>
          </p:cNvSpPr>
          <p:nvPr>
            <p:ph type="title"/>
          </p:nvPr>
        </p:nvSpPr>
        <p:spPr/>
        <p:txBody>
          <a:bodyPr/>
          <a:lstStyle/>
          <a:p>
            <a:pPr algn="ctr"/>
            <a:r>
              <a:rPr lang="fr-FR" dirty="0"/>
              <a:t>Exemples</a:t>
            </a:r>
          </a:p>
        </p:txBody>
      </p:sp>
      <p:sp>
        <p:nvSpPr>
          <p:cNvPr id="3" name="Espace réservé du contenu 2">
            <a:extLst>
              <a:ext uri="{FF2B5EF4-FFF2-40B4-BE49-F238E27FC236}">
                <a16:creationId xmlns:a16="http://schemas.microsoft.com/office/drawing/2014/main" xmlns="" id="{A46ABF5D-2A2C-47D1-95DD-0C82A2DBADE5}"/>
              </a:ext>
            </a:extLst>
          </p:cNvPr>
          <p:cNvSpPr>
            <a:spLocks noGrp="1"/>
          </p:cNvSpPr>
          <p:nvPr>
            <p:ph idx="1"/>
          </p:nvPr>
        </p:nvSpPr>
        <p:spPr/>
        <p:txBody>
          <a:bodyPr>
            <a:normAutofit fontScale="92500"/>
          </a:bodyPr>
          <a:lstStyle/>
          <a:p>
            <a:pPr algn="just"/>
            <a:r>
              <a:rPr lang="fr-FR" dirty="0"/>
              <a:t>Tel est le cas du salarié victime d'un accident du travail et qui n'a pas repris le travail jusqu'à ce qu'il soit déclaré inapte par le médecin du travail (Cass. soc. 12 octobre 2011, n° 10-24.025).</a:t>
            </a:r>
          </a:p>
          <a:p>
            <a:pPr algn="just"/>
            <a:r>
              <a:rPr lang="fr-FR" dirty="0"/>
              <a:t>Mais également si des arrêts de travail consécutifs à l'accident du travail ont été suivis d'arrêts maladie avant la déclaration d'inaptitude (Cass. soc. 6 décembre 2017, n° 15-21.847). </a:t>
            </a:r>
          </a:p>
          <a:p>
            <a:pPr algn="just"/>
            <a:r>
              <a:rPr lang="fr-FR" b="1" dirty="0"/>
              <a:t>Ainsi, la circonstance que le salarié ait été, au moment du licenciement, déclaré consolidé de son accident du travail par la caisse primaire d'assurance-maladie et pris en charge par les organismes sociaux au titre de la maladie n'est pas de nature à faire perdre le bénéfice de la législation protectrice des accidentés du travail.</a:t>
            </a:r>
          </a:p>
        </p:txBody>
      </p:sp>
    </p:spTree>
    <p:extLst>
      <p:ext uri="{BB962C8B-B14F-4D97-AF65-F5344CB8AC3E}">
        <p14:creationId xmlns:p14="http://schemas.microsoft.com/office/powerpoint/2010/main" val="12034509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873A24F-EFD6-094E-A38B-9F1B05EB319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504F365E-7B70-1649-ADD2-95C1632AEEF7}"/>
              </a:ext>
            </a:extLst>
          </p:cNvPr>
          <p:cNvSpPr>
            <a:spLocks noGrp="1"/>
          </p:cNvSpPr>
          <p:nvPr>
            <p:ph idx="1"/>
          </p:nvPr>
        </p:nvSpPr>
        <p:spPr/>
        <p:txBody>
          <a:bodyPr>
            <a:normAutofit fontScale="92500" lnSpcReduction="20000"/>
          </a:bodyPr>
          <a:lstStyle/>
          <a:p>
            <a:pPr algn="just"/>
            <a:r>
              <a:rPr lang="fr-FR" dirty="0"/>
              <a:t>Lorsque l'employeur a commis un manquement à son obligation de sécurité dont le salarié est fondé à solliciter la réparation du préjudice en résultant et que son inaptitude est en lien avec ce manquement, le salarié est en droit de percevoir, outre une indemnité pour perte d'emploi, une indemnité compensatrice de préavis dont l'inexécution est imputable à l'employeur. </a:t>
            </a:r>
          </a:p>
          <a:p>
            <a:pPr algn="just"/>
            <a:r>
              <a:rPr lang="fr-FR" dirty="0"/>
              <a:t>En l'espèce, le salarié avait subi pendant de nombreuses années des changements de secrétaires de plus en plus fréquents ayant entraîné une désorganisation de son service avec de très nombreux dysfonctionnements et un accroissement de sa charge de travail. </a:t>
            </a:r>
          </a:p>
          <a:p>
            <a:pPr algn="just"/>
            <a:r>
              <a:rPr lang="fr-FR" dirty="0"/>
              <a:t>Or malgré ses nombreuses plaintes, l'employeur n'avait procédé à aucune modification de ses conditions de travail ce qui avait eu des répercussions sur sa santé mentale (</a:t>
            </a:r>
            <a:r>
              <a:rPr lang="fr-FR" dirty="0" err="1"/>
              <a:t>Cass</a:t>
            </a:r>
            <a:r>
              <a:rPr lang="fr-FR" dirty="0"/>
              <a:t>. soc. 29 juin 2017, n° 15-15.775).</a:t>
            </a:r>
          </a:p>
          <a:p>
            <a:endParaRPr lang="fr-FR" dirty="0"/>
          </a:p>
        </p:txBody>
      </p:sp>
    </p:spTree>
    <p:extLst>
      <p:ext uri="{BB962C8B-B14F-4D97-AF65-F5344CB8AC3E}">
        <p14:creationId xmlns:p14="http://schemas.microsoft.com/office/powerpoint/2010/main" val="250229726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06685C7-7B56-E44B-8CC2-96791BFA6A8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FA995AD-3DE6-F34A-9D5F-7F3EEF13F729}"/>
              </a:ext>
            </a:extLst>
          </p:cNvPr>
          <p:cNvSpPr>
            <a:spLocks noGrp="1"/>
          </p:cNvSpPr>
          <p:nvPr>
            <p:ph idx="1"/>
          </p:nvPr>
        </p:nvSpPr>
        <p:spPr/>
        <p:txBody>
          <a:bodyPr/>
          <a:lstStyle/>
          <a:p>
            <a:endParaRPr lang="fr-FR" b="1" dirty="0"/>
          </a:p>
          <a:p>
            <a:endParaRPr lang="fr-FR" b="1" dirty="0"/>
          </a:p>
          <a:p>
            <a:r>
              <a:rPr lang="fr-FR" b="1" dirty="0"/>
              <a:t>Seconde exception : la convention collective prévoit le paiement du préavis en cas d'inaptitude.</a:t>
            </a:r>
          </a:p>
          <a:p>
            <a:endParaRPr lang="fr-FR" dirty="0"/>
          </a:p>
        </p:txBody>
      </p:sp>
    </p:spTree>
    <p:extLst>
      <p:ext uri="{BB962C8B-B14F-4D97-AF65-F5344CB8AC3E}">
        <p14:creationId xmlns:p14="http://schemas.microsoft.com/office/powerpoint/2010/main" val="356307477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2D5B1B-2D72-6449-94AC-5BF2DE6995D8}"/>
              </a:ext>
            </a:extLst>
          </p:cNvPr>
          <p:cNvSpPr>
            <a:spLocks noGrp="1"/>
          </p:cNvSpPr>
          <p:nvPr>
            <p:ph type="title"/>
          </p:nvPr>
        </p:nvSpPr>
        <p:spPr/>
        <p:txBody>
          <a:bodyPr/>
          <a:lstStyle/>
          <a:p>
            <a:pPr algn="ctr"/>
            <a:r>
              <a:rPr lang="fr-FR" dirty="0"/>
              <a:t>En cas d’inaptitude d’origine professionnelle</a:t>
            </a:r>
          </a:p>
        </p:txBody>
      </p:sp>
      <p:sp>
        <p:nvSpPr>
          <p:cNvPr id="3" name="Espace réservé du contenu 2">
            <a:extLst>
              <a:ext uri="{FF2B5EF4-FFF2-40B4-BE49-F238E27FC236}">
                <a16:creationId xmlns:a16="http://schemas.microsoft.com/office/drawing/2014/main" xmlns="" id="{C9B4B23D-FF82-2A4A-979E-F0EC7F289222}"/>
              </a:ext>
            </a:extLst>
          </p:cNvPr>
          <p:cNvSpPr>
            <a:spLocks noGrp="1"/>
          </p:cNvSpPr>
          <p:nvPr>
            <p:ph idx="1"/>
          </p:nvPr>
        </p:nvSpPr>
        <p:spPr/>
        <p:txBody>
          <a:bodyPr>
            <a:normAutofit fontScale="92500" lnSpcReduction="10000"/>
          </a:bodyPr>
          <a:lstStyle/>
          <a:p>
            <a:pPr algn="just"/>
            <a:r>
              <a:rPr lang="fr-FR" u="sng" dirty="0"/>
              <a:t>Versement de l’indemnité spéciale de licenciement :</a:t>
            </a:r>
          </a:p>
          <a:p>
            <a:pPr algn="just"/>
            <a:r>
              <a:rPr lang="fr-FR" dirty="0"/>
              <a:t>Lorsque le licenciement pour inaptitude est justifié par l'impossibilité de reclassement ou le refus par le salarié de l'emploi proposé, le montant de l'indemnité de licenciement est, sauf dispositions conventionnelles plus favorables, égale au double de l'indemnité légale de licenciement prévue par l'article  L. 1234-9 du code du travail. </a:t>
            </a:r>
          </a:p>
          <a:p>
            <a:pPr algn="just"/>
            <a:r>
              <a:rPr lang="fr-FR" dirty="0"/>
              <a:t>L'indemnité conventionnelle, si elle existe, peut être perçue par le salarié lorsqu'elle est plus élevée que le double de l'indemnité légale de licenciement.</a:t>
            </a:r>
          </a:p>
          <a:p>
            <a:pPr algn="just"/>
            <a:r>
              <a:rPr lang="fr-FR" dirty="0"/>
              <a:t>Elle n'a pas à être elle-même doublée, en l'absence de dispositions conventionnelles expresses (</a:t>
            </a:r>
            <a:r>
              <a:rPr lang="fr-FR" dirty="0" err="1"/>
              <a:t>Cass</a:t>
            </a:r>
            <a:r>
              <a:rPr lang="fr-FR" dirty="0"/>
              <a:t>. soc. 25 mars 2009, n° 07-41.708).</a:t>
            </a:r>
          </a:p>
          <a:p>
            <a:endParaRPr lang="fr-FR" dirty="0"/>
          </a:p>
        </p:txBody>
      </p:sp>
    </p:spTree>
    <p:extLst>
      <p:ext uri="{BB962C8B-B14F-4D97-AF65-F5344CB8AC3E}">
        <p14:creationId xmlns:p14="http://schemas.microsoft.com/office/powerpoint/2010/main" val="13504971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80942B7-3020-C940-A239-D0576734BF8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219D8DC8-8A47-7141-A8DB-46044F8C4EE0}"/>
              </a:ext>
            </a:extLst>
          </p:cNvPr>
          <p:cNvSpPr>
            <a:spLocks noGrp="1"/>
          </p:cNvSpPr>
          <p:nvPr>
            <p:ph idx="1"/>
          </p:nvPr>
        </p:nvSpPr>
        <p:spPr/>
        <p:txBody>
          <a:bodyPr>
            <a:normAutofit fontScale="92500" lnSpcReduction="20000"/>
          </a:bodyPr>
          <a:lstStyle/>
          <a:p>
            <a:pPr algn="just"/>
            <a:r>
              <a:rPr lang="fr-FR" u="sng" dirty="0"/>
              <a:t>Versement de l’indemnité compensatrice de préavis :</a:t>
            </a:r>
          </a:p>
          <a:p>
            <a:pPr algn="just"/>
            <a:r>
              <a:rPr lang="fr-FR" dirty="0"/>
              <a:t>Lorsque le licenciement pour inaptitude est justifié par l'impossibilité de reclassement ou le refus par le salarié de l'emploi proposé, le salarié a droit à une indemnité compensatrice d'un montant égal à l'indemnité compensatrice de préavis de droit commun.</a:t>
            </a:r>
          </a:p>
          <a:p>
            <a:pPr algn="just"/>
            <a:r>
              <a:rPr lang="fr-FR" dirty="0"/>
              <a:t>Cette indemnité a un caractère </a:t>
            </a:r>
            <a:r>
              <a:rPr lang="fr-FR" u="sng" dirty="0"/>
              <a:t>indemnitaire</a:t>
            </a:r>
            <a:r>
              <a:rPr lang="fr-FR" dirty="0"/>
              <a:t> et elle se cumule avec les indemnités journalières versées par la Sécurité sociale pendant le délai-congé, à l'inverse de l'indemnité compensatrice de préavis de droit commun prévue par l'article  L. 1234-5 du code du travail.</a:t>
            </a:r>
          </a:p>
          <a:p>
            <a:pPr algn="just"/>
            <a:r>
              <a:rPr lang="fr-FR" dirty="0"/>
              <a:t>En revanche, Il résulte du caractère indemnitaire de l'indemnité compensatrice de préavis que son versement ne donne pas droit au salarié à des congés et donc à l'indemnité compensatrice de congés payés sur préavis.</a:t>
            </a:r>
          </a:p>
          <a:p>
            <a:endParaRPr lang="fr-FR" dirty="0"/>
          </a:p>
          <a:p>
            <a:endParaRPr lang="fr-FR" dirty="0"/>
          </a:p>
        </p:txBody>
      </p:sp>
    </p:spTree>
    <p:extLst>
      <p:ext uri="{BB962C8B-B14F-4D97-AF65-F5344CB8AC3E}">
        <p14:creationId xmlns:p14="http://schemas.microsoft.com/office/powerpoint/2010/main" val="30636519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A9ECA11-6D4B-AF4A-81D9-6AB455583D25}"/>
              </a:ext>
            </a:extLst>
          </p:cNvPr>
          <p:cNvSpPr>
            <a:spLocks noGrp="1"/>
          </p:cNvSpPr>
          <p:nvPr>
            <p:ph type="title"/>
          </p:nvPr>
        </p:nvSpPr>
        <p:spPr/>
        <p:txBody>
          <a:bodyPr/>
          <a:lstStyle/>
          <a:p>
            <a:pPr algn="ctr"/>
            <a:r>
              <a:rPr lang="fr-FR" dirty="0"/>
              <a:t>Sanctions applicables au licenciement irrégulier, abusif ou nul</a:t>
            </a:r>
          </a:p>
        </p:txBody>
      </p:sp>
      <p:sp>
        <p:nvSpPr>
          <p:cNvPr id="3" name="Espace réservé du contenu 2">
            <a:extLst>
              <a:ext uri="{FF2B5EF4-FFF2-40B4-BE49-F238E27FC236}">
                <a16:creationId xmlns:a16="http://schemas.microsoft.com/office/drawing/2014/main" xmlns="" id="{B55C343A-35A7-A74F-8D14-EA488EE855DF}"/>
              </a:ext>
            </a:extLst>
          </p:cNvPr>
          <p:cNvSpPr>
            <a:spLocks noGrp="1"/>
          </p:cNvSpPr>
          <p:nvPr>
            <p:ph idx="1"/>
          </p:nvPr>
        </p:nvSpPr>
        <p:spPr/>
        <p:txBody>
          <a:bodyPr/>
          <a:lstStyle/>
          <a:p>
            <a:pPr algn="just"/>
            <a:r>
              <a:rPr lang="fr-FR" dirty="0"/>
              <a:t>Le licenciement pour inaptitude pourra être frappé de nullité s'il est démontré que la rupture du contrat a pour seul motif l'état de santé du salarié. Tel sera le cas du licenciement pour inaptitude prononcé en l'absence de constatation par le médecin du travail de l'inaptitude du salarié (</a:t>
            </a:r>
            <a:r>
              <a:rPr lang="fr-FR" dirty="0" err="1"/>
              <a:t>Cass</a:t>
            </a:r>
            <a:r>
              <a:rPr lang="fr-FR" dirty="0"/>
              <a:t>. soc. 13 mars 2001, n° 98-43.403).</a:t>
            </a:r>
          </a:p>
          <a:p>
            <a:pPr algn="just"/>
            <a:r>
              <a:rPr lang="fr-FR" dirty="0"/>
              <a:t>Pour rappel, le non-respect du régime de l'inaptitude professionnelle prévu à l'article L. 1226-10 du code du travail entraîne l'application de la sanction non de la nullité prévue par l'article L. 1226-13 mais d'une indemnité au moins égale à 6 mois de salaire depuis le 24 septembre 2017.</a:t>
            </a:r>
          </a:p>
        </p:txBody>
      </p:sp>
    </p:spTree>
    <p:extLst>
      <p:ext uri="{BB962C8B-B14F-4D97-AF65-F5344CB8AC3E}">
        <p14:creationId xmlns:p14="http://schemas.microsoft.com/office/powerpoint/2010/main" val="41644865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A5AB6DF-E64E-AF45-963E-738E6BEA76E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FE4D1890-28FB-004E-BB87-3568CAE3ADB3}"/>
              </a:ext>
            </a:extLst>
          </p:cNvPr>
          <p:cNvSpPr>
            <a:spLocks noGrp="1"/>
          </p:cNvSpPr>
          <p:nvPr>
            <p:ph idx="1"/>
          </p:nvPr>
        </p:nvSpPr>
        <p:spPr/>
        <p:txBody>
          <a:bodyPr/>
          <a:lstStyle/>
          <a:p>
            <a:pPr algn="just"/>
            <a:r>
              <a:rPr lang="fr-FR" u="sng" dirty="0"/>
              <a:t>En cas d'inaptitude résultant de harcèlement :</a:t>
            </a:r>
          </a:p>
          <a:p>
            <a:pPr algn="just"/>
            <a:r>
              <a:rPr lang="fr-FR" dirty="0"/>
              <a:t>Le licenciement pour inaptitude d'un salarié peut être </a:t>
            </a:r>
            <a:r>
              <a:rPr lang="fr-FR" u="sng" dirty="0"/>
              <a:t>annulé</a:t>
            </a:r>
            <a:r>
              <a:rPr lang="fr-FR" dirty="0"/>
              <a:t> lorsqu'il est démontré que le harcèlement sexuel ou moral subi par le salarié est à l'origine de l'inaptitude (</a:t>
            </a:r>
            <a:r>
              <a:rPr lang="fr-FR" dirty="0" err="1"/>
              <a:t>Cass</a:t>
            </a:r>
            <a:r>
              <a:rPr lang="fr-FR" dirty="0"/>
              <a:t>. soc. 18 mars 2014, n° 13-11.174).</a:t>
            </a:r>
          </a:p>
          <a:p>
            <a:pPr algn="just"/>
            <a:r>
              <a:rPr lang="fr-FR" u="sng" dirty="0"/>
              <a:t>Tel est le cas :</a:t>
            </a:r>
          </a:p>
          <a:p>
            <a:pPr algn="just"/>
            <a:r>
              <a:rPr lang="fr-FR" dirty="0"/>
              <a:t>Lorsque le salarié fait l'objet de brimades et de dénigrements par son collaborateur qui l'a privé de ses responsabilités ; ces agissements ayant gravement altéré sa santé, son inaptitude est la conséquence directe de ceux-ci (</a:t>
            </a:r>
            <a:r>
              <a:rPr lang="fr-FR" dirty="0" err="1"/>
              <a:t>Cass</a:t>
            </a:r>
            <a:r>
              <a:rPr lang="fr-FR" dirty="0"/>
              <a:t>. soc. 24 juin 2009, n° 07-43.994) ; </a:t>
            </a:r>
          </a:p>
          <a:p>
            <a:endParaRPr lang="fr-FR" dirty="0"/>
          </a:p>
        </p:txBody>
      </p:sp>
    </p:spTree>
    <p:extLst>
      <p:ext uri="{BB962C8B-B14F-4D97-AF65-F5344CB8AC3E}">
        <p14:creationId xmlns:p14="http://schemas.microsoft.com/office/powerpoint/2010/main" val="34177521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3830CBF-EB3F-7248-869F-06D34F5D70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3093B56-50CD-F64F-BFAB-9049DAB2E76B}"/>
              </a:ext>
            </a:extLst>
          </p:cNvPr>
          <p:cNvSpPr>
            <a:spLocks noGrp="1"/>
          </p:cNvSpPr>
          <p:nvPr>
            <p:ph idx="1"/>
          </p:nvPr>
        </p:nvSpPr>
        <p:spPr/>
        <p:txBody>
          <a:bodyPr/>
          <a:lstStyle/>
          <a:p>
            <a:pPr algn="just"/>
            <a:r>
              <a:rPr lang="fr-FR" dirty="0"/>
              <a:t>Lorsqu'il y a agissements répétés de l'employeur susceptibles d'entraîner une dégradation des conditions de travail du salarié ou d'altérer sa santé : la multiplication de sanctions en quelques jours et envoi d'une convocation à un entretien pour licenciement sans fait nouveau suffit à caractériser des pressions de la part de l'employeur ; le second avis d'inaptitude mentionnait l'absence de contact avec les autres salariés et la direction. Il en résulte que l'inaptitude provient non seulement des problèmes de santé antérieurs mais aussi de difficultés relationnelles au sein de l'établissement (</a:t>
            </a:r>
            <a:r>
              <a:rPr lang="fr-FR" dirty="0" err="1"/>
              <a:t>Cass</a:t>
            </a:r>
            <a:r>
              <a:rPr lang="fr-FR" dirty="0"/>
              <a:t>. soc. 13 février 2013, n° 11-27.652) ;</a:t>
            </a:r>
          </a:p>
          <a:p>
            <a:endParaRPr lang="fr-FR" dirty="0"/>
          </a:p>
        </p:txBody>
      </p:sp>
    </p:spTree>
    <p:extLst>
      <p:ext uri="{BB962C8B-B14F-4D97-AF65-F5344CB8AC3E}">
        <p14:creationId xmlns:p14="http://schemas.microsoft.com/office/powerpoint/2010/main" val="36048473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59664A2-511D-8E4B-A612-4520BB2E058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CFB4BF0-2560-5F47-9C84-EADC7529BF81}"/>
              </a:ext>
            </a:extLst>
          </p:cNvPr>
          <p:cNvSpPr>
            <a:spLocks noGrp="1"/>
          </p:cNvSpPr>
          <p:nvPr>
            <p:ph idx="1"/>
          </p:nvPr>
        </p:nvSpPr>
        <p:spPr/>
        <p:txBody>
          <a:bodyPr/>
          <a:lstStyle/>
          <a:p>
            <a:pPr algn="just"/>
            <a:r>
              <a:rPr lang="fr-FR" dirty="0"/>
              <a:t>Lorsque l'inaptitude définitive du salarié à son poste a pour seule origine son état dépressif réactionnel aux agissements de harcèlement moral dont il a fait l'objet (</a:t>
            </a:r>
            <a:r>
              <a:rPr lang="fr-FR" dirty="0" err="1"/>
              <a:t>Cass</a:t>
            </a:r>
            <a:r>
              <a:rPr lang="fr-FR" dirty="0"/>
              <a:t>. soc. 13 févr. 2013, n° 11-26.380) ;</a:t>
            </a:r>
          </a:p>
          <a:p>
            <a:pPr algn="just"/>
            <a:r>
              <a:rPr lang="fr-FR" dirty="0"/>
              <a:t>Lorsque le salarié a fait l'objet de nombreuses convocations à des entretiens préalables dans 4 procédures disciplinaires dont 2 sont demeurées sans suite pendant une période de fragilité du salarié alors que l'inaptitude du salarié était liée à un état dépressif résultant de la dégradation de ses conditions de travail et de ses relations avec l'employeur (</a:t>
            </a:r>
            <a:r>
              <a:rPr lang="fr-FR" dirty="0" err="1"/>
              <a:t>Cass</a:t>
            </a:r>
            <a:r>
              <a:rPr lang="fr-FR" dirty="0"/>
              <a:t>. soc. 18 mars 2014, n° 13-11.174).</a:t>
            </a:r>
          </a:p>
          <a:p>
            <a:endParaRPr lang="fr-FR" dirty="0"/>
          </a:p>
          <a:p>
            <a:endParaRPr lang="fr-FR" dirty="0"/>
          </a:p>
        </p:txBody>
      </p:sp>
    </p:spTree>
    <p:extLst>
      <p:ext uri="{BB962C8B-B14F-4D97-AF65-F5344CB8AC3E}">
        <p14:creationId xmlns:p14="http://schemas.microsoft.com/office/powerpoint/2010/main" val="36262208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83C896C-C642-BE4F-A444-079C899DD58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21D673DD-5841-3545-B37F-5732CCA17A38}"/>
              </a:ext>
            </a:extLst>
          </p:cNvPr>
          <p:cNvSpPr>
            <a:spLocks noGrp="1"/>
          </p:cNvSpPr>
          <p:nvPr>
            <p:ph idx="1"/>
          </p:nvPr>
        </p:nvSpPr>
        <p:spPr/>
        <p:txBody>
          <a:bodyPr>
            <a:normAutofit lnSpcReduction="10000"/>
          </a:bodyPr>
          <a:lstStyle/>
          <a:p>
            <a:pPr algn="just"/>
            <a:r>
              <a:rPr lang="fr-FR" u="sng" dirty="0"/>
              <a:t>En cas d'inaptitude résultant d'une faute de l'employeur :</a:t>
            </a:r>
          </a:p>
          <a:p>
            <a:pPr algn="just"/>
            <a:r>
              <a:rPr lang="fr-FR" dirty="0"/>
              <a:t>L'employeur, tenu d'une obligation de sécurité de résultat en matière de protection de la santé et de la sécurité des travailleurs dans l'entreprise doit en assurer l'effectivité. </a:t>
            </a:r>
          </a:p>
          <a:p>
            <a:pPr algn="just"/>
            <a:r>
              <a:rPr lang="fr-FR" dirty="0"/>
              <a:t>En cas de manquement de l'employeur à son obligation de sécurité de résultat, le licenciement pour inaptitude du salarié est dépourvu de cause réelle et sérieuse. </a:t>
            </a:r>
          </a:p>
          <a:p>
            <a:pPr algn="just"/>
            <a:r>
              <a:rPr lang="fr-FR" dirty="0"/>
              <a:t>Tel est le cas lorsque le volume anormal de travail imposé au salarié pendant près de 3 ans a participé de façon déterminante à l'inaptitude consécutive à un accident du travail (</a:t>
            </a:r>
            <a:r>
              <a:rPr lang="fr-FR" dirty="0" err="1"/>
              <a:t>Cass</a:t>
            </a:r>
            <a:r>
              <a:rPr lang="fr-FR" dirty="0"/>
              <a:t>. soc. 29 mai 2013, n° 12-18.485). </a:t>
            </a:r>
          </a:p>
        </p:txBody>
      </p:sp>
    </p:spTree>
    <p:extLst>
      <p:ext uri="{BB962C8B-B14F-4D97-AF65-F5344CB8AC3E}">
        <p14:creationId xmlns:p14="http://schemas.microsoft.com/office/powerpoint/2010/main" val="369102607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51B24C-08FD-B048-A40A-4BBC30453063}"/>
              </a:ext>
            </a:extLst>
          </p:cNvPr>
          <p:cNvSpPr>
            <a:spLocks noGrp="1"/>
          </p:cNvSpPr>
          <p:nvPr>
            <p:ph type="title"/>
          </p:nvPr>
        </p:nvSpPr>
        <p:spPr/>
        <p:txBody>
          <a:bodyPr/>
          <a:lstStyle/>
          <a:p>
            <a:pPr algn="ctr"/>
            <a:r>
              <a:rPr lang="fr-FR" dirty="0"/>
              <a:t>Le cas particulier des CDD</a:t>
            </a:r>
          </a:p>
        </p:txBody>
      </p:sp>
      <p:sp>
        <p:nvSpPr>
          <p:cNvPr id="3" name="Espace réservé du contenu 2">
            <a:extLst>
              <a:ext uri="{FF2B5EF4-FFF2-40B4-BE49-F238E27FC236}">
                <a16:creationId xmlns:a16="http://schemas.microsoft.com/office/drawing/2014/main" xmlns="" id="{7B025B49-06D5-134F-B0AF-46F6F0BD43E0}"/>
              </a:ext>
            </a:extLst>
          </p:cNvPr>
          <p:cNvSpPr>
            <a:spLocks noGrp="1"/>
          </p:cNvSpPr>
          <p:nvPr>
            <p:ph idx="1"/>
          </p:nvPr>
        </p:nvSpPr>
        <p:spPr/>
        <p:txBody>
          <a:bodyPr>
            <a:normAutofit lnSpcReduction="10000"/>
          </a:bodyPr>
          <a:lstStyle/>
          <a:p>
            <a:pPr algn="just"/>
            <a:r>
              <a:rPr lang="fr-FR" dirty="0"/>
              <a:t>Depuis le 19 mai 2011, il est possible de rompre un contrat à durée déterminée (CDD) en raison de l'inaptitude du salarié, qu'elle soit d'origine professionnelle ou non. </a:t>
            </a:r>
          </a:p>
          <a:p>
            <a:pPr algn="just"/>
            <a:r>
              <a:rPr lang="fr-FR" dirty="0"/>
              <a:t>La procédure applicable en cas d'inaptitude d'un salarié en CDD est identique à celle d'un salarié en contrat à durée indéterminée, hormis, bien entendu, ce qui touche le mode de rupture du contrat : licenciement en cas de CDI et rupture anticipée en cas de CDD. </a:t>
            </a:r>
          </a:p>
          <a:p>
            <a:pPr algn="just"/>
            <a:r>
              <a:rPr lang="fr-FR" dirty="0"/>
              <a:t>Que l'inaptitude soit d'origine professionnelle ou non, le salarié en contrat à durée déterminée qui est déclaré inapte doit bénéficier de l'obligation de reclassement dans les mêmes conditions que le salarié en contrat à durée indéterminée.</a:t>
            </a:r>
          </a:p>
        </p:txBody>
      </p:sp>
    </p:spTree>
    <p:extLst>
      <p:ext uri="{BB962C8B-B14F-4D97-AF65-F5344CB8AC3E}">
        <p14:creationId xmlns:p14="http://schemas.microsoft.com/office/powerpoint/2010/main" val="40104246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5692</TotalTime>
  <Words>5918</Words>
  <Application>Microsoft Office PowerPoint</Application>
  <PresentationFormat>Personnalisé</PresentationFormat>
  <Paragraphs>419</Paragraphs>
  <Slides>115</Slides>
  <Notes>0</Notes>
  <HiddenSlides>0</HiddenSlides>
  <MMClips>0</MMClips>
  <ScaleCrop>false</ScaleCrop>
  <HeadingPairs>
    <vt:vector size="4" baseType="variant">
      <vt:variant>
        <vt:lpstr>Thème</vt:lpstr>
      </vt:variant>
      <vt:variant>
        <vt:i4>1</vt:i4>
      </vt:variant>
      <vt:variant>
        <vt:lpstr>Titres des diapositives</vt:lpstr>
      </vt:variant>
      <vt:variant>
        <vt:i4>115</vt:i4>
      </vt:variant>
    </vt:vector>
  </HeadingPairs>
  <TitlesOfParts>
    <vt:vector size="116" baseType="lpstr">
      <vt:lpstr>Thème Office</vt:lpstr>
      <vt:lpstr>L’INAPTITUDE DU SALARIE</vt:lpstr>
      <vt:lpstr>PLAN</vt:lpstr>
      <vt:lpstr>Salariés concernés</vt:lpstr>
      <vt:lpstr>Le cas particulier des salariés protégés</vt:lpstr>
      <vt:lpstr>I. L’uniformisation des procédures d’inaptitude </vt:lpstr>
      <vt:lpstr>Uniformisation de la procédure depuis le 1er janvier 2017</vt:lpstr>
      <vt:lpstr>Avant le 1er janvier 2017</vt:lpstr>
      <vt:lpstr>Dans quelles situations appliquer le régime juridique de l’inaptitude d’origine professionnelle ?</vt:lpstr>
      <vt:lpstr>Exemples</vt:lpstr>
      <vt:lpstr>Présentation PowerPoint</vt:lpstr>
      <vt:lpstr>Présentation PowerPoint</vt:lpstr>
      <vt:lpstr>Présentation PowerPoint</vt:lpstr>
      <vt:lpstr>Présentation PowerPoint</vt:lpstr>
      <vt:lpstr>Charge de la preuve</vt:lpstr>
      <vt:lpstr>II. La constatation de l’inaptitude</vt:lpstr>
      <vt:lpstr>Compétence exclusive du médecin du travail</vt:lpstr>
      <vt:lpstr>Présentation PowerPoint</vt:lpstr>
      <vt:lpstr>Incidence du classement en invalidité</vt:lpstr>
      <vt:lpstr>Examens médicaux pouvant donner lieu à un avis d'inaptitude</vt:lpstr>
      <vt:lpstr>Présentation PowerPoint</vt:lpstr>
      <vt:lpstr>Remise d’un avis d’inaptitude</vt:lpstr>
      <vt:lpstr>La visite de reprise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2 visites de reprise peuvent être exigées</vt:lpstr>
      <vt:lpstr>Le contenu de l’avis d’inaptitude</vt:lpstr>
      <vt:lpstr>Contestation de l'avis d'inaptitude</vt:lpstr>
      <vt:lpstr>Présentation PowerPoint</vt:lpstr>
      <vt:lpstr>Présentation PowerPoint</vt:lpstr>
      <vt:lpstr>Présentation PowerPoint</vt:lpstr>
      <vt:lpstr>Présentation PowerPoint</vt:lpstr>
      <vt:lpstr>Présentation PowerPoint</vt:lpstr>
      <vt:lpstr>Le statut du salarié après l’avis d’inaptitude</vt:lpstr>
      <vt:lpstr>Présentation PowerPoint</vt:lpstr>
      <vt:lpstr>III. L’obligation de reclassement du salarié inapte</vt:lpstr>
      <vt:lpstr>Une obligation pour l’employeur</vt:lpstr>
      <vt:lpstr>Présentation PowerPoint</vt:lpstr>
      <vt:lpstr>Présentation PowerPoint</vt:lpstr>
      <vt:lpstr>Deux cas de dispense depuis le 1er janvier 2017</vt:lpstr>
      <vt:lpstr>En cas d'inaptitude à tout emploi ou tout poste en l'absence de l'une des deux mentions de dispense de reclassement sur l'avis </vt:lpstr>
      <vt:lpstr>Présentation PowerPoint</vt:lpstr>
      <vt:lpstr>Présentation PowerPoint</vt:lpstr>
      <vt:lpstr>Présentation PowerPoint</vt:lpstr>
      <vt:lpstr>En cas d’invalidité de 2e catégorie</vt:lpstr>
      <vt:lpstr>La procédure de recherche de reclassement</vt:lpstr>
      <vt:lpstr>Présentation PowerPoint</vt:lpstr>
      <vt:lpstr>Présentation PowerPoint</vt:lpstr>
      <vt:lpstr>Présentation PowerPoint</vt:lpstr>
      <vt:lpstr>Régularisation possible après une 1ère proposition</vt:lpstr>
      <vt:lpstr>Présentation PowerPoint</vt:lpstr>
      <vt:lpstr>Présentation PowerPoint</vt:lpstr>
      <vt:lpstr>Présentation PowerPoint</vt:lpstr>
      <vt:lpstr>Charge de la preuve de la recherche de reclassement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périmètre de reclassement est plus restreint depuis le 22 décembre 2017</vt:lpstr>
      <vt:lpstr>La notion de groupe depuis le 22 décembre 2017</vt:lpstr>
      <vt:lpstr>Présentation PowerPoint</vt:lpstr>
      <vt:lpstr>Prise en compte de desiderata du salarié</vt:lpstr>
      <vt:lpstr>Information du salarié par écrit</vt:lpstr>
      <vt:lpstr>Situation du salarié pendant le délai de reclassement</vt:lpstr>
      <vt:lpstr>Sanctions applicables à l’absence de reclassement</vt:lpstr>
      <vt:lpstr>IV. Le licenciement pour inaptitude</vt:lpstr>
      <vt:lpstr>Présentation PowerPoint</vt:lpstr>
      <vt:lpstr>La procédure de licenciement pour inaptitude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Indemnités liées au licenciement pour inaptitude non professionnelle</vt:lpstr>
      <vt:lpstr>Présentation PowerPoint</vt:lpstr>
      <vt:lpstr>Présentation PowerPoint</vt:lpstr>
      <vt:lpstr>Présentation PowerPoint</vt:lpstr>
      <vt:lpstr>Présentation PowerPoint</vt:lpstr>
      <vt:lpstr>En cas d’inaptitude d’origine professionnelle</vt:lpstr>
      <vt:lpstr>Présentation PowerPoint</vt:lpstr>
      <vt:lpstr>Sanctions applicables au licenciement irrégulier, abusif ou nul</vt:lpstr>
      <vt:lpstr>Présentation PowerPoint</vt:lpstr>
      <vt:lpstr>Présentation PowerPoint</vt:lpstr>
      <vt:lpstr>Présentation PowerPoint</vt:lpstr>
      <vt:lpstr>Présentation PowerPoint</vt:lpstr>
      <vt:lpstr>Le cas particulier des CDD</vt:lpstr>
      <vt:lpstr>Présentation PowerPoint</vt:lpstr>
      <vt:lpstr>Présentation PowerPoint</vt:lpstr>
      <vt:lpstr>Cas particulier du salarié invalide</vt:lpstr>
      <vt:lpstr>Présentation PowerPoint</vt:lpstr>
      <vt:lpstr>Présentation PowerPoint</vt:lpstr>
      <vt:lpstr>Présentation PowerPoint</vt:lpstr>
      <vt:lpstr>Présentation PowerPoint</vt:lpstr>
      <vt:lpstr>Présentation PowerPoint</vt:lpstr>
      <vt:lpstr>V. Actualité</vt:lpstr>
      <vt:lpstr>l'indemnité spéciale de licenciement et résiliation judiciaire</vt:lpstr>
      <vt:lpstr>Présentation PowerPoint</vt:lpstr>
      <vt:lpstr>Déclaration d’inaptitude et rupture conventionnelle</vt:lpstr>
      <vt:lpstr>Présentation PowerPoint</vt:lpstr>
      <vt:lpstr>Offre de reclassement et poste en CDD</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BG</dc:creator>
  <cp:lastModifiedBy>Claude B</cp:lastModifiedBy>
  <cp:revision>391</cp:revision>
  <cp:lastPrinted>2019-11-17T19:10:37Z</cp:lastPrinted>
  <dcterms:created xsi:type="dcterms:W3CDTF">2018-08-22T07:55:47Z</dcterms:created>
  <dcterms:modified xsi:type="dcterms:W3CDTF">2019-11-27T22:34:58Z</dcterms:modified>
</cp:coreProperties>
</file>