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365" r:id="rId2"/>
    <p:sldId id="257" r:id="rId3"/>
    <p:sldId id="258" r:id="rId4"/>
    <p:sldId id="310" r:id="rId5"/>
    <p:sldId id="311" r:id="rId6"/>
    <p:sldId id="312" r:id="rId7"/>
    <p:sldId id="313" r:id="rId8"/>
    <p:sldId id="314" r:id="rId9"/>
    <p:sldId id="315" r:id="rId10"/>
    <p:sldId id="316" r:id="rId11"/>
    <p:sldId id="317" r:id="rId12"/>
    <p:sldId id="318" r:id="rId13"/>
    <p:sldId id="319" r:id="rId14"/>
    <p:sldId id="320" r:id="rId15"/>
    <p:sldId id="321" r:id="rId16"/>
    <p:sldId id="309" r:id="rId17"/>
    <p:sldId id="259" r:id="rId18"/>
    <p:sldId id="288" r:id="rId19"/>
    <p:sldId id="325" r:id="rId20"/>
    <p:sldId id="326" r:id="rId21"/>
    <p:sldId id="327" r:id="rId22"/>
    <p:sldId id="328" r:id="rId23"/>
    <p:sldId id="330" r:id="rId24"/>
    <p:sldId id="346" r:id="rId25"/>
    <p:sldId id="347" r:id="rId26"/>
    <p:sldId id="332" r:id="rId27"/>
    <p:sldId id="333" r:id="rId28"/>
    <p:sldId id="344" r:id="rId29"/>
    <p:sldId id="305" r:id="rId30"/>
    <p:sldId id="306" r:id="rId31"/>
    <p:sldId id="307" r:id="rId32"/>
    <p:sldId id="308" r:id="rId33"/>
    <p:sldId id="260" r:id="rId34"/>
    <p:sldId id="261" r:id="rId35"/>
    <p:sldId id="262" r:id="rId36"/>
    <p:sldId id="263" r:id="rId37"/>
    <p:sldId id="264" r:id="rId38"/>
    <p:sldId id="280" r:id="rId39"/>
    <p:sldId id="281" r:id="rId40"/>
    <p:sldId id="282" r:id="rId41"/>
    <p:sldId id="283" r:id="rId42"/>
    <p:sldId id="322" r:id="rId43"/>
    <p:sldId id="323" r:id="rId44"/>
    <p:sldId id="324" r:id="rId45"/>
    <p:sldId id="284" r:id="rId46"/>
    <p:sldId id="285" r:id="rId47"/>
    <p:sldId id="286" r:id="rId48"/>
    <p:sldId id="289" r:id="rId49"/>
    <p:sldId id="290" r:id="rId50"/>
    <p:sldId id="291" r:id="rId51"/>
    <p:sldId id="292" r:id="rId52"/>
    <p:sldId id="293" r:id="rId53"/>
    <p:sldId id="294" r:id="rId54"/>
    <p:sldId id="287" r:id="rId55"/>
    <p:sldId id="295" r:id="rId56"/>
    <p:sldId id="296" r:id="rId57"/>
    <p:sldId id="297" r:id="rId58"/>
    <p:sldId id="298" r:id="rId59"/>
    <p:sldId id="299" r:id="rId60"/>
    <p:sldId id="300" r:id="rId61"/>
    <p:sldId id="265" r:id="rId62"/>
    <p:sldId id="267" r:id="rId63"/>
    <p:sldId id="301" r:id="rId64"/>
    <p:sldId id="302" r:id="rId65"/>
    <p:sldId id="304" r:id="rId66"/>
    <p:sldId id="266" r:id="rId67"/>
    <p:sldId id="268" r:id="rId68"/>
    <p:sldId id="269" r:id="rId69"/>
    <p:sldId id="270" r:id="rId70"/>
    <p:sldId id="271" r:id="rId71"/>
    <p:sldId id="272" r:id="rId72"/>
    <p:sldId id="273" r:id="rId73"/>
    <p:sldId id="279" r:id="rId74"/>
    <p:sldId id="274" r:id="rId75"/>
    <p:sldId id="275" r:id="rId76"/>
    <p:sldId id="276" r:id="rId77"/>
    <p:sldId id="277" r:id="rId78"/>
    <p:sldId id="334" r:id="rId79"/>
    <p:sldId id="335" r:id="rId80"/>
    <p:sldId id="278" r:id="rId81"/>
    <p:sldId id="348" r:id="rId82"/>
    <p:sldId id="349" r:id="rId83"/>
    <p:sldId id="336" r:id="rId84"/>
    <p:sldId id="350" r:id="rId85"/>
    <p:sldId id="351" r:id="rId86"/>
    <p:sldId id="337" r:id="rId87"/>
    <p:sldId id="338" r:id="rId88"/>
    <p:sldId id="339" r:id="rId89"/>
    <p:sldId id="340" r:id="rId90"/>
    <p:sldId id="341" r:id="rId91"/>
    <p:sldId id="342" r:id="rId92"/>
    <p:sldId id="372" r:id="rId93"/>
    <p:sldId id="373" r:id="rId94"/>
    <p:sldId id="343" r:id="rId95"/>
    <p:sldId id="345"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6" r:id="rId110"/>
    <p:sldId id="367" r:id="rId111"/>
    <p:sldId id="368" r:id="rId112"/>
    <p:sldId id="369" r:id="rId113"/>
    <p:sldId id="370" r:id="rId114"/>
    <p:sldId id="371" r:id="rId115"/>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F15716A8-1BD5-4D49-836B-6F92DBC8A431}" type="datetimeFigureOut">
              <a:rPr lang="fr-FR" smtClean="0"/>
              <a:t>17/11/2019</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3B7E09C-7295-489C-807B-39DC29A872E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F15716A8-1BD5-4D49-836B-6F92DBC8A431}" type="datetimeFigureOut">
              <a:rPr lang="fr-FR" smtClean="0"/>
              <a:t>17/11/2019</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F15716A8-1BD5-4D49-836B-6F92DBC8A431}" type="datetimeFigureOut">
              <a:rPr lang="fr-FR" smtClean="0"/>
              <a:t>17/11/2019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F15716A8-1BD5-4D49-836B-6F92DBC8A431}" type="datetimeFigureOut">
              <a:rPr lang="fr-FR" smtClean="0"/>
              <a:t>17/11/2019</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3B7E09C-7295-489C-807B-39DC29A872EE}" type="slidenum">
              <a:rPr lang="fr-FR" smtClean="0"/>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5716A8-1BD5-4D49-836B-6F92DBC8A431}" type="datetimeFigureOut">
              <a:rPr lang="fr-FR" smtClean="0"/>
              <a:t>17/11/2019</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B7E09C-7295-489C-807B-39DC29A872E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journaldunet.fr/business/dictionnaire-economique-et-financier/1198705-dette-definition-traduction-et-synonym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n-bourse.fr/dictionnaire-de-bourse/faillite/" TargetMode="External"/><Relationship Id="rId2" Type="http://schemas.openxmlformats.org/officeDocument/2006/relationships/hyperlink" Target="http://www.en-bourse.fr/definition-bourse/faillit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n-bourse.fr/total/" TargetMode="External"/><Relationship Id="rId2" Type="http://schemas.openxmlformats.org/officeDocument/2006/relationships/hyperlink" Target="http://www.en-bourse.fr/chance-en-bour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sz="2400" dirty="0" smtClean="0"/>
          </a:p>
          <a:p>
            <a:endParaRPr lang="fr-FR" sz="2400" dirty="0" smtClean="0"/>
          </a:p>
          <a:p>
            <a:endParaRPr lang="fr-FR" sz="2400" dirty="0"/>
          </a:p>
          <a:p>
            <a:pPr algn="ctr"/>
            <a:r>
              <a:rPr lang="fr-FR" sz="2400" b="1" dirty="0" smtClean="0">
                <a:solidFill>
                  <a:schemeClr val="accent4"/>
                </a:solidFill>
              </a:rPr>
              <a:t>4</a:t>
            </a:r>
            <a:r>
              <a:rPr lang="fr-FR" sz="2400" b="1" baseline="30000" dirty="0" smtClean="0">
                <a:solidFill>
                  <a:schemeClr val="accent4"/>
                </a:solidFill>
              </a:rPr>
              <a:t>ème</a:t>
            </a:r>
            <a:r>
              <a:rPr lang="fr-FR" sz="2400" b="1" dirty="0" smtClean="0">
                <a:solidFill>
                  <a:schemeClr val="accent4"/>
                </a:solidFill>
              </a:rPr>
              <a:t> session de formation</a:t>
            </a:r>
          </a:p>
          <a:p>
            <a:pPr algn="ctr"/>
            <a:endParaRPr lang="fr-FR" sz="2400" b="1" dirty="0" smtClean="0">
              <a:solidFill>
                <a:schemeClr val="accent4"/>
              </a:solidFill>
            </a:endParaRPr>
          </a:p>
          <a:p>
            <a:pPr algn="ctr"/>
            <a:r>
              <a:rPr lang="fr-FR" sz="2400" b="1" dirty="0" smtClean="0">
                <a:solidFill>
                  <a:schemeClr val="accent4"/>
                </a:solidFill>
              </a:rPr>
              <a:t>du 4 novembre au 10 décembre 2019</a:t>
            </a:r>
            <a:endParaRPr lang="fr-FR" b="1" dirty="0">
              <a:solidFill>
                <a:schemeClr val="accent4"/>
              </a:solidFill>
            </a:endParaRPr>
          </a:p>
          <a:p>
            <a:endParaRPr lang="fr-FR" dirty="0"/>
          </a:p>
        </p:txBody>
      </p:sp>
      <p:sp>
        <p:nvSpPr>
          <p:cNvPr id="3" name="Titre 2"/>
          <p:cNvSpPr>
            <a:spLocks noGrp="1"/>
          </p:cNvSpPr>
          <p:nvPr>
            <p:ph type="title"/>
          </p:nvPr>
        </p:nvSpPr>
        <p:spPr/>
        <p:txBody>
          <a:bodyPr>
            <a:normAutofit/>
          </a:bodyPr>
          <a:lstStyle/>
          <a:p>
            <a:r>
              <a:rPr lang="fr-FR" sz="2800" dirty="0">
                <a:solidFill>
                  <a:srgbClr val="C00000"/>
                </a:solidFill>
                <a:effectLst/>
              </a:rPr>
              <a:t>L’entreprise sous administration judiciaire</a:t>
            </a:r>
            <a:endParaRPr lang="fr-FR" sz="2800" dirty="0">
              <a:solidFill>
                <a:srgbClr val="C00000"/>
              </a:solidFill>
            </a:endParaRPr>
          </a:p>
        </p:txBody>
      </p:sp>
    </p:spTree>
    <p:extLst>
      <p:ext uri="{BB962C8B-B14F-4D97-AF65-F5344CB8AC3E}">
        <p14:creationId xmlns:p14="http://schemas.microsoft.com/office/powerpoint/2010/main" val="1639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 privilège caractérise une créance qui va bénéficier d’un traitement plus favorable que les créances chirographaires, et sera payé avant</a:t>
            </a:r>
            <a:r>
              <a:rPr lang="fr-FR" dirty="0"/>
              <a:t>.</a:t>
            </a:r>
          </a:p>
          <a:p>
            <a:endParaRPr lang="fr-FR" dirty="0"/>
          </a:p>
          <a:p>
            <a:r>
              <a:rPr lang="fr-FR" dirty="0"/>
              <a:t>Il existe en droit Français de très nombreux privilèges, organisés en deux catégories : les privilèges dits généraux et les privilèges dit spéciaux.</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3476150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●La salariée, dont le licenciement prononcé pendant la période de suspension de son contrat de travail consécutive à son état de grossesse est annulé, est créancière dès le prononcé de son licenciement de la totalité des salaires qu’elle aurait perçus pendant la période de protection. Dès lors que le licenciement nul a été prononcé avant l’ouverture de la liquidation judiciaire de l’employeur, l’AGS est tenue de garantir le paiement des salaires et indemnités de congés payés alloués au titre de la période de protection (</a:t>
            </a:r>
            <a:r>
              <a:rPr lang="fr-FR" dirty="0" err="1"/>
              <a:t>Cass</a:t>
            </a:r>
            <a:r>
              <a:rPr lang="fr-FR" dirty="0"/>
              <a:t>. soc., 29 janv. 2003, no 00-46.048, Bull. civ. V, no 25, p. 22).</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1509195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fontAlgn="base"/>
            <a:r>
              <a:rPr lang="fr-FR" dirty="0"/>
              <a:t>●Entrent dans la garantie couverte par l’AGS, les dommages et intérêts dus aux salariés en raison de l’inexécution de la part de l’employeur de ses obligations de délivrer aux intéressés des bulletins de paie, des certificats de travail et des attestations pour l’Assédic, auxquelles il est tenu en exécution des contrats de travail (</a:t>
            </a:r>
            <a:r>
              <a:rPr lang="fr-FR" dirty="0" err="1"/>
              <a:t>Cass</a:t>
            </a:r>
            <a:r>
              <a:rPr lang="fr-FR" dirty="0"/>
              <a:t>. soc., 4 déc. 2002, no 00-44.303, Bull. civ. V, no 368).</a:t>
            </a:r>
          </a:p>
          <a:p>
            <a:pPr fontAlgn="base"/>
            <a:r>
              <a:rPr lang="fr-FR" dirty="0"/>
              <a:t>● Le paiement des cotisations sociales légales ou conventionnelles dues par l’employeur en exécution du contrat de travail est garanti par l’AGS (</a:t>
            </a:r>
            <a:r>
              <a:rPr lang="fr-FR" dirty="0" err="1"/>
              <a:t>Cass</a:t>
            </a:r>
            <a:r>
              <a:rPr lang="fr-FR" dirty="0"/>
              <a:t>. soc., 12 févr. 2003, no 01-40.676).</a:t>
            </a:r>
          </a:p>
          <a:p>
            <a:pPr fontAlgn="base"/>
            <a:r>
              <a:rPr lang="fr-FR" dirty="0"/>
              <a:t>Les décisions de justice exécutoires sont dorénavant opposables de plein droit à l’AGS (L. no 2001-624, 17 juill. 2001, art. 38, JO 18 juill.)</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701503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fontAlgn="base"/>
            <a:r>
              <a:rPr lang="fr-FR" b="1" dirty="0"/>
              <a:t>Créances résultant de la rupture du contrat de travail notifiée après le jugement d’ouverture</a:t>
            </a:r>
            <a:endParaRPr lang="fr-FR" dirty="0"/>
          </a:p>
          <a:p>
            <a:pPr fontAlgn="base"/>
            <a:r>
              <a:rPr lang="fr-FR" dirty="0"/>
              <a:t>Toutes les créances, sans distinction, résultant de la rupture des contrats de travail notifiée après le jugement d’ouverture de la procédure de redressement ou de liquidation judiciaires, sont couvertes par l’AGS.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7200917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fontAlgn="base"/>
            <a:r>
              <a:rPr lang="fr-FR" b="1" dirty="0"/>
              <a:t>Sont notamment couverts par l’AGS :</a:t>
            </a:r>
            <a:endParaRPr lang="fr-FR" dirty="0"/>
          </a:p>
          <a:p>
            <a:pPr fontAlgn="base"/>
            <a:r>
              <a:rPr lang="fr-FR" dirty="0"/>
              <a:t> l’indemnité compensatrice de congés payés (</a:t>
            </a:r>
            <a:r>
              <a:rPr lang="fr-FR" dirty="0" err="1"/>
              <a:t>Cass</a:t>
            </a:r>
            <a:r>
              <a:rPr lang="fr-FR" dirty="0"/>
              <a:t>. soc., 2 juin 1992, no 89-44.415, Bull. civ. V, no 358) ;</a:t>
            </a:r>
          </a:p>
          <a:p>
            <a:pPr fontAlgn="base"/>
            <a:r>
              <a:rPr lang="fr-FR" dirty="0"/>
              <a:t> l’indemnité compensatrice de préavis ;</a:t>
            </a:r>
          </a:p>
          <a:p>
            <a:pPr fontAlgn="base"/>
            <a:r>
              <a:rPr lang="fr-FR" dirty="0"/>
              <a:t> les dommages et intérêts pour irrégularité de procédure (</a:t>
            </a:r>
            <a:r>
              <a:rPr lang="fr-FR" dirty="0" err="1"/>
              <a:t>Cass</a:t>
            </a:r>
            <a:r>
              <a:rPr lang="fr-FR" dirty="0"/>
              <a:t>. soc., 6 mai 1997, no 94-42.699, Bull. civ. V, no 162) ;</a:t>
            </a:r>
          </a:p>
          <a:p>
            <a:pPr fontAlgn="base"/>
            <a:r>
              <a:rPr lang="fr-FR" dirty="0"/>
              <a:t> les dommages et intérêts pour licenciement sans cause réelle et sérieuse (</a:t>
            </a:r>
            <a:r>
              <a:rPr lang="fr-FR" dirty="0" err="1"/>
              <a:t>Cass</a:t>
            </a:r>
            <a:r>
              <a:rPr lang="fr-FR" dirty="0"/>
              <a:t>. soc., 20 mai 1992, no 90-43.286 ; </a:t>
            </a:r>
            <a:r>
              <a:rPr lang="fr-FR" dirty="0" err="1"/>
              <a:t>Cass</a:t>
            </a:r>
            <a:r>
              <a:rPr lang="fr-FR" dirty="0"/>
              <a:t>. soc., 8 juin 1999, no 97-40.659, Bull. civ. V, no 266, p. 192)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77425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fontAlgn="base"/>
            <a:r>
              <a:rPr lang="fr-FR" dirty="0"/>
              <a:t>  une prime de treizième mois résultant d’un usage d’entreprise (</a:t>
            </a:r>
            <a:r>
              <a:rPr lang="fr-FR" dirty="0" err="1"/>
              <a:t>Cass</a:t>
            </a:r>
            <a:r>
              <a:rPr lang="fr-FR" dirty="0"/>
              <a:t>. soc., 23 sept. 1992, no 89-45.686, Gaz. Pal. 1992, 2, pan., p. 264) ;</a:t>
            </a:r>
          </a:p>
          <a:p>
            <a:pPr fontAlgn="base"/>
            <a:r>
              <a:rPr lang="fr-FR" dirty="0"/>
              <a:t> une allocation d’essai prévue par la convention collective (cas où l’employeur n’avait pas souscrit de contrat d’assurance garantissant le paiement du capital décès : </a:t>
            </a:r>
            <a:r>
              <a:rPr lang="fr-FR" dirty="0" err="1"/>
              <a:t>Cass</a:t>
            </a:r>
            <a:r>
              <a:rPr lang="fr-FR" dirty="0"/>
              <a:t>. soc., 8 juill. 1997, no 94-42.555, D. 1997, I.R., p. 200) ;</a:t>
            </a:r>
          </a:p>
          <a:p>
            <a:pPr fontAlgn="base"/>
            <a:r>
              <a:rPr lang="fr-FR" dirty="0"/>
              <a:t> les indemnités journalières dues par l’employeur pour non-respect du contrat souscrit auprès d’un organisme de prévoyance dès lors que ce contrat d’assurance est imposé par un accord collectif (</a:t>
            </a:r>
            <a:r>
              <a:rPr lang="fr-FR" dirty="0" err="1"/>
              <a:t>Cass</a:t>
            </a:r>
            <a:r>
              <a:rPr lang="fr-FR" dirty="0"/>
              <a:t>. soc., 14 avr. 1999, no 97-41.447)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7018467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109728" indent="0" fontAlgn="base">
              <a:buNone/>
            </a:pPr>
            <a:r>
              <a:rPr lang="fr-FR" dirty="0"/>
              <a:t> les dommages-intérêts dus en réparation du retard apporté par le représentant des créanciers à transmettre au salarié les documents nécessaires à son admission à la convention de conversion, dès lors que cette créance se rattache directement à une obligation prise par l’employeur lors de la rupture du contrat de travail (</a:t>
            </a:r>
            <a:r>
              <a:rPr lang="fr-FR" dirty="0" err="1"/>
              <a:t>Cass</a:t>
            </a:r>
            <a:r>
              <a:rPr lang="fr-FR" dirty="0"/>
              <a:t>. soc., 2 mars 1999, no 96-43.604) ;</a:t>
            </a:r>
          </a:p>
          <a:p>
            <a:pPr fontAlgn="base"/>
            <a:r>
              <a:rPr lang="fr-FR" dirty="0"/>
              <a:t> les sommes prévues par le plan social pour favoriser le reclassement ou contribuer à l’indemnisation du préjudice causé par la rupture (</a:t>
            </a:r>
            <a:r>
              <a:rPr lang="fr-FR" dirty="0" err="1"/>
              <a:t>Cass</a:t>
            </a:r>
            <a:r>
              <a:rPr lang="fr-FR" dirty="0"/>
              <a:t>. soc., 25 mai 2004, no 02-42.503)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6623332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fontAlgn="base"/>
            <a:r>
              <a:rPr lang="fr-FR" dirty="0"/>
              <a:t>;</a:t>
            </a:r>
          </a:p>
          <a:p>
            <a:pPr fontAlgn="base"/>
            <a:r>
              <a:rPr lang="fr-FR" dirty="0"/>
              <a:t> les dommages-intérêts dus en réparation du non-respect de l’obligation d’information d’un salarié sur son droit à repos compensateur par application des articles L. 212-5 et D. 212-22 du Code du travail (</a:t>
            </a:r>
            <a:r>
              <a:rPr lang="fr-FR" dirty="0" err="1"/>
              <a:t>Cass</a:t>
            </a:r>
            <a:r>
              <a:rPr lang="fr-FR" dirty="0"/>
              <a:t>. soc., 16 mars 1999, no 96-45.812), et les dommages-intérêts alloués à un salarié obligé par son employeur de travailler le dimanche en méconnaissance des dispositions de l’article L. 212-5 du Code du travail (</a:t>
            </a:r>
            <a:r>
              <a:rPr lang="fr-FR" dirty="0" err="1"/>
              <a:t>Cass</a:t>
            </a:r>
            <a:r>
              <a:rPr lang="fr-FR" dirty="0"/>
              <a:t>. soc., 8 juin 1999, no 97-40.648, Bull. civ. V, no 265, p. 192) ;</a:t>
            </a:r>
          </a:p>
          <a:p>
            <a:pPr fontAlgn="base"/>
            <a:r>
              <a:rPr lang="fr-FR" dirty="0"/>
              <a:t> l’indemnité revenant au salarié protégé qui ne demande pas sa réintégration en cas d’annulation de l’autorisation administrative de licenciement (</a:t>
            </a:r>
            <a:r>
              <a:rPr lang="fr-FR" dirty="0" err="1"/>
              <a:t>Cass</a:t>
            </a:r>
            <a:r>
              <a:rPr lang="fr-FR" dirty="0"/>
              <a:t>. soc., 2 oct. 2002, no 00-42.771)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9054951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fontAlgn="base"/>
            <a:r>
              <a:rPr lang="fr-FR" dirty="0"/>
              <a:t/>
            </a:r>
            <a:br>
              <a:rPr lang="fr-FR" dirty="0"/>
            </a:br>
            <a:r>
              <a:rPr lang="fr-FR" dirty="0"/>
              <a:t> l’indemnité de licenciement : (contractuelle ou conventionnelle) ;</a:t>
            </a:r>
          </a:p>
          <a:p>
            <a:pPr fontAlgn="base"/>
            <a:r>
              <a:rPr lang="fr-FR" dirty="0"/>
              <a:t> l’indemnité transactionnelle versée dans le cadre du litige relatif à la rupture du contrat de travail ;</a:t>
            </a:r>
          </a:p>
          <a:p>
            <a:pPr fontAlgn="base"/>
            <a:r>
              <a:rPr lang="fr-FR" dirty="0"/>
              <a:t> la contrepartie pécuniaire de la clause de non-concurrence (</a:t>
            </a:r>
            <a:r>
              <a:rPr lang="fr-FR" dirty="0" err="1"/>
              <a:t>Cass</a:t>
            </a:r>
            <a:r>
              <a:rPr lang="fr-FR" dirty="0"/>
              <a:t>. soc., 29 janv. 2003, no 01-40.123) ;</a:t>
            </a:r>
          </a:p>
          <a:p>
            <a:pPr fontAlgn="base"/>
            <a:r>
              <a:rPr lang="fr-FR" dirty="0"/>
              <a:t> l’indemnité forfaitaire visée à l’article L. 324-11-1 du Code du travail, qui sanctionne la méconnaissance d’une obligation légale impartie à l’employeur de déclaration préalable d’embauche prévue à l’article L. 320 du même code, cette indemnité constitue une créance due en raison de la rupture du contrat de travail (</a:t>
            </a:r>
            <a:r>
              <a:rPr lang="fr-FR" dirty="0" err="1"/>
              <a:t>Cass</a:t>
            </a:r>
            <a:r>
              <a:rPr lang="fr-FR" dirty="0"/>
              <a:t>. soc., 12 févr. 2003, no 01-40.722).</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878647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●L'AGS couvre toutes les sommes dues aux salari</a:t>
            </a:r>
            <a:r>
              <a:rPr lang="fr-FR" dirty="0"/>
              <a:t>és en exécution du contrat de travail et exigibles à la date du jugement d'ouverture de la procédure (</a:t>
            </a:r>
            <a:r>
              <a:rPr lang="fr-FR" dirty="0" err="1"/>
              <a:t>Cass</a:t>
            </a:r>
            <a:r>
              <a:rPr lang="fr-FR" dirty="0"/>
              <a:t>. soc., 12 juin 2002, no 00-41.153 ; </a:t>
            </a:r>
            <a:r>
              <a:rPr lang="fr-FR" dirty="0" err="1"/>
              <a:t>Cass</a:t>
            </a:r>
            <a:r>
              <a:rPr lang="fr-FR" dirty="0"/>
              <a:t>. soc., 30 oct. 2002, no 00-46.779). </a:t>
            </a:r>
          </a:p>
          <a:p>
            <a:r>
              <a:rPr lang="fr-FR" dirty="0"/>
              <a:t>● Sont couvertes les sommes dues au titre de la rupture du contrat de travail ou d'apprentissage, intervenue ant</a:t>
            </a:r>
            <a:r>
              <a:rPr lang="fr-FR" dirty="0"/>
              <a:t>érieurement à la date du jugement d'ouverture de la procédure de redressement judiciaire (</a:t>
            </a:r>
            <a:r>
              <a:rPr lang="fr-FR" dirty="0" err="1"/>
              <a:t>Cass</a:t>
            </a:r>
            <a:r>
              <a:rPr lang="fr-FR" dirty="0"/>
              <a:t>. soc., 6 juin 2000, no 98-42.083, Bull. civ. V, no 215, p. 169 ; </a:t>
            </a:r>
            <a:r>
              <a:rPr lang="fr-FR" dirty="0" err="1"/>
              <a:t>Cass</a:t>
            </a:r>
            <a:r>
              <a:rPr lang="fr-FR" dirty="0"/>
              <a:t>. soc., 24 sept. 2002, no 00-42.187 ; </a:t>
            </a:r>
            <a:r>
              <a:rPr lang="fr-FR" dirty="0" err="1"/>
              <a:t>Cass</a:t>
            </a:r>
            <a:r>
              <a:rPr lang="fr-FR" dirty="0"/>
              <a:t>. soc., 1er oct. 2003, no 01-40.125, no 2129 P.</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6351815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dirty="0"/>
              <a:t>● Les cr</a:t>
            </a:r>
            <a:r>
              <a:rPr lang="fr-FR" dirty="0"/>
              <a:t>éances indemnitaires, réparant le préjudice occasionné par la rupture du contrat notifiée avant la reprise du fonds, nées avant la liquidation, doivent également être garanties par l'AGS (</a:t>
            </a:r>
            <a:r>
              <a:rPr lang="fr-FR" dirty="0" err="1"/>
              <a:t>Cass</a:t>
            </a:r>
            <a:r>
              <a:rPr lang="fr-FR" dirty="0"/>
              <a:t>. soc., 28 janv. 2004, no 01-47.356, Bull. civ. V, no 28, p. 27).</a:t>
            </a:r>
          </a:p>
          <a:p>
            <a:r>
              <a:rPr lang="fr-FR" dirty="0"/>
              <a:t>● La cr</a:t>
            </a:r>
            <a:r>
              <a:rPr lang="fr-FR" dirty="0"/>
              <a:t>éance doit être échue. La contrepartie pécuniaire due au titre d'une clause de non-concurrence est garantie par l'AGS pour les versements échus à la date du jugement d'ouverture. Les versements postérieurs au jugement ne sont pas en revanche garantis par l'AGS (</a:t>
            </a:r>
            <a:r>
              <a:rPr lang="fr-FR" dirty="0" err="1"/>
              <a:t>Cass</a:t>
            </a:r>
            <a:r>
              <a:rPr lang="fr-FR" dirty="0"/>
              <a:t>. soc., 6 mai 1997, no 94-42.699, Bull. civ. V, no 162 ; </a:t>
            </a:r>
            <a:r>
              <a:rPr lang="fr-FR" dirty="0" err="1"/>
              <a:t>Cass</a:t>
            </a:r>
            <a:r>
              <a:rPr lang="fr-FR" dirty="0"/>
              <a:t>. soc., 2 oct. 1997, no 95-42.403).</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0126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solidFill>
                  <a:srgbClr val="FF0000"/>
                </a:solidFill>
              </a:rPr>
              <a:t>Les privilèges généraux permettent d’être payés en priorité sur le produit de réalisation de tous les actifs </a:t>
            </a:r>
            <a:r>
              <a:rPr lang="fr-FR" b="1" dirty="0"/>
              <a:t>(et plus précisément en principe des actifs mobiliers car la plupart des privilèges généraux sont dits mobiliers, c'est à dire ne portent pas sur le prix de vente des immeubles, à l'exception du </a:t>
            </a:r>
            <a:r>
              <a:rPr lang="fr-FR" b="1" dirty="0" err="1"/>
              <a:t>superprivilège</a:t>
            </a:r>
            <a:r>
              <a:rPr lang="fr-FR" b="1" dirty="0"/>
              <a:t> des salaires et subsidiairement du privilège des salaires).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0410296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dirty="0"/>
              <a:t>● Les cr</a:t>
            </a:r>
            <a:r>
              <a:rPr lang="fr-FR" dirty="0"/>
              <a:t>éances salariales, échues antérieurement au jugement de redressement, mais retenues par l'employeur en raison d'un avis à tiers détenteur annulé ultérieurement, sont garanties par l'AGS (</a:t>
            </a:r>
            <a:r>
              <a:rPr lang="fr-FR" dirty="0" err="1"/>
              <a:t>Cass</a:t>
            </a:r>
            <a:r>
              <a:rPr lang="fr-FR" dirty="0"/>
              <a:t>. soc., 16 nov. 1999, no 97-44.042).</a:t>
            </a:r>
          </a:p>
          <a:p>
            <a:r>
              <a:rPr lang="fr-FR" dirty="0"/>
              <a:t>● L'AGS est tenu de garantir les dommages et int</a:t>
            </a:r>
            <a:r>
              <a:rPr lang="fr-FR" dirty="0"/>
              <a:t>érêts alloués à un salarié du fait de sa non-affiliation, par l'employeur, au régime de protection complémentaire obligatoire des cadres mis en place en application des articles L. 911-1 et s. du Code de la sécurité sociale. Ces dommages et intérêts sont en effet dus au salarié en exécution de son contrat de travail avant l'ouverture de la procédure collective (</a:t>
            </a:r>
            <a:r>
              <a:rPr lang="fr-FR" dirty="0" err="1"/>
              <a:t>Cass</a:t>
            </a:r>
            <a:r>
              <a:rPr lang="fr-FR" dirty="0"/>
              <a:t>. soc., 8 janv. 2002, no 99-44.220, Bull. civ. V, no 1, p. 1).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1456137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t>● Est </a:t>
            </a:r>
            <a:r>
              <a:rPr lang="fr-FR" dirty="0"/>
              <a:t>également garantie par l'AGS l'indemnité due en réparation du préjudice subi par le salarié du fait du non-paiement par l'employeur des cotisations à une caisse de retraite complémentaire prévue par la convention collective, peu important le taux de cotisation choisi par l'employeur, qui n'est qu'une modalité de l'exécution de son obligation conventionnelle (en l'espèce, l'employeur s'était engagé à augmenter le taux de cotisation sur la tranche B, mais n'avait pas respecté cet engagement (</a:t>
            </a:r>
            <a:r>
              <a:rPr lang="fr-FR" dirty="0" err="1"/>
              <a:t>Cass</a:t>
            </a:r>
            <a:r>
              <a:rPr lang="fr-FR" dirty="0"/>
              <a:t>. soc., 25 janv. 2005, no 03-40.195, no 184 P+B).</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007103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●La salari</a:t>
            </a:r>
            <a:r>
              <a:rPr lang="fr-FR" dirty="0"/>
              <a:t>ée, dont le licenciement prononcé pendant la période de suspension de son contrat de travail consécutive à son état de grossesse est annulé, est créancière dès le prononcé de son licenciement de la totalité des salaires qu'elle aurait perçus pendant la période de protection. Dès lors que le licenciement nul a été prononcé avant l'ouverture de la liquidation judiciaire de l'employeur, l'AGS est tenue de garantir le paiement des salaires et indemnités de congés payés alloués au titre de la période de protection (</a:t>
            </a:r>
            <a:r>
              <a:rPr lang="fr-FR" dirty="0" err="1"/>
              <a:t>Cass</a:t>
            </a:r>
            <a:r>
              <a:rPr lang="fr-FR" dirty="0"/>
              <a:t>. soc., 29 janv. 2003, no 00-46.048, Bull. civ. V, no 25, p. 22).</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8792832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t>●Entrent dans la garantie couverte par l'AGS, les dommages et int</a:t>
            </a:r>
            <a:r>
              <a:rPr lang="fr-FR" dirty="0"/>
              <a:t>érêts dus aux salariés en raison de l'inexécution de la part de l'employeur de ses obligations de délivrer aux intéressés des bulletins de paie, des certificats de travail et des attestations pour l'Assédic, auxquelles il est tenu en exécution des contrats de travail (</a:t>
            </a:r>
            <a:r>
              <a:rPr lang="fr-FR" dirty="0" err="1"/>
              <a:t>Cass</a:t>
            </a:r>
            <a:r>
              <a:rPr lang="fr-FR" dirty="0"/>
              <a:t>. soc., 4 déc. 2002, no 00-44.303, Bull. civ. V, no 368). </a:t>
            </a:r>
          </a:p>
          <a:p>
            <a:r>
              <a:rPr lang="fr-FR" dirty="0"/>
              <a:t>● Le paiement des cotisations sociales l</a:t>
            </a:r>
            <a:r>
              <a:rPr lang="fr-FR" dirty="0"/>
              <a:t>égales ou conventionnelles dues par l'employeur en exécution du contrat de travail est garanti par l'AGS (</a:t>
            </a:r>
            <a:r>
              <a:rPr lang="fr-FR" dirty="0" err="1"/>
              <a:t>Cass</a:t>
            </a:r>
            <a:r>
              <a:rPr lang="fr-FR" dirty="0"/>
              <a:t>. soc., 12 févr. 2003, no 01-40.676).</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9995205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Les d</a:t>
            </a:r>
            <a:r>
              <a:rPr lang="fr-FR" b="1" dirty="0"/>
              <a:t>écisions de justice exécutoires sont dorénavant opposables de plein droit à l'AGS (L. no 2001-624, 17 juill. 2001, art. 38, JO 18 juill.)</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05115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b="1" dirty="0">
                <a:solidFill>
                  <a:srgbClr val="FF0000"/>
                </a:solidFill>
              </a:rPr>
              <a:t>Les privilèges spéciaux permettent d’être payés en priorité sur le produit de la réalisation du bien sur lequel porte le privilège. On emploie également le terme de "sûreté" ou "</a:t>
            </a:r>
            <a:r>
              <a:rPr lang="fr-FR" b="1" dirty="0" err="1">
                <a:solidFill>
                  <a:srgbClr val="FF0000"/>
                </a:solidFill>
              </a:rPr>
              <a:t>sûrteté</a:t>
            </a:r>
            <a:r>
              <a:rPr lang="fr-FR" b="1" dirty="0">
                <a:solidFill>
                  <a:srgbClr val="FF0000"/>
                </a:solidFill>
              </a:rPr>
              <a:t> spéciale"</a:t>
            </a:r>
          </a:p>
          <a:p>
            <a:endParaRPr lang="fr-FR" dirty="0">
              <a:solidFill>
                <a:srgbClr val="FF0000"/>
              </a:solidFill>
            </a:endParaRPr>
          </a:p>
          <a:p>
            <a:r>
              <a:rPr lang="fr-FR" b="1" dirty="0"/>
              <a:t>Par exemple le nantissement de fonds de commerce (qui est </a:t>
            </a:r>
            <a:r>
              <a:rPr lang="fr-FR" b="1" dirty="0" err="1"/>
              <a:t>plûtôt</a:t>
            </a:r>
            <a:r>
              <a:rPr lang="fr-FR" b="1" dirty="0"/>
              <a:t> une sûreté - voir ce mot- qu'un privilège) permet à son titulaire d’être payé en priorité sur le prix de vente de ce fonds de commerce.</a:t>
            </a:r>
          </a:p>
          <a:p>
            <a:endParaRPr lang="fr-FR" dirty="0"/>
          </a:p>
          <a:p>
            <a:r>
              <a:rPr lang="fr-FR" b="1" dirty="0"/>
              <a:t>Par exemple encore le créancier titulaire d'une hypothèque sera payé en priorité sur le prix de vente de l'immeuble sur lequel son hypothèque est inscrite</a:t>
            </a:r>
            <a:r>
              <a:rPr lang="fr-FR" dirty="0"/>
              <a:t>.</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929023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La loi </a:t>
            </a:r>
            <a:r>
              <a:rPr lang="fr-FR" dirty="0"/>
              <a:t>n̊67-563 du 13 juillet 1967 SUR LE REGLEMENT JUDICIAIRE,LA LIQUIDATION DES BIENS,LA FAILLITE PERSONNELLE ET LES </a:t>
            </a:r>
            <a:r>
              <a:rPr lang="fr-FR" dirty="0" smtClean="0"/>
              <a:t>BANQUEROUTES a introduit les termes de:</a:t>
            </a:r>
          </a:p>
          <a:p>
            <a:endParaRPr lang="fr-FR" dirty="0"/>
          </a:p>
          <a:p>
            <a:r>
              <a:rPr lang="fr-FR" b="1" dirty="0" smtClean="0">
                <a:solidFill>
                  <a:srgbClr val="FF0000"/>
                </a:solidFill>
              </a:rPr>
              <a:t>REGLEMENT JUDICIAIRE</a:t>
            </a:r>
          </a:p>
          <a:p>
            <a:endParaRPr lang="fr-FR" b="1" dirty="0">
              <a:solidFill>
                <a:srgbClr val="FF0000"/>
              </a:solidFill>
            </a:endParaRPr>
          </a:p>
          <a:p>
            <a:r>
              <a:rPr lang="fr-FR" b="1" dirty="0" smtClean="0">
                <a:solidFill>
                  <a:srgbClr val="FF0000"/>
                </a:solidFill>
              </a:rPr>
              <a:t>LIQUIDATION DES BIENS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487395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80728"/>
            <a:ext cx="8229600" cy="5400600"/>
          </a:xfrm>
        </p:spPr>
        <p:txBody>
          <a:bodyPr>
            <a:normAutofit lnSpcReduction="10000"/>
          </a:bodyPr>
          <a:lstStyle/>
          <a:p>
            <a:r>
              <a:rPr lang="fr-FR" dirty="0"/>
              <a:t>La </a:t>
            </a:r>
            <a:r>
              <a:rPr lang="fr-FR" b="1" dirty="0"/>
              <a:t>loi</a:t>
            </a:r>
            <a:r>
              <a:rPr lang="fr-FR" dirty="0"/>
              <a:t> n° 85-98 du 25 janvier </a:t>
            </a:r>
            <a:r>
              <a:rPr lang="fr-FR" b="1" dirty="0"/>
              <a:t>1985</a:t>
            </a:r>
            <a:r>
              <a:rPr lang="fr-FR" dirty="0"/>
              <a:t> a privilégié la sauvegarde de l'entreprise ainsi qu'en témoigne son article 1</a:t>
            </a:r>
            <a:r>
              <a:rPr lang="fr-FR" baseline="30000" dirty="0"/>
              <a:t>er</a:t>
            </a:r>
            <a:r>
              <a:rPr lang="fr-FR" dirty="0"/>
              <a:t> qui énonce : « Il est institué une procédure de </a:t>
            </a:r>
            <a:r>
              <a:rPr lang="fr-FR" b="1" dirty="0"/>
              <a:t>redressement judiciaire</a:t>
            </a:r>
            <a:r>
              <a:rPr lang="fr-FR" dirty="0"/>
              <a:t> destinée à permettre la sauvegarde de l'entreprise, le maintien de l'activité et de l'emploi et l'apurement du passif »</a:t>
            </a:r>
          </a:p>
          <a:p>
            <a:endParaRPr lang="fr-FR" b="1" dirty="0" smtClean="0">
              <a:solidFill>
                <a:srgbClr val="C00000"/>
              </a:solidFill>
            </a:endParaRPr>
          </a:p>
          <a:p>
            <a:r>
              <a:rPr lang="fr-FR" b="1" dirty="0" smtClean="0">
                <a:solidFill>
                  <a:srgbClr val="C00000"/>
                </a:solidFill>
              </a:rPr>
              <a:t>Elle a introduit les termes:</a:t>
            </a:r>
          </a:p>
          <a:p>
            <a:endParaRPr lang="fr-FR" b="1" dirty="0" smtClean="0">
              <a:solidFill>
                <a:srgbClr val="C00000"/>
              </a:solidFill>
            </a:endParaRPr>
          </a:p>
          <a:p>
            <a:r>
              <a:rPr lang="fr-FR" b="1" dirty="0" smtClean="0">
                <a:solidFill>
                  <a:srgbClr val="C00000"/>
                </a:solidFill>
              </a:rPr>
              <a:t>REDRESSEMENT JUDICIAIRE</a:t>
            </a:r>
          </a:p>
          <a:p>
            <a:endParaRPr lang="fr-FR" dirty="0"/>
          </a:p>
          <a:p>
            <a:r>
              <a:rPr lang="fr-FR" b="1" dirty="0" smtClean="0">
                <a:solidFill>
                  <a:srgbClr val="C00000"/>
                </a:solidFill>
              </a:rPr>
              <a:t>LIQUIDATION JUDICIAIRE</a:t>
            </a:r>
          </a:p>
          <a:p>
            <a:endParaRPr lang="fr-FR" dirty="0" smtClean="0"/>
          </a:p>
        </p:txBody>
      </p:sp>
      <p:sp>
        <p:nvSpPr>
          <p:cNvPr id="3" name="Titre 2"/>
          <p:cNvSpPr>
            <a:spLocks noGrp="1"/>
          </p:cNvSpPr>
          <p:nvPr>
            <p:ph type="title"/>
          </p:nvPr>
        </p:nvSpPr>
        <p:spPr>
          <a:xfrm>
            <a:off x="457200" y="274638"/>
            <a:ext cx="8229600" cy="346050"/>
          </a:xfrm>
        </p:spPr>
        <p:txBody>
          <a:bodyPr>
            <a:normAutofit fontScale="90000"/>
          </a:bodyPr>
          <a:lstStyle/>
          <a:p>
            <a:endParaRPr lang="fr-FR" dirty="0"/>
          </a:p>
        </p:txBody>
      </p:sp>
    </p:spTree>
    <p:extLst>
      <p:ext uri="{BB962C8B-B14F-4D97-AF65-F5344CB8AC3E}">
        <p14:creationId xmlns:p14="http://schemas.microsoft.com/office/powerpoint/2010/main" val="71001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a:t>Entrée en vigueur le 15 février 2009, l’ordonnance du 18 décembre 2008 portant réforme du droit des entreprises en difficultés, </a:t>
            </a:r>
            <a:r>
              <a:rPr lang="fr-FR" b="1" dirty="0">
                <a:solidFill>
                  <a:srgbClr val="C00000"/>
                </a:solidFill>
              </a:rPr>
              <a:t>renforce la loi de sauvegarde des entreprises du 26 juillet 2005 </a:t>
            </a:r>
            <a:r>
              <a:rPr lang="fr-FR" dirty="0"/>
              <a:t>en accentuant l’anticipation et la transparence pour favoriser la prévention des difficultés des entreprises et en améliorant les conditions de réorganisation de </a:t>
            </a:r>
            <a:r>
              <a:rPr lang="fr-FR" dirty="0" smtClean="0"/>
              <a:t>l’entreprise. Elle a introduit le terme </a:t>
            </a:r>
            <a:r>
              <a:rPr lang="fr-FR" b="1" dirty="0" smtClean="0">
                <a:solidFill>
                  <a:srgbClr val="FF0000"/>
                </a:solidFill>
              </a:rPr>
              <a:t>SAUVEGARDE DES ENTREPRISES</a:t>
            </a:r>
            <a:endParaRPr lang="fr-FR" b="1" dirty="0">
              <a:solidFill>
                <a:srgbClr val="FF0000"/>
              </a:solidFill>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331092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débiteur a cherché depuis longtemps à éviter la faillite et les sanctions qui y étaient associées, ainsi que le déshonneur attaché à cette mesure. </a:t>
            </a:r>
            <a:endParaRPr lang="fr-FR" dirty="0" smtClean="0"/>
          </a:p>
          <a:p>
            <a:r>
              <a:rPr lang="fr-FR" dirty="0" smtClean="0"/>
              <a:t>Les </a:t>
            </a:r>
            <a:r>
              <a:rPr lang="fr-FR" dirty="0"/>
              <a:t>créanciers eux-mêmes sont tentés d'adopter une solution amiable permettant, grâce à un rééchelonnement des dettes de leur débiteur, d'éviter la perte totale de leur créance. </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463015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a:t>L</a:t>
            </a:r>
            <a:r>
              <a:rPr lang="fr-FR" dirty="0" smtClean="0"/>
              <a:t>es </a:t>
            </a:r>
            <a:r>
              <a:rPr lang="fr-FR" dirty="0"/>
              <a:t>préoccupations d'ordre social et économique </a:t>
            </a:r>
            <a:r>
              <a:rPr lang="fr-FR" dirty="0" smtClean="0"/>
              <a:t>ont conduit </a:t>
            </a:r>
            <a:r>
              <a:rPr lang="fr-FR" dirty="0"/>
              <a:t>le législateur </a:t>
            </a:r>
            <a:r>
              <a:rPr lang="fr-FR" dirty="0" smtClean="0"/>
              <a:t>à </a:t>
            </a:r>
            <a:r>
              <a:rPr lang="fr-FR" dirty="0"/>
              <a:t>privilégier des solutions alternatives à la liquidation des entreprises en difficulté.</a:t>
            </a:r>
            <a:r>
              <a:rPr lang="fr-FR" b="1" dirty="0"/>
              <a:t> </a:t>
            </a:r>
            <a:endParaRPr lang="fr-FR" b="1" dirty="0" smtClean="0"/>
          </a:p>
          <a:p>
            <a:r>
              <a:rPr lang="fr-FR" b="1" dirty="0" smtClean="0"/>
              <a:t>Dès </a:t>
            </a:r>
            <a:r>
              <a:rPr lang="fr-FR" b="1" dirty="0"/>
              <a:t>le milieu du XXe siècle, et surtout à partir de la loi no 67-563 du 13 juillet 1967, qui a consacré la distinction entre l'homme et l'entreprise, le souci de favoriser le redressement des entreprises a été pris en compte et s'est traduit par la nécessité d'organiser la prévention des difficultés</a:t>
            </a:r>
            <a:r>
              <a:rPr lang="fr-FR" dirty="0"/>
              <a:t>.</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30605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Les législations de 1967 et 1985 ont consacré le passage « du droit des faillites au droit des entreprises en difficulté ».</a:t>
            </a:r>
          </a:p>
          <a:p>
            <a:endParaRPr lang="fr-FR" dirty="0"/>
          </a:p>
          <a:p>
            <a:r>
              <a:rPr lang="fr-FR" dirty="0"/>
              <a:t>La loi no 2005-845 du 26 juillet 2005 de sauvegarde des entreprises a renforcé les moyens d'un traitement préventif des difficultés, en amont de la défaillance financière des entreprises.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83841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normAutofit/>
          </a:bodyPr>
          <a:lstStyle/>
          <a:p>
            <a:r>
              <a:rPr lang="fr-FR" dirty="0"/>
              <a:t>Rappel de </a:t>
            </a:r>
            <a:r>
              <a:rPr lang="fr-FR" dirty="0" smtClean="0"/>
              <a:t>l’évolution</a:t>
            </a:r>
            <a:endParaRPr lang="fr-FR" dirty="0"/>
          </a:p>
        </p:txBody>
      </p:sp>
    </p:spTree>
    <p:extLst>
      <p:ext uri="{BB962C8B-B14F-4D97-AF65-F5344CB8AC3E}">
        <p14:creationId xmlns:p14="http://schemas.microsoft.com/office/powerpoint/2010/main" val="71132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sz="2400" dirty="0" smtClean="0"/>
          </a:p>
          <a:p>
            <a:r>
              <a:rPr lang="fr-FR" sz="2400" dirty="0" smtClean="0"/>
              <a:t>&lt;&gt;</a:t>
            </a:r>
            <a:r>
              <a:rPr lang="fr-FR" sz="2400" dirty="0"/>
              <a:t>    </a:t>
            </a:r>
            <a:r>
              <a:rPr lang="fr-FR" sz="2400" b="1" dirty="0">
                <a:solidFill>
                  <a:schemeClr val="accent4"/>
                </a:solidFill>
              </a:rPr>
              <a:t>Conditions de mise sous administration </a:t>
            </a:r>
            <a:r>
              <a:rPr lang="fr-FR" sz="2400" b="1" dirty="0" smtClean="0">
                <a:solidFill>
                  <a:schemeClr val="accent4"/>
                </a:solidFill>
              </a:rPr>
              <a:t>judiciaire</a:t>
            </a:r>
          </a:p>
          <a:p>
            <a:r>
              <a:rPr lang="fr-FR" sz="2400" b="1" dirty="0">
                <a:solidFill>
                  <a:schemeClr val="accent4"/>
                </a:solidFill>
              </a:rPr>
              <a:t/>
            </a:r>
            <a:br>
              <a:rPr lang="fr-FR" sz="2400" b="1" dirty="0">
                <a:solidFill>
                  <a:schemeClr val="accent4"/>
                </a:solidFill>
              </a:rPr>
            </a:br>
            <a:r>
              <a:rPr lang="fr-FR" sz="2400" b="1" dirty="0" smtClean="0">
                <a:solidFill>
                  <a:schemeClr val="accent4"/>
                </a:solidFill>
              </a:rPr>
              <a:t>&lt;&gt;</a:t>
            </a:r>
            <a:r>
              <a:rPr lang="fr-FR" sz="2400" b="1" dirty="0">
                <a:solidFill>
                  <a:schemeClr val="accent4"/>
                </a:solidFill>
              </a:rPr>
              <a:t>    Rôle de l’administrateur judiciaire en tant </a:t>
            </a:r>
            <a:r>
              <a:rPr lang="fr-FR" sz="2400" b="1" dirty="0" smtClean="0">
                <a:solidFill>
                  <a:schemeClr val="accent4"/>
                </a:solidFill>
              </a:rPr>
              <a:t>qu’employeur</a:t>
            </a:r>
          </a:p>
          <a:p>
            <a:r>
              <a:rPr lang="fr-FR" sz="2400" b="1" dirty="0">
                <a:solidFill>
                  <a:schemeClr val="accent4"/>
                </a:solidFill>
              </a:rPr>
              <a:t/>
            </a:r>
            <a:br>
              <a:rPr lang="fr-FR" sz="2400" b="1" dirty="0">
                <a:solidFill>
                  <a:schemeClr val="accent4"/>
                </a:solidFill>
              </a:rPr>
            </a:br>
            <a:r>
              <a:rPr lang="fr-FR" sz="2400" b="1" dirty="0" smtClean="0">
                <a:solidFill>
                  <a:schemeClr val="accent4"/>
                </a:solidFill>
              </a:rPr>
              <a:t>&lt;&gt;</a:t>
            </a:r>
            <a:r>
              <a:rPr lang="fr-FR" sz="2400" b="1" dirty="0">
                <a:solidFill>
                  <a:schemeClr val="accent4"/>
                </a:solidFill>
              </a:rPr>
              <a:t>    Contentieux du travail dans les entreprises sous administration judiciaire</a:t>
            </a:r>
            <a:endParaRPr lang="fr-FR" b="1" dirty="0">
              <a:solidFill>
                <a:schemeClr val="accent4"/>
              </a:solidFill>
            </a:endParaRPr>
          </a:p>
          <a:p>
            <a:endParaRPr lang="fr-FR" dirty="0"/>
          </a:p>
        </p:txBody>
      </p:sp>
      <p:sp>
        <p:nvSpPr>
          <p:cNvPr id="3" name="Titre 2"/>
          <p:cNvSpPr>
            <a:spLocks noGrp="1"/>
          </p:cNvSpPr>
          <p:nvPr>
            <p:ph type="title"/>
          </p:nvPr>
        </p:nvSpPr>
        <p:spPr/>
        <p:txBody>
          <a:bodyPr>
            <a:normAutofit/>
          </a:bodyPr>
          <a:lstStyle/>
          <a:p>
            <a:r>
              <a:rPr lang="fr-FR" sz="2800" dirty="0">
                <a:solidFill>
                  <a:srgbClr val="C00000"/>
                </a:solidFill>
                <a:effectLst/>
              </a:rPr>
              <a:t>L’entreprise sous administration judiciaire</a:t>
            </a:r>
            <a:endParaRPr lang="fr-FR" sz="2800" dirty="0">
              <a:solidFill>
                <a:srgbClr val="C00000"/>
              </a:solidFill>
            </a:endParaRPr>
          </a:p>
        </p:txBody>
      </p:sp>
    </p:spTree>
    <p:extLst>
      <p:ext uri="{BB962C8B-B14F-4D97-AF65-F5344CB8AC3E}">
        <p14:creationId xmlns:p14="http://schemas.microsoft.com/office/powerpoint/2010/main" val="143089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b="1" dirty="0">
                <a:solidFill>
                  <a:srgbClr val="FF0000"/>
                </a:solidFill>
              </a:rPr>
              <a:t>La réforme du droit de la faillite fut réalisée en 1967 par </a:t>
            </a:r>
            <a:r>
              <a:rPr lang="fr-FR" dirty="0"/>
              <a:t>:</a:t>
            </a:r>
          </a:p>
          <a:p>
            <a:r>
              <a:rPr lang="fr-FR" dirty="0"/>
              <a:t>la loi no 67‐563 du 13 juillet 1967 sur le règlement judiciaire, la liquidation des biens, la faillite personnelle et les banqueroutes et par le </a:t>
            </a:r>
            <a:r>
              <a:rPr lang="fr-FR" dirty="0" smtClean="0"/>
              <a:t>décret no </a:t>
            </a:r>
            <a:r>
              <a:rPr lang="fr-FR" dirty="0"/>
              <a:t>67‐1120 du 22 décembre 1967 ;</a:t>
            </a:r>
          </a:p>
          <a:p>
            <a:r>
              <a:rPr lang="fr-FR" dirty="0"/>
              <a:t>l'ordonnance no 67‐820 du 23 septembre 1967"« tendant à faciliter le redressement économique et financier de certaines entreprises »", qui </a:t>
            </a:r>
            <a:r>
              <a:rPr lang="fr-FR" dirty="0" smtClean="0"/>
              <a:t>a institué </a:t>
            </a:r>
            <a:r>
              <a:rPr lang="fr-FR" dirty="0"/>
              <a:t>la procédure de suspension provisoire des poursuites et les décrets no 67‐1254 et no 67‐1255 du 31 décembre 1967.</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8191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00000"/>
          </a:xfrm>
        </p:spPr>
        <p:txBody>
          <a:bodyPr>
            <a:normAutofit fontScale="77500" lnSpcReduction="20000"/>
          </a:bodyPr>
          <a:lstStyle/>
          <a:p>
            <a:r>
              <a:rPr lang="fr-FR" dirty="0" smtClean="0"/>
              <a:t>Les </a:t>
            </a:r>
            <a:r>
              <a:rPr lang="fr-FR" dirty="0"/>
              <a:t>procédures de règlement judiciaire et de liquidation des biens instituées par la loi de 1967</a:t>
            </a:r>
            <a:r>
              <a:rPr lang="fr-FR" dirty="0" smtClean="0"/>
              <a:t>, </a:t>
            </a:r>
            <a:r>
              <a:rPr lang="fr-FR" b="1" dirty="0">
                <a:solidFill>
                  <a:srgbClr val="FF0000"/>
                </a:solidFill>
              </a:rPr>
              <a:t>reposaient sur une </a:t>
            </a:r>
            <a:r>
              <a:rPr lang="fr-FR" b="1" dirty="0" smtClean="0">
                <a:solidFill>
                  <a:srgbClr val="FF0000"/>
                </a:solidFill>
              </a:rPr>
              <a:t>approche économique</a:t>
            </a:r>
            <a:r>
              <a:rPr lang="fr-FR" b="1" dirty="0">
                <a:solidFill>
                  <a:srgbClr val="FF0000"/>
                </a:solidFill>
              </a:rPr>
              <a:t>, orientées vers le redressement lorsque le débiteur était en mesure de proposer un concordat à ses créanciers </a:t>
            </a:r>
            <a:r>
              <a:rPr lang="fr-FR" dirty="0"/>
              <a:t>chirographaires, constitués </a:t>
            </a:r>
            <a:r>
              <a:rPr lang="fr-FR" dirty="0" smtClean="0"/>
              <a:t>en une </a:t>
            </a:r>
            <a:r>
              <a:rPr lang="fr-FR" dirty="0"/>
              <a:t>« masse ». </a:t>
            </a:r>
            <a:endParaRPr lang="fr-FR" dirty="0" smtClean="0"/>
          </a:p>
          <a:p>
            <a:endParaRPr lang="fr-FR" dirty="0" smtClean="0"/>
          </a:p>
          <a:p>
            <a:r>
              <a:rPr lang="fr-FR" b="1" dirty="0" smtClean="0">
                <a:solidFill>
                  <a:srgbClr val="FF0000"/>
                </a:solidFill>
              </a:rPr>
              <a:t>À </a:t>
            </a:r>
            <a:r>
              <a:rPr lang="fr-FR" b="1" dirty="0">
                <a:solidFill>
                  <a:srgbClr val="FF0000"/>
                </a:solidFill>
              </a:rPr>
              <a:t>défaut, la liquidation des biens était prononcée</a:t>
            </a:r>
            <a:r>
              <a:rPr lang="fr-FR" dirty="0"/>
              <a:t>, entraînant la vente des actifs de manière isolée. Une cession à forfait de l'ensemble </a:t>
            </a:r>
            <a:r>
              <a:rPr lang="fr-FR" dirty="0" smtClean="0"/>
              <a:t>des biens </a:t>
            </a:r>
            <a:r>
              <a:rPr lang="fr-FR" dirty="0"/>
              <a:t>était cependant possible, préfigurant le plan de cession. Des sanctions étaient prévues contre les dirigeants fautifs, le comblement du passif </a:t>
            </a:r>
            <a:r>
              <a:rPr lang="fr-FR" dirty="0" smtClean="0"/>
              <a:t>social était </a:t>
            </a:r>
            <a:r>
              <a:rPr lang="fr-FR" dirty="0"/>
              <a:t>fondé sur une présomption de mauvaise gestion, la faillite personnelle était prononcée pour les fautes de gestion les plus graves et la banqueroute</a:t>
            </a:r>
            <a:r>
              <a:rPr lang="fr-FR" dirty="0" smtClean="0"/>
              <a:t>, simple </a:t>
            </a:r>
            <a:r>
              <a:rPr lang="fr-FR" dirty="0"/>
              <a:t>ou frauduleuse, sanctionnait des faits tenant au détournement d'actifs et à la comptabilité mensongère.</a:t>
            </a:r>
          </a:p>
        </p:txBody>
      </p:sp>
      <p:sp>
        <p:nvSpPr>
          <p:cNvPr id="3" name="Titre 2"/>
          <p:cNvSpPr>
            <a:spLocks noGrp="1"/>
          </p:cNvSpPr>
          <p:nvPr>
            <p:ph type="title"/>
          </p:nvPr>
        </p:nvSpPr>
        <p:spPr/>
        <p:txBody>
          <a:bodyPr>
            <a:normAutofit/>
          </a:bodyPr>
          <a:lstStyle/>
          <a:p>
            <a:r>
              <a:rPr lang="fr-FR" sz="2800" dirty="0"/>
              <a:t>Caractéristiques des procédures de </a:t>
            </a:r>
            <a:r>
              <a:rPr lang="fr-FR" sz="2800" dirty="0" smtClean="0"/>
              <a:t>1967</a:t>
            </a:r>
            <a:endParaRPr lang="fr-FR" sz="2800" dirty="0"/>
          </a:p>
        </p:txBody>
      </p:sp>
    </p:spTree>
    <p:extLst>
      <p:ext uri="{BB962C8B-B14F-4D97-AF65-F5344CB8AC3E}">
        <p14:creationId xmlns:p14="http://schemas.microsoft.com/office/powerpoint/2010/main" val="198322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81328"/>
            <a:ext cx="8712968" cy="5116024"/>
          </a:xfrm>
        </p:spPr>
        <p:txBody>
          <a:bodyPr>
            <a:normAutofit fontScale="70000" lnSpcReduction="20000"/>
          </a:bodyPr>
          <a:lstStyle/>
          <a:p>
            <a:r>
              <a:rPr lang="fr-FR" dirty="0" smtClean="0"/>
              <a:t>Les </a:t>
            </a:r>
            <a:r>
              <a:rPr lang="fr-FR" dirty="0"/>
              <a:t>résultats de </a:t>
            </a:r>
            <a:r>
              <a:rPr lang="fr-FR" dirty="0" smtClean="0"/>
              <a:t>la loi de 1967 </a:t>
            </a:r>
            <a:r>
              <a:rPr lang="fr-FR" dirty="0"/>
              <a:t>ne furent pas à la hauteur de ses ambitions, les procédures de règlement judiciaire aboutissant trop rarement à des concordats.</a:t>
            </a:r>
          </a:p>
          <a:p>
            <a:r>
              <a:rPr lang="fr-FR" dirty="0"/>
              <a:t>Le bilan de ces lois a conduit le législateur sous l'impulsion du garde des Sceaux Robert Badinter, à une réforme globale dix‐sept ans plus tard. Le </a:t>
            </a:r>
            <a:r>
              <a:rPr lang="fr-FR" dirty="0" smtClean="0"/>
              <a:t>législateur a </a:t>
            </a:r>
            <a:r>
              <a:rPr lang="fr-FR" dirty="0"/>
              <a:t>rénové parallèlement plusieurs aspects :</a:t>
            </a:r>
          </a:p>
          <a:p>
            <a:r>
              <a:rPr lang="fr-FR" b="1" dirty="0">
                <a:solidFill>
                  <a:srgbClr val="FF0000"/>
                </a:solidFill>
              </a:rPr>
              <a:t>par l'institution de règles relatives à la prévention (</a:t>
            </a:r>
            <a:r>
              <a:rPr lang="fr-FR" dirty="0"/>
              <a:t>L. no 84‐148, 1er mars 1984) ;</a:t>
            </a:r>
          </a:p>
          <a:p>
            <a:r>
              <a:rPr lang="fr-FR" b="1" dirty="0">
                <a:solidFill>
                  <a:srgbClr val="FF0000"/>
                </a:solidFill>
              </a:rPr>
              <a:t>par la réforme des procédures collectives, orientée vers le redressement </a:t>
            </a:r>
            <a:r>
              <a:rPr lang="fr-FR" dirty="0"/>
              <a:t>des entreprises en difficulté, grâce à un plan de redressement (L. </a:t>
            </a:r>
            <a:r>
              <a:rPr lang="fr-FR" dirty="0" smtClean="0"/>
              <a:t>no 85‐98</a:t>
            </a:r>
            <a:r>
              <a:rPr lang="fr-FR" dirty="0"/>
              <a:t>, 25 janv. 1985) ;</a:t>
            </a:r>
          </a:p>
          <a:p>
            <a:r>
              <a:rPr lang="fr-FR" dirty="0"/>
              <a:t>par la réforme des tribunaux de commerce (L. no 87‐550, 16 </a:t>
            </a:r>
            <a:r>
              <a:rPr lang="fr-FR" dirty="0" err="1"/>
              <a:t>juill</a:t>
            </a:r>
            <a:r>
              <a:rPr lang="fr-FR" dirty="0"/>
              <a:t> 1987) ;</a:t>
            </a:r>
          </a:p>
          <a:p>
            <a:r>
              <a:rPr lang="fr-FR" dirty="0"/>
              <a:t>et par la réforme du statut des professionnels, séparés désormais entre les administrateurs judiciaires chargés de surveiller l'entreprise et </a:t>
            </a:r>
            <a:r>
              <a:rPr lang="fr-FR" dirty="0" smtClean="0"/>
              <a:t>si nécessaire </a:t>
            </a:r>
            <a:r>
              <a:rPr lang="fr-FR" dirty="0"/>
              <a:t>d'assister le débiteur, et les mandataires judiciaires, chargés de vérifier le passif et d'assurer la défense de l'intérêt collectif </a:t>
            </a:r>
            <a:r>
              <a:rPr lang="fr-FR" dirty="0" smtClean="0"/>
              <a:t>des créanciers </a:t>
            </a:r>
            <a:r>
              <a:rPr lang="fr-FR" dirty="0"/>
              <a:t>(L. no 85‐99, 25 janv. 1985).</a:t>
            </a:r>
          </a:p>
        </p:txBody>
      </p:sp>
      <p:sp>
        <p:nvSpPr>
          <p:cNvPr id="3" name="Titre 2"/>
          <p:cNvSpPr>
            <a:spLocks noGrp="1"/>
          </p:cNvSpPr>
          <p:nvPr>
            <p:ph type="title"/>
          </p:nvPr>
        </p:nvSpPr>
        <p:spPr/>
        <p:txBody>
          <a:bodyPr>
            <a:normAutofit/>
          </a:bodyPr>
          <a:lstStyle/>
          <a:p>
            <a:r>
              <a:rPr lang="fr-FR" sz="2800" dirty="0"/>
              <a:t>Réforme de 1984 et de </a:t>
            </a:r>
            <a:r>
              <a:rPr lang="fr-FR" sz="2800" dirty="0" smtClean="0"/>
              <a:t>1985</a:t>
            </a:r>
            <a:endParaRPr lang="fr-FR" sz="2800" dirty="0"/>
          </a:p>
        </p:txBody>
      </p:sp>
    </p:spTree>
    <p:extLst>
      <p:ext uri="{BB962C8B-B14F-4D97-AF65-F5344CB8AC3E}">
        <p14:creationId xmlns:p14="http://schemas.microsoft.com/office/powerpoint/2010/main" val="1653634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ces </a:t>
            </a:r>
            <a:r>
              <a:rPr lang="fr-FR" dirty="0"/>
              <a:t>procédures, applicables aux entreprises en cessation des paiements, aboutissent soit à </a:t>
            </a:r>
            <a:r>
              <a:rPr lang="fr-FR" dirty="0" smtClean="0"/>
              <a:t>un plan </a:t>
            </a:r>
            <a:r>
              <a:rPr lang="fr-FR" dirty="0"/>
              <a:t>de redressement (procédure de redressement judiciaire), soit à un plan de cession (procédure de redressement ou de </a:t>
            </a:r>
            <a:r>
              <a:rPr lang="fr-FR" dirty="0" smtClean="0"/>
              <a:t>liquidation judiciaire</a:t>
            </a:r>
            <a:r>
              <a:rPr lang="fr-FR" dirty="0"/>
              <a:t>), soit à la liquidation des actifs du débiteur (procédure de liquidation judiciaire). Pour les entreprises les plus petites, une </a:t>
            </a:r>
            <a:r>
              <a:rPr lang="fr-FR" dirty="0" smtClean="0"/>
              <a:t>procédure de </a:t>
            </a:r>
            <a:r>
              <a:rPr lang="fr-FR" dirty="0"/>
              <a:t>liquidation judiciaire simplifiée a été instituée.</a:t>
            </a:r>
          </a:p>
        </p:txBody>
      </p:sp>
      <p:sp>
        <p:nvSpPr>
          <p:cNvPr id="3" name="Titre 2"/>
          <p:cNvSpPr>
            <a:spLocks noGrp="1"/>
          </p:cNvSpPr>
          <p:nvPr>
            <p:ph type="title"/>
          </p:nvPr>
        </p:nvSpPr>
        <p:spPr/>
        <p:txBody>
          <a:bodyPr>
            <a:normAutofit/>
          </a:bodyPr>
          <a:lstStyle/>
          <a:p>
            <a:r>
              <a:rPr lang="fr-FR" sz="2800" dirty="0">
                <a:solidFill>
                  <a:srgbClr val="FF0000"/>
                </a:solidFill>
              </a:rPr>
              <a:t>le redressement et la liquidation judiciaire </a:t>
            </a:r>
            <a:r>
              <a:rPr lang="fr-FR" sz="2800" dirty="0"/>
              <a:t>: </a:t>
            </a:r>
          </a:p>
        </p:txBody>
      </p:sp>
    </p:spTree>
    <p:extLst>
      <p:ext uri="{BB962C8B-B14F-4D97-AF65-F5344CB8AC3E}">
        <p14:creationId xmlns:p14="http://schemas.microsoft.com/office/powerpoint/2010/main" val="207942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7500" lnSpcReduction="20000"/>
          </a:bodyPr>
          <a:lstStyle/>
          <a:p>
            <a:r>
              <a:rPr lang="fr-FR" dirty="0" smtClean="0"/>
              <a:t>La </a:t>
            </a:r>
            <a:r>
              <a:rPr lang="fr-FR" dirty="0"/>
              <a:t>loi de sauvegarde des entreprises adoptée en 2005 a introduit des modifications importantes dont on peut citer l'essentiel.</a:t>
            </a:r>
          </a:p>
          <a:p>
            <a:r>
              <a:rPr lang="fr-FR" dirty="0"/>
              <a:t>Plusieurs procédures collectives sont offertes à l'entreprise en difficulté :</a:t>
            </a:r>
          </a:p>
          <a:p>
            <a:r>
              <a:rPr lang="fr-FR" b="1" dirty="0">
                <a:solidFill>
                  <a:srgbClr val="FF0000"/>
                </a:solidFill>
              </a:rPr>
              <a:t>la conciliation</a:t>
            </a:r>
            <a:r>
              <a:rPr lang="fr-FR" dirty="0"/>
              <a:t>, en cas de difficultés qui peuvent être résolues par un accord amiable, assorti d'avantages pour le débiteur et pour </a:t>
            </a:r>
            <a:r>
              <a:rPr lang="fr-FR" dirty="0" smtClean="0"/>
              <a:t>ses créanciers </a:t>
            </a:r>
            <a:r>
              <a:rPr lang="fr-FR" dirty="0"/>
              <a:t>; cette procédure s'inscrit dans la filiation du règlement amiable de 1984 ; elle est confidentielle et dépend de la possibilité </a:t>
            </a:r>
            <a:r>
              <a:rPr lang="fr-FR" dirty="0" smtClean="0"/>
              <a:t>effective d'élaborer </a:t>
            </a:r>
            <a:r>
              <a:rPr lang="fr-FR" dirty="0"/>
              <a:t>un accord amiable avec les principaux créanciers ; la procédure est limitée à quatre mois (susceptibles d'une prolongation de </a:t>
            </a:r>
            <a:r>
              <a:rPr lang="fr-FR" dirty="0" smtClean="0"/>
              <a:t>un mois</a:t>
            </a:r>
            <a:r>
              <a:rPr lang="fr-FR" dirty="0"/>
              <a:t>) et repose sur les capacités du conciliateur d'élaborer les bases d'un accord permettant la sortie de crise pour l'entreprise confrontée </a:t>
            </a:r>
            <a:r>
              <a:rPr lang="fr-FR" dirty="0" smtClean="0"/>
              <a:t>à des </a:t>
            </a:r>
            <a:r>
              <a:rPr lang="fr-FR" dirty="0"/>
              <a:t>difficultés financières. D'où le recours préalable à un mandat </a:t>
            </a:r>
            <a:r>
              <a:rPr lang="fr-FR" i="1" dirty="0"/>
              <a:t>ad hoc</a:t>
            </a:r>
            <a:r>
              <a:rPr lang="fr-FR" dirty="0"/>
              <a:t>, qui permet d'examiner les possibilités d'un tel accord </a:t>
            </a:r>
            <a:r>
              <a:rPr lang="fr-FR" dirty="0" smtClean="0"/>
              <a:t>;</a:t>
            </a:r>
            <a:endParaRPr lang="fr-FR" dirty="0"/>
          </a:p>
        </p:txBody>
      </p:sp>
      <p:sp>
        <p:nvSpPr>
          <p:cNvPr id="3" name="Titre 2"/>
          <p:cNvSpPr>
            <a:spLocks noGrp="1"/>
          </p:cNvSpPr>
          <p:nvPr>
            <p:ph type="title"/>
          </p:nvPr>
        </p:nvSpPr>
        <p:spPr/>
        <p:txBody>
          <a:bodyPr>
            <a:normAutofit/>
          </a:bodyPr>
          <a:lstStyle/>
          <a:p>
            <a:r>
              <a:rPr lang="fr-FR" sz="2800" dirty="0"/>
              <a:t>Les grandes lignes de la loi de sauvegarde des </a:t>
            </a:r>
            <a:r>
              <a:rPr lang="fr-FR" sz="2800" dirty="0" smtClean="0"/>
              <a:t>entreprises</a:t>
            </a:r>
            <a:endParaRPr lang="fr-FR" sz="2800" dirty="0"/>
          </a:p>
        </p:txBody>
      </p:sp>
    </p:spTree>
    <p:extLst>
      <p:ext uri="{BB962C8B-B14F-4D97-AF65-F5344CB8AC3E}">
        <p14:creationId xmlns:p14="http://schemas.microsoft.com/office/powerpoint/2010/main" val="392171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r>
              <a:rPr lang="fr-FR" b="1" dirty="0" smtClean="0">
                <a:solidFill>
                  <a:srgbClr val="FF0000"/>
                </a:solidFill>
              </a:rPr>
              <a:t>la </a:t>
            </a:r>
            <a:r>
              <a:rPr lang="fr-FR" b="1" dirty="0">
                <a:solidFill>
                  <a:srgbClr val="FF0000"/>
                </a:solidFill>
              </a:rPr>
              <a:t>sauvegarde</a:t>
            </a:r>
            <a:r>
              <a:rPr lang="fr-FR" dirty="0"/>
              <a:t>, qualifiée parfois de « redressement anticipé », est une procédure collective du fait de l'arrêt des poursuites individuelles, </a:t>
            </a:r>
            <a:r>
              <a:rPr lang="fr-FR" dirty="0" smtClean="0"/>
              <a:t>de l'application </a:t>
            </a:r>
            <a:r>
              <a:rPr lang="fr-FR" dirty="0"/>
              <a:t>de la discipline collective à tous les créanciers et de la vérification du passif. Mais elle est réservée aux entreprises confrontées </a:t>
            </a:r>
            <a:r>
              <a:rPr lang="fr-FR" dirty="0" smtClean="0"/>
              <a:t>à des </a:t>
            </a:r>
            <a:r>
              <a:rPr lang="fr-FR" dirty="0"/>
              <a:t>difficultés financières </a:t>
            </a:r>
            <a:r>
              <a:rPr lang="fr-FR" dirty="0" smtClean="0"/>
              <a:t>insurmontables </a:t>
            </a:r>
            <a:r>
              <a:rPr lang="fr-FR" dirty="0"/>
              <a:t>qui ne sont pas (encore) en cessation des paiements ; le débiteur conserve la confiance </a:t>
            </a:r>
            <a:r>
              <a:rPr lang="fr-FR" dirty="0" smtClean="0"/>
              <a:t>du législateur </a:t>
            </a:r>
            <a:r>
              <a:rPr lang="fr-FR" dirty="0"/>
              <a:t>: il reste maître de sa gestion et doit présenter aux créanciers un plan de sauvegarde, le cas échéant avec l'assistance </a:t>
            </a:r>
            <a:r>
              <a:rPr lang="fr-FR" dirty="0" smtClean="0"/>
              <a:t>d'un administrateur </a:t>
            </a:r>
            <a:r>
              <a:rPr lang="fr-FR" dirty="0"/>
              <a:t>judiciaire, lequel n'a vis‐à‐vis de l'activité de l'entreprise qu'un devoir de surveillance ;</a:t>
            </a:r>
          </a:p>
        </p:txBody>
      </p:sp>
      <p:sp>
        <p:nvSpPr>
          <p:cNvPr id="3" name="Titre 2"/>
          <p:cNvSpPr>
            <a:spLocks noGrp="1"/>
          </p:cNvSpPr>
          <p:nvPr>
            <p:ph type="title"/>
          </p:nvPr>
        </p:nvSpPr>
        <p:spPr/>
        <p:txBody>
          <a:bodyPr>
            <a:normAutofit/>
          </a:bodyPr>
          <a:lstStyle/>
          <a:p>
            <a:r>
              <a:rPr lang="fr-FR" sz="2800" dirty="0"/>
              <a:t>Les grandes lignes de la loi de sauvegarde des </a:t>
            </a:r>
            <a:r>
              <a:rPr lang="fr-FR" sz="2800" dirty="0" smtClean="0"/>
              <a:t>entreprises</a:t>
            </a:r>
            <a:endParaRPr lang="fr-FR" sz="2800" dirty="0"/>
          </a:p>
        </p:txBody>
      </p:sp>
    </p:spTree>
    <p:extLst>
      <p:ext uri="{BB962C8B-B14F-4D97-AF65-F5344CB8AC3E}">
        <p14:creationId xmlns:p14="http://schemas.microsoft.com/office/powerpoint/2010/main" val="78336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dirty="0" smtClean="0"/>
              <a:t>En </a:t>
            </a:r>
            <a:r>
              <a:rPr lang="fr-FR" dirty="0"/>
              <a:t>2014, une ordonnance no 2014‐326 du 12 mars 2014 a apporté diverses modifications aux règles applicables aux différentes procédures et a créé </a:t>
            </a:r>
            <a:r>
              <a:rPr lang="fr-FR" dirty="0" smtClean="0"/>
              <a:t>de nouveaux </a:t>
            </a:r>
            <a:r>
              <a:rPr lang="fr-FR" dirty="0"/>
              <a:t>mécanismes adaptés à des situations d'endettement particulières. On mentionnera en particulier :</a:t>
            </a:r>
          </a:p>
          <a:p>
            <a:r>
              <a:rPr lang="fr-FR" dirty="0"/>
              <a:t>la possibilité de préparer une cession de l'entreprise pendant la procédure de conciliation ;</a:t>
            </a:r>
          </a:p>
          <a:p>
            <a:r>
              <a:rPr lang="fr-FR" dirty="0"/>
              <a:t>la possibilité pour le débiteur de demander lui‐même l'extension d'une procédure de sauvegarde ;</a:t>
            </a:r>
          </a:p>
          <a:p>
            <a:r>
              <a:rPr lang="fr-FR" dirty="0"/>
              <a:t>la possibilité donnée aux créanciers membres d'un comité de créanciers de présenter un plan alternatif au projet du débiteur ;</a:t>
            </a:r>
          </a:p>
          <a:p>
            <a:r>
              <a:rPr lang="fr-FR" dirty="0"/>
              <a:t>un assouplissement des conditions de la clôture d'une procédure de liquidation judiciaire ;</a:t>
            </a:r>
          </a:p>
          <a:p>
            <a:r>
              <a:rPr lang="fr-FR" dirty="0"/>
              <a:t>la création de deux nouvelles procédures : la procédure de sauvegarde accélérée ; la procédure de rétablissement professionnel, destinée </a:t>
            </a:r>
            <a:r>
              <a:rPr lang="fr-FR" dirty="0" smtClean="0"/>
              <a:t>aux personnes </a:t>
            </a:r>
            <a:r>
              <a:rPr lang="fr-FR" dirty="0"/>
              <a:t>physiques ayant peu d'actifs</a:t>
            </a:r>
          </a:p>
        </p:txBody>
      </p:sp>
      <p:sp>
        <p:nvSpPr>
          <p:cNvPr id="3" name="Titre 2"/>
          <p:cNvSpPr>
            <a:spLocks noGrp="1"/>
          </p:cNvSpPr>
          <p:nvPr>
            <p:ph type="title"/>
          </p:nvPr>
        </p:nvSpPr>
        <p:spPr/>
        <p:txBody>
          <a:bodyPr>
            <a:normAutofit/>
          </a:bodyPr>
          <a:lstStyle/>
          <a:p>
            <a:r>
              <a:rPr lang="fr-FR" sz="2800" dirty="0"/>
              <a:t>Ordonnance du 12 mars 2014 et loi Pacte du 22 mai </a:t>
            </a:r>
            <a:r>
              <a:rPr lang="fr-FR" sz="2800" dirty="0" smtClean="0"/>
              <a:t>2019</a:t>
            </a:r>
            <a:endParaRPr lang="fr-FR" sz="2800" dirty="0"/>
          </a:p>
        </p:txBody>
      </p:sp>
    </p:spTree>
    <p:extLst>
      <p:ext uri="{BB962C8B-B14F-4D97-AF65-F5344CB8AC3E}">
        <p14:creationId xmlns:p14="http://schemas.microsoft.com/office/powerpoint/2010/main" val="302362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772816"/>
            <a:ext cx="8229600" cy="4234475"/>
          </a:xfrm>
        </p:spPr>
        <p:txBody>
          <a:bodyPr>
            <a:normAutofit fontScale="85000" lnSpcReduction="20000"/>
          </a:bodyPr>
          <a:lstStyle/>
          <a:p>
            <a:r>
              <a:rPr lang="fr-FR" dirty="0" smtClean="0"/>
              <a:t>le </a:t>
            </a:r>
            <a:r>
              <a:rPr lang="fr-FR" dirty="0"/>
              <a:t>rapprochement entre les agriculteurs personnes physiques et les sociétés ayant une activité agricole ;</a:t>
            </a:r>
          </a:p>
          <a:p>
            <a:r>
              <a:rPr lang="fr-FR" dirty="0"/>
              <a:t>des dispositions destinées à faciliter la procédure de rétablissement professionnel ;</a:t>
            </a:r>
          </a:p>
          <a:p>
            <a:r>
              <a:rPr lang="fr-FR" dirty="0"/>
              <a:t>des modifications des règles relatives à la durée de la procédure de liquidation judiciaire simplifiée ;</a:t>
            </a:r>
          </a:p>
          <a:p>
            <a:r>
              <a:rPr lang="fr-FR" dirty="0"/>
              <a:t>des modifications relatives à la publicité du privilège du Trésor et aux déclarations des créances fiscales ;</a:t>
            </a:r>
          </a:p>
          <a:p>
            <a:r>
              <a:rPr lang="fr-FR" dirty="0"/>
              <a:t>une habilitation du gouvernement à légiférer par ordonnances pour réformer le droit des sûretés et les modalités de vote des plans </a:t>
            </a:r>
            <a:r>
              <a:rPr lang="fr-FR" dirty="0" smtClean="0"/>
              <a:t>de sauvegarde </a:t>
            </a:r>
            <a:r>
              <a:rPr lang="fr-FR" dirty="0"/>
              <a:t>et de redressement en constituant des classes de créanciers.</a:t>
            </a:r>
          </a:p>
        </p:txBody>
      </p:sp>
      <p:sp>
        <p:nvSpPr>
          <p:cNvPr id="3" name="Titre 2"/>
          <p:cNvSpPr>
            <a:spLocks noGrp="1"/>
          </p:cNvSpPr>
          <p:nvPr>
            <p:ph type="title"/>
          </p:nvPr>
        </p:nvSpPr>
        <p:spPr/>
        <p:txBody>
          <a:bodyPr>
            <a:normAutofit fontScale="90000"/>
          </a:bodyPr>
          <a:lstStyle/>
          <a:p>
            <a:r>
              <a:rPr lang="fr-FR" sz="2400" dirty="0"/>
              <a:t>la loi du 22 mai 2019 relative à la croissance et la transformation des entreprises (L. no 2019‐486, 22 mai 2019, JO 23 mai, dite loi Pacte) contient diverses mesures intéressant les entreprises en difficulté. </a:t>
            </a:r>
          </a:p>
        </p:txBody>
      </p:sp>
    </p:spTree>
    <p:extLst>
      <p:ext uri="{BB962C8B-B14F-4D97-AF65-F5344CB8AC3E}">
        <p14:creationId xmlns:p14="http://schemas.microsoft.com/office/powerpoint/2010/main" val="11886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764704"/>
            <a:ext cx="8856984" cy="5688632"/>
          </a:xfrm>
        </p:spPr>
        <p:txBody>
          <a:bodyPr>
            <a:noAutofit/>
          </a:bodyPr>
          <a:lstStyle/>
          <a:p>
            <a:r>
              <a:rPr lang="fr-FR" sz="1600" b="1" dirty="0">
                <a:solidFill>
                  <a:srgbClr val="FF0000"/>
                </a:solidFill>
              </a:rPr>
              <a:t>Le débiteur bénéficiant d'une procédure de sauvegarde ou de redressement judiciaire se trouve placé dès la première heure sous la surveillance </a:t>
            </a:r>
            <a:r>
              <a:rPr lang="fr-FR" sz="1600" b="1" dirty="0" smtClean="0">
                <a:solidFill>
                  <a:srgbClr val="FF0000"/>
                </a:solidFill>
              </a:rPr>
              <a:t>des organes </a:t>
            </a:r>
            <a:r>
              <a:rPr lang="fr-FR" sz="1600" b="1" dirty="0">
                <a:solidFill>
                  <a:srgbClr val="FF0000"/>
                </a:solidFill>
              </a:rPr>
              <a:t>désignés par le tribunal de commerce ou le tribunal de grande instance.</a:t>
            </a:r>
          </a:p>
          <a:p>
            <a:r>
              <a:rPr lang="fr-FR" sz="1600" dirty="0"/>
              <a:t>Le jugement d'ouverture prononcé, commence une période d'observation destinée à analyser la situation de l'entreprise et préparer une solution </a:t>
            </a:r>
            <a:r>
              <a:rPr lang="fr-FR" sz="1600" dirty="0" smtClean="0"/>
              <a:t>de redressement</a:t>
            </a:r>
            <a:r>
              <a:rPr lang="fr-FR" sz="1600" dirty="0"/>
              <a:t>.</a:t>
            </a:r>
          </a:p>
          <a:p>
            <a:r>
              <a:rPr lang="fr-FR" sz="1600" dirty="0"/>
              <a:t>Au cours de cette période</a:t>
            </a:r>
            <a:r>
              <a:rPr lang="fr-FR" sz="1600" b="1" dirty="0">
                <a:solidFill>
                  <a:srgbClr val="FF0000"/>
                </a:solidFill>
              </a:rPr>
              <a:t>, le débiteur poursuit en principe son activité soit seul </a:t>
            </a:r>
            <a:r>
              <a:rPr lang="fr-FR" sz="1600" dirty="0"/>
              <a:t>(en l'absence d'un administrateur judiciaire), </a:t>
            </a:r>
            <a:r>
              <a:rPr lang="fr-FR" sz="1600" b="1" dirty="0">
                <a:solidFill>
                  <a:srgbClr val="FF0000"/>
                </a:solidFill>
              </a:rPr>
              <a:t>soit sous la </a:t>
            </a:r>
            <a:r>
              <a:rPr lang="fr-FR" sz="1600" b="1" dirty="0" smtClean="0">
                <a:solidFill>
                  <a:srgbClr val="FF0000"/>
                </a:solidFill>
              </a:rPr>
              <a:t>surveillance d'un </a:t>
            </a:r>
            <a:r>
              <a:rPr lang="fr-FR" sz="1600" b="1" dirty="0">
                <a:solidFill>
                  <a:srgbClr val="FF0000"/>
                </a:solidFill>
              </a:rPr>
              <a:t>administrateur judiciaire</a:t>
            </a:r>
            <a:r>
              <a:rPr lang="fr-FR" sz="1600" dirty="0"/>
              <a:t> (en cas de sauvegarde), </a:t>
            </a:r>
            <a:r>
              <a:rPr lang="fr-FR" sz="1600" b="1" dirty="0">
                <a:solidFill>
                  <a:srgbClr val="FF0000"/>
                </a:solidFill>
              </a:rPr>
              <a:t>soit avec son assistance</a:t>
            </a:r>
            <a:r>
              <a:rPr lang="fr-FR" sz="1600" dirty="0"/>
              <a:t> (en cas de redressement judiciaire), l'administrateur judiciaire </a:t>
            </a:r>
            <a:r>
              <a:rPr lang="fr-FR" sz="1600" dirty="0" smtClean="0"/>
              <a:t>ayant parfois </a:t>
            </a:r>
            <a:r>
              <a:rPr lang="fr-FR" sz="1600" dirty="0"/>
              <a:t>une mission d'administration directe de l'entreprise (C. com., art. L. 631‐12). Au cours de la période d'observation, dont la durée est fixée par </a:t>
            </a:r>
            <a:r>
              <a:rPr lang="fr-FR" sz="1600" dirty="0" smtClean="0"/>
              <a:t>le tribunal</a:t>
            </a:r>
            <a:r>
              <a:rPr lang="fr-FR" sz="1600" dirty="0"/>
              <a:t>, l'administrateur – lorsqu'il en est désigné un – établit un bilan économique et social de l'entreprise et prend des mesures conservatoires </a:t>
            </a:r>
            <a:r>
              <a:rPr lang="fr-FR" sz="1600" dirty="0" smtClean="0"/>
              <a:t>pour sauvegarder </a:t>
            </a:r>
            <a:r>
              <a:rPr lang="fr-FR" sz="1600" dirty="0"/>
              <a:t>le patrimoine de l'entreprise et ses capacités de production.</a:t>
            </a:r>
          </a:p>
          <a:p>
            <a:r>
              <a:rPr lang="fr-FR" sz="1600" dirty="0"/>
              <a:t>Le code de commerce définit les pouvoirs respectifs du débiteur et de l'administrateur. Par ailleurs, il limite la possibilité de disposer des actifs </a:t>
            </a:r>
            <a:r>
              <a:rPr lang="fr-FR" sz="1600" dirty="0" smtClean="0"/>
              <a:t>et réglemente </a:t>
            </a:r>
            <a:r>
              <a:rPr lang="fr-FR" sz="1600" dirty="0"/>
              <a:t>la poursuite des contrats en cours afin de fournir à l'entreprise les moyens de financer son activité au cours de la procédure.</a:t>
            </a:r>
          </a:p>
        </p:txBody>
      </p:sp>
      <p:sp>
        <p:nvSpPr>
          <p:cNvPr id="3" name="Titre 2"/>
          <p:cNvSpPr>
            <a:spLocks noGrp="1"/>
          </p:cNvSpPr>
          <p:nvPr>
            <p:ph type="title"/>
          </p:nvPr>
        </p:nvSpPr>
        <p:spPr>
          <a:xfrm>
            <a:off x="827584" y="274638"/>
            <a:ext cx="7859216" cy="202034"/>
          </a:xfrm>
        </p:spPr>
        <p:txBody>
          <a:bodyPr>
            <a:normAutofit fontScale="90000"/>
          </a:bodyPr>
          <a:lstStyle/>
          <a:p>
            <a:endParaRPr lang="fr-FR" dirty="0"/>
          </a:p>
        </p:txBody>
      </p:sp>
    </p:spTree>
    <p:extLst>
      <p:ext uri="{BB962C8B-B14F-4D97-AF65-F5344CB8AC3E}">
        <p14:creationId xmlns:p14="http://schemas.microsoft.com/office/powerpoint/2010/main" val="721470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mot "faillite" était utilisé avant 1985 pour nommer la procédure engagée contre un commerçant en état de cessation des paiements. La Loi n°85-98 du 25 janvier 1985 relative au redressement et à la liquidation judiciaire des entreprises a créé une nouvelle procédure figurant actuellement sous les articles L610-1 et s. du Code de commerce.</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63528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La FAILLITE ou la BANQUEROUTE désignait l’état d’insolvabilité d’un commerçant qui ne pouvait pas honorer ses dettes.</a:t>
            </a:r>
          </a:p>
          <a:p>
            <a:endParaRPr lang="fr-FR" dirty="0"/>
          </a:p>
          <a:p>
            <a:r>
              <a:rPr lang="fr-FR" dirty="0"/>
              <a:t>Impossibilité pour un débiteur de rembourser ses créanciers</a:t>
            </a:r>
          </a:p>
        </p:txBody>
      </p:sp>
      <p:sp>
        <p:nvSpPr>
          <p:cNvPr id="3" name="Titre 2"/>
          <p:cNvSpPr>
            <a:spLocks noGrp="1"/>
          </p:cNvSpPr>
          <p:nvPr>
            <p:ph type="title"/>
          </p:nvPr>
        </p:nvSpPr>
        <p:spPr/>
        <p:txBody>
          <a:bodyPr>
            <a:normAutofit/>
          </a:bodyPr>
          <a:lstStyle/>
          <a:p>
            <a:pPr algn="ctr"/>
            <a:r>
              <a:rPr lang="fr-FR" sz="2800" dirty="0" smtClean="0">
                <a:solidFill>
                  <a:schemeClr val="accent4"/>
                </a:solidFill>
              </a:rPr>
              <a:t>terminologie</a:t>
            </a:r>
            <a:endParaRPr lang="fr-FR" sz="2800" dirty="0">
              <a:solidFill>
                <a:schemeClr val="accent4"/>
              </a:solidFill>
            </a:endParaRPr>
          </a:p>
        </p:txBody>
      </p:sp>
    </p:spTree>
    <p:extLst>
      <p:ext uri="{BB962C8B-B14F-4D97-AF65-F5344CB8AC3E}">
        <p14:creationId xmlns:p14="http://schemas.microsoft.com/office/powerpoint/2010/main" val="2830605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b="1" dirty="0"/>
              <a:t>Définition du mot Faillite</a:t>
            </a:r>
          </a:p>
          <a:p>
            <a:r>
              <a:rPr lang="fr-FR" dirty="0"/>
              <a:t>Faillite est un ancien terme juridique, remplacé de nos jours par cessation de paiement. Ancrée dans le langage économique, la faillite représente la situation où une entreprise ne peut plus honorer ses </a:t>
            </a:r>
            <a:r>
              <a:rPr lang="fr-FR" u="sng" dirty="0">
                <a:hlinkClick r:id="rId2"/>
              </a:rPr>
              <a:t>dettes</a:t>
            </a:r>
            <a:r>
              <a:rPr lang="fr-FR" dirty="0"/>
              <a:t>. Généralement, ce sont les dirigeants qui ouvrent une procédure de dépôt de bilan auprès du tribunal de commerce.</a:t>
            </a:r>
          </a:p>
          <a:p>
            <a:r>
              <a:rPr lang="fr-FR" dirty="0"/>
              <a:t>Sur étude du dossier, le juge peut prononcer la cessation de paiement ou nommer un médiateur. Le rôle du médiateur est de négocier des facilités de paiement pour l'entreprise auprès d'organismes de crédit ainsi que des créanciers. Lorsque le juge prononce la cessation de paiement, les biens mobiliers et immobiliers de l'entreprise sont saisis et vendus aux enchères afin d'honorer les dettes. Lorsqu'une faute de gestion grave ou une fraude est constatée, le juge peut se retourner contre les dirigeants</a:t>
            </a:r>
            <a:r>
              <a:rPr lang="fr-FR" dirty="0" smtClean="0"/>
              <a:t>.</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974689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116024"/>
          </a:xfrm>
        </p:spPr>
        <p:txBody>
          <a:bodyPr>
            <a:normAutofit fontScale="55000" lnSpcReduction="20000"/>
          </a:bodyPr>
          <a:lstStyle/>
          <a:p>
            <a:r>
              <a:rPr lang="fr-FR" dirty="0"/>
              <a:t>Définition de Faillite</a:t>
            </a:r>
          </a:p>
          <a:p>
            <a:r>
              <a:rPr lang="fr-FR" b="1" dirty="0"/>
              <a:t>Le terme  »</a:t>
            </a:r>
            <a:r>
              <a:rPr lang="fr-FR" b="1" dirty="0">
                <a:hlinkClick r:id="rId2" tooltip="faillite"/>
              </a:rPr>
              <a:t>faillite</a:t>
            </a:r>
            <a:r>
              <a:rPr lang="fr-FR" b="1" dirty="0"/>
              <a:t> » désigne une procédure légale de liquidation ou de redressement judiciaire.</a:t>
            </a:r>
            <a:r>
              <a:rPr lang="fr-FR" dirty="0"/>
              <a:t/>
            </a:r>
            <a:br>
              <a:rPr lang="fr-FR" dirty="0"/>
            </a:br>
            <a:r>
              <a:rPr lang="fr-FR" dirty="0"/>
              <a:t>Elle est ordonnée par le Tribunal après la constatation d’un arrêt des paiements aux éventuels créanciers : factures non payées, prêts non remboursés, ou impôts restants dus.</a:t>
            </a:r>
          </a:p>
          <a:p>
            <a:r>
              <a:rPr lang="fr-FR" dirty="0"/>
              <a:t>Elle peut donc concerner les entreprises commerciales aussi bien que les particuliers (il s’agit alors d’une  »</a:t>
            </a:r>
            <a:r>
              <a:rPr lang="fr-FR" dirty="0">
                <a:hlinkClick r:id="rId2" tooltip="faillite"/>
              </a:rPr>
              <a:t>faillite</a:t>
            </a:r>
            <a:r>
              <a:rPr lang="fr-FR" dirty="0"/>
              <a:t> personnelle »).</a:t>
            </a:r>
            <a:br>
              <a:rPr lang="fr-FR" dirty="0"/>
            </a:br>
            <a:r>
              <a:rPr lang="fr-FR" dirty="0"/>
              <a:t>Dans le cas d’une société, les actifs de celle-ci sont vendus dans le but de couvrir une partie des dettes.</a:t>
            </a:r>
          </a:p>
          <a:p>
            <a:r>
              <a:rPr lang="fr-FR" dirty="0"/>
              <a:t>Lorsqu’il s’agit d’une </a:t>
            </a:r>
            <a:r>
              <a:rPr lang="fr-FR" dirty="0">
                <a:hlinkClick r:id="rId3" tooltip="faillite"/>
              </a:rPr>
              <a:t>faillite</a:t>
            </a:r>
            <a:r>
              <a:rPr lang="fr-FR" dirty="0"/>
              <a:t> personnelle ce sont les biens propres qui peuvent être saisis et vendus, sauf les meubles dits  »meublants » comme les tables, les chaises, les lits ou les armoires.</a:t>
            </a:r>
          </a:p>
          <a:p>
            <a:r>
              <a:rPr lang="fr-FR" b="1" dirty="0"/>
              <a:t>De quelle façon une société est-elle déclarée  »en </a:t>
            </a:r>
            <a:r>
              <a:rPr lang="fr-FR" b="1" dirty="0">
                <a:hlinkClick r:id="rId3" tooltip="faillite"/>
              </a:rPr>
              <a:t>faillite</a:t>
            </a:r>
            <a:r>
              <a:rPr lang="fr-FR" b="1" dirty="0"/>
              <a:t> » par le tribunal ?</a:t>
            </a:r>
            <a:endParaRPr lang="fr-FR" dirty="0"/>
          </a:p>
          <a:p>
            <a:r>
              <a:rPr lang="fr-FR" dirty="0"/>
              <a:t>La constatation de l’arrêt des paiements peut-se faire de plusieurs manières :</a:t>
            </a:r>
          </a:p>
          <a:p>
            <a:r>
              <a:rPr lang="fr-FR" dirty="0"/>
              <a:t>• Soit l’un des créanciers (ou plusieurs) fait intervenir un huissier de justice qui délivre alors une assignation au débiteur l’obligeant à se rendre au tribunal</a:t>
            </a:r>
          </a:p>
          <a:p>
            <a:r>
              <a:rPr lang="fr-FR" dirty="0"/>
              <a:t>• Soit le dirigeant de l’entreprise peut déclarer lui-même sa cessation de paiements auprès du Tribunal de Commerce (cet acte est appelé  »Dépôt de Bilan »)</a:t>
            </a:r>
          </a:p>
          <a:p>
            <a:r>
              <a:rPr lang="fr-FR" dirty="0"/>
              <a:t>Il faut savoir que si le tribunal juge le dirigeant coupable d’une gestion malhonnête ou imprudente de sa société ( »Banqueroute »), il ordonnera immédiatement la mise en place du processus de liquidation.</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45154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b="1" dirty="0"/>
              <a:t>Comment une entreprise peut-elle sortir de la faillite ?</a:t>
            </a:r>
            <a:endParaRPr lang="fr-FR" dirty="0"/>
          </a:p>
          <a:p>
            <a:r>
              <a:rPr lang="fr-FR" dirty="0"/>
              <a:t>Une société faisant l’objet d’un redressement judiciaire est également considérée en faillite.</a:t>
            </a:r>
            <a:br>
              <a:rPr lang="fr-FR" dirty="0"/>
            </a:br>
            <a:r>
              <a:rPr lang="fr-FR" dirty="0"/>
              <a:t>Pourtant, elle possède encore une </a:t>
            </a:r>
            <a:r>
              <a:rPr lang="fr-FR" dirty="0">
                <a:hlinkClick r:id="rId2" tooltip="chance"/>
              </a:rPr>
              <a:t>chance</a:t>
            </a:r>
            <a:r>
              <a:rPr lang="fr-FR" dirty="0"/>
              <a:t> de revenir sur le marché après l’épurement </a:t>
            </a:r>
            <a:r>
              <a:rPr lang="fr-FR" dirty="0">
                <a:hlinkClick r:id="rId3" tooltip="total"/>
              </a:rPr>
              <a:t>total</a:t>
            </a:r>
            <a:r>
              <a:rPr lang="fr-FR" dirty="0"/>
              <a:t> de ses dettes.</a:t>
            </a:r>
          </a:p>
          <a:p>
            <a:r>
              <a:rPr lang="fr-FR" dirty="0"/>
              <a:t>Le plan de redressement décidé par le tribunal est soumis à de nombreuses conditions et il est assorti d’une période d’observation.</a:t>
            </a:r>
            <a:br>
              <a:rPr lang="fr-FR" dirty="0"/>
            </a:br>
            <a:r>
              <a:rPr lang="fr-FR" dirty="0"/>
              <a:t>Si le plan est respecté, la société peut alors repartir sur de bonnes bases.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98416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À l'occasion de la réforme du droit des procédures collectives entreprise en 1984, le législateur a créé la procédure préventive du règlement amiable (L. no 84-148, 1er mars 1984), devenue la procédure de conciliation</a:t>
            </a:r>
            <a:r>
              <a:rPr lang="fr-FR" dirty="0"/>
              <a: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 débiteur peut conclure un accord amiable, sans l'intervention d'un tiers avec ses créanciers, demander la désignation d'un administrateur provisoire auprès de l'autorité judiciaire ou user des voies offertes par la loi, la désignation d'un mandataire ad hoc ou le recours à un conciliateur, à condition de ne pas être déjà en cessation des paiements.</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77500" lnSpcReduction="20000"/>
          </a:bodyPr>
          <a:lstStyle/>
          <a:p>
            <a:r>
              <a:rPr lang="fr-FR" b="1" dirty="0">
                <a:solidFill>
                  <a:srgbClr val="FF0000"/>
                </a:solidFill>
              </a:rPr>
              <a:t>L'administration provisoire est une technique de prévention</a:t>
            </a:r>
            <a:r>
              <a:rPr lang="fr-FR" dirty="0"/>
              <a:t>.</a:t>
            </a:r>
          </a:p>
          <a:p>
            <a:endParaRPr lang="fr-FR" dirty="0"/>
          </a:p>
          <a:p>
            <a:r>
              <a:rPr lang="fr-FR" dirty="0"/>
              <a:t>L'administrateur provisoire est un mandataire chargé temporairement par décision de justice d'administrer les biens d'autrui, de gérer ou administrer un fonds de commerce, une entreprise ou une personne morale de droit privé et de résoudre les difficultés qui ont justifié sa nomination telle que, par exemple, la paralysie du fonctionnement de la société. Il en est ainsi en cas de défaillance, disparition ou carence des organes de la société. Puis, il est apparu que ce procédé pouvait être utilisé comme technique de sauvegarde de l'entreprise. Les praticiens ont pensé que la tentative de redressement aurait plus de chance de réussir si l'opération était confiée à un professionnel qui jouit de la confiance des partenaires</a:t>
            </a:r>
            <a:r>
              <a:rPr lang="fr-FR" dirty="0" smtClean="0"/>
              <a:t>.</a:t>
            </a:r>
            <a:endParaRPr lang="fr-FR" dirty="0"/>
          </a:p>
        </p:txBody>
      </p:sp>
      <p:sp>
        <p:nvSpPr>
          <p:cNvPr id="3" name="Titre 2"/>
          <p:cNvSpPr>
            <a:spLocks noGrp="1"/>
          </p:cNvSpPr>
          <p:nvPr>
            <p:ph type="title"/>
          </p:nvPr>
        </p:nvSpPr>
        <p:spPr/>
        <p:txBody>
          <a:bodyPr>
            <a:normAutofit/>
          </a:bodyPr>
          <a:lstStyle/>
          <a:p>
            <a:r>
              <a:rPr lang="fr-FR" sz="2800" dirty="0"/>
              <a:t> Administration provisoire</a:t>
            </a:r>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L'administrateur provisoire est désigné par voie judiciaire</a:t>
            </a:r>
            <a:r>
              <a:rPr lang="fr-FR" dirty="0"/>
              <a:t>. Souvent, l'organe de direction démissionne pour provoquer sa nomination. Le président du tribunal du siège social est alors saisi par voie de requête. Lorsque le contradictoire est nécessaire, la demande est portée devant le juge des référés.</a:t>
            </a:r>
          </a:p>
          <a:p>
            <a:endParaRPr lang="fr-FR" dirty="0"/>
          </a:p>
        </p:txBody>
      </p:sp>
      <p:sp>
        <p:nvSpPr>
          <p:cNvPr id="3" name="Titre 2"/>
          <p:cNvSpPr>
            <a:spLocks noGrp="1"/>
          </p:cNvSpPr>
          <p:nvPr>
            <p:ph type="title"/>
          </p:nvPr>
        </p:nvSpPr>
        <p:spPr/>
        <p:txBody>
          <a:bodyPr>
            <a:normAutofit/>
          </a:bodyPr>
          <a:lstStyle/>
          <a:p>
            <a:r>
              <a:rPr lang="fr-FR" sz="2800" dirty="0"/>
              <a:t>Désignation d'un administrateur provisoire</a:t>
            </a:r>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juge saisi désigne alors un administrateur provisoire pour la durée qu'il fixe. En cas de besoin, la mission peut être prorogée par simple requête ; il peut aussi y être mis fin par anticipation.</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solidFill>
                  <a:srgbClr val="FF0000"/>
                </a:solidFill>
              </a:rPr>
              <a:t>L'administrateur reçoit mission de gérer et d'administrer la personne morale ou le fonds de commerce ou l'exploitation agricole avec les pouvoirs les plus étendus</a:t>
            </a:r>
            <a:r>
              <a:rPr lang="fr-FR" dirty="0"/>
              <a:t>, conformément aux statuts, aux lois applicables et aux usages du commerce ou de l'activité concernée. L'administrateur a charge d'établir la situation de l'entreprise, de déterminer les problèmes qu'elle rencontre et de voir si des solutions paraissent possibles. À la fin de sa mission, il doit établir un compte rendu, si la décision l'ayant nommé le prévoit.</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Il ne faut pas confondre </a:t>
            </a:r>
            <a:r>
              <a:rPr lang="fr-FR" b="1" dirty="0">
                <a:solidFill>
                  <a:srgbClr val="FF0000"/>
                </a:solidFill>
              </a:rPr>
              <a:t>l'administrateur provisoire</a:t>
            </a:r>
            <a:r>
              <a:rPr lang="fr-FR" b="1" dirty="0"/>
              <a:t> et </a:t>
            </a:r>
            <a:r>
              <a:rPr lang="fr-FR" b="1" dirty="0">
                <a:solidFill>
                  <a:srgbClr val="002060"/>
                </a:solidFill>
              </a:rPr>
              <a:t>l'administrateur judiciaire </a:t>
            </a:r>
            <a:r>
              <a:rPr lang="fr-FR" b="1" dirty="0"/>
              <a:t>nommé dans une procédure collective, qui est un mandataire chargé par décision de justice d'administrer les biens d'autrui ou d'exercer des fonctions d'assistance ou de surveillance dans la gestion de ces biens.</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 la "déconfiture", expression peu employée de nos jours, désigne la situation dans laquelle se trouve un débiteur insolvable pendant la période qui a précédé l'ouverture d'une procédure collective</a:t>
            </a:r>
          </a:p>
          <a:p>
            <a:endParaRPr lang="fr-FR" dirty="0" smtClean="0"/>
          </a:p>
          <a:p>
            <a:r>
              <a:rPr lang="fr-FR" b="1" dirty="0"/>
              <a:t>XVIe s. En </a:t>
            </a:r>
            <a:r>
              <a:rPr lang="fr-FR" b="1" dirty="0" err="1"/>
              <a:t>deconfiture</a:t>
            </a:r>
            <a:r>
              <a:rPr lang="fr-FR" b="1" dirty="0"/>
              <a:t>, tous </a:t>
            </a:r>
            <a:r>
              <a:rPr lang="fr-FR" b="1" dirty="0" err="1"/>
              <a:t>creanciers</a:t>
            </a:r>
            <a:r>
              <a:rPr lang="fr-FR" b="1" dirty="0"/>
              <a:t> viennent à contribution au sol la livre sur les meubles, et les chirographaires et </a:t>
            </a:r>
            <a:r>
              <a:rPr lang="fr-FR" b="1" dirty="0" err="1"/>
              <a:t>sceduliers</a:t>
            </a:r>
            <a:r>
              <a:rPr lang="fr-FR" b="1" dirty="0"/>
              <a:t> sur les immeubles, </a:t>
            </a:r>
            <a:r>
              <a:rPr lang="fr-FR" b="1" dirty="0" err="1"/>
              <a:t>Loysel</a:t>
            </a:r>
            <a:r>
              <a:rPr lang="fr-FR" b="1" dirty="0"/>
              <a:t>, 685.</a:t>
            </a:r>
            <a:endParaRPr lang="fr-FR" dirty="0"/>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203740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r>
              <a:rPr lang="fr-FR" dirty="0" smtClean="0"/>
              <a:t>différences </a:t>
            </a:r>
            <a:r>
              <a:rPr lang="fr-FR" dirty="0"/>
              <a:t>entre sauvegarde et redressement judiciaire ?</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Les procédures de sauvegarde et de redressement judiciaire ont lieu quand l’entreprise connait des difficultés financières</a:t>
            </a:r>
            <a:r>
              <a:rPr lang="fr-FR" dirty="0"/>
              <a:t>. </a:t>
            </a:r>
            <a:endParaRPr lang="fr-FR" dirty="0" smtClean="0"/>
          </a:p>
          <a:p>
            <a:r>
              <a:rPr lang="fr-FR" dirty="0" smtClean="0"/>
              <a:t>Leur </a:t>
            </a:r>
            <a:r>
              <a:rPr lang="fr-FR" dirty="0"/>
              <a:t>but est le même : poursuivre l’activité de l’entreprise, payer les créanciers et maintenir les emplois. Toutefois, elles présentent des différences quant au moment de leur déclenchement et dans leur déroulement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instaurant la procédure de sauvegarde, dans les cas où il n’y a pas de cessation des paiements, la loi n°2005-845 du 26 juillet 2005 de sauvegarde des entreprises (JO du 27 juillet 2005) intègre une nouvelle approche juridique fondée s</a:t>
            </a:r>
            <a:r>
              <a:rPr lang="fr-FR" dirty="0">
                <a:solidFill>
                  <a:srgbClr val="FF0000"/>
                </a:solidFill>
              </a:rPr>
              <a:t>ur l’anticipation dans le traitement des difficultés des entreprises</a:t>
            </a:r>
          </a:p>
        </p:txBody>
      </p:sp>
      <p:sp>
        <p:nvSpPr>
          <p:cNvPr id="3" name="Titre 2"/>
          <p:cNvSpPr>
            <a:spLocks noGrp="1"/>
          </p:cNvSpPr>
          <p:nvPr>
            <p:ph type="title"/>
          </p:nvPr>
        </p:nvSpPr>
        <p:spPr/>
        <p:txBody>
          <a:bodyPr/>
          <a:lstStyle/>
          <a:p>
            <a:r>
              <a:rPr lang="fr-FR" dirty="0" smtClean="0"/>
              <a:t>procédure </a:t>
            </a:r>
            <a:r>
              <a:rPr lang="fr-FR" dirty="0"/>
              <a:t>de sauvegarde</a:t>
            </a:r>
          </a:p>
        </p:txBody>
      </p:sp>
    </p:spTree>
    <p:extLst>
      <p:ext uri="{BB962C8B-B14F-4D97-AF65-F5344CB8AC3E}">
        <p14:creationId xmlns:p14="http://schemas.microsoft.com/office/powerpoint/2010/main" val="3652354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t>Les dispositions techniques liées à la procédure de sauvegarde Motif d’ouverture de la procédure </a:t>
            </a:r>
            <a:r>
              <a:rPr lang="fr-FR" dirty="0">
                <a:solidFill>
                  <a:srgbClr val="FF0000"/>
                </a:solidFill>
              </a:rPr>
              <a:t>: la sauvegarde s'applique à un débiteur qui, sans être en état de cessation des paiements, justifie de difficultés qu'il n'est pas en mesure de surmonter. </a:t>
            </a:r>
            <a:r>
              <a:rPr lang="fr-FR" dirty="0"/>
              <a:t>• Cette procédure a pour but d’assurer une réorganisation de l’entreprise lui permettant de faire face aux difficultés qu’elle traverse. • La loi prévoit que le jugement de sauvegarde ouvre une période d’observation de 6 mois, renouvelable une fois.</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33352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13702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r>
              <a:rPr lang="fr-FR" sz="3200" dirty="0" smtClean="0"/>
              <a:t>Le </a:t>
            </a:r>
            <a:r>
              <a:rPr lang="fr-FR" sz="3200" dirty="0"/>
              <a:t>déroulement de la procédure de redressement judiciaire</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Les modalités du redressement judiciaire sont rythmées par d'importantes phases : </a:t>
            </a:r>
            <a:endParaRPr lang="fr-FR" dirty="0" smtClean="0"/>
          </a:p>
          <a:p>
            <a:endParaRPr lang="fr-FR" dirty="0" smtClean="0"/>
          </a:p>
          <a:p>
            <a:r>
              <a:rPr lang="fr-FR" dirty="0" smtClean="0"/>
              <a:t>de </a:t>
            </a:r>
            <a:r>
              <a:rPr lang="fr-FR" dirty="0"/>
              <a:t>préservation de l'entreprise ; </a:t>
            </a:r>
            <a:endParaRPr lang="fr-FR" dirty="0" smtClean="0"/>
          </a:p>
          <a:p>
            <a:r>
              <a:rPr lang="fr-FR" dirty="0" smtClean="0"/>
              <a:t>de </a:t>
            </a:r>
            <a:r>
              <a:rPr lang="fr-FR" dirty="0"/>
              <a:t>préparation de son avenir et </a:t>
            </a:r>
            <a:endParaRPr lang="fr-FR" dirty="0" smtClean="0"/>
          </a:p>
          <a:p>
            <a:r>
              <a:rPr lang="fr-FR" dirty="0" smtClean="0"/>
              <a:t>de </a:t>
            </a:r>
            <a:r>
              <a:rPr lang="fr-FR" dirty="0"/>
              <a:t>réactivation de son activité en vue de son rétablissement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dirty="0" smtClean="0">
                <a:solidFill>
                  <a:srgbClr val="FF0000"/>
                </a:solidFill>
              </a:rPr>
              <a:t>Le </a:t>
            </a:r>
            <a:r>
              <a:rPr lang="fr-FR" dirty="0">
                <a:solidFill>
                  <a:srgbClr val="FF0000"/>
                </a:solidFill>
              </a:rPr>
              <a:t>jugement d'ouverture fait débuter la période d'observation et en définit la durée</a:t>
            </a:r>
            <a:r>
              <a:rPr lang="fr-FR" dirty="0"/>
              <a:t>. Cette période se caractérise par la poursuite de l'activité de l'entreprise dans un cadre protecteur prévu pour favoriser son rétablissement. </a:t>
            </a:r>
            <a:r>
              <a:rPr lang="fr-FR" dirty="0">
                <a:solidFill>
                  <a:srgbClr val="FF0000"/>
                </a:solidFill>
              </a:rPr>
              <a:t>Sa durée initiale est de six mois maximum, renouvelable une fois </a:t>
            </a:r>
            <a:r>
              <a:rPr lang="fr-FR" dirty="0"/>
              <a:t>pour la même durée maximale, sur décision du tribunal (à la demande de l'administrateur, du débiteur ou du ministère public). Elle peut être exceptionnellement encore prolongée de six mois maximum à la demande du ministère public. Toutefois, au plus tard dans les deux mois du début de la période d'observation, le tribunal doit confirmer la poursuite de celle-ci, s'il juge que l'entreprise dispose à cette fin de capacités de financement suffisantes.</a:t>
            </a:r>
          </a:p>
          <a:p>
            <a:endParaRPr lang="fr-FR" dirty="0"/>
          </a:p>
        </p:txBody>
      </p:sp>
      <p:sp>
        <p:nvSpPr>
          <p:cNvPr id="3" name="Titre 2"/>
          <p:cNvSpPr>
            <a:spLocks noGrp="1"/>
          </p:cNvSpPr>
          <p:nvPr>
            <p:ph type="title"/>
          </p:nvPr>
        </p:nvSpPr>
        <p:spPr/>
        <p:txBody>
          <a:bodyPr>
            <a:normAutofit/>
          </a:bodyPr>
          <a:lstStyle/>
          <a:p>
            <a:r>
              <a:rPr lang="fr-FR" sz="2800" dirty="0"/>
              <a:t>Ouverture de la période </a:t>
            </a:r>
            <a:r>
              <a:rPr lang="fr-FR" sz="2800" dirty="0" smtClean="0"/>
              <a:t>d'observation</a:t>
            </a:r>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507288" cy="4525963"/>
          </a:xfrm>
        </p:spPr>
        <p:txBody>
          <a:bodyPr>
            <a:normAutofit/>
          </a:bodyPr>
          <a:lstStyle/>
          <a:p>
            <a:r>
              <a:rPr lang="fr-FR" dirty="0"/>
              <a:t>La période d'observation peut être interrompue à tout moment, </a:t>
            </a:r>
            <a:endParaRPr lang="fr-FR" dirty="0" smtClean="0"/>
          </a:p>
          <a:p>
            <a:r>
              <a:rPr lang="fr-FR" dirty="0" smtClean="0">
                <a:solidFill>
                  <a:srgbClr val="FF0000"/>
                </a:solidFill>
              </a:rPr>
              <a:t>soit </a:t>
            </a:r>
            <a:r>
              <a:rPr lang="fr-FR" dirty="0">
                <a:solidFill>
                  <a:srgbClr val="FF0000"/>
                </a:solidFill>
              </a:rPr>
              <a:t>par la conversion du redressement en liquidation judiciaire </a:t>
            </a:r>
            <a:r>
              <a:rPr lang="fr-FR" dirty="0"/>
              <a:t>(sur demande des organes de la procédure), </a:t>
            </a:r>
            <a:endParaRPr lang="fr-FR" dirty="0" smtClean="0"/>
          </a:p>
          <a:p>
            <a:r>
              <a:rPr lang="fr-FR" dirty="0" smtClean="0">
                <a:solidFill>
                  <a:srgbClr val="FF0000"/>
                </a:solidFill>
              </a:rPr>
              <a:t>soit </a:t>
            </a:r>
            <a:r>
              <a:rPr lang="fr-FR" dirty="0">
                <a:solidFill>
                  <a:srgbClr val="FF0000"/>
                </a:solidFill>
              </a:rPr>
              <a:t>par l'adoption d'un plan de redressement, </a:t>
            </a:r>
            <a:endParaRPr lang="fr-FR" dirty="0" smtClean="0">
              <a:solidFill>
                <a:srgbClr val="FF0000"/>
              </a:solidFill>
            </a:endParaRPr>
          </a:p>
          <a:p>
            <a:r>
              <a:rPr lang="fr-FR" dirty="0" smtClean="0">
                <a:solidFill>
                  <a:srgbClr val="FF0000"/>
                </a:solidFill>
              </a:rPr>
              <a:t>soit </a:t>
            </a:r>
            <a:r>
              <a:rPr lang="fr-FR" dirty="0">
                <a:solidFill>
                  <a:srgbClr val="FF0000"/>
                </a:solidFill>
              </a:rPr>
              <a:t>par la disparition des difficultés </a:t>
            </a:r>
            <a:r>
              <a:rPr lang="fr-FR" dirty="0"/>
              <a:t>si le débiteur dispose des sommes suffisantes pour désintéresser les créanciers et s'acquitter des frais de procédure.</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solidFill>
                  <a:srgbClr val="FF0000"/>
                </a:solidFill>
              </a:rPr>
              <a:t>Le juge-commissaire est habilité, dans le cadre fixé par la loi, à autoriser l'accomplissement de certains actes par le débiteur et l'administrateur</a:t>
            </a:r>
            <a:r>
              <a:rPr lang="fr-FR" dirty="0"/>
              <a:t>, lorsque le sauvetage de l'entreprise l'exige (compromis, transactions, actes de disposition étrangers à la gestion courante de l'entreprise ; il en va de même, par exemple, pour la constitution d'hypothèque, de gage, de nantissement, ou pour certains paiements exceptionnels de créances antérieures au jugement d'ouverture).</a:t>
            </a:r>
          </a:p>
        </p:txBody>
      </p:sp>
      <p:sp>
        <p:nvSpPr>
          <p:cNvPr id="3" name="Titre 2"/>
          <p:cNvSpPr>
            <a:spLocks noGrp="1"/>
          </p:cNvSpPr>
          <p:nvPr>
            <p:ph type="title"/>
          </p:nvPr>
        </p:nvSpPr>
        <p:spPr/>
        <p:txBody>
          <a:bodyPr>
            <a:normAutofit/>
          </a:bodyPr>
          <a:lstStyle/>
          <a:p>
            <a:r>
              <a:rPr lang="fr-FR" sz="2800" b="0" dirty="0"/>
              <a:t>Redistribution des pouvoirs de direction</a:t>
            </a:r>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b="1" dirty="0"/>
              <a:t>Définition d'au marc le franc</a:t>
            </a:r>
            <a:endParaRPr lang="fr-FR" dirty="0"/>
          </a:p>
          <a:p>
            <a:r>
              <a:rPr lang="fr-FR" dirty="0"/>
              <a:t>Expression juridique faisant référence à une méthode de partage des créances entre tous les créanciers dans le cadre d'une vente forcée lorsque le montant de la vente est inférieur au total des créances. Concrètement, la répartition entre les créanciers se fait au marc le franc, c'est à dire au prorata des créances. </a:t>
            </a:r>
            <a:r>
              <a:rPr lang="fr-FR" b="1" dirty="0"/>
              <a:t>Sur un plan étymologique, le marc est une très ancienne unité de mesure qui servait à peser les métaux précieux</a:t>
            </a:r>
            <a:r>
              <a:rPr lang="fr-FR" dirty="0"/>
              <a:t>.</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614022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r>
              <a:rPr lang="fr-FR" dirty="0"/>
              <a:t>Dans le cas où le tribunal nomme un administrateur judiciaire, ce dernier se voit confier automatiquement des missions exclusives telles que la faculté d'exiger la poursuite des contrats en cours, la responsabilité de l'élaboration du bilan économique et social et celle de la préparation du plan de redressement. L'administrateur peut se voir, le cas échéant, attribuer des missions complémentaires consistant soit à assister le débiteur pour tous les actes relatifs à la gestion, ou certains d'entre eux (déterminés par le tribunal), soit à accomplir seul tout ou partie des actes de gestion. Ces missions peuvent être modifiées à tout moment par le tribunal.</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solidFill>
                  <a:srgbClr val="FF0000"/>
                </a:solidFill>
              </a:rPr>
              <a:t>Le rôle du dirigeant varie selon ce qui a été décidé par le tribunal</a:t>
            </a:r>
            <a:r>
              <a:rPr lang="fr-FR" dirty="0"/>
              <a:t>. Le dirigeant n'est pas dessaisi de ses pouvoirs pendant la période d'observation. Il continue d'exercer sur son patrimoine les actes de disposition et d'administration, ainsi que les droits et actions ne relevant pas de la mission confiée à l'administrateur. Sous certaines réserves (l'interdiction des paiements des créanciers antérieurs à l'ouverture de la procédure, et la poursuite des contrats en cours), le débiteur conserve en pratique la gestion courante, autrement dit, les actes de fonctionnement quotidien de l'entreprise.</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tout état de cause, dès lors que le débiteur est détenteur directement ou indirectement de parts sociales ou d'actions, il perd le droit de les céder librement sous peine de nullité, et doit se conformer aux conditions fixées par le tribunal</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268760"/>
            <a:ext cx="8507288" cy="5256584"/>
          </a:xfrm>
        </p:spPr>
        <p:txBody>
          <a:bodyPr>
            <a:normAutofit fontScale="77500" lnSpcReduction="20000"/>
          </a:bodyPr>
          <a:lstStyle/>
          <a:p>
            <a:r>
              <a:rPr lang="fr-FR" dirty="0" smtClean="0">
                <a:solidFill>
                  <a:srgbClr val="FF0000"/>
                </a:solidFill>
              </a:rPr>
              <a:t>L'ouverture </a:t>
            </a:r>
            <a:r>
              <a:rPr lang="fr-FR" dirty="0">
                <a:solidFill>
                  <a:srgbClr val="FF0000"/>
                </a:solidFill>
              </a:rPr>
              <a:t>de la période d'observation a pour effet d'interdire le paiement de la plupart des créances dues par le débiteur concerné</a:t>
            </a:r>
            <a:r>
              <a:rPr lang="fr-FR" dirty="0"/>
              <a:t>. Il s'agit plus précisément des créances nées antérieurement au jugement d'ouverture, ainsi que de toutes créances nées postérieurement mais inutiles à la continuation de l'activité de la société. Elle a également pour effet de suspendre toute instance en cours (action engagée par un créancier antérieurement au jugement), tendant au paiement d'une somme d'argent ou à la résolution d'un contrat pour défaut de paiement. Il en va de même pour toutes les actions des créanciers postérieurs au jugement et ayant les mêmes fins, dont les prestations ne sont pas indispensables à la continuité de l'entreprise. Sont également interrompues ou interdites les procédures d'exécution de la part de ces créanciers tant sur les meubles que sur les immeubles (saisie-attribution, saisie conservatoire, saisie vente, avis à tiers détenteur, séquestres).</a:t>
            </a:r>
          </a:p>
          <a:p>
            <a:endParaRPr lang="fr-FR" dirty="0"/>
          </a:p>
        </p:txBody>
      </p:sp>
      <p:sp>
        <p:nvSpPr>
          <p:cNvPr id="3" name="Titre 2"/>
          <p:cNvSpPr>
            <a:spLocks noGrp="1"/>
          </p:cNvSpPr>
          <p:nvPr>
            <p:ph type="title"/>
          </p:nvPr>
        </p:nvSpPr>
        <p:spPr/>
        <p:txBody>
          <a:bodyPr>
            <a:normAutofit/>
          </a:bodyPr>
          <a:lstStyle/>
          <a:p>
            <a:r>
              <a:rPr lang="fr-FR" sz="2800" dirty="0"/>
              <a:t>Gel du </a:t>
            </a:r>
            <a:r>
              <a:rPr lang="fr-FR" sz="2800" dirty="0" smtClean="0"/>
              <a:t>passif</a:t>
            </a:r>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jugement d'ouverture maintient la date d'exigibilité des créances non échues à la date de son prononcé. Il arrête le cours des intérêts légaux, conventionnels, et celui de tout intérêt de retard ou majoration (sauf notamment les intérêts des contrats de prêts d'une durée supérieure ou égale à un an). Il interdit l'inscription des hypothèques, gages, nantissements et privilèges sauf au vendeur du fonds de commerce et au Trésor public.</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Dispositif de poursuite de l'activité</a:t>
            </a:r>
          </a:p>
          <a:p>
            <a:r>
              <a:rPr lang="fr-FR" dirty="0"/>
              <a:t>S'agissant des contrats en cours au jour du prononcé du jugement d'ouverture, le principe est que cette décision ne provoque pas leur résiliation. </a:t>
            </a:r>
            <a:r>
              <a:rPr lang="fr-FR" dirty="0">
                <a:solidFill>
                  <a:srgbClr val="FF0000"/>
                </a:solidFill>
              </a:rPr>
              <a:t>Toutefois, il existe des règles particulières à certains contrats</a:t>
            </a:r>
            <a:r>
              <a:rPr lang="fr-FR" dirty="0"/>
              <a:t>, et principalement : le contrat de travail, le contrat de bail de locaux professionnels, le contrat de société en nom collectif et en commandite simple, ou le contrat de fiducie.</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3265313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t>En outre, l'administrateur judiciaire, s'il a été désigné ou dans le cas contraire, le débiteur sur avis du mandataire judiciaire, peut librement choisir, en exerçant son droit d'option, d'exiger ou non la poursuite de contrat.</a:t>
            </a:r>
          </a:p>
          <a:p>
            <a:r>
              <a:rPr lang="fr-FR" dirty="0"/>
              <a:t>Enfin, des actifs peuvent être exceptionnellement vendus pour assurer le financement de l'entreprise. Dans ce cas, leur prix de vente, qui n'est pas distribué aux créanciers, est principalement versé soit directement à l'entreprise pour sa trésorerie, soit consigné.</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3265313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002060"/>
                </a:solidFill>
              </a:rPr>
              <a:t>Préparation du plan de redressement</a:t>
            </a:r>
          </a:p>
          <a:p>
            <a:r>
              <a:rPr lang="fr-FR" dirty="0"/>
              <a:t>Sur la base du bilan économique et social, l'administrateur élabore avec le concours du débiteur le plan de redressement.</a:t>
            </a:r>
          </a:p>
          <a:p>
            <a:r>
              <a:rPr lang="fr-FR" dirty="0"/>
              <a:t>La préparation du plan nécessite en principe la consultation des créanciers antérieurs à l'ouverture de la procédure, et ayant déclaré leurs créances, sur les propositions de délais de paiement et remise de dettes faites à chacun d'entre eux.</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3265313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002060"/>
                </a:solidFill>
              </a:rPr>
              <a:t>Le projet de plan comporte </a:t>
            </a:r>
            <a:r>
              <a:rPr lang="fr-FR" dirty="0"/>
              <a:t>:</a:t>
            </a:r>
          </a:p>
          <a:p>
            <a:endParaRPr lang="fr-FR" dirty="0"/>
          </a:p>
          <a:p>
            <a:r>
              <a:rPr lang="fr-FR" dirty="0"/>
              <a:t>les perspectives de redressement ;</a:t>
            </a:r>
          </a:p>
          <a:p>
            <a:r>
              <a:rPr lang="fr-FR" dirty="0"/>
              <a:t>les modalités de règlement du passif et les garanties éventuelles que le débiteur doit souscrire pour en assurer l'exécution ;</a:t>
            </a:r>
          </a:p>
          <a:p>
            <a:r>
              <a:rPr lang="fr-FR" dirty="0"/>
              <a:t>le niveau et les perspectives d'emploi, ainsi que les conditions sociales envisagées pour la poursuite de l'activité.</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61171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92500" lnSpcReduction="10000"/>
          </a:bodyPr>
          <a:lstStyle/>
          <a:p>
            <a:r>
              <a:rPr lang="fr-FR" dirty="0"/>
              <a:t>Le projet recense, annexe et analyse les éventuelles offres d'acquisition portant sur une ou plusieurs branches d'activité, présentées par des tiers. Il indique la ou les activités qu'il propose de cesser, céder ou d'adjoindre. Le projet indique éventuellement la possibilité de proposer à certains créanciers la conversion de leurs créances en titres de capital.</a:t>
            </a:r>
          </a:p>
          <a:p>
            <a:r>
              <a:rPr lang="fr-FR" dirty="0"/>
              <a:t>Le projet de plan peut subordonner son adoption par le tribunal à des exigences : par exemple, de restructuration de l'entreprise à partir d'une augmentation de capital ; ou de remplacement d'un dirigeant.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6117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solidFill>
                  <a:srgbClr val="FF0000"/>
                </a:solidFill>
              </a:rPr>
              <a:t>Un créancier chirographaire est un créancier simple</a:t>
            </a:r>
            <a:r>
              <a:rPr lang="fr-FR" b="1" dirty="0"/>
              <a:t>, c'est-à-dire ne disposant d'aucune garantie particulière (privilège, nantissement, hypothèque) lui permettant d’être payé avant les autres créanciers sur le prix de vente des biens de son débiteur. Il dispose seulement, comme garantie du paiement de sa créance, de l'ensemble des biens actuels et à venir de son débiteur.</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121052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61171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481328"/>
            <a:ext cx="8363272" cy="4525963"/>
          </a:xfrm>
        </p:spPr>
        <p:txBody>
          <a:bodyPr>
            <a:normAutofit lnSpcReduction="10000"/>
          </a:bodyPr>
          <a:lstStyle/>
          <a:p>
            <a:r>
              <a:rPr lang="fr-FR" dirty="0" smtClean="0"/>
              <a:t>Quand </a:t>
            </a:r>
            <a:r>
              <a:rPr lang="fr-FR" dirty="0"/>
              <a:t>une entreprise est en difficulté financière et qu'une procédure de sauvegarde, de redressement ou de liquidation judiciaire est ouverte, </a:t>
            </a:r>
            <a:r>
              <a:rPr lang="fr-FR" dirty="0">
                <a:solidFill>
                  <a:srgbClr val="FF0000"/>
                </a:solidFill>
              </a:rPr>
              <a:t>tout salarié (même s'il travaille à l'étranger) bénéficie de la garantie de paiement des salaires</a:t>
            </a:r>
            <a:r>
              <a:rPr lang="fr-FR" dirty="0"/>
              <a:t>. Cette garantie est couverte par l'assurance de garantie des salaires (AGS), qui est financée par une cotisation patronale obligatoire. Le montant des créances garanties varie dans les conditions suivantes :</a:t>
            </a:r>
          </a:p>
          <a:p>
            <a:endParaRPr lang="fr-FR" dirty="0"/>
          </a:p>
        </p:txBody>
      </p:sp>
      <p:sp>
        <p:nvSpPr>
          <p:cNvPr id="3" name="Titre 2"/>
          <p:cNvSpPr>
            <a:spLocks noGrp="1"/>
          </p:cNvSpPr>
          <p:nvPr>
            <p:ph type="title"/>
          </p:nvPr>
        </p:nvSpPr>
        <p:spPr/>
        <p:txBody>
          <a:bodyPr>
            <a:normAutofit/>
          </a:bodyPr>
          <a:lstStyle/>
          <a:p>
            <a:r>
              <a:rPr lang="fr-FR" sz="2800" dirty="0"/>
              <a:t>Entreprise en difficulté financière : qu'est-ce que la garantie des salaires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77500" lnSpcReduction="20000"/>
          </a:bodyPr>
          <a:lstStyle/>
          <a:p>
            <a:r>
              <a:rPr lang="fr-FR" dirty="0" smtClean="0"/>
              <a:t>Le </a:t>
            </a:r>
            <a:r>
              <a:rPr lang="fr-FR" dirty="0"/>
              <a:t>tribunal n'arrête un plan de redressement que s'il considère qu'il existe une possibilité sérieuse pour l'entreprise d'être sauvée.</a:t>
            </a:r>
          </a:p>
          <a:p>
            <a:r>
              <a:rPr lang="fr-FR" dirty="0"/>
              <a:t>Il ne le fait qu'après convocation du débiteur, des représentants du comité d'entreprise ou des délégués du personnel, et information du ministère public, de l'administrateur, du mandataire judiciaire, et au vu du bilan économique et social. Il recueille l'avis du ministère public (lequel est présent à l'audience pour une entreprise de plus de 20 salariés ou ayant un chiffre d'affaires supérieur à trois millions d'euros).</a:t>
            </a:r>
          </a:p>
          <a:p>
            <a:r>
              <a:rPr lang="fr-FR" dirty="0"/>
              <a:t>Dans le cas où un plan prévoit des licenciements pour motif économique, le tribunal tient également compte pour prendre sa décision d'un rapport, déposé au greffe avant le jugement, indiquant notamment le nombre de salariés dont le licenciement est envisagé, et leurs catégories professionnelles.</a:t>
            </a:r>
          </a:p>
          <a:p>
            <a:r>
              <a:rPr lang="fr-FR" dirty="0"/>
              <a:t> </a:t>
            </a:r>
          </a:p>
        </p:txBody>
      </p:sp>
      <p:sp>
        <p:nvSpPr>
          <p:cNvPr id="3" name="Titre 2"/>
          <p:cNvSpPr>
            <a:spLocks noGrp="1"/>
          </p:cNvSpPr>
          <p:nvPr>
            <p:ph type="title"/>
          </p:nvPr>
        </p:nvSpPr>
        <p:spPr/>
        <p:txBody>
          <a:bodyPr>
            <a:normAutofit/>
          </a:bodyPr>
          <a:lstStyle/>
          <a:p>
            <a:r>
              <a:rPr lang="fr-FR" sz="2800" dirty="0"/>
              <a:t>Adoption du plan de </a:t>
            </a:r>
            <a:r>
              <a:rPr lang="fr-FR" sz="2800" dirty="0" smtClean="0"/>
              <a:t>redressement</a:t>
            </a:r>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dirty="0" smtClean="0"/>
              <a:t>Après </a:t>
            </a:r>
            <a:r>
              <a:rPr lang="fr-FR" dirty="0"/>
              <a:t>dépôt au greffe du compte-rendu de fin de mission de l'administrateur ou du mandataire judiciaire, et l'approbation de ce document par le juge-commissaire, la clôture du redressement est prononcée par ordonnance du président du tribunal, non susceptible de recours.</a:t>
            </a:r>
          </a:p>
          <a:p>
            <a:r>
              <a:rPr lang="fr-FR" dirty="0"/>
              <a:t>Le commissaire à l'exécution du plan établit un rapport annuel sur l'exécution des engagements du débiteur, qu'il dépose au greffe et communique au ministère public, et tient à la disposition de tous les créanciers.</a:t>
            </a:r>
          </a:p>
          <a:p>
            <a:r>
              <a:rPr lang="fr-FR" dirty="0"/>
              <a:t>Le tribunal constate l'achèvement de l'exécution du plan au vu d'un rapport établi par le commissaire à l'exécution du plan.</a:t>
            </a:r>
          </a:p>
          <a:p>
            <a:r>
              <a:rPr lang="fr-FR" dirty="0"/>
              <a:t>Le plan en cours d'exécution peut être modifié par le tribunal à la demande du débiteur et sur rapport du commissaire à l'exécution du plan</a:t>
            </a:r>
            <a:r>
              <a:rPr lang="fr-FR" dirty="0" smtClean="0"/>
              <a:t>.</a:t>
            </a:r>
            <a:endParaRPr lang="fr-FR" dirty="0"/>
          </a:p>
        </p:txBody>
      </p:sp>
      <p:sp>
        <p:nvSpPr>
          <p:cNvPr id="3" name="Titre 2"/>
          <p:cNvSpPr>
            <a:spLocks noGrp="1"/>
          </p:cNvSpPr>
          <p:nvPr>
            <p:ph type="title"/>
          </p:nvPr>
        </p:nvSpPr>
        <p:spPr/>
        <p:txBody>
          <a:bodyPr>
            <a:normAutofit/>
          </a:bodyPr>
          <a:lstStyle/>
          <a:p>
            <a:r>
              <a:rPr lang="fr-FR" sz="2800" dirty="0"/>
              <a:t>Exécution du plan, clôture de la procédure de redressement </a:t>
            </a:r>
            <a:r>
              <a:rPr lang="fr-FR" sz="2800" dirty="0" smtClean="0"/>
              <a:t>judiciaire</a:t>
            </a:r>
            <a:endParaRPr lang="fr-FR" sz="2800" dirty="0">
              <a:solidFill>
                <a:schemeClr val="accent4"/>
              </a:solidFill>
            </a:endParaRPr>
          </a:p>
        </p:txBody>
      </p:sp>
    </p:spTree>
    <p:extLst>
      <p:ext uri="{BB962C8B-B14F-4D97-AF65-F5344CB8AC3E}">
        <p14:creationId xmlns:p14="http://schemas.microsoft.com/office/powerpoint/2010/main" val="1383196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002060"/>
                </a:solidFill>
              </a:rPr>
              <a:t>Sanction en cas d'inexécution du </a:t>
            </a:r>
            <a:r>
              <a:rPr lang="fr-FR" dirty="0" smtClean="0">
                <a:solidFill>
                  <a:srgbClr val="002060"/>
                </a:solidFill>
              </a:rPr>
              <a:t>plan</a:t>
            </a:r>
          </a:p>
          <a:p>
            <a:endParaRPr lang="fr-FR" dirty="0">
              <a:solidFill>
                <a:srgbClr val="002060"/>
              </a:solidFill>
            </a:endParaRPr>
          </a:p>
          <a:p>
            <a:r>
              <a:rPr lang="fr-FR" dirty="0"/>
              <a:t>Le tribunal prononce la résolution du plan, c'est-à-dire la fin de son exécution et, le cas échéant, la liquidation judiciaire, si le débiteur n'exécute pas ses engagements dans les délais fixés par le plan.</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383196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3831967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 régime de garantie des salaires (AGS) intervient si </a:t>
            </a:r>
            <a:r>
              <a:rPr lang="fr-FR" b="1" dirty="0" smtClean="0"/>
              <a:t>l’entreprise </a:t>
            </a:r>
            <a:r>
              <a:rPr lang="fr-FR" b="1" dirty="0"/>
              <a:t>se trouve en procédure collective (sauvegarde, redressement ou liquidation judiciaire) et n’a pas de fonds disponibles pour payer </a:t>
            </a:r>
            <a:r>
              <a:rPr lang="fr-FR" b="1" dirty="0" smtClean="0"/>
              <a:t>les </a:t>
            </a:r>
            <a:r>
              <a:rPr lang="fr-FR" b="1" dirty="0"/>
              <a:t>salaires, préavis ou indemnités pour </a:t>
            </a:r>
            <a:r>
              <a:rPr lang="fr-FR" b="1" dirty="0" smtClean="0"/>
              <a:t>garantir </a:t>
            </a:r>
            <a:r>
              <a:rPr lang="fr-FR" b="1" dirty="0"/>
              <a:t>le paiement des sommes qui </a:t>
            </a:r>
            <a:r>
              <a:rPr lang="fr-FR" b="1" dirty="0" smtClean="0"/>
              <a:t>sont </a:t>
            </a:r>
            <a:r>
              <a:rPr lang="fr-FR" b="1" dirty="0"/>
              <a:t>dues en exécution </a:t>
            </a:r>
            <a:r>
              <a:rPr lang="fr-FR" b="1" dirty="0" smtClean="0"/>
              <a:t>du </a:t>
            </a:r>
            <a:r>
              <a:rPr lang="fr-FR" b="1" dirty="0"/>
              <a:t>contrat de travail.</a:t>
            </a:r>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b="1" dirty="0"/>
              <a:t>Vous bénéficiez du régime de garantie des salaires dès lors que vous êtes (ou étiez) titulaire d’un contrat de travail.</a:t>
            </a:r>
            <a:endParaRPr lang="fr-FR" dirty="0"/>
          </a:p>
          <a:p>
            <a:r>
              <a:rPr lang="fr-FR" dirty="0"/>
              <a:t>Vous êtes salarié d’un commerçant, d’un artisan, d’un agriculteur, d’une personne physique exerçant une activité indépendante ou libérale, d’une personne morale de droit privé(société commerciale, association ...) ;</a:t>
            </a:r>
          </a:p>
          <a:p>
            <a:r>
              <a:rPr lang="fr-FR" dirty="0"/>
              <a:t>Vous êtes salarié détaché à l’étranger ou salarié français expatrié ;</a:t>
            </a:r>
          </a:p>
          <a:p>
            <a:r>
              <a:rPr lang="fr-FR" dirty="0"/>
              <a:t>Vous êtes salarié en France d’un employeur situé dans un autre Etat de l’Union Européenne</a:t>
            </a:r>
          </a:p>
          <a:p>
            <a:r>
              <a:rPr lang="fr-FR" dirty="0"/>
              <a:t>Vous bénéficiez du régime de garantie des salaires même si votre employeur n’est pas à jour dans le paiement des cotisations AGS.</a:t>
            </a:r>
          </a:p>
          <a:p>
            <a:endParaRPr lang="fr-FR" dirty="0"/>
          </a:p>
        </p:txBody>
      </p:sp>
      <p:sp>
        <p:nvSpPr>
          <p:cNvPr id="3" name="Titre 2"/>
          <p:cNvSpPr>
            <a:spLocks noGrp="1"/>
          </p:cNvSpPr>
          <p:nvPr>
            <p:ph type="title"/>
          </p:nvPr>
        </p:nvSpPr>
        <p:spPr/>
        <p:txBody>
          <a:bodyPr>
            <a:normAutofit/>
          </a:bodyPr>
          <a:lstStyle/>
          <a:p>
            <a:r>
              <a:rPr lang="fr-FR" sz="2800" dirty="0">
                <a:effectLst/>
              </a:rPr>
              <a:t>Qui peut bénéficier de la garantie AGS ?</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77500" lnSpcReduction="20000"/>
          </a:bodyPr>
          <a:lstStyle/>
          <a:p>
            <a:r>
              <a:rPr lang="fr-FR" dirty="0"/>
              <a:t> </a:t>
            </a:r>
            <a:r>
              <a:rPr lang="fr-FR" b="1" dirty="0" smtClean="0"/>
              <a:t>Le </a:t>
            </a:r>
            <a:r>
              <a:rPr lang="fr-FR" b="1" dirty="0"/>
              <a:t>mandataire judiciaire, votre interlocuteur privilégié</a:t>
            </a:r>
            <a:r>
              <a:rPr lang="fr-FR" dirty="0"/>
              <a:t> : Désigné dans toute procédure collective, il est chargé par décision de justice de représenter les créanciers, de préserver les droits financiers des salariés et de réaliser les actifs des entreprises en liquidation judiciaire au profit des créanciers. C'est lui qui accomplit l'ensemble des démarches pour obtenir le remboursement de vos créances salariales.</a:t>
            </a:r>
            <a:br>
              <a:rPr lang="fr-FR" dirty="0"/>
            </a:br>
            <a:r>
              <a:rPr lang="fr-FR" dirty="0"/>
              <a:t>Ou le syndic étranger dans le cadre de la procédure ouverte dans un autre Etat de l’UE.</a:t>
            </a:r>
          </a:p>
          <a:p>
            <a:r>
              <a:rPr lang="fr-FR" b="1" dirty="0"/>
              <a:t>Le représentant des salariés</a:t>
            </a:r>
            <a:r>
              <a:rPr lang="fr-FR" dirty="0"/>
              <a:t> : Désigné par les salariés, il contrôle le montant des sommes dues et versées aux salariés et sert d’intermédiaire entre les salariés et l’administrateur ou le tribunal.</a:t>
            </a:r>
          </a:p>
          <a:p>
            <a:r>
              <a:rPr lang="fr-FR" b="1" dirty="0"/>
              <a:t>Les services de l’entreprise en activité</a:t>
            </a:r>
            <a:r>
              <a:rPr lang="fr-FR" dirty="0"/>
              <a:t> : bien informés de votre situation et de vos droits, ils collaborent  avec le mandataire judiciaire désigné et vous délivrent documents et attestations utiles.</a:t>
            </a:r>
          </a:p>
          <a:p>
            <a:endParaRPr lang="fr-FR" dirty="0"/>
          </a:p>
        </p:txBody>
      </p:sp>
      <p:sp>
        <p:nvSpPr>
          <p:cNvPr id="3" name="Titre 2"/>
          <p:cNvSpPr>
            <a:spLocks noGrp="1"/>
          </p:cNvSpPr>
          <p:nvPr>
            <p:ph type="title"/>
          </p:nvPr>
        </p:nvSpPr>
        <p:spPr/>
        <p:txBody>
          <a:bodyPr>
            <a:normAutofit/>
          </a:bodyPr>
          <a:lstStyle/>
          <a:p>
            <a:r>
              <a:rPr lang="fr-FR" sz="2800" dirty="0"/>
              <a:t>Qui sont </a:t>
            </a:r>
            <a:r>
              <a:rPr lang="fr-FR" sz="2800" dirty="0" smtClean="0"/>
              <a:t>les </a:t>
            </a:r>
            <a:r>
              <a:rPr lang="fr-FR" sz="2800" dirty="0"/>
              <a:t>interlocuteurs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b="1" dirty="0">
                <a:solidFill>
                  <a:srgbClr val="C00000"/>
                </a:solidFill>
              </a:rPr>
              <a:t>Un créancier privilégié bénéficie d'une garantie </a:t>
            </a:r>
            <a:r>
              <a:rPr lang="fr-FR" dirty="0"/>
              <a:t>(nantissement, gage, hypothèque, privilège, etc.) qui lui assure une priorité de paiement sur les autres créanciers dits simples les créanciers chirographaires, de son débiteur.</a:t>
            </a:r>
          </a:p>
          <a:p>
            <a:r>
              <a:rPr lang="fr-FR" dirty="0"/>
              <a:t>il dispose d'une garantie que lui a consentie son débiteur ou qu'il a obtenue en justice ;</a:t>
            </a:r>
          </a:p>
          <a:p>
            <a:r>
              <a:rPr lang="fr-FR" dirty="0"/>
              <a:t>la loi le fait bénéficier d'un privilège en raison de sa qualité : les salariés, le Trésor public, les organismes sociaux, les créanciers bénéficiant du privilège de conciliation lorsqu'une procédure collective est ouverte après cette conciliation, etc.</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129738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68760"/>
            <a:ext cx="8229600" cy="5184576"/>
          </a:xfrm>
        </p:spPr>
        <p:txBody>
          <a:bodyPr>
            <a:normAutofit fontScale="70000" lnSpcReduction="20000"/>
          </a:bodyPr>
          <a:lstStyle/>
          <a:p>
            <a:r>
              <a:rPr lang="fr-FR" dirty="0" smtClean="0"/>
              <a:t>Lorsque </a:t>
            </a:r>
            <a:r>
              <a:rPr lang="fr-FR" dirty="0"/>
              <a:t>le mandataire judiciaire ne peut, faute de disponibilités, payer tout ou une partie du salaire ou des créances couvertes, c'est le CGEA (Centre de Gestion et d’Etude AGS), qui pour le compte de l'AGS, effectue des avances remises au mandataire judiciaire.</a:t>
            </a:r>
            <a:br>
              <a:rPr lang="fr-FR" dirty="0"/>
            </a:br>
            <a:r>
              <a:rPr lang="fr-FR" dirty="0"/>
              <a:t/>
            </a:r>
            <a:br>
              <a:rPr lang="fr-FR" dirty="0"/>
            </a:br>
            <a:r>
              <a:rPr lang="fr-FR" dirty="0" smtClean="0"/>
              <a:t>Le salarié n</a:t>
            </a:r>
            <a:r>
              <a:rPr lang="fr-FR" b="1" dirty="0" smtClean="0"/>
              <a:t>’a </a:t>
            </a:r>
            <a:r>
              <a:rPr lang="fr-FR" b="1" dirty="0"/>
              <a:t>aucune démarche ou formalité à accomplir : la loi </a:t>
            </a:r>
            <a:r>
              <a:rPr lang="fr-FR" b="1" dirty="0" smtClean="0"/>
              <a:t>le </a:t>
            </a:r>
            <a:r>
              <a:rPr lang="fr-FR" b="1" dirty="0"/>
              <a:t>dispense de déclarer </a:t>
            </a:r>
            <a:r>
              <a:rPr lang="fr-FR" b="1" dirty="0" smtClean="0"/>
              <a:t>ses </a:t>
            </a:r>
            <a:r>
              <a:rPr lang="fr-FR" b="1" dirty="0"/>
              <a:t>créances contrairement aux autres créanciers.</a:t>
            </a:r>
            <a:r>
              <a:rPr lang="fr-FR" dirty="0"/>
              <a:t/>
            </a:r>
            <a:br>
              <a:rPr lang="fr-FR" dirty="0"/>
            </a:br>
            <a:r>
              <a:rPr lang="fr-FR" dirty="0"/>
              <a:t/>
            </a:r>
            <a:br>
              <a:rPr lang="fr-FR" dirty="0"/>
            </a:br>
            <a:r>
              <a:rPr lang="fr-FR" dirty="0"/>
              <a:t>Pour obtenir les fonds, le mandataire judiciaire doit au préalable établir un relevé comportant :</a:t>
            </a:r>
          </a:p>
          <a:p>
            <a:r>
              <a:rPr lang="fr-FR" dirty="0" smtClean="0"/>
              <a:t>L’identité des salariés </a:t>
            </a:r>
            <a:r>
              <a:rPr lang="fr-FR" dirty="0"/>
              <a:t>(avec NNI),</a:t>
            </a:r>
          </a:p>
          <a:p>
            <a:r>
              <a:rPr lang="fr-FR" dirty="0"/>
              <a:t>La nature </a:t>
            </a:r>
            <a:r>
              <a:rPr lang="fr-FR" dirty="0" smtClean="0"/>
              <a:t>du </a:t>
            </a:r>
            <a:r>
              <a:rPr lang="fr-FR" dirty="0"/>
              <a:t>contrat de travail,</a:t>
            </a:r>
          </a:p>
          <a:p>
            <a:r>
              <a:rPr lang="fr-FR" dirty="0"/>
              <a:t>La date </a:t>
            </a:r>
            <a:r>
              <a:rPr lang="fr-FR" dirty="0" smtClean="0"/>
              <a:t>d’entrée </a:t>
            </a:r>
            <a:r>
              <a:rPr lang="fr-FR" dirty="0"/>
              <a:t>dans l’entreprise,</a:t>
            </a:r>
          </a:p>
          <a:p>
            <a:r>
              <a:rPr lang="fr-FR" dirty="0"/>
              <a:t>L’emploi </a:t>
            </a:r>
            <a:r>
              <a:rPr lang="fr-FR" dirty="0" err="1" smtClean="0"/>
              <a:t>occupié</a:t>
            </a:r>
            <a:r>
              <a:rPr lang="fr-FR" dirty="0" smtClean="0"/>
              <a:t>, </a:t>
            </a:r>
            <a:r>
              <a:rPr lang="fr-FR" dirty="0"/>
              <a:t>sa qualification,</a:t>
            </a:r>
          </a:p>
          <a:p>
            <a:r>
              <a:rPr lang="fr-FR" dirty="0"/>
              <a:t>L’exercice ou non d’un mandat social,</a:t>
            </a:r>
          </a:p>
          <a:p>
            <a:r>
              <a:rPr lang="fr-FR" dirty="0"/>
              <a:t>La date de rupture </a:t>
            </a:r>
            <a:r>
              <a:rPr lang="fr-FR" dirty="0" smtClean="0"/>
              <a:t>du </a:t>
            </a:r>
            <a:r>
              <a:rPr lang="fr-FR" dirty="0"/>
              <a:t>contrat de travail,</a:t>
            </a:r>
          </a:p>
          <a:p>
            <a:r>
              <a:rPr lang="fr-FR" dirty="0"/>
              <a:t>Les sommes déjà versées,</a:t>
            </a:r>
          </a:p>
          <a:p>
            <a:r>
              <a:rPr lang="fr-FR" dirty="0"/>
              <a:t>Celles qui restent à payer.</a:t>
            </a:r>
          </a:p>
          <a:p>
            <a:endParaRPr lang="fr-FR" dirty="0"/>
          </a:p>
        </p:txBody>
      </p:sp>
      <p:sp>
        <p:nvSpPr>
          <p:cNvPr id="3" name="Titre 2"/>
          <p:cNvSpPr>
            <a:spLocks noGrp="1"/>
          </p:cNvSpPr>
          <p:nvPr>
            <p:ph type="title"/>
          </p:nvPr>
        </p:nvSpPr>
        <p:spPr/>
        <p:txBody>
          <a:bodyPr>
            <a:normAutofit/>
          </a:bodyPr>
          <a:lstStyle/>
          <a:p>
            <a:r>
              <a:rPr lang="fr-FR" sz="2800" dirty="0"/>
              <a:t> Quelles sont les démarches à effectuer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b="1" dirty="0" smtClean="0">
                <a:solidFill>
                  <a:srgbClr val="C00000"/>
                </a:solidFill>
              </a:rPr>
              <a:t>Etape </a:t>
            </a:r>
            <a:r>
              <a:rPr lang="fr-FR" b="1" dirty="0">
                <a:solidFill>
                  <a:srgbClr val="C00000"/>
                </a:solidFill>
              </a:rPr>
              <a:t>1 : Nomination du Mandataire judiciaire</a:t>
            </a:r>
            <a:r>
              <a:rPr lang="fr-FR" dirty="0"/>
              <a:t/>
            </a:r>
            <a:br>
              <a:rPr lang="fr-FR" dirty="0"/>
            </a:br>
            <a:r>
              <a:rPr lang="fr-FR" dirty="0"/>
              <a:t>A l’ouverture de la procédure collective, le mandataire judiciaire, nommé par le Tribunal de commerce ou de grande instance, a pour mission de vérifier et de dresser l’état des sommes dues aux salariés.</a:t>
            </a:r>
          </a:p>
          <a:p>
            <a:r>
              <a:rPr lang="fr-FR" b="1" dirty="0">
                <a:solidFill>
                  <a:srgbClr val="C00000"/>
                </a:solidFill>
              </a:rPr>
              <a:t>Etape 2 : Etablissement des relevés de créance</a:t>
            </a:r>
            <a:r>
              <a:rPr lang="fr-FR" dirty="0"/>
              <a:t/>
            </a:r>
            <a:br>
              <a:rPr lang="fr-FR" dirty="0"/>
            </a:br>
            <a:r>
              <a:rPr lang="fr-FR" dirty="0"/>
              <a:t>A défaut de fonds disponibles dans l’entreprise, le mandataire judiciaire porte les sommes dues sur un relevé de créances, visé par le juge-commissaire puis transmis au Centre d’Etude et de Gestion AGS (CGEA).</a:t>
            </a:r>
          </a:p>
          <a:p>
            <a:r>
              <a:rPr lang="fr-FR" b="1" dirty="0">
                <a:solidFill>
                  <a:srgbClr val="C00000"/>
                </a:solidFill>
              </a:rPr>
              <a:t>Etape 3 :Paiement des sommes dues aux salariés</a:t>
            </a:r>
            <a:r>
              <a:rPr lang="fr-FR" dirty="0"/>
              <a:t/>
            </a:r>
            <a:br>
              <a:rPr lang="fr-FR" dirty="0"/>
            </a:br>
            <a:r>
              <a:rPr lang="fr-FR" dirty="0"/>
              <a:t>Le CGEA met à la disposition du mandataire judiciaire les fonds nécessaires au règlement des sommes dues aux salariés dans un délai de 5 jours suivant la réception du relevé de créances salariales.  Le mandataire vous reverse immédiatement les sommes dues.</a:t>
            </a:r>
          </a:p>
          <a:p>
            <a:endParaRPr lang="fr-FR" dirty="0"/>
          </a:p>
        </p:txBody>
      </p:sp>
      <p:sp>
        <p:nvSpPr>
          <p:cNvPr id="3" name="Titre 2"/>
          <p:cNvSpPr>
            <a:spLocks noGrp="1"/>
          </p:cNvSpPr>
          <p:nvPr>
            <p:ph type="title"/>
          </p:nvPr>
        </p:nvSpPr>
        <p:spPr/>
        <p:txBody>
          <a:bodyPr>
            <a:normAutofit/>
          </a:bodyPr>
          <a:lstStyle/>
          <a:p>
            <a:r>
              <a:rPr lang="fr-FR" sz="2800" dirty="0" smtClean="0"/>
              <a:t>les </a:t>
            </a:r>
            <a:r>
              <a:rPr lang="fr-FR" sz="2800" dirty="0"/>
              <a:t>étapes de la procédure collective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7500" lnSpcReduction="20000"/>
          </a:bodyPr>
          <a:lstStyle/>
          <a:p>
            <a:r>
              <a:rPr lang="fr-FR" b="1" dirty="0" smtClean="0">
                <a:solidFill>
                  <a:srgbClr val="C00000"/>
                </a:solidFill>
              </a:rPr>
              <a:t>Le </a:t>
            </a:r>
            <a:r>
              <a:rPr lang="fr-FR" b="1" dirty="0">
                <a:solidFill>
                  <a:srgbClr val="C00000"/>
                </a:solidFill>
              </a:rPr>
              <a:t>régime de garantie des salaires garantit le paiement des rémunérations impayées des salariés dont l'employeur est en procédure collective.</a:t>
            </a:r>
            <a:endParaRPr lang="fr-FR" dirty="0">
              <a:solidFill>
                <a:srgbClr val="C00000"/>
              </a:solidFill>
            </a:endParaRPr>
          </a:p>
          <a:p>
            <a:r>
              <a:rPr lang="fr-FR" dirty="0"/>
              <a:t>Les rémunérations de toutes natures dues au salarié, au moment de l’ouverture d’une procédure de redressement ou liquidation judiciaire.</a:t>
            </a:r>
          </a:p>
          <a:p>
            <a:r>
              <a:rPr lang="fr-FR" dirty="0"/>
              <a:t>Les créances liées à la rupture </a:t>
            </a:r>
            <a:r>
              <a:rPr lang="fr-FR" dirty="0" smtClean="0"/>
              <a:t>du </a:t>
            </a:r>
            <a:r>
              <a:rPr lang="fr-FR" dirty="0"/>
              <a:t>contrat de travail.</a:t>
            </a:r>
          </a:p>
          <a:p>
            <a:r>
              <a:rPr lang="fr-FR" dirty="0"/>
              <a:t>Principales créances garanties : Les rémunérations dues aux salariés et apprentis, les  indemnités compensatrices de préavis, les indemnités compensatrices de congés payés, les indemnités de licenciement, les contributions financières dues par l'employeur en cas d'adhésion au CSP.</a:t>
            </a:r>
            <a:br>
              <a:rPr lang="fr-FR" dirty="0"/>
            </a:br>
            <a:r>
              <a:rPr lang="fr-FR" dirty="0"/>
              <a:t/>
            </a:r>
            <a:br>
              <a:rPr lang="fr-FR" dirty="0"/>
            </a:br>
            <a:r>
              <a:rPr lang="fr-FR" dirty="0"/>
              <a:t>Les avances sont effectuées </a:t>
            </a:r>
            <a:r>
              <a:rPr lang="fr-FR" dirty="0" smtClean="0"/>
              <a:t>au profit du salarié, </a:t>
            </a:r>
            <a:r>
              <a:rPr lang="fr-FR" dirty="0"/>
              <a:t>toutes créances confondues, dans les limites d’un plafond. Ce plafond* varie en fonction de l’ancienneté </a:t>
            </a:r>
            <a:r>
              <a:rPr lang="fr-FR" dirty="0" smtClean="0"/>
              <a:t>du </a:t>
            </a:r>
            <a:r>
              <a:rPr lang="fr-FR" dirty="0"/>
              <a:t>contrat de travail au sein de l’entreprise au jour de l’ouverture de la procédure collective.</a:t>
            </a:r>
          </a:p>
          <a:p>
            <a:endParaRPr lang="fr-FR" dirty="0"/>
          </a:p>
        </p:txBody>
      </p:sp>
      <p:sp>
        <p:nvSpPr>
          <p:cNvPr id="3" name="Titre 2"/>
          <p:cNvSpPr>
            <a:spLocks noGrp="1"/>
          </p:cNvSpPr>
          <p:nvPr>
            <p:ph type="title"/>
          </p:nvPr>
        </p:nvSpPr>
        <p:spPr/>
        <p:txBody>
          <a:bodyPr>
            <a:normAutofit/>
          </a:bodyPr>
          <a:lstStyle/>
          <a:p>
            <a:r>
              <a:rPr lang="fr-FR" sz="2800" dirty="0"/>
              <a:t>Que garantit le régime de garantie des salaires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0000" lnSpcReduction="20000"/>
          </a:bodyPr>
          <a:lstStyle/>
          <a:p>
            <a:r>
              <a:rPr lang="fr-FR" dirty="0"/>
              <a:t> </a:t>
            </a:r>
            <a:r>
              <a:rPr lang="fr-FR" dirty="0" smtClean="0"/>
              <a:t>A </a:t>
            </a:r>
            <a:r>
              <a:rPr lang="fr-FR" dirty="0"/>
              <a:t>réception des relevés de créances salariales, établis par le mandataire judiciaire, le CGEA vérifie que les créances entrent dans le champ de garantie AGS. Le CGEA, à titre d'avance, procède à un paiement global auprès du mandataire </a:t>
            </a:r>
            <a:r>
              <a:rPr lang="fr-FR" dirty="0" err="1" smtClean="0"/>
              <a:t>juidiciaire</a:t>
            </a:r>
            <a:r>
              <a:rPr lang="fr-FR" dirty="0"/>
              <a:t>, qui répartit entre les salariés le versement de l'AGS</a:t>
            </a:r>
            <a:r>
              <a:rPr lang="fr-FR" dirty="0" smtClean="0"/>
              <a:t>.</a:t>
            </a:r>
          </a:p>
          <a:p>
            <a:endParaRPr lang="fr-FR" dirty="0"/>
          </a:p>
          <a:p>
            <a:r>
              <a:rPr lang="fr-FR" dirty="0"/>
              <a:t>Dans la pratique, </a:t>
            </a:r>
            <a:r>
              <a:rPr lang="fr-FR" b="1" dirty="0"/>
              <a:t>les relevés sont établis et présentés au CGEA, par le mandataire judiciaire, dans un délai inférieur à 30 jours pour les salaires et accessoires, et dans les 3 mois pour les autres créances (notamment les indemnités de ruptures) à compter de l'ouverture de la procédure collective.</a:t>
            </a:r>
            <a:br>
              <a:rPr lang="fr-FR" b="1" dirty="0"/>
            </a:br>
            <a:r>
              <a:rPr lang="fr-FR" b="1" dirty="0"/>
              <a:t/>
            </a:r>
            <a:br>
              <a:rPr lang="fr-FR" b="1" dirty="0"/>
            </a:br>
            <a:r>
              <a:rPr lang="fr-FR" dirty="0"/>
              <a:t>Le CGEA met à la disposition du mandataire judiciaire les fonds nécessaires au règlement des sommes dues aux salariés dans un </a:t>
            </a:r>
            <a:r>
              <a:rPr lang="fr-FR" b="1" dirty="0"/>
              <a:t>délai de 5 jours suivant la réception du relevé de créances salariales</a:t>
            </a:r>
            <a:r>
              <a:rPr lang="fr-FR" dirty="0"/>
              <a:t>.  Le mandataire vous reverse immédiatement les sommes dues.</a:t>
            </a:r>
          </a:p>
          <a:p>
            <a:endParaRPr lang="fr-FR" dirty="0"/>
          </a:p>
        </p:txBody>
      </p:sp>
      <p:sp>
        <p:nvSpPr>
          <p:cNvPr id="3" name="Titre 2"/>
          <p:cNvSpPr>
            <a:spLocks noGrp="1"/>
          </p:cNvSpPr>
          <p:nvPr>
            <p:ph type="title"/>
          </p:nvPr>
        </p:nvSpPr>
        <p:spPr/>
        <p:txBody>
          <a:bodyPr>
            <a:normAutofit/>
          </a:bodyPr>
          <a:lstStyle/>
          <a:p>
            <a:r>
              <a:rPr lang="fr-FR" sz="2800" dirty="0"/>
              <a:t>Quand </a:t>
            </a:r>
            <a:r>
              <a:rPr lang="fr-FR" sz="2800" dirty="0" smtClean="0"/>
              <a:t>le salarié est-il </a:t>
            </a:r>
            <a:r>
              <a:rPr lang="fr-FR" sz="2800" dirty="0"/>
              <a:t>payé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l'absence de motif de contestation, il n’est pas nécessaire de saisir le conseil de Prud'hommes. En effet, la procédure prud'homale peut avoir pour effet de retarder l’intervention du régime de garantie des salaires.</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endParaRPr lang="fr-FR" sz="2800" dirty="0">
              <a:solidFill>
                <a:schemeClr val="accent4"/>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297598"/>
            <a:ext cx="6696744" cy="494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Les droits des salariés peuvent être reconnus et acceptés par le mandataire de justice et par l'AGS sans l'intervention du conseil de prud'hommes.</a:t>
            </a:r>
            <a:r>
              <a:rPr lang="fr-FR" b="1" dirty="0"/>
              <a:t> </a:t>
            </a:r>
            <a:r>
              <a:rPr lang="fr-FR" b="1" dirty="0">
                <a:solidFill>
                  <a:srgbClr val="C00000"/>
                </a:solidFill>
              </a:rPr>
              <a:t>Le conseil de prud'hommes n'est saisi que lorsqu'une créance est contestée soit par le mandataire, soit par l’AGS</a:t>
            </a:r>
            <a:r>
              <a:rPr lang="fr-FR" b="1" dirty="0" smtClean="0">
                <a:solidFill>
                  <a:srgbClr val="C00000"/>
                </a:solidFill>
              </a:rPr>
              <a:t>.</a:t>
            </a:r>
          </a:p>
          <a:p>
            <a:r>
              <a:rPr lang="fr-FR" b="1" dirty="0"/>
              <a:t>Le bureau de jugement est directement saisi des demandes</a:t>
            </a:r>
            <a:r>
              <a:rPr lang="fr-FR" dirty="0"/>
              <a:t>. Il n'est pas procédé à une tentative de conciliation</a:t>
            </a:r>
          </a:p>
          <a:p>
            <a:r>
              <a:rPr lang="fr-FR" dirty="0"/>
              <a:t>Les litiges soumis au conseil de prud'hommes en application des articles L. 621-125 et L. 621-127</a:t>
            </a:r>
            <a:r>
              <a:rPr lang="fr-FR" b="1" dirty="0"/>
              <a:t> sont portés directement devant le bureau de jugement</a:t>
            </a:r>
            <a:r>
              <a:rPr lang="fr-FR" dirty="0"/>
              <a:t>. (Art. L. 621-128 du code de commerce).</a:t>
            </a:r>
          </a:p>
          <a:p>
            <a:endParaRPr lang="fr-FR" dirty="0"/>
          </a:p>
        </p:txBody>
      </p:sp>
      <p:sp>
        <p:nvSpPr>
          <p:cNvPr id="3" name="Titre 2"/>
          <p:cNvSpPr>
            <a:spLocks noGrp="1"/>
          </p:cNvSpPr>
          <p:nvPr>
            <p:ph type="title"/>
          </p:nvPr>
        </p:nvSpPr>
        <p:spPr/>
        <p:txBody>
          <a:bodyPr>
            <a:normAutofit/>
          </a:bodyPr>
          <a:lstStyle/>
          <a:p>
            <a:r>
              <a:rPr lang="fr-FR" sz="2800" dirty="0" smtClean="0">
                <a:solidFill>
                  <a:schemeClr val="accent4"/>
                </a:solidFill>
              </a:rPr>
              <a:t>Recours devant le conseil de prud’hommes</a:t>
            </a:r>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EN </a:t>
            </a:r>
            <a:r>
              <a:rPr lang="fr-FR" b="1" dirty="0"/>
              <a:t>CAS DE </a:t>
            </a:r>
            <a:r>
              <a:rPr lang="fr-FR" b="1" dirty="0" smtClean="0"/>
              <a:t>SAUVEGARDE: </a:t>
            </a:r>
          </a:p>
          <a:p>
            <a:endParaRPr lang="fr-FR" b="1" dirty="0"/>
          </a:p>
          <a:p>
            <a:r>
              <a:rPr lang="fr-FR" b="1" dirty="0" smtClean="0"/>
              <a:t>■ </a:t>
            </a:r>
            <a:r>
              <a:rPr lang="fr-FR" b="1" dirty="0"/>
              <a:t>L’entreprise  </a:t>
            </a:r>
            <a:endParaRPr lang="fr-FR" b="1" dirty="0" smtClean="0"/>
          </a:p>
          <a:p>
            <a:r>
              <a:rPr lang="fr-FR" b="1" dirty="0" smtClean="0"/>
              <a:t>■ L’administrateur judiciaire </a:t>
            </a:r>
            <a:r>
              <a:rPr lang="fr-FR" b="1" smtClean="0"/>
              <a:t>et/ou le </a:t>
            </a:r>
            <a:r>
              <a:rPr lang="fr-FR" b="1" dirty="0" smtClean="0"/>
              <a:t>mandataire </a:t>
            </a:r>
            <a:r>
              <a:rPr lang="fr-FR" b="1" dirty="0"/>
              <a:t>de justice          </a:t>
            </a:r>
            <a:endParaRPr lang="fr-FR" b="1" dirty="0" smtClean="0"/>
          </a:p>
          <a:p>
            <a:r>
              <a:rPr lang="fr-FR" b="1" dirty="0" smtClean="0"/>
              <a:t>■ </a:t>
            </a:r>
            <a:r>
              <a:rPr lang="fr-FR" b="1" dirty="0"/>
              <a:t>L’association de garantie des </a:t>
            </a:r>
            <a:r>
              <a:rPr lang="fr-FR" b="1" dirty="0" smtClean="0"/>
              <a:t>salaires (sauf pour les salaires)</a:t>
            </a:r>
            <a:endParaRPr lang="fr-FR" dirty="0"/>
          </a:p>
        </p:txBody>
      </p:sp>
      <p:sp>
        <p:nvSpPr>
          <p:cNvPr id="3" name="Titre 2"/>
          <p:cNvSpPr>
            <a:spLocks noGrp="1"/>
          </p:cNvSpPr>
          <p:nvPr>
            <p:ph type="title"/>
          </p:nvPr>
        </p:nvSpPr>
        <p:spPr/>
        <p:txBody>
          <a:bodyPr>
            <a:normAutofit/>
          </a:bodyPr>
          <a:lstStyle/>
          <a:p>
            <a:r>
              <a:rPr lang="fr-FR" sz="2800" dirty="0"/>
              <a:t>Les </a:t>
            </a:r>
            <a:r>
              <a:rPr lang="fr-FR" sz="2800" dirty="0" smtClean="0"/>
              <a:t>défendeurs au </a:t>
            </a:r>
            <a:r>
              <a:rPr lang="fr-FR" sz="2800" dirty="0"/>
              <a:t>procès</a:t>
            </a:r>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EN </a:t>
            </a:r>
            <a:r>
              <a:rPr lang="fr-FR" b="1" dirty="0"/>
              <a:t>CAS DE REDRESSEMENT JUDICIAIRE: </a:t>
            </a:r>
            <a:endParaRPr lang="fr-FR" b="1" dirty="0" smtClean="0"/>
          </a:p>
          <a:p>
            <a:endParaRPr lang="fr-FR" b="1" dirty="0"/>
          </a:p>
          <a:p>
            <a:r>
              <a:rPr lang="fr-FR" b="1" dirty="0" smtClean="0"/>
              <a:t>■ </a:t>
            </a:r>
            <a:r>
              <a:rPr lang="fr-FR" b="1" dirty="0"/>
              <a:t>L’entreprise  </a:t>
            </a:r>
            <a:endParaRPr lang="fr-FR" b="1" dirty="0" smtClean="0"/>
          </a:p>
          <a:p>
            <a:r>
              <a:rPr lang="fr-FR" b="1" dirty="0" smtClean="0"/>
              <a:t>■ L’administrateur </a:t>
            </a:r>
            <a:r>
              <a:rPr lang="fr-FR" b="1" dirty="0"/>
              <a:t>judiciaire</a:t>
            </a:r>
          </a:p>
          <a:p>
            <a:r>
              <a:rPr lang="fr-FR" b="1" dirty="0" smtClean="0"/>
              <a:t>■ </a:t>
            </a:r>
            <a:r>
              <a:rPr lang="fr-FR" b="1" dirty="0"/>
              <a:t>Le </a:t>
            </a:r>
            <a:r>
              <a:rPr lang="fr-FR" b="1" dirty="0" smtClean="0"/>
              <a:t>mandataire </a:t>
            </a:r>
            <a:r>
              <a:rPr lang="fr-FR" b="1" dirty="0"/>
              <a:t>de justice          </a:t>
            </a:r>
            <a:endParaRPr lang="fr-FR" b="1" dirty="0" smtClean="0"/>
          </a:p>
          <a:p>
            <a:r>
              <a:rPr lang="fr-FR" b="1" dirty="0" smtClean="0"/>
              <a:t>■ </a:t>
            </a:r>
            <a:r>
              <a:rPr lang="fr-FR" b="1" dirty="0"/>
              <a:t>L’association de garantie des salaires</a:t>
            </a:r>
            <a:endParaRPr lang="fr-FR" dirty="0"/>
          </a:p>
        </p:txBody>
      </p:sp>
      <p:sp>
        <p:nvSpPr>
          <p:cNvPr id="3" name="Titre 2"/>
          <p:cNvSpPr>
            <a:spLocks noGrp="1"/>
          </p:cNvSpPr>
          <p:nvPr>
            <p:ph type="title"/>
          </p:nvPr>
        </p:nvSpPr>
        <p:spPr/>
        <p:txBody>
          <a:bodyPr>
            <a:normAutofit/>
          </a:bodyPr>
          <a:lstStyle/>
          <a:p>
            <a:r>
              <a:rPr lang="fr-FR" sz="2800" dirty="0"/>
              <a:t>Les </a:t>
            </a:r>
            <a:r>
              <a:rPr lang="fr-FR" sz="2800" dirty="0" smtClean="0"/>
              <a:t>défendeurs au </a:t>
            </a:r>
            <a:r>
              <a:rPr lang="fr-FR" sz="2800" dirty="0"/>
              <a:t>procès</a:t>
            </a:r>
            <a:endParaRPr lang="fr-FR" sz="2800" dirty="0">
              <a:solidFill>
                <a:schemeClr val="accent4"/>
              </a:solidFill>
            </a:endParaRPr>
          </a:p>
        </p:txBody>
      </p:sp>
    </p:spTree>
    <p:extLst>
      <p:ext uri="{BB962C8B-B14F-4D97-AF65-F5344CB8AC3E}">
        <p14:creationId xmlns:p14="http://schemas.microsoft.com/office/powerpoint/2010/main" val="17501216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EN </a:t>
            </a:r>
            <a:r>
              <a:rPr lang="fr-FR" b="1" dirty="0"/>
              <a:t>CAS DE </a:t>
            </a:r>
            <a:r>
              <a:rPr lang="fr-FR" b="1" dirty="0" smtClean="0"/>
              <a:t>LIQUIDATION JUDICIAIRE</a:t>
            </a:r>
            <a:r>
              <a:rPr lang="fr-FR" b="1" dirty="0"/>
              <a:t>: </a:t>
            </a:r>
            <a:endParaRPr lang="fr-FR" b="1" dirty="0" smtClean="0"/>
          </a:p>
          <a:p>
            <a:endParaRPr lang="fr-FR" b="1" dirty="0"/>
          </a:p>
          <a:p>
            <a:r>
              <a:rPr lang="fr-FR" b="1" dirty="0" smtClean="0"/>
              <a:t>■ Le liquidateur          </a:t>
            </a:r>
          </a:p>
          <a:p>
            <a:r>
              <a:rPr lang="fr-FR" b="1" dirty="0" smtClean="0"/>
              <a:t>■ </a:t>
            </a:r>
            <a:r>
              <a:rPr lang="fr-FR" b="1" dirty="0"/>
              <a:t>L’association de garantie des salaires</a:t>
            </a:r>
            <a:endParaRPr lang="fr-FR" dirty="0"/>
          </a:p>
        </p:txBody>
      </p:sp>
      <p:sp>
        <p:nvSpPr>
          <p:cNvPr id="3" name="Titre 2"/>
          <p:cNvSpPr>
            <a:spLocks noGrp="1"/>
          </p:cNvSpPr>
          <p:nvPr>
            <p:ph type="title"/>
          </p:nvPr>
        </p:nvSpPr>
        <p:spPr/>
        <p:txBody>
          <a:bodyPr>
            <a:normAutofit/>
          </a:bodyPr>
          <a:lstStyle/>
          <a:p>
            <a:r>
              <a:rPr lang="fr-FR" sz="2800" dirty="0"/>
              <a:t>Les </a:t>
            </a:r>
            <a:r>
              <a:rPr lang="fr-FR" sz="2800" dirty="0" smtClean="0"/>
              <a:t>défendeurs au </a:t>
            </a:r>
            <a:r>
              <a:rPr lang="fr-FR" sz="2800" dirty="0"/>
              <a:t>procès</a:t>
            </a:r>
            <a:endParaRPr lang="fr-FR" sz="2800" dirty="0">
              <a:solidFill>
                <a:schemeClr val="accent4"/>
              </a:solidFill>
            </a:endParaRPr>
          </a:p>
        </p:txBody>
      </p:sp>
    </p:spTree>
    <p:extLst>
      <p:ext uri="{BB962C8B-B14F-4D97-AF65-F5344CB8AC3E}">
        <p14:creationId xmlns:p14="http://schemas.microsoft.com/office/powerpoint/2010/main" val="1655730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Tous les créanciers privilégiés ne sont pas égaux. </a:t>
            </a:r>
            <a:r>
              <a:rPr lang="fr-FR" dirty="0"/>
              <a:t>Lorsque plusieurs créanciers privilégiés se trouvent en concurrence, ils sont payés dans un ordre fixé par la loi, mais toujours avant les créanciers chirographaires.</a:t>
            </a:r>
          </a:p>
          <a:p>
            <a:endParaRPr lang="fr-FR" dirty="0"/>
          </a:p>
          <a:p>
            <a:r>
              <a:rPr lang="fr-FR" dirty="0"/>
              <a:t>Un privilège peut porter sur un seul bien du débiteur (un gage sur une machine outil ou sur un véhicule, par exemple).</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927911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endParaRPr lang="fr-FR" sz="2800" dirty="0">
              <a:solidFill>
                <a:schemeClr val="accent4"/>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131947" cy="601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8680"/>
            <a:ext cx="8704879"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359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7017"/>
            <a:ext cx="8136904" cy="6441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967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692137" cy="51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928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75" y="908720"/>
            <a:ext cx="8706312" cy="529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0020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935983"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4761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677" y="1052736"/>
            <a:ext cx="7692854" cy="53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7959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81328"/>
            <a:ext cx="8784976" cy="4972008"/>
          </a:xfrm>
        </p:spPr>
        <p:txBody>
          <a:bodyPr>
            <a:normAutofit fontScale="70000" lnSpcReduction="20000"/>
          </a:bodyPr>
          <a:lstStyle/>
          <a:p>
            <a:r>
              <a:rPr lang="fr-FR" dirty="0" smtClean="0"/>
              <a:t>Après </a:t>
            </a:r>
            <a:r>
              <a:rPr lang="fr-FR" dirty="0"/>
              <a:t>vérification, le représentant des créanciers établit, dans les délais prévus à l'article L. 143-11-7 du code du travail, les relevés des créances résultant d'un contrat de travail, le débiteur entendu ou dûment appelé. Les relevés des créances sont soumis au représentant des salariés dans les conditions prévues à l'article L. 621-36. Ils sont visés par le juge-commissaire, déposés au greffe du tribunal et font l'objet d'une mesure de publicité dans des conditions fixées par décret en Conseil d'Etat.</a:t>
            </a:r>
          </a:p>
          <a:p>
            <a:r>
              <a:rPr lang="fr-FR" b="1" dirty="0">
                <a:solidFill>
                  <a:srgbClr val="FF0000"/>
                </a:solidFill>
              </a:rPr>
              <a:t>Le salarié dont la créance ne figure pas en tout ou en partie sur un relevé peut saisir à peine de forclusion le conseil de prud'hommes dans un délai de deux mois à compter de l'accomplissement de la mesure de publicité mentionnée à l'alinéa précédent. Il peut demander au représentant des salariés de l'assister ou de le représenter devant la juridiction prud'homale.</a:t>
            </a:r>
          </a:p>
          <a:p>
            <a:r>
              <a:rPr lang="fr-FR" dirty="0"/>
              <a:t>Le représentant des créanciers cité devant le conseil de prud'hommes ou, à défaut, le demandeur appelle devant cette juridiction les institutions visées à l'article L. 143-11-4 du code du travail. Le débiteur ou l'administrateur lorsqu'il a pour mission d'assurer l'administration est mis en cause.</a:t>
            </a:r>
          </a:p>
          <a:p>
            <a:endParaRPr lang="fr-FR" dirty="0"/>
          </a:p>
        </p:txBody>
      </p:sp>
      <p:sp>
        <p:nvSpPr>
          <p:cNvPr id="3" name="Titre 2"/>
          <p:cNvSpPr>
            <a:spLocks noGrp="1"/>
          </p:cNvSpPr>
          <p:nvPr>
            <p:ph type="title"/>
          </p:nvPr>
        </p:nvSpPr>
        <p:spPr/>
        <p:txBody>
          <a:bodyPr>
            <a:normAutofit/>
          </a:bodyPr>
          <a:lstStyle/>
          <a:p>
            <a:r>
              <a:rPr lang="fr-FR" sz="2800" dirty="0"/>
              <a:t>Article L621-125 </a:t>
            </a:r>
            <a:r>
              <a:rPr lang="fr-FR" sz="2800" dirty="0" smtClean="0"/>
              <a:t>du code de commerce</a:t>
            </a:r>
            <a:endParaRPr lang="fr-FR" sz="2800" dirty="0"/>
          </a:p>
        </p:txBody>
      </p:sp>
    </p:spTree>
    <p:extLst>
      <p:ext uri="{BB962C8B-B14F-4D97-AF65-F5344CB8AC3E}">
        <p14:creationId xmlns:p14="http://schemas.microsoft.com/office/powerpoint/2010/main" val="12250600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481328"/>
            <a:ext cx="8435280" cy="4525963"/>
          </a:xfrm>
        </p:spPr>
        <p:txBody>
          <a:bodyPr>
            <a:normAutofit fontScale="85000" lnSpcReduction="20000"/>
          </a:bodyPr>
          <a:lstStyle/>
          <a:p>
            <a:r>
              <a:rPr lang="fr-FR" b="1" dirty="0" smtClean="0">
                <a:solidFill>
                  <a:srgbClr val="FF0000"/>
                </a:solidFill>
              </a:rPr>
              <a:t>Les </a:t>
            </a:r>
            <a:r>
              <a:rPr lang="fr-FR" b="1" dirty="0">
                <a:solidFill>
                  <a:srgbClr val="FF0000"/>
                </a:solidFill>
              </a:rPr>
              <a:t>instances en cours devant la juridiction prud'homale, à la date du jugement d'ouverture du redressement judiciaire, sont poursuivies en présence du représentant des créanciers et de l'administrateur lorsqu'il a pour mission d'assurer l'administration ou ceux-ci dûment appelés.</a:t>
            </a:r>
          </a:p>
          <a:p>
            <a:r>
              <a:rPr lang="fr-FR" dirty="0"/>
              <a:t>Le représentant des créanciers informe dans les dix jours la juridiction saisie et les salariés parties à l'instance de l'ouverture de la procédure de redressement judiciaire.</a:t>
            </a:r>
          </a:p>
          <a:p>
            <a:r>
              <a:rPr lang="fr-FR" dirty="0"/>
              <a:t>Les institutions mentionnées à l'article L. 143-11-4 du code du travail sont mises en cause par le représentant des créanciers ou, à défaut, les salariés requérants, dans les dix jours du jugement d'ouverture du redressement judiciaire.</a:t>
            </a:r>
          </a:p>
          <a:p>
            <a:endParaRPr lang="fr-FR" dirty="0"/>
          </a:p>
        </p:txBody>
      </p:sp>
      <p:sp>
        <p:nvSpPr>
          <p:cNvPr id="3" name="Titre 2"/>
          <p:cNvSpPr>
            <a:spLocks noGrp="1"/>
          </p:cNvSpPr>
          <p:nvPr>
            <p:ph type="title"/>
          </p:nvPr>
        </p:nvSpPr>
        <p:spPr/>
        <p:txBody>
          <a:bodyPr>
            <a:normAutofit/>
          </a:bodyPr>
          <a:lstStyle/>
          <a:p>
            <a:r>
              <a:rPr lang="fr-FR" sz="2800" dirty="0"/>
              <a:t>Article L621-126</a:t>
            </a:r>
            <a:r>
              <a:rPr lang="fr-FR" dirty="0"/>
              <a:t> </a:t>
            </a:r>
            <a:r>
              <a:rPr lang="fr-FR" sz="3100" dirty="0"/>
              <a:t> du code de commerce</a:t>
            </a:r>
          </a:p>
        </p:txBody>
      </p:sp>
    </p:spTree>
    <p:extLst>
      <p:ext uri="{BB962C8B-B14F-4D97-AF65-F5344CB8AC3E}">
        <p14:creationId xmlns:p14="http://schemas.microsoft.com/office/powerpoint/2010/main" val="281361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481328"/>
            <a:ext cx="8435280" cy="4972008"/>
          </a:xfrm>
        </p:spPr>
        <p:txBody>
          <a:bodyPr>
            <a:normAutofit fontScale="85000" lnSpcReduction="10000"/>
          </a:bodyPr>
          <a:lstStyle/>
          <a:p>
            <a:r>
              <a:rPr lang="fr-FR" dirty="0" smtClean="0"/>
              <a:t>Lorsque </a:t>
            </a:r>
            <a:r>
              <a:rPr lang="fr-FR" dirty="0"/>
              <a:t>les institutions mentionnées à l'article L. 143-11-4 du code du travail refusent pour quelque cause que ce soit de régler une créance figurant sur un relevé des créances résultant d'un contrat de travail, elles font connaître leur refus au représentant des créanciers qui en informe immédiatement le représentant des salariés et le salarié concerné.</a:t>
            </a:r>
          </a:p>
          <a:p>
            <a:r>
              <a:rPr lang="fr-FR" b="1" dirty="0">
                <a:solidFill>
                  <a:srgbClr val="FF0000"/>
                </a:solidFill>
              </a:rPr>
              <a:t>Ce dernier peut saisir du litige le conseil de prud'hommes. Le représentant des créanciers, le chef d'entreprise ou l'administrateur lorsqu'il a pour mission d'assurer l'administration sont mis en cause.</a:t>
            </a:r>
          </a:p>
          <a:p>
            <a:r>
              <a:rPr lang="fr-FR" dirty="0"/>
              <a:t>Le salarié peut demander au représentant des salariés de l'assister ou de le représenter devant la juridiction prud'homale.</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L621-127 du code de commerce</a:t>
            </a:r>
            <a:endParaRPr lang="fr-FR" sz="2800" dirty="0"/>
          </a:p>
        </p:txBody>
      </p:sp>
    </p:spTree>
    <p:extLst>
      <p:ext uri="{BB962C8B-B14F-4D97-AF65-F5344CB8AC3E}">
        <p14:creationId xmlns:p14="http://schemas.microsoft.com/office/powerpoint/2010/main" val="207476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en matière de procédures collectives, on considère que les salariés d'une entreprise sont des créanciers dits "super-privilégiés" car ils disposent du "</a:t>
            </a:r>
            <a:r>
              <a:rPr lang="fr-FR" dirty="0" err="1">
                <a:solidFill>
                  <a:srgbClr val="FF0000"/>
                </a:solidFill>
              </a:rPr>
              <a:t>superprivilège</a:t>
            </a:r>
            <a:r>
              <a:rPr lang="fr-FR" dirty="0">
                <a:solidFill>
                  <a:srgbClr val="FF0000"/>
                </a:solidFill>
              </a:rPr>
              <a:t>" des salaires. </a:t>
            </a:r>
            <a:endParaRPr lang="fr-FR" dirty="0" smtClean="0">
              <a:solidFill>
                <a:srgbClr val="FF0000"/>
              </a:solidFill>
            </a:endParaRPr>
          </a:p>
          <a:p>
            <a:r>
              <a:rPr lang="fr-FR" dirty="0" smtClean="0"/>
              <a:t>En </a:t>
            </a:r>
            <a:r>
              <a:rPr lang="fr-FR" dirty="0"/>
              <a:t>cas de difficultés de leur entreprise, ils seront donc payés avant les créanciers privilégiés qui eux-mêmes seront payés avant les créanciers chirographaires.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333720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 </a:t>
            </a:r>
            <a:endParaRPr lang="fr-FR" b="1" dirty="0" smtClean="0"/>
          </a:p>
          <a:p>
            <a:r>
              <a:rPr lang="fr-FR" b="1" dirty="0" smtClean="0">
                <a:solidFill>
                  <a:srgbClr val="FF0000"/>
                </a:solidFill>
              </a:rPr>
              <a:t>Les </a:t>
            </a:r>
            <a:r>
              <a:rPr lang="fr-FR" b="1" dirty="0">
                <a:solidFill>
                  <a:srgbClr val="FF0000"/>
                </a:solidFill>
              </a:rPr>
              <a:t>litiges soumis au conseil de prud'hommes en application des articles L. 621-125 et L. 621-127 sont portés directement devant le bureau de jugement.</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L621-128 du code de commerce</a:t>
            </a:r>
            <a:endParaRPr lang="fr-FR" sz="2800" dirty="0"/>
          </a:p>
        </p:txBody>
      </p:sp>
    </p:spTree>
    <p:extLst>
      <p:ext uri="{BB962C8B-B14F-4D97-AF65-F5344CB8AC3E}">
        <p14:creationId xmlns:p14="http://schemas.microsoft.com/office/powerpoint/2010/main" val="1540504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solidFill>
                  <a:srgbClr val="C00000"/>
                </a:solidFill>
              </a:rPr>
              <a:t>Les </a:t>
            </a:r>
            <a:r>
              <a:rPr lang="fr-FR" dirty="0">
                <a:solidFill>
                  <a:srgbClr val="C00000"/>
                </a:solidFill>
              </a:rPr>
              <a:t>créances résultant d'un contrat de travail sont garanties </a:t>
            </a:r>
            <a:r>
              <a:rPr lang="fr-FR" dirty="0"/>
              <a:t>en cas d'ouverture d'une procédure de redressement judiciaire ou de liquidation judiciaire :</a:t>
            </a:r>
          </a:p>
          <a:p>
            <a:r>
              <a:rPr lang="fr-FR" dirty="0"/>
              <a:t>1° Par le privilège établi par les articles L. 143-10, L. 143-11, L. 742-6 et L. 751-15 du code du travail, pour les causes et montants définis auxdits articles ;</a:t>
            </a:r>
          </a:p>
          <a:p>
            <a:r>
              <a:rPr lang="fr-FR" dirty="0"/>
              <a:t>2° Par le privilège du 4° de l'article 2101 et du 2° de l'article 2104 du code civil.</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L621-130 du </a:t>
            </a:r>
            <a:r>
              <a:rPr lang="fr-FR" sz="2800" dirty="0"/>
              <a:t>code de commerce</a:t>
            </a:r>
          </a:p>
        </p:txBody>
      </p:sp>
    </p:spTree>
    <p:extLst>
      <p:ext uri="{BB962C8B-B14F-4D97-AF65-F5344CB8AC3E}">
        <p14:creationId xmlns:p14="http://schemas.microsoft.com/office/powerpoint/2010/main" val="1372131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t>Le </a:t>
            </a:r>
            <a:r>
              <a:rPr lang="fr-FR" dirty="0" err="1"/>
              <a:t>superprivil</a:t>
            </a:r>
            <a:r>
              <a:rPr lang="fr-FR" dirty="0" err="1"/>
              <a:t>ège</a:t>
            </a:r>
            <a:r>
              <a:rPr lang="fr-FR" dirty="0"/>
              <a:t> garantit les créances salariales de tout premier rang, pour la période des 60 derniers jours de salaires, les congés payés, les préavis et a été institué pour protéger les salariés.</a:t>
            </a:r>
          </a:p>
          <a:p>
            <a:endParaRPr lang="fr-FR" dirty="0"/>
          </a:p>
          <a:p>
            <a:r>
              <a:rPr lang="fr-FR" dirty="0"/>
              <a:t>Ce privil</a:t>
            </a:r>
            <a:r>
              <a:rPr lang="fr-FR" dirty="0"/>
              <a:t>ège n'existe pas en droit commun et n'existe qu'en procédure collective.</a:t>
            </a:r>
          </a:p>
          <a:p>
            <a:endParaRPr lang="fr-FR" dirty="0"/>
          </a:p>
          <a:p>
            <a:r>
              <a:rPr lang="fr-FR" dirty="0"/>
              <a:t>L’AGS, une fois qu’elle a pay</a:t>
            </a:r>
            <a:r>
              <a:rPr lang="fr-FR" dirty="0"/>
              <a:t>é les salariés, devient créanciers « </a:t>
            </a:r>
            <a:r>
              <a:rPr lang="fr-FR" dirty="0" err="1"/>
              <a:t>superprivilégié</a:t>
            </a:r>
            <a:r>
              <a:rPr lang="fr-FR" dirty="0"/>
              <a:t> » à la place des salariés.</a:t>
            </a:r>
          </a:p>
          <a:p>
            <a:endParaRPr lang="fr-FR" dirty="0"/>
          </a:p>
        </p:txBody>
      </p:sp>
      <p:sp>
        <p:nvSpPr>
          <p:cNvPr id="3" name="Titre 2"/>
          <p:cNvSpPr>
            <a:spLocks noGrp="1"/>
          </p:cNvSpPr>
          <p:nvPr>
            <p:ph type="title"/>
          </p:nvPr>
        </p:nvSpPr>
        <p:spPr/>
        <p:txBody>
          <a:bodyPr/>
          <a:lstStyle/>
          <a:p>
            <a:pPr algn="ctr"/>
            <a:r>
              <a:rPr lang="fr-FR" dirty="0" smtClean="0"/>
              <a:t>Le </a:t>
            </a:r>
            <a:r>
              <a:rPr lang="fr-FR" dirty="0" err="1" smtClean="0"/>
              <a:t>superprivilège</a:t>
            </a:r>
            <a:endParaRPr lang="fr-FR" dirty="0"/>
          </a:p>
        </p:txBody>
      </p:sp>
    </p:spTree>
    <p:extLst>
      <p:ext uri="{BB962C8B-B14F-4D97-AF65-F5344CB8AC3E}">
        <p14:creationId xmlns:p14="http://schemas.microsoft.com/office/powerpoint/2010/main" val="31420859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556792"/>
            <a:ext cx="8229600" cy="4525963"/>
          </a:xfrm>
        </p:spPr>
        <p:txBody>
          <a:bodyPr>
            <a:normAutofit fontScale="92500" lnSpcReduction="20000"/>
          </a:bodyPr>
          <a:lstStyle/>
          <a:p>
            <a:r>
              <a:rPr lang="fr-FR" dirty="0" smtClean="0"/>
              <a:t>Le </a:t>
            </a:r>
            <a:r>
              <a:rPr lang="fr-FR" dirty="0"/>
              <a:t>privil</a:t>
            </a:r>
            <a:r>
              <a:rPr lang="fr-FR" dirty="0"/>
              <a:t>ège des salariés porte, au visa de l'article 2331, 4̊ du Code civil, sur les “rémunérations pour les six derniers mois”.</a:t>
            </a:r>
          </a:p>
          <a:p>
            <a:endParaRPr lang="fr-FR" dirty="0"/>
          </a:p>
          <a:p>
            <a:r>
              <a:rPr lang="fr-FR" dirty="0"/>
              <a:t>Il porte </a:t>
            </a:r>
            <a:r>
              <a:rPr lang="fr-FR" dirty="0"/>
              <a:t>à la fois sur les salaires stricto sensu, et sur les créances considérées comme accessoires du salaire, énumérées notamment à l’article 2331 du code civil : Indemnités de congés payés, indemnités de préavis, indemnités et dommages intérêts liés à la rupture du contrat de travail (rupture abusive, perte d’emploi, indemnité de fin de CDD, indemnité de licenciement (avec un plafonnement).</a:t>
            </a:r>
            <a:endParaRPr lang="fr-FR" dirty="0"/>
          </a:p>
        </p:txBody>
      </p:sp>
      <p:sp>
        <p:nvSpPr>
          <p:cNvPr id="3" name="Titre 2"/>
          <p:cNvSpPr>
            <a:spLocks noGrp="1"/>
          </p:cNvSpPr>
          <p:nvPr>
            <p:ph type="title"/>
          </p:nvPr>
        </p:nvSpPr>
        <p:spPr/>
        <p:txBody>
          <a:bodyPr>
            <a:normAutofit/>
          </a:bodyPr>
          <a:lstStyle/>
          <a:p>
            <a:r>
              <a:rPr lang="fr-FR" dirty="0"/>
              <a:t>Privilège des </a:t>
            </a:r>
            <a:r>
              <a:rPr lang="fr-FR" dirty="0" smtClean="0"/>
              <a:t>salariés</a:t>
            </a:r>
            <a:endParaRPr lang="fr-FR" dirty="0"/>
          </a:p>
        </p:txBody>
      </p:sp>
    </p:spTree>
    <p:extLst>
      <p:ext uri="{BB962C8B-B14F-4D97-AF65-F5344CB8AC3E}">
        <p14:creationId xmlns:p14="http://schemas.microsoft.com/office/powerpoint/2010/main" val="40731002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196752"/>
            <a:ext cx="8784976" cy="5328592"/>
          </a:xfrm>
        </p:spPr>
        <p:txBody>
          <a:bodyPr>
            <a:normAutofit fontScale="77500" lnSpcReduction="20000"/>
          </a:bodyPr>
          <a:lstStyle/>
          <a:p>
            <a:r>
              <a:rPr lang="fr-FR" b="1" dirty="0"/>
              <a:t> </a:t>
            </a:r>
            <a:r>
              <a:rPr lang="fr-FR" dirty="0" smtClean="0"/>
              <a:t>Nonobstant </a:t>
            </a:r>
            <a:r>
              <a:rPr lang="fr-FR" dirty="0"/>
              <a:t>l'existence de toute autre créance, les créances que garantit le privilège établi aux articles L. 143-10, L. 143-11, L. 742-6 et L. 751-15 du code du travail </a:t>
            </a:r>
            <a:r>
              <a:rPr lang="fr-FR" dirty="0">
                <a:solidFill>
                  <a:srgbClr val="C00000"/>
                </a:solidFill>
              </a:rPr>
              <a:t>doivent être payées par l'administrateur sur ordonnance du juge-commissaire, dans les dix jours du prononcé du jugement ouvrant la procédure de redressement judiciaire ou de liquidation judiciaire, si l'administrateur dispose des fonds nécessaires.</a:t>
            </a:r>
          </a:p>
          <a:p>
            <a:r>
              <a:rPr lang="fr-FR" dirty="0"/>
              <a:t>Toutefois, avant tout établissement du montant de ces créances, l'administrateur doit, avec l'autorisation du juge-commissaire et dans la mesure des fonds disponibles, verser immédiatement aux salariés, à titre provisionnel, une somme égale à un mois de salaire impayé, sur la base du dernier bulletin de salaire, et sans pouvoir dépasser le plafond visé à l'article L. 143-10 du code du travail.</a:t>
            </a:r>
          </a:p>
          <a:p>
            <a:r>
              <a:rPr lang="fr-FR" dirty="0"/>
              <a:t>A défaut de disponibilités, les sommes dues en vertu des deux alinéas précédents doivent être acquittées sur les premières rentrées de fonds.</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L621-131du code de commerce</a:t>
            </a:r>
            <a:endParaRPr lang="fr-FR" sz="2800" dirty="0"/>
          </a:p>
        </p:txBody>
      </p:sp>
    </p:spTree>
    <p:extLst>
      <p:ext uri="{BB962C8B-B14F-4D97-AF65-F5344CB8AC3E}">
        <p14:creationId xmlns:p14="http://schemas.microsoft.com/office/powerpoint/2010/main" val="4016542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481328"/>
            <a:ext cx="8435280" cy="4525963"/>
          </a:xfrm>
        </p:spPr>
        <p:txBody>
          <a:bodyPr>
            <a:normAutofit fontScale="62500" lnSpcReduction="20000"/>
          </a:bodyPr>
          <a:lstStyle/>
          <a:p>
            <a:r>
              <a:rPr lang="fr-FR" dirty="0" smtClean="0"/>
              <a:t>Le </a:t>
            </a:r>
            <a:r>
              <a:rPr lang="fr-FR" dirty="0"/>
              <a:t>Conseil après en avoir délibéré conformément à la loi, statuant </a:t>
            </a:r>
          </a:p>
          <a:p>
            <a:r>
              <a:rPr lang="fr-FR" dirty="0"/>
              <a:t>par  </a:t>
            </a:r>
            <a:r>
              <a:rPr lang="fr-FR" dirty="0" smtClean="0"/>
              <a:t>jugement ( </a:t>
            </a:r>
            <a:r>
              <a:rPr lang="fr-FR" dirty="0"/>
              <a:t>) contradictoire	( ) réputé contradictoire	( ) par défaut</a:t>
            </a:r>
          </a:p>
          <a:p>
            <a:r>
              <a:rPr lang="fr-FR" dirty="0"/>
              <a:t>( ) en premier ressort		( ) en dernier ressort</a:t>
            </a:r>
          </a:p>
          <a:p>
            <a:r>
              <a:rPr lang="fr-FR" b="1" dirty="0">
                <a:solidFill>
                  <a:srgbClr val="C00000"/>
                </a:solidFill>
              </a:rPr>
              <a:t>Fixe la créance de </a:t>
            </a:r>
            <a:r>
              <a:rPr lang="fr-FR" b="1" dirty="0" err="1">
                <a:solidFill>
                  <a:srgbClr val="C00000"/>
                </a:solidFill>
              </a:rPr>
              <a:t>M_______________________à</a:t>
            </a:r>
            <a:r>
              <a:rPr lang="fr-FR" b="1" dirty="0">
                <a:solidFill>
                  <a:srgbClr val="C00000"/>
                </a:solidFill>
              </a:rPr>
              <a:t> l’égard de la société </a:t>
            </a:r>
            <a:r>
              <a:rPr lang="fr-FR" dirty="0"/>
              <a:t>(</a:t>
            </a:r>
            <a:r>
              <a:rPr lang="fr-FR" i="1" dirty="0"/>
              <a:t>ou du commerçant en nom propre</a:t>
            </a:r>
            <a:r>
              <a:rPr lang="fr-FR" i="1" dirty="0" smtClean="0"/>
              <a:t>) _______________________</a:t>
            </a:r>
            <a:endParaRPr lang="fr-FR" i="1" dirty="0"/>
          </a:p>
          <a:p>
            <a:r>
              <a:rPr lang="fr-FR" dirty="0"/>
              <a:t>□ en liquidation judiciaire	□ en redressement judiciaire</a:t>
            </a:r>
          </a:p>
          <a:p>
            <a:r>
              <a:rPr lang="fr-FR" dirty="0"/>
              <a:t>aux sommes suivantes:</a:t>
            </a:r>
          </a:p>
          <a:p>
            <a:r>
              <a:rPr lang="fr-FR" dirty="0"/>
              <a:t>1̊/</a:t>
            </a:r>
          </a:p>
          <a:p>
            <a:r>
              <a:rPr lang="fr-FR" dirty="0"/>
              <a:t>2̊/</a:t>
            </a:r>
          </a:p>
          <a:p>
            <a:r>
              <a:rPr lang="fr-FR" dirty="0"/>
              <a:t>3̊/</a:t>
            </a:r>
          </a:p>
          <a:p>
            <a:r>
              <a:rPr lang="fr-FR" dirty="0"/>
              <a:t>4̊</a:t>
            </a:r>
            <a:r>
              <a:rPr lang="fr-FR" dirty="0" smtClean="0"/>
              <a:t>/</a:t>
            </a:r>
            <a:endParaRPr lang="fr-FR" dirty="0"/>
          </a:p>
          <a:p>
            <a:r>
              <a:rPr lang="fr-FR" b="1" dirty="0">
                <a:solidFill>
                  <a:srgbClr val="C00000"/>
                </a:solidFill>
              </a:rPr>
              <a:t>déclare ces créances opposables au C.G.E.A.-A.G.S. dans les limites légales de sa garantie</a:t>
            </a:r>
          </a:p>
          <a:p>
            <a:r>
              <a:rPr lang="fr-FR" dirty="0"/>
              <a:t>ORDONNE à la Société </a:t>
            </a:r>
            <a:r>
              <a:rPr lang="fr-FR" dirty="0" smtClean="0"/>
              <a:t>____________________________ </a:t>
            </a:r>
            <a:r>
              <a:rPr lang="fr-FR" dirty="0"/>
              <a:t>en □ R.J.    □ L.J. prise en la personne de son représentant judiciairement reconnu de délivrer les documents suivants:</a:t>
            </a:r>
          </a:p>
          <a:p>
            <a:endParaRPr lang="fr-FR" dirty="0"/>
          </a:p>
        </p:txBody>
      </p:sp>
      <p:sp>
        <p:nvSpPr>
          <p:cNvPr id="3" name="Titre 2"/>
          <p:cNvSpPr>
            <a:spLocks noGrp="1"/>
          </p:cNvSpPr>
          <p:nvPr>
            <p:ph type="title"/>
          </p:nvPr>
        </p:nvSpPr>
        <p:spPr/>
        <p:txBody>
          <a:bodyPr>
            <a:normAutofit/>
          </a:bodyPr>
          <a:lstStyle/>
          <a:p>
            <a:r>
              <a:rPr lang="fr-FR" sz="2000" dirty="0"/>
              <a:t>DISPOSITIF DE JUGEMENT LORSQUE L’EMPLOYEUR EST EN REDRESSEMENT JUDICIAIRE OU LIQUIDATION JUDICIAIRE </a:t>
            </a:r>
          </a:p>
        </p:txBody>
      </p:sp>
    </p:spTree>
    <p:extLst>
      <p:ext uri="{BB962C8B-B14F-4D97-AF65-F5344CB8AC3E}">
        <p14:creationId xmlns:p14="http://schemas.microsoft.com/office/powerpoint/2010/main" val="2066257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Les créances garanties par l’AGS sont expressément visées aux articles L3253-8 ex art. L. 143-11-1 et suivants du Code du travail.</a:t>
            </a:r>
          </a:p>
        </p:txBody>
      </p:sp>
      <p:sp>
        <p:nvSpPr>
          <p:cNvPr id="3" name="Titre 2"/>
          <p:cNvSpPr>
            <a:spLocks noGrp="1"/>
          </p:cNvSpPr>
          <p:nvPr>
            <p:ph type="title"/>
          </p:nvPr>
        </p:nvSpPr>
        <p:spPr/>
        <p:txBody>
          <a:bodyPr/>
          <a:lstStyle/>
          <a:p>
            <a:r>
              <a:rPr lang="fr-FR" dirty="0">
                <a:effectLst/>
              </a:rPr>
              <a:t>CRÉANCES GARANTIES</a:t>
            </a:r>
            <a:endParaRPr lang="fr-FR" dirty="0"/>
          </a:p>
        </p:txBody>
      </p:sp>
    </p:spTree>
    <p:extLst>
      <p:ext uri="{BB962C8B-B14F-4D97-AF65-F5344CB8AC3E}">
        <p14:creationId xmlns:p14="http://schemas.microsoft.com/office/powerpoint/2010/main" val="15339370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7500" lnSpcReduction="20000"/>
          </a:bodyPr>
          <a:lstStyle/>
          <a:p>
            <a:pPr fontAlgn="base"/>
            <a:r>
              <a:rPr lang="fr-FR" dirty="0" smtClean="0"/>
              <a:t>●</a:t>
            </a:r>
            <a:r>
              <a:rPr lang="fr-FR" dirty="0"/>
              <a:t>L’AGS couvre toutes les sommes dues aux salariés en exécution du contrat de travail et exigibles à la date du jugement d’ouverture de la procédure (</a:t>
            </a:r>
            <a:r>
              <a:rPr lang="fr-FR" dirty="0" err="1"/>
              <a:t>Cass</a:t>
            </a:r>
            <a:r>
              <a:rPr lang="fr-FR" dirty="0"/>
              <a:t>. soc., 12 juin 2002, no 00-41.153 ; </a:t>
            </a:r>
            <a:r>
              <a:rPr lang="fr-FR" dirty="0" err="1"/>
              <a:t>Cass</a:t>
            </a:r>
            <a:r>
              <a:rPr lang="fr-FR" dirty="0"/>
              <a:t>. soc., 30 oct. 2002, no 00-46.779).</a:t>
            </a:r>
          </a:p>
          <a:p>
            <a:pPr fontAlgn="base"/>
            <a:r>
              <a:rPr lang="fr-FR" dirty="0"/>
              <a:t>● Sont couvertes les sommes dues au titre de la rupture du contrat de travail ou d’apprentissage, intervenue antérieurement à la date du jugement d’ouverture de la procédure de redressement judiciaire (</a:t>
            </a:r>
            <a:r>
              <a:rPr lang="fr-FR" dirty="0" err="1"/>
              <a:t>Cass</a:t>
            </a:r>
            <a:r>
              <a:rPr lang="fr-FR" dirty="0"/>
              <a:t>. soc., 6 juin 2000, no 98-42.083, Bull. civ. V, no 215, p. 169 ; </a:t>
            </a:r>
            <a:r>
              <a:rPr lang="fr-FR" dirty="0" err="1"/>
              <a:t>Cass</a:t>
            </a:r>
            <a:r>
              <a:rPr lang="fr-FR" dirty="0"/>
              <a:t>. soc., 24 sept. 2002, no 00-42.187 ; </a:t>
            </a:r>
            <a:r>
              <a:rPr lang="fr-FR" dirty="0" err="1"/>
              <a:t>Cass</a:t>
            </a:r>
            <a:r>
              <a:rPr lang="fr-FR" dirty="0"/>
              <a:t>. soc., 1er oct. 2003, no 01-40.125, no 2129 P.</a:t>
            </a:r>
          </a:p>
          <a:p>
            <a:pPr fontAlgn="base"/>
            <a:r>
              <a:rPr lang="fr-FR" dirty="0"/>
              <a:t>● Les créances indemnitaires, réparant le préjudice occasionné par la rupture du contrat notifiée avant la reprise du fonds, nées avant la liquidation, doivent également être garanties par l’AGS (</a:t>
            </a:r>
            <a:r>
              <a:rPr lang="fr-FR" dirty="0" err="1"/>
              <a:t>Cass</a:t>
            </a:r>
            <a:r>
              <a:rPr lang="fr-FR" dirty="0"/>
              <a:t>. soc., 28 janv. 2004, no 01-47.356, Bull. civ. V, no 28, p. 27).</a:t>
            </a:r>
          </a:p>
          <a:p>
            <a:endParaRPr lang="fr-FR" dirty="0"/>
          </a:p>
        </p:txBody>
      </p:sp>
      <p:sp>
        <p:nvSpPr>
          <p:cNvPr id="3" name="Titre 2"/>
          <p:cNvSpPr>
            <a:spLocks noGrp="1"/>
          </p:cNvSpPr>
          <p:nvPr>
            <p:ph type="title"/>
          </p:nvPr>
        </p:nvSpPr>
        <p:spPr/>
        <p:txBody>
          <a:bodyPr>
            <a:normAutofit fontScale="90000"/>
          </a:bodyPr>
          <a:lstStyle/>
          <a:p>
            <a:r>
              <a:rPr lang="fr-FR" sz="2400" dirty="0"/>
              <a:t>a)  Créances dues à la date du jugement d’ouverture de la procédure de redressement ou de liquidation judiciaire</a:t>
            </a:r>
            <a:br>
              <a:rPr lang="fr-FR" sz="2400" dirty="0"/>
            </a:br>
            <a:endParaRPr lang="fr-FR" sz="2400" dirty="0"/>
          </a:p>
        </p:txBody>
      </p:sp>
    </p:spTree>
    <p:extLst>
      <p:ext uri="{BB962C8B-B14F-4D97-AF65-F5344CB8AC3E}">
        <p14:creationId xmlns:p14="http://schemas.microsoft.com/office/powerpoint/2010/main" val="3046476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fontAlgn="base"/>
            <a:r>
              <a:rPr lang="fr-FR" dirty="0"/>
              <a:t>● La créance doit être échue. La contrepartie pécuniaire due au titre d’une clause de non-concurrence est garantie par l’AGS pour les versements échus à la date du jugement d’ouverture. Les versements postérieurs au jugement ne sont pas en revanche garantis par l’AGS (</a:t>
            </a:r>
            <a:r>
              <a:rPr lang="fr-FR" dirty="0" err="1"/>
              <a:t>Cass</a:t>
            </a:r>
            <a:r>
              <a:rPr lang="fr-FR" dirty="0"/>
              <a:t>. soc., 6 mai 1997, no 94-42.699, Bull. civ. V, no 162 ; </a:t>
            </a:r>
            <a:r>
              <a:rPr lang="fr-FR" dirty="0" err="1"/>
              <a:t>Cass</a:t>
            </a:r>
            <a:r>
              <a:rPr lang="fr-FR" dirty="0"/>
              <a:t>. soc., 2 oct. 1997, no 95-42.403).</a:t>
            </a:r>
          </a:p>
          <a:p>
            <a:pPr fontAlgn="base"/>
            <a:r>
              <a:rPr lang="fr-FR" dirty="0"/>
              <a:t>● Les créances salariales, échues antérieurement au jugement de redressement, mais retenues par l’employeur en raison d’un avis à tiers détenteur annulé ultérieurement, sont garanties par l’AGS (</a:t>
            </a:r>
            <a:r>
              <a:rPr lang="fr-FR" dirty="0" err="1"/>
              <a:t>Cass</a:t>
            </a:r>
            <a:r>
              <a:rPr lang="fr-FR" dirty="0"/>
              <a:t>. soc., 16 nov. 1999, no 97-44.042).</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8042763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24744"/>
            <a:ext cx="8229600" cy="5184576"/>
          </a:xfrm>
        </p:spPr>
        <p:txBody>
          <a:bodyPr>
            <a:normAutofit fontScale="77500" lnSpcReduction="20000"/>
          </a:bodyPr>
          <a:lstStyle/>
          <a:p>
            <a:pPr fontAlgn="base"/>
            <a:r>
              <a:rPr lang="fr-FR" dirty="0"/>
              <a:t>● L’AGS est tenu de garantir les dommages et intérêts alloués à un salarié du fait de sa non-affiliation, par l’employeur, au régime de protection complémentaire obligatoire des cadres mis en place en application des articles L. 911-1 et s. du Code de la sécurité sociale. Ces dommages et intérêts sont en effet dus au salarié en exécution de son contrat de travail avant l’ouverture de la procédure collective (</a:t>
            </a:r>
            <a:r>
              <a:rPr lang="fr-FR" dirty="0" err="1"/>
              <a:t>Cass</a:t>
            </a:r>
            <a:r>
              <a:rPr lang="fr-FR" dirty="0"/>
              <a:t>. soc., 8 janv. 2002, no 99-44.220, Bull. civ. V, no 1, p. 1).</a:t>
            </a:r>
          </a:p>
          <a:p>
            <a:pPr fontAlgn="base"/>
            <a:r>
              <a:rPr lang="fr-FR" dirty="0"/>
              <a:t>● Est également garantie par l’AGS l’indemnité due en réparation du préjudice subi par le salarié du fait du non-paiement par l’employeur des cotisations à une caisse de retraite complémentaire prévue par la convention collective, peu important le taux de cotisation choisi par l’employeur, qui n’est qu’une modalité de l’exécution de son obligation conventionnelle (en l’espèce, l’employeur s’était engagé à augmenter le taux de cotisation sur la tranche B, mais n’avait pas respecté cet engagement (</a:t>
            </a:r>
            <a:r>
              <a:rPr lang="fr-FR" dirty="0" err="1"/>
              <a:t>Cass</a:t>
            </a:r>
            <a:r>
              <a:rPr lang="fr-FR" dirty="0"/>
              <a:t>. soc., 25 janv. 2005, no 03-40.195, no 184 P+B).</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65682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532</TotalTime>
  <Words>6622</Words>
  <Application>Microsoft Office PowerPoint</Application>
  <PresentationFormat>Affichage à l'écran (4:3)</PresentationFormat>
  <Paragraphs>330</Paragraphs>
  <Slides>114</Slides>
  <Notes>0</Notes>
  <HiddenSlides>0</HiddenSlides>
  <MMClips>0</MMClips>
  <ScaleCrop>false</ScaleCrop>
  <HeadingPairs>
    <vt:vector size="4" baseType="variant">
      <vt:variant>
        <vt:lpstr>Thème</vt:lpstr>
      </vt:variant>
      <vt:variant>
        <vt:i4>1</vt:i4>
      </vt:variant>
      <vt:variant>
        <vt:lpstr>Titres des diapositives</vt:lpstr>
      </vt:variant>
      <vt:variant>
        <vt:i4>114</vt:i4>
      </vt:variant>
    </vt:vector>
  </HeadingPairs>
  <TitlesOfParts>
    <vt:vector size="115" baseType="lpstr">
      <vt:lpstr>Rotonde</vt:lpstr>
      <vt:lpstr>L’entreprise sous administration judiciaire</vt:lpstr>
      <vt:lpstr>L’entreprise sous administration judiciaire</vt:lpstr>
      <vt:lpstr>terminologie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Rappel de l’évolution</vt:lpstr>
      <vt:lpstr>Présentation PowerPoint</vt:lpstr>
      <vt:lpstr>Caractéristiques des procédures de 1967</vt:lpstr>
      <vt:lpstr>Réforme de 1984 et de 1985</vt:lpstr>
      <vt:lpstr>le redressement et la liquidation judiciaire : </vt:lpstr>
      <vt:lpstr>Les grandes lignes de la loi de sauvegarde des entreprises</vt:lpstr>
      <vt:lpstr>Les grandes lignes de la loi de sauvegarde des entreprises</vt:lpstr>
      <vt:lpstr>Ordonnance du 12 mars 2014 et loi Pacte du 22 mai 2019</vt:lpstr>
      <vt:lpstr>la loi du 22 mai 2019 relative à la croissance et la transformation des entreprises (L. no 2019‐486, 22 mai 2019, JO 23 mai, dite loi Pacte) contient diverses mesures intéressant les entreprises en difficulté.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Administration provisoire</vt:lpstr>
      <vt:lpstr>Désignation d'un administrateur provisoire</vt:lpstr>
      <vt:lpstr>Présentation PowerPoint</vt:lpstr>
      <vt:lpstr>Présentation PowerPoint</vt:lpstr>
      <vt:lpstr>Présentation PowerPoint</vt:lpstr>
      <vt:lpstr>Présentation PowerPoint</vt:lpstr>
      <vt:lpstr>Présentation PowerPoint</vt:lpstr>
      <vt:lpstr>procédure de sauvegarde</vt:lpstr>
      <vt:lpstr>Présentation PowerPoint</vt:lpstr>
      <vt:lpstr>Présentation PowerPoint</vt:lpstr>
      <vt:lpstr>Présentation PowerPoint</vt:lpstr>
      <vt:lpstr>Présentation PowerPoint</vt:lpstr>
      <vt:lpstr>Ouverture de la période d'observation</vt:lpstr>
      <vt:lpstr>Présentation PowerPoint</vt:lpstr>
      <vt:lpstr>Redistribution des pouvoirs de direction</vt:lpstr>
      <vt:lpstr>Présentation PowerPoint</vt:lpstr>
      <vt:lpstr>Présentation PowerPoint</vt:lpstr>
      <vt:lpstr>Présentation PowerPoint</vt:lpstr>
      <vt:lpstr>Gel du passif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Entreprise en difficulté financière : qu'est-ce que la garantie des salaires ?</vt:lpstr>
      <vt:lpstr>Adoption du plan de redressement</vt:lpstr>
      <vt:lpstr>Exécution du plan, clôture de la procédure de redressement judiciaire</vt:lpstr>
      <vt:lpstr>Présentation PowerPoint</vt:lpstr>
      <vt:lpstr>Présentation PowerPoint</vt:lpstr>
      <vt:lpstr>Présentation PowerPoint</vt:lpstr>
      <vt:lpstr>Présentation PowerPoint</vt:lpstr>
      <vt:lpstr>Qui peut bénéficier de la garantie AGS ?</vt:lpstr>
      <vt:lpstr>Qui sont les interlocuteurs ?</vt:lpstr>
      <vt:lpstr> Quelles sont les démarches à effectuer ?</vt:lpstr>
      <vt:lpstr>les étapes de la procédure collective ?</vt:lpstr>
      <vt:lpstr>Que garantit le régime de garantie des salaires ?</vt:lpstr>
      <vt:lpstr>Quand le salarié est-il payé ?</vt:lpstr>
      <vt:lpstr>Présentation PowerPoint</vt:lpstr>
      <vt:lpstr>Présentation PowerPoint</vt:lpstr>
      <vt:lpstr>Recours devant le conseil de prud’hommes</vt:lpstr>
      <vt:lpstr>Les défendeurs au procès</vt:lpstr>
      <vt:lpstr>Les défendeurs au procès</vt:lpstr>
      <vt:lpstr>Les défendeurs au procès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Article L621-125 du code de commerce</vt:lpstr>
      <vt:lpstr>Article L621-126  du code de commerce</vt:lpstr>
      <vt:lpstr>Article L621-127 du code de commerce</vt:lpstr>
      <vt:lpstr>Article L621-128 du code de commerce</vt:lpstr>
      <vt:lpstr>Article L621-130 du code de commerce</vt:lpstr>
      <vt:lpstr>Le superprivilège</vt:lpstr>
      <vt:lpstr>Privilège des salariés</vt:lpstr>
      <vt:lpstr>Article L621-131du code de commerce</vt:lpstr>
      <vt:lpstr>DISPOSITIF DE JUGEMENT LORSQUE L’EMPLOYEUR EST EN REDRESSEMENT JUDICIAIRE OU LIQUIDATION JUDICIAIRE </vt:lpstr>
      <vt:lpstr>CRÉANCES GARANTIES</vt:lpstr>
      <vt:lpstr>a)  Créances dues à la date du jugement d’ouverture de la procédure de redressement ou de liquidation judiciaire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L’entreprise sous administration judiciaire</dc:title>
  <dc:creator>Claude B</dc:creator>
  <cp:lastModifiedBy>Claude B</cp:lastModifiedBy>
  <cp:revision>34</cp:revision>
  <cp:lastPrinted>2019-11-04T22:17:37Z</cp:lastPrinted>
  <dcterms:created xsi:type="dcterms:W3CDTF">2019-10-30T21:08:03Z</dcterms:created>
  <dcterms:modified xsi:type="dcterms:W3CDTF">2019-11-17T14:37:54Z</dcterms:modified>
</cp:coreProperties>
</file>