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56" r:id="rId2"/>
    <p:sldId id="257" r:id="rId3"/>
    <p:sldId id="260" r:id="rId4"/>
    <p:sldId id="261" r:id="rId5"/>
    <p:sldId id="262" r:id="rId6"/>
    <p:sldId id="267" r:id="rId7"/>
    <p:sldId id="258" r:id="rId8"/>
    <p:sldId id="259"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3879BB-D8DB-4240-8D97-154FAC924E81}" type="datetimeFigureOut">
              <a:rPr lang="fr-FR" smtClean="0"/>
              <a:t>03/11/2019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546D1-247F-AD42-8617-795B1EC9E4F7}" type="slidenum">
              <a:rPr lang="fr-FR" smtClean="0"/>
              <a:t>‹N°›</a:t>
            </a:fld>
            <a:endParaRPr lang="fr-FR"/>
          </a:p>
        </p:txBody>
      </p:sp>
    </p:spTree>
    <p:extLst>
      <p:ext uri="{BB962C8B-B14F-4D97-AF65-F5344CB8AC3E}">
        <p14:creationId xmlns:p14="http://schemas.microsoft.com/office/powerpoint/2010/main" val="2401526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12546D1-247F-AD42-8617-795B1EC9E4F7}" type="slidenum">
              <a:rPr lang="fr-FR" smtClean="0"/>
              <a:t>40</a:t>
            </a:fld>
            <a:endParaRPr lang="fr-FR"/>
          </a:p>
        </p:txBody>
      </p:sp>
    </p:spTree>
    <p:extLst>
      <p:ext uri="{BB962C8B-B14F-4D97-AF65-F5344CB8AC3E}">
        <p14:creationId xmlns:p14="http://schemas.microsoft.com/office/powerpoint/2010/main" val="1053103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FC0495-E1ED-3A44-AE55-AE2CB51EBD2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995212A-64E5-2B4A-B967-CB422CF147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2259899-1D4F-3D46-A77F-B1F0782BAE2B}"/>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FBC70C8E-B4E3-5B42-A323-C5715EC191C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8A7A8A6-3FBD-A74C-A228-A27CD3E531A0}"/>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126945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411AA-E8F8-3840-B1CA-5DC031B0D7B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FB1B92A-918F-C54A-8EC2-7CAF09FED637}"/>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6F66CD1-2F6B-A347-82BA-A03F8B677554}"/>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C74F5F60-145B-104A-9D2C-D7E71A23A44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E9CAB9B-6DA4-5840-AE46-19DD70E2FE62}"/>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394884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655BD94-9F70-0A4A-B06A-1366F1BB20E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AC7500F-600B-F946-BC4C-9D0E5BFCB3F8}"/>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EAFFC610-9953-184D-8379-2D4AD8936EB1}"/>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A6DBB009-7060-DC42-9797-E27E2986BBC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894E2DB-CBF5-C347-AA4D-4E9EF55FC372}"/>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2364383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7BAF15-3328-6D45-BD66-BE056AA2E95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7B7B4DD-4ED0-3745-BFC7-E1C8F6B1126C}"/>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BC666D8D-FEE9-B444-B083-DFA054C1CB8C}"/>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13E7E7BC-6069-8C4B-B0E7-2B4C31BAD50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E9C7E67-D1FC-054E-BBF9-875BD65FC9AA}"/>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302506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8F9011-EED7-024A-A9C3-CA67360571E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CCA4A79-74E0-234C-8E07-48194E7DBB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49B4D486-5416-7148-8953-C59C5375DD5A}"/>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C01F1151-203A-A548-919C-8F26A60A84C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4566838-35C9-DE4F-8123-65722B2B17FD}"/>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1314763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A71214-0D33-244C-ADEB-112A28C7D24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501C271-F422-5348-BF0F-AF6CA120D580}"/>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C84E692A-90A5-7E42-8DB4-C6035390045C}"/>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C8214C50-6115-2D4C-957E-7BFC8A905FE4}"/>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6" name="Espace réservé du pied de page 5">
            <a:extLst>
              <a:ext uri="{FF2B5EF4-FFF2-40B4-BE49-F238E27FC236}">
                <a16:creationId xmlns:a16="http://schemas.microsoft.com/office/drawing/2014/main" id="{6EF031E4-5289-BB49-A6D8-16676DE573F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FFB2F70-DC5F-C047-8D33-1A9BC9110B02}"/>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2029104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37F3D3-4B35-9D4E-8C7B-9C3330C5BC7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8693378-795D-4C4F-A80D-73F6513BB1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A860DD5A-0C66-5844-9177-8F4F679656E7}"/>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21993586-4080-9142-885A-599068FAD0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68E6DDD0-894C-6241-9084-9D5F70D348A6}"/>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87D6A6B4-E91A-664F-9884-9F2CD45072BE}"/>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8" name="Espace réservé du pied de page 7">
            <a:extLst>
              <a:ext uri="{FF2B5EF4-FFF2-40B4-BE49-F238E27FC236}">
                <a16:creationId xmlns:a16="http://schemas.microsoft.com/office/drawing/2014/main" id="{E5085498-8A1A-D543-8902-24C36E790F3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99E0A94-85C2-0D43-96A2-33E3B0EDCEC8}"/>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2390434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67F66C-C3DB-1540-818F-5726743086C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287924-39E0-844B-BEF8-C1A838648408}"/>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4" name="Espace réservé du pied de page 3">
            <a:extLst>
              <a:ext uri="{FF2B5EF4-FFF2-40B4-BE49-F238E27FC236}">
                <a16:creationId xmlns:a16="http://schemas.microsoft.com/office/drawing/2014/main" id="{EDB3F294-7192-944F-873C-6A219EEA4B1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7C94966-5B5C-EF43-90A6-0753F9A41A81}"/>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3090357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22B66DA-6B2E-5643-82B3-66694CAB4F01}"/>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3" name="Espace réservé du pied de page 2">
            <a:extLst>
              <a:ext uri="{FF2B5EF4-FFF2-40B4-BE49-F238E27FC236}">
                <a16:creationId xmlns:a16="http://schemas.microsoft.com/office/drawing/2014/main" id="{CE622182-9B05-7F40-B644-223B821EBC6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5212A46-1284-6841-8344-8AFED0BE9D8D}"/>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130613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AD6CD5-4891-1C42-95DF-10F40B80D51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81A23EC-346F-994B-B382-55B0AAAB31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155993A8-DD14-3741-861B-0467430927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7AB8F2DD-1FD8-1D44-93A3-032129EAE85C}"/>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6" name="Espace réservé du pied de page 5">
            <a:extLst>
              <a:ext uri="{FF2B5EF4-FFF2-40B4-BE49-F238E27FC236}">
                <a16:creationId xmlns:a16="http://schemas.microsoft.com/office/drawing/2014/main" id="{09C72AEC-EEC0-F043-8647-E134F4CF2DD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68B25A5-D635-C84E-8646-A3C2136F0DE4}"/>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2659141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D260CC-F504-A448-92C9-791FD60CDB6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C6F5C1B-D0B6-CE4B-9E51-3AA57D40B8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52F4952-9C8B-5F41-8923-3763622E44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232BAD26-925B-0644-8E34-7D38A9EB19C2}"/>
              </a:ext>
            </a:extLst>
          </p:cNvPr>
          <p:cNvSpPr>
            <a:spLocks noGrp="1"/>
          </p:cNvSpPr>
          <p:nvPr>
            <p:ph type="dt" sz="half" idx="10"/>
          </p:nvPr>
        </p:nvSpPr>
        <p:spPr/>
        <p:txBody>
          <a:bodyPr/>
          <a:lstStyle/>
          <a:p>
            <a:fld id="{9E875AB7-F9F7-E148-8734-F7EC098581F5}" type="datetimeFigureOut">
              <a:rPr lang="fr-FR" smtClean="0"/>
              <a:t>03/11/2019</a:t>
            </a:fld>
            <a:endParaRPr lang="fr-FR"/>
          </a:p>
        </p:txBody>
      </p:sp>
      <p:sp>
        <p:nvSpPr>
          <p:cNvPr id="6" name="Espace réservé du pied de page 5">
            <a:extLst>
              <a:ext uri="{FF2B5EF4-FFF2-40B4-BE49-F238E27FC236}">
                <a16:creationId xmlns:a16="http://schemas.microsoft.com/office/drawing/2014/main" id="{A091FBC7-9360-FE4F-8BBB-F26F9C8C085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1837683-5DBE-4B43-9DA5-8F2AFC97E96E}"/>
              </a:ext>
            </a:extLst>
          </p:cNvPr>
          <p:cNvSpPr>
            <a:spLocks noGrp="1"/>
          </p:cNvSpPr>
          <p:nvPr>
            <p:ph type="sldNum" sz="quarter" idx="12"/>
          </p:nvPr>
        </p:nvSpPr>
        <p:spPr/>
        <p:txBody>
          <a:bodyPr/>
          <a:lstStyle/>
          <a:p>
            <a:fld id="{57887811-7E1F-C040-8900-03B42A59D804}" type="slidenum">
              <a:rPr lang="fr-FR" smtClean="0"/>
              <a:t>‹N°›</a:t>
            </a:fld>
            <a:endParaRPr lang="fr-FR"/>
          </a:p>
        </p:txBody>
      </p:sp>
    </p:spTree>
    <p:extLst>
      <p:ext uri="{BB962C8B-B14F-4D97-AF65-F5344CB8AC3E}">
        <p14:creationId xmlns:p14="http://schemas.microsoft.com/office/powerpoint/2010/main" val="93796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2124D73-B834-134A-B6D1-58974F61DC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EFEB8E0-C08C-604F-8248-33F08DBDAE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EFD23573-0BB0-D140-80EC-30E78BE16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75AB7-F9F7-E148-8734-F7EC098581F5}" type="datetimeFigureOut">
              <a:rPr lang="fr-FR" smtClean="0"/>
              <a:t>03/11/2019</a:t>
            </a:fld>
            <a:endParaRPr lang="fr-FR"/>
          </a:p>
        </p:txBody>
      </p:sp>
      <p:sp>
        <p:nvSpPr>
          <p:cNvPr id="5" name="Espace réservé du pied de page 4">
            <a:extLst>
              <a:ext uri="{FF2B5EF4-FFF2-40B4-BE49-F238E27FC236}">
                <a16:creationId xmlns:a16="http://schemas.microsoft.com/office/drawing/2014/main" id="{211FC7CD-59A7-DD4D-837E-F9A87D4AE7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8A9A142-16A8-1C42-8969-36D53F19CB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87811-7E1F-C040-8900-03B42A59D804}" type="slidenum">
              <a:rPr lang="fr-FR" smtClean="0"/>
              <a:t>‹N°›</a:t>
            </a:fld>
            <a:endParaRPr lang="fr-FR"/>
          </a:p>
        </p:txBody>
      </p:sp>
    </p:spTree>
    <p:extLst>
      <p:ext uri="{BB962C8B-B14F-4D97-AF65-F5344CB8AC3E}">
        <p14:creationId xmlns:p14="http://schemas.microsoft.com/office/powerpoint/2010/main" val="1561010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7E3356-1D45-FE4F-A20A-9E3B1AA1353E}"/>
              </a:ext>
            </a:extLst>
          </p:cNvPr>
          <p:cNvSpPr>
            <a:spLocks noGrp="1"/>
          </p:cNvSpPr>
          <p:nvPr>
            <p:ph type="ctrTitle"/>
          </p:nvPr>
        </p:nvSpPr>
        <p:spPr/>
        <p:txBody>
          <a:bodyPr/>
          <a:lstStyle/>
          <a:p>
            <a:r>
              <a:rPr lang="fr-FR" dirty="0"/>
              <a:t>L’INAPTITUDE</a:t>
            </a:r>
          </a:p>
        </p:txBody>
      </p:sp>
      <p:sp>
        <p:nvSpPr>
          <p:cNvPr id="3" name="Sous-titre 2">
            <a:extLst>
              <a:ext uri="{FF2B5EF4-FFF2-40B4-BE49-F238E27FC236}">
                <a16:creationId xmlns:a16="http://schemas.microsoft.com/office/drawing/2014/main" id="{BBADC26D-2DC5-EE40-A636-CA62794A26DA}"/>
              </a:ext>
            </a:extLst>
          </p:cNvPr>
          <p:cNvSpPr>
            <a:spLocks noGrp="1"/>
          </p:cNvSpPr>
          <p:nvPr>
            <p:ph type="subTitle" idx="1"/>
          </p:nvPr>
        </p:nvSpPr>
        <p:spPr/>
        <p:txBody>
          <a:bodyPr/>
          <a:lstStyle/>
          <a:p>
            <a:r>
              <a:rPr lang="fr-FR" dirty="0"/>
              <a:t>Me Thierry THAVE</a:t>
            </a:r>
          </a:p>
          <a:p>
            <a:r>
              <a:rPr lang="fr-FR" dirty="0" err="1"/>
              <a:t>Pérignat</a:t>
            </a:r>
            <a:r>
              <a:rPr lang="fr-FR" dirty="0"/>
              <a:t>-les-</a:t>
            </a:r>
            <a:r>
              <a:rPr lang="fr-FR" dirty="0" err="1"/>
              <a:t>Sarlièves</a:t>
            </a:r>
            <a:endParaRPr lang="fr-FR" dirty="0"/>
          </a:p>
          <a:p>
            <a:r>
              <a:rPr lang="fr-FR" dirty="0"/>
              <a:t>4 novembre 2019</a:t>
            </a:r>
          </a:p>
        </p:txBody>
      </p:sp>
    </p:spTree>
    <p:extLst>
      <p:ext uri="{BB962C8B-B14F-4D97-AF65-F5344CB8AC3E}">
        <p14:creationId xmlns:p14="http://schemas.microsoft.com/office/powerpoint/2010/main" val="2013442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76C39A-8AD1-2447-AA2C-432ABF53CB93}"/>
              </a:ext>
            </a:extLst>
          </p:cNvPr>
          <p:cNvSpPr>
            <a:spLocks noGrp="1"/>
          </p:cNvSpPr>
          <p:nvPr>
            <p:ph type="title"/>
          </p:nvPr>
        </p:nvSpPr>
        <p:spPr/>
        <p:txBody>
          <a:bodyPr/>
          <a:lstStyle/>
          <a:p>
            <a:r>
              <a:rPr lang="fr-FR" dirty="0"/>
              <a:t>Visite d’Information et de Prévention</a:t>
            </a:r>
          </a:p>
        </p:txBody>
      </p:sp>
      <p:sp>
        <p:nvSpPr>
          <p:cNvPr id="3" name="Espace réservé du contenu 2">
            <a:extLst>
              <a:ext uri="{FF2B5EF4-FFF2-40B4-BE49-F238E27FC236}">
                <a16:creationId xmlns:a16="http://schemas.microsoft.com/office/drawing/2014/main" id="{A0DB34E0-2A9A-0F40-94AB-2F2D221CE2AB}"/>
              </a:ext>
            </a:extLst>
          </p:cNvPr>
          <p:cNvSpPr>
            <a:spLocks noGrp="1"/>
          </p:cNvSpPr>
          <p:nvPr>
            <p:ph idx="1"/>
          </p:nvPr>
        </p:nvSpPr>
        <p:spPr/>
        <p:txBody>
          <a:bodyPr>
            <a:normAutofit fontScale="92500" lnSpcReduction="10000"/>
          </a:bodyPr>
          <a:lstStyle/>
          <a:p>
            <a:r>
              <a:rPr lang="fr-FR" dirty="0"/>
              <a:t>La VIP est réalisée dans les 3 mois de l’embauche par un membre de l’équipe pluridisciplinaire en santé,</a:t>
            </a:r>
          </a:p>
          <a:p>
            <a:r>
              <a:rPr lang="fr-FR" dirty="0"/>
              <a:t>Elle a notamment pour objet :</a:t>
            </a:r>
          </a:p>
          <a:p>
            <a:pPr lvl="1"/>
            <a:r>
              <a:rPr lang="fr-FR" dirty="0"/>
              <a:t>D’interroger le salarié sur son état de santé</a:t>
            </a:r>
          </a:p>
          <a:p>
            <a:pPr lvl="1"/>
            <a:r>
              <a:rPr lang="fr-FR" dirty="0"/>
              <a:t>De l’informer sur son suivi médical</a:t>
            </a:r>
          </a:p>
          <a:p>
            <a:pPr lvl="1"/>
            <a:r>
              <a:rPr lang="fr-FR" dirty="0"/>
              <a:t>D’identifier si sa situation nécessite une orientation vers le médecin du travail</a:t>
            </a:r>
          </a:p>
          <a:p>
            <a:r>
              <a:rPr lang="fr-FR" dirty="0"/>
              <a:t>Elle donne lieu à l’ouverture d’un dossier médical en santé au travail</a:t>
            </a:r>
          </a:p>
          <a:p>
            <a:r>
              <a:rPr lang="fr-FR" dirty="0"/>
              <a:t>Le professionnel de santé délivre au salarié une attestation de suivi également adressée à l’employeur</a:t>
            </a:r>
          </a:p>
          <a:p>
            <a:r>
              <a:rPr lang="fr-FR" dirty="0"/>
              <a:t>La VIP est renouvelée périodiquement selon une périodicité fixée par le médecin du travail qui ne peut excéder 5 ans</a:t>
            </a:r>
          </a:p>
        </p:txBody>
      </p:sp>
    </p:spTree>
    <p:extLst>
      <p:ext uri="{BB962C8B-B14F-4D97-AF65-F5344CB8AC3E}">
        <p14:creationId xmlns:p14="http://schemas.microsoft.com/office/powerpoint/2010/main" val="4126012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4BE3B-58E3-324D-B4AA-E00ABCF6F6B2}"/>
              </a:ext>
            </a:extLst>
          </p:cNvPr>
          <p:cNvSpPr>
            <a:spLocks noGrp="1"/>
          </p:cNvSpPr>
          <p:nvPr>
            <p:ph type="title"/>
          </p:nvPr>
        </p:nvSpPr>
        <p:spPr/>
        <p:txBody>
          <a:bodyPr/>
          <a:lstStyle/>
          <a:p>
            <a:pPr algn="ctr"/>
            <a:r>
              <a:rPr lang="fr-FR" dirty="0"/>
              <a:t>Suivi adapté à certains salariés</a:t>
            </a:r>
          </a:p>
        </p:txBody>
      </p:sp>
      <p:sp>
        <p:nvSpPr>
          <p:cNvPr id="3" name="Espace réservé du contenu 2">
            <a:extLst>
              <a:ext uri="{FF2B5EF4-FFF2-40B4-BE49-F238E27FC236}">
                <a16:creationId xmlns:a16="http://schemas.microsoft.com/office/drawing/2014/main" id="{03F0B586-136D-CB4C-B8D7-D4C0FC5F16CB}"/>
              </a:ext>
            </a:extLst>
          </p:cNvPr>
          <p:cNvSpPr>
            <a:spLocks noGrp="1"/>
          </p:cNvSpPr>
          <p:nvPr>
            <p:ph idx="1"/>
          </p:nvPr>
        </p:nvSpPr>
        <p:spPr/>
        <p:txBody>
          <a:bodyPr/>
          <a:lstStyle/>
          <a:p>
            <a:r>
              <a:rPr lang="fr-FR" dirty="0"/>
              <a:t>Tout travailleur dont l’état de santé, l’âge, les conditions de travail ou les risques professionnels auxquels il est exposé le nécessitent bénéficie d’un suivi médical qui ne peut pas excéder 3 ans.</a:t>
            </a:r>
          </a:p>
          <a:p>
            <a:r>
              <a:rPr lang="fr-FR" dirty="0"/>
              <a:t>Sont notamment visés :</a:t>
            </a:r>
          </a:p>
          <a:p>
            <a:pPr lvl="1"/>
            <a:r>
              <a:rPr lang="fr-FR" dirty="0"/>
              <a:t>Les travailleurs de nuit</a:t>
            </a:r>
          </a:p>
          <a:p>
            <a:pPr lvl="1"/>
            <a:r>
              <a:rPr lang="fr-FR" dirty="0"/>
              <a:t>Les jeunes de moins de 18 ans</a:t>
            </a:r>
          </a:p>
          <a:p>
            <a:pPr lvl="1"/>
            <a:r>
              <a:rPr lang="fr-FR" dirty="0"/>
              <a:t>Les travailleurs handicapés</a:t>
            </a:r>
          </a:p>
          <a:p>
            <a:pPr lvl="1"/>
            <a:r>
              <a:rPr lang="fr-FR" dirty="0"/>
              <a:t>Les femmes enceintes, ayant accouché ou allaitantes</a:t>
            </a:r>
          </a:p>
        </p:txBody>
      </p:sp>
    </p:spTree>
    <p:extLst>
      <p:ext uri="{BB962C8B-B14F-4D97-AF65-F5344CB8AC3E}">
        <p14:creationId xmlns:p14="http://schemas.microsoft.com/office/powerpoint/2010/main" val="3531171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491FF1-5B90-5242-90D3-886AD292E3B6}"/>
              </a:ext>
            </a:extLst>
          </p:cNvPr>
          <p:cNvSpPr>
            <a:spLocks noGrp="1"/>
          </p:cNvSpPr>
          <p:nvPr>
            <p:ph type="title"/>
          </p:nvPr>
        </p:nvSpPr>
        <p:spPr/>
        <p:txBody>
          <a:bodyPr/>
          <a:lstStyle/>
          <a:p>
            <a:pPr algn="ctr"/>
            <a:r>
              <a:rPr lang="fr-FR" dirty="0"/>
              <a:t>Suivi médical renforcé</a:t>
            </a:r>
          </a:p>
        </p:txBody>
      </p:sp>
      <p:sp>
        <p:nvSpPr>
          <p:cNvPr id="3" name="Espace réservé du contenu 2">
            <a:extLst>
              <a:ext uri="{FF2B5EF4-FFF2-40B4-BE49-F238E27FC236}">
                <a16:creationId xmlns:a16="http://schemas.microsoft.com/office/drawing/2014/main" id="{4E9381FB-78AE-4F49-8B2A-4CD440FC45B6}"/>
              </a:ext>
            </a:extLst>
          </p:cNvPr>
          <p:cNvSpPr>
            <a:spLocks noGrp="1"/>
          </p:cNvSpPr>
          <p:nvPr>
            <p:ph idx="1"/>
          </p:nvPr>
        </p:nvSpPr>
        <p:spPr/>
        <p:txBody>
          <a:bodyPr/>
          <a:lstStyle/>
          <a:p>
            <a:r>
              <a:rPr lang="fr-FR" dirty="0"/>
              <a:t>Tout travailleur affecté à un poste présentant des risques particuliers pour sa santé, sa sécurité, celles de ses collègues bénéficie d’un suivi médical renforcé de son état de santé :</a:t>
            </a:r>
          </a:p>
          <a:p>
            <a:r>
              <a:rPr lang="fr-FR" dirty="0"/>
              <a:t>Examen médical d’aptitude par le médecin du travail préalablement à l’affectation sur le poste (qui remplace la VIP)</a:t>
            </a:r>
          </a:p>
          <a:p>
            <a:r>
              <a:rPr lang="fr-FR" dirty="0"/>
              <a:t>Le salarié est revu par le médecin du travail selon une périodicité que ce dernier détermine et qui ne peut excéder 4 ans avec une visite intermédiaire au plus tard au bout de 2 ans avec un membre de l’équipe pluridisciplinaire de santé au travail</a:t>
            </a:r>
          </a:p>
        </p:txBody>
      </p:sp>
    </p:spTree>
    <p:extLst>
      <p:ext uri="{BB962C8B-B14F-4D97-AF65-F5344CB8AC3E}">
        <p14:creationId xmlns:p14="http://schemas.microsoft.com/office/powerpoint/2010/main" val="3386283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D166D5-D893-2445-B036-3759AB4D5E24}"/>
              </a:ext>
            </a:extLst>
          </p:cNvPr>
          <p:cNvSpPr>
            <a:spLocks noGrp="1"/>
          </p:cNvSpPr>
          <p:nvPr>
            <p:ph type="title"/>
          </p:nvPr>
        </p:nvSpPr>
        <p:spPr/>
        <p:txBody>
          <a:bodyPr/>
          <a:lstStyle/>
          <a:p>
            <a:r>
              <a:rPr lang="fr-FR" dirty="0"/>
              <a:t>Visite médicale de reprise</a:t>
            </a:r>
          </a:p>
        </p:txBody>
      </p:sp>
      <p:sp>
        <p:nvSpPr>
          <p:cNvPr id="3" name="Espace réservé du contenu 2">
            <a:extLst>
              <a:ext uri="{FF2B5EF4-FFF2-40B4-BE49-F238E27FC236}">
                <a16:creationId xmlns:a16="http://schemas.microsoft.com/office/drawing/2014/main" id="{3B0D2BE7-B738-8647-8E42-ED030171ADB9}"/>
              </a:ext>
            </a:extLst>
          </p:cNvPr>
          <p:cNvSpPr>
            <a:spLocks noGrp="1"/>
          </p:cNvSpPr>
          <p:nvPr>
            <p:ph idx="1"/>
          </p:nvPr>
        </p:nvSpPr>
        <p:spPr/>
        <p:txBody>
          <a:bodyPr>
            <a:normAutofit fontScale="92500"/>
          </a:bodyPr>
          <a:lstStyle/>
          <a:p>
            <a:r>
              <a:rPr lang="fr-FR" dirty="0"/>
              <a:t>Après un congé maternité</a:t>
            </a:r>
          </a:p>
          <a:p>
            <a:r>
              <a:rPr lang="fr-FR" dirty="0"/>
              <a:t>Après une absence pour cause de maladie professionnelle</a:t>
            </a:r>
          </a:p>
          <a:p>
            <a:r>
              <a:rPr lang="fr-FR" dirty="0"/>
              <a:t>Après une absence d’au moins trente jours pour cause d’accident du travail ou de maladie ou d’accident non professionnel</a:t>
            </a:r>
          </a:p>
          <a:p>
            <a:endParaRPr lang="fr-FR" dirty="0"/>
          </a:p>
          <a:p>
            <a:r>
              <a:rPr lang="fr-FR" dirty="0"/>
              <a:t>Cet examen a pour objet de vérifier si le poste occupé par le salarié est compatible avec son état de santé, le cas échéant d’examiner les suites données par l’employeur aux propositions émises par le médecin dans le cadre d’une visite de </a:t>
            </a:r>
            <a:r>
              <a:rPr lang="fr-FR" dirty="0" err="1"/>
              <a:t>préreprise</a:t>
            </a:r>
            <a:r>
              <a:rPr lang="fr-FR" dirty="0"/>
              <a:t>, de préconiser l’aménagement ou l’adaptation du poste ou, à défaut, d’émettre un avis d’inaptitude physique</a:t>
            </a:r>
          </a:p>
        </p:txBody>
      </p:sp>
    </p:spTree>
    <p:extLst>
      <p:ext uri="{BB962C8B-B14F-4D97-AF65-F5344CB8AC3E}">
        <p14:creationId xmlns:p14="http://schemas.microsoft.com/office/powerpoint/2010/main" val="222323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3872CF-6A61-CD4E-9787-5011E738B284}"/>
              </a:ext>
            </a:extLst>
          </p:cNvPr>
          <p:cNvSpPr>
            <a:spLocks noGrp="1"/>
          </p:cNvSpPr>
          <p:nvPr>
            <p:ph type="title"/>
          </p:nvPr>
        </p:nvSpPr>
        <p:spPr/>
        <p:txBody>
          <a:bodyPr/>
          <a:lstStyle/>
          <a:p>
            <a:r>
              <a:rPr lang="fr-FR" dirty="0"/>
              <a:t>Organisation de la visite médicale de reprise</a:t>
            </a:r>
          </a:p>
        </p:txBody>
      </p:sp>
      <p:sp>
        <p:nvSpPr>
          <p:cNvPr id="3" name="Espace réservé du contenu 2">
            <a:extLst>
              <a:ext uri="{FF2B5EF4-FFF2-40B4-BE49-F238E27FC236}">
                <a16:creationId xmlns:a16="http://schemas.microsoft.com/office/drawing/2014/main" id="{6A2360BE-9389-064B-BA78-9463D2F17ADC}"/>
              </a:ext>
            </a:extLst>
          </p:cNvPr>
          <p:cNvSpPr>
            <a:spLocks noGrp="1"/>
          </p:cNvSpPr>
          <p:nvPr>
            <p:ph idx="1"/>
          </p:nvPr>
        </p:nvSpPr>
        <p:spPr/>
        <p:txBody>
          <a:bodyPr>
            <a:normAutofit fontScale="92500" lnSpcReduction="10000"/>
          </a:bodyPr>
          <a:lstStyle/>
          <a:p>
            <a:r>
              <a:rPr lang="fr-FR" dirty="0"/>
              <a:t>Dès qu’il a connaissance de la date de fin de l’arrêt de travail, l’employeur saisit le médecin du travail pour qu’il fasse passer la visite de reprise au salarié au plus tard dans les 8 jours calendaires suivant sa réintégration (</a:t>
            </a:r>
            <a:r>
              <a:rPr lang="fr-FR" dirty="0" err="1"/>
              <a:t>Cass</a:t>
            </a:r>
            <a:r>
              <a:rPr lang="fr-FR" dirty="0"/>
              <a:t> soc. 13-4-2016 n° 15-10.400)</a:t>
            </a:r>
          </a:p>
          <a:p>
            <a:r>
              <a:rPr lang="fr-FR" dirty="0"/>
              <a:t>Ce délai court à compter de la reprise effective du travail par le salarié ou de la date à laquelle il sollicite l’organisation de cet examen</a:t>
            </a:r>
          </a:p>
          <a:p>
            <a:r>
              <a:rPr lang="fr-FR" dirty="0"/>
              <a:t>Si l’arrêt de travail est immédiatement suivi d’une période de congés payés, la visite peut avoir lieu au retour effectif du salarié dans l’entreprise</a:t>
            </a:r>
          </a:p>
          <a:p>
            <a:r>
              <a:rPr lang="fr-FR" dirty="0"/>
              <a:t>Le refus réitéré du salarié de se présenter à la visite du médecin du travail peut justifier un licenciement disciplinaire (</a:t>
            </a:r>
            <a:r>
              <a:rPr lang="fr-FR" dirty="0" err="1"/>
              <a:t>Cass</a:t>
            </a:r>
            <a:r>
              <a:rPr lang="fr-FR" dirty="0"/>
              <a:t> soc. 17-10-2000 n° 98-46.334), le cas échéant pour faute grave (</a:t>
            </a:r>
            <a:r>
              <a:rPr lang="fr-FR" dirty="0" err="1"/>
              <a:t>Cass</a:t>
            </a:r>
            <a:r>
              <a:rPr lang="fr-FR" dirty="0"/>
              <a:t> soc. 29-11-2006 n° 04-47.302)</a:t>
            </a:r>
          </a:p>
          <a:p>
            <a:pPr marL="0" indent="0">
              <a:buNone/>
            </a:pPr>
            <a:endParaRPr lang="fr-FR" dirty="0"/>
          </a:p>
        </p:txBody>
      </p:sp>
    </p:spTree>
    <p:extLst>
      <p:ext uri="{BB962C8B-B14F-4D97-AF65-F5344CB8AC3E}">
        <p14:creationId xmlns:p14="http://schemas.microsoft.com/office/powerpoint/2010/main" val="2304090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B4FDB4-175C-4B40-A35A-4BF631A216BC}"/>
              </a:ext>
            </a:extLst>
          </p:cNvPr>
          <p:cNvSpPr>
            <a:spLocks noGrp="1"/>
          </p:cNvSpPr>
          <p:nvPr>
            <p:ph type="title"/>
          </p:nvPr>
        </p:nvSpPr>
        <p:spPr/>
        <p:txBody>
          <a:bodyPr/>
          <a:lstStyle/>
          <a:p>
            <a:r>
              <a:rPr lang="fr-FR" dirty="0"/>
              <a:t>Organisation de la visite de reprise (suite)</a:t>
            </a:r>
          </a:p>
        </p:txBody>
      </p:sp>
      <p:sp>
        <p:nvSpPr>
          <p:cNvPr id="3" name="Espace réservé du contenu 2">
            <a:extLst>
              <a:ext uri="{FF2B5EF4-FFF2-40B4-BE49-F238E27FC236}">
                <a16:creationId xmlns:a16="http://schemas.microsoft.com/office/drawing/2014/main" id="{5E8F38D1-3C23-494B-8875-6388F9E978E3}"/>
              </a:ext>
            </a:extLst>
          </p:cNvPr>
          <p:cNvSpPr>
            <a:spLocks noGrp="1"/>
          </p:cNvSpPr>
          <p:nvPr>
            <p:ph idx="1"/>
          </p:nvPr>
        </p:nvSpPr>
        <p:spPr/>
        <p:txBody>
          <a:bodyPr>
            <a:normAutofit fontScale="92500" lnSpcReduction="20000"/>
          </a:bodyPr>
          <a:lstStyle/>
          <a:p>
            <a:r>
              <a:rPr lang="fr-FR" dirty="0"/>
              <a:t>Le salarié peut solliciter l’organisation de la visite de reprise auprès de l’employeur</a:t>
            </a:r>
          </a:p>
          <a:p>
            <a:r>
              <a:rPr lang="fr-FR" dirty="0"/>
              <a:t>Ou directement auprès du médecin du travail à condition d’en informer l’employeur au préalable</a:t>
            </a:r>
          </a:p>
          <a:p>
            <a:r>
              <a:rPr lang="fr-FR" dirty="0"/>
              <a:t>La visite organisée à la seule initiative du médecin du travail ne constitue pas une visite de reprise</a:t>
            </a:r>
          </a:p>
          <a:p>
            <a:r>
              <a:rPr lang="fr-FR" dirty="0"/>
              <a:t>L’employeur n’a pas l’obligation d’organiser le la visite de reprise si le salarié n’a ni repris le travail ni manifesté sa volonté de le reprendre et ne sollicite pas l’organisation de cette visite</a:t>
            </a:r>
          </a:p>
          <a:p>
            <a:r>
              <a:rPr lang="fr-FR" dirty="0"/>
              <a:t>L’organisation de la visite reste obligatoire si le salarié informe l’employeur de son classement en invalidité catégorie 2 sans manifester la volonté de ne pas reprendre le travail, un tel classement étant sans incidence sur son obligation (</a:t>
            </a:r>
            <a:r>
              <a:rPr lang="fr-FR" dirty="0" err="1"/>
              <a:t>Cass</a:t>
            </a:r>
            <a:r>
              <a:rPr lang="fr-FR" dirty="0"/>
              <a:t> soc. 6-10-2015 n°13-26.052)</a:t>
            </a:r>
          </a:p>
        </p:txBody>
      </p:sp>
    </p:spTree>
    <p:extLst>
      <p:ext uri="{BB962C8B-B14F-4D97-AF65-F5344CB8AC3E}">
        <p14:creationId xmlns:p14="http://schemas.microsoft.com/office/powerpoint/2010/main" val="4186837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BA3E59-BF97-3146-B38F-07E5F22A6FCE}"/>
              </a:ext>
            </a:extLst>
          </p:cNvPr>
          <p:cNvSpPr>
            <a:spLocks noGrp="1"/>
          </p:cNvSpPr>
          <p:nvPr>
            <p:ph type="title"/>
          </p:nvPr>
        </p:nvSpPr>
        <p:spPr/>
        <p:txBody>
          <a:bodyPr/>
          <a:lstStyle/>
          <a:p>
            <a:r>
              <a:rPr lang="fr-FR" dirty="0"/>
              <a:t>Autres visites et examens</a:t>
            </a:r>
          </a:p>
        </p:txBody>
      </p:sp>
      <p:sp>
        <p:nvSpPr>
          <p:cNvPr id="3" name="Espace réservé du contenu 2">
            <a:extLst>
              <a:ext uri="{FF2B5EF4-FFF2-40B4-BE49-F238E27FC236}">
                <a16:creationId xmlns:a16="http://schemas.microsoft.com/office/drawing/2014/main" id="{A74ED2D4-A113-574F-96CE-3F79442D17FC}"/>
              </a:ext>
            </a:extLst>
          </p:cNvPr>
          <p:cNvSpPr>
            <a:spLocks noGrp="1"/>
          </p:cNvSpPr>
          <p:nvPr>
            <p:ph idx="1"/>
          </p:nvPr>
        </p:nvSpPr>
        <p:spPr/>
        <p:txBody>
          <a:bodyPr>
            <a:normAutofit fontScale="92500"/>
          </a:bodyPr>
          <a:lstStyle/>
          <a:p>
            <a:r>
              <a:rPr lang="fr-FR" dirty="0"/>
              <a:t>Visite ponctuelle : une visite médicale peut être organisée à tout moment à l’initiative du médecin du travail, du salarié ou de l’employeur. Le salarié peu notamment solliciter une telle visite s’il anticipe un risque d’inaptitude physique, afin d’engager une démarche de maintien dans l’emploi et de bénéficier d’un accompagnement</a:t>
            </a:r>
          </a:p>
          <a:p>
            <a:r>
              <a:rPr lang="fr-FR" dirty="0"/>
              <a:t>Examen complémentaire :</a:t>
            </a:r>
          </a:p>
          <a:p>
            <a:pPr lvl="1"/>
            <a:r>
              <a:rPr lang="fr-FR" dirty="0"/>
              <a:t>Le médecin peut réaliser ou prescrire les examens complémentaires nécessaires à la détermination de l’aptitude médicale et notamment au dépistage des affections comportant une contre-indication au poste de travail ou au dépistage des maladies à caractère professionnel ou de celles dangereuses pour l’entourage (ces examens sont selon le cas à la charge de l’employeur ou du service interentreprises)</a:t>
            </a:r>
          </a:p>
        </p:txBody>
      </p:sp>
    </p:spTree>
    <p:extLst>
      <p:ext uri="{BB962C8B-B14F-4D97-AF65-F5344CB8AC3E}">
        <p14:creationId xmlns:p14="http://schemas.microsoft.com/office/powerpoint/2010/main" val="4266690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5380B2-B604-B043-8AE3-94935E68A50C}"/>
              </a:ext>
            </a:extLst>
          </p:cNvPr>
          <p:cNvSpPr>
            <a:spLocks noGrp="1"/>
          </p:cNvSpPr>
          <p:nvPr>
            <p:ph type="title"/>
          </p:nvPr>
        </p:nvSpPr>
        <p:spPr/>
        <p:txBody>
          <a:bodyPr/>
          <a:lstStyle/>
          <a:p>
            <a:r>
              <a:rPr lang="fr-FR" dirty="0"/>
              <a:t>Autres visites et examens (suite)</a:t>
            </a:r>
          </a:p>
        </p:txBody>
      </p:sp>
      <p:sp>
        <p:nvSpPr>
          <p:cNvPr id="3" name="Espace réservé du contenu 2">
            <a:extLst>
              <a:ext uri="{FF2B5EF4-FFF2-40B4-BE49-F238E27FC236}">
                <a16:creationId xmlns:a16="http://schemas.microsoft.com/office/drawing/2014/main" id="{6633ECEC-0A4C-3346-8FAA-ADA14DF99E17}"/>
              </a:ext>
            </a:extLst>
          </p:cNvPr>
          <p:cNvSpPr>
            <a:spLocks noGrp="1"/>
          </p:cNvSpPr>
          <p:nvPr>
            <p:ph idx="1"/>
          </p:nvPr>
        </p:nvSpPr>
        <p:spPr/>
        <p:txBody>
          <a:bodyPr>
            <a:normAutofit lnSpcReduction="10000"/>
          </a:bodyPr>
          <a:lstStyle/>
          <a:p>
            <a:r>
              <a:rPr lang="fr-FR" dirty="0"/>
              <a:t>Visite médicale de </a:t>
            </a:r>
            <a:r>
              <a:rPr lang="fr-FR" dirty="0" err="1"/>
              <a:t>préreprise</a:t>
            </a:r>
            <a:r>
              <a:rPr lang="fr-FR" dirty="0"/>
              <a:t> :</a:t>
            </a:r>
          </a:p>
          <a:p>
            <a:pPr lvl="1"/>
            <a:r>
              <a:rPr lang="fr-FR" dirty="0"/>
              <a:t>Le salarié en arrêt de travail depuis plus de 3 mois peut bénéficier d’un examen médical complémentaire pratiqué par le médecin du travail en vue de préparer son retour à l’emploi</a:t>
            </a:r>
          </a:p>
          <a:p>
            <a:pPr lvl="1"/>
            <a:r>
              <a:rPr lang="fr-FR" dirty="0"/>
              <a:t>Cette visite de </a:t>
            </a:r>
            <a:r>
              <a:rPr lang="fr-FR" dirty="0" err="1"/>
              <a:t>préreprise</a:t>
            </a:r>
            <a:r>
              <a:rPr lang="fr-FR" dirty="0"/>
              <a:t> ne dispense pas l’employeur de son obligation d’organiser la visite de reprise à l’issue de l’arrêt de travail</a:t>
            </a:r>
          </a:p>
          <a:p>
            <a:pPr lvl="1"/>
            <a:r>
              <a:rPr lang="fr-FR" dirty="0"/>
              <a:t>La visite de </a:t>
            </a:r>
            <a:r>
              <a:rPr lang="fr-FR" dirty="0" err="1"/>
              <a:t>préreprise</a:t>
            </a:r>
            <a:r>
              <a:rPr lang="fr-FR" dirty="0"/>
              <a:t> est organisée à la demande du salarié, du médecin-conseil de la Sécurité Sociale ou du médecin traitant.</a:t>
            </a:r>
          </a:p>
          <a:p>
            <a:r>
              <a:rPr lang="fr-FR" dirty="0"/>
              <a:t>À l’issue de cette visite de </a:t>
            </a:r>
            <a:r>
              <a:rPr lang="fr-FR" dirty="0" err="1"/>
              <a:t>préreprise</a:t>
            </a:r>
            <a:r>
              <a:rPr lang="fr-FR" dirty="0"/>
              <a:t>, le médecin du travail peut recommander un aménagement de poste, une formation ou un reclassement. Sauf opposition du salarié, il en informe l’employeur ou le médecin-conseil</a:t>
            </a:r>
          </a:p>
        </p:txBody>
      </p:sp>
    </p:spTree>
    <p:extLst>
      <p:ext uri="{BB962C8B-B14F-4D97-AF65-F5344CB8AC3E}">
        <p14:creationId xmlns:p14="http://schemas.microsoft.com/office/powerpoint/2010/main" val="1465516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6A71B1-6B61-CE49-84F0-FA3AD12D5911}"/>
              </a:ext>
            </a:extLst>
          </p:cNvPr>
          <p:cNvSpPr>
            <a:spLocks noGrp="1"/>
          </p:cNvSpPr>
          <p:nvPr>
            <p:ph type="title"/>
          </p:nvPr>
        </p:nvSpPr>
        <p:spPr/>
        <p:txBody>
          <a:bodyPr/>
          <a:lstStyle/>
          <a:p>
            <a:r>
              <a:rPr lang="fr-FR" dirty="0"/>
              <a:t>Avis médical</a:t>
            </a:r>
          </a:p>
        </p:txBody>
      </p:sp>
      <p:sp>
        <p:nvSpPr>
          <p:cNvPr id="3" name="Espace réservé du contenu 2">
            <a:extLst>
              <a:ext uri="{FF2B5EF4-FFF2-40B4-BE49-F238E27FC236}">
                <a16:creationId xmlns:a16="http://schemas.microsoft.com/office/drawing/2014/main" id="{F5FABE37-9399-8542-AD9D-EEFB9F757A7B}"/>
              </a:ext>
            </a:extLst>
          </p:cNvPr>
          <p:cNvSpPr>
            <a:spLocks noGrp="1"/>
          </p:cNvSpPr>
          <p:nvPr>
            <p:ph idx="1"/>
          </p:nvPr>
        </p:nvSpPr>
        <p:spPr/>
        <p:txBody>
          <a:bodyPr/>
          <a:lstStyle/>
          <a:p>
            <a:r>
              <a:rPr lang="fr-FR" dirty="0"/>
              <a:t>Avis d’aptitude </a:t>
            </a:r>
          </a:p>
          <a:p>
            <a:pPr lvl="1"/>
            <a:r>
              <a:rPr lang="fr-FR" dirty="0"/>
              <a:t>Le médecin déclare le salarié apte à occuper ou à reprendre son emploi après un arrêt de travail s’il constate que son état de santé lui permet de d’être affecté ou réintégré sur son poste, si nécessaire après la mise en œuvre de mesures individuelles d’aménagement de poste ou de temps de travail.</a:t>
            </a:r>
          </a:p>
          <a:p>
            <a:pPr lvl="1"/>
            <a:r>
              <a:rPr lang="fr-FR" dirty="0"/>
              <a:t>L’employeur doit prendre en compte l’avis du médecin du travail, ainsi que ses indications ou propositions, sous peine de manquement à son obligation de sécurité.</a:t>
            </a:r>
          </a:p>
          <a:p>
            <a:pPr lvl="1"/>
            <a:r>
              <a:rPr lang="fr-FR" dirty="0"/>
              <a:t>S’il refuse de les appliquer, il doit faire connaître par écrit au médecin du travail ses arguments ou saisir le Conseil de prud’hommes</a:t>
            </a:r>
          </a:p>
          <a:p>
            <a:pPr marL="457200" lvl="1" indent="0">
              <a:buNone/>
            </a:pPr>
            <a:endParaRPr lang="fr-FR" dirty="0"/>
          </a:p>
        </p:txBody>
      </p:sp>
    </p:spTree>
    <p:extLst>
      <p:ext uri="{BB962C8B-B14F-4D97-AF65-F5344CB8AC3E}">
        <p14:creationId xmlns:p14="http://schemas.microsoft.com/office/powerpoint/2010/main" val="3471363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88BAAD-80DD-D449-A692-8C3FF9EE726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964D958-4C74-8547-8B9D-8197C8F36379}"/>
              </a:ext>
            </a:extLst>
          </p:cNvPr>
          <p:cNvSpPr>
            <a:spLocks noGrp="1"/>
          </p:cNvSpPr>
          <p:nvPr>
            <p:ph idx="1"/>
          </p:nvPr>
        </p:nvSpPr>
        <p:spPr>
          <a:xfrm>
            <a:off x="838200" y="752354"/>
            <a:ext cx="10515600" cy="5424609"/>
          </a:xfrm>
        </p:spPr>
        <p:txBody>
          <a:bodyPr>
            <a:normAutofit/>
          </a:bodyPr>
          <a:lstStyle/>
          <a:p>
            <a:r>
              <a:rPr lang="fr-FR" dirty="0"/>
              <a:t>Avis d’inaptitude médicale : </a:t>
            </a:r>
          </a:p>
          <a:p>
            <a:pPr lvl="1"/>
            <a:r>
              <a:rPr lang="fr-FR" dirty="0"/>
              <a:t>Le médecin du travail peut conclure à l’inaptitude physique s’il constate qu’aucune mesure d’aménagement, d’adaptation  ou de transformation du poste occupé n’est possible, et que l’état de santé du salarié justifie un changement d’emploi.</a:t>
            </a:r>
          </a:p>
          <a:p>
            <a:pPr lvl="1"/>
            <a:r>
              <a:rPr lang="fr-FR" dirty="0"/>
              <a:t>L’avis d’inaptitude est éclairé par des conclusions écrites, assorties d’indications sur le reclassement du salarié.</a:t>
            </a:r>
          </a:p>
          <a:p>
            <a:pPr lvl="1"/>
            <a:r>
              <a:rPr lang="fr-FR" dirty="0"/>
              <a:t>Le médecin du travail peut y indiquer que tout maintien du salarié dans un emploi serait gravement préjudiciable à sa santé ou que son état de santé fait obstacle à tout reclassement dans un emploi.</a:t>
            </a:r>
          </a:p>
          <a:p>
            <a:pPr lvl="1"/>
            <a:r>
              <a:rPr lang="fr-FR" dirty="0"/>
              <a:t>S’il estime qu’un second examen médical est nécessaire, le médecin du travail reçoit à nouveau le salarié dans un délai maximal de 15 jours après le premier examen.</a:t>
            </a:r>
          </a:p>
          <a:p>
            <a:pPr lvl="1"/>
            <a:r>
              <a:rPr lang="fr-FR" dirty="0"/>
              <a:t>Les motifs de l’avis du médecin du travail sont consignés sur l’avis d’inaptitude physique transmis à l’employeur et au salarié.</a:t>
            </a:r>
          </a:p>
        </p:txBody>
      </p:sp>
    </p:spTree>
    <p:extLst>
      <p:ext uri="{BB962C8B-B14F-4D97-AF65-F5344CB8AC3E}">
        <p14:creationId xmlns:p14="http://schemas.microsoft.com/office/powerpoint/2010/main" val="4293398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905592-3624-214A-91E1-CF0251EBA18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89F5AAA-BF1A-D248-B608-B5570600CBC3}"/>
              </a:ext>
            </a:extLst>
          </p:cNvPr>
          <p:cNvSpPr>
            <a:spLocks noGrp="1"/>
          </p:cNvSpPr>
          <p:nvPr>
            <p:ph idx="1"/>
          </p:nvPr>
        </p:nvSpPr>
        <p:spPr/>
        <p:txBody>
          <a:bodyPr/>
          <a:lstStyle/>
          <a:p>
            <a:r>
              <a:rPr lang="fr-FR" dirty="0"/>
              <a:t>Inaptitude d’origine professionnelle</a:t>
            </a:r>
          </a:p>
          <a:p>
            <a:endParaRPr lang="fr-FR" dirty="0"/>
          </a:p>
          <a:p>
            <a:r>
              <a:rPr lang="fr-FR" dirty="0"/>
              <a:t>Inaptitude d’origine extra professionnelle</a:t>
            </a:r>
          </a:p>
          <a:p>
            <a:endParaRPr lang="fr-FR" dirty="0"/>
          </a:p>
          <a:p>
            <a:r>
              <a:rPr lang="fr-FR" dirty="0"/>
              <a:t>Le contentieux de l’inaptitude</a:t>
            </a:r>
          </a:p>
        </p:txBody>
      </p:sp>
    </p:spTree>
    <p:extLst>
      <p:ext uri="{BB962C8B-B14F-4D97-AF65-F5344CB8AC3E}">
        <p14:creationId xmlns:p14="http://schemas.microsoft.com/office/powerpoint/2010/main" val="557846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3D5378-D4DC-364B-ABE8-548234BA85B3}"/>
              </a:ext>
            </a:extLst>
          </p:cNvPr>
          <p:cNvSpPr>
            <a:spLocks noGrp="1"/>
          </p:cNvSpPr>
          <p:nvPr>
            <p:ph type="title"/>
          </p:nvPr>
        </p:nvSpPr>
        <p:spPr/>
        <p:txBody>
          <a:bodyPr/>
          <a:lstStyle/>
          <a:p>
            <a:r>
              <a:rPr lang="fr-FR" dirty="0"/>
              <a:t>Recours contre l’avis du médecin du travail</a:t>
            </a:r>
          </a:p>
        </p:txBody>
      </p:sp>
      <p:sp>
        <p:nvSpPr>
          <p:cNvPr id="3" name="Espace réservé du contenu 2">
            <a:extLst>
              <a:ext uri="{FF2B5EF4-FFF2-40B4-BE49-F238E27FC236}">
                <a16:creationId xmlns:a16="http://schemas.microsoft.com/office/drawing/2014/main" id="{A54E00A9-0C37-7441-AB74-19975A04095A}"/>
              </a:ext>
            </a:extLst>
          </p:cNvPr>
          <p:cNvSpPr>
            <a:spLocks noGrp="1"/>
          </p:cNvSpPr>
          <p:nvPr>
            <p:ph idx="1"/>
          </p:nvPr>
        </p:nvSpPr>
        <p:spPr/>
        <p:txBody>
          <a:bodyPr>
            <a:normAutofit lnSpcReduction="10000"/>
          </a:bodyPr>
          <a:lstStyle/>
          <a:p>
            <a:r>
              <a:rPr lang="fr-FR" dirty="0"/>
              <a:t>L’employeur ou le salarié peut exercer un recours contre les avis, propositions, conclusions écrites ou indications émis par le médecin du travail et reposant sur des éléments de nature médicale devant le conseil de prud’hommes saisi en la forme des référé dans un délai de 15 jours à compter de leur notification.</a:t>
            </a:r>
          </a:p>
          <a:p>
            <a:r>
              <a:rPr lang="fr-FR" dirty="0"/>
              <a:t>L’employeur en informe le médecin du travail qui n’est pas partie à l’instance.</a:t>
            </a:r>
          </a:p>
          <a:p>
            <a:r>
              <a:rPr lang="fr-FR" dirty="0"/>
              <a:t>La formation de référé du CPH peut confier une mission d’expertise au médecin inspecteur du travail. Les honoraires et frais liés à cette mesure d’instruction sont fixés à 200 € consignés auprès de la Caisse des Dépôts et Consignations.</a:t>
            </a:r>
          </a:p>
        </p:txBody>
      </p:sp>
    </p:spTree>
    <p:extLst>
      <p:ext uri="{BB962C8B-B14F-4D97-AF65-F5344CB8AC3E}">
        <p14:creationId xmlns:p14="http://schemas.microsoft.com/office/powerpoint/2010/main" val="3535017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43D134-BD9A-AB41-86B1-B27191F9D00A}"/>
              </a:ext>
            </a:extLst>
          </p:cNvPr>
          <p:cNvSpPr>
            <a:spLocks noGrp="1"/>
          </p:cNvSpPr>
          <p:nvPr>
            <p:ph type="title"/>
          </p:nvPr>
        </p:nvSpPr>
        <p:spPr/>
        <p:txBody>
          <a:bodyPr/>
          <a:lstStyle/>
          <a:p>
            <a:r>
              <a:rPr lang="fr-FR" dirty="0"/>
              <a:t>Décision du CPH</a:t>
            </a:r>
          </a:p>
        </p:txBody>
      </p:sp>
      <p:sp>
        <p:nvSpPr>
          <p:cNvPr id="3" name="Espace réservé du contenu 2">
            <a:extLst>
              <a:ext uri="{FF2B5EF4-FFF2-40B4-BE49-F238E27FC236}">
                <a16:creationId xmlns:a16="http://schemas.microsoft.com/office/drawing/2014/main" id="{D42E1FE4-AB88-5E47-A3A3-86A80F4ECC6A}"/>
              </a:ext>
            </a:extLst>
          </p:cNvPr>
          <p:cNvSpPr>
            <a:spLocks noGrp="1"/>
          </p:cNvSpPr>
          <p:nvPr>
            <p:ph idx="1"/>
          </p:nvPr>
        </p:nvSpPr>
        <p:spPr/>
        <p:txBody>
          <a:bodyPr>
            <a:normAutofit fontScale="92500" lnSpcReduction="10000"/>
          </a:bodyPr>
          <a:lstStyle/>
          <a:p>
            <a:r>
              <a:rPr lang="fr-FR" dirty="0"/>
              <a:t>Le CPH, dont la décision se substitue à l’avis du médecin du travail, statue en la forme des référés, c’est-à-dire qu’il prend une décision au fond sous forme d’ordonnance exécutoire à titre provisoire et ayant l’autorité de la chose jugée.</a:t>
            </a:r>
          </a:p>
          <a:p>
            <a:r>
              <a:rPr lang="fr-FR" dirty="0"/>
              <a:t>La contestation d’un avis d’aptitude n’impliquant pas la suspension du contrat de travail, l’employeur ne peut pas s’opposer à la reprise du travail par le salarié.</a:t>
            </a:r>
          </a:p>
          <a:p>
            <a:r>
              <a:rPr lang="fr-FR" dirty="0"/>
              <a:t>Le salarié peut contester son licenciement même après la prise d’effet de son licenciement.</a:t>
            </a:r>
          </a:p>
          <a:p>
            <a:r>
              <a:rPr lang="fr-FR" dirty="0"/>
              <a:t>S’il le fait avant, sa contestation ne suspend pas le délai d’un mois à l’issue duquel l’employeur doit reprendre le versement de la rémunération du salarié</a:t>
            </a:r>
          </a:p>
          <a:p>
            <a:pPr marL="0" indent="0">
              <a:buNone/>
            </a:pPr>
            <a:endParaRPr lang="fr-FR" dirty="0"/>
          </a:p>
        </p:txBody>
      </p:sp>
    </p:spTree>
    <p:extLst>
      <p:ext uri="{BB962C8B-B14F-4D97-AF65-F5344CB8AC3E}">
        <p14:creationId xmlns:p14="http://schemas.microsoft.com/office/powerpoint/2010/main" val="1945551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3AFE95-1E7C-0348-90C4-DC3A5BB742C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D16C5F3-0D54-5E40-BEE7-B723E511F3A6}"/>
              </a:ext>
            </a:extLst>
          </p:cNvPr>
          <p:cNvSpPr>
            <a:spLocks noGrp="1"/>
          </p:cNvSpPr>
          <p:nvPr>
            <p:ph idx="1"/>
          </p:nvPr>
        </p:nvSpPr>
        <p:spPr/>
        <p:txBody>
          <a:bodyPr/>
          <a:lstStyle/>
          <a:p>
            <a:r>
              <a:rPr lang="fr-FR" dirty="0"/>
              <a:t>L’employeur peut procéder au licenciement d’un salarié inapte sans attendre l’issue du recours (</a:t>
            </a:r>
            <a:r>
              <a:rPr lang="fr-FR" dirty="0" err="1"/>
              <a:t>Cass</a:t>
            </a:r>
            <a:r>
              <a:rPr lang="fr-FR" dirty="0"/>
              <a:t> soc. 8-4-2004 n° 01-45.693)</a:t>
            </a:r>
          </a:p>
        </p:txBody>
      </p:sp>
    </p:spTree>
    <p:extLst>
      <p:ext uri="{BB962C8B-B14F-4D97-AF65-F5344CB8AC3E}">
        <p14:creationId xmlns:p14="http://schemas.microsoft.com/office/powerpoint/2010/main" val="3538398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711559-4FA2-2741-9F71-89555D8CAB4B}"/>
              </a:ext>
            </a:extLst>
          </p:cNvPr>
          <p:cNvSpPr>
            <a:spLocks noGrp="1"/>
          </p:cNvSpPr>
          <p:nvPr>
            <p:ph type="title"/>
          </p:nvPr>
        </p:nvSpPr>
        <p:spPr/>
        <p:txBody>
          <a:bodyPr/>
          <a:lstStyle/>
          <a:p>
            <a:r>
              <a:rPr lang="fr-FR" dirty="0"/>
              <a:t>Obligations de l’employeur consécutives à une inaptitude physique</a:t>
            </a:r>
          </a:p>
        </p:txBody>
      </p:sp>
      <p:sp>
        <p:nvSpPr>
          <p:cNvPr id="3" name="Espace réservé du contenu 2">
            <a:extLst>
              <a:ext uri="{FF2B5EF4-FFF2-40B4-BE49-F238E27FC236}">
                <a16:creationId xmlns:a16="http://schemas.microsoft.com/office/drawing/2014/main" id="{98C88BE4-F7B2-3E47-8808-D573CA7B67A3}"/>
              </a:ext>
            </a:extLst>
          </p:cNvPr>
          <p:cNvSpPr>
            <a:spLocks noGrp="1"/>
          </p:cNvSpPr>
          <p:nvPr>
            <p:ph idx="1"/>
          </p:nvPr>
        </p:nvSpPr>
        <p:spPr/>
        <p:txBody>
          <a:bodyPr>
            <a:normAutofit fontScale="92500" lnSpcReduction="10000"/>
          </a:bodyPr>
          <a:lstStyle/>
          <a:p>
            <a:r>
              <a:rPr lang="fr-FR" dirty="0"/>
              <a:t>1/ Obligation de reclassement</a:t>
            </a:r>
          </a:p>
          <a:p>
            <a:pPr lvl="1"/>
            <a:r>
              <a:rPr lang="fr-FR" dirty="0"/>
              <a:t>Sauf dispense expresse du médecin du travail, l’employeur doit chercher à reclasser le salarié dans un emploi adapté à ses nouvelles capacités</a:t>
            </a:r>
          </a:p>
          <a:p>
            <a:pPr lvl="1"/>
            <a:r>
              <a:rPr lang="fr-FR" dirty="0"/>
              <a:t>Il s’agit d’une obligation d’ordre public et les parties ne peuvent pas y déroger en rompant le contrat de travail d’un commun accord</a:t>
            </a:r>
          </a:p>
          <a:p>
            <a:pPr lvl="1"/>
            <a:r>
              <a:rPr lang="fr-FR" dirty="0"/>
              <a:t>La recherche d’un reclassement s’impose à l’employeur même si le salarié est en CDD, en période d’essai, classé en invalidité 2° catégorie ou si l’inaptitude résulte d’un accident du travail ou d’une maladie professionnelle survenu au service d’un autre employeur</a:t>
            </a:r>
          </a:p>
          <a:p>
            <a:pPr lvl="1"/>
            <a:r>
              <a:rPr lang="fr-FR" dirty="0"/>
              <a:t>Le fait que le salarié manifeste son intention de ne pas reprendre son emploi n’exonère pas non plus son employeur de son obligation de reclassement</a:t>
            </a:r>
          </a:p>
          <a:p>
            <a:pPr lvl="1"/>
            <a:r>
              <a:rPr lang="fr-FR" dirty="0"/>
              <a:t>De même si le salarié est compris dans un licenciement économique</a:t>
            </a:r>
          </a:p>
          <a:p>
            <a:pPr lvl="1"/>
            <a:r>
              <a:rPr lang="fr-FR" dirty="0"/>
              <a:t>Sauf impossibilité résultant de la cessation d’activité d’une entreprise n’appartenant pas à un groupe</a:t>
            </a:r>
          </a:p>
          <a:p>
            <a:pPr lvl="1"/>
            <a:endParaRPr lang="fr-FR" dirty="0"/>
          </a:p>
        </p:txBody>
      </p:sp>
    </p:spTree>
    <p:extLst>
      <p:ext uri="{BB962C8B-B14F-4D97-AF65-F5344CB8AC3E}">
        <p14:creationId xmlns:p14="http://schemas.microsoft.com/office/powerpoint/2010/main" val="3180761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A6EE0C-A910-E142-955C-18E089BE909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687DAEE-A8C9-FB4A-9691-F3537016E5E6}"/>
              </a:ext>
            </a:extLst>
          </p:cNvPr>
          <p:cNvSpPr>
            <a:spLocks noGrp="1"/>
          </p:cNvSpPr>
          <p:nvPr>
            <p:ph idx="1"/>
          </p:nvPr>
        </p:nvSpPr>
        <p:spPr/>
        <p:txBody>
          <a:bodyPr/>
          <a:lstStyle/>
          <a:p>
            <a:r>
              <a:rPr lang="fr-FR" dirty="0"/>
              <a:t>La recherche de reclassement n’est pas enfermée dans le délai d’un mois de la reprise du salaire par l’employeur</a:t>
            </a:r>
          </a:p>
          <a:p>
            <a:r>
              <a:rPr lang="fr-FR" dirty="0"/>
              <a:t>L’obligation de reclassement s’impose que l’inaptitude soit temporaire ou définitive, même en cas d’avis d’inaptitude à tout emploi dans l’entreprise (</a:t>
            </a:r>
            <a:r>
              <a:rPr lang="fr-FR" dirty="0" err="1"/>
              <a:t>Cass</a:t>
            </a:r>
            <a:r>
              <a:rPr lang="fr-FR" dirty="0"/>
              <a:t> soc. 9-7-2008 n° 07-41.318)</a:t>
            </a:r>
          </a:p>
          <a:p>
            <a:r>
              <a:rPr lang="fr-FR" dirty="0"/>
              <a:t>L’employeur doit donc solliciter l’avis du médecin du travail y-compris en cas d’avis d’inaptitude à tout emploi dans l’entreprise</a:t>
            </a:r>
          </a:p>
        </p:txBody>
      </p:sp>
    </p:spTree>
    <p:extLst>
      <p:ext uri="{BB962C8B-B14F-4D97-AF65-F5344CB8AC3E}">
        <p14:creationId xmlns:p14="http://schemas.microsoft.com/office/powerpoint/2010/main" val="2128256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6AE8B2-9A86-A54E-AC00-BC6F5680CE54}"/>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4631BE76-D980-E441-8F6E-3BB3A38B5485}"/>
              </a:ext>
            </a:extLst>
          </p:cNvPr>
          <p:cNvSpPr>
            <a:spLocks noGrp="1"/>
          </p:cNvSpPr>
          <p:nvPr>
            <p:ph idx="1"/>
          </p:nvPr>
        </p:nvSpPr>
        <p:spPr/>
        <p:txBody>
          <a:bodyPr/>
          <a:lstStyle/>
          <a:p>
            <a:r>
              <a:rPr lang="fr-FR" dirty="0"/>
              <a:t>2/ L’employeur doit consulter le CSE sur les possibilités de reclassement du salarié</a:t>
            </a:r>
          </a:p>
          <a:p>
            <a:r>
              <a:rPr lang="fr-FR" dirty="0"/>
              <a:t>Ni l’impossibilité de reclasser le salarié, ni le caractère temporaire de l’inaptitude n’exonère l’employeur de consulter le CSE</a:t>
            </a:r>
          </a:p>
          <a:p>
            <a:r>
              <a:rPr lang="fr-FR" dirty="0"/>
              <a:t>Le défaut de consultation ou une consultation irrégulière est constitutive d’un licenciement abusif</a:t>
            </a:r>
          </a:p>
          <a:p>
            <a:r>
              <a:rPr lang="fr-FR" dirty="0"/>
              <a:t>De même si l’employeur n’a pas mis en place le CSE ou ne produit pas de PV de carence</a:t>
            </a:r>
          </a:p>
          <a:p>
            <a:endParaRPr lang="fr-FR" dirty="0"/>
          </a:p>
          <a:p>
            <a:pPr marL="0" indent="0">
              <a:buNone/>
            </a:pPr>
            <a:endParaRPr lang="fr-FR" dirty="0"/>
          </a:p>
        </p:txBody>
      </p:sp>
    </p:spTree>
    <p:extLst>
      <p:ext uri="{BB962C8B-B14F-4D97-AF65-F5344CB8AC3E}">
        <p14:creationId xmlns:p14="http://schemas.microsoft.com/office/powerpoint/2010/main" val="1411203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788D69-45A6-884B-B41A-8E0356588C6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FFE88CC-3608-9B4A-B4C9-9B902275DFA9}"/>
              </a:ext>
            </a:extLst>
          </p:cNvPr>
          <p:cNvSpPr>
            <a:spLocks noGrp="1"/>
          </p:cNvSpPr>
          <p:nvPr>
            <p:ph idx="1"/>
          </p:nvPr>
        </p:nvSpPr>
        <p:spPr/>
        <p:txBody>
          <a:bodyPr>
            <a:normAutofit fontScale="92500"/>
          </a:bodyPr>
          <a:lstStyle/>
          <a:p>
            <a:r>
              <a:rPr lang="fr-FR" dirty="0"/>
              <a:t>Pour être valable la consultation du CSE doit intervenir après la constatation régulière de l’inaptitude et avant la proposition d’un poste au salarié ou avant l’engagement de la procédure de licenciement</a:t>
            </a:r>
          </a:p>
          <a:p>
            <a:r>
              <a:rPr lang="fr-FR" dirty="0"/>
              <a:t>L’employeur doit fournir au CSE toutes les informations nécessaires sur le reclassement, telles que par exemple les conclusions du médecin du travail</a:t>
            </a:r>
          </a:p>
          <a:p>
            <a:r>
              <a:rPr lang="fr-FR" dirty="0"/>
              <a:t>L’avis du CSE doit guider l’employeur dans sa recherche d’un poste adapté aux capacités du salarié</a:t>
            </a:r>
          </a:p>
          <a:p>
            <a:r>
              <a:rPr lang="fr-FR" dirty="0"/>
              <a:t>Néanmoins le fait qu’il conclue à l’absence de possibilité de reclassement ne libère pas l’employeur de son obligation de recherche</a:t>
            </a:r>
          </a:p>
        </p:txBody>
      </p:sp>
    </p:spTree>
    <p:extLst>
      <p:ext uri="{BB962C8B-B14F-4D97-AF65-F5344CB8AC3E}">
        <p14:creationId xmlns:p14="http://schemas.microsoft.com/office/powerpoint/2010/main" val="2413525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112E52-1AD7-2742-B470-4426EFFAFA2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E4EC658-D324-4745-8140-770343842FFD}"/>
              </a:ext>
            </a:extLst>
          </p:cNvPr>
          <p:cNvSpPr>
            <a:spLocks noGrp="1"/>
          </p:cNvSpPr>
          <p:nvPr>
            <p:ph idx="1"/>
          </p:nvPr>
        </p:nvSpPr>
        <p:spPr>
          <a:xfrm>
            <a:off x="838200" y="830202"/>
            <a:ext cx="10515600" cy="5258081"/>
          </a:xfrm>
        </p:spPr>
        <p:txBody>
          <a:bodyPr/>
          <a:lstStyle/>
          <a:p>
            <a:r>
              <a:rPr lang="fr-FR" dirty="0"/>
              <a:t>3/ Emploi de reclassement</a:t>
            </a:r>
          </a:p>
          <a:p>
            <a:r>
              <a:rPr lang="fr-FR" dirty="0"/>
              <a:t>L’employeur doit proposer au salarié un emploi approprié à ses capacités compte tenu des conclusions écrites du médecin du travail et des dernières indications en date qu’il formule</a:t>
            </a:r>
          </a:p>
          <a:p>
            <a:r>
              <a:rPr lang="fr-FR" dirty="0"/>
              <a:t>L’emploi de reclassement est aussi comparable que possible à l’emploi précédemment occupé au besoin par la mise en œuvre de mesures telles que mutation, aménagements, adaptations ou transformations de postes existants ou aménagement du temps de travail</a:t>
            </a:r>
          </a:p>
          <a:p>
            <a:r>
              <a:rPr lang="fr-FR" dirty="0"/>
              <a:t>Si le seul emploi disponible emporte une modification du contrat de travail, il doit être proposé au salarié</a:t>
            </a:r>
          </a:p>
          <a:p>
            <a:r>
              <a:rPr lang="fr-FR" dirty="0"/>
              <a:t>L’employeur n’a pas à procurer au salarié la formation initiale qui lui fait défaut</a:t>
            </a:r>
          </a:p>
          <a:p>
            <a:endParaRPr lang="fr-FR" dirty="0"/>
          </a:p>
        </p:txBody>
      </p:sp>
    </p:spTree>
    <p:extLst>
      <p:ext uri="{BB962C8B-B14F-4D97-AF65-F5344CB8AC3E}">
        <p14:creationId xmlns:p14="http://schemas.microsoft.com/office/powerpoint/2010/main" val="3547222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F6EF0A-A39E-7A46-B218-73399310533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C34B685-2352-AE4B-A01A-60A88C4DC45A}"/>
              </a:ext>
            </a:extLst>
          </p:cNvPr>
          <p:cNvSpPr>
            <a:spLocks noGrp="1"/>
          </p:cNvSpPr>
          <p:nvPr>
            <p:ph idx="1"/>
          </p:nvPr>
        </p:nvSpPr>
        <p:spPr/>
        <p:txBody>
          <a:bodyPr/>
          <a:lstStyle/>
          <a:p>
            <a:r>
              <a:rPr lang="fr-FR" dirty="0"/>
              <a:t>4/ Périmètre de la recherche</a:t>
            </a:r>
          </a:p>
          <a:p>
            <a:r>
              <a:rPr lang="fr-FR" dirty="0"/>
              <a:t>Le reclassement doit être recherché parmi les emplois disponibles y-compris ceux pourvus par voie de CDD</a:t>
            </a:r>
          </a:p>
          <a:p>
            <a:r>
              <a:rPr lang="fr-FR" dirty="0"/>
              <a:t>Mais l’employeur ne peut pas imposer à un autre salarié une modification de contrat de travail afin de libérer son poste</a:t>
            </a:r>
          </a:p>
          <a:p>
            <a:r>
              <a:rPr lang="fr-FR" dirty="0"/>
              <a:t>Il n’est pas tenu non plus de créer un nouveau poste</a:t>
            </a:r>
          </a:p>
          <a:p>
            <a:r>
              <a:rPr lang="fr-FR" dirty="0"/>
              <a:t>Si l’entreprise appartient à un groupe la recherche doit se faire dans les filiales françaises</a:t>
            </a:r>
          </a:p>
        </p:txBody>
      </p:sp>
    </p:spTree>
    <p:extLst>
      <p:ext uri="{BB962C8B-B14F-4D97-AF65-F5344CB8AC3E}">
        <p14:creationId xmlns:p14="http://schemas.microsoft.com/office/powerpoint/2010/main" val="4022162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0199EC-5C61-C94C-BEC6-2582125D185C}"/>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BBFA05B2-CCC0-FD4E-B608-C0D12C0ADF78}"/>
              </a:ext>
            </a:extLst>
          </p:cNvPr>
          <p:cNvSpPr>
            <a:spLocks noGrp="1"/>
          </p:cNvSpPr>
          <p:nvPr>
            <p:ph idx="1"/>
          </p:nvPr>
        </p:nvSpPr>
        <p:spPr/>
        <p:txBody>
          <a:bodyPr/>
          <a:lstStyle/>
          <a:p>
            <a:r>
              <a:rPr lang="fr-FR" dirty="0"/>
              <a:t>5/ Proposition de poste</a:t>
            </a:r>
          </a:p>
          <a:p>
            <a:r>
              <a:rPr lang="fr-FR" dirty="0"/>
              <a:t>L’écrit est recommandé et la proposition de poste doit être la plus précise possible sur la qualification, le salaire et les horaires de travail</a:t>
            </a:r>
          </a:p>
          <a:p>
            <a:r>
              <a:rPr lang="fr-FR" dirty="0"/>
              <a:t>Le refus du salarié du poste de reclassement proposé n’implique pas à lui seul le respect par l’employeur de son obligation</a:t>
            </a:r>
          </a:p>
          <a:p>
            <a:r>
              <a:rPr lang="fr-FR" dirty="0"/>
              <a:t>Il ne constitue pas un motif réel et sérieux de licenciement</a:t>
            </a:r>
          </a:p>
          <a:p>
            <a:r>
              <a:rPr lang="fr-FR" dirty="0"/>
              <a:t>L’employeur doit en tirer les conséquences en lui proposant un nouveau poste de reclassement ou en procédant à son licenciement ou à la rupture anticipée de son CDD</a:t>
            </a:r>
          </a:p>
        </p:txBody>
      </p:sp>
    </p:spTree>
    <p:extLst>
      <p:ext uri="{BB962C8B-B14F-4D97-AF65-F5344CB8AC3E}">
        <p14:creationId xmlns:p14="http://schemas.microsoft.com/office/powerpoint/2010/main" val="267395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91A43-DA3A-BD45-B989-745BC7A4BE06}"/>
              </a:ext>
            </a:extLst>
          </p:cNvPr>
          <p:cNvSpPr>
            <a:spLocks noGrp="1"/>
          </p:cNvSpPr>
          <p:nvPr>
            <p:ph type="title"/>
          </p:nvPr>
        </p:nvSpPr>
        <p:spPr/>
        <p:txBody>
          <a:bodyPr/>
          <a:lstStyle/>
          <a:p>
            <a:r>
              <a:rPr lang="fr-FR" altLang="fr-FR" dirty="0"/>
              <a:t>Remarque préliminaire</a:t>
            </a:r>
            <a:endParaRPr lang="fr-FR" dirty="0"/>
          </a:p>
        </p:txBody>
      </p:sp>
      <p:sp>
        <p:nvSpPr>
          <p:cNvPr id="3" name="Espace réservé du contenu 2">
            <a:extLst>
              <a:ext uri="{FF2B5EF4-FFF2-40B4-BE49-F238E27FC236}">
                <a16:creationId xmlns:a16="http://schemas.microsoft.com/office/drawing/2014/main" id="{5D5AF6FA-D2AC-1043-A2A7-004388C75393}"/>
              </a:ext>
            </a:extLst>
          </p:cNvPr>
          <p:cNvSpPr>
            <a:spLocks noGrp="1"/>
          </p:cNvSpPr>
          <p:nvPr>
            <p:ph idx="1"/>
          </p:nvPr>
        </p:nvSpPr>
        <p:spPr/>
        <p:txBody>
          <a:bodyPr/>
          <a:lstStyle/>
          <a:p>
            <a:pPr algn="just"/>
            <a:r>
              <a:rPr lang="fr-FR" altLang="fr-FR" dirty="0"/>
              <a:t>L’article L1132-1 C. </a:t>
            </a:r>
            <a:r>
              <a:rPr lang="fr-FR" altLang="fr-FR" dirty="0" err="1"/>
              <a:t>trav</a:t>
            </a:r>
            <a:r>
              <a:rPr lang="fr-FR" altLang="fr-FR" dirty="0"/>
              <a:t>. interdit toute discrimination fondée sur l’état de santé ou le handicap du salarié.</a:t>
            </a:r>
          </a:p>
          <a:p>
            <a:pPr algn="just"/>
            <a:r>
              <a:rPr lang="fr-FR" altLang="fr-FR" dirty="0"/>
              <a:t>En revanche, l’article L1133-3 dudit Code dispose que « </a:t>
            </a:r>
            <a:r>
              <a:rPr lang="fr-FR" altLang="fr-FR" i="1" dirty="0"/>
              <a:t>les différences de traitement fondées sur l’inaptitude médicale constatée par le médecin du travail […] ne constituent pas une discrimination lorsqu’elles sont objectives, nécessaires et appropriées</a:t>
            </a:r>
            <a:r>
              <a:rPr lang="fr-FR" altLang="fr-FR" dirty="0"/>
              <a:t> ».</a:t>
            </a:r>
          </a:p>
          <a:p>
            <a:endParaRPr lang="fr-FR" dirty="0"/>
          </a:p>
        </p:txBody>
      </p:sp>
    </p:spTree>
    <p:extLst>
      <p:ext uri="{BB962C8B-B14F-4D97-AF65-F5344CB8AC3E}">
        <p14:creationId xmlns:p14="http://schemas.microsoft.com/office/powerpoint/2010/main" val="631315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4EA7AB-523B-764F-9545-4936BB9A04C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975D3F6-7042-8A4E-94DC-1CD32D6D722F}"/>
              </a:ext>
            </a:extLst>
          </p:cNvPr>
          <p:cNvSpPr>
            <a:spLocks noGrp="1"/>
          </p:cNvSpPr>
          <p:nvPr>
            <p:ph idx="1"/>
          </p:nvPr>
        </p:nvSpPr>
        <p:spPr/>
        <p:txBody>
          <a:bodyPr/>
          <a:lstStyle/>
          <a:p>
            <a:r>
              <a:rPr lang="fr-FR" dirty="0"/>
              <a:t>Le refus abusif du salarié du poste de reclassement ne peut justifier un licenciement pour faute pas plus que la non-reprise du versement du salaire au bout d’un mois</a:t>
            </a:r>
          </a:p>
          <a:p>
            <a:r>
              <a:rPr lang="fr-FR" dirty="0"/>
              <a:t>Tout au plus, le refus abusif du salarié, dans le cadre d’une inaptitude d’origine professionnelle, lui fait perdre les indemnités spécifiques liées à ce type de licenciement. Mais il conserve le droit à l’indemnité légale ou conventionnelle de licenciement</a:t>
            </a:r>
          </a:p>
          <a:p>
            <a:endParaRPr lang="fr-FR" dirty="0"/>
          </a:p>
        </p:txBody>
      </p:sp>
    </p:spTree>
    <p:extLst>
      <p:ext uri="{BB962C8B-B14F-4D97-AF65-F5344CB8AC3E}">
        <p14:creationId xmlns:p14="http://schemas.microsoft.com/office/powerpoint/2010/main" val="1517188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485803-7BF8-9E4B-AA37-5E2CFE7EA44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D87186E-606B-204C-AFE9-287C97B21B1C}"/>
              </a:ext>
            </a:extLst>
          </p:cNvPr>
          <p:cNvSpPr>
            <a:spLocks noGrp="1"/>
          </p:cNvSpPr>
          <p:nvPr>
            <p:ph idx="1"/>
          </p:nvPr>
        </p:nvSpPr>
        <p:spPr/>
        <p:txBody>
          <a:bodyPr/>
          <a:lstStyle/>
          <a:p>
            <a:r>
              <a:rPr lang="fr-FR" dirty="0"/>
              <a:t>6/ Information du salarié sur l’impossibilité de reclassement</a:t>
            </a:r>
          </a:p>
          <a:p>
            <a:r>
              <a:rPr lang="fr-FR" dirty="0"/>
              <a:t>En cas d’impossibilité de reclassement, l’employeur doit informer le salarié par écrit des motifs s’opposant au reclassement avant d’engager la procédure de rupture du CDI ou du CDD</a:t>
            </a:r>
          </a:p>
          <a:p>
            <a:r>
              <a:rPr lang="fr-FR" dirty="0"/>
              <a:t>Le non-respect de cette formalité ouvre droit au salarié à des dommages et intérêts pour le préjudice subi</a:t>
            </a:r>
          </a:p>
          <a:p>
            <a:pPr marL="0" indent="0">
              <a:buNone/>
            </a:pPr>
            <a:endParaRPr lang="fr-FR" dirty="0"/>
          </a:p>
        </p:txBody>
      </p:sp>
    </p:spTree>
    <p:extLst>
      <p:ext uri="{BB962C8B-B14F-4D97-AF65-F5344CB8AC3E}">
        <p14:creationId xmlns:p14="http://schemas.microsoft.com/office/powerpoint/2010/main" val="99830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10BE52-0DFF-F04B-BC12-BF8E832345A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068AEA5-44DD-B84E-9928-2D5A47275AE6}"/>
              </a:ext>
            </a:extLst>
          </p:cNvPr>
          <p:cNvSpPr>
            <a:spLocks noGrp="1"/>
          </p:cNvSpPr>
          <p:nvPr>
            <p:ph idx="1"/>
          </p:nvPr>
        </p:nvSpPr>
        <p:spPr/>
        <p:txBody>
          <a:bodyPr/>
          <a:lstStyle/>
          <a:p>
            <a:r>
              <a:rPr lang="fr-FR" dirty="0"/>
              <a:t>7/ Dispense expresse de reclassement</a:t>
            </a:r>
          </a:p>
          <a:p>
            <a:r>
              <a:rPr lang="fr-FR" dirty="0"/>
              <a:t>L’employeur est dispensé de rechercher un reclassement si le médecin du travail indique expressément dans l’avis d’inaptitude que tout maintien du salarié dans un emploi serait gravement préjudiciable à sa santé ou que l’état de santé de l’intéressé fait obstacle à tout reclassement dans un emploi.</a:t>
            </a:r>
          </a:p>
          <a:p>
            <a:r>
              <a:rPr lang="fr-FR" dirty="0"/>
              <a:t>L’employeur peut donc engager la procédure de rupture dès la constatation de l’inaptitude</a:t>
            </a:r>
          </a:p>
        </p:txBody>
      </p:sp>
    </p:spTree>
    <p:extLst>
      <p:ext uri="{BB962C8B-B14F-4D97-AF65-F5344CB8AC3E}">
        <p14:creationId xmlns:p14="http://schemas.microsoft.com/office/powerpoint/2010/main" val="1313622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13705E-C0F9-184E-AFD5-E511188E99B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DA95067-9F09-2240-AF10-9D714CFF9F6A}"/>
              </a:ext>
            </a:extLst>
          </p:cNvPr>
          <p:cNvSpPr>
            <a:spLocks noGrp="1"/>
          </p:cNvSpPr>
          <p:nvPr>
            <p:ph idx="1"/>
          </p:nvPr>
        </p:nvSpPr>
        <p:spPr/>
        <p:txBody>
          <a:bodyPr>
            <a:normAutofit lnSpcReduction="10000"/>
          </a:bodyPr>
          <a:lstStyle/>
          <a:p>
            <a:r>
              <a:rPr lang="fr-FR" dirty="0"/>
              <a:t>8/ Reprise du versement du salaire</a:t>
            </a:r>
          </a:p>
          <a:p>
            <a:r>
              <a:rPr lang="fr-FR" dirty="0"/>
              <a:t>Déclaré inapte le salarié s’il n’est pas affecté à un poste de manière temporaire ne perçoit plus de rémunération</a:t>
            </a:r>
          </a:p>
          <a:p>
            <a:r>
              <a:rPr lang="fr-FR" dirty="0"/>
              <a:t>Si à l’issue du délai d’un mois après la constatation de l’inaptitude le salarié n’est pas reclassé ou licencié, l’employeur doit reprendre le versement de son salaire</a:t>
            </a:r>
          </a:p>
          <a:p>
            <a:r>
              <a:rPr lang="fr-FR" dirty="0"/>
              <a:t>Cette reprise s’impose même si la procédure de licenciement est en cours</a:t>
            </a:r>
          </a:p>
          <a:p>
            <a:r>
              <a:rPr lang="fr-FR" dirty="0"/>
              <a:t>Le salaire doit être versé jusqu’à la présentation de la lettre de licenciement</a:t>
            </a:r>
          </a:p>
        </p:txBody>
      </p:sp>
    </p:spTree>
    <p:extLst>
      <p:ext uri="{BB962C8B-B14F-4D97-AF65-F5344CB8AC3E}">
        <p14:creationId xmlns:p14="http://schemas.microsoft.com/office/powerpoint/2010/main" val="1223022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79A8DC-3A56-B048-8418-E8B9847F1D38}"/>
              </a:ext>
            </a:extLst>
          </p:cNvPr>
          <p:cNvSpPr>
            <a:spLocks noGrp="1"/>
          </p:cNvSpPr>
          <p:nvPr>
            <p:ph type="title"/>
          </p:nvPr>
        </p:nvSpPr>
        <p:spPr/>
        <p:txBody>
          <a:bodyPr/>
          <a:lstStyle/>
          <a:p>
            <a:r>
              <a:rPr lang="fr-FR" dirty="0"/>
              <a:t>Rupture du contrat de travail</a:t>
            </a:r>
          </a:p>
        </p:txBody>
      </p:sp>
      <p:sp>
        <p:nvSpPr>
          <p:cNvPr id="3" name="Espace réservé du contenu 2">
            <a:extLst>
              <a:ext uri="{FF2B5EF4-FFF2-40B4-BE49-F238E27FC236}">
                <a16:creationId xmlns:a16="http://schemas.microsoft.com/office/drawing/2014/main" id="{0BECCDE7-FACE-D542-9A3A-E5BB3AB15E02}"/>
              </a:ext>
            </a:extLst>
          </p:cNvPr>
          <p:cNvSpPr>
            <a:spLocks noGrp="1"/>
          </p:cNvSpPr>
          <p:nvPr>
            <p:ph idx="1"/>
          </p:nvPr>
        </p:nvSpPr>
        <p:spPr/>
        <p:txBody>
          <a:bodyPr/>
          <a:lstStyle/>
          <a:p>
            <a:r>
              <a:rPr lang="fr-FR" dirty="0"/>
              <a:t>1/ Dans le cadre d’un CDI</a:t>
            </a:r>
          </a:p>
          <a:p>
            <a:r>
              <a:rPr lang="fr-FR" dirty="0"/>
              <a:t>L’employeur doit respecter la procédure de licenciement pour motif personnel</a:t>
            </a:r>
          </a:p>
          <a:p>
            <a:r>
              <a:rPr lang="fr-FR" dirty="0"/>
              <a:t>Il doit motiver la lettre de licenciement par l’inaptitude physique et l’impossibilité de reclassement</a:t>
            </a:r>
          </a:p>
          <a:p>
            <a:pPr marL="0" indent="0">
              <a:buNone/>
            </a:pPr>
            <a:endParaRPr lang="fr-FR" dirty="0"/>
          </a:p>
        </p:txBody>
      </p:sp>
    </p:spTree>
    <p:extLst>
      <p:ext uri="{BB962C8B-B14F-4D97-AF65-F5344CB8AC3E}">
        <p14:creationId xmlns:p14="http://schemas.microsoft.com/office/powerpoint/2010/main" val="3827433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68AF24-7C26-F644-BBCE-991FC835EFE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747CFDD-D0E7-3D49-9963-256124799D4E}"/>
              </a:ext>
            </a:extLst>
          </p:cNvPr>
          <p:cNvSpPr>
            <a:spLocks noGrp="1"/>
          </p:cNvSpPr>
          <p:nvPr>
            <p:ph idx="1"/>
          </p:nvPr>
        </p:nvSpPr>
        <p:spPr/>
        <p:txBody>
          <a:bodyPr/>
          <a:lstStyle/>
          <a:p>
            <a:r>
              <a:rPr lang="fr-FR" dirty="0"/>
              <a:t>Dans le cadre d’une inaptitude d’origine non-professionnelle :</a:t>
            </a:r>
          </a:p>
          <a:p>
            <a:r>
              <a:rPr lang="fr-FR" dirty="0"/>
              <a:t>Le contrat est rompu à la date de notification sans préavis ni indemnité compensatrice de préavis</a:t>
            </a:r>
          </a:p>
          <a:p>
            <a:r>
              <a:rPr lang="fr-FR" dirty="0"/>
              <a:t>le salarié a droit à l’indemnité légale de licenciement calculée compte tenu de son ancienneté incluant la durée du préavis théorique ou à l’indemnité conventionnelle de licenciement si elle est plus avantageuse</a:t>
            </a:r>
          </a:p>
        </p:txBody>
      </p:sp>
    </p:spTree>
    <p:extLst>
      <p:ext uri="{BB962C8B-B14F-4D97-AF65-F5344CB8AC3E}">
        <p14:creationId xmlns:p14="http://schemas.microsoft.com/office/powerpoint/2010/main" val="9872912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CB2E8D-6231-AA4D-9DD7-750308B3202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CDA3143-E6DE-F241-BF66-D608FF4767A7}"/>
              </a:ext>
            </a:extLst>
          </p:cNvPr>
          <p:cNvSpPr>
            <a:spLocks noGrp="1"/>
          </p:cNvSpPr>
          <p:nvPr>
            <p:ph idx="1"/>
          </p:nvPr>
        </p:nvSpPr>
        <p:spPr/>
        <p:txBody>
          <a:bodyPr/>
          <a:lstStyle/>
          <a:p>
            <a:r>
              <a:rPr lang="fr-FR" dirty="0"/>
              <a:t>Dans le cadre d’une inaptitude d’origine professionnelle :</a:t>
            </a:r>
          </a:p>
          <a:p>
            <a:r>
              <a:rPr lang="fr-FR" dirty="0"/>
              <a:t>Le salarié a droit, quelque soit son ancienneté, à une indemnité spéciale de rupture égale au double de l’indemnité légale de licenciement ou si elle est supérieure à l’indemnité conventionnelle de licenciement</a:t>
            </a:r>
          </a:p>
          <a:p>
            <a:r>
              <a:rPr lang="fr-FR" dirty="0"/>
              <a:t>Il bénéficie également d’une indemnité compensatrice du préavis légal</a:t>
            </a:r>
          </a:p>
        </p:txBody>
      </p:sp>
    </p:spTree>
    <p:extLst>
      <p:ext uri="{BB962C8B-B14F-4D97-AF65-F5344CB8AC3E}">
        <p14:creationId xmlns:p14="http://schemas.microsoft.com/office/powerpoint/2010/main" val="26380892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9B282E-0E67-BC43-8674-C4CA5B9A0C5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FDE9EFA-BF8F-B24B-AF0F-EF2CA0528E5E}"/>
              </a:ext>
            </a:extLst>
          </p:cNvPr>
          <p:cNvSpPr>
            <a:spLocks noGrp="1"/>
          </p:cNvSpPr>
          <p:nvPr>
            <p:ph idx="1"/>
          </p:nvPr>
        </p:nvSpPr>
        <p:spPr/>
        <p:txBody>
          <a:bodyPr>
            <a:normAutofit fontScale="92500"/>
          </a:bodyPr>
          <a:lstStyle/>
          <a:p>
            <a:r>
              <a:rPr lang="fr-FR" dirty="0"/>
              <a:t>2/ Dans le cadre d’un CDD</a:t>
            </a:r>
          </a:p>
          <a:p>
            <a:r>
              <a:rPr lang="fr-FR" dirty="0"/>
              <a:t>L’employeur procède à la rupture anticipée du CDD pour inaptitude </a:t>
            </a:r>
          </a:p>
          <a:p>
            <a:r>
              <a:rPr lang="fr-FR" dirty="0"/>
              <a:t>L’entretien préalable n’est pas obligatoire</a:t>
            </a:r>
          </a:p>
          <a:p>
            <a:r>
              <a:rPr lang="fr-FR" dirty="0"/>
              <a:t>Le salarié perçoit une indemnité de rupture d’un montant au moins égal à l’indemnité légale de licenciement proratisée si la durée d’emploi est inférieure à 8 mois plus, le cas échéant, l’indemnité de fin de contrat</a:t>
            </a:r>
          </a:p>
          <a:p>
            <a:r>
              <a:rPr lang="fr-FR" dirty="0"/>
              <a:t>En cas d’inaptitude d’origine professionnelle cette indemnité de rupture correspond au double de l’indemnité légale de licenciement et se cumule également le cas échéant, avec l’indemnité de fin de contrat </a:t>
            </a:r>
          </a:p>
        </p:txBody>
      </p:sp>
    </p:spTree>
    <p:extLst>
      <p:ext uri="{BB962C8B-B14F-4D97-AF65-F5344CB8AC3E}">
        <p14:creationId xmlns:p14="http://schemas.microsoft.com/office/powerpoint/2010/main" val="10230250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0C1277-F325-164A-B222-1E6899F14F0A}"/>
              </a:ext>
            </a:extLst>
          </p:cNvPr>
          <p:cNvSpPr>
            <a:spLocks noGrp="1"/>
          </p:cNvSpPr>
          <p:nvPr>
            <p:ph type="title"/>
          </p:nvPr>
        </p:nvSpPr>
        <p:spPr/>
        <p:txBody>
          <a:bodyPr/>
          <a:lstStyle/>
          <a:p>
            <a:r>
              <a:rPr lang="fr-FR" dirty="0"/>
              <a:t>Sanctions du licenciement abusif</a:t>
            </a:r>
          </a:p>
        </p:txBody>
      </p:sp>
      <p:sp>
        <p:nvSpPr>
          <p:cNvPr id="3" name="Espace réservé du contenu 2">
            <a:extLst>
              <a:ext uri="{FF2B5EF4-FFF2-40B4-BE49-F238E27FC236}">
                <a16:creationId xmlns:a16="http://schemas.microsoft.com/office/drawing/2014/main" id="{499E13AC-FB7B-D243-BEB9-4529EFCB38C5}"/>
              </a:ext>
            </a:extLst>
          </p:cNvPr>
          <p:cNvSpPr>
            <a:spLocks noGrp="1"/>
          </p:cNvSpPr>
          <p:nvPr>
            <p:ph idx="1"/>
          </p:nvPr>
        </p:nvSpPr>
        <p:spPr/>
        <p:txBody>
          <a:bodyPr>
            <a:normAutofit lnSpcReduction="10000"/>
          </a:bodyPr>
          <a:lstStyle/>
          <a:p>
            <a:r>
              <a:rPr lang="fr-FR" dirty="0"/>
              <a:t>1 / En cas d’inaptitude d’origine non-professionnelle</a:t>
            </a:r>
          </a:p>
          <a:p>
            <a:r>
              <a:rPr lang="fr-FR" dirty="0"/>
              <a:t>1-1 Dans le cadre d’un CDI</a:t>
            </a:r>
          </a:p>
          <a:p>
            <a:pPr lvl="1"/>
            <a:r>
              <a:rPr lang="fr-FR" dirty="0"/>
              <a:t>Le licenciement est sans cause réelle et sérieuse si l’employeur a manqué à son obligation de reclassement ou si l’inaptitude physique est la conséquence de ses agissements fautifs :</a:t>
            </a:r>
          </a:p>
          <a:p>
            <a:pPr lvl="1"/>
            <a:r>
              <a:rPr lang="fr-FR" dirty="0">
                <a:solidFill>
                  <a:srgbClr val="FF0000"/>
                </a:solidFill>
              </a:rPr>
              <a:t>Le salarié sera indemnisé sur la base du barème Macron</a:t>
            </a:r>
          </a:p>
          <a:p>
            <a:pPr lvl="1"/>
            <a:r>
              <a:rPr lang="fr-FR" dirty="0">
                <a:solidFill>
                  <a:srgbClr val="FF0000"/>
                </a:solidFill>
              </a:rPr>
              <a:t>Il aura droit à l’indemnité compensatrice de préavis</a:t>
            </a:r>
          </a:p>
          <a:p>
            <a:pPr lvl="1"/>
            <a:r>
              <a:rPr lang="fr-FR" dirty="0"/>
              <a:t>Le licenciement est nul si l’inaptitude trouve sa cause directe et certaine dans des actes de harcèlement moral commis par l’employeur :</a:t>
            </a:r>
          </a:p>
          <a:p>
            <a:pPr lvl="1"/>
            <a:r>
              <a:rPr lang="fr-FR" dirty="0">
                <a:solidFill>
                  <a:srgbClr val="FF0000"/>
                </a:solidFill>
              </a:rPr>
              <a:t>Le salarié quelle que soit son ancienneté a droit à une indemnité minimum de 6 mois de salaire outre le paiement des salaires  </a:t>
            </a:r>
          </a:p>
          <a:p>
            <a:pPr lvl="1"/>
            <a:r>
              <a:rPr lang="fr-FR" dirty="0">
                <a:solidFill>
                  <a:srgbClr val="FF0000"/>
                </a:solidFill>
              </a:rPr>
              <a:t>Il a également droit à une indemnité compensatrice de préavis </a:t>
            </a:r>
          </a:p>
        </p:txBody>
      </p:sp>
    </p:spTree>
    <p:extLst>
      <p:ext uri="{BB962C8B-B14F-4D97-AF65-F5344CB8AC3E}">
        <p14:creationId xmlns:p14="http://schemas.microsoft.com/office/powerpoint/2010/main" val="23900654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775CFA-B448-5F4A-B5D5-53A38CC333F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EB31FC5-E34C-A34D-BD59-CC20967CE5E8}"/>
              </a:ext>
            </a:extLst>
          </p:cNvPr>
          <p:cNvSpPr>
            <a:spLocks noGrp="1"/>
          </p:cNvSpPr>
          <p:nvPr>
            <p:ph idx="1"/>
          </p:nvPr>
        </p:nvSpPr>
        <p:spPr/>
        <p:txBody>
          <a:bodyPr/>
          <a:lstStyle/>
          <a:p>
            <a:r>
              <a:rPr lang="fr-FR" dirty="0"/>
              <a:t>1-2 dans le cadre d’un CDD :</a:t>
            </a:r>
          </a:p>
          <a:p>
            <a:r>
              <a:rPr lang="fr-FR" dirty="0"/>
              <a:t>En cas de rupture abusive, notamment non-respect de l’obligation de reclassement :</a:t>
            </a:r>
          </a:p>
          <a:p>
            <a:pPr lvl="1"/>
            <a:r>
              <a:rPr lang="fr-FR" dirty="0">
                <a:solidFill>
                  <a:srgbClr val="FF0000"/>
                </a:solidFill>
              </a:rPr>
              <a:t>Le salarié a droit à des dommages et intérêts d’un montant au moins égal aux rémunérations qu’il aurait perçu jusqu’à la fin de son CDD</a:t>
            </a:r>
          </a:p>
        </p:txBody>
      </p:sp>
    </p:spTree>
    <p:extLst>
      <p:ext uri="{BB962C8B-B14F-4D97-AF65-F5344CB8AC3E}">
        <p14:creationId xmlns:p14="http://schemas.microsoft.com/office/powerpoint/2010/main" val="852577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578FAE-F94C-D444-9CB0-D4A383A4253D}"/>
              </a:ext>
            </a:extLst>
          </p:cNvPr>
          <p:cNvSpPr>
            <a:spLocks noGrp="1"/>
          </p:cNvSpPr>
          <p:nvPr>
            <p:ph type="title"/>
          </p:nvPr>
        </p:nvSpPr>
        <p:spPr/>
        <p:txBody>
          <a:bodyPr/>
          <a:lstStyle/>
          <a:p>
            <a:pPr algn="ctr"/>
            <a:r>
              <a:rPr lang="fr-FR" altLang="fr-FR" b="1" dirty="0">
                <a:latin typeface="Times New Roman" panose="02020603050405020304" pitchFamily="18" charset="0"/>
                <a:cs typeface="Times New Roman" panose="02020603050405020304" pitchFamily="18" charset="0"/>
              </a:rPr>
              <a:t>La notion d’inaptitude</a:t>
            </a:r>
            <a:br>
              <a:rPr lang="fr-FR" altLang="fr-FR" b="1" dirty="0">
                <a:latin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6978EA23-7355-3248-A936-C7515F9E84DB}"/>
              </a:ext>
            </a:extLst>
          </p:cNvPr>
          <p:cNvSpPr>
            <a:spLocks noGrp="1"/>
          </p:cNvSpPr>
          <p:nvPr>
            <p:ph idx="1"/>
          </p:nvPr>
        </p:nvSpPr>
        <p:spPr/>
        <p:txBody>
          <a:bodyPr/>
          <a:lstStyle/>
          <a:p>
            <a:pPr algn="ctr"/>
            <a:r>
              <a:rPr lang="fr-FR" altLang="fr-FR" b="1" dirty="0">
                <a:latin typeface="Times New Roman" panose="02020603050405020304" pitchFamily="18" charset="0"/>
                <a:cs typeface="Times New Roman" panose="02020603050405020304" pitchFamily="18" charset="0"/>
              </a:rPr>
              <a:t>Rappel des notions voisines (et indépendantes)</a:t>
            </a:r>
            <a:endParaRPr lang="fr-FR" altLang="fr-FR" b="1" u="sng" dirty="0">
              <a:latin typeface="Times New Roman" panose="02020603050405020304" pitchFamily="18" charset="0"/>
              <a:cs typeface="Times New Roman" panose="02020603050405020304" pitchFamily="18" charset="0"/>
            </a:endParaRPr>
          </a:p>
          <a:p>
            <a:pPr algn="just"/>
            <a:r>
              <a:rPr lang="fr-FR" altLang="fr-FR" dirty="0">
                <a:latin typeface="Times New Roman" panose="02020603050405020304" pitchFamily="18" charset="0"/>
                <a:cs typeface="Times New Roman" panose="02020603050405020304" pitchFamily="18" charset="0"/>
              </a:rPr>
              <a:t> </a:t>
            </a:r>
          </a:p>
          <a:p>
            <a:pPr algn="just">
              <a:buFont typeface="Wingdings" pitchFamily="2" charset="2"/>
              <a:buNone/>
            </a:pPr>
            <a:endParaRPr lang="fr-FR" altLang="fr-FR" dirty="0">
              <a:latin typeface="Times New Roman" panose="02020603050405020304" pitchFamily="18" charset="0"/>
              <a:cs typeface="Times New Roman" panose="02020603050405020304" pitchFamily="18" charset="0"/>
            </a:endParaRPr>
          </a:p>
          <a:p>
            <a:pPr lvl="1">
              <a:buFont typeface="Wingdings" pitchFamily="2" charset="2"/>
              <a:buChar char="Ø"/>
            </a:pPr>
            <a:r>
              <a:rPr lang="fr-FR" altLang="fr-FR" b="1" u="sng" dirty="0">
                <a:latin typeface="Times New Roman" panose="02020603050405020304" pitchFamily="18" charset="0"/>
                <a:cs typeface="Times New Roman" panose="02020603050405020304" pitchFamily="18" charset="0"/>
              </a:rPr>
              <a:t>L’indisponibilité temporaire au travail ou l’incapacité temporaire de travail</a:t>
            </a:r>
            <a:r>
              <a:rPr lang="fr-FR" altLang="fr-FR" b="1" dirty="0">
                <a:latin typeface="Times New Roman" panose="02020603050405020304" pitchFamily="18" charset="0"/>
                <a:cs typeface="Times New Roman" panose="02020603050405020304" pitchFamily="18" charset="0"/>
              </a:rPr>
              <a:t> : appréciation médicale du médecin traitant. Suspension du contrat de travail.</a:t>
            </a:r>
          </a:p>
          <a:p>
            <a:pPr>
              <a:buFont typeface="Wingdings" pitchFamily="2" charset="2"/>
              <a:buChar char="Ø"/>
            </a:pPr>
            <a:endParaRPr lang="fr-FR" altLang="fr-FR" b="1" dirty="0">
              <a:latin typeface="Times New Roman" panose="02020603050405020304" pitchFamily="18" charset="0"/>
              <a:cs typeface="Times New Roman" panose="02020603050405020304" pitchFamily="18" charset="0"/>
            </a:endParaRPr>
          </a:p>
          <a:p>
            <a:pPr lvl="1">
              <a:buFont typeface="Wingdings" pitchFamily="2" charset="2"/>
              <a:buChar char="Ø"/>
            </a:pPr>
            <a:r>
              <a:rPr lang="fr-FR" altLang="fr-FR" b="1" dirty="0">
                <a:latin typeface="Times New Roman" panose="02020603050405020304" pitchFamily="18" charset="0"/>
                <a:cs typeface="Times New Roman" panose="02020603050405020304" pitchFamily="18" charset="0"/>
              </a:rPr>
              <a:t> </a:t>
            </a:r>
            <a:r>
              <a:rPr lang="fr-FR" altLang="fr-FR" b="1" u="sng" dirty="0">
                <a:latin typeface="Times New Roman" panose="02020603050405020304" pitchFamily="18" charset="0"/>
                <a:cs typeface="Times New Roman" panose="02020603050405020304" pitchFamily="18" charset="0"/>
              </a:rPr>
              <a:t>L’invalidité</a:t>
            </a:r>
            <a:r>
              <a:rPr lang="fr-FR" altLang="fr-FR" b="1" dirty="0">
                <a:latin typeface="Times New Roman" panose="02020603050405020304" pitchFamily="18" charset="0"/>
                <a:cs typeface="Times New Roman" panose="02020603050405020304" pitchFamily="18" charset="0"/>
              </a:rPr>
              <a:t> : relève du droit de la Sécurité Sociale. Appréciation médicale du médecin conseil.</a:t>
            </a:r>
          </a:p>
          <a:p>
            <a:endParaRPr lang="fr-FR" dirty="0"/>
          </a:p>
        </p:txBody>
      </p:sp>
    </p:spTree>
    <p:extLst>
      <p:ext uri="{BB962C8B-B14F-4D97-AF65-F5344CB8AC3E}">
        <p14:creationId xmlns:p14="http://schemas.microsoft.com/office/powerpoint/2010/main" val="41366069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B451C1-2F87-3046-B3B0-227A265634B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3D29A08-2060-8C4B-8DAB-BBAFCE84CF9F}"/>
              </a:ext>
            </a:extLst>
          </p:cNvPr>
          <p:cNvSpPr>
            <a:spLocks noGrp="1"/>
          </p:cNvSpPr>
          <p:nvPr>
            <p:ph idx="1"/>
          </p:nvPr>
        </p:nvSpPr>
        <p:spPr/>
        <p:txBody>
          <a:bodyPr>
            <a:normAutofit lnSpcReduction="10000"/>
          </a:bodyPr>
          <a:lstStyle/>
          <a:p>
            <a:r>
              <a:rPr lang="fr-FR" dirty="0"/>
              <a:t>2 / En cas d’inaptitude d’origine professionnelle</a:t>
            </a:r>
          </a:p>
          <a:p>
            <a:r>
              <a:rPr lang="fr-FR" dirty="0"/>
              <a:t>2-1 Dans le cadre d’un CDI</a:t>
            </a:r>
          </a:p>
          <a:p>
            <a:r>
              <a:rPr lang="fr-FR" dirty="0"/>
              <a:t>En cas de licenciement sans cause réelle et sérieuse :</a:t>
            </a:r>
          </a:p>
          <a:p>
            <a:r>
              <a:rPr lang="fr-FR" dirty="0"/>
              <a:t>Le juge peut proposer la réintégration au salarié, en cas de refus de l’employeur ou du salarié, celui-ci a droit à </a:t>
            </a:r>
            <a:r>
              <a:rPr lang="fr-FR" dirty="0">
                <a:solidFill>
                  <a:srgbClr val="FF0000"/>
                </a:solidFill>
              </a:rPr>
              <a:t>une indemnité spécifique au moins égale à 6 mois de salaires</a:t>
            </a:r>
            <a:r>
              <a:rPr lang="fr-FR" dirty="0"/>
              <a:t> sans condition d’ancienneté ou de taille de l’entreprise</a:t>
            </a:r>
          </a:p>
          <a:p>
            <a:r>
              <a:rPr lang="fr-FR" dirty="0"/>
              <a:t>En cas de licenciement nul : </a:t>
            </a:r>
            <a:r>
              <a:rPr lang="fr-FR" dirty="0">
                <a:solidFill>
                  <a:srgbClr val="FF0000"/>
                </a:solidFill>
              </a:rPr>
              <a:t>Le salarié quelle que soit son ancienneté a droit à une indemnité minimum de 6 mois de salaire outre le paiement des salaires  </a:t>
            </a:r>
          </a:p>
          <a:p>
            <a:endParaRPr lang="fr-FR" dirty="0"/>
          </a:p>
        </p:txBody>
      </p:sp>
    </p:spTree>
    <p:extLst>
      <p:ext uri="{BB962C8B-B14F-4D97-AF65-F5344CB8AC3E}">
        <p14:creationId xmlns:p14="http://schemas.microsoft.com/office/powerpoint/2010/main" val="3098656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3A6178-C732-554E-9F0D-BF7A0CD0243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76FF48A-C229-1644-9736-5DEE1924F3A8}"/>
              </a:ext>
            </a:extLst>
          </p:cNvPr>
          <p:cNvSpPr>
            <a:spLocks noGrp="1"/>
          </p:cNvSpPr>
          <p:nvPr>
            <p:ph idx="1"/>
          </p:nvPr>
        </p:nvSpPr>
        <p:spPr/>
        <p:txBody>
          <a:bodyPr/>
          <a:lstStyle/>
          <a:p>
            <a:r>
              <a:rPr lang="fr-FR" dirty="0"/>
              <a:t>2-2 dans le cadre d’un CDD</a:t>
            </a:r>
          </a:p>
          <a:p>
            <a:r>
              <a:rPr lang="fr-FR" dirty="0"/>
              <a:t>En cas de rupture abusive du CDD, </a:t>
            </a:r>
            <a:r>
              <a:rPr lang="fr-FR" dirty="0">
                <a:solidFill>
                  <a:srgbClr val="FF0000"/>
                </a:solidFill>
              </a:rPr>
              <a:t>le salarié a droit à des dommages et intérêts d’un montant au moins égal aux rémunérations qu’il aurait perçu jusqu’à la fin de son CDD</a:t>
            </a:r>
          </a:p>
          <a:p>
            <a:endParaRPr lang="fr-FR" dirty="0"/>
          </a:p>
        </p:txBody>
      </p:sp>
    </p:spTree>
    <p:extLst>
      <p:ext uri="{BB962C8B-B14F-4D97-AF65-F5344CB8AC3E}">
        <p14:creationId xmlns:p14="http://schemas.microsoft.com/office/powerpoint/2010/main" val="1562293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4F6014-7059-2E4C-A781-AB9EC3B5DFA1}"/>
              </a:ext>
            </a:extLst>
          </p:cNvPr>
          <p:cNvSpPr>
            <a:spLocks noGrp="1"/>
          </p:cNvSpPr>
          <p:nvPr>
            <p:ph type="title"/>
          </p:nvPr>
        </p:nvSpPr>
        <p:spPr/>
        <p:txBody>
          <a:bodyPr/>
          <a:lstStyle/>
          <a:p>
            <a:pPr algn="ctr"/>
            <a:r>
              <a:rPr lang="fr-FR" altLang="fr-FR" b="1" dirty="0">
                <a:latin typeface="Times New Roman" panose="02020603050405020304" pitchFamily="18" charset="0"/>
                <a:cs typeface="Times New Roman" panose="02020603050405020304" pitchFamily="18" charset="0"/>
              </a:rPr>
              <a:t>La notion d’inaptitude (suite)</a:t>
            </a:r>
            <a:br>
              <a:rPr lang="fr-FR" altLang="fr-FR" b="1" dirty="0">
                <a:latin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8EBE89A7-9531-914D-9772-628AB94902B3}"/>
              </a:ext>
            </a:extLst>
          </p:cNvPr>
          <p:cNvSpPr>
            <a:spLocks noGrp="1"/>
          </p:cNvSpPr>
          <p:nvPr>
            <p:ph idx="1"/>
          </p:nvPr>
        </p:nvSpPr>
        <p:spPr/>
        <p:txBody>
          <a:bodyPr>
            <a:normAutofit fontScale="92500" lnSpcReduction="10000"/>
          </a:bodyPr>
          <a:lstStyle/>
          <a:p>
            <a:pPr marL="0" indent="0" algn="just">
              <a:buNone/>
            </a:pPr>
            <a:endParaRPr lang="fr-FR" altLang="fr-FR" dirty="0">
              <a:solidFill>
                <a:srgbClr val="000066"/>
              </a:solidFill>
              <a:latin typeface="Times New Roman" panose="02020603050405020304" pitchFamily="18" charset="0"/>
              <a:cs typeface="Times New Roman" panose="02020603050405020304" pitchFamily="18" charset="0"/>
            </a:endParaRPr>
          </a:p>
          <a:p>
            <a:pPr marL="0" indent="0" algn="just">
              <a:buNone/>
            </a:pPr>
            <a:endParaRPr lang="fr-FR" altLang="fr-FR" dirty="0">
              <a:solidFill>
                <a:srgbClr val="000066"/>
              </a:solidFill>
              <a:latin typeface="Times New Roman" panose="02020603050405020304" pitchFamily="18" charset="0"/>
              <a:cs typeface="Times New Roman" panose="02020603050405020304" pitchFamily="18" charset="0"/>
            </a:endParaRPr>
          </a:p>
          <a:p>
            <a:pPr>
              <a:buFont typeface="Wingdings" pitchFamily="2" charset="2"/>
              <a:buChar char="Ø"/>
            </a:pPr>
            <a:r>
              <a:rPr lang="fr-FR" altLang="fr-FR" dirty="0">
                <a:latin typeface="Times New Roman" panose="02020603050405020304" pitchFamily="18" charset="0"/>
                <a:cs typeface="Times New Roman" panose="02020603050405020304" pitchFamily="18" charset="0"/>
              </a:rPr>
              <a:t> </a:t>
            </a:r>
            <a:r>
              <a:rPr lang="fr-FR" altLang="fr-FR" b="1" u="sng" dirty="0" err="1">
                <a:latin typeface="Times New Roman" panose="02020603050405020304" pitchFamily="18" charset="0"/>
                <a:cs typeface="Times New Roman" panose="02020603050405020304" pitchFamily="18" charset="0"/>
              </a:rPr>
              <a:t>Déf</a:t>
            </a:r>
            <a:r>
              <a:rPr lang="fr-FR" altLang="fr-FR" b="1" dirty="0">
                <a:latin typeface="Times New Roman" panose="02020603050405020304" pitchFamily="18" charset="0"/>
                <a:cs typeface="Times New Roman" panose="02020603050405020304" pitchFamily="18" charset="0"/>
              </a:rPr>
              <a:t>. L ’inaptitude physique est l’incapacité à occuper le poste de travail.</a:t>
            </a:r>
          </a:p>
          <a:p>
            <a:pPr>
              <a:buFont typeface="Wingdings" pitchFamily="2" charset="2"/>
              <a:buNone/>
            </a:pPr>
            <a:endParaRPr lang="fr-FR" altLang="fr-FR" b="1" dirty="0">
              <a:latin typeface="Times New Roman" panose="02020603050405020304" pitchFamily="18" charset="0"/>
              <a:cs typeface="Times New Roman" panose="02020603050405020304" pitchFamily="18" charset="0"/>
            </a:endParaRPr>
          </a:p>
          <a:p>
            <a:pPr>
              <a:buFont typeface="Wingdings" pitchFamily="2" charset="2"/>
              <a:buChar char="Ø"/>
            </a:pPr>
            <a:r>
              <a:rPr lang="fr-FR" altLang="fr-FR" b="1" u="sng" dirty="0">
                <a:latin typeface="Times New Roman" panose="02020603050405020304" pitchFamily="18" charset="0"/>
                <a:cs typeface="Times New Roman" panose="02020603050405020304" pitchFamily="18" charset="0"/>
              </a:rPr>
              <a:t>Elle peut être</a:t>
            </a:r>
            <a:r>
              <a:rPr lang="fr-FR" altLang="fr-FR" b="1" dirty="0">
                <a:latin typeface="Times New Roman" panose="02020603050405020304" pitchFamily="18" charset="0"/>
                <a:cs typeface="Times New Roman" panose="02020603050405020304" pitchFamily="18" charset="0"/>
              </a:rPr>
              <a:t> :</a:t>
            </a:r>
          </a:p>
          <a:p>
            <a:pPr>
              <a:buFont typeface="Wingdings" pitchFamily="2" charset="2"/>
              <a:buNone/>
            </a:pPr>
            <a:endParaRPr lang="fr-FR" altLang="fr-FR" b="1" dirty="0">
              <a:latin typeface="Times New Roman" panose="02020603050405020304" pitchFamily="18" charset="0"/>
              <a:cs typeface="Times New Roman" panose="02020603050405020304" pitchFamily="18" charset="0"/>
            </a:endParaRPr>
          </a:p>
          <a:p>
            <a:pPr lvl="1">
              <a:buFontTx/>
              <a:buChar char="•"/>
            </a:pPr>
            <a:r>
              <a:rPr lang="fr-FR" altLang="fr-FR" b="1" dirty="0">
                <a:latin typeface="Times New Roman" panose="02020603050405020304" pitchFamily="18" charset="0"/>
                <a:cs typeface="Times New Roman" panose="02020603050405020304" pitchFamily="18" charset="0"/>
              </a:rPr>
              <a:t>D’origine professionnelle ou non</a:t>
            </a:r>
          </a:p>
          <a:p>
            <a:pPr lvl="1">
              <a:buFontTx/>
              <a:buChar char="•"/>
            </a:pPr>
            <a:r>
              <a:rPr lang="fr-FR" altLang="fr-FR" b="1" dirty="0">
                <a:latin typeface="Times New Roman" panose="02020603050405020304" pitchFamily="18" charset="0"/>
                <a:cs typeface="Times New Roman" panose="02020603050405020304" pitchFamily="18" charset="0"/>
              </a:rPr>
              <a:t>Physique ou mentale</a:t>
            </a:r>
          </a:p>
          <a:p>
            <a:pPr lvl="1">
              <a:buFontTx/>
              <a:buChar char="•"/>
            </a:pPr>
            <a:r>
              <a:rPr lang="fr-FR" altLang="fr-FR" b="1" dirty="0">
                <a:latin typeface="Times New Roman" panose="02020603050405020304" pitchFamily="18" charset="0"/>
                <a:cs typeface="Times New Roman" panose="02020603050405020304" pitchFamily="18" charset="0"/>
              </a:rPr>
              <a:t>Totale ou partielle</a:t>
            </a:r>
          </a:p>
          <a:p>
            <a:pPr lvl="1">
              <a:buFontTx/>
              <a:buChar char="•"/>
            </a:pPr>
            <a:r>
              <a:rPr lang="fr-FR" altLang="fr-FR" b="1" dirty="0">
                <a:latin typeface="Times New Roman" panose="02020603050405020304" pitchFamily="18" charset="0"/>
                <a:cs typeface="Times New Roman" panose="02020603050405020304" pitchFamily="18" charset="0"/>
              </a:rPr>
              <a:t>Définitive ou temporaire</a:t>
            </a:r>
            <a:endParaRPr lang="fr-FR" altLang="fr-FR"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737562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9FE33C-C935-3742-ACFD-4F5EA0C15A06}"/>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C8B33C6F-968F-964D-9149-15BFCFADFFAE}"/>
              </a:ext>
            </a:extLst>
          </p:cNvPr>
          <p:cNvSpPr>
            <a:spLocks noGrp="1"/>
          </p:cNvSpPr>
          <p:nvPr>
            <p:ph idx="1"/>
          </p:nvPr>
        </p:nvSpPr>
        <p:spPr/>
        <p:txBody>
          <a:bodyPr/>
          <a:lstStyle/>
          <a:p>
            <a:r>
              <a:rPr lang="fr-FR" dirty="0"/>
              <a:t>Uniformisation de la procédure de reconnaissance de l’inaptitude d’origine professionnelle ou non professionnelle depuis 2017</a:t>
            </a:r>
          </a:p>
          <a:p>
            <a:r>
              <a:rPr lang="fr-FR" dirty="0"/>
              <a:t>Uniformisation de la procédure de licenciement pour inaptitude d’origine professionnelle ou non professionnelle depuis 2017</a:t>
            </a:r>
          </a:p>
          <a:p>
            <a:endParaRPr lang="fr-FR" dirty="0"/>
          </a:p>
        </p:txBody>
      </p:sp>
    </p:spTree>
    <p:extLst>
      <p:ext uri="{BB962C8B-B14F-4D97-AF65-F5344CB8AC3E}">
        <p14:creationId xmlns:p14="http://schemas.microsoft.com/office/powerpoint/2010/main" val="96939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16151D-09CF-C740-AFF3-1E0BED57E26F}"/>
              </a:ext>
            </a:extLst>
          </p:cNvPr>
          <p:cNvSpPr>
            <a:spLocks noGrp="1"/>
          </p:cNvSpPr>
          <p:nvPr>
            <p:ph type="title"/>
          </p:nvPr>
        </p:nvSpPr>
        <p:spPr/>
        <p:txBody>
          <a:bodyPr/>
          <a:lstStyle/>
          <a:p>
            <a:r>
              <a:rPr lang="fr-FR" dirty="0"/>
              <a:t>Introduction (suite)</a:t>
            </a:r>
          </a:p>
        </p:txBody>
      </p:sp>
      <p:sp>
        <p:nvSpPr>
          <p:cNvPr id="3" name="Espace réservé du contenu 2">
            <a:extLst>
              <a:ext uri="{FF2B5EF4-FFF2-40B4-BE49-F238E27FC236}">
                <a16:creationId xmlns:a16="http://schemas.microsoft.com/office/drawing/2014/main" id="{B12AFAD4-61FB-2C4A-AD62-6A3302A80FFA}"/>
              </a:ext>
            </a:extLst>
          </p:cNvPr>
          <p:cNvSpPr>
            <a:spLocks noGrp="1"/>
          </p:cNvSpPr>
          <p:nvPr>
            <p:ph idx="1"/>
          </p:nvPr>
        </p:nvSpPr>
        <p:spPr/>
        <p:txBody>
          <a:bodyPr/>
          <a:lstStyle/>
          <a:p>
            <a:r>
              <a:rPr lang="fr-FR" dirty="0"/>
              <a:t>Rôle du médecin du travail :</a:t>
            </a:r>
          </a:p>
          <a:p>
            <a:pPr marL="0" indent="0">
              <a:buNone/>
            </a:pPr>
            <a:endParaRPr lang="fr-FR" dirty="0"/>
          </a:p>
          <a:p>
            <a:pPr lvl="1"/>
            <a:r>
              <a:rPr lang="fr-FR" dirty="0"/>
              <a:t>Quelle soit ou non d’origine professionnelle, l’incapacité physique dans laquelle un salarié se trouve d’exécuter tout ou partie de son travail doit être constatée par le </a:t>
            </a:r>
            <a:r>
              <a:rPr lang="fr-FR" b="1" dirty="0"/>
              <a:t>médecin du travail</a:t>
            </a:r>
            <a:r>
              <a:rPr lang="fr-FR" dirty="0"/>
              <a:t>.</a:t>
            </a:r>
          </a:p>
          <a:p>
            <a:pPr marL="457200" lvl="1" indent="0">
              <a:buNone/>
            </a:pPr>
            <a:endParaRPr lang="fr-FR" dirty="0"/>
          </a:p>
          <a:p>
            <a:pPr lvl="1"/>
            <a:r>
              <a:rPr lang="fr-FR" dirty="0"/>
              <a:t>Sauf dispense expresse du médecin du travail, l’employeur doit chercher à </a:t>
            </a:r>
            <a:r>
              <a:rPr lang="fr-FR" b="1" dirty="0"/>
              <a:t>reclasser</a:t>
            </a:r>
            <a:r>
              <a:rPr lang="fr-FR" dirty="0"/>
              <a:t> le salarié.</a:t>
            </a:r>
          </a:p>
        </p:txBody>
      </p:sp>
    </p:spTree>
    <p:extLst>
      <p:ext uri="{BB962C8B-B14F-4D97-AF65-F5344CB8AC3E}">
        <p14:creationId xmlns:p14="http://schemas.microsoft.com/office/powerpoint/2010/main" val="3954216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5F2312-2C7D-BF4E-87AE-C577C2603D76}"/>
              </a:ext>
            </a:extLst>
          </p:cNvPr>
          <p:cNvSpPr>
            <a:spLocks noGrp="1"/>
          </p:cNvSpPr>
          <p:nvPr>
            <p:ph type="title"/>
          </p:nvPr>
        </p:nvSpPr>
        <p:spPr/>
        <p:txBody>
          <a:bodyPr/>
          <a:lstStyle/>
          <a:p>
            <a:r>
              <a:rPr lang="fr-FR" dirty="0"/>
              <a:t>L’avis d’inaptitude physique par le médecin du travail</a:t>
            </a:r>
          </a:p>
        </p:txBody>
      </p:sp>
      <p:sp>
        <p:nvSpPr>
          <p:cNvPr id="3" name="Espace réservé du contenu 2">
            <a:extLst>
              <a:ext uri="{FF2B5EF4-FFF2-40B4-BE49-F238E27FC236}">
                <a16:creationId xmlns:a16="http://schemas.microsoft.com/office/drawing/2014/main" id="{B7480FDC-4F55-2F4E-9358-ADA1D6726782}"/>
              </a:ext>
            </a:extLst>
          </p:cNvPr>
          <p:cNvSpPr>
            <a:spLocks noGrp="1"/>
          </p:cNvSpPr>
          <p:nvPr>
            <p:ph idx="1"/>
          </p:nvPr>
        </p:nvSpPr>
        <p:spPr/>
        <p:txBody>
          <a:bodyPr/>
          <a:lstStyle/>
          <a:p>
            <a:r>
              <a:rPr lang="fr-FR" dirty="0"/>
              <a:t>Au moins un examen médical, accompagné, le cas échéant, d’examens complémentaires,</a:t>
            </a:r>
          </a:p>
          <a:p>
            <a:endParaRPr lang="fr-FR" dirty="0"/>
          </a:p>
          <a:p>
            <a:r>
              <a:rPr lang="fr-FR" dirty="0"/>
              <a:t>Une étude de poste et des conditions de travail du salarié,</a:t>
            </a:r>
          </a:p>
          <a:p>
            <a:endParaRPr lang="fr-FR" dirty="0"/>
          </a:p>
          <a:p>
            <a:r>
              <a:rPr lang="fr-FR" dirty="0"/>
              <a:t>Un échange, par tous moyens, </a:t>
            </a:r>
            <a:r>
              <a:rPr lang="fr-FR"/>
              <a:t>avec l’employeur</a:t>
            </a:r>
            <a:endParaRPr lang="fr-FR" dirty="0"/>
          </a:p>
        </p:txBody>
      </p:sp>
    </p:spTree>
    <p:extLst>
      <p:ext uri="{BB962C8B-B14F-4D97-AF65-F5344CB8AC3E}">
        <p14:creationId xmlns:p14="http://schemas.microsoft.com/office/powerpoint/2010/main" val="1385776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8779-E1C3-454E-AF57-9EC0C0C73B6B}"/>
              </a:ext>
            </a:extLst>
          </p:cNvPr>
          <p:cNvSpPr>
            <a:spLocks noGrp="1"/>
          </p:cNvSpPr>
          <p:nvPr>
            <p:ph type="title"/>
          </p:nvPr>
        </p:nvSpPr>
        <p:spPr/>
        <p:txBody>
          <a:bodyPr>
            <a:normAutofit fontScale="90000"/>
          </a:bodyPr>
          <a:lstStyle/>
          <a:p>
            <a:pPr algn="ctr"/>
            <a:r>
              <a:rPr lang="fr-FR" altLang="fr-FR" b="1" dirty="0">
                <a:latin typeface="Times New Roman" panose="02020603050405020304" pitchFamily="18" charset="0"/>
                <a:cs typeface="Times New Roman" panose="02020603050405020304" pitchFamily="18" charset="0"/>
              </a:rPr>
              <a:t>Les différents moments de délivrance de l ’avis d ’aptitude</a:t>
            </a:r>
            <a:br>
              <a:rPr lang="fr-FR" altLang="fr-FR" b="1" dirty="0">
                <a:solidFill>
                  <a:srgbClr val="000066"/>
                </a:solidFill>
                <a:latin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FD9C86ED-F687-8F4A-BF08-E384E76DEDC1}"/>
              </a:ext>
            </a:extLst>
          </p:cNvPr>
          <p:cNvSpPr>
            <a:spLocks noGrp="1"/>
          </p:cNvSpPr>
          <p:nvPr>
            <p:ph idx="1"/>
          </p:nvPr>
        </p:nvSpPr>
        <p:spPr/>
        <p:txBody>
          <a:bodyPr/>
          <a:lstStyle/>
          <a:p>
            <a:endParaRPr lang="fr-FR" altLang="fr-FR" sz="2200" dirty="0">
              <a:solidFill>
                <a:srgbClr val="000066"/>
              </a:solidFill>
              <a:latin typeface="Times New Roman" panose="02020603050405020304" pitchFamily="18" charset="0"/>
              <a:cs typeface="Times New Roman" panose="02020603050405020304" pitchFamily="18" charset="0"/>
            </a:endParaRPr>
          </a:p>
          <a:p>
            <a:r>
              <a:rPr lang="fr-FR" altLang="fr-FR" sz="2200" b="1" dirty="0">
                <a:latin typeface="Times New Roman" panose="02020603050405020304" pitchFamily="18" charset="0"/>
                <a:cs typeface="Times New Roman" panose="02020603050405020304" pitchFamily="18" charset="0"/>
              </a:rPr>
              <a:t>Tous les examens médicaux pratiqués par le médecin du travail ont pour objet d ’apprécier l ’aptitude du salarié à occuper le poste de travail :</a:t>
            </a:r>
          </a:p>
          <a:p>
            <a:endParaRPr lang="fr-FR" altLang="fr-FR" sz="2200" b="1" dirty="0">
              <a:latin typeface="Times New Roman" panose="02020603050405020304" pitchFamily="18" charset="0"/>
              <a:cs typeface="Times New Roman" panose="02020603050405020304" pitchFamily="18" charset="0"/>
            </a:endParaRPr>
          </a:p>
          <a:p>
            <a:pPr lvl="1">
              <a:buFont typeface="Wingdings" pitchFamily="2" charset="2"/>
              <a:buChar char="Ø"/>
            </a:pPr>
            <a:r>
              <a:rPr lang="fr-FR" altLang="fr-FR" sz="2200" b="1" dirty="0">
                <a:latin typeface="Times New Roman" panose="02020603050405020304" pitchFamily="18" charset="0"/>
                <a:cs typeface="Times New Roman" panose="02020603050405020304" pitchFamily="18" charset="0"/>
                <a:sym typeface="Monotype Sorts" pitchFamily="2" charset="2"/>
              </a:rPr>
              <a:t>auquel on envisage de l ’affecter (visite médicale d ’embauche ou Visite d’Information et de Prévention : art R 4624-10 à R 4624-16)</a:t>
            </a:r>
          </a:p>
          <a:p>
            <a:pPr lvl="1">
              <a:buFont typeface="Wingdings" pitchFamily="2" charset="2"/>
              <a:buChar char="Ø"/>
            </a:pPr>
            <a:endParaRPr lang="fr-FR" altLang="fr-FR" sz="2200" b="1" dirty="0">
              <a:latin typeface="Times New Roman" panose="02020603050405020304" pitchFamily="18" charset="0"/>
              <a:cs typeface="Times New Roman" panose="02020603050405020304" pitchFamily="18" charset="0"/>
              <a:sym typeface="Monotype Sorts" pitchFamily="2" charset="2"/>
            </a:endParaRPr>
          </a:p>
          <a:p>
            <a:pPr lvl="1">
              <a:buFont typeface="Wingdings" pitchFamily="2" charset="2"/>
              <a:buChar char="Ø"/>
            </a:pPr>
            <a:r>
              <a:rPr lang="fr-FR" altLang="fr-FR" sz="2200" b="1" dirty="0">
                <a:latin typeface="Times New Roman" panose="02020603050405020304" pitchFamily="18" charset="0"/>
                <a:cs typeface="Times New Roman" panose="02020603050405020304" pitchFamily="18" charset="0"/>
                <a:sym typeface="Monotype Sorts" pitchFamily="2" charset="2"/>
              </a:rPr>
              <a:t>ou qui est occupé par lui (visites périodiques) : VIP périodiques (5 ans maximum), suivi adapté à certains salariés (3 ans maximum) et suivi médical renforcé (2 ans)</a:t>
            </a:r>
          </a:p>
          <a:p>
            <a:pPr lvl="1">
              <a:buFont typeface="Wingdings" pitchFamily="2" charset="2"/>
              <a:buChar char="Ø"/>
            </a:pPr>
            <a:endParaRPr lang="fr-FR" altLang="fr-FR" sz="2200" b="1" dirty="0">
              <a:latin typeface="Times New Roman" panose="02020603050405020304" pitchFamily="18" charset="0"/>
              <a:cs typeface="Times New Roman" panose="02020603050405020304" pitchFamily="18" charset="0"/>
              <a:sym typeface="Monotype Sorts" pitchFamily="2" charset="2"/>
            </a:endParaRPr>
          </a:p>
          <a:p>
            <a:pPr lvl="1">
              <a:buFont typeface="Wingdings" pitchFamily="2" charset="2"/>
              <a:buChar char="Ø"/>
            </a:pPr>
            <a:r>
              <a:rPr lang="fr-FR" altLang="fr-FR" sz="2200" b="1" dirty="0">
                <a:latin typeface="Times New Roman" panose="02020603050405020304" pitchFamily="18" charset="0"/>
                <a:cs typeface="Times New Roman" panose="02020603050405020304" pitchFamily="18" charset="0"/>
                <a:sym typeface="Monotype Sorts" pitchFamily="2" charset="2"/>
              </a:rPr>
              <a:t>ou </a:t>
            </a:r>
            <a:r>
              <a:rPr lang="fr-FR" altLang="fr-FR" sz="2200" b="1" dirty="0" err="1">
                <a:latin typeface="Times New Roman" panose="02020603050405020304" pitchFamily="18" charset="0"/>
                <a:cs typeface="Times New Roman" panose="02020603050405020304" pitchFamily="18" charset="0"/>
                <a:sym typeface="Monotype Sorts" pitchFamily="2" charset="2"/>
              </a:rPr>
              <a:t>qu</a:t>
            </a:r>
            <a:r>
              <a:rPr lang="fr-FR" altLang="fr-FR" sz="2200" b="1" dirty="0">
                <a:latin typeface="Times New Roman" panose="02020603050405020304" pitchFamily="18" charset="0"/>
                <a:cs typeface="Times New Roman" panose="02020603050405020304" pitchFamily="18" charset="0"/>
                <a:sym typeface="Monotype Sorts" pitchFamily="2" charset="2"/>
              </a:rPr>
              <a:t> ’il est appelé à réoccuper en cas d ’absence (visite de reprise)</a:t>
            </a:r>
            <a:endParaRPr lang="fr-FR" altLang="fr-FR" sz="2200" b="1"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49301106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3078</Words>
  <Application>Microsoft Macintosh PowerPoint</Application>
  <PresentationFormat>Grand écran</PresentationFormat>
  <Paragraphs>204</Paragraphs>
  <Slides>41</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41</vt:i4>
      </vt:variant>
    </vt:vector>
  </HeadingPairs>
  <TitlesOfParts>
    <vt:vector size="48" baseType="lpstr">
      <vt:lpstr>Arial</vt:lpstr>
      <vt:lpstr>Calibri</vt:lpstr>
      <vt:lpstr>Calibri Light</vt:lpstr>
      <vt:lpstr>Monotype Sorts</vt:lpstr>
      <vt:lpstr>Times New Roman</vt:lpstr>
      <vt:lpstr>Wingdings</vt:lpstr>
      <vt:lpstr>Thème Office</vt:lpstr>
      <vt:lpstr>L’INAPTITUDE</vt:lpstr>
      <vt:lpstr>Présentation PowerPoint</vt:lpstr>
      <vt:lpstr>Remarque préliminaire</vt:lpstr>
      <vt:lpstr>La notion d’inaptitude </vt:lpstr>
      <vt:lpstr>La notion d’inaptitude (suite) </vt:lpstr>
      <vt:lpstr>Introduction</vt:lpstr>
      <vt:lpstr>Introduction (suite)</vt:lpstr>
      <vt:lpstr>L’avis d’inaptitude physique par le médecin du travail</vt:lpstr>
      <vt:lpstr>Les différents moments de délivrance de l ’avis d ’aptitude </vt:lpstr>
      <vt:lpstr>Visite d’Information et de Prévention</vt:lpstr>
      <vt:lpstr>Suivi adapté à certains salariés</vt:lpstr>
      <vt:lpstr>Suivi médical renforcé</vt:lpstr>
      <vt:lpstr>Visite médicale de reprise</vt:lpstr>
      <vt:lpstr>Organisation de la visite médicale de reprise</vt:lpstr>
      <vt:lpstr>Organisation de la visite de reprise (suite)</vt:lpstr>
      <vt:lpstr>Autres visites et examens</vt:lpstr>
      <vt:lpstr>Autres visites et examens (suite)</vt:lpstr>
      <vt:lpstr>Avis médical</vt:lpstr>
      <vt:lpstr>Présentation PowerPoint</vt:lpstr>
      <vt:lpstr>Recours contre l’avis du médecin du travail</vt:lpstr>
      <vt:lpstr>Décision du CPH</vt:lpstr>
      <vt:lpstr>Présentation PowerPoint</vt:lpstr>
      <vt:lpstr>Obligations de l’employeur consécutives à une inaptitude physique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Rupture du contrat de travail</vt:lpstr>
      <vt:lpstr>Présentation PowerPoint</vt:lpstr>
      <vt:lpstr>Présentation PowerPoint</vt:lpstr>
      <vt:lpstr>Présentation PowerPoint</vt:lpstr>
      <vt:lpstr>Sanctions du licenciement abusif</vt:lpstr>
      <vt:lpstr>Présentation PowerPoint</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L’INAPTITUDE</dc:title>
  <dc:creator>Thierry Thave</dc:creator>
  <cp:lastModifiedBy>Thierry Thave</cp:lastModifiedBy>
  <cp:revision>28</cp:revision>
  <dcterms:created xsi:type="dcterms:W3CDTF">2019-10-29T18:11:26Z</dcterms:created>
  <dcterms:modified xsi:type="dcterms:W3CDTF">2019-11-03T19:40:50Z</dcterms:modified>
</cp:coreProperties>
</file>