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422" r:id="rId3"/>
    <p:sldId id="413" r:id="rId4"/>
    <p:sldId id="414" r:id="rId5"/>
    <p:sldId id="415" r:id="rId6"/>
    <p:sldId id="416" r:id="rId7"/>
    <p:sldId id="417" r:id="rId8"/>
    <p:sldId id="418" r:id="rId9"/>
    <p:sldId id="419" r:id="rId10"/>
    <p:sldId id="420" r:id="rId11"/>
    <p:sldId id="421" r:id="rId12"/>
    <p:sldId id="352" r:id="rId13"/>
    <p:sldId id="353" r:id="rId14"/>
    <p:sldId id="354" r:id="rId15"/>
    <p:sldId id="396" r:id="rId16"/>
    <p:sldId id="397" r:id="rId17"/>
    <p:sldId id="398" r:id="rId18"/>
    <p:sldId id="355" r:id="rId19"/>
    <p:sldId id="356" r:id="rId20"/>
    <p:sldId id="357" r:id="rId21"/>
    <p:sldId id="348" r:id="rId22"/>
    <p:sldId id="346" r:id="rId23"/>
    <p:sldId id="399" r:id="rId24"/>
    <p:sldId id="400" r:id="rId25"/>
    <p:sldId id="407" r:id="rId26"/>
    <p:sldId id="408" r:id="rId27"/>
    <p:sldId id="349" r:id="rId28"/>
    <p:sldId id="423" r:id="rId29"/>
    <p:sldId id="401" r:id="rId30"/>
    <p:sldId id="402" r:id="rId31"/>
    <p:sldId id="403" r:id="rId32"/>
    <p:sldId id="404" r:id="rId33"/>
    <p:sldId id="405" r:id="rId34"/>
    <p:sldId id="350" r:id="rId35"/>
    <p:sldId id="351" r:id="rId36"/>
    <p:sldId id="259" r:id="rId37"/>
    <p:sldId id="265" r:id="rId38"/>
    <p:sldId id="266" r:id="rId39"/>
    <p:sldId id="278" r:id="rId40"/>
    <p:sldId id="273" r:id="rId41"/>
    <p:sldId id="276" r:id="rId42"/>
    <p:sldId id="264" r:id="rId43"/>
    <p:sldId id="283" r:id="rId44"/>
    <p:sldId id="284" r:id="rId45"/>
    <p:sldId id="285" r:id="rId46"/>
    <p:sldId id="277" r:id="rId47"/>
    <p:sldId id="260" r:id="rId48"/>
    <p:sldId id="262" r:id="rId49"/>
    <p:sldId id="279" r:id="rId50"/>
    <p:sldId id="261" r:id="rId51"/>
    <p:sldId id="263" r:id="rId52"/>
    <p:sldId id="280" r:id="rId53"/>
    <p:sldId id="281" r:id="rId54"/>
    <p:sldId id="282" r:id="rId55"/>
    <p:sldId id="267" r:id="rId56"/>
    <p:sldId id="268" r:id="rId57"/>
    <p:sldId id="286" r:id="rId58"/>
    <p:sldId id="289" r:id="rId59"/>
    <p:sldId id="297" r:id="rId60"/>
    <p:sldId id="290" r:id="rId61"/>
    <p:sldId id="287" r:id="rId62"/>
    <p:sldId id="288" r:id="rId63"/>
    <p:sldId id="291" r:id="rId64"/>
    <p:sldId id="292" r:id="rId65"/>
    <p:sldId id="293" r:id="rId66"/>
    <p:sldId id="294" r:id="rId67"/>
    <p:sldId id="295" r:id="rId68"/>
    <p:sldId id="296" r:id="rId69"/>
    <p:sldId id="335" r:id="rId70"/>
    <p:sldId id="269" r:id="rId71"/>
    <p:sldId id="275" r:id="rId72"/>
    <p:sldId id="270" r:id="rId73"/>
    <p:sldId id="298" r:id="rId74"/>
    <p:sldId id="358" r:id="rId75"/>
    <p:sldId id="360" r:id="rId76"/>
    <p:sldId id="359" r:id="rId77"/>
    <p:sldId id="361" r:id="rId78"/>
    <p:sldId id="424" r:id="rId79"/>
    <p:sldId id="426" r:id="rId80"/>
    <p:sldId id="425" r:id="rId81"/>
    <p:sldId id="299" r:id="rId82"/>
    <p:sldId id="300" r:id="rId83"/>
    <p:sldId id="301" r:id="rId84"/>
    <p:sldId id="302" r:id="rId85"/>
    <p:sldId id="303" r:id="rId86"/>
    <p:sldId id="305" r:id="rId87"/>
    <p:sldId id="306" r:id="rId88"/>
    <p:sldId id="304" r:id="rId89"/>
    <p:sldId id="309" r:id="rId90"/>
    <p:sldId id="310" r:id="rId91"/>
    <p:sldId id="311" r:id="rId92"/>
    <p:sldId id="312" r:id="rId93"/>
    <p:sldId id="271" r:id="rId94"/>
    <p:sldId id="409" r:id="rId95"/>
    <p:sldId id="410" r:id="rId96"/>
    <p:sldId id="411" r:id="rId97"/>
    <p:sldId id="412" r:id="rId98"/>
    <p:sldId id="334" r:id="rId99"/>
    <p:sldId id="313" r:id="rId100"/>
    <p:sldId id="314" r:id="rId101"/>
    <p:sldId id="274" r:id="rId102"/>
    <p:sldId id="272" r:id="rId103"/>
    <p:sldId id="317" r:id="rId104"/>
    <p:sldId id="318" r:id="rId105"/>
    <p:sldId id="319" r:id="rId106"/>
    <p:sldId id="320" r:id="rId107"/>
    <p:sldId id="321" r:id="rId108"/>
    <p:sldId id="322" r:id="rId109"/>
    <p:sldId id="323" r:id="rId110"/>
    <p:sldId id="324" r:id="rId111"/>
    <p:sldId id="345" r:id="rId112"/>
    <p:sldId id="332" r:id="rId113"/>
    <p:sldId id="336" r:id="rId114"/>
    <p:sldId id="315" r:id="rId115"/>
    <p:sldId id="325" r:id="rId116"/>
    <p:sldId id="326" r:id="rId117"/>
    <p:sldId id="327" r:id="rId118"/>
    <p:sldId id="328" r:id="rId119"/>
    <p:sldId id="329" r:id="rId120"/>
    <p:sldId id="330" r:id="rId121"/>
    <p:sldId id="331" r:id="rId122"/>
    <p:sldId id="316" r:id="rId123"/>
    <p:sldId id="337" r:id="rId124"/>
    <p:sldId id="338" r:id="rId125"/>
    <p:sldId id="339" r:id="rId126"/>
    <p:sldId id="340" r:id="rId127"/>
    <p:sldId id="341" r:id="rId128"/>
    <p:sldId id="342" r:id="rId129"/>
    <p:sldId id="344" r:id="rId130"/>
    <p:sldId id="343" r:id="rId131"/>
    <p:sldId id="373" r:id="rId132"/>
    <p:sldId id="374" r:id="rId133"/>
    <p:sldId id="381" r:id="rId134"/>
    <p:sldId id="382" r:id="rId135"/>
    <p:sldId id="383" r:id="rId136"/>
    <p:sldId id="375" r:id="rId137"/>
    <p:sldId id="376" r:id="rId138"/>
    <p:sldId id="372" r:id="rId139"/>
    <p:sldId id="362" r:id="rId140"/>
    <p:sldId id="380" r:id="rId141"/>
    <p:sldId id="363" r:id="rId142"/>
    <p:sldId id="364" r:id="rId143"/>
    <p:sldId id="377" r:id="rId144"/>
    <p:sldId id="378" r:id="rId145"/>
    <p:sldId id="379" r:id="rId146"/>
    <p:sldId id="365" r:id="rId147"/>
    <p:sldId id="366" r:id="rId148"/>
    <p:sldId id="368" r:id="rId149"/>
    <p:sldId id="369" r:id="rId150"/>
    <p:sldId id="367" r:id="rId151"/>
    <p:sldId id="370" r:id="rId152"/>
    <p:sldId id="427" r:id="rId153"/>
    <p:sldId id="428" r:id="rId154"/>
    <p:sldId id="429" r:id="rId155"/>
    <p:sldId id="371" r:id="rId156"/>
    <p:sldId id="385" r:id="rId157"/>
    <p:sldId id="386" r:id="rId158"/>
    <p:sldId id="387" r:id="rId159"/>
    <p:sldId id="388" r:id="rId160"/>
    <p:sldId id="389" r:id="rId161"/>
    <p:sldId id="390" r:id="rId162"/>
    <p:sldId id="391" r:id="rId163"/>
    <p:sldId id="392" r:id="rId164"/>
    <p:sldId id="393" r:id="rId165"/>
    <p:sldId id="394" r:id="rId166"/>
    <p:sldId id="395" r:id="rId167"/>
    <p:sldId id="384" r:id="rId16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953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01/10/2019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01/10/2019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01/10/2019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01/10/2019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01/10/2019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01/10/2019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01/10/2019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01/10/2019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01/10/2019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01/10/2019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droit-finances.commentcamarche.com/download/telecharger-213-code-rural-2018-pdf-en-ligne" TargetMode="External"/><Relationship Id="rId2" Type="http://schemas.openxmlformats.org/officeDocument/2006/relationships/hyperlink" Target="https://droit-finances.commentcamarche.com/download/telecharger-204-code-du-travail-2018-pdf-en-ligne"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225&amp;dateTexte=&amp;categorieLien=cid" TargetMode="External"/><Relationship Id="rId2" Type="http://schemas.openxmlformats.org/officeDocument/2006/relationships/hyperlink" Target="https://www.legifrance.gouv.fr/affichCodeArticle.do?cidTexte=LEGITEXT000006072050&amp;idArticle=LEGIARTI000006901202&amp;dateTexte=&amp;categorieLien=cid" TargetMode="External"/><Relationship Id="rId1" Type="http://schemas.openxmlformats.org/officeDocument/2006/relationships/slideLayout" Target="../slideLayouts/slideLayout2.xml"/><Relationship Id="rId5" Type="http://schemas.openxmlformats.org/officeDocument/2006/relationships/hyperlink" Target="https://www.legifrance.gouv.fr/affichCodeArticle.do?cidTexte=LEGITEXT000006072050&amp;idArticle=LEGIARTI000006901196&amp;dateTexte=&amp;categorieLien=cid" TargetMode="External"/><Relationship Id="rId4" Type="http://schemas.openxmlformats.org/officeDocument/2006/relationships/hyperlink" Target="https://www.legifrance.gouv.fr/affichCodeArticle.do?cidTexte=LEGITEXT000006072050&amp;idArticle=LEGIARTI000006901195&amp;dateTexte=&amp;categorieLien=cid"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2050&amp;idArticle=LEGIARTI000033024658&amp;dateTexte=&amp;categorieLien=i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www.service-public.fr/particuliers/glossaire/R1092"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t>Les </a:t>
            </a:r>
            <a:r>
              <a:rPr lang="fr-FR" sz="3600" b="1" dirty="0"/>
              <a:t>formes atypiques du contrat de travail </a:t>
            </a:r>
            <a:endParaRPr lang="fr-FR" sz="3600" b="1" dirty="0" smtClean="0"/>
          </a:p>
          <a:p>
            <a:pPr algn="ctr"/>
            <a:endParaRPr lang="fr-FR" sz="3600" b="1" dirty="0" smtClean="0"/>
          </a:p>
          <a:p>
            <a:pPr algn="ctr"/>
            <a:r>
              <a:rPr lang="fr-FR" sz="1400" b="1" dirty="0" smtClean="0"/>
              <a:t>(</a:t>
            </a:r>
            <a:r>
              <a:rPr lang="fr-FR" sz="1400" b="1" dirty="0"/>
              <a:t>module 36</a:t>
            </a:r>
            <a:r>
              <a:rPr lang="fr-FR" sz="1400" b="1" dirty="0" smtClean="0"/>
              <a:t>)</a:t>
            </a:r>
          </a:p>
          <a:p>
            <a:pPr algn="ctr"/>
            <a:r>
              <a:rPr lang="fr-FR" sz="1400" b="1" dirty="0" smtClean="0"/>
              <a:t>29 septembre 2019</a:t>
            </a:r>
            <a:endParaRPr lang="fr-FR" sz="14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1781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solidFill>
                  <a:srgbClr val="C00000"/>
                </a:solidFill>
              </a:rPr>
              <a:t>Le maître est cru sur son affirmation,</a:t>
            </a:r>
          </a:p>
          <a:p>
            <a:r>
              <a:rPr lang="fr-FR" dirty="0" smtClean="0">
                <a:solidFill>
                  <a:srgbClr val="C00000"/>
                </a:solidFill>
              </a:rPr>
              <a:t>Pour la quotité des gages;</a:t>
            </a:r>
          </a:p>
          <a:p>
            <a:r>
              <a:rPr lang="fr-FR" dirty="0" smtClean="0">
                <a:solidFill>
                  <a:srgbClr val="C00000"/>
                </a:solidFill>
              </a:rPr>
              <a:t>Pour le paiement du salaire de l’année échue,</a:t>
            </a:r>
          </a:p>
          <a:p>
            <a:r>
              <a:rPr lang="fr-FR" dirty="0" smtClean="0">
                <a:solidFill>
                  <a:srgbClr val="C00000"/>
                </a:solidFill>
              </a:rPr>
              <a:t>Et pour les acomptes donnés pour l’année courante</a:t>
            </a:r>
          </a:p>
          <a:p>
            <a:pPr marL="0" indent="0">
              <a:buNone/>
            </a:pPr>
            <a:endParaRPr lang="fr-FR" dirty="0"/>
          </a:p>
        </p:txBody>
      </p:sp>
    </p:spTree>
    <p:extLst>
      <p:ext uri="{BB962C8B-B14F-4D97-AF65-F5344CB8AC3E}">
        <p14:creationId xmlns:p14="http://schemas.microsoft.com/office/powerpoint/2010/main" val="420603781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62500" lnSpcReduction="20000"/>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solidFill>
                  <a:srgbClr val="002060"/>
                </a:solidFill>
              </a:rPr>
              <a:t>Le 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391716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Conception actuelle</a:t>
            </a:r>
            <a:endParaRPr lang="fr-FR" dirty="0"/>
          </a:p>
        </p:txBody>
      </p:sp>
      <p:sp>
        <p:nvSpPr>
          <p:cNvPr id="3" name="Espace réservé du contenu 2"/>
          <p:cNvSpPr>
            <a:spLocks noGrp="1"/>
          </p:cNvSpPr>
          <p:nvPr>
            <p:ph sz="quarter" idx="1"/>
          </p:nvPr>
        </p:nvSpPr>
        <p:spPr/>
        <p:txBody>
          <a:bodyPr/>
          <a:lstStyle/>
          <a:p>
            <a:r>
              <a:rPr lang="fr-FR" b="1" dirty="0"/>
              <a:t>L</a:t>
            </a:r>
            <a:r>
              <a:rPr lang="fr-FR" b="1" dirty="0" smtClean="0"/>
              <a:t>e </a:t>
            </a:r>
            <a:r>
              <a:rPr lang="fr-FR" b="1" dirty="0"/>
              <a:t>législateur est intervenu à de multiples reprises, </a:t>
            </a:r>
            <a:r>
              <a:rPr lang="fr-FR" b="1" dirty="0" smtClean="0"/>
              <a:t>pour </a:t>
            </a:r>
            <a:r>
              <a:rPr lang="fr-FR" b="1" dirty="0"/>
              <a:t>protéger </a:t>
            </a:r>
            <a:r>
              <a:rPr lang="fr-FR" b="1" dirty="0" smtClean="0"/>
              <a:t>le salarié </a:t>
            </a:r>
            <a:r>
              <a:rPr lang="fr-FR" b="1" dirty="0"/>
              <a:t>face aux abus éventuels de </a:t>
            </a:r>
            <a:r>
              <a:rPr lang="fr-FR" b="1" dirty="0" smtClean="0"/>
              <a:t>son </a:t>
            </a:r>
            <a:r>
              <a:rPr lang="fr-FR" b="1" dirty="0"/>
              <a:t>employeur. </a:t>
            </a:r>
            <a:endParaRPr lang="fr-FR" b="1" dirty="0" smtClean="0"/>
          </a:p>
          <a:p>
            <a:r>
              <a:rPr lang="fr-FR" b="1" dirty="0" smtClean="0"/>
              <a:t>À </a:t>
            </a:r>
            <a:r>
              <a:rPr lang="fr-FR" b="1" dirty="0"/>
              <a:t>cet effet, il a abandonné la référence au concept civiliste de louage (de services ou d'industrie) et consacré l'existence du contrat de travail</a:t>
            </a:r>
            <a:endParaRPr lang="fr-FR" dirty="0"/>
          </a:p>
        </p:txBody>
      </p:sp>
    </p:spTree>
    <p:extLst>
      <p:ext uri="{BB962C8B-B14F-4D97-AF65-F5344CB8AC3E}">
        <p14:creationId xmlns:p14="http://schemas.microsoft.com/office/powerpoint/2010/main" val="13753522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70000" lnSpcReduction="2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r>
              <a:rPr lang="fr-FR" dirty="0">
                <a:solidFill>
                  <a:srgbClr val="002060"/>
                </a:solidFill>
              </a:rPr>
              <a:t>En 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2800" b="1" dirty="0" smtClean="0">
                <a:solidFill>
                  <a:srgbClr val="C00000"/>
                </a:solidFill>
              </a:rPr>
              <a:t>Le </a:t>
            </a:r>
            <a:r>
              <a:rPr lang="fr-FR" sz="28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Tree>
    <p:extLst>
      <p:ext uri="{BB962C8B-B14F-4D97-AF65-F5344CB8AC3E}">
        <p14:creationId xmlns:p14="http://schemas.microsoft.com/office/powerpoint/2010/main" val="352130888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Tree>
    <p:extLst>
      <p:ext uri="{BB962C8B-B14F-4D97-AF65-F5344CB8AC3E}">
        <p14:creationId xmlns:p14="http://schemas.microsoft.com/office/powerpoint/2010/main" val="404625984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Tree>
    <p:extLst>
      <p:ext uri="{BB962C8B-B14F-4D97-AF65-F5344CB8AC3E}">
        <p14:creationId xmlns:p14="http://schemas.microsoft.com/office/powerpoint/2010/main" val="60119234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Tree>
    <p:extLst>
      <p:ext uri="{BB962C8B-B14F-4D97-AF65-F5344CB8AC3E}">
        <p14:creationId xmlns:p14="http://schemas.microsoft.com/office/powerpoint/2010/main" val="35564836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Tree>
    <p:extLst>
      <p:ext uri="{BB962C8B-B14F-4D97-AF65-F5344CB8AC3E}">
        <p14:creationId xmlns:p14="http://schemas.microsoft.com/office/powerpoint/2010/main" val="7120954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Tree>
    <p:extLst>
      <p:ext uri="{BB962C8B-B14F-4D97-AF65-F5344CB8AC3E}">
        <p14:creationId xmlns:p14="http://schemas.microsoft.com/office/powerpoint/2010/main" val="52930173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Tree>
    <p:extLst>
      <p:ext uri="{BB962C8B-B14F-4D97-AF65-F5344CB8AC3E}">
        <p14:creationId xmlns:p14="http://schemas.microsoft.com/office/powerpoint/2010/main" val="243351863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Tree>
    <p:extLst>
      <p:ext uri="{BB962C8B-B14F-4D97-AF65-F5344CB8AC3E}">
        <p14:creationId xmlns:p14="http://schemas.microsoft.com/office/powerpoint/2010/main" val="239801590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Tree>
    <p:extLst>
      <p:ext uri="{BB962C8B-B14F-4D97-AF65-F5344CB8AC3E}">
        <p14:creationId xmlns:p14="http://schemas.microsoft.com/office/powerpoint/2010/main" val="1065333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Tree>
    <p:extLst>
      <p:ext uri="{BB962C8B-B14F-4D97-AF65-F5344CB8AC3E}">
        <p14:creationId xmlns:p14="http://schemas.microsoft.com/office/powerpoint/2010/main" val="428100534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Tree>
    <p:extLst>
      <p:ext uri="{BB962C8B-B14F-4D97-AF65-F5344CB8AC3E}">
        <p14:creationId xmlns:p14="http://schemas.microsoft.com/office/powerpoint/2010/main" val="361359934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775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Tree>
    <p:extLst>
      <p:ext uri="{BB962C8B-B14F-4D97-AF65-F5344CB8AC3E}">
        <p14:creationId xmlns:p14="http://schemas.microsoft.com/office/powerpoint/2010/main" val="74803653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850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Tree>
    <p:extLst>
      <p:ext uri="{BB962C8B-B14F-4D97-AF65-F5344CB8AC3E}">
        <p14:creationId xmlns:p14="http://schemas.microsoft.com/office/powerpoint/2010/main" val="360576388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Tree>
    <p:extLst>
      <p:ext uri="{BB962C8B-B14F-4D97-AF65-F5344CB8AC3E}">
        <p14:creationId xmlns:p14="http://schemas.microsoft.com/office/powerpoint/2010/main" val="4181063351"/>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C00000"/>
                </a:solidFill>
              </a:rPr>
              <a:t>contrat </a:t>
            </a:r>
            <a:r>
              <a:rPr lang="fr-FR" b="1" dirty="0">
                <a:solidFill>
                  <a:srgbClr val="C00000"/>
                </a:solidFill>
              </a:rPr>
              <a:t>réel </a:t>
            </a:r>
            <a:endParaRPr lang="fr-FR" dirty="0">
              <a:solidFill>
                <a:srgbClr val="C00000"/>
              </a:solidFill>
            </a:endParaRPr>
          </a:p>
        </p:txBody>
      </p:sp>
      <p:sp>
        <p:nvSpPr>
          <p:cNvPr id="3" name="Espace réservé du contenu 2"/>
          <p:cNvSpPr>
            <a:spLocks noGrp="1"/>
          </p:cNvSpPr>
          <p:nvPr>
            <p:ph sz="quarter" idx="1"/>
          </p:nvPr>
        </p:nvSpPr>
        <p:spPr/>
        <p:txBody>
          <a:bodyPr/>
          <a:lstStyle/>
          <a:p>
            <a:endParaRPr lang="fr-FR" b="1" dirty="0" smtClean="0"/>
          </a:p>
          <a:p>
            <a:r>
              <a:rPr lang="fr-FR" b="1" dirty="0" smtClean="0"/>
              <a:t>C’est </a:t>
            </a:r>
            <a:r>
              <a:rPr lang="fr-FR" b="1" dirty="0"/>
              <a:t>un contrat parfait non par l'échange de consentement mais </a:t>
            </a:r>
            <a:r>
              <a:rPr lang="fr-FR" b="1" dirty="0">
                <a:solidFill>
                  <a:srgbClr val="C00000"/>
                </a:solidFill>
              </a:rPr>
              <a:t>par la remise d'une chose.</a:t>
            </a:r>
          </a:p>
          <a:p>
            <a:r>
              <a:rPr lang="fr-FR" b="1" dirty="0"/>
              <a:t>Pour être valablement formé, le contrat réel doit impliquer la remise d'une chose.</a:t>
            </a:r>
          </a:p>
          <a:p>
            <a:r>
              <a:rPr lang="fr-FR" b="1" dirty="0"/>
              <a:t>Exemples de contrats réels : le contrat de prêt entre particuliers, le contrat de dépôt</a:t>
            </a:r>
            <a:endParaRPr lang="fr-FR" dirty="0"/>
          </a:p>
        </p:txBody>
      </p:sp>
    </p:spTree>
    <p:extLst>
      <p:ext uri="{BB962C8B-B14F-4D97-AF65-F5344CB8AC3E}">
        <p14:creationId xmlns:p14="http://schemas.microsoft.com/office/powerpoint/2010/main" val="60333546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Durée</a:t>
            </a:r>
            <a:endParaRPr lang="fr-FR" dirty="0"/>
          </a:p>
        </p:txBody>
      </p:sp>
      <p:sp>
        <p:nvSpPr>
          <p:cNvPr id="3" name="Espace réservé du contenu 2"/>
          <p:cNvSpPr>
            <a:spLocks noGrp="1"/>
          </p:cNvSpPr>
          <p:nvPr>
            <p:ph sz="quarter" idx="1"/>
          </p:nvPr>
        </p:nvSpPr>
        <p:spPr/>
        <p:txBody>
          <a:bodyPr>
            <a:normAutofit/>
          </a:bodyPr>
          <a:lstStyle/>
          <a:p>
            <a:r>
              <a:rPr lang="fr-FR" dirty="0" smtClean="0"/>
              <a:t>Le </a:t>
            </a:r>
            <a:r>
              <a:rPr lang="fr-FR" dirty="0"/>
              <a:t>contrat vendange est un contrat à durée déterminée. Il ne peut pas dépasser 1 mois. Mais le salarié conserve la possibilité de conclure plusieurs contrats vendanges successifs avec le même employeur ou un employeur différent. Toutefois, leur durée totale cumulée ne peut pas dépasser 2 mois sur une période de 12 mois.</a:t>
            </a:r>
            <a:br>
              <a:rPr lang="fr-FR" dirty="0"/>
            </a:br>
            <a:endParaRPr lang="fr-FR" dirty="0"/>
          </a:p>
          <a:p>
            <a:r>
              <a:rPr lang="fr-FR" dirty="0"/>
              <a:t>Le contrat de travail doit préciser sa durée. A défaut de précisions, il est réputé être établi pour toute la durée des vendanges.</a:t>
            </a:r>
          </a:p>
          <a:p>
            <a:endParaRPr lang="fr-FR" dirty="0"/>
          </a:p>
        </p:txBody>
      </p:sp>
    </p:spTree>
    <p:extLst>
      <p:ext uri="{BB962C8B-B14F-4D97-AF65-F5344CB8AC3E}">
        <p14:creationId xmlns:p14="http://schemas.microsoft.com/office/powerpoint/2010/main" val="237085115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Législation</a:t>
            </a:r>
            <a:endParaRPr lang="fr-FR" dirty="0"/>
          </a:p>
        </p:txBody>
      </p:sp>
      <p:sp>
        <p:nvSpPr>
          <p:cNvPr id="3" name="Espace réservé du contenu 2"/>
          <p:cNvSpPr>
            <a:spLocks noGrp="1"/>
          </p:cNvSpPr>
          <p:nvPr>
            <p:ph sz="quarter" idx="1"/>
          </p:nvPr>
        </p:nvSpPr>
        <p:spPr/>
        <p:txBody>
          <a:bodyPr/>
          <a:lstStyle/>
          <a:p>
            <a:r>
              <a:rPr lang="fr-FR" dirty="0" smtClean="0"/>
              <a:t>Les </a:t>
            </a:r>
            <a:r>
              <a:rPr lang="fr-FR" dirty="0"/>
              <a:t>dispositions applicables au contrat vendanges ne figurent plus dans le </a:t>
            </a:r>
            <a:r>
              <a:rPr lang="fr-FR" u="sng" dirty="0">
                <a:hlinkClick r:id="rId2"/>
              </a:rPr>
              <a:t>Code du travail</a:t>
            </a:r>
            <a:r>
              <a:rPr lang="fr-FR" dirty="0"/>
              <a:t> mais dans le </a:t>
            </a:r>
            <a:r>
              <a:rPr lang="fr-FR" u="sng" dirty="0">
                <a:hlinkClick r:id="rId3"/>
              </a:rPr>
              <a:t>Code rural</a:t>
            </a:r>
            <a:r>
              <a:rPr lang="fr-FR" dirty="0"/>
              <a:t>. </a:t>
            </a:r>
            <a:endParaRPr lang="fr-FR" dirty="0" smtClean="0"/>
          </a:p>
          <a:p>
            <a:r>
              <a:rPr lang="fr-FR" dirty="0" smtClean="0"/>
              <a:t>On peut </a:t>
            </a:r>
            <a:r>
              <a:rPr lang="fr-FR" dirty="0"/>
              <a:t>y accéder en consultant les articles L718-4 à L718-6 de ce code.</a:t>
            </a:r>
          </a:p>
          <a:p>
            <a:endParaRPr lang="fr-FR" dirty="0"/>
          </a:p>
        </p:txBody>
      </p:sp>
    </p:spTree>
    <p:extLst>
      <p:ext uri="{BB962C8B-B14F-4D97-AF65-F5344CB8AC3E}">
        <p14:creationId xmlns:p14="http://schemas.microsoft.com/office/powerpoint/2010/main" val="98278951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77500" lnSpcReduction="20000"/>
          </a:bodyPr>
          <a:lstStyle/>
          <a:p>
            <a:r>
              <a:rPr lang="fr-FR" b="1" dirty="0"/>
              <a:t>Article L718-4</a:t>
            </a:r>
          </a:p>
          <a:p>
            <a:r>
              <a:rPr lang="fr-FR" dirty="0" smtClean="0"/>
              <a:t>Le </a:t>
            </a:r>
            <a:r>
              <a:rPr lang="fr-FR" dirty="0"/>
              <a:t>contrat vendanges a pour objet la réalisation de travaux de vendanges. Ces travaux s'entendent des préparatifs de la vendange à la réalisation des vendanges, jusqu'aux travaux de rangement inclus</a:t>
            </a:r>
            <a:r>
              <a:rPr lang="fr-FR" dirty="0" smtClean="0"/>
              <a:t>.</a:t>
            </a:r>
          </a:p>
          <a:p>
            <a:endParaRPr lang="fr-FR" dirty="0"/>
          </a:p>
          <a:p>
            <a:r>
              <a:rPr lang="fr-FR" b="1" dirty="0"/>
              <a:t>Article L718-5</a:t>
            </a:r>
          </a:p>
          <a:p>
            <a:r>
              <a:rPr lang="fr-FR" dirty="0" smtClean="0"/>
              <a:t>Le </a:t>
            </a:r>
            <a:r>
              <a:rPr lang="fr-FR" dirty="0"/>
              <a:t>contrat vendanges a une durée maximale d'un mois. Il précise la durée pour laquelle il est conclu. A défaut, il est réputé être établi pour une durée qui court jusqu'à la fin des vendanges.</a:t>
            </a:r>
          </a:p>
          <a:p>
            <a:r>
              <a:rPr lang="fr-FR" dirty="0"/>
              <a:t>Un salarié peut recourir à plusieurs contrats vendanges successifs, sans que le cumul des contrats n'excède une durée de deux mois sur une période de douze </a:t>
            </a:r>
            <a:r>
              <a:rPr lang="fr-FR"/>
              <a:t>mois</a:t>
            </a:r>
            <a:r>
              <a:rPr lang="fr-FR" smtClean="0"/>
              <a:t>.</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21771222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112346295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25809583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6427975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4045518160"/>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C00000"/>
                </a:solidFill>
              </a:rPr>
              <a:t>Télétravail | mode </a:t>
            </a:r>
            <a:r>
              <a:rPr lang="fr-FR" dirty="0" smtClean="0">
                <a:solidFill>
                  <a:srgbClr val="C00000"/>
                </a:solidFill>
              </a:rPr>
              <a:t>d’emploi</a:t>
            </a:r>
            <a:endParaRPr lang="fr-FR"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Les </a:t>
            </a:r>
            <a:r>
              <a:rPr lang="fr-FR" dirty="0"/>
              <a:t>ordonnances pour le renforcement du dialogue social ont simplifié le recours au télétravail pour les entreprises et leurs salariés.</a:t>
            </a:r>
          </a:p>
        </p:txBody>
      </p:sp>
    </p:spTree>
    <p:extLst>
      <p:ext uri="{BB962C8B-B14F-4D97-AF65-F5344CB8AC3E}">
        <p14:creationId xmlns:p14="http://schemas.microsoft.com/office/powerpoint/2010/main" val="358438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solennel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dirty="0" smtClean="0"/>
          </a:p>
          <a:p>
            <a:r>
              <a:rPr lang="fr-FR" dirty="0" smtClean="0"/>
              <a:t>■ C’</a:t>
            </a:r>
            <a:r>
              <a:rPr lang="fr-FR" b="1" dirty="0" smtClean="0"/>
              <a:t> </a:t>
            </a:r>
            <a:r>
              <a:rPr lang="fr-FR" dirty="0" smtClean="0"/>
              <a:t>est </a:t>
            </a:r>
            <a:r>
              <a:rPr lang="fr-FR" dirty="0"/>
              <a:t>un contrat qui, pour être valable au regard du droit français, nécessite la réalisation d'un certain nombre de formalités. Le non-respect de la forme imposée entraine la nullité du contrat.</a:t>
            </a:r>
          </a:p>
          <a:p>
            <a:r>
              <a:rPr lang="fr-FR" dirty="0"/>
              <a:t>■ Exemple, le contrat de mariage, ou la donation entre vifs doivent faire l'objet d'un </a:t>
            </a:r>
            <a:r>
              <a:rPr lang="fr-FR" b="1" dirty="0">
                <a:solidFill>
                  <a:srgbClr val="C00000"/>
                </a:solidFill>
              </a:rPr>
              <a:t>acte authentique devant le notaire pour être valides</a:t>
            </a:r>
          </a:p>
        </p:txBody>
      </p:sp>
    </p:spTree>
    <p:extLst>
      <p:ext uri="{BB962C8B-B14F-4D97-AF65-F5344CB8AC3E}">
        <p14:creationId xmlns:p14="http://schemas.microsoft.com/office/powerpoint/2010/main" val="229512321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permet au salarié de travailler hors des locaux de l'entreprise, en utilisant les technologies de l’information et de la communication (TIC). Le télétravail peut être mis en place, dans le respect de certaines règles, dès l'embauche du salarié ou par la suite. Le salarié en télétravail bénéficie de garanties particulières.</a:t>
            </a:r>
          </a:p>
          <a:p>
            <a:r>
              <a:rPr lang="fr-FR" dirty="0"/>
              <a:t>Le télétravail est une forme d'organisation du travail basée sur les technologies de l'information et de la communication (TIC). Il permet au salarié, de façon volontaire, de travailler ailleurs que dans les locaux de son employeur</a:t>
            </a:r>
          </a:p>
        </p:txBody>
      </p:sp>
    </p:spTree>
    <p:extLst>
      <p:ext uri="{BB962C8B-B14F-4D97-AF65-F5344CB8AC3E}">
        <p14:creationId xmlns:p14="http://schemas.microsoft.com/office/powerpoint/2010/main" val="4135242620"/>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salarié peut donc travailler :</a:t>
            </a:r>
          </a:p>
          <a:p>
            <a:endParaRPr lang="fr-FR" dirty="0"/>
          </a:p>
          <a:p>
            <a:r>
              <a:rPr lang="fr-FR" dirty="0"/>
              <a:t>soit chez lui,</a:t>
            </a:r>
          </a:p>
          <a:p>
            <a:r>
              <a:rPr lang="fr-FR" dirty="0"/>
              <a:t>soit dans un </a:t>
            </a:r>
            <a:r>
              <a:rPr lang="fr-FR" dirty="0" err="1"/>
              <a:t>télécentre</a:t>
            </a:r>
            <a:r>
              <a:rPr lang="fr-FR" dirty="0"/>
              <a:t> (par exemple s'il habite loin de son entreprise ou s'il a une profession nomade).</a:t>
            </a:r>
          </a:p>
        </p:txBody>
      </p:sp>
    </p:spTree>
    <p:extLst>
      <p:ext uri="{BB962C8B-B14F-4D97-AF65-F5344CB8AC3E}">
        <p14:creationId xmlns:p14="http://schemas.microsoft.com/office/powerpoint/2010/main" val="462066589"/>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Mise en </a:t>
            </a:r>
            <a:r>
              <a:rPr lang="fr-FR" dirty="0" smtClean="0"/>
              <a:t>place</a:t>
            </a: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télétravail est mis en place :</a:t>
            </a:r>
          </a:p>
          <a:p>
            <a:endParaRPr lang="fr-FR" dirty="0"/>
          </a:p>
          <a:p>
            <a:r>
              <a:rPr lang="fr-FR" dirty="0"/>
              <a:t>soit dans le cadre d'un accord collectif,</a:t>
            </a:r>
          </a:p>
          <a:p>
            <a:r>
              <a:rPr lang="fr-FR" dirty="0"/>
              <a:t>soit dans le cadre d'une charte élaborée par l'employeur (après avis du  CSE, s'il existe).</a:t>
            </a:r>
          </a:p>
          <a:p>
            <a:r>
              <a:rPr lang="fr-FR" dirty="0"/>
              <a:t>En l'absence de charte ou d'accord collectif, lorsque le salarié et l'employeur conviennent de recourir au télétravail, ils formalisent leur accord par tout moyen.</a:t>
            </a:r>
          </a:p>
          <a:p>
            <a:endParaRPr lang="fr-FR" dirty="0"/>
          </a:p>
        </p:txBody>
      </p:sp>
    </p:spTree>
    <p:extLst>
      <p:ext uri="{BB962C8B-B14F-4D97-AF65-F5344CB8AC3E}">
        <p14:creationId xmlns:p14="http://schemas.microsoft.com/office/powerpoint/2010/main" val="3038616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télétravail est facile à mettre en place pour les entreprises et facile à demander pour les salariés</a:t>
            </a:r>
            <a:br>
              <a:rPr lang="fr-FR" dirty="0"/>
            </a:br>
            <a:r>
              <a:rPr lang="fr-FR" dirty="0"/>
              <a:t>61% des français aspirent au télétravail, pourtant, il n’est une réalité que pour 17% d’entre eux. C’est pourquoi, le Gouvernement a créé un droit au télétravail pour les salariés français dans la loi pour le renforcement du dialogue social.</a:t>
            </a:r>
          </a:p>
        </p:txBody>
      </p:sp>
    </p:spTree>
    <p:extLst>
      <p:ext uri="{BB962C8B-B14F-4D97-AF65-F5344CB8AC3E}">
        <p14:creationId xmlns:p14="http://schemas.microsoft.com/office/powerpoint/2010/main" val="38399073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répond à une demande à la fois sociale, économique et environnementale. Plus encore, le télétravail permet une meilleure conciliation entre vie personnelle et professionnelle.</a:t>
            </a:r>
            <a:br>
              <a:rPr lang="fr-FR" dirty="0"/>
            </a:br>
            <a:r>
              <a:rPr lang="fr-FR" dirty="0"/>
              <a:t>Si de nombreuses entreprises ont déjà engagé cette démarche, il faut aller encore plus loin, dès lors que les fonctions exercées par le salarié le permettent :</a:t>
            </a:r>
            <a:br>
              <a:rPr lang="fr-FR" dirty="0"/>
            </a:br>
            <a:r>
              <a:rPr lang="fr-FR" dirty="0"/>
              <a:t>• en offrant la possibilité aux entreprises de s’organiser en interne ;</a:t>
            </a:r>
            <a:br>
              <a:rPr lang="fr-FR" dirty="0"/>
            </a:br>
            <a:r>
              <a:rPr lang="fr-FR" dirty="0"/>
              <a:t>• en donnant un droit au télétravail aux salariés.</a:t>
            </a:r>
          </a:p>
        </p:txBody>
      </p:sp>
    </p:spTree>
    <p:extLst>
      <p:ext uri="{BB962C8B-B14F-4D97-AF65-F5344CB8AC3E}">
        <p14:creationId xmlns:p14="http://schemas.microsoft.com/office/powerpoint/2010/main" val="2124264715"/>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lumMod val="75000"/>
                  </a:schemeClr>
                </a:solidFill>
              </a:rPr>
              <a:t>Entreprise : comment mettre en œuvre efficacement et simplement le télétravail </a:t>
            </a:r>
            <a:r>
              <a:rPr lang="fr-FR" sz="2400" dirty="0" smtClean="0">
                <a:solidFill>
                  <a:schemeClr val="accent1">
                    <a:lumMod val="75000"/>
                  </a:schemeClr>
                </a:solidFill>
              </a:rPr>
              <a:t>?</a:t>
            </a:r>
            <a:endParaRPr lang="fr-FR" sz="2400" dirty="0">
              <a:solidFill>
                <a:schemeClr val="accent1">
                  <a:lumMod val="75000"/>
                </a:schemeClr>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La </a:t>
            </a:r>
            <a:r>
              <a:rPr lang="fr-FR" dirty="0"/>
              <a:t>loi sur le renforcement du dialogue social apporte </a:t>
            </a:r>
            <a:r>
              <a:rPr lang="fr-FR" b="1" dirty="0"/>
              <a:t>des simplifications majeures</a:t>
            </a:r>
            <a:r>
              <a:rPr lang="fr-FR" dirty="0"/>
              <a:t> pour mettre en place le télétravail.</a:t>
            </a:r>
          </a:p>
          <a:p>
            <a:r>
              <a:rPr lang="fr-FR" dirty="0"/>
              <a:t>D’abord, </a:t>
            </a:r>
            <a:r>
              <a:rPr lang="fr-FR" b="1" dirty="0"/>
              <a:t>il n’est plus nécessaire de modifier le contrat de travail</a:t>
            </a:r>
            <a:r>
              <a:rPr lang="fr-FR" dirty="0"/>
              <a:t> pour permettre à un salarié de </a:t>
            </a:r>
            <a:r>
              <a:rPr lang="fr-FR" dirty="0" err="1"/>
              <a:t>télétravailler</a:t>
            </a:r>
            <a:r>
              <a:rPr lang="fr-FR" dirty="0"/>
              <a:t>.</a:t>
            </a:r>
          </a:p>
          <a:p>
            <a:r>
              <a:rPr lang="fr-FR" dirty="0"/>
              <a:t>Ensuite, le télétravail peut être mis en place de trois manières différentes :</a:t>
            </a:r>
            <a:br>
              <a:rPr lang="fr-FR" dirty="0"/>
            </a:br>
            <a:r>
              <a:rPr lang="fr-FR" dirty="0"/>
              <a:t>  par un simple accord avec le salarié, par tout moyen (accord oral, email, courrier…) ;</a:t>
            </a:r>
            <a:br>
              <a:rPr lang="fr-FR" dirty="0"/>
            </a:br>
            <a:r>
              <a:rPr lang="fr-FR" dirty="0"/>
              <a:t>  par un accord collectif ;</a:t>
            </a:r>
            <a:br>
              <a:rPr lang="fr-FR" dirty="0"/>
            </a:br>
            <a:r>
              <a:rPr lang="fr-FR" dirty="0"/>
              <a:t>  par une charte élaborée par l’employeur, après avis du comité social et économique, s’il existe.</a:t>
            </a:r>
            <a:br>
              <a:rPr lang="fr-FR" dirty="0"/>
            </a:br>
            <a:r>
              <a:rPr lang="fr-FR" dirty="0"/>
              <a:t>Dans tous les cas, lorsque l’employeur refuse le bénéfice du télétravail à un salarié qui occupe un poste qui le permet, il doit motiver sa réponse.</a:t>
            </a:r>
          </a:p>
          <a:p>
            <a:endParaRPr lang="fr-FR" dirty="0"/>
          </a:p>
        </p:txBody>
      </p:sp>
    </p:spTree>
    <p:extLst>
      <p:ext uri="{BB962C8B-B14F-4D97-AF65-F5344CB8AC3E}">
        <p14:creationId xmlns:p14="http://schemas.microsoft.com/office/powerpoint/2010/main" val="611515475"/>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Salariés : quels sont vos nouveaux droits ?</a:t>
            </a:r>
          </a:p>
          <a:p>
            <a:r>
              <a:rPr lang="fr-FR" dirty="0"/>
              <a:t>La loi sur le renforcement du dialogue social crée un droit au télétravail pour les salariés. L’exercice de ce droit </a:t>
            </a:r>
            <a:r>
              <a:rPr lang="fr-FR" b="1" dirty="0"/>
              <a:t>suppose que le travail du salarié puisse être exercé à distance</a:t>
            </a:r>
            <a:r>
              <a:rPr lang="fr-FR" dirty="0"/>
              <a:t> grâce aux technologies de l’information et de la communication.</a:t>
            </a:r>
          </a:p>
          <a:p>
            <a:r>
              <a:rPr lang="fr-FR" dirty="0"/>
              <a:t>Tout salarié qui souhaite </a:t>
            </a:r>
            <a:r>
              <a:rPr lang="fr-FR" dirty="0" err="1"/>
              <a:t>télétravailler</a:t>
            </a:r>
            <a:r>
              <a:rPr lang="fr-FR" dirty="0"/>
              <a:t> informe l’employeur de son intention, par tout moyen (oral, courrier, courriel…). L’employeur donne son accord, également par tout moyen (accord oral, courriel…). En cas de refus, l’employeur doit motiver sa décision.</a:t>
            </a:r>
          </a:p>
          <a:p>
            <a:r>
              <a:rPr lang="fr-FR" dirty="0"/>
              <a:t>Lorsqu’il existe une charte ou un accord, le télétravail est mis en place dans les conditions prévus par ces documents.</a:t>
            </a:r>
          </a:p>
          <a:p>
            <a:endParaRPr lang="fr-FR" dirty="0"/>
          </a:p>
        </p:txBody>
      </p:sp>
    </p:spTree>
    <p:extLst>
      <p:ext uri="{BB962C8B-B14F-4D97-AF65-F5344CB8AC3E}">
        <p14:creationId xmlns:p14="http://schemas.microsoft.com/office/powerpoint/2010/main" val="319696244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172813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consensuel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b="1" dirty="0" smtClean="0"/>
          </a:p>
          <a:p>
            <a:endParaRPr lang="fr-FR" b="1" dirty="0"/>
          </a:p>
          <a:p>
            <a:r>
              <a:rPr lang="fr-FR" b="1" dirty="0" smtClean="0"/>
              <a:t>C’</a:t>
            </a:r>
            <a:r>
              <a:rPr lang="fr-FR" dirty="0" smtClean="0"/>
              <a:t>est </a:t>
            </a:r>
            <a:r>
              <a:rPr lang="fr-FR" dirty="0"/>
              <a:t>un contrat qui peut être conclu, au gré des intéressés, en l’absence de tout formalisme. Il se forme par le seul accord des volontés des parties</a:t>
            </a:r>
          </a:p>
        </p:txBody>
      </p:sp>
    </p:spTree>
    <p:extLst>
      <p:ext uri="{BB962C8B-B14F-4D97-AF65-F5344CB8AC3E}">
        <p14:creationId xmlns:p14="http://schemas.microsoft.com/office/powerpoint/2010/main" val="932413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endParaRPr lang="fr-FR" sz="4000" dirty="0" smtClean="0"/>
          </a:p>
          <a:p>
            <a:endParaRPr lang="fr-FR" sz="4000" dirty="0"/>
          </a:p>
          <a:p>
            <a:pPr marL="0" indent="0" algn="ctr">
              <a:buNone/>
            </a:pPr>
            <a:r>
              <a:rPr lang="fr-FR" sz="4000" dirty="0" smtClean="0">
                <a:solidFill>
                  <a:srgbClr val="C00000"/>
                </a:solidFill>
              </a:rPr>
              <a:t>Qu’est-ce qu’un contrat ?</a:t>
            </a:r>
          </a:p>
          <a:p>
            <a:pPr marL="0" indent="0" algn="ctr">
              <a:buNone/>
            </a:pPr>
            <a:endParaRPr lang="fr-FR" sz="4000" dirty="0">
              <a:solidFill>
                <a:srgbClr val="C00000"/>
              </a:solidFill>
            </a:endParaRPr>
          </a:p>
          <a:p>
            <a:pPr marL="0" indent="0" algn="ctr">
              <a:buNone/>
            </a:pPr>
            <a:r>
              <a:rPr lang="fr-FR" sz="2800" dirty="0" smtClean="0"/>
              <a:t>Le contrat de travail repose sur des principes civilistes et sociaux</a:t>
            </a:r>
            <a:endParaRPr lang="fr-FR" sz="2800" dirty="0"/>
          </a:p>
        </p:txBody>
      </p:sp>
    </p:spTree>
    <p:extLst>
      <p:ext uri="{BB962C8B-B14F-4D97-AF65-F5344CB8AC3E}">
        <p14:creationId xmlns:p14="http://schemas.microsoft.com/office/powerpoint/2010/main" val="1698080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Trois éléments caractéristiques </a:t>
            </a:r>
            <a:r>
              <a:rPr lang="fr-FR" sz="2800" b="1" dirty="0"/>
              <a:t>se dégagent de cette définition</a:t>
            </a:r>
            <a:endParaRPr lang="fr-FR" sz="2800" dirty="0"/>
          </a:p>
        </p:txBody>
      </p:sp>
      <p:sp>
        <p:nvSpPr>
          <p:cNvPr id="3" name="Espace réservé du contenu 2"/>
          <p:cNvSpPr>
            <a:spLocks noGrp="1"/>
          </p:cNvSpPr>
          <p:nvPr>
            <p:ph sz="quarter" idx="1"/>
          </p:nvPr>
        </p:nvSpPr>
        <p:spPr>
          <a:xfrm>
            <a:off x="395536" y="1447800"/>
            <a:ext cx="8291264" cy="5005536"/>
          </a:xfrm>
        </p:spPr>
        <p:txBody>
          <a:bodyPr>
            <a:normAutofit fontScale="85000" lnSpcReduction="20000"/>
          </a:bodyPr>
          <a:lstStyle/>
          <a:p>
            <a:r>
              <a:rPr lang="fr-FR" dirty="0" smtClean="0">
                <a:solidFill>
                  <a:srgbClr val="C00000"/>
                </a:solidFill>
              </a:rPr>
              <a:t>1</a:t>
            </a:r>
            <a:r>
              <a:rPr lang="fr-FR" dirty="0">
                <a:solidFill>
                  <a:srgbClr val="C00000"/>
                </a:solidFill>
              </a:rPr>
              <a:t>̊ / </a:t>
            </a:r>
            <a:r>
              <a:rPr lang="fr-FR" b="1" dirty="0">
                <a:solidFill>
                  <a:srgbClr val="C00000"/>
                </a:solidFill>
              </a:rPr>
              <a:t>Une prestation de travail</a:t>
            </a:r>
            <a:r>
              <a:rPr lang="fr-FR" dirty="0">
                <a:solidFill>
                  <a:srgbClr val="C00000"/>
                </a:solidFill>
              </a:rPr>
              <a:t> </a:t>
            </a:r>
            <a:r>
              <a:rPr lang="fr-FR" dirty="0"/>
              <a:t>qui peut revêtir les formes les plus diverses: être physique, intellectuelle ou artistique;</a:t>
            </a:r>
          </a:p>
          <a:p>
            <a:r>
              <a:rPr lang="fr-FR" dirty="0">
                <a:solidFill>
                  <a:srgbClr val="C00000"/>
                </a:solidFill>
              </a:rPr>
              <a:t>2̊ / </a:t>
            </a:r>
            <a:r>
              <a:rPr lang="fr-FR" b="1" dirty="0">
                <a:solidFill>
                  <a:srgbClr val="C00000"/>
                </a:solidFill>
              </a:rPr>
              <a:t>Une rémunération</a:t>
            </a:r>
            <a:r>
              <a:rPr lang="fr-FR" dirty="0">
                <a:solidFill>
                  <a:srgbClr val="C00000"/>
                </a:solidFill>
              </a:rPr>
              <a:t> </a:t>
            </a:r>
            <a:r>
              <a:rPr lang="fr-FR" dirty="0"/>
              <a:t>appelée salaire. Le contrat de travail étant un contrat à titre onéreux, une rémunération doit avoir été consentie expressément ou tacitement lors de sa conclusion, (par opposition avec l'entraide familiale ou de voisinage qui est bénévole).</a:t>
            </a:r>
          </a:p>
          <a:p>
            <a:r>
              <a:rPr lang="fr-FR" dirty="0" smtClean="0">
                <a:solidFill>
                  <a:srgbClr val="C00000"/>
                </a:solidFill>
              </a:rPr>
              <a:t>3</a:t>
            </a:r>
            <a:r>
              <a:rPr lang="fr-FR" dirty="0">
                <a:solidFill>
                  <a:srgbClr val="C00000"/>
                </a:solidFill>
              </a:rPr>
              <a:t>̊ / </a:t>
            </a:r>
            <a:r>
              <a:rPr lang="fr-FR" b="1" dirty="0">
                <a:solidFill>
                  <a:srgbClr val="C00000"/>
                </a:solidFill>
              </a:rPr>
              <a:t>Un lien de subordination</a:t>
            </a:r>
            <a:r>
              <a:rPr lang="fr-FR" dirty="0"/>
              <a:t>. La cour de cassation a dégagé la notion de subordination juridique.</a:t>
            </a:r>
          </a:p>
          <a:p>
            <a:r>
              <a:rPr lang="fr-FR" dirty="0"/>
              <a:t>Le contrat de travail est celui qui place le salarié sous l'autorité de son employeur qui lui donne des ordres concernant l'exécution du travail, en contrôle l'accomplissement, en vérifie les résultats.</a:t>
            </a:r>
          </a:p>
          <a:p>
            <a:r>
              <a:rPr lang="fr-FR" dirty="0"/>
              <a:t>Les liens personnels unissant des personnes au titre de l'entraide amicale, familiale, agricole... sont inconciliables avec la notion de subordination.</a:t>
            </a:r>
          </a:p>
        </p:txBody>
      </p:sp>
    </p:spTree>
    <p:extLst>
      <p:ext uri="{BB962C8B-B14F-4D97-AF65-F5344CB8AC3E}">
        <p14:creationId xmlns:p14="http://schemas.microsoft.com/office/powerpoint/2010/main" val="3805873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rgbClr val="C00000"/>
                </a:solidFill>
              </a:rPr>
              <a:t>Précision jurisprudentielle</a:t>
            </a:r>
            <a:endParaRPr lang="fr-FR" sz="3600" b="1" dirty="0">
              <a:solidFill>
                <a:srgbClr val="C00000"/>
              </a:solidFill>
            </a:endParaRPr>
          </a:p>
        </p:txBody>
      </p:sp>
      <p:sp>
        <p:nvSpPr>
          <p:cNvPr id="3" name="Espace réservé du contenu 2"/>
          <p:cNvSpPr>
            <a:spLocks noGrp="1"/>
          </p:cNvSpPr>
          <p:nvPr>
            <p:ph sz="quarter" idx="1"/>
          </p:nvPr>
        </p:nvSpPr>
        <p:spPr/>
        <p:txBody>
          <a:bodyPr/>
          <a:lstStyle/>
          <a:p>
            <a:r>
              <a:rPr lang="fr-FR" b="1" dirty="0"/>
              <a:t>L'existence d'une relation de travail salarié ne dépend ni de la volonté exprimée par les parties ni de la dénomination qu'elles ont données à leur convention, </a:t>
            </a:r>
            <a:r>
              <a:rPr lang="fr-FR" b="1" dirty="0">
                <a:solidFill>
                  <a:srgbClr val="C00000"/>
                </a:solidFill>
              </a:rPr>
              <a:t>mais des conditions de fait dans lesquelles  est exercée l'activité des travailleurs (</a:t>
            </a:r>
            <a:r>
              <a:rPr lang="fr-FR" b="1" dirty="0" err="1"/>
              <a:t>Cass</a:t>
            </a:r>
            <a:r>
              <a:rPr lang="fr-FR" b="1" dirty="0"/>
              <a:t>. Soc. 17.04.91 Bull. 91 n̊ 200)</a:t>
            </a:r>
            <a:endParaRPr lang="fr-FR" dirty="0"/>
          </a:p>
        </p:txBody>
      </p:sp>
    </p:spTree>
    <p:extLst>
      <p:ext uri="{BB962C8B-B14F-4D97-AF65-F5344CB8AC3E}">
        <p14:creationId xmlns:p14="http://schemas.microsoft.com/office/powerpoint/2010/main" val="602953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altLang="fr-FR" sz="2000" b="1" i="1" dirty="0" err="1">
                <a:solidFill>
                  <a:srgbClr val="FF0000"/>
                </a:solidFill>
                <a:latin typeface="Comic Sans MS" pitchFamily="66" charset="0"/>
              </a:rPr>
              <a:t>Cass</a:t>
            </a:r>
            <a:r>
              <a:rPr lang="fr-FR" altLang="fr-FR" sz="2000" b="1" i="1" dirty="0">
                <a:solidFill>
                  <a:srgbClr val="FF0000"/>
                </a:solidFill>
                <a:latin typeface="Comic Sans MS" pitchFamily="66" charset="0"/>
              </a:rPr>
              <a:t>. soc., 28 novembre 2018, nº 17-20.079 FP-PBRI</a:t>
            </a:r>
            <a:endParaRPr lang="fr-FR" altLang="fr-FR" sz="2000" dirty="0">
              <a:solidFill>
                <a:srgbClr val="FF0000"/>
              </a:solidFill>
              <a:latin typeface="Comic Sans MS" pitchFamily="66" charset="0"/>
            </a:endParaRPr>
          </a:p>
        </p:txBody>
      </p:sp>
      <p:sp>
        <p:nvSpPr>
          <p:cNvPr id="3" name="Espace réservé du contenu 2"/>
          <p:cNvSpPr>
            <a:spLocks noGrp="1"/>
          </p:cNvSpPr>
          <p:nvPr>
            <p:ph idx="1"/>
          </p:nvPr>
        </p:nvSpPr>
        <p:spPr>
          <a:xfrm>
            <a:off x="395536" y="1447800"/>
            <a:ext cx="8291264" cy="5077544"/>
          </a:xfrm>
        </p:spPr>
        <p:txBody>
          <a:bodyPr>
            <a:normAutofit fontScale="77500" lnSpcReduction="20000"/>
          </a:bodyPr>
          <a:lstStyle/>
          <a:p>
            <a:r>
              <a:rPr lang="fr-FR" altLang="fr-FR" dirty="0" smtClean="0">
                <a:latin typeface="Comic Sans MS" pitchFamily="66" charset="0"/>
              </a:rPr>
              <a:t>Attendu 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subordonné; </a:t>
            </a: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a:t>
            </a:r>
            <a:r>
              <a:rPr lang="fr-FR" altLang="fr-FR" dirty="0" smtClean="0">
                <a:solidFill>
                  <a:srgbClr val="FF0000"/>
                </a:solidFill>
                <a:latin typeface="Comic Sans MS" pitchFamily="66" charset="0"/>
              </a:rPr>
              <a:t>qui n’a pas tiré les conséquences légales de ses constatations dont il résultait l’existence d’un pouvoir de direction et de contrôle de l’exécution de la prestation caractérisant un lien de subordination, a violé le texte susvisé </a:t>
            </a:r>
            <a:r>
              <a:rPr lang="fr-FR" altLang="fr-FR" dirty="0" smtClean="0">
                <a:latin typeface="Comic Sans MS" pitchFamily="66" charset="0"/>
              </a:rPr>
              <a:t>;</a:t>
            </a:r>
          </a:p>
          <a:p>
            <a:pPr marL="0" indent="0">
              <a:buNone/>
            </a:pPr>
            <a:endParaRPr lang="fr-FR" dirty="0"/>
          </a:p>
        </p:txBody>
      </p:sp>
    </p:spTree>
    <p:extLst>
      <p:ext uri="{BB962C8B-B14F-4D97-AF65-F5344CB8AC3E}">
        <p14:creationId xmlns:p14="http://schemas.microsoft.com/office/powerpoint/2010/main" val="3908853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a:xfrm>
            <a:off x="251520" y="1447800"/>
            <a:ext cx="8640960" cy="5005536"/>
          </a:xfrm>
        </p:spPr>
        <p:txBody>
          <a:bodyPr>
            <a:normAutofit fontScale="47500" lnSpcReduction="20000"/>
          </a:bodyPr>
          <a:lstStyle/>
          <a:p>
            <a:r>
              <a:rPr lang="fr-FR" altLang="fr-FR" sz="3600" b="1" i="1" dirty="0" smtClean="0">
                <a:solidFill>
                  <a:srgbClr val="FF0000"/>
                </a:solidFill>
                <a:latin typeface="Comic Sans MS" pitchFamily="66" charset="0"/>
              </a:rPr>
              <a:t>CA Paris, pôle 6, ch.2, 10 janvier 2019, n°18/08357</a:t>
            </a:r>
            <a:endParaRPr lang="fr-FR" altLang="fr-FR" b="1" i="1" dirty="0" smtClean="0"/>
          </a:p>
          <a:p>
            <a:r>
              <a:rPr lang="fr-FR" altLang="fr-FR" sz="3400" b="1" i="1" dirty="0" smtClean="0"/>
              <a:t>N</a:t>
            </a:r>
            <a:r>
              <a:rPr lang="fr-FR" altLang="fr-FR" sz="3400" dirty="0" smtClean="0"/>
              <a:t>ouvel épisode après l’arrêt </a:t>
            </a:r>
            <a:r>
              <a:rPr lang="fr-FR" altLang="fr-FR" sz="3400" dirty="0" err="1" smtClean="0"/>
              <a:t>Take</a:t>
            </a:r>
            <a:r>
              <a:rPr lang="fr-FR" altLang="fr-FR" sz="3400" dirty="0" smtClean="0"/>
              <a:t> </a:t>
            </a:r>
            <a:r>
              <a:rPr lang="fr-FR" altLang="fr-FR" sz="3400" dirty="0" err="1" smtClean="0"/>
              <a:t>Eat</a:t>
            </a:r>
            <a:r>
              <a:rPr lang="fr-FR" altLang="fr-FR" sz="3400" dirty="0" smtClean="0"/>
              <a:t> East,, la Cour d’appel de Paris vient de donner gain de cause à un chauffeur VTC qui revendiquait l’existence d’un contrat de travail le liant à la plateforme </a:t>
            </a:r>
            <a:r>
              <a:rPr lang="fr-FR" altLang="fr-FR" sz="3400" dirty="0" err="1" smtClean="0"/>
              <a:t>Uber</a:t>
            </a:r>
            <a:endParaRPr lang="fr-FR" altLang="fr-FR" sz="3400" dirty="0" smtClean="0"/>
          </a:p>
          <a:p>
            <a:r>
              <a:rPr lang="fr-FR" altLang="fr-FR" sz="3400" dirty="0" smtClean="0"/>
              <a:t>. Le chauffeur voulait saisir la justice car </a:t>
            </a:r>
            <a:r>
              <a:rPr lang="fr-FR" altLang="fr-FR" sz="3400" dirty="0" err="1" smtClean="0"/>
              <a:t>Uber</a:t>
            </a:r>
            <a:r>
              <a:rPr lang="fr-FR" altLang="fr-FR" sz="3400" dirty="0" smtClean="0"/>
              <a:t> avait désactivé son compte en raison de plaintes de clients que le chauffeur avait contestées en donnant le détail pour chaque course, en envoyant un mail via la plateforme </a:t>
            </a:r>
            <a:r>
              <a:rPr lang="fr-FR" altLang="fr-FR" sz="3400" dirty="0" err="1" smtClean="0"/>
              <a:t>Uber</a:t>
            </a:r>
            <a:r>
              <a:rPr lang="fr-FR" altLang="fr-FR" sz="3400" dirty="0" smtClean="0"/>
              <a:t>. Ce chauffeur avait été engagé par la société </a:t>
            </a:r>
            <a:r>
              <a:rPr lang="fr-FR" altLang="fr-FR" sz="3400" dirty="0" err="1" smtClean="0"/>
              <a:t>Uber</a:t>
            </a:r>
            <a:r>
              <a:rPr lang="fr-FR" altLang="fr-FR" sz="3400" dirty="0" smtClean="0"/>
              <a:t> </a:t>
            </a:r>
            <a:r>
              <a:rPr lang="fr-FR" altLang="fr-FR" sz="3400" dirty="0" err="1" smtClean="0"/>
              <a:t>Bv</a:t>
            </a:r>
            <a:r>
              <a:rPr lang="fr-FR" altLang="fr-FR" sz="3400" dirty="0" smtClean="0"/>
              <a:t> par un contrat de prestations de services et pour les besoins de son activité il s’était inscrit au répertoire des métiers en tant qu’indépendant.   Après avoir analysé clause par clause le contrat </a:t>
            </a:r>
            <a:r>
              <a:rPr lang="fr-FR" altLang="fr-FR" sz="3400" dirty="0" err="1" smtClean="0"/>
              <a:t>Uber</a:t>
            </a:r>
            <a:r>
              <a:rPr lang="fr-FR" altLang="fr-FR" sz="3400"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sz="3400" dirty="0" err="1" smtClean="0"/>
              <a:t>Uber</a:t>
            </a:r>
            <a:r>
              <a:rPr lang="fr-FR" altLang="fr-FR" sz="3400" dirty="0" smtClean="0"/>
              <a:t> et d’ainsi renverser la présomption simple de non salariat ». </a:t>
            </a:r>
          </a:p>
          <a:p>
            <a:r>
              <a:rPr lang="fr-FR" altLang="fr-FR" sz="3400"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sz="3400" dirty="0" err="1" smtClean="0"/>
              <a:t>Cass.soc</a:t>
            </a:r>
            <a:r>
              <a:rPr lang="fr-FR" altLang="fr-FR" sz="3400" dirty="0" smtClean="0"/>
              <a:t>., 13 novembre 1996, n° 94-13.187). Le chauffeur est même loin, de décider librement de l’organisation de son activité</a:t>
            </a:r>
          </a:p>
          <a:p>
            <a:r>
              <a:rPr lang="fr-FR" altLang="fr-FR" sz="3400" dirty="0" smtClean="0"/>
              <a:t>=&gt; La plateforme </a:t>
            </a:r>
            <a:r>
              <a:rPr lang="fr-FR" altLang="fr-FR" sz="3400" dirty="0" err="1" smtClean="0"/>
              <a:t>Take</a:t>
            </a:r>
            <a:r>
              <a:rPr lang="fr-FR" altLang="fr-FR" sz="3400" dirty="0" smtClean="0"/>
              <a:t> </a:t>
            </a:r>
            <a:r>
              <a:rPr lang="fr-FR" altLang="fr-FR" sz="3400" dirty="0" err="1" smtClean="0"/>
              <a:t>Eat</a:t>
            </a:r>
            <a:r>
              <a:rPr lang="fr-FR" altLang="fr-FR" sz="3400" dirty="0" smtClean="0"/>
              <a:t> </a:t>
            </a:r>
            <a:r>
              <a:rPr lang="fr-FR" altLang="fr-FR" sz="3400" dirty="0" err="1" smtClean="0"/>
              <a:t>Easy</a:t>
            </a:r>
            <a:r>
              <a:rPr lang="fr-FR" altLang="fr-FR" sz="3400" dirty="0" smtClean="0"/>
              <a:t> une nouvelle fois condamnée. </a:t>
            </a:r>
            <a:r>
              <a:rPr lang="fr-FR" altLang="fr-FR" sz="3400" b="1" dirty="0" smtClean="0">
                <a:solidFill>
                  <a:srgbClr val="FF0000"/>
                </a:solidFill>
              </a:rPr>
              <a:t>Cons. </a:t>
            </a:r>
            <a:r>
              <a:rPr lang="fr-FR" altLang="fr-FR" sz="3400" b="1" dirty="0" err="1" smtClean="0">
                <a:solidFill>
                  <a:srgbClr val="FF0000"/>
                </a:solidFill>
              </a:rPr>
              <a:t>Prud’h</a:t>
            </a:r>
            <a:r>
              <a:rPr lang="fr-FR" altLang="fr-FR" sz="3400" b="1" dirty="0" smtClean="0">
                <a:solidFill>
                  <a:srgbClr val="FF0000"/>
                </a:solidFill>
              </a:rPr>
              <a:t> Nice, 22 janvier 2019 n°18/00668</a:t>
            </a:r>
          </a:p>
        </p:txBody>
      </p:sp>
    </p:spTree>
    <p:extLst>
      <p:ext uri="{BB962C8B-B14F-4D97-AF65-F5344CB8AC3E}">
        <p14:creationId xmlns:p14="http://schemas.microsoft.com/office/powerpoint/2010/main" val="31847684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lnSpcReduction="10000"/>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personnes en situation de Handicap </a:t>
            </a:r>
            <a:r>
              <a:rPr lang="fr-FR" i="1" dirty="0"/>
              <a:t>dans </a:t>
            </a:r>
            <a:r>
              <a:rPr lang="fr-FR" i="1" dirty="0" smtClean="0"/>
              <a:t>un ESAT.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10970743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a:t>☛ </a:t>
            </a:r>
            <a:r>
              <a:rPr lang="fr-FR" b="1" dirty="0"/>
              <a:t>C'est un contrat synallagmatique</a:t>
            </a:r>
            <a:r>
              <a:rPr lang="fr-FR" dirty="0"/>
              <a:t> qui comporte des obligations réciproques: le salarié doit exécuter le travail sous la subordination de l'employeur. L'employeur doit fournir du travail, donner les instructions et les moyens nécessaires à cette exécution et payer le salaire.</a:t>
            </a:r>
          </a:p>
          <a:p>
            <a:r>
              <a:rPr lang="fr-FR" dirty="0"/>
              <a:t>Les critères de subordination ne s'appliquent pas de manière uniforme, ils varient en fonction de l'emploi occupé. Un O.S. exécutera des ordres précis, tandis qu'un technicien ou un cadre aura dans l'exercice de sa mission une plus grande indépendance [en raison de sa qualification professionnelle].</a:t>
            </a:r>
          </a:p>
        </p:txBody>
      </p:sp>
    </p:spTree>
    <p:extLst>
      <p:ext uri="{BB962C8B-B14F-4D97-AF65-F5344CB8AC3E}">
        <p14:creationId xmlns:p14="http://schemas.microsoft.com/office/powerpoint/2010/main" val="381942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a:t>
            </a:r>
            <a:r>
              <a:rPr lang="fr-FR" b="1" dirty="0"/>
              <a:t>La notion de contrat de travail s'est forgée, à l'origine, sur l'idée que la force de travail </a:t>
            </a:r>
            <a:r>
              <a:rPr lang="fr-FR" b="1" dirty="0" smtClean="0"/>
              <a:t> </a:t>
            </a:r>
            <a:r>
              <a:rPr lang="fr-FR" b="1" dirty="0"/>
              <a:t>d'un être humain pouvait être louée par un autre, afin qu'il exécute, au service de celui-ci </a:t>
            </a:r>
            <a:r>
              <a:rPr lang="fr-FR" b="1" dirty="0" smtClean="0"/>
              <a:t> </a:t>
            </a:r>
            <a:r>
              <a:rPr lang="fr-FR" b="1" dirty="0"/>
              <a:t>et suivant ses prescriptions, une prestation de travail dont l'objet est déterminé par ce donneur d'ouvrage. </a:t>
            </a:r>
            <a:endParaRPr lang="fr-FR" dirty="0"/>
          </a:p>
        </p:txBody>
      </p:sp>
    </p:spTree>
    <p:extLst>
      <p:ext uri="{BB962C8B-B14F-4D97-AF65-F5344CB8AC3E}">
        <p14:creationId xmlns:p14="http://schemas.microsoft.com/office/powerpoint/2010/main" val="1804956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C'est un contrat onéreux</a:t>
            </a:r>
            <a:r>
              <a:rPr lang="fr-FR" dirty="0"/>
              <a:t> qui prévoit le versement d'un salaire lors de sa conclusion. La rémunération peut avoir été fixée tacitement au minimum légal [S.M.I.C.] ou au minimum conventionnel. [Par opposition avec l'entraide ou le bénévolat].</a:t>
            </a:r>
          </a:p>
          <a:p>
            <a:r>
              <a:rPr lang="fr-FR" dirty="0"/>
              <a:t>La rémunération peut revêtir des formes variées. Elle est fixée au temps (à l'heure ou mensuelle), aux pièces, au pourcentage, à la commission, avec une participation aux bénéfices, etc...</a:t>
            </a:r>
          </a:p>
          <a:p>
            <a:r>
              <a:rPr lang="fr-FR" dirty="0"/>
              <a:t>En aucun cas le salarié ne peut participer aux pertes de l'entreprise</a:t>
            </a:r>
          </a:p>
        </p:txBody>
      </p:sp>
    </p:spTree>
    <p:extLst>
      <p:ext uri="{BB962C8B-B14F-4D97-AF65-F5344CB8AC3E}">
        <p14:creationId xmlns:p14="http://schemas.microsoft.com/office/powerpoint/2010/main" val="1856136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à exécution successive</a:t>
            </a:r>
            <a:r>
              <a:rPr lang="fr-FR" dirty="0"/>
              <a:t> dont les obligations se répètent dans le temps. Le contrat de travail à durée indéterminée prend fin par la démission ou le licenciement.</a:t>
            </a:r>
          </a:p>
          <a:p>
            <a:r>
              <a:rPr lang="fr-FR" dirty="0"/>
              <a:t>Par exception aux principes civilistes la nullité du contrat de travail n'a d'effets que pour l'avenir.</a:t>
            </a:r>
          </a:p>
        </p:txBody>
      </p:sp>
    </p:spTree>
    <p:extLst>
      <p:ext uri="{BB962C8B-B14F-4D97-AF65-F5344CB8AC3E}">
        <p14:creationId xmlns:p14="http://schemas.microsoft.com/office/powerpoint/2010/main" val="18561363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conclu "intuitu personae</a:t>
            </a:r>
            <a:r>
              <a:rPr lang="fr-FR" dirty="0"/>
              <a:t>" qui n'est valable que si le salarié exécute lui-même le travail [Il ne peut recourir aux services d'autrui pour l'accomplissement de son travail, il ne peut recruter lui-même du personnel pour se faire aider].</a:t>
            </a:r>
          </a:p>
          <a:p>
            <a:r>
              <a:rPr lang="fr-FR" dirty="0"/>
              <a:t>Les obligations de l'employeur sont par contre transmises de plein droit au repreneur de l'entreprise en vertu de l'article L.122-12 [art. L1224-1 ] du code du travail.</a:t>
            </a:r>
          </a:p>
        </p:txBody>
      </p:sp>
    </p:spTree>
    <p:extLst>
      <p:ext uri="{BB962C8B-B14F-4D97-AF65-F5344CB8AC3E}">
        <p14:creationId xmlns:p14="http://schemas.microsoft.com/office/powerpoint/2010/main" val="1339406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d'adhésion</a:t>
            </a:r>
            <a:r>
              <a:rPr lang="fr-FR" dirty="0"/>
              <a:t> à un ensemble de règles préexistantes dans l'entreprise qui s'imposent obligatoirement. Le salarié accepte ou refuse le contrat qui est préparé par l'employeur. Il n'a pas la possibilité de discuter les différentes clauses du contrat, (sauf si l'employeur tient absolument à le recruter compte tenu de sa spécialisation).</a:t>
            </a:r>
          </a:p>
        </p:txBody>
      </p:sp>
    </p:spTree>
    <p:extLst>
      <p:ext uri="{BB962C8B-B14F-4D97-AF65-F5344CB8AC3E}">
        <p14:creationId xmlns:p14="http://schemas.microsoft.com/office/powerpoint/2010/main" val="458456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6093976"/>
          </a:xfrm>
          <a:prstGeom prst="rect">
            <a:avLst/>
          </a:prstGeom>
          <a:noFill/>
        </p:spPr>
        <p:txBody>
          <a:bodyPr>
            <a:spAutoFit/>
          </a:bodyPr>
          <a:lstStyle/>
          <a:p>
            <a:pPr fontAlgn="auto">
              <a:spcBef>
                <a:spcPts val="0"/>
              </a:spcBef>
              <a:spcAft>
                <a:spcPts val="0"/>
              </a:spcAft>
              <a:defRPr/>
            </a:pPr>
            <a:r>
              <a:rPr lang="fr-FR" b="1" dirty="0" smtClean="0">
                <a:latin typeface="+mn-lt"/>
                <a:cs typeface="+mn-cs"/>
              </a:rPr>
              <a:t>                              Principe </a:t>
            </a:r>
            <a:r>
              <a:rPr lang="fr-FR" b="1" dirty="0">
                <a:latin typeface="+mn-lt"/>
                <a:cs typeface="+mn-cs"/>
              </a:rPr>
              <a:t>: </a:t>
            </a:r>
            <a:r>
              <a:rPr lang="fr-FR" b="1"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latin typeface="+mn-lt"/>
                <a:cs typeface="+mn-cs"/>
              </a:rPr>
              <a:t>les nécessités du fonctionnement de l'entreprise peuvent justifier que les dispositions d'un accord collectif se substituent aux clauses contraires du contrat de </a:t>
            </a:r>
            <a:r>
              <a:rPr lang="fr-FR" b="1" dirty="0" smtClean="0">
                <a:latin typeface="+mn-lt"/>
                <a:cs typeface="+mn-cs"/>
              </a:rPr>
              <a:t>travail (</a:t>
            </a:r>
            <a:r>
              <a:rPr lang="fr-FR" sz="2400" dirty="0" smtClean="0">
                <a:solidFill>
                  <a:schemeClr val="accent3"/>
                </a:solidFill>
                <a:latin typeface="+mn-lt"/>
                <a:cs typeface="+mn-cs"/>
              </a:rPr>
              <a:t>Ordonnance </a:t>
            </a:r>
            <a:r>
              <a:rPr lang="fr-FR" sz="2400" dirty="0">
                <a:solidFill>
                  <a:schemeClr val="accent3"/>
                </a:solidFill>
                <a:latin typeface="+mn-lt"/>
                <a:cs typeface="+mn-cs"/>
              </a:rPr>
              <a:t>no 2017-1385 du 22 septembre </a:t>
            </a:r>
            <a:r>
              <a:rPr lang="fr-FR" sz="2400" dirty="0" smtClean="0">
                <a:solidFill>
                  <a:schemeClr val="accent3"/>
                </a:solidFill>
                <a:latin typeface="+mn-lt"/>
                <a:cs typeface="+mn-cs"/>
              </a:rPr>
              <a:t>2017)</a:t>
            </a:r>
            <a:endParaRPr lang="fr-FR" sz="2400" dirty="0">
              <a:solidFill>
                <a:schemeClr val="accent3"/>
              </a:solidFill>
              <a:latin typeface="+mn-lt"/>
              <a:cs typeface="+mn-cs"/>
            </a:endParaRPr>
          </a:p>
          <a:p>
            <a:pPr fontAlgn="auto">
              <a:spcBef>
                <a:spcPts val="0"/>
              </a:spcBef>
              <a:spcAft>
                <a:spcPts val="0"/>
              </a:spcAft>
              <a:buClr>
                <a:schemeClr val="accent1"/>
              </a:buClr>
              <a:buSzPct val="120000"/>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4048208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096963"/>
            <a:ext cx="8208912" cy="4524315"/>
          </a:xfrm>
          <a:prstGeom prst="rect">
            <a:avLst/>
          </a:prstGeom>
          <a:noFill/>
        </p:spPr>
        <p:txBody>
          <a:bodyPr wrap="square">
            <a:spAutoFit/>
          </a:bodyPr>
          <a:lstStyle/>
          <a:p>
            <a:pPr fontAlgn="auto">
              <a:spcBef>
                <a:spcPts val="0"/>
              </a:spcBef>
              <a:spcAft>
                <a:spcPts val="0"/>
              </a:spcAft>
              <a:defRPr/>
            </a:pPr>
            <a:r>
              <a:rPr lang="fr-FR" sz="2400" b="1" u="sng" dirty="0">
                <a:latin typeface="+mn-lt"/>
                <a:cs typeface="+mn-cs"/>
              </a:rPr>
              <a:t>Sont des clauses illicites à titre indicatif : </a:t>
            </a:r>
          </a:p>
          <a:p>
            <a:pPr fontAlgn="auto">
              <a:spcBef>
                <a:spcPts val="0"/>
              </a:spcBef>
              <a:spcAft>
                <a:spcPts val="0"/>
              </a:spcAft>
              <a:defRPr/>
            </a:pPr>
            <a:endParaRPr lang="fr-FR" sz="2400" dirty="0">
              <a:latin typeface="+mn-lt"/>
              <a:cs typeface="+mn-cs"/>
            </a:endParaRPr>
          </a:p>
          <a:p>
            <a:pPr marL="360000" fontAlgn="auto">
              <a:spcBef>
                <a:spcPts val="0"/>
              </a:spcBef>
              <a:spcAft>
                <a:spcPts val="0"/>
              </a:spcAft>
              <a:defRPr/>
            </a:pPr>
            <a:r>
              <a:rPr lang="fr-FR" sz="2400" dirty="0">
                <a:latin typeface="+mn-lt"/>
                <a:cs typeface="+mn-cs"/>
              </a:rPr>
              <a:t>- une clause attributive de juridiction sauf pour les contrats de travail internationaux</a:t>
            </a:r>
          </a:p>
          <a:p>
            <a:pPr marL="360000" fontAlgn="auto">
              <a:spcBef>
                <a:spcPts val="0"/>
              </a:spcBef>
              <a:spcAft>
                <a:spcPts val="0"/>
              </a:spcAft>
              <a:defRPr/>
            </a:pPr>
            <a:r>
              <a:rPr lang="fr-FR" sz="2400" dirty="0">
                <a:latin typeface="+mn-lt"/>
                <a:cs typeface="+mn-cs"/>
              </a:rPr>
              <a:t>- une clause de célibat </a:t>
            </a:r>
          </a:p>
          <a:p>
            <a:pPr marL="360000" fontAlgn="auto">
              <a:spcBef>
                <a:spcPts val="0"/>
              </a:spcBef>
              <a:spcAft>
                <a:spcPts val="0"/>
              </a:spcAft>
              <a:defRPr/>
            </a:pPr>
            <a:r>
              <a:rPr lang="fr-FR" sz="2400" dirty="0">
                <a:latin typeface="+mn-lt"/>
                <a:cs typeface="+mn-cs"/>
              </a:rPr>
              <a:t>- une clause « couperet » de départ à la retraite</a:t>
            </a:r>
          </a:p>
          <a:p>
            <a:pPr marL="360000" fontAlgn="auto">
              <a:spcBef>
                <a:spcPts val="0"/>
              </a:spcBef>
              <a:spcAft>
                <a:spcPts val="0"/>
              </a:spcAft>
              <a:defRPr/>
            </a:pPr>
            <a:r>
              <a:rPr lang="fr-FR" sz="2400" dirty="0">
                <a:latin typeface="+mn-lt"/>
                <a:cs typeface="+mn-cs"/>
              </a:rPr>
              <a:t>- une clause d'indexation de salaire </a:t>
            </a:r>
          </a:p>
          <a:p>
            <a:pPr marL="360000" fontAlgn="auto">
              <a:spcBef>
                <a:spcPts val="0"/>
              </a:spcBef>
              <a:spcAft>
                <a:spcPts val="0"/>
              </a:spcAft>
              <a:defRPr/>
            </a:pPr>
            <a:r>
              <a:rPr lang="fr-FR" sz="2400" dirty="0">
                <a:latin typeface="+mn-lt"/>
                <a:cs typeface="+mn-cs"/>
              </a:rPr>
              <a:t>- une clause prévoyant une rémunération inférieure au Smic </a:t>
            </a:r>
          </a:p>
          <a:p>
            <a:pPr marL="360000" fontAlgn="auto">
              <a:spcBef>
                <a:spcPts val="0"/>
              </a:spcBef>
              <a:spcAft>
                <a:spcPts val="0"/>
              </a:spcAft>
              <a:defRPr/>
            </a:pPr>
            <a:r>
              <a:rPr lang="fr-FR" sz="2400" dirty="0">
                <a:latin typeface="+mn-lt"/>
                <a:cs typeface="+mn-cs"/>
              </a:rPr>
              <a:t>- une clause restreignant la liberté syndicale  </a:t>
            </a:r>
          </a:p>
          <a:p>
            <a:pPr marL="360000" fontAlgn="auto">
              <a:spcBef>
                <a:spcPts val="0"/>
              </a:spcBef>
              <a:spcAft>
                <a:spcPts val="0"/>
              </a:spcAft>
              <a:defRPr/>
            </a:pPr>
            <a:r>
              <a:rPr lang="fr-FR" sz="2400" dirty="0">
                <a:latin typeface="+mn-lt"/>
                <a:cs typeface="+mn-cs"/>
              </a:rPr>
              <a:t>- une clause de responsabilité financière du salarié  </a:t>
            </a:r>
          </a:p>
          <a:p>
            <a:pPr marL="360000" fontAlgn="auto">
              <a:spcBef>
                <a:spcPts val="0"/>
              </a:spcBef>
              <a:spcAft>
                <a:spcPts val="0"/>
              </a:spcAft>
              <a:defRPr/>
            </a:pPr>
            <a:r>
              <a:rPr lang="fr-FR" sz="2400" dirty="0">
                <a:latin typeface="+mn-lt"/>
                <a:cs typeface="+mn-cs"/>
              </a:rPr>
              <a:t>- une clause résolutoire</a:t>
            </a:r>
          </a:p>
        </p:txBody>
      </p:sp>
    </p:spTree>
    <p:extLst>
      <p:ext uri="{BB962C8B-B14F-4D97-AF65-F5344CB8AC3E}">
        <p14:creationId xmlns:p14="http://schemas.microsoft.com/office/powerpoint/2010/main" val="56817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cette conception purement matérialiste de la relation de travail, le travailleur (dénommé, selon les cas, ouvrier, domestique, secrétaire, comptable, …) donnait à bail ses services au profit du maître, jouant le rôle de locataire de cette force de travail, et ce en contrepartie d'un loyer, versé sous la forme d'un salaire. </a:t>
            </a:r>
          </a:p>
        </p:txBody>
      </p:sp>
    </p:spTree>
    <p:extLst>
      <p:ext uri="{BB962C8B-B14F-4D97-AF65-F5344CB8AC3E}">
        <p14:creationId xmlns:p14="http://schemas.microsoft.com/office/powerpoint/2010/main" val="20148720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Cette soumission au pouvoir du maître </a:t>
            </a:r>
            <a:r>
              <a:rPr lang="fr-FR" b="1" dirty="0" smtClean="0"/>
              <a:t>plaçait </a:t>
            </a:r>
            <a:r>
              <a:rPr lang="fr-FR" b="1" dirty="0"/>
              <a:t>donc </a:t>
            </a:r>
            <a:r>
              <a:rPr lang="fr-FR" b="1" dirty="0" smtClean="0"/>
              <a:t>le </a:t>
            </a:r>
            <a:r>
              <a:rPr lang="fr-FR" b="1" dirty="0"/>
              <a:t>travailleur dans un état de subordination juridique vis-à-vis de ce dernier.</a:t>
            </a:r>
          </a:p>
          <a:p>
            <a:endParaRPr lang="fr-FR" dirty="0"/>
          </a:p>
        </p:txBody>
      </p:sp>
    </p:spTree>
    <p:extLst>
      <p:ext uri="{BB962C8B-B14F-4D97-AF65-F5344CB8AC3E}">
        <p14:creationId xmlns:p14="http://schemas.microsoft.com/office/powerpoint/2010/main" val="249690031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a:solidFill>
                  <a:srgbClr val="C00000"/>
                </a:solidFill>
              </a:rPr>
              <a:t>Période d’essai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1779 du code civil de 1804</a:t>
            </a:r>
            <a:endParaRPr lang="fr-FR" dirty="0"/>
          </a:p>
        </p:txBody>
      </p:sp>
      <p:sp>
        <p:nvSpPr>
          <p:cNvPr id="3" name="Espace réservé du contenu 2"/>
          <p:cNvSpPr>
            <a:spLocks noGrp="1"/>
          </p:cNvSpPr>
          <p:nvPr>
            <p:ph sz="quarter" idx="1"/>
          </p:nvPr>
        </p:nvSpPr>
        <p:spPr>
          <a:xfrm>
            <a:off x="611560" y="2060848"/>
            <a:ext cx="8075240" cy="3958952"/>
          </a:xfrm>
        </p:spPr>
        <p:txBody>
          <a:bodyPr>
            <a:normAutofit/>
          </a:bodyPr>
          <a:lstStyle/>
          <a:p>
            <a:r>
              <a:rPr lang="fr-FR" dirty="0" smtClean="0"/>
              <a:t>Il y a trois espèces principales de louage d’ouvrage et d’industrie:</a:t>
            </a:r>
          </a:p>
          <a:p>
            <a:r>
              <a:rPr lang="fr-FR" dirty="0" smtClean="0"/>
              <a:t>1° </a:t>
            </a:r>
            <a:r>
              <a:rPr lang="fr-FR" b="1" dirty="0" smtClean="0">
                <a:solidFill>
                  <a:srgbClr val="C00000"/>
                </a:solidFill>
              </a:rPr>
              <a:t>Le louage des gens de travail qui s’engagent au service de quelqu’un;</a:t>
            </a:r>
          </a:p>
          <a:p>
            <a:r>
              <a:rPr lang="fr-FR" dirty="0" smtClean="0"/>
              <a:t>2° Celui des voituriers, tant par terre que par eau, qui se chargent du transport des personnes ou des marchandises;</a:t>
            </a:r>
          </a:p>
          <a:p>
            <a:r>
              <a:rPr lang="fr-FR" dirty="0" smtClean="0"/>
              <a:t>Celui des entrepreneurs d’ouvrages par suite de devis ou marchés.</a:t>
            </a:r>
          </a:p>
          <a:p>
            <a:endParaRPr lang="fr-FR" dirty="0"/>
          </a:p>
        </p:txBody>
      </p:sp>
    </p:spTree>
    <p:extLst>
      <p:ext uri="{BB962C8B-B14F-4D97-AF65-F5344CB8AC3E}">
        <p14:creationId xmlns:p14="http://schemas.microsoft.com/office/powerpoint/2010/main" val="24644510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fontScale="85000" lnSpcReduction="2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1708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Il y a deux sortes de contrat de louage:</a:t>
            </a:r>
          </a:p>
          <a:p>
            <a:endParaRPr lang="fr-FR" dirty="0"/>
          </a:p>
          <a:p>
            <a:r>
              <a:rPr lang="fr-FR" dirty="0" smtClean="0"/>
              <a:t>Celui des choses</a:t>
            </a:r>
          </a:p>
          <a:p>
            <a:endParaRPr lang="fr-FR" dirty="0"/>
          </a:p>
          <a:p>
            <a:r>
              <a:rPr lang="fr-FR" dirty="0" smtClean="0"/>
              <a:t>Et celui d’ouvrage</a:t>
            </a:r>
          </a:p>
          <a:p>
            <a:pPr marL="0" indent="0">
              <a:buNone/>
            </a:pPr>
            <a:endParaRPr lang="fr-FR" dirty="0"/>
          </a:p>
        </p:txBody>
      </p:sp>
    </p:spTree>
    <p:extLst>
      <p:ext uri="{BB962C8B-B14F-4D97-AF65-F5344CB8AC3E}">
        <p14:creationId xmlns:p14="http://schemas.microsoft.com/office/powerpoint/2010/main" val="3831027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2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a:t>
            </a:r>
          </a:p>
          <a:p>
            <a:r>
              <a:rPr lang="fr-FR" dirty="0" smtClean="0"/>
              <a:t>… /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34082"/>
          </a:xfrm>
        </p:spPr>
        <p:txBody>
          <a:bodyPr>
            <a:normAutofit/>
          </a:bodyPr>
          <a:lstStyle/>
          <a:p>
            <a:pPr algn="ctr"/>
            <a:r>
              <a:rPr lang="fr-FR" sz="3200" b="1" dirty="0">
                <a:solidFill>
                  <a:srgbClr val="C00000"/>
                </a:solidFill>
              </a:rPr>
              <a:t>Article L1242-8-1</a:t>
            </a:r>
            <a:endParaRPr lang="fr-FR" sz="3200" dirty="0">
              <a:solidFill>
                <a:srgbClr val="C00000"/>
              </a:solidFill>
            </a:endParaRPr>
          </a:p>
        </p:txBody>
      </p:sp>
      <p:sp>
        <p:nvSpPr>
          <p:cNvPr id="3" name="Espace réservé du contenu 2"/>
          <p:cNvSpPr>
            <a:spLocks noGrp="1"/>
          </p:cNvSpPr>
          <p:nvPr>
            <p:ph sz="quarter" idx="1"/>
          </p:nvPr>
        </p:nvSpPr>
        <p:spPr>
          <a:xfrm>
            <a:off x="251520" y="1052736"/>
            <a:ext cx="8640960" cy="5328592"/>
          </a:xfrm>
        </p:spPr>
        <p:txBody>
          <a:bodyPr>
            <a:normAutofit fontScale="55000" lnSpcReduction="20000"/>
          </a:bodyPr>
          <a:lstStyle/>
          <a:p>
            <a:r>
              <a:rPr lang="fr-FR" b="1" dirty="0"/>
              <a:t> </a:t>
            </a:r>
            <a:r>
              <a:rPr lang="fr-FR" dirty="0" smtClean="0"/>
              <a:t>A </a:t>
            </a:r>
            <a:r>
              <a:rPr lang="fr-FR" dirty="0"/>
              <a:t>défaut de stipulation dans la convention ou l'accord de branche conclu en application de l'</a:t>
            </a:r>
            <a:r>
              <a:rPr lang="fr-FR" u="sng" dirty="0">
                <a:hlinkClick r:id="rId2"/>
              </a:rPr>
              <a:t>article L. 1242-8</a:t>
            </a:r>
            <a:r>
              <a:rPr lang="fr-FR" b="1" dirty="0">
                <a:solidFill>
                  <a:srgbClr val="C00000"/>
                </a:solidFill>
              </a:rPr>
              <a:t>, la durée totale du contrat de travail à durée déterminée ne peut excéder dix-huit mois compte tenu, le cas échéant, du ou des renouvellements intervenant dans les conditions prévues à l'</a:t>
            </a:r>
            <a:r>
              <a:rPr lang="fr-FR" b="1" u="sng" dirty="0">
                <a:solidFill>
                  <a:srgbClr val="C00000"/>
                </a:solidFill>
                <a:hlinkClick r:id="rId3"/>
              </a:rPr>
              <a:t>article L. 1243-13 </a:t>
            </a:r>
            <a:r>
              <a:rPr lang="fr-FR" b="1" dirty="0">
                <a:solidFill>
                  <a:srgbClr val="C00000"/>
                </a:solidFill>
              </a:rPr>
              <a:t>ou, lorsqu'il s'applique, à l'article L. 1243-13-1.</a:t>
            </a:r>
            <a:br>
              <a:rPr lang="fr-FR" b="1" dirty="0">
                <a:solidFill>
                  <a:srgbClr val="C00000"/>
                </a:solidFill>
              </a:rPr>
            </a:br>
            <a:r>
              <a:rPr lang="fr-FR" dirty="0"/>
              <a:t/>
            </a:r>
            <a:br>
              <a:rPr lang="fr-FR" dirty="0"/>
            </a:br>
            <a:r>
              <a:rPr lang="fr-FR" dirty="0"/>
              <a:t>Cette durée est réduite à neuf mois lorsque le contrat est conclu dans l'attente de l'entrée en service effective d'un salarié recruté par contrat à durée indéterminée ou lorsque son objet consiste en la réalisation des travaux urgents nécessités par des mesures de sécurité.</a:t>
            </a:r>
            <a:br>
              <a:rPr lang="fr-FR" dirty="0"/>
            </a:br>
            <a:r>
              <a:rPr lang="fr-FR" dirty="0"/>
              <a:t/>
            </a:r>
            <a:br>
              <a:rPr lang="fr-FR" dirty="0"/>
            </a:br>
            <a:r>
              <a:rPr lang="fr-FR" dirty="0"/>
              <a:t>Elle est également de vingt-quatre mois :</a:t>
            </a:r>
            <a:br>
              <a:rPr lang="fr-FR" dirty="0"/>
            </a:br>
            <a:r>
              <a:rPr lang="fr-FR" dirty="0"/>
              <a:t/>
            </a:r>
            <a:br>
              <a:rPr lang="fr-FR" dirty="0"/>
            </a:br>
            <a:r>
              <a:rPr lang="fr-FR" dirty="0"/>
              <a:t>1° Lorsque le contrat est exécuté à l'étranger ;</a:t>
            </a:r>
            <a:br>
              <a:rPr lang="fr-FR" dirty="0"/>
            </a:br>
            <a:r>
              <a:rPr lang="fr-FR" dirty="0"/>
              <a:t/>
            </a:r>
            <a:br>
              <a:rPr lang="fr-FR" dirty="0"/>
            </a:br>
            <a:r>
              <a:rPr lang="fr-FR" dirty="0"/>
              <a:t>2° Lorsque le contrat est conclu dans le cadre du départ définitif d'un salarié précédant la suppression de son poste de travail ;</a:t>
            </a:r>
            <a:br>
              <a:rPr lang="fr-FR" dirty="0"/>
            </a:br>
            <a:r>
              <a:rPr lang="fr-FR" dirty="0"/>
              <a:t/>
            </a:r>
            <a:br>
              <a:rPr lang="fr-FR" dirty="0"/>
            </a:br>
            <a:r>
              <a:rPr lang="fr-FR" dirty="0"/>
              <a:t>3° Lorsque survient dans l'entreprise, qu'il s'agisse de celle de l'entrepreneur principal ou de celle d'un sous-traitant, une commande exceptionnelle à l'exportation dont l'importance nécessite la mise en œuvre de moyens quantitativement ou qualitativement exorbitants de ceux que l'entreprise utilise ordinairement. Dans ce cas, la durée initiale du contrat ne peut être inférieure à six mois et l'employeur doit procéder, préalablement aux recrutements envisagés, à la consultation du comité social et économique, s'il existe.</a:t>
            </a:r>
            <a:br>
              <a:rPr lang="fr-FR" dirty="0"/>
            </a:br>
            <a:r>
              <a:rPr lang="fr-FR" dirty="0"/>
              <a:t/>
            </a:r>
            <a:br>
              <a:rPr lang="fr-FR" dirty="0"/>
            </a:br>
            <a:r>
              <a:rPr lang="fr-FR" dirty="0"/>
              <a:t>Les dispositions du présent article ne sont pas applicables au contrat de travail à durée déterminée conclu en application du 6° de l'</a:t>
            </a:r>
            <a:r>
              <a:rPr lang="fr-FR" u="sng" dirty="0">
                <a:hlinkClick r:id="rId4"/>
              </a:rPr>
              <a:t>article L. 1242-2 </a:t>
            </a:r>
            <a:r>
              <a:rPr lang="fr-FR" dirty="0"/>
              <a:t>et de l'</a:t>
            </a:r>
            <a:r>
              <a:rPr lang="fr-FR" u="sng" dirty="0">
                <a:hlinkClick r:id="rId5"/>
              </a:rPr>
              <a:t>article L. 1242-3</a:t>
            </a:r>
            <a:r>
              <a:rPr lang="fr-FR" dirty="0" smtClean="0"/>
              <a:t>.</a:t>
            </a:r>
            <a:endParaRPr lang="fr-FR" dirty="0"/>
          </a:p>
        </p:txBody>
      </p:sp>
    </p:spTree>
    <p:extLst>
      <p:ext uri="{BB962C8B-B14F-4D97-AF65-F5344CB8AC3E}">
        <p14:creationId xmlns:p14="http://schemas.microsoft.com/office/powerpoint/2010/main" val="323455885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r>
              <a:rPr lang="fr-FR" sz="3200" dirty="0">
                <a:solidFill>
                  <a:srgbClr val="C00000"/>
                </a:solidFill>
              </a:rPr>
              <a:t>Fixation du terme et durée du contrat</a:t>
            </a:r>
          </a:p>
        </p:txBody>
      </p:sp>
      <p:sp>
        <p:nvSpPr>
          <p:cNvPr id="3" name="Espace réservé du contenu 2"/>
          <p:cNvSpPr>
            <a:spLocks noGrp="1"/>
          </p:cNvSpPr>
          <p:nvPr>
            <p:ph sz="quarter" idx="1"/>
          </p:nvPr>
        </p:nvSpPr>
        <p:spPr>
          <a:xfrm>
            <a:off x="323528" y="1268760"/>
            <a:ext cx="8568952" cy="4751040"/>
          </a:xfrm>
        </p:spPr>
        <p:txBody>
          <a:bodyPr>
            <a:normAutofit fontScale="62500" lnSpcReduction="20000"/>
          </a:bodyPr>
          <a:lstStyle/>
          <a:p>
            <a:r>
              <a:rPr lang="fr-FR" dirty="0" smtClean="0"/>
              <a:t>.</a:t>
            </a:r>
            <a:r>
              <a:rPr lang="fr-FR" b="1" dirty="0" smtClean="0"/>
              <a:t>Article </a:t>
            </a:r>
            <a:r>
              <a:rPr lang="fr-FR" b="1" dirty="0"/>
              <a:t>L1242-7 </a:t>
            </a:r>
            <a:endParaRPr lang="fr-FR" dirty="0"/>
          </a:p>
          <a:p>
            <a:r>
              <a:rPr lang="fr-FR" b="1" dirty="0">
                <a:solidFill>
                  <a:srgbClr val="C00000"/>
                </a:solidFill>
              </a:rPr>
              <a:t>Le contrat de travail à durée déterminée comporte un terme fixé avec précision dès sa conclusion.</a:t>
            </a:r>
          </a:p>
          <a:p>
            <a:r>
              <a:rPr lang="fr-FR" b="1" dirty="0">
                <a:solidFill>
                  <a:srgbClr val="C00000"/>
                </a:solidFill>
              </a:rPr>
              <a:t>Toutefois, le contrat peut ne pas comporter de terme précis lorsqu'il est conclu dans l'un des cas suivants :</a:t>
            </a:r>
          </a:p>
          <a:p>
            <a:r>
              <a:rPr lang="fr-FR" dirty="0"/>
              <a:t>1° Remplacement d'un salarié absent ;</a:t>
            </a:r>
          </a:p>
          <a:p>
            <a:r>
              <a:rPr lang="fr-FR" dirty="0"/>
              <a:t>2° Remplacement d'un salarié dont le contrat de travail est suspendu ;</a:t>
            </a:r>
          </a:p>
          <a:p>
            <a:r>
              <a:rPr lang="fr-FR" dirty="0"/>
              <a:t>3° Dans l'attente de l'entrée en service effective d'un salarié recruté par contrat à durée </a:t>
            </a:r>
            <a:r>
              <a:rPr lang="fr-FR" dirty="0" smtClean="0"/>
              <a:t>indéterminée;</a:t>
            </a:r>
            <a:endParaRPr lang="fr-FR" dirty="0"/>
          </a:p>
          <a:p>
            <a:r>
              <a:rPr lang="fr-FR" dirty="0"/>
              <a:t>4° Emplois à caractère saisonnier définis au 3° de l'article L. 1242-2 ou pour lesquels, dans certains secteurs d'activité définis par décret ou par voie de convention ou d'accord collectif étendu, il est d'usage constant de ne pas recourir au contrat de travail à durée indéterminée en raison de la nature de l'activité exercée et du caractère par nature temporaire de ces emplois ;</a:t>
            </a:r>
          </a:p>
          <a:p>
            <a:r>
              <a:rPr lang="fr-FR" dirty="0"/>
              <a:t>5° Remplacement de l'une des personnes mentionnées aux 4° et 5° de </a:t>
            </a:r>
            <a:r>
              <a:rPr lang="fr-FR" u="sng" dirty="0">
                <a:hlinkClick r:id="rId2" tooltip="Code du travail - art. L1242-2 (V)"/>
              </a:rPr>
              <a:t>l'article L. 1242-2 </a:t>
            </a:r>
            <a:r>
              <a:rPr lang="fr-FR" dirty="0"/>
              <a:t>;</a:t>
            </a:r>
          </a:p>
          <a:p>
            <a:r>
              <a:rPr lang="fr-FR" dirty="0"/>
              <a:t>6° Recrutement d'ingénieurs et de cadres en vue de la réalisation d'un objet défini, prévu au 6° de l'article L. 1242-2.</a:t>
            </a:r>
          </a:p>
          <a:p>
            <a:r>
              <a:rPr lang="fr-FR" dirty="0">
                <a:solidFill>
                  <a:srgbClr val="C00000"/>
                </a:solidFill>
              </a:rPr>
              <a:t>Le contrat de travail à durée déterminée est alors conclu pour une durée minimale. Il a pour terme la fin de l'absence de la personne remplacée ou la réalisation de l'objet pour lequel il a été conclu</a:t>
            </a:r>
            <a:r>
              <a:rPr lang="fr-FR" dirty="0"/>
              <a:t>.</a:t>
            </a:r>
          </a:p>
          <a:p>
            <a:endParaRPr lang="fr-FR" dirty="0"/>
          </a:p>
        </p:txBody>
      </p:sp>
    </p:spTree>
    <p:extLst>
      <p:ext uri="{BB962C8B-B14F-4D97-AF65-F5344CB8AC3E}">
        <p14:creationId xmlns:p14="http://schemas.microsoft.com/office/powerpoint/2010/main" val="130900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1710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Le louage d’ouvrage  est un contrat par lequel l’une des parties s’engage à faire quelque chose pour l’autre , moyennant un prix convenu entre elles</a:t>
            </a:r>
            <a:endParaRPr lang="fr-FR" dirty="0"/>
          </a:p>
        </p:txBody>
      </p:sp>
    </p:spTree>
    <p:extLst>
      <p:ext uri="{BB962C8B-B14F-4D97-AF65-F5344CB8AC3E}">
        <p14:creationId xmlns:p14="http://schemas.microsoft.com/office/powerpoint/2010/main" val="371514765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Période d'essai.</a:t>
            </a:r>
            <a:br>
              <a:rPr lang="fr-FR" dirty="0"/>
            </a:br>
            <a:endParaRPr lang="fr-FR" dirty="0"/>
          </a:p>
        </p:txBody>
      </p:sp>
      <p:sp>
        <p:nvSpPr>
          <p:cNvPr id="3" name="Espace réservé du contenu 2"/>
          <p:cNvSpPr>
            <a:spLocks noGrp="1"/>
          </p:cNvSpPr>
          <p:nvPr>
            <p:ph sz="quarter" idx="1"/>
          </p:nvPr>
        </p:nvSpPr>
        <p:spPr>
          <a:xfrm>
            <a:off x="539552" y="1447800"/>
            <a:ext cx="8147248" cy="4572000"/>
          </a:xfrm>
        </p:spPr>
        <p:txBody>
          <a:bodyPr>
            <a:normAutofit fontScale="92500" lnSpcReduction="10000"/>
          </a:bodyPr>
          <a:lstStyle/>
          <a:p>
            <a:r>
              <a:rPr lang="fr-FR" b="1" dirty="0" smtClean="0"/>
              <a:t>Article L1242-10</a:t>
            </a:r>
            <a:endParaRPr lang="fr-FR" b="1" dirty="0"/>
          </a:p>
          <a:p>
            <a:r>
              <a:rPr lang="fr-FR" dirty="0"/>
              <a:t>Le contrat de travail à durée déterminée peut comporter une période d'essai.</a:t>
            </a:r>
          </a:p>
          <a:p>
            <a:r>
              <a:rPr lang="fr-FR" dirty="0"/>
              <a:t>Sauf si des usages ou des stipulations conventionnelles prévoient des durées moindres, cette période d'essai ne peut excéder une durée calculée à raison d'un jour par semaine, dans la limite de deux semaines lorsque la durée initialement prévue au contrat est au plus égale à six mois et d'un mois dans les autres cas.</a:t>
            </a:r>
          </a:p>
          <a:p>
            <a:r>
              <a:rPr lang="fr-FR" dirty="0"/>
              <a:t>Lorsque le contrat ne comporte pas de terme précis, la période d'essai est calculée par rapport à la durée minimale du contrat.</a:t>
            </a:r>
          </a:p>
          <a:p>
            <a:endParaRPr lang="fr-FR" dirty="0"/>
          </a:p>
        </p:txBody>
      </p:sp>
    </p:spTree>
    <p:extLst>
      <p:ext uri="{BB962C8B-B14F-4D97-AF65-F5344CB8AC3E}">
        <p14:creationId xmlns:p14="http://schemas.microsoft.com/office/powerpoint/2010/main" val="1878743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On ne peut engager ses services qu’à temps ,ou pour une entreprise déterminée</a:t>
            </a:r>
          </a:p>
          <a:p>
            <a:endParaRPr lang="fr-FR" dirty="0"/>
          </a:p>
        </p:txBody>
      </p:sp>
    </p:spTree>
    <p:extLst>
      <p:ext uri="{BB962C8B-B14F-4D97-AF65-F5344CB8AC3E}">
        <p14:creationId xmlns:p14="http://schemas.microsoft.com/office/powerpoint/2010/main" val="99156986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durée du </a:t>
            </a:r>
            <a:r>
              <a:rPr lang="fr-FR" b="1" dirty="0"/>
              <a:t>CDD</a:t>
            </a:r>
            <a:r>
              <a:rPr lang="fr-FR" dirty="0"/>
              <a:t> s'apprécie en jours calendaires, mais le </a:t>
            </a:r>
            <a:r>
              <a:rPr lang="fr-FR" b="1" dirty="0"/>
              <a:t>délai de carence</a:t>
            </a:r>
            <a:r>
              <a:rPr lang="fr-FR" dirty="0"/>
              <a:t> applicable se décompte en jours d'ouverture de l'entreprise ou de l'établissement concerné</a:t>
            </a:r>
            <a:r>
              <a:rPr lang="fr-FR" dirty="0" smtClean="0"/>
              <a:t>.</a:t>
            </a:r>
          </a:p>
          <a:p>
            <a:r>
              <a:rPr lang="fr-FR" dirty="0"/>
              <a:t>Le délai de carence est la période qui doit s'écouler après un contrat de travail à durée déterminée avant de pouvoir réembaucher un salarié en CDD sur le même poste. Lorsque le CDD du salarié prend fin, l'employeur ne peut pas lui proposer immédiatement un nouveau CDD sur le même poste. Il est tenu de respecter un délai. Dans certains cas, ce délai ne s'applique pas.</a:t>
            </a:r>
          </a:p>
        </p:txBody>
      </p:sp>
    </p:spTree>
    <p:extLst>
      <p:ext uri="{BB962C8B-B14F-4D97-AF65-F5344CB8AC3E}">
        <p14:creationId xmlns:p14="http://schemas.microsoft.com/office/powerpoint/2010/main" val="17625173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328043547"/>
              </p:ext>
            </p:extLst>
          </p:nvPr>
        </p:nvGraphicFramePr>
        <p:xfrm>
          <a:off x="827583" y="1844825"/>
          <a:ext cx="7920880" cy="4104455"/>
        </p:xfrm>
        <a:graphic>
          <a:graphicData uri="http://schemas.openxmlformats.org/drawingml/2006/table">
            <a:tbl>
              <a:tblPr/>
              <a:tblGrid>
                <a:gridCol w="3960440"/>
                <a:gridCol w="3960440"/>
              </a:tblGrid>
              <a:tr h="781801">
                <a:tc gridSpan="2">
                  <a:txBody>
                    <a:bodyPr/>
                    <a:lstStyle/>
                    <a:p>
                      <a:r>
                        <a:rPr lang="fr-FR"/>
                        <a:t>Calcul du délai de carence</a:t>
                      </a:r>
                    </a:p>
                  </a:txBody>
                  <a:tcPr anchor="ctr"/>
                </a:tc>
                <a:tc hMerge="1">
                  <a:txBody>
                    <a:bodyPr/>
                    <a:lstStyle/>
                    <a:p>
                      <a:endParaRPr lang="fr-FR"/>
                    </a:p>
                  </a:txBody>
                  <a:tcPr/>
                </a:tc>
              </a:tr>
              <a:tr h="1498452">
                <a:tc>
                  <a:txBody>
                    <a:bodyPr/>
                    <a:lstStyle/>
                    <a:p>
                      <a:pPr algn="l" fontAlgn="ctr"/>
                      <a:r>
                        <a:rPr lang="fr-FR" b="0">
                          <a:solidFill>
                            <a:srgbClr val="FFFFFF"/>
                          </a:solidFill>
                          <a:effectLst/>
                        </a:rPr>
                        <a:t>Durée totale du CDD (renouvellement inclus)</a:t>
                      </a:r>
                    </a:p>
                  </a:txBody>
                  <a:tcPr marL="76200" marR="76200" marT="76200" marB="7620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b="0">
                          <a:solidFill>
                            <a:srgbClr val="FFFFFF"/>
                          </a:solidFill>
                          <a:effectLst/>
                        </a:rPr>
                        <a:t>Durée du délai de carence</a:t>
                      </a:r>
                    </a:p>
                  </a:txBody>
                  <a:tcPr marL="76200" marR="76200" marT="76200" marB="76200"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912101">
                <a:tc>
                  <a:txBody>
                    <a:bodyPr/>
                    <a:lstStyle/>
                    <a:p>
                      <a:pPr algn="l" fontAlgn="t"/>
                      <a:r>
                        <a:rPr lang="fr-FR" b="0">
                          <a:solidFill>
                            <a:srgbClr val="FFFFFF"/>
                          </a:solidFill>
                          <a:effectLst/>
                        </a:rPr>
                        <a:t>Inférieure à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B6BA8"/>
                    </a:solidFill>
                  </a:tcPr>
                </a:tc>
                <a:tc>
                  <a:txBody>
                    <a:bodyPr/>
                    <a:lstStyle/>
                    <a:p>
                      <a:pPr fontAlgn="t"/>
                      <a:r>
                        <a:rPr lang="fr-FR">
                          <a:solidFill>
                            <a:srgbClr val="414856"/>
                          </a:solidFill>
                          <a:effectLst/>
                        </a:rPr>
                        <a:t>La moitié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912101">
                <a:tc>
                  <a:txBody>
                    <a:bodyPr/>
                    <a:lstStyle/>
                    <a:p>
                      <a:pPr algn="l" fontAlgn="t"/>
                      <a:r>
                        <a:rPr lang="fr-FR" b="0">
                          <a:solidFill>
                            <a:srgbClr val="FFFFFF"/>
                          </a:solidFill>
                          <a:effectLst/>
                        </a:rPr>
                        <a:t>À partir de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2F2F2"/>
                      </a:solidFill>
                      <a:prstDash val="solid"/>
                      <a:round/>
                      <a:headEnd type="none" w="med" len="med"/>
                      <a:tailEnd type="none" w="med" len="med"/>
                    </a:lnB>
                    <a:solidFill>
                      <a:srgbClr val="0B6BA8"/>
                    </a:solidFill>
                  </a:tcPr>
                </a:tc>
                <a:tc>
                  <a:txBody>
                    <a:bodyPr/>
                    <a:lstStyle/>
                    <a:p>
                      <a:pPr fontAlgn="t"/>
                      <a:r>
                        <a:rPr lang="fr-FR" dirty="0">
                          <a:solidFill>
                            <a:srgbClr val="414856"/>
                          </a:solidFill>
                          <a:effectLst/>
                        </a:rPr>
                        <a:t>1/3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99784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CDD s'apprécie en </a:t>
            </a:r>
            <a:r>
              <a:rPr lang="fr-FR" i="1" u="sng" dirty="0">
                <a:hlinkClick r:id="rId2" tooltip="jours calendaires, : Correspond à la totalité des jours du calendrier de l'année civile, du 1er janvier au 31 décembre, y compris les jours fériés&#10;  ou chômés"/>
              </a:rPr>
              <a:t>jours calendaires,</a:t>
            </a:r>
            <a:r>
              <a:rPr lang="fr-FR" dirty="0"/>
              <a:t> mais le délai de carence applicable se décompte en jours d'ouverture de l'entreprise ou de l'établissement concerné.</a:t>
            </a:r>
          </a:p>
          <a:p>
            <a:r>
              <a:rPr lang="fr-FR" dirty="0"/>
              <a:t>Par exemple, pour un CDD de 21 jours se terminant le 5 avril 2019, le délai de carence applicable à l'issue du contrat est de 7 jours (soit un tiers de 21 jours calendaires). Si l'entreprise est ouverte du lundi au vendredi, le délai de carence prendra fin le 16 avril et un nouveau CDD pourra débuter le 17 avril</a:t>
            </a:r>
          </a:p>
          <a:p>
            <a:endParaRPr lang="fr-FR" dirty="0"/>
          </a:p>
        </p:txBody>
      </p:sp>
    </p:spTree>
    <p:extLst>
      <p:ext uri="{BB962C8B-B14F-4D97-AF65-F5344CB8AC3E}">
        <p14:creationId xmlns:p14="http://schemas.microsoft.com/office/powerpoint/2010/main" val="35433872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Il n’y a pas de délai de carence entre des contrats de remplacement de personnel absent: Il ne s’agit pas du même poste</a:t>
            </a:r>
            <a:endParaRPr lang="fr-FR" dirty="0"/>
          </a:p>
        </p:txBody>
      </p:sp>
    </p:spTree>
    <p:extLst>
      <p:ext uri="{BB962C8B-B14F-4D97-AF65-F5344CB8AC3E}">
        <p14:creationId xmlns:p14="http://schemas.microsoft.com/office/powerpoint/2010/main" val="135541446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347</TotalTime>
  <Words>8896</Words>
  <Application>Microsoft Office PowerPoint</Application>
  <PresentationFormat>Affichage à l'écran (4:3)</PresentationFormat>
  <Paragraphs>597</Paragraphs>
  <Slides>167</Slides>
  <Notes>0</Notes>
  <HiddenSlides>0</HiddenSlides>
  <MMClips>0</MMClips>
  <ScaleCrop>false</ScaleCrop>
  <HeadingPairs>
    <vt:vector size="4" baseType="variant">
      <vt:variant>
        <vt:lpstr>Thème</vt:lpstr>
      </vt:variant>
      <vt:variant>
        <vt:i4>1</vt:i4>
      </vt:variant>
      <vt:variant>
        <vt:lpstr>Titres des diapositives</vt:lpstr>
      </vt:variant>
      <vt:variant>
        <vt:i4>167</vt:i4>
      </vt:variant>
    </vt:vector>
  </HeadingPairs>
  <TitlesOfParts>
    <vt:vector size="168" baseType="lpstr">
      <vt:lpstr>Capitaux</vt:lpstr>
      <vt:lpstr>Formation prud’homale</vt:lpstr>
      <vt:lpstr>Présentation PowerPoint</vt:lpstr>
      <vt:lpstr>Présentation PowerPoint</vt:lpstr>
      <vt:lpstr>Présentation PowerPoint</vt:lpstr>
      <vt:lpstr>Présentation PowerPoint</vt:lpstr>
      <vt:lpstr>Article 1779 du code civil de 1804</vt:lpstr>
      <vt:lpstr>Article 1708 du code civil de 1804</vt:lpstr>
      <vt:lpstr>Article 1710 du code civil de 1804</vt:lpstr>
      <vt:lpstr>Article 1780 du code civil de 1804</vt:lpstr>
      <vt:lpstr>Article 1781 du code civil de 1804</vt:lpstr>
      <vt:lpstr>Conception actuelle</vt:lpstr>
      <vt:lpstr> Qu’est-ce qu’un contrat ?</vt:lpstr>
      <vt:lpstr>Article 1103 &amp; 1104 du code civil </vt:lpstr>
      <vt:lpstr>Article 1109 du code civil </vt:lpstr>
      <vt:lpstr>contrat réel </vt:lpstr>
      <vt:lpstr>contrat solennel </vt:lpstr>
      <vt:lpstr>contrat consensuel </vt:lpstr>
      <vt:lpstr>Article 1113 du code civil </vt:lpstr>
      <vt:lpstr>Article 1121 du code civil </vt:lpstr>
      <vt:lpstr>Article 1128 du code civil </vt:lpstr>
      <vt:lpstr>Article 1130 &amp; 1131 du code civil </vt:lpstr>
      <vt:lpstr>Définition du contrat de travail</vt:lpstr>
      <vt:lpstr>Trois éléments caractéristiques se dégagent de cette définition</vt:lpstr>
      <vt:lpstr>Précision jurisprudentielle</vt:lpstr>
      <vt:lpstr>Cass. soc., 28 novembre 2018, nº 17-20.079 FP-PBRI</vt:lpstr>
      <vt:lpstr>Plateforme Uber : La Cour d’Appel de Paris reconnaît l’existence d’un contrat de travail </vt:lpstr>
      <vt:lpstr>Présentation PowerPoint</vt:lpstr>
      <vt:lpstr>Ne sont pas des contrats de travail:</vt:lpstr>
      <vt:lpstr>Caractères fondamentaux</vt:lpstr>
      <vt:lpstr>Caractères fondamentaux</vt:lpstr>
      <vt:lpstr>Caractères fondamentaux</vt:lpstr>
      <vt:lpstr>Caractères fondamentaux</vt:lpstr>
      <vt:lpstr>Caractères fondamentaux</vt:lpstr>
      <vt:lpstr>Présentation PowerPoint</vt:lpstr>
      <vt:lpstr>Présentation PowerPoint</vt:lpstr>
      <vt:lpstr>Le contrat de travail à durée indéterminée est la forme normale et générale de la relation de travail.</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Article L1242-8-1</vt:lpstr>
      <vt:lpstr>Fixation du terme et durée du contrat</vt:lpstr>
      <vt:lpstr>Période d'essai.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Présentation PowerPoint</vt:lpstr>
      <vt:lpstr>Présentation PowerPoint</vt:lpstr>
      <vt:lpstr>Présentation PowerPoint</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Définition donnée par la circulaire DRT n̊18/90 du Ministère du travail en date du 30 octobre 1990</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Textes de référence</vt:lpstr>
      <vt:lpstr>Présentation PowerPoint</vt:lpstr>
      <vt:lpstr>Le contrat vendanges</vt:lpstr>
      <vt:lpstr>Quels salariés ?</vt:lpstr>
      <vt:lpstr>Présentation PowerPoint</vt:lpstr>
      <vt:lpstr>Présentation PowerPoint</vt:lpstr>
      <vt:lpstr>Durée</vt:lpstr>
      <vt:lpstr>Législation</vt:lpstr>
      <vt:lpstr>Présentation PowerPoint</vt:lpstr>
      <vt:lpstr>Textes de référence</vt:lpstr>
      <vt:lpstr>Présentation PowerPoint</vt:lpstr>
      <vt:lpstr>Présentation PowerPoint</vt:lpstr>
      <vt:lpstr>Textes de référence</vt:lpstr>
      <vt:lpstr>Télétravail | mode d’emploi</vt:lpstr>
      <vt:lpstr>Présentation PowerPoint</vt:lpstr>
      <vt:lpstr>Présentation PowerPoint</vt:lpstr>
      <vt:lpstr>Mise en place</vt:lpstr>
      <vt:lpstr>Présentation PowerPoint</vt:lpstr>
      <vt:lpstr>Présentation PowerPoint</vt:lpstr>
      <vt:lpstr>Entreprise : comment mettre en œuvre efficacement et simplement le télétravail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43</cp:revision>
  <dcterms:created xsi:type="dcterms:W3CDTF">2019-09-10T09:06:10Z</dcterms:created>
  <dcterms:modified xsi:type="dcterms:W3CDTF">2019-10-01T07:59:21Z</dcterms:modified>
</cp:coreProperties>
</file>