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sldIdLst>
    <p:sldId id="256" r:id="rId2"/>
    <p:sldId id="257" r:id="rId3"/>
    <p:sldId id="264" r:id="rId4"/>
    <p:sldId id="265" r:id="rId5"/>
    <p:sldId id="266" r:id="rId6"/>
    <p:sldId id="267" r:id="rId7"/>
    <p:sldId id="268" r:id="rId8"/>
    <p:sldId id="271" r:id="rId9"/>
    <p:sldId id="270" r:id="rId10"/>
    <p:sldId id="269" r:id="rId11"/>
    <p:sldId id="272" r:id="rId12"/>
    <p:sldId id="273" r:id="rId13"/>
    <p:sldId id="274" r:id="rId14"/>
    <p:sldId id="275" r:id="rId15"/>
    <p:sldId id="263" r:id="rId16"/>
    <p:sldId id="291" r:id="rId17"/>
    <p:sldId id="258" r:id="rId18"/>
    <p:sldId id="262" r:id="rId19"/>
    <p:sldId id="276" r:id="rId20"/>
    <p:sldId id="277" r:id="rId21"/>
    <p:sldId id="259" r:id="rId22"/>
    <p:sldId id="260" r:id="rId23"/>
    <p:sldId id="261" r:id="rId24"/>
    <p:sldId id="294" r:id="rId25"/>
    <p:sldId id="278" r:id="rId26"/>
    <p:sldId id="279" r:id="rId27"/>
    <p:sldId id="280" r:id="rId28"/>
    <p:sldId id="295" r:id="rId29"/>
    <p:sldId id="281" r:id="rId30"/>
    <p:sldId id="282" r:id="rId31"/>
    <p:sldId id="292" r:id="rId32"/>
    <p:sldId id="293" r:id="rId33"/>
    <p:sldId id="284" r:id="rId34"/>
    <p:sldId id="283" r:id="rId35"/>
    <p:sldId id="285" r:id="rId36"/>
    <p:sldId id="286" r:id="rId37"/>
    <p:sldId id="287" r:id="rId38"/>
    <p:sldId id="288" r:id="rId39"/>
    <p:sldId id="289" r:id="rId40"/>
    <p:sldId id="290" r:id="rId4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5E32D96D-EFEE-45F7-89DC-7B30CFE3021F}" type="datetimeFigureOut">
              <a:rPr lang="fr-FR" smtClean="0"/>
              <a:t>15/10/2019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2D86E311-51FE-4E57-8CEC-96E5A31C0CD8}" type="slidenum">
              <a:rPr lang="fr-FR" smtClean="0"/>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E32D96D-EFEE-45F7-89DC-7B30CFE3021F}" type="datetimeFigureOut">
              <a:rPr lang="fr-FR" smtClean="0"/>
              <a:t>15/10/2019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6E311-51FE-4E57-8CEC-96E5A31C0CD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E32D96D-EFEE-45F7-89DC-7B30CFE3021F}" type="datetimeFigureOut">
              <a:rPr lang="fr-FR" smtClean="0"/>
              <a:t>15/10/2019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6E311-51FE-4E57-8CEC-96E5A31C0CD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5E32D96D-EFEE-45F7-89DC-7B30CFE3021F}" type="datetimeFigureOut">
              <a:rPr lang="fr-FR" smtClean="0"/>
              <a:t>15/10/2019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6E311-51FE-4E57-8CEC-96E5A31C0CD8}" type="slidenum">
              <a:rPr lang="fr-FR" smtClean="0"/>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5E32D96D-EFEE-45F7-89DC-7B30CFE3021F}" type="datetimeFigureOut">
              <a:rPr lang="fr-FR" smtClean="0"/>
              <a:t>15/10/2019</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2D86E311-51FE-4E57-8CEC-96E5A31C0CD8}"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5E32D96D-EFEE-45F7-89DC-7B30CFE3021F}" type="datetimeFigureOut">
              <a:rPr lang="fr-FR" smtClean="0"/>
              <a:t>15/10/2019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86E311-51FE-4E57-8CEC-96E5A31C0CD8}" type="slidenum">
              <a:rPr lang="fr-FR" smtClean="0"/>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5E32D96D-EFEE-45F7-89DC-7B30CFE3021F}" type="datetimeFigureOut">
              <a:rPr lang="fr-FR" smtClean="0"/>
              <a:t>15/10/2019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D86E311-51FE-4E57-8CEC-96E5A31C0CD8}" type="slidenum">
              <a:rPr lang="fr-FR" smtClean="0"/>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5E32D96D-EFEE-45F7-89DC-7B30CFE3021F}" type="datetimeFigureOut">
              <a:rPr lang="fr-FR" smtClean="0"/>
              <a:t>15/10/2019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D86E311-51FE-4E57-8CEC-96E5A31C0CD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E32D96D-EFEE-45F7-89DC-7B30CFE3021F}" type="datetimeFigureOut">
              <a:rPr lang="fr-FR" smtClean="0"/>
              <a:t>15/10/2019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D86E311-51FE-4E57-8CEC-96E5A31C0CD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5E32D96D-EFEE-45F7-89DC-7B30CFE3021F}" type="datetimeFigureOut">
              <a:rPr lang="fr-FR" smtClean="0"/>
              <a:t>15/10/2019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86E311-51FE-4E57-8CEC-96E5A31C0CD8}" type="slidenum">
              <a:rPr lang="fr-FR" smtClean="0"/>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5E32D96D-EFEE-45F7-89DC-7B30CFE3021F}" type="datetimeFigureOut">
              <a:rPr lang="fr-FR" smtClean="0"/>
              <a:t>15/10/2019</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2D86E311-51FE-4E57-8CEC-96E5A31C0CD8}" type="slidenum">
              <a:rPr lang="fr-FR" smtClean="0"/>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E32D96D-EFEE-45F7-89DC-7B30CFE3021F}" type="datetimeFigureOut">
              <a:rPr lang="fr-FR" smtClean="0"/>
              <a:t>15/10/2019</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D86E311-51FE-4E57-8CEC-96E5A31C0CD8}"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33014752&amp;dateTexte=&amp;categorieLien=cid" TargetMode="External"/><Relationship Id="rId2" Type="http://schemas.openxmlformats.org/officeDocument/2006/relationships/hyperlink" Target="https://www.legifrance.gouv.fr/affichTexteArticle.do;jsessionid=8201119D31AE93EF117B0D8C3731518C.tplgfr31s_1?cidTexte=JORFTEXT000034677582&amp;idArticle=LEGIARTI000034732206&amp;dateTexte=20170512" TargetMode="External"/><Relationship Id="rId1" Type="http://schemas.openxmlformats.org/officeDocument/2006/relationships/slideLayout" Target="../slideLayouts/slideLayout2.xml"/><Relationship Id="rId4" Type="http://schemas.openxmlformats.org/officeDocument/2006/relationships/hyperlink" Target="https://www.legifrance.gouv.fr/affichCodeArticle.do?cidTexte=LEGITEXT000006072050&amp;idArticle=LEGIARTI000032577946&amp;dateTexte=&amp;categorieLien=ci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legifrance.gouv.fr/affichTexteArticle.do;jsessionid=917DE2FE0CCF1D4A7E90788217F5ACD5.tplgfr31s_1?cidTexte=JORFTEXT000018442415&amp;idArticle=LEGIARTI000018456736&amp;dateTexte=20080501&amp;categorieLien=id#LEGIARTI000018456736"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www.legifrance.gouv.fr/affichCodeArticle.do?cidTexte=LEGITEXT000006072050&amp;idArticle=LEGIARTI000018485001&amp;dateTexte=&amp;categorieLien=cid" TargetMode="External"/><Relationship Id="rId3" Type="http://schemas.openxmlformats.org/officeDocument/2006/relationships/hyperlink" Target="https://www.legifrance.gouv.fr/affichCodeArticle.do?cidTexte=LEGITEXT000006072050&amp;idArticle=LEGIARTI000018484847&amp;dateTexte=&amp;categorieLien=cid" TargetMode="External"/><Relationship Id="rId7" Type="http://schemas.openxmlformats.org/officeDocument/2006/relationships/hyperlink" Target="https://www.legifrance.gouv.fr/affichCodeArticle.do?cidTexte=LEGITEXT000006070716&amp;idArticle=LEGIARTI000006410758&amp;dateTexte=&amp;categorieLien=cid" TargetMode="External"/><Relationship Id="rId2" Type="http://schemas.openxmlformats.org/officeDocument/2006/relationships/hyperlink" Target="https://www.legifrance.gouv.fr/affichTexteArticle.do;jsessionid=3A904D2B4CB90D27DF307ACF20111551.tplgfr41s_1?cidTexte=JORFTEXT000018442415&amp;idArticle=LEGIARTI000018456736&amp;dateTexte=20080312" TargetMode="External"/><Relationship Id="rId1" Type="http://schemas.openxmlformats.org/officeDocument/2006/relationships/slideLayout" Target="../slideLayouts/slideLayout2.xml"/><Relationship Id="rId6" Type="http://schemas.openxmlformats.org/officeDocument/2006/relationships/hyperlink" Target="https://www.legifrance.gouv.fr/affichCodeArticle.do?cidTexte=LEGITEXT000006070716&amp;idArticle=LEGIARTI000006410756&amp;dateTexte=&amp;categorieLien=cid" TargetMode="External"/><Relationship Id="rId5" Type="http://schemas.openxmlformats.org/officeDocument/2006/relationships/hyperlink" Target="https://www.legifrance.gouv.fr/affichCodeArticle.do?cidTexte=LEGITEXT000006070716&amp;idArticle=LEGIARTI000006410748&amp;dateTexte=&amp;categorieLien=cid" TargetMode="External"/><Relationship Id="rId4" Type="http://schemas.openxmlformats.org/officeDocument/2006/relationships/hyperlink" Target="https://www.legifrance.gouv.fr/affichCodeArticle.do?cidTexte=LEGITEXT000006072050&amp;idArticle=LEGIARTI000018484849&amp;dateTexte=&amp;categorieLien=cid" TargetMode="External"/><Relationship Id="rId9" Type="http://schemas.openxmlformats.org/officeDocument/2006/relationships/hyperlink" Target="https://www.legifrance.gouv.fr/affichCodeArticle.do?cidTexte=LEGITEXT000006072050&amp;idArticle=LEGIARTI000018485003&amp;dateTexte=&amp;categorieLien=cid"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legifrance.gouv.fr/affichJuriJudi.do?oldAction=rechJuriJudi&amp;idTexte=JURITEXT000019739707&amp;fastReqId=406468569&amp;fastPos=1"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legifrance.gouv.fr/affichJuriJudi.do?oldAction=rechJuriJudi&amp;idTexte=JURITEXT000020621344&amp;fastReqId=1821831627&amp;fastPos=1"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legifrance.gouv.fr/affichJuriJudi.do?oldAction=rechJuriJudi&amp;idTexte=JURITEXT000022086230&amp;fastReqId=1328487962&amp;fastPos=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legifrance.gouv.fr/affichJuriJudi.do?oldAction=rechJuriJudi&amp;idTexte=JURITEXT000026815513&amp;fastReqId=276681603&amp;fastPos=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smtClean="0"/>
              <a:t>FORMATION DU 17 OCTOBRE 2019</a:t>
            </a:r>
            <a:endParaRPr lang="fr-FR" dirty="0"/>
          </a:p>
        </p:txBody>
      </p:sp>
      <p:sp>
        <p:nvSpPr>
          <p:cNvPr id="2" name="Titre 1"/>
          <p:cNvSpPr>
            <a:spLocks noGrp="1"/>
          </p:cNvSpPr>
          <p:nvPr>
            <p:ph type="ctrTitle"/>
          </p:nvPr>
        </p:nvSpPr>
        <p:spPr/>
        <p:txBody>
          <a:bodyPr/>
          <a:lstStyle/>
          <a:p>
            <a:r>
              <a:rPr lang="fr-FR" b="1" dirty="0" smtClean="0"/>
              <a:t>LE REFERE PRUD’HOMAL</a:t>
            </a:r>
            <a:endParaRPr lang="fr-FR" b="1" dirty="0"/>
          </a:p>
        </p:txBody>
      </p:sp>
    </p:spTree>
    <p:extLst>
      <p:ext uri="{BB962C8B-B14F-4D97-AF65-F5344CB8AC3E}">
        <p14:creationId xmlns:p14="http://schemas.microsoft.com/office/powerpoint/2010/main" val="764388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Les modifications successives</a:t>
            </a:r>
          </a:p>
        </p:txBody>
      </p:sp>
      <p:sp>
        <p:nvSpPr>
          <p:cNvPr id="3" name="Espace réservé du contenu 2"/>
          <p:cNvSpPr>
            <a:spLocks noGrp="1"/>
          </p:cNvSpPr>
          <p:nvPr>
            <p:ph sz="quarter" idx="1"/>
          </p:nvPr>
        </p:nvSpPr>
        <p:spPr>
          <a:xfrm>
            <a:off x="395536" y="1447800"/>
            <a:ext cx="8424936" cy="4572000"/>
          </a:xfrm>
        </p:spPr>
        <p:txBody>
          <a:bodyPr>
            <a:normAutofit/>
          </a:bodyPr>
          <a:lstStyle/>
          <a:p>
            <a:endParaRPr lang="fr-FR" dirty="0"/>
          </a:p>
          <a:p>
            <a:r>
              <a:rPr lang="fr-FR" b="1" dirty="0"/>
              <a:t>Le décret du 15 décembre 1986 </a:t>
            </a:r>
            <a:r>
              <a:rPr lang="fr-FR" dirty="0"/>
              <a:t>a institué une passerelle entre la procédure de référé et la procédure au fond lorsque la demande présente une particulière urgence, avec l'accord de toutes les parties et après avoir procédé elle-même à une tentative de conciliation en audience non publique .</a:t>
            </a:r>
          </a:p>
          <a:p>
            <a:endParaRPr lang="fr-FR" dirty="0"/>
          </a:p>
          <a:p>
            <a:r>
              <a:rPr lang="fr-FR" dirty="0" err="1" smtClean="0"/>
              <a:t>Cf</a:t>
            </a:r>
            <a:r>
              <a:rPr lang="fr-FR" dirty="0" smtClean="0"/>
              <a:t> article </a:t>
            </a:r>
            <a:r>
              <a:rPr lang="fr-FR" dirty="0"/>
              <a:t>R1455-8 </a:t>
            </a:r>
            <a:r>
              <a:rPr lang="fr-FR" dirty="0" smtClean="0"/>
              <a:t>du code du travail</a:t>
            </a:r>
            <a:endParaRPr lang="fr-FR" dirty="0"/>
          </a:p>
        </p:txBody>
      </p:sp>
    </p:spTree>
    <p:extLst>
      <p:ext uri="{BB962C8B-B14F-4D97-AF65-F5344CB8AC3E}">
        <p14:creationId xmlns:p14="http://schemas.microsoft.com/office/powerpoint/2010/main" val="799485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Les modifications successives</a:t>
            </a:r>
          </a:p>
        </p:txBody>
      </p:sp>
      <p:sp>
        <p:nvSpPr>
          <p:cNvPr id="3" name="Espace réservé du contenu 2"/>
          <p:cNvSpPr>
            <a:spLocks noGrp="1"/>
          </p:cNvSpPr>
          <p:nvPr>
            <p:ph sz="quarter" idx="1"/>
          </p:nvPr>
        </p:nvSpPr>
        <p:spPr>
          <a:xfrm>
            <a:off x="395536" y="1447800"/>
            <a:ext cx="8424936" cy="4572000"/>
          </a:xfrm>
        </p:spPr>
        <p:txBody>
          <a:bodyPr>
            <a:normAutofit fontScale="85000" lnSpcReduction="20000"/>
          </a:bodyPr>
          <a:lstStyle/>
          <a:p>
            <a:endParaRPr lang="fr-FR" dirty="0"/>
          </a:p>
          <a:p>
            <a:r>
              <a:rPr lang="fr-FR" b="1" dirty="0"/>
              <a:t>Le décret du 14 mars 1986 </a:t>
            </a:r>
            <a:r>
              <a:rPr lang="fr-FR" dirty="0"/>
              <a:t>portant modification de l'article 490 du code de procédure civile a assujetti les ordonnances de référé au taux de compétence pour l'ouverture des voies de recours (jusque là seul l'appel était la voie de recours ouverte par le Code de Procédure Civile, même si la jurisprudence avait tendance à accepter les autres voies de recours).</a:t>
            </a:r>
          </a:p>
          <a:p>
            <a:r>
              <a:rPr lang="fr-FR" dirty="0"/>
              <a:t>"</a:t>
            </a:r>
            <a:r>
              <a:rPr lang="fr-FR" i="1" dirty="0"/>
              <a:t>L'ordonnance de Référé peut être frappée d'appel à moins qu'elle n'émane du premier président de la cour d'appel ou qu'elle n'ait été rendue en dernier ressort en raison du montant ou de l'objet de la demande.</a:t>
            </a:r>
          </a:p>
          <a:p>
            <a:r>
              <a:rPr lang="fr-FR" i="1" dirty="0"/>
              <a:t>L'ordonnance rendue en dernier ressort par défaut est susceptible d'opposition.</a:t>
            </a:r>
          </a:p>
          <a:p>
            <a:r>
              <a:rPr lang="fr-FR" i="1" dirty="0"/>
              <a:t>Le délai d'appel ou d'opposition est de quinze jours."</a:t>
            </a:r>
          </a:p>
        </p:txBody>
      </p:sp>
    </p:spTree>
    <p:extLst>
      <p:ext uri="{BB962C8B-B14F-4D97-AF65-F5344CB8AC3E}">
        <p14:creationId xmlns:p14="http://schemas.microsoft.com/office/powerpoint/2010/main" val="10320139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Les modifications successives</a:t>
            </a:r>
          </a:p>
        </p:txBody>
      </p:sp>
      <p:sp>
        <p:nvSpPr>
          <p:cNvPr id="3" name="Espace réservé du contenu 2"/>
          <p:cNvSpPr>
            <a:spLocks noGrp="1"/>
          </p:cNvSpPr>
          <p:nvPr>
            <p:ph sz="quarter" idx="1"/>
          </p:nvPr>
        </p:nvSpPr>
        <p:spPr>
          <a:xfrm>
            <a:off x="395536" y="1447800"/>
            <a:ext cx="8424936" cy="4572000"/>
          </a:xfrm>
        </p:spPr>
        <p:txBody>
          <a:bodyPr>
            <a:normAutofit/>
          </a:bodyPr>
          <a:lstStyle/>
          <a:p>
            <a:endParaRPr lang="fr-FR" dirty="0"/>
          </a:p>
          <a:p>
            <a:r>
              <a:rPr lang="fr-FR" b="1" dirty="0"/>
              <a:t>Le décret du 29 juin 1987</a:t>
            </a:r>
            <a:r>
              <a:rPr lang="fr-FR" dirty="0"/>
              <a:t> a aligné la compétence du référé prud'homal sur celle du référé civil en permettant d'ordonner </a:t>
            </a:r>
            <a:r>
              <a:rPr lang="fr-FR" b="1" dirty="0"/>
              <a:t>l'exécution d'une obligation même s'il s'agit d'une obligation de faire</a:t>
            </a:r>
            <a:r>
              <a:rPr lang="fr-FR" dirty="0"/>
              <a:t>. L’Article R1455-7 (ex </a:t>
            </a:r>
            <a:r>
              <a:rPr lang="fr-FR" dirty="0" err="1"/>
              <a:t>art.R</a:t>
            </a:r>
            <a:r>
              <a:rPr lang="fr-FR" dirty="0"/>
              <a:t>. 516.31 al.2 ) dispose: “ </a:t>
            </a:r>
            <a:r>
              <a:rPr lang="fr-FR" b="1" i="1" dirty="0"/>
              <a:t>Dans le cas où l'existence de l'obligation n'est pas sérieusement contestable, la formation de référé peut accorder une provision au créancier ou ordonner l'exécution de l'obligation même s'il s'agit d'une obligation de faire</a:t>
            </a:r>
            <a:r>
              <a:rPr lang="fr-FR" dirty="0"/>
              <a:t>”.</a:t>
            </a:r>
          </a:p>
        </p:txBody>
      </p:sp>
    </p:spTree>
    <p:extLst>
      <p:ext uri="{BB962C8B-B14F-4D97-AF65-F5344CB8AC3E}">
        <p14:creationId xmlns:p14="http://schemas.microsoft.com/office/powerpoint/2010/main" val="10320139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Les modifications successives</a:t>
            </a:r>
          </a:p>
        </p:txBody>
      </p:sp>
      <p:sp>
        <p:nvSpPr>
          <p:cNvPr id="3" name="Espace réservé du contenu 2"/>
          <p:cNvSpPr>
            <a:spLocks noGrp="1"/>
          </p:cNvSpPr>
          <p:nvPr>
            <p:ph sz="quarter" idx="1"/>
          </p:nvPr>
        </p:nvSpPr>
        <p:spPr>
          <a:xfrm>
            <a:off x="395536" y="1447800"/>
            <a:ext cx="8424936" cy="4572000"/>
          </a:xfrm>
        </p:spPr>
        <p:txBody>
          <a:bodyPr>
            <a:normAutofit lnSpcReduction="10000"/>
          </a:bodyPr>
          <a:lstStyle/>
          <a:p>
            <a:endParaRPr lang="fr-FR" dirty="0"/>
          </a:p>
          <a:p>
            <a:r>
              <a:rPr lang="fr-FR" b="1" dirty="0"/>
              <a:t>Le décret du 17 juin 1988</a:t>
            </a:r>
            <a:r>
              <a:rPr lang="fr-FR" dirty="0"/>
              <a:t> (JO 22/06/88 p. 8249) a apporté une précision quant aux mesures de remise en état. </a:t>
            </a:r>
          </a:p>
          <a:p>
            <a:r>
              <a:rPr lang="fr-FR" dirty="0"/>
              <a:t>L’article R1455-6 (ex </a:t>
            </a:r>
            <a:r>
              <a:rPr lang="fr-FR" dirty="0" err="1"/>
              <a:t>art.R</a:t>
            </a:r>
            <a:r>
              <a:rPr lang="fr-FR" dirty="0"/>
              <a:t>. 516.31 al.1 ) dispose: “</a:t>
            </a:r>
            <a:r>
              <a:rPr lang="fr-FR" b="1" i="1" dirty="0"/>
              <a:t>La formation de référé peut toujours, même en présence d'une contestation sérieuse, prescrire les mesures conservatoires ou de remise en état qui s'imposent pour prévenir un dommage imminent ou pour faire cesser un trouble manifestement illicite”.</a:t>
            </a:r>
          </a:p>
        </p:txBody>
      </p:sp>
    </p:spTree>
    <p:extLst>
      <p:ext uri="{BB962C8B-B14F-4D97-AF65-F5344CB8AC3E}">
        <p14:creationId xmlns:p14="http://schemas.microsoft.com/office/powerpoint/2010/main" val="1032013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Les modifications successives</a:t>
            </a:r>
          </a:p>
        </p:txBody>
      </p:sp>
      <p:sp>
        <p:nvSpPr>
          <p:cNvPr id="3" name="Espace réservé du contenu 2"/>
          <p:cNvSpPr>
            <a:spLocks noGrp="1"/>
          </p:cNvSpPr>
          <p:nvPr>
            <p:ph sz="quarter" idx="1"/>
          </p:nvPr>
        </p:nvSpPr>
        <p:spPr>
          <a:xfrm>
            <a:off x="395536" y="1447800"/>
            <a:ext cx="8424936" cy="4572000"/>
          </a:xfrm>
        </p:spPr>
        <p:txBody>
          <a:bodyPr>
            <a:normAutofit fontScale="77500" lnSpcReduction="20000"/>
          </a:bodyPr>
          <a:lstStyle/>
          <a:p>
            <a:r>
              <a:rPr lang="fr-FR" b="1" dirty="0">
                <a:solidFill>
                  <a:srgbClr val="C00000"/>
                </a:solidFill>
              </a:rPr>
              <a:t>Contestation des avis et mesures émis par le médecin du travail</a:t>
            </a:r>
          </a:p>
          <a:p>
            <a:r>
              <a:rPr lang="fr-FR" b="1" dirty="0"/>
              <a:t>Article R4624-45 </a:t>
            </a:r>
            <a:r>
              <a:rPr lang="fr-FR" b="1" dirty="0" smtClean="0"/>
              <a:t>(</a:t>
            </a:r>
            <a:r>
              <a:rPr lang="fr-FR" dirty="0" smtClean="0"/>
              <a:t>Modifié </a:t>
            </a:r>
            <a:r>
              <a:rPr lang="fr-FR" dirty="0"/>
              <a:t>par </a:t>
            </a:r>
            <a:r>
              <a:rPr lang="fr-FR" u="sng" dirty="0">
                <a:hlinkClick r:id="rId2"/>
              </a:rPr>
              <a:t>Décret n°2017-1008 du 10 mai </a:t>
            </a:r>
            <a:r>
              <a:rPr lang="fr-FR" u="sng" dirty="0" smtClean="0">
                <a:hlinkClick r:id="rId2"/>
              </a:rPr>
              <a:t>2017)</a:t>
            </a:r>
            <a:endParaRPr lang="fr-FR" dirty="0"/>
          </a:p>
          <a:p>
            <a:r>
              <a:rPr lang="fr-FR" dirty="0"/>
              <a:t>En cas de contestation portant sur les éléments de nature médicale justifiant les avis, propositions, conclusions écrites ou indications émis par le médecin du travail mentionnés à l'article </a:t>
            </a:r>
            <a:r>
              <a:rPr lang="fr-FR" u="sng" dirty="0">
                <a:hlinkClick r:id="rId3"/>
              </a:rPr>
              <a:t>L. 4624-7</a:t>
            </a:r>
            <a:r>
              <a:rPr lang="fr-FR" dirty="0"/>
              <a:t>, la formation de référé est saisie dans un délai de quinze jours à compter de leur notification. Les modalités de recours ainsi que ce délai sont mentionnés sur les avis et mesures émis par le médecin du travail.</a:t>
            </a:r>
          </a:p>
          <a:p>
            <a:r>
              <a:rPr lang="fr-FR" dirty="0"/>
              <a:t>La formation de référé statue dans les conditions prévues à l'article </a:t>
            </a:r>
            <a:r>
              <a:rPr lang="fr-FR" u="sng" dirty="0">
                <a:hlinkClick r:id="rId4"/>
              </a:rPr>
              <a:t>R. 1455-12</a:t>
            </a:r>
            <a:r>
              <a:rPr lang="fr-FR" dirty="0"/>
              <a:t>.</a:t>
            </a:r>
          </a:p>
          <a:p>
            <a:r>
              <a:rPr lang="fr-FR" dirty="0"/>
              <a:t>Sa décision se substitue aux éléments de nature médicale mentionnés au premier alinéa qui ont justifié les avis, propositions, conclusions écrites ou indications contestés.</a:t>
            </a:r>
          </a:p>
          <a:p>
            <a:r>
              <a:rPr lang="fr-FR" dirty="0"/>
              <a:t>Le médecin du travail informé de la contestation n'est pas partie au litige. Il peut être entendu par le médecin-expert.</a:t>
            </a:r>
          </a:p>
          <a:p>
            <a:endParaRPr lang="fr-FR" dirty="0"/>
          </a:p>
        </p:txBody>
      </p:sp>
    </p:spTree>
    <p:extLst>
      <p:ext uri="{BB962C8B-B14F-4D97-AF65-F5344CB8AC3E}">
        <p14:creationId xmlns:p14="http://schemas.microsoft.com/office/powerpoint/2010/main" val="3522416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smtClean="0">
                <a:solidFill>
                  <a:srgbClr val="C00000"/>
                </a:solidFill>
              </a:rPr>
              <a:t>définition</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lstStyle/>
          <a:p>
            <a:r>
              <a:rPr lang="fr-FR" dirty="0"/>
              <a:t> </a:t>
            </a:r>
            <a:r>
              <a:rPr lang="fr-FR" dirty="0"/>
              <a:t> L'article 484 du code de procédure civile </a:t>
            </a:r>
            <a:r>
              <a:rPr lang="fr-FR" dirty="0" smtClean="0"/>
              <a:t>offre </a:t>
            </a:r>
            <a:r>
              <a:rPr lang="fr-FR" dirty="0"/>
              <a:t>une très riche définition : </a:t>
            </a:r>
            <a:endParaRPr lang="fr-FR" dirty="0" smtClean="0"/>
          </a:p>
          <a:p>
            <a:r>
              <a:rPr lang="fr-FR" dirty="0" smtClean="0"/>
              <a:t>L'ordonnance </a:t>
            </a:r>
            <a:r>
              <a:rPr lang="fr-FR" dirty="0"/>
              <a:t>de référé est une </a:t>
            </a:r>
            <a:r>
              <a:rPr lang="fr-FR" b="1" dirty="0">
                <a:solidFill>
                  <a:srgbClr val="C00000"/>
                </a:solidFill>
              </a:rPr>
              <a:t>décision provisoire </a:t>
            </a:r>
            <a:r>
              <a:rPr lang="fr-FR" dirty="0"/>
              <a:t>rendue à la demande d'une partie, </a:t>
            </a:r>
            <a:r>
              <a:rPr lang="fr-FR" b="1" dirty="0">
                <a:solidFill>
                  <a:srgbClr val="C00000"/>
                </a:solidFill>
              </a:rPr>
              <a:t>l'autre présente ou appelée</a:t>
            </a:r>
            <a:r>
              <a:rPr lang="fr-FR" dirty="0"/>
              <a:t>, dans les cas où la loi confère à un </a:t>
            </a:r>
            <a:r>
              <a:rPr lang="fr-FR" b="1" dirty="0">
                <a:solidFill>
                  <a:srgbClr val="C00000"/>
                </a:solidFill>
              </a:rPr>
              <a:t>juge qui n'est pas saisi du principal</a:t>
            </a:r>
            <a:r>
              <a:rPr lang="fr-FR" dirty="0"/>
              <a:t>, le pouvoir d'ordonner immédiatement les </a:t>
            </a:r>
            <a:r>
              <a:rPr lang="fr-FR" b="1" dirty="0">
                <a:solidFill>
                  <a:srgbClr val="C00000"/>
                </a:solidFill>
              </a:rPr>
              <a:t>mesures nécessaires </a:t>
            </a:r>
            <a:endParaRPr lang="fr-FR" b="1" dirty="0">
              <a:solidFill>
                <a:srgbClr val="C00000"/>
              </a:solidFill>
            </a:endParaRPr>
          </a:p>
        </p:txBody>
      </p:sp>
    </p:spTree>
    <p:extLst>
      <p:ext uri="{BB962C8B-B14F-4D97-AF65-F5344CB8AC3E}">
        <p14:creationId xmlns:p14="http://schemas.microsoft.com/office/powerpoint/2010/main" val="30109312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smtClean="0">
                <a:solidFill>
                  <a:srgbClr val="C00000"/>
                </a:solidFill>
              </a:rPr>
              <a:t>définition</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lstStyle/>
          <a:p>
            <a:r>
              <a:rPr lang="fr-FR" dirty="0"/>
              <a:t> Commune à l'ensemble des sections et dotée de pouvoirs similaires à ceux des juges des référés des autres juridictions de l'ordre judiciaire, </a:t>
            </a:r>
            <a:r>
              <a:rPr lang="fr-FR" b="1" dirty="0">
                <a:solidFill>
                  <a:srgbClr val="C00000"/>
                </a:solidFill>
              </a:rPr>
              <a:t>la formation de référé prud'homal permet aux parties d'obtenir rapidement une décision provisoire, exécutoire de plein droit à titre de provision bien que dénuée d'autorité de chose jugée au principal </a:t>
            </a:r>
            <a:r>
              <a:rPr lang="fr-FR" b="1" dirty="0"/>
              <a:t>(Soc. 1er avr. 2008, no 07-40.114 , RJS 2008. 526, no 653).</a:t>
            </a:r>
            <a:endParaRPr lang="fr-FR" dirty="0"/>
          </a:p>
        </p:txBody>
      </p:sp>
    </p:spTree>
    <p:extLst>
      <p:ext uri="{BB962C8B-B14F-4D97-AF65-F5344CB8AC3E}">
        <p14:creationId xmlns:p14="http://schemas.microsoft.com/office/powerpoint/2010/main" val="1776121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smtClean="0">
                <a:solidFill>
                  <a:srgbClr val="C00000"/>
                </a:solidFill>
              </a:rPr>
              <a:t>Formation obligatoire</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lstStyle/>
          <a:p>
            <a:pPr marL="0" indent="0" fontAlgn="base">
              <a:buNone/>
            </a:pPr>
            <a:endParaRPr lang="fr-FR" dirty="0"/>
          </a:p>
          <a:p>
            <a:pPr fontAlgn="base"/>
            <a:r>
              <a:rPr lang="fr-FR" b="1" dirty="0">
                <a:solidFill>
                  <a:srgbClr val="C00000"/>
                </a:solidFill>
              </a:rPr>
              <a:t>Chaque conseil de prud’hommes comprend une formation de référé. Cette obligation résulte des articles L1423-1 </a:t>
            </a:r>
            <a:r>
              <a:rPr lang="fr-FR" b="1" dirty="0" smtClean="0">
                <a:solidFill>
                  <a:srgbClr val="C00000"/>
                </a:solidFill>
              </a:rPr>
              <a:t>et </a:t>
            </a:r>
            <a:r>
              <a:rPr lang="fr-FR" b="1" dirty="0">
                <a:solidFill>
                  <a:srgbClr val="C00000"/>
                </a:solidFill>
              </a:rPr>
              <a:t>R1455-1 </a:t>
            </a:r>
            <a:r>
              <a:rPr lang="fr-FR" b="1" dirty="0" smtClean="0">
                <a:solidFill>
                  <a:srgbClr val="C00000"/>
                </a:solidFill>
              </a:rPr>
              <a:t>du </a:t>
            </a:r>
            <a:r>
              <a:rPr lang="fr-FR" b="1" dirty="0">
                <a:solidFill>
                  <a:srgbClr val="C00000"/>
                </a:solidFill>
              </a:rPr>
              <a:t>code du travail</a:t>
            </a:r>
            <a:r>
              <a:rPr lang="fr-FR" b="1" dirty="0" smtClean="0">
                <a:solidFill>
                  <a:srgbClr val="C00000"/>
                </a:solidFill>
              </a:rPr>
              <a:t>.</a:t>
            </a:r>
          </a:p>
          <a:p>
            <a:pPr fontAlgn="base"/>
            <a:endParaRPr lang="fr-FR" b="1" dirty="0">
              <a:solidFill>
                <a:srgbClr val="C00000"/>
              </a:solidFill>
            </a:endParaRPr>
          </a:p>
          <a:p>
            <a:pPr fontAlgn="base"/>
            <a:r>
              <a:rPr lang="fr-FR" dirty="0"/>
              <a:t>Avant la réforme de 1979, la formation de référé était facultative, elle était laissée à l’appréciation de chaque conseil de prud’hommes.</a:t>
            </a:r>
          </a:p>
        </p:txBody>
      </p:sp>
    </p:spTree>
    <p:extLst>
      <p:ext uri="{BB962C8B-B14F-4D97-AF65-F5344CB8AC3E}">
        <p14:creationId xmlns:p14="http://schemas.microsoft.com/office/powerpoint/2010/main" val="1835684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smtClean="0">
                <a:solidFill>
                  <a:srgbClr val="C00000"/>
                </a:solidFill>
              </a:rPr>
              <a:t>Formation paritaire</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lstStyle/>
          <a:p>
            <a:r>
              <a:rPr lang="fr-FR" dirty="0"/>
              <a:t>La formation de référé est composée d'un conseiller prud'homme salarié et d'un conseiller prud'homme employeur (C. </a:t>
            </a:r>
            <a:r>
              <a:rPr lang="fr-FR" dirty="0" err="1"/>
              <a:t>trav</a:t>
            </a:r>
            <a:r>
              <a:rPr lang="fr-FR" dirty="0"/>
              <a:t>., art. R. 1455-1)</a:t>
            </a:r>
            <a:r>
              <a:rPr lang="fr-FR" dirty="0" smtClean="0"/>
              <a:t> </a:t>
            </a:r>
            <a:endParaRPr lang="fr-FR" dirty="0"/>
          </a:p>
        </p:txBody>
      </p:sp>
    </p:spTree>
    <p:extLst>
      <p:ext uri="{BB962C8B-B14F-4D97-AF65-F5344CB8AC3E}">
        <p14:creationId xmlns:p14="http://schemas.microsoft.com/office/powerpoint/2010/main" val="3092908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Désignation</a:t>
            </a:r>
          </a:p>
        </p:txBody>
      </p:sp>
      <p:sp>
        <p:nvSpPr>
          <p:cNvPr id="3" name="Espace réservé du contenu 2"/>
          <p:cNvSpPr>
            <a:spLocks noGrp="1"/>
          </p:cNvSpPr>
          <p:nvPr>
            <p:ph sz="quarter" idx="1"/>
          </p:nvPr>
        </p:nvSpPr>
        <p:spPr>
          <a:xfrm>
            <a:off x="395536" y="1447800"/>
            <a:ext cx="8424936" cy="4572000"/>
          </a:xfrm>
        </p:spPr>
        <p:txBody>
          <a:bodyPr>
            <a:normAutofit fontScale="92500" lnSpcReduction="10000"/>
          </a:bodyPr>
          <a:lstStyle/>
          <a:p>
            <a:endParaRPr lang="fr-FR" dirty="0"/>
          </a:p>
          <a:p>
            <a:r>
              <a:rPr lang="fr-FR" dirty="0"/>
              <a:t>Les conseillers sont élus par éléments, c'est à dire : les employeurs par les employeurs et les salariés par les salariés. Chaque collège procède en son sein à une élection au scrutin secret.</a:t>
            </a:r>
          </a:p>
          <a:p>
            <a:endParaRPr lang="fr-FR" dirty="0"/>
          </a:p>
          <a:p>
            <a:r>
              <a:rPr lang="fr-FR" dirty="0"/>
              <a:t>Aux deux premiers tours, il est exigé une majorité absolue des membres présents. Au troisième tour, la majorité relative suffit. En cas d'égalité de suffrage, le conseiller le plus ancien en fonction est élu. Si deux candidats ont un temps de service égal, la préférence est accordée au plus âgé</a:t>
            </a:r>
          </a:p>
        </p:txBody>
      </p:sp>
    </p:spTree>
    <p:extLst>
      <p:ext uri="{BB962C8B-B14F-4D97-AF65-F5344CB8AC3E}">
        <p14:creationId xmlns:p14="http://schemas.microsoft.com/office/powerpoint/2010/main" val="2590052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Création et généralisation des référés</a:t>
            </a:r>
          </a:p>
        </p:txBody>
      </p:sp>
      <p:sp>
        <p:nvSpPr>
          <p:cNvPr id="3" name="Espace réservé du contenu 2"/>
          <p:cNvSpPr>
            <a:spLocks noGrp="1"/>
          </p:cNvSpPr>
          <p:nvPr>
            <p:ph sz="quarter" idx="1"/>
          </p:nvPr>
        </p:nvSpPr>
        <p:spPr>
          <a:xfrm>
            <a:off x="395536" y="1447800"/>
            <a:ext cx="8424936" cy="4572000"/>
          </a:xfrm>
        </p:spPr>
        <p:txBody>
          <a:bodyPr/>
          <a:lstStyle/>
          <a:p>
            <a:r>
              <a:rPr lang="fr-FR" dirty="0"/>
              <a:t> La tradition du référé, procédure rapide et souple, remonte au XVII</a:t>
            </a:r>
            <a:r>
              <a:rPr lang="fr-FR" baseline="30000" dirty="0"/>
              <a:t>ème</a:t>
            </a:r>
            <a:r>
              <a:rPr lang="fr-FR" dirty="0"/>
              <a:t>   puisque c'est un édit de 1685 et la jurisprudence du Châtelet de Paris qui ont instauré cette procédure pour remédier aux lenteurs de la justice. Cette pratique a été consacrée dans le code de procédure civile en 1806.</a:t>
            </a:r>
          </a:p>
        </p:txBody>
      </p:sp>
    </p:spTree>
    <p:extLst>
      <p:ext uri="{BB962C8B-B14F-4D97-AF65-F5344CB8AC3E}">
        <p14:creationId xmlns:p14="http://schemas.microsoft.com/office/powerpoint/2010/main" val="37592271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smtClean="0">
                <a:solidFill>
                  <a:srgbClr val="C00000"/>
                </a:solidFill>
              </a:rPr>
              <a:t>Formation paritaire</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lstStyle/>
          <a:p>
            <a:r>
              <a:rPr lang="fr-FR" dirty="0"/>
              <a:t>La formation de référé est composée d'un conseiller prud'homme salarié et d'un conseiller prud'homme employeur (C. </a:t>
            </a:r>
            <a:r>
              <a:rPr lang="fr-FR" dirty="0" err="1"/>
              <a:t>trav</a:t>
            </a:r>
            <a:r>
              <a:rPr lang="fr-FR" dirty="0"/>
              <a:t>., art. R. 1455-1)</a:t>
            </a:r>
            <a:r>
              <a:rPr lang="fr-FR" dirty="0" smtClean="0"/>
              <a:t> </a:t>
            </a:r>
            <a:endParaRPr lang="fr-FR" dirty="0"/>
          </a:p>
        </p:txBody>
      </p:sp>
    </p:spTree>
    <p:extLst>
      <p:ext uri="{BB962C8B-B14F-4D97-AF65-F5344CB8AC3E}">
        <p14:creationId xmlns:p14="http://schemas.microsoft.com/office/powerpoint/2010/main" val="25900528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présidence</a:t>
            </a:r>
          </a:p>
        </p:txBody>
      </p:sp>
      <p:sp>
        <p:nvSpPr>
          <p:cNvPr id="3" name="Espace réservé du contenu 2"/>
          <p:cNvSpPr>
            <a:spLocks noGrp="1"/>
          </p:cNvSpPr>
          <p:nvPr>
            <p:ph sz="quarter" idx="1"/>
          </p:nvPr>
        </p:nvSpPr>
        <p:spPr>
          <a:xfrm>
            <a:off x="395536" y="1447800"/>
            <a:ext cx="8424936" cy="4572000"/>
          </a:xfrm>
        </p:spPr>
        <p:txBody>
          <a:bodyPr/>
          <a:lstStyle/>
          <a:p>
            <a:r>
              <a:rPr lang="fr-FR" dirty="0"/>
              <a:t> la présidence </a:t>
            </a:r>
            <a:r>
              <a:rPr lang="fr-FR" dirty="0" smtClean="0"/>
              <a:t>des audiences est </a:t>
            </a:r>
            <a:r>
              <a:rPr lang="fr-FR" dirty="0"/>
              <a:t>assurée par alternance </a:t>
            </a:r>
            <a:r>
              <a:rPr lang="fr-FR" dirty="0" smtClean="0"/>
              <a:t> .</a:t>
            </a:r>
          </a:p>
          <a:p>
            <a:endParaRPr lang="fr-FR" dirty="0" smtClean="0"/>
          </a:p>
          <a:p>
            <a:r>
              <a:rPr lang="fr-FR" b="1" dirty="0"/>
              <a:t>Article </a:t>
            </a:r>
            <a:r>
              <a:rPr lang="fr-FR" b="1" dirty="0" smtClean="0"/>
              <a:t>R1455-3 (</a:t>
            </a:r>
            <a:r>
              <a:rPr lang="fr-FR" dirty="0" smtClean="0"/>
              <a:t>Créé </a:t>
            </a:r>
            <a:r>
              <a:rPr lang="fr-FR" dirty="0"/>
              <a:t>par </a:t>
            </a:r>
            <a:r>
              <a:rPr lang="fr-FR" u="sng" dirty="0">
                <a:hlinkClick r:id="rId2"/>
              </a:rPr>
              <a:t>Décret n°2008-244 du 7 mars 2008 - art. (V</a:t>
            </a:r>
            <a:r>
              <a:rPr lang="fr-FR" u="sng" dirty="0" smtClean="0">
                <a:hlinkClick r:id="rId2"/>
              </a:rPr>
              <a:t>)</a:t>
            </a:r>
            <a:r>
              <a:rPr lang="fr-FR" u="sng" dirty="0" smtClean="0"/>
              <a:t>)</a:t>
            </a:r>
            <a:r>
              <a:rPr lang="fr-FR" dirty="0"/>
              <a:t/>
            </a:r>
            <a:br>
              <a:rPr lang="fr-FR" dirty="0"/>
            </a:br>
            <a:r>
              <a:rPr lang="fr-FR" dirty="0"/>
              <a:t>La présidence des audiences de référé est assurée alternativement par un conseiller prud'homme employeur et par un conseiller prud'homme salarié dans les conditions fixées par le règlement intérieur.</a:t>
            </a:r>
          </a:p>
          <a:p>
            <a:endParaRPr lang="fr-FR" dirty="0"/>
          </a:p>
        </p:txBody>
      </p:sp>
    </p:spTree>
    <p:extLst>
      <p:ext uri="{BB962C8B-B14F-4D97-AF65-F5344CB8AC3E}">
        <p14:creationId xmlns:p14="http://schemas.microsoft.com/office/powerpoint/2010/main" val="6545679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smtClean="0">
                <a:solidFill>
                  <a:srgbClr val="C00000"/>
                </a:solidFill>
              </a:rPr>
              <a:t>nombre</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lstStyle/>
          <a:p>
            <a:r>
              <a:rPr lang="fr-FR" dirty="0"/>
              <a:t>Le nombre et la désignation des conseillers appelés à tenir les audiences de référé sont déterminés chaque année par l'assemblée générale du conseil de prud'hommes de manière à assurer, selon un roulement établi par le règlement intérieur, le service des audiences (C. </a:t>
            </a:r>
            <a:r>
              <a:rPr lang="fr-FR" dirty="0" err="1"/>
              <a:t>trav</a:t>
            </a:r>
            <a:r>
              <a:rPr lang="fr-FR" dirty="0"/>
              <a:t>., art. R. 1455-2, al. 2)</a:t>
            </a:r>
            <a:r>
              <a:rPr lang="fr-FR" dirty="0" smtClean="0"/>
              <a:t> </a:t>
            </a:r>
            <a:endParaRPr lang="fr-FR" dirty="0"/>
          </a:p>
        </p:txBody>
      </p:sp>
    </p:spTree>
    <p:extLst>
      <p:ext uri="{BB962C8B-B14F-4D97-AF65-F5344CB8AC3E}">
        <p14:creationId xmlns:p14="http://schemas.microsoft.com/office/powerpoint/2010/main" val="6545679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Pouvoirs</a:t>
            </a: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dirty="0" smtClean="0"/>
              <a:t>- </a:t>
            </a:r>
            <a:r>
              <a:rPr lang="fr-FR" dirty="0"/>
              <a:t>Dans tous les cas d'urgence, la formation de référé peut, dans la limite de compétence des conseils de prud'hommes, ordonner toutes les mesures qui ne se heurtent à aucune contestation sérieuse ou que justifie l'existence d'un différend (C. </a:t>
            </a:r>
            <a:r>
              <a:rPr lang="fr-FR" dirty="0" err="1"/>
              <a:t>trav</a:t>
            </a:r>
            <a:r>
              <a:rPr lang="fr-FR" dirty="0"/>
              <a:t>., art. R. 1455-5). </a:t>
            </a:r>
            <a:endParaRPr lang="fr-FR" dirty="0" smtClean="0"/>
          </a:p>
          <a:p>
            <a:r>
              <a:rPr lang="fr-FR" b="1" dirty="0" smtClean="0"/>
              <a:t>Les </a:t>
            </a:r>
            <a:r>
              <a:rPr lang="fr-FR" b="1" dirty="0"/>
              <a:t>demandes fondées sur cet article supposent donc la réunion de DEUX CONDITIONS CUMULATIVES, la première tenant à </a:t>
            </a:r>
            <a:r>
              <a:rPr lang="fr-FR" b="1" dirty="0">
                <a:solidFill>
                  <a:srgbClr val="C00000"/>
                </a:solidFill>
              </a:rPr>
              <a:t>l'urgence</a:t>
            </a:r>
            <a:r>
              <a:rPr lang="fr-FR" b="1" dirty="0"/>
              <a:t> de la situation et la seconde à la </a:t>
            </a:r>
            <a:r>
              <a:rPr lang="fr-FR" b="1" dirty="0">
                <a:solidFill>
                  <a:srgbClr val="C00000"/>
                </a:solidFill>
              </a:rPr>
              <a:t>nature de la mesure sollicitée.</a:t>
            </a:r>
            <a:endParaRPr lang="fr-FR" dirty="0">
              <a:solidFill>
                <a:srgbClr val="C00000"/>
              </a:solidFill>
            </a:endParaRPr>
          </a:p>
        </p:txBody>
      </p:sp>
    </p:spTree>
    <p:extLst>
      <p:ext uri="{BB962C8B-B14F-4D97-AF65-F5344CB8AC3E}">
        <p14:creationId xmlns:p14="http://schemas.microsoft.com/office/powerpoint/2010/main" val="6545679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Pouvoirs</a:t>
            </a: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dirty="0" smtClean="0"/>
              <a:t>- </a:t>
            </a:r>
            <a:r>
              <a:rPr lang="fr-FR" dirty="0"/>
              <a:t> </a:t>
            </a:r>
            <a:r>
              <a:rPr lang="fr-FR" dirty="0"/>
              <a:t>il y a urgence toutes les fois qu'un retard dans la décision qui doit être prise serait de nature à compromettre l'intérêt du demandeur. </a:t>
            </a:r>
            <a:endParaRPr lang="fr-FR" dirty="0" smtClean="0"/>
          </a:p>
          <a:p>
            <a:r>
              <a:rPr lang="fr-FR" dirty="0" smtClean="0"/>
              <a:t>Il </a:t>
            </a:r>
            <a:r>
              <a:rPr lang="fr-FR" dirty="0"/>
              <a:t>s'agit d'une question de fait appréciée souverainement par les juges des référés (Soc. 13 déc. 1972, Bull. civ. V, no 683).</a:t>
            </a:r>
          </a:p>
        </p:txBody>
      </p:sp>
    </p:spTree>
    <p:extLst>
      <p:ext uri="{BB962C8B-B14F-4D97-AF65-F5344CB8AC3E}">
        <p14:creationId xmlns:p14="http://schemas.microsoft.com/office/powerpoint/2010/main" val="28402024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Mesures conservatoires ou de remise en état. </a:t>
            </a: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dirty="0" smtClean="0"/>
              <a:t>- </a:t>
            </a:r>
            <a:r>
              <a:rPr lang="fr-FR" dirty="0"/>
              <a:t>La formation de référé peut aussi prescrire les </a:t>
            </a:r>
            <a:r>
              <a:rPr lang="fr-FR" b="1" dirty="0">
                <a:solidFill>
                  <a:srgbClr val="C00000"/>
                </a:solidFill>
              </a:rPr>
              <a:t>mesures conservatoires ou de remise en état </a:t>
            </a:r>
            <a:r>
              <a:rPr lang="fr-FR" dirty="0"/>
              <a:t>qui s'imposent, soit pour prévenir un </a:t>
            </a:r>
            <a:r>
              <a:rPr lang="fr-FR" b="1" dirty="0">
                <a:solidFill>
                  <a:srgbClr val="C00000"/>
                </a:solidFill>
              </a:rPr>
              <a:t>dommage imminent</a:t>
            </a:r>
            <a:r>
              <a:rPr lang="fr-FR" dirty="0"/>
              <a:t>, soit pour faire cesser un </a:t>
            </a:r>
            <a:r>
              <a:rPr lang="fr-FR" b="1" dirty="0">
                <a:solidFill>
                  <a:srgbClr val="C00000"/>
                </a:solidFill>
              </a:rPr>
              <a:t>trouble manifestement illicite </a:t>
            </a:r>
            <a:r>
              <a:rPr lang="fr-FR" dirty="0"/>
              <a:t>(C. </a:t>
            </a:r>
            <a:r>
              <a:rPr lang="fr-FR" dirty="0" err="1"/>
              <a:t>trav</a:t>
            </a:r>
            <a:r>
              <a:rPr lang="fr-FR" dirty="0"/>
              <a:t>., art. R. 1455-6). </a:t>
            </a:r>
          </a:p>
        </p:txBody>
      </p:sp>
    </p:spTree>
    <p:extLst>
      <p:ext uri="{BB962C8B-B14F-4D97-AF65-F5344CB8AC3E}">
        <p14:creationId xmlns:p14="http://schemas.microsoft.com/office/powerpoint/2010/main" val="26587731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smtClean="0">
                <a:solidFill>
                  <a:srgbClr val="C00000"/>
                </a:solidFill>
              </a:rPr>
              <a:t>Procédure. </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dirty="0" smtClean="0"/>
              <a:t>- </a:t>
            </a:r>
            <a:r>
              <a:rPr lang="fr-FR" dirty="0"/>
              <a:t>L'article R. 1455-9 du code du travail prévoit des dispositions spécifiques à la procédure de référé prud'homal s'agissant uniquement des modalités d'introduction de la demande et de la date des audiences de référé. </a:t>
            </a:r>
            <a:endParaRPr lang="fr-FR" dirty="0" smtClean="0"/>
          </a:p>
          <a:p>
            <a:r>
              <a:rPr lang="fr-FR" dirty="0" smtClean="0"/>
              <a:t>Pour </a:t>
            </a:r>
            <a:r>
              <a:rPr lang="fr-FR" dirty="0"/>
              <a:t>le reste, l'article R. 1455-10 du code du travail renvoie aux principales dispositions communes à toutes les formations de référé des juridictions civiles, à savoir les articles 484, 486 et 488 à 492 du code de procédure civile.</a:t>
            </a:r>
          </a:p>
        </p:txBody>
      </p:sp>
    </p:spTree>
    <p:extLst>
      <p:ext uri="{BB962C8B-B14F-4D97-AF65-F5344CB8AC3E}">
        <p14:creationId xmlns:p14="http://schemas.microsoft.com/office/powerpoint/2010/main" val="2427242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Caractéristiques de l'ordonnance. </a:t>
            </a:r>
          </a:p>
        </p:txBody>
      </p:sp>
      <p:sp>
        <p:nvSpPr>
          <p:cNvPr id="3" name="Espace réservé du contenu 2"/>
          <p:cNvSpPr>
            <a:spLocks noGrp="1"/>
          </p:cNvSpPr>
          <p:nvPr>
            <p:ph sz="quarter" idx="1"/>
          </p:nvPr>
        </p:nvSpPr>
        <p:spPr>
          <a:xfrm>
            <a:off x="395536" y="1447800"/>
            <a:ext cx="8424936" cy="4572000"/>
          </a:xfrm>
        </p:spPr>
        <p:txBody>
          <a:bodyPr>
            <a:normAutofit lnSpcReduction="10000"/>
          </a:bodyPr>
          <a:lstStyle/>
          <a:p>
            <a:r>
              <a:rPr lang="fr-FR" dirty="0"/>
              <a:t> </a:t>
            </a:r>
            <a:r>
              <a:rPr lang="fr-FR" b="1" dirty="0">
                <a:solidFill>
                  <a:srgbClr val="C00000"/>
                </a:solidFill>
              </a:rPr>
              <a:t>Absence d'autorité de la chose jugée. </a:t>
            </a:r>
            <a:endParaRPr lang="fr-FR" b="1" dirty="0" smtClean="0">
              <a:solidFill>
                <a:srgbClr val="C00000"/>
              </a:solidFill>
            </a:endParaRPr>
          </a:p>
          <a:p>
            <a:r>
              <a:rPr lang="fr-FR" dirty="0" smtClean="0"/>
              <a:t>- </a:t>
            </a:r>
            <a:r>
              <a:rPr lang="fr-FR" dirty="0"/>
              <a:t>L'ordonnance de référé prud'homal obéit au régime de droit commun des ordonnances de référé. Elle a un caractère provisoire (C. </a:t>
            </a:r>
            <a:r>
              <a:rPr lang="fr-FR" dirty="0" err="1"/>
              <a:t>pr</a:t>
            </a:r>
            <a:r>
              <a:rPr lang="fr-FR" dirty="0"/>
              <a:t>. civ., art. 484) et n'a pas, au principal, autorité de la chose jugée (C. </a:t>
            </a:r>
            <a:r>
              <a:rPr lang="fr-FR" dirty="0" err="1"/>
              <a:t>pr</a:t>
            </a:r>
            <a:r>
              <a:rPr lang="fr-FR" dirty="0"/>
              <a:t>. civ., art. 488, al. 1er</a:t>
            </a:r>
            <a:r>
              <a:rPr lang="fr-FR" dirty="0" smtClean="0"/>
              <a:t>).</a:t>
            </a:r>
            <a:endParaRPr lang="fr-FR" dirty="0"/>
          </a:p>
          <a:p>
            <a:r>
              <a:rPr lang="fr-FR" dirty="0"/>
              <a:t>637. Dès lors, le juge des référés ne peut prononcer de mesures qui seraient par nature irréversibles telles que la résiliation du contrat de travail d'un salarié (Soc. 13 mai 2003, no 01-17.452 , Bull. civ. V, no 161).</a:t>
            </a:r>
            <a:r>
              <a:rPr lang="fr-FR" dirty="0" smtClean="0"/>
              <a:t> </a:t>
            </a:r>
            <a:endParaRPr lang="fr-FR" dirty="0"/>
          </a:p>
        </p:txBody>
      </p:sp>
    </p:spTree>
    <p:extLst>
      <p:ext uri="{BB962C8B-B14F-4D97-AF65-F5344CB8AC3E}">
        <p14:creationId xmlns:p14="http://schemas.microsoft.com/office/powerpoint/2010/main" val="4084413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Caractéristiques de l'ordonnance. </a:t>
            </a: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dirty="0"/>
              <a:t> </a:t>
            </a:r>
            <a:r>
              <a:rPr lang="fr-FR" b="1" dirty="0">
                <a:solidFill>
                  <a:srgbClr val="C00000"/>
                </a:solidFill>
              </a:rPr>
              <a:t>Absence d'autorité de la chose jugée. </a:t>
            </a:r>
            <a:endParaRPr lang="fr-FR" b="1" dirty="0" smtClean="0">
              <a:solidFill>
                <a:srgbClr val="C00000"/>
              </a:solidFill>
            </a:endParaRPr>
          </a:p>
          <a:p>
            <a:r>
              <a:rPr lang="fr-FR" dirty="0"/>
              <a:t>Les juges du fond ne sont par ailleurs pas li</a:t>
            </a:r>
            <a:r>
              <a:rPr lang="fr-FR" dirty="0"/>
              <a:t>és par les termes de l'ordonnance et conservent toute leur liberté d'appréciation du litige. Les décisions des juges du fond qui s'appuieraient sur la motivation retenue par le juge des référés encourent la cassation (Soc. 25 mai 1994, no 90-45.913 </a:t>
            </a:r>
            <a:endParaRPr lang="fr-FR" dirty="0"/>
          </a:p>
        </p:txBody>
      </p:sp>
    </p:spTree>
    <p:extLst>
      <p:ext uri="{BB962C8B-B14F-4D97-AF65-F5344CB8AC3E}">
        <p14:creationId xmlns:p14="http://schemas.microsoft.com/office/powerpoint/2010/main" val="36020916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Caractéristiques de l'ordonnance. </a:t>
            </a: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dirty="0" smtClean="0"/>
              <a:t> </a:t>
            </a:r>
            <a:r>
              <a:rPr lang="fr-FR" dirty="0"/>
              <a:t>Les juges du fond ne sont par ailleurs pas liés par les termes de l'ordonnance et conservent toute leur liberté d'appréciation du litige</a:t>
            </a:r>
          </a:p>
        </p:txBody>
      </p:sp>
    </p:spTree>
    <p:extLst>
      <p:ext uri="{BB962C8B-B14F-4D97-AF65-F5344CB8AC3E}">
        <p14:creationId xmlns:p14="http://schemas.microsoft.com/office/powerpoint/2010/main" val="30478163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Création et généralisation des référés</a:t>
            </a:r>
          </a:p>
        </p:txBody>
      </p:sp>
      <p:sp>
        <p:nvSpPr>
          <p:cNvPr id="3" name="Espace réservé du contenu 2"/>
          <p:cNvSpPr>
            <a:spLocks noGrp="1"/>
          </p:cNvSpPr>
          <p:nvPr>
            <p:ph sz="quarter" idx="1"/>
          </p:nvPr>
        </p:nvSpPr>
        <p:spPr>
          <a:xfrm>
            <a:off x="395536" y="1447800"/>
            <a:ext cx="8424936" cy="4572000"/>
          </a:xfrm>
        </p:spPr>
        <p:txBody>
          <a:bodyPr/>
          <a:lstStyle/>
          <a:p>
            <a:r>
              <a:rPr lang="fr-FR" dirty="0"/>
              <a:t> Institué à l'origine devant les seuls tribunaux de première instance (devenus les tribunaux de grande instance en 1958), le référé n'a cessé de se développer jusqu'à sa généralisation à l'ensemble des juridictions : tribunal d'instance, tribunal paritaire des baux ruraux, tribunal de commerce, conseil de prud'hommes et même premier président de la  cour d'appel.</a:t>
            </a:r>
            <a:r>
              <a:rPr lang="fr-FR" dirty="0" smtClean="0"/>
              <a:t>.</a:t>
            </a:r>
            <a:endParaRPr lang="fr-FR" dirty="0"/>
          </a:p>
        </p:txBody>
      </p:sp>
    </p:spTree>
    <p:extLst>
      <p:ext uri="{BB962C8B-B14F-4D97-AF65-F5344CB8AC3E}">
        <p14:creationId xmlns:p14="http://schemas.microsoft.com/office/powerpoint/2010/main" val="22243723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Caractéristiques de l'ordonnance. </a:t>
            </a: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dirty="0" smtClean="0"/>
              <a:t> </a:t>
            </a:r>
            <a:r>
              <a:rPr lang="fr-FR" b="1" dirty="0">
                <a:solidFill>
                  <a:srgbClr val="C00000"/>
                </a:solidFill>
              </a:rPr>
              <a:t>Exécution de plein droit. </a:t>
            </a:r>
            <a:endParaRPr lang="fr-FR" b="1" dirty="0" smtClean="0">
              <a:solidFill>
                <a:srgbClr val="C00000"/>
              </a:solidFill>
            </a:endParaRPr>
          </a:p>
          <a:p>
            <a:r>
              <a:rPr lang="fr-FR" dirty="0" smtClean="0"/>
              <a:t>- </a:t>
            </a:r>
            <a:r>
              <a:rPr lang="fr-FR" dirty="0"/>
              <a:t>L'alinéa 2 de l'article 514 du code de procédure civile, applicable en matière prud'homale, dispose que l'ordonnance du juge des référés est exécutoire de plein droit à titre provisoire. </a:t>
            </a:r>
          </a:p>
        </p:txBody>
      </p:sp>
    </p:spTree>
    <p:extLst>
      <p:ext uri="{BB962C8B-B14F-4D97-AF65-F5344CB8AC3E}">
        <p14:creationId xmlns:p14="http://schemas.microsoft.com/office/powerpoint/2010/main" val="30478163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Caractéristiques de l'ordonnance. </a:t>
            </a: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dirty="0" smtClean="0"/>
              <a:t> </a:t>
            </a:r>
            <a:r>
              <a:rPr lang="fr-FR" b="1" dirty="0" smtClean="0">
                <a:solidFill>
                  <a:srgbClr val="C00000"/>
                </a:solidFill>
              </a:rPr>
              <a:t> </a:t>
            </a:r>
            <a:r>
              <a:rPr lang="fr-FR" dirty="0"/>
              <a:t>Caract</a:t>
            </a:r>
            <a:r>
              <a:rPr lang="fr-FR" dirty="0"/>
              <a:t>ère contradictoire</a:t>
            </a:r>
          </a:p>
          <a:p>
            <a:endParaRPr lang="fr-FR" dirty="0"/>
          </a:p>
          <a:p>
            <a:r>
              <a:rPr lang="fr-FR" b="1" dirty="0" smtClean="0"/>
              <a:t>Le </a:t>
            </a:r>
            <a:r>
              <a:rPr lang="fr-FR" b="1" dirty="0"/>
              <a:t>r</a:t>
            </a:r>
            <a:r>
              <a:rPr lang="fr-FR" b="1" dirty="0"/>
              <a:t>éféré s'appuie sur une procédure contentieuse contradictoire, menée « à la demande d'une partie, l'autre présente ou appelée » </a:t>
            </a:r>
            <a:r>
              <a:rPr lang="fr-FR" dirty="0"/>
              <a:t>(C. </a:t>
            </a:r>
            <a:r>
              <a:rPr lang="fr-FR" dirty="0" err="1"/>
              <a:t>pr</a:t>
            </a:r>
            <a:r>
              <a:rPr lang="fr-FR" dirty="0"/>
              <a:t>. civ., art. 484).</a:t>
            </a:r>
            <a:endParaRPr lang="fr-FR" dirty="0"/>
          </a:p>
        </p:txBody>
      </p:sp>
    </p:spTree>
    <p:extLst>
      <p:ext uri="{BB962C8B-B14F-4D97-AF65-F5344CB8AC3E}">
        <p14:creationId xmlns:p14="http://schemas.microsoft.com/office/powerpoint/2010/main" val="30109670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Caractéristiques de l'ordonnance. </a:t>
            </a: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dirty="0" smtClean="0"/>
              <a:t> </a:t>
            </a:r>
            <a:r>
              <a:rPr lang="fr-FR" b="1" dirty="0" smtClean="0">
                <a:solidFill>
                  <a:srgbClr val="C00000"/>
                </a:solidFill>
              </a:rPr>
              <a:t> </a:t>
            </a:r>
            <a:r>
              <a:rPr lang="fr-FR" b="1" dirty="0"/>
              <a:t>Elle doit impérativement être motivée</a:t>
            </a:r>
          </a:p>
          <a:p>
            <a:r>
              <a:rPr lang="fr-FR" dirty="0"/>
              <a:t>Encourt la cassation pour violation de l’article 455 du code de procédure civile l’ordonnance de référé qui ne contenant aucune indication sur les éléments du litige et les moyens des parties, condamne l’employeur à payer des sommes à titre de rappel de salaire en se bornant à citer divers articles d’une convention collective et leur contenu sans procéder à leur application aux données du litige (</a:t>
            </a:r>
            <a:r>
              <a:rPr lang="fr-FR" dirty="0" err="1"/>
              <a:t>Cass.Soc</a:t>
            </a:r>
            <a:r>
              <a:rPr lang="fr-FR" dirty="0"/>
              <a:t>. 19/7/94 </a:t>
            </a:r>
            <a:r>
              <a:rPr lang="fr-FR" dirty="0" err="1"/>
              <a:t>Cah</a:t>
            </a:r>
            <a:r>
              <a:rPr lang="fr-FR" dirty="0"/>
              <a:t> Prud’homaux 95 n̊3 page 44).</a:t>
            </a:r>
            <a:endParaRPr lang="fr-FR" dirty="0"/>
          </a:p>
        </p:txBody>
      </p:sp>
    </p:spTree>
    <p:extLst>
      <p:ext uri="{BB962C8B-B14F-4D97-AF65-F5344CB8AC3E}">
        <p14:creationId xmlns:p14="http://schemas.microsoft.com/office/powerpoint/2010/main" val="30109670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1152128"/>
          </a:xfrm>
        </p:spPr>
        <p:txBody>
          <a:bodyPr>
            <a:normAutofit/>
          </a:bodyPr>
          <a:lstStyle/>
          <a:p>
            <a:pPr algn="ctr"/>
            <a:r>
              <a:rPr lang="fr-FR" sz="3200" dirty="0" smtClean="0">
                <a:solidFill>
                  <a:srgbClr val="C00000"/>
                </a:solidFill>
              </a:rPr>
              <a:t>Il existe deux modes de saisine de la formation de </a:t>
            </a:r>
            <a:r>
              <a:rPr lang="fr-FR" sz="3200" dirty="0" err="1" smtClean="0">
                <a:solidFill>
                  <a:srgbClr val="C00000"/>
                </a:solidFill>
              </a:rPr>
              <a:t>réféfé</a:t>
            </a:r>
            <a:r>
              <a:rPr lang="fr-FR" sz="3200" dirty="0" smtClean="0">
                <a:solidFill>
                  <a:srgbClr val="C00000"/>
                </a:solidFill>
              </a:rPr>
              <a:t>. </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smtClean="0"/>
              <a:t> </a:t>
            </a:r>
          </a:p>
          <a:p>
            <a:r>
              <a:rPr lang="fr-FR" dirty="0" smtClean="0"/>
              <a:t>La formation de référé peut être faite :</a:t>
            </a:r>
          </a:p>
          <a:p>
            <a:endParaRPr lang="fr-FR" b="1" dirty="0">
              <a:solidFill>
                <a:srgbClr val="C00000"/>
              </a:solidFill>
            </a:endParaRPr>
          </a:p>
          <a:p>
            <a:r>
              <a:rPr lang="fr-FR" b="1" dirty="0" smtClean="0">
                <a:solidFill>
                  <a:srgbClr val="C00000"/>
                </a:solidFill>
              </a:rPr>
              <a:t>En application des articles R1455-9 et suivants du code du travail</a:t>
            </a:r>
          </a:p>
          <a:p>
            <a:endParaRPr lang="fr-FR" b="1" dirty="0">
              <a:solidFill>
                <a:srgbClr val="C00000"/>
              </a:solidFill>
            </a:endParaRPr>
          </a:p>
          <a:p>
            <a:r>
              <a:rPr lang="fr-FR" b="1" dirty="0" smtClean="0">
                <a:solidFill>
                  <a:srgbClr val="C00000"/>
                </a:solidFill>
              </a:rPr>
              <a:t>En application de l’article 145 du code de procédure civile</a:t>
            </a:r>
            <a:endParaRPr lang="fr-FR" b="1" dirty="0">
              <a:solidFill>
                <a:srgbClr val="C00000"/>
              </a:solidFill>
            </a:endParaRPr>
          </a:p>
        </p:txBody>
      </p:sp>
    </p:spTree>
    <p:extLst>
      <p:ext uri="{BB962C8B-B14F-4D97-AF65-F5344CB8AC3E}">
        <p14:creationId xmlns:p14="http://schemas.microsoft.com/office/powerpoint/2010/main" val="21446905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Procédure de référé. </a:t>
            </a:r>
          </a:p>
        </p:txBody>
      </p:sp>
      <p:sp>
        <p:nvSpPr>
          <p:cNvPr id="3" name="Espace réservé du contenu 2"/>
          <p:cNvSpPr>
            <a:spLocks noGrp="1"/>
          </p:cNvSpPr>
          <p:nvPr>
            <p:ph sz="quarter" idx="1"/>
          </p:nvPr>
        </p:nvSpPr>
        <p:spPr>
          <a:xfrm>
            <a:off x="395536" y="1447800"/>
            <a:ext cx="8424936" cy="4572000"/>
          </a:xfrm>
        </p:spPr>
        <p:txBody>
          <a:bodyPr>
            <a:normAutofit fontScale="70000" lnSpcReduction="20000"/>
          </a:bodyPr>
          <a:lstStyle/>
          <a:p>
            <a:r>
              <a:rPr lang="fr-FR" dirty="0"/>
              <a:t> </a:t>
            </a:r>
            <a:r>
              <a:rPr lang="fr-FR" b="1" dirty="0" smtClean="0"/>
              <a:t>Article </a:t>
            </a:r>
            <a:r>
              <a:rPr lang="fr-FR" b="1" dirty="0"/>
              <a:t>R1455-9 </a:t>
            </a:r>
            <a:r>
              <a:rPr lang="fr-FR" b="1" dirty="0" smtClean="0"/>
              <a:t>c</a:t>
            </a:r>
            <a:r>
              <a:rPr lang="fr-FR" dirty="0" smtClean="0"/>
              <a:t>réé </a:t>
            </a:r>
            <a:r>
              <a:rPr lang="fr-FR" dirty="0"/>
              <a:t>par </a:t>
            </a:r>
            <a:r>
              <a:rPr lang="fr-FR" u="sng" dirty="0">
                <a:hlinkClick r:id="rId2"/>
              </a:rPr>
              <a:t>Décret n°2008-244 du 7 mars 2008 - art. (V</a:t>
            </a:r>
            <a:r>
              <a:rPr lang="fr-FR" u="sng" dirty="0" smtClean="0">
                <a:hlinkClick r:id="rId2"/>
              </a:rPr>
              <a:t>)</a:t>
            </a:r>
            <a:r>
              <a:rPr lang="fr-FR" dirty="0"/>
              <a:t/>
            </a:r>
            <a:br>
              <a:rPr lang="fr-FR" dirty="0"/>
            </a:br>
            <a:r>
              <a:rPr lang="fr-FR" dirty="0"/>
              <a:t>La demande en référé est formée par le demandeur soit par acte d'huissier de justice, soit dans les conditions prévues à l'article </a:t>
            </a:r>
            <a:r>
              <a:rPr lang="fr-FR" u="sng" dirty="0">
                <a:hlinkClick r:id="rId3"/>
              </a:rPr>
              <a:t>R. 1452-1</a:t>
            </a:r>
            <a:r>
              <a:rPr lang="fr-FR" dirty="0"/>
              <a:t>.</a:t>
            </a:r>
            <a:br>
              <a:rPr lang="fr-FR" dirty="0"/>
            </a:br>
            <a:r>
              <a:rPr lang="fr-FR" dirty="0"/>
              <a:t>Lorsque la demande est formée par acte d'huissier de justice, une copie de l'assignation est remise au greffe, au plus tard la veille de l'audience.</a:t>
            </a:r>
            <a:br>
              <a:rPr lang="fr-FR" dirty="0"/>
            </a:br>
            <a:r>
              <a:rPr lang="fr-FR" dirty="0"/>
              <a:t>Lorsque la demande est formée dans les conditions prévues à l'article R. 1452-1, les dispositions des articles </a:t>
            </a:r>
            <a:r>
              <a:rPr lang="fr-FR" u="sng" dirty="0">
                <a:hlinkClick r:id="rId4"/>
              </a:rPr>
              <a:t>R. 1452-2 à R. 1452-4</a:t>
            </a:r>
            <a:r>
              <a:rPr lang="fr-FR" dirty="0"/>
              <a:t> sont applicables</a:t>
            </a:r>
            <a:r>
              <a:rPr lang="fr-FR" dirty="0" smtClean="0"/>
              <a:t>.</a:t>
            </a:r>
          </a:p>
          <a:p>
            <a:endParaRPr lang="fr-FR" dirty="0"/>
          </a:p>
          <a:p>
            <a:r>
              <a:rPr lang="fr-FR" b="1" dirty="0"/>
              <a:t>Article R1455-10 </a:t>
            </a:r>
            <a:r>
              <a:rPr lang="fr-FR" dirty="0" smtClean="0"/>
              <a:t>Créé </a:t>
            </a:r>
            <a:r>
              <a:rPr lang="fr-FR" dirty="0"/>
              <a:t>par </a:t>
            </a:r>
            <a:r>
              <a:rPr lang="fr-FR" u="sng" dirty="0">
                <a:hlinkClick r:id="rId2"/>
              </a:rPr>
              <a:t>Décret n°2008-244 du 7 mars 2008 - art. (V)</a:t>
            </a:r>
            <a:endParaRPr lang="fr-FR" dirty="0"/>
          </a:p>
          <a:p>
            <a:r>
              <a:rPr lang="fr-FR" dirty="0"/>
              <a:t>Les articles </a:t>
            </a:r>
            <a:r>
              <a:rPr lang="fr-FR" u="sng" dirty="0">
                <a:hlinkClick r:id="rId5"/>
              </a:rPr>
              <a:t>484</a:t>
            </a:r>
            <a:r>
              <a:rPr lang="fr-FR" dirty="0"/>
              <a:t>,</a:t>
            </a:r>
            <a:r>
              <a:rPr lang="fr-FR" u="sng" dirty="0">
                <a:hlinkClick r:id="rId6"/>
              </a:rPr>
              <a:t>486 </a:t>
            </a:r>
            <a:r>
              <a:rPr lang="fr-FR" dirty="0"/>
              <a:t>et </a:t>
            </a:r>
            <a:r>
              <a:rPr lang="fr-FR" u="sng" dirty="0">
                <a:hlinkClick r:id="rId7"/>
              </a:rPr>
              <a:t>488 à 492 du code de procédure civile</a:t>
            </a:r>
            <a:r>
              <a:rPr lang="fr-FR" dirty="0"/>
              <a:t> sont applicables au référé prud'homal</a:t>
            </a:r>
            <a:r>
              <a:rPr lang="fr-FR" dirty="0" smtClean="0"/>
              <a:t>.</a:t>
            </a:r>
          </a:p>
          <a:p>
            <a:endParaRPr lang="fr-FR" dirty="0"/>
          </a:p>
          <a:p>
            <a:r>
              <a:rPr lang="fr-FR" b="1" dirty="0"/>
              <a:t>Article R1455-11 </a:t>
            </a:r>
            <a:r>
              <a:rPr lang="fr-FR" dirty="0" smtClean="0"/>
              <a:t>Créé </a:t>
            </a:r>
            <a:r>
              <a:rPr lang="fr-FR" dirty="0"/>
              <a:t>par </a:t>
            </a:r>
            <a:r>
              <a:rPr lang="fr-FR" u="sng" dirty="0">
                <a:hlinkClick r:id="rId2"/>
              </a:rPr>
              <a:t>Décret n°2008-244 du 7 mars 2008 - art. (V</a:t>
            </a:r>
            <a:r>
              <a:rPr lang="fr-FR" u="sng" dirty="0" smtClean="0">
                <a:hlinkClick r:id="rId2"/>
              </a:rPr>
              <a:t>)</a:t>
            </a:r>
            <a:r>
              <a:rPr lang="fr-FR" dirty="0"/>
              <a:t/>
            </a:r>
            <a:br>
              <a:rPr lang="fr-FR" dirty="0"/>
            </a:br>
            <a:r>
              <a:rPr lang="fr-FR" dirty="0"/>
              <a:t>Le délai d'appel est de quinze jours.</a:t>
            </a:r>
            <a:br>
              <a:rPr lang="fr-FR" dirty="0"/>
            </a:br>
            <a:r>
              <a:rPr lang="fr-FR" dirty="0"/>
              <a:t>L'appel est formé, instruit et jugé conformément aux articles </a:t>
            </a:r>
            <a:r>
              <a:rPr lang="fr-FR" u="sng" dirty="0">
                <a:hlinkClick r:id="rId8"/>
              </a:rPr>
              <a:t>R. 1461-1 </a:t>
            </a:r>
            <a:r>
              <a:rPr lang="fr-FR" dirty="0"/>
              <a:t>et </a:t>
            </a:r>
            <a:r>
              <a:rPr lang="fr-FR" u="sng" dirty="0">
                <a:hlinkClick r:id="rId9"/>
              </a:rPr>
              <a:t>R. 1461-2</a:t>
            </a:r>
            <a:r>
              <a:rPr lang="fr-FR" dirty="0" smtClean="0"/>
              <a:t>.</a:t>
            </a:r>
            <a:endParaRPr lang="fr-FR" dirty="0"/>
          </a:p>
        </p:txBody>
      </p:sp>
    </p:spTree>
    <p:extLst>
      <p:ext uri="{BB962C8B-B14F-4D97-AF65-F5344CB8AC3E}">
        <p14:creationId xmlns:p14="http://schemas.microsoft.com/office/powerpoint/2010/main" val="30478163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smtClean="0">
                <a:solidFill>
                  <a:srgbClr val="C00000"/>
                </a:solidFill>
              </a:rPr>
              <a:t>Application de l’article 145 du </a:t>
            </a:r>
            <a:r>
              <a:rPr lang="fr-FR" sz="3200" dirty="0" err="1" smtClean="0">
                <a:solidFill>
                  <a:srgbClr val="C00000"/>
                </a:solidFill>
              </a:rPr>
              <a:t>cpc</a:t>
            </a:r>
            <a:r>
              <a:rPr lang="fr-FR" sz="3200" dirty="0" smtClean="0">
                <a:solidFill>
                  <a:srgbClr val="C00000"/>
                </a:solidFill>
              </a:rPr>
              <a:t>. </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dirty="0" smtClean="0"/>
              <a:t> </a:t>
            </a:r>
            <a:r>
              <a:rPr lang="fr-FR" dirty="0"/>
              <a:t>Le Code de procédure civile permet d’obtenir ou de préserver, sous le contrôle du juge, les preuves utiles dans un procès. Ainsi, l’article 145 CPC dispose que : « </a:t>
            </a:r>
            <a:r>
              <a:rPr lang="fr-FR" b="1" i="1" dirty="0"/>
              <a:t> S’il existe un motif légitime de conserver ou d’établir avant tout procès la preuve de faits dont pourrait dépendre la solution d’un litige, les mesures d’instruction légalement admissibles peuvent être ordonnées à la demande de tout intéressé sur requête ou en référé</a:t>
            </a:r>
            <a:r>
              <a:rPr lang="fr-FR" b="1" dirty="0"/>
              <a:t> «</a:t>
            </a:r>
            <a:endParaRPr lang="fr-FR" dirty="0"/>
          </a:p>
        </p:txBody>
      </p:sp>
    </p:spTree>
    <p:extLst>
      <p:ext uri="{BB962C8B-B14F-4D97-AF65-F5344CB8AC3E}">
        <p14:creationId xmlns:p14="http://schemas.microsoft.com/office/powerpoint/2010/main" val="11456215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smtClean="0">
                <a:solidFill>
                  <a:srgbClr val="C00000"/>
                </a:solidFill>
              </a:rPr>
              <a:t>Application de l’article 145 du </a:t>
            </a:r>
            <a:r>
              <a:rPr lang="fr-FR" sz="3200" dirty="0" err="1" smtClean="0">
                <a:solidFill>
                  <a:srgbClr val="C00000"/>
                </a:solidFill>
              </a:rPr>
              <a:t>cpc</a:t>
            </a:r>
            <a:r>
              <a:rPr lang="fr-FR" sz="3200" dirty="0" smtClean="0">
                <a:solidFill>
                  <a:srgbClr val="C00000"/>
                </a:solidFill>
              </a:rPr>
              <a:t>. </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dirty="0" smtClean="0"/>
              <a:t> </a:t>
            </a:r>
            <a:r>
              <a:rPr lang="fr-FR" dirty="0"/>
              <a:t>Le juge des référés est compétent pour ordonner à la demande de tout intéressé une mesure d’instruction s’il existe un motif légitime de conserver ou d’établir avant tout procès la preuve de faits dont pourrait dépendre la solution d’un litige. Le salarié a un intérêt légitime à solliciter une mesure d’instruction lorsque l’employeur est le seul à détenir des pièces permettant éventuellement au salarié d’étayer une demande fondée sur une discrimination syndicale.</a:t>
            </a:r>
          </a:p>
        </p:txBody>
      </p:sp>
    </p:spTree>
    <p:extLst>
      <p:ext uri="{BB962C8B-B14F-4D97-AF65-F5344CB8AC3E}">
        <p14:creationId xmlns:p14="http://schemas.microsoft.com/office/powerpoint/2010/main" val="22647394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smtClean="0">
                <a:solidFill>
                  <a:srgbClr val="C00000"/>
                </a:solidFill>
              </a:rPr>
              <a:t>Application de l’article 145 du </a:t>
            </a:r>
            <a:r>
              <a:rPr lang="fr-FR" sz="3200" dirty="0" err="1" smtClean="0">
                <a:solidFill>
                  <a:srgbClr val="C00000"/>
                </a:solidFill>
              </a:rPr>
              <a:t>cpc</a:t>
            </a:r>
            <a:r>
              <a:rPr lang="fr-FR" sz="3200" dirty="0" smtClean="0">
                <a:solidFill>
                  <a:srgbClr val="C00000"/>
                </a:solidFill>
              </a:rPr>
              <a:t>. </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normAutofit fontScale="92500" lnSpcReduction="10000"/>
          </a:bodyPr>
          <a:lstStyle/>
          <a:p>
            <a:pPr fontAlgn="base"/>
            <a:r>
              <a:rPr lang="fr-FR" dirty="0"/>
              <a:t>● </a:t>
            </a:r>
            <a:r>
              <a:rPr lang="fr-FR" b="1" dirty="0"/>
              <a:t>La procédure prévue par l’article 145 du code de procédure civile n’est pas limitée à la conservation des preuves et peut aussi tendre à leur établissement</a:t>
            </a:r>
            <a:r>
              <a:rPr lang="fr-FR" dirty="0"/>
              <a:t>.</a:t>
            </a:r>
          </a:p>
          <a:p>
            <a:pPr fontAlgn="base"/>
            <a:r>
              <a:rPr lang="fr-FR" dirty="0"/>
              <a:t> C’est donc dans l’exercice de son pouvoir souverain qu’une cour d’appel, qui n’était pas tenue de caractériser la légitimité de la mesure au regard des différents fondements juridiques de l’action en vue de laquelle elle était sollicitée, a retenu qu’une partie justifiait d’un motif légitime à obtenir la communication de documents lui permettant d’apprécier l’importance des manquements imputés à une autre partie avant d’engager une action en responsabilité à son encontre (</a:t>
            </a:r>
            <a:r>
              <a:rPr lang="fr-FR" dirty="0">
                <a:hlinkClick r:id="rId2"/>
              </a:rPr>
              <a:t>2ème </a:t>
            </a:r>
            <a:r>
              <a:rPr lang="fr-FR" dirty="0" err="1">
                <a:hlinkClick r:id="rId2"/>
              </a:rPr>
              <a:t>Civ</a:t>
            </a:r>
            <a:r>
              <a:rPr lang="fr-FR" dirty="0">
                <a:hlinkClick r:id="rId2"/>
              </a:rPr>
              <a:t>. – 6 novembre 2008</a:t>
            </a:r>
            <a:r>
              <a:rPr lang="fr-FR" dirty="0"/>
              <a:t>. N° 07-17.398 BICC 698 N°403).</a:t>
            </a:r>
          </a:p>
        </p:txBody>
      </p:sp>
    </p:spTree>
    <p:extLst>
      <p:ext uri="{BB962C8B-B14F-4D97-AF65-F5344CB8AC3E}">
        <p14:creationId xmlns:p14="http://schemas.microsoft.com/office/powerpoint/2010/main" val="33425458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smtClean="0">
                <a:solidFill>
                  <a:srgbClr val="C00000"/>
                </a:solidFill>
              </a:rPr>
              <a:t>Application de l’article 145 du </a:t>
            </a:r>
            <a:r>
              <a:rPr lang="fr-FR" sz="3200" dirty="0" err="1" smtClean="0">
                <a:solidFill>
                  <a:srgbClr val="C00000"/>
                </a:solidFill>
              </a:rPr>
              <a:t>cpc</a:t>
            </a:r>
            <a:r>
              <a:rPr lang="fr-FR" sz="3200" dirty="0" smtClean="0">
                <a:solidFill>
                  <a:srgbClr val="C00000"/>
                </a:solidFill>
              </a:rPr>
              <a:t>. </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normAutofit fontScale="92500" lnSpcReduction="20000"/>
          </a:bodyPr>
          <a:lstStyle/>
          <a:p>
            <a:pPr fontAlgn="base"/>
            <a:r>
              <a:rPr lang="fr-FR" dirty="0"/>
              <a:t>● L’employeur ayant la charge de rapporter la preuve que le salarié dont il envisage la mise à la retraite anticipée, en application des stipulations d’une convention collective l’y autorisant, remplit les conditions pour bénéficier d’une retraite à taux plein et cette preuve ne pouvant résulter que d’un relevé de carrière que le salarié est seul à pouvoir détenir, il existe un motif légitime, au sens de l’article 145 du code de procédure civile, d’ordonner la communication de ce document. Viole ce texte, ainsi que l’article 9 du code civil, la cour d’appel qui refuse d’ordonner cette communication aux motifs qu’il comporte des éléments relatifs aux salaires de l’intéressé et relève de la vie privée. (</a:t>
            </a:r>
            <a:r>
              <a:rPr lang="fr-FR" dirty="0">
                <a:hlinkClick r:id="rId2"/>
              </a:rPr>
              <a:t>Soc. – 13 mai 2009.</a:t>
            </a:r>
            <a:r>
              <a:rPr lang="fr-FR" dirty="0"/>
              <a:t> N° 08-41.826. – BICC 710 N̊1405).</a:t>
            </a:r>
          </a:p>
        </p:txBody>
      </p:sp>
    </p:spTree>
    <p:extLst>
      <p:ext uri="{BB962C8B-B14F-4D97-AF65-F5344CB8AC3E}">
        <p14:creationId xmlns:p14="http://schemas.microsoft.com/office/powerpoint/2010/main" val="5465092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smtClean="0">
                <a:solidFill>
                  <a:srgbClr val="C00000"/>
                </a:solidFill>
              </a:rPr>
              <a:t>Application de l’article 145 du </a:t>
            </a:r>
            <a:r>
              <a:rPr lang="fr-FR" sz="3200" dirty="0" err="1" smtClean="0">
                <a:solidFill>
                  <a:srgbClr val="C00000"/>
                </a:solidFill>
              </a:rPr>
              <a:t>cpc</a:t>
            </a:r>
            <a:r>
              <a:rPr lang="fr-FR" sz="3200" dirty="0" smtClean="0">
                <a:solidFill>
                  <a:srgbClr val="C00000"/>
                </a:solidFill>
              </a:rPr>
              <a:t>. </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normAutofit/>
          </a:bodyPr>
          <a:lstStyle/>
          <a:p>
            <a:pPr fontAlgn="base"/>
            <a:r>
              <a:rPr lang="fr-FR" dirty="0" smtClean="0"/>
              <a:t> </a:t>
            </a:r>
            <a:r>
              <a:rPr lang="fr-FR" dirty="0"/>
              <a:t>● L’existence d’un litige potentiel, qui ne constitue pas une condition de recevabilité de la demande formée en application de l’article 145 du code de procédure civile mais une condition de son succès, s’apprécie à la date à laquelle le juge statue. (</a:t>
            </a:r>
            <a:r>
              <a:rPr lang="fr-FR" dirty="0">
                <a:hlinkClick r:id="rId2"/>
              </a:rPr>
              <a:t>Cass.3ème </a:t>
            </a:r>
            <a:r>
              <a:rPr lang="fr-FR" dirty="0" err="1">
                <a:hlinkClick r:id="rId2"/>
              </a:rPr>
              <a:t>Civ</a:t>
            </a:r>
            <a:r>
              <a:rPr lang="fr-FR" dirty="0">
                <a:hlinkClick r:id="rId2"/>
              </a:rPr>
              <a:t>. – 8 avril 2010</a:t>
            </a:r>
            <a:r>
              <a:rPr lang="fr-FR" dirty="0"/>
              <a:t>. N° 09-10.226. – BICC727 N°1337).</a:t>
            </a:r>
          </a:p>
        </p:txBody>
      </p:sp>
    </p:spTree>
    <p:extLst>
      <p:ext uri="{BB962C8B-B14F-4D97-AF65-F5344CB8AC3E}">
        <p14:creationId xmlns:p14="http://schemas.microsoft.com/office/powerpoint/2010/main" val="364210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Création et généralisation des référés</a:t>
            </a:r>
          </a:p>
        </p:txBody>
      </p:sp>
      <p:sp>
        <p:nvSpPr>
          <p:cNvPr id="3" name="Espace réservé du contenu 2"/>
          <p:cNvSpPr>
            <a:spLocks noGrp="1"/>
          </p:cNvSpPr>
          <p:nvPr>
            <p:ph sz="quarter" idx="1"/>
          </p:nvPr>
        </p:nvSpPr>
        <p:spPr>
          <a:xfrm>
            <a:off x="395536" y="1447800"/>
            <a:ext cx="8424936" cy="4572000"/>
          </a:xfrm>
        </p:spPr>
        <p:txBody>
          <a:bodyPr>
            <a:normAutofit lnSpcReduction="10000"/>
          </a:bodyPr>
          <a:lstStyle/>
          <a:p>
            <a:r>
              <a:rPr lang="fr-FR" dirty="0"/>
              <a:t> La réforme de la procédure prud'homale opérée par le décret du 12 septembre 1974 avait doté le conseil de prud'hommes d'un référé tenu par un juge unique comme pour les juridictions de droit commun. L'article R. 515.4 disposait dans ses alinéas 3 et 4 :</a:t>
            </a:r>
          </a:p>
          <a:p>
            <a:r>
              <a:rPr lang="fr-FR" i="1" dirty="0"/>
              <a:t>"Néanmoins, l'assemblée générale du conseil de prud'hommes ou l'une de ses sections peut décider que les audiences de référé seront tenues ou bien par le président du conseil de prud'hommes ou bien par un vice-président ou bien par un conseiller de la section compétente désignée à cet effet ou bien par le juge départiteur."</a:t>
            </a:r>
            <a:endParaRPr lang="fr-FR" dirty="0"/>
          </a:p>
        </p:txBody>
      </p:sp>
    </p:spTree>
    <p:extLst>
      <p:ext uri="{BB962C8B-B14F-4D97-AF65-F5344CB8AC3E}">
        <p14:creationId xmlns:p14="http://schemas.microsoft.com/office/powerpoint/2010/main" val="34429975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smtClean="0">
                <a:solidFill>
                  <a:srgbClr val="C00000"/>
                </a:solidFill>
              </a:rPr>
              <a:t>Application de l’article 145 du </a:t>
            </a:r>
            <a:r>
              <a:rPr lang="fr-FR" sz="3200" dirty="0" err="1" smtClean="0">
                <a:solidFill>
                  <a:srgbClr val="C00000"/>
                </a:solidFill>
              </a:rPr>
              <a:t>cpc</a:t>
            </a:r>
            <a:r>
              <a:rPr lang="fr-FR" sz="3200" dirty="0" smtClean="0">
                <a:solidFill>
                  <a:srgbClr val="C00000"/>
                </a:solidFill>
              </a:rPr>
              <a:t>. </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424936" cy="4572000"/>
          </a:xfrm>
        </p:spPr>
        <p:txBody>
          <a:bodyPr>
            <a:normAutofit fontScale="85000" lnSpcReduction="20000"/>
          </a:bodyPr>
          <a:lstStyle/>
          <a:p>
            <a:pPr fontAlgn="base"/>
            <a:r>
              <a:rPr lang="fr-FR" dirty="0" smtClean="0"/>
              <a:t> </a:t>
            </a:r>
            <a:r>
              <a:rPr lang="fr-FR" dirty="0"/>
              <a:t>● Le respect de la vie personnelle du salarié et le secret des affaires ne constituent pas en eux-mêmes un obstacle à l’application des dispositions de l’article 145 du code de procédure civile, dès lors que le juge constate que les mesures demandées procèdent d’un motif légitime et sont nécessaires à la protection des droits de la partie qui les a sollicitées.</a:t>
            </a:r>
          </a:p>
          <a:p>
            <a:pPr fontAlgn="base"/>
            <a:r>
              <a:rPr lang="fr-FR" dirty="0"/>
              <a:t>La procédure prévue par l’article 145 du code de procédure civile n’étant pas limitée à la conservation des preuves et pouvant aussi tendre à leur établissement, c’est dans l’exercice de son pouvoir souverain qu’une cour d’appel a retenu que les salariés justifiaient d’un motif légitime à obtenir la communication de documents nécessaires à la protection de leurs droits, dont seul l’employeur disposait et qu’il refusait de communiquer. (</a:t>
            </a:r>
            <a:r>
              <a:rPr lang="fr-FR" dirty="0">
                <a:hlinkClick r:id="rId2"/>
              </a:rPr>
              <a:t>Soc. – 19 décembre 2012</a:t>
            </a:r>
            <a:r>
              <a:rPr lang="fr-FR" dirty="0"/>
              <a:t>. N° 10-20.526 et 10-20.528</a:t>
            </a:r>
          </a:p>
        </p:txBody>
      </p:sp>
    </p:spTree>
    <p:extLst>
      <p:ext uri="{BB962C8B-B14F-4D97-AF65-F5344CB8AC3E}">
        <p14:creationId xmlns:p14="http://schemas.microsoft.com/office/powerpoint/2010/main" val="727908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Création et généralisation des référés</a:t>
            </a: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dirty="0"/>
              <a:t> Ces dispositions traduisaient une méconnaissance flagrante du principe de la parité et ont fait l'objet d'un recours devant le conseil d'Etat. </a:t>
            </a:r>
            <a:endParaRPr lang="fr-FR" dirty="0" smtClean="0"/>
          </a:p>
          <a:p>
            <a:r>
              <a:rPr lang="fr-FR" dirty="0" smtClean="0"/>
              <a:t>Par </a:t>
            </a:r>
            <a:r>
              <a:rPr lang="fr-FR" dirty="0"/>
              <a:t>arrêt du 11 février 1977, le conseil d'Etat a considéré que l'article R. 515.4 portait atteinte au caractère paritaire du conseil des prud'hommes tel que défini par le législateur et a annulé les alinéas 3 et 4 de l'article R. 515.4 </a:t>
            </a:r>
            <a:r>
              <a:rPr lang="fr-FR" b="1" dirty="0"/>
              <a:t>devenu l’article R1455-1</a:t>
            </a:r>
            <a:r>
              <a:rPr lang="fr-FR" dirty="0"/>
              <a:t> du code du travail (Dalloz 75.I.191).</a:t>
            </a:r>
          </a:p>
        </p:txBody>
      </p:sp>
    </p:spTree>
    <p:extLst>
      <p:ext uri="{BB962C8B-B14F-4D97-AF65-F5344CB8AC3E}">
        <p14:creationId xmlns:p14="http://schemas.microsoft.com/office/powerpoint/2010/main" val="1074485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dirty="0">
                <a:solidFill>
                  <a:srgbClr val="C00000"/>
                </a:solidFill>
              </a:rPr>
              <a:t>C'est la loi du 18 janvier 1979 portant réforme de la juridiction prud'homale qui a généralisé la formation de référé en lui donnant un fondement législatif</a:t>
            </a:r>
            <a:r>
              <a:rPr lang="fr-FR" dirty="0"/>
              <a:t>. Le texte voté en première lecture à l'Assemblée Nationale prévoyait la création d'une formation de référé par section, voire par chambre. </a:t>
            </a:r>
            <a:r>
              <a:rPr lang="fr-FR" dirty="0">
                <a:solidFill>
                  <a:srgbClr val="C00000"/>
                </a:solidFill>
              </a:rPr>
              <a:t>Le Sénat estimant pour sa part qu'il était inutile de multiplier le nombre de formations de référé, l'amendement présenté par la commission des lois du Sénat a prévalu et a donné l'article L1423-1 (ex art. L. 512.2) du code du travail qui a institué une formation de référé pour l'ensemble de la juridiction</a:t>
            </a:r>
            <a:r>
              <a:rPr lang="fr-FR" dirty="0"/>
              <a:t> (J.O. des débats du Sénat, séance du 12/12/78 p. 4650).</a:t>
            </a:r>
          </a:p>
        </p:txBody>
      </p:sp>
    </p:spTree>
    <p:extLst>
      <p:ext uri="{BB962C8B-B14F-4D97-AF65-F5344CB8AC3E}">
        <p14:creationId xmlns:p14="http://schemas.microsoft.com/office/powerpoint/2010/main" val="4106799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Création et généralisation des référés</a:t>
            </a:r>
          </a:p>
        </p:txBody>
      </p:sp>
      <p:sp>
        <p:nvSpPr>
          <p:cNvPr id="3" name="Espace réservé du contenu 2"/>
          <p:cNvSpPr>
            <a:spLocks noGrp="1"/>
          </p:cNvSpPr>
          <p:nvPr>
            <p:ph sz="quarter" idx="1"/>
          </p:nvPr>
        </p:nvSpPr>
        <p:spPr>
          <a:xfrm>
            <a:off x="395536" y="1447800"/>
            <a:ext cx="8424936" cy="4572000"/>
          </a:xfrm>
        </p:spPr>
        <p:txBody>
          <a:bodyPr>
            <a:normAutofit/>
          </a:bodyPr>
          <a:lstStyle/>
          <a:p>
            <a:r>
              <a:rPr lang="fr-FR" dirty="0"/>
              <a:t> Le décret du 23 novembre 1979 a fixé les conditions essentielles de fonctionnement du référé prud'homal en alignant ses pouvoirs sur ceux jusque là dévolus au président du tribunal de grande instance. </a:t>
            </a:r>
          </a:p>
          <a:p>
            <a:endParaRPr lang="fr-FR" dirty="0"/>
          </a:p>
          <a:p>
            <a:r>
              <a:rPr lang="fr-FR" dirty="0"/>
              <a:t>La réforme de 1979 a instauré une compétence exclusive au profit du référé prud'homal : le président du tribunal de grande instance ne peut plus être saisi en référé des litiges individuels du travail</a:t>
            </a:r>
          </a:p>
        </p:txBody>
      </p:sp>
    </p:spTree>
    <p:extLst>
      <p:ext uri="{BB962C8B-B14F-4D97-AF65-F5344CB8AC3E}">
        <p14:creationId xmlns:p14="http://schemas.microsoft.com/office/powerpoint/2010/main" val="35558615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Les modifications successives</a:t>
            </a:r>
          </a:p>
        </p:txBody>
      </p:sp>
      <p:sp>
        <p:nvSpPr>
          <p:cNvPr id="3" name="Espace réservé du contenu 2"/>
          <p:cNvSpPr>
            <a:spLocks noGrp="1"/>
          </p:cNvSpPr>
          <p:nvPr>
            <p:ph sz="quarter" idx="1"/>
          </p:nvPr>
        </p:nvSpPr>
        <p:spPr>
          <a:xfrm>
            <a:off x="395536" y="1447800"/>
            <a:ext cx="8424936" cy="4572000"/>
          </a:xfrm>
        </p:spPr>
        <p:txBody>
          <a:bodyPr>
            <a:normAutofit/>
          </a:bodyPr>
          <a:lstStyle/>
          <a:p>
            <a:endParaRPr lang="fr-FR" dirty="0"/>
          </a:p>
          <a:p>
            <a:r>
              <a:rPr lang="fr-FR" dirty="0"/>
              <a:t>Depuis la réforme de l'institution prud'homale opérée par la loi du 18.01.79, la procédure de référé a connu </a:t>
            </a:r>
            <a:r>
              <a:rPr lang="fr-FR" dirty="0" smtClean="0"/>
              <a:t>6 </a:t>
            </a:r>
            <a:r>
              <a:rPr lang="fr-FR" dirty="0"/>
              <a:t>modifications :</a:t>
            </a:r>
          </a:p>
        </p:txBody>
      </p:sp>
    </p:spTree>
    <p:extLst>
      <p:ext uri="{BB962C8B-B14F-4D97-AF65-F5344CB8AC3E}">
        <p14:creationId xmlns:p14="http://schemas.microsoft.com/office/powerpoint/2010/main" val="1032013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720080"/>
          </a:xfrm>
        </p:spPr>
        <p:txBody>
          <a:bodyPr>
            <a:normAutofit/>
          </a:bodyPr>
          <a:lstStyle/>
          <a:p>
            <a:pPr algn="ctr"/>
            <a:r>
              <a:rPr lang="fr-FR" sz="3200" dirty="0">
                <a:solidFill>
                  <a:srgbClr val="C00000"/>
                </a:solidFill>
              </a:rPr>
              <a:t>Les modifications successives</a:t>
            </a:r>
          </a:p>
        </p:txBody>
      </p:sp>
      <p:sp>
        <p:nvSpPr>
          <p:cNvPr id="3" name="Espace réservé du contenu 2"/>
          <p:cNvSpPr>
            <a:spLocks noGrp="1"/>
          </p:cNvSpPr>
          <p:nvPr>
            <p:ph sz="quarter" idx="1"/>
          </p:nvPr>
        </p:nvSpPr>
        <p:spPr>
          <a:xfrm>
            <a:off x="395536" y="1447800"/>
            <a:ext cx="8424936" cy="4572000"/>
          </a:xfrm>
        </p:spPr>
        <p:txBody>
          <a:bodyPr>
            <a:normAutofit/>
          </a:bodyPr>
          <a:lstStyle/>
          <a:p>
            <a:endParaRPr lang="fr-FR" dirty="0"/>
          </a:p>
          <a:p>
            <a:r>
              <a:rPr lang="fr-FR" b="1" dirty="0"/>
              <a:t>Le décret du 8 septembre 1981 </a:t>
            </a:r>
            <a:r>
              <a:rPr lang="fr-FR" dirty="0"/>
              <a:t>portant modification de l'article R1455-4 (ex art. R. 516.32 du Code du travail) a imposé que soit tenue une audience de référé par semaine et a donné la possibilité au président après avis du vice-président de déplacer les audiences et de fixer des audiences supplémentaires.</a:t>
            </a:r>
          </a:p>
        </p:txBody>
      </p:sp>
    </p:spTree>
    <p:extLst>
      <p:ext uri="{BB962C8B-B14F-4D97-AF65-F5344CB8AC3E}">
        <p14:creationId xmlns:p14="http://schemas.microsoft.com/office/powerpoint/2010/main" val="10320139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162</TotalTime>
  <Words>2467</Words>
  <Application>Microsoft Office PowerPoint</Application>
  <PresentationFormat>Affichage à l'écran (4:3)</PresentationFormat>
  <Paragraphs>131</Paragraphs>
  <Slides>40</Slides>
  <Notes>0</Notes>
  <HiddenSlides>0</HiddenSlides>
  <MMClips>0</MMClips>
  <ScaleCrop>false</ScaleCrop>
  <HeadingPairs>
    <vt:vector size="4" baseType="variant">
      <vt:variant>
        <vt:lpstr>Thème</vt:lpstr>
      </vt:variant>
      <vt:variant>
        <vt:i4>1</vt:i4>
      </vt:variant>
      <vt:variant>
        <vt:lpstr>Titres des diapositives</vt:lpstr>
      </vt:variant>
      <vt:variant>
        <vt:i4>40</vt:i4>
      </vt:variant>
    </vt:vector>
  </HeadingPairs>
  <TitlesOfParts>
    <vt:vector size="41" baseType="lpstr">
      <vt:lpstr>Capitaux</vt:lpstr>
      <vt:lpstr>LE REFERE PRUD’HOMAL</vt:lpstr>
      <vt:lpstr>Création et généralisation des référés</vt:lpstr>
      <vt:lpstr>Création et généralisation des référés</vt:lpstr>
      <vt:lpstr>Création et généralisation des référés</vt:lpstr>
      <vt:lpstr>Création et généralisation des référés</vt:lpstr>
      <vt:lpstr>Présentation PowerPoint</vt:lpstr>
      <vt:lpstr>Création et généralisation des référés</vt:lpstr>
      <vt:lpstr>Les modifications successives</vt:lpstr>
      <vt:lpstr>Les modifications successives</vt:lpstr>
      <vt:lpstr>Les modifications successives</vt:lpstr>
      <vt:lpstr>Les modifications successives</vt:lpstr>
      <vt:lpstr>Les modifications successives</vt:lpstr>
      <vt:lpstr>Les modifications successives</vt:lpstr>
      <vt:lpstr>Les modifications successives</vt:lpstr>
      <vt:lpstr>définition</vt:lpstr>
      <vt:lpstr>définition</vt:lpstr>
      <vt:lpstr>Formation obligatoire</vt:lpstr>
      <vt:lpstr>Formation paritaire</vt:lpstr>
      <vt:lpstr>Désignation</vt:lpstr>
      <vt:lpstr>Formation paritaire</vt:lpstr>
      <vt:lpstr>présidence</vt:lpstr>
      <vt:lpstr>nombre</vt:lpstr>
      <vt:lpstr>Pouvoirs</vt:lpstr>
      <vt:lpstr>Pouvoirs</vt:lpstr>
      <vt:lpstr>Mesures conservatoires ou de remise en état. </vt:lpstr>
      <vt:lpstr>Procédure. </vt:lpstr>
      <vt:lpstr>Caractéristiques de l'ordonnance. </vt:lpstr>
      <vt:lpstr>Caractéristiques de l'ordonnance. </vt:lpstr>
      <vt:lpstr>Caractéristiques de l'ordonnance. </vt:lpstr>
      <vt:lpstr>Caractéristiques de l'ordonnance. </vt:lpstr>
      <vt:lpstr>Caractéristiques de l'ordonnance. </vt:lpstr>
      <vt:lpstr>Caractéristiques de l'ordonnance. </vt:lpstr>
      <vt:lpstr>Il existe deux modes de saisine de la formation de réféfé. </vt:lpstr>
      <vt:lpstr>Procédure de référé. </vt:lpstr>
      <vt:lpstr>Application de l’article 145 du cpc. </vt:lpstr>
      <vt:lpstr>Application de l’article 145 du cpc. </vt:lpstr>
      <vt:lpstr>Application de l’article 145 du cpc. </vt:lpstr>
      <vt:lpstr>Application de l’article 145 du cpc. </vt:lpstr>
      <vt:lpstr>Application de l’article 145 du cpc. </vt:lpstr>
      <vt:lpstr>Application de l’article 145 du cpc.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REFERE PRUD’HOMAL</dc:title>
  <dc:creator>Claude B</dc:creator>
  <cp:lastModifiedBy>Claude B</cp:lastModifiedBy>
  <cp:revision>13</cp:revision>
  <dcterms:created xsi:type="dcterms:W3CDTF">2019-10-14T06:56:20Z</dcterms:created>
  <dcterms:modified xsi:type="dcterms:W3CDTF">2019-10-15T07:49:54Z</dcterms:modified>
</cp:coreProperties>
</file>