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8" r:id="rId2"/>
    <p:sldId id="352" r:id="rId3"/>
    <p:sldId id="353" r:id="rId4"/>
    <p:sldId id="354" r:id="rId5"/>
    <p:sldId id="355" r:id="rId6"/>
    <p:sldId id="356" r:id="rId7"/>
    <p:sldId id="357" r:id="rId8"/>
    <p:sldId id="348" r:id="rId9"/>
    <p:sldId id="346" r:id="rId10"/>
    <p:sldId id="349" r:id="rId11"/>
    <p:sldId id="350" r:id="rId12"/>
    <p:sldId id="351" r:id="rId13"/>
    <p:sldId id="259" r:id="rId14"/>
    <p:sldId id="265" r:id="rId15"/>
    <p:sldId id="266" r:id="rId16"/>
    <p:sldId id="278" r:id="rId17"/>
    <p:sldId id="273" r:id="rId18"/>
    <p:sldId id="276" r:id="rId19"/>
    <p:sldId id="264" r:id="rId20"/>
    <p:sldId id="283" r:id="rId21"/>
    <p:sldId id="284" r:id="rId22"/>
    <p:sldId id="285" r:id="rId23"/>
    <p:sldId id="277" r:id="rId24"/>
    <p:sldId id="260" r:id="rId25"/>
    <p:sldId id="262" r:id="rId26"/>
    <p:sldId id="279" r:id="rId27"/>
    <p:sldId id="261" r:id="rId28"/>
    <p:sldId id="263" r:id="rId29"/>
    <p:sldId id="280" r:id="rId30"/>
    <p:sldId id="281" r:id="rId31"/>
    <p:sldId id="282" r:id="rId32"/>
    <p:sldId id="267" r:id="rId33"/>
    <p:sldId id="268" r:id="rId34"/>
    <p:sldId id="286" r:id="rId35"/>
    <p:sldId id="289" r:id="rId36"/>
    <p:sldId id="297" r:id="rId37"/>
    <p:sldId id="290" r:id="rId38"/>
    <p:sldId id="287" r:id="rId39"/>
    <p:sldId id="288" r:id="rId40"/>
    <p:sldId id="291" r:id="rId41"/>
    <p:sldId id="292" r:id="rId42"/>
    <p:sldId id="293" r:id="rId43"/>
    <p:sldId id="294" r:id="rId44"/>
    <p:sldId id="295" r:id="rId45"/>
    <p:sldId id="296" r:id="rId46"/>
    <p:sldId id="335" r:id="rId47"/>
    <p:sldId id="269" r:id="rId48"/>
    <p:sldId id="275" r:id="rId49"/>
    <p:sldId id="270" r:id="rId50"/>
    <p:sldId id="298" r:id="rId51"/>
    <p:sldId id="358" r:id="rId52"/>
    <p:sldId id="360" r:id="rId53"/>
    <p:sldId id="359" r:id="rId54"/>
    <p:sldId id="361" r:id="rId55"/>
    <p:sldId id="299" r:id="rId56"/>
    <p:sldId id="300" r:id="rId57"/>
    <p:sldId id="301" r:id="rId58"/>
    <p:sldId id="302" r:id="rId59"/>
    <p:sldId id="303" r:id="rId60"/>
    <p:sldId id="305" r:id="rId61"/>
    <p:sldId id="306" r:id="rId62"/>
    <p:sldId id="304" r:id="rId63"/>
    <p:sldId id="309" r:id="rId64"/>
    <p:sldId id="310" r:id="rId65"/>
    <p:sldId id="311" r:id="rId66"/>
    <p:sldId id="312" r:id="rId67"/>
    <p:sldId id="271" r:id="rId68"/>
    <p:sldId id="334" r:id="rId69"/>
    <p:sldId id="313" r:id="rId70"/>
    <p:sldId id="314" r:id="rId71"/>
    <p:sldId id="274" r:id="rId72"/>
    <p:sldId id="272" r:id="rId73"/>
    <p:sldId id="317" r:id="rId74"/>
    <p:sldId id="318" r:id="rId75"/>
    <p:sldId id="319" r:id="rId76"/>
    <p:sldId id="320" r:id="rId77"/>
    <p:sldId id="321" r:id="rId78"/>
    <p:sldId id="322" r:id="rId79"/>
    <p:sldId id="323" r:id="rId80"/>
    <p:sldId id="324" r:id="rId81"/>
    <p:sldId id="345" r:id="rId82"/>
    <p:sldId id="332" r:id="rId83"/>
    <p:sldId id="336" r:id="rId84"/>
    <p:sldId id="315" r:id="rId85"/>
    <p:sldId id="325" r:id="rId86"/>
    <p:sldId id="326" r:id="rId87"/>
    <p:sldId id="327" r:id="rId88"/>
    <p:sldId id="328" r:id="rId89"/>
    <p:sldId id="329" r:id="rId90"/>
    <p:sldId id="330" r:id="rId91"/>
    <p:sldId id="331" r:id="rId92"/>
    <p:sldId id="316" r:id="rId93"/>
    <p:sldId id="337" r:id="rId94"/>
    <p:sldId id="338" r:id="rId95"/>
    <p:sldId id="339" r:id="rId96"/>
    <p:sldId id="340" r:id="rId97"/>
    <p:sldId id="341" r:id="rId98"/>
    <p:sldId id="342" r:id="rId99"/>
    <p:sldId id="344" r:id="rId100"/>
    <p:sldId id="343" r:id="rId101"/>
    <p:sldId id="362" r:id="rId102"/>
    <p:sldId id="363" r:id="rId103"/>
    <p:sldId id="364" r:id="rId104"/>
    <p:sldId id="365" r:id="rId105"/>
    <p:sldId id="366" r:id="rId106"/>
    <p:sldId id="368" r:id="rId107"/>
    <p:sldId id="369" r:id="rId108"/>
    <p:sldId id="367" r:id="rId109"/>
    <p:sldId id="370" r:id="rId110"/>
    <p:sldId id="371" r:id="rId1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C54FA426-70A8-49A7-B42D-ADDBADD52F19}" type="datetimeFigureOut">
              <a:rPr lang="fr-FR" smtClean="0"/>
              <a:t>16/09/2019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D96297FD-BC06-45A0-9BD5-CA24A0FCF2CB}" type="slidenum">
              <a:rPr lang="fr-FR" smtClean="0"/>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16/09/2019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16/09/2019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C54FA426-70A8-49A7-B42D-ADDBADD52F19}" type="datetimeFigureOut">
              <a:rPr lang="fr-FR" smtClean="0"/>
              <a:t>16/09/2019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96297FD-BC06-45A0-9BD5-CA24A0FCF2CB}" type="slidenum">
              <a:rPr lang="fr-FR" smtClean="0"/>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C54FA426-70A8-49A7-B42D-ADDBADD52F19}" type="datetimeFigureOut">
              <a:rPr lang="fr-FR" smtClean="0"/>
              <a:t>16/09/2019</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C54FA426-70A8-49A7-B42D-ADDBADD52F19}" type="datetimeFigureOut">
              <a:rPr lang="fr-FR" smtClean="0"/>
              <a:t>16/09/2019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C54FA426-70A8-49A7-B42D-ADDBADD52F19}" type="datetimeFigureOut">
              <a:rPr lang="fr-FR" smtClean="0"/>
              <a:t>16/09/2019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C54FA426-70A8-49A7-B42D-ADDBADD52F19}" type="datetimeFigureOut">
              <a:rPr lang="fr-FR" smtClean="0"/>
              <a:t>16/09/2019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4FA426-70A8-49A7-B42D-ADDBADD52F19}" type="datetimeFigureOut">
              <a:rPr lang="fr-FR" smtClean="0"/>
              <a:t>16/09/2019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96297FD-BC06-45A0-9BD5-CA24A0FCF2CB}"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16/09/2019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96297FD-BC06-45A0-9BD5-CA24A0FCF2CB}" type="slidenum">
              <a:rPr lang="fr-FR" smtClean="0"/>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Modifiez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C54FA426-70A8-49A7-B42D-ADDBADD52F19}" type="datetimeFigureOut">
              <a:rPr lang="fr-FR" smtClean="0"/>
              <a:t>16/09/2019</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D96297FD-BC06-45A0-9BD5-CA24A0FCF2CB}" type="slidenum">
              <a:rPr lang="fr-FR" smtClean="0"/>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54FA426-70A8-49A7-B42D-ADDBADD52F19}" type="datetimeFigureOut">
              <a:rPr lang="fr-FR" smtClean="0"/>
              <a:t>16/09/2019</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96297FD-BC06-45A0-9BD5-CA24A0FCF2CB}"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cdd"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travail-emploi.gouv.fr/droit-du-travail/la-vie-du-contrat-de-travail/article/la-periode-d-essai"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legifrance.gouv.fr/affichCode.do?idSectionTA=LEGISCTA000006189433&amp;cidTexte=LEGITEXT000006072050&amp;dateTexte=20170927"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1367&amp;idArticle=LEGIARTI000006585208&amp;dateTexte=&amp;categorieLien=cid" TargetMode="External"/><Relationship Id="rId2" Type="http://schemas.openxmlformats.org/officeDocument/2006/relationships/hyperlink" Target="https://www.legifrance.gouv.fr/affichCodeArticle.do?cidTexte=LEGITEXT000006071367&amp;idArticle=LEGIARTI000006585193&amp;dateTexte=&amp;categorieLien=cid"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legifrance.gouv.fr/affichJuriJudi.do?oldAction=rechJuriJudi&amp;idTexte=JURITEXT000026182947&amp;fastReqId=1029062252&amp;fastPos=1"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a-duree-determinee-a-objet-defini"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18532600&amp;cidTexte=LEGITEXT000006072050"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travail-emploi.gouv.fr/droit-du-travail/les-contrats-de-travail/article/le-contrat-vendanges"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legifrance.gouv.fr/affichCodeArticle.do?idArticle=LEGIARTI000006901196&amp;cidTexte=LEGITEXT000006072050" TargetMode="External"/><Relationship Id="rId2" Type="http://schemas.openxmlformats.org/officeDocument/2006/relationships/hyperlink" Target="http://www.legifrance.gouv.fr/affichCodeArticle.do?idArticle=LEGIARTI000018765556&amp;cidTexte=LEGITEXT000006072050"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www.legifrance.gouv.fr/eli/decret/2017/5/9/ECFI1703923D/jo/texte" TargetMode="External"/><Relationship Id="rId2" Type="http://schemas.openxmlformats.org/officeDocument/2006/relationships/hyperlink" Target="http://www.legifrance.gouv.fr/affichCodeArticle.do?idArticle=LEGIARTI000033205254&amp;cidTexte=LEGITEXT000033205014"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www.legifrance.gouv.fr/affichCodeArticle.do?idArticle=LEGIARTI000006901194&amp;cidTexte=LEGITEXT000006072050"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www.legifrance.gouv.fr/eli/arrete/2017/5/5/ETST1713866A/jo/texte"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travail-emploi.gouv.fr/droit-du-travail/les-contrats-de-travail/article/le-contrat-de-travail-a-temps-partiel-definition-et-mise-en-place" TargetMode="External"/><Relationship Id="rId2" Type="http://schemas.openxmlformats.org/officeDocument/2006/relationships/hyperlink" Target="http://www.legifrance.gouv.fr/affichCodeArticle.do?cidTexte=LEGITEXT000006072050&amp;idArticle=LEGIARTI000006902483"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legifrance.gouv.fr/affichTexteArticle.do;jsessionid=D75E92D4B837CB4947F35EA0D2B6AF49.tplgfr25s_3?cidTexte=JORFTEXT000032004939&amp;idArticle=LEGIARTI000032006591&amp;dateTexte=20160212"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https://travail-emploi.gouv.fr/emploi/emploi-et-handicap/oeth" TargetMode="External"/><Relationship Id="rId2" Type="http://schemas.openxmlformats.org/officeDocument/2006/relationships/hyperlink" Target="http://www.legifrance.gouv.fr/affichCodeArticle.do?cidTexte=LEGITEXT000006072050&amp;idArticle=LEGIARTI000006903712"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Formation prud’homale</a:t>
            </a:r>
            <a:endParaRPr lang="fr-FR" dirty="0"/>
          </a:p>
        </p:txBody>
      </p:sp>
      <p:sp>
        <p:nvSpPr>
          <p:cNvPr id="3" name="Espace réservé du contenu 2"/>
          <p:cNvSpPr>
            <a:spLocks noGrp="1"/>
          </p:cNvSpPr>
          <p:nvPr>
            <p:ph sz="quarter" idx="1"/>
          </p:nvPr>
        </p:nvSpPr>
        <p:spPr>
          <a:solidFill>
            <a:schemeClr val="accent2">
              <a:lumMod val="20000"/>
              <a:lumOff val="80000"/>
            </a:schemeClr>
          </a:solidFill>
        </p:spPr>
        <p:txBody>
          <a:bodyPr>
            <a:normAutofit/>
          </a:bodyPr>
          <a:lstStyle/>
          <a:p>
            <a:endParaRPr lang="fr-FR" b="1" dirty="0" smtClean="0"/>
          </a:p>
          <a:p>
            <a:endParaRPr lang="fr-FR" b="1" dirty="0"/>
          </a:p>
          <a:p>
            <a:endParaRPr lang="fr-FR" b="1" dirty="0" smtClean="0"/>
          </a:p>
          <a:p>
            <a:pPr algn="ctr"/>
            <a:r>
              <a:rPr lang="fr-FR" sz="3600" b="1" dirty="0" smtClean="0"/>
              <a:t>Les </a:t>
            </a:r>
            <a:r>
              <a:rPr lang="fr-FR" sz="3600" b="1" dirty="0"/>
              <a:t>formes atypiques du contrat de </a:t>
            </a:r>
            <a:r>
              <a:rPr lang="fr-FR" sz="3600" b="1"/>
              <a:t>travail </a:t>
            </a:r>
            <a:endParaRPr lang="fr-FR" sz="3600" b="1" smtClean="0"/>
          </a:p>
          <a:p>
            <a:pPr algn="ctr"/>
            <a:endParaRPr lang="fr-FR" sz="3600" b="1" dirty="0" smtClean="0"/>
          </a:p>
          <a:p>
            <a:pPr algn="ctr"/>
            <a:r>
              <a:rPr lang="fr-FR" sz="3600" b="1" dirty="0" smtClean="0"/>
              <a:t>(</a:t>
            </a:r>
            <a:r>
              <a:rPr lang="fr-FR" sz="3600" b="1" dirty="0"/>
              <a:t>module 36)</a:t>
            </a:r>
            <a:endParaRPr lang="fr-FR" sz="3600" dirty="0"/>
          </a:p>
        </p:txBody>
      </p:sp>
    </p:spTree>
    <p:extLst>
      <p:ext uri="{BB962C8B-B14F-4D97-AF65-F5344CB8AC3E}">
        <p14:creationId xmlns:p14="http://schemas.microsoft.com/office/powerpoint/2010/main" val="2435736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p:txBody>
          <a:bodyPr/>
          <a:lstStyle/>
          <a:p>
            <a:endParaRPr lang="fr-FR" altLang="fr-FR" smtClean="0"/>
          </a:p>
        </p:txBody>
      </p:sp>
      <p:sp>
        <p:nvSpPr>
          <p:cNvPr id="18435" name="Espace réservé du contenu 2"/>
          <p:cNvSpPr>
            <a:spLocks noGrp="1"/>
          </p:cNvSpPr>
          <p:nvPr>
            <p:ph idx="1"/>
          </p:nvPr>
        </p:nvSpPr>
        <p:spPr/>
        <p:txBody>
          <a:bodyPr/>
          <a:lstStyle/>
          <a:p>
            <a:r>
              <a:rPr lang="fr-FR" altLang="fr-FR" smtClean="0"/>
              <a:t>Le contrat de travail est, par conséquent, régi par le </a:t>
            </a:r>
            <a:r>
              <a:rPr lang="fr-FR" altLang="fr-FR" b="1" smtClean="0"/>
              <a:t>Code du travail</a:t>
            </a:r>
            <a:r>
              <a:rPr lang="fr-FR" altLang="fr-FR" smtClean="0"/>
              <a:t>, le </a:t>
            </a:r>
            <a:r>
              <a:rPr lang="fr-FR" altLang="fr-FR" b="1" smtClean="0"/>
              <a:t>Code civil </a:t>
            </a:r>
            <a:r>
              <a:rPr lang="fr-FR" altLang="fr-FR" smtClean="0"/>
              <a:t>n'intervenant qu'à titre subsidiaire dans les domaines non couverts par le Code du travail lui-même.</a:t>
            </a:r>
          </a:p>
        </p:txBody>
      </p:sp>
    </p:spTree>
    <p:extLst>
      <p:ext uri="{BB962C8B-B14F-4D97-AF65-F5344CB8AC3E}">
        <p14:creationId xmlns:p14="http://schemas.microsoft.com/office/powerpoint/2010/main" val="21451290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r>
              <a:rPr lang="fr-FR" sz="4000" b="1" dirty="0">
                <a:solidFill>
                  <a:srgbClr val="C00000"/>
                </a:solidFill>
              </a:rPr>
              <a:t>Le travail saisonnier</a:t>
            </a:r>
          </a:p>
          <a:p>
            <a:endParaRPr lang="fr-FR" dirty="0"/>
          </a:p>
        </p:txBody>
      </p:sp>
    </p:spTree>
    <p:extLst>
      <p:ext uri="{BB962C8B-B14F-4D97-AF65-F5344CB8AC3E}">
        <p14:creationId xmlns:p14="http://schemas.microsoft.com/office/powerpoint/2010/main" val="140815270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20000"/>
          </a:bodyPr>
          <a:lstStyle/>
          <a:p>
            <a:r>
              <a:rPr lang="fr-FR" dirty="0"/>
              <a:t>Le travail saisonnier se caractérise par l’exécution de tâches normalement appelées à se répéter chaque année, à des dates à peu près fixes, en fonction du rythme des saisons (récolte, cueillette,…) ou des modes de vie collectifs (tourisme…). Cette variation d’activité doit être indépendante de la volonté de l’employeur.</a:t>
            </a:r>
            <a:r>
              <a:rPr lang="fr-FR" dirty="0"/>
              <a:t/>
            </a:r>
            <a:br>
              <a:rPr lang="fr-FR" dirty="0"/>
            </a:br>
            <a:r>
              <a:rPr lang="fr-FR" dirty="0"/>
              <a:t>Les salariés directement occupés à des tâches saisonnières peuvent être recrutés en </a:t>
            </a:r>
            <a:r>
              <a:rPr lang="fr-FR" dirty="0">
                <a:hlinkClick r:id="rId2"/>
              </a:rPr>
              <a:t>contrats à durée déterminée (CDD)</a:t>
            </a:r>
            <a:r>
              <a:rPr lang="fr-FR" dirty="0"/>
              <a:t> prévoyant ou non un terme précis.</a:t>
            </a:r>
            <a:r>
              <a:rPr lang="fr-FR" dirty="0"/>
              <a:t/>
            </a:r>
            <a:br>
              <a:rPr lang="fr-FR" dirty="0"/>
            </a:br>
            <a:r>
              <a:rPr lang="fr-FR" dirty="0"/>
              <a:t>Sous certaines conditions, des contrats saisonniers successifs peuvent être conclus avec le même salarié. De même, ils peuvent comporter une clause de reconduction.</a:t>
            </a:r>
            <a:endParaRPr lang="fr-FR" dirty="0"/>
          </a:p>
        </p:txBody>
      </p:sp>
    </p:spTree>
    <p:extLst>
      <p:ext uri="{BB962C8B-B14F-4D97-AF65-F5344CB8AC3E}">
        <p14:creationId xmlns:p14="http://schemas.microsoft.com/office/powerpoint/2010/main" val="10653338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200" dirty="0">
                <a:solidFill>
                  <a:srgbClr val="C00000"/>
                </a:solidFill>
              </a:rPr>
              <a:t>Le terme du contrat </a:t>
            </a:r>
            <a:r>
              <a:rPr lang="fr-FR" sz="3200" dirty="0" smtClean="0">
                <a:solidFill>
                  <a:srgbClr val="C00000"/>
                </a:solidFill>
              </a:rPr>
              <a:t>saisonnier</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dirty="0" smtClean="0"/>
              <a:t>Certains </a:t>
            </a:r>
            <a:r>
              <a:rPr lang="fr-FR" dirty="0"/>
              <a:t>CDD, parmi lesquels le contrat saisonnier, peuvent ne pas comporter de date précise d’échéance.</a:t>
            </a:r>
          </a:p>
          <a:p>
            <a:r>
              <a:rPr lang="fr-FR" dirty="0"/>
              <a:t>Si tel est le cas, le contrat saisonnier doit néanmoins préciser qu’il est conclu pour la durée de la saison et mentionner une durée minimale d’emploi (librement fixée entre l’employeur et le salarié).</a:t>
            </a:r>
          </a:p>
          <a:p>
            <a:r>
              <a:rPr lang="fr-FR" dirty="0"/>
              <a:t>Le salarié dont le contrat de travail à caractère saisonnier s’achève et qui a effectué des heures supplémentaires, peut demander à son employeur la conversion de ses droits à repos compensateur en indemnité afin de ne pas faire obstacle à un autre emploi ou au suivi d’une formation.</a:t>
            </a:r>
          </a:p>
          <a:p>
            <a:endParaRPr lang="fr-FR" dirty="0"/>
          </a:p>
        </p:txBody>
      </p:sp>
    </p:spTree>
    <p:extLst>
      <p:ext uri="{BB962C8B-B14F-4D97-AF65-F5344CB8AC3E}">
        <p14:creationId xmlns:p14="http://schemas.microsoft.com/office/powerpoint/2010/main" val="40970802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solidFill>
                  <a:srgbClr val="C00000"/>
                </a:solidFill>
              </a:rPr>
              <a:t>reconduction</a:t>
            </a:r>
            <a:endParaRPr lang="fr-FR" dirty="0">
              <a:solidFill>
                <a:srgbClr val="C00000"/>
              </a:solidFill>
            </a:endParaRPr>
          </a:p>
        </p:txBody>
      </p:sp>
      <p:sp>
        <p:nvSpPr>
          <p:cNvPr id="3" name="Espace réservé du contenu 2"/>
          <p:cNvSpPr>
            <a:spLocks noGrp="1"/>
          </p:cNvSpPr>
          <p:nvPr>
            <p:ph sz="quarter" idx="1"/>
          </p:nvPr>
        </p:nvSpPr>
        <p:spPr/>
        <p:txBody>
          <a:bodyPr>
            <a:normAutofit fontScale="85000" lnSpcReduction="20000"/>
          </a:bodyPr>
          <a:lstStyle/>
          <a:p>
            <a:r>
              <a:rPr lang="fr-FR" dirty="0" smtClean="0"/>
              <a:t>Le </a:t>
            </a:r>
            <a:r>
              <a:rPr lang="fr-FR" dirty="0"/>
              <a:t>contrat de travail peut comporter une clause prévoyant sa reconduction d’une saison à l’autre.</a:t>
            </a:r>
            <a:br>
              <a:rPr lang="fr-FR" dirty="0"/>
            </a:br>
            <a:r>
              <a:rPr lang="fr-FR" dirty="0"/>
              <a:t>Précaution à observer pour éviter la requalification du contrat en contrat de travail à durée indéterminée : la rédaction de la clause ne doit pas avoir pour effet d’imposer la reconduction automatique. Elle doit simplement prévoir une priorité d’emploi en faveur du salarié.</a:t>
            </a:r>
          </a:p>
          <a:p>
            <a:r>
              <a:rPr lang="fr-FR" dirty="0"/>
              <a:t>Une convention ou un accord collectif applicable à l’entreprise peut imposer à l’employeur ayant occupé un salarié saisonnier de le réemployer pour la même saison de l’année suivante.</a:t>
            </a:r>
          </a:p>
          <a:p>
            <a:r>
              <a:rPr lang="fr-FR" dirty="0"/>
              <a:t>Pour le calcul de l’ancienneté du salarié, il est fait cumul des durées des contrats de travail à caractère saisonnier successifs qu’il a effectué dans une même entreprise.</a:t>
            </a:r>
          </a:p>
          <a:p>
            <a:endParaRPr lang="fr-FR" dirty="0"/>
          </a:p>
        </p:txBody>
      </p:sp>
    </p:spTree>
    <p:extLst>
      <p:ext uri="{BB962C8B-B14F-4D97-AF65-F5344CB8AC3E}">
        <p14:creationId xmlns:p14="http://schemas.microsoft.com/office/powerpoint/2010/main" val="369595902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solidFill>
                  <a:srgbClr val="C00000"/>
                </a:solidFill>
              </a:rPr>
              <a:t>Textes de référence</a:t>
            </a:r>
            <a:endParaRPr lang="fr-FR" dirty="0"/>
          </a:p>
        </p:txBody>
      </p:sp>
      <p:sp>
        <p:nvSpPr>
          <p:cNvPr id="3" name="Espace réservé du contenu 2"/>
          <p:cNvSpPr>
            <a:spLocks noGrp="1"/>
          </p:cNvSpPr>
          <p:nvPr>
            <p:ph sz="quarter" idx="1"/>
          </p:nvPr>
        </p:nvSpPr>
        <p:spPr/>
        <p:txBody>
          <a:bodyPr/>
          <a:lstStyle/>
          <a:p>
            <a:endParaRPr lang="fr-FR" dirty="0" smtClean="0"/>
          </a:p>
          <a:p>
            <a:r>
              <a:rPr lang="fr-FR" dirty="0" smtClean="0"/>
              <a:t>Articles </a:t>
            </a:r>
            <a:r>
              <a:rPr lang="fr-FR" dirty="0"/>
              <a:t>L. 1242-2, L. 1243-10 et L. 1244-2 du Code du travail</a:t>
            </a:r>
            <a:endParaRPr lang="fr-FR" dirty="0"/>
          </a:p>
        </p:txBody>
      </p:sp>
    </p:spTree>
    <p:extLst>
      <p:ext uri="{BB962C8B-B14F-4D97-AF65-F5344CB8AC3E}">
        <p14:creationId xmlns:p14="http://schemas.microsoft.com/office/powerpoint/2010/main" val="418106335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algn="ctr"/>
            <a:endParaRPr lang="fr-FR" sz="4000" dirty="0" smtClean="0">
              <a:solidFill>
                <a:srgbClr val="C00000"/>
              </a:solidFill>
            </a:endParaRPr>
          </a:p>
          <a:p>
            <a:pPr algn="ctr"/>
            <a:endParaRPr lang="fr-FR" sz="4000" dirty="0">
              <a:solidFill>
                <a:srgbClr val="C00000"/>
              </a:solidFill>
            </a:endParaRPr>
          </a:p>
          <a:p>
            <a:pPr algn="ctr"/>
            <a:r>
              <a:rPr lang="fr-FR" sz="4000" dirty="0" smtClean="0">
                <a:solidFill>
                  <a:srgbClr val="C00000"/>
                </a:solidFill>
              </a:rPr>
              <a:t>Le </a:t>
            </a:r>
            <a:r>
              <a:rPr lang="fr-FR" sz="4000" dirty="0">
                <a:solidFill>
                  <a:srgbClr val="C00000"/>
                </a:solidFill>
              </a:rPr>
              <a:t>contrat vendanges</a:t>
            </a:r>
          </a:p>
          <a:p>
            <a:endParaRPr lang="fr-FR" dirty="0"/>
          </a:p>
        </p:txBody>
      </p:sp>
    </p:spTree>
    <p:extLst>
      <p:ext uri="{BB962C8B-B14F-4D97-AF65-F5344CB8AC3E}">
        <p14:creationId xmlns:p14="http://schemas.microsoft.com/office/powerpoint/2010/main" val="296571917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200" dirty="0">
                <a:solidFill>
                  <a:srgbClr val="C00000"/>
                </a:solidFill>
              </a:rPr>
              <a:t>Le contrat </a:t>
            </a:r>
            <a:r>
              <a:rPr lang="fr-FR" sz="3200" dirty="0" smtClean="0">
                <a:solidFill>
                  <a:srgbClr val="C00000"/>
                </a:solidFill>
              </a:rPr>
              <a:t>vendanges</a:t>
            </a:r>
            <a:endParaRPr lang="fr-FR" sz="3200" dirty="0"/>
          </a:p>
        </p:txBody>
      </p:sp>
      <p:sp>
        <p:nvSpPr>
          <p:cNvPr id="3" name="Espace réservé du contenu 2"/>
          <p:cNvSpPr>
            <a:spLocks noGrp="1"/>
          </p:cNvSpPr>
          <p:nvPr>
            <p:ph sz="quarter" idx="1"/>
          </p:nvPr>
        </p:nvSpPr>
        <p:spPr>
          <a:xfrm>
            <a:off x="914400" y="1484784"/>
            <a:ext cx="7772400" cy="4535016"/>
          </a:xfrm>
        </p:spPr>
        <p:txBody>
          <a:bodyPr/>
          <a:lstStyle/>
          <a:p>
            <a:r>
              <a:rPr lang="fr-FR" dirty="0"/>
              <a:t>Type particulier de contrat saisonnier, le contrat vendanges permet de recruter un salarié pour les préparatifs des vendanges, leur réalisation (Exemple : cueillette du raisin, portage des hottes et paniers), les travaux de rangement et de nettoyage du matériel.</a:t>
            </a:r>
            <a:br>
              <a:rPr lang="fr-FR" dirty="0"/>
            </a:br>
            <a:r>
              <a:rPr lang="fr-FR" dirty="0"/>
              <a:t>Caractéristiques du contrat :</a:t>
            </a:r>
          </a:p>
          <a:p>
            <a:r>
              <a:rPr lang="fr-FR" dirty="0"/>
              <a:t>sa durée (1 mois),</a:t>
            </a:r>
          </a:p>
          <a:p>
            <a:r>
              <a:rPr lang="fr-FR" dirty="0"/>
              <a:t>la possibilité, pour un salarié, d’en conclure plusieurs successivement.</a:t>
            </a:r>
          </a:p>
          <a:p>
            <a:endParaRPr lang="fr-FR" dirty="0"/>
          </a:p>
        </p:txBody>
      </p:sp>
    </p:spTree>
    <p:extLst>
      <p:ext uri="{BB962C8B-B14F-4D97-AF65-F5344CB8AC3E}">
        <p14:creationId xmlns:p14="http://schemas.microsoft.com/office/powerpoint/2010/main" val="174841510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dirty="0">
                <a:solidFill>
                  <a:srgbClr val="C00000"/>
                </a:solidFill>
              </a:rPr>
              <a:t>Quels salariés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normAutofit fontScale="92500" lnSpcReduction="20000"/>
          </a:bodyPr>
          <a:lstStyle/>
          <a:p>
            <a:r>
              <a:rPr lang="fr-FR" dirty="0" smtClean="0"/>
              <a:t>Tous </a:t>
            </a:r>
            <a:r>
              <a:rPr lang="fr-FR" dirty="0"/>
              <a:t>les salariés, y compris les salariés en congés payés et les agents publics, peuvent être embauchés par le biais du contrat vendanges.</a:t>
            </a:r>
          </a:p>
          <a:p>
            <a:r>
              <a:rPr lang="fr-FR" dirty="0"/>
              <a:t>En principe, un salarié en congés payés n’a pas le droit de travailler et un agent public de cumuler son emploi avec un poste privé.</a:t>
            </a:r>
            <a:br>
              <a:rPr lang="fr-FR" dirty="0"/>
            </a:br>
            <a:r>
              <a:rPr lang="fr-FR" dirty="0"/>
              <a:t>Le contrat vendanges constitue une dérogation. Néanmoins, les intéressés doivent obtenir l’accord de leur employeur habituel quant à la date et la durée de leurs congés avant de s’engager dans un contrat vendanges. Et, par précaution, l’employeur signataire d’un tel contrat doit demander au salarié embauché une attestation sur l’honneur de l’accord de son employeur habituel.</a:t>
            </a:r>
          </a:p>
          <a:p>
            <a:endParaRPr lang="fr-FR" dirty="0"/>
          </a:p>
        </p:txBody>
      </p:sp>
    </p:spTree>
    <p:extLst>
      <p:ext uri="{BB962C8B-B14F-4D97-AF65-F5344CB8AC3E}">
        <p14:creationId xmlns:p14="http://schemas.microsoft.com/office/powerpoint/2010/main" val="410706648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durée du contrat</a:t>
            </a:r>
          </a:p>
          <a:p>
            <a:r>
              <a:rPr lang="fr-FR" dirty="0"/>
              <a:t>La durée du contrat vendanges est limitée à 1 mois. Il précise la durée pour laquelle il est conclu. A défaut, il est réputé être établi pour une durée qui court jusqu’à la fin des vendanges.</a:t>
            </a:r>
          </a:p>
          <a:p>
            <a:r>
              <a:rPr lang="fr-FR" dirty="0"/>
              <a:t>Aucun délai de carence n’est exigé entre deux contrats de vendanges successifs.</a:t>
            </a:r>
          </a:p>
          <a:p>
            <a:endParaRPr lang="fr-FR" dirty="0"/>
          </a:p>
        </p:txBody>
      </p:sp>
    </p:spTree>
    <p:extLst>
      <p:ext uri="{BB962C8B-B14F-4D97-AF65-F5344CB8AC3E}">
        <p14:creationId xmlns:p14="http://schemas.microsoft.com/office/powerpoint/2010/main" val="108166836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La possibilité pour un salarié de conclure plusieurs contrats vendanges</a:t>
            </a:r>
          </a:p>
          <a:p>
            <a:r>
              <a:rPr lang="fr-FR" dirty="0"/>
              <a:t>Un même salarié peut conclure - avec le même employeur ou des employeurs différents - plusieurs contrats vendanges successifs sans que le cumul des contrats n’excède, au total, deux mois sur une période de douze mois.</a:t>
            </a:r>
          </a:p>
          <a:p>
            <a:endParaRPr lang="fr-FR" dirty="0"/>
          </a:p>
        </p:txBody>
      </p:sp>
    </p:spTree>
    <p:extLst>
      <p:ext uri="{BB962C8B-B14F-4D97-AF65-F5344CB8AC3E}">
        <p14:creationId xmlns:p14="http://schemas.microsoft.com/office/powerpoint/2010/main" val="3377157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5275" y="731838"/>
            <a:ext cx="8401050" cy="6278562"/>
          </a:xfrm>
          <a:prstGeom prst="rect">
            <a:avLst/>
          </a:prstGeom>
          <a:noFill/>
        </p:spPr>
        <p:txBody>
          <a:bodyPr>
            <a:spAutoFit/>
          </a:bodyPr>
          <a:lstStyle/>
          <a:p>
            <a:pPr fontAlgn="auto">
              <a:spcBef>
                <a:spcPts val="0"/>
              </a:spcBef>
              <a:spcAft>
                <a:spcPts val="0"/>
              </a:spcAft>
              <a:defRPr/>
            </a:pPr>
            <a:r>
              <a:rPr lang="fr-FR" b="1" u="sng" dirty="0">
                <a:latin typeface="+mn-lt"/>
                <a:cs typeface="+mn-cs"/>
              </a:rPr>
              <a:t>Principe : </a:t>
            </a:r>
            <a:r>
              <a:rPr lang="fr-FR" dirty="0">
                <a:solidFill>
                  <a:srgbClr val="FF0000"/>
                </a:solidFill>
                <a:latin typeface="+mn-lt"/>
                <a:cs typeface="+mn-cs"/>
              </a:rPr>
              <a:t>La liberté contractuelle </a:t>
            </a:r>
          </a:p>
          <a:p>
            <a:pPr fontAlgn="auto">
              <a:spcBef>
                <a:spcPts val="0"/>
              </a:spcBef>
              <a:spcAft>
                <a:spcPts val="0"/>
              </a:spcAft>
              <a:defRPr/>
            </a:pPr>
            <a:endParaRPr lang="fr-FR" dirty="0">
              <a:latin typeface="+mn-lt"/>
              <a:cs typeface="+mn-cs"/>
            </a:endParaRPr>
          </a:p>
          <a:p>
            <a:pPr fontAlgn="auto">
              <a:spcBef>
                <a:spcPts val="0"/>
              </a:spcBef>
              <a:spcAft>
                <a:spcPts val="0"/>
              </a:spcAft>
              <a:defRPr/>
            </a:pPr>
            <a:r>
              <a:rPr lang="fr-FR" dirty="0">
                <a:latin typeface="+mn-lt"/>
                <a:cs typeface="+mn-cs"/>
              </a:rPr>
              <a:t>Le contrat de travail peut comporter des clauses très variées, </a:t>
            </a:r>
            <a:r>
              <a:rPr lang="fr-FR" u="sng" dirty="0">
                <a:latin typeface="+mn-lt"/>
                <a:cs typeface="+mn-cs"/>
              </a:rPr>
              <a:t>sous réserve :</a:t>
            </a:r>
          </a:p>
          <a:p>
            <a:pPr fontAlgn="auto">
              <a:spcBef>
                <a:spcPts val="0"/>
              </a:spcBef>
              <a:spcAft>
                <a:spcPts val="0"/>
              </a:spcAft>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aux libertés fondamentales de la personne </a:t>
            </a: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r>
              <a:rPr lang="fr-FR" b="1" dirty="0">
                <a:latin typeface="+mn-lt"/>
                <a:cs typeface="+mn-cs"/>
              </a:rPr>
              <a:t> </a:t>
            </a:r>
            <a:r>
              <a:rPr lang="fr-FR" dirty="0">
                <a:latin typeface="+mn-lt"/>
                <a:cs typeface="+mn-cs"/>
              </a:rPr>
              <a:t>qu'elles ne portent pas atteinte </a:t>
            </a:r>
            <a:r>
              <a:rPr lang="fr-FR" b="1" dirty="0">
                <a:latin typeface="+mn-lt"/>
                <a:cs typeface="+mn-cs"/>
              </a:rPr>
              <a:t>au respect de la vie personnelle.</a:t>
            </a:r>
            <a:r>
              <a:rPr lang="fr-FR" dirty="0">
                <a:latin typeface="+mn-lt"/>
                <a:cs typeface="+mn-cs"/>
              </a:rPr>
              <a:t> </a:t>
            </a: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a:p>
            <a:pPr fontAlgn="auto">
              <a:spcBef>
                <a:spcPts val="0"/>
              </a:spcBef>
              <a:spcAft>
                <a:spcPts val="0"/>
              </a:spcAft>
              <a:buClr>
                <a:schemeClr val="accent1"/>
              </a:buClr>
              <a:buSzPct val="120000"/>
              <a:defRPr/>
            </a:pPr>
            <a:r>
              <a:rPr lang="fr-FR" dirty="0">
                <a:latin typeface="+mn-lt"/>
                <a:cs typeface="+mn-cs"/>
              </a:rPr>
              <a:t>Une clause ne </a:t>
            </a:r>
            <a:r>
              <a:rPr lang="fr-FR" b="1" dirty="0">
                <a:latin typeface="+mn-lt"/>
                <a:cs typeface="+mn-cs"/>
              </a:rPr>
              <a:t>respectant pas ces principes est nulle mais n'entraîne pas la nullité de l'intégralité du contrat, sauf si elle a été déterminante dans l'engagement des parties.</a:t>
            </a:r>
          </a:p>
          <a:p>
            <a:pPr fontAlgn="auto">
              <a:spcBef>
                <a:spcPts val="0"/>
              </a:spcBef>
              <a:spcAft>
                <a:spcPts val="0"/>
              </a:spcAft>
              <a:buClr>
                <a:schemeClr val="accent1"/>
              </a:buClr>
              <a:buSzPct val="120000"/>
              <a:defRPr/>
            </a:pPr>
            <a:endParaRPr lang="fr-FR" b="1" dirty="0">
              <a:latin typeface="+mn-lt"/>
              <a:cs typeface="+mn-cs"/>
            </a:endParaRPr>
          </a:p>
          <a:p>
            <a:pPr marL="450000" indent="-285750" fontAlgn="auto">
              <a:spcBef>
                <a:spcPts val="0"/>
              </a:spcBef>
              <a:spcAft>
                <a:spcPts val="0"/>
              </a:spcAft>
              <a:buClr>
                <a:schemeClr val="accent1"/>
              </a:buClr>
              <a:buSzPct val="120000"/>
              <a:buFont typeface="Arial"/>
              <a:buChar char="•"/>
              <a:defRPr/>
            </a:pPr>
            <a:r>
              <a:rPr lang="fr-FR" b="1" dirty="0">
                <a:latin typeface="+mn-lt"/>
                <a:cs typeface="+mn-cs"/>
              </a:rPr>
              <a:t>les nécessités du fonctionnement de l'entreprise peuvent justifier que les dispositions d'un accord collectif se substituent aux clauses contraires du contrat de travail</a:t>
            </a:r>
          </a:p>
          <a:p>
            <a:pPr marL="450000" indent="-285750" fontAlgn="auto">
              <a:spcBef>
                <a:spcPts val="0"/>
              </a:spcBef>
              <a:spcAft>
                <a:spcPts val="0"/>
              </a:spcAft>
              <a:buClr>
                <a:schemeClr val="accent1"/>
              </a:buClr>
              <a:buSzPct val="120000"/>
              <a:buFont typeface="Arial"/>
              <a:buChar char="•"/>
              <a:defRPr/>
            </a:pPr>
            <a:endParaRPr lang="fr-FR" b="1" dirty="0">
              <a:latin typeface="+mn-lt"/>
              <a:cs typeface="+mn-cs"/>
            </a:endParaRPr>
          </a:p>
          <a:p>
            <a:pPr marL="164250" fontAlgn="auto">
              <a:spcBef>
                <a:spcPts val="0"/>
              </a:spcBef>
              <a:spcAft>
                <a:spcPts val="0"/>
              </a:spcAft>
              <a:buClr>
                <a:schemeClr val="accent1"/>
              </a:buClr>
              <a:buSzPct val="120000"/>
              <a:defRPr/>
            </a:pPr>
            <a:r>
              <a:rPr lang="fr-FR" sz="2400" dirty="0">
                <a:solidFill>
                  <a:schemeClr val="accent3"/>
                </a:solidFill>
                <a:latin typeface="+mn-lt"/>
                <a:cs typeface="+mn-cs"/>
              </a:rPr>
              <a:t>	Ordonnance no 2017-1385 du 22 septembre 2017</a:t>
            </a:r>
          </a:p>
          <a:p>
            <a:pPr fontAlgn="auto">
              <a:spcBef>
                <a:spcPts val="0"/>
              </a:spcBef>
              <a:spcAft>
                <a:spcPts val="0"/>
              </a:spcAft>
              <a:buClr>
                <a:schemeClr val="accent1"/>
              </a:buClr>
              <a:buSzPct val="120000"/>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buFont typeface="Arial"/>
              <a:buChar char="•"/>
              <a:defRPr/>
            </a:pPr>
            <a:endParaRPr lang="fr-FR" b="1" dirty="0">
              <a:latin typeface="+mn-lt"/>
              <a:cs typeface="+mn-cs"/>
            </a:endParaRPr>
          </a:p>
          <a:p>
            <a:pPr marL="450000" fontAlgn="auto">
              <a:spcBef>
                <a:spcPts val="0"/>
              </a:spcBef>
              <a:spcAft>
                <a:spcPts val="0"/>
              </a:spcAft>
              <a:buClr>
                <a:schemeClr val="accent1"/>
              </a:buClr>
              <a:buSzPct val="120000"/>
              <a:defRPr/>
            </a:pPr>
            <a:endParaRPr lang="fr-FR" b="1" dirty="0">
              <a:latin typeface="+mn-lt"/>
              <a:cs typeface="+mn-cs"/>
            </a:endParaRPr>
          </a:p>
        </p:txBody>
      </p:sp>
    </p:spTree>
    <p:extLst>
      <p:ext uri="{BB962C8B-B14F-4D97-AF65-F5344CB8AC3E}">
        <p14:creationId xmlns:p14="http://schemas.microsoft.com/office/powerpoint/2010/main" val="404820849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718-4 à L. 718-6 du Code rural et de la pêche maritime</a:t>
            </a:r>
          </a:p>
          <a:p>
            <a:r>
              <a:rPr lang="fr-FR"/>
              <a:t>Loi n° 2014-1654 du 29 décembre 2014 (JO du 30)</a:t>
            </a:r>
          </a:p>
          <a:p>
            <a:endParaRPr lang="fr-FR" dirty="0"/>
          </a:p>
        </p:txBody>
      </p:sp>
    </p:spTree>
    <p:extLst>
      <p:ext uri="{BB962C8B-B14F-4D97-AF65-F5344CB8AC3E}">
        <p14:creationId xmlns:p14="http://schemas.microsoft.com/office/powerpoint/2010/main" val="1123462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544" y="1096963"/>
            <a:ext cx="8208912" cy="4524315"/>
          </a:xfrm>
          <a:prstGeom prst="rect">
            <a:avLst/>
          </a:prstGeom>
          <a:noFill/>
        </p:spPr>
        <p:txBody>
          <a:bodyPr wrap="square">
            <a:spAutoFit/>
          </a:bodyPr>
          <a:lstStyle/>
          <a:p>
            <a:pPr fontAlgn="auto">
              <a:spcBef>
                <a:spcPts val="0"/>
              </a:spcBef>
              <a:spcAft>
                <a:spcPts val="0"/>
              </a:spcAft>
              <a:defRPr/>
            </a:pPr>
            <a:r>
              <a:rPr lang="fr-FR" sz="2400" b="1" u="sng" dirty="0">
                <a:latin typeface="+mn-lt"/>
                <a:cs typeface="+mn-cs"/>
              </a:rPr>
              <a:t>Sont des clauses illicites à titre indicatif : </a:t>
            </a:r>
          </a:p>
          <a:p>
            <a:pPr fontAlgn="auto">
              <a:spcBef>
                <a:spcPts val="0"/>
              </a:spcBef>
              <a:spcAft>
                <a:spcPts val="0"/>
              </a:spcAft>
              <a:defRPr/>
            </a:pPr>
            <a:endParaRPr lang="fr-FR" sz="2400" dirty="0">
              <a:latin typeface="+mn-lt"/>
              <a:cs typeface="+mn-cs"/>
            </a:endParaRPr>
          </a:p>
          <a:p>
            <a:pPr marL="360000" fontAlgn="auto">
              <a:spcBef>
                <a:spcPts val="0"/>
              </a:spcBef>
              <a:spcAft>
                <a:spcPts val="0"/>
              </a:spcAft>
              <a:defRPr/>
            </a:pPr>
            <a:r>
              <a:rPr lang="fr-FR" sz="2400" dirty="0">
                <a:latin typeface="+mn-lt"/>
                <a:cs typeface="+mn-cs"/>
              </a:rPr>
              <a:t>- une clause attributive de juridiction sauf pour les contrats de travail internationaux</a:t>
            </a:r>
          </a:p>
          <a:p>
            <a:pPr marL="360000" fontAlgn="auto">
              <a:spcBef>
                <a:spcPts val="0"/>
              </a:spcBef>
              <a:spcAft>
                <a:spcPts val="0"/>
              </a:spcAft>
              <a:defRPr/>
            </a:pPr>
            <a:r>
              <a:rPr lang="fr-FR" sz="2400" dirty="0">
                <a:latin typeface="+mn-lt"/>
                <a:cs typeface="+mn-cs"/>
              </a:rPr>
              <a:t>- une clause de célibat </a:t>
            </a:r>
          </a:p>
          <a:p>
            <a:pPr marL="360000" fontAlgn="auto">
              <a:spcBef>
                <a:spcPts val="0"/>
              </a:spcBef>
              <a:spcAft>
                <a:spcPts val="0"/>
              </a:spcAft>
              <a:defRPr/>
            </a:pPr>
            <a:r>
              <a:rPr lang="fr-FR" sz="2400" dirty="0">
                <a:latin typeface="+mn-lt"/>
                <a:cs typeface="+mn-cs"/>
              </a:rPr>
              <a:t>- une clause « couperet » de départ à la retraite</a:t>
            </a:r>
          </a:p>
          <a:p>
            <a:pPr marL="360000" fontAlgn="auto">
              <a:spcBef>
                <a:spcPts val="0"/>
              </a:spcBef>
              <a:spcAft>
                <a:spcPts val="0"/>
              </a:spcAft>
              <a:defRPr/>
            </a:pPr>
            <a:r>
              <a:rPr lang="fr-FR" sz="2400" dirty="0">
                <a:latin typeface="+mn-lt"/>
                <a:cs typeface="+mn-cs"/>
              </a:rPr>
              <a:t>- une clause d'indexation de salaire </a:t>
            </a:r>
          </a:p>
          <a:p>
            <a:pPr marL="360000" fontAlgn="auto">
              <a:spcBef>
                <a:spcPts val="0"/>
              </a:spcBef>
              <a:spcAft>
                <a:spcPts val="0"/>
              </a:spcAft>
              <a:defRPr/>
            </a:pPr>
            <a:r>
              <a:rPr lang="fr-FR" sz="2400" dirty="0">
                <a:latin typeface="+mn-lt"/>
                <a:cs typeface="+mn-cs"/>
              </a:rPr>
              <a:t>- une clause prévoyant une rémunération inférieure au Smic </a:t>
            </a:r>
          </a:p>
          <a:p>
            <a:pPr marL="360000" fontAlgn="auto">
              <a:spcBef>
                <a:spcPts val="0"/>
              </a:spcBef>
              <a:spcAft>
                <a:spcPts val="0"/>
              </a:spcAft>
              <a:defRPr/>
            </a:pPr>
            <a:r>
              <a:rPr lang="fr-FR" sz="2400" dirty="0">
                <a:latin typeface="+mn-lt"/>
                <a:cs typeface="+mn-cs"/>
              </a:rPr>
              <a:t>- une clause restreignant la liberté syndicale  </a:t>
            </a:r>
          </a:p>
          <a:p>
            <a:pPr marL="360000" fontAlgn="auto">
              <a:spcBef>
                <a:spcPts val="0"/>
              </a:spcBef>
              <a:spcAft>
                <a:spcPts val="0"/>
              </a:spcAft>
              <a:defRPr/>
            </a:pPr>
            <a:r>
              <a:rPr lang="fr-FR" sz="2400" dirty="0">
                <a:latin typeface="+mn-lt"/>
                <a:cs typeface="+mn-cs"/>
              </a:rPr>
              <a:t>- une clause de responsabilité financière du salarié  </a:t>
            </a:r>
          </a:p>
          <a:p>
            <a:pPr marL="360000" fontAlgn="auto">
              <a:spcBef>
                <a:spcPts val="0"/>
              </a:spcBef>
              <a:spcAft>
                <a:spcPts val="0"/>
              </a:spcAft>
              <a:defRPr/>
            </a:pPr>
            <a:r>
              <a:rPr lang="fr-FR" sz="2400" dirty="0">
                <a:latin typeface="+mn-lt"/>
                <a:cs typeface="+mn-cs"/>
              </a:rPr>
              <a:t>- une clause résolutoire</a:t>
            </a:r>
          </a:p>
        </p:txBody>
      </p:sp>
    </p:spTree>
    <p:extLst>
      <p:ext uri="{BB962C8B-B14F-4D97-AF65-F5344CB8AC3E}">
        <p14:creationId xmlns:p14="http://schemas.microsoft.com/office/powerpoint/2010/main" val="56817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066130"/>
          </a:xfrm>
        </p:spPr>
        <p:txBody>
          <a:bodyPr>
            <a:noAutofit/>
          </a:bodyPr>
          <a:lstStyle/>
          <a:p>
            <a:pPr algn="ctr"/>
            <a:r>
              <a:rPr lang="fr-FR" sz="2600" b="1" dirty="0" smtClean="0">
                <a:solidFill>
                  <a:srgbClr val="FF0000"/>
                </a:solidFill>
              </a:rPr>
              <a:t>Le </a:t>
            </a:r>
            <a:r>
              <a:rPr lang="fr-FR" sz="2600" b="1" dirty="0">
                <a:solidFill>
                  <a:srgbClr val="FF0000"/>
                </a:solidFill>
              </a:rPr>
              <a:t>contrat de travail à durée indéterminée est la forme normale et générale de la relation de travail.</a:t>
            </a:r>
          </a:p>
        </p:txBody>
      </p:sp>
      <p:sp>
        <p:nvSpPr>
          <p:cNvPr id="3" name="Espace réservé du contenu 2"/>
          <p:cNvSpPr>
            <a:spLocks noGrp="1"/>
          </p:cNvSpPr>
          <p:nvPr>
            <p:ph sz="quarter" idx="1"/>
          </p:nvPr>
        </p:nvSpPr>
        <p:spPr>
          <a:xfrm>
            <a:off x="395536" y="1700808"/>
            <a:ext cx="8276456" cy="4355976"/>
          </a:xfrm>
        </p:spPr>
        <p:txBody>
          <a:bodyPr/>
          <a:lstStyle/>
          <a:p>
            <a:r>
              <a:rPr lang="fr-FR" dirty="0"/>
              <a:t>C’est en ces termes que l’article L. 1221-2 alinéa 1er du Code du travail, fruit de la loi n° 2008-596 du 25 juin 2008 portant modernisation du marché du travail, conforte le contrat de travail à durée indéterminée comme norme d’emploi de référence.</a:t>
            </a:r>
          </a:p>
        </p:txBody>
      </p:sp>
    </p:spTree>
    <p:extLst>
      <p:ext uri="{BB962C8B-B14F-4D97-AF65-F5344CB8AC3E}">
        <p14:creationId xmlns:p14="http://schemas.microsoft.com/office/powerpoint/2010/main" val="2037348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t>L'emploi </a:t>
            </a:r>
            <a:r>
              <a:rPr lang="fr-FR" sz="2800" b="1" dirty="0"/>
              <a:t>classique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Le </a:t>
            </a:r>
            <a:r>
              <a:rPr lang="fr-FR" b="1" dirty="0"/>
              <a:t>monde du travail demeure structuré autour des emplois à temps plein à durée indéterminée (CDI). Ces types d'emplois sont organisés autour de conventions de branches, de grilles de qualification et de rémunérations, de définitions de postes de travail et de niveaux hiérarchiques, etc. </a:t>
            </a:r>
          </a:p>
          <a:p>
            <a:r>
              <a:rPr lang="fr-FR" b="1" dirty="0"/>
              <a:t>Ainsi, ces emplois constituent les normes salariales et sociales en vigueur </a:t>
            </a:r>
            <a:r>
              <a:rPr lang="fr-FR" b="1" dirty="0" smtClean="0"/>
              <a:t>en France.</a:t>
            </a:r>
            <a:endParaRPr lang="fr-FR" b="1" dirty="0"/>
          </a:p>
        </p:txBody>
      </p:sp>
    </p:spTree>
    <p:extLst>
      <p:ext uri="{BB962C8B-B14F-4D97-AF65-F5344CB8AC3E}">
        <p14:creationId xmlns:p14="http://schemas.microsoft.com/office/powerpoint/2010/main" val="1101005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a:t>le contrat atypique regroupe toutes les formes d'emplois qui ne correspondent pas à un emploi typique ou normal, c'est-à-dire à un emploi à durée indéterminée (CDI), à temps plein, de manière régulière, pour un employeur unique</a:t>
            </a:r>
            <a:r>
              <a:rPr lang="fr-FR" b="1" dirty="0" smtClean="0"/>
              <a:t>.</a:t>
            </a:r>
            <a:endParaRPr lang="fr-FR" b="1" dirty="0"/>
          </a:p>
        </p:txBody>
      </p:sp>
    </p:spTree>
    <p:extLst>
      <p:ext uri="{BB962C8B-B14F-4D97-AF65-F5344CB8AC3E}">
        <p14:creationId xmlns:p14="http://schemas.microsoft.com/office/powerpoint/2010/main" val="2851526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contrats atypiques constituent</a:t>
            </a:r>
            <a:br>
              <a:rPr lang="fr-FR" b="1" dirty="0"/>
            </a:br>
            <a:r>
              <a:rPr lang="fr-FR" b="1" dirty="0"/>
              <a:t>normalement une exception </a:t>
            </a:r>
            <a:endParaRPr lang="fr-FR" dirty="0"/>
          </a:p>
        </p:txBody>
      </p:sp>
      <p:sp>
        <p:nvSpPr>
          <p:cNvPr id="3" name="Espace réservé du contenu 2"/>
          <p:cNvSpPr>
            <a:spLocks noGrp="1"/>
          </p:cNvSpPr>
          <p:nvPr>
            <p:ph sz="quarter" idx="1"/>
          </p:nvPr>
        </p:nvSpPr>
        <p:spPr/>
        <p:txBody>
          <a:bodyPr>
            <a:normAutofit/>
          </a:bodyPr>
          <a:lstStyle/>
          <a:p>
            <a:r>
              <a:rPr lang="fr-FR" dirty="0" smtClean="0"/>
              <a:t>Les </a:t>
            </a:r>
            <a:r>
              <a:rPr lang="fr-FR" dirty="0"/>
              <a:t>CDI représentent un peu + de la moitié des contrats </a:t>
            </a:r>
            <a:r>
              <a:rPr lang="fr-FR" dirty="0" smtClean="0"/>
              <a:t>signée en France</a:t>
            </a:r>
            <a:endParaRPr lang="fr-FR" dirty="0"/>
          </a:p>
          <a:p>
            <a:endParaRPr lang="fr-FR" dirty="0" smtClean="0"/>
          </a:p>
          <a:p>
            <a:r>
              <a:rPr lang="fr-FR" dirty="0" smtClean="0"/>
              <a:t>Dans les nouveaux </a:t>
            </a:r>
            <a:r>
              <a:rPr lang="fr-FR" dirty="0"/>
              <a:t>contrats </a:t>
            </a:r>
            <a:r>
              <a:rPr lang="fr-FR" dirty="0" smtClean="0"/>
              <a:t>signés, </a:t>
            </a:r>
            <a:r>
              <a:rPr lang="fr-FR" dirty="0"/>
              <a:t>les contrats précaires représente </a:t>
            </a:r>
            <a:r>
              <a:rPr lang="fr-FR" dirty="0" smtClean="0"/>
              <a:t>2 tiers</a:t>
            </a:r>
            <a:r>
              <a:rPr lang="fr-FR" dirty="0"/>
              <a:t>. </a:t>
            </a:r>
            <a:endParaRPr lang="fr-FR" dirty="0" smtClean="0"/>
          </a:p>
          <a:p>
            <a:endParaRPr lang="fr-FR" dirty="0"/>
          </a:p>
          <a:p>
            <a:r>
              <a:rPr lang="fr-FR" dirty="0" smtClean="0"/>
              <a:t>Afin </a:t>
            </a:r>
            <a:r>
              <a:rPr lang="fr-FR" dirty="0"/>
              <a:t>de protéger le salarié, le législateur à </a:t>
            </a:r>
            <a:r>
              <a:rPr lang="fr-FR" dirty="0" smtClean="0"/>
              <a:t>strictement encadrée </a:t>
            </a:r>
            <a:r>
              <a:rPr lang="fr-FR" dirty="0"/>
              <a:t>l’utilisation des contrats </a:t>
            </a:r>
            <a:r>
              <a:rPr lang="fr-FR" dirty="0" smtClean="0"/>
              <a:t>atypiques.</a:t>
            </a:r>
            <a:endParaRPr lang="fr-FR" dirty="0"/>
          </a:p>
        </p:txBody>
      </p:sp>
    </p:spTree>
    <p:extLst>
      <p:ext uri="{BB962C8B-B14F-4D97-AF65-F5344CB8AC3E}">
        <p14:creationId xmlns:p14="http://schemas.microsoft.com/office/powerpoint/2010/main" val="3223590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850106"/>
          </a:xfrm>
        </p:spPr>
        <p:txBody>
          <a:bodyPr>
            <a:noAutofit/>
          </a:bodyPr>
          <a:lstStyle/>
          <a:p>
            <a:pPr algn="ctr"/>
            <a:r>
              <a:rPr lang="fr-FR" sz="2800" b="1" dirty="0" smtClean="0">
                <a:solidFill>
                  <a:schemeClr val="accent1"/>
                </a:solidFill>
              </a:rPr>
              <a:t>L'emploi </a:t>
            </a:r>
            <a:r>
              <a:rPr lang="fr-FR" sz="2800" b="1" dirty="0">
                <a:solidFill>
                  <a:schemeClr val="accent1"/>
                </a:solidFill>
              </a:rPr>
              <a:t>atypique</a:t>
            </a:r>
          </a:p>
        </p:txBody>
      </p:sp>
      <p:sp>
        <p:nvSpPr>
          <p:cNvPr id="3" name="Espace réservé du contenu 2"/>
          <p:cNvSpPr>
            <a:spLocks noGrp="1"/>
          </p:cNvSpPr>
          <p:nvPr>
            <p:ph sz="quarter" idx="1"/>
          </p:nvPr>
        </p:nvSpPr>
        <p:spPr>
          <a:xfrm>
            <a:off x="395536" y="1700808"/>
            <a:ext cx="8276456" cy="4355976"/>
          </a:xfrm>
        </p:spPr>
        <p:txBody>
          <a:bodyPr/>
          <a:lstStyle/>
          <a:p>
            <a:r>
              <a:rPr lang="fr-FR" b="1" dirty="0" smtClean="0"/>
              <a:t> </a:t>
            </a:r>
            <a:r>
              <a:rPr lang="fr-FR" b="1" dirty="0"/>
              <a:t>Les Contrats atypiques : </a:t>
            </a:r>
            <a:r>
              <a:rPr lang="fr-FR" dirty="0"/>
              <a:t>(ou précaire) CDD, CTT, CT </a:t>
            </a:r>
            <a:r>
              <a:rPr lang="fr-FR" dirty="0" smtClean="0"/>
              <a:t>de professionnalisation</a:t>
            </a:r>
            <a:r>
              <a:rPr lang="fr-FR" dirty="0"/>
              <a:t>, CT en alternance ou encore le CNE.</a:t>
            </a:r>
          </a:p>
          <a:p>
            <a:r>
              <a:rPr lang="fr-FR" dirty="0" err="1"/>
              <a:t>I.</a:t>
            </a:r>
            <a:r>
              <a:rPr lang="fr-FR" b="1" dirty="0" err="1"/>
              <a:t>Les</a:t>
            </a:r>
            <a:r>
              <a:rPr lang="fr-FR" b="1" dirty="0"/>
              <a:t> contrats atypiques </a:t>
            </a:r>
            <a:r>
              <a:rPr lang="fr-FR" b="1" dirty="0" smtClean="0"/>
              <a:t>constituent normalement </a:t>
            </a:r>
            <a:r>
              <a:rPr lang="fr-FR" b="1" dirty="0"/>
              <a:t>une exception :</a:t>
            </a:r>
          </a:p>
        </p:txBody>
      </p:sp>
    </p:spTree>
    <p:extLst>
      <p:ext uri="{BB962C8B-B14F-4D97-AF65-F5344CB8AC3E}">
        <p14:creationId xmlns:p14="http://schemas.microsoft.com/office/powerpoint/2010/main" val="40741257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dirty="0"/>
              <a:t>Le contrat à durée indéterminée de chantier ou d’opération</a:t>
            </a:r>
          </a:p>
          <a:p>
            <a:r>
              <a:rPr lang="fr-FR" dirty="0"/>
              <a:t>Le contrat à durée déterminée (CDD)</a:t>
            </a:r>
          </a:p>
          <a:p>
            <a:r>
              <a:rPr lang="fr-FR" dirty="0"/>
              <a:t>Le contrat à durée déterminée à objet défini</a:t>
            </a:r>
          </a:p>
          <a:p>
            <a:r>
              <a:rPr lang="fr-FR" dirty="0"/>
              <a:t>Le contrat à durée déterminée "Senior" (CDD Senior)</a:t>
            </a:r>
          </a:p>
          <a:p>
            <a:r>
              <a:rPr lang="fr-FR" dirty="0"/>
              <a:t>Le contrat de travail temporaire</a:t>
            </a:r>
          </a:p>
          <a:p>
            <a:r>
              <a:rPr lang="fr-FR" dirty="0"/>
              <a:t>Le travail à temps partiel : contrat et statut du salarié</a:t>
            </a:r>
          </a:p>
          <a:p>
            <a:r>
              <a:rPr lang="fr-FR" dirty="0"/>
              <a:t>Le contrat de travail à temps partiel </a:t>
            </a:r>
          </a:p>
          <a:p>
            <a:r>
              <a:rPr lang="fr-FR" dirty="0" smtClean="0"/>
              <a:t>Le </a:t>
            </a:r>
            <a:r>
              <a:rPr lang="fr-FR" dirty="0"/>
              <a:t>contrat de travail intermittent</a:t>
            </a:r>
          </a:p>
          <a:p>
            <a:r>
              <a:rPr lang="fr-FR" dirty="0"/>
              <a:t>Le travail saisonnier</a:t>
            </a:r>
          </a:p>
          <a:p>
            <a:r>
              <a:rPr lang="fr-FR" dirty="0"/>
              <a:t>Le contrat vendanges</a:t>
            </a:r>
          </a:p>
          <a:p>
            <a:endParaRPr lang="fr-FR" dirty="0"/>
          </a:p>
        </p:txBody>
      </p:sp>
    </p:spTree>
    <p:extLst>
      <p:ext uri="{BB962C8B-B14F-4D97-AF65-F5344CB8AC3E}">
        <p14:creationId xmlns:p14="http://schemas.microsoft.com/office/powerpoint/2010/main" val="3745970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pPr algn="ctr"/>
            <a:r>
              <a:rPr lang="fr-FR" sz="3600" b="1" dirty="0">
                <a:solidFill>
                  <a:schemeClr val="accent1"/>
                </a:solidFill>
              </a:rPr>
              <a:t>Le contrat de chantier ou d'opération : une dérogation aux règles de droit commun</a:t>
            </a:r>
            <a:endParaRPr lang="fr-FR" sz="3600" dirty="0">
              <a:solidFill>
                <a:schemeClr val="accent1"/>
              </a:solidFill>
            </a:endParaRPr>
          </a:p>
        </p:txBody>
      </p:sp>
    </p:spTree>
    <p:extLst>
      <p:ext uri="{BB962C8B-B14F-4D97-AF65-F5344CB8AC3E}">
        <p14:creationId xmlns:p14="http://schemas.microsoft.com/office/powerpoint/2010/main" val="1539190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
            </a:r>
            <a:br>
              <a:rPr lang="fr-FR" b="1" dirty="0"/>
            </a:br>
            <a:r>
              <a:rPr lang="fr-FR" b="1" dirty="0" smtClean="0"/>
              <a:t>Qu’est-ce qu’un contrat ?</a:t>
            </a:r>
            <a:endParaRPr lang="fr-FR" dirty="0"/>
          </a:p>
        </p:txBody>
      </p:sp>
      <p:sp>
        <p:nvSpPr>
          <p:cNvPr id="3" name="Espace réservé du contenu 2"/>
          <p:cNvSpPr>
            <a:spLocks noGrp="1"/>
          </p:cNvSpPr>
          <p:nvPr>
            <p:ph idx="1"/>
          </p:nvPr>
        </p:nvSpPr>
        <p:spPr/>
        <p:txBody>
          <a:bodyPr/>
          <a:lstStyle/>
          <a:p>
            <a:endParaRPr lang="fr-FR" dirty="0"/>
          </a:p>
          <a:p>
            <a:r>
              <a:rPr lang="fr-FR" dirty="0"/>
              <a:t>Le contrat est un accord de volontés entre deux ou plusieurs personnes destiné à créer, modifier, transmettre ou éteindre des obligations</a:t>
            </a:r>
            <a:r>
              <a:rPr lang="fr-FR" dirty="0" smtClean="0"/>
              <a:t>. </a:t>
            </a:r>
            <a:r>
              <a:rPr lang="fr-FR" b="1" dirty="0"/>
              <a:t>Article 1101 du code </a:t>
            </a:r>
            <a:r>
              <a:rPr lang="fr-FR" b="1" dirty="0" smtClean="0"/>
              <a:t>civil </a:t>
            </a:r>
            <a:r>
              <a:rPr lang="fr-FR" dirty="0"/>
              <a:t>Modifié par </a:t>
            </a:r>
            <a:r>
              <a:rPr lang="fr-FR" u="sng" dirty="0">
                <a:hlinkClick r:id="rId2"/>
              </a:rPr>
              <a:t>Ordonnance n°2016-131 du 10 février 2016 - art. 2</a:t>
            </a:r>
            <a:endParaRPr lang="fr-FR" u="sng" dirty="0"/>
          </a:p>
          <a:p>
            <a:endParaRPr lang="fr-FR" dirty="0"/>
          </a:p>
          <a:p>
            <a:endParaRPr lang="fr-FR" dirty="0"/>
          </a:p>
        </p:txBody>
      </p:sp>
    </p:spTree>
    <p:extLst>
      <p:ext uri="{BB962C8B-B14F-4D97-AF65-F5344CB8AC3E}">
        <p14:creationId xmlns:p14="http://schemas.microsoft.com/office/powerpoint/2010/main" val="41406019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contrat à durée indéterminée (CDI) conclu pour la durée d’un chantier ou d’une opération. Il a pour spécificité de pouvoir être valablement rompu par l’employeur lorsque le chantier pour lequel le salarié a été recruté est achevé ou l’opération réalisée.</a:t>
            </a:r>
          </a:p>
        </p:txBody>
      </p:sp>
    </p:spTree>
    <p:extLst>
      <p:ext uri="{BB962C8B-B14F-4D97-AF65-F5344CB8AC3E}">
        <p14:creationId xmlns:p14="http://schemas.microsoft.com/office/powerpoint/2010/main" val="3128919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solidFill>
                  <a:srgbClr val="C00000"/>
                </a:solidFill>
              </a:rPr>
              <a:t>Le contrat de chantier ou d’opération est conclu pour une durée indéterminée et non pas pour une durée déterminée</a:t>
            </a:r>
            <a:r>
              <a:rPr lang="fr-FR" dirty="0"/>
              <a:t>. Ainsi, lorsque, à l’achèvement du chantier ou de l’opération, le contrat est rompu, le salarié, qui en remplit les conditions, perçoit une indemnité de licenciement (s’il remplit les conditions légales et réglementaires en vigueur) et non pas l’indemnité de précarité prévue pour les CDD.</a:t>
            </a:r>
          </a:p>
          <a:p>
            <a:r>
              <a:rPr lang="fr-FR" dirty="0"/>
              <a:t/>
            </a:r>
            <a:br>
              <a:rPr lang="fr-FR" dirty="0"/>
            </a:br>
            <a:endParaRPr lang="fr-FR" dirty="0"/>
          </a:p>
        </p:txBody>
      </p:sp>
    </p:spTree>
    <p:extLst>
      <p:ext uri="{BB962C8B-B14F-4D97-AF65-F5344CB8AC3E}">
        <p14:creationId xmlns:p14="http://schemas.microsoft.com/office/powerpoint/2010/main" val="10718027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contrat de chantier ou d’opération est un type de contrat de travail à durée indéterminée (CDI). Ce contrat permet, à un employeur, de recruter des salariés pour réaliser un ouvrage ou des travaux précis, dont la date de fin ne peut être exactement connue à l’avance.</a:t>
            </a:r>
          </a:p>
          <a:p>
            <a:r>
              <a:rPr lang="fr-FR" b="1" dirty="0"/>
              <a:t>Période d’essai d’un CDI</a:t>
            </a:r>
            <a:r>
              <a:rPr lang="fr-FR" dirty="0"/>
              <a:t/>
            </a:r>
            <a:br>
              <a:rPr lang="fr-FR" dirty="0"/>
            </a:br>
            <a:r>
              <a:rPr lang="fr-FR" dirty="0"/>
              <a:t>La durée de la période d’essai retenue pour un contrat de chantier ou d’opération est celle </a:t>
            </a:r>
            <a:r>
              <a:rPr lang="fr-FR" dirty="0" smtClean="0"/>
              <a:t>prévue pour un CDI.</a:t>
            </a:r>
            <a:endParaRPr lang="fr-FR" dirty="0"/>
          </a:p>
          <a:p>
            <a:endParaRPr lang="fr-FR" dirty="0"/>
          </a:p>
        </p:txBody>
      </p:sp>
    </p:spTree>
    <p:extLst>
      <p:ext uri="{BB962C8B-B14F-4D97-AF65-F5344CB8AC3E}">
        <p14:creationId xmlns:p14="http://schemas.microsoft.com/office/powerpoint/2010/main" val="3269828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lstStyle/>
          <a:p>
            <a:r>
              <a:rPr lang="fr-FR" b="1" dirty="0">
                <a:solidFill>
                  <a:schemeClr val="accent1"/>
                </a:solidFill>
              </a:rPr>
              <a:t>a) La dérogation a d'abord été admise par la jurisprudence</a:t>
            </a:r>
          </a:p>
          <a:p>
            <a:r>
              <a:rPr lang="fr-FR" b="1" dirty="0"/>
              <a:t>1. Dérogation à la législation relative aux contrats à durée </a:t>
            </a:r>
            <a:r>
              <a:rPr lang="fr-FR" b="1" dirty="0" smtClean="0"/>
              <a:t>déterminée</a:t>
            </a:r>
          </a:p>
          <a:p>
            <a:r>
              <a:rPr lang="fr-FR" b="1" dirty="0"/>
              <a:t>2. Dérogation à la législation relative au licenciement </a:t>
            </a:r>
            <a:r>
              <a:rPr lang="fr-FR" b="1" dirty="0" smtClean="0"/>
              <a:t>économique</a:t>
            </a:r>
          </a:p>
          <a:p>
            <a:endParaRPr lang="fr-FR" b="1" dirty="0" smtClean="0"/>
          </a:p>
          <a:p>
            <a:r>
              <a:rPr lang="fr-FR" b="1" dirty="0">
                <a:solidFill>
                  <a:schemeClr val="accent1"/>
                </a:solidFill>
              </a:rPr>
              <a:t>b) Puis elle a été consacrée par la loi</a:t>
            </a:r>
            <a:endParaRPr lang="fr-FR" dirty="0">
              <a:solidFill>
                <a:schemeClr val="accent1"/>
              </a:solidFill>
            </a:endParaRPr>
          </a:p>
        </p:txBody>
      </p:sp>
    </p:spTree>
    <p:extLst>
      <p:ext uri="{BB962C8B-B14F-4D97-AF65-F5344CB8AC3E}">
        <p14:creationId xmlns:p14="http://schemas.microsoft.com/office/powerpoint/2010/main" val="6775275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fontScale="85000" lnSpcReduction="20000"/>
          </a:bodyPr>
          <a:lstStyle/>
          <a:p>
            <a:pPr algn="just"/>
            <a:r>
              <a:rPr lang="fr-FR" b="1" dirty="0">
                <a:solidFill>
                  <a:srgbClr val="C00000"/>
                </a:solidFill>
              </a:rPr>
              <a:t>Dérogation à la législation relative aux contrats à durée déterminée</a:t>
            </a:r>
          </a:p>
          <a:p>
            <a:pPr algn="just"/>
            <a:r>
              <a:rPr lang="fr-FR" dirty="0"/>
              <a:t>Depuis longtemps, la jurisprudence a admis, dans certaines professions, la possibilité de conclure des contrats à durée indéterminée </a:t>
            </a:r>
            <a:r>
              <a:rPr lang="fr-FR" dirty="0" smtClean="0"/>
              <a:t>pour l'exécution </a:t>
            </a:r>
            <a:r>
              <a:rPr lang="fr-FR" dirty="0"/>
              <a:t>d'un chantier, alors même qu'un tel contrat est, par nature, temporaire (</a:t>
            </a:r>
            <a:r>
              <a:rPr lang="fr-FR" dirty="0" err="1"/>
              <a:t>Cass</a:t>
            </a:r>
            <a:r>
              <a:rPr lang="fr-FR" dirty="0"/>
              <a:t>. soc., 14 mars 1983, no 80-42.292 ; </a:t>
            </a:r>
            <a:r>
              <a:rPr lang="fr-FR" dirty="0" err="1"/>
              <a:t>Cass</a:t>
            </a:r>
            <a:r>
              <a:rPr lang="fr-FR" dirty="0"/>
              <a:t>. soc</a:t>
            </a:r>
            <a:r>
              <a:rPr lang="fr-FR" dirty="0" smtClean="0"/>
              <a:t>.,</a:t>
            </a:r>
            <a:r>
              <a:rPr lang="pt-BR" dirty="0" smtClean="0"/>
              <a:t>18 </a:t>
            </a:r>
            <a:r>
              <a:rPr lang="pt-BR" dirty="0"/>
              <a:t>déc. 1996, no 94-40.686 ; Cass. soc., 7 mars 2007, no 04-47.059 ; Cass. soc; 13 nov. 2008, no 07-40.342).</a:t>
            </a:r>
          </a:p>
          <a:p>
            <a:pPr algn="just"/>
            <a:r>
              <a:rPr lang="fr-FR" dirty="0"/>
              <a:t>Comme le précisent les arrêts précités, cette dérogation n'est valable qu'à la condition que le motif de recrutement soit bien la </a:t>
            </a:r>
            <a:r>
              <a:rPr lang="fr-FR" dirty="0" smtClean="0"/>
              <a:t>réalisation du </a:t>
            </a:r>
            <a:r>
              <a:rPr lang="fr-FR" dirty="0"/>
              <a:t>chantier et non pas l'un des cas de recours au contrat à durée déterminée, tel que le remplacement d'un salarié absent, le </a:t>
            </a:r>
            <a:r>
              <a:rPr lang="fr-FR" dirty="0" smtClean="0"/>
              <a:t>surcroît d'activité </a:t>
            </a:r>
            <a:r>
              <a:rPr lang="fr-FR" dirty="0"/>
              <a:t>ou tous les autres cas prévus par la loi </a:t>
            </a:r>
            <a:r>
              <a:rPr lang="fr-FR" dirty="0" smtClean="0"/>
              <a:t>.</a:t>
            </a:r>
            <a:endParaRPr lang="fr-FR" dirty="0"/>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a:t>
            </a:r>
            <a:r>
              <a:rPr lang="fr-FR" sz="2800" b="1" dirty="0" smtClean="0">
                <a:solidFill>
                  <a:schemeClr val="accent1"/>
                </a:solidFill>
              </a:rPr>
              <a:t/>
            </a:r>
            <a:br>
              <a:rPr lang="fr-FR" sz="2800" b="1" dirty="0" smtClean="0">
                <a:solidFill>
                  <a:schemeClr val="accent1"/>
                </a:solidFill>
              </a:rPr>
            </a:br>
            <a:r>
              <a:rPr lang="fr-FR" sz="2800" b="1" dirty="0" smtClean="0">
                <a:solidFill>
                  <a:schemeClr val="accent1"/>
                </a:solidFill>
              </a:rPr>
              <a:t>une </a:t>
            </a:r>
            <a:r>
              <a:rPr lang="fr-FR" sz="2800" b="1" dirty="0">
                <a:solidFill>
                  <a:schemeClr val="accent1"/>
                </a:solidFill>
              </a:rPr>
              <a:t>dérogation aux règles de </a:t>
            </a:r>
            <a:r>
              <a:rPr lang="fr-FR" sz="2800" b="1" dirty="0" smtClean="0">
                <a:solidFill>
                  <a:schemeClr val="accent1"/>
                </a:solidFill>
              </a:rPr>
              <a:t>droit commun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355976"/>
          </a:xfrm>
        </p:spPr>
        <p:txBody>
          <a:bodyPr>
            <a:normAutofit/>
          </a:bodyPr>
          <a:lstStyle/>
          <a:p>
            <a:endParaRPr lang="fr-FR" dirty="0"/>
          </a:p>
          <a:p>
            <a:r>
              <a:rPr lang="fr-FR" b="1" dirty="0"/>
              <a:t>2. Dérogation à la législation relative au licenciement économique</a:t>
            </a:r>
          </a:p>
          <a:p>
            <a:r>
              <a:rPr lang="fr-FR" dirty="0"/>
              <a:t>Les licenciements justifiés par la fin d'un chantier échappent à la qualification de licenciement économique et, s'il intervient bien pour la </a:t>
            </a:r>
            <a:r>
              <a:rPr lang="fr-FR" dirty="0" smtClean="0"/>
              <a:t>fin du </a:t>
            </a:r>
            <a:r>
              <a:rPr lang="fr-FR" dirty="0"/>
              <a:t>chantier pour lequel le salarié a été recruté, il a une cause réelle et sérieuse (</a:t>
            </a:r>
            <a:r>
              <a:rPr lang="fr-FR" dirty="0" err="1"/>
              <a:t>Cass</a:t>
            </a:r>
            <a:r>
              <a:rPr lang="fr-FR" dirty="0"/>
              <a:t>. soc., 7 févr. 2007, no 05-45.282).</a:t>
            </a:r>
            <a:endParaRPr lang="fr-FR" dirty="0">
              <a:solidFill>
                <a:schemeClr val="accent1"/>
              </a:solidFill>
            </a:endParaRPr>
          </a:p>
        </p:txBody>
      </p:sp>
    </p:spTree>
    <p:extLst>
      <p:ext uri="{BB962C8B-B14F-4D97-AF65-F5344CB8AC3E}">
        <p14:creationId xmlns:p14="http://schemas.microsoft.com/office/powerpoint/2010/main" val="544178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fontScale="85000" lnSpcReduction="10000"/>
          </a:bodyPr>
          <a:lstStyle/>
          <a:p>
            <a:r>
              <a:rPr lang="fr-FR" dirty="0" smtClean="0"/>
              <a:t>Le </a:t>
            </a:r>
            <a:r>
              <a:rPr lang="fr-FR" dirty="0"/>
              <a:t>législateur avait relayé le juge et l'article L. 1236-8 du Code du travail (précédemment article L. 321-12), dans sa rédaction antérieure </a:t>
            </a:r>
            <a:r>
              <a:rPr lang="fr-FR" dirty="0" smtClean="0"/>
              <a:t>à l'ordonnance </a:t>
            </a:r>
            <a:r>
              <a:rPr lang="fr-FR" dirty="0"/>
              <a:t>no 2017-1387 du 22 septembre 2017, énonçait que « </a:t>
            </a:r>
            <a:r>
              <a:rPr lang="fr-FR" i="1" dirty="0"/>
              <a:t>le licenciement qui, à la fin d'un chantier, revêt un caractère </a:t>
            </a:r>
            <a:r>
              <a:rPr lang="fr-FR" i="1" dirty="0" smtClean="0"/>
              <a:t>normal selon </a:t>
            </a:r>
            <a:r>
              <a:rPr lang="fr-FR" i="1" dirty="0"/>
              <a:t>la pratique habituelle et l'exercice régulier de la profession, n'est pas soumis aux dispositions du chapitre III relatives </a:t>
            </a:r>
            <a:r>
              <a:rPr lang="fr-FR" i="1" dirty="0" smtClean="0"/>
              <a:t>au licenciement </a:t>
            </a:r>
            <a:r>
              <a:rPr lang="fr-FR" i="1" dirty="0"/>
              <a:t>pour motif économique, sauf dérogations déterminées par convention ou accord collectif de travail </a:t>
            </a:r>
            <a:r>
              <a:rPr lang="fr-FR" dirty="0"/>
              <a:t>».</a:t>
            </a:r>
          </a:p>
          <a:p>
            <a:r>
              <a:rPr lang="fr-FR" dirty="0"/>
              <a:t>La loi se contentait de régler la question du licenciement sans véritablement donner un statut au contrat de chantier mais, dans </a:t>
            </a:r>
            <a:r>
              <a:rPr lang="fr-FR" dirty="0" smtClean="0"/>
              <a:t>la pratique</a:t>
            </a:r>
            <a:r>
              <a:rPr lang="fr-FR" dirty="0"/>
              <a:t>, certaines professions proposaient ouvertement un « </a:t>
            </a:r>
            <a:r>
              <a:rPr lang="fr-FR" i="1" dirty="0"/>
              <a:t>CDIC </a:t>
            </a:r>
            <a:r>
              <a:rPr lang="fr-FR" dirty="0"/>
              <a:t>» (contrat à durée indéterminée de chantier) aux personnes </a:t>
            </a:r>
            <a:r>
              <a:rPr lang="fr-FR" dirty="0" smtClean="0"/>
              <a:t>qu'elles recrutaient.</a:t>
            </a:r>
            <a:endParaRPr lang="fr-FR" dirty="0"/>
          </a:p>
        </p:txBody>
      </p:sp>
    </p:spTree>
    <p:extLst>
      <p:ext uri="{BB962C8B-B14F-4D97-AF65-F5344CB8AC3E}">
        <p14:creationId xmlns:p14="http://schemas.microsoft.com/office/powerpoint/2010/main" val="316348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solidFill>
                  <a:schemeClr val="accent1"/>
                </a:solidFill>
              </a:rPr>
              <a:t>Le contrat de chantier ou d'opération : une dérogation </a:t>
            </a:r>
            <a:r>
              <a:rPr lang="fr-FR" sz="2800" b="1" dirty="0">
                <a:solidFill>
                  <a:srgbClr val="C00000"/>
                </a:solidFill>
              </a:rPr>
              <a:t>consacrée par la </a:t>
            </a:r>
            <a:r>
              <a:rPr lang="fr-FR" sz="2800" b="1" dirty="0" smtClean="0">
                <a:solidFill>
                  <a:srgbClr val="C00000"/>
                </a:solidFill>
              </a:rPr>
              <a:t>loi</a:t>
            </a:r>
            <a:endParaRPr lang="fr-FR" sz="2800" dirty="0">
              <a:solidFill>
                <a:srgbClr val="C00000"/>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L'ordonnance </a:t>
            </a:r>
            <a:r>
              <a:rPr lang="fr-FR" dirty="0"/>
              <a:t>du 22 septembre 2017 précitée va plus loin en reconnaissant l'existence d'un nouveau type de contrat, limité à </a:t>
            </a:r>
            <a:r>
              <a:rPr lang="fr-FR" dirty="0" smtClean="0"/>
              <a:t>certaines professions </a:t>
            </a:r>
            <a:r>
              <a:rPr lang="fr-FR" dirty="0"/>
              <a:t>(C. </a:t>
            </a:r>
            <a:r>
              <a:rPr lang="fr-FR" dirty="0" err="1"/>
              <a:t>trav</a:t>
            </a:r>
            <a:r>
              <a:rPr lang="fr-FR" dirty="0"/>
              <a:t>., art. L. 1233-8). Ce contrat est appelé « </a:t>
            </a:r>
            <a:r>
              <a:rPr lang="fr-FR" i="1" dirty="0"/>
              <a:t>Contrat de chantier ou d'opération </a:t>
            </a:r>
            <a:r>
              <a:rPr lang="fr-FR" dirty="0"/>
              <a:t>», ce qui en élargit le </a:t>
            </a:r>
            <a:r>
              <a:rPr lang="fr-FR" dirty="0" smtClean="0"/>
              <a:t>champ d'application</a:t>
            </a:r>
            <a:r>
              <a:rPr lang="fr-FR" dirty="0"/>
              <a:t>.</a:t>
            </a:r>
            <a:endParaRPr lang="fr-FR" dirty="0">
              <a:solidFill>
                <a:schemeClr val="accent1"/>
              </a:solidFill>
            </a:endParaRPr>
          </a:p>
        </p:txBody>
      </p:sp>
    </p:spTree>
    <p:extLst>
      <p:ext uri="{BB962C8B-B14F-4D97-AF65-F5344CB8AC3E}">
        <p14:creationId xmlns:p14="http://schemas.microsoft.com/office/powerpoint/2010/main" val="6124450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a:t>Le contrat de chantier ou d'opération n'est pas universel. Selon l'article L. 1223-8 du Code du travail, il ne peut être utilisé que :</a:t>
            </a:r>
          </a:p>
          <a:p>
            <a:r>
              <a:rPr lang="fr-FR" dirty="0"/>
              <a:t>si une convention ou un accord collectif de branche étendu fixe les conditions dans lesquelles il est possible d'y recourir </a:t>
            </a:r>
            <a:r>
              <a:rPr lang="fr-FR" dirty="0" smtClean="0"/>
              <a:t>; à </a:t>
            </a:r>
            <a:r>
              <a:rPr lang="fr-FR" dirty="0"/>
              <a:t>défaut, il peut l'être </a:t>
            </a:r>
            <a:r>
              <a:rPr lang="fr-FR" i="1" dirty="0"/>
              <a:t>« dans les secteurs où son usage est habituel et conforme à l'exercice régulier de la profession qui </a:t>
            </a:r>
            <a:r>
              <a:rPr lang="fr-FR" i="1" dirty="0" smtClean="0"/>
              <a:t>y recourt </a:t>
            </a:r>
            <a:r>
              <a:rPr lang="fr-FR" i="1" dirty="0"/>
              <a:t>au 1er janvier 2017 </a:t>
            </a:r>
            <a:r>
              <a:rPr lang="fr-FR" i="1" dirty="0" smtClean="0"/>
              <a:t>».</a:t>
            </a:r>
            <a:endParaRPr lang="fr-FR" i="1" dirty="0"/>
          </a:p>
        </p:txBody>
      </p:sp>
    </p:spTree>
    <p:extLst>
      <p:ext uri="{BB962C8B-B14F-4D97-AF65-F5344CB8AC3E}">
        <p14:creationId xmlns:p14="http://schemas.microsoft.com/office/powerpoint/2010/main" val="35240636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91264" cy="1143000"/>
          </a:xfrm>
        </p:spPr>
        <p:txBody>
          <a:bodyPr>
            <a:noAutofit/>
          </a:bodyPr>
          <a:lstStyle/>
          <a:p>
            <a:pPr algn="ctr"/>
            <a:r>
              <a:rPr lang="fr-FR" sz="2800" b="1" dirty="0"/>
              <a:t>Champ d'application du contrat de chantier ou d'opération</a:t>
            </a:r>
            <a:endParaRPr lang="fr-FR" sz="2800" dirty="0">
              <a:solidFill>
                <a:schemeClr val="accent1"/>
              </a:solidFill>
            </a:endParaRPr>
          </a:p>
        </p:txBody>
      </p:sp>
      <p:sp>
        <p:nvSpPr>
          <p:cNvPr id="3" name="Espace réservé du contenu 2"/>
          <p:cNvSpPr>
            <a:spLocks noGrp="1"/>
          </p:cNvSpPr>
          <p:nvPr>
            <p:ph sz="quarter" idx="1"/>
          </p:nvPr>
        </p:nvSpPr>
        <p:spPr>
          <a:xfrm>
            <a:off x="395536" y="1700808"/>
            <a:ext cx="8276456" cy="4680520"/>
          </a:xfrm>
        </p:spPr>
        <p:txBody>
          <a:bodyPr>
            <a:normAutofit/>
          </a:bodyPr>
          <a:lstStyle/>
          <a:p>
            <a:r>
              <a:rPr lang="fr-FR" dirty="0" smtClean="0"/>
              <a:t>De </a:t>
            </a:r>
            <a:r>
              <a:rPr lang="fr-FR" dirty="0"/>
              <a:t>nouveaux secteurs ne peuvent être ouverts au contrat de chantier ou d'opération que par l'intermédiaire </a:t>
            </a:r>
            <a:r>
              <a:rPr lang="fr-FR" dirty="0" smtClean="0"/>
              <a:t>d'une convention </a:t>
            </a:r>
            <a:r>
              <a:rPr lang="fr-FR" dirty="0"/>
              <a:t>ou d'un accord collectif étendu. Sinon, seules restent concernées les activités dans lesquelles il y était </a:t>
            </a:r>
            <a:r>
              <a:rPr lang="fr-FR" dirty="0" smtClean="0"/>
              <a:t>traditionnellement recouru</a:t>
            </a:r>
            <a:r>
              <a:rPr lang="fr-FR" dirty="0"/>
              <a:t>. Afin de prendre une marge de sécurité, le législateur impose au juge saisi d'un litige quant à la validité d'un contrat de chantier, </a:t>
            </a:r>
            <a:r>
              <a:rPr lang="fr-FR" dirty="0" smtClean="0"/>
              <a:t>de vérifier </a:t>
            </a:r>
            <a:r>
              <a:rPr lang="fr-FR" dirty="0"/>
              <a:t>qu'il était déjà pratiqué non pas avant le 22 septembre 2017, mais avant le 1er janvier 2017.</a:t>
            </a:r>
            <a:endParaRPr lang="fr-FR" dirty="0">
              <a:solidFill>
                <a:schemeClr val="accent1"/>
              </a:solidFill>
            </a:endParaRPr>
          </a:p>
        </p:txBody>
      </p:sp>
    </p:spTree>
    <p:extLst>
      <p:ext uri="{BB962C8B-B14F-4D97-AF65-F5344CB8AC3E}">
        <p14:creationId xmlns:p14="http://schemas.microsoft.com/office/powerpoint/2010/main" val="2916315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1103 &amp; 1104</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sz="1600" b="1" dirty="0"/>
              <a:t>Article 1103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légalement formés tiennent lieu de loi à ceux qui les ont faits</a:t>
            </a:r>
            <a:r>
              <a:rPr lang="fr-FR" b="1" dirty="0" smtClean="0"/>
              <a:t>.</a:t>
            </a:r>
          </a:p>
          <a:p>
            <a:endParaRPr lang="fr-FR" dirty="0"/>
          </a:p>
          <a:p>
            <a:r>
              <a:rPr lang="fr-FR" sz="1600" b="1" dirty="0"/>
              <a:t>Article 1104 </a:t>
            </a:r>
            <a:r>
              <a:rPr lang="fr-FR" sz="1600" dirty="0" smtClean="0"/>
              <a:t>Modifié </a:t>
            </a:r>
            <a:r>
              <a:rPr lang="fr-FR" sz="1600" dirty="0"/>
              <a:t>par </a:t>
            </a:r>
            <a:r>
              <a:rPr lang="fr-FR" sz="1600" u="sng" dirty="0">
                <a:hlinkClick r:id="rId2"/>
              </a:rPr>
              <a:t>Ordonnance n°2016-131 du 10 février 2016 - art. 2</a:t>
            </a:r>
            <a:endParaRPr lang="fr-FR" sz="1600" dirty="0"/>
          </a:p>
          <a:p>
            <a:r>
              <a:rPr lang="fr-FR" b="1" dirty="0"/>
              <a:t>Les contrats doivent être négociés, formés et exécutés de bonne foi.</a:t>
            </a:r>
          </a:p>
          <a:p>
            <a:r>
              <a:rPr lang="fr-FR" b="1" dirty="0"/>
              <a:t>Cette disposition est d'ordre public.</a:t>
            </a:r>
          </a:p>
          <a:p>
            <a:endParaRPr lang="fr-FR" dirty="0"/>
          </a:p>
        </p:txBody>
      </p:sp>
    </p:spTree>
    <p:extLst>
      <p:ext uri="{BB962C8B-B14F-4D97-AF65-F5344CB8AC3E}">
        <p14:creationId xmlns:p14="http://schemas.microsoft.com/office/powerpoint/2010/main" val="33874291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lnSpcReduction="10000"/>
          </a:bodyPr>
          <a:lstStyle/>
          <a:p>
            <a:r>
              <a:rPr lang="fr-FR" b="1" dirty="0" smtClean="0"/>
              <a:t>1º </a:t>
            </a:r>
            <a:r>
              <a:rPr lang="fr-FR" dirty="0"/>
              <a:t>La taille des entreprises concernées (en d'autres termes, la convention de branche peut très bien réserver le contrat </a:t>
            </a:r>
            <a:r>
              <a:rPr lang="fr-FR" dirty="0" smtClean="0"/>
              <a:t>de chantier </a:t>
            </a:r>
            <a:r>
              <a:rPr lang="fr-FR" dirty="0"/>
              <a:t>et d'opération à des entreprises de petite taille) ;</a:t>
            </a:r>
          </a:p>
          <a:p>
            <a:r>
              <a:rPr lang="fr-FR" b="1" dirty="0"/>
              <a:t>2º </a:t>
            </a:r>
            <a:r>
              <a:rPr lang="fr-FR" dirty="0"/>
              <a:t>Les activités concernées (comme dans les CDD d'usage, toutes les activités d'une entreprise ne pourront pas être </a:t>
            </a:r>
            <a:r>
              <a:rPr lang="fr-FR" dirty="0" smtClean="0"/>
              <a:t>soumises au </a:t>
            </a:r>
            <a:r>
              <a:rPr lang="fr-FR" dirty="0"/>
              <a:t>contrat de chantier ou d'opération, par exemple, les emplois administratifs resteront soumis aux règles de droit commun) ;</a:t>
            </a:r>
          </a:p>
          <a:p>
            <a:r>
              <a:rPr lang="fr-FR" b="1" dirty="0"/>
              <a:t>3º </a:t>
            </a:r>
            <a:r>
              <a:rPr lang="fr-FR" dirty="0"/>
              <a:t>Les mesures d'information du salarié sur la nature de son contrat ;</a:t>
            </a:r>
          </a:p>
        </p:txBody>
      </p:sp>
    </p:spTree>
    <p:extLst>
      <p:ext uri="{BB962C8B-B14F-4D97-AF65-F5344CB8AC3E}">
        <p14:creationId xmlns:p14="http://schemas.microsoft.com/office/powerpoint/2010/main" val="1368960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a:solidFill>
                  <a:srgbClr val="C00000"/>
                </a:solidFill>
              </a:rPr>
              <a:t>Pour pouvoir être étendue, la convention ou l'accord collectif doit prévoir </a:t>
            </a:r>
            <a:r>
              <a:rPr lang="fr-FR" sz="2800" dirty="0" smtClean="0">
                <a:solidFill>
                  <a:srgbClr val="C00000"/>
                </a:solidFill>
              </a:rPr>
              <a:t>:</a:t>
            </a:r>
            <a:endParaRPr lang="fr-FR" sz="2800" dirty="0">
              <a:solidFill>
                <a:srgbClr val="C00000"/>
              </a:solidFill>
            </a:endParaRPr>
          </a:p>
        </p:txBody>
      </p:sp>
      <p:sp>
        <p:nvSpPr>
          <p:cNvPr id="3" name="Espace réservé du contenu 2"/>
          <p:cNvSpPr>
            <a:spLocks noGrp="1"/>
          </p:cNvSpPr>
          <p:nvPr>
            <p:ph sz="quarter" idx="1"/>
          </p:nvPr>
        </p:nvSpPr>
        <p:spPr/>
        <p:txBody>
          <a:bodyPr>
            <a:normAutofit fontScale="92500" lnSpcReduction="10000"/>
          </a:bodyPr>
          <a:lstStyle/>
          <a:p>
            <a:r>
              <a:rPr lang="fr-FR" b="1" dirty="0"/>
              <a:t>4º </a:t>
            </a:r>
            <a:r>
              <a:rPr lang="fr-FR" dirty="0"/>
              <a:t>Les contreparties en termes de rémunération et d'indemnité de licenciement accordées aux salariés (l'idée est </a:t>
            </a:r>
            <a:r>
              <a:rPr lang="fr-FR" dirty="0" smtClean="0"/>
              <a:t>certainement d'allouer </a:t>
            </a:r>
            <a:r>
              <a:rPr lang="fr-FR" dirty="0"/>
              <a:t>une indemnité de licenciement ayant une ancienneté inférieure à huit mois et/ou d'augmenter les salaires minima </a:t>
            </a:r>
            <a:r>
              <a:rPr lang="fr-FR" dirty="0" smtClean="0"/>
              <a:t>des bénéficiaires </a:t>
            </a:r>
            <a:r>
              <a:rPr lang="fr-FR" dirty="0"/>
              <a:t>pour compenser la précarité qu'engendre ce type de contrat) ;</a:t>
            </a:r>
          </a:p>
          <a:p>
            <a:r>
              <a:rPr lang="fr-FR" b="1" dirty="0"/>
              <a:t>5º </a:t>
            </a:r>
            <a:r>
              <a:rPr lang="fr-FR" dirty="0"/>
              <a:t>Les garanties en termes de formation pour les salariés concernés ;</a:t>
            </a:r>
          </a:p>
          <a:p>
            <a:r>
              <a:rPr lang="fr-FR" b="1" dirty="0"/>
              <a:t>6º </a:t>
            </a:r>
            <a:r>
              <a:rPr lang="fr-FR" dirty="0"/>
              <a:t>Les modalités adaptées de rupture de ce contrat dans l'hypothèse où le chantier ou l'opération pour lequel ce contrat a </a:t>
            </a:r>
            <a:r>
              <a:rPr lang="fr-FR" dirty="0" smtClean="0"/>
              <a:t>été conclu </a:t>
            </a:r>
            <a:r>
              <a:rPr lang="fr-FR" dirty="0"/>
              <a:t>ne peut pas se réaliser ou se termine de manière anticipée.</a:t>
            </a:r>
          </a:p>
        </p:txBody>
      </p:sp>
    </p:spTree>
    <p:extLst>
      <p:ext uri="{BB962C8B-B14F-4D97-AF65-F5344CB8AC3E}">
        <p14:creationId xmlns:p14="http://schemas.microsoft.com/office/powerpoint/2010/main" val="54297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Secteurs concernés</a:t>
            </a:r>
            <a:br>
              <a:rPr lang="fr-FR" dirty="0"/>
            </a:br>
            <a:endParaRPr lang="fr-FR" dirty="0"/>
          </a:p>
        </p:txBody>
      </p:sp>
      <p:sp>
        <p:nvSpPr>
          <p:cNvPr id="3" name="Espace réservé du contenu 2"/>
          <p:cNvSpPr>
            <a:spLocks noGrp="1"/>
          </p:cNvSpPr>
          <p:nvPr>
            <p:ph sz="quarter" idx="1"/>
          </p:nvPr>
        </p:nvSpPr>
        <p:spPr/>
        <p:txBody>
          <a:bodyPr/>
          <a:lstStyle/>
          <a:p>
            <a:r>
              <a:rPr lang="fr-FR" dirty="0" smtClean="0"/>
              <a:t>Le </a:t>
            </a:r>
            <a:r>
              <a:rPr lang="fr-FR" dirty="0"/>
              <a:t>contrat de chantier était réservé aux secteurs des bâtiments et travaux publics (BTP), de la réparation navale, aéronautique et de la construction mécanique, </a:t>
            </a:r>
            <a:r>
              <a:rPr lang="fr-FR" b="1" dirty="0">
                <a:solidFill>
                  <a:srgbClr val="C00000"/>
                </a:solidFill>
              </a:rPr>
              <a:t>mais depuis l'ordonnance n̊ 2017-1387 du 22 septembre 2017, il est possible de recourir au CDI de chantier ou d'opération dans d'autres branches d'activité, dès lors qu'une convention ou accord collectif de branche le prévoit (C. </a:t>
            </a:r>
            <a:r>
              <a:rPr lang="fr-FR" b="1" dirty="0" err="1">
                <a:solidFill>
                  <a:srgbClr val="C00000"/>
                </a:solidFill>
              </a:rPr>
              <a:t>trav</a:t>
            </a:r>
            <a:r>
              <a:rPr lang="fr-FR" b="1" dirty="0">
                <a:solidFill>
                  <a:srgbClr val="C00000"/>
                </a:solidFill>
              </a:rPr>
              <a:t>., art. L. 1223-8).</a:t>
            </a:r>
          </a:p>
        </p:txBody>
      </p:sp>
    </p:spTree>
    <p:extLst>
      <p:ext uri="{BB962C8B-B14F-4D97-AF65-F5344CB8AC3E}">
        <p14:creationId xmlns:p14="http://schemas.microsoft.com/office/powerpoint/2010/main" val="13222647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a:t>Les secteurs les plus connus pour pratiquer le contrat de chantier avant le 1er janvier 2017 sont :</a:t>
            </a:r>
          </a:p>
          <a:p>
            <a:r>
              <a:rPr lang="fr-FR" dirty="0"/>
              <a:t>le Bâtiment et les Travaux publics (</a:t>
            </a:r>
            <a:r>
              <a:rPr lang="fr-FR" dirty="0" err="1"/>
              <a:t>Cass</a:t>
            </a:r>
            <a:r>
              <a:rPr lang="fr-FR" dirty="0"/>
              <a:t>. </a:t>
            </a:r>
            <a:r>
              <a:rPr lang="fr-FR" dirty="0" err="1"/>
              <a:t>crim</a:t>
            </a:r>
            <a:r>
              <a:rPr lang="fr-FR" dirty="0"/>
              <a:t>., 4 janv. 1979, no 77-92.639 ; </a:t>
            </a:r>
            <a:r>
              <a:rPr lang="fr-FR" dirty="0" err="1"/>
              <a:t>Cass</a:t>
            </a:r>
            <a:r>
              <a:rPr lang="fr-FR" dirty="0"/>
              <a:t>. soc., 10 avr. 1996 ; </a:t>
            </a:r>
            <a:r>
              <a:rPr lang="fr-FR" dirty="0" err="1"/>
              <a:t>Cass</a:t>
            </a:r>
            <a:r>
              <a:rPr lang="fr-FR" dirty="0"/>
              <a:t>. soc., 13 nov.</a:t>
            </a:r>
          </a:p>
          <a:p>
            <a:r>
              <a:rPr lang="fr-FR" dirty="0"/>
              <a:t>2008, no 07-40.342) ;</a:t>
            </a:r>
          </a:p>
          <a:p>
            <a:r>
              <a:rPr lang="fr-FR" dirty="0"/>
              <a:t>l'ingénierie, notamment pour les prestations à l'étranger (</a:t>
            </a:r>
            <a:r>
              <a:rPr lang="fr-FR" dirty="0" err="1"/>
              <a:t>Cass</a:t>
            </a:r>
            <a:r>
              <a:rPr lang="fr-FR" dirty="0"/>
              <a:t>. soc., 7 mars 2007, no 04-47.059) ;</a:t>
            </a:r>
          </a:p>
          <a:p>
            <a:r>
              <a:rPr lang="fr-FR" dirty="0"/>
              <a:t>la réparation navale (</a:t>
            </a:r>
            <a:r>
              <a:rPr lang="fr-FR" dirty="0" err="1"/>
              <a:t>Cass</a:t>
            </a:r>
            <a:r>
              <a:rPr lang="fr-FR" dirty="0"/>
              <a:t>. soc., 16 nov. 2005, no 04-44.743) ;</a:t>
            </a:r>
          </a:p>
          <a:p>
            <a:r>
              <a:rPr lang="fr-FR" dirty="0"/>
              <a:t>la construction mécanique (</a:t>
            </a:r>
            <a:r>
              <a:rPr lang="fr-FR" dirty="0" err="1"/>
              <a:t>Rép</a:t>
            </a:r>
            <a:r>
              <a:rPr lang="fr-FR" dirty="0"/>
              <a:t>. min. JO Sénat CR 17 déc. 1986, p. 6228) ;</a:t>
            </a:r>
          </a:p>
          <a:p>
            <a:r>
              <a:rPr lang="fr-FR" dirty="0"/>
              <a:t>l'informatique (</a:t>
            </a:r>
            <a:r>
              <a:rPr lang="fr-FR" dirty="0" err="1"/>
              <a:t>Cass</a:t>
            </a:r>
            <a:r>
              <a:rPr lang="fr-FR" dirty="0"/>
              <a:t>. soc., 15 nov. 2006, no 04-48.672) ;</a:t>
            </a:r>
          </a:p>
          <a:p>
            <a:r>
              <a:rPr lang="fr-FR" dirty="0"/>
              <a:t>le cinéma (</a:t>
            </a:r>
            <a:r>
              <a:rPr lang="fr-FR" dirty="0" err="1"/>
              <a:t>Rép</a:t>
            </a:r>
            <a:r>
              <a:rPr lang="fr-FR" dirty="0"/>
              <a:t>. min. JO Sénat CR 17 déc. 1986, p. 6228) ;</a:t>
            </a:r>
          </a:p>
          <a:p>
            <a:r>
              <a:rPr lang="fr-FR" dirty="0"/>
              <a:t>la recherche universitaire (</a:t>
            </a:r>
            <a:r>
              <a:rPr lang="fr-FR" dirty="0" err="1"/>
              <a:t>Cass</a:t>
            </a:r>
            <a:r>
              <a:rPr lang="fr-FR" dirty="0"/>
              <a:t>. soc., 7 févr. 2007, no 05-45.282).</a:t>
            </a:r>
          </a:p>
        </p:txBody>
      </p:sp>
    </p:spTree>
    <p:extLst>
      <p:ext uri="{BB962C8B-B14F-4D97-AF65-F5344CB8AC3E}">
        <p14:creationId xmlns:p14="http://schemas.microsoft.com/office/powerpoint/2010/main" val="42850282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Information et engagement du </a:t>
            </a:r>
            <a:r>
              <a:rPr lang="fr-FR" sz="3200" b="1" dirty="0" smtClean="0">
                <a:solidFill>
                  <a:srgbClr val="C00000"/>
                </a:solidFill>
              </a:rPr>
              <a:t>salarié</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Dans les « directives » données par le législateur aux partenaires sociaux qui s'engageraient dans une négociation de branche sur </a:t>
            </a:r>
            <a:r>
              <a:rPr lang="fr-FR" dirty="0" smtClean="0"/>
              <a:t>le contrat </a:t>
            </a:r>
            <a:r>
              <a:rPr lang="fr-FR" dirty="0"/>
              <a:t>de chantier ou d'opération </a:t>
            </a:r>
            <a:r>
              <a:rPr lang="fr-FR" dirty="0" smtClean="0"/>
              <a:t>, </a:t>
            </a:r>
            <a:r>
              <a:rPr lang="fr-FR" dirty="0"/>
              <a:t>figurent </a:t>
            </a:r>
            <a:r>
              <a:rPr lang="fr-FR" i="1" dirty="0"/>
              <a:t>« les mesures d'information du salarié sur la nature de son contrat ».</a:t>
            </a:r>
            <a:endParaRPr lang="fr-FR" dirty="0"/>
          </a:p>
        </p:txBody>
      </p:sp>
    </p:spTree>
    <p:extLst>
      <p:ext uri="{BB962C8B-B14F-4D97-AF65-F5344CB8AC3E}">
        <p14:creationId xmlns:p14="http://schemas.microsoft.com/office/powerpoint/2010/main" val="25277646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dirty="0" smtClean="0">
                <a:solidFill>
                  <a:srgbClr val="C00000"/>
                </a:solidFill>
              </a:rPr>
              <a:t>le </a:t>
            </a:r>
            <a:r>
              <a:rPr lang="fr-FR" dirty="0">
                <a:solidFill>
                  <a:srgbClr val="C00000"/>
                </a:solidFill>
              </a:rPr>
              <a:t>salarié doit avoir connaissance du fait que son contrat, bien qu'à durée indéterminée, n'est prévu pour durer que </a:t>
            </a:r>
            <a:r>
              <a:rPr lang="fr-FR" dirty="0" smtClean="0">
                <a:solidFill>
                  <a:srgbClr val="C00000"/>
                </a:solidFill>
              </a:rPr>
              <a:t>jusqu'à la </a:t>
            </a:r>
            <a:r>
              <a:rPr lang="fr-FR" dirty="0">
                <a:solidFill>
                  <a:srgbClr val="C00000"/>
                </a:solidFill>
              </a:rPr>
              <a:t>fin du chantier sur lequel il est appelé à </a:t>
            </a:r>
            <a:r>
              <a:rPr lang="fr-FR" dirty="0" smtClean="0">
                <a:solidFill>
                  <a:srgbClr val="C00000"/>
                </a:solidFill>
              </a:rPr>
              <a:t>travailler</a:t>
            </a:r>
            <a:r>
              <a:rPr lang="fr-FR" dirty="0" smtClean="0"/>
              <a:t>;</a:t>
            </a:r>
            <a:endParaRPr lang="fr-FR" dirty="0"/>
          </a:p>
          <a:p>
            <a:r>
              <a:rPr lang="fr-FR" dirty="0" smtClean="0"/>
              <a:t>l'employeur </a:t>
            </a:r>
            <a:r>
              <a:rPr lang="fr-FR" dirty="0"/>
              <a:t>n'est pas tenu d'indiquer la durée prévisible du travail à accomplir, mais que, s'il le fait, et même s'il indique </a:t>
            </a:r>
            <a:r>
              <a:rPr lang="fr-FR" dirty="0" smtClean="0"/>
              <a:t>une date </a:t>
            </a:r>
            <a:r>
              <a:rPr lang="fr-FR" dirty="0"/>
              <a:t>(ce qui était le cas en l'espèce), le contrat n'en devient pas pour autant un contrat à durée déterminée. De telle sorte que</a:t>
            </a:r>
            <a:r>
              <a:rPr lang="fr-FR" dirty="0" smtClean="0"/>
              <a:t>, même </a:t>
            </a:r>
            <a:r>
              <a:rPr lang="fr-FR" dirty="0"/>
              <a:t>si l'employeur a sous-estimé ou surestimé le temps nécessaire, la faculté de licencier à l'issue du chantier n'en est </a:t>
            </a:r>
            <a:r>
              <a:rPr lang="fr-FR" dirty="0" smtClean="0"/>
              <a:t>pas affectée</a:t>
            </a:r>
            <a:r>
              <a:rPr lang="fr-FR" dirty="0"/>
              <a:t>.</a:t>
            </a:r>
          </a:p>
        </p:txBody>
      </p:sp>
    </p:spTree>
    <p:extLst>
      <p:ext uri="{BB962C8B-B14F-4D97-AF65-F5344CB8AC3E}">
        <p14:creationId xmlns:p14="http://schemas.microsoft.com/office/powerpoint/2010/main" val="2137554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a:solidFill>
                  <a:srgbClr val="C00000"/>
                </a:solidFill>
              </a:rPr>
              <a:t>Période d’essai </a:t>
            </a:r>
            <a:endParaRPr lang="fr-FR" sz="3600" dirty="0">
              <a:solidFill>
                <a:srgbClr val="C00000"/>
              </a:solidFill>
            </a:endParaRPr>
          </a:p>
        </p:txBody>
      </p:sp>
      <p:sp>
        <p:nvSpPr>
          <p:cNvPr id="3" name="Espace réservé du contenu 2"/>
          <p:cNvSpPr>
            <a:spLocks noGrp="1"/>
          </p:cNvSpPr>
          <p:nvPr>
            <p:ph sz="quarter" idx="1"/>
          </p:nvPr>
        </p:nvSpPr>
        <p:spPr>
          <a:xfrm>
            <a:off x="914400" y="1772816"/>
            <a:ext cx="7772400" cy="4246984"/>
          </a:xfrm>
        </p:spPr>
        <p:txBody>
          <a:bodyPr/>
          <a:lstStyle/>
          <a:p>
            <a:r>
              <a:rPr lang="fr-FR" dirty="0" smtClean="0"/>
              <a:t>La </a:t>
            </a:r>
            <a:r>
              <a:rPr lang="fr-FR" dirty="0"/>
              <a:t>durée de la période d’essai retenue pour un contrat de chantier ou d’opération est celle prévue </a:t>
            </a:r>
            <a:r>
              <a:rPr lang="fr-FR" dirty="0">
                <a:hlinkClick r:id="rId2"/>
              </a:rPr>
              <a:t>pour un CDI</a:t>
            </a:r>
            <a:r>
              <a:rPr lang="fr-FR" dirty="0"/>
              <a:t>.</a:t>
            </a:r>
          </a:p>
        </p:txBody>
      </p:sp>
    </p:spTree>
    <p:extLst>
      <p:ext uri="{BB962C8B-B14F-4D97-AF65-F5344CB8AC3E}">
        <p14:creationId xmlns:p14="http://schemas.microsoft.com/office/powerpoint/2010/main" val="24783022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Aucune disposition d'ordre public n'interdit en effet d'envisager la succession </a:t>
            </a:r>
            <a:r>
              <a:rPr lang="fr-FR" dirty="0" smtClean="0"/>
              <a:t>de chantiers</a:t>
            </a:r>
            <a:r>
              <a:rPr lang="fr-FR" dirty="0"/>
              <a:t>, mais il semble indispensable, dans ce cas, de prévoir la signature d'autant d'avenants au contrat de travail qu'il y aura </a:t>
            </a:r>
            <a:r>
              <a:rPr lang="fr-FR" dirty="0" smtClean="0"/>
              <a:t>de chantiers </a:t>
            </a:r>
            <a:r>
              <a:rPr lang="fr-FR" dirty="0"/>
              <a:t>successifs, à moins que ces différents chantiers n'aient été désignés dans le contrat initial.</a:t>
            </a:r>
          </a:p>
        </p:txBody>
      </p:sp>
    </p:spTree>
    <p:extLst>
      <p:ext uri="{BB962C8B-B14F-4D97-AF65-F5344CB8AC3E}">
        <p14:creationId xmlns:p14="http://schemas.microsoft.com/office/powerpoint/2010/main" val="14926625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395536" y="1447800"/>
            <a:ext cx="8291264" cy="4572000"/>
          </a:xfrm>
        </p:spPr>
        <p:txBody>
          <a:bodyPr>
            <a:normAutofit fontScale="85000" lnSpcReduction="20000"/>
          </a:bodyPr>
          <a:lstStyle/>
          <a:p>
            <a:r>
              <a:rPr lang="fr-FR" dirty="0"/>
              <a:t>La rupture du contrat de chantier ou d’opération qui intervient à la fin du chantier ou une fois l’opération réalisée repose sur une cause réelle et sérieuse. Cette règle est valable pour les contrats de chantier ou d’opération conclus sur la base d’une convention ou d’un accord de branche qui en fixent les modalités comme pour ceux conclus en l’absence d’une telle convention ou d’un tel accord.</a:t>
            </a:r>
            <a:br>
              <a:rPr lang="fr-FR" dirty="0"/>
            </a:br>
            <a:r>
              <a:rPr lang="fr-FR" dirty="0"/>
              <a:t>Comme pour un CDI classique, la rupture d’un CDI de chantier ou d’opération à l’initiative de l’employeur est soumise à la procédure d’entretien préalable et aux règles de notification de la rupture par lettre recommandée avec avis de réception, telles qu’elles résultent des </a:t>
            </a:r>
            <a:r>
              <a:rPr lang="fr-FR" dirty="0">
                <a:hlinkClick r:id="rId2" tooltip="articles L. 1232-2 à L. 1232-6 du code du travail (nouvelle fenêtre)"/>
              </a:rPr>
              <a:t>articles L. 1232-2 à L. 1232-6 du code du travail</a:t>
            </a:r>
            <a:r>
              <a:rPr lang="fr-FR" dirty="0"/>
              <a:t>. Sont également applicables les dispositions de droit commun concernant le préavis, les documents remis par l’employeur à la fin de la relation de travail (solde de tout compte, attestation Pôle emploi…), etc.</a:t>
            </a:r>
          </a:p>
        </p:txBody>
      </p:sp>
    </p:spTree>
    <p:extLst>
      <p:ext uri="{BB962C8B-B14F-4D97-AF65-F5344CB8AC3E}">
        <p14:creationId xmlns:p14="http://schemas.microsoft.com/office/powerpoint/2010/main" val="10710942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selon la Cour de cassation, « </a:t>
            </a:r>
            <a:r>
              <a:rPr lang="fr-FR" i="1" dirty="0"/>
              <a:t>l'achèvement d'un chantier constitue une cause de licenciement si le contrat a été conclu </a:t>
            </a:r>
            <a:r>
              <a:rPr lang="fr-FR" i="1" dirty="0" smtClean="0"/>
              <a:t>pour la </a:t>
            </a:r>
            <a:r>
              <a:rPr lang="fr-FR" i="1" dirty="0"/>
              <a:t>durée de ce chantier peu important qu'une durée estimée de ce chantier ait été mentionnée dans le contrat et que cette durée ait </a:t>
            </a:r>
            <a:r>
              <a:rPr lang="fr-FR" i="1" dirty="0" smtClean="0"/>
              <a:t>été dépassée </a:t>
            </a:r>
            <a:r>
              <a:rPr lang="fr-FR" dirty="0"/>
              <a:t>» (</a:t>
            </a:r>
            <a:r>
              <a:rPr lang="fr-FR" dirty="0" err="1"/>
              <a:t>Cass</a:t>
            </a:r>
            <a:r>
              <a:rPr lang="fr-FR" dirty="0"/>
              <a:t>. soc., 15 nov. 2006, no 04-48.672).</a:t>
            </a:r>
          </a:p>
        </p:txBody>
      </p:sp>
    </p:spTree>
    <p:extLst>
      <p:ext uri="{BB962C8B-B14F-4D97-AF65-F5344CB8AC3E}">
        <p14:creationId xmlns:p14="http://schemas.microsoft.com/office/powerpoint/2010/main" val="986608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1109</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2</a:t>
            </a:r>
            <a:endParaRPr lang="fr-FR" dirty="0"/>
          </a:p>
          <a:p>
            <a:r>
              <a:rPr lang="fr-FR" b="1" dirty="0"/>
              <a:t>Le contrat est consensuel lorsqu'il se forme par le seul échange des consentements quel qu'en soit le mode d'expression</a:t>
            </a:r>
            <a:r>
              <a:rPr lang="fr-FR" dirty="0"/>
              <a:t>.</a:t>
            </a:r>
          </a:p>
          <a:p>
            <a:r>
              <a:rPr lang="fr-FR" dirty="0"/>
              <a:t>Le contrat est solennel lorsque sa validité est subordonnée à des formes déterminées par la loi.</a:t>
            </a:r>
          </a:p>
          <a:p>
            <a:r>
              <a:rPr lang="fr-FR" dirty="0"/>
              <a:t>Le contrat est réel lorsque sa formation est subordonnée à la remise d'une chose.</a:t>
            </a:r>
          </a:p>
          <a:p>
            <a:endParaRPr lang="fr-FR" dirty="0"/>
          </a:p>
        </p:txBody>
      </p:sp>
    </p:spTree>
    <p:extLst>
      <p:ext uri="{BB962C8B-B14F-4D97-AF65-F5344CB8AC3E}">
        <p14:creationId xmlns:p14="http://schemas.microsoft.com/office/powerpoint/2010/main" val="12713395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 licenciement dit « </a:t>
            </a:r>
            <a:r>
              <a:rPr lang="fr-FR" i="1" dirty="0"/>
              <a:t>pour fin de chantier ou d'opération </a:t>
            </a:r>
            <a:r>
              <a:rPr lang="fr-FR" dirty="0"/>
              <a:t>» n'intervienne que si les </a:t>
            </a:r>
            <a:r>
              <a:rPr lang="fr-FR" dirty="0" smtClean="0"/>
              <a:t>tâches pour </a:t>
            </a:r>
            <a:r>
              <a:rPr lang="fr-FR" dirty="0"/>
              <a:t>lesquelles le salarié a été embauché sont terminées, faute de quoi il perd son caractère réel et sérieux (</a:t>
            </a:r>
            <a:r>
              <a:rPr lang="fr-FR" dirty="0" err="1"/>
              <a:t>Cass</a:t>
            </a:r>
            <a:r>
              <a:rPr lang="fr-FR" dirty="0"/>
              <a:t>. soc., 9 avr. 1992, o </a:t>
            </a:r>
            <a:r>
              <a:rPr lang="fr-FR" dirty="0" smtClean="0"/>
              <a:t>91-40.838 </a:t>
            </a:r>
            <a:r>
              <a:rPr lang="fr-FR" dirty="0"/>
              <a:t>; </a:t>
            </a:r>
            <a:r>
              <a:rPr lang="fr-FR" dirty="0" err="1"/>
              <a:t>Cass</a:t>
            </a:r>
            <a:r>
              <a:rPr lang="fr-FR" dirty="0"/>
              <a:t>. soc., 12 févr. 2002, o 99-41.239).</a:t>
            </a:r>
          </a:p>
        </p:txBody>
      </p:sp>
    </p:spTree>
    <p:extLst>
      <p:ext uri="{BB962C8B-B14F-4D97-AF65-F5344CB8AC3E}">
        <p14:creationId xmlns:p14="http://schemas.microsoft.com/office/powerpoint/2010/main" val="1914744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smtClean="0"/>
              <a:t>A été </a:t>
            </a:r>
            <a:r>
              <a:rPr lang="fr-FR" dirty="0"/>
              <a:t>considéré comme abusif le licenciement d'un salarié dont le travail n'était </a:t>
            </a:r>
            <a:r>
              <a:rPr lang="fr-FR" dirty="0" smtClean="0"/>
              <a:t>pas chevé </a:t>
            </a:r>
            <a:r>
              <a:rPr lang="fr-FR" dirty="0"/>
              <a:t>et qui a été terminé par des travailleurs intérimaires (</a:t>
            </a:r>
            <a:r>
              <a:rPr lang="fr-FR" dirty="0" err="1"/>
              <a:t>Cass</a:t>
            </a:r>
            <a:r>
              <a:rPr lang="fr-FR" dirty="0"/>
              <a:t>. soc., 7 avr. 1998, o 95-44.568). </a:t>
            </a:r>
            <a:endParaRPr lang="fr-FR" dirty="0" smtClean="0"/>
          </a:p>
          <a:p>
            <a:r>
              <a:rPr lang="fr-FR" dirty="0" smtClean="0"/>
              <a:t>A </a:t>
            </a:r>
            <a:r>
              <a:rPr lang="fr-FR" dirty="0"/>
              <a:t>été considéré </a:t>
            </a:r>
            <a:r>
              <a:rPr lang="fr-FR" dirty="0" smtClean="0"/>
              <a:t>comme prématuré </a:t>
            </a:r>
            <a:r>
              <a:rPr lang="fr-FR" dirty="0"/>
              <a:t>le congédiement dès la fin du gros </a:t>
            </a:r>
            <a:r>
              <a:rPr lang="fr-FR" dirty="0" err="1"/>
              <a:t>oeuvre</a:t>
            </a:r>
            <a:r>
              <a:rPr lang="fr-FR" dirty="0"/>
              <a:t> d'un maçon engagé pour la durée des travaux de sa spécialité alors que les </a:t>
            </a:r>
            <a:r>
              <a:rPr lang="fr-FR" dirty="0" smtClean="0"/>
              <a:t>travaux de </a:t>
            </a:r>
            <a:r>
              <a:rPr lang="fr-FR" dirty="0"/>
              <a:t>finition entraient dans sa mission (CA Angers, 17 avr. 1986, SA </a:t>
            </a:r>
            <a:r>
              <a:rPr lang="fr-FR" dirty="0" err="1"/>
              <a:t>Fournigault</a:t>
            </a:r>
            <a:r>
              <a:rPr lang="fr-FR" dirty="0"/>
              <a:t> c/</a:t>
            </a:r>
            <a:r>
              <a:rPr lang="fr-FR" dirty="0" err="1"/>
              <a:t>Khabzi</a:t>
            </a:r>
            <a:r>
              <a:rPr lang="fr-FR" dirty="0"/>
              <a:t>).</a:t>
            </a:r>
          </a:p>
        </p:txBody>
      </p:sp>
    </p:spTree>
    <p:extLst>
      <p:ext uri="{BB962C8B-B14F-4D97-AF65-F5344CB8AC3E}">
        <p14:creationId xmlns:p14="http://schemas.microsoft.com/office/powerpoint/2010/main" val="14085532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i="1" dirty="0"/>
              <a:t>« La résiliation de </a:t>
            </a:r>
            <a:r>
              <a:rPr lang="fr-FR" i="1" dirty="0" smtClean="0"/>
              <a:t>la mission </a:t>
            </a:r>
            <a:r>
              <a:rPr lang="fr-FR" i="1" dirty="0"/>
              <a:t>confiée à l'employeur par son client, ne saurait constituer la fin de chantier permettant de justifier la rupture du contrat </a:t>
            </a:r>
            <a:r>
              <a:rPr lang="fr-FR" i="1" dirty="0" smtClean="0"/>
              <a:t>de travail </a:t>
            </a:r>
            <a:r>
              <a:rPr lang="fr-FR" dirty="0"/>
              <a:t>» (</a:t>
            </a:r>
            <a:r>
              <a:rPr lang="fr-FR" dirty="0" err="1"/>
              <a:t>Cass</a:t>
            </a:r>
            <a:r>
              <a:rPr lang="fr-FR" dirty="0"/>
              <a:t>. soc., 4 mai 2019, o 17-27.493</a:t>
            </a:r>
            <a:r>
              <a:rPr lang="fr-FR" dirty="0" smtClean="0"/>
              <a:t>).</a:t>
            </a:r>
          </a:p>
          <a:p>
            <a:endParaRPr lang="fr-FR" dirty="0"/>
          </a:p>
          <a:p>
            <a:r>
              <a:rPr lang="fr-FR" dirty="0" smtClean="0"/>
              <a:t>A </a:t>
            </a:r>
            <a:r>
              <a:rPr lang="fr-FR" dirty="0"/>
              <a:t>défaut de trouver une solution de reclassement, l'employeur aurait dû procéder à un licenciement </a:t>
            </a:r>
            <a:r>
              <a:rPr lang="fr-FR" dirty="0" smtClean="0"/>
              <a:t>pour motif </a:t>
            </a:r>
            <a:r>
              <a:rPr lang="fr-FR" dirty="0"/>
              <a:t>économique.</a:t>
            </a:r>
          </a:p>
        </p:txBody>
      </p:sp>
    </p:spTree>
    <p:extLst>
      <p:ext uri="{BB962C8B-B14F-4D97-AF65-F5344CB8AC3E}">
        <p14:creationId xmlns:p14="http://schemas.microsoft.com/office/powerpoint/2010/main" val="21836893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Procédure de licenciement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a:t>La rupture d'un contrat de chantier et d'opération obéit à toutes les règles de procédure du licenciement individuel pour motif personnel</a:t>
            </a:r>
            <a:r>
              <a:rPr lang="fr-FR" dirty="0" smtClean="0"/>
              <a:t>, et </a:t>
            </a:r>
            <a:r>
              <a:rPr lang="fr-FR" dirty="0"/>
              <a:t>ce même si plusieurs salariés sont licenciés pour la même raison dans la même période (</a:t>
            </a:r>
            <a:r>
              <a:rPr lang="fr-FR" dirty="0" err="1"/>
              <a:t>Cass</a:t>
            </a:r>
            <a:r>
              <a:rPr lang="fr-FR" dirty="0"/>
              <a:t>. soc., 4 oct. 1979, no 77-41.755).</a:t>
            </a:r>
          </a:p>
        </p:txBody>
      </p:sp>
    </p:spTree>
    <p:extLst>
      <p:ext uri="{BB962C8B-B14F-4D97-AF65-F5344CB8AC3E}">
        <p14:creationId xmlns:p14="http://schemas.microsoft.com/office/powerpoint/2010/main" val="18523568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Préavis et indemnité de licenciement</a:t>
            </a:r>
            <a:endParaRPr lang="fr-FR" sz="3200" dirty="0">
              <a:solidFill>
                <a:srgbClr val="C00000"/>
              </a:solidFill>
            </a:endParaRPr>
          </a:p>
        </p:txBody>
      </p:sp>
      <p:sp>
        <p:nvSpPr>
          <p:cNvPr id="3" name="Espace réservé du contenu 2"/>
          <p:cNvSpPr>
            <a:spLocks noGrp="1"/>
          </p:cNvSpPr>
          <p:nvPr>
            <p:ph sz="quarter" idx="1"/>
          </p:nvPr>
        </p:nvSpPr>
        <p:spPr/>
        <p:txBody>
          <a:bodyPr>
            <a:normAutofit/>
          </a:bodyPr>
          <a:lstStyle/>
          <a:p>
            <a:r>
              <a:rPr lang="fr-FR" dirty="0"/>
              <a:t>Le salarié licencié en raison de la fin du chantier ou de l'opération pour lesquels il a été recruté a droit au préavis légal ou </a:t>
            </a:r>
            <a:r>
              <a:rPr lang="fr-FR" dirty="0" smtClean="0"/>
              <a:t>conventionnel selon </a:t>
            </a:r>
            <a:r>
              <a:rPr lang="fr-FR" dirty="0"/>
              <a:t>son ancienneté.</a:t>
            </a:r>
          </a:p>
          <a:p>
            <a:r>
              <a:rPr lang="fr-FR" dirty="0"/>
              <a:t>I</a:t>
            </a:r>
            <a:r>
              <a:rPr lang="fr-FR" dirty="0" smtClean="0"/>
              <a:t>l </a:t>
            </a:r>
            <a:r>
              <a:rPr lang="fr-FR" dirty="0"/>
              <a:t>doit percevoir la même indemnité de licenciement que celle qui lui serait due pour la rupture d'un contrat à durée </a:t>
            </a:r>
            <a:r>
              <a:rPr lang="fr-FR" dirty="0" smtClean="0"/>
              <a:t>indéterminée de </a:t>
            </a:r>
            <a:r>
              <a:rPr lang="fr-FR" dirty="0"/>
              <a:t>droit commun, à moins que la convention de branche étendue ou un accord d'entreprise plus favorable ne lui attribue une </a:t>
            </a:r>
            <a:r>
              <a:rPr lang="fr-FR" dirty="0" smtClean="0"/>
              <a:t>indemnité plus </a:t>
            </a:r>
            <a:r>
              <a:rPr lang="fr-FR" dirty="0"/>
              <a:t>avantageuse.</a:t>
            </a:r>
          </a:p>
        </p:txBody>
      </p:sp>
    </p:spTree>
    <p:extLst>
      <p:ext uri="{BB962C8B-B14F-4D97-AF65-F5344CB8AC3E}">
        <p14:creationId xmlns:p14="http://schemas.microsoft.com/office/powerpoint/2010/main" val="36344150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Possibilité de prévoir une priorité de réembauche</a:t>
            </a:r>
            <a:endParaRPr lang="fr-FR" sz="3200" dirty="0">
              <a:solidFill>
                <a:srgbClr val="C00000"/>
              </a:solidFill>
            </a:endParaRPr>
          </a:p>
        </p:txBody>
      </p:sp>
      <p:sp>
        <p:nvSpPr>
          <p:cNvPr id="3" name="Espace réservé du contenu 2"/>
          <p:cNvSpPr>
            <a:spLocks noGrp="1"/>
          </p:cNvSpPr>
          <p:nvPr>
            <p:ph sz="quarter" idx="1"/>
          </p:nvPr>
        </p:nvSpPr>
        <p:spPr/>
        <p:txBody>
          <a:bodyPr/>
          <a:lstStyle/>
          <a:p>
            <a:r>
              <a:rPr lang="fr-FR" dirty="0"/>
              <a:t/>
            </a:r>
            <a:br>
              <a:rPr lang="fr-FR" dirty="0"/>
            </a:br>
            <a:r>
              <a:rPr lang="fr-FR" dirty="0"/>
              <a:t>Si la convention ou l’accord collectif de branche étendu le prévoit, le salarié licencié à l’issue d’un contrat de chantier ou d’opération peut bénéficier d’une priorité de réembauche en contrat à durée indéterminée dans le délai et selon les modalités fixés par la convention ou l’accord.</a:t>
            </a:r>
            <a:br>
              <a:rPr lang="fr-FR" dirty="0"/>
            </a:br>
            <a:r>
              <a:rPr lang="fr-FR" dirty="0"/>
              <a:t>Cette disposition est issue de la loi du 29 mars 2018 citée en référence, en vigueur depuis le 1</a:t>
            </a:r>
            <a:r>
              <a:rPr lang="fr-FR" baseline="30000" dirty="0"/>
              <a:t>er</a:t>
            </a:r>
            <a:r>
              <a:rPr lang="fr-FR" dirty="0"/>
              <a:t> avril 2018.</a:t>
            </a:r>
          </a:p>
        </p:txBody>
      </p:sp>
    </p:spTree>
    <p:extLst>
      <p:ext uri="{BB962C8B-B14F-4D97-AF65-F5344CB8AC3E}">
        <p14:creationId xmlns:p14="http://schemas.microsoft.com/office/powerpoint/2010/main" val="13198352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83568" y="2132856"/>
            <a:ext cx="8003232" cy="3886944"/>
          </a:xfrm>
        </p:spPr>
        <p:txBody>
          <a:bodyPr/>
          <a:lstStyle/>
          <a:p>
            <a:r>
              <a:rPr lang="fr-FR" dirty="0"/>
              <a:t>Ordonnance n° 2017-1387 du 22 septembre 2017 (JO du 23</a:t>
            </a:r>
            <a:r>
              <a:rPr lang="fr-FR" dirty="0" smtClean="0"/>
              <a:t>)</a:t>
            </a:r>
          </a:p>
          <a:p>
            <a:endParaRPr lang="fr-FR" dirty="0"/>
          </a:p>
          <a:p>
            <a:r>
              <a:rPr lang="fr-FR" dirty="0"/>
              <a:t>Articles L. 1223-8 à L. 1223-9, L. 1236-8 et L. 1236-9 du Code du </a:t>
            </a:r>
            <a:r>
              <a:rPr lang="fr-FR" dirty="0" smtClean="0"/>
              <a:t>travail</a:t>
            </a:r>
          </a:p>
          <a:p>
            <a:endParaRPr lang="fr-FR" dirty="0"/>
          </a:p>
          <a:p>
            <a:r>
              <a:rPr lang="fr-FR" dirty="0"/>
              <a:t>Loi n° 2018-217 du 29 mars 2018 (JO du 31 mars)</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lstStyle/>
          <a:p>
            <a:endParaRPr lang="fr-FR" sz="6000" dirty="0" smtClean="0"/>
          </a:p>
          <a:p>
            <a:pPr marL="0" indent="0" algn="ctr">
              <a:buNone/>
            </a:pPr>
            <a:r>
              <a:rPr lang="fr-FR" sz="6000" dirty="0" smtClean="0"/>
              <a:t>cdd</a:t>
            </a:r>
            <a:endParaRPr lang="fr-FR" sz="6000" dirty="0"/>
          </a:p>
          <a:p>
            <a:endParaRPr lang="fr-FR" dirty="0"/>
          </a:p>
        </p:txBody>
      </p:sp>
    </p:spTree>
    <p:extLst>
      <p:ext uri="{BB962C8B-B14F-4D97-AF65-F5344CB8AC3E}">
        <p14:creationId xmlns:p14="http://schemas.microsoft.com/office/powerpoint/2010/main" val="8330378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t>Contrat à durée déterminée, contrat d'exception</a:t>
            </a:r>
            <a:endParaRPr lang="fr-FR" sz="2800" dirty="0"/>
          </a:p>
        </p:txBody>
      </p:sp>
      <p:sp>
        <p:nvSpPr>
          <p:cNvPr id="3" name="Espace réservé du contenu 2"/>
          <p:cNvSpPr>
            <a:spLocks noGrp="1"/>
          </p:cNvSpPr>
          <p:nvPr>
            <p:ph sz="quarter" idx="1"/>
          </p:nvPr>
        </p:nvSpPr>
        <p:spPr>
          <a:xfrm>
            <a:off x="395536" y="1447800"/>
            <a:ext cx="8291264" cy="4572000"/>
          </a:xfrm>
        </p:spPr>
        <p:txBody>
          <a:bodyPr>
            <a:normAutofit fontScale="70000" lnSpcReduction="20000"/>
          </a:bodyPr>
          <a:lstStyle/>
          <a:p>
            <a:r>
              <a:rPr lang="fr-FR" dirty="0"/>
              <a:t>C'est en 1982 (Ord. no 82‐130, 5 févr. 1982, JO 6 févr.) que le caractère exceptionnel du contrat à durée déterminée a été pour la première fois </a:t>
            </a:r>
            <a:r>
              <a:rPr lang="fr-FR" dirty="0" smtClean="0"/>
              <a:t>consacré par </a:t>
            </a:r>
            <a:r>
              <a:rPr lang="fr-FR" dirty="0"/>
              <a:t>le législateur. Il a été depuis réaffirmé par les partenaires sociaux dans l'accord national interprofessionnel relatif à la modernisation du marché </a:t>
            </a:r>
            <a:r>
              <a:rPr lang="fr-FR" dirty="0" smtClean="0"/>
              <a:t>du travail </a:t>
            </a:r>
            <a:r>
              <a:rPr lang="fr-FR" dirty="0"/>
              <a:t>qui fait du CDI la « </a:t>
            </a:r>
            <a:r>
              <a:rPr lang="fr-FR" i="1" dirty="0"/>
              <a:t>forme normale et générale du contrat de travail </a:t>
            </a:r>
            <a:r>
              <a:rPr lang="fr-FR" dirty="0"/>
              <a:t>» (ANI, 11 janv. 2008).</a:t>
            </a:r>
          </a:p>
          <a:p>
            <a:r>
              <a:rPr lang="fr-FR" dirty="0"/>
              <a:t>Ce caractère d'exception résulte actuellement de trois articles du Code du travail :</a:t>
            </a:r>
          </a:p>
          <a:p>
            <a:r>
              <a:rPr lang="fr-FR" dirty="0"/>
              <a:t>l'article L. 1221‐2 du Code du travail, aux termes duquel toute embauche réalisée pour faire face à l'activité normale et permanente </a:t>
            </a:r>
            <a:r>
              <a:rPr lang="fr-FR" dirty="0" smtClean="0"/>
              <a:t>de l'entreprise </a:t>
            </a:r>
            <a:r>
              <a:rPr lang="fr-FR" dirty="0"/>
              <a:t>doit s'effectuer, sauf exception, dans le cadre d'un contrat à durée indéterminée ;</a:t>
            </a:r>
          </a:p>
          <a:p>
            <a:r>
              <a:rPr lang="fr-FR" dirty="0"/>
              <a:t>l'article L. 1242‐1 du Code du travail qui précise que le contrat à durée déterminée ne peut avoir, ni pour objet, ni pour effet de </a:t>
            </a:r>
            <a:r>
              <a:rPr lang="fr-FR" dirty="0" smtClean="0"/>
              <a:t>pourvoir durablement </a:t>
            </a:r>
            <a:r>
              <a:rPr lang="fr-FR" dirty="0"/>
              <a:t>un emploi lié à l'activité normale et permanente de l'entreprise, quel que soit son motif ;</a:t>
            </a:r>
          </a:p>
          <a:p>
            <a:r>
              <a:rPr lang="fr-FR" dirty="0"/>
              <a:t>l'article L. 1242‐2 du Code du travail selon lequel le CDD ne peut être conclu que pour l'exécution d'une tâche précise et temporaire</a:t>
            </a:r>
          </a:p>
        </p:txBody>
      </p:sp>
    </p:spTree>
    <p:extLst>
      <p:ext uri="{BB962C8B-B14F-4D97-AF65-F5344CB8AC3E}">
        <p14:creationId xmlns:p14="http://schemas.microsoft.com/office/powerpoint/2010/main" val="19641698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la conclusion d’un contrat à durée déterminée (CDD) n’est possible que pour l’exécution d’une tâche précise et temporaire et seulement dans les cas énumérés par la loi. Il doit obligatoirement faire l’objet d’un écrit.</a:t>
            </a:r>
            <a:br>
              <a:rPr lang="fr-FR" dirty="0"/>
            </a:br>
            <a:r>
              <a:rPr lang="fr-FR" dirty="0"/>
              <a:t>Quel que soit le motif pour lequel il est conclu, un tel contrat ne peut avoir ni pour objet, ni pour effet, de pourvoir durablement un emploi lié à l’activité normale et permanente de l’entreprise. Conclu en dehors du cadre légal, il peut être considéré comme un contrat à durée indéterminée.</a:t>
            </a:r>
          </a:p>
        </p:txBody>
      </p:sp>
    </p:spTree>
    <p:extLst>
      <p:ext uri="{BB962C8B-B14F-4D97-AF65-F5344CB8AC3E}">
        <p14:creationId xmlns:p14="http://schemas.microsoft.com/office/powerpoint/2010/main" val="1526128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1113</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Le contrat est formé par la rencontre d'une offre et d'une acceptation par lesquelles les parties manifestent leur volonté de s'engager.</a:t>
            </a:r>
          </a:p>
          <a:p>
            <a:r>
              <a:rPr lang="fr-FR" dirty="0"/>
              <a:t>Cette volonté peut résulter d'une déclaration ou d'un comportement non équivoque de son auteur.</a:t>
            </a:r>
          </a:p>
          <a:p>
            <a:endParaRPr lang="fr-FR" dirty="0"/>
          </a:p>
        </p:txBody>
      </p:sp>
    </p:spTree>
    <p:extLst>
      <p:ext uri="{BB962C8B-B14F-4D97-AF65-F5344CB8AC3E}">
        <p14:creationId xmlns:p14="http://schemas.microsoft.com/office/powerpoint/2010/main" val="2986038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Dans quels cas peut-on embaucher sous contrat à durée déterminée </a:t>
            </a:r>
            <a:r>
              <a:rPr lang="fr-FR" sz="3200" b="1" dirty="0" smtClean="0">
                <a:solidFill>
                  <a:srgbClr val="C00000"/>
                </a:solidFill>
              </a:rPr>
              <a:t>?</a:t>
            </a:r>
            <a:endParaRPr lang="fr-FR" sz="3200" b="1" dirty="0">
              <a:solidFill>
                <a:srgbClr val="C00000"/>
              </a:solidFill>
            </a:endParaRPr>
          </a:p>
        </p:txBody>
      </p:sp>
      <p:sp>
        <p:nvSpPr>
          <p:cNvPr id="3" name="Espace réservé du contenu 2"/>
          <p:cNvSpPr>
            <a:spLocks noGrp="1"/>
          </p:cNvSpPr>
          <p:nvPr>
            <p:ph sz="quarter" idx="1"/>
          </p:nvPr>
        </p:nvSpPr>
        <p:spPr/>
        <p:txBody>
          <a:bodyPr/>
          <a:lstStyle/>
          <a:p>
            <a:r>
              <a:rPr lang="fr-FR" dirty="0" smtClean="0"/>
              <a:t>Il convient de se référer à l’article (ci-après reproduit)</a:t>
            </a:r>
          </a:p>
          <a:p>
            <a:r>
              <a:rPr lang="fr-FR" dirty="0" smtClean="0"/>
              <a:t>Exemple: </a:t>
            </a:r>
            <a:r>
              <a:rPr lang="fr-FR" dirty="0" smtClean="0"/>
              <a:t>Remplacement </a:t>
            </a:r>
            <a:r>
              <a:rPr lang="fr-FR" dirty="0"/>
              <a:t>d’un salarié </a:t>
            </a:r>
            <a:r>
              <a:rPr lang="fr-FR" dirty="0" smtClean="0"/>
              <a:t>absent, remplacement </a:t>
            </a:r>
            <a:r>
              <a:rPr lang="fr-FR" dirty="0"/>
              <a:t>d’un salarié passé provisoirement à temps partiel (congé parental d’éducation, temps partiel pour création ou reprise d’entreprise</a:t>
            </a:r>
            <a:r>
              <a:rPr lang="fr-FR" dirty="0" smtClean="0"/>
              <a:t>…), surcroit d’activité:……</a:t>
            </a:r>
            <a:endParaRPr lang="fr-FR" dirty="0"/>
          </a:p>
        </p:txBody>
      </p:sp>
    </p:spTree>
    <p:extLst>
      <p:ext uri="{BB962C8B-B14F-4D97-AF65-F5344CB8AC3E}">
        <p14:creationId xmlns:p14="http://schemas.microsoft.com/office/powerpoint/2010/main" val="10137883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85000" lnSpcReduction="20000"/>
          </a:bodyPr>
          <a:lstStyle/>
          <a:p>
            <a:r>
              <a:rPr lang="fr-FR" dirty="0" smtClean="0"/>
              <a:t>Sous </a:t>
            </a:r>
            <a:r>
              <a:rPr lang="fr-FR" dirty="0"/>
              <a:t>réserve des dispositions de l'article L. 1242-3, un contrat de travail à durée déterminée ne peut être conclu que pour l'exécution d'une tâche précise et temporaire, et seulement dans les cas suivants :</a:t>
            </a:r>
          </a:p>
          <a:p>
            <a:r>
              <a:rPr lang="fr-FR" dirty="0"/>
              <a:t>1° Remplacement d'un salarié en cas :</a:t>
            </a:r>
          </a:p>
          <a:p>
            <a:r>
              <a:rPr lang="fr-FR" dirty="0"/>
              <a:t>a) D'absence ;</a:t>
            </a:r>
          </a:p>
          <a:p>
            <a:r>
              <a:rPr lang="fr-FR" dirty="0"/>
              <a:t>b) De passage provisoire à temps partiel, conclu par avenant à son contrat de travail ou par échange écrit entre ce salarié et son employeur ;</a:t>
            </a:r>
          </a:p>
          <a:p>
            <a:r>
              <a:rPr lang="fr-FR" dirty="0"/>
              <a:t>c) De suspension de son contrat de travail ;</a:t>
            </a:r>
          </a:p>
          <a:p>
            <a:r>
              <a:rPr lang="fr-FR" dirty="0"/>
              <a:t>d) De départ définitif précédant la suppression de son poste de travail après consultation du comité social et économique, s'il existe ;</a:t>
            </a:r>
          </a:p>
          <a:p>
            <a:r>
              <a:rPr lang="fr-FR" dirty="0"/>
              <a:t>e) D'attente de l'entrée en service effective du salarié recruté par contrat à durée indéterminée appelé à le remplacer ;</a:t>
            </a:r>
          </a:p>
          <a:p>
            <a:r>
              <a:rPr lang="fr-FR" dirty="0" smtClean="0"/>
              <a:t>;</a:t>
            </a:r>
            <a:endParaRPr lang="fr-FR" dirty="0" smtClean="0"/>
          </a:p>
          <a:p>
            <a:r>
              <a:rPr lang="fr-FR" dirty="0" smtClean="0"/>
              <a:t>… / …</a:t>
            </a:r>
            <a:endParaRPr lang="fr-FR" dirty="0"/>
          </a:p>
        </p:txBody>
      </p:sp>
    </p:spTree>
    <p:extLst>
      <p:ext uri="{BB962C8B-B14F-4D97-AF65-F5344CB8AC3E}">
        <p14:creationId xmlns:p14="http://schemas.microsoft.com/office/powerpoint/2010/main" val="30137730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95536" y="1052736"/>
            <a:ext cx="8291264" cy="5544616"/>
          </a:xfrm>
        </p:spPr>
        <p:txBody>
          <a:bodyPr>
            <a:normAutofit fontScale="92500"/>
          </a:bodyPr>
          <a:lstStyle/>
          <a:p>
            <a:r>
              <a:rPr lang="fr-FR" dirty="0" smtClean="0"/>
              <a:t>2</a:t>
            </a:r>
            <a:r>
              <a:rPr lang="fr-FR" dirty="0"/>
              <a:t>° Accroissement temporaire de l'activité de l'entreprise ;</a:t>
            </a:r>
          </a:p>
          <a:p>
            <a:r>
              <a:rPr lang="fr-FR" dirty="0"/>
              <a:t>3° Emplois à caractère saisonnier, dont les tâches sont appelées à se répéter chaque année selon une périodicité à peu près fixe, en fonction du rythme des saisons ou des modes de vie collectifs ou emplois pour lesquels, dans certains secteurs d'activité définis par décret ou par convention ou accord collectif de travail étendu, il est d'usage constant de ne pas recourir au contrat de travail à durée indéterminée en raison de la nature de l'activité exercée et du caractère par nature temporaire de ces emplois. Lorsque la durée du contrat de travail est inférieure à un mois, un seul bulletin de paie est émis par l'employeur </a:t>
            </a:r>
            <a:r>
              <a:rPr lang="fr-FR" dirty="0" smtClean="0"/>
              <a:t>;</a:t>
            </a:r>
          </a:p>
          <a:p>
            <a:r>
              <a:rPr lang="fr-FR" dirty="0" smtClean="0"/>
              <a:t>… / …</a:t>
            </a:r>
            <a:endParaRPr lang="fr-FR" dirty="0"/>
          </a:p>
        </p:txBody>
      </p:sp>
    </p:spTree>
    <p:extLst>
      <p:ext uri="{BB962C8B-B14F-4D97-AF65-F5344CB8AC3E}">
        <p14:creationId xmlns:p14="http://schemas.microsoft.com/office/powerpoint/2010/main" val="16795793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smtClean="0"/>
              <a:t>4</a:t>
            </a:r>
            <a:r>
              <a:rPr lang="fr-FR" dirty="0"/>
              <a:t>°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 ;</a:t>
            </a:r>
          </a:p>
          <a:p>
            <a:r>
              <a:rPr lang="fr-FR" dirty="0"/>
              <a:t>5° Remplacement du chef d'une exploitation agricole ou d'une entreprise mentionnée aux 1° à 4° de </a:t>
            </a:r>
            <a:r>
              <a:rPr lang="fr-FR" u="sng" dirty="0">
                <a:hlinkClick r:id="rId2"/>
              </a:rPr>
              <a:t>l'article L. 722-1 du code rural et de la pêche maritime</a:t>
            </a:r>
            <a:r>
              <a:rPr lang="fr-FR" dirty="0"/>
              <a:t>, d'un aide familial, d'un associé d'exploitation, ou de leur conjoint mentionné à </a:t>
            </a:r>
            <a:r>
              <a:rPr lang="fr-FR" u="sng" dirty="0">
                <a:hlinkClick r:id="rId3"/>
              </a:rPr>
              <a:t>l'article L. 722-10</a:t>
            </a:r>
            <a:r>
              <a:rPr lang="fr-FR" dirty="0"/>
              <a:t> du même code dès lors qu'il participe effectivement à l'activité de l'exploitation agricole ou de l'entreprise </a:t>
            </a:r>
            <a:r>
              <a:rPr lang="fr-FR" dirty="0" smtClean="0"/>
              <a:t>;</a:t>
            </a:r>
            <a:endParaRPr lang="fr-FR" dirty="0"/>
          </a:p>
        </p:txBody>
      </p:sp>
    </p:spTree>
    <p:extLst>
      <p:ext uri="{BB962C8B-B14F-4D97-AF65-F5344CB8AC3E}">
        <p14:creationId xmlns:p14="http://schemas.microsoft.com/office/powerpoint/2010/main" val="19486896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b="1" dirty="0">
                <a:solidFill>
                  <a:srgbClr val="C00000"/>
                </a:solidFill>
              </a:rPr>
              <a:t>Article L1242-2 </a:t>
            </a:r>
            <a:endParaRPr lang="fr-FR" sz="3200"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77500" lnSpcReduction="20000"/>
          </a:bodyPr>
          <a:lstStyle/>
          <a:p>
            <a:r>
              <a:rPr lang="fr-FR" dirty="0" smtClean="0"/>
              <a:t>6</a:t>
            </a:r>
            <a:r>
              <a:rPr lang="fr-FR" dirty="0"/>
              <a:t>° Recrutement d'ingénieurs et de cadres, au sens des conventions collectives, en vue de la réalisation d'un objet défini lorsqu'un accord de branche étendu ou, à défaut, un accord d'entreprise le prévoit et qu'il définit :</a:t>
            </a:r>
          </a:p>
          <a:p>
            <a:r>
              <a:rPr lang="fr-FR" dirty="0"/>
              <a:t>a) Les nécessités économiques auxquelles ces contrats sont susceptibles d'apporter une réponse adaptée ;</a:t>
            </a:r>
          </a:p>
          <a:p>
            <a:r>
              <a:rPr lang="fr-FR" dirty="0"/>
              <a:t>b) Les conditions dans lesquelles les salariés sous contrat à durée déterminée à objet défini bénéficient de garanties relatives à l'aide au reclassement, à la validation des acquis de l'expérience, à la priorité de réembauche et à l'accès à la formation professionnelle continue et peuvent, au cours du délai de prévenance, mobiliser les moyens disponibles pour organiser la suite de leur parcours professionnel ;</a:t>
            </a:r>
          </a:p>
          <a:p>
            <a:r>
              <a:rPr lang="fr-FR" dirty="0"/>
              <a:t>c) Les conditions dans lesquelles les salariés sous contrat à durée déterminée à objet défini ont priorité d'accès aux emplois en contrat à durée indéterminée dans l'entreprise.</a:t>
            </a:r>
          </a:p>
          <a:p>
            <a:endParaRPr lang="fr-FR" dirty="0"/>
          </a:p>
        </p:txBody>
      </p:sp>
    </p:spTree>
    <p:extLst>
      <p:ext uri="{BB962C8B-B14F-4D97-AF65-F5344CB8AC3E}">
        <p14:creationId xmlns:p14="http://schemas.microsoft.com/office/powerpoint/2010/main" val="27732557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a:solidFill>
                  <a:srgbClr val="C00000"/>
                </a:solidFill>
              </a:rPr>
              <a:t>Remplacement d’un salarié </a:t>
            </a:r>
            <a:r>
              <a:rPr lang="fr-FR" sz="3200" b="1" dirty="0" smtClean="0">
                <a:solidFill>
                  <a:srgbClr val="C00000"/>
                </a:solidFill>
              </a:rPr>
              <a:t>absent</a:t>
            </a:r>
            <a:endParaRPr lang="fr-FR" sz="3200" dirty="0">
              <a:solidFill>
                <a:srgbClr val="C00000"/>
              </a:solidFill>
            </a:endParaRPr>
          </a:p>
        </p:txBody>
      </p:sp>
      <p:sp>
        <p:nvSpPr>
          <p:cNvPr id="3" name="Espace réservé du contenu 2"/>
          <p:cNvSpPr>
            <a:spLocks noGrp="1"/>
          </p:cNvSpPr>
          <p:nvPr>
            <p:ph sz="quarter" idx="1"/>
          </p:nvPr>
        </p:nvSpPr>
        <p:spPr/>
        <p:txBody>
          <a:bodyPr>
            <a:normAutofit fontScale="70000" lnSpcReduction="20000"/>
          </a:bodyPr>
          <a:lstStyle/>
          <a:p>
            <a:r>
              <a:rPr lang="fr-FR" dirty="0" smtClean="0"/>
              <a:t>Un </a:t>
            </a:r>
            <a:r>
              <a:rPr lang="fr-FR" dirty="0"/>
              <a:t>salarié embauché en contrat à durée déterminée peut remplacer tout salarié absent de l’entreprise quel que soit le motif de l’absence (maladie, congés, etc.), sauf s’il s’agit d’une grève.</a:t>
            </a:r>
          </a:p>
          <a:p>
            <a:r>
              <a:rPr lang="fr-FR" dirty="0"/>
              <a:t>Dans ce cas, comme l’a rappelé la Cour de cassation dans un </a:t>
            </a:r>
            <a:r>
              <a:rPr lang="fr-FR" dirty="0">
                <a:hlinkClick r:id="rId2" tooltip="arrêt du 11 juillet 2012 (nouvelle fenêtre)"/>
              </a:rPr>
              <a:t>arrêt du 11 juillet 2012</a:t>
            </a:r>
            <a:r>
              <a:rPr lang="fr-FR" dirty="0"/>
              <a:t> un contrat à durée déterminée ne peut être conclu pour le remplacement de plusieurs salariés</a:t>
            </a:r>
          </a:p>
          <a:p>
            <a:r>
              <a:rPr lang="fr-FR" dirty="0"/>
              <a:t>Le CDD peut également permettre :</a:t>
            </a:r>
          </a:p>
          <a:p>
            <a:r>
              <a:rPr lang="fr-FR" dirty="0"/>
              <a:t>le remplacement temporaire d’un chef d’exploitation agricole, d’un aide familial, d’un associé d’exploitation ou de leur conjoint dès lors qu’il participe effectivement à l’activité de l’entreprise ou de l’exploitation agricole ;</a:t>
            </a:r>
          </a:p>
          <a:p>
            <a:r>
              <a:rPr lang="fr-FR" dirty="0"/>
              <a:t>le remplacement d’un chef d’entreprise artisanale, industrielle ou commerciale, d’une personne exerçant une profession libérale, de son conjoint participant effectivement à l’activité de l’entreprise à titre professionnel et habituel ou d’un associé non salarié d’une société civile professionnelle, d’une société civile de moyens, d’une société d’exercice libéral ou de toute autre personne morale exerçant une profession libérale.</a:t>
            </a:r>
          </a:p>
          <a:p>
            <a:endParaRPr lang="fr-FR" dirty="0"/>
          </a:p>
        </p:txBody>
      </p:sp>
    </p:spTree>
    <p:extLst>
      <p:ext uri="{BB962C8B-B14F-4D97-AF65-F5344CB8AC3E}">
        <p14:creationId xmlns:p14="http://schemas.microsoft.com/office/powerpoint/2010/main" val="17713636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Remplacement d’un salarié passé provisoirement à temps partiel (congé parental d’éducation, temps partiel pour création ou reprise d’entreprise…)</a:t>
            </a:r>
            <a:endParaRPr lang="fr-FR" dirty="0"/>
          </a:p>
          <a:p>
            <a:r>
              <a:rPr lang="fr-FR" dirty="0"/>
              <a:t>Le passage à temps partiel doit avoir fait l’objet d’un avenant au contrat de travail ou d’un échange écrit entre le salarié et l’employeur.</a:t>
            </a:r>
          </a:p>
          <a:p>
            <a:endParaRPr lang="fr-FR" dirty="0"/>
          </a:p>
        </p:txBody>
      </p:sp>
    </p:spTree>
    <p:extLst>
      <p:ext uri="{BB962C8B-B14F-4D97-AF65-F5344CB8AC3E}">
        <p14:creationId xmlns:p14="http://schemas.microsoft.com/office/powerpoint/2010/main" val="31298737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prise de fonction d’un nouveau salarié</a:t>
            </a:r>
            <a:endParaRPr lang="fr-FR" dirty="0"/>
          </a:p>
          <a:p>
            <a:r>
              <a:rPr lang="fr-FR" dirty="0"/>
              <a:t>Un salarié sous contrat à durée déterminée peut remplacer un salarié ayant définitivement quitté l’entreprise ou ayant été muté définitivement à l’intérieur de celle-ci dans l’attente de l’entrée en fonction de son remplaçant embauché en contrat à durée indéterminée.</a:t>
            </a:r>
          </a:p>
          <a:p>
            <a:endParaRPr lang="fr-FR" dirty="0"/>
          </a:p>
        </p:txBody>
      </p:sp>
    </p:spTree>
    <p:extLst>
      <p:ext uri="{BB962C8B-B14F-4D97-AF65-F5344CB8AC3E}">
        <p14:creationId xmlns:p14="http://schemas.microsoft.com/office/powerpoint/2010/main" val="39792349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Attente de la suppression définitive du poste du salarié ayant quitté définitivement l’entreprise</a:t>
            </a:r>
            <a:endParaRPr lang="fr-FR" dirty="0"/>
          </a:p>
        </p:txBody>
      </p:sp>
    </p:spTree>
    <p:extLst>
      <p:ext uri="{BB962C8B-B14F-4D97-AF65-F5344CB8AC3E}">
        <p14:creationId xmlns:p14="http://schemas.microsoft.com/office/powerpoint/2010/main" val="4389084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Accroissement temporaire de l’activité de l’entreprise</a:t>
            </a:r>
            <a:r>
              <a:rPr lang="fr-FR" dirty="0"/>
              <a:t/>
            </a:r>
            <a:br>
              <a:rPr lang="fr-FR" dirty="0"/>
            </a:br>
            <a:r>
              <a:rPr lang="fr-FR" dirty="0"/>
              <a:t>Toutefois un CDD ne peut, en principe, être conclu pour ce motif dans un établissement ayant procédé à un licenciement économique pendant un délai de 6 mois pour les postes concernés par ce licenciement.</a:t>
            </a:r>
          </a:p>
        </p:txBody>
      </p:sp>
    </p:spTree>
    <p:extLst>
      <p:ext uri="{BB962C8B-B14F-4D97-AF65-F5344CB8AC3E}">
        <p14:creationId xmlns:p14="http://schemas.microsoft.com/office/powerpoint/2010/main" val="3975108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1121</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Le contrat est conclu dès que l'acceptation parvient à l'offrant. Il est réputé l'être au lieu où l'acceptation est parvenue.</a:t>
            </a:r>
          </a:p>
          <a:p>
            <a:endParaRPr lang="fr-FR" dirty="0"/>
          </a:p>
        </p:txBody>
      </p:sp>
    </p:spTree>
    <p:extLst>
      <p:ext uri="{BB962C8B-B14F-4D97-AF65-F5344CB8AC3E}">
        <p14:creationId xmlns:p14="http://schemas.microsoft.com/office/powerpoint/2010/main" val="195332093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Emplois à caractère saisonnier</a:t>
            </a:r>
            <a:r>
              <a:rPr lang="fr-FR" dirty="0"/>
              <a:t/>
            </a:r>
            <a:br>
              <a:rPr lang="fr-FR" dirty="0"/>
            </a:br>
            <a:r>
              <a:rPr lang="fr-FR" dirty="0"/>
              <a:t>Le recours au CDD est possible pour des emplois à caractère saisonnier, dont les tâches sont appelées à se répéter chaque année selon une périodicité à peu près fixe, en fonction du rythme des saisons ou des modes de vie collectifs. Sont notamment concernés le secteur agricole, les industries agroalimentaires et le tourisme.</a:t>
            </a:r>
            <a:br>
              <a:rPr lang="fr-FR" dirty="0"/>
            </a:br>
            <a:r>
              <a:rPr lang="fr-FR" dirty="0"/>
              <a:t>Le contrat de travail à caractère saisonnier peut comporter une clause de reconduction pour la saison suivante.</a:t>
            </a:r>
          </a:p>
        </p:txBody>
      </p:sp>
    </p:spTree>
    <p:extLst>
      <p:ext uri="{BB962C8B-B14F-4D97-AF65-F5344CB8AC3E}">
        <p14:creationId xmlns:p14="http://schemas.microsoft.com/office/powerpoint/2010/main" val="16888117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Recrutement d’ingénieurs et de cadres</a:t>
            </a:r>
            <a:r>
              <a:rPr lang="fr-FR" dirty="0"/>
              <a:t/>
            </a:r>
            <a:br>
              <a:rPr lang="fr-FR" dirty="0"/>
            </a:br>
            <a:r>
              <a:rPr lang="fr-FR" dirty="0"/>
              <a:t>Un contrat de travail à durée déterminée peut être conclu pour le recrutement d’ingénieurs et de cadres, au sens des conventions collectives, en vue de la réalisation d’un objet défini lorsqu’un accord de branche étendu ou, à défaut, un accord d’entreprise le prévoit. Ce contrat est conclu pour une durée minimale de dix-huit mois et une durée maximale de trente six mois. Il ne peut pas être renouvelé.</a:t>
            </a:r>
            <a:br>
              <a:rPr lang="fr-FR" dirty="0"/>
            </a:br>
            <a:r>
              <a:rPr lang="fr-FR" dirty="0"/>
              <a:t>Ce dispositif (« CDD à objet défini ») est, sauf précisions contraires, soumis aux dispositions présentées ici, et fait l’objet d’une </a:t>
            </a:r>
            <a:r>
              <a:rPr lang="fr-FR" dirty="0">
                <a:hlinkClick r:id="rId2"/>
              </a:rPr>
              <a:t>fiche spécifique </a:t>
            </a:r>
            <a:r>
              <a:rPr lang="fr-FR" dirty="0" smtClean="0">
                <a:hlinkClick r:id="rId2"/>
              </a:rPr>
              <a:t>du ministère du travail.</a:t>
            </a:r>
            <a:endParaRPr lang="fr-FR" dirty="0"/>
          </a:p>
        </p:txBody>
      </p:sp>
    </p:spTree>
    <p:extLst>
      <p:ext uri="{BB962C8B-B14F-4D97-AF65-F5344CB8AC3E}">
        <p14:creationId xmlns:p14="http://schemas.microsoft.com/office/powerpoint/2010/main" val="20727871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17793437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Cas particuliers</a:t>
            </a:r>
            <a:r>
              <a:rPr lang="fr-FR" dirty="0"/>
              <a:t/>
            </a:r>
            <a:br>
              <a:rPr lang="fr-FR" dirty="0"/>
            </a:br>
            <a:r>
              <a:rPr lang="fr-FR" dirty="0"/>
              <a:t>Peuvent motiver la conclusion de contrats à durée déterminée des travaux urgents dont l’exécution immédiate est nécessaire pour prévenir des accidents imminents, organiser des mesures de sauvetage ou réparer les insuffisances du matériel, des installations ou des bâtiments de l’entreprise présentant un danger pour les personnes. En revanche, sous réserve des dérogations prévues par les articles D. 4154-2 à D. 4154-6, il est interdit d’employer un salarié en CDD pour effectuer des travaux dangereux (exposition à certains agents nocifs) dont la liste est donnée par l’article </a:t>
            </a:r>
            <a:r>
              <a:rPr lang="fr-FR" dirty="0">
                <a:hlinkClick r:id="rId2" tooltip="D. 4154-1 du Code du travail (nouvelle fenêtre)"/>
              </a:rPr>
              <a:t>D. 4154-1 du Code du travail</a:t>
            </a:r>
            <a:endParaRPr lang="fr-FR" dirty="0"/>
          </a:p>
        </p:txBody>
      </p:sp>
    </p:spTree>
    <p:extLst>
      <p:ext uri="{BB962C8B-B14F-4D97-AF65-F5344CB8AC3E}">
        <p14:creationId xmlns:p14="http://schemas.microsoft.com/office/powerpoint/2010/main" val="11634851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dans les conditions fixées par les articles L. 718-4 à L. 718-6 du Code rural et de la pêche maritime, des CDD d’une durée maximale d’un mois peuvent être conclus pour la réalisation de </a:t>
            </a:r>
            <a:r>
              <a:rPr lang="fr-FR" dirty="0">
                <a:hlinkClick r:id="rId2"/>
              </a:rPr>
              <a:t>travaux de vendanges</a:t>
            </a:r>
            <a:r>
              <a:rPr lang="fr-FR" dirty="0"/>
              <a:t>.</a:t>
            </a:r>
          </a:p>
        </p:txBody>
      </p:sp>
    </p:spTree>
    <p:extLst>
      <p:ext uri="{BB962C8B-B14F-4D97-AF65-F5344CB8AC3E}">
        <p14:creationId xmlns:p14="http://schemas.microsoft.com/office/powerpoint/2010/main" val="194969463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94122"/>
          </a:xfrm>
        </p:spPr>
        <p:txBody>
          <a:bodyPr>
            <a:normAutofit/>
          </a:bodyPr>
          <a:lstStyle/>
          <a:p>
            <a:pPr algn="ctr"/>
            <a:r>
              <a:rPr lang="fr-FR" sz="3600" b="1" dirty="0">
                <a:solidFill>
                  <a:srgbClr val="C00000"/>
                </a:solidFill>
              </a:rPr>
              <a:t>Le CDD « senior </a:t>
            </a:r>
            <a:r>
              <a:rPr lang="fr-FR" sz="3600" b="1"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a:xfrm>
            <a:off x="467544" y="1447800"/>
            <a:ext cx="8219256" cy="4572000"/>
          </a:xfrm>
        </p:spPr>
        <p:txBody>
          <a:bodyPr>
            <a:normAutofit fontScale="85000" lnSpcReduction="20000"/>
          </a:bodyPr>
          <a:lstStyle/>
          <a:p>
            <a:r>
              <a:rPr lang="fr-FR" dirty="0" smtClean="0"/>
              <a:t>Afin </a:t>
            </a:r>
            <a:r>
              <a:rPr lang="fr-FR" dirty="0"/>
              <a:t>de favoriser le retour à l’emploi des salariés âgés et de leur permettre d’acquérir des droits supplémentaires en vue de la liquidation de leur retraite à taux plein, tout employeur visé à l’article </a:t>
            </a:r>
            <a:r>
              <a:rPr lang="fr-FR" dirty="0">
                <a:hlinkClick r:id="rId2" tooltip="L. 2212-1 du Code du travail (nouvelle fenêtre)"/>
              </a:rPr>
              <a:t>L. 2212-1 du Code du travail</a:t>
            </a:r>
            <a:r>
              <a:rPr lang="fr-FR" dirty="0"/>
              <a:t> (à l’exception des professions agricoles) peut conclure un CDD avec une personne âgée de plus de 57 ans inscrite depuis plus de 3 mois comme demandeur d’emploi ou bénéficiant d’une convention de reclassement personnalisé (CRP ; ce dispositif, en vigueur lors de la création du CDD « senior » a depuis été remplacé par le contrat de sécurisation professionnelle). Ce CDD sera alors conclu en application de l’article </a:t>
            </a:r>
            <a:r>
              <a:rPr lang="fr-FR" dirty="0">
                <a:hlinkClick r:id="rId3" tooltip="L. 1242-3 du Code du travail (nouvelle fenêtre)"/>
              </a:rPr>
              <a:t>L. 1242-3 du Code du travail</a:t>
            </a:r>
            <a:r>
              <a:rPr lang="fr-FR" dirty="0"/>
              <a:t/>
            </a:r>
            <a:br>
              <a:rPr lang="fr-FR" dirty="0"/>
            </a:br>
            <a:r>
              <a:rPr lang="fr-FR" dirty="0"/>
              <a:t>D’une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27070075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b="1" dirty="0"/>
              <a:t>Le CDD « joueur professionnel </a:t>
            </a:r>
            <a:r>
              <a:rPr lang="fr-FR" sz="3200" b="1" dirty="0" smtClean="0"/>
              <a:t>»</a:t>
            </a:r>
            <a:endParaRPr lang="fr-FR" sz="3200" dirty="0"/>
          </a:p>
        </p:txBody>
      </p:sp>
      <p:sp>
        <p:nvSpPr>
          <p:cNvPr id="3" name="Espace réservé du contenu 2"/>
          <p:cNvSpPr>
            <a:spLocks noGrp="1"/>
          </p:cNvSpPr>
          <p:nvPr>
            <p:ph sz="quarter" idx="1"/>
          </p:nvPr>
        </p:nvSpPr>
        <p:spPr>
          <a:xfrm>
            <a:off x="323528" y="1447800"/>
            <a:ext cx="8363272" cy="4933528"/>
          </a:xfrm>
        </p:spPr>
        <p:txBody>
          <a:bodyPr>
            <a:normAutofit fontScale="85000" lnSpcReduction="10000"/>
          </a:bodyPr>
          <a:lstStyle/>
          <a:p>
            <a:r>
              <a:rPr lang="fr-FR" dirty="0" smtClean="0"/>
              <a:t>Le </a:t>
            </a:r>
            <a:r>
              <a:rPr lang="fr-FR" dirty="0"/>
              <a:t>joueur professionnel salarié de jeu vidéo compétitif est défini comme toute personne ayant pour activité rémunérée la participation à des compétitions de jeu vidéo dans un lien de subordination juridique avec une association ou une société bénéficiant d’un agrément ministériel. Tout contrat par lequel une association ou une société bénéficiant de cet agrément s’assurera, moyennant rémunération, le concours d’un de ces joueurs sera un contrat de travail à durée déterminée qui, pour l’essentiel, devra répondre, non pas aux dispositions présentées dans cette fiche, mais à celles (durée minimale, mentions obligatoires, etc.) spécifiquement prévues par </a:t>
            </a:r>
            <a:r>
              <a:rPr lang="fr-FR" dirty="0">
                <a:hlinkClick r:id="rId2" tooltip="l’article 102 de la loi n° 2016-1321 du 7 octobre 2016. (nouvelle fenêtre)"/>
              </a:rPr>
              <a:t>l’article 102 de la loi n° 2016-1321 du 7 octobre 2016.</a:t>
            </a:r>
            <a:r>
              <a:rPr lang="fr-FR" dirty="0"/>
              <a:t/>
            </a:r>
            <a:br>
              <a:rPr lang="fr-FR" dirty="0"/>
            </a:br>
            <a:r>
              <a:rPr lang="fr-FR" dirty="0"/>
              <a:t>Les modalités de mise en œuvre de ces dispositions sont fixées par le </a:t>
            </a:r>
            <a:r>
              <a:rPr lang="fr-FR" dirty="0">
                <a:hlinkClick r:id="rId3" tooltip="décret n° 2017-872 du 9 mai 2017, publié au JO du 10 mai 2017 (nouvelle fenêtre)"/>
              </a:rPr>
              <a:t>décret n° 2017-872 du 9 mai 2017, publié au JO du 10 mai 2017</a:t>
            </a:r>
            <a:r>
              <a:rPr lang="fr-FR" dirty="0"/>
              <a:t>.</a:t>
            </a:r>
          </a:p>
          <a:p>
            <a:endParaRPr lang="fr-FR" dirty="0"/>
          </a:p>
        </p:txBody>
      </p:sp>
    </p:spTree>
    <p:extLst>
      <p:ext uri="{BB962C8B-B14F-4D97-AF65-F5344CB8AC3E}">
        <p14:creationId xmlns:p14="http://schemas.microsoft.com/office/powerpoint/2010/main" val="40717168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b="1" dirty="0"/>
              <a:t>Contrats à durée déterminée « d’usage »</a:t>
            </a:r>
            <a:r>
              <a:rPr lang="fr-FR" dirty="0"/>
              <a:t/>
            </a:r>
            <a:br>
              <a:rPr lang="fr-FR" dirty="0"/>
            </a:br>
            <a:r>
              <a:rPr lang="fr-FR" dirty="0"/>
              <a:t>Pour certains emplois, par nature temporaire, il est d’usage constant de ne pas embaucher sous contrat à durée indéterminée. Les secteurs d’activité concernés sont définis par décret ou par voie de convention ou d’accord collectif étendu. Leur liste figure à </a:t>
            </a:r>
            <a:r>
              <a:rPr lang="fr-FR" dirty="0">
                <a:hlinkClick r:id="rId2" tooltip="l’article D. 1242-1 du Code du travail (nouvelle fenêtre)"/>
              </a:rPr>
              <a:t>l’article D. 1242-1 du Code du travail</a:t>
            </a:r>
            <a:endParaRPr lang="fr-FR" dirty="0"/>
          </a:p>
        </p:txBody>
      </p:sp>
    </p:spTree>
    <p:extLst>
      <p:ext uri="{BB962C8B-B14F-4D97-AF65-F5344CB8AC3E}">
        <p14:creationId xmlns:p14="http://schemas.microsoft.com/office/powerpoint/2010/main" val="39462238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611560" y="1556792"/>
            <a:ext cx="8075240" cy="4463008"/>
          </a:xfrm>
        </p:spPr>
        <p:txBody>
          <a:bodyPr>
            <a:normAutofit fontScale="85000" lnSpcReduction="20000"/>
          </a:bodyPr>
          <a:lstStyle/>
          <a:p>
            <a:r>
              <a:rPr lang="fr-FR" dirty="0"/>
              <a:t>Articles L. 1221-25, L. 1241-1 à L. 1248-11, L. 2312-71, L. 4154-1, D. 1242-1 à D. 1243-1, R. 1245-1, D. 1247-1, D. 1247-2, D. 4154-1 à D. 4154-6 du Code du travail</a:t>
            </a:r>
          </a:p>
          <a:p>
            <a:r>
              <a:rPr lang="fr-FR" dirty="0"/>
              <a:t>Articles L. 718-4 et suivants du Code rural et de la pêche maritime</a:t>
            </a:r>
          </a:p>
          <a:p>
            <a:r>
              <a:rPr lang="fr-FR" dirty="0">
                <a:hlinkClick r:id="rId2" tooltip="Arrêté du 5 mai 2017 (JO du 6) (nouvelle fenêtre)"/>
              </a:rPr>
              <a:t>Arrêté du 5 mai 2017 (JO du 6)</a:t>
            </a:r>
            <a:endParaRPr lang="fr-FR" dirty="0"/>
          </a:p>
          <a:p>
            <a:r>
              <a:rPr lang="fr-FR" dirty="0"/>
              <a:t>Ordonnance n° 2017-1386 du 22 septembre 2017 relative à la nouvelle organisation du dialogue social et économique dans l’entreprise et favorisant l’exercice et la valorisation des responsabilités syndicales (JO du 23)</a:t>
            </a:r>
          </a:p>
          <a:p>
            <a:r>
              <a:rPr lang="fr-FR" dirty="0"/>
              <a:t>Ordonnance n° 2017-1387 du 22 septembre 2017 relative à la prévisibilité et la sécurisation des relations de travail (JO du 23)</a:t>
            </a:r>
          </a:p>
          <a:p>
            <a:r>
              <a:rPr lang="fr-FR" dirty="0"/>
              <a:t>Loi n° 2018-727 du 10 août 2018 (JO du 11)</a:t>
            </a:r>
          </a:p>
          <a:p>
            <a:pPr marL="0" indent="0">
              <a:buNone/>
            </a:pPr>
            <a:endParaRPr lang="fr-FR" dirty="0"/>
          </a:p>
          <a:p>
            <a:endParaRPr lang="fr-FR" dirty="0"/>
          </a:p>
        </p:txBody>
      </p:sp>
    </p:spTree>
    <p:extLst>
      <p:ext uri="{BB962C8B-B14F-4D97-AF65-F5344CB8AC3E}">
        <p14:creationId xmlns:p14="http://schemas.microsoft.com/office/powerpoint/2010/main" val="352194630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a:bodyPr>
          <a:lstStyle/>
          <a:p>
            <a:pPr algn="ctr"/>
            <a:endParaRPr lang="fr-FR" sz="4000" b="1" dirty="0" smtClean="0"/>
          </a:p>
          <a:p>
            <a:pPr algn="ctr"/>
            <a:endParaRPr lang="fr-FR" sz="4000" b="1" dirty="0"/>
          </a:p>
          <a:p>
            <a:pPr algn="ctr"/>
            <a:r>
              <a:rPr lang="fr-FR" sz="4000" b="1" dirty="0" smtClean="0"/>
              <a:t>temps </a:t>
            </a:r>
            <a:r>
              <a:rPr lang="fr-FR" sz="4000" b="1" dirty="0"/>
              <a:t>partiel</a:t>
            </a:r>
            <a:endParaRPr lang="fr-FR" sz="4000" dirty="0"/>
          </a:p>
        </p:txBody>
      </p:sp>
    </p:spTree>
    <p:extLst>
      <p:ext uri="{BB962C8B-B14F-4D97-AF65-F5344CB8AC3E}">
        <p14:creationId xmlns:p14="http://schemas.microsoft.com/office/powerpoint/2010/main" val="118188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Article </a:t>
            </a:r>
            <a:r>
              <a:rPr lang="fr-FR" b="1" dirty="0" smtClean="0"/>
              <a:t>1128</a:t>
            </a:r>
            <a:r>
              <a:rPr lang="fr-FR" b="1" dirty="0"/>
              <a:t> du code civil</a:t>
            </a:r>
            <a:br>
              <a:rPr lang="fr-FR" b="1" dirty="0"/>
            </a:br>
            <a:endParaRPr lang="fr-FR" dirty="0"/>
          </a:p>
        </p:txBody>
      </p:sp>
      <p:sp>
        <p:nvSpPr>
          <p:cNvPr id="3" name="Espace réservé du contenu 2"/>
          <p:cNvSpPr>
            <a:spLocks noGrp="1"/>
          </p:cNvSpPr>
          <p:nvPr>
            <p:ph idx="1"/>
          </p:nvPr>
        </p:nvSpPr>
        <p:spPr/>
        <p:txBody>
          <a:bodyPr>
            <a:normAutofit/>
          </a:bodyPr>
          <a:lstStyle/>
          <a:p>
            <a:r>
              <a:rPr lang="fr-FR" dirty="0" smtClean="0"/>
              <a:t>Modifié </a:t>
            </a:r>
            <a:r>
              <a:rPr lang="fr-FR" dirty="0"/>
              <a:t>par </a:t>
            </a:r>
            <a:r>
              <a:rPr lang="fr-FR" u="sng" dirty="0">
                <a:hlinkClick r:id="rId2"/>
              </a:rPr>
              <a:t>Ordonnance n°2016-131 du 10 février 2016 - art. </a:t>
            </a:r>
            <a:r>
              <a:rPr lang="fr-FR" u="sng" dirty="0" smtClean="0">
                <a:hlinkClick r:id="rId2"/>
              </a:rPr>
              <a:t>2</a:t>
            </a:r>
            <a:endParaRPr lang="fr-FR" u="sng" dirty="0" smtClean="0"/>
          </a:p>
          <a:p>
            <a:endParaRPr lang="fr-FR" dirty="0"/>
          </a:p>
          <a:p>
            <a:r>
              <a:rPr lang="fr-FR" dirty="0"/>
              <a:t>Sont nécessaires à la validité d'un contrat :1° Le consentement des parties ;</a:t>
            </a:r>
          </a:p>
          <a:p>
            <a:r>
              <a:rPr lang="fr-FR" dirty="0"/>
              <a:t>2° Leur capacité de contracter ;</a:t>
            </a:r>
          </a:p>
          <a:p>
            <a:r>
              <a:rPr lang="fr-FR" dirty="0"/>
              <a:t>3° Un contenu licite et certain.</a:t>
            </a:r>
          </a:p>
          <a:p>
            <a:endParaRPr lang="fr-FR" dirty="0"/>
          </a:p>
        </p:txBody>
      </p:sp>
    </p:spTree>
    <p:extLst>
      <p:ext uri="{BB962C8B-B14F-4D97-AF65-F5344CB8AC3E}">
        <p14:creationId xmlns:p14="http://schemas.microsoft.com/office/powerpoint/2010/main" val="202352814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dirty="0"/>
              <a:t>Le contrat de travail à temps partiel est conclu avec un salarié dont la durée du travail est inférieure à la durée – légale ou conventionnelle – pratiquée dans l’entreprise. Obligatoirement écrit, ce contrat comporte certaines clauses afin, notamment, de garantir les droits du salarié concerné. Ce dernier est comptabilisé dans l’effectif de l’entreprise selon des règles particulières. Un salarié à temps partiel peut avoir plusieurs employeurs mais la somme des durées du travail effectuées ne doit pas dépasser les durées maximales légales.</a:t>
            </a:r>
          </a:p>
        </p:txBody>
      </p:sp>
    </p:spTree>
    <p:extLst>
      <p:ext uri="{BB962C8B-B14F-4D97-AF65-F5344CB8AC3E}">
        <p14:creationId xmlns:p14="http://schemas.microsoft.com/office/powerpoint/2010/main" val="25475055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r>
              <a:rPr lang="fr-FR" sz="3200" b="1" dirty="0"/>
              <a:t>Définition du travail à temps partiel</a:t>
            </a:r>
          </a:p>
        </p:txBody>
      </p:sp>
      <p:sp>
        <p:nvSpPr>
          <p:cNvPr id="3" name="Espace réservé du contenu 2"/>
          <p:cNvSpPr>
            <a:spLocks noGrp="1"/>
          </p:cNvSpPr>
          <p:nvPr>
            <p:ph sz="quarter" idx="1"/>
          </p:nvPr>
        </p:nvSpPr>
        <p:spPr>
          <a:xfrm>
            <a:off x="395536" y="1196752"/>
            <a:ext cx="8291264" cy="5184576"/>
          </a:xfrm>
        </p:spPr>
        <p:txBody>
          <a:bodyPr>
            <a:normAutofit fontScale="70000" lnSpcReduction="20000"/>
          </a:bodyPr>
          <a:lstStyle/>
          <a:p>
            <a:r>
              <a:rPr lang="fr-FR" b="1" dirty="0" smtClean="0"/>
              <a:t>Sont </a:t>
            </a:r>
            <a:r>
              <a:rPr lang="fr-FR" b="1" dirty="0"/>
              <a:t>considérés comme salariés à temps partiel les salariés dont la durée du travail est inférieure (C. </a:t>
            </a:r>
            <a:r>
              <a:rPr lang="fr-FR" b="1" dirty="0" err="1"/>
              <a:t>trav</a:t>
            </a:r>
            <a:r>
              <a:rPr lang="fr-FR" b="1" dirty="0"/>
              <a:t>., art. L. 3123‐1) :</a:t>
            </a:r>
          </a:p>
          <a:p>
            <a:r>
              <a:rPr lang="fr-FR" dirty="0"/>
              <a:t>à 35 heures par semaine ou à la durée hebdomadaire inférieure, fixée par accord de branche ou d'entreprise, ou appliquée dans </a:t>
            </a:r>
            <a:r>
              <a:rPr lang="fr-FR" dirty="0" smtClean="0"/>
              <a:t>l'établissement;</a:t>
            </a:r>
            <a:endParaRPr lang="fr-FR" dirty="0"/>
          </a:p>
          <a:p>
            <a:r>
              <a:rPr lang="fr-FR" dirty="0"/>
              <a:t>ou à 151,67 heures par mois ou à la durée mensuelle inférieure, fixée par accord de branche ou d'entreprise, ou appliquée dans </a:t>
            </a:r>
            <a:r>
              <a:rPr lang="fr-FR" dirty="0" smtClean="0"/>
              <a:t>l'établissement;</a:t>
            </a:r>
            <a:endParaRPr lang="fr-FR" dirty="0"/>
          </a:p>
          <a:p>
            <a:r>
              <a:rPr lang="fr-FR" dirty="0"/>
              <a:t>ou à 1 607 heures par an ou à la durée annuelle inférieure, fixée par accord de branche ou d'entreprise, ou appliquée dans l'établissement.</a:t>
            </a:r>
          </a:p>
          <a:p>
            <a:r>
              <a:rPr lang="fr-FR" dirty="0"/>
              <a:t>En revanche, le fait d'accomplir une durée annuelle de travail en deçà de 1 607 heures ou de la durée collective fixée dans l'entreprise, en raison de </a:t>
            </a:r>
            <a:r>
              <a:rPr lang="fr-FR" dirty="0" smtClean="0"/>
              <a:t>jours de </a:t>
            </a:r>
            <a:r>
              <a:rPr lang="fr-FR" dirty="0"/>
              <a:t>congés payés supplémentaires rémunérés (pour ancienneté, par exemple), ne caractérise pas un temps partiel.</a:t>
            </a:r>
          </a:p>
          <a:p>
            <a:r>
              <a:rPr lang="fr-FR" dirty="0"/>
              <a:t>Autrement dit, le temps de travail d'un salarié à temps partiel doit être inférieur à celui des salariés travaillant à temps plein dans la même unité de travail.</a:t>
            </a:r>
          </a:p>
          <a:p>
            <a:r>
              <a:rPr lang="fr-FR" dirty="0"/>
              <a:t>N'est donc pas un salarié à temps partiel le salarié qui travaille :</a:t>
            </a:r>
          </a:p>
          <a:p>
            <a:r>
              <a:rPr lang="fr-FR" dirty="0"/>
              <a:t>32 heures dans un établissement dont l'horaire collectif est de 32 heures ;</a:t>
            </a:r>
          </a:p>
          <a:p>
            <a:r>
              <a:rPr lang="fr-FR" dirty="0"/>
              <a:t>35, 36 ou 37 heures dans une entreprise dont l'horaire collectif est de 38 heures.</a:t>
            </a:r>
          </a:p>
        </p:txBody>
      </p:sp>
    </p:spTree>
    <p:extLst>
      <p:ext uri="{BB962C8B-B14F-4D97-AF65-F5344CB8AC3E}">
        <p14:creationId xmlns:p14="http://schemas.microsoft.com/office/powerpoint/2010/main" val="39136198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200" dirty="0" smtClean="0">
                <a:solidFill>
                  <a:srgbClr val="C00000"/>
                </a:solidFill>
              </a:rPr>
              <a:t>Le contrat écrit doit </a:t>
            </a:r>
            <a:r>
              <a:rPr lang="fr-FR" sz="3200" dirty="0">
                <a:solidFill>
                  <a:srgbClr val="C00000"/>
                </a:solidFill>
              </a:rPr>
              <a:t>mentionner</a:t>
            </a:r>
            <a:r>
              <a:rPr lang="fr-FR" dirty="0"/>
              <a:t> :</a:t>
            </a:r>
          </a:p>
        </p:txBody>
      </p:sp>
      <p:sp>
        <p:nvSpPr>
          <p:cNvPr id="3" name="Espace réservé du contenu 2"/>
          <p:cNvSpPr>
            <a:spLocks noGrp="1"/>
          </p:cNvSpPr>
          <p:nvPr>
            <p:ph sz="quarter" idx="1"/>
          </p:nvPr>
        </p:nvSpPr>
        <p:spPr>
          <a:xfrm>
            <a:off x="395536" y="1196752"/>
            <a:ext cx="8291264" cy="4823048"/>
          </a:xfrm>
        </p:spPr>
        <p:txBody>
          <a:bodyPr>
            <a:normAutofit fontScale="70000" lnSpcReduction="20000"/>
          </a:bodyPr>
          <a:lstStyle/>
          <a:p>
            <a:endParaRPr lang="fr-FR" dirty="0"/>
          </a:p>
          <a:p>
            <a:r>
              <a:rPr lang="fr-FR" dirty="0"/>
              <a:t>la qualification du salarié ;</a:t>
            </a:r>
          </a:p>
          <a:p>
            <a:r>
              <a:rPr lang="fr-FR" dirty="0"/>
              <a:t>les éléments de la rémunération ;</a:t>
            </a:r>
          </a:p>
          <a:p>
            <a:r>
              <a:rPr lang="fr-FR" dirty="0"/>
              <a:t>la durée hebdomadaire ou mensuelle de travail prévue ;</a:t>
            </a:r>
          </a:p>
          <a:p>
            <a:r>
              <a:rPr lang="fr-FR" dirty="0"/>
              <a:t>sauf pour les salariés des associations et entreprises d’aide à domicile et les salariés relevant d’un accord collectif de travail conclu en application de l’</a:t>
            </a:r>
            <a:r>
              <a:rPr lang="fr-FR" dirty="0">
                <a:hlinkClick r:id="rId2" tooltip="article L. 3121-44 du code du travail (nouvelle fenêtre)"/>
              </a:rPr>
              <a:t>article L. 3121-44 du code du travail</a:t>
            </a:r>
            <a:r>
              <a:rPr lang="fr-FR" dirty="0"/>
              <a:t> (</a:t>
            </a:r>
            <a:r>
              <a:rPr lang="fr-FR" dirty="0">
                <a:hlinkClick r:id="rId3"/>
              </a:rPr>
              <a:t>aménagement du temps partiel</a:t>
            </a:r>
            <a:r>
              <a:rPr lang="fr-FR" dirty="0"/>
              <a:t>, la répartition de la durée du travail entre les jours de la semaine (contrats établis sur une base hebdomadaire, par exemple : 20 heures par semaine) ou les semaines du mois (contrats établis sur une base mensuelle, par exemple : 85 heures par mois) ;</a:t>
            </a:r>
          </a:p>
          <a:p>
            <a:r>
              <a:rPr lang="fr-FR" dirty="0"/>
              <a:t>les cas dans lesquels cette répartition peut être modifiée ainsi que la nature des modifications ;</a:t>
            </a:r>
          </a:p>
          <a:p>
            <a:r>
              <a:rPr lang="fr-FR" dirty="0"/>
              <a:t>les limites dans lesquelles peuvent être accomplies des heures complémentaires au-delà de la durée de travail fixée par le contrat ;</a:t>
            </a:r>
          </a:p>
          <a:p>
            <a:r>
              <a:rPr lang="fr-FR" dirty="0"/>
              <a:t>les modalités selon lesquelles les horaires de travail pour chaque journée travaillée sont communiqués par écrit au salarié. Dans les associations et entreprises d’aide à domicile, les horaires de travail sont communiqués par écrit chaque mois au salarié.</a:t>
            </a:r>
          </a:p>
          <a:p>
            <a:endParaRPr lang="fr-FR" dirty="0"/>
          </a:p>
        </p:txBody>
      </p:sp>
    </p:spTree>
    <p:extLst>
      <p:ext uri="{BB962C8B-B14F-4D97-AF65-F5344CB8AC3E}">
        <p14:creationId xmlns:p14="http://schemas.microsoft.com/office/powerpoint/2010/main" val="37744070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3789040"/>
            <a:ext cx="7886700" cy="1325563"/>
          </a:xfrm>
        </p:spPr>
        <p:txBody>
          <a:bodyPr>
            <a:normAutofit fontScale="90000"/>
          </a:bodyPr>
          <a:lstStyle/>
          <a:p>
            <a:pPr algn="ctr"/>
            <a:r>
              <a:rPr lang="fr-FR" dirty="0"/>
              <a:t/>
            </a:r>
            <a:br>
              <a:rPr lang="fr-FR" dirty="0"/>
            </a:br>
            <a:r>
              <a:rPr lang="fr-FR" dirty="0">
                <a:solidFill>
                  <a:srgbClr val="002060"/>
                </a:solidFill>
              </a:rPr>
              <a:t>4) Le travail à temps </a:t>
            </a:r>
            <a:r>
              <a:rPr lang="fr-FR" dirty="0" smtClean="0">
                <a:solidFill>
                  <a:srgbClr val="002060"/>
                </a:solidFill>
              </a:rPr>
              <a:t>partiel</a:t>
            </a:r>
            <a:br>
              <a:rPr lang="fr-FR" dirty="0" smtClean="0">
                <a:solidFill>
                  <a:srgbClr val="002060"/>
                </a:solidFill>
              </a:rPr>
            </a:br>
            <a:r>
              <a:rPr lang="fr-FR" dirty="0">
                <a:solidFill>
                  <a:srgbClr val="002060"/>
                </a:solidFill>
              </a:rPr>
              <a:t/>
            </a:r>
            <a:br>
              <a:rPr lang="fr-FR" dirty="0">
                <a:solidFill>
                  <a:srgbClr val="002060"/>
                </a:solidFill>
              </a:rPr>
            </a:br>
            <a:r>
              <a:rPr lang="fr-FR" dirty="0" smtClean="0">
                <a:solidFill>
                  <a:srgbClr val="002060"/>
                </a:solidFill>
              </a:rPr>
              <a:t/>
            </a:r>
            <a:br>
              <a:rPr lang="fr-FR" dirty="0" smtClean="0">
                <a:solidFill>
                  <a:srgbClr val="002060"/>
                </a:solidFill>
              </a:rPr>
            </a:br>
            <a:r>
              <a:rPr lang="fr-FR" dirty="0" smtClean="0">
                <a:solidFill>
                  <a:srgbClr val="002060"/>
                </a:solidFill>
              </a:rPr>
              <a:t>rappel de la présentation de la précédente formation</a:t>
            </a:r>
            <a:br>
              <a:rPr lang="fr-FR" dirty="0" smtClean="0">
                <a:solidFill>
                  <a:srgbClr val="002060"/>
                </a:solidFill>
              </a:rPr>
            </a:br>
            <a:r>
              <a:rPr lang="fr-FR" dirty="0" smtClean="0">
                <a:solidFill>
                  <a:srgbClr val="002060"/>
                </a:solidFill>
              </a:rPr>
              <a:t>(Me GERAY)</a:t>
            </a:r>
            <a:r>
              <a:rPr lang="fr-FR" dirty="0">
                <a:solidFill>
                  <a:srgbClr val="002060"/>
                </a:solidFill>
              </a:rPr>
              <a:t/>
            </a:r>
            <a:br>
              <a:rPr lang="fr-FR" dirty="0">
                <a:solidFill>
                  <a:srgbClr val="002060"/>
                </a:solidFill>
              </a:rPr>
            </a:br>
            <a:endParaRPr lang="fr-FR" dirty="0">
              <a:solidFill>
                <a:srgbClr val="002060"/>
              </a:solidFill>
            </a:endParaRPr>
          </a:p>
        </p:txBody>
      </p:sp>
    </p:spTree>
    <p:extLst>
      <p:ext uri="{BB962C8B-B14F-4D97-AF65-F5344CB8AC3E}">
        <p14:creationId xmlns:p14="http://schemas.microsoft.com/office/powerpoint/2010/main" val="35188202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lstStyle/>
          <a:p>
            <a:pPr algn="ctr"/>
            <a:r>
              <a:rPr lang="fr-FR" dirty="0"/>
              <a:t>Définition légale</a:t>
            </a:r>
          </a:p>
        </p:txBody>
      </p:sp>
      <p:sp>
        <p:nvSpPr>
          <p:cNvPr id="3" name="Espace réservé du contenu 2"/>
          <p:cNvSpPr>
            <a:spLocks noGrp="1"/>
          </p:cNvSpPr>
          <p:nvPr>
            <p:ph idx="1"/>
          </p:nvPr>
        </p:nvSpPr>
        <p:spPr>
          <a:xfrm>
            <a:off x="395536" y="1447800"/>
            <a:ext cx="8291264" cy="4572000"/>
          </a:xfrm>
        </p:spPr>
        <p:txBody>
          <a:bodyPr>
            <a:normAutofit fontScale="77500" lnSpcReduction="20000"/>
          </a:bodyPr>
          <a:lstStyle/>
          <a:p>
            <a:pPr algn="just"/>
            <a:r>
              <a:rPr lang="fr-FR" dirty="0">
                <a:solidFill>
                  <a:srgbClr val="000099"/>
                </a:solidFill>
              </a:rPr>
              <a:t>L'article  L. 3123-1 du Code du travail définit comme salarié à temps partiel tout salarié dont l'horaire de travail est inférieur à un horaire à un temps plein. </a:t>
            </a:r>
          </a:p>
          <a:p>
            <a:pPr algn="just"/>
            <a:r>
              <a:rPr lang="fr-FR" dirty="0">
                <a:solidFill>
                  <a:srgbClr val="000099"/>
                </a:solidFill>
              </a:rPr>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solidFill>
                <a:srgbClr val="000099"/>
              </a:solidFill>
            </a:endParaRPr>
          </a:p>
          <a:p>
            <a:pPr algn="just"/>
            <a:r>
              <a:rPr lang="fr-FR" b="1" dirty="0">
                <a:solidFill>
                  <a:srgbClr val="000099"/>
                </a:solidFill>
              </a:rPr>
              <a:t>Il existe deux formes de travail à temps partiel </a:t>
            </a:r>
            <a:r>
              <a:rPr lang="fr-FR" b="1" dirty="0" smtClean="0">
                <a:solidFill>
                  <a:srgbClr val="000099"/>
                </a:solidFill>
              </a:rPr>
              <a:t>:</a:t>
            </a:r>
            <a:endParaRPr lang="fr-FR" dirty="0">
              <a:solidFill>
                <a:srgbClr val="000099"/>
              </a:solidFill>
            </a:endParaRPr>
          </a:p>
          <a:p>
            <a:pPr lvl="1" algn="just">
              <a:buFont typeface="Wingdings" pitchFamily="2" charset="2"/>
              <a:buChar char="§"/>
            </a:pPr>
            <a:r>
              <a:rPr lang="fr-FR" dirty="0">
                <a:solidFill>
                  <a:srgbClr val="000099"/>
                </a:solidFill>
              </a:rPr>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a:solidFill>
                  <a:srgbClr val="000099"/>
                </a:solidFill>
              </a:rPr>
              <a:t>le temps partiel avec répartition du travail sur tout ou partie de l'année. Cette forme de travail à temps partiel, se caractérise par une variation des horaires de travail sur tout ou partie de l'année.</a:t>
            </a:r>
          </a:p>
          <a:p>
            <a:endParaRPr lang="fr-FR" dirty="0"/>
          </a:p>
        </p:txBody>
      </p:sp>
    </p:spTree>
    <p:extLst>
      <p:ext uri="{BB962C8B-B14F-4D97-AF65-F5344CB8AC3E}">
        <p14:creationId xmlns:p14="http://schemas.microsoft.com/office/powerpoint/2010/main" val="37906008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323528" y="1447800"/>
            <a:ext cx="8363272" cy="4789512"/>
          </a:xfrm>
        </p:spPr>
        <p:txBody>
          <a:bodyPr>
            <a:normAutofit fontScale="77500" lnSpcReduction="20000"/>
          </a:bodyPr>
          <a:lstStyle/>
          <a:p>
            <a:pPr algn="just"/>
            <a:r>
              <a:rPr lang="fr-FR" b="1" dirty="0">
                <a:solidFill>
                  <a:srgbClr val="002060"/>
                </a:solidFill>
              </a:rPr>
              <a:t>La durée du travail est obligatoirement fixée par le contrat de travail</a:t>
            </a:r>
            <a:r>
              <a:rPr lang="fr-FR" dirty="0">
                <a:solidFill>
                  <a:srgbClr val="002060"/>
                </a:solidFill>
              </a:rPr>
              <a:t>. </a:t>
            </a:r>
          </a:p>
          <a:p>
            <a:pPr algn="just">
              <a:buNone/>
            </a:pPr>
            <a:r>
              <a:rPr lang="fr-FR" dirty="0">
                <a:solidFill>
                  <a:srgbClr val="002060"/>
                </a:solidFill>
              </a:rPr>
              <a:t>	Elle est déterminée d’un commun accord entre les parties, sous réserve de respecter une durée minimale hebdomadaire.</a:t>
            </a:r>
          </a:p>
          <a:p>
            <a:pPr algn="just"/>
            <a:r>
              <a:rPr lang="fr-FR" b="1" dirty="0">
                <a:solidFill>
                  <a:srgbClr val="002060"/>
                </a:solidFill>
              </a:rPr>
              <a:t>Un contrat de travail à temps partiel qui ne précise pas la durée du travail ou sa répartition entre les jours de la semaine ou les semaines du mois fait présumer un emploi à temps complet.</a:t>
            </a:r>
          </a:p>
          <a:p>
            <a:pPr algn="just"/>
            <a:r>
              <a:rPr lang="fr-FR" dirty="0">
                <a:solidFill>
                  <a:srgbClr val="002060"/>
                </a:solidFill>
              </a:rPr>
              <a:t>Pour renverser cette présomption, l’employeur doit justifier de la durée convenue. </a:t>
            </a:r>
          </a:p>
          <a:p>
            <a:pPr algn="just">
              <a:buNone/>
            </a:pPr>
            <a:r>
              <a:rPr lang="fr-FR" dirty="0">
                <a:solidFill>
                  <a:srgbClr val="002060"/>
                </a:solidFill>
              </a:rPr>
              <a:t>	Il doit également prouver que le salarié pouvait prévoir son rythme de travail et n’avait pas à se tenir en permanence à la disposition de l’employeur (</a:t>
            </a:r>
            <a:r>
              <a:rPr lang="fr-FR" b="1" dirty="0" err="1">
                <a:solidFill>
                  <a:srgbClr val="002060"/>
                </a:solidFill>
              </a:rPr>
              <a:t>Cass</a:t>
            </a:r>
            <a:r>
              <a:rPr lang="fr-FR" b="1" dirty="0">
                <a:solidFill>
                  <a:srgbClr val="002060"/>
                </a:solidFill>
              </a:rPr>
              <a:t>. Soc. 9 janvier 2013, n°11-16433</a:t>
            </a:r>
            <a:r>
              <a:rPr lang="fr-FR" dirty="0">
                <a:solidFill>
                  <a:srgbClr val="002060"/>
                </a:solidFill>
              </a:rPr>
              <a:t>). </a:t>
            </a:r>
          </a:p>
          <a:p>
            <a:pPr algn="just"/>
            <a:r>
              <a:rPr lang="fr-FR" dirty="0">
                <a:solidFill>
                  <a:srgbClr val="002060"/>
                </a:solidFill>
              </a:rPr>
              <a:t>Cette exigence légale de la mention de la durée du travail et de sa répartition s’applique non seulement au contrat initial, mais également à ses avenants modificatifs. </a:t>
            </a:r>
          </a:p>
          <a:p>
            <a:pPr lvl="1" algn="just"/>
            <a:endParaRPr lang="fr-FR" dirty="0"/>
          </a:p>
          <a:p>
            <a:endParaRPr lang="fr-FR" dirty="0"/>
          </a:p>
        </p:txBody>
      </p:sp>
    </p:spTree>
    <p:extLst>
      <p:ext uri="{BB962C8B-B14F-4D97-AF65-F5344CB8AC3E}">
        <p14:creationId xmlns:p14="http://schemas.microsoft.com/office/powerpoint/2010/main" val="27951222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Durée contractuelle</a:t>
            </a:r>
          </a:p>
        </p:txBody>
      </p:sp>
      <p:sp>
        <p:nvSpPr>
          <p:cNvPr id="3" name="Espace réservé du contenu 2"/>
          <p:cNvSpPr>
            <a:spLocks noGrp="1"/>
          </p:cNvSpPr>
          <p:nvPr>
            <p:ph idx="1"/>
          </p:nvPr>
        </p:nvSpPr>
        <p:spPr>
          <a:xfrm>
            <a:off x="251520" y="1447800"/>
            <a:ext cx="8435280" cy="4572000"/>
          </a:xfrm>
        </p:spPr>
        <p:txBody>
          <a:bodyPr>
            <a:normAutofit fontScale="85000" lnSpcReduction="20000"/>
          </a:bodyPr>
          <a:lstStyle/>
          <a:p>
            <a:pPr algn="just"/>
            <a:r>
              <a:rPr lang="fr-FR" dirty="0" smtClean="0">
                <a:solidFill>
                  <a:srgbClr val="002060"/>
                </a:solidFill>
              </a:rPr>
              <a:t>A </a:t>
            </a:r>
            <a:r>
              <a:rPr lang="fr-FR" dirty="0">
                <a:solidFill>
                  <a:srgbClr val="002060"/>
                </a:solidFill>
              </a:rPr>
              <a:t>défaut, le contrat de travail à temps partiel est requalifié à temps plein </a:t>
            </a:r>
            <a:r>
              <a:rPr lang="fr-FR" u="sng" dirty="0">
                <a:solidFill>
                  <a:srgbClr val="002060"/>
                </a:solidFill>
              </a:rPr>
              <a:t>à compter de la première irrégularité</a:t>
            </a:r>
            <a:r>
              <a:rPr lang="fr-FR" dirty="0">
                <a:solidFill>
                  <a:srgbClr val="002060"/>
                </a:solidFill>
              </a:rPr>
              <a:t> (</a:t>
            </a:r>
            <a:r>
              <a:rPr lang="fr-FR" b="1" dirty="0" err="1">
                <a:solidFill>
                  <a:srgbClr val="002060"/>
                </a:solidFill>
              </a:rPr>
              <a:t>Cass</a:t>
            </a:r>
            <a:r>
              <a:rPr lang="fr-FR" b="1" dirty="0">
                <a:solidFill>
                  <a:srgbClr val="002060"/>
                </a:solidFill>
              </a:rPr>
              <a:t>. Soc. 23 novembre 2016, n°15-18093</a:t>
            </a:r>
            <a:r>
              <a:rPr lang="fr-FR" dirty="0">
                <a:solidFill>
                  <a:srgbClr val="002060"/>
                </a:solidFill>
              </a:rPr>
              <a:t>).</a:t>
            </a:r>
          </a:p>
          <a:p>
            <a:pPr algn="just"/>
            <a:r>
              <a:rPr lang="fr-FR" dirty="0">
                <a:solidFill>
                  <a:srgbClr val="002060"/>
                </a:solidFill>
              </a:rPr>
              <a:t>Le contrat à temps partiel doit respecter une durée minimale hebdomadaire de 24 heures ou, le cas échéant, à l'équivalent mensuel de cette durée (104 heures) ou à l'équivalent annualisé (1 102 heures) de cette durée.</a:t>
            </a:r>
          </a:p>
          <a:p>
            <a:pPr algn="just"/>
            <a:r>
              <a:rPr lang="fr-FR" dirty="0">
                <a:solidFill>
                  <a:srgbClr val="002060"/>
                </a:solidFill>
              </a:rPr>
              <a:t>Ce plancher horaire est impératif pour tout contrat à temps partiel </a:t>
            </a:r>
            <a:r>
              <a:rPr lang="fr-FR" u="sng" dirty="0">
                <a:solidFill>
                  <a:srgbClr val="002060"/>
                </a:solidFill>
              </a:rPr>
              <a:t>conclu depuis le 1</a:t>
            </a:r>
            <a:r>
              <a:rPr lang="fr-FR" u="sng" baseline="30000" dirty="0">
                <a:solidFill>
                  <a:srgbClr val="002060"/>
                </a:solidFill>
              </a:rPr>
              <a:t>er </a:t>
            </a:r>
            <a:r>
              <a:rPr lang="fr-FR" u="sng" dirty="0">
                <a:solidFill>
                  <a:srgbClr val="002060"/>
                </a:solidFill>
              </a:rPr>
              <a:t>juillet 2014</a:t>
            </a:r>
            <a:r>
              <a:rPr lang="fr-FR" dirty="0">
                <a:solidFill>
                  <a:srgbClr val="002060"/>
                </a:solidFill>
              </a:rPr>
              <a:t>, sauf dans des cas de dérogations :</a:t>
            </a:r>
          </a:p>
          <a:p>
            <a:pPr lvl="1" algn="just"/>
            <a:r>
              <a:rPr lang="fr-FR" dirty="0">
                <a:solidFill>
                  <a:srgbClr val="002060"/>
                </a:solidFill>
              </a:rPr>
              <a:t>Demande écrite et motivée du salarié pour 2 raisons alternatives : soit pour faire face à des contraintes personnelles soit pour permettre au salarié de cumuler plusieurs emplois) ;</a:t>
            </a:r>
          </a:p>
          <a:p>
            <a:pPr lvl="1" algn="just"/>
            <a:r>
              <a:rPr lang="fr-FR" dirty="0">
                <a:solidFill>
                  <a:srgbClr val="002060"/>
                </a:solidFill>
              </a:rPr>
              <a:t>Contrats d’une durée au plus égale à sept jours ;</a:t>
            </a:r>
          </a:p>
          <a:p>
            <a:pPr lvl="1" algn="just"/>
            <a:r>
              <a:rPr lang="fr-FR" dirty="0">
                <a:solidFill>
                  <a:srgbClr val="002060"/>
                </a:solidFill>
              </a:rPr>
              <a:t>CDD conclus au titre du remplacement d’un salarié absent…</a:t>
            </a:r>
          </a:p>
          <a:p>
            <a:pPr lvl="1" algn="just"/>
            <a:endParaRPr lang="fr-FR" dirty="0"/>
          </a:p>
          <a:p>
            <a:endParaRPr lang="fr-FR" dirty="0"/>
          </a:p>
        </p:txBody>
      </p:sp>
    </p:spTree>
    <p:extLst>
      <p:ext uri="{BB962C8B-B14F-4D97-AF65-F5344CB8AC3E}">
        <p14:creationId xmlns:p14="http://schemas.microsoft.com/office/powerpoint/2010/main" val="26813951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922114"/>
          </a:xfrm>
        </p:spPr>
        <p:txBody>
          <a:bodyPr>
            <a:normAutofit/>
          </a:bodyPr>
          <a:lstStyle/>
          <a:p>
            <a:pPr algn="ctr"/>
            <a:r>
              <a:rPr lang="fr-FR" sz="3600" dirty="0">
                <a:solidFill>
                  <a:srgbClr val="002060"/>
                </a:solidFill>
              </a:rPr>
              <a:t>Répartition de la durée du travail</a:t>
            </a:r>
          </a:p>
        </p:txBody>
      </p:sp>
      <p:sp>
        <p:nvSpPr>
          <p:cNvPr id="3" name="Espace réservé du contenu 2"/>
          <p:cNvSpPr>
            <a:spLocks noGrp="1"/>
          </p:cNvSpPr>
          <p:nvPr>
            <p:ph idx="1"/>
          </p:nvPr>
        </p:nvSpPr>
        <p:spPr>
          <a:xfrm>
            <a:off x="539552" y="1447800"/>
            <a:ext cx="8147248" cy="4572000"/>
          </a:xfrm>
        </p:spPr>
        <p:txBody>
          <a:bodyPr>
            <a:normAutofit fontScale="77500" lnSpcReduction="20000"/>
          </a:bodyPr>
          <a:lstStyle/>
          <a:p>
            <a:pPr algn="just"/>
            <a:r>
              <a:rPr lang="fr-FR" u="sng" dirty="0">
                <a:solidFill>
                  <a:srgbClr val="002060"/>
                </a:solidFill>
              </a:rPr>
              <a:t>Principe</a:t>
            </a:r>
            <a:r>
              <a:rPr lang="fr-FR" dirty="0">
                <a:solidFill>
                  <a:srgbClr val="002060"/>
                </a:solidFill>
              </a:rPr>
              <a:t> : Cadre hebdomadaire ou mensuel.</a:t>
            </a:r>
          </a:p>
          <a:p>
            <a:pPr algn="just"/>
            <a:r>
              <a:rPr lang="fr-FR" dirty="0">
                <a:solidFill>
                  <a:srgbClr val="002060"/>
                </a:solidFill>
              </a:rPr>
              <a:t>Les parties ont le choix entre une répartition de la durée du travail entre les jours de la semaine ou entre les semaines du mois.</a:t>
            </a:r>
          </a:p>
          <a:p>
            <a:pPr algn="just"/>
            <a:r>
              <a:rPr lang="fr-FR" dirty="0">
                <a:solidFill>
                  <a:srgbClr val="002060"/>
                </a:solidFill>
              </a:rPr>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solidFill>
                  <a:srgbClr val="002060"/>
                </a:solidFill>
              </a:rPr>
              <a:t>Cas particulier </a:t>
            </a:r>
            <a:r>
              <a:rPr lang="fr-FR" dirty="0">
                <a:solidFill>
                  <a:srgbClr val="002060"/>
                </a:solidFill>
              </a:rPr>
              <a:t>: cadre </a:t>
            </a:r>
            <a:r>
              <a:rPr lang="fr-FR" dirty="0" err="1">
                <a:solidFill>
                  <a:srgbClr val="002060"/>
                </a:solidFill>
              </a:rPr>
              <a:t>plurihebdomadaire</a:t>
            </a:r>
            <a:r>
              <a:rPr lang="fr-FR" dirty="0">
                <a:solidFill>
                  <a:srgbClr val="002060"/>
                </a:solidFill>
              </a:rPr>
              <a:t> ou annuel</a:t>
            </a:r>
          </a:p>
          <a:p>
            <a:pPr algn="just"/>
            <a:r>
              <a:rPr lang="fr-FR" dirty="0">
                <a:solidFill>
                  <a:srgbClr val="002060"/>
                </a:solidFill>
              </a:rPr>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p>
          <a:p>
            <a:pPr algn="just"/>
            <a:r>
              <a:rPr lang="fr-FR" dirty="0">
                <a:solidFill>
                  <a:srgbClr val="002060"/>
                </a:solidFill>
              </a:rPr>
              <a:t>La répartition de la durée du travail entre les jours de la semaine et les semaine constitue un élément du contrat de travail à temps partiel qui ne peut être modifié sans l’accord du salarié. </a:t>
            </a:r>
            <a:r>
              <a:rPr lang="fr-FR" dirty="0" smtClean="0">
                <a:solidFill>
                  <a:srgbClr val="002060"/>
                </a:solidFill>
              </a:rPr>
              <a:t>…/…</a:t>
            </a:r>
            <a:endParaRPr lang="fr-FR" dirty="0">
              <a:solidFill>
                <a:srgbClr val="002060"/>
              </a:solidFill>
            </a:endParaRPr>
          </a:p>
        </p:txBody>
      </p:sp>
    </p:spTree>
    <p:extLst>
      <p:ext uri="{BB962C8B-B14F-4D97-AF65-F5344CB8AC3E}">
        <p14:creationId xmlns:p14="http://schemas.microsoft.com/office/powerpoint/2010/main" val="38436089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200" dirty="0">
                <a:solidFill>
                  <a:srgbClr val="002060"/>
                </a:solidFill>
              </a:rPr>
              <a:t>Répartition de la durée du travail (suite)</a:t>
            </a:r>
          </a:p>
        </p:txBody>
      </p:sp>
      <p:sp>
        <p:nvSpPr>
          <p:cNvPr id="3" name="Espace réservé du contenu 2"/>
          <p:cNvSpPr>
            <a:spLocks noGrp="1"/>
          </p:cNvSpPr>
          <p:nvPr>
            <p:ph idx="1"/>
          </p:nvPr>
        </p:nvSpPr>
        <p:spPr>
          <a:xfrm>
            <a:off x="539552" y="1340768"/>
            <a:ext cx="8147248" cy="5040560"/>
          </a:xfrm>
        </p:spPr>
        <p:txBody>
          <a:bodyPr>
            <a:normAutofit fontScale="70000" lnSpcReduction="20000"/>
          </a:bodyPr>
          <a:lstStyle/>
          <a:p>
            <a:pPr algn="just"/>
            <a:r>
              <a:rPr lang="fr-FR" dirty="0">
                <a:solidFill>
                  <a:srgbClr val="002060"/>
                </a:solidFill>
              </a:rPr>
              <a:t>En revanche, en cas de répartition de la durée du travail dans un cadre </a:t>
            </a:r>
            <a:r>
              <a:rPr lang="fr-FR" dirty="0" err="1">
                <a:solidFill>
                  <a:srgbClr val="002060"/>
                </a:solidFill>
              </a:rPr>
              <a:t>plurihebdomadaire</a:t>
            </a:r>
            <a:r>
              <a:rPr lang="fr-FR" dirty="0">
                <a:solidFill>
                  <a:srgbClr val="002060"/>
                </a:solidFill>
              </a:rPr>
              <a:t> ou annuel, cette dernière n’est pas obligatoirement mentionnée dans le contrat de travail, c’est à l’accord collectif à l’origine de cette forme de temps partiel qui définit les modalités de partition de la durée du travail.</a:t>
            </a:r>
          </a:p>
          <a:p>
            <a:pPr algn="just"/>
            <a:r>
              <a:rPr lang="fr-FR" dirty="0">
                <a:solidFill>
                  <a:srgbClr val="002060"/>
                </a:solidFill>
              </a:rPr>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solidFill>
                  <a:srgbClr val="002060"/>
                </a:solidFill>
              </a:rPr>
              <a:t>La clause du contrat ne doit pas revenir à conférer un pouvoir de modification discrétionnaire de l’employeur.</a:t>
            </a:r>
          </a:p>
          <a:p>
            <a:pPr algn="just"/>
            <a:r>
              <a:rPr lang="fr-FR" dirty="0">
                <a:solidFill>
                  <a:srgbClr val="002060"/>
                </a:solidFill>
              </a:rPr>
              <a:t>Le salarié peut s’opposer à cette modification, qui peut être ou non prévue par le contrat.</a:t>
            </a:r>
          </a:p>
          <a:p>
            <a:pPr algn="just"/>
            <a:r>
              <a:rPr lang="fr-FR" dirty="0">
                <a:solidFill>
                  <a:srgbClr val="002060"/>
                </a:solidFill>
              </a:rPr>
              <a:t>Si modification est prévue par le contrat, le refus doit être motivé par :</a:t>
            </a:r>
          </a:p>
          <a:p>
            <a:pPr lvl="1" algn="just"/>
            <a:r>
              <a:rPr lang="fr-FR" dirty="0">
                <a:solidFill>
                  <a:srgbClr val="002060"/>
                </a:solidFill>
              </a:rPr>
              <a:t>Des obligation familiales impérieuses ;</a:t>
            </a:r>
          </a:p>
          <a:p>
            <a:pPr lvl="1" algn="just"/>
            <a:r>
              <a:rPr lang="fr-FR" dirty="0">
                <a:solidFill>
                  <a:srgbClr val="002060"/>
                </a:solidFill>
              </a:rPr>
              <a:t>Le suivi d’un enseignement scolaire ou supérieur ;</a:t>
            </a:r>
          </a:p>
          <a:p>
            <a:pPr lvl="1" algn="just"/>
            <a:r>
              <a:rPr lang="fr-FR" dirty="0">
                <a:solidFill>
                  <a:srgbClr val="002060"/>
                </a:solidFill>
              </a:rPr>
              <a:t>L’accomplissement d’une période d’activité fixée par un autre employeur ou une activité professionnelle non salariée ;</a:t>
            </a:r>
          </a:p>
          <a:p>
            <a:pPr algn="just"/>
            <a:r>
              <a:rPr lang="fr-FR" dirty="0">
                <a:solidFill>
                  <a:srgbClr val="002060"/>
                </a:solidFill>
              </a:rPr>
              <a:t>Si une telle modification n’est pas prévue par le contrat, l’employeur doit proposer un avenant.</a:t>
            </a:r>
          </a:p>
          <a:p>
            <a:endParaRPr lang="fr-FR" dirty="0"/>
          </a:p>
        </p:txBody>
      </p:sp>
    </p:spTree>
    <p:extLst>
      <p:ext uri="{BB962C8B-B14F-4D97-AF65-F5344CB8AC3E}">
        <p14:creationId xmlns:p14="http://schemas.microsoft.com/office/powerpoint/2010/main" val="21927974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002060"/>
                </a:solidFill>
              </a:rPr>
              <a:t>Heures complémentaires</a:t>
            </a:r>
          </a:p>
        </p:txBody>
      </p:sp>
      <p:sp>
        <p:nvSpPr>
          <p:cNvPr id="3" name="Espace réservé du contenu 2"/>
          <p:cNvSpPr>
            <a:spLocks noGrp="1"/>
          </p:cNvSpPr>
          <p:nvPr>
            <p:ph idx="1"/>
          </p:nvPr>
        </p:nvSpPr>
        <p:spPr>
          <a:xfrm>
            <a:off x="395536" y="1340768"/>
            <a:ext cx="8291264" cy="4968552"/>
          </a:xfrm>
        </p:spPr>
        <p:txBody>
          <a:bodyPr>
            <a:normAutofit fontScale="62500" lnSpcReduction="20000"/>
          </a:bodyPr>
          <a:lstStyle/>
          <a:p>
            <a:pPr algn="just"/>
            <a:r>
              <a:rPr lang="fr-FR" dirty="0">
                <a:solidFill>
                  <a:srgbClr val="002060"/>
                </a:solidFill>
              </a:rPr>
              <a:t>Toutes les heures effectuées au-delà de la durée du travail prévue dans le contrat de travail à temps partiel sont des heures complémentaires.</a:t>
            </a:r>
          </a:p>
          <a:p>
            <a:pPr algn="just"/>
            <a:r>
              <a:rPr lang="fr-FR" dirty="0">
                <a:solidFill>
                  <a:srgbClr val="002060"/>
                </a:solidFill>
              </a:rPr>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p>
          <a:p>
            <a:pPr algn="just"/>
            <a:r>
              <a:rPr lang="fr-FR" dirty="0">
                <a:solidFill>
                  <a:srgbClr val="002060"/>
                </a:solidFill>
              </a:rPr>
              <a:t>Le nombre d'heures complémentaires effectuées par un salarié à temps partiel ne peut être supérieur :</a:t>
            </a:r>
          </a:p>
          <a:p>
            <a:pPr lvl="1" algn="just">
              <a:buFont typeface="Wingdings" pitchFamily="2" charset="2"/>
              <a:buChar char="§"/>
            </a:pPr>
            <a:r>
              <a:rPr lang="fr-FR" dirty="0">
                <a:solidFill>
                  <a:srgbClr val="002060"/>
                </a:solidFill>
              </a:rPr>
              <a:t>en l'absence d'accord collectif, </a:t>
            </a:r>
            <a:r>
              <a:rPr lang="fr-FR" b="1" dirty="0">
                <a:solidFill>
                  <a:srgbClr val="002060"/>
                </a:solidFill>
              </a:rPr>
              <a:t>au dixième de la durée hebdomadaire ou mensuelle</a:t>
            </a:r>
            <a:r>
              <a:rPr lang="fr-FR" dirty="0">
                <a:solidFill>
                  <a:srgbClr val="002060"/>
                </a:solidFill>
              </a:rPr>
              <a:t> de travail prévue à son contrat ;</a:t>
            </a:r>
          </a:p>
          <a:p>
            <a:pPr lvl="1" algn="just">
              <a:buFont typeface="Wingdings" pitchFamily="2" charset="2"/>
              <a:buChar char="§"/>
            </a:pPr>
            <a:r>
              <a:rPr lang="fr-FR" dirty="0">
                <a:solidFill>
                  <a:srgbClr val="002060"/>
                </a:solidFill>
              </a:rPr>
              <a:t>ou à un plafond plus élevé </a:t>
            </a:r>
            <a:r>
              <a:rPr lang="fr-FR" b="1" dirty="0">
                <a:solidFill>
                  <a:srgbClr val="002060"/>
                </a:solidFill>
              </a:rPr>
              <a:t>ne pouvant excéder le tiers de la durée du travail </a:t>
            </a:r>
            <a:r>
              <a:rPr lang="fr-FR" dirty="0">
                <a:solidFill>
                  <a:srgbClr val="002060"/>
                </a:solidFill>
              </a:rPr>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solidFill>
                  <a:srgbClr val="002060"/>
                </a:solidFill>
              </a:rPr>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r>
              <a:rPr lang="fr-FR" dirty="0"/>
              <a:t>.</a:t>
            </a:r>
          </a:p>
        </p:txBody>
      </p:sp>
    </p:spTree>
    <p:extLst>
      <p:ext uri="{BB962C8B-B14F-4D97-AF65-F5344CB8AC3E}">
        <p14:creationId xmlns:p14="http://schemas.microsoft.com/office/powerpoint/2010/main" val="3917164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fontAlgn="auto">
              <a:spcAft>
                <a:spcPts val="0"/>
              </a:spcAft>
              <a:defRPr/>
            </a:pPr>
            <a:r>
              <a:rPr lang="fr-FR" b="1" dirty="0"/>
              <a:t>Article </a:t>
            </a:r>
            <a:r>
              <a:rPr lang="fr-FR" b="1" dirty="0" smtClean="0"/>
              <a:t>1130 &amp; 1131</a:t>
            </a:r>
            <a:r>
              <a:rPr lang="fr-FR" b="1" dirty="0"/>
              <a:t> du code civil</a:t>
            </a:r>
            <a:br>
              <a:rPr lang="fr-FR" b="1" dirty="0"/>
            </a:br>
            <a:endParaRPr lang="fr-FR" dirty="0"/>
          </a:p>
        </p:txBody>
      </p:sp>
      <p:sp>
        <p:nvSpPr>
          <p:cNvPr id="3" name="Espace réservé du contenu 2"/>
          <p:cNvSpPr>
            <a:spLocks noGrp="1"/>
          </p:cNvSpPr>
          <p:nvPr>
            <p:ph idx="1"/>
          </p:nvPr>
        </p:nvSpPr>
        <p:spPr/>
        <p:txBody>
          <a:bodyPr rtlCol="0">
            <a:normAutofit fontScale="85000" lnSpcReduction="20000"/>
          </a:bodyPr>
          <a:lstStyle/>
          <a:p>
            <a:pPr fontAlgn="auto">
              <a:spcAft>
                <a:spcPts val="0"/>
              </a:spcAft>
              <a:defRPr/>
            </a:pPr>
            <a:r>
              <a:rPr lang="fr-FR" b="1" dirty="0"/>
              <a:t>Article 1130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L'erreur, le dol et la violence vicient le consentement lorsqu'ils sont de telle nature que, sans eux, l'une des parties n'aurait pas contracté ou aurait contracté à des conditions substantiellement différentes.</a:t>
            </a:r>
          </a:p>
          <a:p>
            <a:pPr fontAlgn="auto">
              <a:spcAft>
                <a:spcPts val="0"/>
              </a:spcAft>
              <a:defRPr/>
            </a:pPr>
            <a:r>
              <a:rPr lang="fr-FR" dirty="0"/>
              <a:t>Leur caractère déterminant s'apprécie eu égard aux personnes et aux circonstances dans lesquelles le consentement a été donné</a:t>
            </a:r>
            <a:r>
              <a:rPr lang="fr-FR" dirty="0" smtClean="0"/>
              <a:t>.</a:t>
            </a:r>
          </a:p>
          <a:p>
            <a:pPr fontAlgn="auto">
              <a:spcAft>
                <a:spcPts val="0"/>
              </a:spcAft>
              <a:defRPr/>
            </a:pPr>
            <a:endParaRPr lang="fr-FR" dirty="0"/>
          </a:p>
          <a:p>
            <a:pPr fontAlgn="auto">
              <a:spcAft>
                <a:spcPts val="0"/>
              </a:spcAft>
              <a:defRPr/>
            </a:pPr>
            <a:r>
              <a:rPr lang="fr-FR" b="1" dirty="0"/>
              <a:t>Article 1131 </a:t>
            </a:r>
            <a:r>
              <a:rPr lang="fr-FR" dirty="0" smtClean="0"/>
              <a:t>Modifié </a:t>
            </a:r>
            <a:r>
              <a:rPr lang="fr-FR" dirty="0"/>
              <a:t>par </a:t>
            </a:r>
            <a:r>
              <a:rPr lang="fr-FR" u="sng" dirty="0">
                <a:hlinkClick r:id="rId2"/>
              </a:rPr>
              <a:t>Ordonnance n°2016-131 du 10 février 2016 - art. 2</a:t>
            </a:r>
            <a:endParaRPr lang="fr-FR" dirty="0"/>
          </a:p>
          <a:p>
            <a:pPr fontAlgn="auto">
              <a:spcAft>
                <a:spcPts val="0"/>
              </a:spcAft>
              <a:defRPr/>
            </a:pPr>
            <a:r>
              <a:rPr lang="fr-FR" dirty="0"/>
              <a:t>Les vices du consentement sont une cause de nullité relative du contrat</a:t>
            </a:r>
            <a:r>
              <a:rPr lang="fr-FR" dirty="0" smtClean="0"/>
              <a:t>.</a:t>
            </a:r>
            <a:endParaRPr lang="fr-FR" dirty="0"/>
          </a:p>
        </p:txBody>
      </p:sp>
    </p:spTree>
    <p:extLst>
      <p:ext uri="{BB962C8B-B14F-4D97-AF65-F5344CB8AC3E}">
        <p14:creationId xmlns:p14="http://schemas.microsoft.com/office/powerpoint/2010/main" val="171928567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78098"/>
          </a:xfrm>
        </p:spPr>
        <p:txBody>
          <a:bodyPr>
            <a:normAutofit/>
          </a:bodyPr>
          <a:lstStyle/>
          <a:p>
            <a:pPr algn="ctr"/>
            <a:r>
              <a:rPr lang="fr-FR" sz="3600" dirty="0">
                <a:solidFill>
                  <a:srgbClr val="002060"/>
                </a:solidFill>
              </a:rPr>
              <a:t>Contentieux de la requalification</a:t>
            </a:r>
          </a:p>
        </p:txBody>
      </p:sp>
      <p:sp>
        <p:nvSpPr>
          <p:cNvPr id="3" name="Espace réservé du contenu 2"/>
          <p:cNvSpPr>
            <a:spLocks noGrp="1"/>
          </p:cNvSpPr>
          <p:nvPr>
            <p:ph idx="1"/>
          </p:nvPr>
        </p:nvSpPr>
        <p:spPr>
          <a:xfrm>
            <a:off x="395536" y="1268760"/>
            <a:ext cx="8291264" cy="5112568"/>
          </a:xfrm>
        </p:spPr>
        <p:txBody>
          <a:bodyPr>
            <a:normAutofit fontScale="70000" lnSpcReduction="20000"/>
          </a:bodyPr>
          <a:lstStyle/>
          <a:p>
            <a:pPr algn="just"/>
            <a:r>
              <a:rPr lang="fr-FR" b="1" dirty="0">
                <a:solidFill>
                  <a:srgbClr val="002060"/>
                </a:solidFill>
              </a:rPr>
              <a:t>La jurisprudence prévoit de nombreuses situations dans lesquelles le contrat de travail à temps partiel peut être requalifié en temps complet en raison de manquements imputables à l'employeur.</a:t>
            </a:r>
          </a:p>
          <a:p>
            <a:pPr algn="just"/>
            <a:r>
              <a:rPr lang="fr-FR" dirty="0">
                <a:solidFill>
                  <a:srgbClr val="002060"/>
                </a:solidFill>
              </a:rPr>
              <a:t>Il s'agit notamment en cas de temps partiel sur la semaine ou le mois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solidFill>
                  <a:srgbClr val="002060"/>
                </a:solidFill>
              </a:rPr>
              <a:t>accomplissement par le salarié d'heures complémentaires au-delà de la limite légale ou conventionnelle, ou de la durée légale du travail.</a:t>
            </a:r>
          </a:p>
          <a:p>
            <a:pPr algn="just"/>
            <a:r>
              <a:rPr lang="fr-FR" dirty="0">
                <a:solidFill>
                  <a:srgbClr val="002060"/>
                </a:solidFill>
              </a:rPr>
              <a:t>En cas de temps partiel modulé :</a:t>
            </a:r>
          </a:p>
          <a:p>
            <a:pPr lvl="1" algn="just">
              <a:buFont typeface="Wingdings" pitchFamily="2" charset="2"/>
              <a:buChar char="§"/>
            </a:pPr>
            <a:r>
              <a:rPr lang="fr-FR" dirty="0">
                <a:solidFill>
                  <a:srgbClr val="002060"/>
                </a:solidFill>
              </a:rPr>
              <a:t>absence de contrat de travail écrit ;</a:t>
            </a:r>
          </a:p>
          <a:p>
            <a:pPr lvl="1" algn="just">
              <a:buFont typeface="Wingdings" pitchFamily="2" charset="2"/>
              <a:buChar char="§"/>
            </a:pPr>
            <a:r>
              <a:rPr lang="fr-FR" dirty="0">
                <a:solidFill>
                  <a:srgbClr val="002060"/>
                </a:solidFill>
              </a:rPr>
              <a:t>absence dans le contrat de travail de la mention de la durée du travail de référence ; </a:t>
            </a:r>
          </a:p>
          <a:p>
            <a:pPr lvl="1" algn="just">
              <a:buFont typeface="Wingdings" pitchFamily="2" charset="2"/>
              <a:buChar char="§"/>
            </a:pPr>
            <a:r>
              <a:rPr lang="fr-FR" dirty="0">
                <a:solidFill>
                  <a:srgbClr val="002060"/>
                </a:solidFill>
              </a:rPr>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solidFill>
                  <a:srgbClr val="002060"/>
                </a:solidFill>
              </a:rPr>
              <a:t>non-respect du délai de communication du calendrier indiquant la répartition de la durée du travail ;</a:t>
            </a:r>
          </a:p>
          <a:p>
            <a:pPr lvl="1" algn="just">
              <a:buFont typeface="Wingdings" pitchFamily="2" charset="2"/>
              <a:buChar char="§"/>
            </a:pPr>
            <a:r>
              <a:rPr lang="fr-FR" dirty="0">
                <a:solidFill>
                  <a:srgbClr val="002060"/>
                </a:solidFill>
              </a:rPr>
              <a:t>durée du travail qui égale ou dépasse la durée légale hebdomadaire de travail.</a:t>
            </a:r>
          </a:p>
          <a:p>
            <a:endParaRPr lang="fr-FR" dirty="0"/>
          </a:p>
        </p:txBody>
      </p:sp>
    </p:spTree>
    <p:extLst>
      <p:ext uri="{BB962C8B-B14F-4D97-AF65-F5344CB8AC3E}">
        <p14:creationId xmlns:p14="http://schemas.microsoft.com/office/powerpoint/2010/main" val="1075621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a:t>. (Soc. 3 juill. 2019, FS-P+B, n° 17-15.884)</a:t>
            </a:r>
          </a:p>
        </p:txBody>
      </p:sp>
      <p:sp>
        <p:nvSpPr>
          <p:cNvPr id="3" name="Espace réservé du contenu 2"/>
          <p:cNvSpPr>
            <a:spLocks noGrp="1"/>
          </p:cNvSpPr>
          <p:nvPr>
            <p:ph sz="quarter" idx="1"/>
          </p:nvPr>
        </p:nvSpPr>
        <p:spPr>
          <a:xfrm>
            <a:off x="914400" y="2132856"/>
            <a:ext cx="7772400" cy="3886944"/>
          </a:xfrm>
        </p:spPr>
        <p:txBody>
          <a:bodyPr/>
          <a:lstStyle/>
          <a:p>
            <a:r>
              <a:rPr lang="fr-FR" dirty="0"/>
              <a:t>Le contrat de travail à temps partiel est un contrat écrit qui doit notamment mentionner la durée hebdomadaire ou mensuelle de travail. </a:t>
            </a:r>
            <a:r>
              <a:rPr lang="fr-FR" b="1" dirty="0">
                <a:solidFill>
                  <a:srgbClr val="C00000"/>
                </a:solidFill>
              </a:rPr>
              <a:t>La seule mention d’une durée minimale de travail garantie ne répond pas à cette exigence,</a:t>
            </a:r>
            <a:r>
              <a:rPr lang="fr-FR" dirty="0"/>
              <a:t> ce qui permet au salarié de se prévaloir de la présomption de travail à temps </a:t>
            </a:r>
            <a:r>
              <a:rPr lang="fr-FR" dirty="0" smtClean="0"/>
              <a:t>complet</a:t>
            </a:r>
            <a:endParaRPr lang="fr-FR" dirty="0"/>
          </a:p>
        </p:txBody>
      </p:sp>
    </p:spTree>
    <p:extLst>
      <p:ext uri="{BB962C8B-B14F-4D97-AF65-F5344CB8AC3E}">
        <p14:creationId xmlns:p14="http://schemas.microsoft.com/office/powerpoint/2010/main" val="28994965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323528" y="1340768"/>
            <a:ext cx="8363272" cy="5112568"/>
          </a:xfrm>
        </p:spPr>
        <p:txBody>
          <a:bodyPr>
            <a:normAutofit fontScale="77500" lnSpcReduction="20000"/>
          </a:bodyPr>
          <a:lstStyle/>
          <a:p>
            <a:r>
              <a:rPr lang="fr-FR" dirty="0">
                <a:solidFill>
                  <a:srgbClr val="C00000"/>
                </a:solidFill>
              </a:rPr>
              <a:t>Code du travail : temps partiel</a:t>
            </a:r>
          </a:p>
          <a:p>
            <a:r>
              <a:rPr lang="fr-FR" dirty="0"/>
              <a:t>Ordre public : Définition (Art. L. 3123-1), Passage à temps partiel ou à temps complet (Art. L. 3123-2 à L. 3123-4), Égalité de traitement avec les salariés à temps plein (Art. L. 3123-5), Contrat de travail (Art. L. 3123-6), Durée minimale de travail et heures complémentaires (Art. L. 3123-7 à L3123-10), Répartition de la durée du travail (Art. L. 3123-11 à L. 3123-13), Exercice d’un mandat (Art. L. 3123-14), Information des représentants du personnel (Art. L. 3123-15 à L. 3123-16 et Art. R. 3123-1)</a:t>
            </a:r>
          </a:p>
          <a:p>
            <a:r>
              <a:rPr lang="fr-FR" dirty="0"/>
              <a:t>Champ de la négociation collective : Mise en place d’horaires à temps partiel (Art. L. 3123-17 à L. 3123-18), Durée minimale de travail et heures complémentaires (Art. L. 3123-19 à L. 3123-21), Compléments d’heures par avenant (Art. L. 3123-22), Répartition de la durée du travail (Art. L. 3123-23 à L. 3123-25),</a:t>
            </a:r>
          </a:p>
          <a:p>
            <a:r>
              <a:rPr lang="fr-FR" dirty="0"/>
              <a:t>Dispositions supplétives : Mise en place d’horaires à temps partiel (Art. L. 3123-26 et (Art. D. 3123-2 à D. 3123-3), Durée minimale de travail et heures complémentaires (Art. L. 3123-27 à L. 3123-29), Répartition de la durée du travail (Art. L. 3123-30 à L. 3123-31)</a:t>
            </a:r>
          </a:p>
          <a:p>
            <a:r>
              <a:rPr lang="fr-FR" dirty="0" smtClean="0"/>
              <a:t>…/…</a:t>
            </a:r>
            <a:endParaRPr lang="fr-FR" dirty="0"/>
          </a:p>
        </p:txBody>
      </p:sp>
    </p:spTree>
    <p:extLst>
      <p:ext uri="{BB962C8B-B14F-4D97-AF65-F5344CB8AC3E}">
        <p14:creationId xmlns:p14="http://schemas.microsoft.com/office/powerpoint/2010/main" val="353135791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850106"/>
          </a:xfrm>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467544" y="1340768"/>
            <a:ext cx="8219256" cy="5112568"/>
          </a:xfrm>
        </p:spPr>
        <p:txBody>
          <a:bodyPr>
            <a:normAutofit fontScale="92500" lnSpcReduction="10000"/>
          </a:bodyPr>
          <a:lstStyle/>
          <a:p>
            <a:r>
              <a:rPr lang="fr-FR" dirty="0" smtClean="0">
                <a:solidFill>
                  <a:srgbClr val="C00000"/>
                </a:solidFill>
              </a:rPr>
              <a:t>Code </a:t>
            </a:r>
            <a:r>
              <a:rPr lang="fr-FR" dirty="0">
                <a:solidFill>
                  <a:srgbClr val="C00000"/>
                </a:solidFill>
              </a:rPr>
              <a:t>du travail : Aménagement du temps de travail sur une période supérieure à la semaine.</a:t>
            </a:r>
          </a:p>
          <a:p>
            <a:r>
              <a:rPr lang="fr-FR" dirty="0"/>
              <a:t>Ordre public (Art. L. 3121-41 à L. 3121-43 et Art. D. 3121-25 à R. 3121-26)</a:t>
            </a:r>
          </a:p>
          <a:p>
            <a:r>
              <a:rPr lang="fr-FR" dirty="0"/>
              <a:t>Champ de la négociation collective (Art. L. 3121-44)</a:t>
            </a:r>
          </a:p>
          <a:p>
            <a:r>
              <a:rPr lang="fr-FR" dirty="0"/>
              <a:t>Dispositions supplétives (Art. L. 3121-45 à L. 3121-47 et Arti. D. 3121-27 à D. 3121-28)</a:t>
            </a:r>
          </a:p>
          <a:p>
            <a:r>
              <a:rPr lang="fr-FR" dirty="0"/>
              <a:t>Loi n° 2018-1203 du 22 décembre 2018 « de financement de la sécurité sociale pour 2019 » (JO du 23)</a:t>
            </a:r>
          </a:p>
          <a:p>
            <a:r>
              <a:rPr lang="fr-FR" dirty="0"/>
              <a:t>Loi n° 2018-1213 du 24 décembre 2018 « portant mesures d’urgence économiques et sociales » (JO du 26)</a:t>
            </a:r>
          </a:p>
          <a:p>
            <a:endParaRPr lang="fr-FR" dirty="0"/>
          </a:p>
        </p:txBody>
      </p:sp>
    </p:spTree>
    <p:extLst>
      <p:ext uri="{BB962C8B-B14F-4D97-AF65-F5344CB8AC3E}">
        <p14:creationId xmlns:p14="http://schemas.microsoft.com/office/powerpoint/2010/main" val="124008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dirty="0" smtClean="0"/>
          </a:p>
          <a:p>
            <a:endParaRPr lang="fr-FR" dirty="0"/>
          </a:p>
          <a:p>
            <a:endParaRPr lang="fr-FR" dirty="0" smtClean="0"/>
          </a:p>
          <a:p>
            <a:pPr algn="ctr"/>
            <a:r>
              <a:rPr lang="fr-FR" sz="2800" b="1" dirty="0" smtClean="0">
                <a:solidFill>
                  <a:srgbClr val="C00000"/>
                </a:solidFill>
              </a:rPr>
              <a:t>Le </a:t>
            </a:r>
            <a:r>
              <a:rPr lang="fr-FR" sz="2800" b="1" dirty="0">
                <a:solidFill>
                  <a:srgbClr val="C00000"/>
                </a:solidFill>
              </a:rPr>
              <a:t>contrat de travail intermittent</a:t>
            </a:r>
          </a:p>
          <a:p>
            <a:pPr algn="ctr"/>
            <a:endParaRPr lang="fr-FR" sz="2800" b="1" dirty="0">
              <a:solidFill>
                <a:srgbClr val="C00000"/>
              </a:solidFill>
            </a:endParaRPr>
          </a:p>
        </p:txBody>
      </p:sp>
    </p:spTree>
    <p:extLst>
      <p:ext uri="{BB962C8B-B14F-4D97-AF65-F5344CB8AC3E}">
        <p14:creationId xmlns:p14="http://schemas.microsoft.com/office/powerpoint/2010/main" val="10172628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a:xfrm>
            <a:off x="611560" y="1447800"/>
            <a:ext cx="8075240" cy="4572000"/>
          </a:xfrm>
        </p:spPr>
        <p:txBody>
          <a:bodyPr>
            <a:normAutofit fontScale="92500" lnSpcReduction="20000"/>
          </a:bodyPr>
          <a:lstStyle/>
          <a:p>
            <a:r>
              <a:rPr lang="fr-FR" dirty="0"/>
              <a:t>Le travail intermittent se caractérise par l’alternance de périodes travaillées et de périodes non travaillées. Il doit être prévu par un accord collectif et doit faire l’objet d’un contrat à durée indéterminée, conclu par écrit et comportant un certain nombre de clauses obligatoires. Le salarié en contrat de travail intermittent bénéficie des mêmes droits que les autres salariés. </a:t>
            </a:r>
            <a:endParaRPr lang="fr-FR" dirty="0" smtClean="0"/>
          </a:p>
          <a:p>
            <a:r>
              <a:rPr lang="fr-FR" dirty="0" smtClean="0"/>
              <a:t>Conformément </a:t>
            </a:r>
            <a:r>
              <a:rPr lang="fr-FR" dirty="0"/>
              <a:t>aux principes posés par la loi du 8 août 2016 citée en référence, une distinction est désormais opérée entre, d’une part les dispositions relevant de l’ordre public, auxquelles il ne peut être dérogé, et, d’autre part, celles qui relèvent de la négociation et de l’accord collectif (avec la primauté reconnue à la convention ou l’accord d’entreprise ou d’établissement sur la convention ou l’accord de branche étendu).</a:t>
            </a:r>
          </a:p>
        </p:txBody>
      </p:sp>
    </p:spTree>
    <p:extLst>
      <p:ext uri="{BB962C8B-B14F-4D97-AF65-F5344CB8AC3E}">
        <p14:creationId xmlns:p14="http://schemas.microsoft.com/office/powerpoint/2010/main" val="38610229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lnSpcReduction="10000"/>
          </a:bodyPr>
          <a:lstStyle/>
          <a:p>
            <a:r>
              <a:rPr lang="fr-FR" b="1" dirty="0"/>
              <a:t>L’obligation d’un accord collectif prévoyant le recours au travail intermittent préalablement à la conclusion d’un contrat de travail</a:t>
            </a:r>
            <a:r>
              <a:rPr lang="fr-FR" dirty="0"/>
              <a:t/>
            </a:r>
            <a:br>
              <a:rPr lang="fr-FR" dirty="0"/>
            </a:br>
            <a:r>
              <a:rPr lang="fr-FR" dirty="0"/>
              <a:t>Sauf exceptions mentionnées ci-dessous, pour qu’un contrat de travail intermittent puisse être conclu, l’entreprise doit être couverte par une convention ou par un accord d’entreprise ou d’établissement ou, à défaut, par une convention ou un accord de branche étendu qui le prévoit. L’employeur ne peut ainsi, de sa seule initiative, proposer au salarié d’être embauché dans le cadre d’un tel contrat.</a:t>
            </a:r>
          </a:p>
        </p:txBody>
      </p:sp>
    </p:spTree>
    <p:extLst>
      <p:ext uri="{BB962C8B-B14F-4D97-AF65-F5344CB8AC3E}">
        <p14:creationId xmlns:p14="http://schemas.microsoft.com/office/powerpoint/2010/main" val="22953355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Les entreprises adaptées mentionnées à l’</a:t>
            </a:r>
            <a:r>
              <a:rPr lang="fr-FR" dirty="0">
                <a:hlinkClick r:id="rId2" tooltip="article L. 5213-13 du code du travail (nouvelle fenêtre)"/>
              </a:rPr>
              <a:t>article L. 5213-13 du code du travail</a:t>
            </a:r>
            <a:r>
              <a:rPr lang="fr-FR" dirty="0"/>
              <a:t> peuvent toutefois conclure un contrat de travail intermittent même en l’absence de convention ou d’accord collectif de travail, dès lors que ce contrat est conclu avec un travailleur handicapé, bénéficiaire de l’</a:t>
            </a:r>
            <a:r>
              <a:rPr lang="fr-FR" dirty="0">
                <a:hlinkClick r:id="rId3"/>
              </a:rPr>
              <a:t>obligation d’emploi</a:t>
            </a:r>
            <a:r>
              <a:rPr lang="fr-FR" dirty="0"/>
              <a:t>.</a:t>
            </a:r>
          </a:p>
        </p:txBody>
      </p:sp>
    </p:spTree>
    <p:extLst>
      <p:ext uri="{BB962C8B-B14F-4D97-AF65-F5344CB8AC3E}">
        <p14:creationId xmlns:p14="http://schemas.microsoft.com/office/powerpoint/2010/main" val="10274367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85000" lnSpcReduction="10000"/>
          </a:bodyPr>
          <a:lstStyle/>
          <a:p>
            <a:r>
              <a:rPr lang="fr-FR" b="1" dirty="0"/>
              <a:t>La forme et le contenu du contrat de travail</a:t>
            </a:r>
            <a:r>
              <a:rPr lang="fr-FR" dirty="0"/>
              <a:t/>
            </a:r>
            <a:br>
              <a:rPr lang="fr-FR" dirty="0"/>
            </a:br>
            <a:r>
              <a:rPr lang="fr-FR" dirty="0"/>
              <a:t>Le contrat de travail intermittent est un contrat à durée indéterminée qui doit, obligatoirement, être écrit. Il peut être conclu afin de pourvoir un emploi permanent qui, par nature, comporte une alternance de périodes travaillées et de périodes non travaillées.</a:t>
            </a:r>
          </a:p>
          <a:p>
            <a:r>
              <a:rPr lang="fr-FR" dirty="0"/>
              <a:t>Le contrat de travail intermittent mentionne notamment :</a:t>
            </a:r>
          </a:p>
          <a:p>
            <a:r>
              <a:rPr lang="fr-FR" dirty="0"/>
              <a:t>La qualification du salarié ;</a:t>
            </a:r>
          </a:p>
          <a:p>
            <a:r>
              <a:rPr lang="fr-FR" dirty="0"/>
              <a:t>Les éléments de la rémunération ;</a:t>
            </a:r>
          </a:p>
          <a:p>
            <a:r>
              <a:rPr lang="fr-FR" dirty="0"/>
              <a:t>La durée annuelle minimale de travail du salarié ;</a:t>
            </a:r>
          </a:p>
          <a:p>
            <a:r>
              <a:rPr lang="fr-FR" dirty="0"/>
              <a:t>Les périodes de travail ;</a:t>
            </a:r>
          </a:p>
          <a:p>
            <a:r>
              <a:rPr lang="fr-FR" dirty="0"/>
              <a:t>La répartition des heures de travail à l’intérieur de ces périodes.</a:t>
            </a:r>
          </a:p>
          <a:p>
            <a:endParaRPr lang="fr-FR" dirty="0"/>
          </a:p>
        </p:txBody>
      </p:sp>
    </p:spTree>
    <p:extLst>
      <p:ext uri="{BB962C8B-B14F-4D97-AF65-F5344CB8AC3E}">
        <p14:creationId xmlns:p14="http://schemas.microsoft.com/office/powerpoint/2010/main" val="275490969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lnSpcReduction="10000"/>
          </a:bodyPr>
          <a:lstStyle/>
          <a:p>
            <a:r>
              <a:rPr lang="fr-FR" b="1" dirty="0"/>
              <a:t>Le volume d’heures de travail</a:t>
            </a:r>
            <a:r>
              <a:rPr lang="fr-FR" dirty="0"/>
              <a:t/>
            </a:r>
            <a:br>
              <a:rPr lang="fr-FR" dirty="0"/>
            </a:br>
            <a:r>
              <a:rPr lang="fr-FR" dirty="0"/>
              <a:t>Le contrat de travail intermittent précise obligatoirement la durée annuelle minimale de travail du salarié concerné.</a:t>
            </a:r>
            <a:br>
              <a:rPr lang="fr-FR" dirty="0"/>
            </a:br>
            <a:r>
              <a:rPr lang="fr-FR" dirty="0"/>
              <a:t>Cette durée peut être dépassée avec une limite : les heures effectuées au-delà ne doivent pas, sauf accord de l’intéressé, excéder le tiers de la durée fixée par le contrat.</a:t>
            </a:r>
          </a:p>
          <a:p>
            <a:r>
              <a:rPr lang="fr-FR" dirty="0"/>
              <a:t>Exemple</a:t>
            </a:r>
            <a:br>
              <a:rPr lang="fr-FR" dirty="0"/>
            </a:br>
            <a:r>
              <a:rPr lang="fr-FR" dirty="0"/>
              <a:t>Le nombre d’heures travaillées au-delà d’une durée minimale fixée à 1 200 heures annuelles par un contrat de travail intermittent ne peut être supérieur à 400 heures (1 200 x 1/3).</a:t>
            </a:r>
            <a:endParaRPr lang="fr-FR" dirty="0">
              <a:effectLst/>
            </a:endParaRPr>
          </a:p>
        </p:txBody>
      </p:sp>
    </p:spTree>
    <p:extLst>
      <p:ext uri="{BB962C8B-B14F-4D97-AF65-F5344CB8AC3E}">
        <p14:creationId xmlns:p14="http://schemas.microsoft.com/office/powerpoint/2010/main" val="1458678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p:txBody>
          <a:bodyPr/>
          <a:lstStyle/>
          <a:p>
            <a:r>
              <a:rPr lang="fr-FR" altLang="fr-FR" b="1" smtClean="0"/>
              <a:t>Définition du contrat de travail</a:t>
            </a:r>
            <a:endParaRPr lang="fr-FR" altLang="fr-FR" smtClean="0"/>
          </a:p>
        </p:txBody>
      </p:sp>
      <p:sp>
        <p:nvSpPr>
          <p:cNvPr id="16387" name="Espace réservé du contenu 2"/>
          <p:cNvSpPr>
            <a:spLocks noGrp="1"/>
          </p:cNvSpPr>
          <p:nvPr>
            <p:ph idx="1"/>
          </p:nvPr>
        </p:nvSpPr>
        <p:spPr>
          <a:xfrm>
            <a:off x="914400" y="2276872"/>
            <a:ext cx="7772400" cy="3742928"/>
          </a:xfrm>
        </p:spPr>
        <p:txBody>
          <a:bodyPr/>
          <a:lstStyle/>
          <a:p>
            <a:r>
              <a:rPr lang="fr-FR" altLang="fr-FR" dirty="0" smtClean="0"/>
              <a:t>Le Code du travail ne définit pas le contrat de travail mais, depuis un arrêt de la Cour de cassation du 22 juillet 1954 (Bull. civ. IV, n</a:t>
            </a:r>
            <a:r>
              <a:rPr lang="fr-FR" altLang="fr-FR" baseline="30000" dirty="0" smtClean="0"/>
              <a:t>o</a:t>
            </a:r>
            <a:r>
              <a:rPr lang="fr-FR" altLang="fr-FR" dirty="0" smtClean="0"/>
              <a:t> 576), il est admis que « </a:t>
            </a:r>
            <a:r>
              <a:rPr lang="fr-FR" altLang="fr-FR" b="1" i="1" dirty="0" smtClean="0">
                <a:solidFill>
                  <a:srgbClr val="C00000"/>
                </a:solidFill>
              </a:rPr>
              <a:t>le contrat de travail est une convention par laquelle une personne s'engage à travailler pour le compte d'une autre et sous sa subordination moyennant une rémunération</a:t>
            </a:r>
            <a:r>
              <a:rPr lang="fr-FR" altLang="fr-FR" dirty="0" smtClean="0">
                <a:solidFill>
                  <a:srgbClr val="C00000"/>
                </a:solidFill>
              </a:rPr>
              <a:t> </a:t>
            </a:r>
            <a:r>
              <a:rPr lang="fr-FR" altLang="fr-FR" dirty="0" smtClean="0"/>
              <a:t>».</a:t>
            </a:r>
          </a:p>
          <a:p>
            <a:endParaRPr lang="fr-FR" altLang="fr-FR" dirty="0" smtClean="0"/>
          </a:p>
        </p:txBody>
      </p:sp>
    </p:spTree>
    <p:extLst>
      <p:ext uri="{BB962C8B-B14F-4D97-AF65-F5344CB8AC3E}">
        <p14:creationId xmlns:p14="http://schemas.microsoft.com/office/powerpoint/2010/main" val="78513187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normAutofit fontScale="92500"/>
          </a:bodyPr>
          <a:lstStyle/>
          <a:p>
            <a:r>
              <a:rPr lang="fr-FR" b="1" dirty="0"/>
              <a:t>L’égalité des droits</a:t>
            </a:r>
            <a:r>
              <a:rPr lang="fr-FR" dirty="0"/>
              <a:t/>
            </a:r>
            <a:br>
              <a:rPr lang="fr-FR" dirty="0"/>
            </a:br>
            <a:r>
              <a:rPr lang="fr-FR" dirty="0"/>
              <a:t>Le salarié titulaire d’un contrat de travail intermittent bénéficie des droits reconnus aux salariés à temps complet, sous réserve, en ce qui concerne les droits conventionnels (voir ci-dessous), de modalités spécifiques prévues par la convention ou l’accord collectif de travail étendu ou par une convention ou un accord d’entreprise ou d’établissement.</a:t>
            </a:r>
          </a:p>
          <a:p>
            <a:r>
              <a:rPr lang="fr-FR" dirty="0"/>
              <a:t>Pour déterminer les droits que le salarié concerné tient de son ancienneté (par exemple, pour le calcul d’une prime liée à l’ancienneté), il convient de prendre en compte la totalité des périodes non travaillées.</a:t>
            </a:r>
          </a:p>
          <a:p>
            <a:endParaRPr lang="fr-FR" dirty="0"/>
          </a:p>
        </p:txBody>
      </p:sp>
    </p:spTree>
    <p:extLst>
      <p:ext uri="{BB962C8B-B14F-4D97-AF65-F5344CB8AC3E}">
        <p14:creationId xmlns:p14="http://schemas.microsoft.com/office/powerpoint/2010/main" val="55360276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914400" y="2132856"/>
            <a:ext cx="7772400" cy="3886944"/>
          </a:xfrm>
        </p:spPr>
        <p:txBody>
          <a:bodyPr/>
          <a:lstStyle/>
          <a:p>
            <a:r>
              <a:rPr lang="fr-FR" dirty="0"/>
              <a:t>Articles L. 3123-33 à L. 3123-38, D. 3123-4, R. 3124-5, R. 3124-8 et du Code du travail</a:t>
            </a:r>
          </a:p>
          <a:p>
            <a:r>
              <a:rPr lang="fr-FR" dirty="0"/>
              <a:t>Loi n° 2016-1088 du 8 août 2016 (JO du 9)</a:t>
            </a:r>
          </a:p>
          <a:p>
            <a:r>
              <a:rPr lang="fr-FR" dirty="0"/>
              <a:t>Arrêté du 6 avril 2017 (JO du 14)</a:t>
            </a:r>
          </a:p>
          <a:p>
            <a:endParaRPr lang="fr-FR" dirty="0"/>
          </a:p>
        </p:txBody>
      </p:sp>
    </p:spTree>
    <p:extLst>
      <p:ext uri="{BB962C8B-B14F-4D97-AF65-F5344CB8AC3E}">
        <p14:creationId xmlns:p14="http://schemas.microsoft.com/office/powerpoint/2010/main" val="9007987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Le contrat à durée déterminée "Senior</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323528" y="1447800"/>
            <a:ext cx="8363272" cy="4572000"/>
          </a:xfrm>
        </p:spPr>
        <p:txBody>
          <a:bodyPr>
            <a:normAutofit fontScale="92500" lnSpcReduction="20000"/>
          </a:bodyPr>
          <a:lstStyle/>
          <a:p>
            <a:r>
              <a:rPr lang="fr-FR" dirty="0"/>
              <a:t>Dans leur accord du 13 octobre 2005 « relatif à l’emploi des seniors… », signé le 9 mars 2006, les partenaires sociaux ont considéré que l’aménagement des dispositions relatives au contrat à durée déterminée (CDD) pouvait favoriser le retour à l’emploi des seniors et aussi leur permettre de compléter leurs droits afin de bénéficier d’une retraite à taux plein.</a:t>
            </a:r>
          </a:p>
          <a:p>
            <a:r>
              <a:rPr lang="fr-FR" dirty="0"/>
              <a:t>Ils ont ainsi prévu le recours à un contrat à durée déterminée d’une durée maximum de 18 mois, renouvelable une fois, pour les personnes de plus de 57 ans en recherche d’emploi depuis plus de 3 mois ou bénéficiaires d’une convention de reclassement personnalisé. Cette disposition conventionnelle a été transposée dans le Code du travail par le décret n° 2006-1070 du 28 août 2006 (JO du 29).</a:t>
            </a:r>
          </a:p>
          <a:p>
            <a:pPr marL="0" indent="0">
              <a:buNone/>
            </a:pPr>
            <a:endParaRPr lang="fr-FR" dirty="0"/>
          </a:p>
        </p:txBody>
      </p:sp>
    </p:spTree>
    <p:extLst>
      <p:ext uri="{BB962C8B-B14F-4D97-AF65-F5344CB8AC3E}">
        <p14:creationId xmlns:p14="http://schemas.microsoft.com/office/powerpoint/2010/main" val="163325530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des employeurs</a:t>
            </a:r>
            <a:endParaRPr lang="fr-FR" dirty="0"/>
          </a:p>
          <a:p>
            <a:r>
              <a:rPr lang="fr-FR" dirty="0"/>
              <a:t>Le CDD senior peut être conclu par tous les employeurs à l’exception des professions agricoles (voir précisions ci-dessous). Ce CDD doit être conclu avec une personne remplissant les conditions visées ci-dessous, afin de faciliter son retour à l’emploi et de lui permettre d’acquérir des droits supplémentaires en vue de la liquidation de sa retraite à taux plein.</a:t>
            </a:r>
          </a:p>
          <a:p>
            <a:pPr marL="0" indent="0">
              <a:buNone/>
            </a:pPr>
            <a:endParaRPr lang="fr-FR" dirty="0"/>
          </a:p>
        </p:txBody>
      </p:sp>
    </p:spTree>
    <p:extLst>
      <p:ext uri="{BB962C8B-B14F-4D97-AF65-F5344CB8AC3E}">
        <p14:creationId xmlns:p14="http://schemas.microsoft.com/office/powerpoint/2010/main" val="94992001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solidFill>
                  <a:srgbClr val="C00000"/>
                </a:solidFill>
              </a:rPr>
              <a:t>Qui peut conclure un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p:txBody>
          <a:bodyPr/>
          <a:lstStyle/>
          <a:p>
            <a:r>
              <a:rPr lang="fr-FR" b="1" dirty="0"/>
              <a:t>Du côté de la personne recrutée</a:t>
            </a:r>
            <a:endParaRPr lang="fr-FR" dirty="0"/>
          </a:p>
          <a:p>
            <a:r>
              <a:rPr lang="fr-FR" dirty="0"/>
              <a:t>Le CDD « senior » s’adresse aux personnes âgées de plus de 57 ans inscrites depuis plus de trois mois comme demandeur d’emploi ou bénéficiant d’une convention de reclassement personnalisé (CRP).</a:t>
            </a:r>
          </a:p>
          <a:p>
            <a:endParaRPr lang="fr-FR" dirty="0"/>
          </a:p>
        </p:txBody>
      </p:sp>
    </p:spTree>
    <p:extLst>
      <p:ext uri="{BB962C8B-B14F-4D97-AF65-F5344CB8AC3E}">
        <p14:creationId xmlns:p14="http://schemas.microsoft.com/office/powerpoint/2010/main" val="251543265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Quelle est la durée du CDD « senior » </a:t>
            </a:r>
            <a:r>
              <a:rPr lang="fr-FR" dirty="0" smtClean="0">
                <a:solidFill>
                  <a:srgbClr val="C00000"/>
                </a:solidFill>
              </a:rPr>
              <a:t>?</a:t>
            </a:r>
            <a:endParaRPr lang="fr-FR" dirty="0">
              <a:solidFill>
                <a:srgbClr val="C00000"/>
              </a:solidFill>
            </a:endParaRPr>
          </a:p>
        </p:txBody>
      </p:sp>
      <p:sp>
        <p:nvSpPr>
          <p:cNvPr id="3" name="Espace réservé du contenu 2"/>
          <p:cNvSpPr>
            <a:spLocks noGrp="1"/>
          </p:cNvSpPr>
          <p:nvPr>
            <p:ph sz="quarter" idx="1"/>
          </p:nvPr>
        </p:nvSpPr>
        <p:spPr>
          <a:xfrm>
            <a:off x="914400" y="1988840"/>
            <a:ext cx="7772400" cy="4030960"/>
          </a:xfrm>
        </p:spPr>
        <p:txBody>
          <a:bodyPr/>
          <a:lstStyle/>
          <a:p>
            <a:r>
              <a:rPr lang="fr-FR" dirty="0" smtClean="0"/>
              <a:t>Le </a:t>
            </a:r>
            <a:r>
              <a:rPr lang="fr-FR" dirty="0"/>
              <a:t>CDD « senior » peut être conclu pour une durée maximale de 18 mois. Il peut être renouvelé une fois pour une durée déterminée qui, ajoutée à la durée du contrat initial, ne peut excéder 36 mois.</a:t>
            </a:r>
          </a:p>
          <a:p>
            <a:endParaRPr lang="fr-FR" dirty="0"/>
          </a:p>
        </p:txBody>
      </p:sp>
    </p:spTree>
    <p:extLst>
      <p:ext uri="{BB962C8B-B14F-4D97-AF65-F5344CB8AC3E}">
        <p14:creationId xmlns:p14="http://schemas.microsoft.com/office/powerpoint/2010/main" val="365654271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3600" dirty="0">
                <a:solidFill>
                  <a:srgbClr val="C00000"/>
                </a:solidFill>
              </a:rPr>
              <a:t>statut du titulaire d’un CDD « senior » </a:t>
            </a:r>
            <a:r>
              <a:rPr lang="fr-FR" sz="3600" dirty="0" smtClean="0">
                <a:solidFill>
                  <a:srgbClr val="C00000"/>
                </a:solidFill>
              </a:rPr>
              <a:t>?</a:t>
            </a:r>
            <a:endParaRPr lang="fr-FR" sz="3600" dirty="0">
              <a:solidFill>
                <a:srgbClr val="C00000"/>
              </a:solidFill>
            </a:endParaRPr>
          </a:p>
        </p:txBody>
      </p:sp>
      <p:sp>
        <p:nvSpPr>
          <p:cNvPr id="3" name="Espace réservé du contenu 2"/>
          <p:cNvSpPr>
            <a:spLocks noGrp="1"/>
          </p:cNvSpPr>
          <p:nvPr>
            <p:ph sz="quarter" idx="1"/>
          </p:nvPr>
        </p:nvSpPr>
        <p:spPr/>
        <p:txBody>
          <a:bodyPr/>
          <a:lstStyle/>
          <a:p>
            <a:r>
              <a:rPr lang="fr-FR" dirty="0" smtClean="0"/>
              <a:t>Le </a:t>
            </a:r>
            <a:r>
              <a:rPr lang="fr-FR" dirty="0"/>
              <a:t>salarié titulaire d’un CDD « senior », comme tout autre titulaire d’un CDD « classique », dispose des mêmes droits que les autres salariés de l’entreprise : il exécute son travail dans des conditions identiques (durée du travail, travail de nuit, repos hebdomadaire, jours fériés, hygiène et sécurité…) et peut accéder aux mêmes équipements collectifs : transport, restauration, tickets restaurant, douches, vestiaires, bibliothèque, salles de repos, crèches…</a:t>
            </a:r>
          </a:p>
          <a:p>
            <a:endParaRPr lang="fr-FR" dirty="0"/>
          </a:p>
        </p:txBody>
      </p:sp>
    </p:spTree>
    <p:extLst>
      <p:ext uri="{BB962C8B-B14F-4D97-AF65-F5344CB8AC3E}">
        <p14:creationId xmlns:p14="http://schemas.microsoft.com/office/powerpoint/2010/main" val="17305773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C00000"/>
                </a:solidFill>
              </a:rPr>
              <a:t>statut du titulaire d’un CDD « senior » ?</a:t>
            </a:r>
            <a:endParaRPr lang="fr-FR" dirty="0"/>
          </a:p>
        </p:txBody>
      </p:sp>
      <p:sp>
        <p:nvSpPr>
          <p:cNvPr id="3" name="Espace réservé du contenu 2"/>
          <p:cNvSpPr>
            <a:spLocks noGrp="1"/>
          </p:cNvSpPr>
          <p:nvPr>
            <p:ph sz="quarter" idx="1"/>
          </p:nvPr>
        </p:nvSpPr>
        <p:spPr/>
        <p:txBody>
          <a:bodyPr/>
          <a:lstStyle/>
          <a:p>
            <a:r>
              <a:rPr lang="fr-FR" dirty="0"/>
              <a:t>Sa rémunération doit être au moins égale à celle que percevrait, après période d’essai, un autre salarié de l’entreprise, sous contrat à durée indéterminée, de qualification équivalente et occupant le même poste de travail. En cas de maladie ou d’accident, le salarié en contrat à durée déterminée peut avoir droit aux indemnités complémentaires prévues par la convention applicable à l’entreprise, s’il remplit les conditions posées par cette convention (par exemple, les conditions d’ancienneté).</a:t>
            </a:r>
          </a:p>
        </p:txBody>
      </p:sp>
    </p:spTree>
    <p:extLst>
      <p:ext uri="{BB962C8B-B14F-4D97-AF65-F5344CB8AC3E}">
        <p14:creationId xmlns:p14="http://schemas.microsoft.com/office/powerpoint/2010/main" val="222489100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r>
              <a:rPr lang="fr-FR" dirty="0"/>
              <a:t>il peut bénéficier d’indemnités et de mesures particulières pour compenser la précarité de son emploi, notamment une indemnité compensatrice de congés payés au titre du travail effectivement accompli durant le contrat, quelle qu’en ait été la durée, si les congés n’ont pas été pris pendant la durée du contrat. Son montant ne peut être inférieur à 10 % de la rémunération totale brute due au salarié (indemnité de précarité comprise, lorsque celle-ci est due).</a:t>
            </a:r>
          </a:p>
        </p:txBody>
      </p:sp>
    </p:spTree>
    <p:extLst>
      <p:ext uri="{BB962C8B-B14F-4D97-AF65-F5344CB8AC3E}">
        <p14:creationId xmlns:p14="http://schemas.microsoft.com/office/powerpoint/2010/main" val="256586325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dirty="0">
                <a:solidFill>
                  <a:srgbClr val="C00000"/>
                </a:solidFill>
              </a:rPr>
              <a:t>Textes de </a:t>
            </a:r>
            <a:r>
              <a:rPr lang="fr-FR" sz="3600" dirty="0" smtClean="0">
                <a:solidFill>
                  <a:srgbClr val="C00000"/>
                </a:solidFill>
              </a:rPr>
              <a:t>référence</a:t>
            </a:r>
            <a:endParaRPr lang="fr-FR" sz="3600" dirty="0">
              <a:solidFill>
                <a:srgbClr val="C00000"/>
              </a:solidFill>
            </a:endParaRPr>
          </a:p>
        </p:txBody>
      </p:sp>
      <p:sp>
        <p:nvSpPr>
          <p:cNvPr id="3" name="Espace réservé du contenu 2"/>
          <p:cNvSpPr>
            <a:spLocks noGrp="1"/>
          </p:cNvSpPr>
          <p:nvPr>
            <p:ph sz="quarter" idx="1"/>
          </p:nvPr>
        </p:nvSpPr>
        <p:spPr>
          <a:xfrm>
            <a:off x="539552" y="1700808"/>
            <a:ext cx="8147248" cy="4318992"/>
          </a:xfrm>
        </p:spPr>
        <p:txBody>
          <a:bodyPr>
            <a:normAutofit fontScale="92500" lnSpcReduction="10000"/>
          </a:bodyPr>
          <a:lstStyle/>
          <a:p>
            <a:r>
              <a:rPr lang="fr-FR" dirty="0"/>
              <a:t>Articles L. 1242-3, D. 1242-2 et D. 1242-7 du Code du travail</a:t>
            </a:r>
          </a:p>
          <a:p>
            <a:r>
              <a:rPr lang="fr-FR" dirty="0"/>
              <a:t>Accord national interprofessionnel du 13 octobre 2005 (complété par un avenant du 9 mars 2006) relatif à l’emploi des seniors en vue de promouvoir leur maintien et leur retour à l’emploi (étendu par arrêté du 12 juillet 2006, JO du 22)</a:t>
            </a:r>
          </a:p>
          <a:p>
            <a:r>
              <a:rPr lang="fr-FR" dirty="0"/>
              <a:t>Avenant du 9 mars 2006 (relatif à l’indemnité de fin de contrat) à l’accord national interprofessionnel susvisé (étendu par arrêté du 12 juillet 2006, JO du 22)</a:t>
            </a:r>
          </a:p>
          <a:p>
            <a:r>
              <a:rPr lang="fr-FR" dirty="0"/>
              <a:t>Décret n° 2010-1086 du 14 septembre 2010 (JO du 16)</a:t>
            </a:r>
          </a:p>
        </p:txBody>
      </p:sp>
    </p:spTree>
    <p:extLst>
      <p:ext uri="{BB962C8B-B14F-4D97-AF65-F5344CB8AC3E}">
        <p14:creationId xmlns:p14="http://schemas.microsoft.com/office/powerpoint/2010/main" val="18692133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272</TotalTime>
  <Words>5858</Words>
  <Application>Microsoft Office PowerPoint</Application>
  <PresentationFormat>Affichage à l'écran (4:3)</PresentationFormat>
  <Paragraphs>409</Paragraphs>
  <Slides>110</Slides>
  <Notes>0</Notes>
  <HiddenSlides>0</HiddenSlides>
  <MMClips>0</MMClips>
  <ScaleCrop>false</ScaleCrop>
  <HeadingPairs>
    <vt:vector size="4" baseType="variant">
      <vt:variant>
        <vt:lpstr>Thème</vt:lpstr>
      </vt:variant>
      <vt:variant>
        <vt:i4>1</vt:i4>
      </vt:variant>
      <vt:variant>
        <vt:lpstr>Titres des diapositives</vt:lpstr>
      </vt:variant>
      <vt:variant>
        <vt:i4>110</vt:i4>
      </vt:variant>
    </vt:vector>
  </HeadingPairs>
  <TitlesOfParts>
    <vt:vector size="111" baseType="lpstr">
      <vt:lpstr>Capitaux</vt:lpstr>
      <vt:lpstr>Formation prud’homale</vt:lpstr>
      <vt:lpstr> Qu’est-ce qu’un contrat ?</vt:lpstr>
      <vt:lpstr>Article 1103 &amp; 1104 du code civil </vt:lpstr>
      <vt:lpstr>Article 1109 du code civil </vt:lpstr>
      <vt:lpstr>Article 1113 du code civil </vt:lpstr>
      <vt:lpstr>Article 1121 du code civil </vt:lpstr>
      <vt:lpstr>Article 1128 du code civil </vt:lpstr>
      <vt:lpstr>Article 1130 &amp; 1131 du code civil </vt:lpstr>
      <vt:lpstr>Définition du contrat de travail</vt:lpstr>
      <vt:lpstr>Présentation PowerPoint</vt:lpstr>
      <vt:lpstr>Présentation PowerPoint</vt:lpstr>
      <vt:lpstr>Présentation PowerPoint</vt:lpstr>
      <vt:lpstr>Le contrat de travail à durée indéterminée est la forme normale et générale de la relation de travail.</vt:lpstr>
      <vt:lpstr>L'emploi classique</vt:lpstr>
      <vt:lpstr>L'emploi atypique</vt:lpstr>
      <vt:lpstr>Les contrats atypiques constituent normalement une exception </vt:lpstr>
      <vt:lpstr>L'emploi atypique</vt:lpstr>
      <vt:lpstr>Présentation PowerPoint</vt:lpstr>
      <vt:lpstr>Présentation PowerPoint</vt:lpstr>
      <vt:lpstr>Présentation PowerPoint</vt:lpstr>
      <vt:lpstr>Présentation PowerPoint</vt:lpstr>
      <vt:lpstr>Présentation PowerPoint</vt:lpstr>
      <vt:lpstr>Le contrat de chantier ou d'opération :  une dérogation aux règles de droit commun</vt:lpstr>
      <vt:lpstr>Le contrat de chantier ou d'opération : une dérogation aux règles de droit commun</vt:lpstr>
      <vt:lpstr>Le contrat de chantier ou d'opération :  une dérogation aux règles de droit commun</vt:lpstr>
      <vt:lpstr>Le contrat de chantier ou d'opération : une dérogation consacrée par la loi</vt:lpstr>
      <vt:lpstr>Le contrat de chantier ou d'opération : une dérogation consacrée par la loi</vt:lpstr>
      <vt:lpstr>Champ d'application du contrat de chantier ou d'opération</vt:lpstr>
      <vt:lpstr>Champ d'application du contrat de chantier ou d'opération</vt:lpstr>
      <vt:lpstr>Pour pouvoir être étendue, la convention ou l'accord collectif doit prévoir :</vt:lpstr>
      <vt:lpstr>Pour pouvoir être étendue, la convention ou l'accord collectif doit prévoir :</vt:lpstr>
      <vt:lpstr>Secteurs concernés </vt:lpstr>
      <vt:lpstr>Présentation PowerPoint</vt:lpstr>
      <vt:lpstr>Information et engagement du salarié</vt:lpstr>
      <vt:lpstr>Présentation PowerPoint</vt:lpstr>
      <vt:lpstr>Période d’essai </vt:lpstr>
      <vt:lpstr>Présentation PowerPoint</vt:lpstr>
      <vt:lpstr>Présentation PowerPoint</vt:lpstr>
      <vt:lpstr>Présentation PowerPoint</vt:lpstr>
      <vt:lpstr>Présentation PowerPoint</vt:lpstr>
      <vt:lpstr>Présentation PowerPoint</vt:lpstr>
      <vt:lpstr>Présentation PowerPoint</vt:lpstr>
      <vt:lpstr>Procédure de licenciement</vt:lpstr>
      <vt:lpstr>Préavis et indemnité de licenciement</vt:lpstr>
      <vt:lpstr>Possibilité de prévoir une priorité de réembauche</vt:lpstr>
      <vt:lpstr>Textes de référence</vt:lpstr>
      <vt:lpstr>Présentation PowerPoint</vt:lpstr>
      <vt:lpstr>Contrat à durée déterminée, contrat d'exception</vt:lpstr>
      <vt:lpstr>Présentation PowerPoint</vt:lpstr>
      <vt:lpstr>Dans quels cas peut-on embaucher sous contrat à durée déterminée ?</vt:lpstr>
      <vt:lpstr>Article L1242-2 </vt:lpstr>
      <vt:lpstr>Article L1242-2 </vt:lpstr>
      <vt:lpstr>Article L1242-2 </vt:lpstr>
      <vt:lpstr>Article L1242-2 </vt:lpstr>
      <vt:lpstr>Remplacement d’un salarié absent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 CDD « senior »</vt:lpstr>
      <vt:lpstr>Le CDD « joueur professionnel »</vt:lpstr>
      <vt:lpstr>Présentation PowerPoint</vt:lpstr>
      <vt:lpstr>Textes de référence</vt:lpstr>
      <vt:lpstr>Présentation PowerPoint</vt:lpstr>
      <vt:lpstr>Présentation PowerPoint</vt:lpstr>
      <vt:lpstr>Définition du travail à temps partiel</vt:lpstr>
      <vt:lpstr>Le contrat écrit doit mentionner :</vt:lpstr>
      <vt:lpstr> 4) Le travail à temps partiel   rappel de la présentation de la précédente formation (Me GERAY) </vt:lpstr>
      <vt:lpstr>Définition légale</vt:lpstr>
      <vt:lpstr>Durée contractuelle</vt:lpstr>
      <vt:lpstr>Durée contractuelle</vt:lpstr>
      <vt:lpstr>Répartition de la durée du travail</vt:lpstr>
      <vt:lpstr>Répartition de la durée du travail (suite)</vt:lpstr>
      <vt:lpstr>Heures complémentaires</vt:lpstr>
      <vt:lpstr>Contentieux de la requalification</vt:lpstr>
      <vt:lpstr>. (Soc. 3 juill. 2019, FS-P+B, n° 17-15.884)</vt:lpstr>
      <vt:lpstr>Textes de référence</vt:lpstr>
      <vt:lpstr>Textes de référence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Textes de référence</vt:lpstr>
      <vt:lpstr>Le contrat à durée déterminée "Senior"</vt:lpstr>
      <vt:lpstr>Qui peut conclure un CDD « senior » ?</vt:lpstr>
      <vt:lpstr>Qui peut conclure un CDD « senior » ?</vt:lpstr>
      <vt:lpstr>Quelle est la durée du CDD « senior » ?</vt:lpstr>
      <vt:lpstr>statut du titulaire d’un CDD « senior » ?</vt:lpstr>
      <vt:lpstr>statut du titulaire d’un CDD « senior » ?</vt:lpstr>
      <vt:lpstr>Présentation PowerPoint</vt:lpstr>
      <vt:lpstr>Textes de référence</vt:lpstr>
      <vt:lpstr>Présentation PowerPoint</vt:lpstr>
      <vt:lpstr>Présentation PowerPoint</vt:lpstr>
      <vt:lpstr>Le terme du contrat saisonnier</vt:lpstr>
      <vt:lpstr>reconduction</vt:lpstr>
      <vt:lpstr>Textes de référence</vt:lpstr>
      <vt:lpstr>Présentation PowerPoint</vt:lpstr>
      <vt:lpstr>Le contrat vendanges</vt:lpstr>
      <vt:lpstr>Quels salariés ?</vt:lpstr>
      <vt:lpstr>Présentation PowerPoint</vt:lpstr>
      <vt:lpstr>Présentation PowerPoint</vt:lpstr>
      <vt:lpstr>Textes de référence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dc:creator>
  <cp:lastModifiedBy>Claude B</cp:lastModifiedBy>
  <cp:revision>26</cp:revision>
  <dcterms:created xsi:type="dcterms:W3CDTF">2019-09-10T09:06:10Z</dcterms:created>
  <dcterms:modified xsi:type="dcterms:W3CDTF">2019-09-16T21:24:44Z</dcterms:modified>
</cp:coreProperties>
</file>