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5" r:id="rId3"/>
    <p:sldMasterId id="2147483670" r:id="rId4"/>
    <p:sldMasterId id="2147483677" r:id="rId5"/>
    <p:sldMasterId id="2147483682" r:id="rId6"/>
    <p:sldMasterId id="2147483687" r:id="rId7"/>
    <p:sldMasterId id="2147483692" r:id="rId8"/>
  </p:sldMasterIdLst>
  <p:notesMasterIdLst>
    <p:notesMasterId r:id="rId40"/>
  </p:notesMasterIdLst>
  <p:sldIdLst>
    <p:sldId id="256" r:id="rId9"/>
    <p:sldId id="535" r:id="rId10"/>
    <p:sldId id="533" r:id="rId11"/>
    <p:sldId id="536" r:id="rId12"/>
    <p:sldId id="539" r:id="rId13"/>
    <p:sldId id="540" r:id="rId14"/>
    <p:sldId id="542" r:id="rId15"/>
    <p:sldId id="543" r:id="rId16"/>
    <p:sldId id="460" r:id="rId17"/>
    <p:sldId id="530" r:id="rId18"/>
    <p:sldId id="500" r:id="rId19"/>
    <p:sldId id="512" r:id="rId20"/>
    <p:sldId id="513" r:id="rId21"/>
    <p:sldId id="515" r:id="rId22"/>
    <p:sldId id="514" r:id="rId23"/>
    <p:sldId id="544" r:id="rId24"/>
    <p:sldId id="517" r:id="rId25"/>
    <p:sldId id="487" r:id="rId26"/>
    <p:sldId id="518" r:id="rId27"/>
    <p:sldId id="521" r:id="rId28"/>
    <p:sldId id="519" r:id="rId29"/>
    <p:sldId id="545" r:id="rId30"/>
    <p:sldId id="522" r:id="rId31"/>
    <p:sldId id="523" r:id="rId32"/>
    <p:sldId id="507" r:id="rId33"/>
    <p:sldId id="510" r:id="rId34"/>
    <p:sldId id="546" r:id="rId35"/>
    <p:sldId id="489" r:id="rId36"/>
    <p:sldId id="525" r:id="rId37"/>
    <p:sldId id="477" r:id="rId38"/>
    <p:sldId id="478" r:id="rId3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E7D"/>
    <a:srgbClr val="080808"/>
    <a:srgbClr val="FFCC00"/>
    <a:srgbClr val="B50E7D"/>
    <a:srgbClr val="847EBB"/>
    <a:srgbClr val="95CCD1"/>
    <a:srgbClr val="E62A32"/>
    <a:srgbClr val="006699"/>
    <a:srgbClr val="00B0AD"/>
    <a:srgbClr val="CA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51" autoAdjust="0"/>
  </p:normalViewPr>
  <p:slideViewPr>
    <p:cSldViewPr snapToObjects="1" showGuides="1">
      <p:cViewPr>
        <p:scale>
          <a:sx n="125" d="100"/>
          <a:sy n="125" d="100"/>
        </p:scale>
        <p:origin x="90" y="-2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5" y="0"/>
            <a:ext cx="2946347" cy="49821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47D566A-0BDB-4525-B8E1-1626E86244E4}" type="datetimeFigureOut">
              <a:rPr lang="fr-FR" smtClean="0"/>
              <a:t>13/09/2019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19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5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5" y="9431602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68D09290-04E3-4393-9865-E67F5F137E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49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9290-04E3-4393-9865-E67F5F137EC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19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9290-04E3-4393-9865-E67F5F137EC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3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6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5658" y="44624"/>
            <a:ext cx="4968552" cy="2387600"/>
          </a:xfrm>
        </p:spPr>
        <p:txBody>
          <a:bodyPr anchor="b"/>
          <a:lstStyle>
            <a:lvl1pPr algn="r">
              <a:lnSpc>
                <a:spcPct val="90000"/>
              </a:lnSpc>
              <a:defRPr sz="3500" b="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45658" y="2814402"/>
            <a:ext cx="4968552" cy="1101018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" y="6222242"/>
            <a:ext cx="1548000" cy="30593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187624" y="4293096"/>
            <a:ext cx="1584176" cy="93610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86" y="6058909"/>
            <a:ext cx="1584176" cy="6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3422"/>
            <a:ext cx="9134875" cy="68511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2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941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931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93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6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5658" y="44624"/>
            <a:ext cx="4968552" cy="2387600"/>
          </a:xfrm>
        </p:spPr>
        <p:txBody>
          <a:bodyPr anchor="b"/>
          <a:lstStyle>
            <a:lvl1pPr algn="r">
              <a:lnSpc>
                <a:spcPct val="90000"/>
              </a:lnSpc>
              <a:defRPr sz="3500" b="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45658" y="2814402"/>
            <a:ext cx="4968552" cy="1101018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" y="6222242"/>
            <a:ext cx="1548000" cy="30593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187624" y="4293096"/>
            <a:ext cx="1584176" cy="93610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86" y="6058909"/>
            <a:ext cx="1584176" cy="6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0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8" y="428"/>
            <a:ext cx="1584963" cy="1222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1" y="387161"/>
            <a:ext cx="1440158" cy="284557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121522" y="2060848"/>
            <a:ext cx="3378470" cy="4105002"/>
          </a:xfrm>
        </p:spPr>
        <p:txBody>
          <a:bodyPr/>
          <a:lstStyle>
            <a:lvl1pPr marL="64800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defRPr sz="1600" cap="all"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4729511" y="2060848"/>
            <a:ext cx="3378470" cy="4105002"/>
          </a:xfrm>
        </p:spPr>
        <p:txBody>
          <a:bodyPr/>
          <a:lstStyle>
            <a:lvl1pPr marL="64800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defRPr sz="1600" cap="all"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8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87624" y="4293096"/>
            <a:ext cx="504056" cy="504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1" name="Espace réservé du texte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187624" y="2448243"/>
            <a:ext cx="504056" cy="504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2" name="Espace réservé du texte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791210" y="3885325"/>
            <a:ext cx="504056" cy="504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3" name="Espace réservé du texte 8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788023" y="2448243"/>
            <a:ext cx="504056" cy="504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pic>
        <p:nvPicPr>
          <p:cNvPr id="16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9838"/>
            <a:ext cx="1152128" cy="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7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8" y="428"/>
            <a:ext cx="1584963" cy="1222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1" y="387161"/>
            <a:ext cx="1440158" cy="284557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121522" y="2060848"/>
            <a:ext cx="6978870" cy="41050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400" cap="none" baseline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33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8" y="1340768"/>
            <a:ext cx="3794768" cy="37551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989139"/>
            <a:ext cx="2952328" cy="1799902"/>
          </a:xfrm>
        </p:spPr>
        <p:txBody>
          <a:bodyPr anchor="ctr"/>
          <a:lstStyle>
            <a:lvl1pPr algn="ctr">
              <a:lnSpc>
                <a:spcPct val="90000"/>
              </a:lnSpc>
              <a:defRPr sz="2300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9838"/>
            <a:ext cx="1152128" cy="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51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3419872" y="4509120"/>
            <a:ext cx="2304256" cy="2016224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 sz="900" i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0" y="2636912"/>
            <a:ext cx="2484000" cy="12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1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3422"/>
            <a:ext cx="9134874" cy="68511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9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8" y="428"/>
            <a:ext cx="1584963" cy="1222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1" y="387161"/>
            <a:ext cx="1440158" cy="284557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121522" y="2060848"/>
            <a:ext cx="3378470" cy="4105002"/>
          </a:xfrm>
        </p:spPr>
        <p:txBody>
          <a:bodyPr/>
          <a:lstStyle>
            <a:lvl1pPr marL="64800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defRPr sz="1600" cap="all"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4729511" y="2060848"/>
            <a:ext cx="3378470" cy="4105002"/>
          </a:xfrm>
        </p:spPr>
        <p:txBody>
          <a:bodyPr/>
          <a:lstStyle>
            <a:lvl1pPr marL="64800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defRPr sz="1600" cap="all"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8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87624" y="4293096"/>
            <a:ext cx="504056" cy="504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1" name="Espace réservé du texte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187624" y="2448243"/>
            <a:ext cx="504056" cy="504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2" name="Espace réservé du texte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791210" y="3885325"/>
            <a:ext cx="504056" cy="504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3" name="Espace réservé du texte 8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788023" y="2448243"/>
            <a:ext cx="504056" cy="504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pic>
        <p:nvPicPr>
          <p:cNvPr id="16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9838"/>
            <a:ext cx="1152128" cy="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7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472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5353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534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3422"/>
            <a:ext cx="9134874" cy="68511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0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1374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6784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503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/>
          <a:srcRect t="1035"/>
          <a:stretch/>
        </p:blipFill>
        <p:spPr>
          <a:xfrm>
            <a:off x="0" y="5461"/>
            <a:ext cx="9144000" cy="685253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19533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7814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0331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8" y="428"/>
            <a:ext cx="1584963" cy="1222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1" y="387161"/>
            <a:ext cx="1440158" cy="284557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121522" y="2060848"/>
            <a:ext cx="6978870" cy="41050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400" cap="none" baseline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33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585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3422"/>
            <a:ext cx="9134874" cy="68511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fld id="{DE961A5E-3A05-42B8-9C2B-405D80E7DB05}" type="slidenum">
              <a:rPr lang="fr-FR" sz="700" smtClean="0">
                <a:solidFill>
                  <a:srgbClr val="767971"/>
                </a:solidFill>
                <a:latin typeface="Arial Black" panose="020B0A04020102020204" pitchFamily="34" charset="0"/>
              </a:rPr>
              <a:pPr/>
              <a:t>‹N°›</a:t>
            </a:fld>
            <a:endParaRPr lang="fr-FR" sz="700" dirty="0">
              <a:solidFill>
                <a:srgbClr val="76797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8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956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29657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12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3422"/>
            <a:ext cx="9134874" cy="68511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fld id="{DE961A5E-3A05-42B8-9C2B-405D80E7DB05}" type="slidenum">
              <a:rPr lang="fr-FR" sz="700" smtClean="0">
                <a:solidFill>
                  <a:srgbClr val="767971"/>
                </a:solidFill>
                <a:latin typeface="Arial Black" panose="020B0A04020102020204" pitchFamily="34" charset="0"/>
              </a:rPr>
              <a:pPr/>
              <a:t>‹N°›</a:t>
            </a:fld>
            <a:endParaRPr lang="fr-FR" sz="700" dirty="0">
              <a:solidFill>
                <a:srgbClr val="76797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72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0359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9608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33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3422"/>
            <a:ext cx="9134875" cy="68511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fld id="{DE961A5E-3A05-42B8-9C2B-405D80E7DB05}" type="slidenum">
              <a:rPr lang="fr-FR" sz="700" smtClean="0">
                <a:solidFill>
                  <a:srgbClr val="767971"/>
                </a:solidFill>
                <a:latin typeface="Arial Black" panose="020B0A04020102020204" pitchFamily="34" charset="0"/>
              </a:rPr>
              <a:pPr/>
              <a:t>‹N°›</a:t>
            </a:fld>
            <a:endParaRPr lang="fr-FR" sz="700" dirty="0">
              <a:solidFill>
                <a:srgbClr val="76797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5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8" y="1340768"/>
            <a:ext cx="3794768" cy="37551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989139"/>
            <a:ext cx="2952328" cy="1799902"/>
          </a:xfrm>
        </p:spPr>
        <p:txBody>
          <a:bodyPr anchor="ctr"/>
          <a:lstStyle>
            <a:lvl1pPr algn="ctr">
              <a:lnSpc>
                <a:spcPct val="90000"/>
              </a:lnSpc>
              <a:defRPr sz="2300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9838"/>
            <a:ext cx="1152128" cy="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51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242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1347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20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6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5658" y="44624"/>
            <a:ext cx="4968552" cy="2387600"/>
          </a:xfrm>
        </p:spPr>
        <p:txBody>
          <a:bodyPr anchor="b"/>
          <a:lstStyle>
            <a:lvl1pPr algn="r">
              <a:lnSpc>
                <a:spcPct val="90000"/>
              </a:lnSpc>
              <a:defRPr sz="3500" b="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45658" y="2814402"/>
            <a:ext cx="4968552" cy="1101018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" y="6222242"/>
            <a:ext cx="1548000" cy="30593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187624" y="4293096"/>
            <a:ext cx="1584176" cy="93610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86" y="6058909"/>
            <a:ext cx="1584176" cy="6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01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8" y="428"/>
            <a:ext cx="1584963" cy="1222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1" y="387161"/>
            <a:ext cx="1440158" cy="284557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121522" y="2060848"/>
            <a:ext cx="3378470" cy="4105002"/>
          </a:xfrm>
        </p:spPr>
        <p:txBody>
          <a:bodyPr/>
          <a:lstStyle>
            <a:lvl1pPr marL="64800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defRPr sz="1600" cap="all"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4729511" y="2060848"/>
            <a:ext cx="3378470" cy="4105002"/>
          </a:xfrm>
        </p:spPr>
        <p:txBody>
          <a:bodyPr/>
          <a:lstStyle>
            <a:lvl1pPr marL="64800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Tx/>
              <a:buNone/>
              <a:defRPr sz="1600" cap="all"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8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87624" y="4293096"/>
            <a:ext cx="504056" cy="504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1" name="Espace réservé du texte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187624" y="2448243"/>
            <a:ext cx="504056" cy="504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2" name="Espace réservé du texte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791210" y="3885325"/>
            <a:ext cx="504056" cy="504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3" name="Espace réservé du texte 8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788023" y="2448243"/>
            <a:ext cx="504056" cy="504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3pPr>
            <a:lvl4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 dirty="0"/>
              <a:t>#</a:t>
            </a:r>
          </a:p>
        </p:txBody>
      </p:sp>
      <p:pic>
        <p:nvPicPr>
          <p:cNvPr id="16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9838"/>
            <a:ext cx="1152128" cy="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77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8" y="428"/>
            <a:ext cx="1584963" cy="1222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1" y="387161"/>
            <a:ext cx="1440158" cy="284557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121522" y="2060848"/>
            <a:ext cx="6978870" cy="41050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2400" cap="none" baseline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>
              <a:spcBef>
                <a:spcPts val="0"/>
              </a:spcBef>
              <a:buFontTx/>
              <a:buNone/>
              <a:defRPr sz="1100"/>
            </a:lvl4pPr>
            <a:lvl5pPr marL="0">
              <a:spcBef>
                <a:spcPts val="0"/>
              </a:spcBef>
              <a:buFontTx/>
              <a:buNone/>
              <a:defRPr sz="11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33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8" y="1340768"/>
            <a:ext cx="3794768" cy="37551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989139"/>
            <a:ext cx="2952328" cy="1799902"/>
          </a:xfrm>
        </p:spPr>
        <p:txBody>
          <a:bodyPr anchor="ctr"/>
          <a:lstStyle>
            <a:lvl1pPr algn="ctr">
              <a:lnSpc>
                <a:spcPct val="90000"/>
              </a:lnSpc>
              <a:defRPr sz="2300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9838"/>
            <a:ext cx="1152128" cy="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51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3419872" y="4509120"/>
            <a:ext cx="2304256" cy="2016224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 sz="900" i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0" y="2636912"/>
            <a:ext cx="2484000" cy="12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3419872" y="4509120"/>
            <a:ext cx="2304256" cy="2016224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 sz="900" i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1400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0" y="2636912"/>
            <a:ext cx="2484000" cy="12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3041"/>
            <a:ext cx="9134875" cy="68519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121482"/>
            <a:ext cx="4104456" cy="2852737"/>
          </a:xfrm>
        </p:spPr>
        <p:txBody>
          <a:bodyPr anchor="ctr"/>
          <a:lstStyle>
            <a:lvl1pPr algn="ctr">
              <a:lnSpc>
                <a:spcPct val="90000"/>
              </a:lnSpc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50036" y="655666"/>
            <a:ext cx="1922364" cy="150018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0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8064500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692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39750" y="1989138"/>
            <a:ext cx="3888234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716016" y="1989138"/>
            <a:ext cx="3888234" cy="4176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94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62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7335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11" name="Picture 2" descr="https://francecentral1-mediap.svc.ms/transform/thumbnail?provider=spo&amp;inputFormat=png&amp;cs=fFNQTw&amp;docid=https%3A%2F%2Faesio.sharepoint.com%3A443%2F_api%2Fv2.0%2Fdrives%2Fb!D5p6Kguja0OZCmUbeq5A1k263d44ISxKodq0T6xkydqvb9ZhQrx4QoTtd6D7BKdW%2Fitems%2F01DTDZ7WEOOOTXV2JGGZAJGTK6DGL2VAMC%3Fversion%3DPublished&amp;access_token=eyJ0eXAiOiJKV1QiLCJhbGciOiJub25lIn0.eyJhdWQiOiIwMDAwMDAwMy0wMDAwLTBmZjEtY2UwMC0wMDAwMDAwMDAwMDAvYWVzaW8uc2hhcmVwb2ludC5jb21ANWM2N2FiNmQtZTgxZC00ZTNkLThmYjAtYzY1YWQyYjgyMWQ3IiwiaXNzIjoiMDAwMDAwMDMtMDAwMC0wZmYxLWNlMDAtMDAwMDAwMDAwMDAwIiwibmJmIjoiMTU0MDM5MzY0MCIsImV4cCI6IjE1NDA0MTUyNDAiLCJlbmRwb2ludHVybCI6InJzdmZFeE9HdHVaTi9qVnNsa1ZRaHJ2blErSjRsY25hb0pMR0tWcWpUa1U9IiwiZW5kcG9pbnR1cmxMZW5ndGgiOiIxMTIiLCJpc2xvb3BiYWNrIjoiVHJ1ZSIsImNpZCI6IllUYzRZemxpT1dVdE9EQTJOQzB3TURBd0xUTmlPVEl0WW1VeE1XUXpPRGN6WkRaayIsInZlciI6Imhhc2hlZHByb29mdG9rZW4iLCJzaXRlaWQiOiJNbUUzWVRsaE1HWXRZVE13WWkwME16WmlMVGs1TUdFdE5qVXhZamRoWVdVME1HUTIiLCJuYW1laWQiOiIwIy5mfG1lbWJlcnNoaXB8ZGF2aWQuZGVsb3llQGFlc2lvLmZyIiwibmlpIjoibWljcm9zb2Z0LnNoYXJlcG9pbnQiLCJpc3VzZXIiOiJ0cnVlIiwiY2FjaGVrZXkiOiIwaC5mfG1lbWJlcnNoaXB8MTAwMzdmZmVhYmNiMjkyZkBsaXZlLmNvbSIsInR0IjoiMCIsInVzZVBlcnNpc3RlbnRDb29raWUiOiIyIn0.USt5NUc5VEpwTVhac0hpa2RIWGJUY0xWemJRcnIxeUJQUXlGNGdLc2F5ND0&amp;encodeFailures=1&amp;width=1400&amp;height=507&amp;srcWidth=1400&amp;srcHeight=50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9838"/>
            <a:ext cx="1152128" cy="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75" r:id="rId4"/>
    <p:sldLayoutId id="2147483676" r:id="rId5"/>
    <p:sldLayoutId id="2147483651" r:id="rId6"/>
    <p:sldLayoutId id="2147483650" r:id="rId7"/>
    <p:sldLayoutId id="2147483656" r:id="rId8"/>
    <p:sldLayoutId id="2147483655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14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7335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3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14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67335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9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6733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0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9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6"/>
          <a:srcRect l="-1" t="2632" r="803"/>
          <a:stretch/>
        </p:blipFill>
        <p:spPr>
          <a:xfrm>
            <a:off x="-16416" y="-17336"/>
            <a:ext cx="8892480" cy="165082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l"/>
            <a:fld id="{DE961A5E-3A05-42B8-9C2B-405D80E7DB05}" type="slidenum">
              <a:rPr lang="fr-FR" sz="700" smtClean="0">
                <a:latin typeface="Arial Black" panose="020B0A04020102020204" pitchFamily="34" charset="0"/>
              </a:rPr>
              <a:pPr algn="l"/>
              <a:t>‹N°›</a:t>
            </a:fld>
            <a:endParaRPr lang="fr-FR" sz="700" dirty="0"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4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9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6733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fld id="{DE961A5E-3A05-42B8-9C2B-405D80E7DB05}" type="slidenum">
              <a:rPr lang="fr-FR" sz="700" smtClean="0">
                <a:solidFill>
                  <a:srgbClr val="767971"/>
                </a:solidFill>
                <a:latin typeface="Arial Black" panose="020B0A04020102020204" pitchFamily="34" charset="0"/>
              </a:rPr>
              <a:pPr/>
              <a:t>‹N°›</a:t>
            </a:fld>
            <a:endParaRPr lang="fr-FR" sz="700" dirty="0">
              <a:solidFill>
                <a:srgbClr val="76797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9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67335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fld id="{DE961A5E-3A05-42B8-9C2B-405D80E7DB05}" type="slidenum">
              <a:rPr lang="fr-FR" sz="700" smtClean="0">
                <a:solidFill>
                  <a:srgbClr val="767971"/>
                </a:solidFill>
                <a:latin typeface="Arial Black" panose="020B0A04020102020204" pitchFamily="34" charset="0"/>
              </a:rPr>
              <a:pPr/>
              <a:t>‹N°›</a:t>
            </a:fld>
            <a:endParaRPr lang="fr-FR" sz="700" dirty="0">
              <a:solidFill>
                <a:srgbClr val="76797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9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7335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088" y="387161"/>
            <a:ext cx="7777162" cy="615602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64500" cy="41878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5807" y="6381328"/>
            <a:ext cx="3838458" cy="17226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8432231" y="6412105"/>
            <a:ext cx="244225" cy="107722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fld id="{DE961A5E-3A05-42B8-9C2B-405D80E7DB05}" type="slidenum">
              <a:rPr lang="fr-FR" sz="700" smtClean="0">
                <a:solidFill>
                  <a:srgbClr val="767971"/>
                </a:solidFill>
                <a:latin typeface="Arial Black" panose="020B0A04020102020204" pitchFamily="34" charset="0"/>
              </a:rPr>
              <a:pPr/>
              <a:t>‹N°›</a:t>
            </a:fld>
            <a:endParaRPr lang="fr-FR" sz="700" dirty="0">
              <a:solidFill>
                <a:srgbClr val="76797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" y="6346080"/>
            <a:ext cx="540000" cy="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1800"/>
        </a:spcBef>
        <a:buSzPct val="120000"/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287338" algn="l" defTabSz="685800" rtl="0" eaLnBrk="1" latinLnBrk="0" hangingPunct="1">
        <a:lnSpc>
          <a:spcPct val="100000"/>
        </a:lnSpc>
        <a:spcBef>
          <a:spcPts val="600"/>
        </a:spcBef>
        <a:buSzPct val="60000"/>
        <a:buFontTx/>
        <a:buBlip>
          <a:blip r:embed="rId14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8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9202" y="836712"/>
            <a:ext cx="7994798" cy="3107680"/>
          </a:xfrm>
        </p:spPr>
        <p:txBody>
          <a:bodyPr/>
          <a:lstStyle/>
          <a:p>
            <a:pPr algn="ctr"/>
            <a:r>
              <a:rPr lang="fr-FR" sz="3600" dirty="0"/>
              <a:t>réforme 100% SANTÉ</a:t>
            </a:r>
            <a:br>
              <a:rPr lang="fr-FR" sz="3600" dirty="0"/>
            </a:br>
            <a:br>
              <a:rPr lang="fr-FR" sz="3600" dirty="0"/>
            </a:br>
            <a:br>
              <a:rPr lang="fr-FR" sz="3600" dirty="0"/>
            </a:br>
            <a:r>
              <a:rPr lang="fr-FR" sz="3600" dirty="0" err="1"/>
              <a:t>cfe</a:t>
            </a:r>
            <a:r>
              <a:rPr lang="fr-FR" sz="3600" dirty="0"/>
              <a:t> / </a:t>
            </a:r>
            <a:r>
              <a:rPr lang="fr-FR" sz="3600" dirty="0" err="1"/>
              <a:t>cgc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467544" y="4077072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Aix les Bains,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Le lundi 16 septembre 2019</a:t>
            </a:r>
          </a:p>
        </p:txBody>
      </p:sp>
    </p:spTree>
    <p:extLst>
      <p:ext uri="{BB962C8B-B14F-4D97-AF65-F5344CB8AC3E}">
        <p14:creationId xmlns:p14="http://schemas.microsoft.com/office/powerpoint/2010/main" val="373770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16" y="1916832"/>
            <a:ext cx="2965222" cy="439248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lang="fr-FR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 JANVIER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accent6"/>
                </a:solidFill>
              </a:rPr>
              <a:t>AUDIOLOGIE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du PLV (1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Revalorisation des BR (1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  <a:p>
            <a:pPr>
              <a:spcAft>
                <a:spcPts val="400"/>
              </a:spcAft>
            </a:pPr>
            <a:endParaRPr lang="fr-FR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400"/>
              </a:spcAft>
            </a:pPr>
            <a:endParaRPr lang="fr-FR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 AVRIL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accent5"/>
                </a:solidFill>
              </a:rPr>
              <a:t>DENTAIRE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d’honoraires limites de facturation (1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Évolution des BR (1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 de la réforme du 100% Santé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95612" y="6381328"/>
            <a:ext cx="3838458" cy="172264"/>
          </a:xfrm>
        </p:spPr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089389" y="1916832"/>
            <a:ext cx="2965222" cy="439248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lang="fr-FR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 JANVIER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rgbClr val="B50E7D"/>
                </a:solidFill>
              </a:rPr>
              <a:t>OPTIQUE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de PLV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Baisse des plafonds de PEC des contrats responsables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Evolution des BR</a:t>
            </a:r>
          </a:p>
          <a:p>
            <a:pPr>
              <a:spcAft>
                <a:spcPts val="400"/>
              </a:spcAft>
            </a:pPr>
            <a:endParaRPr lang="fr-FR" sz="1400" b="1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accent6"/>
                </a:solidFill>
              </a:rPr>
              <a:t>AUDIOLOGIE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du PLV (2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Revalorisation des BR (2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  <a:p>
            <a:pPr>
              <a:spcAft>
                <a:spcPts val="400"/>
              </a:spcAft>
            </a:pPr>
            <a:endParaRPr lang="fr-FR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accent5"/>
                </a:solidFill>
              </a:rPr>
              <a:t>DENTAIRE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d’honoraires limites de facturation (2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Evolution des BR (2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2802" y="1916832"/>
            <a:ext cx="2965222" cy="439248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lang="fr-FR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 JANVIER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accent6"/>
                </a:solidFill>
              </a:rPr>
              <a:t>AUDIOLOGIE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Revalorisation des BR (3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e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étape)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de PLV (3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du plafond de PEC de 1700 € dans les contrats responsables</a:t>
            </a:r>
          </a:p>
          <a:p>
            <a:pPr algn="ctr">
              <a:spcAft>
                <a:spcPts val="600"/>
              </a:spcAft>
            </a:pPr>
            <a:endParaRPr lang="fr-FR" sz="1400" b="1" dirty="0">
              <a:solidFill>
                <a:srgbClr val="AF6985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accent5"/>
                </a:solidFill>
              </a:rPr>
              <a:t>DENTAIRE</a:t>
            </a:r>
          </a:p>
          <a:p>
            <a:pPr marL="182563" indent="-1825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Instauration d’honoraires limites de facturation (3</a:t>
            </a:r>
            <a:r>
              <a:rPr lang="fr-FR" sz="1400" baseline="3000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étape)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29104" y="1556792"/>
            <a:ext cx="2443400" cy="445904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/>
              <a:t>2019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350300" y="1556792"/>
            <a:ext cx="2443400" cy="445904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/>
              <a:t>2020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271496" y="1570648"/>
            <a:ext cx="2443400" cy="445904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/>
              <a:t>2021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72" y="2186061"/>
            <a:ext cx="566181" cy="55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60" y="3749944"/>
            <a:ext cx="566181" cy="55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59" y="2186060"/>
            <a:ext cx="566181" cy="55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57" y="3861946"/>
            <a:ext cx="483410" cy="43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27" y="4980721"/>
            <a:ext cx="483410" cy="43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45" y="4099197"/>
            <a:ext cx="483410" cy="43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91" y="2236136"/>
            <a:ext cx="593465" cy="5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57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Optique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6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Optique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808312" cy="4091420"/>
          </a:xfrm>
          <a:prstGeom prst="rect">
            <a:avLst/>
          </a:prstGeom>
          <a:noFill/>
          <a:ln w="9525">
            <a:solidFill>
              <a:srgbClr val="BF0E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65" y="859671"/>
            <a:ext cx="636909" cy="55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Optique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772815"/>
            <a:ext cx="3924436" cy="473975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u="sng" dirty="0">
                <a:solidFill>
                  <a:srgbClr val="BF0E7D"/>
                </a:solidFill>
              </a:rPr>
              <a:t>Le panier  CLASSE A – Reste à charge zéro </a:t>
            </a:r>
          </a:p>
          <a:p>
            <a:endParaRPr lang="fr-FR" sz="1400" dirty="0"/>
          </a:p>
          <a:p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Obligation de prise en charge des équipements du panier CLASSE A par les contrats responsables.</a:t>
            </a:r>
          </a:p>
          <a:p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   </a:t>
            </a:r>
            <a:r>
              <a:rPr lang="fr-FR" sz="1400" dirty="0"/>
              <a:t>Un choix minimum de 35 montures pour adultes, dont 17 modèles différents, avec un prix inférieur ou égal à 30 €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   </a:t>
            </a:r>
            <a:r>
              <a:rPr lang="fr-FR" sz="1400" dirty="0"/>
              <a:t>Un choix minimum de 20 montures pour enfants avec un prix inférieur ou égal à 30 €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   </a:t>
            </a:r>
            <a:r>
              <a:rPr lang="fr-FR" sz="1400" dirty="0"/>
              <a:t>Tous les types de verres traitant l’ensemble des troubles visuels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 </a:t>
            </a:r>
            <a:r>
              <a:rPr lang="fr-FR" sz="1400" dirty="0"/>
              <a:t>Les traitements de verre tels que l’amincissement, le durcissement, l’antireflet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4788024" y="1772815"/>
            <a:ext cx="3924436" cy="30162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u="sng" dirty="0">
                <a:solidFill>
                  <a:srgbClr val="BF0E7D"/>
                </a:solidFill>
              </a:rPr>
              <a:t>Le panier  CLASSE B – Tarifs libres</a:t>
            </a:r>
          </a:p>
          <a:p>
            <a:endParaRPr lang="fr-FR" sz="1400" dirty="0"/>
          </a:p>
          <a:p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Dispositif pris en charge partiellement par l’AMO et l’AMC (prise en charge facultative dans les contrats responsables).</a:t>
            </a:r>
          </a:p>
          <a:p>
            <a:endParaRPr lang="fr-FR" sz="1400" dirty="0"/>
          </a:p>
          <a:p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   </a:t>
            </a:r>
            <a:r>
              <a:rPr lang="fr-FR" sz="1400" dirty="0"/>
              <a:t>Le plafond de prise en charge des montures par l’AMC sera ramené à 100 € au lieu de 150 € actuellement dans le cadre des contrats responsables.</a:t>
            </a:r>
          </a:p>
          <a:p>
            <a:endParaRPr lang="fr-FR" sz="1400" dirty="0"/>
          </a:p>
          <a:p>
            <a:endParaRPr lang="fr-FR" sz="14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463988" y="1772815"/>
            <a:ext cx="36004" cy="453650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65" y="859671"/>
            <a:ext cx="636909" cy="55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53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Optique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16832"/>
            <a:ext cx="382433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56" y="1916832"/>
            <a:ext cx="435349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65" y="859671"/>
            <a:ext cx="636909" cy="55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7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Optique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734" y="1784424"/>
            <a:ext cx="8352730" cy="452431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buFont typeface="Wingdings 3"/>
              <a:buChar char="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Fréquence de renouvellement</a:t>
            </a:r>
          </a:p>
          <a:p>
            <a:pPr marL="285750" indent="-285750" algn="just">
              <a:buFont typeface="Wingdings 3"/>
              <a:buChar char=""/>
            </a:pPr>
            <a:endParaRPr lang="fr-FR" sz="1400" dirty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pPr marL="285750" indent="-285750" algn="just">
              <a:buClr>
                <a:schemeClr val="accent3"/>
              </a:buClr>
              <a:buFont typeface="Arial" pitchFamily="34" charset="0"/>
              <a:buChar char="•"/>
            </a:pPr>
            <a:r>
              <a:rPr lang="fr-FR" sz="1400" dirty="0"/>
              <a:t>Assuré de moins de 16 ans : renouvellement tous les ans.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/>
              <a:t>Assuré à partir de 16 ans : renouvellement tous les 2 ans ou en cas d’évolution de la vue 	telle que définie par la nomenclature de la Sécurité Sociale.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 3"/>
              </a:rPr>
              <a:t>   </a:t>
            </a:r>
            <a:r>
              <a:rPr lang="fr-FR" sz="1400" dirty="0"/>
              <a:t>Les bases de remboursements des équipements optiques sont désormais identiques pour les adultes et les enfants.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 3"/>
              </a:rPr>
              <a:t>   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Panachage possible des CLASSES </a:t>
            </a:r>
            <a:r>
              <a:rPr lang="fr-FR" sz="1400" dirty="0"/>
              <a:t>sur un même équipement optique, par exemple : les verres en CLASSE A et la monture en CLASSE B.</a:t>
            </a:r>
          </a:p>
          <a:p>
            <a:pPr algn="just"/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 3"/>
              </a:rPr>
              <a:t>   </a:t>
            </a:r>
            <a:r>
              <a:rPr lang="fr-FR" sz="1400" dirty="0"/>
              <a:t>Pour la CLASSE B, l’opticien garde une totale liberté tarifaire et les remboursements de la Sécurité sociale seront diminués.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sym typeface="Wingdings 3"/>
              </a:rPr>
              <a:t>   </a:t>
            </a:r>
            <a:r>
              <a:rPr lang="fr-FR" sz="1400" dirty="0"/>
              <a:t>Obligation pour l’opticien de proposer 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un devis à reste à charge zéro</a:t>
            </a:r>
            <a:r>
              <a:rPr lang="fr-FR" sz="1400" dirty="0"/>
              <a:t>. </a:t>
            </a:r>
          </a:p>
          <a:p>
            <a:pPr algn="just"/>
            <a:endParaRPr lang="fr-F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65" y="859671"/>
            <a:ext cx="636909" cy="55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7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72407"/>
            <a:ext cx="4104456" cy="2852737"/>
          </a:xfrm>
        </p:spPr>
        <p:txBody>
          <a:bodyPr/>
          <a:lstStyle/>
          <a:p>
            <a:r>
              <a:rPr lang="fr-FR" dirty="0"/>
              <a:t>Le 100% Santé en Audiologie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32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audiologie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039591" cy="446687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66" y="666073"/>
            <a:ext cx="646230" cy="6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4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AUDIOLOGIE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844824"/>
            <a:ext cx="3960440" cy="4985980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u="sng" dirty="0">
                <a:solidFill>
                  <a:srgbClr val="BF0E7D"/>
                </a:solidFill>
              </a:rPr>
              <a:t>Le panier  CLASSE 1 – Reste à charge zéro</a:t>
            </a:r>
          </a:p>
          <a:p>
            <a:endParaRPr lang="fr-FR" sz="1400" dirty="0"/>
          </a:p>
          <a:p>
            <a:pPr algn="just"/>
            <a:r>
              <a:rPr lang="fr-FR" sz="1400" dirty="0">
                <a:solidFill>
                  <a:schemeClr val="accent4"/>
                </a:solidFill>
              </a:rPr>
              <a:t>Obligation de prise en charge des aides auditives du panier CLASSE 1 par les contrats responsables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fr-FR" sz="1400" dirty="0"/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Tous les types d’appareils seront concernés </a:t>
            </a:r>
            <a:r>
              <a:rPr lang="fr-FR" sz="1200" dirty="0"/>
              <a:t>(contour d’oreille classique, contour à écouteur déporté, intra-auriculaire …)</a:t>
            </a:r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12 canaux de réglage</a:t>
            </a:r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30 jours d’essai minimum</a:t>
            </a:r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4 ans de garantie</a:t>
            </a:r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3 options minimum à intégrer sur une liste de 8 options</a:t>
            </a:r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Prestation de suivi à minima annuelle</a:t>
            </a:r>
          </a:p>
          <a:p>
            <a:pPr>
              <a:spcAft>
                <a:spcPts val="1200"/>
              </a:spcAft>
            </a:pP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4615807" y="1880532"/>
            <a:ext cx="4204665" cy="370870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b="1" u="sng" dirty="0">
                <a:solidFill>
                  <a:srgbClr val="BF0E7D"/>
                </a:solidFill>
              </a:rPr>
              <a:t>Le panier  CLASSE 2 – Tarifs libres</a:t>
            </a:r>
          </a:p>
          <a:p>
            <a:endParaRPr lang="fr-FR" sz="1400" dirty="0"/>
          </a:p>
          <a:p>
            <a:pPr algn="just"/>
            <a:r>
              <a:rPr lang="fr-FR" sz="1400" dirty="0">
                <a:solidFill>
                  <a:schemeClr val="accent4"/>
                </a:solidFill>
              </a:rPr>
              <a:t>Dispositif pris en charge partiellement par l’AMO et l’AMC. La prise en charge par les contrats responsables au-delà du ticket modérateur est facultative. </a:t>
            </a:r>
          </a:p>
          <a:p>
            <a:endParaRPr lang="fr-FR" sz="1400" dirty="0"/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La base de remboursement de la SS est identique à celle du panier CLASSE 1</a:t>
            </a:r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Contrôle de l’évolution des prix</a:t>
            </a:r>
          </a:p>
          <a:p>
            <a:pPr marL="900000" lvl="1" indent="-287338" defTabSz="685800"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>
                <a:sym typeface="Wingdings"/>
              </a:rPr>
              <a:t>C</a:t>
            </a:r>
            <a:r>
              <a:rPr lang="fr-FR" sz="1400" dirty="0"/>
              <a:t>réation d’un plafond de remboursement de 1 700 € par aide auditive (AMO + AMC)</a:t>
            </a:r>
          </a:p>
          <a:p>
            <a:pPr>
              <a:spcAft>
                <a:spcPts val="1200"/>
              </a:spcAft>
            </a:pPr>
            <a:endParaRPr lang="fr-FR" sz="14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499992" y="1723360"/>
            <a:ext cx="0" cy="4370427"/>
          </a:xfrm>
          <a:prstGeom prst="line">
            <a:avLst/>
          </a:prstGeom>
          <a:ln>
            <a:solidFill>
              <a:srgbClr val="B50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66" y="666073"/>
            <a:ext cx="646230" cy="6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8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AUDIOLOGIE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2060848"/>
            <a:ext cx="3997413" cy="36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060848"/>
            <a:ext cx="3844280" cy="367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66" y="666073"/>
            <a:ext cx="646230" cy="6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3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fr-FR" dirty="0"/>
              <a:t>PRÉSENTATION DE LA RÉFORME 100% SANTÉ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fr-FR" dirty="0"/>
              <a:t>LE CALENDRIER DE LA RÉFORME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fr-FR" dirty="0"/>
              <a:t>LE 100% Optique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075795" y="1484238"/>
            <a:ext cx="3378470" cy="3744962"/>
          </a:xfrm>
        </p:spPr>
        <p:txBody>
          <a:bodyPr/>
          <a:lstStyle/>
          <a:p>
            <a:endParaRPr lang="fr-FR" dirty="0"/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fr-FR" dirty="0"/>
              <a:t>LE 100% AUDIOLOGIE</a:t>
            </a:r>
          </a:p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fr-FR" dirty="0"/>
              <a:t>LE 100% DENTAIRE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fr-FR" dirty="0"/>
              <a:t>LA LISIBILITÉ DES CONTRATS</a:t>
            </a:r>
          </a:p>
          <a:p>
            <a:pPr>
              <a:spcBef>
                <a:spcPts val="2400"/>
              </a:spcBef>
            </a:pPr>
            <a:endParaRPr lang="fr-FR" dirty="0"/>
          </a:p>
          <a:p>
            <a:pPr>
              <a:spcBef>
                <a:spcPts val="2400"/>
              </a:spcBef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187624" y="2060904"/>
            <a:ext cx="504056" cy="50400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187624" y="2997008"/>
            <a:ext cx="504056" cy="504000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87624" y="3861104"/>
            <a:ext cx="504056" cy="504000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 rot="10800000" flipV="1">
            <a:off x="5148065" y="3685219"/>
            <a:ext cx="504057" cy="463860"/>
          </a:xfrm>
          <a:prstGeom prst="ellipse">
            <a:avLst/>
          </a:prstGeom>
          <a:solidFill>
            <a:schemeClr val="accent1"/>
          </a:solidFill>
        </p:spPr>
        <p:txBody>
          <a:bodyPr vert="horz" lIns="36000" tIns="0" rIns="36000" bIns="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120000"/>
              <a:buFontTx/>
              <a:buNone/>
              <a:defRPr sz="2400" kern="1200" cap="all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60000"/>
              <a:buFontTx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6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5148064" y="2852936"/>
            <a:ext cx="504056" cy="504000"/>
          </a:xfrm>
          <a:prstGeom prst="ellipse">
            <a:avLst/>
          </a:prstGeom>
          <a:solidFill>
            <a:schemeClr val="accent2"/>
          </a:solidFill>
        </p:spPr>
        <p:txBody>
          <a:bodyPr vert="horz" lIns="36000" tIns="0" rIns="36000" bIns="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120000"/>
              <a:buFontTx/>
              <a:buNone/>
              <a:defRPr sz="2400" kern="1200" cap="all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60000"/>
              <a:buFontTx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  <p:sp>
        <p:nvSpPr>
          <p:cNvPr id="17" name="Espace réservé du texte 7"/>
          <p:cNvSpPr txBox="1">
            <a:spLocks/>
          </p:cNvSpPr>
          <p:nvPr/>
        </p:nvSpPr>
        <p:spPr>
          <a:xfrm>
            <a:off x="5143598" y="2056902"/>
            <a:ext cx="508522" cy="504056"/>
          </a:xfrm>
          <a:prstGeom prst="ellipse">
            <a:avLst/>
          </a:prstGeom>
          <a:solidFill>
            <a:schemeClr val="accent4"/>
          </a:solidFill>
        </p:spPr>
        <p:txBody>
          <a:bodyPr vert="horz" lIns="36000" tIns="0" rIns="36000" bIns="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120000"/>
              <a:buFontTx/>
              <a:buNone/>
              <a:defRPr sz="2400" kern="1200" cap="all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60000"/>
              <a:buFontTx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8687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369463" cy="110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7" y="2805648"/>
            <a:ext cx="3378706" cy="19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53" y="2805648"/>
            <a:ext cx="3288222" cy="33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66" y="666073"/>
            <a:ext cx="646230" cy="6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0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AUDIOLOGIE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734" y="1916832"/>
            <a:ext cx="8352730" cy="34470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sz="1400" dirty="0">
                <a:sym typeface="Wingdings"/>
              </a:rPr>
              <a:t>Doublement progressif de la base de remboursement et baisse du prix limite de vente d’ici 2021 pour les assurés de plus de 20 ans :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sz="1400" dirty="0"/>
              <a:t>Une durée minimale avec un renouvellement de 4 ans (hors dérogation).</a:t>
            </a:r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sz="1400" dirty="0"/>
              <a:t>Obligation pour l’audioprothésiste de proposer un devis à reste à charge zéro.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55742"/>
              </p:ext>
            </p:extLst>
          </p:nvPr>
        </p:nvGraphicFramePr>
        <p:xfrm>
          <a:off x="467545" y="2492774"/>
          <a:ext cx="8136705" cy="8648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78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Base de remboursement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199,71 €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/>
                        <a:t>Prix limite de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1 300 €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1 100</a:t>
                      </a:r>
                      <a:r>
                        <a:rPr lang="fr-FR" sz="1200" baseline="0" dirty="0"/>
                        <a:t> €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66" y="666073"/>
            <a:ext cx="646230" cy="6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06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772816"/>
            <a:ext cx="4680520" cy="2852737"/>
          </a:xfrm>
        </p:spPr>
        <p:txBody>
          <a:bodyPr/>
          <a:lstStyle/>
          <a:p>
            <a:r>
              <a:rPr lang="fr-FR" dirty="0"/>
              <a:t>Le 100% Santé </a:t>
            </a:r>
            <a:br>
              <a:rPr lang="fr-FR" dirty="0"/>
            </a:br>
            <a:r>
              <a:rPr lang="fr-FR" dirty="0"/>
              <a:t>en Dentaire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39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dentaire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880320" cy="4518902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64704"/>
            <a:ext cx="680801" cy="60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32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dentaire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9567" y="1992288"/>
            <a:ext cx="2688257" cy="215443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400" b="1" u="sng" dirty="0">
                <a:solidFill>
                  <a:schemeClr val="accent5"/>
                </a:solidFill>
              </a:rPr>
              <a:t>Panier reste à charge zéro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Fixation d’honoraires limites de facturation pour l’ensemble des actes composant le panier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Augmentation de la base de remboursement pour certains actes composants le panier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47864" y="1988840"/>
            <a:ext cx="2664296" cy="366254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400" b="1" u="sng" dirty="0">
                <a:solidFill>
                  <a:schemeClr val="accent5"/>
                </a:solidFill>
              </a:rPr>
              <a:t>Panier reste à charge zéro maitrisé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Fixation d’honoraires limites de facturation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Augmentation de la base de remboursement des couronnes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Baisse de la base de remboursement des Inlay Core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Pas d’obligation de prise en charge pour les organismes complémentaires d’assurance maladie au-delà du ticket modérateur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00192" y="1988840"/>
            <a:ext cx="2664296" cy="215443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400" b="1" u="sng" dirty="0">
                <a:solidFill>
                  <a:schemeClr val="accent5"/>
                </a:solidFill>
              </a:rPr>
              <a:t>Panier à tarifs libres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Pas d’obligation de prise en charge pour les organismes complémentaires d’assurance maladie au-delà du ticket modérateur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131840" y="1988840"/>
            <a:ext cx="0" cy="373454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156176" y="1988840"/>
            <a:ext cx="0" cy="373454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64704"/>
            <a:ext cx="680801" cy="60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65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dentaire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988840"/>
            <a:ext cx="7992690" cy="342657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400" dirty="0"/>
              <a:t>Deux principales nouveautés concernant le plafonnement  tarifaire imposé aux dentistes sur les actes prothétiques :</a:t>
            </a:r>
          </a:p>
          <a:p>
            <a:endParaRPr lang="fr-FR" sz="1400" dirty="0"/>
          </a:p>
          <a:p>
            <a:pPr marL="900000" lvl="1" indent="-287338" algn="just" defTabSz="68580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60000"/>
              <a:buBlip>
                <a:blip r:embed="rId2"/>
              </a:buBlip>
            </a:pPr>
            <a:r>
              <a:rPr lang="fr-FR" sz="1400" dirty="0"/>
              <a:t>Fixation de limites distinctes selon 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		</a:t>
            </a:r>
            <a:r>
              <a:rPr lang="fr-FR" sz="1400" b="1" dirty="0">
                <a:solidFill>
                  <a:schemeClr val="accent2"/>
                </a:solidFill>
                <a:sym typeface="Wingdings"/>
              </a:rPr>
              <a:t>  </a:t>
            </a:r>
            <a:r>
              <a:rPr lang="fr-FR" sz="1400" b="1" dirty="0">
                <a:solidFill>
                  <a:schemeClr val="accent2"/>
                </a:solidFill>
              </a:rPr>
              <a:t>Le matériau </a:t>
            </a:r>
            <a:r>
              <a:rPr lang="fr-FR" sz="1400" dirty="0"/>
              <a:t>: céramique-monolithique, céramo-métallique, métallique, 		céramo-céramique, résine, composite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	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	</a:t>
            </a:r>
            <a:r>
              <a:rPr lang="fr-FR" sz="1400" b="1" dirty="0">
                <a:solidFill>
                  <a:schemeClr val="accent2"/>
                </a:solidFill>
                <a:sym typeface="Wingdings"/>
              </a:rPr>
              <a:t>  </a:t>
            </a:r>
            <a:r>
              <a:rPr lang="fr-FR" sz="1400" b="1" dirty="0">
                <a:solidFill>
                  <a:schemeClr val="accent2"/>
                </a:solidFill>
              </a:rPr>
              <a:t>La localisation de la dent </a:t>
            </a:r>
            <a:r>
              <a:rPr lang="fr-FR" sz="1400" dirty="0"/>
              <a:t>(prémolaire, molaire …)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400" dirty="0"/>
          </a:p>
          <a:p>
            <a:pPr marL="900000" lvl="1" indent="-287338" algn="just" defTabSz="68580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60000"/>
              <a:buBlip>
                <a:blip r:embed="rId2"/>
              </a:buBlip>
            </a:pPr>
            <a:r>
              <a:rPr lang="fr-FR" sz="1400" dirty="0"/>
              <a:t>Le tarif restera libre sur certaines couronnes ou actes</a:t>
            </a:r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68" y="4849959"/>
            <a:ext cx="2556383" cy="17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64704"/>
            <a:ext cx="680801" cy="60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03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100% santé en dentaire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907587"/>
            <a:ext cx="7992690" cy="397031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400" dirty="0"/>
              <a:t>Ce qui signifie que </a:t>
            </a:r>
            <a:r>
              <a:rPr lang="fr-FR" sz="1400" b="1" dirty="0">
                <a:solidFill>
                  <a:schemeClr val="accent2"/>
                </a:solidFill>
              </a:rPr>
              <a:t>seront prises en charge dans le cadre du « Reste à charge zéro » </a:t>
            </a:r>
            <a:r>
              <a:rPr lang="fr-FR" sz="140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	</a:t>
            </a:r>
            <a:r>
              <a:rPr lang="fr-FR" sz="1400" dirty="0">
                <a:sym typeface="Wingdings"/>
              </a:rPr>
              <a:t>  </a:t>
            </a:r>
            <a:r>
              <a:rPr lang="fr-FR" sz="1400" dirty="0"/>
              <a:t>les couronnes métalliques sur toutes les dents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	</a:t>
            </a:r>
            <a:r>
              <a:rPr lang="fr-FR" sz="1400" dirty="0">
                <a:sym typeface="Wingdings"/>
              </a:rPr>
              <a:t>  </a:t>
            </a:r>
            <a:r>
              <a:rPr lang="fr-FR" sz="1400" dirty="0"/>
              <a:t>les couronnes céramo-métalliques sur les incisives et les canines</a:t>
            </a:r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400" dirty="0"/>
              <a:t>Les prothèses amovibles ( couronnes provisoires) seront concernées par le panier de soins 100% Santé ou le panier de soins modérés à compter de 2021.</a:t>
            </a:r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400" dirty="0">
                <a:solidFill>
                  <a:schemeClr val="accent4"/>
                </a:solidFill>
                <a:sym typeface="Wingdings"/>
              </a:rPr>
              <a:t> </a:t>
            </a:r>
            <a:r>
              <a:rPr lang="fr-FR" sz="1400" dirty="0"/>
              <a:t>L’orthodontie n’est pas concernée par les limitations tarifaires.</a:t>
            </a:r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400" dirty="0"/>
              <a:t>Obligation pour le dentiste de proposer un devis à reste à charge zéro.</a:t>
            </a:r>
          </a:p>
          <a:p>
            <a:pPr marL="285750" indent="-285750">
              <a:buFont typeface="Wingdings"/>
              <a:buChar char=""/>
            </a:pPr>
            <a:endParaRPr lang="fr-FR" sz="1400" dirty="0"/>
          </a:p>
          <a:p>
            <a:pPr marL="285750" indent="-285750">
              <a:buFont typeface="Wingdings"/>
              <a:buChar char=""/>
            </a:pPr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64704"/>
            <a:ext cx="680801" cy="60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09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700808"/>
            <a:ext cx="4104456" cy="2852737"/>
          </a:xfrm>
        </p:spPr>
        <p:txBody>
          <a:bodyPr/>
          <a:lstStyle/>
          <a:p>
            <a:r>
              <a:rPr lang="fr-FR" dirty="0"/>
              <a:t>La lisibilité des contrats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60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015265" cy="15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lisibilité des contrats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088" y="1916832"/>
            <a:ext cx="7777162" cy="36779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8000" indent="-288000" algn="just" defTabSz="685800">
              <a:spcBef>
                <a:spcPts val="1800"/>
              </a:spcBef>
              <a:buSzPct val="120000"/>
              <a:buBlip>
                <a:blip r:embed="rId3"/>
              </a:buBlip>
            </a:pPr>
            <a:r>
              <a:rPr lang="fr-FR" sz="1400" dirty="0"/>
              <a:t>A l’occasion de la mise en place du dispositif 100 % SANTÉ, les organismes complémentaires se sont engagés à améliorer la lisibilités des contrats :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	</a:t>
            </a:r>
            <a:r>
              <a:rPr lang="fr-FR" sz="1400" dirty="0">
                <a:solidFill>
                  <a:schemeClr val="accent1"/>
                </a:solidFill>
                <a:sym typeface="Wingdings"/>
              </a:rPr>
              <a:t> </a:t>
            </a:r>
            <a:r>
              <a:rPr lang="fr-FR" sz="1400" dirty="0">
                <a:sym typeface="Wingdings"/>
              </a:rPr>
              <a:t>  </a:t>
            </a:r>
            <a:r>
              <a:rPr lang="fr-FR" sz="1400" dirty="0"/>
              <a:t>Des tableaux de garanties avec des libellés communs pour les grands postes de 	        soins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	</a:t>
            </a:r>
            <a:r>
              <a:rPr lang="fr-FR" sz="1400" dirty="0">
                <a:solidFill>
                  <a:schemeClr val="accent1"/>
                </a:solidFill>
                <a:sym typeface="Wingdings"/>
              </a:rPr>
              <a:t> </a:t>
            </a:r>
            <a:r>
              <a:rPr lang="fr-FR" sz="1400" dirty="0">
                <a:solidFill>
                  <a:schemeClr val="accent4"/>
                </a:solidFill>
                <a:sym typeface="Wingdings"/>
              </a:rPr>
              <a:t>  </a:t>
            </a:r>
            <a:r>
              <a:rPr lang="fr-FR" sz="1400" dirty="0"/>
              <a:t>Une harmonisation des principaux intitulés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	</a:t>
            </a:r>
            <a:r>
              <a:rPr lang="fr-FR" sz="1400" dirty="0">
                <a:solidFill>
                  <a:schemeClr val="accent1"/>
                </a:solidFill>
                <a:sym typeface="Wingdings"/>
              </a:rPr>
              <a:t></a:t>
            </a:r>
            <a:r>
              <a:rPr lang="fr-FR" sz="1400" dirty="0">
                <a:solidFill>
                  <a:schemeClr val="accent4"/>
                </a:solidFill>
                <a:sym typeface="Wingdings"/>
              </a:rPr>
              <a:t>   </a:t>
            </a:r>
            <a:r>
              <a:rPr lang="fr-FR" sz="1400" dirty="0"/>
              <a:t>Des tableaux d’exemples de remboursement avec des montants en euros à 	 	        fournir lors de toute souscription : part en € de l’AMO, part en € de l’AMC, reste à 	        charge en €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	</a:t>
            </a:r>
            <a:r>
              <a:rPr lang="fr-FR" sz="1400" dirty="0">
                <a:solidFill>
                  <a:schemeClr val="accent1"/>
                </a:solidFill>
                <a:sym typeface="Wingdings"/>
              </a:rPr>
              <a:t></a:t>
            </a:r>
            <a:r>
              <a:rPr lang="fr-FR" sz="1400" dirty="0">
                <a:solidFill>
                  <a:schemeClr val="accent4"/>
                </a:solidFill>
                <a:sym typeface="Wingdings"/>
              </a:rPr>
              <a:t>   </a:t>
            </a:r>
            <a:r>
              <a:rPr lang="fr-FR" sz="1400" dirty="0"/>
              <a:t>Le développement de simulateurs de remboursements</a:t>
            </a:r>
          </a:p>
          <a:p>
            <a:pPr algn="just"/>
            <a:endParaRPr lang="fr-FR" sz="1400" dirty="0"/>
          </a:p>
          <a:p>
            <a:pPr marL="288000" indent="-288000" algn="just" defTabSz="685800">
              <a:spcBef>
                <a:spcPts val="1800"/>
              </a:spcBef>
              <a:buSzPct val="120000"/>
              <a:buBlip>
                <a:blip r:embed="rId3"/>
              </a:buBlip>
            </a:pPr>
            <a:r>
              <a:rPr lang="fr-FR" sz="1400" dirty="0"/>
              <a:t>Le déploiement de ces mesures sera progressif à compter de 2019 pour une application complète au 1er janvier 2020.</a:t>
            </a:r>
          </a:p>
        </p:txBody>
      </p:sp>
    </p:spTree>
    <p:extLst>
      <p:ext uri="{BB962C8B-B14F-4D97-AF65-F5344CB8AC3E}">
        <p14:creationId xmlns:p14="http://schemas.microsoft.com/office/powerpoint/2010/main" val="74823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LEXIQUE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6099"/>
            <a:ext cx="7687073" cy="45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99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772816"/>
            <a:ext cx="4752528" cy="2852737"/>
          </a:xfr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Présentation de la réforme 100% santé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36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348880"/>
            <a:ext cx="2952328" cy="1367853"/>
          </a:xfrm>
        </p:spPr>
        <p:txBody>
          <a:bodyPr/>
          <a:lstStyle/>
          <a:p>
            <a:r>
              <a:rPr lang="fr-FR" dirty="0"/>
              <a:t>Vos questions …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100% santé / Septembre 2019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81847" y="3284984"/>
            <a:ext cx="2952328" cy="1799902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Merci </a:t>
            </a:r>
            <a:br>
              <a:rPr lang="fr-FR" dirty="0"/>
            </a:br>
            <a:r>
              <a:rPr lang="fr-FR" dirty="0"/>
              <a:t>de votre </a:t>
            </a:r>
          </a:p>
          <a:p>
            <a:r>
              <a:rPr lang="fr-FR" dirty="0"/>
              <a:t>attention.</a:t>
            </a:r>
          </a:p>
        </p:txBody>
      </p:sp>
    </p:spTree>
    <p:extLst>
      <p:ext uri="{BB962C8B-B14F-4D97-AF65-F5344CB8AC3E}">
        <p14:creationId xmlns:p14="http://schemas.microsoft.com/office/powerpoint/2010/main" val="3895740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3347864" y="6021288"/>
            <a:ext cx="2448272" cy="504056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120000"/>
              <a:buFontTx/>
              <a:buNone/>
              <a:defRPr sz="9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60000"/>
              <a:buFontTx/>
              <a:buNone/>
              <a:tabLst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Tx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Groupe AESIO </a:t>
            </a:r>
          </a:p>
          <a:p>
            <a:r>
              <a:rPr lang="fr-FR" sz="800" dirty="0"/>
              <a:t>25 place de la Madeleine – 75008 Paris</a:t>
            </a:r>
          </a:p>
          <a:p>
            <a:r>
              <a:rPr lang="fr-FR" sz="800" dirty="0">
                <a:latin typeface="Arial Black" panose="020B0A04020102020204" pitchFamily="34" charset="0"/>
              </a:rPr>
              <a:t>www.aesio.fr</a:t>
            </a:r>
          </a:p>
        </p:txBody>
      </p:sp>
      <p:sp>
        <p:nvSpPr>
          <p:cNvPr id="2" name="Rectangle 1"/>
          <p:cNvSpPr/>
          <p:nvPr/>
        </p:nvSpPr>
        <p:spPr>
          <a:xfrm rot="10800000" flipH="1" flipV="1">
            <a:off x="3779910" y="4077072"/>
            <a:ext cx="1728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800" dirty="0"/>
          </a:p>
          <a:p>
            <a:pPr algn="ctr"/>
            <a:r>
              <a:rPr lang="fr-FR" sz="800" dirty="0">
                <a:solidFill>
                  <a:srgbClr val="BF0E7D"/>
                </a:solidFill>
              </a:rPr>
              <a:t>Anna SUDANO </a:t>
            </a:r>
          </a:p>
          <a:p>
            <a:pPr algn="ctr"/>
            <a:r>
              <a:rPr lang="fr-FR" sz="800" b="1" dirty="0">
                <a:solidFill>
                  <a:srgbClr val="BF0E7D"/>
                </a:solidFill>
              </a:rPr>
              <a:t>Conseiller Grands Comptes </a:t>
            </a:r>
          </a:p>
          <a:p>
            <a:pPr algn="ctr"/>
            <a:r>
              <a:rPr lang="fr-FR" sz="800" b="1" dirty="0">
                <a:solidFill>
                  <a:srgbClr val="BF0E7D"/>
                </a:solidFill>
              </a:rPr>
              <a:t>06 76 98 50 96 </a:t>
            </a:r>
          </a:p>
          <a:p>
            <a:pPr algn="ctr"/>
            <a:r>
              <a:rPr lang="fr-FR" sz="800" b="1" dirty="0">
                <a:solidFill>
                  <a:srgbClr val="BF0E7D"/>
                </a:solidFill>
              </a:rPr>
              <a:t>anna.sudano@aesio.fr </a:t>
            </a:r>
          </a:p>
          <a:p>
            <a:pPr algn="ctr"/>
            <a:endParaRPr lang="fr-FR" sz="800" b="1" dirty="0">
              <a:solidFill>
                <a:srgbClr val="BF0E7D"/>
              </a:solidFill>
            </a:endParaRPr>
          </a:p>
          <a:p>
            <a:pPr algn="ctr"/>
            <a:r>
              <a:rPr lang="fr-FR" sz="800" dirty="0">
                <a:solidFill>
                  <a:srgbClr val="BF0E7D"/>
                </a:solidFill>
              </a:rPr>
              <a:t>Thierry FIALON</a:t>
            </a:r>
          </a:p>
          <a:p>
            <a:pPr algn="ctr"/>
            <a:r>
              <a:rPr lang="fr-FR" sz="800" b="1" dirty="0">
                <a:solidFill>
                  <a:srgbClr val="BF0E7D"/>
                </a:solidFill>
              </a:rPr>
              <a:t>Chargé de Relation Partenaires</a:t>
            </a:r>
          </a:p>
          <a:p>
            <a:pPr algn="ctr"/>
            <a:r>
              <a:rPr lang="fr-FR" sz="800" b="1">
                <a:solidFill>
                  <a:srgbClr val="BF0E7D"/>
                </a:solidFill>
              </a:rPr>
              <a:t>06 32 71 62 98</a:t>
            </a:r>
            <a:endParaRPr lang="fr-FR" sz="800" b="1" dirty="0">
              <a:solidFill>
                <a:srgbClr val="BF0E7D"/>
              </a:solidFill>
            </a:endParaRPr>
          </a:p>
          <a:p>
            <a:pPr algn="ctr"/>
            <a:r>
              <a:rPr lang="fr-FR" sz="800" b="1" dirty="0">
                <a:solidFill>
                  <a:srgbClr val="BF0E7D"/>
                </a:solidFill>
              </a:rPr>
              <a:t>Thierry.fialon@aesio.fr </a:t>
            </a:r>
          </a:p>
          <a:p>
            <a:pPr algn="ctr"/>
            <a:endParaRPr lang="fr-FR" sz="800" b="1" dirty="0">
              <a:solidFill>
                <a:srgbClr val="BF0E7D"/>
              </a:solidFill>
            </a:endParaRPr>
          </a:p>
          <a:p>
            <a:pPr algn="ctr"/>
            <a:endParaRPr lang="fr-FR" sz="800" b="1" dirty="0">
              <a:solidFill>
                <a:srgbClr val="BF0E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2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reste à charge, c’est quoi 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3184"/>
            <a:ext cx="4419600" cy="323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2730" y="1866900"/>
            <a:ext cx="3463205" cy="387798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400" b="1" u="sng" dirty="0">
                <a:solidFill>
                  <a:srgbClr val="7030A0"/>
                </a:solidFill>
              </a:rPr>
              <a:t>Qu’est ce que le reste à charge ?</a:t>
            </a:r>
          </a:p>
          <a:p>
            <a:pPr algn="just"/>
            <a:endParaRPr lang="fr-FR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/>
              <a:t>Le reste à charge correspond au montant restant à payer par le patient après remboursements de l’Assurance Maladie Obligatoire (AMO) et de l’Assurance Maladie Complémentaire (AMC).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/>
              <a:t>La réforme du système de santé « 100% Santé » vise à supprimer le reste à charge de certaines dépenses en optique, audiologie et dentaire dans le but de diminuer le renoncement aux soins pour raisons financières sur ces 3 postes.</a:t>
            </a:r>
          </a:p>
        </p:txBody>
      </p:sp>
    </p:spTree>
    <p:extLst>
      <p:ext uri="{BB962C8B-B14F-4D97-AF65-F5344CB8AC3E}">
        <p14:creationId xmlns:p14="http://schemas.microsoft.com/office/powerpoint/2010/main" val="268051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réforme 100% Santé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>
          <a:xfrm>
            <a:off x="556113" y="2115704"/>
            <a:ext cx="7767342" cy="1745344"/>
          </a:xfrm>
          <a:prstGeom prst="rect">
            <a:avLst/>
          </a:prstGeom>
        </p:spPr>
        <p:txBody>
          <a:bodyPr/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287338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6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4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200"/>
              </a:lnSpc>
              <a:spcAft>
                <a:spcPts val="1200"/>
              </a:spcAft>
              <a:buBlip>
                <a:blip r:embed="rId4"/>
              </a:buBlip>
            </a:pPr>
            <a:r>
              <a:rPr lang="fr-FR" sz="1400" dirty="0"/>
              <a:t>Selon l’enquête santé-protection sociale 2014 EHS-ESPS-IRDES, le renoncement aux soins pour raisons financières est estimé en moyenne à :</a:t>
            </a:r>
          </a:p>
          <a:p>
            <a:pPr marL="1443038" lvl="2" indent="0" algn="jus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rgbClr val="BF0E7D"/>
                </a:solidFill>
              </a:rPr>
              <a:t>Optique : 	</a:t>
            </a:r>
            <a:r>
              <a:rPr lang="fr-FR" sz="1600" b="1" dirty="0">
                <a:solidFill>
                  <a:srgbClr val="BF0E7D"/>
                </a:solidFill>
              </a:rPr>
              <a:t>10,1 %</a:t>
            </a:r>
            <a:r>
              <a:rPr lang="fr-FR" sz="1600" dirty="0">
                <a:solidFill>
                  <a:srgbClr val="BF0E7D"/>
                </a:solidFill>
              </a:rPr>
              <a:t> </a:t>
            </a:r>
          </a:p>
          <a:p>
            <a:pPr marL="1443038" lvl="2" indent="0" algn="jus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Audiologie : 	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32,5 % </a:t>
            </a:r>
          </a:p>
          <a:p>
            <a:pPr marL="1443038" lvl="2" indent="0" algn="jus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accent5"/>
                </a:solidFill>
              </a:rPr>
              <a:t>Dentaire : 	</a:t>
            </a:r>
            <a:r>
              <a:rPr lang="fr-FR" sz="1600" b="1" dirty="0">
                <a:solidFill>
                  <a:schemeClr val="accent5"/>
                </a:solidFill>
              </a:rPr>
              <a:t>16,8 %</a:t>
            </a:r>
          </a:p>
          <a:p>
            <a:pPr marL="1443038" lvl="2" indent="0" algn="jus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chemeClr val="accent5"/>
                </a:solidFill>
              </a:rPr>
              <a:t>	</a:t>
            </a:r>
            <a:endParaRPr lang="fr-FR" sz="1600" dirty="0">
              <a:solidFill>
                <a:schemeClr val="accent5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4221088"/>
            <a:ext cx="8208912" cy="1440160"/>
            <a:chOff x="1932026" y="5339873"/>
            <a:chExt cx="4368166" cy="1054686"/>
          </a:xfrm>
          <a:solidFill>
            <a:schemeClr val="accent1"/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1932026" y="5339873"/>
              <a:ext cx="4368166" cy="1054686"/>
            </a:xfrm>
            <a:prstGeom prst="roundRect">
              <a:avLst/>
            </a:prstGeom>
            <a:noFill/>
            <a:ln>
              <a:solidFill>
                <a:srgbClr val="B50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 dirty="0" err="1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56790" y="5500201"/>
              <a:ext cx="3993469" cy="788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srgbClr val="BF0E7D"/>
                  </a:solidFill>
                  <a:latin typeface="+mj-lt"/>
                </a:rPr>
                <a:t>ENJEU :</a:t>
              </a:r>
            </a:p>
            <a:p>
              <a:pPr algn="just"/>
              <a:r>
                <a:rPr lang="fr-FR" sz="1600" b="1" dirty="0">
                  <a:solidFill>
                    <a:srgbClr val="BF0E7D"/>
                  </a:solidFill>
                  <a:latin typeface="+mj-lt"/>
                </a:rPr>
                <a:t>Permettre à tous les français d’accéder à une offre sur les trois postes de garanties sans reste à charge après l’intervention cumulée de l’AMO et l’AMC.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2058786" y="5446529"/>
              <a:ext cx="0" cy="8486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2051720" y="5455354"/>
              <a:ext cx="102360" cy="48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6176737" y="6237312"/>
              <a:ext cx="0" cy="8486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6084168" y="6322865"/>
              <a:ext cx="98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6150260" y="5446529"/>
              <a:ext cx="0" cy="8486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100439" y="6251646"/>
              <a:ext cx="0" cy="84868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084781" y="6349976"/>
              <a:ext cx="11095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6050019" y="5446289"/>
              <a:ext cx="106157" cy="24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00" y="2783645"/>
            <a:ext cx="389527" cy="3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52" y="3116586"/>
            <a:ext cx="37004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4" y="3514726"/>
            <a:ext cx="339603" cy="3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1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réforme 100% Santé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5463" y="1688971"/>
            <a:ext cx="799288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5"/>
                </a:solidFill>
              </a:rPr>
              <a:t>Le dispositif  100 % SANTÉ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2636912"/>
            <a:ext cx="7992888" cy="936104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/>
          </a:p>
          <a:p>
            <a:pPr algn="ctr"/>
            <a:r>
              <a:rPr lang="fr-FR" sz="1400" dirty="0"/>
              <a:t>Il s’agit d’un encadrement des prix pratiqués et des remboursements obligatoires </a:t>
            </a:r>
          </a:p>
          <a:p>
            <a:pPr algn="ctr"/>
            <a:r>
              <a:rPr lang="fr-FR" sz="1400" dirty="0"/>
              <a:t>par l’AMO et les AMC afin de supprimer le reste à charge pour les assurés sur 3 catégories</a:t>
            </a:r>
          </a:p>
          <a:p>
            <a:pPr algn="ctr"/>
            <a:endParaRPr lang="fr-FR" sz="1400" dirty="0" err="1"/>
          </a:p>
        </p:txBody>
      </p:sp>
      <p:sp>
        <p:nvSpPr>
          <p:cNvPr id="5" name="Rectangle à coins arrondis 4"/>
          <p:cNvSpPr/>
          <p:nvPr/>
        </p:nvSpPr>
        <p:spPr>
          <a:xfrm>
            <a:off x="3563888" y="4152502"/>
            <a:ext cx="2016224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/>
              <a:t>L’optique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25463" y="4114799"/>
            <a:ext cx="2016224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/>
              <a:t>Les prothèses dentaires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516216" y="4159746"/>
            <a:ext cx="2016224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/>
              <a:t>Les prothèses auditives</a:t>
            </a:r>
          </a:p>
        </p:txBody>
      </p:sp>
      <p:cxnSp>
        <p:nvCxnSpPr>
          <p:cNvPr id="8" name="Connecteur droit avec flèche 7"/>
          <p:cNvCxnSpPr>
            <a:stCxn id="4" idx="2"/>
            <a:endCxn id="9" idx="0"/>
          </p:cNvCxnSpPr>
          <p:nvPr/>
        </p:nvCxnSpPr>
        <p:spPr>
          <a:xfrm flipH="1">
            <a:off x="1533575" y="3573016"/>
            <a:ext cx="3002421" cy="54178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4" idx="2"/>
            <a:endCxn id="10" idx="0"/>
          </p:cNvCxnSpPr>
          <p:nvPr/>
        </p:nvCxnSpPr>
        <p:spPr>
          <a:xfrm>
            <a:off x="4535996" y="3573016"/>
            <a:ext cx="2988332" cy="58673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4" idx="2"/>
          </p:cNvCxnSpPr>
          <p:nvPr/>
        </p:nvCxnSpPr>
        <p:spPr>
          <a:xfrm>
            <a:off x="4535996" y="3573016"/>
            <a:ext cx="0" cy="579486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rayée 16"/>
          <p:cNvSpPr/>
          <p:nvPr/>
        </p:nvSpPr>
        <p:spPr>
          <a:xfrm rot="5400000">
            <a:off x="4247964" y="1844824"/>
            <a:ext cx="576064" cy="86409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74" y="5085185"/>
            <a:ext cx="74626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16" y="5046676"/>
            <a:ext cx="705652" cy="68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24" y="5064806"/>
            <a:ext cx="749472" cy="6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39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réforme 100% Santé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719572" y="2060848"/>
            <a:ext cx="7704856" cy="38164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287338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6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4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fr-FR" b="1" u="sng" dirty="0">
                <a:solidFill>
                  <a:srgbClr val="B50E7D"/>
                </a:solidFill>
              </a:rPr>
              <a:t>2  mesures de la réforme du 100% Santé 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b="1" dirty="0"/>
          </a:p>
          <a:p>
            <a:pPr algn="just">
              <a:spcBef>
                <a:spcPts val="600"/>
              </a:spcBef>
            </a:pPr>
            <a:r>
              <a:rPr lang="fr-FR" b="1" dirty="0"/>
              <a:t>Instauration de prix limites de ventes (PLV) : </a:t>
            </a:r>
          </a:p>
          <a:p>
            <a:pPr lvl="1" algn="just">
              <a:lnSpc>
                <a:spcPts val="2200"/>
              </a:lnSpc>
              <a:spcAft>
                <a:spcPts val="1200"/>
              </a:spcAft>
              <a:buBlip>
                <a:blip r:embed="rId4"/>
              </a:buBlip>
            </a:pPr>
            <a:r>
              <a:rPr lang="fr-FR" sz="1400" dirty="0"/>
              <a:t>Mise en place de prix limites de vente pour le professionnels en Optique et Audio et d’Honoraires limites de facturation en Dentaire</a:t>
            </a:r>
          </a:p>
          <a:p>
            <a:pPr algn="just">
              <a:spcBef>
                <a:spcPts val="3200"/>
              </a:spcBef>
            </a:pPr>
            <a:r>
              <a:rPr lang="fr-FR" b="1" dirty="0"/>
              <a:t>Revalorisation des bases de remboursement de l’Assurance Maladie Obligatoire</a:t>
            </a:r>
          </a:p>
        </p:txBody>
      </p:sp>
    </p:spTree>
    <p:extLst>
      <p:ext uri="{BB962C8B-B14F-4D97-AF65-F5344CB8AC3E}">
        <p14:creationId xmlns:p14="http://schemas.microsoft.com/office/powerpoint/2010/main" val="6370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réforme 100% Santé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0449" y="1988840"/>
            <a:ext cx="7992888" cy="20928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900000" lvl="1" indent="-287338" algn="just" defTabSz="68580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Les professionnels de santé concernés devront au minimum proposer une offre 100 % SANTÉ.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marL="900000" lvl="1" indent="-287338" algn="just" defTabSz="68580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SzPct val="60000"/>
              <a:buBlip>
                <a:blip r:embed="rId2"/>
              </a:buBlip>
            </a:pPr>
            <a:r>
              <a:rPr lang="fr-FR" sz="1400" dirty="0"/>
              <a:t>La mise en œuvre de ce dispositif sera progressive sur 3 ans (de 2019 à 2021).</a:t>
            </a:r>
          </a:p>
          <a:p>
            <a:pPr marL="285750" indent="-285750" algn="just">
              <a:buFont typeface="Wingdings"/>
              <a:buChar char=""/>
            </a:pPr>
            <a:endParaRPr lang="fr-FR" sz="1400" dirty="0"/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2552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67971">
                    <a:tint val="75000"/>
                  </a:srgbClr>
                </a:solidFill>
              </a:rPr>
              <a:t>100% santé / Septembre 2019</a:t>
            </a:r>
            <a:endParaRPr lang="fr-FR" dirty="0">
              <a:solidFill>
                <a:srgbClr val="767971">
                  <a:tint val="75000"/>
                </a:srgb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 de la réforme du 100% Santé</a:t>
            </a:r>
          </a:p>
        </p:txBody>
      </p:sp>
    </p:spTree>
    <p:extLst>
      <p:ext uri="{BB962C8B-B14F-4D97-AF65-F5344CB8AC3E}">
        <p14:creationId xmlns:p14="http://schemas.microsoft.com/office/powerpoint/2010/main" val="1723059183"/>
      </p:ext>
    </p:extLst>
  </p:cSld>
  <p:clrMapOvr>
    <a:masterClrMapping/>
  </p:clrMapOvr>
</p:sld>
</file>

<file path=ppt/theme/theme1.xml><?xml version="1.0" encoding="utf-8"?>
<a:theme xmlns:a="http://schemas.openxmlformats.org/drawingml/2006/main" name="Aesio Jaune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E75B398D-0E9A-4737-9C09-0343F3AE26FD}"/>
    </a:ext>
  </a:extLst>
</a:theme>
</file>

<file path=ppt/theme/theme2.xml><?xml version="1.0" encoding="utf-8"?>
<a:theme xmlns:a="http://schemas.openxmlformats.org/drawingml/2006/main" name="Aesio Bleu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466EC7BC-23AE-4A4C-A508-047619C8F55F}"/>
    </a:ext>
  </a:extLst>
</a:theme>
</file>

<file path=ppt/theme/theme3.xml><?xml version="1.0" encoding="utf-8"?>
<a:theme xmlns:a="http://schemas.openxmlformats.org/drawingml/2006/main" name="Aesio Parme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32F58066-8E34-4A8F-8889-BB55672D9A08}"/>
    </a:ext>
  </a:extLst>
</a:theme>
</file>

<file path=ppt/theme/theme4.xml><?xml version="1.0" encoding="utf-8"?>
<a:theme xmlns:a="http://schemas.openxmlformats.org/drawingml/2006/main" name="Aesio Orange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7A407269-57DA-49C2-BFF5-8087224B99DF}"/>
    </a:ext>
  </a:extLst>
</a:theme>
</file>

<file path=ppt/theme/theme5.xml><?xml version="1.0" encoding="utf-8"?>
<a:theme xmlns:a="http://schemas.openxmlformats.org/drawingml/2006/main" name="1_Aesio Orange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7A407269-57DA-49C2-BFF5-8087224B99DF}"/>
    </a:ext>
  </a:extLst>
</a:theme>
</file>

<file path=ppt/theme/theme6.xml><?xml version="1.0" encoding="utf-8"?>
<a:theme xmlns:a="http://schemas.openxmlformats.org/drawingml/2006/main" name="2_Aesio Orange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7A407269-57DA-49C2-BFF5-8087224B99DF}"/>
    </a:ext>
  </a:extLst>
</a:theme>
</file>

<file path=ppt/theme/theme7.xml><?xml version="1.0" encoding="utf-8"?>
<a:theme xmlns:a="http://schemas.openxmlformats.org/drawingml/2006/main" name="1_Aesio Parme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32F58066-8E34-4A8F-8889-BB55672D9A08}"/>
    </a:ext>
  </a:extLst>
</a:theme>
</file>

<file path=ppt/theme/theme8.xml><?xml version="1.0" encoding="utf-8"?>
<a:theme xmlns:a="http://schemas.openxmlformats.org/drawingml/2006/main" name="1_Aesio Bleu">
  <a:themeElements>
    <a:clrScheme name="Aesio_Couleurs">
      <a:dk1>
        <a:srgbClr val="767971"/>
      </a:dk1>
      <a:lt1>
        <a:sysClr val="window" lastClr="FFFFFF"/>
      </a:lt1>
      <a:dk2>
        <a:srgbClr val="B50E7D"/>
      </a:dk2>
      <a:lt2>
        <a:srgbClr val="9DA3A7"/>
      </a:lt2>
      <a:accent1>
        <a:srgbClr val="E4C900"/>
      </a:accent1>
      <a:accent2>
        <a:srgbClr val="95CCD1"/>
      </a:accent2>
      <a:accent3>
        <a:srgbClr val="847EBB"/>
      </a:accent3>
      <a:accent4>
        <a:srgbClr val="EF7B05"/>
      </a:accent4>
      <a:accent5>
        <a:srgbClr val="E62A32"/>
      </a:accent5>
      <a:accent6>
        <a:srgbClr val="611A64"/>
      </a:accent6>
      <a:hlink>
        <a:srgbClr val="B50E7D"/>
      </a:hlink>
      <a:folHlink>
        <a:srgbClr val="B50E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io v1a.potx" id="{677EA837-B66B-4380-BF3E-22DD2E5BD9D5}" vid="{466EC7BC-23AE-4A4C-A508-047619C8F55F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AESIO_PPT générique</Template>
  <TotalTime>8086</TotalTime>
  <Words>1345</Words>
  <Application>Microsoft Office PowerPoint</Application>
  <PresentationFormat>Affichage à l'écran (4:3)</PresentationFormat>
  <Paragraphs>295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Wingdings</vt:lpstr>
      <vt:lpstr>Wingdings 3</vt:lpstr>
      <vt:lpstr>Aesio Jaune</vt:lpstr>
      <vt:lpstr>Aesio Bleu</vt:lpstr>
      <vt:lpstr>Aesio Parme</vt:lpstr>
      <vt:lpstr>Aesio Orange</vt:lpstr>
      <vt:lpstr>1_Aesio Orange</vt:lpstr>
      <vt:lpstr>2_Aesio Orange</vt:lpstr>
      <vt:lpstr>1_Aesio Parme</vt:lpstr>
      <vt:lpstr>1_Aesio Bleu</vt:lpstr>
      <vt:lpstr>réforme 100% SANTÉ   cfe / cgc</vt:lpstr>
      <vt:lpstr>SOMMAIRE</vt:lpstr>
      <vt:lpstr>Présentation de la réforme 100% santé</vt:lpstr>
      <vt:lpstr>le reste à charge, c’est quoi ?</vt:lpstr>
      <vt:lpstr>Présentation de la réforme 100% Santé</vt:lpstr>
      <vt:lpstr>Présentation de la réforme 100% Santé</vt:lpstr>
      <vt:lpstr>Présentation de la réforme 100% Santé</vt:lpstr>
      <vt:lpstr>Présentation de la réforme 100% Santé</vt:lpstr>
      <vt:lpstr>Le calendrier de la réforme du 100% Santé</vt:lpstr>
      <vt:lpstr>Le calendrier de la réforme du 100% Santé</vt:lpstr>
      <vt:lpstr>Le 100% Santé en Optique</vt:lpstr>
      <vt:lpstr>Le 100% Santé en Optique</vt:lpstr>
      <vt:lpstr>Le 100% Santé en Optique</vt:lpstr>
      <vt:lpstr>Le 100% Santé en Optique</vt:lpstr>
      <vt:lpstr>Le 100% Santé en Optique</vt:lpstr>
      <vt:lpstr>Le 100% Santé en Audiologie</vt:lpstr>
      <vt:lpstr>Le 100% Santé en audiologie</vt:lpstr>
      <vt:lpstr>Le 100% santé en AUDIOLOGIE</vt:lpstr>
      <vt:lpstr>Le 100% santé en AUDIOLOGIE</vt:lpstr>
      <vt:lpstr>EXEMPLE</vt:lpstr>
      <vt:lpstr>Le 100% santé en AUDIOLOGIE</vt:lpstr>
      <vt:lpstr>Le 100% Santé  en Dentaire</vt:lpstr>
      <vt:lpstr>Le 100% santé en dentaire</vt:lpstr>
      <vt:lpstr>Le 100% santé en dentaire</vt:lpstr>
      <vt:lpstr>Le 100% SANTÉ en dentaire</vt:lpstr>
      <vt:lpstr>Le 100% santé en dentaire</vt:lpstr>
      <vt:lpstr>La lisibilité des contrats</vt:lpstr>
      <vt:lpstr>La lisibilité des contrats</vt:lpstr>
      <vt:lpstr>LEXIQUE</vt:lpstr>
      <vt:lpstr>Vos questions … </vt:lpstr>
      <vt:lpstr>Présentation PowerPoint</vt:lpstr>
    </vt:vector>
  </TitlesOfParts>
  <Company>Groupe AESIO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AESIO</dc:title>
  <dc:creator>Domitille Prot</dc:creator>
  <cp:lastModifiedBy>SUDANO Anna</cp:lastModifiedBy>
  <cp:revision>577</cp:revision>
  <cp:lastPrinted>2019-05-13T09:49:19Z</cp:lastPrinted>
  <dcterms:created xsi:type="dcterms:W3CDTF">2017-02-14T11:39:06Z</dcterms:created>
  <dcterms:modified xsi:type="dcterms:W3CDTF">2019-09-13T12:33:38Z</dcterms:modified>
</cp:coreProperties>
</file>