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353" r:id="rId4"/>
    <p:sldId id="361" r:id="rId5"/>
    <p:sldId id="366" r:id="rId6"/>
    <p:sldId id="367" r:id="rId7"/>
    <p:sldId id="444" r:id="rId8"/>
    <p:sldId id="445" r:id="rId9"/>
    <p:sldId id="282" r:id="rId10"/>
    <p:sldId id="374" r:id="rId11"/>
    <p:sldId id="369" r:id="rId12"/>
    <p:sldId id="385" r:id="rId13"/>
    <p:sldId id="386" r:id="rId14"/>
    <p:sldId id="387" r:id="rId15"/>
    <p:sldId id="388" r:id="rId16"/>
    <p:sldId id="356" r:id="rId17"/>
    <p:sldId id="363" r:id="rId18"/>
    <p:sldId id="357" r:id="rId19"/>
    <p:sldId id="372" r:id="rId20"/>
    <p:sldId id="358" r:id="rId21"/>
    <p:sldId id="360" r:id="rId22"/>
    <p:sldId id="359" r:id="rId23"/>
    <p:sldId id="381" r:id="rId24"/>
    <p:sldId id="382" r:id="rId25"/>
    <p:sldId id="383" r:id="rId26"/>
    <p:sldId id="384" r:id="rId27"/>
    <p:sldId id="364" r:id="rId28"/>
    <p:sldId id="373" r:id="rId29"/>
    <p:sldId id="368" r:id="rId30"/>
    <p:sldId id="443" r:id="rId31"/>
    <p:sldId id="370" r:id="rId32"/>
    <p:sldId id="371" r:id="rId33"/>
    <p:sldId id="389" r:id="rId34"/>
    <p:sldId id="365" r:id="rId35"/>
    <p:sldId id="390" r:id="rId36"/>
    <p:sldId id="375" r:id="rId37"/>
    <p:sldId id="376" r:id="rId38"/>
    <p:sldId id="377" r:id="rId39"/>
    <p:sldId id="378" r:id="rId40"/>
    <p:sldId id="379" r:id="rId41"/>
    <p:sldId id="380" r:id="rId42"/>
    <p:sldId id="395" r:id="rId43"/>
    <p:sldId id="392" r:id="rId44"/>
    <p:sldId id="440" r:id="rId45"/>
    <p:sldId id="441" r:id="rId46"/>
    <p:sldId id="442" r:id="rId47"/>
    <p:sldId id="393" r:id="rId48"/>
    <p:sldId id="394" r:id="rId49"/>
    <p:sldId id="396" r:id="rId50"/>
    <p:sldId id="397" r:id="rId51"/>
    <p:sldId id="398" r:id="rId52"/>
    <p:sldId id="399" r:id="rId53"/>
    <p:sldId id="400" r:id="rId54"/>
    <p:sldId id="401" r:id="rId55"/>
    <p:sldId id="402" r:id="rId56"/>
    <p:sldId id="403" r:id="rId57"/>
    <p:sldId id="452" r:id="rId58"/>
    <p:sldId id="404" r:id="rId59"/>
    <p:sldId id="405" r:id="rId60"/>
    <p:sldId id="406" r:id="rId61"/>
    <p:sldId id="295" r:id="rId62"/>
    <p:sldId id="409" r:id="rId63"/>
    <p:sldId id="407" r:id="rId64"/>
    <p:sldId id="408" r:id="rId65"/>
    <p:sldId id="410" r:id="rId66"/>
    <p:sldId id="411" r:id="rId67"/>
    <p:sldId id="446" r:id="rId68"/>
    <p:sldId id="412" r:id="rId69"/>
    <p:sldId id="447" r:id="rId70"/>
    <p:sldId id="413" r:id="rId71"/>
    <p:sldId id="415" r:id="rId72"/>
    <p:sldId id="417" r:id="rId73"/>
    <p:sldId id="416" r:id="rId74"/>
    <p:sldId id="448" r:id="rId75"/>
    <p:sldId id="449" r:id="rId76"/>
    <p:sldId id="418" r:id="rId77"/>
    <p:sldId id="419" r:id="rId78"/>
    <p:sldId id="420" r:id="rId79"/>
    <p:sldId id="421" r:id="rId80"/>
    <p:sldId id="422" r:id="rId81"/>
    <p:sldId id="423" r:id="rId82"/>
    <p:sldId id="438" r:id="rId83"/>
    <p:sldId id="439" r:id="rId84"/>
    <p:sldId id="424" r:id="rId85"/>
    <p:sldId id="425" r:id="rId86"/>
    <p:sldId id="427" r:id="rId87"/>
    <p:sldId id="426" r:id="rId88"/>
    <p:sldId id="428" r:id="rId89"/>
    <p:sldId id="450" r:id="rId90"/>
    <p:sldId id="429" r:id="rId91"/>
    <p:sldId id="430" r:id="rId92"/>
    <p:sldId id="431" r:id="rId93"/>
    <p:sldId id="432" r:id="rId94"/>
    <p:sldId id="433" r:id="rId95"/>
    <p:sldId id="434" r:id="rId96"/>
    <p:sldId id="451" r:id="rId97"/>
    <p:sldId id="435" r:id="rId98"/>
    <p:sldId id="437" r:id="rId99"/>
    <p:sldId id="436" r:id="rId10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28" autoAdjust="0"/>
    <p:restoredTop sz="94554" autoAdjust="0"/>
  </p:normalViewPr>
  <p:slideViewPr>
    <p:cSldViewPr snapToGrid="0" snapToObjects="1">
      <p:cViewPr>
        <p:scale>
          <a:sx n="77" d="100"/>
          <a:sy n="77" d="100"/>
        </p:scale>
        <p:origin x="-486"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E8A920AB-E0CF-7B48-BE4F-6073B4C79FE0}"/>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5" name="Espace réservé du pied de page 4">
            <a:extLst>
              <a:ext uri="{FF2B5EF4-FFF2-40B4-BE49-F238E27FC236}">
                <a16:creationId xmlns:a16="http://schemas.microsoft.com/office/drawing/2014/main" xmlns=""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AC5F33C9-B9FC-6946-8598-C09B73B9AE8A}"/>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5" name="Espace réservé du pied de page 4">
            <a:extLst>
              <a:ext uri="{FF2B5EF4-FFF2-40B4-BE49-F238E27FC236}">
                <a16:creationId xmlns:a16="http://schemas.microsoft.com/office/drawing/2014/main" xmlns=""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CB0BB122-07CA-6949-BB67-A334CAF8381D}"/>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5" name="Espace réservé du pied de page 4">
            <a:extLst>
              <a:ext uri="{FF2B5EF4-FFF2-40B4-BE49-F238E27FC236}">
                <a16:creationId xmlns:a16="http://schemas.microsoft.com/office/drawing/2014/main" xmlns=""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496544D-26F0-A240-BEA9-E28F3E85F0E6}"/>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5" name="Espace réservé du pied de page 4">
            <a:extLst>
              <a:ext uri="{FF2B5EF4-FFF2-40B4-BE49-F238E27FC236}">
                <a16:creationId xmlns:a16="http://schemas.microsoft.com/office/drawing/2014/main" xmlns=""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3725CB8B-3B61-9B41-AD53-AC314C883DFF}"/>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5" name="Espace réservé du pied de page 4">
            <a:extLst>
              <a:ext uri="{FF2B5EF4-FFF2-40B4-BE49-F238E27FC236}">
                <a16:creationId xmlns:a16="http://schemas.microsoft.com/office/drawing/2014/main" xmlns=""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58B4BB51-3786-8340-87CA-64E42CA711AC}"/>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6" name="Espace réservé du pied de page 5">
            <a:extLst>
              <a:ext uri="{FF2B5EF4-FFF2-40B4-BE49-F238E27FC236}">
                <a16:creationId xmlns:a16="http://schemas.microsoft.com/office/drawing/2014/main" xmlns=""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xmlns=""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xmlns=""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xmlns="" id="{2329BCC0-B77E-BA4D-AE89-4CE360F2F1BA}"/>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8" name="Espace réservé du pied de page 7">
            <a:extLst>
              <a:ext uri="{FF2B5EF4-FFF2-40B4-BE49-F238E27FC236}">
                <a16:creationId xmlns:a16="http://schemas.microsoft.com/office/drawing/2014/main" xmlns=""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A4CF05D7-4114-D243-8227-2A9257CFEA2C}"/>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4" name="Espace réservé du pied de page 3">
            <a:extLst>
              <a:ext uri="{FF2B5EF4-FFF2-40B4-BE49-F238E27FC236}">
                <a16:creationId xmlns:a16="http://schemas.microsoft.com/office/drawing/2014/main" xmlns=""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611098B1-B53A-0547-AC14-E1CB86E3EE70}"/>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3" name="Espace réservé du pied de page 2">
            <a:extLst>
              <a:ext uri="{FF2B5EF4-FFF2-40B4-BE49-F238E27FC236}">
                <a16:creationId xmlns:a16="http://schemas.microsoft.com/office/drawing/2014/main" xmlns=""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xmlns=""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487646DD-1B07-5C42-A91F-48D274DAFEA4}"/>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6" name="Espace réservé du pied de page 5">
            <a:extLst>
              <a:ext uri="{FF2B5EF4-FFF2-40B4-BE49-F238E27FC236}">
                <a16:creationId xmlns:a16="http://schemas.microsoft.com/office/drawing/2014/main" xmlns=""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77557F0B-437B-8141-8CBD-B45C6FDDB57B}"/>
              </a:ext>
            </a:extLst>
          </p:cNvPr>
          <p:cNvSpPr>
            <a:spLocks noGrp="1"/>
          </p:cNvSpPr>
          <p:nvPr>
            <p:ph type="dt" sz="half" idx="10"/>
          </p:nvPr>
        </p:nvSpPr>
        <p:spPr/>
        <p:txBody>
          <a:bodyPr/>
          <a:lstStyle/>
          <a:p>
            <a:fld id="{01877AF4-5999-2F44-A5F3-7ED4336D4843}" type="datetimeFigureOut">
              <a:rPr lang="fr-FR" smtClean="0"/>
              <a:pPr/>
              <a:t>17/09/2019</a:t>
            </a:fld>
            <a:endParaRPr lang="fr-FR"/>
          </a:p>
        </p:txBody>
      </p:sp>
      <p:sp>
        <p:nvSpPr>
          <p:cNvPr id="6" name="Espace réservé du pied de page 5">
            <a:extLst>
              <a:ext uri="{FF2B5EF4-FFF2-40B4-BE49-F238E27FC236}">
                <a16:creationId xmlns:a16="http://schemas.microsoft.com/office/drawing/2014/main" xmlns=""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17/09/2019</a:t>
            </a:fld>
            <a:endParaRPr lang="fr-FR"/>
          </a:p>
        </p:txBody>
      </p:sp>
      <p:sp>
        <p:nvSpPr>
          <p:cNvPr id="5" name="Espace réservé du pied de page 4">
            <a:extLst>
              <a:ext uri="{FF2B5EF4-FFF2-40B4-BE49-F238E27FC236}">
                <a16:creationId xmlns:a16="http://schemas.microsoft.com/office/drawing/2014/main" xmlns=""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0389182-CB0C-9A43-9EDB-24C7A8799D9C}"/>
              </a:ext>
            </a:extLst>
          </p:cNvPr>
          <p:cNvSpPr>
            <a:spLocks noGrp="1"/>
          </p:cNvSpPr>
          <p:nvPr>
            <p:ph type="ctrTitle"/>
          </p:nvPr>
        </p:nvSpPr>
        <p:spPr/>
        <p:txBody>
          <a:bodyPr/>
          <a:lstStyle/>
          <a:p>
            <a:r>
              <a:rPr lang="fr-FR" dirty="0"/>
              <a:t>CONVENTION COLLECTIVE</a:t>
            </a:r>
          </a:p>
        </p:txBody>
      </p:sp>
      <p:sp>
        <p:nvSpPr>
          <p:cNvPr id="3" name="Sous-titre 2">
            <a:extLst>
              <a:ext uri="{FF2B5EF4-FFF2-40B4-BE49-F238E27FC236}">
                <a16:creationId xmlns:a16="http://schemas.microsoft.com/office/drawing/2014/main" xmlns="" id="{489828E2-007E-584C-83DA-2F1D79EF0510}"/>
              </a:ext>
            </a:extLst>
          </p:cNvPr>
          <p:cNvSpPr>
            <a:spLocks noGrp="1"/>
          </p:cNvSpPr>
          <p:nvPr>
            <p:ph type="subTitle" idx="1"/>
          </p:nvPr>
        </p:nvSpPr>
        <p:spPr/>
        <p:txBody>
          <a:bodyPr>
            <a:normAutofit fontScale="85000" lnSpcReduction="20000"/>
          </a:bodyPr>
          <a:lstStyle/>
          <a:p>
            <a:endParaRPr lang="fr-FR" dirty="0"/>
          </a:p>
          <a:p>
            <a:endParaRPr lang="fr-FR" dirty="0"/>
          </a:p>
          <a:p>
            <a:r>
              <a:rPr lang="fr-FR" sz="2000" dirty="0"/>
              <a:t>Benjamin GERAY, Avocat au barreau de </a:t>
            </a:r>
            <a:r>
              <a:rPr lang="fr-FR" sz="2000" dirty="0" smtClean="0"/>
              <a:t>Grenoble</a:t>
            </a:r>
          </a:p>
          <a:p>
            <a:endParaRPr lang="fr-FR" sz="2000" dirty="0"/>
          </a:p>
          <a:p>
            <a:r>
              <a:rPr lang="fr-FR" sz="2000" dirty="0" smtClean="0"/>
              <a:t>17septembre 2019</a:t>
            </a:r>
            <a:endParaRPr lang="fr-FR" sz="2000" dirty="0"/>
          </a:p>
        </p:txBody>
      </p:sp>
    </p:spTree>
    <p:extLst>
      <p:ext uri="{BB962C8B-B14F-4D97-AF65-F5344CB8AC3E}">
        <p14:creationId xmlns:p14="http://schemas.microsoft.com/office/powerpoint/2010/main" val="306532141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9A8A02F-3579-4BF7-A84A-85C2136B1417}"/>
              </a:ext>
            </a:extLst>
          </p:cNvPr>
          <p:cNvSpPr>
            <a:spLocks noGrp="1"/>
          </p:cNvSpPr>
          <p:nvPr>
            <p:ph type="title"/>
          </p:nvPr>
        </p:nvSpPr>
        <p:spPr>
          <a:xfrm>
            <a:off x="989120" y="2611176"/>
            <a:ext cx="10515600" cy="1325563"/>
          </a:xfrm>
        </p:spPr>
        <p:txBody>
          <a:bodyPr/>
          <a:lstStyle/>
          <a:p>
            <a:pPr algn="ctr"/>
            <a:r>
              <a:rPr lang="fr-FR" dirty="0"/>
              <a:t>A) Conditions de négociation et de conclusion</a:t>
            </a:r>
          </a:p>
        </p:txBody>
      </p:sp>
    </p:spTree>
    <p:extLst>
      <p:ext uri="{BB962C8B-B14F-4D97-AF65-F5344CB8AC3E}">
        <p14:creationId xmlns:p14="http://schemas.microsoft.com/office/powerpoint/2010/main" val="1982738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D56C5D4-D797-482E-A4BC-8CC70484BF4E}"/>
              </a:ext>
            </a:extLst>
          </p:cNvPr>
          <p:cNvSpPr>
            <a:spLocks noGrp="1"/>
          </p:cNvSpPr>
          <p:nvPr>
            <p:ph type="title"/>
          </p:nvPr>
        </p:nvSpPr>
        <p:spPr/>
        <p:txBody>
          <a:bodyPr/>
          <a:lstStyle/>
          <a:p>
            <a:pPr algn="ctr"/>
            <a:r>
              <a:rPr lang="fr-FR" dirty="0"/>
              <a:t>1) Conditions relatives aux parties :</a:t>
            </a:r>
          </a:p>
        </p:txBody>
      </p:sp>
      <p:sp>
        <p:nvSpPr>
          <p:cNvPr id="3" name="Espace réservé du contenu 2">
            <a:extLst>
              <a:ext uri="{FF2B5EF4-FFF2-40B4-BE49-F238E27FC236}">
                <a16:creationId xmlns:a16="http://schemas.microsoft.com/office/drawing/2014/main" xmlns="" id="{EE865DA9-0030-4EC4-9059-15CB353B9BC1}"/>
              </a:ext>
            </a:extLst>
          </p:cNvPr>
          <p:cNvSpPr>
            <a:spLocks noGrp="1"/>
          </p:cNvSpPr>
          <p:nvPr>
            <p:ph idx="1"/>
          </p:nvPr>
        </p:nvSpPr>
        <p:spPr/>
        <p:txBody>
          <a:bodyPr/>
          <a:lstStyle/>
          <a:p>
            <a:pPr algn="just"/>
            <a:r>
              <a:rPr lang="fr-FR" b="1" dirty="0"/>
              <a:t>Côté patronal</a:t>
            </a:r>
            <a:r>
              <a:rPr lang="fr-FR" dirty="0"/>
              <a:t> : tout employeur ou groupement d'employeurs peut valablement conclure une convention collective.</a:t>
            </a:r>
          </a:p>
          <a:p>
            <a:pPr algn="just"/>
            <a:r>
              <a:rPr lang="fr-FR" b="1" dirty="0"/>
              <a:t>Côté salarié</a:t>
            </a:r>
            <a:r>
              <a:rPr lang="fr-FR" dirty="0"/>
              <a:t> : la convention doit être conclue « </a:t>
            </a:r>
            <a:r>
              <a:rPr lang="fr-FR" i="1" dirty="0"/>
              <a:t>par une ou plusieurs organisations syndicales représentatives dans le champ d'application de la convention ou de l'accord </a:t>
            </a:r>
            <a:r>
              <a:rPr lang="fr-FR" dirty="0"/>
              <a:t>» (C. travail art. L. 2231-1). Pour être représentatif, le syndicat doit satisfaire aux critères légaux   cumulatifs prévus par l'article L. 2121-1 du code du travail.</a:t>
            </a:r>
          </a:p>
          <a:p>
            <a:pPr algn="just"/>
            <a:r>
              <a:rPr lang="fr-FR" dirty="0"/>
              <a:t>Tout syndicat peut choisir d'adhérer ultérieurement à la convention collective sans que l'accord des signataires soit requis, mais simplement en le notifiant aux parties signataires.</a:t>
            </a:r>
          </a:p>
          <a:p>
            <a:endParaRPr lang="fr-FR" dirty="0"/>
          </a:p>
        </p:txBody>
      </p:sp>
    </p:spTree>
    <p:extLst>
      <p:ext uri="{BB962C8B-B14F-4D97-AF65-F5344CB8AC3E}">
        <p14:creationId xmlns:p14="http://schemas.microsoft.com/office/powerpoint/2010/main" val="1813550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147B926-242C-4011-9A7C-B9EB4B9C8C97}"/>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F04EA5E6-EC69-4945-825A-3C50E1B70781}"/>
              </a:ext>
            </a:extLst>
          </p:cNvPr>
          <p:cNvSpPr>
            <a:spLocks noGrp="1"/>
          </p:cNvSpPr>
          <p:nvPr>
            <p:ph idx="1"/>
          </p:nvPr>
        </p:nvSpPr>
        <p:spPr/>
        <p:txBody>
          <a:bodyPr>
            <a:normAutofit lnSpcReduction="10000"/>
          </a:bodyPr>
          <a:lstStyle/>
          <a:p>
            <a:pPr algn="just"/>
            <a:r>
              <a:rPr lang="fr-FR" sz="3200" dirty="0"/>
              <a:t>Compte tenu des spécificités des conventions collectives, tenant au fait qu’elles peuvent faire l’objet d’une procédure d’extension, d’autres conditions relatives à leur négociation sont applicables.</a:t>
            </a:r>
          </a:p>
          <a:p>
            <a:pPr algn="just"/>
            <a:r>
              <a:rPr lang="fr-FR" sz="3200" dirty="0"/>
              <a:t>Pour pouvoir être étendus, la convention de branche ou l'accord professionnel ou interprofessionnel doivent :</a:t>
            </a:r>
          </a:p>
          <a:p>
            <a:pPr lvl="1" algn="just">
              <a:buFont typeface="Wingdings" panose="05000000000000000000" pitchFamily="2" charset="2"/>
              <a:buChar char="§"/>
            </a:pPr>
            <a:r>
              <a:rPr lang="fr-FR" sz="2800" dirty="0"/>
              <a:t>avoir été négociés et conclus au sein de la commission paritaire permanente de négociation et d'interprétation ;</a:t>
            </a:r>
          </a:p>
          <a:p>
            <a:pPr lvl="1" algn="just">
              <a:buFont typeface="Wingdings" panose="05000000000000000000" pitchFamily="2" charset="2"/>
              <a:buChar char="§"/>
            </a:pPr>
            <a:r>
              <a:rPr lang="fr-FR" sz="2800" dirty="0"/>
              <a:t>ne pas avoir fait l'objet d'une opposition soumise à certaines conditions.</a:t>
            </a:r>
          </a:p>
        </p:txBody>
      </p:sp>
    </p:spTree>
    <p:extLst>
      <p:ext uri="{BB962C8B-B14F-4D97-AF65-F5344CB8AC3E}">
        <p14:creationId xmlns:p14="http://schemas.microsoft.com/office/powerpoint/2010/main" val="2291249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A36ECF4-C3A1-4111-B158-DFBF332965E5}"/>
              </a:ext>
            </a:extLst>
          </p:cNvPr>
          <p:cNvSpPr>
            <a:spLocks noGrp="1"/>
          </p:cNvSpPr>
          <p:nvPr>
            <p:ph type="title"/>
          </p:nvPr>
        </p:nvSpPr>
        <p:spPr/>
        <p:txBody>
          <a:bodyPr/>
          <a:lstStyle/>
          <a:p>
            <a:pPr algn="ctr"/>
            <a:r>
              <a:rPr lang="fr-FR" dirty="0"/>
              <a:t>La commission permanente de négociation</a:t>
            </a:r>
          </a:p>
        </p:txBody>
      </p:sp>
      <p:sp>
        <p:nvSpPr>
          <p:cNvPr id="3" name="Espace réservé du contenu 2">
            <a:extLst>
              <a:ext uri="{FF2B5EF4-FFF2-40B4-BE49-F238E27FC236}">
                <a16:creationId xmlns:a16="http://schemas.microsoft.com/office/drawing/2014/main" xmlns="" id="{FA9892C3-4153-42B6-B521-8BF48F1A3073}"/>
              </a:ext>
            </a:extLst>
          </p:cNvPr>
          <p:cNvSpPr>
            <a:spLocks noGrp="1"/>
          </p:cNvSpPr>
          <p:nvPr>
            <p:ph idx="1"/>
          </p:nvPr>
        </p:nvSpPr>
        <p:spPr/>
        <p:txBody>
          <a:bodyPr>
            <a:normAutofit fontScale="92500" lnSpcReduction="10000"/>
          </a:bodyPr>
          <a:lstStyle/>
          <a:p>
            <a:pPr algn="just"/>
            <a:r>
              <a:rPr lang="fr-FR" dirty="0"/>
              <a:t>Cette commission est composée de représentants des organisations syndicales d'employeurs et de salariés représentatives dans le champ d'application considéré.</a:t>
            </a:r>
          </a:p>
          <a:p>
            <a:pPr algn="just"/>
            <a:r>
              <a:rPr lang="fr-FR" dirty="0"/>
              <a:t>C. du travail art. L 2261-19, al. 1 et 2.</a:t>
            </a:r>
          </a:p>
          <a:p>
            <a:pPr algn="just"/>
            <a:r>
              <a:rPr lang="fr-FR" dirty="0"/>
              <a:t>Une commission permanente paritaire de négociation et d’interprétation est instituée dans chaque branche.</a:t>
            </a:r>
          </a:p>
          <a:p>
            <a:pPr algn="just"/>
            <a:r>
              <a:rPr lang="fr-FR" dirty="0"/>
              <a:t>Cette commission a également pour mission d’établir un rapport annuel d’activité comprenant un bilan des accords collectifs d’entreprise relatifs à la durée du travail, au travail à temps partiel et intermittent, aux congés et au compte épargne-temps (accords conclus dans le cadre du Titre II, des chapitres Ier et II du titre III et des titres IV et V du livre Ier de la troisième partie du code du travail).</a:t>
            </a:r>
          </a:p>
          <a:p>
            <a:pPr algn="just"/>
            <a:endParaRPr lang="fr-FR" dirty="0"/>
          </a:p>
        </p:txBody>
      </p:sp>
    </p:spTree>
    <p:extLst>
      <p:ext uri="{BB962C8B-B14F-4D97-AF65-F5344CB8AC3E}">
        <p14:creationId xmlns:p14="http://schemas.microsoft.com/office/powerpoint/2010/main" val="3987866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2AE1867-961E-4A61-8786-6A536D2613D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1AC42B4A-CA5E-4C66-9FAA-5E90C8218E7B}"/>
              </a:ext>
            </a:extLst>
          </p:cNvPr>
          <p:cNvSpPr>
            <a:spLocks noGrp="1"/>
          </p:cNvSpPr>
          <p:nvPr>
            <p:ph idx="1"/>
          </p:nvPr>
        </p:nvSpPr>
        <p:spPr/>
        <p:txBody>
          <a:bodyPr/>
          <a:lstStyle/>
          <a:p>
            <a:pPr algn="just"/>
            <a:r>
              <a:rPr lang="fr-FR" dirty="0"/>
              <a:t>Une convention qui n'a pas été signée par au moins une organisation d'employeurs et une organisation de salariés représentatives dans son champ d'application ne peut pas être légalement étendue.</a:t>
            </a:r>
          </a:p>
          <a:p>
            <a:pPr algn="just"/>
            <a:r>
              <a:rPr lang="fr-FR" dirty="0"/>
              <a:t>Dès lors, l'arrêté d'extension d'une convention collective nationale de branche signée par une seule organisation patronale alors non représentative dans son champ d'application est entaché d'illégalité et doit être annulé, peu important que des organisations représentatives des employeurs de la branche y aient postérieurement adhéré (CE 24 février 2015 n° 370629).</a:t>
            </a:r>
          </a:p>
        </p:txBody>
      </p:sp>
    </p:spTree>
    <p:extLst>
      <p:ext uri="{BB962C8B-B14F-4D97-AF65-F5344CB8AC3E}">
        <p14:creationId xmlns:p14="http://schemas.microsoft.com/office/powerpoint/2010/main" val="801185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1668582-E0A1-4CE8-B65A-C62DDB5700D4}"/>
              </a:ext>
            </a:extLst>
          </p:cNvPr>
          <p:cNvSpPr>
            <a:spLocks noGrp="1"/>
          </p:cNvSpPr>
          <p:nvPr>
            <p:ph type="title"/>
          </p:nvPr>
        </p:nvSpPr>
        <p:spPr/>
        <p:txBody>
          <a:bodyPr/>
          <a:lstStyle/>
          <a:p>
            <a:pPr algn="ctr"/>
            <a:r>
              <a:rPr lang="fr-FR" dirty="0"/>
              <a:t>L’absence d’opposition</a:t>
            </a:r>
          </a:p>
        </p:txBody>
      </p:sp>
      <p:sp>
        <p:nvSpPr>
          <p:cNvPr id="3" name="Espace réservé du contenu 2">
            <a:extLst>
              <a:ext uri="{FF2B5EF4-FFF2-40B4-BE49-F238E27FC236}">
                <a16:creationId xmlns:a16="http://schemas.microsoft.com/office/drawing/2014/main" xmlns="" id="{34EC85C7-45AE-41A1-894E-2B5A3A7BCA88}"/>
              </a:ext>
            </a:extLst>
          </p:cNvPr>
          <p:cNvSpPr>
            <a:spLocks noGrp="1"/>
          </p:cNvSpPr>
          <p:nvPr>
            <p:ph idx="1"/>
          </p:nvPr>
        </p:nvSpPr>
        <p:spPr/>
        <p:txBody>
          <a:bodyPr>
            <a:normAutofit fontScale="77500" lnSpcReduction="20000"/>
          </a:bodyPr>
          <a:lstStyle/>
          <a:p>
            <a:pPr algn="just"/>
            <a:r>
              <a:rPr lang="fr-FR" dirty="0"/>
              <a:t>Depuis la loi 2014-288 du 5 mars 2014 (JO 6), l'extension des conventions de branche et des accords professionnels ou interprofessionnels est subordonnée à l'absence d'opposition, dans certaines conditions, d'organisations patronales représentatives.</a:t>
            </a:r>
          </a:p>
          <a:p>
            <a:pPr algn="just"/>
            <a:r>
              <a:rPr lang="fr-FR" dirty="0"/>
              <a:t>Ainsi, pour pouvoir être étendus, la convention de branche ou l'accord professionnel ou interprofessionnel, leurs avenants ou annexes, ne doivent pas avoir fait l'objet de l'opposition, dans les conditions prévues à l'article L 2231-8 du Code du travail, d'une ou de plusieurs organisations professionnelles d'employeurs reconnues représentatives au niveau considéré, dont les entreprises adhérentes emploient plus de 50 % de l'ensemble des salariés des entreprises adhérant aux organisations professionnelles d'employeurs reconnues représentatives à ce niveau.</a:t>
            </a:r>
          </a:p>
          <a:p>
            <a:pPr algn="just"/>
            <a:r>
              <a:rPr lang="fr-FR" dirty="0"/>
              <a:t>C. travail art. L 2261-19, al. 3.</a:t>
            </a:r>
          </a:p>
          <a:p>
            <a:pPr algn="just"/>
            <a:r>
              <a:rPr lang="fr-FR" dirty="0"/>
              <a:t>Ainsi, depuis le 1 juillet 2017, le Medef peut s'opposer seul à l'extension d'un accord national et interprofessionnel, dans la mesure où ses entreprises adhérentes emploient plus de 50 % (en l'occurrence 70,82 %) de l'ensemble des salariés des entreprises adhérant aux syndicats patronaux représentatifs à ce niveau.</a:t>
            </a:r>
          </a:p>
        </p:txBody>
      </p:sp>
    </p:spTree>
    <p:extLst>
      <p:ext uri="{BB962C8B-B14F-4D97-AF65-F5344CB8AC3E}">
        <p14:creationId xmlns:p14="http://schemas.microsoft.com/office/powerpoint/2010/main" val="378625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4B358E3-12D0-4AAC-A124-637240EF9676}"/>
              </a:ext>
            </a:extLst>
          </p:cNvPr>
          <p:cNvSpPr>
            <a:spLocks noGrp="1"/>
          </p:cNvSpPr>
          <p:nvPr>
            <p:ph type="title"/>
          </p:nvPr>
        </p:nvSpPr>
        <p:spPr/>
        <p:txBody>
          <a:bodyPr/>
          <a:lstStyle/>
          <a:p>
            <a:pPr algn="ctr"/>
            <a:r>
              <a:rPr lang="fr-FR" dirty="0"/>
              <a:t>2) Le monopole syndical</a:t>
            </a:r>
          </a:p>
        </p:txBody>
      </p:sp>
      <p:sp>
        <p:nvSpPr>
          <p:cNvPr id="3" name="Espace réservé du contenu 2">
            <a:extLst>
              <a:ext uri="{FF2B5EF4-FFF2-40B4-BE49-F238E27FC236}">
                <a16:creationId xmlns:a16="http://schemas.microsoft.com/office/drawing/2014/main" xmlns="" id="{C26AE5CE-B852-4196-85EE-FABAE8EA8EF1}"/>
              </a:ext>
            </a:extLst>
          </p:cNvPr>
          <p:cNvSpPr>
            <a:spLocks noGrp="1"/>
          </p:cNvSpPr>
          <p:nvPr>
            <p:ph idx="1"/>
          </p:nvPr>
        </p:nvSpPr>
        <p:spPr/>
        <p:txBody>
          <a:bodyPr>
            <a:normAutofit lnSpcReduction="10000"/>
          </a:bodyPr>
          <a:lstStyle/>
          <a:p>
            <a:pPr algn="just"/>
            <a:r>
              <a:rPr lang="fr-FR" dirty="0"/>
              <a:t>Les organisations syndicales de salariés ont le monopole de la négociation. </a:t>
            </a:r>
          </a:p>
          <a:p>
            <a:pPr algn="just"/>
            <a:r>
              <a:rPr lang="fr-FR" dirty="0"/>
              <a:t>Il résulte de l'article L 2123-2 du Code du travail qu'en principe, les conventions ou accords collectifs ne peuvent pas être conclus par un syndicat non régulièrement constitué.</a:t>
            </a:r>
          </a:p>
          <a:p>
            <a:pPr algn="just"/>
            <a:r>
              <a:rPr lang="fr-FR" dirty="0"/>
              <a:t>Toutefois, la Cour de cassation a jugé, dans une décision aujourd'hui ancienne, que la signature d'un accord collectif par un syndicat de salariés non régulièrement constitué n'entraîne pas la nullité de cet accord, si cet accord a été également signé par un syndicat représentatif de salariés régulièrement constitué (Cass. soc. 27-3-1968 n° 66-14.463).</a:t>
            </a:r>
          </a:p>
          <a:p>
            <a:pPr algn="just"/>
            <a:endParaRPr lang="fr-FR" dirty="0"/>
          </a:p>
          <a:p>
            <a:endParaRPr lang="fr-FR" dirty="0"/>
          </a:p>
        </p:txBody>
      </p:sp>
    </p:spTree>
    <p:extLst>
      <p:ext uri="{BB962C8B-B14F-4D97-AF65-F5344CB8AC3E}">
        <p14:creationId xmlns:p14="http://schemas.microsoft.com/office/powerpoint/2010/main" val="2020426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12C749B-DA95-4E01-B9F9-30FAA88AF0F3}"/>
              </a:ext>
            </a:extLst>
          </p:cNvPr>
          <p:cNvSpPr>
            <a:spLocks noGrp="1"/>
          </p:cNvSpPr>
          <p:nvPr>
            <p:ph type="title"/>
          </p:nvPr>
        </p:nvSpPr>
        <p:spPr/>
        <p:txBody>
          <a:bodyPr>
            <a:normAutofit fontScale="90000"/>
          </a:bodyPr>
          <a:lstStyle/>
          <a:p>
            <a:pPr algn="ctr"/>
            <a:r>
              <a:rPr lang="fr-FR" dirty="0"/>
              <a:t>3) L’exigence majoritaire pour les organisations concernant les organisation syndicales :</a:t>
            </a:r>
            <a:r>
              <a:rPr lang="fr-FR" b="1" u="sng" dirty="0"/>
              <a:t/>
            </a:r>
            <a:br>
              <a:rPr lang="fr-FR" b="1" u="sng" dirty="0"/>
            </a:br>
            <a:endParaRPr lang="fr-FR" dirty="0"/>
          </a:p>
        </p:txBody>
      </p:sp>
      <p:sp>
        <p:nvSpPr>
          <p:cNvPr id="3" name="Espace réservé du contenu 2">
            <a:extLst>
              <a:ext uri="{FF2B5EF4-FFF2-40B4-BE49-F238E27FC236}">
                <a16:creationId xmlns:a16="http://schemas.microsoft.com/office/drawing/2014/main" xmlns="" id="{E31B59F5-CDBD-41A8-B883-22E375A10885}"/>
              </a:ext>
            </a:extLst>
          </p:cNvPr>
          <p:cNvSpPr>
            <a:spLocks noGrp="1"/>
          </p:cNvSpPr>
          <p:nvPr>
            <p:ph idx="1"/>
          </p:nvPr>
        </p:nvSpPr>
        <p:spPr>
          <a:xfrm>
            <a:off x="838200" y="1568173"/>
            <a:ext cx="10515600" cy="4351338"/>
          </a:xfrm>
        </p:spPr>
        <p:txBody>
          <a:bodyPr>
            <a:normAutofit fontScale="55000" lnSpcReduction="20000"/>
          </a:bodyPr>
          <a:lstStyle/>
          <a:p>
            <a:pPr marL="0" indent="0" algn="ctr">
              <a:buNone/>
            </a:pPr>
            <a:endParaRPr lang="fr-FR" b="1" u="sng" dirty="0"/>
          </a:p>
          <a:p>
            <a:pPr algn="just"/>
            <a:r>
              <a:rPr lang="fr-FR" sz="3400" dirty="0"/>
              <a:t>Pour être valide, la convention ou l'accord collectif doit être approuvé, directement ou indirectement, par un certain nombre de salariés. </a:t>
            </a:r>
          </a:p>
          <a:p>
            <a:pPr algn="just"/>
            <a:r>
              <a:rPr lang="fr-FR" sz="3400" dirty="0"/>
              <a:t>Cette approbation varie selon le niveau de négociation : niveaux de l'entreprise ou de l'établissement, du groupe, interentreprises de la branche et national et interprofessionnel.</a:t>
            </a:r>
          </a:p>
          <a:p>
            <a:pPr algn="just"/>
            <a:r>
              <a:rPr lang="fr-FR" sz="3400" dirty="0"/>
              <a:t>En ce qui concerne les conventions de branche ou les accords professionnels, la loi du 20 août 2008 pose </a:t>
            </a:r>
            <a:r>
              <a:rPr lang="fr-FR" sz="3400" b="1" dirty="0"/>
              <a:t>deux conditions cumulatives</a:t>
            </a:r>
            <a:r>
              <a:rPr lang="fr-FR" sz="3400" dirty="0"/>
              <a:t> qui doivent être remplies pour garantir une </a:t>
            </a:r>
            <a:r>
              <a:rPr lang="fr-FR" sz="3400" b="1" dirty="0"/>
              <a:t>approbation suffisante de l'accord</a:t>
            </a:r>
            <a:r>
              <a:rPr lang="fr-FR" sz="3400" dirty="0"/>
              <a:t> et une </a:t>
            </a:r>
            <a:r>
              <a:rPr lang="fr-FR" sz="3400" b="1" dirty="0"/>
              <a:t>absence d'opposition majoritaire (C. du travail art. L. 2232-6)</a:t>
            </a:r>
            <a:endParaRPr lang="fr-FR" sz="3400" dirty="0"/>
          </a:p>
          <a:p>
            <a:pPr algn="just"/>
            <a:r>
              <a:rPr lang="fr-FR" sz="3400" dirty="0"/>
              <a:t>À défaut, l'accord est réputé non écrit.</a:t>
            </a:r>
          </a:p>
          <a:p>
            <a:pPr lvl="1" algn="just"/>
            <a:r>
              <a:rPr lang="fr-FR" sz="2600" b="1" dirty="0"/>
              <a:t>1</a:t>
            </a:r>
            <a:r>
              <a:rPr lang="fr-FR" sz="2600" b="1" baseline="30000" dirty="0"/>
              <a:t>re</a:t>
            </a:r>
            <a:r>
              <a:rPr lang="fr-FR" sz="2600" b="1" dirty="0"/>
              <a:t> condition</a:t>
            </a:r>
            <a:r>
              <a:rPr lang="fr-FR" sz="2600" dirty="0"/>
              <a:t> : La validité de l'accord est subordonnée à sa signature par une ou plusieurs organisations syndicales représentatives ayant obtenu ensemble au moins </a:t>
            </a:r>
            <a:r>
              <a:rPr lang="fr-FR" sz="2600" b="1" dirty="0"/>
              <a:t>30 % des suffrages exprimés</a:t>
            </a:r>
            <a:r>
              <a:rPr lang="fr-FR" sz="2600" dirty="0"/>
              <a:t> lors des élections professionnelles, quel que soit le nombre de votants.</a:t>
            </a:r>
          </a:p>
          <a:p>
            <a:pPr lvl="1" algn="just"/>
            <a:r>
              <a:rPr lang="fr-FR" sz="2600" b="1" dirty="0"/>
              <a:t>2</a:t>
            </a:r>
            <a:r>
              <a:rPr lang="fr-FR" sz="2600" b="1" baseline="30000" dirty="0"/>
              <a:t>e</a:t>
            </a:r>
            <a:r>
              <a:rPr lang="fr-FR" sz="2600" b="1" dirty="0"/>
              <a:t> condition</a:t>
            </a:r>
            <a:r>
              <a:rPr lang="fr-FR" sz="2600" dirty="0"/>
              <a:t> : l'accord ne doit pas se heurter à l'</a:t>
            </a:r>
            <a:r>
              <a:rPr lang="fr-FR" sz="2600" b="1" dirty="0"/>
              <a:t>opposition d'un ou plusieurs syndicats représentatifs</a:t>
            </a:r>
            <a:r>
              <a:rPr lang="fr-FR" sz="2600" dirty="0"/>
              <a:t> non signataire ayant recueilli la majorité des suffrages exprimés.</a:t>
            </a:r>
          </a:p>
          <a:p>
            <a:pPr algn="just"/>
            <a:r>
              <a:rPr lang="fr-FR" sz="3400" dirty="0"/>
              <a:t>L'opposition doit être écrite et motivée, préciser les points de désaccord et être notifiée aux signataires dans un délai de 15 jours (C. du travail art. L. 2231-8).</a:t>
            </a:r>
          </a:p>
          <a:p>
            <a:endParaRPr lang="fr-FR" dirty="0"/>
          </a:p>
        </p:txBody>
      </p:sp>
    </p:spTree>
    <p:extLst>
      <p:ext uri="{BB962C8B-B14F-4D97-AF65-F5344CB8AC3E}">
        <p14:creationId xmlns:p14="http://schemas.microsoft.com/office/powerpoint/2010/main" val="1213323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86AB59-2D9F-4982-A096-8BFD7F4371B3}"/>
              </a:ext>
            </a:extLst>
          </p:cNvPr>
          <p:cNvSpPr>
            <a:spLocks noGrp="1"/>
          </p:cNvSpPr>
          <p:nvPr>
            <p:ph type="title"/>
          </p:nvPr>
        </p:nvSpPr>
        <p:spPr/>
        <p:txBody>
          <a:bodyPr/>
          <a:lstStyle/>
          <a:p>
            <a:pPr algn="ctr"/>
            <a:r>
              <a:rPr lang="fr-FR" dirty="0"/>
              <a:t>4) Rappels sur les règles relatives à la représentativité</a:t>
            </a:r>
          </a:p>
        </p:txBody>
      </p:sp>
      <p:sp>
        <p:nvSpPr>
          <p:cNvPr id="3" name="Espace réservé du contenu 2">
            <a:extLst>
              <a:ext uri="{FF2B5EF4-FFF2-40B4-BE49-F238E27FC236}">
                <a16:creationId xmlns:a16="http://schemas.microsoft.com/office/drawing/2014/main" xmlns="" id="{C4554A62-657F-4C32-B52E-0417D9BF020E}"/>
              </a:ext>
            </a:extLst>
          </p:cNvPr>
          <p:cNvSpPr>
            <a:spLocks noGrp="1"/>
          </p:cNvSpPr>
          <p:nvPr>
            <p:ph idx="1"/>
          </p:nvPr>
        </p:nvSpPr>
        <p:spPr/>
        <p:txBody>
          <a:bodyPr>
            <a:normAutofit/>
          </a:bodyPr>
          <a:lstStyle/>
          <a:p>
            <a:pPr algn="just"/>
            <a:r>
              <a:rPr lang="fr-FR" dirty="0"/>
              <a:t>La loi n° 2008-789 du 20 août 2008 a modifié en profondeur les règles de représentativité des syndicats de salariés au niveau de l'entreprise, du groupe, de la branche et au niveau interprofessionnel. </a:t>
            </a:r>
          </a:p>
          <a:p>
            <a:pPr marL="0" indent="0" algn="just">
              <a:buNone/>
            </a:pPr>
            <a:endParaRPr lang="fr-FR" dirty="0"/>
          </a:p>
          <a:p>
            <a:pPr algn="just"/>
            <a:r>
              <a:rPr lang="fr-FR" dirty="0"/>
              <a:t>Elle a ainsi mis fin à la présomption irréfragable de représentativité dont bénéficiaient les cinq grandes organisations syndicales (CGT, CGT-FO, CFDT, CFTC, CFE-CGC) leur permettant d'accéder à la table de négociation quelle que soit leur audience effective dans le champ d'application de la convention ou de l'accord.</a:t>
            </a:r>
          </a:p>
          <a:p>
            <a:pPr marL="0" indent="0" algn="just">
              <a:buNone/>
            </a:pPr>
            <a:endParaRPr lang="fr-FR" dirty="0"/>
          </a:p>
        </p:txBody>
      </p:sp>
    </p:spTree>
    <p:extLst>
      <p:ext uri="{BB962C8B-B14F-4D97-AF65-F5344CB8AC3E}">
        <p14:creationId xmlns:p14="http://schemas.microsoft.com/office/powerpoint/2010/main" val="2054412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FF9A7E3-5B3A-44E8-A59E-0118FC7961B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F2FBDE41-725C-490D-9278-D8571C3C19DC}"/>
              </a:ext>
            </a:extLst>
          </p:cNvPr>
          <p:cNvSpPr>
            <a:spLocks noGrp="1"/>
          </p:cNvSpPr>
          <p:nvPr>
            <p:ph idx="1"/>
          </p:nvPr>
        </p:nvSpPr>
        <p:spPr/>
        <p:txBody>
          <a:bodyPr/>
          <a:lstStyle/>
          <a:p>
            <a:pPr algn="just"/>
            <a:r>
              <a:rPr lang="fr-FR" dirty="0"/>
              <a:t>La loi du 20 août 2008 a fixé les critères de représentativité, parmi lesquels figure l'audience électorale, celle-ci étant déterminée par les résultats aux élections du comité d'entreprise (ou du comité social et économique s'il est mis en place dans l'entreprise). </a:t>
            </a:r>
          </a:p>
          <a:p>
            <a:pPr algn="just"/>
            <a:endParaRPr lang="fr-FR" dirty="0"/>
          </a:p>
          <a:p>
            <a:pPr algn="just"/>
            <a:r>
              <a:rPr lang="fr-FR" dirty="0"/>
              <a:t>Pour être représentatif dans l'entreprise, un syndicat doit avoir recueilli au moins 10 % des suffrages exprimés au premier tour des élections des titulaires ; au niveau de la branche, le taux est de 8 %.</a:t>
            </a:r>
          </a:p>
          <a:p>
            <a:endParaRPr lang="fr-FR" dirty="0"/>
          </a:p>
        </p:txBody>
      </p:sp>
    </p:spTree>
    <p:extLst>
      <p:ext uri="{BB962C8B-B14F-4D97-AF65-F5344CB8AC3E}">
        <p14:creationId xmlns:p14="http://schemas.microsoft.com/office/powerpoint/2010/main" val="339145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242691"/>
            <a:ext cx="9144000" cy="4028302"/>
          </a:xfrm>
        </p:spPr>
        <p:txBody>
          <a:bodyPr/>
          <a:lstStyle/>
          <a:p>
            <a:pPr algn="l"/>
            <a:r>
              <a:rPr lang="fr-FR" dirty="0"/>
              <a:t>Rappels préalables</a:t>
            </a:r>
          </a:p>
          <a:p>
            <a:pPr algn="l"/>
            <a:r>
              <a:rPr lang="fr-FR" dirty="0"/>
              <a:t>I)   Les principes de la formation de la convention collective</a:t>
            </a:r>
          </a:p>
          <a:p>
            <a:pPr algn="l"/>
            <a:r>
              <a:rPr lang="fr-FR" dirty="0"/>
              <a:t>II)  Le champ d'application de la législation conventionnelle dans le temps</a:t>
            </a:r>
          </a:p>
          <a:p>
            <a:pPr algn="l"/>
            <a:r>
              <a:rPr lang="fr-FR" dirty="0"/>
              <a:t>III) Les rapports entre la convention collective et le contrat de travail</a:t>
            </a:r>
          </a:p>
          <a:p>
            <a:pPr algn="l"/>
            <a:r>
              <a:rPr lang="fr-FR" dirty="0"/>
              <a:t>IV) L’applicabilité de la convention collective dans le contentieux prud’homal</a:t>
            </a:r>
          </a:p>
          <a:p>
            <a:pPr algn="l"/>
            <a:r>
              <a:rPr lang="fr-FR" dirty="0"/>
              <a:t>V)  Actualité</a:t>
            </a:r>
          </a:p>
          <a:p>
            <a:pPr algn="l"/>
            <a:endParaRPr lang="fr-FR" dirty="0"/>
          </a:p>
          <a:p>
            <a:pPr algn="l"/>
            <a:endParaRPr lang="fr-FR" dirty="0"/>
          </a:p>
          <a:p>
            <a:pPr algn="l"/>
            <a:endParaRPr lang="fr-FR"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8D132A1-E43A-424F-A320-293A5924C13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61C64A8D-25BE-4DB6-AA82-4ADA572B7C4A}"/>
              </a:ext>
            </a:extLst>
          </p:cNvPr>
          <p:cNvSpPr>
            <a:spLocks noGrp="1"/>
          </p:cNvSpPr>
          <p:nvPr>
            <p:ph idx="1"/>
          </p:nvPr>
        </p:nvSpPr>
        <p:spPr/>
        <p:txBody>
          <a:bodyPr>
            <a:normAutofit/>
          </a:bodyPr>
          <a:lstStyle/>
          <a:p>
            <a:pPr algn="just"/>
            <a:endParaRPr lang="fr-FR" dirty="0"/>
          </a:p>
          <a:p>
            <a:pPr algn="just"/>
            <a:r>
              <a:rPr lang="fr-FR" dirty="0"/>
              <a:t>Au niveau national et interprofessionnel, l'arrêté fixant la liste des organisations syndicales représentatives a été publié au </a:t>
            </a:r>
            <a:r>
              <a:rPr lang="fr-FR" i="1" dirty="0"/>
              <a:t>Journal officiel</a:t>
            </a:r>
            <a:r>
              <a:rPr lang="fr-FR" dirty="0"/>
              <a:t> le 30 juin 2017 : il s'agit de la CFDT, de la CGT, de FO, de la CFE-CGC et de la CFTC.</a:t>
            </a:r>
          </a:p>
          <a:p>
            <a:pPr algn="just"/>
            <a:endParaRPr lang="fr-FR" dirty="0"/>
          </a:p>
          <a:p>
            <a:pPr algn="just"/>
            <a:r>
              <a:rPr lang="fr-FR" dirty="0"/>
              <a:t>S'agissant des branches professionnelles, les arrêtés de représentativité ont été publiés au </a:t>
            </a:r>
            <a:r>
              <a:rPr lang="fr-FR" i="1" dirty="0"/>
              <a:t>Journal officiel</a:t>
            </a:r>
            <a:r>
              <a:rPr lang="fr-FR" dirty="0"/>
              <a:t> à partir du 30 juin 2017 (l’audience s’effectuant tous les 4 ans).</a:t>
            </a:r>
          </a:p>
          <a:p>
            <a:endParaRPr lang="fr-FR" dirty="0"/>
          </a:p>
        </p:txBody>
      </p:sp>
    </p:spTree>
    <p:extLst>
      <p:ext uri="{BB962C8B-B14F-4D97-AF65-F5344CB8AC3E}">
        <p14:creationId xmlns:p14="http://schemas.microsoft.com/office/powerpoint/2010/main" val="2343779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86E7926-3231-43D5-8EB8-63E9474475A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D88E1D0E-517C-43ED-B90A-8A2B8A73BA14}"/>
              </a:ext>
            </a:extLst>
          </p:cNvPr>
          <p:cNvSpPr>
            <a:spLocks noGrp="1"/>
          </p:cNvSpPr>
          <p:nvPr>
            <p:ph idx="1"/>
          </p:nvPr>
        </p:nvSpPr>
        <p:spPr/>
        <p:txBody>
          <a:bodyPr>
            <a:normAutofit fontScale="92500" lnSpcReduction="10000"/>
          </a:bodyPr>
          <a:lstStyle/>
          <a:p>
            <a:pPr algn="just"/>
            <a:r>
              <a:rPr lang="fr-FR" dirty="0"/>
              <a:t>Depuis le 24 septembre 2017, date d'entrée en vigueur de l'ordonnance n° 2017-1385 du 22 septembre 2017, l'employeur est tenu d'informer les salariés, chaque année, par tout moyen, de la disponibilité sur le site du ministère du travail des adresses des organisations syndicales de salariés représentatives dans la branche dont relève l'entreprise (Article L. 2141-7-1 du Code du travail.</a:t>
            </a:r>
          </a:p>
          <a:p>
            <a:pPr algn="just"/>
            <a:r>
              <a:rPr lang="fr-FR" dirty="0"/>
              <a:t>Pour permettre aux employeurs de se conformer à cette obligation, le ministère du travail publie sur son site internet (Dialogue social/La représentativité syndicale et patronale/Coordonnées des organisations syndicales de salariés) les coordonnées des confédérations syndicales reconnues représentatives ainsi que celles des organisations syndicales reconnues représentatives et non affiliées à l'une de ces confédérations.</a:t>
            </a:r>
          </a:p>
          <a:p>
            <a:endParaRPr lang="fr-FR" dirty="0"/>
          </a:p>
        </p:txBody>
      </p:sp>
    </p:spTree>
    <p:extLst>
      <p:ext uri="{BB962C8B-B14F-4D97-AF65-F5344CB8AC3E}">
        <p14:creationId xmlns:p14="http://schemas.microsoft.com/office/powerpoint/2010/main" val="2639297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842742E-E526-414F-9C47-110C2887FF6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43DED00-B598-4C1A-A83C-59667DC970B1}"/>
              </a:ext>
            </a:extLst>
          </p:cNvPr>
          <p:cNvSpPr>
            <a:spLocks noGrp="1"/>
          </p:cNvSpPr>
          <p:nvPr>
            <p:ph idx="1"/>
          </p:nvPr>
        </p:nvSpPr>
        <p:spPr/>
        <p:txBody>
          <a:bodyPr>
            <a:normAutofit fontScale="85000" lnSpcReduction="10000"/>
          </a:bodyPr>
          <a:lstStyle/>
          <a:p>
            <a:pPr algn="just"/>
            <a:r>
              <a:rPr lang="fr-FR" dirty="0"/>
              <a:t>Les dispositions d'une convention collective antérieure à la loi du 20 août 2008 ne peuvent valoir dérogation aux règles de représentativité issues de ladite loi. </a:t>
            </a:r>
          </a:p>
          <a:p>
            <a:pPr algn="just"/>
            <a:r>
              <a:rPr lang="fr-FR" dirty="0"/>
              <a:t>En l'espèce, un syndicat qui avait désigné un délégué syndical dans l'entreprise alors qu'il ne remplissait pas la condition tenant à l'audience électorale issue de la loi du 20 août 2008 opposait à l'employeur, qui contestait cette désignation, les dispositions plus favorables de la convention collective des banques signée en 2000 aux termes desquelles les organisations syndicales représentatives au niveau national sont de droit représentatives au sein de la branche professionnelle et des établissements bancaires. </a:t>
            </a:r>
          </a:p>
          <a:p>
            <a:pPr algn="just"/>
            <a:r>
              <a:rPr lang="fr-FR" dirty="0"/>
              <a:t>A tort, selon la Cour de cassation : ces dispositions, qui étaient conformes aux dispositions légales en vigueur au moment de leur conclusion, ne peuvent valoir dérogation aux dispositions résultant de la loi de 2008.</a:t>
            </a:r>
          </a:p>
          <a:p>
            <a:pPr algn="just"/>
            <a:r>
              <a:rPr lang="fr-FR" b="1" dirty="0"/>
              <a:t>Cass. Soc. 5 avril 2011, n°10-22757</a:t>
            </a:r>
          </a:p>
        </p:txBody>
      </p:sp>
    </p:spTree>
    <p:extLst>
      <p:ext uri="{BB962C8B-B14F-4D97-AF65-F5344CB8AC3E}">
        <p14:creationId xmlns:p14="http://schemas.microsoft.com/office/powerpoint/2010/main" val="4034731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2E76C7-F9D8-4642-8D8A-3ED5AC79F21D}"/>
              </a:ext>
            </a:extLst>
          </p:cNvPr>
          <p:cNvSpPr>
            <a:spLocks noGrp="1"/>
          </p:cNvSpPr>
          <p:nvPr>
            <p:ph type="title"/>
          </p:nvPr>
        </p:nvSpPr>
        <p:spPr/>
        <p:txBody>
          <a:bodyPr/>
          <a:lstStyle/>
          <a:p>
            <a:pPr algn="ctr"/>
            <a:r>
              <a:rPr lang="fr-FR" dirty="0"/>
              <a:t>5) Les clauses obligatoires</a:t>
            </a:r>
          </a:p>
        </p:txBody>
      </p:sp>
      <p:sp>
        <p:nvSpPr>
          <p:cNvPr id="3" name="Espace réservé du contenu 2">
            <a:extLst>
              <a:ext uri="{FF2B5EF4-FFF2-40B4-BE49-F238E27FC236}">
                <a16:creationId xmlns:a16="http://schemas.microsoft.com/office/drawing/2014/main" xmlns="" id="{CB94267F-5564-4B01-9235-53FA1904D333}"/>
              </a:ext>
            </a:extLst>
          </p:cNvPr>
          <p:cNvSpPr>
            <a:spLocks noGrp="1"/>
          </p:cNvSpPr>
          <p:nvPr>
            <p:ph idx="1"/>
          </p:nvPr>
        </p:nvSpPr>
        <p:spPr/>
        <p:txBody>
          <a:bodyPr>
            <a:normAutofit fontScale="62500" lnSpcReduction="20000"/>
          </a:bodyPr>
          <a:lstStyle/>
          <a:p>
            <a:pPr algn="just"/>
            <a:r>
              <a:rPr lang="fr-FR" dirty="0"/>
              <a:t>L'ensemble des conventions et accords collectifs doivent prévoir des clauses relatives :</a:t>
            </a:r>
          </a:p>
          <a:p>
            <a:pPr lvl="1" algn="just">
              <a:buFont typeface="Wingdings" panose="05000000000000000000" pitchFamily="2" charset="2"/>
              <a:buChar char="§"/>
            </a:pPr>
            <a:r>
              <a:rPr lang="fr-FR" dirty="0"/>
              <a:t>à leur champ d'application territorial et professionnel ;</a:t>
            </a:r>
          </a:p>
          <a:p>
            <a:pPr lvl="1" algn="just">
              <a:buFont typeface="Wingdings" panose="05000000000000000000" pitchFamily="2" charset="2"/>
              <a:buChar char="§"/>
            </a:pPr>
            <a:r>
              <a:rPr lang="fr-FR" dirty="0"/>
              <a:t>aux modalités selon lesquelles ils peuvent être renouvelés, révisés et dénoncés ;</a:t>
            </a:r>
          </a:p>
          <a:p>
            <a:pPr lvl="1" algn="just">
              <a:buFont typeface="Wingdings" panose="05000000000000000000" pitchFamily="2" charset="2"/>
              <a:buChar char="§"/>
            </a:pPr>
            <a:r>
              <a:rPr lang="fr-FR" dirty="0"/>
              <a:t>Aux conditions de leur suivi.</a:t>
            </a:r>
          </a:p>
          <a:p>
            <a:pPr algn="just"/>
            <a:r>
              <a:rPr lang="fr-FR" dirty="0"/>
              <a:t>Ils doivent aussi comporter un préambule.</a:t>
            </a:r>
          </a:p>
          <a:p>
            <a:pPr algn="just"/>
            <a:r>
              <a:rPr lang="fr-FR" dirty="0"/>
              <a:t>Même s'ils n'y sont pas tenus, les négociateurs peuvent avoir intérêt à insérer une clause sur la durée des conventions et accords conclus.</a:t>
            </a:r>
          </a:p>
          <a:p>
            <a:pPr algn="just"/>
            <a:r>
              <a:rPr lang="fr-FR" sz="2900" dirty="0"/>
              <a:t>Outre les clauses obligatoires imposées par le Code du travail pour l'ensemble des conventions et accords collectifs, les conventions de branche et les accords professionnels doivent instituer des commissions paritaires permanentes de négociation et d'interprétation  et des observatoires paritaires de la négociation collective. </a:t>
            </a:r>
          </a:p>
          <a:p>
            <a:pPr algn="just"/>
            <a:r>
              <a:rPr lang="fr-FR" sz="2900" dirty="0"/>
              <a:t>Les accords interprofessionnels doivent, pour leur part, instituer des commissions paritaires d'interprétation.</a:t>
            </a:r>
          </a:p>
          <a:p>
            <a:pPr algn="just"/>
            <a:r>
              <a:rPr lang="fr-FR" sz="2900" dirty="0"/>
              <a:t>Par ailleurs, les conventions de branche et les accords professionnels ou interprofessionnels doivent comporter des clauses relatives au statut des salariés participant aux négociations au niveau professionnel ou interprofessionnel ou aux réunions des instances paritaires qu'ils instituent.</a:t>
            </a:r>
            <a:endParaRPr lang="fr-FR" dirty="0"/>
          </a:p>
          <a:p>
            <a:pPr>
              <a:buFont typeface="Wingdings" panose="05000000000000000000" pitchFamily="2" charset="2"/>
              <a:buChar char="§"/>
            </a:pPr>
            <a:endParaRPr lang="fr-FR" dirty="0"/>
          </a:p>
        </p:txBody>
      </p:sp>
    </p:spTree>
    <p:extLst>
      <p:ext uri="{BB962C8B-B14F-4D97-AF65-F5344CB8AC3E}">
        <p14:creationId xmlns:p14="http://schemas.microsoft.com/office/powerpoint/2010/main" val="359277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285CD8-6B05-4721-8C8E-5E547E74F296}"/>
              </a:ext>
            </a:extLst>
          </p:cNvPr>
          <p:cNvSpPr>
            <a:spLocks noGrp="1"/>
          </p:cNvSpPr>
          <p:nvPr>
            <p:ph type="title"/>
          </p:nvPr>
        </p:nvSpPr>
        <p:spPr/>
        <p:txBody>
          <a:bodyPr/>
          <a:lstStyle/>
          <a:p>
            <a:pPr algn="ctr"/>
            <a:r>
              <a:rPr lang="fr-FR" dirty="0"/>
              <a:t>Précisions sur le champ d’application professionnel</a:t>
            </a:r>
          </a:p>
        </p:txBody>
      </p:sp>
      <p:sp>
        <p:nvSpPr>
          <p:cNvPr id="3" name="Espace réservé du contenu 2">
            <a:extLst>
              <a:ext uri="{FF2B5EF4-FFF2-40B4-BE49-F238E27FC236}">
                <a16:creationId xmlns:a16="http://schemas.microsoft.com/office/drawing/2014/main" xmlns="" id="{BD2B694C-6E26-43F6-AE60-4B08803D2888}"/>
              </a:ext>
            </a:extLst>
          </p:cNvPr>
          <p:cNvSpPr>
            <a:spLocks noGrp="1"/>
          </p:cNvSpPr>
          <p:nvPr>
            <p:ph idx="1"/>
          </p:nvPr>
        </p:nvSpPr>
        <p:spPr/>
        <p:txBody>
          <a:bodyPr>
            <a:normAutofit lnSpcReduction="10000"/>
          </a:bodyPr>
          <a:lstStyle/>
          <a:p>
            <a:pPr algn="just"/>
            <a:r>
              <a:rPr lang="fr-FR" dirty="0"/>
              <a:t>En ce qui concerne les conventions de branche et les accords professionnels ou interprofessionnels, le champ d'application professionnel de la convention ou de l'accord est bien entendu déterminé par le champ professionnel dans le cadre duquel les organisations signataires sont représentatives.</a:t>
            </a:r>
          </a:p>
          <a:p>
            <a:pPr algn="just"/>
            <a:r>
              <a:rPr lang="fr-FR" dirty="0"/>
              <a:t>Toutefois, afin d'éviter que le champ de ces conventions et accords ne soit défini uniquement par référence à la dénomination des organisations patronales signataires, l'article L. 2222-1, alinéa 1er du Code du travail précise que le champ d'application doit être défini en termes d'activités économiques (Circ. min. trav. DRT 15 du 25-10-1983 n° 2.3).</a:t>
            </a:r>
          </a:p>
        </p:txBody>
      </p:sp>
    </p:spTree>
    <p:extLst>
      <p:ext uri="{BB962C8B-B14F-4D97-AF65-F5344CB8AC3E}">
        <p14:creationId xmlns:p14="http://schemas.microsoft.com/office/powerpoint/2010/main" val="260159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A28CBF2-FB42-4910-9DCB-D65D99D947E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383C59B2-5BF0-49CD-A3B3-F74FC52A1AF6}"/>
              </a:ext>
            </a:extLst>
          </p:cNvPr>
          <p:cNvSpPr>
            <a:spLocks noGrp="1"/>
          </p:cNvSpPr>
          <p:nvPr>
            <p:ph idx="1"/>
          </p:nvPr>
        </p:nvSpPr>
        <p:spPr/>
        <p:txBody>
          <a:bodyPr>
            <a:normAutofit fontScale="92500" lnSpcReduction="10000"/>
          </a:bodyPr>
          <a:lstStyle/>
          <a:p>
            <a:pPr algn="just"/>
            <a:r>
              <a:rPr lang="fr-FR" dirty="0"/>
              <a:t>En général, les conventions de branche et les accords professionnels ou interprofessionnels définissent leur champ d'application par référence à la nomenclature d'activités et de produits (code APE) établie par l'Insee.</a:t>
            </a:r>
          </a:p>
          <a:p>
            <a:pPr algn="just"/>
            <a:r>
              <a:rPr lang="fr-FR" dirty="0"/>
              <a:t>La référence à cette nomenclature a l'avantage de la clarté et, de ce fait, elle est souhaitable, même si elle n'est pas obligatoire.</a:t>
            </a:r>
          </a:p>
          <a:p>
            <a:pPr algn="just"/>
            <a:r>
              <a:rPr lang="fr-FR" dirty="0"/>
              <a:t>Au cas où il est fait référence à cette nomenclature, des critères supplémentaires peuvent être utilisés pour délimiter de façon plus précise le champ d'application professionnel dans ce cadre, sous réserve bien entendu que ces critères soient eux-mêmes d'ordre économique. </a:t>
            </a:r>
          </a:p>
          <a:p>
            <a:pPr algn="just"/>
            <a:r>
              <a:rPr lang="fr-FR" dirty="0"/>
              <a:t>Par exemple, dans le secteur sanitaire et social, il existe des conventions distinctes suivant notamment qu'il y a ou non assujettissement à la réglementation relative au prix de la journée.</a:t>
            </a:r>
          </a:p>
        </p:txBody>
      </p:sp>
    </p:spTree>
    <p:extLst>
      <p:ext uri="{BB962C8B-B14F-4D97-AF65-F5344CB8AC3E}">
        <p14:creationId xmlns:p14="http://schemas.microsoft.com/office/powerpoint/2010/main" val="1496600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18997AA-9410-423A-A137-6B31DBFF3C3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7DAB0F5-520A-4B60-9EB8-947BA64C52B6}"/>
              </a:ext>
            </a:extLst>
          </p:cNvPr>
          <p:cNvSpPr>
            <a:spLocks noGrp="1"/>
          </p:cNvSpPr>
          <p:nvPr>
            <p:ph idx="1"/>
          </p:nvPr>
        </p:nvSpPr>
        <p:spPr/>
        <p:txBody>
          <a:bodyPr>
            <a:normAutofit lnSpcReduction="10000"/>
          </a:bodyPr>
          <a:lstStyle/>
          <a:p>
            <a:pPr algn="just"/>
            <a:r>
              <a:rPr lang="fr-FR" dirty="0"/>
              <a:t>S'agissant de la valeur probante du numéro de code APE de l'entreprise, le décret 2007-1888 du 26 décembre 2007 dispose que l'attribution par l'Insee, à des fins statistiques, d'un code caractérisant l'activité principale exercée (APE) en référence à la nomenclature d'activités ne saurait suffire à créer des droits ou des obligations en faveur ou à la charge des unités concernées (Décret 2007-1888 du 26-12-2007 art. 5).</a:t>
            </a:r>
          </a:p>
          <a:p>
            <a:pPr algn="just"/>
            <a:r>
              <a:rPr lang="fr-FR" dirty="0"/>
              <a:t>Cette règle est cohérente avec la jurisprudence relative à la détermination des conventions et accords collectifs applicables à une entreprise déterminée : le code APE est considéré comme un élément de valeur purement indicative, ne pouvant prévaloir sur l'activité économique réelle.</a:t>
            </a:r>
          </a:p>
        </p:txBody>
      </p:sp>
    </p:spTree>
    <p:extLst>
      <p:ext uri="{BB962C8B-B14F-4D97-AF65-F5344CB8AC3E}">
        <p14:creationId xmlns:p14="http://schemas.microsoft.com/office/powerpoint/2010/main" val="272609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839DBE8-851F-492A-B1E6-2EEB7AD938FB}"/>
              </a:ext>
            </a:extLst>
          </p:cNvPr>
          <p:cNvSpPr>
            <a:spLocks noGrp="1"/>
          </p:cNvSpPr>
          <p:nvPr>
            <p:ph type="title"/>
          </p:nvPr>
        </p:nvSpPr>
        <p:spPr/>
        <p:txBody>
          <a:bodyPr/>
          <a:lstStyle/>
          <a:p>
            <a:pPr algn="ctr"/>
            <a:r>
              <a:rPr lang="fr-FR" dirty="0"/>
              <a:t>6) Les conditions de formes :</a:t>
            </a:r>
            <a:r>
              <a:rPr lang="fr-FR" b="1" u="sng" dirty="0"/>
              <a:t/>
            </a:r>
            <a:br>
              <a:rPr lang="fr-FR" b="1" u="sng" dirty="0"/>
            </a:br>
            <a:endParaRPr lang="fr-FR" dirty="0"/>
          </a:p>
        </p:txBody>
      </p:sp>
      <p:sp>
        <p:nvSpPr>
          <p:cNvPr id="3" name="Espace réservé du contenu 2">
            <a:extLst>
              <a:ext uri="{FF2B5EF4-FFF2-40B4-BE49-F238E27FC236}">
                <a16:creationId xmlns:a16="http://schemas.microsoft.com/office/drawing/2014/main" xmlns="" id="{93A2E73B-4368-4633-8D70-ED4E8FC671D3}"/>
              </a:ext>
            </a:extLst>
          </p:cNvPr>
          <p:cNvSpPr>
            <a:spLocks noGrp="1"/>
          </p:cNvSpPr>
          <p:nvPr>
            <p:ph idx="1"/>
          </p:nvPr>
        </p:nvSpPr>
        <p:spPr/>
        <p:txBody>
          <a:bodyPr>
            <a:normAutofit fontScale="92500"/>
          </a:bodyPr>
          <a:lstStyle/>
          <a:p>
            <a:endParaRPr lang="fr-FR" dirty="0"/>
          </a:p>
          <a:p>
            <a:pPr algn="just"/>
            <a:r>
              <a:rPr lang="fr-FR" dirty="0"/>
              <a:t>La convention collective doit être écrite à peine de nullité (C. trav., art. L. 2231-3). Elle doit également être rédigée en français, sous peine d'inopposabilité au salarié à qui elle ferait grief (C. trav., art. L. 2231-4).</a:t>
            </a:r>
          </a:p>
          <a:p>
            <a:pPr algn="just"/>
            <a:r>
              <a:rPr lang="fr-FR" dirty="0"/>
              <a:t>La partie la plus diligente des organisations signataires d'une convention ou d'un accord en notifie le texte à l'ensemble des organisations représentatives à l'issue de la procédure de signature (C. trav., art. L. 2231-5). Elle doit être déposée (version papier et version électronique) auprès des services du ministère chargé du travail et au secrétariat du conseil de prud'hommes (C. trav., art. D. 2231-2).</a:t>
            </a:r>
          </a:p>
          <a:p>
            <a:endParaRPr lang="fr-FR" dirty="0"/>
          </a:p>
        </p:txBody>
      </p:sp>
    </p:spTree>
    <p:extLst>
      <p:ext uri="{BB962C8B-B14F-4D97-AF65-F5344CB8AC3E}">
        <p14:creationId xmlns:p14="http://schemas.microsoft.com/office/powerpoint/2010/main" val="5194685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D9F0FE9-DE47-4B5E-B314-D232EE0233D9}"/>
              </a:ext>
            </a:extLst>
          </p:cNvPr>
          <p:cNvSpPr>
            <a:spLocks noGrp="1"/>
          </p:cNvSpPr>
          <p:nvPr>
            <p:ph type="title"/>
          </p:nvPr>
        </p:nvSpPr>
        <p:spPr>
          <a:xfrm>
            <a:off x="1175551" y="2309335"/>
            <a:ext cx="10515600" cy="1325563"/>
          </a:xfrm>
        </p:spPr>
        <p:txBody>
          <a:bodyPr/>
          <a:lstStyle/>
          <a:p>
            <a:pPr algn="ctr"/>
            <a:r>
              <a:rPr lang="fr-FR" dirty="0"/>
              <a:t>B) Les règles relatives à la publicité</a:t>
            </a:r>
          </a:p>
        </p:txBody>
      </p:sp>
    </p:spTree>
    <p:extLst>
      <p:ext uri="{BB962C8B-B14F-4D97-AF65-F5344CB8AC3E}">
        <p14:creationId xmlns:p14="http://schemas.microsoft.com/office/powerpoint/2010/main" val="2560251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B510772-2CFC-47BF-9165-DE2329EF91F8}"/>
              </a:ext>
            </a:extLst>
          </p:cNvPr>
          <p:cNvSpPr>
            <a:spLocks noGrp="1"/>
          </p:cNvSpPr>
          <p:nvPr>
            <p:ph type="title"/>
          </p:nvPr>
        </p:nvSpPr>
        <p:spPr/>
        <p:txBody>
          <a:bodyPr/>
          <a:lstStyle/>
          <a:p>
            <a:pPr algn="ctr"/>
            <a:endParaRPr lang="fr-FR" dirty="0"/>
          </a:p>
        </p:txBody>
      </p:sp>
      <p:sp>
        <p:nvSpPr>
          <p:cNvPr id="3" name="Espace réservé du contenu 2">
            <a:extLst>
              <a:ext uri="{FF2B5EF4-FFF2-40B4-BE49-F238E27FC236}">
                <a16:creationId xmlns:a16="http://schemas.microsoft.com/office/drawing/2014/main" xmlns="" id="{1B467FA9-6320-4A0A-90C3-C555CFE57FC5}"/>
              </a:ext>
            </a:extLst>
          </p:cNvPr>
          <p:cNvSpPr>
            <a:spLocks noGrp="1"/>
          </p:cNvSpPr>
          <p:nvPr>
            <p:ph idx="1"/>
          </p:nvPr>
        </p:nvSpPr>
        <p:spPr/>
        <p:txBody>
          <a:bodyPr>
            <a:normAutofit fontScale="92500" lnSpcReduction="20000"/>
          </a:bodyPr>
          <a:lstStyle/>
          <a:p>
            <a:pPr algn="just"/>
            <a:r>
              <a:rPr lang="fr-FR" sz="3200" dirty="0"/>
              <a:t>Les textes des conventions collectives sont publiés au Bulletin officiel du ministère chargé du travail, de l'emploi et de la formation professionnelle, série « conventions collectives » (BOCC).</a:t>
            </a:r>
          </a:p>
          <a:p>
            <a:pPr algn="just"/>
            <a:r>
              <a:rPr lang="fr-FR" sz="3200" dirty="0"/>
              <a:t>Les principales conventions font en outre l'objet d'un tirage à part, sous forme de brochures spéciales, que l'on peut se procurer auprès de la Documentation française, sur le site Internet (http://ladocumentationfrancaise.fr). </a:t>
            </a:r>
          </a:p>
          <a:p>
            <a:pPr algn="just"/>
            <a:r>
              <a:rPr lang="fr-FR" sz="3200" dirty="0"/>
              <a:t>Par ailleurs les employeurs doivent mettre à la disposition du personnel un exemplaire des conventions et accords collectifs applicables à l'entreprise.</a:t>
            </a:r>
          </a:p>
          <a:p>
            <a:pPr algn="just"/>
            <a:endParaRPr lang="fr-FR" sz="3200" dirty="0"/>
          </a:p>
          <a:p>
            <a:pPr algn="just"/>
            <a:endParaRPr lang="fr-FR" sz="2600" dirty="0"/>
          </a:p>
        </p:txBody>
      </p:sp>
    </p:spTree>
    <p:extLst>
      <p:ext uri="{BB962C8B-B14F-4D97-AF65-F5344CB8AC3E}">
        <p14:creationId xmlns:p14="http://schemas.microsoft.com/office/powerpoint/2010/main" val="239687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E9B00A5-4067-4CA1-9BE0-773754FDB12C}"/>
              </a:ext>
            </a:extLst>
          </p:cNvPr>
          <p:cNvSpPr>
            <a:spLocks noGrp="1"/>
          </p:cNvSpPr>
          <p:nvPr>
            <p:ph type="title"/>
          </p:nvPr>
        </p:nvSpPr>
        <p:spPr/>
        <p:txBody>
          <a:bodyPr/>
          <a:lstStyle/>
          <a:p>
            <a:r>
              <a:rPr lang="fr-FR" dirty="0"/>
              <a:t>Le principe du droit à la négociation collective</a:t>
            </a:r>
          </a:p>
        </p:txBody>
      </p:sp>
      <p:sp>
        <p:nvSpPr>
          <p:cNvPr id="3" name="Espace réservé du contenu 2">
            <a:extLst>
              <a:ext uri="{FF2B5EF4-FFF2-40B4-BE49-F238E27FC236}">
                <a16:creationId xmlns:a16="http://schemas.microsoft.com/office/drawing/2014/main" xmlns="" id="{50A93FD9-E818-4C9D-8225-0E42683D02B3}"/>
              </a:ext>
            </a:extLst>
          </p:cNvPr>
          <p:cNvSpPr>
            <a:spLocks noGrp="1"/>
          </p:cNvSpPr>
          <p:nvPr>
            <p:ph idx="1"/>
          </p:nvPr>
        </p:nvSpPr>
        <p:spPr/>
        <p:txBody>
          <a:bodyPr>
            <a:normAutofit fontScale="92500" lnSpcReduction="20000"/>
          </a:bodyPr>
          <a:lstStyle/>
          <a:p>
            <a:pPr algn="just"/>
            <a:r>
              <a:rPr lang="fr-FR" dirty="0"/>
              <a:t>C’est le livre 2 de la 2</a:t>
            </a:r>
            <a:r>
              <a:rPr lang="fr-FR" baseline="30000" dirty="0"/>
              <a:t>e</a:t>
            </a:r>
            <a:r>
              <a:rPr lang="fr-FR" dirty="0"/>
              <a:t> partie du Code du travail qui traite de la détermination des relations collectives entre employeurs et salariés. </a:t>
            </a:r>
          </a:p>
          <a:p>
            <a:pPr algn="just"/>
            <a:r>
              <a:rPr lang="fr-FR" dirty="0"/>
              <a:t>Il définit les règles suivant lesquelles s'exerce le droit des salariés à la négociation collective de l'ensemble </a:t>
            </a:r>
            <a:r>
              <a:rPr lang="fr-FR" b="1" dirty="0"/>
              <a:t>de leurs conditions d'emploi, de formation professionnelle et de travail ainsi que de leurs garanties sociales</a:t>
            </a:r>
            <a:r>
              <a:rPr lang="fr-FR" dirty="0"/>
              <a:t>.</a:t>
            </a:r>
          </a:p>
          <a:p>
            <a:pPr algn="just"/>
            <a:r>
              <a:rPr lang="fr-FR" b="1" dirty="0"/>
              <a:t>Article L. 2221-1 du Code du travail</a:t>
            </a:r>
          </a:p>
          <a:p>
            <a:pPr algn="just"/>
            <a:endParaRPr lang="fr-FR" dirty="0"/>
          </a:p>
          <a:p>
            <a:pPr algn="just"/>
            <a:r>
              <a:rPr lang="fr-FR" dirty="0"/>
              <a:t>Ce droit s'appuie sur un principe constitutionnel issu du Préambule de la constitution de 1946 selon lequel « </a:t>
            </a:r>
            <a:r>
              <a:rPr lang="fr-FR" i="1" dirty="0"/>
              <a:t>tout travailleur participe par l'intermédiaire de ses délégués à la détermination collective des conditions de travail</a:t>
            </a:r>
            <a:r>
              <a:rPr lang="fr-FR" dirty="0"/>
              <a:t> ».</a:t>
            </a:r>
          </a:p>
          <a:p>
            <a:pPr algn="just"/>
            <a:endParaRPr lang="fr-FR" dirty="0"/>
          </a:p>
          <a:p>
            <a:endParaRPr lang="fr-FR" dirty="0"/>
          </a:p>
        </p:txBody>
      </p:sp>
    </p:spTree>
    <p:extLst>
      <p:ext uri="{BB962C8B-B14F-4D97-AF65-F5344CB8AC3E}">
        <p14:creationId xmlns:p14="http://schemas.microsoft.com/office/powerpoint/2010/main" val="2977333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F9B7B41-2CDD-415A-B802-9200C37C4B7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046DF7E-2E1D-4A45-B6CE-E96474649FE0}"/>
              </a:ext>
            </a:extLst>
          </p:cNvPr>
          <p:cNvSpPr>
            <a:spLocks noGrp="1"/>
          </p:cNvSpPr>
          <p:nvPr>
            <p:ph idx="1"/>
          </p:nvPr>
        </p:nvSpPr>
        <p:spPr/>
        <p:txBody>
          <a:bodyPr>
            <a:normAutofit lnSpcReduction="10000"/>
          </a:bodyPr>
          <a:lstStyle/>
          <a:p>
            <a:pPr algn="just"/>
            <a:r>
              <a:rPr lang="fr-FR" dirty="0"/>
              <a:t>La convention collective de branche applicable au salarié doit être mentionnée sur le bulletin de paie.</a:t>
            </a:r>
          </a:p>
          <a:p>
            <a:pPr algn="just"/>
            <a:r>
              <a:rPr lang="fr-FR" dirty="0"/>
              <a:t>La mention d'une convention collective sur le bulletin de paie vaut engagement unilatéral de l'employeur à l'appliquer au salarié.</a:t>
            </a:r>
          </a:p>
          <a:p>
            <a:pPr algn="just"/>
            <a:r>
              <a:rPr lang="pt-BR" dirty="0"/>
              <a:t>Cass. soc. 14 novembre 2013 n° 12-22.734</a:t>
            </a:r>
          </a:p>
          <a:p>
            <a:pPr algn="just"/>
            <a:r>
              <a:rPr lang="fr-FR" dirty="0"/>
              <a:t>Il ne s'agit que d'une présomption simple de la volonté de l'employeur, admis à apporter la preuve contraire, par exemple en établissant l'existence d'une erreur manifeste.</a:t>
            </a:r>
          </a:p>
          <a:p>
            <a:pPr algn="just"/>
            <a:r>
              <a:rPr lang="pt-BR" dirty="0"/>
              <a:t>Cass. soc. 15 novembre 2007</a:t>
            </a:r>
            <a:endParaRPr lang="fr-FR" dirty="0"/>
          </a:p>
        </p:txBody>
      </p:sp>
    </p:spTree>
    <p:extLst>
      <p:ext uri="{BB962C8B-B14F-4D97-AF65-F5344CB8AC3E}">
        <p14:creationId xmlns:p14="http://schemas.microsoft.com/office/powerpoint/2010/main" val="850511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8B22998-76AA-414C-AE6F-626F7F3DD2CB}"/>
              </a:ext>
            </a:extLst>
          </p:cNvPr>
          <p:cNvSpPr>
            <a:spLocks noGrp="1"/>
          </p:cNvSpPr>
          <p:nvPr>
            <p:ph type="title"/>
          </p:nvPr>
        </p:nvSpPr>
        <p:spPr/>
        <p:txBody>
          <a:bodyPr/>
          <a:lstStyle/>
          <a:p>
            <a:pPr algn="ctr"/>
            <a:r>
              <a:rPr lang="fr-FR" dirty="0"/>
              <a:t>Stipulations conventionnelles :</a:t>
            </a:r>
            <a:r>
              <a:rPr lang="fr-FR" u="sng" dirty="0"/>
              <a:t/>
            </a:r>
            <a:br>
              <a:rPr lang="fr-FR" u="sng" dirty="0"/>
            </a:br>
            <a:endParaRPr lang="fr-FR" dirty="0"/>
          </a:p>
        </p:txBody>
      </p:sp>
      <p:sp>
        <p:nvSpPr>
          <p:cNvPr id="3" name="Espace réservé du contenu 2">
            <a:extLst>
              <a:ext uri="{FF2B5EF4-FFF2-40B4-BE49-F238E27FC236}">
                <a16:creationId xmlns:a16="http://schemas.microsoft.com/office/drawing/2014/main" xmlns="" id="{C93D5B20-BC6C-4B69-B8ED-7CD91CE2A037}"/>
              </a:ext>
            </a:extLst>
          </p:cNvPr>
          <p:cNvSpPr>
            <a:spLocks noGrp="1"/>
          </p:cNvSpPr>
          <p:nvPr>
            <p:ph idx="1"/>
          </p:nvPr>
        </p:nvSpPr>
        <p:spPr/>
        <p:txBody>
          <a:bodyPr>
            <a:normAutofit/>
          </a:bodyPr>
          <a:lstStyle/>
          <a:p>
            <a:pPr marL="0" indent="0">
              <a:buNone/>
            </a:pPr>
            <a:r>
              <a:rPr lang="fr-FR" dirty="0"/>
              <a:t> </a:t>
            </a:r>
          </a:p>
          <a:p>
            <a:pPr algn="just"/>
            <a:r>
              <a:rPr lang="fr-FR" dirty="0"/>
              <a:t>À l'intérieur de l'entreprise, l'information des salariés et des représentants du personnel sur le droit conventionnel applicable dans l'entreprise doit être organisée selon des modalités définies par la branche ou la profession (C. travail art. L. 2262-5).</a:t>
            </a:r>
          </a:p>
          <a:p>
            <a:pPr algn="just"/>
            <a:r>
              <a:rPr lang="fr-FR" dirty="0"/>
              <a:t>Les négociateurs ont toute liberté pour définir ces conditions d'information.</a:t>
            </a:r>
          </a:p>
        </p:txBody>
      </p:sp>
    </p:spTree>
    <p:extLst>
      <p:ext uri="{BB962C8B-B14F-4D97-AF65-F5344CB8AC3E}">
        <p14:creationId xmlns:p14="http://schemas.microsoft.com/office/powerpoint/2010/main" val="1843037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86E5DB4-95F9-48EC-A780-C2A11CA1E7A3}"/>
              </a:ext>
            </a:extLst>
          </p:cNvPr>
          <p:cNvSpPr>
            <a:spLocks noGrp="1"/>
          </p:cNvSpPr>
          <p:nvPr>
            <p:ph type="title"/>
          </p:nvPr>
        </p:nvSpPr>
        <p:spPr/>
        <p:txBody>
          <a:bodyPr/>
          <a:lstStyle/>
          <a:p>
            <a:pPr algn="ctr"/>
            <a:r>
              <a:rPr lang="fr-FR" dirty="0"/>
              <a:t>Disposition supplétives légales :</a:t>
            </a:r>
            <a:r>
              <a:rPr lang="fr-FR" u="sng" dirty="0"/>
              <a:t/>
            </a:r>
            <a:br>
              <a:rPr lang="fr-FR" u="sng" dirty="0"/>
            </a:br>
            <a:endParaRPr lang="fr-FR" dirty="0"/>
          </a:p>
        </p:txBody>
      </p:sp>
      <p:sp>
        <p:nvSpPr>
          <p:cNvPr id="3" name="Espace réservé du contenu 2">
            <a:extLst>
              <a:ext uri="{FF2B5EF4-FFF2-40B4-BE49-F238E27FC236}">
                <a16:creationId xmlns:a16="http://schemas.microsoft.com/office/drawing/2014/main" xmlns="" id="{AD22C90C-1DB6-4194-8E88-FE7E1CC0963A}"/>
              </a:ext>
            </a:extLst>
          </p:cNvPr>
          <p:cNvSpPr>
            <a:spLocks noGrp="1"/>
          </p:cNvSpPr>
          <p:nvPr>
            <p:ph idx="1"/>
          </p:nvPr>
        </p:nvSpPr>
        <p:spPr/>
        <p:txBody>
          <a:bodyPr>
            <a:normAutofit/>
          </a:bodyPr>
          <a:lstStyle/>
          <a:p>
            <a:pPr algn="just"/>
            <a:r>
              <a:rPr lang="fr-FR" dirty="0"/>
              <a:t>À défaut d'autres modalités prévues par une convention ou un accord conclu en application de l'article L. 2262-5 du Code du travail, l'employeur :</a:t>
            </a:r>
          </a:p>
          <a:p>
            <a:pPr lvl="1" algn="just"/>
            <a:r>
              <a:rPr lang="fr-FR" dirty="0"/>
              <a:t>1°  donne au salarié au moment de l'embauche une notice l'informant des textes conventionnels applicables dans l'entreprise ou l'établissement ;</a:t>
            </a:r>
          </a:p>
          <a:p>
            <a:pPr lvl="1" algn="just"/>
            <a:r>
              <a:rPr lang="fr-FR" dirty="0"/>
              <a:t>2°  tient un exemplaire à jour de ces textes à la disposition des salariés sur le lieu de travail ;</a:t>
            </a:r>
          </a:p>
          <a:p>
            <a:pPr lvl="1" algn="just"/>
            <a:r>
              <a:rPr lang="fr-FR" dirty="0"/>
              <a:t>3°  met sur l'intranet, dans les entreprises dotées de ce dernier, un exemplaire à jour des textes.</a:t>
            </a:r>
          </a:p>
        </p:txBody>
      </p:sp>
    </p:spTree>
    <p:extLst>
      <p:ext uri="{BB962C8B-B14F-4D97-AF65-F5344CB8AC3E}">
        <p14:creationId xmlns:p14="http://schemas.microsoft.com/office/powerpoint/2010/main" val="494856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79E5717-51DA-441A-A2F6-BB1EA7BB806C}"/>
              </a:ext>
            </a:extLst>
          </p:cNvPr>
          <p:cNvSpPr>
            <a:spLocks noGrp="1"/>
          </p:cNvSpPr>
          <p:nvPr>
            <p:ph type="title"/>
          </p:nvPr>
        </p:nvSpPr>
        <p:spPr/>
        <p:txBody>
          <a:bodyPr/>
          <a:lstStyle/>
          <a:p>
            <a:pPr algn="ctr"/>
            <a:r>
              <a:rPr lang="fr-FR" dirty="0"/>
              <a:t>L’avis aux salariés</a:t>
            </a:r>
          </a:p>
        </p:txBody>
      </p:sp>
      <p:sp>
        <p:nvSpPr>
          <p:cNvPr id="3" name="Espace réservé du contenu 2">
            <a:extLst>
              <a:ext uri="{FF2B5EF4-FFF2-40B4-BE49-F238E27FC236}">
                <a16:creationId xmlns:a16="http://schemas.microsoft.com/office/drawing/2014/main" xmlns="" id="{73F72B04-06D7-4C7E-AB5C-0A48906F6935}"/>
              </a:ext>
            </a:extLst>
          </p:cNvPr>
          <p:cNvSpPr>
            <a:spLocks noGrp="1"/>
          </p:cNvSpPr>
          <p:nvPr>
            <p:ph idx="1"/>
          </p:nvPr>
        </p:nvSpPr>
        <p:spPr/>
        <p:txBody>
          <a:bodyPr>
            <a:normAutofit fontScale="92500" lnSpcReduction="20000"/>
          </a:bodyPr>
          <a:lstStyle/>
          <a:p>
            <a:pPr algn="just"/>
            <a:r>
              <a:rPr lang="fr-FR" dirty="0"/>
              <a:t>L’article R. 2262-3 du Code du travail précise « </a:t>
            </a:r>
            <a:r>
              <a:rPr lang="fr-FR" i="1" dirty="0"/>
              <a:t>qu’un avis est communiqué par tout moyen aux salariés</a:t>
            </a:r>
            <a:r>
              <a:rPr lang="fr-FR" dirty="0"/>
              <a:t> ». </a:t>
            </a:r>
          </a:p>
          <a:p>
            <a:pPr algn="just"/>
            <a:r>
              <a:rPr lang="fr-FR" dirty="0"/>
              <a:t>Cet avis comporte l'intitulé des conventions et des accords applicables dans l'établissement.</a:t>
            </a:r>
          </a:p>
          <a:p>
            <a:pPr algn="just"/>
            <a:r>
              <a:rPr lang="fr-FR" dirty="0"/>
              <a:t>L'avis précise où les textes sont tenus à la disposition des salariés sur le lieu de travail ainsi que les modalités leur permettant de les consulter pendant leur temps de présence.</a:t>
            </a:r>
          </a:p>
          <a:p>
            <a:pPr algn="just"/>
            <a:r>
              <a:rPr lang="fr-FR" dirty="0"/>
              <a:t>Pour la Cour de cassation, l'employeur qui, en violation de ses obligations, n'a pas affiché sur les lieux du travail l'avis indiquant qu'il tient à la disposition du personnel un exemplaire de la convention collective, et qui, de ce fait, n'a pas mis un salarié en mesure de connaître l'étendue de ses obligations, ne peut se prévaloir de cette convention collective à l'encontre de ce salarié.</a:t>
            </a:r>
          </a:p>
        </p:txBody>
      </p:sp>
    </p:spTree>
    <p:extLst>
      <p:ext uri="{BB962C8B-B14F-4D97-AF65-F5344CB8AC3E}">
        <p14:creationId xmlns:p14="http://schemas.microsoft.com/office/powerpoint/2010/main" val="21506412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37D3CE4-DE24-440C-8A70-1D17BC05C5BE}"/>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9B54E95D-D71E-42AF-BA1C-AEFCB1A3A19D}"/>
              </a:ext>
            </a:extLst>
          </p:cNvPr>
          <p:cNvSpPr>
            <a:spLocks noGrp="1"/>
          </p:cNvSpPr>
          <p:nvPr>
            <p:ph idx="1"/>
          </p:nvPr>
        </p:nvSpPr>
        <p:spPr/>
        <p:txBody>
          <a:bodyPr>
            <a:normAutofit/>
          </a:bodyPr>
          <a:lstStyle/>
          <a:p>
            <a:pPr algn="just"/>
            <a:r>
              <a:rPr lang="fr-FR" dirty="0"/>
              <a:t>La loi « Travail » prévoit désormais que les conventions et accords de branche, de groupe, interentreprises, d'entreprise et d'établissements, conclus à compter du 1er septembre 2017, sont rendus publics et versés dans une base de données nationale, dont le contenu est publié en ligne dans un standard ouvert aisément réutilisable (C. travail art. L. 2231-5-1).</a:t>
            </a:r>
          </a:p>
        </p:txBody>
      </p:sp>
    </p:spTree>
    <p:extLst>
      <p:ext uri="{BB962C8B-B14F-4D97-AF65-F5344CB8AC3E}">
        <p14:creationId xmlns:p14="http://schemas.microsoft.com/office/powerpoint/2010/main" val="1596368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0A6E679-6A10-4E32-8C0D-FB2B7032B235}"/>
              </a:ext>
            </a:extLst>
          </p:cNvPr>
          <p:cNvSpPr>
            <a:spLocks noGrp="1"/>
          </p:cNvSpPr>
          <p:nvPr>
            <p:ph type="title"/>
          </p:nvPr>
        </p:nvSpPr>
        <p:spPr>
          <a:xfrm>
            <a:off x="838200" y="2646686"/>
            <a:ext cx="10515600" cy="1325563"/>
          </a:xfrm>
        </p:spPr>
        <p:txBody>
          <a:bodyPr/>
          <a:lstStyle/>
          <a:p>
            <a:pPr algn="ctr"/>
            <a:r>
              <a:rPr lang="fr-FR" dirty="0"/>
              <a:t>II) Champ d'application de la législation  conventionnelle dans le temps</a:t>
            </a:r>
          </a:p>
        </p:txBody>
      </p:sp>
    </p:spTree>
    <p:extLst>
      <p:ext uri="{BB962C8B-B14F-4D97-AF65-F5344CB8AC3E}">
        <p14:creationId xmlns:p14="http://schemas.microsoft.com/office/powerpoint/2010/main" val="7041883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D2CF4BE-DB9C-4B1C-9E08-BA75A4F46A73}"/>
              </a:ext>
            </a:extLst>
          </p:cNvPr>
          <p:cNvSpPr>
            <a:spLocks noGrp="1"/>
          </p:cNvSpPr>
          <p:nvPr>
            <p:ph type="title"/>
          </p:nvPr>
        </p:nvSpPr>
        <p:spPr/>
        <p:txBody>
          <a:bodyPr/>
          <a:lstStyle/>
          <a:p>
            <a:pPr algn="ctr"/>
            <a:endParaRPr lang="fr-FR" dirty="0"/>
          </a:p>
        </p:txBody>
      </p:sp>
      <p:sp>
        <p:nvSpPr>
          <p:cNvPr id="3" name="Espace réservé du contenu 2">
            <a:extLst>
              <a:ext uri="{FF2B5EF4-FFF2-40B4-BE49-F238E27FC236}">
                <a16:creationId xmlns:a16="http://schemas.microsoft.com/office/drawing/2014/main" xmlns="" id="{23D697E7-6377-4C90-BBA9-E3B9EF0F8C9B}"/>
              </a:ext>
            </a:extLst>
          </p:cNvPr>
          <p:cNvSpPr>
            <a:spLocks noGrp="1"/>
          </p:cNvSpPr>
          <p:nvPr>
            <p:ph idx="1"/>
          </p:nvPr>
        </p:nvSpPr>
        <p:spPr/>
        <p:txBody>
          <a:bodyPr/>
          <a:lstStyle/>
          <a:p>
            <a:pPr algn="just"/>
            <a:r>
              <a:rPr lang="fr-FR" dirty="0"/>
              <a:t>Selon les principes dégagés par la doctrine et la jurisprudence, l'intervention d'une nouvelle législation relative aux conventions et accords collectifs ne saurait remettre en cause la validité des conventions et accords collectifs régulièrement conclus </a:t>
            </a:r>
            <a:r>
              <a:rPr lang="fr-FR" u="sng" dirty="0"/>
              <a:t>sous l'empire d'une législation antérieure</a:t>
            </a:r>
            <a:r>
              <a:rPr lang="fr-FR" dirty="0"/>
              <a:t> ni régir des situations juridiques antérieures à son entrée en vigueur. </a:t>
            </a:r>
          </a:p>
          <a:p>
            <a:pPr algn="just"/>
            <a:r>
              <a:rPr lang="fr-FR" dirty="0"/>
              <a:t>En revanche, elle s'applique immédiatement aux conventions et accords collectifs même conclus antérieurement à son entrée en vigueur</a:t>
            </a:r>
          </a:p>
        </p:txBody>
      </p:sp>
    </p:spTree>
    <p:extLst>
      <p:ext uri="{BB962C8B-B14F-4D97-AF65-F5344CB8AC3E}">
        <p14:creationId xmlns:p14="http://schemas.microsoft.com/office/powerpoint/2010/main" val="3670581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9C55A9C-C37F-48F3-92DB-19AEF456FB5F}"/>
              </a:ext>
            </a:extLst>
          </p:cNvPr>
          <p:cNvSpPr>
            <a:spLocks noGrp="1"/>
          </p:cNvSpPr>
          <p:nvPr>
            <p:ph type="title"/>
          </p:nvPr>
        </p:nvSpPr>
        <p:spPr/>
        <p:txBody>
          <a:bodyPr/>
          <a:lstStyle/>
          <a:p>
            <a:pPr algn="ctr"/>
            <a:r>
              <a:rPr lang="fr-FR" dirty="0"/>
              <a:t>Effets de la loi nouvelle sur la validité des conventions et accord antérieurs</a:t>
            </a:r>
          </a:p>
        </p:txBody>
      </p:sp>
      <p:sp>
        <p:nvSpPr>
          <p:cNvPr id="3" name="Espace réservé du contenu 2">
            <a:extLst>
              <a:ext uri="{FF2B5EF4-FFF2-40B4-BE49-F238E27FC236}">
                <a16:creationId xmlns:a16="http://schemas.microsoft.com/office/drawing/2014/main" xmlns="" id="{56508B29-CEBF-48DA-AF49-65155E1FD75B}"/>
              </a:ext>
            </a:extLst>
          </p:cNvPr>
          <p:cNvSpPr>
            <a:spLocks noGrp="1"/>
          </p:cNvSpPr>
          <p:nvPr>
            <p:ph idx="1"/>
          </p:nvPr>
        </p:nvSpPr>
        <p:spPr/>
        <p:txBody>
          <a:bodyPr/>
          <a:lstStyle/>
          <a:p>
            <a:pPr algn="just"/>
            <a:endParaRPr lang="fr-FR" dirty="0"/>
          </a:p>
          <a:p>
            <a:pPr algn="just"/>
            <a:endParaRPr lang="fr-FR" dirty="0"/>
          </a:p>
          <a:p>
            <a:pPr algn="just"/>
            <a:r>
              <a:rPr lang="fr-FR" dirty="0"/>
              <a:t>L'intervention d'une nouvelle législation relative aux conventions et accords collectifs ne saurait remettre en cause la validité des conventions et accords collectifs régulièrement conclus sous l'empire d'une législation antérieure.</a:t>
            </a:r>
          </a:p>
          <a:p>
            <a:pPr algn="just"/>
            <a:r>
              <a:rPr lang="fr-FR" b="1" dirty="0"/>
              <a:t>Réponse parlementaire Dumas : AN 20-12-1950 p. 9324 n° 16343</a:t>
            </a:r>
          </a:p>
        </p:txBody>
      </p:sp>
    </p:spTree>
    <p:extLst>
      <p:ext uri="{BB962C8B-B14F-4D97-AF65-F5344CB8AC3E}">
        <p14:creationId xmlns:p14="http://schemas.microsoft.com/office/powerpoint/2010/main" val="9703816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ECDFD7C-F63D-4E5C-ABD1-44FF94F4926E}"/>
              </a:ext>
            </a:extLst>
          </p:cNvPr>
          <p:cNvSpPr>
            <a:spLocks noGrp="1"/>
          </p:cNvSpPr>
          <p:nvPr>
            <p:ph type="title"/>
          </p:nvPr>
        </p:nvSpPr>
        <p:spPr/>
        <p:txBody>
          <a:bodyPr/>
          <a:lstStyle/>
          <a:p>
            <a:pPr algn="ctr"/>
            <a:r>
              <a:rPr lang="fr-FR" dirty="0"/>
              <a:t>Effets de la loi nouvelle sur les situations nées sous l’empire de la loi ancienne</a:t>
            </a:r>
          </a:p>
        </p:txBody>
      </p:sp>
      <p:sp>
        <p:nvSpPr>
          <p:cNvPr id="3" name="Espace réservé du contenu 2">
            <a:extLst>
              <a:ext uri="{FF2B5EF4-FFF2-40B4-BE49-F238E27FC236}">
                <a16:creationId xmlns:a16="http://schemas.microsoft.com/office/drawing/2014/main" xmlns="" id="{C990E885-7DBF-4D1A-BDDD-54161959186D}"/>
              </a:ext>
            </a:extLst>
          </p:cNvPr>
          <p:cNvSpPr>
            <a:spLocks noGrp="1"/>
          </p:cNvSpPr>
          <p:nvPr>
            <p:ph idx="1"/>
          </p:nvPr>
        </p:nvSpPr>
        <p:spPr/>
        <p:txBody>
          <a:bodyPr>
            <a:normAutofit fontScale="92500" lnSpcReduction="20000"/>
          </a:bodyPr>
          <a:lstStyle/>
          <a:p>
            <a:pPr algn="just"/>
            <a:r>
              <a:rPr lang="fr-FR" dirty="0"/>
              <a:t>En vertu de l'article 2 du Code civil, la loi nouvelle ne peut régir la constitution d'une situation juridique créée sous l'empire de la loi ancienne. Elle ne peut pas davantage porter atteinte aux effets de cette situation qui se sont produits sous l'empire de la loi ancienne.</a:t>
            </a:r>
          </a:p>
          <a:p>
            <a:pPr algn="just"/>
            <a:r>
              <a:rPr lang="fr-FR" dirty="0"/>
              <a:t>Ainsi la loi du 13 novembre 1982, qui a institué le maintien des avantages individuels acquis en application d'une convention dénoncée et non remplacée, n'a pas vocation à régir les conséquences d'une dénonciation de convention intervenue en 1976.</a:t>
            </a:r>
          </a:p>
          <a:p>
            <a:pPr algn="just"/>
            <a:r>
              <a:rPr lang="fr-FR" dirty="0"/>
              <a:t>Les conséquences de cette dénonciation doivent être appréciées au regard de la loi du 17 janvier 1971, qui disposait qu'à défaut de conclusion d'une convention nouvelle la convention collective dénoncée ne continuait à produire effet que pendant une durée d'un an (Cass. Soc. 18 février 1988, n°85-43672)</a:t>
            </a:r>
          </a:p>
        </p:txBody>
      </p:sp>
    </p:spTree>
    <p:extLst>
      <p:ext uri="{BB962C8B-B14F-4D97-AF65-F5344CB8AC3E}">
        <p14:creationId xmlns:p14="http://schemas.microsoft.com/office/powerpoint/2010/main" val="3121824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43D03AB-8712-47BA-8960-532C3AC6ACD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163694C0-1D85-425D-94C2-9117CCED3EAA}"/>
              </a:ext>
            </a:extLst>
          </p:cNvPr>
          <p:cNvSpPr>
            <a:spLocks noGrp="1"/>
          </p:cNvSpPr>
          <p:nvPr>
            <p:ph idx="1"/>
          </p:nvPr>
        </p:nvSpPr>
        <p:spPr/>
        <p:txBody>
          <a:bodyPr>
            <a:normAutofit fontScale="92500" lnSpcReduction="20000"/>
          </a:bodyPr>
          <a:lstStyle/>
          <a:p>
            <a:pPr algn="just"/>
            <a:r>
              <a:rPr lang="fr-FR" dirty="0"/>
              <a:t>Toutes les conventions collectives actuellement applicables sont, quelle que soit la date de leur signature, soumises à la législation actuelle des conventions collectives de travail (En ce sens : Réponse Dumas : AN 20-12-1950 p. 9324 n° 16343). </a:t>
            </a:r>
          </a:p>
          <a:p>
            <a:pPr algn="just"/>
            <a:r>
              <a:rPr lang="fr-FR" dirty="0"/>
              <a:t>Autrement dit, la loi nouvelle s'applique immédiatement, même aux conventions et accords collectifs conclus avant son entrée en vigueur. </a:t>
            </a:r>
          </a:p>
          <a:p>
            <a:pPr algn="just"/>
            <a:r>
              <a:rPr lang="fr-FR" dirty="0"/>
              <a:t>Ainsi, notamment, ce sont les règles prévues par la loi nouvelle qui s'appliquent en matière de dénonciation ou de révision de la convention ou de l'accord conclu sous l'empire de la législation antérieure, sauf dispositions légales expresses en disposant autrement.</a:t>
            </a:r>
          </a:p>
          <a:p>
            <a:pPr algn="just"/>
            <a:r>
              <a:rPr lang="fr-FR" dirty="0"/>
              <a:t>De même, la loi nouvelle régit les clauses des conventions et accords collectifs qui lui sont antérieurs, sauf lorsque le législateur « sécurise » ces clauses.</a:t>
            </a:r>
          </a:p>
        </p:txBody>
      </p:sp>
    </p:spTree>
    <p:extLst>
      <p:ext uri="{BB962C8B-B14F-4D97-AF65-F5344CB8AC3E}">
        <p14:creationId xmlns:p14="http://schemas.microsoft.com/office/powerpoint/2010/main" val="3464056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1700356-4BC1-411B-A4E4-B343DC7D1613}"/>
              </a:ext>
            </a:extLst>
          </p:cNvPr>
          <p:cNvSpPr>
            <a:spLocks noGrp="1"/>
          </p:cNvSpPr>
          <p:nvPr>
            <p:ph type="title"/>
          </p:nvPr>
        </p:nvSpPr>
        <p:spPr/>
        <p:txBody>
          <a:bodyPr/>
          <a:lstStyle/>
          <a:p>
            <a:pPr algn="ctr"/>
            <a:r>
              <a:rPr lang="fr-FR" dirty="0"/>
              <a:t>Définition de la convention collective</a:t>
            </a:r>
          </a:p>
        </p:txBody>
      </p:sp>
      <p:sp>
        <p:nvSpPr>
          <p:cNvPr id="3" name="Espace réservé du contenu 2">
            <a:extLst>
              <a:ext uri="{FF2B5EF4-FFF2-40B4-BE49-F238E27FC236}">
                <a16:creationId xmlns:a16="http://schemas.microsoft.com/office/drawing/2014/main" xmlns="" id="{0F665A85-928F-4318-878D-952F965CF08A}"/>
              </a:ext>
            </a:extLst>
          </p:cNvPr>
          <p:cNvSpPr>
            <a:spLocks noGrp="1"/>
          </p:cNvSpPr>
          <p:nvPr>
            <p:ph idx="1"/>
          </p:nvPr>
        </p:nvSpPr>
        <p:spPr/>
        <p:txBody>
          <a:bodyPr>
            <a:normAutofit fontScale="92500" lnSpcReduction="20000"/>
          </a:bodyPr>
          <a:lstStyle/>
          <a:p>
            <a:pPr marL="342900" indent="-342900" algn="just"/>
            <a:r>
              <a:rPr lang="fr-FR" dirty="0"/>
              <a:t>Accord par lequel un ou plusieurs syndicats représentatifs de travailleurs et un ou plusieurs groupements d'employeurs ou des employeurs isolés déterminent </a:t>
            </a:r>
            <a:r>
              <a:rPr lang="fr-FR" b="1" dirty="0"/>
              <a:t>les conditions d'emploi, de formation professionnelle et de travail, les garanties sociales, ainsi que les obligations incombant aux signataires de l'accord. </a:t>
            </a:r>
          </a:p>
          <a:p>
            <a:pPr marL="342900" indent="-342900" algn="just"/>
            <a:endParaRPr lang="fr-FR" dirty="0"/>
          </a:p>
          <a:p>
            <a:pPr marL="342900" indent="-342900" algn="just"/>
            <a:r>
              <a:rPr lang="fr-FR" dirty="0"/>
              <a:t>Elle adapte les règles du code du travail aux situations particulières du secteur d'activité concerné, tant au niveau professionnel que géographique.</a:t>
            </a:r>
          </a:p>
          <a:p>
            <a:pPr marL="342900" indent="-342900" algn="just"/>
            <a:endParaRPr lang="fr-FR" dirty="0"/>
          </a:p>
          <a:p>
            <a:pPr marL="342900" indent="-342900" algn="just"/>
            <a:r>
              <a:rPr lang="fr-FR" dirty="0"/>
              <a:t>Elle comporte un texte de base, complété par des avenants, des accords et des annexes.</a:t>
            </a:r>
          </a:p>
          <a:p>
            <a:endParaRPr lang="fr-FR" dirty="0"/>
          </a:p>
        </p:txBody>
      </p:sp>
    </p:spTree>
    <p:extLst>
      <p:ext uri="{BB962C8B-B14F-4D97-AF65-F5344CB8AC3E}">
        <p14:creationId xmlns:p14="http://schemas.microsoft.com/office/powerpoint/2010/main" val="2534068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9703CB9-A4A0-4DA3-A979-720503B1771E}"/>
              </a:ext>
            </a:extLst>
          </p:cNvPr>
          <p:cNvSpPr>
            <a:spLocks noGrp="1"/>
          </p:cNvSpPr>
          <p:nvPr>
            <p:ph type="title"/>
          </p:nvPr>
        </p:nvSpPr>
        <p:spPr/>
        <p:txBody>
          <a:bodyPr/>
          <a:lstStyle/>
          <a:p>
            <a:pPr algn="ctr"/>
            <a:r>
              <a:rPr lang="fr-FR" dirty="0"/>
              <a:t>Effets de la loi nouvelle sur les clauses des conventions et accords antérieurs</a:t>
            </a:r>
          </a:p>
        </p:txBody>
      </p:sp>
      <p:sp>
        <p:nvSpPr>
          <p:cNvPr id="3" name="Espace réservé du contenu 2">
            <a:extLst>
              <a:ext uri="{FF2B5EF4-FFF2-40B4-BE49-F238E27FC236}">
                <a16:creationId xmlns:a16="http://schemas.microsoft.com/office/drawing/2014/main" xmlns="" id="{757F30A3-3396-458E-9583-3E355D20A689}"/>
              </a:ext>
            </a:extLst>
          </p:cNvPr>
          <p:cNvSpPr>
            <a:spLocks noGrp="1"/>
          </p:cNvSpPr>
          <p:nvPr>
            <p:ph idx="1"/>
          </p:nvPr>
        </p:nvSpPr>
        <p:spPr/>
        <p:txBody>
          <a:bodyPr>
            <a:normAutofit fontScale="92500"/>
          </a:bodyPr>
          <a:lstStyle/>
          <a:p>
            <a:pPr algn="just"/>
            <a:r>
              <a:rPr lang="fr-FR" dirty="0"/>
              <a:t>Les clauses des conventions intervenues sous le régime des lois antérieures ne conservent leur valeur que si elles ne sont pas contraires aux textes législatifs ou réglementaires postérieurs (En ce sens : Réponse Dumas : AN 20-12-1950 p. 9324 n° 16343).</a:t>
            </a:r>
          </a:p>
          <a:p>
            <a:pPr algn="just"/>
            <a:r>
              <a:rPr lang="fr-FR" dirty="0"/>
              <a:t>En revanche, les dispositions d'une convention collective, reproduisant un article du Code du travail en vigueur au moment de sa signature, continuent de s'appliquer, même après une modification de cet article, du moment qu'elles sont plus favorables aux travailleurs que le nouveau texte (Cass. soc. 22-10-1984 n° 2480, Fonderies et Aciéries d'Outreau c/ CFDT).</a:t>
            </a:r>
          </a:p>
          <a:p>
            <a:pPr algn="just"/>
            <a:r>
              <a:rPr lang="fr-FR" dirty="0"/>
              <a:t>En l'espèce l'article du Code du travail en cause concernait le nombre de délégués du personnel à élire.</a:t>
            </a:r>
          </a:p>
          <a:p>
            <a:endParaRPr lang="fr-FR" dirty="0"/>
          </a:p>
        </p:txBody>
      </p:sp>
    </p:spTree>
    <p:extLst>
      <p:ext uri="{BB962C8B-B14F-4D97-AF65-F5344CB8AC3E}">
        <p14:creationId xmlns:p14="http://schemas.microsoft.com/office/powerpoint/2010/main" val="20641603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44CF3C7-3043-4E81-86C5-7166BFC78B04}"/>
              </a:ext>
            </a:extLst>
          </p:cNvPr>
          <p:cNvSpPr>
            <a:spLocks noGrp="1"/>
          </p:cNvSpPr>
          <p:nvPr>
            <p:ph type="title"/>
          </p:nvPr>
        </p:nvSpPr>
        <p:spPr/>
        <p:txBody>
          <a:bodyPr/>
          <a:lstStyle/>
          <a:p>
            <a:pPr algn="ctr"/>
            <a:r>
              <a:rPr lang="fr-FR" dirty="0"/>
              <a:t>Sécurisation des conventions et accords antérieurs à la loi nouvelle</a:t>
            </a:r>
          </a:p>
        </p:txBody>
      </p:sp>
      <p:sp>
        <p:nvSpPr>
          <p:cNvPr id="3" name="Espace réservé du contenu 2">
            <a:extLst>
              <a:ext uri="{FF2B5EF4-FFF2-40B4-BE49-F238E27FC236}">
                <a16:creationId xmlns:a16="http://schemas.microsoft.com/office/drawing/2014/main" xmlns="" id="{530976C0-90C7-4A3A-ACAD-81C39CBCB9F6}"/>
              </a:ext>
            </a:extLst>
          </p:cNvPr>
          <p:cNvSpPr>
            <a:spLocks noGrp="1"/>
          </p:cNvSpPr>
          <p:nvPr>
            <p:ph idx="1"/>
          </p:nvPr>
        </p:nvSpPr>
        <p:spPr/>
        <p:txBody>
          <a:bodyPr/>
          <a:lstStyle/>
          <a:p>
            <a:pPr algn="just"/>
            <a:r>
              <a:rPr lang="fr-FR" dirty="0"/>
              <a:t>Les mesures de « sécurisation » permettent au législateur d'assurer tant aux salariés qu'aux employeurs un cadre juridique sûr en levant toute ambiguïté sur le droit applicable aux conventions et accords collectifs conclus en application des différentes réglementations successives, et en évitant la renégociation obligatoire des accords, à intervalles rapprochés, au gré des changements de la loi. </a:t>
            </a:r>
          </a:p>
          <a:p>
            <a:pPr algn="just"/>
            <a:r>
              <a:rPr lang="fr-FR" dirty="0"/>
              <a:t>Ces mesures se retrouvent principalement dans la législation relative à la durée du travail, dont elles ont permis d'accompagner les nombreuses réformes.</a:t>
            </a:r>
          </a:p>
        </p:txBody>
      </p:sp>
    </p:spTree>
    <p:extLst>
      <p:ext uri="{BB962C8B-B14F-4D97-AF65-F5344CB8AC3E}">
        <p14:creationId xmlns:p14="http://schemas.microsoft.com/office/powerpoint/2010/main" val="12372476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FAC7EBF-C0DB-4ED2-885C-3028F7C876E6}"/>
              </a:ext>
            </a:extLst>
          </p:cNvPr>
          <p:cNvSpPr>
            <a:spLocks noGrp="1"/>
          </p:cNvSpPr>
          <p:nvPr>
            <p:ph type="title"/>
          </p:nvPr>
        </p:nvSpPr>
        <p:spPr>
          <a:xfrm>
            <a:off x="758301" y="1341668"/>
            <a:ext cx="10515600" cy="1325563"/>
          </a:xfrm>
        </p:spPr>
        <p:txBody>
          <a:bodyPr>
            <a:normAutofit/>
          </a:bodyPr>
          <a:lstStyle/>
          <a:p>
            <a:pPr algn="ctr"/>
            <a:r>
              <a:rPr lang="fr-FR" dirty="0"/>
              <a:t>III) Les rapports entre la convention collective et le contrat de travail</a:t>
            </a:r>
          </a:p>
        </p:txBody>
      </p:sp>
      <p:sp>
        <p:nvSpPr>
          <p:cNvPr id="3" name="Espace réservé du contenu 2">
            <a:extLst>
              <a:ext uri="{FF2B5EF4-FFF2-40B4-BE49-F238E27FC236}">
                <a16:creationId xmlns:a16="http://schemas.microsoft.com/office/drawing/2014/main" xmlns="" id="{77A30784-067E-4D4A-A16B-B8A9D16F03AC}"/>
              </a:ext>
            </a:extLst>
          </p:cNvPr>
          <p:cNvSpPr>
            <a:spLocks noGrp="1"/>
          </p:cNvSpPr>
          <p:nvPr>
            <p:ph idx="1"/>
          </p:nvPr>
        </p:nvSpPr>
        <p:spPr>
          <a:xfrm>
            <a:off x="850777" y="2506662"/>
            <a:ext cx="10515600" cy="4351338"/>
          </a:xfrm>
        </p:spPr>
        <p:txBody>
          <a:bodyPr/>
          <a:lstStyle/>
          <a:p>
            <a:pPr marL="0" indent="0">
              <a:buNone/>
            </a:pPr>
            <a:endParaRPr lang="fr-FR" dirty="0"/>
          </a:p>
          <a:p>
            <a:pPr marL="0" indent="0" algn="just">
              <a:buNone/>
            </a:pPr>
            <a:r>
              <a:rPr lang="fr-FR" i="1" dirty="0"/>
              <a:t>Il convient ici d’aborder successivement la portée des mentions du contrat de travail à l'égard des conventions et accords collectifs qui lui sont antérieurs et à l'égard des conventions et accords collectifs qui lui sont postérieurs et les modalités selon lesquelles les dispositions du contrat de travail peuvent être considérées plus favorables au salarié que celles des conventions et accords collectifs de travail.</a:t>
            </a:r>
          </a:p>
        </p:txBody>
      </p:sp>
    </p:spTree>
    <p:extLst>
      <p:ext uri="{BB962C8B-B14F-4D97-AF65-F5344CB8AC3E}">
        <p14:creationId xmlns:p14="http://schemas.microsoft.com/office/powerpoint/2010/main" val="4043224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D588137-D900-4051-8DBD-A9687B0E2ECC}"/>
              </a:ext>
            </a:extLst>
          </p:cNvPr>
          <p:cNvSpPr>
            <a:spLocks noGrp="1"/>
          </p:cNvSpPr>
          <p:nvPr>
            <p:ph type="title"/>
          </p:nvPr>
        </p:nvSpPr>
        <p:spPr/>
        <p:txBody>
          <a:bodyPr/>
          <a:lstStyle/>
          <a:p>
            <a:pPr algn="ctr"/>
            <a:r>
              <a:rPr lang="fr-FR" dirty="0"/>
              <a:t>1) Rappels relatif à la hiérarchie des normes</a:t>
            </a:r>
          </a:p>
        </p:txBody>
      </p:sp>
      <p:sp>
        <p:nvSpPr>
          <p:cNvPr id="3" name="Espace réservé du contenu 2">
            <a:extLst>
              <a:ext uri="{FF2B5EF4-FFF2-40B4-BE49-F238E27FC236}">
                <a16:creationId xmlns:a16="http://schemas.microsoft.com/office/drawing/2014/main" xmlns="" id="{EA4738CF-8032-480D-9BE1-93F75522DB01}"/>
              </a:ext>
            </a:extLst>
          </p:cNvPr>
          <p:cNvSpPr>
            <a:spLocks noGrp="1"/>
          </p:cNvSpPr>
          <p:nvPr>
            <p:ph idx="1"/>
          </p:nvPr>
        </p:nvSpPr>
        <p:spPr/>
        <p:txBody>
          <a:bodyPr>
            <a:normAutofit fontScale="92500" lnSpcReduction="20000"/>
          </a:bodyPr>
          <a:lstStyle/>
          <a:p>
            <a:pPr algn="just"/>
            <a:r>
              <a:rPr lang="fr-FR" dirty="0"/>
              <a:t>En principe, les règles étatiques ont, dans la hiérarchie des normes, un rang supérieur aux normes professionnelles.</a:t>
            </a:r>
          </a:p>
          <a:p>
            <a:pPr algn="just"/>
            <a:r>
              <a:rPr lang="fr-FR" dirty="0"/>
              <a:t>On trouve donc en ordre décroissant :</a:t>
            </a:r>
          </a:p>
          <a:p>
            <a:pPr lvl="1">
              <a:buFont typeface="Wingdings" panose="05000000000000000000" pitchFamily="2" charset="2"/>
              <a:buChar char="§"/>
            </a:pPr>
            <a:r>
              <a:rPr lang="fr-FR" dirty="0"/>
              <a:t>la constitution ;</a:t>
            </a:r>
          </a:p>
          <a:p>
            <a:pPr lvl="1">
              <a:buFont typeface="Wingdings" panose="05000000000000000000" pitchFamily="2" charset="2"/>
              <a:buChar char="§"/>
            </a:pPr>
            <a:r>
              <a:rPr lang="fr-FR" dirty="0"/>
              <a:t>la loi ;</a:t>
            </a:r>
          </a:p>
          <a:p>
            <a:pPr lvl="1">
              <a:buFont typeface="Wingdings" panose="05000000000000000000" pitchFamily="2" charset="2"/>
              <a:buChar char="§"/>
            </a:pPr>
            <a:r>
              <a:rPr lang="fr-FR" dirty="0"/>
              <a:t>le règlement : décret, ordonnance, arrêté ;</a:t>
            </a:r>
          </a:p>
          <a:p>
            <a:pPr lvl="1">
              <a:buFont typeface="Wingdings" panose="05000000000000000000" pitchFamily="2" charset="2"/>
              <a:buChar char="§"/>
            </a:pPr>
            <a:r>
              <a:rPr lang="fr-FR" dirty="0"/>
              <a:t>la convention et l'accord collectif de travail étendu : accord national interprofessionnel (ANI), accord de branche ou accord professionnel ;</a:t>
            </a:r>
          </a:p>
          <a:p>
            <a:pPr lvl="1">
              <a:buFont typeface="Wingdings" panose="05000000000000000000" pitchFamily="2" charset="2"/>
              <a:buChar char="§"/>
            </a:pPr>
            <a:r>
              <a:rPr lang="fr-FR" dirty="0"/>
              <a:t>la convention et l'accord non étendu : ANI, accord de branche ou accord professionnel ;</a:t>
            </a:r>
          </a:p>
          <a:p>
            <a:pPr lvl="1">
              <a:buFont typeface="Wingdings" panose="05000000000000000000" pitchFamily="2" charset="2"/>
              <a:buChar char="§"/>
            </a:pPr>
            <a:r>
              <a:rPr lang="fr-FR" dirty="0"/>
              <a:t>la convention ou l'accord d'entreprise ou d'établissement ;</a:t>
            </a:r>
          </a:p>
          <a:p>
            <a:pPr lvl="1">
              <a:buFont typeface="Wingdings" panose="05000000000000000000" pitchFamily="2" charset="2"/>
              <a:buChar char="§"/>
            </a:pPr>
            <a:r>
              <a:rPr lang="fr-FR" dirty="0"/>
              <a:t>la norme professionnelle : règlement intérieur, usage, engagement unilatéral de l'employeur, accord atypique ;</a:t>
            </a:r>
          </a:p>
          <a:p>
            <a:pPr lvl="1">
              <a:buFont typeface="Wingdings" panose="05000000000000000000" pitchFamily="2" charset="2"/>
              <a:buChar char="§"/>
            </a:pPr>
            <a:r>
              <a:rPr lang="fr-FR" i="1" dirty="0"/>
              <a:t>le contrat de travail.</a:t>
            </a:r>
          </a:p>
        </p:txBody>
      </p:sp>
    </p:spTree>
    <p:extLst>
      <p:ext uri="{BB962C8B-B14F-4D97-AF65-F5344CB8AC3E}">
        <p14:creationId xmlns:p14="http://schemas.microsoft.com/office/powerpoint/2010/main" val="8825716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28B421-9A98-4D79-8E70-ACBB40FADDB4}"/>
              </a:ext>
            </a:extLst>
          </p:cNvPr>
          <p:cNvSpPr>
            <a:spLocks noGrp="1"/>
          </p:cNvSpPr>
          <p:nvPr>
            <p:ph type="title"/>
          </p:nvPr>
        </p:nvSpPr>
        <p:spPr/>
        <p:txBody>
          <a:bodyPr>
            <a:noAutofit/>
          </a:bodyPr>
          <a:lstStyle/>
          <a:p>
            <a:pPr algn="ctr"/>
            <a:r>
              <a:rPr lang="fr-FR" sz="3200" dirty="0"/>
              <a:t>L'articulation entre les accords conclus à différents niveaux a été redéfinie par l’Ordonnance Macron</a:t>
            </a:r>
          </a:p>
        </p:txBody>
      </p:sp>
      <p:sp>
        <p:nvSpPr>
          <p:cNvPr id="3" name="Espace réservé du contenu 2">
            <a:extLst>
              <a:ext uri="{FF2B5EF4-FFF2-40B4-BE49-F238E27FC236}">
                <a16:creationId xmlns:a16="http://schemas.microsoft.com/office/drawing/2014/main" xmlns="" id="{3E913669-74DB-4FE4-A82C-1195D33C661E}"/>
              </a:ext>
            </a:extLst>
          </p:cNvPr>
          <p:cNvSpPr>
            <a:spLocks noGrp="1"/>
          </p:cNvSpPr>
          <p:nvPr>
            <p:ph idx="1"/>
          </p:nvPr>
        </p:nvSpPr>
        <p:spPr/>
        <p:txBody>
          <a:bodyPr>
            <a:normAutofit fontScale="85000" lnSpcReduction="20000"/>
          </a:bodyPr>
          <a:lstStyle/>
          <a:p>
            <a:pPr algn="just"/>
            <a:r>
              <a:rPr lang="fr-FR" dirty="0"/>
              <a:t>Depuis le 1er janvier 2018, la primauté de l'accord d'entreprise sur l'accord de branche devient le principe, sauf dans des domaines limitativement énumérés par la loi où l'accord de branche prime de manière impérative ou peut interdire aux accords d'entreprise de comporter des stipulations différentes.</a:t>
            </a:r>
          </a:p>
          <a:p>
            <a:pPr algn="just"/>
            <a:r>
              <a:rPr lang="fr-FR" dirty="0"/>
              <a:t>L'ordonnance 2017-1385 du 22 septembre 2017 prévoit une logique de primauté par domaines, répartis en 3 blocs :</a:t>
            </a:r>
          </a:p>
          <a:p>
            <a:pPr lvl="1" algn="just"/>
            <a:r>
              <a:rPr lang="fr-FR" dirty="0"/>
              <a:t>13 thèmes « obligatoires » dans lesquels les accords de branche priment de manière impérative sur les accords d'entreprise, sauf garanties au moins équivalentes apportées par ces derniers (bloc n° 1) ;</a:t>
            </a:r>
          </a:p>
          <a:p>
            <a:pPr lvl="1" algn="just"/>
            <a:r>
              <a:rPr lang="fr-FR" dirty="0"/>
              <a:t>4 thèmes « facultatifs » dans lesquels les accords de branche peuvent se reconnaître eux-mêmes une primauté sur les accords d'entreprise postérieurs, et empêcher ainsi toute application des accords d'entreprise dérogatoires, sauf garanties au moins équivalentes apportées par ces derniers (bloc n° 2) ;</a:t>
            </a:r>
          </a:p>
          <a:p>
            <a:pPr lvl="1" algn="just"/>
            <a:r>
              <a:rPr lang="fr-FR" dirty="0"/>
              <a:t>pour l'ensemble des autres thèmes, les accords d'entreprise priment sur les accords de branche, même plus favorables (bloc n° 3).</a:t>
            </a:r>
          </a:p>
        </p:txBody>
      </p:sp>
    </p:spTree>
    <p:extLst>
      <p:ext uri="{BB962C8B-B14F-4D97-AF65-F5344CB8AC3E}">
        <p14:creationId xmlns:p14="http://schemas.microsoft.com/office/powerpoint/2010/main" val="21158689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7F83634-4FA5-4DCC-B947-81357E16E31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027E64DC-398B-47BB-95AC-1BE8E7DB139F}"/>
              </a:ext>
            </a:extLst>
          </p:cNvPr>
          <p:cNvSpPr>
            <a:spLocks noGrp="1"/>
          </p:cNvSpPr>
          <p:nvPr>
            <p:ph idx="1"/>
          </p:nvPr>
        </p:nvSpPr>
        <p:spPr/>
        <p:txBody>
          <a:bodyPr>
            <a:normAutofit fontScale="70000" lnSpcReduction="20000"/>
          </a:bodyPr>
          <a:lstStyle/>
          <a:p>
            <a:pPr algn="just"/>
            <a:r>
              <a:rPr lang="fr-FR" dirty="0"/>
              <a:t>L'ordonnance 2017-1385 du 22 septembre 2017 prévoit dans un premier bloc une liste limitative de 13 thèmes réservés à la branche, c'est-à-dire ceux pour lesquels l'accord de branche prime sur les accords d'entreprise conclus antérieurement ou postérieurement (C. trav. art. L 2253-1 réécrit):</a:t>
            </a:r>
          </a:p>
          <a:p>
            <a:pPr algn="just"/>
            <a:r>
              <a:rPr lang="fr-FR" dirty="0"/>
              <a:t>les salaires minima hiérarchiques ;</a:t>
            </a:r>
          </a:p>
          <a:p>
            <a:pPr algn="just"/>
            <a:r>
              <a:rPr lang="fr-FR" dirty="0"/>
              <a:t>les classifications ;</a:t>
            </a:r>
          </a:p>
          <a:p>
            <a:pPr algn="just"/>
            <a:r>
              <a:rPr lang="fr-FR" dirty="0"/>
              <a:t>la mutualisation des fonds de financement du paritarisme et de la formation professionnelle ;</a:t>
            </a:r>
          </a:p>
          <a:p>
            <a:pPr algn="just"/>
            <a:r>
              <a:rPr lang="fr-FR" dirty="0"/>
              <a:t>les garanties collectives de protection sociale complémentaire ;</a:t>
            </a:r>
          </a:p>
          <a:p>
            <a:pPr algn="just"/>
            <a:r>
              <a:rPr lang="fr-FR" dirty="0"/>
              <a:t>certaines mesures relatives à la durée du travail : régime d'équivalences (C. trav. art. L 3121-14), période de référence à retenir pour définir les modalités d'aménagement du temps de travail et organiser la répartition de la durée du travail sur une période supérieure à la semaine (C. trav. art. L 3121-44, 1°), nombre minimal d'heures entraînant la qualification de travailleur de nuit (C. trav. art. L 3122-16), durée minimale du travail à temps partiel (C. trav. art. L 3123-19, al. 1</a:t>
            </a:r>
            <a:r>
              <a:rPr lang="fr-FR" baseline="30000" dirty="0"/>
              <a:t>er</a:t>
            </a:r>
            <a:r>
              <a:rPr lang="fr-FR" dirty="0"/>
              <a:t>), taux de majoration des heures complémentaires (C. trav. art. L 3123-21) et augmentation temporaire de la durée du travail à temps partiel ;</a:t>
            </a:r>
          </a:p>
        </p:txBody>
      </p:sp>
    </p:spTree>
    <p:extLst>
      <p:ext uri="{BB962C8B-B14F-4D97-AF65-F5344CB8AC3E}">
        <p14:creationId xmlns:p14="http://schemas.microsoft.com/office/powerpoint/2010/main" val="30827820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BAA5F5F-E3CC-4B52-B253-5254ECA541B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9F9EAC9-BB69-47E6-912B-9DFD91922BB4}"/>
              </a:ext>
            </a:extLst>
          </p:cNvPr>
          <p:cNvSpPr>
            <a:spLocks noGrp="1"/>
          </p:cNvSpPr>
          <p:nvPr>
            <p:ph idx="1"/>
          </p:nvPr>
        </p:nvSpPr>
        <p:spPr/>
        <p:txBody>
          <a:bodyPr>
            <a:normAutofit fontScale="70000" lnSpcReduction="20000"/>
          </a:bodyPr>
          <a:lstStyle/>
          <a:p>
            <a:pPr algn="just"/>
            <a:r>
              <a:rPr lang="fr-FR" dirty="0"/>
              <a:t>certaines mesures relatives aux contrats de travail à durée déterminée (CDD) et aux contrats de travail temporaire (CTT) : durée totale du contrat (C. trav. art. L 1242-8 modifié ; C. trav. art. L 1251-12 modifié), nombre maximal de renouvellements (C. trav. art. L 1243-13 modifié ; C. trav. L 1251-35 modifié), délai de carence en cas de succession de contrats (C. trav. art. L 1244-3 modifié ; C. trav. art. L 1251-36 modifié) ;</a:t>
            </a:r>
          </a:p>
          <a:p>
            <a:pPr algn="just"/>
            <a:r>
              <a:rPr lang="fr-FR" dirty="0"/>
              <a:t>le recours au travail temporaire au titre des mesures pour l'emploi et la formation professionnelle (C. trav. art. L 1251-7, 1° et 2°) ;</a:t>
            </a:r>
          </a:p>
          <a:p>
            <a:pPr algn="just"/>
            <a:r>
              <a:rPr lang="fr-FR" dirty="0"/>
              <a:t>les mesures relatives au contrat à durée indéterminée (CDI) de chantier, notamment les motifs de recours (C. trav. art. L 1223-8 nouveau) ;</a:t>
            </a:r>
          </a:p>
          <a:p>
            <a:pPr algn="just"/>
            <a:r>
              <a:rPr lang="fr-FR" dirty="0"/>
              <a:t>l'égalité professionnelle entre les femmes et les hommes ;</a:t>
            </a:r>
          </a:p>
          <a:p>
            <a:pPr algn="just"/>
            <a:r>
              <a:rPr lang="fr-FR" dirty="0"/>
              <a:t>les conditions et les durées de renouvellement de la période d'essai (C. trav. art. L 1221-21) ;</a:t>
            </a:r>
          </a:p>
          <a:p>
            <a:pPr algn="just"/>
            <a:r>
              <a:rPr lang="fr-FR" dirty="0"/>
              <a:t>les modalités de transfert conventionnel des contrats de travail (lorsque les conditions de l'article L 1224-1 du Code du travail ne sont pas réunies) ;</a:t>
            </a:r>
          </a:p>
          <a:p>
            <a:pPr algn="just"/>
            <a:r>
              <a:rPr lang="fr-FR" dirty="0"/>
              <a:t>la rémunération minimale du salarié porté (C. trav. art. L 1254-2), ainsi que le montant de l'indemnité d'apport d'affaires (C. trav. art. L 1254-9).</a:t>
            </a:r>
          </a:p>
          <a:p>
            <a:endParaRPr lang="fr-FR" dirty="0"/>
          </a:p>
        </p:txBody>
      </p:sp>
    </p:spTree>
    <p:extLst>
      <p:ext uri="{BB962C8B-B14F-4D97-AF65-F5344CB8AC3E}">
        <p14:creationId xmlns:p14="http://schemas.microsoft.com/office/powerpoint/2010/main" val="5112565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56193C2-F492-49A2-9551-0EDDFB3E1F76}"/>
              </a:ext>
            </a:extLst>
          </p:cNvPr>
          <p:cNvSpPr>
            <a:spLocks noGrp="1"/>
          </p:cNvSpPr>
          <p:nvPr>
            <p:ph type="title"/>
          </p:nvPr>
        </p:nvSpPr>
        <p:spPr/>
        <p:txBody>
          <a:bodyPr/>
          <a:lstStyle/>
          <a:p>
            <a:pPr algn="ctr"/>
            <a:r>
              <a:rPr lang="fr-FR" dirty="0"/>
              <a:t>2) Définition du principe de faveur</a:t>
            </a:r>
          </a:p>
        </p:txBody>
      </p:sp>
      <p:sp>
        <p:nvSpPr>
          <p:cNvPr id="3" name="Espace réservé du contenu 2">
            <a:extLst>
              <a:ext uri="{FF2B5EF4-FFF2-40B4-BE49-F238E27FC236}">
                <a16:creationId xmlns:a16="http://schemas.microsoft.com/office/drawing/2014/main" xmlns="" id="{DBB4FEF9-B378-4935-A432-D76E6F985E93}"/>
              </a:ext>
            </a:extLst>
          </p:cNvPr>
          <p:cNvSpPr>
            <a:spLocks noGrp="1"/>
          </p:cNvSpPr>
          <p:nvPr>
            <p:ph idx="1"/>
          </p:nvPr>
        </p:nvSpPr>
        <p:spPr/>
        <p:txBody>
          <a:bodyPr>
            <a:normAutofit fontScale="92500" lnSpcReduction="20000"/>
          </a:bodyPr>
          <a:lstStyle/>
          <a:p>
            <a:endParaRPr lang="fr-FR" dirty="0"/>
          </a:p>
          <a:p>
            <a:pPr algn="just"/>
            <a:r>
              <a:rPr lang="fr-FR" dirty="0"/>
              <a:t>L'intervention successive de  plusieurs normes en droit du travail et leur combinaison tendent à assurer un statut protecteur au salarié.</a:t>
            </a:r>
          </a:p>
          <a:p>
            <a:pPr algn="just"/>
            <a:r>
              <a:rPr lang="fr-FR" b="1" dirty="0"/>
              <a:t>En principe, une règle inférieure peut déroger à une norme supérieure dans un sens favorable au salarié mais non dans un sens défavorable. </a:t>
            </a:r>
          </a:p>
          <a:p>
            <a:pPr algn="just"/>
            <a:r>
              <a:rPr lang="fr-FR" dirty="0"/>
              <a:t>C'est le principe de faveur. </a:t>
            </a:r>
          </a:p>
          <a:p>
            <a:pPr algn="just"/>
            <a:r>
              <a:rPr lang="fr-FR" dirty="0"/>
              <a:t>Ce principe fondamental en droit du travail a trouvé sa consécration notamment avec l'article L 2251-1 du Code du travail au sujet de l'articulation entre dispositions légales d'une part, conventions et accords collectifs d'autre part : ces derniers peuvent comporter des dispositions plus favorables aux salariés que les premières et ne peuvent pas déroger aux dispositions d'ordre public.</a:t>
            </a:r>
          </a:p>
        </p:txBody>
      </p:sp>
    </p:spTree>
    <p:extLst>
      <p:ext uri="{BB962C8B-B14F-4D97-AF65-F5344CB8AC3E}">
        <p14:creationId xmlns:p14="http://schemas.microsoft.com/office/powerpoint/2010/main" val="5493678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C37038B-2158-4F48-9584-D77E1B2504B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9583B7B-0AA2-4443-AD5C-F4E3CF5E06E4}"/>
              </a:ext>
            </a:extLst>
          </p:cNvPr>
          <p:cNvSpPr>
            <a:spLocks noGrp="1"/>
          </p:cNvSpPr>
          <p:nvPr>
            <p:ph idx="1"/>
          </p:nvPr>
        </p:nvSpPr>
        <p:spPr/>
        <p:txBody>
          <a:bodyPr>
            <a:normAutofit fontScale="70000" lnSpcReduction="20000"/>
          </a:bodyPr>
          <a:lstStyle/>
          <a:p>
            <a:pPr algn="just"/>
            <a:r>
              <a:rPr lang="fr-FR" dirty="0"/>
              <a:t>Cependant, le principe de faveur connaît des exceptions, notamment dans deux hypothèses :</a:t>
            </a:r>
          </a:p>
          <a:p>
            <a:pPr algn="just"/>
            <a:endParaRPr lang="fr-FR" dirty="0"/>
          </a:p>
          <a:p>
            <a:pPr lvl="1" algn="just"/>
            <a:r>
              <a:rPr lang="fr-FR" dirty="0"/>
              <a:t>certains textes ont un caractère impératif absolu et il est impossible d'y déroger même dans un sens plus favorable au salarié ;</a:t>
            </a:r>
          </a:p>
          <a:p>
            <a:pPr lvl="1" algn="just"/>
            <a:r>
              <a:rPr lang="fr-FR" dirty="0"/>
              <a:t>d'autres textes, à l'inverse, admettent des dérogations conventionnelles sans qu'il y ait lieu de vérifier leur caractère plus ou moins favorable par rapport à une norme supérieure.</a:t>
            </a:r>
          </a:p>
          <a:p>
            <a:pPr lvl="1" algn="just"/>
            <a:endParaRPr lang="fr-FR" dirty="0"/>
          </a:p>
          <a:p>
            <a:pPr algn="just"/>
            <a:r>
              <a:rPr lang="fr-FR" dirty="0"/>
              <a:t>Par exemple, le principe selon lequel la forfaitisation de la durée du travail doit faire l'objet de l'accord du salarié et d'une convention individuelle de forfait établie par écrit (C. trav. art. L 3121-55) relèverait de l'ordre public absolu.</a:t>
            </a:r>
          </a:p>
          <a:p>
            <a:pPr algn="just"/>
            <a:r>
              <a:rPr lang="fr-FR" dirty="0"/>
              <a:t>Le plus souvent, le caractère impératif d'une disposition résulte du caractère catégorique de son libellé. </a:t>
            </a:r>
          </a:p>
          <a:p>
            <a:pPr algn="just"/>
            <a:r>
              <a:rPr lang="fr-FR" dirty="0"/>
              <a:t>Ainsi par exemple l'indexation des salaires sur le Smic ou le coût de la vie est interdite, il ne saurait y être dérogé, ni par convention ou accord collectif, ni par le contrat de travail, ni par un usage alors qu'une telle indexation pourrait aboutir à garantir au salarié un salaire plus important.</a:t>
            </a:r>
          </a:p>
        </p:txBody>
      </p:sp>
    </p:spTree>
    <p:extLst>
      <p:ext uri="{BB962C8B-B14F-4D97-AF65-F5344CB8AC3E}">
        <p14:creationId xmlns:p14="http://schemas.microsoft.com/office/powerpoint/2010/main" val="29254001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A0FE25E-B652-4DCC-AB7E-85671A3BBD83}"/>
              </a:ext>
            </a:extLst>
          </p:cNvPr>
          <p:cNvSpPr>
            <a:spLocks noGrp="1"/>
          </p:cNvSpPr>
          <p:nvPr>
            <p:ph type="title"/>
          </p:nvPr>
        </p:nvSpPr>
        <p:spPr/>
        <p:txBody>
          <a:bodyPr>
            <a:normAutofit fontScale="90000"/>
          </a:bodyPr>
          <a:lstStyle/>
          <a:p>
            <a:pPr algn="ctr"/>
            <a:r>
              <a:rPr lang="fr-FR" sz="4000" dirty="0"/>
              <a:t/>
            </a:r>
            <a:br>
              <a:rPr lang="fr-FR" sz="4000" dirty="0"/>
            </a:br>
            <a:r>
              <a:rPr lang="fr-FR" sz="4000" dirty="0"/>
              <a:t>3) La portée des mentions inscrites dans le contrat de travail en cas de conclusions de conventions et accords antérieurs</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99820D46-2C66-4F0F-B79A-AFAE682D66B4}"/>
              </a:ext>
            </a:extLst>
          </p:cNvPr>
          <p:cNvSpPr>
            <a:spLocks noGrp="1"/>
          </p:cNvSpPr>
          <p:nvPr>
            <p:ph idx="1"/>
          </p:nvPr>
        </p:nvSpPr>
        <p:spPr/>
        <p:txBody>
          <a:bodyPr/>
          <a:lstStyle/>
          <a:p>
            <a:pPr algn="just"/>
            <a:r>
              <a:rPr lang="fr-FR" dirty="0"/>
              <a:t>En principe, des stipulations contractuelles ne peuvent, pendant toute la durée du contrat, déroger par un accord particulier, sauf dispositions plus favorables pour le salarié, aux dispositions conventionnelles qui leur sont applicables.</a:t>
            </a:r>
          </a:p>
          <a:p>
            <a:pPr algn="just"/>
            <a:r>
              <a:rPr lang="pt-BR" dirty="0"/>
              <a:t> Cass. soc. 14 septembre 2005 n°03-43990</a:t>
            </a:r>
          </a:p>
          <a:p>
            <a:pPr algn="just"/>
            <a:r>
              <a:rPr lang="fr-FR" dirty="0"/>
              <a:t>La clause du contrat de travail qui déroge, dans un sens favorable au salarié, aux stipulations des conventions et accords collectifs de travail doit recevoir application. </a:t>
            </a:r>
          </a:p>
          <a:p>
            <a:pPr algn="just"/>
            <a:r>
              <a:rPr lang="fr-FR" dirty="0"/>
              <a:t>C’est notamment le cas sur la question de la durée du préavis.</a:t>
            </a:r>
          </a:p>
        </p:txBody>
      </p:sp>
    </p:spTree>
    <p:extLst>
      <p:ext uri="{BB962C8B-B14F-4D97-AF65-F5344CB8AC3E}">
        <p14:creationId xmlns:p14="http://schemas.microsoft.com/office/powerpoint/2010/main" val="1427059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D831395-02BA-46B4-8D8A-B27AD68AED9A}"/>
              </a:ext>
            </a:extLst>
          </p:cNvPr>
          <p:cNvSpPr>
            <a:spLocks noGrp="1"/>
          </p:cNvSpPr>
          <p:nvPr>
            <p:ph type="title"/>
          </p:nvPr>
        </p:nvSpPr>
        <p:spPr/>
        <p:txBody>
          <a:bodyPr/>
          <a:lstStyle/>
          <a:p>
            <a:pPr algn="ctr"/>
            <a:r>
              <a:rPr lang="fr-FR" dirty="0"/>
              <a:t>Distinction entre convention collective et accord collectif</a:t>
            </a:r>
          </a:p>
        </p:txBody>
      </p:sp>
      <p:sp>
        <p:nvSpPr>
          <p:cNvPr id="3" name="Espace réservé du contenu 2">
            <a:extLst>
              <a:ext uri="{FF2B5EF4-FFF2-40B4-BE49-F238E27FC236}">
                <a16:creationId xmlns:a16="http://schemas.microsoft.com/office/drawing/2014/main" xmlns="" id="{7CA016AF-78D5-44E1-ACB9-A27BFF410CB2}"/>
              </a:ext>
            </a:extLst>
          </p:cNvPr>
          <p:cNvSpPr>
            <a:spLocks noGrp="1"/>
          </p:cNvSpPr>
          <p:nvPr>
            <p:ph idx="1"/>
          </p:nvPr>
        </p:nvSpPr>
        <p:spPr/>
        <p:txBody>
          <a:bodyPr>
            <a:normAutofit fontScale="77500" lnSpcReduction="20000"/>
          </a:bodyPr>
          <a:lstStyle/>
          <a:p>
            <a:pPr algn="just"/>
            <a:r>
              <a:rPr lang="fr-FR" dirty="0"/>
              <a:t>La convention collective a donc vocation à traiter de l'ensemble des matières mentionnées à l'article L 2221-1 du Code du travail, pour toutes les catégories professionnelles intéressées. </a:t>
            </a:r>
          </a:p>
          <a:p>
            <a:pPr algn="just"/>
            <a:r>
              <a:rPr lang="fr-FR" dirty="0"/>
              <a:t>L'accord collectif traite un ou des sujets déterminés dans cet ensemble.</a:t>
            </a:r>
          </a:p>
          <a:p>
            <a:pPr algn="just"/>
            <a:r>
              <a:rPr lang="fr-FR" dirty="0"/>
              <a:t>Ainsi, la seule différence entre convention collective et accord collectif tient donc à l'étendue des matières traitées. </a:t>
            </a:r>
          </a:p>
          <a:p>
            <a:pPr algn="just"/>
            <a:r>
              <a:rPr lang="fr-FR" dirty="0"/>
              <a:t>Cette différence, qui conserve à la convention collective son caractère de « règlement de la profession », c'est-à-dire de document à caractère général, explique que le législateur ait marqué à plusieurs reprises, dans divers articles (« à défaut de convention, les accords… »), </a:t>
            </a:r>
            <a:r>
              <a:rPr lang="fr-FR" b="1" dirty="0"/>
              <a:t>la priorité qu'il souhaitait voir donner à la convention comme objectif de la négociation de branche </a:t>
            </a:r>
            <a:r>
              <a:rPr lang="fr-FR" dirty="0"/>
              <a:t>(Circ. min. trav. DRT 15 du 25-10-1983 n° 21). </a:t>
            </a:r>
          </a:p>
          <a:p>
            <a:pPr algn="just"/>
            <a:r>
              <a:rPr lang="fr-FR" dirty="0"/>
              <a:t>L'accord collectif de travail a un caractère plus ponctuel. Il ne traite généralement que d'un seul objet, comme la retraite, le chômage ou la rémunération annuelle garantie.</a:t>
            </a:r>
          </a:p>
        </p:txBody>
      </p:sp>
    </p:spTree>
    <p:extLst>
      <p:ext uri="{BB962C8B-B14F-4D97-AF65-F5344CB8AC3E}">
        <p14:creationId xmlns:p14="http://schemas.microsoft.com/office/powerpoint/2010/main" val="37483248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870B3C8-E851-4780-B222-49CDA3659E9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9E9B6D9-C36E-4201-804E-42F03EB19D5B}"/>
              </a:ext>
            </a:extLst>
          </p:cNvPr>
          <p:cNvSpPr>
            <a:spLocks noGrp="1"/>
          </p:cNvSpPr>
          <p:nvPr>
            <p:ph idx="1"/>
          </p:nvPr>
        </p:nvSpPr>
        <p:spPr/>
        <p:txBody>
          <a:bodyPr>
            <a:normAutofit lnSpcReduction="10000"/>
          </a:bodyPr>
          <a:lstStyle/>
          <a:p>
            <a:pPr algn="just"/>
            <a:r>
              <a:rPr lang="fr-FR" dirty="0"/>
              <a:t>Les juges ne peuvent par conséquent débouter le salarié de sa demande de rappel de salaire fondée sur un salaire conventionnel applicable supérieur à celui fixé par avenant à son contrat de travail au moment de sa nomination en qualité de secrétaire général de la société, au motif que c'est le salarié lui-même qui, ne pouvant ignorer, en raison de ses fonctions, le montant du salaire conventionnel correspondant à sa position, avait fixé volontairement le montant de sa rémunération en tenant compte de la situation économique difficile de la société et modéré ses exigences pendant la période critique, renonçant ainsi à l'application du minimum conventionnel.</a:t>
            </a:r>
          </a:p>
          <a:p>
            <a:pPr algn="just"/>
            <a:r>
              <a:rPr lang="fr-FR" dirty="0"/>
              <a:t>Cass. Soc. 6 juillet 1994 n° 90-45.206</a:t>
            </a:r>
          </a:p>
        </p:txBody>
      </p:sp>
    </p:spTree>
    <p:extLst>
      <p:ext uri="{BB962C8B-B14F-4D97-AF65-F5344CB8AC3E}">
        <p14:creationId xmlns:p14="http://schemas.microsoft.com/office/powerpoint/2010/main" val="36257141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32C9DA7-9A83-477A-BA6C-A702A99FEC7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885DCE3A-D565-4C14-9DBB-C4C8CD81EF9A}"/>
              </a:ext>
            </a:extLst>
          </p:cNvPr>
          <p:cNvSpPr>
            <a:spLocks noGrp="1"/>
          </p:cNvSpPr>
          <p:nvPr>
            <p:ph idx="1"/>
          </p:nvPr>
        </p:nvSpPr>
        <p:spPr/>
        <p:txBody>
          <a:bodyPr/>
          <a:lstStyle/>
          <a:p>
            <a:pPr algn="just"/>
            <a:r>
              <a:rPr lang="fr-FR" dirty="0"/>
              <a:t>Dans tous les cas le salarié ne saurait prétendre au cumul des avantages contractuels et conventionnels ayant le même objet.</a:t>
            </a:r>
          </a:p>
          <a:p>
            <a:pPr algn="just"/>
            <a:r>
              <a:rPr lang="fr-FR" dirty="0"/>
              <a:t>La Cour de cassation a, en effet, jugé que le salarié ne peut cumuler une prime d'incommodité de prise des repas, qui figurait sur ses bulletins de paie sous la rubrique prime de panier, et une prime de panier payée par l'employeur à compter de l'extension de la convention collective du bâtiment, dès lors que ces deux primes ont le même objet.</a:t>
            </a:r>
          </a:p>
          <a:p>
            <a:pPr algn="just"/>
            <a:r>
              <a:rPr lang="pt-BR" dirty="0"/>
              <a:t>Cass. soc. 19 juillet 1988 n° 86-43.353</a:t>
            </a:r>
            <a:endParaRPr lang="fr-FR" dirty="0"/>
          </a:p>
        </p:txBody>
      </p:sp>
    </p:spTree>
    <p:extLst>
      <p:ext uri="{BB962C8B-B14F-4D97-AF65-F5344CB8AC3E}">
        <p14:creationId xmlns:p14="http://schemas.microsoft.com/office/powerpoint/2010/main" val="24451491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4E66C01-41C6-4BA3-A253-E34D316FE53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B73FA70-E43E-4B86-B508-D20E0C4CA848}"/>
              </a:ext>
            </a:extLst>
          </p:cNvPr>
          <p:cNvSpPr>
            <a:spLocks noGrp="1"/>
          </p:cNvSpPr>
          <p:nvPr>
            <p:ph idx="1"/>
          </p:nvPr>
        </p:nvSpPr>
        <p:spPr/>
        <p:txBody>
          <a:bodyPr>
            <a:normAutofit fontScale="92500" lnSpcReduction="10000"/>
          </a:bodyPr>
          <a:lstStyle/>
          <a:p>
            <a:pPr algn="just"/>
            <a:r>
              <a:rPr lang="fr-FR" dirty="0"/>
              <a:t>En revanche, en cas de concours de stipulations contractuelles et de dispositions conventionnelles, les avantages qu'elles instituent ne peuvent se cumuler, c'est à la condition qu'ils aient le même objet et la même cause.</a:t>
            </a:r>
          </a:p>
          <a:p>
            <a:pPr algn="just"/>
            <a:r>
              <a:rPr lang="fr-FR" dirty="0"/>
              <a:t>Une cour d'appel, retenant que le treizième mois prévu par le contrat de travail d'un salarié constitue </a:t>
            </a:r>
            <a:r>
              <a:rPr lang="fr-FR" b="1" dirty="0"/>
              <a:t>une modalité de règlement d'un salaire annuel </a:t>
            </a:r>
            <a:r>
              <a:rPr lang="fr-FR" dirty="0"/>
              <a:t>payable en treize fois, alors que la gratification instituée par l'accord d'entreprise, intitulée « gratification du treizième mois », constitue un élément de salaire répondant à des conditions propres d'ouverture et de règlement, peut en déduire que ces avantages n'ont pas le même objet et peuvent donc se cumuler.</a:t>
            </a:r>
          </a:p>
          <a:p>
            <a:pPr algn="just"/>
            <a:r>
              <a:rPr lang="pt-BR" dirty="0"/>
              <a:t>Cass. soc. 13 juin 2012 n° 10-27.395</a:t>
            </a:r>
            <a:endParaRPr lang="fr-FR" dirty="0"/>
          </a:p>
        </p:txBody>
      </p:sp>
    </p:spTree>
    <p:extLst>
      <p:ext uri="{BB962C8B-B14F-4D97-AF65-F5344CB8AC3E}">
        <p14:creationId xmlns:p14="http://schemas.microsoft.com/office/powerpoint/2010/main" val="4499398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D665C06-7FF0-42C0-AD87-4FD70FD8C63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5E16E50-4CC9-4201-84A9-3003C9D17D8A}"/>
              </a:ext>
            </a:extLst>
          </p:cNvPr>
          <p:cNvSpPr>
            <a:spLocks noGrp="1"/>
          </p:cNvSpPr>
          <p:nvPr>
            <p:ph idx="1"/>
          </p:nvPr>
        </p:nvSpPr>
        <p:spPr/>
        <p:txBody>
          <a:bodyPr>
            <a:normAutofit/>
          </a:bodyPr>
          <a:lstStyle/>
          <a:p>
            <a:pPr algn="just"/>
            <a:r>
              <a:rPr lang="fr-FR" sz="3200" dirty="0"/>
              <a:t>L'employeur est tenu de respecter les dispositions de la convention collective sans pouvoir se prévaloir d'une prétendue renonciation en cours de contrat du salarié.</a:t>
            </a:r>
          </a:p>
          <a:p>
            <a:pPr algn="just"/>
            <a:r>
              <a:rPr lang="fr-FR" sz="3200" dirty="0"/>
              <a:t>En conséquence, un employeur ne saurait priver ses salariés de la prime conventionnelle de fin d'année en énonçant que ceux-ci ont renoncé au paiement de cette prime en contrepartie de l'attribution d'importants congés annuels.</a:t>
            </a:r>
          </a:p>
          <a:p>
            <a:pPr algn="just"/>
            <a:r>
              <a:rPr lang="pt-BR" sz="3200" dirty="0"/>
              <a:t>Cass. soc. 9 avril 1987 n° 84-41.899</a:t>
            </a:r>
            <a:endParaRPr lang="fr-FR" sz="3200" dirty="0"/>
          </a:p>
        </p:txBody>
      </p:sp>
    </p:spTree>
    <p:extLst>
      <p:ext uri="{BB962C8B-B14F-4D97-AF65-F5344CB8AC3E}">
        <p14:creationId xmlns:p14="http://schemas.microsoft.com/office/powerpoint/2010/main" val="17262083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A3B8473-B4E3-4180-80AC-515D05CBAA23}"/>
              </a:ext>
            </a:extLst>
          </p:cNvPr>
          <p:cNvSpPr>
            <a:spLocks noGrp="1"/>
          </p:cNvSpPr>
          <p:nvPr>
            <p:ph type="title"/>
          </p:nvPr>
        </p:nvSpPr>
        <p:spPr/>
        <p:txBody>
          <a:bodyPr>
            <a:noAutofit/>
          </a:bodyPr>
          <a:lstStyle/>
          <a:p>
            <a:pPr algn="ctr"/>
            <a:r>
              <a:rPr lang="fr-FR" sz="3600" dirty="0"/>
              <a:t>4) La portée des mentions inscrites dans le contrat de travail en cas de conclusions de conventions et accords postérieurs</a:t>
            </a:r>
          </a:p>
        </p:txBody>
      </p:sp>
      <p:sp>
        <p:nvSpPr>
          <p:cNvPr id="3" name="Espace réservé du contenu 2">
            <a:extLst>
              <a:ext uri="{FF2B5EF4-FFF2-40B4-BE49-F238E27FC236}">
                <a16:creationId xmlns:a16="http://schemas.microsoft.com/office/drawing/2014/main" xmlns="" id="{AC778942-649C-4440-A250-33498E6BC4B9}"/>
              </a:ext>
            </a:extLst>
          </p:cNvPr>
          <p:cNvSpPr>
            <a:spLocks noGrp="1"/>
          </p:cNvSpPr>
          <p:nvPr>
            <p:ph idx="1"/>
          </p:nvPr>
        </p:nvSpPr>
        <p:spPr/>
        <p:txBody>
          <a:bodyPr>
            <a:normAutofit fontScale="92500" lnSpcReduction="20000"/>
          </a:bodyPr>
          <a:lstStyle/>
          <a:p>
            <a:pPr algn="just"/>
            <a:r>
              <a:rPr lang="fr-FR" dirty="0"/>
              <a:t>En principe, dès l’entrée en vigueur de dispositions conventionnelles plus favorables aux salariés se substituent de plein droit à celles des contrats de travail.</a:t>
            </a:r>
          </a:p>
          <a:p>
            <a:pPr algn="just"/>
            <a:r>
              <a:rPr lang="fr-FR" dirty="0"/>
              <a:t>Cass. soc. 19 novembre 1997 n° 4260 PBR, Savart-</a:t>
            </a:r>
            <a:r>
              <a:rPr lang="fr-FR" dirty="0" err="1"/>
              <a:t>Denhain</a:t>
            </a:r>
            <a:r>
              <a:rPr lang="fr-FR" dirty="0"/>
              <a:t> c/ MFREO</a:t>
            </a:r>
          </a:p>
          <a:p>
            <a:pPr algn="just"/>
            <a:r>
              <a:rPr lang="fr-FR" b="1" dirty="0"/>
              <a:t>En revanche, les dispositions des conventions et accords collectifs postérieurs moins favorables aux salariés que celles de leurs contrats de travail ne s'appliquent pas.</a:t>
            </a:r>
          </a:p>
          <a:p>
            <a:pPr algn="just"/>
            <a:r>
              <a:rPr lang="fr-FR" dirty="0"/>
              <a:t>Ainsi, une cour d'appel ayant relevé que la rémunération résultant de l'accord collectif était moins favorable au salarié que celle prévue par le contrat de travail décide exactement de ne pas appliquer les dispositions de l'accord.</a:t>
            </a:r>
          </a:p>
          <a:p>
            <a:pPr algn="just"/>
            <a:r>
              <a:rPr lang="fr-FR" dirty="0"/>
              <a:t>Cass. soc. 13 novembre 2001 n° 99-42.978</a:t>
            </a:r>
          </a:p>
        </p:txBody>
      </p:sp>
    </p:spTree>
    <p:extLst>
      <p:ext uri="{BB962C8B-B14F-4D97-AF65-F5344CB8AC3E}">
        <p14:creationId xmlns:p14="http://schemas.microsoft.com/office/powerpoint/2010/main" val="36963569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D4780CB-C437-45B6-BA2F-EE0D8F5F1077}"/>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362D9B6A-DE9B-4A98-893E-622F6F9D390A}"/>
              </a:ext>
            </a:extLst>
          </p:cNvPr>
          <p:cNvSpPr>
            <a:spLocks noGrp="1"/>
          </p:cNvSpPr>
          <p:nvPr>
            <p:ph idx="1"/>
          </p:nvPr>
        </p:nvSpPr>
        <p:spPr/>
        <p:txBody>
          <a:bodyPr>
            <a:normAutofit fontScale="92500" lnSpcReduction="10000"/>
          </a:bodyPr>
          <a:lstStyle/>
          <a:p>
            <a:endParaRPr lang="fr-FR" dirty="0"/>
          </a:p>
          <a:p>
            <a:pPr algn="just"/>
            <a:r>
              <a:rPr lang="fr-FR" dirty="0"/>
              <a:t>Un avenant à une convention collective nationale énonçant que si les dispositions plus favorables prévues dans la convention se substituent aux dispositions du contrat de travail, l'accord collectif ne peut modifier, sans l'accord des salariés, les droits qu'ils tiennent de leur contrat de travail.</a:t>
            </a:r>
          </a:p>
          <a:p>
            <a:pPr algn="just"/>
            <a:r>
              <a:rPr lang="fr-FR" dirty="0"/>
              <a:t>De plus, les salariés ne peuvent, par contrat de travail, renoncer aux droits nés de l'accord collectif, il en résulte qu'un salarié est en droit de refuser la proposition de l'employeur d'appliquer les dispositions de l'avenant, et de conserver la rémunération telle que prévue à son contrat de travail initial, puis dans un deuxième temps de se prévaloir des dispositions conventionnelles lorsque celles-ci lui sont devenues plus favorables.</a:t>
            </a:r>
          </a:p>
          <a:p>
            <a:pPr algn="just"/>
            <a:r>
              <a:rPr lang="fr-FR" dirty="0"/>
              <a:t>Cass. soc. 18 janvier 2006 n° 03-47.151</a:t>
            </a:r>
          </a:p>
        </p:txBody>
      </p:sp>
    </p:spTree>
    <p:extLst>
      <p:ext uri="{BB962C8B-B14F-4D97-AF65-F5344CB8AC3E}">
        <p14:creationId xmlns:p14="http://schemas.microsoft.com/office/powerpoint/2010/main" val="2952647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C1036D0-8696-46EB-A17B-C94A971AE166}"/>
              </a:ext>
            </a:extLst>
          </p:cNvPr>
          <p:cNvSpPr>
            <a:spLocks noGrp="1"/>
          </p:cNvSpPr>
          <p:nvPr>
            <p:ph type="title"/>
          </p:nvPr>
        </p:nvSpPr>
        <p:spPr/>
        <p:txBody>
          <a:bodyPr/>
          <a:lstStyle/>
          <a:p>
            <a:pPr algn="ctr"/>
            <a:r>
              <a:rPr lang="fr-FR" dirty="0"/>
              <a:t>5) Détermination du caractère plus ou moins favorable</a:t>
            </a:r>
          </a:p>
        </p:txBody>
      </p:sp>
      <p:sp>
        <p:nvSpPr>
          <p:cNvPr id="3" name="Espace réservé du contenu 2">
            <a:extLst>
              <a:ext uri="{FF2B5EF4-FFF2-40B4-BE49-F238E27FC236}">
                <a16:creationId xmlns:a16="http://schemas.microsoft.com/office/drawing/2014/main" xmlns="" id="{8CC18BBD-34E9-457C-A44B-554C3E91D402}"/>
              </a:ext>
            </a:extLst>
          </p:cNvPr>
          <p:cNvSpPr>
            <a:spLocks noGrp="1"/>
          </p:cNvSpPr>
          <p:nvPr>
            <p:ph idx="1"/>
          </p:nvPr>
        </p:nvSpPr>
        <p:spPr/>
        <p:txBody>
          <a:bodyPr>
            <a:normAutofit/>
          </a:bodyPr>
          <a:lstStyle/>
          <a:p>
            <a:pPr algn="just"/>
            <a:r>
              <a:rPr lang="fr-FR" dirty="0"/>
              <a:t>Les règles de comparaison à observer pour apprécier le caractère plus ou moins favorable du contrat de travail par rapport à la convention ou à l'accord collectif de travail ne sont précisées par aucun texte.</a:t>
            </a:r>
          </a:p>
          <a:p>
            <a:pPr algn="just"/>
            <a:r>
              <a:rPr lang="fr-FR" dirty="0"/>
              <a:t>Mais il résulte de la jurisprudence que, comme pour comparer les conventions et accords collectifs de travail avec les dispositions législatives ou réglementaires, la comparaison entre le contrat individuel de travail et les conventions et accords collectifs de travail doit s'effectuer point par point et non pas globalement pour l'ensemble des textes en cause.</a:t>
            </a:r>
          </a:p>
          <a:p>
            <a:r>
              <a:rPr lang="pt-BR" dirty="0"/>
              <a:t>Cass. soc. 15 février 2012 n° 10-27.397 </a:t>
            </a:r>
            <a:endParaRPr lang="fr-FR" dirty="0"/>
          </a:p>
        </p:txBody>
      </p:sp>
    </p:spTree>
    <p:extLst>
      <p:ext uri="{BB962C8B-B14F-4D97-AF65-F5344CB8AC3E}">
        <p14:creationId xmlns:p14="http://schemas.microsoft.com/office/powerpoint/2010/main" val="41733656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6CC47F2-2B46-4668-AD05-3F5E731F0B19}"/>
              </a:ext>
            </a:extLst>
          </p:cNvPr>
          <p:cNvSpPr>
            <a:spLocks noGrp="1"/>
          </p:cNvSpPr>
          <p:nvPr>
            <p:ph type="title"/>
          </p:nvPr>
        </p:nvSpPr>
        <p:spPr/>
        <p:txBody>
          <a:bodyPr/>
          <a:lstStyle/>
          <a:p>
            <a:pPr algn="ctr"/>
            <a:r>
              <a:rPr lang="fr-FR" dirty="0"/>
              <a:t>L’exemple de la durée du préavis</a:t>
            </a:r>
          </a:p>
        </p:txBody>
      </p:sp>
      <p:sp>
        <p:nvSpPr>
          <p:cNvPr id="3" name="Espace réservé du contenu 2">
            <a:extLst>
              <a:ext uri="{FF2B5EF4-FFF2-40B4-BE49-F238E27FC236}">
                <a16:creationId xmlns:a16="http://schemas.microsoft.com/office/drawing/2014/main" xmlns="" id="{CF80303B-F6F4-4F23-9B73-ABE83B660F2F}"/>
              </a:ext>
            </a:extLst>
          </p:cNvPr>
          <p:cNvSpPr>
            <a:spLocks noGrp="1"/>
          </p:cNvSpPr>
          <p:nvPr>
            <p:ph idx="1"/>
          </p:nvPr>
        </p:nvSpPr>
        <p:spPr/>
        <p:txBody>
          <a:bodyPr>
            <a:normAutofit fontScale="77500" lnSpcReduction="20000"/>
          </a:bodyPr>
          <a:lstStyle/>
          <a:p>
            <a:pPr algn="just"/>
            <a:r>
              <a:rPr lang="fr-FR" dirty="0"/>
              <a:t>Il résulte de nombreuses décision de jurisprudence que les clauses conventionnelles plus favorables sont celles qui prévoient un délai-congé plus long que le délai légal sous réserve de certaines limites.</a:t>
            </a:r>
          </a:p>
          <a:p>
            <a:pPr algn="just"/>
            <a:r>
              <a:rPr lang="fr-FR" dirty="0"/>
              <a:t>Il ressort de ces décisions que :</a:t>
            </a:r>
          </a:p>
          <a:p>
            <a:pPr lvl="1" algn="just">
              <a:buFont typeface="Wingdings" panose="05000000000000000000" pitchFamily="2" charset="2"/>
              <a:buChar char="§"/>
            </a:pPr>
            <a:r>
              <a:rPr lang="fr-FR" dirty="0"/>
              <a:t>la convention collective peut prévoir un préavis de licenciement plus long que le préavis légal ;</a:t>
            </a:r>
          </a:p>
          <a:p>
            <a:pPr lvl="1" algn="just">
              <a:buFont typeface="Wingdings" panose="05000000000000000000" pitchFamily="2" charset="2"/>
              <a:buChar char="§"/>
            </a:pPr>
            <a:r>
              <a:rPr lang="fr-FR" dirty="0"/>
              <a:t>le contrat de travail peut fixer un préavis plus long que la loi, la convention collective ou l'usage lorsqu'ils existent.</a:t>
            </a:r>
          </a:p>
          <a:p>
            <a:pPr algn="just"/>
            <a:r>
              <a:rPr lang="fr-FR" dirty="0"/>
              <a:t>S'il est possible de prévoir dans le contrat de travail une durée plus longue que celle fixée par la loi ou la convention collective, c'est sous réserve que cette durée ne revête pas le caractère d'une clause pénale susceptible d'empêcher l'employeur de mettre fin à tout moment au contrat de travail.</a:t>
            </a:r>
          </a:p>
          <a:p>
            <a:pPr algn="just"/>
            <a:r>
              <a:rPr lang="fr-FR" dirty="0"/>
              <a:t>Cass. soc. 22 juillet 1957 n° 4240, Sté industrielle des oléagineux c/ du </a:t>
            </a:r>
            <a:r>
              <a:rPr lang="fr-FR" dirty="0" err="1"/>
              <a:t>Roscoat</a:t>
            </a:r>
            <a:endParaRPr lang="fr-FR" dirty="0"/>
          </a:p>
          <a:p>
            <a:pPr algn="just"/>
            <a:r>
              <a:rPr lang="fr-FR" dirty="0"/>
              <a:t>Certaines conventions collectives prévoient une condition d'âge s'ajoutant à l'ancienneté pour le bénéfice d'un préavis conventionnel. De telles clauses sont valables dans la mesure où elles conduisent à l'octroi d'un préavis plus long que le préavis légal.</a:t>
            </a:r>
          </a:p>
        </p:txBody>
      </p:sp>
    </p:spTree>
    <p:extLst>
      <p:ext uri="{BB962C8B-B14F-4D97-AF65-F5344CB8AC3E}">
        <p14:creationId xmlns:p14="http://schemas.microsoft.com/office/powerpoint/2010/main" val="4329421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2B3ABA8-D79F-4F16-9C12-65C329EA213A}"/>
              </a:ext>
            </a:extLst>
          </p:cNvPr>
          <p:cNvSpPr>
            <a:spLocks noGrp="1"/>
          </p:cNvSpPr>
          <p:nvPr>
            <p:ph type="title"/>
          </p:nvPr>
        </p:nvSpPr>
        <p:spPr/>
        <p:txBody>
          <a:bodyPr/>
          <a:lstStyle/>
          <a:p>
            <a:pPr algn="ctr"/>
            <a:r>
              <a:rPr lang="fr-FR" dirty="0"/>
              <a:t>6) Le cas du silence du contrat de travail</a:t>
            </a:r>
          </a:p>
        </p:txBody>
      </p:sp>
      <p:sp>
        <p:nvSpPr>
          <p:cNvPr id="3" name="Espace réservé du contenu 2">
            <a:extLst>
              <a:ext uri="{FF2B5EF4-FFF2-40B4-BE49-F238E27FC236}">
                <a16:creationId xmlns:a16="http://schemas.microsoft.com/office/drawing/2014/main" xmlns="" id="{873EA52C-E28A-4E6D-8060-B792E7D3BBCD}"/>
              </a:ext>
            </a:extLst>
          </p:cNvPr>
          <p:cNvSpPr>
            <a:spLocks noGrp="1"/>
          </p:cNvSpPr>
          <p:nvPr>
            <p:ph idx="1"/>
          </p:nvPr>
        </p:nvSpPr>
        <p:spPr/>
        <p:txBody>
          <a:bodyPr>
            <a:normAutofit/>
          </a:bodyPr>
          <a:lstStyle/>
          <a:p>
            <a:pPr algn="just"/>
            <a:r>
              <a:rPr lang="fr-FR" dirty="0"/>
              <a:t>En principe, sur les sujets ne faisant pas l'objet de dispositions particulières du contrat de travail, le salarié bénéficie des dispositions qui lui sont favorables.</a:t>
            </a:r>
          </a:p>
          <a:p>
            <a:pPr algn="just"/>
            <a:r>
              <a:rPr lang="fr-FR" dirty="0"/>
              <a:t>S'agissant des dispositions imposant des sujétions au salarié, selon la jurisprudence, dès lors que le salarié a été informé de l'existence d'une convention ou d'un accord collectif et mis en mesure d'en prendre connaissance, l'employeur peut se prévaloir des obligations mises à la charge du salarié par cette convention ou cet accord même si elles n'ont pas été mentionnées dans le contrat de travail. </a:t>
            </a:r>
          </a:p>
        </p:txBody>
      </p:sp>
    </p:spTree>
    <p:extLst>
      <p:ext uri="{BB962C8B-B14F-4D97-AF65-F5344CB8AC3E}">
        <p14:creationId xmlns:p14="http://schemas.microsoft.com/office/powerpoint/2010/main" val="6931291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ADEEF60-DF2B-4C50-8D7F-ABD5B30BC7FA}"/>
              </a:ext>
            </a:extLst>
          </p:cNvPr>
          <p:cNvSpPr>
            <a:spLocks noGrp="1"/>
          </p:cNvSpPr>
          <p:nvPr>
            <p:ph type="title"/>
          </p:nvPr>
        </p:nvSpPr>
        <p:spPr/>
        <p:txBody>
          <a:bodyPr/>
          <a:lstStyle/>
          <a:p>
            <a:pPr algn="ctr"/>
            <a:r>
              <a:rPr lang="fr-FR" dirty="0"/>
              <a:t>Exemple de la clause de non-concurrence</a:t>
            </a:r>
          </a:p>
        </p:txBody>
      </p:sp>
      <p:sp>
        <p:nvSpPr>
          <p:cNvPr id="3" name="Espace réservé du contenu 2">
            <a:extLst>
              <a:ext uri="{FF2B5EF4-FFF2-40B4-BE49-F238E27FC236}">
                <a16:creationId xmlns:a16="http://schemas.microsoft.com/office/drawing/2014/main" xmlns="" id="{CFE0CDC7-D10C-4D8C-86E4-261A7BFF60A4}"/>
              </a:ext>
            </a:extLst>
          </p:cNvPr>
          <p:cNvSpPr>
            <a:spLocks noGrp="1"/>
          </p:cNvSpPr>
          <p:nvPr>
            <p:ph idx="1"/>
          </p:nvPr>
        </p:nvSpPr>
        <p:spPr/>
        <p:txBody>
          <a:bodyPr>
            <a:normAutofit fontScale="85000" lnSpcReduction="20000"/>
          </a:bodyPr>
          <a:lstStyle/>
          <a:p>
            <a:pPr algn="just"/>
            <a:r>
              <a:rPr lang="fr-FR" dirty="0"/>
              <a:t>Les obligations mises à la charge d'un salarié par une convention collective, en l'espèce le respect d'une clause de non-concurrence, lui sont opposables en l'absence de mention dans le contrat de travail </a:t>
            </a:r>
            <a:r>
              <a:rPr lang="fr-FR" u="sng" dirty="0"/>
              <a:t>dès lors qu'il a été informé de l'existence de la convention collective applicable et mis en mesure d'en prendre connaissance.</a:t>
            </a:r>
          </a:p>
          <a:p>
            <a:pPr algn="just"/>
            <a:r>
              <a:rPr lang="pt-BR" dirty="0"/>
              <a:t>Cass. soc. 8-1-1997 n° 93-44.009</a:t>
            </a:r>
          </a:p>
          <a:p>
            <a:pPr algn="just"/>
            <a:r>
              <a:rPr lang="fr-FR" dirty="0"/>
              <a:t>Il reste que la validité de la clause devra être examinée pour chaque salarié au regard des critères fixés par la jurisprudence. Par ailleurs, cette application d'une disposition conventionnelle en cas de silence du contrat ne vaut que si la convention a précédé la signature de ce dernier.</a:t>
            </a:r>
          </a:p>
          <a:p>
            <a:pPr algn="just"/>
            <a:r>
              <a:rPr lang="fr-FR" dirty="0"/>
              <a:t>Ainsi, un contrat de travail dépourvu de clause de non-concurrence ne peut être modifié par un accord d'établissement conclu postérieurement et instituant une interdiction de concurrence.</a:t>
            </a:r>
          </a:p>
          <a:p>
            <a:pPr algn="just"/>
            <a:r>
              <a:rPr lang="pt-BR" dirty="0"/>
              <a:t>Cass. soc. 17 octobre 2000 n° 98-42.018</a:t>
            </a:r>
            <a:endParaRPr lang="fr-FR" dirty="0"/>
          </a:p>
          <a:p>
            <a:pPr algn="just"/>
            <a:endParaRPr lang="fr-FR" dirty="0"/>
          </a:p>
        </p:txBody>
      </p:sp>
    </p:spTree>
    <p:extLst>
      <p:ext uri="{BB962C8B-B14F-4D97-AF65-F5344CB8AC3E}">
        <p14:creationId xmlns:p14="http://schemas.microsoft.com/office/powerpoint/2010/main" val="2939248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6D5ADAD-E13A-4C1B-9035-A36B84E70FAE}"/>
              </a:ext>
            </a:extLst>
          </p:cNvPr>
          <p:cNvSpPr>
            <a:spLocks noGrp="1"/>
          </p:cNvSpPr>
          <p:nvPr>
            <p:ph type="title"/>
          </p:nvPr>
        </p:nvSpPr>
        <p:spPr/>
        <p:txBody>
          <a:bodyPr/>
          <a:lstStyle/>
          <a:p>
            <a:pPr algn="ctr"/>
            <a:r>
              <a:rPr lang="fr-FR" dirty="0"/>
              <a:t>Précisions sur cette distinction</a:t>
            </a:r>
          </a:p>
        </p:txBody>
      </p:sp>
      <p:sp>
        <p:nvSpPr>
          <p:cNvPr id="3" name="Espace réservé du contenu 2">
            <a:extLst>
              <a:ext uri="{FF2B5EF4-FFF2-40B4-BE49-F238E27FC236}">
                <a16:creationId xmlns:a16="http://schemas.microsoft.com/office/drawing/2014/main" xmlns="" id="{5DEAE86E-83FA-4E69-B190-D2E2D14664B7}"/>
              </a:ext>
            </a:extLst>
          </p:cNvPr>
          <p:cNvSpPr>
            <a:spLocks noGrp="1"/>
          </p:cNvSpPr>
          <p:nvPr>
            <p:ph idx="1"/>
          </p:nvPr>
        </p:nvSpPr>
        <p:spPr/>
        <p:txBody>
          <a:bodyPr>
            <a:normAutofit fontScale="70000" lnSpcReduction="20000"/>
          </a:bodyPr>
          <a:lstStyle/>
          <a:p>
            <a:pPr algn="just"/>
            <a:r>
              <a:rPr lang="fr-FR" dirty="0"/>
              <a:t>Les conventions et accords collectifs peuvent être négociés à tout niveau professionnel et géographique.</a:t>
            </a:r>
          </a:p>
          <a:p>
            <a:pPr algn="just"/>
            <a:r>
              <a:rPr lang="fr-FR" dirty="0"/>
              <a:t>Ainsi, une convention collective professionnelle ou de branche couvre tout ou partie d'une branche.</a:t>
            </a:r>
          </a:p>
          <a:p>
            <a:pPr algn="just"/>
            <a:r>
              <a:rPr lang="fr-FR" dirty="0"/>
              <a:t>Elle peut être conclue au niveau national, régional, départemental ou local.</a:t>
            </a:r>
          </a:p>
          <a:p>
            <a:pPr algn="just"/>
            <a:r>
              <a:rPr lang="fr-FR" dirty="0"/>
              <a:t>L'accord collectif de travail concerne : soit tout ou partie d'une branche, il s'agit alors d'un accord professionnel ; soit un ensemble de branches, c'est alors un accord interprofessionnel. Le champ territorial de cet accord collectif peut être national, régional, départemental ou local.</a:t>
            </a:r>
          </a:p>
          <a:p>
            <a:pPr algn="just"/>
            <a:r>
              <a:rPr lang="fr-FR" dirty="0"/>
              <a:t>S'il modifie ou complète une convention collective ou un accord collectif, il constitue un avenant ou une annexe au texte modifié ou complété. </a:t>
            </a:r>
          </a:p>
          <a:p>
            <a:pPr algn="just"/>
            <a:r>
              <a:rPr lang="fr-FR" dirty="0"/>
              <a:t>L'accord collectif peut également être totalement autonome, comme l'accord professionnel de la métallurgie sur la rémunération annuelle garantie.</a:t>
            </a:r>
          </a:p>
          <a:p>
            <a:pPr algn="just"/>
            <a:r>
              <a:rPr lang="fr-FR" dirty="0"/>
              <a:t>Les conventions ou accords collectifs peuvent également être conclus au niveau du groupe, de l'unité économique et sociale, de l'entreprise ou de l'établissement.</a:t>
            </a:r>
          </a:p>
        </p:txBody>
      </p:sp>
    </p:spTree>
    <p:extLst>
      <p:ext uri="{BB962C8B-B14F-4D97-AF65-F5344CB8AC3E}">
        <p14:creationId xmlns:p14="http://schemas.microsoft.com/office/powerpoint/2010/main" val="3399558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4518FFE-0CBD-420B-A1B4-99F60C12060A}"/>
              </a:ext>
            </a:extLst>
          </p:cNvPr>
          <p:cNvSpPr>
            <a:spLocks noGrp="1"/>
          </p:cNvSpPr>
          <p:nvPr>
            <p:ph type="title"/>
          </p:nvPr>
        </p:nvSpPr>
        <p:spPr/>
        <p:txBody>
          <a:bodyPr/>
          <a:lstStyle/>
          <a:p>
            <a:pPr algn="ctr"/>
            <a:r>
              <a:rPr lang="fr-FR" dirty="0"/>
              <a:t>Exemple du régime des astreintes</a:t>
            </a:r>
          </a:p>
        </p:txBody>
      </p:sp>
      <p:sp>
        <p:nvSpPr>
          <p:cNvPr id="3" name="Espace réservé du contenu 2">
            <a:extLst>
              <a:ext uri="{FF2B5EF4-FFF2-40B4-BE49-F238E27FC236}">
                <a16:creationId xmlns:a16="http://schemas.microsoft.com/office/drawing/2014/main" xmlns="" id="{24116DF6-8256-4F61-BEE1-9AB3601A4A19}"/>
              </a:ext>
            </a:extLst>
          </p:cNvPr>
          <p:cNvSpPr>
            <a:spLocks noGrp="1"/>
          </p:cNvSpPr>
          <p:nvPr>
            <p:ph idx="1"/>
          </p:nvPr>
        </p:nvSpPr>
        <p:spPr/>
        <p:txBody>
          <a:bodyPr>
            <a:normAutofit fontScale="85000" lnSpcReduction="20000"/>
          </a:bodyPr>
          <a:lstStyle/>
          <a:p>
            <a:pPr algn="just"/>
            <a:r>
              <a:rPr lang="fr-FR" dirty="0"/>
              <a:t>La décision d'un employeur de mettre en œuvre le régime des astreintes prévu par un accord collectif qui s'impose au salarié n'entraîne aucune modification du contrat de travail.</a:t>
            </a:r>
          </a:p>
          <a:p>
            <a:pPr algn="just"/>
            <a:r>
              <a:rPr lang="fr-FR" dirty="0"/>
              <a:t>En l'espèce, le salarié, employé en qualité d'ambulancier, soutenait que son contrat de travail ne prévoyant pas un régime d'astreinte, l'employeur ne pouvait l'y soumettre, sauf à opérer une modification du contrat qu'il était en droit de refuser.</a:t>
            </a:r>
          </a:p>
          <a:p>
            <a:pPr algn="just"/>
            <a:r>
              <a:rPr lang="fr-FR" dirty="0"/>
              <a:t>Cette argumentation est rejetée par la Cour de cassation qui relève que la convention collective applicable au salarié, au cas particulier l'article 22 bis-7 de l'annexe n° 1 de la convention collective des transports routiers, définissait les astreintes, fixait leur fréquence et leur rémunération. </a:t>
            </a:r>
          </a:p>
          <a:p>
            <a:pPr algn="just"/>
            <a:r>
              <a:rPr lang="fr-FR" dirty="0"/>
              <a:t>Ces dispositions s'imposaient donc au salarié au même titre que les autres obligations mises à sa charge par la convention collective.</a:t>
            </a:r>
          </a:p>
          <a:p>
            <a:pPr algn="just"/>
            <a:r>
              <a:rPr lang="pt-BR" dirty="0"/>
              <a:t>Cass. soc. 16 décembre 1998 n° 96-42.102</a:t>
            </a:r>
            <a:endParaRPr lang="fr-FR" dirty="0"/>
          </a:p>
        </p:txBody>
      </p:sp>
    </p:spTree>
    <p:extLst>
      <p:ext uri="{BB962C8B-B14F-4D97-AF65-F5344CB8AC3E}">
        <p14:creationId xmlns:p14="http://schemas.microsoft.com/office/powerpoint/2010/main" val="10371535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79172"/>
            <a:ext cx="10515600" cy="1325563"/>
          </a:xfrm>
        </p:spPr>
        <p:txBody>
          <a:bodyPr/>
          <a:lstStyle/>
          <a:p>
            <a:pPr algn="ctr"/>
            <a:r>
              <a:rPr lang="fr-FR" dirty="0"/>
              <a:t>IV) L’applicabilité de la convention collective dans le contentieux prud’homal</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9D0CB04-2F40-41AE-BFE6-AEABB9BC1828}"/>
              </a:ext>
            </a:extLst>
          </p:cNvPr>
          <p:cNvSpPr>
            <a:spLocks noGrp="1"/>
          </p:cNvSpPr>
          <p:nvPr>
            <p:ph type="title"/>
          </p:nvPr>
        </p:nvSpPr>
        <p:spPr>
          <a:xfrm>
            <a:off x="1059872" y="2590727"/>
            <a:ext cx="10515600" cy="1325563"/>
          </a:xfrm>
        </p:spPr>
        <p:txBody>
          <a:bodyPr/>
          <a:lstStyle/>
          <a:p>
            <a:pPr algn="ctr"/>
            <a:r>
              <a:rPr lang="fr-FR" dirty="0"/>
              <a:t>A) Quelle la convention collective applicable au litige soumis ?</a:t>
            </a:r>
          </a:p>
        </p:txBody>
      </p:sp>
    </p:spTree>
    <p:extLst>
      <p:ext uri="{BB962C8B-B14F-4D97-AF65-F5344CB8AC3E}">
        <p14:creationId xmlns:p14="http://schemas.microsoft.com/office/powerpoint/2010/main" val="35070169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B812224-F012-4985-9D9D-F0AA34FAD842}"/>
              </a:ext>
            </a:extLst>
          </p:cNvPr>
          <p:cNvSpPr>
            <a:spLocks noGrp="1"/>
          </p:cNvSpPr>
          <p:nvPr>
            <p:ph type="title"/>
          </p:nvPr>
        </p:nvSpPr>
        <p:spPr/>
        <p:txBody>
          <a:bodyPr/>
          <a:lstStyle/>
          <a:p>
            <a:pPr algn="ctr"/>
            <a:r>
              <a:rPr lang="fr-FR" dirty="0"/>
              <a:t>1) Le champ d’application professionnel</a:t>
            </a:r>
          </a:p>
        </p:txBody>
      </p:sp>
      <p:sp>
        <p:nvSpPr>
          <p:cNvPr id="3" name="Espace réservé du contenu 2">
            <a:extLst>
              <a:ext uri="{FF2B5EF4-FFF2-40B4-BE49-F238E27FC236}">
                <a16:creationId xmlns:a16="http://schemas.microsoft.com/office/drawing/2014/main" xmlns="" id="{DA37E2C7-EBC2-4EBB-B690-889E9A601894}"/>
              </a:ext>
            </a:extLst>
          </p:cNvPr>
          <p:cNvSpPr>
            <a:spLocks noGrp="1"/>
          </p:cNvSpPr>
          <p:nvPr>
            <p:ph idx="1"/>
          </p:nvPr>
        </p:nvSpPr>
        <p:spPr/>
        <p:txBody>
          <a:bodyPr>
            <a:normAutofit/>
          </a:bodyPr>
          <a:lstStyle/>
          <a:p>
            <a:pPr algn="just"/>
            <a:r>
              <a:rPr lang="fr-FR" dirty="0"/>
              <a:t>La convention collective applicable est celle dont relève l'activité principale exercée par l'employeur (art. L2261-2 du Code du travail).</a:t>
            </a:r>
          </a:p>
          <a:p>
            <a:pPr algn="just"/>
            <a:r>
              <a:rPr lang="fr-FR" dirty="0"/>
              <a:t>L'application d'une convention collective est déterminée par l'activité réelle de l'entreprise, et non par les mentions contenues dans les statuts de la personne morale dont elle dépend (Cass. Soc. 7 décembre 2005, n°04-15662).</a:t>
            </a:r>
          </a:p>
          <a:p>
            <a:pPr algn="just"/>
            <a:r>
              <a:rPr lang="fr-FR" dirty="0"/>
              <a:t>le caractère principal de cette activité relève de l'appréciation souveraine des juges du fond (Cass. Soc. 15 mars 2017, n</a:t>
            </a:r>
            <a:r>
              <a:rPr lang="fr-FR" baseline="30000" dirty="0"/>
              <a:t>o</a:t>
            </a:r>
            <a:r>
              <a:rPr lang="fr-FR" dirty="0"/>
              <a:t> 15-19958).</a:t>
            </a:r>
          </a:p>
          <a:p>
            <a:pPr algn="just"/>
            <a:r>
              <a:rPr lang="fr-FR" dirty="0"/>
              <a:t>Généralement, on se réfère au code APE attribuée par les services de l’INSEE pour déterminer la convention collective applicable.</a:t>
            </a:r>
          </a:p>
          <a:p>
            <a:pPr algn="just"/>
            <a:endParaRPr lang="fr-FR" dirty="0"/>
          </a:p>
        </p:txBody>
      </p:sp>
    </p:spTree>
    <p:extLst>
      <p:ext uri="{BB962C8B-B14F-4D97-AF65-F5344CB8AC3E}">
        <p14:creationId xmlns:p14="http://schemas.microsoft.com/office/powerpoint/2010/main" val="40509118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119506F-AC9C-4092-8647-39CC3F1CAA0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C0E95FC-117A-4EFF-8A6F-76F5DB6813A0}"/>
              </a:ext>
            </a:extLst>
          </p:cNvPr>
          <p:cNvSpPr>
            <a:spLocks noGrp="1"/>
          </p:cNvSpPr>
          <p:nvPr>
            <p:ph idx="1"/>
          </p:nvPr>
        </p:nvSpPr>
        <p:spPr/>
        <p:txBody>
          <a:bodyPr/>
          <a:lstStyle/>
          <a:p>
            <a:pPr algn="just"/>
            <a:r>
              <a:rPr lang="fr-FR" dirty="0"/>
              <a:t>Toute entreprise (code APEN) et tout établissement (code APET), régulièrement déclarés, se voient attribuer par l'INSEE, lors de leur inscription au répertoire SIRENE, un code caractérisant leur activité principale (APE) par référence à la nomenclature d'activités française (NAF rév. 2). </a:t>
            </a:r>
          </a:p>
          <a:p>
            <a:pPr algn="just"/>
            <a:r>
              <a:rPr lang="fr-FR" dirty="0"/>
              <a:t>Ce code guide le travail d'identification de l'activité principale de l'entreprise, dont il constitue un indice, mais ne présente aucun caractère obligatoire pour le juge qui peut parfaitement en retenir d'autres, comme celui de l'activité réelle, ou du chiffre d'affaires.</a:t>
            </a:r>
          </a:p>
        </p:txBody>
      </p:sp>
    </p:spTree>
    <p:extLst>
      <p:ext uri="{BB962C8B-B14F-4D97-AF65-F5344CB8AC3E}">
        <p14:creationId xmlns:p14="http://schemas.microsoft.com/office/powerpoint/2010/main" val="4611039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F723BF5-E6E8-42A2-9CFC-3218C8289C6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A01D08C-EBE7-42D2-AD39-79D6B8620BE9}"/>
              </a:ext>
            </a:extLst>
          </p:cNvPr>
          <p:cNvSpPr>
            <a:spLocks noGrp="1"/>
          </p:cNvSpPr>
          <p:nvPr>
            <p:ph idx="1"/>
          </p:nvPr>
        </p:nvSpPr>
        <p:spPr/>
        <p:txBody>
          <a:bodyPr>
            <a:normAutofit fontScale="85000" lnSpcReduction="20000"/>
          </a:bodyPr>
          <a:lstStyle/>
          <a:p>
            <a:pPr algn="just"/>
            <a:r>
              <a:rPr lang="fr-FR" dirty="0"/>
              <a:t>Toutefois, selon la jurisprudence de la Cour de cassation, le code APE (ou code Naf) attribué par l'Insee n'a qu'une valeur indicative. </a:t>
            </a:r>
          </a:p>
          <a:p>
            <a:pPr algn="just"/>
            <a:r>
              <a:rPr lang="fr-FR" dirty="0"/>
              <a:t>En cas de contestation, les juges ne sauraient décider de l'application d'une convention ou d'un accord collectif en se fondant exclusivement sur le fait que le code APE attribué par l'Insee à l'employeur correspond à celui visé par cette convention ou cet accord. Ils doivent rechercher quelle est l'activité réellement exercée par l'entreprise.</a:t>
            </a:r>
          </a:p>
          <a:p>
            <a:pPr algn="just"/>
            <a:r>
              <a:rPr lang="pt-BR" dirty="0"/>
              <a:t>Cass. soc. 14 octobre 2008 n° 06-46400</a:t>
            </a:r>
          </a:p>
          <a:p>
            <a:pPr algn="just"/>
            <a:r>
              <a:rPr lang="pt-BR" dirty="0"/>
              <a:t>Par ailleurs, </a:t>
            </a:r>
            <a:r>
              <a:rPr lang="fr-FR" dirty="0"/>
              <a:t>la mention d'un code APE sur un bulletin de paie n'implique pas obligatoirement l'application d'une convention collective, si bien que la cour d'appel décide à bon droit qu'en l'absence de mention d'une convention collective sur les bulletins de paie elle doit rechercher la convention applicable à l'activité principale de l'entreprise.</a:t>
            </a:r>
          </a:p>
          <a:p>
            <a:pPr algn="just"/>
            <a:r>
              <a:rPr lang="pt-BR" dirty="0"/>
              <a:t>Cass. soc. 27 mars 2007 n° 05-44.900</a:t>
            </a:r>
            <a:endParaRPr lang="fr-FR" dirty="0"/>
          </a:p>
        </p:txBody>
      </p:sp>
    </p:spTree>
    <p:extLst>
      <p:ext uri="{BB962C8B-B14F-4D97-AF65-F5344CB8AC3E}">
        <p14:creationId xmlns:p14="http://schemas.microsoft.com/office/powerpoint/2010/main" val="41314135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1153DE2-60B1-49B1-83DE-692ABDD68339}"/>
              </a:ext>
            </a:extLst>
          </p:cNvPr>
          <p:cNvSpPr>
            <a:spLocks noGrp="1"/>
          </p:cNvSpPr>
          <p:nvPr>
            <p:ph type="title"/>
          </p:nvPr>
        </p:nvSpPr>
        <p:spPr/>
        <p:txBody>
          <a:bodyPr/>
          <a:lstStyle/>
          <a:p>
            <a:pPr algn="ctr"/>
            <a:r>
              <a:rPr lang="fr-FR" dirty="0"/>
              <a:t>Critères permettant de déterminer l’activité principale</a:t>
            </a:r>
          </a:p>
        </p:txBody>
      </p:sp>
      <p:sp>
        <p:nvSpPr>
          <p:cNvPr id="3" name="Espace réservé du contenu 2">
            <a:extLst>
              <a:ext uri="{FF2B5EF4-FFF2-40B4-BE49-F238E27FC236}">
                <a16:creationId xmlns:a16="http://schemas.microsoft.com/office/drawing/2014/main" xmlns="" id="{521803EC-73BA-4722-AEEF-7DE74292C4E0}"/>
              </a:ext>
            </a:extLst>
          </p:cNvPr>
          <p:cNvSpPr>
            <a:spLocks noGrp="1"/>
          </p:cNvSpPr>
          <p:nvPr>
            <p:ph idx="1"/>
          </p:nvPr>
        </p:nvSpPr>
        <p:spPr/>
        <p:txBody>
          <a:bodyPr>
            <a:normAutofit fontScale="85000" lnSpcReduction="10000"/>
          </a:bodyPr>
          <a:lstStyle/>
          <a:p>
            <a:pPr algn="just"/>
            <a:r>
              <a:rPr lang="fr-FR" dirty="0"/>
              <a:t>Pour l'administration, doit être considérée en principe comme activité principale :</a:t>
            </a:r>
          </a:p>
          <a:p>
            <a:pPr lvl="1" algn="just"/>
            <a:r>
              <a:rPr lang="fr-FR" dirty="0"/>
              <a:t>l'activité occupant le plus grand nombre de salariés s'il s'agit d'une activité industrielle ;</a:t>
            </a:r>
          </a:p>
          <a:p>
            <a:pPr lvl="1" algn="just"/>
            <a:r>
              <a:rPr lang="fr-FR" dirty="0"/>
              <a:t>l'activité qui procure le chiffre d'affaires le plus élevé dans le cas d'une entreprise commerciale.</a:t>
            </a:r>
          </a:p>
          <a:p>
            <a:pPr algn="just"/>
            <a:r>
              <a:rPr lang="fr-FR" dirty="0"/>
              <a:t>Si l'entreprise a, à la fois, une activité industrielle et une activité commerciale, l'activité doit être considérée comme principalement industrielle si le chiffre d'affaires relatif à l'activité industrielle est supérieur à 25 % du chiffre d'affaires total.</a:t>
            </a:r>
          </a:p>
          <a:p>
            <a:pPr algn="just"/>
            <a:r>
              <a:rPr lang="fr-FR" dirty="0"/>
              <a:t>Toutefois, l'administration reconnaît que d'autres critères peuvent également être pris en considération et qu'en dernière analyse seuls les tribunaux ont qualité pour se prononcer sur le point de savoir quelle est la convention applicable à une entreprise déterminée.</a:t>
            </a:r>
          </a:p>
          <a:p>
            <a:pPr algn="just"/>
            <a:r>
              <a:rPr lang="pt-BR" dirty="0"/>
              <a:t>Réponse Liot : Sénat 5-5-1971 p. 293 n° 10230</a:t>
            </a:r>
            <a:endParaRPr lang="fr-FR" dirty="0"/>
          </a:p>
        </p:txBody>
      </p:sp>
    </p:spTree>
    <p:extLst>
      <p:ext uri="{BB962C8B-B14F-4D97-AF65-F5344CB8AC3E}">
        <p14:creationId xmlns:p14="http://schemas.microsoft.com/office/powerpoint/2010/main" val="11243096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74E17D7-2A39-4126-9406-76AEF7DBCFF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DE0C4DC-D6BF-46DF-92AE-A3D4B422207C}"/>
              </a:ext>
            </a:extLst>
          </p:cNvPr>
          <p:cNvSpPr>
            <a:spLocks noGrp="1"/>
          </p:cNvSpPr>
          <p:nvPr>
            <p:ph idx="1"/>
          </p:nvPr>
        </p:nvSpPr>
        <p:spPr/>
        <p:txBody>
          <a:bodyPr>
            <a:normAutofit/>
          </a:bodyPr>
          <a:lstStyle/>
          <a:p>
            <a:pPr algn="just"/>
            <a:r>
              <a:rPr lang="fr-FR" dirty="0"/>
              <a:t>La primauté du critère de l'activité économique est parfaitement logique car la négociation collective se réalise traditionnellement par branche professionnelle définie par le regroupement d'entreprises ayant une même activité économique. </a:t>
            </a:r>
          </a:p>
          <a:p>
            <a:pPr algn="just"/>
            <a:r>
              <a:rPr lang="fr-FR" dirty="0"/>
              <a:t>C’est pourquoi, il convient de déterminer l'activité principale de l'entreprise pour en déduire de quelle branche elle relève.</a:t>
            </a:r>
          </a:p>
          <a:p>
            <a:pPr algn="just"/>
            <a:r>
              <a:rPr lang="fr-FR" dirty="0"/>
              <a:t>Les tribunaux se fondent en général sur les critères énoncés par l'administration. </a:t>
            </a:r>
          </a:p>
          <a:p>
            <a:pPr algn="just"/>
            <a:r>
              <a:rPr lang="fr-FR" dirty="0"/>
              <a:t>Cependant, d'autres circonstances de fait sont susceptibles d'influencer leur décision.</a:t>
            </a:r>
          </a:p>
        </p:txBody>
      </p:sp>
    </p:spTree>
    <p:extLst>
      <p:ext uri="{BB962C8B-B14F-4D97-AF65-F5344CB8AC3E}">
        <p14:creationId xmlns:p14="http://schemas.microsoft.com/office/powerpoint/2010/main" val="12732968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8FE8718-9D8B-48C7-A308-8DCDEE0830AD}"/>
              </a:ext>
            </a:extLst>
          </p:cNvPr>
          <p:cNvSpPr>
            <a:spLocks noGrp="1"/>
          </p:cNvSpPr>
          <p:nvPr>
            <p:ph type="title"/>
          </p:nvPr>
        </p:nvSpPr>
        <p:spPr/>
        <p:txBody>
          <a:bodyPr/>
          <a:lstStyle/>
          <a:p>
            <a:pPr algn="ctr"/>
            <a:r>
              <a:rPr lang="fr-FR" dirty="0"/>
              <a:t>Illustrations</a:t>
            </a:r>
          </a:p>
        </p:txBody>
      </p:sp>
      <p:sp>
        <p:nvSpPr>
          <p:cNvPr id="3" name="Espace réservé du contenu 2">
            <a:extLst>
              <a:ext uri="{FF2B5EF4-FFF2-40B4-BE49-F238E27FC236}">
                <a16:creationId xmlns:a16="http://schemas.microsoft.com/office/drawing/2014/main" xmlns="" id="{A489F91A-ADF4-468B-B8E1-D5F3A004568E}"/>
              </a:ext>
            </a:extLst>
          </p:cNvPr>
          <p:cNvSpPr>
            <a:spLocks noGrp="1"/>
          </p:cNvSpPr>
          <p:nvPr>
            <p:ph idx="1"/>
          </p:nvPr>
        </p:nvSpPr>
        <p:spPr/>
        <p:txBody>
          <a:bodyPr>
            <a:normAutofit/>
          </a:bodyPr>
          <a:lstStyle/>
          <a:p>
            <a:pPr algn="just"/>
            <a:r>
              <a:rPr lang="fr-FR" sz="2400" dirty="0"/>
              <a:t>Ainsi, justifie légalement sa décision une cour d'appel qui déclare la convention collective des pâtes alimentaires applicable à une entreprise se livrant à la fois à la fabrication de ces produits et à celle de plats cuisinés, relevant de la convention collective des industries alimentaires, au motif que l'effectif affecté aux pâtes alimentaires est plus important que celui travaillant aux plats cuisinés.</a:t>
            </a:r>
          </a:p>
          <a:p>
            <a:pPr algn="just"/>
            <a:r>
              <a:rPr lang="pt-BR" sz="2400" dirty="0"/>
              <a:t>Cass. soc. 23 avril 2003 n° 01-41196</a:t>
            </a:r>
          </a:p>
          <a:p>
            <a:pPr algn="just"/>
            <a:r>
              <a:rPr lang="fr-FR" sz="2400" dirty="0"/>
              <a:t>La chambre sociale de la Cour de cassation, reprenant le critère de l'effectif préconisé par l'administration pour les entreprises industrielles, confirme la décision de la cour d'appel ayant jugé applicable à l'entreprise la convention des pâtes alimentaires au motif que l'effectif affecté à la fabrication des pâtes alimentaires était supérieur à celui occupé aux plats cuisinés.</a:t>
            </a:r>
          </a:p>
        </p:txBody>
      </p:sp>
    </p:spTree>
    <p:extLst>
      <p:ext uri="{BB962C8B-B14F-4D97-AF65-F5344CB8AC3E}">
        <p14:creationId xmlns:p14="http://schemas.microsoft.com/office/powerpoint/2010/main" val="16898975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43C30EE-AC8D-4091-A15A-AABCDBB96F7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55D8561-EB91-4D19-AEFD-5984F95BA959}"/>
              </a:ext>
            </a:extLst>
          </p:cNvPr>
          <p:cNvSpPr>
            <a:spLocks noGrp="1"/>
          </p:cNvSpPr>
          <p:nvPr>
            <p:ph idx="1"/>
          </p:nvPr>
        </p:nvSpPr>
        <p:spPr/>
        <p:txBody>
          <a:bodyPr/>
          <a:lstStyle/>
          <a:p>
            <a:pPr algn="just"/>
            <a:r>
              <a:rPr lang="fr-FR" dirty="0"/>
              <a:t>Une cour d'appel peut, par motifs propres et adoptés et dans l'exercice de son pouvoir souverain d'appréciation des éléments de preuve et de fait qui lui étaient soumis, retenir que l'activité principale de l'employeur, telle qu'elle résultait notamment de la structure de son chiffre d'affaires, était constituée par le transport urbain de voyageurs.</a:t>
            </a:r>
          </a:p>
          <a:p>
            <a:pPr algn="just"/>
            <a:r>
              <a:rPr lang="pt-BR" dirty="0"/>
              <a:t>Cass. soc. 4 décembre 2007 n° 06-42.463</a:t>
            </a:r>
            <a:endParaRPr lang="fr-FR" dirty="0"/>
          </a:p>
        </p:txBody>
      </p:sp>
    </p:spTree>
    <p:extLst>
      <p:ext uri="{BB962C8B-B14F-4D97-AF65-F5344CB8AC3E}">
        <p14:creationId xmlns:p14="http://schemas.microsoft.com/office/powerpoint/2010/main" val="994721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DF86EA3-0E5F-4091-A2A6-AB2FA16A57AA}"/>
              </a:ext>
            </a:extLst>
          </p:cNvPr>
          <p:cNvSpPr>
            <a:spLocks noGrp="1"/>
          </p:cNvSpPr>
          <p:nvPr>
            <p:ph type="title"/>
          </p:nvPr>
        </p:nvSpPr>
        <p:spPr/>
        <p:txBody>
          <a:bodyPr/>
          <a:lstStyle/>
          <a:p>
            <a:pPr algn="ctr"/>
            <a:r>
              <a:rPr lang="fr-FR" dirty="0"/>
              <a:t>Qu’est ce qu’une branche professionnelle ?</a:t>
            </a:r>
          </a:p>
        </p:txBody>
      </p:sp>
      <p:sp>
        <p:nvSpPr>
          <p:cNvPr id="3" name="Espace réservé du contenu 2">
            <a:extLst>
              <a:ext uri="{FF2B5EF4-FFF2-40B4-BE49-F238E27FC236}">
                <a16:creationId xmlns:a16="http://schemas.microsoft.com/office/drawing/2014/main" xmlns="" id="{97B72CD9-68C5-435A-B951-87E2B03C7152}"/>
              </a:ext>
            </a:extLst>
          </p:cNvPr>
          <p:cNvSpPr>
            <a:spLocks noGrp="1"/>
          </p:cNvSpPr>
          <p:nvPr>
            <p:ph idx="1"/>
          </p:nvPr>
        </p:nvSpPr>
        <p:spPr/>
        <p:txBody>
          <a:bodyPr>
            <a:normAutofit fontScale="70000" lnSpcReduction="20000"/>
          </a:bodyPr>
          <a:lstStyle/>
          <a:p>
            <a:pPr algn="just"/>
            <a:endParaRPr lang="fr-FR" sz="3300" dirty="0"/>
          </a:p>
          <a:p>
            <a:pPr algn="just"/>
            <a:r>
              <a:rPr lang="fr-FR" sz="3300" dirty="0"/>
              <a:t>Une branche professionnelle regroupe les entreprises d’un même secteur d’activité.</a:t>
            </a:r>
          </a:p>
          <a:p>
            <a:pPr algn="just"/>
            <a:r>
              <a:rPr lang="fr-FR" sz="3300" dirty="0"/>
              <a:t>Elle a notamment pour mission de définir, par la négociation, les garanties applicables aux salariés employés par les entreprises relevant de son champ d’application, notamment en matière de salaires minimas ou de classifications.</a:t>
            </a:r>
          </a:p>
          <a:p>
            <a:pPr algn="just"/>
            <a:r>
              <a:rPr lang="fr-FR" sz="3300" dirty="0"/>
              <a:t>Aujourd’hui, on dénombre en France environ </a:t>
            </a:r>
            <a:r>
              <a:rPr lang="fr-FR" sz="3300" b="1" dirty="0"/>
              <a:t>700 branches professionnelles</a:t>
            </a:r>
            <a:r>
              <a:rPr lang="fr-FR" sz="3300" dirty="0"/>
              <a:t>. </a:t>
            </a:r>
          </a:p>
          <a:p>
            <a:pPr algn="just"/>
            <a:r>
              <a:rPr lang="fr-FR" sz="3300" dirty="0"/>
              <a:t>Ces branches sont très disparates les unes des autres. Certaines regroupent plusieurs dizaines d’entreprises soit des centaines de milliers de salariés alors que d’autres branches ne comptent que très peu d’entreprises et quelques dizaines de salariés…</a:t>
            </a:r>
          </a:p>
          <a:p>
            <a:pPr algn="just"/>
            <a:r>
              <a:rPr lang="fr-FR" sz="3300" dirty="0"/>
              <a:t>Les branches professionnelles négocient les conventions collectives et accords collectifs qui sont applicables aux salariés qu’elles regroupent. Or, dans les branches les moins importantes, la négociation sociale n’est pas assez dynamique (par exemple : certaines conventions collectives reprennent simplement les dispositions du code du travail et deviennent obsolètes quand la loi évolue…).</a:t>
            </a:r>
          </a:p>
          <a:p>
            <a:endParaRPr lang="fr-FR" dirty="0"/>
          </a:p>
        </p:txBody>
      </p:sp>
    </p:spTree>
    <p:extLst>
      <p:ext uri="{BB962C8B-B14F-4D97-AF65-F5344CB8AC3E}">
        <p14:creationId xmlns:p14="http://schemas.microsoft.com/office/powerpoint/2010/main" val="119536575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2A263B2-B291-4D8E-A33C-C19E0BD4590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C4912845-DA93-4E2E-87DF-7C44A2DB8CAA}"/>
              </a:ext>
            </a:extLst>
          </p:cNvPr>
          <p:cNvSpPr>
            <a:spLocks noGrp="1"/>
          </p:cNvSpPr>
          <p:nvPr>
            <p:ph idx="1"/>
          </p:nvPr>
        </p:nvSpPr>
        <p:spPr/>
        <p:txBody>
          <a:bodyPr/>
          <a:lstStyle/>
          <a:p>
            <a:pPr algn="just"/>
            <a:r>
              <a:rPr lang="fr-FR" dirty="0"/>
              <a:t>Par ailleurs, en cas de concours d'activités rendant incertaine l'application de ce critère pour le rattachement d'une entreprise à un champ conventionnel, les conventions collectives et les accords professionnels peuvent, par des clauses réciproques et de nature identique, prévoir les conditions dans lesquelles l'entreprise détermine les conventions et accords qui lui sont applicables (</a:t>
            </a:r>
            <a:r>
              <a:rPr lang="da-DK" dirty="0"/>
              <a:t>C. travail art. L 2261-2).</a:t>
            </a:r>
            <a:endParaRPr lang="fr-FR" dirty="0"/>
          </a:p>
        </p:txBody>
      </p:sp>
    </p:spTree>
    <p:extLst>
      <p:ext uri="{BB962C8B-B14F-4D97-AF65-F5344CB8AC3E}">
        <p14:creationId xmlns:p14="http://schemas.microsoft.com/office/powerpoint/2010/main" val="42233846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88D3B2C-FD6F-42DA-8059-3FF456A86295}"/>
              </a:ext>
            </a:extLst>
          </p:cNvPr>
          <p:cNvSpPr>
            <a:spLocks noGrp="1"/>
          </p:cNvSpPr>
          <p:nvPr>
            <p:ph type="title"/>
          </p:nvPr>
        </p:nvSpPr>
        <p:spPr/>
        <p:txBody>
          <a:bodyPr/>
          <a:lstStyle/>
          <a:p>
            <a:pPr algn="ctr"/>
            <a:r>
              <a:rPr lang="fr-FR" dirty="0"/>
              <a:t>Le cas des entreprises constituées de plusieurs centre d’activités autonomes</a:t>
            </a:r>
          </a:p>
        </p:txBody>
      </p:sp>
      <p:sp>
        <p:nvSpPr>
          <p:cNvPr id="3" name="Espace réservé du contenu 2">
            <a:extLst>
              <a:ext uri="{FF2B5EF4-FFF2-40B4-BE49-F238E27FC236}">
                <a16:creationId xmlns:a16="http://schemas.microsoft.com/office/drawing/2014/main" xmlns="" id="{15AD6C8D-AB64-486F-B066-CDBA9AD413DD}"/>
              </a:ext>
            </a:extLst>
          </p:cNvPr>
          <p:cNvSpPr>
            <a:spLocks noGrp="1"/>
          </p:cNvSpPr>
          <p:nvPr>
            <p:ph idx="1"/>
          </p:nvPr>
        </p:nvSpPr>
        <p:spPr/>
        <p:txBody>
          <a:bodyPr>
            <a:normAutofit fontScale="77500" lnSpcReduction="20000"/>
          </a:bodyPr>
          <a:lstStyle/>
          <a:p>
            <a:pPr algn="just"/>
            <a:r>
              <a:rPr lang="fr-FR" dirty="0"/>
              <a:t>Lorsqu'une entreprise exerce diverses activités nettement différenciées dans plusieurs centres d'activités autonomes, chaque centre d'activité est soumis aux conventions et accords collectifs dont relève son activité.</a:t>
            </a:r>
          </a:p>
          <a:p>
            <a:pPr algn="just"/>
            <a:r>
              <a:rPr lang="fr-FR" dirty="0"/>
              <a:t>Ainsi, la convention collective nationale du commerce de détail de la chaussure est applicable au personnel d'un magasin de vente au détail de chaussures, même si l'entreprise qui l'exploite a comme activité principale la vente en gros de chaussures, dès lors que l'activité de ce magasin est nettement différenciée et constitue un centre d'activité autonome (</a:t>
            </a:r>
            <a:r>
              <a:rPr lang="pt-BR" dirty="0"/>
              <a:t>Cass. soc. 21-3-1990 n° 86-45.490).</a:t>
            </a:r>
          </a:p>
          <a:p>
            <a:pPr algn="just"/>
            <a:r>
              <a:rPr lang="fr-FR" dirty="0"/>
              <a:t>Encore faut-il pour que le principe trouve à s'appliquer que les différentes activités de l'entreprise soient nettement différenciées et qu'elles soient exercées dans des centres d'activités autonomes.</a:t>
            </a:r>
          </a:p>
          <a:p>
            <a:pPr algn="just"/>
            <a:r>
              <a:rPr lang="fr-FR" dirty="0"/>
              <a:t>A ce stade, la Cour de cassation n'a pas apporté d'éléments de définition des notions d'activité nettement différenciée et de centre d'activité autonome. Il ressort de sa jurisprudence qu'elle entend, semble-t-il, interpréter très strictement l'exception qu'elle a posée. Il faut sans doute y voir la volonté de privilégier l'unité du statut collectif au sein de l'entreprise.</a:t>
            </a:r>
          </a:p>
        </p:txBody>
      </p:sp>
    </p:spTree>
    <p:extLst>
      <p:ext uri="{BB962C8B-B14F-4D97-AF65-F5344CB8AC3E}">
        <p14:creationId xmlns:p14="http://schemas.microsoft.com/office/powerpoint/2010/main" val="18318923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9316F4F-B2F2-40B9-A05A-62FA90281F3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3D4DD40B-B784-4066-A2C7-5A2522102BB6}"/>
              </a:ext>
            </a:extLst>
          </p:cNvPr>
          <p:cNvSpPr>
            <a:spLocks noGrp="1"/>
          </p:cNvSpPr>
          <p:nvPr>
            <p:ph idx="1"/>
          </p:nvPr>
        </p:nvSpPr>
        <p:spPr/>
        <p:txBody>
          <a:bodyPr>
            <a:normAutofit fontScale="92500" lnSpcReduction="20000"/>
          </a:bodyPr>
          <a:lstStyle/>
          <a:p>
            <a:pPr algn="just"/>
            <a:r>
              <a:rPr lang="fr-FR" dirty="0"/>
              <a:t>Il ressort de l’analyse de la jurisprudence qu’un centre d'activité pour être autonome doit se situer dans un lieu distinct des autres activités de l'entreprise et disposer d'un personnel et de matériel qui lui soient propres.</a:t>
            </a:r>
          </a:p>
          <a:p>
            <a:pPr algn="just"/>
            <a:r>
              <a:rPr lang="fr-FR" dirty="0"/>
              <a:t>Par exemple, une cour d'appel, retenant qu'un centre d'accueil de demandeurs d'asile situé à Châteaudun est la seule structure de l'association dévolue à l'accueil et à l'hébergement des demandeurs d'asile et qu'elle fonctionne dans des locaux avec un matériel spécifique et un personnel propre composé de six salariés, caractérise ainsi l'existence d'un centre d'activité autonome et en déduit exactement que les accords collectifs de travail applicables dans les centres d'hébergement et de réadaptation sociale et dans les services d'accueil d'orientation et d'insertion pour adultes sont applicables à la relation de travail.</a:t>
            </a:r>
          </a:p>
          <a:p>
            <a:pPr algn="just"/>
            <a:r>
              <a:rPr lang="fr-FR" dirty="0"/>
              <a:t>Cass. soc. 11 janvier 2012 n° 10-10.938</a:t>
            </a:r>
          </a:p>
          <a:p>
            <a:endParaRPr lang="fr-FR" dirty="0"/>
          </a:p>
        </p:txBody>
      </p:sp>
    </p:spTree>
    <p:extLst>
      <p:ext uri="{BB962C8B-B14F-4D97-AF65-F5344CB8AC3E}">
        <p14:creationId xmlns:p14="http://schemas.microsoft.com/office/powerpoint/2010/main" val="1567139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D5CE860-F748-481D-AF6C-F2A63200752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33A17772-8289-4026-B20E-B399AFD0C238}"/>
              </a:ext>
            </a:extLst>
          </p:cNvPr>
          <p:cNvSpPr>
            <a:spLocks noGrp="1"/>
          </p:cNvSpPr>
          <p:nvPr>
            <p:ph idx="1"/>
          </p:nvPr>
        </p:nvSpPr>
        <p:spPr/>
        <p:txBody>
          <a:bodyPr>
            <a:normAutofit/>
          </a:bodyPr>
          <a:lstStyle/>
          <a:p>
            <a:pPr algn="just"/>
            <a:r>
              <a:rPr lang="fr-FR" sz="3200" dirty="0"/>
              <a:t>En revanche, toujours selon la Cour de Cassation, une activité accessoire ne constitue pas une activité différenciée.</a:t>
            </a:r>
          </a:p>
          <a:p>
            <a:pPr algn="just"/>
            <a:r>
              <a:rPr lang="fr-FR" sz="3200" dirty="0"/>
              <a:t>Ainsi, le service « après-vente » d'une entreprise n'est qu'accessoire et complémentaire de l'activité principale de cette entreprise (en l'espèce vente d'appareils de pesage), seule l'activité principale doit être prise en considération pour déterminer la convention collective applicable.</a:t>
            </a:r>
          </a:p>
          <a:p>
            <a:pPr algn="just"/>
            <a:r>
              <a:rPr lang="pt-BR" sz="3200" dirty="0"/>
              <a:t>Cass. soc. 17 octobre 1983 n° 82-40.75</a:t>
            </a:r>
            <a:endParaRPr lang="fr-FR" sz="3200" dirty="0"/>
          </a:p>
        </p:txBody>
      </p:sp>
    </p:spTree>
    <p:extLst>
      <p:ext uri="{BB962C8B-B14F-4D97-AF65-F5344CB8AC3E}">
        <p14:creationId xmlns:p14="http://schemas.microsoft.com/office/powerpoint/2010/main" val="15747103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2EF7FEA-AC57-49A4-A436-19D74FF75F27}"/>
              </a:ext>
            </a:extLst>
          </p:cNvPr>
          <p:cNvSpPr>
            <a:spLocks noGrp="1"/>
          </p:cNvSpPr>
          <p:nvPr>
            <p:ph type="title"/>
          </p:nvPr>
        </p:nvSpPr>
        <p:spPr/>
        <p:txBody>
          <a:bodyPr/>
          <a:lstStyle/>
          <a:p>
            <a:pPr algn="ctr"/>
            <a:r>
              <a:rPr lang="fr-FR" dirty="0"/>
              <a:t>Le cas de groupe de sociétés</a:t>
            </a:r>
          </a:p>
        </p:txBody>
      </p:sp>
      <p:sp>
        <p:nvSpPr>
          <p:cNvPr id="3" name="Espace réservé du contenu 2">
            <a:extLst>
              <a:ext uri="{FF2B5EF4-FFF2-40B4-BE49-F238E27FC236}">
                <a16:creationId xmlns:a16="http://schemas.microsoft.com/office/drawing/2014/main" xmlns="" id="{4DEA99D4-F409-4812-A618-467598F2F45F}"/>
              </a:ext>
            </a:extLst>
          </p:cNvPr>
          <p:cNvSpPr>
            <a:spLocks noGrp="1"/>
          </p:cNvSpPr>
          <p:nvPr>
            <p:ph idx="1"/>
          </p:nvPr>
        </p:nvSpPr>
        <p:spPr/>
        <p:txBody>
          <a:bodyPr>
            <a:normAutofit fontScale="92500" lnSpcReduction="10000"/>
          </a:bodyPr>
          <a:lstStyle/>
          <a:p>
            <a:pPr algn="just"/>
            <a:r>
              <a:rPr lang="fr-FR" dirty="0"/>
              <a:t>En principe l'appartenance à un groupe est sans incidence sur les conventions et accords collectifs applicables à une société. </a:t>
            </a:r>
          </a:p>
          <a:p>
            <a:pPr algn="just"/>
            <a:r>
              <a:rPr lang="fr-FR" dirty="0"/>
              <a:t>Chacune des sociétés du groupe doit appliquer les conventions et accords collectifs dont relève son activité propre.</a:t>
            </a:r>
          </a:p>
          <a:p>
            <a:pPr algn="just"/>
            <a:r>
              <a:rPr lang="fr-FR" dirty="0"/>
              <a:t>Ainsi, en l'état d'un regroupement opéré entre une société soumise à la convention collective des industries pharmaceutiques et une autre société relevant de la convention des industries chimiques, la première continue à être assujettie à la convention des industries pharmaceutiques dès lors qu'elle a conservé sa personnalité juridique propre, n'a pas cessé d'exercer son activité pharmaceutique spécifique et dissociable des autres activités du groupe.</a:t>
            </a:r>
          </a:p>
          <a:p>
            <a:r>
              <a:rPr lang="pt-BR" dirty="0"/>
              <a:t>Cass. soc. 20 mars 1980 n° 77-13.976</a:t>
            </a:r>
            <a:endParaRPr lang="fr-FR" dirty="0"/>
          </a:p>
        </p:txBody>
      </p:sp>
    </p:spTree>
    <p:extLst>
      <p:ext uri="{BB962C8B-B14F-4D97-AF65-F5344CB8AC3E}">
        <p14:creationId xmlns:p14="http://schemas.microsoft.com/office/powerpoint/2010/main" val="296398023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2621927-46DA-4FCD-A21C-C670FA5EF65D}"/>
              </a:ext>
            </a:extLst>
          </p:cNvPr>
          <p:cNvSpPr>
            <a:spLocks noGrp="1"/>
          </p:cNvSpPr>
          <p:nvPr>
            <p:ph type="title"/>
          </p:nvPr>
        </p:nvSpPr>
        <p:spPr/>
        <p:txBody>
          <a:bodyPr/>
          <a:lstStyle/>
          <a:p>
            <a:pPr algn="ctr"/>
            <a:r>
              <a:rPr lang="fr-FR" dirty="0"/>
              <a:t>Le cas des concessionnaires et franchisés</a:t>
            </a:r>
          </a:p>
        </p:txBody>
      </p:sp>
      <p:sp>
        <p:nvSpPr>
          <p:cNvPr id="3" name="Espace réservé du contenu 2">
            <a:extLst>
              <a:ext uri="{FF2B5EF4-FFF2-40B4-BE49-F238E27FC236}">
                <a16:creationId xmlns:a16="http://schemas.microsoft.com/office/drawing/2014/main" xmlns="" id="{33EA85FA-CCF7-49D2-8CF2-2C4BC883A85B}"/>
              </a:ext>
            </a:extLst>
          </p:cNvPr>
          <p:cNvSpPr>
            <a:spLocks noGrp="1"/>
          </p:cNvSpPr>
          <p:nvPr>
            <p:ph idx="1"/>
          </p:nvPr>
        </p:nvSpPr>
        <p:spPr/>
        <p:txBody>
          <a:bodyPr>
            <a:normAutofit fontScale="92500" lnSpcReduction="10000"/>
          </a:bodyPr>
          <a:lstStyle/>
          <a:p>
            <a:pPr algn="just"/>
            <a:r>
              <a:rPr lang="fr-FR" dirty="0"/>
              <a:t>Les concessionnaires et franchisés ont une personnalité juridique distincte du concédant ou du franchiseur, dès lors les conventions et accords collectifs applicables chez le concédant ou le franchiseur ne sont pas applicables chez le concessionnaire ou le franchisé si ce dernier n'est pas personnellement lié par ces conventions ou accords.</a:t>
            </a:r>
          </a:p>
          <a:p>
            <a:pPr algn="just"/>
            <a:r>
              <a:rPr lang="fr-FR" dirty="0"/>
              <a:t>Il a ainsi été jugé que le concessionnaire exclusif d'une société n'était pas tenu d'appliquer la convention collective signée par un groupement dont le concédant était membre dès lors que le concessionnaire avait une personnalité juridique distincte de celle du concédant et n'était membre d'aucune des organisations signataires de la convention, laquelle n'était pas étendue.</a:t>
            </a:r>
          </a:p>
          <a:p>
            <a:pPr algn="just"/>
            <a:r>
              <a:rPr lang="pt-BR" dirty="0"/>
              <a:t>Cass. soc. 26 janvier 1984 n° 80-40.968</a:t>
            </a:r>
            <a:endParaRPr lang="fr-FR" dirty="0"/>
          </a:p>
          <a:p>
            <a:endParaRPr lang="fr-FR" dirty="0"/>
          </a:p>
        </p:txBody>
      </p:sp>
    </p:spTree>
    <p:extLst>
      <p:ext uri="{BB962C8B-B14F-4D97-AF65-F5344CB8AC3E}">
        <p14:creationId xmlns:p14="http://schemas.microsoft.com/office/powerpoint/2010/main" val="31165291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1F835C4-FB12-43B8-B760-901DFAA51487}"/>
              </a:ext>
            </a:extLst>
          </p:cNvPr>
          <p:cNvSpPr>
            <a:spLocks noGrp="1"/>
          </p:cNvSpPr>
          <p:nvPr>
            <p:ph type="title"/>
          </p:nvPr>
        </p:nvSpPr>
        <p:spPr/>
        <p:txBody>
          <a:bodyPr/>
          <a:lstStyle/>
          <a:p>
            <a:pPr algn="ctr"/>
            <a:r>
              <a:rPr lang="fr-FR" dirty="0"/>
              <a:t>2) Le champ d’application territorial</a:t>
            </a:r>
          </a:p>
        </p:txBody>
      </p:sp>
      <p:sp>
        <p:nvSpPr>
          <p:cNvPr id="3" name="Espace réservé du contenu 2">
            <a:extLst>
              <a:ext uri="{FF2B5EF4-FFF2-40B4-BE49-F238E27FC236}">
                <a16:creationId xmlns:a16="http://schemas.microsoft.com/office/drawing/2014/main" xmlns="" id="{6F5EE9A0-DE20-42B7-A68C-2CD57B87B9BE}"/>
              </a:ext>
            </a:extLst>
          </p:cNvPr>
          <p:cNvSpPr>
            <a:spLocks noGrp="1"/>
          </p:cNvSpPr>
          <p:nvPr>
            <p:ph idx="1"/>
          </p:nvPr>
        </p:nvSpPr>
        <p:spPr/>
        <p:txBody>
          <a:bodyPr>
            <a:normAutofit fontScale="85000" lnSpcReduction="20000"/>
          </a:bodyPr>
          <a:lstStyle/>
          <a:p>
            <a:pPr algn="just"/>
            <a:r>
              <a:rPr lang="fr-FR" dirty="0"/>
              <a:t>Le principe de territorialité des conventions et accords collectifs de travail conduit à considérer qu'ils s'appliquent aux seuls entreprises et établissements situés dans leur champ d'application géographique, qui se trouve précisé dans le texte de ces conventions et accords.</a:t>
            </a:r>
          </a:p>
          <a:p>
            <a:pPr algn="just"/>
            <a:r>
              <a:rPr lang="fr-FR" dirty="0"/>
              <a:t>Dans l'hypothèse où l'entreprise est constituée d'établissements autonomes, chaque établissement autonome doit appliquer les conventions et accords collectifs dans le champ desquels il est situé.</a:t>
            </a:r>
          </a:p>
          <a:p>
            <a:pPr algn="just"/>
            <a:r>
              <a:rPr lang="fr-FR" dirty="0"/>
              <a:t>A défaut d'établissements autonomes, c'est la convention collective dont relève le siège social qui s'applique à l'ensemble des salariés, quel que soit le lieu de leur activité.</a:t>
            </a:r>
          </a:p>
          <a:p>
            <a:pPr algn="just"/>
            <a:r>
              <a:rPr lang="fr-FR" dirty="0"/>
              <a:t>Ainsi, par exemple, la convention collective des librairies de détail de la région parisienne n'est pas applicable au salarié d'un établissement autonome situé à Toulouse même si le siège social de l'entreprise se situe à Paris.</a:t>
            </a:r>
          </a:p>
          <a:p>
            <a:pPr algn="just"/>
            <a:r>
              <a:rPr lang="pt-BR" dirty="0"/>
              <a:t>Cass. soc. 21 juillet 1993 n° 89-43.250</a:t>
            </a:r>
            <a:endParaRPr lang="fr-FR" dirty="0"/>
          </a:p>
          <a:p>
            <a:endParaRPr lang="fr-FR" dirty="0"/>
          </a:p>
        </p:txBody>
      </p:sp>
    </p:spTree>
    <p:extLst>
      <p:ext uri="{BB962C8B-B14F-4D97-AF65-F5344CB8AC3E}">
        <p14:creationId xmlns:p14="http://schemas.microsoft.com/office/powerpoint/2010/main" val="19451070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F2510E9-6253-45EA-B003-A66C6B664C2D}"/>
              </a:ext>
            </a:extLst>
          </p:cNvPr>
          <p:cNvSpPr>
            <a:spLocks noGrp="1"/>
          </p:cNvSpPr>
          <p:nvPr>
            <p:ph type="title"/>
          </p:nvPr>
        </p:nvSpPr>
        <p:spPr>
          <a:xfrm>
            <a:off x="850777" y="2766218"/>
            <a:ext cx="10515600" cy="1325563"/>
          </a:xfrm>
        </p:spPr>
        <p:txBody>
          <a:bodyPr>
            <a:normAutofit fontScale="90000"/>
          </a:bodyPr>
          <a:lstStyle/>
          <a:p>
            <a:pPr algn="ctr"/>
            <a:r>
              <a:rPr lang="fr-FR" dirty="0"/>
              <a:t>B) La convention collective ou l’accord collectif est-il d’application obligatoire pour l’employeur?</a:t>
            </a:r>
          </a:p>
        </p:txBody>
      </p:sp>
    </p:spTree>
    <p:extLst>
      <p:ext uri="{BB962C8B-B14F-4D97-AF65-F5344CB8AC3E}">
        <p14:creationId xmlns:p14="http://schemas.microsoft.com/office/powerpoint/2010/main" val="7258419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246279-4A85-4370-BE08-D65E9AFCD32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B8A29A22-3F10-474D-B68F-B55AF163ED34}"/>
              </a:ext>
            </a:extLst>
          </p:cNvPr>
          <p:cNvSpPr>
            <a:spLocks noGrp="1"/>
          </p:cNvSpPr>
          <p:nvPr>
            <p:ph idx="1"/>
          </p:nvPr>
        </p:nvSpPr>
        <p:spPr/>
        <p:txBody>
          <a:bodyPr>
            <a:normAutofit fontScale="85000" lnSpcReduction="10000"/>
          </a:bodyPr>
          <a:lstStyle/>
          <a:p>
            <a:pPr algn="just"/>
            <a:r>
              <a:rPr lang="fr-FR" dirty="0"/>
              <a:t>Le principe est que l’employeur n’est lié par les conventions et accords collectifs :</a:t>
            </a:r>
          </a:p>
          <a:p>
            <a:pPr lvl="1" algn="just">
              <a:buFont typeface="Wingdings" panose="05000000000000000000" pitchFamily="2" charset="2"/>
              <a:buChar char="§"/>
            </a:pPr>
            <a:r>
              <a:rPr lang="fr-FR" dirty="0"/>
              <a:t>qu'il a signés ;</a:t>
            </a:r>
          </a:p>
          <a:p>
            <a:pPr lvl="1" algn="just">
              <a:buFont typeface="Wingdings" panose="05000000000000000000" pitchFamily="2" charset="2"/>
              <a:buChar char="§"/>
            </a:pPr>
            <a:r>
              <a:rPr lang="fr-FR" dirty="0"/>
              <a:t>auxquels il a adhéré ;</a:t>
            </a:r>
          </a:p>
          <a:p>
            <a:pPr lvl="1" algn="just">
              <a:buFont typeface="Wingdings" panose="05000000000000000000" pitchFamily="2" charset="2"/>
              <a:buChar char="§"/>
            </a:pPr>
            <a:r>
              <a:rPr lang="fr-FR" dirty="0"/>
              <a:t>qui ont été signés par un groupement dont il est membre ou auxquels un groupement dont il est membre a adhéré ;</a:t>
            </a:r>
          </a:p>
          <a:p>
            <a:pPr lvl="1" algn="just">
              <a:buFont typeface="Wingdings" panose="05000000000000000000" pitchFamily="2" charset="2"/>
              <a:buChar char="§"/>
            </a:pPr>
            <a:r>
              <a:rPr lang="fr-FR" dirty="0"/>
              <a:t>étendus ou élargis ;</a:t>
            </a:r>
          </a:p>
          <a:p>
            <a:pPr lvl="1" algn="just">
              <a:buFont typeface="Wingdings" panose="05000000000000000000" pitchFamily="2" charset="2"/>
              <a:buChar char="§"/>
            </a:pPr>
            <a:r>
              <a:rPr lang="fr-FR" dirty="0"/>
              <a:t>qu'il s'est engagé à appliquer ou qu'il applique bien qu'il n'y soit pas juridiquement tenu.</a:t>
            </a:r>
          </a:p>
          <a:p>
            <a:pPr algn="just"/>
            <a:r>
              <a:rPr lang="fr-FR" dirty="0"/>
              <a:t>Dès lors qu'elle a constaté qu'une société n'était ni signataire, ni adhérente à la convention conclue postérieurement à sa constitution et n'était pas, non plus, membre du groupement syndical signataire, la cour d'appel en déduit exactement qu'elle n'était pas liée par cette convention qui avait été conclue sans fraude.</a:t>
            </a:r>
          </a:p>
          <a:p>
            <a:pPr algn="just"/>
            <a:r>
              <a:rPr lang="pt-BR" dirty="0"/>
              <a:t>Cass. soc. 30 avril 2002 n° 00-42110</a:t>
            </a:r>
            <a:endParaRPr lang="fr-FR" dirty="0"/>
          </a:p>
          <a:p>
            <a:pPr algn="just"/>
            <a:endParaRPr lang="fr-FR" dirty="0"/>
          </a:p>
        </p:txBody>
      </p:sp>
    </p:spTree>
    <p:extLst>
      <p:ext uri="{BB962C8B-B14F-4D97-AF65-F5344CB8AC3E}">
        <p14:creationId xmlns:p14="http://schemas.microsoft.com/office/powerpoint/2010/main" val="6446314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DFE4B6B-36DD-4BCC-A428-F1B7AECDE5B2}"/>
              </a:ext>
            </a:extLst>
          </p:cNvPr>
          <p:cNvSpPr>
            <a:spLocks noGrp="1"/>
          </p:cNvSpPr>
          <p:nvPr>
            <p:ph type="title"/>
          </p:nvPr>
        </p:nvSpPr>
        <p:spPr/>
        <p:txBody>
          <a:bodyPr/>
          <a:lstStyle/>
          <a:p>
            <a:pPr algn="ctr"/>
            <a:r>
              <a:rPr lang="fr-FR" dirty="0"/>
              <a:t>L’adhésion</a:t>
            </a:r>
          </a:p>
        </p:txBody>
      </p:sp>
      <p:sp>
        <p:nvSpPr>
          <p:cNvPr id="3" name="Espace réservé du contenu 2">
            <a:extLst>
              <a:ext uri="{FF2B5EF4-FFF2-40B4-BE49-F238E27FC236}">
                <a16:creationId xmlns:a16="http://schemas.microsoft.com/office/drawing/2014/main" xmlns="" id="{F6E574C0-C999-40E4-96C7-F49C42143787}"/>
              </a:ext>
            </a:extLst>
          </p:cNvPr>
          <p:cNvSpPr>
            <a:spLocks noGrp="1"/>
          </p:cNvSpPr>
          <p:nvPr>
            <p:ph idx="1"/>
          </p:nvPr>
        </p:nvSpPr>
        <p:spPr/>
        <p:txBody>
          <a:bodyPr>
            <a:normAutofit fontScale="85000" lnSpcReduction="10000"/>
          </a:bodyPr>
          <a:lstStyle/>
          <a:p>
            <a:pPr algn="just"/>
            <a:r>
              <a:rPr lang="fr-FR" dirty="0"/>
              <a:t>L'adhésion consiste, pour une organisation syndicale représentative de salariés ou une organisation professionnelle d'employeurs, à contresigner une convention ou un accord collectif sans en discuter les termes.</a:t>
            </a:r>
          </a:p>
          <a:p>
            <a:pPr algn="just"/>
            <a:r>
              <a:rPr lang="fr-FR" dirty="0"/>
              <a:t>Aux termes de l'article L 2261-3, alinéa 1</a:t>
            </a:r>
            <a:r>
              <a:rPr lang="fr-FR" baseline="30000" dirty="0"/>
              <a:t>er</a:t>
            </a:r>
            <a:r>
              <a:rPr lang="fr-FR" dirty="0"/>
              <a:t> du Code du travail, peuvent adhérer à une convention ou à un accord collectif :</a:t>
            </a:r>
          </a:p>
          <a:p>
            <a:pPr lvl="1" algn="just">
              <a:buFont typeface="Wingdings" panose="05000000000000000000" pitchFamily="2" charset="2"/>
              <a:buChar char="§"/>
            </a:pPr>
            <a:r>
              <a:rPr lang="fr-FR" dirty="0"/>
              <a:t>toute organisation syndicale représentative de salariés ;</a:t>
            </a:r>
          </a:p>
          <a:p>
            <a:pPr lvl="1" algn="just">
              <a:buFont typeface="Wingdings" panose="05000000000000000000" pitchFamily="2" charset="2"/>
              <a:buChar char="§"/>
            </a:pPr>
            <a:r>
              <a:rPr lang="fr-FR" dirty="0"/>
              <a:t>Toute organisation syndicale ou association d'employeurs.</a:t>
            </a:r>
          </a:p>
          <a:p>
            <a:pPr algn="just"/>
            <a:r>
              <a:rPr lang="fr-FR" dirty="0"/>
              <a:t>L'adhésion d'une organisation d'employeurs à un texte dans le champ d'application duquel elle se situe, ou l'adhésion d'une organisation syndicale à un texte de branche ou d'entreprise, est possible par un acte unilatéral.</a:t>
            </a:r>
          </a:p>
          <a:p>
            <a:pPr algn="just"/>
            <a:r>
              <a:rPr lang="fr-FR" dirty="0"/>
              <a:t>A compter de la date d'effet de l'adhésion, les employeurs sont tenus d'appliquer la convention ou l'accord collectif auquel l'organisation dont ils sont membres a adhéré. </a:t>
            </a:r>
          </a:p>
        </p:txBody>
      </p:sp>
    </p:spTree>
    <p:extLst>
      <p:ext uri="{BB962C8B-B14F-4D97-AF65-F5344CB8AC3E}">
        <p14:creationId xmlns:p14="http://schemas.microsoft.com/office/powerpoint/2010/main" val="2092226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6447EF8-318C-40FF-9B48-8479CB6F1CE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F5E63AA3-0C98-4079-90F0-0CF3B0652C7B}"/>
              </a:ext>
            </a:extLst>
          </p:cNvPr>
          <p:cNvSpPr>
            <a:spLocks noGrp="1"/>
          </p:cNvSpPr>
          <p:nvPr>
            <p:ph idx="1"/>
          </p:nvPr>
        </p:nvSpPr>
        <p:spPr/>
        <p:txBody>
          <a:bodyPr>
            <a:normAutofit fontScale="77500" lnSpcReduction="20000"/>
          </a:bodyPr>
          <a:lstStyle/>
          <a:p>
            <a:pPr algn="just"/>
            <a:r>
              <a:rPr lang="fr-FR" dirty="0"/>
              <a:t>De plus, les petites branches couvrent un nombre insuffisant de salariés pour permettre de négocier des avantages sociaux au même niveau que les branches plus importantes. Selon la branche à laquelle ils appartiennent, certains salariés sont donc moins avantagés que d’autres.</a:t>
            </a:r>
          </a:p>
          <a:p>
            <a:pPr algn="just"/>
            <a:r>
              <a:rPr lang="fr-FR" dirty="0"/>
              <a:t>Certaines ne peuvent accomplir l’ensemble des missions qui leur sont dévolues. A titre d’exemple, 95% des branches sans négociation depuis 15 ans ont moins de 5000 salariés.</a:t>
            </a:r>
          </a:p>
          <a:p>
            <a:pPr algn="just"/>
            <a:r>
              <a:rPr lang="fr-FR" dirty="0"/>
              <a:t>Les branches n’ont manifestement plus les moyens à la hauteur de leur rôle et des missions confiées par la loi, comme négocier sur les salaires ou sur les classifications professionnelles. </a:t>
            </a:r>
          </a:p>
          <a:p>
            <a:pPr algn="just"/>
            <a:r>
              <a:rPr lang="fr-FR" dirty="0"/>
              <a:t>En effet, les branches qui n’atteignent pas une taille significative peuvent plus difficilement apporter aux entreprises les avantages attendus en termes de mutualisation de structures et d’économies d’échelle (par exemple en matière de parcours professionnels, de formation ou encore de garanties collectives de prévoyance).</a:t>
            </a:r>
          </a:p>
          <a:p>
            <a:pPr algn="just"/>
            <a:r>
              <a:rPr lang="fr-FR" dirty="0"/>
              <a:t>Source : travail-emploi.gouv.fr</a:t>
            </a:r>
          </a:p>
          <a:p>
            <a:endParaRPr lang="fr-FR" dirty="0"/>
          </a:p>
        </p:txBody>
      </p:sp>
    </p:spTree>
    <p:extLst>
      <p:ext uri="{BB962C8B-B14F-4D97-AF65-F5344CB8AC3E}">
        <p14:creationId xmlns:p14="http://schemas.microsoft.com/office/powerpoint/2010/main" val="801537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A40BC12-4AF9-4C77-B136-FCA1C9554145}"/>
              </a:ext>
            </a:extLst>
          </p:cNvPr>
          <p:cNvSpPr>
            <a:spLocks noGrp="1"/>
          </p:cNvSpPr>
          <p:nvPr>
            <p:ph type="title"/>
          </p:nvPr>
        </p:nvSpPr>
        <p:spPr/>
        <p:txBody>
          <a:bodyPr/>
          <a:lstStyle/>
          <a:p>
            <a:pPr algn="ctr"/>
            <a:r>
              <a:rPr lang="fr-FR" dirty="0"/>
              <a:t>L’extension</a:t>
            </a:r>
          </a:p>
        </p:txBody>
      </p:sp>
      <p:sp>
        <p:nvSpPr>
          <p:cNvPr id="3" name="Espace réservé du contenu 2">
            <a:extLst>
              <a:ext uri="{FF2B5EF4-FFF2-40B4-BE49-F238E27FC236}">
                <a16:creationId xmlns:a16="http://schemas.microsoft.com/office/drawing/2014/main" xmlns="" id="{BDD9EAE2-A18A-4EAE-8F80-483869B9AA47}"/>
              </a:ext>
            </a:extLst>
          </p:cNvPr>
          <p:cNvSpPr>
            <a:spLocks noGrp="1"/>
          </p:cNvSpPr>
          <p:nvPr>
            <p:ph idx="1"/>
          </p:nvPr>
        </p:nvSpPr>
        <p:spPr/>
        <p:txBody>
          <a:bodyPr>
            <a:normAutofit fontScale="92500" lnSpcReduction="10000"/>
          </a:bodyPr>
          <a:lstStyle/>
          <a:p>
            <a:pPr algn="just"/>
            <a:r>
              <a:rPr lang="fr-FR" dirty="0"/>
              <a:t>Il résulte des article L 2261-15, L 2261-16 et L 2261-19 du Code du travail que la procédure d'extension concerne les conventions de branche et les accords professionnels ou interprofessionnels, ainsi que leurs avenants et annexes.</a:t>
            </a:r>
          </a:p>
          <a:p>
            <a:pPr algn="just"/>
            <a:r>
              <a:rPr lang="fr-FR" dirty="0"/>
              <a:t>Aux termes de l'article L 2261-24, alinéa 1</a:t>
            </a:r>
            <a:r>
              <a:rPr lang="fr-FR" baseline="30000" dirty="0"/>
              <a:t>er</a:t>
            </a:r>
            <a:r>
              <a:rPr lang="fr-FR" dirty="0"/>
              <a:t> du Code du travail, la procédure d'extension d'une convention de branche ou d'un accord professionnel ou interprofessionnel est engagée :</a:t>
            </a:r>
          </a:p>
          <a:p>
            <a:pPr lvl="1" algn="just">
              <a:buFont typeface="Wingdings" panose="05000000000000000000" pitchFamily="2" charset="2"/>
              <a:buChar char="§"/>
            </a:pPr>
            <a:r>
              <a:rPr lang="fr-FR" dirty="0"/>
              <a:t>à la demande d'une des organisations d'employeurs ou de salariés représentatives</a:t>
            </a:r>
          </a:p>
          <a:p>
            <a:pPr lvl="1" algn="just">
              <a:buFont typeface="Wingdings" panose="05000000000000000000" pitchFamily="2" charset="2"/>
              <a:buChar char="§"/>
            </a:pPr>
            <a:r>
              <a:rPr lang="fr-FR" dirty="0"/>
              <a:t>ou à l'initiative du ministre chargé du travail.</a:t>
            </a:r>
          </a:p>
          <a:p>
            <a:pPr algn="just"/>
            <a:r>
              <a:rPr lang="fr-FR" dirty="0"/>
              <a:t>Lorsqu'il est saisi de la demande d'une organisation d'employeurs ou de salariés représentatives, le ministre chargé du travail engage sans délai la procédure d'extension.</a:t>
            </a:r>
          </a:p>
          <a:p>
            <a:endParaRPr lang="fr-FR" dirty="0"/>
          </a:p>
        </p:txBody>
      </p:sp>
    </p:spTree>
    <p:extLst>
      <p:ext uri="{BB962C8B-B14F-4D97-AF65-F5344CB8AC3E}">
        <p14:creationId xmlns:p14="http://schemas.microsoft.com/office/powerpoint/2010/main" val="30571827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6A1F672-0D45-4E4C-A71E-103F3C506EA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66EE2028-5FED-4405-B159-43182D07036C}"/>
              </a:ext>
            </a:extLst>
          </p:cNvPr>
          <p:cNvSpPr>
            <a:spLocks noGrp="1"/>
          </p:cNvSpPr>
          <p:nvPr>
            <p:ph idx="1"/>
          </p:nvPr>
        </p:nvSpPr>
        <p:spPr/>
        <p:txBody>
          <a:bodyPr>
            <a:normAutofit/>
          </a:bodyPr>
          <a:lstStyle/>
          <a:p>
            <a:pPr marL="0" indent="0" algn="just">
              <a:buNone/>
            </a:pPr>
            <a:r>
              <a:rPr lang="fr-FR" sz="3600" dirty="0"/>
              <a:t>Aux termes de l'article L 2261-15, alinéa 1</a:t>
            </a:r>
            <a:r>
              <a:rPr lang="fr-FR" sz="3600" baseline="30000" dirty="0"/>
              <a:t>er</a:t>
            </a:r>
            <a:r>
              <a:rPr lang="fr-FR" sz="3600" dirty="0"/>
              <a:t> du Code du travail, </a:t>
            </a:r>
            <a:r>
              <a:rPr lang="fr-FR" sz="3600" b="1" dirty="0"/>
              <a:t>l'extension a pour effet de rendre obligatoire la convention ou l'accord étendu pour tous les salariés et employeurs compris dans le champ d'application de cette convention ou de cet accord.</a:t>
            </a:r>
          </a:p>
        </p:txBody>
      </p:sp>
    </p:spTree>
    <p:extLst>
      <p:ext uri="{BB962C8B-B14F-4D97-AF65-F5344CB8AC3E}">
        <p14:creationId xmlns:p14="http://schemas.microsoft.com/office/powerpoint/2010/main" val="10384140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667F712-BEE0-1D40-AF3A-F8FA6C03AB28}"/>
              </a:ext>
            </a:extLst>
          </p:cNvPr>
          <p:cNvSpPr>
            <a:spLocks noGrp="1"/>
          </p:cNvSpPr>
          <p:nvPr>
            <p:ph type="title"/>
          </p:nvPr>
        </p:nvSpPr>
        <p:spPr/>
        <p:txBody>
          <a:bodyPr/>
          <a:lstStyle/>
          <a:p>
            <a:endParaRPr lang="fr-FR"/>
          </a:p>
        </p:txBody>
      </p:sp>
      <p:pic>
        <p:nvPicPr>
          <p:cNvPr id="4" name="Espace réservé du contenu 3">
            <a:extLst>
              <a:ext uri="{FF2B5EF4-FFF2-40B4-BE49-F238E27FC236}">
                <a16:creationId xmlns:a16="http://schemas.microsoft.com/office/drawing/2014/main" xmlns="" id="{1E9582FA-6FFB-864B-AAC8-3EAC4B40F937}"/>
              </a:ext>
            </a:extLst>
          </p:cNvPr>
          <p:cNvPicPr>
            <a:picLocks noGrp="1" noChangeAspect="1"/>
          </p:cNvPicPr>
          <p:nvPr>
            <p:ph idx="1"/>
          </p:nvPr>
        </p:nvPicPr>
        <p:blipFill>
          <a:blip r:embed="rId2"/>
          <a:stretch>
            <a:fillRect/>
          </a:stretch>
        </p:blipFill>
        <p:spPr>
          <a:xfrm>
            <a:off x="1657414" y="1390909"/>
            <a:ext cx="8371005" cy="5060251"/>
          </a:xfrm>
          <a:prstGeom prst="rect">
            <a:avLst/>
          </a:prstGeom>
        </p:spPr>
      </p:pic>
    </p:spTree>
    <p:extLst>
      <p:ext uri="{BB962C8B-B14F-4D97-AF65-F5344CB8AC3E}">
        <p14:creationId xmlns:p14="http://schemas.microsoft.com/office/powerpoint/2010/main" val="7730824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E076F32-AB26-5649-AB07-4ADF6CB41103}"/>
              </a:ext>
            </a:extLst>
          </p:cNvPr>
          <p:cNvSpPr>
            <a:spLocks noGrp="1"/>
          </p:cNvSpPr>
          <p:nvPr>
            <p:ph type="title"/>
          </p:nvPr>
        </p:nvSpPr>
        <p:spPr/>
        <p:txBody>
          <a:bodyPr/>
          <a:lstStyle/>
          <a:p>
            <a:endParaRPr lang="fr-FR"/>
          </a:p>
        </p:txBody>
      </p:sp>
      <p:pic>
        <p:nvPicPr>
          <p:cNvPr id="4" name="Espace réservé du contenu 3">
            <a:extLst>
              <a:ext uri="{FF2B5EF4-FFF2-40B4-BE49-F238E27FC236}">
                <a16:creationId xmlns:a16="http://schemas.microsoft.com/office/drawing/2014/main" xmlns="" id="{88FA5A9D-8E26-6C42-92E8-74C697A3B495}"/>
              </a:ext>
            </a:extLst>
          </p:cNvPr>
          <p:cNvPicPr>
            <a:picLocks noGrp="1" noChangeAspect="1"/>
          </p:cNvPicPr>
          <p:nvPr>
            <p:ph idx="1"/>
          </p:nvPr>
        </p:nvPicPr>
        <p:blipFill>
          <a:blip r:embed="rId2"/>
          <a:stretch>
            <a:fillRect/>
          </a:stretch>
        </p:blipFill>
        <p:spPr>
          <a:xfrm>
            <a:off x="1379095" y="1330924"/>
            <a:ext cx="9203961" cy="5238121"/>
          </a:xfrm>
          <a:prstGeom prst="rect">
            <a:avLst/>
          </a:prstGeom>
        </p:spPr>
      </p:pic>
    </p:spTree>
    <p:extLst>
      <p:ext uri="{BB962C8B-B14F-4D97-AF65-F5344CB8AC3E}">
        <p14:creationId xmlns:p14="http://schemas.microsoft.com/office/powerpoint/2010/main" val="5979949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843AE8D-3C82-412D-B407-B135BCAB86CB}"/>
              </a:ext>
            </a:extLst>
          </p:cNvPr>
          <p:cNvSpPr>
            <a:spLocks noGrp="1"/>
          </p:cNvSpPr>
          <p:nvPr>
            <p:ph type="title"/>
          </p:nvPr>
        </p:nvSpPr>
        <p:spPr>
          <a:xfrm>
            <a:off x="877410" y="2566787"/>
            <a:ext cx="10515600" cy="1325563"/>
          </a:xfrm>
        </p:spPr>
        <p:txBody>
          <a:bodyPr/>
          <a:lstStyle/>
          <a:p>
            <a:pPr algn="ctr"/>
            <a:r>
              <a:rPr lang="fr-FR" dirty="0"/>
              <a:t>C) Quelles sont les conséquences pour le salarié ?</a:t>
            </a:r>
          </a:p>
        </p:txBody>
      </p:sp>
    </p:spTree>
    <p:extLst>
      <p:ext uri="{BB962C8B-B14F-4D97-AF65-F5344CB8AC3E}">
        <p14:creationId xmlns:p14="http://schemas.microsoft.com/office/powerpoint/2010/main" val="229889870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5267DE7-7D54-4E0C-B1A4-A29C0F9F6CDC}"/>
              </a:ext>
            </a:extLst>
          </p:cNvPr>
          <p:cNvSpPr>
            <a:spLocks noGrp="1"/>
          </p:cNvSpPr>
          <p:nvPr>
            <p:ph type="title"/>
          </p:nvPr>
        </p:nvSpPr>
        <p:spPr/>
        <p:txBody>
          <a:bodyPr/>
          <a:lstStyle/>
          <a:p>
            <a:pPr algn="ctr"/>
            <a:r>
              <a:rPr lang="fr-FR" dirty="0"/>
              <a:t>L’applicabilité des dispositions conventionnelles au salarié</a:t>
            </a:r>
          </a:p>
        </p:txBody>
      </p:sp>
      <p:sp>
        <p:nvSpPr>
          <p:cNvPr id="3" name="Espace réservé du contenu 2">
            <a:extLst>
              <a:ext uri="{FF2B5EF4-FFF2-40B4-BE49-F238E27FC236}">
                <a16:creationId xmlns:a16="http://schemas.microsoft.com/office/drawing/2014/main" xmlns="" id="{836FF13B-932B-42E1-99F0-ED2B6828268D}"/>
              </a:ext>
            </a:extLst>
          </p:cNvPr>
          <p:cNvSpPr>
            <a:spLocks noGrp="1"/>
          </p:cNvSpPr>
          <p:nvPr>
            <p:ph idx="1"/>
          </p:nvPr>
        </p:nvSpPr>
        <p:spPr/>
        <p:txBody>
          <a:bodyPr>
            <a:normAutofit fontScale="92500" lnSpcReduction="20000"/>
          </a:bodyPr>
          <a:lstStyle/>
          <a:p>
            <a:pPr algn="just"/>
            <a:r>
              <a:rPr lang="fr-FR" dirty="0"/>
              <a:t>Lorsqu'un employeur est lié par les dispositions d'une convention ou d'un accord collectif de travail, ces dispositions s'appliquent à tous les salariés sans distinguer selon leur appartenance syndicale. Il importe peu que le syndicat auquel le salarié a adhéré n'ait pas signé la convention qui lie son employeur.</a:t>
            </a:r>
          </a:p>
          <a:p>
            <a:pPr algn="just"/>
            <a:r>
              <a:rPr lang="fr-FR" dirty="0"/>
              <a:t>A l'inverse, les salariés membres des syndicats signataires des conventions et accords ne peuvent prétendre à en bénéficier si leur employeur n'est pas lié par ces conventions et accords.</a:t>
            </a:r>
          </a:p>
          <a:p>
            <a:pPr algn="just"/>
            <a:r>
              <a:rPr lang="fr-FR" dirty="0"/>
              <a:t>Cass. soc. 20-12-1955 n° 2.902, Dumont c/ </a:t>
            </a:r>
            <a:r>
              <a:rPr lang="fr-FR" dirty="0" err="1"/>
              <a:t>Stourbe</a:t>
            </a:r>
            <a:endParaRPr lang="fr-FR" dirty="0"/>
          </a:p>
          <a:p>
            <a:pPr algn="just"/>
            <a:r>
              <a:rPr lang="fr-FR" dirty="0"/>
              <a:t>Plus largement, la convention ou l'accord collectif s'applique dès son entrée en vigueur aux contrats de travail, puis pendant toute sa durée d'application à tous les contrats de travail concernés, sans distinguer selon la date d'entrée des salariés dans l'entreprise ou l'établissement.</a:t>
            </a:r>
          </a:p>
          <a:p>
            <a:endParaRPr lang="fr-FR" dirty="0"/>
          </a:p>
        </p:txBody>
      </p:sp>
    </p:spTree>
    <p:extLst>
      <p:ext uri="{BB962C8B-B14F-4D97-AF65-F5344CB8AC3E}">
        <p14:creationId xmlns:p14="http://schemas.microsoft.com/office/powerpoint/2010/main" val="4883236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4AAF6AB-B7CC-4A2E-AC0D-F55B65C8889D}"/>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308A2748-E25E-4206-97FD-7F42226BAD4F}"/>
              </a:ext>
            </a:extLst>
          </p:cNvPr>
          <p:cNvSpPr>
            <a:spLocks noGrp="1"/>
          </p:cNvSpPr>
          <p:nvPr>
            <p:ph idx="1"/>
          </p:nvPr>
        </p:nvSpPr>
        <p:spPr/>
        <p:txBody>
          <a:bodyPr>
            <a:normAutofit fontScale="77500" lnSpcReduction="20000"/>
          </a:bodyPr>
          <a:lstStyle/>
          <a:p>
            <a:pPr algn="just"/>
            <a:r>
              <a:rPr lang="fr-FR" dirty="0"/>
              <a:t>En cas de demande de repositionnement, le fait qu'un emploi ne soit pas mentionné dans l'annexe de la convention collective portant classification des emplois ne suffit pas à exclure de l'application de cette convention le salarié qui occupe ledit emploi dès lors que :</a:t>
            </a:r>
          </a:p>
          <a:p>
            <a:pPr lvl="1" algn="just">
              <a:buFont typeface="Wingdings" panose="05000000000000000000" pitchFamily="2" charset="2"/>
              <a:buChar char="§"/>
            </a:pPr>
            <a:r>
              <a:rPr lang="fr-FR" dirty="0"/>
              <a:t>cet emploi ne figure pas parmi ceux qui sont expressément exclus de l'application de la convention collective ;</a:t>
            </a:r>
          </a:p>
          <a:p>
            <a:pPr lvl="1" algn="just">
              <a:buFont typeface="Wingdings" panose="05000000000000000000" pitchFamily="2" charset="2"/>
              <a:buChar char="§"/>
            </a:pPr>
            <a:r>
              <a:rPr lang="fr-FR" dirty="0"/>
              <a:t>cet emploi entre directement dans l'activité de l'employeur et répond à sa finalité économique.</a:t>
            </a:r>
          </a:p>
          <a:p>
            <a:pPr algn="just"/>
            <a:r>
              <a:rPr lang="fr-FR" dirty="0"/>
              <a:t>Ainsi, en l'absence de mention de cet emploi dans la classification conventionnelle, il y a lieu de lui attribuer un coefficient hiérarchique par assimilation.</a:t>
            </a:r>
          </a:p>
          <a:p>
            <a:pPr algn="just"/>
            <a:r>
              <a:rPr lang="pt-BR" dirty="0"/>
              <a:t>Cass. soc. 24 janvier 1985 n° 82-43.516</a:t>
            </a:r>
          </a:p>
          <a:p>
            <a:pPr algn="just"/>
            <a:r>
              <a:rPr lang="fr-FR" dirty="0"/>
              <a:t>En l'espèce, l'emploi de vendeuse de vin au détail n'étant pas mentionné dans l'annexe I de la convention collective nationale des caves coopératives agricoles portant classification des emplois, l'employeur refusait l'application de ladite convention à la salariée employée à ces fonctions. La cour d'appel, approuvée par la Cour de cassation, a déclaré la convention collective applicable à l'intéressée et lui a attribué un coefficient hiérarchique par assimilation.</a:t>
            </a:r>
          </a:p>
          <a:p>
            <a:endParaRPr lang="fr-FR" dirty="0"/>
          </a:p>
        </p:txBody>
      </p:sp>
    </p:spTree>
    <p:extLst>
      <p:ext uri="{BB962C8B-B14F-4D97-AF65-F5344CB8AC3E}">
        <p14:creationId xmlns:p14="http://schemas.microsoft.com/office/powerpoint/2010/main" val="171687535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4DADE44-F359-4A52-9BA3-E065E4BB7132}"/>
              </a:ext>
            </a:extLst>
          </p:cNvPr>
          <p:cNvSpPr>
            <a:spLocks noGrp="1"/>
          </p:cNvSpPr>
          <p:nvPr>
            <p:ph type="title"/>
          </p:nvPr>
        </p:nvSpPr>
        <p:spPr/>
        <p:txBody>
          <a:bodyPr/>
          <a:lstStyle/>
          <a:p>
            <a:pPr algn="ctr"/>
            <a:r>
              <a:rPr lang="fr-FR" dirty="0"/>
              <a:t>Une applicabilité conditionnée</a:t>
            </a:r>
          </a:p>
        </p:txBody>
      </p:sp>
      <p:sp>
        <p:nvSpPr>
          <p:cNvPr id="3" name="Espace réservé du contenu 2">
            <a:extLst>
              <a:ext uri="{FF2B5EF4-FFF2-40B4-BE49-F238E27FC236}">
                <a16:creationId xmlns:a16="http://schemas.microsoft.com/office/drawing/2014/main" xmlns="" id="{75FF751F-CB26-44D7-9E4C-CAD8D98D22D8}"/>
              </a:ext>
            </a:extLst>
          </p:cNvPr>
          <p:cNvSpPr>
            <a:spLocks noGrp="1"/>
          </p:cNvSpPr>
          <p:nvPr>
            <p:ph idx="1"/>
          </p:nvPr>
        </p:nvSpPr>
        <p:spPr/>
        <p:txBody>
          <a:bodyPr/>
          <a:lstStyle/>
          <a:p>
            <a:pPr algn="just"/>
            <a:r>
              <a:rPr lang="fr-FR" dirty="0"/>
              <a:t>Ainsi, lorsqu'une société n'a pas adhéré à la convention collective des cadres et agents de maîtrise des laboratoires cinématographiques qui, non étendue, a été signée par un organisme dont elle n'est pas membre, et que la convention collective des </a:t>
            </a:r>
            <a:r>
              <a:rPr lang="fr-FR" dirty="0" err="1"/>
              <a:t>auditoria</a:t>
            </a:r>
            <a:r>
              <a:rPr lang="fr-FR" dirty="0"/>
              <a:t> cinématographiques dont elle relève ne concerne que le personnel technique et non le personnel administratif des services généraux auquel appartient une rédactrice-documentaliste-prospectrice, cette salariée ne peut se prévaloir d'aucun des avantages prévus par l'une et l'autre de ces conventions.</a:t>
            </a:r>
          </a:p>
          <a:p>
            <a:r>
              <a:rPr lang="pt-BR" dirty="0"/>
              <a:t>Cass. soc. 22 </a:t>
            </a:r>
            <a:r>
              <a:rPr lang="pt-BR" dirty="0" err="1"/>
              <a:t>avril</a:t>
            </a:r>
            <a:r>
              <a:rPr lang="pt-BR" dirty="0"/>
              <a:t> 1977 n° 76-40.481</a:t>
            </a:r>
            <a:endParaRPr lang="fr-FR" dirty="0"/>
          </a:p>
        </p:txBody>
      </p:sp>
    </p:spTree>
    <p:extLst>
      <p:ext uri="{BB962C8B-B14F-4D97-AF65-F5344CB8AC3E}">
        <p14:creationId xmlns:p14="http://schemas.microsoft.com/office/powerpoint/2010/main" val="1561772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D5AB58D-E67F-40DC-82CB-0A626C02F19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A5BF0870-D476-466C-9C76-128D7097B731}"/>
              </a:ext>
            </a:extLst>
          </p:cNvPr>
          <p:cNvSpPr>
            <a:spLocks noGrp="1"/>
          </p:cNvSpPr>
          <p:nvPr>
            <p:ph idx="1"/>
          </p:nvPr>
        </p:nvSpPr>
        <p:spPr/>
        <p:txBody>
          <a:bodyPr>
            <a:normAutofit fontScale="92500" lnSpcReduction="10000"/>
          </a:bodyPr>
          <a:lstStyle/>
          <a:p>
            <a:pPr algn="just"/>
            <a:r>
              <a:rPr lang="fr-FR" dirty="0"/>
              <a:t>Par ailleurs, même si une convention ou un accord est applicable à un salarié, ce dernier n'est pas pour autant bénéficiaire de toutes ses clauses. Encore faut-il, qu'il puisse répondre aux conditions de l'avantage institué.</a:t>
            </a:r>
          </a:p>
          <a:p>
            <a:pPr algn="just"/>
            <a:r>
              <a:rPr lang="fr-FR" dirty="0"/>
              <a:t>Les conventions et accords collectifs peuvent en effet valablement subordonner les avantages qu'ils prévoient à la réunion de conditions (ancienneté, diplôme…) sous réserve que les conditions posées n'aient pas un caractère discriminatoire.</a:t>
            </a:r>
          </a:p>
          <a:p>
            <a:pPr algn="just"/>
            <a:r>
              <a:rPr lang="fr-FR" dirty="0"/>
              <a:t>Lorsqu'une convention collective fixe la durée de préavis et le mode de calcul de l'indemnité pour « le cadre qui a plus de cinq ans de services ininterrompus dans l'établissement », ces dispositions s'appliquent, sauf clause expresse contraire de la convention, aux seuls salariés qui ont cinq ans d'ancienneté en qualité de cadre.</a:t>
            </a:r>
          </a:p>
          <a:p>
            <a:pPr algn="just"/>
            <a:endParaRPr lang="fr-FR" dirty="0"/>
          </a:p>
          <a:p>
            <a:endParaRPr lang="fr-FR" dirty="0"/>
          </a:p>
        </p:txBody>
      </p:sp>
    </p:spTree>
    <p:extLst>
      <p:ext uri="{BB962C8B-B14F-4D97-AF65-F5344CB8AC3E}">
        <p14:creationId xmlns:p14="http://schemas.microsoft.com/office/powerpoint/2010/main" val="29449141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5737680-F50D-48AB-B951-7C16B1E6D95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BEBEF19-B2DA-4254-9A8D-A0762C2C938D}"/>
              </a:ext>
            </a:extLst>
          </p:cNvPr>
          <p:cNvSpPr>
            <a:spLocks noGrp="1"/>
          </p:cNvSpPr>
          <p:nvPr>
            <p:ph idx="1"/>
          </p:nvPr>
        </p:nvSpPr>
        <p:spPr/>
        <p:txBody>
          <a:bodyPr/>
          <a:lstStyle/>
          <a:p>
            <a:pPr algn="just"/>
            <a:r>
              <a:rPr lang="fr-FR" dirty="0"/>
              <a:t>C’est pourquoi, un employé promu cadre deux ans avant son licenciement ne saurait se prévaloir de ces dispositions.</a:t>
            </a:r>
          </a:p>
          <a:p>
            <a:pPr algn="just"/>
            <a:r>
              <a:rPr lang="pt-BR" dirty="0"/>
              <a:t>Cass. soc. 21 avril 1982 n° 80-40.035</a:t>
            </a:r>
          </a:p>
          <a:p>
            <a:pPr algn="just"/>
            <a:r>
              <a:rPr lang="fr-FR" dirty="0"/>
              <a:t>Enfin, les parties signataires d'une convention collective peuvent exclure de son champ d'application une catégorie de salariés.</a:t>
            </a:r>
          </a:p>
          <a:p>
            <a:pPr algn="just"/>
            <a:r>
              <a:rPr lang="pt-BR" dirty="0"/>
              <a:t>Cass. soc. 29 avril 1981 n° 79-41.660</a:t>
            </a:r>
            <a:endParaRPr lang="fr-FR" dirty="0"/>
          </a:p>
          <a:p>
            <a:endParaRPr lang="fr-FR" dirty="0"/>
          </a:p>
        </p:txBody>
      </p:sp>
    </p:spTree>
    <p:extLst>
      <p:ext uri="{BB962C8B-B14F-4D97-AF65-F5344CB8AC3E}">
        <p14:creationId xmlns:p14="http://schemas.microsoft.com/office/powerpoint/2010/main" val="1913814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496794"/>
            <a:ext cx="10515600" cy="1325563"/>
          </a:xfrm>
        </p:spPr>
        <p:txBody>
          <a:bodyPr/>
          <a:lstStyle/>
          <a:p>
            <a:pPr algn="ctr"/>
            <a:r>
              <a:rPr lang="fr-FR" dirty="0"/>
              <a:t>I) Principes de la formation de la Convention Collective</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D09D908-55D6-44EF-B96B-AE2971118A35}"/>
              </a:ext>
            </a:extLst>
          </p:cNvPr>
          <p:cNvSpPr>
            <a:spLocks noGrp="1"/>
          </p:cNvSpPr>
          <p:nvPr>
            <p:ph type="title"/>
          </p:nvPr>
        </p:nvSpPr>
        <p:spPr>
          <a:xfrm>
            <a:off x="465337" y="2913017"/>
            <a:ext cx="10515600" cy="1325563"/>
          </a:xfrm>
        </p:spPr>
        <p:txBody>
          <a:bodyPr/>
          <a:lstStyle/>
          <a:p>
            <a:pPr algn="ctr"/>
            <a:r>
              <a:rPr lang="fr-FR" dirty="0"/>
              <a:t>V) Actualité</a:t>
            </a:r>
          </a:p>
        </p:txBody>
      </p:sp>
    </p:spTree>
    <p:extLst>
      <p:ext uri="{BB962C8B-B14F-4D97-AF65-F5344CB8AC3E}">
        <p14:creationId xmlns:p14="http://schemas.microsoft.com/office/powerpoint/2010/main" val="321844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054F7B2-9EFA-46C1-A48A-2CE44B05A706}"/>
              </a:ext>
            </a:extLst>
          </p:cNvPr>
          <p:cNvSpPr>
            <a:spLocks noGrp="1"/>
          </p:cNvSpPr>
          <p:nvPr>
            <p:ph type="title"/>
          </p:nvPr>
        </p:nvSpPr>
        <p:spPr/>
        <p:txBody>
          <a:bodyPr/>
          <a:lstStyle/>
          <a:p>
            <a:pPr algn="ctr"/>
            <a:r>
              <a:rPr lang="fr-FR" dirty="0"/>
              <a:t>Convention collective des services de l’automobile</a:t>
            </a:r>
          </a:p>
        </p:txBody>
      </p:sp>
      <p:sp>
        <p:nvSpPr>
          <p:cNvPr id="3" name="Espace réservé du contenu 2">
            <a:extLst>
              <a:ext uri="{FF2B5EF4-FFF2-40B4-BE49-F238E27FC236}">
                <a16:creationId xmlns:a16="http://schemas.microsoft.com/office/drawing/2014/main" xmlns="" id="{E0CC1D78-98D5-4221-81BB-132F4F3BC4C4}"/>
              </a:ext>
            </a:extLst>
          </p:cNvPr>
          <p:cNvSpPr>
            <a:spLocks noGrp="1"/>
          </p:cNvSpPr>
          <p:nvPr>
            <p:ph idx="1"/>
          </p:nvPr>
        </p:nvSpPr>
        <p:spPr/>
        <p:txBody>
          <a:bodyPr>
            <a:normAutofit fontScale="70000" lnSpcReduction="20000"/>
          </a:bodyPr>
          <a:lstStyle/>
          <a:p>
            <a:r>
              <a:rPr lang="fr-FR" b="1" dirty="0"/>
              <a:t>Interdiction de licencier pour insuffisance professionnelle pendant un arrêt de travail pour maladie non professionnelle</a:t>
            </a:r>
          </a:p>
          <a:p>
            <a:endParaRPr lang="fr-FR" dirty="0"/>
          </a:p>
          <a:p>
            <a:r>
              <a:rPr lang="fr-FR" dirty="0"/>
              <a:t>Selon l'article 4.08 de la convention collective, la maladie ou l'accident de la vie courante ou de trajet ne constituent pas en soi une cause de rupture du contrat de travail. L'employeur ne peut résilier le contrat à durée indéterminée que s'il justifie d'une faute grave ou lourde ou de l'impossibilité de maintenir ce contrat pour un motif non lié à l'accident ou à la maladie.</a:t>
            </a:r>
          </a:p>
          <a:p>
            <a:endParaRPr lang="fr-FR" dirty="0"/>
          </a:p>
          <a:p>
            <a:r>
              <a:rPr lang="fr-FR" dirty="0"/>
              <a:t>Les partenaires sociaux ayant ainsi aligné les conditions de licenciement du salarié placé en arrêt de travail pour maladie sur les conditions légales du licenciement du salarié placé en arrêt de travail pour maladie professionnelle de l'article L. 1226-9 du code du travail, il en résulte que l'impossibilité de maintenir le contrat pour un motif non lié à l'accident ou à la maladie ne peut résulter que de circonstances indépendantes du comportement du salarié. De sorte que l'employeur ne peut, pendant cette période de suspension, procéder au licenciement du salarié pour insuffisance professionnelle.</a:t>
            </a:r>
          </a:p>
          <a:p>
            <a:r>
              <a:rPr lang="fr-FR" dirty="0"/>
              <a:t>Cass. soc., 27 mars 2019, n° 17-27047</a:t>
            </a:r>
          </a:p>
        </p:txBody>
      </p:sp>
    </p:spTree>
    <p:extLst>
      <p:ext uri="{BB962C8B-B14F-4D97-AF65-F5344CB8AC3E}">
        <p14:creationId xmlns:p14="http://schemas.microsoft.com/office/powerpoint/2010/main" val="369094534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1D59626-3792-4B99-B74B-2B53C233023D}"/>
              </a:ext>
            </a:extLst>
          </p:cNvPr>
          <p:cNvSpPr>
            <a:spLocks noGrp="1"/>
          </p:cNvSpPr>
          <p:nvPr>
            <p:ph type="title"/>
          </p:nvPr>
        </p:nvSpPr>
        <p:spPr/>
        <p:txBody>
          <a:bodyPr/>
          <a:lstStyle/>
          <a:p>
            <a:pPr algn="ctr"/>
            <a:r>
              <a:rPr lang="fr-FR" dirty="0"/>
              <a:t>Convention collective des banques</a:t>
            </a:r>
          </a:p>
        </p:txBody>
      </p:sp>
      <p:sp>
        <p:nvSpPr>
          <p:cNvPr id="3" name="Espace réservé du contenu 2">
            <a:extLst>
              <a:ext uri="{FF2B5EF4-FFF2-40B4-BE49-F238E27FC236}">
                <a16:creationId xmlns:a16="http://schemas.microsoft.com/office/drawing/2014/main" xmlns="" id="{8E33A808-2723-4166-B7F2-F686E99D7FBC}"/>
              </a:ext>
            </a:extLst>
          </p:cNvPr>
          <p:cNvSpPr>
            <a:spLocks noGrp="1"/>
          </p:cNvSpPr>
          <p:nvPr>
            <p:ph idx="1"/>
          </p:nvPr>
        </p:nvSpPr>
        <p:spPr/>
        <p:txBody>
          <a:bodyPr>
            <a:normAutofit fontScale="92500"/>
          </a:bodyPr>
          <a:lstStyle/>
          <a:p>
            <a:pPr algn="just"/>
            <a:r>
              <a:rPr lang="fr-FR" b="1" dirty="0"/>
              <a:t>Le cas d’une procédure conventionnelle du licenciement disciplinaire.</a:t>
            </a:r>
          </a:p>
          <a:p>
            <a:pPr algn="just"/>
            <a:r>
              <a:rPr lang="fr-FR" dirty="0"/>
              <a:t>Aux termes de l'article 27-1 de la CCN précitée, le salarié dispose d'un délai de 5 jours calendaires, à compter de la notification du licenciement pour faute pour, au choix et s'il le souhaite, saisir par lettre recommandée avec accusé de réception :</a:t>
            </a:r>
          </a:p>
          <a:p>
            <a:pPr lvl="1" algn="just"/>
            <a:r>
              <a:rPr lang="fr-FR" dirty="0"/>
              <a:t>la commission paritaire de recours interne à l'entreprise mise en place par voie d'accord d'entreprise, si elle existe ;</a:t>
            </a:r>
          </a:p>
          <a:p>
            <a:pPr lvl="1" algn="just"/>
            <a:r>
              <a:rPr lang="fr-FR" dirty="0"/>
              <a:t>ou la commission paritaire de la banque.</a:t>
            </a:r>
          </a:p>
          <a:p>
            <a:pPr algn="just"/>
            <a:r>
              <a:rPr lang="fr-FR" dirty="0"/>
              <a:t>Ces deux recours sont exclusifs l'un de l'autre et sont suspensifs, le licenciement ne pouvant être effectif qu'après avis de la commission saisie s'il a été demandé par le salarié sanctionné.</a:t>
            </a:r>
          </a:p>
        </p:txBody>
      </p:sp>
    </p:spTree>
    <p:extLst>
      <p:ext uri="{BB962C8B-B14F-4D97-AF65-F5344CB8AC3E}">
        <p14:creationId xmlns:p14="http://schemas.microsoft.com/office/powerpoint/2010/main" val="6319221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158BF8D-A486-4BDB-BCED-98E5330C07D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CFF91192-515E-4535-A85C-F40D1EEF5DE9}"/>
              </a:ext>
            </a:extLst>
          </p:cNvPr>
          <p:cNvSpPr>
            <a:spLocks noGrp="1"/>
          </p:cNvSpPr>
          <p:nvPr>
            <p:ph idx="1"/>
          </p:nvPr>
        </p:nvSpPr>
        <p:spPr/>
        <p:txBody>
          <a:bodyPr/>
          <a:lstStyle/>
          <a:p>
            <a:pPr algn="just"/>
            <a:r>
              <a:rPr lang="fr-FR" dirty="0"/>
              <a:t>La consultation de l'une ou l'autre des commissions constitue pour le salarié une garantie de fond qui oblige l'employeur à informer le salarié du recours dont il dispose. A défaut, le licenciement est sans cause réelle et sérieuse.</a:t>
            </a:r>
          </a:p>
          <a:p>
            <a:pPr algn="just"/>
            <a:r>
              <a:rPr lang="fr-FR" dirty="0"/>
              <a:t>Le salarié doit donc être informé concrètement de la faculté de saisir l'une ou l'autre des commissions précitées d'un recours suspensif d'exécution. La seule référence, dans un avenant au contrat de travail, à la convention collective applicable est insuffisante à cet égard.</a:t>
            </a:r>
          </a:p>
          <a:p>
            <a:pPr algn="just"/>
            <a:r>
              <a:rPr lang="fr-FR" dirty="0"/>
              <a:t>Cass. soc. 12 février 2014, n° 12-28.064</a:t>
            </a:r>
          </a:p>
        </p:txBody>
      </p:sp>
    </p:spTree>
    <p:extLst>
      <p:ext uri="{BB962C8B-B14F-4D97-AF65-F5344CB8AC3E}">
        <p14:creationId xmlns:p14="http://schemas.microsoft.com/office/powerpoint/2010/main" val="216007087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271E909-5BDA-4BD5-B972-3FC07267BC1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4AEAF33-881B-4DE0-92D4-3D58A3136205}"/>
              </a:ext>
            </a:extLst>
          </p:cNvPr>
          <p:cNvSpPr>
            <a:spLocks noGrp="1"/>
          </p:cNvSpPr>
          <p:nvPr>
            <p:ph idx="1"/>
          </p:nvPr>
        </p:nvSpPr>
        <p:spPr/>
        <p:txBody>
          <a:bodyPr>
            <a:normAutofit fontScale="85000" lnSpcReduction="20000"/>
          </a:bodyPr>
          <a:lstStyle/>
          <a:p>
            <a:pPr algn="just"/>
            <a:r>
              <a:rPr lang="fr-FR" dirty="0"/>
              <a:t>Les formalités prévues à l'article 27-1 sont respectées dès lors que le salarié a été avisé, dans la lettre de licenciement, de ce qu'il peut utiliser la procédure de recours prévue par ce texte et saisir la commission paritaire de la banque pour qu'elle donne son avis sur la mesure envisagée par l'employeur. L'article 27-1 n'impose pas que cette information soit délivrée au salarié dès la convocation à l'entretien préalable.</a:t>
            </a:r>
          </a:p>
          <a:p>
            <a:pPr algn="just"/>
            <a:r>
              <a:rPr lang="fr-FR" dirty="0"/>
              <a:t>Cass. soc. 7 février 2018, n° 16-17.731</a:t>
            </a:r>
          </a:p>
          <a:p>
            <a:pPr algn="just"/>
            <a:r>
              <a:rPr lang="fr-FR" dirty="0"/>
              <a:t>Lorsque le salarié n'a pas été avisé, dans la lettre de licenciement, de l'adresse de la commission qu'il pouvait saisir et que l'employeur ne justifie pas de ce que cette adresse figure dans la version de la convention collective remise au salarié le jour de son embauche, la Cour de cassation considère que le salarié n'a pas été mis en mesure de bénéficier effectivement de cette garantie, de sorte que le licenciement est dépourvu de cause réelle et sérieuse.</a:t>
            </a:r>
          </a:p>
          <a:p>
            <a:pPr algn="just"/>
            <a:r>
              <a:rPr lang="pt-BR" dirty="0"/>
              <a:t>Cass. soc. 16 janvier 2019, n° 17-18.072</a:t>
            </a:r>
            <a:endParaRPr lang="fr-FR" dirty="0"/>
          </a:p>
          <a:p>
            <a:endParaRPr lang="fr-FR" dirty="0"/>
          </a:p>
        </p:txBody>
      </p:sp>
    </p:spTree>
    <p:extLst>
      <p:ext uri="{BB962C8B-B14F-4D97-AF65-F5344CB8AC3E}">
        <p14:creationId xmlns:p14="http://schemas.microsoft.com/office/powerpoint/2010/main" val="102859118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4F5CA7-D044-4CFF-A35F-D6C4CF3255F7}"/>
              </a:ext>
            </a:extLst>
          </p:cNvPr>
          <p:cNvSpPr>
            <a:spLocks noGrp="1"/>
          </p:cNvSpPr>
          <p:nvPr>
            <p:ph type="title"/>
          </p:nvPr>
        </p:nvSpPr>
        <p:spPr/>
        <p:txBody>
          <a:bodyPr/>
          <a:lstStyle/>
          <a:p>
            <a:pPr algn="ctr"/>
            <a:r>
              <a:rPr lang="fr-FR" dirty="0"/>
              <a:t>Convention collective des activités de déchets</a:t>
            </a:r>
          </a:p>
        </p:txBody>
      </p:sp>
      <p:sp>
        <p:nvSpPr>
          <p:cNvPr id="3" name="Espace réservé du contenu 2">
            <a:extLst>
              <a:ext uri="{FF2B5EF4-FFF2-40B4-BE49-F238E27FC236}">
                <a16:creationId xmlns:a16="http://schemas.microsoft.com/office/drawing/2014/main" xmlns="" id="{82E2287F-6911-438C-9719-2D012A43950C}"/>
              </a:ext>
            </a:extLst>
          </p:cNvPr>
          <p:cNvSpPr>
            <a:spLocks noGrp="1"/>
          </p:cNvSpPr>
          <p:nvPr>
            <p:ph idx="1"/>
          </p:nvPr>
        </p:nvSpPr>
        <p:spPr/>
        <p:txBody>
          <a:bodyPr>
            <a:normAutofit fontScale="92500" lnSpcReduction="20000"/>
          </a:bodyPr>
          <a:lstStyle/>
          <a:p>
            <a:pPr algn="just"/>
            <a:r>
              <a:rPr lang="fr-FR" sz="2400" b="1" dirty="0"/>
              <a:t>Le cas du changement de prestataire et du transfert des contrat de travail.</a:t>
            </a:r>
          </a:p>
          <a:p>
            <a:pPr algn="just"/>
            <a:r>
              <a:rPr lang="fr-FR" sz="2400" dirty="0"/>
              <a:t>Lorsque les conditions d'application de l'article L. 1224-1 du code du travail ne sont pas réunies, le transfert du contrat de travail du salarié, sur le fondement d'un dispositif conventionnel de garantie d'emploi, ne peut s'opérer qu'avec son accord exprès.</a:t>
            </a:r>
          </a:p>
          <a:p>
            <a:pPr algn="just"/>
            <a:r>
              <a:rPr lang="fr-FR" sz="2400" b="1" dirty="0"/>
              <a:t>La Cour de cassation juge que ce principe ayant été édicté dans le seul intérêt du salarié, sa méconnaissance ne peut être invoquée que par celui-ci. </a:t>
            </a:r>
          </a:p>
          <a:p>
            <a:pPr algn="just"/>
            <a:r>
              <a:rPr lang="fr-FR" sz="2400" dirty="0"/>
              <a:t>Le nouvel employeur ne peut donc pas s'opposer au transfert conventionnel du contrat de travail d'un salarié au motif que ce dernier n'a pas donné son accord exprès au transfert.</a:t>
            </a:r>
          </a:p>
          <a:p>
            <a:pPr algn="just"/>
            <a:r>
              <a:rPr lang="fr-FR" sz="2400" dirty="0"/>
              <a:t>En l'espèce, le salarié avait refusé de signer la proposition de contrat du nouveau prestataire prévoyant un changement d'affectation. Le nouveau prestataire avait alors considéré que le changement d'employeur n'avait pu se réaliser et n'avait donc pas notifié au salarié de nouveau lieu d'affectation et lui avait refusé l'accès à son ancien lieu de travail.</a:t>
            </a:r>
          </a:p>
        </p:txBody>
      </p:sp>
    </p:spTree>
    <p:extLst>
      <p:ext uri="{BB962C8B-B14F-4D97-AF65-F5344CB8AC3E}">
        <p14:creationId xmlns:p14="http://schemas.microsoft.com/office/powerpoint/2010/main" val="85074762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B94C036-7D67-4C7F-AEE7-4EAF64ED9E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E8DA4E1-8B5C-4DAC-9552-FC749A59D82E}"/>
              </a:ext>
            </a:extLst>
          </p:cNvPr>
          <p:cNvSpPr>
            <a:spLocks noGrp="1"/>
          </p:cNvSpPr>
          <p:nvPr>
            <p:ph idx="1"/>
          </p:nvPr>
        </p:nvSpPr>
        <p:spPr/>
        <p:txBody>
          <a:bodyPr>
            <a:normAutofit fontScale="92500"/>
          </a:bodyPr>
          <a:lstStyle/>
          <a:p>
            <a:pPr algn="just"/>
            <a:r>
              <a:rPr lang="fr-FR" dirty="0"/>
              <a:t>A tort, selon la Cour de cassation. Elle rappelle qu'aux termes de l'article 3.4.1 de l'annexe V, le contrat le travail des personnels qui satisfont aux conditions fixées par l'article 2 est transféré de plein droit, au nouveau titulaire du marché public, que ce transfert s'impose aux personnels concernés qui deviennent salariés du nouveau titulaire du marché, et que le nouveau titulaire informe par courrier les salariés concernés de leur changement d'employeur et de leur nouveau lieu d'affectation. </a:t>
            </a:r>
          </a:p>
          <a:p>
            <a:pPr algn="just"/>
            <a:r>
              <a:rPr lang="fr-FR" dirty="0"/>
              <a:t>La Cour en conclut que le contrat de travail du salarié avait bien été transféré au nouveau prestataire, peu important le refus du salarié de signer la proposition de contrat.</a:t>
            </a:r>
          </a:p>
          <a:p>
            <a:pPr algn="just"/>
            <a:r>
              <a:rPr lang="fr-FR" dirty="0"/>
              <a:t>Cass. soc. 12 juin 2019, n° 17-21.013</a:t>
            </a:r>
          </a:p>
          <a:p>
            <a:endParaRPr lang="fr-FR" dirty="0"/>
          </a:p>
        </p:txBody>
      </p:sp>
    </p:spTree>
    <p:extLst>
      <p:ext uri="{BB962C8B-B14F-4D97-AF65-F5344CB8AC3E}">
        <p14:creationId xmlns:p14="http://schemas.microsoft.com/office/powerpoint/2010/main" val="25329616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C0F4012-B3BB-44BB-BA78-6F7F50B35A48}"/>
              </a:ext>
            </a:extLst>
          </p:cNvPr>
          <p:cNvSpPr>
            <a:spLocks noGrp="1"/>
          </p:cNvSpPr>
          <p:nvPr>
            <p:ph type="title"/>
          </p:nvPr>
        </p:nvSpPr>
        <p:spPr/>
        <p:txBody>
          <a:bodyPr/>
          <a:lstStyle/>
          <a:p>
            <a:pPr algn="ctr"/>
            <a:r>
              <a:rPr lang="fr-FR" dirty="0"/>
              <a:t>Convention collective du personnel navigant technique des exploitant d’hélicoptères</a:t>
            </a:r>
          </a:p>
        </p:txBody>
      </p:sp>
      <p:sp>
        <p:nvSpPr>
          <p:cNvPr id="3" name="Espace réservé du contenu 2">
            <a:extLst>
              <a:ext uri="{FF2B5EF4-FFF2-40B4-BE49-F238E27FC236}">
                <a16:creationId xmlns:a16="http://schemas.microsoft.com/office/drawing/2014/main" xmlns="" id="{C6256CE9-B6D3-41B2-9EC3-DE82318CC893}"/>
              </a:ext>
            </a:extLst>
          </p:cNvPr>
          <p:cNvSpPr>
            <a:spLocks noGrp="1"/>
          </p:cNvSpPr>
          <p:nvPr>
            <p:ph idx="1"/>
          </p:nvPr>
        </p:nvSpPr>
        <p:spPr/>
        <p:txBody>
          <a:bodyPr>
            <a:normAutofit fontScale="92500" lnSpcReduction="20000"/>
          </a:bodyPr>
          <a:lstStyle/>
          <a:p>
            <a:pPr algn="just"/>
            <a:r>
              <a:rPr lang="fr-FR" b="1" dirty="0"/>
              <a:t>La question du respect des salaires minima conventionnels.</a:t>
            </a:r>
          </a:p>
          <a:p>
            <a:pPr algn="just"/>
            <a:r>
              <a:rPr lang="fr-FR" dirty="0"/>
              <a:t>En l'absence de dispositions conventionnelles contraires, toutes les sommes versées en contrepartie du travail entrent dans le calcul de la rémunération à comparer avec le salaire minimum garanti.</a:t>
            </a:r>
          </a:p>
          <a:p>
            <a:pPr algn="just"/>
            <a:r>
              <a:rPr lang="fr-FR" dirty="0"/>
              <a:t>En conséquence, la convention collective (article 14 de l'annexe I) n'excluant du calcul de la rémunération à comparer avec le salaire minimum garanti ni le 13e mois ni les primes horaires de vol, ces deux éléments de salaire doivent être pris en compte pour vérifier le respect du minimum conventionnel. Ils constituent en effet, pour les mois où ils ont effectivement été versés, la contrepartie à la prestation de travail des pilotes, due en sus de leur salaire de base en fonction des heures de vol effectuées.</a:t>
            </a:r>
          </a:p>
          <a:p>
            <a:pPr algn="just"/>
            <a:r>
              <a:rPr lang="fr-FR" dirty="0"/>
              <a:t>Cass. soc., 13 mars 2019, n° 17-21.151</a:t>
            </a:r>
          </a:p>
          <a:p>
            <a:endParaRPr lang="fr-FR" dirty="0"/>
          </a:p>
        </p:txBody>
      </p:sp>
    </p:spTree>
    <p:extLst>
      <p:ext uri="{BB962C8B-B14F-4D97-AF65-F5344CB8AC3E}">
        <p14:creationId xmlns:p14="http://schemas.microsoft.com/office/powerpoint/2010/main" val="231011387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3E80A82-D4CA-40BE-91F3-17108C41AEEF}"/>
              </a:ext>
            </a:extLst>
          </p:cNvPr>
          <p:cNvSpPr>
            <a:spLocks noGrp="1"/>
          </p:cNvSpPr>
          <p:nvPr>
            <p:ph type="title"/>
          </p:nvPr>
        </p:nvSpPr>
        <p:spPr/>
        <p:txBody>
          <a:bodyPr/>
          <a:lstStyle/>
          <a:p>
            <a:pPr algn="ctr"/>
            <a:r>
              <a:rPr lang="fr-FR" dirty="0"/>
              <a:t>Convention collective de la métallurgie (Ingénieurs et Cadres)</a:t>
            </a:r>
          </a:p>
        </p:txBody>
      </p:sp>
      <p:sp>
        <p:nvSpPr>
          <p:cNvPr id="3" name="Espace réservé du contenu 2">
            <a:extLst>
              <a:ext uri="{FF2B5EF4-FFF2-40B4-BE49-F238E27FC236}">
                <a16:creationId xmlns:a16="http://schemas.microsoft.com/office/drawing/2014/main" xmlns="" id="{9D38874D-D83D-4381-9CFF-A8A4CFC0A863}"/>
              </a:ext>
            </a:extLst>
          </p:cNvPr>
          <p:cNvSpPr>
            <a:spLocks noGrp="1"/>
          </p:cNvSpPr>
          <p:nvPr>
            <p:ph idx="1"/>
          </p:nvPr>
        </p:nvSpPr>
        <p:spPr/>
        <p:txBody>
          <a:bodyPr>
            <a:normAutofit fontScale="92500" lnSpcReduction="20000"/>
          </a:bodyPr>
          <a:lstStyle/>
          <a:p>
            <a:pPr algn="just"/>
            <a:r>
              <a:rPr lang="fr-FR" sz="2000" dirty="0"/>
              <a:t>L'article 23 de la convention collective nationale dispose que "les appointements minima garantis comprennent les éléments permanents de la rémunération, y compris les avantages en nature à l'exclusion des libéralités à caractère aléatoire, bénévole ou temporaire".</a:t>
            </a:r>
          </a:p>
          <a:p>
            <a:pPr algn="just"/>
            <a:r>
              <a:rPr lang="fr-FR" sz="2000" dirty="0"/>
              <a:t>La Cour de cassation a jugé qu'une prime qualifiée de prime d'objectifs, versée périodiquement aux mois de juin et décembre, constitue un élément permanent et obligatoire de la rémunération du salarié devant être pris en compte dans le calcul des minima conventionnels, peu important son montant variable.</a:t>
            </a:r>
          </a:p>
          <a:p>
            <a:pPr algn="just"/>
            <a:r>
              <a:rPr lang="fr-FR" sz="2000" dirty="0"/>
              <a:t>En revanche, s'agissant des sommes consacrées par l'employeur pour l'acquisition par le salarié de titres-restaurant, la Cour de cassation a jugé que de telles sommes n'étant pas versées en contrepartie du travail, elles n'entrent pas dans le calcul de la rémunération à comparer avec le salaire minimum conventionnel.</a:t>
            </a:r>
          </a:p>
          <a:p>
            <a:pPr algn="just"/>
            <a:r>
              <a:rPr lang="fr-FR" sz="2000" dirty="0"/>
              <a:t>Cass. soc. 3 juillet 2019, n°17-18210</a:t>
            </a:r>
          </a:p>
          <a:p>
            <a:pPr algn="just"/>
            <a:r>
              <a:rPr lang="fr-FR" sz="2000" dirty="0"/>
              <a:t>A l'inverse, la Cour de cassation a jugé que la prime de résultat manifestant la reconnaissance de l'effort et/ou de la performance au cours de l'année passée présente un caractère aléatoire. Une telle prime ne doit donc pas être prise en compte dans le calcul du minimum conventionnel garanti.</a:t>
            </a:r>
          </a:p>
          <a:p>
            <a:pPr algn="just"/>
            <a:r>
              <a:rPr lang="pt-BR" sz="2000" dirty="0"/>
              <a:t>Cass. soc. 20 avril 2005, n° 03-42721</a:t>
            </a:r>
            <a:endParaRPr lang="fr-FR" sz="2000" dirty="0"/>
          </a:p>
        </p:txBody>
      </p:sp>
    </p:spTree>
    <p:extLst>
      <p:ext uri="{BB962C8B-B14F-4D97-AF65-F5344CB8AC3E}">
        <p14:creationId xmlns:p14="http://schemas.microsoft.com/office/powerpoint/2010/main" val="391818488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A2B825-7C06-4101-AC65-324E0717895D}"/>
              </a:ext>
            </a:extLst>
          </p:cNvPr>
          <p:cNvSpPr>
            <a:spLocks noGrp="1"/>
          </p:cNvSpPr>
          <p:nvPr>
            <p:ph type="title"/>
          </p:nvPr>
        </p:nvSpPr>
        <p:spPr/>
        <p:txBody>
          <a:bodyPr/>
          <a:lstStyle/>
          <a:p>
            <a:pPr algn="ctr"/>
            <a:r>
              <a:rPr lang="fr-FR" dirty="0"/>
              <a:t>Convention collective des HCR</a:t>
            </a:r>
          </a:p>
        </p:txBody>
      </p:sp>
      <p:sp>
        <p:nvSpPr>
          <p:cNvPr id="3" name="Espace réservé du contenu 2">
            <a:extLst>
              <a:ext uri="{FF2B5EF4-FFF2-40B4-BE49-F238E27FC236}">
                <a16:creationId xmlns:a16="http://schemas.microsoft.com/office/drawing/2014/main" xmlns="" id="{BA28FA98-F9A9-413E-B4F2-445C0097AD67}"/>
              </a:ext>
            </a:extLst>
          </p:cNvPr>
          <p:cNvSpPr>
            <a:spLocks noGrp="1"/>
          </p:cNvSpPr>
          <p:nvPr>
            <p:ph idx="1"/>
          </p:nvPr>
        </p:nvSpPr>
        <p:spPr/>
        <p:txBody>
          <a:bodyPr>
            <a:normAutofit fontScale="25000" lnSpcReduction="20000"/>
          </a:bodyPr>
          <a:lstStyle/>
          <a:p>
            <a:pPr algn="just"/>
            <a:r>
              <a:rPr lang="fr-FR" sz="6400" b="1" dirty="0"/>
              <a:t>Inapplication des durées conventionnelles de période d’essai plus courtes que les durées légales.</a:t>
            </a:r>
          </a:p>
          <a:p>
            <a:pPr algn="just"/>
            <a:r>
              <a:rPr lang="fr-FR" sz="6400" dirty="0"/>
              <a:t>Aux termes des articles L. 1221-19, L. 1221-21 et L. 1221-22 du code du travail, le contrat à durée indéterminée peut comporter une période d'essai dont la durée maximale est de deux mois pour les employés ; la durée de la période d'essai, renouvellement compris, ne peut dépasser quatre mois pour les employés. </a:t>
            </a:r>
          </a:p>
          <a:p>
            <a:pPr algn="just"/>
            <a:r>
              <a:rPr lang="fr-FR" sz="6400" dirty="0"/>
              <a:t>Les durées d'essai fixées par les articles L. 1221-19 et L. 1221-21 </a:t>
            </a:r>
            <a:r>
              <a:rPr lang="fr-FR" sz="6400" b="1" dirty="0"/>
              <a:t>ont un caractère impératif, à l'exception des durées plus courtes fixées par des accords collectifs conclus après la date de publication de la loi de modernisation du marché du travail n° 2008-596 du 25 juin 2008.</a:t>
            </a:r>
          </a:p>
          <a:p>
            <a:pPr algn="just"/>
            <a:r>
              <a:rPr lang="fr-FR" sz="6400" dirty="0"/>
              <a:t>L'article 2 II de la loi susvisée (régime dit transitoire) prévoit quant à lui que les stipulations des accords de branche conclus avant la publication de cette loi et fixant des durées d'essai plus courtes que celles fixées par l'article L. 1221-19 restent en vigueur jusqu'au 30 juin 2009.</a:t>
            </a:r>
          </a:p>
          <a:p>
            <a:pPr algn="just"/>
            <a:r>
              <a:rPr lang="fr-FR" sz="6400" b="1" dirty="0"/>
              <a:t>Il en résulte qu'à l'issue de cette période transitoire, les durées maximales de la période d'essai prévues aux articles L. 1221-19 et L. 1221-21 du code du travail se sont substituées aux durées plus courtes, renouvellement compris, résultant des conventions collectives de branche conclues antérieurement à l'entrée en vigueur de la loi du 25 juin 2008.</a:t>
            </a:r>
          </a:p>
          <a:p>
            <a:pPr algn="just"/>
            <a:r>
              <a:rPr lang="fr-FR" sz="6400" dirty="0"/>
              <a:t>En conséquence, les durées légales de 2 mois (période d'essai initiale) et de 4 mois (durée maximale de l'essai) prévues par les articles L. 1221-19 et L. 1221-21 du code du travail se sont substituées à compter du 30 juin 2009 aux durées de 1 mois (période d'essai initiale) et de 2 mois (durée maximale de l'essai, renouvellement compris) prévues pour les employés par l'article 13 de la CCN conclu antérieurement à l'entrée en vigueur de la loi du 25 juin 2008.</a:t>
            </a:r>
          </a:p>
          <a:p>
            <a:pPr algn="just"/>
            <a:r>
              <a:rPr lang="fr-FR" sz="6400" dirty="0"/>
              <a:t>Cass. soc. 13 mars 2019, n° 17-22.783</a:t>
            </a:r>
          </a:p>
          <a:p>
            <a:endParaRPr lang="fr-FR" dirty="0"/>
          </a:p>
        </p:txBody>
      </p:sp>
    </p:spTree>
    <p:extLst>
      <p:ext uri="{BB962C8B-B14F-4D97-AF65-F5344CB8AC3E}">
        <p14:creationId xmlns:p14="http://schemas.microsoft.com/office/powerpoint/2010/main" val="236732324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3580</TotalTime>
  <Words>6677</Words>
  <Application>Microsoft Office PowerPoint</Application>
  <PresentationFormat>Personnalisé</PresentationFormat>
  <Paragraphs>427</Paragraphs>
  <Slides>99</Slides>
  <Notes>0</Notes>
  <HiddenSlides>0</HiddenSlides>
  <MMClips>0</MMClips>
  <ScaleCrop>false</ScaleCrop>
  <HeadingPairs>
    <vt:vector size="4" baseType="variant">
      <vt:variant>
        <vt:lpstr>Thème</vt:lpstr>
      </vt:variant>
      <vt:variant>
        <vt:i4>1</vt:i4>
      </vt:variant>
      <vt:variant>
        <vt:lpstr>Titres des diapositives</vt:lpstr>
      </vt:variant>
      <vt:variant>
        <vt:i4>99</vt:i4>
      </vt:variant>
    </vt:vector>
  </HeadingPairs>
  <TitlesOfParts>
    <vt:vector size="100" baseType="lpstr">
      <vt:lpstr>Thème Office</vt:lpstr>
      <vt:lpstr>CONVENTION COLLECTIVE</vt:lpstr>
      <vt:lpstr>PLAN</vt:lpstr>
      <vt:lpstr>Le principe du droit à la négociation collective</vt:lpstr>
      <vt:lpstr>Définition de la convention collective</vt:lpstr>
      <vt:lpstr>Distinction entre convention collective et accord collectif</vt:lpstr>
      <vt:lpstr>Précisions sur cette distinction</vt:lpstr>
      <vt:lpstr>Qu’est ce qu’une branche professionnelle ?</vt:lpstr>
      <vt:lpstr>Présentation PowerPoint</vt:lpstr>
      <vt:lpstr>I) Principes de la formation de la Convention Collective</vt:lpstr>
      <vt:lpstr>A) Conditions de négociation et de conclusion</vt:lpstr>
      <vt:lpstr>1) Conditions relatives aux parties :</vt:lpstr>
      <vt:lpstr>Présentation PowerPoint</vt:lpstr>
      <vt:lpstr>La commission permanente de négociation</vt:lpstr>
      <vt:lpstr>Présentation PowerPoint</vt:lpstr>
      <vt:lpstr>L’absence d’opposition</vt:lpstr>
      <vt:lpstr>2) Le monopole syndical</vt:lpstr>
      <vt:lpstr>3) L’exigence majoritaire pour les organisations concernant les organisation syndicales : </vt:lpstr>
      <vt:lpstr>4) Rappels sur les règles relatives à la représentativité</vt:lpstr>
      <vt:lpstr>Présentation PowerPoint</vt:lpstr>
      <vt:lpstr>Présentation PowerPoint</vt:lpstr>
      <vt:lpstr>Présentation PowerPoint</vt:lpstr>
      <vt:lpstr>Présentation PowerPoint</vt:lpstr>
      <vt:lpstr>5) Les clauses obligatoires</vt:lpstr>
      <vt:lpstr>Précisions sur le champ d’application professionnel</vt:lpstr>
      <vt:lpstr>Présentation PowerPoint</vt:lpstr>
      <vt:lpstr>Présentation PowerPoint</vt:lpstr>
      <vt:lpstr>6) Les conditions de formes : </vt:lpstr>
      <vt:lpstr>B) Les règles relatives à la publicité</vt:lpstr>
      <vt:lpstr>Présentation PowerPoint</vt:lpstr>
      <vt:lpstr>Présentation PowerPoint</vt:lpstr>
      <vt:lpstr>Stipulations conventionnelles : </vt:lpstr>
      <vt:lpstr>Disposition supplétives légales : </vt:lpstr>
      <vt:lpstr>L’avis aux salariés</vt:lpstr>
      <vt:lpstr>Présentation PowerPoint</vt:lpstr>
      <vt:lpstr>II) Champ d'application de la législation  conventionnelle dans le temps</vt:lpstr>
      <vt:lpstr>Présentation PowerPoint</vt:lpstr>
      <vt:lpstr>Effets de la loi nouvelle sur la validité des conventions et accord antérieurs</vt:lpstr>
      <vt:lpstr>Effets de la loi nouvelle sur les situations nées sous l’empire de la loi ancienne</vt:lpstr>
      <vt:lpstr>Présentation PowerPoint</vt:lpstr>
      <vt:lpstr>Effets de la loi nouvelle sur les clauses des conventions et accords antérieurs</vt:lpstr>
      <vt:lpstr>Sécurisation des conventions et accords antérieurs à la loi nouvelle</vt:lpstr>
      <vt:lpstr>III) Les rapports entre la convention collective et le contrat de travail</vt:lpstr>
      <vt:lpstr>1) Rappels relatif à la hiérarchie des normes</vt:lpstr>
      <vt:lpstr>L'articulation entre les accords conclus à différents niveaux a été redéfinie par l’Ordonnance Macron</vt:lpstr>
      <vt:lpstr>Présentation PowerPoint</vt:lpstr>
      <vt:lpstr>Présentation PowerPoint</vt:lpstr>
      <vt:lpstr>2) Définition du principe de faveur</vt:lpstr>
      <vt:lpstr>Présentation PowerPoint</vt:lpstr>
      <vt:lpstr> 3) La portée des mentions inscrites dans le contrat de travail en cas de conclusions de conventions et accords antérieurs </vt:lpstr>
      <vt:lpstr>Présentation PowerPoint</vt:lpstr>
      <vt:lpstr>Présentation PowerPoint</vt:lpstr>
      <vt:lpstr>Présentation PowerPoint</vt:lpstr>
      <vt:lpstr>Présentation PowerPoint</vt:lpstr>
      <vt:lpstr>4) La portée des mentions inscrites dans le contrat de travail en cas de conclusions de conventions et accords postérieurs</vt:lpstr>
      <vt:lpstr>Présentation PowerPoint</vt:lpstr>
      <vt:lpstr>5) Détermination du caractère plus ou moins favorable</vt:lpstr>
      <vt:lpstr>L’exemple de la durée du préavis</vt:lpstr>
      <vt:lpstr>6) Le cas du silence du contrat de travail</vt:lpstr>
      <vt:lpstr>Exemple de la clause de non-concurrence</vt:lpstr>
      <vt:lpstr>Exemple du régime des astreintes</vt:lpstr>
      <vt:lpstr>IV) L’applicabilité de la convention collective dans le contentieux prud’homal</vt:lpstr>
      <vt:lpstr>A) Quelle la convention collective applicable au litige soumis ?</vt:lpstr>
      <vt:lpstr>1) Le champ d’application professionnel</vt:lpstr>
      <vt:lpstr>Présentation PowerPoint</vt:lpstr>
      <vt:lpstr>Présentation PowerPoint</vt:lpstr>
      <vt:lpstr>Critères permettant de déterminer l’activité principale</vt:lpstr>
      <vt:lpstr>Présentation PowerPoint</vt:lpstr>
      <vt:lpstr>Illustrations</vt:lpstr>
      <vt:lpstr>Présentation PowerPoint</vt:lpstr>
      <vt:lpstr>Présentation PowerPoint</vt:lpstr>
      <vt:lpstr>Le cas des entreprises constituées de plusieurs centre d’activités autonomes</vt:lpstr>
      <vt:lpstr>Présentation PowerPoint</vt:lpstr>
      <vt:lpstr>Présentation PowerPoint</vt:lpstr>
      <vt:lpstr>Le cas de groupe de sociétés</vt:lpstr>
      <vt:lpstr>Le cas des concessionnaires et franchisés</vt:lpstr>
      <vt:lpstr>2) Le champ d’application territorial</vt:lpstr>
      <vt:lpstr>B) La convention collective ou l’accord collectif est-il d’application obligatoire pour l’employeur?</vt:lpstr>
      <vt:lpstr>Présentation PowerPoint</vt:lpstr>
      <vt:lpstr>L’adhésion</vt:lpstr>
      <vt:lpstr>L’extension</vt:lpstr>
      <vt:lpstr>Présentation PowerPoint</vt:lpstr>
      <vt:lpstr>Présentation PowerPoint</vt:lpstr>
      <vt:lpstr>Présentation PowerPoint</vt:lpstr>
      <vt:lpstr>C) Quelles sont les conséquences pour le salarié ?</vt:lpstr>
      <vt:lpstr>L’applicabilité des dispositions conventionnelles au salarié</vt:lpstr>
      <vt:lpstr>Présentation PowerPoint</vt:lpstr>
      <vt:lpstr>Une applicabilité conditionnée</vt:lpstr>
      <vt:lpstr>Présentation PowerPoint</vt:lpstr>
      <vt:lpstr>Présentation PowerPoint</vt:lpstr>
      <vt:lpstr>V) Actualité</vt:lpstr>
      <vt:lpstr>Convention collective des services de l’automobile</vt:lpstr>
      <vt:lpstr>Convention collective des banques</vt:lpstr>
      <vt:lpstr>Présentation PowerPoint</vt:lpstr>
      <vt:lpstr>Présentation PowerPoint</vt:lpstr>
      <vt:lpstr>Convention collective des activités de déchets</vt:lpstr>
      <vt:lpstr>Présentation PowerPoint</vt:lpstr>
      <vt:lpstr>Convention collective du personnel navigant technique des exploitant d’hélicoptères</vt:lpstr>
      <vt:lpstr>Convention collective de la métallurgie (Ingénieurs et Cadres)</vt:lpstr>
      <vt:lpstr>Convention collective des HCR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BG</dc:creator>
  <cp:lastModifiedBy>Claude B</cp:lastModifiedBy>
  <cp:revision>329</cp:revision>
  <dcterms:created xsi:type="dcterms:W3CDTF">2018-08-22T07:55:47Z</dcterms:created>
  <dcterms:modified xsi:type="dcterms:W3CDTF">2019-09-17T17:24:52Z</dcterms:modified>
</cp:coreProperties>
</file>