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85" r:id="rId6"/>
    <p:sldId id="275" r:id="rId7"/>
    <p:sldId id="277" r:id="rId8"/>
    <p:sldId id="278" r:id="rId9"/>
    <p:sldId id="279" r:id="rId10"/>
    <p:sldId id="280" r:id="rId11"/>
    <p:sldId id="281" r:id="rId12"/>
    <p:sldId id="283" r:id="rId13"/>
    <p:sldId id="282" r:id="rId14"/>
    <p:sldId id="259" r:id="rId15"/>
    <p:sldId id="260" r:id="rId16"/>
    <p:sldId id="261" r:id="rId17"/>
    <p:sldId id="262" r:id="rId18"/>
    <p:sldId id="263" r:id="rId19"/>
    <p:sldId id="264" r:id="rId20"/>
    <p:sldId id="317" r:id="rId21"/>
    <p:sldId id="318" r:id="rId22"/>
    <p:sldId id="265" r:id="rId23"/>
    <p:sldId id="274" r:id="rId24"/>
    <p:sldId id="284" r:id="rId25"/>
    <p:sldId id="266" r:id="rId26"/>
    <p:sldId id="267" r:id="rId27"/>
    <p:sldId id="268" r:id="rId28"/>
    <p:sldId id="269" r:id="rId29"/>
    <p:sldId id="270" r:id="rId30"/>
    <p:sldId id="271" r:id="rId31"/>
    <p:sldId id="272" r:id="rId32"/>
    <p:sldId id="305" r:id="rId33"/>
    <p:sldId id="306" r:id="rId34"/>
    <p:sldId id="300" r:id="rId35"/>
    <p:sldId id="301" r:id="rId36"/>
    <p:sldId id="303" r:id="rId37"/>
    <p:sldId id="302" r:id="rId38"/>
    <p:sldId id="304" r:id="rId39"/>
    <p:sldId id="273" r:id="rId40"/>
    <p:sldId id="286" r:id="rId41"/>
    <p:sldId id="291" r:id="rId42"/>
    <p:sldId id="293" r:id="rId43"/>
    <p:sldId id="287" r:id="rId44"/>
    <p:sldId id="288" r:id="rId45"/>
    <p:sldId id="289" r:id="rId46"/>
    <p:sldId id="290" r:id="rId47"/>
    <p:sldId id="294" r:id="rId48"/>
    <p:sldId id="295" r:id="rId49"/>
    <p:sldId id="296" r:id="rId50"/>
    <p:sldId id="307" r:id="rId51"/>
    <p:sldId id="308" r:id="rId52"/>
    <p:sldId id="309" r:id="rId53"/>
    <p:sldId id="310" r:id="rId54"/>
    <p:sldId id="311" r:id="rId55"/>
    <p:sldId id="312" r:id="rId56"/>
    <p:sldId id="313" r:id="rId57"/>
    <p:sldId id="314" r:id="rId58"/>
    <p:sldId id="315" r:id="rId59"/>
    <p:sldId id="316" r:id="rId60"/>
    <p:sldId id="319" r:id="rId61"/>
    <p:sldId id="292" r:id="rId62"/>
    <p:sldId id="297" r:id="rId63"/>
    <p:sldId id="298" r:id="rId64"/>
    <p:sldId id="299" r:id="rId65"/>
    <p:sldId id="320" r:id="rId6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11904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384229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81428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97680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2470756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64214D-D03B-4F71-A4A7-182CC36D4465}" type="datetimeFigureOut">
              <a:rPr lang="fr-FR" smtClean="0"/>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1770867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64214D-D03B-4F71-A4A7-182CC36D4465}" type="datetimeFigureOut">
              <a:rPr lang="fr-FR" smtClean="0"/>
              <a:t>16/06/2019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184298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464214D-D03B-4F71-A4A7-182CC36D4465}" type="datetimeFigureOut">
              <a:rPr lang="fr-FR" smtClean="0"/>
              <a:t>16/06/2019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599435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64214D-D03B-4F71-A4A7-182CC36D4465}" type="datetimeFigureOut">
              <a:rPr lang="fr-FR" smtClean="0"/>
              <a:t>16/06/2019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357187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464214D-D03B-4F71-A4A7-182CC36D4465}" type="datetimeFigureOut">
              <a:rPr lang="fr-FR" smtClean="0"/>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2889284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464214D-D03B-4F71-A4A7-182CC36D4465}" type="datetimeFigureOut">
              <a:rPr lang="fr-FR" smtClean="0"/>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9963D4-B404-4A46-A996-7D7E83DEE783}" type="slidenum">
              <a:rPr lang="fr-FR" smtClean="0"/>
              <a:t>‹N°›</a:t>
            </a:fld>
            <a:endParaRPr lang="fr-FR"/>
          </a:p>
        </p:txBody>
      </p:sp>
    </p:spTree>
    <p:extLst>
      <p:ext uri="{BB962C8B-B14F-4D97-AF65-F5344CB8AC3E}">
        <p14:creationId xmlns:p14="http://schemas.microsoft.com/office/powerpoint/2010/main" val="118924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4214D-D03B-4F71-A4A7-182CC36D4465}" type="datetimeFigureOut">
              <a:rPr lang="fr-FR" smtClean="0"/>
              <a:t>16/06/2019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963D4-B404-4A46-A996-7D7E83DEE783}" type="slidenum">
              <a:rPr lang="fr-FR" smtClean="0"/>
              <a:t>‹N°›</a:t>
            </a:fld>
            <a:endParaRPr lang="fr-FR"/>
          </a:p>
        </p:txBody>
      </p:sp>
    </p:spTree>
    <p:extLst>
      <p:ext uri="{BB962C8B-B14F-4D97-AF65-F5344CB8AC3E}">
        <p14:creationId xmlns:p14="http://schemas.microsoft.com/office/powerpoint/2010/main" val="350577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dalloz-actualite.fr/document/soc-9-mai-2019-fs-pb-n-18-1061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capstan.createsend1.com/t/j-l-pvadk-l-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capstan.createsend1.com/t/j-l-pvadk-l-c/"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capstan.createsend1.com/t/j-l-ntjljut-l-d/"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capstan.createsend1.com/t/j-l-plkdytt-l-h/"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capstan.createsend1.com/t/j-l-pvadk-l-k/"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dalloz-actualite.fr/document/soc-22-mai-2019-f-pb-n-17-31517"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actualitesdudroit.fr/browse/public/informations-professionnelles/18348/nouveaux-modes-de-redaction-pour-le-juge-administratif-considerons-que-c-est-la-fin-d-une-epoque"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268760"/>
            <a:ext cx="7772400" cy="1470025"/>
          </a:xfrm>
        </p:spPr>
        <p:txBody>
          <a:bodyPr/>
          <a:lstStyle/>
          <a:p>
            <a:r>
              <a:rPr lang="fr-FR" b="1" dirty="0">
                <a:solidFill>
                  <a:srgbClr val="FF0000"/>
                </a:solidFill>
              </a:rPr>
              <a:t>L’influence de la Jurisprudence </a:t>
            </a:r>
            <a:endParaRPr lang="fr-FR" dirty="0">
              <a:solidFill>
                <a:srgbClr val="FF0000"/>
              </a:solidFill>
            </a:endParaRPr>
          </a:p>
        </p:txBody>
      </p:sp>
      <p:sp>
        <p:nvSpPr>
          <p:cNvPr id="3" name="Sous-titre 2"/>
          <p:cNvSpPr>
            <a:spLocks noGrp="1"/>
          </p:cNvSpPr>
          <p:nvPr>
            <p:ph type="subTitle" idx="1"/>
          </p:nvPr>
        </p:nvSpPr>
        <p:spPr>
          <a:xfrm>
            <a:off x="1403648" y="3501008"/>
            <a:ext cx="6400800" cy="2063080"/>
          </a:xfrm>
        </p:spPr>
        <p:txBody>
          <a:bodyPr>
            <a:normAutofit lnSpcReduction="10000"/>
          </a:bodyPr>
          <a:lstStyle/>
          <a:p>
            <a:r>
              <a:rPr lang="fr-FR" sz="3600" b="1" dirty="0">
                <a:solidFill>
                  <a:schemeClr val="accent1">
                    <a:lumMod val="75000"/>
                  </a:schemeClr>
                </a:solidFill>
              </a:rPr>
              <a:t>Formation Prud’hommes </a:t>
            </a:r>
            <a:endParaRPr lang="fr-FR" sz="3600" b="1" dirty="0" smtClean="0">
              <a:solidFill>
                <a:schemeClr val="accent1">
                  <a:lumMod val="75000"/>
                </a:schemeClr>
              </a:solidFill>
            </a:endParaRPr>
          </a:p>
          <a:p>
            <a:r>
              <a:rPr lang="fr-FR" sz="3600" b="1" dirty="0" smtClean="0">
                <a:solidFill>
                  <a:schemeClr val="accent1">
                    <a:lumMod val="75000"/>
                  </a:schemeClr>
                </a:solidFill>
              </a:rPr>
              <a:t>2ème </a:t>
            </a:r>
            <a:r>
              <a:rPr lang="fr-FR" sz="3600" b="1" dirty="0">
                <a:solidFill>
                  <a:schemeClr val="accent1">
                    <a:lumMod val="75000"/>
                  </a:schemeClr>
                </a:solidFill>
              </a:rPr>
              <a:t>SESSION Mai-Juin 2019 </a:t>
            </a:r>
            <a:endParaRPr lang="fr-FR" sz="3600" b="1" dirty="0" smtClean="0">
              <a:solidFill>
                <a:schemeClr val="accent1">
                  <a:lumMod val="75000"/>
                </a:schemeClr>
              </a:solidFill>
            </a:endParaRPr>
          </a:p>
          <a:p>
            <a:endParaRPr lang="fr-FR" b="1" dirty="0">
              <a:solidFill>
                <a:schemeClr val="accent1">
                  <a:lumMod val="75000"/>
                </a:schemeClr>
              </a:solidFill>
            </a:endParaRPr>
          </a:p>
          <a:p>
            <a:r>
              <a:rPr lang="fr-FR" sz="1000" dirty="0" smtClean="0">
                <a:solidFill>
                  <a:schemeClr val="accent1">
                    <a:lumMod val="75000"/>
                  </a:schemeClr>
                </a:solidFill>
              </a:rPr>
              <a:t>16juin</a:t>
            </a:r>
            <a:endParaRPr lang="fr-FR" sz="1000" dirty="0">
              <a:solidFill>
                <a:schemeClr val="accent1">
                  <a:lumMod val="75000"/>
                </a:schemeClr>
              </a:solidFill>
            </a:endParaRPr>
          </a:p>
        </p:txBody>
      </p:sp>
    </p:spTree>
    <p:extLst>
      <p:ext uri="{BB962C8B-B14F-4D97-AF65-F5344CB8AC3E}">
        <p14:creationId xmlns:p14="http://schemas.microsoft.com/office/powerpoint/2010/main" val="4262338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Aucune </a:t>
            </a:r>
            <a:r>
              <a:rPr lang="fr-FR" dirty="0"/>
              <a:t>règle ne fait obstacle à ce qu' un juge rende un jugement contraire à un principe formulé par la juridiction la plus élevée dans la hiérarchie judiciaire et rien ne permet à priori de penser que la résistance de ce juge ne sera pas finalement reconnue par la Cour de cassation</a:t>
            </a:r>
          </a:p>
        </p:txBody>
      </p:sp>
    </p:spTree>
    <p:extLst>
      <p:ext uri="{BB962C8B-B14F-4D97-AF65-F5344CB8AC3E}">
        <p14:creationId xmlns:p14="http://schemas.microsoft.com/office/powerpoint/2010/main" val="2254823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smtClean="0"/>
              <a:t>Pendant des années la cour d’Appel d’Aix en Provence exigeait une contrepartie financière pour valider une clause de non concurrence et était cassée parla cour de cassation.</a:t>
            </a:r>
          </a:p>
          <a:p>
            <a:r>
              <a:rPr lang="fr-FR" b="1" dirty="0"/>
              <a:t>l'arrêt rendu par la chambre sociale le 10 juillet 2002, imposant une cinquième condition à la validité des clauses de non-concurrence : le paiement d'une indemnité par l'employeur en contrepartie de l'obligation de non-concurrence. Cet arrêt a rendu nulles les clauses de non-concurrence privées de contrepartie pécuniaire </a:t>
            </a:r>
            <a:endParaRPr lang="fr-FR" dirty="0"/>
          </a:p>
        </p:txBody>
      </p:sp>
    </p:spTree>
    <p:extLst>
      <p:ext uri="{BB962C8B-B14F-4D97-AF65-F5344CB8AC3E}">
        <p14:creationId xmlns:p14="http://schemas.microsoft.com/office/powerpoint/2010/main" val="912024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D’aucuns ont reproché la rétroactivité de cette jurisprudence qui  a obligé </a:t>
            </a:r>
            <a:r>
              <a:rPr lang="fr-FR" dirty="0"/>
              <a:t>les employeurs à présenter dans l'urgence des avenants à leurs </a:t>
            </a:r>
            <a:r>
              <a:rPr lang="fr-FR" dirty="0" smtClean="0"/>
              <a:t>salariés.</a:t>
            </a:r>
          </a:p>
          <a:p>
            <a:r>
              <a:rPr lang="fr-FR" b="1" dirty="0" smtClean="0"/>
              <a:t>Il convient de noter que l’exigence d’une contrepartie financière s’appuie sur le DROIT AU TRAVAIL reconnu dans la constitution, texte qui est antérieur.</a:t>
            </a:r>
            <a:endParaRPr lang="fr-FR" dirty="0"/>
          </a:p>
        </p:txBody>
      </p:sp>
    </p:spTree>
    <p:extLst>
      <p:ext uri="{BB962C8B-B14F-4D97-AF65-F5344CB8AC3E}">
        <p14:creationId xmlns:p14="http://schemas.microsoft.com/office/powerpoint/2010/main" val="1322668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Le Code civil fixe la mission du juge</a:t>
            </a:r>
            <a:endParaRPr lang="fr-FR"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a:defRPr/>
            </a:pPr>
            <a:r>
              <a:rPr lang="fr-FR" b="1" dirty="0">
                <a:latin typeface="Comic Sans MS" panose="030F0702030302020204" pitchFamily="66" charset="0"/>
              </a:rPr>
              <a:t>Article 4</a:t>
            </a:r>
            <a:r>
              <a:rPr lang="fr-FR" dirty="0">
                <a:latin typeface="Comic Sans MS" panose="030F0702030302020204" pitchFamily="66" charset="0"/>
              </a:rPr>
              <a:t>   Le juge qui refusera de juger, sous prétexte du silence, de l'obscurité ou de l'insuffisance de la loi, pourra être poursuivi comme coupable de déni de justice.</a:t>
            </a:r>
          </a:p>
          <a:p>
            <a:pPr>
              <a:defRPr/>
            </a:pPr>
            <a:endParaRPr lang="fr-FR" dirty="0">
              <a:latin typeface="Comic Sans MS" panose="030F0702030302020204" pitchFamily="66" charset="0"/>
            </a:endParaRPr>
          </a:p>
          <a:p>
            <a:pPr>
              <a:defRPr/>
            </a:pPr>
            <a:r>
              <a:rPr lang="fr-FR" b="1" dirty="0">
                <a:latin typeface="Comic Sans MS" panose="030F0702030302020204" pitchFamily="66" charset="0"/>
              </a:rPr>
              <a:t>Article 5 </a:t>
            </a:r>
            <a:r>
              <a:rPr lang="fr-FR" dirty="0">
                <a:latin typeface="Comic Sans MS" panose="030F0702030302020204" pitchFamily="66" charset="0"/>
              </a:rPr>
              <a:t>  Il est défendu aux juges de prononcer par voie de disposition générale et réglementaire sur les causes qui leur sont soumises.</a:t>
            </a:r>
          </a:p>
          <a:p>
            <a:endParaRPr lang="fr-FR" dirty="0"/>
          </a:p>
        </p:txBody>
      </p:sp>
    </p:spTree>
    <p:extLst>
      <p:ext uri="{BB962C8B-B14F-4D97-AF65-F5344CB8AC3E}">
        <p14:creationId xmlns:p14="http://schemas.microsoft.com/office/powerpoint/2010/main" val="4153269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0" u="none" strike="noStrike" baseline="0" dirty="0" smtClean="0">
                <a:solidFill>
                  <a:srgbClr val="C00000"/>
                </a:solidFill>
              </a:rPr>
              <a:t>Interpr</a:t>
            </a:r>
            <a:r>
              <a:rPr lang="fr-FR" b="1" dirty="0" smtClean="0">
                <a:solidFill>
                  <a:srgbClr val="C00000"/>
                </a:solidFill>
              </a:rPr>
              <a:t>étation par les juges dans la décision juridictionnelle</a:t>
            </a:r>
            <a:r>
              <a:rPr lang="fr-FR" dirty="0" smtClean="0"/>
              <a:t>. </a:t>
            </a:r>
            <a:endParaRPr lang="fr-FR" dirty="0"/>
          </a:p>
        </p:txBody>
      </p:sp>
      <p:sp>
        <p:nvSpPr>
          <p:cNvPr id="3" name="Espace réservé du contenu 2"/>
          <p:cNvSpPr>
            <a:spLocks noGrp="1"/>
          </p:cNvSpPr>
          <p:nvPr>
            <p:ph idx="1"/>
          </p:nvPr>
        </p:nvSpPr>
        <p:spPr>
          <a:xfrm>
            <a:off x="457200" y="1916832"/>
            <a:ext cx="8229600" cy="4209331"/>
          </a:xfrm>
        </p:spPr>
        <p:txBody>
          <a:bodyPr>
            <a:normAutofit/>
          </a:bodyPr>
          <a:lstStyle/>
          <a:p>
            <a:r>
              <a:rPr lang="fr-FR" sz="2800" b="0" i="0" u="none" strike="noStrike" baseline="0" dirty="0" smtClean="0"/>
              <a:t>- </a:t>
            </a:r>
            <a:r>
              <a:rPr lang="fr-FR" sz="2800" b="1" dirty="0"/>
              <a:t>Dans la majorité des cas, c'est le juge qui interprète les textes législatifs et réglementaires. L'interprétation des normes est la mission essentielle des juges. Elle est l'essence même du pouvoir juridictionnel et forme la </a:t>
            </a:r>
            <a:r>
              <a:rPr lang="fr-FR" sz="2800" b="1" dirty="0" smtClean="0"/>
              <a:t>jurisprudence</a:t>
            </a:r>
          </a:p>
          <a:p>
            <a:r>
              <a:rPr lang="fr-FR" sz="2800" dirty="0" smtClean="0"/>
              <a:t>Il </a:t>
            </a:r>
            <a:r>
              <a:rPr lang="fr-FR" sz="2800" dirty="0"/>
              <a:t>ne revient pas aux citoyens eux-mêmes d'interpréter la loi et les règlements ; ils sont seulement tenus de les appliquer à la lettre</a:t>
            </a:r>
          </a:p>
        </p:txBody>
      </p:sp>
    </p:spTree>
    <p:extLst>
      <p:ext uri="{BB962C8B-B14F-4D97-AF65-F5344CB8AC3E}">
        <p14:creationId xmlns:p14="http://schemas.microsoft.com/office/powerpoint/2010/main" val="278083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0" u="none" strike="noStrike" baseline="0" dirty="0" smtClean="0">
                <a:solidFill>
                  <a:srgbClr val="C00000"/>
                </a:solidFill>
              </a:rPr>
              <a:t>Obligation de juger m</a:t>
            </a:r>
            <a:r>
              <a:rPr lang="fr-FR" b="1" dirty="0" smtClean="0">
                <a:solidFill>
                  <a:srgbClr val="C00000"/>
                </a:solidFill>
              </a:rPr>
              <a:t>ême en cas d'obscurité de la loi</a:t>
            </a:r>
            <a:endParaRPr lang="fr-FR" b="1" dirty="0">
              <a:solidFill>
                <a:srgbClr val="C00000"/>
              </a:solidFill>
            </a:endParaRPr>
          </a:p>
        </p:txBody>
      </p:sp>
      <p:sp>
        <p:nvSpPr>
          <p:cNvPr id="3" name="Espace réservé du contenu 2"/>
          <p:cNvSpPr>
            <a:spLocks noGrp="1"/>
          </p:cNvSpPr>
          <p:nvPr>
            <p:ph idx="1"/>
          </p:nvPr>
        </p:nvSpPr>
        <p:spPr/>
        <p:txBody>
          <a:bodyPr/>
          <a:lstStyle/>
          <a:p>
            <a:r>
              <a:rPr lang="fr-FR" b="0" i="0" u="none" strike="noStrike" baseline="0" dirty="0" smtClean="0"/>
              <a:t>Interdiction du d</a:t>
            </a:r>
            <a:r>
              <a:rPr lang="fr-FR" dirty="0"/>
              <a:t>éni de justice. - </a:t>
            </a:r>
            <a:r>
              <a:rPr lang="fr-FR" b="1" dirty="0"/>
              <a:t>Le pouvoir des juges d'interpréter les règles de droit est reconnu et conféré indirectement par l'article 4 du code civil qui énonce que « le juge qui refusera de juger, sous prétexte du silence, de l'obscurité ou de l'insuffisance de la loi, pourra être poursuivi comme coupable de déni de justice ». L'article 4 du code civil est au juge un brevet de liberté et de pouvoir.</a:t>
            </a:r>
            <a:endParaRPr lang="fr-FR" dirty="0"/>
          </a:p>
        </p:txBody>
      </p:sp>
    </p:spTree>
    <p:extLst>
      <p:ext uri="{BB962C8B-B14F-4D97-AF65-F5344CB8AC3E}">
        <p14:creationId xmlns:p14="http://schemas.microsoft.com/office/powerpoint/2010/main" val="333337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i="0" u="none" strike="noStrike" baseline="0" dirty="0" smtClean="0">
                <a:solidFill>
                  <a:srgbClr val="C00000"/>
                </a:solidFill>
              </a:rPr>
              <a:t>Un texte clair et pr</a:t>
            </a:r>
            <a:r>
              <a:rPr lang="fr-FR" b="1" dirty="0">
                <a:solidFill>
                  <a:srgbClr val="C00000"/>
                </a:solidFill>
              </a:rPr>
              <a:t>écis, qui ne nécessite donc aucune interprétation, doit être appliqué purement et simplement</a:t>
            </a:r>
            <a:r>
              <a:rPr lang="fr-FR" b="1" dirty="0"/>
              <a:t>. </a:t>
            </a:r>
            <a:r>
              <a:rPr lang="fr-FR" dirty="0"/>
              <a:t>Il ressort de la jurisprudence que toute recherche de la volonté du législateur par voie d'interprétation est interdite au juge lorsque le sens de la loi tel qu'il résulte de la rédaction, n'est ni obscur ni ambigu, et doit par conséquent être tenu pour certain </a:t>
            </a:r>
          </a:p>
        </p:txBody>
      </p:sp>
    </p:spTree>
    <p:extLst>
      <p:ext uri="{BB962C8B-B14F-4D97-AF65-F5344CB8AC3E}">
        <p14:creationId xmlns:p14="http://schemas.microsoft.com/office/powerpoint/2010/main" val="2869640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0" u="none" strike="noStrike" baseline="0" dirty="0" smtClean="0">
                <a:solidFill>
                  <a:srgbClr val="C00000"/>
                </a:solidFill>
              </a:rPr>
              <a:t>Causes de l'interpr</a:t>
            </a:r>
            <a:r>
              <a:rPr lang="fr-FR" b="1" dirty="0" smtClean="0">
                <a:solidFill>
                  <a:srgbClr val="C00000"/>
                </a:solidFill>
              </a:rPr>
              <a:t>étation</a:t>
            </a:r>
            <a:r>
              <a:rPr lang="fr-FR" dirty="0" smtClean="0"/>
              <a:t/>
            </a:r>
            <a:br>
              <a:rPr lang="fr-FR" dirty="0" smtClean="0"/>
            </a:br>
            <a:r>
              <a:rPr lang="fr-FR" b="0" i="0" u="none" strike="noStrike" baseline="0" dirty="0" smtClean="0">
                <a:solidFill>
                  <a:srgbClr val="C00000"/>
                </a:solidFill>
              </a:rPr>
              <a:t>Diversit</a:t>
            </a:r>
            <a:r>
              <a:rPr lang="fr-FR" dirty="0" smtClean="0">
                <a:solidFill>
                  <a:srgbClr val="C00000"/>
                </a:solidFill>
              </a:rPr>
              <a:t>é des causes</a:t>
            </a:r>
            <a:endParaRPr lang="fr-FR" dirty="0">
              <a:solidFill>
                <a:srgbClr val="C00000"/>
              </a:solidFill>
            </a:endParaRPr>
          </a:p>
        </p:txBody>
      </p:sp>
      <p:sp>
        <p:nvSpPr>
          <p:cNvPr id="3" name="Espace réservé du contenu 2"/>
          <p:cNvSpPr>
            <a:spLocks noGrp="1"/>
          </p:cNvSpPr>
          <p:nvPr>
            <p:ph idx="1"/>
          </p:nvPr>
        </p:nvSpPr>
        <p:spPr/>
        <p:txBody>
          <a:bodyPr>
            <a:normAutofit/>
          </a:bodyPr>
          <a:lstStyle/>
          <a:p>
            <a:r>
              <a:rPr lang="fr-FR" b="1" dirty="0" smtClean="0"/>
              <a:t>La </a:t>
            </a:r>
            <a:r>
              <a:rPr lang="fr-FR" b="1" dirty="0"/>
              <a:t>nécessité d'interpréter peut avoir plusieurs causes : des causes intrinsèques qui concernent la rédaction défaillante du texte pris isolément </a:t>
            </a:r>
          </a:p>
          <a:p>
            <a:r>
              <a:rPr lang="fr-FR" b="1" dirty="0" smtClean="0"/>
              <a:t>des </a:t>
            </a:r>
            <a:r>
              <a:rPr lang="fr-FR" b="1" dirty="0"/>
              <a:t>causes extrinsèques liées à la nécessaire interprétation contextualisée de tous les textes et aux évolutions de la société que les auteurs de la norme n'avaient pu envisager </a:t>
            </a:r>
            <a:endParaRPr lang="fr-FR" dirty="0"/>
          </a:p>
        </p:txBody>
      </p:sp>
    </p:spTree>
    <p:extLst>
      <p:ext uri="{BB962C8B-B14F-4D97-AF65-F5344CB8AC3E}">
        <p14:creationId xmlns:p14="http://schemas.microsoft.com/office/powerpoint/2010/main" val="2068098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fontAlgn="base"/>
            <a:r>
              <a:rPr lang="fr-FR" dirty="0"/>
              <a:t>La cour joue un important </a:t>
            </a:r>
            <a:r>
              <a:rPr lang="fr-FR" b="1" dirty="0"/>
              <a:t>rôle d’Interprétation</a:t>
            </a:r>
            <a:r>
              <a:rPr lang="fr-FR" dirty="0"/>
              <a:t> en apportant des précisions sur les textes</a:t>
            </a:r>
          </a:p>
          <a:p>
            <a:pPr fontAlgn="base"/>
            <a:r>
              <a:rPr lang="fr-FR" dirty="0"/>
              <a:t>A précisé que la notion de requalification du CDD en CDI en cas de  non respect du formalisme du CDD : c’est une présomption irréfragable pour l’employeur et simple pour le salarié.</a:t>
            </a:r>
          </a:p>
          <a:p>
            <a:endParaRPr lang="fr-FR" dirty="0"/>
          </a:p>
        </p:txBody>
      </p:sp>
    </p:spTree>
    <p:extLst>
      <p:ext uri="{BB962C8B-B14F-4D97-AF65-F5344CB8AC3E}">
        <p14:creationId xmlns:p14="http://schemas.microsoft.com/office/powerpoint/2010/main" val="4101256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fontAlgn="base"/>
            <a:r>
              <a:rPr lang="fr-FR" dirty="0" smtClean="0"/>
              <a:t>La </a:t>
            </a:r>
            <a:r>
              <a:rPr lang="fr-FR" dirty="0"/>
              <a:t>Cour de cassation, gardienne de la conformité immédiate de la loi aux normes </a:t>
            </a:r>
            <a:r>
              <a:rPr lang="fr-FR" dirty="0" err="1"/>
              <a:t>supralégislatives</a:t>
            </a:r>
            <a:endParaRPr lang="fr-FR" dirty="0"/>
          </a:p>
          <a:p>
            <a:pPr lvl="0" fontAlgn="base"/>
            <a:r>
              <a:rPr lang="fr-FR" dirty="0"/>
              <a:t>La cour a aussi une </a:t>
            </a:r>
            <a:r>
              <a:rPr lang="fr-FR" b="1" dirty="0"/>
              <a:t>interprétation créatrice</a:t>
            </a:r>
            <a:r>
              <a:rPr lang="fr-FR" dirty="0"/>
              <a:t> ; </a:t>
            </a:r>
          </a:p>
          <a:p>
            <a:pPr fontAlgn="base"/>
            <a:endParaRPr lang="fr-FR" dirty="0"/>
          </a:p>
        </p:txBody>
      </p:sp>
    </p:spTree>
    <p:extLst>
      <p:ext uri="{BB962C8B-B14F-4D97-AF65-F5344CB8AC3E}">
        <p14:creationId xmlns:p14="http://schemas.microsoft.com/office/powerpoint/2010/main" val="2716656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On applique actuellement le terme de "jurisprudence" à l'ensemble des arrêts et des jugements qu'ont rendu les Cours et les Tribunaux pour la solution d'une situation juridique donnée. </a:t>
            </a:r>
          </a:p>
        </p:txBody>
      </p:sp>
    </p:spTree>
    <p:extLst>
      <p:ext uri="{BB962C8B-B14F-4D97-AF65-F5344CB8AC3E}">
        <p14:creationId xmlns:p14="http://schemas.microsoft.com/office/powerpoint/2010/main" val="168907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La Cour de cassation, gardienne de la conformité immédiate de la loi aux normes </a:t>
            </a:r>
            <a:r>
              <a:rPr lang="fr-FR" sz="2800" dirty="0" err="1" smtClean="0">
                <a:solidFill>
                  <a:srgbClr val="C00000"/>
                </a:solidFill>
              </a:rPr>
              <a:t>supralégislatives</a:t>
            </a:r>
            <a:endParaRPr lang="fr-FR" sz="2800"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r>
              <a:rPr lang="fr-FR" dirty="0"/>
              <a:t>La Cour de cassation est devenue un acteur direct de la non-conformité d’une loi aux normes </a:t>
            </a:r>
            <a:r>
              <a:rPr lang="fr-FR" dirty="0" err="1"/>
              <a:t>supralégislatives</a:t>
            </a:r>
            <a:r>
              <a:rPr lang="fr-FR" dirty="0"/>
              <a:t>. Elle anticipe ainsi sur des évolutions attendues de la loi ou d’une autre institution. Sans attendre celles-ci, elle réagit à l’évolution de l’environnement juridique et intègre les exigences nouvelles résultant de textes </a:t>
            </a:r>
            <a:r>
              <a:rPr lang="fr-FR" dirty="0" err="1"/>
              <a:t>supralégislatifs</a:t>
            </a:r>
            <a:r>
              <a:rPr lang="fr-FR" dirty="0"/>
              <a:t> dont l’application s’impose. La Cour de cassation a ainsi les moyens d’être réactive face aux évolutions du droit positif et au développement des droits fondamentaux.</a:t>
            </a:r>
          </a:p>
          <a:p>
            <a:r>
              <a:rPr lang="fr-FR" dirty="0"/>
              <a:t>En premier lieu, la Cour de cassation a promu la mise en œuvre immédiate du contrôle de </a:t>
            </a:r>
            <a:r>
              <a:rPr lang="fr-FR" dirty="0" err="1"/>
              <a:t>conventionnalité</a:t>
            </a:r>
            <a:r>
              <a:rPr lang="fr-FR" dirty="0"/>
              <a:t> par les juges </a:t>
            </a:r>
          </a:p>
          <a:p>
            <a:pPr marL="0" indent="0">
              <a:buNone/>
            </a:pPr>
            <a:endParaRPr lang="fr-FR" dirty="0"/>
          </a:p>
        </p:txBody>
      </p:sp>
    </p:spTree>
    <p:extLst>
      <p:ext uri="{BB962C8B-B14F-4D97-AF65-F5344CB8AC3E}">
        <p14:creationId xmlns:p14="http://schemas.microsoft.com/office/powerpoint/2010/main" val="1522862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C00000"/>
                </a:solidFill>
              </a:rPr>
              <a:t>mise en œuvre immédiate du contrôle de </a:t>
            </a:r>
            <a:r>
              <a:rPr lang="fr-FR" sz="3600" b="1" dirty="0" err="1" smtClean="0">
                <a:solidFill>
                  <a:srgbClr val="C00000"/>
                </a:solidFill>
              </a:rPr>
              <a:t>conventionnalité</a:t>
            </a:r>
            <a:endParaRPr lang="fr-FR" sz="3600" b="1"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r>
              <a:rPr lang="fr-FR" dirty="0"/>
              <a:t>La Cour de cassation, bien avant que la loi ne soit modifiée pour être rendue conforme aux conventions internationales, se fait le censeur immédiat des normes non conformes à ces conventions.</a:t>
            </a:r>
          </a:p>
          <a:p>
            <a:r>
              <a:rPr lang="fr-FR" dirty="0"/>
              <a:t>Il est à peine besoin de rappeler qu’après le refus du Conseil constitutionnel d’exercer un contrôle de </a:t>
            </a:r>
            <a:r>
              <a:rPr lang="fr-FR" dirty="0" err="1"/>
              <a:t>conventionnalité</a:t>
            </a:r>
            <a:r>
              <a:rPr lang="fr-FR" dirty="0"/>
              <a:t> de la loi (Cons. </a:t>
            </a:r>
            <a:r>
              <a:rPr lang="fr-FR" dirty="0" err="1"/>
              <a:t>const</a:t>
            </a:r>
            <a:r>
              <a:rPr lang="fr-FR" dirty="0"/>
              <a:t>., 15 janvier 1975, décision n</a:t>
            </a:r>
            <a:r>
              <a:rPr lang="fr-FR" baseline="30000" dirty="0"/>
              <a:t>o</a:t>
            </a:r>
            <a:r>
              <a:rPr lang="fr-FR" dirty="0"/>
              <a:t> 74-54 DC, Loi relative à l’interruption volontaire de grossesse), la Cour de cassation (Ch. mixte, 24 mai 1975, pourvoi n</a:t>
            </a:r>
            <a:r>
              <a:rPr lang="fr-FR" baseline="30000" dirty="0"/>
              <a:t>o</a:t>
            </a:r>
            <a:r>
              <a:rPr lang="fr-FR" dirty="0"/>
              <a:t> 73-13.556, </a:t>
            </a:r>
            <a:r>
              <a:rPr lang="fr-FR" i="1" dirty="0"/>
              <a:t>Bull</a:t>
            </a:r>
            <a:r>
              <a:rPr lang="fr-FR" dirty="0"/>
              <a:t>. 1975, Ch. mixte, n</a:t>
            </a:r>
            <a:r>
              <a:rPr lang="fr-FR" baseline="30000" dirty="0"/>
              <a:t>o</a:t>
            </a:r>
            <a:r>
              <a:rPr lang="fr-FR" dirty="0"/>
              <a:t> 4), suivie quelques années plus tard par le Conseil d’État (CE, 20 octobre 1989, </a:t>
            </a:r>
            <a:r>
              <a:rPr lang="fr-FR" dirty="0" err="1"/>
              <a:t>Nicolo</a:t>
            </a:r>
            <a:r>
              <a:rPr lang="fr-FR" dirty="0"/>
              <a:t>, n</a:t>
            </a:r>
            <a:r>
              <a:rPr lang="fr-FR" baseline="30000" dirty="0"/>
              <a:t>o</a:t>
            </a:r>
            <a:r>
              <a:rPr lang="fr-FR" dirty="0"/>
              <a:t> 108243, publié au </a:t>
            </a:r>
            <a:r>
              <a:rPr lang="fr-FR" i="1" dirty="0"/>
              <a:t>Recueil</a:t>
            </a:r>
            <a:r>
              <a:rPr lang="fr-FR" dirty="0"/>
              <a:t> </a:t>
            </a:r>
            <a:r>
              <a:rPr lang="fr-FR" i="1" dirty="0"/>
              <a:t>Lebon</a:t>
            </a:r>
            <a:r>
              <a:rPr lang="fr-FR" dirty="0"/>
              <a:t>) s’est, par le célèbre arrêt </a:t>
            </a:r>
            <a:r>
              <a:rPr lang="fr-FR" i="1" dirty="0"/>
              <a:t>Cafés Jacques </a:t>
            </a:r>
            <a:r>
              <a:rPr lang="fr-FR" i="1" dirty="0" err="1"/>
              <a:t>Vabre</a:t>
            </a:r>
            <a:r>
              <a:rPr lang="fr-FR" dirty="0"/>
              <a:t>, reconnu le pouvoir d’apprécier la conformité d’une loi à un engagement international ou communautaire.</a:t>
            </a:r>
          </a:p>
          <a:p>
            <a:r>
              <a:rPr lang="fr-FR" dirty="0"/>
              <a:t>En ce domaine, elle n’a pas hésité à écarter des normes non conformes à des conventions internationales, avant même que la loi ne soit modifiée afin d’être mise en adéquation avec ces traités.</a:t>
            </a:r>
          </a:p>
          <a:p>
            <a:endParaRPr lang="fr-FR" dirty="0"/>
          </a:p>
        </p:txBody>
      </p:sp>
    </p:spTree>
    <p:extLst>
      <p:ext uri="{BB962C8B-B14F-4D97-AF65-F5344CB8AC3E}">
        <p14:creationId xmlns:p14="http://schemas.microsoft.com/office/powerpoint/2010/main" val="2724416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Les constructions jurisprudentielles</a:t>
            </a:r>
            <a:endParaRPr lang="fr-FR" b="1" dirty="0">
              <a:solidFill>
                <a:srgbClr val="C00000"/>
              </a:solidFill>
            </a:endParaRPr>
          </a:p>
        </p:txBody>
      </p:sp>
      <p:sp>
        <p:nvSpPr>
          <p:cNvPr id="3" name="Espace réservé du contenu 2"/>
          <p:cNvSpPr>
            <a:spLocks noGrp="1"/>
          </p:cNvSpPr>
          <p:nvPr>
            <p:ph idx="1"/>
          </p:nvPr>
        </p:nvSpPr>
        <p:spPr/>
        <p:txBody>
          <a:bodyPr/>
          <a:lstStyle/>
          <a:p>
            <a:r>
              <a:rPr lang="fr-FR" dirty="0" smtClean="0"/>
              <a:t>- la définition du contrat de travail</a:t>
            </a:r>
          </a:p>
          <a:p>
            <a:r>
              <a:rPr lang="fr-FR" dirty="0" smtClean="0"/>
              <a:t>- l’astreinte</a:t>
            </a:r>
          </a:p>
          <a:p>
            <a:r>
              <a:rPr lang="fr-FR" dirty="0" smtClean="0"/>
              <a:t>- la prise d’acte de la rupture</a:t>
            </a:r>
          </a:p>
          <a:p>
            <a:r>
              <a:rPr lang="fr-FR" dirty="0" smtClean="0"/>
              <a:t>- la définition de la faute grave</a:t>
            </a:r>
          </a:p>
          <a:p>
            <a:r>
              <a:rPr lang="fr-FR" dirty="0" smtClean="0"/>
              <a:t>- les motifs de résiliation judiciaire et de prise d’acte</a:t>
            </a:r>
          </a:p>
          <a:p>
            <a:r>
              <a:rPr lang="fr-FR" dirty="0" smtClean="0"/>
              <a:t>le Principe « à travail égal, salaire égal » puis l’égalité de traitement</a:t>
            </a:r>
          </a:p>
          <a:p>
            <a:endParaRPr lang="fr-FR" dirty="0" smtClean="0"/>
          </a:p>
          <a:p>
            <a:endParaRPr lang="fr-FR" dirty="0"/>
          </a:p>
        </p:txBody>
      </p:sp>
    </p:spTree>
    <p:extLst>
      <p:ext uri="{BB962C8B-B14F-4D97-AF65-F5344CB8AC3E}">
        <p14:creationId xmlns:p14="http://schemas.microsoft.com/office/powerpoint/2010/main" val="3495881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 les conditions de validité de la clause de non concurrence</a:t>
            </a:r>
          </a:p>
          <a:p>
            <a:pPr marL="0" indent="0">
              <a:buNone/>
            </a:pPr>
            <a:endParaRPr lang="fr-FR" dirty="0"/>
          </a:p>
        </p:txBody>
      </p:sp>
    </p:spTree>
    <p:extLst>
      <p:ext uri="{BB962C8B-B14F-4D97-AF65-F5344CB8AC3E}">
        <p14:creationId xmlns:p14="http://schemas.microsoft.com/office/powerpoint/2010/main" val="837702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Ni le code du travail, ni le code civil ne donnent de définition du contrat de </a:t>
            </a:r>
            <a:r>
              <a:rPr lang="fr-FR" sz="2800" b="1" dirty="0" smtClean="0">
                <a:solidFill>
                  <a:srgbClr val="C00000"/>
                </a:solidFill>
              </a:rPr>
              <a:t>travail</a:t>
            </a:r>
            <a:endParaRPr lang="fr-FR" sz="2800" dirty="0">
              <a:solidFill>
                <a:srgbClr val="C00000"/>
              </a:solidFill>
            </a:endParaRPr>
          </a:p>
        </p:txBody>
      </p:sp>
      <p:sp>
        <p:nvSpPr>
          <p:cNvPr id="3" name="Espace réservé du contenu 2"/>
          <p:cNvSpPr>
            <a:spLocks noGrp="1"/>
          </p:cNvSpPr>
          <p:nvPr>
            <p:ph idx="1"/>
          </p:nvPr>
        </p:nvSpPr>
        <p:spPr/>
        <p:txBody>
          <a:bodyPr>
            <a:normAutofit/>
          </a:bodyPr>
          <a:lstStyle/>
          <a:p>
            <a:r>
              <a:rPr lang="fr-FR" dirty="0" smtClean="0"/>
              <a:t>Le </a:t>
            </a:r>
            <a:r>
              <a:rPr lang="fr-FR" dirty="0"/>
              <a:t>Code du travail ne définit pas le contrat de travail mais, depuis un arrêt de la Cour de cassation du 22 juillet 1954 (Bull. civ. IV, n</a:t>
            </a:r>
            <a:r>
              <a:rPr lang="fr-FR" baseline="30000" dirty="0"/>
              <a:t>o</a:t>
            </a:r>
            <a:r>
              <a:rPr lang="fr-FR" dirty="0"/>
              <a:t> 576), il est admis que « </a:t>
            </a:r>
            <a:r>
              <a:rPr lang="fr-FR" b="1" i="1" dirty="0">
                <a:solidFill>
                  <a:srgbClr val="FF0000"/>
                </a:solidFill>
              </a:rPr>
              <a:t>le contrat de travail est une convention par laquelle une personne s'engage à travailler pour le compte d'une autre et sous sa subordination moyennant une </a:t>
            </a:r>
            <a:r>
              <a:rPr lang="fr-FR" b="1" i="1" dirty="0" smtClean="0">
                <a:solidFill>
                  <a:srgbClr val="FF0000"/>
                </a:solidFill>
              </a:rPr>
              <a:t>rémunération »</a:t>
            </a:r>
            <a:endParaRPr lang="fr-FR" b="1" i="1" dirty="0">
              <a:solidFill>
                <a:srgbClr val="FF0000"/>
              </a:solidFill>
            </a:endParaRPr>
          </a:p>
          <a:p>
            <a:endParaRPr lang="fr-FR" dirty="0"/>
          </a:p>
        </p:txBody>
      </p:sp>
    </p:spTree>
    <p:extLst>
      <p:ext uri="{BB962C8B-B14F-4D97-AF65-F5344CB8AC3E}">
        <p14:creationId xmlns:p14="http://schemas.microsoft.com/office/powerpoint/2010/main" val="2804793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Sur le contrat de travail</a:t>
            </a:r>
            <a:endParaRPr lang="fr-FR" dirty="0"/>
          </a:p>
        </p:txBody>
      </p:sp>
      <p:sp>
        <p:nvSpPr>
          <p:cNvPr id="3" name="Espace réservé du contenu 2"/>
          <p:cNvSpPr>
            <a:spLocks noGrp="1"/>
          </p:cNvSpPr>
          <p:nvPr>
            <p:ph idx="1"/>
          </p:nvPr>
        </p:nvSpPr>
        <p:spPr/>
        <p:txBody>
          <a:bodyPr>
            <a:normAutofit fontScale="55000" lnSpcReduction="20000"/>
          </a:bodyPr>
          <a:lstStyle/>
          <a:p>
            <a:r>
              <a:rPr lang="fr-FR" altLang="fr-FR" b="1" i="1" dirty="0" err="1" smtClean="0">
                <a:solidFill>
                  <a:srgbClr val="FF0000"/>
                </a:solidFill>
                <a:latin typeface="Comic Sans MS" pitchFamily="66" charset="0"/>
              </a:rPr>
              <a:t>Cass</a:t>
            </a:r>
            <a:r>
              <a:rPr lang="fr-FR" altLang="fr-FR" b="1" i="1" dirty="0" smtClean="0">
                <a:solidFill>
                  <a:srgbClr val="FF0000"/>
                </a:solidFill>
                <a:latin typeface="Comic Sans MS" pitchFamily="66" charset="0"/>
              </a:rPr>
              <a:t>. soc., 28 novembre 2018, nº 17-20.079 FP-PBRI</a:t>
            </a:r>
            <a:endParaRPr lang="fr-FR" altLang="fr-FR" dirty="0" smtClean="0">
              <a:solidFill>
                <a:srgbClr val="FF0000"/>
              </a:solidFill>
              <a:latin typeface="Comic Sans MS" pitchFamily="66" charset="0"/>
            </a:endParaRPr>
          </a:p>
          <a:p>
            <a:r>
              <a:rPr lang="fr-FR" altLang="fr-FR" dirty="0" smtClean="0">
                <a:latin typeface="Comic Sans MS" pitchFamily="66" charset="0"/>
              </a:rPr>
              <a:t>Attendu 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subordonné ; </a:t>
            </a: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qui n’a pas tiré les conséquences légales de ses constatations dont il résultait l’existence d’un pouvoir de direction et de contrôle de l’exécution de la prestation caractérisant un lien de subordination, a violé le texte susvisé ;</a:t>
            </a:r>
          </a:p>
          <a:p>
            <a:endParaRPr lang="fr-FR" dirty="0"/>
          </a:p>
        </p:txBody>
      </p:sp>
    </p:spTree>
    <p:extLst>
      <p:ext uri="{BB962C8B-B14F-4D97-AF65-F5344CB8AC3E}">
        <p14:creationId xmlns:p14="http://schemas.microsoft.com/office/powerpoint/2010/main" val="1354416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p:txBody>
          <a:bodyPr>
            <a:normAutofit fontScale="47500" lnSpcReduction="20000"/>
          </a:bodyPr>
          <a:lstStyle/>
          <a:p>
            <a:r>
              <a:rPr lang="fr-FR" altLang="fr-FR" sz="4400" b="1" i="1" dirty="0" smtClean="0">
                <a:solidFill>
                  <a:srgbClr val="FF0000"/>
                </a:solidFill>
                <a:latin typeface="Comic Sans MS" pitchFamily="66" charset="0"/>
              </a:rPr>
              <a:t>CA Paris, pôle 6, ch.2, 10 janvier 2019, n°18/08357</a:t>
            </a:r>
          </a:p>
          <a:p>
            <a:endParaRPr lang="fr-FR" altLang="fr-FR" b="1" i="1" dirty="0" smtClean="0"/>
          </a:p>
          <a:p>
            <a:r>
              <a:rPr lang="fr-FR" altLang="fr-FR" b="1" i="1" dirty="0" smtClean="0"/>
              <a:t>N</a:t>
            </a:r>
            <a:r>
              <a:rPr lang="fr-FR" altLang="fr-FR" dirty="0" smtClean="0"/>
              <a:t>ouvel épisode après l’arrêt </a:t>
            </a:r>
            <a:r>
              <a:rPr lang="fr-FR" altLang="fr-FR" dirty="0" err="1" smtClean="0"/>
              <a:t>Take</a:t>
            </a:r>
            <a:r>
              <a:rPr lang="fr-FR" altLang="fr-FR" dirty="0" smtClean="0"/>
              <a:t> </a:t>
            </a:r>
            <a:r>
              <a:rPr lang="fr-FR" altLang="fr-FR" dirty="0" err="1" smtClean="0"/>
              <a:t>Eat</a:t>
            </a:r>
            <a:r>
              <a:rPr lang="fr-FR" altLang="fr-FR" dirty="0" smtClean="0"/>
              <a:t> East,, la Cour d’appel de Paris vient de donner gain de cause à un chauffeur VTC qui revendiquait l’existence d’un contrat de travail le liant à la plateforme </a:t>
            </a:r>
            <a:r>
              <a:rPr lang="fr-FR" altLang="fr-FR" dirty="0" err="1" smtClean="0"/>
              <a:t>Uber</a:t>
            </a:r>
            <a:endParaRPr lang="fr-FR" altLang="fr-FR" dirty="0" smtClean="0"/>
          </a:p>
          <a:p>
            <a:r>
              <a:rPr lang="fr-FR" altLang="fr-FR" dirty="0" smtClean="0"/>
              <a:t>. Le chauffeur voulait saisir la justice car </a:t>
            </a:r>
            <a:r>
              <a:rPr lang="fr-FR" altLang="fr-FR" dirty="0" err="1" smtClean="0"/>
              <a:t>Uber</a:t>
            </a:r>
            <a:r>
              <a:rPr lang="fr-FR" altLang="fr-FR" dirty="0" smtClean="0"/>
              <a:t> avait désactivé son compte en raison de plaintes de clients que le chauffeur avait contestées en donnant le détail pour chaque course, en envoyant un mail via la plateforme </a:t>
            </a:r>
            <a:r>
              <a:rPr lang="fr-FR" altLang="fr-FR" dirty="0" err="1" smtClean="0"/>
              <a:t>Uber</a:t>
            </a:r>
            <a:r>
              <a:rPr lang="fr-FR" altLang="fr-FR" dirty="0" smtClean="0"/>
              <a:t>. Ce chauffeur avait été engagé par la société </a:t>
            </a:r>
            <a:r>
              <a:rPr lang="fr-FR" altLang="fr-FR" dirty="0" err="1" smtClean="0"/>
              <a:t>Uber</a:t>
            </a:r>
            <a:r>
              <a:rPr lang="fr-FR" altLang="fr-FR" dirty="0" smtClean="0"/>
              <a:t> </a:t>
            </a:r>
            <a:r>
              <a:rPr lang="fr-FR" altLang="fr-FR" dirty="0" err="1" smtClean="0"/>
              <a:t>Bv</a:t>
            </a:r>
            <a:r>
              <a:rPr lang="fr-FR" altLang="fr-FR" dirty="0" smtClean="0"/>
              <a:t> par un contrat de prestations de services et pour les besoins de son activité il s’était inscrit au répertoire des métiers en tant qu’indépendant.   Après avoir analysé clause par clause le contrat </a:t>
            </a:r>
            <a:r>
              <a:rPr lang="fr-FR" altLang="fr-FR" dirty="0" err="1" smtClean="0"/>
              <a:t>Uber</a:t>
            </a:r>
            <a:r>
              <a:rPr lang="fr-FR" altLang="fr-FR"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dirty="0" err="1" smtClean="0"/>
              <a:t>Uber</a:t>
            </a:r>
            <a:r>
              <a:rPr lang="fr-FR" altLang="fr-FR" dirty="0" smtClean="0"/>
              <a:t> et d’ainsi renverser la présomption simple de non salariat ». </a:t>
            </a:r>
          </a:p>
          <a:p>
            <a:endParaRPr lang="fr-FR" altLang="fr-FR" dirty="0" smtClean="0"/>
          </a:p>
          <a:p>
            <a:r>
              <a:rPr lang="fr-FR" altLang="fr-FR"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dirty="0" err="1" smtClean="0"/>
              <a:t>Cass.soc</a:t>
            </a:r>
            <a:r>
              <a:rPr lang="fr-FR" altLang="fr-FR" dirty="0" smtClean="0"/>
              <a:t>., 13 novembre 1996, n° 94-13.187). Le chauffeur est même loin, de décider librement de l’organisation de son activité </a:t>
            </a:r>
          </a:p>
          <a:p>
            <a:endParaRPr lang="fr-FR" altLang="fr-FR" dirty="0" smtClean="0"/>
          </a:p>
          <a:p>
            <a:r>
              <a:rPr lang="fr-FR" altLang="fr-FR" dirty="0" smtClean="0"/>
              <a:t>=&gt; La plateforme </a:t>
            </a:r>
            <a:r>
              <a:rPr lang="fr-FR" altLang="fr-FR" dirty="0" err="1" smtClean="0"/>
              <a:t>Take</a:t>
            </a:r>
            <a:r>
              <a:rPr lang="fr-FR" altLang="fr-FR" dirty="0" smtClean="0"/>
              <a:t> </a:t>
            </a:r>
            <a:r>
              <a:rPr lang="fr-FR" altLang="fr-FR" dirty="0" err="1" smtClean="0"/>
              <a:t>Eat</a:t>
            </a:r>
            <a:r>
              <a:rPr lang="fr-FR" altLang="fr-FR" dirty="0" smtClean="0"/>
              <a:t> </a:t>
            </a:r>
            <a:r>
              <a:rPr lang="fr-FR" altLang="fr-FR" dirty="0" err="1" smtClean="0"/>
              <a:t>Easy</a:t>
            </a:r>
            <a:r>
              <a:rPr lang="fr-FR" altLang="fr-FR" dirty="0" smtClean="0"/>
              <a:t> une nouvelle fois condamnée. </a:t>
            </a:r>
            <a:r>
              <a:rPr lang="fr-FR" altLang="fr-FR" b="1" dirty="0" smtClean="0">
                <a:solidFill>
                  <a:srgbClr val="FF0000"/>
                </a:solidFill>
              </a:rPr>
              <a:t>Cons. </a:t>
            </a:r>
            <a:r>
              <a:rPr lang="fr-FR" altLang="fr-FR" b="1" dirty="0" err="1" smtClean="0">
                <a:solidFill>
                  <a:srgbClr val="FF0000"/>
                </a:solidFill>
              </a:rPr>
              <a:t>Prud’h</a:t>
            </a:r>
            <a:r>
              <a:rPr lang="fr-FR" altLang="fr-FR" b="1" dirty="0" smtClean="0">
                <a:solidFill>
                  <a:srgbClr val="FF0000"/>
                </a:solidFill>
              </a:rPr>
              <a:t> Nice, 22 janvier 2019 n°18/00668</a:t>
            </a:r>
          </a:p>
          <a:p>
            <a:endParaRPr lang="fr-FR" dirty="0"/>
          </a:p>
        </p:txBody>
      </p:sp>
    </p:spTree>
    <p:extLst>
      <p:ext uri="{BB962C8B-B14F-4D97-AF65-F5344CB8AC3E}">
        <p14:creationId xmlns:p14="http://schemas.microsoft.com/office/powerpoint/2010/main" val="1336651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L’astreinte</a:t>
            </a:r>
            <a:endParaRPr lang="fr-FR"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r>
              <a:rPr lang="fr-FR" dirty="0"/>
              <a:t>De création prétorienne, destinée  à remédier aux imperfections de l'article 1142 du code civil de 1804, l'astreinte est apparue en France au XIXe siècle par l'intermédiaire de la jurisprudence (</a:t>
            </a:r>
            <a:r>
              <a:rPr lang="fr-FR" dirty="0" err="1"/>
              <a:t>Civ</a:t>
            </a:r>
            <a:r>
              <a:rPr lang="fr-FR" dirty="0"/>
              <a:t>. 28 déc. 1824 , DP 1825. 1. 141 ; S. 1825. 1. 166</a:t>
            </a:r>
          </a:p>
          <a:p>
            <a:r>
              <a:rPr lang="fr-FR" dirty="0"/>
              <a:t>■ Les tribunaux eurent l'idée de concevoir une astreinte insusceptible de révision, inaltérable ou presque, sans pourtant admettre qu'elle pût excéder le préjudice souffert par le créancier du fait de l'inexécution ou du retard pris par le débiteur à s'exécuter (PERROT et THÉRY, op. </a:t>
            </a:r>
            <a:r>
              <a:rPr lang="fr-FR" dirty="0" err="1"/>
              <a:t>cit</a:t>
            </a:r>
            <a:r>
              <a:rPr lang="fr-FR" dirty="0"/>
              <a:t>., no 78). Par arrêt du 24 janvier 1865, la Cour de cassation avait déjà consacré la validité de cette astreinte « définitive, absolue et exclusive de toute distinction » (</a:t>
            </a:r>
            <a:r>
              <a:rPr lang="fr-FR" dirty="0" err="1"/>
              <a:t>Civ</a:t>
            </a:r>
            <a:r>
              <a:rPr lang="fr-FR" dirty="0"/>
              <a:t>. 24 janv. 1865, DP 1865. 1. 227 ; S. 1865. 1. 1865).</a:t>
            </a:r>
          </a:p>
        </p:txBody>
      </p:sp>
    </p:spTree>
    <p:extLst>
      <p:ext uri="{BB962C8B-B14F-4D97-AF65-F5344CB8AC3E}">
        <p14:creationId xmlns:p14="http://schemas.microsoft.com/office/powerpoint/2010/main" val="1689368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692696"/>
            <a:ext cx="8229600" cy="5616624"/>
          </a:xfrm>
        </p:spPr>
        <p:txBody>
          <a:bodyPr>
            <a:noAutofit/>
          </a:bodyPr>
          <a:lstStyle/>
          <a:p>
            <a:r>
              <a:rPr lang="fr-FR" sz="1600" dirty="0"/>
              <a:t> Mais c'est surtout à travers une loi no 49-972 du 21 juillet 1949 (JO 22 juill.) concernant les expulsions sous astreinte qu'il se manifesta avec le plus d'éclat pour la première fois (V. sur cette loi, KAYSER, article </a:t>
            </a:r>
            <a:r>
              <a:rPr lang="fr-FR" sz="1600" dirty="0" err="1"/>
              <a:t>préc</a:t>
            </a:r>
            <a:r>
              <a:rPr lang="fr-FR" sz="1600" dirty="0"/>
              <a:t>., RTD civ. 1953. 209, </a:t>
            </a:r>
            <a:r>
              <a:rPr lang="fr-FR" sz="1600" dirty="0" err="1"/>
              <a:t>spéc</a:t>
            </a:r>
            <a:r>
              <a:rPr lang="fr-FR" sz="1600" dirty="0"/>
              <a:t>. p. 235 s.). Selon cette loi, les astreintes devaient être provisoires, et leur liquidation ne se produire qu'après exécution par l'occupant de la décision d'expulsion, sans pouvoir dépasser le préjudice effectivement subi par le créancier.</a:t>
            </a:r>
          </a:p>
          <a:p>
            <a:r>
              <a:rPr lang="fr-FR" sz="1600" dirty="0"/>
              <a:t>■ </a:t>
            </a:r>
            <a:r>
              <a:rPr lang="fr-FR" sz="1600" b="1" dirty="0">
                <a:solidFill>
                  <a:srgbClr val="C00000"/>
                </a:solidFill>
              </a:rPr>
              <a:t>La Cour de cassation s'est démarquée de la législation, pour venir dessiner avec soin le vrai visage de l'astreinte</a:t>
            </a:r>
            <a:r>
              <a:rPr lang="fr-FR" sz="1600" dirty="0"/>
              <a:t>. Ainsi, par un arrêt du 20 octobre 1959 (</a:t>
            </a:r>
            <a:r>
              <a:rPr lang="fr-FR" sz="1600" dirty="0" err="1"/>
              <a:t>Civ</a:t>
            </a:r>
            <a:r>
              <a:rPr lang="fr-FR" sz="1600" dirty="0"/>
              <a:t>. 1re, 20 oct. 1959, D. 1959. </a:t>
            </a:r>
            <a:r>
              <a:rPr lang="fr-FR" sz="1600" dirty="0" smtClean="0"/>
              <a:t>537), </a:t>
            </a:r>
            <a:r>
              <a:rPr lang="fr-FR" sz="1600" dirty="0"/>
              <a:t>la Haute juridiction a défini l'astreinte comme « une mesure de contrainte entièrement distincte des dommages-intérêts », qui « n'est en définitive qu'un moyen de vaincre la résistance opposée à l'exécution d'une condamnation, n'a pas pour objet de compenser le dommage né du retard, et est normalement liquidée en fonction de la gravité de la faute du débiteur récalcitrant et de ses facultés ». </a:t>
            </a:r>
          </a:p>
          <a:p>
            <a:r>
              <a:rPr lang="fr-FR" sz="1600" dirty="0"/>
              <a:t>■ </a:t>
            </a:r>
            <a:r>
              <a:rPr lang="fr-FR" sz="1600" b="1" dirty="0">
                <a:solidFill>
                  <a:srgbClr val="C00000"/>
                </a:solidFill>
              </a:rPr>
              <a:t>Le législateur s’est emparé à nouveau de la question</a:t>
            </a:r>
            <a:r>
              <a:rPr lang="fr-FR" sz="1600" dirty="0"/>
              <a:t>, en l'envisageant cette fois de manière plus globale, afin de conférer à ce mécanisme la légitimité que sa source purement jurisprudentielle permettait encore de lui dénier  avec la loi no 72-626 du 5 juillet 1972 instituant le juge de l'exécution et relative à la réforme de la procédure civile </a:t>
            </a:r>
            <a:r>
              <a:rPr lang="fr-FR" sz="1600" dirty="0" smtClean="0"/>
              <a:t> ■ </a:t>
            </a:r>
            <a:r>
              <a:rPr lang="fr-FR" sz="1600" dirty="0"/>
              <a:t>La loi no 72-626 du 5 juillet 1972 instituant le juge de l'exécution et relative à la réforme de la procédure civile (JO 9 juill.) a instauré définitivement le mécanisme controversé de l'astreinte définitive. </a:t>
            </a:r>
            <a:r>
              <a:rPr lang="fr-FR" sz="1600" dirty="0" smtClean="0"/>
              <a:t>■ </a:t>
            </a:r>
            <a:r>
              <a:rPr lang="fr-FR" sz="1600" b="1" dirty="0">
                <a:solidFill>
                  <a:srgbClr val="C00000"/>
                </a:solidFill>
              </a:rPr>
              <a:t>La loi no 91-650 du 9 juillet 1991 portant réforme des procédures civiles d'exécution vint à son tour appréhender l'astreinte, à laquelle elle consacra sa section 6 (art. 33 à 37). </a:t>
            </a:r>
          </a:p>
        </p:txBody>
      </p:sp>
    </p:spTree>
    <p:extLst>
      <p:ext uri="{BB962C8B-B14F-4D97-AF65-F5344CB8AC3E}">
        <p14:creationId xmlns:p14="http://schemas.microsoft.com/office/powerpoint/2010/main" val="722751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C00000"/>
                </a:solidFill>
              </a:rPr>
              <a:t>La prise d'acte n'est pas un mode de rupture prévu par le code du travail</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smtClean="0"/>
              <a:t>C'est </a:t>
            </a:r>
            <a:r>
              <a:rPr lang="fr-FR" b="1" dirty="0"/>
              <a:t>un mécanisme juridique, qui permet au salarié de prendre l'initiative de la rupture tout en essayant d'en imputer la responsabilité à l'employeur. La prise d'acte est une manifestation de volonté du salarié de rompre le contrat, motivée par des manquements de l'employeur à ses obligations</a:t>
            </a:r>
            <a:r>
              <a:rPr lang="fr-FR" dirty="0"/>
              <a:t>.</a:t>
            </a:r>
          </a:p>
          <a:p>
            <a:r>
              <a:rPr lang="fr-FR" dirty="0"/>
              <a:t> ✍ La prise d'acte permet au salarié de rompre le contrat de travail en cas de manquement suffisamment grave de l'employeur qui empêche la poursuite du contrat de travail (</a:t>
            </a:r>
            <a:r>
              <a:rPr lang="fr-FR" dirty="0" err="1"/>
              <a:t>Cass</a:t>
            </a:r>
            <a:r>
              <a:rPr lang="fr-FR" dirty="0"/>
              <a:t>. soc. 30 mars 2010, n  08-44236).</a:t>
            </a:r>
          </a:p>
          <a:p>
            <a:r>
              <a:rPr lang="fr-FR" dirty="0"/>
              <a:t></a:t>
            </a:r>
            <a:r>
              <a:rPr lang="fr-FR" b="1" dirty="0"/>
              <a:t>A l'origine la prise d'acte constituait un "auto licenciement "</a:t>
            </a:r>
            <a:endParaRPr lang="fr-FR" dirty="0"/>
          </a:p>
          <a:p>
            <a:r>
              <a:rPr lang="fr-FR" dirty="0"/>
              <a:t> ✍ La rupture s'analyse en un licenciement lorsque l'employeur, par son fait, a rendu impossible pour le salarié la poursuite de l'exécution du contrat de travail » (</a:t>
            </a:r>
            <a:r>
              <a:rPr lang="fr-FR" dirty="0" err="1"/>
              <a:t>Cass</a:t>
            </a:r>
            <a:r>
              <a:rPr lang="fr-FR" dirty="0"/>
              <a:t>. soc., 22 sept. 1993, n  92-41.441; </a:t>
            </a:r>
            <a:r>
              <a:rPr lang="fr-FR" dirty="0" err="1"/>
              <a:t>Cass</a:t>
            </a:r>
            <a:r>
              <a:rPr lang="fr-FR" dirty="0"/>
              <a:t>. soc., 14 nov. 1995, n  92-40.923). </a:t>
            </a:r>
          </a:p>
        </p:txBody>
      </p:sp>
    </p:spTree>
    <p:extLst>
      <p:ext uri="{BB962C8B-B14F-4D97-AF65-F5344CB8AC3E}">
        <p14:creationId xmlns:p14="http://schemas.microsoft.com/office/powerpoint/2010/main" val="2340378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Notion</a:t>
            </a:r>
            <a:r>
              <a:rPr lang="fr-FR" dirty="0" smtClean="0"/>
              <a:t> </a:t>
            </a:r>
            <a:endParaRPr lang="fr-FR" dirty="0"/>
          </a:p>
        </p:txBody>
      </p:sp>
      <p:sp>
        <p:nvSpPr>
          <p:cNvPr id="3" name="Espace réservé du contenu 2"/>
          <p:cNvSpPr>
            <a:spLocks noGrp="1"/>
          </p:cNvSpPr>
          <p:nvPr>
            <p:ph idx="1"/>
          </p:nvPr>
        </p:nvSpPr>
        <p:spPr/>
        <p:txBody>
          <a:bodyPr/>
          <a:lstStyle/>
          <a:p>
            <a:r>
              <a:rPr lang="fr-FR" b="1" dirty="0" smtClean="0"/>
              <a:t>sens </a:t>
            </a:r>
            <a:r>
              <a:rPr lang="fr-FR" b="1" dirty="0"/>
              <a:t>large</a:t>
            </a:r>
            <a:r>
              <a:rPr lang="fr-FR" dirty="0"/>
              <a:t>: ensemble des décisions rendues par tous les tribunaux (environ 4 millions par an)</a:t>
            </a:r>
          </a:p>
          <a:p>
            <a:r>
              <a:rPr lang="fr-FR" dirty="0"/>
              <a:t>-  </a:t>
            </a:r>
            <a:r>
              <a:rPr lang="fr-FR" b="1" dirty="0"/>
              <a:t>sens étroit</a:t>
            </a:r>
            <a:r>
              <a:rPr lang="fr-FR" dirty="0"/>
              <a:t> : décisions rendues par les juridictions suprêmes (cour de cassation, conseil d’état, conseil constitutionnel) ayant une portée normative</a:t>
            </a:r>
          </a:p>
          <a:p>
            <a:endParaRPr lang="fr-FR" dirty="0"/>
          </a:p>
        </p:txBody>
      </p:sp>
    </p:spTree>
    <p:extLst>
      <p:ext uri="{BB962C8B-B14F-4D97-AF65-F5344CB8AC3E}">
        <p14:creationId xmlns:p14="http://schemas.microsoft.com/office/powerpoint/2010/main" val="2294801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solidFill>
                  <a:srgbClr val="C00000"/>
                </a:solidFill>
              </a:rPr>
              <a:t>Prise d’acte - suite</a:t>
            </a:r>
            <a:endParaRPr lang="fr-FR" sz="3600" dirty="0"/>
          </a:p>
        </p:txBody>
      </p:sp>
      <p:sp>
        <p:nvSpPr>
          <p:cNvPr id="3" name="Espace réservé du contenu 2"/>
          <p:cNvSpPr>
            <a:spLocks noGrp="1"/>
          </p:cNvSpPr>
          <p:nvPr>
            <p:ph idx="1"/>
          </p:nvPr>
        </p:nvSpPr>
        <p:spPr/>
        <p:txBody>
          <a:bodyPr>
            <a:normAutofit fontScale="85000" lnSpcReduction="20000"/>
          </a:bodyPr>
          <a:lstStyle/>
          <a:p>
            <a:r>
              <a:rPr lang="fr-FR" b="1" dirty="0"/>
              <a:t>Depuis 2003 - la prise d'acte constitue soit un licenciement sans cause réelle et sérieuse soit une démission </a:t>
            </a:r>
            <a:endParaRPr lang="fr-FR" dirty="0"/>
          </a:p>
          <a:p>
            <a:r>
              <a:rPr lang="fr-FR" dirty="0"/>
              <a:t> C'est un mode de rupture du contrat de travail dont les effets dépendent de la justification de cette rupture</a:t>
            </a:r>
          </a:p>
          <a:p>
            <a:r>
              <a:rPr lang="fr-FR" dirty="0"/>
              <a:t> ✍ Lorsqu'un salarié prend acte de la rupture de son contrat de travail en raison de faits qu'il reproche à son employeur, cette rupture produit les effets, soit d'un licenciement sans cause réelle et sérieuse si les faits invoqués la justifiaient, soit, dans le cas contraire, d'une démission. (</a:t>
            </a:r>
            <a:r>
              <a:rPr lang="fr-FR" dirty="0" err="1"/>
              <a:t>Cass</a:t>
            </a:r>
            <a:r>
              <a:rPr lang="fr-FR" dirty="0"/>
              <a:t>. soc., 25 juin 2003, nos 01-42.335 et 01-43.578 P+B+R+I).</a:t>
            </a:r>
          </a:p>
        </p:txBody>
      </p:sp>
    </p:spTree>
    <p:extLst>
      <p:ext uri="{BB962C8B-B14F-4D97-AF65-F5344CB8AC3E}">
        <p14:creationId xmlns:p14="http://schemas.microsoft.com/office/powerpoint/2010/main" val="4342931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solidFill>
                  <a:srgbClr val="C00000"/>
                </a:solidFill>
              </a:rPr>
              <a:t>Prise d’acte - suite</a:t>
            </a:r>
            <a:endParaRPr lang="fr-FR" sz="3600" dirty="0"/>
          </a:p>
        </p:txBody>
      </p:sp>
      <p:sp>
        <p:nvSpPr>
          <p:cNvPr id="3" name="Espace réservé du contenu 2"/>
          <p:cNvSpPr>
            <a:spLocks noGrp="1"/>
          </p:cNvSpPr>
          <p:nvPr>
            <p:ph idx="1"/>
          </p:nvPr>
        </p:nvSpPr>
        <p:spPr/>
        <p:txBody>
          <a:bodyPr>
            <a:normAutofit fontScale="85000" lnSpcReduction="20000"/>
          </a:bodyPr>
          <a:lstStyle/>
          <a:p>
            <a:r>
              <a:rPr lang="fr-FR" b="1" dirty="0"/>
              <a:t>Depuis 2014 la cour de cassation exige des manquements graves et actuels  empêchant la poursuite du contrat </a:t>
            </a:r>
            <a:r>
              <a:rPr lang="fr-FR" dirty="0"/>
              <a:t>✍ La prise d'acte permet au salarié de rompre le contrat de travail en cas de manquement suffisamment grave de l'employeur empêchant la poursuite du contrat de travail.</a:t>
            </a:r>
          </a:p>
          <a:p>
            <a:r>
              <a:rPr lang="fr-FR" dirty="0"/>
              <a:t>En conséquence, une cour d'appel, qui a retenu que les manquements de l'employeur étaient pour la plupart anciens, faisant ainsi ressortir qu'ils n'avaient pas empêché la poursuite du contrat de travail, a légalement justifié sa décision</a:t>
            </a:r>
            <a:r>
              <a:rPr lang="fr-FR" b="1" dirty="0"/>
              <a:t> </a:t>
            </a:r>
            <a:r>
              <a:rPr lang="fr-FR" dirty="0"/>
              <a:t>(Soc.26 mars 2014 N̊ de pourvoi: 12-23634)</a:t>
            </a:r>
          </a:p>
        </p:txBody>
      </p:sp>
    </p:spTree>
    <p:extLst>
      <p:ext uri="{BB962C8B-B14F-4D97-AF65-F5344CB8AC3E}">
        <p14:creationId xmlns:p14="http://schemas.microsoft.com/office/powerpoint/2010/main" val="31717389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Définition de la faute grave</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smtClean="0"/>
              <a:t>Le code du travail ne définit pas la faute grave. C’est à la jurisprudence que l’on doit sa définition.</a:t>
            </a:r>
          </a:p>
          <a:p>
            <a:r>
              <a:rPr lang="fr-FR" dirty="0"/>
              <a:t>La faute grave du salarié est celle qui rend impossible, sans risque pour l’entreprise, le maintien  en fonction du salarié, même pendant la durée du préavis (</a:t>
            </a:r>
            <a:r>
              <a:rPr lang="fr-FR" dirty="0" err="1"/>
              <a:t>Cass</a:t>
            </a:r>
            <a:r>
              <a:rPr lang="fr-FR" dirty="0"/>
              <a:t>. Soc. 07.02.1985 / 16.02.1987)</a:t>
            </a:r>
          </a:p>
        </p:txBody>
      </p:sp>
    </p:spTree>
    <p:extLst>
      <p:ext uri="{BB962C8B-B14F-4D97-AF65-F5344CB8AC3E}">
        <p14:creationId xmlns:p14="http://schemas.microsoft.com/office/powerpoint/2010/main" val="2214491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La faute grave</a:t>
            </a:r>
            <a:endParaRPr lang="fr-FR"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r>
              <a:rPr lang="fr-FR" b="1" dirty="0"/>
              <a:t>La cour de cassation dans son arrêt du 26.02.1991 donne une définition complète et précise de la faute grave, elle vise les deux éléments constitutifs d’une faute grave :</a:t>
            </a:r>
          </a:p>
          <a:p>
            <a:pPr marL="0" indent="0">
              <a:buNone/>
            </a:pPr>
            <a:endParaRPr lang="fr-FR" b="1" dirty="0"/>
          </a:p>
          <a:p>
            <a:pPr marL="0" indent="0">
              <a:buNone/>
            </a:pPr>
            <a:r>
              <a:rPr lang="fr-FR" b="1" dirty="0" smtClean="0"/>
              <a:t>  1</a:t>
            </a:r>
            <a:r>
              <a:rPr lang="fr-FR" b="1" dirty="0"/>
              <a:t>̊] </a:t>
            </a:r>
            <a:r>
              <a:rPr lang="fr-FR" b="1" i="1" dirty="0"/>
              <a:t>L’existence d’un fait ou d’un ensemble de faits constituant de la part du salarié, une violation des </a:t>
            </a:r>
            <a:r>
              <a:rPr lang="fr-FR" b="1" i="1" dirty="0" smtClean="0"/>
              <a:t>obligations </a:t>
            </a:r>
            <a:r>
              <a:rPr lang="fr-FR" b="1" i="1" dirty="0"/>
              <a:t>découlant du contrat ou des relations de travail.</a:t>
            </a:r>
            <a:endParaRPr lang="fr-FR" b="1" dirty="0"/>
          </a:p>
          <a:p>
            <a:pPr marL="0" indent="0">
              <a:buNone/>
            </a:pPr>
            <a:r>
              <a:rPr lang="fr-FR" b="1" dirty="0" smtClean="0"/>
              <a:t>  2</a:t>
            </a:r>
            <a:r>
              <a:rPr lang="fr-FR" b="1" dirty="0"/>
              <a:t>̊) </a:t>
            </a:r>
            <a:r>
              <a:rPr lang="fr-FR" b="1" i="1" dirty="0"/>
              <a:t>La faute doit être d’une importance telle qu’elle rende impossible le maintien du salarié dans </a:t>
            </a:r>
            <a:r>
              <a:rPr lang="fr-FR" b="1" i="1" dirty="0" smtClean="0"/>
              <a:t>l’entreprise  </a:t>
            </a:r>
            <a:r>
              <a:rPr lang="fr-FR" b="1" i="1" dirty="0"/>
              <a:t>pendant la durée du préavis</a:t>
            </a:r>
            <a:r>
              <a:rPr lang="fr-FR" b="1" dirty="0"/>
              <a:t>.</a:t>
            </a:r>
          </a:p>
          <a:p>
            <a:endParaRPr lang="fr-FR" dirty="0"/>
          </a:p>
        </p:txBody>
      </p:sp>
    </p:spTree>
    <p:extLst>
      <p:ext uri="{BB962C8B-B14F-4D97-AF65-F5344CB8AC3E}">
        <p14:creationId xmlns:p14="http://schemas.microsoft.com/office/powerpoint/2010/main" val="1529408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C00000"/>
                </a:solidFill>
              </a:rPr>
              <a:t>Charge de la preuve de la faute grave</a:t>
            </a:r>
            <a:endParaRPr lang="fr-FR" dirty="0">
              <a:solidFill>
                <a:srgbClr val="C00000"/>
              </a:solidFill>
            </a:endParaRPr>
          </a:p>
        </p:txBody>
      </p:sp>
      <p:sp>
        <p:nvSpPr>
          <p:cNvPr id="3" name="Espace réservé du contenu 2"/>
          <p:cNvSpPr>
            <a:spLocks noGrp="1"/>
          </p:cNvSpPr>
          <p:nvPr>
            <p:ph idx="1"/>
          </p:nvPr>
        </p:nvSpPr>
        <p:spPr/>
        <p:txBody>
          <a:bodyPr/>
          <a:lstStyle/>
          <a:p>
            <a:r>
              <a:rPr lang="fr-FR" b="1" dirty="0"/>
              <a:t>La charge de la preuve de la faute grave</a:t>
            </a:r>
            <a:r>
              <a:rPr lang="fr-FR" dirty="0"/>
              <a:t>, privative de l'indemnité compensatrice de préavis,</a:t>
            </a:r>
            <a:r>
              <a:rPr lang="fr-FR" b="1" dirty="0"/>
              <a:t> incombe à l'employeur</a:t>
            </a:r>
            <a:r>
              <a:rPr lang="fr-FR" dirty="0"/>
              <a:t>, lequel en est débiteur et prétend en être libéré. (</a:t>
            </a:r>
            <a:r>
              <a:rPr lang="fr-FR" dirty="0" err="1"/>
              <a:t>Cass.Soc</a:t>
            </a:r>
            <a:r>
              <a:rPr lang="fr-FR" dirty="0"/>
              <a:t> 21/11/84 - Cahiers Prud'homaux n̊7 de 1985 p.140)</a:t>
            </a:r>
          </a:p>
          <a:p>
            <a:r>
              <a:rPr lang="fr-FR" dirty="0"/>
              <a:t>et (</a:t>
            </a:r>
            <a:r>
              <a:rPr lang="fr-FR" dirty="0" err="1"/>
              <a:t>Cass.Soc</a:t>
            </a:r>
            <a:r>
              <a:rPr lang="fr-FR" dirty="0"/>
              <a:t> 28/10/98 n̊96-43.413 - </a:t>
            </a:r>
            <a:r>
              <a:rPr lang="fr-FR" dirty="0" err="1"/>
              <a:t>Jurisp.Soc.Lamy</a:t>
            </a:r>
            <a:r>
              <a:rPr lang="fr-FR" dirty="0"/>
              <a:t> n̊ 28 du 19/1/99).</a:t>
            </a:r>
          </a:p>
        </p:txBody>
      </p:sp>
    </p:spTree>
    <p:extLst>
      <p:ext uri="{BB962C8B-B14F-4D97-AF65-F5344CB8AC3E}">
        <p14:creationId xmlns:p14="http://schemas.microsoft.com/office/powerpoint/2010/main" val="3175056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C00000"/>
                </a:solidFill>
              </a:rPr>
              <a:t>Charge de la preuve </a:t>
            </a:r>
            <a:r>
              <a:rPr lang="fr-FR" b="1" dirty="0" smtClean="0"/>
              <a:t>: </a:t>
            </a:r>
            <a:endParaRPr lang="fr-FR" dirty="0"/>
          </a:p>
        </p:txBody>
      </p:sp>
      <p:sp>
        <p:nvSpPr>
          <p:cNvPr id="3" name="Espace réservé du contenu 2"/>
          <p:cNvSpPr>
            <a:spLocks noGrp="1"/>
          </p:cNvSpPr>
          <p:nvPr>
            <p:ph idx="1"/>
          </p:nvPr>
        </p:nvSpPr>
        <p:spPr/>
        <p:txBody>
          <a:bodyPr>
            <a:normAutofit/>
          </a:bodyPr>
          <a:lstStyle/>
          <a:p>
            <a:r>
              <a:rPr lang="fr-FR" b="1" dirty="0">
                <a:solidFill>
                  <a:srgbClr val="C00000"/>
                </a:solidFill>
              </a:rPr>
              <a:t>L’article 1353 du code civil dispose</a:t>
            </a:r>
            <a:r>
              <a:rPr lang="fr-FR" b="1" dirty="0" smtClean="0"/>
              <a:t>&lt;&lt;Celui </a:t>
            </a:r>
            <a:r>
              <a:rPr lang="fr-FR" b="1" dirty="0"/>
              <a:t>qui réclame l'exécution d'une obligation doit la prouver.</a:t>
            </a:r>
          </a:p>
          <a:p>
            <a:r>
              <a:rPr lang="fr-FR" b="1" dirty="0"/>
              <a:t>Réciproquement, celui qui se prétend libéré doit justifier le paiement ou le fait qui a produit l'extinction de son obligation</a:t>
            </a:r>
            <a:r>
              <a:rPr lang="fr-FR" b="1" dirty="0" smtClean="0"/>
              <a:t>.&gt;&gt;</a:t>
            </a:r>
          </a:p>
          <a:p>
            <a:endParaRPr lang="fr-FR" dirty="0"/>
          </a:p>
        </p:txBody>
      </p:sp>
    </p:spTree>
    <p:extLst>
      <p:ext uri="{BB962C8B-B14F-4D97-AF65-F5344CB8AC3E}">
        <p14:creationId xmlns:p14="http://schemas.microsoft.com/office/powerpoint/2010/main" val="1060868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Indemnité de préavis</a:t>
            </a:r>
            <a:endParaRPr lang="fr-FR" b="1" dirty="0">
              <a:solidFill>
                <a:srgbClr val="C00000"/>
              </a:solidFill>
            </a:endParaRPr>
          </a:p>
        </p:txBody>
      </p:sp>
      <p:sp>
        <p:nvSpPr>
          <p:cNvPr id="3" name="Espace réservé du contenu 2"/>
          <p:cNvSpPr>
            <a:spLocks noGrp="1"/>
          </p:cNvSpPr>
          <p:nvPr>
            <p:ph idx="1"/>
          </p:nvPr>
        </p:nvSpPr>
        <p:spPr/>
        <p:txBody>
          <a:bodyPr/>
          <a:lstStyle/>
          <a:p>
            <a:r>
              <a:rPr lang="fr-FR" b="1" dirty="0"/>
              <a:t>L’article L1234-1 </a:t>
            </a:r>
            <a:r>
              <a:rPr lang="fr-FR" dirty="0"/>
              <a:t>du code du travail subordonne le paiement du préavis à l’absence de faute grave</a:t>
            </a:r>
          </a:p>
          <a:p>
            <a:r>
              <a:rPr lang="fr-FR" b="1" dirty="0"/>
              <a:t>L’article L1234-5 du code du travail dispose:&lt;&lt;</a:t>
            </a:r>
            <a:r>
              <a:rPr lang="fr-FR" dirty="0"/>
              <a:t>Lorsque le salarié n'exécute pas le préavis, il a droit, sauf s'il a commis une faute grave, à une indemnité compensatrice.&gt;&gt;</a:t>
            </a:r>
          </a:p>
          <a:p>
            <a:endParaRPr lang="fr-FR" dirty="0"/>
          </a:p>
        </p:txBody>
      </p:sp>
    </p:spTree>
    <p:extLst>
      <p:ext uri="{BB962C8B-B14F-4D97-AF65-F5344CB8AC3E}">
        <p14:creationId xmlns:p14="http://schemas.microsoft.com/office/powerpoint/2010/main" val="1972081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C00000"/>
                </a:solidFill>
              </a:rPr>
              <a:t>Indemnité de licenciement</a:t>
            </a:r>
            <a:endParaRPr lang="fr-FR" b="1" dirty="0">
              <a:solidFill>
                <a:srgbClr val="C00000"/>
              </a:solidFill>
            </a:endParaRPr>
          </a:p>
        </p:txBody>
      </p:sp>
      <p:sp>
        <p:nvSpPr>
          <p:cNvPr id="3" name="Espace réservé du contenu 2"/>
          <p:cNvSpPr>
            <a:spLocks noGrp="1"/>
          </p:cNvSpPr>
          <p:nvPr>
            <p:ph idx="1"/>
          </p:nvPr>
        </p:nvSpPr>
        <p:spPr/>
        <p:txBody>
          <a:bodyPr/>
          <a:lstStyle/>
          <a:p>
            <a:r>
              <a:rPr lang="fr-FR" b="1" dirty="0"/>
              <a:t>Article L1234-9  du code du </a:t>
            </a:r>
            <a:r>
              <a:rPr lang="fr-FR" b="1" dirty="0" smtClean="0"/>
              <a:t>travail</a:t>
            </a:r>
          </a:p>
          <a:p>
            <a:r>
              <a:rPr lang="fr-FR" dirty="0" smtClean="0"/>
              <a:t>Le </a:t>
            </a:r>
            <a:r>
              <a:rPr lang="fr-FR" dirty="0"/>
              <a:t>salarié titulaire d'un contrat de travail à durée indéterminée, licencié alors qu'il compte deux ans d'ancienneté ininterrompue au service du même employeur, </a:t>
            </a:r>
            <a:r>
              <a:rPr lang="fr-FR" b="1" dirty="0">
                <a:solidFill>
                  <a:srgbClr val="C00000"/>
                </a:solidFill>
              </a:rPr>
              <a:t>a droit, sauf en cas de faute grave, à une indemnité de licenciement.</a:t>
            </a:r>
          </a:p>
          <a:p>
            <a:endParaRPr lang="fr-FR" dirty="0"/>
          </a:p>
        </p:txBody>
      </p:sp>
    </p:spTree>
    <p:extLst>
      <p:ext uri="{BB962C8B-B14F-4D97-AF65-F5344CB8AC3E}">
        <p14:creationId xmlns:p14="http://schemas.microsoft.com/office/powerpoint/2010/main" val="2908014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L’employeur qui se prétend libéré de l’obligation de payer le préavis et l’indemnité de licenciement doit le prouver</a:t>
            </a:r>
          </a:p>
          <a:p>
            <a:r>
              <a:rPr lang="fr-FR" dirty="0" smtClean="0">
                <a:solidFill>
                  <a:srgbClr val="C00000"/>
                </a:solidFill>
              </a:rPr>
              <a:t>C’est donc en application de l’article</a:t>
            </a:r>
            <a:r>
              <a:rPr lang="fr-FR" b="1" dirty="0" smtClean="0">
                <a:solidFill>
                  <a:srgbClr val="C00000"/>
                </a:solidFill>
              </a:rPr>
              <a:t> </a:t>
            </a:r>
            <a:r>
              <a:rPr lang="fr-FR" b="1" dirty="0">
                <a:solidFill>
                  <a:srgbClr val="C00000"/>
                </a:solidFill>
              </a:rPr>
              <a:t>1353 du code civil </a:t>
            </a:r>
            <a:r>
              <a:rPr lang="fr-FR" b="1" dirty="0" smtClean="0">
                <a:solidFill>
                  <a:srgbClr val="C00000"/>
                </a:solidFill>
              </a:rPr>
              <a:t>que l’employeur doit prouver la faute grave</a:t>
            </a:r>
            <a:endParaRPr lang="fr-FR" dirty="0">
              <a:solidFill>
                <a:srgbClr val="C00000"/>
              </a:solidFill>
            </a:endParaRPr>
          </a:p>
        </p:txBody>
      </p:sp>
    </p:spTree>
    <p:extLst>
      <p:ext uri="{BB962C8B-B14F-4D97-AF65-F5344CB8AC3E}">
        <p14:creationId xmlns:p14="http://schemas.microsoft.com/office/powerpoint/2010/main" val="1299277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C00000"/>
                </a:solidFill>
              </a:rPr>
              <a:t>Prise d’acte - suite</a:t>
            </a:r>
            <a:endParaRPr lang="fr-FR" sz="2800" dirty="0">
              <a:solidFill>
                <a:srgbClr val="C00000"/>
              </a:solidFill>
            </a:endParaRPr>
          </a:p>
        </p:txBody>
      </p:sp>
      <p:sp>
        <p:nvSpPr>
          <p:cNvPr id="3" name="Espace réservé du contenu 2"/>
          <p:cNvSpPr>
            <a:spLocks noGrp="1"/>
          </p:cNvSpPr>
          <p:nvPr>
            <p:ph idx="1"/>
          </p:nvPr>
        </p:nvSpPr>
        <p:spPr>
          <a:xfrm>
            <a:off x="457200" y="764704"/>
            <a:ext cx="8229600" cy="5616624"/>
          </a:xfrm>
        </p:spPr>
        <p:txBody>
          <a:bodyPr>
            <a:normAutofit fontScale="62500" lnSpcReduction="20000"/>
          </a:bodyPr>
          <a:lstStyle/>
          <a:p>
            <a:r>
              <a:rPr lang="fr-FR" b="1" dirty="0"/>
              <a:t>La Cour d’appel ayant relevé que la salariée n'avait exprimé l'ensemble des manquements pour la première fois que par courrier du 3 septembre 2013 alors qu'elle se trouvait au service de l'employeur depuis le 1er octobre 2006  en a déduit que l'intégralité des manquements invoqués par la salariée à l'appui de sa prise d'acte duraient ainsi depuis plusieurs années et qu'ils n'avaient aucunement empêché la poursuite du contrat de travail.</a:t>
            </a:r>
          </a:p>
          <a:p>
            <a:r>
              <a:rPr lang="fr-FR" dirty="0"/>
              <a:t>La chambre sociale de la Cour de cassation le 19 décembre 2018 n̊16-20.522 casse l'arrêt d'appel :</a:t>
            </a:r>
          </a:p>
          <a:p>
            <a:r>
              <a:rPr lang="fr-FR" dirty="0"/>
              <a:t>« </a:t>
            </a:r>
            <a:r>
              <a:rPr lang="fr-FR" b="1" dirty="0"/>
              <a:t>Qu'en se déterminant ainsi, en se référant uniquement à l'ancienneté des manquements imputés par la salariée à l'employeur, alors qu'il lui appartenait d'apprécier la réalité et la gravité de ces manquements et de dire s'ils étaient de nature à empêcher la poursuite du contrat de travail, la cour d'appel n'a pas donné de base légale à sa décision</a:t>
            </a:r>
            <a:r>
              <a:rPr lang="fr-FR" dirty="0"/>
              <a:t>».</a:t>
            </a:r>
          </a:p>
          <a:p>
            <a:r>
              <a:rPr lang="fr-FR" dirty="0"/>
              <a:t>La Cour de cassation constate que les juges du fond ne pouvaient se contenter de se fonder sur l'ancienneté des manquements de l'employeur pour écarter la demande de la salariée : ils auraient dû également apprécier la réalité et la gravité de ces manquements et analyser s'ils étaient ou non de nature à empêcher la poursuite du contrat de travail.</a:t>
            </a:r>
          </a:p>
        </p:txBody>
      </p:sp>
    </p:spTree>
    <p:extLst>
      <p:ext uri="{BB962C8B-B14F-4D97-AF65-F5344CB8AC3E}">
        <p14:creationId xmlns:p14="http://schemas.microsoft.com/office/powerpoint/2010/main" val="2807832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fontAlgn="base"/>
            <a:r>
              <a:rPr lang="fr-FR" b="1" dirty="0"/>
              <a:t>Rôle important des juges de la chambre sociale dans la construction de la norme</a:t>
            </a:r>
            <a:endParaRPr lang="fr-FR" dirty="0"/>
          </a:p>
          <a:p>
            <a:pPr fontAlgn="base"/>
            <a:r>
              <a:rPr lang="fr-FR" b="1" dirty="0"/>
              <a:t>  </a:t>
            </a:r>
            <a:r>
              <a:rPr lang="fr-FR" b="1" dirty="0">
                <a:sym typeface="Wingdings"/>
              </a:rPr>
              <a:t></a:t>
            </a:r>
            <a:r>
              <a:rPr lang="fr-FR" dirty="0"/>
              <a:t>  </a:t>
            </a:r>
            <a:r>
              <a:rPr lang="fr-FR" b="1" dirty="0"/>
              <a:t>En chiffres</a:t>
            </a:r>
            <a:endParaRPr lang="fr-FR" dirty="0"/>
          </a:p>
          <a:p>
            <a:pPr fontAlgn="base"/>
            <a:r>
              <a:rPr lang="fr-FR" dirty="0"/>
              <a:t>Chambre sociale rend 2500 arrêts par an dont une vingtaine sont essentiels.</a:t>
            </a:r>
          </a:p>
          <a:p>
            <a:pPr fontAlgn="base"/>
            <a:r>
              <a:rPr lang="fr-FR" dirty="0"/>
              <a:t>Nombreux arrêts PBR PBRI</a:t>
            </a:r>
          </a:p>
          <a:p>
            <a:endParaRPr lang="fr-FR" dirty="0"/>
          </a:p>
        </p:txBody>
      </p:sp>
    </p:spTree>
    <p:extLst>
      <p:ext uri="{BB962C8B-B14F-4D97-AF65-F5344CB8AC3E}">
        <p14:creationId xmlns:p14="http://schemas.microsoft.com/office/powerpoint/2010/main" val="32495286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Choix de l’interprétation</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t>Les juges du fond peuvent ainsi librement choisir la règle d'interprétation qui leur semble la plus opportune et la plus efficace</a:t>
            </a:r>
          </a:p>
        </p:txBody>
      </p:sp>
    </p:spTree>
    <p:extLst>
      <p:ext uri="{BB962C8B-B14F-4D97-AF65-F5344CB8AC3E}">
        <p14:creationId xmlns:p14="http://schemas.microsoft.com/office/powerpoint/2010/main" val="201062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rPr>
              <a:t>L'esprit de la loi</a:t>
            </a:r>
          </a:p>
        </p:txBody>
      </p:sp>
      <p:sp>
        <p:nvSpPr>
          <p:cNvPr id="3" name="Espace réservé du contenu 2"/>
          <p:cNvSpPr>
            <a:spLocks noGrp="1"/>
          </p:cNvSpPr>
          <p:nvPr>
            <p:ph idx="1"/>
          </p:nvPr>
        </p:nvSpPr>
        <p:spPr/>
        <p:txBody>
          <a:bodyPr/>
          <a:lstStyle/>
          <a:p>
            <a:r>
              <a:rPr lang="fr-FR" dirty="0"/>
              <a:t>Dans tous les cas, Le choix d'une méthode ou d'une règle d'interprétation devrait obéir à l'esprit de la loi</a:t>
            </a:r>
          </a:p>
        </p:txBody>
      </p:sp>
    </p:spTree>
    <p:extLst>
      <p:ext uri="{BB962C8B-B14F-4D97-AF65-F5344CB8AC3E}">
        <p14:creationId xmlns:p14="http://schemas.microsoft.com/office/powerpoint/2010/main" val="10398481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Interprétation </a:t>
            </a:r>
            <a:r>
              <a:rPr lang="fr-FR" b="1" dirty="0" smtClean="0">
                <a:solidFill>
                  <a:srgbClr val="C00000"/>
                </a:solidFill>
              </a:rPr>
              <a:t>exégétique</a:t>
            </a:r>
            <a:endParaRPr lang="fr-FR" dirty="0">
              <a:solidFill>
                <a:srgbClr val="C00000"/>
              </a:solidFill>
            </a:endParaRPr>
          </a:p>
        </p:txBody>
      </p:sp>
      <p:sp>
        <p:nvSpPr>
          <p:cNvPr id="3" name="Espace réservé du contenu 2"/>
          <p:cNvSpPr>
            <a:spLocks noGrp="1"/>
          </p:cNvSpPr>
          <p:nvPr>
            <p:ph idx="1"/>
          </p:nvPr>
        </p:nvSpPr>
        <p:spPr/>
        <p:txBody>
          <a:bodyPr>
            <a:normAutofit/>
          </a:bodyPr>
          <a:lstStyle/>
          <a:p>
            <a:r>
              <a:rPr lang="fr-FR" dirty="0"/>
              <a:t>La recherche de la volonté de l'auteur du texte : interprétation exégétique ou subjective. </a:t>
            </a:r>
            <a:endParaRPr lang="fr-FR" dirty="0" smtClean="0"/>
          </a:p>
          <a:p>
            <a:r>
              <a:rPr lang="fr-FR" b="1" dirty="0" smtClean="0"/>
              <a:t>L'interprétation </a:t>
            </a:r>
            <a:r>
              <a:rPr lang="fr-FR" b="1" dirty="0"/>
              <a:t>dite exégétique. Il s'agit d'une méthode d'interprétation de la loi dont le principe est de rechercher ce qu'a voulu dire l'auteur, à partir de celui-ci, à l'aide des analyses lexicale, grammaticale, logique et des travaux préparatoires</a:t>
            </a:r>
            <a:endParaRPr lang="fr-FR" dirty="0"/>
          </a:p>
        </p:txBody>
      </p:sp>
    </p:spTree>
    <p:extLst>
      <p:ext uri="{BB962C8B-B14F-4D97-AF65-F5344CB8AC3E}">
        <p14:creationId xmlns:p14="http://schemas.microsoft.com/office/powerpoint/2010/main" val="12531954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Interprétation a fortiori</a:t>
            </a:r>
            <a:endParaRPr lang="fr-FR" dirty="0">
              <a:solidFill>
                <a:srgbClr val="C00000"/>
              </a:solidFill>
            </a:endParaRPr>
          </a:p>
        </p:txBody>
      </p:sp>
      <p:sp>
        <p:nvSpPr>
          <p:cNvPr id="3" name="Espace réservé du contenu 2"/>
          <p:cNvSpPr>
            <a:spLocks noGrp="1"/>
          </p:cNvSpPr>
          <p:nvPr>
            <p:ph idx="1"/>
          </p:nvPr>
        </p:nvSpPr>
        <p:spPr/>
        <p:txBody>
          <a:bodyPr>
            <a:normAutofit fontScale="92500"/>
          </a:bodyPr>
          <a:lstStyle/>
          <a:p>
            <a:r>
              <a:rPr lang="fr-FR" b="1" dirty="0"/>
              <a:t>L'interprétation a fortiori consiste à dire : qui peut le plus peut le moins et à appliquer la règle prévue pour un cas voisin parce qu'il y a des raisons plus grandes encore de l'appliquer dans le cas </a:t>
            </a:r>
            <a:r>
              <a:rPr lang="fr-FR" b="1" dirty="0" smtClean="0"/>
              <a:t>envisagé</a:t>
            </a:r>
          </a:p>
          <a:p>
            <a:r>
              <a:rPr lang="fr-FR" dirty="0"/>
              <a:t>exemple, si un texte interdit à un incapable de procéder seul à la vente de l'un de ses biens, il est permis de penser qu'a fortiori, c'est-à-dire à plus forte raison, il lui défend d'en faire donation</a:t>
            </a:r>
          </a:p>
        </p:txBody>
      </p:sp>
    </p:spTree>
    <p:extLst>
      <p:ext uri="{BB962C8B-B14F-4D97-AF65-F5344CB8AC3E}">
        <p14:creationId xmlns:p14="http://schemas.microsoft.com/office/powerpoint/2010/main" val="3375990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Interprétation par analogie.</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t>Le raisonnement par analogie est un procédé classique d'interprétation rationnelle qui consiste à étendre la solution édictée par un texte pour un cas à un cas semblable non prévu par le texte, en montrant que la raison d'appliquer la règle a la même force dans les deux cas</a:t>
            </a:r>
          </a:p>
        </p:txBody>
      </p:sp>
    </p:spTree>
    <p:extLst>
      <p:ext uri="{BB962C8B-B14F-4D97-AF65-F5344CB8AC3E}">
        <p14:creationId xmlns:p14="http://schemas.microsoft.com/office/powerpoint/2010/main" val="2727444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Interprétation a contrario</a:t>
            </a:r>
            <a:endParaRPr lang="fr-FR" dirty="0">
              <a:solidFill>
                <a:srgbClr val="C00000"/>
              </a:solidFill>
            </a:endParaRPr>
          </a:p>
        </p:txBody>
      </p:sp>
      <p:sp>
        <p:nvSpPr>
          <p:cNvPr id="3" name="Espace réservé du contenu 2"/>
          <p:cNvSpPr>
            <a:spLocks noGrp="1"/>
          </p:cNvSpPr>
          <p:nvPr>
            <p:ph idx="1"/>
          </p:nvPr>
        </p:nvSpPr>
        <p:spPr/>
        <p:txBody>
          <a:bodyPr/>
          <a:lstStyle/>
          <a:p>
            <a:r>
              <a:rPr lang="fr-FR" dirty="0"/>
              <a:t> L'interprétation a contrario consiste, lorsque la solution n'a pas été prévue par les textes, à appliquer la solution contraire à celle que les textes ont prévue pour un cas opposé </a:t>
            </a:r>
          </a:p>
        </p:txBody>
      </p:sp>
    </p:spTree>
    <p:extLst>
      <p:ext uri="{BB962C8B-B14F-4D97-AF65-F5344CB8AC3E}">
        <p14:creationId xmlns:p14="http://schemas.microsoft.com/office/powerpoint/2010/main" val="15219677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Interprétation par induction</a:t>
            </a:r>
            <a:endParaRPr lang="fr-FR" dirty="0">
              <a:solidFill>
                <a:srgbClr val="C00000"/>
              </a:solidFill>
            </a:endParaRPr>
          </a:p>
        </p:txBody>
      </p:sp>
      <p:sp>
        <p:nvSpPr>
          <p:cNvPr id="3" name="Espace réservé du contenu 2"/>
          <p:cNvSpPr>
            <a:spLocks noGrp="1"/>
          </p:cNvSpPr>
          <p:nvPr>
            <p:ph idx="1"/>
          </p:nvPr>
        </p:nvSpPr>
        <p:spPr/>
        <p:txBody>
          <a:bodyPr/>
          <a:lstStyle/>
          <a:p>
            <a:r>
              <a:rPr lang="fr-FR" b="1" dirty="0"/>
              <a:t>Découverte des règles générales et des principes. - L'interprétation par induction consiste à découvrir, à l’aide d'une méthode inductive, une norme abstraite posée sous forme de règle générale ou de principe. Par exemple, la règle jurisprudentielle de l'enrichissement sans cause a été déduite des articles 554 à 556, 861 à 862, 1673, 1947, 2080, 2175, 1312, 565 du code civil</a:t>
            </a:r>
            <a:r>
              <a:rPr lang="fr-FR" dirty="0"/>
              <a:t> </a:t>
            </a:r>
          </a:p>
        </p:txBody>
      </p:sp>
    </p:spTree>
    <p:extLst>
      <p:ext uri="{BB962C8B-B14F-4D97-AF65-F5344CB8AC3E}">
        <p14:creationId xmlns:p14="http://schemas.microsoft.com/office/powerpoint/2010/main" val="32596538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FF0000"/>
                </a:solidFill>
              </a:rPr>
              <a:t>Éclairage jurisprudentiel récent</a:t>
            </a:r>
            <a:br>
              <a:rPr lang="fr-FR" dirty="0" smtClean="0">
                <a:solidFill>
                  <a:srgbClr val="FF0000"/>
                </a:solidFill>
              </a:rPr>
            </a:br>
            <a:r>
              <a:rPr lang="fr-FR" sz="2000" dirty="0">
                <a:solidFill>
                  <a:srgbClr val="FF0000"/>
                </a:solidFill>
              </a:rPr>
              <a:t>Soc. 17 avr. 2019, FS-P+B, n̊ 17-29.017</a:t>
            </a:r>
          </a:p>
        </p:txBody>
      </p:sp>
      <p:sp>
        <p:nvSpPr>
          <p:cNvPr id="3" name="Espace réservé du contenu 2"/>
          <p:cNvSpPr>
            <a:spLocks noGrp="1"/>
          </p:cNvSpPr>
          <p:nvPr>
            <p:ph idx="1"/>
          </p:nvPr>
        </p:nvSpPr>
        <p:spPr/>
        <p:txBody>
          <a:bodyPr>
            <a:normAutofit fontScale="85000" lnSpcReduction="10000"/>
          </a:bodyPr>
          <a:lstStyle/>
          <a:p>
            <a:r>
              <a:rPr lang="fr-FR" dirty="0"/>
              <a:t>Lorsque le salarié avait atteint – au moment de son embauche – l’âge permettant à l’employeur de le mettre à la retraite sans son accord en application de l’article L. 1237-5 du code du travail, son âge ne peut – par la suite – constituer un motif permettant à l’employeur de mettre fin au contrat de </a:t>
            </a:r>
            <a:r>
              <a:rPr lang="fr-FR" dirty="0" smtClean="0"/>
              <a:t>travail</a:t>
            </a:r>
          </a:p>
          <a:p>
            <a:r>
              <a:rPr lang="fr-FR" dirty="0"/>
              <a:t>En effet, s’il est loisible à l’employeur de mettre à la retraite le salarié déjà dans l’entreprise avant son 70e anniversaire, tel n’est pas le cas de l’employeur qui recruterait un salarié ayant déjà dépassé l’âge défini par l’article L. 1237-5 du code du travail</a:t>
            </a:r>
          </a:p>
        </p:txBody>
      </p:sp>
    </p:spTree>
    <p:extLst>
      <p:ext uri="{BB962C8B-B14F-4D97-AF65-F5344CB8AC3E}">
        <p14:creationId xmlns:p14="http://schemas.microsoft.com/office/powerpoint/2010/main" val="26742914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FF0000"/>
                </a:solidFill>
              </a:rPr>
              <a:t>Comment apprécier l’augmentation du délai d’appel </a:t>
            </a:r>
            <a:r>
              <a:rPr lang="fr-FR" sz="3200" b="1" dirty="0" smtClean="0">
                <a:solidFill>
                  <a:srgbClr val="FF0000"/>
                </a:solidFill>
              </a:rPr>
              <a:t>? </a:t>
            </a:r>
            <a:r>
              <a:rPr lang="fr-FR" sz="2000" dirty="0" smtClean="0"/>
              <a:t>(</a:t>
            </a:r>
            <a:r>
              <a:rPr lang="it-IT" sz="2000" dirty="0"/>
              <a:t>Civ. 2e, 11 avr. 2019, F-P+B+I, n̊ </a:t>
            </a:r>
            <a:r>
              <a:rPr lang="it-IT" sz="2000" dirty="0" smtClean="0"/>
              <a:t>18-11.268)</a:t>
            </a:r>
            <a:endParaRPr lang="fr-FR" sz="2000" dirty="0"/>
          </a:p>
        </p:txBody>
      </p:sp>
      <p:sp>
        <p:nvSpPr>
          <p:cNvPr id="3" name="Espace réservé du contenu 2"/>
          <p:cNvSpPr>
            <a:spLocks noGrp="1"/>
          </p:cNvSpPr>
          <p:nvPr>
            <p:ph idx="1"/>
          </p:nvPr>
        </p:nvSpPr>
        <p:spPr/>
        <p:txBody>
          <a:bodyPr/>
          <a:lstStyle/>
          <a:p>
            <a:r>
              <a:rPr lang="fr-FR" dirty="0"/>
              <a:t>L’augmentation du délai pour relever appel doit s’apprécier au regard du seul lieu de résidence de l’appelant et non de celui des parties.</a:t>
            </a:r>
          </a:p>
        </p:txBody>
      </p:sp>
    </p:spTree>
    <p:extLst>
      <p:ext uri="{BB962C8B-B14F-4D97-AF65-F5344CB8AC3E}">
        <p14:creationId xmlns:p14="http://schemas.microsoft.com/office/powerpoint/2010/main" val="12949767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pas d’obligation de reclassement en cas d’inaptitude médicale de l’apprenti</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a:t>Compte tenu de la finalité de l’apprentissage, l’employeur n’est pas tenu de procéder au reclassement de l’apprenti présentant une inaptitude de nature médicale. Les dispositions des articles L. 1226-4 et L. 1226-11 du code du travail n’étant pas applicables au contrat d’apprentissage, l’employeur n’a pas à reprendre le versement des salaires à l’apprenti au-delà du mois suivant le constat de l’inaptitude</a:t>
            </a:r>
            <a:r>
              <a:rPr lang="fr-FR" dirty="0" smtClean="0"/>
              <a:t>. </a:t>
            </a:r>
            <a:r>
              <a:rPr lang="pt-BR" dirty="0">
                <a:hlinkClick r:id="rId2"/>
              </a:rPr>
              <a:t>Soc. 9 mai 2019, FS-P+B, n° 18-10.618</a:t>
            </a:r>
            <a:endParaRPr lang="fr-FR" dirty="0"/>
          </a:p>
        </p:txBody>
      </p:sp>
    </p:spTree>
    <p:extLst>
      <p:ext uri="{BB962C8B-B14F-4D97-AF65-F5344CB8AC3E}">
        <p14:creationId xmlns:p14="http://schemas.microsoft.com/office/powerpoint/2010/main" val="134092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40768"/>
            <a:ext cx="8229600" cy="5040560"/>
          </a:xfrm>
        </p:spPr>
        <p:txBody>
          <a:bodyPr>
            <a:normAutofit lnSpcReduction="10000"/>
          </a:bodyPr>
          <a:lstStyle/>
          <a:p>
            <a:r>
              <a:rPr lang="fr-FR" sz="2400" dirty="0" smtClean="0"/>
              <a:t>CPH </a:t>
            </a:r>
            <a:r>
              <a:rPr lang="fr-FR" sz="2400" dirty="0" smtClean="0">
                <a:sym typeface="Wingdings" panose="05000000000000000000" pitchFamily="2" charset="2"/>
              </a:rPr>
              <a:t> pas de recours FIN</a:t>
            </a:r>
          </a:p>
          <a:p>
            <a:r>
              <a:rPr lang="fr-FR" sz="2400" dirty="0" smtClean="0">
                <a:sym typeface="Wingdings" panose="05000000000000000000" pitchFamily="2" charset="2"/>
              </a:rPr>
              <a:t>CPH  appel CDA pas de pourvoi FIN</a:t>
            </a:r>
          </a:p>
          <a:p>
            <a:r>
              <a:rPr lang="fr-FR" sz="2400" dirty="0" smtClean="0">
                <a:sym typeface="Wingdings" panose="05000000000000000000" pitchFamily="2" charset="2"/>
              </a:rPr>
              <a:t>CPH  appel CDA pourvoi  </a:t>
            </a:r>
            <a:r>
              <a:rPr lang="fr-FR" sz="2400" dirty="0" err="1" smtClean="0">
                <a:sym typeface="Wingdings" panose="05000000000000000000" pitchFamily="2" charset="2"/>
              </a:rPr>
              <a:t>C.cass</a:t>
            </a:r>
            <a:r>
              <a:rPr lang="fr-FR" sz="2400" dirty="0" smtClean="0">
                <a:sym typeface="Wingdings" panose="05000000000000000000" pitchFamily="2" charset="2"/>
              </a:rPr>
              <a:t> rejet FIN</a:t>
            </a:r>
          </a:p>
          <a:p>
            <a:r>
              <a:rPr lang="fr-FR" sz="2400" dirty="0">
                <a:sym typeface="Wingdings" panose="05000000000000000000" pitchFamily="2" charset="2"/>
              </a:rPr>
              <a:t>CPH  appel </a:t>
            </a:r>
            <a:r>
              <a:rPr lang="fr-FR" sz="2400" dirty="0" smtClean="0">
                <a:sym typeface="Wingdings" panose="05000000000000000000" pitchFamily="2" charset="2"/>
              </a:rPr>
              <a:t>CDA1 </a:t>
            </a:r>
            <a:r>
              <a:rPr lang="fr-FR" sz="2400" dirty="0">
                <a:sym typeface="Wingdings" panose="05000000000000000000" pitchFamily="2" charset="2"/>
              </a:rPr>
              <a:t>pourvoi  </a:t>
            </a:r>
            <a:r>
              <a:rPr lang="fr-FR" sz="2400" dirty="0" err="1">
                <a:sym typeface="Wingdings" panose="05000000000000000000" pitchFamily="2" charset="2"/>
              </a:rPr>
              <a:t>C.cass</a:t>
            </a:r>
            <a:r>
              <a:rPr lang="fr-FR" sz="2400" dirty="0">
                <a:sym typeface="Wingdings" panose="05000000000000000000" pitchFamily="2" charset="2"/>
              </a:rPr>
              <a:t> </a:t>
            </a:r>
            <a:r>
              <a:rPr lang="fr-FR" sz="2400" dirty="0" smtClean="0">
                <a:sym typeface="Wingdings" panose="05000000000000000000" pitchFamily="2" charset="2"/>
              </a:rPr>
              <a:t>cassation  renvoi CDA2  pas de pourvoi </a:t>
            </a:r>
            <a:r>
              <a:rPr lang="fr-FR" sz="2400" dirty="0">
                <a:sym typeface="Wingdings" panose="05000000000000000000" pitchFamily="2" charset="2"/>
              </a:rPr>
              <a:t></a:t>
            </a:r>
            <a:r>
              <a:rPr lang="fr-FR" sz="2400" dirty="0" smtClean="0">
                <a:sym typeface="Wingdings" panose="05000000000000000000" pitchFamily="2" charset="2"/>
              </a:rPr>
              <a:t>FIN</a:t>
            </a:r>
          </a:p>
          <a:p>
            <a:r>
              <a:rPr lang="fr-FR" sz="2400" dirty="0">
                <a:sym typeface="Wingdings" panose="05000000000000000000" pitchFamily="2" charset="2"/>
              </a:rPr>
              <a:t>CPH  </a:t>
            </a:r>
            <a:r>
              <a:rPr lang="fr-FR" sz="2400" dirty="0" smtClean="0">
                <a:sym typeface="Wingdings" panose="05000000000000000000" pitchFamily="2" charset="2"/>
              </a:rPr>
              <a:t>appel CDA </a:t>
            </a:r>
            <a:r>
              <a:rPr lang="fr-FR" sz="2400" dirty="0">
                <a:sym typeface="Wingdings" panose="05000000000000000000" pitchFamily="2" charset="2"/>
              </a:rPr>
              <a:t> pourvoi </a:t>
            </a:r>
            <a:r>
              <a:rPr lang="fr-FR" sz="2400" dirty="0" smtClean="0">
                <a:sym typeface="Wingdings" panose="05000000000000000000" pitchFamily="2" charset="2"/>
              </a:rPr>
              <a:t>1 </a:t>
            </a:r>
            <a:r>
              <a:rPr lang="fr-FR" sz="2400" dirty="0" err="1">
                <a:sym typeface="Wingdings" panose="05000000000000000000" pitchFamily="2" charset="2"/>
              </a:rPr>
              <a:t>C.cass</a:t>
            </a:r>
            <a:r>
              <a:rPr lang="fr-FR" sz="2400" dirty="0">
                <a:sym typeface="Wingdings" panose="05000000000000000000" pitchFamily="2" charset="2"/>
              </a:rPr>
              <a:t> cassation  renvoi </a:t>
            </a:r>
            <a:r>
              <a:rPr lang="fr-FR" sz="2400" dirty="0" smtClean="0">
                <a:sym typeface="Wingdings" panose="05000000000000000000" pitchFamily="2" charset="2"/>
              </a:rPr>
              <a:t>CDA2 </a:t>
            </a:r>
            <a:r>
              <a:rPr lang="fr-FR" sz="2400" dirty="0">
                <a:sym typeface="Wingdings" panose="05000000000000000000" pitchFamily="2" charset="2"/>
              </a:rPr>
              <a:t> </a:t>
            </a:r>
            <a:r>
              <a:rPr lang="fr-FR" sz="2400" dirty="0" smtClean="0">
                <a:sym typeface="Wingdings" panose="05000000000000000000" pitchFamily="2" charset="2"/>
              </a:rPr>
              <a:t>pourvoi2 </a:t>
            </a:r>
            <a:r>
              <a:rPr lang="fr-FR" sz="2400" dirty="0">
                <a:sym typeface="Wingdings" panose="05000000000000000000" pitchFamily="2" charset="2"/>
              </a:rPr>
              <a:t>renvoi </a:t>
            </a:r>
            <a:r>
              <a:rPr lang="fr-FR" sz="2400" dirty="0" smtClean="0">
                <a:sym typeface="Wingdings" panose="05000000000000000000" pitchFamily="2" charset="2"/>
              </a:rPr>
              <a:t>CDA3 </a:t>
            </a:r>
            <a:r>
              <a:rPr lang="fr-FR" sz="2400" dirty="0">
                <a:sym typeface="Wingdings" panose="05000000000000000000" pitchFamily="2" charset="2"/>
              </a:rPr>
              <a:t> pas de pourvoi </a:t>
            </a:r>
            <a:r>
              <a:rPr lang="fr-FR" sz="2400" dirty="0" smtClean="0">
                <a:sym typeface="Wingdings" panose="05000000000000000000" pitchFamily="2" charset="2"/>
              </a:rPr>
              <a:t>FIN</a:t>
            </a:r>
          </a:p>
          <a:p>
            <a:r>
              <a:rPr lang="fr-FR" sz="2400" dirty="0">
                <a:sym typeface="Wingdings" panose="05000000000000000000" pitchFamily="2" charset="2"/>
              </a:rPr>
              <a:t>CPH  appel CDA  pourvoi 1 </a:t>
            </a:r>
            <a:r>
              <a:rPr lang="fr-FR" sz="2400" dirty="0" err="1">
                <a:sym typeface="Wingdings" panose="05000000000000000000" pitchFamily="2" charset="2"/>
              </a:rPr>
              <a:t>C.cass</a:t>
            </a:r>
            <a:r>
              <a:rPr lang="fr-FR" sz="2400" dirty="0">
                <a:sym typeface="Wingdings" panose="05000000000000000000" pitchFamily="2" charset="2"/>
              </a:rPr>
              <a:t> cassation  renvoi CDA2  pourvoi2 renvoi CDA3  </a:t>
            </a:r>
            <a:r>
              <a:rPr lang="fr-FR" sz="2400" dirty="0" smtClean="0">
                <a:sym typeface="Wingdings" panose="05000000000000000000" pitchFamily="2" charset="2"/>
              </a:rPr>
              <a:t>pourvoi 3C.cass </a:t>
            </a:r>
            <a:r>
              <a:rPr lang="fr-FR" sz="2400" dirty="0" err="1" smtClean="0">
                <a:sym typeface="Wingdings" panose="05000000000000000000" pitchFamily="2" charset="2"/>
              </a:rPr>
              <a:t>rejetFIN</a:t>
            </a:r>
            <a:endParaRPr lang="fr-FR" sz="2400" dirty="0" smtClean="0">
              <a:sym typeface="Wingdings" panose="05000000000000000000" pitchFamily="2" charset="2"/>
            </a:endParaRPr>
          </a:p>
          <a:p>
            <a:r>
              <a:rPr lang="fr-FR" sz="2400" dirty="0">
                <a:sym typeface="Wingdings" panose="05000000000000000000" pitchFamily="2" charset="2"/>
              </a:rPr>
              <a:t>CPH  appel CDA  pourvoi 1 </a:t>
            </a:r>
            <a:r>
              <a:rPr lang="fr-FR" sz="2400" dirty="0" err="1">
                <a:sym typeface="Wingdings" panose="05000000000000000000" pitchFamily="2" charset="2"/>
              </a:rPr>
              <a:t>C.cass</a:t>
            </a:r>
            <a:r>
              <a:rPr lang="fr-FR" sz="2400" dirty="0">
                <a:sym typeface="Wingdings" panose="05000000000000000000" pitchFamily="2" charset="2"/>
              </a:rPr>
              <a:t> cassation  renvoi CDA2  pourvoi2 renvoi CDA3  pourvoi 3C.cass </a:t>
            </a:r>
            <a:r>
              <a:rPr lang="fr-FR" sz="2400" dirty="0" smtClean="0">
                <a:sym typeface="Wingdings" panose="05000000000000000000" pitchFamily="2" charset="2"/>
              </a:rPr>
              <a:t>cassationrenvoiCDA4FIN (obligation de suivre </a:t>
            </a:r>
            <a:r>
              <a:rPr lang="fr-FR" sz="2400" dirty="0" err="1" smtClean="0">
                <a:sym typeface="Wingdings" panose="05000000000000000000" pitchFamily="2" charset="2"/>
              </a:rPr>
              <a:t>C.Cass</a:t>
            </a:r>
            <a:r>
              <a:rPr lang="fr-FR" sz="2400" dirty="0" smtClean="0">
                <a:sym typeface="Wingdings" panose="05000000000000000000" pitchFamily="2" charset="2"/>
              </a:rPr>
              <a:t>)</a:t>
            </a:r>
            <a:endParaRPr lang="fr-FR" sz="2400" dirty="0">
              <a:sym typeface="Wingdings" panose="05000000000000000000" pitchFamily="2" charset="2"/>
            </a:endParaRPr>
          </a:p>
          <a:p>
            <a:endParaRPr lang="fr-FR" sz="2400" dirty="0" smtClean="0">
              <a:sym typeface="Wingdings" panose="05000000000000000000" pitchFamily="2" charset="2"/>
            </a:endParaRPr>
          </a:p>
          <a:p>
            <a:endParaRPr lang="fr-FR" sz="2800" dirty="0" smtClean="0">
              <a:sym typeface="Wingdings" panose="05000000000000000000" pitchFamily="2" charset="2"/>
            </a:endParaRPr>
          </a:p>
          <a:p>
            <a:endParaRPr lang="fr-FR" sz="2800" dirty="0"/>
          </a:p>
        </p:txBody>
      </p:sp>
    </p:spTree>
    <p:extLst>
      <p:ext uri="{BB962C8B-B14F-4D97-AF65-F5344CB8AC3E}">
        <p14:creationId xmlns:p14="http://schemas.microsoft.com/office/powerpoint/2010/main" val="17899048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Exemples de créations jurisprudentielles récentes</a:t>
            </a:r>
          </a:p>
        </p:txBody>
      </p:sp>
      <p:sp>
        <p:nvSpPr>
          <p:cNvPr id="3" name="Espace réservé du contenu 2"/>
          <p:cNvSpPr>
            <a:spLocks noGrp="1"/>
          </p:cNvSpPr>
          <p:nvPr>
            <p:ph idx="1"/>
          </p:nvPr>
        </p:nvSpPr>
        <p:spPr/>
        <p:txBody>
          <a:bodyPr/>
          <a:lstStyle/>
          <a:p>
            <a:endParaRPr lang="fr-FR" dirty="0"/>
          </a:p>
        </p:txBody>
      </p:sp>
    </p:spTree>
    <p:extLst>
      <p:ext uri="{BB962C8B-B14F-4D97-AF65-F5344CB8AC3E}">
        <p14:creationId xmlns:p14="http://schemas.microsoft.com/office/powerpoint/2010/main" val="38884086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fr-FR" sz="2800" b="1" dirty="0">
                <a:solidFill>
                  <a:srgbClr val="C00000"/>
                </a:solidFill>
              </a:rPr>
              <a:t>Dénonciation du reçu pour solde de tout compte par convocation devant le BC : la convocation doit être reçue par l’employeur dans le délai de 6 </a:t>
            </a:r>
            <a:r>
              <a:rPr lang="fr-FR" sz="2800" b="1" dirty="0" smtClean="0">
                <a:solidFill>
                  <a:srgbClr val="C00000"/>
                </a:solidFill>
              </a:rPr>
              <a:t>mois</a:t>
            </a:r>
            <a:endParaRPr lang="fr-FR" sz="2800"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r>
              <a:rPr lang="fr-FR" dirty="0" smtClean="0"/>
              <a:t>Si </a:t>
            </a:r>
            <a:r>
              <a:rPr lang="fr-FR" dirty="0"/>
              <a:t>la convocation devant le bureau de conciliation produit, quant aux chefs de demande qui y sont énoncés, les effets de la dénonciation visée par l’article L. 1234-20 du code du travail relatif à la dénonciation du reçu pour solde de tout compte et prévoyant son caractère libératoire pour les sommes qui y sont mentionnées une fois ce délai expiré, c’est à la condition qu’elle ait été reçue par l’employeur dans le délai de six mois (</a:t>
            </a:r>
            <a:r>
              <a:rPr lang="fr-FR" dirty="0" err="1"/>
              <a:t>Cass</a:t>
            </a:r>
            <a:r>
              <a:rPr lang="fr-FR" dirty="0"/>
              <a:t>. soc., 7 mars 2018, n°16-13194, FS-P+B</a:t>
            </a:r>
            <a:r>
              <a:rPr lang="fr-FR" dirty="0" smtClean="0"/>
              <a:t>].</a:t>
            </a:r>
          </a:p>
          <a:p>
            <a:r>
              <a:rPr lang="fr-FR" dirty="0" smtClean="0"/>
              <a:t>&lt;&lt;Le </a:t>
            </a:r>
            <a:r>
              <a:rPr lang="fr-FR" dirty="0"/>
              <a:t>reçu pour solde de tout compte peut être dénoncé dans les six mois qui suivent sa signature, délai au-delà duquel il devient libératoire pour l'employeur pour les sommes qui y sont </a:t>
            </a:r>
            <a:r>
              <a:rPr lang="fr-FR" dirty="0" smtClean="0"/>
              <a:t>mentionnées&gt;&gt;</a:t>
            </a:r>
            <a:r>
              <a:rPr lang="fr-FR" dirty="0"/>
              <a:t> </a:t>
            </a:r>
            <a:r>
              <a:rPr lang="fr-FR" dirty="0" err="1" smtClean="0"/>
              <a:t>art.L</a:t>
            </a:r>
            <a:r>
              <a:rPr lang="fr-FR" dirty="0"/>
              <a:t>. </a:t>
            </a:r>
            <a:r>
              <a:rPr lang="fr-FR" dirty="0" smtClean="0"/>
              <a:t>1234-20 al.2 </a:t>
            </a:r>
            <a:endParaRPr lang="fr-FR" dirty="0"/>
          </a:p>
          <a:p>
            <a:endParaRPr lang="fr-FR" dirty="0"/>
          </a:p>
        </p:txBody>
      </p:sp>
    </p:spTree>
    <p:extLst>
      <p:ext uri="{BB962C8B-B14F-4D97-AF65-F5344CB8AC3E}">
        <p14:creationId xmlns:p14="http://schemas.microsoft.com/office/powerpoint/2010/main" val="16484073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3200" b="1" dirty="0">
                <a:solidFill>
                  <a:srgbClr val="C00000"/>
                </a:solidFill>
              </a:rPr>
              <a:t>Reçu pour solde de tout compte : conditions de l’effet libératoire</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a:t>Si le reçu pour solde de tout compte ne mentionne qu’une seule somme globale, sans inventaire détaillé des sommes payées, le bulletin de salaire annexé à ce reçu n’est pas de nature à constituer le reçu pour solde de tout compte exigé par l’article L. 1234-20 </a:t>
            </a:r>
            <a:r>
              <a:rPr lang="fr-FR" dirty="0" smtClean="0"/>
              <a:t>(</a:t>
            </a:r>
            <a:r>
              <a:rPr lang="fr-FR" dirty="0" err="1" smtClean="0"/>
              <a:t>Cass</a:t>
            </a:r>
            <a:r>
              <a:rPr lang="fr-FR" dirty="0"/>
              <a:t>. soc., 14 février 2018, n°16-16617, </a:t>
            </a:r>
            <a:r>
              <a:rPr lang="fr-FR" dirty="0" smtClean="0"/>
              <a:t>FS-P+B)</a:t>
            </a:r>
          </a:p>
          <a:p>
            <a:r>
              <a:rPr lang="fr-FR" dirty="0" smtClean="0"/>
              <a:t>&lt;&lt;Le </a:t>
            </a:r>
            <a:r>
              <a:rPr lang="fr-FR" dirty="0"/>
              <a:t>solde de tout compte, établi par l'employeur et dont le salarié lui donne reçu, fait l'inventaire des sommes versées au salarié lors de la rupture du contrat de </a:t>
            </a:r>
            <a:r>
              <a:rPr lang="fr-FR" dirty="0" smtClean="0"/>
              <a:t>travail&gt;&gt; art.</a:t>
            </a:r>
            <a:r>
              <a:rPr lang="fr-FR" dirty="0"/>
              <a:t> L. 1234-20 </a:t>
            </a:r>
            <a:r>
              <a:rPr lang="fr-FR" dirty="0" smtClean="0"/>
              <a:t>al.1</a:t>
            </a:r>
            <a:endParaRPr lang="fr-FR" dirty="0"/>
          </a:p>
        </p:txBody>
      </p:sp>
    </p:spTree>
    <p:extLst>
      <p:ext uri="{BB962C8B-B14F-4D97-AF65-F5344CB8AC3E}">
        <p14:creationId xmlns:p14="http://schemas.microsoft.com/office/powerpoint/2010/main" val="9354087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2800" b="1" dirty="0">
                <a:solidFill>
                  <a:srgbClr val="C00000"/>
                </a:solidFill>
              </a:rPr>
              <a:t>Succession de CDD sans délai de carence pour un même salarié et un même poste : </a:t>
            </a:r>
            <a:r>
              <a:rPr lang="fr-FR" sz="2800" b="1" dirty="0" smtClean="0">
                <a:solidFill>
                  <a:srgbClr val="C00000"/>
                </a:solidFill>
              </a:rPr>
              <a:t>conditions</a:t>
            </a:r>
            <a:endParaRPr lang="fr-FR" sz="2800"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r>
              <a:rPr lang="fr-FR" dirty="0"/>
              <a:t>L’article L. 1244-4 du code du travail n’exclut l’application des dispositions de l’article L. 1244-3 imposant le respect d’un délai de carence avant la conclusion d’un nouveau contrat à durée déterminée que dans les situations qu’il mentionne. Il en résulte qu’une succession de contrats de travail à durée déterminée, sans délai de carence, n’est licite, pour un même salarié et un même poste, que si chacun des contrats a été conclu pour l’un des motifs prévus limitativement par l’article L. 1244-4 du code du travail.</a:t>
            </a:r>
          </a:p>
          <a:p>
            <a:r>
              <a:rPr lang="fr-FR" b="1" dirty="0">
                <a:solidFill>
                  <a:srgbClr val="C00000"/>
                </a:solidFill>
              </a:rPr>
              <a:t>Lorsque le premier CDD est conclu en raison d’un accroissement temporaire de l’activité de l’entreprise, motif non prévu à l’article L. 1244-4, un délai de carence répondant aux exigences de l’article L. 1244-3 doit être observé avant la conclusion du second CDD pour remplacement d’un salarié </a:t>
            </a:r>
            <a:r>
              <a:rPr lang="fr-FR" dirty="0"/>
              <a:t>[</a:t>
            </a:r>
            <a:r>
              <a:rPr lang="fr-FR" u="sng" dirty="0" err="1">
                <a:hlinkClick r:id="rId2"/>
              </a:rPr>
              <a:t>Cass</a:t>
            </a:r>
            <a:r>
              <a:rPr lang="fr-FR" u="sng" dirty="0">
                <a:hlinkClick r:id="rId2"/>
              </a:rPr>
              <a:t>. soc., 10 octobre 2018, n°17-18294, FS-P+B</a:t>
            </a:r>
            <a:r>
              <a:rPr lang="fr-FR" dirty="0" smtClean="0"/>
              <a:t>].</a:t>
            </a:r>
            <a:endParaRPr lang="fr-FR" dirty="0"/>
          </a:p>
        </p:txBody>
      </p:sp>
    </p:spTree>
    <p:extLst>
      <p:ext uri="{BB962C8B-B14F-4D97-AF65-F5344CB8AC3E}">
        <p14:creationId xmlns:p14="http://schemas.microsoft.com/office/powerpoint/2010/main" val="2277492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2800" b="1" dirty="0">
                <a:solidFill>
                  <a:srgbClr val="C00000"/>
                </a:solidFill>
              </a:rPr>
              <a:t>Lettre de licenciement remise en main propre : la transaction postérieure est </a:t>
            </a:r>
            <a:r>
              <a:rPr lang="fr-FR" sz="2800" b="1" dirty="0" smtClean="0">
                <a:solidFill>
                  <a:srgbClr val="C00000"/>
                </a:solidFill>
              </a:rPr>
              <a:t>nulle</a:t>
            </a:r>
            <a:endParaRPr lang="fr-FR" sz="2800"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r>
              <a:rPr lang="fr-FR" sz="3400" dirty="0" smtClean="0"/>
              <a:t>La </a:t>
            </a:r>
            <a:r>
              <a:rPr lang="fr-FR" sz="3400" dirty="0"/>
              <a:t>transaction conclue en l’absence de notification préalable du licenciement par lettre recommandée avec demande d’avis de réception (lettre remise en main propre) est nulle [</a:t>
            </a:r>
            <a:r>
              <a:rPr lang="fr-FR" sz="3400" u="sng" dirty="0" err="1">
                <a:hlinkClick r:id="rId2"/>
              </a:rPr>
              <a:t>Cass</a:t>
            </a:r>
            <a:r>
              <a:rPr lang="fr-FR" sz="3400" u="sng" dirty="0">
                <a:hlinkClick r:id="rId2"/>
              </a:rPr>
              <a:t>. soc., 10 octobre 2018, n°17-10066, FS-P+B</a:t>
            </a:r>
            <a:r>
              <a:rPr lang="fr-FR" sz="3400" dirty="0" smtClean="0"/>
              <a:t>].</a:t>
            </a:r>
          </a:p>
          <a:p>
            <a:r>
              <a:rPr lang="fr-FR" sz="3400" i="1" dirty="0" smtClean="0"/>
              <a:t>&lt;&lt;Lorsque </a:t>
            </a:r>
            <a:r>
              <a:rPr lang="fr-FR" sz="3400" i="1" dirty="0"/>
              <a:t>l'employeur décide de licencier un salarié, il lui notifie sa décision par lettre recommandée avec avis de réception</a:t>
            </a:r>
            <a:r>
              <a:rPr lang="fr-FR" i="1" dirty="0"/>
              <a:t>.</a:t>
            </a:r>
          </a:p>
          <a:p>
            <a:r>
              <a:rPr lang="fr-FR" sz="2900" i="1" dirty="0"/>
              <a:t>Cette lettre comporte l'énoncé du ou des motifs invoqués par l'employeur.</a:t>
            </a:r>
          </a:p>
          <a:p>
            <a:r>
              <a:rPr lang="fr-FR" sz="2900" i="1" dirty="0"/>
              <a:t>Elle ne peut être expédiée moins de deux jours ouvrables après la date prévue de l'entretien préalable au licenciement auquel le salarié a été convoqué.</a:t>
            </a:r>
          </a:p>
          <a:p>
            <a:r>
              <a:rPr lang="fr-FR" sz="2900" i="1" dirty="0"/>
              <a:t>Un décret en Conseil d'Etat détermine les modalités d'application du présent article. Un arrêté du ministre chargé du travail fixe les modèles que l'employeur peut utiliser pour procéder à la notification du licenciement</a:t>
            </a:r>
            <a:r>
              <a:rPr lang="fr-FR" sz="2900" i="1" dirty="0" smtClean="0"/>
              <a:t>.&gt;&gt; </a:t>
            </a:r>
            <a:r>
              <a:rPr lang="fr-FR" sz="2900" b="1" i="1" dirty="0"/>
              <a:t>Article L1232-6</a:t>
            </a:r>
            <a:endParaRPr lang="fr-FR" sz="2900" i="1" dirty="0"/>
          </a:p>
          <a:p>
            <a:endParaRPr lang="fr-FR" dirty="0"/>
          </a:p>
          <a:p>
            <a:endParaRPr lang="fr-FR" dirty="0"/>
          </a:p>
        </p:txBody>
      </p:sp>
    </p:spTree>
    <p:extLst>
      <p:ext uri="{BB962C8B-B14F-4D97-AF65-F5344CB8AC3E}">
        <p14:creationId xmlns:p14="http://schemas.microsoft.com/office/powerpoint/2010/main" val="37719577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2800" b="1" dirty="0">
                <a:solidFill>
                  <a:srgbClr val="C00000"/>
                </a:solidFill>
              </a:rPr>
              <a:t>Le juge ne peut pas aggraver la qualification de la faute retenue par </a:t>
            </a:r>
            <a:r>
              <a:rPr lang="fr-FR" sz="2800" b="1" dirty="0" smtClean="0">
                <a:solidFill>
                  <a:srgbClr val="C00000"/>
                </a:solidFill>
              </a:rPr>
              <a:t>l’employeur</a:t>
            </a:r>
            <a:endParaRPr lang="fr-FR" sz="2800"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r>
              <a:rPr lang="fr-FR" dirty="0"/>
              <a:t>Le juge ne peut aggraver la qualification de la faute retenue par l’employeur. Ainsi, lorsque la lettre de licenciement fait état d’un licenciement pour cause réelle et sérieuse, le juge ne peut considérer que les faits invoqués constituent une faute grave.</a:t>
            </a:r>
            <a:br>
              <a:rPr lang="fr-FR" dirty="0"/>
            </a:br>
            <a:r>
              <a:rPr lang="fr-FR" dirty="0"/>
              <a:t>Dès lors, est nul le licenciement prononcé pour cause réelle et sérieuse d’un salarié dont le contrat de travail est suspendu pour cause de maladie professionnelle alors même que les faits qui lui étaient reprochés revêtaient une gravité certaine compte tenu de leur nature même (propos à connotation sexuelle / comportement indécent / attitudes et gestes déplacés) et rendaient impossible le maintien du salarié au sein de l’entreprise [</a:t>
            </a:r>
            <a:r>
              <a:rPr lang="fr-FR" dirty="0" err="1"/>
              <a:t>Cass</a:t>
            </a:r>
            <a:r>
              <a:rPr lang="fr-FR" dirty="0"/>
              <a:t>. soc., 20 décembre 2017, n° 16-17.199, FS-P+B].</a:t>
            </a:r>
          </a:p>
          <a:p>
            <a:endParaRPr lang="fr-FR" dirty="0"/>
          </a:p>
        </p:txBody>
      </p:sp>
    </p:spTree>
    <p:extLst>
      <p:ext uri="{BB962C8B-B14F-4D97-AF65-F5344CB8AC3E}">
        <p14:creationId xmlns:p14="http://schemas.microsoft.com/office/powerpoint/2010/main" val="39173371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2800" b="1" dirty="0">
                <a:solidFill>
                  <a:srgbClr val="C00000"/>
                </a:solidFill>
              </a:rPr>
              <a:t>Des témoignages anonymes ne peuvent fonder la décision du </a:t>
            </a:r>
            <a:r>
              <a:rPr lang="fr-FR" sz="2800" b="1" dirty="0" smtClean="0">
                <a:solidFill>
                  <a:srgbClr val="C00000"/>
                </a:solidFill>
              </a:rPr>
              <a:t>juge</a:t>
            </a:r>
            <a:endParaRPr lang="fr-FR" sz="2800" dirty="0">
              <a:solidFill>
                <a:srgbClr val="C00000"/>
              </a:solidFill>
            </a:endParaRPr>
          </a:p>
        </p:txBody>
      </p:sp>
      <p:sp>
        <p:nvSpPr>
          <p:cNvPr id="3" name="Espace réservé du contenu 2"/>
          <p:cNvSpPr>
            <a:spLocks noGrp="1"/>
          </p:cNvSpPr>
          <p:nvPr>
            <p:ph idx="1"/>
          </p:nvPr>
        </p:nvSpPr>
        <p:spPr>
          <a:xfrm>
            <a:off x="457200" y="1600200"/>
            <a:ext cx="8229600" cy="4853136"/>
          </a:xfrm>
        </p:spPr>
        <p:txBody>
          <a:bodyPr>
            <a:normAutofit fontScale="70000" lnSpcReduction="20000"/>
          </a:bodyPr>
          <a:lstStyle/>
          <a:p>
            <a:r>
              <a:rPr lang="fr-FR" b="1" dirty="0" smtClean="0">
                <a:solidFill>
                  <a:srgbClr val="C00000"/>
                </a:solidFill>
              </a:rPr>
              <a:t>Le </a:t>
            </a:r>
            <a:r>
              <a:rPr lang="fr-FR" b="1" dirty="0">
                <a:solidFill>
                  <a:srgbClr val="C00000"/>
                </a:solidFill>
              </a:rPr>
              <a:t>juge ne peut fonder sa décision uniquement ou de manière déterminante sur des témoignages anonymes [</a:t>
            </a:r>
            <a:r>
              <a:rPr lang="fr-FR" b="1" u="sng" dirty="0" err="1">
                <a:solidFill>
                  <a:srgbClr val="C00000"/>
                </a:solidFill>
                <a:hlinkClick r:id="rId2"/>
              </a:rPr>
              <a:t>Cass</a:t>
            </a:r>
            <a:r>
              <a:rPr lang="fr-FR" b="1" u="sng" dirty="0">
                <a:solidFill>
                  <a:srgbClr val="C00000"/>
                </a:solidFill>
                <a:hlinkClick r:id="rId2"/>
              </a:rPr>
              <a:t>. Soc., 4 juillet 2018, n°17-18241, FS-P+B</a:t>
            </a:r>
            <a:r>
              <a:rPr lang="fr-FR" b="1" dirty="0" smtClean="0">
                <a:solidFill>
                  <a:srgbClr val="C00000"/>
                </a:solidFill>
              </a:rPr>
              <a:t>].</a:t>
            </a:r>
          </a:p>
          <a:p>
            <a:pPr marL="0" indent="0" fontAlgn="base">
              <a:buNone/>
            </a:pPr>
            <a:r>
              <a:rPr lang="fr-FR" dirty="0"/>
              <a:t/>
            </a:r>
            <a:br>
              <a:rPr lang="fr-FR" dirty="0"/>
            </a:br>
            <a:r>
              <a:rPr lang="fr-FR" i="1" dirty="0" smtClean="0"/>
              <a:t>&lt;&lt;L’attestation </a:t>
            </a:r>
            <a:r>
              <a:rPr lang="fr-FR" i="1" dirty="0"/>
              <a:t>contient la relation des faits auxquels son auteur a assisté ou qu’il a personnellement constatés.</a:t>
            </a:r>
            <a:br>
              <a:rPr lang="fr-FR" i="1" dirty="0"/>
            </a:br>
            <a:r>
              <a:rPr lang="fr-FR" i="1" dirty="0"/>
              <a:t>Elle mentionne les nom, prénoms, date et lieu de naissance, demeure et profession de son auteur ainsi que, s’il y a lieu, son lien de parenté ou d’alliance avec les parties, de subordination à leur égard, de collaboration ou de communauté d’intérêts avec elles.</a:t>
            </a:r>
          </a:p>
          <a:p>
            <a:pPr fontAlgn="base"/>
            <a:r>
              <a:rPr lang="fr-FR" i="1" dirty="0"/>
              <a:t>Elle indique en outre qu’elle est établie en vue de sa production en justice et que son auteur a connaissance qu’une fausse attestation de sa part l’expose à des sanctions pénales.</a:t>
            </a:r>
          </a:p>
          <a:p>
            <a:pPr fontAlgn="base"/>
            <a:r>
              <a:rPr lang="fr-FR" i="1" dirty="0"/>
              <a:t>L’attestation est écrite, datée et signée de la main de son auteur. Celui-ci doit lui annexer, en original ou en photocopie, tout document officiel justifiant de son identité et comportant sa signature</a:t>
            </a:r>
            <a:r>
              <a:rPr lang="fr-FR" i="1" dirty="0" smtClean="0"/>
              <a:t>.</a:t>
            </a:r>
            <a:r>
              <a:rPr lang="fr-FR" dirty="0" smtClean="0"/>
              <a:t>&gt;&gt; </a:t>
            </a:r>
            <a:r>
              <a:rPr lang="fr-FR" dirty="0"/>
              <a:t>Article 202 du CPC </a:t>
            </a:r>
          </a:p>
          <a:p>
            <a:pPr marL="0" indent="0">
              <a:buNone/>
            </a:pPr>
            <a:endParaRPr lang="fr-FR" dirty="0"/>
          </a:p>
        </p:txBody>
      </p:sp>
    </p:spTree>
    <p:extLst>
      <p:ext uri="{BB962C8B-B14F-4D97-AF65-F5344CB8AC3E}">
        <p14:creationId xmlns:p14="http://schemas.microsoft.com/office/powerpoint/2010/main" val="25688886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sz="2800" b="1" dirty="0">
                <a:solidFill>
                  <a:srgbClr val="C00000"/>
                </a:solidFill>
              </a:rPr>
              <a:t>La prime de 13e mois peut être réservée aux seuls </a:t>
            </a:r>
            <a:r>
              <a:rPr lang="fr-FR" sz="2800" b="1" dirty="0" smtClean="0">
                <a:solidFill>
                  <a:srgbClr val="C00000"/>
                </a:solidFill>
              </a:rPr>
              <a:t>cadres</a:t>
            </a:r>
            <a:endParaRPr lang="fr-FR" sz="28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Quelles </a:t>
            </a:r>
            <a:r>
              <a:rPr lang="fr-FR" dirty="0"/>
              <a:t>que soient les modalités de son versement, une prime de 13e mois, qui n’a pas d’objet spécifique étranger au travail accompli ou destiné à compenser une sujétion particulière, participe de la rémunération annuelle versée, au même titre que le salaire de base, en contrepartie du travail à l’égard duquel les salariés cadres et non-cadres ne sont pas placés dans une situation identique [</a:t>
            </a:r>
            <a:r>
              <a:rPr lang="fr-FR" u="sng" dirty="0" err="1">
                <a:hlinkClick r:id="rId2"/>
              </a:rPr>
              <a:t>Cass</a:t>
            </a:r>
            <a:r>
              <a:rPr lang="fr-FR" u="sng" dirty="0">
                <a:hlinkClick r:id="rId2"/>
              </a:rPr>
              <a:t>. soc., 26 septembre 2018, n°17-15101, FS-P+B</a:t>
            </a:r>
            <a:r>
              <a:rPr lang="fr-FR" dirty="0"/>
              <a:t>].</a:t>
            </a:r>
          </a:p>
          <a:p>
            <a:endParaRPr lang="fr-FR" dirty="0"/>
          </a:p>
        </p:txBody>
      </p:sp>
    </p:spTree>
    <p:extLst>
      <p:ext uri="{BB962C8B-B14F-4D97-AF65-F5344CB8AC3E}">
        <p14:creationId xmlns:p14="http://schemas.microsoft.com/office/powerpoint/2010/main" val="25010327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178"/>
          </a:xfrm>
        </p:spPr>
        <p:txBody>
          <a:bodyPr>
            <a:normAutofit/>
          </a:bodyPr>
          <a:lstStyle/>
          <a:p>
            <a:pPr lvl="0"/>
            <a:r>
              <a:rPr lang="fr-FR" sz="2800" b="1" dirty="0">
                <a:solidFill>
                  <a:srgbClr val="C00000"/>
                </a:solidFill>
              </a:rPr>
              <a:t>Lorsqu’un temps de pause est requalifié en travail effectif, la rémunération de ce temps ne se cumule pas avec une compensation forfaitaire éventuelle</a:t>
            </a:r>
            <a:r>
              <a:rPr lang="fr-FR" sz="2800" b="1" dirty="0" smtClean="0">
                <a:solidFill>
                  <a:srgbClr val="C00000"/>
                </a:solidFill>
              </a:rPr>
              <a:t>.</a:t>
            </a:r>
            <a:endParaRPr lang="fr-FR" sz="2800" dirty="0">
              <a:solidFill>
                <a:srgbClr val="C0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dirty="0" smtClean="0"/>
              <a:t>La </a:t>
            </a:r>
            <a:r>
              <a:rPr lang="fr-FR" dirty="0"/>
              <a:t>compensation forfaitaire versée par l’employeur destinée à rémunérer les 4 heures 30 de pause du salarié entre deux services ne peut se cumuler avec le paiement de ces mêmes temps de pause requalifiés en temps de travail effectif [</a:t>
            </a:r>
            <a:r>
              <a:rPr lang="fr-FR" u="sng" dirty="0" err="1">
                <a:hlinkClick r:id="rId2"/>
              </a:rPr>
              <a:t>Cass</a:t>
            </a:r>
            <a:r>
              <a:rPr lang="fr-FR" u="sng" dirty="0">
                <a:hlinkClick r:id="rId2"/>
              </a:rPr>
              <a:t>. soc., 10 octobre 2018, n°16-17794, FS-P+B sur le pourvoi de l’employeur</a:t>
            </a:r>
            <a:r>
              <a:rPr lang="fr-FR" dirty="0"/>
              <a:t>]</a:t>
            </a:r>
          </a:p>
          <a:p>
            <a:endParaRPr lang="fr-FR" dirty="0"/>
          </a:p>
        </p:txBody>
      </p:sp>
    </p:spTree>
    <p:extLst>
      <p:ext uri="{BB962C8B-B14F-4D97-AF65-F5344CB8AC3E}">
        <p14:creationId xmlns:p14="http://schemas.microsoft.com/office/powerpoint/2010/main" val="40514182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Réouverture des débats et observations </a:t>
            </a:r>
            <a:r>
              <a:rPr lang="fr-FR" b="1" dirty="0" smtClean="0">
                <a:solidFill>
                  <a:srgbClr val="C00000"/>
                </a:solidFill>
              </a:rPr>
              <a:t>subséquentes</a:t>
            </a:r>
            <a:endParaRPr lang="fr-FR" b="1" dirty="0">
              <a:solidFill>
                <a:srgbClr val="C00000"/>
              </a:solidFill>
            </a:endParaRPr>
          </a:p>
        </p:txBody>
      </p:sp>
      <p:sp>
        <p:nvSpPr>
          <p:cNvPr id="3" name="Espace réservé du contenu 2"/>
          <p:cNvSpPr>
            <a:spLocks noGrp="1"/>
          </p:cNvSpPr>
          <p:nvPr>
            <p:ph idx="1"/>
          </p:nvPr>
        </p:nvSpPr>
        <p:spPr/>
        <p:txBody>
          <a:bodyPr/>
          <a:lstStyle/>
          <a:p>
            <a:r>
              <a:rPr lang="fr-FR" dirty="0"/>
              <a:t>La décision de réouverture des débats est une mesure d’administration judiciaire qui ne peut faire l’objet d’aucun recours. Elle permet à toutes les parties, même celles dont les conclusions ont été déclarées irrecevables, de présenter des observations sur les éclaircissements qui leur ont été demandé. (</a:t>
            </a:r>
            <a:r>
              <a:rPr lang="fr-FR" dirty="0" err="1"/>
              <a:t>Civ</a:t>
            </a:r>
            <a:r>
              <a:rPr lang="fr-FR" dirty="0"/>
              <a:t>. </a:t>
            </a:r>
            <a:r>
              <a:rPr lang="fr-FR"/>
              <a:t>2e, 16 mai 2019, F-P+B+I, n° 18-10.825)</a:t>
            </a:r>
            <a:endParaRPr lang="fr-FR" dirty="0"/>
          </a:p>
        </p:txBody>
      </p:sp>
    </p:spTree>
    <p:extLst>
      <p:ext uri="{BB962C8B-B14F-4D97-AF65-F5344CB8AC3E}">
        <p14:creationId xmlns:p14="http://schemas.microsoft.com/office/powerpoint/2010/main" val="324853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Il est de principe que les tribunaux ne peuvent rendre "des arrêts de règlement", c'est à dire qu'ils ne peuvent se substituer ni au pouvoir législatif ni à celui de l'autorité administrative disposant du pouvoir réglementaire pour définir une règle obligatoire</a:t>
            </a:r>
          </a:p>
        </p:txBody>
      </p:sp>
    </p:spTree>
    <p:extLst>
      <p:ext uri="{BB962C8B-B14F-4D97-AF65-F5344CB8AC3E}">
        <p14:creationId xmlns:p14="http://schemas.microsoft.com/office/powerpoint/2010/main" val="15251347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FF0000"/>
                </a:solidFill>
              </a:rPr>
              <a:t>Indemnités de congés payés : conditions de validité de la clause incluant cette indemnité dans le salaire</a:t>
            </a:r>
            <a:endParaRPr lang="fr-FR" sz="2800" dirty="0">
              <a:solidFill>
                <a:srgbClr val="FF0000"/>
              </a:solidFill>
            </a:endParaRPr>
          </a:p>
        </p:txBody>
      </p:sp>
      <p:sp>
        <p:nvSpPr>
          <p:cNvPr id="3" name="Espace réservé du contenu 2"/>
          <p:cNvSpPr>
            <a:spLocks noGrp="1"/>
          </p:cNvSpPr>
          <p:nvPr>
            <p:ph idx="1"/>
          </p:nvPr>
        </p:nvSpPr>
        <p:spPr/>
        <p:txBody>
          <a:bodyPr/>
          <a:lstStyle/>
          <a:p>
            <a:r>
              <a:rPr lang="fr-FR" b="1" dirty="0"/>
              <a:t>Il est possible d’inclure l’indemnité de congés payés dans la rémunération forfaitaire lorsque des conditions particulières le justifient mais cette inclusion doit résulter d’une clause contractuelle transparente et compréhensible</a:t>
            </a:r>
            <a:r>
              <a:rPr lang="fr-FR" b="1" dirty="0" smtClean="0"/>
              <a:t>.</a:t>
            </a:r>
          </a:p>
          <a:p>
            <a:r>
              <a:rPr lang="fr-FR" dirty="0">
                <a:hlinkClick r:id="rId2"/>
              </a:rPr>
              <a:t>Soc. 22 mai 2019, F-P+B, n° 17-31.517</a:t>
            </a:r>
            <a:endParaRPr lang="fr-FR" dirty="0"/>
          </a:p>
        </p:txBody>
      </p:sp>
    </p:spTree>
    <p:extLst>
      <p:ext uri="{BB962C8B-B14F-4D97-AF65-F5344CB8AC3E}">
        <p14:creationId xmlns:p14="http://schemas.microsoft.com/office/powerpoint/2010/main" val="25823919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Chaque juridiction construit sa propre jurisprudence.</a:t>
            </a:r>
          </a:p>
          <a:p>
            <a:r>
              <a:rPr lang="fr-FR" dirty="0" smtClean="0"/>
              <a:t>Elle ne se réfère pas à un précédent jurisprudentiel pour juger, elle définit son raisonnement juridique relatif à l’affaire qu’elle examine même si elle s’inspire d’une décision déjà </a:t>
            </a:r>
            <a:r>
              <a:rPr lang="fr-FR" smtClean="0"/>
              <a:t>rendue.</a:t>
            </a:r>
          </a:p>
          <a:p>
            <a:pPr marL="0" indent="0">
              <a:buNone/>
            </a:pPr>
            <a:endParaRPr lang="fr-FR" dirty="0"/>
          </a:p>
        </p:txBody>
      </p:sp>
    </p:spTree>
    <p:extLst>
      <p:ext uri="{BB962C8B-B14F-4D97-AF65-F5344CB8AC3E}">
        <p14:creationId xmlns:p14="http://schemas.microsoft.com/office/powerpoint/2010/main" val="36284471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Après le Conseil constitutionnel et le Conseil d’État (</a:t>
            </a:r>
            <a:r>
              <a:rPr lang="fr-FR" dirty="0">
                <a:hlinkClick r:id="rId2"/>
              </a:rPr>
              <a:t>Nouveaux modes de rédaction pour le juge administratif : « considérons » que c'est la fin d'une époque, Actualités du droit, 12 déc. 2018</a:t>
            </a:r>
            <a:r>
              <a:rPr lang="fr-FR" dirty="0"/>
              <a:t>), la Cour de cassation réforme à son tour le mode de rédaction de ses arrêts, avec pour objectif de rendre les décisions plus explicites, ce qui devrait renforcer la sécurité juridique mais également favoriser la diffusion du droit français.</a:t>
            </a:r>
            <a:br>
              <a:rPr lang="fr-FR" dirty="0"/>
            </a:br>
            <a:r>
              <a:rPr lang="fr-FR" dirty="0"/>
              <a:t> </a:t>
            </a:r>
          </a:p>
        </p:txBody>
      </p:sp>
    </p:spTree>
    <p:extLst>
      <p:ext uri="{BB962C8B-B14F-4D97-AF65-F5344CB8AC3E}">
        <p14:creationId xmlns:p14="http://schemas.microsoft.com/office/powerpoint/2010/main" val="40024939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fontAlgn="base"/>
            <a:r>
              <a:rPr lang="fr-FR" dirty="0"/>
              <a:t> la nouvelle structure des arrêts :faits et procédure ;</a:t>
            </a:r>
          </a:p>
          <a:p>
            <a:pPr fontAlgn="base"/>
            <a:r>
              <a:rPr lang="fr-FR" dirty="0"/>
              <a:t>examen des moyens présentés par le demandeur ;</a:t>
            </a:r>
          </a:p>
          <a:p>
            <a:pPr lvl="1" fontAlgn="base"/>
            <a:r>
              <a:rPr lang="fr-FR" dirty="0"/>
              <a:t>sur le premier moyen : énoncé du moyen, puis réponse au moyen,</a:t>
            </a:r>
          </a:p>
          <a:p>
            <a:pPr lvl="1" fontAlgn="base"/>
            <a:r>
              <a:rPr lang="fr-FR" dirty="0"/>
              <a:t>sur le second moyen : énoncé du moyen, puis réponse au moyen,</a:t>
            </a:r>
          </a:p>
          <a:p>
            <a:pPr fontAlgn="base"/>
            <a:r>
              <a:rPr lang="fr-FR" dirty="0"/>
              <a:t>dispositif (ce qu’il décide).</a:t>
            </a:r>
          </a:p>
          <a:p>
            <a:endParaRPr lang="fr-FR" dirty="0"/>
          </a:p>
        </p:txBody>
      </p:sp>
    </p:spTree>
    <p:extLst>
      <p:ext uri="{BB962C8B-B14F-4D97-AF65-F5344CB8AC3E}">
        <p14:creationId xmlns:p14="http://schemas.microsoft.com/office/powerpoint/2010/main" val="235926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rgbClr val="C00000"/>
                </a:solidFill>
              </a:rPr>
              <a:t>La réforme du mode de rédaction des </a:t>
            </a:r>
            <a:r>
              <a:rPr lang="fr-FR" sz="3600" dirty="0" smtClean="0">
                <a:solidFill>
                  <a:srgbClr val="C00000"/>
                </a:solidFill>
              </a:rPr>
              <a:t>arrêts</a:t>
            </a:r>
            <a:endParaRPr lang="fr-FR" sz="3600" dirty="0">
              <a:solidFill>
                <a:srgbClr val="C00000"/>
              </a:solidFill>
            </a:endParaRPr>
          </a:p>
        </p:txBody>
      </p:sp>
      <p:sp>
        <p:nvSpPr>
          <p:cNvPr id="3" name="Espace réservé du contenu 2"/>
          <p:cNvSpPr>
            <a:spLocks noGrp="1"/>
          </p:cNvSpPr>
          <p:nvPr>
            <p:ph idx="1"/>
          </p:nvPr>
        </p:nvSpPr>
        <p:spPr/>
        <p:txBody>
          <a:bodyPr>
            <a:normAutofit/>
          </a:bodyPr>
          <a:lstStyle/>
          <a:p>
            <a:r>
              <a:rPr lang="fr-FR" dirty="0" smtClean="0"/>
              <a:t>La </a:t>
            </a:r>
            <a:r>
              <a:rPr lang="fr-FR" dirty="0"/>
              <a:t>Cour de cassation adopte, à effet du 1er octobre 2019, de nouvelles règles de rédaction de tous ses arrêts. Le style en sera direct, sans ’attendu’ ni phrase unique. Les paragraphes seront numérotés. Les grandes parties composites de l’arrêt seront clairement identifiées : 1. Faits et procédure ; 2. Examen du ou des moyens ; 3. Dispositif.</a:t>
            </a:r>
          </a:p>
          <a:p>
            <a:endParaRPr lang="fr-FR" dirty="0"/>
          </a:p>
        </p:txBody>
      </p:sp>
    </p:spTree>
    <p:extLst>
      <p:ext uri="{BB962C8B-B14F-4D97-AF65-F5344CB8AC3E}">
        <p14:creationId xmlns:p14="http://schemas.microsoft.com/office/powerpoint/2010/main" val="38234031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fontScale="90000"/>
          </a:bodyPr>
          <a:lstStyle/>
          <a:p>
            <a:r>
              <a:rPr lang="fr-FR" sz="2700" dirty="0">
                <a:solidFill>
                  <a:srgbClr val="FF0000"/>
                </a:solidFill>
              </a:rPr>
              <a:t> </a:t>
            </a:r>
            <a:r>
              <a:rPr lang="fr-FR" sz="2700" dirty="0" smtClean="0">
                <a:solidFill>
                  <a:srgbClr val="FF0000"/>
                </a:solidFill>
              </a:rPr>
              <a:t>enquête </a:t>
            </a:r>
            <a:r>
              <a:rPr lang="fr-FR" sz="2700" dirty="0">
                <a:solidFill>
                  <a:srgbClr val="FF0000"/>
                </a:solidFill>
              </a:rPr>
              <a:t>réalisée sur un échantillon de 603 avocats, </a:t>
            </a:r>
            <a:r>
              <a:rPr lang="fr-FR" sz="2700" dirty="0" smtClean="0">
                <a:solidFill>
                  <a:srgbClr val="FF0000"/>
                </a:solidFill>
              </a:rPr>
              <a:t> </a:t>
            </a:r>
            <a:r>
              <a:rPr lang="fr-FR" sz="2700" dirty="0">
                <a:solidFill>
                  <a:srgbClr val="FF0000"/>
                </a:solidFill>
              </a:rPr>
              <a:t>mi-avril. Le résultat est sans appel : le système judiciaire n’est pas « satisfaisant » en l’état pour les deux tiers des avocats interrogés. Pour 12 % d’entre eux, il ne l’est même « pas du tout ».</a:t>
            </a:r>
            <a:endParaRPr lang="fr-FR" sz="2700" dirty="0">
              <a:solidFill>
                <a:srgbClr val="FF0000"/>
              </a:solidFill>
            </a:endParaRPr>
          </a:p>
        </p:txBody>
      </p:sp>
      <p:sp>
        <p:nvSpPr>
          <p:cNvPr id="3" name="Espace réservé du contenu 2"/>
          <p:cNvSpPr>
            <a:spLocks noGrp="1"/>
          </p:cNvSpPr>
          <p:nvPr>
            <p:ph idx="1"/>
          </p:nvPr>
        </p:nvSpPr>
        <p:spPr>
          <a:xfrm>
            <a:off x="457200" y="1844824"/>
            <a:ext cx="8229600" cy="4281339"/>
          </a:xfrm>
        </p:spPr>
        <p:txBody>
          <a:bodyPr/>
          <a:lstStyle/>
          <a:p>
            <a:r>
              <a:rPr lang="fr-FR" b="1" dirty="0" smtClean="0"/>
              <a:t>En </a:t>
            </a:r>
            <a:r>
              <a:rPr lang="fr-FR" b="1" dirty="0"/>
              <a:t>ce qui concerne l’accès aux décisions de </a:t>
            </a:r>
            <a:r>
              <a:rPr lang="fr-FR" b="1" dirty="0" smtClean="0"/>
              <a:t>justice</a:t>
            </a:r>
            <a:r>
              <a:rPr lang="fr-FR" dirty="0" smtClean="0"/>
              <a:t>, le </a:t>
            </a:r>
            <a:r>
              <a:rPr lang="fr-FR" dirty="0"/>
              <a:t>système actuel est jugé satisfaisant pour 41 % des interrogés. Le désaveu est flagrant chez les pénalistes et les jeunes avocats de « moins de 35 ans ». Dans cette tranche d’âge, à peine la moitié considère que cet accès est « facile ». Ce chiffre atteint 67 % quand il s’agit de leurs propres dossiers.</a:t>
            </a:r>
            <a:endParaRPr lang="fr-FR" dirty="0"/>
          </a:p>
        </p:txBody>
      </p:sp>
    </p:spTree>
    <p:extLst>
      <p:ext uri="{BB962C8B-B14F-4D97-AF65-F5344CB8AC3E}">
        <p14:creationId xmlns:p14="http://schemas.microsoft.com/office/powerpoint/2010/main" val="328382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Si </a:t>
            </a:r>
            <a:r>
              <a:rPr lang="fr-FR" dirty="0"/>
              <a:t>la règle du </a:t>
            </a:r>
            <a:r>
              <a:rPr lang="fr-FR" dirty="0" smtClean="0"/>
              <a:t>précédent jurisprudentiel </a:t>
            </a:r>
            <a:r>
              <a:rPr lang="fr-FR" dirty="0"/>
              <a:t>n'a pas cours en France, il est cependant évident que plus on monte dans la hiérarchie judiciaire, plus les décision qui sont prises par les tribunaux, ont du poids sur les juridictions inférieures qui ont tendance à s'aligner sur les décisions des Cour d'Appel et sur celles de la Cour de Cassation.</a:t>
            </a:r>
          </a:p>
          <a:p>
            <a:endParaRPr lang="fr-FR" dirty="0"/>
          </a:p>
        </p:txBody>
      </p:sp>
    </p:spTree>
    <p:extLst>
      <p:ext uri="{BB962C8B-B14F-4D97-AF65-F5344CB8AC3E}">
        <p14:creationId xmlns:p14="http://schemas.microsoft.com/office/powerpoint/2010/main" val="3783013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rôle de la cour de cassation est d'uniformiser </a:t>
            </a:r>
            <a:r>
              <a:rPr lang="fr-FR" dirty="0"/>
              <a:t>la jurisprudence afin d'éviter la disparité des jugements et des arrêts dans une matière donnée</a:t>
            </a:r>
          </a:p>
        </p:txBody>
      </p:sp>
    </p:spTree>
    <p:extLst>
      <p:ext uri="{BB962C8B-B14F-4D97-AF65-F5344CB8AC3E}">
        <p14:creationId xmlns:p14="http://schemas.microsoft.com/office/powerpoint/2010/main" val="2182422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service de Documentation et d'Études de la Cour de Cassation édite deux "Bulletins d'information" par mois et il rassemble tous les arrêts jugés dignes d'être publiés le plus souvent en résumé, mais les plus importants sont publiés in extenso </a:t>
            </a:r>
            <a:endParaRPr lang="fr-FR" dirty="0" smtClean="0"/>
          </a:p>
          <a:p>
            <a:r>
              <a:rPr lang="fr-FR" dirty="0" smtClean="0"/>
              <a:t>Légifrance publie également toutes les décisions</a:t>
            </a:r>
            <a:endParaRPr lang="fr-FR" dirty="0"/>
          </a:p>
        </p:txBody>
      </p:sp>
    </p:spTree>
    <p:extLst>
      <p:ext uri="{BB962C8B-B14F-4D97-AF65-F5344CB8AC3E}">
        <p14:creationId xmlns:p14="http://schemas.microsoft.com/office/powerpoint/2010/main" val="146315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TotalTime>
  <Words>4658</Words>
  <Application>Microsoft Office PowerPoint</Application>
  <PresentationFormat>Affichage à l'écran (4:3)</PresentationFormat>
  <Paragraphs>190</Paragraphs>
  <Slides>65</Slides>
  <Notes>0</Notes>
  <HiddenSlides>0</HiddenSlides>
  <MMClips>0</MMClips>
  <ScaleCrop>false</ScaleCrop>
  <HeadingPairs>
    <vt:vector size="4" baseType="variant">
      <vt:variant>
        <vt:lpstr>Thème</vt:lpstr>
      </vt:variant>
      <vt:variant>
        <vt:i4>1</vt:i4>
      </vt:variant>
      <vt:variant>
        <vt:lpstr>Titres des diapositives</vt:lpstr>
      </vt:variant>
      <vt:variant>
        <vt:i4>65</vt:i4>
      </vt:variant>
    </vt:vector>
  </HeadingPairs>
  <TitlesOfParts>
    <vt:vector size="66" baseType="lpstr">
      <vt:lpstr>Thème Office</vt:lpstr>
      <vt:lpstr>L’influence de la Jurisprudence </vt:lpstr>
      <vt:lpstr>Présentation PowerPoint</vt:lpstr>
      <vt:lpstr>Notion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Code civil fixe la mission du juge</vt:lpstr>
      <vt:lpstr>Interprétation par les juges dans la décision juridictionnelle. </vt:lpstr>
      <vt:lpstr>Obligation de juger même en cas d'obscurité de la loi</vt:lpstr>
      <vt:lpstr>Présentation PowerPoint</vt:lpstr>
      <vt:lpstr>Causes de l'interprétation Diversité des causes</vt:lpstr>
      <vt:lpstr>Présentation PowerPoint</vt:lpstr>
      <vt:lpstr>Présentation PowerPoint</vt:lpstr>
      <vt:lpstr>La Cour de cassation, gardienne de la conformité immédiate de la loi aux normes supralégislatives</vt:lpstr>
      <vt:lpstr>mise en œuvre immédiate du contrôle de conventionnalité</vt:lpstr>
      <vt:lpstr>Les constructions jurisprudentielles</vt:lpstr>
      <vt:lpstr>Présentation PowerPoint</vt:lpstr>
      <vt:lpstr>Ni le code du travail, ni le code civil ne donnent de définition du contrat de travail</vt:lpstr>
      <vt:lpstr>Sur le contrat de travail</vt:lpstr>
      <vt:lpstr>Plateforme Uber : La Cour d’Appel de Paris reconnaît l’existence d’un contrat de travail </vt:lpstr>
      <vt:lpstr>L’astreinte</vt:lpstr>
      <vt:lpstr>Présentation PowerPoint</vt:lpstr>
      <vt:lpstr>La prise d'acte n'est pas un mode de rupture prévu par le code du travail.</vt:lpstr>
      <vt:lpstr>Prise d’acte - suite</vt:lpstr>
      <vt:lpstr>Prise d’acte - suite</vt:lpstr>
      <vt:lpstr>Définition de la faute grave</vt:lpstr>
      <vt:lpstr>La faute grave</vt:lpstr>
      <vt:lpstr>Charge de la preuve de la faute grave</vt:lpstr>
      <vt:lpstr>Charge de la preuve : </vt:lpstr>
      <vt:lpstr>Indemnité de préavis</vt:lpstr>
      <vt:lpstr>Indemnité de licenciement</vt:lpstr>
      <vt:lpstr>Présentation PowerPoint</vt:lpstr>
      <vt:lpstr>Prise d’acte - suite</vt:lpstr>
      <vt:lpstr>Choix de l’interprétation</vt:lpstr>
      <vt:lpstr>L'esprit de la loi</vt:lpstr>
      <vt:lpstr>Interprétation exégétique</vt:lpstr>
      <vt:lpstr>Interprétation a fortiori</vt:lpstr>
      <vt:lpstr>Interprétation par analogie.</vt:lpstr>
      <vt:lpstr>Interprétation a contrario</vt:lpstr>
      <vt:lpstr>Interprétation par induction</vt:lpstr>
      <vt:lpstr>Éclairage jurisprudentiel récent Soc. 17 avr. 2019, FS-P+B, n̊ 17-29.017</vt:lpstr>
      <vt:lpstr>Comment apprécier l’augmentation du délai d’appel ? (Civ. 2e, 11 avr. 2019, F-P+B+I, n̊ 18-11.268)</vt:lpstr>
      <vt:lpstr>pas d’obligation de reclassement en cas d’inaptitude médicale de l’apprenti</vt:lpstr>
      <vt:lpstr>Exemples de créations jurisprudentielles récentes</vt:lpstr>
      <vt:lpstr>Dénonciation du reçu pour solde de tout compte par convocation devant le BC : la convocation doit être reçue par l’employeur dans le délai de 6 mois</vt:lpstr>
      <vt:lpstr>Reçu pour solde de tout compte : conditions de l’effet libératoire</vt:lpstr>
      <vt:lpstr>Succession de CDD sans délai de carence pour un même salarié et un même poste : conditions</vt:lpstr>
      <vt:lpstr>Lettre de licenciement remise en main propre : la transaction postérieure est nulle</vt:lpstr>
      <vt:lpstr>Le juge ne peut pas aggraver la qualification de la faute retenue par l’employeur</vt:lpstr>
      <vt:lpstr>Des témoignages anonymes ne peuvent fonder la décision du juge</vt:lpstr>
      <vt:lpstr>La prime de 13e mois peut être réservée aux seuls cadres</vt:lpstr>
      <vt:lpstr>Lorsqu’un temps de pause est requalifié en travail effectif, la rémunération de ce temps ne se cumule pas avec une compensation forfaitaire éventuelle.</vt:lpstr>
      <vt:lpstr>Réouverture des débats et observations subséquentes</vt:lpstr>
      <vt:lpstr>Indemnités de congés payés : conditions de validité de la clause incluant cette indemnité dans le salaire</vt:lpstr>
      <vt:lpstr>Présentation PowerPoint</vt:lpstr>
      <vt:lpstr>Présentation PowerPoint</vt:lpstr>
      <vt:lpstr>Présentation PowerPoint</vt:lpstr>
      <vt:lpstr>La réforme du mode de rédaction des arrêts</vt:lpstr>
      <vt:lpstr> enquête réalisée sur un échantillon de 603 avocats,  mi-avril. Le résultat est sans appel : le système judiciaire n’est pas « satisfaisant » en l’état pour les deux tiers des avocats interrogés. Pour 12 % d’entre eux, il ne l’est même « pas du tout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L’influence de la Jurisprudence</dc:title>
  <dc:creator>Claude B</dc:creator>
  <cp:lastModifiedBy>Claude B</cp:lastModifiedBy>
  <cp:revision>38</cp:revision>
  <dcterms:created xsi:type="dcterms:W3CDTF">2019-05-19T06:58:08Z</dcterms:created>
  <dcterms:modified xsi:type="dcterms:W3CDTF">2019-06-16T12:15:25Z</dcterms:modified>
</cp:coreProperties>
</file>