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89" r:id="rId5"/>
    <p:sldId id="291" r:id="rId6"/>
    <p:sldId id="258" r:id="rId7"/>
    <p:sldId id="259" r:id="rId8"/>
    <p:sldId id="260" r:id="rId9"/>
    <p:sldId id="261" r:id="rId10"/>
    <p:sldId id="308" r:id="rId11"/>
    <p:sldId id="262" r:id="rId12"/>
    <p:sldId id="263" r:id="rId13"/>
    <p:sldId id="264" r:id="rId14"/>
    <p:sldId id="265" r:id="rId15"/>
    <p:sldId id="290" r:id="rId16"/>
    <p:sldId id="266" r:id="rId17"/>
    <p:sldId id="267" r:id="rId18"/>
    <p:sldId id="268" r:id="rId19"/>
    <p:sldId id="269" r:id="rId20"/>
    <p:sldId id="292" r:id="rId21"/>
    <p:sldId id="293" r:id="rId22"/>
    <p:sldId id="294" r:id="rId23"/>
    <p:sldId id="300" r:id="rId24"/>
    <p:sldId id="270" r:id="rId25"/>
    <p:sldId id="271" r:id="rId26"/>
    <p:sldId id="272" r:id="rId27"/>
    <p:sldId id="273" r:id="rId28"/>
    <p:sldId id="295" r:id="rId29"/>
    <p:sldId id="296" r:id="rId30"/>
    <p:sldId id="297" r:id="rId31"/>
    <p:sldId id="298" r:id="rId32"/>
    <p:sldId id="299" r:id="rId33"/>
    <p:sldId id="274" r:id="rId34"/>
    <p:sldId id="275" r:id="rId35"/>
    <p:sldId id="276" r:id="rId36"/>
    <p:sldId id="277" r:id="rId37"/>
    <p:sldId id="278" r:id="rId38"/>
    <p:sldId id="279" r:id="rId39"/>
    <p:sldId id="280" r:id="rId40"/>
    <p:sldId id="281" r:id="rId41"/>
    <p:sldId id="282" r:id="rId42"/>
    <p:sldId id="283" r:id="rId43"/>
    <p:sldId id="284" r:id="rId44"/>
    <p:sldId id="285" r:id="rId45"/>
    <p:sldId id="286" r:id="rId46"/>
    <p:sldId id="302" r:id="rId47"/>
    <p:sldId id="303" r:id="rId48"/>
    <p:sldId id="304" r:id="rId49"/>
    <p:sldId id="305" r:id="rId50"/>
    <p:sldId id="306" r:id="rId51"/>
    <p:sldId id="307" r:id="rId52"/>
    <p:sldId id="309" r:id="rId53"/>
    <p:sldId id="310" r:id="rId54"/>
    <p:sldId id="312" r:id="rId55"/>
    <p:sldId id="313" r:id="rId56"/>
    <p:sldId id="314" r:id="rId57"/>
    <p:sldId id="315" r:id="rId58"/>
    <p:sldId id="316"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1" r:id="rId72"/>
    <p:sldId id="332" r:id="rId73"/>
    <p:sldId id="330" r:id="rId74"/>
    <p:sldId id="333" r:id="rId7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615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184389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422179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219290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314340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141876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856BE6-8AD8-4ADC-A4FE-B3AD3718E8D7}" type="datetimeFigureOut">
              <a:rPr lang="fr-FR" smtClean="0"/>
              <a:t>12/06/2019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40047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856BE6-8AD8-4ADC-A4FE-B3AD3718E8D7}" type="datetimeFigureOut">
              <a:rPr lang="fr-FR" smtClean="0"/>
              <a:t>12/06/2019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407498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6856BE6-8AD8-4ADC-A4FE-B3AD3718E8D7}" type="datetimeFigureOut">
              <a:rPr lang="fr-FR" smtClean="0"/>
              <a:t>12/06/2019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1791821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856BE6-8AD8-4ADC-A4FE-B3AD3718E8D7}" type="datetimeFigureOut">
              <a:rPr lang="fr-FR" smtClean="0"/>
              <a:t>12/06/2019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383852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6856BE6-8AD8-4ADC-A4FE-B3AD3718E8D7}" type="datetimeFigureOut">
              <a:rPr lang="fr-FR" smtClean="0"/>
              <a:t>12/06/2019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680560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6856BE6-8AD8-4ADC-A4FE-B3AD3718E8D7}" type="datetimeFigureOut">
              <a:rPr lang="fr-FR" smtClean="0"/>
              <a:t>12/06/2019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223AE9-C755-4E02-A68A-7F5834889E0D}" type="slidenum">
              <a:rPr lang="fr-FR" smtClean="0"/>
              <a:t>‹N°›</a:t>
            </a:fld>
            <a:endParaRPr lang="fr-FR"/>
          </a:p>
        </p:txBody>
      </p:sp>
    </p:spTree>
    <p:extLst>
      <p:ext uri="{BB962C8B-B14F-4D97-AF65-F5344CB8AC3E}">
        <p14:creationId xmlns:p14="http://schemas.microsoft.com/office/powerpoint/2010/main" val="256548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56BE6-8AD8-4ADC-A4FE-B3AD3718E8D7}" type="datetimeFigureOut">
              <a:rPr lang="fr-FR" smtClean="0"/>
              <a:t>12/06/2019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23AE9-C755-4E02-A68A-7F5834889E0D}" type="slidenum">
              <a:rPr lang="fr-FR" smtClean="0"/>
              <a:t>‹N°›</a:t>
            </a:fld>
            <a:endParaRPr lang="fr-FR"/>
          </a:p>
        </p:txBody>
      </p:sp>
    </p:spTree>
    <p:extLst>
      <p:ext uri="{BB962C8B-B14F-4D97-AF65-F5344CB8AC3E}">
        <p14:creationId xmlns:p14="http://schemas.microsoft.com/office/powerpoint/2010/main" val="2633745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ervice-public.fr/particuliers/vosdroits/F315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egifrance.gouv.fr/affichCode.do?idSectionTA=LEGISCTA000006177836&amp;cidTexte=LEGITEXT000006072050" TargetMode="External"/><Relationship Id="rId2" Type="http://schemas.openxmlformats.org/officeDocument/2006/relationships/hyperlink" Target="http://eur-lex.europa.eu/legal-content/FR/TXT/HTML/?uri=CELEX:31991L053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ervice-public.f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apital.fr/votre-carriere/avenant-au-contrat-de-travail-definition-et-cas-dans-lesquels-l-utiliser-123649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ervice-public.fr/particuliers/vosdroits/F40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ervice-public.fr/professionnels-entreprises/vosdroits/R1458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service-public.fr/professionnels-entreprises/vosdroits/R1459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service-public.fr/professionnels-entreprises/glossaire/R4221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ufe.org/ma-secu-letranger"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ervice-public.fr/particuliers/vosdroits/F2835" TargetMode="External"/><Relationship Id="rId2" Type="http://schemas.openxmlformats.org/officeDocument/2006/relationships/hyperlink" Target="https://www.service-public.fr/particuliers/vosdroits/F2234" TargetMode="External"/><Relationship Id="rId1" Type="http://schemas.openxmlformats.org/officeDocument/2006/relationships/slideLayout" Target="../slideLayouts/slideLayout2.xml"/><Relationship Id="rId4" Type="http://schemas.openxmlformats.org/officeDocument/2006/relationships/hyperlink" Target="https://www.service-public.fr/particuliers/vosdroits/F19448"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090663"/>
          </a:xfrm>
        </p:spPr>
        <p:txBody>
          <a:bodyPr>
            <a:normAutofit fontScale="90000"/>
          </a:bodyPr>
          <a:lstStyle/>
          <a:p>
            <a:r>
              <a:rPr lang="fr-FR" b="1" dirty="0">
                <a:solidFill>
                  <a:srgbClr val="C00000"/>
                </a:solidFill>
              </a:rPr>
              <a:t>salariés expatriés </a:t>
            </a:r>
            <a:r>
              <a:rPr lang="fr-FR" b="1" dirty="0" smtClean="0">
                <a:solidFill>
                  <a:srgbClr val="C00000"/>
                </a:solidFill>
              </a:rPr>
              <a:t/>
            </a:r>
            <a:br>
              <a:rPr lang="fr-FR" b="1" dirty="0" smtClean="0">
                <a:solidFill>
                  <a:srgbClr val="C00000"/>
                </a:solidFill>
              </a:rPr>
            </a:br>
            <a:r>
              <a:rPr lang="fr-FR" b="1" dirty="0" smtClean="0">
                <a:solidFill>
                  <a:srgbClr val="C00000"/>
                </a:solidFill>
              </a:rPr>
              <a:t>ou </a:t>
            </a:r>
            <a:br>
              <a:rPr lang="fr-FR" b="1" dirty="0" smtClean="0">
                <a:solidFill>
                  <a:srgbClr val="C00000"/>
                </a:solidFill>
              </a:rPr>
            </a:br>
            <a:r>
              <a:rPr lang="fr-FR" b="1" dirty="0" smtClean="0">
                <a:solidFill>
                  <a:srgbClr val="C00000"/>
                </a:solidFill>
              </a:rPr>
              <a:t>détachés </a:t>
            </a:r>
            <a:r>
              <a:rPr lang="fr-FR" b="1" dirty="0">
                <a:solidFill>
                  <a:srgbClr val="C00000"/>
                </a:solidFill>
              </a:rPr>
              <a:t>à </a:t>
            </a:r>
            <a:r>
              <a:rPr lang="fr-FR" b="1" dirty="0" smtClean="0">
                <a:solidFill>
                  <a:srgbClr val="C00000"/>
                </a:solidFill>
              </a:rPr>
              <a:t>l'étranger</a:t>
            </a:r>
            <a:endParaRPr lang="fr-FR" b="1" dirty="0">
              <a:solidFill>
                <a:srgbClr val="C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998883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C00000"/>
                </a:solidFill>
              </a:rPr>
              <a:t>informations obligatoires sont les suivantes </a:t>
            </a:r>
            <a:r>
              <a:rPr lang="fr-FR" sz="2800" dirty="0">
                <a:solidFill>
                  <a:srgbClr val="C00000"/>
                </a:solidFill>
                <a:sym typeface="Wingdings" panose="05000000000000000000" pitchFamily="2" charset="2"/>
              </a:rPr>
              <a:t>(</a:t>
            </a:r>
            <a:r>
              <a:rPr lang="fr-FR" sz="2800" dirty="0" smtClean="0">
                <a:solidFill>
                  <a:srgbClr val="C00000"/>
                </a:solidFill>
                <a:sym typeface="Wingdings" panose="05000000000000000000" pitchFamily="2" charset="2"/>
              </a:rPr>
              <a:t>suite)</a:t>
            </a:r>
            <a:endParaRPr lang="fr-FR" sz="2800" dirty="0">
              <a:solidFill>
                <a:srgbClr val="C00000"/>
              </a:solidFill>
            </a:endParaRPr>
          </a:p>
        </p:txBody>
      </p:sp>
      <p:sp>
        <p:nvSpPr>
          <p:cNvPr id="3" name="Espace réservé du contenu 2"/>
          <p:cNvSpPr>
            <a:spLocks noGrp="1"/>
          </p:cNvSpPr>
          <p:nvPr>
            <p:ph idx="1"/>
          </p:nvPr>
        </p:nvSpPr>
        <p:spPr>
          <a:xfrm>
            <a:off x="457200" y="1268760"/>
            <a:ext cx="8229600" cy="4857403"/>
          </a:xfrm>
        </p:spPr>
        <p:txBody>
          <a:bodyPr>
            <a:normAutofit fontScale="92500"/>
          </a:bodyPr>
          <a:lstStyle/>
          <a:p>
            <a:r>
              <a:rPr lang="fr-FR" dirty="0" smtClean="0"/>
              <a:t>Éléments </a:t>
            </a:r>
            <a:r>
              <a:rPr lang="fr-FR" dirty="0"/>
              <a:t>sur le salaire (composition, versement, devise servant au paiement, avantages en nature et en espèces)</a:t>
            </a:r>
          </a:p>
          <a:p>
            <a:r>
              <a:rPr lang="fr-FR" dirty="0"/>
              <a:t>Durée de travail journalière ou hebdomadaire normale</a:t>
            </a:r>
          </a:p>
          <a:p>
            <a:r>
              <a:rPr lang="fr-FR" dirty="0"/>
              <a:t>Si nécessaire, les références à la convention collective ou l'accord collectif applicable</a:t>
            </a:r>
          </a:p>
          <a:p>
            <a:r>
              <a:rPr lang="fr-FR" dirty="0"/>
              <a:t>Durée de la mission à l'étranger</a:t>
            </a:r>
          </a:p>
          <a:p>
            <a:r>
              <a:rPr lang="fr-FR" dirty="0"/>
              <a:t>Si besoin, conditions de rapatriement du salarié.</a:t>
            </a:r>
          </a:p>
          <a:p>
            <a:endParaRPr lang="fr-FR" dirty="0"/>
          </a:p>
        </p:txBody>
      </p:sp>
    </p:spTree>
    <p:extLst>
      <p:ext uri="{BB962C8B-B14F-4D97-AF65-F5344CB8AC3E}">
        <p14:creationId xmlns:p14="http://schemas.microsoft.com/office/powerpoint/2010/main" val="374971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Situation du salarié expatrié</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dirty="0"/>
              <a:t>Le salarié a un seul contrat de travail.</a:t>
            </a:r>
          </a:p>
          <a:p>
            <a:r>
              <a:rPr lang="fr-FR" dirty="0"/>
              <a:t>S'il a un contrat national, le salarié détaché est soumis au droit du travail français et à la protection sociale française.</a:t>
            </a:r>
          </a:p>
          <a:p>
            <a:r>
              <a:rPr lang="fr-FR" dirty="0"/>
              <a:t>S'il a un contrat local, il est soumis au droit du travail du pays d'exercice de l'activité. Le salarié bénéficie des mêmes droits que les autres salariés qui travaillent dans le pays. Il relève de la </a:t>
            </a:r>
            <a:r>
              <a:rPr lang="fr-FR" u="sng" dirty="0">
                <a:hlinkClick r:id="rId2"/>
              </a:rPr>
              <a:t>protection sociale de ce pays</a:t>
            </a:r>
            <a:r>
              <a:rPr lang="fr-FR" dirty="0"/>
              <a:t>.</a:t>
            </a:r>
          </a:p>
          <a:p>
            <a:endParaRPr lang="fr-FR" dirty="0"/>
          </a:p>
        </p:txBody>
      </p:sp>
    </p:spTree>
    <p:extLst>
      <p:ext uri="{BB962C8B-B14F-4D97-AF65-F5344CB8AC3E}">
        <p14:creationId xmlns:p14="http://schemas.microsoft.com/office/powerpoint/2010/main" val="2625893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Textes de référence</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hlinkClick r:id="rId2" tooltip="Directive du 14 octobre 1991 sur l'obligation de l'employeur d'informer le travailleur des conditions applicables au contrat ou à la relation de travail - eur-lex.europa.eu - Nouvelle fenêtre"/>
              </a:rPr>
              <a:t>Directive du 14 octobre 1991 sur l'obligation de l'employeur d'informer le travailleur des conditions applicables au contrat ou à la relation de travail </a:t>
            </a:r>
            <a:endParaRPr lang="fr-FR" dirty="0"/>
          </a:p>
          <a:p>
            <a:r>
              <a:rPr lang="fr-FR" dirty="0">
                <a:hlinkClick r:id="rId3" tooltip="Code du travail : articles L1132-1 à L1132-4 - www.legifrance.gouv.fr - Nouvelle fenêtre"/>
              </a:rPr>
              <a:t>Code du travail : articles L1132-1 à L1132-4 </a:t>
            </a:r>
            <a:endParaRPr lang="fr-FR" dirty="0"/>
          </a:p>
          <a:p>
            <a:r>
              <a:rPr lang="fr-FR" i="1" dirty="0"/>
              <a:t>Principe de non-discrimination du salarié : article L1132-3-2</a:t>
            </a:r>
          </a:p>
          <a:p>
            <a:endParaRPr lang="fr-FR" dirty="0"/>
          </a:p>
        </p:txBody>
      </p:sp>
    </p:spTree>
    <p:extLst>
      <p:ext uri="{BB962C8B-B14F-4D97-AF65-F5344CB8AC3E}">
        <p14:creationId xmlns:p14="http://schemas.microsoft.com/office/powerpoint/2010/main" val="241046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grande famille des expatriés se décline en une poignée de statuts. Ils sont avant tout régis par la nature des contrats signés et le type de couverture sociale.</a:t>
            </a:r>
          </a:p>
          <a:p>
            <a:endParaRPr lang="fr-FR" dirty="0"/>
          </a:p>
        </p:txBody>
      </p:sp>
    </p:spTree>
    <p:extLst>
      <p:ext uri="{BB962C8B-B14F-4D97-AF65-F5344CB8AC3E}">
        <p14:creationId xmlns:p14="http://schemas.microsoft.com/office/powerpoint/2010/main" val="523391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Tout salarié du secteur privé peut être amené à exercer son activité professionnelle à l’étranger, sous le statut d’expatrié. Mais, comme le stipule aussitôt le site </a:t>
            </a:r>
            <a:r>
              <a:rPr lang="fr-FR" b="1" dirty="0">
                <a:hlinkClick r:id="rId2"/>
              </a:rPr>
              <a:t>Service-Public.fr</a:t>
            </a:r>
            <a:r>
              <a:rPr lang="fr-FR" dirty="0"/>
              <a:t> : «Dans ce cas, il peut ou non relever du droit du travail français.» Revue de détail des trois principaux statuts.</a:t>
            </a:r>
          </a:p>
        </p:txBody>
      </p:sp>
    </p:spTree>
    <p:extLst>
      <p:ext uri="{BB962C8B-B14F-4D97-AF65-F5344CB8AC3E}">
        <p14:creationId xmlns:p14="http://schemas.microsoft.com/office/powerpoint/2010/main" val="3938702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détachement</a:t>
            </a:r>
          </a:p>
          <a:p>
            <a:endParaRPr lang="fr-FR" dirty="0" smtClean="0"/>
          </a:p>
          <a:p>
            <a:r>
              <a:rPr lang="fr-FR" dirty="0" smtClean="0"/>
              <a:t>L’expatriation</a:t>
            </a:r>
          </a:p>
          <a:p>
            <a:endParaRPr lang="fr-FR" dirty="0" smtClean="0"/>
          </a:p>
          <a:p>
            <a:r>
              <a:rPr lang="fr-FR" dirty="0" smtClean="0"/>
              <a:t>Le contrat local</a:t>
            </a:r>
          </a:p>
          <a:p>
            <a:endParaRPr lang="fr-FR" dirty="0"/>
          </a:p>
        </p:txBody>
      </p:sp>
    </p:spTree>
    <p:extLst>
      <p:ext uri="{BB962C8B-B14F-4D97-AF65-F5344CB8AC3E}">
        <p14:creationId xmlns:p14="http://schemas.microsoft.com/office/powerpoint/2010/main" val="4041287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1" dirty="0"/>
              <a:t>LE DÉTACHEMENT</a:t>
            </a:r>
          </a:p>
          <a:p>
            <a:r>
              <a:rPr lang="fr-FR" b="1" dirty="0"/>
              <a:t>Profil</a:t>
            </a:r>
            <a:endParaRPr lang="fr-FR" dirty="0"/>
          </a:p>
          <a:p>
            <a:r>
              <a:rPr lang="fr-FR" dirty="0"/>
              <a:t>Le salarié d’une société française envoyé à l’étranger pour le compte de son employeur pour une période déterminée (mission généralement de courte durée, jamais obligatoire). </a:t>
            </a:r>
            <a:r>
              <a:rPr lang="fr-FR" dirty="0" smtClean="0"/>
              <a:t/>
            </a:r>
            <a:br>
              <a:rPr lang="fr-FR" dirty="0" smtClean="0"/>
            </a:br>
            <a:r>
              <a:rPr lang="fr-FR" i="1" dirty="0"/>
              <a:t>A noter.</a:t>
            </a:r>
            <a:r>
              <a:rPr lang="fr-FR" dirty="0"/>
              <a:t> Les «détachés» sont souvent des cadres à haut niveau de responsabilités.</a:t>
            </a:r>
          </a:p>
        </p:txBody>
      </p:sp>
    </p:spTree>
    <p:extLst>
      <p:ext uri="{BB962C8B-B14F-4D97-AF65-F5344CB8AC3E}">
        <p14:creationId xmlns:p14="http://schemas.microsoft.com/office/powerpoint/2010/main" val="3509078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Nature du contrat de détachement</a:t>
            </a:r>
            <a:endParaRPr lang="fr-FR" sz="4000"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Contrat </a:t>
            </a:r>
            <a:r>
              <a:rPr lang="fr-FR" dirty="0"/>
              <a:t>de travail français sous forme d’</a:t>
            </a:r>
            <a:r>
              <a:rPr lang="fr-FR" b="1" dirty="0">
                <a:hlinkClick r:id="rId2"/>
              </a:rPr>
              <a:t>avenant au </a:t>
            </a:r>
            <a:r>
              <a:rPr lang="fr-FR" b="1" dirty="0" smtClean="0">
                <a:hlinkClick r:id="rId2"/>
              </a:rPr>
              <a:t>contrat</a:t>
            </a:r>
            <a:r>
              <a:rPr lang="fr-FR" b="1" dirty="0" smtClean="0"/>
              <a:t> </a:t>
            </a:r>
            <a:r>
              <a:rPr lang="fr-FR" dirty="0" smtClean="0"/>
              <a:t>existant</a:t>
            </a:r>
            <a:r>
              <a:rPr lang="fr-FR" dirty="0"/>
              <a:t>. Le contrat de travail initial n’est pas rompu : le lien de subordination avec l’employeur subsiste ainsi que les avantages sociaux (maladie, chômage, retraite) auxquels le salarié a droit en France. L’avenant précise les conditions matérielles, pratiques et juridiques de la mission. </a:t>
            </a:r>
            <a:r>
              <a:rPr lang="fr-FR" dirty="0" smtClean="0"/>
              <a:t/>
            </a:r>
            <a:br>
              <a:rPr lang="fr-FR" dirty="0" smtClean="0"/>
            </a:br>
            <a:r>
              <a:rPr lang="fr-FR" i="1" dirty="0"/>
              <a:t>A noter.</a:t>
            </a:r>
            <a:r>
              <a:rPr lang="fr-FR" dirty="0"/>
              <a:t> Les avantages en nature peuvent dans certains cas être négociés. Et la réintégration dans l’entreprise est obligatoire au retour.</a:t>
            </a:r>
          </a:p>
        </p:txBody>
      </p:sp>
    </p:spTree>
    <p:extLst>
      <p:ext uri="{BB962C8B-B14F-4D97-AF65-F5344CB8AC3E}">
        <p14:creationId xmlns:p14="http://schemas.microsoft.com/office/powerpoint/2010/main" val="2664303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b="1" dirty="0"/>
              <a:t>Obligations employeur/employé</a:t>
            </a:r>
            <a:endParaRPr lang="fr-FR" dirty="0"/>
          </a:p>
          <a:p>
            <a:r>
              <a:rPr lang="fr-FR" b="1" dirty="0"/>
              <a:t>&gt;</a:t>
            </a:r>
            <a:r>
              <a:rPr lang="fr-FR" dirty="0"/>
              <a:t> Salaire fixé et versé par la société d’origine. </a:t>
            </a:r>
            <a:r>
              <a:rPr lang="fr-FR" dirty="0" smtClean="0"/>
              <a:t/>
            </a:r>
            <a:br>
              <a:rPr lang="fr-FR" dirty="0" smtClean="0"/>
            </a:br>
            <a:r>
              <a:rPr lang="fr-FR" b="1" dirty="0"/>
              <a:t>&gt;</a:t>
            </a:r>
            <a:r>
              <a:rPr lang="fr-FR" dirty="0"/>
              <a:t> Domiciliation fiscale en France. </a:t>
            </a:r>
            <a:r>
              <a:rPr lang="fr-FR" dirty="0" smtClean="0"/>
              <a:t/>
            </a:r>
            <a:br>
              <a:rPr lang="fr-FR" dirty="0" smtClean="0"/>
            </a:br>
            <a:r>
              <a:rPr lang="fr-FR" b="1" dirty="0"/>
              <a:t>&gt;</a:t>
            </a:r>
            <a:r>
              <a:rPr lang="fr-FR" dirty="0"/>
              <a:t> Protection sociale à la charge de l’employeur. Celui-ci paie notamment toutes les cotisations du régime général de la Sécurité sociale : «Les prestations sont versées soit par la caisse d’affiliation française, soit par l’institution locale selon sa propre législation (1).» </a:t>
            </a:r>
            <a:r>
              <a:rPr lang="fr-FR" dirty="0" smtClean="0"/>
              <a:t/>
            </a:r>
            <a:br>
              <a:rPr lang="fr-FR" dirty="0" smtClean="0"/>
            </a:br>
            <a:r>
              <a:rPr lang="fr-FR" i="1" dirty="0"/>
              <a:t>A noter.</a:t>
            </a:r>
            <a:r>
              <a:rPr lang="fr-FR" dirty="0"/>
              <a:t> Le détachement «dispense des cotisations locales obligatoires dans les pays signataires de convention de Sécurité sociale avec la France ; il n’en dispense pas s’il n’y a pas de convention ou si les délais prévus par la convention sont dépassés (1)(2)».</a:t>
            </a:r>
          </a:p>
        </p:txBody>
      </p:sp>
    </p:spTree>
    <p:extLst>
      <p:ext uri="{BB962C8B-B14F-4D97-AF65-F5344CB8AC3E}">
        <p14:creationId xmlns:p14="http://schemas.microsoft.com/office/powerpoint/2010/main" val="332801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b="1" dirty="0"/>
              <a:t>Durée</a:t>
            </a:r>
            <a:endParaRPr lang="fr-FR" dirty="0"/>
          </a:p>
          <a:p>
            <a:r>
              <a:rPr lang="fr-FR" dirty="0"/>
              <a:t>De six mois à trois ans (en moyenne), parfois davantage selon la destination et les conventions bilatérales de Sécurité sociale conclues avec la France (2).</a:t>
            </a:r>
            <a:r>
              <a:rPr lang="fr-FR" dirty="0" smtClean="0"/>
              <a:t/>
            </a:r>
            <a:br>
              <a:rPr lang="fr-FR" dirty="0" smtClean="0"/>
            </a:br>
            <a:r>
              <a:rPr lang="fr-FR" i="1" dirty="0"/>
              <a:t>A noter.</a:t>
            </a:r>
            <a:r>
              <a:rPr lang="fr-FR" dirty="0"/>
              <a:t> La durée légale de détachement dans les pays de l’Union européenne (UE), ceux de l’Espace économique européen (EEE) et en Suisse est de deux ans (prolongation possible dans le cadre d’un accord individuel). Pour les autres pays, à défaut de traité bilatéral, la durée maximale du détachement est de trois ans (articles L. 761-2 et R. 761-1 du code de la Sécurité sociale). Elle est renouvelable une fois.</a:t>
            </a:r>
          </a:p>
        </p:txBody>
      </p:sp>
    </p:spTree>
    <p:extLst>
      <p:ext uri="{BB962C8B-B14F-4D97-AF65-F5344CB8AC3E}">
        <p14:creationId xmlns:p14="http://schemas.microsoft.com/office/powerpoint/2010/main" val="2743029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58218"/>
          </a:xfrm>
        </p:spPr>
        <p:txBody>
          <a:bodyPr>
            <a:noAutofit/>
          </a:bodyPr>
          <a:lstStyle/>
          <a:p>
            <a:r>
              <a:rPr lang="fr-FR" sz="3200" b="1" dirty="0">
                <a:solidFill>
                  <a:schemeClr val="accent3">
                    <a:lumMod val="50000"/>
                  </a:schemeClr>
                </a:solidFill>
              </a:rPr>
              <a:t>Une entreprise établie en France qui souhaite envoyer des salariés à l'étranger peut choisir </a:t>
            </a:r>
            <a:r>
              <a:rPr lang="fr-FR" sz="3200" b="1">
                <a:solidFill>
                  <a:schemeClr val="accent3">
                    <a:lumMod val="50000"/>
                  </a:schemeClr>
                </a:solidFill>
              </a:rPr>
              <a:t>entre </a:t>
            </a:r>
            <a:r>
              <a:rPr lang="fr-FR" sz="3200" b="1" smtClean="0">
                <a:solidFill>
                  <a:schemeClr val="accent3">
                    <a:lumMod val="50000"/>
                  </a:schemeClr>
                </a:solidFill>
              </a:rPr>
              <a:t>3 </a:t>
            </a:r>
            <a:r>
              <a:rPr lang="fr-FR" sz="3200" b="1" dirty="0">
                <a:solidFill>
                  <a:schemeClr val="accent3">
                    <a:lumMod val="50000"/>
                  </a:schemeClr>
                </a:solidFill>
              </a:rPr>
              <a:t>statuts : </a:t>
            </a:r>
          </a:p>
        </p:txBody>
      </p:sp>
      <p:sp>
        <p:nvSpPr>
          <p:cNvPr id="3" name="Espace réservé du contenu 2"/>
          <p:cNvSpPr>
            <a:spLocks noGrp="1"/>
          </p:cNvSpPr>
          <p:nvPr>
            <p:ph idx="1"/>
          </p:nvPr>
        </p:nvSpPr>
        <p:spPr>
          <a:xfrm>
            <a:off x="457200" y="2420888"/>
            <a:ext cx="8229600" cy="3705275"/>
          </a:xfrm>
        </p:spPr>
        <p:txBody>
          <a:bodyPr>
            <a:normAutofit fontScale="85000" lnSpcReduction="10000"/>
          </a:bodyPr>
          <a:lstStyle/>
          <a:p>
            <a:pPr algn="ctr"/>
            <a:r>
              <a:rPr lang="fr-FR" b="1" dirty="0" smtClean="0">
                <a:solidFill>
                  <a:srgbClr val="FF0000"/>
                </a:solidFill>
              </a:rPr>
              <a:t>l'expatriation </a:t>
            </a:r>
          </a:p>
          <a:p>
            <a:pPr algn="ctr"/>
            <a:r>
              <a:rPr lang="fr-FR" b="1" dirty="0" smtClean="0">
                <a:solidFill>
                  <a:srgbClr val="FF0000"/>
                </a:solidFill>
              </a:rPr>
              <a:t> le détachement</a:t>
            </a:r>
          </a:p>
          <a:p>
            <a:pPr algn="ctr"/>
            <a:r>
              <a:rPr lang="fr-FR" b="1" dirty="0" smtClean="0">
                <a:solidFill>
                  <a:srgbClr val="FF0000"/>
                </a:solidFill>
              </a:rPr>
              <a:t>Le contrat local</a:t>
            </a:r>
            <a:r>
              <a:rPr lang="fr-FR" dirty="0" smtClean="0"/>
              <a:t>.</a:t>
            </a:r>
          </a:p>
          <a:p>
            <a:r>
              <a:rPr lang="fr-FR" b="1" dirty="0">
                <a:solidFill>
                  <a:srgbClr val="C00000"/>
                </a:solidFill>
              </a:rPr>
              <a:t>Le salarié détaché </a:t>
            </a:r>
            <a:r>
              <a:rPr lang="fr-FR" dirty="0"/>
              <a:t>peut exercer des missions temporaires et reste soumis à la législation française, </a:t>
            </a:r>
          </a:p>
          <a:p>
            <a:r>
              <a:rPr lang="fr-FR" dirty="0"/>
              <a:t>alors que le </a:t>
            </a:r>
            <a:r>
              <a:rPr lang="fr-FR" b="1" dirty="0">
                <a:solidFill>
                  <a:srgbClr val="C00000"/>
                </a:solidFill>
              </a:rPr>
              <a:t>statut d'expatrié </a:t>
            </a:r>
            <a:r>
              <a:rPr lang="fr-FR" dirty="0"/>
              <a:t>concerne le salarié dont la mission hors de France est de longue durée (plus de 3 mois).</a:t>
            </a:r>
          </a:p>
          <a:p>
            <a:endParaRPr lang="fr-FR" dirty="0"/>
          </a:p>
        </p:txBody>
      </p:sp>
    </p:spTree>
    <p:extLst>
      <p:ext uri="{BB962C8B-B14F-4D97-AF65-F5344CB8AC3E}">
        <p14:creationId xmlns:p14="http://schemas.microsoft.com/office/powerpoint/2010/main" val="4066706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C00000"/>
                </a:solidFill>
              </a:rPr>
              <a:t>Assurance maladie des salariés détachés</a:t>
            </a:r>
            <a:endParaRPr lang="fr-FR" sz="3600" b="1"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r>
              <a:rPr lang="fr-FR" dirty="0"/>
              <a:t>Les salariés détachés, quelle que soit leur nationalité, peuvent conserver leur </a:t>
            </a:r>
            <a:r>
              <a:rPr lang="fr-FR" u="sng" dirty="0">
                <a:hlinkClick r:id="rId2"/>
              </a:rPr>
              <a:t>protection sociale française.</a:t>
            </a:r>
            <a:endParaRPr lang="fr-FR" dirty="0"/>
          </a:p>
          <a:p>
            <a:r>
              <a:rPr lang="fr-FR" dirty="0"/>
              <a:t>L'employeur et le salarié cotisent comme si le salarié travaillait en France.</a:t>
            </a:r>
          </a:p>
          <a:p>
            <a:r>
              <a:rPr lang="fr-FR" dirty="0"/>
              <a:t>Si le salarié est détaché dans un pays non membre de l'UE et sans accord avec la France, il est maintenu dans le système français pendant 3 ans, renouvelable 1 fois.</a:t>
            </a:r>
          </a:p>
          <a:p>
            <a:r>
              <a:rPr lang="fr-FR" dirty="0"/>
              <a:t>S'il existe un accord bilatéral entre les 2 pays, la durée de maintien dans le système français de protection sociale varie selon le pays de la mission.</a:t>
            </a:r>
          </a:p>
          <a:p>
            <a:r>
              <a:rPr lang="fr-FR" dirty="0"/>
              <a:t>Si le pays d'accueil du salarié est membre de l'UE, l'affiliation au régime local est facultative. Le maintien dans le système français suppose que le lien de subordination soit maintenu pendant la mission et ne peut pas dépasser 12 mois (renouvelable 1 fois).</a:t>
            </a:r>
          </a:p>
          <a:p>
            <a:endParaRPr lang="fr-FR" dirty="0"/>
          </a:p>
        </p:txBody>
      </p:sp>
    </p:spTree>
    <p:extLst>
      <p:ext uri="{BB962C8B-B14F-4D97-AF65-F5344CB8AC3E}">
        <p14:creationId xmlns:p14="http://schemas.microsoft.com/office/powerpoint/2010/main" val="3117484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Assurance maladie des salariés </a:t>
            </a:r>
            <a:r>
              <a:rPr lang="fr-FR" sz="3200" b="1" dirty="0" smtClean="0">
                <a:solidFill>
                  <a:srgbClr val="C00000"/>
                </a:solidFill>
              </a:rPr>
              <a:t>détachés (suite)</a:t>
            </a:r>
            <a:endParaRPr lang="fr-FR" sz="3200" dirty="0"/>
          </a:p>
        </p:txBody>
      </p:sp>
      <p:sp>
        <p:nvSpPr>
          <p:cNvPr id="3" name="Espace réservé du contenu 2"/>
          <p:cNvSpPr>
            <a:spLocks noGrp="1"/>
          </p:cNvSpPr>
          <p:nvPr>
            <p:ph idx="1"/>
          </p:nvPr>
        </p:nvSpPr>
        <p:spPr>
          <a:xfrm>
            <a:off x="457200" y="1052736"/>
            <a:ext cx="8229600" cy="5400600"/>
          </a:xfrm>
        </p:spPr>
        <p:txBody>
          <a:bodyPr>
            <a:noAutofit/>
          </a:bodyPr>
          <a:lstStyle/>
          <a:p>
            <a:r>
              <a:rPr lang="fr-FR" sz="2400" dirty="0"/>
              <a:t>Si le pays d'accueil du salarié est membre de l'UE, l'affiliation au régime local est facultative. Le maintien dans le système français suppose que le lien de subordination soit maintenu pendant la mission et ne peut pas dépasser 12 mois (renouvelable 1 fois</a:t>
            </a:r>
            <a:r>
              <a:rPr lang="fr-FR" sz="2400" dirty="0" smtClean="0"/>
              <a:t>).</a:t>
            </a:r>
            <a:endParaRPr lang="fr-FR" sz="2400" dirty="0"/>
          </a:p>
          <a:p>
            <a:r>
              <a:rPr lang="fr-FR" sz="2400" dirty="0"/>
              <a:t>Dans tous les cas, l'entreprise est tenue de faire une demande de </a:t>
            </a:r>
            <a:r>
              <a:rPr lang="fr-FR" sz="2400" u="sng" dirty="0">
                <a:hlinkClick r:id="rId2"/>
              </a:rPr>
              <a:t>certificat de détachement</a:t>
            </a:r>
            <a:r>
              <a:rPr lang="fr-FR" sz="2400" dirty="0"/>
              <a:t> à l'Assurance maladie.</a:t>
            </a:r>
          </a:p>
          <a:p>
            <a:r>
              <a:rPr lang="fr-FR" sz="2400" dirty="0"/>
              <a:t>L'employeur verse uniquement les cotisations dues au régime français de Sécurité sociale lorsque le salarié est détaché dans le cadre d'un accord international (règlements communautaires ou convention bilatérale de Sécurité sociale) et en verse aussi au pays de détachement en l'absence d'accord ou si la période de détachement prévu par cet accord est dépassée</a:t>
            </a:r>
            <a:r>
              <a:rPr lang="fr-FR" sz="2400" dirty="0" smtClean="0"/>
              <a:t>.</a:t>
            </a:r>
            <a:endParaRPr lang="fr-FR" sz="2400" dirty="0"/>
          </a:p>
        </p:txBody>
      </p:sp>
    </p:spTree>
    <p:extLst>
      <p:ext uri="{BB962C8B-B14F-4D97-AF65-F5344CB8AC3E}">
        <p14:creationId xmlns:p14="http://schemas.microsoft.com/office/powerpoint/2010/main" val="3228956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Assurance maladie des salariés détachés (suite)</a:t>
            </a:r>
            <a:endParaRPr lang="fr-FR" sz="3200" dirty="0"/>
          </a:p>
        </p:txBody>
      </p:sp>
      <p:sp>
        <p:nvSpPr>
          <p:cNvPr id="3" name="Espace réservé du contenu 2"/>
          <p:cNvSpPr>
            <a:spLocks noGrp="1"/>
          </p:cNvSpPr>
          <p:nvPr>
            <p:ph idx="1"/>
          </p:nvPr>
        </p:nvSpPr>
        <p:spPr/>
        <p:txBody>
          <a:bodyPr/>
          <a:lstStyle/>
          <a:p>
            <a:r>
              <a:rPr lang="fr-FR" dirty="0"/>
              <a:t>Au-delà de la durée prévue, le salarié est considéré comme un expatrié.</a:t>
            </a:r>
          </a:p>
          <a:p>
            <a:r>
              <a:rPr lang="fr-FR" dirty="0"/>
              <a:t>L'employeur doit envoyer à la Sécurité sociale le </a:t>
            </a:r>
            <a:r>
              <a:rPr lang="fr-FR" u="sng" dirty="0">
                <a:hlinkClick r:id="rId2"/>
              </a:rPr>
              <a:t>questionnaire</a:t>
            </a:r>
            <a:r>
              <a:rPr lang="fr-FR" dirty="0"/>
              <a:t> de maintien du salarié détaché au régime français.</a:t>
            </a:r>
          </a:p>
          <a:p>
            <a:endParaRPr lang="fr-FR" dirty="0"/>
          </a:p>
        </p:txBody>
      </p:sp>
    </p:spTree>
    <p:extLst>
      <p:ext uri="{BB962C8B-B14F-4D97-AF65-F5344CB8AC3E}">
        <p14:creationId xmlns:p14="http://schemas.microsoft.com/office/powerpoint/2010/main" val="743841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C00000"/>
                </a:solidFill>
              </a:rPr>
              <a:t>Assurance chômage des salariés détachés</a:t>
            </a:r>
            <a:endParaRPr lang="fr-FR" sz="3600" b="1" dirty="0">
              <a:solidFill>
                <a:srgbClr val="C00000"/>
              </a:solidFill>
            </a:endParaRPr>
          </a:p>
        </p:txBody>
      </p:sp>
      <p:sp>
        <p:nvSpPr>
          <p:cNvPr id="3" name="Espace réservé du contenu 2"/>
          <p:cNvSpPr>
            <a:spLocks noGrp="1"/>
          </p:cNvSpPr>
          <p:nvPr>
            <p:ph idx="1"/>
          </p:nvPr>
        </p:nvSpPr>
        <p:spPr/>
        <p:txBody>
          <a:bodyPr/>
          <a:lstStyle/>
          <a:p>
            <a:r>
              <a:rPr lang="fr-FR" dirty="0"/>
              <a:t>Si l'entreprise est établie en France, l'employeur doit obligatoirement affilier les salariés au régime d'assurance chômage de Pôle emploi, s'ils sont détachés hors de France et hors </a:t>
            </a:r>
            <a:r>
              <a:rPr lang="fr-FR" i="1" u="sng" dirty="0">
                <a:hlinkClick r:id="rId2" tooltip="Espace économique européen (EEE) : Allemagne, Autriche, Belgique, Bulgarie, Chypre, Croatie, Danemark, Espagne, Estonie, Finlande, France, Grèce, Hongrie, Irlande, Islande, Italie, Lettonie, Liechtenstein, Lituanie, Luxembourg, Malte, Norvège, Pays-Bas, Pologne, Portugal, République tchèque, Roumanie, Royaume-Uni, Slovaquie, Slovénie, Suède"/>
              </a:rPr>
              <a:t>Espace économique européen (EEE)</a:t>
            </a:r>
            <a:r>
              <a:rPr lang="fr-FR" dirty="0"/>
              <a:t> ou Suisse</a:t>
            </a:r>
          </a:p>
        </p:txBody>
      </p:sp>
    </p:spTree>
    <p:extLst>
      <p:ext uri="{BB962C8B-B14F-4D97-AF65-F5344CB8AC3E}">
        <p14:creationId xmlns:p14="http://schemas.microsoft.com/office/powerpoint/2010/main" val="2553987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C00000"/>
                </a:solidFill>
              </a:rPr>
              <a:t>L’EXPATRIATION</a:t>
            </a:r>
            <a:endParaRPr lang="fr-FR" dirty="0">
              <a:solidFill>
                <a:srgbClr val="C00000"/>
              </a:solidFill>
            </a:endParaRPr>
          </a:p>
        </p:txBody>
      </p:sp>
      <p:sp>
        <p:nvSpPr>
          <p:cNvPr id="3" name="Espace réservé du contenu 2"/>
          <p:cNvSpPr>
            <a:spLocks noGrp="1"/>
          </p:cNvSpPr>
          <p:nvPr>
            <p:ph idx="1"/>
          </p:nvPr>
        </p:nvSpPr>
        <p:spPr/>
        <p:txBody>
          <a:bodyPr/>
          <a:lstStyle/>
          <a:p>
            <a:r>
              <a:rPr lang="fr-FR" b="1" dirty="0" smtClean="0"/>
              <a:t>Profil</a:t>
            </a:r>
            <a:endParaRPr lang="fr-FR" dirty="0"/>
          </a:p>
          <a:p>
            <a:r>
              <a:rPr lang="fr-FR" dirty="0"/>
              <a:t>Le salarié recruté spécialement pour travailler à l’étranger, ou envoyé à l’étranger pour une durée indéterminée.</a:t>
            </a:r>
          </a:p>
        </p:txBody>
      </p:sp>
    </p:spTree>
    <p:extLst>
      <p:ext uri="{BB962C8B-B14F-4D97-AF65-F5344CB8AC3E}">
        <p14:creationId xmlns:p14="http://schemas.microsoft.com/office/powerpoint/2010/main" val="1854899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b="1" dirty="0"/>
              <a:t>Nature du contrat</a:t>
            </a:r>
            <a:endParaRPr lang="fr-FR" dirty="0"/>
          </a:p>
          <a:p>
            <a:r>
              <a:rPr lang="fr-FR" b="1" dirty="0"/>
              <a:t>&gt;</a:t>
            </a:r>
            <a:r>
              <a:rPr lang="fr-FR" dirty="0"/>
              <a:t> Contrat de travail français si le salarié est recruté expressément pour travailler à l’étranger, ou s’il est envoyé à l’étranger pour une durée indéterminée.</a:t>
            </a:r>
            <a:r>
              <a:rPr lang="fr-FR" dirty="0" smtClean="0"/>
              <a:t/>
            </a:r>
            <a:br>
              <a:rPr lang="fr-FR" dirty="0" smtClean="0"/>
            </a:br>
            <a:r>
              <a:rPr lang="fr-FR" b="1" dirty="0"/>
              <a:t>&gt; </a:t>
            </a:r>
            <a:r>
              <a:rPr lang="fr-FR" dirty="0"/>
              <a:t>Contrat de droit local conclu avec la société du pays d’accueil (potentiellement une filiale française), après suspension du contrat de travail initial si le salarié est envoyé à l’étranger pour une durée indéterminée. Ce qui ressemble à un prêt de main-d'œuvre porte parfois le nom de «mise à disposition internationale ». </a:t>
            </a:r>
          </a:p>
        </p:txBody>
      </p:sp>
    </p:spTree>
    <p:extLst>
      <p:ext uri="{BB962C8B-B14F-4D97-AF65-F5344CB8AC3E}">
        <p14:creationId xmlns:p14="http://schemas.microsoft.com/office/powerpoint/2010/main" val="10423965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b="1" dirty="0"/>
              <a:t>Obligations employeur/employé</a:t>
            </a:r>
            <a:endParaRPr lang="fr-FR" dirty="0"/>
          </a:p>
          <a:p>
            <a:r>
              <a:rPr lang="fr-FR" b="1" dirty="0"/>
              <a:t>&gt;</a:t>
            </a:r>
            <a:r>
              <a:rPr lang="fr-FR" dirty="0"/>
              <a:t> Salaire fixé et versé par la société d’accueil. </a:t>
            </a:r>
            <a:r>
              <a:rPr lang="fr-FR" dirty="0" smtClean="0"/>
              <a:t/>
            </a:r>
            <a:br>
              <a:rPr lang="fr-FR" dirty="0" smtClean="0"/>
            </a:br>
            <a:r>
              <a:rPr lang="fr-FR" b="1" dirty="0"/>
              <a:t>&gt;</a:t>
            </a:r>
            <a:r>
              <a:rPr lang="fr-FR" dirty="0"/>
              <a:t> Domiciliation fiscale en France ou dans le pays d’accueil (en fonction du foyer fiscal). </a:t>
            </a:r>
            <a:r>
              <a:rPr lang="fr-FR" dirty="0" smtClean="0"/>
              <a:t/>
            </a:r>
            <a:br>
              <a:rPr lang="fr-FR" dirty="0" smtClean="0"/>
            </a:br>
            <a:r>
              <a:rPr lang="fr-FR" i="1" dirty="0"/>
              <a:t>A noter.</a:t>
            </a:r>
            <a:r>
              <a:rPr lang="fr-FR" dirty="0"/>
              <a:t> Le versement de l’impôt sur le revenu dépend des conventions internationales signées entre la France et le pays de résidence (infos sur le site de la Direction générale des finances publiques, </a:t>
            </a:r>
            <a:r>
              <a:rPr lang="fr-FR" b="1" dirty="0"/>
              <a:t>www.impots.gouv.fr</a:t>
            </a:r>
            <a:r>
              <a:rPr lang="fr-FR" dirty="0"/>
              <a:t>). </a:t>
            </a:r>
            <a:r>
              <a:rPr lang="fr-FR" dirty="0" smtClean="0"/>
              <a:t/>
            </a:r>
            <a:br>
              <a:rPr lang="fr-FR" dirty="0" smtClean="0"/>
            </a:br>
            <a:r>
              <a:rPr lang="fr-FR" b="1" dirty="0"/>
              <a:t>&gt;</a:t>
            </a:r>
            <a:r>
              <a:rPr lang="fr-FR" dirty="0"/>
              <a:t> Protection sociale à la charge de l’employé, qui doit s’affilier au régime de protection sociale du pays d’expatriation (1)(2). Les cotisations sont souvent plus faibles, mais pour une couverture sociale moins performante. Cotiser à la Sécurité sociale pour conserver les mêmes droits qu’en France relève d’une démarche volontaire d’adhésion à la Caisse des Français de l’étranger (CFE). Souscrire à des régimes complémentaires dédiés aux expatriés (3), voire à une assurance privée, garantit une meilleure prise en charge. </a:t>
            </a:r>
          </a:p>
        </p:txBody>
      </p:sp>
    </p:spTree>
    <p:extLst>
      <p:ext uri="{BB962C8B-B14F-4D97-AF65-F5344CB8AC3E}">
        <p14:creationId xmlns:p14="http://schemas.microsoft.com/office/powerpoint/2010/main" val="38250307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i="1" dirty="0"/>
              <a:t>A noter.</a:t>
            </a:r>
            <a:r>
              <a:rPr lang="fr-FR" dirty="0"/>
              <a:t> L’affiliation à des régimes complémentaires n’est pas indispensable ; tout dépend du niveau de protection du pays d’accueil. L’évaluation du système appartient au salarié. Pour choisir la couverture sociale la plus appropriée, une étude préalable est recommandée !</a:t>
            </a:r>
          </a:p>
        </p:txBody>
      </p:sp>
    </p:spTree>
    <p:extLst>
      <p:ext uri="{BB962C8B-B14F-4D97-AF65-F5344CB8AC3E}">
        <p14:creationId xmlns:p14="http://schemas.microsoft.com/office/powerpoint/2010/main" val="3858622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rgbClr val="C00000"/>
                </a:solidFill>
              </a:rPr>
              <a:t>Assurance maladie des salariés </a:t>
            </a:r>
            <a:r>
              <a:rPr lang="fr-FR" sz="3600" b="1" dirty="0" smtClean="0">
                <a:solidFill>
                  <a:srgbClr val="C00000"/>
                </a:solidFill>
              </a:rPr>
              <a:t>expatriés</a:t>
            </a:r>
            <a:endParaRPr lang="fr-FR" sz="3600" dirty="0"/>
          </a:p>
        </p:txBody>
      </p:sp>
      <p:sp>
        <p:nvSpPr>
          <p:cNvPr id="3" name="Espace réservé du contenu 2"/>
          <p:cNvSpPr>
            <a:spLocks noGrp="1"/>
          </p:cNvSpPr>
          <p:nvPr>
            <p:ph idx="1"/>
          </p:nvPr>
        </p:nvSpPr>
        <p:spPr/>
        <p:txBody>
          <a:bodyPr>
            <a:normAutofit fontScale="92500" lnSpcReduction="10000"/>
          </a:bodyPr>
          <a:lstStyle/>
          <a:p>
            <a:r>
              <a:rPr lang="fr-FR" dirty="0"/>
              <a:t>L'employeur n'a aucune obligation vis-à-vis de la Sécurité sociale, les salariés expatriés sont affiliés aux régimes obligatoires de protection sociale du pays dans lequel ils sont en mission, au même titre que ses ressortissants.</a:t>
            </a:r>
          </a:p>
          <a:p>
            <a:r>
              <a:rPr lang="fr-FR" dirty="0"/>
              <a:t>Pour que l'expatrié conserve tout ou partie de la protection sociale française, l'employeur doit l'inscrire auprès de la Caisse des Français de l'étranger (CFE) et lui remettre les références de son dossier d'inscription.</a:t>
            </a:r>
          </a:p>
          <a:p>
            <a:endParaRPr lang="fr-FR" dirty="0"/>
          </a:p>
        </p:txBody>
      </p:sp>
    </p:spTree>
    <p:extLst>
      <p:ext uri="{BB962C8B-B14F-4D97-AF65-F5344CB8AC3E}">
        <p14:creationId xmlns:p14="http://schemas.microsoft.com/office/powerpoint/2010/main" val="37331615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Assurance maladie des salariés </a:t>
            </a:r>
            <a:r>
              <a:rPr lang="fr-FR" sz="2800" b="1" dirty="0" smtClean="0">
                <a:solidFill>
                  <a:srgbClr val="C00000"/>
                </a:solidFill>
              </a:rPr>
              <a:t>expatriés (suite)</a:t>
            </a:r>
            <a:endParaRPr lang="fr-FR" sz="2800" dirty="0"/>
          </a:p>
        </p:txBody>
      </p:sp>
      <p:sp>
        <p:nvSpPr>
          <p:cNvPr id="3" name="Espace réservé du contenu 2"/>
          <p:cNvSpPr>
            <a:spLocks noGrp="1"/>
          </p:cNvSpPr>
          <p:nvPr>
            <p:ph idx="1"/>
          </p:nvPr>
        </p:nvSpPr>
        <p:spPr/>
        <p:txBody>
          <a:bodyPr>
            <a:normAutofit fontScale="85000" lnSpcReduction="10000"/>
          </a:bodyPr>
          <a:lstStyle/>
          <a:p>
            <a:r>
              <a:rPr lang="fr-FR" dirty="0"/>
              <a:t>L'employeur procède à l'inscription du salarié auprès de la CFE et lui remet les références de son dossier d'inscription. À son retour en France, l'employeur doit fournir au salarié un certificat de radiation de la CFE pour la </a:t>
            </a:r>
            <a:r>
              <a:rPr lang="fr-FR" dirty="0" err="1"/>
              <a:t>ré-ouverture</a:t>
            </a:r>
            <a:r>
              <a:rPr lang="fr-FR" dirty="0"/>
              <a:t> des droits auprès de la Sécurité sociale.</a:t>
            </a:r>
          </a:p>
          <a:p>
            <a:r>
              <a:rPr lang="fr-FR" dirty="0"/>
              <a:t>En matière de retraite complémentaire, l'affiliation des salariés expatriés, et donc les cotisations, n'est pas obligatoire. L'entreprise peut toutefois décider de continuer à affilier ses salariés expatriés, qu'ils soient ou non recrutés en France.</a:t>
            </a:r>
          </a:p>
          <a:p>
            <a:endParaRPr lang="fr-FR" dirty="0"/>
          </a:p>
        </p:txBody>
      </p:sp>
    </p:spTree>
    <p:extLst>
      <p:ext uri="{BB962C8B-B14F-4D97-AF65-F5344CB8AC3E}">
        <p14:creationId xmlns:p14="http://schemas.microsoft.com/office/powerpoint/2010/main" val="3007083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Formalités pour l’expatriation</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t>L'employeur doit :</a:t>
            </a:r>
          </a:p>
          <a:p>
            <a:r>
              <a:rPr lang="fr-FR" dirty="0"/>
              <a:t>rédiger un avenant au contrat de travail qui précise notamment le pays d'affectation et la durée initiale de la mission ;</a:t>
            </a:r>
          </a:p>
          <a:p>
            <a:r>
              <a:rPr lang="fr-FR" dirty="0"/>
              <a:t>se charger de l'obtention du visa et/ou du permis de travail dans le pays d'affectation.</a:t>
            </a:r>
          </a:p>
          <a:p>
            <a:endParaRPr lang="fr-FR" dirty="0"/>
          </a:p>
        </p:txBody>
      </p:sp>
    </p:spTree>
    <p:extLst>
      <p:ext uri="{BB962C8B-B14F-4D97-AF65-F5344CB8AC3E}">
        <p14:creationId xmlns:p14="http://schemas.microsoft.com/office/powerpoint/2010/main" val="1622222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Assurance maladie des salariés </a:t>
            </a:r>
            <a:r>
              <a:rPr lang="fr-FR" sz="2800" b="1" dirty="0" smtClean="0">
                <a:solidFill>
                  <a:srgbClr val="C00000"/>
                </a:solidFill>
              </a:rPr>
              <a:t>expatriés (suite)</a:t>
            </a:r>
            <a:endParaRPr lang="fr-FR" sz="2800" dirty="0"/>
          </a:p>
        </p:txBody>
      </p:sp>
      <p:sp>
        <p:nvSpPr>
          <p:cNvPr id="3" name="Espace réservé du contenu 2"/>
          <p:cNvSpPr>
            <a:spLocks noGrp="1"/>
          </p:cNvSpPr>
          <p:nvPr>
            <p:ph idx="1"/>
          </p:nvPr>
        </p:nvSpPr>
        <p:spPr/>
        <p:txBody>
          <a:bodyPr>
            <a:normAutofit/>
          </a:bodyPr>
          <a:lstStyle/>
          <a:p>
            <a:r>
              <a:rPr lang="fr-FR" dirty="0"/>
              <a:t>Les employeurs peuvent procéder à l'évaluation de ces cotisations pour s'informer sur la répercussion financière pour l'entreprise de l'expatriation de salariés.</a:t>
            </a:r>
          </a:p>
          <a:p>
            <a:r>
              <a:rPr lang="fr-FR" dirty="0"/>
              <a:t>Le coût annuel des cotisations de Sécurité sociale varie selon les effectifs de l'entreprise et l'âge des salariés.</a:t>
            </a:r>
          </a:p>
          <a:p>
            <a:endParaRPr lang="fr-FR" dirty="0"/>
          </a:p>
        </p:txBody>
      </p:sp>
    </p:spTree>
    <p:extLst>
      <p:ext uri="{BB962C8B-B14F-4D97-AF65-F5344CB8AC3E}">
        <p14:creationId xmlns:p14="http://schemas.microsoft.com/office/powerpoint/2010/main" val="14511777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C00000"/>
                </a:solidFill>
              </a:rPr>
              <a:t>Assurance chômage des salariés expatriés</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a:t>Si l'entreprise est établie en France, l'employeur doit obligatoirement affilier les salariés au régime d'assurance chômage de Pôle emploi, s'ils sont expatriés ressortissants de l'EEE ou de la Suisse liés par un contrat de travail et engagés en vue d'exercer une activité à l'étranger (hors UE, EEE, Suisse).</a:t>
            </a:r>
          </a:p>
          <a:p>
            <a:r>
              <a:rPr lang="fr-FR" dirty="0"/>
              <a:t>Les salariés expatriés en UE relèvent obligatoirement du régime local d'assurance chômage en vigueur dans la pays d'accueil (conditions d'affiliation et prestations).</a:t>
            </a:r>
          </a:p>
          <a:p>
            <a:endParaRPr lang="fr-FR" dirty="0"/>
          </a:p>
        </p:txBody>
      </p:sp>
    </p:spTree>
    <p:extLst>
      <p:ext uri="{BB962C8B-B14F-4D97-AF65-F5344CB8AC3E}">
        <p14:creationId xmlns:p14="http://schemas.microsoft.com/office/powerpoint/2010/main" val="36898615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C00000"/>
                </a:solidFill>
              </a:rPr>
              <a:t>Assurance chômage des salariés expatriés</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a:t>Les contributions des employeurs et des salariés, versées tous les trimestres, sont assises :</a:t>
            </a:r>
          </a:p>
          <a:p>
            <a:r>
              <a:rPr lang="fr-FR" dirty="0"/>
              <a:t>soit sur les rémunérations brutes plafonnées, converties en euros sur la base du taux officiel de change lors de leur perception ;</a:t>
            </a:r>
          </a:p>
          <a:p>
            <a:r>
              <a:rPr lang="fr-FR" dirty="0"/>
              <a:t>soit, après accord de la majorité des salariés concernés et à titre définitif, sur les rémunérations brutes plafonnées qui seraient perçues par le salarié pour des fonctions correspondantes exercées en France.</a:t>
            </a:r>
          </a:p>
          <a:p>
            <a:endParaRPr lang="fr-FR" dirty="0"/>
          </a:p>
        </p:txBody>
      </p:sp>
    </p:spTree>
    <p:extLst>
      <p:ext uri="{BB962C8B-B14F-4D97-AF65-F5344CB8AC3E}">
        <p14:creationId xmlns:p14="http://schemas.microsoft.com/office/powerpoint/2010/main" val="14772909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rgbClr val="C00000"/>
                </a:solidFill>
              </a:rPr>
              <a:t>LE PLUS RÉPANDU : LE CONTRAT </a:t>
            </a:r>
            <a:r>
              <a:rPr lang="fr-FR" sz="3600" b="1" dirty="0" smtClean="0">
                <a:solidFill>
                  <a:srgbClr val="C00000"/>
                </a:solidFill>
              </a:rPr>
              <a:t>LOCAL</a:t>
            </a:r>
            <a:endParaRPr lang="fr-FR" sz="3600"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b="1" dirty="0" smtClean="0"/>
              <a:t>Profil</a:t>
            </a:r>
            <a:endParaRPr lang="fr-FR" dirty="0"/>
          </a:p>
          <a:p>
            <a:r>
              <a:rPr lang="fr-FR" dirty="0"/>
              <a:t>Le salarié sans lien avec une entreprise française, recruté par une société étrangère ; juridiquement, il n’est ni expatrié ni détaché.</a:t>
            </a:r>
            <a:r>
              <a:rPr lang="fr-FR" dirty="0" smtClean="0"/>
              <a:t/>
            </a:r>
            <a:br>
              <a:rPr lang="fr-FR" dirty="0" smtClean="0"/>
            </a:br>
            <a:r>
              <a:rPr lang="fr-FR" b="1" dirty="0"/>
              <a:t>Nature du contrat</a:t>
            </a:r>
            <a:endParaRPr lang="fr-FR" dirty="0"/>
          </a:p>
          <a:p>
            <a:r>
              <a:rPr lang="fr-FR" dirty="0"/>
              <a:t>Contrat de travail soumis au droit local, établi par la société du pays d’accueil. Important : ce type de contrat n’offre pas de garantie de réemploi au retour.</a:t>
            </a:r>
          </a:p>
        </p:txBody>
      </p:sp>
    </p:spTree>
    <p:extLst>
      <p:ext uri="{BB962C8B-B14F-4D97-AF65-F5344CB8AC3E}">
        <p14:creationId xmlns:p14="http://schemas.microsoft.com/office/powerpoint/2010/main" val="4238888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b="1" dirty="0"/>
              <a:t>Obligations employeur/employé</a:t>
            </a:r>
            <a:endParaRPr lang="fr-FR" dirty="0"/>
          </a:p>
          <a:p>
            <a:r>
              <a:rPr lang="fr-FR" b="1" dirty="0"/>
              <a:t>&gt;</a:t>
            </a:r>
            <a:r>
              <a:rPr lang="fr-FR" dirty="0"/>
              <a:t> Salaire fixé et versé par l’entreprise locale. </a:t>
            </a:r>
            <a:r>
              <a:rPr lang="fr-FR" dirty="0" smtClean="0"/>
              <a:t/>
            </a:r>
            <a:br>
              <a:rPr lang="fr-FR" dirty="0" smtClean="0"/>
            </a:br>
            <a:r>
              <a:rPr lang="fr-FR" b="1" dirty="0"/>
              <a:t>&gt;</a:t>
            </a:r>
            <a:r>
              <a:rPr lang="fr-FR" dirty="0"/>
              <a:t> Domiciliation fiscale dans le pays d’accueil, rarement en France. </a:t>
            </a:r>
            <a:r>
              <a:rPr lang="fr-FR" dirty="0" smtClean="0"/>
              <a:t/>
            </a:r>
            <a:br>
              <a:rPr lang="fr-FR" dirty="0" smtClean="0"/>
            </a:br>
            <a:r>
              <a:rPr lang="fr-FR" b="1" dirty="0"/>
              <a:t>&gt;</a:t>
            </a:r>
            <a:r>
              <a:rPr lang="fr-FR" dirty="0"/>
              <a:t> Protection sociale à la charge du salarié. Un contrat local induit une affiliation au régime obligatoire de la destination. L’expatrié cotise comme un salarié local et dispose des droits équivalents. Selon les cas, adhérer à la CFE ou recourir à des assurances privées assure une meilleure couverture sociale. </a:t>
            </a:r>
          </a:p>
        </p:txBody>
      </p:sp>
    </p:spTree>
    <p:extLst>
      <p:ext uri="{BB962C8B-B14F-4D97-AF65-F5344CB8AC3E}">
        <p14:creationId xmlns:p14="http://schemas.microsoft.com/office/powerpoint/2010/main" val="38383473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ET ENCORE… LE «COMMUTING» OU LA MOBILITÉ PENDULAIRE</a:t>
            </a:r>
          </a:p>
          <a:p>
            <a:r>
              <a:rPr lang="fr-FR" dirty="0"/>
              <a:t>Le «</a:t>
            </a:r>
            <a:r>
              <a:rPr lang="fr-FR" dirty="0" err="1"/>
              <a:t>commuting</a:t>
            </a:r>
            <a:r>
              <a:rPr lang="fr-FR" dirty="0"/>
              <a:t>» (du verbe anglais to commute, « faire la navette» en français) s’apparente à de l’expatriation partielle.</a:t>
            </a:r>
          </a:p>
          <a:p>
            <a:endParaRPr lang="fr-FR" dirty="0"/>
          </a:p>
        </p:txBody>
      </p:sp>
    </p:spTree>
    <p:extLst>
      <p:ext uri="{BB962C8B-B14F-4D97-AF65-F5344CB8AC3E}">
        <p14:creationId xmlns:p14="http://schemas.microsoft.com/office/powerpoint/2010/main" val="13664975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47248" cy="274042"/>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832648"/>
          </a:xfrm>
        </p:spPr>
        <p:txBody>
          <a:bodyPr>
            <a:noAutofit/>
          </a:bodyPr>
          <a:lstStyle/>
          <a:p>
            <a:r>
              <a:rPr lang="fr-FR" sz="2200" dirty="0"/>
              <a:t>Son principe : le salarié œuvre la semaine à l’étranger (dans un ou plusieurs pays) et revient chez lui le week-end. Cette forme de mobilité dite «pendulaire» convient principalement aux salariés de zones frontalières. Pratique et théoriquement moins onéreuse qu’un détachement, elle autorise les missions ponctuelles, les visites dans les filiales, le déploiement de programmes de formation… Elle satisfait à la fois l’employeur par sa flexibilité et son coût (s’il est bien géré), et l’employé dont la famille souhaite rester dans le pays d’origine (conjoint ne souhaitant pas quitter son emploi, enfants restant scolarisés au même endroit…). </a:t>
            </a:r>
            <a:r>
              <a:rPr lang="fr-FR" sz="2200" dirty="0" smtClean="0"/>
              <a:t/>
            </a:r>
            <a:br>
              <a:rPr lang="fr-FR" sz="2200" dirty="0" smtClean="0"/>
            </a:br>
            <a:r>
              <a:rPr lang="fr-FR" sz="2200" dirty="0"/>
              <a:t>De plus, selon les cas, la formule permet au bénéficiaire de conserver les avantages sociaux français et n’exclut nullement l’octroi d’une prime d’expatriation non imposable. </a:t>
            </a:r>
            <a:r>
              <a:rPr lang="fr-FR" sz="2200" dirty="0" smtClean="0"/>
              <a:t/>
            </a:r>
            <a:br>
              <a:rPr lang="fr-FR" sz="2200" dirty="0" smtClean="0"/>
            </a:br>
            <a:r>
              <a:rPr lang="fr-FR" sz="2200" dirty="0"/>
              <a:t>Attention toutefois à l’imposition (qui dépend de la résidence fiscale, elle-même déterminée par le nombre de jours passés à l’extérieur) et aux cotisations sociales, puisque la législation des deux pays peut s’appliquer.</a:t>
            </a:r>
          </a:p>
        </p:txBody>
      </p:sp>
    </p:spTree>
    <p:extLst>
      <p:ext uri="{BB962C8B-B14F-4D97-AF65-F5344CB8AC3E}">
        <p14:creationId xmlns:p14="http://schemas.microsoft.com/office/powerpoint/2010/main" val="18405931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764704"/>
            <a:ext cx="8229600" cy="5361459"/>
          </a:xfrm>
        </p:spPr>
        <p:txBody>
          <a:bodyPr>
            <a:normAutofit fontScale="70000" lnSpcReduction="20000"/>
          </a:bodyPr>
          <a:lstStyle/>
          <a:p>
            <a:r>
              <a:rPr lang="fr-FR" dirty="0"/>
              <a:t>Les différents contrats internationaux</a:t>
            </a:r>
          </a:p>
          <a:p>
            <a:r>
              <a:rPr lang="fr-FR" b="1" dirty="0"/>
              <a:t>Le détachement </a:t>
            </a:r>
            <a:r>
              <a:rPr lang="fr-FR" dirty="0"/>
              <a:t>:</a:t>
            </a:r>
          </a:p>
          <a:p>
            <a:r>
              <a:rPr lang="fr-FR" dirty="0"/>
              <a:t>Correspond au cas où vous vous trouvez déjà en poste dans une société et, que vous êtes envoyé à l'étranger pour une durée limitée, pour le compte de votre employeur français.</a:t>
            </a:r>
            <a:br>
              <a:rPr lang="fr-FR" dirty="0"/>
            </a:br>
            <a:r>
              <a:rPr lang="fr-FR" dirty="0"/>
              <a:t>Vous restez donc dans les effectifs de votre société française, le lien de subordination avec votre employeur français demeure. Vous continuez aussi à bénéficier de la sécurité sociale française (et les membres de votre famille également) ; les démarches sont à la charge de l'employeur.</a:t>
            </a:r>
          </a:p>
          <a:p>
            <a:r>
              <a:rPr lang="fr-FR" dirty="0"/>
              <a:t>L’employeur peut formaliser le détachement :</a:t>
            </a:r>
          </a:p>
          <a:p>
            <a:r>
              <a:rPr lang="fr-FR" dirty="0"/>
              <a:t>- soit par une lettre de mission,</a:t>
            </a:r>
          </a:p>
          <a:p>
            <a:r>
              <a:rPr lang="fr-FR" dirty="0"/>
              <a:t>- soit par un avenant au contrat de travail du salarié.</a:t>
            </a:r>
          </a:p>
          <a:p>
            <a:r>
              <a:rPr lang="fr-FR" dirty="0"/>
              <a:t>La lettre ou l'avenant précise notamment le pays d'affectation du salarié et la durée prévue du détachement.</a:t>
            </a:r>
          </a:p>
          <a:p>
            <a:r>
              <a:rPr lang="fr-FR" dirty="0"/>
              <a:t>Ce dernier est forcément temporaire, sa durée varie selon la mission</a:t>
            </a:r>
          </a:p>
          <a:p>
            <a:endParaRPr lang="fr-FR" dirty="0"/>
          </a:p>
        </p:txBody>
      </p:sp>
    </p:spTree>
    <p:extLst>
      <p:ext uri="{BB962C8B-B14F-4D97-AF65-F5344CB8AC3E}">
        <p14:creationId xmlns:p14="http://schemas.microsoft.com/office/powerpoint/2010/main" val="5202975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47248" cy="490066"/>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00600"/>
          </a:xfrm>
        </p:spPr>
        <p:txBody>
          <a:bodyPr>
            <a:normAutofit fontScale="77500" lnSpcReduction="20000"/>
          </a:bodyPr>
          <a:lstStyle/>
          <a:p>
            <a:r>
              <a:rPr lang="fr-FR" b="1" dirty="0"/>
              <a:t>La mise à disposition internationale :</a:t>
            </a:r>
            <a:endParaRPr lang="fr-FR" dirty="0"/>
          </a:p>
          <a:p>
            <a:r>
              <a:rPr lang="fr-FR" dirty="0"/>
              <a:t>Correspond au cas où vous êtes mis à disposition d'une autre société du groupe où vous travaillez (filiale,...), ce qui s'apparente à un prêt de main d'</a:t>
            </a:r>
            <a:r>
              <a:rPr lang="fr-FR" dirty="0" err="1"/>
              <a:t>oeuvre</a:t>
            </a:r>
            <a:r>
              <a:rPr lang="fr-FR" dirty="0"/>
              <a:t>.</a:t>
            </a:r>
            <a:br>
              <a:rPr lang="fr-FR" dirty="0"/>
            </a:br>
            <a:r>
              <a:rPr lang="fr-FR" dirty="0"/>
              <a:t/>
            </a:r>
            <a:br>
              <a:rPr lang="fr-FR" dirty="0"/>
            </a:br>
            <a:r>
              <a:rPr lang="fr-FR" dirty="0"/>
              <a:t>Un contrat est signé entre les 2 sociétés, et donne alors naissance à un nouveau contrat de travail.</a:t>
            </a:r>
          </a:p>
          <a:p>
            <a:r>
              <a:rPr lang="fr-FR" dirty="0"/>
              <a:t>Vous disposez alors de deux contrats de travail :</a:t>
            </a:r>
          </a:p>
          <a:p>
            <a:r>
              <a:rPr lang="fr-FR" dirty="0"/>
              <a:t>- votre contrat de travail initial, qui est suspendu le temps de sa mission à l'étranger,</a:t>
            </a:r>
          </a:p>
          <a:p>
            <a:r>
              <a:rPr lang="fr-FR" dirty="0"/>
              <a:t>- et un nouveau contrat de travail avec la filiale ou la société d'accueil.</a:t>
            </a:r>
          </a:p>
          <a:p>
            <a:r>
              <a:rPr lang="fr-FR" dirty="0"/>
              <a:t>Le nouveau contrat de travail est un contrat de droit local. Il est régi par le droit du travail du pays d’exercice de l'activité. Certaines clauses sont recommandées dans un tel </a:t>
            </a:r>
            <a:r>
              <a:rPr lang="fr-FR" dirty="0" smtClean="0"/>
              <a:t>contrat</a:t>
            </a:r>
            <a:endParaRPr lang="fr-FR" dirty="0"/>
          </a:p>
        </p:txBody>
      </p:sp>
    </p:spTree>
    <p:extLst>
      <p:ext uri="{BB962C8B-B14F-4D97-AF65-F5344CB8AC3E}">
        <p14:creationId xmlns:p14="http://schemas.microsoft.com/office/powerpoint/2010/main" val="11311703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L'expatriation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r>
              <a:rPr lang="fr-FR" dirty="0" smtClean="0"/>
              <a:t>L'expatriation </a:t>
            </a:r>
            <a:r>
              <a:rPr lang="fr-FR" dirty="0"/>
              <a:t>recouvre plusieurs cas :</a:t>
            </a:r>
          </a:p>
          <a:p>
            <a:r>
              <a:rPr lang="fr-FR" dirty="0"/>
              <a:t>- Vous êtes recruté spécialement pour travailler à l'étranger avec un contrat soumis au droit Français.</a:t>
            </a:r>
          </a:p>
          <a:p>
            <a:r>
              <a:rPr lang="fr-FR" dirty="0"/>
              <a:t>-  Vous êtes envoyé à l'étranger par votre employeur français pour une durée indéterminée, avec un contrat soumis au droit français ou au droit du lieu d'exécution.</a:t>
            </a:r>
          </a:p>
          <a:p>
            <a:r>
              <a:rPr lang="fr-FR" dirty="0"/>
              <a:t>- Vous êtes Français recruté en France par une société française, pour le compte d'une entité locale. En général : contrat local ou local plus (avantages en nature).</a:t>
            </a:r>
          </a:p>
          <a:p>
            <a:r>
              <a:rPr lang="fr-FR" dirty="0"/>
              <a:t>Plus d'info dans notre rubrique "détachement/expatriation ".</a:t>
            </a:r>
          </a:p>
          <a:p>
            <a:endParaRPr lang="fr-FR" dirty="0"/>
          </a:p>
        </p:txBody>
      </p:sp>
    </p:spTree>
    <p:extLst>
      <p:ext uri="{BB962C8B-B14F-4D97-AF65-F5344CB8AC3E}">
        <p14:creationId xmlns:p14="http://schemas.microsoft.com/office/powerpoint/2010/main" val="209374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rPr>
              <a:t>Formalités pour l’expatriation</a:t>
            </a:r>
            <a:endParaRPr lang="fr-FR" dirty="0"/>
          </a:p>
        </p:txBody>
      </p:sp>
      <p:sp>
        <p:nvSpPr>
          <p:cNvPr id="3" name="Espace réservé du contenu 2"/>
          <p:cNvSpPr>
            <a:spLocks noGrp="1"/>
          </p:cNvSpPr>
          <p:nvPr>
            <p:ph idx="1"/>
          </p:nvPr>
        </p:nvSpPr>
        <p:spPr/>
        <p:txBody>
          <a:bodyPr>
            <a:normAutofit lnSpcReduction="10000"/>
          </a:bodyPr>
          <a:lstStyle/>
          <a:p>
            <a:r>
              <a:rPr lang="fr-FR" dirty="0"/>
              <a:t>Le salarié expatrié dépend de l'employeur d'accueil qui fixe sa rémunération. L'entreprise installée en France n'a plus de lien de subordination avec l'expatrié qui ne fait plus partie des effectifs.</a:t>
            </a:r>
          </a:p>
          <a:p>
            <a:r>
              <a:rPr lang="fr-FR" dirty="0"/>
              <a:t>Le contrat de travail international comprend des clauses spécifiques, notamment la loi applicable en cas de conflit et les conditions de réintégration au retour.</a:t>
            </a:r>
          </a:p>
          <a:p>
            <a:endParaRPr lang="fr-FR" dirty="0"/>
          </a:p>
        </p:txBody>
      </p:sp>
    </p:spTree>
    <p:extLst>
      <p:ext uri="{BB962C8B-B14F-4D97-AF65-F5344CB8AC3E}">
        <p14:creationId xmlns:p14="http://schemas.microsoft.com/office/powerpoint/2010/main" val="35831440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Le contrat local </a:t>
            </a:r>
            <a:r>
              <a:rPr lang="fr-FR" b="1" dirty="0" smtClean="0">
                <a:solidFill>
                  <a:srgbClr val="C00000"/>
                </a:solidFill>
              </a:rPr>
              <a:t>:</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dirty="0" smtClean="0"/>
              <a:t>Le salarié est</a:t>
            </a:r>
            <a:r>
              <a:rPr lang="fr-FR" dirty="0" smtClean="0"/>
              <a:t> </a:t>
            </a:r>
            <a:r>
              <a:rPr lang="fr-FR" dirty="0"/>
              <a:t>soumis à la loi du pays d'exercice de l'activité et, </a:t>
            </a:r>
            <a:r>
              <a:rPr lang="fr-FR" dirty="0" smtClean="0"/>
              <a:t>a </a:t>
            </a:r>
            <a:r>
              <a:rPr lang="fr-FR" dirty="0"/>
              <a:t>les mêmes droits que les ressortissants de ce pays.</a:t>
            </a:r>
            <a:br>
              <a:rPr lang="fr-FR" dirty="0"/>
            </a:br>
            <a:r>
              <a:rPr lang="fr-FR" dirty="0"/>
              <a:t/>
            </a:r>
            <a:br>
              <a:rPr lang="fr-FR" dirty="0"/>
            </a:br>
            <a:r>
              <a:rPr lang="fr-FR" dirty="0" smtClean="0"/>
              <a:t>Il est  </a:t>
            </a:r>
            <a:r>
              <a:rPr lang="fr-FR" dirty="0"/>
              <a:t>sous le régime local (retraite, sécurité sociale,...), </a:t>
            </a:r>
            <a:endParaRPr lang="fr-FR" dirty="0" smtClean="0"/>
          </a:p>
          <a:p>
            <a:r>
              <a:rPr lang="fr-FR" dirty="0" smtClean="0"/>
              <a:t>consultez </a:t>
            </a:r>
            <a:r>
              <a:rPr lang="fr-FR" dirty="0"/>
              <a:t>la rubrique "</a:t>
            </a:r>
            <a:r>
              <a:rPr lang="fr-FR" u="sng" dirty="0">
                <a:hlinkClick r:id="rId2"/>
              </a:rPr>
              <a:t>ma sécu à l'étranger</a:t>
            </a:r>
            <a:r>
              <a:rPr lang="fr-FR" dirty="0"/>
              <a:t>", afin de connaître les droits afférents à ce statut.</a:t>
            </a:r>
          </a:p>
          <a:p>
            <a:endParaRPr lang="fr-FR" dirty="0"/>
          </a:p>
        </p:txBody>
      </p:sp>
    </p:spTree>
    <p:extLst>
      <p:ext uri="{BB962C8B-B14F-4D97-AF65-F5344CB8AC3E}">
        <p14:creationId xmlns:p14="http://schemas.microsoft.com/office/powerpoint/2010/main" val="13965203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25000" lnSpcReduction="20000"/>
          </a:bodyPr>
          <a:lstStyle/>
          <a:p>
            <a:r>
              <a:rPr lang="fr-FR" sz="7200" b="1" dirty="0"/>
              <a:t>Le contenu du contrat</a:t>
            </a:r>
            <a:endParaRPr lang="fr-FR" sz="7200" dirty="0"/>
          </a:p>
          <a:p>
            <a:r>
              <a:rPr lang="fr-FR" sz="7200" dirty="0"/>
              <a:t>Les clauses obligatoires pour les contrats européens :</a:t>
            </a:r>
          </a:p>
          <a:p>
            <a:r>
              <a:rPr lang="fr-FR" sz="7200" dirty="0"/>
              <a:t>- l'identité des parties,</a:t>
            </a:r>
          </a:p>
          <a:p>
            <a:r>
              <a:rPr lang="fr-FR" sz="7200" dirty="0"/>
              <a:t>- le lieu du travail, ou s'il n'est pas fixe ou prédominant, le principe que le salarié travaille à divers endroits et le siège ou le domicile de l'employeur,</a:t>
            </a:r>
          </a:p>
          <a:p>
            <a:r>
              <a:rPr lang="fr-FR" sz="7200" dirty="0"/>
              <a:t>- le titre, le grade, la qualité ou la catégorie d'emploi du salarié ou sa fonction,</a:t>
            </a:r>
          </a:p>
          <a:p>
            <a:r>
              <a:rPr lang="fr-FR" sz="7200" dirty="0"/>
              <a:t>- la date de début du contrat,</a:t>
            </a:r>
          </a:p>
          <a:p>
            <a:r>
              <a:rPr lang="fr-FR" sz="7200" dirty="0"/>
              <a:t>- s'il s'agit d'un contrat de travail temporaire, sa durée prévisible,</a:t>
            </a:r>
          </a:p>
          <a:p>
            <a:r>
              <a:rPr lang="fr-FR" sz="7200" dirty="0"/>
              <a:t>- la durée des congés payés,</a:t>
            </a:r>
          </a:p>
          <a:p>
            <a:r>
              <a:rPr lang="fr-FR" sz="7200" dirty="0"/>
              <a:t>- le préavis à respecter par le salarié et l'employeur en cas de rupture du contrat,</a:t>
            </a:r>
          </a:p>
          <a:p>
            <a:r>
              <a:rPr lang="fr-FR" sz="7200" dirty="0"/>
              <a:t>- les éléments sur le salaire (composition, versement, devise servant au paiement, avantages en nature et en espèces),</a:t>
            </a:r>
          </a:p>
          <a:p>
            <a:r>
              <a:rPr lang="fr-FR" sz="7200" dirty="0"/>
              <a:t>- la durée de travail journalière ou hebdomadaire normale,</a:t>
            </a:r>
          </a:p>
          <a:p>
            <a:r>
              <a:rPr lang="fr-FR" sz="7200" dirty="0"/>
              <a:t>- si nécessaire, les références à la convention collective ou l'accord collectif applicable,</a:t>
            </a:r>
          </a:p>
          <a:p>
            <a:r>
              <a:rPr lang="fr-FR" sz="7200" dirty="0"/>
              <a:t>- la durée de la mission à l'étranger,</a:t>
            </a:r>
          </a:p>
          <a:p>
            <a:r>
              <a:rPr lang="fr-FR" sz="7200" dirty="0"/>
              <a:t>- si besoin, les conditions de rapatriement du salarié.</a:t>
            </a:r>
          </a:p>
          <a:p>
            <a:endParaRPr lang="fr-FR" dirty="0"/>
          </a:p>
        </p:txBody>
      </p:sp>
    </p:spTree>
    <p:extLst>
      <p:ext uri="{BB962C8B-B14F-4D97-AF65-F5344CB8AC3E}">
        <p14:creationId xmlns:p14="http://schemas.microsoft.com/office/powerpoint/2010/main" val="1689824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dirty="0"/>
              <a:t>Les clauses recommandées dans un contrat de travail international :</a:t>
            </a:r>
          </a:p>
          <a:p>
            <a:r>
              <a:rPr lang="fr-FR" dirty="0"/>
              <a:t>- Objet du contrat,</a:t>
            </a:r>
          </a:p>
          <a:p>
            <a:r>
              <a:rPr lang="fr-FR" dirty="0"/>
              <a:t>- Période d'essai/probatoire,</a:t>
            </a:r>
          </a:p>
          <a:p>
            <a:r>
              <a:rPr lang="fr-FR" dirty="0"/>
              <a:t>- Congés payés,</a:t>
            </a:r>
          </a:p>
          <a:p>
            <a:r>
              <a:rPr lang="fr-FR" dirty="0"/>
              <a:t>- Protection sociale,</a:t>
            </a:r>
          </a:p>
          <a:p>
            <a:r>
              <a:rPr lang="fr-FR" dirty="0"/>
              <a:t>- Reprise de l'ancienneté,</a:t>
            </a:r>
          </a:p>
          <a:p>
            <a:r>
              <a:rPr lang="fr-FR" dirty="0"/>
              <a:t>- Clause d'égalisation fiscale (qui vise à assurer un revenu net après impôts, identique à ce que vous auriez reçu en restant en France).</a:t>
            </a:r>
          </a:p>
          <a:p>
            <a:r>
              <a:rPr lang="fr-FR" dirty="0"/>
              <a:t>- Intéressement et participation,</a:t>
            </a:r>
          </a:p>
          <a:p>
            <a:r>
              <a:rPr lang="fr-FR" dirty="0"/>
              <a:t>- Convention collective,</a:t>
            </a:r>
          </a:p>
          <a:p>
            <a:r>
              <a:rPr lang="fr-FR" dirty="0"/>
              <a:t>- Résiliation du contrat de travail,</a:t>
            </a:r>
          </a:p>
          <a:p>
            <a:r>
              <a:rPr lang="fr-FR" dirty="0"/>
              <a:t>- Condition de réintégration du salarié,</a:t>
            </a:r>
          </a:p>
          <a:p>
            <a:r>
              <a:rPr lang="fr-FR" dirty="0"/>
              <a:t>- Loi applicable au contrat de travail et juridiction compétente en cas de conflits.</a:t>
            </a:r>
          </a:p>
          <a:p>
            <a:endParaRPr lang="fr-FR" dirty="0"/>
          </a:p>
        </p:txBody>
      </p:sp>
    </p:spTree>
    <p:extLst>
      <p:ext uri="{BB962C8B-B14F-4D97-AF65-F5344CB8AC3E}">
        <p14:creationId xmlns:p14="http://schemas.microsoft.com/office/powerpoint/2010/main" val="23051211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dirty="0"/>
              <a:t>Loi applicable et juridiction compétente en cas de conflit :</a:t>
            </a:r>
          </a:p>
          <a:p>
            <a:r>
              <a:rPr lang="fr-FR" dirty="0"/>
              <a:t>Loi applicable :</a:t>
            </a:r>
          </a:p>
          <a:p>
            <a:r>
              <a:rPr lang="fr-FR" dirty="0"/>
              <a:t>En Union Européenne :</a:t>
            </a:r>
          </a:p>
          <a:p>
            <a:r>
              <a:rPr lang="fr-FR" dirty="0"/>
              <a:t>Le principe est celui de l'autonomie des parties, c'est-à-dire que la loi applicable sera celle qu'ont choisie les parties au contrat (article 3 de la convention de Rome).</a:t>
            </a:r>
          </a:p>
          <a:p>
            <a:r>
              <a:rPr lang="fr-FR" dirty="0"/>
              <a:t>Cependant, à défaut d'entente des parties au contrat sur la loi applicable, cette dernière sera celle du pays où le travailleur, en exécution du contrat, accomplit habituellement son travail, même s'il est détaché temporairement (article 6 de la convention de Rome).</a:t>
            </a:r>
            <a:br>
              <a:rPr lang="fr-FR" dirty="0"/>
            </a:br>
            <a:r>
              <a:rPr lang="fr-FR" dirty="0"/>
              <a:t>Cependant, s'il existe des liens plus étroits avec un autre pays, la loi de ce dernier est alors applicable.</a:t>
            </a:r>
            <a:br>
              <a:rPr lang="fr-FR" dirty="0"/>
            </a:br>
            <a:r>
              <a:rPr lang="fr-FR" dirty="0"/>
              <a:t>Attention : Quelle que soit la loi choisie par les parties, elle ne peut faire obstacles aux dispositions d'ordre public du pays d'accueil.</a:t>
            </a:r>
          </a:p>
          <a:p>
            <a:r>
              <a:rPr lang="fr-FR" dirty="0"/>
              <a:t>Détaché dans un pays de l'UE, les règles nationales d'ordre public du droit social en vigueur dans le pays où vous exercez votre activité s'appliqueront à vous, si elles sont plus favorables à la législation française. La loi choisie ne s'appliquera alors que dans les domaines où elle sera plus protectrice pour vous.</a:t>
            </a:r>
          </a:p>
          <a:p>
            <a:endParaRPr lang="fr-FR" dirty="0"/>
          </a:p>
        </p:txBody>
      </p:sp>
    </p:spTree>
    <p:extLst>
      <p:ext uri="{BB962C8B-B14F-4D97-AF65-F5344CB8AC3E}">
        <p14:creationId xmlns:p14="http://schemas.microsoft.com/office/powerpoint/2010/main" val="2303911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dirty="0"/>
              <a:t>Hors Union Européenne :</a:t>
            </a:r>
          </a:p>
          <a:p>
            <a:r>
              <a:rPr lang="fr-FR" dirty="0"/>
              <a:t>Le juge français est tenu par la convention de Rome.</a:t>
            </a:r>
            <a:br>
              <a:rPr lang="fr-FR" dirty="0"/>
            </a:br>
            <a:r>
              <a:rPr lang="fr-FR" dirty="0"/>
              <a:t>Le juge étranger non membre de l'UE applique les principes du droit international dégagé par ses propres tribunaux.</a:t>
            </a:r>
            <a:br>
              <a:rPr lang="fr-FR" dirty="0"/>
            </a:br>
            <a:r>
              <a:rPr lang="fr-FR" dirty="0"/>
              <a:t/>
            </a:r>
            <a:br>
              <a:rPr lang="fr-FR" dirty="0"/>
            </a:br>
            <a:r>
              <a:rPr lang="fr-FR" dirty="0"/>
              <a:t>Juge compétent :</a:t>
            </a:r>
          </a:p>
          <a:p>
            <a:r>
              <a:rPr lang="fr-FR" dirty="0"/>
              <a:t>Si vous êtes un salarié de nationalité française travaillant à l'international, la compétence du juge peut être déterminée :</a:t>
            </a:r>
          </a:p>
          <a:p>
            <a:r>
              <a:rPr lang="fr-FR" dirty="0"/>
              <a:t>- soit par une convention bilatérale entre les États concernés ;</a:t>
            </a:r>
          </a:p>
          <a:p>
            <a:r>
              <a:rPr lang="fr-FR" dirty="0"/>
              <a:t>- soit, à défaut, par la législation de chaque État concerné.</a:t>
            </a:r>
          </a:p>
          <a:p>
            <a:r>
              <a:rPr lang="fr-FR" dirty="0"/>
              <a:t>Lorsque la relation de travail fait intervenir un Etat étranger, il peut se trouver qu'une convention bilatérale détermine la juridiction compétente. Dans ce cas, la convention prévaut sur la loi française, quelles que soient les dispositions de la loi interne.</a:t>
            </a:r>
          </a:p>
          <a:p>
            <a:r>
              <a:rPr lang="fr-FR" dirty="0"/>
              <a:t>Notez toutefois qu'à l'exception des contrats de travail contenant des clauses attributives de juridiction ou des clauses donnant compétence à un arbitre, un demandeur français peut toujours saisir un conseil de prud'hommes français.</a:t>
            </a:r>
          </a:p>
          <a:p>
            <a:endParaRPr lang="fr-FR" dirty="0"/>
          </a:p>
        </p:txBody>
      </p:sp>
    </p:spTree>
    <p:extLst>
      <p:ext uri="{BB962C8B-B14F-4D97-AF65-F5344CB8AC3E}">
        <p14:creationId xmlns:p14="http://schemas.microsoft.com/office/powerpoint/2010/main" val="17618373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a:t>En Union Européenne sauf Danemark (règlement communautaire de 2001 entré en vigueur en 2002), l'employeur peut saisir uniquement les tribunaux de l'Etat membre dans lequel le salarié est domicilié.</a:t>
            </a:r>
            <a:br>
              <a:rPr lang="fr-FR" dirty="0"/>
            </a:br>
            <a:r>
              <a:rPr lang="fr-FR" dirty="0"/>
              <a:t>Le salarié peut saisir les tribunaux, soit :</a:t>
            </a:r>
          </a:p>
          <a:p>
            <a:r>
              <a:rPr lang="fr-FR" dirty="0"/>
              <a:t>- de l'Etat membre où il a son domicile,</a:t>
            </a:r>
          </a:p>
          <a:p>
            <a:r>
              <a:rPr lang="fr-FR" dirty="0"/>
              <a:t>- de l'Etat membre où il accomplit son travail,</a:t>
            </a:r>
          </a:p>
          <a:p>
            <a:r>
              <a:rPr lang="fr-FR"/>
              <a:t>- de l'Etat membre où se situe l'établissement d'embauche (lorsque le salarié n'exécute pas son travail dans un seul et même pays).</a:t>
            </a:r>
          </a:p>
          <a:p>
            <a:endParaRPr lang="fr-FR"/>
          </a:p>
        </p:txBody>
      </p:sp>
    </p:spTree>
    <p:extLst>
      <p:ext uri="{BB962C8B-B14F-4D97-AF65-F5344CB8AC3E}">
        <p14:creationId xmlns:p14="http://schemas.microsoft.com/office/powerpoint/2010/main" val="27278442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Contrat de travail international : quel tribunal est compétent ?</a:t>
            </a:r>
          </a:p>
        </p:txBody>
      </p:sp>
      <p:sp>
        <p:nvSpPr>
          <p:cNvPr id="3" name="Espace réservé du contenu 2"/>
          <p:cNvSpPr>
            <a:spLocks noGrp="1"/>
          </p:cNvSpPr>
          <p:nvPr>
            <p:ph idx="1"/>
          </p:nvPr>
        </p:nvSpPr>
        <p:spPr/>
        <p:txBody>
          <a:bodyPr/>
          <a:lstStyle/>
          <a:p>
            <a:r>
              <a:rPr lang="fr-FR" b="1" dirty="0"/>
              <a:t>les règles de compétence judiciaires varient selon que le litige concerne un contrat de travail international impliquant plusieurs États membres de l'Union européenne, ou un contrat de travail international impliquant un État membre et un État qui n'appartient pas à l'Union européenne </a:t>
            </a:r>
            <a:endParaRPr lang="fr-FR" dirty="0"/>
          </a:p>
        </p:txBody>
      </p:sp>
    </p:spTree>
    <p:extLst>
      <p:ext uri="{BB962C8B-B14F-4D97-AF65-F5344CB8AC3E}">
        <p14:creationId xmlns:p14="http://schemas.microsoft.com/office/powerpoint/2010/main" val="23267669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smtClean="0"/>
              <a:t> </a:t>
            </a:r>
            <a:r>
              <a:rPr lang="fr-FR" b="1" dirty="0"/>
              <a:t>Dans les pays membres de l'Union européenne, les règles de compétence judiciaire en matière de litige relatif au contrat de travail international sont fixées par le règlement communautaire 44/2001 du 22 décembre 2000, d'application obligatoire depuis le 1er mars 2002</a:t>
            </a:r>
            <a:r>
              <a:rPr lang="fr-FR" dirty="0"/>
              <a:t>.</a:t>
            </a:r>
          </a:p>
        </p:txBody>
      </p:sp>
    </p:spTree>
    <p:extLst>
      <p:ext uri="{BB962C8B-B14F-4D97-AF65-F5344CB8AC3E}">
        <p14:creationId xmlns:p14="http://schemas.microsoft.com/office/powerpoint/2010/main" val="9274137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Tribunal compétent pour les actions engagées par le salarié contre de son employeur</a:t>
            </a:r>
          </a:p>
        </p:txBody>
      </p:sp>
      <p:sp>
        <p:nvSpPr>
          <p:cNvPr id="3" name="Espace réservé du contenu 2"/>
          <p:cNvSpPr>
            <a:spLocks noGrp="1"/>
          </p:cNvSpPr>
          <p:nvPr>
            <p:ph idx="1"/>
          </p:nvPr>
        </p:nvSpPr>
        <p:spPr/>
        <p:txBody>
          <a:bodyPr>
            <a:normAutofit lnSpcReduction="10000"/>
          </a:bodyPr>
          <a:lstStyle/>
          <a:p>
            <a:r>
              <a:rPr lang="fr-FR" dirty="0"/>
              <a:t>Le salarié détaché ou expatrié peut engager une action à l'encontre de son employeur domicilié sur le territoire d'un État membre </a:t>
            </a:r>
            <a:r>
              <a:rPr lang="fr-FR" dirty="0" smtClean="0"/>
              <a:t>:</a:t>
            </a:r>
            <a:endParaRPr lang="fr-FR" dirty="0"/>
          </a:p>
          <a:p>
            <a:r>
              <a:rPr lang="fr-FR" dirty="0"/>
              <a:t>devant les tribunaux de l'État membre où il a son domicile.</a:t>
            </a:r>
          </a:p>
          <a:p>
            <a:r>
              <a:rPr lang="fr-FR" dirty="0"/>
              <a:t>ou devant le tribunal du lieu où le salarié accomplit habituellement son travail (ou du dernier lieu où il a accompli habituellement son travail) </a:t>
            </a:r>
          </a:p>
        </p:txBody>
      </p:sp>
    </p:spTree>
    <p:extLst>
      <p:ext uri="{BB962C8B-B14F-4D97-AF65-F5344CB8AC3E}">
        <p14:creationId xmlns:p14="http://schemas.microsoft.com/office/powerpoint/2010/main" val="42368881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L'action de l'employeur ne peut être portée que devant les tribunaux de l'État membre sur le territoire duquel le salarié a son domicile.</a:t>
            </a:r>
          </a:p>
          <a:p>
            <a:endParaRPr lang="fr-FR" dirty="0"/>
          </a:p>
        </p:txBody>
      </p:sp>
    </p:spTree>
    <p:extLst>
      <p:ext uri="{BB962C8B-B14F-4D97-AF65-F5344CB8AC3E}">
        <p14:creationId xmlns:p14="http://schemas.microsoft.com/office/powerpoint/2010/main" val="1527187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rPr>
              <a:t>Formalités </a:t>
            </a:r>
            <a:r>
              <a:rPr lang="fr-FR" dirty="0" smtClean="0">
                <a:solidFill>
                  <a:srgbClr val="C00000"/>
                </a:solidFill>
              </a:rPr>
              <a:t>pour le détachement</a:t>
            </a:r>
            <a:endParaRPr lang="fr-FR" dirty="0"/>
          </a:p>
        </p:txBody>
      </p:sp>
      <p:sp>
        <p:nvSpPr>
          <p:cNvPr id="3" name="Espace réservé du contenu 2"/>
          <p:cNvSpPr>
            <a:spLocks noGrp="1"/>
          </p:cNvSpPr>
          <p:nvPr>
            <p:ph idx="1"/>
          </p:nvPr>
        </p:nvSpPr>
        <p:spPr/>
        <p:txBody>
          <a:bodyPr/>
          <a:lstStyle/>
          <a:p>
            <a:r>
              <a:rPr lang="fr-FR" dirty="0"/>
              <a:t>L'employeur doit :</a:t>
            </a:r>
          </a:p>
          <a:p>
            <a:r>
              <a:rPr lang="fr-FR" dirty="0"/>
              <a:t>rédiger une lettre de mission qui précise notamment le pays d'affectation et la durée initiale de la mission ;</a:t>
            </a:r>
          </a:p>
          <a:p>
            <a:r>
              <a:rPr lang="fr-FR" dirty="0"/>
              <a:t>se charger de l'obtention du visa et/ou du permis de travail dans le pays d'affectation.</a:t>
            </a:r>
          </a:p>
          <a:p>
            <a:r>
              <a:rPr lang="fr-FR" b="1" dirty="0"/>
              <a:t>Le salarié dépend de l'entreprise installée en France qui fixe sa rémunération</a:t>
            </a:r>
            <a:r>
              <a:rPr lang="fr-FR" dirty="0"/>
              <a:t>.</a:t>
            </a:r>
          </a:p>
          <a:p>
            <a:endParaRPr lang="fr-FR" dirty="0"/>
          </a:p>
        </p:txBody>
      </p:sp>
    </p:spTree>
    <p:extLst>
      <p:ext uri="{BB962C8B-B14F-4D97-AF65-F5344CB8AC3E}">
        <p14:creationId xmlns:p14="http://schemas.microsoft.com/office/powerpoint/2010/main" val="14911868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Quel tribunal est compétent en matière de litiges impliquant plusieurs Etats hors Union européenne </a:t>
            </a:r>
            <a:r>
              <a:rPr lang="fr-FR" sz="2800" b="1" dirty="0" smtClean="0">
                <a:solidFill>
                  <a:srgbClr val="C00000"/>
                </a:solidFill>
              </a:rPr>
              <a:t>?</a:t>
            </a:r>
            <a:endParaRPr lang="fr-FR" sz="2800" b="1" dirty="0">
              <a:solidFill>
                <a:srgbClr val="C00000"/>
              </a:solidFill>
            </a:endParaRPr>
          </a:p>
        </p:txBody>
      </p:sp>
      <p:sp>
        <p:nvSpPr>
          <p:cNvPr id="3" name="Espace réservé du contenu 2"/>
          <p:cNvSpPr>
            <a:spLocks noGrp="1"/>
          </p:cNvSpPr>
          <p:nvPr>
            <p:ph idx="1"/>
          </p:nvPr>
        </p:nvSpPr>
        <p:spPr/>
        <p:txBody>
          <a:bodyPr/>
          <a:lstStyle/>
          <a:p>
            <a:r>
              <a:rPr lang="fr-FR" b="1" dirty="0"/>
              <a:t>Lorsque la relation de travail fait intervenir un État étranger (employeur ou salarié étranger, contrat conclu ou exécuté à l'étranger) il peut se trouver qu'une convention bilatérale détermine la juridiction compétente. Dans ce cas, la convention prévaut sur la loi française, quelles que soient les dispositions de la loi interne.</a:t>
            </a:r>
            <a:endParaRPr lang="fr-FR" dirty="0"/>
          </a:p>
        </p:txBody>
      </p:sp>
    </p:spTree>
    <p:extLst>
      <p:ext uri="{BB962C8B-B14F-4D97-AF65-F5344CB8AC3E}">
        <p14:creationId xmlns:p14="http://schemas.microsoft.com/office/powerpoint/2010/main" val="2740029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solidFill>
                  <a:srgbClr val="C00000"/>
                </a:solidFill>
              </a:rPr>
              <a:t>A défaut de convention internationale, quand les tribunaux français sont-ils compétents ?</a:t>
            </a:r>
          </a:p>
        </p:txBody>
      </p:sp>
      <p:sp>
        <p:nvSpPr>
          <p:cNvPr id="3" name="Espace réservé du contenu 2"/>
          <p:cNvSpPr>
            <a:spLocks noGrp="1"/>
          </p:cNvSpPr>
          <p:nvPr>
            <p:ph idx="1"/>
          </p:nvPr>
        </p:nvSpPr>
        <p:spPr/>
        <p:txBody>
          <a:bodyPr>
            <a:normAutofit fontScale="70000" lnSpcReduction="20000"/>
          </a:bodyPr>
          <a:lstStyle/>
          <a:p>
            <a:r>
              <a:rPr lang="fr-FR" b="1" dirty="0"/>
              <a:t>En application des articles 14 et 15 du Code civil et de l'extension à l'international de l'article R. 517-1 du Code du travail, la compétence des juridictions françaises peut résulter :</a:t>
            </a:r>
          </a:p>
          <a:p>
            <a:endParaRPr lang="fr-FR" b="1" dirty="0"/>
          </a:p>
          <a:p>
            <a:r>
              <a:rPr lang="fr-FR" b="1" dirty="0"/>
              <a:t>de la nationalité des parties. Le demandeur français peut toujours saisir un conseil de prud'hommes français</a:t>
            </a:r>
            <a:r>
              <a:rPr lang="fr-FR" dirty="0"/>
              <a:t>. De la même un demandeur français peut être attrait devant un tribunal français ;</a:t>
            </a:r>
          </a:p>
          <a:p>
            <a:r>
              <a:rPr lang="fr-FR" dirty="0"/>
              <a:t>de l'exécution du travail dans un établissement situé en France ;</a:t>
            </a:r>
          </a:p>
          <a:p>
            <a:r>
              <a:rPr lang="fr-FR" dirty="0"/>
              <a:t>de la conclusion du contrat de travail en France</a:t>
            </a:r>
          </a:p>
          <a:p>
            <a:r>
              <a:rPr lang="fr-FR" dirty="0"/>
              <a:t>de la localisation en France de l'employeur</a:t>
            </a:r>
          </a:p>
          <a:p>
            <a:r>
              <a:rPr lang="fr-FR" dirty="0"/>
              <a:t>de la localisation en France du domicile du salarié lorsque le travail est effectué en dehors de tout établissement.</a:t>
            </a:r>
          </a:p>
          <a:p>
            <a:pPr marL="0" indent="0">
              <a:buNone/>
            </a:pPr>
            <a:endParaRPr lang="fr-FR" dirty="0"/>
          </a:p>
        </p:txBody>
      </p:sp>
    </p:spTree>
    <p:extLst>
      <p:ext uri="{BB962C8B-B14F-4D97-AF65-F5344CB8AC3E}">
        <p14:creationId xmlns:p14="http://schemas.microsoft.com/office/powerpoint/2010/main" val="32582748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La clause compromissoire permet aux parties au contrat de travail, de prévoir qu'en cas de différend, un arbitre sera compétent à la place du juge.</a:t>
            </a:r>
          </a:p>
          <a:p>
            <a:r>
              <a:rPr lang="fr-FR" dirty="0"/>
              <a:t>En droit interne, la clause compromissoire, insérée dans un contrat de travail, reste frappée de nullité (C. civ., art. 2061 ; C. </a:t>
            </a:r>
            <a:r>
              <a:rPr lang="fr-FR" dirty="0" err="1"/>
              <a:t>trav</a:t>
            </a:r>
            <a:r>
              <a:rPr lang="fr-FR" dirty="0"/>
              <a:t>., art. L. 1221‐5‐4 ; </a:t>
            </a:r>
            <a:r>
              <a:rPr lang="fr-FR" dirty="0" err="1" smtClean="0"/>
              <a:t>C.trav</a:t>
            </a:r>
            <a:r>
              <a:rPr lang="fr-FR" dirty="0"/>
              <a:t>., art. R. 1412‐4). La Cour de cassation a eu l'occasion de le rappeler en déclarant inopposable une convention d'arbitrage (</a:t>
            </a:r>
            <a:r>
              <a:rPr lang="fr-FR" dirty="0" err="1"/>
              <a:t>Cass</a:t>
            </a:r>
            <a:r>
              <a:rPr lang="fr-FR" dirty="0"/>
              <a:t>. 1re civ., 6 mars 2013</a:t>
            </a:r>
            <a:r>
              <a:rPr lang="fr-FR" dirty="0" smtClean="0"/>
              <a:t>, no </a:t>
            </a:r>
            <a:r>
              <a:rPr lang="fr-FR" dirty="0"/>
              <a:t>12‐15.375).</a:t>
            </a:r>
          </a:p>
          <a:p>
            <a:r>
              <a:rPr lang="fr-FR" b="1" dirty="0">
                <a:solidFill>
                  <a:srgbClr val="C00000"/>
                </a:solidFill>
              </a:rPr>
              <a:t>En matière de contrat de travail international, la jurisprudence a finalement admis la validité de telles clauses en réduisant néanmoins leur portée (</a:t>
            </a:r>
            <a:r>
              <a:rPr lang="fr-FR" b="1" dirty="0" err="1" smtClean="0">
                <a:solidFill>
                  <a:srgbClr val="C00000"/>
                </a:solidFill>
              </a:rPr>
              <a:t>Cass.soc</a:t>
            </a:r>
            <a:r>
              <a:rPr lang="fr-FR" b="1" dirty="0">
                <a:solidFill>
                  <a:srgbClr val="C00000"/>
                </a:solidFill>
              </a:rPr>
              <a:t>., 7 mars 2006, no 04‐43.159).</a:t>
            </a:r>
          </a:p>
        </p:txBody>
      </p:sp>
    </p:spTree>
    <p:extLst>
      <p:ext uri="{BB962C8B-B14F-4D97-AF65-F5344CB8AC3E}">
        <p14:creationId xmlns:p14="http://schemas.microsoft.com/office/powerpoint/2010/main" val="31409837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La Convention de Bruxelles du 27 septembre 1968 prévoit, concernant la détermination du juge compétent, un principe qui s'applique de façon générale.</a:t>
            </a:r>
          </a:p>
          <a:p>
            <a:r>
              <a:rPr lang="fr-FR" dirty="0"/>
              <a:t>D'autres règles, plus particulières, concernant le contrat de travail international, sont également abordées par cette Convention, ces règles sont</a:t>
            </a:r>
          </a:p>
          <a:p>
            <a:r>
              <a:rPr lang="fr-FR" dirty="0"/>
              <a:t>d'application stricte. Le Règlement CE no 44/2001 du 22 décembre 2000 qui remplace cette convention n'en modifie pas les principes.</a:t>
            </a:r>
          </a:p>
        </p:txBody>
      </p:sp>
    </p:spTree>
    <p:extLst>
      <p:ext uri="{BB962C8B-B14F-4D97-AF65-F5344CB8AC3E}">
        <p14:creationId xmlns:p14="http://schemas.microsoft.com/office/powerpoint/2010/main" val="17910189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les règles de compétence judiciaires varient selon que le litige concerne un contrat de travail international impliquant plusieurs États membres de l'Union européenne, ou un contrat de travail international impliquant un État membre et un État qui n'appartient pas à l'Union européenne – communément appelé État tiers.</a:t>
            </a:r>
            <a:endParaRPr lang="fr-FR" dirty="0"/>
          </a:p>
        </p:txBody>
      </p:sp>
    </p:spTree>
    <p:extLst>
      <p:ext uri="{BB962C8B-B14F-4D97-AF65-F5344CB8AC3E}">
        <p14:creationId xmlns:p14="http://schemas.microsoft.com/office/powerpoint/2010/main" val="1331643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Dans les pays membres de l'Union européenne, les règles de compétence judiciaire en matière de litige relatif au contrat de travail international sont fixées par le règlement communautaire 44/2001 du 22 décembre 2000, d'application obligatoire depuis le 1er mars 2002</a:t>
            </a:r>
            <a:r>
              <a:rPr lang="fr-FR" dirty="0"/>
              <a:t>.</a:t>
            </a:r>
          </a:p>
          <a:p>
            <a:endParaRPr lang="fr-FR" dirty="0"/>
          </a:p>
        </p:txBody>
      </p:sp>
    </p:spTree>
    <p:extLst>
      <p:ext uri="{BB962C8B-B14F-4D97-AF65-F5344CB8AC3E}">
        <p14:creationId xmlns:p14="http://schemas.microsoft.com/office/powerpoint/2010/main" val="34214843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t>Le salarié détaché ou expatrié peut engager une action à l'encontre de son employeur domicilié sur le territoire d'un État membre :</a:t>
            </a:r>
          </a:p>
          <a:p>
            <a:r>
              <a:rPr lang="fr-FR" dirty="0"/>
              <a:t>devant les tribunaux de l'État membre où il a son domicile.</a:t>
            </a:r>
          </a:p>
          <a:p>
            <a:r>
              <a:rPr lang="fr-FR" dirty="0"/>
              <a:t>ou devant le tribunal du lieu où le salarié accomplit habituellement son travail (ou du dernier lieu où il a accompli habituellement son travail) </a:t>
            </a:r>
          </a:p>
        </p:txBody>
      </p:sp>
    </p:spTree>
    <p:extLst>
      <p:ext uri="{BB962C8B-B14F-4D97-AF65-F5344CB8AC3E}">
        <p14:creationId xmlns:p14="http://schemas.microsoft.com/office/powerpoint/2010/main" val="6602515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L'action de l'employeur ne peut être portée que devant les tribunaux de l'État membre sur le territoire duquel le salarié a son domicile.</a:t>
            </a:r>
          </a:p>
        </p:txBody>
      </p:sp>
    </p:spTree>
    <p:extLst>
      <p:ext uri="{BB962C8B-B14F-4D97-AF65-F5344CB8AC3E}">
        <p14:creationId xmlns:p14="http://schemas.microsoft.com/office/powerpoint/2010/main" val="17676777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Lorsque la relation de travail fait intervenir un État étranger (employeur ou salarié étranger, contrat conclu ou exécuté à l'étranger) il peut se trouver qu'une convention bilatérale détermine la juridiction compétente. Dans ce cas, la convention prévaut sur la loi française, quelles que soient les dispositions de la loi interne.</a:t>
            </a:r>
          </a:p>
          <a:p>
            <a:endParaRPr lang="fr-FR" dirty="0"/>
          </a:p>
        </p:txBody>
      </p:sp>
    </p:spTree>
    <p:extLst>
      <p:ext uri="{BB962C8B-B14F-4D97-AF65-F5344CB8AC3E}">
        <p14:creationId xmlns:p14="http://schemas.microsoft.com/office/powerpoint/2010/main" val="1771532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Champ d'application géographique de la Convention de Lugano</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a:t>La Convention de Lugano a été conclue le 16 septembre 1988 entre la Communauté européenne, d'une part, et l'Association européenne de </a:t>
            </a:r>
            <a:r>
              <a:rPr lang="fr-FR" dirty="0" smtClean="0"/>
              <a:t>libre‐échange (</a:t>
            </a:r>
            <a:r>
              <a:rPr lang="fr-FR" dirty="0"/>
              <a:t>AELE) d'autre part. Cette dernière association comprend, outre les pays de l'Union européenne, le Liechtenstein, l'Islande, la Norvège et la Suisse (L. </a:t>
            </a:r>
            <a:r>
              <a:rPr lang="fr-FR" dirty="0" smtClean="0"/>
              <a:t>no 90‐563</a:t>
            </a:r>
            <a:r>
              <a:rPr lang="fr-FR" dirty="0"/>
              <a:t>, 2 juill. 1990, JO 7 juill. ; D. no 92‐111, 3 févr. 1992, JO 5 févr.).</a:t>
            </a:r>
          </a:p>
          <a:p>
            <a:r>
              <a:rPr lang="fr-FR" dirty="0"/>
              <a:t>Pour la France, elle est entrée en vigueur le 1er janvier 1992.</a:t>
            </a:r>
            <a:endParaRPr lang="fr-FR" dirty="0"/>
          </a:p>
        </p:txBody>
      </p:sp>
    </p:spTree>
    <p:extLst>
      <p:ext uri="{BB962C8B-B14F-4D97-AF65-F5344CB8AC3E}">
        <p14:creationId xmlns:p14="http://schemas.microsoft.com/office/powerpoint/2010/main" val="1061868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C00000"/>
                </a:solidFill>
              </a:rPr>
              <a:t>Salarié expatrié à </a:t>
            </a:r>
            <a:r>
              <a:rPr lang="fr-FR" dirty="0" smtClean="0">
                <a:solidFill>
                  <a:srgbClr val="C00000"/>
                </a:solidFill>
              </a:rPr>
              <a:t>l'étranger</a:t>
            </a:r>
            <a:endParaRPr lang="fr-FR"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a:t>Tout salarié du secteur privé français peut être expatrié à l'étranger pour le compte de son employeur.</a:t>
            </a:r>
          </a:p>
          <a:p>
            <a:r>
              <a:rPr lang="fr-FR" dirty="0"/>
              <a:t>Le salarié peut être :</a:t>
            </a:r>
          </a:p>
          <a:p>
            <a:r>
              <a:rPr lang="fr-FR" dirty="0"/>
              <a:t>spécialement recruté pour travailler à l'étranger, avec un contrat de travail soumis au droit français ;</a:t>
            </a:r>
          </a:p>
          <a:p>
            <a:r>
              <a:rPr lang="fr-FR" dirty="0"/>
              <a:t>ou envoyé à l'étranger pour une durée indéterminée, avec un contrat de travail de droit français ou un contrat de droit local.</a:t>
            </a:r>
          </a:p>
          <a:p>
            <a:endParaRPr lang="fr-FR" dirty="0"/>
          </a:p>
        </p:txBody>
      </p:sp>
    </p:spTree>
    <p:extLst>
      <p:ext uri="{BB962C8B-B14F-4D97-AF65-F5344CB8AC3E}">
        <p14:creationId xmlns:p14="http://schemas.microsoft.com/office/powerpoint/2010/main" val="330731973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si la Convention de Bruxelles du 27 septembre 1968 et la Convention de Lugano sont toutes deux applicables, c'est la Convention de</a:t>
            </a:r>
          </a:p>
          <a:p>
            <a:r>
              <a:rPr lang="fr-FR" dirty="0"/>
              <a:t>Bruxelles qui prime (Convention de Lugano, 16 sept. 1988, art. 54 ter).</a:t>
            </a:r>
            <a:endParaRPr lang="fr-FR" dirty="0"/>
          </a:p>
        </p:txBody>
      </p:sp>
    </p:spTree>
    <p:extLst>
      <p:ext uri="{BB962C8B-B14F-4D97-AF65-F5344CB8AC3E}">
        <p14:creationId xmlns:p14="http://schemas.microsoft.com/office/powerpoint/2010/main" val="28470791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Règles de compétence issues de la Convention de Lugano</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a:t>La Convention de Lugano du 16 septembre 1988 contient des dispositions particulières au contrat de travail international.</a:t>
            </a:r>
          </a:p>
          <a:p>
            <a:r>
              <a:rPr lang="fr-FR" dirty="0"/>
              <a:t>Le tribunal compétent est celui du lieu où le travailleur accomplit habituellement son travail (art. 5‐1 précité).</a:t>
            </a:r>
          </a:p>
          <a:p>
            <a:r>
              <a:rPr lang="fr-FR" dirty="0"/>
              <a:t>Si le travailleur n'accomplit pas habituellement son travail dans un même pays, c'est le tribunal du lieu où se trouve l'établissement qui a embauché le</a:t>
            </a:r>
          </a:p>
          <a:p>
            <a:r>
              <a:rPr lang="fr-FR" dirty="0"/>
              <a:t>travailleur qui sera compétent.</a:t>
            </a:r>
            <a:endParaRPr lang="fr-FR" dirty="0"/>
          </a:p>
        </p:txBody>
      </p:sp>
    </p:spTree>
    <p:extLst>
      <p:ext uri="{BB962C8B-B14F-4D97-AF65-F5344CB8AC3E}">
        <p14:creationId xmlns:p14="http://schemas.microsoft.com/office/powerpoint/2010/main" val="15744394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a:t>En ce qui concerne les clauses attributives de juridiction, la Convention de Lugano ne retient leur validité que si elles sont postérieures à la naissance du</a:t>
            </a:r>
          </a:p>
          <a:p>
            <a:r>
              <a:rPr lang="fr-FR" dirty="0"/>
              <a:t>différend.</a:t>
            </a:r>
          </a:p>
          <a:p>
            <a:r>
              <a:rPr lang="fr-FR" dirty="0" smtClean="0"/>
              <a:t>à </a:t>
            </a:r>
            <a:r>
              <a:rPr lang="fr-FR" dirty="0"/>
              <a:t>la différence de la Convention de Bruxelles, </a:t>
            </a:r>
            <a:r>
              <a:rPr lang="fr-FR" dirty="0" smtClean="0"/>
              <a:t>la </a:t>
            </a:r>
            <a:r>
              <a:rPr lang="fr-FR" dirty="0"/>
              <a:t>Convention de Lugano ne traite </a:t>
            </a:r>
            <a:r>
              <a:rPr lang="fr-FR" dirty="0" smtClean="0"/>
              <a:t>pas différemment </a:t>
            </a:r>
            <a:r>
              <a:rPr lang="fr-FR" dirty="0"/>
              <a:t>le salarié et l'employeur.</a:t>
            </a:r>
          </a:p>
          <a:p>
            <a:r>
              <a:rPr lang="fr-FR" dirty="0"/>
              <a:t>Selon l'article 6 de la Convention de Lugano, en cas de pluralité de défendeurs domiciliés sur le territoire d'États contractants différents, l'un d'eux </a:t>
            </a:r>
            <a:r>
              <a:rPr lang="fr-FR" dirty="0" smtClean="0"/>
              <a:t>peut être </a:t>
            </a:r>
            <a:r>
              <a:rPr lang="fr-FR" dirty="0"/>
              <a:t>attrait devant le tribunal du domicile de l'autre.</a:t>
            </a:r>
            <a:endParaRPr lang="fr-FR" dirty="0"/>
          </a:p>
        </p:txBody>
      </p:sp>
    </p:spTree>
    <p:extLst>
      <p:ext uri="{BB962C8B-B14F-4D97-AF65-F5344CB8AC3E}">
        <p14:creationId xmlns:p14="http://schemas.microsoft.com/office/powerpoint/2010/main" val="4804099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Principe de compétence internationale et Convention de Bruxelles</a:t>
            </a:r>
            <a:endParaRPr lang="fr-FR" sz="3200" dirty="0">
              <a:solidFill>
                <a:srgbClr val="C00000"/>
              </a:solidFill>
            </a:endParaRPr>
          </a:p>
        </p:txBody>
      </p:sp>
      <p:sp>
        <p:nvSpPr>
          <p:cNvPr id="3" name="Espace réservé du contenu 2"/>
          <p:cNvSpPr>
            <a:spLocks noGrp="1"/>
          </p:cNvSpPr>
          <p:nvPr>
            <p:ph idx="1"/>
          </p:nvPr>
        </p:nvSpPr>
        <p:spPr/>
        <p:txBody>
          <a:bodyPr/>
          <a:lstStyle/>
          <a:p>
            <a:r>
              <a:rPr lang="fr-FR" dirty="0"/>
              <a:t>La Convention de Bruxelles du 27 septembre 1968 prévoit, concernant la détermination du juge compétent, un principe qui s'applique de façon générale</a:t>
            </a:r>
            <a:r>
              <a:rPr lang="fr-FR" dirty="0" smtClean="0"/>
              <a:t>.</a:t>
            </a:r>
          </a:p>
          <a:p>
            <a:r>
              <a:rPr lang="fr-FR" dirty="0"/>
              <a:t>Le Règlement CE no 44/2001 du 22 décembre 2000 qui remplace cette convention n'en modifie pas les principes.</a:t>
            </a:r>
            <a:endParaRPr lang="fr-FR" dirty="0"/>
          </a:p>
        </p:txBody>
      </p:sp>
    </p:spTree>
    <p:extLst>
      <p:ext uri="{BB962C8B-B14F-4D97-AF65-F5344CB8AC3E}">
        <p14:creationId xmlns:p14="http://schemas.microsoft.com/office/powerpoint/2010/main" val="37128561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Ce Règlement de 2000 a fait lui‐même l'objet d'une révision récente pour devenir le Règlement (UE) no 1215/2012 du 12 décembre 2012 qui reste construit</a:t>
            </a:r>
          </a:p>
          <a:p>
            <a:r>
              <a:rPr lang="fr-FR" dirty="0"/>
              <a:t>sur les mêmes bases mais qui cherche à mieux protéger la partie faible. La section 5 porte en particulier sur la compétence en matière de contrats</a:t>
            </a:r>
          </a:p>
          <a:p>
            <a:r>
              <a:rPr lang="fr-FR" dirty="0"/>
              <a:t>individuels de travail ce qui permet d'en fixer les grandes lignes.</a:t>
            </a:r>
            <a:endParaRPr lang="fr-FR" dirty="0"/>
          </a:p>
        </p:txBody>
      </p:sp>
    </p:spTree>
    <p:extLst>
      <p:ext uri="{BB962C8B-B14F-4D97-AF65-F5344CB8AC3E}">
        <p14:creationId xmlns:p14="http://schemas.microsoft.com/office/powerpoint/2010/main" val="16060992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a:t>Article 201 : « En matière de contrats individuels de travail, la compétence est déterminée par la présente section, sans préjudice de l'article 6, de l'article</a:t>
            </a:r>
          </a:p>
          <a:p>
            <a:r>
              <a:rPr lang="fr-FR" dirty="0"/>
              <a:t>7, point 5), et, dans le cas d'une action intentée à l'encontre d'un employeur, de l'article 8, point 1).</a:t>
            </a:r>
          </a:p>
          <a:p>
            <a:r>
              <a:rPr lang="fr-FR" dirty="0"/>
              <a:t>Lorsqu'un travailleur conclut un contrat individuel de travail avec un employeur qui n'est pas domicilié dans un État membre mais possède une succursale</a:t>
            </a:r>
            <a:r>
              <a:rPr lang="fr-FR" dirty="0" smtClean="0"/>
              <a:t>, une </a:t>
            </a:r>
            <a:r>
              <a:rPr lang="fr-FR" dirty="0"/>
              <a:t>agence ou tout autre établissement dans un État membre, l'employeur est considéré, pour les contestations relatives à leur exploitation, </a:t>
            </a:r>
            <a:r>
              <a:rPr lang="fr-FR" dirty="0" smtClean="0"/>
              <a:t>comme ayant </a:t>
            </a:r>
            <a:r>
              <a:rPr lang="fr-FR" dirty="0"/>
              <a:t>son domicile dans cet État membre ».</a:t>
            </a:r>
            <a:endParaRPr lang="fr-FR" dirty="0"/>
          </a:p>
        </p:txBody>
      </p:sp>
    </p:spTree>
    <p:extLst>
      <p:ext uri="{BB962C8B-B14F-4D97-AF65-F5344CB8AC3E}">
        <p14:creationId xmlns:p14="http://schemas.microsoft.com/office/powerpoint/2010/main" val="40750292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Article 211 : « Un employeur domicilié sur le territoire d'un État membre peut être attrait :</a:t>
            </a:r>
          </a:p>
          <a:p>
            <a:r>
              <a:rPr lang="fr-FR" dirty="0"/>
              <a:t>devant les juridictions de l'État membre où il a son domicile ; ou</a:t>
            </a:r>
          </a:p>
          <a:p>
            <a:r>
              <a:rPr lang="fr-FR" dirty="0"/>
              <a:t>dans un autre État membre :</a:t>
            </a:r>
          </a:p>
          <a:p>
            <a:r>
              <a:rPr lang="fr-FR" dirty="0"/>
              <a:t>‐ lorsque le travailleur n'accomplit pas ou n'a pas accompli habituellement son travail dans un même pays, devant la juridiction du lieu où se trouve ou se</a:t>
            </a:r>
          </a:p>
          <a:p>
            <a:r>
              <a:rPr lang="fr-FR" dirty="0"/>
              <a:t>trouvait l'établissement qui a embauché le travailleur.</a:t>
            </a:r>
          </a:p>
          <a:p>
            <a:r>
              <a:rPr lang="fr-FR" dirty="0"/>
              <a:t>Un employeur qui n'est pas domicilié sur le territoire d'un État membre peut être attrait devant les juridictions d'un État membre conformément au</a:t>
            </a:r>
          </a:p>
          <a:p>
            <a:r>
              <a:rPr lang="fr-FR" dirty="0"/>
              <a:t>paragraphe 1, point b) ».</a:t>
            </a:r>
            <a:endParaRPr lang="fr-FR" dirty="0"/>
          </a:p>
        </p:txBody>
      </p:sp>
    </p:spTree>
    <p:extLst>
      <p:ext uri="{BB962C8B-B14F-4D97-AF65-F5344CB8AC3E}">
        <p14:creationId xmlns:p14="http://schemas.microsoft.com/office/powerpoint/2010/main" val="27530297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Article 221 : « L'action de l'employeur ne peut être portée que devant les juridictions de l'État membre sur le territoire duquel le travailleur a son domicile.</a:t>
            </a:r>
          </a:p>
          <a:p>
            <a:r>
              <a:rPr lang="fr-FR" dirty="0"/>
              <a:t>Les dispositions de la présente section ne portent pas atteinte au droit d'introduire une demande reconventionnelle devant la juridiction saisie de la</a:t>
            </a:r>
          </a:p>
          <a:p>
            <a:r>
              <a:rPr lang="fr-FR" dirty="0"/>
              <a:t>demande originaire conformément à la présente section ».</a:t>
            </a:r>
            <a:endParaRPr lang="fr-FR" dirty="0"/>
          </a:p>
        </p:txBody>
      </p:sp>
    </p:spTree>
    <p:extLst>
      <p:ext uri="{BB962C8B-B14F-4D97-AF65-F5344CB8AC3E}">
        <p14:creationId xmlns:p14="http://schemas.microsoft.com/office/powerpoint/2010/main" val="24826469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Article 223 : « Il ne peut être dérogé aux dispositions de la présente section que par des conventions :</a:t>
            </a:r>
          </a:p>
          <a:p>
            <a:r>
              <a:rPr lang="fr-FR" dirty="0"/>
              <a:t>postérieures à la naissance du différend ; ou</a:t>
            </a:r>
          </a:p>
          <a:p>
            <a:r>
              <a:rPr lang="fr-FR" dirty="0"/>
              <a:t>qui permettent au travailleur de saisir d'autres juridictions que celles indiquées à la présente section ».</a:t>
            </a:r>
          </a:p>
          <a:p>
            <a:r>
              <a:rPr lang="fr-FR" dirty="0"/>
              <a:t>Les difficultés d'application de ces textes, relèvent de la Cour de justice de l'Union européenne.</a:t>
            </a:r>
            <a:endParaRPr lang="fr-FR" dirty="0"/>
          </a:p>
        </p:txBody>
      </p:sp>
    </p:spTree>
    <p:extLst>
      <p:ext uri="{BB962C8B-B14F-4D97-AF65-F5344CB8AC3E}">
        <p14:creationId xmlns:p14="http://schemas.microsoft.com/office/powerpoint/2010/main" val="4013098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Règle de base de la Convention de Bruxelles : le domicile du défendeur</a:t>
            </a:r>
            <a:endParaRPr lang="fr-FR" sz="3200"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r>
              <a:rPr lang="fr-FR" dirty="0"/>
              <a:t>L'article 2 de la Convention de Bruxelles du 27 septembre 1968 comme du Règlement no 44/2001 du 22 décembre 2000 donne, par principe, </a:t>
            </a:r>
            <a:r>
              <a:rPr lang="fr-FR" dirty="0" smtClean="0"/>
              <a:t>compétence aux </a:t>
            </a:r>
            <a:r>
              <a:rPr lang="fr-FR" dirty="0"/>
              <a:t>tribunaux de l'État contractant où le défendeur a son domicile : "« Sous réserve des dispositions de la présente Convention, les personnes </a:t>
            </a:r>
            <a:r>
              <a:rPr lang="fr-FR" dirty="0" smtClean="0"/>
              <a:t>domiciliées sur </a:t>
            </a:r>
            <a:r>
              <a:rPr lang="fr-FR" dirty="0"/>
              <a:t>le territoire d'un État contractant sont attraites, quelle que soit leur nationalité, devant les juridictions de cet État »". La Convention de Bruxelles et</a:t>
            </a:r>
          </a:p>
          <a:p>
            <a:r>
              <a:rPr lang="fr-FR" dirty="0"/>
              <a:t>le Règlement, dans leur article 3 respectif, écartent expressément la possibilité d'invoquer le privilège de juridiction des articles 14 et 15 du Code civil (</a:t>
            </a:r>
            <a:r>
              <a:rPr lang="fr-FR" dirty="0" smtClean="0"/>
              <a:t>C.</a:t>
            </a:r>
            <a:r>
              <a:rPr lang="en-US" dirty="0" smtClean="0"/>
              <a:t>civ</a:t>
            </a:r>
            <a:r>
              <a:rPr lang="en-US" dirty="0"/>
              <a:t>., art. 14 ; C. civ., art. 15).</a:t>
            </a:r>
          </a:p>
          <a:p>
            <a:r>
              <a:rPr lang="fr-FR" dirty="0"/>
              <a:t>Ce principe s'applique indépendamment de la nationalité du défendeur.</a:t>
            </a:r>
            <a:endParaRPr lang="fr-FR" dirty="0"/>
          </a:p>
        </p:txBody>
      </p:sp>
    </p:spTree>
    <p:extLst>
      <p:ext uri="{BB962C8B-B14F-4D97-AF65-F5344CB8AC3E}">
        <p14:creationId xmlns:p14="http://schemas.microsoft.com/office/powerpoint/2010/main" val="2641274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aucun salarié ne peut être </a:t>
            </a:r>
            <a:r>
              <a:rPr lang="fr-FR" u="sng" dirty="0">
                <a:hlinkClick r:id="rId2"/>
              </a:rPr>
              <a:t>sanctionné</a:t>
            </a:r>
            <a:r>
              <a:rPr lang="fr-FR" dirty="0"/>
              <a:t>, </a:t>
            </a:r>
            <a:r>
              <a:rPr lang="fr-FR" u="sng" dirty="0">
                <a:hlinkClick r:id="rId3"/>
              </a:rPr>
              <a:t>licencié</a:t>
            </a:r>
            <a:r>
              <a:rPr lang="fr-FR" dirty="0"/>
              <a:t> ou </a:t>
            </a:r>
            <a:r>
              <a:rPr lang="fr-FR" u="sng" dirty="0">
                <a:hlinkClick r:id="rId4"/>
              </a:rPr>
              <a:t>discriminé</a:t>
            </a:r>
            <a:r>
              <a:rPr lang="fr-FR" dirty="0"/>
              <a:t> pour avoir refusé, en raison de son orientation sexuelle, une mutation géographique dans un pays où l'homosexualité est un crime ou un délit.</a:t>
            </a:r>
          </a:p>
        </p:txBody>
      </p:sp>
    </p:spTree>
    <p:extLst>
      <p:ext uri="{BB962C8B-B14F-4D97-AF65-F5344CB8AC3E}">
        <p14:creationId xmlns:p14="http://schemas.microsoft.com/office/powerpoint/2010/main" val="266367663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Règles spéciales de la Convention de Bruxelles en matière de contrats de travail</a:t>
            </a:r>
            <a:endParaRPr lang="fr-FR" sz="2800"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r>
              <a:rPr lang="fr-FR" b="1" dirty="0"/>
              <a:t>Lieu où « le travailleur accomplit habituellement son travail »</a:t>
            </a:r>
          </a:p>
          <a:p>
            <a:r>
              <a:rPr lang="fr-FR" dirty="0"/>
              <a:t>L'article 5 1) de la Convention de Bruxelles du 27 septembre 1968 prévoit une règle particulière de compétence en ce qui concerne les contrats.</a:t>
            </a:r>
          </a:p>
          <a:p>
            <a:r>
              <a:rPr lang="fr-FR" dirty="0"/>
              <a:t>Le principe reste inchangé malgré l'adoption du Règlement no 44/2001 du 22 décembre 2000. Ce Règlement consacre une pleine section aux </a:t>
            </a:r>
            <a:r>
              <a:rPr lang="fr-FR" i="1" dirty="0" smtClean="0"/>
              <a:t>contrats individuels </a:t>
            </a:r>
            <a:r>
              <a:rPr lang="fr-FR" i="1" dirty="0"/>
              <a:t>de travail</a:t>
            </a:r>
            <a:r>
              <a:rPr lang="fr-FR" dirty="0"/>
              <a:t>.</a:t>
            </a:r>
          </a:p>
          <a:p>
            <a:r>
              <a:rPr lang="fr-FR" dirty="0"/>
              <a:t>Ce Règlement reprend en effet, dans son article 5, les mêmes règles que celles édictées par la Convention de 1968. Dans sa section 5 (articles 18 à 21), </a:t>
            </a:r>
            <a:r>
              <a:rPr lang="fr-FR" dirty="0" smtClean="0"/>
              <a:t>il pose </a:t>
            </a:r>
            <a:r>
              <a:rPr lang="fr-FR" dirty="0"/>
              <a:t>des règles spéciales concernant la « </a:t>
            </a:r>
            <a:r>
              <a:rPr lang="fr-FR" i="1" dirty="0"/>
              <a:t>compétence en matière de contrats individuels de travail </a:t>
            </a:r>
            <a:r>
              <a:rPr lang="fr-FR" dirty="0"/>
              <a:t>».</a:t>
            </a:r>
            <a:endParaRPr lang="fr-FR" dirty="0"/>
          </a:p>
        </p:txBody>
      </p:sp>
    </p:spTree>
    <p:extLst>
      <p:ext uri="{BB962C8B-B14F-4D97-AF65-F5344CB8AC3E}">
        <p14:creationId xmlns:p14="http://schemas.microsoft.com/office/powerpoint/2010/main" val="33654092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a:t>L'article 5 1) précité prévoit depuis qu'en matière de contrat de travail, le lieu d'exécution qui détermine le juge compétent est celui du lieu « </a:t>
            </a:r>
            <a:r>
              <a:rPr lang="fr-FR" i="1" dirty="0"/>
              <a:t>où </a:t>
            </a:r>
            <a:r>
              <a:rPr lang="fr-FR" i="1" dirty="0" smtClean="0"/>
              <a:t>le travailleur </a:t>
            </a:r>
            <a:r>
              <a:rPr lang="fr-FR" i="1" dirty="0"/>
              <a:t>accomplit habituellement son travail </a:t>
            </a:r>
            <a:r>
              <a:rPr lang="fr-FR" dirty="0"/>
              <a:t>».</a:t>
            </a:r>
          </a:p>
          <a:p>
            <a:r>
              <a:rPr lang="fr-FR" dirty="0"/>
              <a:t>Dans l'hypothèse où la relation de travail est successivement exécutée dans des pays différents, et en l'absence de clause attributive de juridiction, </a:t>
            </a:r>
            <a:r>
              <a:rPr lang="fr-FR" dirty="0" smtClean="0"/>
              <a:t>la compétence </a:t>
            </a:r>
            <a:r>
              <a:rPr lang="fr-FR" dirty="0"/>
              <a:t>juridictionnelle est modifiée au gré des lieux d'exécution du contrat de travail (</a:t>
            </a:r>
            <a:r>
              <a:rPr lang="fr-FR" dirty="0" err="1"/>
              <a:t>Cass</a:t>
            </a:r>
            <a:r>
              <a:rPr lang="fr-FR" dirty="0"/>
              <a:t>. soc., 18 déc. 2001, no 99‐42.112).</a:t>
            </a:r>
            <a:endParaRPr lang="fr-FR" dirty="0"/>
          </a:p>
        </p:txBody>
      </p:sp>
    </p:spTree>
    <p:extLst>
      <p:ext uri="{BB962C8B-B14F-4D97-AF65-F5344CB8AC3E}">
        <p14:creationId xmlns:p14="http://schemas.microsoft.com/office/powerpoint/2010/main" val="266855464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La CJCE (devenue CJUE) a décidé que, "« dans l'hypothèse d'un contrat de travail en exécution duquel le salarié exerce ses activités dans plus d'un </a:t>
            </a:r>
            <a:r>
              <a:rPr lang="fr-FR" dirty="0" smtClean="0"/>
              <a:t>État contractant</a:t>
            </a:r>
            <a:r>
              <a:rPr lang="fr-FR" dirty="0"/>
              <a:t>, le lieu où l'obligation caractérisant le contrat a été ou doit être exécutée, au sens de cette disposition, est celui à partir duquel le travailleur</a:t>
            </a:r>
          </a:p>
          <a:p>
            <a:r>
              <a:rPr lang="fr-FR" dirty="0"/>
              <a:t>s'acquitte principalement de ses obligations à l'égard de son employeur »" (CJCE, 13 juill. 1993, </a:t>
            </a:r>
            <a:r>
              <a:rPr lang="fr-FR" dirty="0" err="1"/>
              <a:t>aff.</a:t>
            </a:r>
            <a:r>
              <a:rPr lang="fr-FR" dirty="0"/>
              <a:t> C‐125/92, </a:t>
            </a:r>
            <a:r>
              <a:rPr lang="fr-FR" dirty="0" err="1"/>
              <a:t>Mulox</a:t>
            </a:r>
            <a:r>
              <a:rPr lang="fr-FR" dirty="0"/>
              <a:t> IBC Ltd c/ </a:t>
            </a:r>
            <a:r>
              <a:rPr lang="fr-FR" dirty="0" err="1"/>
              <a:t>Hendrick</a:t>
            </a:r>
            <a:r>
              <a:rPr lang="fr-FR" dirty="0"/>
              <a:t> </a:t>
            </a:r>
            <a:r>
              <a:rPr lang="fr-FR" dirty="0" err="1"/>
              <a:t>Geels</a:t>
            </a:r>
            <a:r>
              <a:rPr lang="fr-FR" dirty="0"/>
              <a:t>, Rec. CJCE</a:t>
            </a:r>
            <a:r>
              <a:rPr lang="fr-FR" dirty="0" smtClean="0"/>
              <a:t>, p</a:t>
            </a:r>
            <a:r>
              <a:rPr lang="fr-FR" dirty="0"/>
              <a:t>. 4075).</a:t>
            </a:r>
          </a:p>
          <a:p>
            <a:r>
              <a:rPr lang="fr-FR" dirty="0"/>
              <a:t>Ainsi, lorsque le contrat de travail s'exécute dans plusieurs États, le lieu où le salarié accomplit habituellement son travail correspond à celui où ce salarié</a:t>
            </a:r>
          </a:p>
          <a:p>
            <a:r>
              <a:rPr lang="fr-FR" dirty="0"/>
              <a:t>a établi le centre effectif de ses activités professionnelles.</a:t>
            </a:r>
            <a:endParaRPr lang="fr-FR" dirty="0"/>
          </a:p>
        </p:txBody>
      </p:sp>
    </p:spTree>
    <p:extLst>
      <p:ext uri="{BB962C8B-B14F-4D97-AF65-F5344CB8AC3E}">
        <p14:creationId xmlns:p14="http://schemas.microsoft.com/office/powerpoint/2010/main" val="25081819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Recommandations</a:t>
            </a:r>
            <a:endParaRPr lang="fr-FR" b="1" dirty="0">
              <a:solidFill>
                <a:srgbClr val="C00000"/>
              </a:solidFill>
            </a:endParaRPr>
          </a:p>
        </p:txBody>
      </p:sp>
      <p:sp>
        <p:nvSpPr>
          <p:cNvPr id="3" name="Espace réservé du contenu 2"/>
          <p:cNvSpPr>
            <a:spLocks noGrp="1"/>
          </p:cNvSpPr>
          <p:nvPr>
            <p:ph idx="1"/>
          </p:nvPr>
        </p:nvSpPr>
        <p:spPr/>
        <p:txBody>
          <a:bodyPr/>
          <a:lstStyle/>
          <a:p>
            <a:r>
              <a:rPr lang="fr-FR" dirty="0" smtClean="0"/>
              <a:t>Lorsqu’une partie conteste la compétence de la juridiction saisie, il lui appartient de présenter une argumentation complète.</a:t>
            </a:r>
          </a:p>
          <a:p>
            <a:r>
              <a:rPr lang="fr-FR" dirty="0" smtClean="0"/>
              <a:t>Si les conclusions ne sont pas claires il convient de demander des précisions lors des débats.</a:t>
            </a:r>
            <a:endParaRPr lang="fr-FR" dirty="0"/>
          </a:p>
        </p:txBody>
      </p:sp>
    </p:spTree>
    <p:extLst>
      <p:ext uri="{BB962C8B-B14F-4D97-AF65-F5344CB8AC3E}">
        <p14:creationId xmlns:p14="http://schemas.microsoft.com/office/powerpoint/2010/main" val="35424451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En délibéré si les conseillers butent sur des arguments peu claires des parties, il convient d’ordonner la réouverture des débats et d’imposer aux parties de fournir les références des textes sur lesquels elles se fondent.</a:t>
            </a:r>
            <a:endParaRPr lang="fr-FR" dirty="0"/>
          </a:p>
        </p:txBody>
      </p:sp>
    </p:spTree>
    <p:extLst>
      <p:ext uri="{BB962C8B-B14F-4D97-AF65-F5344CB8AC3E}">
        <p14:creationId xmlns:p14="http://schemas.microsoft.com/office/powerpoint/2010/main" val="182365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Contrat du salarié expatrié</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t>Tout salarié, relevant du droit du travail français ou d'un autre pays de l'Union européenne (UE), envoyé par son employeur à l'étranger, doit disposer d'un contrat de travail écrit. Ce contrat doit contenir certaines informations ou clauses obligatoires, dès lors que la mission à l'étranger dépasse 1 mois.</a:t>
            </a:r>
          </a:p>
        </p:txBody>
      </p:sp>
    </p:spTree>
    <p:extLst>
      <p:ext uri="{BB962C8B-B14F-4D97-AF65-F5344CB8AC3E}">
        <p14:creationId xmlns:p14="http://schemas.microsoft.com/office/powerpoint/2010/main" val="3502420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C00000"/>
                </a:solidFill>
              </a:rPr>
              <a:t>informations obligatoires sont les suivantes :</a:t>
            </a:r>
            <a:endParaRPr lang="fr-FR" sz="2800" b="1" dirty="0">
              <a:solidFill>
                <a:srgbClr val="C00000"/>
              </a:solidFill>
            </a:endParaRPr>
          </a:p>
        </p:txBody>
      </p:sp>
      <p:sp>
        <p:nvSpPr>
          <p:cNvPr id="3" name="Espace réservé du contenu 2"/>
          <p:cNvSpPr>
            <a:spLocks noGrp="1"/>
          </p:cNvSpPr>
          <p:nvPr>
            <p:ph idx="1"/>
          </p:nvPr>
        </p:nvSpPr>
        <p:spPr>
          <a:xfrm>
            <a:off x="457200" y="1268760"/>
            <a:ext cx="8229600" cy="4857403"/>
          </a:xfrm>
        </p:spPr>
        <p:txBody>
          <a:bodyPr>
            <a:normAutofit fontScale="77500" lnSpcReduction="20000"/>
          </a:bodyPr>
          <a:lstStyle/>
          <a:p>
            <a:r>
              <a:rPr lang="fr-FR" dirty="0" smtClean="0"/>
              <a:t>Identité </a:t>
            </a:r>
            <a:r>
              <a:rPr lang="fr-FR" dirty="0"/>
              <a:t>des parties</a:t>
            </a:r>
          </a:p>
          <a:p>
            <a:r>
              <a:rPr lang="fr-FR" dirty="0"/>
              <a:t>Lieu du travail, ou s'il n'est pas fixe ou prédominant, le principe que le salarié travaille à divers endroits et le siège ou le domicile de l'employeur</a:t>
            </a:r>
          </a:p>
          <a:p>
            <a:r>
              <a:rPr lang="fr-FR" dirty="0"/>
              <a:t>Titre, grade, qualité ou catégorie d'emploi du salarié ou sa fonction</a:t>
            </a:r>
          </a:p>
          <a:p>
            <a:r>
              <a:rPr lang="fr-FR" dirty="0"/>
              <a:t>Date de début du contrat</a:t>
            </a:r>
          </a:p>
          <a:p>
            <a:r>
              <a:rPr lang="fr-FR" dirty="0"/>
              <a:t>Durée prévisible du contrat si c'est un contrat de travail temporaire</a:t>
            </a:r>
          </a:p>
          <a:p>
            <a:r>
              <a:rPr lang="fr-FR" dirty="0"/>
              <a:t>Durée des congés payés</a:t>
            </a:r>
          </a:p>
          <a:p>
            <a:r>
              <a:rPr lang="fr-FR" dirty="0"/>
              <a:t>Préavis à respecter par le salarié et l'employeur en cas de rupture du contrat</a:t>
            </a:r>
          </a:p>
          <a:p>
            <a:r>
              <a:rPr lang="fr-FR" dirty="0" smtClean="0"/>
              <a:t>…/…</a:t>
            </a:r>
            <a:endParaRPr lang="fr-FR" dirty="0"/>
          </a:p>
        </p:txBody>
      </p:sp>
    </p:spTree>
    <p:extLst>
      <p:ext uri="{BB962C8B-B14F-4D97-AF65-F5344CB8AC3E}">
        <p14:creationId xmlns:p14="http://schemas.microsoft.com/office/powerpoint/2010/main" val="2684080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4051</Words>
  <Application>Microsoft Office PowerPoint</Application>
  <PresentationFormat>Affichage à l'écran (4:3)</PresentationFormat>
  <Paragraphs>267</Paragraphs>
  <Slides>74</Slides>
  <Notes>0</Notes>
  <HiddenSlides>0</HiddenSlides>
  <MMClips>0</MMClips>
  <ScaleCrop>false</ScaleCrop>
  <HeadingPairs>
    <vt:vector size="4" baseType="variant">
      <vt:variant>
        <vt:lpstr>Thème</vt:lpstr>
      </vt:variant>
      <vt:variant>
        <vt:i4>1</vt:i4>
      </vt:variant>
      <vt:variant>
        <vt:lpstr>Titres des diapositives</vt:lpstr>
      </vt:variant>
      <vt:variant>
        <vt:i4>74</vt:i4>
      </vt:variant>
    </vt:vector>
  </HeadingPairs>
  <TitlesOfParts>
    <vt:vector size="75" baseType="lpstr">
      <vt:lpstr>Thème Office</vt:lpstr>
      <vt:lpstr>salariés expatriés  ou  détachés à l'étranger</vt:lpstr>
      <vt:lpstr>Une entreprise établie en France qui souhaite envoyer des salariés à l'étranger peut choisir entre 3 statuts : </vt:lpstr>
      <vt:lpstr>Formalités pour l’expatriation</vt:lpstr>
      <vt:lpstr>Formalités pour l’expatriation</vt:lpstr>
      <vt:lpstr>Formalités pour le détachement</vt:lpstr>
      <vt:lpstr>Salarié expatrié à l'étranger</vt:lpstr>
      <vt:lpstr>Présentation PowerPoint</vt:lpstr>
      <vt:lpstr>Contrat du salarié expatrié</vt:lpstr>
      <vt:lpstr>informations obligatoires sont les suivantes :</vt:lpstr>
      <vt:lpstr>informations obligatoires sont les suivantes (suite)</vt:lpstr>
      <vt:lpstr>Situation du salarié expatrié</vt:lpstr>
      <vt:lpstr>Textes de référence</vt:lpstr>
      <vt:lpstr>Présentation PowerPoint</vt:lpstr>
      <vt:lpstr>Présentation PowerPoint</vt:lpstr>
      <vt:lpstr>Présentation PowerPoint</vt:lpstr>
      <vt:lpstr>Présentation PowerPoint</vt:lpstr>
      <vt:lpstr>Nature du contrat de détachement</vt:lpstr>
      <vt:lpstr>Présentation PowerPoint</vt:lpstr>
      <vt:lpstr>Présentation PowerPoint</vt:lpstr>
      <vt:lpstr>Assurance maladie des salariés détachés</vt:lpstr>
      <vt:lpstr>Assurance maladie des salariés détachés (suite)</vt:lpstr>
      <vt:lpstr>Assurance maladie des salariés détachés (suite)</vt:lpstr>
      <vt:lpstr>Assurance chômage des salariés détachés</vt:lpstr>
      <vt:lpstr>L’EXPATRIATION</vt:lpstr>
      <vt:lpstr>Présentation PowerPoint</vt:lpstr>
      <vt:lpstr>Présentation PowerPoint</vt:lpstr>
      <vt:lpstr>Présentation PowerPoint</vt:lpstr>
      <vt:lpstr>Assurance maladie des salariés expatriés</vt:lpstr>
      <vt:lpstr>Assurance maladie des salariés expatriés (suite)</vt:lpstr>
      <vt:lpstr>Assurance maladie des salariés expatriés (suite)</vt:lpstr>
      <vt:lpstr>Assurance chômage des salariés expatriés</vt:lpstr>
      <vt:lpstr>Assurance chômage des salariés expatriés</vt:lpstr>
      <vt:lpstr>LE PLUS RÉPANDU : LE CONTRAT LOCAL</vt:lpstr>
      <vt:lpstr>Présentation PowerPoint</vt:lpstr>
      <vt:lpstr>Présentation PowerPoint</vt:lpstr>
      <vt:lpstr>Présentation PowerPoint</vt:lpstr>
      <vt:lpstr>Présentation PowerPoint</vt:lpstr>
      <vt:lpstr>Présentation PowerPoint</vt:lpstr>
      <vt:lpstr>L'expatriation :</vt:lpstr>
      <vt:lpstr>Le contrat local :</vt:lpstr>
      <vt:lpstr>Présentation PowerPoint</vt:lpstr>
      <vt:lpstr>Présentation PowerPoint</vt:lpstr>
      <vt:lpstr>Présentation PowerPoint</vt:lpstr>
      <vt:lpstr>Présentation PowerPoint</vt:lpstr>
      <vt:lpstr>Présentation PowerPoint</vt:lpstr>
      <vt:lpstr>Contrat de travail international : quel tribunal est compétent ?</vt:lpstr>
      <vt:lpstr>Présentation PowerPoint</vt:lpstr>
      <vt:lpstr>Tribunal compétent pour les actions engagées par le salarié contre de son employeur</vt:lpstr>
      <vt:lpstr>Présentation PowerPoint</vt:lpstr>
      <vt:lpstr>Quel tribunal est compétent en matière de litiges impliquant plusieurs Etats hors Union européenne ?</vt:lpstr>
      <vt:lpstr>A défaut de convention internationale, quand les tribunaux français sont-ils compétents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Champ d'application géographique de la Convention de Lugano</vt:lpstr>
      <vt:lpstr>Présentation PowerPoint</vt:lpstr>
      <vt:lpstr>Règles de compétence issues de la Convention de Lugano</vt:lpstr>
      <vt:lpstr>Présentation PowerPoint</vt:lpstr>
      <vt:lpstr>Principe de compétence internationale et Convention de Bruxelles</vt:lpstr>
      <vt:lpstr>Présentation PowerPoint</vt:lpstr>
      <vt:lpstr>Présentation PowerPoint</vt:lpstr>
      <vt:lpstr>Présentation PowerPoint</vt:lpstr>
      <vt:lpstr>Présentation PowerPoint</vt:lpstr>
      <vt:lpstr>Présentation PowerPoint</vt:lpstr>
      <vt:lpstr>Règle de base de la Convention de Bruxelles : le domicile du défendeur</vt:lpstr>
      <vt:lpstr>Règles spéciales de la Convention de Bruxelles en matière de contrats de travail</vt:lpstr>
      <vt:lpstr>Présentation PowerPoint</vt:lpstr>
      <vt:lpstr>Présentation PowerPoint</vt:lpstr>
      <vt:lpstr>Recommandations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19</cp:revision>
  <dcterms:created xsi:type="dcterms:W3CDTF">2019-05-27T14:20:39Z</dcterms:created>
  <dcterms:modified xsi:type="dcterms:W3CDTF">2019-06-12T17:39:48Z</dcterms:modified>
</cp:coreProperties>
</file>