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81" r:id="rId3"/>
    <p:sldId id="282" r:id="rId4"/>
    <p:sldId id="257" r:id="rId5"/>
    <p:sldId id="283" r:id="rId6"/>
    <p:sldId id="284" r:id="rId7"/>
    <p:sldId id="287" r:id="rId8"/>
    <p:sldId id="285" r:id="rId9"/>
    <p:sldId id="286" r:id="rId10"/>
    <p:sldId id="288" r:id="rId11"/>
    <p:sldId id="289" r:id="rId12"/>
    <p:sldId id="290" r:id="rId13"/>
    <p:sldId id="291" r:id="rId14"/>
    <p:sldId id="292" r:id="rId15"/>
    <p:sldId id="293" r:id="rId16"/>
    <p:sldId id="295" r:id="rId17"/>
    <p:sldId id="296" r:id="rId18"/>
    <p:sldId id="297" r:id="rId19"/>
    <p:sldId id="298" r:id="rId20"/>
    <p:sldId id="299" r:id="rId21"/>
    <p:sldId id="300" r:id="rId22"/>
    <p:sldId id="301" r:id="rId23"/>
    <p:sldId id="302" r:id="rId24"/>
    <p:sldId id="303" r:id="rId25"/>
    <p:sldId id="304" r:id="rId26"/>
    <p:sldId id="305" r:id="rId27"/>
    <p:sldId id="306" r:id="rId28"/>
    <p:sldId id="309" r:id="rId29"/>
    <p:sldId id="325" r:id="rId30"/>
    <p:sldId id="326" r:id="rId31"/>
    <p:sldId id="328" r:id="rId32"/>
    <p:sldId id="329" r:id="rId33"/>
    <p:sldId id="330" r:id="rId34"/>
    <p:sldId id="327" r:id="rId35"/>
    <p:sldId id="331" r:id="rId36"/>
    <p:sldId id="332" r:id="rId37"/>
    <p:sldId id="333" r:id="rId38"/>
    <p:sldId id="334" r:id="rId39"/>
    <p:sldId id="335" r:id="rId40"/>
    <p:sldId id="336" r:id="rId41"/>
    <p:sldId id="337" r:id="rId42"/>
    <p:sldId id="338" r:id="rId43"/>
    <p:sldId id="339" r:id="rId44"/>
    <p:sldId id="340" r:id="rId45"/>
    <p:sldId id="341" r:id="rId46"/>
    <p:sldId id="311" r:id="rId47"/>
    <p:sldId id="312" r:id="rId48"/>
    <p:sldId id="313" r:id="rId49"/>
    <p:sldId id="314" r:id="rId50"/>
    <p:sldId id="315" r:id="rId51"/>
    <p:sldId id="316" r:id="rId52"/>
    <p:sldId id="318" r:id="rId53"/>
    <p:sldId id="317" r:id="rId54"/>
    <p:sldId id="319" r:id="rId55"/>
    <p:sldId id="320" r:id="rId56"/>
    <p:sldId id="321" r:id="rId57"/>
    <p:sldId id="322" r:id="rId58"/>
    <p:sldId id="323" r:id="rId59"/>
    <p:sldId id="324" r:id="rId60"/>
    <p:sldId id="342" r:id="rId61"/>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77"/>
    <p:restoredTop sz="94674"/>
  </p:normalViewPr>
  <p:slideViewPr>
    <p:cSldViewPr snapToGrid="0" snapToObjects="1">
      <p:cViewPr varScale="1">
        <p:scale>
          <a:sx n="116" d="100"/>
          <a:sy n="116" d="100"/>
        </p:scale>
        <p:origin x="-360" y="-11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287A524A-076B-8645-A8CC-FFAE5A04C1C0}"/>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 xmlns:a16="http://schemas.microsoft.com/office/drawing/2014/main" id="{0FA56306-205A-F942-8573-398DB1A190D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 xmlns:a16="http://schemas.microsoft.com/office/drawing/2014/main" id="{E8A920AB-E0CF-7B48-BE4F-6073B4C79FE0}"/>
              </a:ext>
            </a:extLst>
          </p:cNvPr>
          <p:cNvSpPr>
            <a:spLocks noGrp="1"/>
          </p:cNvSpPr>
          <p:nvPr>
            <p:ph type="dt" sz="half" idx="10"/>
          </p:nvPr>
        </p:nvSpPr>
        <p:spPr/>
        <p:txBody>
          <a:bodyPr/>
          <a:lstStyle/>
          <a:p>
            <a:fld id="{01877AF4-5999-2F44-A5F3-7ED4336D4843}" type="datetimeFigureOut">
              <a:rPr lang="fr-FR" smtClean="0"/>
              <a:pPr/>
              <a:t>22/05/2019</a:t>
            </a:fld>
            <a:endParaRPr lang="fr-FR"/>
          </a:p>
        </p:txBody>
      </p:sp>
      <p:sp>
        <p:nvSpPr>
          <p:cNvPr id="5" name="Espace réservé du pied de page 4">
            <a:extLst>
              <a:ext uri="{FF2B5EF4-FFF2-40B4-BE49-F238E27FC236}">
                <a16:creationId xmlns="" xmlns:a16="http://schemas.microsoft.com/office/drawing/2014/main" id="{EAC0FA8F-4F1D-6C47-8D28-CBCDCE777CA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 xmlns:a16="http://schemas.microsoft.com/office/drawing/2014/main" id="{D7C4DE5A-4CB0-8148-A319-C371EFEE1794}"/>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 xmlns:p14="http://schemas.microsoft.com/office/powerpoint/2010/main" val="34953383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226338CB-F22E-2544-A3EE-AF973B5F5779}"/>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 xmlns:a16="http://schemas.microsoft.com/office/drawing/2014/main" id="{3DA6E9BB-AB24-8846-A038-B9B5A8F67465}"/>
              </a:ext>
            </a:extLst>
          </p:cNvPr>
          <p:cNvSpPr>
            <a:spLocks noGrp="1"/>
          </p:cNvSpPr>
          <p:nvPr>
            <p:ph type="body" orient="vert" idx="1"/>
          </p:nvPr>
        </p:nvSpPr>
        <p:spPr/>
        <p:txBody>
          <a:bodyPr vert="eaVert"/>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 xmlns:a16="http://schemas.microsoft.com/office/drawing/2014/main" id="{AC5F33C9-B9FC-6946-8598-C09B73B9AE8A}"/>
              </a:ext>
            </a:extLst>
          </p:cNvPr>
          <p:cNvSpPr>
            <a:spLocks noGrp="1"/>
          </p:cNvSpPr>
          <p:nvPr>
            <p:ph type="dt" sz="half" idx="10"/>
          </p:nvPr>
        </p:nvSpPr>
        <p:spPr/>
        <p:txBody>
          <a:bodyPr/>
          <a:lstStyle/>
          <a:p>
            <a:fld id="{01877AF4-5999-2F44-A5F3-7ED4336D4843}" type="datetimeFigureOut">
              <a:rPr lang="fr-FR" smtClean="0"/>
              <a:pPr/>
              <a:t>22/05/2019</a:t>
            </a:fld>
            <a:endParaRPr lang="fr-FR"/>
          </a:p>
        </p:txBody>
      </p:sp>
      <p:sp>
        <p:nvSpPr>
          <p:cNvPr id="5" name="Espace réservé du pied de page 4">
            <a:extLst>
              <a:ext uri="{FF2B5EF4-FFF2-40B4-BE49-F238E27FC236}">
                <a16:creationId xmlns="" xmlns:a16="http://schemas.microsoft.com/office/drawing/2014/main" id="{2A17BC4A-5E57-444D-AA63-40F6B5D25AE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 xmlns:a16="http://schemas.microsoft.com/office/drawing/2014/main" id="{332E5CC3-B49A-8646-83F5-99C49ADAE5CD}"/>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 xmlns:p14="http://schemas.microsoft.com/office/powerpoint/2010/main" val="2966480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 xmlns:a16="http://schemas.microsoft.com/office/drawing/2014/main" id="{A0C125A1-3D9C-0B4B-9CC4-BEEB310D4703}"/>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 xmlns:a16="http://schemas.microsoft.com/office/drawing/2014/main" id="{1B46AD95-33EF-F143-ABA7-0DCA532B5993}"/>
              </a:ext>
            </a:extLst>
          </p:cNvPr>
          <p:cNvSpPr>
            <a:spLocks noGrp="1"/>
          </p:cNvSpPr>
          <p:nvPr>
            <p:ph type="body" orient="vert" idx="1"/>
          </p:nvPr>
        </p:nvSpPr>
        <p:spPr>
          <a:xfrm>
            <a:off x="838200" y="365125"/>
            <a:ext cx="7734300" cy="5811838"/>
          </a:xfrm>
        </p:spPr>
        <p:txBody>
          <a:bodyPr vert="eaVert"/>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 xmlns:a16="http://schemas.microsoft.com/office/drawing/2014/main" id="{CB0BB122-07CA-6949-BB67-A334CAF8381D}"/>
              </a:ext>
            </a:extLst>
          </p:cNvPr>
          <p:cNvSpPr>
            <a:spLocks noGrp="1"/>
          </p:cNvSpPr>
          <p:nvPr>
            <p:ph type="dt" sz="half" idx="10"/>
          </p:nvPr>
        </p:nvSpPr>
        <p:spPr/>
        <p:txBody>
          <a:bodyPr/>
          <a:lstStyle/>
          <a:p>
            <a:fld id="{01877AF4-5999-2F44-A5F3-7ED4336D4843}" type="datetimeFigureOut">
              <a:rPr lang="fr-FR" smtClean="0"/>
              <a:pPr/>
              <a:t>22/05/2019</a:t>
            </a:fld>
            <a:endParaRPr lang="fr-FR"/>
          </a:p>
        </p:txBody>
      </p:sp>
      <p:sp>
        <p:nvSpPr>
          <p:cNvPr id="5" name="Espace réservé du pied de page 4">
            <a:extLst>
              <a:ext uri="{FF2B5EF4-FFF2-40B4-BE49-F238E27FC236}">
                <a16:creationId xmlns="" xmlns:a16="http://schemas.microsoft.com/office/drawing/2014/main" id="{2BB25A18-960D-AE41-9AB4-A7444ADA84D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 xmlns:a16="http://schemas.microsoft.com/office/drawing/2014/main" id="{C1A158FE-14C0-184C-A64F-4A4E1AD843B6}"/>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 xmlns:p14="http://schemas.microsoft.com/office/powerpoint/2010/main" val="23387745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8F62A36C-5D87-0749-9EB8-7B2ECE4A9BBA}"/>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 xmlns:a16="http://schemas.microsoft.com/office/drawing/2014/main" id="{F0E24CA9-955C-A145-B966-BE993080F72E}"/>
              </a:ext>
            </a:extLst>
          </p:cNvPr>
          <p:cNvSpPr>
            <a:spLocks noGrp="1"/>
          </p:cNvSpPr>
          <p:nvPr>
            <p:ph idx="1"/>
          </p:nvPr>
        </p:nvSpPr>
        <p:spPr/>
        <p:txBody>
          <a:bodyPr/>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 xmlns:a16="http://schemas.microsoft.com/office/drawing/2014/main" id="{9496544D-26F0-A240-BEA9-E28F3E85F0E6}"/>
              </a:ext>
            </a:extLst>
          </p:cNvPr>
          <p:cNvSpPr>
            <a:spLocks noGrp="1"/>
          </p:cNvSpPr>
          <p:nvPr>
            <p:ph type="dt" sz="half" idx="10"/>
          </p:nvPr>
        </p:nvSpPr>
        <p:spPr/>
        <p:txBody>
          <a:bodyPr/>
          <a:lstStyle/>
          <a:p>
            <a:fld id="{01877AF4-5999-2F44-A5F3-7ED4336D4843}" type="datetimeFigureOut">
              <a:rPr lang="fr-FR" smtClean="0"/>
              <a:pPr/>
              <a:t>22/05/2019</a:t>
            </a:fld>
            <a:endParaRPr lang="fr-FR"/>
          </a:p>
        </p:txBody>
      </p:sp>
      <p:sp>
        <p:nvSpPr>
          <p:cNvPr id="5" name="Espace réservé du pied de page 4">
            <a:extLst>
              <a:ext uri="{FF2B5EF4-FFF2-40B4-BE49-F238E27FC236}">
                <a16:creationId xmlns="" xmlns:a16="http://schemas.microsoft.com/office/drawing/2014/main" id="{CD6D628D-C7D3-0A4B-B9D9-9ED303348CF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 xmlns:a16="http://schemas.microsoft.com/office/drawing/2014/main" id="{65465989-08DE-BC4D-8B16-CBB53D4481CF}"/>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 xmlns:p14="http://schemas.microsoft.com/office/powerpoint/2010/main" val="579283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9CAC4F35-0C20-154B-A891-D660533F2947}"/>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 xmlns:a16="http://schemas.microsoft.com/office/drawing/2014/main" id="{7423B3A6-4AEF-724D-84BA-E019DD74D8C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 xmlns:a16="http://schemas.microsoft.com/office/drawing/2014/main" id="{3725CB8B-3B61-9B41-AD53-AC314C883DFF}"/>
              </a:ext>
            </a:extLst>
          </p:cNvPr>
          <p:cNvSpPr>
            <a:spLocks noGrp="1"/>
          </p:cNvSpPr>
          <p:nvPr>
            <p:ph type="dt" sz="half" idx="10"/>
          </p:nvPr>
        </p:nvSpPr>
        <p:spPr/>
        <p:txBody>
          <a:bodyPr/>
          <a:lstStyle/>
          <a:p>
            <a:fld id="{01877AF4-5999-2F44-A5F3-7ED4336D4843}" type="datetimeFigureOut">
              <a:rPr lang="fr-FR" smtClean="0"/>
              <a:pPr/>
              <a:t>22/05/2019</a:t>
            </a:fld>
            <a:endParaRPr lang="fr-FR"/>
          </a:p>
        </p:txBody>
      </p:sp>
      <p:sp>
        <p:nvSpPr>
          <p:cNvPr id="5" name="Espace réservé du pied de page 4">
            <a:extLst>
              <a:ext uri="{FF2B5EF4-FFF2-40B4-BE49-F238E27FC236}">
                <a16:creationId xmlns="" xmlns:a16="http://schemas.microsoft.com/office/drawing/2014/main" id="{DCC7AD90-68B2-DD41-BE2F-4DAEED31411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 xmlns:a16="http://schemas.microsoft.com/office/drawing/2014/main" id="{DDEE9D36-012E-2F42-8494-95DB2B3B190A}"/>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 xmlns:p14="http://schemas.microsoft.com/office/powerpoint/2010/main" val="1887973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749E44AB-A410-264B-9CEB-2FE30B31677D}"/>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 xmlns:a16="http://schemas.microsoft.com/office/drawing/2014/main" id="{BF6802AB-2BC4-DD4A-8A93-C9B35CD49B8D}"/>
              </a:ext>
            </a:extLst>
          </p:cNvPr>
          <p:cNvSpPr>
            <a:spLocks noGrp="1"/>
          </p:cNvSpPr>
          <p:nvPr>
            <p:ph sz="half" idx="1"/>
          </p:nvPr>
        </p:nvSpPr>
        <p:spPr>
          <a:xfrm>
            <a:off x="838200" y="1825625"/>
            <a:ext cx="5181600" cy="4351338"/>
          </a:xfrm>
        </p:spPr>
        <p:txBody>
          <a:bodyPr/>
          <a:lstStyle/>
          <a:p>
            <a:r>
              <a:rPr lang="fr-FR"/>
              <a:t>Modifier les styles du texte du masque
Deuxième niveau
Troisième niveau
Quatrième niveau
Cinquième niveau</a:t>
            </a:r>
          </a:p>
        </p:txBody>
      </p:sp>
      <p:sp>
        <p:nvSpPr>
          <p:cNvPr id="4" name="Espace réservé du contenu 3">
            <a:extLst>
              <a:ext uri="{FF2B5EF4-FFF2-40B4-BE49-F238E27FC236}">
                <a16:creationId xmlns="" xmlns:a16="http://schemas.microsoft.com/office/drawing/2014/main" id="{FB3A67DA-97D3-A843-BA15-0F8D16314187}"/>
              </a:ext>
            </a:extLst>
          </p:cNvPr>
          <p:cNvSpPr>
            <a:spLocks noGrp="1"/>
          </p:cNvSpPr>
          <p:nvPr>
            <p:ph sz="half" idx="2"/>
          </p:nvPr>
        </p:nvSpPr>
        <p:spPr>
          <a:xfrm>
            <a:off x="6172200" y="1825625"/>
            <a:ext cx="5181600" cy="4351338"/>
          </a:xfrm>
        </p:spPr>
        <p:txBody>
          <a:bodyPr/>
          <a:lstStyle/>
          <a:p>
            <a:r>
              <a:rPr lang="fr-FR"/>
              <a:t>Modifier les styles du texte du masque
Deuxième niveau
Troisième niveau
Quatrième niveau
Cinquième niveau</a:t>
            </a:r>
          </a:p>
        </p:txBody>
      </p:sp>
      <p:sp>
        <p:nvSpPr>
          <p:cNvPr id="5" name="Espace réservé de la date 4">
            <a:extLst>
              <a:ext uri="{FF2B5EF4-FFF2-40B4-BE49-F238E27FC236}">
                <a16:creationId xmlns="" xmlns:a16="http://schemas.microsoft.com/office/drawing/2014/main" id="{58B4BB51-3786-8340-87CA-64E42CA711AC}"/>
              </a:ext>
            </a:extLst>
          </p:cNvPr>
          <p:cNvSpPr>
            <a:spLocks noGrp="1"/>
          </p:cNvSpPr>
          <p:nvPr>
            <p:ph type="dt" sz="half" idx="10"/>
          </p:nvPr>
        </p:nvSpPr>
        <p:spPr/>
        <p:txBody>
          <a:bodyPr/>
          <a:lstStyle/>
          <a:p>
            <a:fld id="{01877AF4-5999-2F44-A5F3-7ED4336D4843}" type="datetimeFigureOut">
              <a:rPr lang="fr-FR" smtClean="0"/>
              <a:pPr/>
              <a:t>22/05/2019</a:t>
            </a:fld>
            <a:endParaRPr lang="fr-FR"/>
          </a:p>
        </p:txBody>
      </p:sp>
      <p:sp>
        <p:nvSpPr>
          <p:cNvPr id="6" name="Espace réservé du pied de page 5">
            <a:extLst>
              <a:ext uri="{FF2B5EF4-FFF2-40B4-BE49-F238E27FC236}">
                <a16:creationId xmlns="" xmlns:a16="http://schemas.microsoft.com/office/drawing/2014/main" id="{E5308F16-36A2-0E43-AC9B-1943BA57DF4B}"/>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 xmlns:a16="http://schemas.microsoft.com/office/drawing/2014/main" id="{6A1AB411-D851-9041-9F3E-C993BD1FC1CB}"/>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 xmlns:p14="http://schemas.microsoft.com/office/powerpoint/2010/main" val="29517533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797A8302-7B5C-8547-A1E3-49FBEC349BEB}"/>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 xmlns:a16="http://schemas.microsoft.com/office/drawing/2014/main" id="{CFD40148-587A-D247-9FA9-51CE8F0ACAE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fr-FR"/>
              <a:t>Modifier les styles du texte du masque
Deuxième niveau
Troisième niveau
Quatrième niveau
Cinquième niveau</a:t>
            </a:r>
          </a:p>
        </p:txBody>
      </p:sp>
      <p:sp>
        <p:nvSpPr>
          <p:cNvPr id="4" name="Espace réservé du contenu 3">
            <a:extLst>
              <a:ext uri="{FF2B5EF4-FFF2-40B4-BE49-F238E27FC236}">
                <a16:creationId xmlns="" xmlns:a16="http://schemas.microsoft.com/office/drawing/2014/main" id="{29F64B62-4607-4A48-BEE0-7CBACF13268A}"/>
              </a:ext>
            </a:extLst>
          </p:cNvPr>
          <p:cNvSpPr>
            <a:spLocks noGrp="1"/>
          </p:cNvSpPr>
          <p:nvPr>
            <p:ph sz="half" idx="2"/>
          </p:nvPr>
        </p:nvSpPr>
        <p:spPr>
          <a:xfrm>
            <a:off x="839788" y="2505075"/>
            <a:ext cx="5157787" cy="3684588"/>
          </a:xfrm>
        </p:spPr>
        <p:txBody>
          <a:bodyPr/>
          <a:lstStyle/>
          <a:p>
            <a:r>
              <a:rPr lang="fr-FR"/>
              <a:t>Modifier les styles du texte du masque
Deuxième niveau
Troisième niveau
Quatrième niveau
Cinquième niveau</a:t>
            </a:r>
          </a:p>
        </p:txBody>
      </p:sp>
      <p:sp>
        <p:nvSpPr>
          <p:cNvPr id="5" name="Espace réservé du texte 4">
            <a:extLst>
              <a:ext uri="{FF2B5EF4-FFF2-40B4-BE49-F238E27FC236}">
                <a16:creationId xmlns="" xmlns:a16="http://schemas.microsoft.com/office/drawing/2014/main" id="{273ADC27-86F1-E84A-9817-45E6D915718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fr-FR"/>
              <a:t>Modifier les styles du texte du masque
Deuxième niveau
Troisième niveau
Quatrième niveau
Cinquième niveau</a:t>
            </a:r>
          </a:p>
        </p:txBody>
      </p:sp>
      <p:sp>
        <p:nvSpPr>
          <p:cNvPr id="6" name="Espace réservé du contenu 5">
            <a:extLst>
              <a:ext uri="{FF2B5EF4-FFF2-40B4-BE49-F238E27FC236}">
                <a16:creationId xmlns="" xmlns:a16="http://schemas.microsoft.com/office/drawing/2014/main" id="{B531DBE1-A356-3B4E-BA71-17BD18C7B534}"/>
              </a:ext>
            </a:extLst>
          </p:cNvPr>
          <p:cNvSpPr>
            <a:spLocks noGrp="1"/>
          </p:cNvSpPr>
          <p:nvPr>
            <p:ph sz="quarter" idx="4"/>
          </p:nvPr>
        </p:nvSpPr>
        <p:spPr>
          <a:xfrm>
            <a:off x="6172200" y="2505075"/>
            <a:ext cx="5183188" cy="3684588"/>
          </a:xfrm>
        </p:spPr>
        <p:txBody>
          <a:bodyPr/>
          <a:lstStyle/>
          <a:p>
            <a:r>
              <a:rPr lang="fr-FR"/>
              <a:t>Modifier les styles du texte du masque
Deuxième niveau
Troisième niveau
Quatrième niveau
Cinquième niveau</a:t>
            </a:r>
          </a:p>
        </p:txBody>
      </p:sp>
      <p:sp>
        <p:nvSpPr>
          <p:cNvPr id="7" name="Espace réservé de la date 6">
            <a:extLst>
              <a:ext uri="{FF2B5EF4-FFF2-40B4-BE49-F238E27FC236}">
                <a16:creationId xmlns="" xmlns:a16="http://schemas.microsoft.com/office/drawing/2014/main" id="{2329BCC0-B77E-BA4D-AE89-4CE360F2F1BA}"/>
              </a:ext>
            </a:extLst>
          </p:cNvPr>
          <p:cNvSpPr>
            <a:spLocks noGrp="1"/>
          </p:cNvSpPr>
          <p:nvPr>
            <p:ph type="dt" sz="half" idx="10"/>
          </p:nvPr>
        </p:nvSpPr>
        <p:spPr/>
        <p:txBody>
          <a:bodyPr/>
          <a:lstStyle/>
          <a:p>
            <a:fld id="{01877AF4-5999-2F44-A5F3-7ED4336D4843}" type="datetimeFigureOut">
              <a:rPr lang="fr-FR" smtClean="0"/>
              <a:pPr/>
              <a:t>22/05/2019</a:t>
            </a:fld>
            <a:endParaRPr lang="fr-FR"/>
          </a:p>
        </p:txBody>
      </p:sp>
      <p:sp>
        <p:nvSpPr>
          <p:cNvPr id="8" name="Espace réservé du pied de page 7">
            <a:extLst>
              <a:ext uri="{FF2B5EF4-FFF2-40B4-BE49-F238E27FC236}">
                <a16:creationId xmlns="" xmlns:a16="http://schemas.microsoft.com/office/drawing/2014/main" id="{FCE59CD6-B16D-C041-B97D-50B2DDF33AFF}"/>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 xmlns:a16="http://schemas.microsoft.com/office/drawing/2014/main" id="{8F6AA071-796C-E94F-A4FD-3CFCE2E3311A}"/>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 xmlns:p14="http://schemas.microsoft.com/office/powerpoint/2010/main" val="23744073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A6538733-1696-9244-B5D5-712538828296}"/>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 xmlns:a16="http://schemas.microsoft.com/office/drawing/2014/main" id="{A4CF05D7-4114-D243-8227-2A9257CFEA2C}"/>
              </a:ext>
            </a:extLst>
          </p:cNvPr>
          <p:cNvSpPr>
            <a:spLocks noGrp="1"/>
          </p:cNvSpPr>
          <p:nvPr>
            <p:ph type="dt" sz="half" idx="10"/>
          </p:nvPr>
        </p:nvSpPr>
        <p:spPr/>
        <p:txBody>
          <a:bodyPr/>
          <a:lstStyle/>
          <a:p>
            <a:fld id="{01877AF4-5999-2F44-A5F3-7ED4336D4843}" type="datetimeFigureOut">
              <a:rPr lang="fr-FR" smtClean="0"/>
              <a:pPr/>
              <a:t>22/05/2019</a:t>
            </a:fld>
            <a:endParaRPr lang="fr-FR"/>
          </a:p>
        </p:txBody>
      </p:sp>
      <p:sp>
        <p:nvSpPr>
          <p:cNvPr id="4" name="Espace réservé du pied de page 3">
            <a:extLst>
              <a:ext uri="{FF2B5EF4-FFF2-40B4-BE49-F238E27FC236}">
                <a16:creationId xmlns="" xmlns:a16="http://schemas.microsoft.com/office/drawing/2014/main" id="{4F43FCF7-DF23-0D49-8A04-767DD1A429CA}"/>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 xmlns:a16="http://schemas.microsoft.com/office/drawing/2014/main" id="{3BD57FE7-0655-B145-96A8-2A31C94D73B6}"/>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 xmlns:p14="http://schemas.microsoft.com/office/powerpoint/2010/main" val="40758949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 xmlns:a16="http://schemas.microsoft.com/office/drawing/2014/main" id="{611098B1-B53A-0547-AC14-E1CB86E3EE70}"/>
              </a:ext>
            </a:extLst>
          </p:cNvPr>
          <p:cNvSpPr>
            <a:spLocks noGrp="1"/>
          </p:cNvSpPr>
          <p:nvPr>
            <p:ph type="dt" sz="half" idx="10"/>
          </p:nvPr>
        </p:nvSpPr>
        <p:spPr/>
        <p:txBody>
          <a:bodyPr/>
          <a:lstStyle/>
          <a:p>
            <a:fld id="{01877AF4-5999-2F44-A5F3-7ED4336D4843}" type="datetimeFigureOut">
              <a:rPr lang="fr-FR" smtClean="0"/>
              <a:pPr/>
              <a:t>22/05/2019</a:t>
            </a:fld>
            <a:endParaRPr lang="fr-FR"/>
          </a:p>
        </p:txBody>
      </p:sp>
      <p:sp>
        <p:nvSpPr>
          <p:cNvPr id="3" name="Espace réservé du pied de page 2">
            <a:extLst>
              <a:ext uri="{FF2B5EF4-FFF2-40B4-BE49-F238E27FC236}">
                <a16:creationId xmlns="" xmlns:a16="http://schemas.microsoft.com/office/drawing/2014/main" id="{5013AE3C-86BB-D548-9FDD-326D48B418DE}"/>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 xmlns:a16="http://schemas.microsoft.com/office/drawing/2014/main" id="{29764BBE-6818-6341-B639-4CEB594296CD}"/>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 xmlns:p14="http://schemas.microsoft.com/office/powerpoint/2010/main" val="255395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2D237B84-3FE5-FB4A-A1AE-726F7C30515B}"/>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 xmlns:a16="http://schemas.microsoft.com/office/drawing/2014/main" id="{748A7F83-A281-DC48-AED3-BC89602BA22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fr-FR"/>
              <a:t>Modifier les styles du texte du masque
Deuxième niveau
Troisième niveau
Quatrième niveau
Cinquième niveau</a:t>
            </a:r>
          </a:p>
        </p:txBody>
      </p:sp>
      <p:sp>
        <p:nvSpPr>
          <p:cNvPr id="4" name="Espace réservé du texte 3">
            <a:extLst>
              <a:ext uri="{FF2B5EF4-FFF2-40B4-BE49-F238E27FC236}">
                <a16:creationId xmlns="" xmlns:a16="http://schemas.microsoft.com/office/drawing/2014/main" id="{0594718A-6040-2543-AD5D-B17A48F05C3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fr-FR"/>
              <a:t>Modifier les styles du texte du masque
Deuxième niveau
Troisième niveau
Quatrième niveau
Cinquième niveau</a:t>
            </a:r>
          </a:p>
        </p:txBody>
      </p:sp>
      <p:sp>
        <p:nvSpPr>
          <p:cNvPr id="5" name="Espace réservé de la date 4">
            <a:extLst>
              <a:ext uri="{FF2B5EF4-FFF2-40B4-BE49-F238E27FC236}">
                <a16:creationId xmlns="" xmlns:a16="http://schemas.microsoft.com/office/drawing/2014/main" id="{487646DD-1B07-5C42-A91F-48D274DAFEA4}"/>
              </a:ext>
            </a:extLst>
          </p:cNvPr>
          <p:cNvSpPr>
            <a:spLocks noGrp="1"/>
          </p:cNvSpPr>
          <p:nvPr>
            <p:ph type="dt" sz="half" idx="10"/>
          </p:nvPr>
        </p:nvSpPr>
        <p:spPr/>
        <p:txBody>
          <a:bodyPr/>
          <a:lstStyle/>
          <a:p>
            <a:fld id="{01877AF4-5999-2F44-A5F3-7ED4336D4843}" type="datetimeFigureOut">
              <a:rPr lang="fr-FR" smtClean="0"/>
              <a:pPr/>
              <a:t>22/05/2019</a:t>
            </a:fld>
            <a:endParaRPr lang="fr-FR"/>
          </a:p>
        </p:txBody>
      </p:sp>
      <p:sp>
        <p:nvSpPr>
          <p:cNvPr id="6" name="Espace réservé du pied de page 5">
            <a:extLst>
              <a:ext uri="{FF2B5EF4-FFF2-40B4-BE49-F238E27FC236}">
                <a16:creationId xmlns="" xmlns:a16="http://schemas.microsoft.com/office/drawing/2014/main" id="{D30F29E5-5BF5-FB47-94C9-59270472266D}"/>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 xmlns:a16="http://schemas.microsoft.com/office/drawing/2014/main" id="{884F0D70-BE30-284D-B4D3-68797B18600D}"/>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 xmlns:p14="http://schemas.microsoft.com/office/powerpoint/2010/main" val="9741557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CB3CA7AE-6A33-5342-9AEA-9F02A27DF2F7}"/>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 xmlns:a16="http://schemas.microsoft.com/office/drawing/2014/main" id="{F11A58F1-2B8F-E947-809D-CD987D734E5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 xmlns:a16="http://schemas.microsoft.com/office/drawing/2014/main" id="{C8E224CA-63CD-FC44-BF5C-C365FD0AC2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fr-FR"/>
              <a:t>Modifier les styles du texte du masque
Deuxième niveau
Troisième niveau
Quatrième niveau
Cinquième niveau</a:t>
            </a:r>
          </a:p>
        </p:txBody>
      </p:sp>
      <p:sp>
        <p:nvSpPr>
          <p:cNvPr id="5" name="Espace réservé de la date 4">
            <a:extLst>
              <a:ext uri="{FF2B5EF4-FFF2-40B4-BE49-F238E27FC236}">
                <a16:creationId xmlns="" xmlns:a16="http://schemas.microsoft.com/office/drawing/2014/main" id="{77557F0B-437B-8141-8CBD-B45C6FDDB57B}"/>
              </a:ext>
            </a:extLst>
          </p:cNvPr>
          <p:cNvSpPr>
            <a:spLocks noGrp="1"/>
          </p:cNvSpPr>
          <p:nvPr>
            <p:ph type="dt" sz="half" idx="10"/>
          </p:nvPr>
        </p:nvSpPr>
        <p:spPr/>
        <p:txBody>
          <a:bodyPr/>
          <a:lstStyle/>
          <a:p>
            <a:fld id="{01877AF4-5999-2F44-A5F3-7ED4336D4843}" type="datetimeFigureOut">
              <a:rPr lang="fr-FR" smtClean="0"/>
              <a:pPr/>
              <a:t>22/05/2019</a:t>
            </a:fld>
            <a:endParaRPr lang="fr-FR"/>
          </a:p>
        </p:txBody>
      </p:sp>
      <p:sp>
        <p:nvSpPr>
          <p:cNvPr id="6" name="Espace réservé du pied de page 5">
            <a:extLst>
              <a:ext uri="{FF2B5EF4-FFF2-40B4-BE49-F238E27FC236}">
                <a16:creationId xmlns="" xmlns:a16="http://schemas.microsoft.com/office/drawing/2014/main" id="{B71BDE9A-0108-FC44-9651-34E9992736B0}"/>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 xmlns:a16="http://schemas.microsoft.com/office/drawing/2014/main" id="{65B236F9-E1D1-EC42-86CA-D1F57DE548E8}"/>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 xmlns:p14="http://schemas.microsoft.com/office/powerpoint/2010/main" val="24519412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Espace réservé du titre 1">
            <a:extLst>
              <a:ext uri="{FF2B5EF4-FFF2-40B4-BE49-F238E27FC236}">
                <a16:creationId xmlns="" xmlns:a16="http://schemas.microsoft.com/office/drawing/2014/main" id="{300BA37D-F650-C74B-A1A7-EEAF4DEB09F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 xmlns:a16="http://schemas.microsoft.com/office/drawing/2014/main" id="{C51B661A-916F-1F47-B2B4-18298B3FE9E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 xmlns:a16="http://schemas.microsoft.com/office/drawing/2014/main" id="{9CCFE7C3-E7C5-EB4B-A045-D383B3FCF0D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877AF4-5999-2F44-A5F3-7ED4336D4843}" type="datetimeFigureOut">
              <a:rPr lang="fr-FR" smtClean="0"/>
              <a:pPr/>
              <a:t>22/05/2019</a:t>
            </a:fld>
            <a:endParaRPr lang="fr-FR"/>
          </a:p>
        </p:txBody>
      </p:sp>
      <p:sp>
        <p:nvSpPr>
          <p:cNvPr id="5" name="Espace réservé du pied de page 4">
            <a:extLst>
              <a:ext uri="{FF2B5EF4-FFF2-40B4-BE49-F238E27FC236}">
                <a16:creationId xmlns="" xmlns:a16="http://schemas.microsoft.com/office/drawing/2014/main" id="{2DC1FA55-4D5A-514C-A7BE-6C0F4BDE654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 xmlns:a16="http://schemas.microsoft.com/office/drawing/2014/main" id="{84D9208E-807B-D44E-9469-7E1C390D99C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BDFCC9-E718-3A47-A711-96479B5A31DC}" type="slidenum">
              <a:rPr lang="fr-FR" smtClean="0"/>
              <a:pPr/>
              <a:t>‹N°›</a:t>
            </a:fld>
            <a:endParaRPr lang="fr-FR"/>
          </a:p>
        </p:txBody>
      </p:sp>
    </p:spTree>
    <p:extLst>
      <p:ext uri="{BB962C8B-B14F-4D97-AF65-F5344CB8AC3E}">
        <p14:creationId xmlns="" xmlns:p14="http://schemas.microsoft.com/office/powerpoint/2010/main" val="15312889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70389182-CB0C-9A43-9EDB-24C7A8799D9C}"/>
              </a:ext>
            </a:extLst>
          </p:cNvPr>
          <p:cNvSpPr>
            <a:spLocks noGrp="1"/>
          </p:cNvSpPr>
          <p:nvPr>
            <p:ph type="ctrTitle"/>
          </p:nvPr>
        </p:nvSpPr>
        <p:spPr/>
        <p:txBody>
          <a:bodyPr/>
          <a:lstStyle/>
          <a:p>
            <a:r>
              <a:rPr lang="fr-FR" dirty="0"/>
              <a:t>LE TEMPS DE TRAVAIL</a:t>
            </a:r>
          </a:p>
        </p:txBody>
      </p:sp>
      <p:sp>
        <p:nvSpPr>
          <p:cNvPr id="3" name="Sous-titre 2">
            <a:extLst>
              <a:ext uri="{FF2B5EF4-FFF2-40B4-BE49-F238E27FC236}">
                <a16:creationId xmlns="" xmlns:a16="http://schemas.microsoft.com/office/drawing/2014/main" id="{489828E2-007E-584C-83DA-2F1D79EF0510}"/>
              </a:ext>
            </a:extLst>
          </p:cNvPr>
          <p:cNvSpPr>
            <a:spLocks noGrp="1"/>
          </p:cNvSpPr>
          <p:nvPr>
            <p:ph type="subTitle" idx="1"/>
          </p:nvPr>
        </p:nvSpPr>
        <p:spPr/>
        <p:txBody>
          <a:bodyPr/>
          <a:lstStyle/>
          <a:p>
            <a:endParaRPr lang="fr-FR" dirty="0"/>
          </a:p>
          <a:p>
            <a:endParaRPr lang="fr-FR" dirty="0"/>
          </a:p>
          <a:p>
            <a:r>
              <a:rPr lang="fr-FR" sz="2000" dirty="0"/>
              <a:t>Benjamin GERAY, Avocat au barreau de Grenoble</a:t>
            </a:r>
          </a:p>
        </p:txBody>
      </p:sp>
    </p:spTree>
    <p:extLst>
      <p:ext uri="{BB962C8B-B14F-4D97-AF65-F5344CB8AC3E}">
        <p14:creationId xmlns="" xmlns:p14="http://schemas.microsoft.com/office/powerpoint/2010/main" val="3065321417"/>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Le temps de pauses et de repas</a:t>
            </a:r>
          </a:p>
        </p:txBody>
      </p:sp>
      <p:sp>
        <p:nvSpPr>
          <p:cNvPr id="3" name="Espace réservé du contenu 2"/>
          <p:cNvSpPr>
            <a:spLocks noGrp="1"/>
          </p:cNvSpPr>
          <p:nvPr>
            <p:ph idx="1"/>
          </p:nvPr>
        </p:nvSpPr>
        <p:spPr/>
        <p:txBody>
          <a:bodyPr>
            <a:normAutofit fontScale="70000" lnSpcReduction="20000"/>
          </a:bodyPr>
          <a:lstStyle/>
          <a:p>
            <a:pPr algn="just"/>
            <a:r>
              <a:rPr lang="fr-FR" dirty="0"/>
              <a:t>Ces temps ne sont, </a:t>
            </a:r>
            <a:r>
              <a:rPr lang="fr-FR" i="1" dirty="0"/>
              <a:t>a priori</a:t>
            </a:r>
            <a:r>
              <a:rPr lang="fr-FR" dirty="0"/>
              <a:t>, pas considérés comme du temps de travail effectif. </a:t>
            </a:r>
          </a:p>
          <a:p>
            <a:pPr algn="just">
              <a:buNone/>
            </a:pPr>
            <a:r>
              <a:rPr lang="fr-FR" dirty="0"/>
              <a:t>	</a:t>
            </a:r>
            <a:r>
              <a:rPr lang="fr-FR" b="1" dirty="0"/>
              <a:t>Il s’agit en effet d’un temps pendant lequel le salarié cesse son activité professionnelle et n’est plus soumis aux directives de l’employeur.</a:t>
            </a:r>
          </a:p>
          <a:p>
            <a:pPr algn="just">
              <a:buNone/>
            </a:pPr>
            <a:r>
              <a:rPr lang="fr-FR" dirty="0"/>
              <a:t>	</a:t>
            </a:r>
            <a:r>
              <a:rPr lang="fr-FR" u="sng" dirty="0"/>
              <a:t>Caractéristique de ces temps </a:t>
            </a:r>
            <a:r>
              <a:rPr lang="fr-FR" u="sng" dirty="0" smtClean="0"/>
              <a:t>:</a:t>
            </a:r>
          </a:p>
          <a:p>
            <a:pPr algn="just">
              <a:buNone/>
            </a:pPr>
            <a:endParaRPr lang="fr-FR" u="sng" dirty="0"/>
          </a:p>
          <a:p>
            <a:pPr lvl="1" algn="just">
              <a:buFont typeface="Wingdings" pitchFamily="2" charset="2"/>
              <a:buChar char="Ø"/>
            </a:pPr>
            <a:r>
              <a:rPr lang="fr-FR" dirty="0"/>
              <a:t>Le salarié ne doit pas se trouver en situation de répondre à une demande éventuelle de l’employeur ;</a:t>
            </a:r>
          </a:p>
          <a:p>
            <a:pPr lvl="1" algn="just">
              <a:buFont typeface="Wingdings" pitchFamily="2" charset="2"/>
              <a:buChar char="Ø"/>
            </a:pPr>
            <a:r>
              <a:rPr lang="fr-FR" dirty="0"/>
              <a:t>Il doit pouvoir vaquer à des occupations personnelles, fût-ce à l’intérieur de l’entreprise.</a:t>
            </a:r>
          </a:p>
          <a:p>
            <a:pPr marL="457200" lvl="1" indent="0" algn="just">
              <a:buNone/>
            </a:pPr>
            <a:endParaRPr lang="fr-FR" dirty="0"/>
          </a:p>
          <a:p>
            <a:pPr algn="just"/>
            <a:r>
              <a:rPr lang="fr-FR" dirty="0"/>
              <a:t>Ces temps n’étant pas considérés comme du temps de travail effectif, ils ne sont pas rémunérés, sauf dispositions conventionnelles plus favorables.</a:t>
            </a:r>
          </a:p>
          <a:p>
            <a:pPr algn="just"/>
            <a:r>
              <a:rPr lang="fr-FR" dirty="0"/>
              <a:t>Il convient de préciser que </a:t>
            </a:r>
            <a:r>
              <a:rPr lang="fr-FR" b="1" dirty="0"/>
              <a:t>la rémunération des temps de pause en application d’une convention collective n’a aucune incidence sur leur qualification de temps de travail effectif</a:t>
            </a:r>
            <a:r>
              <a:rPr lang="fr-FR" dirty="0"/>
              <a:t>, notamment pour le calcul des heures supplémentaires (</a:t>
            </a:r>
            <a:r>
              <a:rPr lang="fr-FR" b="1" dirty="0" err="1"/>
              <a:t>Cass</a:t>
            </a:r>
            <a:r>
              <a:rPr lang="fr-FR" b="1" dirty="0"/>
              <a:t>. Soc. 13 octobre 2016, n°14-25411</a:t>
            </a:r>
            <a:r>
              <a:rPr lang="fr-FR" dirty="0"/>
              <a:t>).</a:t>
            </a:r>
          </a:p>
          <a:p>
            <a:pPr algn="just"/>
            <a:r>
              <a:rPr lang="fr-FR" dirty="0"/>
              <a:t>Des conventions ou usages peuvent </a:t>
            </a:r>
            <a:r>
              <a:rPr lang="fr-FR" dirty="0" smtClean="0"/>
              <a:t>néanmoins prévoir que le </a:t>
            </a:r>
            <a:r>
              <a:rPr lang="fr-FR" dirty="0"/>
              <a:t>temps de pause est assimilé à du temps de travail effectif.</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Pause quotidienne obligatoire</a:t>
            </a:r>
          </a:p>
        </p:txBody>
      </p:sp>
      <p:sp>
        <p:nvSpPr>
          <p:cNvPr id="3" name="Espace réservé du contenu 2"/>
          <p:cNvSpPr>
            <a:spLocks noGrp="1"/>
          </p:cNvSpPr>
          <p:nvPr>
            <p:ph idx="1"/>
          </p:nvPr>
        </p:nvSpPr>
        <p:spPr/>
        <p:txBody>
          <a:bodyPr/>
          <a:lstStyle/>
          <a:p>
            <a:pPr algn="just"/>
            <a:r>
              <a:rPr lang="fr-FR" u="sng" dirty="0"/>
              <a:t>Le principe : </a:t>
            </a:r>
            <a:r>
              <a:rPr lang="fr-FR" dirty="0"/>
              <a:t>20 minutes de pause pour six heures d’activité</a:t>
            </a:r>
          </a:p>
          <a:p>
            <a:pPr algn="just"/>
            <a:r>
              <a:rPr lang="fr-FR" dirty="0"/>
              <a:t>La loi Travail du 8 août 2016 a précisé dans le nouvel article L. 3121-16 du Code du travail , que le temps de pause doit être au minimum de 20 minutes « </a:t>
            </a:r>
            <a:r>
              <a:rPr lang="fr-FR" i="1" dirty="0"/>
              <a:t>consécutives</a:t>
            </a:r>
            <a:r>
              <a:rPr lang="fr-FR" dirty="0"/>
              <a:t> ».</a:t>
            </a:r>
          </a:p>
          <a:p>
            <a:pPr algn="just"/>
            <a:r>
              <a:rPr lang="fr-FR" dirty="0"/>
              <a:t>L’employeur peut être condamné pour non-respect du temps de pause, au seul motif </a:t>
            </a:r>
            <a:r>
              <a:rPr lang="fr-FR" u="sng" dirty="0"/>
              <a:t>d’une organisation du temps de travail manquant de clarté et de rigueur</a:t>
            </a:r>
            <a:r>
              <a:rPr lang="fr-FR" dirty="0"/>
              <a:t>, sans que le juge ne procède à une vérification de l’effectivité du temps de pause accordé (</a:t>
            </a:r>
            <a:r>
              <a:rPr lang="fr-FR" b="1" dirty="0" err="1"/>
              <a:t>Cass</a:t>
            </a:r>
            <a:r>
              <a:rPr lang="fr-FR" b="1" dirty="0"/>
              <a:t>. Soc. 15 avril 2015, n°13-28715</a:t>
            </a:r>
            <a:r>
              <a:rPr lang="fr-FR" dirty="0"/>
              <a: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Le temps </a:t>
            </a:r>
            <a:r>
              <a:rPr lang="fr-FR" dirty="0" smtClean="0"/>
              <a:t>d’habillage/déshabillage</a:t>
            </a:r>
            <a:endParaRPr lang="fr-FR" dirty="0"/>
          </a:p>
        </p:txBody>
      </p:sp>
      <p:sp>
        <p:nvSpPr>
          <p:cNvPr id="3" name="Espace réservé du contenu 2"/>
          <p:cNvSpPr>
            <a:spLocks noGrp="1"/>
          </p:cNvSpPr>
          <p:nvPr>
            <p:ph idx="1"/>
          </p:nvPr>
        </p:nvSpPr>
        <p:spPr/>
        <p:txBody>
          <a:bodyPr>
            <a:noAutofit/>
          </a:bodyPr>
          <a:lstStyle/>
          <a:p>
            <a:pPr algn="just"/>
            <a:r>
              <a:rPr lang="fr-FR" sz="1400" u="sng" dirty="0"/>
              <a:t>Trois </a:t>
            </a:r>
            <a:r>
              <a:rPr lang="fr-FR" sz="1400" u="sng" dirty="0" smtClean="0"/>
              <a:t>situations</a:t>
            </a:r>
            <a:r>
              <a:rPr lang="fr-FR" sz="1400" dirty="0" smtClean="0"/>
              <a:t> peuvent </a:t>
            </a:r>
            <a:r>
              <a:rPr lang="fr-FR" sz="1400" dirty="0"/>
              <a:t>être identifiées, le temps d’habillage </a:t>
            </a:r>
            <a:r>
              <a:rPr lang="fr-FR" sz="1400" dirty="0" smtClean="0"/>
              <a:t>:</a:t>
            </a:r>
          </a:p>
          <a:p>
            <a:pPr algn="just"/>
            <a:endParaRPr lang="fr-FR" sz="1400" dirty="0"/>
          </a:p>
          <a:p>
            <a:pPr lvl="1" algn="just">
              <a:buFont typeface="Wingdings" pitchFamily="2" charset="2"/>
              <a:buChar char="§"/>
            </a:pPr>
            <a:r>
              <a:rPr lang="fr-FR" sz="1200" dirty="0"/>
              <a:t>Est assimilé à du temps de travail effectif, par convention, usage ou le contrat de travail ;</a:t>
            </a:r>
          </a:p>
          <a:p>
            <a:pPr lvl="1" algn="just">
              <a:buFont typeface="Wingdings" pitchFamily="2" charset="2"/>
              <a:buChar char="§"/>
            </a:pPr>
            <a:r>
              <a:rPr lang="fr-FR" sz="1200" dirty="0"/>
              <a:t>N’est pas assimilé à du temps de travail effectif </a:t>
            </a:r>
            <a:r>
              <a:rPr lang="fr-FR" sz="1200" dirty="0" smtClean="0"/>
              <a:t>et alors une contrepartie doit être </a:t>
            </a:r>
            <a:r>
              <a:rPr lang="fr-FR" sz="1200" dirty="0" smtClean="0"/>
              <a:t>négociée si </a:t>
            </a:r>
            <a:r>
              <a:rPr lang="fr-FR" sz="1200" dirty="0"/>
              <a:t>les conditions légales sont remplies : </a:t>
            </a:r>
            <a:r>
              <a:rPr lang="fr-FR" sz="1200" dirty="0" smtClean="0"/>
              <a:t>;</a:t>
            </a:r>
            <a:endParaRPr lang="fr-FR" sz="1200" dirty="0"/>
          </a:p>
          <a:p>
            <a:pPr lvl="1" algn="just">
              <a:buFont typeface="Wingdings" pitchFamily="2" charset="2"/>
              <a:buChar char="§"/>
            </a:pPr>
            <a:r>
              <a:rPr lang="fr-FR" sz="1200" dirty="0"/>
              <a:t>N’est pas assimilé à du temps de travail effectif </a:t>
            </a:r>
            <a:r>
              <a:rPr lang="fr-FR" sz="1200" dirty="0" smtClean="0"/>
              <a:t>et si </a:t>
            </a:r>
            <a:r>
              <a:rPr lang="fr-FR" sz="1200" dirty="0"/>
              <a:t>les conditions légales ne sont pas remplies : ce temps ne fait alors pas </a:t>
            </a:r>
            <a:r>
              <a:rPr lang="fr-FR" sz="1200" dirty="0" smtClean="0"/>
              <a:t>l’objet, </a:t>
            </a:r>
            <a:r>
              <a:rPr lang="fr-FR" sz="1200" u="sng" dirty="0"/>
              <a:t>à titre </a:t>
            </a:r>
            <a:r>
              <a:rPr lang="fr-FR" sz="1200" u="sng" dirty="0" smtClean="0"/>
              <a:t>obligatoire</a:t>
            </a:r>
            <a:r>
              <a:rPr lang="fr-FR" sz="1200" dirty="0" smtClean="0"/>
              <a:t>, </a:t>
            </a:r>
            <a:r>
              <a:rPr lang="fr-FR" sz="1200" dirty="0"/>
              <a:t>de contrepartie.</a:t>
            </a:r>
          </a:p>
          <a:p>
            <a:pPr algn="just"/>
            <a:r>
              <a:rPr lang="fr-FR" sz="1400" dirty="0"/>
              <a:t>Attribution d’une contrepartie, </a:t>
            </a:r>
            <a:r>
              <a:rPr lang="fr-FR" sz="1400" u="sng" dirty="0"/>
              <a:t>conditions légales cumulatives </a:t>
            </a:r>
            <a:r>
              <a:rPr lang="fr-FR" sz="1400" dirty="0" smtClean="0"/>
              <a:t>:</a:t>
            </a:r>
          </a:p>
          <a:p>
            <a:pPr algn="just"/>
            <a:endParaRPr lang="fr-FR" sz="1400" dirty="0"/>
          </a:p>
          <a:p>
            <a:pPr lvl="1" algn="just">
              <a:buFont typeface="Wingdings" pitchFamily="2" charset="2"/>
              <a:buChar char="§"/>
            </a:pPr>
            <a:r>
              <a:rPr lang="fr-FR" sz="1200" dirty="0"/>
              <a:t>Le port d’une tenue de travail est imposé par des dispositions législatives ou règlementaires, par des clauses conventionnelles, le règlement intérieur ou le contrat de travail ;</a:t>
            </a:r>
          </a:p>
          <a:p>
            <a:pPr lvl="1" algn="just">
              <a:buFont typeface="Wingdings" pitchFamily="2" charset="2"/>
              <a:buChar char="§"/>
            </a:pPr>
            <a:r>
              <a:rPr lang="fr-FR" sz="1200" dirty="0"/>
              <a:t>Les opération d’habillage et de déshabillage sont réalisées dans l’entreprise ou sur le lieu de travail, qui peut être distinct de l’enceinte de l’entreprise par exemple un chantier, et non au domicile du salarié (</a:t>
            </a:r>
            <a:r>
              <a:rPr lang="fr-FR" sz="1200" b="1" dirty="0" err="1"/>
              <a:t>Cass</a:t>
            </a:r>
            <a:r>
              <a:rPr lang="fr-FR" sz="1200" b="1" dirty="0"/>
              <a:t>. Soc. 26 mars 2008, n°05-41476</a:t>
            </a:r>
            <a:r>
              <a:rPr lang="fr-FR" sz="1200" dirty="0"/>
              <a:t>). </a:t>
            </a:r>
            <a:endParaRPr lang="fr-FR" sz="1200" dirty="0" smtClean="0"/>
          </a:p>
          <a:p>
            <a:pPr lvl="1" algn="just">
              <a:buNone/>
            </a:pPr>
            <a:r>
              <a:rPr lang="fr-FR" sz="1200" dirty="0" smtClean="0"/>
              <a:t>	</a:t>
            </a:r>
            <a:r>
              <a:rPr lang="fr-FR" sz="1200" b="1" dirty="0" smtClean="0"/>
              <a:t>Pour </a:t>
            </a:r>
            <a:r>
              <a:rPr lang="fr-FR" sz="1200" b="1" dirty="0"/>
              <a:t>que la contrepartie soit obligatoire, aucune liberté de choix ne doit être laissée au salarié de se vêtir ou non sur son lieu de travail</a:t>
            </a:r>
            <a:r>
              <a:rPr lang="fr-FR" sz="1200" b="1" dirty="0" smtClean="0"/>
              <a:t>.</a:t>
            </a:r>
          </a:p>
          <a:p>
            <a:pPr algn="just"/>
            <a:r>
              <a:rPr lang="fr-FR" sz="1400" u="sng" dirty="0" smtClean="0"/>
              <a:t>Exception pour raison d’hygiène</a:t>
            </a:r>
            <a:r>
              <a:rPr lang="fr-FR" sz="1400" dirty="0" smtClean="0"/>
              <a:t> : si des conditions d’insalubrité imposent pour des raison d’hygiène que l’habillage ou le déshabillage soient effectuées sur le lieu de travail , alors même que l’employeur ne l’exige pas expressément (</a:t>
            </a:r>
            <a:r>
              <a:rPr lang="fr-FR" sz="1400" b="1" dirty="0" err="1" smtClean="0"/>
              <a:t>Cass</a:t>
            </a:r>
            <a:r>
              <a:rPr lang="fr-FR" sz="1400" b="1" dirty="0" smtClean="0"/>
              <a:t>. Soc. 21 novembre 2012, n°11-15696</a:t>
            </a:r>
            <a:r>
              <a:rPr lang="fr-FR" sz="1400" dirty="0" smtClean="0"/>
              <a:t>). Même solution pour les travaux salissants (</a:t>
            </a:r>
            <a:r>
              <a:rPr lang="fr-FR" sz="1400" b="1" dirty="0" err="1" smtClean="0"/>
              <a:t>Cass</a:t>
            </a:r>
            <a:r>
              <a:rPr lang="fr-FR" sz="1400" b="1" dirty="0" smtClean="0"/>
              <a:t>. Soc. 27 janvier 2016, n°14-12593</a:t>
            </a:r>
            <a:r>
              <a:rPr lang="fr-FR" sz="1400" dirty="0" smtClean="0"/>
              <a:t>).</a:t>
            </a:r>
            <a:endParaRPr lang="fr-FR" sz="1400" dirty="0"/>
          </a:p>
          <a:p>
            <a:r>
              <a:rPr lang="fr-FR" sz="1400" u="sng" dirty="0"/>
              <a:t>Contrepartie éventuelle </a:t>
            </a:r>
            <a:r>
              <a:rPr lang="fr-FR" sz="1400" dirty="0"/>
              <a:t>: sous forme de repos, financière, matérielle (achat de lessive notamment</a:t>
            </a:r>
            <a:r>
              <a:rPr lang="fr-FR" sz="1400" dirty="0" smtClean="0"/>
              <a:t>), sous réserve que ces temps ne soit pas pris en compte au titre du temps de travail effectif ! Contrepartie peut être fixée par le juge en cas de contentieux.</a:t>
            </a:r>
            <a:endParaRPr lang="fr-FR" sz="1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Astreinte</a:t>
            </a:r>
          </a:p>
        </p:txBody>
      </p:sp>
      <p:sp>
        <p:nvSpPr>
          <p:cNvPr id="3" name="Espace réservé du contenu 2"/>
          <p:cNvSpPr>
            <a:spLocks noGrp="1"/>
          </p:cNvSpPr>
          <p:nvPr>
            <p:ph idx="1"/>
          </p:nvPr>
        </p:nvSpPr>
        <p:spPr/>
        <p:txBody>
          <a:bodyPr>
            <a:normAutofit fontScale="62500" lnSpcReduction="20000"/>
          </a:bodyPr>
          <a:lstStyle/>
          <a:p>
            <a:pPr algn="just"/>
            <a:r>
              <a:rPr lang="fr-FR" u="sng" dirty="0" smtClean="0"/>
              <a:t>Définition</a:t>
            </a:r>
            <a:r>
              <a:rPr lang="fr-FR" dirty="0" smtClean="0"/>
              <a:t> </a:t>
            </a:r>
            <a:r>
              <a:rPr lang="fr-FR" dirty="0"/>
              <a:t>: Période pendant laquelle le salarié, sans être sur son lieu de travail et sans être à la disposition permanente de l’employeur, doit être en mesure d’intervenir pour accomplir un travail au service de l’employeur</a:t>
            </a:r>
            <a:r>
              <a:rPr lang="fr-FR" dirty="0" smtClean="0"/>
              <a:t>.</a:t>
            </a:r>
          </a:p>
          <a:p>
            <a:pPr algn="just"/>
            <a:r>
              <a:rPr lang="fr-FR" u="sng" dirty="0" smtClean="0"/>
              <a:t>Mise en place </a:t>
            </a:r>
            <a:r>
              <a:rPr lang="fr-FR" dirty="0" smtClean="0"/>
              <a:t>: convention, accord d’entreprise, d’établissement ou de branche. </a:t>
            </a:r>
          </a:p>
          <a:p>
            <a:pPr algn="just">
              <a:buNone/>
            </a:pPr>
            <a:r>
              <a:rPr lang="fr-FR" dirty="0" smtClean="0"/>
              <a:t>	La période d’astreinte fait </a:t>
            </a:r>
            <a:r>
              <a:rPr lang="fr-FR" dirty="0" smtClean="0"/>
              <a:t>alors l’objet </a:t>
            </a:r>
            <a:r>
              <a:rPr lang="fr-FR" dirty="0" smtClean="0"/>
              <a:t>d’une contrepartie financière préalablement définie</a:t>
            </a:r>
            <a:r>
              <a:rPr lang="fr-FR" dirty="0" smtClean="0"/>
              <a:t>.</a:t>
            </a:r>
            <a:endParaRPr lang="fr-FR" dirty="0"/>
          </a:p>
          <a:p>
            <a:pPr algn="just"/>
            <a:r>
              <a:rPr lang="fr-FR" b="1" dirty="0"/>
              <a:t>La durée de l’intervention effectuée lors d’une période d’astreinte est considérée comme un temps de travail effectif, tout comme le temps de trajet pour se rendre sur le lieu d’intervention et regagner le domicile (</a:t>
            </a:r>
            <a:r>
              <a:rPr lang="fr-FR" b="1" dirty="0" err="1"/>
              <a:t>Cass</a:t>
            </a:r>
            <a:r>
              <a:rPr lang="fr-FR" b="1" dirty="0"/>
              <a:t>. Soc. 31 octobre 2007, n°06-43834).</a:t>
            </a:r>
          </a:p>
          <a:p>
            <a:pPr algn="just"/>
            <a:r>
              <a:rPr lang="fr-FR" dirty="0"/>
              <a:t>Constitue une astreinte l’obligation pour le salarié </a:t>
            </a:r>
            <a:r>
              <a:rPr lang="fr-FR" dirty="0" smtClean="0"/>
              <a:t>le fait de </a:t>
            </a:r>
            <a:r>
              <a:rPr lang="fr-FR" dirty="0"/>
              <a:t>rester en permanence à son domicile pour répondre à un appel éventuel, tout en pouvant vaquer à ses occupations personnelles (</a:t>
            </a:r>
            <a:r>
              <a:rPr lang="fr-FR" b="1" dirty="0" err="1"/>
              <a:t>Cass</a:t>
            </a:r>
            <a:r>
              <a:rPr lang="fr-FR" b="1" dirty="0"/>
              <a:t>. Soc. 5 novembre 2003, n°01-44822</a:t>
            </a:r>
            <a:r>
              <a:rPr lang="fr-FR" dirty="0"/>
              <a:t>).</a:t>
            </a:r>
          </a:p>
          <a:p>
            <a:pPr algn="just"/>
            <a:r>
              <a:rPr lang="fr-FR" dirty="0"/>
              <a:t>En revanche, est considéré comme du temps de travail affectif, le temps de présence d’un gardien tenu de rester dans les locaux, d’assurer la fermeture des portes du bâtiment, d’effectuer des rondes et d’alerter un responsable en cas d’incident, ce dont il résulte que le salarié reste, en permanence, à la disposition de l’employeur (</a:t>
            </a:r>
            <a:r>
              <a:rPr lang="fr-FR" b="1" dirty="0" err="1"/>
              <a:t>Cass</a:t>
            </a:r>
            <a:r>
              <a:rPr lang="fr-FR" b="1" dirty="0"/>
              <a:t>. Soc. 28 octobre 1997, n°94-42054</a:t>
            </a:r>
            <a:r>
              <a:rPr lang="fr-FR" dirty="0"/>
              <a:t>).</a:t>
            </a:r>
          </a:p>
          <a:p>
            <a:pPr algn="just"/>
            <a:r>
              <a:rPr lang="fr-FR" dirty="0"/>
              <a:t>« </a:t>
            </a:r>
            <a:r>
              <a:rPr lang="fr-FR" i="1" dirty="0"/>
              <a:t>Exception faite de la durée d’intervention, la période d’astreinte est prise en compte pour le calcul de la durée minimale de repos quotidien et des durées de repos hebdomadaires </a:t>
            </a:r>
            <a:r>
              <a:rPr lang="fr-FR" dirty="0"/>
              <a:t>» (Article L. 3121-10 du Code du travail).</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Le temps de trajet ou de déplacement</a:t>
            </a:r>
          </a:p>
        </p:txBody>
      </p:sp>
      <p:sp>
        <p:nvSpPr>
          <p:cNvPr id="3" name="Espace réservé du contenu 2"/>
          <p:cNvSpPr>
            <a:spLocks noGrp="1"/>
          </p:cNvSpPr>
          <p:nvPr>
            <p:ph idx="1"/>
          </p:nvPr>
        </p:nvSpPr>
        <p:spPr/>
        <p:txBody>
          <a:bodyPr>
            <a:normAutofit fontScale="40000" lnSpcReduction="20000"/>
          </a:bodyPr>
          <a:lstStyle/>
          <a:p>
            <a:pPr algn="just"/>
            <a:endParaRPr lang="fr-FR" dirty="0"/>
          </a:p>
          <a:p>
            <a:pPr algn="just"/>
            <a:r>
              <a:rPr lang="fr-FR" sz="3400" dirty="0"/>
              <a:t>Le temps de déplacement professionnel </a:t>
            </a:r>
            <a:r>
              <a:rPr lang="fr-FR" sz="3400" u="sng" dirty="0"/>
              <a:t>pour se rendre sur le lieu d’exécution du contrat de travail </a:t>
            </a:r>
            <a:r>
              <a:rPr lang="fr-FR" sz="3400" dirty="0"/>
              <a:t>:</a:t>
            </a:r>
          </a:p>
          <a:p>
            <a:pPr lvl="1" algn="just">
              <a:buFont typeface="Wingdings" pitchFamily="2" charset="2"/>
              <a:buChar char="§"/>
            </a:pPr>
            <a:r>
              <a:rPr lang="fr-FR" sz="3500" b="1" dirty="0"/>
              <a:t>Ne constitue pas du temps de travail effectif ;</a:t>
            </a:r>
          </a:p>
          <a:p>
            <a:pPr lvl="1" algn="just">
              <a:buFont typeface="Wingdings" pitchFamily="2" charset="2"/>
              <a:buChar char="§"/>
            </a:pPr>
            <a:r>
              <a:rPr lang="fr-FR" sz="3500" b="1" dirty="0"/>
              <a:t>Fait l’objet d’une contrepartie financière ou en repos lorsqu’il excède le temps normal de trajet entre le domicile et le lieu habituel </a:t>
            </a:r>
            <a:r>
              <a:rPr lang="fr-FR" sz="3500" b="1" dirty="0" smtClean="0"/>
              <a:t>de </a:t>
            </a:r>
            <a:r>
              <a:rPr lang="fr-FR" sz="3500" b="1" dirty="0" smtClean="0"/>
              <a:t>travail </a:t>
            </a:r>
            <a:r>
              <a:rPr lang="fr-FR" sz="3500" b="1" dirty="0" smtClean="0"/>
              <a:t>;</a:t>
            </a:r>
            <a:endParaRPr lang="fr-FR" sz="3500" b="1" dirty="0"/>
          </a:p>
          <a:p>
            <a:pPr lvl="1" algn="just">
              <a:buFont typeface="Wingdings" pitchFamily="2" charset="2"/>
              <a:buChar char="§"/>
            </a:pPr>
            <a:r>
              <a:rPr lang="fr-FR" sz="3500" b="1" dirty="0"/>
              <a:t>Ne peut occasionner de perte de salaire lorsqu’il coïncide avec l’horaire de travail du salarié.</a:t>
            </a:r>
          </a:p>
          <a:p>
            <a:pPr algn="just"/>
            <a:r>
              <a:rPr lang="fr-FR" sz="3400" dirty="0"/>
              <a:t>En revanche, lorsque le temps de déplacement professionnel dépasse le temps normal de trajet entre le domicile et le lieu habituel de travail, </a:t>
            </a:r>
            <a:r>
              <a:rPr lang="fr-FR" sz="3400" u="sng" dirty="0"/>
              <a:t>il doit faire l’objet d’une contrepartie, soit sous forme de repos, soit financière</a:t>
            </a:r>
            <a:r>
              <a:rPr lang="fr-FR" sz="3400" dirty="0"/>
              <a:t> (Article L. 3121-4 du Code du travail).</a:t>
            </a:r>
          </a:p>
          <a:p>
            <a:pPr algn="just"/>
            <a:r>
              <a:rPr lang="fr-FR" sz="3400" dirty="0"/>
              <a:t>En l’absence d’accord collectif ou d’engagement unilatéral de l’employeur et en cas de contentieux sur la question de la contrepartie, </a:t>
            </a:r>
            <a:r>
              <a:rPr lang="fr-FR" sz="3400" b="1" dirty="0"/>
              <a:t>il appartient au juge de fixer le montant de la contrepartie due </a:t>
            </a:r>
            <a:r>
              <a:rPr lang="fr-FR" sz="3400" dirty="0"/>
              <a:t>(</a:t>
            </a:r>
            <a:r>
              <a:rPr lang="fr-FR" sz="3400" b="1" dirty="0" err="1"/>
              <a:t>Cass</a:t>
            </a:r>
            <a:r>
              <a:rPr lang="fr-FR" sz="3400" b="1" dirty="0"/>
              <a:t> soc. 14 novembre 2012, n°11-18.571</a:t>
            </a:r>
            <a:r>
              <a:rPr lang="fr-FR" sz="3400" dirty="0"/>
              <a:t>).</a:t>
            </a:r>
          </a:p>
          <a:p>
            <a:pPr algn="just"/>
            <a:r>
              <a:rPr lang="fr-FR" sz="3400" dirty="0"/>
              <a:t>La charge de la preuve de ce temps de trajet </a:t>
            </a:r>
            <a:r>
              <a:rPr lang="fr-FR" sz="3400" u="sng" dirty="0"/>
              <a:t>inhabituel</a:t>
            </a:r>
            <a:r>
              <a:rPr lang="fr-FR" sz="3400" dirty="0"/>
              <a:t> impliquant une contrepartie incombe au salarié (</a:t>
            </a:r>
            <a:r>
              <a:rPr lang="fr-FR" sz="3400" b="1" dirty="0" err="1"/>
              <a:t>Cass</a:t>
            </a:r>
            <a:r>
              <a:rPr lang="fr-FR" sz="3400" b="1" dirty="0"/>
              <a:t>. Soc. 15 mai 2013, n°11-28-749</a:t>
            </a:r>
            <a:r>
              <a:rPr lang="fr-FR" sz="3400" dirty="0"/>
              <a:t>). </a:t>
            </a:r>
          </a:p>
          <a:p>
            <a:pPr algn="just"/>
            <a:r>
              <a:rPr lang="fr-FR" sz="3400" dirty="0"/>
              <a:t>Etant précisé que la durée de déplacement d’un travailleur type ne se trouvant pas en région parisienne est de 30 minutes, 2 fois par jour. Ce temps de trajet de référence est issu des statistiques de l’INSEE et est repris par la jurisprudence de la Cour de Cassation (</a:t>
            </a:r>
            <a:r>
              <a:rPr lang="fr-FR" sz="3400" b="1" dirty="0" err="1"/>
              <a:t>Cass</a:t>
            </a:r>
            <a:r>
              <a:rPr lang="fr-FR" sz="3400" b="1" dirty="0"/>
              <a:t>. soc. 24 septembre 2014, n°12-28664</a:t>
            </a:r>
            <a:r>
              <a:rPr lang="fr-FR" sz="3400" dirty="0"/>
              <a:t>).</a:t>
            </a:r>
          </a:p>
          <a:p>
            <a:pPr algn="just"/>
            <a:r>
              <a:rPr lang="fr-FR" sz="3400" dirty="0"/>
              <a:t>Le temps de trajet entre deux lieux de travail est considéré, dans le silence des textes, par la jurisprudence, comme du temps de travail effectif, il s’agit notamment des temps de trajet entre le siège de l’entreprise et un autre lieu de travail tel qu’un chantier (</a:t>
            </a:r>
            <a:r>
              <a:rPr lang="fr-FR" sz="3400" b="1" dirty="0" err="1"/>
              <a:t>Cass</a:t>
            </a:r>
            <a:r>
              <a:rPr lang="fr-FR" sz="3400" b="1" dirty="0"/>
              <a:t>. Soc. 1</a:t>
            </a:r>
            <a:r>
              <a:rPr lang="fr-FR" sz="3400" b="1" baseline="30000" dirty="0"/>
              <a:t>er</a:t>
            </a:r>
            <a:r>
              <a:rPr lang="fr-FR" sz="3400" b="1" dirty="0"/>
              <a:t> décembre 2009</a:t>
            </a:r>
            <a:r>
              <a:rPr lang="fr-FR" sz="3400" b="1" dirty="0" smtClean="0"/>
              <a:t>, </a:t>
            </a:r>
            <a:r>
              <a:rPr lang="fr-FR" sz="3400" b="1" dirty="0"/>
              <a:t>n°07-42796</a:t>
            </a:r>
            <a:r>
              <a:rPr lang="fr-FR" sz="3400" dirty="0"/>
              <a:t>). </a:t>
            </a:r>
            <a:endParaRPr lang="fr-FR" sz="3400" dirty="0" smtClean="0"/>
          </a:p>
          <a:p>
            <a:pPr algn="just">
              <a:buNone/>
            </a:pPr>
            <a:r>
              <a:rPr lang="fr-FR" sz="3400" dirty="0" smtClean="0"/>
              <a:t>	</a:t>
            </a:r>
            <a:r>
              <a:rPr lang="fr-FR" sz="3400" b="1" dirty="0" smtClean="0"/>
              <a:t>Le </a:t>
            </a:r>
            <a:r>
              <a:rPr lang="fr-FR" sz="3400" b="1" dirty="0"/>
              <a:t>salarié doit être tenu par son employeur de se rendre à l’entreprise avant l’embauche et la débauche pour que le déplacement entre l’entreprise et le lieu de travail soit assimilé à un temps de travail effectif.</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Les heures de délégation</a:t>
            </a:r>
          </a:p>
        </p:txBody>
      </p:sp>
      <p:sp>
        <p:nvSpPr>
          <p:cNvPr id="3" name="Espace réservé du contenu 2"/>
          <p:cNvSpPr>
            <a:spLocks noGrp="1"/>
          </p:cNvSpPr>
          <p:nvPr>
            <p:ph idx="1"/>
          </p:nvPr>
        </p:nvSpPr>
        <p:spPr/>
        <p:txBody>
          <a:bodyPr>
            <a:normAutofit fontScale="92500"/>
          </a:bodyPr>
          <a:lstStyle/>
          <a:p>
            <a:pPr algn="just"/>
            <a:r>
              <a:rPr lang="fr-FR" dirty="0"/>
              <a:t>Ces heures sont de plein droit considérées comme du temps de travail et sont payées à l’échéance </a:t>
            </a:r>
            <a:r>
              <a:rPr lang="fr-FR" dirty="0" smtClean="0"/>
              <a:t>normale de paie.</a:t>
            </a:r>
            <a:endParaRPr lang="fr-FR" dirty="0"/>
          </a:p>
          <a:p>
            <a:pPr algn="just"/>
            <a:r>
              <a:rPr lang="fr-FR" dirty="0"/>
              <a:t>Lorsqu’un représentant du personnel prend des heures de délégation en dehors de son temps de travail, il est </a:t>
            </a:r>
            <a:r>
              <a:rPr lang="fr-FR" dirty="0" smtClean="0"/>
              <a:t>payé </a:t>
            </a:r>
            <a:r>
              <a:rPr lang="fr-FR" dirty="0"/>
              <a:t>en heures supplémentaires, sous réserve que leur utilisation au-delà de la durée légale soit justifiée par les nécessités du mandat (</a:t>
            </a:r>
            <a:r>
              <a:rPr lang="fr-FR" b="1" dirty="0" err="1"/>
              <a:t>Cass</a:t>
            </a:r>
            <a:r>
              <a:rPr lang="fr-FR" b="1" dirty="0"/>
              <a:t>. Soc. 20 février 1996, n°92-44968</a:t>
            </a:r>
            <a:r>
              <a:rPr lang="fr-FR" dirty="0"/>
              <a:t>).</a:t>
            </a:r>
          </a:p>
          <a:p>
            <a:pPr algn="just"/>
            <a:r>
              <a:rPr lang="fr-FR" dirty="0"/>
              <a:t>Le temps de trajet de l’élu pour se rendre à une réunion à l’initiative de l’employeur doit être rémunéré comme du temps de travail effectif, dès que le trajet est effectué en dehors de l’horaire normal de travail et qu’il dépasse, en durée, le temps normal de déplacement entre le domicile du salarié et le lieu de travail (</a:t>
            </a:r>
            <a:r>
              <a:rPr lang="fr-FR" b="1" dirty="0" err="1"/>
              <a:t>Cass</a:t>
            </a:r>
            <a:r>
              <a:rPr lang="fr-FR" b="1" dirty="0"/>
              <a:t>. Soc. 12 juin 2013, n°12-15064</a:t>
            </a:r>
            <a:r>
              <a:rPr lang="fr-FR" dirty="0"/>
              <a: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2579172"/>
            <a:ext cx="10515600" cy="1325563"/>
          </a:xfrm>
        </p:spPr>
        <p:txBody>
          <a:bodyPr/>
          <a:lstStyle/>
          <a:p>
            <a:pPr algn="ctr"/>
            <a:r>
              <a:rPr lang="fr-FR" dirty="0"/>
              <a:t>3) Les seuils quantitatifs et les heures supplémentaires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Durée légale de travail</a:t>
            </a:r>
          </a:p>
        </p:txBody>
      </p:sp>
      <p:sp>
        <p:nvSpPr>
          <p:cNvPr id="3" name="Espace réservé du contenu 2"/>
          <p:cNvSpPr>
            <a:spLocks noGrp="1"/>
          </p:cNvSpPr>
          <p:nvPr>
            <p:ph idx="1"/>
          </p:nvPr>
        </p:nvSpPr>
        <p:spPr/>
        <p:txBody>
          <a:bodyPr>
            <a:normAutofit fontScale="92500" lnSpcReduction="20000"/>
          </a:bodyPr>
          <a:lstStyle/>
          <a:p>
            <a:pPr algn="just"/>
            <a:endParaRPr lang="fr-FR" dirty="0"/>
          </a:p>
          <a:p>
            <a:pPr algn="just"/>
            <a:r>
              <a:rPr lang="fr-FR" dirty="0"/>
              <a:t>La durée légale de travail effectif des salariés à temps complet est de </a:t>
            </a:r>
            <a:r>
              <a:rPr lang="fr-FR" b="1" dirty="0"/>
              <a:t>35 heures par semaine </a:t>
            </a:r>
            <a:r>
              <a:rPr lang="fr-FR" dirty="0"/>
              <a:t>(Article L. 3121-27 du Code du travail).</a:t>
            </a:r>
          </a:p>
          <a:p>
            <a:pPr algn="just"/>
            <a:r>
              <a:rPr lang="fr-FR" dirty="0"/>
              <a:t>Le législateur a également défini une durée annuelle de travail, de 1 607 heures, pour les entreprises ayant conclu un accord collectif prévoyant un aménagement annuel du temps de travail.</a:t>
            </a:r>
          </a:p>
          <a:p>
            <a:pPr algn="just"/>
            <a:r>
              <a:rPr lang="fr-FR" dirty="0" smtClean="0"/>
              <a:t>La </a:t>
            </a:r>
            <a:r>
              <a:rPr lang="fr-FR" dirty="0"/>
              <a:t>durée légale ne constitue </a:t>
            </a:r>
            <a:r>
              <a:rPr lang="fr-FR" b="1" u="sng" dirty="0"/>
              <a:t>ni un maximum absolu ni une valeur impérative :</a:t>
            </a:r>
            <a:r>
              <a:rPr lang="fr-FR" dirty="0"/>
              <a:t> </a:t>
            </a:r>
            <a:r>
              <a:rPr lang="fr-FR" b="1" dirty="0"/>
              <a:t>il est donc possible d'y déroger conventionnellement en prévoyant une durée moindre ou au contraire plus importante, </a:t>
            </a:r>
            <a:r>
              <a:rPr lang="fr-FR" b="1" u="sng" dirty="0"/>
              <a:t>sous réserve de respecter les durées maximales.</a:t>
            </a:r>
          </a:p>
          <a:p>
            <a:pPr algn="just">
              <a:buNone/>
            </a:pPr>
            <a:r>
              <a:rPr lang="fr-FR" dirty="0"/>
              <a:t/>
            </a:r>
            <a:br>
              <a:rPr lang="fr-FR" dirty="0"/>
            </a:br>
            <a:endParaRPr lang="fr-F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Durée maximale quotidienne</a:t>
            </a:r>
          </a:p>
        </p:txBody>
      </p:sp>
      <p:sp>
        <p:nvSpPr>
          <p:cNvPr id="3" name="Espace réservé du contenu 2"/>
          <p:cNvSpPr>
            <a:spLocks noGrp="1"/>
          </p:cNvSpPr>
          <p:nvPr>
            <p:ph idx="1"/>
          </p:nvPr>
        </p:nvSpPr>
        <p:spPr/>
        <p:txBody>
          <a:bodyPr>
            <a:normAutofit fontScale="70000" lnSpcReduction="20000"/>
          </a:bodyPr>
          <a:lstStyle/>
          <a:p>
            <a:pPr algn="just"/>
            <a:r>
              <a:rPr lang="fr-FR" dirty="0"/>
              <a:t>En principe, la durée quotidienne de travail effectif ne peut dépasser </a:t>
            </a:r>
            <a:r>
              <a:rPr lang="fr-FR" b="1" dirty="0"/>
              <a:t>10 heures, </a:t>
            </a:r>
            <a:r>
              <a:rPr lang="fr-FR" dirty="0"/>
              <a:t>cette durée étant appréciée dans le cadre de la journée civile, qui débute à 0 heure et s'achève à 24 heures.</a:t>
            </a:r>
          </a:p>
          <a:p>
            <a:pPr algn="just"/>
            <a:r>
              <a:rPr lang="fr-FR" dirty="0"/>
              <a:t>Cette durée maximale s'entend bien en terme de </a:t>
            </a:r>
            <a:r>
              <a:rPr lang="fr-FR" u="sng" dirty="0"/>
              <a:t>travail effectif</a:t>
            </a:r>
            <a:r>
              <a:rPr lang="fr-FR" dirty="0"/>
              <a:t> et non en terme d'amplitude. Les heures d'astreinte ou de garde effectuées au domicile du salarié ne sont pas assimilables à des heures de travail effectif. Elles n'entrent donc pas dans le calcul de la durée maximale quotidienne de travail.</a:t>
            </a:r>
          </a:p>
          <a:p>
            <a:pPr algn="just"/>
            <a:r>
              <a:rPr lang="fr-FR" dirty="0"/>
              <a:t>Il peut être </a:t>
            </a:r>
            <a:r>
              <a:rPr lang="fr-FR" u="sng" dirty="0"/>
              <a:t>dérogé</a:t>
            </a:r>
            <a:r>
              <a:rPr lang="fr-FR" dirty="0"/>
              <a:t> à la durée maximale quotidienne de 10 heures par les voies suivantes :</a:t>
            </a:r>
          </a:p>
          <a:p>
            <a:pPr lvl="1" algn="just">
              <a:buFont typeface="Wingdings" pitchFamily="2" charset="2"/>
              <a:buChar char="§"/>
            </a:pPr>
            <a:r>
              <a:rPr lang="fr-FR" dirty="0"/>
              <a:t>par convention ou accord d'entreprise ou d'établissement ou, à défaut une convention ou un accord de branche, en cas d'activité accrue ou pour des motifs liés à l'organisation de l'entreprise. La dérogation ne doit cependant pas avoir pour effet de porter la durée quotidienne de travail effectif à plus de 12 heures ;</a:t>
            </a:r>
          </a:p>
          <a:p>
            <a:pPr lvl="1" algn="just">
              <a:buFont typeface="Wingdings" pitchFamily="2" charset="2"/>
              <a:buChar char="§"/>
            </a:pPr>
            <a:r>
              <a:rPr lang="fr-FR" dirty="0"/>
              <a:t>par autorisation de l'inspecteur du travail. Le dépassement peut être autorisé en cas de surcroît d'activité imposé notamment pour l'un des trois motifs suivants : travaux devant être exécutés dans un délai déterminé en raison de leur nature, des charges imposées à l'entreprise ou des engagements contractés par celle-ci, travaux saisonniers ou travaux impliquant une activité accrue certains jours de la semaine, du mois ou de l'année.</a:t>
            </a:r>
          </a:p>
          <a:p>
            <a:pPr lvl="1" algn="just">
              <a:buFont typeface="Wingdings" pitchFamily="2" charset="2"/>
              <a:buChar char="§"/>
            </a:pPr>
            <a:r>
              <a:rPr lang="fr-FR" dirty="0"/>
              <a:t>En cas d'urgence, l'employeur peut dépasser, sous sa propre responsabilité, la durée quotidienne maximale dans les </a:t>
            </a:r>
            <a:r>
              <a:rPr lang="fr-FR" dirty="0" smtClean="0"/>
              <a:t>cas </a:t>
            </a:r>
            <a:r>
              <a:rPr lang="fr-FR" dirty="0"/>
              <a:t>énumérés </a:t>
            </a:r>
            <a:r>
              <a:rPr lang="fr-FR" dirty="0" smtClean="0"/>
              <a:t>ci-dessus, en présentant immédiatement à l’inspecteur du travail un demande de régularisation, accompagnée de tous les justificatifs utiles.</a:t>
            </a:r>
            <a:endParaRPr lang="fr-FR"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L’amplitude maximale</a:t>
            </a:r>
          </a:p>
        </p:txBody>
      </p:sp>
      <p:sp>
        <p:nvSpPr>
          <p:cNvPr id="3" name="Espace réservé du contenu 2"/>
          <p:cNvSpPr>
            <a:spLocks noGrp="1"/>
          </p:cNvSpPr>
          <p:nvPr>
            <p:ph idx="1"/>
          </p:nvPr>
        </p:nvSpPr>
        <p:spPr/>
        <p:txBody>
          <a:bodyPr>
            <a:normAutofit fontScale="92500"/>
          </a:bodyPr>
          <a:lstStyle/>
          <a:p>
            <a:pPr algn="just"/>
            <a:endParaRPr lang="fr-FR" dirty="0"/>
          </a:p>
          <a:p>
            <a:pPr algn="just"/>
            <a:r>
              <a:rPr lang="fr-FR" dirty="0"/>
              <a:t>L'amplitude de la journée de travail correspond à la période s'écoulant entre le moment où le salarié prend son poste, et le moment où il le quitte. </a:t>
            </a:r>
          </a:p>
          <a:p>
            <a:pPr algn="just"/>
            <a:r>
              <a:rPr lang="fr-FR" dirty="0"/>
              <a:t>Elle est déterminée par l'addition des temps de travail effectif et des temps de pause.</a:t>
            </a:r>
          </a:p>
          <a:p>
            <a:pPr algn="just"/>
            <a:r>
              <a:rPr lang="fr-FR" dirty="0"/>
              <a:t>Compte tenu de la durée minimale de repos quotidien de 11 heures, </a:t>
            </a:r>
            <a:r>
              <a:rPr lang="fr-FR" b="1" dirty="0"/>
              <a:t>l'amplitude journalière de travail </a:t>
            </a:r>
            <a:r>
              <a:rPr lang="fr-FR" b="1" u="sng" dirty="0"/>
              <a:t>ne peut dépasser 13 heures</a:t>
            </a:r>
            <a:r>
              <a:rPr lang="fr-FR" dirty="0"/>
              <a:t>, sauf cas de dérogation à la durée quotidienne de repos.</a:t>
            </a:r>
          </a:p>
          <a:p>
            <a:pPr algn="just">
              <a:buNone/>
            </a:pPr>
            <a:r>
              <a:rPr lang="fr-FR" dirty="0"/>
              <a:t/>
            </a:r>
            <a:br>
              <a:rPr lang="fr-FR" dirty="0"/>
            </a:br>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359243" y="675503"/>
            <a:ext cx="9144000" cy="1291323"/>
          </a:xfrm>
        </p:spPr>
        <p:txBody>
          <a:bodyPr>
            <a:normAutofit/>
          </a:bodyPr>
          <a:lstStyle/>
          <a:p>
            <a:r>
              <a:rPr lang="fr-FR" dirty="0"/>
              <a:t>PLAN</a:t>
            </a:r>
          </a:p>
        </p:txBody>
      </p:sp>
      <p:sp>
        <p:nvSpPr>
          <p:cNvPr id="4" name="Sous-titre 3"/>
          <p:cNvSpPr>
            <a:spLocks noGrp="1"/>
          </p:cNvSpPr>
          <p:nvPr>
            <p:ph type="subTitle" idx="1"/>
          </p:nvPr>
        </p:nvSpPr>
        <p:spPr>
          <a:xfrm>
            <a:off x="1524000" y="2100649"/>
            <a:ext cx="9144000" cy="4028302"/>
          </a:xfrm>
        </p:spPr>
        <p:txBody>
          <a:bodyPr/>
          <a:lstStyle/>
          <a:p>
            <a:endParaRPr lang="fr-FR" dirty="0"/>
          </a:p>
          <a:p>
            <a:pPr algn="just"/>
            <a:r>
              <a:rPr lang="fr-FR" dirty="0"/>
              <a:t>1) Le champ d’application</a:t>
            </a:r>
          </a:p>
          <a:p>
            <a:pPr algn="just"/>
            <a:r>
              <a:rPr lang="fr-FR" dirty="0"/>
              <a:t>2) Le temps de travail effectif</a:t>
            </a:r>
          </a:p>
          <a:p>
            <a:pPr algn="just"/>
            <a:r>
              <a:rPr lang="fr-FR" dirty="0"/>
              <a:t>3) Les seuils quantitatifs et les heures supplémentaires</a:t>
            </a:r>
          </a:p>
          <a:p>
            <a:pPr algn="just"/>
            <a:r>
              <a:rPr lang="fr-FR" dirty="0"/>
              <a:t>4) </a:t>
            </a:r>
            <a:r>
              <a:rPr lang="fr-FR" dirty="0" smtClean="0"/>
              <a:t>Le travail à temps partiel</a:t>
            </a:r>
            <a:endParaRPr lang="fr-FR" dirty="0"/>
          </a:p>
          <a:p>
            <a:pPr algn="just"/>
            <a:r>
              <a:rPr lang="fr-FR" dirty="0"/>
              <a:t>5) Les forfaits</a:t>
            </a:r>
          </a:p>
          <a:p>
            <a:pPr algn="just"/>
            <a:r>
              <a:rPr lang="fr-FR" dirty="0"/>
              <a:t>6) Le contrôle et la preuve du temps de travail</a:t>
            </a:r>
          </a:p>
          <a:p>
            <a:pPr algn="just"/>
            <a:r>
              <a:rPr lang="fr-FR" dirty="0"/>
              <a:t>7) Actualité</a:t>
            </a: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La durée maximal hebdomadaire</a:t>
            </a:r>
          </a:p>
        </p:txBody>
      </p:sp>
      <p:sp>
        <p:nvSpPr>
          <p:cNvPr id="3" name="Espace réservé du contenu 2"/>
          <p:cNvSpPr>
            <a:spLocks noGrp="1"/>
          </p:cNvSpPr>
          <p:nvPr>
            <p:ph idx="1"/>
          </p:nvPr>
        </p:nvSpPr>
        <p:spPr/>
        <p:txBody>
          <a:bodyPr>
            <a:normAutofit fontScale="62500" lnSpcReduction="20000"/>
          </a:bodyPr>
          <a:lstStyle/>
          <a:p>
            <a:pPr algn="just"/>
            <a:r>
              <a:rPr lang="fr-FR" dirty="0"/>
              <a:t>La durée du travail maximale hebdomadaire est soumise aux limites suivantes :</a:t>
            </a:r>
          </a:p>
          <a:p>
            <a:pPr lvl="1" algn="just">
              <a:buFont typeface="Wingdings" pitchFamily="2" charset="2"/>
              <a:buChar char="§"/>
            </a:pPr>
            <a:r>
              <a:rPr lang="fr-FR" b="1" dirty="0"/>
              <a:t>elle ne peut excéder 48 heures sur une même semaine de travail</a:t>
            </a:r>
            <a:r>
              <a:rPr lang="fr-FR" dirty="0"/>
              <a:t>, sauf autorisation par l'inspection du travail pour circonstances exceptionnelles. Dans ce cas, la durée peut être portée à 60 heures au maximum ;</a:t>
            </a:r>
          </a:p>
          <a:p>
            <a:pPr lvl="1" algn="just">
              <a:buFont typeface="Wingdings" pitchFamily="2" charset="2"/>
              <a:buChar char="§"/>
            </a:pPr>
            <a:r>
              <a:rPr lang="fr-FR" b="1" dirty="0"/>
              <a:t>elle ne peut excéder 44 heures sur une période quelconque de 12 semaines consécutives</a:t>
            </a:r>
            <a:r>
              <a:rPr lang="fr-FR" dirty="0"/>
              <a:t>, sauf accord collectif ou, à défaut, sur autorisation de l'inspection du travail. Dans ces deux cas, la moyenne sur 12 semaines est portée à 46 heures maximum. A titre exceptionnel, un dépassement de cette durée de 46 heures en moyenne peut être autorisé.</a:t>
            </a:r>
          </a:p>
          <a:p>
            <a:pPr algn="just"/>
            <a:r>
              <a:rPr lang="fr-FR" dirty="0"/>
              <a:t>La limite maximale de 48 heures sur une semaine peut être remise en cause en cas de circonstances exceptionnelles et pour la durée de celles-ci, sans toutefois pouvoir excéder 60 heures par semaine.</a:t>
            </a:r>
          </a:p>
          <a:p>
            <a:pPr algn="just"/>
            <a:r>
              <a:rPr lang="fr-FR" dirty="0"/>
              <a:t>La durée maximale de travail s'applique également aux salariés cumulant plusieurs emplois, </a:t>
            </a:r>
            <a:r>
              <a:rPr lang="fr-FR" u="sng" dirty="0"/>
              <a:t>un employeur ne pouvant conserver à son service un salarié méconnaissant ces dispositions.</a:t>
            </a:r>
          </a:p>
          <a:p>
            <a:pPr algn="just"/>
            <a:r>
              <a:rPr lang="fr-FR" dirty="0"/>
              <a:t>En cas de cumul par le salarié de plusieurs emplois entraînant un dépassement de la durée maximale de travail telle qu'elle ressort des dispositions légales de sa profession, l'employeur auquel le salarié demande une réduction de son temps de travail n'est pas tenu d'accepter cette modification du contrat de travail. Il doit toutefois le mettre en demeure de choisir l'emploi qu'il souhaite conserver (</a:t>
            </a:r>
            <a:r>
              <a:rPr lang="fr-FR" b="1" dirty="0" err="1"/>
              <a:t>Cass</a:t>
            </a:r>
            <a:r>
              <a:rPr lang="fr-FR" b="1" dirty="0"/>
              <a:t>. Soc. 10 mars 2009, n°07-43985</a:t>
            </a:r>
            <a:r>
              <a:rPr lang="fr-FR" dirty="0"/>
              <a:t>).</a:t>
            </a:r>
          </a:p>
          <a:p>
            <a:pPr algn="just"/>
            <a:r>
              <a:rPr lang="fr-FR" dirty="0"/>
              <a:t>Le salarié qui, du fait d'un cumul d'emplois, dépasse la durée maximale de travail autorisée et ne fournit pas à son employeur les éléments que celui-ci lui demande afin de pouvoir vérifier sa durée effective de travail peut être licencié pour faute grave (</a:t>
            </a:r>
            <a:r>
              <a:rPr lang="fr-FR" b="1" dirty="0" err="1"/>
              <a:t>Cass</a:t>
            </a:r>
            <a:r>
              <a:rPr lang="fr-FR" b="1" dirty="0"/>
              <a:t>. Soc. 19 mai 2010, n°09-40923</a:t>
            </a:r>
            <a:r>
              <a:rPr lang="fr-FR" dirty="0"/>
              <a: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Les temps de repos</a:t>
            </a:r>
          </a:p>
        </p:txBody>
      </p:sp>
      <p:sp>
        <p:nvSpPr>
          <p:cNvPr id="3" name="Espace réservé du contenu 2"/>
          <p:cNvSpPr>
            <a:spLocks noGrp="1"/>
          </p:cNvSpPr>
          <p:nvPr>
            <p:ph idx="1"/>
          </p:nvPr>
        </p:nvSpPr>
        <p:spPr/>
        <p:txBody>
          <a:bodyPr>
            <a:normAutofit fontScale="92500" lnSpcReduction="10000"/>
          </a:bodyPr>
          <a:lstStyle/>
          <a:p>
            <a:pPr algn="just"/>
            <a:r>
              <a:rPr lang="fr-FR" dirty="0"/>
              <a:t>Tout salarié bénéficie d'un </a:t>
            </a:r>
            <a:r>
              <a:rPr lang="fr-FR" b="1" u="sng" dirty="0"/>
              <a:t>repos quotidien</a:t>
            </a:r>
            <a:r>
              <a:rPr lang="fr-FR" b="1" dirty="0"/>
              <a:t> d'une durée minimale de 11 heures consécutives</a:t>
            </a:r>
            <a:r>
              <a:rPr lang="fr-FR" dirty="0"/>
              <a:t>, par disposition d'ordre public.</a:t>
            </a:r>
          </a:p>
          <a:p>
            <a:pPr algn="just"/>
            <a:r>
              <a:rPr lang="fr-FR" dirty="0"/>
              <a:t>Il est possible de déroger à la durée minimale du repos quotidien de 11 heures par convention ou accord d'entreprise ou d'établissement ou, à défaut, par convention ou accord de branche dans un cadre défini par décret. </a:t>
            </a:r>
            <a:r>
              <a:rPr lang="fr-FR" b="1" dirty="0"/>
              <a:t>Sont visées notamment les activités caractérisées par la nécessité d'assurer une continuité du service ou caractérisées par des périodes d'intervention fractionnées</a:t>
            </a:r>
            <a:r>
              <a:rPr lang="fr-FR" dirty="0"/>
              <a:t>. </a:t>
            </a:r>
          </a:p>
          <a:p>
            <a:pPr algn="just"/>
            <a:r>
              <a:rPr lang="fr-FR" dirty="0"/>
              <a:t>Par ailleurs, l'employeur </a:t>
            </a:r>
            <a:r>
              <a:rPr lang="fr-FR" b="1" dirty="0"/>
              <a:t>ne peut faire travailler un même salarié plus de 6 jours par semaine, ce </a:t>
            </a:r>
            <a:r>
              <a:rPr lang="fr-FR" b="1" u="sng" dirty="0"/>
              <a:t>repos hebdomadaire</a:t>
            </a:r>
            <a:r>
              <a:rPr lang="fr-FR" b="1" dirty="0"/>
              <a:t> devant avoir une durée minimale de 24 heures consécutives auxquelles s'ajoutent les 11 heures de repos quotidien, soit une durée totale </a:t>
            </a:r>
            <a:r>
              <a:rPr lang="fr-FR" b="1" u="sng" dirty="0"/>
              <a:t>minimale de 35 heures</a:t>
            </a:r>
            <a:r>
              <a:rPr lang="fr-FR" u="sng" dirty="0"/>
              <a: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Les heures supplémentaires</a:t>
            </a:r>
          </a:p>
        </p:txBody>
      </p:sp>
      <p:sp>
        <p:nvSpPr>
          <p:cNvPr id="3" name="Espace réservé du contenu 2"/>
          <p:cNvSpPr>
            <a:spLocks noGrp="1"/>
          </p:cNvSpPr>
          <p:nvPr>
            <p:ph idx="1"/>
          </p:nvPr>
        </p:nvSpPr>
        <p:spPr/>
        <p:txBody>
          <a:bodyPr>
            <a:normAutofit fontScale="70000" lnSpcReduction="20000"/>
          </a:bodyPr>
          <a:lstStyle/>
          <a:p>
            <a:pPr algn="just"/>
            <a:r>
              <a:rPr lang="fr-FR" b="1" dirty="0"/>
              <a:t>Constituent des heures, les heures effectuées par le salarié au-delà de la durée légale hebdomadaire du travail ou de la durée équivalente, la durée du travail s’entendant des heures de travail </a:t>
            </a:r>
            <a:r>
              <a:rPr lang="fr-FR" b="1" dirty="0" smtClean="0"/>
              <a:t>effectif.</a:t>
            </a:r>
            <a:endParaRPr lang="fr-FR" b="1" dirty="0"/>
          </a:p>
          <a:p>
            <a:pPr algn="just"/>
            <a:endParaRPr lang="fr-FR" dirty="0"/>
          </a:p>
          <a:p>
            <a:pPr algn="just">
              <a:buNone/>
            </a:pPr>
            <a:r>
              <a:rPr lang="fr-FR" b="1" dirty="0" smtClean="0"/>
              <a:t>	</a:t>
            </a:r>
            <a:r>
              <a:rPr lang="fr-FR" b="1" u="sng" dirty="0" err="1" smtClean="0"/>
              <a:t>Prérequis</a:t>
            </a:r>
            <a:r>
              <a:rPr lang="fr-FR" b="1" u="sng" dirty="0" smtClean="0"/>
              <a:t> </a:t>
            </a:r>
            <a:r>
              <a:rPr lang="fr-FR" b="1" u="sng" dirty="0"/>
              <a:t>: </a:t>
            </a:r>
            <a:r>
              <a:rPr lang="fr-FR" b="1" dirty="0"/>
              <a:t>demande ou accord de l’employeur</a:t>
            </a:r>
          </a:p>
          <a:p>
            <a:pPr algn="just"/>
            <a:r>
              <a:rPr lang="fr-FR" dirty="0"/>
              <a:t>Si les heures ne peuvent être effectuées qu’à la demande de l’entreprise, les tribunaux admettent de longue date que cette demande puisse être implicite (</a:t>
            </a:r>
            <a:r>
              <a:rPr lang="fr-FR" b="1" dirty="0" err="1"/>
              <a:t>Cass</a:t>
            </a:r>
            <a:r>
              <a:rPr lang="fr-FR" b="1" dirty="0"/>
              <a:t>. Soc. 20 mars 1980, n°78-40979</a:t>
            </a:r>
            <a:r>
              <a:rPr lang="fr-FR" dirty="0"/>
              <a:t>).</a:t>
            </a:r>
          </a:p>
          <a:p>
            <a:pPr algn="just"/>
            <a:r>
              <a:rPr lang="fr-FR" dirty="0"/>
              <a:t>L’absence d’autorisation </a:t>
            </a:r>
            <a:r>
              <a:rPr lang="fr-FR" dirty="0" smtClean="0"/>
              <a:t>préalable </a:t>
            </a:r>
            <a:r>
              <a:rPr lang="fr-FR" dirty="0"/>
              <a:t>n’exclut pas en soit un accord tacite de l’employeur (</a:t>
            </a:r>
            <a:r>
              <a:rPr lang="fr-FR" b="1" dirty="0" err="1"/>
              <a:t>Cass</a:t>
            </a:r>
            <a:r>
              <a:rPr lang="fr-FR" b="1" dirty="0"/>
              <a:t>. Soc. 8 juin 2016, n°15-16423</a:t>
            </a:r>
            <a:r>
              <a:rPr lang="fr-FR" dirty="0"/>
              <a:t>). </a:t>
            </a:r>
            <a:endParaRPr lang="fr-FR" dirty="0" smtClean="0"/>
          </a:p>
          <a:p>
            <a:pPr algn="just"/>
            <a:r>
              <a:rPr lang="fr-FR" dirty="0" smtClean="0"/>
              <a:t>Par </a:t>
            </a:r>
            <a:r>
              <a:rPr lang="fr-FR" dirty="0"/>
              <a:t>conséquent, l’employeur qui a eu connaissance, par les fiches de pointage, de nombreuses heures supplémentaires effectuées par le salarié, à l’exécution desquelles il ne s’est pas opposé, a consenti à leur réalisation et doit les payer (</a:t>
            </a:r>
            <a:r>
              <a:rPr lang="fr-FR" b="1" dirty="0" err="1"/>
              <a:t>Cass</a:t>
            </a:r>
            <a:r>
              <a:rPr lang="fr-FR" b="1" dirty="0"/>
              <a:t>. Soc. 2 juin 2010, n°08-40628</a:t>
            </a:r>
            <a:r>
              <a:rPr lang="fr-FR" dirty="0"/>
              <a:t>).</a:t>
            </a:r>
          </a:p>
          <a:p>
            <a:pPr algn="just"/>
            <a:r>
              <a:rPr lang="fr-FR" dirty="0"/>
              <a:t>Il en est </a:t>
            </a:r>
            <a:r>
              <a:rPr lang="fr-FR" dirty="0" smtClean="0"/>
              <a:t>ainsi des </a:t>
            </a:r>
            <a:r>
              <a:rPr lang="fr-FR" dirty="0"/>
              <a:t>heures qui n’ont pas été effectuées contre sa volonté (</a:t>
            </a:r>
            <a:r>
              <a:rPr lang="fr-FR" b="1" dirty="0" err="1"/>
              <a:t>Cass</a:t>
            </a:r>
            <a:r>
              <a:rPr lang="fr-FR" b="1" dirty="0"/>
              <a:t>. Soc. 2010, n°08-70433</a:t>
            </a:r>
            <a:r>
              <a:rPr lang="fr-FR" dirty="0"/>
              <a: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2DA2EDB7-10DE-3D4E-A8EF-9273729E16D5}"/>
              </a:ext>
            </a:extLst>
          </p:cNvPr>
          <p:cNvSpPr>
            <a:spLocks noGrp="1"/>
          </p:cNvSpPr>
          <p:nvPr>
            <p:ph type="title"/>
          </p:nvPr>
        </p:nvSpPr>
        <p:spPr/>
        <p:txBody>
          <a:bodyPr/>
          <a:lstStyle/>
          <a:p>
            <a:pPr algn="ctr"/>
            <a:r>
              <a:rPr lang="fr-FR" dirty="0"/>
              <a:t>Décompte des heures supplémentaires</a:t>
            </a:r>
          </a:p>
        </p:txBody>
      </p:sp>
      <p:sp>
        <p:nvSpPr>
          <p:cNvPr id="3" name="Espace réservé du contenu 2">
            <a:extLst>
              <a:ext uri="{FF2B5EF4-FFF2-40B4-BE49-F238E27FC236}">
                <a16:creationId xmlns="" xmlns:a16="http://schemas.microsoft.com/office/drawing/2014/main" id="{58359911-67D1-974D-80EA-93E367F58867}"/>
              </a:ext>
            </a:extLst>
          </p:cNvPr>
          <p:cNvSpPr>
            <a:spLocks noGrp="1"/>
          </p:cNvSpPr>
          <p:nvPr>
            <p:ph idx="1"/>
          </p:nvPr>
        </p:nvSpPr>
        <p:spPr/>
        <p:txBody>
          <a:bodyPr>
            <a:normAutofit fontScale="92500" lnSpcReduction="10000"/>
          </a:bodyPr>
          <a:lstStyle/>
          <a:p>
            <a:pPr algn="just"/>
            <a:r>
              <a:rPr lang="fr-FR" dirty="0"/>
              <a:t>Le cadre de droit commun d’appréciation des heures supplémentaires est la semaine civile, qui début le lundi à 0 heures et se termine le dimanche à 24 heures.</a:t>
            </a:r>
          </a:p>
          <a:p>
            <a:pPr algn="just"/>
            <a:r>
              <a:rPr lang="fr-FR" dirty="0"/>
              <a:t>Une convention ou un accord collectif d’entreprise ou d’établissement ou, à défaut, une convention ou un accord de branche peuvent fixer une autre période de sept jours consécutifs constituant la semaine pour l’application des disposition sur le temps de travail.</a:t>
            </a:r>
          </a:p>
          <a:p>
            <a:pPr algn="just"/>
            <a:r>
              <a:rPr lang="fr-FR" dirty="0"/>
              <a:t>Aménagement sur une période supérieur à la semaine : un cadre </a:t>
            </a:r>
            <a:r>
              <a:rPr lang="fr-FR" dirty="0" err="1"/>
              <a:t>plurihebdomadaire</a:t>
            </a:r>
            <a:r>
              <a:rPr lang="fr-FR" dirty="0"/>
              <a:t> d’aménagement du temps de travail peut être mis en place par accord collectif ou part décision unilatérale de </a:t>
            </a:r>
            <a:r>
              <a:rPr lang="fr-FR" dirty="0" smtClean="0"/>
              <a:t>l’employeur.</a:t>
            </a:r>
          </a:p>
          <a:p>
            <a:pPr algn="just">
              <a:buNone/>
            </a:pPr>
            <a:r>
              <a:rPr lang="fr-FR" dirty="0" smtClean="0"/>
              <a:t>   Ainsi </a:t>
            </a:r>
            <a:r>
              <a:rPr lang="fr-FR" dirty="0"/>
              <a:t>la période de référence peut être annuelle ou pluriannuelle.</a:t>
            </a:r>
          </a:p>
        </p:txBody>
      </p:sp>
    </p:spTree>
    <p:extLst>
      <p:ext uri="{BB962C8B-B14F-4D97-AF65-F5344CB8AC3E}">
        <p14:creationId xmlns="" xmlns:p14="http://schemas.microsoft.com/office/powerpoint/2010/main" val="35294989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C064A6BB-349A-ED4E-95D4-0376FC6CB9C4}"/>
              </a:ext>
            </a:extLst>
          </p:cNvPr>
          <p:cNvSpPr>
            <a:spLocks noGrp="1"/>
          </p:cNvSpPr>
          <p:nvPr>
            <p:ph type="title"/>
          </p:nvPr>
        </p:nvSpPr>
        <p:spPr/>
        <p:txBody>
          <a:bodyPr/>
          <a:lstStyle/>
          <a:p>
            <a:pPr algn="ctr"/>
            <a:r>
              <a:rPr lang="fr-FR" dirty="0"/>
              <a:t>Régime des heures supplémentaires</a:t>
            </a:r>
          </a:p>
        </p:txBody>
      </p:sp>
      <p:sp>
        <p:nvSpPr>
          <p:cNvPr id="3" name="Espace réservé du contenu 2">
            <a:extLst>
              <a:ext uri="{FF2B5EF4-FFF2-40B4-BE49-F238E27FC236}">
                <a16:creationId xmlns="" xmlns:a16="http://schemas.microsoft.com/office/drawing/2014/main" id="{1AE21CB0-B61A-7944-8D7D-9A74518FFF3B}"/>
              </a:ext>
            </a:extLst>
          </p:cNvPr>
          <p:cNvSpPr>
            <a:spLocks noGrp="1"/>
          </p:cNvSpPr>
          <p:nvPr>
            <p:ph idx="1"/>
          </p:nvPr>
        </p:nvSpPr>
        <p:spPr/>
        <p:txBody>
          <a:bodyPr>
            <a:normAutofit fontScale="77500" lnSpcReduction="20000"/>
          </a:bodyPr>
          <a:lstStyle/>
          <a:p>
            <a:pPr algn="just"/>
            <a:r>
              <a:rPr lang="fr-FR" dirty="0"/>
              <a:t>Le salarié ne peut refuser d’accomplir les heures supplémentaires que l’employeur décide de faire effectuer dans la limite du contingent réglementaire ou conventionnel dont il dispose. Tout refus peut alors caractériser une faute justifiant une sanction (</a:t>
            </a:r>
            <a:r>
              <a:rPr lang="fr-FR" b="1" dirty="0" err="1"/>
              <a:t>Cass</a:t>
            </a:r>
            <a:r>
              <a:rPr lang="fr-FR" b="1" dirty="0"/>
              <a:t>. Soc. 4 décembre 1990, n°87-43465</a:t>
            </a:r>
            <a:r>
              <a:rPr lang="fr-FR" dirty="0"/>
              <a:t>).</a:t>
            </a:r>
          </a:p>
          <a:p>
            <a:pPr algn="just"/>
            <a:r>
              <a:rPr lang="fr-FR" dirty="0"/>
              <a:t>Toutefois, le caractère obligatoire des heures supplémentaire connaît des limites :</a:t>
            </a:r>
          </a:p>
          <a:p>
            <a:pPr lvl="1" algn="just">
              <a:buFont typeface="Wingdings" pitchFamily="2" charset="2"/>
              <a:buChar char="§"/>
            </a:pPr>
            <a:r>
              <a:rPr lang="fr-FR" dirty="0"/>
              <a:t>Les heures supplémentaires doivent répondre à des « </a:t>
            </a:r>
            <a:r>
              <a:rPr lang="fr-FR" i="1" dirty="0"/>
              <a:t>nécessités de l’entreprise</a:t>
            </a:r>
            <a:r>
              <a:rPr lang="fr-FR" dirty="0"/>
              <a:t> » </a:t>
            </a:r>
            <a:r>
              <a:rPr lang="fr-FR" dirty="0" smtClean="0"/>
              <a:t>(</a:t>
            </a:r>
            <a:r>
              <a:rPr lang="fr-FR" b="1" dirty="0" err="1" smtClean="0"/>
              <a:t>Cass</a:t>
            </a:r>
            <a:r>
              <a:rPr lang="fr-FR" b="1" dirty="0"/>
              <a:t>. Soc. 9 mars 1999, n°96-43718</a:t>
            </a:r>
            <a:r>
              <a:rPr lang="fr-FR" dirty="0"/>
              <a:t>) ;</a:t>
            </a:r>
          </a:p>
          <a:p>
            <a:pPr lvl="1" algn="just">
              <a:buFont typeface="Wingdings" pitchFamily="2" charset="2"/>
              <a:buChar char="§"/>
            </a:pPr>
            <a:r>
              <a:rPr lang="fr-FR" dirty="0"/>
              <a:t>Le licenciement n’est pas fondé le refus du salarié est justifié par un délai de prévenance trop court, ou en raison de l’inexécution de l’employeur de ses obligations : paiement des heures ou attribution du repos compensateur.</a:t>
            </a:r>
          </a:p>
          <a:p>
            <a:pPr algn="just"/>
            <a:r>
              <a:rPr lang="fr-FR" dirty="0"/>
              <a:t>D’un autre côté, le fait d’effectuer des heures supplémentaires n’est pas un droit. L’employeur peut y mettre fin sans l’accord du salarié même si sa rémunération s’en trouve diminuée. Le salarié ne conserve ainsi le bénéfice des heures supplémentaires que s’il existe une convention de forfait ou si l’employeur s’est engagé contractuellement sur un nombre d’heures supérieur à la durée légale du travail (</a:t>
            </a:r>
            <a:r>
              <a:rPr lang="fr-FR" b="1" dirty="0" err="1"/>
              <a:t>Cass</a:t>
            </a:r>
            <a:r>
              <a:rPr lang="fr-FR" b="1" dirty="0"/>
              <a:t>. Soc. 10 mars 1998, n°95-44842</a:t>
            </a:r>
            <a:r>
              <a:rPr lang="fr-FR" dirty="0"/>
              <a:t>).</a:t>
            </a:r>
          </a:p>
          <a:p>
            <a:endParaRPr lang="fr-FR" dirty="0"/>
          </a:p>
        </p:txBody>
      </p:sp>
    </p:spTree>
    <p:extLst>
      <p:ext uri="{BB962C8B-B14F-4D97-AF65-F5344CB8AC3E}">
        <p14:creationId xmlns="" xmlns:p14="http://schemas.microsoft.com/office/powerpoint/2010/main" val="27749983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F4DCD15E-949D-FE41-881E-1B723722A322}"/>
              </a:ext>
            </a:extLst>
          </p:cNvPr>
          <p:cNvSpPr>
            <a:spLocks noGrp="1"/>
          </p:cNvSpPr>
          <p:nvPr>
            <p:ph type="title"/>
          </p:nvPr>
        </p:nvSpPr>
        <p:spPr/>
        <p:txBody>
          <a:bodyPr/>
          <a:lstStyle/>
          <a:p>
            <a:pPr algn="ctr"/>
            <a:r>
              <a:rPr lang="fr-FR" dirty="0"/>
              <a:t>Contingent annuel</a:t>
            </a:r>
          </a:p>
        </p:txBody>
      </p:sp>
      <p:sp>
        <p:nvSpPr>
          <p:cNvPr id="3" name="Espace réservé du contenu 2">
            <a:extLst>
              <a:ext uri="{FF2B5EF4-FFF2-40B4-BE49-F238E27FC236}">
                <a16:creationId xmlns="" xmlns:a16="http://schemas.microsoft.com/office/drawing/2014/main" id="{48FD77BA-E837-C64C-A6AD-48A8665DAF56}"/>
              </a:ext>
            </a:extLst>
          </p:cNvPr>
          <p:cNvSpPr>
            <a:spLocks noGrp="1"/>
          </p:cNvSpPr>
          <p:nvPr>
            <p:ph idx="1"/>
          </p:nvPr>
        </p:nvSpPr>
        <p:spPr/>
        <p:txBody>
          <a:bodyPr>
            <a:normAutofit fontScale="32500" lnSpcReduction="20000"/>
          </a:bodyPr>
          <a:lstStyle/>
          <a:p>
            <a:pPr algn="just"/>
            <a:r>
              <a:rPr lang="fr-FR" sz="4300" dirty="0"/>
              <a:t>Le contingent vise à </a:t>
            </a:r>
            <a:r>
              <a:rPr lang="fr-FR" sz="4300" u="sng" dirty="0"/>
              <a:t>instituer une limite au nombre des heures supplémentaires</a:t>
            </a:r>
            <a:r>
              <a:rPr lang="fr-FR" sz="4300" dirty="0"/>
              <a:t>, le décompte s'effectuant dès la première heure supplémentaire et par année civile (sous réserve de la fixation par un accord collectif d’une période annuelle différentes). Au-delà de cette limite, une contrepartie obligatoire en repos s'impose. </a:t>
            </a:r>
          </a:p>
          <a:p>
            <a:pPr algn="just"/>
            <a:r>
              <a:rPr lang="fr-FR" sz="4300" dirty="0"/>
              <a:t>Le volume du contingent annuel d'heures est fixé par accord </a:t>
            </a:r>
            <a:r>
              <a:rPr lang="fr-FR" sz="4300" dirty="0" smtClean="0"/>
              <a:t>collectif, </a:t>
            </a:r>
            <a:r>
              <a:rPr lang="fr-FR" sz="4300" dirty="0" smtClean="0"/>
              <a:t>à</a:t>
            </a:r>
            <a:r>
              <a:rPr lang="fr-FR" sz="4300" dirty="0" smtClean="0"/>
              <a:t> </a:t>
            </a:r>
            <a:r>
              <a:rPr lang="fr-FR" sz="4300" dirty="0" smtClean="0"/>
              <a:t>défaut d’accord, </a:t>
            </a:r>
            <a:r>
              <a:rPr lang="fr-FR" sz="4300" dirty="0" smtClean="0"/>
              <a:t>il </a:t>
            </a:r>
            <a:r>
              <a:rPr lang="fr-FR" sz="4300" dirty="0" smtClean="0"/>
              <a:t>est fixé à </a:t>
            </a:r>
            <a:r>
              <a:rPr lang="fr-FR" sz="4300" b="1" dirty="0" smtClean="0"/>
              <a:t>220 heures par salarié</a:t>
            </a:r>
            <a:r>
              <a:rPr lang="fr-FR" sz="4300" b="1" dirty="0" smtClean="0"/>
              <a:t>.</a:t>
            </a:r>
          </a:p>
          <a:p>
            <a:pPr algn="just"/>
            <a:r>
              <a:rPr lang="fr-FR" sz="4300" dirty="0" smtClean="0"/>
              <a:t>Cet accord fixe alors l’ensemble des conditions à l’accomplissement d’heures supplémentaires au-delà du contingent, ainsi que la durée, les caractéristiques et conditions de prise de la contrepartie obligatoire en repos, consultation des représentants du personne.</a:t>
            </a:r>
            <a:endParaRPr lang="fr-FR" sz="4300" dirty="0"/>
          </a:p>
          <a:p>
            <a:pPr algn="just"/>
            <a:r>
              <a:rPr lang="fr-FR" sz="4300" dirty="0"/>
              <a:t>Les salariés concernés : les ouvriers, employés, agents de maîtrise et cadres soumis à l’horaire collectif de travail, ou encore ceux soumis à une convention de forfait en </a:t>
            </a:r>
            <a:r>
              <a:rPr lang="fr-FR" sz="4300" dirty="0" smtClean="0"/>
              <a:t>heures (hebdomadaire ou mensuel) </a:t>
            </a:r>
            <a:r>
              <a:rPr lang="fr-FR" sz="4300" dirty="0"/>
              <a:t>prévue à l’article L. 3121-56 du Code du travail</a:t>
            </a:r>
            <a:r>
              <a:rPr lang="fr-FR" sz="4300" dirty="0" smtClean="0"/>
              <a:t>. </a:t>
            </a:r>
          </a:p>
          <a:p>
            <a:pPr algn="just"/>
            <a:r>
              <a:rPr lang="fr-FR" sz="4300" dirty="0" smtClean="0"/>
              <a:t>Ne sont concernés par les dispositions relatives au contingent d’heures supplémentaires, ni les salariés ayant conclu une convention de forfait en heures sur l’année, ceux ayant conclu une convention de forfait annuel en jours, ni les cadres </a:t>
            </a:r>
            <a:r>
              <a:rPr lang="fr-FR" sz="4300" dirty="0" smtClean="0"/>
              <a:t>dirigeants</a:t>
            </a:r>
            <a:endParaRPr lang="fr-FR" sz="4300" dirty="0"/>
          </a:p>
          <a:p>
            <a:pPr algn="just"/>
            <a:r>
              <a:rPr lang="fr-FR" sz="4300" dirty="0"/>
              <a:t>Le contingent annuel d'heures supplémentaires doit être décompté individuellement par salarié ; il ne peut, en aucune manière, être globalisé au niveau de l'entreprise ou de l'établissement ni donner lieu à transfert d'un salarié à un autre.</a:t>
            </a:r>
          </a:p>
          <a:p>
            <a:pPr algn="just"/>
            <a:r>
              <a:rPr lang="fr-FR" sz="4300" dirty="0"/>
              <a:t>Toutes les heures supplémentaires effectuées au-delà de la durée légale du travail s’imputent sur le contingent d’heures supplémentaires, sauf lorsque : </a:t>
            </a:r>
          </a:p>
          <a:p>
            <a:pPr lvl="1" algn="just">
              <a:buFont typeface="Wingdings" pitchFamily="2" charset="2"/>
              <a:buChar char="§"/>
            </a:pPr>
            <a:r>
              <a:rPr lang="fr-FR" sz="3700" dirty="0"/>
              <a:t>Le paiement des heures et des majorations afférentes est intégralement remplacé par un repos compensateur équivalent ;</a:t>
            </a:r>
          </a:p>
          <a:p>
            <a:pPr lvl="1" algn="just">
              <a:buFont typeface="Wingdings" pitchFamily="2" charset="2"/>
              <a:buChar char="§"/>
            </a:pPr>
            <a:r>
              <a:rPr lang="fr-FR" sz="3700" dirty="0"/>
              <a:t>Ces heures ont été effectuées dans le cadre de travaux urgents ;</a:t>
            </a:r>
          </a:p>
          <a:p>
            <a:pPr lvl="1" algn="just">
              <a:buFont typeface="Wingdings" pitchFamily="2" charset="2"/>
              <a:buChar char="§"/>
            </a:pPr>
            <a:r>
              <a:rPr lang="fr-FR" sz="3700" dirty="0"/>
              <a:t>Ces heures sont des heures de formation dépassant la durée légale du travail ayant pour objet le développement des compétences ;</a:t>
            </a:r>
          </a:p>
          <a:p>
            <a:pPr lvl="1" algn="just">
              <a:buFont typeface="Wingdings" pitchFamily="2" charset="2"/>
              <a:buChar char="§"/>
            </a:pPr>
            <a:r>
              <a:rPr lang="fr-FR" sz="3700" dirty="0"/>
              <a:t>Ces heures ont été effectuées au titre de la journée de solidarité.</a:t>
            </a:r>
          </a:p>
          <a:p>
            <a:pPr algn="just"/>
            <a:r>
              <a:rPr lang="fr-FR" sz="4300" dirty="0"/>
              <a:t>Les heures supplémentaires effectuées dans le cadre du contingent ne donnent pas lieu à une contrepartie en repos, à la différence des heures supplémentaires effectuées au-delà du contingent, sauf si un accord collectif le prévoit.</a:t>
            </a:r>
          </a:p>
          <a:p>
            <a:endParaRPr lang="fr-FR" dirty="0"/>
          </a:p>
        </p:txBody>
      </p:sp>
    </p:spTree>
    <p:extLst>
      <p:ext uri="{BB962C8B-B14F-4D97-AF65-F5344CB8AC3E}">
        <p14:creationId xmlns="" xmlns:p14="http://schemas.microsoft.com/office/powerpoint/2010/main" val="16041123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7398B2A0-C89C-9845-9C45-11B1A2C98C69}"/>
              </a:ext>
            </a:extLst>
          </p:cNvPr>
          <p:cNvSpPr>
            <a:spLocks noGrp="1"/>
          </p:cNvSpPr>
          <p:nvPr>
            <p:ph type="title"/>
          </p:nvPr>
        </p:nvSpPr>
        <p:spPr/>
        <p:txBody>
          <a:bodyPr/>
          <a:lstStyle/>
          <a:p>
            <a:pPr algn="ctr"/>
            <a:r>
              <a:rPr lang="fr-FR" dirty="0"/>
              <a:t>Rémunération</a:t>
            </a:r>
          </a:p>
        </p:txBody>
      </p:sp>
      <p:sp>
        <p:nvSpPr>
          <p:cNvPr id="3" name="Espace réservé du contenu 2">
            <a:extLst>
              <a:ext uri="{FF2B5EF4-FFF2-40B4-BE49-F238E27FC236}">
                <a16:creationId xmlns="" xmlns:a16="http://schemas.microsoft.com/office/drawing/2014/main" id="{1D4966B6-1237-4048-A027-84C2FED37756}"/>
              </a:ext>
            </a:extLst>
          </p:cNvPr>
          <p:cNvSpPr>
            <a:spLocks noGrp="1"/>
          </p:cNvSpPr>
          <p:nvPr>
            <p:ph idx="1"/>
          </p:nvPr>
        </p:nvSpPr>
        <p:spPr/>
        <p:txBody>
          <a:bodyPr>
            <a:normAutofit fontScale="62500" lnSpcReduction="20000"/>
          </a:bodyPr>
          <a:lstStyle/>
          <a:p>
            <a:pPr algn="just"/>
            <a:r>
              <a:rPr lang="fr-FR" b="1" dirty="0"/>
              <a:t>Les heures supplémentaires ouvrent droit à une majoration salariale ou, le cas échéant, à un repos compensateur équivalent.</a:t>
            </a:r>
          </a:p>
          <a:p>
            <a:pPr algn="just"/>
            <a:r>
              <a:rPr lang="fr-FR" dirty="0"/>
              <a:t>La majoration n’est donc pas systématique puisqu’elle peut être remplacée en partie ou totalement par un repos compensateur, soit par convention ou accord collectif d’entreprise ou d’établissement ou, à défaut, par convention ou accord de branche, soit par </a:t>
            </a:r>
            <a:r>
              <a:rPr lang="fr-FR" dirty="0" smtClean="0"/>
              <a:t>une décision </a:t>
            </a:r>
            <a:r>
              <a:rPr lang="fr-FR" dirty="0"/>
              <a:t>unilatérale de l’employeur en l’absence de délégué syndicale, à </a:t>
            </a:r>
            <a:r>
              <a:rPr lang="fr-FR" dirty="0" smtClean="0"/>
              <a:t>condition </a:t>
            </a:r>
            <a:r>
              <a:rPr lang="fr-FR" dirty="0"/>
              <a:t>que les représentants du personnel, s’ils existent, ne s’y oppose pas.</a:t>
            </a:r>
          </a:p>
          <a:p>
            <a:pPr algn="just"/>
            <a:r>
              <a:rPr lang="fr-FR" u="sng" dirty="0"/>
              <a:t>En présence d’un accord </a:t>
            </a:r>
            <a:r>
              <a:rPr lang="fr-FR" dirty="0"/>
              <a:t>: le taux de majoration peut être fixé sans pouvoir être inférieur à 10% (avant la loi Travail, l’accord de branche primait concernant le taux de majoration des heures supplémentaires). Il peut prévoir une taux unique </a:t>
            </a:r>
            <a:r>
              <a:rPr lang="fr-FR" dirty="0" smtClean="0"/>
              <a:t>et/ou </a:t>
            </a:r>
            <a:r>
              <a:rPr lang="fr-FR" dirty="0"/>
              <a:t>progressif.</a:t>
            </a:r>
          </a:p>
          <a:p>
            <a:pPr algn="just"/>
            <a:r>
              <a:rPr lang="fr-FR" u="sng" dirty="0"/>
              <a:t>En l’absence </a:t>
            </a:r>
            <a:r>
              <a:rPr lang="fr-FR" u="sng" dirty="0" smtClean="0"/>
              <a:t>d’accord,</a:t>
            </a:r>
            <a:r>
              <a:rPr lang="fr-FR" dirty="0" smtClean="0"/>
              <a:t> application </a:t>
            </a:r>
            <a:r>
              <a:rPr lang="fr-FR" dirty="0"/>
              <a:t>du taux fixé par la loi </a:t>
            </a:r>
            <a:r>
              <a:rPr lang="fr-FR" dirty="0" smtClean="0"/>
              <a:t>:</a:t>
            </a:r>
            <a:endParaRPr lang="fr-FR" dirty="0"/>
          </a:p>
          <a:p>
            <a:pPr lvl="1" algn="just">
              <a:buFont typeface="Wingdings" pitchFamily="2" charset="2"/>
              <a:buChar char="§"/>
            </a:pPr>
            <a:r>
              <a:rPr lang="fr-FR" dirty="0"/>
              <a:t>25% pour les huit premières heures supplémentaires (soit de la 36° à la 43° incluse) ;</a:t>
            </a:r>
          </a:p>
          <a:p>
            <a:pPr lvl="1" algn="just">
              <a:buFont typeface="Wingdings" pitchFamily="2" charset="2"/>
              <a:buChar char="§"/>
            </a:pPr>
            <a:r>
              <a:rPr lang="fr-FR" dirty="0"/>
              <a:t>50% pour les suivantes (44° incluse) ;</a:t>
            </a:r>
          </a:p>
          <a:p>
            <a:pPr algn="just"/>
            <a:r>
              <a:rPr lang="fr-FR" dirty="0"/>
              <a:t>La période et le nombre d’heures de travail sont indiquées sur le bulletin de paie, étant précisé que les heures payées au taux normal et celles qui comportent une majoration </a:t>
            </a:r>
            <a:r>
              <a:rPr lang="fr-FR" u="sng" dirty="0"/>
              <a:t>sont signalées de manière séparée.</a:t>
            </a:r>
          </a:p>
          <a:p>
            <a:pPr algn="just"/>
            <a:r>
              <a:rPr lang="fr-FR" dirty="0" smtClean="0"/>
              <a:t>Lorsque </a:t>
            </a:r>
            <a:r>
              <a:rPr lang="fr-FR" dirty="0"/>
              <a:t>l’employeur mentionne intentionnellement sur le bulletin un nombre d’heures inférieur à celui réellement effectué par le salarié, </a:t>
            </a:r>
            <a:r>
              <a:rPr lang="fr-FR" u="sng" dirty="0"/>
              <a:t>il commet le délit de travail dissimulé.</a:t>
            </a:r>
          </a:p>
        </p:txBody>
      </p:sp>
    </p:spTree>
    <p:extLst>
      <p:ext uri="{BB962C8B-B14F-4D97-AF65-F5344CB8AC3E}">
        <p14:creationId xmlns="" xmlns:p14="http://schemas.microsoft.com/office/powerpoint/2010/main" val="38065922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08476FF1-7B8B-8349-867D-52A610F421F7}"/>
              </a:ext>
            </a:extLst>
          </p:cNvPr>
          <p:cNvSpPr>
            <a:spLocks noGrp="1"/>
          </p:cNvSpPr>
          <p:nvPr>
            <p:ph type="title"/>
          </p:nvPr>
        </p:nvSpPr>
        <p:spPr/>
        <p:txBody>
          <a:bodyPr/>
          <a:lstStyle/>
          <a:p>
            <a:pPr algn="ctr"/>
            <a:r>
              <a:rPr lang="fr-FR" dirty="0"/>
              <a:t>La preuve </a:t>
            </a:r>
          </a:p>
        </p:txBody>
      </p:sp>
      <p:sp>
        <p:nvSpPr>
          <p:cNvPr id="3" name="Espace réservé du contenu 2">
            <a:extLst>
              <a:ext uri="{FF2B5EF4-FFF2-40B4-BE49-F238E27FC236}">
                <a16:creationId xmlns="" xmlns:a16="http://schemas.microsoft.com/office/drawing/2014/main" id="{6D8757A9-B81D-EC40-9362-0029D05F4BEE}"/>
              </a:ext>
            </a:extLst>
          </p:cNvPr>
          <p:cNvSpPr>
            <a:spLocks noGrp="1"/>
          </p:cNvSpPr>
          <p:nvPr>
            <p:ph idx="1"/>
          </p:nvPr>
        </p:nvSpPr>
        <p:spPr/>
        <p:txBody>
          <a:bodyPr>
            <a:normAutofit fontScale="40000" lnSpcReduction="20000"/>
          </a:bodyPr>
          <a:lstStyle/>
          <a:p>
            <a:pPr algn="just"/>
            <a:r>
              <a:rPr lang="fr-FR" sz="3000" dirty="0"/>
              <a:t>La preuve des heures supplémentaires n'incombe spécialement à aucune des parties. </a:t>
            </a:r>
            <a:endParaRPr lang="fr-FR" sz="3000" dirty="0" smtClean="0"/>
          </a:p>
          <a:p>
            <a:pPr algn="just">
              <a:buNone/>
            </a:pPr>
            <a:r>
              <a:rPr lang="fr-FR" sz="3000" dirty="0" smtClean="0"/>
              <a:t>	En </a:t>
            </a:r>
            <a:r>
              <a:rPr lang="fr-FR" sz="3000" dirty="0"/>
              <a:t>cas de litige relatif à l'existence ou au nombre d'heures de travail effectuées, l'employeur doit fournir au juge les éléments de nature à justifier les horaires effectivement réalisés par le salarié. </a:t>
            </a:r>
            <a:endParaRPr lang="fr-FR" sz="3000" dirty="0" smtClean="0"/>
          </a:p>
          <a:p>
            <a:pPr algn="just">
              <a:buNone/>
            </a:pPr>
            <a:r>
              <a:rPr lang="fr-FR" sz="3000" dirty="0" smtClean="0"/>
              <a:t>	Au </a:t>
            </a:r>
            <a:r>
              <a:rPr lang="fr-FR" sz="3000" dirty="0"/>
              <a:t>vu de ces éléments et de ceux fournis par le salarié à l'appui de sa demande, le juge forme sa conviction après avoir ordonné, en cas de besoin, toutes les mesures d'instruction qu'il estime utiles.</a:t>
            </a:r>
          </a:p>
          <a:p>
            <a:pPr algn="just"/>
            <a:r>
              <a:rPr lang="fr-FR" sz="3000" dirty="0"/>
              <a:t>Le salarié doit fournir au juge des éléments de nature à étayer sa demande en paiement des heures supplémentaires. </a:t>
            </a:r>
            <a:endParaRPr lang="fr-FR" sz="3000" dirty="0" smtClean="0"/>
          </a:p>
          <a:p>
            <a:pPr algn="just">
              <a:buNone/>
            </a:pPr>
            <a:r>
              <a:rPr lang="fr-FR" sz="3000" dirty="0" smtClean="0"/>
              <a:t>	Il </a:t>
            </a:r>
            <a:r>
              <a:rPr lang="fr-FR" sz="3000" dirty="0"/>
              <a:t>doit produire des éléments suffisamment précis quant aux horaires effectivement réalisés pour permettre à l'employeur de répondre en fournissant ses propres éléments. </a:t>
            </a:r>
            <a:endParaRPr lang="fr-FR" sz="3000" dirty="0" smtClean="0"/>
          </a:p>
          <a:p>
            <a:pPr algn="just">
              <a:buNone/>
            </a:pPr>
            <a:r>
              <a:rPr lang="fr-FR" sz="3000" dirty="0" smtClean="0"/>
              <a:t>	Il </a:t>
            </a:r>
            <a:r>
              <a:rPr lang="fr-FR" sz="3000" dirty="0"/>
              <a:t>doit s'agir au moins d'un commencement de preuve. Une simple allégation ne suffira pas.</a:t>
            </a:r>
          </a:p>
          <a:p>
            <a:pPr algn="just"/>
            <a:r>
              <a:rPr lang="fr-FR" sz="3000" dirty="0"/>
              <a:t>Ainsi, les éléments apportés par le salarié </a:t>
            </a:r>
            <a:r>
              <a:rPr lang="fr-FR" sz="3000" b="1" u="sng" dirty="0"/>
              <a:t>sont suffisants pour étayer sa demande de paiement d'heures </a:t>
            </a:r>
            <a:r>
              <a:rPr lang="fr-FR" sz="3000" b="1" u="sng" dirty="0" smtClean="0"/>
              <a:t>supplémentaires,</a:t>
            </a:r>
            <a:r>
              <a:rPr lang="fr-FR" sz="3000" dirty="0" smtClean="0"/>
              <a:t> lorsque le salarié</a:t>
            </a:r>
            <a:r>
              <a:rPr lang="fr-FR" sz="3000" dirty="0"/>
              <a:t> :</a:t>
            </a:r>
          </a:p>
          <a:p>
            <a:pPr lvl="1" algn="just">
              <a:buFont typeface="Wingdings" pitchFamily="2" charset="2"/>
              <a:buChar char="§"/>
            </a:pPr>
            <a:r>
              <a:rPr lang="fr-FR" sz="2900" dirty="0" smtClean="0"/>
              <a:t>le salarié produit </a:t>
            </a:r>
            <a:r>
              <a:rPr lang="fr-FR" sz="2900" dirty="0"/>
              <a:t>un relevé manuscrit des heures de travail effectuées (</a:t>
            </a:r>
            <a:r>
              <a:rPr lang="fr-FR" sz="2900" b="1" dirty="0"/>
              <a:t>Cass. soc., 24 nov. 2010, n° 09-40.928</a:t>
            </a:r>
            <a:r>
              <a:rPr lang="fr-FR" sz="2900" dirty="0"/>
              <a:t>) ;</a:t>
            </a:r>
          </a:p>
          <a:p>
            <a:pPr lvl="1" algn="just">
              <a:buFont typeface="Wingdings" pitchFamily="2" charset="2"/>
              <a:buChar char="§"/>
            </a:pPr>
            <a:r>
              <a:rPr lang="fr-FR" sz="2900" dirty="0" smtClean="0"/>
              <a:t>le salarié produit </a:t>
            </a:r>
            <a:r>
              <a:rPr lang="fr-FR" sz="2900" dirty="0"/>
              <a:t>des captures d'écran d'ordinateur (</a:t>
            </a:r>
            <a:r>
              <a:rPr lang="fr-FR" sz="2900" b="1" dirty="0"/>
              <a:t>Cass. </a:t>
            </a:r>
            <a:r>
              <a:rPr lang="fr-FR" sz="2900" b="1" dirty="0" smtClean="0"/>
              <a:t>soc. 17</a:t>
            </a:r>
            <a:r>
              <a:rPr lang="fr-FR" sz="2900" b="1" dirty="0"/>
              <a:t> nov. 2015, n° 14-15142)</a:t>
            </a:r>
            <a:r>
              <a:rPr lang="fr-FR" sz="2900" dirty="0"/>
              <a:t> ;</a:t>
            </a:r>
          </a:p>
          <a:p>
            <a:pPr lvl="1" algn="just">
              <a:buFont typeface="Wingdings" pitchFamily="2" charset="2"/>
              <a:buChar char="§"/>
            </a:pPr>
            <a:r>
              <a:rPr lang="fr-FR" sz="2900" dirty="0" smtClean="0"/>
              <a:t>le salarié produit </a:t>
            </a:r>
            <a:r>
              <a:rPr lang="fr-FR" sz="2900" dirty="0"/>
              <a:t>un relevé d'itinéraires et des attestations, sans que l'employeur ait répondu à ces éléments (</a:t>
            </a:r>
            <a:r>
              <a:rPr lang="fr-FR" sz="2900" b="1" dirty="0"/>
              <a:t>Cass. soc., 16 mai 2012, n° 11-14268</a:t>
            </a:r>
            <a:r>
              <a:rPr lang="fr-FR" sz="2900" dirty="0"/>
              <a:t>) ;</a:t>
            </a:r>
          </a:p>
          <a:p>
            <a:pPr lvl="1" algn="just">
              <a:buFont typeface="Wingdings" pitchFamily="2" charset="2"/>
              <a:buChar char="§"/>
            </a:pPr>
            <a:r>
              <a:rPr lang="fr-FR" sz="2900" dirty="0"/>
              <a:t>le salarié, commercial, produit des comptes rendus d'activité, des relevés de vol aérien, la copie de ses agendas mentionnant habituellement ses jours de déplacements et parfois le nom des clients visités. L'employeur entendait se retrancher, à tort, derrière l'autonomie du salarié pour écarter toute justification des heures de travail (</a:t>
            </a:r>
            <a:r>
              <a:rPr lang="fr-FR" sz="2900" b="1" dirty="0"/>
              <a:t>Cass. soc</a:t>
            </a:r>
            <a:r>
              <a:rPr lang="fr-FR" sz="2900" b="1" dirty="0" smtClean="0"/>
              <a:t>. </a:t>
            </a:r>
            <a:r>
              <a:rPr lang="fr-FR" sz="2900" b="1" dirty="0"/>
              <a:t>9 avr. 2015, n° 13-22790</a:t>
            </a:r>
            <a:r>
              <a:rPr lang="fr-FR" sz="2900" dirty="0"/>
              <a:t>) ;</a:t>
            </a:r>
          </a:p>
          <a:p>
            <a:pPr lvl="1" algn="just">
              <a:buFont typeface="Wingdings" pitchFamily="2" charset="2"/>
              <a:buChar char="§"/>
            </a:pPr>
            <a:r>
              <a:rPr lang="fr-FR" sz="2900" dirty="0" smtClean="0"/>
              <a:t>le salarié a </a:t>
            </a:r>
            <a:r>
              <a:rPr lang="fr-FR" sz="2900" dirty="0"/>
              <a:t>relevé pour chaque jour ses heures d'arrivée et de départ, recopié ces informations sur clé USB et fait procéder à un contrôle par une société informatique qui a confirmé la fiabilité et la véracité des affirmations (</a:t>
            </a:r>
            <a:r>
              <a:rPr lang="fr-FR" sz="2900" b="1" dirty="0"/>
              <a:t>Cass. soc</a:t>
            </a:r>
            <a:r>
              <a:rPr lang="fr-FR" sz="2900" b="1" dirty="0" smtClean="0"/>
              <a:t>. </a:t>
            </a:r>
            <a:r>
              <a:rPr lang="fr-FR" sz="2900" b="1" dirty="0"/>
              <a:t>11 mars 2016, n° 14-19555)</a:t>
            </a:r>
            <a:r>
              <a:rPr lang="fr-FR" sz="2900" dirty="0"/>
              <a:t> ;</a:t>
            </a:r>
          </a:p>
          <a:p>
            <a:pPr lvl="1" algn="just">
              <a:buFont typeface="Wingdings" pitchFamily="2" charset="2"/>
              <a:buChar char="§"/>
            </a:pPr>
            <a:r>
              <a:rPr lang="fr-FR" sz="2900" dirty="0"/>
              <a:t>le salarié produit des fiches de saisie informatique enregistrées sur l'intranet de la société, contenant le décompte journalier des heures travaillées, auquel l'employeur pouvait répondre, peu important la référence faite dans ces fiches à une durée de travail de 37 heures alors que le contrat de travail prévoit une durée de 35 heures (</a:t>
            </a:r>
            <a:r>
              <a:rPr lang="fr-FR" sz="2900" b="1" dirty="0"/>
              <a:t>Cass. soc</a:t>
            </a:r>
            <a:r>
              <a:rPr lang="fr-FR" sz="2900" b="1" dirty="0" smtClean="0"/>
              <a:t>. </a:t>
            </a:r>
            <a:r>
              <a:rPr lang="fr-FR" sz="2900" b="1" dirty="0"/>
              <a:t>24 janv. 2018, n° 16-23743</a:t>
            </a:r>
            <a:r>
              <a:rPr lang="fr-FR" sz="2900" dirty="0"/>
              <a:t>) ;</a:t>
            </a:r>
          </a:p>
          <a:p>
            <a:pPr lvl="1" algn="just">
              <a:buFont typeface="Wingdings" pitchFamily="2" charset="2"/>
              <a:buChar char="§"/>
            </a:pPr>
            <a:r>
              <a:rPr lang="fr-FR" sz="2900" dirty="0"/>
              <a:t>le salarié fournit son agenda et son planning, éléments propres à justifier les horaires réalisés et qui mettent l'employeur en mesure de répondre. Il importe peu que l'employeur soutienne que ces éléments comprennent des erreurs et des incohérences (</a:t>
            </a:r>
            <a:r>
              <a:rPr lang="fr-FR" sz="2900" b="1" dirty="0"/>
              <a:t>Cass. soc</a:t>
            </a:r>
            <a:r>
              <a:rPr lang="fr-FR" sz="2900" b="1" dirty="0" smtClean="0"/>
              <a:t>. </a:t>
            </a:r>
            <a:r>
              <a:rPr lang="fr-FR" sz="2900" b="1" dirty="0"/>
              <a:t>23 janv. 2019, n° 17-22414).</a:t>
            </a:r>
          </a:p>
          <a:p>
            <a:endParaRPr lang="fr-FR" dirty="0"/>
          </a:p>
        </p:txBody>
      </p:sp>
    </p:spTree>
    <p:extLst>
      <p:ext uri="{BB962C8B-B14F-4D97-AF65-F5344CB8AC3E}">
        <p14:creationId xmlns="" xmlns:p14="http://schemas.microsoft.com/office/powerpoint/2010/main" val="18706005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0566CAF9-A408-BC40-A1B3-54DEA4AE004A}"/>
              </a:ext>
            </a:extLst>
          </p:cNvPr>
          <p:cNvSpPr>
            <a:spLocks noGrp="1"/>
          </p:cNvSpPr>
          <p:nvPr>
            <p:ph type="title"/>
          </p:nvPr>
        </p:nvSpPr>
        <p:spPr/>
        <p:txBody>
          <a:bodyPr/>
          <a:lstStyle/>
          <a:p>
            <a:pPr algn="ctr"/>
            <a:r>
              <a:rPr lang="fr-FR" dirty="0"/>
              <a:t>La preuve (suite)</a:t>
            </a:r>
          </a:p>
        </p:txBody>
      </p:sp>
      <p:sp>
        <p:nvSpPr>
          <p:cNvPr id="3" name="Espace réservé du contenu 2">
            <a:extLst>
              <a:ext uri="{FF2B5EF4-FFF2-40B4-BE49-F238E27FC236}">
                <a16:creationId xmlns="" xmlns:a16="http://schemas.microsoft.com/office/drawing/2014/main" id="{EBFFF79F-9AD8-1B4C-8870-A7647104FEA1}"/>
              </a:ext>
            </a:extLst>
          </p:cNvPr>
          <p:cNvSpPr>
            <a:spLocks noGrp="1"/>
          </p:cNvSpPr>
          <p:nvPr>
            <p:ph idx="1"/>
          </p:nvPr>
        </p:nvSpPr>
        <p:spPr/>
        <p:txBody>
          <a:bodyPr>
            <a:normAutofit fontScale="70000" lnSpcReduction="20000"/>
          </a:bodyPr>
          <a:lstStyle/>
          <a:p>
            <a:pPr algn="just"/>
            <a:r>
              <a:rPr lang="fr-FR" i="1" dirty="0"/>
              <a:t>A contrario</a:t>
            </a:r>
            <a:r>
              <a:rPr lang="fr-FR" dirty="0"/>
              <a:t>, la demande de paiement des heures supplémentaires n'est pas assez étayée lorsque :</a:t>
            </a:r>
          </a:p>
          <a:p>
            <a:pPr lvl="1" algn="just">
              <a:buFont typeface="Wingdings" pitchFamily="2" charset="2"/>
              <a:buChar char="§"/>
            </a:pPr>
            <a:r>
              <a:rPr lang="fr-FR" dirty="0"/>
              <a:t>les extraits d'agenda pour certaines semaines et deux attestations émanant d'anciens </a:t>
            </a:r>
            <a:r>
              <a:rPr lang="fr-FR" dirty="0" smtClean="0"/>
              <a:t>salariés </a:t>
            </a:r>
            <a:r>
              <a:rPr lang="fr-FR" dirty="0"/>
              <a:t>et dirigeant de la société, produits par le salarié, ne corroborent pas les heures mentionnées dans les tableaux retraçant le nombre d'heures supplémentaires effectuées semaine par semaine, également produits par le salarié (</a:t>
            </a:r>
            <a:r>
              <a:rPr lang="fr-FR" b="1" dirty="0"/>
              <a:t>Cass. soc</a:t>
            </a:r>
            <a:r>
              <a:rPr lang="fr-FR" b="1" dirty="0" smtClean="0"/>
              <a:t>. </a:t>
            </a:r>
            <a:r>
              <a:rPr lang="fr-FR" b="1" dirty="0"/>
              <a:t>3 avr. 2019, n° 16-29102</a:t>
            </a:r>
            <a:r>
              <a:rPr lang="fr-FR" dirty="0"/>
              <a:t>) ;</a:t>
            </a:r>
          </a:p>
          <a:p>
            <a:pPr lvl="1" algn="just">
              <a:buFont typeface="Wingdings" pitchFamily="2" charset="2"/>
              <a:buChar char="§"/>
            </a:pPr>
            <a:r>
              <a:rPr lang="fr-FR" dirty="0"/>
              <a:t>le salarié produit un décompte mensuel et non hebdomadaire de ses heures supplémentaires, empêchant l'employeur d'y répondre (</a:t>
            </a:r>
            <a:r>
              <a:rPr lang="fr-FR" b="1" dirty="0"/>
              <a:t>Cass. soc</a:t>
            </a:r>
            <a:r>
              <a:rPr lang="fr-FR" b="1" dirty="0" smtClean="0"/>
              <a:t>. </a:t>
            </a:r>
            <a:r>
              <a:rPr lang="fr-FR" b="1" dirty="0"/>
              <a:t>6 mars 2019, n° 17-24605</a:t>
            </a:r>
            <a:r>
              <a:rPr lang="fr-FR" dirty="0"/>
              <a:t>) ;</a:t>
            </a:r>
          </a:p>
          <a:p>
            <a:pPr lvl="1" algn="just">
              <a:buFont typeface="Wingdings" pitchFamily="2" charset="2"/>
              <a:buChar char="§"/>
            </a:pPr>
            <a:r>
              <a:rPr lang="fr-FR" dirty="0"/>
              <a:t>le salarié produit un tableau récapitulatif de ses heures supplémentaires pour les seuls besoins de la cause n'émanant pas de sa main, alors qu'il n'a jamais élevé la moindre protestation et qu'il résulte des bulletins de paie que des heures supplémentaires lui avaient été rémunérées (</a:t>
            </a:r>
            <a:r>
              <a:rPr lang="fr-FR" b="1" dirty="0"/>
              <a:t>Cass. soc</a:t>
            </a:r>
            <a:r>
              <a:rPr lang="fr-FR" b="1" dirty="0" smtClean="0"/>
              <a:t>. </a:t>
            </a:r>
            <a:r>
              <a:rPr lang="fr-FR" b="1" dirty="0"/>
              <a:t>13 févr. 2019, n° 17-22368</a:t>
            </a:r>
            <a:r>
              <a:rPr lang="fr-FR" dirty="0"/>
              <a:t>) ;</a:t>
            </a:r>
          </a:p>
          <a:p>
            <a:pPr lvl="1" algn="just">
              <a:buFont typeface="Wingdings" pitchFamily="2" charset="2"/>
              <a:buChar char="§"/>
            </a:pPr>
            <a:r>
              <a:rPr lang="fr-FR" dirty="0"/>
              <a:t>la salariée produit des décomptes sur lesquels elle a uniquement indiqué une durée de travail hebdomadaire de 55 heures. En outre, elle considérait que le fait d'être passé, ultérieurement, en forfait-jours permettait de confirmer rétrospectivement une durée de travail supérieure à sa durée contractuelle de travail, argument rejeté par les tribunaux (</a:t>
            </a:r>
            <a:r>
              <a:rPr lang="fr-FR" b="1" dirty="0"/>
              <a:t>Cass. soc</a:t>
            </a:r>
            <a:r>
              <a:rPr lang="fr-FR" b="1" dirty="0" smtClean="0"/>
              <a:t>. </a:t>
            </a:r>
            <a:r>
              <a:rPr lang="fr-FR" b="1" dirty="0"/>
              <a:t>20 janv. 2016, n° 14-21346</a:t>
            </a:r>
            <a:r>
              <a:rPr lang="fr-FR" dirty="0"/>
              <a:t>).</a:t>
            </a:r>
          </a:p>
          <a:p>
            <a:pPr algn="just"/>
            <a:r>
              <a:rPr lang="fr-FR" i="1" dirty="0"/>
              <a:t>le principe de l'appréciation souveraine des juges du fond a des limites : ils ne peuvent pas rejeter une demande de paiement d'heures supplémentaires en considérant que les bulletins de paie remis ne sont d'aucune utilité, en rejetant les attestations remises par des collègues du salarié concerné qui sont aussi en contentieux avec leur employeur et en écartant l'agenda fourni par le salarié le considérant inexploitable </a:t>
            </a:r>
            <a:r>
              <a:rPr lang="fr-FR" dirty="0"/>
              <a:t>(</a:t>
            </a:r>
            <a:r>
              <a:rPr lang="fr-FR" b="1" dirty="0"/>
              <a:t>Cass. soc., 16 mai 2012, n° 10-27646</a:t>
            </a:r>
            <a:r>
              <a:rPr lang="fr-FR" dirty="0"/>
              <a:t>)</a:t>
            </a:r>
            <a:r>
              <a:rPr lang="fr-FR" i="1" dirty="0"/>
              <a:t>.</a:t>
            </a:r>
            <a:endParaRPr lang="fr-FR" dirty="0"/>
          </a:p>
          <a:p>
            <a:pPr lvl="1">
              <a:buFont typeface="Wingdings" pitchFamily="2" charset="2"/>
              <a:buChar char="§"/>
            </a:pPr>
            <a:endParaRPr lang="fr-FR" dirty="0"/>
          </a:p>
          <a:p>
            <a:pPr lvl="1">
              <a:buFont typeface="Wingdings" pitchFamily="2" charset="2"/>
              <a:buChar char="§"/>
            </a:pPr>
            <a:endParaRPr lang="fr-FR" dirty="0"/>
          </a:p>
          <a:p>
            <a:endParaRPr lang="fr-FR" dirty="0"/>
          </a:p>
        </p:txBody>
      </p:sp>
    </p:spTree>
    <p:extLst>
      <p:ext uri="{BB962C8B-B14F-4D97-AF65-F5344CB8AC3E}">
        <p14:creationId xmlns="" xmlns:p14="http://schemas.microsoft.com/office/powerpoint/2010/main" val="42363156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39114" y="2523438"/>
            <a:ext cx="10515600" cy="1325563"/>
          </a:xfrm>
        </p:spPr>
        <p:txBody>
          <a:bodyPr>
            <a:normAutofit fontScale="90000"/>
          </a:bodyPr>
          <a:lstStyle/>
          <a:p>
            <a:pPr algn="ctr"/>
            <a:r>
              <a:rPr lang="fr-FR" dirty="0" smtClean="0"/>
              <a:t/>
            </a:r>
            <a:br>
              <a:rPr lang="fr-FR" dirty="0" smtClean="0"/>
            </a:br>
            <a:r>
              <a:rPr lang="fr-FR" dirty="0" smtClean="0"/>
              <a:t>4) Le travail à temps partiel</a:t>
            </a:r>
            <a:br>
              <a:rPr lang="fr-FR" dirty="0" smtClean="0"/>
            </a:b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2496794"/>
            <a:ext cx="10515600" cy="1325563"/>
          </a:xfrm>
        </p:spPr>
        <p:txBody>
          <a:bodyPr/>
          <a:lstStyle/>
          <a:p>
            <a:pPr algn="ctr"/>
            <a:r>
              <a:rPr lang="fr-FR" dirty="0"/>
              <a:t>1) Le champ d’application</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Définition légale</a:t>
            </a:r>
            <a:endParaRPr lang="fr-FR" dirty="0"/>
          </a:p>
        </p:txBody>
      </p:sp>
      <p:sp>
        <p:nvSpPr>
          <p:cNvPr id="3" name="Espace réservé du contenu 2"/>
          <p:cNvSpPr>
            <a:spLocks noGrp="1"/>
          </p:cNvSpPr>
          <p:nvPr>
            <p:ph idx="1"/>
          </p:nvPr>
        </p:nvSpPr>
        <p:spPr/>
        <p:txBody>
          <a:bodyPr>
            <a:normAutofit fontScale="77500" lnSpcReduction="20000"/>
          </a:bodyPr>
          <a:lstStyle/>
          <a:p>
            <a:pPr algn="just"/>
            <a:r>
              <a:rPr lang="fr-FR" dirty="0" smtClean="0"/>
              <a:t>L'article  L. 3123-1 du Code du travail définit comme salarié à temps partiel tout salarié dont l'horaire de travail est inférieur à un horaire à un temps plein. </a:t>
            </a:r>
          </a:p>
          <a:p>
            <a:pPr algn="just"/>
            <a:endParaRPr lang="fr-FR" dirty="0" smtClean="0"/>
          </a:p>
          <a:p>
            <a:pPr algn="just"/>
            <a:r>
              <a:rPr lang="fr-FR" dirty="0" smtClean="0"/>
              <a:t>Il s'agit des salariés dont la durée du travail est inférieure à la durée légale du travail hebdomadaire (35 heures) ou mensuelle (151,67 heures) ou annuelle (1 607 heures) ou, si elle est inférieure, à la durée du travail fixée par un accord collectif de branche ou d'entreprise, ou à la durée du travail applicable dans l'établissement.</a:t>
            </a:r>
          </a:p>
          <a:p>
            <a:pPr algn="just"/>
            <a:endParaRPr lang="fr-FR" dirty="0" smtClean="0"/>
          </a:p>
          <a:p>
            <a:pPr algn="just"/>
            <a:r>
              <a:rPr lang="fr-FR" dirty="0" smtClean="0"/>
              <a:t>Il existe deux formes de travail à temps partiel :</a:t>
            </a:r>
          </a:p>
          <a:p>
            <a:pPr algn="just"/>
            <a:endParaRPr lang="fr-FR" dirty="0" smtClean="0"/>
          </a:p>
          <a:p>
            <a:pPr lvl="1" algn="just">
              <a:buFont typeface="Wingdings" pitchFamily="2" charset="2"/>
              <a:buChar char="§"/>
            </a:pPr>
            <a:r>
              <a:rPr lang="fr-FR" dirty="0" smtClean="0"/>
              <a:t>le temps partiel avec répartition du travail sur la semaine ou le mois. Cette forme de temps partiel est la forme traditionnelle du travail à temps partiel. Elle constitue le droit commun applicable ;</a:t>
            </a:r>
          </a:p>
          <a:p>
            <a:pPr lvl="1" algn="just">
              <a:buFont typeface="Wingdings" pitchFamily="2" charset="2"/>
              <a:buChar char="§"/>
            </a:pPr>
            <a:r>
              <a:rPr lang="fr-FR" dirty="0" smtClean="0"/>
              <a:t>le temps partiel avec répartition du travail sur tout ou partie de l'année. Cette forme de travail à temps partiel, se caractérise par une variation des horaires de travail sur tout ou partie de l'année.</a:t>
            </a:r>
          </a:p>
          <a:p>
            <a:endParaRPr lang="fr-F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Durée contractuelle</a:t>
            </a:r>
            <a:endParaRPr lang="fr-FR" dirty="0"/>
          </a:p>
        </p:txBody>
      </p:sp>
      <p:sp>
        <p:nvSpPr>
          <p:cNvPr id="3" name="Espace réservé du contenu 2"/>
          <p:cNvSpPr>
            <a:spLocks noGrp="1"/>
          </p:cNvSpPr>
          <p:nvPr>
            <p:ph idx="1"/>
          </p:nvPr>
        </p:nvSpPr>
        <p:spPr/>
        <p:txBody>
          <a:bodyPr>
            <a:normAutofit fontScale="55000" lnSpcReduction="20000"/>
          </a:bodyPr>
          <a:lstStyle/>
          <a:p>
            <a:pPr algn="just"/>
            <a:r>
              <a:rPr lang="fr-FR" b="1" dirty="0" smtClean="0"/>
              <a:t>La durée du travail est obligatoirement fixée par le contrat de travail</a:t>
            </a:r>
            <a:r>
              <a:rPr lang="fr-FR" dirty="0" smtClean="0"/>
              <a:t>. </a:t>
            </a:r>
          </a:p>
          <a:p>
            <a:pPr algn="just">
              <a:buNone/>
            </a:pPr>
            <a:r>
              <a:rPr lang="fr-FR" dirty="0" smtClean="0"/>
              <a:t>	Elle est déterminée d’un commun accord entre les parties, sous réserve de respecter une durée minimale hebdomadaire.</a:t>
            </a:r>
          </a:p>
          <a:p>
            <a:pPr algn="just"/>
            <a:r>
              <a:rPr lang="fr-FR" b="1" dirty="0" smtClean="0"/>
              <a:t>Un contrat de travail à temps partiel qui ne précise pas la durée du travail ou sa répartition entre les jours de la semaine ou les semaines du mois fait présumer un emploi à temps complet.</a:t>
            </a:r>
          </a:p>
          <a:p>
            <a:pPr algn="just"/>
            <a:r>
              <a:rPr lang="fr-FR" dirty="0" smtClean="0"/>
              <a:t>Pour renverser cette présomption, l’employeur doit justifier de la durée convenue. </a:t>
            </a:r>
          </a:p>
          <a:p>
            <a:pPr algn="just">
              <a:buNone/>
            </a:pPr>
            <a:r>
              <a:rPr lang="fr-FR" dirty="0" smtClean="0"/>
              <a:t>	Il doit également prouver que le salarié pouvait prévoir son rythme de travail et n’avait pas à se tenir en permanence à la disposition de l’employeur (</a:t>
            </a:r>
            <a:r>
              <a:rPr lang="fr-FR" b="1" dirty="0" err="1" smtClean="0"/>
              <a:t>Cass</a:t>
            </a:r>
            <a:r>
              <a:rPr lang="fr-FR" b="1" dirty="0" smtClean="0"/>
              <a:t>. Soc. 9 janvier 2013, n°11-16433</a:t>
            </a:r>
            <a:r>
              <a:rPr lang="fr-FR" dirty="0" smtClean="0"/>
              <a:t>). </a:t>
            </a:r>
          </a:p>
          <a:p>
            <a:pPr algn="just"/>
            <a:r>
              <a:rPr lang="fr-FR" dirty="0" smtClean="0"/>
              <a:t>Cette exigence légale de la mention de la durée du travail et de sa répartition s’applique non seulement au contrat initial, mais également à ses avenants modificatifs. </a:t>
            </a:r>
          </a:p>
          <a:p>
            <a:pPr algn="just"/>
            <a:r>
              <a:rPr lang="fr-FR" dirty="0" smtClean="0"/>
              <a:t>A défaut, le contrat de travail à temps partiel est requalifié à temps plein </a:t>
            </a:r>
            <a:r>
              <a:rPr lang="fr-FR" u="sng" dirty="0" smtClean="0"/>
              <a:t>à compter de la première irrégularité</a:t>
            </a:r>
            <a:r>
              <a:rPr lang="fr-FR" dirty="0" smtClean="0"/>
              <a:t> (</a:t>
            </a:r>
            <a:r>
              <a:rPr lang="fr-FR" b="1" dirty="0" err="1" smtClean="0"/>
              <a:t>Cass</a:t>
            </a:r>
            <a:r>
              <a:rPr lang="fr-FR" b="1" dirty="0" smtClean="0"/>
              <a:t>. Soc. 23 novembre 2016, n°15-18093</a:t>
            </a:r>
            <a:r>
              <a:rPr lang="fr-FR" dirty="0" smtClean="0"/>
              <a:t>).</a:t>
            </a:r>
          </a:p>
          <a:p>
            <a:pPr algn="just"/>
            <a:r>
              <a:rPr lang="fr-FR" dirty="0" smtClean="0"/>
              <a:t>Le contrat à temps partiel doit respecter une durée minimale hebdomadaire de 24 heures ou, le cas échéant, à l'équivalent mensuel de cette durée (104 heures) ou à l'équivalent annualisé (1 102 heures) de cette durée.</a:t>
            </a:r>
          </a:p>
          <a:p>
            <a:pPr algn="just"/>
            <a:r>
              <a:rPr lang="fr-FR" dirty="0" smtClean="0"/>
              <a:t>Ce plancher horaire est impératif pour tout contrat à temps partiel </a:t>
            </a:r>
            <a:r>
              <a:rPr lang="fr-FR" u="sng" dirty="0" smtClean="0"/>
              <a:t>conclu depuis le 1</a:t>
            </a:r>
            <a:r>
              <a:rPr lang="fr-FR" u="sng" baseline="30000" dirty="0" smtClean="0"/>
              <a:t>er </a:t>
            </a:r>
            <a:r>
              <a:rPr lang="fr-FR" u="sng" dirty="0" smtClean="0"/>
              <a:t>juillet 2014</a:t>
            </a:r>
            <a:r>
              <a:rPr lang="fr-FR" dirty="0" smtClean="0"/>
              <a:t>, sauf dans des cas de dérogations :</a:t>
            </a:r>
          </a:p>
          <a:p>
            <a:pPr lvl="1" algn="just"/>
            <a:r>
              <a:rPr lang="fr-FR" dirty="0" smtClean="0"/>
              <a:t>Demande écrite et motivée du salarié pour 2 raisons alternatives : soit pour faire face à des contraintes personnelles soit pour permettre au salarié de cumuler plusieurs emplois) ;</a:t>
            </a:r>
          </a:p>
          <a:p>
            <a:pPr lvl="1" algn="just"/>
            <a:r>
              <a:rPr lang="fr-FR" dirty="0" smtClean="0"/>
              <a:t>Contrats d’une durée au plus égale à sept jours ;</a:t>
            </a:r>
          </a:p>
          <a:p>
            <a:pPr lvl="1" algn="just"/>
            <a:r>
              <a:rPr lang="fr-FR" dirty="0" smtClean="0"/>
              <a:t>CDD conclus au titre du remplacement d’un salarié absent…</a:t>
            </a:r>
          </a:p>
          <a:p>
            <a:pPr lvl="1" algn="just"/>
            <a:endParaRPr lang="fr-FR" dirty="0" smtClean="0"/>
          </a:p>
          <a:p>
            <a:endParaRPr lang="fr-F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Répartition de la durée du travail</a:t>
            </a:r>
            <a:endParaRPr lang="fr-FR" dirty="0"/>
          </a:p>
        </p:txBody>
      </p:sp>
      <p:sp>
        <p:nvSpPr>
          <p:cNvPr id="3" name="Espace réservé du contenu 2"/>
          <p:cNvSpPr>
            <a:spLocks noGrp="1"/>
          </p:cNvSpPr>
          <p:nvPr>
            <p:ph idx="1"/>
          </p:nvPr>
        </p:nvSpPr>
        <p:spPr/>
        <p:txBody>
          <a:bodyPr>
            <a:normAutofit fontScale="40000" lnSpcReduction="20000"/>
          </a:bodyPr>
          <a:lstStyle/>
          <a:p>
            <a:pPr algn="just"/>
            <a:r>
              <a:rPr lang="fr-FR" u="sng" dirty="0" smtClean="0"/>
              <a:t>Principe</a:t>
            </a:r>
            <a:r>
              <a:rPr lang="fr-FR" dirty="0" smtClean="0"/>
              <a:t> : Cadre hebdomadaire ou mensuel.</a:t>
            </a:r>
          </a:p>
          <a:p>
            <a:pPr algn="just"/>
            <a:r>
              <a:rPr lang="fr-FR" dirty="0" smtClean="0"/>
              <a:t>Les parties ont le choix entre une répartition de la durée du travail entre les jours de la semaine ou entre les semaines du mois.</a:t>
            </a:r>
          </a:p>
          <a:p>
            <a:pPr algn="just"/>
            <a:r>
              <a:rPr lang="fr-FR" dirty="0" smtClean="0"/>
              <a:t>La répartition de la durée du travail sur la semaine ou le mois (et non les horaires de travail) est une mention obligatoire du contrat de travail à temps partiel, sauf pour les salariés des associations entre entreprises d’aide à domicile.</a:t>
            </a:r>
          </a:p>
          <a:p>
            <a:pPr algn="just"/>
            <a:r>
              <a:rPr lang="fr-FR" u="sng" dirty="0" smtClean="0"/>
              <a:t>Cas particulier </a:t>
            </a:r>
            <a:r>
              <a:rPr lang="fr-FR" dirty="0" smtClean="0"/>
              <a:t>: cadre </a:t>
            </a:r>
            <a:r>
              <a:rPr lang="fr-FR" dirty="0" err="1" smtClean="0"/>
              <a:t>plurihebdomadaire</a:t>
            </a:r>
            <a:r>
              <a:rPr lang="fr-FR" dirty="0" smtClean="0"/>
              <a:t> ou annuel</a:t>
            </a:r>
          </a:p>
          <a:p>
            <a:pPr algn="just"/>
            <a:r>
              <a:rPr lang="fr-FR" dirty="0" smtClean="0"/>
              <a:t>Une convention ou un accord d’entreprise ou d’établissement ou, à défaut, une convention ou un accord de branche étendu peuvent définir les modalités d’aménagement du temps de travail et organiser la répartition de la durée du travail sur une durée supérieure à la semaine</a:t>
            </a:r>
            <a:r>
              <a:rPr lang="fr-FR" dirty="0" smtClean="0"/>
              <a:t>.</a:t>
            </a:r>
            <a:endParaRPr lang="fr-FR" dirty="0" smtClean="0"/>
          </a:p>
          <a:p>
            <a:pPr algn="just"/>
            <a:r>
              <a:rPr lang="fr-FR" dirty="0" smtClean="0"/>
              <a:t>La répartition de la durée du travail entre les jours de la semaine et les semaine constitue un élément du contrat de travail à temps partiel qui ne peut être modifié sans l’accord du salarié. </a:t>
            </a:r>
            <a:endParaRPr lang="fr-FR" dirty="0" smtClean="0"/>
          </a:p>
          <a:p>
            <a:pPr algn="just"/>
            <a:r>
              <a:rPr lang="fr-FR" dirty="0" smtClean="0"/>
              <a:t>En </a:t>
            </a:r>
            <a:r>
              <a:rPr lang="fr-FR" dirty="0" smtClean="0"/>
              <a:t>revanche, en cas de répartition de la durée du travail dans un cadre </a:t>
            </a:r>
            <a:r>
              <a:rPr lang="fr-FR" dirty="0" err="1" smtClean="0"/>
              <a:t>plurihebdomadaire</a:t>
            </a:r>
            <a:r>
              <a:rPr lang="fr-FR" dirty="0" smtClean="0"/>
              <a:t> ou annuel, cette dernière n’est pas obligatoirement mentionnée dans le contrat de </a:t>
            </a:r>
            <a:r>
              <a:rPr lang="fr-FR" dirty="0" smtClean="0"/>
              <a:t>travail, c’est à l’accord collectif à l’origine de cette forme de temps partiel qui définit les modalités de partition de la durée du travail.</a:t>
            </a:r>
            <a:endParaRPr lang="fr-FR" dirty="0" smtClean="0"/>
          </a:p>
          <a:p>
            <a:pPr algn="just"/>
            <a:r>
              <a:rPr lang="fr-FR" dirty="0" smtClean="0"/>
              <a:t>Le contrat de travail définit les cas dans lesquels une modification éventuelle de la répartition de la durée du travail peut intervenir, ainsi que la nature de cette modification, sous réserve du respect d’un délai de prévenance également inscrit dans le contrat.</a:t>
            </a:r>
          </a:p>
          <a:p>
            <a:pPr algn="just"/>
            <a:r>
              <a:rPr lang="fr-FR" dirty="0" smtClean="0"/>
              <a:t>La clause du contrat ne doit pas revenir à conférer un pouvoir de modification discrétionnaire de l’employeur.</a:t>
            </a:r>
          </a:p>
          <a:p>
            <a:pPr algn="just"/>
            <a:r>
              <a:rPr lang="fr-FR" dirty="0" smtClean="0"/>
              <a:t>Le salarié peut s’opposer à cette modification, qui peut être ou non prévue par le contrat.</a:t>
            </a:r>
          </a:p>
          <a:p>
            <a:pPr algn="just"/>
            <a:r>
              <a:rPr lang="fr-FR" dirty="0" smtClean="0"/>
              <a:t>Si modification est prévue par le contrat, le refus doit être motivé par :</a:t>
            </a:r>
          </a:p>
          <a:p>
            <a:pPr lvl="1" algn="just"/>
            <a:r>
              <a:rPr lang="fr-FR" dirty="0" smtClean="0"/>
              <a:t>Des obligation familiales impérieuses ;</a:t>
            </a:r>
          </a:p>
          <a:p>
            <a:pPr lvl="1" algn="just"/>
            <a:r>
              <a:rPr lang="fr-FR" dirty="0" smtClean="0"/>
              <a:t>Le suivi d’un enseignement scolaire ou supérieur ;</a:t>
            </a:r>
          </a:p>
          <a:p>
            <a:pPr lvl="1" algn="just"/>
            <a:r>
              <a:rPr lang="fr-FR" dirty="0" smtClean="0"/>
              <a:t>L’accomplissement d’une période d’activité fixée par un autre employeur ou une activité professionnelle non salariée ;</a:t>
            </a:r>
          </a:p>
          <a:p>
            <a:pPr algn="just"/>
            <a:r>
              <a:rPr lang="fr-FR" dirty="0" smtClean="0"/>
              <a:t>Si une telle modification n’est pas prévue par le contrat, l’employeur doit proposer un avenant.</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Heures complémentaires</a:t>
            </a:r>
            <a:endParaRPr lang="fr-FR" dirty="0"/>
          </a:p>
        </p:txBody>
      </p:sp>
      <p:sp>
        <p:nvSpPr>
          <p:cNvPr id="3" name="Espace réservé du contenu 2"/>
          <p:cNvSpPr>
            <a:spLocks noGrp="1"/>
          </p:cNvSpPr>
          <p:nvPr>
            <p:ph idx="1"/>
          </p:nvPr>
        </p:nvSpPr>
        <p:spPr/>
        <p:txBody>
          <a:bodyPr>
            <a:normAutofit fontScale="70000" lnSpcReduction="20000"/>
          </a:bodyPr>
          <a:lstStyle/>
          <a:p>
            <a:pPr algn="just"/>
            <a:r>
              <a:rPr lang="fr-FR" dirty="0" smtClean="0"/>
              <a:t>Toutes les heures effectuées au-delà de la durée du travail prévue dans le contrat de travail à temps partiel sont des heures complémentaires.</a:t>
            </a:r>
          </a:p>
          <a:p>
            <a:pPr algn="just"/>
            <a:r>
              <a:rPr lang="fr-FR" dirty="0" smtClean="0"/>
              <a:t>La réglementation sur les heures complémentaires concernant le plafonds, légal ou conventionnel, prévus du code du travail ayant pour objet de limiter le nombre d'heures que peut effectuer un salarié, constitue des dispositions d'ordre public auxquelles il ne peut être dérogé.</a:t>
            </a:r>
          </a:p>
          <a:p>
            <a:pPr algn="just"/>
            <a:r>
              <a:rPr lang="fr-FR" dirty="0" smtClean="0"/>
              <a:t>Le nombre d'heures complémentaires effectuées par un salarié à temps partiel ne peut être supérieur :</a:t>
            </a:r>
          </a:p>
          <a:p>
            <a:pPr lvl="1" algn="just">
              <a:buFont typeface="Wingdings" pitchFamily="2" charset="2"/>
              <a:buChar char="§"/>
            </a:pPr>
            <a:r>
              <a:rPr lang="fr-FR" dirty="0" smtClean="0"/>
              <a:t>en l'absence d'accord collectif, </a:t>
            </a:r>
            <a:r>
              <a:rPr lang="fr-FR" b="1" dirty="0" smtClean="0"/>
              <a:t>au dixième de la durée hebdomadaire ou mensuelle</a:t>
            </a:r>
            <a:r>
              <a:rPr lang="fr-FR" dirty="0" smtClean="0"/>
              <a:t> de travail prévue à son contrat ;</a:t>
            </a:r>
          </a:p>
          <a:p>
            <a:pPr lvl="1" algn="just">
              <a:buFont typeface="Wingdings" pitchFamily="2" charset="2"/>
              <a:buChar char="§"/>
            </a:pPr>
            <a:r>
              <a:rPr lang="fr-FR" dirty="0" smtClean="0"/>
              <a:t>ou à un plafond plus élevé </a:t>
            </a:r>
            <a:r>
              <a:rPr lang="fr-FR" b="1" dirty="0" smtClean="0"/>
              <a:t>ne pouvant excéder le tiers de la durée du travail </a:t>
            </a:r>
            <a:r>
              <a:rPr lang="fr-FR" dirty="0" smtClean="0"/>
              <a:t>contractuelle prévue par une convention ou un accord collectif de branche étendu ou une convention ou un accord d'entreprise ou d'établissement. Cet accord collectif peut porter cette limite jusqu'au tiers de la durée du travail stipulée au contrat, sous réserve que cet accord comporte des garanties (la limitation du nombre des interruptions d'activité au cours d'une même journée, etc..).</a:t>
            </a:r>
          </a:p>
          <a:p>
            <a:pPr algn="just"/>
            <a:r>
              <a:rPr lang="fr-FR" dirty="0" smtClean="0"/>
              <a:t>Majoration : Le taux de majoration des heures complémentaires est de 10% pour chacune des heures complémentaires accomplies dans la limite du dixième des heures prévues au contrat de travail et de 25% pour chacun des heures accomplies entre le dixième et le tiers des heures prévues au contrat de travail.</a:t>
            </a:r>
            <a:endParaRPr lang="fr-F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Contentieux de la requalification</a:t>
            </a:r>
            <a:endParaRPr lang="fr-FR" dirty="0"/>
          </a:p>
        </p:txBody>
      </p:sp>
      <p:sp>
        <p:nvSpPr>
          <p:cNvPr id="3" name="Espace réservé du contenu 2"/>
          <p:cNvSpPr>
            <a:spLocks noGrp="1"/>
          </p:cNvSpPr>
          <p:nvPr>
            <p:ph idx="1"/>
          </p:nvPr>
        </p:nvSpPr>
        <p:spPr/>
        <p:txBody>
          <a:bodyPr>
            <a:normAutofit fontScale="70000" lnSpcReduction="20000"/>
          </a:bodyPr>
          <a:lstStyle/>
          <a:p>
            <a:pPr algn="just"/>
            <a:r>
              <a:rPr lang="fr-FR" b="1" dirty="0" smtClean="0"/>
              <a:t>La jurisprudence prévoit de nombreuses situations dans lesquelles le contrat de travail à temps partiel peut être requalifié en temps complet en raison de manquements imputables à l'employeur.</a:t>
            </a:r>
          </a:p>
          <a:p>
            <a:pPr algn="just"/>
            <a:r>
              <a:rPr lang="fr-FR" dirty="0" smtClean="0"/>
              <a:t>Il s'agit notamment en cas de temps partiel sur la semaine ou le mois :</a:t>
            </a:r>
          </a:p>
          <a:p>
            <a:pPr lvl="1" algn="just">
              <a:buFont typeface="Wingdings" pitchFamily="2" charset="2"/>
              <a:buChar char="§"/>
            </a:pPr>
            <a:r>
              <a:rPr lang="fr-FR" dirty="0" smtClean="0"/>
              <a:t>absence de contrat de travail écrit ;</a:t>
            </a:r>
          </a:p>
          <a:p>
            <a:pPr lvl="1" algn="just">
              <a:buFont typeface="Wingdings" pitchFamily="2" charset="2"/>
              <a:buChar char="§"/>
            </a:pPr>
            <a:r>
              <a:rPr lang="fr-FR" dirty="0" smtClean="0"/>
              <a:t>absence dans le contrat de travail des mentions suivantes : durée du travail de référence, répartition de la durée du travail sur la semaine ou le mois, nombre maximal d'heures complémentaires ;</a:t>
            </a:r>
          </a:p>
          <a:p>
            <a:pPr lvl="1" algn="just">
              <a:buFont typeface="Wingdings" pitchFamily="2" charset="2"/>
              <a:buChar char="§"/>
            </a:pPr>
            <a:r>
              <a:rPr lang="fr-FR" dirty="0" smtClean="0"/>
              <a:t>accomplissement par le salarié d'heures complémentaires au-delà de la limite légale ou conventionnelle, ou de la durée légale du travail.</a:t>
            </a:r>
          </a:p>
          <a:p>
            <a:pPr algn="just"/>
            <a:r>
              <a:rPr lang="fr-FR" dirty="0" smtClean="0"/>
              <a:t>En cas de temps partiel modulé :</a:t>
            </a:r>
          </a:p>
          <a:p>
            <a:pPr lvl="1" algn="just">
              <a:buFont typeface="Wingdings" pitchFamily="2" charset="2"/>
              <a:buChar char="§"/>
            </a:pPr>
            <a:r>
              <a:rPr lang="fr-FR" dirty="0" smtClean="0"/>
              <a:t>absence de contrat de travail écrit ;</a:t>
            </a:r>
          </a:p>
          <a:p>
            <a:pPr lvl="1" algn="just">
              <a:buFont typeface="Wingdings" pitchFamily="2" charset="2"/>
              <a:buChar char="§"/>
            </a:pPr>
            <a:r>
              <a:rPr lang="fr-FR" dirty="0" smtClean="0"/>
              <a:t>absence dans le contrat de travail de la mention de la durée du travail de référence ; </a:t>
            </a:r>
          </a:p>
          <a:p>
            <a:pPr lvl="1" algn="just">
              <a:buFont typeface="Wingdings" pitchFamily="2" charset="2"/>
              <a:buChar char="§"/>
            </a:pPr>
            <a:r>
              <a:rPr lang="fr-FR" dirty="0" smtClean="0"/>
              <a:t>non-respect de l'écart entre les limites de la durée du travail prévue dans la convention collective et la durée du travail prévue dans le contrat de travail ;</a:t>
            </a:r>
          </a:p>
          <a:p>
            <a:pPr lvl="1" algn="just">
              <a:buFont typeface="Wingdings" pitchFamily="2" charset="2"/>
              <a:buChar char="§"/>
            </a:pPr>
            <a:r>
              <a:rPr lang="fr-FR" dirty="0" smtClean="0"/>
              <a:t>non-respect du délai de communication du calendrier indiquant la répartition de la durée du travail ;</a:t>
            </a:r>
          </a:p>
          <a:p>
            <a:pPr lvl="1" algn="just">
              <a:buFont typeface="Wingdings" pitchFamily="2" charset="2"/>
              <a:buChar char="§"/>
            </a:pPr>
            <a:r>
              <a:rPr lang="fr-FR" dirty="0" smtClean="0"/>
              <a:t>durée du travail qui égale ou dépasse la durée légale hebdomadaire de travail.</a:t>
            </a:r>
          </a:p>
          <a:p>
            <a:endParaRPr lang="fr-F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2537254"/>
            <a:ext cx="10515600" cy="1325563"/>
          </a:xfrm>
        </p:spPr>
        <p:txBody>
          <a:bodyPr/>
          <a:lstStyle/>
          <a:p>
            <a:pPr algn="ctr"/>
            <a:r>
              <a:rPr lang="fr-FR" dirty="0" smtClean="0"/>
              <a:t>5) Les conventions de forfait</a:t>
            </a:r>
            <a:endParaRPr lang="fr-F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Présentation</a:t>
            </a:r>
            <a:endParaRPr lang="fr-FR" dirty="0"/>
          </a:p>
        </p:txBody>
      </p:sp>
      <p:sp>
        <p:nvSpPr>
          <p:cNvPr id="3" name="Espace réservé du contenu 2"/>
          <p:cNvSpPr>
            <a:spLocks noGrp="1"/>
          </p:cNvSpPr>
          <p:nvPr>
            <p:ph idx="1"/>
          </p:nvPr>
        </p:nvSpPr>
        <p:spPr/>
        <p:txBody>
          <a:bodyPr>
            <a:normAutofit fontScale="70000" lnSpcReduction="20000"/>
          </a:bodyPr>
          <a:lstStyle/>
          <a:p>
            <a:pPr algn="just"/>
            <a:r>
              <a:rPr lang="fr-FR" dirty="0" smtClean="0"/>
              <a:t>Les conventions de forfait sont à la fois des outils de simplification salariale (permettant de verser un salaire forfaitaire identique chaque mois en incluant des heures supplémentaires) et d'aménagement du temps de travail (permettant de déroger au respect de l'horaire collectif).</a:t>
            </a:r>
          </a:p>
          <a:p>
            <a:pPr algn="just"/>
            <a:r>
              <a:rPr lang="fr-FR" dirty="0" smtClean="0"/>
              <a:t>Ainsi, il est possible de fixer la durée du travail sur la base d’un forfait établi en heures (sur la semaine, le mois ou l’année) ou en jours (sur l’année).</a:t>
            </a:r>
          </a:p>
          <a:p>
            <a:pPr algn="just"/>
            <a:endParaRPr lang="fr-FR" dirty="0" smtClean="0"/>
          </a:p>
          <a:p>
            <a:pPr algn="just"/>
            <a:r>
              <a:rPr lang="fr-FR" dirty="0" smtClean="0"/>
              <a:t>Dans tous les cas le forfait nécessite l’accord du salarié et la conclusions d’une convention individuelle de forfait établie par écrit.</a:t>
            </a:r>
          </a:p>
          <a:p>
            <a:pPr algn="just"/>
            <a:endParaRPr lang="fr-FR" dirty="0" smtClean="0"/>
          </a:p>
          <a:p>
            <a:pPr algn="just"/>
            <a:r>
              <a:rPr lang="fr-FR" dirty="0" smtClean="0"/>
              <a:t>Chaque dispositif à ses spécificités et ses règles propres :</a:t>
            </a:r>
          </a:p>
          <a:p>
            <a:pPr algn="just"/>
            <a:endParaRPr lang="fr-FR" dirty="0" smtClean="0"/>
          </a:p>
          <a:p>
            <a:pPr lvl="1" algn="just">
              <a:buFont typeface="Wingdings" pitchFamily="2" charset="2"/>
              <a:buChar char="§"/>
            </a:pPr>
            <a:r>
              <a:rPr lang="fr-FR" dirty="0" smtClean="0"/>
              <a:t>Le forfait en </a:t>
            </a:r>
            <a:r>
              <a:rPr lang="fr-FR" dirty="0" smtClean="0"/>
              <a:t>heures sur </a:t>
            </a:r>
            <a:r>
              <a:rPr lang="fr-FR" dirty="0" smtClean="0"/>
              <a:t>la semaine ou le </a:t>
            </a:r>
            <a:r>
              <a:rPr lang="fr-FR" dirty="0" smtClean="0"/>
              <a:t>mois </a:t>
            </a:r>
            <a:r>
              <a:rPr lang="fr-FR" dirty="0" smtClean="0"/>
              <a:t>peut concerner tous les salariés,</a:t>
            </a:r>
          </a:p>
          <a:p>
            <a:pPr lvl="1" algn="just">
              <a:buFont typeface="Wingdings" pitchFamily="2" charset="2"/>
              <a:buChar char="§"/>
            </a:pPr>
            <a:r>
              <a:rPr lang="fr-FR" dirty="0" smtClean="0"/>
              <a:t>Alors que le forfait en heures ou en jours sur l’année vise uniquement les cadres « autonomes » et les salariés non cadre disposant d’une réelle autonomie dans l’organisation de leur emploi du temps.</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Forfait en heures hebdomadaires ou mensuelles</a:t>
            </a:r>
            <a:endParaRPr lang="fr-FR" dirty="0"/>
          </a:p>
        </p:txBody>
      </p:sp>
      <p:sp>
        <p:nvSpPr>
          <p:cNvPr id="3" name="Espace réservé du contenu 2"/>
          <p:cNvSpPr>
            <a:spLocks noGrp="1"/>
          </p:cNvSpPr>
          <p:nvPr>
            <p:ph idx="1"/>
          </p:nvPr>
        </p:nvSpPr>
        <p:spPr/>
        <p:txBody>
          <a:bodyPr>
            <a:normAutofit fontScale="55000" lnSpcReduction="20000"/>
          </a:bodyPr>
          <a:lstStyle/>
          <a:p>
            <a:pPr algn="just"/>
            <a:r>
              <a:rPr lang="fr-FR" dirty="0" smtClean="0"/>
              <a:t>Une convention de forfait en heures n’est pas une manière d’éluder la règlementation sur les heures supplémentaires, </a:t>
            </a:r>
            <a:r>
              <a:rPr lang="fr-FR" b="1" dirty="0" smtClean="0"/>
              <a:t>mais un moyen particulier de paiement de ces heures </a:t>
            </a:r>
            <a:r>
              <a:rPr lang="fr-FR" dirty="0" smtClean="0"/>
              <a:t>(forfaits de 38 heures à la semaine, de 165 heures au mois, par exemple).</a:t>
            </a:r>
          </a:p>
          <a:p>
            <a:pPr algn="just"/>
            <a:r>
              <a:rPr lang="fr-FR" dirty="0" smtClean="0"/>
              <a:t>La rémunération du salarié ayant conclu un forfait est « </a:t>
            </a:r>
            <a:r>
              <a:rPr lang="fr-FR" i="1" dirty="0" smtClean="0"/>
              <a:t>au moins égale à la rémunération minimale applicable dans l’entreprise pour le nombre d’heures correspondant à son forfait, augmenté, le cas échéant des majorations pour heures supplémentaires </a:t>
            </a:r>
            <a:r>
              <a:rPr lang="fr-FR" dirty="0" smtClean="0"/>
              <a:t>».</a:t>
            </a:r>
          </a:p>
          <a:p>
            <a:pPr algn="just"/>
            <a:r>
              <a:rPr lang="fr-FR" dirty="0" smtClean="0"/>
              <a:t>En cas de litige, les </a:t>
            </a:r>
            <a:r>
              <a:rPr lang="fr-FR" dirty="0" smtClean="0"/>
              <a:t>juges du fond doivent donc nécessairement comparer le montant du forfait convenu et le salaire minimum conventionnel augmenté des heures supplémentaires (</a:t>
            </a:r>
            <a:r>
              <a:rPr lang="fr-FR" b="1" dirty="0" err="1" smtClean="0"/>
              <a:t>Cass</a:t>
            </a:r>
            <a:r>
              <a:rPr lang="fr-FR" b="1" dirty="0" smtClean="0"/>
              <a:t>. Soc. 5 janvier 2000, n°97-44606)</a:t>
            </a:r>
            <a:r>
              <a:rPr lang="fr-FR" dirty="0" smtClean="0"/>
              <a:t>.</a:t>
            </a:r>
          </a:p>
          <a:p>
            <a:pPr algn="just"/>
            <a:endParaRPr lang="fr-FR" dirty="0" smtClean="0"/>
          </a:p>
          <a:p>
            <a:pPr algn="just"/>
            <a:r>
              <a:rPr lang="fr-FR" dirty="0" smtClean="0"/>
              <a:t>La possibilité de conclure une convention de forfait en heures sur une base hebdomadaire ou mensuelle n'est pas subordonnée à l'existence d'une convention ou d'un accord collectif à la différence des conventions de forfait annuel, toutefois :</a:t>
            </a:r>
          </a:p>
          <a:p>
            <a:pPr lvl="1" algn="just"/>
            <a:r>
              <a:rPr lang="fr-FR" dirty="0" smtClean="0"/>
              <a:t>la rémunération mensuelle forfaitaire incluant les heures supplémentaires doit faire l'objet d'une convention entre le salarié et l'employeur ;</a:t>
            </a:r>
          </a:p>
          <a:p>
            <a:pPr lvl="1" algn="just"/>
            <a:r>
              <a:rPr lang="fr-FR" dirty="0" smtClean="0"/>
              <a:t>le forfait ne doit pas défavoriser le salarié ;</a:t>
            </a:r>
          </a:p>
          <a:p>
            <a:pPr lvl="1" algn="just"/>
            <a:r>
              <a:rPr lang="fr-FR" dirty="0" smtClean="0"/>
              <a:t>la convention sur la rémunération forfaitaire doit prévoir le nombre d'heures comprises dans le forfait.</a:t>
            </a:r>
          </a:p>
          <a:p>
            <a:pPr lvl="1" algn="just"/>
            <a:r>
              <a:rPr lang="fr-FR" dirty="0" smtClean="0"/>
              <a:t>L'employeur doit donc obligatoirement faire figurer dans le contrat de travail ou dans un avenant au contrat une clause en ce sens, qui fixe les conditions d'application de la convention de forfait.</a:t>
            </a:r>
          </a:p>
          <a:p>
            <a:pPr algn="just"/>
            <a:r>
              <a:rPr lang="fr-FR" dirty="0" smtClean="0"/>
              <a:t>L’accord écrit du salarié est indispensable.</a:t>
            </a:r>
          </a:p>
          <a:p>
            <a:pPr algn="just"/>
            <a:r>
              <a:rPr lang="fr-FR" dirty="0" smtClean="0"/>
              <a:t>L'employeur est tenu, même en présence de convention de forfait, d'établir les documents nécessaires au décompte (quotidien et hebdomadaire) de la durée du travail, des repos compensateurs et de leur prise effective, à l'exception des emplois de cadres supérieurs.</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Forfait en heures sur l’année</a:t>
            </a:r>
            <a:endParaRPr lang="fr-FR" dirty="0"/>
          </a:p>
        </p:txBody>
      </p:sp>
      <p:sp>
        <p:nvSpPr>
          <p:cNvPr id="3" name="Espace réservé du contenu 2"/>
          <p:cNvSpPr>
            <a:spLocks noGrp="1"/>
          </p:cNvSpPr>
          <p:nvPr>
            <p:ph idx="1"/>
          </p:nvPr>
        </p:nvSpPr>
        <p:spPr/>
        <p:txBody>
          <a:bodyPr>
            <a:normAutofit fontScale="77500" lnSpcReduction="20000"/>
          </a:bodyPr>
          <a:lstStyle/>
          <a:p>
            <a:pPr algn="just"/>
            <a:r>
              <a:rPr lang="fr-FR" dirty="0" smtClean="0"/>
              <a:t>Les conventions de forfait annuel en heures ont été instaurées par la loi Aubry sur les 35 heures. Ces dispositions ont été abrogées par la loi du 20 août 2008 pour être simplifiées.</a:t>
            </a:r>
          </a:p>
          <a:p>
            <a:pPr algn="just"/>
            <a:r>
              <a:rPr lang="fr-FR" dirty="0" smtClean="0"/>
              <a:t>La réglementation des conventions de forfait annuel en heures a été </a:t>
            </a:r>
            <a:r>
              <a:rPr lang="fr-FR" dirty="0" err="1" smtClean="0"/>
              <a:t>recodifiée</a:t>
            </a:r>
            <a:r>
              <a:rPr lang="fr-FR" dirty="0" smtClean="0"/>
              <a:t> par la loi Travail du 8 août 2016 à droit constant, à l'exception de l'ajout de 2 nouvelles mentions obligatoires dans l'accord collectif instaurant le forfait annuel en heures :</a:t>
            </a:r>
          </a:p>
          <a:p>
            <a:pPr lvl="1" algn="just">
              <a:buFont typeface="Wingdings" pitchFamily="2" charset="2"/>
              <a:buChar char="§"/>
            </a:pPr>
            <a:r>
              <a:rPr lang="fr-FR" dirty="0" smtClean="0"/>
              <a:t>la période de référence du forfait, qui peut être l'année civile ou toute autre période de 12 mois consécutifs</a:t>
            </a:r>
          </a:p>
          <a:p>
            <a:pPr lvl="1" algn="just">
              <a:buFont typeface="Wingdings" pitchFamily="2" charset="2"/>
              <a:buChar char="§"/>
            </a:pPr>
            <a:r>
              <a:rPr lang="fr-FR" dirty="0" smtClean="0"/>
              <a:t>ainsi que les conditions de prise en compte, pour la rémunération des salariés, des absences ainsi que des arrivées et départs en cours de période.</a:t>
            </a:r>
          </a:p>
          <a:p>
            <a:pPr algn="just"/>
            <a:r>
              <a:rPr lang="fr-FR" dirty="0" smtClean="0"/>
              <a:t>Ces 2 nouvelles mentions s'imposent aux accords collectifs conclus à compter du 10 août 2016, lendemain de la publication de la loi Travail.</a:t>
            </a:r>
          </a:p>
          <a:p>
            <a:pPr algn="just"/>
            <a:r>
              <a:rPr lang="fr-FR" dirty="0" smtClean="0"/>
              <a:t>Les accords collectifs conclus avant la loi n° 2016-1088 du 8 août 2016, dite loi Travail qui ne comportent pas les nouvelles mentions exigées par cette loi ne sont pas remis en cause et continuent de s'appliquer.</a:t>
            </a:r>
            <a:endParaRPr lang="fr-F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Forfait en heures sur l’année (suite)</a:t>
            </a:r>
            <a:endParaRPr lang="fr-FR" dirty="0"/>
          </a:p>
        </p:txBody>
      </p:sp>
      <p:sp>
        <p:nvSpPr>
          <p:cNvPr id="3" name="Espace réservé du contenu 2"/>
          <p:cNvSpPr>
            <a:spLocks noGrp="1"/>
          </p:cNvSpPr>
          <p:nvPr>
            <p:ph idx="1"/>
          </p:nvPr>
        </p:nvSpPr>
        <p:spPr/>
        <p:txBody>
          <a:bodyPr>
            <a:normAutofit fontScale="47500" lnSpcReduction="20000"/>
          </a:bodyPr>
          <a:lstStyle/>
          <a:p>
            <a:pPr algn="just"/>
            <a:r>
              <a:rPr lang="fr-FR" dirty="0" smtClean="0"/>
              <a:t>La convention annuelle de forfait en heures a pour objet de rémunérer une durée annuelle de travail intégrant les heures de travail normales et un nombre prédéterminé d'heures supplémentaires sur l'année.</a:t>
            </a:r>
          </a:p>
          <a:p>
            <a:pPr algn="just"/>
            <a:r>
              <a:rPr lang="fr-FR" dirty="0" smtClean="0"/>
              <a:t>La mise en place de ce type de forfait est subordonnée à la conclusion d'une convention ou d'un accord collectif préalable et nécessite également la signature d'un contrat de travail comportant une disposition sur la convention de forfait ou d'un avenant au contrat.</a:t>
            </a:r>
          </a:p>
          <a:p>
            <a:pPr algn="just"/>
            <a:r>
              <a:rPr lang="fr-FR" dirty="0" smtClean="0"/>
              <a:t>Les salariés concernés sont :</a:t>
            </a:r>
          </a:p>
          <a:p>
            <a:pPr lvl="1" algn="just">
              <a:buFont typeface="Wingdings" pitchFamily="2" charset="2"/>
              <a:buChar char="§"/>
            </a:pPr>
            <a:r>
              <a:rPr lang="fr-FR" dirty="0" smtClean="0"/>
              <a:t>les cadres dont la nature des fonctions ne les conduit pas à suivre l'horaire collectif applicable au sein de l'atelier, du service ou de l'équipe auquel ils sont intégrés ;</a:t>
            </a:r>
          </a:p>
          <a:p>
            <a:pPr lvl="1" algn="just">
              <a:buFont typeface="Wingdings" pitchFamily="2" charset="2"/>
              <a:buChar char="§"/>
            </a:pPr>
            <a:r>
              <a:rPr lang="fr-FR" dirty="0" smtClean="0"/>
              <a:t>les salariés qui disposent d'une réelle autonomie dans l'organisation de leur emploi du temps.</a:t>
            </a:r>
          </a:p>
          <a:p>
            <a:pPr algn="just"/>
            <a:r>
              <a:rPr lang="fr-FR" dirty="0" smtClean="0"/>
              <a:t>En revanche, dès lors que les juges relèvent que les salariés concernés sont soumis à un horaire de base correspondant aux heures d'ouverture du magasin, ils peuvent décider que les salariés, de par leurs contraintes qui leur étaient imposées, ne disposaient d'aucune autonomie dans la gestion de leur emploi du temps autorisant le recours à un forfait annuel en heures (</a:t>
            </a:r>
            <a:r>
              <a:rPr lang="fr-FR" b="1" dirty="0" err="1" smtClean="0"/>
              <a:t>Cass</a:t>
            </a:r>
            <a:r>
              <a:rPr lang="fr-FR" b="1" dirty="0" smtClean="0"/>
              <a:t>. Soc. 23 juin 2004, n°02-14861</a:t>
            </a:r>
            <a:r>
              <a:rPr lang="fr-FR" dirty="0" smtClean="0"/>
              <a:t>).</a:t>
            </a:r>
          </a:p>
          <a:p>
            <a:pPr algn="just"/>
            <a:r>
              <a:rPr lang="fr-FR" dirty="0" smtClean="0"/>
              <a:t>Ainsi ne dispose d'aucune autonomie dans la gestion de son emploi du temps autorisant le recours à un forfait annuel en heures, le salarié qui est tenu en permanence et de façon stricte, à des consignes lui imposant d'être présent au minimum pendant les heures d'ouverture du magasin pour y accomplir les tâches de réception des marchandises qui lui étaient dévolues (</a:t>
            </a:r>
            <a:r>
              <a:rPr lang="fr-FR" b="1" dirty="0" err="1" smtClean="0"/>
              <a:t>Cass</a:t>
            </a:r>
            <a:r>
              <a:rPr lang="fr-FR" b="1" dirty="0" smtClean="0"/>
              <a:t>. Soc. 27 juin 2012, n°11-12527</a:t>
            </a:r>
            <a:r>
              <a:rPr lang="fr-FR" dirty="0" smtClean="0"/>
              <a:t>).</a:t>
            </a:r>
          </a:p>
          <a:p>
            <a:pPr algn="just"/>
            <a:r>
              <a:rPr lang="fr-FR" dirty="0" smtClean="0"/>
              <a:t>Lorsque le salarié a conclu une convention de forfait en heures sur l'année alors qu'il ne remplit pas les conditions, il est en droit de demander le paiement d'heures supplémentaires.</a:t>
            </a:r>
          </a:p>
          <a:p>
            <a:pPr algn="just"/>
            <a:r>
              <a:rPr lang="fr-FR" dirty="0" smtClean="0"/>
              <a:t>La conclusion d'une convention individuelle de forfait requiert l'accord du salarié, qu’ainsi que la rédaction d’une convention établie par écrit.</a:t>
            </a:r>
          </a:p>
          <a:p>
            <a:pPr algn="just"/>
            <a:r>
              <a:rPr lang="fr-FR" dirty="0" smtClean="0"/>
              <a:t>L'employeur doit donc obligatoirement faire figurer dans le contrat de travail ou dans un avenant au contrat une clause en ce sens, qui fixe les conditions d'application de la convention de forfait et, notamment le nombre d'heures compris dans le forfait.</a:t>
            </a:r>
          </a:p>
          <a:p>
            <a:pPr algn="just"/>
            <a:r>
              <a:rPr lang="fr-FR" dirty="0" smtClean="0"/>
              <a:t>L’employeur doit contrôler la durée du travail réellement effectuée par le salarié selon les modalités précisées par l’accord collectif, sinon ce sont les dispositions de droit commun qui s’appliquent.</a:t>
            </a:r>
          </a:p>
          <a:p>
            <a:pPr>
              <a:buFont typeface="Wingdings" pitchFamily="2" charset="2"/>
              <a:buChar char="§"/>
            </a:pPr>
            <a:endParaRPr lang="fr-FR" dirty="0" smtClean="0"/>
          </a:p>
          <a:p>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64E88193-3786-6D4E-B679-45C08D5EA0CD}"/>
              </a:ext>
            </a:extLst>
          </p:cNvPr>
          <p:cNvSpPr>
            <a:spLocks noGrp="1"/>
          </p:cNvSpPr>
          <p:nvPr>
            <p:ph type="title"/>
          </p:nvPr>
        </p:nvSpPr>
        <p:spPr/>
        <p:txBody>
          <a:bodyPr/>
          <a:lstStyle/>
          <a:p>
            <a:pPr algn="ctr"/>
            <a:r>
              <a:rPr lang="fr-FR" dirty="0"/>
              <a:t>Les employeurs concernés</a:t>
            </a:r>
          </a:p>
        </p:txBody>
      </p:sp>
      <p:sp>
        <p:nvSpPr>
          <p:cNvPr id="3" name="Espace réservé du contenu 2">
            <a:extLst>
              <a:ext uri="{FF2B5EF4-FFF2-40B4-BE49-F238E27FC236}">
                <a16:creationId xmlns="" xmlns:a16="http://schemas.microsoft.com/office/drawing/2014/main" id="{144185FF-4292-2545-87DA-D83CD9E41926}"/>
              </a:ext>
            </a:extLst>
          </p:cNvPr>
          <p:cNvSpPr>
            <a:spLocks noGrp="1"/>
          </p:cNvSpPr>
          <p:nvPr>
            <p:ph idx="1"/>
          </p:nvPr>
        </p:nvSpPr>
        <p:spPr/>
        <p:txBody>
          <a:bodyPr>
            <a:normAutofit fontScale="85000" lnSpcReduction="20000"/>
          </a:bodyPr>
          <a:lstStyle/>
          <a:p>
            <a:pPr marL="0" indent="0" algn="just">
              <a:buNone/>
            </a:pPr>
            <a:endParaRPr lang="fr-FR" u="sng" dirty="0"/>
          </a:p>
          <a:p>
            <a:pPr marL="0" indent="0" algn="just"/>
            <a:r>
              <a:rPr lang="fr-FR" dirty="0"/>
              <a:t> Les employeurs de droit privé ;</a:t>
            </a:r>
          </a:p>
          <a:p>
            <a:pPr marL="0" indent="0" algn="just"/>
            <a:r>
              <a:rPr lang="fr-FR" dirty="0"/>
              <a:t> Les établissements publics industriels et commerciaux (EPIC).</a:t>
            </a:r>
          </a:p>
          <a:p>
            <a:pPr marL="0" indent="0" algn="just"/>
            <a:endParaRPr lang="fr-FR" dirty="0"/>
          </a:p>
          <a:p>
            <a:pPr marL="0" indent="0" algn="just">
              <a:buNone/>
            </a:pPr>
            <a:r>
              <a:rPr lang="fr-FR" sz="2900" u="sng" dirty="0"/>
              <a:t>Exclusion :</a:t>
            </a:r>
          </a:p>
          <a:p>
            <a:pPr marL="0" indent="0" algn="just">
              <a:buNone/>
            </a:pPr>
            <a:endParaRPr lang="fr-FR" u="sng" dirty="0"/>
          </a:p>
          <a:p>
            <a:pPr marL="0" indent="0" algn="just"/>
            <a:r>
              <a:rPr lang="fr-FR" dirty="0"/>
              <a:t> Les entreprises qui relèvent de la loi du 3 octobre 1940 et ses arrêtés d’application (SCNF, RATP, transports urbains) ;</a:t>
            </a:r>
          </a:p>
          <a:p>
            <a:pPr marL="0" indent="0" algn="just"/>
            <a:r>
              <a:rPr lang="fr-FR" dirty="0"/>
              <a:t> Les entreprises de transports publics urbains de voyageurs ;</a:t>
            </a:r>
          </a:p>
          <a:p>
            <a:pPr marL="0" indent="0" algn="just"/>
            <a:r>
              <a:rPr lang="fr-FR" dirty="0"/>
              <a:t> Les établissements publics hospitaliers ;</a:t>
            </a:r>
          </a:p>
          <a:p>
            <a:pPr marL="0" indent="0" algn="just"/>
            <a:r>
              <a:rPr lang="fr-FR" dirty="0"/>
              <a:t> Et d’une manière générale, l’Etat, les collectivités territoriales et leurs établissements administratifs.</a:t>
            </a:r>
          </a:p>
        </p:txBody>
      </p:sp>
    </p:spTree>
    <p:extLst>
      <p:ext uri="{BB962C8B-B14F-4D97-AF65-F5344CB8AC3E}">
        <p14:creationId xmlns="" xmlns:p14="http://schemas.microsoft.com/office/powerpoint/2010/main" val="30740009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Forfait en jours (sur l’année)</a:t>
            </a:r>
            <a:endParaRPr lang="fr-FR" dirty="0"/>
          </a:p>
        </p:txBody>
      </p:sp>
      <p:sp>
        <p:nvSpPr>
          <p:cNvPr id="3" name="Espace réservé du contenu 2"/>
          <p:cNvSpPr>
            <a:spLocks noGrp="1"/>
          </p:cNvSpPr>
          <p:nvPr>
            <p:ph idx="1"/>
          </p:nvPr>
        </p:nvSpPr>
        <p:spPr/>
        <p:txBody>
          <a:bodyPr>
            <a:noAutofit/>
          </a:bodyPr>
          <a:lstStyle/>
          <a:p>
            <a:pPr algn="just"/>
            <a:r>
              <a:rPr lang="fr-FR" sz="1200" dirty="0" smtClean="0"/>
              <a:t>Le forfait en jours permet de définir une rémunération sur la base d’un nombre de jours travaillés annuellement, sans référence horaire, permettant notamment d’éluder un certain nombre de dispositions en matière de durée maximale quotidienne et hebdomadaire de travail.</a:t>
            </a:r>
          </a:p>
          <a:p>
            <a:pPr algn="just"/>
            <a:r>
              <a:rPr lang="fr-FR" sz="1200" dirty="0" smtClean="0"/>
              <a:t>La loi Travail du 8 août 2016 n’a pas modifié en profondeur le dispositif, mais a intégré les apports de la jurisprudence concernant le droit à la santé et au repos, et a instauré un dispositif de sécurisation des conventions individuelles.</a:t>
            </a:r>
          </a:p>
          <a:p>
            <a:pPr algn="just"/>
            <a:r>
              <a:rPr lang="fr-FR" sz="1200" dirty="0" smtClean="0"/>
              <a:t>Jusqu'à </a:t>
            </a:r>
            <a:r>
              <a:rPr lang="fr-FR" sz="1200" dirty="0" smtClean="0"/>
              <a:t>cette date, les accords collectifs ne comportant pas de garanties suffisantes pour assurer le respect de la sécurité et la santé du salarié étaient frappés de nullité ainsi que les conventions de forfait conclues sur la base de ces accords collectifs non conformes. </a:t>
            </a:r>
            <a:endParaRPr lang="fr-FR" sz="1200" dirty="0" smtClean="0"/>
          </a:p>
          <a:p>
            <a:pPr algn="just"/>
            <a:r>
              <a:rPr lang="fr-FR" sz="1200" dirty="0" smtClean="0"/>
              <a:t>Désormais</a:t>
            </a:r>
            <a:r>
              <a:rPr lang="fr-FR" sz="1200" dirty="0" smtClean="0"/>
              <a:t>, les conventions de forfait conclues sur la base d'accords collectifs conclus avant le 10 août 2016 ne comportant pas les mentions légales ajoutées par la loi Travail sont sécurisées à la condition que l'employeur mette en place un certain nombre de modalités permettant de pallier l'absence de ces mentions </a:t>
            </a:r>
            <a:r>
              <a:rPr lang="fr-FR" sz="1200" dirty="0" smtClean="0"/>
              <a:t>conventionnelles.</a:t>
            </a:r>
          </a:p>
          <a:p>
            <a:pPr algn="just"/>
            <a:r>
              <a:rPr lang="fr-FR" sz="1200" u="sng" dirty="0" smtClean="0"/>
              <a:t>Le cas d’un accord collectif incomplet </a:t>
            </a:r>
            <a:r>
              <a:rPr lang="fr-FR" sz="1200" dirty="0" smtClean="0"/>
              <a:t>: </a:t>
            </a:r>
            <a:r>
              <a:rPr lang="fr-FR" sz="1200" dirty="0" smtClean="0"/>
              <a:t>l'employeur </a:t>
            </a:r>
            <a:r>
              <a:rPr lang="fr-FR" sz="1200" dirty="0" smtClean="0"/>
              <a:t>peut continuer </a:t>
            </a:r>
            <a:r>
              <a:rPr lang="fr-FR" sz="1200" dirty="0" smtClean="0"/>
              <a:t>à conclure de nouvelles conventions de forfait-jours sur le fondement d'un accord collectif antérieur à la loi Travail non conforme sous réserve de la mise en place par l'employeur du document de contrôle du nombre de jours travaillés, de l'organisation d'un entretien annuel sur la charge de travail et des modalités permettant d'assurer le respect des temps de repos quotidien et hebdomadaire prévus à l'article L. 3121-64 du code </a:t>
            </a:r>
            <a:r>
              <a:rPr lang="fr-FR" sz="1200" dirty="0" smtClean="0"/>
              <a:t>du travail.</a:t>
            </a:r>
          </a:p>
          <a:p>
            <a:pPr algn="just"/>
            <a:r>
              <a:rPr lang="fr-FR" sz="1200" u="sng" dirty="0" smtClean="0"/>
              <a:t>Le cas de la révision de l’accord collectif conclu antérieurement à la loi Travail </a:t>
            </a:r>
            <a:r>
              <a:rPr lang="fr-FR" sz="1200" dirty="0" smtClean="0"/>
              <a:t>: la jurisprudence a considéré que la défaillance de l’accord collectif au regard des garanties concernant le droit à la santé et au repos emportait la nullité des conventions individuelles de forfait qui en étaient la déclinaison (</a:t>
            </a:r>
            <a:r>
              <a:rPr lang="fr-FR" sz="1200" b="1" dirty="0" err="1" smtClean="0"/>
              <a:t>Cass</a:t>
            </a:r>
            <a:r>
              <a:rPr lang="fr-FR" sz="1200" b="1" dirty="0" smtClean="0"/>
              <a:t>. Soc. 9 novembre 2016, n°15-15064</a:t>
            </a:r>
            <a:r>
              <a:rPr lang="fr-FR" sz="1200" dirty="0" smtClean="0"/>
              <a:t>). </a:t>
            </a:r>
            <a:r>
              <a:rPr lang="fr-FR" sz="1200" b="1" dirty="0" smtClean="0"/>
              <a:t>La loi Travail a alors a ajouté de nouvelles mentions obligatoire pour y remédier.</a:t>
            </a:r>
          </a:p>
          <a:p>
            <a:pPr algn="just">
              <a:buNone/>
            </a:pPr>
            <a:r>
              <a:rPr lang="fr-FR" sz="1200" dirty="0" smtClean="0"/>
              <a:t>	</a:t>
            </a:r>
            <a:r>
              <a:rPr lang="fr-FR" sz="1200" dirty="0" smtClean="0"/>
              <a:t>Il se trouve que toute révision de l’accord collectif (visant notamment à sa mise en conformité) implique de faire signer au salarié une nouvelle convention de forfait.</a:t>
            </a:r>
          </a:p>
          <a:p>
            <a:pPr algn="just">
              <a:buNone/>
            </a:pPr>
            <a:r>
              <a:rPr lang="fr-FR" sz="1200" dirty="0" smtClean="0"/>
              <a:t>	</a:t>
            </a:r>
            <a:r>
              <a:rPr lang="fr-FR" sz="1200" dirty="0" smtClean="0"/>
              <a:t>Pour pallier cette difficulté, la loi Travail a prévu que dans un tel cas de figure, il n’y pas lieu à requérir l’accord du salarié et les conventions individuelles antérieurement conclues peuvent continuer à s’appliquer.</a:t>
            </a:r>
            <a:r>
              <a:rPr lang="fr-FR" sz="1200" dirty="0" smtClean="0"/>
              <a:t> </a:t>
            </a:r>
            <a:endParaRPr lang="fr-FR" sz="1200" dirty="0" smtClean="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Les salariés concernés (Forfait jours)</a:t>
            </a:r>
            <a:endParaRPr lang="fr-FR" dirty="0"/>
          </a:p>
        </p:txBody>
      </p:sp>
      <p:sp>
        <p:nvSpPr>
          <p:cNvPr id="3" name="Espace réservé du contenu 2"/>
          <p:cNvSpPr>
            <a:spLocks noGrp="1"/>
          </p:cNvSpPr>
          <p:nvPr>
            <p:ph idx="1"/>
          </p:nvPr>
        </p:nvSpPr>
        <p:spPr/>
        <p:txBody>
          <a:bodyPr>
            <a:normAutofit fontScale="32500" lnSpcReduction="20000"/>
          </a:bodyPr>
          <a:lstStyle/>
          <a:p>
            <a:pPr algn="just"/>
            <a:r>
              <a:rPr lang="fr-FR" dirty="0" smtClean="0"/>
              <a:t>Peuvent conclure une convention de forfait en jours sur l'année, dans la limite de la durée annuelle de travail fixée par l'accord collectif </a:t>
            </a:r>
            <a:r>
              <a:rPr lang="fr-FR" dirty="0" smtClean="0"/>
              <a:t>:</a:t>
            </a:r>
          </a:p>
          <a:p>
            <a:pPr lvl="1" algn="just">
              <a:buFont typeface="Wingdings" pitchFamily="2" charset="2"/>
              <a:buChar char="§"/>
            </a:pPr>
            <a:r>
              <a:rPr lang="fr-FR" sz="2800" dirty="0" smtClean="0"/>
              <a:t>les cadres qui disposent d'une autonomie dans l'organisation de leur emploi du temps et dont la nature des fonctions ne les conduit pas à suivre l'horaire collectif applicable au sein de l'atelier, du service ou de l'équipe auquel ils sont </a:t>
            </a:r>
            <a:r>
              <a:rPr lang="fr-FR" sz="2800" dirty="0" smtClean="0"/>
              <a:t>intégrés ;</a:t>
            </a:r>
          </a:p>
          <a:p>
            <a:pPr lvl="1" algn="just">
              <a:buFont typeface="Wingdings" pitchFamily="2" charset="2"/>
              <a:buChar char="§"/>
            </a:pPr>
            <a:r>
              <a:rPr lang="fr-FR" sz="2800" dirty="0" smtClean="0"/>
              <a:t>les salariés dont la durée du temps de travail ne peut être prédéterminée et qui disposent d'une réelle autonomie dans l'organisation de leur emploi du temps pour l'exercice des responsabilités qui leur sont confiées.</a:t>
            </a:r>
          </a:p>
          <a:p>
            <a:pPr algn="just"/>
            <a:r>
              <a:rPr lang="fr-FR" dirty="0" smtClean="0"/>
              <a:t>C'est l'accord collectif qui détermine les catégories de salariés susceptibles de conclure une convention individuelle de forfait. </a:t>
            </a:r>
            <a:endParaRPr lang="fr-FR" dirty="0" smtClean="0"/>
          </a:p>
          <a:p>
            <a:pPr algn="just">
              <a:buNone/>
            </a:pPr>
            <a:r>
              <a:rPr lang="fr-FR" dirty="0" smtClean="0"/>
              <a:t>	</a:t>
            </a:r>
            <a:r>
              <a:rPr lang="fr-FR" dirty="0" smtClean="0"/>
              <a:t>Il appartient alors </a:t>
            </a:r>
            <a:r>
              <a:rPr lang="fr-FR" dirty="0" smtClean="0"/>
              <a:t>aux juges de contrôler, même d'office, si le salarié est susceptible de relever du régime du forfait jours, c'est-à-dire relève des catégories de salariés éligibles au forfait </a:t>
            </a:r>
            <a:r>
              <a:rPr lang="fr-FR" dirty="0" smtClean="0"/>
              <a:t>jours (</a:t>
            </a:r>
            <a:r>
              <a:rPr lang="fr-FR" b="1" dirty="0" err="1" smtClean="0"/>
              <a:t>Cass</a:t>
            </a:r>
            <a:r>
              <a:rPr lang="fr-FR" b="1" dirty="0" smtClean="0"/>
              <a:t>. Soc. 11 avril 2018, n°16-27257</a:t>
            </a:r>
            <a:r>
              <a:rPr lang="fr-FR" dirty="0" smtClean="0"/>
              <a:t>).</a:t>
            </a:r>
          </a:p>
          <a:p>
            <a:pPr algn="just">
              <a:buNone/>
            </a:pPr>
            <a:r>
              <a:rPr lang="fr-FR" b="1" u="sng" dirty="0" smtClean="0"/>
              <a:t>Détermination </a:t>
            </a:r>
            <a:r>
              <a:rPr lang="fr-FR" b="1" u="sng" dirty="0" smtClean="0"/>
              <a:t>des cadres concernés par l’accord collectif </a:t>
            </a:r>
            <a:r>
              <a:rPr lang="fr-FR" b="1" u="sng" dirty="0" smtClean="0"/>
              <a:t>:</a:t>
            </a:r>
          </a:p>
          <a:p>
            <a:pPr algn="just"/>
            <a:r>
              <a:rPr lang="fr-FR" dirty="0" smtClean="0"/>
              <a:t>La Cour de cassation est souple quant aux conditions d'accès au régime des forfaits jours dans la mesure où les partenaires sociaux n'ont pas besoin de définir avec précision les cadres autonomes soumis au forfait jours</a:t>
            </a:r>
            <a:r>
              <a:rPr lang="fr-FR" dirty="0" smtClean="0"/>
              <a:t>.</a:t>
            </a:r>
          </a:p>
          <a:p>
            <a:pPr algn="just"/>
            <a:r>
              <a:rPr lang="fr-FR" dirty="0" smtClean="0"/>
              <a:t>Ainsi</a:t>
            </a:r>
            <a:r>
              <a:rPr lang="fr-FR" dirty="0" smtClean="0"/>
              <a:t>, est licite la clause d'un accord collectif définissant les cadres autonomes comme étant ceux dont le rythme de travail ne peut, en raison de leur mission, être soumis à l'horaire collectif de travail du service qu'ils dirigent ou auquel ils sont affectés.</a:t>
            </a:r>
          </a:p>
          <a:p>
            <a:pPr algn="just">
              <a:buNone/>
            </a:pPr>
            <a:r>
              <a:rPr lang="fr-FR" dirty="0" smtClean="0"/>
              <a:t>	Pour la Cour de cassation, cette définition permet d'apprécier le degré d'autonomie du personnel d'encadrement concerné et est conforme aux exigences légales pour deux raisons :</a:t>
            </a:r>
          </a:p>
          <a:p>
            <a:pPr lvl="1" algn="just">
              <a:buFont typeface="Wingdings" pitchFamily="2" charset="2"/>
              <a:buChar char="§"/>
            </a:pPr>
            <a:r>
              <a:rPr lang="fr-FR" sz="2800" dirty="0" smtClean="0"/>
              <a:t>d'une part la convention de forfait doit faire l'objet d'un accord particulier entre l'employeur et le salarié ;</a:t>
            </a:r>
          </a:p>
          <a:p>
            <a:pPr lvl="1" algn="just">
              <a:buFont typeface="Wingdings" pitchFamily="2" charset="2"/>
              <a:buChar char="§"/>
            </a:pPr>
            <a:r>
              <a:rPr lang="fr-FR" sz="2800" dirty="0" smtClean="0"/>
              <a:t>D’autre part, il appartient au juge de vérifier en cas de litiges que les fonctions effectivement exercées par le cadre ne lui permettent pas d’être soumis à l’horaire collectif de travail.</a:t>
            </a:r>
          </a:p>
          <a:p>
            <a:pPr lvl="1" algn="just">
              <a:buNone/>
            </a:pPr>
            <a:r>
              <a:rPr lang="fr-FR" sz="2800" dirty="0" smtClean="0"/>
              <a:t>	(</a:t>
            </a:r>
            <a:r>
              <a:rPr lang="fr-FR" sz="2800" b="1" dirty="0" err="1" smtClean="0"/>
              <a:t>Cass</a:t>
            </a:r>
            <a:r>
              <a:rPr lang="fr-FR" sz="2800" b="1" dirty="0" smtClean="0"/>
              <a:t>. 26 mai 2004, n°02-18756</a:t>
            </a:r>
            <a:r>
              <a:rPr lang="fr-FR" sz="2800" dirty="0" smtClean="0"/>
              <a:t>)</a:t>
            </a:r>
          </a:p>
          <a:p>
            <a:pPr>
              <a:buNone/>
            </a:pPr>
            <a:r>
              <a:rPr lang="fr-FR" b="1" u="sng" dirty="0" smtClean="0"/>
              <a:t>Contrôle </a:t>
            </a:r>
            <a:r>
              <a:rPr lang="fr-FR" b="1" u="sng" dirty="0" smtClean="0"/>
              <a:t>de la réalité de l'autonomie du cadre par le </a:t>
            </a:r>
            <a:r>
              <a:rPr lang="fr-FR" b="1" u="sng" dirty="0" smtClean="0"/>
              <a:t>juge :</a:t>
            </a:r>
          </a:p>
          <a:p>
            <a:r>
              <a:rPr lang="fr-FR" dirty="0" smtClean="0"/>
              <a:t>A titre d'exemple, peut être considéré comme un cadre autonome soumis à un forfait jours, un salarié, accompagnateur-interprète, qui prend toute initiative de nature à « optimiser » le séjour des invités, peu importe qu'il intervienne selon un programme </a:t>
            </a:r>
            <a:r>
              <a:rPr lang="fr-FR" dirty="0" smtClean="0"/>
              <a:t>préétabli (</a:t>
            </a:r>
            <a:r>
              <a:rPr lang="fr-FR" b="1" dirty="0" err="1" smtClean="0"/>
              <a:t>Cass</a:t>
            </a:r>
            <a:r>
              <a:rPr lang="fr-FR" b="1" dirty="0" smtClean="0"/>
              <a:t>. Soc. 9 juillet 2003, n°01-42451</a:t>
            </a:r>
            <a:r>
              <a:rPr lang="fr-FR" dirty="0" smtClean="0"/>
              <a:t>).</a:t>
            </a:r>
          </a:p>
          <a:p>
            <a:r>
              <a:rPr lang="fr-FR" dirty="0" smtClean="0"/>
              <a:t>En revanche, ne peut être considéré comme un cadre autonome :</a:t>
            </a:r>
          </a:p>
          <a:p>
            <a:pPr lvl="1"/>
            <a:r>
              <a:rPr lang="fr-FR" sz="2800" dirty="0" smtClean="0"/>
              <a:t>le salarié qui, en dépit de l'intitulé de son poste de « concepteur son événementiel », n'intervenait en réalité qu'en simple exécutant, sans aucune autonomie artistique ou technique, à des événements auxquels était présent un responsable, et alors que la durée de son travail était prédéterminée et que des plannings précis devaient être </a:t>
            </a:r>
            <a:r>
              <a:rPr lang="fr-FR" sz="2800" dirty="0" smtClean="0"/>
              <a:t>respectés (</a:t>
            </a:r>
            <a:r>
              <a:rPr lang="fr-FR" sz="2800" b="1" dirty="0" err="1" smtClean="0"/>
              <a:t>Cass</a:t>
            </a:r>
            <a:r>
              <a:rPr lang="fr-FR" sz="2800" b="1" dirty="0" smtClean="0"/>
              <a:t>. Soc. 27 mars 2019, n°17-31715</a:t>
            </a:r>
            <a:r>
              <a:rPr lang="fr-FR" sz="2800" dirty="0" smtClean="0"/>
              <a:t>).</a:t>
            </a:r>
            <a:endParaRPr lang="fr-FR" sz="2800" dirty="0" smtClean="0"/>
          </a:p>
          <a:p>
            <a:pPr lvl="1"/>
            <a:r>
              <a:rPr lang="fr-FR" sz="2800" dirty="0" smtClean="0"/>
              <a:t>le salarié </a:t>
            </a:r>
            <a:r>
              <a:rPr lang="fr-FR" sz="2800" dirty="0" smtClean="0"/>
              <a:t>soumis à un planning contraignant imposant </a:t>
            </a:r>
            <a:r>
              <a:rPr lang="fr-FR" sz="2800" dirty="0" smtClean="0"/>
              <a:t>sa présence </a:t>
            </a:r>
            <a:r>
              <a:rPr lang="fr-FR" sz="2800" dirty="0" smtClean="0"/>
              <a:t>au sein de l'entreprise à des horaires </a:t>
            </a:r>
            <a:r>
              <a:rPr lang="fr-FR" sz="2800" dirty="0" smtClean="0"/>
              <a:t>prédéterminés (</a:t>
            </a:r>
            <a:r>
              <a:rPr lang="fr-FR" sz="2800" b="1" dirty="0" err="1" smtClean="0"/>
              <a:t>Cass</a:t>
            </a:r>
            <a:r>
              <a:rPr lang="fr-FR" sz="2800" b="1" dirty="0" smtClean="0"/>
              <a:t>. Soc. 15 décembre 2016, n°15-17568</a:t>
            </a:r>
            <a:r>
              <a:rPr lang="fr-FR" sz="2800" dirty="0" smtClean="0"/>
              <a:t>).</a:t>
            </a:r>
          </a:p>
          <a:p>
            <a:r>
              <a:rPr lang="fr-FR" dirty="0" smtClean="0"/>
              <a:t>Le salarié qui est en forfait jours ne peut être un cadre dirigeant dans la mesure où ce dernier n'est pas soumis à la législation </a:t>
            </a:r>
            <a:r>
              <a:rPr lang="fr-FR" dirty="0" smtClean="0"/>
              <a:t>relative à la </a:t>
            </a:r>
            <a:r>
              <a:rPr lang="fr-FR" dirty="0" smtClean="0"/>
              <a:t>durée du </a:t>
            </a:r>
            <a:r>
              <a:rPr lang="fr-FR" dirty="0" smtClean="0"/>
              <a:t>travail (</a:t>
            </a:r>
            <a:r>
              <a:rPr lang="fr-FR" b="1" dirty="0" err="1" smtClean="0"/>
              <a:t>Cass</a:t>
            </a:r>
            <a:r>
              <a:rPr lang="fr-FR" b="1" dirty="0" smtClean="0"/>
              <a:t>. Soc.  7 septembre 2017, n°15-24725</a:t>
            </a:r>
            <a:r>
              <a:rPr lang="fr-FR" dirty="0" smtClean="0"/>
              <a:t>).</a:t>
            </a:r>
            <a:endParaRPr lang="fr-FR" dirty="0" smtClean="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Contenu de l’accord collectif depuis le 10 août 2016</a:t>
            </a:r>
            <a:endParaRPr lang="fr-FR" dirty="0"/>
          </a:p>
        </p:txBody>
      </p:sp>
      <p:sp>
        <p:nvSpPr>
          <p:cNvPr id="3" name="Espace réservé du contenu 2"/>
          <p:cNvSpPr>
            <a:spLocks noGrp="1"/>
          </p:cNvSpPr>
          <p:nvPr>
            <p:ph idx="1"/>
          </p:nvPr>
        </p:nvSpPr>
        <p:spPr/>
        <p:txBody>
          <a:bodyPr>
            <a:noAutofit/>
          </a:bodyPr>
          <a:lstStyle/>
          <a:p>
            <a:pPr algn="just"/>
            <a:r>
              <a:rPr lang="fr-FR" sz="1050" dirty="0" smtClean="0"/>
              <a:t>L’accord </a:t>
            </a:r>
            <a:r>
              <a:rPr lang="fr-FR" sz="1050" dirty="0" smtClean="0"/>
              <a:t>collectif </a:t>
            </a:r>
            <a:r>
              <a:rPr lang="fr-FR" sz="1050" dirty="0" smtClean="0"/>
              <a:t>préalable à la conclusion d’une convention individuelle détermine :</a:t>
            </a:r>
          </a:p>
          <a:p>
            <a:pPr lvl="1" algn="just">
              <a:buFont typeface="Wingdings" pitchFamily="2" charset="2"/>
              <a:buChar char="§"/>
            </a:pPr>
            <a:r>
              <a:rPr lang="fr-FR" sz="1000" dirty="0" smtClean="0"/>
              <a:t>les catégories de salariés susceptibles de conclure une convention individuelle de </a:t>
            </a:r>
            <a:r>
              <a:rPr lang="fr-FR" sz="1000" dirty="0" smtClean="0"/>
              <a:t>forfait</a:t>
            </a:r>
          </a:p>
          <a:p>
            <a:pPr lvl="1" algn="just">
              <a:buFont typeface="Wingdings" pitchFamily="2" charset="2"/>
              <a:buChar char="§"/>
            </a:pPr>
            <a:r>
              <a:rPr lang="fr-FR" sz="1000" dirty="0" smtClean="0"/>
              <a:t>la période de référence du forfait, qui peut être l'année civile ou toute autre période de 12 mois consécutifs. Il s'agit d'une clause ajoutée par la loi Travail qui n'est obligatoire que pour les accords collectifs conclus après la publication de cette loi ;</a:t>
            </a:r>
          </a:p>
          <a:p>
            <a:pPr lvl="1" algn="just">
              <a:buFont typeface="Wingdings" pitchFamily="2" charset="2"/>
              <a:buChar char="§"/>
            </a:pPr>
            <a:r>
              <a:rPr lang="fr-FR" sz="1000" dirty="0" smtClean="0"/>
              <a:t>le nombre de jours compris dans le forfait, dans la limite de 218 </a:t>
            </a:r>
            <a:r>
              <a:rPr lang="fr-FR" sz="1000" dirty="0" smtClean="0"/>
              <a:t>jours ;</a:t>
            </a:r>
          </a:p>
          <a:p>
            <a:pPr lvl="1" algn="just">
              <a:buFont typeface="Wingdings" pitchFamily="2" charset="2"/>
              <a:buChar char="§"/>
            </a:pPr>
            <a:r>
              <a:rPr lang="fr-FR" sz="1000" dirty="0" smtClean="0"/>
              <a:t>les conditions de prise en compte, pour la rémunération des salariés, des absences ainsi que des arrivées et départs en cours de période. Il s'agit d'une clause devenue obligatoire par la loi Travail ;</a:t>
            </a:r>
          </a:p>
          <a:p>
            <a:pPr lvl="1" algn="just">
              <a:buFont typeface="Wingdings" pitchFamily="2" charset="2"/>
              <a:buChar char="§"/>
            </a:pPr>
            <a:r>
              <a:rPr lang="fr-FR" sz="1000" dirty="0" smtClean="0"/>
              <a:t>les caractéristiques principales des conventions individuelles de forfait, qui doivent notamment fixer le nombre de jours compris dans le forfait ;</a:t>
            </a:r>
          </a:p>
          <a:p>
            <a:pPr lvl="1" algn="just">
              <a:buFont typeface="Wingdings" pitchFamily="2" charset="2"/>
              <a:buChar char="§"/>
            </a:pPr>
            <a:r>
              <a:rPr lang="fr-FR" sz="1000" b="1" dirty="0" smtClean="0"/>
              <a:t>les modalités selon lesquelles l'employeur assure l'évaluation et le suivi régulier de la charge de travail du </a:t>
            </a:r>
            <a:r>
              <a:rPr lang="fr-FR" sz="1000" b="1" dirty="0" smtClean="0"/>
              <a:t>salarié ;</a:t>
            </a:r>
          </a:p>
          <a:p>
            <a:pPr lvl="1" algn="just">
              <a:buFont typeface="Wingdings" pitchFamily="2" charset="2"/>
              <a:buChar char="§"/>
            </a:pPr>
            <a:r>
              <a:rPr lang="fr-FR" sz="1000" b="1" dirty="0" smtClean="0"/>
              <a:t>les modalités selon lesquelles l'employeur et le salarié communiquent périodiquement sur la charge de travail du salarié, sur l'articulation entre son activité professionnelle et sa vie personnelle, sur sa rémunération ainsi que sur l'organisation du travail dans l'entreprise ;</a:t>
            </a:r>
          </a:p>
          <a:p>
            <a:pPr lvl="1" algn="just">
              <a:buFont typeface="Wingdings" pitchFamily="2" charset="2"/>
              <a:buChar char="§"/>
            </a:pPr>
            <a:r>
              <a:rPr lang="fr-FR" sz="1000" b="1" dirty="0" smtClean="0"/>
              <a:t>les modalités selon lesquelles le salarié peut exercer son droit à la </a:t>
            </a:r>
            <a:r>
              <a:rPr lang="fr-FR" sz="1000" b="1" dirty="0" smtClean="0"/>
              <a:t>déconnexion.</a:t>
            </a:r>
          </a:p>
          <a:p>
            <a:pPr lvl="1" algn="just">
              <a:buNone/>
            </a:pPr>
            <a:r>
              <a:rPr lang="fr-FR" sz="1000" i="1" dirty="0" smtClean="0"/>
              <a:t>	l'absence </a:t>
            </a:r>
            <a:r>
              <a:rPr lang="fr-FR" sz="1000" i="1" dirty="0" smtClean="0"/>
              <a:t>de </a:t>
            </a:r>
            <a:r>
              <a:rPr lang="fr-FR" sz="1000" i="1" dirty="0" smtClean="0"/>
              <a:t>des 3 dernières mentions légales </a:t>
            </a:r>
            <a:r>
              <a:rPr lang="fr-FR" sz="1000" i="1" dirty="0" smtClean="0"/>
              <a:t>dans les accords collectifs conclus avant le 10 août 2016 ne remet pas en cause les conventions de forfait conclues sur la base de ces accords collectifs à la condition que l'employeur pallie cette absence en mettant en place </a:t>
            </a:r>
            <a:r>
              <a:rPr lang="fr-FR" sz="1000" i="1" dirty="0" smtClean="0"/>
              <a:t>d’autres modalités.</a:t>
            </a:r>
            <a:endParaRPr lang="fr-FR" sz="1000" b="1" dirty="0" smtClean="0"/>
          </a:p>
          <a:p>
            <a:pPr algn="just">
              <a:buNone/>
            </a:pPr>
            <a:r>
              <a:rPr lang="fr-FR" sz="1050" dirty="0" smtClean="0"/>
              <a:t>	</a:t>
            </a:r>
            <a:r>
              <a:rPr lang="fr-FR" sz="1050" u="sng" dirty="0" smtClean="0"/>
              <a:t>Exemple</a:t>
            </a:r>
            <a:r>
              <a:rPr lang="fr-FR" sz="1050" dirty="0" smtClean="0"/>
              <a:t> : Lorsque </a:t>
            </a:r>
            <a:r>
              <a:rPr lang="fr-FR" sz="1050" dirty="0" smtClean="0"/>
              <a:t>l'accord collectif instaurant le forfait jours est insuffisamment précis sur les modalités de suivi de la charge de travail des salariés en forfait jours, les conventions de forfait conclues sur la base de cet accord collectif ne sont pas pour autant </a:t>
            </a:r>
            <a:r>
              <a:rPr lang="fr-FR" sz="1050" dirty="0" smtClean="0"/>
              <a:t>frappées </a:t>
            </a:r>
            <a:r>
              <a:rPr lang="fr-FR" sz="1050" dirty="0" smtClean="0"/>
              <a:t>de nullité ou sans effet. Il suffit que l'employeur respecte les modalités supplétives prévues par le code du </a:t>
            </a:r>
            <a:r>
              <a:rPr lang="fr-FR" sz="1050" dirty="0" smtClean="0"/>
              <a:t>travail.</a:t>
            </a:r>
          </a:p>
          <a:p>
            <a:pPr algn="just">
              <a:buNone/>
            </a:pPr>
            <a:r>
              <a:rPr lang="fr-FR" sz="1050" dirty="0" smtClean="0"/>
              <a:t>	Ces </a:t>
            </a:r>
            <a:r>
              <a:rPr lang="fr-FR" sz="1050" dirty="0" smtClean="0"/>
              <a:t>dispositions supplétives sont les suivantes </a:t>
            </a:r>
            <a:r>
              <a:rPr lang="fr-FR" sz="1050" dirty="0" smtClean="0"/>
              <a:t>:</a:t>
            </a:r>
          </a:p>
          <a:p>
            <a:pPr lvl="1" algn="just"/>
            <a:r>
              <a:rPr lang="fr-FR" sz="1000" dirty="0" smtClean="0"/>
              <a:t>l'employeur établit un document de contrôle du nombre de jours travaillés faisant apparaître le nombre et la date des journées ou demi-journées travaillées. Sous la responsabilité de l'employeur, ce document peut être rempli par le salarié </a:t>
            </a:r>
            <a:r>
              <a:rPr lang="fr-FR" sz="1000" dirty="0" smtClean="0"/>
              <a:t>;</a:t>
            </a:r>
          </a:p>
          <a:p>
            <a:pPr lvl="1" algn="just"/>
            <a:r>
              <a:rPr lang="fr-FR" sz="1000" dirty="0" smtClean="0"/>
              <a:t>l'employeur s'assure que la charge de travail du salarié est compatible avec le respect des temps de repos quotidiens et hebdomadaires ;</a:t>
            </a:r>
          </a:p>
          <a:p>
            <a:pPr lvl="1" algn="just"/>
            <a:r>
              <a:rPr lang="fr-FR" sz="1000" dirty="0" smtClean="0"/>
              <a:t>l'employeur organise une fois par an un entretien avec le salarié pour évoquer sa charge de travail qui doit être raisonnable, l'organisation de son travail, l'articulation entre son activité professionnelle et sa vie personnelle, ainsi que sa rémunération</a:t>
            </a:r>
            <a:r>
              <a:rPr lang="fr-FR" sz="1000" dirty="0" smtClean="0"/>
              <a:t>.</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Situation </a:t>
            </a:r>
            <a:r>
              <a:rPr lang="fr-FR" dirty="0" err="1" smtClean="0"/>
              <a:t>del’accord</a:t>
            </a:r>
            <a:r>
              <a:rPr lang="fr-FR" dirty="0" smtClean="0"/>
              <a:t> conclu avant le 10 août 2016</a:t>
            </a:r>
            <a:endParaRPr lang="fr-FR" dirty="0"/>
          </a:p>
        </p:txBody>
      </p:sp>
      <p:sp>
        <p:nvSpPr>
          <p:cNvPr id="3" name="Espace réservé du contenu 2"/>
          <p:cNvSpPr>
            <a:spLocks noGrp="1"/>
          </p:cNvSpPr>
          <p:nvPr>
            <p:ph idx="1"/>
          </p:nvPr>
        </p:nvSpPr>
        <p:spPr/>
        <p:txBody>
          <a:bodyPr>
            <a:normAutofit fontScale="62500" lnSpcReduction="20000"/>
          </a:bodyPr>
          <a:lstStyle/>
          <a:p>
            <a:pPr algn="just"/>
            <a:r>
              <a:rPr lang="fr-FR" dirty="0" smtClean="0"/>
              <a:t>Jusqu'au 10 août 2016, la convention de forfait en jours était frappée de nullité lorsque l'accord collectif instaurant le forfait jours n'était pas de nature à garantir que l'amplitude et la charge de travail restaient raisonnables et assuraient une bonne répartition, dans le temps, du travail et donc à assurer la protection de la sécurité et de la santé du </a:t>
            </a:r>
            <a:r>
              <a:rPr lang="fr-FR" dirty="0" smtClean="0"/>
              <a:t>salarié (</a:t>
            </a:r>
            <a:r>
              <a:rPr lang="fr-FR" b="1" dirty="0" err="1" smtClean="0"/>
              <a:t>Cass</a:t>
            </a:r>
            <a:r>
              <a:rPr lang="fr-FR" b="1" dirty="0" smtClean="0"/>
              <a:t>. Soc. 4 février 2015, n°13-20891</a:t>
            </a:r>
            <a:r>
              <a:rPr lang="fr-FR" dirty="0" smtClean="0"/>
              <a:t>).</a:t>
            </a:r>
          </a:p>
          <a:p>
            <a:pPr algn="just"/>
            <a:r>
              <a:rPr lang="fr-FR" dirty="0" smtClean="0"/>
              <a:t>Tel était le cas des accords suivants </a:t>
            </a:r>
            <a:r>
              <a:rPr lang="fr-FR" dirty="0" smtClean="0"/>
              <a:t>:</a:t>
            </a:r>
          </a:p>
          <a:p>
            <a:pPr algn="just"/>
            <a:r>
              <a:rPr lang="fr-FR" i="1" u="sng" dirty="0" smtClean="0"/>
              <a:t>Contenu </a:t>
            </a:r>
            <a:r>
              <a:rPr lang="fr-FR" i="1" u="sng" dirty="0" smtClean="0"/>
              <a:t>de l'accord </a:t>
            </a:r>
            <a:r>
              <a:rPr lang="fr-FR" i="1" u="sng" dirty="0" smtClean="0"/>
              <a:t>1 </a:t>
            </a:r>
            <a:r>
              <a:rPr lang="fr-FR" i="1" dirty="0" smtClean="0"/>
              <a:t>: </a:t>
            </a:r>
            <a:r>
              <a:rPr lang="fr-FR" i="1" dirty="0" smtClean="0"/>
              <a:t>l'établissement par l'employeur (ou par le salarié sous la responsabilité de ce dernier) d'un document de contrôle du nombre et des dates de journées travaillées ainsi que la qualification des jours de repos, un entretien annuel avec le supérieur hiérarchique au cours duquel sont évoquées l'organisation et la charge de travail ainsi que l'amplitude de journées d'activité. Ces mesures ne sont pas suffisantes car elles ne permettent pas de remédier en temps utile à une charge de travail éventuellement incompatible avec une durée raisonnable, de nature à garantir que l'amplitude et la charge de travail restent raisonnables et qu'une bonne répartition, dans le temps, du travail de l'intéressé est assurée. Il manque une clause imposant à l'employeur de prendre des mesures correctrices pour remédier à d'éventuels </a:t>
            </a:r>
            <a:r>
              <a:rPr lang="fr-FR" i="1" dirty="0" smtClean="0"/>
              <a:t>excès (</a:t>
            </a:r>
            <a:r>
              <a:rPr lang="fr-FR" b="1" i="1" dirty="0" err="1" smtClean="0"/>
              <a:t>Cass</a:t>
            </a:r>
            <a:r>
              <a:rPr lang="fr-FR" b="1" i="1" dirty="0" smtClean="0"/>
              <a:t>. Soc. 17 janvier 2018, n°16-15124</a:t>
            </a:r>
            <a:r>
              <a:rPr lang="fr-FR" i="1" dirty="0" smtClean="0"/>
              <a:t>).</a:t>
            </a:r>
          </a:p>
          <a:p>
            <a:pPr algn="just"/>
            <a:r>
              <a:rPr lang="fr-FR" i="1" u="sng" dirty="0" smtClean="0"/>
              <a:t>Contenu </a:t>
            </a:r>
            <a:r>
              <a:rPr lang="fr-FR" i="1" u="sng" dirty="0" smtClean="0"/>
              <a:t>de </a:t>
            </a:r>
            <a:r>
              <a:rPr lang="fr-FR" i="1" u="sng" dirty="0" smtClean="0"/>
              <a:t>l'accord 2</a:t>
            </a:r>
            <a:r>
              <a:rPr lang="fr-FR" i="1" u="sng" dirty="0" smtClean="0"/>
              <a:t> </a:t>
            </a:r>
            <a:r>
              <a:rPr lang="fr-FR" i="1" dirty="0" smtClean="0"/>
              <a:t>: l'intéressé doit veiller à bénéficier d'un repos quotidien d'une durée minimale de 11 heures et d'un repos hebdomadaire de 35 heures consécutives et un entretien annuel avec le supérieur hiérarchique est organisé sur la charge de travail et l'amplitude de travail. Ces mesures ne sont pas de nature à garantir que l'amplitude et la charge de travail restent raisonnables et assurent une bonne répartition, dans le temps, du travail de l'intéressé et donc à assurer la sécurité et la santé du </a:t>
            </a:r>
            <a:r>
              <a:rPr lang="fr-FR" i="1" dirty="0" smtClean="0"/>
              <a:t>salarié (</a:t>
            </a:r>
            <a:r>
              <a:rPr lang="fr-FR" b="1" i="1" dirty="0" err="1" smtClean="0"/>
              <a:t>Cass</a:t>
            </a:r>
            <a:r>
              <a:rPr lang="fr-FR" b="1" i="1" dirty="0" smtClean="0"/>
              <a:t>. Soc. 8 février 2017, n°15-25599</a:t>
            </a:r>
            <a:r>
              <a:rPr lang="fr-FR" i="1" dirty="0" smtClean="0"/>
              <a:t>).</a:t>
            </a:r>
          </a:p>
          <a:p>
            <a:pPr algn="just">
              <a:buNone/>
            </a:pPr>
            <a:endParaRPr lang="fr-FR" i="1" dirty="0" smtClean="0"/>
          </a:p>
          <a:p>
            <a:pPr>
              <a:buNone/>
            </a:pPr>
            <a:endParaRPr lang="fr-FR"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S</a:t>
            </a:r>
            <a:r>
              <a:rPr lang="fr-FR" dirty="0" smtClean="0"/>
              <a:t>ituation </a:t>
            </a:r>
            <a:r>
              <a:rPr lang="fr-FR" dirty="0" smtClean="0"/>
              <a:t>de l’accord conclu avant le 10 août </a:t>
            </a:r>
            <a:r>
              <a:rPr lang="fr-FR" dirty="0" smtClean="0"/>
              <a:t>2016 (Suite)</a:t>
            </a:r>
            <a:endParaRPr lang="fr-FR" dirty="0"/>
          </a:p>
        </p:txBody>
      </p:sp>
      <p:sp>
        <p:nvSpPr>
          <p:cNvPr id="3" name="Espace réservé du contenu 2"/>
          <p:cNvSpPr>
            <a:spLocks noGrp="1"/>
          </p:cNvSpPr>
          <p:nvPr>
            <p:ph idx="1"/>
          </p:nvPr>
        </p:nvSpPr>
        <p:spPr/>
        <p:txBody>
          <a:bodyPr>
            <a:normAutofit fontScale="62500" lnSpcReduction="20000"/>
          </a:bodyPr>
          <a:lstStyle/>
          <a:p>
            <a:pPr algn="just"/>
            <a:r>
              <a:rPr lang="fr-FR" dirty="0" smtClean="0"/>
              <a:t>Avant le 10 août 2016, la Cour de cassation considérait qu'étaient des stipulations de nature à répondre aux exigences relatives au droit à la santé et au repos, les stipulations énumérées dans les exemples suivants. Ces exemples sont transposables au cadre juridique actuel et peuvent servir de référence lors des négociations d'accord collectif sur </a:t>
            </a:r>
            <a:r>
              <a:rPr lang="fr-FR" dirty="0" smtClean="0"/>
              <a:t>les </a:t>
            </a:r>
            <a:r>
              <a:rPr lang="fr-FR" dirty="0" smtClean="0"/>
              <a:t>conventions de forfait jours</a:t>
            </a:r>
            <a:r>
              <a:rPr lang="fr-FR" dirty="0" smtClean="0"/>
              <a:t>.</a:t>
            </a:r>
          </a:p>
          <a:p>
            <a:pPr algn="just"/>
            <a:r>
              <a:rPr lang="fr-FR" i="1" dirty="0" smtClean="0"/>
              <a:t>Exemple : </a:t>
            </a:r>
            <a:r>
              <a:rPr lang="fr-FR" i="1" dirty="0" smtClean="0"/>
              <a:t>répond aux exigences relatives au droit à la santé et au repos, l'accord collectif qui assure la garantie du respect des repos, journalier et hebdomadaire, ainsi que des durées maximales raisonnables de travail en organisant le suivi et le contrôle de la charge de travail selon une périodicité mensuelle par le biais d'un relevé déclaratif signé par le supérieur hiérarchique et validé par le service des ressources humaines, assorti d'un dispositif d'alerte de la hiérarchie en cas de difficulté, avec possibilité de demande d'entretien auprès du service de ressources </a:t>
            </a:r>
            <a:r>
              <a:rPr lang="fr-FR" i="1" dirty="0" smtClean="0"/>
              <a:t>humaines (</a:t>
            </a:r>
            <a:r>
              <a:rPr lang="fr-FR" i="1" dirty="0" err="1" smtClean="0"/>
              <a:t>Cass</a:t>
            </a:r>
            <a:r>
              <a:rPr lang="fr-FR" i="1" dirty="0" smtClean="0"/>
              <a:t>. Soc. 8 septembre 2016, n°14-26256).</a:t>
            </a:r>
          </a:p>
          <a:p>
            <a:pPr algn="just"/>
            <a:r>
              <a:rPr lang="fr-FR" dirty="0" smtClean="0"/>
              <a:t>Avant le 10 août 2016, en l'absence de stipulations dans l'accord collectif sur le forfait jours garantissant le respect des durées maximales de travail ainsi que, des temps de repos, quotidiens et hebdomadaires, permettant que l'amplitude et la charge de travail restent raisonnables et assurant une bonne répartition dans le temps du travail du salarié, la convention de forfait jours conclue sur la base de cet accord collectif était frappée de </a:t>
            </a:r>
            <a:r>
              <a:rPr lang="fr-FR" dirty="0" smtClean="0"/>
              <a:t>nullité (</a:t>
            </a:r>
            <a:r>
              <a:rPr lang="fr-FR" dirty="0" err="1" smtClean="0"/>
              <a:t>Cass</a:t>
            </a:r>
            <a:r>
              <a:rPr lang="fr-FR" dirty="0" smtClean="0"/>
              <a:t>. Soc. 6 juillet 2016, n°14-28156).</a:t>
            </a:r>
          </a:p>
          <a:p>
            <a:pPr algn="just"/>
            <a:r>
              <a:rPr lang="fr-FR" dirty="0" smtClean="0"/>
              <a:t>Le salarié pouvait alors demander le paiement d'heures supplémentaires. C'est au juge de vérifier l'existence et le nombre de ces heures supplémentaires. Le versement d'un salaire supérieur au minimum conventionnel ne peut tenir lieu de règlement des heures </a:t>
            </a:r>
            <a:r>
              <a:rPr lang="fr-FR" dirty="0" smtClean="0"/>
              <a:t>supplémentaires (</a:t>
            </a:r>
            <a:r>
              <a:rPr lang="fr-FR" dirty="0" err="1" smtClean="0"/>
              <a:t>Cass</a:t>
            </a:r>
            <a:r>
              <a:rPr lang="fr-FR" dirty="0" smtClean="0"/>
              <a:t>. Soc. 4 février 2015, n°13-20891).</a:t>
            </a:r>
          </a:p>
          <a:p>
            <a:endParaRPr lang="fr-FR" i="1" dirty="0" smtClean="0"/>
          </a:p>
          <a:p>
            <a:endParaRPr lang="fr-FR"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Nécessité de la conclusion d’une convention individuelle de forfait</a:t>
            </a:r>
            <a:endParaRPr lang="fr-FR" dirty="0"/>
          </a:p>
        </p:txBody>
      </p:sp>
      <p:sp>
        <p:nvSpPr>
          <p:cNvPr id="3" name="Espace réservé du contenu 2"/>
          <p:cNvSpPr>
            <a:spLocks noGrp="1"/>
          </p:cNvSpPr>
          <p:nvPr>
            <p:ph idx="1"/>
          </p:nvPr>
        </p:nvSpPr>
        <p:spPr/>
        <p:txBody>
          <a:bodyPr>
            <a:normAutofit fontScale="77500" lnSpcReduction="20000"/>
          </a:bodyPr>
          <a:lstStyle/>
          <a:p>
            <a:pPr algn="just"/>
            <a:r>
              <a:rPr lang="fr-FR" dirty="0" smtClean="0"/>
              <a:t>Pour recourir au forfait annuel en jours, l'employeur doit </a:t>
            </a:r>
            <a:r>
              <a:rPr lang="fr-FR" dirty="0" smtClean="0"/>
              <a:t>obtenir </a:t>
            </a:r>
            <a:r>
              <a:rPr lang="fr-FR" dirty="0" smtClean="0"/>
              <a:t>l'accord exprès de chaque salarié </a:t>
            </a:r>
            <a:r>
              <a:rPr lang="fr-FR" dirty="0" smtClean="0"/>
              <a:t>concerné : clause ou avenant au contrat sur la convention de forfait jours.</a:t>
            </a:r>
          </a:p>
          <a:p>
            <a:pPr algn="just"/>
            <a:r>
              <a:rPr lang="fr-FR" dirty="0" smtClean="0"/>
              <a:t>En l'absence d'un accord écrit, le forfait jours est inopposable au salarié et ce dernier est en droit alors de demander le paiement d'heures supplémentaires.</a:t>
            </a:r>
          </a:p>
          <a:p>
            <a:pPr algn="just"/>
            <a:r>
              <a:rPr lang="fr-FR" dirty="0" smtClean="0"/>
              <a:t>La convention de forfait en jours, en l'absence d'écrit est également inopposable à l'employeur. Le salarié ne peut exiger le paiement de la rémunération prévue par accord collectif pour les salariés en forfait </a:t>
            </a:r>
            <a:r>
              <a:rPr lang="fr-FR" dirty="0" smtClean="0"/>
              <a:t>jours (</a:t>
            </a:r>
            <a:r>
              <a:rPr lang="fr-FR" b="1" dirty="0" err="1" smtClean="0"/>
              <a:t>Cass</a:t>
            </a:r>
            <a:r>
              <a:rPr lang="fr-FR" b="1" dirty="0" smtClean="0"/>
              <a:t>. Soc. 8 mars 2012, n°10-24305</a:t>
            </a:r>
            <a:r>
              <a:rPr lang="fr-FR" dirty="0" smtClean="0"/>
              <a:t>).</a:t>
            </a:r>
          </a:p>
          <a:p>
            <a:pPr algn="just"/>
            <a:r>
              <a:rPr lang="fr-FR" dirty="0" smtClean="0"/>
              <a:t>Le caractère intentionnel du délit de travail dissimulé ne peut se déduire de la seule application d'une convention de forfait </a:t>
            </a:r>
            <a:r>
              <a:rPr lang="fr-FR" dirty="0" smtClean="0"/>
              <a:t>illicite (</a:t>
            </a:r>
            <a:r>
              <a:rPr lang="fr-FR" b="1" dirty="0" err="1" smtClean="0"/>
              <a:t>Cass</a:t>
            </a:r>
            <a:r>
              <a:rPr lang="fr-FR" b="1" dirty="0" smtClean="0"/>
              <a:t>. Soc. 28 février 2018, n°16-19054</a:t>
            </a:r>
            <a:r>
              <a:rPr lang="fr-FR" dirty="0" smtClean="0"/>
              <a:t>).</a:t>
            </a:r>
          </a:p>
          <a:p>
            <a:pPr algn="just"/>
            <a:r>
              <a:rPr lang="fr-FR" dirty="0" smtClean="0"/>
              <a:t>Toutefois, appliquer le forfait jours sans un accord écrit du salarié peut être constitutif du délit de travail dissimulé dans la mesure où le caractère intentionnel de l'absence de mention des heures supplémentaires sur le bulletin de paie résulte de l'absence de cet accord écrit et du fait que le salarié travaille régulièrement un nombre d'heures supérieur à la durée </a:t>
            </a:r>
            <a:r>
              <a:rPr lang="fr-FR" dirty="0" smtClean="0"/>
              <a:t>légale (</a:t>
            </a:r>
            <a:r>
              <a:rPr lang="fr-FR" b="1" dirty="0" err="1" smtClean="0"/>
              <a:t>Cass</a:t>
            </a:r>
            <a:r>
              <a:rPr lang="fr-FR" b="1" dirty="0" smtClean="0"/>
              <a:t>. Soc. 27 juin 2012, n°11-10491</a:t>
            </a:r>
            <a:r>
              <a:rPr lang="fr-FR" dirty="0" smtClean="0"/>
              <a:t>).</a:t>
            </a:r>
          </a:p>
          <a:p>
            <a:endParaRPr lang="fr-FR" dirty="0" smtClean="0"/>
          </a:p>
          <a:p>
            <a:endParaRPr lang="fr-FR" dirty="0" smtClean="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B829B620-1147-224A-A951-EC2BE59C3071}"/>
              </a:ext>
            </a:extLst>
          </p:cNvPr>
          <p:cNvSpPr>
            <a:spLocks noGrp="1"/>
          </p:cNvSpPr>
          <p:nvPr>
            <p:ph type="title"/>
          </p:nvPr>
        </p:nvSpPr>
        <p:spPr>
          <a:xfrm>
            <a:off x="838200" y="2651125"/>
            <a:ext cx="10515600" cy="1325563"/>
          </a:xfrm>
        </p:spPr>
        <p:txBody>
          <a:bodyPr/>
          <a:lstStyle/>
          <a:p>
            <a:pPr algn="ctr"/>
            <a:r>
              <a:rPr lang="fr-FR" dirty="0"/>
              <a:t>6) Le contrôle et la preuve du temps de travail</a:t>
            </a:r>
          </a:p>
        </p:txBody>
      </p:sp>
    </p:spTree>
    <p:extLst>
      <p:ext uri="{BB962C8B-B14F-4D97-AF65-F5344CB8AC3E}">
        <p14:creationId xmlns="" xmlns:p14="http://schemas.microsoft.com/office/powerpoint/2010/main" val="63543275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F97E3D40-4121-424E-939F-054235946D0E}"/>
              </a:ext>
            </a:extLst>
          </p:cNvPr>
          <p:cNvSpPr>
            <a:spLocks noGrp="1"/>
          </p:cNvSpPr>
          <p:nvPr>
            <p:ph type="title"/>
          </p:nvPr>
        </p:nvSpPr>
        <p:spPr/>
        <p:txBody>
          <a:bodyPr/>
          <a:lstStyle/>
          <a:p>
            <a:pPr algn="ctr"/>
            <a:r>
              <a:rPr lang="fr-FR" dirty="0"/>
              <a:t>La détermination de la durée du travail effectuée</a:t>
            </a:r>
          </a:p>
        </p:txBody>
      </p:sp>
      <p:sp>
        <p:nvSpPr>
          <p:cNvPr id="3" name="Espace réservé du contenu 2">
            <a:extLst>
              <a:ext uri="{FF2B5EF4-FFF2-40B4-BE49-F238E27FC236}">
                <a16:creationId xmlns="" xmlns:a16="http://schemas.microsoft.com/office/drawing/2014/main" id="{DAB8877D-BE9D-614A-A084-6BF10A40AAFC}"/>
              </a:ext>
            </a:extLst>
          </p:cNvPr>
          <p:cNvSpPr>
            <a:spLocks noGrp="1"/>
          </p:cNvSpPr>
          <p:nvPr>
            <p:ph idx="1"/>
          </p:nvPr>
        </p:nvSpPr>
        <p:spPr/>
        <p:txBody>
          <a:bodyPr>
            <a:normAutofit fontScale="62500" lnSpcReduction="20000"/>
          </a:bodyPr>
          <a:lstStyle/>
          <a:p>
            <a:pPr algn="just"/>
            <a:r>
              <a:rPr lang="fr-FR" b="1" u="sng" dirty="0"/>
              <a:t>Le principe, un décompte individuel </a:t>
            </a:r>
            <a:r>
              <a:rPr lang="fr-FR" b="1" dirty="0"/>
              <a:t>: </a:t>
            </a:r>
            <a:r>
              <a:rPr lang="fr-FR" dirty="0"/>
              <a:t>Quelles que soient les modalités d'organisation du travail, l'employeur est tenu de comptabiliser et de contrôler la durée du travail individuellement pour chaque salarié. Ces informations donnent lieu à l'établissement de documents susceptibles d'être communiqués à l'inspection du travail, aux délégués du personnel, aux salariés et, le cas échéant, au juge prud'homal.</a:t>
            </a:r>
          </a:p>
          <a:p>
            <a:pPr algn="just"/>
            <a:r>
              <a:rPr lang="fr-FR" dirty="0"/>
              <a:t>Les documents à établir obligatoirement varient selon que les salariés travaillent dans le cadre d'un horaire collectif ou d'un horaire individuel, mais ils ont tous la même finalité : </a:t>
            </a:r>
            <a:r>
              <a:rPr lang="fr-FR" b="1" dirty="0"/>
              <a:t>établir la durée du travail effective de chaque salarié</a:t>
            </a:r>
            <a:r>
              <a:rPr lang="fr-FR" dirty="0"/>
              <a:t>. </a:t>
            </a:r>
            <a:endParaRPr lang="fr-FR" dirty="0" smtClean="0"/>
          </a:p>
          <a:p>
            <a:pPr algn="just"/>
            <a:r>
              <a:rPr lang="fr-FR" dirty="0" smtClean="0"/>
              <a:t>Leurs </a:t>
            </a:r>
            <a:r>
              <a:rPr lang="fr-FR" dirty="0"/>
              <a:t>modalités d'établissement pratiques sont laissées à la libre appréciation de l'employeur.</a:t>
            </a:r>
          </a:p>
          <a:p>
            <a:pPr algn="just"/>
            <a:r>
              <a:rPr lang="fr-FR" dirty="0"/>
              <a:t>Selon le ministère du travail, trois types de systèmes contrôle de la durée du travail peuvent être distingués :</a:t>
            </a:r>
          </a:p>
          <a:p>
            <a:pPr lvl="1" algn="just">
              <a:buFont typeface="Wingdings" pitchFamily="2" charset="2"/>
              <a:buChar char="§"/>
            </a:pPr>
            <a:r>
              <a:rPr lang="fr-FR" dirty="0"/>
              <a:t>les systèmes reposant sur un enregistrement automatique, notamment informatique. A ce titre celui-ci doit être fiable et infalsifiable. Cette disposition est, selon le ministère, destinée à faire obstacle à l'écrêtement périodique et automatique des heures du travail excédant certains paramètres fixés par certains logiciels ;</a:t>
            </a:r>
          </a:p>
          <a:p>
            <a:pPr lvl="1" algn="just">
              <a:buFont typeface="Wingdings" pitchFamily="2" charset="2"/>
              <a:buChar char="§"/>
            </a:pPr>
            <a:r>
              <a:rPr lang="fr-FR" dirty="0"/>
              <a:t>les systèmes reposant sur un enregistrement manuel pouvant constituer une des modalités d'enregistrement de la durée du travail effectuée lorsque les salariés ne sont pas soumis à un horaire collectif ;</a:t>
            </a:r>
          </a:p>
          <a:p>
            <a:pPr lvl="1" algn="just">
              <a:buFont typeface="Wingdings" pitchFamily="2" charset="2"/>
              <a:buChar char="§"/>
            </a:pPr>
            <a:r>
              <a:rPr lang="fr-FR" dirty="0"/>
              <a:t>les systèmes auto déclaratifs, adaptés notamment pour les salariés dont la durée du temps de travail ne peut être prédéterminée, par exemple les « </a:t>
            </a:r>
            <a:r>
              <a:rPr lang="fr-FR" i="1" dirty="0"/>
              <a:t>salariés itinérants dont le lieu de travail est par définition mobile et qui disposent d'une grande autonomie dans la gestion de leur emploi du temps </a:t>
            </a:r>
            <a:r>
              <a:rPr lang="fr-FR" dirty="0"/>
              <a:t>».</a:t>
            </a:r>
          </a:p>
          <a:p>
            <a:pPr lvl="1">
              <a:buFont typeface="Wingdings" pitchFamily="2" charset="2"/>
              <a:buChar char="§"/>
            </a:pPr>
            <a:endParaRPr lang="fr-FR" dirty="0"/>
          </a:p>
          <a:p>
            <a:endParaRPr lang="fr-FR" dirty="0"/>
          </a:p>
          <a:p>
            <a:endParaRPr lang="fr-FR" dirty="0"/>
          </a:p>
        </p:txBody>
      </p:sp>
    </p:spTree>
    <p:extLst>
      <p:ext uri="{BB962C8B-B14F-4D97-AF65-F5344CB8AC3E}">
        <p14:creationId xmlns="" xmlns:p14="http://schemas.microsoft.com/office/powerpoint/2010/main" val="106023112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ED0C8E0B-4158-FC45-B255-82B3F2DB83B5}"/>
              </a:ext>
            </a:extLst>
          </p:cNvPr>
          <p:cNvSpPr>
            <a:spLocks noGrp="1"/>
          </p:cNvSpPr>
          <p:nvPr>
            <p:ph type="title"/>
          </p:nvPr>
        </p:nvSpPr>
        <p:spPr/>
        <p:txBody>
          <a:bodyPr/>
          <a:lstStyle/>
          <a:p>
            <a:pPr algn="ctr"/>
            <a:r>
              <a:rPr lang="fr-FR" dirty="0"/>
              <a:t>Décompte en cas de durée du travail collective</a:t>
            </a:r>
          </a:p>
        </p:txBody>
      </p:sp>
      <p:sp>
        <p:nvSpPr>
          <p:cNvPr id="3" name="Espace réservé du contenu 2">
            <a:extLst>
              <a:ext uri="{FF2B5EF4-FFF2-40B4-BE49-F238E27FC236}">
                <a16:creationId xmlns="" xmlns:a16="http://schemas.microsoft.com/office/drawing/2014/main" id="{8A6D67FF-1D05-394A-8518-1851158876C9}"/>
              </a:ext>
            </a:extLst>
          </p:cNvPr>
          <p:cNvSpPr>
            <a:spLocks noGrp="1"/>
          </p:cNvSpPr>
          <p:nvPr>
            <p:ph idx="1"/>
          </p:nvPr>
        </p:nvSpPr>
        <p:spPr/>
        <p:txBody>
          <a:bodyPr>
            <a:normAutofit fontScale="62500" lnSpcReduction="20000"/>
          </a:bodyPr>
          <a:lstStyle/>
          <a:p>
            <a:r>
              <a:rPr lang="fr-FR" b="1" u="sng" dirty="0"/>
              <a:t>Horaires collectifs uniformes :</a:t>
            </a:r>
          </a:p>
          <a:p>
            <a:endParaRPr lang="fr-FR" b="1" u="sng" dirty="0"/>
          </a:p>
          <a:p>
            <a:pPr algn="just"/>
            <a:r>
              <a:rPr lang="fr-FR" dirty="0"/>
              <a:t>La durée du travail est considérée comme collective lorsque tous les salariés d'un atelier, d'un service ou d'une équipe travaillent selon le même horaire.</a:t>
            </a:r>
          </a:p>
          <a:p>
            <a:pPr algn="just"/>
            <a:r>
              <a:rPr lang="fr-FR" dirty="0"/>
              <a:t>Par circulaire du 18 décembre 1992, le ministère du travail a précisé qu'un horaire collectif peut ne pas se répéter à l'identique, comme la modulation, par exemple.</a:t>
            </a:r>
          </a:p>
          <a:p>
            <a:pPr algn="just"/>
            <a:r>
              <a:rPr lang="fr-FR" dirty="0"/>
              <a:t>Les horaires à temps partiel ou les systèmes d'horaires individualisés n'entrent pas dans le cadre d'un horaire collectif.</a:t>
            </a:r>
          </a:p>
          <a:p>
            <a:pPr algn="just"/>
            <a:r>
              <a:rPr lang="fr-FR" b="1" dirty="0"/>
              <a:t>L'horaire est établi et affiché par l'employeur, selon l'heure légale, et indique les heures auxquelles commence et finit chaque période de travail ainsi que les heures et la durée du repos.</a:t>
            </a:r>
          </a:p>
          <a:p>
            <a:pPr algn="just"/>
            <a:r>
              <a:rPr lang="fr-FR" dirty="0"/>
              <a:t>Le document est affiché, daté, et signé par l'employeur ou son délégataire dans chaque lieu de travail. Si les salariés sont employés à l'extérieur, l'horaire est affiché dans l'établissement auquel ils sont rattachés. En cas de modification d'horaire, la rectification est affichée dans les mêmes conditions.</a:t>
            </a:r>
          </a:p>
          <a:p>
            <a:pPr algn="just"/>
            <a:r>
              <a:rPr lang="fr-FR" dirty="0"/>
              <a:t>Aucun salarié ne peut être employé en dehors de cet horaire, sauf en cas d'heures supplémentaires ou en cas d'heures de dérogation permanente.</a:t>
            </a:r>
          </a:p>
          <a:p>
            <a:pPr algn="just"/>
            <a:r>
              <a:rPr lang="fr-FR" dirty="0"/>
              <a:t>Ces documents sont complétés par des documents établis individuellement et remis aux salariés.</a:t>
            </a:r>
          </a:p>
          <a:p>
            <a:pPr marL="0" indent="0">
              <a:buNone/>
            </a:pPr>
            <a:endParaRPr lang="fr-FR" dirty="0"/>
          </a:p>
          <a:p>
            <a:endParaRPr lang="fr-FR" dirty="0"/>
          </a:p>
        </p:txBody>
      </p:sp>
    </p:spTree>
    <p:extLst>
      <p:ext uri="{BB962C8B-B14F-4D97-AF65-F5344CB8AC3E}">
        <p14:creationId xmlns="" xmlns:p14="http://schemas.microsoft.com/office/powerpoint/2010/main" val="195349387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C09D603E-7269-4A46-9187-5DEAC7D0107A}"/>
              </a:ext>
            </a:extLst>
          </p:cNvPr>
          <p:cNvSpPr>
            <a:spLocks noGrp="1"/>
          </p:cNvSpPr>
          <p:nvPr>
            <p:ph type="title"/>
          </p:nvPr>
        </p:nvSpPr>
        <p:spPr/>
        <p:txBody>
          <a:bodyPr/>
          <a:lstStyle/>
          <a:p>
            <a:pPr algn="ctr"/>
            <a:r>
              <a:rPr lang="fr-FR" dirty="0"/>
              <a:t>Décompte en cas de durée du travail collective (suite)</a:t>
            </a:r>
          </a:p>
        </p:txBody>
      </p:sp>
      <p:sp>
        <p:nvSpPr>
          <p:cNvPr id="3" name="Espace réservé du contenu 2">
            <a:extLst>
              <a:ext uri="{FF2B5EF4-FFF2-40B4-BE49-F238E27FC236}">
                <a16:creationId xmlns="" xmlns:a16="http://schemas.microsoft.com/office/drawing/2014/main" id="{5964AC01-971D-D245-806A-A1D0E56E1D7B}"/>
              </a:ext>
            </a:extLst>
          </p:cNvPr>
          <p:cNvSpPr>
            <a:spLocks noGrp="1"/>
          </p:cNvSpPr>
          <p:nvPr>
            <p:ph idx="1"/>
          </p:nvPr>
        </p:nvSpPr>
        <p:spPr/>
        <p:txBody>
          <a:bodyPr>
            <a:normAutofit fontScale="55000" lnSpcReduction="20000"/>
          </a:bodyPr>
          <a:lstStyle/>
          <a:p>
            <a:pPr algn="just"/>
            <a:r>
              <a:rPr lang="fr-FR" b="1" u="sng" dirty="0"/>
              <a:t>Horaires collectifs de travail en équipe :</a:t>
            </a:r>
          </a:p>
          <a:p>
            <a:pPr algn="just"/>
            <a:endParaRPr lang="fr-FR" b="1" u="sng" dirty="0"/>
          </a:p>
          <a:p>
            <a:pPr algn="just"/>
            <a:r>
              <a:rPr lang="fr-FR" b="1" dirty="0"/>
              <a:t>Lorsque la durée du travail est organisée par accord d'aménagement au-delà de la semaine ou par décision unilatérale (Articles L. 3121-41 et L. 3121-45), l'affichage comprend la répartition de la durée du travail dans ce cadre d'organisation.</a:t>
            </a:r>
          </a:p>
          <a:p>
            <a:pPr algn="just"/>
            <a:r>
              <a:rPr lang="fr-FR" b="1" dirty="0"/>
              <a:t>En outre, l'employeur établit le nombre de semaine que comporte la période de référence ainsi que, pour chaque semaine de cette période, l'horaire de travail et la répartition de la durée du travail, sous réserve des précisions conventionnelles autres.</a:t>
            </a:r>
          </a:p>
          <a:p>
            <a:pPr algn="just"/>
            <a:r>
              <a:rPr lang="fr-FR" dirty="0"/>
              <a:t>Dans le cadre de la modulation (ancien art. D. 3171-6 abrogé du code du travail), l'affichage comporte l'horaire de travail et le programme indicatif de la modulation.</a:t>
            </a:r>
          </a:p>
          <a:p>
            <a:pPr algn="just"/>
            <a:r>
              <a:rPr lang="fr-FR" dirty="0"/>
              <a:t>Les modifications de durée ou d'horaire de travail sont affichées en respectant un délai préalable de 7 jours ou celui prévu par l'accord collectif.</a:t>
            </a:r>
          </a:p>
          <a:p>
            <a:pPr algn="just"/>
            <a:r>
              <a:rPr lang="fr-FR" dirty="0"/>
              <a:t>Les documents relatifs aux horaires collectifs et ceux sur l'organisation du travail en équipe (travail par relais, par roulement ou par équipes successives) peuvent être constitués sous format électronique lorsque des garanties de contrôle équivalentes sont maintenues.</a:t>
            </a:r>
          </a:p>
          <a:p>
            <a:pPr algn="just"/>
            <a:r>
              <a:rPr lang="fr-FR" dirty="0"/>
              <a:t>Le droit d'accès pour les salariés aux informations nominatives prévues par l'article 39 de la loi du 6 janvier 1978 relative à l'informatique, aux fichiers et aux libertés est applicable.</a:t>
            </a:r>
          </a:p>
          <a:p>
            <a:pPr algn="just"/>
            <a:r>
              <a:rPr lang="fr-FR" dirty="0"/>
              <a:t>En cas de traitement automatisé des données nominatives, l'employeur communique, à sa demande, à l'agent de contrôle de l'inspection du travail, le récépissé de la déclaration préalable faite à la CNIL.</a:t>
            </a:r>
          </a:p>
          <a:p>
            <a:endParaRPr lang="fr-FR" dirty="0"/>
          </a:p>
        </p:txBody>
      </p:sp>
    </p:spTree>
    <p:extLst>
      <p:ext uri="{BB962C8B-B14F-4D97-AF65-F5344CB8AC3E}">
        <p14:creationId xmlns="" xmlns:p14="http://schemas.microsoft.com/office/powerpoint/2010/main" val="27968157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Les salariés concernés</a:t>
            </a:r>
          </a:p>
        </p:txBody>
      </p:sp>
      <p:sp>
        <p:nvSpPr>
          <p:cNvPr id="3" name="Espace réservé du contenu 2"/>
          <p:cNvSpPr>
            <a:spLocks noGrp="1"/>
          </p:cNvSpPr>
          <p:nvPr>
            <p:ph idx="1"/>
          </p:nvPr>
        </p:nvSpPr>
        <p:spPr/>
        <p:txBody>
          <a:bodyPr>
            <a:normAutofit lnSpcReduction="10000"/>
          </a:bodyPr>
          <a:lstStyle/>
          <a:p>
            <a:pPr algn="just"/>
            <a:r>
              <a:rPr lang="fr-FR" sz="1600" dirty="0"/>
              <a:t>Tous les salariés des employeurs visés précédemment relèvent de la réglementation relative à la durée du travail, </a:t>
            </a:r>
            <a:r>
              <a:rPr lang="fr-FR" sz="1600" u="sng" dirty="0"/>
              <a:t>quelle que soit la nature du contrat de travail.</a:t>
            </a:r>
          </a:p>
          <a:p>
            <a:pPr algn="just"/>
            <a:r>
              <a:rPr lang="fr-FR" sz="1600" dirty="0"/>
              <a:t>Sont assujettis à la durée du travail, mais dans le cadre d’un régime spécial ou aménagé, les dockers, les journalistes, les gérants salariés de succursales, les intermittents du spectacle, les mannequins et les travailleurs à domicile.</a:t>
            </a:r>
          </a:p>
          <a:p>
            <a:pPr algn="just"/>
            <a:endParaRPr lang="fr-FR" sz="1600" dirty="0"/>
          </a:p>
          <a:p>
            <a:pPr algn="just">
              <a:buNone/>
            </a:pPr>
            <a:r>
              <a:rPr lang="fr-FR" sz="1600" u="sng" dirty="0"/>
              <a:t>Exclusion :</a:t>
            </a:r>
          </a:p>
          <a:p>
            <a:pPr algn="just"/>
            <a:r>
              <a:rPr lang="fr-FR" sz="1600" dirty="0"/>
              <a:t>Les VRP : en l’absence d’horaire de travail précis et contrôlable, la législation du travail ne leur est pas applicable (le critère déterminant </a:t>
            </a:r>
            <a:r>
              <a:rPr lang="fr-FR" sz="1600" dirty="0" smtClean="0"/>
              <a:t>de </a:t>
            </a:r>
            <a:r>
              <a:rPr lang="fr-FR" sz="1600" dirty="0" smtClean="0"/>
              <a:t>leur exclusion </a:t>
            </a:r>
            <a:r>
              <a:rPr lang="fr-FR" sz="1600" dirty="0"/>
              <a:t>étant la liberté dans l’organisation de </a:t>
            </a:r>
            <a:r>
              <a:rPr lang="fr-FR" sz="1600" dirty="0" smtClean="0"/>
              <a:t>leur activité</a:t>
            </a:r>
            <a:r>
              <a:rPr lang="fr-FR" sz="1600" dirty="0"/>
              <a:t>) ;</a:t>
            </a:r>
          </a:p>
          <a:p>
            <a:pPr algn="just"/>
            <a:r>
              <a:rPr lang="fr-FR" sz="1600" dirty="0"/>
              <a:t>Les employés de maison qui travaillent au domicile privé de leur employeur et qui sont soumis à la convention collective du particulier employeur ;</a:t>
            </a:r>
          </a:p>
          <a:p>
            <a:pPr algn="just"/>
            <a:r>
              <a:rPr lang="fr-FR" sz="1600" dirty="0"/>
              <a:t>Les assistants maternels et assistants familiaux ;</a:t>
            </a:r>
          </a:p>
          <a:p>
            <a:pPr algn="just"/>
            <a:r>
              <a:rPr lang="fr-FR" sz="1600" dirty="0"/>
              <a:t>Les éducateurs et aides familiaux ;</a:t>
            </a:r>
          </a:p>
          <a:p>
            <a:pPr algn="just"/>
            <a:r>
              <a:rPr lang="fr-FR" sz="1600" dirty="0"/>
              <a:t>Les concierges et employés d’immeubles d’habitation ;</a:t>
            </a:r>
          </a:p>
          <a:p>
            <a:pPr algn="just"/>
            <a:r>
              <a:rPr lang="fr-FR" sz="1600" dirty="0"/>
              <a:t>Les mandataires sociaux : bien qu’assimilés, au regard de la sécurité sociale, à des salariés, les dirigeants de sociétés, en sont pas en cette qualité, liés à leur société par un contrat de travail.</a:t>
            </a:r>
          </a:p>
          <a:p>
            <a:endParaRPr lang="fr-FR" sz="1800" dirty="0"/>
          </a:p>
          <a:p>
            <a:endParaRPr lang="fr-FR" dirty="0"/>
          </a:p>
          <a:p>
            <a:endParaRPr lang="fr-FR"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A60980C1-E4D2-984E-AEB9-088B9A67B73E}"/>
              </a:ext>
            </a:extLst>
          </p:cNvPr>
          <p:cNvSpPr>
            <a:spLocks noGrp="1"/>
          </p:cNvSpPr>
          <p:nvPr>
            <p:ph type="title"/>
          </p:nvPr>
        </p:nvSpPr>
        <p:spPr/>
        <p:txBody>
          <a:bodyPr/>
          <a:lstStyle/>
          <a:p>
            <a:pPr algn="ctr"/>
            <a:r>
              <a:rPr lang="fr-FR" dirty="0"/>
              <a:t>Décompte en cas de durée du travail individuelle</a:t>
            </a:r>
          </a:p>
        </p:txBody>
      </p:sp>
      <p:sp>
        <p:nvSpPr>
          <p:cNvPr id="3" name="Espace réservé du contenu 2">
            <a:extLst>
              <a:ext uri="{FF2B5EF4-FFF2-40B4-BE49-F238E27FC236}">
                <a16:creationId xmlns="" xmlns:a16="http://schemas.microsoft.com/office/drawing/2014/main" id="{B20D257D-0D47-1640-945A-95B4F7607DE4}"/>
              </a:ext>
            </a:extLst>
          </p:cNvPr>
          <p:cNvSpPr>
            <a:spLocks noGrp="1"/>
          </p:cNvSpPr>
          <p:nvPr>
            <p:ph idx="1"/>
          </p:nvPr>
        </p:nvSpPr>
        <p:spPr/>
        <p:txBody>
          <a:bodyPr>
            <a:normAutofit fontScale="70000" lnSpcReduction="20000"/>
          </a:bodyPr>
          <a:lstStyle/>
          <a:p>
            <a:pPr algn="just"/>
            <a:r>
              <a:rPr lang="fr-FR" dirty="0"/>
              <a:t>Lorsque les horaires de travail sont effectués sous une forme individuelle, l'employeur établit les documents nécessaires au décompte de la durée du travail, des repos compensateurs acquis et de leur prise effective pour chaque salarié.</a:t>
            </a:r>
          </a:p>
          <a:p>
            <a:pPr algn="just"/>
            <a:r>
              <a:rPr lang="fr-FR" dirty="0"/>
              <a:t>Les horaires individualisés constituent un horaire individuel. A ce titre le pointage uniquement des heures d'entrée et de sortie de l'entreprise et entre ces deux horaires l'absence de décompte des temps de pause et de repos interdit la vérification du temps de travail effectif des salariés.</a:t>
            </a:r>
          </a:p>
          <a:p>
            <a:pPr algn="just"/>
            <a:r>
              <a:rPr lang="fr-FR" dirty="0"/>
              <a:t>La durée du travail individuelle est décomptée :</a:t>
            </a:r>
          </a:p>
          <a:p>
            <a:pPr lvl="1" algn="just"/>
            <a:r>
              <a:rPr lang="fr-FR" dirty="0"/>
              <a:t>quotidiennement, par enregistrement par tous moyens des heures de début ou de fin de chaque période de travail ou par relevé du nombre d'heures de travail accomplies. La circulaire du 17 mars 1993 précise que l'indication d'une amplitude journalière sans mention de la durée des coupures et des pauses ne suffit pas ;</a:t>
            </a:r>
          </a:p>
          <a:p>
            <a:pPr lvl="1" algn="just"/>
            <a:r>
              <a:rPr lang="fr-FR" dirty="0"/>
              <a:t>et par récapitulation hebdomadaire du nombre d'heures effectuées.</a:t>
            </a:r>
          </a:p>
          <a:p>
            <a:pPr algn="just"/>
            <a:r>
              <a:rPr lang="fr-FR" dirty="0"/>
              <a:t>Les salariés travaillant dans le cadre d'une convention de forfait en heures ne relèvent pas de ces dispositions si l'accord prévoit d'autres modalités de décompte.</a:t>
            </a:r>
          </a:p>
          <a:p>
            <a:pPr algn="just"/>
            <a:r>
              <a:rPr lang="fr-FR" dirty="0"/>
              <a:t>Pour les salariés travaillant dans le cadre d'une convention de forfait en jours, le décompte s'effectue par récapitulation annuelle des journées ou demi-journées de travail de chaque salarié</a:t>
            </a:r>
            <a:r>
              <a:rPr lang="fr-FR" dirty="0" smtClean="0"/>
              <a:t>.</a:t>
            </a:r>
            <a:endParaRPr lang="fr-FR" dirty="0"/>
          </a:p>
        </p:txBody>
      </p:sp>
    </p:spTree>
    <p:extLst>
      <p:ext uri="{BB962C8B-B14F-4D97-AF65-F5344CB8AC3E}">
        <p14:creationId xmlns="" xmlns:p14="http://schemas.microsoft.com/office/powerpoint/2010/main" val="405458303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61A78603-B454-724F-B162-A072C614A2FC}"/>
              </a:ext>
            </a:extLst>
          </p:cNvPr>
          <p:cNvSpPr>
            <a:spLocks noGrp="1"/>
          </p:cNvSpPr>
          <p:nvPr>
            <p:ph type="title"/>
          </p:nvPr>
        </p:nvSpPr>
        <p:spPr/>
        <p:txBody>
          <a:bodyPr/>
          <a:lstStyle/>
          <a:p>
            <a:pPr algn="ctr"/>
            <a:r>
              <a:rPr lang="fr-FR" dirty="0"/>
              <a:t>Contrôle de la durée du travail	</a:t>
            </a:r>
          </a:p>
        </p:txBody>
      </p:sp>
      <p:sp>
        <p:nvSpPr>
          <p:cNvPr id="3" name="Espace réservé du contenu 2">
            <a:extLst>
              <a:ext uri="{FF2B5EF4-FFF2-40B4-BE49-F238E27FC236}">
                <a16:creationId xmlns="" xmlns:a16="http://schemas.microsoft.com/office/drawing/2014/main" id="{C56E97B8-7C40-1043-8EE8-64DCA4AC99EB}"/>
              </a:ext>
            </a:extLst>
          </p:cNvPr>
          <p:cNvSpPr>
            <a:spLocks noGrp="1"/>
          </p:cNvSpPr>
          <p:nvPr>
            <p:ph idx="1"/>
          </p:nvPr>
        </p:nvSpPr>
        <p:spPr/>
        <p:txBody>
          <a:bodyPr>
            <a:normAutofit fontScale="77500" lnSpcReduction="20000"/>
          </a:bodyPr>
          <a:lstStyle/>
          <a:p>
            <a:pPr algn="just"/>
            <a:r>
              <a:rPr lang="fr-FR" dirty="0"/>
              <a:t>Légalement, l'employeur est tenu de conserver les documents établissant la durée du travail, pour les présenter à l'inspection du travail pendant </a:t>
            </a:r>
            <a:r>
              <a:rPr lang="fr-FR" dirty="0" smtClean="0"/>
              <a:t>:</a:t>
            </a:r>
          </a:p>
          <a:p>
            <a:pPr algn="just"/>
            <a:endParaRPr lang="fr-FR" dirty="0"/>
          </a:p>
          <a:p>
            <a:pPr lvl="1" algn="just">
              <a:buFont typeface="Wingdings" pitchFamily="2" charset="2"/>
              <a:buChar char="§"/>
            </a:pPr>
            <a:r>
              <a:rPr lang="fr-FR" dirty="0"/>
              <a:t>1 an s'agissant des décomptes d'horaires individualisés et des astreintes accomplies chaque mois par le salarié ainsi que la compensation correspondante ;</a:t>
            </a:r>
          </a:p>
          <a:p>
            <a:pPr lvl="1" algn="just">
              <a:buFont typeface="Wingdings" pitchFamily="2" charset="2"/>
              <a:buChar char="§"/>
            </a:pPr>
            <a:r>
              <a:rPr lang="fr-FR" dirty="0"/>
              <a:t>3 ans pour les documents comptabilisant le nombre de jours de travail pour les conventions de forfait jours</a:t>
            </a:r>
            <a:r>
              <a:rPr lang="fr-FR" dirty="0" smtClean="0"/>
              <a:t>.</a:t>
            </a:r>
          </a:p>
          <a:p>
            <a:pPr lvl="1" algn="just">
              <a:buFont typeface="Wingdings" pitchFamily="2" charset="2"/>
              <a:buChar char="§"/>
            </a:pPr>
            <a:endParaRPr lang="fr-FR" dirty="0"/>
          </a:p>
          <a:p>
            <a:pPr algn="just"/>
            <a:r>
              <a:rPr lang="fr-FR" dirty="0"/>
              <a:t>Mais en pratique, </a:t>
            </a:r>
            <a:r>
              <a:rPr lang="fr-FR" dirty="0" smtClean="0"/>
              <a:t>elle </a:t>
            </a:r>
            <a:r>
              <a:rPr lang="fr-FR" dirty="0"/>
              <a:t>est donc soumise à la prescription </a:t>
            </a:r>
            <a:r>
              <a:rPr lang="fr-FR" dirty="0" smtClean="0"/>
              <a:t>triennale (loi n° 2013-504 du 14 juin 2013) compte tenu des éventuelles demandes de rappel de salaire qui peuvent être formulées par les salariés. </a:t>
            </a:r>
            <a:r>
              <a:rPr lang="fr-FR" dirty="0"/>
              <a:t>Auparavant, la prescription était quinquennale.</a:t>
            </a:r>
          </a:p>
          <a:p>
            <a:pPr algn="just"/>
            <a:r>
              <a:rPr lang="fr-FR" dirty="0"/>
              <a:t>La Cour de cassation précise qu'en cas de litige sur le nombre des heures de travail effectuées, « </a:t>
            </a:r>
            <a:r>
              <a:rPr lang="fr-FR" b="1" i="1" dirty="0"/>
              <a:t>l'employeur doit être en mesure de fournir au juge les éléments de nature à justifier les horaires effectivement réalisés par le salarié dans la limite de la prescription quinquennale</a:t>
            </a:r>
            <a:r>
              <a:rPr lang="fr-FR" i="1" dirty="0"/>
              <a:t> </a:t>
            </a:r>
            <a:r>
              <a:rPr lang="fr-FR" dirty="0"/>
              <a:t>» (Cass. soc., 9 avr. 2008, n° 07-41418</a:t>
            </a:r>
            <a:r>
              <a:rPr lang="fr-FR" dirty="0" smtClean="0"/>
              <a:t>).</a:t>
            </a:r>
            <a:endParaRPr lang="fr-FR" dirty="0"/>
          </a:p>
          <a:p>
            <a:endParaRPr lang="fr-FR" dirty="0"/>
          </a:p>
          <a:p>
            <a:endParaRPr lang="fr-FR" dirty="0"/>
          </a:p>
        </p:txBody>
      </p:sp>
    </p:spTree>
    <p:extLst>
      <p:ext uri="{BB962C8B-B14F-4D97-AF65-F5344CB8AC3E}">
        <p14:creationId xmlns="" xmlns:p14="http://schemas.microsoft.com/office/powerpoint/2010/main" val="60835651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62707F4C-89D6-0B4C-BC71-886E5FDE742C}"/>
              </a:ext>
            </a:extLst>
          </p:cNvPr>
          <p:cNvSpPr>
            <a:spLocks noGrp="1"/>
          </p:cNvSpPr>
          <p:nvPr>
            <p:ph type="title"/>
          </p:nvPr>
        </p:nvSpPr>
        <p:spPr>
          <a:xfrm>
            <a:off x="491837" y="2595707"/>
            <a:ext cx="10515600" cy="1325563"/>
          </a:xfrm>
        </p:spPr>
        <p:txBody>
          <a:bodyPr/>
          <a:lstStyle/>
          <a:p>
            <a:pPr algn="ctr"/>
            <a:r>
              <a:rPr lang="fr-FR" dirty="0"/>
              <a:t>7) Actualité</a:t>
            </a:r>
          </a:p>
        </p:txBody>
      </p:sp>
    </p:spTree>
    <p:extLst>
      <p:ext uri="{BB962C8B-B14F-4D97-AF65-F5344CB8AC3E}">
        <p14:creationId xmlns="" xmlns:p14="http://schemas.microsoft.com/office/powerpoint/2010/main" val="287714466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F9E24064-AA47-714C-8582-333996A0E0B6}"/>
              </a:ext>
            </a:extLst>
          </p:cNvPr>
          <p:cNvSpPr>
            <a:spLocks noGrp="1"/>
          </p:cNvSpPr>
          <p:nvPr>
            <p:ph type="title"/>
          </p:nvPr>
        </p:nvSpPr>
        <p:spPr/>
        <p:txBody>
          <a:bodyPr>
            <a:normAutofit fontScale="90000"/>
          </a:bodyPr>
          <a:lstStyle/>
          <a:p>
            <a:pPr algn="ctr"/>
            <a:r>
              <a:rPr lang="fr-FR" dirty="0" smtClean="0"/>
              <a:t/>
            </a:r>
            <a:br>
              <a:rPr lang="fr-FR" dirty="0" smtClean="0"/>
            </a:br>
            <a:r>
              <a:rPr lang="fr-FR" dirty="0" smtClean="0"/>
              <a:t>Forfait-jours : quel est le point de départ du délai de prescription ?</a:t>
            </a:r>
            <a:br>
              <a:rPr lang="fr-FR" dirty="0" smtClean="0"/>
            </a:br>
            <a:endParaRPr lang="fr-FR" dirty="0"/>
          </a:p>
        </p:txBody>
      </p:sp>
      <p:sp>
        <p:nvSpPr>
          <p:cNvPr id="3" name="Espace réservé du contenu 2">
            <a:extLst>
              <a:ext uri="{FF2B5EF4-FFF2-40B4-BE49-F238E27FC236}">
                <a16:creationId xmlns="" xmlns:a16="http://schemas.microsoft.com/office/drawing/2014/main" id="{228B8F32-D24E-6745-9D1D-0E76301ED1EA}"/>
              </a:ext>
            </a:extLst>
          </p:cNvPr>
          <p:cNvSpPr>
            <a:spLocks noGrp="1"/>
          </p:cNvSpPr>
          <p:nvPr>
            <p:ph idx="1"/>
          </p:nvPr>
        </p:nvSpPr>
        <p:spPr/>
        <p:txBody>
          <a:bodyPr>
            <a:normAutofit fontScale="62500" lnSpcReduction="20000"/>
          </a:bodyPr>
          <a:lstStyle/>
          <a:p>
            <a:pPr algn="just"/>
            <a:r>
              <a:rPr lang="fr-FR" dirty="0" smtClean="0"/>
              <a:t>Avant </a:t>
            </a:r>
            <a:r>
              <a:rPr lang="fr-FR" dirty="0"/>
              <a:t>la loi Travail du 10 août 2016, la convention de forfait en jours conclue sur la base d’un accord collectif ne prévoyant pas de stipulations garantissant le respect des durées maximales de travail et des repos journaliers et hebdomadaires était systématiquement frappée de nullité (</a:t>
            </a:r>
            <a:r>
              <a:rPr lang="fr-FR" b="1" dirty="0" err="1"/>
              <a:t>Cass</a:t>
            </a:r>
            <a:r>
              <a:rPr lang="fr-FR" b="1" dirty="0"/>
              <a:t>. soc</a:t>
            </a:r>
            <a:r>
              <a:rPr lang="fr-FR" b="1" dirty="0" smtClean="0"/>
              <a:t>. </a:t>
            </a:r>
            <a:r>
              <a:rPr lang="fr-FR" b="1" dirty="0"/>
              <a:t>11 juin 2014, n° 11-20.985</a:t>
            </a:r>
            <a:r>
              <a:rPr lang="fr-FR" dirty="0"/>
              <a:t>).</a:t>
            </a:r>
          </a:p>
          <a:p>
            <a:pPr algn="just"/>
            <a:r>
              <a:rPr lang="fr-FR" dirty="0"/>
              <a:t>Le salarié pouvait alors demander le paiement d’heures supplémentaires, et il appartenait au juge de vérifier leur existence et leur nombre (</a:t>
            </a:r>
            <a:r>
              <a:rPr lang="fr-FR" b="1" dirty="0" err="1"/>
              <a:t>Cass</a:t>
            </a:r>
            <a:r>
              <a:rPr lang="fr-FR" b="1" dirty="0"/>
              <a:t>. soc</a:t>
            </a:r>
            <a:r>
              <a:rPr lang="fr-FR" b="1" dirty="0" smtClean="0"/>
              <a:t>. </a:t>
            </a:r>
            <a:r>
              <a:rPr lang="fr-FR" b="1" dirty="0"/>
              <a:t>29 juin 2011, n° 09-71.107</a:t>
            </a:r>
            <a:r>
              <a:rPr lang="fr-FR" dirty="0"/>
              <a:t>).</a:t>
            </a:r>
          </a:p>
          <a:p>
            <a:pPr algn="just"/>
            <a:r>
              <a:rPr lang="fr-FR" dirty="0"/>
              <a:t>Remarque : depuis l’entrée en vigueur de la loi Travail, l’employeur peut valablement conclure une convention de forfait en jours avec son salarié sur la base d'un accord collectif insuffisamment protecteur s’il respecte les dispositions supplétives prévues à l’article L. 3121-65 du code du travail sur le contrôle et le suivi de la charge de travail et le respect des temps de repos.</a:t>
            </a:r>
          </a:p>
          <a:p>
            <a:pPr algn="just"/>
            <a:r>
              <a:rPr lang="fr-FR" dirty="0"/>
              <a:t>Dès lors, se pose la question du point de départ du délai de prescription de la demande de nullité de la convention de forfait en jours : s’agit-il de la date de signature de la convention de forfait ? Ou de la date d'exécution des heures supplémentaires dont le salarié demande le paiement ?</a:t>
            </a:r>
          </a:p>
          <a:p>
            <a:pPr algn="just"/>
            <a:r>
              <a:rPr lang="fr-FR" b="1" dirty="0"/>
              <a:t>La Cour de cassation s’est récemment prononcée sur le sujet pour la première fois : le salarié peut contester la validité de son forfait en jours tant que la demande en rappel de salaire des heures supplémentaires qui y est rattaché n’est pas prescrite</a:t>
            </a:r>
            <a:r>
              <a:rPr lang="fr-FR" b="1" dirty="0" smtClean="0"/>
              <a:t>.</a:t>
            </a:r>
          </a:p>
          <a:p>
            <a:pPr algn="just"/>
            <a:r>
              <a:rPr lang="fr-FR" b="1" dirty="0" err="1" smtClean="0"/>
              <a:t>Cass</a:t>
            </a:r>
            <a:r>
              <a:rPr lang="fr-FR" b="1" dirty="0" smtClean="0"/>
              <a:t>. soc. 27 mars 2019, n° 17-23314</a:t>
            </a:r>
            <a:endParaRPr lang="fr-FR" b="1" dirty="0"/>
          </a:p>
          <a:p>
            <a:endParaRPr lang="fr-FR" dirty="0"/>
          </a:p>
        </p:txBody>
      </p:sp>
    </p:spTree>
    <p:extLst>
      <p:ext uri="{BB962C8B-B14F-4D97-AF65-F5344CB8AC3E}">
        <p14:creationId xmlns="" xmlns:p14="http://schemas.microsoft.com/office/powerpoint/2010/main" val="207356509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A075F395-D2A2-D94F-9781-FF033D24EA2C}"/>
              </a:ext>
            </a:extLst>
          </p:cNvPr>
          <p:cNvSpPr>
            <a:spLocks noGrp="1"/>
          </p:cNvSpPr>
          <p:nvPr>
            <p:ph type="title"/>
          </p:nvPr>
        </p:nvSpPr>
        <p:spPr/>
        <p:txBody>
          <a:bodyPr/>
          <a:lstStyle/>
          <a:p>
            <a:pPr algn="ctr"/>
            <a:r>
              <a:rPr lang="fr-FR" dirty="0" err="1"/>
              <a:t>Cass</a:t>
            </a:r>
            <a:r>
              <a:rPr lang="fr-FR" dirty="0"/>
              <a:t>. soc, 27 mars 2019, n°17-31715</a:t>
            </a:r>
          </a:p>
        </p:txBody>
      </p:sp>
      <p:sp>
        <p:nvSpPr>
          <p:cNvPr id="3" name="Espace réservé du contenu 2">
            <a:extLst>
              <a:ext uri="{FF2B5EF4-FFF2-40B4-BE49-F238E27FC236}">
                <a16:creationId xmlns="" xmlns:a16="http://schemas.microsoft.com/office/drawing/2014/main" id="{A510F02A-3206-8348-8BB2-099067ABD89C}"/>
              </a:ext>
            </a:extLst>
          </p:cNvPr>
          <p:cNvSpPr>
            <a:spLocks noGrp="1"/>
          </p:cNvSpPr>
          <p:nvPr>
            <p:ph idx="1"/>
          </p:nvPr>
        </p:nvSpPr>
        <p:spPr/>
        <p:txBody>
          <a:bodyPr>
            <a:normAutofit fontScale="92500"/>
          </a:bodyPr>
          <a:lstStyle/>
          <a:p>
            <a:pPr algn="just"/>
            <a:r>
              <a:rPr lang="fr-FR" b="1" u="sng" dirty="0"/>
              <a:t>Forfaits-jours</a:t>
            </a:r>
            <a:r>
              <a:rPr lang="fr-FR" b="1" dirty="0"/>
              <a:t> : l'employeur ne doit pas organiser totalement l'activité de son salarié. Le salarié, dont le travail est « </a:t>
            </a:r>
            <a:r>
              <a:rPr lang="fr-FR" b="1" i="1" dirty="0"/>
              <a:t>totalement organisé et imposé par l'employeur</a:t>
            </a:r>
            <a:r>
              <a:rPr lang="fr-FR" b="1" dirty="0"/>
              <a:t> » </a:t>
            </a:r>
            <a:r>
              <a:rPr lang="fr-FR" b="1" u="sng" dirty="0"/>
              <a:t>ne dispose pas d'une autonomie suffisante lui permettant de bénéficier d'une clause de forfait annuel en jours.</a:t>
            </a:r>
          </a:p>
          <a:p>
            <a:pPr algn="just"/>
            <a:r>
              <a:rPr lang="fr-FR" dirty="0"/>
              <a:t>Un salarié engagé au sein de la Société Euro Disney avec le statut cadre bénéficie d’une  convention individuelle de forfait annuel en jours. Licencié, il conteste le bien-fondé de cette clause et réclame notamment un rappel de salaire au titre d’heures supplémentaires et diverses indemnités. Pour ce faire, il indique qu’il était soumis à des plannings précis, et que, de par sa nécessaire collaboration avec d’autres services soumis à des horaires précis, il était lui-même soumis à des horaires prédéterminés.</a:t>
            </a:r>
          </a:p>
          <a:p>
            <a:endParaRPr lang="fr-FR" dirty="0"/>
          </a:p>
        </p:txBody>
      </p:sp>
    </p:spTree>
    <p:extLst>
      <p:ext uri="{BB962C8B-B14F-4D97-AF65-F5344CB8AC3E}">
        <p14:creationId xmlns="" xmlns:p14="http://schemas.microsoft.com/office/powerpoint/2010/main" val="195192207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7FE1A600-38A0-EF46-9C8A-642BEB55B871}"/>
              </a:ext>
            </a:extLst>
          </p:cNvPr>
          <p:cNvSpPr>
            <a:spLocks noGrp="1"/>
          </p:cNvSpPr>
          <p:nvPr>
            <p:ph type="title"/>
          </p:nvPr>
        </p:nvSpPr>
        <p:spPr/>
        <p:txBody>
          <a:bodyPr/>
          <a:lstStyle/>
          <a:p>
            <a:pPr algn="ctr"/>
            <a:r>
              <a:rPr lang="fr-FR" dirty="0" err="1"/>
              <a:t>Cass</a:t>
            </a:r>
            <a:r>
              <a:rPr lang="fr-FR" dirty="0"/>
              <a:t>. soc, 30 janv. 2019, n° 17-26259</a:t>
            </a:r>
          </a:p>
        </p:txBody>
      </p:sp>
      <p:sp>
        <p:nvSpPr>
          <p:cNvPr id="3" name="Espace réservé du contenu 2">
            <a:extLst>
              <a:ext uri="{FF2B5EF4-FFF2-40B4-BE49-F238E27FC236}">
                <a16:creationId xmlns="" xmlns:a16="http://schemas.microsoft.com/office/drawing/2014/main" id="{DA4ABBFF-1FBB-4743-A96A-CABDCFB607CA}"/>
              </a:ext>
            </a:extLst>
          </p:cNvPr>
          <p:cNvSpPr>
            <a:spLocks noGrp="1"/>
          </p:cNvSpPr>
          <p:nvPr>
            <p:ph idx="1"/>
          </p:nvPr>
        </p:nvSpPr>
        <p:spPr/>
        <p:txBody>
          <a:bodyPr>
            <a:normAutofit fontScale="70000" lnSpcReduction="20000"/>
          </a:bodyPr>
          <a:lstStyle/>
          <a:p>
            <a:r>
              <a:rPr lang="fr-FR" b="1" dirty="0"/>
              <a:t>Heures supplémentaires : partage de la preuve</a:t>
            </a:r>
          </a:p>
          <a:p>
            <a:pPr algn="just"/>
            <a:r>
              <a:rPr lang="fr-FR" dirty="0"/>
              <a:t>La charge de la preuve des heures supplémentaires ne doit pas reposer sur le seul salarié. Ainsi, les juges du fond ne peuvent pas débouter le salarié de sa demande de paiement d’heures supplémentaires en retenant que le décompte mensuel évoqué par le salarié correspondait à une simple estimation du temps passé à sa tâche, que ce dernier n’avait jamais formé de réclamation sur les heures supplémentaires qu’il prétendait avoir effectuées et qu’il bénéficiait d’une très large autonomie dans l’organisation de son temps de travail. Ils ne pouvaient en déduire que les décomptes produits ne permettaient pas à l’employeur de répondre de façon efficace et circonstanciée à ses revendications.</a:t>
            </a:r>
          </a:p>
          <a:p>
            <a:pPr algn="just"/>
            <a:r>
              <a:rPr lang="fr-FR" dirty="0"/>
              <a:t>Cette solution s’inscrit dans la droite ligne d’une jurisprudence ancienne et constante (</a:t>
            </a:r>
            <a:r>
              <a:rPr lang="fr-FR" b="1" dirty="0" err="1"/>
              <a:t>Cass</a:t>
            </a:r>
            <a:r>
              <a:rPr lang="fr-FR" b="1" dirty="0"/>
              <a:t>. soc., 3 juill. 1996, n° 93-41.645</a:t>
            </a:r>
            <a:r>
              <a:rPr lang="fr-FR" dirty="0"/>
              <a:t>) qui s’appuie sur une interprétation stricte de l’article L. 3171-4 du code du travail selon lequel : "</a:t>
            </a:r>
            <a:r>
              <a:rPr lang="fr-FR" i="1" dirty="0"/>
              <a:t>la preuve des heures supplémentaires n’incombe spécialement à aucune des parties. En cas de litige relatif à l’existence ou au nombre d’heures de travail effectuées, l’employeur doit fournir au juge les éléments de nature à justifier les horaires effectivement réalisés par le salarié. Au vu de ces éléments et de ceux fournis par le salarié à l’appui de sa demande, le juge forme sa conviction après avoir ordonné, en cas de besoin, toutes les mesures d’instruction qu’il estime utiles</a:t>
            </a:r>
            <a:r>
              <a:rPr lang="fr-FR" dirty="0"/>
              <a:t>".</a:t>
            </a:r>
          </a:p>
        </p:txBody>
      </p:sp>
    </p:spTree>
    <p:extLst>
      <p:ext uri="{BB962C8B-B14F-4D97-AF65-F5344CB8AC3E}">
        <p14:creationId xmlns="" xmlns:p14="http://schemas.microsoft.com/office/powerpoint/2010/main" val="211300603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8B09AAEC-3D3D-1247-BE1B-A8DDFF65F42C}"/>
              </a:ext>
            </a:extLst>
          </p:cNvPr>
          <p:cNvSpPr>
            <a:spLocks noGrp="1"/>
          </p:cNvSpPr>
          <p:nvPr>
            <p:ph type="title"/>
          </p:nvPr>
        </p:nvSpPr>
        <p:spPr/>
        <p:txBody>
          <a:bodyPr/>
          <a:lstStyle/>
          <a:p>
            <a:pPr algn="ctr"/>
            <a:r>
              <a:rPr lang="fr-FR" dirty="0"/>
              <a:t>Heures supplémentaires : éléments admis ou rejetés</a:t>
            </a:r>
          </a:p>
        </p:txBody>
      </p:sp>
      <p:sp>
        <p:nvSpPr>
          <p:cNvPr id="3" name="Espace réservé du contenu 2">
            <a:extLst>
              <a:ext uri="{FF2B5EF4-FFF2-40B4-BE49-F238E27FC236}">
                <a16:creationId xmlns="" xmlns:a16="http://schemas.microsoft.com/office/drawing/2014/main" id="{ED552B1F-5E1B-D945-828D-42B2A09ECD11}"/>
              </a:ext>
            </a:extLst>
          </p:cNvPr>
          <p:cNvSpPr>
            <a:spLocks noGrp="1"/>
          </p:cNvSpPr>
          <p:nvPr>
            <p:ph idx="1"/>
          </p:nvPr>
        </p:nvSpPr>
        <p:spPr/>
        <p:txBody>
          <a:bodyPr>
            <a:normAutofit fontScale="62500" lnSpcReduction="20000"/>
          </a:bodyPr>
          <a:lstStyle/>
          <a:p>
            <a:endParaRPr lang="fr-FR" dirty="0"/>
          </a:p>
          <a:p>
            <a:pPr algn="just"/>
            <a:r>
              <a:rPr lang="fr-FR" dirty="0"/>
              <a:t>La demande de paiement des heures supplémentaires n’est pas assez étayée et doit être rejetée lorsque </a:t>
            </a:r>
            <a:r>
              <a:rPr lang="fr-FR" dirty="0" smtClean="0"/>
              <a:t>:</a:t>
            </a:r>
          </a:p>
          <a:p>
            <a:pPr algn="just"/>
            <a:endParaRPr lang="fr-FR" dirty="0"/>
          </a:p>
          <a:p>
            <a:pPr lvl="1" algn="just"/>
            <a:r>
              <a:rPr lang="fr-FR" dirty="0"/>
              <a:t>le salarié, directeur d’une société, fournit ses agendas, un récapitulatif des remboursements de taxi établi par lui, soit à des heures matinales soit à des heures tardives, un décompte des heures de travail réalisées établi par jour et par semaine sur toute la durée contractuelle et de très nombreux courriers électroniques, échangés pour l’essentiel à des heures tardives, matinales ou pendant la pause méridienne, alors qu’il ne précise pas les décomptes sur les pauses pour le déjeuner ou le dîner, et qu’en tant que directeur au statut de cadre autonome, il disposait d’une large latitude et indépendance pour organiser son emploi du temps (</a:t>
            </a:r>
            <a:r>
              <a:rPr lang="fr-FR" b="1" dirty="0" err="1"/>
              <a:t>Cass</a:t>
            </a:r>
            <a:r>
              <a:rPr lang="fr-FR" b="1" dirty="0"/>
              <a:t>. soc</a:t>
            </a:r>
            <a:r>
              <a:rPr lang="fr-FR" b="1" dirty="0" smtClean="0"/>
              <a:t>. </a:t>
            </a:r>
            <a:r>
              <a:rPr lang="fr-FR" b="1" dirty="0"/>
              <a:t>5 décembre 2018, n° 17-21881</a:t>
            </a:r>
            <a:r>
              <a:rPr lang="fr-FR" dirty="0"/>
              <a:t>) </a:t>
            </a:r>
            <a:r>
              <a:rPr lang="fr-FR" dirty="0" smtClean="0"/>
              <a:t>;</a:t>
            </a:r>
          </a:p>
          <a:p>
            <a:pPr lvl="1" algn="just">
              <a:buNone/>
            </a:pPr>
            <a:endParaRPr lang="fr-FR" dirty="0"/>
          </a:p>
          <a:p>
            <a:pPr lvl="1" algn="just"/>
            <a:r>
              <a:rPr lang="fr-FR" dirty="0"/>
              <a:t>le salarié produit un tableau récapitulatif de ses heures supplémentaires pour les seuls besoins de la cause n’émanant pas de sa main, alors qu’il n’a jamais élevé la moindre </a:t>
            </a:r>
            <a:r>
              <a:rPr lang="fr-FR" dirty="0" smtClean="0"/>
              <a:t>protestation </a:t>
            </a:r>
            <a:r>
              <a:rPr lang="fr-FR" dirty="0"/>
              <a:t>et qu’il résulte des bulletins de paie que des heures supplémentaires lui avaient été rémunérées </a:t>
            </a:r>
            <a:r>
              <a:rPr lang="fr-FR" dirty="0" smtClean="0"/>
              <a:t>(</a:t>
            </a:r>
            <a:r>
              <a:rPr lang="fr-FR" b="1" dirty="0" err="1" smtClean="0"/>
              <a:t>Cass</a:t>
            </a:r>
            <a:r>
              <a:rPr lang="fr-FR" b="1" dirty="0" smtClean="0"/>
              <a:t>. soc. 13 février 2019, n° 17-22368</a:t>
            </a:r>
            <a:r>
              <a:rPr lang="fr-FR" dirty="0" smtClean="0"/>
              <a:t>).</a:t>
            </a:r>
            <a:endParaRPr lang="fr-FR" dirty="0" smtClean="0"/>
          </a:p>
          <a:p>
            <a:pPr lvl="1" algn="just"/>
            <a:endParaRPr lang="fr-FR" dirty="0"/>
          </a:p>
          <a:p>
            <a:pPr algn="just"/>
            <a:r>
              <a:rPr lang="fr-FR" dirty="0"/>
              <a:t>En revanche, étaye sa demande de paiement d’heures supplémentaires, le salarié qui fournit son agenda et son planning, éléments propres à justifier les horaires réalisés et qui mettent l’employeur en mesure de répondre. Il importe peu que l’employeur soutienne que ces éléments comprennent des erreurs et des incohérences (</a:t>
            </a:r>
            <a:r>
              <a:rPr lang="fr-FR" b="1" dirty="0" err="1"/>
              <a:t>Cass</a:t>
            </a:r>
            <a:r>
              <a:rPr lang="fr-FR" b="1" dirty="0"/>
              <a:t>. soc</a:t>
            </a:r>
            <a:r>
              <a:rPr lang="fr-FR" b="1" dirty="0" smtClean="0"/>
              <a:t>. </a:t>
            </a:r>
            <a:r>
              <a:rPr lang="fr-FR" b="1" dirty="0"/>
              <a:t>23 janvier 2019, n° 17-22414</a:t>
            </a:r>
            <a:r>
              <a:rPr lang="fr-FR" dirty="0"/>
              <a:t>).</a:t>
            </a:r>
          </a:p>
        </p:txBody>
      </p:sp>
    </p:spTree>
    <p:extLst>
      <p:ext uri="{BB962C8B-B14F-4D97-AF65-F5344CB8AC3E}">
        <p14:creationId xmlns="" xmlns:p14="http://schemas.microsoft.com/office/powerpoint/2010/main" val="297437031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88DF4574-5560-6042-8EB6-7A8E3FE9AE35}"/>
              </a:ext>
            </a:extLst>
          </p:cNvPr>
          <p:cNvSpPr>
            <a:spLocks noGrp="1"/>
          </p:cNvSpPr>
          <p:nvPr>
            <p:ph type="title"/>
          </p:nvPr>
        </p:nvSpPr>
        <p:spPr/>
        <p:txBody>
          <a:bodyPr/>
          <a:lstStyle/>
          <a:p>
            <a:pPr algn="ctr"/>
            <a:r>
              <a:rPr lang="fr-FR" dirty="0"/>
              <a:t>Prise d’acte de la rupture et heures supplémentaires</a:t>
            </a:r>
          </a:p>
        </p:txBody>
      </p:sp>
      <p:sp>
        <p:nvSpPr>
          <p:cNvPr id="3" name="Espace réservé du contenu 2">
            <a:extLst>
              <a:ext uri="{FF2B5EF4-FFF2-40B4-BE49-F238E27FC236}">
                <a16:creationId xmlns="" xmlns:a16="http://schemas.microsoft.com/office/drawing/2014/main" id="{537350BB-E4EE-864B-A404-347EF23D4751}"/>
              </a:ext>
            </a:extLst>
          </p:cNvPr>
          <p:cNvSpPr>
            <a:spLocks noGrp="1"/>
          </p:cNvSpPr>
          <p:nvPr>
            <p:ph idx="1"/>
          </p:nvPr>
        </p:nvSpPr>
        <p:spPr/>
        <p:txBody>
          <a:bodyPr>
            <a:normAutofit fontScale="92500" lnSpcReduction="20000"/>
          </a:bodyPr>
          <a:lstStyle/>
          <a:p>
            <a:pPr algn="just"/>
            <a:r>
              <a:rPr lang="fr-FR" dirty="0"/>
              <a:t>Une cour d’appel ne peut dans le même temps ordonner une expertise sur l’accomplissement d’heures supplémentaires non payées, et analyser la démission du salarié en une prise d’acte produisant les effets d’un licenciement sans cause réelle et sérieuse en raison de manquements de l’employeur sur ces mêmes heures (</a:t>
            </a:r>
            <a:r>
              <a:rPr lang="fr-FR" b="1" dirty="0" err="1"/>
              <a:t>Cass</a:t>
            </a:r>
            <a:r>
              <a:rPr lang="fr-FR" b="1" dirty="0"/>
              <a:t>. soc., 9 janvier 2019, n° 17-24803</a:t>
            </a:r>
            <a:r>
              <a:rPr lang="fr-FR" dirty="0" smtClean="0"/>
              <a:t>).</a:t>
            </a:r>
          </a:p>
          <a:p>
            <a:pPr algn="just"/>
            <a:endParaRPr lang="fr-FR" dirty="0"/>
          </a:p>
          <a:p>
            <a:pPr algn="just"/>
            <a:r>
              <a:rPr lang="fr-FR" dirty="0"/>
              <a:t>Toutefois, lorsque la situation présente un caractère ancien, le non-paiement de toutes les heures supplémentaires ne constitue pas un manquement suffisamment grave de nature à justifier la prise d’acte de la rupture du contrat de travail. En l’espèce, le salarié avait attendu plusieurs années avant de demander une régularisation salariale (</a:t>
            </a:r>
            <a:r>
              <a:rPr lang="fr-FR" b="1" dirty="0" err="1"/>
              <a:t>Cass</a:t>
            </a:r>
            <a:r>
              <a:rPr lang="fr-FR" b="1" dirty="0"/>
              <a:t>. soc. 14 novembre 2018, n° 17-18890</a:t>
            </a:r>
            <a:r>
              <a:rPr lang="fr-FR" dirty="0"/>
              <a:t>).</a:t>
            </a:r>
          </a:p>
        </p:txBody>
      </p:sp>
    </p:spTree>
    <p:extLst>
      <p:ext uri="{BB962C8B-B14F-4D97-AF65-F5344CB8AC3E}">
        <p14:creationId xmlns="" xmlns:p14="http://schemas.microsoft.com/office/powerpoint/2010/main" val="168029289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3CFAE9DE-1570-3A41-8A30-84EB371DCDE2}"/>
              </a:ext>
            </a:extLst>
          </p:cNvPr>
          <p:cNvSpPr>
            <a:spLocks noGrp="1"/>
          </p:cNvSpPr>
          <p:nvPr>
            <p:ph type="title"/>
          </p:nvPr>
        </p:nvSpPr>
        <p:spPr/>
        <p:txBody>
          <a:bodyPr/>
          <a:lstStyle/>
          <a:p>
            <a:r>
              <a:rPr lang="fr-FR" dirty="0"/>
              <a:t>Cass. soc. 14 novembre 2018, n° 17-16959</a:t>
            </a:r>
          </a:p>
        </p:txBody>
      </p:sp>
      <p:sp>
        <p:nvSpPr>
          <p:cNvPr id="3" name="Espace réservé du contenu 2">
            <a:extLst>
              <a:ext uri="{FF2B5EF4-FFF2-40B4-BE49-F238E27FC236}">
                <a16:creationId xmlns="" xmlns:a16="http://schemas.microsoft.com/office/drawing/2014/main" id="{621F3615-37A9-0444-9914-58A26EA8524E}"/>
              </a:ext>
            </a:extLst>
          </p:cNvPr>
          <p:cNvSpPr>
            <a:spLocks noGrp="1"/>
          </p:cNvSpPr>
          <p:nvPr>
            <p:ph idx="1"/>
          </p:nvPr>
        </p:nvSpPr>
        <p:spPr/>
        <p:txBody>
          <a:bodyPr>
            <a:normAutofit fontScale="70000" lnSpcReduction="20000"/>
          </a:bodyPr>
          <a:lstStyle/>
          <a:p>
            <a:pPr algn="just"/>
            <a:r>
              <a:rPr lang="fr-FR" b="1" dirty="0"/>
              <a:t>Un salarié </a:t>
            </a:r>
            <a:r>
              <a:rPr lang="fr-FR" b="1" dirty="0" err="1"/>
              <a:t>a-t-il</a:t>
            </a:r>
            <a:r>
              <a:rPr lang="fr-FR" b="1" dirty="0"/>
              <a:t> droit au paiement d'heures supplémentaires en cas d'opposition de son employeur ?</a:t>
            </a:r>
          </a:p>
          <a:p>
            <a:pPr algn="just"/>
            <a:r>
              <a:rPr lang="fr-FR" dirty="0"/>
              <a:t>Selon la Cour de cassation, doivent être majorées les heures supplémentaires demandées par l’employeur ou effectuées avec son accord, même s’il est implicite, et, depuis deux arrêts du 14 novembre 2018 publiés au bulletin, </a:t>
            </a:r>
            <a:r>
              <a:rPr lang="fr-FR" u="sng" dirty="0"/>
              <a:t>les heures supplémentaires qui ont été rendues nécessaires par les tâches confiées au salarié.</a:t>
            </a:r>
          </a:p>
          <a:p>
            <a:pPr algn="just"/>
            <a:r>
              <a:rPr lang="fr-FR" dirty="0"/>
              <a:t>Dans cette espèce, le salarié s'était engagé par avenant à solliciter l'autorisation préalable de l'employeur avant d'effectuer des heures supplémentaires. Ce dernier a refusé le paiement de ces heures au motif, d'une part, que le salarié n'avait pas respecté son obligation contractuelle de le solliciter préalablement, et d'autre part, qu'il s’était opposé à leur réalisation en mettant le salarié en demeure puis en le sanctionnant par un avertissement.</a:t>
            </a:r>
          </a:p>
          <a:p>
            <a:pPr algn="just"/>
            <a:r>
              <a:rPr lang="fr-FR" dirty="0"/>
              <a:t>Pour la Cour de cassation, « </a:t>
            </a:r>
            <a:r>
              <a:rPr lang="fr-FR" i="1" dirty="0"/>
              <a:t>le salarié peut prétendre au paiement des heures supplémentaires accomplies, soit avec l'accord au moins implicite de l'employeur, soit s'il est établi que la réalisation de telles heures a été rendue nécessaire par les tâches qui lui ont été confiées </a:t>
            </a:r>
            <a:r>
              <a:rPr lang="fr-FR" dirty="0"/>
              <a:t>».</a:t>
            </a:r>
          </a:p>
          <a:p>
            <a:pPr algn="just"/>
            <a:r>
              <a:rPr lang="fr-FR" dirty="0"/>
              <a:t>Or, tel était le cas puisque la Cour d’appel d’Orléans a constaté que sa charge de travail, qui avait donné lieu à la réalisation et au paiement d’heures supplémentaires pendant la période précédant la signature de l’avenant, </a:t>
            </a:r>
            <a:r>
              <a:rPr lang="fr-FR" b="1" u="sng" dirty="0"/>
              <a:t>s’était maintenue puis accrue après celle-ci.</a:t>
            </a:r>
          </a:p>
          <a:p>
            <a:endParaRPr lang="fr-FR" dirty="0"/>
          </a:p>
        </p:txBody>
      </p:sp>
    </p:spTree>
    <p:extLst>
      <p:ext uri="{BB962C8B-B14F-4D97-AF65-F5344CB8AC3E}">
        <p14:creationId xmlns="" xmlns:p14="http://schemas.microsoft.com/office/powerpoint/2010/main" val="192519344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C4F6D0D8-D16D-AF41-9A08-2D6B7493CB4B}"/>
              </a:ext>
            </a:extLst>
          </p:cNvPr>
          <p:cNvSpPr>
            <a:spLocks noGrp="1"/>
          </p:cNvSpPr>
          <p:nvPr>
            <p:ph type="title"/>
          </p:nvPr>
        </p:nvSpPr>
        <p:spPr/>
        <p:txBody>
          <a:bodyPr/>
          <a:lstStyle/>
          <a:p>
            <a:pPr algn="ctr"/>
            <a:r>
              <a:rPr lang="fr-FR" dirty="0"/>
              <a:t>Cass. soc. 24 octobre 2018, n° 17-20691</a:t>
            </a:r>
          </a:p>
        </p:txBody>
      </p:sp>
      <p:sp>
        <p:nvSpPr>
          <p:cNvPr id="3" name="Espace réservé du contenu 2">
            <a:extLst>
              <a:ext uri="{FF2B5EF4-FFF2-40B4-BE49-F238E27FC236}">
                <a16:creationId xmlns="" xmlns:a16="http://schemas.microsoft.com/office/drawing/2014/main" id="{61CF408A-B77B-5740-8DBB-C2C3AC597F38}"/>
              </a:ext>
            </a:extLst>
          </p:cNvPr>
          <p:cNvSpPr>
            <a:spLocks noGrp="1"/>
          </p:cNvSpPr>
          <p:nvPr>
            <p:ph idx="1"/>
          </p:nvPr>
        </p:nvSpPr>
        <p:spPr/>
        <p:txBody>
          <a:bodyPr>
            <a:normAutofit fontScale="85000" lnSpcReduction="20000"/>
          </a:bodyPr>
          <a:lstStyle/>
          <a:p>
            <a:pPr algn="just"/>
            <a:r>
              <a:rPr lang="fr-FR" b="1" dirty="0"/>
              <a:t>Les cadres aussi ont droit au paiement des heures supplémentaires.</a:t>
            </a:r>
          </a:p>
          <a:p>
            <a:pPr algn="just"/>
            <a:r>
              <a:rPr lang="fr-FR" dirty="0"/>
              <a:t>La qualité de cadre et l’existence d’une liberté d’organisation dans le travail ne suffisent pas à exclure le paiement des heures supplémentaires. C'est ce que rappelle utilement la Cour de cassation dans un arrêt du 24 octobre 2018.</a:t>
            </a:r>
          </a:p>
          <a:p>
            <a:pPr algn="just"/>
            <a:r>
              <a:rPr lang="fr-FR" dirty="0"/>
              <a:t>En effet, les cadres comme les non cadres sont soumis aux règles relatives aux heures supplémentaires qui sont d'ordre public (C. </a:t>
            </a:r>
            <a:r>
              <a:rPr lang="fr-FR" dirty="0" err="1"/>
              <a:t>trav</a:t>
            </a:r>
            <a:r>
              <a:rPr lang="fr-FR" dirty="0"/>
              <a:t>., L. 3121-28). Seuls les cadres qui ont signé une convention de forfait en jours et les cadres dirigeants, qui ne sont pas soumis à la législation sur la durée du travail, peuvent s'en affranchir.</a:t>
            </a:r>
          </a:p>
          <a:p>
            <a:pPr algn="just"/>
            <a:r>
              <a:rPr lang="fr-FR" dirty="0"/>
              <a:t>La Cour d’Appel de Limoges ne pouvait donc retenir que </a:t>
            </a:r>
            <a:r>
              <a:rPr lang="fr-FR" i="1" dirty="0"/>
              <a:t>« la reconnaissance du statut de cadre et l’impact que cela peut avoir sur la réalisation d’heures supplémentaires, à défaut de pointage, pour des salariés autonomes et susceptibles de se déplacer » </a:t>
            </a:r>
            <a:r>
              <a:rPr lang="fr-FR" dirty="0"/>
              <a:t>permettait d'écarter le paiement des heures supplémentaires.</a:t>
            </a:r>
          </a:p>
          <a:p>
            <a:endParaRPr lang="fr-FR" dirty="0"/>
          </a:p>
        </p:txBody>
      </p:sp>
    </p:spTree>
    <p:extLst>
      <p:ext uri="{BB962C8B-B14F-4D97-AF65-F5344CB8AC3E}">
        <p14:creationId xmlns="" xmlns:p14="http://schemas.microsoft.com/office/powerpoint/2010/main" val="6271352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Le cas particulier des cadres dirigeants</a:t>
            </a:r>
          </a:p>
        </p:txBody>
      </p:sp>
      <p:sp>
        <p:nvSpPr>
          <p:cNvPr id="3" name="Espace réservé du contenu 2"/>
          <p:cNvSpPr>
            <a:spLocks noGrp="1"/>
          </p:cNvSpPr>
          <p:nvPr>
            <p:ph idx="1"/>
          </p:nvPr>
        </p:nvSpPr>
        <p:spPr/>
        <p:txBody>
          <a:bodyPr>
            <a:normAutofit fontScale="85000" lnSpcReduction="10000"/>
          </a:bodyPr>
          <a:lstStyle/>
          <a:p>
            <a:pPr algn="just"/>
            <a:r>
              <a:rPr lang="fr-FR" sz="1400" dirty="0"/>
              <a:t>Les dispositions relatives à la durée du travail, </a:t>
            </a:r>
            <a:r>
              <a:rPr lang="fr-FR" sz="1400" dirty="0" smtClean="0"/>
              <a:t>la répartition </a:t>
            </a:r>
            <a:r>
              <a:rPr lang="fr-FR" sz="1400" dirty="0"/>
              <a:t>et aménagement des horaires (titre II du Livre I de la troisième partie du Code du travail), ainsi que celle relatives aux repos et jours fériés (titre III du Livre I de la troisième partie du Code du travail), ne sont pas </a:t>
            </a:r>
            <a:r>
              <a:rPr lang="fr-FR" sz="1400" dirty="0" smtClean="0"/>
              <a:t>applicables aux cadres dirigeants </a:t>
            </a:r>
            <a:r>
              <a:rPr lang="fr-FR" sz="1400" dirty="0"/>
              <a:t>(sauf stipulations contractuelles ou conventionnelles plus favorables). </a:t>
            </a:r>
          </a:p>
          <a:p>
            <a:pPr algn="just">
              <a:buNone/>
            </a:pPr>
            <a:r>
              <a:rPr lang="fr-FR" sz="1400" dirty="0"/>
              <a:t>	</a:t>
            </a:r>
            <a:r>
              <a:rPr lang="fr-FR" sz="1400" u="sng" dirty="0"/>
              <a:t>Conséquence (exemples) </a:t>
            </a:r>
            <a:r>
              <a:rPr lang="fr-FR" sz="1400" dirty="0"/>
              <a:t>: pas d’heures supplémentaires, pas de compensation financière </a:t>
            </a:r>
            <a:r>
              <a:rPr lang="fr-FR" sz="1400" dirty="0" smtClean="0"/>
              <a:t>liée </a:t>
            </a:r>
            <a:r>
              <a:rPr lang="fr-FR" sz="1400" dirty="0"/>
              <a:t>au travail le dimanche ou les jours fériés, ni de contreparties aux astreintes.</a:t>
            </a:r>
          </a:p>
          <a:p>
            <a:pPr algn="just"/>
            <a:r>
              <a:rPr lang="fr-FR" sz="1400" dirty="0"/>
              <a:t>La notion de cadre dirigeant, </a:t>
            </a:r>
            <a:r>
              <a:rPr lang="fr-FR" sz="1400" b="1" u="sng" dirty="0"/>
              <a:t>trois conditions cumulatives </a:t>
            </a:r>
            <a:r>
              <a:rPr lang="fr-FR" sz="1400" dirty="0"/>
              <a:t>:</a:t>
            </a:r>
          </a:p>
          <a:p>
            <a:pPr algn="just">
              <a:buNone/>
            </a:pPr>
            <a:r>
              <a:rPr lang="fr-FR" sz="1400" dirty="0"/>
              <a:t>	Sont considérés comme ayant la qualité de cadre dirigeant les cadres auxquels sont confiées </a:t>
            </a:r>
            <a:r>
              <a:rPr lang="fr-FR" sz="1400" dirty="0" smtClean="0"/>
              <a:t>: </a:t>
            </a:r>
          </a:p>
          <a:p>
            <a:pPr lvl="1" algn="just">
              <a:buFont typeface="Wingdings" pitchFamily="2" charset="2"/>
              <a:buChar char="§"/>
            </a:pPr>
            <a:r>
              <a:rPr lang="fr-FR" sz="1500" b="1" dirty="0" smtClean="0"/>
              <a:t>des </a:t>
            </a:r>
            <a:r>
              <a:rPr lang="fr-FR" sz="1500" b="1" dirty="0"/>
              <a:t>responsabilités dont l’importance implique une grande indépendance dans l’organisation de leur emploi du temps, </a:t>
            </a:r>
            <a:endParaRPr lang="fr-FR" sz="1500" b="1" dirty="0" smtClean="0"/>
          </a:p>
          <a:p>
            <a:pPr lvl="1" algn="just">
              <a:buFont typeface="Wingdings" pitchFamily="2" charset="2"/>
              <a:buChar char="§"/>
            </a:pPr>
            <a:r>
              <a:rPr lang="fr-FR" sz="1500" b="1" dirty="0" smtClean="0"/>
              <a:t>qui </a:t>
            </a:r>
            <a:r>
              <a:rPr lang="fr-FR" sz="1500" b="1" dirty="0"/>
              <a:t>sont habilités à prendre des décisions de façon largement </a:t>
            </a:r>
            <a:r>
              <a:rPr lang="fr-FR" sz="1500" b="1" dirty="0" smtClean="0"/>
              <a:t>autonome, </a:t>
            </a:r>
            <a:endParaRPr lang="fr-FR" sz="1500" b="1" dirty="0" smtClean="0"/>
          </a:p>
          <a:p>
            <a:pPr lvl="1" algn="just">
              <a:buFont typeface="Wingdings" pitchFamily="2" charset="2"/>
              <a:buChar char="§"/>
            </a:pPr>
            <a:r>
              <a:rPr lang="fr-FR" sz="1500" b="1" dirty="0" smtClean="0"/>
              <a:t>et </a:t>
            </a:r>
            <a:r>
              <a:rPr lang="fr-FR" sz="1500" b="1" dirty="0"/>
              <a:t>qui perçoivent une rémunération se situant dans les niveaux les plus élevés des systèmes de rémunération pratiqués dans leur </a:t>
            </a:r>
            <a:r>
              <a:rPr lang="fr-FR" sz="1500" b="1" dirty="0" smtClean="0"/>
              <a:t>entreprise. </a:t>
            </a:r>
            <a:endParaRPr lang="fr-FR" sz="1500" b="1" dirty="0" smtClean="0"/>
          </a:p>
          <a:p>
            <a:pPr lvl="1" algn="just">
              <a:buNone/>
            </a:pPr>
            <a:r>
              <a:rPr lang="fr-FR" sz="1500" dirty="0" smtClean="0"/>
              <a:t>(</a:t>
            </a:r>
            <a:r>
              <a:rPr lang="fr-FR" sz="1500" dirty="0"/>
              <a:t>Article L. 3111-2 du Code du travail et </a:t>
            </a:r>
            <a:r>
              <a:rPr lang="fr-FR" sz="1500" b="1" dirty="0" err="1"/>
              <a:t>Cass</a:t>
            </a:r>
            <a:r>
              <a:rPr lang="fr-FR" sz="1500" b="1" dirty="0"/>
              <a:t>. Soc. 3 juin 2009, n°07-44293</a:t>
            </a:r>
            <a:r>
              <a:rPr lang="fr-FR" sz="1500" dirty="0"/>
              <a:t>).</a:t>
            </a:r>
          </a:p>
          <a:p>
            <a:pPr algn="just">
              <a:buNone/>
            </a:pPr>
            <a:r>
              <a:rPr lang="fr-FR" sz="1400" u="sng" dirty="0"/>
              <a:t>Ainsi pour être cadre dirigeant, il faut avoir :</a:t>
            </a:r>
          </a:p>
          <a:p>
            <a:pPr algn="just">
              <a:buFont typeface="Wingdings" pitchFamily="2" charset="2"/>
              <a:buChar char="Ø"/>
            </a:pPr>
            <a:r>
              <a:rPr lang="fr-FR" sz="1400" dirty="0"/>
              <a:t>Des responsabilités importantes dans l’exercice de </a:t>
            </a:r>
            <a:r>
              <a:rPr lang="fr-FR" sz="1400" dirty="0" smtClean="0"/>
              <a:t>ses fonctions </a:t>
            </a:r>
            <a:r>
              <a:rPr lang="fr-FR" sz="1400" dirty="0"/>
              <a:t>impliquant une grande indépendance dans l’organisation de son emploi du temps. Tel n’est pas le cas d’un directeur industriel travaillant à temps partiel qui n’a aucune autonomie pour organiser ses journées (</a:t>
            </a:r>
            <a:r>
              <a:rPr lang="fr-FR" sz="1400" b="1" dirty="0" err="1"/>
              <a:t>Cass</a:t>
            </a:r>
            <a:r>
              <a:rPr lang="fr-FR" sz="1400" b="1" dirty="0"/>
              <a:t>. Soc. 16 septembre 2015, n°14-13830</a:t>
            </a:r>
            <a:r>
              <a:rPr lang="fr-FR" sz="1400" dirty="0"/>
              <a:t>) ;</a:t>
            </a:r>
          </a:p>
          <a:p>
            <a:pPr algn="just">
              <a:buFont typeface="Wingdings" pitchFamily="2" charset="2"/>
              <a:buChar char="Ø"/>
            </a:pPr>
            <a:r>
              <a:rPr lang="fr-FR" sz="1400" dirty="0"/>
              <a:t>Un pouvoir de décision largement autonome. Ainsi un salarié, responsable commercial marketing qui ne peut indiquer aucun prix sans concertation avec le responsable technico-commercial de l’entreprise n’est pas habilité à prendre des décisions de façon autonome, n’a donc pas la qualité de cadre dirigeant (</a:t>
            </a:r>
            <a:r>
              <a:rPr lang="fr-FR" sz="1400" b="1" dirty="0" err="1"/>
              <a:t>Cass</a:t>
            </a:r>
            <a:r>
              <a:rPr lang="fr-FR" sz="1400" b="1" dirty="0"/>
              <a:t>. Soc. 31 octobre 2012n n°11-18682) </a:t>
            </a:r>
            <a:r>
              <a:rPr lang="fr-FR" sz="1400" dirty="0"/>
              <a:t>;</a:t>
            </a:r>
          </a:p>
          <a:p>
            <a:pPr algn="just">
              <a:buFont typeface="Wingdings" pitchFamily="2" charset="2"/>
              <a:buChar char="Ø"/>
            </a:pPr>
            <a:r>
              <a:rPr lang="fr-FR" sz="1400" dirty="0"/>
              <a:t>Un niveau élevé de rémunération.</a:t>
            </a:r>
          </a:p>
          <a:p>
            <a:pPr algn="just">
              <a:buFont typeface="Wingdings" pitchFamily="2" charset="2"/>
              <a:buChar char="Ø"/>
            </a:pPr>
            <a:r>
              <a:rPr lang="fr-FR" sz="1400" dirty="0"/>
              <a:t>Enfin, la Cour de Cassation a précisé  « </a:t>
            </a:r>
            <a:r>
              <a:rPr lang="fr-FR" sz="1400" b="1" i="1" dirty="0"/>
              <a:t>que ces critères cumulatifs impliquent que seuls relèvent de cette catégorie les cadres participant à la direction de </a:t>
            </a:r>
            <a:r>
              <a:rPr lang="fr-FR" sz="1400" b="1" i="1" dirty="0" smtClean="0"/>
              <a:t>l’entreprise </a:t>
            </a:r>
            <a:r>
              <a:rPr lang="fr-FR" sz="1400" i="1" dirty="0" smtClean="0"/>
              <a:t>»</a:t>
            </a:r>
            <a:r>
              <a:rPr lang="fr-FR" sz="1400" b="1" i="1" dirty="0" smtClean="0"/>
              <a:t> </a:t>
            </a:r>
            <a:r>
              <a:rPr lang="fr-FR" sz="1400" dirty="0" smtClean="0"/>
              <a:t>(</a:t>
            </a:r>
            <a:r>
              <a:rPr lang="fr-FR" sz="1400" b="1" dirty="0" err="1" smtClean="0"/>
              <a:t>Cass</a:t>
            </a:r>
            <a:r>
              <a:rPr lang="fr-FR" sz="1400" b="1" dirty="0"/>
              <a:t>. Soc 28 septembre 2016, n°15-10736</a:t>
            </a:r>
            <a:r>
              <a:rPr lang="fr-FR" sz="1400" dirty="0"/>
              <a:t>).</a:t>
            </a:r>
          </a:p>
          <a:p>
            <a:pPr>
              <a:buFont typeface="Wingdings" pitchFamily="2" charset="2"/>
              <a:buChar char="Ø"/>
            </a:pPr>
            <a:endParaRPr lang="fr-FR" sz="1600" dirty="0"/>
          </a:p>
          <a:p>
            <a:endParaRPr lang="fr-FR"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Temps de trajet au sein de l’enceinte de l’entreprise : temps de travail effectif ?</a:t>
            </a:r>
            <a:endParaRPr lang="fr-FR" dirty="0"/>
          </a:p>
        </p:txBody>
      </p:sp>
      <p:sp>
        <p:nvSpPr>
          <p:cNvPr id="3" name="Espace réservé du contenu 2"/>
          <p:cNvSpPr>
            <a:spLocks noGrp="1"/>
          </p:cNvSpPr>
          <p:nvPr>
            <p:ph idx="1"/>
          </p:nvPr>
        </p:nvSpPr>
        <p:spPr/>
        <p:txBody>
          <a:bodyPr>
            <a:normAutofit fontScale="62500" lnSpcReduction="20000"/>
          </a:bodyPr>
          <a:lstStyle/>
          <a:p>
            <a:pPr algn="just"/>
            <a:r>
              <a:rPr lang="fr-FR" dirty="0" smtClean="0"/>
              <a:t>Un </a:t>
            </a:r>
            <a:r>
              <a:rPr lang="fr-FR" dirty="0" smtClean="0"/>
              <a:t>salarié demandait la requalification </a:t>
            </a:r>
            <a:r>
              <a:rPr lang="fr-FR" dirty="0" smtClean="0"/>
              <a:t>d’un temps de trajet en </a:t>
            </a:r>
            <a:r>
              <a:rPr lang="fr-FR" dirty="0" smtClean="0"/>
              <a:t>temps de travail effectif en raison de contraintes particulières imposées au moment de l’arrivée dans l’entreprise. </a:t>
            </a:r>
            <a:endParaRPr lang="fr-FR" dirty="0" smtClean="0"/>
          </a:p>
          <a:p>
            <a:pPr algn="just"/>
            <a:r>
              <a:rPr lang="fr-FR" dirty="0" smtClean="0"/>
              <a:t>En </a:t>
            </a:r>
            <a:r>
              <a:rPr lang="fr-FR" dirty="0" smtClean="0"/>
              <a:t>l’espèce, le salarié devait se soumettre à un contrôle de sécurité lors de son arrivée sur le lieu de travail et devait utiliser un véhicule spécifique, une navette, dans l’enceinte de l’établissement. </a:t>
            </a:r>
            <a:endParaRPr lang="fr-FR" dirty="0" smtClean="0"/>
          </a:p>
          <a:p>
            <a:pPr algn="just"/>
            <a:r>
              <a:rPr lang="fr-FR" dirty="0" smtClean="0"/>
              <a:t>Pour </a:t>
            </a:r>
            <a:r>
              <a:rPr lang="fr-FR" dirty="0" smtClean="0"/>
              <a:t>qualifier une partie de ce temps de trajet de temps de travail effectif (dix minutes par trajet, vingt minutes par jour), la cour d’appel avait relevé que « </a:t>
            </a:r>
            <a:r>
              <a:rPr lang="fr-FR" i="1" dirty="0" smtClean="0"/>
              <a:t>ces contraintes </a:t>
            </a:r>
            <a:r>
              <a:rPr lang="fr-FR" i="1" dirty="0" err="1" smtClean="0"/>
              <a:t>résult</a:t>
            </a:r>
            <a:r>
              <a:rPr lang="fr-FR" i="1" dirty="0" smtClean="0"/>
              <a:t>[aient] de la spécificité de son emploi et de ses conditions de travail » </a:t>
            </a:r>
            <a:r>
              <a:rPr lang="fr-FR" dirty="0" smtClean="0"/>
              <a:t>et que </a:t>
            </a:r>
            <a:r>
              <a:rPr lang="fr-FR" i="1" dirty="0" smtClean="0"/>
              <a:t>« le salarié n’a[</a:t>
            </a:r>
            <a:r>
              <a:rPr lang="fr-FR" i="1" dirty="0" err="1" smtClean="0"/>
              <a:t>vait</a:t>
            </a:r>
            <a:r>
              <a:rPr lang="fr-FR" i="1" dirty="0" smtClean="0"/>
              <a:t>] d’autre choix que de se soumettre aux règles de sécurité applicables dans l’enceinte où [était] situé son lieu de travail et ne dispos[ait] pas de la liberté de vaquer à ses occupations personnelles</a:t>
            </a:r>
            <a:r>
              <a:rPr lang="fr-FR" dirty="0" smtClean="0"/>
              <a:t> </a:t>
            </a:r>
            <a:r>
              <a:rPr lang="fr-FR" dirty="0" smtClean="0"/>
              <a:t>».</a:t>
            </a:r>
          </a:p>
          <a:p>
            <a:pPr algn="just"/>
            <a:r>
              <a:rPr lang="fr-FR" dirty="0" smtClean="0"/>
              <a:t>Cette décision a été cassée par la chambre sociale de la Cour de cassation, au motif que la cour d’appel n’avait pas démontré « </a:t>
            </a:r>
            <a:r>
              <a:rPr lang="fr-FR" i="1" dirty="0" smtClean="0"/>
              <a:t>que le salarié se trouvait à la disposition de son employeur et devait se conformer à ses directives sans pouvoir vaquer librement à des occupations personnelles ». </a:t>
            </a:r>
            <a:r>
              <a:rPr lang="fr-FR" dirty="0" smtClean="0"/>
              <a:t>Pour les juges en effet, </a:t>
            </a:r>
            <a:r>
              <a:rPr lang="fr-FR" i="1" dirty="0" smtClean="0"/>
              <a:t>« la circonstance que le salarié soit astreint de se déplacer vers son lieu de travail, à l’intérieur de l’enceinte sécurisée de l’infrastructure aéroportuaire, au moyen d’une navette, ne permet pas de considérer que ce temps de déplacement constitue un temps de travail effectif </a:t>
            </a:r>
            <a:r>
              <a:rPr lang="fr-FR" dirty="0" smtClean="0"/>
              <a:t>». </a:t>
            </a:r>
            <a:endParaRPr lang="fr-FR" dirty="0" smtClean="0"/>
          </a:p>
          <a:p>
            <a:pPr algn="just"/>
            <a:r>
              <a:rPr lang="fr-FR" b="1" dirty="0" smtClean="0"/>
              <a:t>L’existence </a:t>
            </a:r>
            <a:r>
              <a:rPr lang="fr-FR" b="1" dirty="0" smtClean="0"/>
              <a:t>de contraintes pendant le temps de trajet ne suffit </a:t>
            </a:r>
            <a:r>
              <a:rPr lang="fr-FR" b="1" dirty="0" smtClean="0"/>
              <a:t>donc pas </a:t>
            </a:r>
            <a:r>
              <a:rPr lang="fr-FR" b="1" dirty="0" smtClean="0"/>
              <a:t>à caractériser un état de disponibilité et l’absence totale de liberté du salarié</a:t>
            </a:r>
            <a:r>
              <a:rPr lang="fr-FR" b="1" dirty="0" smtClean="0"/>
              <a:t>.</a:t>
            </a:r>
          </a:p>
          <a:p>
            <a:pPr algn="just"/>
            <a:r>
              <a:rPr lang="fr-FR" b="1" dirty="0" err="1" smtClean="0"/>
              <a:t>Cass</a:t>
            </a:r>
            <a:r>
              <a:rPr lang="fr-FR" b="1" dirty="0" smtClean="0"/>
              <a:t>. Soc. 9 mai 2019, n°17-20740</a:t>
            </a:r>
            <a:endParaRPr lang="fr-FR"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2729385"/>
            <a:ext cx="10515600" cy="1325563"/>
          </a:xfrm>
        </p:spPr>
        <p:txBody>
          <a:bodyPr/>
          <a:lstStyle/>
          <a:p>
            <a:pPr algn="ctr"/>
            <a:r>
              <a:rPr lang="fr-FR" dirty="0"/>
              <a:t>2) Le temps de travail effectif</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Le temps de travail effectif</a:t>
            </a:r>
          </a:p>
        </p:txBody>
      </p:sp>
      <p:sp>
        <p:nvSpPr>
          <p:cNvPr id="3" name="Espace réservé du contenu 2"/>
          <p:cNvSpPr>
            <a:spLocks noGrp="1"/>
          </p:cNvSpPr>
          <p:nvPr>
            <p:ph idx="1"/>
          </p:nvPr>
        </p:nvSpPr>
        <p:spPr/>
        <p:txBody>
          <a:bodyPr>
            <a:normAutofit fontScale="62500" lnSpcReduction="20000"/>
          </a:bodyPr>
          <a:lstStyle/>
          <a:p>
            <a:pPr algn="just"/>
            <a:r>
              <a:rPr lang="fr-FR" b="1" dirty="0"/>
              <a:t>La durée du travail effectif est le temps pendant lequel le salarié est à la disposition de l’employeur et se conforme à ses directive, sans pouvoir vaquer librement à des occupation personnelles</a:t>
            </a:r>
            <a:r>
              <a:rPr lang="fr-FR" dirty="0"/>
              <a:t> (Article L. 3121-1 du Code du travail).</a:t>
            </a:r>
          </a:p>
          <a:p>
            <a:pPr algn="just"/>
            <a:r>
              <a:rPr lang="fr-FR" b="1" u="sng" dirty="0"/>
              <a:t>Ce temps est entièrement </a:t>
            </a:r>
            <a:r>
              <a:rPr lang="fr-FR" b="1" u="sng" dirty="0" smtClean="0"/>
              <a:t>comptabilisé pour </a:t>
            </a:r>
            <a:r>
              <a:rPr lang="fr-FR" b="1" u="sng" dirty="0"/>
              <a:t>l’application de la réglementation relative au temps de travail</a:t>
            </a:r>
            <a:r>
              <a:rPr lang="fr-FR" b="1" u="sng" dirty="0" smtClean="0"/>
              <a:t>.</a:t>
            </a:r>
          </a:p>
          <a:p>
            <a:pPr algn="just"/>
            <a:endParaRPr lang="fr-FR" b="1" u="sng" dirty="0"/>
          </a:p>
          <a:p>
            <a:pPr algn="just"/>
            <a:r>
              <a:rPr lang="fr-FR" dirty="0"/>
              <a:t>Sauf exceptions, ne sont pas considérés comme tels :</a:t>
            </a:r>
          </a:p>
          <a:p>
            <a:pPr algn="just"/>
            <a:endParaRPr lang="fr-FR" dirty="0"/>
          </a:p>
          <a:p>
            <a:pPr lvl="1" algn="just">
              <a:buFont typeface="Wingdings" pitchFamily="2" charset="2"/>
              <a:buChar char="§"/>
            </a:pPr>
            <a:r>
              <a:rPr lang="fr-FR" dirty="0"/>
              <a:t>Le temps de pause,</a:t>
            </a:r>
          </a:p>
          <a:p>
            <a:pPr lvl="1" algn="just">
              <a:buFont typeface="Wingdings" pitchFamily="2" charset="2"/>
              <a:buChar char="§"/>
            </a:pPr>
            <a:r>
              <a:rPr lang="fr-FR" dirty="0"/>
              <a:t>Le temps de déplacement pour se rendre sur lieu d’exécution du contrat de travail.</a:t>
            </a:r>
          </a:p>
          <a:p>
            <a:pPr lvl="1" algn="just">
              <a:buFont typeface="Wingdings" pitchFamily="2" charset="2"/>
              <a:buChar char="§"/>
            </a:pPr>
            <a:endParaRPr lang="fr-FR" dirty="0"/>
          </a:p>
          <a:p>
            <a:pPr algn="just"/>
            <a:r>
              <a:rPr lang="fr-FR" dirty="0"/>
              <a:t>A noter que le </a:t>
            </a:r>
            <a:r>
              <a:rPr lang="fr-FR" b="1" dirty="0"/>
              <a:t>régime d’équivalence</a:t>
            </a:r>
            <a:r>
              <a:rPr lang="fr-FR" dirty="0"/>
              <a:t> constitue un mode spécifique de détermination du temps de travail effectif et de sa rémunération pour des professions et des emplois déterminés comportant des périodes </a:t>
            </a:r>
            <a:r>
              <a:rPr lang="fr-FR" dirty="0" smtClean="0"/>
              <a:t>d’inaction.</a:t>
            </a:r>
            <a:endParaRPr lang="fr-FR" dirty="0"/>
          </a:p>
          <a:p>
            <a:pPr algn="just"/>
            <a:r>
              <a:rPr lang="fr-FR" dirty="0"/>
              <a:t>En ce qui concerne les </a:t>
            </a:r>
            <a:r>
              <a:rPr lang="fr-FR" b="1" dirty="0"/>
              <a:t>astreintes</a:t>
            </a:r>
            <a:r>
              <a:rPr lang="fr-FR" dirty="0"/>
              <a:t>, elles correspondent à des périodes pendant lesquelles le salarié, sans être sur son lieu de travail et sans être à la disposition permanente et immédiate de l’employeur, doit être en mesure d’intervenir pour accomplir un travail au service de l’entreprise.</a:t>
            </a:r>
          </a:p>
          <a:p>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Critères relatifs au temps de travail effectif</a:t>
            </a:r>
          </a:p>
        </p:txBody>
      </p:sp>
      <p:sp>
        <p:nvSpPr>
          <p:cNvPr id="3" name="Espace réservé du contenu 2"/>
          <p:cNvSpPr>
            <a:spLocks noGrp="1"/>
          </p:cNvSpPr>
          <p:nvPr>
            <p:ph idx="1"/>
          </p:nvPr>
        </p:nvSpPr>
        <p:spPr/>
        <p:txBody>
          <a:bodyPr>
            <a:normAutofit lnSpcReduction="10000"/>
          </a:bodyPr>
          <a:lstStyle/>
          <a:p>
            <a:pPr algn="just"/>
            <a:r>
              <a:rPr lang="fr-FR" sz="1800" b="1" u="sng" dirty="0"/>
              <a:t>Être à la disposition de l’employeur.</a:t>
            </a:r>
          </a:p>
          <a:p>
            <a:pPr algn="just">
              <a:buNone/>
            </a:pPr>
            <a:r>
              <a:rPr lang="fr-FR" sz="1800" dirty="0"/>
              <a:t>	Le temps d’attente peut être considéré comme du temps de travail effectif, lorsque le salarié est contraint de rester dans son camion afin de le surveiller. Il est à la disposition de l’employeur et doit se conformer à ses directives (</a:t>
            </a:r>
            <a:r>
              <a:rPr lang="fr-FR" sz="1800" b="1" dirty="0" err="1"/>
              <a:t>Cass</a:t>
            </a:r>
            <a:r>
              <a:rPr lang="fr-FR" sz="1800" b="1" dirty="0"/>
              <a:t>. Soc. 8 février 2017, </a:t>
            </a:r>
            <a:r>
              <a:rPr lang="fr-FR" sz="1800" b="1" dirty="0" smtClean="0"/>
              <a:t>n°05-11372</a:t>
            </a:r>
            <a:r>
              <a:rPr lang="fr-FR" sz="1800" dirty="0" smtClean="0"/>
              <a:t>).</a:t>
            </a:r>
            <a:endParaRPr lang="fr-FR" sz="1800" dirty="0"/>
          </a:p>
          <a:p>
            <a:pPr algn="just"/>
            <a:r>
              <a:rPr lang="fr-FR" sz="1800" b="1" u="sng" dirty="0"/>
              <a:t>Être soumis à l’autorité de l’employeur.</a:t>
            </a:r>
          </a:p>
          <a:p>
            <a:pPr algn="just">
              <a:buNone/>
            </a:pPr>
            <a:r>
              <a:rPr lang="fr-FR" sz="1800" dirty="0"/>
              <a:t>	Le temps passé par un visiteur médical à des soirées scientifiques organisées par l’entreprise, dès lors que le salarié est à la disposition de l’employeur et doit se conformer à ses directives, sans pouvoir vaquer à ses occupations. Peu importe que pendant ces soirées, qui prennent la forme de cocktails dînatoires, le salarié dispose d’une liberté de mouvement (</a:t>
            </a:r>
            <a:r>
              <a:rPr lang="fr-FR" sz="1800" b="1" dirty="0" err="1"/>
              <a:t>Cass</a:t>
            </a:r>
            <a:r>
              <a:rPr lang="fr-FR" sz="1800" b="1" dirty="0"/>
              <a:t>. Soc. 5 mai 2000, n°08-44895</a:t>
            </a:r>
            <a:r>
              <a:rPr lang="fr-FR" sz="1800" dirty="0"/>
              <a:t>).</a:t>
            </a:r>
          </a:p>
          <a:p>
            <a:pPr algn="just"/>
            <a:r>
              <a:rPr lang="fr-FR" sz="1800" b="1" u="sng" dirty="0"/>
              <a:t>L’impossibilité pour le salarié de vaquer à des occupation personnelles.</a:t>
            </a:r>
          </a:p>
          <a:p>
            <a:pPr algn="just">
              <a:buNone/>
            </a:pPr>
            <a:r>
              <a:rPr lang="fr-FR" sz="1800" dirty="0"/>
              <a:t>	Dès lors que le salarié, même s’il n’effectue pas un travail productif, n’a pas la liberté d’activité, son temps constitue un temps de </a:t>
            </a:r>
            <a:r>
              <a:rPr lang="fr-FR" sz="1800" dirty="0" smtClean="0"/>
              <a:t>travail.</a:t>
            </a:r>
            <a:endParaRPr lang="fr-FR" sz="1800" dirty="0"/>
          </a:p>
          <a:p>
            <a:pPr algn="just">
              <a:buNone/>
            </a:pPr>
            <a:r>
              <a:rPr lang="fr-FR" sz="1800" dirty="0"/>
              <a:t>	Etant précisé que </a:t>
            </a:r>
            <a:r>
              <a:rPr lang="fr-FR" sz="1800" u="sng" dirty="0"/>
              <a:t>le temps de présence dans l’entreprise ne constitue pas obligatoirement un temps de présence effectif</a:t>
            </a:r>
            <a:r>
              <a:rPr lang="fr-FR" sz="1800" dirty="0"/>
              <a:t> : le salarié peut, tout en étant présent dans l’entreprise, être délié momentanément de toute obligation de travailler et vaquer librement à des occupations personnelles.</a:t>
            </a:r>
          </a:p>
          <a:p>
            <a:endParaRPr lang="fr-FR"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1722</TotalTime>
  <Words>4788</Words>
  <Application>Microsoft Office PowerPoint</Application>
  <PresentationFormat>Personnalisé</PresentationFormat>
  <Paragraphs>471</Paragraphs>
  <Slides>60</Slides>
  <Notes>0</Notes>
  <HiddenSlides>0</HiddenSlides>
  <MMClips>0</MMClips>
  <ScaleCrop>false</ScaleCrop>
  <HeadingPairs>
    <vt:vector size="4" baseType="variant">
      <vt:variant>
        <vt:lpstr>Thème</vt:lpstr>
      </vt:variant>
      <vt:variant>
        <vt:i4>1</vt:i4>
      </vt:variant>
      <vt:variant>
        <vt:lpstr>Titres des diapositives</vt:lpstr>
      </vt:variant>
      <vt:variant>
        <vt:i4>60</vt:i4>
      </vt:variant>
    </vt:vector>
  </HeadingPairs>
  <TitlesOfParts>
    <vt:vector size="61" baseType="lpstr">
      <vt:lpstr>Thème Office</vt:lpstr>
      <vt:lpstr>LE TEMPS DE TRAVAIL</vt:lpstr>
      <vt:lpstr>PLAN</vt:lpstr>
      <vt:lpstr>1) Le champ d’application</vt:lpstr>
      <vt:lpstr>Les employeurs concernés</vt:lpstr>
      <vt:lpstr>Les salariés concernés</vt:lpstr>
      <vt:lpstr>Le cas particulier des cadres dirigeants</vt:lpstr>
      <vt:lpstr>2) Le temps de travail effectif</vt:lpstr>
      <vt:lpstr>Le temps de travail effectif</vt:lpstr>
      <vt:lpstr>Critères relatifs au temps de travail effectif</vt:lpstr>
      <vt:lpstr>Le temps de pauses et de repas</vt:lpstr>
      <vt:lpstr>Pause quotidienne obligatoire</vt:lpstr>
      <vt:lpstr>Le temps d’habillage/déshabillage</vt:lpstr>
      <vt:lpstr>Astreinte</vt:lpstr>
      <vt:lpstr>Le temps de trajet ou de déplacement</vt:lpstr>
      <vt:lpstr>Les heures de délégation</vt:lpstr>
      <vt:lpstr>3) Les seuils quantitatifs et les heures supplémentaires</vt:lpstr>
      <vt:lpstr>Durée légale de travail</vt:lpstr>
      <vt:lpstr>Durée maximale quotidienne</vt:lpstr>
      <vt:lpstr>L’amplitude maximale</vt:lpstr>
      <vt:lpstr>La durée maximal hebdomadaire</vt:lpstr>
      <vt:lpstr>Les temps de repos</vt:lpstr>
      <vt:lpstr>Les heures supplémentaires</vt:lpstr>
      <vt:lpstr>Décompte des heures supplémentaires</vt:lpstr>
      <vt:lpstr>Régime des heures supplémentaires</vt:lpstr>
      <vt:lpstr>Contingent annuel</vt:lpstr>
      <vt:lpstr>Rémunération</vt:lpstr>
      <vt:lpstr>La preuve </vt:lpstr>
      <vt:lpstr>La preuve (suite)</vt:lpstr>
      <vt:lpstr> 4) Le travail à temps partiel </vt:lpstr>
      <vt:lpstr>Définition légale</vt:lpstr>
      <vt:lpstr>Durée contractuelle</vt:lpstr>
      <vt:lpstr>Répartition de la durée du travail</vt:lpstr>
      <vt:lpstr>Heures complémentaires</vt:lpstr>
      <vt:lpstr>Contentieux de la requalification</vt:lpstr>
      <vt:lpstr>5) Les conventions de forfait</vt:lpstr>
      <vt:lpstr>Présentation</vt:lpstr>
      <vt:lpstr>Forfait en heures hebdomadaires ou mensuelles</vt:lpstr>
      <vt:lpstr>Forfait en heures sur l’année</vt:lpstr>
      <vt:lpstr>Forfait en heures sur l’année (suite)</vt:lpstr>
      <vt:lpstr>Forfait en jours (sur l’année)</vt:lpstr>
      <vt:lpstr>Les salariés concernés (Forfait jours)</vt:lpstr>
      <vt:lpstr>Contenu de l’accord collectif depuis le 10 août 2016</vt:lpstr>
      <vt:lpstr>Situation del’accord conclu avant le 10 août 2016</vt:lpstr>
      <vt:lpstr>Situation de l’accord conclu avant le 10 août 2016 (Suite)</vt:lpstr>
      <vt:lpstr>Nécessité de la conclusion d’une convention individuelle de forfait</vt:lpstr>
      <vt:lpstr>6) Le contrôle et la preuve du temps de travail</vt:lpstr>
      <vt:lpstr>La détermination de la durée du travail effectuée</vt:lpstr>
      <vt:lpstr>Décompte en cas de durée du travail collective</vt:lpstr>
      <vt:lpstr>Décompte en cas de durée du travail collective (suite)</vt:lpstr>
      <vt:lpstr>Décompte en cas de durée du travail individuelle</vt:lpstr>
      <vt:lpstr>Contrôle de la durée du travail </vt:lpstr>
      <vt:lpstr>7) Actualité</vt:lpstr>
      <vt:lpstr> Forfait-jours : quel est le point de départ du délai de prescription ? </vt:lpstr>
      <vt:lpstr>Cass. soc, 27 mars 2019, n°17-31715</vt:lpstr>
      <vt:lpstr>Cass. soc, 30 janv. 2019, n° 17-26259</vt:lpstr>
      <vt:lpstr>Heures supplémentaires : éléments admis ou rejetés</vt:lpstr>
      <vt:lpstr>Prise d’acte de la rupture et heures supplémentaires</vt:lpstr>
      <vt:lpstr>Cass. soc. 14 novembre 2018, n° 17-16959</vt:lpstr>
      <vt:lpstr>Cass. soc. 24 octobre 2018, n° 17-20691</vt:lpstr>
      <vt:lpstr>Temps de trajet au sein de l’enceinte de l’entreprise : temps de travail effectif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TEMPS DE TRAVAIL</dc:title>
  <dc:creator>Françoise DEGOTT</dc:creator>
  <cp:lastModifiedBy>Utilisateur10</cp:lastModifiedBy>
  <cp:revision>217</cp:revision>
  <dcterms:created xsi:type="dcterms:W3CDTF">2018-08-22T07:55:47Z</dcterms:created>
  <dcterms:modified xsi:type="dcterms:W3CDTF">2019-05-22T16:21:30Z</dcterms:modified>
</cp:coreProperties>
</file>