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9" r:id="rId7"/>
    <p:sldId id="261" r:id="rId8"/>
    <p:sldId id="262" r:id="rId9"/>
    <p:sldId id="263" r:id="rId10"/>
    <p:sldId id="264" r:id="rId11"/>
    <p:sldId id="265" r:id="rId12"/>
    <p:sldId id="266" r:id="rId13"/>
    <p:sldId id="267" r:id="rId14"/>
    <p:sldId id="268" r:id="rId15"/>
    <p:sldId id="270" r:id="rId16"/>
    <p:sldId id="271" r:id="rId17"/>
    <p:sldId id="272" r:id="rId18"/>
    <p:sldId id="273" r:id="rId19"/>
    <p:sldId id="274" r:id="rId20"/>
    <p:sldId id="275" r:id="rId21"/>
    <p:sldId id="276" r:id="rId22"/>
    <p:sldId id="278" r:id="rId23"/>
    <p:sldId id="279" r:id="rId24"/>
    <p:sldId id="280" r:id="rId25"/>
    <p:sldId id="277" r:id="rId26"/>
    <p:sldId id="284" r:id="rId27"/>
    <p:sldId id="281" r:id="rId28"/>
    <p:sldId id="282" r:id="rId29"/>
    <p:sldId id="283" r:id="rId30"/>
    <p:sldId id="285" r:id="rId31"/>
    <p:sldId id="286" r:id="rId32"/>
    <p:sldId id="297" r:id="rId33"/>
    <p:sldId id="287" r:id="rId34"/>
    <p:sldId id="288" r:id="rId35"/>
    <p:sldId id="289" r:id="rId36"/>
    <p:sldId id="290" r:id="rId37"/>
    <p:sldId id="291" r:id="rId38"/>
    <p:sldId id="292" r:id="rId39"/>
    <p:sldId id="293" r:id="rId40"/>
    <p:sldId id="294" r:id="rId41"/>
    <p:sldId id="295" r:id="rId42"/>
    <p:sldId id="296" r:id="rId4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444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633DD811-EDEC-4A97-B793-22CE662D662D}" type="datetimeFigureOut">
              <a:rPr lang="fr-FR" smtClean="0"/>
              <a:t>31/03/2019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DD290E-BBEA-4D44-B31C-5F2943E2E225}" type="slidenum">
              <a:rPr lang="fr-FR" smtClean="0"/>
              <a:t>‹N°›</a:t>
            </a:fld>
            <a:endParaRPr lang="fr-FR"/>
          </a:p>
        </p:txBody>
      </p:sp>
    </p:spTree>
    <p:extLst>
      <p:ext uri="{BB962C8B-B14F-4D97-AF65-F5344CB8AC3E}">
        <p14:creationId xmlns:p14="http://schemas.microsoft.com/office/powerpoint/2010/main" val="1697068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33DD811-EDEC-4A97-B793-22CE662D662D}" type="datetimeFigureOut">
              <a:rPr lang="fr-FR" smtClean="0"/>
              <a:t>31/03/2019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DD290E-BBEA-4D44-B31C-5F2943E2E225}" type="slidenum">
              <a:rPr lang="fr-FR" smtClean="0"/>
              <a:t>‹N°›</a:t>
            </a:fld>
            <a:endParaRPr lang="fr-FR"/>
          </a:p>
        </p:txBody>
      </p:sp>
    </p:spTree>
    <p:extLst>
      <p:ext uri="{BB962C8B-B14F-4D97-AF65-F5344CB8AC3E}">
        <p14:creationId xmlns:p14="http://schemas.microsoft.com/office/powerpoint/2010/main" val="74620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33DD811-EDEC-4A97-B793-22CE662D662D}" type="datetimeFigureOut">
              <a:rPr lang="fr-FR" smtClean="0"/>
              <a:t>31/03/2019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DD290E-BBEA-4D44-B31C-5F2943E2E225}" type="slidenum">
              <a:rPr lang="fr-FR" smtClean="0"/>
              <a:t>‹N°›</a:t>
            </a:fld>
            <a:endParaRPr lang="fr-FR"/>
          </a:p>
        </p:txBody>
      </p:sp>
    </p:spTree>
    <p:extLst>
      <p:ext uri="{BB962C8B-B14F-4D97-AF65-F5344CB8AC3E}">
        <p14:creationId xmlns:p14="http://schemas.microsoft.com/office/powerpoint/2010/main" val="3971897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33DD811-EDEC-4A97-B793-22CE662D662D}" type="datetimeFigureOut">
              <a:rPr lang="fr-FR" smtClean="0"/>
              <a:t>31/03/2019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DD290E-BBEA-4D44-B31C-5F2943E2E225}" type="slidenum">
              <a:rPr lang="fr-FR" smtClean="0"/>
              <a:t>‹N°›</a:t>
            </a:fld>
            <a:endParaRPr lang="fr-FR"/>
          </a:p>
        </p:txBody>
      </p:sp>
    </p:spTree>
    <p:extLst>
      <p:ext uri="{BB962C8B-B14F-4D97-AF65-F5344CB8AC3E}">
        <p14:creationId xmlns:p14="http://schemas.microsoft.com/office/powerpoint/2010/main" val="159582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633DD811-EDEC-4A97-B793-22CE662D662D}" type="datetimeFigureOut">
              <a:rPr lang="fr-FR" smtClean="0"/>
              <a:t>31/03/2019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DD290E-BBEA-4D44-B31C-5F2943E2E225}" type="slidenum">
              <a:rPr lang="fr-FR" smtClean="0"/>
              <a:t>‹N°›</a:t>
            </a:fld>
            <a:endParaRPr lang="fr-FR"/>
          </a:p>
        </p:txBody>
      </p:sp>
    </p:spTree>
    <p:extLst>
      <p:ext uri="{BB962C8B-B14F-4D97-AF65-F5344CB8AC3E}">
        <p14:creationId xmlns:p14="http://schemas.microsoft.com/office/powerpoint/2010/main" val="1742205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33DD811-EDEC-4A97-B793-22CE662D662D}" type="datetimeFigureOut">
              <a:rPr lang="fr-FR" smtClean="0"/>
              <a:t>31/03/2019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FDD290E-BBEA-4D44-B31C-5F2943E2E225}" type="slidenum">
              <a:rPr lang="fr-FR" smtClean="0"/>
              <a:t>‹N°›</a:t>
            </a:fld>
            <a:endParaRPr lang="fr-FR"/>
          </a:p>
        </p:txBody>
      </p:sp>
    </p:spTree>
    <p:extLst>
      <p:ext uri="{BB962C8B-B14F-4D97-AF65-F5344CB8AC3E}">
        <p14:creationId xmlns:p14="http://schemas.microsoft.com/office/powerpoint/2010/main" val="2739855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33DD811-EDEC-4A97-B793-22CE662D662D}" type="datetimeFigureOut">
              <a:rPr lang="fr-FR" smtClean="0"/>
              <a:t>31/03/2019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FDD290E-BBEA-4D44-B31C-5F2943E2E225}" type="slidenum">
              <a:rPr lang="fr-FR" smtClean="0"/>
              <a:t>‹N°›</a:t>
            </a:fld>
            <a:endParaRPr lang="fr-FR"/>
          </a:p>
        </p:txBody>
      </p:sp>
    </p:spTree>
    <p:extLst>
      <p:ext uri="{BB962C8B-B14F-4D97-AF65-F5344CB8AC3E}">
        <p14:creationId xmlns:p14="http://schemas.microsoft.com/office/powerpoint/2010/main" val="3759438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633DD811-EDEC-4A97-B793-22CE662D662D}" type="datetimeFigureOut">
              <a:rPr lang="fr-FR" smtClean="0"/>
              <a:t>31/03/2019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FDD290E-BBEA-4D44-B31C-5F2943E2E225}" type="slidenum">
              <a:rPr lang="fr-FR" smtClean="0"/>
              <a:t>‹N°›</a:t>
            </a:fld>
            <a:endParaRPr lang="fr-FR"/>
          </a:p>
        </p:txBody>
      </p:sp>
    </p:spTree>
    <p:extLst>
      <p:ext uri="{BB962C8B-B14F-4D97-AF65-F5344CB8AC3E}">
        <p14:creationId xmlns:p14="http://schemas.microsoft.com/office/powerpoint/2010/main" val="2418230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33DD811-EDEC-4A97-B793-22CE662D662D}" type="datetimeFigureOut">
              <a:rPr lang="fr-FR" smtClean="0"/>
              <a:t>31/03/2019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FDD290E-BBEA-4D44-B31C-5F2943E2E225}" type="slidenum">
              <a:rPr lang="fr-FR" smtClean="0"/>
              <a:t>‹N°›</a:t>
            </a:fld>
            <a:endParaRPr lang="fr-FR"/>
          </a:p>
        </p:txBody>
      </p:sp>
    </p:spTree>
    <p:extLst>
      <p:ext uri="{BB962C8B-B14F-4D97-AF65-F5344CB8AC3E}">
        <p14:creationId xmlns:p14="http://schemas.microsoft.com/office/powerpoint/2010/main" val="45582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33DD811-EDEC-4A97-B793-22CE662D662D}" type="datetimeFigureOut">
              <a:rPr lang="fr-FR" smtClean="0"/>
              <a:t>31/03/2019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FDD290E-BBEA-4D44-B31C-5F2943E2E225}" type="slidenum">
              <a:rPr lang="fr-FR" smtClean="0"/>
              <a:t>‹N°›</a:t>
            </a:fld>
            <a:endParaRPr lang="fr-FR"/>
          </a:p>
        </p:txBody>
      </p:sp>
    </p:spTree>
    <p:extLst>
      <p:ext uri="{BB962C8B-B14F-4D97-AF65-F5344CB8AC3E}">
        <p14:creationId xmlns:p14="http://schemas.microsoft.com/office/powerpoint/2010/main" val="2589010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33DD811-EDEC-4A97-B793-22CE662D662D}" type="datetimeFigureOut">
              <a:rPr lang="fr-FR" smtClean="0"/>
              <a:t>31/03/2019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FDD290E-BBEA-4D44-B31C-5F2943E2E225}" type="slidenum">
              <a:rPr lang="fr-FR" smtClean="0"/>
              <a:t>‹N°›</a:t>
            </a:fld>
            <a:endParaRPr lang="fr-FR"/>
          </a:p>
        </p:txBody>
      </p:sp>
    </p:spTree>
    <p:extLst>
      <p:ext uri="{BB962C8B-B14F-4D97-AF65-F5344CB8AC3E}">
        <p14:creationId xmlns:p14="http://schemas.microsoft.com/office/powerpoint/2010/main" val="932803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3DD811-EDEC-4A97-B793-22CE662D662D}" type="datetimeFigureOut">
              <a:rPr lang="fr-FR" smtClean="0"/>
              <a:t>31/03/2019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DD290E-BBEA-4D44-B31C-5F2943E2E225}" type="slidenum">
              <a:rPr lang="fr-FR" smtClean="0"/>
              <a:t>‹N°›</a:t>
            </a:fld>
            <a:endParaRPr lang="fr-FR"/>
          </a:p>
        </p:txBody>
      </p:sp>
    </p:spTree>
    <p:extLst>
      <p:ext uri="{BB962C8B-B14F-4D97-AF65-F5344CB8AC3E}">
        <p14:creationId xmlns:p14="http://schemas.microsoft.com/office/powerpoint/2010/main" val="1811752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solidFill>
                  <a:srgbClr val="FF0000"/>
                </a:solidFill>
              </a:rPr>
              <a:t>LA DEMISSION</a:t>
            </a:r>
            <a:endParaRPr lang="fr-FR" b="1" dirty="0">
              <a:solidFill>
                <a:srgbClr val="FF0000"/>
              </a:solidFill>
            </a:endParaRPr>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37237295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i="0" u="none" strike="noStrike" baseline="0" dirty="0" smtClean="0">
                <a:solidFill>
                  <a:srgbClr val="FF0000"/>
                </a:solidFill>
              </a:rPr>
              <a:t>Absence de volont</a:t>
            </a:r>
            <a:r>
              <a:rPr lang="fr-FR" sz="3200" b="1" dirty="0" smtClean="0">
                <a:solidFill>
                  <a:srgbClr val="FF0000"/>
                </a:solidFill>
              </a:rPr>
              <a:t>é claire et non équivoque</a:t>
            </a:r>
            <a:endParaRPr lang="fr-FR" sz="3200" dirty="0"/>
          </a:p>
        </p:txBody>
      </p:sp>
      <p:sp>
        <p:nvSpPr>
          <p:cNvPr id="3" name="Espace réservé du contenu 2"/>
          <p:cNvSpPr>
            <a:spLocks noGrp="1"/>
          </p:cNvSpPr>
          <p:nvPr>
            <p:ph idx="1"/>
          </p:nvPr>
        </p:nvSpPr>
        <p:spPr/>
        <p:txBody>
          <a:bodyPr>
            <a:normAutofit fontScale="62500" lnSpcReduction="20000"/>
          </a:bodyPr>
          <a:lstStyle/>
          <a:p>
            <a:r>
              <a:rPr lang="fr-FR" b="0" i="0" u="none" strike="noStrike" baseline="0" dirty="0" smtClean="0"/>
              <a:t>✍  La  non-reprise du travail par un  salari</a:t>
            </a:r>
            <a:r>
              <a:rPr lang="fr-FR" dirty="0"/>
              <a:t>é à l'expiration de ses congés payés, suivie de trois lettres adressées à l'employeur pour solliciter le bénéfice d'un licenciement économique, évoquant un engagement antérieur de ce dernier, ne caractérise pas une volonté claire et non équivoque de démissionner. Ainsi doit être cassé l'arrêt imputant au salarié l'initiative de la rupture du contrat en ayant cessé le travail. (</a:t>
            </a:r>
            <a:r>
              <a:rPr lang="fr-FR" dirty="0" err="1"/>
              <a:t>Cass</a:t>
            </a:r>
            <a:r>
              <a:rPr lang="fr-FR" dirty="0"/>
              <a:t>. soc., 5/2/03, n̊ 00-43.763, n̊ 316 F-B - </a:t>
            </a:r>
            <a:r>
              <a:rPr lang="fr-FR" dirty="0" err="1"/>
              <a:t>Jurisp.Soc.Lamy</a:t>
            </a:r>
            <a:r>
              <a:rPr lang="fr-FR" dirty="0"/>
              <a:t> n̊119 p.25).</a:t>
            </a:r>
          </a:p>
          <a:p>
            <a:endParaRPr lang="fr-FR" b="0" i="0" u="none" strike="noStrike" baseline="0" dirty="0" smtClean="0"/>
          </a:p>
          <a:p>
            <a:r>
              <a:rPr lang="fr-FR" b="0" i="0" u="none" strike="noStrike" baseline="0" dirty="0" smtClean="0"/>
              <a:t>✍ Apr</a:t>
            </a:r>
            <a:r>
              <a:rPr lang="fr-FR" dirty="0"/>
              <a:t>ès la découverte par son employeur d'une malversation dont il était responsable, un employé rédige une lettre de démission avant de solliciter en vain sa réintégration dans l'entreprise. Or l'intéressé ayant donné sa démission lors d'un entretien avec le chef d'entreprise et son supérieur hiérarchique sous la menace d'un licenciement pour faute lourde et du dépôt d'une plainte pénale et qu'il s'était ensuite rétracté, il en résulte qu'il n'a pas exprimé une volonté claire et non équivoque de démissionner. (</a:t>
            </a:r>
            <a:r>
              <a:rPr lang="fr-FR" dirty="0" err="1"/>
              <a:t>Cass</a:t>
            </a:r>
            <a:r>
              <a:rPr lang="fr-FR" dirty="0"/>
              <a:t>. soc., 25 juin 2003, no 01-43.760, no 1700 F-D - </a:t>
            </a:r>
            <a:r>
              <a:rPr lang="fr-FR" dirty="0" err="1"/>
              <a:t>Jurisp.Soc.Lamy</a:t>
            </a:r>
            <a:r>
              <a:rPr lang="fr-FR" dirty="0"/>
              <a:t> n̊ 130 du 19/09/03 et </a:t>
            </a:r>
            <a:r>
              <a:rPr lang="fr-FR" dirty="0" err="1"/>
              <a:t>Sem.Soc.Lamy</a:t>
            </a:r>
            <a:r>
              <a:rPr lang="fr-FR" dirty="0"/>
              <a:t> n̊ 1130)</a:t>
            </a:r>
          </a:p>
        </p:txBody>
      </p:sp>
    </p:spTree>
    <p:extLst>
      <p:ext uri="{BB962C8B-B14F-4D97-AF65-F5344CB8AC3E}">
        <p14:creationId xmlns:p14="http://schemas.microsoft.com/office/powerpoint/2010/main" val="24938446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sz="3200" dirty="0"/>
          </a:p>
        </p:txBody>
      </p:sp>
      <p:sp>
        <p:nvSpPr>
          <p:cNvPr id="3" name="Espace réservé du contenu 2"/>
          <p:cNvSpPr>
            <a:spLocks noGrp="1"/>
          </p:cNvSpPr>
          <p:nvPr>
            <p:ph idx="1"/>
          </p:nvPr>
        </p:nvSpPr>
        <p:spPr/>
        <p:txBody>
          <a:bodyPr>
            <a:normAutofit fontScale="92500" lnSpcReduction="20000"/>
          </a:bodyPr>
          <a:lstStyle/>
          <a:p>
            <a:r>
              <a:rPr lang="fr-FR" b="0" i="0" u="none" strike="noStrike" baseline="0" dirty="0" smtClean="0"/>
              <a:t>✍  Un salari</a:t>
            </a:r>
            <a:r>
              <a:rPr lang="fr-FR" dirty="0"/>
              <a:t>é adresse sa lettre de démission pour la dénoncer 17 jours plus tard arguant des pressions de l'employeur. Rétractation considérée comme valable, l'intéressé ne pouvant avoir exprimé une volonté claire et non équivoque de démissionner alors qu'il a rédigé sa lettre sous la menace d'un licenciement pour faute grave et du dépôt d'une plainte lors d'un entretien se déroulant dans le bureau du directeur. (</a:t>
            </a:r>
            <a:r>
              <a:rPr lang="fr-FR" dirty="0" err="1"/>
              <a:t>Cass</a:t>
            </a:r>
            <a:r>
              <a:rPr lang="fr-FR" dirty="0"/>
              <a:t>. soc., 24 avr. 2001, no 99-42.901, no 1838 F-D - </a:t>
            </a:r>
            <a:r>
              <a:rPr lang="fr-FR" dirty="0" err="1"/>
              <a:t>Jurisp.Soc.Lamy</a:t>
            </a:r>
            <a:r>
              <a:rPr lang="fr-FR" dirty="0"/>
              <a:t> n̊ 82 du 26/06/01</a:t>
            </a:r>
            <a:r>
              <a:rPr lang="fr-FR" dirty="0" smtClean="0"/>
              <a:t>).</a:t>
            </a:r>
          </a:p>
          <a:p>
            <a:endParaRPr lang="fr-FR" dirty="0"/>
          </a:p>
          <a:p>
            <a:endParaRPr lang="fr-FR" dirty="0"/>
          </a:p>
        </p:txBody>
      </p:sp>
    </p:spTree>
    <p:extLst>
      <p:ext uri="{BB962C8B-B14F-4D97-AF65-F5344CB8AC3E}">
        <p14:creationId xmlns:p14="http://schemas.microsoft.com/office/powerpoint/2010/main" val="34357655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i="0" u="none" strike="noStrike" baseline="0" dirty="0" smtClean="0">
                <a:solidFill>
                  <a:srgbClr val="FF0000"/>
                </a:solidFill>
              </a:rPr>
              <a:t>La d</a:t>
            </a:r>
            <a:r>
              <a:rPr lang="fr-FR" sz="3200" b="1" dirty="0">
                <a:solidFill>
                  <a:srgbClr val="FF0000"/>
                </a:solidFill>
              </a:rPr>
              <a:t>émission ne se présume pas</a:t>
            </a:r>
            <a:endParaRPr lang="fr-FR" sz="3200" dirty="0">
              <a:solidFill>
                <a:srgbClr val="FF0000"/>
              </a:solidFill>
            </a:endParaRPr>
          </a:p>
        </p:txBody>
      </p:sp>
      <p:sp>
        <p:nvSpPr>
          <p:cNvPr id="3" name="Espace réservé du contenu 2"/>
          <p:cNvSpPr>
            <a:spLocks noGrp="1"/>
          </p:cNvSpPr>
          <p:nvPr>
            <p:ph idx="1"/>
          </p:nvPr>
        </p:nvSpPr>
        <p:spPr/>
        <p:txBody>
          <a:bodyPr>
            <a:normAutofit fontScale="77500" lnSpcReduction="20000"/>
          </a:bodyPr>
          <a:lstStyle/>
          <a:p>
            <a:r>
              <a:rPr lang="fr-FR" b="0" i="0" u="none" strike="noStrike" baseline="0" dirty="0" smtClean="0"/>
              <a:t>Le salari</a:t>
            </a:r>
            <a:r>
              <a:rPr lang="fr-FR" dirty="0"/>
              <a:t>é qui prolonge ses vacances ou qui s'absente sans l'autorisation de son employeur ne peut être considéré comme démissionnaire. Il appartient à l'employeur de prendre éventuellement l'initiative de la rupture qui sera un licenciement (pour motif réel et sérieux ou pour faute grave selon les cas). Il est recommandé de mettre en demeure le salarié de justifier son absence avant de le convoquer à l'entretien préalable au licenciement. C'est la désorganisation de l'entreprise consécutive à l'absence non justifiée qui constitue le motif du licenciement</a:t>
            </a:r>
            <a:r>
              <a:rPr lang="fr-FR" dirty="0" smtClean="0"/>
              <a:t>.</a:t>
            </a:r>
            <a:endParaRPr lang="fr-FR" b="0" i="0" u="none" strike="noStrike" baseline="0" dirty="0" smtClean="0"/>
          </a:p>
          <a:p>
            <a:r>
              <a:rPr lang="fr-FR" b="0" i="0" u="none" strike="noStrike" baseline="0" dirty="0" smtClean="0"/>
              <a:t>✍  En aucun cas, un retour tardif de cong</a:t>
            </a:r>
            <a:r>
              <a:rPr lang="fr-FR" dirty="0"/>
              <a:t>é ne peut être assimilé à une démission (Cass.Soc.7.5.80 Bull </a:t>
            </a:r>
            <a:r>
              <a:rPr lang="fr-FR" dirty="0" err="1"/>
              <a:t>Civ</a:t>
            </a:r>
            <a:r>
              <a:rPr lang="fr-FR" dirty="0"/>
              <a:t> V n̊ 390).</a:t>
            </a:r>
          </a:p>
        </p:txBody>
      </p:sp>
    </p:spTree>
    <p:extLst>
      <p:ext uri="{BB962C8B-B14F-4D97-AF65-F5344CB8AC3E}">
        <p14:creationId xmlns:p14="http://schemas.microsoft.com/office/powerpoint/2010/main" val="34357655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i="0" u="none" strike="noStrike" baseline="0" dirty="0" smtClean="0">
                <a:solidFill>
                  <a:srgbClr val="FF0000"/>
                </a:solidFill>
              </a:rPr>
              <a:t>La d</a:t>
            </a:r>
            <a:r>
              <a:rPr lang="fr-FR" sz="3200" b="1" dirty="0" smtClean="0">
                <a:solidFill>
                  <a:srgbClr val="FF0000"/>
                </a:solidFill>
              </a:rPr>
              <a:t>émission ne se présume pas</a:t>
            </a:r>
            <a:endParaRPr lang="fr-FR" sz="3200" dirty="0"/>
          </a:p>
        </p:txBody>
      </p:sp>
      <p:sp>
        <p:nvSpPr>
          <p:cNvPr id="3" name="Espace réservé du contenu 2"/>
          <p:cNvSpPr>
            <a:spLocks noGrp="1"/>
          </p:cNvSpPr>
          <p:nvPr>
            <p:ph idx="1"/>
          </p:nvPr>
        </p:nvSpPr>
        <p:spPr/>
        <p:txBody>
          <a:bodyPr>
            <a:normAutofit fontScale="62500" lnSpcReduction="20000"/>
          </a:bodyPr>
          <a:lstStyle/>
          <a:p>
            <a:r>
              <a:rPr lang="fr-FR" b="0" i="0" u="none" strike="noStrike" baseline="0" dirty="0" smtClean="0"/>
              <a:t>✍   Lorsque l'employeur a mis fin au contrat de travail en consid</a:t>
            </a:r>
            <a:r>
              <a:rPr lang="fr-FR" dirty="0"/>
              <a:t>érant à tort le salarié comme démissionnaire, la rupture s'analyse en un licenciement (</a:t>
            </a:r>
            <a:r>
              <a:rPr lang="fr-FR" dirty="0" err="1"/>
              <a:t>Cass</a:t>
            </a:r>
            <a:r>
              <a:rPr lang="fr-FR" dirty="0"/>
              <a:t>. Soc. 25.06.92 Bull. </a:t>
            </a:r>
            <a:r>
              <a:rPr lang="fr-FR" dirty="0" err="1"/>
              <a:t>Civ</a:t>
            </a:r>
            <a:r>
              <a:rPr lang="fr-FR" dirty="0"/>
              <a:t> V n̊ 419).</a:t>
            </a:r>
          </a:p>
          <a:p>
            <a:endParaRPr lang="fr-FR" b="0" i="0" u="none" strike="noStrike" baseline="0" dirty="0" smtClean="0"/>
          </a:p>
          <a:p>
            <a:r>
              <a:rPr lang="fr-FR" b="0" i="0" u="none" strike="noStrike" baseline="0" dirty="0" smtClean="0"/>
              <a:t>✍  Le fait pour un salari</a:t>
            </a:r>
            <a:r>
              <a:rPr lang="fr-FR" dirty="0"/>
              <a:t>é de ne pas reprendre son travail à l'issue de son congé de maladie ne caractérise pas lui seul une manifestation claire et non équivoque de démissionner. (</a:t>
            </a:r>
            <a:r>
              <a:rPr lang="fr-FR" dirty="0" err="1"/>
              <a:t>Cass</a:t>
            </a:r>
            <a:r>
              <a:rPr lang="fr-FR" dirty="0"/>
              <a:t>. Soc. 27.01.93 n̊ 317 </a:t>
            </a:r>
            <a:r>
              <a:rPr lang="fr-FR" dirty="0" smtClean="0"/>
              <a:t>D).</a:t>
            </a:r>
            <a:endParaRPr lang="fr-FR" dirty="0"/>
          </a:p>
          <a:p>
            <a:endParaRPr lang="fr-FR" b="0" i="0" u="none" strike="noStrike" baseline="0" dirty="0" smtClean="0"/>
          </a:p>
          <a:p>
            <a:r>
              <a:rPr lang="fr-FR" b="0" i="0" u="none" strike="noStrike" baseline="0" dirty="0" smtClean="0"/>
              <a:t>✍   La non-reprise du travail par un salari</a:t>
            </a:r>
            <a:r>
              <a:rPr lang="fr-FR" dirty="0"/>
              <a:t>é à l'expiration de ses congés payés, suivie de trois lettres adressées à l'employeur pour solliciter le bénéfice d'un licenciement économique, évoquant un engagement antérieur de ce dernier, ne caractérise pas une volonté claire et non équivoque de démissionner. Ainsi doit être cassé l'arrêt imputant au salarié l'initiative de la rupture du contrat en ayant cessé le travail. (</a:t>
            </a:r>
            <a:r>
              <a:rPr lang="fr-FR" dirty="0" err="1"/>
              <a:t>Cass</a:t>
            </a:r>
            <a:r>
              <a:rPr lang="fr-FR" dirty="0"/>
              <a:t>. soc., 5 févr. 2003, no 00-43.763</a:t>
            </a:r>
          </a:p>
        </p:txBody>
      </p:sp>
    </p:spTree>
    <p:extLst>
      <p:ext uri="{BB962C8B-B14F-4D97-AF65-F5344CB8AC3E}">
        <p14:creationId xmlns:p14="http://schemas.microsoft.com/office/powerpoint/2010/main" val="34357655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i="0" u="none" strike="noStrike" baseline="0" dirty="0" smtClean="0">
                <a:solidFill>
                  <a:srgbClr val="FF0000"/>
                </a:solidFill>
              </a:rPr>
              <a:t>La d</a:t>
            </a:r>
            <a:r>
              <a:rPr lang="fr-FR" sz="3200" b="1" dirty="0" smtClean="0">
                <a:solidFill>
                  <a:srgbClr val="FF0000"/>
                </a:solidFill>
              </a:rPr>
              <a:t>émission ne se présume pas</a:t>
            </a:r>
            <a:endParaRPr lang="fr-FR" sz="3200" dirty="0"/>
          </a:p>
        </p:txBody>
      </p:sp>
      <p:sp>
        <p:nvSpPr>
          <p:cNvPr id="3" name="Espace réservé du contenu 2"/>
          <p:cNvSpPr>
            <a:spLocks noGrp="1"/>
          </p:cNvSpPr>
          <p:nvPr>
            <p:ph idx="1"/>
          </p:nvPr>
        </p:nvSpPr>
        <p:spPr/>
        <p:txBody>
          <a:bodyPr>
            <a:normAutofit fontScale="70000" lnSpcReduction="20000"/>
          </a:bodyPr>
          <a:lstStyle/>
          <a:p>
            <a:r>
              <a:rPr lang="fr-FR" b="0" i="0" u="none" strike="noStrike" baseline="0" dirty="0" smtClean="0"/>
              <a:t>✍  L'absence de reprise du travail par une salari</a:t>
            </a:r>
            <a:r>
              <a:rPr lang="fr-FR" dirty="0"/>
              <a:t>ée à l'issue d'un congé parental pas plus que son silence plus d'une année après ne peuvent caractériser de la part de cette dernière une volonté claire et non équivoque de démissionner. Il en résulte que la prise d'acte par un employeur d'une démission qui n'était pas réelle doit s'analyser en un licenciement dont la cour d'appel se doit rechercher s'il procédait bien d'une cause réelle et sérieuse. (</a:t>
            </a:r>
            <a:r>
              <a:rPr lang="fr-FR" dirty="0" err="1"/>
              <a:t>Cass</a:t>
            </a:r>
            <a:r>
              <a:rPr lang="fr-FR" dirty="0"/>
              <a:t>. soc., 30 avr. 2002, no 00-42.952, no 1473 F-D </a:t>
            </a:r>
            <a:r>
              <a:rPr lang="fr-FR" dirty="0" smtClean="0"/>
              <a:t>).</a:t>
            </a:r>
            <a:endParaRPr lang="fr-FR" dirty="0"/>
          </a:p>
          <a:p>
            <a:endParaRPr lang="fr-FR" b="0" i="0" u="none" strike="noStrike" baseline="0" dirty="0" smtClean="0"/>
          </a:p>
          <a:p>
            <a:r>
              <a:rPr lang="fr-FR" b="0" i="0" u="none" strike="noStrike" baseline="0" dirty="0" smtClean="0"/>
              <a:t>✍  Le d</a:t>
            </a:r>
            <a:r>
              <a:rPr lang="fr-FR" dirty="0"/>
              <a:t>éfaut d'exécution de ses obligations, par le salarié placé en détention provisoire ne caractérise pas, à la date de la rupture, une volonté non équivoque du salarié de mettre fin aux relations de travail, alors que la prise d'acte de la rupture par l'employeur s'analyse comme un licenciement (Soc.30.1.96 Bull. 96 V n̊362) </a:t>
            </a:r>
          </a:p>
        </p:txBody>
      </p:sp>
    </p:spTree>
    <p:extLst>
      <p:ext uri="{BB962C8B-B14F-4D97-AF65-F5344CB8AC3E}">
        <p14:creationId xmlns:p14="http://schemas.microsoft.com/office/powerpoint/2010/main" val="34357655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i="0" u="none" strike="noStrike" baseline="0" dirty="0" smtClean="0">
                <a:solidFill>
                  <a:srgbClr val="FF0000"/>
                </a:solidFill>
              </a:rPr>
              <a:t>La d</a:t>
            </a:r>
            <a:r>
              <a:rPr lang="fr-FR" sz="3200" b="1" dirty="0" smtClean="0">
                <a:solidFill>
                  <a:srgbClr val="FF0000"/>
                </a:solidFill>
              </a:rPr>
              <a:t>émission ne se présume pas</a:t>
            </a:r>
            <a:endParaRPr lang="fr-FR" sz="3200" dirty="0"/>
          </a:p>
        </p:txBody>
      </p:sp>
      <p:sp>
        <p:nvSpPr>
          <p:cNvPr id="3" name="Espace réservé du contenu 2"/>
          <p:cNvSpPr>
            <a:spLocks noGrp="1"/>
          </p:cNvSpPr>
          <p:nvPr>
            <p:ph idx="1"/>
          </p:nvPr>
        </p:nvSpPr>
        <p:spPr/>
        <p:txBody>
          <a:bodyPr>
            <a:normAutofit fontScale="85000" lnSpcReduction="20000"/>
          </a:bodyPr>
          <a:lstStyle/>
          <a:p>
            <a:r>
              <a:rPr lang="fr-FR" b="0" i="0" u="none" strike="noStrike" baseline="0" dirty="0" smtClean="0"/>
              <a:t>✍  Ne manifeste pas une volont</a:t>
            </a:r>
            <a:r>
              <a:rPr lang="fr-FR" dirty="0"/>
              <a:t>é claire et non équivoque de démissionner le salarié qui, dans l'attente de son licenciement, recherche un autre emploi alors que l'entreprise a été mise en liquidation. Un liquidateur avait en l'espèce licencié un salarié pour motif économique, puis, ayant appris que l'intéressé était sur le point de passer au service d'un autre employeur, s'était prévalu d'une démission pour indiquer par courrier au salarié que la lettre de rupture était en définitive nulle et non avenue. (</a:t>
            </a:r>
            <a:r>
              <a:rPr lang="fr-FR" dirty="0" err="1"/>
              <a:t>Cass.soc</a:t>
            </a:r>
            <a:r>
              <a:rPr lang="fr-FR" dirty="0"/>
              <a:t>. 13 avr. 2005, n̊ 03-42.467 P+B - Semaine Soc. Lamy n̊1212).</a:t>
            </a:r>
          </a:p>
          <a:p>
            <a:endParaRPr lang="fr-FR" dirty="0"/>
          </a:p>
        </p:txBody>
      </p:sp>
    </p:spTree>
    <p:extLst>
      <p:ext uri="{BB962C8B-B14F-4D97-AF65-F5344CB8AC3E}">
        <p14:creationId xmlns:p14="http://schemas.microsoft.com/office/powerpoint/2010/main" val="17766885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i="0" u="none" strike="noStrike" baseline="0" dirty="0" smtClean="0">
                <a:solidFill>
                  <a:srgbClr val="FF0000"/>
                </a:solidFill>
              </a:rPr>
              <a:t>Volont</a:t>
            </a:r>
            <a:r>
              <a:rPr lang="fr-FR" sz="3200" b="1" dirty="0">
                <a:solidFill>
                  <a:srgbClr val="FF0000"/>
                </a:solidFill>
              </a:rPr>
              <a:t>é claire et non équivoque</a:t>
            </a:r>
            <a:endParaRPr lang="fr-FR" sz="3200" dirty="0">
              <a:solidFill>
                <a:srgbClr val="FF0000"/>
              </a:solidFill>
            </a:endParaRPr>
          </a:p>
        </p:txBody>
      </p:sp>
      <p:sp>
        <p:nvSpPr>
          <p:cNvPr id="3" name="Espace réservé du contenu 2"/>
          <p:cNvSpPr>
            <a:spLocks noGrp="1"/>
          </p:cNvSpPr>
          <p:nvPr>
            <p:ph idx="1"/>
          </p:nvPr>
        </p:nvSpPr>
        <p:spPr/>
        <p:txBody>
          <a:bodyPr>
            <a:normAutofit fontScale="85000" lnSpcReduction="20000"/>
          </a:bodyPr>
          <a:lstStyle/>
          <a:p>
            <a:r>
              <a:rPr lang="fr-FR" b="0" i="0" u="none" strike="noStrike" baseline="0" dirty="0" smtClean="0"/>
              <a:t>✍  Un salari</a:t>
            </a:r>
            <a:r>
              <a:rPr lang="fr-FR" dirty="0"/>
              <a:t>é emprisonné pour des faits extérieurs à son emploi signe, de son lieu de détention, un formulaire de démission établi par son employeur après que celui-ci l'ait informé qu'il devait avoir quitté l'entreprise pour bénéficier du déblocage des fonds de participation. La démission ne peut être contestée, car bien qu'incarcéré, le salarié avait signé le formulaire sans qu'aucune contrainte n'ait été exercée et qu'aucun faux renseignement ne lui ait été fourni exprimant ainsi une volonté claire et non équivoque de démissionner. (</a:t>
            </a:r>
            <a:r>
              <a:rPr lang="fr-FR" dirty="0" err="1"/>
              <a:t>Cass</a:t>
            </a:r>
            <a:r>
              <a:rPr lang="fr-FR" dirty="0"/>
              <a:t>. soc., 17 juill. 2001, no 99-42.223, no 3726 F-D </a:t>
            </a:r>
            <a:r>
              <a:rPr lang="fr-FR" dirty="0" smtClean="0"/>
              <a:t>)</a:t>
            </a:r>
            <a:endParaRPr lang="fr-FR" dirty="0"/>
          </a:p>
        </p:txBody>
      </p:sp>
    </p:spTree>
    <p:extLst>
      <p:ext uri="{BB962C8B-B14F-4D97-AF65-F5344CB8AC3E}">
        <p14:creationId xmlns:p14="http://schemas.microsoft.com/office/powerpoint/2010/main" val="17766885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i="0" u="none" strike="noStrike" baseline="0" dirty="0" smtClean="0">
                <a:solidFill>
                  <a:srgbClr val="FF0000"/>
                </a:solidFill>
              </a:rPr>
              <a:t>Volont</a:t>
            </a:r>
            <a:r>
              <a:rPr lang="fr-FR" sz="3200" b="1" dirty="0" smtClean="0">
                <a:solidFill>
                  <a:srgbClr val="FF0000"/>
                </a:solidFill>
              </a:rPr>
              <a:t>é claire et non équivoque</a:t>
            </a:r>
            <a:endParaRPr lang="fr-FR" sz="3200" dirty="0"/>
          </a:p>
        </p:txBody>
      </p:sp>
      <p:sp>
        <p:nvSpPr>
          <p:cNvPr id="3" name="Espace réservé du contenu 2"/>
          <p:cNvSpPr>
            <a:spLocks noGrp="1"/>
          </p:cNvSpPr>
          <p:nvPr>
            <p:ph idx="1"/>
          </p:nvPr>
        </p:nvSpPr>
        <p:spPr/>
        <p:txBody>
          <a:bodyPr>
            <a:normAutofit fontScale="92500" lnSpcReduction="10000"/>
          </a:bodyPr>
          <a:lstStyle/>
          <a:p>
            <a:r>
              <a:rPr lang="fr-FR" b="0" i="0" u="none" strike="noStrike" baseline="0" dirty="0" smtClean="0"/>
              <a:t>✍  Une aide de laboratoire en charcuterie donne sa d</a:t>
            </a:r>
            <a:r>
              <a:rPr lang="fr-FR" dirty="0"/>
              <a:t>émission par lettre recommandée avec avis de réception avant de saisir deux mois plus tard le conseil de prud'hommes d'une demande de requalification de la rupture en licenciement. Elle est justement déboutée, par sa lettre la salariée avait manifesté une volonté claire et délibérée de démissionner. (</a:t>
            </a:r>
            <a:r>
              <a:rPr lang="fr-FR" dirty="0" err="1"/>
              <a:t>Cass</a:t>
            </a:r>
            <a:r>
              <a:rPr lang="fr-FR" dirty="0"/>
              <a:t>. soc., 28 mai 2003, no 01-42.591, n̊ 1469 F-D </a:t>
            </a:r>
            <a:r>
              <a:rPr lang="fr-FR" dirty="0" err="1"/>
              <a:t>Jurisp.Soc.Lamy</a:t>
            </a:r>
            <a:r>
              <a:rPr lang="fr-FR" dirty="0"/>
              <a:t> n̊ 126 du 24/06/03).</a:t>
            </a:r>
          </a:p>
        </p:txBody>
      </p:sp>
    </p:spTree>
    <p:extLst>
      <p:ext uri="{BB962C8B-B14F-4D97-AF65-F5344CB8AC3E}">
        <p14:creationId xmlns:p14="http://schemas.microsoft.com/office/powerpoint/2010/main" val="17766885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i="0" u="none" strike="noStrike" baseline="0" dirty="0" smtClean="0">
                <a:solidFill>
                  <a:srgbClr val="FF0000"/>
                </a:solidFill>
              </a:rPr>
              <a:t>Manifestation de volont</a:t>
            </a:r>
            <a:r>
              <a:rPr lang="fr-FR" sz="3200" b="1" dirty="0">
                <a:solidFill>
                  <a:srgbClr val="FF0000"/>
                </a:solidFill>
              </a:rPr>
              <a:t>é clairement exprimée </a:t>
            </a:r>
            <a:endParaRPr lang="fr-FR" sz="3200" dirty="0">
              <a:solidFill>
                <a:srgbClr val="FF0000"/>
              </a:solidFill>
            </a:endParaRPr>
          </a:p>
        </p:txBody>
      </p:sp>
      <p:sp>
        <p:nvSpPr>
          <p:cNvPr id="3" name="Espace réservé du contenu 2"/>
          <p:cNvSpPr>
            <a:spLocks noGrp="1"/>
          </p:cNvSpPr>
          <p:nvPr>
            <p:ph idx="1"/>
          </p:nvPr>
        </p:nvSpPr>
        <p:spPr/>
        <p:txBody>
          <a:bodyPr>
            <a:normAutofit fontScale="85000" lnSpcReduction="20000"/>
          </a:bodyPr>
          <a:lstStyle/>
          <a:p>
            <a:r>
              <a:rPr lang="fr-FR" b="0" i="0" u="none" strike="noStrike" baseline="0" dirty="0" smtClean="0"/>
              <a:t>✍  L'envoi d'une lettre de d</a:t>
            </a:r>
            <a:r>
              <a:rPr lang="fr-FR" dirty="0"/>
              <a:t>émission claire et dépourvue de toute référence à un différend avec l'employeur caractérise une manifestation non équivoque de la volonté du salarié de démissionner; la seule circonstance que la remise du solde de tout compte ait révélé un désaccord entre les parties sur le règlement des primes n'est pas de nature à affecter, a posteriori, la validité de la démission dès lors que cet événement a été formulé après la démission et qu'aucun élément ne permet de retenir qu'il en a constitué la cause. (C.A. Versailles - 6ème   Ch., 14 septembre 2004 - BICC 609 N̊ 1837).</a:t>
            </a:r>
          </a:p>
          <a:p>
            <a:pPr marL="0" indent="0">
              <a:buNone/>
            </a:pPr>
            <a:endParaRPr lang="fr-FR" dirty="0"/>
          </a:p>
        </p:txBody>
      </p:sp>
    </p:spTree>
    <p:extLst>
      <p:ext uri="{BB962C8B-B14F-4D97-AF65-F5344CB8AC3E}">
        <p14:creationId xmlns:p14="http://schemas.microsoft.com/office/powerpoint/2010/main" val="15277196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i="0" u="none" strike="noStrike" baseline="0" dirty="0" smtClean="0">
                <a:solidFill>
                  <a:srgbClr val="FF0000"/>
                </a:solidFill>
              </a:rPr>
              <a:t>Manifestation de volont</a:t>
            </a:r>
            <a:r>
              <a:rPr lang="fr-FR" sz="3200" b="1" dirty="0" smtClean="0">
                <a:solidFill>
                  <a:srgbClr val="FF0000"/>
                </a:solidFill>
              </a:rPr>
              <a:t>é clairement exprimée </a:t>
            </a:r>
            <a:endParaRPr lang="fr-FR" sz="3200" dirty="0"/>
          </a:p>
        </p:txBody>
      </p:sp>
      <p:sp>
        <p:nvSpPr>
          <p:cNvPr id="3" name="Espace réservé du contenu 2"/>
          <p:cNvSpPr>
            <a:spLocks noGrp="1"/>
          </p:cNvSpPr>
          <p:nvPr>
            <p:ph idx="1"/>
          </p:nvPr>
        </p:nvSpPr>
        <p:spPr/>
        <p:txBody>
          <a:bodyPr>
            <a:normAutofit/>
          </a:bodyPr>
          <a:lstStyle/>
          <a:p>
            <a:r>
              <a:rPr lang="fr-FR" b="0" i="0" u="none" strike="noStrike" baseline="0" dirty="0" smtClean="0"/>
              <a:t>✍ Un salari</a:t>
            </a:r>
            <a:r>
              <a:rPr lang="fr-FR" dirty="0"/>
              <a:t>é ne peut tout à la fois invoquer un vice du consentement de nature à entraîner l'annulation de sa démission et demander que cet acte de démission soit analysé en une prise d'acte, par lui, de la rupture de son contrat de travail en raison de faits et manquements imputables à l'</a:t>
            </a:r>
            <a:r>
              <a:rPr lang="fr-FR" dirty="0" err="1"/>
              <a:t>employeur.Soc</a:t>
            </a:r>
            <a:r>
              <a:rPr lang="fr-FR" dirty="0"/>
              <a:t>. - 17 mars 2010. REJETN̊ 09-40.465 BICC726 N̊1163)</a:t>
            </a:r>
          </a:p>
        </p:txBody>
      </p:sp>
    </p:spTree>
    <p:extLst>
      <p:ext uri="{BB962C8B-B14F-4D97-AF65-F5344CB8AC3E}">
        <p14:creationId xmlns:p14="http://schemas.microsoft.com/office/powerpoint/2010/main" val="16495338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i="0" u="none" strike="noStrike" baseline="0" dirty="0" smtClean="0">
                <a:solidFill>
                  <a:srgbClr val="FF0000"/>
                </a:solidFill>
              </a:rPr>
              <a:t>D</a:t>
            </a:r>
            <a:r>
              <a:rPr lang="fr-FR" sz="4000" b="1" dirty="0">
                <a:solidFill>
                  <a:srgbClr val="FF0000"/>
                </a:solidFill>
              </a:rPr>
              <a:t>éfinition</a:t>
            </a:r>
            <a:endParaRPr lang="fr-FR" sz="4000" dirty="0">
              <a:solidFill>
                <a:srgbClr val="FF0000"/>
              </a:solidFill>
            </a:endParaRPr>
          </a:p>
        </p:txBody>
      </p:sp>
      <p:sp>
        <p:nvSpPr>
          <p:cNvPr id="3" name="Espace réservé du contenu 2"/>
          <p:cNvSpPr>
            <a:spLocks noGrp="1"/>
          </p:cNvSpPr>
          <p:nvPr>
            <p:ph idx="1"/>
          </p:nvPr>
        </p:nvSpPr>
        <p:spPr/>
        <p:txBody>
          <a:bodyPr>
            <a:normAutofit lnSpcReduction="10000"/>
          </a:bodyPr>
          <a:lstStyle/>
          <a:p>
            <a:r>
              <a:rPr lang="fr-FR" b="0" i="0" u="none" strike="noStrike" baseline="0" dirty="0" smtClean="0"/>
              <a:t>Il s'agit de la rupture du contrat de travail </a:t>
            </a:r>
            <a:r>
              <a:rPr lang="fr-FR" dirty="0"/>
              <a:t>à l'initiative du salarié.</a:t>
            </a:r>
          </a:p>
          <a:p>
            <a:r>
              <a:rPr lang="fr-FR" b="0" i="0" u="none" strike="noStrike" baseline="0" dirty="0" smtClean="0"/>
              <a:t>La d</a:t>
            </a:r>
            <a:r>
              <a:rPr lang="fr-FR" dirty="0"/>
              <a:t>émission constitue avant tout l'expression d'un droit : celui de pouvoir résilier unilatéralement le contrat de travail : « Le contrat de travail à durée indéterminée peut être rompu à l'initiative de l'employeur </a:t>
            </a:r>
            <a:r>
              <a:rPr lang="fr-FR" b="1" dirty="0"/>
              <a:t>ou du salarié</a:t>
            </a:r>
            <a:r>
              <a:rPr lang="fr-FR" dirty="0"/>
              <a:t>, ou d'un commun accord [...] » ( C. </a:t>
            </a:r>
            <a:r>
              <a:rPr lang="fr-FR" dirty="0" err="1"/>
              <a:t>trav</a:t>
            </a:r>
            <a:r>
              <a:rPr lang="fr-FR" dirty="0"/>
              <a:t>., art. L. 1231 1 </a:t>
            </a:r>
            <a:r>
              <a:rPr lang="fr-FR" dirty="0" smtClean="0"/>
              <a:t>).</a:t>
            </a:r>
            <a:endParaRPr lang="fr-FR" dirty="0"/>
          </a:p>
        </p:txBody>
      </p:sp>
    </p:spTree>
    <p:extLst>
      <p:ext uri="{BB962C8B-B14F-4D97-AF65-F5344CB8AC3E}">
        <p14:creationId xmlns:p14="http://schemas.microsoft.com/office/powerpoint/2010/main" val="24504199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i="0" u="none" strike="noStrike" baseline="0" dirty="0" smtClean="0">
                <a:solidFill>
                  <a:srgbClr val="FF0000"/>
                </a:solidFill>
              </a:rPr>
              <a:t>D</a:t>
            </a:r>
            <a:r>
              <a:rPr lang="fr-FR" sz="3200" b="1" dirty="0">
                <a:solidFill>
                  <a:srgbClr val="FF0000"/>
                </a:solidFill>
              </a:rPr>
              <a:t>émission contrainte</a:t>
            </a:r>
            <a:endParaRPr lang="fr-FR" sz="3200" dirty="0">
              <a:solidFill>
                <a:srgbClr val="FF0000"/>
              </a:solidFill>
            </a:endParaRPr>
          </a:p>
        </p:txBody>
      </p:sp>
      <p:sp>
        <p:nvSpPr>
          <p:cNvPr id="3" name="Espace réservé du contenu 2"/>
          <p:cNvSpPr>
            <a:spLocks noGrp="1"/>
          </p:cNvSpPr>
          <p:nvPr>
            <p:ph idx="1"/>
          </p:nvPr>
        </p:nvSpPr>
        <p:spPr/>
        <p:txBody>
          <a:bodyPr>
            <a:normAutofit fontScale="77500" lnSpcReduction="20000"/>
          </a:bodyPr>
          <a:lstStyle/>
          <a:p>
            <a:r>
              <a:rPr lang="fr-FR" b="0" i="0" u="none" strike="noStrike" baseline="0" dirty="0" smtClean="0"/>
              <a:t>✍   Nonobstant la lettre de d</a:t>
            </a:r>
            <a:r>
              <a:rPr lang="fr-FR" dirty="0"/>
              <a:t>émission adressée à l'employeur par le salarié, la rupture s'analyse en un licenciement lorsque l'employeur a rendu impossible pour le salarié la poursuite du contrat (non paiement des salaires) et l'a contraint à démissionner (</a:t>
            </a:r>
            <a:r>
              <a:rPr lang="fr-FR" dirty="0" err="1"/>
              <a:t>Cass</a:t>
            </a:r>
            <a:r>
              <a:rPr lang="fr-FR" dirty="0"/>
              <a:t>. Soc.22/09/93, n̊2965 P - </a:t>
            </a:r>
            <a:r>
              <a:rPr lang="fr-FR" dirty="0" err="1"/>
              <a:t>Légi</a:t>
            </a:r>
            <a:r>
              <a:rPr lang="fr-FR" dirty="0"/>
              <a:t> Social 93 n̊231).</a:t>
            </a:r>
          </a:p>
          <a:p>
            <a:endParaRPr lang="fr-FR" b="0" i="0" u="none" strike="noStrike" baseline="0" dirty="0" smtClean="0"/>
          </a:p>
          <a:p>
            <a:r>
              <a:rPr lang="fr-FR" b="0" i="0" u="none" strike="noStrike" baseline="0" dirty="0" smtClean="0"/>
              <a:t>✍  La d</a:t>
            </a:r>
            <a:r>
              <a:rPr lang="fr-FR" dirty="0"/>
              <a:t>émission doit résulter d'une manifestation non équivoque du salarié de rompre le contrat de travail.  Ne  remplit  pas  cette exigence, la lettre écrite de la main même de l'épouse de l'employeur et postée de la commune où celui-ci avait son domicile (</a:t>
            </a:r>
            <a:r>
              <a:rPr lang="fr-FR" dirty="0" err="1"/>
              <a:t>Cass</a:t>
            </a:r>
            <a:r>
              <a:rPr lang="fr-FR" dirty="0"/>
              <a:t>. Soc. 28/02/01 n̊98-45.235, n̊840 </a:t>
            </a:r>
            <a:r>
              <a:rPr lang="fr-FR" dirty="0" smtClean="0"/>
              <a:t>F-D).</a:t>
            </a:r>
            <a:endParaRPr lang="fr-FR" dirty="0"/>
          </a:p>
          <a:p>
            <a:endParaRPr lang="fr-FR" dirty="0"/>
          </a:p>
        </p:txBody>
      </p:sp>
    </p:spTree>
    <p:extLst>
      <p:ext uri="{BB962C8B-B14F-4D97-AF65-F5344CB8AC3E}">
        <p14:creationId xmlns:p14="http://schemas.microsoft.com/office/powerpoint/2010/main" val="16495338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i="0" u="none" strike="noStrike" baseline="0" dirty="0" smtClean="0">
                <a:solidFill>
                  <a:srgbClr val="FF0000"/>
                </a:solidFill>
              </a:rPr>
              <a:t>D</a:t>
            </a:r>
            <a:r>
              <a:rPr lang="fr-FR" sz="3200" b="1" dirty="0" smtClean="0">
                <a:solidFill>
                  <a:srgbClr val="FF0000"/>
                </a:solidFill>
              </a:rPr>
              <a:t>émission contrainte</a:t>
            </a:r>
            <a:endParaRPr lang="fr-FR" sz="3200" dirty="0"/>
          </a:p>
        </p:txBody>
      </p:sp>
      <p:sp>
        <p:nvSpPr>
          <p:cNvPr id="3" name="Espace réservé du contenu 2"/>
          <p:cNvSpPr>
            <a:spLocks noGrp="1"/>
          </p:cNvSpPr>
          <p:nvPr>
            <p:ph idx="1"/>
          </p:nvPr>
        </p:nvSpPr>
        <p:spPr/>
        <p:txBody>
          <a:bodyPr>
            <a:normAutofit fontScale="92500" lnSpcReduction="20000"/>
          </a:bodyPr>
          <a:lstStyle/>
          <a:p>
            <a:r>
              <a:rPr lang="fr-FR" b="0" i="0" u="none" strike="noStrike" baseline="0" dirty="0" smtClean="0"/>
              <a:t>✍  C'est </a:t>
            </a:r>
            <a:r>
              <a:rPr lang="fr-FR" dirty="0"/>
              <a:t>à bon droit qu'une cour d'appel, qui constate que la lettre de démission a été remise à l'employeur au domicile du salarié, lequel l'a rédigée alors qu'il était sujet à un état dépressif de nature à altérer son jugement, en déduit que le salarié n'a pas manifesté une volonté réelle et non équivoque de démissionner et décide exactement que la prise d'acte par l'employeur d'une démission qui n'est pas réelle s'analyse en un licenciement ( </a:t>
            </a:r>
            <a:r>
              <a:rPr lang="fr-FR" dirty="0" err="1"/>
              <a:t>Cass</a:t>
            </a:r>
            <a:r>
              <a:rPr lang="fr-FR" dirty="0"/>
              <a:t>. Soc. 01/02/00  n̊98-40.244D - </a:t>
            </a:r>
            <a:r>
              <a:rPr lang="fr-FR" dirty="0" err="1"/>
              <a:t>Sem.Soc.Lamy</a:t>
            </a:r>
            <a:r>
              <a:rPr lang="fr-FR" dirty="0"/>
              <a:t> n̊970 p.13).</a:t>
            </a:r>
          </a:p>
          <a:p>
            <a:endParaRPr lang="fr-FR" dirty="0"/>
          </a:p>
        </p:txBody>
      </p:sp>
    </p:spTree>
    <p:extLst>
      <p:ext uri="{BB962C8B-B14F-4D97-AF65-F5344CB8AC3E}">
        <p14:creationId xmlns:p14="http://schemas.microsoft.com/office/powerpoint/2010/main" val="16495338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i="0" u="none" strike="noStrike" baseline="0" dirty="0" smtClean="0">
                <a:solidFill>
                  <a:srgbClr val="FF0000"/>
                </a:solidFill>
              </a:rPr>
              <a:t>D</a:t>
            </a:r>
            <a:r>
              <a:rPr lang="fr-FR" sz="3200" b="1" dirty="0" smtClean="0">
                <a:solidFill>
                  <a:srgbClr val="FF0000"/>
                </a:solidFill>
              </a:rPr>
              <a:t>émission contrainte</a:t>
            </a:r>
            <a:endParaRPr lang="fr-FR" sz="3200" dirty="0"/>
          </a:p>
        </p:txBody>
      </p:sp>
      <p:sp>
        <p:nvSpPr>
          <p:cNvPr id="3" name="Espace réservé du contenu 2"/>
          <p:cNvSpPr>
            <a:spLocks noGrp="1"/>
          </p:cNvSpPr>
          <p:nvPr>
            <p:ph idx="1"/>
          </p:nvPr>
        </p:nvSpPr>
        <p:spPr/>
        <p:txBody>
          <a:bodyPr>
            <a:normAutofit fontScale="92500" lnSpcReduction="20000"/>
          </a:bodyPr>
          <a:lstStyle/>
          <a:p>
            <a:r>
              <a:rPr lang="fr-FR" b="0" i="0" u="none" strike="noStrike" baseline="0" dirty="0" smtClean="0"/>
              <a:t>✍  Lorsque la d</a:t>
            </a:r>
            <a:r>
              <a:rPr lang="fr-FR" dirty="0"/>
              <a:t>émission d'un salarié est due à un comportement fautif de son employeur, la rupture de son contrat de travail s'analyse en un licenciement. C'est à bon droit qu'un Conseil de prud'hommes , ayant constaté que l'employeur n'avait pas versé les salaires , a relevé que ce comportement fautif avait rendu impossible la poursuite des relations de travail et que la rupture du contrat constituait un licenciement sans cause réelle et sérieuse. (</a:t>
            </a:r>
            <a:r>
              <a:rPr lang="fr-FR" dirty="0" err="1"/>
              <a:t>Cass</a:t>
            </a:r>
            <a:r>
              <a:rPr lang="fr-FR" dirty="0"/>
              <a:t>. soc., 7 </a:t>
            </a:r>
            <a:r>
              <a:rPr lang="fr-FR" dirty="0" err="1"/>
              <a:t>oct</a:t>
            </a:r>
            <a:r>
              <a:rPr lang="fr-FR" dirty="0"/>
              <a:t> 1997, no 95-42.417, no 3269 D - </a:t>
            </a:r>
            <a:r>
              <a:rPr lang="fr-FR" dirty="0" err="1"/>
              <a:t>Jurisp.Soc.Lamy</a:t>
            </a:r>
            <a:r>
              <a:rPr lang="fr-FR" dirty="0"/>
              <a:t> n̊3 du 01/12/97).</a:t>
            </a:r>
          </a:p>
        </p:txBody>
      </p:sp>
    </p:spTree>
    <p:extLst>
      <p:ext uri="{BB962C8B-B14F-4D97-AF65-F5344CB8AC3E}">
        <p14:creationId xmlns:p14="http://schemas.microsoft.com/office/powerpoint/2010/main" val="35656986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i="0" u="none" strike="noStrike" baseline="0" dirty="0" smtClean="0">
                <a:solidFill>
                  <a:srgbClr val="FF0000"/>
                </a:solidFill>
              </a:rPr>
              <a:t>Prise d'acte de la rupture et démission</a:t>
            </a:r>
            <a:endParaRPr lang="fr-FR" sz="3200" dirty="0">
              <a:solidFill>
                <a:srgbClr val="FF0000"/>
              </a:solidFill>
            </a:endParaRPr>
          </a:p>
        </p:txBody>
      </p:sp>
      <p:sp>
        <p:nvSpPr>
          <p:cNvPr id="3" name="Espace réservé du contenu 2"/>
          <p:cNvSpPr>
            <a:spLocks noGrp="1"/>
          </p:cNvSpPr>
          <p:nvPr>
            <p:ph idx="1"/>
          </p:nvPr>
        </p:nvSpPr>
        <p:spPr/>
        <p:txBody>
          <a:bodyPr>
            <a:normAutofit fontScale="92500"/>
          </a:bodyPr>
          <a:lstStyle/>
          <a:p>
            <a:r>
              <a:rPr lang="fr-FR" b="1" dirty="0"/>
              <a:t>Depuis 2003 - la prise d'acte constitue soit un licenciement sans cause réelle et sérieuse soit une démission </a:t>
            </a:r>
            <a:endParaRPr lang="fr-FR" b="1" dirty="0" smtClean="0"/>
          </a:p>
          <a:p>
            <a:r>
              <a:rPr lang="fr-FR" b="0" i="0" u="none" strike="noStrike" baseline="0" dirty="0" smtClean="0"/>
              <a:t>Lorsqu'un salari</a:t>
            </a:r>
            <a:r>
              <a:rPr lang="fr-FR" dirty="0"/>
              <a:t>é prend acte de la rupture de son contrat de travail en raison de faits qu'il reproche à son employeur, cette rupture produit les effets soit d'un licenciement sans cause réelle et sérieuse si les faits invoqués la justifiaient, soit, dans le cas contraire, d'une démission. </a:t>
            </a:r>
          </a:p>
          <a:p>
            <a:endParaRPr lang="fr-FR" dirty="0"/>
          </a:p>
        </p:txBody>
      </p:sp>
    </p:spTree>
    <p:extLst>
      <p:ext uri="{BB962C8B-B14F-4D97-AF65-F5344CB8AC3E}">
        <p14:creationId xmlns:p14="http://schemas.microsoft.com/office/powerpoint/2010/main" val="35656986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sz="3200" dirty="0"/>
          </a:p>
        </p:txBody>
      </p:sp>
      <p:sp>
        <p:nvSpPr>
          <p:cNvPr id="3" name="Espace réservé du contenu 2"/>
          <p:cNvSpPr>
            <a:spLocks noGrp="1"/>
          </p:cNvSpPr>
          <p:nvPr>
            <p:ph idx="1"/>
          </p:nvPr>
        </p:nvSpPr>
        <p:spPr/>
        <p:txBody>
          <a:bodyPr>
            <a:normAutofit/>
          </a:bodyPr>
          <a:lstStyle/>
          <a:p>
            <a:r>
              <a:rPr lang="fr-FR" dirty="0"/>
              <a:t>✍ Lorsqu'un salarié prend acte de la rupture de son contrat de travail en raison de faits qu'il reproche à son employeur, cette rupture produit les effets, soit d'un licenciement sans cause réelle et sérieuse si les faits invoqués la justifiaient, </a:t>
            </a:r>
            <a:r>
              <a:rPr lang="fr-FR" b="1" dirty="0"/>
              <a:t>soit, dans le cas contraire, d'une démission. </a:t>
            </a:r>
            <a:r>
              <a:rPr lang="fr-FR" dirty="0"/>
              <a:t>(</a:t>
            </a:r>
            <a:r>
              <a:rPr lang="fr-FR" dirty="0" err="1"/>
              <a:t>Cass</a:t>
            </a:r>
            <a:r>
              <a:rPr lang="fr-FR" dirty="0"/>
              <a:t>. soc., 25 juin 2003, nos 01-42.335 et 01-43.578 P+B+R+I).</a:t>
            </a:r>
          </a:p>
        </p:txBody>
      </p:sp>
    </p:spTree>
    <p:extLst>
      <p:ext uri="{BB962C8B-B14F-4D97-AF65-F5344CB8AC3E}">
        <p14:creationId xmlns:p14="http://schemas.microsoft.com/office/powerpoint/2010/main" val="35656986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sz="3200" dirty="0"/>
          </a:p>
        </p:txBody>
      </p:sp>
      <p:sp>
        <p:nvSpPr>
          <p:cNvPr id="3" name="Espace réservé du contenu 2"/>
          <p:cNvSpPr>
            <a:spLocks noGrp="1"/>
          </p:cNvSpPr>
          <p:nvPr>
            <p:ph idx="1"/>
          </p:nvPr>
        </p:nvSpPr>
        <p:spPr/>
        <p:txBody>
          <a:bodyPr>
            <a:normAutofit/>
          </a:bodyPr>
          <a:lstStyle/>
          <a:p>
            <a:r>
              <a:rPr lang="fr-FR" dirty="0"/>
              <a:t>✍  Lorsqu'un salarié prend acte de la rupture de son contrat de travail en raison de faits qu'il reproche à son employeur, cette rupture produit les effets soit d'un licenciement sans cause réelle et sérieuse si les faits invoqués la justifiaient, soit, dans le cas contraire, d'une démission. (N̊ 1306 </a:t>
            </a:r>
            <a:r>
              <a:rPr lang="fr-FR" dirty="0" err="1"/>
              <a:t>Cass</a:t>
            </a:r>
            <a:r>
              <a:rPr lang="fr-FR" dirty="0"/>
              <a:t>. soc., 25 avr. 2007, n  05-44.903 D SEMAINE SOC.LAMY )</a:t>
            </a:r>
          </a:p>
        </p:txBody>
      </p:sp>
    </p:spTree>
    <p:extLst>
      <p:ext uri="{BB962C8B-B14F-4D97-AF65-F5344CB8AC3E}">
        <p14:creationId xmlns:p14="http://schemas.microsoft.com/office/powerpoint/2010/main" val="16495338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412776"/>
            <a:ext cx="8229600" cy="4713387"/>
          </a:xfrm>
        </p:spPr>
        <p:txBody>
          <a:bodyPr>
            <a:noAutofit/>
          </a:bodyPr>
          <a:lstStyle/>
          <a:p>
            <a:r>
              <a:rPr lang="fr-FR" sz="2300" b="0" i="0" u="none" strike="noStrike" baseline="0" dirty="0" smtClean="0"/>
              <a:t>✍  Lorsqu'un salari</a:t>
            </a:r>
            <a:r>
              <a:rPr lang="fr-FR" sz="2300" dirty="0"/>
              <a:t>é prend acte de la rupture de son contrat de travail en raison de faits qu'il reproche à son employeur, cette rupture produit les effets soit d'un licenciement sans cause réelle et sérieuse si les faits le justifiaient, soit, dans le cas contraire, d'une démission. C'est donc à tort qu'une cour d'appel décide que la rupture du contrat de travail motivée par des fautes imputées à l'employeur ne procède pas d'une volonté claire et non équivoque de démissionner, peu important le caractère réel et sérieux ou non des fautes alléguées, et ne peut donc s'analyser qu'en un licenciement réputé sans cause réelle et sérieuse. En effet, seuls les faits invoqués par le salarié à l'appui de sa prise d'acte de la rupture permettent de requalifier la démission en licenciement. (</a:t>
            </a:r>
            <a:r>
              <a:rPr lang="fr-FR" sz="2300" dirty="0" err="1"/>
              <a:t>Cass</a:t>
            </a:r>
            <a:r>
              <a:rPr lang="fr-FR" sz="2300" dirty="0"/>
              <a:t>. soc., 19 oct. 2004, n̊ 02-45.742 P+B+R+I </a:t>
            </a:r>
            <a:r>
              <a:rPr lang="fr-FR" sz="2300" dirty="0" smtClean="0"/>
              <a:t>).</a:t>
            </a:r>
            <a:endParaRPr lang="fr-FR" sz="2300" dirty="0"/>
          </a:p>
        </p:txBody>
      </p:sp>
    </p:spTree>
    <p:extLst>
      <p:ext uri="{BB962C8B-B14F-4D97-AF65-F5344CB8AC3E}">
        <p14:creationId xmlns:p14="http://schemas.microsoft.com/office/powerpoint/2010/main" val="19806543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200" b="1" dirty="0" smtClean="0">
                <a:solidFill>
                  <a:srgbClr val="FF0000"/>
                </a:solidFill>
              </a:rPr>
              <a:t>Depuis 2014 la cour de cassation exige des manquements graves et ACTUELS  empêchant la poursuite du contrat</a:t>
            </a:r>
            <a:endParaRPr lang="fr-FR" sz="3200" dirty="0">
              <a:solidFill>
                <a:srgbClr val="FF0000"/>
              </a:solidFill>
            </a:endParaRPr>
          </a:p>
        </p:txBody>
      </p:sp>
      <p:sp>
        <p:nvSpPr>
          <p:cNvPr id="3" name="Espace réservé du contenu 2"/>
          <p:cNvSpPr>
            <a:spLocks noGrp="1"/>
          </p:cNvSpPr>
          <p:nvPr>
            <p:ph idx="1"/>
          </p:nvPr>
        </p:nvSpPr>
        <p:spPr/>
        <p:txBody>
          <a:bodyPr>
            <a:normAutofit fontScale="92500" lnSpcReduction="20000"/>
          </a:bodyPr>
          <a:lstStyle/>
          <a:p>
            <a:r>
              <a:rPr lang="fr-FR" dirty="0" smtClean="0"/>
              <a:t>✍ </a:t>
            </a:r>
            <a:r>
              <a:rPr lang="fr-FR" dirty="0"/>
              <a:t>La prise d'acte permet au salarié de rompre le contrat de travail en cas de manquement suffisamment grave de l'employeur empêchant la poursuite du contrat de travail.</a:t>
            </a:r>
          </a:p>
          <a:p>
            <a:r>
              <a:rPr lang="fr-FR" dirty="0"/>
              <a:t>En conséquence, une cour d'appel, qui a retenu que les manquements de l'employeur étaient pour la plupart anciens, faisant ainsi ressortir qu'ils n'avaient pas empêché la poursuite du contrat de travail, a légalement justifié sa décision</a:t>
            </a:r>
            <a:r>
              <a:rPr lang="fr-FR" b="1" dirty="0"/>
              <a:t> </a:t>
            </a:r>
            <a:r>
              <a:rPr lang="fr-FR" dirty="0"/>
              <a:t>(Soc.26 mars 2014 N̊ de pourvoi: 12-23634) </a:t>
            </a:r>
            <a:r>
              <a:rPr lang="fr-FR" b="1" dirty="0"/>
              <a:t>.</a:t>
            </a:r>
            <a:endParaRPr lang="fr-FR" dirty="0"/>
          </a:p>
        </p:txBody>
      </p:sp>
    </p:spTree>
    <p:extLst>
      <p:ext uri="{BB962C8B-B14F-4D97-AF65-F5344CB8AC3E}">
        <p14:creationId xmlns:p14="http://schemas.microsoft.com/office/powerpoint/2010/main" val="33995824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solidFill>
                  <a:srgbClr val="FF0000"/>
                </a:solidFill>
              </a:rPr>
              <a:t>Depuis 2018 la cour de cassation exige des motifs empêchant la poursuite du contrat</a:t>
            </a:r>
            <a:endParaRPr lang="fr-FR" sz="3200" dirty="0">
              <a:solidFill>
                <a:srgbClr val="FF0000"/>
              </a:solidFill>
            </a:endParaRPr>
          </a:p>
        </p:txBody>
      </p:sp>
      <p:sp>
        <p:nvSpPr>
          <p:cNvPr id="3" name="Espace réservé du contenu 2"/>
          <p:cNvSpPr>
            <a:spLocks noGrp="1"/>
          </p:cNvSpPr>
          <p:nvPr>
            <p:ph idx="1"/>
          </p:nvPr>
        </p:nvSpPr>
        <p:spPr/>
        <p:txBody>
          <a:bodyPr>
            <a:normAutofit fontScale="70000" lnSpcReduction="20000"/>
          </a:bodyPr>
          <a:lstStyle/>
          <a:p>
            <a:r>
              <a:rPr lang="fr-FR" dirty="0" smtClean="0"/>
              <a:t>La chambre </a:t>
            </a:r>
            <a:r>
              <a:rPr lang="fr-FR" dirty="0"/>
              <a:t>sociale de la Cour de cassation le 19 décembre 2018 n̊16-20.522 casse l'arrêt d'appel :</a:t>
            </a:r>
          </a:p>
          <a:p>
            <a:r>
              <a:rPr lang="fr-FR" dirty="0"/>
              <a:t>« </a:t>
            </a:r>
            <a:r>
              <a:rPr lang="fr-FR" b="1" dirty="0"/>
              <a:t>Qu'en se déterminant ainsi, en se référant uniquement à l'ancienneté des manquements imputés par la salariée à l'employeur, alors qu'il lui appartenait d'apprécier la réalité et la gravité de ces manquements et de dire s'ils étaient de nature à empêcher la poursuite du contrat de travail, la cour d'appel n'a pas donné de base légale à sa décision</a:t>
            </a:r>
            <a:r>
              <a:rPr lang="fr-FR" dirty="0"/>
              <a:t>».</a:t>
            </a:r>
          </a:p>
          <a:p>
            <a:r>
              <a:rPr lang="fr-FR" dirty="0">
                <a:solidFill>
                  <a:srgbClr val="FF0000"/>
                </a:solidFill>
              </a:rPr>
              <a:t>La Cour de cassation constate que les juges du fond ne pouvaient se contenter de se fonder sur l'ancienneté des manquements de l'employeur pour écarter la demande de la salariée : </a:t>
            </a:r>
            <a:r>
              <a:rPr lang="fr-FR" b="1" dirty="0">
                <a:solidFill>
                  <a:srgbClr val="FF0000"/>
                </a:solidFill>
              </a:rPr>
              <a:t>ils auraient dû également apprécier la réalité et la gravité de ces manquements et analyser s'ils étaient ou non de nature à empêcher la poursuite du contrat de travail</a:t>
            </a:r>
          </a:p>
        </p:txBody>
      </p:sp>
    </p:spTree>
    <p:extLst>
      <p:ext uri="{BB962C8B-B14F-4D97-AF65-F5344CB8AC3E}">
        <p14:creationId xmlns:p14="http://schemas.microsoft.com/office/powerpoint/2010/main" val="33995824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i="0" u="none" strike="noStrike" baseline="0" dirty="0" smtClean="0">
                <a:solidFill>
                  <a:srgbClr val="FF0000"/>
                </a:solidFill>
              </a:rPr>
              <a:t>Motifs de la d</a:t>
            </a:r>
            <a:r>
              <a:rPr lang="fr-FR" sz="3200" b="1" dirty="0">
                <a:solidFill>
                  <a:srgbClr val="FF0000"/>
                </a:solidFill>
              </a:rPr>
              <a:t>émission</a:t>
            </a:r>
            <a:endParaRPr lang="fr-FR" sz="3200" dirty="0">
              <a:solidFill>
                <a:srgbClr val="FF0000"/>
              </a:solidFill>
            </a:endParaRPr>
          </a:p>
        </p:txBody>
      </p:sp>
      <p:sp>
        <p:nvSpPr>
          <p:cNvPr id="3" name="Espace réservé du contenu 2"/>
          <p:cNvSpPr>
            <a:spLocks noGrp="1"/>
          </p:cNvSpPr>
          <p:nvPr>
            <p:ph idx="1"/>
          </p:nvPr>
        </p:nvSpPr>
        <p:spPr/>
        <p:txBody>
          <a:bodyPr>
            <a:normAutofit/>
          </a:bodyPr>
          <a:lstStyle/>
          <a:p>
            <a:r>
              <a:rPr lang="fr-FR" b="1" i="0" u="none" strike="noStrike" baseline="0" dirty="0" smtClean="0"/>
              <a:t>Pour le contrat </a:t>
            </a:r>
            <a:r>
              <a:rPr lang="fr-FR" b="1" dirty="0"/>
              <a:t>à durée indéterminée</a:t>
            </a:r>
            <a:r>
              <a:rPr lang="fr-FR" dirty="0"/>
              <a:t>, Le salarié n'a pas à faire connaître à l'employeur les motifs qui le conduisent à démissionner d'un contrat à durée indéterminée.</a:t>
            </a:r>
          </a:p>
          <a:p>
            <a:r>
              <a:rPr lang="fr-FR" b="0" i="0" u="none" strike="noStrike" baseline="0" dirty="0" smtClean="0"/>
              <a:t>✍ Pour </a:t>
            </a:r>
            <a:r>
              <a:rPr lang="fr-FR" dirty="0"/>
              <a:t>être valable et produire tous ses effets, la démission n'a pas à être motivée ( </a:t>
            </a:r>
            <a:r>
              <a:rPr lang="fr-FR" dirty="0" err="1"/>
              <a:t>Cass</a:t>
            </a:r>
            <a:r>
              <a:rPr lang="fr-FR" dirty="0"/>
              <a:t>. soc., 22 juin 1994, no 90 42.143 ).</a:t>
            </a:r>
          </a:p>
          <a:p>
            <a:endParaRPr lang="fr-FR" dirty="0"/>
          </a:p>
        </p:txBody>
      </p:sp>
    </p:spTree>
    <p:extLst>
      <p:ext uri="{BB962C8B-B14F-4D97-AF65-F5344CB8AC3E}">
        <p14:creationId xmlns:p14="http://schemas.microsoft.com/office/powerpoint/2010/main" val="33995824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i="0" u="none" strike="noStrike" baseline="0" dirty="0" smtClean="0">
                <a:solidFill>
                  <a:srgbClr val="FF0000"/>
                </a:solidFill>
              </a:rPr>
              <a:t>La volont</a:t>
            </a:r>
            <a:r>
              <a:rPr lang="fr-FR" sz="3200" b="1" dirty="0" smtClean="0">
                <a:solidFill>
                  <a:srgbClr val="FF0000"/>
                </a:solidFill>
              </a:rPr>
              <a:t>é du salarié doit être claire, certaine et non équivoque</a:t>
            </a:r>
            <a:r>
              <a:rPr lang="fr-FR" sz="3200" dirty="0" smtClean="0">
                <a:solidFill>
                  <a:srgbClr val="FF0000"/>
                </a:solidFill>
              </a:rPr>
              <a:t>.</a:t>
            </a:r>
            <a:endParaRPr lang="fr-FR" sz="3200" dirty="0">
              <a:solidFill>
                <a:srgbClr val="FF0000"/>
              </a:solidFill>
            </a:endParaRPr>
          </a:p>
        </p:txBody>
      </p:sp>
      <p:sp>
        <p:nvSpPr>
          <p:cNvPr id="3" name="Espace réservé du contenu 2"/>
          <p:cNvSpPr>
            <a:spLocks noGrp="1"/>
          </p:cNvSpPr>
          <p:nvPr>
            <p:ph idx="1"/>
          </p:nvPr>
        </p:nvSpPr>
        <p:spPr/>
        <p:txBody>
          <a:bodyPr/>
          <a:lstStyle/>
          <a:p>
            <a:r>
              <a:rPr lang="fr-FR" b="0" i="0" u="none" strike="noStrike" baseline="0" dirty="0" smtClean="0"/>
              <a:t>La cour de cassation caract</a:t>
            </a:r>
            <a:r>
              <a:rPr lang="fr-FR" dirty="0" smtClean="0"/>
              <a:t>érise depuis longtemps </a:t>
            </a:r>
            <a:r>
              <a:rPr lang="fr-FR" b="1" dirty="0" smtClean="0"/>
              <a:t>la démission comme la manifestation d'une volonté claire et non équivoque de rompre le contrat de travail </a:t>
            </a:r>
            <a:r>
              <a:rPr lang="fr-FR" dirty="0" smtClean="0"/>
              <a:t>( </a:t>
            </a:r>
            <a:r>
              <a:rPr lang="fr-FR" dirty="0" err="1" smtClean="0"/>
              <a:t>Cass</a:t>
            </a:r>
            <a:r>
              <a:rPr lang="fr-FR" dirty="0" smtClean="0"/>
              <a:t>. soc., 5 nov. 1987, no 84 45.098 ; </a:t>
            </a:r>
            <a:r>
              <a:rPr lang="fr-FR" dirty="0" err="1" smtClean="0"/>
              <a:t>Cass</a:t>
            </a:r>
            <a:r>
              <a:rPr lang="fr-FR" dirty="0" smtClean="0"/>
              <a:t>. soc., 15 janv. 2002, no 00 40.263 ; </a:t>
            </a:r>
            <a:r>
              <a:rPr lang="fr-FR" dirty="0" err="1" smtClean="0"/>
              <a:t>Cass</a:t>
            </a:r>
            <a:r>
              <a:rPr lang="fr-FR" dirty="0" smtClean="0"/>
              <a:t>. soc., 9 mai 2007, no 05 40.315, Bull. civ. V, no 70).</a:t>
            </a:r>
          </a:p>
          <a:p>
            <a:endParaRPr lang="fr-FR" dirty="0"/>
          </a:p>
        </p:txBody>
      </p:sp>
    </p:spTree>
    <p:extLst>
      <p:ext uri="{BB962C8B-B14F-4D97-AF65-F5344CB8AC3E}">
        <p14:creationId xmlns:p14="http://schemas.microsoft.com/office/powerpoint/2010/main" val="26336329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sz="3200" dirty="0"/>
          </a:p>
        </p:txBody>
      </p:sp>
      <p:sp>
        <p:nvSpPr>
          <p:cNvPr id="3" name="Espace réservé du contenu 2"/>
          <p:cNvSpPr>
            <a:spLocks noGrp="1"/>
          </p:cNvSpPr>
          <p:nvPr>
            <p:ph idx="1"/>
          </p:nvPr>
        </p:nvSpPr>
        <p:spPr/>
        <p:txBody>
          <a:bodyPr>
            <a:normAutofit/>
          </a:bodyPr>
          <a:lstStyle/>
          <a:p>
            <a:r>
              <a:rPr lang="fr-FR" b="1" i="0" u="none" strike="noStrike" baseline="0" dirty="0" smtClean="0"/>
              <a:t>Pour le contrat </a:t>
            </a:r>
            <a:r>
              <a:rPr lang="fr-FR" b="1" dirty="0"/>
              <a:t>à durée déterminée</a:t>
            </a:r>
            <a:r>
              <a:rPr lang="fr-FR" dirty="0"/>
              <a:t>, l'article L.122-3-8 du code du travail (modifié par la loi du 17/01/02) permet au salarié de démissionner à condition de justifier d'un nouvel emploi à durée indéterminée.</a:t>
            </a:r>
          </a:p>
          <a:p>
            <a:endParaRPr lang="fr-FR" dirty="0"/>
          </a:p>
        </p:txBody>
      </p:sp>
    </p:spTree>
    <p:extLst>
      <p:ext uri="{BB962C8B-B14F-4D97-AF65-F5344CB8AC3E}">
        <p14:creationId xmlns:p14="http://schemas.microsoft.com/office/powerpoint/2010/main" val="1141876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i="0" u="none" strike="noStrike" baseline="0" dirty="0" smtClean="0">
                <a:solidFill>
                  <a:srgbClr val="FF0000"/>
                </a:solidFill>
              </a:rPr>
              <a:t>La d</a:t>
            </a:r>
            <a:r>
              <a:rPr lang="fr-FR" sz="3200" b="1" dirty="0">
                <a:solidFill>
                  <a:srgbClr val="FF0000"/>
                </a:solidFill>
              </a:rPr>
              <a:t>émission est une décision unilatérale de rupture</a:t>
            </a:r>
            <a:r>
              <a:rPr lang="fr-FR" sz="3200" dirty="0">
                <a:solidFill>
                  <a:srgbClr val="FF0000"/>
                </a:solidFill>
              </a:rPr>
              <a:t>. </a:t>
            </a:r>
          </a:p>
        </p:txBody>
      </p:sp>
      <p:sp>
        <p:nvSpPr>
          <p:cNvPr id="3" name="Espace réservé du contenu 2"/>
          <p:cNvSpPr>
            <a:spLocks noGrp="1"/>
          </p:cNvSpPr>
          <p:nvPr>
            <p:ph idx="1"/>
          </p:nvPr>
        </p:nvSpPr>
        <p:spPr/>
        <p:txBody>
          <a:bodyPr>
            <a:normAutofit/>
          </a:bodyPr>
          <a:lstStyle/>
          <a:p>
            <a:r>
              <a:rPr lang="fr-FR" b="0" i="0" u="none" strike="noStrike" baseline="0" dirty="0" smtClean="0"/>
              <a:t>✍ La d</a:t>
            </a:r>
            <a:r>
              <a:rPr lang="fr-FR" dirty="0"/>
              <a:t>émission n'a pas à être acceptée par l'employeur pour produire tous ses effets ( </a:t>
            </a:r>
            <a:r>
              <a:rPr lang="fr-FR" dirty="0" err="1"/>
              <a:t>Cass</a:t>
            </a:r>
            <a:r>
              <a:rPr lang="fr-FR" dirty="0"/>
              <a:t>. soc., 27 nov. 1968, no 67 40.312, Bull. civ. V, no 533).</a:t>
            </a:r>
          </a:p>
        </p:txBody>
      </p:sp>
    </p:spTree>
    <p:extLst>
      <p:ext uri="{BB962C8B-B14F-4D97-AF65-F5344CB8AC3E}">
        <p14:creationId xmlns:p14="http://schemas.microsoft.com/office/powerpoint/2010/main" val="1141876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i="0" u="none" strike="noStrike" baseline="0" dirty="0" smtClean="0">
                <a:solidFill>
                  <a:srgbClr val="FF0000"/>
                </a:solidFill>
              </a:rPr>
              <a:t>Irr</a:t>
            </a:r>
            <a:r>
              <a:rPr lang="fr-FR" sz="3200" b="1" dirty="0">
                <a:solidFill>
                  <a:srgbClr val="FF0000"/>
                </a:solidFill>
              </a:rPr>
              <a:t>évocabilité</a:t>
            </a:r>
            <a:endParaRPr lang="fr-FR" sz="3200" dirty="0">
              <a:solidFill>
                <a:srgbClr val="FF0000"/>
              </a:solidFill>
            </a:endParaRPr>
          </a:p>
        </p:txBody>
      </p:sp>
      <p:sp>
        <p:nvSpPr>
          <p:cNvPr id="3" name="Espace réservé du contenu 2"/>
          <p:cNvSpPr>
            <a:spLocks noGrp="1"/>
          </p:cNvSpPr>
          <p:nvPr>
            <p:ph idx="1"/>
          </p:nvPr>
        </p:nvSpPr>
        <p:spPr/>
        <p:txBody>
          <a:bodyPr/>
          <a:lstStyle/>
          <a:p>
            <a:r>
              <a:rPr lang="fr-FR" b="0" i="0" u="none" strike="noStrike" baseline="0" dirty="0" smtClean="0"/>
              <a:t>✍  En pr</a:t>
            </a:r>
            <a:r>
              <a:rPr lang="fr-FR" dirty="0"/>
              <a:t>ésence d'une démission présentée par un salarié, sa rétractation ne pourra intervenir que d'un commun accord (</a:t>
            </a:r>
            <a:r>
              <a:rPr lang="fr-FR" dirty="0" err="1"/>
              <a:t>Cass</a:t>
            </a:r>
            <a:r>
              <a:rPr lang="fr-FR" dirty="0"/>
              <a:t>. soc., 25 oct. 1994, n̊ 90-41.909. </a:t>
            </a:r>
            <a:r>
              <a:rPr lang="fr-FR" dirty="0" err="1"/>
              <a:t>Jurisp.Soc.Lamy</a:t>
            </a:r>
            <a:r>
              <a:rPr lang="fr-FR" dirty="0"/>
              <a:t> n̊17 p.19).</a:t>
            </a:r>
          </a:p>
        </p:txBody>
      </p:sp>
    </p:spTree>
    <p:extLst>
      <p:ext uri="{BB962C8B-B14F-4D97-AF65-F5344CB8AC3E}">
        <p14:creationId xmlns:p14="http://schemas.microsoft.com/office/powerpoint/2010/main" val="30332511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i="0" u="none" strike="noStrike" baseline="0" dirty="0" smtClean="0">
                <a:solidFill>
                  <a:srgbClr val="FF0000"/>
                </a:solidFill>
              </a:rPr>
              <a:t>D</a:t>
            </a:r>
            <a:r>
              <a:rPr lang="fr-FR" sz="3200" b="1" dirty="0">
                <a:solidFill>
                  <a:srgbClr val="FF0000"/>
                </a:solidFill>
              </a:rPr>
              <a:t>émission des salariés protégés</a:t>
            </a:r>
            <a:endParaRPr lang="fr-FR" sz="3200" dirty="0">
              <a:solidFill>
                <a:srgbClr val="FF0000"/>
              </a:solidFill>
            </a:endParaRPr>
          </a:p>
        </p:txBody>
      </p:sp>
      <p:sp>
        <p:nvSpPr>
          <p:cNvPr id="3" name="Espace réservé du contenu 2"/>
          <p:cNvSpPr>
            <a:spLocks noGrp="1"/>
          </p:cNvSpPr>
          <p:nvPr>
            <p:ph idx="1"/>
          </p:nvPr>
        </p:nvSpPr>
        <p:spPr/>
        <p:txBody>
          <a:bodyPr>
            <a:normAutofit/>
          </a:bodyPr>
          <a:lstStyle/>
          <a:p>
            <a:r>
              <a:rPr lang="fr-FR" b="0" i="0" u="none" strike="noStrike" baseline="0" dirty="0" smtClean="0"/>
              <a:t>✍ La d</a:t>
            </a:r>
            <a:r>
              <a:rPr lang="fr-FR" dirty="0"/>
              <a:t>émission des salariés protégés n'est pas assujettie à l'observation de formalités protectrices ( </a:t>
            </a:r>
            <a:r>
              <a:rPr lang="fr-FR" dirty="0" err="1"/>
              <a:t>Cass</a:t>
            </a:r>
            <a:r>
              <a:rPr lang="fr-FR" dirty="0"/>
              <a:t>. soc., 8 janv. 1981, no 79 41.102, Bull. civ. V, no 7).</a:t>
            </a:r>
          </a:p>
        </p:txBody>
      </p:sp>
    </p:spTree>
    <p:extLst>
      <p:ext uri="{BB962C8B-B14F-4D97-AF65-F5344CB8AC3E}">
        <p14:creationId xmlns:p14="http://schemas.microsoft.com/office/powerpoint/2010/main" val="1141876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i="0" u="none" strike="noStrike" baseline="0" dirty="0" smtClean="0">
                <a:solidFill>
                  <a:srgbClr val="FF0000"/>
                </a:solidFill>
              </a:rPr>
              <a:t>D</a:t>
            </a:r>
            <a:r>
              <a:rPr lang="fr-FR" sz="3200" b="1" dirty="0" smtClean="0">
                <a:solidFill>
                  <a:srgbClr val="FF0000"/>
                </a:solidFill>
              </a:rPr>
              <a:t>élais (CDI)</a:t>
            </a:r>
            <a:endParaRPr lang="fr-FR" sz="3200" dirty="0">
              <a:solidFill>
                <a:srgbClr val="FF0000"/>
              </a:solidFill>
            </a:endParaRPr>
          </a:p>
        </p:txBody>
      </p:sp>
      <p:sp>
        <p:nvSpPr>
          <p:cNvPr id="3" name="Espace réservé du contenu 2"/>
          <p:cNvSpPr>
            <a:spLocks noGrp="1"/>
          </p:cNvSpPr>
          <p:nvPr>
            <p:ph idx="1"/>
          </p:nvPr>
        </p:nvSpPr>
        <p:spPr/>
        <p:txBody>
          <a:bodyPr>
            <a:normAutofit fontScale="92500"/>
          </a:bodyPr>
          <a:lstStyle/>
          <a:p>
            <a:r>
              <a:rPr lang="fr-FR" b="0" i="0" u="none" strike="noStrike" baseline="0" dirty="0" smtClean="0"/>
              <a:t>Le salari</a:t>
            </a:r>
            <a:r>
              <a:rPr lang="fr-FR" dirty="0"/>
              <a:t>é qui démissionne </a:t>
            </a:r>
            <a:r>
              <a:rPr lang="fr-FR" dirty="0" smtClean="0"/>
              <a:t>d’un CDI doit </a:t>
            </a:r>
            <a:r>
              <a:rPr lang="fr-FR" dirty="0"/>
              <a:t>respecter le délai de préavis (délai de prévenance) qui est fixé par la contrat de travail, la convention collective ou les usages de la profession</a:t>
            </a:r>
            <a:r>
              <a:rPr lang="fr-FR" dirty="0" smtClean="0"/>
              <a:t>.</a:t>
            </a:r>
          </a:p>
          <a:p>
            <a:r>
              <a:rPr lang="fr-FR" b="0" i="0" u="none" strike="noStrike" baseline="0" dirty="0" smtClean="0"/>
              <a:t> L'employeur et le salari</a:t>
            </a:r>
            <a:r>
              <a:rPr lang="fr-FR" dirty="0"/>
              <a:t>é ont toujours la possibilité de convenir d'un délai plus long ou plus court.</a:t>
            </a:r>
          </a:p>
          <a:p>
            <a:r>
              <a:rPr lang="fr-FR" b="0" i="0" u="none" strike="noStrike" baseline="0" dirty="0" smtClean="0"/>
              <a:t>Ils peuvent m</a:t>
            </a:r>
            <a:r>
              <a:rPr lang="fr-FR" dirty="0"/>
              <a:t>ême convenir d'une dispense pure et simple d'exécuter le </a:t>
            </a:r>
            <a:r>
              <a:rPr lang="fr-FR" dirty="0" smtClean="0"/>
              <a:t>préavis.</a:t>
            </a:r>
            <a:endParaRPr lang="fr-FR" dirty="0"/>
          </a:p>
        </p:txBody>
      </p:sp>
    </p:spTree>
    <p:extLst>
      <p:ext uri="{BB962C8B-B14F-4D97-AF65-F5344CB8AC3E}">
        <p14:creationId xmlns:p14="http://schemas.microsoft.com/office/powerpoint/2010/main" val="334063849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i="0" u="none" strike="noStrike" baseline="0" dirty="0" smtClean="0">
                <a:solidFill>
                  <a:srgbClr val="FF0000"/>
                </a:solidFill>
              </a:rPr>
              <a:t>D</a:t>
            </a:r>
            <a:r>
              <a:rPr lang="fr-FR" sz="3200" b="1" dirty="0" smtClean="0">
                <a:solidFill>
                  <a:srgbClr val="FF0000"/>
                </a:solidFill>
              </a:rPr>
              <a:t>élais (CDD)</a:t>
            </a:r>
            <a:endParaRPr lang="fr-FR" sz="3200" dirty="0"/>
          </a:p>
        </p:txBody>
      </p:sp>
      <p:sp>
        <p:nvSpPr>
          <p:cNvPr id="3" name="Espace réservé du contenu 2"/>
          <p:cNvSpPr>
            <a:spLocks noGrp="1"/>
          </p:cNvSpPr>
          <p:nvPr>
            <p:ph idx="1"/>
          </p:nvPr>
        </p:nvSpPr>
        <p:spPr/>
        <p:txBody>
          <a:bodyPr>
            <a:normAutofit fontScale="62500" lnSpcReduction="20000"/>
          </a:bodyPr>
          <a:lstStyle/>
          <a:p>
            <a:r>
              <a:rPr lang="fr-FR" b="1" dirty="0"/>
              <a:t>La démission d’un contrat de travail à durée déterminée  a été autorisée par la  loi n̊2002-73 du 17 janvier 2002 </a:t>
            </a:r>
            <a:r>
              <a:rPr lang="fr-FR" b="1" dirty="0" smtClean="0"/>
              <a:t> </a:t>
            </a:r>
            <a:r>
              <a:rPr lang="fr-FR" b="1" dirty="0"/>
              <a:t>dans un cas précis. </a:t>
            </a:r>
            <a:endParaRPr lang="fr-FR" dirty="0"/>
          </a:p>
          <a:p>
            <a:r>
              <a:rPr lang="fr-FR" b="1" dirty="0"/>
              <a:t>L’article L1243-2</a:t>
            </a:r>
            <a:r>
              <a:rPr lang="fr-FR" dirty="0"/>
              <a:t> </a:t>
            </a:r>
            <a:r>
              <a:rPr lang="fr-FR" dirty="0" smtClean="0"/>
              <a:t> </a:t>
            </a:r>
            <a:r>
              <a:rPr lang="fr-FR" dirty="0"/>
              <a:t>du code du travail dispose: </a:t>
            </a:r>
            <a:r>
              <a:rPr lang="fr-FR" i="1" dirty="0"/>
              <a:t>“ Par dérogation aux dispositions de l’Article L1243 1, le contrat de travail à durée déterminée peut être rompu avant l’échéance du terme à l'initiative du salarié, lorsque celui-ci justifie de la conclusion d’un contrat à durée indéterminée.</a:t>
            </a:r>
          </a:p>
          <a:p>
            <a:r>
              <a:rPr lang="fr-FR" b="1" i="1" dirty="0">
                <a:solidFill>
                  <a:srgbClr val="FF0000"/>
                </a:solidFill>
              </a:rPr>
              <a:t>Sauf accord des parties, le salarié est alors tenu de respecter un préavis dont la durée est calculée à raison d'un jour par semaine compte tenu :</a:t>
            </a:r>
          </a:p>
          <a:p>
            <a:r>
              <a:rPr lang="fr-FR" i="1" dirty="0"/>
              <a:t>1̊ De la durée totale du contrat, renouvellement inclus, lorsque celui-ci comporte un terme précis ;</a:t>
            </a:r>
          </a:p>
          <a:p>
            <a:r>
              <a:rPr lang="fr-FR" i="1" dirty="0"/>
              <a:t>2̊ De la durée effectuée lorsque le contrat ne comporte pas un terme précis.</a:t>
            </a:r>
          </a:p>
          <a:p>
            <a:r>
              <a:rPr lang="fr-FR" b="1" i="1" dirty="0">
                <a:solidFill>
                  <a:srgbClr val="FF0000"/>
                </a:solidFill>
              </a:rPr>
              <a:t>Le préavis ne peut excéder deux semaines</a:t>
            </a:r>
            <a:r>
              <a:rPr lang="fr-FR" i="1" dirty="0"/>
              <a:t>”.</a:t>
            </a:r>
            <a:endParaRPr lang="fr-FR" dirty="0"/>
          </a:p>
        </p:txBody>
      </p:sp>
    </p:spTree>
    <p:extLst>
      <p:ext uri="{BB962C8B-B14F-4D97-AF65-F5344CB8AC3E}">
        <p14:creationId xmlns:p14="http://schemas.microsoft.com/office/powerpoint/2010/main" val="2014783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sz="3200" dirty="0"/>
          </a:p>
        </p:txBody>
      </p:sp>
      <p:sp>
        <p:nvSpPr>
          <p:cNvPr id="3" name="Espace réservé du contenu 2"/>
          <p:cNvSpPr>
            <a:spLocks noGrp="1"/>
          </p:cNvSpPr>
          <p:nvPr>
            <p:ph idx="1"/>
          </p:nvPr>
        </p:nvSpPr>
        <p:spPr/>
        <p:txBody>
          <a:bodyPr/>
          <a:lstStyle/>
          <a:p>
            <a:r>
              <a:rPr lang="fr-FR" b="0" i="0" u="none" strike="noStrike" baseline="0" dirty="0" smtClean="0"/>
              <a:t>✍   Le salari</a:t>
            </a:r>
            <a:r>
              <a:rPr lang="fr-FR" dirty="0"/>
              <a:t>é qui démissionne peut différer le point de départ du préavis (</a:t>
            </a:r>
            <a:r>
              <a:rPr lang="fr-FR" dirty="0" err="1"/>
              <a:t>Cass.Soc</a:t>
            </a:r>
            <a:r>
              <a:rPr lang="fr-FR" dirty="0"/>
              <a:t>. 16/12/97 Bull. 97 V n̊ 443 et </a:t>
            </a:r>
            <a:r>
              <a:rPr lang="fr-FR" dirty="0" err="1"/>
              <a:t>Trav</a:t>
            </a:r>
            <a:r>
              <a:rPr lang="fr-FR" dirty="0"/>
              <a:t>. et </a:t>
            </a:r>
            <a:r>
              <a:rPr lang="fr-FR" dirty="0" err="1"/>
              <a:t>Protect</a:t>
            </a:r>
            <a:r>
              <a:rPr lang="fr-FR" dirty="0"/>
              <a:t>. Soc. Ed. du </a:t>
            </a:r>
            <a:r>
              <a:rPr lang="fr-FR" dirty="0" err="1"/>
              <a:t>Jurisclass</a:t>
            </a:r>
            <a:r>
              <a:rPr lang="fr-FR" dirty="0"/>
              <a:t>. Mars 97 p.11).</a:t>
            </a:r>
          </a:p>
          <a:p>
            <a:endParaRPr lang="fr-FR" dirty="0"/>
          </a:p>
        </p:txBody>
      </p:sp>
    </p:spTree>
    <p:extLst>
      <p:ext uri="{BB962C8B-B14F-4D97-AF65-F5344CB8AC3E}">
        <p14:creationId xmlns:p14="http://schemas.microsoft.com/office/powerpoint/2010/main" val="2014783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i="0" u="none" strike="noStrike" baseline="0" dirty="0" smtClean="0">
                <a:solidFill>
                  <a:srgbClr val="FF0000"/>
                </a:solidFill>
              </a:rPr>
              <a:t>Cons</a:t>
            </a:r>
            <a:r>
              <a:rPr lang="fr-FR" sz="3200" b="1" dirty="0">
                <a:solidFill>
                  <a:srgbClr val="FF0000"/>
                </a:solidFill>
              </a:rPr>
              <a:t>équences</a:t>
            </a:r>
            <a:endParaRPr lang="fr-FR" sz="3200" dirty="0">
              <a:solidFill>
                <a:srgbClr val="FF0000"/>
              </a:solidFill>
            </a:endParaRPr>
          </a:p>
        </p:txBody>
      </p:sp>
      <p:sp>
        <p:nvSpPr>
          <p:cNvPr id="3" name="Espace réservé du contenu 2"/>
          <p:cNvSpPr>
            <a:spLocks noGrp="1"/>
          </p:cNvSpPr>
          <p:nvPr>
            <p:ph idx="1"/>
          </p:nvPr>
        </p:nvSpPr>
        <p:spPr/>
        <p:txBody>
          <a:bodyPr/>
          <a:lstStyle/>
          <a:p>
            <a:r>
              <a:rPr lang="fr-FR" b="0" i="0" u="none" strike="noStrike" baseline="0" dirty="0" smtClean="0"/>
              <a:t>Le contrat prend fin </a:t>
            </a:r>
            <a:r>
              <a:rPr lang="fr-FR" dirty="0"/>
              <a:t>à l'issue de préavis. Pendant le préavis toutes les obligations nées du contrat de travail doivent être exécutées normalement</a:t>
            </a:r>
          </a:p>
        </p:txBody>
      </p:sp>
    </p:spTree>
    <p:extLst>
      <p:ext uri="{BB962C8B-B14F-4D97-AF65-F5344CB8AC3E}">
        <p14:creationId xmlns:p14="http://schemas.microsoft.com/office/powerpoint/2010/main" val="20147839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sz="3200" dirty="0"/>
          </a:p>
        </p:txBody>
      </p:sp>
      <p:sp>
        <p:nvSpPr>
          <p:cNvPr id="3" name="Espace réservé du contenu 2"/>
          <p:cNvSpPr>
            <a:spLocks noGrp="1"/>
          </p:cNvSpPr>
          <p:nvPr>
            <p:ph idx="1"/>
          </p:nvPr>
        </p:nvSpPr>
        <p:spPr/>
        <p:txBody>
          <a:bodyPr/>
          <a:lstStyle/>
          <a:p>
            <a:r>
              <a:rPr lang="fr-FR" b="0" i="0" u="none" strike="noStrike" baseline="0" dirty="0" smtClean="0"/>
              <a:t>La brusque rupture du contrat de travail par le salari</a:t>
            </a:r>
            <a:r>
              <a:rPr lang="fr-FR" dirty="0"/>
              <a:t>é (non respect du délai de prévenance) permet à l'employeur de saisir le conseil de prud'hommes pour demander la condamnation du salarié à lui payer des dommages intérêts pour brusque rupture</a:t>
            </a:r>
          </a:p>
        </p:txBody>
      </p:sp>
    </p:spTree>
    <p:extLst>
      <p:ext uri="{BB962C8B-B14F-4D97-AF65-F5344CB8AC3E}">
        <p14:creationId xmlns:p14="http://schemas.microsoft.com/office/powerpoint/2010/main" val="2154492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sz="3200" dirty="0"/>
          </a:p>
        </p:txBody>
      </p:sp>
      <p:sp>
        <p:nvSpPr>
          <p:cNvPr id="3" name="Espace réservé du contenu 2"/>
          <p:cNvSpPr>
            <a:spLocks noGrp="1"/>
          </p:cNvSpPr>
          <p:nvPr>
            <p:ph idx="1"/>
          </p:nvPr>
        </p:nvSpPr>
        <p:spPr/>
        <p:txBody>
          <a:bodyPr/>
          <a:lstStyle/>
          <a:p>
            <a:r>
              <a:rPr lang="fr-FR" b="0" i="0" u="none" strike="noStrike" baseline="0" dirty="0" smtClean="0"/>
              <a:t>Le salari</a:t>
            </a:r>
            <a:r>
              <a:rPr lang="fr-FR" dirty="0" smtClean="0"/>
              <a:t>é démissionnaire qui, sans raison particulière, décide de se libérer immédiatement et de ne pas exécuter son préavis, est redevable envers l’employeur d’une indemnité compensatrice (</a:t>
            </a:r>
            <a:r>
              <a:rPr lang="fr-FR" dirty="0" err="1" smtClean="0"/>
              <a:t>Cass</a:t>
            </a:r>
            <a:r>
              <a:rPr lang="fr-FR" dirty="0" smtClean="0"/>
              <a:t>. soc., 26 mars 2002, nº 00-40.321)</a:t>
            </a:r>
          </a:p>
          <a:p>
            <a:endParaRPr lang="fr-FR" dirty="0"/>
          </a:p>
        </p:txBody>
      </p:sp>
    </p:spTree>
    <p:extLst>
      <p:ext uri="{BB962C8B-B14F-4D97-AF65-F5344CB8AC3E}">
        <p14:creationId xmlns:p14="http://schemas.microsoft.com/office/powerpoint/2010/main" val="2154492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solidFill>
                  <a:srgbClr val="FF0000"/>
                </a:solidFill>
              </a:rPr>
              <a:t>Forme de la démission</a:t>
            </a:r>
            <a:endParaRPr lang="fr-FR" sz="3200" b="1" dirty="0">
              <a:solidFill>
                <a:srgbClr val="FF0000"/>
              </a:solidFill>
            </a:endParaRPr>
          </a:p>
        </p:txBody>
      </p:sp>
      <p:sp>
        <p:nvSpPr>
          <p:cNvPr id="3" name="Espace réservé du contenu 2"/>
          <p:cNvSpPr>
            <a:spLocks noGrp="1"/>
          </p:cNvSpPr>
          <p:nvPr>
            <p:ph idx="1"/>
          </p:nvPr>
        </p:nvSpPr>
        <p:spPr/>
        <p:txBody>
          <a:bodyPr>
            <a:normAutofit fontScale="85000" lnSpcReduction="20000"/>
          </a:bodyPr>
          <a:lstStyle/>
          <a:p>
            <a:r>
              <a:rPr lang="fr-FR" b="0" i="0" u="none" strike="noStrike" baseline="0" dirty="0" smtClean="0"/>
              <a:t>Le code du travail ne pr</a:t>
            </a:r>
            <a:r>
              <a:rPr lang="fr-FR" dirty="0"/>
              <a:t>évoit pas la forme que doit revêtir la démission. La jurisprudence (ensemble des décisions rendues par les cours et tribunaux) admet qu'il y a démission quand la volonté de démissionner a été donnée de manière </a:t>
            </a:r>
            <a:r>
              <a:rPr lang="fr-FR" b="1" dirty="0"/>
              <a:t>claire, certaine et non équivoque</a:t>
            </a:r>
            <a:r>
              <a:rPr lang="fr-FR" dirty="0"/>
              <a:t>. La volonté du salarié peut être formulée par écrit ou verbalement (l'écrit est préférable pour constituer un élément de preuve). Certaines conventions collectives exigent que la démission soit donnée par écrit.</a:t>
            </a:r>
          </a:p>
          <a:p>
            <a:r>
              <a:rPr lang="fr-FR" b="0" i="0" u="none" strike="noStrike" baseline="0" dirty="0" smtClean="0"/>
              <a:t>Il est recommand</a:t>
            </a:r>
            <a:r>
              <a:rPr lang="fr-FR" dirty="0"/>
              <a:t>é à tout salarié qui démissionne d'adresser ou de remettre une lettre de démission à son employeur.</a:t>
            </a:r>
          </a:p>
          <a:p>
            <a:endParaRPr lang="fr-FR" dirty="0"/>
          </a:p>
        </p:txBody>
      </p:sp>
    </p:spTree>
    <p:extLst>
      <p:ext uri="{BB962C8B-B14F-4D97-AF65-F5344CB8AC3E}">
        <p14:creationId xmlns:p14="http://schemas.microsoft.com/office/powerpoint/2010/main" val="15576657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fr-FR" i="0" u="none" strike="noStrike" baseline="0" dirty="0" smtClean="0"/>
              <a:t>Cette indemnit</a:t>
            </a:r>
            <a:r>
              <a:rPr lang="fr-FR" dirty="0" smtClean="0"/>
              <a:t>é est due quelle que soit l’importance du préjudice subi par l’employeur et même en l’absence de tout préjudice (</a:t>
            </a:r>
            <a:r>
              <a:rPr lang="fr-FR" dirty="0" err="1" smtClean="0"/>
              <a:t>Cass</a:t>
            </a:r>
            <a:r>
              <a:rPr lang="fr-FR" dirty="0" smtClean="0"/>
              <a:t>. soc., 24 mai 2005, nº 03-43.037). </a:t>
            </a:r>
          </a:p>
          <a:p>
            <a:r>
              <a:rPr lang="fr-FR" dirty="0"/>
              <a:t>A</a:t>
            </a:r>
            <a:r>
              <a:rPr lang="fr-FR" b="0" i="0" u="none" strike="noStrike" baseline="0" dirty="0" smtClean="0"/>
              <a:t>ucune indemnit</a:t>
            </a:r>
            <a:r>
              <a:rPr lang="fr-FR" dirty="0" smtClean="0"/>
              <a:t>é compensatrice de préavis n’est due par le salarié si l’inexécution du préavis résulte de sa maladie (</a:t>
            </a:r>
            <a:r>
              <a:rPr lang="fr-FR" dirty="0" err="1" smtClean="0"/>
              <a:t>Cass</a:t>
            </a:r>
            <a:r>
              <a:rPr lang="fr-FR" dirty="0" smtClean="0"/>
              <a:t>. soc., 28 juin 1989, nº 86-42.931).</a:t>
            </a:r>
          </a:p>
          <a:p>
            <a:endParaRPr lang="fr-FR" dirty="0" smtClean="0"/>
          </a:p>
          <a:p>
            <a:endParaRPr lang="fr-FR" dirty="0"/>
          </a:p>
        </p:txBody>
      </p:sp>
    </p:spTree>
    <p:extLst>
      <p:ext uri="{BB962C8B-B14F-4D97-AF65-F5344CB8AC3E}">
        <p14:creationId xmlns:p14="http://schemas.microsoft.com/office/powerpoint/2010/main" val="22635823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0" i="0" u="none" strike="noStrike" baseline="0" dirty="0" smtClean="0"/>
              <a:t>lorsque c’est l’employeur qui en a pris l’initiative et d</a:t>
            </a:r>
            <a:r>
              <a:rPr lang="fr-FR" dirty="0" smtClean="0"/>
              <a:t>écidé unilatéralement de dispenser le salarié de l’exécution du préavis, il doit verser à celui-ci l’indemnité compensatrice (</a:t>
            </a:r>
            <a:r>
              <a:rPr lang="fr-FR" dirty="0" err="1" smtClean="0"/>
              <a:t>Cass</a:t>
            </a:r>
            <a:r>
              <a:rPr lang="fr-FR" dirty="0" smtClean="0"/>
              <a:t>. soc., 28 janvier 2005, nº 03-47.403)</a:t>
            </a:r>
          </a:p>
          <a:p>
            <a:endParaRPr lang="fr-FR" dirty="0"/>
          </a:p>
        </p:txBody>
      </p:sp>
    </p:spTree>
    <p:extLst>
      <p:ext uri="{BB962C8B-B14F-4D97-AF65-F5344CB8AC3E}">
        <p14:creationId xmlns:p14="http://schemas.microsoft.com/office/powerpoint/2010/main" val="388323419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0" i="0" u="none" strike="noStrike" baseline="0" dirty="0" smtClean="0"/>
              <a:t>si la dispense d’ex</a:t>
            </a:r>
            <a:r>
              <a:rPr lang="fr-FR" dirty="0" smtClean="0"/>
              <a:t>écution a, au contraire, été demandée par le salarié et résulte d’un accord entre les parties, l’indemnité compensatrice ne lui est pas due (</a:t>
            </a:r>
            <a:r>
              <a:rPr lang="fr-FR" dirty="0" err="1" smtClean="0"/>
              <a:t>Cass</a:t>
            </a:r>
            <a:r>
              <a:rPr lang="fr-FR" dirty="0" smtClean="0"/>
              <a:t>. soc., 28 janvier 2005, nº 03-47.403)</a:t>
            </a:r>
          </a:p>
          <a:p>
            <a:endParaRPr lang="fr-FR" dirty="0"/>
          </a:p>
        </p:txBody>
      </p:sp>
    </p:spTree>
    <p:extLst>
      <p:ext uri="{BB962C8B-B14F-4D97-AF65-F5344CB8AC3E}">
        <p14:creationId xmlns:p14="http://schemas.microsoft.com/office/powerpoint/2010/main" val="12917179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i="0" u="none" strike="noStrike" baseline="0" dirty="0" smtClean="0">
                <a:solidFill>
                  <a:srgbClr val="FF0000"/>
                </a:solidFill>
              </a:rPr>
              <a:t>Date d’effet</a:t>
            </a:r>
            <a:endParaRPr lang="fr-FR" sz="3200" dirty="0">
              <a:solidFill>
                <a:srgbClr val="FF0000"/>
              </a:solidFill>
            </a:endParaRPr>
          </a:p>
        </p:txBody>
      </p:sp>
      <p:sp>
        <p:nvSpPr>
          <p:cNvPr id="3" name="Espace réservé du contenu 2"/>
          <p:cNvSpPr>
            <a:spLocks noGrp="1"/>
          </p:cNvSpPr>
          <p:nvPr>
            <p:ph idx="1"/>
          </p:nvPr>
        </p:nvSpPr>
        <p:spPr/>
        <p:txBody>
          <a:bodyPr>
            <a:normAutofit fontScale="85000" lnSpcReduction="10000"/>
          </a:bodyPr>
          <a:lstStyle/>
          <a:p>
            <a:r>
              <a:rPr lang="fr-FR" b="1" i="0" u="none" strike="noStrike" baseline="0" dirty="0" smtClean="0"/>
              <a:t>Pour un licenciement</a:t>
            </a:r>
            <a:r>
              <a:rPr lang="fr-FR" b="0" i="0" u="none" strike="noStrike" baseline="0" dirty="0" smtClean="0"/>
              <a:t>, c'est la date de premi</a:t>
            </a:r>
            <a:r>
              <a:rPr lang="fr-FR" dirty="0"/>
              <a:t>ère présentation à de la lettre qui fixe le point de départ du préavis.</a:t>
            </a:r>
          </a:p>
          <a:p>
            <a:r>
              <a:rPr lang="fr-FR" b="1" i="0" u="none" strike="noStrike" baseline="0" dirty="0" smtClean="0"/>
              <a:t>En cas de d</a:t>
            </a:r>
            <a:r>
              <a:rPr lang="fr-FR" b="1" dirty="0"/>
              <a:t>émission</a:t>
            </a:r>
            <a:r>
              <a:rPr lang="fr-FR" dirty="0"/>
              <a:t>, le code du travail ne précise rien. Le point de départ du préavis se situe en principe à la date où l’employeur en a connaissance (date de première présentation et réception </a:t>
            </a:r>
            <a:r>
              <a:rPr lang="fr-FR" dirty="0" err="1"/>
              <a:t>coincident</a:t>
            </a:r>
            <a:r>
              <a:rPr lang="fr-FR" dirty="0"/>
              <a:t> pour les </a:t>
            </a:r>
            <a:r>
              <a:rPr lang="fr-FR" dirty="0" err="1"/>
              <a:t>correspondabces</a:t>
            </a:r>
            <a:r>
              <a:rPr lang="fr-FR" dirty="0"/>
              <a:t> adressées aux employeurs).</a:t>
            </a:r>
          </a:p>
          <a:p>
            <a:r>
              <a:rPr lang="fr-FR" b="0" i="0" u="none" strike="noStrike" baseline="0" dirty="0" smtClean="0"/>
              <a:t>✍ En cas de d</a:t>
            </a:r>
            <a:r>
              <a:rPr lang="fr-FR" dirty="0"/>
              <a:t>émission, le point de départ du préavis est la date à laquelle le salarié donne sa démission (Soc. 17 oct. 1979, Bull. civ. V, no 741)</a:t>
            </a:r>
          </a:p>
          <a:p>
            <a:endParaRPr lang="fr-FR" dirty="0"/>
          </a:p>
        </p:txBody>
      </p:sp>
    </p:spTree>
    <p:extLst>
      <p:ext uri="{BB962C8B-B14F-4D97-AF65-F5344CB8AC3E}">
        <p14:creationId xmlns:p14="http://schemas.microsoft.com/office/powerpoint/2010/main" val="37026794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i="0" u="none" strike="noStrike" baseline="0" dirty="0" smtClean="0">
                <a:solidFill>
                  <a:srgbClr val="FF0000"/>
                </a:solidFill>
              </a:rPr>
              <a:t>Destinataire de la d</a:t>
            </a:r>
            <a:r>
              <a:rPr lang="fr-FR" sz="3200" b="1" dirty="0">
                <a:solidFill>
                  <a:srgbClr val="FF0000"/>
                </a:solidFill>
              </a:rPr>
              <a:t>émission</a:t>
            </a:r>
            <a:endParaRPr lang="fr-FR" sz="3200" dirty="0">
              <a:solidFill>
                <a:srgbClr val="FF0000"/>
              </a:solidFill>
            </a:endParaRPr>
          </a:p>
        </p:txBody>
      </p:sp>
      <p:sp>
        <p:nvSpPr>
          <p:cNvPr id="3" name="Espace réservé du contenu 2"/>
          <p:cNvSpPr>
            <a:spLocks noGrp="1"/>
          </p:cNvSpPr>
          <p:nvPr>
            <p:ph idx="1"/>
          </p:nvPr>
        </p:nvSpPr>
        <p:spPr/>
        <p:txBody>
          <a:bodyPr>
            <a:normAutofit fontScale="92500" lnSpcReduction="20000"/>
          </a:bodyPr>
          <a:lstStyle/>
          <a:p>
            <a:r>
              <a:rPr lang="fr-FR" b="1" i="0" u="none" strike="noStrike" baseline="0" dirty="0" smtClean="0"/>
              <a:t>Il n'existe aucun destinataire privil</a:t>
            </a:r>
            <a:r>
              <a:rPr lang="fr-FR" b="1" dirty="0"/>
              <a:t>égié de la démission</a:t>
            </a:r>
            <a:r>
              <a:rPr lang="fr-FR" dirty="0"/>
              <a:t>. Elle produit tous ses effets, qu'elle soit remise au chef de service, au directeur du personnel ou à l'employé qualifié pour recevoir les arrêts de travail ( </a:t>
            </a:r>
            <a:r>
              <a:rPr lang="fr-FR" dirty="0" err="1"/>
              <a:t>Cass</a:t>
            </a:r>
            <a:r>
              <a:rPr lang="fr-FR" dirty="0"/>
              <a:t>. soc., 20 juill. 1967, no 66 40.455, Bull. civ. V, no 597) </a:t>
            </a:r>
            <a:endParaRPr lang="fr-FR" dirty="0" smtClean="0"/>
          </a:p>
          <a:p>
            <a:r>
              <a:rPr lang="fr-FR" dirty="0" smtClean="0"/>
              <a:t>ou </a:t>
            </a:r>
            <a:r>
              <a:rPr lang="fr-FR" dirty="0"/>
              <a:t>encore au supérieur hiérarchique, peu important que le destinataire ait ou non reçu délégation de pouvoir du chef d'entreprise ( </a:t>
            </a:r>
            <a:r>
              <a:rPr lang="fr-FR" dirty="0" err="1"/>
              <a:t>Cass</a:t>
            </a:r>
            <a:r>
              <a:rPr lang="fr-FR" dirty="0"/>
              <a:t>. soc., 15 mars 2006, no 03 43.102, Bull. civ. V, no 105).</a:t>
            </a:r>
          </a:p>
        </p:txBody>
      </p:sp>
    </p:spTree>
    <p:extLst>
      <p:ext uri="{BB962C8B-B14F-4D97-AF65-F5344CB8AC3E}">
        <p14:creationId xmlns:p14="http://schemas.microsoft.com/office/powerpoint/2010/main" val="27645031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i="0" u="none" strike="noStrike" baseline="0" dirty="0" smtClean="0">
                <a:solidFill>
                  <a:srgbClr val="FF0000"/>
                </a:solidFill>
              </a:rPr>
              <a:t>R</a:t>
            </a:r>
            <a:r>
              <a:rPr lang="fr-FR" sz="3200" b="1" dirty="0">
                <a:solidFill>
                  <a:srgbClr val="FF0000"/>
                </a:solidFill>
              </a:rPr>
              <a:t>étractation</a:t>
            </a:r>
            <a:endParaRPr lang="fr-FR" sz="3200" dirty="0">
              <a:solidFill>
                <a:srgbClr val="FF0000"/>
              </a:solidFill>
            </a:endParaRPr>
          </a:p>
        </p:txBody>
      </p:sp>
      <p:sp>
        <p:nvSpPr>
          <p:cNvPr id="3" name="Espace réservé du contenu 2"/>
          <p:cNvSpPr>
            <a:spLocks noGrp="1"/>
          </p:cNvSpPr>
          <p:nvPr>
            <p:ph idx="1"/>
          </p:nvPr>
        </p:nvSpPr>
        <p:spPr/>
        <p:txBody>
          <a:bodyPr/>
          <a:lstStyle/>
          <a:p>
            <a:r>
              <a:rPr lang="fr-FR" b="0" i="0" u="none" strike="noStrike" baseline="0" dirty="0" smtClean="0"/>
              <a:t>✍ </a:t>
            </a:r>
            <a:r>
              <a:rPr lang="fr-FR" b="1" i="0" u="none" strike="noStrike" baseline="0" dirty="0" smtClean="0"/>
              <a:t>La d</a:t>
            </a:r>
            <a:r>
              <a:rPr lang="fr-FR" b="1" dirty="0"/>
              <a:t>émission ne peut être rétractée par le salarié qu'en présence d'un vice du consentement</a:t>
            </a:r>
            <a:r>
              <a:rPr lang="fr-FR" dirty="0"/>
              <a:t>.</a:t>
            </a:r>
          </a:p>
          <a:p>
            <a:r>
              <a:rPr lang="fr-FR" b="0" i="0" u="none" strike="noStrike" baseline="0" dirty="0" smtClean="0"/>
              <a:t>  Si la d</a:t>
            </a:r>
            <a:r>
              <a:rPr lang="fr-FR" dirty="0"/>
              <a:t>émission résulte d'une volonté claire et non équivoque, elle est définitive. La rétractation du salarié est sans effet (</a:t>
            </a:r>
            <a:r>
              <a:rPr lang="fr-FR" dirty="0" err="1"/>
              <a:t>Cass</a:t>
            </a:r>
            <a:r>
              <a:rPr lang="fr-FR" dirty="0"/>
              <a:t>. soc., 19 mars 1981, n̊ 78-40.392). </a:t>
            </a:r>
          </a:p>
        </p:txBody>
      </p:sp>
    </p:spTree>
    <p:extLst>
      <p:ext uri="{BB962C8B-B14F-4D97-AF65-F5344CB8AC3E}">
        <p14:creationId xmlns:p14="http://schemas.microsoft.com/office/powerpoint/2010/main" val="37026794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i="0" u="none" strike="noStrike" baseline="0" dirty="0" smtClean="0">
                <a:solidFill>
                  <a:srgbClr val="FF0000"/>
                </a:solidFill>
              </a:rPr>
              <a:t>Absence de volont</a:t>
            </a:r>
            <a:r>
              <a:rPr lang="fr-FR" sz="3200" b="1" dirty="0">
                <a:solidFill>
                  <a:srgbClr val="FF0000"/>
                </a:solidFill>
              </a:rPr>
              <a:t>é claire et non équivoque</a:t>
            </a:r>
          </a:p>
        </p:txBody>
      </p:sp>
      <p:sp>
        <p:nvSpPr>
          <p:cNvPr id="3" name="Espace réservé du contenu 2"/>
          <p:cNvSpPr>
            <a:spLocks noGrp="1"/>
          </p:cNvSpPr>
          <p:nvPr>
            <p:ph idx="1"/>
          </p:nvPr>
        </p:nvSpPr>
        <p:spPr/>
        <p:txBody>
          <a:bodyPr>
            <a:normAutofit fontScale="77500" lnSpcReduction="20000"/>
          </a:bodyPr>
          <a:lstStyle/>
          <a:p>
            <a:r>
              <a:rPr lang="fr-FR" b="0" i="0" u="none" strike="noStrike" baseline="0" dirty="0" smtClean="0"/>
              <a:t>✍  Une d</a:t>
            </a:r>
            <a:r>
              <a:rPr lang="fr-FR" dirty="0"/>
              <a:t>émission donnée à l'issue d'une entrevue avec l'employeur au cours de laquelle des reproches avaient été fait au salarié sur la qualité de son travail suivie dès le lendemain d'une rétractation rend équivoque la volonté de démissionner (</a:t>
            </a:r>
            <a:r>
              <a:rPr lang="fr-FR" dirty="0" err="1"/>
              <a:t>Cass</a:t>
            </a:r>
            <a:r>
              <a:rPr lang="fr-FR" dirty="0"/>
              <a:t>. Soc. 05/10/99 n̊3828D </a:t>
            </a:r>
            <a:r>
              <a:rPr lang="fr-FR" dirty="0" err="1"/>
              <a:t>Jurisp</a:t>
            </a:r>
            <a:r>
              <a:rPr lang="fr-FR" dirty="0"/>
              <a:t>. sociale Lamy 99 n̊ 45 p. 19).</a:t>
            </a:r>
          </a:p>
          <a:p>
            <a:endParaRPr lang="fr-FR" b="0" i="0" u="none" strike="noStrike" baseline="0" dirty="0" smtClean="0"/>
          </a:p>
          <a:p>
            <a:r>
              <a:rPr lang="fr-FR" b="0" i="0" u="none" strike="noStrike" baseline="0" dirty="0" smtClean="0"/>
              <a:t>✍   Un salari</a:t>
            </a:r>
            <a:r>
              <a:rPr lang="fr-FR" dirty="0"/>
              <a:t>é, après avoir rédigé une lettre de démission sous la menace d'un licenciement pour faute lourde et du dépôt d'une plainte pénale émanant de son employeur, se rétracte dès le lendemain et sollicite sa réintégration. Dès lors, il ne résulte pas de la part du salarié, à travers son comportement, une volonté claire et non équivoque de démissionner. (</a:t>
            </a:r>
            <a:r>
              <a:rPr lang="fr-FR" dirty="0" err="1"/>
              <a:t>Cass</a:t>
            </a:r>
            <a:r>
              <a:rPr lang="fr-FR" dirty="0"/>
              <a:t>. Soc. 08/12/99 n̊97-40.888, n̊4732 D </a:t>
            </a:r>
            <a:r>
              <a:rPr lang="fr-FR" dirty="0" smtClean="0"/>
              <a:t>)</a:t>
            </a:r>
            <a:endParaRPr lang="fr-FR" dirty="0"/>
          </a:p>
        </p:txBody>
      </p:sp>
    </p:spTree>
    <p:extLst>
      <p:ext uri="{BB962C8B-B14F-4D97-AF65-F5344CB8AC3E}">
        <p14:creationId xmlns:p14="http://schemas.microsoft.com/office/powerpoint/2010/main" val="37026794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i="0" u="none" strike="noStrike" baseline="0" dirty="0" smtClean="0">
                <a:solidFill>
                  <a:srgbClr val="FF0000"/>
                </a:solidFill>
              </a:rPr>
              <a:t>Absence de volont</a:t>
            </a:r>
            <a:r>
              <a:rPr lang="fr-FR" sz="3200" b="1" dirty="0" smtClean="0">
                <a:solidFill>
                  <a:srgbClr val="FF0000"/>
                </a:solidFill>
              </a:rPr>
              <a:t>é claire et non équivoque</a:t>
            </a:r>
            <a:endParaRPr lang="fr-FR" sz="3200" dirty="0">
              <a:solidFill>
                <a:srgbClr val="FF0000"/>
              </a:solidFill>
            </a:endParaRPr>
          </a:p>
        </p:txBody>
      </p:sp>
      <p:sp>
        <p:nvSpPr>
          <p:cNvPr id="3" name="Espace réservé du contenu 2"/>
          <p:cNvSpPr>
            <a:spLocks noGrp="1"/>
          </p:cNvSpPr>
          <p:nvPr>
            <p:ph idx="1"/>
          </p:nvPr>
        </p:nvSpPr>
        <p:spPr/>
        <p:txBody>
          <a:bodyPr>
            <a:normAutofit fontScale="62500" lnSpcReduction="20000"/>
          </a:bodyPr>
          <a:lstStyle/>
          <a:p>
            <a:r>
              <a:rPr lang="fr-FR" b="0" i="0" u="none" strike="noStrike" baseline="0" dirty="0" smtClean="0"/>
              <a:t>✍   Le refus du salari</a:t>
            </a:r>
            <a:r>
              <a:rPr lang="fr-FR" dirty="0"/>
              <a:t>é de poursuivre l'exécution du contrat de travail en raison d'un différend portant sur les conditions d'exécution du contrat de travail et la suppression d'un moyen de locomotion mis à sa disposition jusqu'alors par l'employeur pour se rendre sur les chantiers ne caractérise pas une manifestation non équivoque de démissionner (</a:t>
            </a:r>
            <a:r>
              <a:rPr lang="fr-FR" dirty="0" err="1"/>
              <a:t>Cass</a:t>
            </a:r>
            <a:r>
              <a:rPr lang="fr-FR" dirty="0"/>
              <a:t>. Soc. 3/5/2000 n̊99-40.545 D.  </a:t>
            </a:r>
            <a:r>
              <a:rPr lang="fr-FR" dirty="0" err="1"/>
              <a:t>Sem.Soc.Lamy</a:t>
            </a:r>
            <a:r>
              <a:rPr lang="fr-FR" dirty="0"/>
              <a:t> n̊986 p.12).</a:t>
            </a:r>
          </a:p>
          <a:p>
            <a:endParaRPr lang="fr-FR" b="0" i="0" u="none" strike="noStrike" baseline="0" dirty="0" smtClean="0"/>
          </a:p>
          <a:p>
            <a:r>
              <a:rPr lang="fr-FR" b="0" i="0" u="none" strike="noStrike" baseline="0" dirty="0" smtClean="0"/>
              <a:t>✍  Le fait pour une salari</a:t>
            </a:r>
            <a:r>
              <a:rPr lang="fr-FR" dirty="0"/>
              <a:t>ée, en l'espace d'une semaine, d'adresser une lettre de démission, des courriers de protestation contre la violation par l'employeur de ses obligations et une lettre imputant la responsabilité  de  la  rupture à l'employeur, ne constitue pas une volonté claire et non équivoque de démissionner.  Ainsi,  la  salariée accomplissant de manière habituelle des heures supplémentaires non rémunérées, cette inexécution par l'employeur  de  ses  obligations s'analyse en un licenciement qui, en l'absence de motif, est dépourvu de cause réelle et sérieuse. (</a:t>
            </a:r>
            <a:r>
              <a:rPr lang="fr-FR" dirty="0" err="1"/>
              <a:t>Cass</a:t>
            </a:r>
            <a:r>
              <a:rPr lang="fr-FR" dirty="0"/>
              <a:t>. soc.,22févr. 2000, n̊ 97-44.532, n̊887D </a:t>
            </a:r>
          </a:p>
        </p:txBody>
      </p:sp>
    </p:spTree>
    <p:extLst>
      <p:ext uri="{BB962C8B-B14F-4D97-AF65-F5344CB8AC3E}">
        <p14:creationId xmlns:p14="http://schemas.microsoft.com/office/powerpoint/2010/main" val="370267949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3557</Words>
  <Application>Microsoft Office PowerPoint</Application>
  <PresentationFormat>Affichage à l'écran (4:3)</PresentationFormat>
  <Paragraphs>106</Paragraphs>
  <Slides>42</Slides>
  <Notes>0</Notes>
  <HiddenSlides>0</HiddenSlides>
  <MMClips>0</MMClips>
  <ScaleCrop>false</ScaleCrop>
  <HeadingPairs>
    <vt:vector size="4" baseType="variant">
      <vt:variant>
        <vt:lpstr>Thème</vt:lpstr>
      </vt:variant>
      <vt:variant>
        <vt:i4>1</vt:i4>
      </vt:variant>
      <vt:variant>
        <vt:lpstr>Titres des diapositives</vt:lpstr>
      </vt:variant>
      <vt:variant>
        <vt:i4>42</vt:i4>
      </vt:variant>
    </vt:vector>
  </HeadingPairs>
  <TitlesOfParts>
    <vt:vector size="43" baseType="lpstr">
      <vt:lpstr>Thème Office</vt:lpstr>
      <vt:lpstr>LA DEMISSION</vt:lpstr>
      <vt:lpstr>Définition</vt:lpstr>
      <vt:lpstr>La volonté du salarié doit être claire, certaine et non équivoque.</vt:lpstr>
      <vt:lpstr>Forme de la démission</vt:lpstr>
      <vt:lpstr>Date d’effet</vt:lpstr>
      <vt:lpstr>Destinataire de la démission</vt:lpstr>
      <vt:lpstr>Rétractation</vt:lpstr>
      <vt:lpstr>Absence de volonté claire et non équivoque</vt:lpstr>
      <vt:lpstr>Absence de volonté claire et non équivoque</vt:lpstr>
      <vt:lpstr>Absence de volonté claire et non équivoque</vt:lpstr>
      <vt:lpstr>Présentation PowerPoint</vt:lpstr>
      <vt:lpstr>La démission ne se présume pas</vt:lpstr>
      <vt:lpstr>La démission ne se présume pas</vt:lpstr>
      <vt:lpstr>La démission ne se présume pas</vt:lpstr>
      <vt:lpstr>La démission ne se présume pas</vt:lpstr>
      <vt:lpstr>Volonté claire et non équivoque</vt:lpstr>
      <vt:lpstr>Volonté claire et non équivoque</vt:lpstr>
      <vt:lpstr>Manifestation de volonté clairement exprimée </vt:lpstr>
      <vt:lpstr>Manifestation de volonté clairement exprimée </vt:lpstr>
      <vt:lpstr>Démission contrainte</vt:lpstr>
      <vt:lpstr>Démission contrainte</vt:lpstr>
      <vt:lpstr>Démission contrainte</vt:lpstr>
      <vt:lpstr>Prise d'acte de la rupture et démission</vt:lpstr>
      <vt:lpstr>Présentation PowerPoint</vt:lpstr>
      <vt:lpstr>Présentation PowerPoint</vt:lpstr>
      <vt:lpstr>Présentation PowerPoint</vt:lpstr>
      <vt:lpstr>Depuis 2014 la cour de cassation exige des manquements graves et ACTUELS  empêchant la poursuite du contrat</vt:lpstr>
      <vt:lpstr>Depuis 2018 la cour de cassation exige des motifs empêchant la poursuite du contrat</vt:lpstr>
      <vt:lpstr>Motifs de la démission</vt:lpstr>
      <vt:lpstr>Présentation PowerPoint</vt:lpstr>
      <vt:lpstr>La démission est une décision unilatérale de rupture. </vt:lpstr>
      <vt:lpstr>Irrévocabilité</vt:lpstr>
      <vt:lpstr>Démission des salariés protégés</vt:lpstr>
      <vt:lpstr>Délais (CDI)</vt:lpstr>
      <vt:lpstr>Délais (CDD)</vt:lpstr>
      <vt:lpstr>Présentation PowerPoint</vt:lpstr>
      <vt:lpstr>Conséquences</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Claude B</dc:creator>
  <cp:lastModifiedBy>Claude B</cp:lastModifiedBy>
  <cp:revision>9</cp:revision>
  <dcterms:created xsi:type="dcterms:W3CDTF">2019-03-31T08:28:40Z</dcterms:created>
  <dcterms:modified xsi:type="dcterms:W3CDTF">2019-03-31T09:23:17Z</dcterms:modified>
</cp:coreProperties>
</file>