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9" r:id="rId3"/>
    <p:sldId id="270" r:id="rId4"/>
    <p:sldId id="271" r:id="rId5"/>
    <p:sldId id="272" r:id="rId6"/>
    <p:sldId id="273" r:id="rId7"/>
    <p:sldId id="257" r:id="rId8"/>
    <p:sldId id="258" r:id="rId9"/>
    <p:sldId id="259" r:id="rId10"/>
    <p:sldId id="260" r:id="rId11"/>
    <p:sldId id="261" r:id="rId12"/>
    <p:sldId id="262" r:id="rId13"/>
    <p:sldId id="263" r:id="rId14"/>
    <p:sldId id="267" r:id="rId15"/>
    <p:sldId id="268" r:id="rId16"/>
    <p:sldId id="264" r:id="rId17"/>
    <p:sldId id="265" r:id="rId18"/>
    <p:sldId id="266" r:id="rId19"/>
    <p:sldId id="275" r:id="rId20"/>
    <p:sldId id="276" r:id="rId21"/>
    <p:sldId id="277" r:id="rId22"/>
    <p:sldId id="278" r:id="rId23"/>
    <p:sldId id="279" r:id="rId24"/>
    <p:sldId id="280" r:id="rId25"/>
    <p:sldId id="281" r:id="rId26"/>
    <p:sldId id="283" r:id="rId27"/>
    <p:sldId id="282" r:id="rId28"/>
    <p:sldId id="284" r:id="rId29"/>
    <p:sldId id="285" r:id="rId30"/>
    <p:sldId id="286" r:id="rId31"/>
    <p:sldId id="287" r:id="rId32"/>
    <p:sldId id="288" r:id="rId33"/>
    <p:sldId id="289" r:id="rId34"/>
    <p:sldId id="290" r:id="rId35"/>
    <p:sldId id="291" r:id="rId36"/>
    <p:sldId id="292" r:id="rId37"/>
    <p:sldId id="293" r:id="rId38"/>
    <p:sldId id="294" r:id="rId3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E0C09871-FDF7-4DF1-A3FE-BB01D6E47EFD}" type="datetimeFigureOut">
              <a:rPr lang="fr-FR" smtClean="0"/>
              <a:t>25/02/2019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1E32A16-8544-47C9-A9B1-1341E5AF38C6}" type="slidenum">
              <a:rPr lang="fr-FR" smtClean="0"/>
              <a:t>‹N°›</a:t>
            </a:fld>
            <a:endParaRPr lang="fr-FR"/>
          </a:p>
        </p:txBody>
      </p:sp>
    </p:spTree>
    <p:extLst>
      <p:ext uri="{BB962C8B-B14F-4D97-AF65-F5344CB8AC3E}">
        <p14:creationId xmlns:p14="http://schemas.microsoft.com/office/powerpoint/2010/main" val="29119122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0C09871-FDF7-4DF1-A3FE-BB01D6E47EFD}" type="datetimeFigureOut">
              <a:rPr lang="fr-FR" smtClean="0"/>
              <a:t>25/02/2019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1E32A16-8544-47C9-A9B1-1341E5AF38C6}" type="slidenum">
              <a:rPr lang="fr-FR" smtClean="0"/>
              <a:t>‹N°›</a:t>
            </a:fld>
            <a:endParaRPr lang="fr-FR"/>
          </a:p>
        </p:txBody>
      </p:sp>
    </p:spTree>
    <p:extLst>
      <p:ext uri="{BB962C8B-B14F-4D97-AF65-F5344CB8AC3E}">
        <p14:creationId xmlns:p14="http://schemas.microsoft.com/office/powerpoint/2010/main" val="2600988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0C09871-FDF7-4DF1-A3FE-BB01D6E47EFD}" type="datetimeFigureOut">
              <a:rPr lang="fr-FR" smtClean="0"/>
              <a:t>25/02/2019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1E32A16-8544-47C9-A9B1-1341E5AF38C6}" type="slidenum">
              <a:rPr lang="fr-FR" smtClean="0"/>
              <a:t>‹N°›</a:t>
            </a:fld>
            <a:endParaRPr lang="fr-FR"/>
          </a:p>
        </p:txBody>
      </p:sp>
    </p:spTree>
    <p:extLst>
      <p:ext uri="{BB962C8B-B14F-4D97-AF65-F5344CB8AC3E}">
        <p14:creationId xmlns:p14="http://schemas.microsoft.com/office/powerpoint/2010/main" val="31838953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0C09871-FDF7-4DF1-A3FE-BB01D6E47EFD}" type="datetimeFigureOut">
              <a:rPr lang="fr-FR" smtClean="0"/>
              <a:t>25/02/2019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1E32A16-8544-47C9-A9B1-1341E5AF38C6}" type="slidenum">
              <a:rPr lang="fr-FR" smtClean="0"/>
              <a:t>‹N°›</a:t>
            </a:fld>
            <a:endParaRPr lang="fr-FR"/>
          </a:p>
        </p:txBody>
      </p:sp>
    </p:spTree>
    <p:extLst>
      <p:ext uri="{BB962C8B-B14F-4D97-AF65-F5344CB8AC3E}">
        <p14:creationId xmlns:p14="http://schemas.microsoft.com/office/powerpoint/2010/main" val="25563271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E0C09871-FDF7-4DF1-A3FE-BB01D6E47EFD}" type="datetimeFigureOut">
              <a:rPr lang="fr-FR" smtClean="0"/>
              <a:t>25/02/2019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1E32A16-8544-47C9-A9B1-1341E5AF38C6}" type="slidenum">
              <a:rPr lang="fr-FR" smtClean="0"/>
              <a:t>‹N°›</a:t>
            </a:fld>
            <a:endParaRPr lang="fr-FR"/>
          </a:p>
        </p:txBody>
      </p:sp>
    </p:spTree>
    <p:extLst>
      <p:ext uri="{BB962C8B-B14F-4D97-AF65-F5344CB8AC3E}">
        <p14:creationId xmlns:p14="http://schemas.microsoft.com/office/powerpoint/2010/main" val="42786498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E0C09871-FDF7-4DF1-A3FE-BB01D6E47EFD}" type="datetimeFigureOut">
              <a:rPr lang="fr-FR" smtClean="0"/>
              <a:t>25/02/2019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1E32A16-8544-47C9-A9B1-1341E5AF38C6}" type="slidenum">
              <a:rPr lang="fr-FR" smtClean="0"/>
              <a:t>‹N°›</a:t>
            </a:fld>
            <a:endParaRPr lang="fr-FR"/>
          </a:p>
        </p:txBody>
      </p:sp>
    </p:spTree>
    <p:extLst>
      <p:ext uri="{BB962C8B-B14F-4D97-AF65-F5344CB8AC3E}">
        <p14:creationId xmlns:p14="http://schemas.microsoft.com/office/powerpoint/2010/main" val="27544270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E0C09871-FDF7-4DF1-A3FE-BB01D6E47EFD}" type="datetimeFigureOut">
              <a:rPr lang="fr-FR" smtClean="0"/>
              <a:t>25/02/2019</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C1E32A16-8544-47C9-A9B1-1341E5AF38C6}" type="slidenum">
              <a:rPr lang="fr-FR" smtClean="0"/>
              <a:t>‹N°›</a:t>
            </a:fld>
            <a:endParaRPr lang="fr-FR"/>
          </a:p>
        </p:txBody>
      </p:sp>
    </p:spTree>
    <p:extLst>
      <p:ext uri="{BB962C8B-B14F-4D97-AF65-F5344CB8AC3E}">
        <p14:creationId xmlns:p14="http://schemas.microsoft.com/office/powerpoint/2010/main" val="16978929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E0C09871-FDF7-4DF1-A3FE-BB01D6E47EFD}" type="datetimeFigureOut">
              <a:rPr lang="fr-FR" smtClean="0"/>
              <a:t>25/02/2019</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C1E32A16-8544-47C9-A9B1-1341E5AF38C6}" type="slidenum">
              <a:rPr lang="fr-FR" smtClean="0"/>
              <a:t>‹N°›</a:t>
            </a:fld>
            <a:endParaRPr lang="fr-FR"/>
          </a:p>
        </p:txBody>
      </p:sp>
    </p:spTree>
    <p:extLst>
      <p:ext uri="{BB962C8B-B14F-4D97-AF65-F5344CB8AC3E}">
        <p14:creationId xmlns:p14="http://schemas.microsoft.com/office/powerpoint/2010/main" val="42315803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0C09871-FDF7-4DF1-A3FE-BB01D6E47EFD}" type="datetimeFigureOut">
              <a:rPr lang="fr-FR" smtClean="0"/>
              <a:t>25/02/2019</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C1E32A16-8544-47C9-A9B1-1341E5AF38C6}" type="slidenum">
              <a:rPr lang="fr-FR" smtClean="0"/>
              <a:t>‹N°›</a:t>
            </a:fld>
            <a:endParaRPr lang="fr-FR"/>
          </a:p>
        </p:txBody>
      </p:sp>
    </p:spTree>
    <p:extLst>
      <p:ext uri="{BB962C8B-B14F-4D97-AF65-F5344CB8AC3E}">
        <p14:creationId xmlns:p14="http://schemas.microsoft.com/office/powerpoint/2010/main" val="8383776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E0C09871-FDF7-4DF1-A3FE-BB01D6E47EFD}" type="datetimeFigureOut">
              <a:rPr lang="fr-FR" smtClean="0"/>
              <a:t>25/02/2019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1E32A16-8544-47C9-A9B1-1341E5AF38C6}" type="slidenum">
              <a:rPr lang="fr-FR" smtClean="0"/>
              <a:t>‹N°›</a:t>
            </a:fld>
            <a:endParaRPr lang="fr-FR"/>
          </a:p>
        </p:txBody>
      </p:sp>
    </p:spTree>
    <p:extLst>
      <p:ext uri="{BB962C8B-B14F-4D97-AF65-F5344CB8AC3E}">
        <p14:creationId xmlns:p14="http://schemas.microsoft.com/office/powerpoint/2010/main" val="1942298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E0C09871-FDF7-4DF1-A3FE-BB01D6E47EFD}" type="datetimeFigureOut">
              <a:rPr lang="fr-FR" smtClean="0"/>
              <a:t>25/02/2019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1E32A16-8544-47C9-A9B1-1341E5AF38C6}" type="slidenum">
              <a:rPr lang="fr-FR" smtClean="0"/>
              <a:t>‹N°›</a:t>
            </a:fld>
            <a:endParaRPr lang="fr-FR"/>
          </a:p>
        </p:txBody>
      </p:sp>
    </p:spTree>
    <p:extLst>
      <p:ext uri="{BB962C8B-B14F-4D97-AF65-F5344CB8AC3E}">
        <p14:creationId xmlns:p14="http://schemas.microsoft.com/office/powerpoint/2010/main" val="113780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C09871-FDF7-4DF1-A3FE-BB01D6E47EFD}" type="datetimeFigureOut">
              <a:rPr lang="fr-FR" smtClean="0"/>
              <a:t>25/02/2019</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E32A16-8544-47C9-A9B1-1341E5AF38C6}" type="slidenum">
              <a:rPr lang="fr-FR" smtClean="0"/>
              <a:t>‹N°›</a:t>
            </a:fld>
            <a:endParaRPr lang="fr-FR"/>
          </a:p>
        </p:txBody>
      </p:sp>
    </p:spTree>
    <p:extLst>
      <p:ext uri="{BB962C8B-B14F-4D97-AF65-F5344CB8AC3E}">
        <p14:creationId xmlns:p14="http://schemas.microsoft.com/office/powerpoint/2010/main" val="18785878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b="1" dirty="0" smtClean="0">
                <a:solidFill>
                  <a:srgbClr val="C00000"/>
                </a:solidFill>
              </a:rPr>
              <a:t>La résiliation judiciaire</a:t>
            </a:r>
            <a:br>
              <a:rPr lang="fr-FR" b="1" dirty="0" smtClean="0">
                <a:solidFill>
                  <a:srgbClr val="C00000"/>
                </a:solidFill>
              </a:rPr>
            </a:br>
            <a:r>
              <a:rPr lang="fr-FR" b="1" dirty="0" smtClean="0">
                <a:solidFill>
                  <a:srgbClr val="C00000"/>
                </a:solidFill>
              </a:rPr>
              <a:t>du contrat de travail</a:t>
            </a:r>
            <a:endParaRPr lang="fr-FR" b="1" dirty="0">
              <a:solidFill>
                <a:srgbClr val="C00000"/>
              </a:solidFill>
            </a:endParaRPr>
          </a:p>
        </p:txBody>
      </p:sp>
      <p:sp>
        <p:nvSpPr>
          <p:cNvPr id="3" name="Sous-titre 2"/>
          <p:cNvSpPr>
            <a:spLocks noGrp="1"/>
          </p:cNvSpPr>
          <p:nvPr>
            <p:ph type="subTitle" idx="1"/>
          </p:nvPr>
        </p:nvSpPr>
        <p:spPr/>
        <p:txBody>
          <a:bodyPr/>
          <a:lstStyle/>
          <a:p>
            <a:endParaRPr lang="fr-FR"/>
          </a:p>
        </p:txBody>
      </p:sp>
    </p:spTree>
    <p:extLst>
      <p:ext uri="{BB962C8B-B14F-4D97-AF65-F5344CB8AC3E}">
        <p14:creationId xmlns:p14="http://schemas.microsoft.com/office/powerpoint/2010/main" val="5065311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b="1" i="0" u="none" strike="noStrike" baseline="0" dirty="0" smtClean="0"/>
              <a:t>La loi no 2011 525 du 17 mai 2011 a supprim</a:t>
            </a:r>
            <a:r>
              <a:rPr lang="fr-FR" b="1" dirty="0"/>
              <a:t>é la possibilité de solliciter la résiliation judiciaire du contrat de travail à durée déterminée en cas d'inaptitude du salarié</a:t>
            </a:r>
            <a:r>
              <a:rPr lang="fr-FR" dirty="0"/>
              <a:t>. L'employeur a désormais la faculté de rompre le contrat suivant les mêmes modalités que les contrats à durée indéterminée </a:t>
            </a:r>
          </a:p>
        </p:txBody>
      </p:sp>
    </p:spTree>
    <p:extLst>
      <p:ext uri="{BB962C8B-B14F-4D97-AF65-F5344CB8AC3E}">
        <p14:creationId xmlns:p14="http://schemas.microsoft.com/office/powerpoint/2010/main" val="24948126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b="1" dirty="0"/>
              <a:t>Sauf dans le cas où elle est expressément prévue par les textes </a:t>
            </a:r>
            <a:r>
              <a:rPr lang="fr-FR" b="1" dirty="0" smtClean="0"/>
              <a:t>, </a:t>
            </a:r>
            <a:r>
              <a:rPr lang="fr-FR" b="1" dirty="0"/>
              <a:t>l'action en résiliation judiciaire du contrat de travail à durée indéterminée à l'initiative de l'employeur équivaut à un licenciement sans cause réelle et sérieuse ( </a:t>
            </a:r>
            <a:r>
              <a:rPr lang="fr-FR" b="1" dirty="0" err="1"/>
              <a:t>Cass</a:t>
            </a:r>
            <a:r>
              <a:rPr lang="fr-FR" b="1" dirty="0"/>
              <a:t>. soc., 5 juill. 2005, no 03 45.058 P).</a:t>
            </a:r>
            <a:endParaRPr lang="fr-FR" dirty="0"/>
          </a:p>
          <a:p>
            <a:endParaRPr lang="fr-FR" dirty="0"/>
          </a:p>
        </p:txBody>
      </p:sp>
    </p:spTree>
    <p:extLst>
      <p:ext uri="{BB962C8B-B14F-4D97-AF65-F5344CB8AC3E}">
        <p14:creationId xmlns:p14="http://schemas.microsoft.com/office/powerpoint/2010/main" val="1797700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85000" lnSpcReduction="20000"/>
          </a:bodyPr>
          <a:lstStyle/>
          <a:p>
            <a:r>
              <a:rPr lang="fr-FR" b="1" i="0" u="none" strike="noStrike" baseline="0" dirty="0" smtClean="0"/>
              <a:t>L'action en r</a:t>
            </a:r>
            <a:r>
              <a:rPr lang="fr-FR" b="1" dirty="0"/>
              <a:t>ésiliation judiciaire à l'initiative du salarié est admise sans réserve, même s'il s'agit d'un salarié protégé </a:t>
            </a:r>
            <a:r>
              <a:rPr lang="fr-FR" b="1" dirty="0" smtClean="0"/>
              <a:t> </a:t>
            </a:r>
            <a:r>
              <a:rPr lang="fr-FR" dirty="0"/>
              <a:t>: "« le salarié ne peut être privé de la possibilité de poursuivre la résiliation judiciaire de son contrat de travail aux torts de l'employeur en cas de manquement par ce dernier à ses obligations »" ( </a:t>
            </a:r>
            <a:r>
              <a:rPr lang="fr-FR" dirty="0" err="1"/>
              <a:t>Cass</a:t>
            </a:r>
            <a:r>
              <a:rPr lang="fr-FR" dirty="0"/>
              <a:t>. soc., 16 mars 2005, no 03 40.251 P).</a:t>
            </a:r>
          </a:p>
          <a:p>
            <a:r>
              <a:rPr lang="fr-FR" b="0" i="0" u="none" strike="noStrike" baseline="0" dirty="0" smtClean="0"/>
              <a:t>Le salari</a:t>
            </a:r>
            <a:r>
              <a:rPr lang="fr-FR" dirty="0"/>
              <a:t>é fonde sa demande de résiliation judiciaire sur des griefs dont le juge appréciera la gravité </a:t>
            </a:r>
            <a:r>
              <a:rPr lang="fr-FR" dirty="0" smtClean="0"/>
              <a:t> </a:t>
            </a:r>
            <a:r>
              <a:rPr lang="fr-FR" dirty="0"/>
              <a:t>pour décider s'il prononce ou non la résiliation judiciaire du contrat et, le cas échéant, les effets qu'il entend y faire produire </a:t>
            </a:r>
          </a:p>
        </p:txBody>
      </p:sp>
    </p:spTree>
    <p:extLst>
      <p:ext uri="{BB962C8B-B14F-4D97-AF65-F5344CB8AC3E}">
        <p14:creationId xmlns:p14="http://schemas.microsoft.com/office/powerpoint/2010/main" val="34649616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Date des manquements</a:t>
            </a:r>
            <a:endParaRPr lang="fr-FR" dirty="0"/>
          </a:p>
        </p:txBody>
      </p:sp>
      <p:sp>
        <p:nvSpPr>
          <p:cNvPr id="3" name="Espace réservé du contenu 2"/>
          <p:cNvSpPr>
            <a:spLocks noGrp="1"/>
          </p:cNvSpPr>
          <p:nvPr>
            <p:ph idx="1"/>
          </p:nvPr>
        </p:nvSpPr>
        <p:spPr/>
        <p:txBody>
          <a:bodyPr>
            <a:normAutofit lnSpcReduction="10000"/>
          </a:bodyPr>
          <a:lstStyle/>
          <a:p>
            <a:r>
              <a:rPr lang="fr-FR" b="1" dirty="0"/>
              <a:t>C'est au moment où il statue que le juge examine la gravité des manquements invoqués, et non en se plaçant à la date où ils se sont prétendument déroulés (</a:t>
            </a:r>
            <a:r>
              <a:rPr lang="fr-FR" b="1" dirty="0" err="1"/>
              <a:t>Cass</a:t>
            </a:r>
            <a:r>
              <a:rPr lang="fr-FR" b="1" dirty="0"/>
              <a:t>. soc., 29 janv. 2014, no 12 24.951). </a:t>
            </a:r>
            <a:endParaRPr lang="fr-FR" b="1" dirty="0" smtClean="0"/>
          </a:p>
          <a:p>
            <a:r>
              <a:rPr lang="fr-FR" dirty="0" smtClean="0"/>
              <a:t>L'employeur </a:t>
            </a:r>
            <a:r>
              <a:rPr lang="fr-FR" dirty="0"/>
              <a:t>peut tout à fait vider de sa substance l'action engagée par le salarié en régularisant, le cas échéant, les fautes qu'il a commises</a:t>
            </a:r>
          </a:p>
        </p:txBody>
      </p:sp>
    </p:spTree>
    <p:extLst>
      <p:ext uri="{BB962C8B-B14F-4D97-AF65-F5344CB8AC3E}">
        <p14:creationId xmlns:p14="http://schemas.microsoft.com/office/powerpoint/2010/main" val="16767345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lnSpcReduction="10000"/>
          </a:bodyPr>
          <a:lstStyle/>
          <a:p>
            <a:r>
              <a:rPr lang="fr-FR" b="0" i="0" u="none" strike="noStrike" baseline="0" dirty="0" smtClean="0"/>
              <a:t>2496   </a:t>
            </a:r>
            <a:r>
              <a:rPr lang="fr-FR" b="1" i="0" u="none" strike="noStrike" baseline="0" dirty="0" smtClean="0"/>
              <a:t>Incidence d'une r</a:t>
            </a:r>
            <a:r>
              <a:rPr lang="fr-FR" b="1" dirty="0"/>
              <a:t>égularisation survenant avant l'examen de la demande de résiliation judiciaire</a:t>
            </a:r>
            <a:endParaRPr lang="fr-FR" dirty="0"/>
          </a:p>
          <a:p>
            <a:r>
              <a:rPr lang="fr-FR" b="0" i="0" u="none" strike="noStrike" baseline="0" dirty="0" smtClean="0"/>
              <a:t>Dans la mesure o</a:t>
            </a:r>
            <a:r>
              <a:rPr lang="fr-FR" dirty="0"/>
              <a:t>ù il existe, par définition, un délai entre le constat des manquements, la saisine du conseil de prud'hommes et le jour où les juges statuent, il n'est pas exclu qu'une régularisation de la situation intervienne entre temps.</a:t>
            </a:r>
          </a:p>
        </p:txBody>
      </p:sp>
    </p:spTree>
    <p:extLst>
      <p:ext uri="{BB962C8B-B14F-4D97-AF65-F5344CB8AC3E}">
        <p14:creationId xmlns:p14="http://schemas.microsoft.com/office/powerpoint/2010/main" val="50921500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b="1" i="0" u="none" strike="noStrike" baseline="0" dirty="0" smtClean="0"/>
              <a:t>la r</a:t>
            </a:r>
            <a:r>
              <a:rPr lang="fr-FR" b="1" dirty="0"/>
              <a:t>égularisation des manquements au jour du jugement doit être prise en compte par les juges pour rejeter la demande de résiliation judiciaire ( </a:t>
            </a:r>
            <a:r>
              <a:rPr lang="fr-FR" b="1" dirty="0" err="1"/>
              <a:t>Cass</a:t>
            </a:r>
            <a:r>
              <a:rPr lang="fr-FR" b="1" dirty="0"/>
              <a:t>. soc., 21 janv. 2014, no12 24.951)</a:t>
            </a:r>
            <a:r>
              <a:rPr lang="fr-FR" dirty="0"/>
              <a:t>. </a:t>
            </a:r>
          </a:p>
          <a:p>
            <a:endParaRPr lang="fr-FR" dirty="0"/>
          </a:p>
        </p:txBody>
      </p:sp>
    </p:spTree>
    <p:extLst>
      <p:ext uri="{BB962C8B-B14F-4D97-AF65-F5344CB8AC3E}">
        <p14:creationId xmlns:p14="http://schemas.microsoft.com/office/powerpoint/2010/main" val="396274042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i="0" u="none" strike="noStrike" baseline="0" dirty="0" smtClean="0"/>
              <a:t>Appr</a:t>
            </a:r>
            <a:r>
              <a:rPr lang="fr-FR" b="1" dirty="0"/>
              <a:t>éciation des griefs </a:t>
            </a:r>
            <a:endParaRPr lang="fr-FR" dirty="0"/>
          </a:p>
        </p:txBody>
      </p:sp>
      <p:sp>
        <p:nvSpPr>
          <p:cNvPr id="3" name="Espace réservé du contenu 2"/>
          <p:cNvSpPr>
            <a:spLocks noGrp="1"/>
          </p:cNvSpPr>
          <p:nvPr>
            <p:ph idx="1"/>
          </p:nvPr>
        </p:nvSpPr>
        <p:spPr/>
        <p:txBody>
          <a:bodyPr>
            <a:normAutofit fontScale="92500" lnSpcReduction="10000"/>
          </a:bodyPr>
          <a:lstStyle/>
          <a:p>
            <a:r>
              <a:rPr lang="fr-FR" b="0" i="0" u="none" strike="noStrike" baseline="0" dirty="0" smtClean="0"/>
              <a:t>Les  manquements de l'employeur susceptibles de justifier la r</a:t>
            </a:r>
            <a:r>
              <a:rPr lang="fr-FR" dirty="0"/>
              <a:t>ésiliation judiciaire à ses torts doivent être d'une  gravité suffisante pour empêcher la poursuite de la relation de travail ( </a:t>
            </a:r>
            <a:r>
              <a:rPr lang="fr-FR" dirty="0" err="1"/>
              <a:t>Cass</a:t>
            </a:r>
            <a:r>
              <a:rPr lang="fr-FR" dirty="0"/>
              <a:t>. soc., 15 mars 2005, no 03 42.070 P ; </a:t>
            </a:r>
            <a:r>
              <a:rPr lang="fr-FR" dirty="0" err="1"/>
              <a:t>Cass</a:t>
            </a:r>
            <a:r>
              <a:rPr lang="fr-FR" dirty="0"/>
              <a:t>. soc., 26 mars 2014, no 12 21.372 ; </a:t>
            </a:r>
            <a:r>
              <a:rPr lang="fr-FR" dirty="0" err="1"/>
              <a:t>Cass</a:t>
            </a:r>
            <a:r>
              <a:rPr lang="fr-FR" dirty="0"/>
              <a:t>. soc., 12 juin 2014, no 13 11.448).</a:t>
            </a:r>
          </a:p>
          <a:p>
            <a:r>
              <a:rPr lang="fr-FR" b="0" i="0" u="none" strike="noStrike" baseline="0" dirty="0" smtClean="0"/>
              <a:t>L'appr</a:t>
            </a:r>
            <a:r>
              <a:rPr lang="fr-FR" dirty="0"/>
              <a:t>éciation de la gravité du manquement relève du pouvoir souverain des juges du fond ( </a:t>
            </a:r>
            <a:r>
              <a:rPr lang="fr-FR" dirty="0" err="1"/>
              <a:t>Cass</a:t>
            </a:r>
            <a:r>
              <a:rPr lang="fr-FR" dirty="0"/>
              <a:t>. soc., 15 mars 2005, no 03 41.555 P)</a:t>
            </a:r>
          </a:p>
        </p:txBody>
      </p:sp>
    </p:spTree>
    <p:extLst>
      <p:ext uri="{BB962C8B-B14F-4D97-AF65-F5344CB8AC3E}">
        <p14:creationId xmlns:p14="http://schemas.microsoft.com/office/powerpoint/2010/main" val="43548248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b="0" i="0" u="none" strike="noStrike" baseline="0" dirty="0" smtClean="0"/>
              <a:t>Ces manquements peuvent se regrouper en trois th</a:t>
            </a:r>
            <a:r>
              <a:rPr lang="fr-FR" dirty="0"/>
              <a:t>èmes :</a:t>
            </a:r>
          </a:p>
          <a:p>
            <a:r>
              <a:rPr lang="fr-FR" b="0" i="0" u="none" strike="noStrike" baseline="0" dirty="0" smtClean="0"/>
              <a:t>&lt;&gt; modification contractuelle impos</a:t>
            </a:r>
            <a:r>
              <a:rPr lang="fr-FR" dirty="0"/>
              <a:t>ée au salarié ;</a:t>
            </a:r>
          </a:p>
          <a:p>
            <a:r>
              <a:rPr lang="fr-FR" b="0" i="0" u="none" strike="noStrike" baseline="0" dirty="0" smtClean="0"/>
              <a:t>&lt;&gt; non respect des obligations inh</a:t>
            </a:r>
            <a:r>
              <a:rPr lang="fr-FR" dirty="0"/>
              <a:t>érentes au contrat de travail ;</a:t>
            </a:r>
          </a:p>
          <a:p>
            <a:r>
              <a:rPr lang="fr-FR" b="0" i="0" u="none" strike="noStrike" baseline="0" dirty="0" smtClean="0"/>
              <a:t>&lt;&gt; atteinte </a:t>
            </a:r>
            <a:r>
              <a:rPr lang="fr-FR" dirty="0"/>
              <a:t>à l'obligation de sécurité de résultat.</a:t>
            </a:r>
          </a:p>
        </p:txBody>
      </p:sp>
    </p:spTree>
    <p:extLst>
      <p:ext uri="{BB962C8B-B14F-4D97-AF65-F5344CB8AC3E}">
        <p14:creationId xmlns:p14="http://schemas.microsoft.com/office/powerpoint/2010/main" val="78494162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b="0" i="0" u="none" strike="noStrike" baseline="0" dirty="0" smtClean="0"/>
              <a:t>Les manquements </a:t>
            </a:r>
            <a:r>
              <a:rPr lang="fr-FR" dirty="0"/>
              <a:t>à caractère collectif ont été expressément exclus par la Cour de cassation ( </a:t>
            </a:r>
            <a:r>
              <a:rPr lang="fr-FR" dirty="0" err="1"/>
              <a:t>Cass</a:t>
            </a:r>
            <a:r>
              <a:rPr lang="fr-FR" dirty="0"/>
              <a:t>. soc., 30 nov. 2011, no 09 67.798  P). En l'occurrence, un salarié sollicitait la résiliation judiciaire de son contrat au motif que l'employeur avait failli à son obligation de mettre en place des institutions représentatives du personnel.</a:t>
            </a:r>
          </a:p>
        </p:txBody>
      </p:sp>
    </p:spTree>
    <p:extLst>
      <p:ext uri="{BB962C8B-B14F-4D97-AF65-F5344CB8AC3E}">
        <p14:creationId xmlns:p14="http://schemas.microsoft.com/office/powerpoint/2010/main" val="2760856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200" b="1" dirty="0" smtClean="0"/>
              <a:t>A été </a:t>
            </a:r>
            <a:r>
              <a:rPr lang="fr-FR" sz="2200" b="1" dirty="0"/>
              <a:t>considéré comme de nature à justifier une résiliation judiciaire le fait pour l'employeur </a:t>
            </a:r>
            <a:r>
              <a:rPr lang="fr-FR" sz="2200" dirty="0" smtClean="0"/>
              <a:t>:</a:t>
            </a:r>
            <a:endParaRPr lang="fr-FR" dirty="0"/>
          </a:p>
        </p:txBody>
      </p:sp>
      <p:sp>
        <p:nvSpPr>
          <p:cNvPr id="3" name="Espace réservé du contenu 2"/>
          <p:cNvSpPr>
            <a:spLocks noGrp="1"/>
          </p:cNvSpPr>
          <p:nvPr>
            <p:ph idx="1"/>
          </p:nvPr>
        </p:nvSpPr>
        <p:spPr/>
        <p:txBody>
          <a:bodyPr>
            <a:normAutofit fontScale="77500" lnSpcReduction="20000"/>
          </a:bodyPr>
          <a:lstStyle/>
          <a:p>
            <a:r>
              <a:rPr lang="fr-FR" dirty="0" smtClean="0"/>
              <a:t>&lt;&gt; </a:t>
            </a:r>
            <a:r>
              <a:rPr lang="fr-FR" dirty="0"/>
              <a:t>de diminuer substantiellement l'activité d'un salarié suite à son refus d'un nouveau mode de rémunération ( </a:t>
            </a:r>
            <a:r>
              <a:rPr lang="fr-FR" dirty="0" err="1"/>
              <a:t>Cass</a:t>
            </a:r>
            <a:r>
              <a:rPr lang="fr-FR" dirty="0"/>
              <a:t>. soc., 22 mars 2006, no 04 43.933 P). En revanche, la diminution minime de l'horaire de travail, en l'occurrence une demi heure, n'a pas été jugée comme un manquement suffisamment grave ( </a:t>
            </a:r>
            <a:r>
              <a:rPr lang="fr-FR" dirty="0" err="1"/>
              <a:t>Cass</a:t>
            </a:r>
            <a:r>
              <a:rPr lang="fr-FR" dirty="0"/>
              <a:t>. soc., 18 mars 2016, no 14 18.793 ) ;</a:t>
            </a:r>
          </a:p>
          <a:p>
            <a:r>
              <a:rPr lang="fr-FR" dirty="0"/>
              <a:t>&lt;&gt; d'avoir rétrogradé le salarié en se fondant sur une insuffisance professionnelle et des difficultés d'intégration (</a:t>
            </a:r>
            <a:r>
              <a:rPr lang="fr-FR" dirty="0" err="1"/>
              <a:t>Cass</a:t>
            </a:r>
            <a:r>
              <a:rPr lang="fr-FR" dirty="0"/>
              <a:t>. soc., 23 mars 2011, no 09 65.016 ; voir à l'inverse </a:t>
            </a:r>
            <a:r>
              <a:rPr lang="fr-FR" dirty="0" err="1"/>
              <a:t>Cass</a:t>
            </a:r>
            <a:r>
              <a:rPr lang="fr-FR" dirty="0"/>
              <a:t>. soc., 5 nov. 2014, no 13 17.204 , s'agissant de la création d'un échelon hiérarchique intermédiaire n'ayant aucune incidence sur les fonctions du salarié) ;</a:t>
            </a:r>
          </a:p>
          <a:p>
            <a:endParaRPr lang="fr-FR" dirty="0"/>
          </a:p>
        </p:txBody>
      </p:sp>
    </p:spTree>
    <p:extLst>
      <p:ext uri="{BB962C8B-B14F-4D97-AF65-F5344CB8AC3E}">
        <p14:creationId xmlns:p14="http://schemas.microsoft.com/office/powerpoint/2010/main" val="29803645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dirty="0"/>
              <a:t>Le code du travail prévoit comme mode de rupture du contrat de travail:</a:t>
            </a:r>
          </a:p>
          <a:p>
            <a:r>
              <a:rPr lang="fr-FR" b="1" dirty="0"/>
              <a:t>la démission</a:t>
            </a:r>
          </a:p>
          <a:p>
            <a:r>
              <a:rPr lang="fr-FR" b="1" dirty="0"/>
              <a:t>le licenciement</a:t>
            </a:r>
          </a:p>
          <a:p>
            <a:r>
              <a:rPr lang="fr-FR" b="1" dirty="0"/>
              <a:t>la </a:t>
            </a:r>
            <a:r>
              <a:rPr lang="fr-FR" b="1" dirty="0" smtClean="0"/>
              <a:t>retraite</a:t>
            </a:r>
          </a:p>
          <a:p>
            <a:r>
              <a:rPr lang="fr-FR" b="1" dirty="0" smtClean="0"/>
              <a:t>La rupture conventionnelle (depuis 2008)</a:t>
            </a:r>
            <a:endParaRPr lang="fr-FR" dirty="0"/>
          </a:p>
        </p:txBody>
      </p:sp>
    </p:spTree>
    <p:extLst>
      <p:ext uri="{BB962C8B-B14F-4D97-AF65-F5344CB8AC3E}">
        <p14:creationId xmlns:p14="http://schemas.microsoft.com/office/powerpoint/2010/main" val="69176993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77500" lnSpcReduction="20000"/>
          </a:bodyPr>
          <a:lstStyle/>
          <a:p>
            <a:r>
              <a:rPr lang="fr-FR" dirty="0"/>
              <a:t>&lt;&gt; d'avoir modifié le contrat de travail du salarié en le faisant passer d'un horaire de jour à un horaire de nuit ( </a:t>
            </a:r>
            <a:r>
              <a:rPr lang="fr-FR" dirty="0" err="1"/>
              <a:t>Cass</a:t>
            </a:r>
            <a:r>
              <a:rPr lang="fr-FR" dirty="0"/>
              <a:t>. soc., 9 oct. 2013, no 12 21.807 ) ;</a:t>
            </a:r>
          </a:p>
          <a:p>
            <a:r>
              <a:rPr lang="fr-FR" dirty="0"/>
              <a:t>&lt;&gt; d'avoir modifié la qualification du salarié sans son accord ( </a:t>
            </a:r>
            <a:r>
              <a:rPr lang="fr-FR" dirty="0" err="1"/>
              <a:t>Cass</a:t>
            </a:r>
            <a:r>
              <a:rPr lang="fr-FR" dirty="0"/>
              <a:t>. soc., 20 févr. 2013, </a:t>
            </a:r>
            <a:r>
              <a:rPr lang="fr-FR" dirty="0" smtClean="0"/>
              <a:t>no </a:t>
            </a:r>
            <a:r>
              <a:rPr lang="fr-FR" dirty="0"/>
              <a:t>11 28.063 ) ;</a:t>
            </a:r>
          </a:p>
          <a:p>
            <a:r>
              <a:rPr lang="fr-FR" dirty="0"/>
              <a:t>&lt;&gt;  d'avoir modifié les fonctions de la salariée et réduit significativement le temps de travail de celle ci à la suite d'une proposition de modification pour motif économique à laquelle la salariée n'avait pas répondu en temps utile, faute d'avoir été avisée par l'employeur, dans </a:t>
            </a:r>
            <a:r>
              <a:rPr lang="fr-FR" dirty="0" smtClean="0"/>
              <a:t>sa proposition</a:t>
            </a:r>
            <a:r>
              <a:rPr lang="fr-FR" dirty="0"/>
              <a:t>, que l'absence de réponse dans le délai d'un mois valait acceptation ( </a:t>
            </a:r>
            <a:r>
              <a:rPr lang="fr-FR" dirty="0" err="1"/>
              <a:t>Cass</a:t>
            </a:r>
            <a:r>
              <a:rPr lang="fr-FR" dirty="0"/>
              <a:t>. soc., 21 janv. 2015, no 13 22.963 ) </a:t>
            </a:r>
            <a:r>
              <a:rPr lang="fr-FR" dirty="0" smtClean="0"/>
              <a:t>;</a:t>
            </a:r>
            <a:endParaRPr lang="fr-FR" dirty="0"/>
          </a:p>
        </p:txBody>
      </p:sp>
    </p:spTree>
    <p:extLst>
      <p:ext uri="{BB962C8B-B14F-4D97-AF65-F5344CB8AC3E}">
        <p14:creationId xmlns:p14="http://schemas.microsoft.com/office/powerpoint/2010/main" val="250327241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85000" lnSpcReduction="20000"/>
          </a:bodyPr>
          <a:lstStyle/>
          <a:p>
            <a:r>
              <a:rPr lang="fr-FR" dirty="0"/>
              <a:t>&lt;&gt; d'avoir unilatéralement appauvri les missions et responsabilités d'une salariée, peu important que l'intéressée ait pu auparavant se plaindre d'une trop grande charge de travail ( </a:t>
            </a:r>
            <a:r>
              <a:rPr lang="fr-FR" dirty="0" err="1"/>
              <a:t>Cass</a:t>
            </a:r>
            <a:r>
              <a:rPr lang="fr-FR" dirty="0"/>
              <a:t>. soc., 7 déc. 2017, no 16 19.982 ) ;</a:t>
            </a:r>
          </a:p>
          <a:p>
            <a:r>
              <a:rPr lang="fr-FR" dirty="0"/>
              <a:t>&lt;&gt; d'avoir brutalement cessé le paiement d'une prime substantielle versée depuis trois ans ( </a:t>
            </a:r>
            <a:r>
              <a:rPr lang="fr-FR" dirty="0" err="1"/>
              <a:t>Cass</a:t>
            </a:r>
            <a:r>
              <a:rPr lang="fr-FR" dirty="0"/>
              <a:t>. soc., 15 oct. 2014, no 13 14.246 ) ;</a:t>
            </a:r>
          </a:p>
          <a:p>
            <a:r>
              <a:rPr lang="fr-FR" dirty="0"/>
              <a:t>&lt;&gt; d'avoir muté le salarié, la mutation ayant pour effet de faire perdre au salarié l'indemnité de logement qu'il percevait depuis 11 ans ( </a:t>
            </a:r>
            <a:r>
              <a:rPr lang="fr-FR" dirty="0" err="1"/>
              <a:t>Cass</a:t>
            </a:r>
            <a:r>
              <a:rPr lang="fr-FR" dirty="0"/>
              <a:t>. soc</a:t>
            </a:r>
            <a:r>
              <a:rPr lang="fr-FR" dirty="0" smtClean="0"/>
              <a:t>.,4 </a:t>
            </a:r>
            <a:r>
              <a:rPr lang="fr-FR" dirty="0"/>
              <a:t>févr. 2015, no 13 26.284 ).</a:t>
            </a:r>
          </a:p>
        </p:txBody>
      </p:sp>
    </p:spTree>
    <p:extLst>
      <p:ext uri="{BB962C8B-B14F-4D97-AF65-F5344CB8AC3E}">
        <p14:creationId xmlns:p14="http://schemas.microsoft.com/office/powerpoint/2010/main" val="334634923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85000" lnSpcReduction="10000"/>
          </a:bodyPr>
          <a:lstStyle/>
          <a:p>
            <a:r>
              <a:rPr lang="fr-FR" dirty="0"/>
              <a:t>&lt;&gt; non respect de l'obligation de verser le salaire ( </a:t>
            </a:r>
            <a:r>
              <a:rPr lang="fr-FR" dirty="0" err="1"/>
              <a:t>Cass</a:t>
            </a:r>
            <a:r>
              <a:rPr lang="fr-FR" dirty="0"/>
              <a:t>. soc., 24 sept. 2014, no 13 16.563 ; </a:t>
            </a:r>
            <a:r>
              <a:rPr lang="fr-FR" dirty="0" err="1"/>
              <a:t>Cass</a:t>
            </a:r>
            <a:r>
              <a:rPr lang="fr-FR" dirty="0"/>
              <a:t>. soc., 8 avr. 2010, no 09 41.134 </a:t>
            </a:r>
            <a:r>
              <a:rPr lang="fr-FR" dirty="0" smtClean="0"/>
              <a:t>P</a:t>
            </a:r>
          </a:p>
          <a:p>
            <a:r>
              <a:rPr lang="fr-FR" dirty="0"/>
              <a:t>&lt;&gt; défaut de paiement des heures supplémentaires ( </a:t>
            </a:r>
            <a:r>
              <a:rPr lang="fr-FR" dirty="0" err="1"/>
              <a:t>Cass</a:t>
            </a:r>
            <a:r>
              <a:rPr lang="fr-FR" dirty="0"/>
              <a:t>. soc., 30 sept. 2014, no 13 14.130 ; </a:t>
            </a:r>
            <a:r>
              <a:rPr lang="fr-FR" dirty="0" err="1"/>
              <a:t>Cass</a:t>
            </a:r>
            <a:r>
              <a:rPr lang="fr-FR" dirty="0"/>
              <a:t>. soc., 15 oct. 2014, no 12 28.787 ) ;</a:t>
            </a:r>
          </a:p>
          <a:p>
            <a:r>
              <a:rPr lang="fr-FR" dirty="0"/>
              <a:t>&lt;&gt; non respect du principe «  à travail égal, salaire égal », en versant au salarié une rémunération inférieure à celle perçue par deux autres salariés ayant la même qualification et exerçant les mêmes fonctions ( </a:t>
            </a:r>
            <a:r>
              <a:rPr lang="fr-FR" dirty="0" err="1"/>
              <a:t>Cass</a:t>
            </a:r>
            <a:r>
              <a:rPr lang="fr-FR" dirty="0"/>
              <a:t>. soc., 23 mars 2011, no 09 70.607 ) </a:t>
            </a:r>
          </a:p>
        </p:txBody>
      </p:sp>
    </p:spTree>
    <p:extLst>
      <p:ext uri="{BB962C8B-B14F-4D97-AF65-F5344CB8AC3E}">
        <p14:creationId xmlns:p14="http://schemas.microsoft.com/office/powerpoint/2010/main" val="344282300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dirty="0"/>
              <a:t>violation de l'obligation de sécurité de résultat</a:t>
            </a:r>
          </a:p>
        </p:txBody>
      </p:sp>
      <p:sp>
        <p:nvSpPr>
          <p:cNvPr id="3" name="Espace réservé du contenu 2"/>
          <p:cNvSpPr>
            <a:spLocks noGrp="1"/>
          </p:cNvSpPr>
          <p:nvPr>
            <p:ph idx="1"/>
          </p:nvPr>
        </p:nvSpPr>
        <p:spPr/>
        <p:txBody>
          <a:bodyPr/>
          <a:lstStyle/>
          <a:p>
            <a:r>
              <a:rPr lang="fr-FR" dirty="0"/>
              <a:t>la demande de résiliation judiciaire a été jugée fondée s'agissant </a:t>
            </a:r>
            <a:r>
              <a:rPr lang="fr-FR" dirty="0" smtClean="0"/>
              <a:t>:  </a:t>
            </a:r>
            <a:r>
              <a:rPr lang="fr-FR" dirty="0"/>
              <a:t>d'une situation de harcèlement moral ( </a:t>
            </a:r>
            <a:r>
              <a:rPr lang="fr-FR" dirty="0" err="1"/>
              <a:t>Cass</a:t>
            </a:r>
            <a:r>
              <a:rPr lang="fr-FR" dirty="0"/>
              <a:t>. soc., 20 févr. 2013, no 11 26.560 ) </a:t>
            </a:r>
          </a:p>
        </p:txBody>
      </p:sp>
    </p:spTree>
    <p:extLst>
      <p:ext uri="{BB962C8B-B14F-4D97-AF65-F5344CB8AC3E}">
        <p14:creationId xmlns:p14="http://schemas.microsoft.com/office/powerpoint/2010/main" val="318906605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dirty="0"/>
              <a:t>Comme en matière de prise d'acte, les juges doivent caractériser l'existence d'un ou plusieurs manquements de l'employeur et, cela fait, ils doivent, dans un second temps, apprécier si ce ou ces manquements sont d'une gravité suffisante pour justifier l'impossibilité de poursuivre le contrat de travail.</a:t>
            </a:r>
          </a:p>
          <a:p>
            <a:endParaRPr lang="fr-FR" dirty="0"/>
          </a:p>
        </p:txBody>
      </p:sp>
    </p:spTree>
    <p:extLst>
      <p:ext uri="{BB962C8B-B14F-4D97-AF65-F5344CB8AC3E}">
        <p14:creationId xmlns:p14="http://schemas.microsoft.com/office/powerpoint/2010/main" val="37603309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dirty="0"/>
              <a:t>Griefs </a:t>
            </a:r>
            <a:r>
              <a:rPr lang="fr-FR" b="1" dirty="0" smtClean="0"/>
              <a:t>fondés</a:t>
            </a:r>
            <a:endParaRPr lang="fr-FR" dirty="0"/>
          </a:p>
        </p:txBody>
      </p:sp>
      <p:sp>
        <p:nvSpPr>
          <p:cNvPr id="3" name="Espace réservé du contenu 2"/>
          <p:cNvSpPr>
            <a:spLocks noGrp="1"/>
          </p:cNvSpPr>
          <p:nvPr>
            <p:ph idx="1"/>
          </p:nvPr>
        </p:nvSpPr>
        <p:spPr/>
        <p:txBody>
          <a:bodyPr>
            <a:normAutofit fontScale="92500" lnSpcReduction="10000"/>
          </a:bodyPr>
          <a:lstStyle/>
          <a:p>
            <a:r>
              <a:rPr lang="fr-FR" dirty="0" smtClean="0"/>
              <a:t>Lorsque </a:t>
            </a:r>
            <a:r>
              <a:rPr lang="fr-FR" dirty="0"/>
              <a:t>les manquements sont établis et d'une gravité suffisante, la résiliation judiciaire est prononcée aux torts de l'employeur et produit les effets d'un licenciement sans cause réelle et sérieuse (</a:t>
            </a:r>
            <a:r>
              <a:rPr lang="fr-FR" dirty="0" err="1"/>
              <a:t>Cass</a:t>
            </a:r>
            <a:r>
              <a:rPr lang="fr-FR" dirty="0"/>
              <a:t>. soc., 20 janv. 1998, no 95 43.350 P ; </a:t>
            </a:r>
            <a:r>
              <a:rPr lang="fr-FR" dirty="0" err="1"/>
              <a:t>Cass</a:t>
            </a:r>
            <a:r>
              <a:rPr lang="fr-FR" dirty="0"/>
              <a:t>. soc., 17 mars 1998, no 96 41.884 P).</a:t>
            </a:r>
          </a:p>
          <a:p>
            <a:r>
              <a:rPr lang="fr-FR" dirty="0"/>
              <a:t>La résiliation judiciaire peut cependant également produire les effets d'un licenciement nul si elle est fondée sur des faits de harcèlement moral (</a:t>
            </a:r>
            <a:r>
              <a:rPr lang="fr-FR" dirty="0" err="1"/>
              <a:t>Cass.soc</a:t>
            </a:r>
            <a:r>
              <a:rPr lang="fr-FR" dirty="0"/>
              <a:t>., 20 févr. 2013, no 11 26.560 P).</a:t>
            </a:r>
          </a:p>
          <a:p>
            <a:endParaRPr lang="fr-FR" dirty="0"/>
          </a:p>
        </p:txBody>
      </p:sp>
    </p:spTree>
    <p:extLst>
      <p:ext uri="{BB962C8B-B14F-4D97-AF65-F5344CB8AC3E}">
        <p14:creationId xmlns:p14="http://schemas.microsoft.com/office/powerpoint/2010/main" val="341470281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b="1" dirty="0"/>
              <a:t>Dès lors que la résiliation judiciaire du contrat de travail est prononcée aux torts de  l’employeur, l’indemnité de préavis est due</a:t>
            </a:r>
            <a:r>
              <a:rPr lang="fr-FR" dirty="0"/>
              <a:t>. (</a:t>
            </a:r>
            <a:r>
              <a:rPr lang="fr-FR" dirty="0" err="1"/>
              <a:t>Cass</a:t>
            </a:r>
            <a:r>
              <a:rPr lang="fr-FR" dirty="0"/>
              <a:t>. soc., 10 oct. 2018, n° 17-23.650, n° 1407 F-D)</a:t>
            </a:r>
          </a:p>
        </p:txBody>
      </p:sp>
    </p:spTree>
    <p:extLst>
      <p:ext uri="{BB962C8B-B14F-4D97-AF65-F5344CB8AC3E}">
        <p14:creationId xmlns:p14="http://schemas.microsoft.com/office/powerpoint/2010/main" val="35581409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dirty="0"/>
              <a:t>le paiement d'une indemnité pour non respect de la procédure de licenciement est exclu (</a:t>
            </a:r>
            <a:r>
              <a:rPr lang="fr-FR" dirty="0" err="1"/>
              <a:t>Cass</a:t>
            </a:r>
            <a:r>
              <a:rPr lang="fr-FR" dirty="0"/>
              <a:t>. soc., 20 oct. 2010, no 08 70.433 P ; </a:t>
            </a:r>
            <a:r>
              <a:rPr lang="fr-FR" dirty="0" err="1"/>
              <a:t>Cass.soc</a:t>
            </a:r>
            <a:r>
              <a:rPr lang="fr-FR" dirty="0"/>
              <a:t>., 19 juin 2013, no 12 18.294)</a:t>
            </a:r>
          </a:p>
          <a:p>
            <a:endParaRPr lang="fr-FR" dirty="0"/>
          </a:p>
        </p:txBody>
      </p:sp>
    </p:spTree>
    <p:extLst>
      <p:ext uri="{BB962C8B-B14F-4D97-AF65-F5344CB8AC3E}">
        <p14:creationId xmlns:p14="http://schemas.microsoft.com/office/powerpoint/2010/main" val="70722806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t>Prise d'effet de la résiliation judiciaire</a:t>
            </a:r>
            <a:r>
              <a:rPr lang="fr-FR" dirty="0"/>
              <a:t/>
            </a:r>
            <a:br>
              <a:rPr lang="fr-FR" dirty="0"/>
            </a:br>
            <a:endParaRPr lang="fr-FR" dirty="0"/>
          </a:p>
        </p:txBody>
      </p:sp>
      <p:sp>
        <p:nvSpPr>
          <p:cNvPr id="3" name="Espace réservé du contenu 2"/>
          <p:cNvSpPr>
            <a:spLocks noGrp="1"/>
          </p:cNvSpPr>
          <p:nvPr>
            <p:ph idx="1"/>
          </p:nvPr>
        </p:nvSpPr>
        <p:spPr/>
        <p:txBody>
          <a:bodyPr/>
          <a:lstStyle/>
          <a:p>
            <a:r>
              <a:rPr lang="fr-FR" b="1" dirty="0" smtClean="0"/>
              <a:t>La </a:t>
            </a:r>
            <a:r>
              <a:rPr lang="fr-FR" b="1" dirty="0"/>
              <a:t>résiliation judiciaire produit effet au jour où le juge la prononce, à la double condition que le contrat de travail n'ait pas été rompu entre temps et que le salarié soit toujours au service de son employeur (</a:t>
            </a:r>
            <a:r>
              <a:rPr lang="fr-FR" b="1" dirty="0" err="1"/>
              <a:t>Cass</a:t>
            </a:r>
            <a:r>
              <a:rPr lang="fr-FR" b="1" dirty="0"/>
              <a:t>. soc., 11 janv. 2007, no 05 40.626 ; </a:t>
            </a:r>
            <a:r>
              <a:rPr lang="fr-FR" b="1" dirty="0" err="1"/>
              <a:t>Cass</a:t>
            </a:r>
            <a:r>
              <a:rPr lang="fr-FR" b="1" dirty="0"/>
              <a:t>. soc., 21 sept. 2016, no 14 30.056 P+B</a:t>
            </a:r>
            <a:r>
              <a:rPr lang="fr-FR" dirty="0"/>
              <a:t>). </a:t>
            </a:r>
          </a:p>
          <a:p>
            <a:endParaRPr lang="fr-FR" dirty="0"/>
          </a:p>
        </p:txBody>
      </p:sp>
    </p:spTree>
    <p:extLst>
      <p:ext uri="{BB962C8B-B14F-4D97-AF65-F5344CB8AC3E}">
        <p14:creationId xmlns:p14="http://schemas.microsoft.com/office/powerpoint/2010/main" val="295834056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b="1" dirty="0"/>
              <a:t>dès lors que le salarié a continué à travailler et que l'employeur le licencie pour des faits survenus au cours de la poursuite du contrat, le juge doit d'abord rechercher si la demande de résiliation du contrat était justifiée ( </a:t>
            </a:r>
            <a:r>
              <a:rPr lang="fr-FR" b="1" dirty="0" err="1"/>
              <a:t>Cass</a:t>
            </a:r>
            <a:r>
              <a:rPr lang="fr-FR" b="1" dirty="0"/>
              <a:t>. soc., 26 mars 2014, no 12 21.372 P).</a:t>
            </a:r>
            <a:endParaRPr lang="fr-FR" dirty="0"/>
          </a:p>
          <a:p>
            <a:endParaRPr lang="fr-FR" dirty="0"/>
          </a:p>
        </p:txBody>
      </p:sp>
    </p:spTree>
    <p:extLst>
      <p:ext uri="{BB962C8B-B14F-4D97-AF65-F5344CB8AC3E}">
        <p14:creationId xmlns:p14="http://schemas.microsoft.com/office/powerpoint/2010/main" val="41100260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dirty="0"/>
              <a:t>La jurisprudence a admis comme autres modes de rupture</a:t>
            </a:r>
            <a:r>
              <a:rPr lang="fr-FR" dirty="0" smtClean="0"/>
              <a:t>:</a:t>
            </a:r>
          </a:p>
          <a:p>
            <a:endParaRPr lang="fr-FR" dirty="0"/>
          </a:p>
          <a:p>
            <a:r>
              <a:rPr lang="fr-FR" dirty="0"/>
              <a:t> </a:t>
            </a:r>
            <a:r>
              <a:rPr lang="fr-FR" b="1" dirty="0"/>
              <a:t>la prise d'acte </a:t>
            </a:r>
          </a:p>
          <a:p>
            <a:r>
              <a:rPr lang="fr-FR" b="1" dirty="0"/>
              <a:t>&amp; la résiliation judiciaire </a:t>
            </a:r>
            <a:endParaRPr lang="fr-FR" dirty="0"/>
          </a:p>
        </p:txBody>
      </p:sp>
    </p:spTree>
    <p:extLst>
      <p:ext uri="{BB962C8B-B14F-4D97-AF65-F5344CB8AC3E}">
        <p14:creationId xmlns:p14="http://schemas.microsoft.com/office/powerpoint/2010/main" val="65156653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dirty="0"/>
              <a:t>Action en résiliation judiciaire postérieure au </a:t>
            </a:r>
            <a:r>
              <a:rPr lang="fr-FR" sz="3200" b="1" dirty="0" smtClean="0"/>
              <a:t>licenciement</a:t>
            </a:r>
            <a:endParaRPr lang="fr-FR" sz="3200" dirty="0"/>
          </a:p>
        </p:txBody>
      </p:sp>
      <p:sp>
        <p:nvSpPr>
          <p:cNvPr id="3" name="Espace réservé du contenu 2"/>
          <p:cNvSpPr>
            <a:spLocks noGrp="1"/>
          </p:cNvSpPr>
          <p:nvPr>
            <p:ph idx="1"/>
          </p:nvPr>
        </p:nvSpPr>
        <p:spPr/>
        <p:txBody>
          <a:bodyPr>
            <a:normAutofit fontScale="77500" lnSpcReduction="20000"/>
          </a:bodyPr>
          <a:lstStyle/>
          <a:p>
            <a:r>
              <a:rPr lang="fr-FR" dirty="0" smtClean="0"/>
              <a:t>Lorsqu'après </a:t>
            </a:r>
            <a:r>
              <a:rPr lang="fr-FR" dirty="0"/>
              <a:t>avoir été licencié, le salarié introduit une action en contestation du motif du licenciement et demande que soit prononcée la résiliation judiciaire de son contrat de travail aux torts de l'employeur, il y a lieu de faire jouer le principe « rupture sur rupture ne vaut ». Le contrat étant rompu par le licenciement, la demande de résiliation judiciaire est nécessairement sans objet, mais le juge doit, pour l'appréciation du bien fondé du licenciement prendre en considération les griefs invoqués par le salarié au soutien de sa demande de résiliation dès lors qu'ils sont de nature à avoir une influence sur cette appréciation ( </a:t>
            </a:r>
            <a:r>
              <a:rPr lang="fr-FR" dirty="0" err="1"/>
              <a:t>Cass</a:t>
            </a:r>
            <a:r>
              <a:rPr lang="fr-FR" dirty="0"/>
              <a:t>. soc., 20 déc. 2006, no 05 42.539 P ; </a:t>
            </a:r>
            <a:r>
              <a:rPr lang="fr-FR" dirty="0" err="1"/>
              <a:t>Cass</a:t>
            </a:r>
            <a:r>
              <a:rPr lang="fr-FR" dirty="0"/>
              <a:t>. soc., 7 mars 2012, no 10 17.090 P)</a:t>
            </a:r>
          </a:p>
        </p:txBody>
      </p:sp>
    </p:spTree>
    <p:extLst>
      <p:ext uri="{BB962C8B-B14F-4D97-AF65-F5344CB8AC3E}">
        <p14:creationId xmlns:p14="http://schemas.microsoft.com/office/powerpoint/2010/main" val="37900276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dirty="0"/>
              <a:t>Action en résiliation judiciaire postérieure à une prise </a:t>
            </a:r>
            <a:r>
              <a:rPr lang="fr-FR" sz="3200" b="1" dirty="0" smtClean="0"/>
              <a:t>d'acte</a:t>
            </a:r>
            <a:endParaRPr lang="fr-FR" sz="3200" b="1" dirty="0"/>
          </a:p>
        </p:txBody>
      </p:sp>
      <p:sp>
        <p:nvSpPr>
          <p:cNvPr id="3" name="Espace réservé du contenu 2"/>
          <p:cNvSpPr>
            <a:spLocks noGrp="1"/>
          </p:cNvSpPr>
          <p:nvPr>
            <p:ph idx="1"/>
          </p:nvPr>
        </p:nvSpPr>
        <p:spPr/>
        <p:txBody>
          <a:bodyPr>
            <a:normAutofit/>
          </a:bodyPr>
          <a:lstStyle/>
          <a:p>
            <a:r>
              <a:rPr lang="fr-FR" dirty="0" smtClean="0"/>
              <a:t>La </a:t>
            </a:r>
            <a:r>
              <a:rPr lang="fr-FR" dirty="0"/>
              <a:t>prise d'acte entraîne la rupture immédiate du contrat de travail. Quand bien même le salarié rétracterait sa prise d'acte, ce qui est impossible (voir no2468), il ne peut donc ultérieurement engager une action en résiliation judiciaire de son contrat ( </a:t>
            </a:r>
            <a:r>
              <a:rPr lang="fr-FR" dirty="0" err="1"/>
              <a:t>Cass</a:t>
            </a:r>
            <a:r>
              <a:rPr lang="fr-FR" dirty="0"/>
              <a:t>. soc., 23 juin 2015, no 14 13.714 ).</a:t>
            </a:r>
          </a:p>
          <a:p>
            <a:endParaRPr lang="fr-FR" dirty="0"/>
          </a:p>
        </p:txBody>
      </p:sp>
    </p:spTree>
    <p:extLst>
      <p:ext uri="{BB962C8B-B14F-4D97-AF65-F5344CB8AC3E}">
        <p14:creationId xmlns:p14="http://schemas.microsoft.com/office/powerpoint/2010/main" val="426236350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a:t>r</a:t>
            </a:r>
            <a:r>
              <a:rPr lang="fr-FR" sz="2800" b="1" dirty="0"/>
              <a:t>ésiliation judiciaire du contrat d'un salarié protégé</a:t>
            </a:r>
            <a:endParaRPr lang="fr-FR" sz="2800" dirty="0"/>
          </a:p>
        </p:txBody>
      </p:sp>
      <p:sp>
        <p:nvSpPr>
          <p:cNvPr id="3" name="Espace réservé du contenu 2"/>
          <p:cNvSpPr>
            <a:spLocks noGrp="1"/>
          </p:cNvSpPr>
          <p:nvPr>
            <p:ph idx="1"/>
          </p:nvPr>
        </p:nvSpPr>
        <p:spPr/>
        <p:txBody>
          <a:bodyPr/>
          <a:lstStyle/>
          <a:p>
            <a:r>
              <a:rPr lang="fr-FR" dirty="0"/>
              <a:t>lorsque la r</a:t>
            </a:r>
            <a:r>
              <a:rPr lang="fr-FR" dirty="0"/>
              <a:t>ésiliation judiciaire est prononcée aux torts de l'employeur, cette rupture produit les effets d'un licenciement nul pour violation du statut protecteur (</a:t>
            </a:r>
            <a:r>
              <a:rPr lang="fr-FR" dirty="0" err="1"/>
              <a:t>Cass</a:t>
            </a:r>
            <a:r>
              <a:rPr lang="fr-FR" dirty="0"/>
              <a:t>. soc., 26 sept. 2006, no 05 41.890)</a:t>
            </a:r>
            <a:endParaRPr lang="fr-FR" dirty="0"/>
          </a:p>
        </p:txBody>
      </p:sp>
    </p:spTree>
    <p:extLst>
      <p:ext uri="{BB962C8B-B14F-4D97-AF65-F5344CB8AC3E}">
        <p14:creationId xmlns:p14="http://schemas.microsoft.com/office/powerpoint/2010/main" val="346666869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b="1" dirty="0"/>
              <a:t>d</a:t>
            </a:r>
            <a:r>
              <a:rPr lang="fr-FR" b="1" dirty="0"/>
              <a:t>ès lors que le salarié a continué à travailler et que l'employeur le licencie pour des faits survenus au cours de la poursuite du contrat, le juge doit d'abord rechercher si la demande de résiliation du contrat était justifiée ( </a:t>
            </a:r>
            <a:r>
              <a:rPr lang="fr-FR" b="1" dirty="0" err="1"/>
              <a:t>Cass</a:t>
            </a:r>
            <a:r>
              <a:rPr lang="fr-FR" b="1" dirty="0"/>
              <a:t>. soc., 26 mars 2014, no 12 21.372 P).</a:t>
            </a:r>
            <a:endParaRPr lang="fr-FR" dirty="0"/>
          </a:p>
          <a:p>
            <a:endParaRPr lang="fr-FR" dirty="0"/>
          </a:p>
        </p:txBody>
      </p:sp>
    </p:spTree>
    <p:extLst>
      <p:ext uri="{BB962C8B-B14F-4D97-AF65-F5344CB8AC3E}">
        <p14:creationId xmlns:p14="http://schemas.microsoft.com/office/powerpoint/2010/main" val="401068726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b="1" dirty="0"/>
              <a:t>Si la demande en r</a:t>
            </a:r>
            <a:r>
              <a:rPr lang="fr-FR" b="1" dirty="0"/>
              <a:t>ésiliation judiciaire est justifiée, le juge doit alors fixer la date de la rupture à la date d'envoi de la lettre de licenciement ( </a:t>
            </a:r>
            <a:r>
              <a:rPr lang="fr-FR" b="1" dirty="0" err="1"/>
              <a:t>Cass</a:t>
            </a:r>
            <a:r>
              <a:rPr lang="fr-FR" b="1" dirty="0"/>
              <a:t>. soc.,15 mai 2007, no 04 43.663 P)</a:t>
            </a:r>
            <a:r>
              <a:rPr lang="fr-FR" dirty="0"/>
              <a:t>.</a:t>
            </a:r>
          </a:p>
          <a:p>
            <a:endParaRPr lang="fr-FR" dirty="0"/>
          </a:p>
        </p:txBody>
      </p:sp>
    </p:spTree>
    <p:extLst>
      <p:ext uri="{BB962C8B-B14F-4D97-AF65-F5344CB8AC3E}">
        <p14:creationId xmlns:p14="http://schemas.microsoft.com/office/powerpoint/2010/main" val="267363440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b="1" dirty="0"/>
              <a:t>«  lorsque, au moment où le juge statue sur une action du salarié tendant à la résiliation judiciaire de son contrat de travail aux torts de l'employeur, le contrat de travail a pris fin par la mise à la retraite du salarié, sa demande de résiliation devient sans objet » ( </a:t>
            </a:r>
            <a:r>
              <a:rPr lang="fr-FR" b="1" dirty="0" err="1"/>
              <a:t>Cass</a:t>
            </a:r>
            <a:r>
              <a:rPr lang="fr-FR" b="1" dirty="0"/>
              <a:t>. soc., 12 avr. 2005, no02 45.923  P). </a:t>
            </a:r>
            <a:endParaRPr lang="fr-FR" dirty="0"/>
          </a:p>
        </p:txBody>
      </p:sp>
    </p:spTree>
    <p:extLst>
      <p:ext uri="{BB962C8B-B14F-4D97-AF65-F5344CB8AC3E}">
        <p14:creationId xmlns:p14="http://schemas.microsoft.com/office/powerpoint/2010/main" val="196308673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dirty="0"/>
              <a:t>Lorsqu'apr</a:t>
            </a:r>
            <a:r>
              <a:rPr lang="fr-FR" dirty="0"/>
              <a:t>ès avoir été licencié, le salarié introduit une action en contestation du motif du licenciement et demande que soit prononcée la résiliation judiciaire de son contrat de travail aux torts de l'employeur, il y a lieu de faire jouer le principe « rupture sur rupture ne vaut »</a:t>
            </a:r>
            <a:endParaRPr lang="fr-FR" dirty="0"/>
          </a:p>
        </p:txBody>
      </p:sp>
    </p:spTree>
    <p:extLst>
      <p:ext uri="{BB962C8B-B14F-4D97-AF65-F5344CB8AC3E}">
        <p14:creationId xmlns:p14="http://schemas.microsoft.com/office/powerpoint/2010/main" val="352099347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b="1" dirty="0"/>
              <a:t>Par un arrêt du 14 septembre 2017, la Cour de cassation consacre implicitement le principe selon lequel la rupture amiable a pour effet de rendre sans objet la demande de résiliation judiciaire.</a:t>
            </a:r>
            <a:endParaRPr lang="fr-FR" dirty="0"/>
          </a:p>
          <a:p>
            <a:endParaRPr lang="fr-FR" dirty="0"/>
          </a:p>
        </p:txBody>
      </p:sp>
    </p:spTree>
    <p:extLst>
      <p:ext uri="{BB962C8B-B14F-4D97-AF65-F5344CB8AC3E}">
        <p14:creationId xmlns:p14="http://schemas.microsoft.com/office/powerpoint/2010/main" val="404630591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dirty="0"/>
              <a:t>Le salari</a:t>
            </a:r>
            <a:r>
              <a:rPr lang="fr-FR" dirty="0"/>
              <a:t>é ne peut plus, en principe, prendre acte de la rupture de son contrat de travail, après l'expiration du délai de rétractation d'une </a:t>
            </a:r>
            <a:r>
              <a:rPr lang="fr-FR" dirty="0" smtClean="0"/>
              <a:t>rupture conventionnelle</a:t>
            </a:r>
            <a:r>
              <a:rPr lang="fr-FR" dirty="0"/>
              <a:t>. </a:t>
            </a:r>
          </a:p>
        </p:txBody>
      </p:sp>
    </p:spTree>
    <p:extLst>
      <p:ext uri="{BB962C8B-B14F-4D97-AF65-F5344CB8AC3E}">
        <p14:creationId xmlns:p14="http://schemas.microsoft.com/office/powerpoint/2010/main" val="41355360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Rupture immédiate</a:t>
            </a:r>
            <a:endParaRPr lang="fr-FR" dirty="0"/>
          </a:p>
        </p:txBody>
      </p:sp>
      <p:sp>
        <p:nvSpPr>
          <p:cNvPr id="3" name="Espace réservé du contenu 2"/>
          <p:cNvSpPr>
            <a:spLocks noGrp="1"/>
          </p:cNvSpPr>
          <p:nvPr>
            <p:ph idx="1"/>
          </p:nvPr>
        </p:nvSpPr>
        <p:spPr/>
        <p:txBody>
          <a:bodyPr>
            <a:normAutofit/>
          </a:bodyPr>
          <a:lstStyle/>
          <a:p>
            <a:r>
              <a:rPr lang="fr-FR" dirty="0"/>
              <a:t>La prise </a:t>
            </a:r>
            <a:r>
              <a:rPr lang="fr-FR" dirty="0" smtClean="0"/>
              <a:t>d'acte</a:t>
            </a:r>
            <a:r>
              <a:rPr lang="fr-FR" b="1" dirty="0" smtClean="0"/>
              <a:t> </a:t>
            </a:r>
            <a:r>
              <a:rPr lang="fr-FR" b="1" dirty="0"/>
              <a:t>un mécanisme juridique, qui permet au salarié de prendre l'initiative de la rupture tout en essayant d'en imputer la responsabilité à l'employeur. La prise d'acte est une manifestation de volonté du salarié de rompre le contrat, motivée par des manquements de l'employeur à ses obligations</a:t>
            </a:r>
            <a:endParaRPr lang="fr-FR" dirty="0"/>
          </a:p>
        </p:txBody>
      </p:sp>
    </p:spTree>
    <p:extLst>
      <p:ext uri="{BB962C8B-B14F-4D97-AF65-F5344CB8AC3E}">
        <p14:creationId xmlns:p14="http://schemas.microsoft.com/office/powerpoint/2010/main" val="6840216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Rupture différée</a:t>
            </a:r>
            <a:endParaRPr lang="fr-FR" dirty="0"/>
          </a:p>
        </p:txBody>
      </p:sp>
      <p:sp>
        <p:nvSpPr>
          <p:cNvPr id="3" name="Espace réservé du contenu 2"/>
          <p:cNvSpPr>
            <a:spLocks noGrp="1"/>
          </p:cNvSpPr>
          <p:nvPr>
            <p:ph idx="1"/>
          </p:nvPr>
        </p:nvSpPr>
        <p:spPr/>
        <p:txBody>
          <a:bodyPr/>
          <a:lstStyle/>
          <a:p>
            <a:r>
              <a:rPr lang="fr-FR" dirty="0"/>
              <a:t>La résiliation judiciaire du contrat du travail permet de rompre le contrat de travail à l'initiative du salarié, par la voie judiciaire, aux torts de l'employeur si le juge considère que l'employeur manque gravement à ses obligations contractuelles.</a:t>
            </a:r>
          </a:p>
        </p:txBody>
      </p:sp>
    </p:spTree>
    <p:extLst>
      <p:ext uri="{BB962C8B-B14F-4D97-AF65-F5344CB8AC3E}">
        <p14:creationId xmlns:p14="http://schemas.microsoft.com/office/powerpoint/2010/main" val="15576018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Effets de la résiliation</a:t>
            </a:r>
            <a:endParaRPr lang="fr-FR" dirty="0"/>
          </a:p>
        </p:txBody>
      </p:sp>
      <p:sp>
        <p:nvSpPr>
          <p:cNvPr id="3" name="Espace réservé du contenu 2"/>
          <p:cNvSpPr>
            <a:spLocks noGrp="1"/>
          </p:cNvSpPr>
          <p:nvPr>
            <p:ph idx="1"/>
          </p:nvPr>
        </p:nvSpPr>
        <p:spPr/>
        <p:txBody>
          <a:bodyPr>
            <a:normAutofit fontScale="92500" lnSpcReduction="10000"/>
          </a:bodyPr>
          <a:lstStyle/>
          <a:p>
            <a:r>
              <a:rPr lang="fr-FR" dirty="0"/>
              <a:t>Le salarié qui reproche à son employeur des manquements graves à ses obligations contractuelles peut demander au conseil des prud'hommes de résilier son contrat de travail. En cas de résiliation, la rupture est considérée comme un licenciement sans cause réelle et sérieuse (ou nul si le salarié était représentant du personnel). Si la résiliation judiciaire n'est pas prononcée, le salarié continue de travailler dans les conditions habituelles.</a:t>
            </a:r>
          </a:p>
        </p:txBody>
      </p:sp>
    </p:spTree>
    <p:extLst>
      <p:ext uri="{BB962C8B-B14F-4D97-AF65-F5344CB8AC3E}">
        <p14:creationId xmlns:p14="http://schemas.microsoft.com/office/powerpoint/2010/main" val="38564055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dirty="0"/>
              <a:t>Le juge peut, à la demande du salarié, prononcer la résiliation judiciaire du contrat de travail aux torts de l'employeur lorsqu'il est établi que celui ci a commis des manquements suffisamment graves pour justifier une telle mesure, au regard notamment de l'obligation d'exécution de bonne foi du contrat de travail résultant de l'article L. 1222-1 du code du travail. </a:t>
            </a:r>
          </a:p>
        </p:txBody>
      </p:sp>
    </p:spTree>
    <p:extLst>
      <p:ext uri="{BB962C8B-B14F-4D97-AF65-F5344CB8AC3E}">
        <p14:creationId xmlns:p14="http://schemas.microsoft.com/office/powerpoint/2010/main" val="41314604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b="1" dirty="0"/>
              <a:t>Toute résiliation judiciaire à la demande du salarié doit trouver son fondement dans l'inexécution par l'employeur de certaines obligations résultant du contrat de travail </a:t>
            </a:r>
          </a:p>
          <a:p>
            <a:endParaRPr lang="fr-FR" b="1" dirty="0"/>
          </a:p>
          <a:p>
            <a:r>
              <a:rPr lang="fr-FR" b="1" dirty="0"/>
              <a:t>présentant une gravité suffisante empêchant la poursuite des relations de travail</a:t>
            </a:r>
            <a:endParaRPr lang="fr-FR" dirty="0"/>
          </a:p>
        </p:txBody>
      </p:sp>
    </p:spTree>
    <p:extLst>
      <p:ext uri="{BB962C8B-B14F-4D97-AF65-F5344CB8AC3E}">
        <p14:creationId xmlns:p14="http://schemas.microsoft.com/office/powerpoint/2010/main" val="10482580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b="1" dirty="0"/>
              <a:t>L'action en résiliation judiciaire à l'initiative de l'employeur n'est envisagée par le Code du travail que pour la rupture anticipée du contrat d'apprentissage en cas de faute grave, manquements répétés ou inaptitude de l'apprenti à exercer le métier auquel il voulait se préparer ( C. </a:t>
            </a:r>
            <a:r>
              <a:rPr lang="fr-FR" b="1" dirty="0" err="1"/>
              <a:t>trav</a:t>
            </a:r>
            <a:r>
              <a:rPr lang="fr-FR" b="1" dirty="0"/>
              <a:t>., art. L. 6222 18 </a:t>
            </a:r>
            <a:endParaRPr lang="fr-FR" dirty="0"/>
          </a:p>
        </p:txBody>
      </p:sp>
    </p:spTree>
    <p:extLst>
      <p:ext uri="{BB962C8B-B14F-4D97-AF65-F5344CB8AC3E}">
        <p14:creationId xmlns:p14="http://schemas.microsoft.com/office/powerpoint/2010/main" val="1731120585"/>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253</TotalTime>
  <Words>2353</Words>
  <Application>Microsoft Office PowerPoint</Application>
  <PresentationFormat>Affichage à l'écran (4:3)</PresentationFormat>
  <Paragraphs>74</Paragraphs>
  <Slides>38</Slides>
  <Notes>0</Notes>
  <HiddenSlides>0</HiddenSlides>
  <MMClips>0</MMClips>
  <ScaleCrop>false</ScaleCrop>
  <HeadingPairs>
    <vt:vector size="4" baseType="variant">
      <vt:variant>
        <vt:lpstr>Thème</vt:lpstr>
      </vt:variant>
      <vt:variant>
        <vt:i4>1</vt:i4>
      </vt:variant>
      <vt:variant>
        <vt:lpstr>Titres des diapositives</vt:lpstr>
      </vt:variant>
      <vt:variant>
        <vt:i4>38</vt:i4>
      </vt:variant>
    </vt:vector>
  </HeadingPairs>
  <TitlesOfParts>
    <vt:vector size="39" baseType="lpstr">
      <vt:lpstr>Thème Office</vt:lpstr>
      <vt:lpstr>La résiliation judiciaire du contrat de travail</vt:lpstr>
      <vt:lpstr>Présentation PowerPoint</vt:lpstr>
      <vt:lpstr>Présentation PowerPoint</vt:lpstr>
      <vt:lpstr>Rupture immédiate</vt:lpstr>
      <vt:lpstr>Rupture différée</vt:lpstr>
      <vt:lpstr>Effets de la résiliation</vt:lpstr>
      <vt:lpstr>Présentation PowerPoint</vt:lpstr>
      <vt:lpstr>Présentation PowerPoint</vt:lpstr>
      <vt:lpstr>Présentation PowerPoint</vt:lpstr>
      <vt:lpstr>Présentation PowerPoint</vt:lpstr>
      <vt:lpstr>Présentation PowerPoint</vt:lpstr>
      <vt:lpstr>Présentation PowerPoint</vt:lpstr>
      <vt:lpstr>Date des manquements</vt:lpstr>
      <vt:lpstr>Présentation PowerPoint</vt:lpstr>
      <vt:lpstr>Présentation PowerPoint</vt:lpstr>
      <vt:lpstr>Appréciation des griefs </vt:lpstr>
      <vt:lpstr>Présentation PowerPoint</vt:lpstr>
      <vt:lpstr>Présentation PowerPoint</vt:lpstr>
      <vt:lpstr>A été considéré comme de nature à justifier une résiliation judiciaire le fait pour l'employeur :</vt:lpstr>
      <vt:lpstr>Présentation PowerPoint</vt:lpstr>
      <vt:lpstr>Présentation PowerPoint</vt:lpstr>
      <vt:lpstr>Présentation PowerPoint</vt:lpstr>
      <vt:lpstr>violation de l'obligation de sécurité de résultat</vt:lpstr>
      <vt:lpstr>Présentation PowerPoint</vt:lpstr>
      <vt:lpstr>Griefs fondés</vt:lpstr>
      <vt:lpstr>Présentation PowerPoint</vt:lpstr>
      <vt:lpstr>Présentation PowerPoint</vt:lpstr>
      <vt:lpstr>Prise d'effet de la résiliation judiciaire </vt:lpstr>
      <vt:lpstr>Présentation PowerPoint</vt:lpstr>
      <vt:lpstr>Action en résiliation judiciaire postérieure au licenciement</vt:lpstr>
      <vt:lpstr>Action en résiliation judiciaire postérieure à une prise d'acte</vt:lpstr>
      <vt:lpstr>résiliation judiciaire du contrat d'un salarié protégé</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résiliation judiciaire du contrat de travail</dc:title>
  <dc:creator>Claude B</dc:creator>
  <cp:lastModifiedBy>Claude B</cp:lastModifiedBy>
  <cp:revision>10</cp:revision>
  <dcterms:created xsi:type="dcterms:W3CDTF">2019-02-22T22:51:47Z</dcterms:created>
  <dcterms:modified xsi:type="dcterms:W3CDTF">2019-02-25T10:49:03Z</dcterms:modified>
</cp:coreProperties>
</file>