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0" r:id="rId1"/>
  </p:sldMasterIdLst>
  <p:notesMasterIdLst>
    <p:notesMasterId r:id="rId90"/>
  </p:notesMasterIdLst>
  <p:handoutMasterIdLst>
    <p:handoutMasterId r:id="rId91"/>
  </p:handoutMasterIdLst>
  <p:sldIdLst>
    <p:sldId id="484" r:id="rId2"/>
    <p:sldId id="258" r:id="rId3"/>
    <p:sldId id="357" r:id="rId4"/>
    <p:sldId id="266" r:id="rId5"/>
    <p:sldId id="385" r:id="rId6"/>
    <p:sldId id="386" r:id="rId7"/>
    <p:sldId id="387" r:id="rId8"/>
    <p:sldId id="388" r:id="rId9"/>
    <p:sldId id="506" r:id="rId10"/>
    <p:sldId id="508" r:id="rId11"/>
    <p:sldId id="485" r:id="rId12"/>
    <p:sldId id="284" r:id="rId13"/>
    <p:sldId id="483" r:id="rId14"/>
    <p:sldId id="426" r:id="rId15"/>
    <p:sldId id="297" r:id="rId16"/>
    <p:sldId id="393" r:id="rId17"/>
    <p:sldId id="379" r:id="rId18"/>
    <p:sldId id="392" r:id="rId19"/>
    <p:sldId id="398" r:id="rId20"/>
    <p:sldId id="306" r:id="rId21"/>
    <p:sldId id="391" r:id="rId22"/>
    <p:sldId id="389" r:id="rId23"/>
    <p:sldId id="373" r:id="rId24"/>
    <p:sldId id="374" r:id="rId25"/>
    <p:sldId id="501" r:id="rId26"/>
    <p:sldId id="502" r:id="rId27"/>
    <p:sldId id="414" r:id="rId28"/>
    <p:sldId id="326" r:id="rId29"/>
    <p:sldId id="411" r:id="rId30"/>
    <p:sldId id="412" r:id="rId31"/>
    <p:sldId id="330" r:id="rId32"/>
    <p:sldId id="413" r:id="rId33"/>
    <p:sldId id="415" r:id="rId34"/>
    <p:sldId id="332" r:id="rId35"/>
    <p:sldId id="420" r:id="rId36"/>
    <p:sldId id="396" r:id="rId37"/>
    <p:sldId id="394" r:id="rId38"/>
    <p:sldId id="421" r:id="rId39"/>
    <p:sldId id="395" r:id="rId40"/>
    <p:sldId id="503" r:id="rId41"/>
    <p:sldId id="504" r:id="rId42"/>
    <p:sldId id="514" r:id="rId43"/>
    <p:sldId id="505" r:id="rId44"/>
    <p:sldId id="422" r:id="rId45"/>
    <p:sldId id="334" r:id="rId46"/>
    <p:sldId id="486" r:id="rId47"/>
    <p:sldId id="424" r:id="rId48"/>
    <p:sldId id="397" r:id="rId49"/>
    <p:sldId id="487" r:id="rId50"/>
    <p:sldId id="488" r:id="rId51"/>
    <p:sldId id="336" r:id="rId52"/>
    <p:sldId id="425" r:id="rId53"/>
    <p:sldId id="430" r:id="rId54"/>
    <p:sldId id="431" r:id="rId55"/>
    <p:sldId id="490" r:id="rId56"/>
    <p:sldId id="432" r:id="rId57"/>
    <p:sldId id="435" r:id="rId58"/>
    <p:sldId id="436" r:id="rId59"/>
    <p:sldId id="434" r:id="rId60"/>
    <p:sldId id="437" r:id="rId61"/>
    <p:sldId id="438" r:id="rId62"/>
    <p:sldId id="439" r:id="rId63"/>
    <p:sldId id="441" r:id="rId64"/>
    <p:sldId id="337" r:id="rId65"/>
    <p:sldId id="494" r:id="rId66"/>
    <p:sldId id="496" r:id="rId67"/>
    <p:sldId id="492" r:id="rId68"/>
    <p:sldId id="509" r:id="rId69"/>
    <p:sldId id="497" r:id="rId70"/>
    <p:sldId id="342" r:id="rId71"/>
    <p:sldId id="442" r:id="rId72"/>
    <p:sldId id="345" r:id="rId73"/>
    <p:sldId id="349" r:id="rId74"/>
    <p:sldId id="352" r:id="rId75"/>
    <p:sldId id="498" r:id="rId76"/>
    <p:sldId id="499" r:id="rId77"/>
    <p:sldId id="403" r:id="rId78"/>
    <p:sldId id="448" r:id="rId79"/>
    <p:sldId id="380" r:id="rId80"/>
    <p:sldId id="405" r:id="rId81"/>
    <p:sldId id="404" r:id="rId82"/>
    <p:sldId id="400" r:id="rId83"/>
    <p:sldId id="449" r:id="rId84"/>
    <p:sldId id="500" r:id="rId85"/>
    <p:sldId id="510" r:id="rId86"/>
    <p:sldId id="511" r:id="rId87"/>
    <p:sldId id="512" r:id="rId88"/>
    <p:sldId id="513" r:id="rId8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3E5F0"/>
    <a:srgbClr val="AED97E"/>
    <a:srgbClr val="B2CBF2"/>
    <a:srgbClr val="000000"/>
    <a:srgbClr val="D9C5CA"/>
    <a:srgbClr val="CCDAD4"/>
    <a:srgbClr val="F67F4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87" autoAdjust="0"/>
    <p:restoredTop sz="94649" autoAdjust="0"/>
  </p:normalViewPr>
  <p:slideViewPr>
    <p:cSldViewPr snapToGrid="0" snapToObjects="1">
      <p:cViewPr>
        <p:scale>
          <a:sx n="130" d="100"/>
          <a:sy n="130" d="100"/>
        </p:scale>
        <p:origin x="-1074" y="3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70" d="100"/>
          <a:sy n="70" d="100"/>
        </p:scale>
        <p:origin x="3968" y="184"/>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 xmlns:a16="http://schemas.microsoft.com/office/drawing/2014/main" id="{944EB38B-82BF-8443-9BDA-71812E9A5791}"/>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 xmlns:a16="http://schemas.microsoft.com/office/drawing/2014/main" id="{C296E57E-DC15-EF49-A39F-2DE6F6A73BBF}"/>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319A9F8-67BC-4341-9A6C-878C00E53AE6}" type="datetimeFigureOut">
              <a:rPr lang="fr-FR" smtClean="0"/>
              <a:pPr/>
              <a:t>26/02/2019</a:t>
            </a:fld>
            <a:endParaRPr lang="fr-FR"/>
          </a:p>
        </p:txBody>
      </p:sp>
      <p:sp>
        <p:nvSpPr>
          <p:cNvPr id="4" name="Espace réservé du pied de page 3">
            <a:extLst>
              <a:ext uri="{FF2B5EF4-FFF2-40B4-BE49-F238E27FC236}">
                <a16:creationId xmlns="" xmlns:a16="http://schemas.microsoft.com/office/drawing/2014/main" id="{64CB0E1A-D87E-CC41-8584-A2026B66D4C9}"/>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 xmlns:a16="http://schemas.microsoft.com/office/drawing/2014/main" id="{59E70AD6-824F-A64C-A66B-F24B50B980A7}"/>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95346D8-1E69-AE4E-AFCD-F65E42C171FE}" type="slidenum">
              <a:rPr lang="fr-FR" smtClean="0"/>
              <a:pPr/>
              <a:t>‹N°›</a:t>
            </a:fld>
            <a:endParaRPr lang="fr-FR"/>
          </a:p>
        </p:txBody>
      </p:sp>
    </p:spTree>
    <p:extLst>
      <p:ext uri="{BB962C8B-B14F-4D97-AF65-F5344CB8AC3E}">
        <p14:creationId xmlns="" xmlns:p14="http://schemas.microsoft.com/office/powerpoint/2010/main" val="41268587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6AC4BA2-8801-B642-9C2B-C93474E7FFBB}" type="datetimeFigureOut">
              <a:rPr lang="fr-FR" smtClean="0"/>
              <a:pPr/>
              <a:t>26/02/2019</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BC91FFC-C9E2-5F45-9905-F7AE9058F321}" type="slidenum">
              <a:rPr lang="fr-FR" smtClean="0"/>
              <a:pPr/>
              <a:t>‹N°›</a:t>
            </a:fld>
            <a:endParaRPr lang="fr-FR"/>
          </a:p>
        </p:txBody>
      </p:sp>
    </p:spTree>
    <p:extLst>
      <p:ext uri="{BB962C8B-B14F-4D97-AF65-F5344CB8AC3E}">
        <p14:creationId xmlns="" xmlns:p14="http://schemas.microsoft.com/office/powerpoint/2010/main" val="427637310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0C15717-94B0-A449-8F0F-85C54C8550E5}"/>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 xmlns:a16="http://schemas.microsoft.com/office/drawing/2014/main" id="{E6E11E8A-9D44-FF4A-99DD-5045899F395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 xmlns:a16="http://schemas.microsoft.com/office/drawing/2014/main" id="{54F2616F-1E3C-D448-85A7-B09A5A57F13A}"/>
              </a:ext>
            </a:extLst>
          </p:cNvPr>
          <p:cNvSpPr>
            <a:spLocks noGrp="1"/>
          </p:cNvSpPr>
          <p:nvPr>
            <p:ph type="dt" sz="half" idx="10"/>
          </p:nvPr>
        </p:nvSpPr>
        <p:spPr/>
        <p:txBody>
          <a:bodyPr/>
          <a:lstStyle/>
          <a:p>
            <a:fld id="{7CE38E4D-051A-41E1-86A4-E56916468FD0}" type="datetimeFigureOut">
              <a:rPr lang="en-US" smtClean="0"/>
              <a:pPr/>
              <a:t>2/26/2019</a:t>
            </a:fld>
            <a:endParaRPr lang="en-US"/>
          </a:p>
        </p:txBody>
      </p:sp>
      <p:sp>
        <p:nvSpPr>
          <p:cNvPr id="5" name="Espace réservé du pied de page 4">
            <a:extLst>
              <a:ext uri="{FF2B5EF4-FFF2-40B4-BE49-F238E27FC236}">
                <a16:creationId xmlns="" xmlns:a16="http://schemas.microsoft.com/office/drawing/2014/main" id="{4EE3A167-0D87-4A4C-B3B2-8F17687B80E9}"/>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 xmlns:a16="http://schemas.microsoft.com/office/drawing/2014/main" id="{780882B4-CDC6-D648-8A92-C85EA9F440A4}"/>
              </a:ext>
            </a:extLst>
          </p:cNvPr>
          <p:cNvSpPr>
            <a:spLocks noGrp="1"/>
          </p:cNvSpPr>
          <p:nvPr>
            <p:ph type="sldNum" sz="quarter" idx="12"/>
          </p:nvPr>
        </p:nvSpPr>
        <p:spPr/>
        <p:txBody>
          <a:bodyPr/>
          <a:lstStyle/>
          <a:p>
            <a:fld id="{DF28FB93-0A08-4E7D-8E63-9EFA29F1E093}" type="slidenum">
              <a:rPr lang="en-US" smtClean="0"/>
              <a:pPr/>
              <a:t>‹N°›</a:t>
            </a:fld>
            <a:endParaRPr lang="en-US"/>
          </a:p>
        </p:txBody>
      </p:sp>
    </p:spTree>
    <p:extLst>
      <p:ext uri="{BB962C8B-B14F-4D97-AF65-F5344CB8AC3E}">
        <p14:creationId xmlns="" xmlns:p14="http://schemas.microsoft.com/office/powerpoint/2010/main" val="1440956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D3EFE44-744D-414A-A73B-551DF7B7E7E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 xmlns:a16="http://schemas.microsoft.com/office/drawing/2014/main" id="{809F4E61-8E5D-5441-89BA-AD408C984695}"/>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 xmlns:a16="http://schemas.microsoft.com/office/drawing/2014/main" id="{3C7EE40B-D45E-E645-9DF2-1FAE6A46DDC6}"/>
              </a:ext>
            </a:extLst>
          </p:cNvPr>
          <p:cNvSpPr>
            <a:spLocks noGrp="1"/>
          </p:cNvSpPr>
          <p:nvPr>
            <p:ph type="dt" sz="half" idx="10"/>
          </p:nvPr>
        </p:nvSpPr>
        <p:spPr/>
        <p:txBody>
          <a:bodyPr/>
          <a:lstStyle/>
          <a:p>
            <a:fld id="{7CE38E4D-051A-41E1-86A4-E56916468FD0}" type="datetimeFigureOut">
              <a:rPr lang="en-US" smtClean="0"/>
              <a:pPr/>
              <a:t>2/26/2019</a:t>
            </a:fld>
            <a:endParaRPr lang="en-US"/>
          </a:p>
        </p:txBody>
      </p:sp>
      <p:sp>
        <p:nvSpPr>
          <p:cNvPr id="5" name="Espace réservé du pied de page 4">
            <a:extLst>
              <a:ext uri="{FF2B5EF4-FFF2-40B4-BE49-F238E27FC236}">
                <a16:creationId xmlns="" xmlns:a16="http://schemas.microsoft.com/office/drawing/2014/main" id="{46F2DCDE-42EA-8F43-9715-9CA043328B57}"/>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 xmlns:a16="http://schemas.microsoft.com/office/drawing/2014/main" id="{09D5D70B-F20A-A846-9EE5-18D6E5519D9F}"/>
              </a:ext>
            </a:extLst>
          </p:cNvPr>
          <p:cNvSpPr>
            <a:spLocks noGrp="1"/>
          </p:cNvSpPr>
          <p:nvPr>
            <p:ph type="sldNum" sz="quarter" idx="12"/>
          </p:nvPr>
        </p:nvSpPr>
        <p:spPr/>
        <p:txBody>
          <a:bodyPr/>
          <a:lstStyle/>
          <a:p>
            <a:fld id="{886BB73A-582F-4420-9A14-CB10A2B2E5E8}" type="slidenum">
              <a:rPr lang="en-US" smtClean="0"/>
              <a:pPr/>
              <a:t>‹N°›</a:t>
            </a:fld>
            <a:endParaRPr lang="en-US"/>
          </a:p>
        </p:txBody>
      </p:sp>
    </p:spTree>
    <p:extLst>
      <p:ext uri="{BB962C8B-B14F-4D97-AF65-F5344CB8AC3E}">
        <p14:creationId xmlns="" xmlns:p14="http://schemas.microsoft.com/office/powerpoint/2010/main" val="1838087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 xmlns:a16="http://schemas.microsoft.com/office/drawing/2014/main" id="{BF04E93A-C4FC-F642-A96E-8E83726827A2}"/>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 xmlns:a16="http://schemas.microsoft.com/office/drawing/2014/main" id="{E7168925-07F1-2F4A-A08F-5C623C33A856}"/>
              </a:ext>
            </a:extLst>
          </p:cNvPr>
          <p:cNvSpPr>
            <a:spLocks noGrp="1"/>
          </p:cNvSpPr>
          <p:nvPr>
            <p:ph type="body" orient="vert" idx="1"/>
          </p:nvPr>
        </p:nvSpPr>
        <p:spPr>
          <a:xfrm>
            <a:off x="628650" y="365125"/>
            <a:ext cx="5800725"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 xmlns:a16="http://schemas.microsoft.com/office/drawing/2014/main" id="{551E63EB-D68F-2D4B-ADB4-05C3EBF333D9}"/>
              </a:ext>
            </a:extLst>
          </p:cNvPr>
          <p:cNvSpPr>
            <a:spLocks noGrp="1"/>
          </p:cNvSpPr>
          <p:nvPr>
            <p:ph type="dt" sz="half" idx="10"/>
          </p:nvPr>
        </p:nvSpPr>
        <p:spPr/>
        <p:txBody>
          <a:bodyPr/>
          <a:lstStyle/>
          <a:p>
            <a:fld id="{7CE38E4D-051A-41E1-86A4-E56916468FD0}" type="datetimeFigureOut">
              <a:rPr lang="en-US" smtClean="0"/>
              <a:pPr/>
              <a:t>2/26/2019</a:t>
            </a:fld>
            <a:endParaRPr lang="en-US"/>
          </a:p>
        </p:txBody>
      </p:sp>
      <p:sp>
        <p:nvSpPr>
          <p:cNvPr id="5" name="Espace réservé du pied de page 4">
            <a:extLst>
              <a:ext uri="{FF2B5EF4-FFF2-40B4-BE49-F238E27FC236}">
                <a16:creationId xmlns="" xmlns:a16="http://schemas.microsoft.com/office/drawing/2014/main" id="{25058D3D-BD5C-3343-978F-681B12989E14}"/>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 xmlns:a16="http://schemas.microsoft.com/office/drawing/2014/main" id="{290BF76B-247F-E748-85CB-E9425DBE6EC2}"/>
              </a:ext>
            </a:extLst>
          </p:cNvPr>
          <p:cNvSpPr>
            <a:spLocks noGrp="1"/>
          </p:cNvSpPr>
          <p:nvPr>
            <p:ph type="sldNum" sz="quarter" idx="12"/>
          </p:nvPr>
        </p:nvSpPr>
        <p:spPr/>
        <p:txBody>
          <a:bodyPr/>
          <a:lstStyle/>
          <a:p>
            <a:fld id="{886BB73A-582F-4420-9A14-CB10A2B2E5E8}" type="slidenum">
              <a:rPr lang="en-US" smtClean="0"/>
              <a:pPr/>
              <a:t>‹N°›</a:t>
            </a:fld>
            <a:endParaRPr lang="en-US"/>
          </a:p>
        </p:txBody>
      </p:sp>
    </p:spTree>
    <p:extLst>
      <p:ext uri="{BB962C8B-B14F-4D97-AF65-F5344CB8AC3E}">
        <p14:creationId xmlns="" xmlns:p14="http://schemas.microsoft.com/office/powerpoint/2010/main" val="376317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4596754D-2F10-FA43-8E57-CF301E37195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623A7EF8-1730-E24D-AE53-59B5DC840E8C}"/>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 xmlns:a16="http://schemas.microsoft.com/office/drawing/2014/main" id="{1B18BF89-E50E-4749-88FB-2268A471693C}"/>
              </a:ext>
            </a:extLst>
          </p:cNvPr>
          <p:cNvSpPr>
            <a:spLocks noGrp="1"/>
          </p:cNvSpPr>
          <p:nvPr>
            <p:ph type="dt" sz="half" idx="10"/>
          </p:nvPr>
        </p:nvSpPr>
        <p:spPr/>
        <p:txBody>
          <a:bodyPr/>
          <a:lstStyle/>
          <a:p>
            <a:fld id="{7CE38E4D-051A-41E1-86A4-E56916468FD0}" type="datetimeFigureOut">
              <a:rPr lang="en-US" smtClean="0"/>
              <a:pPr/>
              <a:t>2/26/2019</a:t>
            </a:fld>
            <a:endParaRPr lang="en-US"/>
          </a:p>
        </p:txBody>
      </p:sp>
      <p:sp>
        <p:nvSpPr>
          <p:cNvPr id="5" name="Espace réservé du pied de page 4">
            <a:extLst>
              <a:ext uri="{FF2B5EF4-FFF2-40B4-BE49-F238E27FC236}">
                <a16:creationId xmlns="" xmlns:a16="http://schemas.microsoft.com/office/drawing/2014/main" id="{F7052A42-C44F-DC4B-B898-7C6747C884AB}"/>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 xmlns:a16="http://schemas.microsoft.com/office/drawing/2014/main" id="{1EF73427-00F1-A547-9BC6-C4FF879FB01B}"/>
              </a:ext>
            </a:extLst>
          </p:cNvPr>
          <p:cNvSpPr>
            <a:spLocks noGrp="1"/>
          </p:cNvSpPr>
          <p:nvPr>
            <p:ph type="sldNum" sz="quarter" idx="12"/>
          </p:nvPr>
        </p:nvSpPr>
        <p:spPr/>
        <p:txBody>
          <a:bodyPr/>
          <a:lstStyle/>
          <a:p>
            <a:fld id="{886BB73A-582F-4420-9A14-CB10A2B2E5E8}" type="slidenum">
              <a:rPr lang="en-US" smtClean="0"/>
              <a:pPr/>
              <a:t>‹N°›</a:t>
            </a:fld>
            <a:endParaRPr lang="en-US"/>
          </a:p>
        </p:txBody>
      </p:sp>
    </p:spTree>
    <p:extLst>
      <p:ext uri="{BB962C8B-B14F-4D97-AF65-F5344CB8AC3E}">
        <p14:creationId xmlns="" xmlns:p14="http://schemas.microsoft.com/office/powerpoint/2010/main" val="517109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BF0E505-9177-574E-9964-E3DD7368107F}"/>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 xmlns:a16="http://schemas.microsoft.com/office/drawing/2014/main" id="{1F766B41-238C-874C-AE74-D078635F727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 xmlns:a16="http://schemas.microsoft.com/office/drawing/2014/main" id="{56D12018-D060-154F-9D56-0F3E55C35519}"/>
              </a:ext>
            </a:extLst>
          </p:cNvPr>
          <p:cNvSpPr>
            <a:spLocks noGrp="1"/>
          </p:cNvSpPr>
          <p:nvPr>
            <p:ph type="dt" sz="half" idx="10"/>
          </p:nvPr>
        </p:nvSpPr>
        <p:spPr/>
        <p:txBody>
          <a:bodyPr/>
          <a:lstStyle/>
          <a:p>
            <a:fld id="{7CE38E4D-051A-41E1-86A4-E56916468FD0}" type="datetimeFigureOut">
              <a:rPr lang="en-US" smtClean="0"/>
              <a:pPr/>
              <a:t>2/26/2019</a:t>
            </a:fld>
            <a:endParaRPr lang="en-US"/>
          </a:p>
        </p:txBody>
      </p:sp>
      <p:sp>
        <p:nvSpPr>
          <p:cNvPr id="5" name="Espace réservé du pied de page 4">
            <a:extLst>
              <a:ext uri="{FF2B5EF4-FFF2-40B4-BE49-F238E27FC236}">
                <a16:creationId xmlns="" xmlns:a16="http://schemas.microsoft.com/office/drawing/2014/main" id="{E8C159B1-CD77-D840-9B1C-575F414AA48E}"/>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 xmlns:a16="http://schemas.microsoft.com/office/drawing/2014/main" id="{0E10D53A-52B6-5945-80D7-2720E7677EA6}"/>
              </a:ext>
            </a:extLst>
          </p:cNvPr>
          <p:cNvSpPr>
            <a:spLocks noGrp="1"/>
          </p:cNvSpPr>
          <p:nvPr>
            <p:ph type="sldNum" sz="quarter" idx="12"/>
          </p:nvPr>
        </p:nvSpPr>
        <p:spPr/>
        <p:txBody>
          <a:bodyPr/>
          <a:lstStyle/>
          <a:p>
            <a:fld id="{886BB73A-582F-4420-9A14-CB10A2B2E5E8}" type="slidenum">
              <a:rPr lang="en-US" smtClean="0"/>
              <a:pPr/>
              <a:t>‹N°›</a:t>
            </a:fld>
            <a:endParaRPr lang="en-US"/>
          </a:p>
        </p:txBody>
      </p:sp>
    </p:spTree>
    <p:extLst>
      <p:ext uri="{BB962C8B-B14F-4D97-AF65-F5344CB8AC3E}">
        <p14:creationId xmlns="" xmlns:p14="http://schemas.microsoft.com/office/powerpoint/2010/main" val="3319085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DA04DA7-CBCE-EE4A-A026-0FF9698F2AD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B33DE9BF-919B-E34B-8C78-07A5197C8C6E}"/>
              </a:ext>
            </a:extLst>
          </p:cNvPr>
          <p:cNvSpPr>
            <a:spLocks noGrp="1"/>
          </p:cNvSpPr>
          <p:nvPr>
            <p:ph sz="half" idx="1"/>
          </p:nvPr>
        </p:nvSpPr>
        <p:spPr>
          <a:xfrm>
            <a:off x="628650" y="1825625"/>
            <a:ext cx="38862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 xmlns:a16="http://schemas.microsoft.com/office/drawing/2014/main" id="{3C53392A-D977-3040-8E4B-FCCFEED5F70E}"/>
              </a:ext>
            </a:extLst>
          </p:cNvPr>
          <p:cNvSpPr>
            <a:spLocks noGrp="1"/>
          </p:cNvSpPr>
          <p:nvPr>
            <p:ph sz="half" idx="2"/>
          </p:nvPr>
        </p:nvSpPr>
        <p:spPr>
          <a:xfrm>
            <a:off x="4629150" y="1825625"/>
            <a:ext cx="38862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 xmlns:a16="http://schemas.microsoft.com/office/drawing/2014/main" id="{CEDD69BF-DC24-1243-A716-B095C192F7E9}"/>
              </a:ext>
            </a:extLst>
          </p:cNvPr>
          <p:cNvSpPr>
            <a:spLocks noGrp="1"/>
          </p:cNvSpPr>
          <p:nvPr>
            <p:ph type="dt" sz="half" idx="10"/>
          </p:nvPr>
        </p:nvSpPr>
        <p:spPr/>
        <p:txBody>
          <a:bodyPr/>
          <a:lstStyle/>
          <a:p>
            <a:fld id="{7CE38E4D-051A-41E1-86A4-E56916468FD0}" type="datetimeFigureOut">
              <a:rPr lang="en-US" smtClean="0"/>
              <a:pPr/>
              <a:t>2/26/2019</a:t>
            </a:fld>
            <a:endParaRPr lang="en-US"/>
          </a:p>
        </p:txBody>
      </p:sp>
      <p:sp>
        <p:nvSpPr>
          <p:cNvPr id="6" name="Espace réservé du pied de page 5">
            <a:extLst>
              <a:ext uri="{FF2B5EF4-FFF2-40B4-BE49-F238E27FC236}">
                <a16:creationId xmlns="" xmlns:a16="http://schemas.microsoft.com/office/drawing/2014/main" id="{23CFE538-1827-684D-BB52-BA3C213544DE}"/>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 xmlns:a16="http://schemas.microsoft.com/office/drawing/2014/main" id="{64F95AC3-EE29-8640-9E79-8F5DE3252583}"/>
              </a:ext>
            </a:extLst>
          </p:cNvPr>
          <p:cNvSpPr>
            <a:spLocks noGrp="1"/>
          </p:cNvSpPr>
          <p:nvPr>
            <p:ph type="sldNum" sz="quarter" idx="12"/>
          </p:nvPr>
        </p:nvSpPr>
        <p:spPr/>
        <p:txBody>
          <a:bodyPr/>
          <a:lstStyle/>
          <a:p>
            <a:fld id="{886BB73A-582F-4420-9A14-CB10A2B2E5E8}" type="slidenum">
              <a:rPr lang="en-US" smtClean="0"/>
              <a:pPr/>
              <a:t>‹N°›</a:t>
            </a:fld>
            <a:endParaRPr lang="en-US"/>
          </a:p>
        </p:txBody>
      </p:sp>
    </p:spTree>
    <p:extLst>
      <p:ext uri="{BB962C8B-B14F-4D97-AF65-F5344CB8AC3E}">
        <p14:creationId xmlns="" xmlns:p14="http://schemas.microsoft.com/office/powerpoint/2010/main" val="3783852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E14401F-A702-B54D-BAE1-5DB76DD60601}"/>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 xmlns:a16="http://schemas.microsoft.com/office/drawing/2014/main" id="{1D3510CD-4219-3F44-8308-7EECBF2B77B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 xmlns:a16="http://schemas.microsoft.com/office/drawing/2014/main" id="{1497B78F-D302-7044-A6CA-7FB022942874}"/>
              </a:ext>
            </a:extLst>
          </p:cNvPr>
          <p:cNvSpPr>
            <a:spLocks noGrp="1"/>
          </p:cNvSpPr>
          <p:nvPr>
            <p:ph sz="half" idx="2"/>
          </p:nvPr>
        </p:nvSpPr>
        <p:spPr>
          <a:xfrm>
            <a:off x="629842" y="2505075"/>
            <a:ext cx="3868340"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 xmlns:a16="http://schemas.microsoft.com/office/drawing/2014/main" id="{79FADD73-D983-C944-896E-0C7F8B4BDA8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 xmlns:a16="http://schemas.microsoft.com/office/drawing/2014/main" id="{EAC6DC56-8E60-1B4C-B377-31BBB3BD5FE8}"/>
              </a:ext>
            </a:extLst>
          </p:cNvPr>
          <p:cNvSpPr>
            <a:spLocks noGrp="1"/>
          </p:cNvSpPr>
          <p:nvPr>
            <p:ph sz="quarter" idx="4"/>
          </p:nvPr>
        </p:nvSpPr>
        <p:spPr>
          <a:xfrm>
            <a:off x="4629150" y="2505075"/>
            <a:ext cx="3887391"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 xmlns:a16="http://schemas.microsoft.com/office/drawing/2014/main" id="{2415BD30-F9CA-9746-BEFF-E15B9E2DEFB2}"/>
              </a:ext>
            </a:extLst>
          </p:cNvPr>
          <p:cNvSpPr>
            <a:spLocks noGrp="1"/>
          </p:cNvSpPr>
          <p:nvPr>
            <p:ph type="dt" sz="half" idx="10"/>
          </p:nvPr>
        </p:nvSpPr>
        <p:spPr/>
        <p:txBody>
          <a:bodyPr/>
          <a:lstStyle/>
          <a:p>
            <a:fld id="{7CE38E4D-051A-41E1-86A4-E56916468FD0}" type="datetimeFigureOut">
              <a:rPr lang="en-US" smtClean="0"/>
              <a:pPr/>
              <a:t>2/26/2019</a:t>
            </a:fld>
            <a:endParaRPr lang="en-US"/>
          </a:p>
        </p:txBody>
      </p:sp>
      <p:sp>
        <p:nvSpPr>
          <p:cNvPr id="8" name="Espace réservé du pied de page 7">
            <a:extLst>
              <a:ext uri="{FF2B5EF4-FFF2-40B4-BE49-F238E27FC236}">
                <a16:creationId xmlns="" xmlns:a16="http://schemas.microsoft.com/office/drawing/2014/main" id="{3ED9EFA4-4D91-3441-91D6-35597AC0328C}"/>
              </a:ext>
            </a:extLst>
          </p:cNvPr>
          <p:cNvSpPr>
            <a:spLocks noGrp="1"/>
          </p:cNvSpPr>
          <p:nvPr>
            <p:ph type="ftr" sz="quarter" idx="11"/>
          </p:nvPr>
        </p:nvSpPr>
        <p:spPr/>
        <p:txBody>
          <a:bodyPr/>
          <a:lstStyle/>
          <a:p>
            <a:endParaRPr lang="en-US"/>
          </a:p>
        </p:txBody>
      </p:sp>
      <p:sp>
        <p:nvSpPr>
          <p:cNvPr id="9" name="Espace réservé du numéro de diapositive 8">
            <a:extLst>
              <a:ext uri="{FF2B5EF4-FFF2-40B4-BE49-F238E27FC236}">
                <a16:creationId xmlns="" xmlns:a16="http://schemas.microsoft.com/office/drawing/2014/main" id="{FA7AF72A-FFFE-9E4F-8C75-6F3EF3A326A8}"/>
              </a:ext>
            </a:extLst>
          </p:cNvPr>
          <p:cNvSpPr>
            <a:spLocks noGrp="1"/>
          </p:cNvSpPr>
          <p:nvPr>
            <p:ph type="sldNum" sz="quarter" idx="12"/>
          </p:nvPr>
        </p:nvSpPr>
        <p:spPr/>
        <p:txBody>
          <a:bodyPr/>
          <a:lstStyle/>
          <a:p>
            <a:fld id="{886BB73A-582F-4420-9A14-CB10A2B2E5E8}" type="slidenum">
              <a:rPr lang="en-US" smtClean="0"/>
              <a:pPr/>
              <a:t>‹N°›</a:t>
            </a:fld>
            <a:endParaRPr lang="en-US"/>
          </a:p>
        </p:txBody>
      </p:sp>
    </p:spTree>
    <p:extLst>
      <p:ext uri="{BB962C8B-B14F-4D97-AF65-F5344CB8AC3E}">
        <p14:creationId xmlns="" xmlns:p14="http://schemas.microsoft.com/office/powerpoint/2010/main" val="2745028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433E114-6C8D-B044-AB61-C7311FC905A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 xmlns:a16="http://schemas.microsoft.com/office/drawing/2014/main" id="{A35E0C3C-4121-EC4C-AA21-28ACAB2DAEA8}"/>
              </a:ext>
            </a:extLst>
          </p:cNvPr>
          <p:cNvSpPr>
            <a:spLocks noGrp="1"/>
          </p:cNvSpPr>
          <p:nvPr>
            <p:ph type="dt" sz="half" idx="10"/>
          </p:nvPr>
        </p:nvSpPr>
        <p:spPr/>
        <p:txBody>
          <a:bodyPr/>
          <a:lstStyle/>
          <a:p>
            <a:fld id="{7CE38E4D-051A-41E1-86A4-E56916468FD0}" type="datetimeFigureOut">
              <a:rPr lang="en-US" smtClean="0"/>
              <a:pPr/>
              <a:t>2/26/2019</a:t>
            </a:fld>
            <a:endParaRPr lang="en-US"/>
          </a:p>
        </p:txBody>
      </p:sp>
      <p:sp>
        <p:nvSpPr>
          <p:cNvPr id="4" name="Espace réservé du pied de page 3">
            <a:extLst>
              <a:ext uri="{FF2B5EF4-FFF2-40B4-BE49-F238E27FC236}">
                <a16:creationId xmlns="" xmlns:a16="http://schemas.microsoft.com/office/drawing/2014/main" id="{2A8AFC52-AA89-1743-B1B8-9459EBE2877C}"/>
              </a:ext>
            </a:extLst>
          </p:cNvPr>
          <p:cNvSpPr>
            <a:spLocks noGrp="1"/>
          </p:cNvSpPr>
          <p:nvPr>
            <p:ph type="ftr" sz="quarter" idx="11"/>
          </p:nvPr>
        </p:nvSpPr>
        <p:spPr/>
        <p:txBody>
          <a:bodyPr/>
          <a:lstStyle/>
          <a:p>
            <a:endParaRPr lang="en-US"/>
          </a:p>
        </p:txBody>
      </p:sp>
      <p:sp>
        <p:nvSpPr>
          <p:cNvPr id="5" name="Espace réservé du numéro de diapositive 4">
            <a:extLst>
              <a:ext uri="{FF2B5EF4-FFF2-40B4-BE49-F238E27FC236}">
                <a16:creationId xmlns="" xmlns:a16="http://schemas.microsoft.com/office/drawing/2014/main" id="{672E3FB0-A07E-204D-8367-2DC83BB44428}"/>
              </a:ext>
            </a:extLst>
          </p:cNvPr>
          <p:cNvSpPr>
            <a:spLocks noGrp="1"/>
          </p:cNvSpPr>
          <p:nvPr>
            <p:ph type="sldNum" sz="quarter" idx="12"/>
          </p:nvPr>
        </p:nvSpPr>
        <p:spPr/>
        <p:txBody>
          <a:bodyPr/>
          <a:lstStyle/>
          <a:p>
            <a:fld id="{886BB73A-582F-4420-9A14-CB10A2B2E5E8}" type="slidenum">
              <a:rPr lang="en-US" smtClean="0"/>
              <a:pPr/>
              <a:t>‹N°›</a:t>
            </a:fld>
            <a:endParaRPr lang="en-US"/>
          </a:p>
        </p:txBody>
      </p:sp>
    </p:spTree>
    <p:extLst>
      <p:ext uri="{BB962C8B-B14F-4D97-AF65-F5344CB8AC3E}">
        <p14:creationId xmlns="" xmlns:p14="http://schemas.microsoft.com/office/powerpoint/2010/main" val="2206941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 xmlns:a16="http://schemas.microsoft.com/office/drawing/2014/main" id="{37E0E38D-1D1E-4043-9C2B-CD13200614C9}"/>
              </a:ext>
            </a:extLst>
          </p:cNvPr>
          <p:cNvSpPr>
            <a:spLocks noGrp="1"/>
          </p:cNvSpPr>
          <p:nvPr>
            <p:ph type="dt" sz="half" idx="10"/>
          </p:nvPr>
        </p:nvSpPr>
        <p:spPr/>
        <p:txBody>
          <a:bodyPr/>
          <a:lstStyle/>
          <a:p>
            <a:fld id="{7CE38E4D-051A-41E1-86A4-E56916468FD0}" type="datetimeFigureOut">
              <a:rPr lang="en-US" smtClean="0"/>
              <a:pPr/>
              <a:t>2/26/2019</a:t>
            </a:fld>
            <a:endParaRPr lang="en-US"/>
          </a:p>
        </p:txBody>
      </p:sp>
      <p:sp>
        <p:nvSpPr>
          <p:cNvPr id="3" name="Espace réservé du pied de page 2">
            <a:extLst>
              <a:ext uri="{FF2B5EF4-FFF2-40B4-BE49-F238E27FC236}">
                <a16:creationId xmlns="" xmlns:a16="http://schemas.microsoft.com/office/drawing/2014/main" id="{51C2975F-0BB2-AE48-9BCD-D329CC4D42AC}"/>
              </a:ext>
            </a:extLst>
          </p:cNvPr>
          <p:cNvSpPr>
            <a:spLocks noGrp="1"/>
          </p:cNvSpPr>
          <p:nvPr>
            <p:ph type="ftr" sz="quarter" idx="11"/>
          </p:nvPr>
        </p:nvSpPr>
        <p:spPr/>
        <p:txBody>
          <a:bodyPr/>
          <a:lstStyle/>
          <a:p>
            <a:endParaRPr lang="en-US"/>
          </a:p>
        </p:txBody>
      </p:sp>
      <p:sp>
        <p:nvSpPr>
          <p:cNvPr id="4" name="Espace réservé du numéro de diapositive 3">
            <a:extLst>
              <a:ext uri="{FF2B5EF4-FFF2-40B4-BE49-F238E27FC236}">
                <a16:creationId xmlns="" xmlns:a16="http://schemas.microsoft.com/office/drawing/2014/main" id="{C5D7496A-FE2B-3A43-9BBB-C496F5173D69}"/>
              </a:ext>
            </a:extLst>
          </p:cNvPr>
          <p:cNvSpPr>
            <a:spLocks noGrp="1"/>
          </p:cNvSpPr>
          <p:nvPr>
            <p:ph type="sldNum" sz="quarter" idx="12"/>
          </p:nvPr>
        </p:nvSpPr>
        <p:spPr/>
        <p:txBody>
          <a:bodyPr/>
          <a:lstStyle/>
          <a:p>
            <a:fld id="{886BB73A-582F-4420-9A14-CB10A2B2E5E8}" type="slidenum">
              <a:rPr lang="en-US" smtClean="0"/>
              <a:pPr/>
              <a:t>‹N°›</a:t>
            </a:fld>
            <a:endParaRPr lang="en-US"/>
          </a:p>
        </p:txBody>
      </p:sp>
    </p:spTree>
    <p:extLst>
      <p:ext uri="{BB962C8B-B14F-4D97-AF65-F5344CB8AC3E}">
        <p14:creationId xmlns="" xmlns:p14="http://schemas.microsoft.com/office/powerpoint/2010/main" val="29978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C1F808A-B0F9-FC48-ADF2-054A6832436F}"/>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 xmlns:a16="http://schemas.microsoft.com/office/drawing/2014/main" id="{88816E49-B348-5041-AB5A-A1E8A5D5561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 xmlns:a16="http://schemas.microsoft.com/office/drawing/2014/main" id="{4D4B3C28-D072-9542-AF29-35F3D4E2A86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 xmlns:a16="http://schemas.microsoft.com/office/drawing/2014/main" id="{408C796A-C96B-A945-9A73-DC22E46D55A0}"/>
              </a:ext>
            </a:extLst>
          </p:cNvPr>
          <p:cNvSpPr>
            <a:spLocks noGrp="1"/>
          </p:cNvSpPr>
          <p:nvPr>
            <p:ph type="dt" sz="half" idx="10"/>
          </p:nvPr>
        </p:nvSpPr>
        <p:spPr/>
        <p:txBody>
          <a:bodyPr/>
          <a:lstStyle/>
          <a:p>
            <a:fld id="{7CE38E4D-051A-41E1-86A4-E56916468FD0}" type="datetimeFigureOut">
              <a:rPr lang="en-US" smtClean="0"/>
              <a:pPr/>
              <a:t>2/26/2019</a:t>
            </a:fld>
            <a:endParaRPr lang="en-US"/>
          </a:p>
        </p:txBody>
      </p:sp>
      <p:sp>
        <p:nvSpPr>
          <p:cNvPr id="6" name="Espace réservé du pied de page 5">
            <a:extLst>
              <a:ext uri="{FF2B5EF4-FFF2-40B4-BE49-F238E27FC236}">
                <a16:creationId xmlns="" xmlns:a16="http://schemas.microsoft.com/office/drawing/2014/main" id="{24760104-937D-A343-A2DE-EA56C7E1386B}"/>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 xmlns:a16="http://schemas.microsoft.com/office/drawing/2014/main" id="{85090A0D-6113-634A-B4BC-96E0A17D8301}"/>
              </a:ext>
            </a:extLst>
          </p:cNvPr>
          <p:cNvSpPr>
            <a:spLocks noGrp="1"/>
          </p:cNvSpPr>
          <p:nvPr>
            <p:ph type="sldNum" sz="quarter" idx="12"/>
          </p:nvPr>
        </p:nvSpPr>
        <p:spPr/>
        <p:txBody>
          <a:bodyPr/>
          <a:lstStyle/>
          <a:p>
            <a:fld id="{DF28FB93-0A08-4E7D-8E63-9EFA29F1E093}" type="slidenum">
              <a:rPr lang="en-US" smtClean="0"/>
              <a:pPr/>
              <a:t>‹N°›</a:t>
            </a:fld>
            <a:endParaRPr lang="en-US"/>
          </a:p>
        </p:txBody>
      </p:sp>
    </p:spTree>
    <p:extLst>
      <p:ext uri="{BB962C8B-B14F-4D97-AF65-F5344CB8AC3E}">
        <p14:creationId xmlns="" xmlns:p14="http://schemas.microsoft.com/office/powerpoint/2010/main" val="2148084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82FA9DE-2E93-5347-A494-191C8C26633E}"/>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 xmlns:a16="http://schemas.microsoft.com/office/drawing/2014/main" id="{DA6B205E-23BB-9441-A6DA-8752C6C9028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 xmlns:a16="http://schemas.microsoft.com/office/drawing/2014/main" id="{972197BA-07F3-B545-AD64-EA1B17E5111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 xmlns:a16="http://schemas.microsoft.com/office/drawing/2014/main" id="{DFD57D0F-ED64-A747-9178-3595D918D1DE}"/>
              </a:ext>
            </a:extLst>
          </p:cNvPr>
          <p:cNvSpPr>
            <a:spLocks noGrp="1"/>
          </p:cNvSpPr>
          <p:nvPr>
            <p:ph type="dt" sz="half" idx="10"/>
          </p:nvPr>
        </p:nvSpPr>
        <p:spPr/>
        <p:txBody>
          <a:bodyPr/>
          <a:lstStyle/>
          <a:p>
            <a:fld id="{7CE38E4D-051A-41E1-86A4-E56916468FD0}" type="datetimeFigureOut">
              <a:rPr lang="en-US" smtClean="0"/>
              <a:pPr/>
              <a:t>2/26/2019</a:t>
            </a:fld>
            <a:endParaRPr lang="en-US"/>
          </a:p>
        </p:txBody>
      </p:sp>
      <p:sp>
        <p:nvSpPr>
          <p:cNvPr id="6" name="Espace réservé du pied de page 5">
            <a:extLst>
              <a:ext uri="{FF2B5EF4-FFF2-40B4-BE49-F238E27FC236}">
                <a16:creationId xmlns="" xmlns:a16="http://schemas.microsoft.com/office/drawing/2014/main" id="{F728C693-7AB8-C849-AE0D-F99D1898EB3B}"/>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 xmlns:a16="http://schemas.microsoft.com/office/drawing/2014/main" id="{DA220F56-FEF2-4544-A616-49CF7E095B7D}"/>
              </a:ext>
            </a:extLst>
          </p:cNvPr>
          <p:cNvSpPr>
            <a:spLocks noGrp="1"/>
          </p:cNvSpPr>
          <p:nvPr>
            <p:ph type="sldNum" sz="quarter" idx="12"/>
          </p:nvPr>
        </p:nvSpPr>
        <p:spPr/>
        <p:txBody>
          <a:bodyPr/>
          <a:lstStyle/>
          <a:p>
            <a:fld id="{886BB73A-582F-4420-9A14-CB10A2B2E5E8}" type="slidenum">
              <a:rPr lang="en-US" smtClean="0"/>
              <a:pPr/>
              <a:t>‹N°›</a:t>
            </a:fld>
            <a:endParaRPr lang="en-US"/>
          </a:p>
        </p:txBody>
      </p:sp>
    </p:spTree>
    <p:extLst>
      <p:ext uri="{BB962C8B-B14F-4D97-AF65-F5344CB8AC3E}">
        <p14:creationId xmlns="" xmlns:p14="http://schemas.microsoft.com/office/powerpoint/2010/main" val="282170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 xmlns:a16="http://schemas.microsoft.com/office/drawing/2014/main" id="{3D8803E6-D45E-9743-B62D-A8BEBBC6EEA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 xmlns:a16="http://schemas.microsoft.com/office/drawing/2014/main" id="{5ECAE0A1-6E9E-F545-80FC-39FFA1C1A3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 xmlns:a16="http://schemas.microsoft.com/office/drawing/2014/main" id="{40DC59CE-CBBE-BE4C-8101-F6F1FFAD27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CE38E4D-051A-41E1-86A4-E56916468FD0}" type="datetimeFigureOut">
              <a:rPr lang="en-US" smtClean="0"/>
              <a:pPr/>
              <a:t>2/26/2019</a:t>
            </a:fld>
            <a:endParaRPr lang="en-US"/>
          </a:p>
        </p:txBody>
      </p:sp>
      <p:sp>
        <p:nvSpPr>
          <p:cNvPr id="5" name="Espace réservé du pied de page 4">
            <a:extLst>
              <a:ext uri="{FF2B5EF4-FFF2-40B4-BE49-F238E27FC236}">
                <a16:creationId xmlns="" xmlns:a16="http://schemas.microsoft.com/office/drawing/2014/main" id="{7FC8C8DE-E71F-A845-9B2A-E9AF39A5A617}"/>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Espace réservé du numéro de diapositive 5">
            <a:extLst>
              <a:ext uri="{FF2B5EF4-FFF2-40B4-BE49-F238E27FC236}">
                <a16:creationId xmlns="" xmlns:a16="http://schemas.microsoft.com/office/drawing/2014/main" id="{7F3365DD-3DF3-5145-B2AB-E6385F67AC8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86BB73A-582F-4420-9A14-CB10A2B2E5E8}" type="slidenum">
              <a:rPr lang="en-US" smtClean="0"/>
              <a:pPr/>
              <a:t>‹N°›</a:t>
            </a:fld>
            <a:endParaRPr lang="en-US"/>
          </a:p>
        </p:txBody>
      </p:sp>
    </p:spTree>
    <p:extLst>
      <p:ext uri="{BB962C8B-B14F-4D97-AF65-F5344CB8AC3E}">
        <p14:creationId xmlns="" xmlns:p14="http://schemas.microsoft.com/office/powerpoint/2010/main" val="3979756086"/>
      </p:ext>
    </p:extLst>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enjamin.geray@gmail.com" TargetMode="External"/><Relationship Id="rId2" Type="http://schemas.openxmlformats.org/officeDocument/2006/relationships/hyperlink" Target="mailto:ingrid@geray.avocat.f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package" Target="../embeddings/Document_Microsoft_Office_Word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dalloz-avocats.fr/documentation/Document?id=CASS_LIEUVIDE_2013-01-17_1210051&amp;FromId=Z208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www.dalloz-avocats.fr/documentation/Document?id=CASS_LIEUVIDE_2013-03-27_1129001&amp;FromId=Z2089"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dalloz-avocats.fr/documentation/Document?id=CASS_LIEUVIDE_2014-01-29_1221516&amp;FromId=Z2089"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dalloz-avocats.fr/documentation/Document?id=CASS_LIEUVIDE_2015-04-09_1325326&amp;FromId=Z2162"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javascript:%20documentLink('INFO1455701949522')"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dalloz-avocats.fr/documentation/Document?id=CASS_LIEUVIDE_2013-03-13_1122082&amp;FromId=Z2162"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dalloz-avocats.fr/documentation/Document?id=CASS_LIEUVIDE_2012-11-21_1118686&amp;FromId=Z2162"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dalloz-avocats.fr/documentation/Document?id=CASS_LIEUVIDE_2013-10-16_1215638&amp;FromId=Z2162" TargetMode="Externa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www.dalloz-avocats.fr/documentation/Document?id=CASS_LIEUVIDE_2016-01-13_1520822&amp;FromId=Z2199"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hyperlink" Target="http://www.dalloz-avocats.fr/documentation/Document?id=CASS_LIEUVIDE_2015-05-20_1410270&amp;FromId=Z2089"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hyperlink" Target="http://www.dalloz-avocats.fr/documentation/Document?id=CASS_LIEUVIDE_2015-09-23_1414021&amp;FromId=Z2089"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www.dalloz-avocats.fr/documentation/Document?id=CASS_LIEUVIDE_2015-03-05_1327270&amp;FromId=Z208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hyperlink" Target="http://www.dalloz-avocats.fr/documentation/Document?id=CASS_LIEUVIDE_2015-12-01_1417701&amp;FromId=Z2089"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www.dalloz-avocats.fr/documentation/Document?id=CASS_LIEUVIDE_2014-09-17_1319763&amp;FromId=Z2230" TargetMode="External"/><Relationship Id="rId2" Type="http://schemas.openxmlformats.org/officeDocument/2006/relationships/hyperlink" Target="http://www.dalloz-avocats.fr/documentation/Document?id=CASS_LIEUVIDE_2003-03-26_0142333&amp;FromId=Z2230" TargetMode="External"/><Relationship Id="rId1" Type="http://schemas.openxmlformats.org/officeDocument/2006/relationships/slideLayout" Target="../slideLayouts/slideLayout2.xml"/><Relationship Id="rId4" Type="http://schemas.openxmlformats.org/officeDocument/2006/relationships/hyperlink" Target="http://www.dalloz-avocats.fr/documentation/Document?id=CASS_LIEUVIDE_1994-03-01_9242124&amp;FromId=Z2230"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www.dalloz-avocats.fr/documentation/Document?id=CASS_LIEUVIDE_2009-01-27_0741738&amp;FromId=Z2230"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479674"/>
          </a:xfrm>
        </p:spPr>
        <p:txBody>
          <a:bodyPr anchor="ctr">
            <a:noAutofit/>
          </a:bodyPr>
          <a:lstStyle/>
          <a:p>
            <a:r>
              <a:rPr lang="fr-FR" sz="6000" dirty="0">
                <a:solidFill>
                  <a:schemeClr val="tx1"/>
                </a:solidFill>
                <a:ea typeface="+mn-ea"/>
                <a:cs typeface="+mn-cs"/>
              </a:rPr>
              <a:t>Le </a:t>
            </a:r>
            <a:r>
              <a:rPr lang="fr-FR" sz="6000" dirty="0">
                <a:ea typeface="+mn-ea"/>
                <a:cs typeface="+mn-cs"/>
              </a:rPr>
              <a:t>L</a:t>
            </a:r>
            <a:r>
              <a:rPr lang="fr-FR" sz="6000" dirty="0">
                <a:solidFill>
                  <a:schemeClr val="tx1"/>
                </a:solidFill>
                <a:ea typeface="+mn-ea"/>
                <a:cs typeface="+mn-cs"/>
              </a:rPr>
              <a:t>icenciement</a:t>
            </a:r>
          </a:p>
        </p:txBody>
      </p:sp>
      <p:sp>
        <p:nvSpPr>
          <p:cNvPr id="6" name="Sous-titre 5">
            <a:extLst>
              <a:ext uri="{FF2B5EF4-FFF2-40B4-BE49-F238E27FC236}">
                <a16:creationId xmlns="" xmlns:a16="http://schemas.microsoft.com/office/drawing/2014/main" id="{BAD75656-2D48-1942-94C1-AAA832A135C4}"/>
              </a:ext>
            </a:extLst>
          </p:cNvPr>
          <p:cNvSpPr>
            <a:spLocks noGrp="1"/>
          </p:cNvSpPr>
          <p:nvPr>
            <p:ph type="subTitle" idx="1"/>
          </p:nvPr>
        </p:nvSpPr>
        <p:spPr>
          <a:xfrm>
            <a:off x="1143000" y="4088734"/>
            <a:ext cx="6858000" cy="2479673"/>
          </a:xfrm>
        </p:spPr>
        <p:txBody>
          <a:bodyPr>
            <a:normAutofit/>
          </a:bodyPr>
          <a:lstStyle/>
          <a:p>
            <a:r>
              <a:rPr lang="fr-FR" dirty="0"/>
              <a:t>Maître Ingrid GERAY</a:t>
            </a:r>
          </a:p>
          <a:p>
            <a:r>
              <a:rPr lang="fr-FR" dirty="0"/>
              <a:t>Avocat au barreau de Saint-Etienne</a:t>
            </a:r>
          </a:p>
          <a:p>
            <a:r>
              <a:rPr lang="fr-FR" dirty="0"/>
              <a:t>    </a:t>
            </a:r>
            <a:r>
              <a:rPr lang="fr-FR" dirty="0">
                <a:hlinkClick r:id="rId2"/>
              </a:rPr>
              <a:t>ingrid@geray.avocat.fr</a:t>
            </a:r>
            <a:endParaRPr lang="fr-FR" dirty="0"/>
          </a:p>
          <a:p>
            <a:endParaRPr lang="fr-FR" dirty="0"/>
          </a:p>
          <a:p>
            <a:r>
              <a:rPr lang="fr-FR" dirty="0"/>
              <a:t>Maître Benjamin GERAY</a:t>
            </a:r>
          </a:p>
          <a:p>
            <a:r>
              <a:rPr lang="fr-FR" dirty="0"/>
              <a:t> Avocat au barreau de Grenoble</a:t>
            </a:r>
          </a:p>
          <a:p>
            <a:r>
              <a:rPr lang="fr-FR" dirty="0">
                <a:hlinkClick r:id="rId3"/>
              </a:rPr>
              <a:t>benjamin.geray@gmail.com</a:t>
            </a:r>
            <a:endParaRPr lang="fr-FR" dirty="0"/>
          </a:p>
          <a:p>
            <a:endParaRPr lang="fr-FR" dirty="0"/>
          </a:p>
        </p:txBody>
      </p:sp>
    </p:spTree>
    <p:extLst>
      <p:ext uri="{BB962C8B-B14F-4D97-AF65-F5344CB8AC3E}">
        <p14:creationId xmlns="" xmlns:p14="http://schemas.microsoft.com/office/powerpoint/2010/main" val="3216888006"/>
      </p:ext>
    </p:extLst>
  </p:cSld>
  <p:clrMapOvr>
    <a:masterClrMapping/>
  </p:clrMapOvr>
  <mc:AlternateContent xmlns:mc="http://schemas.openxmlformats.org/markup-compatibility/2006">
    <mc:Choice xmlns="" xmlns:p14="http://schemas.microsoft.com/office/powerpoint/2010/main" Requires="p14">
      <p:transition>
        <p14:prism dir="d"/>
      </p:transition>
    </mc:Choice>
    <mc:Fallback>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CECEB2A-DE08-684C-A6D8-D7ED3526239E}"/>
              </a:ext>
            </a:extLst>
          </p:cNvPr>
          <p:cNvSpPr>
            <a:spLocks noGrp="1"/>
          </p:cNvSpPr>
          <p:nvPr>
            <p:ph type="title"/>
          </p:nvPr>
        </p:nvSpPr>
        <p:spPr>
          <a:xfrm>
            <a:off x="628650" y="0"/>
            <a:ext cx="7886700" cy="1325563"/>
          </a:xfrm>
        </p:spPr>
        <p:txBody>
          <a:bodyPr/>
          <a:lstStyle/>
          <a:p>
            <a:pPr algn="ctr"/>
            <a:r>
              <a:rPr lang="fr-FR" dirty="0" smtClean="0"/>
              <a:t>La lettre </a:t>
            </a:r>
            <a:r>
              <a:rPr lang="fr-FR" dirty="0"/>
              <a:t>de licenciement</a:t>
            </a:r>
          </a:p>
        </p:txBody>
      </p:sp>
      <p:sp>
        <p:nvSpPr>
          <p:cNvPr id="3" name="Espace réservé du contenu 2">
            <a:extLst>
              <a:ext uri="{FF2B5EF4-FFF2-40B4-BE49-F238E27FC236}">
                <a16:creationId xmlns="" xmlns:a16="http://schemas.microsoft.com/office/drawing/2014/main" id="{5B0FB446-2B4C-E04B-9088-AB125C05B982}"/>
              </a:ext>
            </a:extLst>
          </p:cNvPr>
          <p:cNvSpPr>
            <a:spLocks noGrp="1"/>
          </p:cNvSpPr>
          <p:nvPr>
            <p:ph idx="1"/>
          </p:nvPr>
        </p:nvSpPr>
        <p:spPr>
          <a:xfrm>
            <a:off x="628650" y="1325563"/>
            <a:ext cx="7886700" cy="4351338"/>
          </a:xfrm>
        </p:spPr>
        <p:txBody>
          <a:bodyPr>
            <a:normAutofit fontScale="62500" lnSpcReduction="20000"/>
          </a:bodyPr>
          <a:lstStyle/>
          <a:p>
            <a:pPr algn="just"/>
            <a:r>
              <a:rPr lang="fr-FR" dirty="0" smtClean="0"/>
              <a:t>Nécessite pour l’employeur de mentionner un/des grief(s) matériellement vérifiables.</a:t>
            </a:r>
          </a:p>
          <a:p>
            <a:pPr algn="just"/>
            <a:r>
              <a:rPr lang="fr-FR" dirty="0" smtClean="0"/>
              <a:t>Les motifs invoqués lient l’employeur.</a:t>
            </a:r>
          </a:p>
          <a:p>
            <a:pPr algn="just"/>
            <a:r>
              <a:rPr lang="fr-FR" dirty="0" smtClean="0"/>
              <a:t>Obligation pour les juges d’examiner l’ensemble des griefs énoncés par l’employeur et de rechercher la véritable cause du licenciement.</a:t>
            </a:r>
          </a:p>
          <a:p>
            <a:pPr algn="just"/>
            <a:endParaRPr lang="fr-FR" dirty="0" smtClean="0"/>
          </a:p>
          <a:p>
            <a:pPr algn="just"/>
            <a:r>
              <a:rPr lang="fr-FR" b="1" dirty="0" smtClean="0"/>
              <a:t>L'ordonnance n° 2017-1387 du 22 septembre 2017 </a:t>
            </a:r>
            <a:r>
              <a:rPr lang="fr-FR" b="1" i="1" dirty="0" smtClean="0"/>
              <a:t>(JO, 23 sept.) </a:t>
            </a:r>
            <a:r>
              <a:rPr lang="fr-FR" b="1" dirty="0" smtClean="0"/>
              <a:t>a profondément modifié les règles relatives à la motivation de la lettre de licenciement.</a:t>
            </a:r>
          </a:p>
          <a:p>
            <a:pPr algn="just"/>
            <a:r>
              <a:rPr lang="fr-FR" dirty="0" smtClean="0"/>
              <a:t>En effet, auparavant, l'absence d'indication d'un motif précis dans la lettre de licenciement équivalait à une absence de motif et rendait ainsi le licenciement sans cause réelle et sérieuse.</a:t>
            </a:r>
          </a:p>
          <a:p>
            <a:pPr algn="just"/>
            <a:r>
              <a:rPr lang="fr-FR" dirty="0" smtClean="0"/>
              <a:t>L'employeur se devait donc d'être extrêmement rigoureux quant à l'énoncé des griefs invoqués à l'encontre du salarié dans la lettre de licenciement. Ces motifs fixaient en effet ce qu'on appelle les limites du litige. Impossible, une fois le licenciement notifié, d'y apporter des modifications. Le juge statuait sur ces motifs et sur rien d'autre.</a:t>
            </a:r>
          </a:p>
          <a:p>
            <a:pPr algn="just"/>
            <a:r>
              <a:rPr lang="fr-FR" dirty="0" smtClean="0"/>
              <a:t>Cette règle selon laquelle la lettre de licenciement fixe les limites du litige est maintenue par l'ordonnance précitée </a:t>
            </a:r>
            <a:r>
              <a:rPr lang="fr-FR" b="1" u="sng" dirty="0" smtClean="0"/>
              <a:t>mais aménagée.</a:t>
            </a:r>
            <a:endParaRPr lang="fr-FR" dirty="0" smtClean="0"/>
          </a:p>
          <a:p>
            <a:pPr algn="just">
              <a:buNone/>
            </a:pPr>
            <a:r>
              <a:rPr lang="fr-FR" dirty="0" smtClean="0"/>
              <a:t/>
            </a:r>
            <a:br>
              <a:rPr lang="fr-FR" dirty="0" smtClean="0"/>
            </a:br>
            <a:r>
              <a:rPr lang="fr-FR" dirty="0" smtClean="0"/>
              <a:t>Les motifs contenus dans la lettre pourront désormais être précisés par l'employeur, soit de sa propre initiative, soit à la demande du salarié, après la notification du licenciement. </a:t>
            </a:r>
          </a:p>
          <a:p>
            <a:pPr algn="just">
              <a:buNone/>
            </a:pPr>
            <a:r>
              <a:rPr lang="fr-FR" dirty="0" smtClean="0"/>
              <a:t>	Ce n'est qu'après ces éventuelles précisions que les limites du litige seront fixées.</a:t>
            </a:r>
          </a:p>
          <a:p>
            <a:pPr algn="just"/>
            <a:r>
              <a:rPr lang="fr-FR" dirty="0" smtClean="0"/>
              <a:t>Désormais, si le salarié à qui le licenciement a été notifié n'a pas demandé à l'employeur de préciser les motifs invoqués dans la lettre de licenciement et que le juge caractérise par la suite une insuffisance de motivation, </a:t>
            </a:r>
            <a:r>
              <a:rPr lang="fr-FR" u="sng" dirty="0" smtClean="0"/>
              <a:t>celle-ci ne privera plus à elle seule le licenciement de cause réelle et sérieuse</a:t>
            </a:r>
            <a:r>
              <a:rPr lang="fr-FR" dirty="0" smtClean="0"/>
              <a:t>. </a:t>
            </a:r>
          </a:p>
          <a:p>
            <a:pPr algn="just">
              <a:buNone/>
            </a:pPr>
            <a:r>
              <a:rPr lang="fr-FR" dirty="0" smtClean="0"/>
              <a:t>	Cette irrégularité ouvrira droit à une indemnité qui ne pourra pas excéder un mois de salaire.</a:t>
            </a:r>
            <a:endParaRPr lang="fr-FR" dirty="0"/>
          </a:p>
        </p:txBody>
      </p:sp>
    </p:spTree>
    <p:extLst>
      <p:ext uri="{BB962C8B-B14F-4D97-AF65-F5344CB8AC3E}">
        <p14:creationId xmlns="" xmlns:p14="http://schemas.microsoft.com/office/powerpoint/2010/main" val="3495649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24282" y="314554"/>
            <a:ext cx="8602675" cy="1594826"/>
          </a:xfrm>
        </p:spPr>
        <p:txBody>
          <a:bodyPr>
            <a:noAutofit/>
          </a:bodyPr>
          <a:lstStyle/>
          <a:p>
            <a:pPr algn="ctr"/>
            <a:r>
              <a:rPr lang="en-GB" sz="3200" dirty="0">
                <a:solidFill>
                  <a:srgbClr val="000000"/>
                </a:solidFill>
                <a:cs typeface="Times New Roman"/>
              </a:rPr>
              <a:t>CHAPITRE II – </a:t>
            </a:r>
            <a:br>
              <a:rPr lang="en-GB" sz="3200" dirty="0">
                <a:solidFill>
                  <a:srgbClr val="000000"/>
                </a:solidFill>
                <a:cs typeface="Times New Roman"/>
              </a:rPr>
            </a:br>
            <a:r>
              <a:rPr lang="en-GB" sz="3200" dirty="0" smtClean="0">
                <a:solidFill>
                  <a:srgbClr val="000000"/>
                </a:solidFill>
                <a:cs typeface="Times New Roman"/>
              </a:rPr>
              <a:t>Les motifs du </a:t>
            </a:r>
            <a:r>
              <a:rPr lang="en-GB" sz="3200" dirty="0" err="1" smtClean="0">
                <a:solidFill>
                  <a:srgbClr val="000000"/>
                </a:solidFill>
                <a:cs typeface="Times New Roman"/>
              </a:rPr>
              <a:t>licenciement</a:t>
            </a:r>
            <a:r>
              <a:rPr lang="en-GB" sz="3200" dirty="0" smtClean="0">
                <a:solidFill>
                  <a:srgbClr val="000000"/>
                </a:solidFill>
                <a:cs typeface="Times New Roman"/>
              </a:rPr>
              <a:t> pour cause </a:t>
            </a:r>
            <a:r>
              <a:rPr lang="en-GB" sz="3200" dirty="0" err="1" smtClean="0">
                <a:solidFill>
                  <a:srgbClr val="000000"/>
                </a:solidFill>
                <a:cs typeface="Times New Roman"/>
              </a:rPr>
              <a:t>personnelle</a:t>
            </a:r>
            <a:endParaRPr lang="fr-FR" sz="3200" dirty="0">
              <a:cs typeface="Times New Roman"/>
            </a:endParaRPr>
          </a:p>
        </p:txBody>
      </p:sp>
      <p:sp>
        <p:nvSpPr>
          <p:cNvPr id="2" name="Espace réservé du texte 1"/>
          <p:cNvSpPr>
            <a:spLocks noGrp="1"/>
          </p:cNvSpPr>
          <p:nvPr>
            <p:ph type="body" idx="1"/>
          </p:nvPr>
        </p:nvSpPr>
        <p:spPr>
          <a:xfrm>
            <a:off x="295365" y="2470997"/>
            <a:ext cx="8348976" cy="3813309"/>
          </a:xfrm>
        </p:spPr>
        <p:txBody>
          <a:bodyPr>
            <a:normAutofit/>
          </a:bodyPr>
          <a:lstStyle/>
          <a:p>
            <a:pPr marL="857250" indent="-857250" algn="just">
              <a:buClr>
                <a:srgbClr val="F67F45"/>
              </a:buClr>
              <a:buSzPct val="126000"/>
            </a:pPr>
            <a:r>
              <a:rPr lang="en-GB" sz="2000" u="sng" cap="none" dirty="0">
                <a:solidFill>
                  <a:srgbClr val="000000"/>
                </a:solidFill>
                <a:cs typeface="Abadi MT Condensed Extra Bold"/>
              </a:rPr>
              <a:t>Un </a:t>
            </a:r>
            <a:r>
              <a:rPr lang="en-GB" sz="2000" u="sng" cap="none" dirty="0" err="1">
                <a:solidFill>
                  <a:srgbClr val="000000"/>
                </a:solidFill>
                <a:cs typeface="Abadi MT Condensed Extra Bold"/>
              </a:rPr>
              <a:t>licenciement</a:t>
            </a:r>
            <a:r>
              <a:rPr lang="en-GB" sz="2000" u="sng" cap="none" dirty="0">
                <a:solidFill>
                  <a:srgbClr val="000000"/>
                </a:solidFill>
                <a:cs typeface="Abadi MT Condensed Extra Bold"/>
              </a:rPr>
              <a:t> </a:t>
            </a:r>
            <a:r>
              <a:rPr lang="en-GB" sz="2000" u="sng" cap="none" dirty="0" err="1">
                <a:solidFill>
                  <a:srgbClr val="000000"/>
                </a:solidFill>
                <a:cs typeface="Abadi MT Condensed Extra Bold"/>
              </a:rPr>
              <a:t>basé</a:t>
            </a:r>
            <a:r>
              <a:rPr lang="en-GB" sz="2000" u="sng" cap="none" dirty="0">
                <a:solidFill>
                  <a:srgbClr val="000000"/>
                </a:solidFill>
                <a:cs typeface="Abadi MT Condensed Extra Bold"/>
              </a:rPr>
              <a:t> </a:t>
            </a:r>
            <a:r>
              <a:rPr lang="en-GB" sz="2000" u="sng" cap="none" dirty="0" err="1">
                <a:solidFill>
                  <a:srgbClr val="000000"/>
                </a:solidFill>
                <a:cs typeface="Abadi MT Condensed Extra Bold"/>
              </a:rPr>
              <a:t>sur</a:t>
            </a:r>
            <a:r>
              <a:rPr lang="en-GB" sz="2000" u="sng" cap="none" dirty="0">
                <a:solidFill>
                  <a:srgbClr val="000000"/>
                </a:solidFill>
                <a:cs typeface="Abadi MT Condensed Extra Bold"/>
              </a:rPr>
              <a:t> : </a:t>
            </a:r>
          </a:p>
          <a:p>
            <a:pPr marL="1405890" lvl="1" indent="-857250" algn="just">
              <a:buClr>
                <a:srgbClr val="F67F45"/>
              </a:buClr>
              <a:buSzPct val="126000"/>
            </a:pPr>
            <a:endParaRPr lang="en-GB" sz="2000" dirty="0">
              <a:solidFill>
                <a:srgbClr val="000000"/>
              </a:solidFill>
              <a:cs typeface="Abadi MT Condensed Extra Bold"/>
            </a:endParaRPr>
          </a:p>
          <a:p>
            <a:pPr lvl="6" algn="just">
              <a:buFontTx/>
              <a:buChar char="-"/>
            </a:pPr>
            <a:r>
              <a:rPr lang="en-GB" sz="2000" dirty="0">
                <a:solidFill>
                  <a:srgbClr val="000000"/>
                </a:solidFill>
              </a:rPr>
              <a:t>Des causes tenant à la </a:t>
            </a:r>
            <a:r>
              <a:rPr lang="en-GB" sz="2000" dirty="0" err="1">
                <a:solidFill>
                  <a:srgbClr val="000000"/>
                </a:solidFill>
              </a:rPr>
              <a:t>personne</a:t>
            </a:r>
            <a:r>
              <a:rPr lang="en-GB" sz="2000" dirty="0">
                <a:solidFill>
                  <a:srgbClr val="000000"/>
                </a:solidFill>
              </a:rPr>
              <a:t> du </a:t>
            </a:r>
            <a:r>
              <a:rPr lang="en-GB" sz="2000" dirty="0" err="1">
                <a:solidFill>
                  <a:srgbClr val="000000"/>
                </a:solidFill>
              </a:rPr>
              <a:t>salarié</a:t>
            </a:r>
            <a:r>
              <a:rPr lang="en-GB" sz="2000" dirty="0">
                <a:solidFill>
                  <a:srgbClr val="000000"/>
                </a:solidFill>
              </a:rPr>
              <a:t>, </a:t>
            </a:r>
          </a:p>
          <a:p>
            <a:pPr lvl="6" algn="just">
              <a:buFontTx/>
              <a:buChar char="-"/>
            </a:pPr>
            <a:r>
              <a:rPr lang="en-GB" sz="2000" dirty="0">
                <a:solidFill>
                  <a:srgbClr val="000000"/>
                </a:solidFill>
              </a:rPr>
              <a:t>Et </a:t>
            </a:r>
            <a:r>
              <a:rPr lang="en-GB" sz="2000" dirty="0" err="1">
                <a:solidFill>
                  <a:srgbClr val="000000"/>
                </a:solidFill>
              </a:rPr>
              <a:t>sur</a:t>
            </a:r>
            <a:r>
              <a:rPr lang="en-GB" sz="2000" dirty="0">
                <a:solidFill>
                  <a:srgbClr val="000000"/>
                </a:solidFill>
              </a:rPr>
              <a:t> des </a:t>
            </a:r>
            <a:r>
              <a:rPr lang="en-GB" sz="2000" dirty="0" err="1">
                <a:solidFill>
                  <a:srgbClr val="000000"/>
                </a:solidFill>
              </a:rPr>
              <a:t>faits</a:t>
            </a:r>
            <a:r>
              <a:rPr lang="en-GB" sz="2000" dirty="0">
                <a:solidFill>
                  <a:srgbClr val="000000"/>
                </a:solidFill>
              </a:rPr>
              <a:t> </a:t>
            </a:r>
            <a:r>
              <a:rPr lang="en-GB" sz="2000" dirty="0" err="1">
                <a:solidFill>
                  <a:srgbClr val="000000"/>
                </a:solidFill>
              </a:rPr>
              <a:t>imputables</a:t>
            </a:r>
            <a:r>
              <a:rPr lang="en-GB" sz="2000" dirty="0">
                <a:solidFill>
                  <a:srgbClr val="000000"/>
                </a:solidFill>
              </a:rPr>
              <a:t> au </a:t>
            </a:r>
            <a:r>
              <a:rPr lang="en-GB" sz="2000" dirty="0" err="1">
                <a:solidFill>
                  <a:srgbClr val="000000"/>
                </a:solidFill>
              </a:rPr>
              <a:t>salarié</a:t>
            </a:r>
            <a:r>
              <a:rPr lang="en-GB" sz="2000" dirty="0">
                <a:solidFill>
                  <a:srgbClr val="000000"/>
                </a:solidFill>
              </a:rPr>
              <a:t>.</a:t>
            </a:r>
          </a:p>
          <a:p>
            <a:pPr marL="1954530" lvl="3" indent="-857250" algn="just">
              <a:buClr>
                <a:srgbClr val="F67F45"/>
              </a:buClr>
              <a:buSzPct val="126000"/>
            </a:pPr>
            <a:endParaRPr lang="en-GB" sz="2000" dirty="0">
              <a:solidFill>
                <a:srgbClr val="000000"/>
              </a:solidFill>
              <a:cs typeface="Abadi MT Condensed Extra Bold"/>
            </a:endParaRPr>
          </a:p>
          <a:p>
            <a:pPr algn="just"/>
            <a:r>
              <a:rPr lang="fr-FR" sz="2000" u="sng" cap="none" dirty="0">
                <a:solidFill>
                  <a:srgbClr val="000000"/>
                </a:solidFill>
              </a:rPr>
              <a:t>Conditions  : </a:t>
            </a:r>
          </a:p>
          <a:p>
            <a:pPr algn="just"/>
            <a:endParaRPr lang="fr-FR" sz="2000" u="sng" cap="none" dirty="0">
              <a:solidFill>
                <a:srgbClr val="000000"/>
              </a:solidFill>
            </a:endParaRPr>
          </a:p>
          <a:p>
            <a:pPr lvl="6" algn="just">
              <a:buFontTx/>
              <a:buChar char="-"/>
            </a:pPr>
            <a:r>
              <a:rPr lang="fr-FR" sz="2000" dirty="0">
                <a:solidFill>
                  <a:srgbClr val="000000"/>
                </a:solidFill>
              </a:rPr>
              <a:t>Un motif réel et sérieux,</a:t>
            </a:r>
          </a:p>
          <a:p>
            <a:pPr lvl="6" algn="just">
              <a:buFontTx/>
              <a:buChar char="-"/>
            </a:pPr>
            <a:r>
              <a:rPr lang="fr-FR" sz="2000" dirty="0">
                <a:solidFill>
                  <a:srgbClr val="000000"/>
                </a:solidFill>
              </a:rPr>
              <a:t>Et un motif légal.</a:t>
            </a:r>
          </a:p>
          <a:p>
            <a:pPr lvl="6" algn="just">
              <a:buNone/>
            </a:pPr>
            <a:endParaRPr lang="fr-FR" sz="2571" dirty="0">
              <a:solidFill>
                <a:srgbClr val="000000"/>
              </a:solidFill>
            </a:endParaRPr>
          </a:p>
          <a:p>
            <a:pPr marL="1954530" lvl="3" indent="-857250" algn="just">
              <a:buClr>
                <a:srgbClr val="F67F45"/>
              </a:buClr>
              <a:buSzPct val="126000"/>
              <a:buFont typeface="Arial"/>
              <a:buChar char="•"/>
            </a:pPr>
            <a:endParaRPr lang="en-GB" sz="4653" dirty="0">
              <a:solidFill>
                <a:srgbClr val="000000"/>
              </a:solidFill>
              <a:cs typeface="Abadi MT Condensed Extra Bold"/>
            </a:endParaRPr>
          </a:p>
          <a:p>
            <a:pPr marL="1954530" lvl="3" indent="-857250" algn="just">
              <a:buClr>
                <a:srgbClr val="F67F45"/>
              </a:buClr>
              <a:buSzPct val="126000"/>
              <a:buFont typeface="Arial"/>
              <a:buChar char="•"/>
            </a:pPr>
            <a:endParaRPr lang="fr-FR" sz="4653" dirty="0">
              <a:solidFill>
                <a:srgbClr val="000000"/>
              </a:solidFill>
              <a:cs typeface="Abadi MT Condensed Extra Bold"/>
            </a:endParaRPr>
          </a:p>
          <a:p>
            <a:endParaRPr lang="fr-FR" dirty="0"/>
          </a:p>
        </p:txBody>
      </p:sp>
    </p:spTree>
    <p:extLst>
      <p:ext uri="{BB962C8B-B14F-4D97-AF65-F5344CB8AC3E}">
        <p14:creationId xmlns="" xmlns:p14="http://schemas.microsoft.com/office/powerpoint/2010/main" val="2779467010"/>
      </p:ext>
    </p:extLst>
  </p:cSld>
  <p:clrMapOvr>
    <a:masterClrMapping/>
  </p:clrMapOvr>
  <p:transition>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658368" y="1887322"/>
            <a:ext cx="7772400" cy="2065338"/>
          </a:xfrm>
        </p:spPr>
        <p:txBody>
          <a:bodyPr>
            <a:normAutofit fontScale="90000"/>
          </a:bodyPr>
          <a:lstStyle/>
          <a:p>
            <a:pPr algn="ctr"/>
            <a:r>
              <a:rPr lang="en-GB" b="1" u="sng" dirty="0"/>
              <a:t/>
            </a:r>
            <a:br>
              <a:rPr lang="en-GB" b="1" u="sng" dirty="0"/>
            </a:br>
            <a:r>
              <a:rPr lang="en-GB" b="1" u="sng" dirty="0"/>
              <a:t/>
            </a:r>
            <a:br>
              <a:rPr lang="en-GB" b="1" u="sng" dirty="0"/>
            </a:br>
            <a:r>
              <a:rPr lang="en-GB" sz="4000" dirty="0">
                <a:solidFill>
                  <a:schemeClr val="tx1"/>
                </a:solidFill>
                <a:ea typeface="+mn-ea"/>
                <a:cs typeface="+mn-cs"/>
              </a:rPr>
              <a:t>I- </a:t>
            </a:r>
            <a:r>
              <a:rPr lang="en-GB" sz="4000" dirty="0" err="1">
                <a:solidFill>
                  <a:schemeClr val="tx1"/>
                </a:solidFill>
                <a:ea typeface="+mn-ea"/>
                <a:cs typeface="+mn-cs"/>
              </a:rPr>
              <a:t>Licenciement</a:t>
            </a:r>
            <a:r>
              <a:rPr lang="en-GB" sz="4000" dirty="0">
                <a:solidFill>
                  <a:schemeClr val="tx1"/>
                </a:solidFill>
                <a:ea typeface="+mn-ea"/>
                <a:cs typeface="+mn-cs"/>
              </a:rPr>
              <a:t> </a:t>
            </a:r>
            <a:r>
              <a:rPr lang="en-GB" sz="4000" dirty="0" err="1">
                <a:solidFill>
                  <a:schemeClr val="tx1"/>
                </a:solidFill>
                <a:ea typeface="+mn-ea"/>
                <a:cs typeface="+mn-cs"/>
              </a:rPr>
              <a:t>disciplinaire</a:t>
            </a:r>
            <a:r>
              <a:rPr lang="en-GB" sz="4000" dirty="0">
                <a:solidFill>
                  <a:schemeClr val="tx1"/>
                </a:solidFill>
                <a:ea typeface="+mn-ea"/>
                <a:cs typeface="+mn-cs"/>
              </a:rPr>
              <a:t> </a:t>
            </a:r>
            <a:br>
              <a:rPr lang="en-GB" sz="4000" dirty="0">
                <a:solidFill>
                  <a:schemeClr val="tx1"/>
                </a:solidFill>
                <a:ea typeface="+mn-ea"/>
                <a:cs typeface="+mn-cs"/>
              </a:rPr>
            </a:br>
            <a:r>
              <a:rPr lang="en-GB" sz="4000" dirty="0" err="1">
                <a:solidFill>
                  <a:schemeClr val="tx1"/>
                </a:solidFill>
                <a:ea typeface="+mn-ea"/>
                <a:cs typeface="+mn-cs"/>
              </a:rPr>
              <a:t>ou</a:t>
            </a:r>
            <a:r>
              <a:rPr lang="en-GB" sz="4000" dirty="0">
                <a:solidFill>
                  <a:schemeClr val="tx1"/>
                </a:solidFill>
                <a:ea typeface="+mn-ea"/>
                <a:cs typeface="+mn-cs"/>
              </a:rPr>
              <a:t> </a:t>
            </a:r>
            <a:r>
              <a:rPr lang="en-GB" sz="4000" dirty="0" err="1">
                <a:solidFill>
                  <a:schemeClr val="tx1"/>
                </a:solidFill>
                <a:ea typeface="+mn-ea"/>
                <a:cs typeface="+mn-cs"/>
              </a:rPr>
              <a:t>licenciement</a:t>
            </a:r>
            <a:r>
              <a:rPr lang="en-GB" sz="4000" dirty="0">
                <a:solidFill>
                  <a:schemeClr val="tx1"/>
                </a:solidFill>
                <a:ea typeface="+mn-ea"/>
                <a:cs typeface="+mn-cs"/>
              </a:rPr>
              <a:t> pour </a:t>
            </a:r>
            <a:r>
              <a:rPr lang="en-GB" sz="4000" dirty="0" err="1">
                <a:solidFill>
                  <a:schemeClr val="tx1"/>
                </a:solidFill>
                <a:ea typeface="+mn-ea"/>
                <a:cs typeface="+mn-cs"/>
              </a:rPr>
              <a:t>faute</a:t>
            </a:r>
            <a:r>
              <a:rPr lang="fr-FR" dirty="0"/>
              <a:t/>
            </a:r>
            <a:br>
              <a:rPr lang="fr-FR" dirty="0"/>
            </a:br>
            <a:endParaRPr lang="fr-FR" dirty="0"/>
          </a:p>
        </p:txBody>
      </p:sp>
    </p:spTree>
    <p:extLst>
      <p:ext uri="{BB962C8B-B14F-4D97-AF65-F5344CB8AC3E}">
        <p14:creationId xmlns="" xmlns:p14="http://schemas.microsoft.com/office/powerpoint/2010/main" val="3374166704"/>
      </p:ext>
    </p:extLst>
  </p:cSld>
  <p:clrMapOvr>
    <a:masterClrMapping/>
  </p:clrMapOvr>
  <p:transition>
    <p:pull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19379" y="348888"/>
            <a:ext cx="8325465" cy="6186309"/>
          </a:xfrm>
          <a:prstGeom prst="rect">
            <a:avLst/>
          </a:prstGeom>
          <a:noFill/>
        </p:spPr>
        <p:txBody>
          <a:bodyPr wrap="square" rtlCol="0">
            <a:spAutoFit/>
          </a:bodyPr>
          <a:lstStyle/>
          <a:p>
            <a:pPr algn="ctr"/>
            <a:r>
              <a:rPr lang="fr-FR" sz="2000" b="1" u="sng" dirty="0"/>
              <a:t>Les conditions de mise en œuvre  d’un licenciement pour faute :</a:t>
            </a:r>
          </a:p>
          <a:p>
            <a:endParaRPr lang="fr-FR" b="1" u="sng" dirty="0"/>
          </a:p>
          <a:p>
            <a:pPr>
              <a:buFont typeface="Arial" pitchFamily="34" charset="0"/>
              <a:buChar char="•"/>
            </a:pPr>
            <a:r>
              <a:rPr lang="fr-FR" b="1" u="sng" dirty="0" smtClean="0"/>
              <a:t> L’existence d’une faute non </a:t>
            </a:r>
            <a:r>
              <a:rPr lang="fr-FR" b="1" u="sng" dirty="0"/>
              <a:t>couverte par la prescription :</a:t>
            </a:r>
          </a:p>
          <a:p>
            <a:endParaRPr lang="fr-FR" b="1" u="sng" dirty="0"/>
          </a:p>
          <a:p>
            <a:pPr lvl="1" algn="just"/>
            <a:r>
              <a:rPr lang="fr-FR" dirty="0"/>
              <a:t>L'employeur ne peut pas fonder valablement un licenciement pour faute lorsque les faits reprochés au salarié sont prescrits. L'article  L. 1332-4 du code du travail traitant du droit disciplinaire prévoit en effet une prescription pour la sanction des fautes. Elle est acquise 2 mois après que l'employeur a eu connaissance de l'agissement fautif (sauf en cas de poursuites pénales). </a:t>
            </a:r>
          </a:p>
          <a:p>
            <a:pPr lvl="1" algn="just"/>
            <a:r>
              <a:rPr lang="fr-FR" dirty="0"/>
              <a:t>Après ce délai, l'employeur ne peut plus engager la procédure de licenciement pour faute.</a:t>
            </a:r>
          </a:p>
          <a:p>
            <a:pPr algn="just"/>
            <a:endParaRPr lang="fr-FR" dirty="0"/>
          </a:p>
          <a:p>
            <a:pPr algn="just">
              <a:buFont typeface="Arial" pitchFamily="34" charset="0"/>
              <a:buChar char="•"/>
            </a:pPr>
            <a:r>
              <a:rPr lang="fr-FR" b="1" u="sng" dirty="0" smtClean="0"/>
              <a:t> La </a:t>
            </a:r>
            <a:r>
              <a:rPr lang="fr-FR" b="1" u="sng" dirty="0"/>
              <a:t>faute ne doit pas être amnistiée :</a:t>
            </a:r>
          </a:p>
          <a:p>
            <a:pPr algn="just"/>
            <a:endParaRPr lang="fr-FR" dirty="0"/>
          </a:p>
          <a:p>
            <a:pPr lvl="1" algn="just"/>
            <a:r>
              <a:rPr lang="fr-FR" dirty="0"/>
              <a:t>La faute passible d'une sanction disciplinaire ou professionnelle peut être amnistiée par une loi d'amnistie.</a:t>
            </a:r>
          </a:p>
          <a:p>
            <a:pPr algn="just"/>
            <a:endParaRPr lang="fr-FR" dirty="0"/>
          </a:p>
          <a:p>
            <a:pPr algn="just">
              <a:buFont typeface="Arial" pitchFamily="34" charset="0"/>
              <a:buChar char="•"/>
            </a:pPr>
            <a:r>
              <a:rPr lang="fr-FR" b="1" u="sng" dirty="0" smtClean="0"/>
              <a:t> La Faute </a:t>
            </a:r>
            <a:r>
              <a:rPr lang="fr-FR" b="1" u="sng" dirty="0"/>
              <a:t>doit être sanctionnée une seule </a:t>
            </a:r>
            <a:r>
              <a:rPr lang="fr-FR" b="1" u="sng" dirty="0" smtClean="0"/>
              <a:t>fois – </a:t>
            </a:r>
            <a:r>
              <a:rPr lang="fr-FR" b="1" i="1" u="sng" dirty="0" smtClean="0"/>
              <a:t>Non bis in idem</a:t>
            </a:r>
            <a:r>
              <a:rPr lang="fr-FR" b="1" u="sng" dirty="0" smtClean="0"/>
              <a:t>.</a:t>
            </a:r>
            <a:endParaRPr lang="fr-FR" b="1" u="sng" dirty="0"/>
          </a:p>
          <a:p>
            <a:pPr algn="just"/>
            <a:endParaRPr lang="fr-FR" b="1" u="sng" dirty="0"/>
          </a:p>
          <a:p>
            <a:pPr algn="just">
              <a:buFont typeface="Arial" pitchFamily="34" charset="0"/>
              <a:buChar char="•"/>
            </a:pPr>
            <a:r>
              <a:rPr lang="fr-FR" dirty="0" smtClean="0"/>
              <a:t> En </a:t>
            </a:r>
            <a:r>
              <a:rPr lang="fr-FR" dirty="0"/>
              <a:t>revanche, la faute ayant donné lieu à sanction peut motiver un licenciement si elle vient par la suite à se répéter, le salarié qui récidive manifestant, par là même, son refus de tenir compte de la </a:t>
            </a:r>
            <a:r>
              <a:rPr lang="fr-FR" dirty="0" smtClean="0"/>
              <a:t>sanction précédente.</a:t>
            </a: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81459" y="2116591"/>
            <a:ext cx="6901689" cy="369332"/>
          </a:xfrm>
          <a:prstGeom prst="rect">
            <a:avLst/>
          </a:prstGeom>
          <a:noFill/>
        </p:spPr>
        <p:txBody>
          <a:bodyPr wrap="square" rtlCol="0">
            <a:spAutoFit/>
          </a:bodyPr>
          <a:lstStyle/>
          <a:p>
            <a:pPr algn="ctr"/>
            <a:r>
              <a:rPr lang="fr-FR" b="1" dirty="0"/>
              <a:t>	</a:t>
            </a:r>
          </a:p>
        </p:txBody>
      </p:sp>
      <p:sp>
        <p:nvSpPr>
          <p:cNvPr id="3" name="Titre 2"/>
          <p:cNvSpPr>
            <a:spLocks noGrp="1"/>
          </p:cNvSpPr>
          <p:nvPr>
            <p:ph type="title"/>
          </p:nvPr>
        </p:nvSpPr>
        <p:spPr/>
        <p:txBody>
          <a:bodyPr/>
          <a:lstStyle/>
          <a:p>
            <a:pPr algn="ctr"/>
            <a:r>
              <a:rPr lang="fr-FR" sz="3600" u="sng" dirty="0">
                <a:solidFill>
                  <a:schemeClr val="tx1"/>
                </a:solidFill>
                <a:cs typeface="Times New Roman "/>
              </a:rPr>
              <a:t>A- La faute simple</a:t>
            </a:r>
            <a:endParaRPr lang="fr-FR" dirty="0">
              <a:solidFill>
                <a:schemeClr val="tx1"/>
              </a:solidFill>
            </a:endParaRPr>
          </a:p>
        </p:txBody>
      </p:sp>
      <p:sp>
        <p:nvSpPr>
          <p:cNvPr id="4" name="ZoneTexte 3"/>
          <p:cNvSpPr txBox="1"/>
          <p:nvPr/>
        </p:nvSpPr>
        <p:spPr>
          <a:xfrm>
            <a:off x="828675" y="2868471"/>
            <a:ext cx="7524749" cy="923330"/>
          </a:xfrm>
          <a:prstGeom prst="rect">
            <a:avLst/>
          </a:prstGeom>
          <a:noFill/>
        </p:spPr>
        <p:txBody>
          <a:bodyPr wrap="square" rtlCol="0">
            <a:spAutoFit/>
          </a:bodyPr>
          <a:lstStyle/>
          <a:p>
            <a:pPr algn="just"/>
            <a:r>
              <a:rPr lang="fr-FR" dirty="0"/>
              <a:t>La faute simple est celle qui ne présente pas un caractère de gravité suffisant pour imposer la cessation immédiate de la relation de travail, tout en justifiant le congédiement du salarié.</a:t>
            </a:r>
          </a:p>
        </p:txBody>
      </p:sp>
    </p:spTree>
  </p:cSld>
  <p:clrMapOvr>
    <a:masterClrMapping/>
  </p:clrMapOvr>
  <p:transition>
    <p:pull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pPr algn="ctr"/>
            <a:r>
              <a:rPr lang="fr-FR" sz="3600" u="sng" dirty="0">
                <a:solidFill>
                  <a:schemeClr val="tx1"/>
                </a:solidFill>
              </a:rPr>
              <a:t>B – La faute grave</a:t>
            </a:r>
          </a:p>
        </p:txBody>
      </p:sp>
      <p:sp>
        <p:nvSpPr>
          <p:cNvPr id="2" name="Espace réservé du texte 1"/>
          <p:cNvSpPr>
            <a:spLocks noGrp="1"/>
          </p:cNvSpPr>
          <p:nvPr>
            <p:ph idx="1"/>
          </p:nvPr>
        </p:nvSpPr>
        <p:spPr/>
        <p:txBody>
          <a:bodyPr/>
          <a:lstStyle/>
          <a:p>
            <a:pPr algn="just"/>
            <a:endParaRPr lang="fr-FR" cap="none" dirty="0">
              <a:solidFill>
                <a:srgbClr val="000000"/>
              </a:solidFill>
            </a:endParaRPr>
          </a:p>
          <a:p>
            <a:endParaRPr lang="fr-FR" dirty="0"/>
          </a:p>
        </p:txBody>
      </p:sp>
      <p:sp>
        <p:nvSpPr>
          <p:cNvPr id="5" name="ZoneTexte 4"/>
          <p:cNvSpPr txBox="1"/>
          <p:nvPr/>
        </p:nvSpPr>
        <p:spPr>
          <a:xfrm>
            <a:off x="462738" y="1781874"/>
            <a:ext cx="8031975" cy="4093428"/>
          </a:xfrm>
          <a:prstGeom prst="rect">
            <a:avLst/>
          </a:prstGeom>
          <a:noFill/>
        </p:spPr>
        <p:txBody>
          <a:bodyPr wrap="square" rtlCol="0">
            <a:spAutoFit/>
          </a:bodyPr>
          <a:lstStyle/>
          <a:p>
            <a:endParaRPr lang="fr-FR" sz="2400" u="sng" dirty="0"/>
          </a:p>
          <a:p>
            <a:pPr algn="just"/>
            <a:r>
              <a:rPr lang="fr-FR" sz="2000" b="1" dirty="0"/>
              <a:t>Condition : une gravité empêchant le maintien du contrat de travail</a:t>
            </a:r>
          </a:p>
          <a:p>
            <a:pPr algn="just"/>
            <a:endParaRPr lang="fr-FR" sz="2000" dirty="0"/>
          </a:p>
          <a:p>
            <a:pPr algn="just">
              <a:buFont typeface="Wingdings" charset="2"/>
              <a:buChar char="à"/>
            </a:pPr>
            <a:r>
              <a:rPr lang="fr-FR" sz="2000" dirty="0"/>
              <a:t>absence de faute grave : </a:t>
            </a:r>
          </a:p>
          <a:p>
            <a:pPr algn="just"/>
            <a:endParaRPr lang="fr-FR" sz="2000" dirty="0"/>
          </a:p>
          <a:p>
            <a:pPr lvl="2" algn="just">
              <a:buClr>
                <a:srgbClr val="0000FF"/>
              </a:buClr>
              <a:buSzPct val="120000"/>
              <a:buFont typeface="Lucida Grande"/>
              <a:buChar char="-"/>
            </a:pPr>
            <a:r>
              <a:rPr lang="fr-FR" sz="2000" dirty="0"/>
              <a:t> Si maintien du salarié pendant le préavis </a:t>
            </a:r>
          </a:p>
          <a:p>
            <a:pPr lvl="2" algn="just">
              <a:buClr>
                <a:srgbClr val="0000FF"/>
              </a:buClr>
              <a:buSzPct val="120000"/>
              <a:buFont typeface="Lucida Grande"/>
              <a:buChar char="-"/>
            </a:pPr>
            <a:r>
              <a:rPr lang="fr-FR" sz="2000" dirty="0"/>
              <a:t> Si notification tardive du licenciement</a:t>
            </a:r>
          </a:p>
          <a:p>
            <a:pPr lvl="2" algn="just">
              <a:buClr>
                <a:srgbClr val="0000FF"/>
              </a:buClr>
              <a:buSzPct val="120000"/>
              <a:buFont typeface="Lucida Grande"/>
              <a:buChar char="-"/>
            </a:pPr>
            <a:endParaRPr lang="fr-FR" sz="2000" dirty="0"/>
          </a:p>
          <a:p>
            <a:pPr algn="just">
              <a:buClr>
                <a:srgbClr val="0000FF"/>
              </a:buClr>
              <a:buSzPct val="120000"/>
            </a:pPr>
            <a:r>
              <a:rPr lang="fr-FR" sz="2000" dirty="0"/>
              <a:t>L'appréciation sur ce point appartient toujours au juge et il ne peut être lié par la qualification de « grave » donnée par avance à telle ou telle faute dans le règlement intérieur, la convention collective ou le contrat de travail.  </a:t>
            </a:r>
          </a:p>
          <a:p>
            <a:endParaRPr lang="fr-FR" dirty="0"/>
          </a:p>
          <a:p>
            <a:endParaRPr lang="fr-FR" dirty="0"/>
          </a:p>
        </p:txBody>
      </p:sp>
    </p:spTree>
  </p:cSld>
  <p:clrMapOvr>
    <a:masterClrMapping/>
  </p:clrMapOvr>
  <p:transition>
    <p:pull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599"/>
            <a:ext cx="8534400" cy="982287"/>
          </a:xfrm>
        </p:spPr>
        <p:txBody>
          <a:bodyPr>
            <a:normAutofit fontScale="90000"/>
          </a:bodyPr>
          <a:lstStyle/>
          <a:p>
            <a:pPr algn="ctr"/>
            <a:r>
              <a:rPr lang="fr-FR" dirty="0">
                <a:solidFill>
                  <a:schemeClr val="tx1"/>
                </a:solidFill>
              </a:rPr>
              <a:t> </a:t>
            </a:r>
            <a:br>
              <a:rPr lang="fr-FR" dirty="0">
                <a:solidFill>
                  <a:schemeClr val="tx1"/>
                </a:solidFill>
              </a:rPr>
            </a:br>
            <a:r>
              <a:rPr lang="fr-FR" i="1" dirty="0">
                <a:solidFill>
                  <a:schemeClr val="tx1"/>
                </a:solidFill>
              </a:rPr>
              <a:t> </a:t>
            </a:r>
            <a:r>
              <a:rPr lang="fr-FR" u="sng" dirty="0" err="1">
                <a:solidFill>
                  <a:schemeClr val="tx1"/>
                </a:solidFill>
              </a:rPr>
              <a:t>Cass</a:t>
            </a:r>
            <a:r>
              <a:rPr lang="fr-FR" u="sng" dirty="0">
                <a:solidFill>
                  <a:schemeClr val="tx1"/>
                </a:solidFill>
              </a:rPr>
              <a:t>. soc., 25 nov. 2015, n° 14-21.521</a:t>
            </a:r>
            <a:r>
              <a:rPr lang="fr-FR" dirty="0"/>
              <a:t/>
            </a:r>
            <a:br>
              <a:rPr lang="fr-FR" dirty="0"/>
            </a:br>
            <a:endParaRPr lang="fr-FR" dirty="0"/>
          </a:p>
        </p:txBody>
      </p:sp>
      <p:sp>
        <p:nvSpPr>
          <p:cNvPr id="3" name="Espace réservé du contenu 2"/>
          <p:cNvSpPr>
            <a:spLocks noGrp="1"/>
          </p:cNvSpPr>
          <p:nvPr>
            <p:ph idx="1"/>
          </p:nvPr>
        </p:nvSpPr>
        <p:spPr>
          <a:xfrm>
            <a:off x="526694" y="1452549"/>
            <a:ext cx="7886700" cy="4351338"/>
          </a:xfrm>
        </p:spPr>
        <p:txBody>
          <a:bodyPr>
            <a:normAutofit/>
          </a:bodyPr>
          <a:lstStyle/>
          <a:p>
            <a:endParaRPr lang="fr-FR" dirty="0"/>
          </a:p>
          <a:p>
            <a:pPr algn="just"/>
            <a:r>
              <a:rPr lang="fr-FR" sz="2162" b="1" dirty="0"/>
              <a:t>Mentir dans son CV sur son expérience professionnelle chez un concurrent peut justifier un licenciement pour faute grave.</a:t>
            </a:r>
            <a:endParaRPr lang="fr-FR" sz="2162" dirty="0"/>
          </a:p>
          <a:p>
            <a:pPr algn="just"/>
            <a:endParaRPr lang="fr-FR" sz="2162" dirty="0"/>
          </a:p>
          <a:p>
            <a:pPr algn="just"/>
            <a:r>
              <a:rPr lang="fr-FR" sz="2162" dirty="0"/>
              <a:t>Il a été retenu, à juste titre, que le salarié avait volontairement dissimulé la réalité de sa situation professionnelle en faisant croire à 3 reprises qu'il avait été engagé par une entreprise concurrente de son employeur alors que la présence du salarié dans cette entreprise avait été considérée comme déterminante pour son embauche. Elle en conclut que ces faits font ressortir l'existence de </a:t>
            </a:r>
            <a:r>
              <a:rPr lang="fr-FR" sz="2162" dirty="0" smtClean="0"/>
              <a:t>manœuvres </a:t>
            </a:r>
            <a:r>
              <a:rPr lang="fr-FR" sz="2162" dirty="0"/>
              <a:t>dolosives du salarié rendant impossible la poursuite des relations contractuelles.</a:t>
            </a:r>
          </a:p>
          <a:p>
            <a:endParaRPr lang="fr-FR" dirty="0"/>
          </a:p>
        </p:txBody>
      </p:sp>
    </p:spTree>
  </p:cSld>
  <p:clrMapOvr>
    <a:masterClrMapping/>
  </p:clrMapOvr>
  <p:transition>
    <p:pull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628650" y="201485"/>
            <a:ext cx="7886700" cy="1325563"/>
          </a:xfrm>
        </p:spPr>
        <p:txBody>
          <a:bodyPr>
            <a:normAutofit/>
          </a:bodyPr>
          <a:lstStyle/>
          <a:p>
            <a:pPr algn="ctr"/>
            <a:r>
              <a:rPr lang="fr-FR" u="sng" dirty="0"/>
              <a:t/>
            </a:r>
            <a:br>
              <a:rPr lang="fr-FR" u="sng" dirty="0"/>
            </a:br>
            <a:r>
              <a:rPr lang="fr-FR" u="sng" dirty="0" err="1">
                <a:solidFill>
                  <a:schemeClr val="tx1"/>
                </a:solidFill>
              </a:rPr>
              <a:t>Cass</a:t>
            </a:r>
            <a:r>
              <a:rPr lang="fr-FR" u="sng" dirty="0">
                <a:solidFill>
                  <a:schemeClr val="tx1"/>
                </a:solidFill>
              </a:rPr>
              <a:t>. soc., 17 juin 2015, n° 14-11.486</a:t>
            </a:r>
            <a:r>
              <a:rPr lang="fr-FR" b="1" u="sng" dirty="0">
                <a:solidFill>
                  <a:schemeClr val="tx1"/>
                </a:solidFill>
              </a:rPr>
              <a:t> </a:t>
            </a:r>
            <a:r>
              <a:rPr lang="fr-FR" u="sng" dirty="0"/>
              <a:t> </a:t>
            </a:r>
          </a:p>
        </p:txBody>
      </p:sp>
      <p:sp>
        <p:nvSpPr>
          <p:cNvPr id="6" name="Espace réservé du contenu 5"/>
          <p:cNvSpPr>
            <a:spLocks noGrp="1"/>
          </p:cNvSpPr>
          <p:nvPr>
            <p:ph idx="1"/>
          </p:nvPr>
        </p:nvSpPr>
        <p:spPr>
          <a:xfrm>
            <a:off x="301752" y="1527048"/>
            <a:ext cx="8503920" cy="5330952"/>
          </a:xfrm>
        </p:spPr>
        <p:txBody>
          <a:bodyPr>
            <a:normAutofit/>
          </a:bodyPr>
          <a:lstStyle/>
          <a:p>
            <a:pPr algn="just"/>
            <a:r>
              <a:rPr lang="fr-FR" sz="2200" b="1" dirty="0">
                <a:cs typeface="Arial" pitchFamily="34" charset="0"/>
              </a:rPr>
              <a:t>L'employeur n'est pas fondé à licencier une salariée pour faute grave s'il s'avère que son comportement était en réalité dû à une surcharge de travail importante.</a:t>
            </a:r>
            <a:r>
              <a:rPr lang="fr-FR" sz="2200" b="1" u="sng" dirty="0">
                <a:cs typeface="Arial" pitchFamily="34" charset="0"/>
              </a:rPr>
              <a:t> </a:t>
            </a:r>
            <a:endParaRPr lang="fr-FR" sz="2200" dirty="0">
              <a:cs typeface="Arial" pitchFamily="34" charset="0"/>
            </a:endParaRPr>
          </a:p>
          <a:p>
            <a:pPr algn="just"/>
            <a:endParaRPr lang="fr-FR" sz="2200" dirty="0">
              <a:cs typeface="Arial" pitchFamily="34" charset="0"/>
            </a:endParaRPr>
          </a:p>
          <a:p>
            <a:pPr algn="just"/>
            <a:r>
              <a:rPr lang="fr-FR" sz="2200" dirty="0">
                <a:cs typeface="Arial" pitchFamily="34" charset="0"/>
              </a:rPr>
              <a:t>Une infirmière coordinatrice «craque»  et près avoir notamment hurlé qu'elle comptait bien «couler la boîte», elle quitte précipitamment son  poste et se fait immédiatement arrêter par son médecin. Elle est licencié pour faute grave. </a:t>
            </a:r>
          </a:p>
          <a:p>
            <a:pPr algn="just"/>
            <a:endParaRPr lang="fr-FR" sz="2200" dirty="0">
              <a:cs typeface="Arial" pitchFamily="34" charset="0"/>
            </a:endParaRPr>
          </a:p>
          <a:p>
            <a:pPr algn="just"/>
            <a:r>
              <a:rPr lang="fr-FR" sz="2200" dirty="0">
                <a:cs typeface="Arial" pitchFamily="34" charset="0"/>
              </a:rPr>
              <a:t>La Cour de cassation a a estimé qu'il fallait effectivement vérifier si, en réalité,  </a:t>
            </a:r>
            <a:r>
              <a:rPr lang="fr-FR" sz="2200" i="1" dirty="0">
                <a:cs typeface="Arial" pitchFamily="34" charset="0"/>
              </a:rPr>
              <a:t>«la dégradation de l'état de santé de la salariée ne résultait pas d'une charge ou d'horaires de travail excessifs»</a:t>
            </a:r>
            <a:r>
              <a:rPr lang="fr-FR" sz="2200" dirty="0">
                <a:cs typeface="Arial" pitchFamily="34" charset="0"/>
              </a:rPr>
              <a:t>  et si </a:t>
            </a:r>
            <a:r>
              <a:rPr lang="fr-FR" sz="2200" i="1" dirty="0">
                <a:cs typeface="Arial" pitchFamily="34" charset="0"/>
              </a:rPr>
              <a:t>« son  comportement ne pouvait être justifié par une surcharge de travail importante».</a:t>
            </a:r>
          </a:p>
          <a:p>
            <a:pPr algn="just"/>
            <a:endParaRPr lang="fr-FR" sz="3789" dirty="0"/>
          </a:p>
          <a:p>
            <a:endParaRPr lang="fr-FR" dirty="0"/>
          </a:p>
        </p:txBody>
      </p:sp>
    </p:spTree>
    <p:extLst>
      <p:ext uri="{BB962C8B-B14F-4D97-AF65-F5344CB8AC3E}">
        <p14:creationId xmlns="" xmlns:p14="http://schemas.microsoft.com/office/powerpoint/2010/main" val="3280794457"/>
      </p:ext>
    </p:extLst>
  </p:cSld>
  <p:clrMapOvr>
    <a:masterClrMapping/>
  </p:clrMapOvr>
  <p:transition>
    <p:pull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p:cNvSpPr>
            <a:spLocks noGrp="1"/>
          </p:cNvSpPr>
          <p:nvPr>
            <p:ph type="title"/>
          </p:nvPr>
        </p:nvSpPr>
        <p:spPr>
          <a:xfrm>
            <a:off x="301752" y="228599"/>
            <a:ext cx="8534400" cy="913375"/>
          </a:xfrm>
        </p:spPr>
        <p:txBody>
          <a:bodyPr>
            <a:normAutofit fontScale="90000"/>
          </a:bodyPr>
          <a:lstStyle/>
          <a:p>
            <a:pPr algn="ctr"/>
            <a:r>
              <a:rPr lang="fr-FR" i="1" dirty="0">
                <a:solidFill>
                  <a:schemeClr val="tx1"/>
                </a:solidFill>
              </a:rPr>
              <a:t> </a:t>
            </a:r>
            <a:r>
              <a:rPr lang="fr-FR" u="sng" dirty="0" err="1">
                <a:solidFill>
                  <a:schemeClr val="tx1"/>
                </a:solidFill>
              </a:rPr>
              <a:t>Cass</a:t>
            </a:r>
            <a:r>
              <a:rPr lang="fr-FR" u="sng" dirty="0">
                <a:solidFill>
                  <a:schemeClr val="tx1"/>
                </a:solidFill>
              </a:rPr>
              <a:t>. soc., 10 juin 2015, n° 14-13.318</a:t>
            </a:r>
            <a:r>
              <a:rPr lang="fr-FR" dirty="0"/>
              <a:t/>
            </a:r>
            <a:br>
              <a:rPr lang="fr-FR" dirty="0"/>
            </a:br>
            <a:endParaRPr lang="fr-FR" dirty="0"/>
          </a:p>
        </p:txBody>
      </p:sp>
      <p:sp>
        <p:nvSpPr>
          <p:cNvPr id="10" name="Espace réservé du contenu 9"/>
          <p:cNvSpPr>
            <a:spLocks noGrp="1"/>
          </p:cNvSpPr>
          <p:nvPr>
            <p:ph idx="1"/>
          </p:nvPr>
        </p:nvSpPr>
        <p:spPr/>
        <p:txBody>
          <a:bodyPr>
            <a:normAutofit/>
          </a:bodyPr>
          <a:lstStyle/>
          <a:p>
            <a:pPr algn="just"/>
            <a:r>
              <a:rPr lang="fr-FR" sz="2000" b="1" dirty="0"/>
              <a:t>Dénonciation d'un harcèlement: pas de mauvaise foi, pas de licenciement.</a:t>
            </a:r>
          </a:p>
          <a:p>
            <a:pPr algn="just"/>
            <a:endParaRPr lang="fr-FR" sz="2000" dirty="0"/>
          </a:p>
          <a:p>
            <a:pPr algn="just"/>
            <a:r>
              <a:rPr lang="fr-FR" sz="2000" dirty="0"/>
              <a:t>Un employeur qui souhaite sanctionner un salarié pour avoir dénoncé, à tort, un harcèlement, doit impérativement établir la mauvaise foi du salarié. A défaut, la sanction sera annulée par les juges. </a:t>
            </a:r>
          </a:p>
          <a:p>
            <a:pPr algn="just"/>
            <a:endParaRPr lang="fr-FR" sz="2000" dirty="0"/>
          </a:p>
          <a:p>
            <a:pPr algn="just"/>
            <a:r>
              <a:rPr lang="fr-FR" sz="2000" dirty="0"/>
              <a:t>Et cette mauvaise foi ne peut résulter que de la connaissance par le salarié de la fausseté des faits qu'il dénonce.</a:t>
            </a:r>
          </a:p>
          <a:p>
            <a:endParaRPr lang="fr-FR" dirty="0"/>
          </a:p>
        </p:txBody>
      </p:sp>
    </p:spTree>
  </p:cSld>
  <p:clrMapOvr>
    <a:masterClrMapping/>
  </p:clrMapOvr>
  <p:transition>
    <p:pull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599"/>
            <a:ext cx="8534400" cy="913375"/>
          </a:xfrm>
        </p:spPr>
        <p:txBody>
          <a:bodyPr>
            <a:normAutofit fontScale="90000"/>
          </a:bodyPr>
          <a:lstStyle/>
          <a:p>
            <a:pPr algn="ctr"/>
            <a:r>
              <a:rPr lang="fr-FR" u="sng" dirty="0" err="1">
                <a:solidFill>
                  <a:schemeClr val="tx1"/>
                </a:solidFill>
              </a:rPr>
              <a:t>Cass</a:t>
            </a:r>
            <a:r>
              <a:rPr lang="fr-FR" u="sng" dirty="0">
                <a:solidFill>
                  <a:schemeClr val="tx1"/>
                </a:solidFill>
              </a:rPr>
              <a:t>. soc., 3 févr. 2016, n° 14-18.600</a:t>
            </a: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algn="just"/>
            <a:r>
              <a:rPr lang="fr-FR" sz="2400" b="1" dirty="0"/>
              <a:t>Le salarié peut-il être licencié pour avoir demandé la résiliation judiciaire de son contrat de travail ?</a:t>
            </a:r>
          </a:p>
          <a:p>
            <a:pPr algn="just"/>
            <a:endParaRPr lang="fr-FR" sz="2000" dirty="0"/>
          </a:p>
          <a:p>
            <a:pPr algn="just"/>
            <a:r>
              <a:rPr lang="fr-FR" sz="2000" dirty="0"/>
              <a:t> L'employeur "reprochait au salarié dans la lettre de licenciement d'avoir saisi la juridiction prud'homale d'une demande en résiliation de son contrat de travail". Ce grief constitue une </a:t>
            </a:r>
            <a:r>
              <a:rPr lang="fr-FR" sz="2000" b="1" i="1" u="sng" dirty="0"/>
              <a:t>"atteinte à la liberté fondamentale" [la liberté d'ester en justice]</a:t>
            </a:r>
            <a:r>
              <a:rPr lang="fr-FR" sz="2000" dirty="0"/>
              <a:t> et "entraînait à lui seul la nullité du licenciement". </a:t>
            </a:r>
          </a:p>
        </p:txBody>
      </p:sp>
    </p:spTree>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p:cNvSpPr>
            <a:spLocks noGrp="1"/>
          </p:cNvSpPr>
          <p:nvPr>
            <p:ph type="title"/>
          </p:nvPr>
        </p:nvSpPr>
        <p:spPr/>
        <p:txBody>
          <a:bodyPr/>
          <a:lstStyle/>
          <a:p>
            <a:pPr algn="ctr"/>
            <a:r>
              <a:rPr lang="fr-FR" sz="3600" b="1" dirty="0"/>
              <a:t>PLAN</a:t>
            </a:r>
            <a:r>
              <a:rPr lang="fr-FR" b="1" dirty="0"/>
              <a:t> </a:t>
            </a:r>
          </a:p>
        </p:txBody>
      </p:sp>
      <p:sp>
        <p:nvSpPr>
          <p:cNvPr id="10" name="Espace réservé du contenu 9"/>
          <p:cNvSpPr>
            <a:spLocks noGrp="1"/>
          </p:cNvSpPr>
          <p:nvPr>
            <p:ph idx="1"/>
          </p:nvPr>
        </p:nvSpPr>
        <p:spPr>
          <a:xfrm>
            <a:off x="628650" y="1338682"/>
            <a:ext cx="7979594" cy="4572000"/>
          </a:xfrm>
        </p:spPr>
        <p:txBody>
          <a:bodyPr>
            <a:normAutofit fontScale="92500" lnSpcReduction="20000"/>
          </a:bodyPr>
          <a:lstStyle/>
          <a:p>
            <a:pPr marL="0" indent="0">
              <a:spcAft>
                <a:spcPts val="0"/>
              </a:spcAft>
              <a:buNone/>
            </a:pPr>
            <a:endParaRPr lang="en-GB" sz="2400" dirty="0">
              <a:latin typeface="Times"/>
              <a:ea typeface="Cambria"/>
              <a:cs typeface="Times"/>
            </a:endParaRPr>
          </a:p>
          <a:p>
            <a:pPr lvl="1">
              <a:buClr>
                <a:srgbClr val="0000FF"/>
              </a:buClr>
              <a:buFont typeface="Wingdings" charset="2"/>
              <a:buChar char="§"/>
            </a:pPr>
            <a:r>
              <a:rPr lang="en-GB" sz="2000" b="1" dirty="0" err="1">
                <a:solidFill>
                  <a:schemeClr val="tx1"/>
                </a:solidFill>
                <a:ea typeface="Cambria"/>
                <a:cs typeface="Times"/>
              </a:rPr>
              <a:t>Partie</a:t>
            </a:r>
            <a:r>
              <a:rPr lang="en-GB" sz="2000" b="1" dirty="0">
                <a:solidFill>
                  <a:schemeClr val="tx1"/>
                </a:solidFill>
                <a:ea typeface="Cambria"/>
                <a:cs typeface="Times"/>
              </a:rPr>
              <a:t> 1 : le </a:t>
            </a:r>
            <a:r>
              <a:rPr lang="en-GB" sz="2000" b="1" dirty="0" err="1">
                <a:solidFill>
                  <a:schemeClr val="tx1"/>
                </a:solidFill>
                <a:ea typeface="Cambria"/>
                <a:cs typeface="Times"/>
              </a:rPr>
              <a:t>licenciement</a:t>
            </a:r>
            <a:r>
              <a:rPr lang="en-GB" sz="2000" b="1" dirty="0">
                <a:solidFill>
                  <a:schemeClr val="tx1"/>
                </a:solidFill>
                <a:ea typeface="Cambria"/>
                <a:cs typeface="Times"/>
              </a:rPr>
              <a:t> pour motif personnel </a:t>
            </a:r>
          </a:p>
          <a:p>
            <a:pPr lvl="2">
              <a:buClr>
                <a:srgbClr val="0000FF"/>
              </a:buClr>
              <a:buNone/>
            </a:pPr>
            <a:endParaRPr lang="fr-FR" sz="1800" b="1" dirty="0">
              <a:solidFill>
                <a:schemeClr val="tx1"/>
              </a:solidFill>
              <a:ea typeface="Cambria"/>
              <a:cs typeface="Times"/>
            </a:endParaRPr>
          </a:p>
          <a:p>
            <a:pPr lvl="2">
              <a:buClr>
                <a:srgbClr val="0000FF"/>
              </a:buClr>
            </a:pPr>
            <a:r>
              <a:rPr lang="fr-FR" sz="1800" b="1" dirty="0" smtClean="0">
                <a:ea typeface="Cambria"/>
                <a:cs typeface="Times"/>
              </a:rPr>
              <a:t>Le </a:t>
            </a:r>
            <a:r>
              <a:rPr lang="fr-FR" sz="1800" b="1" dirty="0">
                <a:ea typeface="Cambria"/>
                <a:cs typeface="Times"/>
              </a:rPr>
              <a:t>procédure de licenciement</a:t>
            </a:r>
          </a:p>
          <a:p>
            <a:pPr lvl="2">
              <a:buClr>
                <a:srgbClr val="0000FF"/>
              </a:buClr>
            </a:pPr>
            <a:r>
              <a:rPr lang="fr-FR" sz="1800" b="1" dirty="0" smtClean="0">
                <a:ea typeface="Cambria"/>
                <a:cs typeface="Times"/>
              </a:rPr>
              <a:t>Les </a:t>
            </a:r>
            <a:r>
              <a:rPr lang="fr-FR" sz="1800" b="1" dirty="0">
                <a:ea typeface="Cambria"/>
                <a:cs typeface="Times"/>
              </a:rPr>
              <a:t>motifs de licenciement</a:t>
            </a:r>
          </a:p>
          <a:p>
            <a:pPr lvl="2">
              <a:buClr>
                <a:srgbClr val="0000FF"/>
              </a:buClr>
            </a:pPr>
            <a:r>
              <a:rPr lang="fr-FR" sz="1800" b="1" dirty="0" smtClean="0">
                <a:ea typeface="Cambria"/>
                <a:cs typeface="Times"/>
              </a:rPr>
              <a:t>Les </a:t>
            </a:r>
            <a:r>
              <a:rPr lang="fr-FR" sz="1800" b="1" dirty="0">
                <a:ea typeface="Cambria"/>
                <a:cs typeface="Times"/>
              </a:rPr>
              <a:t>restrictions au </a:t>
            </a:r>
            <a:r>
              <a:rPr lang="fr-FR" sz="1800" b="1" dirty="0" smtClean="0">
                <a:ea typeface="Cambria"/>
                <a:cs typeface="Times"/>
              </a:rPr>
              <a:t>licenciement</a:t>
            </a:r>
          </a:p>
          <a:p>
            <a:pPr lvl="2">
              <a:buClr>
                <a:srgbClr val="0000FF"/>
              </a:buClr>
            </a:pPr>
            <a:r>
              <a:rPr lang="fr-FR" sz="1800" b="1" dirty="0" smtClean="0">
                <a:ea typeface="Cambria"/>
                <a:cs typeface="Times"/>
              </a:rPr>
              <a:t>Les autres motifs de licenciement  </a:t>
            </a:r>
            <a:endParaRPr lang="fr-FR" sz="1800" b="1" dirty="0">
              <a:ea typeface="Cambria"/>
              <a:cs typeface="Times"/>
            </a:endParaRPr>
          </a:p>
          <a:p>
            <a:pPr lvl="2">
              <a:buClr>
                <a:srgbClr val="0000FF"/>
              </a:buClr>
              <a:buNone/>
            </a:pPr>
            <a:endParaRPr lang="fr-FR" sz="1800" b="1" dirty="0">
              <a:solidFill>
                <a:schemeClr val="tx1"/>
              </a:solidFill>
              <a:ea typeface="Cambria"/>
              <a:cs typeface="Times"/>
            </a:endParaRPr>
          </a:p>
          <a:p>
            <a:pPr lvl="1">
              <a:buClr>
                <a:srgbClr val="0000FF"/>
              </a:buClr>
              <a:buFont typeface="Wingdings" charset="2"/>
              <a:buChar char="§"/>
            </a:pPr>
            <a:r>
              <a:rPr lang="en-GB" sz="2000" b="1" dirty="0" err="1">
                <a:solidFill>
                  <a:schemeClr val="tx1"/>
                </a:solidFill>
                <a:ea typeface="Cambria"/>
                <a:cs typeface="Times"/>
              </a:rPr>
              <a:t>Partie</a:t>
            </a:r>
            <a:r>
              <a:rPr lang="en-GB" sz="2000" b="1" dirty="0">
                <a:solidFill>
                  <a:schemeClr val="tx1"/>
                </a:solidFill>
                <a:ea typeface="Cambria"/>
                <a:cs typeface="Times"/>
              </a:rPr>
              <a:t> 2 : le </a:t>
            </a:r>
            <a:r>
              <a:rPr lang="en-GB" sz="2000" b="1" dirty="0" err="1">
                <a:solidFill>
                  <a:schemeClr val="tx1"/>
                </a:solidFill>
                <a:ea typeface="Cambria"/>
                <a:cs typeface="Times"/>
              </a:rPr>
              <a:t>licenciement</a:t>
            </a:r>
            <a:r>
              <a:rPr lang="en-GB" sz="2000" b="1" dirty="0">
                <a:solidFill>
                  <a:schemeClr val="tx1"/>
                </a:solidFill>
                <a:ea typeface="Cambria"/>
                <a:cs typeface="Times"/>
              </a:rPr>
              <a:t> </a:t>
            </a:r>
            <a:r>
              <a:rPr lang="en-GB" sz="2000" b="1" dirty="0" err="1">
                <a:solidFill>
                  <a:schemeClr val="tx1"/>
                </a:solidFill>
                <a:ea typeface="Cambria"/>
                <a:cs typeface="Times"/>
              </a:rPr>
              <a:t>individuel</a:t>
            </a:r>
            <a:r>
              <a:rPr lang="en-GB" sz="2000" b="1" dirty="0">
                <a:solidFill>
                  <a:schemeClr val="tx1"/>
                </a:solidFill>
                <a:ea typeface="Cambria"/>
                <a:cs typeface="Times"/>
              </a:rPr>
              <a:t> pour motif </a:t>
            </a:r>
            <a:r>
              <a:rPr lang="en-GB" sz="2000" b="1" dirty="0" err="1" smtClean="0">
                <a:solidFill>
                  <a:schemeClr val="tx1"/>
                </a:solidFill>
                <a:ea typeface="Cambria"/>
                <a:cs typeface="Times"/>
              </a:rPr>
              <a:t>économique</a:t>
            </a:r>
            <a:endParaRPr lang="en-GB" sz="2000" b="1" dirty="0" smtClean="0">
              <a:solidFill>
                <a:schemeClr val="tx1"/>
              </a:solidFill>
              <a:ea typeface="Cambria"/>
              <a:cs typeface="Times"/>
            </a:endParaRPr>
          </a:p>
          <a:p>
            <a:pPr lvl="1">
              <a:buClr>
                <a:srgbClr val="0000FF"/>
              </a:buClr>
              <a:buFont typeface="Wingdings" charset="2"/>
              <a:buChar char="§"/>
            </a:pPr>
            <a:endParaRPr lang="en-GB" sz="2000" b="1" dirty="0" smtClean="0">
              <a:ea typeface="Cambria"/>
              <a:cs typeface="Times"/>
            </a:endParaRPr>
          </a:p>
          <a:p>
            <a:pPr lvl="2">
              <a:buClr>
                <a:srgbClr val="0000FF"/>
              </a:buClr>
            </a:pPr>
            <a:r>
              <a:rPr lang="en-GB" sz="1800" b="1" dirty="0" smtClean="0">
                <a:ea typeface="Cambria"/>
                <a:cs typeface="Times"/>
              </a:rPr>
              <a:t>La </a:t>
            </a:r>
            <a:r>
              <a:rPr lang="en-GB" sz="1800" b="1" dirty="0" err="1" smtClean="0">
                <a:ea typeface="Cambria"/>
                <a:cs typeface="Times"/>
              </a:rPr>
              <a:t>définition</a:t>
            </a:r>
            <a:r>
              <a:rPr lang="en-GB" sz="1800" b="1" dirty="0" smtClean="0">
                <a:ea typeface="Cambria"/>
                <a:cs typeface="Times"/>
              </a:rPr>
              <a:t> du </a:t>
            </a:r>
            <a:r>
              <a:rPr lang="en-GB" sz="1800" b="1" dirty="0" err="1" smtClean="0">
                <a:ea typeface="Cambria"/>
                <a:cs typeface="Times"/>
              </a:rPr>
              <a:t>licenciement</a:t>
            </a:r>
            <a:r>
              <a:rPr lang="en-GB" sz="1800" b="1" dirty="0" smtClean="0">
                <a:ea typeface="Cambria"/>
                <a:cs typeface="Times"/>
              </a:rPr>
              <a:t> </a:t>
            </a:r>
            <a:r>
              <a:rPr lang="en-GB" sz="1800" b="1" dirty="0" err="1" smtClean="0">
                <a:ea typeface="Cambria"/>
                <a:cs typeface="Times"/>
              </a:rPr>
              <a:t>économique</a:t>
            </a:r>
            <a:r>
              <a:rPr lang="en-GB" sz="1800" b="1" dirty="0" smtClean="0">
                <a:ea typeface="Cambria"/>
                <a:cs typeface="Times"/>
              </a:rPr>
              <a:t> </a:t>
            </a:r>
            <a:r>
              <a:rPr lang="en-GB" sz="1800" b="1" dirty="0" err="1" smtClean="0">
                <a:ea typeface="Cambria"/>
                <a:cs typeface="Times"/>
              </a:rPr>
              <a:t>individuel</a:t>
            </a:r>
            <a:endParaRPr lang="en-GB" sz="1800" b="1" dirty="0" smtClean="0">
              <a:ea typeface="Cambria"/>
              <a:cs typeface="Times"/>
            </a:endParaRPr>
          </a:p>
          <a:p>
            <a:pPr lvl="2">
              <a:buClr>
                <a:srgbClr val="0000FF"/>
              </a:buClr>
            </a:pPr>
            <a:r>
              <a:rPr lang="en-GB" sz="1800" b="1" dirty="0" smtClean="0">
                <a:ea typeface="Cambria"/>
                <a:cs typeface="Times"/>
              </a:rPr>
              <a:t>La </a:t>
            </a:r>
            <a:r>
              <a:rPr lang="en-GB" sz="1800" b="1" dirty="0" err="1" smtClean="0">
                <a:ea typeface="Cambria"/>
                <a:cs typeface="Times"/>
              </a:rPr>
              <a:t>procédure</a:t>
            </a:r>
            <a:endParaRPr lang="en-GB" sz="1800" b="1" dirty="0" smtClean="0">
              <a:ea typeface="Cambria"/>
              <a:cs typeface="Times"/>
            </a:endParaRPr>
          </a:p>
          <a:p>
            <a:pPr lvl="2">
              <a:buClr>
                <a:srgbClr val="0000FF"/>
              </a:buClr>
            </a:pPr>
            <a:r>
              <a:rPr lang="en-GB" sz="1800" b="1" dirty="0" smtClean="0">
                <a:ea typeface="Cambria"/>
                <a:cs typeface="Times"/>
              </a:rPr>
              <a:t>Les causes </a:t>
            </a:r>
            <a:r>
              <a:rPr lang="en-GB" sz="1800" b="1" dirty="0" err="1" smtClean="0">
                <a:ea typeface="Cambria"/>
                <a:cs typeface="Times"/>
              </a:rPr>
              <a:t>économiques</a:t>
            </a:r>
            <a:r>
              <a:rPr lang="en-GB" sz="1800" b="1" dirty="0" smtClean="0">
                <a:ea typeface="Cambria"/>
                <a:cs typeface="Times"/>
              </a:rPr>
              <a:t> du </a:t>
            </a:r>
            <a:r>
              <a:rPr lang="en-GB" sz="1800" b="1" dirty="0" err="1" smtClean="0">
                <a:ea typeface="Cambria"/>
                <a:cs typeface="Times"/>
              </a:rPr>
              <a:t>licenciement</a:t>
            </a:r>
            <a:endParaRPr lang="en-GB" sz="1800" b="1" dirty="0" smtClean="0">
              <a:ea typeface="Cambria"/>
              <a:cs typeface="Times"/>
            </a:endParaRPr>
          </a:p>
          <a:p>
            <a:pPr lvl="2">
              <a:buClr>
                <a:srgbClr val="0000FF"/>
              </a:buClr>
            </a:pPr>
            <a:r>
              <a:rPr lang="en-GB" sz="1800" b="1" dirty="0" smtClean="0">
                <a:ea typeface="Cambria"/>
                <a:cs typeface="Times"/>
              </a:rPr>
              <a:t>Les conditions tenant aux </a:t>
            </a:r>
            <a:r>
              <a:rPr lang="en-GB" sz="1800" b="1" dirty="0" err="1" smtClean="0">
                <a:ea typeface="Cambria"/>
                <a:cs typeface="Times"/>
              </a:rPr>
              <a:t>conséquences</a:t>
            </a:r>
            <a:r>
              <a:rPr lang="en-GB" sz="1800" b="1" dirty="0" smtClean="0">
                <a:ea typeface="Cambria"/>
                <a:cs typeface="Times"/>
              </a:rPr>
              <a:t> </a:t>
            </a:r>
            <a:r>
              <a:rPr lang="en-GB" sz="1800" b="1" dirty="0" err="1" smtClean="0">
                <a:ea typeface="Cambria"/>
                <a:cs typeface="Times"/>
              </a:rPr>
              <a:t>sur</a:t>
            </a:r>
            <a:r>
              <a:rPr lang="en-GB" sz="1800" b="1" dirty="0" smtClean="0">
                <a:ea typeface="Cambria"/>
                <a:cs typeface="Times"/>
              </a:rPr>
              <a:t> </a:t>
            </a:r>
            <a:r>
              <a:rPr lang="en-GB" sz="1800" b="1" dirty="0" err="1" smtClean="0">
                <a:ea typeface="Cambria"/>
                <a:cs typeface="Times"/>
              </a:rPr>
              <a:t>l’emploi</a:t>
            </a:r>
            <a:endParaRPr lang="en-GB" sz="1800" b="1" dirty="0" smtClean="0">
              <a:ea typeface="Cambria"/>
              <a:cs typeface="Times"/>
            </a:endParaRPr>
          </a:p>
          <a:p>
            <a:pPr lvl="2">
              <a:buClr>
                <a:srgbClr val="0000FF"/>
              </a:buClr>
            </a:pPr>
            <a:r>
              <a:rPr lang="en-GB" sz="1800" b="1" dirty="0" err="1" smtClean="0">
                <a:ea typeface="Cambria"/>
                <a:cs typeface="Times"/>
              </a:rPr>
              <a:t>L’obligation</a:t>
            </a:r>
            <a:r>
              <a:rPr lang="en-GB" sz="1800" b="1" dirty="0" smtClean="0">
                <a:ea typeface="Cambria"/>
                <a:cs typeface="Times"/>
              </a:rPr>
              <a:t> de </a:t>
            </a:r>
            <a:r>
              <a:rPr lang="en-GB" sz="1800" b="1" dirty="0" err="1" smtClean="0">
                <a:ea typeface="Cambria"/>
                <a:cs typeface="Times"/>
              </a:rPr>
              <a:t>recherche</a:t>
            </a:r>
            <a:r>
              <a:rPr lang="en-GB" sz="1800" b="1" dirty="0" smtClean="0">
                <a:ea typeface="Cambria"/>
                <a:cs typeface="Times"/>
              </a:rPr>
              <a:t> de </a:t>
            </a:r>
            <a:r>
              <a:rPr lang="en-GB" sz="1800" b="1" dirty="0" err="1" smtClean="0">
                <a:ea typeface="Cambria"/>
                <a:cs typeface="Times"/>
              </a:rPr>
              <a:t>reclassement</a:t>
            </a:r>
            <a:endParaRPr lang="en-GB" sz="1800" b="1" dirty="0" smtClean="0">
              <a:ea typeface="Cambria"/>
              <a:cs typeface="Times"/>
            </a:endParaRPr>
          </a:p>
          <a:p>
            <a:pPr lvl="2">
              <a:buClr>
                <a:srgbClr val="0000FF"/>
              </a:buClr>
            </a:pPr>
            <a:r>
              <a:rPr lang="en-GB" sz="1800" b="1" dirty="0" smtClean="0">
                <a:ea typeface="Cambria"/>
                <a:cs typeface="Times"/>
              </a:rPr>
              <a:t>Le respect des </a:t>
            </a:r>
            <a:r>
              <a:rPr lang="en-GB" sz="1800" b="1" dirty="0" err="1" smtClean="0">
                <a:ea typeface="Cambria"/>
                <a:cs typeface="Times"/>
              </a:rPr>
              <a:t>critères</a:t>
            </a:r>
            <a:r>
              <a:rPr lang="en-GB" sz="1800" b="1" dirty="0" smtClean="0">
                <a:ea typeface="Cambria"/>
                <a:cs typeface="Times"/>
              </a:rPr>
              <a:t> </a:t>
            </a:r>
            <a:r>
              <a:rPr lang="en-GB" sz="1800" b="1" dirty="0" err="1" smtClean="0">
                <a:ea typeface="Cambria"/>
                <a:cs typeface="Times"/>
              </a:rPr>
              <a:t>d’ordre</a:t>
            </a:r>
            <a:endParaRPr lang="en-GB" sz="1800" b="1" dirty="0" smtClean="0">
              <a:ea typeface="Cambria"/>
              <a:cs typeface="Times"/>
            </a:endParaRPr>
          </a:p>
          <a:p>
            <a:pPr lvl="2">
              <a:buClr>
                <a:srgbClr val="0000FF"/>
              </a:buClr>
            </a:pPr>
            <a:endParaRPr lang="en-GB" sz="1800" b="1" dirty="0" smtClean="0">
              <a:ea typeface="Cambria"/>
              <a:cs typeface="Times"/>
            </a:endParaRPr>
          </a:p>
          <a:p>
            <a:pPr lvl="1">
              <a:buClr>
                <a:srgbClr val="0000FF"/>
              </a:buClr>
              <a:buFont typeface="Wingdings" charset="2"/>
              <a:buChar char="§"/>
            </a:pPr>
            <a:r>
              <a:rPr lang="en-GB" sz="2100" b="1" dirty="0" err="1" smtClean="0">
                <a:ea typeface="Cambria"/>
                <a:cs typeface="Times"/>
              </a:rPr>
              <a:t>Partie</a:t>
            </a:r>
            <a:r>
              <a:rPr lang="en-GB" sz="2100" b="1" dirty="0" smtClean="0">
                <a:ea typeface="Cambria"/>
                <a:cs typeface="Times"/>
              </a:rPr>
              <a:t> 3 : </a:t>
            </a:r>
            <a:r>
              <a:rPr lang="en-GB" sz="2100" b="1" dirty="0" err="1" smtClean="0">
                <a:ea typeface="Cambria"/>
                <a:cs typeface="Times"/>
              </a:rPr>
              <a:t>actualité</a:t>
            </a:r>
            <a:r>
              <a:rPr lang="en-GB" sz="2100" b="1" dirty="0" smtClean="0">
                <a:ea typeface="Cambria"/>
                <a:cs typeface="Times"/>
              </a:rPr>
              <a:t> </a:t>
            </a:r>
            <a:r>
              <a:rPr lang="en-GB" sz="2100" b="1" dirty="0" err="1" smtClean="0">
                <a:ea typeface="Cambria"/>
                <a:cs typeface="Times"/>
              </a:rPr>
              <a:t>sur</a:t>
            </a:r>
            <a:r>
              <a:rPr lang="en-GB" sz="2100" b="1" dirty="0" smtClean="0">
                <a:ea typeface="Cambria"/>
                <a:cs typeface="Times"/>
              </a:rPr>
              <a:t> le </a:t>
            </a:r>
            <a:r>
              <a:rPr lang="en-GB" sz="2100" b="1" dirty="0" err="1" smtClean="0">
                <a:ea typeface="Cambria"/>
                <a:cs typeface="Times"/>
              </a:rPr>
              <a:t>licenciement</a:t>
            </a:r>
            <a:endParaRPr lang="en-GB" sz="2100" b="1" dirty="0" smtClean="0">
              <a:ea typeface="Cambria"/>
              <a:cs typeface="Times"/>
            </a:endParaRPr>
          </a:p>
          <a:p>
            <a:pPr lvl="1">
              <a:buClr>
                <a:srgbClr val="0000FF"/>
              </a:buClr>
              <a:buFont typeface="Wingdings" charset="2"/>
              <a:buChar char="§"/>
            </a:pPr>
            <a:endParaRPr lang="en-GB" sz="2000" b="1" dirty="0" smtClean="0">
              <a:solidFill>
                <a:schemeClr val="tx1"/>
              </a:solidFill>
              <a:ea typeface="Cambria"/>
              <a:cs typeface="Times"/>
            </a:endParaRPr>
          </a:p>
          <a:p>
            <a:pPr lvl="1">
              <a:buClr>
                <a:srgbClr val="0000FF"/>
              </a:buClr>
              <a:buFont typeface="Wingdings" charset="2"/>
              <a:buChar char="§"/>
            </a:pPr>
            <a:endParaRPr lang="en-GB" sz="2000" b="1" dirty="0" smtClean="0">
              <a:solidFill>
                <a:schemeClr val="tx1"/>
              </a:solidFill>
              <a:ea typeface="Cambria"/>
              <a:cs typeface="Times"/>
            </a:endParaRPr>
          </a:p>
          <a:p>
            <a:pPr lvl="2">
              <a:buClr>
                <a:srgbClr val="0000FF"/>
              </a:buClr>
              <a:buFont typeface="Wingdings" charset="2"/>
              <a:buChar char="§"/>
            </a:pPr>
            <a:endParaRPr lang="en-GB" sz="1700" b="1" dirty="0">
              <a:solidFill>
                <a:schemeClr val="tx1"/>
              </a:solidFill>
              <a:ea typeface="Cambria"/>
              <a:cs typeface="Times"/>
            </a:endParaRPr>
          </a:p>
        </p:txBody>
      </p:sp>
    </p:spTree>
    <p:extLst>
      <p:ext uri="{BB962C8B-B14F-4D97-AF65-F5344CB8AC3E}">
        <p14:creationId xmlns="" xmlns:p14="http://schemas.microsoft.com/office/powerpoint/2010/main" val="58670662"/>
      </p:ext>
    </p:extLst>
  </p:cSld>
  <p:clrMapOvr>
    <a:masterClrMapping/>
  </p:clrMapOvr>
  <p:transition>
    <p:wedg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pPr algn="ctr"/>
            <a:r>
              <a:rPr lang="fr-FR" sz="3600" u="sng" dirty="0">
                <a:solidFill>
                  <a:schemeClr val="tx1"/>
                </a:solidFill>
              </a:rPr>
              <a:t>C – La faute lourde </a:t>
            </a:r>
          </a:p>
        </p:txBody>
      </p:sp>
      <p:sp>
        <p:nvSpPr>
          <p:cNvPr id="2" name="Espace réservé du texte 1"/>
          <p:cNvSpPr>
            <a:spLocks noGrp="1"/>
          </p:cNvSpPr>
          <p:nvPr>
            <p:ph idx="1"/>
          </p:nvPr>
        </p:nvSpPr>
        <p:spPr/>
        <p:txBody>
          <a:bodyPr>
            <a:normAutofit/>
          </a:bodyPr>
          <a:lstStyle/>
          <a:p>
            <a:pPr algn="just"/>
            <a:r>
              <a:rPr lang="fr-FR" sz="2400" u="sng" cap="none" dirty="0" smtClean="0">
                <a:solidFill>
                  <a:srgbClr val="000000"/>
                </a:solidFill>
              </a:rPr>
              <a:t>Conditions </a:t>
            </a:r>
            <a:r>
              <a:rPr lang="fr-FR" sz="2400" u="sng" cap="none" dirty="0">
                <a:solidFill>
                  <a:srgbClr val="000000"/>
                </a:solidFill>
              </a:rPr>
              <a:t>: </a:t>
            </a:r>
          </a:p>
          <a:p>
            <a:pPr algn="just"/>
            <a:endParaRPr lang="fr-FR" sz="2400" u="sng" cap="none" dirty="0">
              <a:solidFill>
                <a:srgbClr val="000000"/>
              </a:solidFill>
            </a:endParaRPr>
          </a:p>
          <a:p>
            <a:pPr lvl="2" algn="just">
              <a:buClr>
                <a:srgbClr val="0000FF"/>
              </a:buClr>
              <a:buSzPct val="120000"/>
              <a:buFontTx/>
              <a:buChar char="-"/>
            </a:pPr>
            <a:r>
              <a:rPr lang="fr-FR" sz="1600" cap="none" dirty="0">
                <a:solidFill>
                  <a:schemeClr val="tx1"/>
                </a:solidFill>
              </a:rPr>
              <a:t>Cessation immédiate du contrat de </a:t>
            </a:r>
            <a:r>
              <a:rPr lang="fr-FR" sz="1600" cap="none" dirty="0" smtClean="0">
                <a:solidFill>
                  <a:schemeClr val="tx1"/>
                </a:solidFill>
              </a:rPr>
              <a:t>travail ;</a:t>
            </a:r>
            <a:endParaRPr lang="fr-FR" sz="1600" cap="none" dirty="0">
              <a:solidFill>
                <a:schemeClr val="tx1"/>
              </a:solidFill>
            </a:endParaRPr>
          </a:p>
          <a:p>
            <a:pPr lvl="2" algn="just">
              <a:buClr>
                <a:srgbClr val="0000FF"/>
              </a:buClr>
              <a:buSzPct val="120000"/>
              <a:buFontTx/>
              <a:buChar char="-"/>
            </a:pPr>
            <a:r>
              <a:rPr lang="fr-FR" sz="1600" cap="none" dirty="0">
                <a:solidFill>
                  <a:schemeClr val="tx1"/>
                </a:solidFill>
              </a:rPr>
              <a:t>Intention de </a:t>
            </a:r>
            <a:r>
              <a:rPr lang="fr-FR" sz="1600" cap="none" dirty="0" smtClean="0">
                <a:solidFill>
                  <a:schemeClr val="tx1"/>
                </a:solidFill>
              </a:rPr>
              <a:t>nuire du salarié </a:t>
            </a:r>
            <a:r>
              <a:rPr lang="fr-FR" sz="1600" cap="none" dirty="0">
                <a:solidFill>
                  <a:schemeClr val="tx1"/>
                </a:solidFill>
              </a:rPr>
              <a:t>(même en présence d’une infraction pénale</a:t>
            </a:r>
            <a:r>
              <a:rPr lang="fr-FR" sz="1600" cap="none" dirty="0" smtClean="0">
                <a:solidFill>
                  <a:schemeClr val="tx1"/>
                </a:solidFill>
              </a:rPr>
              <a:t>) ;</a:t>
            </a:r>
            <a:endParaRPr lang="fr-FR" sz="1600" cap="none" dirty="0">
              <a:solidFill>
                <a:schemeClr val="tx1"/>
              </a:solidFill>
            </a:endParaRPr>
          </a:p>
          <a:p>
            <a:pPr lvl="1" algn="just">
              <a:buFontTx/>
              <a:buChar char="-"/>
            </a:pPr>
            <a:endParaRPr lang="fr-FR" sz="2400" cap="none" dirty="0">
              <a:solidFill>
                <a:srgbClr val="000000"/>
              </a:solidFill>
            </a:endParaRPr>
          </a:p>
          <a:p>
            <a:pPr algn="just"/>
            <a:r>
              <a:rPr lang="fr-FR" sz="2400" u="sng" cap="none" dirty="0" smtClean="0">
                <a:solidFill>
                  <a:srgbClr val="000000"/>
                </a:solidFill>
              </a:rPr>
              <a:t>Conséquences </a:t>
            </a:r>
            <a:r>
              <a:rPr lang="fr-FR" sz="2400" u="sng" cap="none" dirty="0">
                <a:solidFill>
                  <a:srgbClr val="000000"/>
                </a:solidFill>
              </a:rPr>
              <a:t>: </a:t>
            </a:r>
          </a:p>
          <a:p>
            <a:pPr algn="just"/>
            <a:endParaRPr lang="fr-FR" sz="2400" u="sng" cap="none" dirty="0">
              <a:solidFill>
                <a:srgbClr val="000000"/>
              </a:solidFill>
            </a:endParaRPr>
          </a:p>
          <a:p>
            <a:pPr lvl="2" algn="just">
              <a:buClr>
                <a:srgbClr val="0000FF"/>
              </a:buClr>
              <a:buSzPct val="120000"/>
              <a:buFontTx/>
              <a:buChar char="-"/>
            </a:pPr>
            <a:r>
              <a:rPr lang="fr-FR" sz="1600" cap="none" dirty="0">
                <a:solidFill>
                  <a:srgbClr val="000000"/>
                </a:solidFill>
              </a:rPr>
              <a:t>Absence du versement des indemnités de </a:t>
            </a:r>
            <a:r>
              <a:rPr lang="fr-FR" sz="1600" cap="none" dirty="0" smtClean="0">
                <a:solidFill>
                  <a:srgbClr val="000000"/>
                </a:solidFill>
              </a:rPr>
              <a:t>rupture ;</a:t>
            </a:r>
            <a:endParaRPr lang="fr-FR" sz="1600" cap="none" dirty="0">
              <a:solidFill>
                <a:srgbClr val="000000"/>
              </a:solidFill>
            </a:endParaRPr>
          </a:p>
          <a:p>
            <a:pPr lvl="2" algn="just">
              <a:buClr>
                <a:srgbClr val="0000FF"/>
              </a:buClr>
              <a:buSzPct val="120000"/>
              <a:buFontTx/>
              <a:buChar char="-"/>
            </a:pPr>
            <a:r>
              <a:rPr lang="fr-FR" sz="1600" strike="sngStrike" cap="none" dirty="0">
                <a:solidFill>
                  <a:srgbClr val="000000"/>
                </a:solidFill>
              </a:rPr>
              <a:t>dont notamment l'indemnité compensatrice de congés payés.</a:t>
            </a:r>
          </a:p>
          <a:p>
            <a:pPr algn="just"/>
            <a:endParaRPr lang="fr-FR" cap="none" dirty="0">
              <a:solidFill>
                <a:srgbClr val="000000"/>
              </a:solidFill>
            </a:endParaRPr>
          </a:p>
          <a:p>
            <a:pPr algn="just"/>
            <a:endParaRPr lang="fr-FR" cap="none" dirty="0">
              <a:solidFill>
                <a:srgbClr val="000000"/>
              </a:solidFill>
            </a:endParaRPr>
          </a:p>
        </p:txBody>
      </p:sp>
    </p:spTree>
  </p:cSld>
  <p:clrMapOvr>
    <a:masterClrMapping/>
  </p:clrMapOvr>
  <p:transition>
    <p:pull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141422"/>
            <a:ext cx="8534400" cy="734969"/>
          </a:xfrm>
        </p:spPr>
        <p:txBody>
          <a:bodyPr>
            <a:noAutofit/>
          </a:bodyPr>
          <a:lstStyle/>
          <a:p>
            <a:pPr algn="ctr"/>
            <a:r>
              <a:rPr lang="fr-FR" sz="2800" u="sng" dirty="0">
                <a:solidFill>
                  <a:schemeClr val="tx1"/>
                </a:solidFill>
              </a:rPr>
              <a:t>Cons. </a:t>
            </a:r>
            <a:r>
              <a:rPr lang="fr-FR" sz="2800" u="sng" dirty="0" err="1">
                <a:solidFill>
                  <a:schemeClr val="tx1"/>
                </a:solidFill>
              </a:rPr>
              <a:t>const</a:t>
            </a:r>
            <a:r>
              <a:rPr lang="fr-FR" sz="2800" u="sng" dirty="0">
                <a:solidFill>
                  <a:schemeClr val="tx1"/>
                </a:solidFill>
              </a:rPr>
              <a:t>., 2 mars 2016, n° 2015-523 QPC</a:t>
            </a:r>
            <a:r>
              <a:rPr lang="fr-FR" sz="2800" dirty="0">
                <a:solidFill>
                  <a:schemeClr val="tx1"/>
                </a:solidFill>
              </a:rPr>
              <a:t> </a:t>
            </a:r>
          </a:p>
        </p:txBody>
      </p:sp>
      <p:sp>
        <p:nvSpPr>
          <p:cNvPr id="3" name="Espace réservé du contenu 2"/>
          <p:cNvSpPr>
            <a:spLocks noGrp="1"/>
          </p:cNvSpPr>
          <p:nvPr>
            <p:ph idx="1"/>
          </p:nvPr>
        </p:nvSpPr>
        <p:spPr>
          <a:xfrm>
            <a:off x="628650" y="1521562"/>
            <a:ext cx="7886700" cy="4351338"/>
          </a:xfrm>
        </p:spPr>
        <p:txBody>
          <a:bodyPr/>
          <a:lstStyle/>
          <a:p>
            <a:pPr algn="just"/>
            <a:endParaRPr lang="fr-FR" b="1" dirty="0"/>
          </a:p>
          <a:p>
            <a:pPr algn="just"/>
            <a:r>
              <a:rPr lang="fr-FR" b="1" dirty="0"/>
              <a:t>Licenciement pour faute lourde : le salarié a droit à ses congés payés</a:t>
            </a:r>
          </a:p>
          <a:p>
            <a:pPr algn="just"/>
            <a:endParaRPr lang="fr-FR" dirty="0"/>
          </a:p>
          <a:p>
            <a:pPr algn="just"/>
            <a:r>
              <a:rPr lang="fr-FR" dirty="0"/>
              <a:t>Le Conseil constitutionnel juge que la privation des indemnités de congés payés en cas de licenciement pour faute lourde n'est pas conforme à la Constitution. </a:t>
            </a:r>
            <a:endParaRPr lang="fr-FR" dirty="0" smtClean="0"/>
          </a:p>
          <a:p>
            <a:pPr algn="just">
              <a:buNone/>
            </a:pPr>
            <a:endParaRPr lang="fr-FR" dirty="0"/>
          </a:p>
          <a:p>
            <a:endParaRPr lang="fr-FR" dirty="0"/>
          </a:p>
        </p:txBody>
      </p:sp>
    </p:spTree>
  </p:cSld>
  <p:clrMapOvr>
    <a:masterClrMapping/>
  </p:clrMapOvr>
  <p:transition>
    <p:pull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599"/>
            <a:ext cx="8534400" cy="1090578"/>
          </a:xfrm>
        </p:spPr>
        <p:txBody>
          <a:bodyPr>
            <a:normAutofit fontScale="90000"/>
          </a:bodyPr>
          <a:lstStyle/>
          <a:p>
            <a:pPr algn="ctr"/>
            <a:r>
              <a:rPr lang="fr-FR" dirty="0"/>
              <a:t> </a:t>
            </a:r>
            <a:br>
              <a:rPr lang="fr-FR" dirty="0"/>
            </a:br>
            <a:r>
              <a:rPr lang="fr-FR" u="sng" dirty="0"/>
              <a:t> </a:t>
            </a:r>
            <a:r>
              <a:rPr lang="fr-FR" u="sng" dirty="0" err="1">
                <a:solidFill>
                  <a:schemeClr val="tx1"/>
                </a:solidFill>
              </a:rPr>
              <a:t>Cass</a:t>
            </a:r>
            <a:r>
              <a:rPr lang="fr-FR" u="sng" dirty="0">
                <a:solidFill>
                  <a:schemeClr val="tx1"/>
                </a:solidFill>
              </a:rPr>
              <a:t>. soc., 22 oct. 2015, n° 14-11.291</a:t>
            </a:r>
            <a:r>
              <a:rPr lang="fr-FR" dirty="0"/>
              <a:t/>
            </a:r>
            <a:br>
              <a:rPr lang="fr-FR" dirty="0"/>
            </a:br>
            <a:endParaRPr lang="fr-FR" dirty="0"/>
          </a:p>
        </p:txBody>
      </p:sp>
      <p:sp>
        <p:nvSpPr>
          <p:cNvPr id="3" name="Espace réservé du contenu 2"/>
          <p:cNvSpPr>
            <a:spLocks noGrp="1"/>
          </p:cNvSpPr>
          <p:nvPr>
            <p:ph idx="1"/>
          </p:nvPr>
        </p:nvSpPr>
        <p:spPr>
          <a:xfrm>
            <a:off x="301752" y="1319177"/>
            <a:ext cx="8503920" cy="5856409"/>
          </a:xfrm>
        </p:spPr>
        <p:txBody>
          <a:bodyPr>
            <a:noAutofit/>
          </a:bodyPr>
          <a:lstStyle/>
          <a:p>
            <a:pPr algn="just"/>
            <a:r>
              <a:rPr lang="fr-FR" sz="1900" dirty="0"/>
              <a:t>Dans deux arrêts du 22 octobre 2015, la Cour de cassation précise sa définition de la faute lourde, qui se caractérise ainsi par </a:t>
            </a:r>
            <a:r>
              <a:rPr lang="fr-FR" sz="1900" b="1" dirty="0"/>
              <a:t>"l'intention de nuire à l'employeur, laquelle implique la volonté du salarié de lui porter préjudice dans la commission du fait fautif et ne résulte pas de la seule commission d'un acte préjudiciable à l'entreprise".</a:t>
            </a:r>
          </a:p>
          <a:p>
            <a:pPr algn="just"/>
            <a:endParaRPr lang="fr-FR" sz="1900" b="1" dirty="0"/>
          </a:p>
          <a:p>
            <a:pPr algn="just"/>
            <a:r>
              <a:rPr lang="fr-FR" sz="1900" dirty="0"/>
              <a:t>Un  salarié avait détourné sur son compte personnel une somme de 60 000 euros venant en règlement partiel, par un client, d'une facture correspondant à la livraison d'une commande de vins. La Cour de cassation en à déduit une absence de faute lourde.</a:t>
            </a:r>
          </a:p>
          <a:p>
            <a:pPr algn="just"/>
            <a:endParaRPr lang="fr-FR" sz="1900" dirty="0"/>
          </a:p>
          <a:p>
            <a:pPr algn="just"/>
            <a:r>
              <a:rPr lang="fr-FR" sz="1900" dirty="0"/>
              <a:t>L’autre salarié s'était fait octroyer diverses augmentations, acomptes sur salaires de plusieurs milliers d’euros,  sans prévoir les modalités de remboursement, et avait fait bénéficier d'avantages anormaux à deux salariés, dont sa sœur qu'il avait engagée. La Cour de cassation en à déduit une absence de faute lourde.</a:t>
            </a:r>
          </a:p>
          <a:p>
            <a:endParaRPr lang="fr-FR" sz="2000" dirty="0"/>
          </a:p>
        </p:txBody>
      </p:sp>
    </p:spTree>
  </p:cSld>
  <p:clrMapOvr>
    <a:masterClrMapping/>
  </p:clrMapOvr>
  <p:transition>
    <p:pull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r>
              <a:rPr lang="fr-FR" dirty="0"/>
              <a:t/>
            </a:r>
            <a:br>
              <a:rPr lang="fr-FR" dirty="0"/>
            </a:br>
            <a:endParaRPr lang="fr-FR" dirty="0"/>
          </a:p>
        </p:txBody>
      </p:sp>
      <p:sp>
        <p:nvSpPr>
          <p:cNvPr id="2" name="Espace réservé du texte 1"/>
          <p:cNvSpPr>
            <a:spLocks noGrp="1"/>
          </p:cNvSpPr>
          <p:nvPr>
            <p:ph idx="1"/>
          </p:nvPr>
        </p:nvSpPr>
        <p:spPr/>
        <p:txBody>
          <a:bodyPr/>
          <a:lstStyle/>
          <a:p>
            <a:endParaRPr lang="en-GB" dirty="0"/>
          </a:p>
          <a:p>
            <a:endParaRPr lang="en-GB" dirty="0"/>
          </a:p>
          <a:p>
            <a:endParaRPr lang="en-GB" dirty="0"/>
          </a:p>
          <a:p>
            <a:endParaRPr lang="fr-FR" dirty="0"/>
          </a:p>
        </p:txBody>
      </p:sp>
      <p:graphicFrame>
        <p:nvGraphicFramePr>
          <p:cNvPr id="6" name="Objet 5"/>
          <p:cNvGraphicFramePr>
            <a:graphicFrameLocks noChangeAspect="1"/>
          </p:cNvGraphicFramePr>
          <p:nvPr>
            <p:extLst>
              <p:ext uri="{D42A27DB-BD31-4B8C-83A1-F6EECF244321}">
                <p14:modId xmlns="" xmlns:p14="http://schemas.microsoft.com/office/powerpoint/2010/main" val="565854058"/>
              </p:ext>
            </p:extLst>
          </p:nvPr>
        </p:nvGraphicFramePr>
        <p:xfrm>
          <a:off x="1314450" y="1562100"/>
          <a:ext cx="6915150" cy="3838575"/>
        </p:xfrm>
        <a:graphic>
          <a:graphicData uri="http://schemas.openxmlformats.org/presentationml/2006/ole">
            <p:oleObj spid="_x0000_s1051" name="Document" r:id="rId3" imgW="6163578" imgH="3432305" progId="Word.Document.12">
              <p:embed/>
            </p:oleObj>
          </a:graphicData>
        </a:graphic>
      </p:graphicFrame>
      <p:sp>
        <p:nvSpPr>
          <p:cNvPr id="10" name="ZoneTexte 9"/>
          <p:cNvSpPr txBox="1"/>
          <p:nvPr/>
        </p:nvSpPr>
        <p:spPr>
          <a:xfrm>
            <a:off x="1056590" y="228600"/>
            <a:ext cx="7395707" cy="461665"/>
          </a:xfrm>
          <a:prstGeom prst="rect">
            <a:avLst/>
          </a:prstGeom>
          <a:noFill/>
        </p:spPr>
        <p:txBody>
          <a:bodyPr wrap="square" rtlCol="0">
            <a:spAutoFit/>
          </a:bodyPr>
          <a:lstStyle/>
          <a:p>
            <a:r>
              <a:rPr lang="fr-FR" sz="2400" u="sng" dirty="0"/>
              <a:t>Annexe 1 - Indemnité de rupture / nature du licenciement</a:t>
            </a:r>
          </a:p>
        </p:txBody>
      </p:sp>
    </p:spTree>
    <p:extLst>
      <p:ext uri="{BB962C8B-B14F-4D97-AF65-F5344CB8AC3E}">
        <p14:creationId xmlns="" xmlns:p14="http://schemas.microsoft.com/office/powerpoint/2010/main" val="2595915044"/>
      </p:ext>
    </p:extLst>
  </p:cSld>
  <p:clrMapOvr>
    <a:masterClrMapping/>
  </p:clrMapOvr>
  <p:transition>
    <p:pull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05581" y="236564"/>
            <a:ext cx="8534400" cy="832694"/>
          </a:xfrm>
        </p:spPr>
        <p:txBody>
          <a:bodyPr>
            <a:normAutofit fontScale="90000"/>
          </a:bodyPr>
          <a:lstStyle/>
          <a:p>
            <a:pPr algn="ctr"/>
            <a:r>
              <a:rPr lang="fr-FR" b="1" dirty="0">
                <a:solidFill>
                  <a:srgbClr val="000000"/>
                </a:solidFill>
              </a:rPr>
              <a:t/>
            </a:r>
            <a:br>
              <a:rPr lang="fr-FR" b="1" dirty="0">
                <a:solidFill>
                  <a:srgbClr val="000000"/>
                </a:solidFill>
              </a:rPr>
            </a:br>
            <a:r>
              <a:rPr lang="fr-FR" sz="2200" i="1" u="sng" dirty="0">
                <a:solidFill>
                  <a:srgbClr val="660066"/>
                </a:solidFill>
              </a:rPr>
              <a:t> </a:t>
            </a:r>
            <a:r>
              <a:rPr lang="fr-FR" sz="2200" i="1" u="sng" dirty="0">
                <a:solidFill>
                  <a:schemeClr val="tx1"/>
                </a:solidFill>
              </a:rPr>
              <a:t>Annexe </a:t>
            </a:r>
            <a:r>
              <a:rPr lang="fr-FR" sz="2200" i="1" u="sng" dirty="0" smtClean="0"/>
              <a:t>2</a:t>
            </a:r>
            <a:r>
              <a:rPr lang="fr-FR" sz="2200" i="1" u="sng" dirty="0" smtClean="0">
                <a:solidFill>
                  <a:schemeClr val="tx1"/>
                </a:solidFill>
              </a:rPr>
              <a:t> </a:t>
            </a:r>
            <a:r>
              <a:rPr lang="fr-FR" sz="2200" i="1" u="sng" dirty="0">
                <a:solidFill>
                  <a:schemeClr val="tx1"/>
                </a:solidFill>
              </a:rPr>
              <a:t>– Indemnités en cas de licenciement injustifié ou abusif en cas de licenciement notifié avant le 24 septembre 2017</a:t>
            </a:r>
            <a:endParaRPr lang="fr-FR" sz="2200" b="1" dirty="0">
              <a:solidFill>
                <a:schemeClr val="tx1"/>
              </a:solidFill>
            </a:endParaRPr>
          </a:p>
        </p:txBody>
      </p:sp>
      <p:sp>
        <p:nvSpPr>
          <p:cNvPr id="2" name="Espace réservé du texte 1"/>
          <p:cNvSpPr>
            <a:spLocks noGrp="1"/>
          </p:cNvSpPr>
          <p:nvPr>
            <p:ph idx="1"/>
          </p:nvPr>
        </p:nvSpPr>
        <p:spPr/>
        <p:txBody>
          <a:bodyPr vert="horz">
            <a:noAutofit/>
          </a:bodyPr>
          <a:lstStyle/>
          <a:p>
            <a:pPr algn="just"/>
            <a:endParaRPr lang="en-GB" sz="2400" b="0" cap="none" dirty="0">
              <a:solidFill>
                <a:srgbClr val="000000"/>
              </a:solidFill>
            </a:endParaRPr>
          </a:p>
          <a:p>
            <a:pPr algn="just"/>
            <a:endParaRPr lang="en-GB" sz="2400" b="0" cap="none" dirty="0">
              <a:solidFill>
                <a:srgbClr val="000000"/>
              </a:solidFill>
            </a:endParaRPr>
          </a:p>
          <a:p>
            <a:pPr algn="just"/>
            <a:endParaRPr lang="en-GB" sz="2400" b="0" cap="none" dirty="0">
              <a:solidFill>
                <a:srgbClr val="000000"/>
              </a:solidFill>
            </a:endParaRPr>
          </a:p>
          <a:p>
            <a:pPr algn="just"/>
            <a:endParaRPr lang="fr-FR" sz="2400" b="0" cap="none" dirty="0">
              <a:solidFill>
                <a:srgbClr val="000000"/>
              </a:solidFill>
            </a:endParaRPr>
          </a:p>
        </p:txBody>
      </p:sp>
      <p:graphicFrame>
        <p:nvGraphicFramePr>
          <p:cNvPr id="9" name="Tableau 8"/>
          <p:cNvGraphicFramePr>
            <a:graphicFrameLocks noGrp="1"/>
          </p:cNvGraphicFramePr>
          <p:nvPr>
            <p:extLst>
              <p:ext uri="{D42A27DB-BD31-4B8C-83A1-F6EECF244321}">
                <p14:modId xmlns="" xmlns:p14="http://schemas.microsoft.com/office/powerpoint/2010/main" val="4263448859"/>
              </p:ext>
            </p:extLst>
          </p:nvPr>
        </p:nvGraphicFramePr>
        <p:xfrm>
          <a:off x="1524000" y="1885949"/>
          <a:ext cx="6322142" cy="3733187"/>
        </p:xfrm>
        <a:graphic>
          <a:graphicData uri="http://schemas.openxmlformats.org/drawingml/2006/table">
            <a:tbl>
              <a:tblPr/>
              <a:tblGrid>
                <a:gridCol w="2682121">
                  <a:extLst>
                    <a:ext uri="{9D8B030D-6E8A-4147-A177-3AD203B41FA5}">
                      <a16:colId xmlns="" xmlns:a16="http://schemas.microsoft.com/office/drawing/2014/main" val="20000"/>
                    </a:ext>
                  </a:extLst>
                </a:gridCol>
                <a:gridCol w="3640021">
                  <a:extLst>
                    <a:ext uri="{9D8B030D-6E8A-4147-A177-3AD203B41FA5}">
                      <a16:colId xmlns="" xmlns:a16="http://schemas.microsoft.com/office/drawing/2014/main" val="20001"/>
                    </a:ext>
                  </a:extLst>
                </a:gridCol>
              </a:tblGrid>
              <a:tr h="437843">
                <a:tc>
                  <a:txBody>
                    <a:bodyPr/>
                    <a:lstStyle/>
                    <a:p>
                      <a:pPr algn="ctr">
                        <a:spcAft>
                          <a:spcPts val="0"/>
                        </a:spcAft>
                      </a:pPr>
                      <a:r>
                        <a:rPr lang="fr-FR" sz="1050" b="1" dirty="0">
                          <a:solidFill>
                            <a:schemeClr val="tx1"/>
                          </a:solidFill>
                          <a:latin typeface="+mn-lt"/>
                          <a:ea typeface="Arial"/>
                        </a:rPr>
                        <a:t>Effectif et ancienneté </a:t>
                      </a:r>
                      <a:endParaRPr lang="fr-FR" sz="1400" dirty="0">
                        <a:solidFill>
                          <a:schemeClr val="tx1"/>
                        </a:solidFill>
                        <a:latin typeface="+mn-lt"/>
                        <a:ea typeface="Times New Roman"/>
                      </a:endParaRPr>
                    </a:p>
                  </a:txBody>
                  <a:tcPr marL="104775" marR="104775" marT="104775" marB="1047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CBF2"/>
                    </a:solidFill>
                  </a:tcPr>
                </a:tc>
                <a:tc>
                  <a:txBody>
                    <a:bodyPr/>
                    <a:lstStyle/>
                    <a:p>
                      <a:pPr algn="ctr">
                        <a:spcAft>
                          <a:spcPts val="0"/>
                        </a:spcAft>
                      </a:pPr>
                      <a:r>
                        <a:rPr lang="fr-FR" sz="1050" b="1" dirty="0">
                          <a:solidFill>
                            <a:schemeClr val="tx1"/>
                          </a:solidFill>
                          <a:latin typeface="+mn-lt"/>
                          <a:ea typeface="Arial"/>
                        </a:rPr>
                        <a:t>Sanctions</a:t>
                      </a:r>
                      <a:endParaRPr lang="fr-FR" sz="1400" dirty="0">
                        <a:solidFill>
                          <a:schemeClr val="tx1"/>
                        </a:solidFill>
                        <a:latin typeface="+mn-lt"/>
                        <a:ea typeface="Times New Roman"/>
                      </a:endParaRPr>
                    </a:p>
                  </a:txBody>
                  <a:tcPr marL="104775" marR="104775" marT="104775" marB="10477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2CBF2"/>
                    </a:solidFill>
                  </a:tcPr>
                </a:tc>
                <a:extLst>
                  <a:ext uri="{0D108BD9-81ED-4DB2-BD59-A6C34878D82A}">
                    <a16:rowId xmlns="" xmlns:a16="http://schemas.microsoft.com/office/drawing/2014/main" val="10000"/>
                  </a:ext>
                </a:extLst>
              </a:tr>
              <a:tr h="322621">
                <a:tc>
                  <a:txBody>
                    <a:bodyPr/>
                    <a:lstStyle/>
                    <a:p>
                      <a:pPr algn="ctr">
                        <a:spcAft>
                          <a:spcPts val="0"/>
                        </a:spcAft>
                      </a:pPr>
                      <a:r>
                        <a:rPr lang="fr-FR" sz="1050" dirty="0">
                          <a:solidFill>
                            <a:sysClr val="windowText" lastClr="000000"/>
                          </a:solidFill>
                          <a:latin typeface="+mn-lt"/>
                          <a:ea typeface="Arial"/>
                        </a:rPr>
                        <a:t>Entreprises de moins de 11 salariés.</a:t>
                      </a:r>
                      <a:endParaRPr lang="fr-FR" sz="1400" dirty="0">
                        <a:solidFill>
                          <a:sysClr val="windowText" lastClr="000000"/>
                        </a:solidFill>
                        <a:latin typeface="+mn-lt"/>
                        <a:ea typeface="Times New Roman"/>
                      </a:endParaRPr>
                    </a:p>
                  </a:txBody>
                  <a:tcPr marL="104775" marR="104775"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050" dirty="0">
                          <a:solidFill>
                            <a:sysClr val="windowText" lastClr="000000"/>
                          </a:solidFill>
                          <a:latin typeface="+mn-lt"/>
                          <a:ea typeface="Arial"/>
                        </a:rPr>
                        <a:t>Dommages-intérêts selon préjudice.</a:t>
                      </a:r>
                      <a:endParaRPr lang="fr-FR" sz="1400" dirty="0">
                        <a:solidFill>
                          <a:sysClr val="windowText" lastClr="000000"/>
                        </a:solidFill>
                        <a:latin typeface="+mn-lt"/>
                        <a:ea typeface="Times New Roman"/>
                      </a:endParaRPr>
                    </a:p>
                  </a:txBody>
                  <a:tcPr marL="104775" marR="104775" marT="57150"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1"/>
                  </a:ext>
                </a:extLst>
              </a:tr>
              <a:tr h="311099">
                <a:tc>
                  <a:txBody>
                    <a:bodyPr/>
                    <a:lstStyle/>
                    <a:p>
                      <a:pPr algn="ctr">
                        <a:spcAft>
                          <a:spcPts val="0"/>
                        </a:spcAft>
                      </a:pPr>
                      <a:r>
                        <a:rPr lang="fr-FR" sz="1050" dirty="0">
                          <a:solidFill>
                            <a:schemeClr val="tx1"/>
                          </a:solidFill>
                          <a:latin typeface="+mn-lt"/>
                          <a:ea typeface="Arial"/>
                        </a:rPr>
                        <a:t>Entreprises de 11 salariés et plus :</a:t>
                      </a:r>
                      <a:endParaRPr lang="fr-FR" sz="1400" dirty="0">
                        <a:solidFill>
                          <a:schemeClr val="tx1"/>
                        </a:solidFill>
                        <a:latin typeface="+mn-lt"/>
                        <a:ea typeface="Times New Roman"/>
                      </a:endParaRPr>
                    </a:p>
                  </a:txBody>
                  <a:tcPr marL="104775" marR="104775" marT="57150"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tc>
                  <a:txBody>
                    <a:bodyPr/>
                    <a:lstStyle/>
                    <a:p>
                      <a:pPr algn="ctr">
                        <a:spcAft>
                          <a:spcPts val="0"/>
                        </a:spcAft>
                      </a:pPr>
                      <a:r>
                        <a:rPr lang="fr-FR" sz="1050" dirty="0">
                          <a:solidFill>
                            <a:schemeClr val="tx1"/>
                          </a:solidFill>
                          <a:latin typeface="+mn-lt"/>
                          <a:ea typeface="Arial"/>
                        </a:rPr>
                        <a:t> </a:t>
                      </a:r>
                      <a:endParaRPr lang="fr-FR" sz="1400" dirty="0">
                        <a:solidFill>
                          <a:schemeClr val="tx1"/>
                        </a:solidFill>
                        <a:latin typeface="+mn-lt"/>
                        <a:ea typeface="Times New Roman"/>
                      </a:endParaRPr>
                    </a:p>
                  </a:txBody>
                  <a:tcPr marL="104775" marR="104775" marT="57150"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1"/>
                    </a:solidFill>
                  </a:tcPr>
                </a:tc>
                <a:extLst>
                  <a:ext uri="{0D108BD9-81ED-4DB2-BD59-A6C34878D82A}">
                    <a16:rowId xmlns="" xmlns:a16="http://schemas.microsoft.com/office/drawing/2014/main" val="10002"/>
                  </a:ext>
                </a:extLst>
              </a:tr>
              <a:tr h="483931">
                <a:tc>
                  <a:txBody>
                    <a:bodyPr/>
                    <a:lstStyle/>
                    <a:p>
                      <a:pPr algn="ctr">
                        <a:spcAft>
                          <a:spcPts val="0"/>
                        </a:spcAft>
                      </a:pPr>
                      <a:r>
                        <a:rPr lang="fr-FR" sz="1050" dirty="0">
                          <a:solidFill>
                            <a:schemeClr val="tx1"/>
                          </a:solidFill>
                          <a:latin typeface="+mn-lt"/>
                          <a:ea typeface="Arial"/>
                        </a:rPr>
                        <a:t>- salariés ayant moins de 2 ans d'ancienneté,</a:t>
                      </a:r>
                      <a:endParaRPr lang="fr-FR" sz="1400" dirty="0">
                        <a:solidFill>
                          <a:schemeClr val="tx1"/>
                        </a:solidFill>
                        <a:latin typeface="+mn-lt"/>
                        <a:ea typeface="Times New Roman"/>
                      </a:endParaRPr>
                    </a:p>
                  </a:txBody>
                  <a:tcPr marL="104775" marR="10477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a:spcAft>
                          <a:spcPts val="0"/>
                        </a:spcAft>
                      </a:pPr>
                      <a:r>
                        <a:rPr lang="fr-FR" sz="1050" dirty="0">
                          <a:solidFill>
                            <a:schemeClr val="tx1"/>
                          </a:solidFill>
                          <a:latin typeface="+mn-lt"/>
                          <a:ea typeface="Arial"/>
                        </a:rPr>
                        <a:t>Dommages-intérêts selon préjudice.</a:t>
                      </a:r>
                      <a:endParaRPr lang="fr-FR" sz="1400" dirty="0">
                        <a:solidFill>
                          <a:schemeClr val="tx1"/>
                        </a:solidFill>
                        <a:latin typeface="+mn-lt"/>
                        <a:ea typeface="Times New Roman"/>
                      </a:endParaRPr>
                    </a:p>
                  </a:txBody>
                  <a:tcPr marL="104775" marR="10477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solidFill>
                  </a:tcPr>
                </a:tc>
                <a:extLst>
                  <a:ext uri="{0D108BD9-81ED-4DB2-BD59-A6C34878D82A}">
                    <a16:rowId xmlns="" xmlns:a16="http://schemas.microsoft.com/office/drawing/2014/main" val="10003"/>
                  </a:ext>
                </a:extLst>
              </a:tr>
              <a:tr h="483931">
                <a:tc>
                  <a:txBody>
                    <a:bodyPr/>
                    <a:lstStyle/>
                    <a:p>
                      <a:pPr algn="ctr">
                        <a:spcAft>
                          <a:spcPts val="0"/>
                        </a:spcAft>
                      </a:pPr>
                      <a:r>
                        <a:rPr lang="fr-FR" sz="1050" dirty="0">
                          <a:solidFill>
                            <a:schemeClr val="tx1"/>
                          </a:solidFill>
                          <a:latin typeface="+mn-lt"/>
                          <a:ea typeface="Arial"/>
                        </a:rPr>
                        <a:t>- salariés ayant 2 ans d'ancienneté et plus.</a:t>
                      </a:r>
                      <a:endParaRPr lang="fr-FR" sz="1400" dirty="0">
                        <a:solidFill>
                          <a:schemeClr val="tx1"/>
                        </a:solidFill>
                        <a:latin typeface="+mn-lt"/>
                        <a:ea typeface="Times New Roman"/>
                      </a:endParaRPr>
                    </a:p>
                  </a:txBody>
                  <a:tcPr marL="104775" marR="10477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a:spcAft>
                          <a:spcPts val="0"/>
                        </a:spcAft>
                      </a:pPr>
                      <a:r>
                        <a:rPr lang="fr-FR" sz="1050" dirty="0">
                          <a:solidFill>
                            <a:schemeClr val="tx1"/>
                          </a:solidFill>
                          <a:latin typeface="+mn-lt"/>
                          <a:ea typeface="Arial"/>
                        </a:rPr>
                        <a:t>Réintégration si accord des parties</a:t>
                      </a:r>
                      <a:endParaRPr lang="fr-FR" sz="1400" dirty="0">
                        <a:solidFill>
                          <a:schemeClr val="tx1"/>
                        </a:solidFill>
                        <a:latin typeface="+mn-lt"/>
                        <a:ea typeface="Times New Roman"/>
                      </a:endParaRPr>
                    </a:p>
                  </a:txBody>
                  <a:tcPr marL="104775" marR="10477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solidFill>
                  </a:tcPr>
                </a:tc>
                <a:extLst>
                  <a:ext uri="{0D108BD9-81ED-4DB2-BD59-A6C34878D82A}">
                    <a16:rowId xmlns="" xmlns:a16="http://schemas.microsoft.com/office/drawing/2014/main" val="10004"/>
                  </a:ext>
                </a:extLst>
              </a:tr>
              <a:tr h="299577">
                <a:tc>
                  <a:txBody>
                    <a:bodyPr/>
                    <a:lstStyle/>
                    <a:p>
                      <a:pPr algn="just">
                        <a:spcAft>
                          <a:spcPts val="0"/>
                        </a:spcAft>
                      </a:pPr>
                      <a:r>
                        <a:rPr lang="fr-FR" sz="1050" dirty="0">
                          <a:solidFill>
                            <a:schemeClr val="tx1"/>
                          </a:solidFill>
                          <a:latin typeface="Arial"/>
                          <a:ea typeface="Arial"/>
                        </a:rPr>
                        <a:t> </a:t>
                      </a:r>
                      <a:endParaRPr lang="fr-FR" sz="1400" dirty="0">
                        <a:solidFill>
                          <a:schemeClr val="tx1"/>
                        </a:solidFill>
                        <a:latin typeface="Times New Roman"/>
                        <a:ea typeface="Times New Roman"/>
                      </a:endParaRPr>
                    </a:p>
                  </a:txBody>
                  <a:tcPr marL="104400" marR="10477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a:spcAft>
                          <a:spcPts val="0"/>
                        </a:spcAft>
                      </a:pPr>
                      <a:r>
                        <a:rPr lang="fr-FR" sz="1050">
                          <a:solidFill>
                            <a:schemeClr val="tx1"/>
                          </a:solidFill>
                          <a:latin typeface="+mn-lt"/>
                          <a:ea typeface="Arial"/>
                        </a:rPr>
                        <a:t>ou</a:t>
                      </a:r>
                      <a:endParaRPr lang="fr-FR" sz="1400">
                        <a:solidFill>
                          <a:schemeClr val="tx1"/>
                        </a:solidFill>
                        <a:latin typeface="+mn-lt"/>
                        <a:ea typeface="Times New Roman"/>
                      </a:endParaRPr>
                    </a:p>
                  </a:txBody>
                  <a:tcPr marL="104775" marR="10477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solidFill>
                  </a:tcPr>
                </a:tc>
                <a:extLst>
                  <a:ext uri="{0D108BD9-81ED-4DB2-BD59-A6C34878D82A}">
                    <a16:rowId xmlns="" xmlns:a16="http://schemas.microsoft.com/office/drawing/2014/main" val="10005"/>
                  </a:ext>
                </a:extLst>
              </a:tr>
              <a:tr h="299577">
                <a:tc>
                  <a:txBody>
                    <a:bodyPr/>
                    <a:lstStyle/>
                    <a:p>
                      <a:pPr algn="just">
                        <a:spcAft>
                          <a:spcPts val="0"/>
                        </a:spcAft>
                      </a:pPr>
                      <a:r>
                        <a:rPr lang="fr-FR" sz="1050">
                          <a:solidFill>
                            <a:schemeClr val="tx1"/>
                          </a:solidFill>
                          <a:latin typeface="Arial"/>
                          <a:ea typeface="Arial"/>
                        </a:rPr>
                        <a:t> </a:t>
                      </a:r>
                      <a:endParaRPr lang="fr-FR" sz="1400">
                        <a:solidFill>
                          <a:schemeClr val="tx1"/>
                        </a:solidFill>
                        <a:latin typeface="Times New Roman"/>
                        <a:ea typeface="Times New Roman"/>
                      </a:endParaRPr>
                    </a:p>
                  </a:txBody>
                  <a:tcPr marL="104775" marR="10477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a:spcAft>
                          <a:spcPts val="0"/>
                        </a:spcAft>
                      </a:pPr>
                      <a:r>
                        <a:rPr lang="fr-FR" sz="1050" dirty="0">
                          <a:solidFill>
                            <a:schemeClr val="tx1"/>
                          </a:solidFill>
                          <a:latin typeface="+mn-lt"/>
                          <a:ea typeface="Arial"/>
                        </a:rPr>
                        <a:t>Indemnité : 6 mois de salaire minimum</a:t>
                      </a:r>
                      <a:endParaRPr lang="fr-FR" sz="1400" dirty="0">
                        <a:solidFill>
                          <a:schemeClr val="tx1"/>
                        </a:solidFill>
                        <a:latin typeface="+mn-lt"/>
                        <a:ea typeface="Times New Roman"/>
                      </a:endParaRPr>
                    </a:p>
                  </a:txBody>
                  <a:tcPr marL="104775" marR="10477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solidFill>
                  </a:tcPr>
                </a:tc>
                <a:extLst>
                  <a:ext uri="{0D108BD9-81ED-4DB2-BD59-A6C34878D82A}">
                    <a16:rowId xmlns="" xmlns:a16="http://schemas.microsoft.com/office/drawing/2014/main" val="10006"/>
                  </a:ext>
                </a:extLst>
              </a:tr>
              <a:tr h="299577">
                <a:tc>
                  <a:txBody>
                    <a:bodyPr/>
                    <a:lstStyle/>
                    <a:p>
                      <a:pPr algn="just">
                        <a:spcAft>
                          <a:spcPts val="0"/>
                        </a:spcAft>
                      </a:pPr>
                      <a:r>
                        <a:rPr lang="fr-FR" sz="1050">
                          <a:solidFill>
                            <a:schemeClr val="tx1"/>
                          </a:solidFill>
                          <a:latin typeface="Arial"/>
                          <a:ea typeface="Arial"/>
                        </a:rPr>
                        <a:t> </a:t>
                      </a:r>
                      <a:endParaRPr lang="fr-FR" sz="1400">
                        <a:solidFill>
                          <a:schemeClr val="tx1"/>
                        </a:solidFill>
                        <a:latin typeface="Times New Roman"/>
                        <a:ea typeface="Times New Roman"/>
                      </a:endParaRPr>
                    </a:p>
                  </a:txBody>
                  <a:tcPr marL="104775" marR="10477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a:spcAft>
                          <a:spcPts val="0"/>
                        </a:spcAft>
                      </a:pPr>
                      <a:r>
                        <a:rPr lang="fr-FR" sz="1050">
                          <a:solidFill>
                            <a:schemeClr val="tx1"/>
                          </a:solidFill>
                          <a:latin typeface="+mn-lt"/>
                          <a:ea typeface="Arial"/>
                        </a:rPr>
                        <a:t>+</a:t>
                      </a:r>
                      <a:endParaRPr lang="fr-FR" sz="1400">
                        <a:solidFill>
                          <a:schemeClr val="tx1"/>
                        </a:solidFill>
                        <a:latin typeface="+mn-lt"/>
                        <a:ea typeface="Times New Roman"/>
                      </a:endParaRPr>
                    </a:p>
                  </a:txBody>
                  <a:tcPr marL="104775" marR="10477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solidFill>
                  </a:tcPr>
                </a:tc>
                <a:extLst>
                  <a:ext uri="{0D108BD9-81ED-4DB2-BD59-A6C34878D82A}">
                    <a16:rowId xmlns="" xmlns:a16="http://schemas.microsoft.com/office/drawing/2014/main" val="10007"/>
                  </a:ext>
                </a:extLst>
              </a:tr>
              <a:tr h="299577">
                <a:tc>
                  <a:txBody>
                    <a:bodyPr/>
                    <a:lstStyle/>
                    <a:p>
                      <a:pPr algn="just">
                        <a:spcAft>
                          <a:spcPts val="0"/>
                        </a:spcAft>
                      </a:pPr>
                      <a:r>
                        <a:rPr lang="fr-FR" sz="1050">
                          <a:solidFill>
                            <a:schemeClr val="tx1"/>
                          </a:solidFill>
                          <a:latin typeface="Arial"/>
                          <a:ea typeface="Arial"/>
                        </a:rPr>
                        <a:t> </a:t>
                      </a:r>
                      <a:endParaRPr lang="fr-FR" sz="1400">
                        <a:solidFill>
                          <a:schemeClr val="tx1"/>
                        </a:solidFill>
                        <a:latin typeface="Times New Roman"/>
                        <a:ea typeface="Times New Roman"/>
                      </a:endParaRPr>
                    </a:p>
                  </a:txBody>
                  <a:tcPr marL="104775" marR="104775"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solidFill>
                  </a:tcPr>
                </a:tc>
                <a:tc>
                  <a:txBody>
                    <a:bodyPr/>
                    <a:lstStyle/>
                    <a:p>
                      <a:pPr algn="ctr">
                        <a:spcAft>
                          <a:spcPts val="0"/>
                        </a:spcAft>
                      </a:pPr>
                      <a:r>
                        <a:rPr lang="fr-FR" sz="1050">
                          <a:solidFill>
                            <a:schemeClr val="tx1"/>
                          </a:solidFill>
                          <a:latin typeface="+mn-lt"/>
                          <a:ea typeface="Arial"/>
                        </a:rPr>
                        <a:t>(en toute hypothèse)</a:t>
                      </a:r>
                      <a:endParaRPr lang="fr-FR" sz="1400">
                        <a:solidFill>
                          <a:schemeClr val="tx1"/>
                        </a:solidFill>
                        <a:latin typeface="+mn-lt"/>
                        <a:ea typeface="Times New Roman"/>
                      </a:endParaRPr>
                    </a:p>
                  </a:txBody>
                  <a:tcPr marL="104775" marR="104775" marT="47625" marB="476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chemeClr val="bg1"/>
                    </a:solidFill>
                  </a:tcPr>
                </a:tc>
                <a:extLst>
                  <a:ext uri="{0D108BD9-81ED-4DB2-BD59-A6C34878D82A}">
                    <a16:rowId xmlns="" xmlns:a16="http://schemas.microsoft.com/office/drawing/2014/main" val="10008"/>
                  </a:ext>
                </a:extLst>
              </a:tr>
              <a:tr h="495454">
                <a:tc>
                  <a:txBody>
                    <a:bodyPr/>
                    <a:lstStyle/>
                    <a:p>
                      <a:pPr algn="just">
                        <a:spcAft>
                          <a:spcPts val="0"/>
                        </a:spcAft>
                      </a:pPr>
                      <a:r>
                        <a:rPr lang="fr-FR" sz="1050" dirty="0">
                          <a:solidFill>
                            <a:schemeClr val="tx1"/>
                          </a:solidFill>
                          <a:latin typeface="Arial"/>
                          <a:ea typeface="Arial"/>
                        </a:rPr>
                        <a:t> </a:t>
                      </a:r>
                      <a:endParaRPr lang="fr-FR" sz="1400" dirty="0">
                        <a:solidFill>
                          <a:schemeClr val="tx1"/>
                        </a:solidFill>
                        <a:latin typeface="Times New Roman"/>
                        <a:ea typeface="Times New Roman"/>
                      </a:endParaRPr>
                    </a:p>
                  </a:txBody>
                  <a:tcPr marL="104775" marR="104775" marT="47625"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050" dirty="0">
                          <a:solidFill>
                            <a:schemeClr val="tx1"/>
                          </a:solidFill>
                          <a:latin typeface="+mn-lt"/>
                          <a:ea typeface="Arial"/>
                        </a:rPr>
                        <a:t>Remboursement à Pôle emploi de 6 mois d'indemnités de chômage au maximum.</a:t>
                      </a:r>
                      <a:endParaRPr lang="fr-FR" sz="1400" dirty="0">
                        <a:solidFill>
                          <a:schemeClr val="tx1"/>
                        </a:solidFill>
                        <a:latin typeface="+mn-lt"/>
                        <a:ea typeface="Times New Roman"/>
                      </a:endParaRPr>
                    </a:p>
                  </a:txBody>
                  <a:tcPr marL="104775" marR="104775" marT="47625" marB="571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9"/>
                  </a:ext>
                </a:extLst>
              </a:tr>
            </a:tbl>
          </a:graphicData>
        </a:graphic>
      </p:graphicFrame>
    </p:spTree>
    <p:extLst>
      <p:ext uri="{BB962C8B-B14F-4D97-AF65-F5344CB8AC3E}">
        <p14:creationId xmlns="" xmlns:p14="http://schemas.microsoft.com/office/powerpoint/2010/main" val="874101595"/>
      </p:ext>
    </p:extLst>
  </p:cSld>
  <p:clrMapOvr>
    <a:masterClrMapping/>
  </p:clrMapOvr>
  <p:transition>
    <p:pull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000" i="1" u="sng" dirty="0">
                <a:solidFill>
                  <a:schemeClr val="tx1"/>
                </a:solidFill>
              </a:rPr>
              <a:t>Annexe </a:t>
            </a:r>
            <a:r>
              <a:rPr lang="fr-FR" sz="2000" i="1" u="sng" dirty="0" smtClean="0">
                <a:solidFill>
                  <a:schemeClr val="tx1"/>
                </a:solidFill>
              </a:rPr>
              <a:t>3 </a:t>
            </a:r>
            <a:r>
              <a:rPr lang="fr-FR" sz="2000" i="1" u="sng" dirty="0">
                <a:solidFill>
                  <a:schemeClr val="tx1"/>
                </a:solidFill>
              </a:rPr>
              <a:t>- Indemnités en cas de licenciement injustifié ou abusif en cas de licenciement notifié </a:t>
            </a:r>
            <a:r>
              <a:rPr lang="fr-FR" sz="2000" i="1" u="sng" dirty="0" smtClean="0">
                <a:solidFill>
                  <a:schemeClr val="tx1"/>
                </a:solidFill>
              </a:rPr>
              <a:t>depuis le </a:t>
            </a:r>
            <a:r>
              <a:rPr lang="fr-FR" sz="2000" i="1" u="sng" dirty="0">
                <a:solidFill>
                  <a:schemeClr val="tx1"/>
                </a:solidFill>
              </a:rPr>
              <a:t>24 septembre 2017</a:t>
            </a:r>
            <a:endParaRPr lang="fr-FR" sz="2000" dirty="0">
              <a:solidFill>
                <a:schemeClr val="tx1"/>
              </a:solidFill>
            </a:endParaRPr>
          </a:p>
        </p:txBody>
      </p:sp>
      <p:sp>
        <p:nvSpPr>
          <p:cNvPr id="4" name="ZoneTexte 3"/>
          <p:cNvSpPr txBox="1"/>
          <p:nvPr/>
        </p:nvSpPr>
        <p:spPr>
          <a:xfrm>
            <a:off x="628650" y="1887794"/>
            <a:ext cx="7886700" cy="3970318"/>
          </a:xfrm>
          <a:prstGeom prst="rect">
            <a:avLst/>
          </a:prstGeom>
          <a:noFill/>
        </p:spPr>
        <p:txBody>
          <a:bodyPr wrap="square" rtlCol="0">
            <a:spAutoFit/>
          </a:bodyPr>
          <a:lstStyle/>
          <a:p>
            <a:pPr algn="just"/>
            <a:r>
              <a:rPr lang="fr-FR" dirty="0"/>
              <a:t>Désormais, le juge alloue une indemnité pour licenciement réelle et sérieuse encadrée par des montants minimaux et maximaux déterminés par année d'ancienneté. </a:t>
            </a:r>
          </a:p>
          <a:p>
            <a:pPr algn="just"/>
            <a:endParaRPr lang="fr-FR" dirty="0"/>
          </a:p>
          <a:p>
            <a:pPr algn="just"/>
            <a:r>
              <a:rPr lang="fr-FR" dirty="0"/>
              <a:t>Ces montants sont fixés par un barème que le juge est dans l'obligation de respecter et qui s'applique à tous les salariés et toutes les entreprises, quel que soit leur effectif.</a:t>
            </a:r>
          </a:p>
          <a:p>
            <a:endParaRPr lang="fr-FR" dirty="0"/>
          </a:p>
          <a:p>
            <a:r>
              <a:rPr lang="fr-FR" u="sng" dirty="0"/>
              <a:t>Exemple : </a:t>
            </a:r>
          </a:p>
          <a:p>
            <a:endParaRPr lang="fr-FR" u="sng" dirty="0"/>
          </a:p>
          <a:p>
            <a:r>
              <a:rPr lang="fr-FR" dirty="0"/>
              <a:t>- 3,5 mois pour une ancienneté de 2 ans ;</a:t>
            </a:r>
            <a:br>
              <a:rPr lang="fr-FR" dirty="0"/>
            </a:br>
            <a:r>
              <a:rPr lang="fr-FR" dirty="0"/>
              <a:t>- 10 mois pour une ancienneté de 10 ans ;</a:t>
            </a:r>
            <a:br>
              <a:rPr lang="fr-FR" dirty="0"/>
            </a:br>
            <a:r>
              <a:rPr lang="fr-FR" dirty="0"/>
              <a:t>- 20 mois pour une ancienneté d'au moins 29 ans </a:t>
            </a:r>
            <a:br>
              <a:rPr lang="fr-FR" dirty="0"/>
            </a:b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2440065" y="1555955"/>
          <a:ext cx="4263869" cy="4706892"/>
        </p:xfrm>
        <a:graphic>
          <a:graphicData uri="http://schemas.openxmlformats.org/drawingml/2006/table">
            <a:tbl>
              <a:tblPr/>
              <a:tblGrid>
                <a:gridCol w="1108606">
                  <a:extLst>
                    <a:ext uri="{9D8B030D-6E8A-4147-A177-3AD203B41FA5}">
                      <a16:colId xmlns="" xmlns:a16="http://schemas.microsoft.com/office/drawing/2014/main" val="20000"/>
                    </a:ext>
                  </a:extLst>
                </a:gridCol>
                <a:gridCol w="1193883">
                  <a:extLst>
                    <a:ext uri="{9D8B030D-6E8A-4147-A177-3AD203B41FA5}">
                      <a16:colId xmlns="" xmlns:a16="http://schemas.microsoft.com/office/drawing/2014/main" val="20001"/>
                    </a:ext>
                  </a:extLst>
                </a:gridCol>
                <a:gridCol w="980690">
                  <a:extLst>
                    <a:ext uri="{9D8B030D-6E8A-4147-A177-3AD203B41FA5}">
                      <a16:colId xmlns="" xmlns:a16="http://schemas.microsoft.com/office/drawing/2014/main" val="20002"/>
                    </a:ext>
                  </a:extLst>
                </a:gridCol>
                <a:gridCol w="980690">
                  <a:extLst>
                    <a:ext uri="{9D8B030D-6E8A-4147-A177-3AD203B41FA5}">
                      <a16:colId xmlns="" xmlns:a16="http://schemas.microsoft.com/office/drawing/2014/main" val="20003"/>
                    </a:ext>
                  </a:extLst>
                </a:gridCol>
              </a:tblGrid>
              <a:tr h="119921">
                <a:tc rowSpan="2">
                  <a:txBody>
                    <a:bodyPr/>
                    <a:lstStyle/>
                    <a:p>
                      <a:pPr algn="ctr">
                        <a:spcAft>
                          <a:spcPts val="0"/>
                        </a:spcAft>
                      </a:pPr>
                      <a:r>
                        <a:rPr lang="fr-FR" sz="800" b="1" dirty="0">
                          <a:solidFill>
                            <a:srgbClr val="000000"/>
                          </a:solidFill>
                          <a:latin typeface="Arial"/>
                          <a:ea typeface="Arial"/>
                        </a:rPr>
                        <a:t>Ancienneté du salarié (en années complètes)</a:t>
                      </a:r>
                      <a:endParaRPr lang="fr-FR" sz="900" dirty="0">
                        <a:latin typeface="Times New Roman"/>
                        <a:ea typeface="Times New Roman"/>
                      </a:endParaRPr>
                    </a:p>
                  </a:txBody>
                  <a:tcPr marL="6662" marR="6662" marT="6662" marB="6662" anchor="ctr">
                    <a:lnL>
                      <a:noFill/>
                    </a:lnL>
                    <a:lnR>
                      <a:noFill/>
                    </a:lnR>
                    <a:lnT>
                      <a:noFill/>
                    </a:lnT>
                    <a:lnB>
                      <a:noFill/>
                    </a:lnB>
                  </a:tcPr>
                </a:tc>
                <a:tc gridSpan="2">
                  <a:txBody>
                    <a:bodyPr/>
                    <a:lstStyle/>
                    <a:p>
                      <a:pPr algn="ctr">
                        <a:spcAft>
                          <a:spcPts val="0"/>
                        </a:spcAft>
                      </a:pPr>
                      <a:r>
                        <a:rPr lang="fr-FR" sz="800" b="1">
                          <a:solidFill>
                            <a:srgbClr val="000000"/>
                          </a:solidFill>
                          <a:latin typeface="Arial"/>
                          <a:ea typeface="Arial"/>
                        </a:rPr>
                        <a:t>Indemnité minimale (en mois de salaire brut) </a:t>
                      </a:r>
                      <a:endParaRPr lang="fr-FR" sz="900">
                        <a:latin typeface="Times New Roman"/>
                        <a:ea typeface="Times New Roman"/>
                      </a:endParaRPr>
                    </a:p>
                  </a:txBody>
                  <a:tcPr marL="6662" marR="6662" marT="6662" marB="6662" anchor="ctr">
                    <a:lnL>
                      <a:noFill/>
                    </a:lnL>
                    <a:lnR>
                      <a:noFill/>
                    </a:lnR>
                    <a:lnT>
                      <a:noFill/>
                    </a:lnT>
                    <a:lnB>
                      <a:noFill/>
                    </a:lnB>
                  </a:tcPr>
                </a:tc>
                <a:tc hMerge="1">
                  <a:txBody>
                    <a:bodyPr/>
                    <a:lstStyle/>
                    <a:p>
                      <a:endParaRPr lang="fr-FR"/>
                    </a:p>
                  </a:txBody>
                  <a:tcPr/>
                </a:tc>
                <a:tc rowSpan="2">
                  <a:txBody>
                    <a:bodyPr/>
                    <a:lstStyle/>
                    <a:p>
                      <a:pPr algn="ctr">
                        <a:spcAft>
                          <a:spcPts val="0"/>
                        </a:spcAft>
                      </a:pPr>
                      <a:r>
                        <a:rPr lang="fr-FR" sz="800" b="1">
                          <a:solidFill>
                            <a:srgbClr val="000000"/>
                          </a:solidFill>
                          <a:latin typeface="Arial"/>
                          <a:ea typeface="Arial"/>
                        </a:rPr>
                        <a:t>Indemnité maximale (en mois de salaire brut)</a:t>
                      </a:r>
                      <a:endParaRPr lang="fr-FR" sz="90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00"/>
                  </a:ext>
                </a:extLst>
              </a:tr>
              <a:tr h="226518">
                <a:tc vMerge="1">
                  <a:txBody>
                    <a:bodyPr/>
                    <a:lstStyle/>
                    <a:p>
                      <a:endParaRPr lang="fr-FR"/>
                    </a:p>
                  </a:txBody>
                  <a:tcPr/>
                </a:tc>
                <a:tc>
                  <a:txBody>
                    <a:bodyPr/>
                    <a:lstStyle/>
                    <a:p>
                      <a:pPr algn="ctr">
                        <a:spcAft>
                          <a:spcPts val="0"/>
                        </a:spcAft>
                      </a:pPr>
                      <a:r>
                        <a:rPr lang="fr-FR" sz="800" b="1" dirty="0">
                          <a:solidFill>
                            <a:srgbClr val="000000"/>
                          </a:solidFill>
                          <a:latin typeface="Arial"/>
                          <a:ea typeface="Arial"/>
                        </a:rPr>
                        <a:t>Entreprise de 11 salariés et plus</a:t>
                      </a:r>
                      <a:endParaRPr lang="fr-FR" sz="900" dirty="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b="1" dirty="0">
                          <a:solidFill>
                            <a:srgbClr val="000000"/>
                          </a:solidFill>
                          <a:latin typeface="Arial"/>
                          <a:ea typeface="Arial"/>
                        </a:rPr>
                        <a:t>Entreprise de moins de 11 salariés</a:t>
                      </a:r>
                      <a:endParaRPr lang="fr-FR" sz="900" dirty="0">
                        <a:latin typeface="Times New Roman"/>
                        <a:ea typeface="Times New Roman"/>
                      </a:endParaRPr>
                    </a:p>
                  </a:txBody>
                  <a:tcPr marL="6662" marR="6662" marT="6662" marB="6662" anchor="ctr">
                    <a:lnL>
                      <a:noFill/>
                    </a:lnL>
                    <a:lnR>
                      <a:noFill/>
                    </a:lnR>
                    <a:lnT>
                      <a:noFill/>
                    </a:lnT>
                    <a:lnB>
                      <a:noFill/>
                    </a:lnB>
                  </a:tcPr>
                </a:tc>
                <a:tc vMerge="1">
                  <a:txBody>
                    <a:bodyPr/>
                    <a:lstStyle/>
                    <a:p>
                      <a:endParaRPr lang="fr-FR"/>
                    </a:p>
                  </a:txBody>
                  <a:tcPr/>
                </a:tc>
                <a:extLst>
                  <a:ext uri="{0D108BD9-81ED-4DB2-BD59-A6C34878D82A}">
                    <a16:rowId xmlns="" xmlns:a16="http://schemas.microsoft.com/office/drawing/2014/main" val="10001"/>
                  </a:ext>
                </a:extLst>
              </a:tr>
              <a:tr h="119921">
                <a:tc>
                  <a:txBody>
                    <a:bodyPr/>
                    <a:lstStyle/>
                    <a:p>
                      <a:pPr algn="ctr">
                        <a:spcAft>
                          <a:spcPts val="0"/>
                        </a:spcAft>
                      </a:pPr>
                      <a:r>
                        <a:rPr lang="fr-FR" sz="800">
                          <a:solidFill>
                            <a:srgbClr val="000000"/>
                          </a:solidFill>
                          <a:latin typeface="Arial"/>
                          <a:ea typeface="Arial"/>
                        </a:rPr>
                        <a:t>0</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Sans objet</a:t>
                      </a:r>
                      <a:endParaRPr lang="fr-FR" sz="900" dirty="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Sans objet</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1</a:t>
                      </a:r>
                      <a:endParaRPr lang="fr-FR" sz="90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02"/>
                  </a:ext>
                </a:extLst>
              </a:tr>
              <a:tr h="119921">
                <a:tc>
                  <a:txBody>
                    <a:bodyPr/>
                    <a:lstStyle/>
                    <a:p>
                      <a:pPr algn="ctr">
                        <a:spcAft>
                          <a:spcPts val="0"/>
                        </a:spcAft>
                      </a:pPr>
                      <a:r>
                        <a:rPr lang="fr-FR" sz="800">
                          <a:solidFill>
                            <a:srgbClr val="000000"/>
                          </a:solidFill>
                          <a:latin typeface="Arial"/>
                          <a:ea typeface="Arial"/>
                        </a:rPr>
                        <a:t>1</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1</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0,5</a:t>
                      </a:r>
                      <a:endParaRPr lang="fr-FR" sz="900" dirty="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2</a:t>
                      </a:r>
                      <a:endParaRPr lang="fr-FR" sz="90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03"/>
                  </a:ext>
                </a:extLst>
              </a:tr>
              <a:tr h="119921">
                <a:tc>
                  <a:txBody>
                    <a:bodyPr/>
                    <a:lstStyle/>
                    <a:p>
                      <a:pPr algn="ctr">
                        <a:spcAft>
                          <a:spcPts val="0"/>
                        </a:spcAft>
                      </a:pPr>
                      <a:r>
                        <a:rPr lang="fr-FR" sz="800">
                          <a:solidFill>
                            <a:srgbClr val="000000"/>
                          </a:solidFill>
                          <a:latin typeface="Arial"/>
                          <a:ea typeface="Arial"/>
                        </a:rPr>
                        <a:t>2</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0,5</a:t>
                      </a:r>
                      <a:endParaRPr lang="fr-FR" sz="900" dirty="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3,5</a:t>
                      </a:r>
                      <a:endParaRPr lang="fr-FR" sz="90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04"/>
                  </a:ext>
                </a:extLst>
              </a:tr>
              <a:tr h="119921">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a:t>
                      </a:r>
                      <a:endParaRPr lang="fr-FR" sz="900" dirty="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4</a:t>
                      </a:r>
                      <a:endParaRPr lang="fr-FR" sz="90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05"/>
                  </a:ext>
                </a:extLst>
              </a:tr>
              <a:tr h="119921">
                <a:tc>
                  <a:txBody>
                    <a:bodyPr/>
                    <a:lstStyle/>
                    <a:p>
                      <a:pPr algn="ctr">
                        <a:spcAft>
                          <a:spcPts val="0"/>
                        </a:spcAft>
                      </a:pPr>
                      <a:r>
                        <a:rPr lang="fr-FR" sz="800">
                          <a:solidFill>
                            <a:srgbClr val="000000"/>
                          </a:solidFill>
                          <a:latin typeface="Arial"/>
                          <a:ea typeface="Arial"/>
                        </a:rPr>
                        <a:t>4</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a:t>
                      </a:r>
                      <a:endParaRPr lang="fr-FR" sz="900" dirty="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5</a:t>
                      </a:r>
                      <a:endParaRPr lang="fr-FR" sz="90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06"/>
                  </a:ext>
                </a:extLst>
              </a:tr>
              <a:tr h="119921">
                <a:tc>
                  <a:txBody>
                    <a:bodyPr/>
                    <a:lstStyle/>
                    <a:p>
                      <a:pPr algn="ctr">
                        <a:spcAft>
                          <a:spcPts val="0"/>
                        </a:spcAft>
                      </a:pPr>
                      <a:r>
                        <a:rPr lang="fr-FR" sz="800">
                          <a:solidFill>
                            <a:srgbClr val="000000"/>
                          </a:solidFill>
                          <a:latin typeface="Arial"/>
                          <a:ea typeface="Arial"/>
                        </a:rPr>
                        <a:t>5</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1,5</a:t>
                      </a:r>
                      <a:endParaRPr lang="fr-FR" sz="900" dirty="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6</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07"/>
                  </a:ext>
                </a:extLst>
              </a:tr>
              <a:tr h="119921">
                <a:tc>
                  <a:txBody>
                    <a:bodyPr/>
                    <a:lstStyle/>
                    <a:p>
                      <a:pPr algn="ctr">
                        <a:spcAft>
                          <a:spcPts val="0"/>
                        </a:spcAft>
                      </a:pPr>
                      <a:r>
                        <a:rPr lang="fr-FR" sz="800">
                          <a:solidFill>
                            <a:srgbClr val="000000"/>
                          </a:solidFill>
                          <a:latin typeface="Arial"/>
                          <a:ea typeface="Arial"/>
                        </a:rPr>
                        <a:t>6</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1,5</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7</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08"/>
                  </a:ext>
                </a:extLst>
              </a:tr>
              <a:tr h="119921">
                <a:tc>
                  <a:txBody>
                    <a:bodyPr/>
                    <a:lstStyle/>
                    <a:p>
                      <a:pPr algn="ctr">
                        <a:spcAft>
                          <a:spcPts val="0"/>
                        </a:spcAft>
                      </a:pPr>
                      <a:r>
                        <a:rPr lang="fr-FR" sz="800">
                          <a:solidFill>
                            <a:srgbClr val="000000"/>
                          </a:solidFill>
                          <a:latin typeface="Arial"/>
                          <a:ea typeface="Arial"/>
                        </a:rPr>
                        <a:t>7</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2</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8</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09"/>
                  </a:ext>
                </a:extLst>
              </a:tr>
              <a:tr h="119921">
                <a:tc>
                  <a:txBody>
                    <a:bodyPr/>
                    <a:lstStyle/>
                    <a:p>
                      <a:pPr algn="ctr">
                        <a:spcAft>
                          <a:spcPts val="0"/>
                        </a:spcAft>
                      </a:pPr>
                      <a:r>
                        <a:rPr lang="fr-FR" sz="800">
                          <a:solidFill>
                            <a:srgbClr val="000000"/>
                          </a:solidFill>
                          <a:latin typeface="Arial"/>
                          <a:ea typeface="Arial"/>
                        </a:rPr>
                        <a:t>8</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2</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8</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10"/>
                  </a:ext>
                </a:extLst>
              </a:tr>
              <a:tr h="119921">
                <a:tc>
                  <a:txBody>
                    <a:bodyPr/>
                    <a:lstStyle/>
                    <a:p>
                      <a:pPr algn="ctr">
                        <a:spcAft>
                          <a:spcPts val="0"/>
                        </a:spcAft>
                      </a:pPr>
                      <a:r>
                        <a:rPr lang="fr-FR" sz="800">
                          <a:solidFill>
                            <a:srgbClr val="000000"/>
                          </a:solidFill>
                          <a:latin typeface="Arial"/>
                          <a:ea typeface="Arial"/>
                        </a:rPr>
                        <a:t>9</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2,5</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9</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11"/>
                  </a:ext>
                </a:extLst>
              </a:tr>
              <a:tr h="119921">
                <a:tc>
                  <a:txBody>
                    <a:bodyPr/>
                    <a:lstStyle/>
                    <a:p>
                      <a:pPr algn="ctr">
                        <a:spcAft>
                          <a:spcPts val="0"/>
                        </a:spcAft>
                      </a:pPr>
                      <a:r>
                        <a:rPr lang="fr-FR" sz="800">
                          <a:solidFill>
                            <a:srgbClr val="000000"/>
                          </a:solidFill>
                          <a:latin typeface="Arial"/>
                          <a:ea typeface="Arial"/>
                        </a:rPr>
                        <a:t>10</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2,5</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10</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12"/>
                  </a:ext>
                </a:extLst>
              </a:tr>
              <a:tr h="119921">
                <a:tc>
                  <a:txBody>
                    <a:bodyPr/>
                    <a:lstStyle/>
                    <a:p>
                      <a:pPr algn="ctr">
                        <a:spcAft>
                          <a:spcPts val="0"/>
                        </a:spcAft>
                      </a:pPr>
                      <a:r>
                        <a:rPr lang="fr-FR" sz="800">
                          <a:solidFill>
                            <a:srgbClr val="000000"/>
                          </a:solidFill>
                          <a:latin typeface="Arial"/>
                          <a:ea typeface="Arial"/>
                        </a:rPr>
                        <a:t>11</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10,5</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13"/>
                  </a:ext>
                </a:extLst>
              </a:tr>
              <a:tr h="119921">
                <a:tc>
                  <a:txBody>
                    <a:bodyPr/>
                    <a:lstStyle/>
                    <a:p>
                      <a:pPr algn="ctr">
                        <a:spcAft>
                          <a:spcPts val="0"/>
                        </a:spcAft>
                      </a:pPr>
                      <a:r>
                        <a:rPr lang="fr-FR" sz="800">
                          <a:solidFill>
                            <a:srgbClr val="000000"/>
                          </a:solidFill>
                          <a:latin typeface="Arial"/>
                          <a:ea typeface="Arial"/>
                        </a:rPr>
                        <a:t>12</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11</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14"/>
                  </a:ext>
                </a:extLst>
              </a:tr>
              <a:tr h="119921">
                <a:tc>
                  <a:txBody>
                    <a:bodyPr/>
                    <a:lstStyle/>
                    <a:p>
                      <a:pPr algn="ctr">
                        <a:spcAft>
                          <a:spcPts val="0"/>
                        </a:spcAft>
                      </a:pPr>
                      <a:r>
                        <a:rPr lang="fr-FR" sz="800">
                          <a:solidFill>
                            <a:srgbClr val="000000"/>
                          </a:solidFill>
                          <a:latin typeface="Arial"/>
                          <a:ea typeface="Arial"/>
                        </a:rPr>
                        <a:t>13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11,5</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15"/>
                  </a:ext>
                </a:extLst>
              </a:tr>
              <a:tr h="119921">
                <a:tc>
                  <a:txBody>
                    <a:bodyPr/>
                    <a:lstStyle/>
                    <a:p>
                      <a:pPr algn="ctr">
                        <a:spcAft>
                          <a:spcPts val="0"/>
                        </a:spcAft>
                      </a:pPr>
                      <a:r>
                        <a:rPr lang="fr-FR" sz="800">
                          <a:solidFill>
                            <a:srgbClr val="000000"/>
                          </a:solidFill>
                          <a:latin typeface="Arial"/>
                          <a:ea typeface="Arial"/>
                        </a:rPr>
                        <a:t>14</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12</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16"/>
                  </a:ext>
                </a:extLst>
              </a:tr>
              <a:tr h="119921">
                <a:tc>
                  <a:txBody>
                    <a:bodyPr/>
                    <a:lstStyle/>
                    <a:p>
                      <a:pPr algn="ctr">
                        <a:spcAft>
                          <a:spcPts val="0"/>
                        </a:spcAft>
                      </a:pPr>
                      <a:r>
                        <a:rPr lang="fr-FR" sz="800">
                          <a:solidFill>
                            <a:srgbClr val="000000"/>
                          </a:solidFill>
                          <a:latin typeface="Arial"/>
                          <a:ea typeface="Arial"/>
                        </a:rPr>
                        <a:t>15</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13</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17"/>
                  </a:ext>
                </a:extLst>
              </a:tr>
              <a:tr h="119921">
                <a:tc>
                  <a:txBody>
                    <a:bodyPr/>
                    <a:lstStyle/>
                    <a:p>
                      <a:pPr algn="ctr">
                        <a:spcAft>
                          <a:spcPts val="0"/>
                        </a:spcAft>
                      </a:pPr>
                      <a:r>
                        <a:rPr lang="fr-FR" sz="800">
                          <a:solidFill>
                            <a:srgbClr val="000000"/>
                          </a:solidFill>
                          <a:latin typeface="Arial"/>
                          <a:ea typeface="Arial"/>
                        </a:rPr>
                        <a:t>16</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13,5</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18"/>
                  </a:ext>
                </a:extLst>
              </a:tr>
              <a:tr h="119921">
                <a:tc>
                  <a:txBody>
                    <a:bodyPr/>
                    <a:lstStyle/>
                    <a:p>
                      <a:pPr algn="ctr">
                        <a:spcAft>
                          <a:spcPts val="0"/>
                        </a:spcAft>
                      </a:pPr>
                      <a:r>
                        <a:rPr lang="fr-FR" sz="800">
                          <a:solidFill>
                            <a:srgbClr val="000000"/>
                          </a:solidFill>
                          <a:latin typeface="Arial"/>
                          <a:ea typeface="Arial"/>
                        </a:rPr>
                        <a:t>17</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14</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19"/>
                  </a:ext>
                </a:extLst>
              </a:tr>
              <a:tr h="119921">
                <a:tc>
                  <a:txBody>
                    <a:bodyPr/>
                    <a:lstStyle/>
                    <a:p>
                      <a:pPr algn="ctr">
                        <a:spcAft>
                          <a:spcPts val="0"/>
                        </a:spcAft>
                      </a:pPr>
                      <a:r>
                        <a:rPr lang="fr-FR" sz="800">
                          <a:solidFill>
                            <a:srgbClr val="000000"/>
                          </a:solidFill>
                          <a:latin typeface="Arial"/>
                          <a:ea typeface="Arial"/>
                        </a:rPr>
                        <a:t>18</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14,5</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20"/>
                  </a:ext>
                </a:extLst>
              </a:tr>
              <a:tr h="119921">
                <a:tc>
                  <a:txBody>
                    <a:bodyPr/>
                    <a:lstStyle/>
                    <a:p>
                      <a:pPr algn="ctr">
                        <a:spcAft>
                          <a:spcPts val="0"/>
                        </a:spcAft>
                      </a:pPr>
                      <a:r>
                        <a:rPr lang="fr-FR" sz="800">
                          <a:solidFill>
                            <a:srgbClr val="000000"/>
                          </a:solidFill>
                          <a:latin typeface="Arial"/>
                          <a:ea typeface="Arial"/>
                        </a:rPr>
                        <a:t>19</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15</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21"/>
                  </a:ext>
                </a:extLst>
              </a:tr>
              <a:tr h="119921">
                <a:tc>
                  <a:txBody>
                    <a:bodyPr/>
                    <a:lstStyle/>
                    <a:p>
                      <a:pPr algn="ctr">
                        <a:spcAft>
                          <a:spcPts val="0"/>
                        </a:spcAft>
                      </a:pPr>
                      <a:r>
                        <a:rPr lang="fr-FR" sz="800">
                          <a:solidFill>
                            <a:srgbClr val="000000"/>
                          </a:solidFill>
                          <a:latin typeface="Arial"/>
                          <a:ea typeface="Arial"/>
                        </a:rPr>
                        <a:t>20</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15,5</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22"/>
                  </a:ext>
                </a:extLst>
              </a:tr>
              <a:tr h="119921">
                <a:tc>
                  <a:txBody>
                    <a:bodyPr/>
                    <a:lstStyle/>
                    <a:p>
                      <a:pPr algn="ctr">
                        <a:spcAft>
                          <a:spcPts val="0"/>
                        </a:spcAft>
                      </a:pPr>
                      <a:r>
                        <a:rPr lang="fr-FR" sz="800">
                          <a:solidFill>
                            <a:srgbClr val="000000"/>
                          </a:solidFill>
                          <a:latin typeface="Arial"/>
                          <a:ea typeface="Arial"/>
                        </a:rPr>
                        <a:t>21</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16</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23"/>
                  </a:ext>
                </a:extLst>
              </a:tr>
              <a:tr h="119921">
                <a:tc>
                  <a:txBody>
                    <a:bodyPr/>
                    <a:lstStyle/>
                    <a:p>
                      <a:pPr algn="ctr">
                        <a:spcAft>
                          <a:spcPts val="0"/>
                        </a:spcAft>
                      </a:pPr>
                      <a:r>
                        <a:rPr lang="fr-FR" sz="800">
                          <a:solidFill>
                            <a:srgbClr val="000000"/>
                          </a:solidFill>
                          <a:latin typeface="Arial"/>
                          <a:ea typeface="Arial"/>
                        </a:rPr>
                        <a:t>22</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16,5</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24"/>
                  </a:ext>
                </a:extLst>
              </a:tr>
              <a:tr h="119921">
                <a:tc>
                  <a:txBody>
                    <a:bodyPr/>
                    <a:lstStyle/>
                    <a:p>
                      <a:pPr algn="ctr">
                        <a:spcAft>
                          <a:spcPts val="0"/>
                        </a:spcAft>
                      </a:pPr>
                      <a:r>
                        <a:rPr lang="fr-FR" sz="800">
                          <a:solidFill>
                            <a:srgbClr val="000000"/>
                          </a:solidFill>
                          <a:latin typeface="Arial"/>
                          <a:ea typeface="Arial"/>
                        </a:rPr>
                        <a:t>23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17</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25"/>
                  </a:ext>
                </a:extLst>
              </a:tr>
              <a:tr h="119921">
                <a:tc>
                  <a:txBody>
                    <a:bodyPr/>
                    <a:lstStyle/>
                    <a:p>
                      <a:pPr algn="ctr">
                        <a:spcAft>
                          <a:spcPts val="0"/>
                        </a:spcAft>
                      </a:pPr>
                      <a:r>
                        <a:rPr lang="fr-FR" sz="800">
                          <a:solidFill>
                            <a:srgbClr val="000000"/>
                          </a:solidFill>
                          <a:latin typeface="Arial"/>
                          <a:ea typeface="Arial"/>
                        </a:rPr>
                        <a:t>24</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17,5</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26"/>
                  </a:ext>
                </a:extLst>
              </a:tr>
              <a:tr h="119921">
                <a:tc>
                  <a:txBody>
                    <a:bodyPr/>
                    <a:lstStyle/>
                    <a:p>
                      <a:pPr algn="ctr">
                        <a:spcAft>
                          <a:spcPts val="0"/>
                        </a:spcAft>
                      </a:pPr>
                      <a:r>
                        <a:rPr lang="fr-FR" sz="800">
                          <a:solidFill>
                            <a:srgbClr val="000000"/>
                          </a:solidFill>
                          <a:latin typeface="Arial"/>
                          <a:ea typeface="Arial"/>
                        </a:rPr>
                        <a:t>25</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18</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27"/>
                  </a:ext>
                </a:extLst>
              </a:tr>
              <a:tr h="119921">
                <a:tc>
                  <a:txBody>
                    <a:bodyPr/>
                    <a:lstStyle/>
                    <a:p>
                      <a:pPr algn="ctr">
                        <a:spcAft>
                          <a:spcPts val="0"/>
                        </a:spcAft>
                      </a:pPr>
                      <a:r>
                        <a:rPr lang="fr-FR" sz="800">
                          <a:solidFill>
                            <a:srgbClr val="000000"/>
                          </a:solidFill>
                          <a:latin typeface="Arial"/>
                          <a:ea typeface="Arial"/>
                        </a:rPr>
                        <a:t>26</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18,5</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28"/>
                  </a:ext>
                </a:extLst>
              </a:tr>
              <a:tr h="119921">
                <a:tc>
                  <a:txBody>
                    <a:bodyPr/>
                    <a:lstStyle/>
                    <a:p>
                      <a:pPr algn="ctr">
                        <a:spcAft>
                          <a:spcPts val="0"/>
                        </a:spcAft>
                      </a:pPr>
                      <a:r>
                        <a:rPr lang="fr-FR" sz="800">
                          <a:solidFill>
                            <a:srgbClr val="000000"/>
                          </a:solidFill>
                          <a:latin typeface="Arial"/>
                          <a:ea typeface="Arial"/>
                        </a:rPr>
                        <a:t>27</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19</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29"/>
                  </a:ext>
                </a:extLst>
              </a:tr>
              <a:tr h="119921">
                <a:tc>
                  <a:txBody>
                    <a:bodyPr/>
                    <a:lstStyle/>
                    <a:p>
                      <a:pPr algn="ctr">
                        <a:spcAft>
                          <a:spcPts val="0"/>
                        </a:spcAft>
                      </a:pPr>
                      <a:r>
                        <a:rPr lang="fr-FR" sz="800">
                          <a:solidFill>
                            <a:srgbClr val="000000"/>
                          </a:solidFill>
                          <a:latin typeface="Arial"/>
                          <a:ea typeface="Arial"/>
                        </a:rPr>
                        <a:t>28</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19,5</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30"/>
                  </a:ext>
                </a:extLst>
              </a:tr>
              <a:tr h="119921">
                <a:tc>
                  <a:txBody>
                    <a:bodyPr/>
                    <a:lstStyle/>
                    <a:p>
                      <a:pPr algn="ctr">
                        <a:spcAft>
                          <a:spcPts val="0"/>
                        </a:spcAft>
                      </a:pPr>
                      <a:r>
                        <a:rPr lang="fr-FR" sz="800">
                          <a:solidFill>
                            <a:srgbClr val="000000"/>
                          </a:solidFill>
                          <a:latin typeface="Arial"/>
                          <a:ea typeface="Arial"/>
                        </a:rPr>
                        <a:t>29</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20</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31"/>
                  </a:ext>
                </a:extLst>
              </a:tr>
              <a:tr h="119921">
                <a:tc>
                  <a:txBody>
                    <a:bodyPr/>
                    <a:lstStyle/>
                    <a:p>
                      <a:pPr algn="ctr">
                        <a:spcAft>
                          <a:spcPts val="0"/>
                        </a:spcAft>
                      </a:pPr>
                      <a:r>
                        <a:rPr lang="fr-FR" sz="800">
                          <a:solidFill>
                            <a:srgbClr val="000000"/>
                          </a:solidFill>
                          <a:latin typeface="Arial"/>
                          <a:ea typeface="Arial"/>
                        </a:rPr>
                        <a:t>30 et au-delà</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a:solidFill>
                            <a:srgbClr val="000000"/>
                          </a:solidFill>
                          <a:latin typeface="Arial"/>
                          <a:ea typeface="Arial"/>
                        </a:rPr>
                        <a:t>3</a:t>
                      </a:r>
                      <a:endParaRPr lang="fr-FR" sz="900">
                        <a:latin typeface="Times New Roman"/>
                        <a:ea typeface="Times New Roman"/>
                      </a:endParaRPr>
                    </a:p>
                  </a:txBody>
                  <a:tcPr marL="6662" marR="6662" marT="6662" marB="6662" anchor="ctr">
                    <a:lnL>
                      <a:noFill/>
                    </a:lnL>
                    <a:lnR>
                      <a:noFill/>
                    </a:lnR>
                    <a:lnT>
                      <a:noFill/>
                    </a:lnT>
                    <a:lnB>
                      <a:noFill/>
                    </a:lnB>
                  </a:tcPr>
                </a:tc>
                <a:tc>
                  <a:txBody>
                    <a:bodyPr/>
                    <a:lstStyle/>
                    <a:p>
                      <a:pPr algn="ctr">
                        <a:spcAft>
                          <a:spcPts val="0"/>
                        </a:spcAft>
                      </a:pPr>
                      <a:r>
                        <a:rPr lang="fr-FR" sz="800" dirty="0">
                          <a:solidFill>
                            <a:srgbClr val="000000"/>
                          </a:solidFill>
                          <a:latin typeface="Arial"/>
                          <a:ea typeface="Arial"/>
                        </a:rPr>
                        <a:t>20</a:t>
                      </a:r>
                      <a:endParaRPr lang="fr-FR" sz="900" dirty="0">
                        <a:latin typeface="Times New Roman"/>
                        <a:ea typeface="Times New Roman"/>
                      </a:endParaRPr>
                    </a:p>
                  </a:txBody>
                  <a:tcPr marL="6662" marR="6662" marT="6662" marB="6662" anchor="ctr">
                    <a:lnL>
                      <a:noFill/>
                    </a:lnL>
                    <a:lnR>
                      <a:noFill/>
                    </a:lnR>
                    <a:lnT>
                      <a:noFill/>
                    </a:lnT>
                    <a:lnB>
                      <a:noFill/>
                    </a:lnB>
                  </a:tcPr>
                </a:tc>
                <a:extLst>
                  <a:ext uri="{0D108BD9-81ED-4DB2-BD59-A6C34878D82A}">
                    <a16:rowId xmlns="" xmlns:a16="http://schemas.microsoft.com/office/drawing/2014/main" val="10032"/>
                  </a:ext>
                </a:extLst>
              </a:tr>
            </a:tbl>
          </a:graphicData>
        </a:graphic>
      </p:graphicFrame>
      <p:sp>
        <p:nvSpPr>
          <p:cNvPr id="3" name="Titre 2"/>
          <p:cNvSpPr>
            <a:spLocks noGrp="1"/>
          </p:cNvSpPr>
          <p:nvPr>
            <p:ph type="title"/>
          </p:nvPr>
        </p:nvSpPr>
        <p:spPr>
          <a:xfrm>
            <a:off x="155275" y="258792"/>
            <a:ext cx="8534400" cy="758952"/>
          </a:xfrm>
        </p:spPr>
        <p:txBody>
          <a:bodyPr>
            <a:normAutofit/>
          </a:bodyPr>
          <a:lstStyle/>
          <a:p>
            <a:pPr algn="ctr"/>
            <a:r>
              <a:rPr lang="fr-FR" sz="2000" i="1" u="sng" dirty="0">
                <a:solidFill>
                  <a:schemeClr val="tx1"/>
                </a:solidFill>
              </a:rPr>
              <a:t>Annexe </a:t>
            </a:r>
            <a:r>
              <a:rPr lang="fr-FR" sz="2000" i="1" u="sng" dirty="0" smtClean="0">
                <a:solidFill>
                  <a:schemeClr val="tx1"/>
                </a:solidFill>
              </a:rPr>
              <a:t>3 (suite) </a:t>
            </a:r>
            <a:r>
              <a:rPr lang="fr-FR" sz="2000" i="1" u="sng" dirty="0">
                <a:solidFill>
                  <a:schemeClr val="tx1"/>
                </a:solidFill>
              </a:rPr>
              <a:t>: Le barème « </a:t>
            </a:r>
            <a:r>
              <a:rPr lang="fr-FR" sz="2000" i="1" u="sng" dirty="0" err="1">
                <a:solidFill>
                  <a:schemeClr val="tx1"/>
                </a:solidFill>
              </a:rPr>
              <a:t>Macron</a:t>
            </a:r>
            <a:r>
              <a:rPr lang="fr-FR" sz="2000" i="1" u="sng" dirty="0">
                <a:solidFill>
                  <a:schemeClr val="tx1"/>
                </a:solidFill>
              </a:rPr>
              <a:t> »</a:t>
            </a:r>
          </a:p>
        </p:txBody>
      </p:sp>
      <p:graphicFrame>
        <p:nvGraphicFramePr>
          <p:cNvPr id="4" name="Tableau 3"/>
          <p:cNvGraphicFramePr>
            <a:graphicFrameLocks noGrp="1"/>
          </p:cNvGraphicFramePr>
          <p:nvPr>
            <p:extLst>
              <p:ext uri="{D42A27DB-BD31-4B8C-83A1-F6EECF244321}">
                <p14:modId xmlns="" xmlns:p14="http://schemas.microsoft.com/office/powerpoint/2010/main" val="2125488117"/>
              </p:ext>
            </p:extLst>
          </p:nvPr>
        </p:nvGraphicFramePr>
        <p:xfrm>
          <a:off x="2433484" y="1526458"/>
          <a:ext cx="4247535" cy="4807974"/>
        </p:xfrm>
        <a:graphic>
          <a:graphicData uri="http://schemas.openxmlformats.org/drawingml/2006/table">
            <a:tbl>
              <a:tblPr/>
              <a:tblGrid>
                <a:gridCol w="4247535">
                  <a:extLst>
                    <a:ext uri="{9D8B030D-6E8A-4147-A177-3AD203B41FA5}">
                      <a16:colId xmlns="" xmlns:a16="http://schemas.microsoft.com/office/drawing/2014/main" val="20000"/>
                    </a:ext>
                  </a:extLst>
                </a:gridCol>
              </a:tblGrid>
              <a:tr h="4807974">
                <a:tc>
                  <a:txBody>
                    <a:bodyPr/>
                    <a:lstStyle/>
                    <a:p>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0"/>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08471" y="2175657"/>
            <a:ext cx="6718526" cy="584775"/>
          </a:xfrm>
          <a:prstGeom prst="rect">
            <a:avLst/>
          </a:prstGeom>
          <a:noFill/>
        </p:spPr>
        <p:txBody>
          <a:bodyPr wrap="square" rtlCol="0">
            <a:spAutoFit/>
          </a:bodyPr>
          <a:lstStyle/>
          <a:p>
            <a:pPr algn="ctr"/>
            <a:r>
              <a:rPr lang="fr-FR" sz="3200" b="1" dirty="0">
                <a:latin typeface="+mj-lt"/>
              </a:rPr>
              <a:t>II- L’insuffisance professionnelle</a:t>
            </a:r>
          </a:p>
        </p:txBody>
      </p:sp>
    </p:spTree>
  </p:cSld>
  <p:clrMapOvr>
    <a:masterClrMapping/>
  </p:clrMapOvr>
  <p:transition>
    <p:pull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GB" sz="3200" b="1" dirty="0" err="1">
                <a:solidFill>
                  <a:schemeClr val="tx1"/>
                </a:solidFill>
              </a:rPr>
              <a:t>L’insuffisance</a:t>
            </a:r>
            <a:r>
              <a:rPr lang="en-GB" sz="3200" b="1" dirty="0">
                <a:solidFill>
                  <a:schemeClr val="tx1"/>
                </a:solidFill>
              </a:rPr>
              <a:t> </a:t>
            </a:r>
            <a:r>
              <a:rPr lang="en-GB" sz="3200" b="1" dirty="0" err="1">
                <a:solidFill>
                  <a:schemeClr val="tx1"/>
                </a:solidFill>
              </a:rPr>
              <a:t>professionnelle</a:t>
            </a:r>
            <a:endParaRPr lang="fr-FR" sz="3200" b="1" dirty="0">
              <a:solidFill>
                <a:schemeClr val="tx1"/>
              </a:solidFill>
            </a:endParaRPr>
          </a:p>
        </p:txBody>
      </p:sp>
      <p:sp>
        <p:nvSpPr>
          <p:cNvPr id="3" name="Espace réservé du contenu 2"/>
          <p:cNvSpPr>
            <a:spLocks noGrp="1"/>
          </p:cNvSpPr>
          <p:nvPr>
            <p:ph idx="1"/>
          </p:nvPr>
        </p:nvSpPr>
        <p:spPr>
          <a:xfrm>
            <a:off x="628650" y="1549400"/>
            <a:ext cx="7886700" cy="4351338"/>
          </a:xfrm>
        </p:spPr>
        <p:txBody>
          <a:bodyPr>
            <a:normAutofit/>
          </a:bodyPr>
          <a:lstStyle/>
          <a:p>
            <a:pPr algn="just">
              <a:buNone/>
            </a:pPr>
            <a:endParaRPr lang="en-GB" sz="1100" b="1" u="sng" cap="none" dirty="0">
              <a:solidFill>
                <a:srgbClr val="000000"/>
              </a:solidFill>
            </a:endParaRPr>
          </a:p>
          <a:p>
            <a:pPr algn="just">
              <a:buNone/>
            </a:pPr>
            <a:endParaRPr lang="en-GB" sz="1100" b="1" u="sng" cap="none" dirty="0">
              <a:solidFill>
                <a:srgbClr val="000000"/>
              </a:solidFill>
            </a:endParaRPr>
          </a:p>
          <a:p>
            <a:pPr algn="just">
              <a:buClr>
                <a:srgbClr val="F67F45"/>
              </a:buClr>
              <a:buSzPct val="120000"/>
              <a:buFont typeface="Arial"/>
              <a:buChar char="•"/>
            </a:pPr>
            <a:r>
              <a:rPr lang="en-GB" sz="1900" b="1" u="sng" cap="none" dirty="0" err="1">
                <a:solidFill>
                  <a:srgbClr val="000000"/>
                </a:solidFill>
              </a:rPr>
              <a:t>L'insuffisance</a:t>
            </a:r>
            <a:r>
              <a:rPr lang="en-GB" sz="1900" b="1" u="sng" cap="none" dirty="0">
                <a:solidFill>
                  <a:srgbClr val="000000"/>
                </a:solidFill>
              </a:rPr>
              <a:t> “qualitative”</a:t>
            </a:r>
            <a:r>
              <a:rPr lang="en-GB" sz="1900" u="sng" cap="none" dirty="0">
                <a:solidFill>
                  <a:srgbClr val="000000"/>
                </a:solidFill>
              </a:rPr>
              <a:t> </a:t>
            </a:r>
            <a:r>
              <a:rPr lang="en-GB" sz="1900" cap="none" dirty="0">
                <a:solidFill>
                  <a:srgbClr val="000000"/>
                </a:solidFill>
              </a:rPr>
              <a:t>: </a:t>
            </a:r>
            <a:r>
              <a:rPr lang="en-GB" sz="1900" b="0" cap="none" dirty="0" err="1">
                <a:solidFill>
                  <a:srgbClr val="000000"/>
                </a:solidFill>
              </a:rPr>
              <a:t>exécution</a:t>
            </a:r>
            <a:r>
              <a:rPr lang="en-GB" sz="1900" b="0" cap="none" dirty="0">
                <a:solidFill>
                  <a:srgbClr val="000000"/>
                </a:solidFill>
              </a:rPr>
              <a:t> </a:t>
            </a:r>
            <a:r>
              <a:rPr lang="en-GB" sz="1900" b="0" cap="none" dirty="0" err="1">
                <a:solidFill>
                  <a:srgbClr val="000000"/>
                </a:solidFill>
              </a:rPr>
              <a:t>insatisfaisante</a:t>
            </a:r>
            <a:r>
              <a:rPr lang="en-GB" sz="1900" b="0" cap="none" dirty="0">
                <a:solidFill>
                  <a:srgbClr val="000000"/>
                </a:solidFill>
              </a:rPr>
              <a:t> du travail, </a:t>
            </a:r>
            <a:r>
              <a:rPr lang="en-GB" sz="1900" b="0" cap="none" dirty="0" err="1">
                <a:solidFill>
                  <a:srgbClr val="000000"/>
                </a:solidFill>
              </a:rPr>
              <a:t>il</a:t>
            </a:r>
            <a:r>
              <a:rPr lang="en-GB" sz="1900" b="0" cap="none" dirty="0">
                <a:solidFill>
                  <a:srgbClr val="000000"/>
                </a:solidFill>
              </a:rPr>
              <a:t> </a:t>
            </a:r>
            <a:r>
              <a:rPr lang="en-GB" sz="1900" b="0" cap="none" dirty="0" err="1">
                <a:solidFill>
                  <a:srgbClr val="000000"/>
                </a:solidFill>
              </a:rPr>
              <a:t>s’agit</a:t>
            </a:r>
            <a:r>
              <a:rPr lang="en-GB" sz="1900" b="0" cap="none" dirty="0">
                <a:solidFill>
                  <a:srgbClr val="000000"/>
                </a:solidFill>
              </a:rPr>
              <a:t> </a:t>
            </a:r>
            <a:r>
              <a:rPr lang="en-GB" sz="1900" b="0" cap="none" dirty="0" err="1">
                <a:solidFill>
                  <a:srgbClr val="000000"/>
                </a:solidFill>
              </a:rPr>
              <a:t>généralement</a:t>
            </a:r>
            <a:r>
              <a:rPr lang="en-GB" sz="1900" b="0" cap="none" dirty="0">
                <a:solidFill>
                  <a:srgbClr val="000000"/>
                </a:solidFill>
              </a:rPr>
              <a:t> d’un </a:t>
            </a:r>
            <a:r>
              <a:rPr lang="en-GB" sz="1900" b="0" cap="none" dirty="0" err="1">
                <a:solidFill>
                  <a:srgbClr val="000000"/>
                </a:solidFill>
              </a:rPr>
              <a:t>manque</a:t>
            </a:r>
            <a:r>
              <a:rPr lang="en-GB" sz="1900" b="0" cap="none" dirty="0">
                <a:solidFill>
                  <a:srgbClr val="000000"/>
                </a:solidFill>
              </a:rPr>
              <a:t> de </a:t>
            </a:r>
            <a:r>
              <a:rPr lang="en-GB" sz="1900" b="0" cap="none" dirty="0" err="1">
                <a:solidFill>
                  <a:srgbClr val="000000"/>
                </a:solidFill>
              </a:rPr>
              <a:t>compétence</a:t>
            </a:r>
            <a:r>
              <a:rPr lang="en-GB" sz="1900" b="0" cap="none" dirty="0">
                <a:solidFill>
                  <a:srgbClr val="000000"/>
                </a:solidFill>
              </a:rPr>
              <a:t> </a:t>
            </a:r>
            <a:r>
              <a:rPr lang="en-GB" sz="1900" b="0" cap="none" dirty="0" err="1">
                <a:solidFill>
                  <a:srgbClr val="000000"/>
                </a:solidFill>
              </a:rPr>
              <a:t>ou</a:t>
            </a:r>
            <a:r>
              <a:rPr lang="en-GB" sz="1900" b="0" cap="none" dirty="0">
                <a:solidFill>
                  <a:srgbClr val="000000"/>
                </a:solidFill>
              </a:rPr>
              <a:t> </a:t>
            </a:r>
            <a:r>
              <a:rPr lang="en-GB" sz="1900" b="0" cap="none" dirty="0" err="1">
                <a:solidFill>
                  <a:srgbClr val="000000"/>
                </a:solidFill>
              </a:rPr>
              <a:t>d’autorité</a:t>
            </a:r>
            <a:r>
              <a:rPr lang="en-GB" sz="1900" b="0" cap="none" dirty="0">
                <a:solidFill>
                  <a:srgbClr val="000000"/>
                </a:solidFill>
              </a:rPr>
              <a:t> (pour un cadre).</a:t>
            </a:r>
          </a:p>
          <a:p>
            <a:pPr lvl="1" algn="just">
              <a:buClr>
                <a:srgbClr val="F67F45"/>
              </a:buClr>
              <a:buSzPct val="120000"/>
              <a:buNone/>
            </a:pPr>
            <a:endParaRPr lang="fr-FR" sz="1400" b="0" cap="none" dirty="0">
              <a:solidFill>
                <a:srgbClr val="000000"/>
              </a:solidFill>
            </a:endParaRPr>
          </a:p>
          <a:p>
            <a:pPr lvl="1">
              <a:buClr>
                <a:srgbClr val="F67F45"/>
              </a:buClr>
              <a:buSzPct val="120000"/>
            </a:pPr>
            <a:r>
              <a:rPr lang="fr-FR" sz="1600" dirty="0"/>
              <a:t>Erreurs comptables entraînant en permanence des opérations de redressement et une inaptitude à s'adapter aux conditions de travail (</a:t>
            </a:r>
            <a:r>
              <a:rPr lang="pt-BR" sz="1600" dirty="0"/>
              <a:t>Cass. soc., 6 déc. 2000, n° 98-45.929).</a:t>
            </a:r>
          </a:p>
          <a:p>
            <a:pPr lvl="1" algn="ctr">
              <a:buClr>
                <a:srgbClr val="F67F45"/>
              </a:buClr>
              <a:buSzPct val="120000"/>
              <a:buNone/>
            </a:pPr>
            <a:endParaRPr lang="pt-BR" sz="1600" dirty="0"/>
          </a:p>
          <a:p>
            <a:pPr lvl="1">
              <a:buClr>
                <a:srgbClr val="F67F45"/>
              </a:buClr>
              <a:buSzPct val="120000"/>
            </a:pPr>
            <a:r>
              <a:rPr lang="fr-FR" sz="1600" dirty="0"/>
              <a:t>L'insuffisance professionnelle peut également résulter d'un management trop « directif » (Cas. Soc. 2 juin 2017, n° 16-13.134).</a:t>
            </a:r>
          </a:p>
          <a:p>
            <a:pPr algn="ctr">
              <a:buClr>
                <a:srgbClr val="F67F45"/>
              </a:buClr>
              <a:buSzPct val="120000"/>
              <a:buNone/>
            </a:pPr>
            <a:endParaRPr lang="fr-FR" sz="1200" b="0" u="sng" cap="none" dirty="0">
              <a:solidFill>
                <a:srgbClr val="000000"/>
              </a:solidFill>
            </a:endParaRPr>
          </a:p>
          <a:p>
            <a:pPr algn="just">
              <a:buClr>
                <a:srgbClr val="F67F45"/>
              </a:buClr>
              <a:buSzPct val="120000"/>
              <a:buFont typeface="Arial"/>
              <a:buChar char="•"/>
            </a:pPr>
            <a:r>
              <a:rPr lang="en-GB" sz="1900" b="1" u="sng" cap="none" dirty="0" err="1">
                <a:solidFill>
                  <a:srgbClr val="000000"/>
                </a:solidFill>
              </a:rPr>
              <a:t>L'insuffisance</a:t>
            </a:r>
            <a:r>
              <a:rPr lang="en-GB" sz="1900" b="1" u="sng" cap="none" dirty="0">
                <a:solidFill>
                  <a:srgbClr val="000000"/>
                </a:solidFill>
              </a:rPr>
              <a:t> “</a:t>
            </a:r>
            <a:r>
              <a:rPr lang="en-GB" sz="1900" b="1" u="sng" dirty="0">
                <a:solidFill>
                  <a:srgbClr val="000000"/>
                </a:solidFill>
              </a:rPr>
              <a:t>quantitative” </a:t>
            </a:r>
            <a:r>
              <a:rPr lang="en-GB" sz="1900" cap="none" dirty="0">
                <a:solidFill>
                  <a:srgbClr val="000000"/>
                </a:solidFill>
              </a:rPr>
              <a:t>: </a:t>
            </a:r>
            <a:r>
              <a:rPr lang="fr-FR" sz="1900" dirty="0"/>
              <a:t>cette insuffisance de résultats vise essentiellement les salariés rémunérés sur la base de leur rendement. </a:t>
            </a:r>
          </a:p>
          <a:p>
            <a:pPr algn="just">
              <a:buClr>
                <a:srgbClr val="F67F45"/>
              </a:buClr>
              <a:buSzPct val="120000"/>
              <a:buNone/>
            </a:pPr>
            <a:r>
              <a:rPr lang="fr-FR" sz="1900" dirty="0"/>
              <a:t>	Elle doit résulter de l’incapacité du salarié à atteindre les objectifs fixés, en dépit de ses efforts. </a:t>
            </a:r>
            <a:endParaRPr lang="en-GB" sz="1900" cap="none" dirty="0">
              <a:solidFill>
                <a:srgbClr val="000000"/>
              </a:solidFill>
            </a:endParaRPr>
          </a:p>
          <a:p>
            <a:pPr>
              <a:buNone/>
            </a:pPr>
            <a:endParaRPr lang="fr-FR" dirty="0"/>
          </a:p>
        </p:txBody>
      </p:sp>
    </p:spTree>
  </p:cSld>
  <p:clrMapOvr>
    <a:masterClrMapping/>
  </p:clrMapOvr>
  <p:transition>
    <p:pull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a:solidFill>
                  <a:schemeClr val="tx1"/>
                </a:solidFill>
              </a:rPr>
              <a:t>Un motif non-disciplinaire </a:t>
            </a:r>
          </a:p>
        </p:txBody>
      </p:sp>
      <p:sp>
        <p:nvSpPr>
          <p:cNvPr id="3" name="Espace réservé du contenu 2"/>
          <p:cNvSpPr>
            <a:spLocks noGrp="1"/>
          </p:cNvSpPr>
          <p:nvPr>
            <p:ph idx="1"/>
          </p:nvPr>
        </p:nvSpPr>
        <p:spPr/>
        <p:txBody>
          <a:bodyPr>
            <a:normAutofit/>
          </a:bodyPr>
          <a:lstStyle/>
          <a:p>
            <a:pPr algn="just"/>
            <a:r>
              <a:rPr lang="fr-FR" sz="2000" dirty="0"/>
              <a:t>Une cour d'appel ne peut pas relever, pour dire le licenciement fondé sur une cause réelle et sérieuse, que les griefs visés dans la lettre de licenciement s'analysent plus </a:t>
            </a:r>
            <a:r>
              <a:rPr lang="fr-FR" sz="2000" dirty="0" smtClean="0"/>
              <a:t>comme des </a:t>
            </a:r>
            <a:r>
              <a:rPr lang="fr-FR" sz="2000" dirty="0"/>
              <a:t>motifs </a:t>
            </a:r>
            <a:r>
              <a:rPr lang="fr-FR" sz="2000" dirty="0" smtClean="0"/>
              <a:t>relevant d'une </a:t>
            </a:r>
            <a:r>
              <a:rPr lang="fr-FR" sz="2000" dirty="0"/>
              <a:t>insuffisance professionnelle que comme fondement d'une faute grave, et que cette insuffisance est nettement caractérisée. </a:t>
            </a:r>
          </a:p>
          <a:p>
            <a:pPr algn="just"/>
            <a:endParaRPr lang="fr-FR" sz="2000" dirty="0"/>
          </a:p>
          <a:p>
            <a:pPr algn="just"/>
            <a:r>
              <a:rPr lang="fr-FR" sz="2000" dirty="0"/>
              <a:t>En statuant ainsi</a:t>
            </a:r>
            <a:r>
              <a:rPr lang="fr-FR" sz="2000" b="1" dirty="0"/>
              <a:t>, alors que l'employeur s'étant placé sur le terrain disciplinaire </a:t>
            </a:r>
            <a:r>
              <a:rPr lang="fr-FR" sz="2000" dirty="0"/>
              <a:t>en prononçant le licenciement pour faute grave, la cour d'appel, qui ne pouvait requalifier le licenciement en licenciement pour insuffisance professionnelle sans caractériser une faute imputable à la salariée, n'a pas donné donnée de base légale à sa </a:t>
            </a:r>
            <a:r>
              <a:rPr lang="fr-FR" sz="2000" dirty="0" smtClean="0"/>
              <a:t>décision.</a:t>
            </a:r>
          </a:p>
          <a:p>
            <a:pPr algn="just"/>
            <a:r>
              <a:rPr lang="fr-FR" sz="2000" dirty="0" smtClean="0"/>
              <a:t> </a:t>
            </a:r>
            <a:r>
              <a:rPr lang="fr-FR" sz="2000" u="sng" dirty="0" err="1" smtClean="0"/>
              <a:t>Cass</a:t>
            </a:r>
            <a:r>
              <a:rPr lang="fr-FR" sz="2000" u="sng" dirty="0" smtClean="0"/>
              <a:t>. Soc. 17</a:t>
            </a:r>
            <a:r>
              <a:rPr lang="fr-FR" sz="2000" u="sng" dirty="0"/>
              <a:t> </a:t>
            </a:r>
            <a:r>
              <a:rPr lang="fr-FR" sz="2000" u="sng" dirty="0" smtClean="0"/>
              <a:t>janvier </a:t>
            </a:r>
            <a:r>
              <a:rPr lang="fr-FR" sz="2000" u="sng" dirty="0"/>
              <a:t>2013, n° </a:t>
            </a:r>
            <a:r>
              <a:rPr lang="fr-FR" sz="2000" u="sng" dirty="0" smtClean="0"/>
              <a:t>12-10.051</a:t>
            </a:r>
            <a:endParaRPr lang="fr-FR" sz="2000" u="sng" dirty="0">
              <a:hlinkClick r:id="rId2"/>
            </a:endParaRPr>
          </a:p>
          <a:p>
            <a:pPr algn="just"/>
            <a:endParaRPr lang="fr-FR" sz="2600" dirty="0"/>
          </a:p>
          <a:p>
            <a:endParaRPr lang="fr-FR" dirty="0"/>
          </a:p>
        </p:txBody>
      </p:sp>
    </p:spTree>
  </p:cSld>
  <p:clrMapOvr>
    <a:masterClrMapping/>
  </p:clrMapOvr>
  <p:transition>
    <p:pull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 xmlns:a16="http://schemas.microsoft.com/office/drawing/2014/main" id="{C1F5F5C8-8602-4C4A-B46A-D50EDDC36FA0}"/>
              </a:ext>
            </a:extLst>
          </p:cNvPr>
          <p:cNvSpPr>
            <a:spLocks noGrp="1"/>
          </p:cNvSpPr>
          <p:nvPr>
            <p:ph type="title"/>
          </p:nvPr>
        </p:nvSpPr>
        <p:spPr/>
        <p:txBody>
          <a:bodyPr/>
          <a:lstStyle/>
          <a:p>
            <a:pPr algn="ctr"/>
            <a:r>
              <a:rPr lang="fr-FR" sz="4800" dirty="0"/>
              <a:t>Partie 1 :</a:t>
            </a:r>
            <a:br>
              <a:rPr lang="fr-FR" sz="4800" dirty="0"/>
            </a:br>
            <a:r>
              <a:rPr lang="fr-FR" sz="4800" dirty="0"/>
              <a:t> Le licenciement pour cause personnelle</a:t>
            </a:r>
            <a:r>
              <a:rPr lang="fr-FR" sz="4800" u="sng" dirty="0"/>
              <a:t/>
            </a:r>
            <a:br>
              <a:rPr lang="fr-FR" sz="4800" u="sng" dirty="0"/>
            </a:br>
            <a:endParaRPr lang="fr-FR" dirty="0"/>
          </a:p>
        </p:txBody>
      </p:sp>
    </p:spTree>
  </p:cSld>
  <p:clrMapOvr>
    <a:masterClrMapping/>
  </p:clrMapOvr>
  <p:transition>
    <p:wedg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a:solidFill>
                  <a:srgbClr val="000000"/>
                </a:solidFill>
              </a:rPr>
              <a:t>Appréciation de l’insuffisance </a:t>
            </a:r>
          </a:p>
        </p:txBody>
      </p:sp>
      <p:sp>
        <p:nvSpPr>
          <p:cNvPr id="3" name="Espace réservé du contenu 2"/>
          <p:cNvSpPr>
            <a:spLocks noGrp="1"/>
          </p:cNvSpPr>
          <p:nvPr>
            <p:ph idx="1"/>
          </p:nvPr>
        </p:nvSpPr>
        <p:spPr/>
        <p:txBody>
          <a:bodyPr/>
          <a:lstStyle/>
          <a:p>
            <a:pPr algn="just"/>
            <a:r>
              <a:rPr lang="fr-FR" dirty="0"/>
              <a:t>Les juges doivent, pour établir ou non la réalité de l'insuffisance professionnelle d'un salarié, prendre en compte l'ensemble de l'activité du salarié. Ils ne peuvent pas valider un licenciement pour insuffisance professionnelle au seul motif de la diminution importante du chiffre d'affaires réalisé par le salarié dans une de ses activités (seule visée dans la lettre de licenciement)</a:t>
            </a:r>
          </a:p>
          <a:p>
            <a:endParaRPr lang="fr-FR" u="sng" dirty="0">
              <a:hlinkClick r:id="rId2"/>
            </a:endParaRPr>
          </a:p>
          <a:p>
            <a:r>
              <a:rPr lang="fr-FR" u="sng" dirty="0"/>
              <a:t>Cass. soc., 27 mars 2013, n° 11-29.001</a:t>
            </a:r>
            <a:endParaRPr lang="fr-FR" u="sng" dirty="0">
              <a:hlinkClick r:id="rId2"/>
            </a:endParaRPr>
          </a:p>
          <a:p>
            <a:endParaRPr lang="fr-FR" dirty="0"/>
          </a:p>
        </p:txBody>
      </p:sp>
    </p:spTree>
  </p:cSld>
  <p:clrMapOvr>
    <a:masterClrMapping/>
  </p:clrMapOvr>
  <p:transition>
    <p:pull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a:bodyPr>
          <a:lstStyle/>
          <a:p>
            <a:pPr algn="ctr"/>
            <a:r>
              <a:rPr lang="en-GB" sz="2800" b="1" dirty="0" err="1">
                <a:solidFill>
                  <a:schemeClr val="tx1"/>
                </a:solidFill>
              </a:rPr>
              <a:t>Insuffisance</a:t>
            </a:r>
            <a:r>
              <a:rPr lang="en-GB" sz="2800" b="1" dirty="0">
                <a:solidFill>
                  <a:schemeClr val="tx1"/>
                </a:solidFill>
              </a:rPr>
              <a:t> de </a:t>
            </a:r>
            <a:r>
              <a:rPr lang="en-GB" sz="2800" b="1" dirty="0" err="1">
                <a:solidFill>
                  <a:schemeClr val="tx1"/>
                </a:solidFill>
              </a:rPr>
              <a:t>résultats</a:t>
            </a:r>
            <a:r>
              <a:rPr lang="fr-FR" sz="2800" b="1" dirty="0">
                <a:solidFill>
                  <a:schemeClr val="tx1"/>
                </a:solidFill>
              </a:rPr>
              <a:t>  </a:t>
            </a:r>
          </a:p>
        </p:txBody>
      </p:sp>
      <p:sp>
        <p:nvSpPr>
          <p:cNvPr id="2" name="Espace réservé du texte 1"/>
          <p:cNvSpPr>
            <a:spLocks noGrp="1"/>
          </p:cNvSpPr>
          <p:nvPr>
            <p:ph idx="1"/>
          </p:nvPr>
        </p:nvSpPr>
        <p:spPr/>
        <p:txBody>
          <a:bodyPr>
            <a:normAutofit/>
          </a:bodyPr>
          <a:lstStyle/>
          <a:p>
            <a:pPr algn="just"/>
            <a:endParaRPr lang="fr-FR" cap="none" dirty="0">
              <a:solidFill>
                <a:srgbClr val="000000"/>
              </a:solidFill>
            </a:endParaRPr>
          </a:p>
          <a:p>
            <a:endParaRPr lang="fr-FR" dirty="0"/>
          </a:p>
        </p:txBody>
      </p:sp>
      <p:sp>
        <p:nvSpPr>
          <p:cNvPr id="4" name="ZoneTexte 3"/>
          <p:cNvSpPr txBox="1"/>
          <p:nvPr/>
        </p:nvSpPr>
        <p:spPr>
          <a:xfrm>
            <a:off x="722313" y="1860631"/>
            <a:ext cx="7498672" cy="2308324"/>
          </a:xfrm>
          <a:prstGeom prst="rect">
            <a:avLst/>
          </a:prstGeom>
          <a:noFill/>
        </p:spPr>
        <p:txBody>
          <a:bodyPr wrap="square" rtlCol="0">
            <a:spAutoFit/>
          </a:bodyPr>
          <a:lstStyle/>
          <a:p>
            <a:pPr algn="just"/>
            <a:r>
              <a:rPr lang="en-GB" sz="2000" b="1" u="sng" dirty="0"/>
              <a:t>Conditions pour </a:t>
            </a:r>
            <a:r>
              <a:rPr lang="en-GB" sz="2000" b="1" u="sng" dirty="0" err="1"/>
              <a:t>que</a:t>
            </a:r>
            <a:r>
              <a:rPr lang="en-GB" sz="2000" b="1" u="sng" dirty="0"/>
              <a:t> </a:t>
            </a:r>
            <a:r>
              <a:rPr lang="en-GB" sz="2000" b="1" u="sng" dirty="0" err="1"/>
              <a:t>l’insuffisance</a:t>
            </a:r>
            <a:r>
              <a:rPr lang="en-GB" sz="2000" b="1" u="sng" dirty="0"/>
              <a:t> de </a:t>
            </a:r>
            <a:r>
              <a:rPr lang="en-GB" sz="2000" b="1" u="sng" dirty="0" err="1"/>
              <a:t>résultat</a:t>
            </a:r>
            <a:r>
              <a:rPr lang="en-GB" sz="2000" b="1" u="sng" dirty="0"/>
              <a:t> </a:t>
            </a:r>
            <a:r>
              <a:rPr lang="en-GB" sz="2000" b="1" u="sng" dirty="0" err="1"/>
              <a:t>constitue</a:t>
            </a:r>
            <a:r>
              <a:rPr lang="en-GB" sz="2000" b="1" u="sng" dirty="0"/>
              <a:t> </a:t>
            </a:r>
            <a:r>
              <a:rPr lang="en-GB" sz="2000" b="1" u="sng" dirty="0" err="1"/>
              <a:t>une</a:t>
            </a:r>
            <a:r>
              <a:rPr lang="en-GB" sz="2000" b="1" u="sng" dirty="0"/>
              <a:t> cause de </a:t>
            </a:r>
            <a:r>
              <a:rPr lang="en-GB" sz="2000" b="1" u="sng" dirty="0" err="1"/>
              <a:t>licenciement</a:t>
            </a:r>
            <a:r>
              <a:rPr lang="en-GB" sz="2000" b="1" u="sng" dirty="0"/>
              <a:t> : </a:t>
            </a:r>
          </a:p>
          <a:p>
            <a:pPr algn="just">
              <a:buClr>
                <a:srgbClr val="F67F45"/>
              </a:buClr>
            </a:pPr>
            <a:endParaRPr lang="en-GB" sz="2000" dirty="0"/>
          </a:p>
          <a:p>
            <a:pPr marL="342900" indent="-342900" algn="just">
              <a:buClr>
                <a:srgbClr val="F67F45"/>
              </a:buClr>
              <a:buFont typeface="Arial"/>
              <a:buChar char="•"/>
            </a:pPr>
            <a:r>
              <a:rPr lang="en-GB" sz="2000" dirty="0" smtClean="0"/>
              <a:t>La </a:t>
            </a:r>
            <a:r>
              <a:rPr lang="en-GB" sz="2000" dirty="0"/>
              <a:t>non-</a:t>
            </a:r>
            <a:r>
              <a:rPr lang="en-GB" sz="2000" dirty="0" err="1"/>
              <a:t>atteinte</a:t>
            </a:r>
            <a:r>
              <a:rPr lang="en-GB" sz="2000" dirty="0"/>
              <a:t> </a:t>
            </a:r>
            <a:r>
              <a:rPr lang="en-GB" sz="2000" dirty="0" err="1"/>
              <a:t>d’objectifs</a:t>
            </a:r>
            <a:r>
              <a:rPr lang="en-GB" sz="2000" dirty="0"/>
              <a:t> </a:t>
            </a:r>
            <a:r>
              <a:rPr lang="en-GB" sz="2000" dirty="0" err="1" smtClean="0"/>
              <a:t>réalisables</a:t>
            </a:r>
            <a:r>
              <a:rPr lang="en-GB" sz="2000" dirty="0" smtClean="0"/>
              <a:t>,</a:t>
            </a:r>
            <a:endParaRPr lang="en-GB" sz="2000" dirty="0"/>
          </a:p>
          <a:p>
            <a:pPr algn="just">
              <a:buClr>
                <a:srgbClr val="F67F45"/>
              </a:buClr>
            </a:pPr>
            <a:endParaRPr lang="fr-FR" sz="2000" dirty="0"/>
          </a:p>
          <a:p>
            <a:pPr marL="342900" indent="-342900" algn="just">
              <a:buClr>
                <a:srgbClr val="F67F45"/>
              </a:buClr>
              <a:buFont typeface="Arial"/>
              <a:buChar char="•"/>
            </a:pPr>
            <a:r>
              <a:rPr lang="en-GB" sz="2000" dirty="0"/>
              <a:t>Des </a:t>
            </a:r>
            <a:r>
              <a:rPr lang="en-GB" sz="2000" dirty="0" err="1"/>
              <a:t>objectifs</a:t>
            </a:r>
            <a:r>
              <a:rPr lang="en-GB" sz="2000" dirty="0"/>
              <a:t> </a:t>
            </a:r>
            <a:r>
              <a:rPr lang="en-GB" sz="2000" dirty="0" err="1"/>
              <a:t>fixés</a:t>
            </a:r>
            <a:r>
              <a:rPr lang="en-GB" sz="2000" dirty="0"/>
              <a:t> </a:t>
            </a:r>
            <a:r>
              <a:rPr lang="en-GB" sz="2000" dirty="0" err="1"/>
              <a:t>compte</a:t>
            </a:r>
            <a:r>
              <a:rPr lang="en-GB" sz="2000" dirty="0"/>
              <a:t> </a:t>
            </a:r>
            <a:r>
              <a:rPr lang="en-GB" sz="2000" dirty="0" err="1"/>
              <a:t>tenu</a:t>
            </a:r>
            <a:r>
              <a:rPr lang="en-GB" sz="2000" dirty="0"/>
              <a:t> de la situation du </a:t>
            </a:r>
            <a:r>
              <a:rPr lang="en-GB" sz="2000" dirty="0" err="1"/>
              <a:t>marché</a:t>
            </a:r>
            <a:r>
              <a:rPr lang="en-GB" sz="2000" dirty="0"/>
              <a:t> et des conditions </a:t>
            </a:r>
            <a:r>
              <a:rPr lang="en-GB" sz="2000" dirty="0" err="1"/>
              <a:t>d'exercice</a:t>
            </a:r>
            <a:r>
              <a:rPr lang="en-GB" sz="2000" dirty="0"/>
              <a:t> de son </a:t>
            </a:r>
            <a:r>
              <a:rPr lang="en-GB" sz="2000" dirty="0" err="1"/>
              <a:t>activité</a:t>
            </a:r>
            <a:r>
              <a:rPr lang="en-GB" sz="2400" dirty="0"/>
              <a:t>. </a:t>
            </a:r>
            <a:endParaRPr lang="fr-FR" sz="2400" dirty="0"/>
          </a:p>
        </p:txBody>
      </p:sp>
    </p:spTree>
  </p:cSld>
  <p:clrMapOvr>
    <a:masterClrMapping/>
  </p:clrMapOvr>
  <p:transition>
    <p:pull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a:solidFill>
                  <a:schemeClr val="tx1"/>
                </a:solidFill>
              </a:rPr>
              <a:t>Exigence d’une carence du salarié </a:t>
            </a:r>
          </a:p>
        </p:txBody>
      </p:sp>
      <p:sp>
        <p:nvSpPr>
          <p:cNvPr id="3" name="Espace réservé du contenu 2"/>
          <p:cNvSpPr>
            <a:spLocks noGrp="1"/>
          </p:cNvSpPr>
          <p:nvPr>
            <p:ph idx="1"/>
          </p:nvPr>
        </p:nvSpPr>
        <p:spPr/>
        <p:txBody>
          <a:bodyPr>
            <a:normAutofit/>
          </a:bodyPr>
          <a:lstStyle/>
          <a:p>
            <a:pPr algn="just"/>
            <a:r>
              <a:rPr lang="fr-FR" dirty="0"/>
              <a:t>L'insuffisance de résultats ne peut caractériser une cause réelle et sérieuse de licenciement que si elle est due à une carence du salarié. </a:t>
            </a:r>
          </a:p>
          <a:p>
            <a:pPr algn="just">
              <a:buNone/>
            </a:pPr>
            <a:endParaRPr lang="fr-FR" dirty="0"/>
          </a:p>
          <a:p>
            <a:pPr algn="just"/>
            <a:r>
              <a:rPr lang="fr-FR" dirty="0"/>
              <a:t>Tel est le cas lorsqu'en dépit des avertissements préalables de l'employeur, le salarié n'avait pas atteint au cours de l'année 2008 les objectifs fixés, dont la cour d'appel avait vérifié le caractère réaliste, insuffisance se traduisant par l'absence totale de vente de certains produits faisant partie de son portefeuille, et n'avait pas été en mesure dans son courrier du 16 octobre 2008 de présenter un plan de travail afin de redresser ses ventes</a:t>
            </a:r>
            <a:r>
              <a:rPr lang="fr-FR" dirty="0" smtClean="0"/>
              <a:t>.</a:t>
            </a:r>
          </a:p>
          <a:p>
            <a:pPr algn="just"/>
            <a:r>
              <a:rPr lang="fr-FR" u="sng" dirty="0" err="1" smtClean="0"/>
              <a:t>Cass</a:t>
            </a:r>
            <a:r>
              <a:rPr lang="fr-FR" u="sng" dirty="0" smtClean="0"/>
              <a:t>. soc., 29 janvier 2014, n° 12-21.516</a:t>
            </a:r>
            <a:endParaRPr lang="fr-FR" u="sng" dirty="0">
              <a:hlinkClick r:id="rId2"/>
            </a:endParaRPr>
          </a:p>
          <a:p>
            <a:endParaRPr lang="fr-FR" dirty="0"/>
          </a:p>
        </p:txBody>
      </p:sp>
    </p:spTree>
  </p:cSld>
  <p:clrMapOvr>
    <a:masterClrMapping/>
  </p:clrMapOvr>
  <p:transition>
    <p:pull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253613" y="1896832"/>
            <a:ext cx="6442784" cy="646331"/>
          </a:xfrm>
          <a:prstGeom prst="rect">
            <a:avLst/>
          </a:prstGeom>
          <a:noFill/>
        </p:spPr>
        <p:txBody>
          <a:bodyPr wrap="square" rtlCol="0">
            <a:spAutoFit/>
          </a:bodyPr>
          <a:lstStyle/>
          <a:p>
            <a:pPr algn="ctr"/>
            <a:r>
              <a:rPr lang="en-GB" sz="3600" b="1" dirty="0">
                <a:latin typeface="+mj-lt"/>
              </a:rPr>
              <a:t>III- La </a:t>
            </a:r>
            <a:r>
              <a:rPr lang="en-GB" sz="3600" b="1" dirty="0" err="1">
                <a:latin typeface="+mj-lt"/>
              </a:rPr>
              <a:t>maladie</a:t>
            </a:r>
            <a:endParaRPr lang="fr-FR" sz="3600" b="1" dirty="0">
              <a:latin typeface="+mj-lt"/>
            </a:endParaRPr>
          </a:p>
        </p:txBody>
      </p:sp>
      <p:sp>
        <p:nvSpPr>
          <p:cNvPr id="3" name="ZoneTexte 2"/>
          <p:cNvSpPr txBox="1"/>
          <p:nvPr/>
        </p:nvSpPr>
        <p:spPr>
          <a:xfrm>
            <a:off x="1865671" y="4328652"/>
            <a:ext cx="5641257" cy="646331"/>
          </a:xfrm>
          <a:prstGeom prst="rect">
            <a:avLst/>
          </a:prstGeom>
          <a:noFill/>
        </p:spPr>
        <p:txBody>
          <a:bodyPr wrap="square" rtlCol="0">
            <a:spAutoFit/>
          </a:bodyPr>
          <a:lstStyle/>
          <a:p>
            <a:r>
              <a:rPr lang="fr-FR" b="1" i="1" dirty="0"/>
              <a:t>NB : La maladie du salarié ne peut pas être, en elle-même, une cause de licenciement.</a:t>
            </a:r>
          </a:p>
        </p:txBody>
      </p:sp>
    </p:spTree>
  </p:cSld>
  <p:clrMapOvr>
    <a:masterClrMapping/>
  </p:clrMapOvr>
  <p:transition>
    <p:pull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01752" y="392329"/>
            <a:ext cx="8534400" cy="1298448"/>
          </a:xfrm>
        </p:spPr>
        <p:txBody>
          <a:bodyPr>
            <a:normAutofit fontScale="90000"/>
          </a:bodyPr>
          <a:lstStyle/>
          <a:p>
            <a:pPr algn="ctr"/>
            <a:r>
              <a:rPr lang="en-GB" dirty="0"/>
              <a:t> </a:t>
            </a:r>
            <a:r>
              <a:rPr lang="fr-FR" dirty="0"/>
              <a:t/>
            </a:r>
            <a:br>
              <a:rPr lang="fr-FR" dirty="0"/>
            </a:br>
            <a:r>
              <a:rPr lang="fr-FR" sz="4000" dirty="0"/>
              <a:t/>
            </a:r>
            <a:br>
              <a:rPr lang="fr-FR" sz="4000" dirty="0"/>
            </a:br>
            <a:r>
              <a:rPr lang="fr-FR" sz="4000" dirty="0"/>
              <a:t/>
            </a:r>
            <a:br>
              <a:rPr lang="fr-FR" sz="4000" dirty="0"/>
            </a:br>
            <a:r>
              <a:rPr lang="fr-FR" sz="4000" dirty="0">
                <a:solidFill>
                  <a:srgbClr val="000000"/>
                </a:solidFill>
              </a:rPr>
              <a:t> </a:t>
            </a:r>
            <a:r>
              <a:rPr lang="fr-FR" sz="3600" dirty="0">
                <a:solidFill>
                  <a:srgbClr val="000000"/>
                </a:solidFill>
              </a:rPr>
              <a:t>Perturbation pour l'entreprise nécessitant un remplacement définitif </a:t>
            </a:r>
            <a:r>
              <a:rPr lang="fr-FR" sz="4000" dirty="0"/>
              <a:t/>
            </a:r>
            <a:br>
              <a:rPr lang="fr-FR" sz="4000" dirty="0"/>
            </a:br>
            <a:r>
              <a:rPr lang="fr-FR" sz="4000" dirty="0"/>
              <a:t/>
            </a:r>
            <a:br>
              <a:rPr lang="fr-FR" sz="4000" dirty="0"/>
            </a:br>
            <a:r>
              <a:rPr lang="fr-FR" sz="4000" dirty="0"/>
              <a:t/>
            </a:r>
            <a:br>
              <a:rPr lang="fr-FR" sz="4000" dirty="0"/>
            </a:br>
            <a:r>
              <a:rPr lang="fr-FR" sz="2400" b="1" dirty="0">
                <a:solidFill>
                  <a:srgbClr val="000000"/>
                </a:solidFill>
                <a:latin typeface="Arial Narrow"/>
              </a:rPr>
              <a:t> </a:t>
            </a:r>
            <a:r>
              <a:rPr lang="fr-FR" dirty="0"/>
              <a:t/>
            </a:r>
            <a:br>
              <a:rPr lang="fr-FR" dirty="0"/>
            </a:br>
            <a:endParaRPr lang="fr-FR" dirty="0"/>
          </a:p>
        </p:txBody>
      </p:sp>
      <p:sp>
        <p:nvSpPr>
          <p:cNvPr id="2" name="Espace réservé du texte 1"/>
          <p:cNvSpPr>
            <a:spLocks noGrp="1"/>
          </p:cNvSpPr>
          <p:nvPr>
            <p:ph idx="1"/>
          </p:nvPr>
        </p:nvSpPr>
        <p:spPr>
          <a:xfrm>
            <a:off x="628650" y="1544128"/>
            <a:ext cx="7886700" cy="4351338"/>
          </a:xfrm>
        </p:spPr>
        <p:txBody>
          <a:bodyPr>
            <a:normAutofit fontScale="92500"/>
          </a:bodyPr>
          <a:lstStyle/>
          <a:p>
            <a:pPr algn="just">
              <a:buNone/>
            </a:pPr>
            <a:r>
              <a:rPr lang="fr-FR" sz="2400" dirty="0"/>
              <a:t>	</a:t>
            </a:r>
          </a:p>
          <a:p>
            <a:pPr algn="just">
              <a:buNone/>
            </a:pPr>
            <a:r>
              <a:rPr lang="fr-FR" sz="2400" dirty="0"/>
              <a:t>	</a:t>
            </a:r>
            <a:r>
              <a:rPr lang="fr-FR" sz="1600" dirty="0"/>
              <a:t>Si l'article  L. 1132-1 du code du travail fait interdiction de licencier un salarié notamment en raison de son état de santé ou de son handicap, </a:t>
            </a:r>
            <a:r>
              <a:rPr lang="fr-FR" sz="1600" b="1" dirty="0"/>
              <a:t>ce texte ne s'oppose pas au licenciement motivé, non pas par l'état de santé du salarié, mais par la situation objective de l'entreprise qui se trouve dans la nécessité de pourvoir au remplacement définitif d'un salarié dont l'absence prolongée ou les absences répétées perturbent son fonctionnement.</a:t>
            </a:r>
          </a:p>
          <a:p>
            <a:pPr algn="just">
              <a:buNone/>
            </a:pPr>
            <a:endParaRPr lang="fr-FR" sz="1600" b="1" dirty="0"/>
          </a:p>
          <a:p>
            <a:pPr algn="just">
              <a:buNone/>
            </a:pPr>
            <a:r>
              <a:rPr lang="fr-FR" sz="1600" dirty="0"/>
              <a:t>	La nécessité de remplacement définitif du salarié absent étant appréciée strictement, celle-ci n'est reconnue que lorsque l'employeur engage un nouveau salarié par un contrat à durée indéterminée. Il faut le recrutement d'un nouveau salarié.</a:t>
            </a:r>
          </a:p>
          <a:p>
            <a:pPr algn="just">
              <a:buNone/>
            </a:pPr>
            <a:endParaRPr lang="fr-FR" sz="1600" dirty="0"/>
          </a:p>
          <a:p>
            <a:pPr lvl="1" algn="just">
              <a:buNone/>
            </a:pPr>
            <a:r>
              <a:rPr lang="fr-FR" sz="1400" b="1" u="sng" dirty="0"/>
              <a:t>Autres conditions :</a:t>
            </a:r>
          </a:p>
          <a:p>
            <a:pPr lvl="1" algn="just">
              <a:buFont typeface="Wingdings" pitchFamily="2" charset="2"/>
              <a:buChar char="Ø"/>
            </a:pPr>
            <a:r>
              <a:rPr lang="fr-FR" sz="1400" dirty="0"/>
              <a:t>Nécessité d'une embauche par contrat à durée indéterminée,</a:t>
            </a:r>
          </a:p>
          <a:p>
            <a:pPr lvl="1" algn="just">
              <a:buFont typeface="Wingdings" pitchFamily="2" charset="2"/>
              <a:buChar char="Ø"/>
            </a:pPr>
            <a:r>
              <a:rPr lang="fr-FR" sz="1400" dirty="0"/>
              <a:t>Preuve de la nécessité d'un remplacement définitif,</a:t>
            </a:r>
          </a:p>
          <a:p>
            <a:pPr lvl="1" algn="just">
              <a:buFont typeface="Wingdings" pitchFamily="2" charset="2"/>
              <a:buChar char="Ø"/>
            </a:pPr>
            <a:r>
              <a:rPr lang="fr-FR" sz="1400" dirty="0"/>
              <a:t>Nécessité d'une embauche par l'employeur du salarié absent,</a:t>
            </a:r>
          </a:p>
          <a:p>
            <a:pPr lvl="1" algn="just">
              <a:buFont typeface="Wingdings" pitchFamily="2" charset="2"/>
              <a:buChar char="Ø"/>
            </a:pPr>
            <a:r>
              <a:rPr lang="fr-FR" sz="1400" dirty="0"/>
              <a:t>Nécessité d'une embauche sur un temps de travail similaire,</a:t>
            </a:r>
          </a:p>
          <a:p>
            <a:pPr lvl="1" algn="just">
              <a:buFont typeface="Wingdings" pitchFamily="2" charset="2"/>
              <a:buChar char="Ø"/>
            </a:pPr>
            <a:r>
              <a:rPr lang="fr-FR" sz="1400" dirty="0"/>
              <a:t>Le remplacement définitif doit intervenir à une époque proche du licenciement.</a:t>
            </a:r>
            <a:endParaRPr lang="en-GB" sz="1400" dirty="0"/>
          </a:p>
        </p:txBody>
      </p:sp>
    </p:spTree>
  </p:cSld>
  <p:clrMapOvr>
    <a:masterClrMapping/>
  </p:clrMapOvr>
  <p:transition>
    <p:pull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2800" dirty="0">
                <a:solidFill>
                  <a:srgbClr val="000000"/>
                </a:solidFill>
                <a:latin typeface="Arial" pitchFamily="34" charset="0"/>
                <a:cs typeface="Arial" pitchFamily="34" charset="0"/>
              </a:rPr>
              <a:t>Contenu de la lettre de licenciement </a:t>
            </a:r>
          </a:p>
        </p:txBody>
      </p:sp>
      <p:sp>
        <p:nvSpPr>
          <p:cNvPr id="3" name="Espace réservé du contenu 2"/>
          <p:cNvSpPr>
            <a:spLocks noGrp="1"/>
          </p:cNvSpPr>
          <p:nvPr>
            <p:ph idx="1"/>
          </p:nvPr>
        </p:nvSpPr>
        <p:spPr/>
        <p:txBody>
          <a:bodyPr/>
          <a:lstStyle/>
          <a:p>
            <a:pPr algn="just"/>
            <a:r>
              <a:rPr lang="fr-FR" dirty="0"/>
              <a:t>La lettre de licenciement doit énoncer expressément la perturbation dans le fonctionnement de l'entreprise résultant de l'absence prolongée ou des absences répétées du salarié et la nécessité de pourvoir au remplacement du salarié absent. Le caractère définitif du remplacement sera vérifié par les juges.</a:t>
            </a:r>
          </a:p>
          <a:p>
            <a:pPr>
              <a:buNone/>
            </a:pPr>
            <a:endParaRPr lang="fr-FR" dirty="0"/>
          </a:p>
          <a:p>
            <a:r>
              <a:rPr lang="fr-FR" u="sng" dirty="0"/>
              <a:t> Cass. soc., 5 mars 2014, n° 12-28.303 </a:t>
            </a:r>
          </a:p>
          <a:p>
            <a:r>
              <a:rPr lang="fr-FR" u="sng" dirty="0"/>
              <a:t>Cass. soc., 9 avr. 2015, n° 13-25.326)</a:t>
            </a:r>
            <a:endParaRPr lang="fr-FR" u="sng" dirty="0">
              <a:hlinkClick r:id="rId2"/>
            </a:endParaRPr>
          </a:p>
          <a:p>
            <a:endParaRPr lang="fr-FR" dirty="0"/>
          </a:p>
        </p:txBody>
      </p:sp>
    </p:spTree>
  </p:cSld>
  <p:clrMapOvr>
    <a:masterClrMapping/>
  </p:clrMapOvr>
  <p:transition>
    <p:pull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2800" dirty="0">
                <a:solidFill>
                  <a:schemeClr val="tx1"/>
                </a:solidFill>
                <a:cs typeface="Times New Roman"/>
              </a:rPr>
              <a:t>Cadre d’appréciation de la désorganisation de l’entreprise</a:t>
            </a:r>
          </a:p>
        </p:txBody>
      </p:sp>
      <p:sp>
        <p:nvSpPr>
          <p:cNvPr id="3" name="Espace réservé du contenu 2"/>
          <p:cNvSpPr>
            <a:spLocks noGrp="1"/>
          </p:cNvSpPr>
          <p:nvPr>
            <p:ph idx="1"/>
          </p:nvPr>
        </p:nvSpPr>
        <p:spPr/>
        <p:txBody>
          <a:bodyPr/>
          <a:lstStyle/>
          <a:p>
            <a:pPr algn="just"/>
            <a:endParaRPr lang="fr-FR" sz="2000" dirty="0"/>
          </a:p>
          <a:p>
            <a:pPr algn="just"/>
            <a:r>
              <a:rPr lang="fr-FR" sz="2000" dirty="0"/>
              <a:t>Est dépourvu de cause réelle et sérieuse le licenciement motivé par la désorganisation, non de l'ensemble de l'entreprise, mais du seul centre dans lequel travaille le salarié </a:t>
            </a:r>
            <a:r>
              <a:rPr lang="fr-FR" sz="2000" b="1" dirty="0"/>
              <a:t>absent de manière prolongée pour maladie.</a:t>
            </a:r>
          </a:p>
          <a:p>
            <a:pPr algn="just"/>
            <a:endParaRPr lang="fr-FR" sz="2000" b="1" dirty="0"/>
          </a:p>
          <a:p>
            <a:pPr algn="just"/>
            <a:r>
              <a:rPr lang="fr-FR" b="1" u="sng" dirty="0"/>
              <a:t> </a:t>
            </a:r>
            <a:r>
              <a:rPr lang="fr-FR" sz="2400" u="sng" dirty="0" err="1"/>
              <a:t>Cass</a:t>
            </a:r>
            <a:r>
              <a:rPr lang="fr-FR" sz="2400" u="sng" dirty="0"/>
              <a:t>. soc. 2 janvier 2016 n° 13-27.979 </a:t>
            </a:r>
            <a:endParaRPr lang="fr-FR" sz="2800" u="sng" dirty="0"/>
          </a:p>
          <a:p>
            <a:pPr algn="just">
              <a:buNone/>
            </a:pPr>
            <a:r>
              <a:rPr lang="fr-FR" b="1" dirty="0"/>
              <a:t>	</a:t>
            </a:r>
            <a:endParaRPr lang="fr-FR" b="1" i="1" dirty="0">
              <a:hlinkClick r:id="rId2"/>
            </a:endParaRPr>
          </a:p>
          <a:p>
            <a:endParaRPr lang="fr-FR" dirty="0"/>
          </a:p>
        </p:txBody>
      </p:sp>
    </p:spTree>
  </p:cSld>
  <p:clrMapOvr>
    <a:masterClrMapping/>
  </p:clrMapOvr>
  <p:transition>
    <p:pull di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7419" y="423918"/>
            <a:ext cx="8534400" cy="1051199"/>
          </a:xfrm>
        </p:spPr>
        <p:txBody>
          <a:bodyPr>
            <a:normAutofit/>
          </a:bodyPr>
          <a:lstStyle/>
          <a:p>
            <a:pPr algn="ctr"/>
            <a:r>
              <a:rPr lang="fr-FR" dirty="0">
                <a:solidFill>
                  <a:srgbClr val="000000"/>
                </a:solidFill>
                <a:latin typeface="Times New Roman"/>
                <a:cs typeface="Times New Roman"/>
              </a:rPr>
              <a:t>Cas particulier du salarié protégé</a:t>
            </a:r>
            <a:r>
              <a:rPr lang="fr-FR" dirty="0"/>
              <a:t/>
            </a:r>
            <a:br>
              <a:rPr lang="fr-FR" dirty="0"/>
            </a:br>
            <a:endParaRPr lang="fr-FR" dirty="0"/>
          </a:p>
        </p:txBody>
      </p:sp>
      <p:sp>
        <p:nvSpPr>
          <p:cNvPr id="3" name="Espace réservé du contenu 2"/>
          <p:cNvSpPr>
            <a:spLocks noGrp="1"/>
          </p:cNvSpPr>
          <p:nvPr>
            <p:ph idx="1"/>
          </p:nvPr>
        </p:nvSpPr>
        <p:spPr/>
        <p:txBody>
          <a:bodyPr>
            <a:normAutofit lnSpcReduction="10000"/>
          </a:bodyPr>
          <a:lstStyle/>
          <a:p>
            <a:pPr algn="just"/>
            <a:r>
              <a:rPr lang="fr-FR" sz="2200" b="1" dirty="0"/>
              <a:t>Pas de reclassement en cas de licenciement pour absences répétées pour maladie d'un salarié protégé, contrairement à l’ancienne position adoptée par le CE.</a:t>
            </a:r>
          </a:p>
          <a:p>
            <a:pPr algn="just"/>
            <a:endParaRPr lang="fr-FR" sz="2200" dirty="0"/>
          </a:p>
          <a:p>
            <a:pPr algn="just"/>
            <a:r>
              <a:rPr lang="fr-FR" sz="2200" dirty="0"/>
              <a:t>Lorsqu'un salarié protégé est licencié en raison de ses absences répétées ou prolongées pour maladie, l'employeur n'a pas besoin de rechercher son reclassement. </a:t>
            </a:r>
          </a:p>
          <a:p>
            <a:pPr algn="just"/>
            <a:endParaRPr lang="fr-FR" sz="2200" dirty="0"/>
          </a:p>
          <a:p>
            <a:pPr algn="just"/>
            <a:r>
              <a:rPr lang="fr-FR" sz="2200" dirty="0"/>
              <a:t>Le Conseil d'État revient ainsi sur sa position antérieure, en rejoignant celle de la Cour de cassation en matière de licenciement de salariés non protégés</a:t>
            </a:r>
            <a:r>
              <a:rPr lang="fr-FR" sz="2200" b="1" dirty="0"/>
              <a:t>.</a:t>
            </a:r>
            <a:endParaRPr lang="fr-FR" sz="2200" dirty="0"/>
          </a:p>
          <a:p>
            <a:pPr algn="just"/>
            <a:endParaRPr lang="fr-FR" sz="2200" i="1" u="sng" dirty="0"/>
          </a:p>
          <a:p>
            <a:pPr algn="just"/>
            <a:r>
              <a:rPr lang="fr-FR" sz="2200" u="sng" dirty="0"/>
              <a:t>CE, 9 mars 2016, n° 378129</a:t>
            </a:r>
            <a:endParaRPr lang="fr-FR" sz="2200" dirty="0"/>
          </a:p>
        </p:txBody>
      </p:sp>
    </p:spTree>
  </p:cSld>
  <p:clrMapOvr>
    <a:masterClrMapping/>
  </p:clrMapOvr>
  <p:transition>
    <p:pull di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dirty="0">
                <a:solidFill>
                  <a:schemeClr val="tx1"/>
                </a:solidFill>
                <a:cs typeface="Times"/>
              </a:rPr>
              <a:t>Exception : manquement à l’obligation de sécurité</a:t>
            </a:r>
          </a:p>
        </p:txBody>
      </p:sp>
      <p:sp>
        <p:nvSpPr>
          <p:cNvPr id="3" name="Espace réservé du contenu 2"/>
          <p:cNvSpPr>
            <a:spLocks noGrp="1"/>
          </p:cNvSpPr>
          <p:nvPr>
            <p:ph idx="1"/>
          </p:nvPr>
        </p:nvSpPr>
        <p:spPr/>
        <p:txBody>
          <a:bodyPr>
            <a:normAutofit/>
          </a:bodyPr>
          <a:lstStyle/>
          <a:p>
            <a:pPr algn="just"/>
            <a:r>
              <a:rPr lang="fr-FR" dirty="0"/>
              <a:t>L'employeur ne peut se prévaloir de la perturbation que l'absence prolongée d'un salarié en maladie cause au fonctionnement de l'entreprise dès lors que cette absence résulte d'un manquement à son obligation de sécurité.</a:t>
            </a:r>
            <a:endParaRPr lang="fr-FR" u="sng" dirty="0">
              <a:hlinkClick r:id="rId2"/>
            </a:endParaRPr>
          </a:p>
          <a:p>
            <a:pPr algn="just"/>
            <a:endParaRPr lang="fr-FR" u="sng" dirty="0">
              <a:hlinkClick r:id="rId2"/>
            </a:endParaRPr>
          </a:p>
          <a:p>
            <a:pPr algn="just"/>
            <a:r>
              <a:rPr lang="fr-FR" dirty="0"/>
              <a:t>Ainsi est abusif le licenciement prononcé alors que l’absence prolongée du salarié pour cause de maladie résulte d'une </a:t>
            </a:r>
            <a:r>
              <a:rPr lang="fr-FR" b="1" dirty="0"/>
              <a:t>exposition à un stress permanent</a:t>
            </a:r>
            <a:r>
              <a:rPr lang="fr-FR" dirty="0"/>
              <a:t> et prolongé à raison de l'existence d'une </a:t>
            </a:r>
            <a:r>
              <a:rPr lang="fr-FR" b="1" dirty="0"/>
              <a:t>situation de surcharge de travail </a:t>
            </a:r>
            <a:r>
              <a:rPr lang="fr-FR" dirty="0"/>
              <a:t>conduisant </a:t>
            </a:r>
            <a:r>
              <a:rPr lang="fr-FR" b="1" dirty="0"/>
              <a:t>à un épuisement professionnel</a:t>
            </a:r>
            <a:r>
              <a:rPr lang="fr-FR" dirty="0"/>
              <a:t> de nature à entraîner une </a:t>
            </a:r>
            <a:r>
              <a:rPr lang="fr-FR" b="1" dirty="0"/>
              <a:t>dégradation de son état de santé susceptible de caractériser un lien entre la maladie.</a:t>
            </a:r>
            <a:endParaRPr lang="fr-FR" dirty="0"/>
          </a:p>
          <a:p>
            <a:pPr algn="just"/>
            <a:r>
              <a:rPr lang="fr-FR" u="sng" dirty="0"/>
              <a:t>Cass. soc., 13 mars 2013, n° 11-22.082</a:t>
            </a:r>
            <a:endParaRPr lang="fr-FR" u="sng" dirty="0">
              <a:hlinkClick r:id="rId2"/>
            </a:endParaRPr>
          </a:p>
          <a:p>
            <a:endParaRPr lang="fr-FR" dirty="0"/>
          </a:p>
        </p:txBody>
      </p:sp>
    </p:spTree>
  </p:cSld>
  <p:clrMapOvr>
    <a:masterClrMapping/>
  </p:clrMapOvr>
  <p:transition>
    <p:pull di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1155" y="379476"/>
            <a:ext cx="8805672" cy="758952"/>
          </a:xfrm>
        </p:spPr>
        <p:txBody>
          <a:bodyPr>
            <a:noAutofit/>
          </a:bodyPr>
          <a:lstStyle/>
          <a:p>
            <a:pPr algn="ctr"/>
            <a:r>
              <a:rPr lang="fr-FR" sz="2400" dirty="0">
                <a:solidFill>
                  <a:srgbClr val="000000"/>
                </a:solidFill>
                <a:cs typeface="Times New Roman"/>
              </a:rPr>
              <a:t>Conséquences si conditions pas réunies : licenciement abusif ou nul ?</a:t>
            </a:r>
          </a:p>
        </p:txBody>
      </p:sp>
      <p:sp>
        <p:nvSpPr>
          <p:cNvPr id="3" name="Espace réservé du contenu 2"/>
          <p:cNvSpPr>
            <a:spLocks noGrp="1"/>
          </p:cNvSpPr>
          <p:nvPr>
            <p:ph idx="1"/>
          </p:nvPr>
        </p:nvSpPr>
        <p:spPr/>
        <p:txBody>
          <a:bodyPr>
            <a:normAutofit fontScale="92500" lnSpcReduction="10000"/>
          </a:bodyPr>
          <a:lstStyle/>
          <a:p>
            <a:pPr algn="just"/>
            <a:r>
              <a:rPr lang="fr-FR" b="1" dirty="0"/>
              <a:t>Le salarié licencié en raison de ses absences pour maladie et non remplacé est-il discriminé ? </a:t>
            </a:r>
          </a:p>
          <a:p>
            <a:pPr algn="just">
              <a:buNone/>
            </a:pPr>
            <a:endParaRPr lang="fr-FR" b="1" dirty="0"/>
          </a:p>
          <a:p>
            <a:pPr algn="just"/>
            <a:r>
              <a:rPr lang="fr-FR" dirty="0"/>
              <a:t>Le salarié faisait valoir que, dans la mesure où les conditions requises pour prononcer un licenciement motivé par la perturbation de l'entreprise n'étaient pas réunies, la </a:t>
            </a:r>
            <a:r>
              <a:rPr lang="fr-FR" b="1" dirty="0"/>
              <a:t>rupture de son contrat de travail reposait uniquement sur son état de santé. Il était donc contraire aux dispositions de l'article L 1132-1 du Code du travail et discriminatoire.</a:t>
            </a:r>
          </a:p>
          <a:p>
            <a:pPr algn="just"/>
            <a:endParaRPr lang="fr-FR" b="1" dirty="0"/>
          </a:p>
          <a:p>
            <a:pPr algn="just"/>
            <a:r>
              <a:rPr lang="fr-FR" dirty="0"/>
              <a:t> Mais la Cour a relevé que le licenciement n’était pas abusif aucun </a:t>
            </a:r>
            <a:r>
              <a:rPr lang="fr-FR" b="1" dirty="0"/>
              <a:t>élément ne laissant présumer l'existence d'une discrimination. C'est donc le caractère d'automaticité de la nullité du licenciement qui est écarté.</a:t>
            </a:r>
          </a:p>
          <a:p>
            <a:pPr algn="just"/>
            <a:endParaRPr lang="fr-FR" sz="2800" b="1" i="1" u="sng" dirty="0"/>
          </a:p>
          <a:p>
            <a:pPr algn="just"/>
            <a:r>
              <a:rPr lang="fr-FR" sz="2200" u="sng" dirty="0" err="1"/>
              <a:t>Cass</a:t>
            </a:r>
            <a:r>
              <a:rPr lang="fr-FR" sz="2200" u="sng" dirty="0"/>
              <a:t>. soc. 27 janvier 2016 n° 14-10.084</a:t>
            </a:r>
          </a:p>
          <a:p>
            <a:pPr algn="just"/>
            <a:endParaRPr lang="fr-FR" b="1" dirty="0"/>
          </a:p>
          <a:p>
            <a:endParaRPr lang="fr-FR" b="1" dirty="0"/>
          </a:p>
          <a:p>
            <a:endParaRPr lang="fr-FR" b="1" dirty="0"/>
          </a:p>
          <a:p>
            <a:endParaRPr lang="fr-FR" dirty="0"/>
          </a:p>
        </p:txBody>
      </p:sp>
    </p:spTree>
  </p:cSld>
  <p:clrMapOvr>
    <a:masterClrMapping/>
  </p:clrMapOvr>
  <p:transition>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71948" y="0"/>
            <a:ext cx="8022765" cy="1594826"/>
          </a:xfrm>
        </p:spPr>
        <p:txBody>
          <a:bodyPr>
            <a:noAutofit/>
          </a:bodyPr>
          <a:lstStyle/>
          <a:p>
            <a:pPr algn="ctr"/>
            <a:r>
              <a:rPr lang="en-GB" sz="3200" dirty="0">
                <a:solidFill>
                  <a:srgbClr val="000000"/>
                </a:solidFill>
                <a:cs typeface="Times New Roman"/>
              </a:rPr>
              <a:t>CHAPITRE I – </a:t>
            </a:r>
            <a:br>
              <a:rPr lang="en-GB" sz="3200" dirty="0">
                <a:solidFill>
                  <a:srgbClr val="000000"/>
                </a:solidFill>
                <a:cs typeface="Times New Roman"/>
              </a:rPr>
            </a:br>
            <a:r>
              <a:rPr lang="en-GB" sz="3200" dirty="0" smtClean="0">
                <a:solidFill>
                  <a:srgbClr val="000000"/>
                </a:solidFill>
                <a:cs typeface="Times New Roman"/>
              </a:rPr>
              <a:t>La </a:t>
            </a:r>
            <a:r>
              <a:rPr lang="en-GB" sz="3200" dirty="0" err="1" smtClean="0">
                <a:solidFill>
                  <a:srgbClr val="000000"/>
                </a:solidFill>
                <a:cs typeface="Times New Roman"/>
              </a:rPr>
              <a:t>procédure</a:t>
            </a:r>
            <a:r>
              <a:rPr lang="en-GB" sz="3200" dirty="0" smtClean="0">
                <a:solidFill>
                  <a:srgbClr val="000000"/>
                </a:solidFill>
                <a:cs typeface="Times New Roman"/>
              </a:rPr>
              <a:t> </a:t>
            </a:r>
            <a:r>
              <a:rPr lang="en-GB" sz="3200" dirty="0" err="1" smtClean="0">
                <a:solidFill>
                  <a:srgbClr val="000000"/>
                </a:solidFill>
                <a:cs typeface="Times New Roman"/>
              </a:rPr>
              <a:t>licenciement</a:t>
            </a:r>
            <a:endParaRPr lang="fr-FR" sz="3200" dirty="0">
              <a:cs typeface="Times New Roman"/>
            </a:endParaRPr>
          </a:p>
        </p:txBody>
      </p:sp>
      <p:sp>
        <p:nvSpPr>
          <p:cNvPr id="2" name="Espace réservé du texte 1"/>
          <p:cNvSpPr>
            <a:spLocks noGrp="1"/>
          </p:cNvSpPr>
          <p:nvPr>
            <p:ph type="body" idx="1"/>
          </p:nvPr>
        </p:nvSpPr>
        <p:spPr>
          <a:xfrm>
            <a:off x="295365" y="2470997"/>
            <a:ext cx="8348976" cy="1931397"/>
          </a:xfrm>
        </p:spPr>
        <p:txBody>
          <a:bodyPr>
            <a:normAutofit/>
          </a:bodyPr>
          <a:lstStyle/>
          <a:p>
            <a:pPr marL="1954530" lvl="3" indent="-857250" algn="just">
              <a:buClr>
                <a:srgbClr val="F67F45"/>
              </a:buClr>
              <a:buSzPct val="126000"/>
            </a:pPr>
            <a:endParaRPr lang="en-GB" sz="4653" dirty="0">
              <a:solidFill>
                <a:srgbClr val="000000"/>
              </a:solidFill>
              <a:cs typeface="Abadi MT Condensed Extra Bold"/>
            </a:endParaRPr>
          </a:p>
          <a:p>
            <a:pPr marL="1954530" lvl="3" indent="-857250" algn="just">
              <a:buClr>
                <a:srgbClr val="F67F45"/>
              </a:buClr>
              <a:buSzPct val="126000"/>
              <a:buFont typeface="Arial"/>
              <a:buChar char="•"/>
            </a:pPr>
            <a:endParaRPr lang="fr-FR" sz="4653" dirty="0">
              <a:solidFill>
                <a:srgbClr val="000000"/>
              </a:solidFill>
              <a:cs typeface="Abadi MT Condensed Extra Bold"/>
            </a:endParaRPr>
          </a:p>
          <a:p>
            <a:endParaRPr lang="fr-FR" dirty="0"/>
          </a:p>
        </p:txBody>
      </p:sp>
      <p:sp>
        <p:nvSpPr>
          <p:cNvPr id="7" name="ZoneTexte 6"/>
          <p:cNvSpPr txBox="1"/>
          <p:nvPr/>
        </p:nvSpPr>
        <p:spPr>
          <a:xfrm>
            <a:off x="810803" y="2143125"/>
            <a:ext cx="7683910" cy="3139321"/>
          </a:xfrm>
          <a:prstGeom prst="rect">
            <a:avLst/>
          </a:prstGeom>
          <a:noFill/>
        </p:spPr>
        <p:txBody>
          <a:bodyPr wrap="square" rtlCol="0">
            <a:spAutoFit/>
          </a:bodyPr>
          <a:lstStyle/>
          <a:p>
            <a:r>
              <a:rPr lang="fr-FR" b="1" dirty="0"/>
              <a:t>Toute entreprise, même de très petite taille, doit, pour licencier (hors période d'essai), observer la procédure prévue dans le code du travail.</a:t>
            </a:r>
          </a:p>
          <a:p>
            <a:endParaRPr lang="fr-FR" b="1" dirty="0"/>
          </a:p>
          <a:p>
            <a:r>
              <a:rPr lang="fr-FR" b="1" u="sng" dirty="0"/>
              <a:t>Cette procédure comprend :</a:t>
            </a:r>
          </a:p>
          <a:p>
            <a:endParaRPr lang="fr-FR" b="1" u="sng" dirty="0"/>
          </a:p>
          <a:p>
            <a:r>
              <a:rPr lang="fr-FR" dirty="0"/>
              <a:t>- Une convocation à entretien préalable,</a:t>
            </a:r>
          </a:p>
          <a:p>
            <a:r>
              <a:rPr lang="fr-FR" i="1" dirty="0"/>
              <a:t>  </a:t>
            </a:r>
            <a:r>
              <a:rPr lang="fr-FR" sz="1600" i="1" dirty="0"/>
              <a:t>Délai 5 jours ouvrables</a:t>
            </a:r>
            <a:endParaRPr lang="fr-FR" i="1" dirty="0"/>
          </a:p>
          <a:p>
            <a:r>
              <a:rPr lang="fr-FR" dirty="0"/>
              <a:t>- Un entretien préalable,</a:t>
            </a:r>
          </a:p>
          <a:p>
            <a:r>
              <a:rPr lang="fr-FR" i="1" dirty="0"/>
              <a:t>  </a:t>
            </a:r>
            <a:r>
              <a:rPr lang="fr-FR" sz="1600" i="1" dirty="0"/>
              <a:t>Délai 2 jours ouvrables minimum et un mois max en cas de licenciement disciplinaire</a:t>
            </a:r>
            <a:endParaRPr lang="fr-FR" i="1" dirty="0"/>
          </a:p>
          <a:p>
            <a:r>
              <a:rPr lang="fr-FR" dirty="0"/>
              <a:t>- L’envoi d’une lettre de licenciement motivée par LRAR.</a:t>
            </a:r>
            <a:br>
              <a:rPr lang="fr-FR" dirty="0"/>
            </a:br>
            <a:endParaRPr lang="fr-FR" dirty="0"/>
          </a:p>
        </p:txBody>
      </p:sp>
    </p:spTree>
    <p:extLst>
      <p:ext uri="{BB962C8B-B14F-4D97-AF65-F5344CB8AC3E}">
        <p14:creationId xmlns="" xmlns:p14="http://schemas.microsoft.com/office/powerpoint/2010/main" val="2779467010"/>
      </p:ext>
    </p:extLst>
  </p:cSld>
  <p:clrMapOvr>
    <a:masterClrMapping/>
  </p:clrMapOvr>
  <p:transition>
    <p:pull dir="d"/>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2232" y="467967"/>
            <a:ext cx="8534400" cy="758952"/>
          </a:xfrm>
        </p:spPr>
        <p:txBody>
          <a:bodyPr>
            <a:noAutofit/>
          </a:bodyPr>
          <a:lstStyle/>
          <a:p>
            <a:pPr algn="ctr"/>
            <a:r>
              <a:rPr lang="fr-FR" sz="2800" dirty="0"/>
              <a:t>La maladie ne fait pas échec au licenciement disciplinaire</a:t>
            </a:r>
          </a:p>
        </p:txBody>
      </p:sp>
      <p:sp>
        <p:nvSpPr>
          <p:cNvPr id="3" name="Espace réservé du contenu 2"/>
          <p:cNvSpPr>
            <a:spLocks noGrp="1"/>
          </p:cNvSpPr>
          <p:nvPr>
            <p:ph idx="1"/>
          </p:nvPr>
        </p:nvSpPr>
        <p:spPr>
          <a:xfrm>
            <a:off x="332232" y="1527048"/>
            <a:ext cx="8503920" cy="4572000"/>
          </a:xfrm>
        </p:spPr>
        <p:txBody>
          <a:bodyPr/>
          <a:lstStyle/>
          <a:p>
            <a:endParaRPr lang="fr-FR" dirty="0"/>
          </a:p>
          <a:p>
            <a:endParaRPr lang="fr-FR" dirty="0"/>
          </a:p>
          <a:p>
            <a:pPr algn="just"/>
            <a:r>
              <a:rPr lang="fr-FR" sz="2400" dirty="0"/>
              <a:t>Ainsi, n'est pas licencié en raison de sa maladie, le salarié à l'encontre duquel une procédure disciplinaire a été engagée antérieurement à son arrêt maladie. </a:t>
            </a:r>
          </a:p>
          <a:p>
            <a:pPr>
              <a:buNone/>
            </a:pPr>
            <a:endParaRPr lang="fr-FR" sz="2400" dirty="0"/>
          </a:p>
          <a:p>
            <a:r>
              <a:rPr lang="fr-FR" sz="2400" b="1" dirty="0" err="1"/>
              <a:t>Cass</a:t>
            </a:r>
            <a:r>
              <a:rPr lang="fr-FR" sz="2400" b="1" dirty="0"/>
              <a:t>. soc. 27 février 2013, n° 11-27.130</a:t>
            </a:r>
          </a:p>
        </p:txBody>
      </p:sp>
    </p:spTree>
  </p:cSld>
  <p:clrMapOvr>
    <a:masterClrMapping/>
  </p:clrMapOvr>
  <p:transition>
    <p:pull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t>	</a:t>
            </a:r>
            <a:r>
              <a:rPr lang="fr-FR" sz="2800" dirty="0"/>
              <a:t>Maintien de l’obligation de loyauté pendant la suspension du contrat de travail</a:t>
            </a:r>
            <a:endParaRPr lang="fr-FR" dirty="0">
              <a:solidFill>
                <a:srgbClr val="000090"/>
              </a:solidFill>
            </a:endParaRPr>
          </a:p>
        </p:txBody>
      </p:sp>
      <p:sp>
        <p:nvSpPr>
          <p:cNvPr id="3" name="Espace réservé du contenu 2"/>
          <p:cNvSpPr>
            <a:spLocks noGrp="1"/>
          </p:cNvSpPr>
          <p:nvPr>
            <p:ph idx="1"/>
          </p:nvPr>
        </p:nvSpPr>
        <p:spPr>
          <a:xfrm>
            <a:off x="460858" y="1825625"/>
            <a:ext cx="8303209" cy="4351338"/>
          </a:xfrm>
        </p:spPr>
        <p:txBody>
          <a:bodyPr>
            <a:normAutofit/>
          </a:bodyPr>
          <a:lstStyle/>
          <a:p>
            <a:pPr>
              <a:buNone/>
            </a:pPr>
            <a:r>
              <a:rPr lang="fr-FR" sz="2162" b="1" dirty="0"/>
              <a:t>    </a:t>
            </a:r>
          </a:p>
          <a:p>
            <a:pPr algn="just">
              <a:buNone/>
            </a:pPr>
            <a:r>
              <a:rPr lang="fr-FR" sz="2162" b="1" dirty="0"/>
              <a:t>	</a:t>
            </a:r>
            <a:r>
              <a:rPr lang="fr-FR" sz="2162" dirty="0"/>
              <a:t>Méconnaît l'obligation d'exécuter de bonne foi le contrat de travail, le salarié qui s'est volontairement abstenu d'informer son employeur de ce qu'il serait absent à compter du lendemain pour subir une intervention chirurgicale programmée depuis 2 mois devant entraîner un arrêt de travail prévisible de plusieurs semaines alors qu'il savait pertinemment qu'une telle absence était susceptible de perturber le fonctionnement du service. Il s'agit d'un motif réel et sérieux de licenciement.</a:t>
            </a:r>
          </a:p>
          <a:p>
            <a:pPr>
              <a:buNone/>
            </a:pPr>
            <a:r>
              <a:rPr lang="fr-FR" sz="2162" dirty="0"/>
              <a:t>	</a:t>
            </a:r>
            <a:r>
              <a:rPr lang="fr-FR" sz="2162" b="1" dirty="0" err="1"/>
              <a:t>Cass</a:t>
            </a:r>
            <a:r>
              <a:rPr lang="fr-FR" sz="2162" b="1" dirty="0"/>
              <a:t>. soc. 21 novembre 2012, n° 11-18.686</a:t>
            </a:r>
            <a:endParaRPr lang="fr-FR" sz="2162" b="1" dirty="0">
              <a:hlinkClick r:id="rId2"/>
            </a:endParaRPr>
          </a:p>
          <a:p>
            <a:endParaRPr lang="fr-FR" dirty="0"/>
          </a:p>
        </p:txBody>
      </p:sp>
    </p:spTree>
  </p:cSld>
  <p:clrMapOvr>
    <a:masterClrMapping/>
  </p:clrMapOvr>
  <p:transition>
    <p:pull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99030" y="494071"/>
            <a:ext cx="8083148" cy="5940088"/>
          </a:xfrm>
          <a:prstGeom prst="rect">
            <a:avLst/>
          </a:prstGeom>
          <a:noFill/>
        </p:spPr>
        <p:txBody>
          <a:bodyPr wrap="square" rtlCol="0">
            <a:spAutoFit/>
          </a:bodyPr>
          <a:lstStyle/>
          <a:p>
            <a:pPr algn="just"/>
            <a:r>
              <a:rPr lang="fr-FR" sz="2000" dirty="0"/>
              <a:t>Par ailleurs, l 'exercice d'une activité pendant un arrêt de travail provoqué par la maladie ne constitue pas en lui-même un manquement à l'obligation de loyauté. Pour fonder un licenciement, l'acte commis par un salarié durant la suspension de son contrat de travail doit causer un préjudice à l'employeur ou à l'entreprise</a:t>
            </a:r>
          </a:p>
          <a:p>
            <a:pPr algn="just"/>
            <a:endParaRPr lang="fr-FR" sz="2000" dirty="0"/>
          </a:p>
          <a:p>
            <a:pPr algn="just"/>
            <a:r>
              <a:rPr lang="fr-FR" sz="2000" dirty="0"/>
              <a:t>Ainsi, le fait que le salarié (mécanicien dépanneur) soit pilote dans des rallyes, pendant ses arrêts de travail liés à une maladie professionnelle touchant ses 2 mains, ne peut justifier un licenciement que s'il est prouvé que cette activité a causé un préjudice à l'employeur. </a:t>
            </a:r>
          </a:p>
          <a:p>
            <a:pPr algn="just"/>
            <a:r>
              <a:rPr lang="fr-FR" sz="2000" b="1" dirty="0" err="1"/>
              <a:t>Cass</a:t>
            </a:r>
            <a:r>
              <a:rPr lang="fr-FR" sz="2000" b="1" dirty="0"/>
              <a:t>. Soc. 16 octobre 2013, n°12-15.638</a:t>
            </a:r>
          </a:p>
          <a:p>
            <a:pPr algn="just"/>
            <a:endParaRPr lang="fr-FR" sz="2000" b="1" dirty="0"/>
          </a:p>
          <a:p>
            <a:pPr algn="just"/>
            <a:r>
              <a:rPr lang="fr-FR" sz="2000" b="1" u="sng" dirty="0"/>
              <a:t>En définitive :</a:t>
            </a:r>
            <a:r>
              <a:rPr lang="fr-FR" sz="2000" b="1" dirty="0"/>
              <a:t> </a:t>
            </a:r>
            <a:r>
              <a:rPr lang="fr-FR" sz="2000" dirty="0"/>
              <a:t>Pendant son arrêt de travail pour maladie, le salarié reste tenu à une obligation de loyauté envers son employeur ; l'acte déloyal commis pendant la suspension du contrat est une cause réelle et sérieuse de licenciement. </a:t>
            </a:r>
            <a:endParaRPr lang="fr-FR" sz="2000" dirty="0" smtClean="0"/>
          </a:p>
          <a:p>
            <a:pPr algn="just"/>
            <a:r>
              <a:rPr lang="fr-FR" sz="2000" b="1" dirty="0" smtClean="0"/>
              <a:t>Pour </a:t>
            </a:r>
            <a:r>
              <a:rPr lang="fr-FR" sz="2000" b="1" dirty="0"/>
              <a:t>fonder un licenciement, l'acte commis par un salarié durant la suspension de son contrat de travail doit causer un préjudice à l'employeur ou à l'entreprise.</a:t>
            </a:r>
            <a:endParaRPr lang="fr-FR" sz="2000" b="1" u="sng" dirty="0">
              <a:hlinkClick r:id="rId2"/>
            </a:endParaRPr>
          </a:p>
        </p:txBody>
      </p:sp>
    </p:spTree>
  </p:cSld>
  <p:clrMapOvr>
    <a:masterClrMapping/>
  </p:clrMapOvr>
  <p:transition>
    <p:pull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smtClean="0"/>
              <a:t>La nullité du licenciement</a:t>
            </a:r>
            <a:endParaRPr lang="fr-FR" dirty="0"/>
          </a:p>
        </p:txBody>
      </p:sp>
      <p:sp>
        <p:nvSpPr>
          <p:cNvPr id="3" name="Espace réservé du contenu 2"/>
          <p:cNvSpPr>
            <a:spLocks noGrp="1"/>
          </p:cNvSpPr>
          <p:nvPr>
            <p:ph idx="1"/>
          </p:nvPr>
        </p:nvSpPr>
        <p:spPr/>
        <p:txBody>
          <a:bodyPr>
            <a:normAutofit fontScale="47500" lnSpcReduction="20000"/>
          </a:bodyPr>
          <a:lstStyle/>
          <a:p>
            <a:pPr algn="ctr">
              <a:buNone/>
            </a:pPr>
            <a:r>
              <a:rPr lang="fr-FR" b="1" u="sng" dirty="0" smtClean="0"/>
              <a:t>Sont nuls en vertu de la loi les licenciements </a:t>
            </a:r>
            <a:r>
              <a:rPr lang="fr-FR" b="1" u="sng" dirty="0" smtClean="0"/>
              <a:t>:</a:t>
            </a:r>
          </a:p>
          <a:p>
            <a:r>
              <a:rPr lang="fr-FR" dirty="0" smtClean="0"/>
              <a:t>prononcés en violation d'une liberté </a:t>
            </a:r>
            <a:r>
              <a:rPr lang="fr-FR" dirty="0" smtClean="0"/>
              <a:t>fondamentale ;</a:t>
            </a:r>
          </a:p>
          <a:p>
            <a:r>
              <a:rPr lang="fr-FR" dirty="0" smtClean="0"/>
              <a:t>de la salariée en état de grossesse </a:t>
            </a:r>
            <a:r>
              <a:rPr lang="fr-FR" dirty="0" smtClean="0"/>
              <a:t>;</a:t>
            </a:r>
          </a:p>
          <a:p>
            <a:r>
              <a:rPr lang="fr-FR" dirty="0" smtClean="0"/>
              <a:t>des accidentés du travail ou des salariés atteints d'une maladie professionnelle pendant la période de suspension de leur contrat de </a:t>
            </a:r>
            <a:r>
              <a:rPr lang="fr-FR" dirty="0" smtClean="0"/>
              <a:t>travail ;</a:t>
            </a:r>
          </a:p>
          <a:p>
            <a:r>
              <a:rPr lang="fr-FR" dirty="0" smtClean="0"/>
              <a:t>du salarié qui agit en justice pour faire respecter l'égalité entre les femmes et les </a:t>
            </a:r>
            <a:r>
              <a:rPr lang="fr-FR" dirty="0" smtClean="0"/>
              <a:t>hommes ;</a:t>
            </a:r>
          </a:p>
          <a:p>
            <a:r>
              <a:rPr lang="fr-FR" dirty="0" smtClean="0"/>
              <a:t>des </a:t>
            </a:r>
            <a:r>
              <a:rPr lang="fr-FR" dirty="0" smtClean="0"/>
              <a:t>victimes de </a:t>
            </a:r>
            <a:r>
              <a:rPr lang="fr-FR" dirty="0" smtClean="0"/>
              <a:t>discrimination ;</a:t>
            </a:r>
          </a:p>
          <a:p>
            <a:r>
              <a:rPr lang="fr-FR" dirty="0" smtClean="0"/>
              <a:t>du salarié </a:t>
            </a:r>
            <a:r>
              <a:rPr lang="fr-FR" dirty="0" smtClean="0"/>
              <a:t>gréviste ;</a:t>
            </a:r>
          </a:p>
          <a:p>
            <a:r>
              <a:rPr lang="fr-FR" dirty="0" smtClean="0"/>
              <a:t>du salarié à raison de son état de </a:t>
            </a:r>
            <a:r>
              <a:rPr lang="fr-FR" dirty="0" smtClean="0"/>
              <a:t>santé ;</a:t>
            </a:r>
          </a:p>
          <a:p>
            <a:r>
              <a:rPr lang="fr-FR" dirty="0" smtClean="0"/>
              <a:t>du salarié à raison de son témoignage sur un harcèlement sexuel ou parce qu'il a subi ou refusé de subir un harcèlement </a:t>
            </a:r>
            <a:r>
              <a:rPr lang="fr-FR" dirty="0" smtClean="0"/>
              <a:t>sexuel ;</a:t>
            </a:r>
          </a:p>
          <a:p>
            <a:r>
              <a:rPr lang="fr-FR" dirty="0" smtClean="0"/>
              <a:t>du salarié à raison de son témoignage sur un harcèlement moral ou parce qu'il a subi ou refusé de subir un harcèlement </a:t>
            </a:r>
            <a:r>
              <a:rPr lang="fr-FR" dirty="0" smtClean="0"/>
              <a:t>moral ;</a:t>
            </a:r>
          </a:p>
          <a:p>
            <a:r>
              <a:rPr lang="fr-FR" dirty="0" smtClean="0"/>
              <a:t>du salarié qui agit en justice pour mettre fin à une </a:t>
            </a:r>
            <a:r>
              <a:rPr lang="fr-FR" dirty="0" smtClean="0"/>
              <a:t>discrimination ;</a:t>
            </a:r>
          </a:p>
          <a:p>
            <a:r>
              <a:rPr lang="fr-FR" dirty="0" smtClean="0"/>
              <a:t>du salarié inclus dans une procédure collective de licenciement économique alors que la procédure de licenciement est nulle et de nul effet en l'absence de plan visant au reclassement des </a:t>
            </a:r>
            <a:r>
              <a:rPr lang="fr-FR" dirty="0" smtClean="0"/>
              <a:t>salariés ;</a:t>
            </a:r>
          </a:p>
          <a:p>
            <a:r>
              <a:rPr lang="fr-FR" dirty="0" smtClean="0"/>
              <a:t>du salarié qui aurait relaté ou témoigné, de bonne foi, de faits constitutifs d'un délit ou d'un crime dont il aurait eu connaissance dans l'exercice de ses fonctions </a:t>
            </a:r>
            <a:r>
              <a:rPr lang="fr-FR" dirty="0" smtClean="0"/>
              <a:t>;</a:t>
            </a:r>
          </a:p>
          <a:p>
            <a:endParaRPr lang="fr-FR" dirty="0" smtClean="0"/>
          </a:p>
          <a:p>
            <a:pPr algn="ctr">
              <a:buNone/>
            </a:pPr>
            <a:r>
              <a:rPr lang="fr-FR" b="1" u="sng" dirty="0" smtClean="0"/>
              <a:t>Sont nuls en vertu de la jurisprudence les licenciements :</a:t>
            </a:r>
          </a:p>
          <a:p>
            <a:r>
              <a:rPr lang="fr-FR" dirty="0" smtClean="0"/>
              <a:t>Prononcés en violation de la liberté d’expression ;</a:t>
            </a:r>
          </a:p>
          <a:p>
            <a:r>
              <a:rPr lang="fr-FR" dirty="0" smtClean="0"/>
              <a:t>Prononcés </a:t>
            </a:r>
            <a:r>
              <a:rPr lang="fr-FR" dirty="0" smtClean="0"/>
              <a:t>en raison d'une action en justice intentée par le </a:t>
            </a:r>
            <a:r>
              <a:rPr lang="fr-FR" dirty="0" smtClean="0"/>
              <a:t>salarié ;</a:t>
            </a:r>
          </a:p>
          <a:p>
            <a:r>
              <a:rPr lang="fr-FR" dirty="0" smtClean="0"/>
              <a:t>Prononcés </a:t>
            </a:r>
            <a:r>
              <a:rPr lang="fr-FR" dirty="0" smtClean="0"/>
              <a:t>en raison d'un témoignage en </a:t>
            </a:r>
            <a:r>
              <a:rPr lang="fr-FR" dirty="0" smtClean="0"/>
              <a:t>justice ;</a:t>
            </a:r>
          </a:p>
          <a:p>
            <a:r>
              <a:rPr lang="fr-FR" dirty="0" smtClean="0"/>
              <a:t>Prononcés à la suite </a:t>
            </a:r>
            <a:r>
              <a:rPr lang="fr-FR" dirty="0" smtClean="0"/>
              <a:t>de la dénonciation d’actes </a:t>
            </a:r>
            <a:r>
              <a:rPr lang="fr-FR" dirty="0" smtClean="0"/>
              <a:t>de </a:t>
            </a:r>
            <a:r>
              <a:rPr lang="fr-FR" dirty="0" smtClean="0"/>
              <a:t>maltraitance (salariés relevant du secteur social ou médico-social) ;</a:t>
            </a:r>
            <a:endParaRPr lang="fr-F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819195" y="2362706"/>
            <a:ext cx="5254705" cy="646331"/>
          </a:xfrm>
          <a:prstGeom prst="rect">
            <a:avLst/>
          </a:prstGeom>
          <a:noFill/>
        </p:spPr>
        <p:txBody>
          <a:bodyPr wrap="square" rtlCol="0">
            <a:spAutoFit/>
          </a:bodyPr>
          <a:lstStyle/>
          <a:p>
            <a:pPr algn="ctr"/>
            <a:r>
              <a:rPr lang="fr-FR" sz="3600" b="1" dirty="0">
                <a:latin typeface="+mj-lt"/>
              </a:rPr>
              <a:t>IV- Inaptitude physique </a:t>
            </a:r>
          </a:p>
        </p:txBody>
      </p:sp>
    </p:spTree>
  </p:cSld>
  <p:clrMapOvr>
    <a:masterClrMapping/>
  </p:clrMapOvr>
  <p:transition>
    <p:pull dir="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01752" y="228599"/>
            <a:ext cx="8534400" cy="1298449"/>
          </a:xfrm>
        </p:spPr>
        <p:txBody>
          <a:bodyPr>
            <a:normAutofit fontScale="90000"/>
          </a:bodyPr>
          <a:lstStyle/>
          <a:p>
            <a:pPr algn="ctr"/>
            <a:r>
              <a:rPr lang="en-GB" sz="3556" dirty="0"/>
              <a:t> </a:t>
            </a:r>
            <a:r>
              <a:rPr lang="fr-FR" sz="3556" dirty="0"/>
              <a:t/>
            </a:r>
            <a:br>
              <a:rPr lang="fr-FR" sz="3556" dirty="0"/>
            </a:br>
            <a:r>
              <a:rPr lang="en-GB" sz="3556" dirty="0" err="1">
                <a:solidFill>
                  <a:srgbClr val="000000"/>
                </a:solidFill>
              </a:rPr>
              <a:t>Procédure</a:t>
            </a:r>
            <a:r>
              <a:rPr lang="en-GB" sz="3556" dirty="0">
                <a:solidFill>
                  <a:srgbClr val="000000"/>
                </a:solidFill>
              </a:rPr>
              <a:t> </a:t>
            </a:r>
            <a:r>
              <a:rPr lang="en-GB" sz="3556" dirty="0" err="1">
                <a:solidFill>
                  <a:srgbClr val="000000"/>
                </a:solidFill>
              </a:rPr>
              <a:t>avant</a:t>
            </a:r>
            <a:r>
              <a:rPr lang="en-GB" sz="3556" dirty="0">
                <a:solidFill>
                  <a:srgbClr val="000000"/>
                </a:solidFill>
              </a:rPr>
              <a:t> le 1er </a:t>
            </a:r>
            <a:r>
              <a:rPr lang="en-GB" sz="3556" dirty="0" err="1">
                <a:solidFill>
                  <a:srgbClr val="000000"/>
                </a:solidFill>
              </a:rPr>
              <a:t>janvier</a:t>
            </a:r>
            <a:r>
              <a:rPr lang="en-GB" sz="3556" dirty="0">
                <a:solidFill>
                  <a:srgbClr val="000000"/>
                </a:solidFill>
              </a:rPr>
              <a:t> 2017</a:t>
            </a:r>
            <a:r>
              <a:rPr lang="fr-FR" dirty="0">
                <a:solidFill>
                  <a:srgbClr val="000000"/>
                </a:solidFill>
              </a:rPr>
              <a:t/>
            </a:r>
            <a:br>
              <a:rPr lang="fr-FR" dirty="0">
                <a:solidFill>
                  <a:srgbClr val="000000"/>
                </a:solidFill>
              </a:rPr>
            </a:br>
            <a:endParaRPr lang="fr-FR" dirty="0">
              <a:solidFill>
                <a:srgbClr val="000000"/>
              </a:solidFill>
            </a:endParaRPr>
          </a:p>
        </p:txBody>
      </p:sp>
      <p:sp>
        <p:nvSpPr>
          <p:cNvPr id="2" name="Espace réservé du texte 1"/>
          <p:cNvSpPr>
            <a:spLocks noGrp="1"/>
          </p:cNvSpPr>
          <p:nvPr>
            <p:ph idx="1"/>
          </p:nvPr>
        </p:nvSpPr>
        <p:spPr/>
        <p:txBody>
          <a:bodyPr>
            <a:normAutofit/>
          </a:bodyPr>
          <a:lstStyle/>
          <a:p>
            <a:pPr algn="just"/>
            <a:endParaRPr lang="en-GB" cap="none" dirty="0">
              <a:solidFill>
                <a:srgbClr val="000000"/>
              </a:solidFill>
            </a:endParaRPr>
          </a:p>
          <a:p>
            <a:pPr algn="just"/>
            <a:endParaRPr lang="en-GB" cap="none" dirty="0">
              <a:solidFill>
                <a:srgbClr val="000000"/>
              </a:solidFill>
            </a:endParaRPr>
          </a:p>
          <a:p>
            <a:pPr algn="just"/>
            <a:endParaRPr lang="fr-FR" cap="none" dirty="0">
              <a:solidFill>
                <a:srgbClr val="000000"/>
              </a:solidFill>
            </a:endParaRPr>
          </a:p>
        </p:txBody>
      </p:sp>
      <p:sp>
        <p:nvSpPr>
          <p:cNvPr id="10" name="ZoneTexte 9"/>
          <p:cNvSpPr txBox="1"/>
          <p:nvPr/>
        </p:nvSpPr>
        <p:spPr>
          <a:xfrm>
            <a:off x="2530291" y="3977222"/>
            <a:ext cx="4725836" cy="369332"/>
          </a:xfrm>
          <a:prstGeom prst="rect">
            <a:avLst/>
          </a:prstGeom>
          <a:noFill/>
        </p:spPr>
        <p:txBody>
          <a:bodyPr wrap="square" rtlCol="0">
            <a:spAutoFit/>
          </a:bodyPr>
          <a:lstStyle/>
          <a:p>
            <a:endParaRPr lang="fr-FR" dirty="0"/>
          </a:p>
        </p:txBody>
      </p:sp>
      <p:graphicFrame>
        <p:nvGraphicFramePr>
          <p:cNvPr id="5" name="Tableau 4"/>
          <p:cNvGraphicFramePr>
            <a:graphicFrameLocks noGrp="1"/>
          </p:cNvGraphicFramePr>
          <p:nvPr>
            <p:extLst>
              <p:ext uri="{D42A27DB-BD31-4B8C-83A1-F6EECF244321}">
                <p14:modId xmlns="" xmlns:p14="http://schemas.microsoft.com/office/powerpoint/2010/main" val="2568129605"/>
              </p:ext>
            </p:extLst>
          </p:nvPr>
        </p:nvGraphicFramePr>
        <p:xfrm>
          <a:off x="388720" y="2027208"/>
          <a:ext cx="8447432" cy="3635998"/>
        </p:xfrm>
        <a:graphic>
          <a:graphicData uri="http://schemas.openxmlformats.org/drawingml/2006/table">
            <a:tbl>
              <a:tblPr firstRow="1" bandRow="1">
                <a:tableStyleId>{5C22544A-7EE6-4342-B048-85BDC9FD1C3A}</a:tableStyleId>
              </a:tblPr>
              <a:tblGrid>
                <a:gridCol w="4223716">
                  <a:extLst>
                    <a:ext uri="{9D8B030D-6E8A-4147-A177-3AD203B41FA5}">
                      <a16:colId xmlns="" xmlns:a16="http://schemas.microsoft.com/office/drawing/2014/main" val="20000"/>
                    </a:ext>
                  </a:extLst>
                </a:gridCol>
                <a:gridCol w="4223716">
                  <a:extLst>
                    <a:ext uri="{9D8B030D-6E8A-4147-A177-3AD203B41FA5}">
                      <a16:colId xmlns="" xmlns:a16="http://schemas.microsoft.com/office/drawing/2014/main" val="20001"/>
                    </a:ext>
                  </a:extLst>
                </a:gridCol>
              </a:tblGrid>
              <a:tr h="308689">
                <a:tc>
                  <a:txBody>
                    <a:bodyPr/>
                    <a:lstStyle/>
                    <a:p>
                      <a:pPr algn="ctr"/>
                      <a:r>
                        <a:rPr lang="fr-FR" dirty="0">
                          <a:solidFill>
                            <a:schemeClr val="tx1"/>
                          </a:solidFill>
                        </a:rPr>
                        <a:t>Inaptitude</a:t>
                      </a:r>
                      <a:r>
                        <a:rPr lang="fr-FR" baseline="0" dirty="0">
                          <a:solidFill>
                            <a:schemeClr val="tx1"/>
                          </a:solidFill>
                        </a:rPr>
                        <a:t> d’origine professionnelle</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fr-FR" dirty="0">
                          <a:solidFill>
                            <a:schemeClr val="tx1"/>
                          </a:solidFill>
                        </a:rPr>
                        <a:t>Inaptitude</a:t>
                      </a:r>
                      <a:r>
                        <a:rPr lang="fr-FR" baseline="0" dirty="0">
                          <a:solidFill>
                            <a:schemeClr val="tx1"/>
                          </a:solidFill>
                        </a:rPr>
                        <a:t> d’origine non professionnelle</a:t>
                      </a:r>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 xmlns:a16="http://schemas.microsoft.com/office/drawing/2014/main" val="10000"/>
                  </a:ext>
                </a:extLst>
              </a:tr>
              <a:tr h="853268">
                <a:tc gridSpan="2">
                  <a:txBody>
                    <a:bodyPr/>
                    <a:lstStyle/>
                    <a:p>
                      <a:pPr lvl="0" algn="ctr"/>
                      <a:r>
                        <a:rPr lang="fr-FR" b="1" u="sng" dirty="0"/>
                        <a:t>Constatation de l’inaptitude par</a:t>
                      </a:r>
                      <a:r>
                        <a:rPr lang="fr-FR" b="1" u="sng" baseline="0" dirty="0"/>
                        <a:t> la médecin du travail : </a:t>
                      </a:r>
                    </a:p>
                    <a:p>
                      <a:pPr lvl="1" algn="ctr">
                        <a:buFontTx/>
                        <a:buChar char="-"/>
                      </a:pPr>
                      <a:r>
                        <a:rPr lang="fr-FR" baseline="0" dirty="0"/>
                        <a:t>Au cours de 2 examens espacés de 2 semaines</a:t>
                      </a:r>
                    </a:p>
                    <a:p>
                      <a:pPr lvl="3" algn="ctr">
                        <a:buFontTx/>
                        <a:buChar char="-"/>
                      </a:pPr>
                      <a:r>
                        <a:rPr lang="fr-FR" baseline="0" dirty="0"/>
                        <a:t> Au cour d’un seul  examen si danger immédiat pour la santé du salarié</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lang="fr-FR" dirty="0"/>
                    </a:p>
                  </a:txBody>
                  <a:tcPr/>
                </a:tc>
                <a:extLst>
                  <a:ext uri="{0D108BD9-81ED-4DB2-BD59-A6C34878D82A}">
                    <a16:rowId xmlns="" xmlns:a16="http://schemas.microsoft.com/office/drawing/2014/main" val="10001"/>
                  </a:ext>
                </a:extLst>
              </a:tr>
              <a:tr h="1109249">
                <a:tc>
                  <a:txBody>
                    <a:bodyPr/>
                    <a:lstStyle/>
                    <a:p>
                      <a:pPr algn="ctr"/>
                      <a:endParaRPr lang="fr-FR" b="1" u="sng" dirty="0"/>
                    </a:p>
                    <a:p>
                      <a:pPr algn="ctr"/>
                      <a:r>
                        <a:rPr lang="fr-FR" b="1" u="sng" dirty="0"/>
                        <a:t>Consultation des DP</a:t>
                      </a:r>
                      <a:r>
                        <a:rPr lang="fr-FR" b="1" u="sng" baseline="0" dirty="0"/>
                        <a:t> </a:t>
                      </a:r>
                      <a:r>
                        <a:rPr lang="fr-FR" baseline="0" dirty="0"/>
                        <a:t>:  employeur doit fournir les document nécessaire au reclassement du salarié, dont l’avis du médecin du travail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fr-FR" dirty="0"/>
                    </a:p>
                    <a:p>
                      <a:pPr algn="ctr"/>
                      <a:r>
                        <a:rPr lang="fr-FR" dirty="0"/>
                        <a:t>Absence de consultation des DP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 xmlns:a16="http://schemas.microsoft.com/office/drawing/2014/main" val="10002"/>
                  </a:ext>
                </a:extLst>
              </a:tr>
              <a:tr h="853268">
                <a:tc gridSpan="2">
                  <a:txBody>
                    <a:bodyPr/>
                    <a:lstStyle/>
                    <a:p>
                      <a:pPr lvl="0" algn="ctr"/>
                      <a:r>
                        <a:rPr lang="fr-FR" b="1" u="sng" dirty="0"/>
                        <a:t>Proposition</a:t>
                      </a:r>
                      <a:r>
                        <a:rPr lang="fr-FR" b="1" u="sng" baseline="0" dirty="0"/>
                        <a:t>s de postes de reclassement : </a:t>
                      </a:r>
                    </a:p>
                    <a:p>
                      <a:pPr algn="ctr">
                        <a:buFontTx/>
                        <a:buChar char="-"/>
                      </a:pPr>
                      <a:r>
                        <a:rPr lang="fr-FR" baseline="0" dirty="0"/>
                        <a:t>Dans l’entreprise et dans le groupe si une permutabilité du personnel est possible</a:t>
                      </a:r>
                    </a:p>
                    <a:p>
                      <a:pPr algn="ctr">
                        <a:buFontTx/>
                        <a:buChar char="-"/>
                      </a:pPr>
                      <a:r>
                        <a:rPr lang="fr-FR" baseline="0" dirty="0"/>
                        <a:t>Sur un poste similaire avec une rémunération équivalente</a:t>
                      </a:r>
                      <a:endParaRPr lang="fr-F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lang="fr-FR" dirty="0"/>
                    </a:p>
                  </a:txBody>
                  <a:tcPr/>
                </a:tc>
                <a:extLst>
                  <a:ext uri="{0D108BD9-81ED-4DB2-BD59-A6C34878D82A}">
                    <a16:rowId xmlns="" xmlns:a16="http://schemas.microsoft.com/office/drawing/2014/main" val="10003"/>
                  </a:ext>
                </a:extLst>
              </a:tr>
              <a:tr h="511524">
                <a:tc gridSpan="2">
                  <a:txBody>
                    <a:bodyPr/>
                    <a:lstStyle/>
                    <a:p>
                      <a:pPr lvl="1" algn="ctr"/>
                      <a:r>
                        <a:rPr lang="fr-FR" dirty="0">
                          <a:solidFill>
                            <a:srgbClr val="FF0000"/>
                          </a:solidFill>
                        </a:rPr>
                        <a:t>Impossibilité de reclassement</a:t>
                      </a:r>
                      <a:r>
                        <a:rPr lang="fr-FR" baseline="0" dirty="0">
                          <a:solidFill>
                            <a:srgbClr val="FF0000"/>
                          </a:solidFill>
                        </a:rPr>
                        <a:t> </a:t>
                      </a:r>
                      <a:r>
                        <a:rPr lang="fr-FR" baseline="0" dirty="0" err="1">
                          <a:solidFill>
                            <a:srgbClr val="FF0000"/>
                          </a:solidFill>
                          <a:sym typeface="Wingdings"/>
                        </a:rPr>
                        <a:t></a:t>
                      </a:r>
                      <a:r>
                        <a:rPr lang="fr-FR" baseline="0" dirty="0">
                          <a:solidFill>
                            <a:srgbClr val="FF0000"/>
                          </a:solidFill>
                          <a:sym typeface="Wingdings"/>
                        </a:rPr>
                        <a:t> licenciement pour inaptitude </a:t>
                      </a:r>
                      <a:endParaRPr lang="fr-FR"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hMerge="1">
                  <a:txBody>
                    <a:bodyPr/>
                    <a:lstStyle/>
                    <a:p>
                      <a:endParaRPr lang="fr-FR" dirty="0"/>
                    </a:p>
                  </a:txBody>
                  <a:tcPr/>
                </a:tc>
                <a:extLst>
                  <a:ext uri="{0D108BD9-81ED-4DB2-BD59-A6C34878D82A}">
                    <a16:rowId xmlns="" xmlns:a16="http://schemas.microsoft.com/office/drawing/2014/main" val="10004"/>
                  </a:ext>
                </a:extLst>
              </a:tr>
            </a:tbl>
          </a:graphicData>
        </a:graphic>
      </p:graphicFrame>
    </p:spTree>
  </p:cSld>
  <p:clrMapOvr>
    <a:masterClrMapping/>
  </p:clrMapOvr>
  <p:transition>
    <p:pull dir="d"/>
  </p:transition>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628650" y="254520"/>
            <a:ext cx="7886700" cy="1325563"/>
          </a:xfrm>
        </p:spPr>
        <p:txBody>
          <a:bodyPr/>
          <a:lstStyle/>
          <a:p>
            <a:pPr algn="ctr"/>
            <a:r>
              <a:rPr lang="fr-FR" dirty="0"/>
              <a:t>Procédure après le 1</a:t>
            </a:r>
            <a:r>
              <a:rPr lang="fr-FR" baseline="30000" dirty="0"/>
              <a:t>er</a:t>
            </a:r>
            <a:r>
              <a:rPr lang="fr-FR" dirty="0"/>
              <a:t> janvier 2017</a:t>
            </a:r>
          </a:p>
        </p:txBody>
      </p:sp>
      <p:pic>
        <p:nvPicPr>
          <p:cNvPr id="8" name="Espace réservé du contenu 7" descr="2 ter.jpg"/>
          <p:cNvPicPr>
            <a:picLocks noGrp="1" noChangeAspect="1"/>
          </p:cNvPicPr>
          <p:nvPr>
            <p:ph idx="1"/>
          </p:nvPr>
        </p:nvPicPr>
        <p:blipFill>
          <a:blip r:embed="rId2" cstate="print">
            <a:duotone>
              <a:schemeClr val="accent1">
                <a:shade val="45000"/>
                <a:satMod val="135000"/>
              </a:schemeClr>
              <a:prstClr val="white"/>
            </a:duotone>
          </a:blip>
          <a:stretch>
            <a:fillRect/>
          </a:stretch>
        </p:blipFill>
        <p:spPr>
          <a:xfrm>
            <a:off x="628650" y="1686636"/>
            <a:ext cx="7120371" cy="4351338"/>
          </a:xfr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2800" dirty="0">
                <a:solidFill>
                  <a:srgbClr val="000000"/>
                </a:solidFill>
                <a:cs typeface="Times New Roman"/>
              </a:rPr>
              <a:t>Obligation de reclassement : même en cas d’inaptitude à tout emploi</a:t>
            </a:r>
          </a:p>
        </p:txBody>
      </p:sp>
      <p:sp>
        <p:nvSpPr>
          <p:cNvPr id="3" name="Espace réservé du contenu 2"/>
          <p:cNvSpPr>
            <a:spLocks noGrp="1"/>
          </p:cNvSpPr>
          <p:nvPr>
            <p:ph idx="1"/>
          </p:nvPr>
        </p:nvSpPr>
        <p:spPr/>
        <p:txBody>
          <a:bodyPr>
            <a:normAutofit lnSpcReduction="10000"/>
          </a:bodyPr>
          <a:lstStyle/>
          <a:p>
            <a:pPr algn="just"/>
            <a:r>
              <a:rPr lang="fr-FR" dirty="0"/>
              <a:t>Cette obligation de rechercher un reclassement alors que le médecin du travail a émis un avis d'inaptitude à tout emploi dans l'entreprise n'est pas inconstitutionnelle </a:t>
            </a:r>
          </a:p>
          <a:p>
            <a:pPr algn="just">
              <a:buNone/>
            </a:pPr>
            <a:r>
              <a:rPr lang="fr-FR" dirty="0"/>
              <a:t> </a:t>
            </a:r>
            <a:r>
              <a:rPr lang="fr-FR" dirty="0" smtClean="0"/>
              <a:t> </a:t>
            </a:r>
            <a:r>
              <a:rPr lang="fr-FR" u="sng" dirty="0" err="1" smtClean="0"/>
              <a:t>Cass</a:t>
            </a:r>
            <a:r>
              <a:rPr lang="fr-FR" u="sng" dirty="0"/>
              <a:t>. soc. QPC, 13 janv. 2016, n° 15-20.822</a:t>
            </a:r>
          </a:p>
          <a:p>
            <a:pPr algn="just"/>
            <a:endParaRPr lang="fr-FR" u="sng" dirty="0"/>
          </a:p>
          <a:p>
            <a:pPr algn="just"/>
            <a:r>
              <a:rPr lang="fr-FR" dirty="0"/>
              <a:t>En présence d'un avis d'inaptitude à tout poste, il appartient à l'employeur de solliciter à nouveau le médecin du travail sur les aptitudes résiduelles du salarié et les possibilités de reclassement au besoin par la mise en œuvre de mesures telles que mutations, transformations de postes de travail ou aménagement du temps de travail. Il ne pourra licencier le salarié pour inaptitude et impossibilité de reclassement que s'il justifie avoir fait ces démarches et si elles n'ont pas abouti.</a:t>
            </a:r>
          </a:p>
          <a:p>
            <a:pPr algn="just">
              <a:buNone/>
            </a:pPr>
            <a:r>
              <a:rPr lang="fr-FR" dirty="0"/>
              <a:t>	</a:t>
            </a:r>
            <a:r>
              <a:rPr lang="fr-FR" u="sng" dirty="0" err="1" smtClean="0"/>
              <a:t>Cass</a:t>
            </a:r>
            <a:r>
              <a:rPr lang="fr-FR" u="sng" dirty="0"/>
              <a:t>. soc. QPC, 13 janv. 2016, n° 15-20.822</a:t>
            </a:r>
            <a:r>
              <a:rPr lang="fr-FR" dirty="0"/>
              <a:t>	</a:t>
            </a:r>
            <a:endParaRPr lang="fr-FR" dirty="0">
              <a:hlinkClick r:id="rId2"/>
            </a:endParaRPr>
          </a:p>
          <a:p>
            <a:endParaRPr lang="fr-FR" dirty="0"/>
          </a:p>
        </p:txBody>
      </p:sp>
    </p:spTree>
  </p:cSld>
  <p:clrMapOvr>
    <a:masterClrMapping/>
  </p:clrMapOvr>
  <p:transition>
    <p:pull di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dirty="0">
                <a:solidFill>
                  <a:srgbClr val="000000"/>
                </a:solidFill>
                <a:cs typeface="Times New Roman"/>
              </a:rPr>
              <a:t>Obligation de reclassement : exception</a:t>
            </a:r>
            <a:endParaRPr lang="fr-FR" sz="2800" i="1" u="sng" dirty="0">
              <a:cs typeface="Times New Roman"/>
            </a:endParaRPr>
          </a:p>
        </p:txBody>
      </p:sp>
      <p:sp>
        <p:nvSpPr>
          <p:cNvPr id="3" name="Espace réservé du contenu 2"/>
          <p:cNvSpPr>
            <a:spLocks noGrp="1"/>
          </p:cNvSpPr>
          <p:nvPr>
            <p:ph idx="1"/>
          </p:nvPr>
        </p:nvSpPr>
        <p:spPr/>
        <p:txBody>
          <a:bodyPr/>
          <a:lstStyle/>
          <a:p>
            <a:pPr>
              <a:buNone/>
            </a:pPr>
            <a:endParaRPr lang="fr-FR" b="1" dirty="0" smtClean="0"/>
          </a:p>
          <a:p>
            <a:pPr>
              <a:buNone/>
            </a:pPr>
            <a:endParaRPr lang="fr-FR" b="1" dirty="0"/>
          </a:p>
          <a:p>
            <a:pPr algn="just"/>
            <a:r>
              <a:rPr lang="fr-FR" sz="2000" b="1" dirty="0"/>
              <a:t>En cas d'inaptitude </a:t>
            </a:r>
            <a:r>
              <a:rPr lang="fr-FR" sz="2000" b="1" u="sng" dirty="0"/>
              <a:t>d'origine professionnelle</a:t>
            </a:r>
            <a:r>
              <a:rPr lang="fr-FR" sz="2000" b="1" dirty="0"/>
              <a:t>, si l'avis d'inaptitude mentionne que "</a:t>
            </a:r>
            <a:r>
              <a:rPr lang="fr-FR" sz="2000" b="1" i="1" dirty="0"/>
              <a:t>le maintien du salarié dans l'entreprise serait gravement préjudiciable à sa santé</a:t>
            </a:r>
            <a:r>
              <a:rPr lang="fr-FR" sz="2000" b="1" dirty="0"/>
              <a:t>", </a:t>
            </a:r>
            <a:r>
              <a:rPr lang="fr-FR" sz="2000" dirty="0"/>
              <a:t>l'employeur peut être dispensé de son obligation de reclassement. </a:t>
            </a:r>
          </a:p>
          <a:p>
            <a:pPr algn="just"/>
            <a:endParaRPr lang="fr-FR" sz="2000" b="1" dirty="0"/>
          </a:p>
          <a:p>
            <a:pPr algn="just"/>
            <a:r>
              <a:rPr lang="fr-FR" sz="2000" b="1" u="sng" dirty="0"/>
              <a:t>LOI REBSAMEN du 17/08/2015 - </a:t>
            </a:r>
            <a:r>
              <a:rPr lang="fr-FR" sz="2000" b="1" dirty="0"/>
              <a:t>C. </a:t>
            </a:r>
            <a:r>
              <a:rPr lang="fr-FR" sz="2000" b="1" dirty="0" err="1"/>
              <a:t>trav</a:t>
            </a:r>
            <a:r>
              <a:rPr lang="fr-FR" sz="2000" b="1" dirty="0"/>
              <a:t>., art. L. 1226-12 </a:t>
            </a:r>
          </a:p>
        </p:txBody>
      </p:sp>
    </p:spTree>
  </p:cSld>
  <p:clrMapOvr>
    <a:masterClrMapping/>
  </p:clrMapOvr>
  <p:transition>
    <p:pull dir="d"/>
  </p:transition>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2400" dirty="0"/>
              <a:t>Procédure de licenciement pour inaptitude, en présence d’un avis d’inaptitude sans reclassement</a:t>
            </a:r>
          </a:p>
        </p:txBody>
      </p:sp>
      <p:pic>
        <p:nvPicPr>
          <p:cNvPr id="4" name="Espace réservé du contenu 3" descr="4.jpg"/>
          <p:cNvPicPr>
            <a:picLocks noGrp="1" noChangeAspect="1"/>
          </p:cNvPicPr>
          <p:nvPr>
            <p:ph idx="1"/>
          </p:nvPr>
        </p:nvPicPr>
        <p:blipFill>
          <a:blip r:embed="rId2" cstate="print">
            <a:duotone>
              <a:schemeClr val="accent1">
                <a:shade val="45000"/>
                <a:satMod val="135000"/>
              </a:schemeClr>
              <a:prstClr val="white"/>
            </a:duotone>
          </a:blip>
          <a:stretch>
            <a:fillRect/>
          </a:stretch>
        </p:blipFill>
        <p:spPr>
          <a:xfrm>
            <a:off x="704144" y="1825625"/>
            <a:ext cx="7735712" cy="4351338"/>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dirty="0" err="1">
                <a:solidFill>
                  <a:schemeClr val="tx1"/>
                </a:solidFill>
              </a:rPr>
              <a:t>Cass</a:t>
            </a:r>
            <a:r>
              <a:rPr lang="fr-FR" sz="2800" dirty="0">
                <a:solidFill>
                  <a:schemeClr val="tx1"/>
                </a:solidFill>
              </a:rPr>
              <a:t>. soc. 16 septembre 2015, n° 14-10.325 </a:t>
            </a:r>
          </a:p>
        </p:txBody>
      </p:sp>
      <p:sp>
        <p:nvSpPr>
          <p:cNvPr id="3" name="Espace réservé du contenu 2"/>
          <p:cNvSpPr>
            <a:spLocks noGrp="1"/>
          </p:cNvSpPr>
          <p:nvPr>
            <p:ph idx="1"/>
          </p:nvPr>
        </p:nvSpPr>
        <p:spPr/>
        <p:txBody>
          <a:bodyPr>
            <a:normAutofit/>
          </a:bodyPr>
          <a:lstStyle/>
          <a:p>
            <a:endParaRPr lang="fr-FR" dirty="0"/>
          </a:p>
          <a:p>
            <a:pPr algn="just"/>
            <a:r>
              <a:rPr lang="fr-FR" sz="2162" b="1" dirty="0"/>
              <a:t>Conséquences d'un licenciement "sans entretien" prononcé en lieu et place d'une sanction refusée par le salarié</a:t>
            </a:r>
            <a:r>
              <a:rPr lang="fr-FR" sz="2162" dirty="0"/>
              <a:t>.</a:t>
            </a:r>
          </a:p>
          <a:p>
            <a:pPr algn="just"/>
            <a:endParaRPr lang="fr-FR" sz="2162" dirty="0"/>
          </a:p>
          <a:p>
            <a:pPr algn="just"/>
            <a:r>
              <a:rPr lang="fr-FR" sz="2162" dirty="0"/>
              <a:t>Lorsque l'employeur décide de licencier un salarié ayant refusé une sanction disciplinaire modifiant son contrat, il doit reprendre à zéro la procédure et notamment convoquer le salarié à un nouvel entretien s’il souhaite le licencier. </a:t>
            </a:r>
          </a:p>
          <a:p>
            <a:pPr algn="just"/>
            <a:endParaRPr lang="fr-FR" sz="2162" dirty="0"/>
          </a:p>
          <a:p>
            <a:pPr algn="just"/>
            <a:r>
              <a:rPr lang="fr-FR" sz="2162" dirty="0"/>
              <a:t>Mais l'omission de cet entretien ne rend pas pour autant le licenciement sans cause réelle et sérieuse, elle ne constitue qu’un vice procédural.</a:t>
            </a:r>
          </a:p>
          <a:p>
            <a:endParaRPr lang="fr-FR" dirty="0"/>
          </a:p>
        </p:txBody>
      </p:sp>
    </p:spTree>
  </p:cSld>
  <p:clrMapOvr>
    <a:masterClrMapping/>
  </p:clrMapOvr>
  <p:transition>
    <p:pull dir="d"/>
  </p:transition>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alpha val="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2400" dirty="0"/>
              <a:t>Procédure de licenciement pour inaptitude, en présence d’un avis d’inaptitude avec reclassement</a:t>
            </a:r>
          </a:p>
        </p:txBody>
      </p:sp>
      <p:pic>
        <p:nvPicPr>
          <p:cNvPr id="4" name="Espace réservé du contenu 3" descr="6.jpg"/>
          <p:cNvPicPr>
            <a:picLocks noGrp="1" noChangeAspect="1"/>
          </p:cNvPicPr>
          <p:nvPr>
            <p:ph idx="1"/>
          </p:nvPr>
        </p:nvPicPr>
        <p:blipFill>
          <a:blip r:embed="rId2" cstate="print">
            <a:duotone>
              <a:schemeClr val="accent1">
                <a:shade val="45000"/>
                <a:satMod val="135000"/>
              </a:schemeClr>
              <a:prstClr val="white"/>
            </a:duotone>
          </a:blip>
          <a:stretch>
            <a:fillRect/>
          </a:stretch>
        </p:blipFill>
        <p:spPr>
          <a:xfrm>
            <a:off x="1336582" y="1690689"/>
            <a:ext cx="6470836" cy="4351338"/>
          </a:xfrm>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dirty="0">
                <a:solidFill>
                  <a:srgbClr val="000000"/>
                </a:solidFill>
                <a:cs typeface="Times New Roman"/>
              </a:rPr>
              <a:t>Conséquences</a:t>
            </a:r>
            <a:r>
              <a:rPr lang="fr-FR" sz="3200" dirty="0">
                <a:solidFill>
                  <a:srgbClr val="000000"/>
                </a:solidFill>
              </a:rPr>
              <a:t> indemnitaires</a:t>
            </a:r>
          </a:p>
        </p:txBody>
      </p:sp>
      <p:sp>
        <p:nvSpPr>
          <p:cNvPr id="3" name="Espace réservé du contenu 2"/>
          <p:cNvSpPr>
            <a:spLocks noGrp="1"/>
          </p:cNvSpPr>
          <p:nvPr>
            <p:ph idx="1"/>
          </p:nvPr>
        </p:nvSpPr>
        <p:spPr/>
        <p:txBody>
          <a:bodyPr>
            <a:normAutofit fontScale="92500" lnSpcReduction="10000"/>
          </a:bodyPr>
          <a:lstStyle/>
          <a:p>
            <a:pPr marL="0" indent="0" algn="just">
              <a:buNone/>
            </a:pPr>
            <a:r>
              <a:rPr lang="fr-FR" sz="2353" b="1" dirty="0"/>
              <a:t>Licenciement pour inaptitude et impossibilité de reclassement :</a:t>
            </a:r>
          </a:p>
          <a:p>
            <a:pPr marL="0" indent="0" algn="just">
              <a:buNone/>
            </a:pPr>
            <a:r>
              <a:rPr lang="fr-FR" sz="2353" b="1" dirty="0"/>
              <a:t>Maladie non professionnelle</a:t>
            </a:r>
            <a:endParaRPr lang="fr-FR" sz="2353" dirty="0"/>
          </a:p>
          <a:p>
            <a:pPr lvl="0" algn="just"/>
            <a:r>
              <a:rPr lang="fr-FR" sz="2353" dirty="0"/>
              <a:t>Indemnité de licenciement (si ancienneté &gt; 1 an)</a:t>
            </a:r>
          </a:p>
          <a:p>
            <a:pPr algn="just"/>
            <a:r>
              <a:rPr lang="fr-FR" sz="2353" dirty="0"/>
              <a:t>Indemnité compensatrice de congés payés (en fonction du nombre de congés payés non pris)</a:t>
            </a:r>
          </a:p>
          <a:p>
            <a:pPr algn="just"/>
            <a:endParaRPr lang="fr-FR" sz="2353" b="1" dirty="0"/>
          </a:p>
          <a:p>
            <a:pPr marL="0" indent="0" algn="just">
              <a:buNone/>
            </a:pPr>
            <a:r>
              <a:rPr lang="fr-FR" sz="2353" b="1" dirty="0"/>
              <a:t>Accident du travail ou maladie professionnelle :</a:t>
            </a:r>
            <a:endParaRPr lang="fr-FR" sz="2353" dirty="0"/>
          </a:p>
          <a:p>
            <a:pPr lvl="0" algn="just"/>
            <a:r>
              <a:rPr lang="fr-FR" sz="2353" dirty="0"/>
              <a:t>Indemnité de licenciement doublée ou indemnité conventionnelle plus favorable (si ancienneté &gt; 1 an)</a:t>
            </a:r>
          </a:p>
          <a:p>
            <a:pPr lvl="0" algn="just"/>
            <a:r>
              <a:rPr lang="fr-FR" sz="2353" dirty="0"/>
              <a:t>Indemnité compensatrice de préavis </a:t>
            </a:r>
          </a:p>
          <a:p>
            <a:pPr algn="just"/>
            <a:r>
              <a:rPr lang="fr-FR" sz="2353" dirty="0"/>
              <a:t>Indemnité compensatrice de congés payés (en fonction du nombre de congés payés non pris)</a:t>
            </a:r>
          </a:p>
          <a:p>
            <a:pPr marL="0" indent="0">
              <a:buNone/>
            </a:pPr>
            <a:endParaRPr lang="fr-FR" dirty="0"/>
          </a:p>
        </p:txBody>
      </p:sp>
    </p:spTree>
  </p:cSld>
  <p:clrMapOvr>
    <a:masterClrMapping/>
  </p:clrMapOvr>
  <p:transition>
    <p:pull dir="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42653" y="2608821"/>
            <a:ext cx="5917140" cy="1200329"/>
          </a:xfrm>
          <a:prstGeom prst="rect">
            <a:avLst/>
          </a:prstGeom>
          <a:noFill/>
        </p:spPr>
        <p:txBody>
          <a:bodyPr wrap="square" rtlCol="0">
            <a:spAutoFit/>
          </a:bodyPr>
          <a:lstStyle/>
          <a:p>
            <a:pPr algn="ctr"/>
            <a:r>
              <a:rPr lang="fr-FR" sz="3600" b="1" dirty="0"/>
              <a:t>V - Autres motifs de licenciement</a:t>
            </a:r>
          </a:p>
        </p:txBody>
      </p:sp>
    </p:spTree>
  </p:cSld>
  <p:clrMapOvr>
    <a:masterClrMapping/>
  </p:clrMapOvr>
  <p:transition>
    <p:pull dir="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1- Incarcération</a:t>
            </a:r>
          </a:p>
        </p:txBody>
      </p:sp>
      <p:sp>
        <p:nvSpPr>
          <p:cNvPr id="3" name="Espace réservé du contenu 2"/>
          <p:cNvSpPr>
            <a:spLocks noGrp="1"/>
          </p:cNvSpPr>
          <p:nvPr>
            <p:ph idx="1"/>
          </p:nvPr>
        </p:nvSpPr>
        <p:spPr/>
        <p:txBody>
          <a:bodyPr>
            <a:normAutofit lnSpcReduction="10000"/>
          </a:bodyPr>
          <a:lstStyle/>
          <a:p>
            <a:pPr algn="just"/>
            <a:r>
              <a:rPr lang="fr-FR" dirty="0"/>
              <a:t>En principe, l'incarcération du salarié ne constitue pas une cause réelle et sérieuse de licenciement si les faits reprochés sont intervenus en dehors du travail et n'ont aucun lien avec l'activité professionnelle et si l'incarcération du salarié n'a entraîné aucun trouble dans l'organisation et le fonctionnement de l'entreprise.</a:t>
            </a:r>
          </a:p>
          <a:p>
            <a:r>
              <a:rPr lang="fr-FR" u="sng" dirty="0" err="1" smtClean="0"/>
              <a:t>Cass</a:t>
            </a:r>
            <a:r>
              <a:rPr lang="fr-FR" u="sng" dirty="0" smtClean="0"/>
              <a:t>. soc. </a:t>
            </a:r>
            <a:r>
              <a:rPr lang="fr-FR" u="sng" dirty="0"/>
              <a:t>16 </a:t>
            </a:r>
            <a:r>
              <a:rPr lang="fr-FR" u="sng" dirty="0" smtClean="0"/>
              <a:t>septembre </a:t>
            </a:r>
            <a:r>
              <a:rPr lang="fr-FR" u="sng" dirty="0"/>
              <a:t>2009, n° 08-42.816</a:t>
            </a:r>
          </a:p>
          <a:p>
            <a:endParaRPr lang="fr-FR" dirty="0"/>
          </a:p>
          <a:p>
            <a:pPr algn="just"/>
            <a:r>
              <a:rPr lang="fr-FR" dirty="0"/>
              <a:t>En revanche, le licenciement pour faute grave d'un salarié en détention provisoire est justifié dès lors qu'il n'a effectué aucune démarche pour aviser son employeur de sa situation dans le délai d'un mois qui s'est écoulé entre son placement en garde à vue et son licenciement, qu'il n'apporte pas la preuve qu'il lui était impossible de contacter son employeur et que cette carence avait désorganisé le fonctionnement de l'entreprise.</a:t>
            </a:r>
          </a:p>
          <a:p>
            <a:r>
              <a:rPr lang="fr-FR" u="sng" dirty="0" err="1"/>
              <a:t>Cass</a:t>
            </a:r>
            <a:r>
              <a:rPr lang="fr-FR" u="sng" dirty="0"/>
              <a:t>. soc</a:t>
            </a:r>
            <a:r>
              <a:rPr lang="fr-FR" u="sng" dirty="0" smtClean="0"/>
              <a:t>. </a:t>
            </a:r>
            <a:r>
              <a:rPr lang="fr-FR" u="sng" dirty="0"/>
              <a:t>20 mai 2015, n° 14-10.270</a:t>
            </a:r>
            <a:endParaRPr lang="fr-FR" u="sng" dirty="0">
              <a:hlinkClick r:id="rId2"/>
            </a:endParaRPr>
          </a:p>
          <a:p>
            <a:endParaRPr lang="fr-FR" dirty="0"/>
          </a:p>
        </p:txBody>
      </p:sp>
    </p:spTree>
  </p:cSld>
  <p:clrMapOvr>
    <a:masterClrMapping/>
  </p:clrMapOvr>
  <p:transition>
    <p:pull dir="d"/>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2- Retrait du permis de conduire</a:t>
            </a:r>
          </a:p>
        </p:txBody>
      </p:sp>
      <p:sp>
        <p:nvSpPr>
          <p:cNvPr id="3" name="Espace réservé du contenu 2"/>
          <p:cNvSpPr>
            <a:spLocks noGrp="1"/>
          </p:cNvSpPr>
          <p:nvPr>
            <p:ph idx="1"/>
          </p:nvPr>
        </p:nvSpPr>
        <p:spPr>
          <a:xfrm>
            <a:off x="301752" y="1527047"/>
            <a:ext cx="8503920" cy="5029461"/>
          </a:xfrm>
        </p:spPr>
        <p:txBody>
          <a:bodyPr>
            <a:normAutofit/>
          </a:bodyPr>
          <a:lstStyle/>
          <a:p>
            <a:pPr algn="just"/>
            <a:endParaRPr lang="fr-FR" dirty="0"/>
          </a:p>
          <a:p>
            <a:pPr algn="just"/>
            <a:r>
              <a:rPr lang="fr-FR" dirty="0"/>
              <a:t>L'évolution de la jurisprudence sur le retrait du permis de conduire ou sa suspension, notamment lorsque ce retrait ou cette suspension repose sur des faits commis dans la vie privée est une illustration des principes développés par la jurisprudence de la Cour de cassation :</a:t>
            </a:r>
          </a:p>
          <a:p>
            <a:pPr algn="just">
              <a:buNone/>
            </a:pPr>
            <a:endParaRPr lang="fr-FR" dirty="0"/>
          </a:p>
          <a:p>
            <a:pPr lvl="1" algn="just"/>
            <a:r>
              <a:rPr lang="fr-FR" dirty="0"/>
              <a:t>L</a:t>
            </a:r>
            <a:r>
              <a:rPr lang="fr-FR" dirty="0" smtClean="0"/>
              <a:t>e </a:t>
            </a:r>
            <a:r>
              <a:rPr lang="fr-FR" dirty="0"/>
              <a:t>salarié qui a commis hors de sa vie professionnelle des faits le privant de son permis (ou entraînant sa suspension) ne peut être licencié pour faute </a:t>
            </a:r>
            <a:r>
              <a:rPr lang="fr-FR" dirty="0" smtClean="0"/>
              <a:t>;</a:t>
            </a:r>
          </a:p>
          <a:p>
            <a:pPr lvl="1" algn="just"/>
            <a:endParaRPr lang="fr-FR" dirty="0"/>
          </a:p>
          <a:p>
            <a:pPr lvl="1" algn="just"/>
            <a:r>
              <a:rPr lang="fr-FR" dirty="0" smtClean="0"/>
              <a:t>Il </a:t>
            </a:r>
            <a:r>
              <a:rPr lang="fr-FR" dirty="0"/>
              <a:t>peut néanmoins, si ses fonctions nécessitent l'usage d'un véhicule, être licencié pour cause réelle et sérieuse pour trouble causé au service ou à l'entreprise </a:t>
            </a:r>
            <a:r>
              <a:rPr lang="fr-FR" dirty="0" smtClean="0"/>
              <a:t>;</a:t>
            </a:r>
          </a:p>
          <a:p>
            <a:pPr lvl="1" algn="just"/>
            <a:endParaRPr lang="fr-FR" dirty="0"/>
          </a:p>
          <a:p>
            <a:pPr lvl="1" algn="just"/>
            <a:r>
              <a:rPr lang="fr-FR" i="1" dirty="0" smtClean="0"/>
              <a:t>A </a:t>
            </a:r>
            <a:r>
              <a:rPr lang="fr-FR" i="1" dirty="0"/>
              <a:t>contrario</a:t>
            </a:r>
            <a:r>
              <a:rPr lang="fr-FR" dirty="0"/>
              <a:t>, si les faits le privant temporairement ou définitivement de son permis ont été commis dans l'exercice de ses fonctions, le licenciement disciplinaire est possible dans la mesure où un manquement aux obligations contractuelles peut être démontré.</a:t>
            </a:r>
          </a:p>
        </p:txBody>
      </p:sp>
    </p:spTree>
  </p:cSld>
  <p:clrMapOvr>
    <a:masterClrMapping/>
  </p:clrMapOvr>
  <p:transition>
    <p:pull dir="d"/>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err="1"/>
              <a:t>Cass</a:t>
            </a:r>
            <a:r>
              <a:rPr lang="fr-FR" dirty="0"/>
              <a:t>. Soc. 3 mai 2011, n°09-67.464</a:t>
            </a:r>
          </a:p>
        </p:txBody>
      </p:sp>
      <p:sp>
        <p:nvSpPr>
          <p:cNvPr id="3" name="Espace réservé du contenu 2"/>
          <p:cNvSpPr>
            <a:spLocks noGrp="1"/>
          </p:cNvSpPr>
          <p:nvPr>
            <p:ph idx="1"/>
          </p:nvPr>
        </p:nvSpPr>
        <p:spPr>
          <a:xfrm>
            <a:off x="474453" y="1825625"/>
            <a:ext cx="8040897" cy="4351338"/>
          </a:xfrm>
        </p:spPr>
        <p:txBody>
          <a:bodyPr>
            <a:normAutofit fontScale="92500" lnSpcReduction="10000"/>
          </a:bodyPr>
          <a:lstStyle/>
          <a:p>
            <a:pPr algn="just">
              <a:buNone/>
            </a:pPr>
            <a:r>
              <a:rPr lang="fr-FR" dirty="0"/>
              <a:t>   La Cour de cassation, opérant un revirement net par rapport à sa jurisprudence antérieure, précise dans un arrêt du 3 mai 2011 « </a:t>
            </a:r>
            <a:r>
              <a:rPr lang="fr-FR" b="1" i="1" dirty="0"/>
              <a:t>qu'un motif tiré de la vie personnelle du salarié ne peut, en principe, justifier un licenciement disciplinaire, sauf s'il constitue un manquement de l'intéressé à une obligation découlant de son contrat de travail... le fait pour un salarié qui utilise un véhicule dans l'exercice de ses fonctions de commettre, dans le cadre de sa vie personnelle, une infraction entraînant la suspension ou le retrait de son permis de conduire ne saurait être regardé comme une méconnaissance par l'intéressé de ses obligations découlant de son contrat de travail</a:t>
            </a:r>
            <a:r>
              <a:rPr lang="fr-FR" dirty="0"/>
              <a:t> ».</a:t>
            </a:r>
          </a:p>
          <a:p>
            <a:pPr algn="just">
              <a:buNone/>
            </a:pPr>
            <a:r>
              <a:rPr lang="fr-FR" dirty="0"/>
              <a:t/>
            </a:r>
            <a:br>
              <a:rPr lang="fr-FR" dirty="0"/>
            </a:br>
            <a:r>
              <a:rPr lang="fr-FR" dirty="0"/>
              <a:t>Le salarié s'était vu retirer son permis à la suite d'infractions au code de la route commises en dehors de l'exécution de son contrat de travail ; il en résultait que son licenciement, dès lors qu'il a été prononcé pour motif disciplinaire, était dépourvu de cause réelle et sérieuse et que l'employeur était tenu de lui verser les salaires de la période de mise à pied et l'indemnité compensatrice de préavis.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289603" y="1732472"/>
            <a:ext cx="8220985" cy="1524000"/>
          </a:xfrm>
        </p:spPr>
        <p:txBody>
          <a:bodyPr>
            <a:noAutofit/>
          </a:bodyPr>
          <a:lstStyle/>
          <a:p>
            <a:pPr algn="ctr"/>
            <a:r>
              <a:rPr lang="fr-FR" sz="3900" dirty="0">
                <a:latin typeface="Times New Roman"/>
                <a:cs typeface="Times New Roman"/>
              </a:rPr>
              <a:t>	</a:t>
            </a:r>
            <a:r>
              <a:rPr lang="fr-FR" sz="3900" dirty="0">
                <a:solidFill>
                  <a:schemeClr val="tx1"/>
                </a:solidFill>
                <a:cs typeface="Times New Roman"/>
              </a:rPr>
              <a:t>CHAPITRE III – </a:t>
            </a:r>
            <a:r>
              <a:rPr lang="fr-FR" sz="3900" dirty="0" smtClean="0">
                <a:solidFill>
                  <a:schemeClr val="tx1"/>
                </a:solidFill>
                <a:cs typeface="Times New Roman"/>
              </a:rPr>
              <a:t/>
            </a:r>
            <a:br>
              <a:rPr lang="fr-FR" sz="3900" dirty="0" smtClean="0">
                <a:solidFill>
                  <a:schemeClr val="tx1"/>
                </a:solidFill>
                <a:cs typeface="Times New Roman"/>
              </a:rPr>
            </a:br>
            <a:r>
              <a:rPr lang="fr-FR" sz="3900" dirty="0" smtClean="0">
                <a:cs typeface="Times New Roman"/>
              </a:rPr>
              <a:t>Les restrictions au licenciement</a:t>
            </a:r>
            <a:endParaRPr lang="fr-FR" sz="3900" dirty="0">
              <a:solidFill>
                <a:schemeClr val="tx1"/>
              </a:solidFill>
              <a:cs typeface="Times New Roman"/>
            </a:endParaRPr>
          </a:p>
        </p:txBody>
      </p:sp>
      <p:sp>
        <p:nvSpPr>
          <p:cNvPr id="2" name="Espace réservé du texte 1"/>
          <p:cNvSpPr>
            <a:spLocks noGrp="1"/>
          </p:cNvSpPr>
          <p:nvPr>
            <p:ph type="body" idx="1"/>
          </p:nvPr>
        </p:nvSpPr>
        <p:spPr/>
        <p:txBody>
          <a:bodyPr/>
          <a:lstStyle/>
          <a:p>
            <a:endParaRPr lang="fr-FR" dirty="0"/>
          </a:p>
        </p:txBody>
      </p:sp>
    </p:spTree>
  </p:cSld>
  <p:clrMapOvr>
    <a:masterClrMapping/>
  </p:clrMapOvr>
  <p:transition>
    <p:pull dir="d"/>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36471" y="2392240"/>
            <a:ext cx="5552857" cy="1200329"/>
          </a:xfrm>
          <a:prstGeom prst="rect">
            <a:avLst/>
          </a:prstGeom>
          <a:noFill/>
        </p:spPr>
        <p:txBody>
          <a:bodyPr wrap="square" rtlCol="0">
            <a:spAutoFit/>
          </a:bodyPr>
          <a:lstStyle/>
          <a:p>
            <a:pPr algn="ctr"/>
            <a:r>
              <a:rPr lang="fr-FR" sz="3600" dirty="0">
                <a:latin typeface="+mj-lt"/>
              </a:rPr>
              <a:t>I- La liberté d’expression du salarié </a:t>
            </a:r>
          </a:p>
        </p:txBody>
      </p:sp>
    </p:spTree>
  </p:cSld>
  <p:clrMapOvr>
    <a:masterClrMapping/>
  </p:clrMapOvr>
  <p:transition>
    <p:pull dir="d"/>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dirty="0"/>
              <a:t>Licenciement prononcé en violation de cette liberté </a:t>
            </a:r>
          </a:p>
        </p:txBody>
      </p:sp>
      <p:sp>
        <p:nvSpPr>
          <p:cNvPr id="3" name="Espace réservé du contenu 2"/>
          <p:cNvSpPr>
            <a:spLocks noGrp="1"/>
          </p:cNvSpPr>
          <p:nvPr>
            <p:ph idx="1"/>
          </p:nvPr>
        </p:nvSpPr>
        <p:spPr/>
        <p:txBody>
          <a:bodyPr>
            <a:normAutofit lnSpcReduction="10000"/>
          </a:bodyPr>
          <a:lstStyle/>
          <a:p>
            <a:pPr algn="just"/>
            <a:r>
              <a:rPr lang="fr-FR" dirty="0"/>
              <a:t>Il a été jugé que ne constitue pas un exercice abusif de la liberté d'expression : le fait pour le délégué général du Centre interservices de santé et de médecine du travail en entreprise (CISME) d'avoir vivement critiqué l'une des associations adhérentes via deux courriers adressés notamment au Medef, à l'UIMM ainsi qu'au Directeur général du travail, ces propos relevant de la liberté d'expression reconnue à tout salarié </a:t>
            </a:r>
          </a:p>
          <a:p>
            <a:pPr algn="just"/>
            <a:endParaRPr lang="fr-FR" dirty="0"/>
          </a:p>
          <a:p>
            <a:pPr algn="just"/>
            <a:r>
              <a:rPr lang="fr-FR" b="1" dirty="0"/>
              <a:t>la Cour de cassation a ici censuré les juges du fond pour avoir, sous couvert d'un manquement à l'obligation de loyauté, considéré le licenciement du salarié justifié, sans avoir caractérisé « l'existence, par l'emploi de termes injurieux, diffamatoires ou excessifs, d'un abus dans l'exercice de la liberté d'expression dont jouit tout salarié ».</a:t>
            </a:r>
          </a:p>
          <a:p>
            <a:pPr algn="just"/>
            <a:r>
              <a:rPr lang="fr-FR" i="1" u="sng" dirty="0">
                <a:hlinkClick r:id="rId2"/>
              </a:rPr>
              <a:t> </a:t>
            </a:r>
            <a:r>
              <a:rPr lang="fr-FR" u="sng" dirty="0"/>
              <a:t>Cass. soc</a:t>
            </a:r>
            <a:r>
              <a:rPr lang="fr-FR" u="sng" dirty="0" smtClean="0"/>
              <a:t>. </a:t>
            </a:r>
            <a:r>
              <a:rPr lang="fr-FR" u="sng" dirty="0"/>
              <a:t>23 </a:t>
            </a:r>
            <a:r>
              <a:rPr lang="fr-FR" u="sng" dirty="0" smtClean="0"/>
              <a:t>septembre </a:t>
            </a:r>
            <a:r>
              <a:rPr lang="fr-FR" u="sng" dirty="0"/>
              <a:t>2015, n° 14-14.021, n° 1523</a:t>
            </a:r>
            <a:endParaRPr lang="fr-FR" u="sng" dirty="0">
              <a:hlinkClick r:id="rId2"/>
            </a:endParaRPr>
          </a:p>
          <a:p>
            <a:endParaRPr lang="fr-FR" dirty="0"/>
          </a:p>
        </p:txBody>
      </p:sp>
    </p:spTree>
  </p:cSld>
  <p:clrMapOvr>
    <a:masterClrMapping/>
  </p:clrMapOvr>
  <p:transition>
    <p:pull dir="d"/>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dirty="0"/>
              <a:t>Licenciement justifié du fait d’un abus de droit</a:t>
            </a:r>
          </a:p>
        </p:txBody>
      </p:sp>
      <p:sp>
        <p:nvSpPr>
          <p:cNvPr id="3" name="Espace réservé du contenu 2"/>
          <p:cNvSpPr>
            <a:spLocks noGrp="1"/>
          </p:cNvSpPr>
          <p:nvPr>
            <p:ph idx="1"/>
          </p:nvPr>
        </p:nvSpPr>
        <p:spPr/>
        <p:txBody>
          <a:bodyPr>
            <a:normAutofit/>
          </a:bodyPr>
          <a:lstStyle/>
          <a:p>
            <a:pPr algn="just"/>
            <a:r>
              <a:rPr lang="fr-FR" b="1" dirty="0"/>
              <a:t>Ne relèvent pas de l'exercice normal de la liberté d'expression :</a:t>
            </a:r>
            <a:r>
              <a:rPr lang="fr-FR" dirty="0"/>
              <a:t>les propos tenus par le salarié dans un article paru dans la Nouvelle République, revêtant un caractère injurieux et diffamatoire, l'expression « </a:t>
            </a:r>
            <a:r>
              <a:rPr lang="fr-FR" i="1" dirty="0" smtClean="0"/>
              <a:t>le fromage doit être bon pour certains</a:t>
            </a:r>
            <a:r>
              <a:rPr lang="fr-FR" dirty="0"/>
              <a:t> », parfaitement claire quant à son sens, </a:t>
            </a:r>
            <a:r>
              <a:rPr lang="fr-FR" dirty="0" smtClean="0"/>
              <a:t>constituant </a:t>
            </a:r>
            <a:r>
              <a:rPr lang="fr-FR" dirty="0"/>
              <a:t>une atteinte à l'honneur en ce qu'elle laisse à penser aux lecteurs que les personnes en charge de l'association s'arrogent des avantages personnels. </a:t>
            </a:r>
          </a:p>
          <a:p>
            <a:pPr algn="just"/>
            <a:endParaRPr lang="fr-FR" dirty="0"/>
          </a:p>
          <a:p>
            <a:pPr algn="just"/>
            <a:r>
              <a:rPr lang="fr-FR" dirty="0"/>
              <a:t> Alors que, il s'agit d'allégations non fondées, et l'emploi du terme « sectaire » dans l'expression « </a:t>
            </a:r>
            <a:r>
              <a:rPr lang="fr-FR" b="1" dirty="0"/>
              <a:t>je dénonce un comportement invraisemblable, sectaire </a:t>
            </a:r>
            <a:r>
              <a:rPr lang="fr-FR" dirty="0"/>
              <a:t>» traduisant une volonté de dénigrement et revêtant à ce titre un caractère injurieux et à tout le moins excessif. </a:t>
            </a:r>
          </a:p>
          <a:p>
            <a:pPr algn="just"/>
            <a:r>
              <a:rPr lang="fr-FR" u="sng" dirty="0" err="1"/>
              <a:t>Cass</a:t>
            </a:r>
            <a:r>
              <a:rPr lang="fr-FR" u="sng" dirty="0"/>
              <a:t>. soc</a:t>
            </a:r>
            <a:r>
              <a:rPr lang="fr-FR" u="sng" dirty="0" smtClean="0"/>
              <a:t>. </a:t>
            </a:r>
            <a:r>
              <a:rPr lang="fr-FR" u="sng" dirty="0"/>
              <a:t>5 mars 2015, n° 13-27.270</a:t>
            </a:r>
            <a:endParaRPr lang="fr-FR" u="sng" dirty="0">
              <a:hlinkClick r:id="rId2"/>
            </a:endParaRPr>
          </a:p>
          <a:p>
            <a:endParaRPr lang="fr-FR" dirty="0"/>
          </a:p>
        </p:txBody>
      </p:sp>
    </p:spTree>
  </p:cSld>
  <p:clrMapOvr>
    <a:masterClrMapping/>
  </p:clrMapOvr>
  <p:transition>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1597025"/>
          </a:xfrm>
        </p:spPr>
        <p:txBody>
          <a:bodyPr>
            <a:normAutofit fontScale="90000"/>
          </a:bodyPr>
          <a:lstStyle/>
          <a:p>
            <a:pPr algn="ctr"/>
            <a:r>
              <a:rPr lang="fr-FR" u="sng" dirty="0"/>
              <a:t/>
            </a:r>
            <a:br>
              <a:rPr lang="fr-FR" u="sng" dirty="0"/>
            </a:br>
            <a:r>
              <a:rPr lang="fr-FR" u="sng" dirty="0"/>
              <a:t/>
            </a:r>
            <a:br>
              <a:rPr lang="fr-FR" u="sng" dirty="0"/>
            </a:br>
            <a:r>
              <a:rPr lang="fr-FR" u="sng" dirty="0" err="1">
                <a:solidFill>
                  <a:schemeClr val="tx1"/>
                </a:solidFill>
              </a:rPr>
              <a:t>Cass</a:t>
            </a:r>
            <a:r>
              <a:rPr lang="fr-FR" u="sng" dirty="0">
                <a:solidFill>
                  <a:schemeClr val="tx1"/>
                </a:solidFill>
              </a:rPr>
              <a:t>. soc. 18 mars 2015, n° 13-27.658</a:t>
            </a:r>
            <a:r>
              <a:rPr lang="fr-FR" dirty="0"/>
              <a:t/>
            </a:r>
            <a:br>
              <a:rPr lang="fr-FR" dirty="0"/>
            </a:br>
            <a:r>
              <a:rPr lang="fr-FR" dirty="0"/>
              <a:t> </a:t>
            </a:r>
            <a:br>
              <a:rPr lang="fr-FR" dirty="0"/>
            </a:br>
            <a:r>
              <a:rPr lang="fr-FR" dirty="0"/>
              <a:t/>
            </a:r>
            <a:br>
              <a:rPr lang="fr-FR" dirty="0"/>
            </a:br>
            <a:endParaRPr lang="fr-FR" dirty="0"/>
          </a:p>
        </p:txBody>
      </p:sp>
      <p:sp>
        <p:nvSpPr>
          <p:cNvPr id="3" name="Espace réservé du contenu 2"/>
          <p:cNvSpPr>
            <a:spLocks noGrp="1"/>
          </p:cNvSpPr>
          <p:nvPr>
            <p:ph idx="1"/>
          </p:nvPr>
        </p:nvSpPr>
        <p:spPr/>
        <p:txBody>
          <a:bodyPr>
            <a:normAutofit/>
          </a:bodyPr>
          <a:lstStyle/>
          <a:p>
            <a:pPr algn="just"/>
            <a:endParaRPr lang="fr-FR" sz="2162" b="1" dirty="0"/>
          </a:p>
          <a:p>
            <a:pPr algn="just"/>
            <a:r>
              <a:rPr lang="fr-FR" sz="2162" dirty="0"/>
              <a:t>Procédure de licenciement : la saisine d'une commission d'arbitrage conventionnelle s'impose-t-elle à l'employeur ?</a:t>
            </a:r>
          </a:p>
          <a:p>
            <a:pPr algn="just">
              <a:buNone/>
            </a:pPr>
            <a:endParaRPr lang="fr-FR" sz="2162" b="1" dirty="0"/>
          </a:p>
          <a:p>
            <a:pPr algn="just"/>
            <a:r>
              <a:rPr lang="fr-FR" sz="2162" dirty="0"/>
              <a:t>La saisine d'une commission de conciliation, prévue par convention collective,  ayant pour mission de mener des arbitrages en cas de litige, mais pas de donner un avis sur une mesure disciplinaire, ne s'impose pas à l'employeur qui décide de licencier un salarié pour faute et ne suspend pas sa décision.</a:t>
            </a:r>
          </a:p>
          <a:p>
            <a:endParaRPr lang="fr-FR" dirty="0"/>
          </a:p>
        </p:txBody>
      </p:sp>
    </p:spTree>
  </p:cSld>
  <p:clrMapOvr>
    <a:masterClrMapping/>
  </p:clrMapOvr>
  <p:transition>
    <p:pull dir="d"/>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170432" y="2569587"/>
            <a:ext cx="6724470" cy="1200329"/>
          </a:xfrm>
          <a:prstGeom prst="rect">
            <a:avLst/>
          </a:prstGeom>
          <a:noFill/>
        </p:spPr>
        <p:txBody>
          <a:bodyPr wrap="square" rtlCol="0">
            <a:spAutoFit/>
          </a:bodyPr>
          <a:lstStyle/>
          <a:p>
            <a:pPr algn="ctr"/>
            <a:r>
              <a:rPr lang="fr-FR" sz="3600" dirty="0">
                <a:latin typeface="+mj-lt"/>
              </a:rPr>
              <a:t>II - Violation de la liberté fondamentale d'ester en justice</a:t>
            </a:r>
          </a:p>
        </p:txBody>
      </p:sp>
    </p:spTree>
  </p:cSld>
  <p:clrMapOvr>
    <a:masterClrMapping/>
  </p:clrMapOvr>
  <p:transition>
    <p:pull dir="d"/>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4294967295"/>
          </p:nvPr>
        </p:nvSpPr>
        <p:spPr>
          <a:xfrm>
            <a:off x="0" y="1104900"/>
            <a:ext cx="8504238" cy="4572000"/>
          </a:xfrm>
        </p:spPr>
        <p:txBody>
          <a:bodyPr/>
          <a:lstStyle/>
          <a:p>
            <a:pPr algn="just">
              <a:buNone/>
            </a:pPr>
            <a:endParaRPr lang="fr-FR" dirty="0"/>
          </a:p>
          <a:p>
            <a:pPr algn="just">
              <a:buNone/>
            </a:pPr>
            <a:endParaRPr lang="fr-FR" dirty="0"/>
          </a:p>
          <a:p>
            <a:pPr algn="just"/>
            <a:r>
              <a:rPr lang="fr-FR" dirty="0"/>
              <a:t>Le fait pour un employeur de reprocher au salarié dans la lettre de licenciement notamment d'avoir saisi la juridiction prud'homale d'une demande en résiliation de son contrat de travail constitue une atteinte à la liberté fondamentale d'ester en justice et entraîne à lui seul la nullité du licenciement, en l'absence de tout abus ou mauvaise foi de la part du salarié.</a:t>
            </a:r>
          </a:p>
          <a:p>
            <a:endParaRPr lang="fr-FR" u="sng" dirty="0"/>
          </a:p>
          <a:p>
            <a:r>
              <a:rPr lang="fr-FR" u="sng" dirty="0"/>
              <a:t> Cass. soc., 3 févr. 2016, n° 14-18.600, </a:t>
            </a:r>
            <a:endParaRPr lang="fr-FR" dirty="0"/>
          </a:p>
        </p:txBody>
      </p:sp>
      <p:sp>
        <p:nvSpPr>
          <p:cNvPr id="4" name="ZoneTexte 3"/>
          <p:cNvSpPr txBox="1"/>
          <p:nvPr/>
        </p:nvSpPr>
        <p:spPr>
          <a:xfrm>
            <a:off x="1009291" y="457756"/>
            <a:ext cx="6944264" cy="523220"/>
          </a:xfrm>
          <a:prstGeom prst="rect">
            <a:avLst/>
          </a:prstGeom>
          <a:noFill/>
        </p:spPr>
        <p:txBody>
          <a:bodyPr wrap="square" rtlCol="0">
            <a:spAutoFit/>
          </a:bodyPr>
          <a:lstStyle/>
          <a:p>
            <a:pPr algn="ctr"/>
            <a:r>
              <a:rPr lang="fr-FR" sz="2800" dirty="0">
                <a:latin typeface="+mj-lt"/>
              </a:rPr>
              <a:t>La liberté d’ester en justice</a:t>
            </a:r>
          </a:p>
        </p:txBody>
      </p:sp>
    </p:spTree>
  </p:cSld>
  <p:clrMapOvr>
    <a:masterClrMapping/>
  </p:clrMapOvr>
  <p:transition>
    <p:pull dir="d"/>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772188" y="2293794"/>
            <a:ext cx="5828531" cy="2308324"/>
          </a:xfrm>
          <a:prstGeom prst="rect">
            <a:avLst/>
          </a:prstGeom>
          <a:noFill/>
        </p:spPr>
        <p:txBody>
          <a:bodyPr wrap="square" rtlCol="0">
            <a:spAutoFit/>
          </a:bodyPr>
          <a:lstStyle/>
          <a:p>
            <a:pPr algn="ctr"/>
            <a:r>
              <a:rPr lang="fr-FR" sz="3600" dirty="0">
                <a:latin typeface="+mj-lt"/>
              </a:rPr>
              <a:t>III - Violation de la vie privée du salarié</a:t>
            </a:r>
          </a:p>
          <a:p>
            <a:endParaRPr lang="fr-FR" b="1" dirty="0"/>
          </a:p>
          <a:p>
            <a:endParaRPr lang="fr-FR" b="1" dirty="0"/>
          </a:p>
          <a:p>
            <a:endParaRPr lang="fr-FR" b="1" dirty="0"/>
          </a:p>
          <a:p>
            <a:endParaRPr lang="fr-FR" dirty="0"/>
          </a:p>
        </p:txBody>
      </p:sp>
    </p:spTree>
  </p:cSld>
  <p:clrMapOvr>
    <a:masterClrMapping/>
  </p:clrMapOvr>
  <p:transition>
    <p:pull dir="d"/>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t/>
            </a:r>
            <a:br>
              <a:rPr lang="fr-FR" b="1" dirty="0"/>
            </a:br>
            <a:r>
              <a:rPr lang="fr-FR" sz="3111" dirty="0">
                <a:solidFill>
                  <a:schemeClr val="tx1"/>
                </a:solidFill>
                <a:cs typeface="Times New Roman"/>
              </a:rPr>
              <a:t>Faits qui relèvent </a:t>
            </a:r>
            <a:r>
              <a:rPr lang="fr-FR" sz="3111" i="1" dirty="0">
                <a:solidFill>
                  <a:schemeClr val="tx1"/>
                </a:solidFill>
                <a:cs typeface="Times New Roman"/>
              </a:rPr>
              <a:t>a priori</a:t>
            </a:r>
            <a:r>
              <a:rPr lang="fr-FR" sz="3111" dirty="0">
                <a:solidFill>
                  <a:schemeClr val="tx1"/>
                </a:solidFill>
                <a:cs typeface="Times New Roman"/>
              </a:rPr>
              <a:t> de la vie privée mais se rattachant à la vie professionnelle</a:t>
            </a:r>
          </a:p>
        </p:txBody>
      </p:sp>
      <p:sp>
        <p:nvSpPr>
          <p:cNvPr id="3" name="Espace réservé du contenu 2"/>
          <p:cNvSpPr>
            <a:spLocks noGrp="1"/>
          </p:cNvSpPr>
          <p:nvPr>
            <p:ph idx="1"/>
          </p:nvPr>
        </p:nvSpPr>
        <p:spPr/>
        <p:txBody>
          <a:bodyPr/>
          <a:lstStyle/>
          <a:p>
            <a:pPr algn="just"/>
            <a:endParaRPr lang="fr-FR" dirty="0"/>
          </a:p>
          <a:p>
            <a:pPr algn="just"/>
            <a:r>
              <a:rPr lang="fr-FR" dirty="0"/>
              <a:t>Sont constitutifs d'une faute grave les échanges entre le salarié et une employée placée sous son autorité hiérarchique, lesquels « </a:t>
            </a:r>
            <a:r>
              <a:rPr lang="fr-FR" i="1" dirty="0"/>
              <a:t>dénotaient de la part de celui-là une confusion entretenue entre les sphères privée et professionnelle, quand bien même ils avaient lieu sur une messagerie privée en dehors des horaires de travail, et un rapport de domination culpabilisant et humiliant envers une salariée présentant un état psychologique fragile</a:t>
            </a:r>
            <a:r>
              <a:rPr lang="fr-FR" dirty="0"/>
              <a:t> ».</a:t>
            </a:r>
          </a:p>
          <a:p>
            <a:pPr algn="just">
              <a:buNone/>
            </a:pPr>
            <a:endParaRPr lang="fr-FR" dirty="0"/>
          </a:p>
          <a:p>
            <a:r>
              <a:rPr lang="fr-FR" u="sng" dirty="0">
                <a:hlinkClick r:id="rId2"/>
              </a:rPr>
              <a:t> </a:t>
            </a:r>
            <a:r>
              <a:rPr lang="fr-FR" u="sng" dirty="0"/>
              <a:t>Cass. soc., 1</a:t>
            </a:r>
            <a:r>
              <a:rPr lang="fr-FR" u="sng" baseline="30000" dirty="0"/>
              <a:t>er</a:t>
            </a:r>
            <a:r>
              <a:rPr lang="fr-FR" u="sng" dirty="0"/>
              <a:t> déc. 2015, n° 14-17.701</a:t>
            </a:r>
            <a:endParaRPr lang="fr-FR" u="sng" dirty="0">
              <a:hlinkClick r:id="rId2"/>
            </a:endParaRPr>
          </a:p>
          <a:p>
            <a:endParaRPr lang="fr-FR" dirty="0"/>
          </a:p>
        </p:txBody>
      </p:sp>
    </p:spTree>
  </p:cSld>
  <p:clrMapOvr>
    <a:masterClrMapping/>
  </p:clrMapOvr>
  <p:transition>
    <p:pull dir="d"/>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 xmlns:a16="http://schemas.microsoft.com/office/drawing/2014/main" id="{B687FE28-6CBD-4E4B-A1D4-0B39180F6C42}"/>
              </a:ext>
            </a:extLst>
          </p:cNvPr>
          <p:cNvSpPr>
            <a:spLocks noGrp="1"/>
          </p:cNvSpPr>
          <p:nvPr>
            <p:ph type="title"/>
          </p:nvPr>
        </p:nvSpPr>
        <p:spPr/>
        <p:txBody>
          <a:bodyPr>
            <a:normAutofit/>
          </a:bodyPr>
          <a:lstStyle/>
          <a:p>
            <a:pPr algn="ctr"/>
            <a:r>
              <a:rPr lang="fr-FR" sz="4800" dirty="0"/>
              <a:t>Partie II:</a:t>
            </a:r>
            <a:br>
              <a:rPr lang="fr-FR" sz="4800" dirty="0"/>
            </a:br>
            <a:r>
              <a:rPr lang="fr-FR" sz="4800" dirty="0"/>
              <a:t>Le licenciement individuel pour motif économique</a:t>
            </a:r>
            <a:r>
              <a:rPr lang="fr-FR" sz="4800" i="1" u="sng" dirty="0">
                <a:solidFill>
                  <a:schemeClr val="tx1"/>
                </a:solidFill>
              </a:rPr>
              <a:t/>
            </a:r>
            <a:br>
              <a:rPr lang="fr-FR" sz="4800" i="1" u="sng" dirty="0">
                <a:solidFill>
                  <a:schemeClr val="tx1"/>
                </a:solidFill>
              </a:rPr>
            </a:br>
            <a:endParaRPr lang="fr-FR" dirty="0"/>
          </a:p>
        </p:txBody>
      </p:sp>
    </p:spTree>
  </p:cSld>
  <p:clrMapOvr>
    <a:masterClrMapping/>
  </p:clrMapOvr>
  <p:transition>
    <p:wedg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dirty="0"/>
              <a:t>Au préalable : détermination de la procédure applicable</a:t>
            </a:r>
          </a:p>
        </p:txBody>
      </p:sp>
      <p:sp>
        <p:nvSpPr>
          <p:cNvPr id="3" name="Espace réservé du contenu 2"/>
          <p:cNvSpPr>
            <a:spLocks noGrp="1"/>
          </p:cNvSpPr>
          <p:nvPr>
            <p:ph idx="1"/>
          </p:nvPr>
        </p:nvSpPr>
        <p:spPr/>
        <p:txBody>
          <a:bodyPr>
            <a:noAutofit/>
          </a:bodyPr>
          <a:lstStyle/>
          <a:p>
            <a:pPr algn="just">
              <a:buNone/>
            </a:pPr>
            <a:r>
              <a:rPr lang="fr-FR" sz="1100" dirty="0"/>
              <a:t>     </a:t>
            </a:r>
            <a:r>
              <a:rPr lang="fr-FR" sz="1100" b="1" dirty="0"/>
              <a:t>Il existe deux catégories de licenciements économiques : les licenciements individuels et les licenciements collectifs. </a:t>
            </a:r>
          </a:p>
          <a:p>
            <a:pPr algn="just">
              <a:buNone/>
            </a:pPr>
            <a:r>
              <a:rPr lang="fr-FR" sz="1100" dirty="0"/>
              <a:t>     Un licenciement est collectif dès lors qu'il concerne au minimum 2 salariés dans une même période de 30 jours. </a:t>
            </a:r>
          </a:p>
          <a:p>
            <a:pPr algn="just">
              <a:buNone/>
            </a:pPr>
            <a:r>
              <a:rPr lang="fr-FR" sz="1100" dirty="0"/>
              <a:t/>
            </a:r>
            <a:br>
              <a:rPr lang="fr-FR" sz="1100" dirty="0"/>
            </a:br>
            <a:r>
              <a:rPr lang="fr-FR" sz="1100" b="1" dirty="0"/>
              <a:t>Cette distinction est importante car elle conditionne les obligations de l'employeur. </a:t>
            </a:r>
          </a:p>
          <a:p>
            <a:pPr algn="just">
              <a:buNone/>
            </a:pPr>
            <a:r>
              <a:rPr lang="fr-FR" sz="1100" dirty="0"/>
              <a:t/>
            </a:r>
            <a:br>
              <a:rPr lang="fr-FR" sz="1100" dirty="0"/>
            </a:br>
            <a:r>
              <a:rPr lang="fr-FR" sz="1100" dirty="0"/>
              <a:t>Ainsi, dans le cadre des licenciements collectifs, les contraintes sont plus lourdes quand le projet de licenciement économique concerne au moins 10 salariés sur une même période de 30 jours : élaboration d'un plan de sauvegarde de l'emploi, information et consultation des représentants du personnel, intervention d'un expert-comptable, intervention de l'administration.    </a:t>
            </a:r>
          </a:p>
          <a:p>
            <a:pPr algn="just">
              <a:buNone/>
            </a:pPr>
            <a:r>
              <a:rPr lang="fr-FR" sz="1100" dirty="0"/>
              <a:t>     Par ailleurs, les procédures de licenciement pour motif économique s'appliquent dans les entreprises et établissements privés de toute nature et, sauf dispositions particulières, dans les entreprises publiques et les établissements publics industriels et commerciaux pour toute rupture de contrat de travail à durée indéterminée fondée sur un ou plusieurs motifs économiques. </a:t>
            </a:r>
          </a:p>
          <a:p>
            <a:pPr lvl="1" algn="just">
              <a:buNone/>
            </a:pPr>
            <a:r>
              <a:rPr lang="fr-FR" sz="1000" dirty="0"/>
              <a:t>   </a:t>
            </a:r>
            <a:r>
              <a:rPr lang="fr-FR" sz="1100" b="1" u="sng" dirty="0"/>
              <a:t>Sont donc visés, dès lors qu'ils reposent sur ce motif : </a:t>
            </a:r>
          </a:p>
          <a:p>
            <a:pPr lvl="1" algn="just">
              <a:buNone/>
            </a:pPr>
            <a:r>
              <a:rPr lang="fr-FR" sz="1100" b="1" dirty="0"/>
              <a:t/>
            </a:r>
            <a:br>
              <a:rPr lang="fr-FR" sz="1100" b="1" dirty="0"/>
            </a:br>
            <a:r>
              <a:rPr lang="fr-FR" sz="1100" b="1" dirty="0"/>
              <a:t>- les licenciements proprement dits ;</a:t>
            </a:r>
          </a:p>
          <a:p>
            <a:pPr lvl="1" algn="just">
              <a:buNone/>
            </a:pPr>
            <a:r>
              <a:rPr lang="fr-FR" sz="1100" b="1" dirty="0"/>
              <a:t/>
            </a:r>
            <a:br>
              <a:rPr lang="fr-FR" sz="1100" b="1" dirty="0"/>
            </a:br>
            <a:r>
              <a:rPr lang="fr-FR" sz="1100" b="1" dirty="0"/>
              <a:t>- les départs ou mises à la retraite ;</a:t>
            </a:r>
          </a:p>
          <a:p>
            <a:pPr lvl="1" algn="just">
              <a:buNone/>
            </a:pPr>
            <a:r>
              <a:rPr lang="fr-FR" sz="1100" b="1" dirty="0"/>
              <a:t/>
            </a:r>
            <a:br>
              <a:rPr lang="fr-FR" sz="1100" b="1" dirty="0"/>
            </a:br>
            <a:r>
              <a:rPr lang="fr-FR" sz="1100" b="1" dirty="0"/>
              <a:t>- les départs négociés résultant d'un accord de gestion prévisionnelle de l'emploi et des compétences (GPEC) ;</a:t>
            </a:r>
          </a:p>
          <a:p>
            <a:pPr lvl="1" algn="just">
              <a:buNone/>
            </a:pPr>
            <a:r>
              <a:rPr lang="fr-FR" sz="1100" b="1" dirty="0"/>
              <a:t/>
            </a:r>
            <a:br>
              <a:rPr lang="fr-FR" sz="1100" b="1" dirty="0"/>
            </a:br>
            <a:r>
              <a:rPr lang="fr-FR" sz="1100" b="1" dirty="0"/>
              <a:t>- les départs négociés résultant d'un plan de sauvegarde de l'emploi (PSE).</a:t>
            </a:r>
          </a:p>
          <a:p>
            <a:pPr algn="just">
              <a:buNone/>
            </a:pPr>
            <a:r>
              <a:rPr lang="fr-FR" sz="1100" dirty="0"/>
              <a:t>     En revanche, ces procédures ne sont pas applicables en cas de rupture conventionnelle individuelle ou collectives ou d'un contrat à durée déterminée. Sur la prise en compte des ruptures conventionnelles individuelles pour déterminer si un plan de sauvegarde doit être établi dans l'entreprise</a:t>
            </a:r>
            <a:endParaRPr lang="fr-FR" sz="14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722313" y="533400"/>
            <a:ext cx="7772400" cy="1012203"/>
          </a:xfrm>
        </p:spPr>
        <p:txBody>
          <a:bodyPr>
            <a:normAutofit/>
          </a:bodyPr>
          <a:lstStyle/>
          <a:p>
            <a:pPr algn="ctr"/>
            <a:r>
              <a:rPr lang="fr-FR" sz="3200" dirty="0">
                <a:solidFill>
                  <a:srgbClr val="000000"/>
                </a:solidFill>
              </a:rPr>
              <a:t>1 – Définition du licenciement économique </a:t>
            </a:r>
          </a:p>
        </p:txBody>
      </p:sp>
      <p:sp>
        <p:nvSpPr>
          <p:cNvPr id="2" name="Espace réservé du texte 1"/>
          <p:cNvSpPr>
            <a:spLocks noGrp="1"/>
          </p:cNvSpPr>
          <p:nvPr>
            <p:ph type="body" idx="1"/>
          </p:nvPr>
        </p:nvSpPr>
        <p:spPr>
          <a:xfrm>
            <a:off x="400050" y="1971521"/>
            <a:ext cx="8399670" cy="4448329"/>
          </a:xfrm>
        </p:spPr>
        <p:txBody>
          <a:bodyPr>
            <a:noAutofit/>
          </a:bodyPr>
          <a:lstStyle/>
          <a:p>
            <a:pPr algn="just"/>
            <a:r>
              <a:rPr lang="fr-FR" sz="1600" dirty="0">
                <a:solidFill>
                  <a:schemeClr val="tx1"/>
                </a:solidFill>
              </a:rPr>
              <a:t>Le motif économique est défini par l'article L. 1233-3 du code du travail </a:t>
            </a:r>
            <a:r>
              <a:rPr lang="fr-FR" sz="1600" b="1" dirty="0">
                <a:solidFill>
                  <a:schemeClr val="tx1"/>
                </a:solidFill>
              </a:rPr>
              <a:t>comme un motif non inhérent à la personne du salarié, résultant d'une suppression ou transformation d'emploi ou d'une modification, refusée par le salarié, d'un élément essentiel du contrat de travail, consécutives notamment à des difficultés économiques, à des mutations technologiques, à la cessation d'activité de l'entreprise ou à une réorganisation de celle-ci nécessaire à la sauvegarde de sa compétitivité</a:t>
            </a:r>
            <a:r>
              <a:rPr lang="fr-FR" sz="1600" dirty="0">
                <a:solidFill>
                  <a:schemeClr val="tx1"/>
                </a:solidFill>
              </a:rPr>
              <a:t>.</a:t>
            </a:r>
          </a:p>
          <a:p>
            <a:pPr algn="just"/>
            <a:r>
              <a:rPr lang="fr-FR" sz="1600" dirty="0">
                <a:solidFill>
                  <a:schemeClr val="tx1"/>
                </a:solidFill>
              </a:rPr>
              <a:t>La qualification économique d'un licenciement conduit à lui appliquer des règles de procédure spécifiques et protectrices plus ou moins complexes selon l'effectif de l'entreprise et le nombre de licenciements envisagés.</a:t>
            </a:r>
          </a:p>
          <a:p>
            <a:pPr algn="just"/>
            <a:r>
              <a:rPr lang="fr-FR" sz="1600" dirty="0">
                <a:solidFill>
                  <a:schemeClr val="tx1"/>
                </a:solidFill>
              </a:rPr>
              <a:t/>
            </a:r>
            <a:br>
              <a:rPr lang="fr-FR" sz="1600" dirty="0">
                <a:solidFill>
                  <a:schemeClr val="tx1"/>
                </a:solidFill>
              </a:rPr>
            </a:br>
            <a:r>
              <a:rPr lang="fr-FR" sz="1600" b="1" dirty="0">
                <a:solidFill>
                  <a:schemeClr val="tx1"/>
                </a:solidFill>
              </a:rPr>
              <a:t>Quelle que soit la qualification juridique de la rupture du contrat de travail, et dès lors qu'elle a pour origine un motif résultant d'une suppression, d'une transformation d'emploi ou d'une modification du contrat de travail consécutive notamment à des difficultés économiques, elle doit entraîner l'application de la procédure de licenciement économique.</a:t>
            </a:r>
          </a:p>
          <a:p>
            <a:pPr algn="just"/>
            <a:r>
              <a:rPr lang="fr-FR" sz="1600" dirty="0">
                <a:solidFill>
                  <a:schemeClr val="tx1"/>
                </a:solidFill>
              </a:rPr>
              <a:t/>
            </a:r>
            <a:br>
              <a:rPr lang="fr-FR" sz="1600" dirty="0">
                <a:solidFill>
                  <a:schemeClr val="tx1"/>
                </a:solidFill>
              </a:rPr>
            </a:br>
            <a:r>
              <a:rPr lang="fr-FR" sz="1600" dirty="0">
                <a:solidFill>
                  <a:schemeClr val="tx1"/>
                </a:solidFill>
              </a:rPr>
              <a:t>A noter toutefois, que le salarié concerné par un projet de licenciement économique n'est pas privé de la faculté de proposer à son employeur une rupture amiable de son contrat de travail s'il estime y avoir intérêt (</a:t>
            </a:r>
            <a:r>
              <a:rPr lang="pt-BR" sz="1600" dirty="0">
                <a:solidFill>
                  <a:schemeClr val="tx1"/>
                </a:solidFill>
              </a:rPr>
              <a:t>Cass. Soc. 2 décembre 2003, n° 01-46.176</a:t>
            </a:r>
            <a:r>
              <a:rPr lang="pt-BR" sz="1600" dirty="0"/>
              <a:t>).</a:t>
            </a:r>
            <a:endParaRPr lang="fr-FR" sz="1600" dirty="0">
              <a:solidFill>
                <a:schemeClr val="tx1"/>
              </a:solidFill>
            </a:endParaRPr>
          </a:p>
          <a:p>
            <a:pPr algn="just"/>
            <a:endParaRPr lang="fr-FR" sz="1400" dirty="0">
              <a:solidFill>
                <a:srgbClr val="000000"/>
              </a:solidFill>
            </a:endParaRPr>
          </a:p>
        </p:txBody>
      </p:sp>
    </p:spTree>
  </p:cSld>
  <p:clrMapOvr>
    <a:masterClrMapping/>
  </p:clrMapOvr>
  <p:transition>
    <p:pull dir="d"/>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2694" y="365126"/>
            <a:ext cx="7886700" cy="973137"/>
          </a:xfrm>
        </p:spPr>
        <p:txBody>
          <a:bodyPr>
            <a:normAutofit/>
          </a:bodyPr>
          <a:lstStyle/>
          <a:p>
            <a:pPr algn="ctr"/>
            <a:r>
              <a:rPr lang="fr-FR" sz="2400" dirty="0"/>
              <a:t>2 – Procédure applicable au licenciement individuel</a:t>
            </a:r>
          </a:p>
        </p:txBody>
      </p:sp>
      <p:graphicFrame>
        <p:nvGraphicFramePr>
          <p:cNvPr id="3" name="Tableau 2"/>
          <p:cNvGraphicFramePr>
            <a:graphicFrameLocks noGrp="1"/>
          </p:cNvGraphicFramePr>
          <p:nvPr>
            <p:extLst>
              <p:ext uri="{D42A27DB-BD31-4B8C-83A1-F6EECF244321}">
                <p14:modId xmlns="" xmlns:p14="http://schemas.microsoft.com/office/powerpoint/2010/main" val="55877815"/>
              </p:ext>
            </p:extLst>
          </p:nvPr>
        </p:nvGraphicFramePr>
        <p:xfrm>
          <a:off x="422694" y="1071346"/>
          <a:ext cx="8042878" cy="5703080"/>
        </p:xfrm>
        <a:graphic>
          <a:graphicData uri="http://schemas.openxmlformats.org/drawingml/2006/table">
            <a:tbl>
              <a:tblPr/>
              <a:tblGrid>
                <a:gridCol w="2524764">
                  <a:extLst>
                    <a:ext uri="{9D8B030D-6E8A-4147-A177-3AD203B41FA5}">
                      <a16:colId xmlns="" xmlns:a16="http://schemas.microsoft.com/office/drawing/2014/main" val="20000"/>
                    </a:ext>
                  </a:extLst>
                </a:gridCol>
                <a:gridCol w="2548781">
                  <a:extLst>
                    <a:ext uri="{9D8B030D-6E8A-4147-A177-3AD203B41FA5}">
                      <a16:colId xmlns="" xmlns:a16="http://schemas.microsoft.com/office/drawing/2014/main" val="20001"/>
                    </a:ext>
                  </a:extLst>
                </a:gridCol>
                <a:gridCol w="2969333">
                  <a:extLst>
                    <a:ext uri="{9D8B030D-6E8A-4147-A177-3AD203B41FA5}">
                      <a16:colId xmlns="" xmlns:a16="http://schemas.microsoft.com/office/drawing/2014/main" val="20002"/>
                    </a:ext>
                  </a:extLst>
                </a:gridCol>
              </a:tblGrid>
              <a:tr h="197044">
                <a:tc>
                  <a:txBody>
                    <a:bodyPr/>
                    <a:lstStyle/>
                    <a:p>
                      <a:pPr algn="ctr">
                        <a:spcAft>
                          <a:spcPts val="0"/>
                        </a:spcAft>
                      </a:pPr>
                      <a:r>
                        <a:rPr lang="fr-FR" sz="900" b="1" dirty="0">
                          <a:solidFill>
                            <a:schemeClr val="tx1"/>
                          </a:solidFill>
                          <a:latin typeface="Arial"/>
                          <a:ea typeface="Arial"/>
                        </a:rPr>
                        <a:t>Formalités à accomplir</a:t>
                      </a:r>
                      <a:endParaRPr lang="fr-FR" sz="900" dirty="0">
                        <a:solidFill>
                          <a:schemeClr val="tx1"/>
                        </a:solidFill>
                        <a:latin typeface="Times New Roman"/>
                        <a:ea typeface="Times New Roman"/>
                      </a:endParaRPr>
                    </a:p>
                  </a:txBody>
                  <a:tcPr marL="26865" marR="26865" marT="26865" marB="268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3E5F0"/>
                    </a:solidFill>
                  </a:tcPr>
                </a:tc>
                <a:tc>
                  <a:txBody>
                    <a:bodyPr/>
                    <a:lstStyle/>
                    <a:p>
                      <a:pPr algn="ctr">
                        <a:spcAft>
                          <a:spcPts val="0"/>
                        </a:spcAft>
                      </a:pPr>
                      <a:r>
                        <a:rPr lang="fr-FR" sz="900" b="1" dirty="0">
                          <a:solidFill>
                            <a:schemeClr val="tx1"/>
                          </a:solidFill>
                          <a:latin typeface="Arial"/>
                          <a:ea typeface="Arial"/>
                        </a:rPr>
                        <a:t>Jours</a:t>
                      </a:r>
                      <a:endParaRPr lang="fr-FR" sz="900" dirty="0">
                        <a:solidFill>
                          <a:schemeClr val="tx1"/>
                        </a:solidFill>
                        <a:latin typeface="Times New Roman"/>
                        <a:ea typeface="Times New Roman"/>
                      </a:endParaRPr>
                    </a:p>
                  </a:txBody>
                  <a:tcPr marL="26865" marR="26865" marT="26865" marB="268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3E5F0"/>
                    </a:solidFill>
                  </a:tcPr>
                </a:tc>
                <a:tc>
                  <a:txBody>
                    <a:bodyPr/>
                    <a:lstStyle/>
                    <a:p>
                      <a:pPr algn="ctr">
                        <a:spcAft>
                          <a:spcPts val="0"/>
                        </a:spcAft>
                      </a:pPr>
                      <a:r>
                        <a:rPr lang="fr-FR" sz="900" b="1" dirty="0">
                          <a:solidFill>
                            <a:schemeClr val="tx1"/>
                          </a:solidFill>
                          <a:latin typeface="Arial"/>
                          <a:ea typeface="Arial"/>
                        </a:rPr>
                        <a:t>Observations</a:t>
                      </a:r>
                      <a:endParaRPr lang="fr-FR" sz="900" dirty="0">
                        <a:solidFill>
                          <a:schemeClr val="tx1"/>
                        </a:solidFill>
                        <a:latin typeface="Times New Roman"/>
                        <a:ea typeface="Times New Roman"/>
                      </a:endParaRPr>
                    </a:p>
                  </a:txBody>
                  <a:tcPr marL="26865" marR="26865" marT="26865" marB="268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3E5F0"/>
                    </a:solidFill>
                  </a:tcPr>
                </a:tc>
                <a:extLst>
                  <a:ext uri="{0D108BD9-81ED-4DB2-BD59-A6C34878D82A}">
                    <a16:rowId xmlns="" xmlns:a16="http://schemas.microsoft.com/office/drawing/2014/main" val="10000"/>
                  </a:ext>
                </a:extLst>
              </a:tr>
              <a:tr h="1696910">
                <a:tc>
                  <a:txBody>
                    <a:bodyPr/>
                    <a:lstStyle/>
                    <a:p>
                      <a:pPr algn="just">
                        <a:spcAft>
                          <a:spcPts val="0"/>
                        </a:spcAft>
                      </a:pPr>
                      <a:r>
                        <a:rPr lang="fr-FR" sz="900" dirty="0">
                          <a:solidFill>
                            <a:schemeClr val="tx1"/>
                          </a:solidFill>
                          <a:latin typeface="Arial"/>
                          <a:ea typeface="Arial"/>
                        </a:rPr>
                        <a:t>Envoi de la convocation à l'entretien préalable par lettre recommandée ou remise en main propre contre décharge.</a:t>
                      </a:r>
                    </a:p>
                    <a:p>
                      <a:pPr algn="just">
                        <a:spcAft>
                          <a:spcPts val="0"/>
                        </a:spcAft>
                      </a:pPr>
                      <a:r>
                        <a:rPr lang="fr-FR" sz="900" dirty="0">
                          <a:solidFill>
                            <a:schemeClr val="tx1"/>
                          </a:solidFill>
                          <a:latin typeface="Arial"/>
                          <a:ea typeface="Arial"/>
                        </a:rPr>
                        <a:t/>
                      </a:r>
                      <a:br>
                        <a:rPr lang="fr-FR" sz="900" dirty="0">
                          <a:solidFill>
                            <a:schemeClr val="tx1"/>
                          </a:solidFill>
                          <a:latin typeface="Arial"/>
                          <a:ea typeface="Arial"/>
                        </a:rPr>
                      </a:br>
                      <a:r>
                        <a:rPr lang="fr-FR" sz="900" dirty="0">
                          <a:solidFill>
                            <a:schemeClr val="tx1"/>
                          </a:solidFill>
                          <a:latin typeface="Arial"/>
                          <a:ea typeface="Arial"/>
                        </a:rPr>
                        <a:t>Demande à Pôle emploi du dossier relatif au contrat de sécurisation professionnelle.</a:t>
                      </a:r>
                      <a:endParaRPr lang="fr-FR" sz="900" dirty="0">
                        <a:solidFill>
                          <a:schemeClr val="tx1"/>
                        </a:solidFill>
                        <a:latin typeface="Times New Roman"/>
                        <a:ea typeface="Times New Roman"/>
                      </a:endParaRPr>
                    </a:p>
                  </a:txBody>
                  <a:tcPr marL="26865" marR="26865" marT="14654" marB="146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fr-FR" sz="900" dirty="0">
                          <a:solidFill>
                            <a:schemeClr val="tx1"/>
                          </a:solidFill>
                          <a:latin typeface="Arial"/>
                          <a:ea typeface="Arial"/>
                        </a:rPr>
                        <a:t>J - 5  </a:t>
                      </a:r>
                      <a:endParaRPr lang="fr-FR" sz="900" dirty="0">
                        <a:solidFill>
                          <a:schemeClr val="tx1"/>
                        </a:solidFill>
                        <a:latin typeface="Times New Roman"/>
                        <a:ea typeface="Times New Roman"/>
                      </a:endParaRPr>
                    </a:p>
                    <a:p>
                      <a:pPr marL="104775" marR="76200" algn="ctr">
                        <a:spcAft>
                          <a:spcPts val="0"/>
                        </a:spcAft>
                      </a:pPr>
                      <a:r>
                        <a:rPr lang="fr-FR" sz="900" dirty="0">
                          <a:solidFill>
                            <a:schemeClr val="tx1"/>
                          </a:solidFill>
                          <a:latin typeface="Arial"/>
                          <a:ea typeface="Arial"/>
                        </a:rPr>
                        <a:t>Ce délai se décompte en jours ouvrables, sans tenir compte, par conséquent, du jour consacré au repos hebdomadaire et des jours fériés et habituellement chômés dans l'entreprise. Lorsqu'il expire un samedi, un dimanche ou un jour férié, il est prorogé jusqu'au premier jour ouvrable suivant. Il est identique qu'il y ait ou non des représentants du personnel dans l'entreprise ou l'établissement.</a:t>
                      </a:r>
                    </a:p>
                  </a:txBody>
                  <a:tcPr marL="26865" marR="26865" marT="14654" marB="146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fr-FR" sz="900" dirty="0">
                          <a:solidFill>
                            <a:schemeClr val="tx1"/>
                          </a:solidFill>
                          <a:latin typeface="Arial"/>
                          <a:ea typeface="Arial"/>
                        </a:rPr>
                        <a:t> </a:t>
                      </a:r>
                      <a:endParaRPr lang="fr-FR" sz="900" dirty="0">
                        <a:solidFill>
                          <a:schemeClr val="tx1"/>
                        </a:solidFill>
                        <a:latin typeface="Times New Roman"/>
                        <a:ea typeface="Times New Roman"/>
                      </a:endParaRPr>
                    </a:p>
                  </a:txBody>
                  <a:tcPr marL="26865" marR="26865" marT="14654" marB="146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3367055">
                <a:tc>
                  <a:txBody>
                    <a:bodyPr/>
                    <a:lstStyle/>
                    <a:p>
                      <a:pPr algn="ctr">
                        <a:spcAft>
                          <a:spcPts val="0"/>
                        </a:spcAft>
                      </a:pPr>
                      <a:r>
                        <a:rPr lang="fr-FR" sz="900" b="1" dirty="0">
                          <a:solidFill>
                            <a:schemeClr val="tx1"/>
                          </a:solidFill>
                          <a:latin typeface="Arial"/>
                          <a:ea typeface="Arial"/>
                        </a:rPr>
                        <a:t>Entretien préalable </a:t>
                      </a:r>
                      <a:r>
                        <a:rPr lang="fr-FR" sz="900" dirty="0">
                          <a:solidFill>
                            <a:schemeClr val="tx1"/>
                          </a:solidFill>
                          <a:latin typeface="Arial"/>
                          <a:ea typeface="Arial"/>
                        </a:rPr>
                        <a:t> </a:t>
                      </a:r>
                      <a:endParaRPr lang="fr-FR" sz="900" i="1" dirty="0">
                        <a:solidFill>
                          <a:schemeClr val="tx1"/>
                        </a:solidFill>
                        <a:latin typeface="Arial"/>
                        <a:ea typeface="Arial"/>
                      </a:endParaRPr>
                    </a:p>
                    <a:p>
                      <a:pPr marL="104775" marR="76200" algn="just">
                        <a:spcAft>
                          <a:spcPts val="0"/>
                        </a:spcAft>
                      </a:pPr>
                      <a:endParaRPr lang="fr-FR" sz="900" i="1" dirty="0">
                        <a:solidFill>
                          <a:schemeClr val="tx1"/>
                        </a:solidFill>
                        <a:latin typeface="Arial"/>
                        <a:ea typeface="Arial"/>
                      </a:endParaRPr>
                    </a:p>
                    <a:p>
                      <a:pPr marL="104775" marR="76200" algn="just">
                        <a:spcAft>
                          <a:spcPts val="0"/>
                        </a:spcAft>
                      </a:pPr>
                      <a:r>
                        <a:rPr lang="fr-FR" sz="900" i="1" dirty="0">
                          <a:solidFill>
                            <a:schemeClr val="tx1"/>
                          </a:solidFill>
                          <a:latin typeface="Arial"/>
                          <a:ea typeface="Arial"/>
                        </a:rPr>
                        <a:t>Il s'agit de la date de la première présentation de la lettre de licenciement par la Poste. Pour le licenciement d'un représentant du personnel, à l'issue de l'entretien préalable, la procédure est la suivante :</a:t>
                      </a:r>
                    </a:p>
                    <a:p>
                      <a:pPr marL="104775" marR="76200" algn="just">
                        <a:spcAft>
                          <a:spcPts val="0"/>
                        </a:spcAft>
                      </a:pPr>
                      <a:r>
                        <a:rPr lang="fr-FR" sz="900" i="1" dirty="0">
                          <a:solidFill>
                            <a:schemeClr val="tx1"/>
                          </a:solidFill>
                          <a:latin typeface="Arial"/>
                          <a:ea typeface="Arial"/>
                        </a:rPr>
                        <a:t/>
                      </a:r>
                      <a:br>
                        <a:rPr lang="fr-FR" sz="900" i="1" dirty="0">
                          <a:solidFill>
                            <a:schemeClr val="tx1"/>
                          </a:solidFill>
                          <a:latin typeface="Arial"/>
                          <a:ea typeface="Arial"/>
                        </a:rPr>
                      </a:br>
                      <a:r>
                        <a:rPr lang="fr-FR" sz="900" i="1" dirty="0">
                          <a:solidFill>
                            <a:schemeClr val="tx1"/>
                          </a:solidFill>
                          <a:latin typeface="Arial"/>
                          <a:ea typeface="Arial"/>
                        </a:rPr>
                        <a:t>- convocation et consultation du comité d'entreprise (s'il existe) ;</a:t>
                      </a:r>
                    </a:p>
                    <a:p>
                      <a:pPr marL="104775" marR="76200" algn="just">
                        <a:spcAft>
                          <a:spcPts val="0"/>
                        </a:spcAft>
                      </a:pPr>
                      <a:r>
                        <a:rPr lang="fr-FR" sz="900" i="1" dirty="0">
                          <a:solidFill>
                            <a:schemeClr val="tx1"/>
                          </a:solidFill>
                          <a:latin typeface="Arial"/>
                          <a:ea typeface="Arial"/>
                        </a:rPr>
                        <a:t/>
                      </a:r>
                      <a:br>
                        <a:rPr lang="fr-FR" sz="900" i="1" dirty="0">
                          <a:solidFill>
                            <a:schemeClr val="tx1"/>
                          </a:solidFill>
                          <a:latin typeface="Arial"/>
                          <a:ea typeface="Arial"/>
                        </a:rPr>
                      </a:br>
                      <a:r>
                        <a:rPr lang="fr-FR" sz="900" i="1" dirty="0">
                          <a:solidFill>
                            <a:schemeClr val="tx1"/>
                          </a:solidFill>
                          <a:latin typeface="Arial"/>
                          <a:ea typeface="Arial"/>
                        </a:rPr>
                        <a:t>- à l'issue de la réunion, demande d'autorisation à l'inspection du travail ;</a:t>
                      </a:r>
                    </a:p>
                    <a:p>
                      <a:pPr marL="104775" marR="76200" algn="just">
                        <a:spcAft>
                          <a:spcPts val="0"/>
                        </a:spcAft>
                      </a:pPr>
                      <a:r>
                        <a:rPr lang="fr-FR" sz="900" i="1" dirty="0">
                          <a:solidFill>
                            <a:schemeClr val="tx1"/>
                          </a:solidFill>
                          <a:latin typeface="Arial"/>
                          <a:ea typeface="Arial"/>
                        </a:rPr>
                        <a:t/>
                      </a:r>
                      <a:br>
                        <a:rPr lang="fr-FR" sz="900" i="1" dirty="0">
                          <a:solidFill>
                            <a:schemeClr val="tx1"/>
                          </a:solidFill>
                          <a:latin typeface="Arial"/>
                          <a:ea typeface="Arial"/>
                        </a:rPr>
                      </a:br>
                      <a:r>
                        <a:rPr lang="fr-FR" sz="900" i="1" dirty="0">
                          <a:solidFill>
                            <a:schemeClr val="tx1"/>
                          </a:solidFill>
                          <a:latin typeface="Arial"/>
                          <a:ea typeface="Arial"/>
                        </a:rPr>
                        <a:t>- après autorisation, envoi de la lettre de licenciement  ;</a:t>
                      </a:r>
                    </a:p>
                    <a:p>
                      <a:pPr marL="104775" marR="76200" algn="just">
                        <a:spcAft>
                          <a:spcPts val="0"/>
                        </a:spcAft>
                      </a:pPr>
                      <a:r>
                        <a:rPr lang="fr-FR" sz="900" i="1" dirty="0">
                          <a:solidFill>
                            <a:schemeClr val="tx1"/>
                          </a:solidFill>
                          <a:latin typeface="Arial"/>
                          <a:ea typeface="Arial"/>
                        </a:rPr>
                        <a:t/>
                      </a:r>
                      <a:br>
                        <a:rPr lang="fr-FR" sz="900" i="1" dirty="0">
                          <a:solidFill>
                            <a:schemeClr val="tx1"/>
                          </a:solidFill>
                          <a:latin typeface="Arial"/>
                          <a:ea typeface="Arial"/>
                        </a:rPr>
                      </a:br>
                      <a:r>
                        <a:rPr lang="fr-FR" sz="900" i="1" dirty="0">
                          <a:solidFill>
                            <a:schemeClr val="tx1"/>
                          </a:solidFill>
                          <a:latin typeface="Arial"/>
                          <a:ea typeface="Arial"/>
                        </a:rPr>
                        <a:t>- information de la </a:t>
                      </a:r>
                      <a:r>
                        <a:rPr lang="fr-FR" sz="900" i="1" dirty="0" err="1">
                          <a:solidFill>
                            <a:schemeClr val="tx1"/>
                          </a:solidFill>
                          <a:latin typeface="Arial"/>
                          <a:ea typeface="Arial"/>
                        </a:rPr>
                        <a:t>Direccte</a:t>
                      </a:r>
                      <a:r>
                        <a:rPr lang="fr-FR" sz="900" i="1" dirty="0">
                          <a:solidFill>
                            <a:schemeClr val="tx1"/>
                          </a:solidFill>
                          <a:latin typeface="Arial"/>
                          <a:ea typeface="Arial"/>
                        </a:rPr>
                        <a:t> dans les 8 jours de l'envoi de la lettre de licenciement.</a:t>
                      </a:r>
                    </a:p>
                    <a:p>
                      <a:pPr marL="104775" marR="76200" algn="just">
                        <a:spcAft>
                          <a:spcPts val="0"/>
                        </a:spcAft>
                      </a:pPr>
                      <a:endParaRPr lang="fr-FR" sz="900" i="1" dirty="0">
                        <a:solidFill>
                          <a:schemeClr val="tx1"/>
                        </a:solidFill>
                        <a:latin typeface="Arial"/>
                        <a:ea typeface="Arial"/>
                      </a:endParaRPr>
                    </a:p>
                  </a:txBody>
                  <a:tcPr marL="26865" marR="26865" marT="14654" marB="146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fr-FR" sz="900" dirty="0">
                          <a:solidFill>
                            <a:schemeClr val="tx1"/>
                          </a:solidFill>
                          <a:latin typeface="Arial"/>
                          <a:ea typeface="Arial"/>
                        </a:rPr>
                        <a:t>J</a:t>
                      </a:r>
                      <a:endParaRPr lang="fr-FR" sz="900" dirty="0">
                        <a:solidFill>
                          <a:schemeClr val="tx1"/>
                        </a:solidFill>
                        <a:latin typeface="Times New Roman"/>
                        <a:ea typeface="Times New Roman"/>
                      </a:endParaRPr>
                    </a:p>
                  </a:txBody>
                  <a:tcPr marL="26865" marR="26865" marT="14654" marB="146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fr-FR" sz="900" b="1" dirty="0">
                          <a:solidFill>
                            <a:schemeClr val="tx1"/>
                          </a:solidFill>
                          <a:latin typeface="Arial"/>
                          <a:ea typeface="Arial"/>
                        </a:rPr>
                        <a:t>Exposé des motifs.</a:t>
                      </a:r>
                    </a:p>
                    <a:p>
                      <a:pPr algn="just">
                        <a:spcAft>
                          <a:spcPts val="0"/>
                        </a:spcAft>
                      </a:pPr>
                      <a:r>
                        <a:rPr lang="fr-FR" sz="900" dirty="0">
                          <a:solidFill>
                            <a:schemeClr val="tx1"/>
                          </a:solidFill>
                          <a:latin typeface="Arial"/>
                          <a:ea typeface="Arial"/>
                        </a:rPr>
                        <a:t/>
                      </a:r>
                      <a:br>
                        <a:rPr lang="fr-FR" sz="900" dirty="0">
                          <a:solidFill>
                            <a:schemeClr val="tx1"/>
                          </a:solidFill>
                          <a:latin typeface="Arial"/>
                          <a:ea typeface="Arial"/>
                        </a:rPr>
                      </a:br>
                      <a:endParaRPr lang="fr-FR" sz="900" dirty="0">
                        <a:solidFill>
                          <a:schemeClr val="tx1"/>
                        </a:solidFill>
                        <a:latin typeface="Arial"/>
                        <a:ea typeface="Arial"/>
                      </a:endParaRPr>
                    </a:p>
                    <a:p>
                      <a:pPr algn="just">
                        <a:spcAft>
                          <a:spcPts val="0"/>
                        </a:spcAft>
                      </a:pPr>
                      <a:endParaRPr lang="fr-FR" sz="900" dirty="0">
                        <a:solidFill>
                          <a:schemeClr val="tx1"/>
                        </a:solidFill>
                        <a:latin typeface="Arial"/>
                        <a:ea typeface="Arial"/>
                      </a:endParaRPr>
                    </a:p>
                    <a:p>
                      <a:pPr algn="just">
                        <a:spcAft>
                          <a:spcPts val="0"/>
                        </a:spcAft>
                      </a:pPr>
                      <a:r>
                        <a:rPr lang="fr-FR" sz="900" dirty="0">
                          <a:solidFill>
                            <a:schemeClr val="tx1"/>
                          </a:solidFill>
                          <a:latin typeface="Arial"/>
                          <a:ea typeface="Arial"/>
                        </a:rPr>
                        <a:t>Dans les entreprises occupant moins de 1 000 salariés (sauf si elles appartiennent à un groupe français ou de dimension communautaire occupant au moins 1 000 salariés), remise du document relatif au contrat de sécurisation professionnelle. A compter du lendemain de la remise de ce document, le salarié dispose d'un délai de 21 jours pour accepter ou refuser ce contrat.</a:t>
                      </a:r>
                    </a:p>
                    <a:p>
                      <a:pPr algn="just">
                        <a:spcAft>
                          <a:spcPts val="0"/>
                        </a:spcAft>
                      </a:pPr>
                      <a:r>
                        <a:rPr lang="fr-FR" sz="900" dirty="0">
                          <a:solidFill>
                            <a:schemeClr val="tx1"/>
                          </a:solidFill>
                          <a:latin typeface="Arial"/>
                          <a:ea typeface="Arial"/>
                        </a:rPr>
                        <a:t/>
                      </a:r>
                      <a:br>
                        <a:rPr lang="fr-FR" sz="900" dirty="0">
                          <a:solidFill>
                            <a:schemeClr val="tx1"/>
                          </a:solidFill>
                          <a:latin typeface="Arial"/>
                          <a:ea typeface="Arial"/>
                        </a:rPr>
                      </a:br>
                      <a:r>
                        <a:rPr lang="fr-FR" sz="900" dirty="0">
                          <a:solidFill>
                            <a:schemeClr val="tx1"/>
                          </a:solidFill>
                          <a:latin typeface="Arial"/>
                          <a:ea typeface="Arial"/>
                        </a:rPr>
                        <a:t>Dans les entreprises ou établissements occupant au moins 1 000 salariés et dans les entreprises appartenant à un groupe français ou de dimension communautaire occupant au moins 1 000 salariés, information sur le congé de reclassement.</a:t>
                      </a:r>
                    </a:p>
                    <a:p>
                      <a:pPr algn="just">
                        <a:spcAft>
                          <a:spcPts val="0"/>
                        </a:spcAft>
                      </a:pPr>
                      <a:r>
                        <a:rPr lang="fr-FR" sz="900" dirty="0">
                          <a:solidFill>
                            <a:schemeClr val="tx1"/>
                          </a:solidFill>
                          <a:latin typeface="Arial"/>
                          <a:ea typeface="Arial"/>
                        </a:rPr>
                        <a:t>  </a:t>
                      </a:r>
                      <a:endParaRPr lang="fr-FR" sz="900" dirty="0">
                        <a:solidFill>
                          <a:schemeClr val="tx1"/>
                        </a:solidFill>
                        <a:latin typeface="Times New Roman"/>
                        <a:ea typeface="Times New Roman"/>
                      </a:endParaRPr>
                    </a:p>
                    <a:p>
                      <a:pPr marL="104775" marR="76200" algn="just">
                        <a:spcAft>
                          <a:spcPts val="0"/>
                        </a:spcAft>
                      </a:pPr>
                      <a:r>
                        <a:rPr lang="fr-FR" sz="900" i="1" dirty="0">
                          <a:solidFill>
                            <a:schemeClr val="tx1"/>
                          </a:solidFill>
                          <a:latin typeface="Arial"/>
                          <a:ea typeface="Arial"/>
                        </a:rPr>
                        <a:t>Lorsqu'un accord de GPEC le prévoit, l'employeur est tenu de proposer au salarié le bénéfice du congé de mobilité.</a:t>
                      </a:r>
                    </a:p>
                    <a:p>
                      <a:pPr algn="just">
                        <a:spcAft>
                          <a:spcPts val="0"/>
                        </a:spcAft>
                      </a:pPr>
                      <a:endParaRPr lang="fr-FR" sz="900" dirty="0">
                        <a:solidFill>
                          <a:schemeClr val="tx1"/>
                        </a:solidFill>
                        <a:latin typeface="Times New Roman"/>
                        <a:ea typeface="Times New Roman"/>
                      </a:endParaRPr>
                    </a:p>
                  </a:txBody>
                  <a:tcPr marL="26865" marR="26865" marT="14654" marB="146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442071">
                <a:tc>
                  <a:txBody>
                    <a:bodyPr/>
                    <a:lstStyle/>
                    <a:p>
                      <a:pPr algn="l">
                        <a:spcAft>
                          <a:spcPts val="0"/>
                        </a:spcAft>
                      </a:pPr>
                      <a:r>
                        <a:rPr lang="fr-FR" sz="900" dirty="0">
                          <a:solidFill>
                            <a:schemeClr val="tx1"/>
                          </a:solidFill>
                          <a:latin typeface="Arial"/>
                          <a:ea typeface="Arial"/>
                        </a:rPr>
                        <a:t>Information de la </a:t>
                      </a:r>
                      <a:r>
                        <a:rPr lang="fr-FR" sz="900" dirty="0" err="1">
                          <a:solidFill>
                            <a:schemeClr val="tx1"/>
                          </a:solidFill>
                          <a:latin typeface="Arial"/>
                          <a:ea typeface="Arial"/>
                        </a:rPr>
                        <a:t>Direccte</a:t>
                      </a:r>
                      <a:r>
                        <a:rPr lang="fr-FR" sz="900" dirty="0">
                          <a:solidFill>
                            <a:schemeClr val="tx1"/>
                          </a:solidFill>
                          <a:latin typeface="Arial"/>
                          <a:ea typeface="Arial"/>
                        </a:rPr>
                        <a:t> :</a:t>
                      </a:r>
                    </a:p>
                    <a:p>
                      <a:pPr algn="l">
                        <a:spcAft>
                          <a:spcPts val="0"/>
                        </a:spcAft>
                      </a:pPr>
                      <a:r>
                        <a:rPr lang="fr-FR" sz="900" dirty="0" smtClean="0">
                          <a:solidFill>
                            <a:schemeClr val="tx1"/>
                          </a:solidFill>
                          <a:latin typeface="Arial"/>
                          <a:ea typeface="Arial"/>
                        </a:rPr>
                        <a:t>  non-cadre</a:t>
                      </a:r>
                      <a:r>
                        <a:rPr lang="fr-FR" sz="900" dirty="0">
                          <a:solidFill>
                            <a:schemeClr val="tx1"/>
                          </a:solidFill>
                          <a:latin typeface="Arial"/>
                          <a:ea typeface="Arial"/>
                        </a:rPr>
                        <a:t/>
                      </a:r>
                      <a:br>
                        <a:rPr lang="fr-FR" sz="900" dirty="0">
                          <a:solidFill>
                            <a:schemeClr val="tx1"/>
                          </a:solidFill>
                          <a:latin typeface="Arial"/>
                          <a:ea typeface="Arial"/>
                        </a:rPr>
                      </a:br>
                      <a:r>
                        <a:rPr lang="fr-FR" sz="900" dirty="0" smtClean="0">
                          <a:solidFill>
                            <a:schemeClr val="tx1"/>
                          </a:solidFill>
                          <a:latin typeface="Arial"/>
                          <a:ea typeface="Arial"/>
                        </a:rPr>
                        <a:t>  cadre</a:t>
                      </a:r>
                      <a:endParaRPr lang="fr-FR" sz="900" dirty="0">
                        <a:solidFill>
                          <a:schemeClr val="tx1"/>
                        </a:solidFill>
                        <a:latin typeface="Times New Roman"/>
                        <a:ea typeface="Times New Roman"/>
                      </a:endParaRPr>
                    </a:p>
                  </a:txBody>
                  <a:tcPr marL="26865" marR="26865" marT="12212" marB="146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fr-FR" sz="900">
                          <a:solidFill>
                            <a:schemeClr val="tx1"/>
                          </a:solidFill>
                          <a:latin typeface="Arial"/>
                          <a:ea typeface="Arial"/>
                        </a:rPr>
                        <a:t>J + 15 (maximum)</a:t>
                      </a:r>
                      <a:br>
                        <a:rPr lang="fr-FR" sz="900">
                          <a:solidFill>
                            <a:schemeClr val="tx1"/>
                          </a:solidFill>
                          <a:latin typeface="Arial"/>
                          <a:ea typeface="Arial"/>
                        </a:rPr>
                      </a:br>
                      <a:r>
                        <a:rPr lang="fr-FR" sz="900">
                          <a:solidFill>
                            <a:schemeClr val="tx1"/>
                          </a:solidFill>
                          <a:latin typeface="Arial"/>
                          <a:ea typeface="Arial"/>
                        </a:rPr>
                        <a:t>J + 23 (maximum)</a:t>
                      </a:r>
                      <a:endParaRPr lang="fr-FR" sz="900">
                        <a:solidFill>
                          <a:schemeClr val="tx1"/>
                        </a:solidFill>
                        <a:latin typeface="Times New Roman"/>
                        <a:ea typeface="Times New Roman"/>
                      </a:endParaRPr>
                    </a:p>
                  </a:txBody>
                  <a:tcPr marL="26865" marR="26865" marT="12212" marB="14654"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fr-FR" sz="900" dirty="0">
                          <a:solidFill>
                            <a:schemeClr val="tx1"/>
                          </a:solidFill>
                          <a:latin typeface="Arial"/>
                          <a:ea typeface="Arial"/>
                        </a:rPr>
                        <a:t> </a:t>
                      </a:r>
                      <a:endParaRPr lang="fr-FR" sz="900" dirty="0">
                        <a:solidFill>
                          <a:schemeClr val="tx1"/>
                        </a:solidFill>
                        <a:latin typeface="Times New Roman"/>
                        <a:ea typeface="Times New Roman"/>
                      </a:endParaRPr>
                    </a:p>
                  </a:txBody>
                  <a:tcPr marL="26865" marR="26865" marT="12212" marB="1465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4"/>
                  </a:ext>
                </a:extLst>
              </a:tr>
            </a:tbl>
          </a:graphicData>
        </a:graphic>
      </p:graphicFrame>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B70C1D3-A967-3543-A1EC-AE677C577E41}"/>
              </a:ext>
            </a:extLst>
          </p:cNvPr>
          <p:cNvSpPr>
            <a:spLocks noGrp="1"/>
          </p:cNvSpPr>
          <p:nvPr>
            <p:ph type="title"/>
          </p:nvPr>
        </p:nvSpPr>
        <p:spPr>
          <a:xfrm>
            <a:off x="628650" y="365127"/>
            <a:ext cx="7886700" cy="637764"/>
          </a:xfrm>
        </p:spPr>
        <p:txBody>
          <a:bodyPr>
            <a:normAutofit fontScale="90000"/>
          </a:bodyPr>
          <a:lstStyle/>
          <a:p>
            <a:r>
              <a:rPr lang="fr-FR" sz="2400" dirty="0"/>
              <a:t>2 – Procédure applicable au licenciement </a:t>
            </a:r>
            <a:r>
              <a:rPr lang="fr-FR" sz="2400" dirty="0" smtClean="0"/>
              <a:t>individuel (suite)</a:t>
            </a:r>
            <a:endParaRPr lang="fr-FR" sz="2400" dirty="0"/>
          </a:p>
        </p:txBody>
      </p:sp>
      <p:graphicFrame>
        <p:nvGraphicFramePr>
          <p:cNvPr id="3" name="Tableau 2">
            <a:extLst>
              <a:ext uri="{FF2B5EF4-FFF2-40B4-BE49-F238E27FC236}">
                <a16:creationId xmlns="" xmlns:a16="http://schemas.microsoft.com/office/drawing/2014/main" id="{61FCDC9F-043B-4A46-B9CE-2F32DC1795ED}"/>
              </a:ext>
            </a:extLst>
          </p:cNvPr>
          <p:cNvGraphicFramePr>
            <a:graphicFrameLocks noGrp="1"/>
          </p:cNvGraphicFramePr>
          <p:nvPr>
            <p:extLst>
              <p:ext uri="{D42A27DB-BD31-4B8C-83A1-F6EECF244321}">
                <p14:modId xmlns="" xmlns:p14="http://schemas.microsoft.com/office/powerpoint/2010/main" val="4222128771"/>
              </p:ext>
            </p:extLst>
          </p:nvPr>
        </p:nvGraphicFramePr>
        <p:xfrm>
          <a:off x="472472" y="1002891"/>
          <a:ext cx="8042878" cy="3832498"/>
        </p:xfrm>
        <a:graphic>
          <a:graphicData uri="http://schemas.openxmlformats.org/drawingml/2006/table">
            <a:tbl>
              <a:tblPr/>
              <a:tblGrid>
                <a:gridCol w="2524764">
                  <a:extLst>
                    <a:ext uri="{9D8B030D-6E8A-4147-A177-3AD203B41FA5}">
                      <a16:colId xmlns="" xmlns:a16="http://schemas.microsoft.com/office/drawing/2014/main" val="3088003273"/>
                    </a:ext>
                  </a:extLst>
                </a:gridCol>
                <a:gridCol w="2548781">
                  <a:extLst>
                    <a:ext uri="{9D8B030D-6E8A-4147-A177-3AD203B41FA5}">
                      <a16:colId xmlns="" xmlns:a16="http://schemas.microsoft.com/office/drawing/2014/main" val="1876704140"/>
                    </a:ext>
                  </a:extLst>
                </a:gridCol>
                <a:gridCol w="2969333">
                  <a:extLst>
                    <a:ext uri="{9D8B030D-6E8A-4147-A177-3AD203B41FA5}">
                      <a16:colId xmlns="" xmlns:a16="http://schemas.microsoft.com/office/drawing/2014/main" val="3056065288"/>
                    </a:ext>
                  </a:extLst>
                </a:gridCol>
              </a:tblGrid>
              <a:tr h="268646">
                <a:tc>
                  <a:txBody>
                    <a:bodyPr/>
                    <a:lstStyle/>
                    <a:p>
                      <a:pPr algn="ctr">
                        <a:spcAft>
                          <a:spcPts val="0"/>
                        </a:spcAft>
                      </a:pPr>
                      <a:r>
                        <a:rPr lang="fr-FR" sz="900" b="1" dirty="0">
                          <a:solidFill>
                            <a:schemeClr val="tx1"/>
                          </a:solidFill>
                          <a:latin typeface="Arial"/>
                          <a:ea typeface="Arial"/>
                        </a:rPr>
                        <a:t>Formalités à accomplir</a:t>
                      </a:r>
                      <a:endParaRPr lang="fr-FR" sz="900" dirty="0">
                        <a:solidFill>
                          <a:schemeClr val="tx1"/>
                        </a:solidFill>
                        <a:latin typeface="Times New Roman"/>
                        <a:ea typeface="Times New Roman"/>
                      </a:endParaRPr>
                    </a:p>
                  </a:txBody>
                  <a:tcPr marL="26865" marR="26865" marT="26865" marB="268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3E5F0"/>
                    </a:solidFill>
                  </a:tcPr>
                </a:tc>
                <a:tc>
                  <a:txBody>
                    <a:bodyPr/>
                    <a:lstStyle/>
                    <a:p>
                      <a:pPr algn="ctr">
                        <a:spcAft>
                          <a:spcPts val="0"/>
                        </a:spcAft>
                      </a:pPr>
                      <a:r>
                        <a:rPr lang="fr-FR" sz="900" b="1" dirty="0">
                          <a:solidFill>
                            <a:schemeClr val="tx1"/>
                          </a:solidFill>
                          <a:latin typeface="Arial"/>
                          <a:ea typeface="Arial"/>
                        </a:rPr>
                        <a:t>Jours</a:t>
                      </a:r>
                      <a:endParaRPr lang="fr-FR" sz="900" dirty="0">
                        <a:solidFill>
                          <a:schemeClr val="tx1"/>
                        </a:solidFill>
                        <a:latin typeface="Times New Roman"/>
                        <a:ea typeface="Times New Roman"/>
                      </a:endParaRPr>
                    </a:p>
                  </a:txBody>
                  <a:tcPr marL="26865" marR="26865" marT="26865" marB="268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3E5F0"/>
                    </a:solidFill>
                  </a:tcPr>
                </a:tc>
                <a:tc>
                  <a:txBody>
                    <a:bodyPr/>
                    <a:lstStyle/>
                    <a:p>
                      <a:pPr algn="ctr">
                        <a:spcAft>
                          <a:spcPts val="0"/>
                        </a:spcAft>
                      </a:pPr>
                      <a:r>
                        <a:rPr lang="fr-FR" sz="900" b="1" dirty="0">
                          <a:solidFill>
                            <a:schemeClr val="tx1"/>
                          </a:solidFill>
                          <a:latin typeface="Arial"/>
                          <a:ea typeface="Arial"/>
                        </a:rPr>
                        <a:t>Observations</a:t>
                      </a:r>
                      <a:endParaRPr lang="fr-FR" sz="900" dirty="0">
                        <a:solidFill>
                          <a:schemeClr val="tx1"/>
                        </a:solidFill>
                        <a:latin typeface="Times New Roman"/>
                        <a:ea typeface="Times New Roman"/>
                      </a:endParaRPr>
                    </a:p>
                  </a:txBody>
                  <a:tcPr marL="26865" marR="26865" marT="26865" marB="2686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3E5F0"/>
                    </a:solidFill>
                  </a:tcPr>
                </a:tc>
                <a:extLst>
                  <a:ext uri="{0D108BD9-81ED-4DB2-BD59-A6C34878D82A}">
                    <a16:rowId xmlns="" xmlns:a16="http://schemas.microsoft.com/office/drawing/2014/main" val="3895203799"/>
                  </a:ext>
                </a:extLst>
              </a:tr>
              <a:tr h="679133">
                <a:tc>
                  <a:txBody>
                    <a:bodyPr/>
                    <a:lstStyle/>
                    <a:p>
                      <a:pPr algn="ctr">
                        <a:spcAft>
                          <a:spcPts val="0"/>
                        </a:spcAft>
                      </a:pPr>
                      <a:r>
                        <a:rPr lang="fr-FR" sz="900" b="1" dirty="0">
                          <a:solidFill>
                            <a:schemeClr val="tx1"/>
                          </a:solidFill>
                          <a:latin typeface="Arial"/>
                          <a:ea typeface="Arial"/>
                        </a:rPr>
                        <a:t>Notification du licenciement </a:t>
                      </a:r>
                    </a:p>
                    <a:p>
                      <a:pPr algn="ctr">
                        <a:spcAft>
                          <a:spcPts val="0"/>
                        </a:spcAft>
                      </a:pPr>
                      <a:endParaRPr lang="fr-FR" sz="900" dirty="0">
                        <a:solidFill>
                          <a:schemeClr val="tx1"/>
                        </a:solidFill>
                        <a:latin typeface="Arial"/>
                        <a:ea typeface="Times New Roman"/>
                      </a:endParaRPr>
                    </a:p>
                    <a:p>
                      <a:pPr algn="ctr">
                        <a:spcAft>
                          <a:spcPts val="0"/>
                        </a:spcAft>
                      </a:pPr>
                      <a:endParaRPr lang="fr-FR" sz="900" dirty="0">
                        <a:solidFill>
                          <a:schemeClr val="tx1"/>
                        </a:solidFill>
                        <a:latin typeface="Arial"/>
                        <a:ea typeface="Times New Roman"/>
                      </a:endParaRPr>
                    </a:p>
                    <a:p>
                      <a:pPr algn="ctr">
                        <a:spcAft>
                          <a:spcPts val="0"/>
                        </a:spcAft>
                      </a:pPr>
                      <a:endParaRPr lang="fr-FR" sz="900" dirty="0">
                        <a:solidFill>
                          <a:schemeClr val="tx1"/>
                        </a:solidFill>
                        <a:latin typeface="Arial"/>
                        <a:ea typeface="Times New Roman"/>
                      </a:endParaRPr>
                    </a:p>
                    <a:p>
                      <a:pPr marL="0" marR="0" indent="0" algn="ctr" defTabSz="685800" rtl="0" eaLnBrk="1" fontAlgn="auto" latinLnBrk="0" hangingPunct="1">
                        <a:lnSpc>
                          <a:spcPct val="100000"/>
                        </a:lnSpc>
                        <a:spcBef>
                          <a:spcPts val="0"/>
                        </a:spcBef>
                        <a:spcAft>
                          <a:spcPts val="0"/>
                        </a:spcAft>
                        <a:buClrTx/>
                        <a:buSzTx/>
                        <a:buFontTx/>
                        <a:buNone/>
                        <a:tabLst/>
                        <a:defRPr/>
                      </a:pPr>
                      <a:r>
                        <a:rPr lang="fr-FR" sz="900" dirty="0">
                          <a:solidFill>
                            <a:schemeClr val="tx1"/>
                          </a:solidFill>
                          <a:latin typeface="Arial"/>
                          <a:ea typeface="Times New Roman"/>
                        </a:rPr>
                        <a:t> Non Cadre</a:t>
                      </a:r>
                    </a:p>
                    <a:p>
                      <a:pPr algn="ctr">
                        <a:spcAft>
                          <a:spcPts val="0"/>
                        </a:spcAft>
                      </a:pPr>
                      <a:endParaRPr lang="fr-FR" sz="900" dirty="0">
                        <a:solidFill>
                          <a:schemeClr val="tx1"/>
                        </a:solidFill>
                        <a:latin typeface="Arial"/>
                        <a:ea typeface="Times New Roman"/>
                      </a:endParaRPr>
                    </a:p>
                    <a:p>
                      <a:pPr algn="ctr">
                        <a:spcAft>
                          <a:spcPts val="0"/>
                        </a:spcAft>
                      </a:pPr>
                      <a:endParaRPr lang="fr-FR" sz="900" dirty="0">
                        <a:solidFill>
                          <a:schemeClr val="tx1"/>
                        </a:solidFill>
                        <a:latin typeface="Arial"/>
                        <a:ea typeface="Times New Roman"/>
                      </a:endParaRPr>
                    </a:p>
                    <a:p>
                      <a:pPr algn="ctr">
                        <a:spcAft>
                          <a:spcPts val="0"/>
                        </a:spcAft>
                      </a:pPr>
                      <a:endParaRPr lang="fr-FR" sz="900" dirty="0">
                        <a:solidFill>
                          <a:schemeClr val="tx1"/>
                        </a:solidFill>
                        <a:latin typeface="Arial"/>
                        <a:ea typeface="Times New Roman"/>
                      </a:endParaRPr>
                    </a:p>
                    <a:p>
                      <a:pPr algn="ctr">
                        <a:spcAft>
                          <a:spcPts val="0"/>
                        </a:spcAft>
                      </a:pPr>
                      <a:endParaRPr lang="fr-FR" sz="900" dirty="0">
                        <a:solidFill>
                          <a:schemeClr val="tx1"/>
                        </a:solidFill>
                        <a:latin typeface="Arial"/>
                        <a:ea typeface="Times New Roman"/>
                      </a:endParaRPr>
                    </a:p>
                  </a:txBody>
                  <a:tcPr marL="26865" marR="26865" marT="14654" marB="122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fr-FR" sz="900" dirty="0">
                          <a:solidFill>
                            <a:schemeClr val="tx1"/>
                          </a:solidFill>
                          <a:latin typeface="Arial"/>
                          <a:ea typeface="Arial"/>
                        </a:rPr>
                        <a:t>J + 7 (minimum)  </a:t>
                      </a:r>
                      <a:endParaRPr lang="fr-FR" sz="900" dirty="0">
                        <a:solidFill>
                          <a:schemeClr val="tx1"/>
                        </a:solidFill>
                        <a:latin typeface="+mn-lt"/>
                        <a:ea typeface="Times New Roman"/>
                      </a:endParaRPr>
                    </a:p>
                    <a:p>
                      <a:pPr marL="104775" marR="76200" algn="ctr">
                        <a:spcAft>
                          <a:spcPts val="0"/>
                        </a:spcAft>
                      </a:pPr>
                      <a:r>
                        <a:rPr lang="fr-FR" sz="900" i="1" dirty="0">
                          <a:solidFill>
                            <a:schemeClr val="tx1"/>
                          </a:solidFill>
                          <a:latin typeface="Arial"/>
                          <a:ea typeface="Arial"/>
                        </a:rPr>
                        <a:t>Ce délai se décompte en jours ouvrables, sans tenir compte, par conséquent, du jour consacré au repos hebdomadaire et des jours fériés et habituellement chômés dans l'entreprise. Lorsqu'il expire un samedi, un dimanche ou un jour férié, il est prorogé jusqu'au premier jour ouvrable suivant. Il est identique qu'il y ait ou non des représentants du personnel dans l'entreprise ou l'établissement.</a:t>
                      </a:r>
                    </a:p>
                    <a:p>
                      <a:pPr marL="104775" marR="76200" algn="ctr">
                        <a:spcAft>
                          <a:spcPts val="0"/>
                        </a:spcAft>
                      </a:pPr>
                      <a:endParaRPr lang="fr-FR" sz="900" i="1" dirty="0">
                        <a:solidFill>
                          <a:schemeClr val="tx1"/>
                        </a:solidFill>
                        <a:latin typeface="Arial"/>
                        <a:ea typeface="Arial"/>
                      </a:endParaRPr>
                    </a:p>
                    <a:p>
                      <a:pPr marL="104775" marR="76200" algn="ctr">
                        <a:spcAft>
                          <a:spcPts val="0"/>
                        </a:spcAft>
                      </a:pPr>
                      <a:endParaRPr lang="fr-FR" sz="900" i="1" dirty="0">
                        <a:solidFill>
                          <a:schemeClr val="tx1"/>
                        </a:solidFill>
                        <a:latin typeface="Arial"/>
                        <a:ea typeface="Arial"/>
                      </a:endParaRPr>
                    </a:p>
                  </a:txBody>
                  <a:tcPr marL="26865" marR="26865" marT="14654" marB="122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spcAft>
                          <a:spcPts val="0"/>
                        </a:spcAft>
                      </a:pPr>
                      <a:endParaRPr lang="fr-FR" sz="900" dirty="0">
                        <a:solidFill>
                          <a:schemeClr val="tx1"/>
                        </a:solidFill>
                        <a:latin typeface="Arial"/>
                        <a:ea typeface="Arial"/>
                      </a:endParaRPr>
                    </a:p>
                    <a:p>
                      <a:pPr algn="ctr">
                        <a:spcAft>
                          <a:spcPts val="0"/>
                        </a:spcAft>
                      </a:pPr>
                      <a:endParaRPr lang="fr-FR" sz="900" dirty="0">
                        <a:solidFill>
                          <a:schemeClr val="tx1"/>
                        </a:solidFill>
                        <a:latin typeface="Arial"/>
                        <a:ea typeface="Arial"/>
                      </a:endParaRPr>
                    </a:p>
                    <a:p>
                      <a:pPr algn="ctr">
                        <a:spcAft>
                          <a:spcPts val="0"/>
                        </a:spcAft>
                      </a:pPr>
                      <a:endParaRPr lang="fr-FR" sz="900" dirty="0">
                        <a:solidFill>
                          <a:schemeClr val="tx1"/>
                        </a:solidFill>
                        <a:latin typeface="Arial"/>
                        <a:ea typeface="Arial"/>
                      </a:endParaRPr>
                    </a:p>
                    <a:p>
                      <a:pPr algn="ctr">
                        <a:spcAft>
                          <a:spcPts val="0"/>
                        </a:spcAft>
                      </a:pPr>
                      <a:r>
                        <a:rPr lang="fr-FR" sz="900" dirty="0">
                          <a:solidFill>
                            <a:schemeClr val="tx1"/>
                          </a:solidFill>
                          <a:latin typeface="Arial"/>
                          <a:ea typeface="Arial"/>
                        </a:rPr>
                        <a:t>A compter de la notification du licenciement, </a:t>
                      </a:r>
                    </a:p>
                    <a:p>
                      <a:pPr algn="ctr">
                        <a:spcAft>
                          <a:spcPts val="0"/>
                        </a:spcAft>
                      </a:pPr>
                      <a:endParaRPr lang="fr-FR" sz="900" dirty="0">
                        <a:solidFill>
                          <a:schemeClr val="tx1"/>
                        </a:solidFill>
                        <a:latin typeface="+mn-lt"/>
                        <a:ea typeface="Times New Roman"/>
                      </a:endParaRPr>
                    </a:p>
                    <a:p>
                      <a:pPr marL="104775" marR="76200" algn="ctr">
                        <a:spcAft>
                          <a:spcPts val="0"/>
                        </a:spcAft>
                      </a:pPr>
                      <a:r>
                        <a:rPr lang="fr-FR" sz="900" i="1" dirty="0">
                          <a:solidFill>
                            <a:schemeClr val="tx1"/>
                          </a:solidFill>
                          <a:latin typeface="Arial"/>
                          <a:ea typeface="Arial"/>
                        </a:rPr>
                        <a:t>Il s'agit de la date de la première présentation de la lettre de licenciement par la Poste.</a:t>
                      </a:r>
                    </a:p>
                    <a:p>
                      <a:pPr algn="ctr">
                        <a:spcAft>
                          <a:spcPts val="0"/>
                        </a:spcAft>
                      </a:pPr>
                      <a:endParaRPr lang="fr-FR" sz="900" dirty="0">
                        <a:solidFill>
                          <a:schemeClr val="tx1"/>
                        </a:solidFill>
                        <a:latin typeface="Arial"/>
                        <a:ea typeface="Arial"/>
                      </a:endParaRPr>
                    </a:p>
                    <a:p>
                      <a:pPr algn="ctr">
                        <a:spcAft>
                          <a:spcPts val="0"/>
                        </a:spcAft>
                      </a:pPr>
                      <a:r>
                        <a:rPr lang="fr-FR" sz="900" dirty="0">
                          <a:solidFill>
                            <a:schemeClr val="tx1"/>
                          </a:solidFill>
                          <a:latin typeface="Arial"/>
                          <a:ea typeface="Arial"/>
                        </a:rPr>
                        <a:t>le salarié dispose d'un délai de 8 jours maximum de réflexion pour accepter le congé de reclassement dans les entreprises d'au moins 1 000 salariés.</a:t>
                      </a:r>
                      <a:endParaRPr lang="fr-FR" sz="900" dirty="0">
                        <a:solidFill>
                          <a:schemeClr val="tx1"/>
                        </a:solidFill>
                        <a:latin typeface="+mn-lt"/>
                        <a:ea typeface="Times New Roman"/>
                      </a:endParaRPr>
                    </a:p>
                    <a:p>
                      <a:pPr algn="ctr">
                        <a:spcAft>
                          <a:spcPts val="0"/>
                        </a:spcAft>
                      </a:pPr>
                      <a:endParaRPr lang="fr-FR" sz="900" dirty="0">
                        <a:solidFill>
                          <a:schemeClr val="tx1"/>
                        </a:solidFill>
                        <a:latin typeface="Times New Roman"/>
                        <a:ea typeface="Times New Roman"/>
                      </a:endParaRPr>
                    </a:p>
                  </a:txBody>
                  <a:tcPr marL="26865" marR="26865" marT="14654" marB="122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925802108"/>
                  </a:ext>
                </a:extLst>
              </a:tr>
              <a:tr h="1753906">
                <a:tc>
                  <a:txBody>
                    <a:bodyPr/>
                    <a:lstStyle/>
                    <a:p>
                      <a:pPr algn="ctr">
                        <a:spcAft>
                          <a:spcPts val="0"/>
                        </a:spcAft>
                      </a:pPr>
                      <a:endParaRPr lang="fr-FR" sz="900" dirty="0">
                        <a:solidFill>
                          <a:schemeClr val="tx1"/>
                        </a:solidFill>
                        <a:latin typeface="Arial"/>
                        <a:ea typeface="Times New Roman"/>
                      </a:endParaRPr>
                    </a:p>
                    <a:p>
                      <a:pPr algn="ctr">
                        <a:spcAft>
                          <a:spcPts val="0"/>
                        </a:spcAft>
                      </a:pPr>
                      <a:r>
                        <a:rPr lang="fr-FR" sz="900" dirty="0">
                          <a:solidFill>
                            <a:schemeClr val="tx1"/>
                          </a:solidFill>
                          <a:latin typeface="Arial"/>
                          <a:ea typeface="Arial"/>
                        </a:rPr>
                        <a:t>Cadre</a:t>
                      </a:r>
                      <a:endParaRPr lang="fr-FR" sz="900" dirty="0">
                        <a:solidFill>
                          <a:schemeClr val="tx1"/>
                        </a:solidFill>
                        <a:latin typeface="+mn-lt"/>
                        <a:ea typeface="Times New Roman"/>
                      </a:endParaRPr>
                    </a:p>
                    <a:p>
                      <a:pPr algn="ctr">
                        <a:spcAft>
                          <a:spcPts val="0"/>
                        </a:spcAft>
                      </a:pPr>
                      <a:endParaRPr lang="fr-FR" sz="900" dirty="0">
                        <a:solidFill>
                          <a:schemeClr val="tx1"/>
                        </a:solidFill>
                        <a:latin typeface="Times New Roman"/>
                        <a:ea typeface="Times New Roman"/>
                      </a:endParaRPr>
                    </a:p>
                  </a:txBody>
                  <a:tcPr marL="26865" marR="26865" marT="14654" marB="122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fr-FR" sz="900" dirty="0">
                          <a:solidFill>
                            <a:schemeClr val="tx1"/>
                          </a:solidFill>
                          <a:latin typeface="Arial"/>
                          <a:ea typeface="Arial"/>
                        </a:rPr>
                        <a:t>J + 15 (minimum)  </a:t>
                      </a:r>
                      <a:endParaRPr lang="fr-FR" sz="900" dirty="0">
                        <a:solidFill>
                          <a:schemeClr val="tx1"/>
                        </a:solidFill>
                        <a:latin typeface="+mn-lt"/>
                        <a:ea typeface="Times New Roman"/>
                      </a:endParaRPr>
                    </a:p>
                    <a:p>
                      <a:pPr marL="104775" marR="76200" algn="ctr">
                        <a:spcAft>
                          <a:spcPts val="0"/>
                        </a:spcAft>
                      </a:pPr>
                      <a:r>
                        <a:rPr lang="fr-FR" sz="900" i="1" dirty="0">
                          <a:solidFill>
                            <a:schemeClr val="tx1"/>
                          </a:solidFill>
                          <a:latin typeface="Arial"/>
                          <a:ea typeface="Arial"/>
                        </a:rPr>
                        <a:t>Ce délai se décompte en jours ouvrables, sans tenir compte, par conséquent, du jour consacré au repos hebdomadaire et des jours fériés et habituellement chômés dans l'entreprise. Lorsqu'il expire un samedi, un dimanche ou un jour férié, il est prorogé jusqu'au premier jour ouvrable suivant. Il est identique qu'il y ait ou non des représentants du personnel dans l'entreprise ou l'établissement.</a:t>
                      </a:r>
                    </a:p>
                    <a:p>
                      <a:pPr marL="104775" marR="76200" algn="ctr">
                        <a:spcAft>
                          <a:spcPts val="0"/>
                        </a:spcAft>
                      </a:pPr>
                      <a:endParaRPr lang="fr-FR" sz="900" i="1" dirty="0">
                        <a:solidFill>
                          <a:schemeClr val="tx1"/>
                        </a:solidFill>
                        <a:latin typeface="Arial"/>
                        <a:ea typeface="Arial"/>
                      </a:endParaRPr>
                    </a:p>
                  </a:txBody>
                  <a:tcPr marL="26865" marR="26865" marT="14654" marB="1221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just">
                        <a:spcAft>
                          <a:spcPts val="0"/>
                        </a:spcAft>
                      </a:pPr>
                      <a:endParaRPr lang="fr-FR" sz="800" dirty="0">
                        <a:solidFill>
                          <a:schemeClr val="tx1"/>
                        </a:solidFill>
                        <a:latin typeface="Times New Roman"/>
                        <a:ea typeface="Times New Roman"/>
                      </a:endParaRPr>
                    </a:p>
                  </a:txBody>
                  <a:tcPr marL="26865" marR="26865" marT="14654" marB="1221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236792105"/>
                  </a:ext>
                </a:extLst>
              </a:tr>
            </a:tbl>
          </a:graphicData>
        </a:graphic>
      </p:graphicFrame>
    </p:spTree>
    <p:extLst>
      <p:ext uri="{BB962C8B-B14F-4D97-AF65-F5344CB8AC3E}">
        <p14:creationId xmlns="" xmlns:p14="http://schemas.microsoft.com/office/powerpoint/2010/main" val="19913111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dirty="0"/>
              <a:t>3 - Les causes économiques du licenciement</a:t>
            </a:r>
          </a:p>
        </p:txBody>
      </p:sp>
      <p:sp>
        <p:nvSpPr>
          <p:cNvPr id="3" name="Espace réservé du contenu 2"/>
          <p:cNvSpPr>
            <a:spLocks noGrp="1"/>
          </p:cNvSpPr>
          <p:nvPr>
            <p:ph idx="1"/>
          </p:nvPr>
        </p:nvSpPr>
        <p:spPr>
          <a:xfrm>
            <a:off x="628650" y="1806853"/>
            <a:ext cx="7886700" cy="4806087"/>
          </a:xfrm>
        </p:spPr>
        <p:txBody>
          <a:bodyPr>
            <a:noAutofit/>
          </a:bodyPr>
          <a:lstStyle/>
          <a:p>
            <a:pPr algn="ctr">
              <a:buNone/>
            </a:pPr>
            <a:r>
              <a:rPr lang="fr-FR" sz="1800" dirty="0">
                <a:solidFill>
                  <a:srgbClr val="000000"/>
                </a:solidFill>
              </a:rPr>
              <a:t>Le licenciement pour motif économique ne peut être prononcé qu’en cas :</a:t>
            </a:r>
          </a:p>
          <a:p>
            <a:endParaRPr lang="fr-FR" sz="1800" dirty="0">
              <a:solidFill>
                <a:srgbClr val="000000"/>
              </a:solidFill>
            </a:endParaRPr>
          </a:p>
          <a:p>
            <a:pPr marL="1005840" lvl="1" indent="-457200" algn="just">
              <a:buFont typeface="Arial"/>
              <a:buChar char="•"/>
            </a:pPr>
            <a:r>
              <a:rPr lang="fr-FR" b="1" dirty="0">
                <a:solidFill>
                  <a:srgbClr val="000000"/>
                </a:solidFill>
              </a:rPr>
              <a:t>de difficultés économiques,</a:t>
            </a:r>
          </a:p>
          <a:p>
            <a:pPr marL="1005840" lvl="1" indent="-457200" algn="just">
              <a:buFont typeface="Arial"/>
              <a:buChar char="•"/>
            </a:pPr>
            <a:r>
              <a:rPr lang="fr-FR" b="1" dirty="0">
                <a:solidFill>
                  <a:srgbClr val="000000"/>
                </a:solidFill>
              </a:rPr>
              <a:t>de mutations technologiques, </a:t>
            </a:r>
          </a:p>
          <a:p>
            <a:pPr marL="1005840" lvl="1" indent="-457200" algn="just">
              <a:buFont typeface="Arial"/>
              <a:buChar char="•"/>
            </a:pPr>
            <a:r>
              <a:rPr lang="fr-FR" b="1" dirty="0">
                <a:solidFill>
                  <a:srgbClr val="000000"/>
                </a:solidFill>
              </a:rPr>
              <a:t>de réorganisation de l’entreprise (ajoutée par la jurisprudence),</a:t>
            </a:r>
          </a:p>
          <a:p>
            <a:pPr marL="1005840" lvl="1" indent="-457200" algn="just">
              <a:buFont typeface="Arial"/>
              <a:buChar char="•"/>
            </a:pPr>
            <a:r>
              <a:rPr lang="fr-FR" b="1" dirty="0">
                <a:solidFill>
                  <a:srgbClr val="000000"/>
                </a:solidFill>
              </a:rPr>
              <a:t>de cessation d’activité de l’entreprise (ajoutée par la jurisprudence).</a:t>
            </a:r>
          </a:p>
          <a:p>
            <a:pPr algn="just">
              <a:buNone/>
            </a:pPr>
            <a:r>
              <a:rPr lang="fr-FR" sz="1800" dirty="0">
                <a:solidFill>
                  <a:srgbClr val="000000"/>
                </a:solidFill>
              </a:rPr>
              <a:t>   </a:t>
            </a:r>
            <a:endParaRPr lang="fr-FR" sz="1800" dirty="0" smtClean="0">
              <a:solidFill>
                <a:srgbClr val="000000"/>
              </a:solidFill>
            </a:endParaRPr>
          </a:p>
          <a:p>
            <a:pPr algn="just">
              <a:buNone/>
            </a:pPr>
            <a:r>
              <a:rPr lang="fr-FR" sz="1800" dirty="0" smtClean="0">
                <a:solidFill>
                  <a:srgbClr val="000000"/>
                </a:solidFill>
              </a:rPr>
              <a:t>   </a:t>
            </a:r>
            <a:r>
              <a:rPr lang="fr-FR" sz="1800" b="1" dirty="0" smtClean="0">
                <a:solidFill>
                  <a:srgbClr val="000000"/>
                </a:solidFill>
              </a:rPr>
              <a:t>Le </a:t>
            </a:r>
            <a:r>
              <a:rPr lang="fr-FR" sz="1800" b="1" dirty="0">
                <a:solidFill>
                  <a:srgbClr val="000000"/>
                </a:solidFill>
              </a:rPr>
              <a:t>motif économique est apprécié au niveau national </a:t>
            </a:r>
            <a:r>
              <a:rPr lang="fr-FR" sz="1800" b="1" u="sng" dirty="0">
                <a:solidFill>
                  <a:srgbClr val="000000"/>
                </a:solidFill>
              </a:rPr>
              <a:t>pour les procédures engagées à compter du 24 septembre 2017</a:t>
            </a:r>
            <a:r>
              <a:rPr lang="fr-FR" sz="1800" b="1" u="sng" dirty="0">
                <a:solidFill>
                  <a:srgbClr val="666699"/>
                </a:solidFill>
              </a:rPr>
              <a:t>.</a:t>
            </a:r>
          </a:p>
          <a:p>
            <a:pPr algn="just">
              <a:buNone/>
            </a:pPr>
            <a:r>
              <a:rPr lang="fr-FR" sz="1800" dirty="0"/>
              <a:t>   Cette appréciation est faite au niveau de l’entreprise, si elle n'appartient pas à un groupe, et dans le cas contraire, au niveau du secteur d'activité commun au sien et à celui des entreprises du groupe auquel elle appartient, mais seulement dans celles établies sur le territoire national, sauf en cas de fraude.</a:t>
            </a:r>
          </a:p>
          <a:p>
            <a:pPr algn="just">
              <a:buNone/>
            </a:pPr>
            <a:r>
              <a:rPr lang="fr-FR" sz="1800" dirty="0"/>
              <a:t>   Cette définition légale remet en cause la jurisprudence de la Cour de cassation qui imposait de prendre en considération, le cas échéant, les entreprises du groupe implantées à l'étranger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599"/>
            <a:ext cx="8534400" cy="1021666"/>
          </a:xfrm>
        </p:spPr>
        <p:txBody>
          <a:bodyPr>
            <a:normAutofit fontScale="90000"/>
          </a:bodyPr>
          <a:lstStyle/>
          <a:p>
            <a:pPr algn="ctr"/>
            <a:r>
              <a:rPr lang="fr-FR" dirty="0"/>
              <a:t> </a:t>
            </a:r>
            <a:br>
              <a:rPr lang="fr-FR" dirty="0"/>
            </a:br>
            <a:r>
              <a:rPr lang="fr-FR" u="sng" dirty="0" err="1">
                <a:solidFill>
                  <a:schemeClr val="tx1"/>
                </a:solidFill>
              </a:rPr>
              <a:t>Cass</a:t>
            </a:r>
            <a:r>
              <a:rPr lang="fr-FR" u="sng" dirty="0">
                <a:solidFill>
                  <a:schemeClr val="tx1"/>
                </a:solidFill>
              </a:rPr>
              <a:t>. soc. 6 avril 2016, n° 14-23.198</a:t>
            </a:r>
            <a:r>
              <a:rPr lang="fr-FR" dirty="0"/>
              <a:t/>
            </a:r>
            <a:br>
              <a:rPr lang="fr-FR" dirty="0"/>
            </a:br>
            <a:endParaRPr lang="fr-FR" dirty="0"/>
          </a:p>
        </p:txBody>
      </p:sp>
      <p:sp>
        <p:nvSpPr>
          <p:cNvPr id="3" name="Espace réservé du contenu 2"/>
          <p:cNvSpPr>
            <a:spLocks noGrp="1"/>
          </p:cNvSpPr>
          <p:nvPr>
            <p:ph idx="1"/>
          </p:nvPr>
        </p:nvSpPr>
        <p:spPr/>
        <p:txBody>
          <a:bodyPr/>
          <a:lstStyle/>
          <a:p>
            <a:pPr algn="just"/>
            <a:endParaRPr lang="fr-FR" b="1" dirty="0"/>
          </a:p>
          <a:p>
            <a:pPr algn="just"/>
            <a:r>
              <a:rPr lang="fr-FR" b="1" dirty="0"/>
              <a:t>La lettre de convocation à l'entretien préalable n'a pas à préciser les griefs reprochés au salarié.</a:t>
            </a:r>
          </a:p>
          <a:p>
            <a:pPr algn="just"/>
            <a:endParaRPr lang="fr-FR" dirty="0"/>
          </a:p>
          <a:p>
            <a:pPr algn="just"/>
            <a:r>
              <a:rPr lang="fr-FR" dirty="0"/>
              <a:t>La Cour de cassation remet ainsi les pendules à </a:t>
            </a:r>
            <a:r>
              <a:rPr lang="fr-FR" dirty="0" smtClean="0"/>
              <a:t>l'heure à la suite d’un </a:t>
            </a:r>
            <a:r>
              <a:rPr lang="fr-FR" dirty="0"/>
              <a:t>jugement du conseil de </a:t>
            </a:r>
            <a:r>
              <a:rPr lang="fr-FR" dirty="0" smtClean="0"/>
              <a:t>prud'hommes qui sanctionnait </a:t>
            </a:r>
            <a:r>
              <a:rPr lang="fr-FR" dirty="0"/>
              <a:t>sévèrement </a:t>
            </a:r>
            <a:r>
              <a:rPr lang="fr-FR" dirty="0" smtClean="0"/>
              <a:t>cette absence de </a:t>
            </a:r>
            <a:r>
              <a:rPr lang="fr-FR" dirty="0"/>
              <a:t>précision.</a:t>
            </a:r>
          </a:p>
          <a:p>
            <a:endParaRPr lang="fr-FR" dirty="0"/>
          </a:p>
        </p:txBody>
      </p:sp>
    </p:spTree>
  </p:cSld>
  <p:clrMapOvr>
    <a:masterClrMapping/>
  </p:clrMapOvr>
  <p:transition>
    <p:pull dir="d"/>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3.1 – Les difficultés économiques </a:t>
            </a:r>
          </a:p>
        </p:txBody>
      </p:sp>
      <p:sp>
        <p:nvSpPr>
          <p:cNvPr id="3" name="Espace réservé du contenu 2"/>
          <p:cNvSpPr>
            <a:spLocks noGrp="1"/>
          </p:cNvSpPr>
          <p:nvPr>
            <p:ph idx="1"/>
          </p:nvPr>
        </p:nvSpPr>
        <p:spPr>
          <a:xfrm>
            <a:off x="628650" y="1872691"/>
            <a:ext cx="7886700" cy="4351338"/>
          </a:xfrm>
        </p:spPr>
        <p:txBody>
          <a:bodyPr>
            <a:normAutofit fontScale="25000" lnSpcReduction="20000"/>
          </a:bodyPr>
          <a:lstStyle/>
          <a:p>
            <a:pPr algn="just">
              <a:buNone/>
            </a:pPr>
            <a:r>
              <a:rPr lang="fr-FR" sz="5600" dirty="0"/>
              <a:t>  </a:t>
            </a:r>
            <a:r>
              <a:rPr lang="fr-FR" sz="5600" b="1" u="sng" dirty="0"/>
              <a:t>Critères légaux :</a:t>
            </a:r>
          </a:p>
          <a:p>
            <a:pPr lvl="1" algn="just">
              <a:buNone/>
            </a:pPr>
            <a:endParaRPr lang="fr-FR" sz="3400" u="sng" dirty="0">
              <a:solidFill>
                <a:schemeClr val="tx1"/>
              </a:solidFill>
            </a:endParaRPr>
          </a:p>
          <a:p>
            <a:pPr lvl="1" algn="just">
              <a:buNone/>
            </a:pPr>
            <a:r>
              <a:rPr lang="fr-FR" sz="3400" dirty="0"/>
              <a:t>   </a:t>
            </a:r>
            <a:r>
              <a:rPr lang="fr-FR" sz="4400" dirty="0"/>
              <a:t>Les difficultés économiques sont caractérisées par l'évolution significative d'au moins un indicateur tel que :</a:t>
            </a:r>
          </a:p>
          <a:p>
            <a:pPr lvl="1" algn="just">
              <a:buNone/>
            </a:pPr>
            <a:endParaRPr lang="fr-FR" sz="4400" dirty="0"/>
          </a:p>
          <a:p>
            <a:pPr lvl="2" algn="just"/>
            <a:r>
              <a:rPr lang="fr-FR" sz="4400" dirty="0">
                <a:solidFill>
                  <a:schemeClr val="tx1"/>
                </a:solidFill>
              </a:rPr>
              <a:t>Une baisse des commandes,</a:t>
            </a:r>
          </a:p>
          <a:p>
            <a:pPr lvl="2" algn="just"/>
            <a:r>
              <a:rPr lang="fr-FR" sz="4400" dirty="0"/>
              <a:t>Une baisse du chiffre d’affaires,</a:t>
            </a:r>
          </a:p>
          <a:p>
            <a:pPr lvl="2" algn="just"/>
            <a:r>
              <a:rPr lang="fr-FR" sz="4400" dirty="0">
                <a:solidFill>
                  <a:schemeClr val="tx1"/>
                </a:solidFill>
              </a:rPr>
              <a:t>Des pertes d’exploitation,</a:t>
            </a:r>
          </a:p>
          <a:p>
            <a:pPr lvl="2" algn="just"/>
            <a:r>
              <a:rPr lang="fr-FR" sz="4400" dirty="0"/>
              <a:t>Une dégradation de l’excédent brut d’exploitation,</a:t>
            </a:r>
          </a:p>
          <a:p>
            <a:pPr lvl="2" algn="just"/>
            <a:r>
              <a:rPr lang="fr-FR" sz="4400" dirty="0">
                <a:solidFill>
                  <a:schemeClr val="tx1"/>
                </a:solidFill>
              </a:rPr>
              <a:t>De tout autre élément de nature à justifier des difficultés.</a:t>
            </a:r>
          </a:p>
          <a:p>
            <a:pPr lvl="2" algn="just"/>
            <a:endParaRPr lang="fr-FR" sz="4400" dirty="0">
              <a:solidFill>
                <a:schemeClr val="tx1"/>
              </a:solidFill>
            </a:endParaRPr>
          </a:p>
          <a:p>
            <a:pPr lvl="1" algn="just">
              <a:buNone/>
            </a:pPr>
            <a:r>
              <a:rPr lang="fr-FR" sz="4400" dirty="0"/>
              <a:t>      </a:t>
            </a:r>
            <a:r>
              <a:rPr lang="fr-FR" sz="4400" i="1" dirty="0"/>
              <a:t>Pour les difficultés caractérisées par une baisse des commandes ou du chiffre d'affaires, le législateur pose pour principe qu'une baisse significative est constituée dès lors que la durée de cette baisse est, en comparaison avec la même période de l'année précédente, en fonction des critères définis par le Code du travail.</a:t>
            </a:r>
            <a:endParaRPr lang="fr-FR" sz="4400" dirty="0">
              <a:solidFill>
                <a:schemeClr val="tx1"/>
              </a:solidFill>
            </a:endParaRPr>
          </a:p>
          <a:p>
            <a:pPr lvl="1" algn="just">
              <a:buNone/>
            </a:pPr>
            <a:endParaRPr lang="fr-FR" sz="3400" dirty="0">
              <a:solidFill>
                <a:schemeClr val="tx1"/>
              </a:solidFill>
            </a:endParaRPr>
          </a:p>
          <a:p>
            <a:pPr lvl="2" algn="just">
              <a:buClr>
                <a:srgbClr val="F67F45"/>
              </a:buClr>
              <a:buSzPct val="120000"/>
            </a:pPr>
            <a:r>
              <a:rPr lang="fr-FR" sz="4400" dirty="0"/>
              <a:t>des difficultés réelles et sérieuses.</a:t>
            </a:r>
          </a:p>
          <a:p>
            <a:pPr lvl="2" algn="just">
              <a:buClr>
                <a:srgbClr val="F67F45"/>
              </a:buClr>
              <a:buSzPct val="120000"/>
            </a:pPr>
            <a:r>
              <a:rPr lang="fr-FR" sz="4400" dirty="0"/>
              <a:t>ne justifient pas à eux seuls le licenciement :</a:t>
            </a:r>
          </a:p>
          <a:p>
            <a:pPr lvl="2" algn="just">
              <a:buClr>
                <a:srgbClr val="F67F45"/>
              </a:buClr>
              <a:buSzPct val="120000"/>
              <a:buNone/>
            </a:pPr>
            <a:endParaRPr lang="fr-FR" sz="4400" dirty="0"/>
          </a:p>
          <a:p>
            <a:pPr lvl="4" algn="just">
              <a:buClr>
                <a:srgbClr val="0000FF"/>
              </a:buClr>
              <a:buSzPct val="120000"/>
              <a:buFont typeface="Lucida Grande"/>
              <a:buChar char="-"/>
            </a:pPr>
            <a:r>
              <a:rPr lang="fr-FR" sz="4400" dirty="0"/>
              <a:t>la perte d'un marché (</a:t>
            </a:r>
            <a:r>
              <a:rPr lang="fr-FR" sz="4400" dirty="0" err="1"/>
              <a:t>Cass</a:t>
            </a:r>
            <a:r>
              <a:rPr lang="fr-FR" sz="4400" dirty="0"/>
              <a:t>. soc. 29-1-2014 n° 12-15.925 :  RJS 5/14 n° 445)</a:t>
            </a:r>
          </a:p>
          <a:p>
            <a:pPr lvl="4" algn="just">
              <a:buClr>
                <a:srgbClr val="0000FF"/>
              </a:buClr>
              <a:buSzPct val="120000"/>
              <a:buFont typeface="Lucida Grande"/>
              <a:buChar char="-"/>
            </a:pPr>
            <a:r>
              <a:rPr lang="fr-FR" sz="4400" dirty="0"/>
              <a:t>le souci de rentabilité de l'entreprise (</a:t>
            </a:r>
            <a:r>
              <a:rPr lang="fr-FR" sz="4400" dirty="0" err="1"/>
              <a:t>Cass</a:t>
            </a:r>
            <a:r>
              <a:rPr lang="fr-FR" sz="4400" dirty="0"/>
              <a:t>. soc. 5-3-2014 n° 12-25.035 :  RJS 5/14 n° 384) </a:t>
            </a:r>
          </a:p>
          <a:p>
            <a:pPr lvl="4" algn="just">
              <a:buClr>
                <a:srgbClr val="0000FF"/>
              </a:buClr>
              <a:buSzPct val="120000"/>
              <a:buFont typeface="Lucida Grande"/>
              <a:buChar char="-"/>
            </a:pPr>
            <a:r>
              <a:rPr lang="fr-FR" sz="4400" dirty="0"/>
              <a:t>la volonté de réaliser des économies, par la volonté de réduire les rémunérations ou les charges sociales (</a:t>
            </a:r>
            <a:r>
              <a:rPr lang="fr-FR" sz="4400" dirty="0" err="1"/>
              <a:t>Cass</a:t>
            </a:r>
            <a:r>
              <a:rPr lang="fr-FR" sz="4400" dirty="0"/>
              <a:t>. Soc. 3-11-2011, n°10-21337)</a:t>
            </a:r>
          </a:p>
          <a:p>
            <a:pPr lvl="4" algn="just">
              <a:buClr>
                <a:srgbClr val="0000FF"/>
              </a:buClr>
              <a:buSzPct val="120000"/>
              <a:buFont typeface="Lucida Grande"/>
              <a:buChar char="-"/>
            </a:pPr>
            <a:endParaRPr lang="fr-FR" sz="3400" dirty="0"/>
          </a:p>
          <a:p>
            <a:pPr algn="just">
              <a:buNone/>
            </a:pPr>
            <a:r>
              <a:rPr lang="fr-FR" sz="3400" dirty="0"/>
              <a:t>	</a:t>
            </a:r>
            <a:r>
              <a:rPr lang="fr-FR" sz="5600" b="1" u="sng" dirty="0"/>
              <a:t>Cadre d’appréciation des difficultés :   </a:t>
            </a:r>
          </a:p>
          <a:p>
            <a:pPr algn="just">
              <a:buNone/>
            </a:pPr>
            <a:endParaRPr lang="fr-FR" sz="4400" dirty="0"/>
          </a:p>
          <a:p>
            <a:pPr lvl="2" algn="just">
              <a:buClr>
                <a:srgbClr val="F67F45"/>
              </a:buClr>
              <a:buSzPct val="120000"/>
              <a:buFont typeface="Arial"/>
              <a:buChar char="•"/>
            </a:pPr>
            <a:r>
              <a:rPr lang="fr-FR" sz="4400" dirty="0"/>
              <a:t>au niveau </a:t>
            </a:r>
            <a:r>
              <a:rPr lang="fr-FR" sz="4400" b="1" dirty="0"/>
              <a:t>de l'entreprise (sur le cadre national),</a:t>
            </a:r>
          </a:p>
          <a:p>
            <a:pPr lvl="2" algn="just">
              <a:buClr>
                <a:srgbClr val="F67F45"/>
              </a:buClr>
              <a:buSzPct val="120000"/>
              <a:buFont typeface="Arial"/>
              <a:buChar char="•"/>
            </a:pPr>
            <a:r>
              <a:rPr lang="fr-FR" sz="4400" dirty="0"/>
              <a:t>au niveau </a:t>
            </a:r>
            <a:r>
              <a:rPr lang="fr-FR" sz="4400" b="1" dirty="0"/>
              <a:t>du secteur d'activité du groupe.</a:t>
            </a:r>
          </a:p>
          <a:p>
            <a:endParaRPr lang="fr-FR" dirty="0"/>
          </a:p>
          <a:p>
            <a:pPr lvl="1">
              <a:buNone/>
            </a:pPr>
            <a:endParaRPr lang="fr-FR" dirty="0"/>
          </a:p>
        </p:txBody>
      </p:sp>
    </p:spTree>
  </p:cSld>
  <p:clrMapOvr>
    <a:masterClrMapping/>
  </p:clrMapOvr>
  <p:transition>
    <p:pull dir="d"/>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400" b="1" dirty="0">
                <a:solidFill>
                  <a:schemeClr val="tx1"/>
                </a:solidFill>
                <a:cs typeface="Times New Roman"/>
              </a:rPr>
              <a:t>A quelle date apprécier les difficultés économiques :</a:t>
            </a:r>
          </a:p>
        </p:txBody>
      </p:sp>
      <p:sp>
        <p:nvSpPr>
          <p:cNvPr id="3" name="Espace réservé du contenu 2"/>
          <p:cNvSpPr>
            <a:spLocks noGrp="1"/>
          </p:cNvSpPr>
          <p:nvPr>
            <p:ph idx="1"/>
          </p:nvPr>
        </p:nvSpPr>
        <p:spPr>
          <a:xfrm>
            <a:off x="628650" y="1506537"/>
            <a:ext cx="7886700" cy="4351338"/>
          </a:xfrm>
        </p:spPr>
        <p:txBody>
          <a:bodyPr>
            <a:normAutofit fontScale="92500" lnSpcReduction="20000"/>
          </a:bodyPr>
          <a:lstStyle/>
          <a:p>
            <a:pPr algn="just"/>
            <a:r>
              <a:rPr lang="fr-FR" sz="1600" b="1" dirty="0"/>
              <a:t>Les difficultés économiques doivent exister et s'apprécier à la date de rupture du contrat de travail, soit en d'autres termes à la date de la notification du licenciement.</a:t>
            </a:r>
          </a:p>
          <a:p>
            <a:r>
              <a:rPr lang="fr-FR" sz="1600" u="sng" dirty="0" err="1"/>
              <a:t>Cass</a:t>
            </a:r>
            <a:r>
              <a:rPr lang="fr-FR" sz="1600" u="sng" dirty="0"/>
              <a:t>. Soc 9 novembre 2009, n°08-43.648</a:t>
            </a:r>
          </a:p>
          <a:p>
            <a:endParaRPr lang="fr-FR" sz="1600" u="sng" dirty="0"/>
          </a:p>
          <a:p>
            <a:r>
              <a:rPr lang="fr-FR" sz="1600" dirty="0"/>
              <a:t>Toutefois, il peut être tenu compte d'éléments postérieurs. Ainsi, un licenciement prononcé en prévision de résultats déficitaires qui se sont réellement produits dans les années suivant la rupture du contrat de travail a été jugé régulier</a:t>
            </a:r>
            <a:r>
              <a:rPr lang="fr-FR" sz="2400" dirty="0"/>
              <a:t>.</a:t>
            </a:r>
          </a:p>
          <a:p>
            <a:r>
              <a:rPr lang="fr-FR" sz="1600" u="sng" dirty="0" err="1"/>
              <a:t>Cass</a:t>
            </a:r>
            <a:r>
              <a:rPr lang="fr-FR" sz="1600" u="sng" dirty="0"/>
              <a:t>. Soc. 26 mars 2002, n°00-40.898</a:t>
            </a:r>
          </a:p>
          <a:p>
            <a:endParaRPr lang="fr-FR" sz="1600" u="sng" dirty="0"/>
          </a:p>
          <a:p>
            <a:pPr algn="just"/>
            <a:r>
              <a:rPr lang="fr-FR" sz="1600" i="1" dirty="0"/>
              <a:t>A contrario</a:t>
            </a:r>
            <a:r>
              <a:rPr lang="fr-FR" sz="1600" dirty="0"/>
              <a:t>, lorsque l'évolution déficitaire est conforme aux prévisions de développement établies à l'époque où le salarié a été embauché et qu'il est observé une amélioration constante des résultats de la société confirmée par une évolution positive du chiffre d'affaires, le licenciement n'a pas de cause économique. </a:t>
            </a:r>
            <a:endParaRPr lang="fr-FR" sz="1600" u="sng" dirty="0">
              <a:hlinkClick r:id="rId2"/>
            </a:endParaRPr>
          </a:p>
          <a:p>
            <a:pPr algn="just"/>
            <a:r>
              <a:rPr lang="fr-FR" sz="1600" u="sng" dirty="0"/>
              <a:t> Cass. soc., 26 mars 2003, n° 01-42.333</a:t>
            </a:r>
          </a:p>
          <a:p>
            <a:pPr algn="just">
              <a:buNone/>
            </a:pPr>
            <a:endParaRPr lang="fr-FR" sz="1600" u="sng" dirty="0"/>
          </a:p>
          <a:p>
            <a:pPr algn="just"/>
            <a:r>
              <a:rPr lang="fr-FR" sz="1600" dirty="0"/>
              <a:t>Mais la validité du licenciement n'est pas remise en cause par le redressement rapide de l'entreprise après l'adoption des mesures envisagées par l'employeur.</a:t>
            </a:r>
            <a:endParaRPr lang="fr-FR" sz="1600" u="sng" dirty="0">
              <a:hlinkClick r:id="rId3"/>
            </a:endParaRPr>
          </a:p>
          <a:p>
            <a:pPr algn="just"/>
            <a:r>
              <a:rPr lang="fr-FR" sz="1600" u="sng" dirty="0"/>
              <a:t> Cass. soc., 17 sept. 2014, n° 13-19.763</a:t>
            </a:r>
            <a:r>
              <a:rPr lang="fr-FR" sz="1800" dirty="0"/>
              <a:t>	</a:t>
            </a:r>
          </a:p>
          <a:p>
            <a:endParaRPr lang="fr-FR" u="sng" dirty="0">
              <a:hlinkClick r:id="rId4"/>
            </a:endParaRPr>
          </a:p>
          <a:p>
            <a:endParaRPr lang="fr-FR" u="sng" dirty="0">
              <a:hlinkClick r:id="rId4"/>
            </a:endParaRPr>
          </a:p>
          <a:p>
            <a:endParaRPr lang="fr-FR" dirty="0"/>
          </a:p>
        </p:txBody>
      </p:sp>
    </p:spTree>
  </p:cSld>
  <p:clrMapOvr>
    <a:masterClrMapping/>
  </p:clrMapOvr>
  <p:transition>
    <p:pull dir="d"/>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68350" y="0"/>
            <a:ext cx="7886700" cy="1325563"/>
          </a:xfrm>
        </p:spPr>
        <p:txBody>
          <a:bodyPr>
            <a:normAutofit/>
          </a:bodyPr>
          <a:lstStyle/>
          <a:p>
            <a:pPr algn="ctr"/>
            <a:r>
              <a:rPr lang="fr-FR" sz="3200" dirty="0"/>
              <a:t>3.2 - Mutations technologiques</a:t>
            </a:r>
          </a:p>
        </p:txBody>
      </p:sp>
      <p:sp>
        <p:nvSpPr>
          <p:cNvPr id="3" name="Espace réservé du contenu 2"/>
          <p:cNvSpPr>
            <a:spLocks noGrp="1"/>
          </p:cNvSpPr>
          <p:nvPr>
            <p:ph idx="1"/>
          </p:nvPr>
        </p:nvSpPr>
        <p:spPr>
          <a:xfrm>
            <a:off x="301752" y="1527047"/>
            <a:ext cx="8503920" cy="4773501"/>
          </a:xfrm>
        </p:spPr>
        <p:txBody>
          <a:bodyPr>
            <a:normAutofit/>
          </a:bodyPr>
          <a:lstStyle/>
          <a:p>
            <a:endParaRPr lang="fr-FR" dirty="0"/>
          </a:p>
          <a:p>
            <a:endParaRPr lang="fr-FR" dirty="0"/>
          </a:p>
          <a:p>
            <a:endParaRPr lang="fr-FR" dirty="0"/>
          </a:p>
          <a:p>
            <a:endParaRPr lang="fr-FR" dirty="0"/>
          </a:p>
        </p:txBody>
      </p:sp>
      <p:sp>
        <p:nvSpPr>
          <p:cNvPr id="4" name="Rectangle 3"/>
          <p:cNvSpPr/>
          <p:nvPr/>
        </p:nvSpPr>
        <p:spPr>
          <a:xfrm>
            <a:off x="152400" y="977900"/>
            <a:ext cx="8842248" cy="5816977"/>
          </a:xfrm>
          <a:prstGeom prst="rect">
            <a:avLst/>
          </a:prstGeom>
        </p:spPr>
        <p:txBody>
          <a:bodyPr wrap="square">
            <a:spAutoFit/>
          </a:bodyPr>
          <a:lstStyle/>
          <a:p>
            <a:pPr algn="just"/>
            <a:r>
              <a:rPr lang="fr-FR" sz="1600" b="1" dirty="0"/>
              <a:t>Des mutations technologiques peuvent constituer un motif autonome de licenciement économique : </a:t>
            </a:r>
          </a:p>
          <a:p>
            <a:pPr algn="just"/>
            <a:endParaRPr lang="fr-FR" sz="1400" b="1" dirty="0"/>
          </a:p>
          <a:p>
            <a:pPr algn="just"/>
            <a:r>
              <a:rPr lang="fr-FR" sz="1400" dirty="0"/>
              <a:t>En effet, l'introduction de nouvelles technologies dans l'entreprise peut constituer une cause économique de la suppression d'emploi, de la transformation d'emploi ou de la modification du contrat de travail.</a:t>
            </a:r>
            <a:endParaRPr lang="fr-FR" sz="1400" b="1" dirty="0"/>
          </a:p>
          <a:p>
            <a:pPr algn="just"/>
            <a:endParaRPr lang="fr-FR" sz="1400" b="1" dirty="0"/>
          </a:p>
          <a:p>
            <a:pPr algn="just"/>
            <a:r>
              <a:rPr lang="fr-FR" sz="1400" b="1" dirty="0"/>
              <a:t>Exemple : </a:t>
            </a:r>
            <a:r>
              <a:rPr lang="fr-FR" sz="1400" dirty="0"/>
              <a:t>Un salarié ayant la qualification de sérigraphe est licencié pour motif économique en raison de l'adoption par l'entreprise d'une procédure de fabrication par impression numérique en remplacement du procédé existant d'impression sérigraphique. </a:t>
            </a:r>
          </a:p>
          <a:p>
            <a:pPr algn="just"/>
            <a:endParaRPr lang="fr-FR" sz="1400" dirty="0"/>
          </a:p>
          <a:p>
            <a:pPr algn="just"/>
            <a:r>
              <a:rPr lang="fr-FR" sz="1400" i="1" u="sng" dirty="0"/>
              <a:t>Position Cours d’appel :</a:t>
            </a:r>
            <a:r>
              <a:rPr lang="fr-FR" sz="1400" i="1" dirty="0"/>
              <a:t> </a:t>
            </a:r>
            <a:r>
              <a:rPr lang="fr-FR" sz="1400" dirty="0"/>
              <a:t>Les juges du fond </a:t>
            </a:r>
            <a:r>
              <a:rPr lang="fr-FR" sz="1400" dirty="0" err="1"/>
              <a:t>considèraient</a:t>
            </a:r>
            <a:r>
              <a:rPr lang="fr-FR" sz="1400" dirty="0"/>
              <a:t> que le licenciement était sans cause réelle et sérieuse, à défaut pour l'employeur de justifier des raisons pour lesquelles </a:t>
            </a:r>
            <a:r>
              <a:rPr lang="fr-FR" sz="1400" b="1" dirty="0"/>
              <a:t>ce changement de technologie participait à la sauvegarde de l'entreprise</a:t>
            </a:r>
            <a:r>
              <a:rPr lang="fr-FR" sz="1400" dirty="0"/>
              <a:t>, et que rien ne démontrait que ce nouveau procédé avait permis d'éviter une baisse du chiffre d'affaires ou de gagner des parts de marché.</a:t>
            </a:r>
          </a:p>
          <a:p>
            <a:pPr algn="just"/>
            <a:endParaRPr lang="fr-FR" sz="1400" dirty="0"/>
          </a:p>
          <a:p>
            <a:pPr algn="just"/>
            <a:r>
              <a:rPr lang="fr-FR" sz="1400" i="1" u="sng" dirty="0"/>
              <a:t>Position Cour de cassation :</a:t>
            </a:r>
            <a:r>
              <a:rPr lang="fr-FR" sz="1400" i="1" dirty="0"/>
              <a:t> </a:t>
            </a:r>
            <a:r>
              <a:rPr lang="fr-FR" sz="1400" dirty="0"/>
              <a:t>La Cour de cassation a censuré cette appréciation en précisant que les mutations technologiques constituent </a:t>
            </a:r>
            <a:r>
              <a:rPr lang="fr-FR" sz="1400" b="1" dirty="0"/>
              <a:t>un motif économique autonome de licenciement</a:t>
            </a:r>
            <a:r>
              <a:rPr lang="fr-FR" sz="1400" dirty="0"/>
              <a:t>. </a:t>
            </a:r>
          </a:p>
          <a:p>
            <a:pPr algn="just"/>
            <a:endParaRPr lang="fr-FR" sz="1600" b="1" u="sng" dirty="0">
              <a:solidFill>
                <a:srgbClr val="660066"/>
              </a:solidFill>
            </a:endParaRPr>
          </a:p>
          <a:p>
            <a:pPr algn="just"/>
            <a:r>
              <a:rPr lang="fr-FR" sz="1600" u="sng" dirty="0" err="1"/>
              <a:t>Cass</a:t>
            </a:r>
            <a:r>
              <a:rPr lang="fr-FR" sz="1600" u="sng" dirty="0"/>
              <a:t>. soc. 15 mars 2012, n° 10-25.996, n° 735 D</a:t>
            </a:r>
          </a:p>
          <a:p>
            <a:pPr algn="just"/>
            <a:endParaRPr lang="fr-FR" sz="1600" u="sng" dirty="0"/>
          </a:p>
          <a:p>
            <a:pPr algn="just"/>
            <a:r>
              <a:rPr lang="fr-FR" sz="1400" b="1" dirty="0"/>
              <a:t>Ainsi, un employeur n'a pas à justifier des raisons pour lesquelles un changement de technologie participe à la sauvegarde de l'entreprise.</a:t>
            </a:r>
          </a:p>
          <a:p>
            <a:pPr algn="just"/>
            <a:endParaRPr lang="fr-FR" sz="1400" dirty="0"/>
          </a:p>
          <a:p>
            <a:pPr algn="just"/>
            <a:r>
              <a:rPr lang="fr-FR" sz="1400" dirty="0"/>
              <a:t>Il convient de préciser que pour qu'un licenciement soit justifié, il faut que l'employeur </a:t>
            </a:r>
            <a:r>
              <a:rPr lang="fr-FR" sz="1400" b="1" dirty="0"/>
              <a:t>ait au préalable satisfait à son obligation d'adaptation</a:t>
            </a:r>
            <a:r>
              <a:rPr lang="fr-FR" sz="1400" dirty="0"/>
              <a:t>. En effet l'employeur est tenu d'adapter les salariés aux évolutions prévisibles de leur emploi (au moyen notamment de la mise en place d’un plan d’adaptation). Il ne peut donc les licencier au simple motif qu'ils ne répondent pas aux nouvelles exigences de leur emploi.</a:t>
            </a:r>
          </a:p>
        </p:txBody>
      </p:sp>
    </p:spTree>
  </p:cSld>
  <p:clrMapOvr>
    <a:masterClrMapping/>
  </p:clrMapOvr>
  <p:transition>
    <p:pull dir="d"/>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47427" y="0"/>
            <a:ext cx="7886700" cy="1325563"/>
          </a:xfrm>
        </p:spPr>
        <p:txBody>
          <a:bodyPr>
            <a:normAutofit/>
          </a:bodyPr>
          <a:lstStyle/>
          <a:p>
            <a:pPr algn="ctr"/>
            <a:r>
              <a:rPr lang="fr-FR" sz="3200" dirty="0"/>
              <a:t>3.3- Réorganisation de l'entreprise</a:t>
            </a:r>
          </a:p>
        </p:txBody>
      </p:sp>
      <p:sp>
        <p:nvSpPr>
          <p:cNvPr id="3" name="Espace réservé du contenu 2"/>
          <p:cNvSpPr>
            <a:spLocks noGrp="1"/>
          </p:cNvSpPr>
          <p:nvPr>
            <p:ph idx="1"/>
          </p:nvPr>
        </p:nvSpPr>
        <p:spPr>
          <a:xfrm>
            <a:off x="301752" y="1289644"/>
            <a:ext cx="8503920" cy="5330953"/>
          </a:xfrm>
        </p:spPr>
        <p:txBody>
          <a:bodyPr>
            <a:normAutofit/>
          </a:bodyPr>
          <a:lstStyle/>
          <a:p>
            <a:endParaRPr lang="fr-FR" dirty="0"/>
          </a:p>
          <a:p>
            <a:endParaRPr lang="fr-FR" dirty="0"/>
          </a:p>
          <a:p>
            <a:endParaRPr lang="fr-FR" u="sng" dirty="0">
              <a:hlinkClick r:id="rId2"/>
            </a:endParaRPr>
          </a:p>
          <a:p>
            <a:endParaRPr lang="fr-FR" dirty="0"/>
          </a:p>
          <a:p>
            <a:endParaRPr lang="fr-FR" dirty="0"/>
          </a:p>
          <a:p>
            <a:endParaRPr lang="fr-FR" dirty="0"/>
          </a:p>
        </p:txBody>
      </p:sp>
      <p:sp>
        <p:nvSpPr>
          <p:cNvPr id="5" name="ZoneTexte 4"/>
          <p:cNvSpPr txBox="1"/>
          <p:nvPr/>
        </p:nvSpPr>
        <p:spPr>
          <a:xfrm>
            <a:off x="547427" y="1325563"/>
            <a:ext cx="8132375" cy="5078313"/>
          </a:xfrm>
          <a:prstGeom prst="rect">
            <a:avLst/>
          </a:prstGeom>
          <a:noFill/>
        </p:spPr>
        <p:txBody>
          <a:bodyPr wrap="square" rtlCol="0">
            <a:spAutoFit/>
          </a:bodyPr>
          <a:lstStyle/>
          <a:p>
            <a:pPr algn="just"/>
            <a:r>
              <a:rPr lang="fr-FR" b="1" dirty="0"/>
              <a:t>Lorsqu'elle n'est pas liée à des difficultés économiques ou à des mutations technologiques, une réorganisation ne peut constituer un motif économique que si elle est effectuée pour sauvegarder la compétitivité de l'entreprise, ou, si elle appartient à un groupe, si elle est nécessaire à la sauvegarde du secteur d'activité de ce groupe.</a:t>
            </a:r>
          </a:p>
          <a:p>
            <a:endParaRPr lang="fr-FR" dirty="0"/>
          </a:p>
          <a:p>
            <a:r>
              <a:rPr lang="fr-FR" dirty="0"/>
              <a:t>La Cour de cassation a consacré le motif de réorganisation nécessaire à la sauvegarde de la compétitivité de l'entreprise ou du secteur d’activité du groupe, comme pouvant constituer un motif économique de licenciement. </a:t>
            </a:r>
          </a:p>
          <a:p>
            <a:endParaRPr lang="fr-FR" dirty="0"/>
          </a:p>
          <a:p>
            <a:r>
              <a:rPr lang="fr-FR" dirty="0"/>
              <a:t>Le juge administratif a une appréciation similaire quant au contrôle que doit opérer l'inspecteur du travail. </a:t>
            </a:r>
          </a:p>
          <a:p>
            <a:endParaRPr lang="fr-FR" dirty="0"/>
          </a:p>
          <a:p>
            <a:pPr algn="just"/>
            <a:r>
              <a:rPr lang="fr-FR" dirty="0"/>
              <a:t>L</a:t>
            </a:r>
            <a:r>
              <a:rPr lang="fr-FR" b="1" dirty="0"/>
              <a:t>'administration doit vérifier, avant d'autoriser le licenciement économique d'un salarié protégé, si la réorganisation de l'entreprise peut être nécessaire à la sauvegarde de la compétitivité de l’entreprise ou du secteur d’activité du groupe. </a:t>
            </a:r>
            <a:endParaRPr lang="fr-FR" b="1" u="sng" dirty="0"/>
          </a:p>
          <a:p>
            <a:endParaRPr lang="fr-FR" b="1" dirty="0"/>
          </a:p>
          <a:p>
            <a:r>
              <a:rPr lang="fr-FR" b="1" dirty="0"/>
              <a:t>CE, 27 janv. 2016, n° 388210</a:t>
            </a:r>
          </a:p>
        </p:txBody>
      </p:sp>
    </p:spTree>
  </p:cSld>
  <p:clrMapOvr>
    <a:masterClrMapping/>
  </p:clrMapOvr>
  <p:transition>
    <p:pull dir="d"/>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3.4 – La cessation d’activité </a:t>
            </a:r>
          </a:p>
        </p:txBody>
      </p:sp>
      <p:sp>
        <p:nvSpPr>
          <p:cNvPr id="3" name="Espace réservé du contenu 2"/>
          <p:cNvSpPr>
            <a:spLocks noGrp="1"/>
          </p:cNvSpPr>
          <p:nvPr>
            <p:ph idx="1"/>
          </p:nvPr>
        </p:nvSpPr>
        <p:spPr/>
        <p:txBody>
          <a:bodyPr>
            <a:normAutofit fontScale="92500" lnSpcReduction="20000"/>
          </a:bodyPr>
          <a:lstStyle/>
          <a:p>
            <a:pPr marL="0" indent="0" algn="just">
              <a:buClr>
                <a:srgbClr val="F67F45"/>
              </a:buClr>
              <a:buNone/>
            </a:pPr>
            <a:r>
              <a:rPr lang="fr-FR" sz="1800" dirty="0"/>
              <a:t>La cessation d'activité de l'entreprise constitue une cause économique autonome de licenciement. Elle justifie les licenciements de l'ensemble des salariés de l'entreprise indépendamment de la situation économique de cette dernière.</a:t>
            </a:r>
          </a:p>
          <a:p>
            <a:pPr marL="0" indent="0" algn="just">
              <a:buClr>
                <a:srgbClr val="F67F45"/>
              </a:buClr>
              <a:buNone/>
            </a:pPr>
            <a:r>
              <a:rPr lang="fr-FR" sz="1800" dirty="0"/>
              <a:t/>
            </a:r>
            <a:br>
              <a:rPr lang="fr-FR" sz="1800" dirty="0"/>
            </a:br>
            <a:r>
              <a:rPr lang="fr-FR" sz="1800" dirty="0"/>
              <a:t>La cessation d'activité figure depuis le 1</a:t>
            </a:r>
            <a:r>
              <a:rPr lang="fr-FR" sz="1800" baseline="30000" dirty="0"/>
              <a:t>er</a:t>
            </a:r>
            <a:r>
              <a:rPr lang="fr-FR" sz="1800" dirty="0"/>
              <a:t> décembre 2016 parmi les motifs économiques prévus par l'article L. 1233-3 du code du travail.</a:t>
            </a:r>
          </a:p>
          <a:p>
            <a:pPr marL="0" indent="0" algn="just">
              <a:buClr>
                <a:srgbClr val="F67F45"/>
              </a:buClr>
              <a:buNone/>
            </a:pPr>
            <a:r>
              <a:rPr lang="fr-FR" sz="1800" dirty="0"/>
              <a:t>Concrètement, l'employeur qui cesse son activité n'a donc pas à démontrer que la fermeture de l'entreprise est justifiée par des difficultés économiques, une mutation technologique ou qu'elle est nécessaire à la sauvegarde de la compétitivité du groupe auquel elle appartient.</a:t>
            </a:r>
          </a:p>
          <a:p>
            <a:pPr marL="0" indent="0" algn="just">
              <a:buClr>
                <a:srgbClr val="F67F45"/>
              </a:buClr>
              <a:buNone/>
            </a:pPr>
            <a:r>
              <a:rPr lang="fr-FR" sz="1800" dirty="0"/>
              <a:t/>
            </a:r>
            <a:br>
              <a:rPr lang="fr-FR" sz="1800" dirty="0"/>
            </a:br>
            <a:r>
              <a:rPr lang="fr-FR" sz="1800" dirty="0"/>
              <a:t>Pour justifier des licenciements, une cessation d'activité doit réunir </a:t>
            </a:r>
            <a:r>
              <a:rPr lang="fr-FR" sz="1800" u="sng" dirty="0"/>
              <a:t>trois conditions</a:t>
            </a:r>
            <a:r>
              <a:rPr lang="fr-FR" sz="1800" dirty="0"/>
              <a:t> :</a:t>
            </a:r>
          </a:p>
          <a:p>
            <a:pPr marL="0" indent="0" algn="just">
              <a:buClr>
                <a:srgbClr val="F67F45"/>
              </a:buClr>
              <a:buNone/>
            </a:pPr>
            <a:endParaRPr lang="fr-FR" sz="1700" dirty="0"/>
          </a:p>
          <a:p>
            <a:pPr marL="342900" lvl="1" indent="0" algn="just">
              <a:buClr>
                <a:srgbClr val="F67F45"/>
              </a:buClr>
            </a:pPr>
            <a:r>
              <a:rPr lang="fr-FR" sz="1500" dirty="0"/>
              <a:t>Elle doit concerner toute l’entreprise,</a:t>
            </a:r>
          </a:p>
          <a:p>
            <a:pPr marL="342900" lvl="1" indent="0" algn="just">
              <a:buClr>
                <a:srgbClr val="F67F45"/>
              </a:buClr>
            </a:pPr>
            <a:r>
              <a:rPr lang="fr-FR" sz="1500" dirty="0"/>
              <a:t>Elle doit être totale,</a:t>
            </a:r>
          </a:p>
          <a:p>
            <a:pPr marL="342900" lvl="1" indent="0" algn="just">
              <a:buClr>
                <a:srgbClr val="F67F45"/>
              </a:buClr>
            </a:pPr>
            <a:r>
              <a:rPr lang="fr-FR" sz="1500" dirty="0"/>
              <a:t>Elle ne doit pas résulter d’une faute ou d’une légèreté blâmable de l’employeur.</a:t>
            </a:r>
          </a:p>
          <a:p>
            <a:pPr marL="0" indent="0">
              <a:buClr>
                <a:srgbClr val="F67F45"/>
              </a:buClr>
            </a:pPr>
            <a:r>
              <a:rPr lang="fr-FR" sz="1700" u="sng" dirty="0" err="1"/>
              <a:t>Cass</a:t>
            </a:r>
            <a:r>
              <a:rPr lang="fr-FR" sz="1700" u="sng" dirty="0"/>
              <a:t>. Soc. 20 mai 2015, n°14-11996</a:t>
            </a:r>
            <a:r>
              <a:rPr lang="fr-FR" dirty="0"/>
              <a:t/>
            </a:r>
            <a:br>
              <a:rPr lang="fr-FR" dirty="0"/>
            </a:br>
            <a:r>
              <a:rPr lang="fr-FR" dirty="0"/>
              <a:t> </a:t>
            </a:r>
            <a:endParaRPr lang="fr-FR" b="1" i="1" dirty="0"/>
          </a:p>
        </p:txBody>
      </p:sp>
    </p:spTree>
  </p:cSld>
  <p:clrMapOvr>
    <a:masterClrMapping/>
  </p:clrMapOvr>
  <p:transition>
    <p:pull dir="d"/>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dirty="0"/>
              <a:t>4 – Les conditions tenant aux conséquences sur l’emploi</a:t>
            </a:r>
          </a:p>
        </p:txBody>
      </p:sp>
      <p:sp>
        <p:nvSpPr>
          <p:cNvPr id="3" name="Espace réservé du contenu 2"/>
          <p:cNvSpPr>
            <a:spLocks noGrp="1"/>
          </p:cNvSpPr>
          <p:nvPr>
            <p:ph idx="1"/>
          </p:nvPr>
        </p:nvSpPr>
        <p:spPr/>
        <p:txBody>
          <a:bodyPr/>
          <a:lstStyle/>
          <a:p>
            <a:pPr algn="just">
              <a:buNone/>
            </a:pPr>
            <a:r>
              <a:rPr lang="fr-FR" dirty="0"/>
              <a:t>  Pour constituer un licenciement économique, le contexte économique de l'entreprise doit entraîner :</a:t>
            </a:r>
          </a:p>
          <a:p>
            <a:pPr algn="just">
              <a:buNone/>
            </a:pPr>
            <a:endParaRPr lang="fr-FR" dirty="0"/>
          </a:p>
          <a:p>
            <a:pPr lvl="1" algn="just"/>
            <a:r>
              <a:rPr lang="fr-FR" dirty="0"/>
              <a:t>une suppression d'emploi,</a:t>
            </a:r>
          </a:p>
          <a:p>
            <a:pPr lvl="1" algn="just"/>
            <a:r>
              <a:rPr lang="fr-FR" dirty="0"/>
              <a:t>ou une transformation d'emploi, </a:t>
            </a:r>
          </a:p>
          <a:p>
            <a:pPr lvl="1" algn="just"/>
            <a:r>
              <a:rPr lang="fr-FR" dirty="0"/>
              <a:t>ou une modification du contrat de travail.</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dirty="0"/>
              <a:t>5 – L’obligation de reclassement interne</a:t>
            </a:r>
          </a:p>
        </p:txBody>
      </p:sp>
      <p:sp>
        <p:nvSpPr>
          <p:cNvPr id="3" name="Espace réservé du contenu 2"/>
          <p:cNvSpPr>
            <a:spLocks noGrp="1"/>
          </p:cNvSpPr>
          <p:nvPr>
            <p:ph idx="1"/>
          </p:nvPr>
        </p:nvSpPr>
        <p:spPr/>
        <p:txBody>
          <a:bodyPr>
            <a:normAutofit fontScale="55000" lnSpcReduction="20000"/>
          </a:bodyPr>
          <a:lstStyle/>
          <a:p>
            <a:pPr algn="just">
              <a:buNone/>
            </a:pPr>
            <a:r>
              <a:rPr lang="fr-FR" dirty="0"/>
              <a:t>  Le licenciement pour motif économique d'un salarié ne peut intervenir que « </a:t>
            </a:r>
            <a:r>
              <a:rPr lang="fr-FR" i="1" dirty="0"/>
              <a:t>lorsque tous les efforts de formation et d'adaptation ont été réalisés et que le reclassement de l'intéressé ne peut être opéré sur les emplois disponibles, situés sur le territoire national dans l'entreprise ou les autres entreprises du groupe dont l'entreprise fait partie et dont l'organisation, les activités ou le lieu d'exploitation assurent la permutation de tout ou partie du personnel </a:t>
            </a:r>
            <a:r>
              <a:rPr lang="fr-FR" dirty="0"/>
              <a:t>».</a:t>
            </a:r>
          </a:p>
          <a:p>
            <a:pPr algn="just"/>
            <a:r>
              <a:rPr lang="fr-FR" dirty="0"/>
              <a:t>Cette obligation s'applique aussi dans l'hypothèse d'une modification du contrat de travail pour motif économique. En effet, selon la Cour de cassation une proposition de modification du contrat de travail ne peut pas constituer un reclassement. Le refus par le salarié d'une modification de son contrat de travail ne libère pas l'employeur de son obligation de reclassement qui doit être mis en </a:t>
            </a:r>
            <a:r>
              <a:rPr lang="fr-FR" dirty="0" err="1"/>
              <a:t>oeuvre</a:t>
            </a:r>
            <a:r>
              <a:rPr lang="fr-FR" dirty="0"/>
              <a:t> préalablement au licenciement.</a:t>
            </a:r>
          </a:p>
          <a:p>
            <a:pPr algn="just"/>
            <a:r>
              <a:rPr lang="fr-FR" u="sng" dirty="0" err="1"/>
              <a:t>Cass</a:t>
            </a:r>
            <a:r>
              <a:rPr lang="fr-FR" u="sng" dirty="0"/>
              <a:t>. Soc. 28 avril 2011, n°09-71.860</a:t>
            </a:r>
          </a:p>
          <a:p>
            <a:pPr algn="just"/>
            <a:r>
              <a:rPr lang="fr-FR" dirty="0"/>
              <a:t>La proposition d'une modification du contrat de travail pour motif économique refusée par le salarié ne dispense pas l'employeur de son obligation de reclassement et par suite de lui proposer éventuellement le même poste dans l'exécution de cette obligation.</a:t>
            </a:r>
          </a:p>
          <a:p>
            <a:pPr algn="just"/>
            <a:r>
              <a:rPr lang="fr-FR" u="sng" dirty="0" err="1"/>
              <a:t>Cass</a:t>
            </a:r>
            <a:r>
              <a:rPr lang="fr-FR" u="sng" dirty="0"/>
              <a:t>. Soc. 4 mai 2017, n°15-24.398</a:t>
            </a:r>
          </a:p>
          <a:p>
            <a:pPr algn="just">
              <a:buNone/>
            </a:pPr>
            <a:endParaRPr lang="fr-FR" u="sng" dirty="0"/>
          </a:p>
          <a:p>
            <a:pPr algn="just"/>
            <a:r>
              <a:rPr lang="fr-FR" dirty="0"/>
              <a:t>L'employeur est tenu de rechercher les possibilités de reclassement d'une manière active et sérieuse. Il doit engager une recherche effective des postes disponibles.</a:t>
            </a:r>
          </a:p>
          <a:p>
            <a:pPr algn="just"/>
            <a:r>
              <a:rPr lang="fr-FR" dirty="0"/>
              <a:t>La Cour de cassation exige également que l'employeur exécute loyalement son obligation de reclassement. Tel est le cas, lorsqu'il interroge les sociétés du groupe en vue du reclassement des salariés dont le licenciement était envisagé, en précisant l'intitulé du poste, son coefficient et la catégorie d'emploi et sa rémunération, que chacun des salariés s'est vu proposer les postes disponibles au sein du groupe suivant une offre suffisamment précise, sans qu'il soit invoqué que ces postes ne correspondaient pas aux compétences et capacités des salariés, de même que ces derniers ont été informés de postes disponibles auprès d'autres sociétés extérieures au groupe.</a:t>
            </a:r>
          </a:p>
          <a:p>
            <a:pPr algn="just"/>
            <a:r>
              <a:rPr lang="fr-FR" u="sng" dirty="0" err="1"/>
              <a:t>Cass</a:t>
            </a:r>
            <a:r>
              <a:rPr lang="fr-FR" u="sng" dirty="0"/>
              <a:t>. Soc. 16 novembre 2016, n°15-19.927</a:t>
            </a:r>
          </a:p>
          <a:p>
            <a:pPr algn="just"/>
            <a:r>
              <a:rPr lang="fr-FR" dirty="0"/>
              <a:t>La recherche de reclassement doit d'abord porter en priorité sur un emploi de même catégorie ou équivalent assorti d'une rémunération équivalente.</a:t>
            </a:r>
            <a:endParaRPr lang="fr-FR" u="sng" dirty="0"/>
          </a:p>
          <a:p>
            <a:pPr algn="just">
              <a:buNone/>
            </a:pPr>
            <a:endParaRPr lang="fr-F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972442"/>
          </a:xfrm>
        </p:spPr>
        <p:txBody>
          <a:bodyPr>
            <a:normAutofit fontScale="90000"/>
          </a:bodyPr>
          <a:lstStyle/>
          <a:p>
            <a:pPr algn="ctr"/>
            <a:r>
              <a:rPr lang="fr-FR" dirty="0"/>
              <a:t/>
            </a:r>
            <a:br>
              <a:rPr lang="fr-FR" dirty="0"/>
            </a:br>
            <a:r>
              <a:rPr lang="fr-FR" dirty="0"/>
              <a:t>Précisions complémentaires</a:t>
            </a:r>
            <a:br>
              <a:rPr lang="fr-FR" dirty="0"/>
            </a:br>
            <a:endParaRPr lang="fr-FR" dirty="0"/>
          </a:p>
        </p:txBody>
      </p:sp>
      <p:sp>
        <p:nvSpPr>
          <p:cNvPr id="3" name="Espace réservé du contenu 2"/>
          <p:cNvSpPr>
            <a:spLocks noGrp="1"/>
          </p:cNvSpPr>
          <p:nvPr>
            <p:ph idx="1"/>
          </p:nvPr>
        </p:nvSpPr>
        <p:spPr>
          <a:xfrm>
            <a:off x="752475" y="1476375"/>
            <a:ext cx="7886700" cy="4351338"/>
          </a:xfrm>
        </p:spPr>
        <p:txBody>
          <a:bodyPr>
            <a:normAutofit fontScale="70000" lnSpcReduction="20000"/>
          </a:bodyPr>
          <a:lstStyle/>
          <a:p>
            <a:pPr algn="just"/>
            <a:r>
              <a:rPr lang="fr-FR" sz="2000" b="1" dirty="0"/>
              <a:t>Les offres de reclassement doivent être fermes et garantir le reclassement effectif du salarié dans l'entreprise.</a:t>
            </a:r>
          </a:p>
          <a:p>
            <a:pPr algn="just"/>
            <a:endParaRPr lang="fr-FR" sz="2000" dirty="0"/>
          </a:p>
          <a:p>
            <a:pPr algn="just"/>
            <a:r>
              <a:rPr lang="fr-FR" sz="2000" dirty="0"/>
              <a:t>Les offres de reclassement doivent être précises, concrètes et individualisées (article L. 1233-4 du Code du travail).</a:t>
            </a:r>
          </a:p>
          <a:p>
            <a:pPr algn="just">
              <a:buNone/>
            </a:pPr>
            <a:endParaRPr lang="fr-FR" sz="2000" dirty="0"/>
          </a:p>
          <a:p>
            <a:pPr algn="just"/>
            <a:r>
              <a:rPr lang="fr-FR" dirty="0"/>
              <a:t>L'article L. 1233-4 du code du travail dans sa nouvelle rédaction instaure une option au bénéfice de l'employeur. Ce dernier peut :</a:t>
            </a:r>
          </a:p>
          <a:p>
            <a:pPr lvl="1" algn="just"/>
            <a:r>
              <a:rPr lang="fr-FR" sz="1700" dirty="0"/>
              <a:t>soit adresser de manière personnalisée les offres de reclassement à chaque salarié ;</a:t>
            </a:r>
          </a:p>
          <a:p>
            <a:pPr lvl="1" algn="just"/>
            <a:r>
              <a:rPr lang="fr-FR" sz="1700" dirty="0"/>
              <a:t>soit diffuser par tout moyen une liste des postes disponibles à l'ensemble des salariés.</a:t>
            </a:r>
          </a:p>
          <a:p>
            <a:pPr lvl="1" algn="just"/>
            <a:endParaRPr lang="fr-FR" sz="1700" dirty="0"/>
          </a:p>
          <a:p>
            <a:pPr algn="just"/>
            <a:r>
              <a:rPr lang="fr-FR" sz="2000" dirty="0"/>
              <a:t>Les offres de reclassement proposées au salarié doivent indiquer la localisation, une description des tâches, le niveau de formation requise ainsi que le niveau de rémunération (</a:t>
            </a:r>
            <a:r>
              <a:rPr lang="fr-FR" sz="2000" dirty="0" err="1"/>
              <a:t>Cass</a:t>
            </a:r>
            <a:r>
              <a:rPr lang="fr-FR" sz="2000" dirty="0"/>
              <a:t>. Soc. 19 janvier 2011, n°09-42.736).</a:t>
            </a:r>
          </a:p>
          <a:p>
            <a:pPr algn="just">
              <a:buNone/>
            </a:pPr>
            <a:endParaRPr lang="fr-FR" sz="2000" dirty="0"/>
          </a:p>
          <a:p>
            <a:pPr algn="just"/>
            <a:r>
              <a:rPr lang="fr-FR" sz="2000" dirty="0"/>
              <a:t>Dans l’arrêt du 28 janvier 2015 (n° 13-23.440) : la Cour de cassation précise que ces offres doivent également </a:t>
            </a:r>
            <a:r>
              <a:rPr lang="fr-FR" sz="2000" b="1" dirty="0"/>
              <a:t>être fermes - </a:t>
            </a:r>
            <a:r>
              <a:rPr lang="fr-FR" sz="2000" dirty="0"/>
              <a:t>offrir des garanties quant au reclassement effectif du salarié.</a:t>
            </a:r>
          </a:p>
          <a:p>
            <a:pPr algn="just"/>
            <a:endParaRPr lang="fr-FR" sz="2000" dirty="0"/>
          </a:p>
          <a:p>
            <a:pPr algn="just"/>
            <a:r>
              <a:rPr lang="fr-FR" sz="2000" dirty="0"/>
              <a:t>Tel n'est pas le cas, lorsque les offres de reclassement adressées au salarié </a:t>
            </a:r>
            <a:r>
              <a:rPr lang="fr-FR" sz="2000" b="1" dirty="0"/>
              <a:t>précisent que le recrutement doit être validé par le responsable du recrutement et par un manager</a:t>
            </a:r>
            <a:r>
              <a:rPr lang="fr-FR" sz="2000" dirty="0"/>
              <a:t>.</a:t>
            </a:r>
          </a:p>
          <a:p>
            <a:pPr algn="just"/>
            <a:endParaRPr lang="fr-FR" sz="2000" dirty="0"/>
          </a:p>
          <a:p>
            <a:pPr algn="just"/>
            <a:endParaRPr lang="fr-FR" sz="2000" dirty="0"/>
          </a:p>
        </p:txBody>
      </p:sp>
    </p:spTree>
  </p:cSld>
  <p:clrMapOvr>
    <a:masterClrMapping/>
  </p:clrMapOvr>
  <p:transition>
    <p:pull dir="d"/>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dirty="0">
                <a:solidFill>
                  <a:schemeClr val="tx1"/>
                </a:solidFill>
                <a:cs typeface="Times New Roman"/>
              </a:rPr>
              <a:t>Preuve de la recherche loyale et sérieuse de reclassement </a:t>
            </a:r>
          </a:p>
        </p:txBody>
      </p:sp>
      <p:sp>
        <p:nvSpPr>
          <p:cNvPr id="3" name="Espace réservé du contenu 2"/>
          <p:cNvSpPr>
            <a:spLocks noGrp="1"/>
          </p:cNvSpPr>
          <p:nvPr>
            <p:ph idx="1"/>
          </p:nvPr>
        </p:nvSpPr>
        <p:spPr/>
        <p:txBody>
          <a:bodyPr>
            <a:normAutofit/>
          </a:bodyPr>
          <a:lstStyle/>
          <a:p>
            <a:pPr algn="just"/>
            <a:r>
              <a:rPr lang="fr-FR" dirty="0"/>
              <a:t>C'est à l'employeur qu'il appartient d'établir la preuve de l'impossibilité d'affecter le salarié dans un autre emploi.</a:t>
            </a:r>
          </a:p>
          <a:p>
            <a:pPr>
              <a:buNone/>
            </a:pPr>
            <a:endParaRPr lang="fr-FR" dirty="0"/>
          </a:p>
          <a:p>
            <a:pPr algn="just"/>
            <a:r>
              <a:rPr lang="fr-FR" dirty="0"/>
              <a:t>Cette preuve est apportée par la production de l’ensemble des registres d’entrée et de sortie du personnel des sociétés composant le Groupe.</a:t>
            </a:r>
          </a:p>
          <a:p>
            <a:pPr>
              <a:buNone/>
            </a:pPr>
            <a:endParaRPr lang="fr-FR" dirty="0"/>
          </a:p>
          <a:p>
            <a:r>
              <a:rPr lang="fr-FR" b="1" dirty="0"/>
              <a:t>Faute de produire ces éléments, l’employeur ne démontre pas avoir respecté son obligation de reclassement. </a:t>
            </a:r>
          </a:p>
          <a:p>
            <a:pPr>
              <a:buNone/>
            </a:pPr>
            <a:endParaRPr lang="fr-FR" b="1" dirty="0"/>
          </a:p>
          <a:p>
            <a:r>
              <a:rPr lang="fr-FR" b="1" dirty="0" err="1"/>
              <a:t>Cass</a:t>
            </a:r>
            <a:r>
              <a:rPr lang="fr-FR" b="1" dirty="0"/>
              <a:t> . Soc. 28 septembre 2011 n°10-14691</a:t>
            </a:r>
            <a:endParaRPr lang="fr-FR" dirty="0"/>
          </a:p>
          <a:p>
            <a:endParaRPr lang="fr-FR" dirty="0"/>
          </a:p>
          <a:p>
            <a:endParaRPr lang="fr-FR" dirty="0"/>
          </a:p>
          <a:p>
            <a:endParaRPr lang="fr-FR" dirty="0"/>
          </a:p>
        </p:txBody>
      </p:sp>
    </p:spTree>
  </p:cSld>
  <p:clrMapOvr>
    <a:masterClrMapping/>
  </p:clrMapOvr>
  <p:transition>
    <p:pull dir="d"/>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2313" y="533401"/>
            <a:ext cx="7772400" cy="953136"/>
          </a:xfrm>
        </p:spPr>
        <p:txBody>
          <a:bodyPr>
            <a:normAutofit/>
          </a:bodyPr>
          <a:lstStyle/>
          <a:p>
            <a:pPr algn="ctr"/>
            <a:r>
              <a:rPr lang="fr-FR" sz="3200" dirty="0">
                <a:solidFill>
                  <a:srgbClr val="000000"/>
                </a:solidFill>
              </a:rPr>
              <a:t>6 – Le respect des critères d’ordre</a:t>
            </a:r>
          </a:p>
        </p:txBody>
      </p:sp>
      <p:sp>
        <p:nvSpPr>
          <p:cNvPr id="4" name="Espace réservé du texte 3"/>
          <p:cNvSpPr>
            <a:spLocks noGrp="1"/>
          </p:cNvSpPr>
          <p:nvPr>
            <p:ph type="body" idx="1"/>
          </p:nvPr>
        </p:nvSpPr>
        <p:spPr>
          <a:xfrm>
            <a:off x="333375" y="1619250"/>
            <a:ext cx="8378513" cy="4676775"/>
          </a:xfrm>
        </p:spPr>
        <p:txBody>
          <a:bodyPr>
            <a:normAutofit fontScale="25000" lnSpcReduction="20000"/>
          </a:bodyPr>
          <a:lstStyle/>
          <a:p>
            <a:pPr marL="342900" indent="-342900" algn="l"/>
            <a:r>
              <a:rPr lang="fr-FR" sz="2000" b="0" cap="none" dirty="0">
                <a:solidFill>
                  <a:srgbClr val="000000"/>
                </a:solidFill>
                <a:cs typeface=""/>
              </a:rPr>
              <a:t>	</a:t>
            </a:r>
          </a:p>
          <a:p>
            <a:pPr marL="342900" indent="-342900" algn="l"/>
            <a:endParaRPr lang="fr-FR" sz="2000" b="0" cap="none" dirty="0">
              <a:solidFill>
                <a:schemeClr val="tx1"/>
              </a:solidFill>
              <a:cs typeface=""/>
            </a:endParaRPr>
          </a:p>
          <a:p>
            <a:pPr marL="342900" indent="-342900" algn="just">
              <a:buFont typeface="Arial" pitchFamily="34" charset="0"/>
              <a:buChar char="•"/>
            </a:pPr>
            <a:r>
              <a:rPr lang="fr-FR" sz="6400" dirty="0">
                <a:solidFill>
                  <a:schemeClr val="tx1"/>
                </a:solidFill>
              </a:rPr>
              <a:t>La détermination du ou des salariés susceptibles d'être licenciés constitue une étape obligatoire à tout projet de licenciement individuel ou collectif pour motif économique, dès lors que la suppression envisagée ne concerne qu'une partie des postes de la catégorie professionnelle.</a:t>
            </a:r>
          </a:p>
          <a:p>
            <a:pPr marL="342900" indent="-342900" algn="just">
              <a:buFont typeface="Arial" pitchFamily="34" charset="0"/>
              <a:buChar char="•"/>
            </a:pPr>
            <a:endParaRPr lang="fr-FR" sz="6400" dirty="0">
              <a:solidFill>
                <a:schemeClr val="tx1"/>
              </a:solidFill>
            </a:endParaRPr>
          </a:p>
          <a:p>
            <a:pPr marL="342900" indent="-342900" algn="just">
              <a:buFont typeface="Arial" pitchFamily="34" charset="0"/>
              <a:buChar char="•"/>
            </a:pPr>
            <a:r>
              <a:rPr lang="fr-FR" sz="6400" dirty="0">
                <a:solidFill>
                  <a:schemeClr val="tx1"/>
                </a:solidFill>
              </a:rPr>
              <a:t>Peu importe le nombre des licenciements, l'ordre des licenciements s'applique aussi bien en cas de licenciement collectif pour motif économique qu'en cas de licenciement économique individuel.</a:t>
            </a:r>
          </a:p>
          <a:p>
            <a:pPr marL="342900" indent="-342900" algn="just"/>
            <a:endParaRPr lang="fr-FR" sz="6400" dirty="0">
              <a:solidFill>
                <a:schemeClr val="tx1"/>
              </a:solidFill>
            </a:endParaRPr>
          </a:p>
          <a:p>
            <a:pPr marL="342900" indent="-342900" algn="just">
              <a:buFont typeface="Arial" pitchFamily="34" charset="0"/>
              <a:buChar char="•"/>
            </a:pPr>
            <a:r>
              <a:rPr lang="fr-FR" sz="6400" dirty="0">
                <a:solidFill>
                  <a:schemeClr val="tx1"/>
                </a:solidFill>
              </a:rPr>
              <a:t>En effet, même si un seul emploi est concerné par le licenciement, il est nécessaire de déterminer quel est le salarié effectivement licencié parmi tous ceux qui ont une qualification correspondant au poste supprimé ou transformé (</a:t>
            </a:r>
            <a:r>
              <a:rPr lang="fr-FR" sz="6400" dirty="0" err="1">
                <a:solidFill>
                  <a:schemeClr val="tx1"/>
                </a:solidFill>
              </a:rPr>
              <a:t>Cass</a:t>
            </a:r>
            <a:r>
              <a:rPr lang="fr-FR" sz="6400" dirty="0">
                <a:solidFill>
                  <a:schemeClr val="tx1"/>
                </a:solidFill>
              </a:rPr>
              <a:t>. Soc. 17 octobre 2007, n°05-44572).</a:t>
            </a:r>
          </a:p>
          <a:p>
            <a:pPr marL="342900" indent="-342900" algn="just"/>
            <a:endParaRPr lang="fr-FR" sz="6400" dirty="0">
              <a:solidFill>
                <a:schemeClr val="tx1"/>
              </a:solidFill>
            </a:endParaRPr>
          </a:p>
          <a:p>
            <a:pPr marL="342900" indent="-342900" algn="just">
              <a:buFont typeface="Arial" pitchFamily="34" charset="0"/>
              <a:buChar char="•"/>
            </a:pPr>
            <a:r>
              <a:rPr lang="fr-FR" sz="6400" dirty="0">
                <a:solidFill>
                  <a:schemeClr val="tx1"/>
                </a:solidFill>
              </a:rPr>
              <a:t>En revanche, L'employeur n'a pas à respecter de critères d'ordre s'il n'y a pas de choix à effectuer parmi les salariés à licencier, tel est le cas :</a:t>
            </a:r>
          </a:p>
          <a:p>
            <a:pPr marL="685800" lvl="1" indent="-342900" algn="just">
              <a:buFont typeface="Arial" pitchFamily="34" charset="0"/>
              <a:buChar char="•"/>
            </a:pPr>
            <a:r>
              <a:rPr lang="fr-FR" sz="6400" dirty="0">
                <a:solidFill>
                  <a:schemeClr val="tx1"/>
                </a:solidFill>
              </a:rPr>
              <a:t>lorsque le licenciement vise une catégorie professionnelle dans son ensemble ;</a:t>
            </a:r>
          </a:p>
          <a:p>
            <a:pPr marL="685800" lvl="1" indent="-342900" algn="just">
              <a:buFont typeface="Arial" pitchFamily="34" charset="0"/>
              <a:buChar char="•"/>
            </a:pPr>
            <a:r>
              <a:rPr lang="fr-FR" sz="6400" dirty="0">
                <a:solidFill>
                  <a:schemeClr val="tx1"/>
                </a:solidFill>
              </a:rPr>
              <a:t>lorsque le salarié qui occupe le poste à supprimer est le seul dans sa catégorie professionnelle ;</a:t>
            </a:r>
          </a:p>
          <a:p>
            <a:pPr marL="685800" lvl="1" indent="-342900" algn="just">
              <a:buFont typeface="Arial" pitchFamily="34" charset="0"/>
              <a:buChar char="•"/>
            </a:pPr>
            <a:r>
              <a:rPr lang="fr-FR" sz="6400" dirty="0">
                <a:solidFill>
                  <a:schemeClr val="tx1"/>
                </a:solidFill>
              </a:rPr>
              <a:t>en cas de cessation totale d'activité avec le licenciement de tout le personnel, même si les notifications des licenciements ne sont pas simultanées.</a:t>
            </a:r>
          </a:p>
          <a:p>
            <a:pPr marL="342900" indent="-342900" algn="just"/>
            <a:r>
              <a:rPr lang="fr-FR" sz="4000" dirty="0">
                <a:solidFill>
                  <a:schemeClr val="tx1"/>
                </a:solidFill>
              </a:rPr>
              <a:t/>
            </a:r>
            <a:br>
              <a:rPr lang="fr-FR" sz="4000" dirty="0">
                <a:solidFill>
                  <a:schemeClr val="tx1"/>
                </a:solidFill>
              </a:rPr>
            </a:br>
            <a:endParaRPr lang="fr-FR" sz="4000" dirty="0">
              <a:solidFill>
                <a:schemeClr val="tx1"/>
              </a:solidFill>
            </a:endParaRPr>
          </a:p>
          <a:p>
            <a:pPr marL="342900" indent="-342900" algn="just">
              <a:buFont typeface="Arial" pitchFamily="34" charset="0"/>
              <a:buChar char="•"/>
            </a:pPr>
            <a:endParaRPr lang="fr-FR" sz="4000" dirty="0">
              <a:solidFill>
                <a:schemeClr val="tx1"/>
              </a:solidFill>
            </a:endParaRPr>
          </a:p>
          <a:p>
            <a:pPr marL="342900" indent="-342900" algn="just"/>
            <a:r>
              <a:rPr lang="fr-FR" dirty="0"/>
              <a:t> </a:t>
            </a:r>
            <a:r>
              <a:rPr lang="fr-FR" sz="2000" dirty="0"/>
              <a:t/>
            </a:r>
            <a:br>
              <a:rPr lang="fr-FR" sz="2000" dirty="0"/>
            </a:br>
            <a:endParaRPr lang="fr-FR" sz="2000" b="0" cap="none" dirty="0">
              <a:solidFill>
                <a:srgbClr val="000000"/>
              </a:solidFill>
              <a:cs typeface=""/>
            </a:endParaRPr>
          </a:p>
          <a:p>
            <a:pPr marL="342900" indent="-342900" algn="just"/>
            <a:endParaRPr lang="fr-FR" sz="2000" b="0" cap="none" dirty="0">
              <a:solidFill>
                <a:srgbClr val="000000"/>
              </a:solidFill>
              <a:cs typeface=""/>
            </a:endParaRPr>
          </a:p>
          <a:p>
            <a:pPr algn="just"/>
            <a:endParaRPr lang="fr-FR" sz="2118" b="0" cap="none" dirty="0">
              <a:solidFill>
                <a:srgbClr val="000000"/>
              </a:solidFill>
            </a:endParaRPr>
          </a:p>
          <a:p>
            <a:r>
              <a:rPr lang="fr-FR" sz="2000" dirty="0"/>
              <a:t> </a:t>
            </a:r>
          </a:p>
          <a:p>
            <a:pPr>
              <a:buFontTx/>
              <a:buChar char="-"/>
            </a:pPr>
            <a:endParaRPr lang="fr-FR" sz="2400" b="0" cap="none" dirty="0"/>
          </a:p>
          <a:p>
            <a:pPr>
              <a:buFontTx/>
              <a:buChar char="-"/>
            </a:pPr>
            <a:endParaRPr lang="fr-FR" sz="2400" b="0" cap="none" dirty="0"/>
          </a:p>
          <a:p>
            <a:pPr>
              <a:buFontTx/>
              <a:buChar char="-"/>
            </a:pPr>
            <a:endParaRPr lang="fr-FR" cap="none" dirty="0"/>
          </a:p>
        </p:txBody>
      </p:sp>
    </p:spTree>
    <p:extLst>
      <p:ext uri="{BB962C8B-B14F-4D97-AF65-F5344CB8AC3E}">
        <p14:creationId xmlns="" xmlns:p14="http://schemas.microsoft.com/office/powerpoint/2010/main" val="763238680"/>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200" u="sng" dirty="0">
                <a:solidFill>
                  <a:schemeClr val="tx1"/>
                </a:solidFill>
              </a:rPr>
              <a:t>CE, 30 décembre 2015, n° 384290</a:t>
            </a:r>
            <a:endParaRPr lang="fr-FR" sz="3200" dirty="0">
              <a:solidFill>
                <a:schemeClr val="tx1"/>
              </a:solidFill>
            </a:endParaRPr>
          </a:p>
        </p:txBody>
      </p:sp>
      <p:sp>
        <p:nvSpPr>
          <p:cNvPr id="3" name="Espace réservé du contenu 2"/>
          <p:cNvSpPr>
            <a:spLocks noGrp="1"/>
          </p:cNvSpPr>
          <p:nvPr>
            <p:ph idx="1"/>
          </p:nvPr>
        </p:nvSpPr>
        <p:spPr/>
        <p:txBody>
          <a:bodyPr>
            <a:normAutofit/>
          </a:bodyPr>
          <a:lstStyle/>
          <a:p>
            <a:endParaRPr lang="fr-FR" dirty="0"/>
          </a:p>
          <a:p>
            <a:pPr algn="just"/>
            <a:r>
              <a:rPr lang="fr-FR" sz="2162" b="1" dirty="0"/>
              <a:t>La convocation orale par l'employeur d'un salarié protégé à l'entretien préalable à son licenciement ne déclenche pas valablement le délai de 5 jours, formalité substantielle, dont la méconnaissance vicie la procédure de licenciement.</a:t>
            </a:r>
            <a:endParaRPr lang="fr-FR" sz="2162" dirty="0"/>
          </a:p>
          <a:p>
            <a:pPr algn="just">
              <a:buNone/>
            </a:pPr>
            <a:endParaRPr lang="fr-FR" sz="2162" dirty="0"/>
          </a:p>
          <a:p>
            <a:pPr algn="just"/>
            <a:r>
              <a:rPr lang="fr-FR" sz="2162" dirty="0"/>
              <a:t>Ainsi, l'inspecteur du travail ne peut octroyer d'autorisation de licenciement dans ce cas, et s'il le fait, le salarié peut demander l'annulation de cette autorisation et donc de son licenciement (CE, 20 mars 2009, n° 312258). </a:t>
            </a:r>
          </a:p>
          <a:p>
            <a:endParaRPr lang="fr-FR" dirty="0"/>
          </a:p>
        </p:txBody>
      </p:sp>
    </p:spTree>
  </p:cSld>
  <p:clrMapOvr>
    <a:masterClrMapping/>
  </p:clrMapOvr>
  <p:transition>
    <p:pull dir="d"/>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6.1 </a:t>
            </a:r>
            <a:r>
              <a:rPr lang="fr-FR" dirty="0" err="1"/>
              <a:t>-Fixation</a:t>
            </a:r>
            <a:r>
              <a:rPr lang="fr-FR" dirty="0"/>
              <a:t> des critères</a:t>
            </a:r>
          </a:p>
        </p:txBody>
      </p:sp>
      <p:sp>
        <p:nvSpPr>
          <p:cNvPr id="3" name="Espace réservé du contenu 2"/>
          <p:cNvSpPr>
            <a:spLocks noGrp="1"/>
          </p:cNvSpPr>
          <p:nvPr>
            <p:ph idx="1"/>
          </p:nvPr>
        </p:nvSpPr>
        <p:spPr/>
        <p:txBody>
          <a:bodyPr>
            <a:normAutofit fontScale="92500" lnSpcReduction="20000"/>
          </a:bodyPr>
          <a:lstStyle/>
          <a:p>
            <a:pPr marL="342900" indent="-342900" algn="just">
              <a:buFont typeface="Arial"/>
              <a:buChar char="•"/>
            </a:pPr>
            <a:r>
              <a:rPr lang="fr-FR" sz="2162" dirty="0">
                <a:solidFill>
                  <a:srgbClr val="000000"/>
                </a:solidFill>
              </a:rPr>
              <a:t>1- Application des critères fixés par Convention collective . </a:t>
            </a:r>
          </a:p>
          <a:p>
            <a:pPr marL="342900" indent="-342900" algn="just">
              <a:buFont typeface="Arial"/>
              <a:buChar char="•"/>
            </a:pPr>
            <a:endParaRPr lang="fr-FR" sz="2162" dirty="0">
              <a:solidFill>
                <a:srgbClr val="000000"/>
              </a:solidFill>
            </a:endParaRPr>
          </a:p>
          <a:p>
            <a:pPr marL="342900" indent="-342900" algn="just">
              <a:buFont typeface="Arial"/>
              <a:buChar char="•"/>
            </a:pPr>
            <a:r>
              <a:rPr lang="fr-FR" sz="2162" dirty="0">
                <a:solidFill>
                  <a:srgbClr val="000000"/>
                </a:solidFill>
              </a:rPr>
              <a:t>2- À défaut, de stipulation conventionnelle, employeur fixe critères après consultation CE, DP, et en prenant en compte critères fixés par le Code du travail : </a:t>
            </a:r>
          </a:p>
          <a:p>
            <a:pPr marL="342900" indent="-342900" algn="just"/>
            <a:endParaRPr lang="fr-FR" sz="2162" dirty="0">
              <a:solidFill>
                <a:srgbClr val="000000"/>
              </a:solidFill>
            </a:endParaRPr>
          </a:p>
          <a:p>
            <a:pPr lvl="2" algn="just" hangingPunct="0"/>
            <a:r>
              <a:rPr lang="fr-FR" sz="2162" dirty="0">
                <a:solidFill>
                  <a:srgbClr val="000000"/>
                </a:solidFill>
              </a:rPr>
              <a:t>- les charges de famille et en particulier celles des parents isolés,</a:t>
            </a:r>
          </a:p>
          <a:p>
            <a:pPr lvl="2" algn="just" hangingPunct="0"/>
            <a:r>
              <a:rPr lang="fr-FR" sz="2162" dirty="0">
                <a:solidFill>
                  <a:srgbClr val="000000"/>
                </a:solidFill>
              </a:rPr>
              <a:t>- l'ancienneté de service dans l'établissement ou l'entreprise,</a:t>
            </a:r>
          </a:p>
          <a:p>
            <a:pPr lvl="2" algn="just" hangingPunct="0"/>
            <a:r>
              <a:rPr lang="fr-FR" sz="2162" dirty="0">
                <a:solidFill>
                  <a:srgbClr val="000000"/>
                </a:solidFill>
              </a:rPr>
              <a:t>- la situation des salariés qui présentent des caractéristiques sociales rendant leur réinsertion professionnelle particulièrement difficile, notamment des personnes handicapées et des salariés âgés,</a:t>
            </a:r>
          </a:p>
          <a:p>
            <a:pPr lvl="2" algn="just" hangingPunct="0"/>
            <a:r>
              <a:rPr lang="fr-FR" sz="2162" dirty="0">
                <a:solidFill>
                  <a:srgbClr val="000000"/>
                </a:solidFill>
              </a:rPr>
              <a:t>- ainsi que les qualités professionnelles appréciées par catégorie</a:t>
            </a:r>
          </a:p>
          <a:p>
            <a:pPr marL="342900" indent="-342900" algn="just">
              <a:buFont typeface="Arial"/>
              <a:buChar char="•"/>
            </a:pPr>
            <a:endParaRPr lang="fr-FR" sz="2162" dirty="0">
              <a:solidFill>
                <a:srgbClr val="000000"/>
              </a:solidFill>
            </a:endParaRPr>
          </a:p>
          <a:p>
            <a:pPr marL="342900" indent="-342900" algn="just">
              <a:buFont typeface="Arial"/>
              <a:buChar char="•"/>
            </a:pPr>
            <a:r>
              <a:rPr lang="fr-FR" sz="2162" dirty="0">
                <a:solidFill>
                  <a:srgbClr val="000000"/>
                </a:solidFill>
              </a:rPr>
              <a:t>Liste légale, non limitative, peut être complétée par d'autres critères </a:t>
            </a:r>
          </a:p>
          <a:p>
            <a:pPr marL="342900" indent="-342900" algn="just">
              <a:buFont typeface="Arial"/>
              <a:buChar char="•"/>
            </a:pPr>
            <a:r>
              <a:rPr lang="fr-FR" sz="2162" dirty="0">
                <a:solidFill>
                  <a:srgbClr val="000000"/>
                </a:solidFill>
              </a:rPr>
              <a:t>L'employeur peut aussi en privilégier ou pondérer certains critères.</a:t>
            </a:r>
          </a:p>
          <a:p>
            <a:endParaRPr lang="fr-FR" dirty="0"/>
          </a:p>
        </p:txBody>
      </p:sp>
    </p:spTree>
  </p:cSld>
  <p:clrMapOvr>
    <a:masterClrMapping/>
  </p:clrMapOvr>
  <p:transition>
    <p:pull dir="d"/>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t>6.2- Périmètre d’application des critères d’ordre</a:t>
            </a:r>
          </a:p>
        </p:txBody>
      </p:sp>
      <p:sp>
        <p:nvSpPr>
          <p:cNvPr id="3" name="Espace réservé du contenu 2"/>
          <p:cNvSpPr>
            <a:spLocks noGrp="1"/>
          </p:cNvSpPr>
          <p:nvPr>
            <p:ph idx="1"/>
          </p:nvPr>
        </p:nvSpPr>
        <p:spPr/>
        <p:txBody>
          <a:bodyPr>
            <a:normAutofit fontScale="85000" lnSpcReduction="10000"/>
          </a:bodyPr>
          <a:lstStyle/>
          <a:p>
            <a:pPr marL="342900" indent="-342900" algn="just" hangingPunct="0">
              <a:buFont typeface="Arial"/>
              <a:buChar char="•"/>
            </a:pPr>
            <a:r>
              <a:rPr lang="fr-FR" sz="2000" dirty="0">
                <a:solidFill>
                  <a:srgbClr val="000000"/>
                </a:solidFill>
              </a:rPr>
              <a:t>Le cadre d’application de l’ordre des licenciements est celui de la catégorie professionnelle </a:t>
            </a:r>
            <a:r>
              <a:rPr lang="fr-FR" sz="2000" b="1" dirty="0"/>
              <a:t>dont relèvent les emplois </a:t>
            </a:r>
            <a:r>
              <a:rPr lang="fr-FR" sz="2000" b="1" dirty="0" smtClean="0"/>
              <a:t>supprimés.</a:t>
            </a:r>
            <a:endParaRPr lang="fr-FR" sz="2000" dirty="0">
              <a:solidFill>
                <a:srgbClr val="000000"/>
              </a:solidFill>
            </a:endParaRPr>
          </a:p>
          <a:p>
            <a:pPr marL="342900" indent="-342900" algn="just" hangingPunct="0">
              <a:buFont typeface="Arial"/>
              <a:buChar char="•"/>
            </a:pPr>
            <a:endParaRPr lang="fr-FR" sz="2000" dirty="0">
              <a:solidFill>
                <a:srgbClr val="000000"/>
              </a:solidFill>
            </a:endParaRPr>
          </a:p>
          <a:p>
            <a:pPr marL="342900" indent="-342900" algn="just" hangingPunct="0">
              <a:buFont typeface="Arial"/>
              <a:buChar char="•"/>
            </a:pPr>
            <a:r>
              <a:rPr lang="fr-FR" sz="2000" dirty="0"/>
              <a:t>La </a:t>
            </a:r>
            <a:r>
              <a:rPr lang="fr-FR" sz="2000" b="1" dirty="0"/>
              <a:t>notion de catégorie professionnelle </a:t>
            </a:r>
            <a:r>
              <a:rPr lang="fr-FR" sz="2000" dirty="0"/>
              <a:t>se l'ensemble des salariés exerçant dans l'entreprise des fonctions de même nature supposant une formation professionnelle </a:t>
            </a:r>
            <a:r>
              <a:rPr lang="fr-FR" sz="2000" dirty="0" smtClean="0"/>
              <a:t>commune.</a:t>
            </a:r>
          </a:p>
          <a:p>
            <a:pPr marL="342900" indent="-342900" algn="just" hangingPunct="0">
              <a:buFont typeface="Arial"/>
              <a:buChar char="•"/>
            </a:pPr>
            <a:endParaRPr lang="fr-FR" sz="2000" dirty="0" smtClean="0"/>
          </a:p>
          <a:p>
            <a:pPr marL="342900" indent="-342900" algn="just" hangingPunct="0">
              <a:buFont typeface="Arial"/>
              <a:buChar char="•"/>
            </a:pPr>
            <a:r>
              <a:rPr lang="fr-FR" sz="2000" dirty="0" smtClean="0"/>
              <a:t>Les critères relatifs à l'ordre des licenciements s'appliquent à l'ensemble du personnel de l'entreprise et non pas au niveau des seuls services concernés par les mesures de licenciement pour motif économique. Ils s'apprécient au niveau de l'entreprise entière et non au niveau de l'établissement, même en cas de fermeture de celui-ci.</a:t>
            </a:r>
          </a:p>
          <a:p>
            <a:pPr marL="342900" indent="-342900" algn="just" hangingPunct="0">
              <a:buNone/>
            </a:pPr>
            <a:r>
              <a:rPr lang="fr-FR" sz="2000" dirty="0" smtClean="0"/>
              <a:t>	</a:t>
            </a:r>
            <a:r>
              <a:rPr lang="fr-FR" sz="2000" u="sng" dirty="0" err="1" smtClean="0"/>
              <a:t>Cass</a:t>
            </a:r>
            <a:r>
              <a:rPr lang="fr-FR" sz="2000" u="sng" dirty="0" smtClean="0"/>
              <a:t>. Soc. 15 mai 2013, n°11-27.458</a:t>
            </a:r>
          </a:p>
          <a:p>
            <a:pPr marL="342900" indent="-342900" algn="just" hangingPunct="0">
              <a:buNone/>
            </a:pPr>
            <a:endParaRPr lang="fr-FR" sz="2000" u="sng" dirty="0" smtClean="0"/>
          </a:p>
          <a:p>
            <a:pPr marL="342900" indent="-342900" algn="just" hangingPunct="0"/>
            <a:r>
              <a:rPr lang="fr-FR" sz="2000" dirty="0" smtClean="0"/>
              <a:t>Dans le cadre d'un groupe de sociétés composé de plusieurs établissements, la totalité d'entre eux doivent être pris en compte. Dès lors, ces critères ne peuvent pas être mis en œuvre dans les seuls établissements ou services concernés par les suppressions d'emplois.</a:t>
            </a:r>
          </a:p>
          <a:p>
            <a:pPr marL="342900" indent="-342900" algn="just" hangingPunct="0">
              <a:buNone/>
            </a:pPr>
            <a:endParaRPr lang="fr-FR" sz="2000" dirty="0" smtClean="0"/>
          </a:p>
          <a:p>
            <a:pPr marL="342900" indent="-342900" algn="just" hangingPunct="0">
              <a:buFont typeface="Arial"/>
              <a:buChar char="•"/>
            </a:pPr>
            <a:endParaRPr lang="fr-FR" sz="2000" dirty="0" smtClean="0"/>
          </a:p>
          <a:p>
            <a:pPr marL="342900" indent="-342900" algn="just" hangingPunct="0">
              <a:buFont typeface="Arial"/>
              <a:buChar char="•"/>
            </a:pPr>
            <a:endParaRPr lang="fr-FR" sz="2000" dirty="0">
              <a:solidFill>
                <a:srgbClr val="000000"/>
              </a:solidFill>
            </a:endParaRPr>
          </a:p>
        </p:txBody>
      </p:sp>
    </p:spTree>
  </p:cSld>
  <p:clrMapOvr>
    <a:masterClrMapping/>
  </p:clrMapOvr>
  <p:transition>
    <p:pull dir="d"/>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1"/>
            <a:ext cx="8534400" cy="706638"/>
          </a:xfrm>
        </p:spPr>
        <p:txBody>
          <a:bodyPr>
            <a:normAutofit/>
          </a:bodyPr>
          <a:lstStyle/>
          <a:p>
            <a:pPr algn="ctr"/>
            <a:r>
              <a:rPr lang="fr-FR" dirty="0" err="1"/>
              <a:t>Cass</a:t>
            </a:r>
            <a:r>
              <a:rPr lang="fr-FR" dirty="0"/>
              <a:t>. soc.14 octobre 2015 n°14-14.339</a:t>
            </a:r>
          </a:p>
        </p:txBody>
      </p:sp>
      <p:sp>
        <p:nvSpPr>
          <p:cNvPr id="3" name="Espace réservé du contenu 2"/>
          <p:cNvSpPr>
            <a:spLocks noGrp="1"/>
          </p:cNvSpPr>
          <p:nvPr>
            <p:ph idx="1"/>
          </p:nvPr>
        </p:nvSpPr>
        <p:spPr>
          <a:xfrm>
            <a:off x="301752" y="1073062"/>
            <a:ext cx="8503920" cy="5345622"/>
          </a:xfrm>
        </p:spPr>
        <p:txBody>
          <a:bodyPr>
            <a:normAutofit/>
          </a:bodyPr>
          <a:lstStyle/>
          <a:p>
            <a:pPr>
              <a:buNone/>
            </a:pPr>
            <a:endParaRPr lang="fr-FR" sz="2000" dirty="0"/>
          </a:p>
          <a:p>
            <a:pPr algn="just"/>
            <a:r>
              <a:rPr lang="fr-FR" sz="2000" dirty="0"/>
              <a:t>En principe les critères sont mis en œuvre dans le </a:t>
            </a:r>
            <a:r>
              <a:rPr lang="fr-FR" sz="2000" b="1" dirty="0"/>
              <a:t>cadre de l'entreprise </a:t>
            </a:r>
          </a:p>
          <a:p>
            <a:pPr algn="just"/>
            <a:endParaRPr lang="fr-FR" sz="2000" b="1" dirty="0"/>
          </a:p>
          <a:p>
            <a:pPr algn="just"/>
            <a:r>
              <a:rPr lang="fr-FR" sz="2000" dirty="0"/>
              <a:t>Toutefois, lorsque le périmètre d’ordre des licenciement est défini par l'accord collectif prévu par l'article L. 1233-24-1 du code du travail le périmètre retenu peut être: </a:t>
            </a:r>
          </a:p>
          <a:p>
            <a:pPr algn="just"/>
            <a:endParaRPr lang="fr-FR" sz="2000" dirty="0"/>
          </a:p>
          <a:p>
            <a:pPr lvl="3" algn="just"/>
            <a:r>
              <a:rPr lang="fr-FR" sz="1800" dirty="0"/>
              <a:t> plus large, </a:t>
            </a:r>
          </a:p>
          <a:p>
            <a:pPr lvl="3" algn="just"/>
            <a:r>
              <a:rPr lang="fr-FR" sz="1800" dirty="0"/>
              <a:t> ou plus restreint, sous réserve, de ne pas dénaturer le dispositif lui-même en permettant « d'individualiser » l'appréciation des salariés qui seront licenciés.</a:t>
            </a:r>
          </a:p>
          <a:p>
            <a:pPr lvl="3" algn="just"/>
            <a:endParaRPr lang="fr-FR" dirty="0"/>
          </a:p>
          <a:p>
            <a:pPr algn="just"/>
            <a:r>
              <a:rPr lang="fr-FR" sz="2000" dirty="0"/>
              <a:t>Le choix opéré par l'accord échappant au contrôle du juge</a:t>
            </a:r>
          </a:p>
          <a:p>
            <a:pPr lvl="3"/>
            <a:endParaRPr lang="fr-FR" sz="2400" dirty="0"/>
          </a:p>
          <a:p>
            <a:pPr lvl="3"/>
            <a:endParaRPr lang="fr-FR" sz="2400" dirty="0"/>
          </a:p>
          <a:p>
            <a:pPr lvl="1">
              <a:buNone/>
            </a:pPr>
            <a:endParaRPr lang="fr-FR" dirty="0"/>
          </a:p>
          <a:p>
            <a:endParaRPr lang="fr-FR" dirty="0"/>
          </a:p>
        </p:txBody>
      </p:sp>
    </p:spTree>
  </p:cSld>
  <p:clrMapOvr>
    <a:masterClrMapping/>
  </p:clrMapOvr>
  <p:transition>
    <p:pull dir="d"/>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260221" y="1998454"/>
            <a:ext cx="6448798" cy="1569660"/>
          </a:xfrm>
          <a:prstGeom prst="rect">
            <a:avLst/>
          </a:prstGeom>
          <a:noFill/>
        </p:spPr>
        <p:txBody>
          <a:bodyPr wrap="square" rtlCol="0">
            <a:spAutoFit/>
          </a:bodyPr>
          <a:lstStyle/>
          <a:p>
            <a:pPr algn="ctr"/>
            <a:r>
              <a:rPr lang="fr-FR" sz="4800" dirty="0">
                <a:latin typeface="Times New Roman"/>
                <a:cs typeface="Times New Roman"/>
              </a:rPr>
              <a:t>Actualité sur le licenciement</a:t>
            </a:r>
          </a:p>
        </p:txBody>
      </p:sp>
    </p:spTree>
  </p:cSld>
  <p:clrMapOvr>
    <a:masterClrMapping/>
  </p:clrMapOvr>
  <p:transition>
    <p:wedg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dirty="0"/>
              <a:t>Remise en cause des barèmes « </a:t>
            </a:r>
            <a:r>
              <a:rPr lang="fr-FR" sz="2800" dirty="0" err="1"/>
              <a:t>Macron</a:t>
            </a:r>
            <a:r>
              <a:rPr lang="fr-FR" sz="2800" dirty="0"/>
              <a:t> »</a:t>
            </a:r>
          </a:p>
        </p:txBody>
      </p:sp>
      <p:sp>
        <p:nvSpPr>
          <p:cNvPr id="3" name="Espace réservé du contenu 2"/>
          <p:cNvSpPr>
            <a:spLocks noGrp="1"/>
          </p:cNvSpPr>
          <p:nvPr>
            <p:ph idx="1"/>
          </p:nvPr>
        </p:nvSpPr>
        <p:spPr/>
        <p:txBody>
          <a:bodyPr>
            <a:normAutofit fontScale="92500" lnSpcReduction="20000"/>
          </a:bodyPr>
          <a:lstStyle/>
          <a:p>
            <a:pPr algn="just"/>
            <a:r>
              <a:rPr lang="fr-FR" dirty="0" smtClean="0"/>
              <a:t>CPH de Troyes du 12 décembre 2018 n°18/0036 (CA de Reims audience prévue le 14 juin 2019),</a:t>
            </a:r>
          </a:p>
          <a:p>
            <a:pPr algn="just"/>
            <a:r>
              <a:rPr lang="fr-FR" dirty="0" smtClean="0"/>
              <a:t>CPH d’Amiens 19 décembre 2018 n°18/00040,</a:t>
            </a:r>
          </a:p>
          <a:p>
            <a:pPr algn="just"/>
            <a:r>
              <a:rPr lang="fr-FR" dirty="0" smtClean="0"/>
              <a:t>CPH de Lyon 7 janv. 2019 n°15/01398,</a:t>
            </a:r>
          </a:p>
          <a:p>
            <a:pPr algn="just"/>
            <a:r>
              <a:rPr lang="fr-FR" dirty="0" smtClean="0"/>
              <a:t>CPH de Grenoble du 18 janvier 2019 n°18/0098,</a:t>
            </a:r>
          </a:p>
          <a:p>
            <a:pPr algn="just"/>
            <a:r>
              <a:rPr lang="fr-FR" dirty="0" smtClean="0"/>
              <a:t>CPH D’Agen du 5 février 2019, n° 18/00049 en </a:t>
            </a:r>
            <a:r>
              <a:rPr lang="fr-FR" u="sng" dirty="0" smtClean="0"/>
              <a:t>formation de départage</a:t>
            </a:r>
            <a:r>
              <a:rPr lang="fr-FR" dirty="0" smtClean="0"/>
              <a:t>, qui indique entre autre : </a:t>
            </a:r>
          </a:p>
          <a:p>
            <a:pPr algn="just">
              <a:buNone/>
            </a:pPr>
            <a:r>
              <a:rPr lang="fr-FR" b="1" i="1" dirty="0" smtClean="0"/>
              <a:t>	</a:t>
            </a:r>
            <a:r>
              <a:rPr lang="fr-FR" i="1" u="sng" dirty="0" smtClean="0"/>
              <a:t>«  Il en résulte que le barème établi par l'article L.1235-3 du Code du travail ne permet pas dans tous les cas une indemnité adéquate ou une réparation appropriée. ne prévoyant pas des indemnités d'un montant suffisamment élevé pour dissuader l'employeur et pour compenser le préjudice subi par le salarié. »</a:t>
            </a:r>
          </a:p>
          <a:p>
            <a:pPr algn="just">
              <a:buNone/>
            </a:pPr>
            <a:endParaRPr lang="fr-FR" dirty="0" smtClean="0"/>
          </a:p>
          <a:p>
            <a:pPr algn="just"/>
            <a:r>
              <a:rPr lang="fr-FR" dirty="0" smtClean="0"/>
              <a:t>Ces jugements relèvent tous que l’existence d’un tel barème viole les dispositions de l'article 24 de la charte sociale européenne du 3 mai 1996, les articles 4 et 10 de la convention 158 de l'OIT et le droit à un procès équitable.</a:t>
            </a:r>
            <a:endParaRPr lang="fr-FR"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Appréciation de la faute lourde</a:t>
            </a:r>
            <a:endParaRPr lang="fr-FR" dirty="0"/>
          </a:p>
        </p:txBody>
      </p:sp>
      <p:sp>
        <p:nvSpPr>
          <p:cNvPr id="3" name="Espace réservé du contenu 2"/>
          <p:cNvSpPr>
            <a:spLocks noGrp="1"/>
          </p:cNvSpPr>
          <p:nvPr>
            <p:ph idx="1"/>
          </p:nvPr>
        </p:nvSpPr>
        <p:spPr>
          <a:xfrm>
            <a:off x="628650" y="1572768"/>
            <a:ext cx="7886700" cy="4351338"/>
          </a:xfrm>
        </p:spPr>
        <p:txBody>
          <a:bodyPr>
            <a:normAutofit fontScale="77500" lnSpcReduction="20000"/>
          </a:bodyPr>
          <a:lstStyle/>
          <a:p>
            <a:pPr algn="just"/>
            <a:r>
              <a:rPr lang="fr-FR" dirty="0" smtClean="0"/>
              <a:t>Le fait de menacer de mort son employeur (geste de menace d'égorgement) justifie le licenciement pour faute lourde d’un salarié.</a:t>
            </a:r>
          </a:p>
          <a:p>
            <a:pPr algn="just"/>
            <a:r>
              <a:rPr lang="fr-FR" dirty="0" smtClean="0"/>
              <a:t>« </a:t>
            </a:r>
            <a:r>
              <a:rPr lang="fr-FR" i="1" dirty="0" smtClean="0"/>
              <a:t>Attendu qu'ayant notamment constaté qu'au cours d'une confrontation organisée par des gendarmes saisis d'une procédure d'enquête à la suite d'une plainte de l'employeur pour des faits de détournements de fonds commis au cours de l'exécution du contrat de travail, le salarié avait eu un geste de menace d'égorgement à l'égard de l'employeur et l'avait ainsi directement menacé de mort, la cour d'appel a pu en déduire que les agissements du salarié procédaient d'une intention de nuire caractérisant une faute lourde </a:t>
            </a:r>
            <a:r>
              <a:rPr lang="fr-FR" dirty="0" smtClean="0"/>
              <a:t>».</a:t>
            </a:r>
          </a:p>
          <a:p>
            <a:pPr algn="just"/>
            <a:r>
              <a:rPr lang="fr-FR" u="sng" dirty="0" err="1" smtClean="0"/>
              <a:t>Cass</a:t>
            </a:r>
            <a:r>
              <a:rPr lang="fr-FR" u="sng" dirty="0" smtClean="0"/>
              <a:t>. Soc. 4 juillet 2018, n°15-19.597</a:t>
            </a:r>
          </a:p>
          <a:p>
            <a:pPr algn="just"/>
            <a:endParaRPr lang="fr-FR" u="sng" dirty="0" smtClean="0"/>
          </a:p>
          <a:p>
            <a:pPr algn="just"/>
            <a:r>
              <a:rPr lang="fr-FR" dirty="0" smtClean="0"/>
              <a:t>Est également justifié, le licenciement pour faute lourde d’un salarié qui a agressé violemment son employeur au cours d’un entretien disciplinaire.</a:t>
            </a:r>
          </a:p>
          <a:p>
            <a:pPr algn="just"/>
            <a:r>
              <a:rPr lang="fr-FR" dirty="0" smtClean="0"/>
              <a:t>« </a:t>
            </a:r>
            <a:r>
              <a:rPr lang="fr-FR" i="1" dirty="0" smtClean="0"/>
              <a:t>Attendu qu'ayant relevé, par motifs propres et adoptés, que le salarié avait, au cours d'un entretien disciplinaire, volontairement et de manière préméditée, agressé le gérant de la société lui occasionnant un traumatisme crânien avec une incapacité totale temporaire de travail de quinze jours, la cour d'appel a pu en déduire que les agissements du salarié procédaient d'une intention de nuire caractérisant une faute lourde</a:t>
            </a:r>
            <a:r>
              <a:rPr lang="fr-FR" dirty="0" smtClean="0"/>
              <a:t> ».</a:t>
            </a:r>
          </a:p>
          <a:p>
            <a:r>
              <a:rPr lang="fr-FR" u="sng" dirty="0" err="1" smtClean="0"/>
              <a:t>Cass</a:t>
            </a:r>
            <a:r>
              <a:rPr lang="fr-FR" u="sng" dirty="0" smtClean="0"/>
              <a:t>. Soc. 28 mars 2018, n°16-26.013</a:t>
            </a:r>
            <a:endParaRPr lang="fr-FR" u="sng"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Appréciation de la faute / faits relevant de la vie privée</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Le fait d'injurier sa responsable hiérarchique sur un groupe </a:t>
            </a:r>
            <a:r>
              <a:rPr lang="fr-FR" dirty="0" err="1" smtClean="0"/>
              <a:t>Facebook</a:t>
            </a:r>
            <a:r>
              <a:rPr lang="fr-FR" dirty="0" smtClean="0"/>
              <a:t> fermé ne justifie pas une mesure de licenciement à l’encontre de l’intéressé.</a:t>
            </a:r>
          </a:p>
          <a:p>
            <a:endParaRPr lang="fr-FR" dirty="0" smtClean="0"/>
          </a:p>
          <a:p>
            <a:r>
              <a:rPr lang="fr-FR" dirty="0" smtClean="0"/>
              <a:t>« </a:t>
            </a:r>
            <a:r>
              <a:rPr lang="fr-FR" i="1" dirty="0" smtClean="0"/>
              <a:t>Attendu qu'après avoir constaté que les propos litigieux avaient été diffusés sur le compte ouvert par la salariée sur le site </a:t>
            </a:r>
            <a:r>
              <a:rPr lang="fr-FR" i="1" dirty="0" err="1" smtClean="0"/>
              <a:t>facebook</a:t>
            </a:r>
            <a:r>
              <a:rPr lang="fr-FR" i="1" dirty="0" smtClean="0"/>
              <a:t> et qu'ils n'avaient été accessibles qu'à des personnes agréées par cette dernière et peu nombreuses, à savoir un groupe fermé composé de quatorze personnes, de sorte qu'ils relevaient d'une conversation de nature privée, la cour d'appel a pu retenir que ces propos ne caractérisaient pas une faute grave ; qu'exerçant le pouvoir qu'elle tient de l'article L. 1235-1 du code du travail, elle a décidé que le grief ne constituait pas une cause réelle et sérieuse de licenciement</a:t>
            </a:r>
            <a:r>
              <a:rPr lang="fr-FR" dirty="0" smtClean="0"/>
              <a:t> ».</a:t>
            </a:r>
          </a:p>
          <a:p>
            <a:endParaRPr lang="fr-FR" dirty="0" smtClean="0"/>
          </a:p>
          <a:p>
            <a:r>
              <a:rPr lang="fr-FR" u="sng" dirty="0" err="1" smtClean="0"/>
              <a:t>Cass</a:t>
            </a:r>
            <a:r>
              <a:rPr lang="fr-FR" u="sng" dirty="0" smtClean="0"/>
              <a:t>. Soc. 12 septembre 2018, n°16-11690</a:t>
            </a:r>
            <a:r>
              <a:rPr lang="fr-FR" dirty="0" smtClean="0"/>
              <a:t> </a:t>
            </a:r>
            <a:endParaRPr lang="fr-F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Absence injustifiée</a:t>
            </a:r>
            <a:endParaRPr lang="fr-FR" dirty="0"/>
          </a:p>
        </p:txBody>
      </p:sp>
      <p:sp>
        <p:nvSpPr>
          <p:cNvPr id="3" name="Espace réservé du contenu 2"/>
          <p:cNvSpPr>
            <a:spLocks noGrp="1"/>
          </p:cNvSpPr>
          <p:nvPr>
            <p:ph idx="1"/>
          </p:nvPr>
        </p:nvSpPr>
        <p:spPr/>
        <p:txBody>
          <a:bodyPr/>
          <a:lstStyle/>
          <a:p>
            <a:endParaRPr lang="fr-FR" dirty="0" smtClean="0"/>
          </a:p>
          <a:p>
            <a:r>
              <a:rPr lang="fr-FR" dirty="0" smtClean="0"/>
              <a:t>Le licenciement d’un Câbleur, qui disposait d’une ancienneté de plus de 20 ans et qui rencontrait de nombreuses difficultés personnelles et de santé et dont l’absence ne perturbait pas le service, est justifié par une cause réelle et sérieuse.</a:t>
            </a:r>
          </a:p>
          <a:p>
            <a:endParaRPr lang="fr-FR" dirty="0" smtClean="0"/>
          </a:p>
          <a:p>
            <a:r>
              <a:rPr lang="fr-FR" dirty="0" smtClean="0"/>
              <a:t>Etant précisé que ce salarié avait fait l’objet d’un licenciement pour faute grave par son employeur.</a:t>
            </a:r>
          </a:p>
          <a:p>
            <a:endParaRPr lang="fr-FR" dirty="0" smtClean="0"/>
          </a:p>
          <a:p>
            <a:r>
              <a:rPr lang="fr-FR" u="sng" dirty="0" err="1" smtClean="0"/>
              <a:t>Cass</a:t>
            </a:r>
            <a:r>
              <a:rPr lang="fr-FR" u="sng" dirty="0" smtClean="0"/>
              <a:t>. Soc. 26 septembre 2018, n°17-17563</a:t>
            </a:r>
            <a:endParaRPr lang="fr-FR" u="sng"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Insuffisance professionnelle</a:t>
            </a:r>
            <a:endParaRPr lang="fr-FR" dirty="0"/>
          </a:p>
        </p:txBody>
      </p:sp>
      <p:sp>
        <p:nvSpPr>
          <p:cNvPr id="3" name="Espace réservé du contenu 2"/>
          <p:cNvSpPr>
            <a:spLocks noGrp="1"/>
          </p:cNvSpPr>
          <p:nvPr>
            <p:ph idx="1"/>
          </p:nvPr>
        </p:nvSpPr>
        <p:spPr/>
        <p:txBody>
          <a:bodyPr/>
          <a:lstStyle/>
          <a:p>
            <a:pPr algn="just"/>
            <a:endParaRPr lang="fr-FR" dirty="0" smtClean="0"/>
          </a:p>
          <a:p>
            <a:pPr algn="just"/>
            <a:endParaRPr lang="fr-FR" dirty="0" smtClean="0"/>
          </a:p>
          <a:p>
            <a:pPr algn="just"/>
            <a:r>
              <a:rPr lang="fr-FR" dirty="0" smtClean="0"/>
              <a:t>Le licenciement est justifié, pour un responsable de développement ayant bénéficié d’un plan de retour à la performance fixant des objectifs de façon concertée et qui n’arrive pas à mener ses missions, tout en faisant preuve d’un manque total d’autonomie malgré des efforts de formation et d’adaptation de l’employeur. </a:t>
            </a:r>
          </a:p>
          <a:p>
            <a:pPr algn="just"/>
            <a:endParaRPr lang="fr-FR" dirty="0" smtClean="0"/>
          </a:p>
          <a:p>
            <a:pPr algn="just"/>
            <a:r>
              <a:rPr lang="fr-FR" u="sng" dirty="0" err="1" smtClean="0"/>
              <a:t>Cass</a:t>
            </a:r>
            <a:r>
              <a:rPr lang="fr-FR" u="sng" dirty="0" smtClean="0"/>
              <a:t>. Soc. 16 mai 2018, n°16-25.552</a:t>
            </a:r>
            <a:endParaRPr lang="fr-FR" u="sn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dirty="0"/>
              <a:t>Quelles conséquences sur la régularité du licenciement en cas de non-respect de la procédure ?</a:t>
            </a:r>
          </a:p>
        </p:txBody>
      </p:sp>
      <p:sp>
        <p:nvSpPr>
          <p:cNvPr id="3" name="Espace réservé du contenu 2"/>
          <p:cNvSpPr>
            <a:spLocks noGrp="1"/>
          </p:cNvSpPr>
          <p:nvPr>
            <p:ph idx="1"/>
          </p:nvPr>
        </p:nvSpPr>
        <p:spPr>
          <a:xfrm>
            <a:off x="628650" y="1690689"/>
            <a:ext cx="7886700" cy="4933620"/>
          </a:xfrm>
        </p:spPr>
        <p:txBody>
          <a:bodyPr>
            <a:normAutofit fontScale="25000" lnSpcReduction="20000"/>
          </a:bodyPr>
          <a:lstStyle/>
          <a:p>
            <a:endParaRPr lang="fr-FR" dirty="0"/>
          </a:p>
          <a:p>
            <a:pPr marL="0" indent="0" algn="ctr">
              <a:buNone/>
            </a:pPr>
            <a:r>
              <a:rPr lang="fr-FR" sz="5600" b="1" u="sng" dirty="0"/>
              <a:t>Une seule et même sanction en cas d'irrégularité de forme :</a:t>
            </a:r>
          </a:p>
          <a:p>
            <a:pPr marL="0" indent="0">
              <a:buNone/>
            </a:pPr>
            <a:endParaRPr lang="fr-FR" sz="3500" dirty="0"/>
          </a:p>
          <a:p>
            <a:pPr algn="just"/>
            <a:r>
              <a:rPr lang="fr-FR" sz="5600" dirty="0"/>
              <a:t>Selon l'article L. 1235-2 du code du travail dans sa version issue de l'ordonnance n° 2017-1387 du 22 septembre 2017 </a:t>
            </a:r>
            <a:r>
              <a:rPr lang="fr-FR" sz="5600" i="1" dirty="0"/>
              <a:t>(JO, 23 sept.)</a:t>
            </a:r>
            <a:r>
              <a:rPr lang="fr-FR" sz="5600" dirty="0"/>
              <a:t>, si le juge constate une irrégularité de forme dans la procédure de licenciement, il accorde au salarié une indemnité qui ne peut être supérieure à un mois de salaire</a:t>
            </a:r>
            <a:r>
              <a:rPr lang="fr-FR" sz="5600" dirty="0" smtClean="0"/>
              <a:t>.</a:t>
            </a:r>
            <a:endParaRPr lang="fr-FR" sz="5600" dirty="0"/>
          </a:p>
          <a:p>
            <a:pPr algn="just"/>
            <a:r>
              <a:rPr lang="fr-FR" sz="5600" dirty="0"/>
              <a:t>Cette indemnité est désormais également applicable aux salariés ayant moins de 2 ans d'ancienneté dans l'entreprise et/ou travaillant dans une entreprise de moins de 11 salariés</a:t>
            </a:r>
            <a:r>
              <a:rPr lang="fr-FR" sz="5600" dirty="0" smtClean="0"/>
              <a:t>.</a:t>
            </a:r>
          </a:p>
          <a:p>
            <a:pPr algn="just"/>
            <a:r>
              <a:rPr lang="fr-FR" sz="5600" dirty="0" smtClean="0"/>
              <a:t>Cette indemnité ne se cumule pas avec l’indemnité pour licenciement sans cause réelle et sérieuse mais se cumule avec les l’indemnité accordée en cas de licenciement nul (</a:t>
            </a:r>
            <a:r>
              <a:rPr lang="fr-FR" sz="5600" dirty="0" err="1" smtClean="0"/>
              <a:t>Cass</a:t>
            </a:r>
            <a:r>
              <a:rPr lang="fr-FR" sz="5600" dirty="0" smtClean="0"/>
              <a:t>. Soc. 23 janvier 2008, n°06-42.919)</a:t>
            </a:r>
          </a:p>
          <a:p>
            <a:pPr algn="just"/>
            <a:endParaRPr lang="fr-FR" sz="5600" dirty="0" smtClean="0"/>
          </a:p>
          <a:p>
            <a:pPr algn="just"/>
            <a:r>
              <a:rPr lang="fr-FR" sz="5600" dirty="0" smtClean="0"/>
              <a:t>A noter que dans un arrêt du 13 avril 2016, la Cour de cassation a opéré un revirement de jurisprudence, en estimant, dans une affaire relative à la remise tardive du certificat de travail et de bulletins de salaire, mais dans un attendu de principe à portée très générale, que « </a:t>
            </a:r>
            <a:r>
              <a:rPr lang="fr-FR" sz="5600" i="1" dirty="0" smtClean="0"/>
              <a:t>l'existence d'un préjudice et l'évaluation de celui-ci relèvent du pouvoir souverain d'appréciation des juges du fond</a:t>
            </a:r>
            <a:r>
              <a:rPr lang="fr-FR" sz="5600" dirty="0" smtClean="0"/>
              <a:t> ».</a:t>
            </a:r>
          </a:p>
          <a:p>
            <a:pPr algn="just">
              <a:buNone/>
            </a:pPr>
            <a:r>
              <a:rPr lang="fr-FR" sz="5600" dirty="0" smtClean="0"/>
              <a:t>	L'irrégularité de la procédure de licenciement, tout comme un certain nombre d'autres manquements patronaux, ne cause donc plus « </a:t>
            </a:r>
            <a:r>
              <a:rPr lang="fr-FR" sz="5600" i="1" dirty="0" smtClean="0"/>
              <a:t>nécessairement</a:t>
            </a:r>
            <a:r>
              <a:rPr lang="fr-FR" sz="5600" dirty="0" smtClean="0"/>
              <a:t> » un préjudice au salarié. L'existence de ce préjudice doit être démontrée. A défaut, le salarié ne pourra plus obtenir de dommages et intérêts.</a:t>
            </a:r>
          </a:p>
          <a:p>
            <a:pPr algn="just">
              <a:buNone/>
            </a:pPr>
            <a:r>
              <a:rPr lang="fr-FR" sz="5600" dirty="0" smtClean="0"/>
              <a:t>	</a:t>
            </a:r>
            <a:r>
              <a:rPr lang="fr-FR" sz="5600" b="1" dirty="0" err="1" smtClean="0"/>
              <a:t>Cass</a:t>
            </a:r>
            <a:r>
              <a:rPr lang="fr-FR" sz="5600" b="1" dirty="0" smtClean="0"/>
              <a:t>. Soc. 13 avril 2016, n°14-28.293</a:t>
            </a:r>
          </a:p>
          <a:p>
            <a:pPr algn="just">
              <a:buNone/>
            </a:pPr>
            <a:r>
              <a:rPr lang="fr-FR" sz="5600" dirty="0" smtClean="0"/>
              <a:t>	Ce nouveau principe a été confirmé dans une affaire où l'irrégularité de la procédure était bien constituée : « </a:t>
            </a:r>
            <a:r>
              <a:rPr lang="fr-FR" sz="5600" i="1" dirty="0" smtClean="0"/>
              <a:t>L'existence d'un préjudice et l'évaluation de celui-ci relèvent du pouvoir souverain d'appréciation des juges du fond », rappelle la Cour de cassation ; or, en l'espèce, la cour d'appel avait constaté que « le salarié n'apportait aucun élément pour justifier le préjudice allégué</a:t>
            </a:r>
            <a:r>
              <a:rPr lang="fr-FR" sz="5600" dirty="0" smtClean="0"/>
              <a:t> », puisqu'en dépit de l'irrégularité procédurale, le salarié avait bien été présent à l'entretien et assisté.</a:t>
            </a:r>
          </a:p>
          <a:p>
            <a:pPr algn="just">
              <a:buNone/>
            </a:pPr>
            <a:r>
              <a:rPr lang="fr-FR" sz="5600" dirty="0" smtClean="0"/>
              <a:t>	</a:t>
            </a:r>
            <a:r>
              <a:rPr lang="fr-FR" sz="5600" b="1" dirty="0" err="1" smtClean="0"/>
              <a:t>Cass</a:t>
            </a:r>
            <a:r>
              <a:rPr lang="fr-FR" sz="5600" b="1" dirty="0" smtClean="0"/>
              <a:t>. Soc. 30 juin 2016, n°15-16.066</a:t>
            </a:r>
          </a:p>
          <a:p>
            <a:pPr algn="just">
              <a:buNone/>
            </a:pPr>
            <a:endParaRPr lang="fr-FR" sz="5600" dirty="0" smtClean="0"/>
          </a:p>
          <a:p>
            <a:pPr algn="just">
              <a:buNone/>
            </a:pPr>
            <a:r>
              <a:rPr lang="fr-FR" dirty="0" smtClean="0"/>
              <a:t/>
            </a:r>
            <a:br>
              <a:rPr lang="fr-FR" dirty="0" smtClean="0"/>
            </a:br>
            <a:r>
              <a:rPr lang="fr-FR" dirty="0" smtClean="0"/>
              <a:t> </a:t>
            </a: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{7795A825-CEF8-CA46-9569-00FB46D67839}tf10001058</Template>
  <TotalTime>5015</TotalTime>
  <Words>4701</Words>
  <Application>Microsoft Office PowerPoint</Application>
  <PresentationFormat>Affichage à l'écran (4:3)</PresentationFormat>
  <Paragraphs>833</Paragraphs>
  <Slides>88</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88</vt:i4>
      </vt:variant>
    </vt:vector>
  </HeadingPairs>
  <TitlesOfParts>
    <vt:vector size="90" baseType="lpstr">
      <vt:lpstr>Thème Office</vt:lpstr>
      <vt:lpstr>Document</vt:lpstr>
      <vt:lpstr>Le Licenciement</vt:lpstr>
      <vt:lpstr>PLAN </vt:lpstr>
      <vt:lpstr>Partie 1 :  Le licenciement pour cause personnelle </vt:lpstr>
      <vt:lpstr>CHAPITRE I –  La procédure licenciement</vt:lpstr>
      <vt:lpstr>Cass. soc. 16 septembre 2015, n° 14-10.325 </vt:lpstr>
      <vt:lpstr>  Cass. soc. 18 mars 2015, n° 13-27.658    </vt:lpstr>
      <vt:lpstr>  Cass. soc. 6 avril 2016, n° 14-23.198 </vt:lpstr>
      <vt:lpstr>CE, 30 décembre 2015, n° 384290</vt:lpstr>
      <vt:lpstr>Quelles conséquences sur la régularité du licenciement en cas de non-respect de la procédure ?</vt:lpstr>
      <vt:lpstr>La lettre de licenciement</vt:lpstr>
      <vt:lpstr>CHAPITRE II –  Les motifs du licenciement pour cause personnelle</vt:lpstr>
      <vt:lpstr>  I- Licenciement disciplinaire  ou licenciement pour faute </vt:lpstr>
      <vt:lpstr>Diapositive 13</vt:lpstr>
      <vt:lpstr>A- La faute simple</vt:lpstr>
      <vt:lpstr>B – La faute grave</vt:lpstr>
      <vt:lpstr>   Cass. soc., 25 nov. 2015, n° 14-21.521 </vt:lpstr>
      <vt:lpstr> Cass. soc., 17 juin 2015, n° 14-11.486  </vt:lpstr>
      <vt:lpstr> Cass. soc., 10 juin 2015, n° 14-13.318 </vt:lpstr>
      <vt:lpstr>Cass. soc., 3 févr. 2016, n° 14-18.600 </vt:lpstr>
      <vt:lpstr>C – La faute lourde </vt:lpstr>
      <vt:lpstr>Cons. const., 2 mars 2016, n° 2015-523 QPC </vt:lpstr>
      <vt:lpstr>   Cass. soc., 22 oct. 2015, n° 14-11.291 </vt:lpstr>
      <vt:lpstr> </vt:lpstr>
      <vt:lpstr>  Annexe 2 – Indemnités en cas de licenciement injustifié ou abusif en cas de licenciement notifié avant le 24 septembre 2017</vt:lpstr>
      <vt:lpstr>Annexe 3 - Indemnités en cas de licenciement injustifié ou abusif en cas de licenciement notifié depuis le 24 septembre 2017</vt:lpstr>
      <vt:lpstr>Annexe 3 (suite) : Le barème « Macron »</vt:lpstr>
      <vt:lpstr>Diapositive 27</vt:lpstr>
      <vt:lpstr>L’insuffisance professionnelle</vt:lpstr>
      <vt:lpstr>Un motif non-disciplinaire </vt:lpstr>
      <vt:lpstr>Appréciation de l’insuffisance </vt:lpstr>
      <vt:lpstr>Insuffisance de résultats  </vt:lpstr>
      <vt:lpstr>Exigence d’une carence du salarié </vt:lpstr>
      <vt:lpstr>Diapositive 33</vt:lpstr>
      <vt:lpstr>     Perturbation pour l'entreprise nécessitant un remplacement définitif      </vt:lpstr>
      <vt:lpstr>Contenu de la lettre de licenciement </vt:lpstr>
      <vt:lpstr>Cadre d’appréciation de la désorganisation de l’entreprise</vt:lpstr>
      <vt:lpstr>Cas particulier du salarié protégé </vt:lpstr>
      <vt:lpstr>Exception : manquement à l’obligation de sécurité</vt:lpstr>
      <vt:lpstr>Conséquences si conditions pas réunies : licenciement abusif ou nul ?</vt:lpstr>
      <vt:lpstr>La maladie ne fait pas échec au licenciement disciplinaire</vt:lpstr>
      <vt:lpstr> Maintien de l’obligation de loyauté pendant la suspension du contrat de travail</vt:lpstr>
      <vt:lpstr>Diapositive 42</vt:lpstr>
      <vt:lpstr>La nullité du licenciement</vt:lpstr>
      <vt:lpstr>Diapositive 44</vt:lpstr>
      <vt:lpstr>  Procédure avant le 1er janvier 2017 </vt:lpstr>
      <vt:lpstr>Procédure après le 1er janvier 2017</vt:lpstr>
      <vt:lpstr>Obligation de reclassement : même en cas d’inaptitude à tout emploi</vt:lpstr>
      <vt:lpstr>Obligation de reclassement : exception</vt:lpstr>
      <vt:lpstr>Procédure de licenciement pour inaptitude, en présence d’un avis d’inaptitude sans reclassement</vt:lpstr>
      <vt:lpstr>Procédure de licenciement pour inaptitude, en présence d’un avis d’inaptitude avec reclassement</vt:lpstr>
      <vt:lpstr>Conséquences indemnitaires</vt:lpstr>
      <vt:lpstr>Diapositive 52</vt:lpstr>
      <vt:lpstr>1- Incarcération</vt:lpstr>
      <vt:lpstr>2- Retrait du permis de conduire</vt:lpstr>
      <vt:lpstr>Cass. Soc. 3 mai 2011, n°09-67.464</vt:lpstr>
      <vt:lpstr> CHAPITRE III –  Les restrictions au licenciement</vt:lpstr>
      <vt:lpstr>Diapositive 57</vt:lpstr>
      <vt:lpstr>Licenciement prononcé en violation de cette liberté </vt:lpstr>
      <vt:lpstr>Licenciement justifié du fait d’un abus de droit</vt:lpstr>
      <vt:lpstr>Diapositive 60</vt:lpstr>
      <vt:lpstr>Diapositive 61</vt:lpstr>
      <vt:lpstr>Diapositive 62</vt:lpstr>
      <vt:lpstr> Faits qui relèvent a priori de la vie privée mais se rattachant à la vie professionnelle</vt:lpstr>
      <vt:lpstr>Partie II: Le licenciement individuel pour motif économique </vt:lpstr>
      <vt:lpstr>Au préalable : détermination de la procédure applicable</vt:lpstr>
      <vt:lpstr>1 – Définition du licenciement économique </vt:lpstr>
      <vt:lpstr>2 – Procédure applicable au licenciement individuel</vt:lpstr>
      <vt:lpstr>2 – Procédure applicable au licenciement individuel (suite)</vt:lpstr>
      <vt:lpstr>3 - Les causes économiques du licenciement</vt:lpstr>
      <vt:lpstr>3.1 – Les difficultés économiques </vt:lpstr>
      <vt:lpstr>A quelle date apprécier les difficultés économiques :</vt:lpstr>
      <vt:lpstr>3.2 - Mutations technologiques</vt:lpstr>
      <vt:lpstr>3.3- Réorganisation de l'entreprise</vt:lpstr>
      <vt:lpstr>3.4 – La cessation d’activité </vt:lpstr>
      <vt:lpstr>4 – Les conditions tenant aux conséquences sur l’emploi</vt:lpstr>
      <vt:lpstr>5 – L’obligation de reclassement interne</vt:lpstr>
      <vt:lpstr> Précisions complémentaires </vt:lpstr>
      <vt:lpstr>Preuve de la recherche loyale et sérieuse de reclassement </vt:lpstr>
      <vt:lpstr>6 – Le respect des critères d’ordre</vt:lpstr>
      <vt:lpstr>6.1 -Fixation des critères</vt:lpstr>
      <vt:lpstr>6.2- Périmètre d’application des critères d’ordre</vt:lpstr>
      <vt:lpstr>Cass. soc.14 octobre 2015 n°14-14.339</vt:lpstr>
      <vt:lpstr>Diapositive 83</vt:lpstr>
      <vt:lpstr>Remise en cause des barèmes « Macron »</vt:lpstr>
      <vt:lpstr>Appréciation de la faute lourde</vt:lpstr>
      <vt:lpstr>Appréciation de la faute / faits relevant de la vie privée</vt:lpstr>
      <vt:lpstr>Absence injustifiée</vt:lpstr>
      <vt:lpstr>Insuffisance professionnelle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MOTIFS DU LICENCIEMENT</dc:title>
  <dc:creator>Assistant</dc:creator>
  <cp:lastModifiedBy>Utilisateur10</cp:lastModifiedBy>
  <cp:revision>259</cp:revision>
  <dcterms:created xsi:type="dcterms:W3CDTF">2016-06-10T09:53:47Z</dcterms:created>
  <dcterms:modified xsi:type="dcterms:W3CDTF">2019-02-26T16:33:33Z</dcterms:modified>
</cp:coreProperties>
</file>