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3" r:id="rId3"/>
    <p:sldId id="284" r:id="rId4"/>
    <p:sldId id="286" r:id="rId5"/>
    <p:sldId id="287" r:id="rId6"/>
    <p:sldId id="288" r:id="rId7"/>
    <p:sldId id="289" r:id="rId8"/>
    <p:sldId id="290" r:id="rId9"/>
    <p:sldId id="291" r:id="rId10"/>
    <p:sldId id="285" r:id="rId11"/>
    <p:sldId id="294" r:id="rId12"/>
    <p:sldId id="292" r:id="rId13"/>
    <p:sldId id="257" r:id="rId14"/>
    <p:sldId id="276" r:id="rId15"/>
    <p:sldId id="275" r:id="rId16"/>
    <p:sldId id="258" r:id="rId17"/>
    <p:sldId id="259" r:id="rId18"/>
    <p:sldId id="260" r:id="rId19"/>
    <p:sldId id="261" r:id="rId20"/>
    <p:sldId id="296" r:id="rId21"/>
    <p:sldId id="297" r:id="rId22"/>
    <p:sldId id="298" r:id="rId23"/>
    <p:sldId id="299" r:id="rId24"/>
    <p:sldId id="262" r:id="rId25"/>
    <p:sldId id="277" r:id="rId26"/>
    <p:sldId id="263" r:id="rId27"/>
    <p:sldId id="264" r:id="rId28"/>
    <p:sldId id="265" r:id="rId29"/>
    <p:sldId id="266" r:id="rId30"/>
    <p:sldId id="267" r:id="rId31"/>
    <p:sldId id="268" r:id="rId32"/>
    <p:sldId id="269" r:id="rId33"/>
    <p:sldId id="270" r:id="rId34"/>
    <p:sldId id="282" r:id="rId35"/>
    <p:sldId id="272" r:id="rId36"/>
    <p:sldId id="271" r:id="rId37"/>
    <p:sldId id="278" r:id="rId38"/>
    <p:sldId id="273" r:id="rId39"/>
    <p:sldId id="274" r:id="rId40"/>
    <p:sldId id="279" r:id="rId41"/>
    <p:sldId id="319" r:id="rId42"/>
    <p:sldId id="320" r:id="rId43"/>
    <p:sldId id="324" r:id="rId44"/>
    <p:sldId id="325" r:id="rId45"/>
    <p:sldId id="326" r:id="rId46"/>
    <p:sldId id="327" r:id="rId47"/>
    <p:sldId id="328" r:id="rId48"/>
    <p:sldId id="329" r:id="rId49"/>
    <p:sldId id="330" r:id="rId50"/>
    <p:sldId id="331" r:id="rId51"/>
    <p:sldId id="332" r:id="rId52"/>
    <p:sldId id="333" r:id="rId53"/>
    <p:sldId id="334" r:id="rId54"/>
    <p:sldId id="335" r:id="rId55"/>
    <p:sldId id="280" r:id="rId56"/>
    <p:sldId id="303" r:id="rId57"/>
    <p:sldId id="336" r:id="rId58"/>
    <p:sldId id="302" r:id="rId59"/>
    <p:sldId id="321" r:id="rId60"/>
    <p:sldId id="304" r:id="rId61"/>
    <p:sldId id="300" r:id="rId62"/>
    <p:sldId id="305" r:id="rId63"/>
    <p:sldId id="306" r:id="rId64"/>
    <p:sldId id="337" r:id="rId65"/>
    <p:sldId id="301" r:id="rId66"/>
    <p:sldId id="308" r:id="rId67"/>
    <p:sldId id="309" r:id="rId68"/>
    <p:sldId id="310" r:id="rId69"/>
    <p:sldId id="311" r:id="rId70"/>
    <p:sldId id="312" r:id="rId71"/>
    <p:sldId id="313" r:id="rId72"/>
    <p:sldId id="314" r:id="rId73"/>
    <p:sldId id="315" r:id="rId74"/>
    <p:sldId id="316" r:id="rId75"/>
    <p:sldId id="283" r:id="rId76"/>
    <p:sldId id="317" r:id="rId77"/>
    <p:sldId id="318" r:id="rId78"/>
    <p:sldId id="338" r:id="rId79"/>
    <p:sldId id="339" r:id="rId80"/>
    <p:sldId id="340" r:id="rId81"/>
    <p:sldId id="341" r:id="rId82"/>
    <p:sldId id="342" r:id="rId83"/>
    <p:sldId id="343" r:id="rId84"/>
    <p:sldId id="295" r:id="rId8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08/12/2018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2981891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08/12/2018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535183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08/12/2018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63371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57661DA-E0D7-4F75-B853-4FAC1BDC882B}" type="datetimeFigureOut">
              <a:rPr lang="fr-FR" smtClean="0"/>
              <a:t>08/12/2018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300959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57661DA-E0D7-4F75-B853-4FAC1BDC882B}" type="datetimeFigureOut">
              <a:rPr lang="fr-FR" smtClean="0"/>
              <a:t>08/12/2018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266971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57661DA-E0D7-4F75-B853-4FAC1BDC882B}" type="datetimeFigureOut">
              <a:rPr lang="fr-FR" smtClean="0"/>
              <a:t>08/12/2018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931835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57661DA-E0D7-4F75-B853-4FAC1BDC882B}" type="datetimeFigureOut">
              <a:rPr lang="fr-FR" smtClean="0"/>
              <a:t>08/12/2018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3354661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57661DA-E0D7-4F75-B853-4FAC1BDC882B}" type="datetimeFigureOut">
              <a:rPr lang="fr-FR" smtClean="0"/>
              <a:t>08/12/2018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3110552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7661DA-E0D7-4F75-B853-4FAC1BDC882B}" type="datetimeFigureOut">
              <a:rPr lang="fr-FR" smtClean="0"/>
              <a:t>08/12/2018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122156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57661DA-E0D7-4F75-B853-4FAC1BDC882B}" type="datetimeFigureOut">
              <a:rPr lang="fr-FR" smtClean="0"/>
              <a:t>08/12/2018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773325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57661DA-E0D7-4F75-B853-4FAC1BDC882B}" type="datetimeFigureOut">
              <a:rPr lang="fr-FR" smtClean="0"/>
              <a:t>08/12/2018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06F7419-06FD-493D-86CE-7D8DC7346946}" type="slidenum">
              <a:rPr lang="fr-FR" smtClean="0"/>
              <a:t>‹N°›</a:t>
            </a:fld>
            <a:endParaRPr lang="fr-FR"/>
          </a:p>
        </p:txBody>
      </p:sp>
    </p:spTree>
    <p:extLst>
      <p:ext uri="{BB962C8B-B14F-4D97-AF65-F5344CB8AC3E}">
        <p14:creationId xmlns:p14="http://schemas.microsoft.com/office/powerpoint/2010/main" val="59040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7661DA-E0D7-4F75-B853-4FAC1BDC882B}" type="datetimeFigureOut">
              <a:rPr lang="fr-FR" smtClean="0"/>
              <a:t>08/12/2018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6F7419-06FD-493D-86CE-7D8DC7346946}" type="slidenum">
              <a:rPr lang="fr-FR" smtClean="0"/>
              <a:t>‹N°›</a:t>
            </a:fld>
            <a:endParaRPr lang="fr-FR"/>
          </a:p>
        </p:txBody>
      </p:sp>
    </p:spTree>
    <p:extLst>
      <p:ext uri="{BB962C8B-B14F-4D97-AF65-F5344CB8AC3E}">
        <p14:creationId xmlns:p14="http://schemas.microsoft.com/office/powerpoint/2010/main" val="14263966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0721&amp;idArticle=LEGIARTI000006427434&amp;dateTexte=&amp;categorieLien=cid" TargetMode="External"/><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00339243&amp;idArticle=LEGIARTI000006657659&amp;dateTexte=1979010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legifrance.gouv.fr/affichTexteArticle.do;jsessionid=50D6B9A8A76AF926E28084AB40952673.tplgfr21s_2?cidTexte=JORFTEXT000032004939&amp;idArticle=LEGIARTI000032006591&amp;dateTexte=20160212"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36262805&amp;dateTexte=&amp;categorieLien=id" TargetMode="External"/><Relationship Id="rId2" Type="http://schemas.openxmlformats.org/officeDocument/2006/relationships/hyperlink" Target="https://www.legifrance.gouv.fr/affichTexteArticle.do;jsessionid=2BFC161A3BC992C53463E1D554788C8A.tplgfr21s_3?cidTexte=JORFTEXT000036240557&amp;idArticle=LEGIARTI000036241430&amp;dateTexte=20181206&amp;categorieLien=id#LEGIARTI000036241430" TargetMode="External"/><Relationship Id="rId1" Type="http://schemas.openxmlformats.org/officeDocument/2006/relationships/slideLayout" Target="../slideLayouts/slideLayout2.xml"/><Relationship Id="rId4" Type="http://schemas.openxmlformats.org/officeDocument/2006/relationships/hyperlink" Target="https://www.legifrance.gouv.fr/affichCodeArticle.do?cidTexte=LEGITEXT000006072050&amp;idArticle=LEGIARTI000006901767&amp;dateTexte=&amp;categorieLien=cid"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5400" b="1" dirty="0" smtClean="0">
                <a:solidFill>
                  <a:srgbClr val="FF0000"/>
                </a:solidFill>
              </a:rPr>
              <a:t>Le contrat </a:t>
            </a:r>
            <a:r>
              <a:rPr lang="fr-FR" sz="5400" b="1" dirty="0">
                <a:solidFill>
                  <a:srgbClr val="FF0000"/>
                </a:solidFill>
              </a:rPr>
              <a:t>de travail</a:t>
            </a:r>
            <a:endParaRPr lang="fr-FR" sz="5400" dirty="0">
              <a:solidFill>
                <a:srgbClr val="FF0000"/>
              </a:solidFill>
            </a:endParaRP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95791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Article </a:t>
            </a:r>
            <a:r>
              <a:rPr lang="fr-FR" b="1" dirty="0" smtClean="0"/>
              <a:t>1145 </a:t>
            </a:r>
            <a:r>
              <a:rPr lang="fr-FR" b="1" dirty="0"/>
              <a:t>&amp; </a:t>
            </a:r>
            <a:r>
              <a:rPr lang="fr-FR" b="1" dirty="0" smtClean="0"/>
              <a:t>1146</a:t>
            </a:r>
            <a:r>
              <a:rPr lang="fr-FR" b="1" dirty="0"/>
              <a:t> du code civil</a:t>
            </a: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a:t>Article 1145 </a:t>
            </a:r>
            <a:r>
              <a:rPr lang="fr-FR" dirty="0" smtClean="0"/>
              <a:t>Modifié </a:t>
            </a:r>
            <a:r>
              <a:rPr lang="fr-FR" dirty="0"/>
              <a:t>par </a:t>
            </a:r>
            <a:r>
              <a:rPr lang="fr-FR" u="sng" dirty="0">
                <a:hlinkClick r:id="rId2"/>
              </a:rPr>
              <a:t>Ordonnance n°2016-131 du 10 février 2016 - art. 2</a:t>
            </a:r>
            <a:endParaRPr lang="fr-FR" dirty="0"/>
          </a:p>
          <a:p>
            <a:r>
              <a:rPr lang="fr-FR" dirty="0"/>
              <a:t>Toute personne physique peut contracter sauf en cas d'incapacité prévue par la loi.</a:t>
            </a:r>
          </a:p>
          <a:p>
            <a:r>
              <a:rPr lang="fr-FR" dirty="0"/>
              <a:t>La capacité des personnes morales est limitée aux actes utiles à la réalisation de leur objet tel que défini par leurs statuts et aux actes qui leur sont accessoires, dans le respect des règles applicables à chacune d'entre elles</a:t>
            </a:r>
            <a:r>
              <a:rPr lang="fr-FR" dirty="0" smtClean="0"/>
              <a:t>.</a:t>
            </a:r>
          </a:p>
          <a:p>
            <a:endParaRPr lang="fr-FR" dirty="0"/>
          </a:p>
          <a:p>
            <a:r>
              <a:rPr lang="fr-FR" b="1" dirty="0"/>
              <a:t>Article 1146 </a:t>
            </a:r>
            <a:r>
              <a:rPr lang="fr-FR" dirty="0" smtClean="0"/>
              <a:t>Modifié </a:t>
            </a:r>
            <a:r>
              <a:rPr lang="fr-FR" dirty="0"/>
              <a:t>par </a:t>
            </a:r>
            <a:r>
              <a:rPr lang="fr-FR" u="sng" dirty="0">
                <a:hlinkClick r:id="rId2"/>
              </a:rPr>
              <a:t>Ordonnance n°2016-131 du 10 février 2016 - art. 2</a:t>
            </a:r>
            <a:endParaRPr lang="fr-FR" dirty="0"/>
          </a:p>
          <a:p>
            <a:r>
              <a:rPr lang="fr-FR" dirty="0"/>
              <a:t>Sont incapables de contracter, dans la mesure définie par la loi :1° Les mineurs non émancipés ;</a:t>
            </a:r>
          </a:p>
          <a:p>
            <a:r>
              <a:rPr lang="fr-FR" dirty="0"/>
              <a:t>2° Les majeurs protégés au sens de l'article </a:t>
            </a:r>
            <a:r>
              <a:rPr lang="fr-FR" u="sng" dirty="0">
                <a:hlinkClick r:id="rId3"/>
              </a:rPr>
              <a:t>425</a:t>
            </a:r>
            <a:r>
              <a:rPr lang="fr-FR" dirty="0"/>
              <a:t>.</a:t>
            </a:r>
          </a:p>
          <a:p>
            <a:endParaRPr lang="fr-FR" dirty="0"/>
          </a:p>
        </p:txBody>
      </p:sp>
    </p:spTree>
    <p:extLst>
      <p:ext uri="{BB962C8B-B14F-4D97-AF65-F5344CB8AC3E}">
        <p14:creationId xmlns:p14="http://schemas.microsoft.com/office/powerpoint/2010/main" val="1501829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chemeClr val="accent1">
                    <a:lumMod val="75000"/>
                  </a:schemeClr>
                </a:solidFill>
              </a:rPr>
              <a:t>Les principes  </a:t>
            </a:r>
            <a:endParaRPr lang="fr-FR" dirty="0"/>
          </a:p>
        </p:txBody>
      </p:sp>
      <p:sp>
        <p:nvSpPr>
          <p:cNvPr id="3" name="Sous-titre 2"/>
          <p:cNvSpPr>
            <a:spLocks noGrp="1"/>
          </p:cNvSpPr>
          <p:nvPr>
            <p:ph type="subTitle" idx="1"/>
          </p:nvPr>
        </p:nvSpPr>
        <p:spPr/>
        <p:txBody>
          <a:bodyPr/>
          <a:lstStyle/>
          <a:p>
            <a:r>
              <a:rPr lang="fr-FR" b="1" dirty="0"/>
              <a:t>(</a:t>
            </a:r>
            <a:r>
              <a:rPr lang="fr-FR" b="1" dirty="0" smtClean="0"/>
              <a:t>extrait </a:t>
            </a:r>
            <a:r>
              <a:rPr lang="fr-FR" b="1" dirty="0"/>
              <a:t>du code </a:t>
            </a:r>
            <a:r>
              <a:rPr lang="fr-FR" b="1" dirty="0" smtClean="0"/>
              <a:t>du travail)</a:t>
            </a:r>
            <a:endParaRPr lang="fr-FR" dirty="0"/>
          </a:p>
        </p:txBody>
      </p:sp>
    </p:spTree>
    <p:extLst>
      <p:ext uri="{BB962C8B-B14F-4D97-AF65-F5344CB8AC3E}">
        <p14:creationId xmlns:p14="http://schemas.microsoft.com/office/powerpoint/2010/main" val="668549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Article </a:t>
            </a:r>
            <a:r>
              <a:rPr lang="fr-FR" b="1" dirty="0" smtClean="0"/>
              <a:t>L121-1 du code du travail</a:t>
            </a:r>
            <a:endParaRPr lang="fr-FR" dirty="0"/>
          </a:p>
        </p:txBody>
      </p:sp>
      <p:sp>
        <p:nvSpPr>
          <p:cNvPr id="3" name="Espace réservé du contenu 2"/>
          <p:cNvSpPr>
            <a:spLocks noGrp="1"/>
          </p:cNvSpPr>
          <p:nvPr>
            <p:ph idx="1"/>
          </p:nvPr>
        </p:nvSpPr>
        <p:spPr/>
        <p:txBody>
          <a:bodyPr>
            <a:normAutofit fontScale="47500" lnSpcReduction="20000"/>
          </a:bodyPr>
          <a:lstStyle/>
          <a:p>
            <a:r>
              <a:rPr lang="fr-FR" b="1" dirty="0"/>
              <a:t> </a:t>
            </a:r>
            <a:r>
              <a:rPr lang="fr-FR" dirty="0" smtClean="0"/>
              <a:t>Modifié </a:t>
            </a:r>
            <a:r>
              <a:rPr lang="fr-FR" dirty="0"/>
              <a:t>par </a:t>
            </a:r>
            <a:r>
              <a:rPr lang="fr-FR" u="sng" dirty="0">
                <a:hlinkClick r:id="rId2"/>
              </a:rPr>
              <a:t>Loi n°79-11 du 3 janvier 1979 - art. 2 JORF 4 janvier 1979</a:t>
            </a:r>
            <a:endParaRPr lang="fr-FR" dirty="0"/>
          </a:p>
          <a:p>
            <a:r>
              <a:rPr lang="fr-FR" dirty="0"/>
              <a:t>Le contrat de travail est soumis aux règles du droit commun. Il peut être constaté dans les formes qu'il convient aux parties contractantes d'adopter.</a:t>
            </a:r>
          </a:p>
          <a:p>
            <a:r>
              <a:rPr lang="fr-FR" dirty="0"/>
              <a:t>Toutefois, le contrat de travail à durée déterminée doit être constaté par écrit. Le contrat qui n'est pas constaté par écrit est présumé conclu pour une durée indéterminée.</a:t>
            </a:r>
          </a:p>
          <a:p>
            <a:r>
              <a:rPr lang="fr-FR" dirty="0"/>
              <a:t>Le contrat de travail constaté par écrit et à exécuter sur le territoire français est rédigé en français. Il ne peut contenir ni terme étranger ni expression étrangère lorsqu'il existe une expression ou un terme approuvés dans les conditions prévues par le décret n° 72-19 du 7 janvier 1972 relatif à l'enrichissement de la langue française.</a:t>
            </a:r>
          </a:p>
          <a:p>
            <a:r>
              <a:rPr lang="fr-FR" dirty="0"/>
              <a:t>Lorsque l'emploi qui fait l'objet du contrat ne peut être désigné que par un terme étranger sans correspondant en français, le contrat de travail doit comporter une explication, en français, du terme étranger.</a:t>
            </a:r>
          </a:p>
          <a:p>
            <a:r>
              <a:rPr lang="fr-FR" dirty="0"/>
              <a:t>Lorsque le salarié est étranger et le contrat constaté par écrit, une traduction du contrat est rédigé, à la demande du salarié, dans la langue de ce dernier ; les deux textes font également foi en justice. En cas de discordance entre les deux textes, seul le texte rédigé dans la langue du salarié étranger peut être invoqué contre ce dernier</a:t>
            </a:r>
            <a:r>
              <a:rPr lang="fr-FR" dirty="0" smtClean="0"/>
              <a:t>.</a:t>
            </a:r>
            <a:r>
              <a:rPr lang="fr-FR" dirty="0"/>
              <a:t/>
            </a:r>
            <a:br>
              <a:rPr lang="fr-FR" dirty="0"/>
            </a:br>
            <a:endParaRPr lang="fr-FR" dirty="0"/>
          </a:p>
        </p:txBody>
      </p:sp>
    </p:spTree>
    <p:extLst>
      <p:ext uri="{BB962C8B-B14F-4D97-AF65-F5344CB8AC3E}">
        <p14:creationId xmlns:p14="http://schemas.microsoft.com/office/powerpoint/2010/main" val="52138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base"/>
            <a:r>
              <a:rPr lang="fr-FR" b="1" dirty="0" smtClean="0"/>
              <a:t>Définition du contrat de travail</a:t>
            </a:r>
            <a:endParaRPr lang="fr-FR" dirty="0"/>
          </a:p>
        </p:txBody>
      </p:sp>
      <p:sp>
        <p:nvSpPr>
          <p:cNvPr id="3" name="Espace réservé du contenu 2"/>
          <p:cNvSpPr>
            <a:spLocks noGrp="1"/>
          </p:cNvSpPr>
          <p:nvPr>
            <p:ph idx="1"/>
          </p:nvPr>
        </p:nvSpPr>
        <p:spPr/>
        <p:txBody>
          <a:bodyPr>
            <a:normAutofit/>
          </a:bodyPr>
          <a:lstStyle/>
          <a:p>
            <a:pPr fontAlgn="base"/>
            <a:r>
              <a:rPr lang="fr-FR" b="1" dirty="0"/>
              <a:t>Bien que le code du travail se réfère, à de multiples reprises, à la notion de contrat de travail et que celui-ci apparaisse comme une condition déterminante de l'application de la plupart de ses dispositions, il n'en précise nullement les critères de qualification et la finalité</a:t>
            </a:r>
            <a:endParaRPr lang="fr-FR" dirty="0"/>
          </a:p>
        </p:txBody>
      </p:sp>
    </p:spTree>
    <p:extLst>
      <p:ext uri="{BB962C8B-B14F-4D97-AF65-F5344CB8AC3E}">
        <p14:creationId xmlns:p14="http://schemas.microsoft.com/office/powerpoint/2010/main" val="3549401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base"/>
            <a:r>
              <a:rPr lang="fr-FR" b="1" dirty="0" smtClean="0"/>
              <a:t>Définition du contrat de travail</a:t>
            </a:r>
            <a:endParaRPr lang="fr-FR" dirty="0"/>
          </a:p>
        </p:txBody>
      </p:sp>
      <p:sp>
        <p:nvSpPr>
          <p:cNvPr id="3" name="Espace réservé du contenu 2"/>
          <p:cNvSpPr>
            <a:spLocks noGrp="1"/>
          </p:cNvSpPr>
          <p:nvPr>
            <p:ph idx="1"/>
          </p:nvPr>
        </p:nvSpPr>
        <p:spPr/>
        <p:txBody>
          <a:bodyPr>
            <a:normAutofit lnSpcReduction="10000"/>
          </a:bodyPr>
          <a:lstStyle/>
          <a:p>
            <a:pPr fontAlgn="base"/>
            <a:r>
              <a:rPr lang="fr-FR" b="1" dirty="0"/>
              <a:t>En l'absence de définition légale de la notion de contrat de travail, </a:t>
            </a:r>
            <a:r>
              <a:rPr lang="fr-FR" b="1" dirty="0">
                <a:solidFill>
                  <a:schemeClr val="accent1">
                    <a:lumMod val="75000"/>
                  </a:schemeClr>
                </a:solidFill>
              </a:rPr>
              <a:t>la doctrine et la jurisprudence définissent traditionnellement ce concept comme </a:t>
            </a:r>
            <a:r>
              <a:rPr lang="fr-FR" b="1" dirty="0"/>
              <a:t>une convention aux termes de </a:t>
            </a:r>
            <a:r>
              <a:rPr lang="fr-FR" b="1" dirty="0">
                <a:solidFill>
                  <a:srgbClr val="C00000"/>
                </a:solidFill>
              </a:rPr>
              <a:t>laquelle une personne, dénommée le salarié, s'engage à accomplir une prestation de travail pour le compte et sous l'autorité d'une autre, dénommée l'employeur, qui consent à lui verser, en contrepartie, une rémunération </a:t>
            </a:r>
            <a:endParaRPr lang="fr-FR" dirty="0">
              <a:solidFill>
                <a:srgbClr val="C00000"/>
              </a:solidFill>
            </a:endParaRPr>
          </a:p>
        </p:txBody>
      </p:sp>
    </p:spTree>
    <p:extLst>
      <p:ext uri="{BB962C8B-B14F-4D97-AF65-F5344CB8AC3E}">
        <p14:creationId xmlns:p14="http://schemas.microsoft.com/office/powerpoint/2010/main" val="3193457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fontAlgn="base"/>
            <a:r>
              <a:rPr lang="fr-FR" b="1" dirty="0" smtClean="0"/>
              <a:t>Définition du contrat de travail</a:t>
            </a:r>
            <a:endParaRPr lang="fr-FR" dirty="0"/>
          </a:p>
        </p:txBody>
      </p:sp>
      <p:sp>
        <p:nvSpPr>
          <p:cNvPr id="3" name="Espace réservé du contenu 2"/>
          <p:cNvSpPr>
            <a:spLocks noGrp="1"/>
          </p:cNvSpPr>
          <p:nvPr>
            <p:ph idx="1"/>
          </p:nvPr>
        </p:nvSpPr>
        <p:spPr/>
        <p:txBody>
          <a:bodyPr>
            <a:normAutofit/>
          </a:bodyPr>
          <a:lstStyle/>
          <a:p>
            <a:pPr fontAlgn="base"/>
            <a:r>
              <a:rPr lang="fr-FR" dirty="0" smtClean="0"/>
              <a:t>Le </a:t>
            </a:r>
            <a:r>
              <a:rPr lang="fr-FR" dirty="0"/>
              <a:t>Code du travail ne définit pas le contrat de travail mais, depuis un arrêt de la Cour de cassation du 22 juillet 1954 (Bull. civ. IV, n</a:t>
            </a:r>
            <a:r>
              <a:rPr lang="fr-FR" baseline="30000" dirty="0"/>
              <a:t>o</a:t>
            </a:r>
            <a:r>
              <a:rPr lang="fr-FR" dirty="0"/>
              <a:t> 576), il est admis que « </a:t>
            </a:r>
            <a:r>
              <a:rPr lang="fr-FR" i="1" dirty="0">
                <a:solidFill>
                  <a:srgbClr val="C00000"/>
                </a:solidFill>
              </a:rPr>
              <a:t>le contrat de travail est une convention par laquelle une personne s'engage à travailler pour le compte d'une autre et sous sa subordination moyennant une rémunération</a:t>
            </a:r>
            <a:r>
              <a:rPr lang="fr-FR" dirty="0">
                <a:solidFill>
                  <a:srgbClr val="C00000"/>
                </a:solidFill>
              </a:rPr>
              <a:t> </a:t>
            </a:r>
            <a:r>
              <a:rPr lang="fr-FR" dirty="0"/>
              <a:t>».</a:t>
            </a:r>
          </a:p>
          <a:p>
            <a:endParaRPr lang="fr-FR" dirty="0"/>
          </a:p>
        </p:txBody>
      </p:sp>
    </p:spTree>
    <p:extLst>
      <p:ext uri="{BB962C8B-B14F-4D97-AF65-F5344CB8AC3E}">
        <p14:creationId xmlns:p14="http://schemas.microsoft.com/office/powerpoint/2010/main" val="2403074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C'est l'existence d'un contrat de travail qui permet l'application de la réglementation du travail aux relations contractuelles et confère à chacune des parties la qualité d'employeur et de salarié</a:t>
            </a:r>
            <a:r>
              <a:rPr lang="fr-FR" dirty="0" smtClean="0"/>
              <a:t>.</a:t>
            </a:r>
          </a:p>
          <a:p>
            <a:r>
              <a:rPr lang="fr-FR" dirty="0" smtClean="0"/>
              <a:t>C’est l’existence d’un contrat de travail qui définit la compétence matérielle du conseil de prud’hommes.</a:t>
            </a:r>
            <a:endParaRPr lang="fr-FR" dirty="0"/>
          </a:p>
          <a:p>
            <a:endParaRPr lang="fr-FR" dirty="0"/>
          </a:p>
        </p:txBody>
      </p:sp>
    </p:spTree>
    <p:extLst>
      <p:ext uri="{BB962C8B-B14F-4D97-AF65-F5344CB8AC3E}">
        <p14:creationId xmlns:p14="http://schemas.microsoft.com/office/powerpoint/2010/main" val="3469271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 contrat de travail </a:t>
            </a:r>
            <a:r>
              <a:rPr lang="fr-FR" dirty="0"/>
              <a:t>est, par conséquent, régi par le </a:t>
            </a:r>
            <a:r>
              <a:rPr lang="fr-FR" b="1" dirty="0"/>
              <a:t>Code du travail</a:t>
            </a:r>
            <a:r>
              <a:rPr lang="fr-FR" dirty="0"/>
              <a:t>, le </a:t>
            </a:r>
            <a:r>
              <a:rPr lang="fr-FR" b="1" dirty="0"/>
              <a:t>Code civil </a:t>
            </a:r>
            <a:r>
              <a:rPr lang="fr-FR" dirty="0"/>
              <a:t>n'intervenant qu'à titre subsidiaire dans les domaines non couverts par le Code du travail </a:t>
            </a:r>
            <a:r>
              <a:rPr lang="fr-FR" dirty="0" smtClean="0"/>
              <a:t>lui-même.</a:t>
            </a:r>
            <a:endParaRPr lang="fr-FR" dirty="0"/>
          </a:p>
        </p:txBody>
      </p:sp>
    </p:spTree>
    <p:extLst>
      <p:ext uri="{BB962C8B-B14F-4D97-AF65-F5344CB8AC3E}">
        <p14:creationId xmlns:p14="http://schemas.microsoft.com/office/powerpoint/2010/main" val="2973809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Ne sont pas des contrats de </a:t>
            </a:r>
            <a:r>
              <a:rPr lang="fr-FR" dirty="0" smtClean="0"/>
              <a:t>travail:</a:t>
            </a:r>
            <a:endParaRPr lang="fr-FR" dirty="0"/>
          </a:p>
        </p:txBody>
      </p:sp>
      <p:sp>
        <p:nvSpPr>
          <p:cNvPr id="3" name="Espace réservé du contenu 2"/>
          <p:cNvSpPr>
            <a:spLocks noGrp="1"/>
          </p:cNvSpPr>
          <p:nvPr>
            <p:ph idx="1"/>
          </p:nvPr>
        </p:nvSpPr>
        <p:spPr/>
        <p:txBody>
          <a:bodyPr>
            <a:normAutofit fontScale="92500" lnSpcReduction="10000"/>
          </a:bodyPr>
          <a:lstStyle/>
          <a:p>
            <a:pPr lvl="0" fontAlgn="base"/>
            <a:r>
              <a:rPr lang="fr-FR" dirty="0" smtClean="0"/>
              <a:t>—</a:t>
            </a:r>
            <a:r>
              <a:rPr lang="fr-FR" dirty="0"/>
              <a:t> </a:t>
            </a:r>
            <a:r>
              <a:rPr lang="fr-FR" i="1" dirty="0"/>
              <a:t> le mandat </a:t>
            </a:r>
            <a:endParaRPr lang="fr-FR" i="1" dirty="0" smtClean="0"/>
          </a:p>
          <a:p>
            <a:pPr lvl="0" fontAlgn="base"/>
            <a:r>
              <a:rPr lang="fr-FR" i="1" dirty="0"/>
              <a:t>—  </a:t>
            </a:r>
            <a:r>
              <a:rPr lang="fr-FR" i="1" dirty="0" smtClean="0"/>
              <a:t>le contrat d’agent commercial</a:t>
            </a:r>
          </a:p>
          <a:p>
            <a:pPr lvl="0" fontAlgn="base"/>
            <a:r>
              <a:rPr lang="fr-FR" i="1" dirty="0" smtClean="0"/>
              <a:t>—</a:t>
            </a:r>
            <a:r>
              <a:rPr lang="fr-FR" i="1" dirty="0"/>
              <a:t>  le contrat de prestation de services </a:t>
            </a:r>
          </a:p>
          <a:p>
            <a:pPr lvl="0" fontAlgn="base"/>
            <a:r>
              <a:rPr lang="fr-FR" i="1" dirty="0" smtClean="0"/>
              <a:t>—</a:t>
            </a:r>
            <a:r>
              <a:rPr lang="fr-FR" i="1" dirty="0"/>
              <a:t>  le stage </a:t>
            </a:r>
            <a:r>
              <a:rPr lang="fr-FR" i="1" dirty="0" smtClean="0"/>
              <a:t> </a:t>
            </a:r>
            <a:r>
              <a:rPr lang="fr-FR" i="1" dirty="0"/>
              <a:t> ;</a:t>
            </a:r>
          </a:p>
          <a:p>
            <a:pPr lvl="0" fontAlgn="base"/>
            <a:r>
              <a:rPr lang="fr-FR" i="1" dirty="0"/>
              <a:t>—  le bénévolat </a:t>
            </a:r>
            <a:r>
              <a:rPr lang="fr-FR" i="1" dirty="0" smtClean="0"/>
              <a:t> .</a:t>
            </a:r>
          </a:p>
          <a:p>
            <a:pPr lvl="0" fontAlgn="base"/>
            <a:r>
              <a:rPr lang="fr-FR" i="1" dirty="0"/>
              <a:t>—</a:t>
            </a:r>
            <a:r>
              <a:rPr lang="fr-FR" i="1" dirty="0" smtClean="0"/>
              <a:t>  le travail des Handicapés </a:t>
            </a:r>
            <a:r>
              <a:rPr lang="fr-FR" i="1" dirty="0"/>
              <a:t>dans C.A.T</a:t>
            </a:r>
            <a:r>
              <a:rPr lang="fr-FR" i="1" dirty="0" smtClean="0"/>
              <a:t>.</a:t>
            </a:r>
          </a:p>
          <a:p>
            <a:pPr lvl="0" fontAlgn="base"/>
            <a:r>
              <a:rPr lang="fr-FR" i="1" dirty="0"/>
              <a:t>— </a:t>
            </a:r>
            <a:r>
              <a:rPr lang="fr-FR" i="1" dirty="0" smtClean="0"/>
              <a:t>le travail pénitentiaire</a:t>
            </a:r>
          </a:p>
          <a:p>
            <a:r>
              <a:rPr lang="fr-FR" i="1" dirty="0"/>
              <a:t>— </a:t>
            </a:r>
            <a:r>
              <a:rPr lang="fr-FR" i="1" dirty="0" smtClean="0"/>
              <a:t>le travail des agents </a:t>
            </a:r>
            <a:r>
              <a:rPr lang="fr-FR" i="1" dirty="0"/>
              <a:t>contractuels </a:t>
            </a:r>
            <a:r>
              <a:rPr lang="fr-FR" i="1" dirty="0" smtClean="0"/>
              <a:t> des </a:t>
            </a:r>
            <a:r>
              <a:rPr lang="fr-FR" i="1" dirty="0"/>
              <a:t>services publics </a:t>
            </a:r>
            <a:r>
              <a:rPr lang="fr-FR" i="1" dirty="0" smtClean="0"/>
              <a:t>administratifs</a:t>
            </a:r>
            <a:endParaRPr lang="fr-FR" i="1" dirty="0"/>
          </a:p>
          <a:p>
            <a:endParaRPr lang="fr-FR" dirty="0"/>
          </a:p>
        </p:txBody>
      </p:sp>
    </p:spTree>
    <p:extLst>
      <p:ext uri="{BB962C8B-B14F-4D97-AF65-F5344CB8AC3E}">
        <p14:creationId xmlns:p14="http://schemas.microsoft.com/office/powerpoint/2010/main" val="5438665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fontAlgn="base"/>
            <a:r>
              <a:rPr lang="fr-FR" dirty="0"/>
              <a:t>Le contrat de travail tient lieu de loi entre les parties.</a:t>
            </a:r>
          </a:p>
          <a:p>
            <a:r>
              <a:rPr lang="fr-FR" dirty="0"/>
              <a:t>Mais la liberté contractuelle n'est pas illimitée dans la mesure où, dans un souci de protection du salarié, il n'est pas possible de déroger par contrat aux lois et règlements constituant la législation sociale minimum (ordre public), ainsi qu'aux conventions et accords collectifs, </a:t>
            </a:r>
            <a:r>
              <a:rPr lang="fr-FR" b="1" dirty="0"/>
              <a:t>sauf dans un sens plus favorable aux salariés </a:t>
            </a:r>
          </a:p>
        </p:txBody>
      </p:sp>
    </p:spTree>
    <p:extLst>
      <p:ext uri="{BB962C8B-B14F-4D97-AF65-F5344CB8AC3E}">
        <p14:creationId xmlns:p14="http://schemas.microsoft.com/office/powerpoint/2010/main" val="700216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chemeClr val="accent1">
                    <a:lumMod val="75000"/>
                  </a:schemeClr>
                </a:solidFill>
              </a:rPr>
              <a:t>Les principes civilistes</a:t>
            </a:r>
            <a:r>
              <a:rPr lang="fr-FR" b="1" dirty="0" smtClean="0"/>
              <a:t/>
            </a:r>
            <a:br>
              <a:rPr lang="fr-FR" b="1" dirty="0" smtClean="0"/>
            </a:br>
            <a:endParaRPr lang="fr-FR" dirty="0"/>
          </a:p>
        </p:txBody>
      </p:sp>
      <p:sp>
        <p:nvSpPr>
          <p:cNvPr id="3" name="Sous-titre 2"/>
          <p:cNvSpPr>
            <a:spLocks noGrp="1"/>
          </p:cNvSpPr>
          <p:nvPr>
            <p:ph type="subTitle" idx="1"/>
          </p:nvPr>
        </p:nvSpPr>
        <p:spPr/>
        <p:txBody>
          <a:bodyPr/>
          <a:lstStyle/>
          <a:p>
            <a:r>
              <a:rPr lang="fr-FR" b="1" dirty="0"/>
              <a:t>(extraits du code civil)</a:t>
            </a:r>
            <a:endParaRPr lang="fr-FR" dirty="0"/>
          </a:p>
        </p:txBody>
      </p:sp>
    </p:spTree>
    <p:extLst>
      <p:ext uri="{BB962C8B-B14F-4D97-AF65-F5344CB8AC3E}">
        <p14:creationId xmlns:p14="http://schemas.microsoft.com/office/powerpoint/2010/main" val="25595284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La possibilité</a:t>
            </a:r>
            <a:r>
              <a:rPr lang="fr-FR" dirty="0"/>
              <a:t>, pour les conventions et accords collectifs, de comporter des dispositions plus favorables que la loi, apparaît comme l'un des aspects du principe de faveur qui conduit à donner la préférence, en cas de conflit entre deux normes du travail, à celle qui est la plus avantageuse pour le salarié</a:t>
            </a:r>
          </a:p>
        </p:txBody>
      </p:sp>
    </p:spTree>
    <p:extLst>
      <p:ext uri="{BB962C8B-B14F-4D97-AF65-F5344CB8AC3E}">
        <p14:creationId xmlns:p14="http://schemas.microsoft.com/office/powerpoint/2010/main" val="2924845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Relativité de l'ordre public social</a:t>
            </a:r>
            <a:br>
              <a:rPr lang="fr-FR" dirty="0"/>
            </a:br>
            <a:endParaRPr lang="fr-FR" dirty="0"/>
          </a:p>
        </p:txBody>
      </p:sp>
      <p:sp>
        <p:nvSpPr>
          <p:cNvPr id="3" name="Espace réservé du contenu 2"/>
          <p:cNvSpPr>
            <a:spLocks noGrp="1"/>
          </p:cNvSpPr>
          <p:nvPr>
            <p:ph idx="1"/>
          </p:nvPr>
        </p:nvSpPr>
        <p:spPr/>
        <p:txBody>
          <a:bodyPr>
            <a:normAutofit lnSpcReduction="10000"/>
          </a:bodyPr>
          <a:lstStyle/>
          <a:p>
            <a:endParaRPr lang="fr-FR" dirty="0"/>
          </a:p>
          <a:p>
            <a:r>
              <a:rPr lang="fr-FR" b="1" dirty="0"/>
              <a:t>Conformément aux dispositions de l' article L. 2251-1 du Code du travail , la convention et l'accord collectif de travail peuvent comporter des dispositions plus favorables aux salariés que celles des lois et règlements en vigueur. En revanche, il leur est interdit de déroger aux dispositions d'ordre public de ces lois et règlements.</a:t>
            </a:r>
            <a:endParaRPr lang="fr-FR" dirty="0"/>
          </a:p>
        </p:txBody>
      </p:sp>
    </p:spTree>
    <p:extLst>
      <p:ext uri="{BB962C8B-B14F-4D97-AF65-F5344CB8AC3E}">
        <p14:creationId xmlns:p14="http://schemas.microsoft.com/office/powerpoint/2010/main" val="1746775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refondation du droit du travail</a:t>
            </a:r>
          </a:p>
        </p:txBody>
      </p:sp>
      <p:sp>
        <p:nvSpPr>
          <p:cNvPr id="3" name="Espace réservé du contenu 2"/>
          <p:cNvSpPr>
            <a:spLocks noGrp="1"/>
          </p:cNvSpPr>
          <p:nvPr>
            <p:ph idx="1"/>
          </p:nvPr>
        </p:nvSpPr>
        <p:spPr/>
        <p:txBody>
          <a:bodyPr>
            <a:normAutofit fontScale="92500" lnSpcReduction="10000"/>
          </a:bodyPr>
          <a:lstStyle/>
          <a:p>
            <a:r>
              <a:rPr lang="fr-FR" dirty="0"/>
              <a:t>La loi no 2016-1088 du 8 août 2016 a d'ailleurs posé les premiers jalons d'une refondation du droit du travail en vue de « donner plus de poids à la négociation collective ».</a:t>
            </a:r>
          </a:p>
          <a:p>
            <a:endParaRPr lang="fr-FR" dirty="0"/>
          </a:p>
          <a:p>
            <a:r>
              <a:rPr lang="fr-FR" b="1" dirty="0"/>
              <a:t>L' ordonnance no 2017-1385 du 22 septembre 2017 parachève cette construction en consacrant, dans la plupart des domaines, la primauté de la convention d'entreprise sur la convention de branche.</a:t>
            </a:r>
          </a:p>
          <a:p>
            <a:endParaRPr lang="fr-FR" dirty="0"/>
          </a:p>
        </p:txBody>
      </p:sp>
    </p:spTree>
    <p:extLst>
      <p:ext uri="{BB962C8B-B14F-4D97-AF65-F5344CB8AC3E}">
        <p14:creationId xmlns:p14="http://schemas.microsoft.com/office/powerpoint/2010/main" val="1194508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L'ordonnance no 2017-1385 du 22 septembre 2017 franchit un nouveau pas avec l'accord de nécessité économique et sociale. Ce n'est plus seulement l'emploi, </a:t>
            </a:r>
            <a:r>
              <a:rPr lang="fr-FR" b="1" dirty="0">
                <a:solidFill>
                  <a:srgbClr val="FF0000"/>
                </a:solidFill>
              </a:rPr>
              <a:t>mais les nécessités du fonctionnement de l'entreprise qui peuvent justifier que les dispositions d'un accord collectif se substituent aux clauses contraires du contrat de travail</a:t>
            </a:r>
            <a:endParaRPr lang="fr-FR" dirty="0">
              <a:solidFill>
                <a:srgbClr val="FF0000"/>
              </a:solidFill>
            </a:endParaRPr>
          </a:p>
        </p:txBody>
      </p:sp>
    </p:spTree>
    <p:extLst>
      <p:ext uri="{BB962C8B-B14F-4D97-AF65-F5344CB8AC3E}">
        <p14:creationId xmlns:p14="http://schemas.microsoft.com/office/powerpoint/2010/main" val="13540194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a:t>Contrat à durée indéterminée à temps complet : l'écrit est facultatif</a:t>
            </a:r>
            <a:endParaRPr lang="fr-FR" dirty="0"/>
          </a:p>
        </p:txBody>
      </p:sp>
      <p:sp>
        <p:nvSpPr>
          <p:cNvPr id="3" name="Espace réservé du contenu 2"/>
          <p:cNvSpPr>
            <a:spLocks noGrp="1"/>
          </p:cNvSpPr>
          <p:nvPr>
            <p:ph idx="1"/>
          </p:nvPr>
        </p:nvSpPr>
        <p:spPr/>
        <p:txBody>
          <a:bodyPr/>
          <a:lstStyle/>
          <a:p>
            <a:r>
              <a:rPr lang="fr-FR" dirty="0"/>
              <a:t>Le contrat de travail, </a:t>
            </a:r>
            <a:r>
              <a:rPr lang="fr-FR" b="1" dirty="0"/>
              <a:t>tant qu'il reste à durée indéterminée</a:t>
            </a:r>
            <a:r>
              <a:rPr lang="fr-FR" dirty="0"/>
              <a:t>, à l'exception de certains contrats « </a:t>
            </a:r>
            <a:r>
              <a:rPr lang="fr-FR" i="1" dirty="0"/>
              <a:t>aidés</a:t>
            </a:r>
            <a:r>
              <a:rPr lang="fr-FR" dirty="0"/>
              <a:t> », </a:t>
            </a:r>
            <a:r>
              <a:rPr lang="fr-FR" dirty="0">
                <a:solidFill>
                  <a:srgbClr val="C00000"/>
                </a:solidFill>
              </a:rPr>
              <a:t>n'est soumis à aucune forme particulière </a:t>
            </a:r>
            <a:r>
              <a:rPr lang="fr-FR" dirty="0"/>
              <a:t>(C. </a:t>
            </a:r>
            <a:r>
              <a:rPr lang="fr-FR" dirty="0" err="1"/>
              <a:t>trav</a:t>
            </a:r>
            <a:r>
              <a:rPr lang="fr-FR" dirty="0"/>
              <a:t>., art. L. 1221-1). Il peut être verbal (</a:t>
            </a:r>
            <a:r>
              <a:rPr lang="fr-FR" dirty="0" err="1"/>
              <a:t>Cass</a:t>
            </a:r>
            <a:r>
              <a:rPr lang="fr-FR" dirty="0"/>
              <a:t>. soc., 14 mars 1995, n</a:t>
            </a:r>
            <a:r>
              <a:rPr lang="fr-FR" baseline="30000" dirty="0"/>
              <a:t>o</a:t>
            </a:r>
            <a:r>
              <a:rPr lang="fr-FR" dirty="0"/>
              <a:t> 91-43.788)</a:t>
            </a:r>
          </a:p>
        </p:txBody>
      </p:sp>
    </p:spTree>
    <p:extLst>
      <p:ext uri="{BB962C8B-B14F-4D97-AF65-F5344CB8AC3E}">
        <p14:creationId xmlns:p14="http://schemas.microsoft.com/office/powerpoint/2010/main" val="37203768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Contrats écrits</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a:t>Hormis le CDI à temps complet, tous les autres contrats doivent être écrits. Sont concernés : </a:t>
            </a:r>
          </a:p>
          <a:p>
            <a:r>
              <a:rPr lang="fr-FR" dirty="0"/>
              <a:t>- le </a:t>
            </a:r>
            <a:r>
              <a:rPr lang="fr-FR" b="1" dirty="0"/>
              <a:t>contrat à durée indéterminée à temps partiel</a:t>
            </a:r>
            <a:r>
              <a:rPr lang="fr-FR" dirty="0"/>
              <a:t>, le </a:t>
            </a:r>
            <a:r>
              <a:rPr lang="fr-FR" b="1" dirty="0"/>
              <a:t>contrat saisonnier</a:t>
            </a:r>
            <a:r>
              <a:rPr lang="fr-FR" dirty="0"/>
              <a:t>, </a:t>
            </a:r>
          </a:p>
          <a:p>
            <a:r>
              <a:rPr lang="fr-FR" dirty="0"/>
              <a:t>- le </a:t>
            </a:r>
            <a:r>
              <a:rPr lang="fr-FR" b="1" dirty="0"/>
              <a:t>contrat à durée déterminée</a:t>
            </a:r>
            <a:r>
              <a:rPr lang="fr-FR" dirty="0"/>
              <a:t>, </a:t>
            </a:r>
            <a:r>
              <a:rPr lang="fr-FR" b="1" dirty="0"/>
              <a:t>CDD</a:t>
            </a:r>
            <a:r>
              <a:rPr lang="fr-FR" dirty="0"/>
              <a:t>, </a:t>
            </a:r>
          </a:p>
          <a:p>
            <a:r>
              <a:rPr lang="fr-FR" dirty="0"/>
              <a:t>- le </a:t>
            </a:r>
            <a:r>
              <a:rPr lang="fr-FR" b="1" dirty="0"/>
              <a:t>contrat de travail à temps partiel</a:t>
            </a:r>
            <a:r>
              <a:rPr lang="fr-FR" dirty="0"/>
              <a:t>, </a:t>
            </a:r>
          </a:p>
          <a:p>
            <a:r>
              <a:rPr lang="fr-FR" dirty="0"/>
              <a:t>- le </a:t>
            </a:r>
            <a:r>
              <a:rPr lang="fr-FR" b="1" dirty="0"/>
              <a:t>contrat de travail intermittent</a:t>
            </a:r>
            <a:r>
              <a:rPr lang="fr-FR" dirty="0"/>
              <a:t>, </a:t>
            </a:r>
          </a:p>
          <a:p>
            <a:r>
              <a:rPr lang="fr-FR" dirty="0"/>
              <a:t>- le </a:t>
            </a:r>
            <a:r>
              <a:rPr lang="fr-FR" b="1" dirty="0"/>
              <a:t>contrat de travail temporaire</a:t>
            </a:r>
            <a:r>
              <a:rPr lang="fr-FR" dirty="0"/>
              <a:t>, </a:t>
            </a:r>
          </a:p>
          <a:p>
            <a:r>
              <a:rPr lang="fr-FR" dirty="0"/>
              <a:t>- le </a:t>
            </a:r>
            <a:r>
              <a:rPr lang="fr-FR" b="1" dirty="0"/>
              <a:t>contrat de professionnalisation</a:t>
            </a:r>
            <a:r>
              <a:rPr lang="fr-FR" dirty="0"/>
              <a:t>, </a:t>
            </a:r>
          </a:p>
          <a:p>
            <a:r>
              <a:rPr lang="fr-FR" dirty="0"/>
              <a:t>- le </a:t>
            </a:r>
            <a:r>
              <a:rPr lang="fr-FR" b="1" dirty="0"/>
              <a:t>contrat d’apprentissage</a:t>
            </a:r>
            <a:r>
              <a:rPr lang="fr-FR" dirty="0"/>
              <a:t>, </a:t>
            </a:r>
          </a:p>
          <a:p>
            <a:r>
              <a:rPr lang="fr-FR" dirty="0"/>
              <a:t>- les </a:t>
            </a:r>
            <a:r>
              <a:rPr lang="fr-FR" b="1" dirty="0"/>
              <a:t>contrats spécifiques </a:t>
            </a:r>
            <a:r>
              <a:rPr lang="fr-FR" dirty="0"/>
              <a:t>prévus pour les personnes en difficulté, notamment le contrat unique d’insertion, dans sa forme contrat d’accompagnement dans l’emploi ou contrat initiative-emploi, </a:t>
            </a:r>
          </a:p>
          <a:p>
            <a:r>
              <a:rPr lang="fr-FR" dirty="0"/>
              <a:t>- les </a:t>
            </a:r>
            <a:r>
              <a:rPr lang="fr-FR" b="1" dirty="0"/>
              <a:t>contrats </a:t>
            </a:r>
            <a:r>
              <a:rPr lang="fr-FR" dirty="0"/>
              <a:t>conclus </a:t>
            </a:r>
            <a:r>
              <a:rPr lang="fr-FR" b="1" dirty="0"/>
              <a:t>avec les groupements d’employeurs</a:t>
            </a:r>
            <a:r>
              <a:rPr lang="fr-FR" dirty="0"/>
              <a:t>, </a:t>
            </a:r>
          </a:p>
          <a:p>
            <a:r>
              <a:rPr lang="fr-FR" dirty="0"/>
              <a:t>- le “ </a:t>
            </a:r>
            <a:r>
              <a:rPr lang="fr-FR" b="1" dirty="0"/>
              <a:t>contrat de travail en portage salarial </a:t>
            </a:r>
            <a:r>
              <a:rPr lang="fr-FR" dirty="0"/>
              <a:t>” à durée déterminée, ou à durée indéterminée. </a:t>
            </a:r>
          </a:p>
          <a:p>
            <a:endParaRPr lang="fr-FR" dirty="0"/>
          </a:p>
          <a:p>
            <a:pPr marL="0" indent="0">
              <a:buNone/>
            </a:pPr>
            <a:endParaRPr lang="fr-FR" dirty="0"/>
          </a:p>
        </p:txBody>
      </p:sp>
    </p:spTree>
    <p:extLst>
      <p:ext uri="{BB962C8B-B14F-4D97-AF65-F5344CB8AC3E}">
        <p14:creationId xmlns:p14="http://schemas.microsoft.com/office/powerpoint/2010/main" val="28027621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 </a:t>
            </a:r>
            <a:r>
              <a:rPr lang="fr-FR" i="1" dirty="0"/>
              <a:t>l'existence d'une relation de travail salarié ne dépend ni de la volonté exprimée par les parties ni de la dénomination qu'elles ont donnée à leur convention, mais des conditions de fait dans lesquelles est exercée l'activité des travailleurs</a:t>
            </a:r>
            <a:r>
              <a:rPr lang="fr-FR" dirty="0"/>
              <a:t> » (</a:t>
            </a:r>
            <a:r>
              <a:rPr lang="fr-FR" dirty="0" err="1"/>
              <a:t>Cass</a:t>
            </a:r>
            <a:r>
              <a:rPr lang="fr-FR" dirty="0"/>
              <a:t>. soc., 17 avr. 1991, n</a:t>
            </a:r>
            <a:r>
              <a:rPr lang="fr-FR" baseline="30000" dirty="0"/>
              <a:t>o</a:t>
            </a:r>
            <a:r>
              <a:rPr lang="fr-FR" dirty="0"/>
              <a:t> 88-40.121 ; </a:t>
            </a:r>
            <a:r>
              <a:rPr lang="fr-FR" dirty="0" err="1"/>
              <a:t>Cass</a:t>
            </a:r>
            <a:r>
              <a:rPr lang="fr-FR" dirty="0"/>
              <a:t>. soc., 28 avr. 2011, n</a:t>
            </a:r>
            <a:r>
              <a:rPr lang="fr-FR" baseline="30000" dirty="0"/>
              <a:t>o</a:t>
            </a:r>
            <a:r>
              <a:rPr lang="fr-FR" dirty="0"/>
              <a:t> 10-15.573).</a:t>
            </a:r>
          </a:p>
        </p:txBody>
      </p:sp>
    </p:spTree>
    <p:extLst>
      <p:ext uri="{BB962C8B-B14F-4D97-AF65-F5344CB8AC3E}">
        <p14:creationId xmlns:p14="http://schemas.microsoft.com/office/powerpoint/2010/main" val="4155984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Preuve de l’existence d’un contrat de travail</a:t>
            </a:r>
            <a:endParaRPr lang="fr-FR" dirty="0"/>
          </a:p>
        </p:txBody>
      </p:sp>
      <p:sp>
        <p:nvSpPr>
          <p:cNvPr id="3" name="Espace réservé du contenu 2"/>
          <p:cNvSpPr>
            <a:spLocks noGrp="1"/>
          </p:cNvSpPr>
          <p:nvPr>
            <p:ph idx="1"/>
          </p:nvPr>
        </p:nvSpPr>
        <p:spPr/>
        <p:txBody>
          <a:bodyPr/>
          <a:lstStyle/>
          <a:p>
            <a:r>
              <a:rPr lang="fr-FR" dirty="0"/>
              <a:t>c'est à la personne, qui entend se prévaloir de l'existence d'un contrat de travail, d'en apporter la preuve (</a:t>
            </a:r>
            <a:r>
              <a:rPr lang="fr-FR" dirty="0" err="1"/>
              <a:t>Cass</a:t>
            </a:r>
            <a:r>
              <a:rPr lang="fr-FR" dirty="0"/>
              <a:t>. soc., 13 nov. 1991, n</a:t>
            </a:r>
            <a:r>
              <a:rPr lang="fr-FR" baseline="30000" dirty="0"/>
              <a:t>o</a:t>
            </a:r>
            <a:r>
              <a:rPr lang="fr-FR" dirty="0"/>
              <a:t> 89-41.297 </a:t>
            </a:r>
          </a:p>
        </p:txBody>
      </p:sp>
    </p:spTree>
    <p:extLst>
      <p:ext uri="{BB962C8B-B14F-4D97-AF65-F5344CB8AC3E}">
        <p14:creationId xmlns:p14="http://schemas.microsoft.com/office/powerpoint/2010/main" val="37225660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l'article L. 3123-6 du Code du travail impose la rédaction d'un écrit pour les contrats de travail à temps partiel </a:t>
            </a:r>
          </a:p>
        </p:txBody>
      </p:sp>
    </p:spTree>
    <p:extLst>
      <p:ext uri="{BB962C8B-B14F-4D97-AF65-F5344CB8AC3E}">
        <p14:creationId xmlns:p14="http://schemas.microsoft.com/office/powerpoint/2010/main" val="14298439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Les contrats de travail à durée déterminée doivent être également écrits, sous peine d'être requalifiés en contrat à durée indéterminée </a:t>
            </a:r>
          </a:p>
        </p:txBody>
      </p:sp>
    </p:spTree>
    <p:extLst>
      <p:ext uri="{BB962C8B-B14F-4D97-AF65-F5344CB8AC3E}">
        <p14:creationId xmlns:p14="http://schemas.microsoft.com/office/powerpoint/2010/main" val="4175203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1101 du code civil</a:t>
            </a:r>
            <a:br>
              <a:rPr lang="fr-FR" b="1" dirty="0"/>
            </a:br>
            <a:endParaRPr lang="fr-FR" dirty="0"/>
          </a:p>
        </p:txBody>
      </p:sp>
      <p:sp>
        <p:nvSpPr>
          <p:cNvPr id="3" name="Espace réservé du contenu 2"/>
          <p:cNvSpPr>
            <a:spLocks noGrp="1"/>
          </p:cNvSpPr>
          <p:nvPr>
            <p:ph idx="1"/>
          </p:nvPr>
        </p:nvSpPr>
        <p:spPr/>
        <p:txBody>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un accord de volontés entre deux ou plusieurs personnes destiné à créer, modifier, transmettre ou éteindre des obligations.</a:t>
            </a:r>
          </a:p>
          <a:p>
            <a:endParaRPr lang="fr-FR" dirty="0"/>
          </a:p>
        </p:txBody>
      </p:sp>
    </p:spTree>
    <p:extLst>
      <p:ext uri="{BB962C8B-B14F-4D97-AF65-F5344CB8AC3E}">
        <p14:creationId xmlns:p14="http://schemas.microsoft.com/office/powerpoint/2010/main" val="37169411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26170"/>
          </a:xfrm>
        </p:spPr>
        <p:txBody>
          <a:bodyPr>
            <a:normAutofit fontScale="90000"/>
          </a:bodyPr>
          <a:lstStyle/>
          <a:p>
            <a:r>
              <a:rPr lang="fr-FR" b="1" i="1" dirty="0"/>
              <a:t>dispositions conventionnelles imposant un contrat écrit</a:t>
            </a:r>
            <a:r>
              <a:rPr lang="fr-FR" dirty="0"/>
              <a:t/>
            </a:r>
            <a:br>
              <a:rPr lang="fr-FR" dirty="0"/>
            </a:br>
            <a:endParaRPr lang="fr-FR" dirty="0"/>
          </a:p>
        </p:txBody>
      </p:sp>
      <p:sp>
        <p:nvSpPr>
          <p:cNvPr id="3" name="Espace réservé du contenu 2"/>
          <p:cNvSpPr>
            <a:spLocks noGrp="1"/>
          </p:cNvSpPr>
          <p:nvPr>
            <p:ph idx="1"/>
          </p:nvPr>
        </p:nvSpPr>
        <p:spPr>
          <a:xfrm>
            <a:off x="457200" y="1844824"/>
            <a:ext cx="8229600" cy="4281339"/>
          </a:xfrm>
        </p:spPr>
        <p:txBody>
          <a:bodyPr/>
          <a:lstStyle/>
          <a:p>
            <a:pPr fontAlgn="base"/>
            <a:r>
              <a:rPr lang="fr-FR" dirty="0" smtClean="0"/>
              <a:t>Les </a:t>
            </a:r>
            <a:r>
              <a:rPr lang="fr-FR" dirty="0"/>
              <a:t>conventions collectives imposent souvent l'établissement d'une lettre d'embauche précisant la qualification professionnelle, la nature de l'emploi et la rémunération.</a:t>
            </a:r>
          </a:p>
          <a:p>
            <a:endParaRPr lang="fr-FR" dirty="0"/>
          </a:p>
        </p:txBody>
      </p:sp>
    </p:spTree>
    <p:extLst>
      <p:ext uri="{BB962C8B-B14F-4D97-AF65-F5344CB8AC3E}">
        <p14:creationId xmlns:p14="http://schemas.microsoft.com/office/powerpoint/2010/main" val="8403233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Cour de cassation a décidé que lorsque aucun des documents visés par la convention n'était venu confirmer l'embauchage définitif d'un salarié, celui-ci était en droit de réclamer des dommages-intérêts, cette omission « </a:t>
            </a:r>
            <a:r>
              <a:rPr lang="fr-FR" b="1" dirty="0"/>
              <a:t>causant nécessairement un préjudice au salarié</a:t>
            </a:r>
            <a:r>
              <a:rPr lang="fr-FR" dirty="0"/>
              <a:t> » (</a:t>
            </a:r>
            <a:r>
              <a:rPr lang="fr-FR" dirty="0" err="1"/>
              <a:t>Cass</a:t>
            </a:r>
            <a:r>
              <a:rPr lang="fr-FR" dirty="0"/>
              <a:t>. soc., 27 mars 2001, n</a:t>
            </a:r>
            <a:r>
              <a:rPr lang="fr-FR" baseline="30000" dirty="0"/>
              <a:t>o</a:t>
            </a:r>
            <a:r>
              <a:rPr lang="fr-FR" dirty="0"/>
              <a:t> 98-46.119, Bull. civ. V, n</a:t>
            </a:r>
            <a:r>
              <a:rPr lang="fr-FR" baseline="30000" dirty="0"/>
              <a:t>o</a:t>
            </a:r>
            <a:r>
              <a:rPr lang="fr-FR" dirty="0"/>
              <a:t> 107).</a:t>
            </a:r>
          </a:p>
          <a:p>
            <a:endParaRPr lang="fr-FR" dirty="0"/>
          </a:p>
        </p:txBody>
      </p:sp>
    </p:spTree>
    <p:extLst>
      <p:ext uri="{BB962C8B-B14F-4D97-AF65-F5344CB8AC3E}">
        <p14:creationId xmlns:p14="http://schemas.microsoft.com/office/powerpoint/2010/main" val="2592232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pPr fontAlgn="base"/>
            <a:r>
              <a:rPr lang="fr-FR" dirty="0"/>
              <a:t>la directive européenne n</a:t>
            </a:r>
            <a:r>
              <a:rPr lang="fr-FR" baseline="30000" dirty="0"/>
              <a:t>o</a:t>
            </a:r>
            <a:r>
              <a:rPr lang="fr-FR" dirty="0"/>
              <a:t> 91-533 du 14 octobre 1991 (JOCE 18 oct., n</a:t>
            </a:r>
            <a:r>
              <a:rPr lang="fr-FR" baseline="30000" dirty="0"/>
              <a:t>o</a:t>
            </a:r>
            <a:r>
              <a:rPr lang="fr-FR" dirty="0"/>
              <a:t> 288), entrée en vigueur le 1</a:t>
            </a:r>
            <a:r>
              <a:rPr lang="fr-FR" baseline="30000" dirty="0"/>
              <a:t>er</a:t>
            </a:r>
            <a:r>
              <a:rPr lang="fr-FR" dirty="0"/>
              <a:t> juillet 1993, impose la remise d'un écrit à tout salarié, quelle que soit la nature de son contrat, dans les deux mois suivant le début du travail. Cet écrit, qui atteste des droits et obligations du salarié, porte sur les éléments essentiels de la relation de travail et doit faire mention :</a:t>
            </a:r>
          </a:p>
          <a:p>
            <a:pPr lvl="0" fontAlgn="base"/>
            <a:r>
              <a:rPr lang="fr-FR" dirty="0"/>
              <a:t>—  de l'identité des parties ;</a:t>
            </a:r>
          </a:p>
          <a:p>
            <a:pPr lvl="0" fontAlgn="base"/>
            <a:r>
              <a:rPr lang="fr-FR" dirty="0"/>
              <a:t>—  du lieu de travail ;</a:t>
            </a:r>
          </a:p>
          <a:p>
            <a:pPr lvl="0" fontAlgn="base"/>
            <a:r>
              <a:rPr lang="fr-FR" dirty="0"/>
              <a:t>—  du titre ;</a:t>
            </a:r>
          </a:p>
          <a:p>
            <a:pPr lvl="0" fontAlgn="base"/>
            <a:r>
              <a:rPr lang="fr-FR" dirty="0"/>
              <a:t>—  du grade et de la catégorie d'emploi concernée ;</a:t>
            </a:r>
          </a:p>
          <a:p>
            <a:pPr lvl="0" fontAlgn="base"/>
            <a:r>
              <a:rPr lang="fr-FR" dirty="0"/>
              <a:t>—  de la date du début de la relation contractuelle ;</a:t>
            </a:r>
          </a:p>
          <a:p>
            <a:pPr lvl="0" fontAlgn="base"/>
            <a:r>
              <a:rPr lang="fr-FR" dirty="0"/>
              <a:t>—  de la durée des congés payés ;</a:t>
            </a:r>
          </a:p>
          <a:p>
            <a:pPr lvl="0" fontAlgn="base"/>
            <a:r>
              <a:rPr lang="fr-FR" dirty="0"/>
              <a:t>—  de la durée minimale de préavis ;</a:t>
            </a:r>
          </a:p>
          <a:p>
            <a:pPr lvl="0" fontAlgn="base"/>
            <a:r>
              <a:rPr lang="fr-FR" dirty="0"/>
              <a:t>—  du montant et de la périodicité de la rémunération (accessoires inclus) ;</a:t>
            </a:r>
          </a:p>
          <a:p>
            <a:pPr lvl="0" fontAlgn="base"/>
            <a:r>
              <a:rPr lang="fr-FR" dirty="0"/>
              <a:t>—  de la durée journalière et hebdomadaire normale du travail.</a:t>
            </a:r>
          </a:p>
          <a:p>
            <a:endParaRPr lang="fr-FR" dirty="0"/>
          </a:p>
        </p:txBody>
      </p:sp>
    </p:spTree>
    <p:extLst>
      <p:ext uri="{BB962C8B-B14F-4D97-AF65-F5344CB8AC3E}">
        <p14:creationId xmlns:p14="http://schemas.microsoft.com/office/powerpoint/2010/main" val="25001177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La lettre d'engagement vaut contrat.</a:t>
            </a:r>
          </a:p>
          <a:p>
            <a:endParaRPr lang="fr-FR" dirty="0"/>
          </a:p>
        </p:txBody>
      </p:sp>
    </p:spTree>
    <p:extLst>
      <p:ext uri="{BB962C8B-B14F-4D97-AF65-F5344CB8AC3E}">
        <p14:creationId xmlns:p14="http://schemas.microsoft.com/office/powerpoint/2010/main" val="589479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Promesse d’embauche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a:t>✍ </a:t>
            </a:r>
            <a:r>
              <a:rPr lang="fr-FR" i="1" dirty="0"/>
              <a:t>La circonstance que le contrat de travail a été rompu par l’employeur avant tout commencement d’exécution n’exclut pas que la salariée puisse prétendre au paiement d’une indemnité de préavis. L’intéressée avait en l’espèce reçu une lettre contenant la confirmation de la proposition d’emploi qui lui avait été faite et précisant le lieu de travail ainsi que la rémunération. Un contrat de travail avait donc bien été formé entre les parties. L’employeur n’avait cependant pas fourni d’emploi à la salariée</a:t>
            </a:r>
            <a:r>
              <a:rPr lang="fr-FR" dirty="0"/>
              <a:t> (</a:t>
            </a:r>
            <a:r>
              <a:rPr lang="fr-FR" dirty="0" err="1"/>
              <a:t>Cass.Soc</a:t>
            </a:r>
            <a:r>
              <a:rPr lang="fr-FR" dirty="0"/>
              <a:t>.  04/12/01 N̊99-43.324P - ).</a:t>
            </a:r>
          </a:p>
        </p:txBody>
      </p:sp>
    </p:spTree>
    <p:extLst>
      <p:ext uri="{BB962C8B-B14F-4D97-AF65-F5344CB8AC3E}">
        <p14:creationId xmlns:p14="http://schemas.microsoft.com/office/powerpoint/2010/main" val="38392269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Langue à employer dans le contrat</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pPr fontAlgn="base"/>
            <a:r>
              <a:rPr lang="fr-FR" b="1" dirty="0" smtClean="0"/>
              <a:t>L'écrit</a:t>
            </a:r>
            <a:r>
              <a:rPr lang="fr-FR" b="1" dirty="0"/>
              <a:t>, qui constate que le contrat de travail est conclu, doit être rédigé en français</a:t>
            </a:r>
            <a:r>
              <a:rPr lang="fr-FR" dirty="0"/>
              <a:t> même s'il est exécuté à l'étranger. Lorsque la désignation de l'emploi doit figurer en termes étrangers, faute de correspondance en français, le contrat doit comporter une explication en français (C. </a:t>
            </a:r>
            <a:r>
              <a:rPr lang="fr-FR" dirty="0" err="1"/>
              <a:t>trav</a:t>
            </a:r>
            <a:r>
              <a:rPr lang="fr-FR" dirty="0"/>
              <a:t>., art. L. 1221-1). La non-observation de ces prescriptions n'emporte pas la nullité du contrat. Le salarié est simplement en droit d'exiger la délivrance d'un contrat satisfaisant aux exigences de la loi (</a:t>
            </a:r>
            <a:r>
              <a:rPr lang="fr-FR" dirty="0" err="1"/>
              <a:t>Cass</a:t>
            </a:r>
            <a:r>
              <a:rPr lang="fr-FR" dirty="0"/>
              <a:t>. soc., 19 mars 1986, n</a:t>
            </a:r>
            <a:r>
              <a:rPr lang="fr-FR" baseline="30000" dirty="0"/>
              <a:t>o</a:t>
            </a:r>
            <a:r>
              <a:rPr lang="fr-FR" dirty="0"/>
              <a:t> 84-44.279).</a:t>
            </a:r>
          </a:p>
          <a:p>
            <a:endParaRPr lang="fr-FR" dirty="0"/>
          </a:p>
        </p:txBody>
      </p:sp>
    </p:spTree>
    <p:extLst>
      <p:ext uri="{BB962C8B-B14F-4D97-AF65-F5344CB8AC3E}">
        <p14:creationId xmlns:p14="http://schemas.microsoft.com/office/powerpoint/2010/main" val="39408772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 contrat de travail </a:t>
            </a:r>
            <a:r>
              <a:rPr lang="fr-FR" b="1" dirty="0" smtClean="0"/>
              <a:t>peut </a:t>
            </a:r>
            <a:r>
              <a:rPr lang="fr-FR" b="1" dirty="0"/>
              <a:t>comporter une période d’essai </a:t>
            </a:r>
            <a:endParaRPr lang="fr-FR" dirty="0"/>
          </a:p>
        </p:txBody>
      </p:sp>
      <p:sp>
        <p:nvSpPr>
          <p:cNvPr id="3" name="Espace réservé du contenu 2"/>
          <p:cNvSpPr>
            <a:spLocks noGrp="1"/>
          </p:cNvSpPr>
          <p:nvPr>
            <p:ph idx="1"/>
          </p:nvPr>
        </p:nvSpPr>
        <p:spPr/>
        <p:txBody>
          <a:bodyPr>
            <a:normAutofit fontScale="92500"/>
          </a:bodyPr>
          <a:lstStyle/>
          <a:p>
            <a:r>
              <a:rPr lang="fr-FR" dirty="0"/>
              <a:t>Les parties peuvent également décider de faire débuter l'exécution du contrat par une période </a:t>
            </a:r>
            <a:r>
              <a:rPr lang="fr-FR" dirty="0" smtClean="0"/>
              <a:t>d'essai</a:t>
            </a:r>
            <a:endParaRPr lang="fr-FR" dirty="0"/>
          </a:p>
          <a:p>
            <a:r>
              <a:rPr lang="fr-FR" dirty="0" smtClean="0"/>
              <a:t>C’est </a:t>
            </a:r>
            <a:r>
              <a:rPr lang="fr-FR" dirty="0"/>
              <a:t>une possibilité laissée à l’appréciation de l’employeur et du salarié. Prévoir une période d’essai permet à l’employeur comme au salarié de rompre, au cours de la période fixée, le contrat de travail sans formalité ni indemnité, mais en respectant un délai de prévenance. </a:t>
            </a:r>
          </a:p>
        </p:txBody>
      </p:sp>
    </p:spTree>
    <p:extLst>
      <p:ext uri="{BB962C8B-B14F-4D97-AF65-F5344CB8AC3E}">
        <p14:creationId xmlns:p14="http://schemas.microsoft.com/office/powerpoint/2010/main" val="35893617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 période d'essai ne se présume pas</a:t>
            </a:r>
            <a:endParaRPr lang="fr-FR" dirty="0"/>
          </a:p>
        </p:txBody>
      </p:sp>
      <p:sp>
        <p:nvSpPr>
          <p:cNvPr id="3" name="Espace réservé du contenu 2"/>
          <p:cNvSpPr>
            <a:spLocks noGrp="1"/>
          </p:cNvSpPr>
          <p:nvPr>
            <p:ph idx="1"/>
          </p:nvPr>
        </p:nvSpPr>
        <p:spPr/>
        <p:txBody>
          <a:bodyPr>
            <a:normAutofit fontScale="85000" lnSpcReduction="10000"/>
          </a:bodyPr>
          <a:lstStyle/>
          <a:p>
            <a:r>
              <a:rPr lang="fr-FR" b="1" dirty="0"/>
              <a:t>Elle doit être expressément fixée</a:t>
            </a:r>
            <a:r>
              <a:rPr lang="fr-FR" dirty="0"/>
              <a:t> par une clause du contrat de travail ou de la convention collective.</a:t>
            </a:r>
          </a:p>
          <a:p>
            <a:r>
              <a:rPr lang="fr-FR" dirty="0"/>
              <a:t>✍</a:t>
            </a:r>
            <a:r>
              <a:rPr lang="fr-FR" b="1" dirty="0"/>
              <a:t>Une période d’essai ne se présume pas et doit être fixée dans son principe et dans sa durée dès l’engagement du salarié </a:t>
            </a:r>
            <a:r>
              <a:rPr lang="fr-FR" dirty="0"/>
              <a:t>(Soc. 19.2.97 Bull. 97 V n̊ 69).</a:t>
            </a:r>
          </a:p>
          <a:p>
            <a:r>
              <a:rPr lang="fr-FR" dirty="0"/>
              <a:t>✍</a:t>
            </a:r>
            <a:r>
              <a:rPr lang="fr-FR" b="1" dirty="0"/>
              <a:t>La période d’essai est de plein droit applicable sans qu’il soit nécessaire d’en prévoir l’existence par une disposition contractuelle si la convention collective la prévoit et que ladite convention a été portée à la connaissance du salarié lors de son embauche </a:t>
            </a:r>
            <a:r>
              <a:rPr lang="fr-FR" dirty="0"/>
              <a:t>(Soc. 23.4.97 Bull. 97 V n̊ 143).</a:t>
            </a:r>
          </a:p>
          <a:p>
            <a:endParaRPr lang="fr-FR" dirty="0"/>
          </a:p>
        </p:txBody>
      </p:sp>
    </p:spTree>
    <p:extLst>
      <p:ext uri="{BB962C8B-B14F-4D97-AF65-F5344CB8AC3E}">
        <p14:creationId xmlns:p14="http://schemas.microsoft.com/office/powerpoint/2010/main" val="16899737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durée</a:t>
            </a:r>
            <a:endParaRPr lang="fr-FR" dirty="0"/>
          </a:p>
        </p:txBody>
      </p:sp>
      <p:sp>
        <p:nvSpPr>
          <p:cNvPr id="3" name="Espace réservé du contenu 2"/>
          <p:cNvSpPr>
            <a:spLocks noGrp="1"/>
          </p:cNvSpPr>
          <p:nvPr>
            <p:ph idx="1"/>
          </p:nvPr>
        </p:nvSpPr>
        <p:spPr/>
        <p:txBody>
          <a:bodyPr>
            <a:normAutofit fontScale="92500" lnSpcReduction="10000"/>
          </a:bodyPr>
          <a:lstStyle/>
          <a:p>
            <a:r>
              <a:rPr lang="fr-FR" b="1" dirty="0"/>
              <a:t>La durée varie selon la nature du contrat</a:t>
            </a:r>
            <a:r>
              <a:rPr lang="fr-FR" dirty="0"/>
              <a:t> :  Article L1221-19 du code du travail </a:t>
            </a:r>
          </a:p>
          <a:p>
            <a:r>
              <a:rPr lang="fr-FR" dirty="0"/>
              <a:t>Le contrat de travail à durée indéterminée peut comporter une période d'essai dont la durée maximale est : </a:t>
            </a:r>
          </a:p>
          <a:p>
            <a:r>
              <a:rPr lang="fr-FR" dirty="0"/>
              <a:t>1̊ Pour les ouvriers et les employés, de deux </a:t>
            </a:r>
            <a:r>
              <a:rPr lang="fr-FR" dirty="0" smtClean="0"/>
              <a:t>mois; </a:t>
            </a:r>
            <a:endParaRPr lang="fr-FR" dirty="0"/>
          </a:p>
          <a:p>
            <a:r>
              <a:rPr lang="fr-FR" dirty="0"/>
              <a:t>2̊ Pour les agents de maîtrise et les techniciens, de trois mois ; </a:t>
            </a:r>
          </a:p>
          <a:p>
            <a:r>
              <a:rPr lang="fr-FR" dirty="0"/>
              <a:t>3̊ Pour les cadres, de quatre mois.</a:t>
            </a:r>
          </a:p>
        </p:txBody>
      </p:sp>
    </p:spTree>
    <p:extLst>
      <p:ext uri="{BB962C8B-B14F-4D97-AF65-F5344CB8AC3E}">
        <p14:creationId xmlns:p14="http://schemas.microsoft.com/office/powerpoint/2010/main" val="10666464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fr-FR" b="1" dirty="0"/>
              <a:t>Contrat à durée indéterminée</a:t>
            </a:r>
            <a:r>
              <a:rPr lang="fr-FR" dirty="0"/>
              <a:t> : les parties ont toute liberté pour fixer la durée de l'essai, à condition de respecter la durée maximale prévue par la convention collective ou, à défaut, par les usages ou l’article L1221-19 du code du travail </a:t>
            </a:r>
          </a:p>
          <a:p>
            <a:r>
              <a:rPr lang="fr-FR" b="1" dirty="0"/>
              <a:t>Contrat à durée déterminée</a:t>
            </a:r>
            <a:r>
              <a:rPr lang="fr-FR" dirty="0"/>
              <a:t> : la durée ne peut dépasser une période </a:t>
            </a:r>
            <a:r>
              <a:rPr lang="fr-FR" b="1" dirty="0"/>
              <a:t>d'un jour par semaine</a:t>
            </a:r>
            <a:r>
              <a:rPr lang="fr-FR" dirty="0"/>
              <a:t>.</a:t>
            </a:r>
          </a:p>
          <a:p>
            <a:r>
              <a:rPr lang="fr-FR" dirty="0"/>
              <a:t>- dans la limite de 2 semaines lorsque la durée initiale du contrat est au plus égale à 6 mois,</a:t>
            </a:r>
          </a:p>
          <a:p>
            <a:r>
              <a:rPr lang="fr-FR" dirty="0"/>
              <a:t>- dans la limite d'un mois lorsque la durée initiale du contrat est supérieure à 6 mois.</a:t>
            </a:r>
          </a:p>
          <a:p>
            <a:endParaRPr lang="fr-FR" dirty="0"/>
          </a:p>
        </p:txBody>
      </p:sp>
    </p:spTree>
    <p:extLst>
      <p:ext uri="{BB962C8B-B14F-4D97-AF65-F5344CB8AC3E}">
        <p14:creationId xmlns:p14="http://schemas.microsoft.com/office/powerpoint/2010/main" val="2688059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fontScale="92500" lnSpcReduction="20000"/>
          </a:bodyPr>
          <a:lstStyle/>
          <a:p>
            <a:r>
              <a:rPr lang="fr-FR" b="1" dirty="0"/>
              <a:t>Article 1103 </a:t>
            </a:r>
            <a:r>
              <a:rPr lang="fr-FR" dirty="0" smtClean="0"/>
              <a:t>Modifié </a:t>
            </a:r>
            <a:r>
              <a:rPr lang="fr-FR" dirty="0"/>
              <a:t>par </a:t>
            </a:r>
            <a:r>
              <a:rPr lang="fr-FR" u="sng" dirty="0">
                <a:hlinkClick r:id="rId2"/>
              </a:rPr>
              <a:t>Ordonnance n°2016-131 du 10 février 2016 - art. 2</a:t>
            </a:r>
            <a:endParaRPr lang="fr-FR" dirty="0"/>
          </a:p>
          <a:p>
            <a:r>
              <a:rPr lang="fr-FR" dirty="0"/>
              <a:t>Les contrats légalement formés tiennent lieu de loi à ceux qui les ont faits</a:t>
            </a:r>
            <a:r>
              <a:rPr lang="fr-FR" dirty="0" smtClean="0"/>
              <a:t>.</a:t>
            </a:r>
          </a:p>
          <a:p>
            <a:endParaRPr lang="fr-FR" dirty="0"/>
          </a:p>
          <a:p>
            <a:r>
              <a:rPr lang="fr-FR" b="1" dirty="0"/>
              <a:t>Article 1104 </a:t>
            </a:r>
            <a:r>
              <a:rPr lang="fr-FR" dirty="0" smtClean="0"/>
              <a:t>Modifié </a:t>
            </a:r>
            <a:r>
              <a:rPr lang="fr-FR" dirty="0"/>
              <a:t>par </a:t>
            </a:r>
            <a:r>
              <a:rPr lang="fr-FR" u="sng" dirty="0">
                <a:hlinkClick r:id="rId2"/>
              </a:rPr>
              <a:t>Ordonnance n°2016-131 du 10 février 2016 - art. 2</a:t>
            </a:r>
            <a:endParaRPr lang="fr-FR" dirty="0"/>
          </a:p>
          <a:p>
            <a:r>
              <a:rPr lang="fr-FR" dirty="0"/>
              <a:t>Les contrats doivent être négociés, formés et exécutés de bonne foi.</a:t>
            </a:r>
          </a:p>
          <a:p>
            <a:r>
              <a:rPr lang="fr-FR" dirty="0"/>
              <a:t>Cette disposition est d'ordre public.</a:t>
            </a:r>
          </a:p>
          <a:p>
            <a:endParaRPr lang="fr-FR" dirty="0"/>
          </a:p>
        </p:txBody>
      </p:sp>
    </p:spTree>
    <p:extLst>
      <p:ext uri="{BB962C8B-B14F-4D97-AF65-F5344CB8AC3E}">
        <p14:creationId xmlns:p14="http://schemas.microsoft.com/office/powerpoint/2010/main" val="37624943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renouvellement ne se présume pas</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a:t>La période d’essai peut être renouvelée une fois si un accord de branche étendu le prévoit. Cet accord fixe les conditions et les durées de renouvellement. La possibilité de renouvellement est expressément stipulée dans la lettre d’engagement ou le contrat de travail. La durée de la période d’essai, renouvellement compris, ne peut pas dépasser (art. L. 1221-21) : </a:t>
            </a:r>
          </a:p>
          <a:p>
            <a:r>
              <a:rPr lang="fr-FR" dirty="0"/>
              <a:t> </a:t>
            </a:r>
            <a:r>
              <a:rPr lang="fr-FR" b="1" dirty="0"/>
              <a:t>quatre mois pour les ouvriers et employés ; </a:t>
            </a:r>
          </a:p>
          <a:p>
            <a:r>
              <a:rPr lang="fr-FR" b="1" dirty="0"/>
              <a:t> six mois pour les agents de maîtrise et techniciens ; </a:t>
            </a:r>
          </a:p>
          <a:p>
            <a:r>
              <a:rPr lang="fr-FR" b="1" dirty="0"/>
              <a:t> huit mois pour les cadres</a:t>
            </a:r>
            <a:endParaRPr lang="fr-FR" dirty="0"/>
          </a:p>
        </p:txBody>
      </p:sp>
    </p:spTree>
    <p:extLst>
      <p:ext uri="{BB962C8B-B14F-4D97-AF65-F5344CB8AC3E}">
        <p14:creationId xmlns:p14="http://schemas.microsoft.com/office/powerpoint/2010/main" val="20617320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 </a:t>
            </a:r>
            <a:r>
              <a:rPr lang="fr-FR" dirty="0" err="1"/>
              <a:t>Lorsqu</a:t>
            </a:r>
            <a:r>
              <a:rPr lang="fr-FR" dirty="0"/>
              <a:t> une période d'essai est exprimée en jours, elle n'est pas calculée en tenant compte seulement des jours travaillés. </a:t>
            </a:r>
          </a:p>
          <a:p>
            <a:r>
              <a:rPr lang="fr-FR" dirty="0"/>
              <a:t>Le décompte doit ainsi se faire en jours calendaires. Il n'y a pas lieu de retrancher les jours fériés ou de repos.. (</a:t>
            </a:r>
            <a:r>
              <a:rPr lang="fr-FR" dirty="0" err="1"/>
              <a:t>Cass</a:t>
            </a:r>
            <a:r>
              <a:rPr lang="fr-FR" dirty="0"/>
              <a:t>. soc., 29 juin 2005, pourvoi n̊ 02-45.701, arrêt n̊ 1572 FS-P+B+R+I - </a:t>
            </a:r>
            <a:r>
              <a:rPr lang="fr-FR" dirty="0" err="1"/>
              <a:t>Jurisp.Soc.Lamy</a:t>
            </a:r>
            <a:r>
              <a:rPr lang="fr-FR" dirty="0"/>
              <a:t> n̊175). [arrêt de principe].</a:t>
            </a:r>
          </a:p>
          <a:p>
            <a:r>
              <a:rPr lang="fr-FR" dirty="0"/>
              <a:t>✍  Au sens de l'article L. 1242-10 du code du travail, et sauf disposition conventionnelle ou contractuelle contraire, toute période d'essai, qu'elle soit exprimée en jours, en semaines ou en mois, se décompte de manière calendaire. (</a:t>
            </a:r>
            <a:r>
              <a:rPr lang="fr-FR" dirty="0" err="1"/>
              <a:t>Cass.Soc</a:t>
            </a:r>
            <a:r>
              <a:rPr lang="fr-FR" dirty="0"/>
              <a:t>. - 28 avril 2011. N̊ 09-40.464. BICC 747 N̊ 999).</a:t>
            </a:r>
          </a:p>
        </p:txBody>
      </p:sp>
    </p:spTree>
    <p:extLst>
      <p:ext uri="{BB962C8B-B14F-4D97-AF65-F5344CB8AC3E}">
        <p14:creationId xmlns:p14="http://schemas.microsoft.com/office/powerpoint/2010/main" val="4160238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Un stage effectué en vue d'une promotion professionnelle en cours d'exécution du contrat de travail ne constitue pas une période d'essai (</a:t>
            </a:r>
            <a:r>
              <a:rPr lang="fr-FR" dirty="0" err="1"/>
              <a:t>Cass</a:t>
            </a:r>
            <a:r>
              <a:rPr lang="fr-FR" dirty="0"/>
              <a:t>. Soc. 14.11.90 - Bull Soc. 90 V n̊ 552).</a:t>
            </a:r>
          </a:p>
        </p:txBody>
      </p:sp>
    </p:spTree>
    <p:extLst>
      <p:ext uri="{BB962C8B-B14F-4D97-AF65-F5344CB8AC3E}">
        <p14:creationId xmlns:p14="http://schemas.microsoft.com/office/powerpoint/2010/main" val="12502918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Prolongation en cas d'absence</a:t>
            </a:r>
            <a:endParaRPr lang="fr-FR" dirty="0"/>
          </a:p>
        </p:txBody>
      </p:sp>
      <p:sp>
        <p:nvSpPr>
          <p:cNvPr id="3" name="Espace réservé du contenu 2"/>
          <p:cNvSpPr>
            <a:spLocks noGrp="1"/>
          </p:cNvSpPr>
          <p:nvPr>
            <p:ph idx="1"/>
          </p:nvPr>
        </p:nvSpPr>
        <p:spPr/>
        <p:txBody>
          <a:bodyPr>
            <a:normAutofit fontScale="62500" lnSpcReduction="20000"/>
          </a:bodyPr>
          <a:lstStyle/>
          <a:p>
            <a:r>
              <a:rPr lang="fr-FR" b="1" dirty="0">
                <a:solidFill>
                  <a:srgbClr val="FF0000"/>
                </a:solidFill>
              </a:rPr>
              <a:t>La maladie du salarié pendant la période d'essai suspend le cours de l'essai qui voit son terme prolongé de la durée de l'arrêt de travail (la période d'essai doit correspondre à une durée effective de travail).</a:t>
            </a:r>
          </a:p>
          <a:p>
            <a:r>
              <a:rPr lang="fr-FR" i="1" dirty="0"/>
              <a:t>✍ La prolongation de la période d'essai, en cas d'absence du salarié, se calcule en jours calendaires et non en jours ouvrables (</a:t>
            </a:r>
            <a:r>
              <a:rPr lang="fr-FR" i="1" dirty="0" err="1"/>
              <a:t>Cass</a:t>
            </a:r>
            <a:r>
              <a:rPr lang="fr-FR" i="1" dirty="0"/>
              <a:t>. Soc. 14.11.90 Bull 91 V n̊ 551 </a:t>
            </a:r>
            <a:r>
              <a:rPr lang="fr-FR" i="1" dirty="0" err="1"/>
              <a:t>Protex</a:t>
            </a:r>
            <a:r>
              <a:rPr lang="fr-FR" i="1" dirty="0"/>
              <a:t>/</a:t>
            </a:r>
            <a:r>
              <a:rPr lang="fr-FR" i="1" dirty="0" err="1"/>
              <a:t>Ferrando</a:t>
            </a:r>
            <a:r>
              <a:rPr lang="fr-FR" i="1" dirty="0"/>
              <a:t>).</a:t>
            </a:r>
          </a:p>
          <a:p>
            <a:r>
              <a:rPr lang="fr-FR" i="1" dirty="0"/>
              <a:t>✍ L'arrêt de travail consécutif à un accident de travail suspend la période d'essai ; celle-ci se prolonge, après la suspension, du temps de l'essai restant à courir. La rupture par l'employeur du contrat de travail, après la suspension de celui-ci, due à un accident de travail qui n'a entraîné aucune inaptitude du salarié, n'a pas à être motivée dès lors qu'elle intervient avant l'expiration de la période d'essai (</a:t>
            </a:r>
            <a:r>
              <a:rPr lang="fr-FR" i="1" dirty="0" err="1"/>
              <a:t>Cass.Soc</a:t>
            </a:r>
            <a:r>
              <a:rPr lang="fr-FR" i="1" dirty="0"/>
              <a:t>. 12.1.93 RJS 2/93 n̊ 119</a:t>
            </a:r>
            <a:r>
              <a:rPr lang="fr-FR" i="1" dirty="0" smtClean="0"/>
              <a:t>).</a:t>
            </a:r>
          </a:p>
          <a:p>
            <a:r>
              <a:rPr lang="fr-FR" dirty="0"/>
              <a:t>✍ </a:t>
            </a:r>
            <a:r>
              <a:rPr lang="fr-FR" i="1" dirty="0"/>
              <a:t>L’essai n’est valablement suspendu pendant les congés annuels de l’entreprise et, par suite, ne peut être prolongé pour une durée correspondante qu’autant que  le salarié est lui-même en congé (</a:t>
            </a:r>
            <a:r>
              <a:rPr lang="fr-FR" i="1" dirty="0" err="1"/>
              <a:t>Cass.Soc</a:t>
            </a:r>
            <a:r>
              <a:rPr lang="fr-FR" i="1" dirty="0"/>
              <a:t>. 5/3/97 Bull. 97 n̊ 94).</a:t>
            </a:r>
            <a:endParaRPr lang="fr-FR" dirty="0"/>
          </a:p>
          <a:p>
            <a:endParaRPr lang="fr-FR" dirty="0"/>
          </a:p>
        </p:txBody>
      </p:sp>
    </p:spTree>
    <p:extLst>
      <p:ext uri="{BB962C8B-B14F-4D97-AF65-F5344CB8AC3E}">
        <p14:creationId xmlns:p14="http://schemas.microsoft.com/office/powerpoint/2010/main" val="25021744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r>
              <a:rPr lang="fr-FR" dirty="0" smtClean="0"/>
              <a:t>✍ </a:t>
            </a:r>
            <a:r>
              <a:rPr lang="fr-FR" i="1" dirty="0"/>
              <a:t> La période d’essai ayant pour but de permettre l’appréciation des qualités du salarié, celle-ci est prolongée du temps de l’absence du salarié. En l’espèce, l’intéressé s’était absenté deux jours pour subir les épreuves de sélection du service national et avait pris trois jours de congé pendant la période de fermeture annuelle de l’entreprise (</a:t>
            </a:r>
            <a:r>
              <a:rPr lang="fr-FR" i="1" dirty="0" err="1"/>
              <a:t>Cass</a:t>
            </a:r>
            <a:r>
              <a:rPr lang="fr-FR" i="1" dirty="0"/>
              <a:t>. Soc. 26/10/99 n̊97-43.266D  Sem. Soc. Lamy n̊956 p.13).</a:t>
            </a:r>
            <a:endParaRPr lang="fr-FR" dirty="0"/>
          </a:p>
          <a:p>
            <a:endParaRPr lang="fr-FR" dirty="0"/>
          </a:p>
          <a:p>
            <a:r>
              <a:rPr lang="fr-FR" dirty="0"/>
              <a:t>✍ </a:t>
            </a:r>
            <a:r>
              <a:rPr lang="fr-FR" b="1" dirty="0"/>
              <a:t>La période d'essai est valablement suspendue et peut donc être prolongée pour une durée correspondante lorsque le salarié a pris un congé durant cette période</a:t>
            </a:r>
            <a:r>
              <a:rPr lang="fr-FR" dirty="0"/>
              <a:t>. La rupture du contrat de travail se situe à la date où l'employeur a manifesté sa volonté d'y mettre fin, c'est-à-dire à la date de l'envoi de la lettre recommandée avec AR la notifiant. En l'espèce, le salarié avait été engagé avec une période d'essai de trois mois débutant le 18 décembre 2000. Cette période d'essai avait été suspendue pendant les sept jours correspondant au congé sans solde pris par le salarié du 1er au 7janvier2001 et la rupture de l'essai lui avait été notifiée le 22 mars suivant, soit avant son expiration. (</a:t>
            </a:r>
            <a:r>
              <a:rPr lang="fr-FR" dirty="0" err="1"/>
              <a:t>Cass</a:t>
            </a:r>
            <a:r>
              <a:rPr lang="fr-FR" dirty="0"/>
              <a:t>. soc, 23 mai 2007, n̊06-41.338 D Sem. Soc. Lamy n̊1310).</a:t>
            </a:r>
          </a:p>
        </p:txBody>
      </p:sp>
    </p:spTree>
    <p:extLst>
      <p:ext uri="{BB962C8B-B14F-4D97-AF65-F5344CB8AC3E}">
        <p14:creationId xmlns:p14="http://schemas.microsoft.com/office/powerpoint/2010/main" val="16178000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Décompte</a:t>
            </a:r>
            <a:endParaRPr lang="fr-FR" dirty="0"/>
          </a:p>
        </p:txBody>
      </p:sp>
      <p:sp>
        <p:nvSpPr>
          <p:cNvPr id="3" name="Espace réservé du contenu 2"/>
          <p:cNvSpPr>
            <a:spLocks noGrp="1"/>
          </p:cNvSpPr>
          <p:nvPr>
            <p:ph idx="1"/>
          </p:nvPr>
        </p:nvSpPr>
        <p:spPr/>
        <p:txBody>
          <a:bodyPr>
            <a:normAutofit fontScale="55000" lnSpcReduction="20000"/>
          </a:bodyPr>
          <a:lstStyle/>
          <a:p>
            <a:r>
              <a:rPr lang="fr-FR" dirty="0"/>
              <a:t>✍ Si la période d’essai précisée par l’article L.122-3-2 [art. L1242-10 ] du Code du Travail en jours se décompte en jours travaillés, celles prévues en semaines ou mois se décomptent en semaine ou en mois calendaire. La salariée entrée en fonctions le 10 novembre avec une période d’essai d’un mois n’était plus en période d’essai le 11 décembre, l’essai expirant le 9, quand bien même la lettre ait été expédiée le 8 (</a:t>
            </a:r>
            <a:r>
              <a:rPr lang="fr-FR" dirty="0" err="1"/>
              <a:t>Cass</a:t>
            </a:r>
            <a:r>
              <a:rPr lang="fr-FR" dirty="0"/>
              <a:t>. Soc.  04/02/93 </a:t>
            </a:r>
            <a:r>
              <a:rPr lang="fr-FR" dirty="0" err="1"/>
              <a:t>cah</a:t>
            </a:r>
            <a:r>
              <a:rPr lang="fr-FR" dirty="0"/>
              <a:t> 94 n̊1 p.2).</a:t>
            </a:r>
          </a:p>
          <a:p>
            <a:r>
              <a:rPr lang="fr-FR" dirty="0"/>
              <a:t>✍ Toute période d'essai exprimée en jours se décompte en jours calendaires  (</a:t>
            </a:r>
            <a:r>
              <a:rPr lang="fr-FR" dirty="0" err="1"/>
              <a:t>Cass</a:t>
            </a:r>
            <a:r>
              <a:rPr lang="fr-FR" dirty="0"/>
              <a:t>. soc., 29/06/05, n̊ 02-45.701  Sem. Soc. Lamy n̊ 1122).</a:t>
            </a:r>
          </a:p>
          <a:p>
            <a:r>
              <a:rPr lang="fr-FR" dirty="0"/>
              <a:t> ✍ Les dispositions de l'article 641, alinéa 2, du  Code de procédure civile, propres à la computation des délais de procédure, ne s'appliquent pas au calcul de la durée d'une période d'essai, laquelle, sauf disposition contraire, commence le jour même de la conclusion du contrat de travail. Dans cette affaire, une salariée avait été embauchée le 14 mai 2001 avec une période d'essai d'un mois renouvelée une fois pour une durée équivalente. Cette période d'essai avait donc expiré le 13 juillet 2001 à minuit (et non le 14 juillet à minuit, comme le soutenait l'employeur). (</a:t>
            </a:r>
            <a:r>
              <a:rPr lang="fr-FR" dirty="0" err="1"/>
              <a:t>Cass</a:t>
            </a:r>
            <a:r>
              <a:rPr lang="fr-FR" dirty="0"/>
              <a:t>. soc., 15 mars 2006, n̊ 04-44.544 P+B Sem. Soc. Lamy n̊   1254). </a:t>
            </a:r>
          </a:p>
        </p:txBody>
      </p:sp>
    </p:spTree>
    <p:extLst>
      <p:ext uri="{BB962C8B-B14F-4D97-AF65-F5344CB8AC3E}">
        <p14:creationId xmlns:p14="http://schemas.microsoft.com/office/powerpoint/2010/main" val="8069222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fr-FR" dirty="0"/>
              <a:t>✍ La rupture de la période d'essai se situe à la date d'envoi de la lettre recommandée (</a:t>
            </a:r>
            <a:r>
              <a:rPr lang="fr-FR" dirty="0" err="1"/>
              <a:t>Cass</a:t>
            </a:r>
            <a:r>
              <a:rPr lang="fr-FR" dirty="0"/>
              <a:t>. soc., 11 mai 2005, pourvoi n̊ 03-40.650, arrêt n̊ 997 F-P+B+R+I </a:t>
            </a:r>
            <a:r>
              <a:rPr lang="fr-FR" dirty="0" err="1"/>
              <a:t>Jurisp.Soc.Lamy</a:t>
            </a:r>
            <a:r>
              <a:rPr lang="fr-FR" dirty="0"/>
              <a:t> n̊ 170).</a:t>
            </a:r>
          </a:p>
          <a:p>
            <a:r>
              <a:rPr lang="fr-FR" dirty="0"/>
              <a:t>✍   La rupture du contrat de travail se situe à la date où l'employeur a manifesté sa volonté d'y mettre fin, c'est-à-dire au jour de l'envoi de la lettre recommandée avec demande d'avis de réception notifiant la rupture. C'est donc à tort qu'une cour d'appel estime que la rupture est intervenue postérieurement à la période d'essai, qui expirait le 31 décembre, au prétendu motif que la salariée concernée avait reçu la notification le 3 janvier. En effet, la lettre recommandée avec avis de réception était datée du 21 décembre, de sorte que l'essai n'avait pas encore pris fin au moment de la rupture. (</a:t>
            </a:r>
            <a:r>
              <a:rPr lang="fr-FR" dirty="0" err="1"/>
              <a:t>Cass</a:t>
            </a:r>
            <a:r>
              <a:rPr lang="fr-FR" dirty="0"/>
              <a:t>. soc., 26 sept. 2006, n̊ 05-44.670 P Sem. Soc. Lamy n̊ 1277).</a:t>
            </a:r>
          </a:p>
        </p:txBody>
      </p:sp>
    </p:spTree>
    <p:extLst>
      <p:ext uri="{BB962C8B-B14F-4D97-AF65-F5344CB8AC3E}">
        <p14:creationId xmlns:p14="http://schemas.microsoft.com/office/powerpoint/2010/main" val="13303657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Appréciation des capacités </a:t>
            </a:r>
            <a:r>
              <a:rPr lang="fr-FR" b="1" dirty="0" smtClean="0"/>
              <a:t>professionnelles</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 Faute de commencement d’exécution à la date de la notification de la rupture, l’employeur n’a pas été en mesure d’apprécier les capacités professionnelles de la salariée et ne peut donc se prévaloir d’une rupture en période d’essai (</a:t>
            </a:r>
            <a:r>
              <a:rPr lang="fr-FR" dirty="0" err="1"/>
              <a:t>Cass.Soc</a:t>
            </a:r>
            <a:r>
              <a:rPr lang="fr-FR" dirty="0"/>
              <a:t>.  16/10/02 n̊00-46.378D - </a:t>
            </a:r>
            <a:r>
              <a:rPr lang="fr-FR" dirty="0" err="1"/>
              <a:t>Sem.Soc</a:t>
            </a:r>
            <a:r>
              <a:rPr lang="fr-FR" dirty="0"/>
              <a:t>. Lamy supplément au n̊1112 p 124).</a:t>
            </a:r>
          </a:p>
          <a:p>
            <a:r>
              <a:rPr lang="fr-FR" dirty="0"/>
              <a:t>✍ Dès lors qu'un salarié a exercé du 1er  août 1996 au 13 décembre 1999 le même emploi de chef de cuisine auprès du même employeur qui a donc déjà pu apprécier ses capacités professionnelles, puis auprès d'une société franchisée au sein du même groupe hôtelier, il ne peut lui être valablement stipulée une période d'essai lors de son nouvel engagement par le même employeur ( </a:t>
            </a:r>
            <a:r>
              <a:rPr lang="fr-FR" dirty="0" err="1"/>
              <a:t>Cass</a:t>
            </a:r>
            <a:r>
              <a:rPr lang="fr-FR" dirty="0"/>
              <a:t>. soc., 28 sept. 2005, n̊ 03-47.214 P - Semaine Soc. Lamy n̊1231</a:t>
            </a:r>
            <a:r>
              <a:rPr lang="fr-FR" dirty="0" smtClean="0"/>
              <a:t>).</a:t>
            </a:r>
            <a:endParaRPr lang="fr-FR" dirty="0"/>
          </a:p>
        </p:txBody>
      </p:sp>
    </p:spTree>
    <p:extLst>
      <p:ext uri="{BB962C8B-B14F-4D97-AF65-F5344CB8AC3E}">
        <p14:creationId xmlns:p14="http://schemas.microsoft.com/office/powerpoint/2010/main" val="40462705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Un employeur qui engage successivement un salarié au sein de deux sociétés appartenant au même groupe peut prévoir une nouvelle période d'essai dès lors que les deux sociétés possèdent une personnalité juridique distincte et que les fonctions occupées par le salarié sont différentes. (</a:t>
            </a:r>
            <a:r>
              <a:rPr lang="fr-FR" dirty="0" err="1"/>
              <a:t>Cass</a:t>
            </a:r>
            <a:r>
              <a:rPr lang="fr-FR" dirty="0"/>
              <a:t>. soc. 21/06/06, n̊ 05-40.556, n̊1565 F-D </a:t>
            </a:r>
            <a:r>
              <a:rPr lang="fr-FR" dirty="0" err="1"/>
              <a:t>Jurisp.Soc.Lamy</a:t>
            </a:r>
            <a:r>
              <a:rPr lang="fr-FR" dirty="0"/>
              <a:t> n̊ 197</a:t>
            </a:r>
            <a:r>
              <a:rPr lang="fr-FR" dirty="0" smtClean="0"/>
              <a:t>)</a:t>
            </a:r>
          </a:p>
          <a:p>
            <a:endParaRPr lang="fr-FR" dirty="0"/>
          </a:p>
          <a:p>
            <a:endParaRPr lang="fr-FR" dirty="0" smtClean="0"/>
          </a:p>
          <a:p>
            <a:endParaRPr lang="fr-FR" dirty="0"/>
          </a:p>
        </p:txBody>
      </p:sp>
    </p:spTree>
    <p:extLst>
      <p:ext uri="{BB962C8B-B14F-4D97-AF65-F5344CB8AC3E}">
        <p14:creationId xmlns:p14="http://schemas.microsoft.com/office/powerpoint/2010/main" val="10525814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Rupture de l’essai</a:t>
            </a:r>
            <a:endParaRPr lang="fr-FR" dirty="0"/>
          </a:p>
        </p:txBody>
      </p:sp>
      <p:sp>
        <p:nvSpPr>
          <p:cNvPr id="3" name="Espace réservé du contenu 2"/>
          <p:cNvSpPr>
            <a:spLocks noGrp="1"/>
          </p:cNvSpPr>
          <p:nvPr>
            <p:ph idx="1"/>
          </p:nvPr>
        </p:nvSpPr>
        <p:spPr/>
        <p:txBody>
          <a:bodyPr>
            <a:normAutofit fontScale="85000" lnSpcReduction="20000"/>
          </a:bodyPr>
          <a:lstStyle/>
          <a:p>
            <a:r>
              <a:rPr lang="fr-FR" b="1" dirty="0"/>
              <a:t>La période d'essai peut être rompue par l'une ou l'autre partie sans qu'il soit nécessaire d'alléguer les raisons qui conduisent à mettre fin à l'essai. Celui-ci est dit "non concluant</a:t>
            </a:r>
            <a:r>
              <a:rPr lang="fr-FR" dirty="0"/>
              <a:t>".</a:t>
            </a:r>
          </a:p>
          <a:p>
            <a:r>
              <a:rPr lang="fr-FR" dirty="0"/>
              <a:t>✍ Pendant la période d'essai chacune des parties dispose, en principe,</a:t>
            </a:r>
            <a:r>
              <a:rPr lang="fr-FR" b="1" dirty="0"/>
              <a:t> d'un droit de résiliation discrétionnaire, sans avoir à alléguer de motifs </a:t>
            </a:r>
            <a:r>
              <a:rPr lang="fr-FR" dirty="0"/>
              <a:t>;  le conseil de prud'hommes ayant  relevé que l'essai effectué par le salarié n'avait pas été considéré comme satisfaisant par l'employeur, ce qui permettait à celui-ci de mettre fin au contrat, pendant la période d'essai, sans commettre d'abus (</a:t>
            </a:r>
            <a:r>
              <a:rPr lang="fr-FR" dirty="0" err="1"/>
              <a:t>Cass</a:t>
            </a:r>
            <a:r>
              <a:rPr lang="fr-FR" dirty="0"/>
              <a:t>. soc., 26 juin 1986, no 83-46.058 - </a:t>
            </a:r>
            <a:r>
              <a:rPr lang="fr-FR" dirty="0" err="1"/>
              <a:t>Cah</a:t>
            </a:r>
            <a:r>
              <a:rPr lang="fr-FR" dirty="0"/>
              <a:t>. </a:t>
            </a:r>
            <a:r>
              <a:rPr lang="fr-FR" dirty="0" err="1"/>
              <a:t>jurisp.Lamy</a:t>
            </a:r>
            <a:r>
              <a:rPr lang="fr-FR" dirty="0"/>
              <a:t> 2004 n̊4854).</a:t>
            </a:r>
          </a:p>
        </p:txBody>
      </p:sp>
    </p:spTree>
    <p:extLst>
      <p:ext uri="{BB962C8B-B14F-4D97-AF65-F5344CB8AC3E}">
        <p14:creationId xmlns:p14="http://schemas.microsoft.com/office/powerpoint/2010/main" val="4085227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fontScale="92500"/>
          </a:bodyPr>
          <a:lstStyle/>
          <a:p>
            <a:r>
              <a:rPr lang="fr-FR" dirty="0" smtClean="0"/>
              <a:t>Modifié </a:t>
            </a:r>
            <a:r>
              <a:rPr lang="fr-FR" dirty="0"/>
              <a:t>par </a:t>
            </a:r>
            <a:r>
              <a:rPr lang="fr-FR" u="sng" dirty="0">
                <a:hlinkClick r:id="rId2"/>
              </a:rPr>
              <a:t>Ordonnance n°2016-131 du 10 février 2016 - art. 2</a:t>
            </a:r>
            <a:endParaRPr lang="fr-FR" dirty="0"/>
          </a:p>
          <a:p>
            <a:r>
              <a:rPr lang="fr-FR" dirty="0"/>
              <a:t>Le contrat est consensuel lorsqu'il se forme par le seul échange des consentements quel qu'en soit le mode d'expression.</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37624943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20000"/>
          </a:bodyPr>
          <a:lstStyle/>
          <a:p>
            <a:r>
              <a:rPr lang="fr-FR" b="1" dirty="0"/>
              <a:t>N'est pas abusive la rupture le dernier jour de l'essai </a:t>
            </a:r>
            <a:r>
              <a:rPr lang="fr-FR" dirty="0"/>
              <a:t>: </a:t>
            </a:r>
          </a:p>
          <a:p>
            <a:r>
              <a:rPr lang="fr-FR" dirty="0"/>
              <a:t>✍  Attendu que, pour condamner l'U. à payer des dommages-intérêts à M. G., la cour d'appel a retenu que la lettre de rupture avait été remise au salarié le 26 juillet 1988, soit à l'extrême limite de la période d'essai d'un an, et qu'en agissant ainsi, l'employeur avait manifestement abusé de la faculté attribuée aux parties de rompre le contrat au cours de la période d'essai contractuellement prévue ; Qu'en statuant ainsi, la cour d'appel, qui n'a caractérisé aucun abus de la part de l'employeur, a violé le texte susvisé. (</a:t>
            </a:r>
            <a:r>
              <a:rPr lang="fr-FR" dirty="0" err="1"/>
              <a:t>Cass</a:t>
            </a:r>
            <a:r>
              <a:rPr lang="fr-FR" dirty="0"/>
              <a:t>. soc., 25 oct. 1995, no 92-41.866 - </a:t>
            </a:r>
            <a:r>
              <a:rPr lang="fr-FR" dirty="0" err="1"/>
              <a:t>Cah</a:t>
            </a:r>
            <a:r>
              <a:rPr lang="fr-FR" dirty="0"/>
              <a:t>. </a:t>
            </a:r>
            <a:r>
              <a:rPr lang="fr-FR" dirty="0" err="1"/>
              <a:t>jurisp.Lamy</a:t>
            </a:r>
            <a:r>
              <a:rPr lang="fr-FR" dirty="0"/>
              <a:t> 2004 n̊4854).</a:t>
            </a:r>
          </a:p>
        </p:txBody>
      </p:sp>
    </p:spTree>
    <p:extLst>
      <p:ext uri="{BB962C8B-B14F-4D97-AF65-F5344CB8AC3E}">
        <p14:creationId xmlns:p14="http://schemas.microsoft.com/office/powerpoint/2010/main" val="33446437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85000" lnSpcReduction="10000"/>
          </a:bodyPr>
          <a:lstStyle/>
          <a:p>
            <a:r>
              <a:rPr lang="fr-FR" b="1" dirty="0"/>
              <a:t>Le  jour de l'envoi de la lettre fixe la rupture </a:t>
            </a:r>
            <a:endParaRPr lang="fr-FR" dirty="0"/>
          </a:p>
          <a:p>
            <a:r>
              <a:rPr lang="fr-FR" dirty="0"/>
              <a:t>✍ La rupture du contrat de travail se situe à la date où l'employeur a manifesté sa volonté d'y mettre fin, c'est-à-dire au jour de l'envoi de la lettre recommandée avec demande d'avis de réception notifiant la rupture. Encourt la cassation, l'arrêt qui pour apprécier si la rupture de la période d'essai était intervenue avant son terme prend en considération la réception par le salarié de la lettre de notification. (</a:t>
            </a:r>
            <a:r>
              <a:rPr lang="fr-FR" dirty="0" err="1"/>
              <a:t>Cass</a:t>
            </a:r>
            <a:r>
              <a:rPr lang="fr-FR" dirty="0"/>
              <a:t>. soc., 28 nov. 2006, n° 05-42.202, n° 2768 F-P+B </a:t>
            </a:r>
            <a:r>
              <a:rPr lang="fr-FR" dirty="0" err="1"/>
              <a:t>Jurisp.Soc.Lamy</a:t>
            </a:r>
            <a:r>
              <a:rPr lang="fr-FR" dirty="0"/>
              <a:t> n̊ 202).</a:t>
            </a:r>
          </a:p>
        </p:txBody>
      </p:sp>
    </p:spTree>
    <p:extLst>
      <p:ext uri="{BB962C8B-B14F-4D97-AF65-F5344CB8AC3E}">
        <p14:creationId xmlns:p14="http://schemas.microsoft.com/office/powerpoint/2010/main" val="19017118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Délai de prévenance</a:t>
            </a:r>
            <a:endParaRPr lang="fr-FR" dirty="0"/>
          </a:p>
        </p:txBody>
      </p:sp>
      <p:sp>
        <p:nvSpPr>
          <p:cNvPr id="3" name="Espace réservé du contenu 2"/>
          <p:cNvSpPr>
            <a:spLocks noGrp="1"/>
          </p:cNvSpPr>
          <p:nvPr>
            <p:ph idx="1"/>
          </p:nvPr>
        </p:nvSpPr>
        <p:spPr/>
        <p:txBody>
          <a:bodyPr>
            <a:normAutofit fontScale="55000" lnSpcReduction="20000"/>
          </a:bodyPr>
          <a:lstStyle/>
          <a:p>
            <a:r>
              <a:rPr lang="fr-FR" dirty="0"/>
              <a:t>■ Article L1221-25 du code du travail   Créé par Loi n̊2008-596 du 25 juin 2008 - art. 2 (V): </a:t>
            </a:r>
            <a:r>
              <a:rPr lang="fr-FR" b="1" dirty="0"/>
              <a:t>Lorsqu'il est mis fin, par L'EMPLOYEUR, au contrat en cours ou au terme de la période d'essai définie aux articles L. 1221-19 à L. 1221-24 ou à l'article L. 1242-10 pour les contrats stipulant une période d'essai d'au moins une semaine, le salarié est prévenu dans un délai qui ne peut être inférieur à : </a:t>
            </a:r>
          </a:p>
          <a:p>
            <a:r>
              <a:rPr lang="fr-FR" b="1" dirty="0"/>
              <a:t>1̊ Vingt-quatre heures en deçà de huit jours de présence ; </a:t>
            </a:r>
          </a:p>
          <a:p>
            <a:r>
              <a:rPr lang="fr-FR" b="1" dirty="0"/>
              <a:t>2̊ Quarante-huit heures entre huit jours et un mois de présence ; </a:t>
            </a:r>
          </a:p>
          <a:p>
            <a:r>
              <a:rPr lang="fr-FR" b="1" dirty="0"/>
              <a:t>3̊ Deux semaines après un mois de présence ; </a:t>
            </a:r>
          </a:p>
          <a:p>
            <a:r>
              <a:rPr lang="fr-FR" b="1" dirty="0"/>
              <a:t>4̊ Un mois après trois mois de présence. </a:t>
            </a:r>
          </a:p>
          <a:p>
            <a:r>
              <a:rPr lang="fr-FR" b="1" dirty="0">
                <a:solidFill>
                  <a:srgbClr val="FF0000"/>
                </a:solidFill>
              </a:rPr>
              <a:t>La période d'essai, renouvellement inclus, ne peut être prolongée du fait de la durée du délai de prévenance</a:t>
            </a:r>
            <a:r>
              <a:rPr lang="fr-FR" b="1" dirty="0"/>
              <a:t>.</a:t>
            </a:r>
            <a:endParaRPr lang="fr-FR" dirty="0"/>
          </a:p>
          <a:p>
            <a:r>
              <a:rPr lang="fr-FR" dirty="0"/>
              <a:t>■ Article L1221-26 Créé par LOI n̊2008-596 du 25 juin 2008 - art. 2 (V)</a:t>
            </a:r>
          </a:p>
          <a:p>
            <a:r>
              <a:rPr lang="fr-FR" b="1" dirty="0"/>
              <a:t>Lorsqu'il est mis fin à la période d'essai par LE SALARIÉ, celui-ci respecte un délai de prévenance de quarante-huit heures. Ce délai est ramené à vingt-quatre heures si la durée de présence du salarié dans l'entreprise est inférieure à huit jours. </a:t>
            </a:r>
            <a:endParaRPr lang="fr-FR" dirty="0"/>
          </a:p>
        </p:txBody>
      </p:sp>
    </p:spTree>
    <p:extLst>
      <p:ext uri="{BB962C8B-B14F-4D97-AF65-F5344CB8AC3E}">
        <p14:creationId xmlns:p14="http://schemas.microsoft.com/office/powerpoint/2010/main" val="250191150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Abus de droit</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 Si l'employeur peut discrétionnairement  mettre fin aux relations contractuelles avant l'expiration de la période d'essai, ce n'est que sous réserve de ne pas faire dégénérer ce droit en abus ;</a:t>
            </a:r>
          </a:p>
          <a:p>
            <a:r>
              <a:rPr lang="fr-FR" dirty="0"/>
              <a:t>Après avoir notifié à la salariée, par lettre du 14 juin 2004, que sa période d'essai qui expirait le 7 juillet suivant serait renouvelée pour une période de trois mois, l'employeur l'avait finalement informée de la rupture de leurs relations contractuelles dès le 5 juillet . Ayant  fait ressortir que la société O avait rompu le contrat de travail quelques jours seulement après avoir décidé de renouveler la période d'essai, avant même que ce renouvellement n'ait pris effet et alors que la salariée n'avait pas encore bénéficié de l'intégralité de la formation prévue au contrat de travail et nécessaire à l'exercice de ses fonctions, la cour d'appel  a pu décider que la société O  avait agi avec une légèreté blâmable (</a:t>
            </a:r>
            <a:r>
              <a:rPr lang="fr-FR" dirty="0" err="1"/>
              <a:t>Cass.Soc</a:t>
            </a:r>
            <a:r>
              <a:rPr lang="fr-FR" dirty="0"/>
              <a:t> 08/01/10 n̊08-42826).</a:t>
            </a:r>
          </a:p>
        </p:txBody>
      </p:sp>
    </p:spTree>
    <p:extLst>
      <p:ext uri="{BB962C8B-B14F-4D97-AF65-F5344CB8AC3E}">
        <p14:creationId xmlns:p14="http://schemas.microsoft.com/office/powerpoint/2010/main" val="275071855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 L'employeur ne peut valablement mettre fin au contrat de travail d'un salarié au motif qu'il n'aurait pas donné satisfaction pendant sa période d'essai, dès lors que l'employeur a été en mesure de vérifier les aptitudes de son salarié à l'occasion de contrats à durée déterminée antérieurs conclus très récemment pendant une période au moins égale à la durée de la période d'essai prévue par la convention collective. La rupture notifiée au salarié pendant cette période constitue en réalité un licenciement, lequel intervenu sans respect des règles de procédure, est dépourvu de cause réelle et sérieuse. (C.A. Limoges 1</a:t>
            </a:r>
            <a:r>
              <a:rPr lang="fr-FR" baseline="30000" dirty="0"/>
              <a:t>ère</a:t>
            </a:r>
            <a:r>
              <a:rPr lang="fr-FR" dirty="0"/>
              <a:t>  et 2</a:t>
            </a:r>
            <a:r>
              <a:rPr lang="fr-FR" baseline="30000" dirty="0"/>
              <a:t>ème</a:t>
            </a:r>
            <a:r>
              <a:rPr lang="fr-FR" dirty="0"/>
              <a:t>  Ch. réunies - 10 mars 2004 - R.G. n̊ 03/0479 - BICC 607 n̊1651).</a:t>
            </a:r>
          </a:p>
        </p:txBody>
      </p:sp>
    </p:spTree>
    <p:extLst>
      <p:ext uri="{BB962C8B-B14F-4D97-AF65-F5344CB8AC3E}">
        <p14:creationId xmlns:p14="http://schemas.microsoft.com/office/powerpoint/2010/main" val="27502120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Qualité de cadre</a:t>
            </a:r>
            <a:r>
              <a:rPr lang="fr-FR" dirty="0"/>
              <a:t/>
            </a:r>
            <a:br>
              <a:rPr lang="fr-FR" dirty="0"/>
            </a:b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 </a:t>
            </a:r>
            <a:r>
              <a:rPr lang="fr-FR" dirty="0"/>
              <a:t>Seules les fonctions réellement exercées en l’absence de diplômes requis permettent la qualification de cadre (cour de cassation 16/06/99 n̊2819 Jurisprudence Sociale Lamy n̊43 p.29).</a:t>
            </a:r>
          </a:p>
          <a:p>
            <a:r>
              <a:rPr lang="fr-FR" dirty="0"/>
              <a:t>✍ Les juges du fond doivent rechercher si les responsabilités effectives correspondent à la qualification revendiquée (cour de cassation 28/10/98 n̊96-42-876 Jurisprudence Sociale Lamy 1/12/98).</a:t>
            </a:r>
          </a:p>
          <a:p>
            <a:r>
              <a:rPr lang="fr-FR" dirty="0"/>
              <a:t>✍ Une cour d’appel, qui constate que le salarié était le représentant permanent de l’employeur, qu’il avait un pouvoir d’embauche, une délégation de signature du directeur régional, des fonctions d’encadrement et de gestion du personnel placé sous ses ordres ainsi qu’un pouvoir en matière financière, en déduit exactement qu’il exerçait des fonctions de cadre. (</a:t>
            </a:r>
            <a:r>
              <a:rPr lang="fr-FR" dirty="0" err="1"/>
              <a:t>Cass.Soc</a:t>
            </a:r>
            <a:r>
              <a:rPr lang="fr-FR" dirty="0"/>
              <a:t> 19/4/2000 n̊98-40.047D - Sem. Soc. Lamy n̊   979 p 14).</a:t>
            </a:r>
          </a:p>
        </p:txBody>
      </p:sp>
    </p:spTree>
    <p:extLst>
      <p:ext uri="{BB962C8B-B14F-4D97-AF65-F5344CB8AC3E}">
        <p14:creationId xmlns:p14="http://schemas.microsoft.com/office/powerpoint/2010/main" val="232633994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Les parties sont tenues à une obligation de loyauté</a:t>
            </a:r>
          </a:p>
        </p:txBody>
      </p:sp>
      <p:sp>
        <p:nvSpPr>
          <p:cNvPr id="3" name="Espace réservé du contenu 2"/>
          <p:cNvSpPr>
            <a:spLocks noGrp="1"/>
          </p:cNvSpPr>
          <p:nvPr>
            <p:ph idx="1"/>
          </p:nvPr>
        </p:nvSpPr>
        <p:spPr/>
        <p:txBody>
          <a:bodyPr>
            <a:normAutofit/>
          </a:bodyPr>
          <a:lstStyle/>
          <a:p>
            <a:r>
              <a:rPr lang="fr-FR" b="1" dirty="0" smtClean="0"/>
              <a:t>Article </a:t>
            </a:r>
            <a:r>
              <a:rPr lang="fr-FR" b="1" dirty="0"/>
              <a:t>1104 </a:t>
            </a:r>
            <a:r>
              <a:rPr lang="fr-FR" b="1" dirty="0" smtClean="0"/>
              <a:t>du code civil</a:t>
            </a:r>
            <a:endParaRPr lang="fr-FR" b="1" dirty="0"/>
          </a:p>
          <a:p>
            <a:r>
              <a:rPr lang="fr-FR" dirty="0"/>
              <a:t>Modifié par </a:t>
            </a:r>
            <a:r>
              <a:rPr lang="fr-FR" u="sng" dirty="0">
                <a:hlinkClick r:id="rId2"/>
              </a:rPr>
              <a:t>Ordonnance n°2016-131 du 10 février 2016 - art. 2</a:t>
            </a:r>
            <a:endParaRPr lang="fr-FR" dirty="0"/>
          </a:p>
          <a:p>
            <a:r>
              <a:rPr lang="fr-FR" b="1" dirty="0">
                <a:solidFill>
                  <a:srgbClr val="FF0000"/>
                </a:solidFill>
              </a:rPr>
              <a:t>Les contrats doivent être négociés, formés et exécutés de bonne foi.</a:t>
            </a:r>
          </a:p>
          <a:p>
            <a:r>
              <a:rPr lang="fr-FR" b="1" dirty="0">
                <a:solidFill>
                  <a:srgbClr val="FF0000"/>
                </a:solidFill>
              </a:rPr>
              <a:t>Cette disposition est d'ordre public.</a:t>
            </a:r>
          </a:p>
          <a:p>
            <a:endParaRPr lang="fr-FR" b="1" dirty="0">
              <a:solidFill>
                <a:srgbClr val="FF0000"/>
              </a:solidFill>
            </a:endParaRPr>
          </a:p>
        </p:txBody>
      </p:sp>
    </p:spTree>
    <p:extLst>
      <p:ext uri="{BB962C8B-B14F-4D97-AF65-F5344CB8AC3E}">
        <p14:creationId xmlns:p14="http://schemas.microsoft.com/office/powerpoint/2010/main" val="13188363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Exécution du contrat de travail</a:t>
            </a:r>
            <a:r>
              <a:rPr lang="fr-FR" dirty="0" smtClean="0"/>
              <a:t>.</a:t>
            </a:r>
            <a:endParaRPr lang="fr-FR" dirty="0"/>
          </a:p>
        </p:txBody>
      </p:sp>
      <p:sp>
        <p:nvSpPr>
          <p:cNvPr id="3" name="Espace réservé du contenu 2"/>
          <p:cNvSpPr>
            <a:spLocks noGrp="1"/>
          </p:cNvSpPr>
          <p:nvPr>
            <p:ph idx="1"/>
          </p:nvPr>
        </p:nvSpPr>
        <p:spPr/>
        <p:txBody>
          <a:bodyPr>
            <a:normAutofit fontScale="55000" lnSpcReduction="20000"/>
          </a:bodyPr>
          <a:lstStyle/>
          <a:p>
            <a:r>
              <a:rPr lang="fr-FR" b="1" dirty="0" smtClean="0"/>
              <a:t>Article L1222-1 </a:t>
            </a:r>
            <a:r>
              <a:rPr lang="fr-FR" dirty="0" smtClean="0"/>
              <a:t>Le </a:t>
            </a:r>
            <a:r>
              <a:rPr lang="fr-FR" dirty="0"/>
              <a:t>contrat de travail est exécuté de bonne foi</a:t>
            </a:r>
            <a:r>
              <a:rPr lang="fr-FR" dirty="0" smtClean="0"/>
              <a:t>.</a:t>
            </a:r>
          </a:p>
          <a:p>
            <a:endParaRPr lang="fr-FR" dirty="0"/>
          </a:p>
          <a:p>
            <a:r>
              <a:rPr lang="fr-FR" b="1" dirty="0"/>
              <a:t>Article L1222-2 </a:t>
            </a:r>
            <a:r>
              <a:rPr lang="fr-FR" dirty="0" smtClean="0"/>
              <a:t>Les </a:t>
            </a:r>
            <a:r>
              <a:rPr lang="fr-FR" dirty="0"/>
              <a:t>informations demandées, sous quelque forme que ce soit, à un salarié ne peuvent avoir comme finalité que d'apprécier ses aptitudes professionnelles.</a:t>
            </a:r>
          </a:p>
          <a:p>
            <a:r>
              <a:rPr lang="fr-FR" dirty="0"/>
              <a:t>Ces informations doivent présenter un lien direct et nécessaire avec l'évaluation de ses aptitudes.</a:t>
            </a:r>
          </a:p>
          <a:p>
            <a:r>
              <a:rPr lang="fr-FR" dirty="0"/>
              <a:t>Le salarié est tenu de répondre de bonne foi à ces demandes d'informations.</a:t>
            </a:r>
          </a:p>
          <a:p>
            <a:r>
              <a:rPr lang="fr-FR" b="1" dirty="0"/>
              <a:t>Article L1222-3 </a:t>
            </a:r>
            <a:r>
              <a:rPr lang="fr-FR" b="1" dirty="0" smtClean="0"/>
              <a:t> </a:t>
            </a:r>
            <a:r>
              <a:rPr lang="fr-FR" dirty="0" smtClean="0"/>
              <a:t>Le </a:t>
            </a:r>
            <a:r>
              <a:rPr lang="fr-FR" dirty="0"/>
              <a:t>salarié est expressément informé, préalablement à leur mise en </a:t>
            </a:r>
            <a:r>
              <a:rPr lang="fr-FR" dirty="0" err="1"/>
              <a:t>oeuvre</a:t>
            </a:r>
            <a:r>
              <a:rPr lang="fr-FR" dirty="0"/>
              <a:t>, des méthodes et techniques d'évaluation professionnelles mises en </a:t>
            </a:r>
            <a:r>
              <a:rPr lang="fr-FR" dirty="0" err="1"/>
              <a:t>oeuvre</a:t>
            </a:r>
            <a:r>
              <a:rPr lang="fr-FR" dirty="0"/>
              <a:t> à son égard.</a:t>
            </a:r>
          </a:p>
          <a:p>
            <a:r>
              <a:rPr lang="fr-FR" dirty="0"/>
              <a:t>Les résultats obtenus sont confidentiels.</a:t>
            </a:r>
          </a:p>
          <a:p>
            <a:r>
              <a:rPr lang="fr-FR" dirty="0"/>
              <a:t>Les méthodes et techniques d'évaluation des salariés doivent être pertinentes au regard de la finalité poursuivie.</a:t>
            </a:r>
          </a:p>
          <a:p>
            <a:r>
              <a:rPr lang="fr-FR" b="1" dirty="0"/>
              <a:t>Article L1222-4 </a:t>
            </a:r>
            <a:r>
              <a:rPr lang="fr-FR" b="1" dirty="0" smtClean="0"/>
              <a:t> </a:t>
            </a:r>
            <a:r>
              <a:rPr lang="fr-FR" dirty="0" smtClean="0"/>
              <a:t>Aucune </a:t>
            </a:r>
            <a:r>
              <a:rPr lang="fr-FR" dirty="0"/>
              <a:t>information concernant personnellement un salarié ne peut être collectée par un dispositif qui n'a pas été porté préalablement à sa connaissance</a:t>
            </a:r>
          </a:p>
          <a:p>
            <a:endParaRPr lang="fr-FR" dirty="0"/>
          </a:p>
        </p:txBody>
      </p:sp>
    </p:spTree>
    <p:extLst>
      <p:ext uri="{BB962C8B-B14F-4D97-AF65-F5344CB8AC3E}">
        <p14:creationId xmlns:p14="http://schemas.microsoft.com/office/powerpoint/2010/main" val="107927487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a:t> </a:t>
            </a:r>
            <a:r>
              <a:rPr lang="fr-FR" b="1" dirty="0" smtClean="0"/>
              <a:t>salarié </a:t>
            </a:r>
            <a:r>
              <a:rPr lang="fr-FR" b="1" dirty="0"/>
              <a:t>comme employeur </a:t>
            </a:r>
            <a:r>
              <a:rPr lang="fr-FR" b="1" dirty="0" smtClean="0"/>
              <a:t>sont </a:t>
            </a:r>
            <a:r>
              <a:rPr lang="fr-FR" b="1" dirty="0"/>
              <a:t>tenus d'exécuter de bonne foi leur contrat, dans la mesure de leurs obligations réciproques</a:t>
            </a:r>
            <a:r>
              <a:rPr lang="fr-FR" dirty="0"/>
              <a:t>. </a:t>
            </a:r>
          </a:p>
        </p:txBody>
      </p:sp>
    </p:spTree>
    <p:extLst>
      <p:ext uri="{BB962C8B-B14F-4D97-AF65-F5344CB8AC3E}">
        <p14:creationId xmlns:p14="http://schemas.microsoft.com/office/powerpoint/2010/main" val="16296744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55000" lnSpcReduction="20000"/>
          </a:bodyPr>
          <a:lstStyle/>
          <a:p>
            <a:r>
              <a:rPr lang="fr-FR" dirty="0"/>
              <a:t>■ Article L1221-25 du code du travail   Créé par Loi n̊2008-596 du 25 juin 2008 - art. 2 (V): </a:t>
            </a:r>
            <a:r>
              <a:rPr lang="fr-FR" b="1" dirty="0"/>
              <a:t>Lorsqu'il est mis fin, par L'EMPLOYEUR, au contrat en cours ou au terme de la période d'essai définie aux articles L. 1221-19 à L. 1221-24 ou à l'article L. 1242-10 pour les contrats stipulant une période d'essai d'au moins une semaine, le salarié est prévenu dans un délai qui ne peut être inférieur à : </a:t>
            </a:r>
          </a:p>
          <a:p>
            <a:r>
              <a:rPr lang="fr-FR" b="1" dirty="0"/>
              <a:t>1̊ Vingt-quatre heures en deçà de huit jours de présence ; </a:t>
            </a:r>
          </a:p>
          <a:p>
            <a:r>
              <a:rPr lang="fr-FR" b="1" dirty="0"/>
              <a:t>2̊ Quarante-huit heures entre huit jours et un mois de présence ; </a:t>
            </a:r>
          </a:p>
          <a:p>
            <a:r>
              <a:rPr lang="fr-FR" b="1" dirty="0"/>
              <a:t>3̊ Deux semaines après un mois de présence ; </a:t>
            </a:r>
          </a:p>
          <a:p>
            <a:r>
              <a:rPr lang="fr-FR" b="1" dirty="0"/>
              <a:t>4̊ Un mois après trois mois de présence. </a:t>
            </a:r>
          </a:p>
          <a:p>
            <a:r>
              <a:rPr lang="fr-FR" b="1" dirty="0"/>
              <a:t>La période d'essai, renouvellement inclus, ne peut être prolongée du fait de la durée du délai de prévenance.</a:t>
            </a:r>
            <a:endParaRPr lang="fr-FR" dirty="0"/>
          </a:p>
          <a:p>
            <a:r>
              <a:rPr lang="fr-FR" dirty="0"/>
              <a:t>■ Article L1221-26 Créé par LOI n̊2008-596 du 25 juin 2008 - art. 2 (V)</a:t>
            </a:r>
          </a:p>
          <a:p>
            <a:r>
              <a:rPr lang="fr-FR" b="1" dirty="0"/>
              <a:t>Lorsqu'il est mis fin à la période d'essai par LE SALARIÉ, celui-ci respecte un délai de prévenance de quarante-huit heures. Ce délai est ramené à vingt-quatre heures si la durée de présence du salarié dans l'entreprise est inférieure à huit jours. </a:t>
            </a:r>
            <a:endParaRPr lang="fr-FR" dirty="0"/>
          </a:p>
        </p:txBody>
      </p:sp>
    </p:spTree>
    <p:extLst>
      <p:ext uri="{BB962C8B-B14F-4D97-AF65-F5344CB8AC3E}">
        <p14:creationId xmlns:p14="http://schemas.microsoft.com/office/powerpoint/2010/main" val="126744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lnSpcReduction="10000"/>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1098806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Obligations </a:t>
            </a:r>
            <a:r>
              <a:rPr lang="fr-FR" b="1" dirty="0" smtClean="0"/>
              <a:t>à </a:t>
            </a:r>
            <a:r>
              <a:rPr lang="fr-FR" b="1" dirty="0"/>
              <a:t>charge de l'employeur</a:t>
            </a:r>
            <a:endParaRPr lang="fr-FR" dirty="0"/>
          </a:p>
        </p:txBody>
      </p:sp>
      <p:sp>
        <p:nvSpPr>
          <p:cNvPr id="3" name="Espace réservé du contenu 2"/>
          <p:cNvSpPr>
            <a:spLocks noGrp="1"/>
          </p:cNvSpPr>
          <p:nvPr>
            <p:ph idx="1"/>
          </p:nvPr>
        </p:nvSpPr>
        <p:spPr/>
        <p:txBody>
          <a:bodyPr/>
          <a:lstStyle/>
          <a:p>
            <a:r>
              <a:rPr lang="fr-FR" dirty="0"/>
              <a:t>L'obligation principale de l'employeur est d'assurer une rémunération. </a:t>
            </a:r>
            <a:endParaRPr lang="fr-FR" dirty="0" smtClean="0"/>
          </a:p>
          <a:p>
            <a:r>
              <a:rPr lang="fr-FR" dirty="0" smtClean="0"/>
              <a:t>On </a:t>
            </a:r>
            <a:r>
              <a:rPr lang="fr-FR" dirty="0"/>
              <a:t>peut y ajouter l'obligation d'assurer la fourniture et l'exécution de la prestation de travail dans le respect des normes légales et conventionnelles </a:t>
            </a:r>
          </a:p>
        </p:txBody>
      </p:sp>
    </p:spTree>
    <p:extLst>
      <p:ext uri="{BB962C8B-B14F-4D97-AF65-F5344CB8AC3E}">
        <p14:creationId xmlns:p14="http://schemas.microsoft.com/office/powerpoint/2010/main" val="5918258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L'employeur doit faire diligence pour mettre en mesure le salarié d'exécuter normalement sa prestation (Soc. 28 nov. 1963, D. 1964.89 ; Paris, 11 mai 1987, D. 1987, I. R. 140)</a:t>
            </a:r>
            <a:r>
              <a:rPr lang="fr-FR" dirty="0"/>
              <a:t>. </a:t>
            </a:r>
          </a:p>
        </p:txBody>
      </p:sp>
    </p:spTree>
    <p:extLst>
      <p:ext uri="{BB962C8B-B14F-4D97-AF65-F5344CB8AC3E}">
        <p14:creationId xmlns:p14="http://schemas.microsoft.com/office/powerpoint/2010/main" val="24204469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L’employeur doit assurer </a:t>
            </a:r>
            <a:r>
              <a:rPr lang="fr-FR" dirty="0"/>
              <a:t>la fourniture du travail nécessaire à l'exécution de la prestation de travail dans le respect du contrat et des classifications (V. par exemple Soc. 26 oct. 1977, Bull. civ. V, no 561)</a:t>
            </a:r>
          </a:p>
        </p:txBody>
      </p:sp>
    </p:spTree>
    <p:extLst>
      <p:ext uri="{BB962C8B-B14F-4D97-AF65-F5344CB8AC3E}">
        <p14:creationId xmlns:p14="http://schemas.microsoft.com/office/powerpoint/2010/main" val="38522897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fr-FR" b="1" dirty="0"/>
              <a:t>L'employeur doit faire diligence pour mettre en mesure le salarié d'exécuter normalement sa prestation (Soc. 28 nov. 1963, D. 1964.89 ; Paris, 11 mai 1987, D. 1987, I. R. 140)</a:t>
            </a:r>
            <a:r>
              <a:rPr lang="fr-FR" dirty="0"/>
              <a:t>. </a:t>
            </a:r>
            <a:endParaRPr lang="fr-FR" dirty="0" smtClean="0"/>
          </a:p>
          <a:p>
            <a:r>
              <a:rPr lang="fr-FR" b="1" dirty="0" smtClean="0"/>
              <a:t>Engage </a:t>
            </a:r>
            <a:r>
              <a:rPr lang="fr-FR" b="1" dirty="0"/>
              <a:t>sa responsabilité l'employeur qui entrave l'exécution du contrat en s'abstenant de donner à l'intéressé les instructions qu'il sollicite sur les conditions d'exercice de son emploi et lui interdit ensuite la prospection de la clientèle (Soc. 2 mars 1967, Bull. civ. IV, no 206)</a:t>
            </a:r>
            <a:endParaRPr lang="fr-FR" dirty="0"/>
          </a:p>
        </p:txBody>
      </p:sp>
    </p:spTree>
    <p:extLst>
      <p:ext uri="{BB962C8B-B14F-4D97-AF65-F5344CB8AC3E}">
        <p14:creationId xmlns:p14="http://schemas.microsoft.com/office/powerpoint/2010/main" val="37984893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7500" lnSpcReduction="20000"/>
          </a:bodyPr>
          <a:lstStyle/>
          <a:p>
            <a:r>
              <a:rPr lang="fr-FR" dirty="0"/>
              <a:t>La clause de mobilité géographique a pour effet d'intégrer les mutations dans le champ contractuel. </a:t>
            </a:r>
            <a:endParaRPr lang="fr-FR" dirty="0" smtClean="0"/>
          </a:p>
          <a:p>
            <a:r>
              <a:rPr lang="fr-FR" dirty="0" smtClean="0"/>
              <a:t>Légalement </a:t>
            </a:r>
            <a:r>
              <a:rPr lang="fr-FR" dirty="0"/>
              <a:t>formée, elle s'impose aux contractants. Pourtant, les juges du fond peuvent estimer que le refus du salarié de se rendre à son nouveau poste rend la rupture imputable à l'employeur, </a:t>
            </a:r>
            <a:r>
              <a:rPr lang="fr-FR" dirty="0">
                <a:solidFill>
                  <a:srgbClr val="FF0000"/>
                </a:solidFill>
              </a:rPr>
              <a:t>en raison du comportement de l'employeur qui, de mauvaise foi, se prévaut de la clause, dans le but de contraindre le salarié à refuser ses nouvelles conditions de travail </a:t>
            </a:r>
            <a:r>
              <a:rPr lang="fr-FR" dirty="0"/>
              <a:t>; en l'espèce l'employeur avait imposé au salarié par télégramme, après 45 mois de travail au même poste, une nouvelle affectation à gagner dans les 24 heures, dans une ville distante de 150 km (Soc. 16 févr. 1987, </a:t>
            </a:r>
            <a:r>
              <a:rPr lang="fr-FR" dirty="0" err="1"/>
              <a:t>Jurispr</a:t>
            </a:r>
            <a:r>
              <a:rPr lang="fr-FR" dirty="0"/>
              <a:t>. soc. UIMM, no 88-509, p. 470).</a:t>
            </a:r>
          </a:p>
          <a:p>
            <a:endParaRPr lang="fr-FR" dirty="0"/>
          </a:p>
        </p:txBody>
      </p:sp>
    </p:spTree>
    <p:extLst>
      <p:ext uri="{BB962C8B-B14F-4D97-AF65-F5344CB8AC3E}">
        <p14:creationId xmlns:p14="http://schemas.microsoft.com/office/powerpoint/2010/main" val="206291578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Engage sa responsabilité l'employeur qui entrave l'exécution du contrat en s'abstenant de donner à l'intéressé les instructions qu'il sollicite sur les conditions d'exercice de son emploi et lui interdit ensuite la prospection de la clientèle (Soc. 2 mars 1967, Bull. civ. IV, no 206)</a:t>
            </a:r>
            <a:endParaRPr lang="fr-FR" dirty="0"/>
          </a:p>
        </p:txBody>
      </p:sp>
    </p:spTree>
    <p:extLst>
      <p:ext uri="{BB962C8B-B14F-4D97-AF65-F5344CB8AC3E}">
        <p14:creationId xmlns:p14="http://schemas.microsoft.com/office/powerpoint/2010/main" val="422810367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Si l'employeur a le droit de contrôler et de surveiller l'activité de ses salariés pendant le temps de travail, tout enregistrement, quels qu'en soient les motifs, d'images ou de paroles à leur insu, constitue un mode de preuve illicite ; ainsi le fait de dissimuler une caméra magnétoscope dans une caisse afin de surveiller le comportement de vendeuses à leur insu (Soc. 20 nov. 1991, Dr. soc. 1992.28</a:t>
            </a:r>
          </a:p>
        </p:txBody>
      </p:sp>
    </p:spTree>
    <p:extLst>
      <p:ext uri="{BB962C8B-B14F-4D97-AF65-F5344CB8AC3E}">
        <p14:creationId xmlns:p14="http://schemas.microsoft.com/office/powerpoint/2010/main" val="38833868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a:t>
            </a:r>
            <a:r>
              <a:rPr lang="fr-FR" b="1" dirty="0">
                <a:solidFill>
                  <a:srgbClr val="FF0000"/>
                </a:solidFill>
              </a:rPr>
              <a:t>L'employeur</a:t>
            </a:r>
            <a:r>
              <a:rPr lang="fr-FR" b="1" dirty="0"/>
              <a:t>, tenu d'exécuter de bonne foi le contrat de travail, </a:t>
            </a:r>
            <a:r>
              <a:rPr lang="fr-FR" b="1" dirty="0">
                <a:solidFill>
                  <a:srgbClr val="FF0000"/>
                </a:solidFill>
              </a:rPr>
              <a:t>a le devoir d'assurer l'adaptation des salariés à l'évolution de leurs emplois ».</a:t>
            </a:r>
            <a:r>
              <a:rPr lang="fr-FR" b="1" dirty="0"/>
              <a:t> </a:t>
            </a:r>
            <a:endParaRPr lang="fr-FR" b="1" dirty="0" smtClean="0"/>
          </a:p>
          <a:p>
            <a:r>
              <a:rPr lang="fr-FR" b="1" dirty="0" smtClean="0"/>
              <a:t>A </a:t>
            </a:r>
            <a:r>
              <a:rPr lang="fr-FR" b="1" dirty="0"/>
              <a:t>défaut le licenciement pour suppression de poste est sans motif économique (Soc. 25 févr. 1992, Dr. soc. 1992.379</a:t>
            </a:r>
            <a:endParaRPr lang="fr-FR" dirty="0"/>
          </a:p>
        </p:txBody>
      </p:sp>
    </p:spTree>
    <p:extLst>
      <p:ext uri="{BB962C8B-B14F-4D97-AF65-F5344CB8AC3E}">
        <p14:creationId xmlns:p14="http://schemas.microsoft.com/office/powerpoint/2010/main" val="38473426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Obligations </a:t>
            </a:r>
            <a:r>
              <a:rPr lang="fr-FR" dirty="0" smtClean="0"/>
              <a:t> </a:t>
            </a:r>
            <a:r>
              <a:rPr lang="fr-FR" dirty="0"/>
              <a:t>à charge du salarié</a:t>
            </a:r>
          </a:p>
        </p:txBody>
      </p:sp>
      <p:sp>
        <p:nvSpPr>
          <p:cNvPr id="3" name="Espace réservé du contenu 2"/>
          <p:cNvSpPr>
            <a:spLocks noGrp="1"/>
          </p:cNvSpPr>
          <p:nvPr>
            <p:ph idx="1"/>
          </p:nvPr>
        </p:nvSpPr>
        <p:spPr/>
        <p:txBody>
          <a:bodyPr/>
          <a:lstStyle/>
          <a:p>
            <a:r>
              <a:rPr lang="fr-FR" dirty="0"/>
              <a:t>Le salarié s'engage à fournir un travail en échange d'une rémunération</a:t>
            </a:r>
          </a:p>
        </p:txBody>
      </p:sp>
    </p:spTree>
    <p:extLst>
      <p:ext uri="{BB962C8B-B14F-4D97-AF65-F5344CB8AC3E}">
        <p14:creationId xmlns:p14="http://schemas.microsoft.com/office/powerpoint/2010/main" val="38306870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L'obligation principale du salarié, en état de subordination, est d'exécuter la prestation de travail, sous l'autorité de l'employeur. </a:t>
            </a:r>
            <a:endParaRPr lang="fr-FR" dirty="0" smtClean="0"/>
          </a:p>
          <a:p>
            <a:r>
              <a:rPr lang="fr-FR" dirty="0" smtClean="0"/>
              <a:t>Est </a:t>
            </a:r>
            <a:r>
              <a:rPr lang="fr-FR" dirty="0"/>
              <a:t>constitutif d'une faute grave le fait d'avoir « devant témoin, menacé de se faire mettre en maladie pour obtenir… deux jours de congés » que refusait l'employeur (Soc. 14 janv. 1992, Dr. soc. 1992.347</a:t>
            </a:r>
          </a:p>
        </p:txBody>
      </p:sp>
    </p:spTree>
    <p:extLst>
      <p:ext uri="{BB962C8B-B14F-4D97-AF65-F5344CB8AC3E}">
        <p14:creationId xmlns:p14="http://schemas.microsoft.com/office/powerpoint/2010/main" val="4010450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40898406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fr-FR" dirty="0">
                <a:solidFill>
                  <a:srgbClr val="FF0000"/>
                </a:solidFill>
              </a:rPr>
              <a:t>Le salarié doit accepter toute évolution de son emploi qui ne modifie pas de façon substantielle son contrat</a:t>
            </a:r>
            <a:r>
              <a:rPr lang="fr-FR" dirty="0"/>
              <a:t>. Cette nécessaire adaptation est de l'essence du contrat. Refuser ce qui n'est que la poursuite de son exécution normale est constitutif d'un manquement aux obligations contractuelles, que l'employeur a la faculté de sanctionner, au besoin en procédant à un licenciement (Soc. 25 juin 1992, 2 arrêts, Dr. soc. 1992.825</a:t>
            </a:r>
          </a:p>
        </p:txBody>
      </p:sp>
    </p:spTree>
    <p:extLst>
      <p:ext uri="{BB962C8B-B14F-4D97-AF65-F5344CB8AC3E}">
        <p14:creationId xmlns:p14="http://schemas.microsoft.com/office/powerpoint/2010/main" val="8271078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Le salarié doit respecter la bonne foi dans l'exécution de sa prestation. Selon l'article L. 121-6, alinéa 2, du code du travail issu de la loi du 31 décembre 1992 </a:t>
            </a:r>
            <a:r>
              <a:rPr lang="fr-FR" dirty="0"/>
              <a:t>(art. 25-II, </a:t>
            </a:r>
            <a:r>
              <a:rPr lang="fr-FR" dirty="0" err="1"/>
              <a:t>préc</a:t>
            </a:r>
            <a:r>
              <a:rPr lang="fr-FR" dirty="0"/>
              <a:t>.), le salarié est tenu de répondre de bonne foi aux informations demandées en vue d'évaluer ses aptitudes professionnelles, et qui doivent avoir un lien direct et nécessaire avec cette évaluation. </a:t>
            </a:r>
          </a:p>
        </p:txBody>
      </p:sp>
    </p:spTree>
    <p:extLst>
      <p:ext uri="{BB962C8B-B14F-4D97-AF65-F5344CB8AC3E}">
        <p14:creationId xmlns:p14="http://schemas.microsoft.com/office/powerpoint/2010/main" val="8752715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b="1" dirty="0"/>
              <a:t>Manque à son obligation de loyauté le salarié qui procède à l'enregistrement clandestin de diverses conversations de ses supérieurs se rapportant à l'exercice de ses fonctions (Soc. 3 mai 1962, Bull. civ. IV, no 392) </a:t>
            </a:r>
            <a:endParaRPr lang="fr-FR" dirty="0"/>
          </a:p>
        </p:txBody>
      </p:sp>
    </p:spTree>
    <p:extLst>
      <p:ext uri="{BB962C8B-B14F-4D97-AF65-F5344CB8AC3E}">
        <p14:creationId xmlns:p14="http://schemas.microsoft.com/office/powerpoint/2010/main" val="33089004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L'obligation de non-concurrence en cours de contrat est un corollaire à l'obligation de bonne foi et de loyauté (V. par exemple Soc. 23 juin 1971, Bull. civ. V, no 466). </a:t>
            </a:r>
          </a:p>
        </p:txBody>
      </p:sp>
    </p:spTree>
    <p:extLst>
      <p:ext uri="{BB962C8B-B14F-4D97-AF65-F5344CB8AC3E}">
        <p14:creationId xmlns:p14="http://schemas.microsoft.com/office/powerpoint/2010/main" val="37440937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 Le fait de conclure pour son propre compte un contrat avec un client de son employeur peut constituer un manquement grave à l'obligation de loyauté (Soc. 30 avr. 1987, Bull. civ. V, no 237) </a:t>
            </a:r>
          </a:p>
        </p:txBody>
      </p:sp>
    </p:spTree>
    <p:extLst>
      <p:ext uri="{BB962C8B-B14F-4D97-AF65-F5344CB8AC3E}">
        <p14:creationId xmlns:p14="http://schemas.microsoft.com/office/powerpoint/2010/main" val="10351101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Une distinction doit être faite entre la modification du contrat de travail et le changement des conditions de travail (</a:t>
            </a:r>
            <a:r>
              <a:rPr lang="fr-FR" dirty="0" err="1"/>
              <a:t>Cass</a:t>
            </a:r>
            <a:r>
              <a:rPr lang="fr-FR" dirty="0"/>
              <a:t>. soc., 10 juill. 1996 : RJS 1996, n̊ 900. </a:t>
            </a:r>
          </a:p>
          <a:p>
            <a:r>
              <a:rPr lang="fr-FR" dirty="0"/>
              <a:t>■ L'employeur a le droit de changer de façon unilatérale tout élément non fondamental de la relation de travail </a:t>
            </a:r>
          </a:p>
        </p:txBody>
      </p:sp>
    </p:spTree>
    <p:extLst>
      <p:ext uri="{BB962C8B-B14F-4D97-AF65-F5344CB8AC3E}">
        <p14:creationId xmlns:p14="http://schemas.microsoft.com/office/powerpoint/2010/main" val="310738848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a:t>
            </a:r>
            <a:r>
              <a:rPr lang="fr-FR" dirty="0"/>
              <a:t>contrat de travail </a:t>
            </a:r>
            <a:r>
              <a:rPr lang="fr-FR" dirty="0" smtClean="0"/>
              <a:t>peut être </a:t>
            </a:r>
            <a:r>
              <a:rPr lang="fr-FR" dirty="0"/>
              <a:t>suspendu </a:t>
            </a:r>
          </a:p>
        </p:txBody>
      </p:sp>
      <p:sp>
        <p:nvSpPr>
          <p:cNvPr id="3" name="Espace réservé du contenu 2"/>
          <p:cNvSpPr>
            <a:spLocks noGrp="1"/>
          </p:cNvSpPr>
          <p:nvPr>
            <p:ph idx="1"/>
          </p:nvPr>
        </p:nvSpPr>
        <p:spPr/>
        <p:txBody>
          <a:bodyPr>
            <a:normAutofit fontScale="70000" lnSpcReduction="20000"/>
          </a:bodyPr>
          <a:lstStyle/>
          <a:p>
            <a:endParaRPr lang="fr-FR" dirty="0"/>
          </a:p>
          <a:p>
            <a:r>
              <a:rPr lang="fr-FR" dirty="0"/>
              <a:t>- les congés de maternité, de paternité et d’accueil de l’enfant ou d’adoption, </a:t>
            </a:r>
          </a:p>
          <a:p>
            <a:r>
              <a:rPr lang="fr-FR" dirty="0"/>
              <a:t>- le congé de présence parentale, le congé parental d’éducation, le congé de soutien familial, le congé de solidarité familiale, </a:t>
            </a:r>
          </a:p>
          <a:p>
            <a:r>
              <a:rPr lang="fr-FR" dirty="0"/>
              <a:t>- les congés payés, </a:t>
            </a:r>
          </a:p>
          <a:p>
            <a:r>
              <a:rPr lang="fr-FR" dirty="0"/>
              <a:t>- le congé sabbatique, </a:t>
            </a:r>
          </a:p>
          <a:p>
            <a:r>
              <a:rPr lang="fr-FR" dirty="0"/>
              <a:t>- le congé pour création ou reprise d’entreprise, </a:t>
            </a:r>
          </a:p>
          <a:p>
            <a:r>
              <a:rPr lang="fr-FR" dirty="0"/>
              <a:t>- les arrêts de travail pour maladie (professionnelle ou non), accidents du travail ou accidents de trajet, </a:t>
            </a:r>
          </a:p>
          <a:p>
            <a:r>
              <a:rPr lang="fr-FR" dirty="0"/>
              <a:t>- l’activité partielle, </a:t>
            </a:r>
          </a:p>
          <a:p>
            <a:r>
              <a:rPr lang="fr-FR" dirty="0"/>
              <a:t>- certains congés de formation (congé individuel de formation, congé de bilan de compétences, etc.) ou allocation de formation. </a:t>
            </a:r>
          </a:p>
          <a:p>
            <a:endParaRPr lang="fr-FR" dirty="0"/>
          </a:p>
        </p:txBody>
      </p:sp>
    </p:spTree>
    <p:extLst>
      <p:ext uri="{BB962C8B-B14F-4D97-AF65-F5344CB8AC3E}">
        <p14:creationId xmlns:p14="http://schemas.microsoft.com/office/powerpoint/2010/main" val="2543288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Au terme de la période de suspension, le salarié doit retrouver son emploi ou un emploi similaire assorti d’une rémunération au moins équivalente. Sauf cas particuliers (ex. : congé de maternité, accidents du travail), la suspension de son contrat de travail ne le protège pas contre une éventuelle mesure de licenciement. </a:t>
            </a:r>
          </a:p>
        </p:txBody>
      </p:sp>
    </p:spTree>
    <p:extLst>
      <p:ext uri="{BB962C8B-B14F-4D97-AF65-F5344CB8AC3E}">
        <p14:creationId xmlns:p14="http://schemas.microsoft.com/office/powerpoint/2010/main" val="33858016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Forfait jour</a:t>
            </a:r>
            <a:endParaRPr lang="fr-FR" dirty="0"/>
          </a:p>
        </p:txBody>
      </p:sp>
      <p:sp>
        <p:nvSpPr>
          <p:cNvPr id="3" name="Espace réservé du contenu 2"/>
          <p:cNvSpPr>
            <a:spLocks noGrp="1"/>
          </p:cNvSpPr>
          <p:nvPr>
            <p:ph idx="1"/>
          </p:nvPr>
        </p:nvSpPr>
        <p:spPr/>
        <p:txBody>
          <a:bodyPr>
            <a:normAutofit/>
          </a:bodyPr>
          <a:lstStyle/>
          <a:p>
            <a:r>
              <a:rPr lang="fr-FR" dirty="0"/>
              <a:t>Le dispositif du forfait en jours (nécessairement sur l’année) permet de rémunérer certains salariés sur la base d’un nombre de jours travaillés annuellement, sans décompte du temps de travail. Les salariés disposent d’une grande liberté pour organiser leur emploi du temps.</a:t>
            </a:r>
          </a:p>
        </p:txBody>
      </p:sp>
    </p:spTree>
    <p:extLst>
      <p:ext uri="{BB962C8B-B14F-4D97-AF65-F5344CB8AC3E}">
        <p14:creationId xmlns:p14="http://schemas.microsoft.com/office/powerpoint/2010/main" val="165121560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endParaRPr lang="fr-FR" dirty="0"/>
          </a:p>
        </p:txBody>
      </p:sp>
      <p:sp>
        <p:nvSpPr>
          <p:cNvPr id="3" name="Espace réservé du contenu 2"/>
          <p:cNvSpPr>
            <a:spLocks noGrp="1"/>
          </p:cNvSpPr>
          <p:nvPr>
            <p:ph idx="1"/>
          </p:nvPr>
        </p:nvSpPr>
        <p:spPr/>
        <p:txBody>
          <a:bodyPr>
            <a:normAutofit fontScale="62500" lnSpcReduction="20000"/>
          </a:bodyPr>
          <a:lstStyle/>
          <a:p>
            <a:pPr fontAlgn="base"/>
            <a:r>
              <a:rPr lang="fr-FR" dirty="0" smtClean="0"/>
              <a:t>Depuis </a:t>
            </a:r>
            <a:r>
              <a:rPr lang="fr-FR" dirty="0"/>
              <a:t>2000 et la loi Aubry 2, un système de forfait en jours permettant de décompter la durée du travail en jours et non plus en heures peut être mis en place pour les cadres autonomes dans leur organisation du temps de travail, par accord collectif de branche ou d'entreprise, combiné à une convention individuelle. Depuis la loi du 31 mars 2005 , cette possibilité concerne également les salariés dont la durée du temps de travail ne peut être prédéterminée et qui disposent d'une autonomie dans l'organisation de leur emploi du temps. Le nombre maximal de jours travaillés reste limité à 218 jours au plus. Mais la loi du 20 août 2008 portant réforme du temps de travail permet au salarié qui le souhaite, en accord avec son employeur, de se faire racheter ses jours de repos dans une limite de 235 jours, à défaut d'accord en fixant le nombre. En pratique, le nombre maximal annuel de jours travaillés ne peut être supérieur à 285 jours (365 jours -52 jours de repos hebdomadaire -30 jours de congés payés -le 1er mai, seul jour férié obligatoirement chômé).</a:t>
            </a:r>
          </a:p>
          <a:p>
            <a:endParaRPr lang="fr-FR" dirty="0"/>
          </a:p>
        </p:txBody>
      </p:sp>
    </p:spTree>
    <p:extLst>
      <p:ext uri="{BB962C8B-B14F-4D97-AF65-F5344CB8AC3E}">
        <p14:creationId xmlns:p14="http://schemas.microsoft.com/office/powerpoint/2010/main" val="3954348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Sont nécessaires à la validité d'un contrat :1° 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59333138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Conventions </a:t>
            </a:r>
            <a:r>
              <a:rPr lang="fr-FR" dirty="0"/>
              <a:t>de forfait : accord du salarié et écrit </a:t>
            </a:r>
            <a:r>
              <a:rPr lang="fr-FR" dirty="0" smtClean="0"/>
              <a:t>obligatoires</a:t>
            </a:r>
            <a:endParaRPr lang="fr-FR" dirty="0"/>
          </a:p>
        </p:txBody>
      </p:sp>
      <p:sp>
        <p:nvSpPr>
          <p:cNvPr id="3" name="Espace réservé du contenu 2"/>
          <p:cNvSpPr>
            <a:spLocks noGrp="1"/>
          </p:cNvSpPr>
          <p:nvPr>
            <p:ph idx="1"/>
          </p:nvPr>
        </p:nvSpPr>
        <p:spPr/>
        <p:txBody>
          <a:bodyPr/>
          <a:lstStyle/>
          <a:p>
            <a:r>
              <a:rPr lang="fr-FR" dirty="0" smtClean="0"/>
              <a:t>Tout </a:t>
            </a:r>
            <a:r>
              <a:rPr lang="fr-FR" dirty="0"/>
              <a:t>forfait, qu’il soit en heures ou en jours, requiert l’accord du salarié et donne lieu à la conclusion d’une convention individuelle de forfait qui doit être établie par écrit. Il peut s’agir d’une clause du contrat de travail ou bien d’une convention à part entière.</a:t>
            </a:r>
          </a:p>
          <a:p>
            <a:endParaRPr lang="fr-FR" dirty="0"/>
          </a:p>
        </p:txBody>
      </p:sp>
    </p:spTree>
    <p:extLst>
      <p:ext uri="{BB962C8B-B14F-4D97-AF65-F5344CB8AC3E}">
        <p14:creationId xmlns:p14="http://schemas.microsoft.com/office/powerpoint/2010/main" val="178471327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Article L3121-65 </a:t>
            </a:r>
            <a:r>
              <a:rPr lang="fr-FR" b="1" dirty="0" smtClean="0"/>
              <a:t/>
            </a:r>
            <a:br>
              <a:rPr lang="fr-FR" b="1" dirty="0" smtClean="0"/>
            </a:br>
            <a:r>
              <a:rPr lang="fr-FR" sz="1200" dirty="0" smtClean="0"/>
              <a:t>Modifié </a:t>
            </a:r>
            <a:r>
              <a:rPr lang="fr-FR" sz="1200" dirty="0"/>
              <a:t>par </a:t>
            </a:r>
            <a:r>
              <a:rPr lang="fr-FR" sz="1200" u="sng" dirty="0">
                <a:hlinkClick r:id="rId2"/>
              </a:rPr>
              <a:t>Ordonnance n°2017-1718 du 20 décembre 2017 - art. 1</a:t>
            </a:r>
            <a:r>
              <a:rPr lang="fr-FR" sz="1200" dirty="0"/>
              <a:t/>
            </a:r>
            <a:br>
              <a:rPr lang="fr-FR" sz="1200" dirty="0"/>
            </a:br>
            <a:endParaRPr lang="fr-FR" sz="1200" dirty="0"/>
          </a:p>
        </p:txBody>
      </p:sp>
      <p:sp>
        <p:nvSpPr>
          <p:cNvPr id="3" name="Espace réservé du contenu 2"/>
          <p:cNvSpPr>
            <a:spLocks noGrp="1"/>
          </p:cNvSpPr>
          <p:nvPr>
            <p:ph idx="1"/>
          </p:nvPr>
        </p:nvSpPr>
        <p:spPr/>
        <p:txBody>
          <a:bodyPr>
            <a:normAutofit fontScale="55000" lnSpcReduction="20000"/>
          </a:bodyPr>
          <a:lstStyle/>
          <a:p>
            <a:r>
              <a:rPr lang="fr-FR" dirty="0" smtClean="0"/>
              <a:t>I</a:t>
            </a:r>
            <a:r>
              <a:rPr lang="fr-FR" dirty="0"/>
              <a:t>.-A défaut de stipulations conventionnelles prévues aux 1° et 2° du II de l'article </a:t>
            </a:r>
            <a:r>
              <a:rPr lang="fr-FR" u="sng" dirty="0">
                <a:hlinkClick r:id="rId3"/>
              </a:rPr>
              <a:t>L. 3121-64</a:t>
            </a:r>
            <a:r>
              <a:rPr lang="fr-FR" dirty="0"/>
              <a:t>, une convention individuelle de forfait en jours peut être valablement conclue sous réserve du respect des dispositions suivantes :</a:t>
            </a:r>
          </a:p>
          <a:p>
            <a:r>
              <a:rPr lang="fr-FR" dirty="0"/>
              <a:t>1° L'employeur établit un document de contrôle faisant apparaître le nombre et la date des journées ou demi-journées travaillées. Sous la responsabilité de l'employeur, ce document peut être renseigné par le salarié ;</a:t>
            </a:r>
          </a:p>
          <a:p>
            <a:r>
              <a:rPr lang="fr-FR" dirty="0"/>
              <a:t>2° L'employeur s'assure que la charge de travail du salarié est compatible avec le respect des temps de repos quotidiens et hebdomadaires ;</a:t>
            </a:r>
          </a:p>
          <a:p>
            <a:r>
              <a:rPr lang="fr-FR" dirty="0"/>
              <a:t>3° L'employeur organise une fois par an un entretien avec le salarié pour évoquer sa charge de travail, qui doit être raisonnable, l'organisation de son travail, l'articulation entre son activité professionnelle et sa vie personnelle ainsi que sa rémunération.</a:t>
            </a:r>
          </a:p>
          <a:p>
            <a:r>
              <a:rPr lang="fr-FR" dirty="0"/>
              <a:t>II.-A défaut de stipulations conventionnelles prévues au 3° du II de l'article L. 3121-64, les modalités d'exercice par le salarié de son droit à la déconnexion sont définies par l'employeur et communiquées par tout moyen aux salariés concernés. Dans les entreprises d'au moins cinquante salariés, ces modalités sont conformes à la charte mentionnée au 7° de l'article </a:t>
            </a:r>
            <a:r>
              <a:rPr lang="fr-FR" u="sng" dirty="0">
                <a:hlinkClick r:id="rId4"/>
              </a:rPr>
              <a:t>L. 2242-17</a:t>
            </a:r>
            <a:r>
              <a:rPr lang="fr-FR" dirty="0"/>
              <a:t>.</a:t>
            </a:r>
          </a:p>
          <a:p>
            <a:endParaRPr lang="fr-FR" dirty="0"/>
          </a:p>
        </p:txBody>
      </p:sp>
    </p:spTree>
    <p:extLst>
      <p:ext uri="{BB962C8B-B14F-4D97-AF65-F5344CB8AC3E}">
        <p14:creationId xmlns:p14="http://schemas.microsoft.com/office/powerpoint/2010/main" val="171452101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dirty="0"/>
              <a:t>Cour d’appel de Rennes  7 juillet 2017 </a:t>
            </a:r>
            <a:r>
              <a:rPr lang="fr-FR" sz="2000" dirty="0" smtClean="0"/>
              <a:t/>
            </a:r>
            <a:br>
              <a:rPr lang="fr-FR" sz="2000" dirty="0" smtClean="0"/>
            </a:br>
            <a:r>
              <a:rPr lang="fr-FR" sz="2000" dirty="0" smtClean="0"/>
              <a:t>N</a:t>
            </a:r>
            <a:r>
              <a:rPr lang="fr-FR" sz="2000" dirty="0"/>
              <a:t>̊ 15/05461</a:t>
            </a:r>
          </a:p>
        </p:txBody>
      </p:sp>
      <p:sp>
        <p:nvSpPr>
          <p:cNvPr id="3" name="Espace réservé du contenu 2"/>
          <p:cNvSpPr>
            <a:spLocks noGrp="1"/>
          </p:cNvSpPr>
          <p:nvPr>
            <p:ph idx="1"/>
          </p:nvPr>
        </p:nvSpPr>
        <p:spPr/>
        <p:txBody>
          <a:bodyPr>
            <a:normAutofit fontScale="77500" lnSpcReduction="20000"/>
          </a:bodyPr>
          <a:lstStyle/>
          <a:p>
            <a:pPr fontAlgn="base"/>
            <a:r>
              <a:rPr lang="fr-FR" b="1" dirty="0"/>
              <a:t>Il résulte des entretiens annuels de 2010, 2011 et 2012 qu’à aucun moment ces sujets n’ont été évoqués, ni fait l’objet d’interrogations de la part de l’employeur et le seul fait qu’un entretien annuel ait été mené chaque année avec le salarié sous convention de forfait jour, lequel aurait ainsi eu l’occasion d’évoquer sa charge de travail ainsi que l’avance ANCS ne répond pas aux exigences des dispositions de l’article L 3121-46 </a:t>
            </a:r>
            <a:r>
              <a:rPr lang="fr-FR" b="1" dirty="0" smtClean="0"/>
              <a:t>(devenu art. L3121-65) que </a:t>
            </a:r>
            <a:r>
              <a:rPr lang="fr-FR" b="1" dirty="0"/>
              <a:t>soient abordés spécifiquement </a:t>
            </a:r>
            <a:r>
              <a:rPr lang="fr-FR" b="1" dirty="0">
                <a:solidFill>
                  <a:srgbClr val="FF0000"/>
                </a:solidFill>
              </a:rPr>
              <a:t>la charge de travail, l’organisation dans l’entreprise, l’articulation entre l’activité professionnelle et familiale ainsi que la rémunération du salarié. </a:t>
            </a:r>
            <a:endParaRPr lang="fr-FR" dirty="0">
              <a:solidFill>
                <a:srgbClr val="FF0000"/>
              </a:solidFill>
            </a:endParaRPr>
          </a:p>
          <a:p>
            <a:r>
              <a:rPr lang="fr-FR" dirty="0"/>
              <a:t/>
            </a:r>
            <a:br>
              <a:rPr lang="fr-FR" dirty="0"/>
            </a:br>
            <a:endParaRPr lang="fr-FR" dirty="0"/>
          </a:p>
        </p:txBody>
      </p:sp>
    </p:spTree>
    <p:extLst>
      <p:ext uri="{BB962C8B-B14F-4D97-AF65-F5344CB8AC3E}">
        <p14:creationId xmlns:p14="http://schemas.microsoft.com/office/powerpoint/2010/main" val="110372500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a:t>Cour d’appel d’Amiens ch. sociale  10 octobre 2018 N̊ 16/00042</a:t>
            </a:r>
          </a:p>
        </p:txBody>
      </p:sp>
      <p:sp>
        <p:nvSpPr>
          <p:cNvPr id="3" name="Espace réservé du contenu 2"/>
          <p:cNvSpPr>
            <a:spLocks noGrp="1"/>
          </p:cNvSpPr>
          <p:nvPr>
            <p:ph idx="1"/>
          </p:nvPr>
        </p:nvSpPr>
        <p:spPr/>
        <p:txBody>
          <a:bodyPr>
            <a:normAutofit fontScale="77500" lnSpcReduction="20000"/>
          </a:bodyPr>
          <a:lstStyle/>
          <a:p>
            <a:pPr fontAlgn="base"/>
            <a:r>
              <a:rPr lang="fr-FR" b="1" dirty="0"/>
              <a:t>Au surplus le contenu des entretiens annuels d’évaluation avec Monsieur C. à l’exception d’un seul dont le contenu portant sur ‘l’organisation du travail et équilibre vie privée/ vie professionnelle’ est particulièrement insuffisant produits par l’employeur ne permette pas d’appréhender sa charge de travail, l’organisation de son travail dans l’entreprise, l’articulation entre son activité professionnelle et sa vie personnelle et familiale. </a:t>
            </a:r>
            <a:endParaRPr lang="fr-FR" dirty="0"/>
          </a:p>
          <a:p>
            <a:pPr fontAlgn="base"/>
            <a:r>
              <a:rPr lang="fr-FR" dirty="0"/>
              <a:t> </a:t>
            </a:r>
          </a:p>
          <a:p>
            <a:pPr fontAlgn="base"/>
            <a:r>
              <a:rPr lang="fr-FR" b="1" dirty="0"/>
              <a:t>Au vu de ces éléments, par confirmation du jugement entrepris, il y a lieu de dire que le régime du forfait jours annuel n’a pas été régulièrement mis en </a:t>
            </a:r>
            <a:r>
              <a:rPr lang="fr-FR" b="1" dirty="0" err="1"/>
              <a:t>oeuvre</a:t>
            </a:r>
            <a:r>
              <a:rPr lang="fr-FR" b="1" dirty="0"/>
              <a:t>. </a:t>
            </a:r>
            <a:endParaRPr lang="fr-FR" dirty="0"/>
          </a:p>
          <a:p>
            <a:endParaRPr lang="fr-FR" dirty="0"/>
          </a:p>
        </p:txBody>
      </p:sp>
    </p:spTree>
    <p:extLst>
      <p:ext uri="{BB962C8B-B14F-4D97-AF65-F5344CB8AC3E}">
        <p14:creationId xmlns:p14="http://schemas.microsoft.com/office/powerpoint/2010/main" val="114892835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contrat de travail est rompu par:</a:t>
            </a:r>
            <a:endParaRPr lang="fr-FR" dirty="0"/>
          </a:p>
        </p:txBody>
      </p:sp>
      <p:sp>
        <p:nvSpPr>
          <p:cNvPr id="3" name="Espace réservé du contenu 2"/>
          <p:cNvSpPr>
            <a:spLocks noGrp="1"/>
          </p:cNvSpPr>
          <p:nvPr>
            <p:ph idx="1"/>
          </p:nvPr>
        </p:nvSpPr>
        <p:spPr/>
        <p:txBody>
          <a:bodyPr/>
          <a:lstStyle/>
          <a:p>
            <a:r>
              <a:rPr lang="fr-FR" b="1" i="1" dirty="0"/>
              <a:t>● décès du salarié;  ● démission à l’initiative du salarié ;  ● licenciement à l’initiative de l’employeur; </a:t>
            </a:r>
            <a:r>
              <a:rPr lang="fr-FR" b="1" i="1"/>
              <a:t>● </a:t>
            </a:r>
            <a:r>
              <a:rPr lang="fr-FR" b="1" i="1" smtClean="0"/>
              <a:t>retraite</a:t>
            </a:r>
            <a:r>
              <a:rPr lang="fr-FR" b="1" i="1" dirty="0" smtClean="0"/>
              <a:t>; ● </a:t>
            </a:r>
            <a:r>
              <a:rPr lang="fr-FR" b="1" i="1" dirty="0"/>
              <a:t>rupture conventionnelle	● résiliation judiciaire à l’initiative du salarié;	● rupture négociée</a:t>
            </a:r>
            <a:r>
              <a:rPr lang="fr-FR" dirty="0"/>
              <a:t>. </a:t>
            </a:r>
            <a:r>
              <a:rPr lang="fr-FR" b="1" i="1" dirty="0"/>
              <a:t>● prise d’acte</a:t>
            </a:r>
            <a:endParaRPr lang="fr-FR" dirty="0"/>
          </a:p>
        </p:txBody>
      </p:sp>
    </p:spTree>
    <p:extLst>
      <p:ext uri="{BB962C8B-B14F-4D97-AF65-F5344CB8AC3E}">
        <p14:creationId xmlns:p14="http://schemas.microsoft.com/office/powerpoint/2010/main" val="1584608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fontScale="70000" lnSpcReduction="20000"/>
          </a:bodyPr>
          <a:lstStyle/>
          <a:p>
            <a:r>
              <a:rPr lang="fr-FR" b="1" dirty="0"/>
              <a:t>Article 1130 </a:t>
            </a:r>
            <a:r>
              <a:rPr lang="fr-FR" dirty="0" smtClean="0"/>
              <a:t>Modifié </a:t>
            </a:r>
            <a:r>
              <a:rPr lang="fr-FR" dirty="0"/>
              <a:t>par </a:t>
            </a:r>
            <a:r>
              <a:rPr lang="fr-FR" u="sng" dirty="0">
                <a:hlinkClick r:id="rId2"/>
              </a:rPr>
              <a:t>Ordonnance n°2016-131 du 10 février 2016 - art. 2</a:t>
            </a:r>
            <a:endParaRPr lang="fr-FR" dirty="0"/>
          </a:p>
          <a:p>
            <a:r>
              <a:rPr lang="fr-FR" dirty="0"/>
              <a:t>L'erreur, le dol et la violence vicient le consentement lorsqu'ils sont de telle nature que, sans eux, l'une des parties n'aurait pas contracté ou aurait contracté à des conditions substantiellement différentes.</a:t>
            </a:r>
          </a:p>
          <a:p>
            <a:r>
              <a:rPr lang="fr-FR" dirty="0"/>
              <a:t>Leur caractère déterminant s'apprécie eu égard aux personnes et aux circonstances dans lesquelles le consentement a été donné</a:t>
            </a:r>
            <a:r>
              <a:rPr lang="fr-FR" dirty="0" smtClean="0"/>
              <a:t>.</a:t>
            </a:r>
          </a:p>
          <a:p>
            <a:endParaRPr lang="fr-FR" dirty="0"/>
          </a:p>
          <a:p>
            <a:r>
              <a:rPr lang="fr-FR" b="1" dirty="0"/>
              <a:t>Article 1131 </a:t>
            </a:r>
            <a:r>
              <a:rPr lang="fr-FR" dirty="0" smtClean="0"/>
              <a:t>Modifié </a:t>
            </a:r>
            <a:r>
              <a:rPr lang="fr-FR" dirty="0"/>
              <a:t>par </a:t>
            </a:r>
            <a:r>
              <a:rPr lang="fr-FR" u="sng" dirty="0">
                <a:hlinkClick r:id="rId2"/>
              </a:rPr>
              <a:t>Ordonnance n°2016-131 du 10 février 2016 - art. 2</a:t>
            </a:r>
            <a:endParaRPr lang="fr-FR" dirty="0"/>
          </a:p>
          <a:p>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8447568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5081</Words>
  <Application>Microsoft Office PowerPoint</Application>
  <PresentationFormat>Affichage à l'écran (4:3)</PresentationFormat>
  <Paragraphs>273</Paragraphs>
  <Slides>84</Slides>
  <Notes>0</Notes>
  <HiddenSlides>0</HiddenSlides>
  <MMClips>0</MMClips>
  <ScaleCrop>false</ScaleCrop>
  <HeadingPairs>
    <vt:vector size="4" baseType="variant">
      <vt:variant>
        <vt:lpstr>Thème</vt:lpstr>
      </vt:variant>
      <vt:variant>
        <vt:i4>1</vt:i4>
      </vt:variant>
      <vt:variant>
        <vt:lpstr>Titres des diapositives</vt:lpstr>
      </vt:variant>
      <vt:variant>
        <vt:i4>84</vt:i4>
      </vt:variant>
    </vt:vector>
  </HeadingPairs>
  <TitlesOfParts>
    <vt:vector size="85" baseType="lpstr">
      <vt:lpstr>Thème Office</vt:lpstr>
      <vt:lpstr>Le contrat de travail</vt:lpstr>
      <vt:lpstr>Les principes civilistes </vt:lpstr>
      <vt:lpstr>Article 1101 du code civil </vt:lpstr>
      <vt:lpstr>Article 1103 &amp; 1104 du code civil </vt:lpstr>
      <vt:lpstr>Article 1109 du code civil </vt:lpstr>
      <vt:lpstr>Article 1113 du code civil </vt:lpstr>
      <vt:lpstr>Article 1121 du code civil </vt:lpstr>
      <vt:lpstr>Article 1128 du code civil </vt:lpstr>
      <vt:lpstr>Article 1130 &amp; 1131 du code civil </vt:lpstr>
      <vt:lpstr>Article 1145 &amp; 1146 du code civil</vt:lpstr>
      <vt:lpstr>Les principes  </vt:lpstr>
      <vt:lpstr>Article L121-1 du code du travail</vt:lpstr>
      <vt:lpstr>Définition du contrat de travail</vt:lpstr>
      <vt:lpstr>Définition du contrat de travail</vt:lpstr>
      <vt:lpstr>Définition du contrat de travail</vt:lpstr>
      <vt:lpstr>Présentation PowerPoint</vt:lpstr>
      <vt:lpstr>Présentation PowerPoint</vt:lpstr>
      <vt:lpstr>Ne sont pas des contrats de travail:</vt:lpstr>
      <vt:lpstr>Présentation PowerPoint</vt:lpstr>
      <vt:lpstr>Présentation PowerPoint</vt:lpstr>
      <vt:lpstr>Relativité de l'ordre public social </vt:lpstr>
      <vt:lpstr>refondation du droit du travail</vt:lpstr>
      <vt:lpstr>Présentation PowerPoint</vt:lpstr>
      <vt:lpstr>Contrat à durée indéterminée à temps complet : l'écrit est facultatif</vt:lpstr>
      <vt:lpstr>Contrats écrits</vt:lpstr>
      <vt:lpstr>Présentation PowerPoint</vt:lpstr>
      <vt:lpstr>Preuve de l’existence d’un contrat de travail</vt:lpstr>
      <vt:lpstr>Présentation PowerPoint</vt:lpstr>
      <vt:lpstr>Présentation PowerPoint</vt:lpstr>
      <vt:lpstr>dispositions conventionnelles imposant un contrat écrit </vt:lpstr>
      <vt:lpstr>Présentation PowerPoint</vt:lpstr>
      <vt:lpstr>Présentation PowerPoint</vt:lpstr>
      <vt:lpstr>Présentation PowerPoint</vt:lpstr>
      <vt:lpstr>Promesse d’embauche</vt:lpstr>
      <vt:lpstr>Langue à employer dans le contrat </vt:lpstr>
      <vt:lpstr>Le contrat de travail peut comporter une période d’essai </vt:lpstr>
      <vt:lpstr>La période d'essai ne se présume pas</vt:lpstr>
      <vt:lpstr>durée</vt:lpstr>
      <vt:lpstr>Présentation PowerPoint</vt:lpstr>
      <vt:lpstr>Le renouvellement ne se présume pas</vt:lpstr>
      <vt:lpstr>Présentation PowerPoint</vt:lpstr>
      <vt:lpstr>Présentation PowerPoint</vt:lpstr>
      <vt:lpstr>Prolongation en cas d'absence</vt:lpstr>
      <vt:lpstr>Présentation PowerPoint</vt:lpstr>
      <vt:lpstr>Décompte</vt:lpstr>
      <vt:lpstr>Présentation PowerPoint</vt:lpstr>
      <vt:lpstr>Appréciation des capacités professionnelles</vt:lpstr>
      <vt:lpstr>Présentation PowerPoint</vt:lpstr>
      <vt:lpstr>Rupture de l’essai</vt:lpstr>
      <vt:lpstr>Présentation PowerPoint</vt:lpstr>
      <vt:lpstr>Présentation PowerPoint</vt:lpstr>
      <vt:lpstr>Délai de prévenance</vt:lpstr>
      <vt:lpstr>Abus de droit</vt:lpstr>
      <vt:lpstr>Présentation PowerPoint</vt:lpstr>
      <vt:lpstr>Qualité de cadre </vt:lpstr>
      <vt:lpstr>Les parties sont tenues à une obligation de loyauté</vt:lpstr>
      <vt:lpstr>Exécution du contrat de travail.</vt:lpstr>
      <vt:lpstr>Présentation PowerPoint</vt:lpstr>
      <vt:lpstr>Présentation PowerPoint</vt:lpstr>
      <vt:lpstr>Obligations à charge de l'employeur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Obligations  à charge du salarié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contrat de travail peut être suspendu </vt:lpstr>
      <vt:lpstr>Présentation PowerPoint</vt:lpstr>
      <vt:lpstr>Forfait jour</vt:lpstr>
      <vt:lpstr> </vt:lpstr>
      <vt:lpstr>Conventions de forfait : accord du salarié et écrit obligatoires</vt:lpstr>
      <vt:lpstr>Article L3121-65  Modifié par Ordonnance n°2017-1718 du 20 décembre 2017 - art. 1 </vt:lpstr>
      <vt:lpstr>Cour d’appel de Rennes  7 juillet 2017  N̊ 15/05461</vt:lpstr>
      <vt:lpstr>Cour d’appel d’Amiens ch. sociale  10 octobre 2018 N̊ 16/00042</vt:lpstr>
      <vt:lpstr>Le contrat de travail est rompu par: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32</cp:revision>
  <dcterms:created xsi:type="dcterms:W3CDTF">2018-10-31T22:05:45Z</dcterms:created>
  <dcterms:modified xsi:type="dcterms:W3CDTF">2018-12-07T23:41:36Z</dcterms:modified>
</cp:coreProperties>
</file>