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6"/>
  </p:notesMasterIdLst>
  <p:sldIdLst>
    <p:sldId id="256" r:id="rId2"/>
    <p:sldId id="278" r:id="rId3"/>
    <p:sldId id="292" r:id="rId4"/>
    <p:sldId id="280" r:id="rId5"/>
    <p:sldId id="282" r:id="rId6"/>
    <p:sldId id="327" r:id="rId7"/>
    <p:sldId id="284" r:id="rId8"/>
    <p:sldId id="297" r:id="rId9"/>
    <p:sldId id="299" r:id="rId10"/>
    <p:sldId id="325" r:id="rId11"/>
    <p:sldId id="285" r:id="rId12"/>
    <p:sldId id="317" r:id="rId13"/>
    <p:sldId id="298" r:id="rId14"/>
    <p:sldId id="286" r:id="rId15"/>
    <p:sldId id="322" r:id="rId16"/>
    <p:sldId id="323" r:id="rId17"/>
    <p:sldId id="320" r:id="rId18"/>
    <p:sldId id="300" r:id="rId19"/>
    <p:sldId id="287" r:id="rId20"/>
    <p:sldId id="289" r:id="rId21"/>
    <p:sldId id="290" r:id="rId22"/>
    <p:sldId id="315" r:id="rId23"/>
    <p:sldId id="301" r:id="rId24"/>
    <p:sldId id="303" r:id="rId25"/>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315"/>
    <p:restoredTop sz="94697"/>
  </p:normalViewPr>
  <p:slideViewPr>
    <p:cSldViewPr snapToGrid="0" snapToObjects="1">
      <p:cViewPr varScale="1">
        <p:scale>
          <a:sx n="85" d="100"/>
          <a:sy n="85" d="100"/>
        </p:scale>
        <p:origin x="2384" y="16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365DAB6-2B6A-7542-A1DD-D937ECB83231}" type="datetimeFigureOut">
              <a:rPr lang="fr-FR" smtClean="0"/>
              <a:pPr/>
              <a:t>01/12/2018</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BA8F495-ADEA-1A40-B79E-0B70F7402AD1}" type="slidenum">
              <a:rPr lang="fr-FR" smtClean="0"/>
              <a:pPr/>
              <a:t>‹N°›</a:t>
            </a:fld>
            <a:endParaRPr lang="fr-FR"/>
          </a:p>
        </p:txBody>
      </p:sp>
    </p:spTree>
    <p:extLst>
      <p:ext uri="{BB962C8B-B14F-4D97-AF65-F5344CB8AC3E}">
        <p14:creationId xmlns:p14="http://schemas.microsoft.com/office/powerpoint/2010/main" val="391095430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ous-titr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a:t>Cliquez pour modifier le style des sous-titres du masque</a:t>
            </a:r>
            <a:endParaRPr kumimoji="0" lang="en-US"/>
          </a:p>
        </p:txBody>
      </p:sp>
      <p:sp>
        <p:nvSpPr>
          <p:cNvPr id="28" name="Espace réservé de la date 27"/>
          <p:cNvSpPr>
            <a:spLocks noGrp="1"/>
          </p:cNvSpPr>
          <p:nvPr>
            <p:ph type="dt" sz="half" idx="10"/>
          </p:nvPr>
        </p:nvSpPr>
        <p:spPr/>
        <p:txBody>
          <a:bodyPr/>
          <a:lstStyle/>
          <a:p>
            <a:fld id="{5B5829DF-57B8-5B4C-B254-C4B1502C3AC2}" type="datetimeFigureOut">
              <a:rPr lang="fr-FR" smtClean="0"/>
              <a:pPr/>
              <a:t>01/12/2018</a:t>
            </a:fld>
            <a:endParaRPr lang="fr-FR"/>
          </a:p>
        </p:txBody>
      </p:sp>
      <p:sp>
        <p:nvSpPr>
          <p:cNvPr id="17" name="Espace réservé du pied de page 16"/>
          <p:cNvSpPr>
            <a:spLocks noGrp="1"/>
          </p:cNvSpPr>
          <p:nvPr>
            <p:ph type="ftr" sz="quarter" idx="11"/>
          </p:nvPr>
        </p:nvSpPr>
        <p:spPr/>
        <p:txBody>
          <a:bodyPr/>
          <a:lstStyle/>
          <a:p>
            <a:endParaRPr lang="fr-FR"/>
          </a:p>
        </p:txBody>
      </p:sp>
      <p:sp>
        <p:nvSpPr>
          <p:cNvPr id="7" name="Connecteur droit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Ellipse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Ellipse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Espace réservé du numéro de diapositive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211F4F66-1519-944E-A1A6-29307B61CC59}" type="slidenum">
              <a:rPr lang="fr-FR" smtClean="0"/>
              <a:pPr/>
              <a:t>‹N°›</a:t>
            </a:fld>
            <a:endParaRPr lang="fr-FR"/>
          </a:p>
        </p:txBody>
      </p:sp>
      <p:sp>
        <p:nvSpPr>
          <p:cNvPr id="8" name="Titr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fr-FR"/>
              <a:t>Cliquez et modifiez le titre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et modifiez le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5B5829DF-57B8-5B4C-B254-C4B1502C3AC2}" type="datetimeFigureOut">
              <a:rPr lang="fr-FR" smtClean="0"/>
              <a:pPr/>
              <a:t>01/12/2018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11F4F66-1519-944E-A1A6-29307B61CC59}"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Connecteur droit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Ellipse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6915912" y="3009901"/>
            <a:ext cx="457200" cy="441325"/>
          </a:xfrm>
        </p:spPr>
        <p:txBody>
          <a:bodyPr/>
          <a:lstStyle/>
          <a:p>
            <a:fld id="{211F4F66-1519-944E-A1A6-29307B61CC59}" type="slidenum">
              <a:rPr lang="fr-FR" smtClean="0"/>
              <a:pPr/>
              <a:t>‹N°›</a:t>
            </a:fld>
            <a:endParaRPr lang="fr-FR"/>
          </a:p>
        </p:txBody>
      </p:sp>
      <p:sp>
        <p:nvSpPr>
          <p:cNvPr id="3" name="Espace réservé du texte vertical 2"/>
          <p:cNvSpPr>
            <a:spLocks noGrp="1"/>
          </p:cNvSpPr>
          <p:nvPr>
            <p:ph type="body" orient="vert" idx="1"/>
          </p:nvPr>
        </p:nvSpPr>
        <p:spPr>
          <a:xfrm>
            <a:off x="304800" y="304800"/>
            <a:ext cx="6553200" cy="5821366"/>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5B5829DF-57B8-5B4C-B254-C4B1502C3AC2}" type="datetimeFigureOut">
              <a:rPr lang="fr-FR" smtClean="0"/>
              <a:pPr/>
              <a:t>01/12/2018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2" name="Titre vertical 1"/>
          <p:cNvSpPr>
            <a:spLocks noGrp="1"/>
          </p:cNvSpPr>
          <p:nvPr>
            <p:ph type="title" orient="vert"/>
          </p:nvPr>
        </p:nvSpPr>
        <p:spPr>
          <a:xfrm>
            <a:off x="7391400" y="304801"/>
            <a:ext cx="1447800" cy="5851525"/>
          </a:xfrm>
        </p:spPr>
        <p:txBody>
          <a:bodyPr vert="eaVert"/>
          <a:lstStyle/>
          <a:p>
            <a:r>
              <a:rPr kumimoji="0" lang="fr-FR"/>
              <a:t>Cliquez et modifiez le titre</a:t>
            </a:r>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3">
                    <a:shade val="75000"/>
                  </a:schemeClr>
                </a:solidFill>
              </a:defRPr>
            </a:lvl1pPr>
          </a:lstStyle>
          <a:p>
            <a:r>
              <a:rPr kumimoji="0" lang="fr-FR"/>
              <a:t>Cliquez et modifiez le titre</a:t>
            </a:r>
            <a:endParaRPr kumimoji="0" lang="en-US"/>
          </a:p>
        </p:txBody>
      </p:sp>
      <p:sp>
        <p:nvSpPr>
          <p:cNvPr id="4" name="Espace réservé de la date 3"/>
          <p:cNvSpPr>
            <a:spLocks noGrp="1"/>
          </p:cNvSpPr>
          <p:nvPr>
            <p:ph type="dt" sz="half" idx="10"/>
          </p:nvPr>
        </p:nvSpPr>
        <p:spPr/>
        <p:txBody>
          <a:bodyPr/>
          <a:lstStyle/>
          <a:p>
            <a:fld id="{5B5829DF-57B8-5B4C-B254-C4B1502C3AC2}" type="datetimeFigureOut">
              <a:rPr lang="fr-FR" smtClean="0"/>
              <a:pPr/>
              <a:t>01/12/2018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a:xfrm>
            <a:off x="4361688" y="1026372"/>
            <a:ext cx="457200" cy="441325"/>
          </a:xfrm>
        </p:spPr>
        <p:txBody>
          <a:bodyPr/>
          <a:lstStyle/>
          <a:p>
            <a:fld id="{211F4F66-1519-944E-A1A6-29307B61CC59}" type="slidenum">
              <a:rPr lang="fr-FR" smtClean="0"/>
              <a:pPr/>
              <a:t>‹N°›</a:t>
            </a:fld>
            <a:endParaRPr lang="fr-FR"/>
          </a:p>
        </p:txBody>
      </p:sp>
      <p:sp>
        <p:nvSpPr>
          <p:cNvPr id="8" name="Espace réservé du contenu 7"/>
          <p:cNvSpPr>
            <a:spLocks noGrp="1"/>
          </p:cNvSpPr>
          <p:nvPr>
            <p:ph sz="quarter" idx="1"/>
          </p:nvPr>
        </p:nvSpPr>
        <p:spPr>
          <a:xfrm>
            <a:off x="301752" y="1527048"/>
            <a:ext cx="8503920" cy="45720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tête de section">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Espace réservé du texte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a:t>Cliquez pour modifier les styles du texte du masque</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Espace réservé du pied de page 4"/>
          <p:cNvSpPr>
            <a:spLocks noGrp="1"/>
          </p:cNvSpPr>
          <p:nvPr>
            <p:ph type="ftr" sz="quarter" idx="11"/>
          </p:nvPr>
        </p:nvSpPr>
        <p:spPr/>
        <p:txBody>
          <a:bodyPr/>
          <a:lstStyle/>
          <a:p>
            <a:endParaRPr lang="fr-FR"/>
          </a:p>
        </p:txBody>
      </p:sp>
      <p:sp>
        <p:nvSpPr>
          <p:cNvPr id="4" name="Espace réservé de la date 3"/>
          <p:cNvSpPr>
            <a:spLocks noGrp="1"/>
          </p:cNvSpPr>
          <p:nvPr>
            <p:ph type="dt" sz="half" idx="10"/>
          </p:nvPr>
        </p:nvSpPr>
        <p:spPr/>
        <p:txBody>
          <a:bodyPr/>
          <a:lstStyle/>
          <a:p>
            <a:fld id="{5B5829DF-57B8-5B4C-B254-C4B1502C3AC2}" type="datetimeFigureOut">
              <a:rPr lang="fr-FR" smtClean="0"/>
              <a:pPr/>
              <a:t>01/12/2018</a:t>
            </a:fld>
            <a:endParaRPr lang="fr-FR"/>
          </a:p>
        </p:txBody>
      </p:sp>
      <p:sp>
        <p:nvSpPr>
          <p:cNvPr id="8" name="Connecteur droit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llipse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211F4F66-1519-944E-A1A6-29307B61CC59}" type="slidenum">
              <a:rPr lang="fr-FR" smtClean="0"/>
              <a:pPr/>
              <a:t>‹N°›</a:t>
            </a:fld>
            <a:endParaRPr lang="fr-FR"/>
          </a:p>
        </p:txBody>
      </p:sp>
      <p:sp>
        <p:nvSpPr>
          <p:cNvPr id="2" name="Titr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fr-FR"/>
              <a:t>Cliquez et modifiez le titre</a:t>
            </a:r>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301752" y="228600"/>
            <a:ext cx="8534400" cy="758952"/>
          </a:xfrm>
        </p:spPr>
        <p:txBody>
          <a:bodyPr/>
          <a:lstStyle/>
          <a:p>
            <a:r>
              <a:rPr kumimoji="0" lang="fr-FR"/>
              <a:t>Cliquez et modifiez le titre</a:t>
            </a:r>
            <a:endParaRPr kumimoji="0" lang="en-US"/>
          </a:p>
        </p:txBody>
      </p:sp>
      <p:sp>
        <p:nvSpPr>
          <p:cNvPr id="5" name="Espace réservé de la date 4"/>
          <p:cNvSpPr>
            <a:spLocks noGrp="1"/>
          </p:cNvSpPr>
          <p:nvPr>
            <p:ph type="dt" sz="half" idx="10"/>
          </p:nvPr>
        </p:nvSpPr>
        <p:spPr>
          <a:xfrm>
            <a:off x="5791200" y="6409944"/>
            <a:ext cx="3044952" cy="365760"/>
          </a:xfrm>
        </p:spPr>
        <p:txBody>
          <a:bodyPr/>
          <a:lstStyle/>
          <a:p>
            <a:fld id="{5B5829DF-57B8-5B4C-B254-C4B1502C3AC2}" type="datetimeFigureOut">
              <a:rPr lang="fr-FR" smtClean="0"/>
              <a:pPr/>
              <a:t>01/12/2018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11F4F66-1519-944E-A1A6-29307B61CC59}" type="slidenum">
              <a:rPr lang="fr-FR" smtClean="0"/>
              <a:pPr/>
              <a:t>‹N°›</a:t>
            </a:fld>
            <a:endParaRPr lang="fr-FR"/>
          </a:p>
        </p:txBody>
      </p:sp>
      <p:sp>
        <p:nvSpPr>
          <p:cNvPr id="8" name="Connecteur droit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space réservé du contenu 9"/>
          <p:cNvSpPr>
            <a:spLocks noGrp="1"/>
          </p:cNvSpPr>
          <p:nvPr>
            <p:ph sz="half" idx="1"/>
          </p:nvPr>
        </p:nvSpPr>
        <p:spPr>
          <a:xfrm>
            <a:off x="301752" y="1371600"/>
            <a:ext cx="4038600" cy="4681728"/>
          </a:xfrm>
        </p:spPr>
        <p:txBody>
          <a:bodyPr/>
          <a:lstStyle>
            <a:lvl1pPr>
              <a:defRPr sz="2500"/>
            </a:lvl1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2" name="Espace réservé du contenu 11"/>
          <p:cNvSpPr>
            <a:spLocks noGrp="1"/>
          </p:cNvSpPr>
          <p:nvPr>
            <p:ph sz="half" idx="2"/>
          </p:nvPr>
        </p:nvSpPr>
        <p:spPr>
          <a:xfrm>
            <a:off x="4800600" y="1371600"/>
            <a:ext cx="4038600" cy="4681728"/>
          </a:xfrm>
        </p:spPr>
        <p:txBody>
          <a:bodyPr/>
          <a:lstStyle>
            <a:lvl1pPr>
              <a:defRPr sz="2500"/>
            </a:lvl1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10" name="Connecteur droit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Espace réservé du texte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4" name="Espace réservé du texte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7" name="Espace réservé de la date 6"/>
          <p:cNvSpPr>
            <a:spLocks noGrp="1"/>
          </p:cNvSpPr>
          <p:nvPr>
            <p:ph type="dt" sz="half" idx="10"/>
          </p:nvPr>
        </p:nvSpPr>
        <p:spPr/>
        <p:txBody>
          <a:bodyPr/>
          <a:lstStyle/>
          <a:p>
            <a:fld id="{5B5829DF-57B8-5B4C-B254-C4B1502C3AC2}" type="datetimeFigureOut">
              <a:rPr lang="fr-FR" smtClean="0"/>
              <a:pPr/>
              <a:t>01/12/2018</a:t>
            </a:fld>
            <a:endParaRPr lang="fr-FR"/>
          </a:p>
        </p:txBody>
      </p:sp>
      <p:sp>
        <p:nvSpPr>
          <p:cNvPr id="8" name="Espace réservé du pied de page 7"/>
          <p:cNvSpPr>
            <a:spLocks noGrp="1"/>
          </p:cNvSpPr>
          <p:nvPr>
            <p:ph type="ftr" sz="quarter" idx="11"/>
          </p:nvPr>
        </p:nvSpPr>
        <p:spPr>
          <a:xfrm>
            <a:off x="304800" y="6409944"/>
            <a:ext cx="3581400" cy="365760"/>
          </a:xfrm>
        </p:spPr>
        <p:txBody>
          <a:bodyPr/>
          <a:lstStyle/>
          <a:p>
            <a:endParaRPr lang="fr-FR"/>
          </a:p>
        </p:txBody>
      </p:sp>
      <p:sp>
        <p:nvSpPr>
          <p:cNvPr id="15" name="Connecteur droit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Espace réservé du contenu 23"/>
          <p:cNvSpPr>
            <a:spLocks noGrp="1"/>
          </p:cNvSpPr>
          <p:nvPr>
            <p:ph sz="quarter" idx="2"/>
          </p:nvPr>
        </p:nvSpPr>
        <p:spPr>
          <a:xfrm>
            <a:off x="301752" y="2471383"/>
            <a:ext cx="4041648" cy="3818404"/>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26" name="Espace réservé du contenu 25"/>
          <p:cNvSpPr>
            <a:spLocks noGrp="1"/>
          </p:cNvSpPr>
          <p:nvPr>
            <p:ph sz="quarter" idx="4"/>
          </p:nvPr>
        </p:nvSpPr>
        <p:spPr>
          <a:xfrm>
            <a:off x="4800600" y="2471383"/>
            <a:ext cx="4038600" cy="3822192"/>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25" name="Ellipse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Ellipse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Espace réservé du numéro de diapositive 8"/>
          <p:cNvSpPr>
            <a:spLocks noGrp="1"/>
          </p:cNvSpPr>
          <p:nvPr>
            <p:ph type="sldNum" sz="quarter" idx="12"/>
          </p:nvPr>
        </p:nvSpPr>
        <p:spPr>
          <a:xfrm>
            <a:off x="4343400" y="1042416"/>
            <a:ext cx="457200" cy="441325"/>
          </a:xfrm>
        </p:spPr>
        <p:txBody>
          <a:bodyPr/>
          <a:lstStyle>
            <a:lvl1pPr algn="ctr">
              <a:defRPr/>
            </a:lvl1pPr>
          </a:lstStyle>
          <a:p>
            <a:fld id="{211F4F66-1519-944E-A1A6-29307B61CC59}" type="slidenum">
              <a:rPr lang="fr-FR" smtClean="0"/>
              <a:pPr/>
              <a:t>‹N°›</a:t>
            </a:fld>
            <a:endParaRPr lang="fr-FR"/>
          </a:p>
        </p:txBody>
      </p:sp>
      <p:sp>
        <p:nvSpPr>
          <p:cNvPr id="23" name="Titre 22"/>
          <p:cNvSpPr>
            <a:spLocks noGrp="1"/>
          </p:cNvSpPr>
          <p:nvPr>
            <p:ph type="title"/>
          </p:nvPr>
        </p:nvSpPr>
        <p:spPr/>
        <p:txBody>
          <a:bodyPr rtlCol="0" anchor="b" anchorCtr="0"/>
          <a:lstStyle/>
          <a:p>
            <a:r>
              <a:rPr kumimoji="0" lang="fr-FR"/>
              <a:t>Cliquez et modifiez le titre</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et modifiez le titre</a:t>
            </a:r>
            <a:endParaRPr kumimoji="0" lang="en-US"/>
          </a:p>
        </p:txBody>
      </p:sp>
      <p:sp>
        <p:nvSpPr>
          <p:cNvPr id="3" name="Espace réservé de la date 2"/>
          <p:cNvSpPr>
            <a:spLocks noGrp="1"/>
          </p:cNvSpPr>
          <p:nvPr>
            <p:ph type="dt" sz="half" idx="10"/>
          </p:nvPr>
        </p:nvSpPr>
        <p:spPr/>
        <p:txBody>
          <a:bodyPr/>
          <a:lstStyle/>
          <a:p>
            <a:fld id="{5B5829DF-57B8-5B4C-B254-C4B1502C3AC2}" type="datetimeFigureOut">
              <a:rPr lang="fr-FR" smtClean="0"/>
              <a:pPr/>
              <a:t>01/12/2018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a:xfrm>
            <a:off x="4343400" y="1036020"/>
            <a:ext cx="457200" cy="441325"/>
          </a:xfrm>
        </p:spPr>
        <p:txBody>
          <a:bodyPr/>
          <a:lstStyle/>
          <a:p>
            <a:fld id="{211F4F66-1519-944E-A1A6-29307B61CC59}"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Espace réservé de la date 1"/>
          <p:cNvSpPr>
            <a:spLocks noGrp="1"/>
          </p:cNvSpPr>
          <p:nvPr>
            <p:ph type="dt" sz="half" idx="10"/>
          </p:nvPr>
        </p:nvSpPr>
        <p:spPr/>
        <p:txBody>
          <a:bodyPr/>
          <a:lstStyle/>
          <a:p>
            <a:fld id="{5B5829DF-57B8-5B4C-B254-C4B1502C3AC2}" type="datetimeFigureOut">
              <a:rPr lang="fr-FR" smtClean="0"/>
              <a:pPr/>
              <a:t>01/12/2018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a:xfrm>
            <a:off x="4267200" y="6324600"/>
            <a:ext cx="609600" cy="441324"/>
          </a:xfrm>
        </p:spPr>
        <p:txBody>
          <a:bodyPr/>
          <a:lstStyle>
            <a:lvl1pPr>
              <a:defRPr>
                <a:solidFill>
                  <a:srgbClr val="FFFFFF"/>
                </a:solidFill>
              </a:defRPr>
            </a:lvl1pPr>
          </a:lstStyle>
          <a:p>
            <a:fld id="{211F4F66-1519-944E-A1A6-29307B61CC59}"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fr-FR"/>
              <a:t>Cliquez et modifiez le titre</a:t>
            </a:r>
            <a:endParaRPr kumimoji="0" lang="en-US"/>
          </a:p>
        </p:txBody>
      </p:sp>
      <p:sp>
        <p:nvSpPr>
          <p:cNvPr id="3" name="Espace réservé du texte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fr-FR"/>
              <a:t>Cliquez pour modifier les styles du texte du masque</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Connecteur droit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Espace réservé du contenu 19"/>
          <p:cNvSpPr>
            <a:spLocks noGrp="1"/>
          </p:cNvSpPr>
          <p:nvPr>
            <p:ph sz="quarter" idx="1"/>
          </p:nvPr>
        </p:nvSpPr>
        <p:spPr>
          <a:xfrm>
            <a:off x="3124200" y="685800"/>
            <a:ext cx="5638800" cy="54102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0" name="Ellipse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Espace réservé du numéro de diapositive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211F4F66-1519-944E-A1A6-29307B61CC59}" type="slidenum">
              <a:rPr lang="fr-FR" smtClean="0"/>
              <a:pPr/>
              <a:t>‹N°›</a:t>
            </a:fld>
            <a:endParaRPr lang="fr-FR"/>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Espace réservé de la date 4"/>
          <p:cNvSpPr>
            <a:spLocks noGrp="1"/>
          </p:cNvSpPr>
          <p:nvPr>
            <p:ph type="dt" sz="half" idx="10"/>
          </p:nvPr>
        </p:nvSpPr>
        <p:spPr/>
        <p:txBody>
          <a:bodyPr/>
          <a:lstStyle/>
          <a:p>
            <a:fld id="{5B5829DF-57B8-5B4C-B254-C4B1502C3AC2}" type="datetimeFigureOut">
              <a:rPr lang="fr-FR" smtClean="0"/>
              <a:pPr/>
              <a:t>01/12/2018</a:t>
            </a:fld>
            <a:endParaRPr lang="fr-FR"/>
          </a:p>
        </p:txBody>
      </p:sp>
      <p:sp>
        <p:nvSpPr>
          <p:cNvPr id="6" name="Espace réservé du pied de page 5"/>
          <p:cNvSpPr>
            <a:spLocks noGrp="1"/>
          </p:cNvSpPr>
          <p:nvPr>
            <p:ph type="ftr" sz="quarter" idx="11"/>
          </p:nvPr>
        </p:nvSpPr>
        <p:spPr>
          <a:xfrm>
            <a:off x="301752" y="6410848"/>
            <a:ext cx="3383280" cy="365760"/>
          </a:xfrm>
        </p:spPr>
        <p:txBody>
          <a:bodyPr/>
          <a:lstStyle/>
          <a:p>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1" name="Connecteur droit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Ellipse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Ellipse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Espace réservé du numéro de diapositive 6"/>
          <p:cNvSpPr>
            <a:spLocks noGrp="1"/>
          </p:cNvSpPr>
          <p:nvPr>
            <p:ph type="sldNum" sz="quarter" idx="12"/>
          </p:nvPr>
        </p:nvSpPr>
        <p:spPr>
          <a:xfrm>
            <a:off x="1371600" y="312738"/>
            <a:ext cx="457200" cy="441325"/>
          </a:xfrm>
        </p:spPr>
        <p:txBody>
          <a:bodyPr/>
          <a:lstStyle/>
          <a:p>
            <a:fld id="{211F4F66-1519-944E-A1A6-29307B61CC59}" type="slidenum">
              <a:rPr lang="fr-FR" smtClean="0"/>
              <a:pPr/>
              <a:t>‹N°›</a:t>
            </a:fld>
            <a:endParaRPr lang="fr-FR"/>
          </a:p>
        </p:txBody>
      </p:sp>
      <p:sp>
        <p:nvSpPr>
          <p:cNvPr id="2" name="Titr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fr-FR"/>
              <a:t>Cliquez et modifiez le titre</a:t>
            </a:r>
            <a:endParaRPr kumimoji="0" lang="en-US"/>
          </a:p>
        </p:txBody>
      </p:sp>
      <p:sp>
        <p:nvSpPr>
          <p:cNvPr id="3" name="Espace réservé pour une image  2"/>
          <p:cNvSpPr>
            <a:spLocks noGrp="1"/>
          </p:cNvSpPr>
          <p:nvPr>
            <p:ph type="pic" idx="1"/>
          </p:nvPr>
        </p:nvSpPr>
        <p:spPr>
          <a:xfrm>
            <a:off x="3000375" y="609600"/>
            <a:ext cx="5867400" cy="4267200"/>
          </a:xfrm>
        </p:spPr>
        <p:txBody>
          <a:bodyPr/>
          <a:lstStyle>
            <a:lvl1pPr marL="0" indent="0">
              <a:buNone/>
              <a:defRPr sz="3200"/>
            </a:lvl1pPr>
          </a:lstStyle>
          <a:p>
            <a:r>
              <a:rPr kumimoji="0" lang="fr-FR"/>
              <a:t>Cliquez sur l'icône pour ajouter une image</a:t>
            </a:r>
            <a:endParaRPr kumimoji="0" lang="en-US" dirty="0"/>
          </a:p>
        </p:txBody>
      </p:sp>
      <p:sp>
        <p:nvSpPr>
          <p:cNvPr id="4" name="Espace réservé du texte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fr-FR"/>
              <a:t>Cliquez pour modifier les styles du texte du masque</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Espace réservé de la date 4"/>
          <p:cNvSpPr>
            <a:spLocks noGrp="1"/>
          </p:cNvSpPr>
          <p:nvPr>
            <p:ph type="dt" sz="half" idx="10"/>
          </p:nvPr>
        </p:nvSpPr>
        <p:spPr>
          <a:xfrm>
            <a:off x="5788152" y="6404984"/>
            <a:ext cx="3044952" cy="365760"/>
          </a:xfrm>
        </p:spPr>
        <p:txBody>
          <a:bodyPr/>
          <a:lstStyle/>
          <a:p>
            <a:fld id="{5B5829DF-57B8-5B4C-B254-C4B1502C3AC2}" type="datetimeFigureOut">
              <a:rPr lang="fr-FR" smtClean="0"/>
              <a:pPr/>
              <a:t>01/12/2018</a:t>
            </a:fld>
            <a:endParaRPr lang="fr-FR"/>
          </a:p>
        </p:txBody>
      </p:sp>
      <p:sp>
        <p:nvSpPr>
          <p:cNvPr id="6" name="Espace réservé du pied de page 5"/>
          <p:cNvSpPr>
            <a:spLocks noGrp="1"/>
          </p:cNvSpPr>
          <p:nvPr>
            <p:ph type="ftr" sz="quarter" idx="11"/>
          </p:nvPr>
        </p:nvSpPr>
        <p:spPr>
          <a:xfrm>
            <a:off x="301752" y="6410848"/>
            <a:ext cx="3584448" cy="365760"/>
          </a:xfrm>
        </p:spPr>
        <p:txBody>
          <a:bodyPr/>
          <a:lstStyle/>
          <a:p>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Espace réservé de la date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5B5829DF-57B8-5B4C-B254-C4B1502C3AC2}" type="datetimeFigureOut">
              <a:rPr lang="fr-FR" smtClean="0"/>
              <a:pPr/>
              <a:t>01/12/2018</a:t>
            </a:fld>
            <a:endParaRPr lang="fr-FR"/>
          </a:p>
        </p:txBody>
      </p:sp>
      <p:sp>
        <p:nvSpPr>
          <p:cNvPr id="3" name="Espace réservé du pied de page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fr-FR"/>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Connecteur droit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Ellipse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Espace réservé du numéro de diapositive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211F4F66-1519-944E-A1A6-29307B61CC59}" type="slidenum">
              <a:rPr lang="fr-FR" smtClean="0"/>
              <a:pPr/>
              <a:t>‹N°›</a:t>
            </a:fld>
            <a:endParaRPr lang="fr-FR"/>
          </a:p>
        </p:txBody>
      </p:sp>
      <p:sp>
        <p:nvSpPr>
          <p:cNvPr id="22" name="Espace réservé du titre 21"/>
          <p:cNvSpPr>
            <a:spLocks noGrp="1"/>
          </p:cNvSpPr>
          <p:nvPr>
            <p:ph type="title"/>
          </p:nvPr>
        </p:nvSpPr>
        <p:spPr>
          <a:xfrm>
            <a:off x="301752" y="228600"/>
            <a:ext cx="8534400" cy="758952"/>
          </a:xfrm>
          <a:prstGeom prst="rect">
            <a:avLst/>
          </a:prstGeom>
        </p:spPr>
        <p:txBody>
          <a:bodyPr vert="horz" anchor="b">
            <a:normAutofit/>
          </a:bodyPr>
          <a:lstStyle/>
          <a:p>
            <a:r>
              <a:rPr kumimoji="0" lang="fr-FR"/>
              <a:t>Cliquez et modifiez le titre</a:t>
            </a:r>
            <a:endParaRPr kumimoji="0" lang="en-US"/>
          </a:p>
        </p:txBody>
      </p:sp>
      <p:sp>
        <p:nvSpPr>
          <p:cNvPr id="13" name="Espace réservé du texte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javascript:%20documentLink('IRJS0011-113075768')"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4" name="ZoneTexte 3"/>
          <p:cNvSpPr txBox="1"/>
          <p:nvPr/>
        </p:nvSpPr>
        <p:spPr>
          <a:xfrm>
            <a:off x="853440" y="1381760"/>
            <a:ext cx="7721600" cy="1754326"/>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fr-FR" sz="5400" u="sng" dirty="0">
                <a:effectLst>
                  <a:outerShdw blurRad="50800" dist="38100" dir="5400000">
                    <a:srgbClr val="000000">
                      <a:alpha val="43000"/>
                    </a:srgbClr>
                  </a:outerShdw>
                </a:effectLst>
              </a:rPr>
              <a:t>CLAUSES DU CONTRAT DE TRAVAIL</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u="sng" dirty="0">
                <a:solidFill>
                  <a:schemeClr val="tx1"/>
                </a:solidFill>
              </a:rPr>
              <a:t>La clause d'objectifs de quotas et de résultats</a:t>
            </a:r>
          </a:p>
        </p:txBody>
      </p:sp>
      <p:sp>
        <p:nvSpPr>
          <p:cNvPr id="3" name="Espace réservé du contenu 2"/>
          <p:cNvSpPr>
            <a:spLocks noGrp="1"/>
          </p:cNvSpPr>
          <p:nvPr>
            <p:ph sz="quarter" idx="1"/>
          </p:nvPr>
        </p:nvSpPr>
        <p:spPr>
          <a:xfrm>
            <a:off x="184934" y="1222625"/>
            <a:ext cx="8959065" cy="5219272"/>
          </a:xfrm>
        </p:spPr>
        <p:txBody>
          <a:bodyPr>
            <a:normAutofit fontScale="25000" lnSpcReduction="20000"/>
          </a:bodyPr>
          <a:lstStyle/>
          <a:p>
            <a:pPr hangingPunct="0"/>
            <a:r>
              <a:rPr lang="fr-FR" sz="5600" dirty="0"/>
              <a:t>La Cour de cassation a retenu, qu'ayant relevé que le contrat de travail du salarié prévoyait le paiement d'une prime variable de 6 000 euros en considération de l'atteinte des objectifs fixés, la cour d'appel qui, motivant sa décision, a constaté </a:t>
            </a:r>
            <a:r>
              <a:rPr lang="fr-FR" sz="5600" u="sng" dirty="0"/>
              <a:t>qu'aucun objectif n'avait été fixé</a:t>
            </a:r>
            <a:r>
              <a:rPr lang="fr-FR" sz="5600" dirty="0"/>
              <a:t> au salarié pour 2006 a pu décider que le salarié était fondé à prétendre au paiement de la prime </a:t>
            </a:r>
            <a:r>
              <a:rPr lang="fr-FR" sz="5600" u="sng" dirty="0"/>
              <a:t>dans son intégralité</a:t>
            </a:r>
            <a:r>
              <a:rPr lang="fr-FR" sz="5600" dirty="0"/>
              <a:t>.</a:t>
            </a:r>
          </a:p>
          <a:p>
            <a:pPr marL="0" indent="0" hangingPunct="0">
              <a:buNone/>
            </a:pPr>
            <a:r>
              <a:rPr lang="fr-FR" sz="5600" b="1" dirty="0"/>
              <a:t>			</a:t>
            </a:r>
            <a:r>
              <a:rPr lang="fr-FR" sz="5600" dirty="0" err="1">
                <a:solidFill>
                  <a:schemeClr val="accent3"/>
                </a:solidFill>
              </a:rPr>
              <a:t>Cass</a:t>
            </a:r>
            <a:r>
              <a:rPr lang="fr-FR" sz="5600" dirty="0">
                <a:solidFill>
                  <a:schemeClr val="accent3"/>
                </a:solidFill>
              </a:rPr>
              <a:t>. soc., 24 octobre 2012, n°11-23843</a:t>
            </a:r>
          </a:p>
          <a:p>
            <a:pPr marL="0" indent="0" hangingPunct="0">
              <a:buNone/>
            </a:pPr>
            <a:r>
              <a:rPr lang="fr-FR" sz="5600" b="1" dirty="0"/>
              <a:t> </a:t>
            </a:r>
            <a:endParaRPr lang="fr-FR" sz="5600" dirty="0"/>
          </a:p>
          <a:p>
            <a:pPr hangingPunct="0"/>
            <a:r>
              <a:rPr lang="fr-FR" sz="5600" dirty="0"/>
              <a:t>Elle a également jugé que la fixation desdits objectifs </a:t>
            </a:r>
            <a:r>
              <a:rPr lang="fr-FR" sz="5600" u="sng" dirty="0"/>
              <a:t>en fin d'année</a:t>
            </a:r>
            <a:r>
              <a:rPr lang="fr-FR" sz="5600" dirty="0"/>
              <a:t> pour l'année en cours </a:t>
            </a:r>
            <a:r>
              <a:rPr lang="fr-FR" sz="5600" u="sng" dirty="0"/>
              <a:t>équivaut à une absence de fixation d'objectifs</a:t>
            </a:r>
            <a:r>
              <a:rPr lang="fr-FR" sz="5600" dirty="0"/>
              <a:t>.</a:t>
            </a:r>
          </a:p>
          <a:p>
            <a:pPr marL="0" indent="0" hangingPunct="0">
              <a:buNone/>
            </a:pPr>
            <a:r>
              <a:rPr lang="fr-FR" sz="5600" b="1" dirty="0"/>
              <a:t>			</a:t>
            </a:r>
            <a:r>
              <a:rPr lang="fr-FR" sz="5600" dirty="0" err="1">
                <a:solidFill>
                  <a:schemeClr val="accent3"/>
                </a:solidFill>
              </a:rPr>
              <a:t>Cass</a:t>
            </a:r>
            <a:r>
              <a:rPr lang="fr-FR" sz="5600" dirty="0">
                <a:solidFill>
                  <a:schemeClr val="accent3"/>
                </a:solidFill>
              </a:rPr>
              <a:t>. soc., 1</a:t>
            </a:r>
            <a:r>
              <a:rPr lang="fr-FR" sz="5600" baseline="30000" dirty="0">
                <a:solidFill>
                  <a:schemeClr val="accent3"/>
                </a:solidFill>
              </a:rPr>
              <a:t>er</a:t>
            </a:r>
            <a:r>
              <a:rPr lang="fr-FR" sz="5600" dirty="0">
                <a:solidFill>
                  <a:schemeClr val="accent3"/>
                </a:solidFill>
              </a:rPr>
              <a:t>  décembre 2010, n°09-41693</a:t>
            </a:r>
          </a:p>
          <a:p>
            <a:pPr marL="0" indent="0" hangingPunct="0">
              <a:buNone/>
            </a:pPr>
            <a:r>
              <a:rPr lang="fr-FR" sz="5600" b="1" dirty="0"/>
              <a:t> </a:t>
            </a:r>
            <a:endParaRPr lang="fr-FR" sz="5600" dirty="0"/>
          </a:p>
          <a:p>
            <a:pPr hangingPunct="0"/>
            <a:r>
              <a:rPr lang="fr-FR" sz="5600" dirty="0"/>
              <a:t>La Cour de cassation a considéré « </a:t>
            </a:r>
            <a:r>
              <a:rPr lang="fr-FR" sz="5600" i="1" dirty="0"/>
              <a:t>qu'il appartenait à l'employeur, peu important l'absence d'entretien d'évaluation, de justifier des éléments permettant de déterminer si les objectifs fixés au salarié pour 2006 avaient été atteints, la cour d'appel, qui a inversé la charge de la preuve, a violé le texte susvisé </a:t>
            </a:r>
            <a:r>
              <a:rPr lang="fr-FR" sz="5600" dirty="0"/>
              <a:t>». À défaut de pouvoir apporter cette preuve, les objectifs seront réputés atteints et le salarié est fondé à obtenir le paiement intégral de sa prime.</a:t>
            </a:r>
          </a:p>
          <a:p>
            <a:pPr marL="0" indent="0" hangingPunct="0">
              <a:buNone/>
            </a:pPr>
            <a:r>
              <a:rPr lang="fr-FR" sz="5600" b="1" dirty="0"/>
              <a:t>			</a:t>
            </a:r>
            <a:r>
              <a:rPr lang="fr-FR" sz="5600" dirty="0" err="1">
                <a:solidFill>
                  <a:schemeClr val="accent3"/>
                </a:solidFill>
              </a:rPr>
              <a:t>Cass</a:t>
            </a:r>
            <a:r>
              <a:rPr lang="fr-FR" sz="5600" dirty="0">
                <a:solidFill>
                  <a:schemeClr val="accent3"/>
                </a:solidFill>
              </a:rPr>
              <a:t>. soc., 24 octobre 2012, n°11-23843</a:t>
            </a:r>
          </a:p>
          <a:p>
            <a:pPr marL="0" indent="0">
              <a:buNone/>
            </a:pPr>
            <a:r>
              <a:rPr lang="fr-FR" sz="5600" dirty="0"/>
              <a:t> </a:t>
            </a:r>
          </a:p>
          <a:p>
            <a:r>
              <a:rPr lang="fr-FR" sz="5600" dirty="0"/>
              <a:t>Le salarié peut également demander à la juridiction prud'homale de fixer les objectifs en fonction des éléments dont il dispose et notamment des objectifs des années antérieures. S'il n'est pas possible de se référer aux objectifs des années précédentes et que le seul élément connu est un montant maximal de la part variable indiqué dans le contrat de travail, les juges peuvent retenir ce montant.</a:t>
            </a:r>
          </a:p>
          <a:p>
            <a:pPr marL="0" indent="0">
              <a:buNone/>
            </a:pPr>
            <a:r>
              <a:rPr lang="fr-FR" sz="5600" dirty="0"/>
              <a:t> 		</a:t>
            </a:r>
            <a:r>
              <a:rPr lang="fr-FR" sz="5600" dirty="0" err="1">
                <a:solidFill>
                  <a:schemeClr val="accent3"/>
                </a:solidFill>
              </a:rPr>
              <a:t>Cass</a:t>
            </a:r>
            <a:r>
              <a:rPr lang="fr-FR" sz="5600" dirty="0">
                <a:solidFill>
                  <a:schemeClr val="accent3"/>
                </a:solidFill>
              </a:rPr>
              <a:t>. soc., 10 juill. 2013, no 12-17.921</a:t>
            </a:r>
          </a:p>
          <a:p>
            <a:endParaRPr lang="fr-FR" sz="5600" dirty="0"/>
          </a:p>
          <a:p>
            <a:r>
              <a:rPr lang="fr-FR" sz="5600" dirty="0"/>
              <a:t>La Cour de cassation considère que lorsque le contrat de travail met à la charge de l’employeur d’engager chaque année des négociations avec le salarié en vue de fixer d’un commun accord avec lui les objectifs dont dépendait l’ouverture du droit à prime, l’absence de satisfaction de cette obligation par l’employeur entraine un droit pour le salarié au versement de la prime d’</a:t>
            </a:r>
            <a:r>
              <a:rPr lang="fr-FR" sz="5600" dirty="0" err="1"/>
              <a:t>objectifs.</a:t>
            </a:r>
            <a:r>
              <a:rPr lang="fr-FR" sz="5600" b="1" dirty="0" err="1"/>
              <a:t>Cass</a:t>
            </a:r>
            <a:r>
              <a:rPr lang="fr-FR" sz="5600" b="1" dirty="0"/>
              <a:t>. soc., 4 juillet 2007, n°05-42616</a:t>
            </a:r>
          </a:p>
          <a:p>
            <a:endParaRPr lang="fr-FR" sz="5600" dirty="0"/>
          </a:p>
          <a:p>
            <a:pPr marL="993600">
              <a:buClr>
                <a:srgbClr val="660066"/>
              </a:buClr>
              <a:buSzPct val="120000"/>
              <a:buFont typeface="Lucida Grande"/>
              <a:buChar char="-"/>
            </a:pPr>
            <a:r>
              <a:rPr lang="fr-FR" b="1" dirty="0"/>
              <a:t>			</a:t>
            </a:r>
          </a:p>
          <a:p>
            <a:pPr>
              <a:buNone/>
            </a:pPr>
            <a:r>
              <a:rPr lang="fr-FR" dirty="0"/>
              <a:t>	</a:t>
            </a:r>
          </a:p>
          <a:p>
            <a:endParaRPr lang="fr-FR" dirty="0"/>
          </a:p>
        </p:txBody>
      </p:sp>
    </p:spTree>
    <p:extLst>
      <p:ext uri="{BB962C8B-B14F-4D97-AF65-F5344CB8AC3E}">
        <p14:creationId xmlns:p14="http://schemas.microsoft.com/office/powerpoint/2010/main" val="40202923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u="sng" dirty="0">
                <a:solidFill>
                  <a:schemeClr val="tx1"/>
                </a:solidFill>
              </a:rPr>
              <a:t>La clause de dédit-formation</a:t>
            </a:r>
          </a:p>
        </p:txBody>
      </p:sp>
      <p:sp>
        <p:nvSpPr>
          <p:cNvPr id="3" name="Espace réservé du contenu 2"/>
          <p:cNvSpPr>
            <a:spLocks noGrp="1"/>
          </p:cNvSpPr>
          <p:nvPr>
            <p:ph sz="quarter" idx="1"/>
          </p:nvPr>
        </p:nvSpPr>
        <p:spPr>
          <a:xfrm>
            <a:off x="332232" y="1371600"/>
            <a:ext cx="8503920" cy="4572000"/>
          </a:xfrm>
        </p:spPr>
        <p:txBody>
          <a:bodyPr>
            <a:noAutofit/>
          </a:bodyPr>
          <a:lstStyle/>
          <a:p>
            <a:r>
              <a:rPr lang="fr-FR" sz="2400" dirty="0"/>
              <a:t>Clause prévoyant que le salarié démissionnant avant un certain délai devra rembourser les frais exposés pour sa formation. </a:t>
            </a:r>
          </a:p>
          <a:p>
            <a:r>
              <a:rPr lang="fr-FR" sz="2400" u="sng" dirty="0"/>
              <a:t>Conditions :</a:t>
            </a:r>
            <a:endParaRPr lang="fr-FR" sz="2400" dirty="0"/>
          </a:p>
          <a:p>
            <a:pPr lvl="1">
              <a:buClr>
                <a:srgbClr val="660066"/>
              </a:buClr>
              <a:buSzPct val="120000"/>
              <a:buFont typeface="Lucida Grande"/>
              <a:buChar char="-"/>
            </a:pPr>
            <a:r>
              <a:rPr lang="fr-FR" sz="2400" dirty="0"/>
              <a:t>elle doit être </a:t>
            </a:r>
            <a:r>
              <a:rPr lang="fr-FR" sz="2400" b="1" dirty="0"/>
              <a:t>la contrepartie d'un engagement pris par l'employeur d'assurer une formation</a:t>
            </a:r>
            <a:r>
              <a:rPr lang="fr-FR" sz="2400" dirty="0"/>
              <a:t> entraînant des frais réels au-delà des dépenses imposées par la loi ou la convention collective,</a:t>
            </a:r>
          </a:p>
          <a:p>
            <a:pPr lvl="1">
              <a:buClr>
                <a:srgbClr val="660066"/>
              </a:buClr>
              <a:buSzPct val="120000"/>
              <a:buFont typeface="Lucida Grande"/>
              <a:buChar char="-"/>
            </a:pPr>
            <a:r>
              <a:rPr lang="fr-FR" sz="2400" dirty="0"/>
              <a:t>elle ne doit pas avoir pour effet </a:t>
            </a:r>
            <a:r>
              <a:rPr lang="fr-FR" sz="2400" b="1" dirty="0"/>
              <a:t>de priver le salarié de la faculté de démissionner </a:t>
            </a:r>
          </a:p>
          <a:p>
            <a:pPr lvl="1">
              <a:buClr>
                <a:srgbClr val="660066"/>
              </a:buClr>
              <a:buSzPct val="120000"/>
              <a:buFont typeface="Lucida Grande"/>
              <a:buChar char="-"/>
            </a:pPr>
            <a:r>
              <a:rPr lang="fr-FR" sz="2400" dirty="0"/>
              <a:t>l'indemnité de dédit est </a:t>
            </a:r>
            <a:r>
              <a:rPr lang="fr-FR" sz="2400" b="1" dirty="0"/>
              <a:t>proportionnée aux frais de formation engagés</a:t>
            </a:r>
          </a:p>
          <a:p>
            <a:pPr lvl="1">
              <a:buClr>
                <a:srgbClr val="660066"/>
              </a:buClr>
              <a:buSzPct val="120000"/>
              <a:buNone/>
            </a:pPr>
            <a:endParaRPr lang="fr-FR"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sz="quarter" idx="1"/>
          </p:nvPr>
        </p:nvSpPr>
        <p:spPr>
          <a:xfrm>
            <a:off x="334181" y="1527048"/>
            <a:ext cx="8503920" cy="4572000"/>
          </a:xfrm>
        </p:spPr>
        <p:txBody>
          <a:bodyPr>
            <a:normAutofit fontScale="92500" lnSpcReduction="10000"/>
          </a:bodyPr>
          <a:lstStyle/>
          <a:p>
            <a:r>
              <a:rPr lang="fr-FR" dirty="0"/>
              <a:t>Est nulle la clause de </a:t>
            </a:r>
            <a:r>
              <a:rPr lang="fr-FR" dirty="0" err="1"/>
              <a:t>dédit-formation</a:t>
            </a:r>
            <a:r>
              <a:rPr lang="fr-FR" dirty="0"/>
              <a:t> qui stipule qu'en cas de départ prématuré le salarié devra rembourser les rémunérations perçues pendant la formation. </a:t>
            </a:r>
          </a:p>
          <a:p>
            <a:pPr marL="0" indent="0">
              <a:buNone/>
            </a:pPr>
            <a:r>
              <a:rPr lang="fr-FR" dirty="0">
                <a:solidFill>
                  <a:schemeClr val="accent3"/>
                </a:solidFill>
              </a:rPr>
              <a:t>	</a:t>
            </a:r>
            <a:r>
              <a:rPr lang="fr-FR" dirty="0" err="1">
                <a:solidFill>
                  <a:schemeClr val="accent3"/>
                </a:solidFill>
              </a:rPr>
              <a:t>Cass</a:t>
            </a:r>
            <a:r>
              <a:rPr lang="fr-FR" dirty="0">
                <a:solidFill>
                  <a:schemeClr val="accent3"/>
                </a:solidFill>
              </a:rPr>
              <a:t>. soc., 23 oct. 2013, n° 11-16.032</a:t>
            </a:r>
          </a:p>
          <a:p>
            <a:pPr marL="0" indent="0">
              <a:buNone/>
            </a:pPr>
            <a:r>
              <a:rPr lang="fr-FR" dirty="0">
                <a:solidFill>
                  <a:schemeClr val="accent3"/>
                </a:solidFill>
              </a:rPr>
              <a:t>	CA Bourges, 22 décembre 2017, n°16/01460</a:t>
            </a:r>
          </a:p>
          <a:p>
            <a:r>
              <a:rPr lang="fr-FR" dirty="0"/>
              <a:t>la clause de dédit-formation doit être conclue avant le début de la formation et préciser la date, la nature, la durée de la formation et son coût réel pour l’employeur, ainsi que le montant et les modalités du remboursement à la charge du salarié.</a:t>
            </a:r>
          </a:p>
          <a:p>
            <a:pPr marL="0" indent="0">
              <a:buNone/>
            </a:pPr>
            <a:r>
              <a:rPr lang="fr-FR" dirty="0">
                <a:solidFill>
                  <a:schemeClr val="accent3"/>
                </a:solidFill>
              </a:rPr>
              <a:t>	</a:t>
            </a:r>
            <a:r>
              <a:rPr lang="fr-FR" dirty="0" err="1">
                <a:solidFill>
                  <a:schemeClr val="accent3"/>
                </a:solidFill>
              </a:rPr>
              <a:t>Cass</a:t>
            </a:r>
            <a:r>
              <a:rPr lang="fr-FR" dirty="0">
                <a:solidFill>
                  <a:schemeClr val="accent3"/>
                </a:solidFill>
              </a:rPr>
              <a:t>. soc., 6 nov. 2013, n° 11-12.869</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u="sng" dirty="0">
                <a:solidFill>
                  <a:schemeClr val="tx1"/>
                </a:solidFill>
              </a:rPr>
              <a:t>La clause de domicile </a:t>
            </a:r>
          </a:p>
        </p:txBody>
      </p:sp>
      <p:sp>
        <p:nvSpPr>
          <p:cNvPr id="3" name="Espace réservé du contenu 2"/>
          <p:cNvSpPr>
            <a:spLocks noGrp="1"/>
          </p:cNvSpPr>
          <p:nvPr>
            <p:ph sz="quarter" idx="1"/>
          </p:nvPr>
        </p:nvSpPr>
        <p:spPr>
          <a:xfrm>
            <a:off x="301752" y="1527048"/>
            <a:ext cx="8503920" cy="4924552"/>
          </a:xfrm>
        </p:spPr>
        <p:txBody>
          <a:bodyPr>
            <a:normAutofit lnSpcReduction="10000"/>
          </a:bodyPr>
          <a:lstStyle/>
          <a:p>
            <a:r>
              <a:rPr lang="fr-FR" sz="2162" b="1" dirty="0"/>
              <a:t>Mesure qui impose au salarié un domicile.</a:t>
            </a:r>
          </a:p>
          <a:p>
            <a:pPr>
              <a:buNone/>
            </a:pPr>
            <a:r>
              <a:rPr lang="fr-FR" sz="2162" b="1" dirty="0"/>
              <a:t> </a:t>
            </a:r>
          </a:p>
          <a:p>
            <a:r>
              <a:rPr lang="fr-FR" sz="2162" b="1" u="sng" dirty="0"/>
              <a:t>Conditions : </a:t>
            </a:r>
          </a:p>
          <a:p>
            <a:pPr lvl="1">
              <a:buClr>
                <a:srgbClr val="660066"/>
              </a:buClr>
              <a:buSzPct val="120000"/>
              <a:buFont typeface="Lucida Grande"/>
              <a:buChar char="-"/>
            </a:pPr>
            <a:r>
              <a:rPr lang="fr-FR" sz="2162" dirty="0"/>
              <a:t>Elle doit être justifiée par la nature de la tâche à accomplir et proportionnée au but recherché.</a:t>
            </a:r>
          </a:p>
          <a:p>
            <a:pPr lvl="1">
              <a:buNone/>
            </a:pPr>
            <a:endParaRPr lang="fr-FR" sz="2162" dirty="0"/>
          </a:p>
          <a:p>
            <a:r>
              <a:rPr lang="fr-FR" sz="2162" b="1" u="sng" dirty="0"/>
              <a:t>Ainsi est nulle : </a:t>
            </a:r>
          </a:p>
          <a:p>
            <a:pPr>
              <a:buNone/>
            </a:pPr>
            <a:endParaRPr lang="fr-FR" sz="2162" b="1" u="sng" dirty="0"/>
          </a:p>
          <a:p>
            <a:pPr lvl="1">
              <a:buClr>
                <a:srgbClr val="660066"/>
              </a:buClr>
              <a:buSzPct val="120000"/>
              <a:buFont typeface="Lucida Grande"/>
              <a:buChar char="-"/>
            </a:pPr>
            <a:r>
              <a:rPr lang="fr-FR" sz="2162" dirty="0"/>
              <a:t>la clause imposant une obligation de résidence pour des gardiens d'immeubles dès lors que les salariés pouvaient exécuter les tâches leur étant confiées, tout en résidant à l'extérieur des lieux de travail </a:t>
            </a:r>
            <a:endParaRPr lang="fr-FR" sz="2162" b="1" dirty="0"/>
          </a:p>
          <a:p>
            <a:pPr marL="274320" lvl="1" indent="0">
              <a:buClr>
                <a:srgbClr val="660066"/>
              </a:buClr>
              <a:buSzPct val="120000"/>
              <a:buNone/>
            </a:pPr>
            <a:r>
              <a:rPr lang="fr-FR" sz="2162" b="1" dirty="0"/>
              <a:t>		</a:t>
            </a:r>
            <a:r>
              <a:rPr lang="fr-FR" sz="2162" dirty="0" err="1">
                <a:solidFill>
                  <a:schemeClr val="accent3"/>
                </a:solidFill>
              </a:rPr>
              <a:t>Cass</a:t>
            </a:r>
            <a:r>
              <a:rPr lang="fr-FR" sz="2162" dirty="0">
                <a:solidFill>
                  <a:schemeClr val="accent3"/>
                </a:solidFill>
              </a:rPr>
              <a:t>. soc., 13 </a:t>
            </a:r>
            <a:r>
              <a:rPr lang="fr-FR" sz="2162" dirty="0" err="1">
                <a:solidFill>
                  <a:schemeClr val="accent3"/>
                </a:solidFill>
              </a:rPr>
              <a:t>avr</a:t>
            </a:r>
            <a:r>
              <a:rPr lang="fr-FR" sz="2162" dirty="0">
                <a:solidFill>
                  <a:schemeClr val="accent3"/>
                </a:solidFill>
              </a:rPr>
              <a:t>. 2005, n° 03-42.965</a:t>
            </a:r>
          </a:p>
          <a:p>
            <a:pPr lvl="1">
              <a:buClr>
                <a:srgbClr val="660066"/>
              </a:buClr>
              <a:buSzPct val="120000"/>
              <a:buNone/>
            </a:pPr>
            <a:r>
              <a:rPr lang="fr-FR" sz="2162" b="1" dirty="0"/>
              <a:t>	</a:t>
            </a:r>
          </a:p>
          <a:p>
            <a:endParaRPr lang="fr-FR" b="1" dirty="0"/>
          </a:p>
          <a:p>
            <a:endParaRPr lang="fr-FR" b="1" dirty="0"/>
          </a:p>
          <a:p>
            <a:pPr>
              <a:buNone/>
            </a:pPr>
            <a:endParaRPr lang="fr-FR" b="1" dirty="0"/>
          </a:p>
          <a:p>
            <a:endParaRPr lang="fr-FR" b="1" dirty="0"/>
          </a:p>
          <a:p>
            <a:pPr lvl="1">
              <a:buNone/>
            </a:pPr>
            <a:endParaRPr lang="fr-FR" b="1" dirty="0"/>
          </a:p>
          <a:p>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u="sng" dirty="0">
                <a:solidFill>
                  <a:schemeClr val="tx1"/>
                </a:solidFill>
              </a:rPr>
              <a:t>La clause de mobilité</a:t>
            </a:r>
          </a:p>
        </p:txBody>
      </p:sp>
      <p:sp>
        <p:nvSpPr>
          <p:cNvPr id="3" name="Espace réservé du contenu 2"/>
          <p:cNvSpPr>
            <a:spLocks noGrp="1"/>
          </p:cNvSpPr>
          <p:nvPr>
            <p:ph sz="quarter" idx="1"/>
          </p:nvPr>
        </p:nvSpPr>
        <p:spPr/>
        <p:txBody>
          <a:bodyPr>
            <a:noAutofit/>
          </a:bodyPr>
          <a:lstStyle/>
          <a:p>
            <a:r>
              <a:rPr lang="fr-FR" sz="2000" b="1" u="sng" dirty="0"/>
              <a:t>Définition </a:t>
            </a:r>
            <a:r>
              <a:rPr lang="fr-FR" sz="2000" dirty="0"/>
              <a:t>: elle permet à l’employeur d’imposer une mutation au salarié</a:t>
            </a:r>
          </a:p>
          <a:p>
            <a:r>
              <a:rPr lang="fr-FR" sz="2000" b="1" u="sng" dirty="0"/>
              <a:t>Conditions selon la Cour de cassation  : </a:t>
            </a:r>
          </a:p>
          <a:p>
            <a:pPr lvl="1">
              <a:buClr>
                <a:srgbClr val="660066"/>
              </a:buClr>
              <a:buSzPct val="120000"/>
              <a:buFont typeface="Lucida Grande"/>
              <a:buChar char="-"/>
            </a:pPr>
            <a:r>
              <a:rPr lang="fr-FR" sz="2000" dirty="0"/>
              <a:t>Définition précise la </a:t>
            </a:r>
            <a:r>
              <a:rPr lang="fr-FR" sz="2000" b="1" dirty="0"/>
              <a:t>zone géographique d'application</a:t>
            </a:r>
          </a:p>
          <a:p>
            <a:pPr lvl="1">
              <a:buClr>
                <a:srgbClr val="660066"/>
              </a:buClr>
              <a:buSzPct val="120000"/>
              <a:buFont typeface="Lucida Grande"/>
              <a:buChar char="-"/>
            </a:pPr>
            <a:r>
              <a:rPr lang="fr-FR" sz="2000" dirty="0"/>
              <a:t>L'intéressé peut refuser sa nouvelle affectation si celle-ci s’accompagne d’une autre  modification de son contrat de travail telle que sa rémunération</a:t>
            </a:r>
          </a:p>
          <a:p>
            <a:r>
              <a:rPr lang="fr-FR" sz="2000" b="1" u="sng" dirty="0"/>
              <a:t>Exemple </a:t>
            </a:r>
            <a:r>
              <a:rPr lang="fr-FR" sz="2000" dirty="0"/>
              <a:t>: Une clause par laquelle le salarié prend l'engagement d'accepter tout changement de lieu de travail nécessité par l'intérêt ou le fonctionnement de l'entreprise dans la limite géographique du territoire national peut être valable lorsque la nature de ses fonctions implique une telle mobilité</a:t>
            </a:r>
          </a:p>
          <a:p>
            <a:pPr marL="0" indent="0">
              <a:buNone/>
            </a:pPr>
            <a:r>
              <a:rPr lang="fr-FR" sz="2000" dirty="0"/>
              <a:t>		</a:t>
            </a:r>
            <a:r>
              <a:rPr lang="fr-FR" sz="2000" dirty="0">
                <a:solidFill>
                  <a:schemeClr val="accent3"/>
                </a:solidFill>
              </a:rPr>
              <a:t> </a:t>
            </a:r>
            <a:r>
              <a:rPr lang="fr-FR" sz="2000" dirty="0" err="1">
                <a:solidFill>
                  <a:schemeClr val="accent3"/>
                </a:solidFill>
              </a:rPr>
              <a:t>Cass</a:t>
            </a:r>
            <a:r>
              <a:rPr lang="fr-FR" sz="2000" dirty="0">
                <a:solidFill>
                  <a:schemeClr val="accent3"/>
                </a:solidFill>
              </a:rPr>
              <a:t>. soc. 9-7-2014 n° 13-11.906</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u="sng" dirty="0">
                <a:solidFill>
                  <a:schemeClr val="tx1"/>
                </a:solidFill>
              </a:rPr>
              <a:t>La clause de mobilité</a:t>
            </a:r>
          </a:p>
        </p:txBody>
      </p:sp>
      <p:sp>
        <p:nvSpPr>
          <p:cNvPr id="3" name="Espace réservé du contenu 2"/>
          <p:cNvSpPr>
            <a:spLocks noGrp="1"/>
          </p:cNvSpPr>
          <p:nvPr>
            <p:ph sz="quarter" idx="1"/>
          </p:nvPr>
        </p:nvSpPr>
        <p:spPr>
          <a:xfrm>
            <a:off x="174661" y="1253447"/>
            <a:ext cx="8631011" cy="4845601"/>
          </a:xfrm>
        </p:spPr>
        <p:txBody>
          <a:bodyPr>
            <a:noAutofit/>
          </a:bodyPr>
          <a:lstStyle/>
          <a:p>
            <a:r>
              <a:rPr lang="fr-FR" sz="1600" dirty="0"/>
              <a:t>Ainsi, </a:t>
            </a:r>
            <a:r>
              <a:rPr lang="fr-FR" sz="1600" b="1" dirty="0"/>
              <a:t>la clause de mobilité</a:t>
            </a:r>
            <a:r>
              <a:rPr lang="fr-FR" sz="1600" dirty="0"/>
              <a:t> par laquelle le salarié lié par un contrat de travail à une société s'est engagé à accepter toute mutation dans une autre société, alors même que cette dernière appartiendrait au même groupe ou à la même unité économique et sociale, est </a:t>
            </a:r>
            <a:r>
              <a:rPr lang="fr-FR" sz="1600" b="1" dirty="0"/>
              <a:t>nulle.</a:t>
            </a:r>
            <a:endParaRPr lang="fr-FR" sz="1600" dirty="0"/>
          </a:p>
          <a:p>
            <a:pPr marL="0" indent="0">
              <a:buNone/>
            </a:pPr>
            <a:r>
              <a:rPr lang="fr-FR" sz="1600" b="1" dirty="0"/>
              <a:t>			</a:t>
            </a:r>
            <a:r>
              <a:rPr lang="fr-FR" sz="1600" dirty="0" err="1">
                <a:solidFill>
                  <a:schemeClr val="accent3"/>
                </a:solidFill>
              </a:rPr>
              <a:t>Cass</a:t>
            </a:r>
            <a:r>
              <a:rPr lang="fr-FR" sz="1600" dirty="0">
                <a:solidFill>
                  <a:schemeClr val="accent3"/>
                </a:solidFill>
              </a:rPr>
              <a:t>. soc., 23 septembre 2009, n°07-44200</a:t>
            </a:r>
          </a:p>
          <a:p>
            <a:pPr lvl="1"/>
            <a:endParaRPr lang="fr-FR" sz="1600" dirty="0"/>
          </a:p>
          <a:p>
            <a:pPr hangingPunct="0"/>
            <a:r>
              <a:rPr lang="fr-FR" sz="1600" dirty="0"/>
              <a:t>L'employeur est tenu d'exécuter de bonne foi le contrat de travail. Il ne peut dès lors faire </a:t>
            </a:r>
            <a:r>
              <a:rPr lang="fr-FR" sz="1600" b="1" u="sng" dirty="0"/>
              <a:t>un usage abusif de la clause de mobilité géographique</a:t>
            </a:r>
            <a:r>
              <a:rPr lang="fr-FR" sz="1600" dirty="0"/>
              <a:t>. Le caractère automatique de la mise en œuvre d'une telle clause est donc limité sur le fondement de l'obligation générale d'exécution loyale du contrat de travail résultant des dispositions de </a:t>
            </a:r>
            <a:r>
              <a:rPr lang="fr-FR" sz="1600" b="1" dirty="0"/>
              <a:t>l'article 1134, alinéa 3 du Code civil </a:t>
            </a:r>
            <a:r>
              <a:rPr lang="fr-FR" sz="1600" dirty="0"/>
              <a:t>(« </a:t>
            </a:r>
            <a:r>
              <a:rPr lang="fr-FR" sz="1600" i="1" dirty="0"/>
              <a:t>les conventions doivent être exécutées de bonne foi</a:t>
            </a:r>
            <a:r>
              <a:rPr lang="fr-FR" sz="1600" dirty="0"/>
              <a:t> »).</a:t>
            </a:r>
          </a:p>
          <a:p>
            <a:pPr marL="0" indent="0" hangingPunct="0">
              <a:buNone/>
            </a:pPr>
            <a:r>
              <a:rPr lang="fr-FR" sz="1600" b="1" dirty="0"/>
              <a:t>			</a:t>
            </a:r>
            <a:r>
              <a:rPr lang="fr-FR" sz="1600" dirty="0" err="1">
                <a:solidFill>
                  <a:schemeClr val="accent3"/>
                </a:solidFill>
              </a:rPr>
              <a:t>Cass</a:t>
            </a:r>
            <a:r>
              <a:rPr lang="fr-FR" sz="1600" dirty="0">
                <a:solidFill>
                  <a:schemeClr val="accent3"/>
                </a:solidFill>
              </a:rPr>
              <a:t>. soc., 18 mai 1999, n°96-44315</a:t>
            </a:r>
          </a:p>
          <a:p>
            <a:pPr marL="0" indent="0" hangingPunct="0">
              <a:buNone/>
            </a:pPr>
            <a:endParaRPr lang="fr-FR" sz="1600" dirty="0">
              <a:solidFill>
                <a:schemeClr val="accent3"/>
              </a:solidFill>
            </a:endParaRPr>
          </a:p>
          <a:p>
            <a:pPr hangingPunct="0"/>
            <a:r>
              <a:rPr lang="fr-FR" sz="1600" dirty="0"/>
              <a:t>C'est au salarié de démontrer l'abus de droit de l'employeur dans l'exercice de son pouvoir de direction par rapport à la mise en œuvre de la clause de mobilité géographique. </a:t>
            </a:r>
          </a:p>
          <a:p>
            <a:pPr marL="0" indent="0" hangingPunct="0">
              <a:buNone/>
            </a:pPr>
            <a:r>
              <a:rPr lang="fr-FR" sz="1600" b="1" dirty="0"/>
              <a:t>			</a:t>
            </a:r>
            <a:r>
              <a:rPr lang="fr-FR" sz="1600" dirty="0" err="1">
                <a:solidFill>
                  <a:schemeClr val="accent3"/>
                </a:solidFill>
              </a:rPr>
              <a:t>Cass</a:t>
            </a:r>
            <a:r>
              <a:rPr lang="fr-FR" sz="1600" dirty="0">
                <a:solidFill>
                  <a:schemeClr val="accent3"/>
                </a:solidFill>
              </a:rPr>
              <a:t>. soc., 28 nov. 2012, n° 11-22645</a:t>
            </a:r>
          </a:p>
        </p:txBody>
      </p:sp>
    </p:spTree>
    <p:extLst>
      <p:ext uri="{BB962C8B-B14F-4D97-AF65-F5344CB8AC3E}">
        <p14:creationId xmlns:p14="http://schemas.microsoft.com/office/powerpoint/2010/main" val="17287725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u="sng" dirty="0">
                <a:solidFill>
                  <a:schemeClr val="tx1"/>
                </a:solidFill>
              </a:rPr>
              <a:t>La clause de mobilité</a:t>
            </a:r>
          </a:p>
        </p:txBody>
      </p:sp>
      <p:sp>
        <p:nvSpPr>
          <p:cNvPr id="3" name="Espace réservé du contenu 2"/>
          <p:cNvSpPr>
            <a:spLocks noGrp="1"/>
          </p:cNvSpPr>
          <p:nvPr>
            <p:ph sz="quarter" idx="1"/>
          </p:nvPr>
        </p:nvSpPr>
        <p:spPr>
          <a:xfrm>
            <a:off x="154112" y="1438381"/>
            <a:ext cx="8651560" cy="4978207"/>
          </a:xfrm>
        </p:spPr>
        <p:txBody>
          <a:bodyPr>
            <a:noAutofit/>
          </a:bodyPr>
          <a:lstStyle/>
          <a:p>
            <a:pPr hangingPunct="0"/>
            <a:r>
              <a:rPr lang="fr-FR" sz="1800" dirty="0"/>
              <a:t>L'employeur est tenu d'exécuter de bonne foi le contrat de travail. Il ne peut dès lors faire un usage abusif de la clause de mobilité géographique. Le caractère automatique de la mise en œuvre d'une telle clause est donc limité sur le fondement de l'obligation générale d'exécution loyale du contrat de travail résultant des dispositions de l'article 1134, alinéa 3 du Code civil (« les conventions doivent être exécutées de bonne foi »).</a:t>
            </a:r>
          </a:p>
          <a:p>
            <a:pPr marL="0" indent="0" hangingPunct="0">
              <a:buNone/>
            </a:pPr>
            <a:r>
              <a:rPr lang="fr-FR" sz="1800" b="1" dirty="0"/>
              <a:t>		</a:t>
            </a:r>
            <a:r>
              <a:rPr lang="fr-FR" sz="1800" dirty="0" err="1">
                <a:solidFill>
                  <a:schemeClr val="accent3"/>
                </a:solidFill>
              </a:rPr>
              <a:t>Cass</a:t>
            </a:r>
            <a:r>
              <a:rPr lang="fr-FR" sz="1800" dirty="0">
                <a:solidFill>
                  <a:schemeClr val="accent3"/>
                </a:solidFill>
              </a:rPr>
              <a:t>. soc., 18 mai 1999, n°96-44315 </a:t>
            </a:r>
          </a:p>
          <a:p>
            <a:pPr hangingPunct="0"/>
            <a:r>
              <a:rPr lang="fr-FR" sz="1800" dirty="0"/>
              <a:t>C'est au salarié de démontrer l'abus de droit de l'employeur dans l'exercice de son pouvoir de direction par rapport à la mise en œuvre de la clause de mobilité géographique. </a:t>
            </a:r>
          </a:p>
          <a:p>
            <a:pPr marL="0" indent="0" hangingPunct="0">
              <a:buNone/>
            </a:pPr>
            <a:r>
              <a:rPr lang="fr-FR" sz="1800" b="1" dirty="0"/>
              <a:t>		</a:t>
            </a:r>
            <a:r>
              <a:rPr lang="fr-FR" sz="1800" dirty="0" err="1">
                <a:solidFill>
                  <a:schemeClr val="accent3"/>
                </a:solidFill>
              </a:rPr>
              <a:t>Cass</a:t>
            </a:r>
            <a:r>
              <a:rPr lang="fr-FR" sz="1800" dirty="0">
                <a:solidFill>
                  <a:schemeClr val="accent3"/>
                </a:solidFill>
              </a:rPr>
              <a:t>. soc., 28 nov. 2012, n° 11-22645</a:t>
            </a:r>
          </a:p>
          <a:p>
            <a:pPr hangingPunct="0"/>
            <a:r>
              <a:rPr lang="fr-FR" sz="1800" dirty="0"/>
              <a:t>C'est à l'employeur de démontrer que l'atteinte à la vie personnelle et familiale est justifiée par la tâche à accomplir et est proportionnée au but recherché. A défaut, le refus du salarié d'appliquer la clause de mobilité est légitime</a:t>
            </a:r>
          </a:p>
          <a:p>
            <a:pPr marL="0" indent="0" hangingPunct="0">
              <a:buNone/>
            </a:pPr>
            <a:r>
              <a:rPr lang="fr-FR" sz="1800" dirty="0"/>
              <a:t>		</a:t>
            </a:r>
            <a:r>
              <a:rPr lang="fr-FR" sz="1800" dirty="0" err="1">
                <a:solidFill>
                  <a:schemeClr val="accent3"/>
                </a:solidFill>
              </a:rPr>
              <a:t>Cass</a:t>
            </a:r>
            <a:r>
              <a:rPr lang="fr-FR" sz="1800" dirty="0">
                <a:solidFill>
                  <a:schemeClr val="accent3"/>
                </a:solidFill>
              </a:rPr>
              <a:t>. soc., 13 janv. 2009, n° 06-45562</a:t>
            </a:r>
          </a:p>
          <a:p>
            <a:pPr marL="0" indent="0" hangingPunct="0">
              <a:buNone/>
            </a:pPr>
            <a:r>
              <a:rPr lang="fr-FR" sz="1800" dirty="0">
                <a:solidFill>
                  <a:schemeClr val="accent3"/>
                </a:solidFill>
              </a:rPr>
              <a:t>		</a:t>
            </a:r>
            <a:r>
              <a:rPr lang="fr-FR" sz="1800" dirty="0" err="1">
                <a:solidFill>
                  <a:schemeClr val="accent3"/>
                </a:solidFill>
              </a:rPr>
              <a:t>Cass</a:t>
            </a:r>
            <a:r>
              <a:rPr lang="fr-FR" sz="1800" dirty="0">
                <a:solidFill>
                  <a:schemeClr val="accent3"/>
                </a:solidFill>
              </a:rPr>
              <a:t>. Soc, 10 février 2016, n°14-17.576</a:t>
            </a:r>
          </a:p>
          <a:p>
            <a:pPr marL="0" indent="0" hangingPunct="0">
              <a:buNone/>
            </a:pPr>
            <a:endParaRPr lang="fr-FR" sz="1800" b="1" dirty="0"/>
          </a:p>
          <a:p>
            <a:pPr marL="0" indent="0">
              <a:buNone/>
            </a:pPr>
            <a:endParaRPr lang="fr-FR" sz="2000" dirty="0"/>
          </a:p>
        </p:txBody>
      </p:sp>
    </p:spTree>
    <p:extLst>
      <p:ext uri="{BB962C8B-B14F-4D97-AF65-F5344CB8AC3E}">
        <p14:creationId xmlns:p14="http://schemas.microsoft.com/office/powerpoint/2010/main" val="40514081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	</a:t>
            </a:r>
          </a:p>
        </p:txBody>
      </p:sp>
      <p:sp>
        <p:nvSpPr>
          <p:cNvPr id="3" name="Espace réservé du contenu 2"/>
          <p:cNvSpPr>
            <a:spLocks noGrp="1"/>
          </p:cNvSpPr>
          <p:nvPr>
            <p:ph sz="quarter" idx="1"/>
          </p:nvPr>
        </p:nvSpPr>
        <p:spPr/>
        <p:txBody>
          <a:bodyPr>
            <a:normAutofit fontScale="92500" lnSpcReduction="20000"/>
          </a:bodyPr>
          <a:lstStyle/>
          <a:p>
            <a:r>
              <a:rPr lang="fr-FR" dirty="0"/>
              <a:t>Lorsqu’un salarié est licencié suite à son refus d’être muté en application de sa clause de mobilité, l’employeur peut lui imposer d’exécuter son préavis dans les conditions nouvellement prévues </a:t>
            </a:r>
          </a:p>
          <a:p>
            <a:pPr marL="0" indent="0">
              <a:buNone/>
            </a:pPr>
            <a:r>
              <a:rPr lang="fr-FR" dirty="0"/>
              <a:t> 		</a:t>
            </a:r>
            <a:r>
              <a:rPr lang="fr-FR" dirty="0" err="1">
                <a:solidFill>
                  <a:schemeClr val="accent3"/>
                </a:solidFill>
              </a:rPr>
              <a:t>Cass</a:t>
            </a:r>
            <a:r>
              <a:rPr lang="fr-FR" dirty="0">
                <a:solidFill>
                  <a:schemeClr val="accent3"/>
                </a:solidFill>
              </a:rPr>
              <a:t>. Soc. 31 mars 2016, n°14-19.711</a:t>
            </a:r>
          </a:p>
          <a:p>
            <a:pPr marL="0" indent="0">
              <a:buNone/>
            </a:pPr>
            <a:endParaRPr lang="fr-FR" dirty="0"/>
          </a:p>
          <a:p>
            <a:r>
              <a:rPr lang="fr-FR" dirty="0"/>
              <a:t>Le refus du salarié d‘être muté malgré la clause de mobilité figurant dans son contrat de travail n'est pas fautif dès lors que cette mutation entraîne une diminution de rémunération.</a:t>
            </a:r>
            <a:endParaRPr lang="fr-FR" u="sng" dirty="0"/>
          </a:p>
          <a:p>
            <a:pPr>
              <a:buNone/>
            </a:pPr>
            <a:endParaRPr lang="fr-FR" u="sng" dirty="0"/>
          </a:p>
          <a:p>
            <a:pPr marL="0" indent="0">
              <a:buNone/>
            </a:pPr>
            <a:r>
              <a:rPr lang="fr-FR" dirty="0">
                <a:solidFill>
                  <a:schemeClr val="accent3"/>
                </a:solidFill>
              </a:rPr>
              <a:t>		</a:t>
            </a:r>
            <a:r>
              <a:rPr lang="fr-FR" dirty="0" err="1">
                <a:solidFill>
                  <a:schemeClr val="accent3"/>
                </a:solidFill>
              </a:rPr>
              <a:t>Cass</a:t>
            </a:r>
            <a:r>
              <a:rPr lang="fr-FR" dirty="0">
                <a:solidFill>
                  <a:schemeClr val="accent3"/>
                </a:solidFill>
              </a:rPr>
              <a:t>. soc., 3 mai 2006, n° 04-46.141</a:t>
            </a:r>
          </a:p>
          <a:p>
            <a:pPr marL="0" indent="0">
              <a:buNone/>
            </a:pPr>
            <a:endParaRPr lang="fr-FR" dirty="0"/>
          </a:p>
        </p:txBody>
      </p:sp>
      <p:sp>
        <p:nvSpPr>
          <p:cNvPr id="4" name="ZoneTexte 3">
            <a:extLst>
              <a:ext uri="{FF2B5EF4-FFF2-40B4-BE49-F238E27FC236}">
                <a16:creationId xmlns:a16="http://schemas.microsoft.com/office/drawing/2014/main" id="{8C3FB25B-E39E-D542-AB74-BCC56D110B97}"/>
              </a:ext>
            </a:extLst>
          </p:cNvPr>
          <p:cNvSpPr txBox="1"/>
          <p:nvPr/>
        </p:nvSpPr>
        <p:spPr>
          <a:xfrm>
            <a:off x="1499016" y="228599"/>
            <a:ext cx="5861154" cy="584775"/>
          </a:xfrm>
          <a:prstGeom prst="rect">
            <a:avLst/>
          </a:prstGeom>
          <a:noFill/>
        </p:spPr>
        <p:txBody>
          <a:bodyPr wrap="square" rtlCol="0">
            <a:spAutoFit/>
          </a:bodyPr>
          <a:lstStyle/>
          <a:p>
            <a:pPr algn="ctr"/>
            <a:r>
              <a:rPr lang="fr-FR" sz="3200" u="sng" dirty="0"/>
              <a:t>La clause de mobilité</a:t>
            </a:r>
            <a:endParaRPr lang="fr-FR" sz="32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u="sng" dirty="0">
                <a:solidFill>
                  <a:schemeClr val="tx1"/>
                </a:solidFill>
              </a:rPr>
              <a:t>La clause de secret professionnel</a:t>
            </a:r>
          </a:p>
        </p:txBody>
      </p:sp>
      <p:sp>
        <p:nvSpPr>
          <p:cNvPr id="3" name="Espace réservé du contenu 2"/>
          <p:cNvSpPr>
            <a:spLocks noGrp="1"/>
          </p:cNvSpPr>
          <p:nvPr>
            <p:ph sz="quarter" idx="1"/>
          </p:nvPr>
        </p:nvSpPr>
        <p:spPr/>
        <p:txBody>
          <a:bodyPr>
            <a:normAutofit fontScale="85000" lnSpcReduction="10000"/>
          </a:bodyPr>
          <a:lstStyle/>
          <a:p>
            <a:r>
              <a:rPr lang="fr-FR" dirty="0"/>
              <a:t>Salarié initialement soumis à une obligation de discrétion et de réserve </a:t>
            </a:r>
          </a:p>
          <a:p>
            <a:r>
              <a:rPr lang="fr-FR" dirty="0"/>
              <a:t>Clause de secret professionnel : Elle assure à l'entreprise une protection plus spécifique sur des sujets clairement identifiés. </a:t>
            </a:r>
          </a:p>
          <a:p>
            <a:r>
              <a:rPr lang="fr-FR" dirty="0"/>
              <a:t>L’engagement du salarié, après la rupture du contrat de travail, à ne déposer aucun brevet pour des créations inventées pendant l’exécution de son contrait ainsi que son engagement de ne publier aucun article scientifiques et ne diffuser aucune information commerciale ni aucun renseignement technique, relatifs à la société, ne sont pas assimilables à une clause de non-concurrence et n’ouvrent pas droit au paiement d’une contrepartie financière</a:t>
            </a:r>
          </a:p>
          <a:p>
            <a:pPr marL="0" indent="0">
              <a:buNone/>
            </a:pPr>
            <a:r>
              <a:rPr lang="fr-FR" dirty="0"/>
              <a:t>		</a:t>
            </a:r>
            <a:r>
              <a:rPr lang="fr-FR" dirty="0" err="1">
                <a:solidFill>
                  <a:schemeClr val="accent3"/>
                </a:solidFill>
              </a:rPr>
              <a:t>Cass</a:t>
            </a:r>
            <a:r>
              <a:rPr lang="fr-FR" dirty="0">
                <a:solidFill>
                  <a:schemeClr val="accent3"/>
                </a:solidFill>
              </a:rPr>
              <a:t>. Soc. 3 mai 2018, n°16-25.067</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u="sng" dirty="0">
                <a:solidFill>
                  <a:schemeClr val="tx1"/>
                </a:solidFill>
              </a:rPr>
              <a:t>La clause de non concurrence </a:t>
            </a:r>
          </a:p>
        </p:txBody>
      </p:sp>
      <p:sp>
        <p:nvSpPr>
          <p:cNvPr id="3" name="Espace réservé du contenu 2"/>
          <p:cNvSpPr>
            <a:spLocks noGrp="1"/>
          </p:cNvSpPr>
          <p:nvPr>
            <p:ph sz="quarter" idx="1"/>
          </p:nvPr>
        </p:nvSpPr>
        <p:spPr/>
        <p:txBody>
          <a:bodyPr/>
          <a:lstStyle/>
          <a:p>
            <a:pPr>
              <a:buFont typeface="Arial"/>
              <a:buChar char="•"/>
            </a:pPr>
            <a:r>
              <a:rPr lang="fr-FR" sz="2000" b="1" u="sng" dirty="0"/>
              <a:t>Est soumise à une clause de non concurrence : </a:t>
            </a:r>
          </a:p>
          <a:p>
            <a:pPr>
              <a:buNone/>
            </a:pPr>
            <a:endParaRPr lang="fr-FR" sz="2000" dirty="0"/>
          </a:p>
          <a:p>
            <a:pPr lvl="1">
              <a:buFontTx/>
              <a:buChar char="-"/>
            </a:pPr>
            <a:r>
              <a:rPr lang="fr-FR" sz="2000" dirty="0"/>
              <a:t>Le salarié dont le contrat de travail prévoit une telle clause </a:t>
            </a:r>
          </a:p>
          <a:p>
            <a:pPr lvl="1">
              <a:buNone/>
            </a:pPr>
            <a:endParaRPr lang="fr-FR" sz="2000" dirty="0"/>
          </a:p>
          <a:p>
            <a:pPr lvl="1">
              <a:buFontTx/>
              <a:buChar char="-"/>
            </a:pPr>
            <a:r>
              <a:rPr lang="fr-FR" sz="2000" dirty="0"/>
              <a:t>Le salarié soumis à une convention collective prévoyant une obligation de non concurrence à conditions que  le salarié ait  été mis en mesure d'en prendre connaissance lors de son embauche</a:t>
            </a:r>
          </a:p>
          <a:p>
            <a:pPr marL="274320" lvl="1" indent="0">
              <a:buNone/>
            </a:pPr>
            <a:r>
              <a:rPr lang="fr-FR" sz="2000" dirty="0"/>
              <a:t>		</a:t>
            </a:r>
            <a:r>
              <a:rPr lang="fr-FR" sz="2000" dirty="0" err="1">
                <a:solidFill>
                  <a:schemeClr val="accent3"/>
                </a:solidFill>
              </a:rPr>
              <a:t>Cass</a:t>
            </a:r>
            <a:r>
              <a:rPr lang="fr-FR" sz="2000" dirty="0">
                <a:solidFill>
                  <a:schemeClr val="accent3"/>
                </a:solidFill>
              </a:rPr>
              <a:t>. soc. 8-1-1997 n° 93-44.00</a:t>
            </a:r>
            <a:endParaRPr lang="fr-FR" sz="2400" dirty="0">
              <a:solidFill>
                <a:schemeClr val="accent3"/>
              </a:solidFill>
            </a:endParaRPr>
          </a:p>
          <a:p>
            <a:pPr lvl="1">
              <a:buFontTx/>
              <a:buChar char="-"/>
            </a:pP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94640" y="731520"/>
            <a:ext cx="8402320" cy="6278642"/>
          </a:xfrm>
          <a:prstGeom prst="rect">
            <a:avLst/>
          </a:prstGeom>
          <a:noFill/>
        </p:spPr>
        <p:txBody>
          <a:bodyPr wrap="square" rtlCol="0">
            <a:spAutoFit/>
          </a:bodyPr>
          <a:lstStyle/>
          <a:p>
            <a:r>
              <a:rPr lang="fr-FR" b="1" u="sng" dirty="0"/>
              <a:t>Principe : </a:t>
            </a:r>
            <a:r>
              <a:rPr lang="fr-FR" dirty="0">
                <a:solidFill>
                  <a:srgbClr val="FF0000"/>
                </a:solidFill>
              </a:rPr>
              <a:t>La liberté contractuelle </a:t>
            </a:r>
          </a:p>
          <a:p>
            <a:endParaRPr lang="fr-FR" dirty="0"/>
          </a:p>
          <a:p>
            <a:r>
              <a:rPr lang="fr-FR" dirty="0"/>
              <a:t>Le contrat de travail peut comporter des clauses très variées, </a:t>
            </a:r>
            <a:r>
              <a:rPr lang="fr-FR" u="sng" dirty="0"/>
              <a:t>sous réserve :</a:t>
            </a:r>
          </a:p>
          <a:p>
            <a:endParaRPr lang="fr-FR" b="1" dirty="0"/>
          </a:p>
          <a:p>
            <a:pPr marL="450000">
              <a:buClr>
                <a:schemeClr val="accent1"/>
              </a:buClr>
              <a:buSzPct val="120000"/>
              <a:buFont typeface="Arial"/>
              <a:buChar char="•"/>
            </a:pPr>
            <a:r>
              <a:rPr lang="fr-FR" b="1" dirty="0"/>
              <a:t> </a:t>
            </a:r>
            <a:r>
              <a:rPr lang="fr-FR" dirty="0"/>
              <a:t>qu'elles ne portent pas atteinte </a:t>
            </a:r>
            <a:r>
              <a:rPr lang="fr-FR" b="1" dirty="0"/>
              <a:t>aux libertés fondamentales de la personne </a:t>
            </a:r>
          </a:p>
          <a:p>
            <a:pPr marL="450000">
              <a:buClr>
                <a:schemeClr val="accent1"/>
              </a:buClr>
              <a:buSzPct val="120000"/>
              <a:buFont typeface="Arial"/>
              <a:buChar char="•"/>
            </a:pPr>
            <a:endParaRPr lang="fr-FR" b="1" dirty="0"/>
          </a:p>
          <a:p>
            <a:pPr marL="450000">
              <a:buClr>
                <a:schemeClr val="accent1"/>
              </a:buClr>
              <a:buSzPct val="120000"/>
              <a:buFont typeface="Arial"/>
              <a:buChar char="•"/>
            </a:pPr>
            <a:r>
              <a:rPr lang="fr-FR" b="1" dirty="0"/>
              <a:t> </a:t>
            </a:r>
            <a:r>
              <a:rPr lang="fr-FR" dirty="0"/>
              <a:t>qu'elles ne portent pas atteinte </a:t>
            </a:r>
            <a:r>
              <a:rPr lang="fr-FR" b="1" dirty="0"/>
              <a:t>au respect de la vie personnelle.</a:t>
            </a:r>
            <a:r>
              <a:rPr lang="fr-FR" dirty="0"/>
              <a:t> </a:t>
            </a:r>
            <a:endParaRPr lang="fr-FR" b="1" dirty="0"/>
          </a:p>
          <a:p>
            <a:pPr marL="450000">
              <a:buClr>
                <a:schemeClr val="accent1"/>
              </a:buClr>
              <a:buSzPct val="120000"/>
            </a:pPr>
            <a:endParaRPr lang="fr-FR" b="1" dirty="0"/>
          </a:p>
          <a:p>
            <a:pPr>
              <a:buClr>
                <a:schemeClr val="accent1"/>
              </a:buClr>
              <a:buSzPct val="120000"/>
            </a:pPr>
            <a:r>
              <a:rPr lang="fr-FR" dirty="0"/>
              <a:t>Une clause ne </a:t>
            </a:r>
            <a:r>
              <a:rPr lang="fr-FR" b="1" dirty="0"/>
              <a:t>respectant pas ces principes est nulle mais n'entraîne pas la nullité de l'intégralité du contrat, sauf si elle a été déterminante dans l'engagement des parties.</a:t>
            </a:r>
          </a:p>
          <a:p>
            <a:pPr>
              <a:buClr>
                <a:schemeClr val="accent1"/>
              </a:buClr>
              <a:buSzPct val="120000"/>
            </a:pPr>
            <a:endParaRPr lang="fr-FR" b="1" dirty="0"/>
          </a:p>
          <a:p>
            <a:pPr marL="450000" indent="-285750">
              <a:buClr>
                <a:schemeClr val="accent1"/>
              </a:buClr>
              <a:buSzPct val="120000"/>
              <a:buFont typeface="Arial"/>
              <a:buChar char="•"/>
            </a:pPr>
            <a:r>
              <a:rPr lang="fr-FR" b="1" dirty="0"/>
              <a:t>les nécessités du fonctionnement de l'entreprise peuvent justifier que les dispositions d'un accord collectif se substituent aux clauses contraires du contrat de travail</a:t>
            </a:r>
          </a:p>
          <a:p>
            <a:pPr marL="450000" indent="-285750">
              <a:buClr>
                <a:schemeClr val="accent1"/>
              </a:buClr>
              <a:buSzPct val="120000"/>
              <a:buFont typeface="Arial"/>
              <a:buChar char="•"/>
            </a:pPr>
            <a:endParaRPr lang="fr-FR" b="1" dirty="0"/>
          </a:p>
          <a:p>
            <a:pPr marL="164250">
              <a:buClr>
                <a:schemeClr val="accent1"/>
              </a:buClr>
              <a:buSzPct val="120000"/>
            </a:pPr>
            <a:r>
              <a:rPr lang="fr-FR" sz="2400" dirty="0">
                <a:solidFill>
                  <a:schemeClr val="accent3"/>
                </a:solidFill>
              </a:rPr>
              <a:t>	Ordonnance no 2017-1385 du 22 septembre 2017</a:t>
            </a:r>
          </a:p>
          <a:p>
            <a:pPr>
              <a:buClr>
                <a:schemeClr val="accent1"/>
              </a:buClr>
              <a:buSzPct val="120000"/>
            </a:pPr>
            <a:endParaRPr lang="fr-FR" b="1" dirty="0"/>
          </a:p>
          <a:p>
            <a:pPr marL="450000">
              <a:buClr>
                <a:schemeClr val="accent1"/>
              </a:buClr>
              <a:buSzPct val="120000"/>
              <a:buFont typeface="Arial"/>
              <a:buChar char="•"/>
            </a:pPr>
            <a:endParaRPr lang="fr-FR" b="1" dirty="0"/>
          </a:p>
          <a:p>
            <a:pPr marL="450000">
              <a:buClr>
                <a:schemeClr val="accent1"/>
              </a:buClr>
              <a:buSzPct val="120000"/>
              <a:buFont typeface="Arial"/>
              <a:buChar char="•"/>
            </a:pPr>
            <a:endParaRPr lang="fr-FR" b="1" dirty="0"/>
          </a:p>
          <a:p>
            <a:pPr marL="450000">
              <a:buClr>
                <a:schemeClr val="accent1"/>
              </a:buClr>
              <a:buSzPct val="120000"/>
            </a:pPr>
            <a:endParaRPr lang="fr-FR" b="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38294" y="375921"/>
            <a:ext cx="7792720" cy="7294305"/>
          </a:xfrm>
          <a:prstGeom prst="rect">
            <a:avLst/>
          </a:prstGeom>
          <a:noFill/>
        </p:spPr>
        <p:txBody>
          <a:bodyPr wrap="square" rtlCol="0">
            <a:spAutoFit/>
          </a:bodyPr>
          <a:lstStyle/>
          <a:p>
            <a:pPr>
              <a:buFont typeface="Arial"/>
              <a:buChar char="•"/>
            </a:pPr>
            <a:r>
              <a:rPr lang="fr-FR" b="1" dirty="0"/>
              <a:t> </a:t>
            </a:r>
            <a:r>
              <a:rPr lang="fr-FR" b="1" u="sng" dirty="0"/>
              <a:t>Conditions de validité </a:t>
            </a:r>
            <a:r>
              <a:rPr lang="fr-FR" b="1" u="sng" dirty="0">
                <a:solidFill>
                  <a:srgbClr val="660066"/>
                </a:solidFill>
              </a:rPr>
              <a:t>: </a:t>
            </a:r>
          </a:p>
          <a:p>
            <a:endParaRPr lang="fr-FR" dirty="0"/>
          </a:p>
          <a:p>
            <a:pPr marL="540000">
              <a:buClr>
                <a:srgbClr val="660066"/>
              </a:buClr>
              <a:buSzPct val="120000"/>
              <a:buFont typeface="Lucida Grande"/>
              <a:buChar char="-"/>
            </a:pPr>
            <a:r>
              <a:rPr lang="fr-FR" dirty="0">
                <a:solidFill>
                  <a:srgbClr val="000000"/>
                </a:solidFill>
              </a:rPr>
              <a:t>Elle doit être  </a:t>
            </a:r>
            <a:r>
              <a:rPr lang="fr-FR" b="1" dirty="0">
                <a:solidFill>
                  <a:srgbClr val="000000"/>
                </a:solidFill>
              </a:rPr>
              <a:t>indispensable à la protection des intérêts de l'entreprise.</a:t>
            </a:r>
            <a:r>
              <a:rPr lang="fr-FR" dirty="0">
                <a:solidFill>
                  <a:srgbClr val="000000"/>
                </a:solidFill>
              </a:rPr>
              <a:t> </a:t>
            </a:r>
          </a:p>
          <a:p>
            <a:pPr marL="540000">
              <a:buClr>
                <a:srgbClr val="660066"/>
              </a:buClr>
              <a:buSzPct val="120000"/>
              <a:buFont typeface="Lucida Grande"/>
              <a:buChar char="-"/>
            </a:pPr>
            <a:endParaRPr lang="fr-FR" dirty="0">
              <a:solidFill>
                <a:srgbClr val="000000"/>
              </a:solidFill>
            </a:endParaRPr>
          </a:p>
          <a:p>
            <a:pPr marL="1455750" indent="-285750">
              <a:buClr>
                <a:srgbClr val="660066"/>
              </a:buClr>
              <a:buSzPct val="120000"/>
              <a:buFont typeface="Wingdings" pitchFamily="2" charset="2"/>
              <a:buChar char="à"/>
            </a:pPr>
            <a:r>
              <a:rPr lang="fr-FR" dirty="0">
                <a:solidFill>
                  <a:srgbClr val="000000"/>
                </a:solidFill>
              </a:rPr>
              <a:t>Elle peut par exemple être opposée à un serveur en contact direct avec la clientèle </a:t>
            </a:r>
          </a:p>
          <a:p>
            <a:pPr marL="1170000">
              <a:buClr>
                <a:srgbClr val="660066"/>
              </a:buClr>
              <a:buSzPct val="120000"/>
            </a:pPr>
            <a:r>
              <a:rPr lang="fr-FR" dirty="0">
                <a:solidFill>
                  <a:schemeClr val="accent3"/>
                </a:solidFill>
              </a:rPr>
              <a:t>	</a:t>
            </a:r>
            <a:r>
              <a:rPr lang="fr-FR" dirty="0" err="1">
                <a:solidFill>
                  <a:schemeClr val="accent3"/>
                </a:solidFill>
              </a:rPr>
              <a:t>Cass</a:t>
            </a:r>
            <a:r>
              <a:rPr lang="fr-FR" dirty="0">
                <a:solidFill>
                  <a:schemeClr val="accent3"/>
                </a:solidFill>
              </a:rPr>
              <a:t>. soc. 1-3-1995 n° 93-42.754 :  RJS 4/95 n° 377</a:t>
            </a:r>
          </a:p>
          <a:p>
            <a:pPr marL="1170000">
              <a:buClr>
                <a:srgbClr val="660066"/>
              </a:buClr>
              <a:buSzPct val="120000"/>
              <a:buFont typeface="Lucida Grande"/>
              <a:buChar char="-"/>
            </a:pPr>
            <a:endParaRPr lang="fr-FR" dirty="0">
              <a:solidFill>
                <a:srgbClr val="000000"/>
              </a:solidFill>
            </a:endParaRPr>
          </a:p>
          <a:p>
            <a:pPr marL="1455750" indent="-285750">
              <a:buClr>
                <a:srgbClr val="660066"/>
              </a:buClr>
              <a:buSzPct val="120000"/>
              <a:buFont typeface="Wingdings" pitchFamily="2" charset="2"/>
              <a:buChar char="à"/>
            </a:pPr>
            <a:r>
              <a:rPr lang="fr-FR" dirty="0">
                <a:solidFill>
                  <a:srgbClr val="000000"/>
                </a:solidFill>
              </a:rPr>
              <a:t>En revanche, n'est pas valable la clause prévue par le contrat de travail d'un laveur de vitres </a:t>
            </a:r>
          </a:p>
          <a:p>
            <a:pPr marL="1170000">
              <a:buClr>
                <a:srgbClr val="660066"/>
              </a:buClr>
              <a:buSzPct val="120000"/>
            </a:pPr>
            <a:r>
              <a:rPr lang="fr-FR" dirty="0">
                <a:solidFill>
                  <a:schemeClr val="accent3"/>
                </a:solidFill>
              </a:rPr>
              <a:t>	</a:t>
            </a:r>
            <a:r>
              <a:rPr lang="fr-FR" dirty="0" err="1">
                <a:solidFill>
                  <a:schemeClr val="accent3"/>
                </a:solidFill>
              </a:rPr>
              <a:t>Cass</a:t>
            </a:r>
            <a:r>
              <a:rPr lang="fr-FR" dirty="0">
                <a:solidFill>
                  <a:schemeClr val="accent3"/>
                </a:solidFill>
              </a:rPr>
              <a:t>. soc. 14-5-1992 n° 89-45.300 :  RJS 6/92 n° 735</a:t>
            </a:r>
          </a:p>
          <a:p>
            <a:pPr marL="1170000">
              <a:buClr>
                <a:srgbClr val="660066"/>
              </a:buClr>
              <a:buSzPct val="120000"/>
              <a:buFont typeface="Lucida Grande"/>
              <a:buChar char="-"/>
            </a:pPr>
            <a:endParaRPr lang="fr-FR" dirty="0">
              <a:solidFill>
                <a:schemeClr val="accent3"/>
              </a:solidFill>
            </a:endParaRPr>
          </a:p>
          <a:p>
            <a:pPr marL="540000">
              <a:buClr>
                <a:srgbClr val="660066"/>
              </a:buClr>
              <a:buSzPct val="120000"/>
              <a:buFont typeface="Lucida Grande"/>
              <a:buChar char="-"/>
            </a:pPr>
            <a:r>
              <a:rPr lang="fr-FR" dirty="0">
                <a:solidFill>
                  <a:srgbClr val="000000"/>
                </a:solidFill>
              </a:rPr>
              <a:t>Elle doit être </a:t>
            </a:r>
            <a:r>
              <a:rPr lang="fr-FR" b="1" dirty="0">
                <a:solidFill>
                  <a:srgbClr val="000000"/>
                </a:solidFill>
              </a:rPr>
              <a:t>limitée dans le temps (durée d'application), dans l'espace (zone géographique) et quant à la nature des activités visées.</a:t>
            </a:r>
          </a:p>
          <a:p>
            <a:pPr marL="540000">
              <a:buClr>
                <a:srgbClr val="660066"/>
              </a:buClr>
              <a:buSzPct val="120000"/>
              <a:buFont typeface="Lucida Grande"/>
              <a:buChar char="-"/>
            </a:pPr>
            <a:endParaRPr lang="fr-FR" b="1" dirty="0">
              <a:solidFill>
                <a:srgbClr val="000000"/>
              </a:solidFill>
            </a:endParaRPr>
          </a:p>
          <a:p>
            <a:pPr marL="540000">
              <a:buClr>
                <a:srgbClr val="660066"/>
              </a:buClr>
              <a:buSzPct val="120000"/>
              <a:buFont typeface="Lucida Grande"/>
              <a:buChar char="-"/>
            </a:pPr>
            <a:r>
              <a:rPr lang="fr-FR" b="1" dirty="0">
                <a:solidFill>
                  <a:srgbClr val="000000"/>
                </a:solidFill>
              </a:rPr>
              <a:t>Elle doit fixer une contrepartie qui ne doit pas être dérisoire</a:t>
            </a:r>
            <a:r>
              <a:rPr lang="fr-FR" b="1" dirty="0"/>
              <a:t>.</a:t>
            </a:r>
          </a:p>
          <a:p>
            <a:endParaRPr lang="fr-FR" b="1" dirty="0"/>
          </a:p>
          <a:p>
            <a:endParaRPr lang="fr-FR" b="1" dirty="0"/>
          </a:p>
          <a:p>
            <a:endParaRPr lang="fr-FR" b="1" dirty="0"/>
          </a:p>
          <a:p>
            <a:endParaRPr lang="fr-FR" b="1" dirty="0"/>
          </a:p>
          <a:p>
            <a:endParaRPr lang="fr-FR" b="1" dirty="0"/>
          </a:p>
          <a:p>
            <a:endParaRPr lang="fr-FR" dirty="0"/>
          </a:p>
        </p:txBody>
      </p:sp>
    </p:spTree>
    <p:extLst>
      <p:ext uri="{BB962C8B-B14F-4D97-AF65-F5344CB8AC3E}">
        <p14:creationId xmlns:p14="http://schemas.microsoft.com/office/powerpoint/2010/main" val="38388610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54833" y="269824"/>
            <a:ext cx="8769246" cy="4985980"/>
          </a:xfrm>
          <a:prstGeom prst="rect">
            <a:avLst/>
          </a:prstGeom>
          <a:noFill/>
        </p:spPr>
        <p:txBody>
          <a:bodyPr wrap="square" rtlCol="0">
            <a:spAutoFit/>
          </a:bodyPr>
          <a:lstStyle/>
          <a:p>
            <a:pPr>
              <a:buFont typeface="Arial"/>
              <a:buChar char="•"/>
            </a:pPr>
            <a:r>
              <a:rPr lang="fr-FR" sz="2000" b="1" dirty="0">
                <a:solidFill>
                  <a:schemeClr val="accent1"/>
                </a:solidFill>
              </a:rPr>
              <a:t> </a:t>
            </a:r>
            <a:r>
              <a:rPr lang="fr-FR" sz="2000" b="1" u="sng" dirty="0"/>
              <a:t>Sanctions :</a:t>
            </a:r>
          </a:p>
          <a:p>
            <a:endParaRPr lang="fr-FR" sz="2000" b="1" u="sng" dirty="0"/>
          </a:p>
          <a:p>
            <a:pPr marL="540000">
              <a:buClr>
                <a:srgbClr val="660066"/>
              </a:buClr>
              <a:buSzPct val="120000"/>
              <a:buFont typeface="Lucida Grande"/>
              <a:buChar char="-"/>
            </a:pPr>
            <a:r>
              <a:rPr lang="fr-FR" sz="2000" dirty="0"/>
              <a:t>Est en principe </a:t>
            </a:r>
            <a:r>
              <a:rPr lang="fr-FR" sz="2000" b="1" dirty="0"/>
              <a:t>nulle</a:t>
            </a:r>
            <a:r>
              <a:rPr lang="fr-FR" sz="2000" dirty="0"/>
              <a:t> la clause de non-concurrence ne remplissant pas les conditions visées</a:t>
            </a:r>
          </a:p>
          <a:p>
            <a:pPr marL="540000">
              <a:buClr>
                <a:srgbClr val="660066"/>
              </a:buClr>
              <a:buSzPct val="120000"/>
            </a:pPr>
            <a:endParaRPr lang="fr-FR" sz="2000" dirty="0"/>
          </a:p>
          <a:p>
            <a:pPr marL="540000">
              <a:buClr>
                <a:srgbClr val="660066"/>
              </a:buClr>
              <a:buSzPct val="120000"/>
              <a:buFont typeface="Lucida Grande"/>
              <a:buChar char="-"/>
            </a:pPr>
            <a:r>
              <a:rPr lang="fr-FR" sz="2000" dirty="0"/>
              <a:t> Le salarié pourra, seul, en demander la nullité</a:t>
            </a:r>
          </a:p>
          <a:p>
            <a:pPr marL="540000">
              <a:buClr>
                <a:srgbClr val="660066"/>
              </a:buClr>
              <a:buSzPct val="120000"/>
            </a:pPr>
            <a:endParaRPr lang="fr-FR" sz="2000" dirty="0"/>
          </a:p>
          <a:p>
            <a:pPr marL="540000">
              <a:buClr>
                <a:srgbClr val="660066"/>
              </a:buClr>
              <a:buSzPct val="120000"/>
              <a:buFont typeface="Lucida Grande"/>
              <a:buChar char="-"/>
            </a:pPr>
            <a:r>
              <a:rPr lang="fr-FR" sz="2000" dirty="0"/>
              <a:t>L’annulation de la clause n’a pas d’effet rétroactif de sorte que le salarié conserve les sommes qui lui ont été versées</a:t>
            </a:r>
          </a:p>
          <a:p>
            <a:pPr marL="540000">
              <a:buClr>
                <a:srgbClr val="660066"/>
              </a:buClr>
              <a:buSzPct val="120000"/>
            </a:pPr>
            <a:endParaRPr lang="fr-FR" sz="2000" dirty="0"/>
          </a:p>
          <a:p>
            <a:pPr marL="540000">
              <a:buClr>
                <a:srgbClr val="660066"/>
              </a:buClr>
              <a:buSzPct val="120000"/>
              <a:buFont typeface="Lucida Grande"/>
              <a:buChar char="-"/>
            </a:pPr>
            <a:r>
              <a:rPr lang="fr-FR" sz="2000" dirty="0"/>
              <a:t>Cependant, pour obtenir une indemnisation, le salarié devra rapporter la preuve d’un préjudice Cette preuve sera facile à rapporter s’il se trouve dans l’impossibilité de trouver un nouvel emploi du fait de sa clause de non-concurrence</a:t>
            </a:r>
          </a:p>
          <a:p>
            <a:pPr algn="ctr"/>
            <a:br>
              <a:rPr lang="fr-FR" sz="2000" dirty="0"/>
            </a:br>
            <a:r>
              <a:rPr lang="fr-FR" dirty="0" err="1">
                <a:solidFill>
                  <a:schemeClr val="accent3"/>
                </a:solidFill>
              </a:rPr>
              <a:t>Cass</a:t>
            </a:r>
            <a:r>
              <a:rPr lang="fr-FR" dirty="0">
                <a:solidFill>
                  <a:schemeClr val="accent3"/>
                </a:solidFill>
              </a:rPr>
              <a:t>. Soc. 25 mai 2016, n°14-20.578.</a:t>
            </a:r>
            <a:endParaRPr lang="fr-FR" sz="2000" dirty="0">
              <a:solidFill>
                <a:schemeClr val="accent3"/>
              </a:solidFill>
            </a:endParaRPr>
          </a:p>
        </p:txBody>
      </p:sp>
    </p:spTree>
    <p:extLst>
      <p:ext uri="{BB962C8B-B14F-4D97-AF65-F5344CB8AC3E}">
        <p14:creationId xmlns:p14="http://schemas.microsoft.com/office/powerpoint/2010/main" val="15788098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u="sng" dirty="0">
                <a:solidFill>
                  <a:schemeClr val="tx1"/>
                </a:solidFill>
              </a:rPr>
              <a:t>La clause de non concurrence </a:t>
            </a:r>
            <a:endParaRPr lang="fr-FR" dirty="0"/>
          </a:p>
        </p:txBody>
      </p:sp>
      <p:sp>
        <p:nvSpPr>
          <p:cNvPr id="3" name="Espace réservé du contenu 2"/>
          <p:cNvSpPr>
            <a:spLocks noGrp="1"/>
          </p:cNvSpPr>
          <p:nvPr>
            <p:ph sz="quarter" idx="1"/>
          </p:nvPr>
        </p:nvSpPr>
        <p:spPr/>
        <p:txBody>
          <a:bodyPr/>
          <a:lstStyle/>
          <a:p>
            <a:r>
              <a:rPr lang="fr-FR" dirty="0"/>
              <a:t>La contrepartie eu égard aux importantes restrictions auxquelles est soumis le salarié, est dérisoire.</a:t>
            </a:r>
          </a:p>
          <a:p>
            <a:pPr>
              <a:buNone/>
            </a:pPr>
            <a:endParaRPr lang="fr-FR" dirty="0"/>
          </a:p>
          <a:p>
            <a:r>
              <a:rPr lang="fr-FR" dirty="0"/>
              <a:t>Ce qui équivaut à une absence de contrepartie et rend la clause nulle </a:t>
            </a:r>
          </a:p>
          <a:p>
            <a:endParaRPr lang="fr-FR" b="1" dirty="0"/>
          </a:p>
          <a:p>
            <a:pPr marL="0" indent="0" algn="ctr">
              <a:buNone/>
            </a:pPr>
            <a:r>
              <a:rPr lang="fr-FR" dirty="0" err="1">
                <a:solidFill>
                  <a:schemeClr val="accent3"/>
                </a:solidFill>
              </a:rPr>
              <a:t>Cass</a:t>
            </a:r>
            <a:r>
              <a:rPr lang="fr-FR" dirty="0">
                <a:solidFill>
                  <a:schemeClr val="accent3"/>
                </a:solidFill>
              </a:rPr>
              <a:t>. soc., 15 nov. 2006, n° 04-46.721</a:t>
            </a:r>
          </a:p>
        </p:txBody>
      </p:sp>
    </p:spTree>
    <p:extLst>
      <p:ext uri="{BB962C8B-B14F-4D97-AF65-F5344CB8AC3E}">
        <p14:creationId xmlns:p14="http://schemas.microsoft.com/office/powerpoint/2010/main" val="30268836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137886"/>
            <a:ext cx="8534400" cy="914400"/>
          </a:xfrm>
        </p:spPr>
        <p:txBody>
          <a:bodyPr>
            <a:normAutofit fontScale="90000"/>
          </a:bodyPr>
          <a:lstStyle/>
          <a:p>
            <a:r>
              <a:rPr lang="fr-FR" u="sng" dirty="0">
                <a:solidFill>
                  <a:schemeClr val="tx1"/>
                </a:solidFill>
              </a:rPr>
              <a:t> La clause fixant une indemnité de licenciement ou de préavis</a:t>
            </a:r>
          </a:p>
        </p:txBody>
      </p:sp>
      <p:sp>
        <p:nvSpPr>
          <p:cNvPr id="3" name="Espace réservé du contenu 2"/>
          <p:cNvSpPr>
            <a:spLocks noGrp="1"/>
          </p:cNvSpPr>
          <p:nvPr>
            <p:ph sz="quarter" idx="1"/>
          </p:nvPr>
        </p:nvSpPr>
        <p:spPr/>
        <p:txBody>
          <a:bodyPr>
            <a:normAutofit fontScale="92500" lnSpcReduction="10000"/>
          </a:bodyPr>
          <a:lstStyle/>
          <a:p>
            <a:r>
              <a:rPr lang="fr-FR" sz="2000" b="1" u="sng" dirty="0"/>
              <a:t>Condition : </a:t>
            </a:r>
            <a:r>
              <a:rPr lang="fr-FR" sz="2000" dirty="0"/>
              <a:t>elle doit être aussi favorable que l’indemnité de licenciement légale et conventionnelle</a:t>
            </a:r>
          </a:p>
          <a:p>
            <a:endParaRPr lang="fr-FR" sz="2000" dirty="0"/>
          </a:p>
          <a:p>
            <a:r>
              <a:rPr lang="fr-FR" sz="2000" b="1" u="sng" dirty="0"/>
              <a:t>Limite : </a:t>
            </a:r>
            <a:r>
              <a:rPr lang="fr-FR" sz="2000" dirty="0"/>
              <a:t>Elle peut être qualifiée de clause pénale si :</a:t>
            </a:r>
          </a:p>
          <a:p>
            <a:pPr>
              <a:buNone/>
            </a:pPr>
            <a:r>
              <a:rPr lang="fr-FR" sz="2000" dirty="0"/>
              <a:t> </a:t>
            </a:r>
          </a:p>
          <a:p>
            <a:pPr lvl="3">
              <a:buClr>
                <a:srgbClr val="660066"/>
              </a:buClr>
              <a:buSzPct val="120000"/>
              <a:buFont typeface="Lucida Grande"/>
              <a:buChar char="-"/>
            </a:pPr>
            <a:r>
              <a:rPr lang="fr-FR" dirty="0"/>
              <a:t>L’indemnité a une nature contractuelle, </a:t>
            </a:r>
          </a:p>
          <a:p>
            <a:pPr lvl="3">
              <a:buClr>
                <a:srgbClr val="660066"/>
              </a:buClr>
              <a:buSzPct val="120000"/>
              <a:buFont typeface="Lucida Grande"/>
              <a:buChar char="-"/>
            </a:pPr>
            <a:r>
              <a:rPr lang="fr-FR" dirty="0"/>
              <a:t>L’indemnité est versée que si la rupture est à l'initiative de l'employeur1</a:t>
            </a:r>
          </a:p>
          <a:p>
            <a:pPr lvl="3">
              <a:buClr>
                <a:srgbClr val="660066"/>
              </a:buClr>
              <a:buSzPct val="120000"/>
              <a:buFont typeface="Lucida Grande"/>
              <a:buChar char="-"/>
            </a:pPr>
            <a:r>
              <a:rPr lang="fr-FR" dirty="0"/>
              <a:t> Si elle est une sanction du manquement de l’employeur à ses obligations.</a:t>
            </a:r>
          </a:p>
          <a:p>
            <a:pPr lvl="3">
              <a:buClr>
                <a:srgbClr val="660066"/>
              </a:buClr>
              <a:buSzPct val="120000"/>
              <a:buNone/>
            </a:pPr>
            <a:endParaRPr lang="fr-FR" dirty="0"/>
          </a:p>
          <a:p>
            <a:pPr lvl="1">
              <a:buClr>
                <a:schemeClr val="accent1"/>
              </a:buClr>
              <a:buSzPct val="120000"/>
              <a:buFont typeface="Arial"/>
              <a:buChar char="•"/>
            </a:pPr>
            <a:r>
              <a:rPr lang="fr-FR" b="1" u="sng" dirty="0"/>
              <a:t>Conséquence : </a:t>
            </a:r>
            <a:r>
              <a:rPr lang="fr-FR" dirty="0"/>
              <a:t>La Cour de cassation admet, lorsque l'indemnité de licenciement prévue par le contrat de travail est fixée à un montant </a:t>
            </a:r>
            <a:r>
              <a:rPr lang="fr-FR" b="1" dirty="0"/>
              <a:t>manifestement excessif, </a:t>
            </a:r>
            <a:r>
              <a:rPr lang="fr-FR" dirty="0"/>
              <a:t>que celle-ci puisse être réduite par le juge par application de l'article 1152 du Code civil.</a:t>
            </a:r>
          </a:p>
        </p:txBody>
      </p:sp>
    </p:spTree>
    <p:extLst>
      <p:ext uri="{BB962C8B-B14F-4D97-AF65-F5344CB8AC3E}">
        <p14:creationId xmlns:p14="http://schemas.microsoft.com/office/powerpoint/2010/main" val="40765951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u="sng" dirty="0"/>
          </a:p>
        </p:txBody>
      </p:sp>
      <p:sp>
        <p:nvSpPr>
          <p:cNvPr id="3" name="Espace réservé du contenu 2"/>
          <p:cNvSpPr>
            <a:spLocks noGrp="1"/>
          </p:cNvSpPr>
          <p:nvPr>
            <p:ph sz="quarter" idx="1"/>
          </p:nvPr>
        </p:nvSpPr>
        <p:spPr>
          <a:xfrm>
            <a:off x="301752" y="1527048"/>
            <a:ext cx="8503920" cy="4572000"/>
          </a:xfrm>
        </p:spPr>
        <p:txBody>
          <a:bodyPr>
            <a:normAutofit/>
          </a:bodyPr>
          <a:lstStyle/>
          <a:p>
            <a:pPr lvl="1" algn="just">
              <a:buNone/>
            </a:pPr>
            <a:r>
              <a:rPr lang="fr-FR" sz="1662" dirty="0"/>
              <a:t>	</a:t>
            </a:r>
            <a:r>
              <a:rPr lang="fr-FR" sz="2000" dirty="0"/>
              <a:t>S’analyse en une clause pénale pouvant être réduite si elle apparaît manifestement excessive l'indemnité prévue par le contrat de travail en cas de licenciement pour quelque motif que ce soit, et dont le montant équivaut à 2 ans de salaire, soit environ 150 000 €.</a:t>
            </a:r>
          </a:p>
          <a:p>
            <a:pPr lvl="1" algn="just">
              <a:buNone/>
            </a:pPr>
            <a:r>
              <a:rPr lang="fr-FR" sz="2000" dirty="0"/>
              <a:t>	</a:t>
            </a:r>
          </a:p>
          <a:p>
            <a:pPr lvl="1" algn="just">
              <a:buNone/>
            </a:pPr>
            <a:r>
              <a:rPr lang="fr-FR" sz="2000" dirty="0"/>
              <a:t>	Au regard de l'ampleur inhabituelle du montant de l'indemnité et l'absence de toute limitation quant à la cause du licenciement, cette indemnité doit être ramenée à 25 000 €.</a:t>
            </a:r>
            <a:r>
              <a:rPr lang="fr-FR" sz="2000" b="1" dirty="0"/>
              <a:t> </a:t>
            </a:r>
          </a:p>
          <a:p>
            <a:pPr lvl="1" algn="just">
              <a:buNone/>
            </a:pPr>
            <a:r>
              <a:rPr lang="fr-FR" sz="2000" b="1" dirty="0"/>
              <a:t>	</a:t>
            </a:r>
          </a:p>
          <a:p>
            <a:pPr lvl="1" algn="ctr">
              <a:buNone/>
            </a:pPr>
            <a:r>
              <a:rPr lang="fr-FR" sz="2000" b="1" dirty="0"/>
              <a:t>	</a:t>
            </a:r>
            <a:r>
              <a:rPr lang="fr-FR" sz="2000" dirty="0">
                <a:solidFill>
                  <a:schemeClr val="accent3"/>
                </a:solidFill>
              </a:rPr>
              <a:t>CA Montpellier 18 novembre 2009 n° 09-2730 </a:t>
            </a:r>
          </a:p>
          <a:p>
            <a:endParaRPr lang="fr-FR" dirty="0"/>
          </a:p>
        </p:txBody>
      </p:sp>
    </p:spTree>
    <p:extLst>
      <p:ext uri="{BB962C8B-B14F-4D97-AF65-F5344CB8AC3E}">
        <p14:creationId xmlns:p14="http://schemas.microsoft.com/office/powerpoint/2010/main" val="27199580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026160" y="1097280"/>
            <a:ext cx="7061200" cy="3785652"/>
          </a:xfrm>
          <a:prstGeom prst="rect">
            <a:avLst/>
          </a:prstGeom>
          <a:noFill/>
        </p:spPr>
        <p:txBody>
          <a:bodyPr wrap="square" rtlCol="0">
            <a:spAutoFit/>
          </a:bodyPr>
          <a:lstStyle/>
          <a:p>
            <a:r>
              <a:rPr lang="fr-FR" sz="2000" b="1" u="sng" dirty="0"/>
              <a:t>Sont des clauses illicites à titre indicatif : </a:t>
            </a:r>
          </a:p>
          <a:p>
            <a:endParaRPr lang="fr-FR" sz="2000" dirty="0"/>
          </a:p>
          <a:p>
            <a:pPr marL="360000"/>
            <a:r>
              <a:rPr lang="fr-FR" sz="2000" dirty="0"/>
              <a:t>- une clause attributive de juridiction sauf pour les contrats de travail internationaux</a:t>
            </a:r>
          </a:p>
          <a:p>
            <a:pPr marL="360000"/>
            <a:r>
              <a:rPr lang="fr-FR" sz="2000" dirty="0"/>
              <a:t>- une clause de célibat </a:t>
            </a:r>
          </a:p>
          <a:p>
            <a:pPr marL="360000"/>
            <a:r>
              <a:rPr lang="fr-FR" sz="2000" dirty="0"/>
              <a:t>- une clause « couperet » de départ à la retraite</a:t>
            </a:r>
          </a:p>
          <a:p>
            <a:pPr marL="360000"/>
            <a:r>
              <a:rPr lang="fr-FR" sz="2000" dirty="0"/>
              <a:t>- une clause d'indexation de salaire </a:t>
            </a:r>
          </a:p>
          <a:p>
            <a:pPr marL="360000"/>
            <a:r>
              <a:rPr lang="fr-FR" sz="2000" dirty="0"/>
              <a:t>- une clause prévoyant une rémunération inférieure au Smic </a:t>
            </a:r>
          </a:p>
          <a:p>
            <a:pPr marL="360000"/>
            <a:r>
              <a:rPr lang="fr-FR" sz="2000" dirty="0"/>
              <a:t>- une clause restreignant la liberté syndicale  </a:t>
            </a:r>
          </a:p>
          <a:p>
            <a:pPr marL="360000"/>
            <a:r>
              <a:rPr lang="fr-FR" sz="2000" dirty="0"/>
              <a:t>- une clause de responsabilité financière du salarié  </a:t>
            </a:r>
          </a:p>
          <a:p>
            <a:pPr marL="360000"/>
            <a:r>
              <a:rPr lang="fr-FR" sz="2000" dirty="0"/>
              <a:t>- une clause résolutoire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863600" y="1280160"/>
            <a:ext cx="7132320" cy="3447098"/>
          </a:xfrm>
          <a:prstGeom prst="rect">
            <a:avLst/>
          </a:prstGeom>
          <a:noFill/>
        </p:spPr>
        <p:txBody>
          <a:bodyPr wrap="square" rtlCol="0">
            <a:spAutoFit/>
          </a:bodyPr>
          <a:lstStyle/>
          <a:p>
            <a:r>
              <a:rPr lang="fr-FR" u="sng" dirty="0"/>
              <a:t>C</a:t>
            </a:r>
            <a:r>
              <a:rPr lang="fr-FR" sz="2000" u="sng" dirty="0"/>
              <a:t>ertaines clauses sont générales et se retrouvent dans la quasi-totalité des contrats de travail :</a:t>
            </a:r>
          </a:p>
          <a:p>
            <a:endParaRPr lang="fr-FR" sz="2000" dirty="0"/>
          </a:p>
          <a:p>
            <a:pPr marL="630000">
              <a:buClr>
                <a:srgbClr val="660066"/>
              </a:buClr>
              <a:buSzPct val="120000"/>
              <a:buFont typeface="Lucida Grande"/>
              <a:buChar char="-"/>
            </a:pPr>
            <a:r>
              <a:rPr lang="fr-FR" sz="2000" dirty="0"/>
              <a:t>  </a:t>
            </a:r>
            <a:r>
              <a:rPr lang="fr-FR" sz="2000" b="1" dirty="0"/>
              <a:t>nature du contrat, </a:t>
            </a:r>
          </a:p>
          <a:p>
            <a:pPr marL="630000">
              <a:buClr>
                <a:srgbClr val="660066"/>
              </a:buClr>
              <a:buSzPct val="120000"/>
              <a:buFont typeface="Lucida Grande"/>
              <a:buChar char="-"/>
            </a:pPr>
            <a:r>
              <a:rPr lang="fr-FR" sz="2000" b="1" dirty="0"/>
              <a:t> période d'essai, </a:t>
            </a:r>
          </a:p>
          <a:p>
            <a:pPr marL="630000">
              <a:buClr>
                <a:srgbClr val="660066"/>
              </a:buClr>
              <a:buSzPct val="120000"/>
              <a:buFont typeface="Lucida Grande"/>
              <a:buChar char="-"/>
            </a:pPr>
            <a:r>
              <a:rPr lang="fr-FR" sz="2000" b="1" dirty="0"/>
              <a:t> date d'entrée en fonction du salarié, </a:t>
            </a:r>
          </a:p>
          <a:p>
            <a:pPr marL="630000">
              <a:buClr>
                <a:srgbClr val="660066"/>
              </a:buClr>
              <a:buSzPct val="120000"/>
              <a:buFont typeface="Lucida Grande"/>
              <a:buChar char="-"/>
            </a:pPr>
            <a:r>
              <a:rPr lang="fr-FR" sz="2000" b="1" dirty="0"/>
              <a:t> qualification et classification professionnelle,</a:t>
            </a:r>
          </a:p>
          <a:p>
            <a:pPr marL="630000">
              <a:buClr>
                <a:srgbClr val="660066"/>
              </a:buClr>
              <a:buSzPct val="120000"/>
              <a:buFont typeface="Lucida Grande"/>
              <a:buChar char="-"/>
            </a:pPr>
            <a:r>
              <a:rPr lang="fr-FR" sz="2000" b="1" dirty="0"/>
              <a:t> rémunération,</a:t>
            </a:r>
          </a:p>
          <a:p>
            <a:pPr marL="630000">
              <a:buClr>
                <a:srgbClr val="660066"/>
              </a:buClr>
              <a:buSzPct val="120000"/>
              <a:buFont typeface="Lucida Grande"/>
              <a:buChar char="-"/>
            </a:pPr>
            <a:r>
              <a:rPr lang="fr-FR" sz="2000" b="1" dirty="0"/>
              <a:t> horaire de travail, </a:t>
            </a:r>
          </a:p>
          <a:p>
            <a:pPr marL="630000">
              <a:buClr>
                <a:srgbClr val="660066"/>
              </a:buClr>
              <a:buSzPct val="120000"/>
              <a:buFont typeface="Lucida Grande"/>
              <a:buChar char="-"/>
            </a:pPr>
            <a:r>
              <a:rPr lang="fr-FR" sz="2000" b="1" dirty="0"/>
              <a:t> convention collective applicable.</a:t>
            </a:r>
          </a:p>
          <a:p>
            <a:pPr>
              <a:buFontTx/>
              <a:buChar char="-"/>
            </a:pP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u="sng" dirty="0">
                <a:solidFill>
                  <a:schemeClr val="tx1"/>
                </a:solidFill>
              </a:rPr>
              <a:t>La clause d'exclusivité</a:t>
            </a:r>
          </a:p>
        </p:txBody>
      </p:sp>
      <p:sp>
        <p:nvSpPr>
          <p:cNvPr id="3" name="Espace réservé du contenu 2"/>
          <p:cNvSpPr>
            <a:spLocks noGrp="1"/>
          </p:cNvSpPr>
          <p:nvPr>
            <p:ph sz="quarter" idx="1"/>
          </p:nvPr>
        </p:nvSpPr>
        <p:spPr>
          <a:xfrm>
            <a:off x="0" y="1648918"/>
            <a:ext cx="8805672" cy="4839874"/>
          </a:xfrm>
        </p:spPr>
        <p:txBody>
          <a:bodyPr>
            <a:normAutofit/>
          </a:bodyPr>
          <a:lstStyle/>
          <a:p>
            <a:r>
              <a:rPr lang="fr-FR" sz="2400" dirty="0"/>
              <a:t>Clause obligeant le salarié à consacrer l'exclusivité de son activité à l'employeur. </a:t>
            </a:r>
          </a:p>
          <a:p>
            <a:endParaRPr lang="fr-FR" sz="2400" dirty="0"/>
          </a:p>
          <a:p>
            <a:r>
              <a:rPr lang="fr-FR" sz="2400" dirty="0"/>
              <a:t>Portant atteinte à la liberté du travail, elle n'est valable que  :</a:t>
            </a:r>
          </a:p>
          <a:p>
            <a:pPr marL="1267200" lvl="1">
              <a:buClr>
                <a:srgbClr val="660066"/>
              </a:buClr>
              <a:buSzPct val="120000"/>
              <a:buFont typeface="Lucida Grande"/>
              <a:buChar char="-"/>
            </a:pPr>
            <a:r>
              <a:rPr lang="fr-FR" sz="2400" dirty="0"/>
              <a:t>si elle est </a:t>
            </a:r>
            <a:r>
              <a:rPr lang="fr-FR" sz="2400" b="1" dirty="0"/>
              <a:t>indispensable à la protection des intérêts légitimes de l'entreprise,</a:t>
            </a:r>
          </a:p>
          <a:p>
            <a:pPr marL="1267200" lvl="1">
              <a:buClr>
                <a:srgbClr val="660066"/>
              </a:buClr>
              <a:buSzPct val="120000"/>
              <a:buFont typeface="Lucida Grande"/>
              <a:buChar char="-"/>
            </a:pPr>
            <a:r>
              <a:rPr lang="fr-FR" sz="2400" dirty="0"/>
              <a:t>et si elle est </a:t>
            </a:r>
            <a:r>
              <a:rPr lang="fr-FR" sz="2400" b="1" dirty="0"/>
              <a:t>justifiée par la nature de la tâche à accomplir et proportionnée au but recherché.</a:t>
            </a:r>
          </a:p>
          <a:p>
            <a:pPr lvl="1"/>
            <a:endParaRPr lang="fr-FR" sz="2400" b="1" dirty="0"/>
          </a:p>
          <a:p>
            <a:pPr lvl="1">
              <a:buNone/>
            </a:pPr>
            <a:r>
              <a:rPr lang="fr-FR" sz="2400" dirty="0">
                <a:solidFill>
                  <a:schemeClr val="accent3"/>
                </a:solidFill>
              </a:rPr>
              <a:t> </a:t>
            </a:r>
            <a:r>
              <a:rPr lang="fr-FR" sz="2400" dirty="0">
                <a:solidFill>
                  <a:schemeClr val="accent3"/>
                </a:solidFill>
                <a:hlinkClick r:id="rId2">
                  <a:extLst>
                    <a:ext uri="{A12FA001-AC4F-418D-AE19-62706E023703}">
                      <ahyp:hlinkClr xmlns:ahyp="http://schemas.microsoft.com/office/drawing/2018/hyperlinkcolor" val="tx"/>
                    </a:ext>
                  </a:extLst>
                </a:hlinkClick>
              </a:rPr>
              <a:t>Cass. soc. 11-7-2000 n° 98-40.143 :  RJS 11/00 n° 1155</a:t>
            </a:r>
            <a:endParaRPr lang="fr-FR" sz="2400" dirty="0">
              <a:solidFill>
                <a:schemeClr val="accent3"/>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u="sng" dirty="0">
                <a:solidFill>
                  <a:schemeClr val="tx1"/>
                </a:solidFill>
              </a:rPr>
              <a:t>La clause d'exclusivité</a:t>
            </a:r>
          </a:p>
        </p:txBody>
      </p:sp>
      <p:sp>
        <p:nvSpPr>
          <p:cNvPr id="3" name="Espace réservé du contenu 2"/>
          <p:cNvSpPr>
            <a:spLocks noGrp="1"/>
          </p:cNvSpPr>
          <p:nvPr>
            <p:ph sz="quarter" idx="1"/>
          </p:nvPr>
        </p:nvSpPr>
        <p:spPr/>
        <p:txBody>
          <a:bodyPr>
            <a:normAutofit/>
          </a:bodyPr>
          <a:lstStyle/>
          <a:p>
            <a:r>
              <a:rPr lang="fr-FR" dirty="0"/>
              <a:t>La rédaction de la clause d’exclusivité doit être suffisamment précise pour permettre de connaître les limites de la restriction et vérifier si elle est justifiée et proportionnée.</a:t>
            </a:r>
          </a:p>
          <a:p>
            <a:pPr marL="0" indent="0">
              <a:buNone/>
            </a:pPr>
            <a:endParaRPr lang="fr-FR" sz="2400" b="1" dirty="0"/>
          </a:p>
          <a:p>
            <a:pPr lvl="1">
              <a:buNone/>
            </a:pPr>
            <a:r>
              <a:rPr lang="fr-FR" sz="2400" b="1" dirty="0">
                <a:solidFill>
                  <a:schemeClr val="accent3"/>
                </a:solidFill>
              </a:rPr>
              <a:t> </a:t>
            </a:r>
            <a:r>
              <a:rPr lang="fr-FR" sz="2400" dirty="0" err="1">
                <a:solidFill>
                  <a:schemeClr val="accent3"/>
                </a:solidFill>
              </a:rPr>
              <a:t>Cass</a:t>
            </a:r>
            <a:r>
              <a:rPr lang="fr-FR" sz="2400" dirty="0">
                <a:solidFill>
                  <a:schemeClr val="accent3"/>
                </a:solidFill>
              </a:rPr>
              <a:t>. soc. 16 mai 2018, n° 16-25.272 </a:t>
            </a:r>
          </a:p>
        </p:txBody>
      </p:sp>
    </p:spTree>
    <p:extLst>
      <p:ext uri="{BB962C8B-B14F-4D97-AF65-F5344CB8AC3E}">
        <p14:creationId xmlns:p14="http://schemas.microsoft.com/office/powerpoint/2010/main" val="336085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u="sng" dirty="0">
                <a:solidFill>
                  <a:schemeClr val="tx1"/>
                </a:solidFill>
              </a:rPr>
              <a:t>La clause de responsabilité financière</a:t>
            </a:r>
          </a:p>
        </p:txBody>
      </p:sp>
      <p:sp>
        <p:nvSpPr>
          <p:cNvPr id="3" name="Espace réservé du contenu 2"/>
          <p:cNvSpPr>
            <a:spLocks noGrp="1"/>
          </p:cNvSpPr>
          <p:nvPr>
            <p:ph sz="quarter" idx="1"/>
          </p:nvPr>
        </p:nvSpPr>
        <p:spPr/>
        <p:txBody>
          <a:bodyPr>
            <a:normAutofit/>
          </a:bodyPr>
          <a:lstStyle/>
          <a:p>
            <a:r>
              <a:rPr lang="fr-FR" sz="2400" dirty="0"/>
              <a:t>Elle permet à l'employeur d'obtenir réparation du préjudice que lui a causé le salarié.</a:t>
            </a:r>
          </a:p>
          <a:p>
            <a:endParaRPr lang="fr-FR" sz="2400" dirty="0"/>
          </a:p>
          <a:p>
            <a:r>
              <a:rPr lang="fr-FR" sz="2400" dirty="0"/>
              <a:t> Elle ne peut produire effet, quels qu'en soient les termes, </a:t>
            </a:r>
            <a:r>
              <a:rPr lang="fr-FR" sz="2400" b="1" dirty="0"/>
              <a:t>qu'en cas de faute lourde du salarié</a:t>
            </a:r>
          </a:p>
          <a:p>
            <a:endParaRPr lang="fr-FR" sz="2400" b="1" dirty="0"/>
          </a:p>
          <a:p>
            <a:pPr marL="0" indent="0">
              <a:buNone/>
            </a:pPr>
            <a:r>
              <a:rPr lang="fr-FR" sz="2400" b="1" dirty="0"/>
              <a:t>  	</a:t>
            </a:r>
            <a:r>
              <a:rPr lang="fr-FR" sz="2400" dirty="0" err="1">
                <a:solidFill>
                  <a:schemeClr val="accent3"/>
                </a:solidFill>
              </a:rPr>
              <a:t>Cass</a:t>
            </a:r>
            <a:r>
              <a:rPr lang="fr-FR" sz="2400" dirty="0">
                <a:solidFill>
                  <a:schemeClr val="accent3"/>
                </a:solidFill>
              </a:rPr>
              <a:t>. soc. 10-11-1992 n° 89-40.523</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u="sng" dirty="0">
                <a:solidFill>
                  <a:schemeClr val="tx1"/>
                </a:solidFill>
              </a:rPr>
              <a:t>La clause de garantie d’emploi</a:t>
            </a:r>
          </a:p>
        </p:txBody>
      </p:sp>
      <p:sp>
        <p:nvSpPr>
          <p:cNvPr id="3" name="Espace réservé du contenu 2"/>
          <p:cNvSpPr>
            <a:spLocks noGrp="1"/>
          </p:cNvSpPr>
          <p:nvPr>
            <p:ph sz="quarter" idx="1"/>
          </p:nvPr>
        </p:nvSpPr>
        <p:spPr>
          <a:xfrm>
            <a:off x="301752" y="1527048"/>
            <a:ext cx="8503920" cy="4924552"/>
          </a:xfrm>
        </p:spPr>
        <p:txBody>
          <a:bodyPr>
            <a:normAutofit/>
          </a:bodyPr>
          <a:lstStyle/>
          <a:p>
            <a:pPr marL="274320" lvl="1">
              <a:buClr>
                <a:schemeClr val="accent1"/>
              </a:buClr>
              <a:buSzPct val="85000"/>
              <a:buFont typeface="Wingdings 2"/>
              <a:buChar char=""/>
            </a:pPr>
            <a:r>
              <a:rPr lang="fr-FR" sz="2400" dirty="0">
                <a:solidFill>
                  <a:schemeClr val="tx1"/>
                </a:solidFill>
              </a:rPr>
              <a:t>Elle résulte d’une clause claire et précise insérée au contrat de travail. </a:t>
            </a:r>
          </a:p>
          <a:p>
            <a:pPr marL="274320" lvl="1">
              <a:buClr>
                <a:schemeClr val="accent1"/>
              </a:buClr>
              <a:buSzPct val="85000"/>
              <a:buFont typeface="Wingdings 2"/>
              <a:buChar char=""/>
            </a:pPr>
            <a:endParaRPr lang="fr-FR" sz="2400" dirty="0">
              <a:solidFill>
                <a:schemeClr val="tx1"/>
              </a:solidFill>
            </a:endParaRPr>
          </a:p>
          <a:p>
            <a:pPr marL="274320" lvl="1">
              <a:buClr>
                <a:schemeClr val="accent1"/>
              </a:buClr>
              <a:buSzPct val="85000"/>
              <a:buFont typeface="Wingdings 2"/>
              <a:buChar char=""/>
            </a:pPr>
            <a:r>
              <a:rPr lang="fr-FR" sz="2400" dirty="0">
                <a:solidFill>
                  <a:schemeClr val="tx1"/>
                </a:solidFill>
              </a:rPr>
              <a:t>L'existence de la garantie d'emploi peut être retenue par le juge du fond qui a le pouvoir d'interpréter la volonté des parties au contrat</a:t>
            </a:r>
          </a:p>
          <a:p>
            <a:pPr marL="274320" lvl="1">
              <a:buClr>
                <a:schemeClr val="accent1"/>
              </a:buClr>
              <a:buSzPct val="85000"/>
              <a:buFont typeface="Wingdings 2"/>
              <a:buChar char=""/>
            </a:pPr>
            <a:endParaRPr lang="fr-FR" sz="2400" dirty="0">
              <a:solidFill>
                <a:schemeClr val="tx1"/>
              </a:solidFill>
            </a:endParaRPr>
          </a:p>
          <a:p>
            <a:pPr marL="274320" lvl="1">
              <a:buClr>
                <a:schemeClr val="accent1"/>
              </a:buClr>
              <a:buSzPct val="85000"/>
              <a:buFont typeface="Wingdings 2"/>
              <a:buChar char=""/>
            </a:pPr>
            <a:r>
              <a:rPr lang="fr-FR" sz="2400" dirty="0">
                <a:solidFill>
                  <a:schemeClr val="tx1"/>
                </a:solidFill>
              </a:rPr>
              <a:t>Quelle que soit la rédaction de la clause, la jurisprudence considère qu’elle ne fait pas obstacle au licenciement pour faute grave, pour faute lourde ou pour cas de force majeure</a:t>
            </a:r>
          </a:p>
          <a:p>
            <a:pPr marL="0" lvl="1" indent="0">
              <a:buClr>
                <a:schemeClr val="accent1"/>
              </a:buClr>
              <a:buSzPct val="85000"/>
              <a:buNone/>
            </a:pPr>
            <a:r>
              <a:rPr lang="fr-FR" sz="2400" dirty="0">
                <a:solidFill>
                  <a:schemeClr val="tx1"/>
                </a:solidFill>
              </a:rPr>
              <a:t> 	</a:t>
            </a:r>
            <a:r>
              <a:rPr lang="fr-FR" sz="2400" dirty="0" err="1">
                <a:solidFill>
                  <a:schemeClr val="accent3"/>
                </a:solidFill>
              </a:rPr>
              <a:t>Cass</a:t>
            </a:r>
            <a:r>
              <a:rPr lang="fr-FR" sz="2400" dirty="0">
                <a:solidFill>
                  <a:schemeClr val="accent3"/>
                </a:solidFill>
              </a:rPr>
              <a:t>. soc. 20 février 2007, n° 05-44309</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u="sng" dirty="0">
                <a:solidFill>
                  <a:schemeClr val="tx1"/>
                </a:solidFill>
              </a:rPr>
              <a:t>La clause d'objectifs de quotas et de résult</a:t>
            </a:r>
            <a:r>
              <a:rPr lang="fr-FR" u="sng" dirty="0">
                <a:solidFill>
                  <a:srgbClr val="660066"/>
                </a:solidFill>
              </a:rPr>
              <a:t>ats</a:t>
            </a:r>
          </a:p>
        </p:txBody>
      </p:sp>
      <p:sp>
        <p:nvSpPr>
          <p:cNvPr id="3" name="Espace réservé du contenu 2"/>
          <p:cNvSpPr>
            <a:spLocks noGrp="1"/>
          </p:cNvSpPr>
          <p:nvPr>
            <p:ph sz="quarter" idx="1"/>
          </p:nvPr>
        </p:nvSpPr>
        <p:spPr>
          <a:xfrm>
            <a:off x="194872" y="1454047"/>
            <a:ext cx="8610800" cy="4932144"/>
          </a:xfrm>
        </p:spPr>
        <p:txBody>
          <a:bodyPr>
            <a:normAutofit fontScale="55000" lnSpcReduction="20000"/>
          </a:bodyPr>
          <a:lstStyle/>
          <a:p>
            <a:r>
              <a:rPr lang="fr-FR" b="1" dirty="0"/>
              <a:t>Clause fixant des objectifs ou quotas à atteindre (objectifs quantitatifs ou qualitatifs).	</a:t>
            </a:r>
          </a:p>
          <a:p>
            <a:pPr>
              <a:buNone/>
            </a:pPr>
            <a:endParaRPr lang="fr-FR" b="1" dirty="0"/>
          </a:p>
          <a:p>
            <a:r>
              <a:rPr lang="fr-FR" b="1" u="sng" dirty="0"/>
              <a:t>Conditions : </a:t>
            </a:r>
          </a:p>
          <a:p>
            <a:pPr marL="993600">
              <a:buClr>
                <a:srgbClr val="660066"/>
              </a:buClr>
              <a:buSzPct val="120000"/>
              <a:buFont typeface="Lucida Grande"/>
              <a:buChar char="-"/>
            </a:pPr>
            <a:r>
              <a:rPr lang="fr-FR" dirty="0"/>
              <a:t> les objectifs peuvent être définis unilatéralement par l’employeur dans le cadre de son pouvoir de direction, mais que pour être valables, ils doivent être réalisables et été portés à la connaissance du salarié en début d’exercice </a:t>
            </a:r>
          </a:p>
          <a:p>
            <a:pPr marL="719280" indent="0">
              <a:buClr>
                <a:srgbClr val="660066"/>
              </a:buClr>
              <a:buSzPct val="120000"/>
              <a:buNone/>
            </a:pPr>
            <a:r>
              <a:rPr lang="fr-FR" dirty="0"/>
              <a:t>			</a:t>
            </a:r>
            <a:r>
              <a:rPr lang="fr-FR" dirty="0" err="1">
                <a:solidFill>
                  <a:schemeClr val="accent3"/>
                </a:solidFill>
              </a:rPr>
              <a:t>Cass</a:t>
            </a:r>
            <a:r>
              <a:rPr lang="fr-FR" dirty="0">
                <a:solidFill>
                  <a:schemeClr val="accent3"/>
                </a:solidFill>
              </a:rPr>
              <a:t>. Soc. 6 oct. 2016 n° 15-15672</a:t>
            </a:r>
          </a:p>
          <a:p>
            <a:pPr marL="993600">
              <a:buClr>
                <a:srgbClr val="660066"/>
              </a:buClr>
              <a:buSzPct val="120000"/>
              <a:buFont typeface="Lucida Grande"/>
              <a:buChar char="-"/>
            </a:pPr>
            <a:endParaRPr lang="fr-FR" b="1" dirty="0">
              <a:solidFill>
                <a:schemeClr val="accent3"/>
              </a:solidFill>
            </a:endParaRPr>
          </a:p>
          <a:p>
            <a:pPr marL="993600">
              <a:buClr>
                <a:srgbClr val="660066"/>
              </a:buClr>
              <a:buSzPct val="120000"/>
              <a:buFont typeface="Lucida Grande"/>
              <a:buChar char="-"/>
            </a:pPr>
            <a:r>
              <a:rPr lang="fr-FR" dirty="0"/>
              <a:t>ils peuvent être définis par accord des parties ou unilatéralement par l'employeur dans le cadre de son pouvoir de direction </a:t>
            </a:r>
          </a:p>
          <a:p>
            <a:pPr marL="719280" indent="0">
              <a:buClr>
                <a:srgbClr val="660066"/>
              </a:buClr>
              <a:buSzPct val="120000"/>
              <a:buNone/>
            </a:pPr>
            <a:r>
              <a:rPr lang="fr-FR" b="1" dirty="0"/>
              <a:t>			</a:t>
            </a:r>
            <a:r>
              <a:rPr lang="fr-FR" dirty="0" err="1">
                <a:solidFill>
                  <a:schemeClr val="accent3"/>
                </a:solidFill>
              </a:rPr>
              <a:t>Cass</a:t>
            </a:r>
            <a:r>
              <a:rPr lang="fr-FR" dirty="0">
                <a:solidFill>
                  <a:schemeClr val="accent3"/>
                </a:solidFill>
              </a:rPr>
              <a:t>. soc., 22 mai 2001, n° 99-41.838</a:t>
            </a:r>
          </a:p>
          <a:p>
            <a:pPr marL="993600">
              <a:buClr>
                <a:srgbClr val="660066"/>
              </a:buClr>
              <a:buSzPct val="120000"/>
              <a:buNone/>
            </a:pPr>
            <a:endParaRPr lang="fr-FR" b="1" dirty="0"/>
          </a:p>
          <a:p>
            <a:pPr marL="993600">
              <a:buClr>
                <a:srgbClr val="660066"/>
              </a:buClr>
              <a:buSzPct val="120000"/>
              <a:buFont typeface="Lucida Grande"/>
              <a:buChar char="-"/>
            </a:pPr>
            <a:r>
              <a:rPr lang="fr-FR" dirty="0"/>
              <a:t>en cas de non-réalisation des objectifs, il appartient au juge de rechercher si ces derniers sont réalistes et si le salarié est en faute de ne pas les avoir atteints </a:t>
            </a:r>
          </a:p>
          <a:p>
            <a:pPr marL="719280" indent="0">
              <a:buClr>
                <a:srgbClr val="660066"/>
              </a:buClr>
              <a:buSzPct val="120000"/>
              <a:buNone/>
            </a:pPr>
            <a:r>
              <a:rPr lang="fr-FR" dirty="0"/>
              <a:t>			</a:t>
            </a:r>
            <a:r>
              <a:rPr lang="fr-FR" dirty="0" err="1">
                <a:solidFill>
                  <a:schemeClr val="accent3"/>
                </a:solidFill>
              </a:rPr>
              <a:t>Cass</a:t>
            </a:r>
            <a:r>
              <a:rPr lang="fr-FR" dirty="0">
                <a:solidFill>
                  <a:schemeClr val="accent3"/>
                </a:solidFill>
              </a:rPr>
              <a:t>. soc., 3 </a:t>
            </a:r>
            <a:r>
              <a:rPr lang="fr-FR" dirty="0" err="1">
                <a:solidFill>
                  <a:schemeClr val="accent3"/>
                </a:solidFill>
              </a:rPr>
              <a:t>avr</a:t>
            </a:r>
            <a:r>
              <a:rPr lang="fr-FR" dirty="0">
                <a:solidFill>
                  <a:schemeClr val="accent3"/>
                </a:solidFill>
              </a:rPr>
              <a:t>. 2001, n° 98-44.069</a:t>
            </a:r>
          </a:p>
          <a:p>
            <a:pPr marL="993600">
              <a:buClr>
                <a:srgbClr val="660066"/>
              </a:buClr>
              <a:buSzPct val="120000"/>
              <a:buFont typeface="Lucida Grande"/>
              <a:buChar char="-"/>
            </a:pPr>
            <a:r>
              <a:rPr lang="fr-FR" dirty="0"/>
              <a:t>lorsque le contrat de travail renvoyait à un accord entre l’employeur et le salarié sur le montant de la prime sur objectifs,</a:t>
            </a:r>
            <a:r>
              <a:rPr lang="fr-FR" b="1" dirty="0"/>
              <a:t> </a:t>
            </a:r>
            <a:r>
              <a:rPr lang="fr-FR" dirty="0"/>
              <a:t>à défaut de conclusion d’un accord sur ce point entre les parties, il incombe également au Juge de déterminer cette rémunération en fonction des critères visés au contrat et des accords conclus les années précédentes </a:t>
            </a:r>
          </a:p>
          <a:p>
            <a:pPr marL="719280" indent="0">
              <a:buClr>
                <a:srgbClr val="660066"/>
              </a:buClr>
              <a:buSzPct val="120000"/>
              <a:buNone/>
            </a:pPr>
            <a:r>
              <a:rPr lang="fr-FR" dirty="0"/>
              <a:t>			</a:t>
            </a:r>
            <a:r>
              <a:rPr lang="fr-FR" dirty="0" err="1">
                <a:solidFill>
                  <a:schemeClr val="accent3"/>
                </a:solidFill>
              </a:rPr>
              <a:t>Cass</a:t>
            </a:r>
            <a:r>
              <a:rPr lang="fr-FR" dirty="0">
                <a:solidFill>
                  <a:schemeClr val="accent3"/>
                </a:solidFill>
              </a:rPr>
              <a:t>. soc. 31 janv. 2018 n° 16-22828</a:t>
            </a:r>
            <a:r>
              <a:rPr lang="fr-FR" b="1" dirty="0">
                <a:solidFill>
                  <a:schemeClr val="accent3"/>
                </a:solidFill>
              </a:rPr>
              <a:t>			</a:t>
            </a:r>
          </a:p>
          <a:p>
            <a:pPr>
              <a:buNone/>
            </a:pPr>
            <a:r>
              <a:rPr lang="fr-FR" dirty="0">
                <a:solidFill>
                  <a:schemeClr val="accent3"/>
                </a:solidFill>
              </a:rPr>
              <a:t>		</a:t>
            </a:r>
          </a:p>
          <a:p>
            <a:endParaRPr lang="fr-FR"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qu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Civique">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que">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Civique.thmx</Template>
  <TotalTime>1151</TotalTime>
  <Words>1330</Words>
  <Application>Microsoft Macintosh PowerPoint</Application>
  <PresentationFormat>Affichage à l'écran (4:3)</PresentationFormat>
  <Paragraphs>210</Paragraphs>
  <Slides>24</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24</vt:i4>
      </vt:variant>
    </vt:vector>
  </HeadingPairs>
  <TitlesOfParts>
    <vt:vector size="31" baseType="lpstr">
      <vt:lpstr>Arial</vt:lpstr>
      <vt:lpstr>Calibri</vt:lpstr>
      <vt:lpstr>Georgia</vt:lpstr>
      <vt:lpstr>Lucida Grande</vt:lpstr>
      <vt:lpstr>Wingdings</vt:lpstr>
      <vt:lpstr>Wingdings 2</vt:lpstr>
      <vt:lpstr>Civique</vt:lpstr>
      <vt:lpstr>Présentation PowerPoint</vt:lpstr>
      <vt:lpstr>Présentation PowerPoint</vt:lpstr>
      <vt:lpstr>Présentation PowerPoint</vt:lpstr>
      <vt:lpstr>Présentation PowerPoint</vt:lpstr>
      <vt:lpstr>La clause d'exclusivité</vt:lpstr>
      <vt:lpstr>La clause d'exclusivité</vt:lpstr>
      <vt:lpstr>La clause de responsabilité financière</vt:lpstr>
      <vt:lpstr>La clause de garantie d’emploi</vt:lpstr>
      <vt:lpstr>La clause d'objectifs de quotas et de résultats</vt:lpstr>
      <vt:lpstr>La clause d'objectifs de quotas et de résultats</vt:lpstr>
      <vt:lpstr>La clause de dédit-formation</vt:lpstr>
      <vt:lpstr>Présentation PowerPoint</vt:lpstr>
      <vt:lpstr>La clause de domicile </vt:lpstr>
      <vt:lpstr>La clause de mobilité</vt:lpstr>
      <vt:lpstr>La clause de mobilité</vt:lpstr>
      <vt:lpstr>La clause de mobilité</vt:lpstr>
      <vt:lpstr> </vt:lpstr>
      <vt:lpstr>La clause de secret professionnel</vt:lpstr>
      <vt:lpstr>La clause de non concurrence </vt:lpstr>
      <vt:lpstr>Présentation PowerPoint</vt:lpstr>
      <vt:lpstr>Présentation PowerPoint</vt:lpstr>
      <vt:lpstr>La clause de non concurrence </vt:lpstr>
      <vt:lpstr> La clause fixant une indemnité de licenciement ou de préavis</vt:lpstr>
      <vt:lpstr>Présentation PowerPoint</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Ecran</dc:creator>
  <cp:lastModifiedBy>Ingrid Geray</cp:lastModifiedBy>
  <cp:revision>35</cp:revision>
  <dcterms:created xsi:type="dcterms:W3CDTF">2016-03-01T12:17:46Z</dcterms:created>
  <dcterms:modified xsi:type="dcterms:W3CDTF">2018-12-01T19:11:55Z</dcterms:modified>
</cp:coreProperties>
</file>