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2" r:id="rId8"/>
    <p:sldId id="273" r:id="rId9"/>
    <p:sldId id="271" r:id="rId10"/>
    <p:sldId id="262" r:id="rId11"/>
    <p:sldId id="274" r:id="rId12"/>
    <p:sldId id="275" r:id="rId13"/>
    <p:sldId id="276" r:id="rId14"/>
    <p:sldId id="277" r:id="rId15"/>
    <p:sldId id="263" r:id="rId16"/>
    <p:sldId id="264" r:id="rId17"/>
    <p:sldId id="280" r:id="rId18"/>
    <p:sldId id="265" r:id="rId19"/>
    <p:sldId id="266" r:id="rId20"/>
    <p:sldId id="267" r:id="rId21"/>
    <p:sldId id="268" r:id="rId22"/>
    <p:sldId id="269" r:id="rId23"/>
    <p:sldId id="270" r:id="rId24"/>
    <p:sldId id="278" r:id="rId25"/>
    <p:sldId id="279"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70546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54778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201897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09ABDA-BA4F-4DB0-93D7-4B07BA105C5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273824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709ABDA-BA4F-4DB0-93D7-4B07BA105C5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418064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709ABDA-BA4F-4DB0-93D7-4B07BA105C53}" type="datetimeFigureOut">
              <a:rPr lang="fr-FR" smtClean="0"/>
              <a:t>03/10/2018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560754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709ABDA-BA4F-4DB0-93D7-4B07BA105C53}" type="datetimeFigureOut">
              <a:rPr lang="fr-FR" smtClean="0"/>
              <a:t>03/10/2018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50322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709ABDA-BA4F-4DB0-93D7-4B07BA105C53}" type="datetimeFigureOut">
              <a:rPr lang="fr-FR" smtClean="0"/>
              <a:t>03/10/2018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1614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09ABDA-BA4F-4DB0-93D7-4B07BA105C53}" type="datetimeFigureOut">
              <a:rPr lang="fr-FR" smtClean="0"/>
              <a:t>03/10/2018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339008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09ABDA-BA4F-4DB0-93D7-4B07BA105C53}" type="datetimeFigureOut">
              <a:rPr lang="fr-FR" smtClean="0"/>
              <a:t>03/10/2018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243824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09ABDA-BA4F-4DB0-93D7-4B07BA105C53}" type="datetimeFigureOut">
              <a:rPr lang="fr-FR" smtClean="0"/>
              <a:t>03/10/2018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ED4488-A556-40D5-AD0E-0425686A7100}" type="slidenum">
              <a:rPr lang="fr-FR" smtClean="0"/>
              <a:t>‹N°›</a:t>
            </a:fld>
            <a:endParaRPr lang="fr-FR"/>
          </a:p>
        </p:txBody>
      </p:sp>
    </p:spTree>
    <p:extLst>
      <p:ext uri="{BB962C8B-B14F-4D97-AF65-F5344CB8AC3E}">
        <p14:creationId xmlns:p14="http://schemas.microsoft.com/office/powerpoint/2010/main" val="1318245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09ABDA-BA4F-4DB0-93D7-4B07BA105C53}" type="datetimeFigureOut">
              <a:rPr lang="fr-FR" smtClean="0"/>
              <a:t>03/10/2018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D4488-A556-40D5-AD0E-0425686A7100}" type="slidenum">
              <a:rPr lang="fr-FR" smtClean="0"/>
              <a:t>‹N°›</a:t>
            </a:fld>
            <a:endParaRPr lang="fr-FR"/>
          </a:p>
        </p:txBody>
      </p:sp>
    </p:spTree>
    <p:extLst>
      <p:ext uri="{BB962C8B-B14F-4D97-AF65-F5344CB8AC3E}">
        <p14:creationId xmlns:p14="http://schemas.microsoft.com/office/powerpoint/2010/main" val="562691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france.gouv.fr/affichTexteArticle.do;jsessionid=B23A3BA0B72FC1FD0DC0286F33BC0703.tplgfr37s_3?cidTexte=JORFTEXT000034635897&amp;idArticle=LEGIARTI000034667259&amp;dateTexte=20181003&amp;categorieLien=id#LEGIARTI00003466725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france.gouv.fr/affichTexte.do?cidTexte=JORFTEXT000035676246&amp;categorieLien=cid" TargetMode="External"/><Relationship Id="rId2" Type="http://schemas.openxmlformats.org/officeDocument/2006/relationships/hyperlink" Target="https://www.legifrance.gouv.fr/affichTexteArticle.do;jsessionid=B23A3BA0B72FC1FD0DC0286F33BC0703.tplgfr37s_3?cidTexte=JORFTEXT000035676246&amp;idArticle=LEGIARTI000035678048&amp;dateTexte=20181003&amp;categorieLien=id#LEGIARTI00003567804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772400" cy="2304256"/>
          </a:xfrm>
        </p:spPr>
        <p:txBody>
          <a:bodyPr>
            <a:normAutofit/>
          </a:bodyPr>
          <a:lstStyle/>
          <a:p>
            <a:r>
              <a:rPr lang="fr-FR" b="1" dirty="0" smtClean="0">
                <a:solidFill>
                  <a:srgbClr val="C00000"/>
                </a:solidFill>
              </a:rPr>
              <a:t>La place de l’écrit</a:t>
            </a:r>
            <a:br>
              <a:rPr lang="fr-FR" b="1" dirty="0" smtClean="0">
                <a:solidFill>
                  <a:srgbClr val="C00000"/>
                </a:solidFill>
              </a:rPr>
            </a:br>
            <a:r>
              <a:rPr lang="fr-FR" b="1" dirty="0" smtClean="0">
                <a:solidFill>
                  <a:srgbClr val="C00000"/>
                </a:solidFill>
              </a:rPr>
              <a:t>dans le dossier </a:t>
            </a:r>
            <a:br>
              <a:rPr lang="fr-FR" b="1" dirty="0" smtClean="0">
                <a:solidFill>
                  <a:srgbClr val="C00000"/>
                </a:solidFill>
              </a:rPr>
            </a:br>
            <a:r>
              <a:rPr lang="fr-FR" b="1" dirty="0" smtClean="0">
                <a:solidFill>
                  <a:srgbClr val="C00000"/>
                </a:solidFill>
              </a:rPr>
              <a:t>prud’homal</a:t>
            </a:r>
            <a:endParaRPr lang="fr-FR" b="1" dirty="0">
              <a:solidFill>
                <a:srgbClr val="C00000"/>
              </a:solidFill>
            </a:endParaRPr>
          </a:p>
        </p:txBody>
      </p:sp>
      <p:sp>
        <p:nvSpPr>
          <p:cNvPr id="3" name="Sous-titre 2"/>
          <p:cNvSpPr>
            <a:spLocks noGrp="1"/>
          </p:cNvSpPr>
          <p:nvPr>
            <p:ph type="subTitle" idx="1"/>
          </p:nvPr>
        </p:nvSpPr>
        <p:spPr>
          <a:xfrm>
            <a:off x="683568" y="2996952"/>
            <a:ext cx="7632848" cy="2641848"/>
          </a:xfrm>
        </p:spPr>
        <p:txBody>
          <a:bodyPr>
            <a:normAutofit/>
          </a:bodyPr>
          <a:lstStyle/>
          <a:p>
            <a:pPr algn="l"/>
            <a:r>
              <a:rPr lang="fr-FR" sz="2000" b="1" dirty="0" smtClean="0">
                <a:solidFill>
                  <a:schemeClr val="tx1"/>
                </a:solidFill>
              </a:rPr>
              <a:t>L’acte de saisine est écrit</a:t>
            </a:r>
          </a:p>
          <a:p>
            <a:pPr algn="l"/>
            <a:r>
              <a:rPr lang="fr-FR" sz="2000" b="1" dirty="0" smtClean="0">
                <a:solidFill>
                  <a:schemeClr val="tx1"/>
                </a:solidFill>
              </a:rPr>
              <a:t>À chaque audience du </a:t>
            </a:r>
            <a:r>
              <a:rPr lang="fr-FR" sz="2000" b="1" dirty="0" err="1" smtClean="0">
                <a:solidFill>
                  <a:schemeClr val="tx1"/>
                </a:solidFill>
              </a:rPr>
              <a:t>bco</a:t>
            </a:r>
            <a:r>
              <a:rPr lang="fr-FR" sz="2000" b="1" dirty="0" smtClean="0">
                <a:solidFill>
                  <a:schemeClr val="tx1"/>
                </a:solidFill>
              </a:rPr>
              <a:t> il est dressé un procès verbal d’audience</a:t>
            </a:r>
          </a:p>
          <a:p>
            <a:pPr marL="342900" indent="-342900" algn="l">
              <a:buFontTx/>
              <a:buChar char="-"/>
            </a:pPr>
            <a:r>
              <a:rPr lang="fr-FR" sz="2000" b="1" dirty="0" smtClean="0">
                <a:solidFill>
                  <a:schemeClr val="tx1"/>
                </a:solidFill>
              </a:rPr>
              <a:t>Non </a:t>
            </a:r>
            <a:r>
              <a:rPr lang="fr-FR" sz="2000" b="1" dirty="0" err="1" smtClean="0">
                <a:solidFill>
                  <a:schemeClr val="tx1"/>
                </a:solidFill>
              </a:rPr>
              <a:t>concilation</a:t>
            </a:r>
            <a:r>
              <a:rPr lang="fr-FR" sz="2000" b="1" dirty="0" smtClean="0">
                <a:solidFill>
                  <a:schemeClr val="tx1"/>
                </a:solidFill>
              </a:rPr>
              <a:t> ou conciliation totale ou partielle</a:t>
            </a:r>
          </a:p>
          <a:p>
            <a:pPr marL="342900" indent="-342900" algn="l">
              <a:buFontTx/>
              <a:buChar char="-"/>
            </a:pPr>
            <a:r>
              <a:rPr lang="fr-FR" sz="2000" b="1" dirty="0" smtClean="0">
                <a:solidFill>
                  <a:schemeClr val="tx1"/>
                </a:solidFill>
              </a:rPr>
              <a:t>Renvoi sur une autre audience</a:t>
            </a:r>
          </a:p>
          <a:p>
            <a:pPr algn="l"/>
            <a:r>
              <a:rPr lang="fr-FR" sz="2000" b="1" dirty="0" smtClean="0">
                <a:solidFill>
                  <a:schemeClr val="tx1"/>
                </a:solidFill>
              </a:rPr>
              <a:t>La clôture peut être constatée par ordonnance</a:t>
            </a:r>
          </a:p>
          <a:p>
            <a:pPr algn="l"/>
            <a:r>
              <a:rPr lang="fr-FR" sz="2000" b="1" dirty="0" smtClean="0">
                <a:solidFill>
                  <a:schemeClr val="tx1"/>
                </a:solidFill>
              </a:rPr>
              <a:t>L’oralité des débats donne lieu à une prise de notes par le greffier</a:t>
            </a:r>
          </a:p>
          <a:p>
            <a:pPr algn="l"/>
            <a:r>
              <a:rPr lang="fr-FR" sz="2000" b="1" dirty="0" smtClean="0">
                <a:solidFill>
                  <a:schemeClr val="tx1"/>
                </a:solidFill>
              </a:rPr>
              <a:t>Le jugement est établi sur une minute</a:t>
            </a:r>
            <a:endParaRPr lang="fr-FR" sz="2000" b="1" dirty="0">
              <a:solidFill>
                <a:schemeClr val="tx1"/>
              </a:solidFill>
            </a:endParaRPr>
          </a:p>
        </p:txBody>
      </p:sp>
    </p:spTree>
    <p:extLst>
      <p:ext uri="{BB962C8B-B14F-4D97-AF65-F5344CB8AC3E}">
        <p14:creationId xmlns:p14="http://schemas.microsoft.com/office/powerpoint/2010/main" val="321718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5204" y="980728"/>
            <a:ext cx="8669840" cy="5688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4271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CONTENU DU JUGEMENT</a:t>
            </a:r>
            <a:endParaRPr lang="fr-FR" dirty="0"/>
          </a:p>
        </p:txBody>
      </p:sp>
      <p:sp>
        <p:nvSpPr>
          <p:cNvPr id="3" name="Espace réservé du contenu 2"/>
          <p:cNvSpPr>
            <a:spLocks noGrp="1"/>
          </p:cNvSpPr>
          <p:nvPr>
            <p:ph idx="1"/>
          </p:nvPr>
        </p:nvSpPr>
        <p:spPr/>
        <p:txBody>
          <a:bodyPr/>
          <a:lstStyle/>
          <a:p>
            <a:r>
              <a:rPr lang="fr-FR" b="1" dirty="0"/>
              <a:t>Les articles 454 et 456 du code de procédure civile énumèrent les indications qui doivent être contenues dans le jugement; la mention de certaines d’entre elles devant être faite sous peine de nullité du jugement.</a:t>
            </a:r>
            <a:endParaRPr lang="fr-FR" dirty="0"/>
          </a:p>
        </p:txBody>
      </p:sp>
    </p:spTree>
    <p:extLst>
      <p:ext uri="{BB962C8B-B14F-4D97-AF65-F5344CB8AC3E}">
        <p14:creationId xmlns:p14="http://schemas.microsoft.com/office/powerpoint/2010/main" val="1157073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454</a:t>
            </a:r>
            <a:br>
              <a:rPr lang="fr-FR" b="1" dirty="0"/>
            </a:br>
            <a:r>
              <a:rPr lang="fr-FR" b="1" dirty="0" smtClean="0"/>
              <a:t>du code de procédure civile</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Modifié </a:t>
            </a:r>
            <a:r>
              <a:rPr lang="fr-FR" dirty="0"/>
              <a:t>par </a:t>
            </a:r>
            <a:r>
              <a:rPr lang="fr-FR" u="sng" dirty="0">
                <a:hlinkClick r:id="rId2"/>
              </a:rPr>
              <a:t>Décret n°2017-892 du 6 mai 2017 - art. 68</a:t>
            </a:r>
            <a:endParaRPr lang="fr-FR" dirty="0"/>
          </a:p>
          <a:p>
            <a:r>
              <a:rPr lang="fr-FR" dirty="0"/>
              <a:t>Le jugement est rendu au nom du peuple français.</a:t>
            </a:r>
          </a:p>
          <a:p>
            <a:r>
              <a:rPr lang="fr-FR" dirty="0"/>
              <a:t>Il contient l'indication :</a:t>
            </a:r>
          </a:p>
          <a:p>
            <a:r>
              <a:rPr lang="fr-FR" dirty="0"/>
              <a:t>-de la juridiction dont il émane ;</a:t>
            </a:r>
          </a:p>
          <a:p>
            <a:r>
              <a:rPr lang="fr-FR" dirty="0"/>
              <a:t>-du nom des juges qui en ont délibéré ;</a:t>
            </a:r>
          </a:p>
          <a:p>
            <a:r>
              <a:rPr lang="fr-FR" dirty="0"/>
              <a:t>-de sa date ;</a:t>
            </a:r>
          </a:p>
          <a:p>
            <a:r>
              <a:rPr lang="fr-FR" dirty="0"/>
              <a:t>-du nom du représentant du ministère public s'il a assisté aux débats ;</a:t>
            </a:r>
          </a:p>
          <a:p>
            <a:r>
              <a:rPr lang="fr-FR" dirty="0"/>
              <a:t>-du nom du greffier ;</a:t>
            </a:r>
          </a:p>
          <a:p>
            <a:r>
              <a:rPr lang="fr-FR" dirty="0"/>
              <a:t>-des nom, prénoms ou dénomination des parties ainsi que de leur domicile ou siège social ;</a:t>
            </a:r>
          </a:p>
          <a:p>
            <a:r>
              <a:rPr lang="fr-FR" dirty="0"/>
              <a:t>-le cas échéant, du nom des avocats ou de toute personne ayant représenté ou assisté les parties ;</a:t>
            </a:r>
          </a:p>
          <a:p>
            <a:r>
              <a:rPr lang="fr-FR" dirty="0"/>
              <a:t>-en matière gracieuse, du nom des personnes auxquelles il doit être notifié.</a:t>
            </a:r>
          </a:p>
          <a:p>
            <a:endParaRPr lang="fr-FR" dirty="0"/>
          </a:p>
        </p:txBody>
      </p:sp>
    </p:spTree>
    <p:extLst>
      <p:ext uri="{BB962C8B-B14F-4D97-AF65-F5344CB8AC3E}">
        <p14:creationId xmlns:p14="http://schemas.microsoft.com/office/powerpoint/2010/main" val="1350635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455</a:t>
            </a:r>
            <a:r>
              <a:rPr lang="fr-FR" b="1" dirty="0"/>
              <a:t/>
            </a:r>
            <a:br>
              <a:rPr lang="fr-FR" b="1" dirty="0"/>
            </a:br>
            <a:r>
              <a:rPr lang="fr-FR" b="1" dirty="0"/>
              <a:t>du code de procédure civile</a:t>
            </a:r>
            <a:endParaRPr lang="fr-FR" dirty="0"/>
          </a:p>
        </p:txBody>
      </p:sp>
      <p:sp>
        <p:nvSpPr>
          <p:cNvPr id="3" name="Espace réservé du contenu 2"/>
          <p:cNvSpPr>
            <a:spLocks noGrp="1"/>
          </p:cNvSpPr>
          <p:nvPr>
            <p:ph idx="1"/>
          </p:nvPr>
        </p:nvSpPr>
        <p:spPr/>
        <p:txBody>
          <a:bodyPr>
            <a:normAutofit lnSpcReduction="10000"/>
          </a:bodyPr>
          <a:lstStyle/>
          <a:p>
            <a:r>
              <a:rPr lang="fr-FR" dirty="0"/>
              <a:t>Le jugement doit exposer succinctement les prétentions respectives des parties et leurs moyens. Cet exposé peut revêtir la forme d'un visa des conclusions des parties avec l'indication de leur date. Le jugement doit être motivé.</a:t>
            </a:r>
          </a:p>
          <a:p>
            <a:r>
              <a:rPr lang="fr-FR" dirty="0"/>
              <a:t>Il énonce la décision sous forme de dispositif.</a:t>
            </a:r>
          </a:p>
          <a:p>
            <a:r>
              <a:rPr lang="fr-FR" dirty="0"/>
              <a:t/>
            </a:r>
            <a:br>
              <a:rPr lang="fr-FR" dirty="0"/>
            </a:br>
            <a:endParaRPr lang="fr-FR" dirty="0"/>
          </a:p>
        </p:txBody>
      </p:sp>
    </p:spTree>
    <p:extLst>
      <p:ext uri="{BB962C8B-B14F-4D97-AF65-F5344CB8AC3E}">
        <p14:creationId xmlns:p14="http://schemas.microsoft.com/office/powerpoint/2010/main" val="4111834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456</a:t>
            </a:r>
            <a:br>
              <a:rPr lang="fr-FR" b="1" dirty="0"/>
            </a:br>
            <a:r>
              <a:rPr lang="fr-FR" b="1" dirty="0" smtClean="0"/>
              <a:t>du code de procédure civile</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Modifié </a:t>
            </a:r>
            <a:r>
              <a:rPr lang="fr-FR" dirty="0"/>
              <a:t>par </a:t>
            </a:r>
            <a:r>
              <a:rPr lang="fr-FR" u="sng" dirty="0">
                <a:hlinkClick r:id="rId2"/>
              </a:rPr>
              <a:t>Décret n°2017-1416 du 28 septembre 2017 - art. 2 (V)</a:t>
            </a:r>
            <a:endParaRPr lang="fr-FR" dirty="0"/>
          </a:p>
          <a:p>
            <a:r>
              <a:rPr lang="fr-FR" dirty="0"/>
              <a:t>Le jugement peut être établi sur support papier ou électronique. Il est signé par le président et par le greffier. En cas d'empêchement du président, mention en est faite sur la minute, qui est signée par l'un des juges qui en ont délibéré.</a:t>
            </a:r>
          </a:p>
          <a:p>
            <a:r>
              <a:rPr lang="fr-FR" dirty="0"/>
              <a:t>Lorsque le jugement est établi sur support électronique, les procédés utilisés doivent en garantir l'intégrité et la conservation. Le jugement établi sur support électronique est signé au moyen d'un procédé de signature électronique sécurisée répondant aux exigences du décret n° </a:t>
            </a:r>
            <a:r>
              <a:rPr lang="fr-FR" u="sng" dirty="0">
                <a:hlinkClick r:id="rId3"/>
              </a:rPr>
              <a:t>2017-1416</a:t>
            </a:r>
            <a:r>
              <a:rPr lang="fr-FR" dirty="0"/>
              <a:t> du 28 septembre 2017 relatif à la signature électronique.</a:t>
            </a:r>
          </a:p>
          <a:p>
            <a:r>
              <a:rPr lang="fr-FR" dirty="0"/>
              <a:t>Les modalités d'application du présent article sont précisées par arrêté du garde des sceaux, ministre de la justice.</a:t>
            </a:r>
          </a:p>
          <a:p>
            <a:endParaRPr lang="fr-FR" dirty="0"/>
          </a:p>
        </p:txBody>
      </p:sp>
    </p:spTree>
    <p:extLst>
      <p:ext uri="{BB962C8B-B14F-4D97-AF65-F5344CB8AC3E}">
        <p14:creationId xmlns:p14="http://schemas.microsoft.com/office/powerpoint/2010/main" val="2897600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772400" cy="2304256"/>
          </a:xfrm>
        </p:spPr>
        <p:txBody>
          <a:bodyPr>
            <a:normAutofit fontScale="90000"/>
          </a:bodyPr>
          <a:lstStyle/>
          <a:p>
            <a:r>
              <a:rPr lang="fr-FR" b="1" dirty="0" smtClean="0">
                <a:solidFill>
                  <a:srgbClr val="C00000"/>
                </a:solidFill>
              </a:rPr>
              <a:t>Les autres phases de la procédure</a:t>
            </a:r>
            <a:br>
              <a:rPr lang="fr-FR" b="1" dirty="0" smtClean="0">
                <a:solidFill>
                  <a:srgbClr val="C00000"/>
                </a:solidFill>
              </a:rPr>
            </a:br>
            <a:r>
              <a:rPr lang="fr-FR" b="1" dirty="0" smtClean="0">
                <a:solidFill>
                  <a:srgbClr val="C00000"/>
                </a:solidFill>
              </a:rPr>
              <a:t>qui imposent un l’écrit</a:t>
            </a:r>
            <a:br>
              <a:rPr lang="fr-FR" b="1" dirty="0" smtClean="0">
                <a:solidFill>
                  <a:srgbClr val="C00000"/>
                </a:solidFill>
              </a:rPr>
            </a:br>
            <a:r>
              <a:rPr lang="fr-FR" b="1" dirty="0" smtClean="0">
                <a:solidFill>
                  <a:srgbClr val="C00000"/>
                </a:solidFill>
              </a:rPr>
              <a:t>dans le dossier prud’homal</a:t>
            </a:r>
            <a:endParaRPr lang="fr-FR" b="1" dirty="0">
              <a:solidFill>
                <a:srgbClr val="C00000"/>
              </a:solidFill>
            </a:endParaRPr>
          </a:p>
        </p:txBody>
      </p:sp>
      <p:sp>
        <p:nvSpPr>
          <p:cNvPr id="3" name="Sous-titre 2"/>
          <p:cNvSpPr>
            <a:spLocks noGrp="1"/>
          </p:cNvSpPr>
          <p:nvPr>
            <p:ph type="subTitle" idx="1"/>
          </p:nvPr>
        </p:nvSpPr>
        <p:spPr>
          <a:xfrm>
            <a:off x="683568" y="2996952"/>
            <a:ext cx="7632848" cy="2641848"/>
          </a:xfrm>
        </p:spPr>
        <p:txBody>
          <a:bodyPr>
            <a:normAutofit/>
          </a:bodyPr>
          <a:lstStyle/>
          <a:p>
            <a:pPr algn="l"/>
            <a:r>
              <a:rPr lang="fr-FR" sz="2000" b="1" dirty="0" smtClean="0">
                <a:solidFill>
                  <a:schemeClr val="tx1"/>
                </a:solidFill>
              </a:rPr>
              <a:t>La conciliation totale ou partielle est actée sur un procès-verbal</a:t>
            </a:r>
          </a:p>
          <a:p>
            <a:pPr algn="l"/>
            <a:r>
              <a:rPr lang="fr-FR" sz="2000" b="1" dirty="0" smtClean="0">
                <a:solidFill>
                  <a:schemeClr val="tx1"/>
                </a:solidFill>
              </a:rPr>
              <a:t>Le changement de section se fait par ordonnance du président</a:t>
            </a:r>
          </a:p>
          <a:p>
            <a:pPr algn="l"/>
            <a:r>
              <a:rPr lang="fr-FR" sz="2000" b="1" dirty="0" smtClean="0">
                <a:solidFill>
                  <a:schemeClr val="tx1"/>
                </a:solidFill>
              </a:rPr>
              <a:t>Le partage de voix est matérialisé sur un procès-verbal</a:t>
            </a:r>
          </a:p>
          <a:p>
            <a:pPr algn="l"/>
            <a:r>
              <a:rPr lang="fr-FR" sz="2000" b="1" dirty="0" smtClean="0">
                <a:solidFill>
                  <a:schemeClr val="tx1"/>
                </a:solidFill>
              </a:rPr>
              <a:t>L’audition de </a:t>
            </a:r>
            <a:r>
              <a:rPr lang="fr-FR" sz="2000" b="1" dirty="0">
                <a:solidFill>
                  <a:schemeClr val="tx1"/>
                </a:solidFill>
              </a:rPr>
              <a:t>témoin est </a:t>
            </a:r>
            <a:r>
              <a:rPr lang="fr-FR" sz="2000" b="1" dirty="0" smtClean="0">
                <a:solidFill>
                  <a:schemeClr val="tx1"/>
                </a:solidFill>
              </a:rPr>
              <a:t>matérialisée </a:t>
            </a:r>
            <a:r>
              <a:rPr lang="fr-FR" sz="2000" b="1" dirty="0">
                <a:solidFill>
                  <a:schemeClr val="tx1"/>
                </a:solidFill>
              </a:rPr>
              <a:t>sur un procès-verbal</a:t>
            </a:r>
          </a:p>
          <a:p>
            <a:pPr algn="l"/>
            <a:endParaRPr lang="fr-FR" sz="2000" b="1" dirty="0" smtClean="0">
              <a:solidFill>
                <a:schemeClr val="tx1"/>
              </a:solidFill>
            </a:endParaRPr>
          </a:p>
        </p:txBody>
      </p:sp>
    </p:spTree>
    <p:extLst>
      <p:ext uri="{BB962C8B-B14F-4D97-AF65-F5344CB8AC3E}">
        <p14:creationId xmlns:p14="http://schemas.microsoft.com/office/powerpoint/2010/main" val="3714498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Procès-verbal de conciliation totale</a:t>
            </a:r>
            <a:endParaRPr lang="fr-FR" dirty="0"/>
          </a:p>
        </p:txBody>
      </p:sp>
      <p:sp>
        <p:nvSpPr>
          <p:cNvPr id="3" name="Espace réservé du contenu 2"/>
          <p:cNvSpPr>
            <a:spLocks noGrp="1"/>
          </p:cNvSpPr>
          <p:nvPr>
            <p:ph idx="1"/>
          </p:nvPr>
        </p:nvSpPr>
        <p:spPr>
          <a:xfrm>
            <a:off x="457200" y="1340768"/>
            <a:ext cx="8229600" cy="5112568"/>
          </a:xfrm>
        </p:spPr>
        <p:txBody>
          <a:bodyPr>
            <a:noAutofit/>
          </a:bodyPr>
          <a:lstStyle/>
          <a:p>
            <a:r>
              <a:rPr lang="fr-FR" sz="1200" b="1" dirty="0"/>
              <a:t>procès-verbal de conciliation totale </a:t>
            </a:r>
            <a:r>
              <a:rPr lang="fr-FR" sz="1200" b="1" dirty="0" smtClean="0"/>
              <a:t>(page 2)</a:t>
            </a:r>
            <a:endParaRPr lang="fr-FR" sz="1200" b="1" dirty="0"/>
          </a:p>
          <a:p>
            <a:r>
              <a:rPr lang="fr-FR" sz="1200" b="1" dirty="0"/>
              <a:t>ACCORD </a:t>
            </a:r>
            <a:r>
              <a:rPr lang="fr-FR" sz="1200" b="1" dirty="0" smtClean="0"/>
              <a:t>INTERVENU</a:t>
            </a:r>
            <a:endParaRPr lang="fr-FR" sz="1200" dirty="0"/>
          </a:p>
          <a:p>
            <a:r>
              <a:rPr lang="fr-FR" sz="1200" b="1" dirty="0"/>
              <a:t>La SARL </a:t>
            </a:r>
            <a:r>
              <a:rPr lang="fr-FR" sz="1200" b="1" dirty="0" smtClean="0"/>
              <a:t>BJ</a:t>
            </a:r>
            <a:r>
              <a:rPr lang="fr-FR" sz="1200" dirty="0" smtClean="0"/>
              <a:t> </a:t>
            </a:r>
            <a:r>
              <a:rPr lang="fr-FR" sz="1200" dirty="0"/>
              <a:t>s'engage  envers </a:t>
            </a:r>
            <a:r>
              <a:rPr lang="fr-FR" sz="1200" b="1" dirty="0"/>
              <a:t>Monsieur </a:t>
            </a:r>
            <a:r>
              <a:rPr lang="fr-FR" sz="1200" b="1" dirty="0" smtClean="0"/>
              <a:t>M.H</a:t>
            </a:r>
            <a:r>
              <a:rPr lang="fr-FR" sz="1200" dirty="0" smtClean="0"/>
              <a:t> </a:t>
            </a:r>
            <a:r>
              <a:rPr lang="fr-FR" sz="1200" dirty="0"/>
              <a:t>à lui payer à titre d’indemnité forfaitaire transactionnelle et définitive la somme de CINQ MILLE EUROS (5000€) nette de CSG/RDS . </a:t>
            </a:r>
            <a:r>
              <a:rPr lang="fr-FR" sz="1200" dirty="0" smtClean="0"/>
              <a:t>Le </a:t>
            </a:r>
            <a:r>
              <a:rPr lang="fr-FR" sz="1200" dirty="0"/>
              <a:t>paiement sera effectué en 5 versements de 1000,00 euros dont le chèque bancaire ou postal sera expédié par pli recommandé avec accusé de réception selon le calendrier suivant:</a:t>
            </a:r>
          </a:p>
          <a:p>
            <a:r>
              <a:rPr lang="fr-FR" sz="1200" dirty="0"/>
              <a:t>- 1000,00 euros le 2 mars 2009</a:t>
            </a:r>
          </a:p>
          <a:p>
            <a:r>
              <a:rPr lang="fr-FR" sz="1200" dirty="0"/>
              <a:t>- 1000,00 euros le 1</a:t>
            </a:r>
            <a:r>
              <a:rPr lang="fr-FR" sz="1200" baseline="30000" dirty="0"/>
              <a:t>er</a:t>
            </a:r>
            <a:r>
              <a:rPr lang="fr-FR" sz="1200" dirty="0"/>
              <a:t> avril 2009</a:t>
            </a:r>
          </a:p>
          <a:p>
            <a:r>
              <a:rPr lang="fr-FR" sz="1200" dirty="0"/>
              <a:t>- 1000,00 euros le  4 mai 2009</a:t>
            </a:r>
          </a:p>
          <a:p>
            <a:r>
              <a:rPr lang="fr-FR" sz="1200" dirty="0"/>
              <a:t>- 1000,00 euros le 2 juin  2009</a:t>
            </a:r>
          </a:p>
          <a:p>
            <a:r>
              <a:rPr lang="fr-FR" sz="1200" dirty="0"/>
              <a:t>- 1000,00 euros le 1</a:t>
            </a:r>
            <a:r>
              <a:rPr lang="fr-FR" sz="1200" baseline="30000" dirty="0"/>
              <a:t>er</a:t>
            </a:r>
            <a:r>
              <a:rPr lang="fr-FR" sz="1200" dirty="0"/>
              <a:t> juillet 2009</a:t>
            </a:r>
          </a:p>
          <a:p>
            <a:r>
              <a:rPr lang="fr-FR" sz="1200" dirty="0"/>
              <a:t>Le non respect d'une échéance pour les versements échelonnés entraînera déchéance immédiate du </a:t>
            </a:r>
            <a:r>
              <a:rPr lang="fr-FR" sz="1200" dirty="0" smtClean="0"/>
              <a:t>terme  et </a:t>
            </a:r>
            <a:r>
              <a:rPr lang="fr-FR" sz="1200" dirty="0"/>
              <a:t>entraînera des pénalités de retard de 50 euros par jour de retard.</a:t>
            </a:r>
          </a:p>
          <a:p>
            <a:r>
              <a:rPr lang="fr-FR" sz="1200" dirty="0"/>
              <a:t>L'accord intervenu vaut compte arrêté, conformément aux articles 2044 et suivants du code civil et met fin à l'instance entre les parties.</a:t>
            </a:r>
          </a:p>
          <a:p>
            <a:r>
              <a:rPr lang="fr-FR" sz="1200" dirty="0"/>
              <a:t>Les parties s'engagent à conserver au présent accord son caractère confidentiel et s'interdisent d'en divulguer les termes et d'en communiquer des photocopies sauf à la demande des autorités judiciaires, administratives, fiscales ou sociales, dans le cadre des justifications à leur fournir.</a:t>
            </a:r>
          </a:p>
          <a:p>
            <a:r>
              <a:rPr lang="fr-FR" sz="1200" dirty="0"/>
              <a:t>L'intégralité du coût de l'exécution forcée par huissier de justice (y compris les frais de l'article 10 et/ou 16-1 du tarif des huissiers) sera à la charge du débiteur en cas d'inexécution volontaire .</a:t>
            </a:r>
          </a:p>
          <a:p>
            <a:r>
              <a:rPr lang="fr-FR" sz="1200" b="1" dirty="0"/>
              <a:t>Monsieur </a:t>
            </a:r>
            <a:r>
              <a:rPr lang="fr-FR" sz="1200" b="1" dirty="0" smtClean="0"/>
              <a:t>M.H</a:t>
            </a:r>
            <a:r>
              <a:rPr lang="fr-FR" sz="1200" dirty="0" smtClean="0"/>
              <a:t>  </a:t>
            </a:r>
            <a:r>
              <a:rPr lang="fr-FR" sz="1200" dirty="0"/>
              <a:t>renonce à toutes réclamations de quelque nature qu'elles soient à l'encontre de </a:t>
            </a:r>
            <a:r>
              <a:rPr lang="fr-FR" sz="1200" b="1" dirty="0"/>
              <a:t>la SARL </a:t>
            </a:r>
            <a:r>
              <a:rPr lang="fr-FR" sz="1200" b="1" dirty="0" smtClean="0"/>
              <a:t>BJ</a:t>
            </a:r>
            <a:r>
              <a:rPr lang="fr-FR" sz="1200" dirty="0" smtClean="0"/>
              <a:t> </a:t>
            </a:r>
            <a:r>
              <a:rPr lang="fr-FR" sz="1200" dirty="0"/>
              <a:t>relatives au contrat de travail et à sa rupture.</a:t>
            </a:r>
          </a:p>
          <a:p>
            <a:r>
              <a:rPr lang="fr-FR" sz="1200" dirty="0"/>
              <a:t>Les parties se désistent de toutes instances et actions réciproques</a:t>
            </a:r>
            <a:r>
              <a:rPr lang="fr-FR" sz="1200" dirty="0" smtClean="0"/>
              <a:t>.</a:t>
            </a:r>
            <a:endParaRPr lang="fr-FR" sz="1200" dirty="0"/>
          </a:p>
          <a:p>
            <a:r>
              <a:rPr lang="fr-FR" sz="1200" dirty="0"/>
              <a:t>Fait au Conseil de prud'hommes le : vingt sept Février deux mil neuf </a:t>
            </a:r>
            <a:r>
              <a:rPr lang="fr-FR" sz="1200" dirty="0" smtClean="0"/>
              <a:t>.</a:t>
            </a:r>
            <a:endParaRPr lang="fr-FR" sz="1200" dirty="0"/>
          </a:p>
          <a:p>
            <a:r>
              <a:rPr lang="fr-FR" sz="1200" dirty="0"/>
              <a:t>Signature de la partie demanderesse                                                                             Signature de la partie défenderesse</a:t>
            </a:r>
          </a:p>
        </p:txBody>
      </p:sp>
    </p:spTree>
    <p:extLst>
      <p:ext uri="{BB962C8B-B14F-4D97-AF65-F5344CB8AC3E}">
        <p14:creationId xmlns:p14="http://schemas.microsoft.com/office/powerpoint/2010/main" val="849194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procès-verbal de conciliation partielle </a:t>
            </a:r>
            <a:br>
              <a:rPr lang="fr-FR" b="1" dirty="0"/>
            </a:br>
            <a:endParaRPr lang="fr-FR" dirty="0"/>
          </a:p>
        </p:txBody>
      </p:sp>
      <p:sp>
        <p:nvSpPr>
          <p:cNvPr id="3" name="Espace réservé du contenu 2"/>
          <p:cNvSpPr>
            <a:spLocks noGrp="1"/>
          </p:cNvSpPr>
          <p:nvPr>
            <p:ph idx="1"/>
          </p:nvPr>
        </p:nvSpPr>
        <p:spPr/>
        <p:txBody>
          <a:bodyPr>
            <a:normAutofit fontScale="47500" lnSpcReduction="20000"/>
          </a:bodyPr>
          <a:lstStyle/>
          <a:p>
            <a:endParaRPr lang="fr-FR" b="1" dirty="0"/>
          </a:p>
          <a:p>
            <a:r>
              <a:rPr lang="fr-FR" b="1" dirty="0"/>
              <a:t>ACCORD INTERVENU</a:t>
            </a:r>
          </a:p>
          <a:p>
            <a:r>
              <a:rPr lang="fr-FR" b="1" dirty="0" smtClean="0"/>
              <a:t>Le </a:t>
            </a:r>
            <a:r>
              <a:rPr lang="fr-FR" b="1" dirty="0"/>
              <a:t>bureau de conciliation constate l’accord de la SARL </a:t>
            </a:r>
            <a:r>
              <a:rPr lang="fr-FR" b="1" dirty="0" smtClean="0"/>
              <a:t>L </a:t>
            </a:r>
            <a:r>
              <a:rPr lang="fr-FR" dirty="0" smtClean="0"/>
              <a:t>et </a:t>
            </a:r>
            <a:r>
              <a:rPr lang="fr-FR" dirty="0"/>
              <a:t>de </a:t>
            </a:r>
            <a:r>
              <a:rPr lang="fr-FR" b="1" dirty="0"/>
              <a:t>Madame </a:t>
            </a:r>
            <a:r>
              <a:rPr lang="fr-FR" b="1" dirty="0" smtClean="0"/>
              <a:t>F</a:t>
            </a:r>
            <a:r>
              <a:rPr lang="fr-FR" dirty="0" smtClean="0"/>
              <a:t> sur la somme de 1550 euros d’heures supplémentaires et congés payés afférents  avec délivrance de la feuille de paie correspondante.</a:t>
            </a:r>
          </a:p>
          <a:p>
            <a:r>
              <a:rPr lang="fr-FR" dirty="0" smtClean="0"/>
              <a:t>Le paiement sera effectué par virement dans un délai de 8 jours. La feuille de paie sera délivrée dans le même délai.</a:t>
            </a:r>
          </a:p>
          <a:p>
            <a:r>
              <a:rPr lang="fr-FR" dirty="0" smtClean="0"/>
              <a:t>Les parties renoncent à toutes réclamations relatives aux heures supplémentaires.</a:t>
            </a:r>
          </a:p>
          <a:p>
            <a:endParaRPr lang="fr-FR" dirty="0"/>
          </a:p>
          <a:p>
            <a:r>
              <a:rPr lang="fr-FR" b="1" dirty="0" smtClean="0"/>
              <a:t>Les demandes  suivantes seront examinées parle bureau de jugement:</a:t>
            </a:r>
            <a:endParaRPr lang="fr-FR" b="1" dirty="0"/>
          </a:p>
          <a:p>
            <a:r>
              <a:rPr lang="fr-FR" dirty="0"/>
              <a:t>1̊) </a:t>
            </a:r>
            <a:r>
              <a:rPr lang="fr-FR" dirty="0" smtClean="0"/>
              <a:t>résolution </a:t>
            </a:r>
            <a:r>
              <a:rPr lang="fr-FR" dirty="0"/>
              <a:t>judiciaire du contrat de travail aux torts de </a:t>
            </a:r>
            <a:r>
              <a:rPr lang="fr-FR" dirty="0" smtClean="0"/>
              <a:t>l’employeur</a:t>
            </a:r>
          </a:p>
          <a:p>
            <a:r>
              <a:rPr lang="fr-FR" dirty="0"/>
              <a:t>2̊) les indemnités suivantes:</a:t>
            </a:r>
          </a:p>
          <a:p>
            <a:r>
              <a:rPr lang="fr-FR" dirty="0"/>
              <a:t>- indemnité de préavis: 4.317,59 </a:t>
            </a:r>
            <a:r>
              <a:rPr lang="fr-FR" dirty="0" err="1"/>
              <a:t>eurso</a:t>
            </a:r>
            <a:r>
              <a:rPr lang="fr-FR" dirty="0"/>
              <a:t> bruts</a:t>
            </a:r>
          </a:p>
          <a:p>
            <a:r>
              <a:rPr lang="fr-FR" dirty="0"/>
              <a:t>-indemnité de congés payés sur préavis: 431,75 euros bruts</a:t>
            </a:r>
          </a:p>
          <a:p>
            <a:r>
              <a:rPr lang="fr-FR" dirty="0"/>
              <a:t>- indemnité de licenciement: 13.491,00 euros</a:t>
            </a:r>
          </a:p>
          <a:p>
            <a:r>
              <a:rPr lang="fr-FR" dirty="0"/>
              <a:t>- dommages et intérêts pour licenciement sans cause réelle et sérieuse : 21.587,00 euros</a:t>
            </a:r>
          </a:p>
          <a:p>
            <a:pPr marL="0" indent="0">
              <a:buNone/>
            </a:pPr>
            <a:endParaRPr lang="fr-FR" dirty="0"/>
          </a:p>
          <a:p>
            <a:r>
              <a:rPr lang="fr-FR" dirty="0" smtClean="0"/>
              <a:t> </a:t>
            </a:r>
            <a:r>
              <a:rPr lang="fr-FR" dirty="0"/>
              <a:t>L’affaire est renvoyée </a:t>
            </a:r>
            <a:r>
              <a:rPr lang="fr-FR" dirty="0" smtClean="0"/>
              <a:t> </a:t>
            </a:r>
            <a:r>
              <a:rPr lang="fr-FR" dirty="0"/>
              <a:t>devant le bureau de jugement du 11 février 2013 à 14 </a:t>
            </a:r>
            <a:r>
              <a:rPr lang="fr-FR" dirty="0" smtClean="0"/>
              <a:t>h</a:t>
            </a:r>
            <a:endParaRPr lang="fr-FR" dirty="0"/>
          </a:p>
          <a:p>
            <a:r>
              <a:rPr lang="fr-FR" dirty="0"/>
              <a:t>Fait au Conseil de prud'hommes le : </a:t>
            </a:r>
            <a:r>
              <a:rPr lang="fr-FR" dirty="0" smtClean="0"/>
              <a:t> </a:t>
            </a:r>
            <a:endParaRPr lang="fr-FR" dirty="0"/>
          </a:p>
        </p:txBody>
      </p:sp>
    </p:spTree>
    <p:extLst>
      <p:ext uri="{BB962C8B-B14F-4D97-AF65-F5344CB8AC3E}">
        <p14:creationId xmlns:p14="http://schemas.microsoft.com/office/powerpoint/2010/main" val="2966081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ORDONNANCE  DÉSIGNANT LA SECTION COMPÉTENTE</a:t>
            </a:r>
            <a:endParaRPr lang="fr-FR" dirty="0"/>
          </a:p>
        </p:txBody>
      </p:sp>
      <p:sp>
        <p:nvSpPr>
          <p:cNvPr id="3" name="Espace réservé du contenu 2"/>
          <p:cNvSpPr>
            <a:spLocks noGrp="1"/>
          </p:cNvSpPr>
          <p:nvPr>
            <p:ph idx="1"/>
          </p:nvPr>
        </p:nvSpPr>
        <p:spPr/>
        <p:txBody>
          <a:bodyPr>
            <a:normAutofit fontScale="55000" lnSpcReduction="20000"/>
          </a:bodyPr>
          <a:lstStyle/>
          <a:p>
            <a:r>
              <a:rPr lang="fr-FR" dirty="0"/>
              <a:t>Nous, </a:t>
            </a:r>
            <a:r>
              <a:rPr lang="fr-FR" dirty="0" smtClean="0"/>
              <a:t>JYM </a:t>
            </a:r>
            <a:r>
              <a:rPr lang="fr-FR" dirty="0"/>
              <a:t>, Président du Conseil de Prud'hommes;</a:t>
            </a:r>
          </a:p>
          <a:p>
            <a:r>
              <a:rPr lang="fr-FR" dirty="0"/>
              <a:t>Vu les articles </a:t>
            </a:r>
            <a:r>
              <a:rPr lang="fr-FR" dirty="0" smtClean="0"/>
              <a:t>L1441-20 </a:t>
            </a:r>
            <a:r>
              <a:rPr lang="fr-FR" dirty="0"/>
              <a:t>et R1423-6, R1423-7 </a:t>
            </a:r>
            <a:r>
              <a:rPr lang="fr-FR" dirty="0" smtClean="0"/>
              <a:t> </a:t>
            </a:r>
            <a:r>
              <a:rPr lang="fr-FR" dirty="0"/>
              <a:t>du code du travail ; </a:t>
            </a:r>
          </a:p>
          <a:p>
            <a:r>
              <a:rPr lang="fr-FR" dirty="0"/>
              <a:t>Vu la requête de Me </a:t>
            </a:r>
            <a:r>
              <a:rPr lang="fr-FR" dirty="0" smtClean="0"/>
              <a:t>S lors </a:t>
            </a:r>
            <a:r>
              <a:rPr lang="fr-FR" dirty="0"/>
              <a:t>du bureau de conciliation contestant la compétence de la section commerce au profit de la section encadrement, </a:t>
            </a:r>
          </a:p>
          <a:p>
            <a:r>
              <a:rPr lang="fr-FR" dirty="0"/>
              <a:t>Vu l'avis du Vice-Président du Conseil de Prud'hommes;</a:t>
            </a:r>
          </a:p>
          <a:p>
            <a:r>
              <a:rPr lang="fr-FR" dirty="0"/>
              <a:t>Attendu que les affaires sont réparties entre les sections de la juridiction en fonction des règles prévues par l'article R1423-5 </a:t>
            </a:r>
            <a:r>
              <a:rPr lang="fr-FR" dirty="0" smtClean="0"/>
              <a:t> </a:t>
            </a:r>
            <a:r>
              <a:rPr lang="fr-FR" dirty="0"/>
              <a:t>du code du travail régissant l'appartenance des salariés aux différentes sections;</a:t>
            </a:r>
          </a:p>
          <a:p>
            <a:r>
              <a:rPr lang="fr-FR" dirty="0"/>
              <a:t>Attendu qu’aucun élément n’est </a:t>
            </a:r>
            <a:r>
              <a:rPr lang="fr-FR" dirty="0" smtClean="0"/>
              <a:t>fourni au </a:t>
            </a:r>
            <a:r>
              <a:rPr lang="fr-FR" dirty="0"/>
              <a:t>Conseil concernant la position de cadre de Monsieur </a:t>
            </a:r>
            <a:r>
              <a:rPr lang="fr-FR" dirty="0" smtClean="0"/>
              <a:t>K, en dépit de la demande de précisions formulée par les conseillers du bureau de conciliation;</a:t>
            </a:r>
            <a:endParaRPr lang="fr-FR" dirty="0"/>
          </a:p>
          <a:p>
            <a:r>
              <a:rPr lang="fr-FR" dirty="0"/>
              <a:t>Que l'activité principale de l'entreprise est la restauration.</a:t>
            </a:r>
          </a:p>
          <a:p>
            <a:r>
              <a:rPr lang="fr-FR" dirty="0"/>
              <a:t>Que le litige relève de la compétence de la section commerce</a:t>
            </a:r>
            <a:r>
              <a:rPr lang="fr-FR" dirty="0" smtClean="0"/>
              <a:t>.</a:t>
            </a:r>
            <a:endParaRPr lang="fr-FR" dirty="0"/>
          </a:p>
          <a:p>
            <a:r>
              <a:rPr lang="fr-FR" b="1" u="sng" dirty="0"/>
              <a:t>EN CONSÉQUENCE</a:t>
            </a:r>
            <a:r>
              <a:rPr lang="fr-FR" dirty="0" smtClean="0"/>
              <a:t>,</a:t>
            </a:r>
            <a:endParaRPr lang="fr-FR" dirty="0"/>
          </a:p>
          <a:p>
            <a:r>
              <a:rPr lang="fr-FR" dirty="0"/>
              <a:t>Par mesure d'administration judiciaire non susceptible de recours, </a:t>
            </a:r>
          </a:p>
          <a:p>
            <a:r>
              <a:rPr lang="fr-FR" dirty="0"/>
              <a:t>Ordonnons l'attribution du litige à la section COMMERCE qui examinera l'affaire à l’audience du 08/10/2015 à 09h00.</a:t>
            </a:r>
          </a:p>
          <a:p>
            <a:endParaRPr lang="fr-FR" dirty="0"/>
          </a:p>
        </p:txBody>
      </p:sp>
    </p:spTree>
    <p:extLst>
      <p:ext uri="{BB962C8B-B14F-4D97-AF65-F5344CB8AC3E}">
        <p14:creationId xmlns:p14="http://schemas.microsoft.com/office/powerpoint/2010/main" val="2284306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ORDONNANCE  </a:t>
            </a:r>
            <a:br>
              <a:rPr lang="fr-FR" b="1" dirty="0"/>
            </a:br>
            <a:r>
              <a:rPr lang="fr-FR" b="1" dirty="0"/>
              <a:t>DE RÉINSCRIPTION AU RÔLE</a:t>
            </a:r>
            <a:endParaRPr lang="fr-FR" dirty="0"/>
          </a:p>
        </p:txBody>
      </p:sp>
      <p:sp>
        <p:nvSpPr>
          <p:cNvPr id="3" name="Espace réservé du contenu 2"/>
          <p:cNvSpPr>
            <a:spLocks noGrp="1"/>
          </p:cNvSpPr>
          <p:nvPr>
            <p:ph idx="1"/>
          </p:nvPr>
        </p:nvSpPr>
        <p:spPr/>
        <p:txBody>
          <a:bodyPr>
            <a:normAutofit/>
          </a:bodyPr>
          <a:lstStyle/>
          <a:p>
            <a:r>
              <a:rPr lang="fr-FR" sz="2000" dirty="0"/>
              <a:t>Nous, </a:t>
            </a:r>
            <a:r>
              <a:rPr lang="fr-FR" sz="2000" dirty="0" smtClean="0"/>
              <a:t>AP, </a:t>
            </a:r>
            <a:r>
              <a:rPr lang="fr-FR" sz="2000" dirty="0"/>
              <a:t>Président du Conseil de Prud’hommes;</a:t>
            </a:r>
          </a:p>
          <a:p>
            <a:r>
              <a:rPr lang="fr-FR" sz="2000" dirty="0"/>
              <a:t>Attendu que l’instance se trouve suspendue depuis le  10 février </a:t>
            </a:r>
            <a:r>
              <a:rPr lang="fr-FR" sz="2000" dirty="0" smtClean="0"/>
              <a:t>2003; </a:t>
            </a:r>
            <a:endParaRPr lang="fr-FR" sz="2000" dirty="0"/>
          </a:p>
          <a:p>
            <a:r>
              <a:rPr lang="fr-FR" sz="2000" dirty="0"/>
              <a:t>Attendu qu’il est d’une bonne administration de la justice de  réinscrire l’affaire au rôle afin de statuer sur la poursuite ou l’extinction de l’instance;</a:t>
            </a:r>
          </a:p>
          <a:p>
            <a:endParaRPr lang="fr-FR" sz="2000" dirty="0"/>
          </a:p>
          <a:p>
            <a:r>
              <a:rPr lang="fr-FR" sz="2000" b="1" u="sng" dirty="0"/>
              <a:t>EN CONSÉQUENCE</a:t>
            </a:r>
            <a:r>
              <a:rPr lang="fr-FR" sz="2000" dirty="0"/>
              <a:t>,</a:t>
            </a:r>
          </a:p>
          <a:p>
            <a:r>
              <a:rPr lang="fr-FR" sz="2000" b="1" dirty="0"/>
              <a:t>Par mesure d’administration judiciaire non susceptible de recours, Ordonnons l’inscription de l’affaire au rôle de l’audience du lundi  28 juin 2004 à  14 H 15  ;</a:t>
            </a:r>
          </a:p>
          <a:p>
            <a:r>
              <a:rPr lang="fr-FR" sz="2000" b="1" dirty="0"/>
              <a:t>Ordonnons aux parties de comparaître à ladite audience</a:t>
            </a:r>
            <a:r>
              <a:rPr lang="fr-FR" sz="2000" dirty="0"/>
              <a:t>.</a:t>
            </a:r>
          </a:p>
        </p:txBody>
      </p:sp>
    </p:spTree>
    <p:extLst>
      <p:ext uri="{BB962C8B-B14F-4D97-AF65-F5344CB8AC3E}">
        <p14:creationId xmlns:p14="http://schemas.microsoft.com/office/powerpoint/2010/main" val="2670924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690864" cy="4522514"/>
          </a:xfrm>
        </p:spPr>
        <p:txBody>
          <a:bodyPr>
            <a:normAutofit/>
          </a:bodyPr>
          <a:lstStyle/>
          <a:p>
            <a:pPr algn="l"/>
            <a:r>
              <a:rPr lang="fr-FR" dirty="0" smtClean="0"/>
              <a:t>La saisine </a:t>
            </a:r>
            <a:br>
              <a:rPr lang="fr-FR" dirty="0" smtClean="0"/>
            </a:br>
            <a:r>
              <a:rPr lang="fr-FR" dirty="0" smtClean="0"/>
              <a:t>se fait</a:t>
            </a:r>
            <a:br>
              <a:rPr lang="fr-FR" dirty="0" smtClean="0"/>
            </a:br>
            <a:r>
              <a:rPr lang="fr-FR" dirty="0" smtClean="0"/>
              <a:t>par </a:t>
            </a:r>
            <a:br>
              <a:rPr lang="fr-FR" dirty="0" smtClean="0"/>
            </a:br>
            <a:r>
              <a:rPr lang="fr-FR" dirty="0" smtClean="0"/>
              <a:t>requête</a:t>
            </a:r>
            <a:br>
              <a:rPr lang="fr-FR" dirty="0" smtClean="0"/>
            </a:br>
            <a:r>
              <a:rPr lang="fr-FR" dirty="0" smtClean="0"/>
              <a:t>écrite</a:t>
            </a:r>
            <a:endParaRPr lang="fr-F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6490" y="-123738"/>
            <a:ext cx="5925990" cy="6721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29486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Déclaration d'abstention</a:t>
            </a:r>
            <a:br>
              <a:rPr lang="fr-FR" b="1" dirty="0"/>
            </a:br>
            <a:r>
              <a:rPr lang="fr-FR" sz="1100" dirty="0"/>
              <a:t>(article 339 du nouveau code de procédure civile )</a:t>
            </a:r>
          </a:p>
        </p:txBody>
      </p:sp>
      <p:sp>
        <p:nvSpPr>
          <p:cNvPr id="3" name="Espace réservé du contenu 2"/>
          <p:cNvSpPr>
            <a:spLocks noGrp="1"/>
          </p:cNvSpPr>
          <p:nvPr>
            <p:ph idx="1"/>
          </p:nvPr>
        </p:nvSpPr>
        <p:spPr/>
        <p:txBody>
          <a:bodyPr>
            <a:normAutofit/>
          </a:bodyPr>
          <a:lstStyle/>
          <a:p>
            <a:r>
              <a:rPr lang="fr-FR" sz="2000" dirty="0"/>
              <a:t>En application des dispositions de l'article  339  du nouveau code de procédure civile</a:t>
            </a:r>
            <a:r>
              <a:rPr lang="fr-FR" sz="2000" b="1" dirty="0"/>
              <a:t>,</a:t>
            </a:r>
          </a:p>
          <a:p>
            <a:r>
              <a:rPr lang="fr-FR" sz="2000" b="1" dirty="0" smtClean="0"/>
              <a:t>J-M.D  </a:t>
            </a:r>
            <a:r>
              <a:rPr lang="fr-FR" sz="2000" b="1" dirty="0"/>
              <a:t>, conseiller </a:t>
            </a:r>
            <a:r>
              <a:rPr lang="fr-FR" sz="2000" b="1" dirty="0" smtClean="0"/>
              <a:t>prud'homme de la section </a:t>
            </a:r>
            <a:r>
              <a:rPr lang="fr-FR" sz="2000" b="1" dirty="0"/>
              <a:t>INDUSTRIE , Collège SALARIÉ</a:t>
            </a:r>
            <a:r>
              <a:rPr lang="fr-FR" sz="2000" b="1" dirty="0" smtClean="0"/>
              <a:t>, estime </a:t>
            </a:r>
            <a:r>
              <a:rPr lang="fr-FR" sz="2000" b="1" dirty="0"/>
              <a:t>en conscience devoir s'abstenir pour l'examen de l'affaire qui oppose </a:t>
            </a:r>
          </a:p>
          <a:p>
            <a:r>
              <a:rPr lang="fr-FR" sz="2000" b="1" dirty="0"/>
              <a:t>Madame </a:t>
            </a:r>
            <a:r>
              <a:rPr lang="fr-FR" sz="2000" b="1" dirty="0" smtClean="0"/>
              <a:t>A C</a:t>
            </a:r>
            <a:endParaRPr lang="fr-FR" sz="2000" b="1" dirty="0"/>
          </a:p>
          <a:p>
            <a:r>
              <a:rPr lang="fr-FR" sz="2000" b="1" dirty="0"/>
              <a:t>à </a:t>
            </a:r>
          </a:p>
          <a:p>
            <a:r>
              <a:rPr lang="fr-FR" sz="2000" b="1" dirty="0"/>
              <a:t>la SA  </a:t>
            </a:r>
            <a:r>
              <a:rPr lang="fr-FR" sz="2000" b="1" dirty="0" smtClean="0"/>
              <a:t>GFD</a:t>
            </a:r>
            <a:endParaRPr lang="fr-FR" sz="2000" b="1" dirty="0"/>
          </a:p>
          <a:p>
            <a:endParaRPr lang="fr-FR" sz="2000" dirty="0"/>
          </a:p>
          <a:p>
            <a:endParaRPr lang="fr-FR" sz="2000" dirty="0"/>
          </a:p>
          <a:p>
            <a:r>
              <a:rPr lang="fr-FR" sz="2000" dirty="0"/>
              <a:t>Fait à ANNEMASSE le 16 janvier 2003</a:t>
            </a:r>
          </a:p>
        </p:txBody>
      </p:sp>
    </p:spTree>
    <p:extLst>
      <p:ext uri="{BB962C8B-B14F-4D97-AF65-F5344CB8AC3E}">
        <p14:creationId xmlns:p14="http://schemas.microsoft.com/office/powerpoint/2010/main" val="2854010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Ordonnance   d'affectation  temporaire</a:t>
            </a:r>
            <a:br>
              <a:rPr lang="fr-FR" sz="3200" b="1" dirty="0"/>
            </a:br>
            <a:r>
              <a:rPr lang="fr-FR" sz="3200" b="1" dirty="0"/>
              <a:t>d'un conseiller dans une autre section</a:t>
            </a:r>
            <a:endParaRPr lang="fr-FR" sz="3200" dirty="0"/>
          </a:p>
        </p:txBody>
      </p:sp>
      <p:sp>
        <p:nvSpPr>
          <p:cNvPr id="3" name="Espace réservé du contenu 2"/>
          <p:cNvSpPr>
            <a:spLocks noGrp="1"/>
          </p:cNvSpPr>
          <p:nvPr>
            <p:ph idx="1"/>
          </p:nvPr>
        </p:nvSpPr>
        <p:spPr>
          <a:xfrm>
            <a:off x="457200" y="1600200"/>
            <a:ext cx="8229600" cy="4781128"/>
          </a:xfrm>
        </p:spPr>
        <p:txBody>
          <a:bodyPr>
            <a:normAutofit fontScale="47500" lnSpcReduction="20000"/>
          </a:bodyPr>
          <a:lstStyle/>
          <a:p>
            <a:r>
              <a:rPr lang="fr-FR" dirty="0"/>
              <a:t>Nous, J G, Président du Conseil de Prud'hommes; </a:t>
            </a:r>
          </a:p>
          <a:p>
            <a:r>
              <a:rPr lang="fr-FR" dirty="0"/>
              <a:t>Vu l'article L1423-10 du code du travail qui dispose &lt;&lt;</a:t>
            </a:r>
            <a:r>
              <a:rPr lang="fr-FR" i="1" dirty="0"/>
              <a:t>Lorsque le président du conseil de prud'hommes constate une difficulté provisoire de fonctionnement d'une section, il peut, après avis conforme du vice-président, sous réserve de l'accord des intéressés, affecter temporairement les conseillers prud'hommes d'une section à une autre section pour connaître des litiges relevant de cette dernière. Ces affectations sont prononcées pour une durée de six mois renouvelable deux fois dans les mêmes conditions.</a:t>
            </a:r>
          </a:p>
          <a:p>
            <a:r>
              <a:rPr lang="fr-FR" i="1" dirty="0"/>
              <a:t>A défaut de décision du président du conseil de prud'hommes ou lorsque le vice-président a émis un avis négatif, le premier président de la cour d'appel, saisi sur requête du procureur général, peut constater la difficulté de fonctionnement et procéder lui-même, après accord des intéressés, aux affectations temporaires mentionnées au premier alinéa.</a:t>
            </a:r>
          </a:p>
          <a:p>
            <a:r>
              <a:rPr lang="fr-FR" i="1" dirty="0"/>
              <a:t>Les décisions d'affectation temporaire en cas de difficultés de fonctionnement sont prises par ordonnance non susceptible de recours.&gt;&gt;</a:t>
            </a:r>
          </a:p>
          <a:p>
            <a:r>
              <a:rPr lang="fr-FR" dirty="0"/>
              <a:t>Vu les difficultés de fonctionnement de la section ACTIVITÉS DIVERSES pour examiner les affaires inscrite au rôle du bureau de jugement du 20 janvier 2015</a:t>
            </a:r>
          </a:p>
          <a:p>
            <a:r>
              <a:rPr lang="fr-FR" dirty="0"/>
              <a:t>Vu l'accord de Monsieur J-M D, Vice-Président du Conseil de Prud'hommes</a:t>
            </a:r>
          </a:p>
          <a:p>
            <a:r>
              <a:rPr lang="fr-FR" dirty="0"/>
              <a:t>Vu l'acceptation de Monsieur J-M L de siéger  provisoirement dans cette section </a:t>
            </a:r>
          </a:p>
          <a:p>
            <a:r>
              <a:rPr lang="fr-FR" b="1" dirty="0"/>
              <a:t>EN CONSÉQUENCE</a:t>
            </a:r>
          </a:p>
          <a:p>
            <a:r>
              <a:rPr lang="fr-FR" b="1" dirty="0"/>
              <a:t>Par décision non susceptible de recours, affectons provisoirement dans la section ACTIVITÉS DIVERSES   Monsieur J-ML pour une durée de 6 mois pour connaître des affaires inscrites au rôle du bureau de jugement du 20 janvier 2015. Disons que Monsieur J-ML pourra néanmoins poursuivre ses activités au sein de sa section pendant la même période.</a:t>
            </a:r>
          </a:p>
          <a:p>
            <a:endParaRPr lang="fr-FR" dirty="0"/>
          </a:p>
        </p:txBody>
      </p:sp>
    </p:spTree>
    <p:extLst>
      <p:ext uri="{BB962C8B-B14F-4D97-AF65-F5344CB8AC3E}">
        <p14:creationId xmlns:p14="http://schemas.microsoft.com/office/powerpoint/2010/main" val="1816573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ORDONNANCE  FIXANT LA </a:t>
            </a:r>
            <a:br>
              <a:rPr lang="fr-FR" b="1" dirty="0"/>
            </a:br>
            <a:r>
              <a:rPr lang="fr-FR" b="1" dirty="0"/>
              <a:t>REMUNERATION D'UN EXPERT</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Nous, </a:t>
            </a:r>
            <a:r>
              <a:rPr lang="fr-FR" dirty="0" smtClean="0"/>
              <a:t>MR </a:t>
            </a:r>
            <a:r>
              <a:rPr lang="fr-FR" dirty="0"/>
              <a:t>, président du bureau de jugement du 24 novembre 2011 qui a entendu les parties en leurs plaidoiries et mis l’affaire en délibéré au 26 janvier 2012;</a:t>
            </a:r>
          </a:p>
          <a:p>
            <a:r>
              <a:rPr lang="fr-FR" dirty="0"/>
              <a:t>Vu l'article 284 du code de procédure civile;</a:t>
            </a:r>
          </a:p>
          <a:p>
            <a:r>
              <a:rPr lang="fr-FR" dirty="0"/>
              <a:t>Attendu que M. </a:t>
            </a:r>
            <a:r>
              <a:rPr lang="fr-FR" dirty="0" smtClean="0"/>
              <a:t>J-P, </a:t>
            </a:r>
            <a:r>
              <a:rPr lang="fr-FR" dirty="0"/>
              <a:t>expert désigné dans la présente instance justifie avoir accompli sa mission et qu'il a déposé son rapport le 26 avril 2011</a:t>
            </a:r>
            <a:r>
              <a:rPr lang="fr-FR" dirty="0" smtClean="0"/>
              <a:t>;</a:t>
            </a:r>
          </a:p>
          <a:p>
            <a:r>
              <a:rPr lang="fr-FR" dirty="0" smtClean="0"/>
              <a:t>Vu la facture détaillé qui précise très exactement le chiffrage des travaux effectués pendant l’expertise,</a:t>
            </a:r>
            <a:endParaRPr lang="fr-FR" dirty="0"/>
          </a:p>
          <a:p>
            <a:r>
              <a:rPr lang="fr-FR" dirty="0"/>
              <a:t>Taxons les frais et vacations de l'expert à la somme de </a:t>
            </a:r>
            <a:r>
              <a:rPr lang="fr-FR" dirty="0" smtClean="0"/>
              <a:t>2.000,00 </a:t>
            </a:r>
            <a:r>
              <a:rPr lang="fr-FR" dirty="0"/>
              <a:t>€</a:t>
            </a:r>
            <a:r>
              <a:rPr lang="fr-FR" dirty="0" smtClean="0"/>
              <a:t>(DEUX </a:t>
            </a:r>
            <a:r>
              <a:rPr lang="fr-FR" dirty="0"/>
              <a:t>MILLE EUROS) pour l'ensemble de sa mission ; </a:t>
            </a:r>
          </a:p>
          <a:p>
            <a:r>
              <a:rPr lang="fr-FR" dirty="0"/>
              <a:t>L'autorisons à se faire remettre par le greffier en chef du Conseil de </a:t>
            </a:r>
            <a:r>
              <a:rPr lang="fr-FR" dirty="0" err="1"/>
              <a:t>Prud'Hommes</a:t>
            </a:r>
            <a:r>
              <a:rPr lang="fr-FR" dirty="0"/>
              <a:t> la somme de 2000 euros déjà consignée au greffe du Conseil de Prud’hommes .</a:t>
            </a:r>
          </a:p>
          <a:p>
            <a:endParaRPr lang="fr-FR" dirty="0"/>
          </a:p>
        </p:txBody>
      </p:sp>
    </p:spTree>
    <p:extLst>
      <p:ext uri="{BB962C8B-B14F-4D97-AF65-F5344CB8AC3E}">
        <p14:creationId xmlns:p14="http://schemas.microsoft.com/office/powerpoint/2010/main" val="2910185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a:t>ORDONNANCE  DE SAISINE </a:t>
            </a:r>
            <a:r>
              <a:rPr lang="fr-FR" sz="3200" b="1" dirty="0" smtClean="0"/>
              <a:t>D'OFFICE POUR </a:t>
            </a:r>
            <a:r>
              <a:rPr lang="fr-FR" sz="3200" b="1" dirty="0"/>
              <a:t>UNE RECTIFICATION D'ERREUR MATERIELLE</a:t>
            </a:r>
            <a:endParaRPr lang="fr-FR" sz="3200" dirty="0"/>
          </a:p>
        </p:txBody>
      </p:sp>
      <p:sp>
        <p:nvSpPr>
          <p:cNvPr id="3" name="Espace réservé du contenu 2"/>
          <p:cNvSpPr>
            <a:spLocks noGrp="1"/>
          </p:cNvSpPr>
          <p:nvPr>
            <p:ph idx="1"/>
          </p:nvPr>
        </p:nvSpPr>
        <p:spPr/>
        <p:txBody>
          <a:bodyPr>
            <a:normAutofit fontScale="70000" lnSpcReduction="20000"/>
          </a:bodyPr>
          <a:lstStyle/>
          <a:p>
            <a:r>
              <a:rPr lang="fr-FR" dirty="0"/>
              <a:t>Nous, </a:t>
            </a:r>
            <a:r>
              <a:rPr lang="fr-FR" dirty="0" smtClean="0"/>
              <a:t>G L, </a:t>
            </a:r>
            <a:r>
              <a:rPr lang="fr-FR" dirty="0"/>
              <a:t>Présidente, de la formation qui a rendu  le jugement du 13 Septembre 2004 .</a:t>
            </a:r>
          </a:p>
          <a:p>
            <a:r>
              <a:rPr lang="fr-FR" dirty="0"/>
              <a:t>Vu l'article 462 du nouveau code de procédure civile; </a:t>
            </a:r>
          </a:p>
          <a:p>
            <a:r>
              <a:rPr lang="fr-FR" dirty="0"/>
              <a:t>Vu la décision dont la minute porte le numéro 2004/527 ;</a:t>
            </a:r>
          </a:p>
          <a:p>
            <a:r>
              <a:rPr lang="fr-FR" dirty="0"/>
              <a:t>Vu l'erreur matérielle qui affecte la décision en page 1  à savoir dans la composition du bureau de jugement lors des débats et du délibéré, il est inscrit Monsieur </a:t>
            </a:r>
            <a:r>
              <a:rPr lang="fr-FR" dirty="0" smtClean="0"/>
              <a:t>J A </a:t>
            </a:r>
            <a:r>
              <a:rPr lang="fr-FR" dirty="0"/>
              <a:t>en lieu et place de Monsieur </a:t>
            </a:r>
            <a:r>
              <a:rPr lang="fr-FR" dirty="0" smtClean="0"/>
              <a:t>J-M D </a:t>
            </a:r>
            <a:r>
              <a:rPr lang="fr-FR" dirty="0"/>
              <a:t>.</a:t>
            </a:r>
          </a:p>
          <a:p>
            <a:endParaRPr lang="fr-FR" dirty="0"/>
          </a:p>
          <a:p>
            <a:r>
              <a:rPr lang="fr-FR" b="1" u="sng" dirty="0"/>
              <a:t>EN CONSEQUENCE</a:t>
            </a:r>
            <a:r>
              <a:rPr lang="fr-FR" dirty="0"/>
              <a:t>,</a:t>
            </a:r>
          </a:p>
          <a:p>
            <a:r>
              <a:rPr lang="fr-FR" dirty="0"/>
              <a:t>Ordonnons la saisine d'office du Conseil de prud'hommes pour qu'il procède aux rectifications nécessaires à l'audience au cours de laquelle sera appelée </a:t>
            </a:r>
            <a:r>
              <a:rPr lang="fr-FR" dirty="0" smtClean="0"/>
              <a:t>l'affaire à la première date utile.</a:t>
            </a:r>
            <a:endParaRPr lang="fr-FR" dirty="0"/>
          </a:p>
          <a:p>
            <a:endParaRPr lang="fr-FR" dirty="0"/>
          </a:p>
        </p:txBody>
      </p:sp>
    </p:spTree>
    <p:extLst>
      <p:ext uri="{BB962C8B-B14F-4D97-AF65-F5344CB8AC3E}">
        <p14:creationId xmlns:p14="http://schemas.microsoft.com/office/powerpoint/2010/main" val="16794583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86210"/>
          </a:xfrm>
        </p:spPr>
        <p:txBody>
          <a:bodyPr>
            <a:normAutofit/>
          </a:bodyPr>
          <a:lstStyle/>
          <a:p>
            <a:r>
              <a:rPr lang="fr-FR" sz="3200" b="1" dirty="0" smtClean="0"/>
              <a:t>Procès-verbal de </a:t>
            </a:r>
            <a:r>
              <a:rPr lang="fr-FR" sz="3200" b="1" dirty="0"/>
              <a:t>mise en partage de voix</a:t>
            </a:r>
            <a:br>
              <a:rPr lang="fr-FR" sz="3200" b="1" dirty="0"/>
            </a:br>
            <a:r>
              <a:rPr lang="fr-FR" sz="3200" b="1" dirty="0"/>
              <a:t>du : 26 Janvier 2017</a:t>
            </a:r>
            <a:r>
              <a:rPr lang="fr-FR" sz="3200" dirty="0"/>
              <a:t> </a:t>
            </a:r>
            <a:endParaRPr lang="fr-FR" sz="3200" dirty="0"/>
          </a:p>
        </p:txBody>
      </p:sp>
      <p:sp>
        <p:nvSpPr>
          <p:cNvPr id="3" name="Espace réservé du contenu 2"/>
          <p:cNvSpPr>
            <a:spLocks noGrp="1"/>
          </p:cNvSpPr>
          <p:nvPr>
            <p:ph idx="1"/>
          </p:nvPr>
        </p:nvSpPr>
        <p:spPr>
          <a:xfrm>
            <a:off x="457200" y="2276872"/>
            <a:ext cx="8229600" cy="3849291"/>
          </a:xfrm>
        </p:spPr>
        <p:txBody>
          <a:bodyPr>
            <a:normAutofit fontScale="70000" lnSpcReduction="20000"/>
          </a:bodyPr>
          <a:lstStyle/>
          <a:p>
            <a:r>
              <a:rPr lang="fr-FR" b="1" dirty="0"/>
              <a:t>PROCÉDURE</a:t>
            </a:r>
            <a:endParaRPr lang="fr-FR" dirty="0"/>
          </a:p>
          <a:p>
            <a:r>
              <a:rPr lang="fr-FR" dirty="0"/>
              <a:t>Date de plaidoirie: Jeudi 24 Novembre 2016  </a:t>
            </a:r>
          </a:p>
          <a:p>
            <a:r>
              <a:rPr lang="fr-FR" dirty="0"/>
              <a:t>Date du prononcé: Jeudi 26 Janvier 2017  </a:t>
            </a:r>
          </a:p>
          <a:p>
            <a:endParaRPr lang="fr-FR" dirty="0"/>
          </a:p>
          <a:p>
            <a:r>
              <a:rPr lang="fr-FR" dirty="0" smtClean="0"/>
              <a:t>A </a:t>
            </a:r>
            <a:r>
              <a:rPr lang="fr-FR" dirty="0"/>
              <a:t>l'issue de leur délibéré, les conseillers prud'hommes se déclarent en partage de voix.</a:t>
            </a:r>
          </a:p>
          <a:p>
            <a:endParaRPr lang="fr-FR" dirty="0"/>
          </a:p>
          <a:p>
            <a:r>
              <a:rPr lang="fr-FR" dirty="0"/>
              <a:t>En application des articles L1454-2 et R1454-29 du code du travail, l'affaire sera réexaminée par la même formation présidée par le juge départiteur à la première date utile qui sera fixée par le juge départiteur</a:t>
            </a:r>
            <a:endParaRPr lang="fr-FR" dirty="0"/>
          </a:p>
        </p:txBody>
      </p:sp>
    </p:spTree>
    <p:extLst>
      <p:ext uri="{BB962C8B-B14F-4D97-AF65-F5344CB8AC3E}">
        <p14:creationId xmlns:p14="http://schemas.microsoft.com/office/powerpoint/2010/main" val="4167427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t>PROCES-VERBAL </a:t>
            </a:r>
            <a:r>
              <a:rPr lang="fr-FR" sz="2800" b="1" dirty="0" smtClean="0"/>
              <a:t> D'AUDITION </a:t>
            </a:r>
            <a:r>
              <a:rPr lang="fr-FR" sz="2800" b="1" dirty="0"/>
              <a:t>DE TEMOIN</a:t>
            </a:r>
            <a:br>
              <a:rPr lang="fr-FR" sz="2800" b="1" dirty="0"/>
            </a:br>
            <a:r>
              <a:rPr lang="fr-FR" sz="2800" b="1" dirty="0"/>
              <a:t>du 02 Septembre 2015</a:t>
            </a:r>
            <a:endParaRPr lang="fr-FR" sz="2800" dirty="0"/>
          </a:p>
        </p:txBody>
      </p:sp>
      <p:sp>
        <p:nvSpPr>
          <p:cNvPr id="3" name="Espace réservé du contenu 2"/>
          <p:cNvSpPr>
            <a:spLocks noGrp="1"/>
          </p:cNvSpPr>
          <p:nvPr>
            <p:ph idx="1"/>
          </p:nvPr>
        </p:nvSpPr>
        <p:spPr/>
        <p:txBody>
          <a:bodyPr>
            <a:normAutofit fontScale="55000" lnSpcReduction="20000"/>
          </a:bodyPr>
          <a:lstStyle/>
          <a:p>
            <a:r>
              <a:rPr lang="fr-FR" b="1" dirty="0"/>
              <a:t>Mme </a:t>
            </a:r>
            <a:r>
              <a:rPr lang="fr-FR" b="1" dirty="0" smtClean="0"/>
              <a:t>G </a:t>
            </a:r>
            <a:r>
              <a:rPr lang="fr-FR" b="1" dirty="0" err="1" smtClean="0"/>
              <a:t>G</a:t>
            </a:r>
            <a:endParaRPr lang="fr-FR" b="1" dirty="0" smtClean="0"/>
          </a:p>
          <a:p>
            <a:endParaRPr lang="fr-FR" dirty="0"/>
          </a:p>
          <a:p>
            <a:r>
              <a:rPr lang="fr-FR" b="1" dirty="0" smtClean="0"/>
              <a:t>a </a:t>
            </a:r>
            <a:r>
              <a:rPr lang="fr-FR" b="1" dirty="0"/>
              <a:t>été entendu en qualité de témoin</a:t>
            </a:r>
            <a:endParaRPr lang="fr-FR" dirty="0"/>
          </a:p>
          <a:p>
            <a:r>
              <a:rPr lang="fr-FR" dirty="0"/>
              <a:t> </a:t>
            </a:r>
            <a:r>
              <a:rPr lang="fr-FR" dirty="0" smtClean="0"/>
              <a:t>au </a:t>
            </a:r>
            <a:r>
              <a:rPr lang="fr-FR" dirty="0"/>
              <a:t>titre de l’entraide judiciaire </a:t>
            </a:r>
          </a:p>
          <a:p>
            <a:r>
              <a:rPr lang="fr-FR" dirty="0" smtClean="0"/>
              <a:t>sur </a:t>
            </a:r>
            <a:r>
              <a:rPr lang="fr-FR" dirty="0"/>
              <a:t>demande du </a:t>
            </a:r>
            <a:r>
              <a:rPr lang="fr-FR" b="1" dirty="0"/>
              <a:t>TRIBUNAL CANTONAL</a:t>
            </a:r>
            <a:endParaRPr lang="fr-FR" dirty="0"/>
          </a:p>
          <a:p>
            <a:r>
              <a:rPr lang="fr-FR" dirty="0" smtClean="0"/>
              <a:t>Palais </a:t>
            </a:r>
            <a:r>
              <a:rPr lang="fr-FR" dirty="0"/>
              <a:t>de Justice de </a:t>
            </a:r>
            <a:r>
              <a:rPr lang="fr-FR" dirty="0" smtClean="0"/>
              <a:t>l’Hermitage1014 LAUSANNE</a:t>
            </a:r>
          </a:p>
          <a:p>
            <a:endParaRPr lang="fr-FR" dirty="0" smtClean="0"/>
          </a:p>
          <a:p>
            <a:r>
              <a:rPr lang="fr-FR" b="1" u="sng" dirty="0"/>
              <a:t>Composition du bureau de Jugement du 02 Septembre 2015 </a:t>
            </a:r>
            <a:endParaRPr lang="fr-FR" dirty="0"/>
          </a:p>
          <a:p>
            <a:r>
              <a:rPr lang="fr-FR" dirty="0"/>
              <a:t>M. </a:t>
            </a:r>
            <a:r>
              <a:rPr lang="fr-FR" dirty="0" smtClean="0"/>
              <a:t>G, </a:t>
            </a:r>
            <a:r>
              <a:rPr lang="fr-FR" dirty="0"/>
              <a:t>Président Conseiller (E)</a:t>
            </a:r>
          </a:p>
          <a:p>
            <a:r>
              <a:rPr lang="fr-FR" dirty="0"/>
              <a:t>Mme </a:t>
            </a:r>
            <a:r>
              <a:rPr lang="fr-FR" dirty="0" smtClean="0"/>
              <a:t>T, </a:t>
            </a:r>
            <a:r>
              <a:rPr lang="fr-FR" dirty="0"/>
              <a:t>Assesseur Conseiller (E)</a:t>
            </a:r>
          </a:p>
          <a:p>
            <a:r>
              <a:rPr lang="fr-FR" dirty="0"/>
              <a:t>M. </a:t>
            </a:r>
            <a:r>
              <a:rPr lang="fr-FR" dirty="0" smtClean="0"/>
              <a:t>D, </a:t>
            </a:r>
            <a:r>
              <a:rPr lang="fr-FR" dirty="0"/>
              <a:t>Assesseur Conseiller (S)</a:t>
            </a:r>
          </a:p>
          <a:p>
            <a:r>
              <a:rPr lang="fr-FR" dirty="0"/>
              <a:t>M. </a:t>
            </a:r>
            <a:r>
              <a:rPr lang="fr-FR" dirty="0" smtClean="0"/>
              <a:t>M, </a:t>
            </a:r>
            <a:r>
              <a:rPr lang="fr-FR" dirty="0"/>
              <a:t>Assesseur Conseiller (S)</a:t>
            </a:r>
          </a:p>
          <a:p>
            <a:r>
              <a:rPr lang="fr-FR" dirty="0" smtClean="0"/>
              <a:t>Assistés </a:t>
            </a:r>
            <a:r>
              <a:rPr lang="fr-FR" dirty="0"/>
              <a:t>lors des débats de M. </a:t>
            </a:r>
            <a:r>
              <a:rPr lang="fr-FR" dirty="0" smtClean="0"/>
              <a:t>CB, </a:t>
            </a:r>
            <a:r>
              <a:rPr lang="fr-FR" dirty="0"/>
              <a:t>Greffier</a:t>
            </a:r>
          </a:p>
          <a:p>
            <a:r>
              <a:rPr lang="fr-FR" dirty="0"/>
              <a:t>  </a:t>
            </a:r>
          </a:p>
          <a:p>
            <a:r>
              <a:rPr lang="fr-FR" b="1" dirty="0"/>
              <a:t>Après avoir prêté serment le témoin a déclaré ce qui suit.</a:t>
            </a:r>
            <a:endParaRPr lang="fr-FR" dirty="0"/>
          </a:p>
          <a:p>
            <a:endParaRPr lang="fr-FR" dirty="0"/>
          </a:p>
          <a:p>
            <a:endParaRPr lang="fr-FR" dirty="0"/>
          </a:p>
        </p:txBody>
      </p:sp>
    </p:spTree>
    <p:extLst>
      <p:ext uri="{BB962C8B-B14F-4D97-AF65-F5344CB8AC3E}">
        <p14:creationId xmlns:p14="http://schemas.microsoft.com/office/powerpoint/2010/main" val="246691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3312368" cy="5386610"/>
          </a:xfrm>
        </p:spPr>
        <p:txBody>
          <a:bodyPr>
            <a:normAutofit/>
          </a:bodyPr>
          <a:lstStyle/>
          <a:p>
            <a:pPr algn="l"/>
            <a:r>
              <a:rPr lang="fr-FR" sz="2800" dirty="0" smtClean="0"/>
              <a:t>La </a:t>
            </a:r>
            <a:br>
              <a:rPr lang="fr-FR" sz="2800" dirty="0" smtClean="0"/>
            </a:br>
            <a:r>
              <a:rPr lang="fr-FR" sz="2800" dirty="0" err="1" smtClean="0"/>
              <a:t>convoca</a:t>
            </a:r>
            <a:r>
              <a:rPr lang="fr-FR" sz="2800" dirty="0" smtClean="0"/>
              <a:t>-</a:t>
            </a:r>
            <a:br>
              <a:rPr lang="fr-FR" sz="2800" dirty="0" smtClean="0"/>
            </a:br>
            <a:r>
              <a:rPr lang="fr-FR" sz="2800" dirty="0" err="1" smtClean="0"/>
              <a:t>tion</a:t>
            </a:r>
            <a:r>
              <a:rPr lang="fr-FR" sz="2800" dirty="0" smtClean="0"/>
              <a:t/>
            </a:r>
            <a:br>
              <a:rPr lang="fr-FR" sz="2800" dirty="0" smtClean="0"/>
            </a:br>
            <a:r>
              <a:rPr lang="fr-FR" sz="2800" dirty="0" smtClean="0"/>
              <a:t>du </a:t>
            </a:r>
            <a:br>
              <a:rPr lang="fr-FR" sz="2800" dirty="0" smtClean="0"/>
            </a:br>
            <a:r>
              <a:rPr lang="fr-FR" sz="2800" dirty="0" err="1" smtClean="0"/>
              <a:t>défen</a:t>
            </a:r>
            <a:r>
              <a:rPr lang="fr-FR" sz="2800" dirty="0" smtClean="0"/>
              <a:t>-</a:t>
            </a:r>
            <a:br>
              <a:rPr lang="fr-FR" sz="2800" dirty="0" smtClean="0"/>
            </a:br>
            <a:r>
              <a:rPr lang="fr-FR" sz="2800" dirty="0" err="1" smtClean="0"/>
              <a:t>deur</a:t>
            </a:r>
            <a:r>
              <a:rPr lang="fr-FR" sz="2800" dirty="0" smtClean="0"/>
              <a:t/>
            </a:r>
            <a:br>
              <a:rPr lang="fr-FR" sz="2800" dirty="0" smtClean="0"/>
            </a:br>
            <a:r>
              <a:rPr lang="fr-FR" sz="2800" dirty="0" smtClean="0"/>
              <a:t>est faite</a:t>
            </a:r>
            <a:br>
              <a:rPr lang="fr-FR" sz="2800" dirty="0" smtClean="0"/>
            </a:br>
            <a:r>
              <a:rPr lang="fr-FR" sz="2800" dirty="0" smtClean="0"/>
              <a:t>par</a:t>
            </a:r>
            <a:br>
              <a:rPr lang="fr-FR" sz="2800" dirty="0" smtClean="0"/>
            </a:br>
            <a:r>
              <a:rPr lang="fr-FR" sz="2800" dirty="0" smtClean="0"/>
              <a:t>LRAR</a:t>
            </a:r>
            <a:endParaRPr lang="fr-FR" sz="2800" dirty="0"/>
          </a:p>
        </p:txBody>
      </p:sp>
      <p:sp>
        <p:nvSpPr>
          <p:cNvPr id="3" name="Espace réservé du contenu 2"/>
          <p:cNvSpPr>
            <a:spLocks noGrp="1"/>
          </p:cNvSpPr>
          <p:nvPr>
            <p:ph idx="1"/>
          </p:nvPr>
        </p:nvSpPr>
        <p:spPr/>
        <p:txBody>
          <a:bodyPr/>
          <a:lstStyle/>
          <a:p>
            <a:endParaRPr lang="fr-FR" dirty="0" smtClean="0"/>
          </a:p>
          <a:p>
            <a:endParaRPr lang="fr-FR" dirty="0" smtClean="0"/>
          </a:p>
          <a:p>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548680"/>
            <a:ext cx="7249294" cy="5904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1163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t>PROCÈS-VERBAL D'AUDIENCE</a:t>
            </a:r>
            <a:br>
              <a:rPr lang="fr-FR" sz="2400" b="1" dirty="0"/>
            </a:br>
            <a:r>
              <a:rPr lang="fr-FR" sz="2400" b="1" dirty="0"/>
              <a:t>DU BUREAU DE CONCILIATION &amp; d’ORIENTATION</a:t>
            </a:r>
            <a:br>
              <a:rPr lang="fr-FR" sz="2400" b="1" dirty="0"/>
            </a:br>
            <a:r>
              <a:rPr lang="fr-FR" sz="2400" b="1" dirty="0"/>
              <a:t>du 06 Mars 2017 </a:t>
            </a:r>
            <a:endParaRPr lang="fr-FR" sz="2400" dirty="0"/>
          </a:p>
        </p:txBody>
      </p:sp>
      <p:sp>
        <p:nvSpPr>
          <p:cNvPr id="3" name="Espace réservé du contenu 2"/>
          <p:cNvSpPr>
            <a:spLocks noGrp="1"/>
          </p:cNvSpPr>
          <p:nvPr>
            <p:ph idx="1"/>
          </p:nvPr>
        </p:nvSpPr>
        <p:spPr/>
        <p:txBody>
          <a:bodyPr>
            <a:normAutofit fontScale="55000" lnSpcReduction="20000"/>
          </a:bodyPr>
          <a:lstStyle/>
          <a:p>
            <a:r>
              <a:rPr lang="fr-FR" b="1" dirty="0">
                <a:solidFill>
                  <a:srgbClr val="C00000"/>
                </a:solidFill>
              </a:rPr>
              <a:t>LE BUREAU DE CONCILIATION ET D’ORIENTATION CONSTATE LA NON CONCILIATION</a:t>
            </a:r>
          </a:p>
          <a:p>
            <a:r>
              <a:rPr lang="fr-FR" b="1" dirty="0"/>
              <a:t>ET RENVOIE L’EXAMEN DE L’AFFAIRE DEVANT LE BUREAU DE CONCILIATION ET D’ORIENTATION DE MISE EN ETAT DU </a:t>
            </a:r>
            <a:r>
              <a:rPr lang="fr-FR" dirty="0"/>
              <a:t> </a:t>
            </a:r>
            <a:r>
              <a:rPr lang="fr-FR" b="1" dirty="0"/>
              <a:t> Lundi 22 Mai 2017 à 09 H 00   </a:t>
            </a:r>
          </a:p>
          <a:p>
            <a:endParaRPr lang="fr-FR" dirty="0"/>
          </a:p>
          <a:p>
            <a:r>
              <a:rPr lang="fr-FR" dirty="0"/>
              <a:t>Le bureau de conciliation et d’orientation fixe comme  dates de communications des pièces et des conclusions:</a:t>
            </a:r>
          </a:p>
          <a:p>
            <a:endParaRPr lang="fr-FR" dirty="0"/>
          </a:p>
          <a:p>
            <a:r>
              <a:rPr lang="fr-FR" dirty="0"/>
              <a:t>pour </a:t>
            </a:r>
            <a:r>
              <a:rPr lang="fr-FR" b="1" dirty="0"/>
              <a:t>M.FFFFFF</a:t>
            </a:r>
            <a:r>
              <a:rPr lang="fr-FR" dirty="0"/>
              <a:t>  avant le</a:t>
            </a:r>
            <a:r>
              <a:rPr lang="fr-FR" i="1" dirty="0"/>
              <a:t> 15 Mai 2017  </a:t>
            </a:r>
            <a:endParaRPr lang="fr-FR" dirty="0"/>
          </a:p>
          <a:p>
            <a:r>
              <a:rPr lang="fr-FR" dirty="0"/>
              <a:t>pour </a:t>
            </a:r>
            <a:r>
              <a:rPr lang="fr-FR" b="1" dirty="0"/>
              <a:t>Société PAP</a:t>
            </a:r>
            <a:r>
              <a:rPr lang="fr-FR" dirty="0"/>
              <a:t> avant le  </a:t>
            </a:r>
            <a:r>
              <a:rPr lang="fr-FR" i="1" dirty="0"/>
              <a:t>10 Avril 2017 </a:t>
            </a:r>
            <a:endParaRPr lang="fr-FR" dirty="0"/>
          </a:p>
          <a:p>
            <a:endParaRPr lang="fr-FR" dirty="0"/>
          </a:p>
          <a:p>
            <a:endParaRPr lang="fr-FR" dirty="0"/>
          </a:p>
          <a:p>
            <a:r>
              <a:rPr lang="fr-FR" dirty="0"/>
              <a:t>L’affaire est renvoyée à l’audience du bureau de </a:t>
            </a:r>
            <a:r>
              <a:rPr lang="fr-FR" b="1" dirty="0">
                <a:solidFill>
                  <a:srgbClr val="C00000"/>
                </a:solidFill>
              </a:rPr>
              <a:t>mise en état </a:t>
            </a:r>
            <a:r>
              <a:rPr lang="fr-FR" dirty="0"/>
              <a:t>du </a:t>
            </a:r>
            <a:r>
              <a:rPr lang="fr-FR" b="1" dirty="0"/>
              <a:t> Lundi 22 Mai 2017 à 09 H 00  </a:t>
            </a:r>
            <a:r>
              <a:rPr lang="fr-FR" dirty="0"/>
              <a:t>pour laquelle les parties sont convoquées par émargement au procès-verbal </a:t>
            </a:r>
          </a:p>
        </p:txBody>
      </p:sp>
    </p:spTree>
    <p:extLst>
      <p:ext uri="{BB962C8B-B14F-4D97-AF65-F5344CB8AC3E}">
        <p14:creationId xmlns:p14="http://schemas.microsoft.com/office/powerpoint/2010/main" val="2042501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t>DÉCISION DE CLOTURE</a:t>
            </a:r>
            <a:br>
              <a:rPr lang="fr-FR" sz="2400" b="1" dirty="0"/>
            </a:br>
            <a:r>
              <a:rPr lang="fr-FR" sz="2400" b="1" dirty="0"/>
              <a:t>DU BUREAU DE CONCILIATION DE MISE EN ETAT</a:t>
            </a:r>
            <a:br>
              <a:rPr lang="fr-FR" sz="2400" b="1" dirty="0"/>
            </a:br>
            <a:r>
              <a:rPr lang="fr-FR" sz="2400" b="1" dirty="0"/>
              <a:t>du 16 Mars 2017 </a:t>
            </a:r>
            <a:endParaRPr lang="fr-FR" sz="2400" dirty="0"/>
          </a:p>
        </p:txBody>
      </p:sp>
      <p:sp>
        <p:nvSpPr>
          <p:cNvPr id="3" name="Espace réservé du contenu 2"/>
          <p:cNvSpPr>
            <a:spLocks noGrp="1"/>
          </p:cNvSpPr>
          <p:nvPr>
            <p:ph idx="1"/>
          </p:nvPr>
        </p:nvSpPr>
        <p:spPr/>
        <p:txBody>
          <a:bodyPr>
            <a:normAutofit fontScale="47500" lnSpcReduction="20000"/>
          </a:bodyPr>
          <a:lstStyle/>
          <a:p>
            <a:r>
              <a:rPr lang="fr-FR" dirty="0"/>
              <a:t>L’affaire a été appelée à l’audience de ce jour pour examiner l’état du dossier suite à la mise en état ordonnée par le précédent bureau de Conciliation de mise en état du 10 Novembre 2016 qui avait fixé comme dates de communication des pièces et conclusions:</a:t>
            </a:r>
          </a:p>
          <a:p>
            <a:r>
              <a:rPr lang="fr-FR" dirty="0"/>
              <a:t>pour AAAAAA  avant le</a:t>
            </a:r>
            <a:r>
              <a:rPr lang="fr-FR" i="1" dirty="0"/>
              <a:t>10 Janvier 2017   </a:t>
            </a:r>
            <a:endParaRPr lang="fr-FR" dirty="0"/>
          </a:p>
          <a:p>
            <a:r>
              <a:rPr lang="fr-FR" dirty="0"/>
              <a:t>pour </a:t>
            </a:r>
            <a:r>
              <a:rPr lang="fr-FR" b="1" dirty="0"/>
              <a:t>SARL REC</a:t>
            </a:r>
            <a:r>
              <a:rPr lang="fr-FR" dirty="0"/>
              <a:t> avant le 10 Mars 2017 </a:t>
            </a:r>
            <a:r>
              <a:rPr lang="fr-FR" i="1" dirty="0"/>
              <a:t>  </a:t>
            </a:r>
            <a:endParaRPr lang="fr-FR" dirty="0"/>
          </a:p>
          <a:p>
            <a:endParaRPr lang="fr-FR" dirty="0"/>
          </a:p>
          <a:p>
            <a:r>
              <a:rPr lang="fr-FR" dirty="0"/>
              <a:t>Il ressort de l’examen du dossier:</a:t>
            </a:r>
          </a:p>
          <a:p>
            <a:r>
              <a:rPr lang="fr-FR" dirty="0"/>
              <a:t>X Que l’instance  est en état d’être examiné par le conseil de prud’hommes.	</a:t>
            </a:r>
          </a:p>
          <a:p>
            <a:endParaRPr lang="fr-FR" dirty="0"/>
          </a:p>
          <a:p>
            <a:r>
              <a:rPr lang="fr-FR" b="1" dirty="0"/>
              <a:t>EN CONSEQUENCE</a:t>
            </a:r>
            <a:endParaRPr lang="fr-FR" dirty="0"/>
          </a:p>
          <a:p>
            <a:endParaRPr lang="fr-FR" dirty="0"/>
          </a:p>
          <a:p>
            <a:r>
              <a:rPr lang="fr-FR" b="1" dirty="0"/>
              <a:t>Par mesure d’administration judiciaire, le bureau de mise en état</a:t>
            </a:r>
          </a:p>
          <a:p>
            <a:endParaRPr lang="fr-FR" dirty="0"/>
          </a:p>
          <a:p>
            <a:r>
              <a:rPr lang="fr-FR" b="1" dirty="0"/>
              <a:t>PRONONCE LA CLÔTURE DE LA MISE EN ÉTAT. Aucune pièce ni aucunes conclusions ne pourront être ajoutées.</a:t>
            </a:r>
            <a:endParaRPr lang="fr-FR" dirty="0"/>
          </a:p>
          <a:p>
            <a:endParaRPr lang="fr-FR" dirty="0"/>
          </a:p>
          <a:p>
            <a:r>
              <a:rPr lang="fr-FR" b="1" dirty="0"/>
              <a:t>RENVOIE</a:t>
            </a:r>
            <a:r>
              <a:rPr lang="fr-FR" dirty="0"/>
              <a:t> l’affaire</a:t>
            </a:r>
            <a:r>
              <a:rPr lang="fr-FR" b="1" dirty="0"/>
              <a:t> à l’audience du bureau de jugement du  Jeudi 18 Mai 2017 à 09 H 00  </a:t>
            </a:r>
            <a:r>
              <a:rPr lang="fr-FR" dirty="0"/>
              <a:t>pour laquelle les parties comparantes sont convoquées par émargement au procès-verbal.</a:t>
            </a:r>
          </a:p>
          <a:p>
            <a:endParaRPr lang="fr-FR" dirty="0"/>
          </a:p>
        </p:txBody>
      </p:sp>
    </p:spTree>
    <p:extLst>
      <p:ext uri="{BB962C8B-B14F-4D97-AF65-F5344CB8AC3E}">
        <p14:creationId xmlns:p14="http://schemas.microsoft.com/office/powerpoint/2010/main" val="237914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98757" y="332656"/>
            <a:ext cx="7520887" cy="6419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3324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Notes prises par le greffier</a:t>
            </a:r>
            <a:endParaRPr lang="fr-FR" dirty="0"/>
          </a:p>
        </p:txBody>
      </p:sp>
      <p:sp>
        <p:nvSpPr>
          <p:cNvPr id="3" name="Espace réservé du contenu 2"/>
          <p:cNvSpPr>
            <a:spLocks noGrp="1"/>
          </p:cNvSpPr>
          <p:nvPr>
            <p:ph idx="1"/>
          </p:nvPr>
        </p:nvSpPr>
        <p:spPr/>
        <p:txBody>
          <a:bodyPr>
            <a:normAutofit lnSpcReduction="10000"/>
          </a:bodyPr>
          <a:lstStyle/>
          <a:p>
            <a:pPr fontAlgn="base"/>
            <a:r>
              <a:rPr lang="fr-FR" b="1" dirty="0"/>
              <a:t>Article 446-1</a:t>
            </a:r>
            <a:r>
              <a:rPr lang="fr-FR" dirty="0"/>
              <a:t> </a:t>
            </a:r>
            <a:r>
              <a:rPr lang="fr-FR" dirty="0" smtClean="0"/>
              <a:t>du code de procédure civile</a:t>
            </a:r>
            <a:endParaRPr lang="fr-FR" dirty="0"/>
          </a:p>
          <a:p>
            <a:pPr fontAlgn="base"/>
            <a:r>
              <a:rPr lang="fr-FR" b="1" i="1" dirty="0"/>
              <a:t>Les parties présentent oralement à l’audience leurs prétentions et les moyens à leur soutien. Elles peuvent également se référer aux prétentions et aux moyens qu’elles auraient formulés par écrit</a:t>
            </a:r>
            <a:r>
              <a:rPr lang="fr-FR" b="1" i="1" dirty="0">
                <a:solidFill>
                  <a:srgbClr val="FF0000"/>
                </a:solidFill>
              </a:rPr>
              <a:t>. Les observations des parties sont notées au dossier ou consignées dans un procès-verbal</a:t>
            </a:r>
            <a:r>
              <a:rPr lang="fr-FR" b="1" i="1" dirty="0"/>
              <a:t>.</a:t>
            </a:r>
            <a:endParaRPr lang="fr-FR" dirty="0"/>
          </a:p>
          <a:p>
            <a:pPr fontAlgn="base"/>
            <a:r>
              <a:rPr lang="fr-FR" dirty="0"/>
              <a:t> </a:t>
            </a:r>
          </a:p>
          <a:p>
            <a:endParaRPr lang="fr-FR" dirty="0"/>
          </a:p>
        </p:txBody>
      </p:sp>
    </p:spTree>
    <p:extLst>
      <p:ext uri="{BB962C8B-B14F-4D97-AF65-F5344CB8AC3E}">
        <p14:creationId xmlns:p14="http://schemas.microsoft.com/office/powerpoint/2010/main" val="3283635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Notes prises par le greffier</a:t>
            </a:r>
            <a:endParaRPr lang="fr-FR" dirty="0"/>
          </a:p>
        </p:txBody>
      </p:sp>
      <p:sp>
        <p:nvSpPr>
          <p:cNvPr id="3" name="Espace réservé du contenu 2"/>
          <p:cNvSpPr>
            <a:spLocks noGrp="1"/>
          </p:cNvSpPr>
          <p:nvPr>
            <p:ph idx="1"/>
          </p:nvPr>
        </p:nvSpPr>
        <p:spPr/>
        <p:txBody>
          <a:bodyPr>
            <a:normAutofit/>
          </a:bodyPr>
          <a:lstStyle/>
          <a:p>
            <a:pPr fontAlgn="base"/>
            <a:r>
              <a:rPr lang="fr-FR" b="1" dirty="0"/>
              <a:t>Le code du travail définit l’oralité comme suit:</a:t>
            </a:r>
            <a:endParaRPr lang="fr-FR" dirty="0"/>
          </a:p>
          <a:p>
            <a:pPr fontAlgn="base"/>
            <a:r>
              <a:rPr lang="fr-FR" dirty="0"/>
              <a:t> </a:t>
            </a:r>
          </a:p>
          <a:p>
            <a:pPr fontAlgn="base"/>
            <a:r>
              <a:rPr lang="fr-FR" b="1" i="1" dirty="0"/>
              <a:t>Article R1453-4</a:t>
            </a:r>
            <a:r>
              <a:rPr lang="fr-FR" i="1" dirty="0"/>
              <a:t> </a:t>
            </a:r>
            <a:r>
              <a:rPr lang="fr-FR" i="1" dirty="0" smtClean="0"/>
              <a:t>du code </a:t>
            </a:r>
            <a:r>
              <a:rPr lang="fr-FR" i="1" dirty="0"/>
              <a:t>du travail </a:t>
            </a:r>
            <a:endParaRPr lang="fr-FR" dirty="0"/>
          </a:p>
          <a:p>
            <a:pPr fontAlgn="base"/>
            <a:r>
              <a:rPr lang="fr-FR" b="1" i="1" dirty="0">
                <a:solidFill>
                  <a:srgbClr val="FF0000"/>
                </a:solidFill>
              </a:rPr>
              <a:t>Les prétentions des parties ou la référence qu’elles font aux prétentions qu’elles auraient formulées par écrit sont notées au dossier ou consignées dans un procès-verbal</a:t>
            </a:r>
            <a:r>
              <a:rPr lang="fr-FR" i="1" dirty="0"/>
              <a:t>.</a:t>
            </a:r>
            <a:endParaRPr lang="fr-FR" dirty="0"/>
          </a:p>
          <a:p>
            <a:pPr fontAlgn="base"/>
            <a:r>
              <a:rPr lang="fr-FR" dirty="0"/>
              <a:t> </a:t>
            </a:r>
          </a:p>
          <a:p>
            <a:endParaRPr lang="fr-FR" dirty="0"/>
          </a:p>
        </p:txBody>
      </p:sp>
    </p:spTree>
    <p:extLst>
      <p:ext uri="{BB962C8B-B14F-4D97-AF65-F5344CB8AC3E}">
        <p14:creationId xmlns:p14="http://schemas.microsoft.com/office/powerpoint/2010/main" val="2461890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930226"/>
          </a:xfrm>
        </p:spPr>
        <p:txBody>
          <a:bodyPr>
            <a:normAutofit/>
          </a:bodyPr>
          <a:lstStyle/>
          <a:p>
            <a:r>
              <a:rPr lang="fr-FR" sz="2400" b="1" dirty="0">
                <a:solidFill>
                  <a:srgbClr val="FF0000"/>
                </a:solidFill>
              </a:rPr>
              <a:t>La Circulaire du 24janvier 2011 relative à la présentation du décret n̊ 2010-1165 du 1er octobre 2010 relatif à la conciliation et à la procédure orale en matière civile, commerciale et sociale apporte les précisions suivantes</a:t>
            </a:r>
            <a:r>
              <a:rPr lang="fr-FR" sz="2000" dirty="0"/>
              <a:t>:</a:t>
            </a:r>
            <a:endParaRPr lang="fr-FR" sz="2000" dirty="0"/>
          </a:p>
        </p:txBody>
      </p:sp>
      <p:sp>
        <p:nvSpPr>
          <p:cNvPr id="3" name="Espace réservé du contenu 2"/>
          <p:cNvSpPr>
            <a:spLocks noGrp="1"/>
          </p:cNvSpPr>
          <p:nvPr>
            <p:ph idx="1"/>
          </p:nvPr>
        </p:nvSpPr>
        <p:spPr>
          <a:xfrm>
            <a:off x="457200" y="2276872"/>
            <a:ext cx="8229600" cy="3849291"/>
          </a:xfrm>
        </p:spPr>
        <p:txBody>
          <a:bodyPr>
            <a:normAutofit fontScale="92500" lnSpcReduction="20000"/>
          </a:bodyPr>
          <a:lstStyle/>
          <a:p>
            <a:r>
              <a:rPr lang="fr-FR" i="1" dirty="0"/>
              <a:t>Le premier alinéa de l’article 446-1 donne une définition de l’oralité de la procédure</a:t>
            </a:r>
            <a:r>
              <a:rPr lang="fr-FR" i="1" dirty="0">
                <a:solidFill>
                  <a:srgbClr val="FF0000"/>
                </a:solidFill>
              </a:rPr>
              <a:t>. Il prévoit en effet que les parties présentent oralement leurs prétentions et moyens à l’audience, ce qui implique qu’elles peuvent oralement se référer à ceux qu’elles auraient formulées par écrit, le tout étant consigné dans un procès-verbal ou noté au dossier.</a:t>
            </a:r>
            <a:r>
              <a:rPr lang="fr-FR" i="1" dirty="0"/>
              <a:t> Cette définition est conforme à celle qui en est donnée par la jurisprudence de la Cour de cassation. …</a:t>
            </a:r>
            <a:endParaRPr lang="fr-FR" dirty="0"/>
          </a:p>
          <a:p>
            <a:endParaRPr lang="fr-FR" dirty="0"/>
          </a:p>
        </p:txBody>
      </p:sp>
    </p:spTree>
    <p:extLst>
      <p:ext uri="{BB962C8B-B14F-4D97-AF65-F5344CB8AC3E}">
        <p14:creationId xmlns:p14="http://schemas.microsoft.com/office/powerpoint/2010/main" val="35250369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1848</Words>
  <Application>Microsoft Office PowerPoint</Application>
  <PresentationFormat>Affichage à l'écran (4:3)</PresentationFormat>
  <Paragraphs>189</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La place de l’écrit dans le dossier  prud’homal</vt:lpstr>
      <vt:lpstr>La saisine  se fait par  requête écrite</vt:lpstr>
      <vt:lpstr>La  convoca- tion du  défen- deur est faite par LRAR</vt:lpstr>
      <vt:lpstr>PROCÈS-VERBAL D'AUDIENCE DU BUREAU DE CONCILIATION &amp; d’ORIENTATION du 06 Mars 2017 </vt:lpstr>
      <vt:lpstr>DÉCISION DE CLOTURE DU BUREAU DE CONCILIATION DE MISE EN ETAT du 16 Mars 2017 </vt:lpstr>
      <vt:lpstr>Présentation PowerPoint</vt:lpstr>
      <vt:lpstr>Notes prises par le greffier</vt:lpstr>
      <vt:lpstr>Notes prises par le greffier</vt:lpstr>
      <vt:lpstr>La Circulaire du 24janvier 2011 relative à la présentation du décret n̊ 2010-1165 du 1er octobre 2010 relatif à la conciliation et à la procédure orale en matière civile, commerciale et sociale apporte les précisions suivantes:</vt:lpstr>
      <vt:lpstr>Présentation PowerPoint</vt:lpstr>
      <vt:lpstr>CONTENU DU JUGEMENT</vt:lpstr>
      <vt:lpstr>Article 454 du code de procédure civile</vt:lpstr>
      <vt:lpstr>Article 455 du code de procédure civile</vt:lpstr>
      <vt:lpstr>Article 456 du code de procédure civile</vt:lpstr>
      <vt:lpstr>Les autres phases de la procédure qui imposent un l’écrit dans le dossier prud’homal</vt:lpstr>
      <vt:lpstr>Procès-verbal de conciliation totale</vt:lpstr>
      <vt:lpstr>procès-verbal de conciliation partielle  </vt:lpstr>
      <vt:lpstr>ORDONNANCE  DÉSIGNANT LA SECTION COMPÉTENTE</vt:lpstr>
      <vt:lpstr>ORDONNANCE   DE RÉINSCRIPTION AU RÔLE</vt:lpstr>
      <vt:lpstr>Déclaration d'abstention (article 339 du nouveau code de procédure civile )</vt:lpstr>
      <vt:lpstr>Ordonnance   d'affectation  temporaire d'un conseiller dans une autre section</vt:lpstr>
      <vt:lpstr>ORDONNANCE  FIXANT LA  REMUNERATION D'UN EXPERT</vt:lpstr>
      <vt:lpstr>ORDONNANCE  DE SAISINE D'OFFICE POUR UNE RECTIFICATION D'ERREUR MATERIELLE</vt:lpstr>
      <vt:lpstr>Procès-verbal de mise en partage de voix du : 26 Janvier 2017 </vt:lpstr>
      <vt:lpstr>PROCES-VERBAL  D'AUDITION DE TEMOIN du 02 Septembre 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place de l’écrit dans le dossier  prud’homal</dc:title>
  <dc:creator>Claude B</dc:creator>
  <cp:lastModifiedBy>Claude B</cp:lastModifiedBy>
  <cp:revision>19</cp:revision>
  <dcterms:created xsi:type="dcterms:W3CDTF">2018-09-29T12:24:50Z</dcterms:created>
  <dcterms:modified xsi:type="dcterms:W3CDTF">2018-10-03T20:21:32Z</dcterms:modified>
</cp:coreProperties>
</file>