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73" r:id="rId7"/>
    <p:sldId id="261" r:id="rId8"/>
    <p:sldId id="262" r:id="rId9"/>
    <p:sldId id="263" r:id="rId10"/>
    <p:sldId id="266" r:id="rId11"/>
    <p:sldId id="267" r:id="rId12"/>
    <p:sldId id="264" r:id="rId13"/>
    <p:sldId id="265" r:id="rId14"/>
    <p:sldId id="271" r:id="rId15"/>
    <p:sldId id="268" r:id="rId16"/>
    <p:sldId id="269" r:id="rId17"/>
    <p:sldId id="270" r:id="rId18"/>
    <p:sldId id="272" r:id="rId19"/>
    <p:sldId id="274" r:id="rId20"/>
    <p:sldId id="275" r:id="rId21"/>
    <p:sldId id="276" r:id="rId22"/>
    <p:sldId id="277" r:id="rId23"/>
    <p:sldId id="278" r:id="rId24"/>
    <p:sldId id="279" r:id="rId25"/>
    <p:sldId id="280"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74"/>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8A920AB-E0CF-7B48-BE4F-6073B4C79FE0}"/>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5" name="Espace réservé du pied de page 4">
            <a:extLst>
              <a:ext uri="{FF2B5EF4-FFF2-40B4-BE49-F238E27FC236}">
                <a16:creationId xmlns:a16="http://schemas.microsoft.com/office/drawing/2014/main"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C4DE5A-4CB0-8148-A319-C371EFEE1794}"/>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AC5F33C9-B9FC-6946-8598-C09B73B9AE8A}"/>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5" name="Espace réservé du pied de page 4">
            <a:extLst>
              <a:ext uri="{FF2B5EF4-FFF2-40B4-BE49-F238E27FC236}">
                <a16:creationId xmlns:a16="http://schemas.microsoft.com/office/drawing/2014/main"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32E5CC3-B49A-8646-83F5-99C49ADAE5CD}"/>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B0BB122-07CA-6949-BB67-A334CAF8381D}"/>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5" name="Espace réservé du pied de page 4">
            <a:extLst>
              <a:ext uri="{FF2B5EF4-FFF2-40B4-BE49-F238E27FC236}">
                <a16:creationId xmlns:a16="http://schemas.microsoft.com/office/drawing/2014/main"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A158FE-14C0-184C-A64F-4A4E1AD843B6}"/>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496544D-26F0-A240-BEA9-E28F3E85F0E6}"/>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5" name="Espace réservé du pied de page 4">
            <a:extLst>
              <a:ext uri="{FF2B5EF4-FFF2-40B4-BE49-F238E27FC236}">
                <a16:creationId xmlns:a16="http://schemas.microsoft.com/office/drawing/2014/main"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465989-08DE-BC4D-8B16-CBB53D4481CF}"/>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725CB8B-3B61-9B41-AD53-AC314C883DFF}"/>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5" name="Espace réservé du pied de page 4">
            <a:extLst>
              <a:ext uri="{FF2B5EF4-FFF2-40B4-BE49-F238E27FC236}">
                <a16:creationId xmlns:a16="http://schemas.microsoft.com/office/drawing/2014/main"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EE9D36-012E-2F42-8494-95DB2B3B190A}"/>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8B4BB51-3786-8340-87CA-64E42CA711AC}"/>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6" name="Espace réservé du pied de page 5">
            <a:extLst>
              <a:ext uri="{FF2B5EF4-FFF2-40B4-BE49-F238E27FC236}">
                <a16:creationId xmlns:a16="http://schemas.microsoft.com/office/drawing/2014/main"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1AB411-D851-9041-9F3E-C993BD1FC1CB}"/>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329BCC0-B77E-BA4D-AE89-4CE360F2F1BA}"/>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8" name="Espace réservé du pied de page 7">
            <a:extLst>
              <a:ext uri="{FF2B5EF4-FFF2-40B4-BE49-F238E27FC236}">
                <a16:creationId xmlns:a16="http://schemas.microsoft.com/office/drawing/2014/main"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F6AA071-796C-E94F-A4FD-3CFCE2E3311A}"/>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4CF05D7-4114-D243-8227-2A9257CFEA2C}"/>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4" name="Espace réservé du pied de page 3">
            <a:extLst>
              <a:ext uri="{FF2B5EF4-FFF2-40B4-BE49-F238E27FC236}">
                <a16:creationId xmlns:a16="http://schemas.microsoft.com/office/drawing/2014/main"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BD57FE7-0655-B145-96A8-2A31C94D73B6}"/>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1098B1-B53A-0547-AC14-E1CB86E3EE70}"/>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3" name="Espace réservé du pied de page 2">
            <a:extLst>
              <a:ext uri="{FF2B5EF4-FFF2-40B4-BE49-F238E27FC236}">
                <a16:creationId xmlns:a16="http://schemas.microsoft.com/office/drawing/2014/main"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9764BBE-6818-6341-B639-4CEB594296CD}"/>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87646DD-1B07-5C42-A91F-48D274DAFEA4}"/>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6" name="Espace réservé du pied de page 5">
            <a:extLst>
              <a:ext uri="{FF2B5EF4-FFF2-40B4-BE49-F238E27FC236}">
                <a16:creationId xmlns:a16="http://schemas.microsoft.com/office/drawing/2014/main"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4F0D70-BE30-284D-B4D3-68797B18600D}"/>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77557F0B-437B-8141-8CBD-B45C6FDDB57B}"/>
              </a:ext>
            </a:extLst>
          </p:cNvPr>
          <p:cNvSpPr>
            <a:spLocks noGrp="1"/>
          </p:cNvSpPr>
          <p:nvPr>
            <p:ph type="dt" sz="half" idx="10"/>
          </p:nvPr>
        </p:nvSpPr>
        <p:spPr/>
        <p:txBody>
          <a:bodyPr/>
          <a:lstStyle/>
          <a:p>
            <a:fld id="{01877AF4-5999-2F44-A5F3-7ED4336D4843}" type="datetimeFigureOut">
              <a:rPr lang="fr-FR" smtClean="0"/>
              <a:t>22/08/2018</a:t>
            </a:fld>
            <a:endParaRPr lang="fr-FR"/>
          </a:p>
        </p:txBody>
      </p:sp>
      <p:sp>
        <p:nvSpPr>
          <p:cNvPr id="6" name="Espace réservé du pied de page 5">
            <a:extLst>
              <a:ext uri="{FF2B5EF4-FFF2-40B4-BE49-F238E27FC236}">
                <a16:creationId xmlns:a16="http://schemas.microsoft.com/office/drawing/2014/main"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B236F9-E1D1-EC42-86CA-D1F57DE548E8}"/>
              </a:ext>
            </a:extLst>
          </p:cNvPr>
          <p:cNvSpPr>
            <a:spLocks noGrp="1"/>
          </p:cNvSpPr>
          <p:nvPr>
            <p:ph type="sldNum" sz="quarter" idx="12"/>
          </p:nvPr>
        </p:nvSpPr>
        <p:spPr/>
        <p:txBody>
          <a:bodyPr/>
          <a:lstStyle/>
          <a:p>
            <a:fld id="{22BDFCC9-E718-3A47-A711-96479B5A31DC}" type="slidenum">
              <a:rPr lang="fr-FR" smtClean="0"/>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t>22/08/2018</a:t>
            </a:fld>
            <a:endParaRPr lang="fr-FR"/>
          </a:p>
        </p:txBody>
      </p:sp>
      <p:sp>
        <p:nvSpPr>
          <p:cNvPr id="5" name="Espace réservé du pied de page 4">
            <a:extLst>
              <a:ext uri="{FF2B5EF4-FFF2-40B4-BE49-F238E27FC236}">
                <a16:creationId xmlns:a16="http://schemas.microsoft.com/office/drawing/2014/main"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ifrance.gouv.fr/affichTexteArticle.do;jsessionid=E69B4DCE3688D6404AD546C29757DE2B.tplgfr34s_3?cidTexte=JORFTEXT000032983213&amp;idArticle=LEGIARTI000033001006&amp;dateTexte=20160809" TargetMode="External"/><Relationship Id="rId7" Type="http://schemas.openxmlformats.org/officeDocument/2006/relationships/hyperlink" Target="https://www.legifrance.gouv.fr/affichCodeArticle.do?cidTexte=LEGITEXT000006072050&amp;idArticle=LEGIARTI000033003230&amp;dateTexte=&amp;categorieLien=cid" TargetMode="External"/><Relationship Id="rId2" Type="http://schemas.openxmlformats.org/officeDocument/2006/relationships/hyperlink" Target="https://www.legifrance.gouv.fr/affichCodeArticle.do;jsessionid=E69B4DCE3688D6404AD546C29757DE2B.tplgfr34s_3?idArticle=LEGIARTI000033003340&amp;cidTexte=LEGITEXT000006072050&amp;dateTexte=20180821" TargetMode="External"/><Relationship Id="rId1" Type="http://schemas.openxmlformats.org/officeDocument/2006/relationships/slideLayout" Target="../slideLayouts/slideLayout2.xml"/><Relationship Id="rId6" Type="http://schemas.openxmlformats.org/officeDocument/2006/relationships/hyperlink" Target="https://www.legifrance.gouv.fr/affichCodeArticle.do?cidTexte=LEGITEXT000006072050&amp;idArticle=LEGIARTI000006901767&amp;dateTexte=&amp;categorieLien=cid" TargetMode="External"/><Relationship Id="rId5" Type="http://schemas.openxmlformats.org/officeDocument/2006/relationships/hyperlink" Target="https://www.legifrance.gouv.fr/affichTexteArticle.do;jsessionid=E69B4DCE3688D6404AD546C29757DE2B.tplgfr34s_3?cidTexte=JORFTEXT000036240557&amp;idArticle=LEGIARTI000036241430&amp;dateTexte=20171222" TargetMode="External"/><Relationship Id="rId4" Type="http://schemas.openxmlformats.org/officeDocument/2006/relationships/hyperlink" Target="https://www.legifrance.gouv.fr/affichCodeArticle.do;jsessionid=E69B4DCE3688D6404AD546C29757DE2B.tplgfr34s_3?idArticle=LEGIARTI000036262805&amp;cidTexte=LEGITEXT000006072050&amp;dateTexte=2018082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legifrance.gouv.fr/affichTexteArticle.do;jsessionid=E69B4DCE3688D6404AD546C29757DE2B.tplgfr34s_3?cidTexte=JORFTEXT000036240557&amp;idArticle=LEGIARTI000036241430&amp;dateTexte=20171222" TargetMode="External"/><Relationship Id="rId2" Type="http://schemas.openxmlformats.org/officeDocument/2006/relationships/hyperlink" Target="https://www.legifrance.gouv.fr/affichCodeArticle.do;jsessionid=E69B4DCE3688D6404AD546C29757DE2B.tplgfr34s_3?idArticle=LEGIARTI000036262800&amp;cidTexte=LEGITEXT000006072050&amp;dateTexte=20180821"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1767&amp;dateTexte=&amp;categorieLien=cid" TargetMode="External"/><Relationship Id="rId4" Type="http://schemas.openxmlformats.org/officeDocument/2006/relationships/hyperlink" Target="https://www.legifrance.gouv.fr/affichCodeArticle.do?cidTexte=LEGITEXT000006072050&amp;idArticle=LEGIARTI000036262805&amp;dateTexte=&amp;categorieLien=i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472&amp;dateTexte=&amp;categorieLien=cid" TargetMode="External"/><Relationship Id="rId2" Type="http://schemas.openxmlformats.org/officeDocument/2006/relationships/hyperlink" Target="https://www.legifrance.gouv.fr/affichCodeArticle.do?cidTexte=LEGITEXT000006072050&amp;idArticle=LEGIARTI000006902467&amp;dateTexte=&amp;categorieLien=cid"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2050&amp;idArticle=LEGIARTI000006902475&amp;dateTexte=&amp;categorieLien=ci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459&amp;dateTexte=&amp;categorieLien=cid" TargetMode="External"/><Relationship Id="rId2" Type="http://schemas.openxmlformats.org/officeDocument/2006/relationships/hyperlink" Target="https://www.legifrance.gouv.fr/affichCodeArticle.do?cidTexte=LEGITEXT000006072050&amp;idArticle=LEGIARTI000006902457&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2466&amp;dateTexte=&amp;categorieLien=cid" TargetMode="External"/><Relationship Id="rId4" Type="http://schemas.openxmlformats.org/officeDocument/2006/relationships/hyperlink" Target="https://www.legifrance.gouv.fr/affichCodeArticle.do?cidTexte=LEGITEXT000006072050&amp;idArticle=LEGIARTI000006902461&amp;dateTexte=&amp;categorieLien=cid"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france.gouv.fr/affichCodeArticle.do;jsessionid=E69B4DCE3688D6404AD546C29757DE2B.tplgfr34s_3?idArticle=LEGIARTI000006902808&amp;cidTexte=LEGITEXT000006072050&amp;dateTexte=2018082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legifrance.gouv.fr/affichTexteArticle.do;jsessionid=E69B4DCE3688D6404AD546C29757DE2B.tplgfr34s_3?cidTexte=JORFTEXT000032983213&amp;idArticle=LEGIARTI000033001006&amp;dateTexte=20160810" TargetMode="External"/><Relationship Id="rId2" Type="http://schemas.openxmlformats.org/officeDocument/2006/relationships/hyperlink" Target="https://www.legifrance.gouv.fr/affichCodeArticle.do;jsessionid=E69B4DCE3688D6404AD546C29757DE2B.tplgfr34s_3?idArticle=LEGIARTI000033020098&amp;cidTexte=LEGITEXT000006072050&amp;dateTexte=2018082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legifrance.gouv.fr/affichTexteArticle.do;jsessionid=E69B4DCE3688D6404AD546C29757DE2B.tplgfr34s_3?cidTexte=JORFTEXT000032983213&amp;idArticle=LEGIARTI000033001006&amp;dateTexte=20160810" TargetMode="External"/><Relationship Id="rId2" Type="http://schemas.openxmlformats.org/officeDocument/2006/relationships/hyperlink" Target="https://www.legifrance.gouv.fr/affichCodeArticle.do;jsessionid=E69B4DCE3688D6404AD546C29757DE2B.tplgfr34s_3?idArticle=LEGIARTI000033020080&amp;cidTexte=LEGITEXT000006072050&amp;dateTexte=20180821"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2562&amp;dateTexte=&amp;categorieLien=cid" TargetMode="External"/><Relationship Id="rId4" Type="http://schemas.openxmlformats.org/officeDocument/2006/relationships/hyperlink" Target="https://www.legifrance.gouv.fr/affichCodeArticle.do?cidTexte=LEGITEXT000006072050&amp;idArticle=LEGIARTI000006902483&amp;dateTexte=&amp;categorieLien=cid"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legifrance.gouv.fr/affichCodeArticle.do?cidTexte=LEGITEXT000006072050&amp;idArticle=LEGIARTI000006902564&amp;dateTexte=&amp;categorieLien=cid" TargetMode="External"/><Relationship Id="rId3" Type="http://schemas.openxmlformats.org/officeDocument/2006/relationships/hyperlink" Target="https://www.legifrance.gouv.fr/affichCodeArticle.do?cidTexte=LEGITEXT000006072050&amp;idArticle=LEGIARTI000006902560&amp;dateTexte=&amp;categorieLien=cid" TargetMode="External"/><Relationship Id="rId7" Type="http://schemas.openxmlformats.org/officeDocument/2006/relationships/hyperlink" Target="https://www.legifrance.gouv.fr/affichCodeArticle.do?cidTexte=LEGITEXT000006072050&amp;idArticle=LEGIARTI000006902563&amp;dateTexte=&amp;categorieLien=cid" TargetMode="External"/><Relationship Id="rId2" Type="http://schemas.openxmlformats.org/officeDocument/2006/relationships/hyperlink" Target="https://www.legifrance.gouv.fr/affichCodeArticle.do?cidTexte=LEGITEXT000006072050&amp;idArticle=LEGIARTI000006902483&amp;dateTexte=&amp;categorieLien=cid" TargetMode="External"/><Relationship Id="rId1" Type="http://schemas.openxmlformats.org/officeDocument/2006/relationships/slideLayout" Target="../slideLayouts/slideLayout2.xml"/><Relationship Id="rId6" Type="http://schemas.openxmlformats.org/officeDocument/2006/relationships/hyperlink" Target="https://www.legifrance.gouv.fr/affichTexteArticle.do;jsessionid=E69B4DCE3688D6404AD546C29757DE2B.tplgfr34s_3?cidTexte=JORFTEXT000032983213&amp;idArticle=LEGIARTI000033001006&amp;dateTexte=20160810" TargetMode="External"/><Relationship Id="rId5" Type="http://schemas.openxmlformats.org/officeDocument/2006/relationships/hyperlink" Target="https://www.legifrance.gouv.fr/affichCodeArticle.do;jsessionid=E69B4DCE3688D6404AD546C29757DE2B.tplgfr34s_3?idArticle=LEGIARTI000033019943&amp;cidTexte=LEGITEXT000006072050&amp;dateTexte=20180821" TargetMode="External"/><Relationship Id="rId4" Type="http://schemas.openxmlformats.org/officeDocument/2006/relationships/hyperlink" Target="https://www.legifrance.gouv.fr/affichCodeArticle.do?cidTexte=LEGITEXT000006072050&amp;idArticle=LEGIARTI000006902561&amp;dateTexte=&amp;categorieLien=ci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4220&amp;idArticle=LEGIARTI000006833401&amp;dateTexte=&amp;categorieLien=cid" TargetMode="External"/><Relationship Id="rId2" Type="http://schemas.openxmlformats.org/officeDocument/2006/relationships/hyperlink" Target="https://www.legifrance.gouv.fr/affichTexteArticle.do;jsessionid=DC6A64E1A9994C87AECE6A44DAA4317E.tplgfr24s_2?cidTexte=JORFTEXT000036755446&amp;idArticle=LEGIARTI000036758416&amp;dateTexte=20180822&amp;categorieLien=id#LEGIARTI000036758416"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3189&amp;idArticle=LEGIARTI000006742977&amp;dateTexte=&amp;categorieLien=ci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egifrance.gouv.fr/affichTexteArticle.do;jsessionid=DC6A64E1A9994C87AECE6A44DAA4317E.tplgfr24s_2?cidTexte=JORFTEXT000035607388&amp;idArticle=LEGIARTI000035609042&amp;dateTexte=20180822&amp;categorieLien=id#LEGIARTI00003560904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472&amp;dateTexte=&amp;categorieLien=cid" TargetMode="External"/><Relationship Id="rId2" Type="http://schemas.openxmlformats.org/officeDocument/2006/relationships/hyperlink" Target="https://www.legifrance.gouv.fr/affichCodeArticle.do?cidTexte=LEGITEXT000006072050&amp;idArticle=LEGIARTI000006902469&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2483&amp;dateTexte=&amp;categorieLien=cid" TargetMode="External"/><Relationship Id="rId4" Type="http://schemas.openxmlformats.org/officeDocument/2006/relationships/hyperlink" Target="https://www.legifrance.gouv.fr/affichCodeArticle.do?cidTexte=LEGITEXT000006072050&amp;idArticle=LEGIARTI000006902477&amp;dateTexte=&amp;categorieLien=cid"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469&amp;dateTexte=&amp;categorieLien=cid" TargetMode="External"/><Relationship Id="rId2" Type="http://schemas.openxmlformats.org/officeDocument/2006/relationships/hyperlink" Target="https://www.legifrance.gouv.fr/affichCodeArticle.do?cidTexte=LEGITEXT000006072050&amp;idArticle=LEGIARTI000006902640&amp;dateTexte=&amp;categorieLien=cid" TargetMode="External"/><Relationship Id="rId1" Type="http://schemas.openxmlformats.org/officeDocument/2006/relationships/slideLayout" Target="../slideLayouts/slideLayout2.xml"/><Relationship Id="rId6" Type="http://schemas.openxmlformats.org/officeDocument/2006/relationships/hyperlink" Target="https://www.legifrance.gouv.fr/affichCodeArticle.do?cidTexte=LEGITEXT000006072050&amp;idArticle=LEGIARTI000006902641&amp;dateTexte=&amp;categorieLien=cid" TargetMode="External"/><Relationship Id="rId5" Type="http://schemas.openxmlformats.org/officeDocument/2006/relationships/hyperlink" Target="https://www.legifrance.gouv.fr/affichCodeArticle.do?cidTexte=LEGITEXT000006072050&amp;idArticle=LEGIARTI000006902477&amp;dateTexte=&amp;categorieLien=cid" TargetMode="External"/><Relationship Id="rId4" Type="http://schemas.openxmlformats.org/officeDocument/2006/relationships/hyperlink" Target="https://www.legifrance.gouv.fr/affichCodeArticle.do?cidTexte=LEGITEXT000006072050&amp;idArticle=LEGIARTI000006902701&amp;dateTexte=&amp;categorieLien=cid"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050&amp;idArticle=LEGIARTI000006902661&amp;dateTexte=&amp;categorieLien=c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france.gouv.fr/affichTexteArticle.do;jsessionid=E69B4DCE3688D6404AD546C29757DE2B.tplgfr34s_3?cidTexte=JORFTEXT000032983213&amp;idArticle=LEGIARTI000033001006&amp;dateTexte=2016080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legifrance.gouv.fr/affichTexteArticle.do;jsessionid=E69B4DCE3688D6404AD546C29757DE2B.tplgfr34s_3?cidTexte=JORFTEXT000035607348&amp;idArticle=LEGIARTI000035608981&amp;dateTexte=20170924" TargetMode="External"/><Relationship Id="rId3" Type="http://schemas.openxmlformats.org/officeDocument/2006/relationships/hyperlink" Target="https://www.legifrance.gouv.fr/affichCodeArticle.do;jsessionid=E69B4DCE3688D6404AD546C29757DE2B.tplgfr34s_3?idArticle=LEGIARTI000033021067&amp;cidTexte=LEGITEXT000006072050&amp;dateTexte=20180821" TargetMode="External"/><Relationship Id="rId7" Type="http://schemas.openxmlformats.org/officeDocument/2006/relationships/hyperlink" Target="https://www.legifrance.gouv.fr/affichCodeArticle.do;jsessionid=E69B4DCE3688D6404AD546C29757DE2B.tplgfr34s_3?idArticle=LEGIARTI000035653247&amp;cidTexte=LEGITEXT000006072050&amp;dateTexte=20180821" TargetMode="External"/><Relationship Id="rId12" Type="http://schemas.openxmlformats.org/officeDocument/2006/relationships/hyperlink" Target="https://www.legifrance.gouv.fr/affichCodeArticle.do?cidTexte=LEGITEXT000006072050&amp;idArticle=LEGIARTI000006904788&amp;dateTexte=&amp;categorieLien=cid" TargetMode="External"/><Relationship Id="rId2" Type="http://schemas.openxmlformats.org/officeDocument/2006/relationships/hyperlink" Target="https://www.legifrance.gouv.fr/affichCode.do;jsessionid=E69B4DCE3688D6404AD546C29757DE2B.tplgfr34s_3?idSectionTA=LEGISCTA000006189658&amp;cidTexte=LEGITEXT000006072050&amp;dateTexte=20180821" TargetMode="External"/><Relationship Id="rId1" Type="http://schemas.openxmlformats.org/officeDocument/2006/relationships/slideLayout" Target="../slideLayouts/slideLayout2.xml"/><Relationship Id="rId6" Type="http://schemas.openxmlformats.org/officeDocument/2006/relationships/hyperlink" Target="https://www.legifrance.gouv.fr/affichCode.do;jsessionid=E69B4DCE3688D6404AD546C29757DE2B.tplgfr34s_3?idSectionTA=LEGISCTA000006189659&amp;cidTexte=LEGITEXT000006072050&amp;dateTexte=20180821" TargetMode="External"/><Relationship Id="rId11" Type="http://schemas.openxmlformats.org/officeDocument/2006/relationships/hyperlink" Target="https://www.legifrance.gouv.fr/affichTexteArticle.do;jsessionid=E69B4DCE3688D6404AD546C29757DE2B.tplgfr34s_3?cidTexte=JORFTEXT000032983213&amp;idArticle=LEGIARTI000033000970&amp;dateTexte=20160810" TargetMode="External"/><Relationship Id="rId5" Type="http://schemas.openxmlformats.org/officeDocument/2006/relationships/hyperlink" Target="https://www.legifrance.gouv.fr/affichCodeArticle.do?cidTexte=LEGITEXT000006072050&amp;idArticle=LEGIARTI000006902483&amp;dateTexte=&amp;categorieLien=cid" TargetMode="External"/><Relationship Id="rId10" Type="http://schemas.openxmlformats.org/officeDocument/2006/relationships/hyperlink" Target="https://www.legifrance.gouv.fr/affichCodeArticle.do;jsessionid=E69B4DCE3688D6404AD546C29757DE2B.tplgfr34s_3?idArticle=LEGIARTI000033025188&amp;cidTexte=LEGITEXT000006072050&amp;dateTexte=20180821" TargetMode="External"/><Relationship Id="rId4" Type="http://schemas.openxmlformats.org/officeDocument/2006/relationships/hyperlink" Target="https://www.legifrance.gouv.fr/affichTexteArticle.do;jsessionid=E69B4DCE3688D6404AD546C29757DE2B.tplgfr34s_3?cidTexte=JORFTEXT000032983213&amp;idArticle=LEGIARTI000033001006&amp;dateTexte=20160810" TargetMode="External"/><Relationship Id="rId9" Type="http://schemas.openxmlformats.org/officeDocument/2006/relationships/hyperlink" Target="https://www.legifrance.gouv.fr/affichCode.do;jsessionid=E69B4DCE3688D6404AD546C29757DE2B.tplgfr34s_3?idSectionTA=LEGISCTA000006189660&amp;cidTexte=LEGITEXT000006072050&amp;dateTexte=2018082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389182-CB0C-9A43-9EDB-24C7A8799D9C}"/>
              </a:ext>
            </a:extLst>
          </p:cNvPr>
          <p:cNvSpPr>
            <a:spLocks noGrp="1"/>
          </p:cNvSpPr>
          <p:nvPr>
            <p:ph type="ctrTitle"/>
          </p:nvPr>
        </p:nvSpPr>
        <p:spPr/>
        <p:txBody>
          <a:bodyPr/>
          <a:lstStyle/>
          <a:p>
            <a:r>
              <a:rPr lang="fr-FR" dirty="0"/>
              <a:t>LE TEMPS DE TRAVAIL</a:t>
            </a:r>
          </a:p>
        </p:txBody>
      </p:sp>
      <p:sp>
        <p:nvSpPr>
          <p:cNvPr id="3" name="Sous-titre 2">
            <a:extLst>
              <a:ext uri="{FF2B5EF4-FFF2-40B4-BE49-F238E27FC236}">
                <a16:creationId xmlns:a16="http://schemas.microsoft.com/office/drawing/2014/main" id="{489828E2-007E-584C-83DA-2F1D79EF0510}"/>
              </a:ext>
            </a:extLst>
          </p:cNvPr>
          <p:cNvSpPr>
            <a:spLocks noGrp="1"/>
          </p:cNvSpPr>
          <p:nvPr>
            <p:ph type="subTitle" idx="1"/>
          </p:nvPr>
        </p:nvSpPr>
        <p:spPr/>
        <p:txBody>
          <a:bodyPr/>
          <a:lstStyle/>
          <a:p>
            <a:r>
              <a:rPr lang="fr-FR" dirty="0"/>
              <a:t>Code du travail – 3</a:t>
            </a:r>
            <a:r>
              <a:rPr lang="fr-FR" baseline="30000" dirty="0"/>
              <a:t>ème</a:t>
            </a:r>
            <a:r>
              <a:rPr lang="fr-FR" dirty="0"/>
              <a:t> partie – Livre premier:</a:t>
            </a:r>
          </a:p>
          <a:p>
            <a:r>
              <a:rPr lang="fr-FR" dirty="0"/>
              <a:t>Durée du travail, repos et congés</a:t>
            </a:r>
          </a:p>
        </p:txBody>
      </p:sp>
    </p:spTree>
    <p:extLst>
      <p:ext uri="{BB962C8B-B14F-4D97-AF65-F5344CB8AC3E}">
        <p14:creationId xmlns:p14="http://schemas.microsoft.com/office/powerpoint/2010/main" val="3065321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FBAD0D-5A79-CC47-9A74-A91D6420C2F8}"/>
              </a:ext>
            </a:extLst>
          </p:cNvPr>
          <p:cNvSpPr>
            <a:spLocks noGrp="1"/>
          </p:cNvSpPr>
          <p:nvPr>
            <p:ph type="title"/>
          </p:nvPr>
        </p:nvSpPr>
        <p:spPr/>
        <p:txBody>
          <a:bodyPr>
            <a:normAutofit/>
          </a:bodyPr>
          <a:lstStyle/>
          <a:p>
            <a:br>
              <a:rPr lang="fr-FR" dirty="0"/>
            </a:br>
            <a:endParaRPr lang="fr-FR" dirty="0"/>
          </a:p>
        </p:txBody>
      </p:sp>
      <p:sp>
        <p:nvSpPr>
          <p:cNvPr id="3" name="Espace réservé du contenu 2">
            <a:extLst>
              <a:ext uri="{FF2B5EF4-FFF2-40B4-BE49-F238E27FC236}">
                <a16:creationId xmlns:a16="http://schemas.microsoft.com/office/drawing/2014/main" id="{E331F669-0762-A04A-AD88-11307E9AD294}"/>
              </a:ext>
            </a:extLst>
          </p:cNvPr>
          <p:cNvSpPr>
            <a:spLocks noGrp="1"/>
          </p:cNvSpPr>
          <p:nvPr>
            <p:ph idx="1"/>
          </p:nvPr>
        </p:nvSpPr>
        <p:spPr>
          <a:xfrm>
            <a:off x="838200" y="243191"/>
            <a:ext cx="10515600" cy="5933772"/>
          </a:xfrm>
        </p:spPr>
        <p:txBody>
          <a:bodyPr>
            <a:normAutofit fontScale="55000" lnSpcReduction="20000"/>
          </a:bodyPr>
          <a:lstStyle/>
          <a:p>
            <a:pPr marL="0" indent="0">
              <a:buNone/>
            </a:pPr>
            <a:r>
              <a:rPr lang="fr-FR" dirty="0"/>
              <a:t>Article L3121-63 </a:t>
            </a:r>
            <a:r>
              <a:rPr lang="fr-FR" dirty="0">
                <a:hlinkClick r:id="rId2" tooltip="En savoir plus sur l'article L3121-63"/>
              </a:rPr>
              <a:t> ...</a:t>
            </a:r>
            <a:r>
              <a:rPr lang="fr-FR" dirty="0"/>
              <a:t>Créé par </a:t>
            </a:r>
            <a:r>
              <a:rPr lang="fr-FR" dirty="0">
                <a:hlinkClick r:id="rId3"/>
              </a:rPr>
              <a:t>LOI n°2016-1088 du 8 août 2016 - art. 8 (V)</a:t>
            </a:r>
            <a:r>
              <a:rPr lang="fr-FR" dirty="0"/>
              <a:t> </a:t>
            </a:r>
            <a:br>
              <a:rPr lang="fr-FR" dirty="0"/>
            </a:br>
            <a:endParaRPr lang="fr-FR" dirty="0"/>
          </a:p>
          <a:p>
            <a:pPr marL="0" indent="0">
              <a:buNone/>
            </a:pPr>
            <a:r>
              <a:rPr lang="fr-FR" dirty="0"/>
              <a:t>Les forfaits annuels en heures ou en jours sur l'année sont mis en place par un accord collectif d'entreprise ou d'établissement ou, à défaut, par une convention ou un accord de branche. </a:t>
            </a:r>
          </a:p>
          <a:p>
            <a:pPr marL="0" indent="0">
              <a:buNone/>
            </a:pPr>
            <a:r>
              <a:rPr lang="fr-FR" dirty="0"/>
              <a:t>Article L3121-64 </a:t>
            </a:r>
            <a:r>
              <a:rPr lang="fr-FR" dirty="0">
                <a:hlinkClick r:id="rId4" tooltip="En savoir plus sur l'article L3121-64"/>
              </a:rPr>
              <a:t> ...</a:t>
            </a:r>
            <a:r>
              <a:rPr lang="fr-FR" dirty="0"/>
              <a:t> Modifié par </a:t>
            </a:r>
            <a:r>
              <a:rPr lang="fr-FR" dirty="0">
                <a:hlinkClick r:id="rId5"/>
              </a:rPr>
              <a:t>Ordonnance n°2017-1718 du 20 décembre 2017 - art. 1</a:t>
            </a:r>
            <a:r>
              <a:rPr lang="fr-FR" dirty="0"/>
              <a:t> </a:t>
            </a:r>
          </a:p>
          <a:p>
            <a:pPr marL="0" indent="0">
              <a:buNone/>
            </a:pPr>
            <a:br>
              <a:rPr lang="fr-FR" dirty="0"/>
            </a:br>
            <a:r>
              <a:rPr lang="fr-FR" dirty="0" err="1"/>
              <a:t>I.-L'accord</a:t>
            </a:r>
            <a:r>
              <a:rPr lang="fr-FR" dirty="0"/>
              <a:t> prévoyant la conclusion de conventions individuelles de forfait en heures ou en jours sur l'année détermine : </a:t>
            </a:r>
            <a:br>
              <a:rPr lang="fr-FR" dirty="0"/>
            </a:br>
            <a:r>
              <a:rPr lang="fr-FR" dirty="0"/>
              <a:t>1° Les catégories de salariés susceptibles de conclure une convention individuelle de forfait, dans le respect des articles L. 3121-56 et L. 3121-58 ; </a:t>
            </a:r>
            <a:br>
              <a:rPr lang="fr-FR" dirty="0"/>
            </a:br>
            <a:r>
              <a:rPr lang="fr-FR" dirty="0"/>
              <a:t>2° La période de référence du forfait, qui peut être l'année civile ou toute autre période de douze mois consécutifs ; </a:t>
            </a:r>
            <a:br>
              <a:rPr lang="fr-FR" dirty="0"/>
            </a:br>
            <a:r>
              <a:rPr lang="fr-FR" dirty="0"/>
              <a:t>3° Le nombre d'heures ou de jours compris dans le forfait, dans la limite de deux cent dix-huit jours s'agissant du forfait en jours ; </a:t>
            </a:r>
            <a:br>
              <a:rPr lang="fr-FR" dirty="0"/>
            </a:br>
            <a:r>
              <a:rPr lang="fr-FR" dirty="0"/>
              <a:t>4° Les conditions de prise en compte, pour la rémunération des salariés, des absences ainsi que des arrivées et départs en cours de période ; </a:t>
            </a:r>
            <a:br>
              <a:rPr lang="fr-FR" dirty="0"/>
            </a:br>
            <a:r>
              <a:rPr lang="fr-FR" dirty="0"/>
              <a:t>5° Les caractéristiques principales des conventions individuelles, qui doivent notamment fixer le nombre d'heures ou de jours compris dans le forfait. </a:t>
            </a:r>
          </a:p>
          <a:p>
            <a:pPr marL="0" indent="0">
              <a:buNone/>
            </a:pPr>
            <a:br>
              <a:rPr lang="fr-FR" dirty="0"/>
            </a:br>
            <a:r>
              <a:rPr lang="fr-FR" dirty="0" err="1"/>
              <a:t>II.-L'accord</a:t>
            </a:r>
            <a:r>
              <a:rPr lang="fr-FR" dirty="0"/>
              <a:t> autorisant la conclusion de conventions individuelles de forfait en jours détermine : </a:t>
            </a:r>
            <a:br>
              <a:rPr lang="fr-FR" dirty="0"/>
            </a:br>
            <a:r>
              <a:rPr lang="fr-FR" dirty="0"/>
              <a:t>1° Les modalités selon lesquelles l'employeur assure l'évaluation et le suivi régulier de la charge de travail du salarié ; </a:t>
            </a:r>
            <a:br>
              <a:rPr lang="fr-FR" dirty="0"/>
            </a:br>
            <a:r>
              <a:rPr lang="fr-FR" dirty="0"/>
              <a:t>2° Les modalités selon lesquelles l'employeur et le salarié communiquent périodiquement sur la charge de travail du salarié, sur l'articulation entre son activité professionnelle et sa vie personnelle, sur sa rémunération ainsi que sur l'organisation du travail dans l'entreprise ; </a:t>
            </a:r>
            <a:br>
              <a:rPr lang="fr-FR" dirty="0"/>
            </a:br>
            <a:r>
              <a:rPr lang="fr-FR" dirty="0"/>
              <a:t>3° Les modalités selon lesquelles le salarié peut exercer son droit à la déconnexion prévu au 7° de l'article </a:t>
            </a:r>
            <a:r>
              <a:rPr lang="fr-FR" dirty="0">
                <a:hlinkClick r:id="rId6"/>
              </a:rPr>
              <a:t>L. 2242-17</a:t>
            </a:r>
            <a:r>
              <a:rPr lang="fr-FR" dirty="0"/>
              <a:t>. </a:t>
            </a:r>
            <a:br>
              <a:rPr lang="fr-FR" dirty="0"/>
            </a:br>
            <a:r>
              <a:rPr lang="fr-FR" dirty="0"/>
              <a:t>L'accord peut fixer le nombre maximal de jours travaillés dans l'année lorsque le salarié renonce à une partie de ses jours de repos en application de l'article </a:t>
            </a:r>
            <a:r>
              <a:rPr lang="fr-FR" dirty="0">
                <a:hlinkClick r:id="rId7"/>
              </a:rPr>
              <a:t>L. 3121-59</a:t>
            </a:r>
            <a:r>
              <a:rPr lang="fr-FR" dirty="0"/>
              <a:t>. Ce nombre de jours doit être compatible avec les dispositions du titre III du présent livre relatives au repos quotidien, au repos hebdomadaire et aux jours fériés chômés dans l'entreprise et avec celles du titre IV relatives aux congés payés.</a:t>
            </a:r>
          </a:p>
        </p:txBody>
      </p:sp>
    </p:spTree>
    <p:extLst>
      <p:ext uri="{BB962C8B-B14F-4D97-AF65-F5344CB8AC3E}">
        <p14:creationId xmlns:p14="http://schemas.microsoft.com/office/powerpoint/2010/main" val="401498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841C17-38E8-B145-869E-98DA1F760A62}"/>
              </a:ext>
            </a:extLst>
          </p:cNvPr>
          <p:cNvSpPr>
            <a:spLocks noGrp="1"/>
          </p:cNvSpPr>
          <p:nvPr>
            <p:ph type="title"/>
          </p:nvPr>
        </p:nvSpPr>
        <p:spPr>
          <a:xfrm>
            <a:off x="838200" y="365126"/>
            <a:ext cx="10515600" cy="306084"/>
          </a:xfrm>
        </p:spPr>
        <p:txBody>
          <a:bodyPr>
            <a:noAutofit/>
          </a:bodyPr>
          <a:lstStyle/>
          <a:p>
            <a:pPr algn="ctr"/>
            <a:r>
              <a:rPr lang="fr-FR" sz="3200" dirty="0"/>
              <a:t>LES OBLIGATIONS DE L’EMPLOYEUR</a:t>
            </a:r>
          </a:p>
        </p:txBody>
      </p:sp>
      <p:sp>
        <p:nvSpPr>
          <p:cNvPr id="3" name="Espace réservé du contenu 2">
            <a:extLst>
              <a:ext uri="{FF2B5EF4-FFF2-40B4-BE49-F238E27FC236}">
                <a16:creationId xmlns:a16="http://schemas.microsoft.com/office/drawing/2014/main" id="{227CAF55-1F2F-5943-A25B-439E09647ADF}"/>
              </a:ext>
            </a:extLst>
          </p:cNvPr>
          <p:cNvSpPr>
            <a:spLocks noGrp="1"/>
          </p:cNvSpPr>
          <p:nvPr>
            <p:ph idx="1"/>
          </p:nvPr>
        </p:nvSpPr>
        <p:spPr>
          <a:xfrm>
            <a:off x="838200" y="807396"/>
            <a:ext cx="10515600" cy="5369567"/>
          </a:xfrm>
        </p:spPr>
        <p:txBody>
          <a:bodyPr>
            <a:normAutofit fontScale="77500" lnSpcReduction="20000"/>
          </a:bodyPr>
          <a:lstStyle/>
          <a:p>
            <a:r>
              <a:rPr lang="fr-FR" dirty="0"/>
              <a:t>Article L3121-65 </a:t>
            </a:r>
            <a:r>
              <a:rPr lang="fr-FR" dirty="0">
                <a:hlinkClick r:id="rId2" tooltip="En savoir plus sur l'article L3121-65"/>
              </a:rPr>
              <a:t> ...</a:t>
            </a:r>
            <a:r>
              <a:rPr lang="fr-FR" dirty="0"/>
              <a:t> Modifié par </a:t>
            </a:r>
            <a:r>
              <a:rPr lang="fr-FR" dirty="0">
                <a:hlinkClick r:id="rId3">
                  <a:extLst>
                    <a:ext uri="{A12FA001-AC4F-418D-AE19-62706E023703}">
                      <ahyp:hlinkClr xmlns:ahyp="http://schemas.microsoft.com/office/drawing/2018/hyperlinkcolor" val="tx"/>
                    </a:ext>
                  </a:extLst>
                </a:hlinkClick>
              </a:rPr>
              <a:t>Ordonnance n°2017-1718 du 20 décembre 2017 - art. 1</a:t>
            </a:r>
            <a:r>
              <a:rPr lang="fr-FR" dirty="0"/>
              <a:t> </a:t>
            </a:r>
          </a:p>
          <a:p>
            <a:pPr marL="0" indent="0">
              <a:buNone/>
            </a:pPr>
            <a:r>
              <a:rPr lang="fr-FR" dirty="0"/>
              <a:t>I.-A défaut de stipulations conventionnelles prévues aux 1° et 2° du II de l'article </a:t>
            </a:r>
            <a:r>
              <a:rPr lang="fr-FR" dirty="0">
                <a:hlinkClick r:id="rId4"/>
              </a:rPr>
              <a:t>L. 3121-64</a:t>
            </a:r>
            <a:r>
              <a:rPr lang="fr-FR" dirty="0"/>
              <a:t>, une convention individuelle de forfait en jours peut être valablement conclue sous réserve du respect des dispositions suivantes : </a:t>
            </a:r>
          </a:p>
          <a:p>
            <a:pPr marL="0" indent="0">
              <a:buNone/>
            </a:pPr>
            <a:r>
              <a:rPr lang="fr-FR" dirty="0"/>
              <a:t>1° L'employeur établit un </a:t>
            </a:r>
            <a:r>
              <a:rPr lang="fr-FR" u="sng" dirty="0">
                <a:solidFill>
                  <a:srgbClr val="FF0000"/>
                </a:solidFill>
              </a:rPr>
              <a:t>document de contrôle </a:t>
            </a:r>
            <a:r>
              <a:rPr lang="fr-FR" dirty="0"/>
              <a:t>faisant apparaître le nombre et la date des journées ou demi-journées travaillées. Sous la responsabilité de l'employeur, ce document peut être renseigné par le salarié ; </a:t>
            </a:r>
          </a:p>
          <a:p>
            <a:pPr marL="0" indent="0">
              <a:buNone/>
            </a:pPr>
            <a:r>
              <a:rPr lang="fr-FR" dirty="0"/>
              <a:t>2° L'employeur s'assure que la charge de travail du salarié est compatible avec le respect des </a:t>
            </a:r>
            <a:r>
              <a:rPr lang="fr-FR" u="sng" dirty="0">
                <a:solidFill>
                  <a:srgbClr val="FF0000"/>
                </a:solidFill>
              </a:rPr>
              <a:t>temps de repos </a:t>
            </a:r>
            <a:r>
              <a:rPr lang="fr-FR" dirty="0"/>
              <a:t>quotidiens et hebdomadaires ; </a:t>
            </a:r>
          </a:p>
          <a:p>
            <a:pPr marL="0" indent="0">
              <a:buNone/>
            </a:pPr>
            <a:r>
              <a:rPr lang="fr-FR" dirty="0"/>
              <a:t>3° L'employeur organise une fois par an un </a:t>
            </a:r>
            <a:r>
              <a:rPr lang="fr-FR" u="sng" dirty="0">
                <a:solidFill>
                  <a:srgbClr val="FF0000"/>
                </a:solidFill>
              </a:rPr>
              <a:t>entretien</a:t>
            </a:r>
            <a:r>
              <a:rPr lang="fr-FR" dirty="0"/>
              <a:t> avec le salarié pour évoquer sa charge de travail, qui doit être raisonnable, l'organisation de son travail, l'articulation entre son activité professionnelle et sa vie personnelle ainsi que sa rémunération. </a:t>
            </a:r>
          </a:p>
          <a:p>
            <a:pPr marL="0" indent="0">
              <a:buNone/>
            </a:pPr>
            <a:r>
              <a:rPr lang="fr-FR" dirty="0"/>
              <a:t>II.-A défaut de stipulations conventionnelles prévues au 3° du II de l'article L. 3121-64, les modalités d'exercice par le salarié de son </a:t>
            </a:r>
            <a:r>
              <a:rPr lang="fr-FR" u="sng" dirty="0">
                <a:solidFill>
                  <a:srgbClr val="FF0000"/>
                </a:solidFill>
              </a:rPr>
              <a:t>droit à la déconnexion </a:t>
            </a:r>
            <a:r>
              <a:rPr lang="fr-FR" dirty="0"/>
              <a:t>sont définies par l'employeur et communiquées par tout moyen aux salariés concernés. Dans les entreprises d'au moins cinquante salariés, ces modalités sont conformes à la charte mentionnée au 7° de l'article </a:t>
            </a:r>
            <a:r>
              <a:rPr lang="fr-FR" dirty="0">
                <a:hlinkClick r:id="rId5"/>
              </a:rPr>
              <a:t>L. 2242-17</a:t>
            </a:r>
            <a:r>
              <a:rPr lang="fr-FR" dirty="0"/>
              <a:t>.</a:t>
            </a:r>
          </a:p>
          <a:p>
            <a:endParaRPr lang="fr-FR" dirty="0"/>
          </a:p>
        </p:txBody>
      </p:sp>
    </p:spTree>
    <p:extLst>
      <p:ext uri="{BB962C8B-B14F-4D97-AF65-F5344CB8AC3E}">
        <p14:creationId xmlns:p14="http://schemas.microsoft.com/office/powerpoint/2010/main" val="3407544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59E3A1-FD86-224B-BB51-5714D90F3EE5}"/>
              </a:ext>
            </a:extLst>
          </p:cNvPr>
          <p:cNvSpPr>
            <a:spLocks noGrp="1"/>
          </p:cNvSpPr>
          <p:nvPr>
            <p:ph type="title"/>
          </p:nvPr>
        </p:nvSpPr>
        <p:spPr/>
        <p:txBody>
          <a:bodyPr>
            <a:normAutofit/>
          </a:bodyPr>
          <a:lstStyle/>
          <a:p>
            <a:pPr algn="ctr"/>
            <a:r>
              <a:rPr lang="fr-FR" sz="3200" dirty="0"/>
              <a:t>FORFAITS EN HEURE</a:t>
            </a:r>
          </a:p>
        </p:txBody>
      </p:sp>
      <p:sp>
        <p:nvSpPr>
          <p:cNvPr id="3" name="Espace réservé du contenu 2">
            <a:extLst>
              <a:ext uri="{FF2B5EF4-FFF2-40B4-BE49-F238E27FC236}">
                <a16:creationId xmlns:a16="http://schemas.microsoft.com/office/drawing/2014/main" id="{9B59D86B-58F0-5F4B-945B-9152EECC0347}"/>
              </a:ext>
            </a:extLst>
          </p:cNvPr>
          <p:cNvSpPr>
            <a:spLocks noGrp="1"/>
          </p:cNvSpPr>
          <p:nvPr>
            <p:ph idx="1"/>
          </p:nvPr>
        </p:nvSpPr>
        <p:spPr/>
        <p:txBody>
          <a:bodyPr>
            <a:normAutofit fontScale="77500" lnSpcReduction="20000"/>
          </a:bodyPr>
          <a:lstStyle/>
          <a:p>
            <a:r>
              <a:rPr lang="fr-FR" dirty="0"/>
              <a:t>Tout salarié peut conclure une convention individuelle de forfait en heures sur la semaine ou sur le mois. </a:t>
            </a:r>
          </a:p>
          <a:p>
            <a:r>
              <a:rPr lang="fr-FR" dirty="0"/>
              <a:t>Peuvent conclure une convention individuelle de forfait en heures sur l'année, dans la limite du nombre d'heures fixé en application du 3° du I de l'article L. 3121-64 : </a:t>
            </a:r>
          </a:p>
          <a:p>
            <a:pPr marL="0" indent="0">
              <a:buNone/>
            </a:pPr>
            <a:r>
              <a:rPr lang="fr-FR" dirty="0"/>
              <a:t>	1° Les cadres dont la nature des fonctions ne les conduit pas à suivre l'horaire 	collectif applicable au sein de l'atelier, du service ou de l'équipe auquel ils sont 	intégrés ; </a:t>
            </a:r>
          </a:p>
          <a:p>
            <a:pPr marL="0" indent="0">
              <a:buNone/>
            </a:pPr>
            <a:r>
              <a:rPr lang="fr-FR" dirty="0"/>
              <a:t>	2° Les salariés qui disposent d'une réelle autonomie dans l'organisation de leur 	emploi du temps.</a:t>
            </a:r>
          </a:p>
          <a:p>
            <a:r>
              <a:rPr lang="fr-FR" dirty="0"/>
              <a:t>La rémunération du salarié ayant conclu une convention individuelle de forfait en heures est au moins égale à la rémunération minimale applicable dans l'entreprise pour le nombre d'heures correspondant à son forfait, augmentée, le cas échéant, si le forfait inclut des heures supplémentaires, des majorations prévues aux articles </a:t>
            </a:r>
            <a:r>
              <a:rPr lang="fr-FR" dirty="0">
                <a:hlinkClick r:id="rId2"/>
              </a:rPr>
              <a:t>L. 3121-28</a:t>
            </a:r>
            <a:r>
              <a:rPr lang="fr-FR" dirty="0"/>
              <a:t>, </a:t>
            </a:r>
            <a:r>
              <a:rPr lang="fr-FR" dirty="0">
                <a:hlinkClick r:id="rId3"/>
              </a:rPr>
              <a:t>L. 3121-33 </a:t>
            </a:r>
            <a:r>
              <a:rPr lang="fr-FR" dirty="0"/>
              <a:t>et </a:t>
            </a:r>
            <a:r>
              <a:rPr lang="fr-FR" dirty="0">
                <a:hlinkClick r:id="rId4"/>
              </a:rPr>
              <a:t>L. 3121-36</a:t>
            </a:r>
            <a:r>
              <a:rPr lang="fr-FR" dirty="0"/>
              <a:t>.</a:t>
            </a:r>
          </a:p>
          <a:p>
            <a:endParaRPr lang="fr-FR" dirty="0"/>
          </a:p>
        </p:txBody>
      </p:sp>
    </p:spTree>
    <p:extLst>
      <p:ext uri="{BB962C8B-B14F-4D97-AF65-F5344CB8AC3E}">
        <p14:creationId xmlns:p14="http://schemas.microsoft.com/office/powerpoint/2010/main" val="1182749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1E07D2-B94B-A944-B89F-E5D27C874F4C}"/>
              </a:ext>
            </a:extLst>
          </p:cNvPr>
          <p:cNvSpPr>
            <a:spLocks noGrp="1"/>
          </p:cNvSpPr>
          <p:nvPr>
            <p:ph type="title"/>
          </p:nvPr>
        </p:nvSpPr>
        <p:spPr/>
        <p:txBody>
          <a:bodyPr>
            <a:normAutofit/>
          </a:bodyPr>
          <a:lstStyle/>
          <a:p>
            <a:pPr algn="ctr"/>
            <a:r>
              <a:rPr lang="fr-FR" sz="3200" dirty="0"/>
              <a:t>FORFAITS EN JOURS</a:t>
            </a:r>
          </a:p>
        </p:txBody>
      </p:sp>
      <p:sp>
        <p:nvSpPr>
          <p:cNvPr id="3" name="Espace réservé du contenu 2">
            <a:extLst>
              <a:ext uri="{FF2B5EF4-FFF2-40B4-BE49-F238E27FC236}">
                <a16:creationId xmlns:a16="http://schemas.microsoft.com/office/drawing/2014/main" id="{26B09FBF-73DD-4E4D-8C2D-57498E2DB3F8}"/>
              </a:ext>
            </a:extLst>
          </p:cNvPr>
          <p:cNvSpPr>
            <a:spLocks noGrp="1"/>
          </p:cNvSpPr>
          <p:nvPr>
            <p:ph idx="1"/>
          </p:nvPr>
        </p:nvSpPr>
        <p:spPr/>
        <p:txBody>
          <a:bodyPr>
            <a:normAutofit fontScale="47500" lnSpcReduction="20000"/>
          </a:bodyPr>
          <a:lstStyle/>
          <a:p>
            <a:r>
              <a:rPr lang="fr-FR" dirty="0"/>
              <a:t>Peuvent conclure une convention individuelle de forfait en jours sur l'année, dans la limite du nombre de jours fixé en application du 3° du I de l'article L. 3121-64 : </a:t>
            </a:r>
          </a:p>
          <a:p>
            <a:pPr marL="0" indent="0">
              <a:buNone/>
            </a:pPr>
            <a:r>
              <a:rPr lang="fr-FR" dirty="0"/>
              <a:t>	1° Les cadres qui disposent d'une autonomie dans l'organisation de leur emploi du temps et dont la nature des fonctions ne les conduit pas 	à suivre l'horaire collectif applicable au sein de l'atelier, du service ou de l'équipe auquel ils sont intégrés ; </a:t>
            </a:r>
          </a:p>
          <a:p>
            <a:pPr marL="0" indent="0">
              <a:buNone/>
            </a:pPr>
            <a:r>
              <a:rPr lang="fr-FR" dirty="0"/>
              <a:t>	2° Les salariés dont la durée du temps de travail ne peut être prédéterminée et qui disposent d'une réelle autonomie dans l'organisation de 	leur emploi du temps pour l'exercice des responsabilités qui leur sont confiées.</a:t>
            </a:r>
          </a:p>
          <a:p>
            <a:r>
              <a:rPr lang="fr-FR" dirty="0"/>
              <a:t>Le salarié qui le souhaite peut, en accord avec son employeur, renoncer à une partie de ses jours de repos en contrepartie d'une majoration de son salaire. L'accord entre le salarié et l'employeur est établi par écrit. </a:t>
            </a:r>
          </a:p>
          <a:p>
            <a:r>
              <a:rPr lang="fr-FR" dirty="0"/>
              <a:t>Un avenant à la convention de forfait conclue entre le salarié et l'employeur détermine le taux de la majoration applicable à la rémunération de ce temps de travail supplémentaire, sans qu'il puisse être inférieur à 10 %. Cet avenant est valable pour l'année en cours. Il ne peut être reconduit de manière tacite. </a:t>
            </a:r>
          </a:p>
          <a:p>
            <a:r>
              <a:rPr lang="fr-FR" dirty="0"/>
              <a:t>L'employeur s'assure régulièrement que la charge de travail du salarié est raisonnable et permet une bonne répartition dans le temps de son travail. </a:t>
            </a:r>
          </a:p>
          <a:p>
            <a:r>
              <a:rPr lang="fr-FR" dirty="0"/>
              <a:t>Lorsqu'un salarié ayant conclu une convention de forfait en jours perçoit une rémunération manifestement sans rapport avec les sujétions qui lui sont imposées, il peut, nonobstant toute clause conventionnelle ou contractuelle contraire, saisir le juge judiciaire afin que lui soit allouée une indemnité calculée en fonction du préjudice subi, eu égard notamment au niveau du salaire pratiqué dans l'entreprise, et correspondant à sa qualification. </a:t>
            </a:r>
          </a:p>
          <a:p>
            <a:r>
              <a:rPr lang="fr-FR" dirty="0"/>
              <a:t>Les salariés ayant conclu une convention de forfait en jours ne sont pas soumis aux dispositions relatives : </a:t>
            </a:r>
          </a:p>
          <a:p>
            <a:pPr marL="0" indent="0">
              <a:buNone/>
            </a:pPr>
            <a:r>
              <a:rPr lang="fr-FR" dirty="0"/>
              <a:t>	1° A la durée quotidienne maximale de travail effectif prévue à l'article </a:t>
            </a:r>
            <a:r>
              <a:rPr lang="fr-FR" dirty="0">
                <a:hlinkClick r:id="rId2"/>
              </a:rPr>
              <a:t>L. 3121-18 </a:t>
            </a:r>
            <a:r>
              <a:rPr lang="fr-FR" dirty="0"/>
              <a:t>; </a:t>
            </a:r>
          </a:p>
          <a:p>
            <a:pPr marL="0" indent="0">
              <a:buNone/>
            </a:pPr>
            <a:r>
              <a:rPr lang="fr-FR" dirty="0"/>
              <a:t>	2° Aux durées hebdomadaires maximales de travail prévues aux articles </a:t>
            </a:r>
            <a:r>
              <a:rPr lang="fr-FR" dirty="0">
                <a:hlinkClick r:id="rId3"/>
              </a:rPr>
              <a:t>L. 3121-20 </a:t>
            </a:r>
            <a:r>
              <a:rPr lang="fr-FR" dirty="0"/>
              <a:t>et </a:t>
            </a:r>
            <a:r>
              <a:rPr lang="fr-FR" dirty="0">
                <a:hlinkClick r:id="rId4"/>
              </a:rPr>
              <a:t>L. 3121-22 </a:t>
            </a:r>
            <a:r>
              <a:rPr lang="fr-FR" dirty="0"/>
              <a:t>; </a:t>
            </a:r>
          </a:p>
          <a:p>
            <a:pPr marL="0" indent="0">
              <a:buNone/>
            </a:pPr>
            <a:r>
              <a:rPr lang="fr-FR" dirty="0"/>
              <a:t>	3° A la durée légale hebdomadaire prévue à l'article </a:t>
            </a:r>
            <a:r>
              <a:rPr lang="fr-FR" dirty="0">
                <a:hlinkClick r:id="rId5"/>
              </a:rPr>
              <a:t>L. 3121-27</a:t>
            </a:r>
            <a:r>
              <a:rPr lang="fr-FR" dirty="0"/>
              <a:t>.</a:t>
            </a:r>
          </a:p>
          <a:p>
            <a:endParaRPr lang="fr-FR" dirty="0"/>
          </a:p>
        </p:txBody>
      </p:sp>
    </p:spTree>
    <p:extLst>
      <p:ext uri="{BB962C8B-B14F-4D97-AF65-F5344CB8AC3E}">
        <p14:creationId xmlns:p14="http://schemas.microsoft.com/office/powerpoint/2010/main" val="741505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4B82E0-65D2-AC4A-B58C-4E27E922E686}"/>
              </a:ext>
            </a:extLst>
          </p:cNvPr>
          <p:cNvSpPr>
            <a:spLocks noGrp="1"/>
          </p:cNvSpPr>
          <p:nvPr>
            <p:ph type="title"/>
          </p:nvPr>
        </p:nvSpPr>
        <p:spPr/>
        <p:txBody>
          <a:bodyPr/>
          <a:lstStyle/>
          <a:p>
            <a:pPr algn="ctr"/>
            <a:r>
              <a:rPr lang="fr-FR" dirty="0"/>
              <a:t>LE CONTENTIEUX DES HEURES SUPPLEMENTAIRES </a:t>
            </a:r>
            <a:r>
              <a:rPr lang="fr-FR" sz="1800" dirty="0">
                <a:solidFill>
                  <a:srgbClr val="FF0000"/>
                </a:solidFill>
              </a:rPr>
              <a:t>sujet développé</a:t>
            </a:r>
            <a:endParaRPr lang="fr-FR" sz="1800" dirty="0"/>
          </a:p>
        </p:txBody>
      </p:sp>
      <p:sp>
        <p:nvSpPr>
          <p:cNvPr id="3" name="Espace réservé du contenu 2">
            <a:extLst>
              <a:ext uri="{FF2B5EF4-FFF2-40B4-BE49-F238E27FC236}">
                <a16:creationId xmlns:a16="http://schemas.microsoft.com/office/drawing/2014/main" id="{8D0C7EF9-35F6-8A4D-919C-D30128E2DBF5}"/>
              </a:ext>
            </a:extLst>
          </p:cNvPr>
          <p:cNvSpPr>
            <a:spLocks noGrp="1"/>
          </p:cNvSpPr>
          <p:nvPr>
            <p:ph idx="1"/>
          </p:nvPr>
        </p:nvSpPr>
        <p:spPr/>
        <p:txBody>
          <a:bodyPr/>
          <a:lstStyle/>
          <a:p>
            <a:r>
              <a:rPr lang="fr-FR" dirty="0"/>
              <a:t>Article L3171-4 </a:t>
            </a:r>
            <a:r>
              <a:rPr lang="fr-FR" dirty="0">
                <a:hlinkClick r:id="rId2" tooltip="En savoir plus sur l'article L3171-4"/>
              </a:rPr>
              <a:t> ...</a:t>
            </a:r>
            <a:r>
              <a:rPr lang="fr-FR" dirty="0"/>
              <a:t> </a:t>
            </a:r>
          </a:p>
          <a:p>
            <a:pPr marL="0" indent="0">
              <a:buNone/>
            </a:pPr>
            <a:r>
              <a:rPr lang="fr-FR" dirty="0"/>
              <a:t>En cas de litige relatif à l'existence ou au nombre d'heures de travail accomplies, l'employeur fournit au juge les éléments de nature à justifier les horaires effectivement réalisés par le salarié.</a:t>
            </a:r>
          </a:p>
          <a:p>
            <a:pPr marL="0" indent="0">
              <a:buNone/>
            </a:pPr>
            <a:r>
              <a:rPr lang="fr-FR" dirty="0"/>
              <a:t>Au vu de ces éléments et de ceux fournis par le salarié à l'appui de sa demande, le juge forme sa conviction après avoir ordonné, en cas de besoin, toutes les mesures d'instruction qu'il estime utiles.</a:t>
            </a:r>
          </a:p>
          <a:p>
            <a:pPr marL="0" indent="0">
              <a:buNone/>
            </a:pPr>
            <a:r>
              <a:rPr lang="fr-FR" dirty="0"/>
              <a:t>Si le décompte des heures de travail accomplies par chaque salarié est assuré par un système d'enregistrement automatique, celui-ci doit être fiable et infalsifiable.</a:t>
            </a:r>
          </a:p>
          <a:p>
            <a:endParaRPr lang="fr-FR" dirty="0"/>
          </a:p>
        </p:txBody>
      </p:sp>
    </p:spTree>
    <p:extLst>
      <p:ext uri="{BB962C8B-B14F-4D97-AF65-F5344CB8AC3E}">
        <p14:creationId xmlns:p14="http://schemas.microsoft.com/office/powerpoint/2010/main" val="1422589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343D2E-26E3-8742-A9D7-832C6F90AF78}"/>
              </a:ext>
            </a:extLst>
          </p:cNvPr>
          <p:cNvSpPr>
            <a:spLocks noGrp="1"/>
          </p:cNvSpPr>
          <p:nvPr>
            <p:ph type="title"/>
          </p:nvPr>
        </p:nvSpPr>
        <p:spPr/>
        <p:txBody>
          <a:bodyPr/>
          <a:lstStyle/>
          <a:p>
            <a:pPr algn="ctr"/>
            <a:r>
              <a:rPr lang="fr-FR" dirty="0"/>
              <a:t>Travail à temps partiel et travail intermittent</a:t>
            </a:r>
          </a:p>
        </p:txBody>
      </p:sp>
      <p:sp>
        <p:nvSpPr>
          <p:cNvPr id="3" name="Espace réservé du contenu 2">
            <a:extLst>
              <a:ext uri="{FF2B5EF4-FFF2-40B4-BE49-F238E27FC236}">
                <a16:creationId xmlns:a16="http://schemas.microsoft.com/office/drawing/2014/main" id="{3E24BC8F-4CB2-6C43-9A73-6E31A706D1AD}"/>
              </a:ext>
            </a:extLst>
          </p:cNvPr>
          <p:cNvSpPr>
            <a:spLocks noGrp="1"/>
          </p:cNvSpPr>
          <p:nvPr>
            <p:ph idx="1"/>
          </p:nvPr>
        </p:nvSpPr>
        <p:spPr/>
        <p:txBody>
          <a:bodyPr>
            <a:normAutofit fontScale="85000" lnSpcReduction="20000"/>
          </a:bodyPr>
          <a:lstStyle/>
          <a:p>
            <a:r>
              <a:rPr lang="fr-FR" dirty="0"/>
              <a:t>Article L3123-1 </a:t>
            </a:r>
            <a:r>
              <a:rPr lang="fr-FR" dirty="0">
                <a:hlinkClick r:id="rId2" tooltip="En savoir plus sur l'article L3123-1"/>
              </a:rPr>
              <a:t> ...</a:t>
            </a:r>
            <a:r>
              <a:rPr lang="fr-FR" dirty="0"/>
              <a:t> Modifié par </a:t>
            </a:r>
            <a:r>
              <a:rPr lang="fr-FR" dirty="0">
                <a:hlinkClick r:id="rId3"/>
              </a:rPr>
              <a:t>LOI n°2016-1088 du 8 août 2016 - art. 8 (V)</a:t>
            </a:r>
            <a:r>
              <a:rPr lang="fr-FR" dirty="0"/>
              <a:t> </a:t>
            </a:r>
          </a:p>
          <a:p>
            <a:r>
              <a:rPr lang="fr-FR" dirty="0"/>
              <a:t>Est considéré comme salarié à temps partiel le salarié dont la durée du travail est inférieure : </a:t>
            </a:r>
          </a:p>
          <a:p>
            <a:r>
              <a:rPr lang="fr-FR" dirty="0"/>
              <a:t>1° A la durée légale du travail ou, lorsque cette durée est inférieure à la durée légale, à la durée du travail fixée conventionnellement pour la branche ou l'entreprise ou à la durée du travail applicable dans l'établissement ; </a:t>
            </a:r>
          </a:p>
          <a:p>
            <a:r>
              <a:rPr lang="fr-FR" dirty="0"/>
              <a:t>2° A la durée mensuelle résultant de l'application, durant cette période, de la durée légale du travail ou, si elle est inférieure, de la durée du travail fixée conventionnellement pour la branche ou l'entreprise ou de la durée du travail applicable dans l'établissement ; </a:t>
            </a:r>
          </a:p>
          <a:p>
            <a:r>
              <a:rPr lang="fr-FR" dirty="0"/>
              <a:t>3° A la durée de travail annuelle résultant de l'application durant cette période de la durée légale du travail, soit 1 607 heures, ou, si elle est inférieure, de la durée du travail fixée conventionnellement pour la branche ou l'entreprise ou de la durée du travail applicable dans l'établissement. </a:t>
            </a:r>
          </a:p>
          <a:p>
            <a:endParaRPr lang="fr-FR" dirty="0"/>
          </a:p>
        </p:txBody>
      </p:sp>
    </p:spTree>
    <p:extLst>
      <p:ext uri="{BB962C8B-B14F-4D97-AF65-F5344CB8AC3E}">
        <p14:creationId xmlns:p14="http://schemas.microsoft.com/office/powerpoint/2010/main" val="3202839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C15C24-5370-B743-9DFE-2B930142811E}"/>
              </a:ext>
            </a:extLst>
          </p:cNvPr>
          <p:cNvSpPr>
            <a:spLocks noGrp="1"/>
          </p:cNvSpPr>
          <p:nvPr>
            <p:ph type="title"/>
          </p:nvPr>
        </p:nvSpPr>
        <p:spPr/>
        <p:txBody>
          <a:bodyPr>
            <a:normAutofit/>
          </a:bodyPr>
          <a:lstStyle/>
          <a:p>
            <a:pPr algn="ctr"/>
            <a:r>
              <a:rPr lang="fr-FR" sz="3600" dirty="0"/>
              <a:t>LE CONTRAT</a:t>
            </a:r>
          </a:p>
        </p:txBody>
      </p:sp>
      <p:sp>
        <p:nvSpPr>
          <p:cNvPr id="3" name="Espace réservé du contenu 2">
            <a:extLst>
              <a:ext uri="{FF2B5EF4-FFF2-40B4-BE49-F238E27FC236}">
                <a16:creationId xmlns:a16="http://schemas.microsoft.com/office/drawing/2014/main" id="{ABDE6575-1683-EF40-8C92-C04DF2DF376F}"/>
              </a:ext>
            </a:extLst>
          </p:cNvPr>
          <p:cNvSpPr>
            <a:spLocks noGrp="1"/>
          </p:cNvSpPr>
          <p:nvPr>
            <p:ph idx="1"/>
          </p:nvPr>
        </p:nvSpPr>
        <p:spPr/>
        <p:txBody>
          <a:bodyPr>
            <a:normAutofit fontScale="55000" lnSpcReduction="20000"/>
          </a:bodyPr>
          <a:lstStyle/>
          <a:p>
            <a:pPr marL="0" indent="0">
              <a:buNone/>
            </a:pPr>
            <a:r>
              <a:rPr lang="fr-FR" dirty="0"/>
              <a:t>Article L3123-6 </a:t>
            </a:r>
            <a:r>
              <a:rPr lang="fr-FR" dirty="0">
                <a:hlinkClick r:id="rId2" tooltip="En savoir plus sur l'article L3123-6"/>
              </a:rPr>
              <a:t> ...</a:t>
            </a:r>
            <a:r>
              <a:rPr lang="fr-FR" dirty="0"/>
              <a:t> Modifié par </a:t>
            </a:r>
            <a:r>
              <a:rPr lang="fr-FR" dirty="0">
                <a:hlinkClick r:id="rId3"/>
              </a:rPr>
              <a:t>LOI n°2016-1088 du 8 août 2016 - art. 8 (V)</a:t>
            </a:r>
            <a:r>
              <a:rPr lang="fr-FR" dirty="0"/>
              <a:t> </a:t>
            </a:r>
          </a:p>
          <a:p>
            <a:r>
              <a:rPr lang="fr-FR" dirty="0"/>
              <a:t>Le contrat de travail du salarié à temps partiel est un contrat écrit. </a:t>
            </a:r>
          </a:p>
          <a:p>
            <a:r>
              <a:rPr lang="fr-FR" dirty="0"/>
              <a:t>Il mentionne : </a:t>
            </a:r>
          </a:p>
          <a:p>
            <a:r>
              <a:rPr lang="fr-FR" dirty="0"/>
              <a:t>1° La qualification du salarié, les éléments de la rémunération, la durée hebdomadaire ou mensuelle prévue et, sauf pour les salariés des associations et entreprises d'aide à domicile et les salariés relevant d'un accord collectif conclu en application de l'article </a:t>
            </a:r>
            <a:r>
              <a:rPr lang="fr-FR" dirty="0">
                <a:hlinkClick r:id="rId4"/>
              </a:rPr>
              <a:t>L. 3121-44</a:t>
            </a:r>
            <a:r>
              <a:rPr lang="fr-FR" dirty="0"/>
              <a:t>, la répartition de la durée du travail entre les jours de la semaine ou les semaines du mois ; </a:t>
            </a:r>
          </a:p>
          <a:p>
            <a:r>
              <a:rPr lang="fr-FR" dirty="0"/>
              <a:t>2° Les cas dans lesquels une modification éventuelle de cette répartition peut intervenir ainsi que la nature de cette modification ; </a:t>
            </a:r>
          </a:p>
          <a:p>
            <a:r>
              <a:rPr lang="fr-FR" dirty="0"/>
              <a:t>3° Les modalités selon lesquelles les horaires de travail pour chaque journée travaillée sont communiqués par écrit au salarié. Dans les associations et entreprises d'aide à domicile, les horaires de travail sont communiqués par écrit chaque mois au salarié ; </a:t>
            </a:r>
          </a:p>
          <a:p>
            <a:r>
              <a:rPr lang="fr-FR" dirty="0"/>
              <a:t>4° Les limites dans lesquelles peuvent être accomplies des heures complémentaires au delà de la durée de travail fixée par le contrat. </a:t>
            </a:r>
          </a:p>
          <a:p>
            <a:r>
              <a:rPr lang="fr-FR" dirty="0"/>
              <a:t>L'avenant au contrat de travail prévu à l'article </a:t>
            </a:r>
            <a:r>
              <a:rPr lang="fr-FR" dirty="0">
                <a:hlinkClick r:id="rId5"/>
              </a:rPr>
              <a:t>L. 3123-22</a:t>
            </a:r>
            <a:r>
              <a:rPr lang="fr-FR" dirty="0"/>
              <a:t> mentionne les modalités selon lesquelles des compléments d'heures peuvent être accomplis au delà de la durée fixée par le contrat.</a:t>
            </a:r>
          </a:p>
          <a:p>
            <a:endParaRPr lang="fr-FR" dirty="0"/>
          </a:p>
          <a:p>
            <a:pPr marL="0" indent="0">
              <a:buNone/>
            </a:pPr>
            <a:r>
              <a:rPr lang="fr-FR" dirty="0"/>
              <a:t>ET LE RISQUE DE REQUALIFICATION</a:t>
            </a:r>
          </a:p>
        </p:txBody>
      </p:sp>
    </p:spTree>
    <p:extLst>
      <p:ext uri="{BB962C8B-B14F-4D97-AF65-F5344CB8AC3E}">
        <p14:creationId xmlns:p14="http://schemas.microsoft.com/office/powerpoint/2010/main" val="3007045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1C9092-3E4E-3243-91EB-1FE369361A25}"/>
              </a:ext>
            </a:extLst>
          </p:cNvPr>
          <p:cNvSpPr>
            <a:spLocks noGrp="1"/>
          </p:cNvSpPr>
          <p:nvPr>
            <p:ph type="title"/>
          </p:nvPr>
        </p:nvSpPr>
        <p:spPr/>
        <p:txBody>
          <a:bodyPr>
            <a:normAutofit/>
          </a:bodyPr>
          <a:lstStyle/>
          <a:p>
            <a:pPr algn="ctr"/>
            <a:r>
              <a:rPr lang="fr-FR" sz="3600" dirty="0"/>
              <a:t>LES NOMBREUX AJOUTS DE LA LOI DE 2016</a:t>
            </a:r>
          </a:p>
        </p:txBody>
      </p:sp>
      <p:sp>
        <p:nvSpPr>
          <p:cNvPr id="3" name="Espace réservé du contenu 2">
            <a:extLst>
              <a:ext uri="{FF2B5EF4-FFF2-40B4-BE49-F238E27FC236}">
                <a16:creationId xmlns:a16="http://schemas.microsoft.com/office/drawing/2014/main" id="{D793849F-F41C-9541-BE84-0CFC4D57B162}"/>
              </a:ext>
            </a:extLst>
          </p:cNvPr>
          <p:cNvSpPr>
            <a:spLocks noGrp="1"/>
          </p:cNvSpPr>
          <p:nvPr>
            <p:ph idx="1"/>
          </p:nvPr>
        </p:nvSpPr>
        <p:spPr/>
        <p:txBody>
          <a:bodyPr>
            <a:normAutofit fontScale="55000" lnSpcReduction="20000"/>
          </a:bodyPr>
          <a:lstStyle/>
          <a:p>
            <a:r>
              <a:rPr lang="fr-FR" dirty="0"/>
              <a:t>D’ORDRE PUBLIC, DU CHAMP DE LA NEGOCIATION ET DES DISPOSITIONS SUPPLETIVES</a:t>
            </a:r>
          </a:p>
          <a:p>
            <a:r>
              <a:rPr lang="fr-FR" dirty="0"/>
              <a:t>DONT:</a:t>
            </a:r>
          </a:p>
          <a:p>
            <a:pPr algn="just">
              <a:buFont typeface="Courier New" panose="02070309020205020404" pitchFamily="49" charset="0"/>
              <a:buChar char="o"/>
            </a:pPr>
            <a:r>
              <a:rPr lang="fr-FR" dirty="0"/>
              <a:t>A défaut d'accord prévu à l'article L. 3123-19, la durée minimale de travail du salarié à temps partiel est fixée à vingt-quatre heures par semaine ou, le cas échéant, à l'équivalent mensuel de cette durée ou à l'équivalent calculé sur la période prévue par un accord collectif conclu en application de l'article </a:t>
            </a:r>
            <a:r>
              <a:rPr lang="fr-FR" dirty="0">
                <a:hlinkClick r:id="rId2"/>
              </a:rPr>
              <a:t>L. 3121-44</a:t>
            </a:r>
            <a:r>
              <a:rPr lang="fr-FR" dirty="0"/>
              <a:t>.</a:t>
            </a:r>
          </a:p>
          <a:p>
            <a:pPr algn="just">
              <a:buFont typeface="Courier New" panose="02070309020205020404" pitchFamily="49" charset="0"/>
              <a:buChar char="o"/>
            </a:pPr>
            <a:r>
              <a:rPr lang="fr-FR" dirty="0"/>
              <a:t>A défaut d'accord prévu à l'article </a:t>
            </a:r>
            <a:r>
              <a:rPr lang="fr-FR" dirty="0">
                <a:hlinkClick r:id="rId3"/>
              </a:rPr>
              <a:t>L. 3123-20</a:t>
            </a:r>
            <a:r>
              <a:rPr lang="fr-FR" dirty="0"/>
              <a:t>, le nombre d'heures complémentaires accomplies par un salarié à temps partiel au cours d'une même semaine ou d'un même mois ou de la période prévue par un accord collectif conclu sur le fondement de l'article </a:t>
            </a:r>
            <a:r>
              <a:rPr lang="fr-FR" dirty="0">
                <a:hlinkClick r:id="rId2"/>
              </a:rPr>
              <a:t>L. 3121-44</a:t>
            </a:r>
            <a:r>
              <a:rPr lang="fr-FR" dirty="0"/>
              <a:t> ne peut être supérieur au dixième de la durée hebdomadaire ou mensuelle de travail prévue dans son contrat et calculée, le cas échéant, sur la période prévue par un accord collectif conclu sur le fondement du même article L. 3121-44.</a:t>
            </a:r>
          </a:p>
          <a:p>
            <a:pPr algn="just">
              <a:buFont typeface="Courier New" panose="02070309020205020404" pitchFamily="49" charset="0"/>
              <a:buChar char="o"/>
            </a:pPr>
            <a:r>
              <a:rPr lang="fr-FR" dirty="0"/>
              <a:t>A défaut de stipulation conventionnelle prévues à l'article </a:t>
            </a:r>
            <a:r>
              <a:rPr lang="fr-FR" dirty="0">
                <a:hlinkClick r:id="rId4"/>
              </a:rPr>
              <a:t>L. 3123-21</a:t>
            </a:r>
            <a:r>
              <a:rPr lang="fr-FR" dirty="0"/>
              <a:t>, le taux de majoration des heures complémentaires est de 10 % pour chacune des heures complémentaires accomplies dans la limite du dixième des heures prévues au contrat de travail et de 25 % pour chacune des heures accomplies entre le dixième et le tiers des heures prévues au contrat de travail.</a:t>
            </a:r>
          </a:p>
          <a:p>
            <a:pPr algn="just">
              <a:buFont typeface="Courier New" panose="02070309020205020404" pitchFamily="49" charset="0"/>
              <a:buChar char="o"/>
            </a:pPr>
            <a:r>
              <a:rPr lang="fr-FR" dirty="0"/>
              <a:t>Article L3123-30 </a:t>
            </a:r>
            <a:r>
              <a:rPr lang="fr-FR" dirty="0">
                <a:hlinkClick r:id="rId5" tooltip="En savoir plus sur l'article L3123-30"/>
              </a:rPr>
              <a:t> ...</a:t>
            </a:r>
            <a:r>
              <a:rPr lang="fr-FR" dirty="0"/>
              <a:t> Modifié par </a:t>
            </a:r>
            <a:r>
              <a:rPr lang="fr-FR" dirty="0">
                <a:hlinkClick r:id="rId6"/>
              </a:rPr>
              <a:t>LOI n°2016-1088 du 8 août 2016 - art. 8 (V)</a:t>
            </a:r>
            <a:r>
              <a:rPr lang="fr-FR" dirty="0"/>
              <a:t> </a:t>
            </a:r>
          </a:p>
          <a:p>
            <a:pPr algn="just">
              <a:buFont typeface="Courier New" panose="02070309020205020404" pitchFamily="49" charset="0"/>
              <a:buChar char="o"/>
            </a:pPr>
            <a:r>
              <a:rPr lang="fr-FR" dirty="0"/>
              <a:t>A défaut d'accord prévu à l'article </a:t>
            </a:r>
            <a:r>
              <a:rPr lang="fr-FR" dirty="0">
                <a:hlinkClick r:id="rId7"/>
              </a:rPr>
              <a:t>L. 3123-23</a:t>
            </a:r>
            <a:r>
              <a:rPr lang="fr-FR" dirty="0"/>
              <a:t>, l'horaire de travail du salarié à temps partiel ne peut comporter, au cours d'une même journée, plus d'une interruption d'activité ou une interruption supérieure à deux heures.</a:t>
            </a:r>
          </a:p>
          <a:p>
            <a:pPr algn="just">
              <a:buFont typeface="Courier New" panose="02070309020205020404" pitchFamily="49" charset="0"/>
              <a:buChar char="o"/>
            </a:pPr>
            <a:r>
              <a:rPr lang="fr-FR" dirty="0"/>
              <a:t>A défaut d'accord prévu à l'article </a:t>
            </a:r>
            <a:r>
              <a:rPr lang="fr-FR" dirty="0">
                <a:hlinkClick r:id="rId8"/>
              </a:rPr>
              <a:t>L. 3123-24</a:t>
            </a:r>
            <a:r>
              <a:rPr lang="fr-FR" dirty="0"/>
              <a:t>, toute modification de la répartition de la durée du travail entre les jours de la semaine ou les semaines du mois est notifiée au salarié au moins sept jours ouvrés avant la date à laquelle elle doit avoir lieu.</a:t>
            </a:r>
          </a:p>
          <a:p>
            <a:endParaRPr lang="fr-FR" dirty="0"/>
          </a:p>
        </p:txBody>
      </p:sp>
    </p:spTree>
    <p:extLst>
      <p:ext uri="{BB962C8B-B14F-4D97-AF65-F5344CB8AC3E}">
        <p14:creationId xmlns:p14="http://schemas.microsoft.com/office/powerpoint/2010/main" val="3152130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000C46-2FAD-A845-923E-6B4B1957F76D}"/>
              </a:ext>
            </a:extLst>
          </p:cNvPr>
          <p:cNvSpPr>
            <a:spLocks noGrp="1"/>
          </p:cNvSpPr>
          <p:nvPr>
            <p:ph type="title"/>
          </p:nvPr>
        </p:nvSpPr>
        <p:spPr/>
        <p:txBody>
          <a:bodyPr/>
          <a:lstStyle/>
          <a:p>
            <a:pPr algn="ctr"/>
            <a:r>
              <a:rPr lang="fr-FR" dirty="0"/>
              <a:t>LE CONTENTIEUX DE LA REQUALIFICATION</a:t>
            </a:r>
            <a:r>
              <a:rPr lang="fr-FR" dirty="0">
                <a:solidFill>
                  <a:srgbClr val="FF0000"/>
                </a:solidFill>
              </a:rPr>
              <a:t> </a:t>
            </a:r>
            <a:br>
              <a:rPr lang="fr-FR" dirty="0">
                <a:solidFill>
                  <a:srgbClr val="FF0000"/>
                </a:solidFill>
              </a:rPr>
            </a:br>
            <a:r>
              <a:rPr lang="fr-FR" sz="1800" dirty="0">
                <a:solidFill>
                  <a:srgbClr val="FF0000"/>
                </a:solidFill>
              </a:rPr>
              <a:t>sujet développé</a:t>
            </a:r>
            <a:endParaRPr lang="fr-FR" sz="1800" dirty="0"/>
          </a:p>
        </p:txBody>
      </p:sp>
      <p:sp>
        <p:nvSpPr>
          <p:cNvPr id="3" name="Espace réservé du contenu 2">
            <a:extLst>
              <a:ext uri="{FF2B5EF4-FFF2-40B4-BE49-F238E27FC236}">
                <a16:creationId xmlns:a16="http://schemas.microsoft.com/office/drawing/2014/main" id="{D24440A5-044F-2748-A094-2C882C4CAD91}"/>
              </a:ext>
            </a:extLst>
          </p:cNvPr>
          <p:cNvSpPr>
            <a:spLocks noGrp="1"/>
          </p:cNvSpPr>
          <p:nvPr>
            <p:ph idx="1"/>
          </p:nvPr>
        </p:nvSpPr>
        <p:spPr/>
        <p:txBody>
          <a:bodyPr/>
          <a:lstStyle/>
          <a:p>
            <a:r>
              <a:rPr lang="fr-FR" dirty="0"/>
              <a:t>Si les règles ne sont pas respectées, le salarié peut demander à faire requalifier son contrat à temps partiel en contrat à temps complet et solliciter le différentiel de salaire qui s’en déduit.</a:t>
            </a:r>
          </a:p>
          <a:p>
            <a:pPr marL="0" indent="0">
              <a:buNone/>
            </a:pPr>
            <a:endParaRPr lang="fr-FR" dirty="0"/>
          </a:p>
          <a:p>
            <a:r>
              <a:rPr lang="fr-FR" dirty="0"/>
              <a:t>La notion de période </a:t>
            </a:r>
            <a:r>
              <a:rPr lang="fr-FR" dirty="0" err="1"/>
              <a:t>intersticielle</a:t>
            </a:r>
            <a:r>
              <a:rPr lang="fr-FR" dirty="0"/>
              <a:t>: si cette demande de requalification se double d’une demande de requalification de plusieurs CDD en CDI</a:t>
            </a:r>
          </a:p>
        </p:txBody>
      </p:sp>
    </p:spTree>
    <p:extLst>
      <p:ext uri="{BB962C8B-B14F-4D97-AF65-F5344CB8AC3E}">
        <p14:creationId xmlns:p14="http://schemas.microsoft.com/office/powerpoint/2010/main" val="1316754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B98DBA-F7C3-0444-94A0-D8B26AE49248}"/>
              </a:ext>
            </a:extLst>
          </p:cNvPr>
          <p:cNvSpPr>
            <a:spLocks noGrp="1"/>
          </p:cNvSpPr>
          <p:nvPr>
            <p:ph type="title"/>
          </p:nvPr>
        </p:nvSpPr>
        <p:spPr/>
        <p:txBody>
          <a:bodyPr/>
          <a:lstStyle/>
          <a:p>
            <a:pPr algn="ctr"/>
            <a:r>
              <a:rPr lang="fr-FR" dirty="0"/>
              <a:t>TELETRAVAIL</a:t>
            </a:r>
          </a:p>
        </p:txBody>
      </p:sp>
      <p:sp>
        <p:nvSpPr>
          <p:cNvPr id="3" name="Espace réservé du contenu 2">
            <a:extLst>
              <a:ext uri="{FF2B5EF4-FFF2-40B4-BE49-F238E27FC236}">
                <a16:creationId xmlns:a16="http://schemas.microsoft.com/office/drawing/2014/main" id="{F7C87030-A684-1E45-B792-B13FBF6985ED}"/>
              </a:ext>
            </a:extLst>
          </p:cNvPr>
          <p:cNvSpPr>
            <a:spLocks noGrp="1"/>
          </p:cNvSpPr>
          <p:nvPr>
            <p:ph idx="1"/>
          </p:nvPr>
        </p:nvSpPr>
        <p:spPr/>
        <p:txBody>
          <a:bodyPr>
            <a:normAutofit fontScale="40000" lnSpcReduction="20000"/>
          </a:bodyPr>
          <a:lstStyle/>
          <a:p>
            <a:pPr marL="0" indent="0">
              <a:buNone/>
            </a:pPr>
            <a:r>
              <a:rPr lang="fr-FR" dirty="0"/>
              <a:t>Article L1222-9 Modifié par </a:t>
            </a:r>
            <a:r>
              <a:rPr lang="fr-FR" dirty="0">
                <a:hlinkClick r:id="rId2"/>
              </a:rPr>
              <a:t>LOI n°2018-217 du 29 mars 2018 - art. 11</a:t>
            </a:r>
            <a:r>
              <a:rPr lang="fr-FR" dirty="0"/>
              <a:t> </a:t>
            </a:r>
          </a:p>
          <a:p>
            <a:pPr marL="0" indent="0">
              <a:buNone/>
            </a:pPr>
            <a:r>
              <a:rPr lang="fr-FR" dirty="0" err="1"/>
              <a:t>I.-Sans</a:t>
            </a:r>
            <a:r>
              <a:rPr lang="fr-FR" dirty="0"/>
              <a:t> préjudice de l'application, s'il y a lieu, des dispositions du présent code protégeant les travailleurs à domicile, le télétravail désigne toute forme d'organisation du travail dans laquelle un travail qui aurait également pu être exécuté dans les locaux de l'employeur est effectué par un salarié hors de ces locaux de façon volontaire en utilisant les technologies de l'information et de la communication. </a:t>
            </a:r>
            <a:br>
              <a:rPr lang="fr-FR" dirty="0"/>
            </a:br>
            <a:br>
              <a:rPr lang="fr-FR" dirty="0"/>
            </a:br>
            <a:r>
              <a:rPr lang="fr-FR" dirty="0"/>
              <a:t>Est qualifié de télétravailleur au sens de la présente section tout salarié de l'entreprise qui effectue, soit dès l'embauche, soit ultérieurement, du télétravail tel que défini au premier alinéa du présent I. </a:t>
            </a:r>
            <a:br>
              <a:rPr lang="fr-FR" dirty="0"/>
            </a:br>
            <a:br>
              <a:rPr lang="fr-FR" dirty="0"/>
            </a:br>
            <a:r>
              <a:rPr lang="fr-FR" dirty="0"/>
              <a:t>Le télétravail est mis en place dans le cadre d'un accord collectif ou, à défaut, dans le cadre d'une charte élaborée par l'employeur après avis du comité social et économique, s'il existe. </a:t>
            </a:r>
            <a:br>
              <a:rPr lang="fr-FR" dirty="0"/>
            </a:br>
            <a:br>
              <a:rPr lang="fr-FR" dirty="0"/>
            </a:br>
            <a:r>
              <a:rPr lang="fr-FR" dirty="0"/>
              <a:t>En l'absence d'accord collectif ou de charte, lorsque le salarié et l'employeur conviennent de recourir au télétravail, ils formalisent leur accord par tout moyen. </a:t>
            </a:r>
            <a:br>
              <a:rPr lang="fr-FR" dirty="0"/>
            </a:br>
            <a:br>
              <a:rPr lang="fr-FR" dirty="0"/>
            </a:br>
            <a:r>
              <a:rPr lang="fr-FR" dirty="0" err="1"/>
              <a:t>II.-L'accord</a:t>
            </a:r>
            <a:r>
              <a:rPr lang="fr-FR" dirty="0"/>
              <a:t> collectif applicable ou, à défaut, la charte élaborée par l'employeur précise : </a:t>
            </a:r>
            <a:br>
              <a:rPr lang="fr-FR" dirty="0"/>
            </a:br>
            <a:br>
              <a:rPr lang="fr-FR" dirty="0"/>
            </a:br>
            <a:r>
              <a:rPr lang="fr-FR" dirty="0"/>
              <a:t>1° Les conditions de passage en télétravail, en particulier en cas d'épisode de pollution mentionné à l' </a:t>
            </a:r>
            <a:r>
              <a:rPr lang="fr-FR" dirty="0">
                <a:hlinkClick r:id="rId3"/>
              </a:rPr>
              <a:t>article L. 223-1 du code de l'environnement</a:t>
            </a:r>
            <a:r>
              <a:rPr lang="fr-FR" dirty="0"/>
              <a:t>, et les conditions de retour à une exécution du contrat de travail sans télétravail ; </a:t>
            </a:r>
            <a:br>
              <a:rPr lang="fr-FR" dirty="0"/>
            </a:br>
            <a:br>
              <a:rPr lang="fr-FR" dirty="0"/>
            </a:br>
            <a:r>
              <a:rPr lang="fr-FR" dirty="0"/>
              <a:t>2° Les modalités d'acceptation par le salarié des conditions de mise en œuvre du télétravail ; </a:t>
            </a:r>
            <a:br>
              <a:rPr lang="fr-FR" dirty="0"/>
            </a:br>
            <a:br>
              <a:rPr lang="fr-FR" dirty="0"/>
            </a:br>
            <a:r>
              <a:rPr lang="fr-FR" dirty="0"/>
              <a:t>3° Les modalités de contrôle du temps de travail ou de régulation de la charge de travail ; </a:t>
            </a:r>
            <a:br>
              <a:rPr lang="fr-FR" dirty="0"/>
            </a:br>
            <a:br>
              <a:rPr lang="fr-FR" dirty="0"/>
            </a:br>
            <a:r>
              <a:rPr lang="fr-FR" dirty="0"/>
              <a:t>4° La détermination des plages horaires durant lesquelles l'employeur peut habituellement contacter le salarié en télétravail. </a:t>
            </a:r>
            <a:br>
              <a:rPr lang="fr-FR" dirty="0"/>
            </a:br>
            <a:br>
              <a:rPr lang="fr-FR" dirty="0"/>
            </a:br>
            <a:r>
              <a:rPr lang="fr-FR" dirty="0" err="1"/>
              <a:t>III.-Le</a:t>
            </a:r>
            <a:r>
              <a:rPr lang="fr-FR" dirty="0"/>
              <a:t> télétravailleur a les mêmes droits que le salarié qui exécute son travail dans les locaux de l'entreprise. </a:t>
            </a:r>
            <a:br>
              <a:rPr lang="fr-FR" dirty="0"/>
            </a:br>
            <a:br>
              <a:rPr lang="fr-FR" dirty="0"/>
            </a:br>
            <a:r>
              <a:rPr lang="fr-FR" dirty="0"/>
              <a:t>L'employeur qui refuse d'accorder le bénéfice du télétravail à un salarié qui occupe un poste éligible à un mode d'organisation en télétravail dans les conditions prévues par accord collectif ou, à défaut, par la charte, motive sa réponse. </a:t>
            </a:r>
            <a:br>
              <a:rPr lang="fr-FR" dirty="0"/>
            </a:br>
            <a:br>
              <a:rPr lang="fr-FR" dirty="0"/>
            </a:br>
            <a:r>
              <a:rPr lang="fr-FR" dirty="0"/>
              <a:t>Le refus d'accepter un poste de télétravailleur n'est pas un motif de rupture du contrat de travail. </a:t>
            </a:r>
            <a:br>
              <a:rPr lang="fr-FR" dirty="0"/>
            </a:br>
            <a:br>
              <a:rPr lang="fr-FR" dirty="0"/>
            </a:br>
            <a:r>
              <a:rPr lang="fr-FR" dirty="0"/>
              <a:t>L'accident survenu sur le lieu où est exercé le télétravail pendant l'exercice de l'activité professionnelle du télétravailleur est présumé être un accident de travail au sens de l' </a:t>
            </a:r>
            <a:r>
              <a:rPr lang="fr-FR" dirty="0">
                <a:hlinkClick r:id="rId4"/>
              </a:rPr>
              <a:t>article L. 411-1 du code de la sécurité sociale</a:t>
            </a:r>
            <a:r>
              <a:rPr lang="fr-FR" dirty="0"/>
              <a:t>.</a:t>
            </a:r>
          </a:p>
          <a:p>
            <a:endParaRPr lang="fr-FR" dirty="0"/>
          </a:p>
        </p:txBody>
      </p:sp>
    </p:spTree>
    <p:extLst>
      <p:ext uri="{BB962C8B-B14F-4D97-AF65-F5344CB8AC3E}">
        <p14:creationId xmlns:p14="http://schemas.microsoft.com/office/powerpoint/2010/main" val="1053585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E88193-3786-6D4E-B679-45C08D5EA0CD}"/>
              </a:ext>
            </a:extLst>
          </p:cNvPr>
          <p:cNvSpPr>
            <a:spLocks noGrp="1"/>
          </p:cNvSpPr>
          <p:nvPr>
            <p:ph type="title"/>
          </p:nvPr>
        </p:nvSpPr>
        <p:spPr/>
        <p:txBody>
          <a:bodyPr/>
          <a:lstStyle/>
          <a:p>
            <a:r>
              <a:rPr lang="fr-FR" dirty="0"/>
              <a:t>QUI est concerné?</a:t>
            </a:r>
          </a:p>
        </p:txBody>
      </p:sp>
      <p:sp>
        <p:nvSpPr>
          <p:cNvPr id="3" name="Espace réservé du contenu 2">
            <a:extLst>
              <a:ext uri="{FF2B5EF4-FFF2-40B4-BE49-F238E27FC236}">
                <a16:creationId xmlns:a16="http://schemas.microsoft.com/office/drawing/2014/main" id="{144185FF-4292-2545-87DA-D83CD9E41926}"/>
              </a:ext>
            </a:extLst>
          </p:cNvPr>
          <p:cNvSpPr>
            <a:spLocks noGrp="1"/>
          </p:cNvSpPr>
          <p:nvPr>
            <p:ph idx="1"/>
          </p:nvPr>
        </p:nvSpPr>
        <p:spPr/>
        <p:txBody>
          <a:bodyPr>
            <a:normAutofit fontScale="92500" lnSpcReduction="20000"/>
          </a:bodyPr>
          <a:lstStyle/>
          <a:p>
            <a:r>
              <a:rPr lang="fr-FR" dirty="0"/>
              <a:t>Tous les salariés et employeurs de droit privé + les EPIC</a:t>
            </a:r>
          </a:p>
          <a:p>
            <a:r>
              <a:rPr lang="fr-FR" dirty="0"/>
              <a:t>SAUF les </a:t>
            </a:r>
            <a:r>
              <a:rPr lang="fr-FR" dirty="0">
                <a:solidFill>
                  <a:srgbClr val="FF0000"/>
                </a:solidFill>
              </a:rPr>
              <a:t>cadres dirigeants (</a:t>
            </a:r>
            <a:r>
              <a:rPr lang="fr-FR" sz="1300" dirty="0">
                <a:solidFill>
                  <a:srgbClr val="FF0000"/>
                </a:solidFill>
              </a:rPr>
              <a:t>sujet développé</a:t>
            </a:r>
            <a:r>
              <a:rPr lang="fr-FR" dirty="0">
                <a:solidFill>
                  <a:srgbClr val="FF0000"/>
                </a:solidFill>
              </a:rPr>
              <a:t>)</a:t>
            </a:r>
            <a:r>
              <a:rPr lang="fr-FR" dirty="0"/>
              <a:t>: </a:t>
            </a:r>
          </a:p>
          <a:p>
            <a:pPr marL="0" indent="0">
              <a:buNone/>
            </a:pPr>
            <a:endParaRPr lang="fr-FR" dirty="0"/>
          </a:p>
          <a:p>
            <a:pPr marL="0" indent="0">
              <a:buNone/>
            </a:pPr>
            <a:r>
              <a:rPr lang="fr-FR" dirty="0"/>
              <a:t>Définition: art L 3111-2</a:t>
            </a:r>
          </a:p>
          <a:p>
            <a:pPr marL="0" indent="0">
              <a:buNone/>
            </a:pPr>
            <a:r>
              <a:rPr lang="fr-FR" dirty="0"/>
              <a:t>	- importantes responsabilités d’où organisation indépendante</a:t>
            </a:r>
          </a:p>
          <a:p>
            <a:pPr marL="0" indent="0">
              <a:buNone/>
            </a:pPr>
            <a:r>
              <a:rPr lang="fr-FR" dirty="0"/>
              <a:t>	- prise de décisions largement autonome</a:t>
            </a:r>
          </a:p>
          <a:p>
            <a:pPr marL="0" indent="0">
              <a:buNone/>
            </a:pPr>
            <a:r>
              <a:rPr lang="fr-FR" dirty="0"/>
              <a:t>	- niveau des plus élevés de rémunération dans l’entreprise ou 	l’établissement</a:t>
            </a:r>
          </a:p>
          <a:p>
            <a:pPr marL="0" indent="0">
              <a:buNone/>
            </a:pPr>
            <a:r>
              <a:rPr lang="fr-FR" dirty="0"/>
              <a:t>Jurisprudence</a:t>
            </a:r>
          </a:p>
          <a:p>
            <a:pPr marL="0" indent="0" algn="r">
              <a:buNone/>
            </a:pPr>
            <a:endParaRPr lang="fr-FR" dirty="0"/>
          </a:p>
          <a:p>
            <a:pPr marL="0" indent="0">
              <a:buNone/>
            </a:pPr>
            <a:r>
              <a:rPr lang="fr-FR" dirty="0"/>
              <a:t>A vérifier EN FAIT</a:t>
            </a:r>
          </a:p>
        </p:txBody>
      </p:sp>
    </p:spTree>
    <p:extLst>
      <p:ext uri="{BB962C8B-B14F-4D97-AF65-F5344CB8AC3E}">
        <p14:creationId xmlns:p14="http://schemas.microsoft.com/office/powerpoint/2010/main" val="3074000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150577-F51E-0644-AC67-FB45152D1E0E}"/>
              </a:ext>
            </a:extLst>
          </p:cNvPr>
          <p:cNvSpPr>
            <a:spLocks noGrp="1"/>
          </p:cNvSpPr>
          <p:nvPr>
            <p:ph type="title"/>
          </p:nvPr>
        </p:nvSpPr>
        <p:spPr>
          <a:xfrm>
            <a:off x="838200" y="365126"/>
            <a:ext cx="10515600" cy="335266"/>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B20E0116-50A2-EF4D-B257-0EA036FC1FCA}"/>
              </a:ext>
            </a:extLst>
          </p:cNvPr>
          <p:cNvSpPr>
            <a:spLocks noGrp="1"/>
          </p:cNvSpPr>
          <p:nvPr>
            <p:ph idx="1"/>
          </p:nvPr>
        </p:nvSpPr>
        <p:spPr>
          <a:xfrm>
            <a:off x="838200" y="933855"/>
            <a:ext cx="10515600" cy="5243108"/>
          </a:xfrm>
        </p:spPr>
        <p:txBody>
          <a:bodyPr>
            <a:normAutofit fontScale="62500" lnSpcReduction="20000"/>
          </a:bodyPr>
          <a:lstStyle/>
          <a:p>
            <a:pPr marL="0" indent="0">
              <a:buNone/>
            </a:pPr>
            <a:r>
              <a:rPr lang="fr-FR" dirty="0"/>
              <a:t>Article L1222-10 Modifié par </a:t>
            </a:r>
            <a:r>
              <a:rPr lang="fr-FR" dirty="0">
                <a:hlinkClick r:id="rId2"/>
              </a:rPr>
              <a:t>Ordonnance n°2017-1387 du 22 septembre 2017 - art. 21</a:t>
            </a:r>
            <a:r>
              <a:rPr lang="fr-FR" dirty="0"/>
              <a:t> </a:t>
            </a:r>
          </a:p>
          <a:p>
            <a:r>
              <a:rPr lang="fr-FR" dirty="0"/>
              <a:t>Outre ses obligations de droit commun vis-à-vis de ses salariés, l'employeur est tenu à l'égard du salarié en télétravail :</a:t>
            </a:r>
          </a:p>
          <a:p>
            <a:r>
              <a:rPr lang="fr-FR" dirty="0"/>
              <a:t>1° D'informer le salarié de toute restriction à l'usage d'équipements ou outils informatiques ou de services de communication électronique et des sanctions en cas de non-respect de telles restrictions ;</a:t>
            </a:r>
          </a:p>
          <a:p>
            <a:r>
              <a:rPr lang="fr-FR" dirty="0"/>
              <a:t>2° De lui donner priorité pour occuper ou reprendre un poste sans télétravail qui correspond à ses qualifications et compétences professionnelles et de porter à sa connaissance la disponibilité de tout poste de cette nature ;</a:t>
            </a:r>
          </a:p>
          <a:p>
            <a:r>
              <a:rPr lang="fr-FR" dirty="0"/>
              <a:t>3° D'organiser chaque année un entretien qui porte notamment sur les conditions d'activité du salarié et sa charge de travail.</a:t>
            </a:r>
          </a:p>
          <a:p>
            <a:pPr marL="0" indent="0">
              <a:buNone/>
            </a:pPr>
            <a:r>
              <a:rPr lang="fr-FR" dirty="0"/>
              <a:t>Article L1222-11 Modifié par </a:t>
            </a:r>
            <a:r>
              <a:rPr lang="fr-FR" dirty="0">
                <a:hlinkClick r:id="rId2"/>
              </a:rPr>
              <a:t>Ordonnance n°2017-1387 du 22 septembre 2017 - art. 21</a:t>
            </a:r>
            <a:r>
              <a:rPr lang="fr-FR" dirty="0"/>
              <a:t> </a:t>
            </a:r>
          </a:p>
          <a:p>
            <a:r>
              <a:rPr lang="fr-FR" dirty="0"/>
              <a:t>En cas de circonstances exceptionnelles, notamment de menace d'épidémie, ou en cas de force majeure, la mise en œuvre du télétravail peut être considérée comme un aménagement du poste de travail rendu nécessaire pour permettre la continuité de l'activité de l'entreprise et garantir la protection des salariés.</a:t>
            </a:r>
          </a:p>
          <a:p>
            <a:endParaRPr lang="fr-FR" dirty="0"/>
          </a:p>
          <a:p>
            <a:pPr marL="0" indent="0">
              <a:buNone/>
            </a:pPr>
            <a:r>
              <a:rPr lang="fr-FR" dirty="0"/>
              <a:t>NOTA : Conformément à l'article 40-VII de l'ordonnance n° 2017-1387 du 22 septembre 2017, pour les salariés dont le contrat de travail conclu antérieurement à ladite ordonnance contient des stipulations relatives au télétravail, sauf refus du salarié, les stipulations et dispositions de l'accord ou de la charte mentionnés à l'article L. 1222-9 du code du travail, issu de ladite ordonnance, se substituent, s'il y a lieu, aux clauses du contrat contraires ou incompatibles. Le salarié fait connaître son refus à l'employeur dans le délai d'un mois à compter de la date à laquelle l'accord ou la charte a été communiqué dans l'entreprise.</a:t>
            </a:r>
          </a:p>
          <a:p>
            <a:endParaRPr lang="fr-FR" dirty="0"/>
          </a:p>
        </p:txBody>
      </p:sp>
    </p:spTree>
    <p:extLst>
      <p:ext uri="{BB962C8B-B14F-4D97-AF65-F5344CB8AC3E}">
        <p14:creationId xmlns:p14="http://schemas.microsoft.com/office/powerpoint/2010/main" val="2081545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16A0A-115A-7842-A853-27A98A64231D}"/>
              </a:ext>
            </a:extLst>
          </p:cNvPr>
          <p:cNvSpPr>
            <a:spLocks noGrp="1"/>
          </p:cNvSpPr>
          <p:nvPr>
            <p:ph type="title"/>
          </p:nvPr>
        </p:nvSpPr>
        <p:spPr/>
        <p:txBody>
          <a:bodyPr/>
          <a:lstStyle/>
          <a:p>
            <a:pPr algn="ctr"/>
            <a:r>
              <a:rPr lang="fr-FR" dirty="0"/>
              <a:t>JOURS FERIES</a:t>
            </a:r>
          </a:p>
        </p:txBody>
      </p:sp>
      <p:sp>
        <p:nvSpPr>
          <p:cNvPr id="3" name="Espace réservé du contenu 2">
            <a:extLst>
              <a:ext uri="{FF2B5EF4-FFF2-40B4-BE49-F238E27FC236}">
                <a16:creationId xmlns:a16="http://schemas.microsoft.com/office/drawing/2014/main" id="{29B79412-E448-2E44-AE30-EFE357B5BA01}"/>
              </a:ext>
            </a:extLst>
          </p:cNvPr>
          <p:cNvSpPr>
            <a:spLocks noGrp="1"/>
          </p:cNvSpPr>
          <p:nvPr>
            <p:ph idx="1"/>
          </p:nvPr>
        </p:nvSpPr>
        <p:spPr/>
        <p:txBody>
          <a:bodyPr>
            <a:normAutofit fontScale="85000" lnSpcReduction="20000"/>
          </a:bodyPr>
          <a:lstStyle/>
          <a:p>
            <a:r>
              <a:rPr lang="fr-FR" dirty="0"/>
              <a:t>1° Le 1er janvier ; </a:t>
            </a:r>
          </a:p>
          <a:p>
            <a:r>
              <a:rPr lang="fr-FR" dirty="0"/>
              <a:t>2° Le lundi de Pâques ; </a:t>
            </a:r>
          </a:p>
          <a:p>
            <a:r>
              <a:rPr lang="fr-FR" dirty="0"/>
              <a:t>3° Le 1er mai ; Le 1er mai est jour férié et chômé. </a:t>
            </a:r>
          </a:p>
          <a:p>
            <a:r>
              <a:rPr lang="fr-FR" dirty="0"/>
              <a:t>4° Le 8 mai ; </a:t>
            </a:r>
          </a:p>
          <a:p>
            <a:r>
              <a:rPr lang="fr-FR" dirty="0"/>
              <a:t>5° L'Ascension ; </a:t>
            </a:r>
          </a:p>
          <a:p>
            <a:r>
              <a:rPr lang="fr-FR" dirty="0"/>
              <a:t>6° Le lundi de Pentecôte ; </a:t>
            </a:r>
          </a:p>
          <a:p>
            <a:r>
              <a:rPr lang="fr-FR" dirty="0"/>
              <a:t>7° Le 14 juillet ; </a:t>
            </a:r>
          </a:p>
          <a:p>
            <a:r>
              <a:rPr lang="fr-FR" dirty="0"/>
              <a:t>8° L'Assomption ; </a:t>
            </a:r>
          </a:p>
          <a:p>
            <a:r>
              <a:rPr lang="fr-FR" dirty="0"/>
              <a:t>9° La Toussaint ; </a:t>
            </a:r>
          </a:p>
          <a:p>
            <a:r>
              <a:rPr lang="fr-FR" dirty="0"/>
              <a:t>10° Le 11 novembre ; </a:t>
            </a:r>
          </a:p>
          <a:p>
            <a:r>
              <a:rPr lang="fr-FR" dirty="0"/>
              <a:t>11° Le jour de Noël. </a:t>
            </a:r>
          </a:p>
          <a:p>
            <a:endParaRPr lang="fr-FR" dirty="0"/>
          </a:p>
        </p:txBody>
      </p:sp>
    </p:spTree>
    <p:extLst>
      <p:ext uri="{BB962C8B-B14F-4D97-AF65-F5344CB8AC3E}">
        <p14:creationId xmlns:p14="http://schemas.microsoft.com/office/powerpoint/2010/main" val="3046711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86A198-3C4B-8E42-B9A7-1262B43D6ED0}"/>
              </a:ext>
            </a:extLst>
          </p:cNvPr>
          <p:cNvSpPr>
            <a:spLocks noGrp="1"/>
          </p:cNvSpPr>
          <p:nvPr>
            <p:ph type="title"/>
          </p:nvPr>
        </p:nvSpPr>
        <p:spPr/>
        <p:txBody>
          <a:bodyPr/>
          <a:lstStyle/>
          <a:p>
            <a:pPr algn="ctr"/>
            <a:r>
              <a:rPr lang="fr-FR" dirty="0"/>
              <a:t>CONGES PAYES</a:t>
            </a:r>
          </a:p>
        </p:txBody>
      </p:sp>
      <p:sp>
        <p:nvSpPr>
          <p:cNvPr id="3" name="Espace réservé du contenu 2">
            <a:extLst>
              <a:ext uri="{FF2B5EF4-FFF2-40B4-BE49-F238E27FC236}">
                <a16:creationId xmlns:a16="http://schemas.microsoft.com/office/drawing/2014/main" id="{4AF58EC4-87F3-5448-B987-30D7F08E3019}"/>
              </a:ext>
            </a:extLst>
          </p:cNvPr>
          <p:cNvSpPr>
            <a:spLocks noGrp="1"/>
          </p:cNvSpPr>
          <p:nvPr>
            <p:ph idx="1"/>
          </p:nvPr>
        </p:nvSpPr>
        <p:spPr/>
        <p:txBody>
          <a:bodyPr>
            <a:normAutofit fontScale="70000" lnSpcReduction="20000"/>
          </a:bodyPr>
          <a:lstStyle/>
          <a:p>
            <a:r>
              <a:rPr lang="fr-FR" dirty="0"/>
              <a:t>Le salarié a droit à un congé de deux jours et demi ouvrables par mois de travail effectif chez le même employeur. </a:t>
            </a:r>
          </a:p>
          <a:p>
            <a:pPr marL="0" indent="0">
              <a:buNone/>
            </a:pPr>
            <a:r>
              <a:rPr lang="fr-FR" sz="2600" dirty="0"/>
              <a:t>Sont considérées comme périodes de travail effectif pour la détermination de la durée du congé : </a:t>
            </a:r>
          </a:p>
          <a:p>
            <a:pPr marL="0" indent="0">
              <a:buNone/>
            </a:pPr>
            <a:r>
              <a:rPr lang="fr-FR" sz="2600" dirty="0"/>
              <a:t>1° Les périodes de congé payé ; </a:t>
            </a:r>
          </a:p>
          <a:p>
            <a:pPr marL="0" indent="0">
              <a:buNone/>
            </a:pPr>
            <a:r>
              <a:rPr lang="fr-FR" sz="2600" dirty="0"/>
              <a:t>2° Les périodes de congé de maternité, de paternité et d'accueil de l'enfant et d'adoption ; </a:t>
            </a:r>
          </a:p>
          <a:p>
            <a:pPr marL="0" indent="0">
              <a:buNone/>
            </a:pPr>
            <a:r>
              <a:rPr lang="fr-FR" sz="2600" dirty="0"/>
              <a:t>3° Les contreparties obligatoires sous forme de repos prévues aux articles </a:t>
            </a:r>
            <a:r>
              <a:rPr lang="fr-FR" sz="2600" dirty="0">
                <a:hlinkClick r:id="rId2"/>
              </a:rPr>
              <a:t>L. 3121-30</a:t>
            </a:r>
            <a:r>
              <a:rPr lang="fr-FR" sz="2600" dirty="0"/>
              <a:t>, </a:t>
            </a:r>
            <a:r>
              <a:rPr lang="fr-FR" sz="2600" dirty="0">
                <a:hlinkClick r:id="rId3"/>
              </a:rPr>
              <a:t>L. 3121-33 </a:t>
            </a:r>
            <a:r>
              <a:rPr lang="fr-FR" sz="2600" dirty="0"/>
              <a:t>et </a:t>
            </a:r>
            <a:r>
              <a:rPr lang="fr-FR" sz="2600" dirty="0">
                <a:hlinkClick r:id="rId4"/>
              </a:rPr>
              <a:t>L. 3121-38 </a:t>
            </a:r>
            <a:r>
              <a:rPr lang="fr-FR" sz="2600" dirty="0"/>
              <a:t>; </a:t>
            </a:r>
          </a:p>
          <a:p>
            <a:pPr marL="0" indent="0">
              <a:buNone/>
            </a:pPr>
            <a:r>
              <a:rPr lang="fr-FR" sz="2600" dirty="0"/>
              <a:t>4° Les jours de repos accordés au titre de l'accord collectif conclu en application de l'article </a:t>
            </a:r>
            <a:r>
              <a:rPr lang="fr-FR" sz="2600" dirty="0">
                <a:hlinkClick r:id="rId5"/>
              </a:rPr>
              <a:t>L. 3121-44</a:t>
            </a:r>
            <a:r>
              <a:rPr lang="fr-FR" sz="2600" dirty="0"/>
              <a:t> ; </a:t>
            </a:r>
          </a:p>
          <a:p>
            <a:pPr marL="0" indent="0">
              <a:buNone/>
            </a:pPr>
            <a:r>
              <a:rPr lang="fr-FR" sz="2600" dirty="0"/>
              <a:t>5° Les périodes, dans la limite d'une durée ininterrompue d'un an, pendant lesquelles l'exécution du contrat de travail est suspendue pour cause d'accident du travail ou de maladie professionnelle ; </a:t>
            </a:r>
          </a:p>
          <a:p>
            <a:pPr marL="0" indent="0">
              <a:buNone/>
            </a:pPr>
            <a:r>
              <a:rPr lang="fr-FR" sz="2600" dirty="0"/>
              <a:t>6° Les périodes pendant lesquelles un salarié se trouve maintenu ou rappelé au service national à un titre quelconque.</a:t>
            </a:r>
          </a:p>
          <a:p>
            <a:endParaRPr lang="fr-FR" dirty="0"/>
          </a:p>
          <a:p>
            <a:r>
              <a:rPr lang="fr-FR" dirty="0"/>
              <a:t>La durée totale du congé exigible ne peut excéder trente jours ouvrables. </a:t>
            </a:r>
          </a:p>
          <a:p>
            <a:endParaRPr lang="fr-FR" dirty="0"/>
          </a:p>
        </p:txBody>
      </p:sp>
    </p:spTree>
    <p:extLst>
      <p:ext uri="{BB962C8B-B14F-4D97-AF65-F5344CB8AC3E}">
        <p14:creationId xmlns:p14="http://schemas.microsoft.com/office/powerpoint/2010/main" val="1760641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A2D1C0-8781-B04D-BB01-C79635361715}"/>
              </a:ext>
            </a:extLst>
          </p:cNvPr>
          <p:cNvSpPr>
            <a:spLocks noGrp="1"/>
          </p:cNvSpPr>
          <p:nvPr>
            <p:ph type="title"/>
          </p:nvPr>
        </p:nvSpPr>
        <p:spPr/>
        <p:txBody>
          <a:bodyPr/>
          <a:lstStyle/>
          <a:p>
            <a:pPr algn="ctr"/>
            <a:r>
              <a:rPr lang="fr-FR" dirty="0"/>
              <a:t>PRISE DES CONGES</a:t>
            </a:r>
          </a:p>
        </p:txBody>
      </p:sp>
      <p:sp>
        <p:nvSpPr>
          <p:cNvPr id="3" name="Espace réservé du contenu 2">
            <a:extLst>
              <a:ext uri="{FF2B5EF4-FFF2-40B4-BE49-F238E27FC236}">
                <a16:creationId xmlns:a16="http://schemas.microsoft.com/office/drawing/2014/main" id="{180E959B-8E51-D14C-8CAE-13E00A75D2C2}"/>
              </a:ext>
            </a:extLst>
          </p:cNvPr>
          <p:cNvSpPr>
            <a:spLocks noGrp="1"/>
          </p:cNvSpPr>
          <p:nvPr>
            <p:ph idx="1"/>
          </p:nvPr>
        </p:nvSpPr>
        <p:spPr/>
        <p:txBody>
          <a:bodyPr>
            <a:normAutofit fontScale="85000" lnSpcReduction="20000"/>
          </a:bodyPr>
          <a:lstStyle/>
          <a:p>
            <a:r>
              <a:rPr lang="fr-FR" dirty="0"/>
              <a:t>Les congés peuvent être pris dès l'embauche, sans préjudice des règles de détermination de la période de prise des congés et de l'ordre des départs et des règles de fractionnement du congé fixées dans les conditions prévues à la présente section. </a:t>
            </a:r>
          </a:p>
          <a:p>
            <a:r>
              <a:rPr lang="fr-FR" dirty="0"/>
              <a:t>Les congés sont pris dans une période qui comprend dans tous les cas la période du 1er mai au 31 octobre de chaque année.</a:t>
            </a:r>
          </a:p>
          <a:p>
            <a:r>
              <a:rPr lang="fr-FR" dirty="0"/>
              <a:t>Les conjoints et les partenaires liés par un pacte civil de solidarité travaillant dans une même entreprise ont droit à un congé simultané.</a:t>
            </a:r>
          </a:p>
          <a:p>
            <a:r>
              <a:rPr lang="fr-FR" dirty="0"/>
              <a:t>La durée des congés pouvant être pris en une seule fois ne peut excéder vingt-quatre jours ouvrables. Il peut être dérogé individuellement à cette limite pour les salariés qui justifient de contraintes géographiques particulières ou de la présence au sein du foyer d'un enfant ou d'un adulte handicapé ou d'une personne âgée en perte d'autonomie. </a:t>
            </a:r>
          </a:p>
          <a:p>
            <a:r>
              <a:rPr lang="fr-FR" dirty="0"/>
              <a:t>Lorsque le congé ne dépasse pas douze jours ouvrables, il doit être continu. </a:t>
            </a:r>
          </a:p>
          <a:p>
            <a:endParaRPr lang="fr-FR" dirty="0"/>
          </a:p>
          <a:p>
            <a:endParaRPr lang="fr-FR" dirty="0"/>
          </a:p>
        </p:txBody>
      </p:sp>
    </p:spTree>
    <p:extLst>
      <p:ext uri="{BB962C8B-B14F-4D97-AF65-F5344CB8AC3E}">
        <p14:creationId xmlns:p14="http://schemas.microsoft.com/office/powerpoint/2010/main" val="4034368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0A0442-975F-B74F-AFFD-C0E3C7C16E68}"/>
              </a:ext>
            </a:extLst>
          </p:cNvPr>
          <p:cNvSpPr>
            <a:spLocks noGrp="1"/>
          </p:cNvSpPr>
          <p:nvPr>
            <p:ph type="title"/>
          </p:nvPr>
        </p:nvSpPr>
        <p:spPr/>
        <p:txBody>
          <a:bodyPr/>
          <a:lstStyle/>
          <a:p>
            <a:pPr algn="ctr"/>
            <a:r>
              <a:rPr lang="fr-FR" dirty="0"/>
              <a:t>INDEMNITE DE CONGES</a:t>
            </a:r>
          </a:p>
        </p:txBody>
      </p:sp>
      <p:sp>
        <p:nvSpPr>
          <p:cNvPr id="3" name="Espace réservé du contenu 2">
            <a:extLst>
              <a:ext uri="{FF2B5EF4-FFF2-40B4-BE49-F238E27FC236}">
                <a16:creationId xmlns:a16="http://schemas.microsoft.com/office/drawing/2014/main" id="{13C66EB1-9B0C-D946-95D3-094152F07A9E}"/>
              </a:ext>
            </a:extLst>
          </p:cNvPr>
          <p:cNvSpPr>
            <a:spLocks noGrp="1"/>
          </p:cNvSpPr>
          <p:nvPr>
            <p:ph idx="1"/>
          </p:nvPr>
        </p:nvSpPr>
        <p:spPr/>
        <p:txBody>
          <a:bodyPr>
            <a:normAutofit fontScale="70000" lnSpcReduction="20000"/>
          </a:bodyPr>
          <a:lstStyle/>
          <a:p>
            <a:r>
              <a:rPr lang="fr-FR" dirty="0" err="1"/>
              <a:t>I.-Le</a:t>
            </a:r>
            <a:r>
              <a:rPr lang="fr-FR" dirty="0"/>
              <a:t> congé annuel prévu à l'article </a:t>
            </a:r>
            <a:r>
              <a:rPr lang="fr-FR" dirty="0">
                <a:hlinkClick r:id="rId2"/>
              </a:rPr>
              <a:t>L. 3141-3 </a:t>
            </a:r>
            <a:r>
              <a:rPr lang="fr-FR" dirty="0"/>
              <a:t>ouvre droit à une indemnité égale au dixième de la rémunération brute totale perçue par le salarié au cours de la période de référence. </a:t>
            </a:r>
          </a:p>
          <a:p>
            <a:r>
              <a:rPr lang="fr-FR" dirty="0"/>
              <a:t>Pour la détermination de la rémunération brute totale, il est tenu compte : </a:t>
            </a:r>
          </a:p>
          <a:p>
            <a:pPr marL="0" indent="0">
              <a:buNone/>
            </a:pPr>
            <a:r>
              <a:rPr lang="fr-FR" dirty="0"/>
              <a:t>1° De l'indemnité de congé de l'année précédente ; </a:t>
            </a:r>
          </a:p>
          <a:p>
            <a:pPr marL="0" indent="0">
              <a:buNone/>
            </a:pPr>
            <a:r>
              <a:rPr lang="fr-FR" dirty="0"/>
              <a:t>2° Des indemnités afférentes à la contrepartie obligatoire sous forme de repos prévues aux articles </a:t>
            </a:r>
            <a:r>
              <a:rPr lang="fr-FR" dirty="0">
                <a:hlinkClick r:id="rId3"/>
              </a:rPr>
              <a:t>L. 3121-30</a:t>
            </a:r>
            <a:r>
              <a:rPr lang="fr-FR" dirty="0"/>
              <a:t>, </a:t>
            </a:r>
            <a:r>
              <a:rPr lang="fr-FR" dirty="0">
                <a:hlinkClick r:id="rId4"/>
              </a:rPr>
              <a:t>L. 3121-33 </a:t>
            </a:r>
            <a:r>
              <a:rPr lang="fr-FR" dirty="0"/>
              <a:t>et </a:t>
            </a:r>
            <a:r>
              <a:rPr lang="fr-FR" dirty="0">
                <a:hlinkClick r:id="rId5"/>
              </a:rPr>
              <a:t>L. 3121-38 </a:t>
            </a:r>
            <a:r>
              <a:rPr lang="fr-FR" dirty="0"/>
              <a:t>; </a:t>
            </a:r>
          </a:p>
          <a:p>
            <a:pPr marL="0" indent="0">
              <a:buNone/>
            </a:pPr>
            <a:r>
              <a:rPr lang="fr-FR" dirty="0"/>
              <a:t>3° Des périodes assimilées à un temps de travail par les articles </a:t>
            </a:r>
            <a:r>
              <a:rPr lang="fr-FR" dirty="0">
                <a:hlinkClick r:id="rId6"/>
              </a:rPr>
              <a:t>L. 3141-4 et L. 3141-5 </a:t>
            </a:r>
            <a:r>
              <a:rPr lang="fr-FR" dirty="0"/>
              <a:t>qui sont considérées comme ayant donné lieu à rémunération en fonction de l'horaire de travail de l'établissement. </a:t>
            </a:r>
          </a:p>
          <a:p>
            <a:r>
              <a:rPr lang="fr-FR" dirty="0"/>
              <a:t>Lorsque la durée du congé est différente de celle prévue à l'article L. 3141-3, l'indemnité est calculée selon les règles fixées au présent I et proportionnellement à la durée du congé effectivement dû. </a:t>
            </a:r>
          </a:p>
          <a:p>
            <a:r>
              <a:rPr lang="fr-FR" dirty="0" err="1"/>
              <a:t>II.-Toutefois</a:t>
            </a:r>
            <a:r>
              <a:rPr lang="fr-FR" dirty="0"/>
              <a:t>, l'indemnité prévue au I du présent article ne peut être inférieure au montant de la rémunération qui aurait été perçue pendant la période de congé si le salarié avait continué à travailler. </a:t>
            </a:r>
          </a:p>
          <a:p>
            <a:endParaRPr lang="fr-FR" dirty="0"/>
          </a:p>
        </p:txBody>
      </p:sp>
    </p:spTree>
    <p:extLst>
      <p:ext uri="{BB962C8B-B14F-4D97-AF65-F5344CB8AC3E}">
        <p14:creationId xmlns:p14="http://schemas.microsoft.com/office/powerpoint/2010/main" val="4164662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5A73A2-1B0D-DE4F-9A52-047A1E870C74}"/>
              </a:ext>
            </a:extLst>
          </p:cNvPr>
          <p:cNvSpPr>
            <a:spLocks noGrp="1"/>
          </p:cNvSpPr>
          <p:nvPr>
            <p:ph type="title"/>
          </p:nvPr>
        </p:nvSpPr>
        <p:spPr/>
        <p:txBody>
          <a:bodyPr/>
          <a:lstStyle/>
          <a:p>
            <a:pPr algn="ctr"/>
            <a:r>
              <a:rPr lang="fr-FR" dirty="0"/>
              <a:t>INDEMNITE COMPENSATRICE DE CONGES </a:t>
            </a:r>
            <a:r>
              <a:rPr lang="fr-FR" sz="3600" dirty="0"/>
              <a:t>(RUPTURE DU CONTRAT)</a:t>
            </a:r>
          </a:p>
        </p:txBody>
      </p:sp>
      <p:sp>
        <p:nvSpPr>
          <p:cNvPr id="3" name="Espace réservé du contenu 2">
            <a:extLst>
              <a:ext uri="{FF2B5EF4-FFF2-40B4-BE49-F238E27FC236}">
                <a16:creationId xmlns:a16="http://schemas.microsoft.com/office/drawing/2014/main" id="{BEA562B6-2490-C443-95F3-F80082FF738F}"/>
              </a:ext>
            </a:extLst>
          </p:cNvPr>
          <p:cNvSpPr>
            <a:spLocks noGrp="1"/>
          </p:cNvSpPr>
          <p:nvPr>
            <p:ph idx="1"/>
          </p:nvPr>
        </p:nvSpPr>
        <p:spPr/>
        <p:txBody>
          <a:bodyPr>
            <a:normAutofit fontScale="70000" lnSpcReduction="20000"/>
          </a:bodyPr>
          <a:lstStyle/>
          <a:p>
            <a:r>
              <a:rPr lang="fr-FR" dirty="0"/>
              <a:t>Lorsque le contrat de travail est rompu avant que le salarié ait pu bénéficier de la totalité du congé auquel il avait droit, il reçoit, pour la fraction de congé dont il n'a pas bénéficié, une indemnité compensatrice de congé déterminée d'après les articles </a:t>
            </a:r>
            <a:r>
              <a:rPr lang="fr-FR" dirty="0">
                <a:hlinkClick r:id="rId2"/>
              </a:rPr>
              <a:t>L. 3141-24 à L. 3141-27</a:t>
            </a:r>
            <a:r>
              <a:rPr lang="fr-FR" dirty="0"/>
              <a:t>. </a:t>
            </a:r>
          </a:p>
          <a:p>
            <a:r>
              <a:rPr lang="fr-FR" dirty="0"/>
              <a:t>L'indemnité est due que cette rupture résulte du fait du salarié ou du fait de l'employeur.</a:t>
            </a:r>
          </a:p>
          <a:p>
            <a:pPr marL="0" indent="0">
              <a:buNone/>
            </a:pPr>
            <a:r>
              <a:rPr lang="fr-FR" dirty="0" err="1"/>
              <a:t>NB:Le</a:t>
            </a:r>
            <a:r>
              <a:rPr lang="fr-FR" dirty="0"/>
              <a:t> licenciement pour faute lourde du salarié ne le prive pas de l’indemnité de congés payés (Conseil Constitutionnel </a:t>
            </a:r>
            <a:r>
              <a:rPr lang="fr-FR" b="1" dirty="0"/>
              <a:t>Décision n° 2015-523 QPC du 2 mars </a:t>
            </a:r>
            <a:r>
              <a:rPr lang="fr-FR" b="1"/>
              <a:t>2016)</a:t>
            </a:r>
            <a:r>
              <a:rPr lang="fr-FR"/>
              <a:t> </a:t>
            </a:r>
            <a:endParaRPr lang="fr-FR" dirty="0"/>
          </a:p>
          <a:p>
            <a:r>
              <a:rPr lang="fr-FR" dirty="0"/>
              <a:t>Cette indemnité est également due aux ayants droit du salarié dont le décès survient avant qu'il ait pris son congé annuel payé. L'indemnité est versée à ceux des ayants droit qui auraient qualité pour obtenir le paiement des salaires arriérés.</a:t>
            </a:r>
          </a:p>
          <a:p>
            <a:r>
              <a:rPr lang="fr-FR" dirty="0"/>
              <a:t>Lorsque, à l'occasion de la rupture de son contrat de travail, un salarié, par suite de l'ordre fixé pour les départs en congé, a pris un congé donnant lieu à une indemnité de congé d'un montant supérieur à celle à laquelle il avait droit au moment de la rupture, il rembourse le trop-perçu à l'employeur. </a:t>
            </a:r>
          </a:p>
          <a:p>
            <a:r>
              <a:rPr lang="fr-FR" dirty="0"/>
              <a:t>Le remboursement n'est pas dû si la rupture du contrat de travail par le salarié est provoquée par une faute lourde de l'employeur. </a:t>
            </a:r>
          </a:p>
          <a:p>
            <a:endParaRPr lang="fr-FR" dirty="0"/>
          </a:p>
        </p:txBody>
      </p:sp>
    </p:spTree>
    <p:extLst>
      <p:ext uri="{BB962C8B-B14F-4D97-AF65-F5344CB8AC3E}">
        <p14:creationId xmlns:p14="http://schemas.microsoft.com/office/powerpoint/2010/main" val="1615549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66E698-837B-1942-A63A-D46BD2D7AD28}"/>
              </a:ext>
            </a:extLst>
          </p:cNvPr>
          <p:cNvSpPr>
            <a:spLocks noGrp="1"/>
          </p:cNvSpPr>
          <p:nvPr>
            <p:ph type="title"/>
          </p:nvPr>
        </p:nvSpPr>
        <p:spPr/>
        <p:txBody>
          <a:bodyPr/>
          <a:lstStyle/>
          <a:p>
            <a:pPr algn="ctr"/>
            <a:r>
              <a:rPr lang="fr-FR" dirty="0"/>
              <a:t>LA NOUVELLE STRUCTURE LEGISLATIVE</a:t>
            </a:r>
          </a:p>
        </p:txBody>
      </p:sp>
      <p:sp>
        <p:nvSpPr>
          <p:cNvPr id="3" name="Espace réservé du contenu 2">
            <a:extLst>
              <a:ext uri="{FF2B5EF4-FFF2-40B4-BE49-F238E27FC236}">
                <a16:creationId xmlns:a16="http://schemas.microsoft.com/office/drawing/2014/main" id="{5BC9FBE1-A53B-AD4D-95A4-7E537063803C}"/>
              </a:ext>
            </a:extLst>
          </p:cNvPr>
          <p:cNvSpPr>
            <a:spLocks noGrp="1"/>
          </p:cNvSpPr>
          <p:nvPr>
            <p:ph idx="1"/>
          </p:nvPr>
        </p:nvSpPr>
        <p:spPr/>
        <p:txBody>
          <a:bodyPr/>
          <a:lstStyle/>
          <a:p>
            <a:r>
              <a:rPr lang="fr-FR" dirty="0"/>
              <a:t>Article L3111-3 </a:t>
            </a:r>
            <a:r>
              <a:rPr lang="fr-FR" dirty="0">
                <a:hlinkClick r:id="rId2"/>
              </a:rPr>
              <a:t>LOI n°2016-1088 du 8 août 2016 - art. 8 (V)</a:t>
            </a:r>
            <a:r>
              <a:rPr lang="fr-FR" dirty="0"/>
              <a:t> </a:t>
            </a:r>
          </a:p>
          <a:p>
            <a:pPr marL="0" indent="0">
              <a:buNone/>
            </a:pPr>
            <a:r>
              <a:rPr lang="fr-FR" dirty="0"/>
              <a:t>A l'exception du chapitre II du titre III ainsi que des titres VI et VII, le présent livre définit:</a:t>
            </a:r>
          </a:p>
          <a:p>
            <a:pPr>
              <a:buFontTx/>
              <a:buChar char="-"/>
            </a:pPr>
            <a:r>
              <a:rPr lang="fr-FR" dirty="0"/>
              <a:t>les règles d'ordre public, </a:t>
            </a:r>
          </a:p>
          <a:p>
            <a:pPr>
              <a:buFontTx/>
              <a:buChar char="-"/>
            </a:pPr>
            <a:r>
              <a:rPr lang="fr-FR" dirty="0"/>
              <a:t>le champ de la négociation collective ( </a:t>
            </a:r>
            <a:r>
              <a:rPr lang="fr-FR" sz="2000" dirty="0"/>
              <a:t>Une convention ou un accord d'entreprise ou d'établissement ou, à défaut, une convention ou un accord de branche</a:t>
            </a:r>
            <a:r>
              <a:rPr lang="fr-FR" dirty="0"/>
              <a:t>  )</a:t>
            </a:r>
          </a:p>
          <a:p>
            <a:pPr>
              <a:buFontTx/>
              <a:buChar char="-"/>
            </a:pPr>
            <a:r>
              <a:rPr lang="fr-FR" dirty="0"/>
              <a:t>et les règles supplétives applicables en l'absence d'accord (</a:t>
            </a:r>
            <a:r>
              <a:rPr lang="fr-FR" sz="2000" dirty="0"/>
              <a:t>contrat de travail ou fixation unilatérale par l’employeur</a:t>
            </a:r>
            <a:r>
              <a:rPr lang="fr-FR" dirty="0"/>
              <a:t>). </a:t>
            </a:r>
          </a:p>
        </p:txBody>
      </p:sp>
    </p:spTree>
    <p:extLst>
      <p:ext uri="{BB962C8B-B14F-4D97-AF65-F5344CB8AC3E}">
        <p14:creationId xmlns:p14="http://schemas.microsoft.com/office/powerpoint/2010/main" val="226178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00EBD4-60E7-E947-BA42-9FD2C66CAA70}"/>
              </a:ext>
            </a:extLst>
          </p:cNvPr>
          <p:cNvSpPr>
            <a:spLocks noGrp="1"/>
          </p:cNvSpPr>
          <p:nvPr>
            <p:ph type="title"/>
          </p:nvPr>
        </p:nvSpPr>
        <p:spPr/>
        <p:txBody>
          <a:bodyPr/>
          <a:lstStyle/>
          <a:p>
            <a:r>
              <a:rPr lang="fr-FR" dirty="0"/>
              <a:t>LA NOTION DE TRAVAIL EFFECTIF L 3121-1</a:t>
            </a:r>
          </a:p>
        </p:txBody>
      </p:sp>
      <p:sp>
        <p:nvSpPr>
          <p:cNvPr id="3" name="Espace réservé du contenu 2">
            <a:extLst>
              <a:ext uri="{FF2B5EF4-FFF2-40B4-BE49-F238E27FC236}">
                <a16:creationId xmlns:a16="http://schemas.microsoft.com/office/drawing/2014/main" id="{8BE140D3-642D-4F4E-A378-A225A2AF74E3}"/>
              </a:ext>
            </a:extLst>
          </p:cNvPr>
          <p:cNvSpPr>
            <a:spLocks noGrp="1"/>
          </p:cNvSpPr>
          <p:nvPr>
            <p:ph idx="1"/>
          </p:nvPr>
        </p:nvSpPr>
        <p:spPr/>
        <p:txBody>
          <a:bodyPr>
            <a:normAutofit fontScale="92500" lnSpcReduction="20000"/>
          </a:bodyPr>
          <a:lstStyle/>
          <a:p>
            <a:pPr marL="0" indent="0">
              <a:buNone/>
            </a:pPr>
            <a:r>
              <a:rPr lang="fr-FR" sz="2000" dirty="0"/>
              <a:t>« temps pendant lequel le salarié est à la disposition de l’employeur et se conforme à ses directives sans pouvoir vaquer librement à ses occupations personnelles »</a:t>
            </a:r>
          </a:p>
          <a:p>
            <a:pPr marL="0" indent="0">
              <a:buNone/>
            </a:pPr>
            <a:r>
              <a:rPr lang="fr-FR" sz="2000" dirty="0"/>
              <a:t>	- restauration et pauses </a:t>
            </a:r>
          </a:p>
          <a:p>
            <a:pPr marL="0" indent="0">
              <a:buNone/>
            </a:pPr>
            <a:r>
              <a:rPr lang="fr-FR" sz="2000" dirty="0"/>
              <a:t>	- habillage/déshabillage: contrepartie</a:t>
            </a:r>
          </a:p>
          <a:p>
            <a:pPr marL="0" indent="0">
              <a:buNone/>
            </a:pPr>
            <a:r>
              <a:rPr lang="fr-FR" sz="2000" dirty="0"/>
              <a:t>	- déplacement: ce n’est pas du travail effectif, mais contrepartie sous condition</a:t>
            </a:r>
          </a:p>
          <a:p>
            <a:pPr marL="0" indent="0">
              <a:buNone/>
            </a:pPr>
            <a:r>
              <a:rPr lang="fr-FR" sz="2000" dirty="0"/>
              <a:t>	- astreintes: la durée d’intervention est du travail effectif, la période d’astreinte donne lieu à 	contrepartie</a:t>
            </a:r>
          </a:p>
          <a:p>
            <a:pPr marL="0" indent="0">
              <a:buNone/>
            </a:pPr>
            <a:endParaRPr lang="fr-FR" sz="2000" dirty="0"/>
          </a:p>
          <a:p>
            <a:r>
              <a:rPr lang="fr-FR" sz="2000" dirty="0"/>
              <a:t>Equivalences dans certains métiers si accord de branche étendu; exemples: </a:t>
            </a:r>
          </a:p>
          <a:p>
            <a:pPr lvl="1">
              <a:buFont typeface="Wingdings" pitchFamily="2" charset="2"/>
              <a:buChar char="ü"/>
            </a:pPr>
            <a:r>
              <a:rPr lang="fr-FR" sz="1600" dirty="0"/>
              <a:t>Hospitalisation privée et médico-social à caractère commercial (surveillants, infirmiers diplômés d’État, aides-soignants certifiés et </a:t>
            </a:r>
            <a:r>
              <a:rPr lang="fr-FR" sz="1600" dirty="0" err="1"/>
              <a:t>gardes-malades</a:t>
            </a:r>
            <a:r>
              <a:rPr lang="fr-FR" sz="1600" dirty="0"/>
              <a:t> dont le poste couvre une période de travail comprise entre 18 heures et 8 heures)</a:t>
            </a:r>
          </a:p>
          <a:p>
            <a:pPr lvl="1">
              <a:buFont typeface="Wingdings" pitchFamily="2" charset="2"/>
              <a:buChar char="ü"/>
            </a:pPr>
            <a:r>
              <a:rPr lang="fr-FR" sz="1600" dirty="0"/>
              <a:t>Transport routier de marchandises (personnels roulants)</a:t>
            </a:r>
          </a:p>
          <a:p>
            <a:pPr lvl="1">
              <a:buFont typeface="Wingdings" pitchFamily="2" charset="2"/>
              <a:buChar char="ü"/>
            </a:pPr>
            <a:r>
              <a:rPr lang="fr-FR" sz="1600" dirty="0"/>
              <a:t>Tourisme social et familial (personnel d'encadrement des mineurs, accompagnateurs de groupes et guides accompagnateurs exerçant à temps complet dans le secteur du tourisme social et familial)</a:t>
            </a:r>
          </a:p>
          <a:p>
            <a:pPr lvl="1">
              <a:buFont typeface="Wingdings" pitchFamily="2" charset="2"/>
              <a:buChar char="ü"/>
            </a:pPr>
            <a:r>
              <a:rPr lang="fr-FR" sz="1600" dirty="0"/>
              <a:t>Commerces de détail de fruits et légumes, épicerie et produits laitiers (personnel de vente occupé à temps complet)</a:t>
            </a:r>
          </a:p>
          <a:p>
            <a:pPr lvl="1">
              <a:buFont typeface="Wingdings" pitchFamily="2" charset="2"/>
              <a:buChar char="ü"/>
            </a:pPr>
            <a:r>
              <a:rPr lang="fr-FR" sz="1600" dirty="0"/>
              <a:t>Autres secteurs déterminés par convention ou accord de branche étendu</a:t>
            </a:r>
          </a:p>
          <a:p>
            <a:pPr marL="0" indent="0">
              <a:buNone/>
            </a:pPr>
            <a:endParaRPr lang="fr-FR" sz="2000" dirty="0"/>
          </a:p>
        </p:txBody>
      </p:sp>
    </p:spTree>
    <p:extLst>
      <p:ext uri="{BB962C8B-B14F-4D97-AF65-F5344CB8AC3E}">
        <p14:creationId xmlns:p14="http://schemas.microsoft.com/office/powerpoint/2010/main" val="352041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793B3B-36C5-A442-83EE-29FFEEF3847E}"/>
              </a:ext>
            </a:extLst>
          </p:cNvPr>
          <p:cNvSpPr>
            <a:spLocks noGrp="1"/>
          </p:cNvSpPr>
          <p:nvPr>
            <p:ph type="title"/>
          </p:nvPr>
        </p:nvSpPr>
        <p:spPr/>
        <p:txBody>
          <a:bodyPr/>
          <a:lstStyle/>
          <a:p>
            <a:pPr algn="ctr"/>
            <a:r>
              <a:rPr lang="fr-FR" dirty="0"/>
              <a:t>DUREES MAXIMALES/MINIMALES - sauf exceptions..</a:t>
            </a:r>
          </a:p>
        </p:txBody>
      </p:sp>
      <p:sp>
        <p:nvSpPr>
          <p:cNvPr id="3" name="Espace réservé du contenu 2">
            <a:extLst>
              <a:ext uri="{FF2B5EF4-FFF2-40B4-BE49-F238E27FC236}">
                <a16:creationId xmlns:a16="http://schemas.microsoft.com/office/drawing/2014/main" id="{B9B5D8AD-D683-8B4A-B39F-F74F3E9F7195}"/>
              </a:ext>
            </a:extLst>
          </p:cNvPr>
          <p:cNvSpPr>
            <a:spLocks noGrp="1"/>
          </p:cNvSpPr>
          <p:nvPr>
            <p:ph idx="1"/>
          </p:nvPr>
        </p:nvSpPr>
        <p:spPr>
          <a:xfrm>
            <a:off x="839821" y="1835353"/>
            <a:ext cx="10515600" cy="4351338"/>
          </a:xfrm>
        </p:spPr>
        <p:txBody>
          <a:bodyPr/>
          <a:lstStyle/>
          <a:p>
            <a:pPr marL="0" indent="0">
              <a:buNone/>
            </a:pPr>
            <a:r>
              <a:rPr lang="fr-FR" dirty="0"/>
              <a:t>- pause de 20 mn si travail de 6 h</a:t>
            </a:r>
          </a:p>
          <a:p>
            <a:pPr marL="0" indent="0">
              <a:buNone/>
            </a:pPr>
            <a:r>
              <a:rPr lang="fr-FR" dirty="0"/>
              <a:t>- durée quotidienne: 10 h</a:t>
            </a:r>
          </a:p>
          <a:p>
            <a:pPr>
              <a:buFontTx/>
              <a:buChar char="-"/>
            </a:pPr>
            <a:r>
              <a:rPr lang="fr-FR" dirty="0"/>
              <a:t>durée hebdomadaire: 48 h (44 h sur 12 semaines)</a:t>
            </a:r>
          </a:p>
          <a:p>
            <a:pPr>
              <a:buFontTx/>
              <a:buChar char="-"/>
            </a:pPr>
            <a:r>
              <a:rPr lang="fr-FR" dirty="0"/>
              <a:t>Repos quotidien: 11h</a:t>
            </a:r>
          </a:p>
          <a:p>
            <a:pPr>
              <a:buFontTx/>
              <a:buChar char="-"/>
            </a:pPr>
            <a:r>
              <a:rPr lang="fr-FR" dirty="0"/>
              <a:t>Pas plus de 6 jours consécutifs de travail par semaine</a:t>
            </a:r>
          </a:p>
          <a:p>
            <a:pPr>
              <a:buFontTx/>
              <a:buChar char="-"/>
            </a:pPr>
            <a:r>
              <a:rPr lang="fr-FR" dirty="0"/>
              <a:t>Repos hebdomadaire: 24 h consécutives + repos quotidien, dimanche, sauf dérogations.</a:t>
            </a: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105196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1458CC-13A3-CE43-AFDC-2459DD88B7B9}"/>
              </a:ext>
            </a:extLst>
          </p:cNvPr>
          <p:cNvSpPr>
            <a:spLocks noGrp="1"/>
          </p:cNvSpPr>
          <p:nvPr>
            <p:ph type="title"/>
          </p:nvPr>
        </p:nvSpPr>
        <p:spPr/>
        <p:txBody>
          <a:bodyPr/>
          <a:lstStyle/>
          <a:p>
            <a:pPr algn="ctr"/>
            <a:r>
              <a:rPr lang="fr-FR" dirty="0"/>
              <a:t>LE CONTROLE DU TEMPS DE TRAVAIL</a:t>
            </a:r>
          </a:p>
        </p:txBody>
      </p:sp>
      <p:sp>
        <p:nvSpPr>
          <p:cNvPr id="3" name="Espace réservé du contenu 2">
            <a:extLst>
              <a:ext uri="{FF2B5EF4-FFF2-40B4-BE49-F238E27FC236}">
                <a16:creationId xmlns:a16="http://schemas.microsoft.com/office/drawing/2014/main" id="{335091C4-CD8A-9343-9517-034BB8099B5B}"/>
              </a:ext>
            </a:extLst>
          </p:cNvPr>
          <p:cNvSpPr>
            <a:spLocks noGrp="1"/>
          </p:cNvSpPr>
          <p:nvPr>
            <p:ph idx="1"/>
          </p:nvPr>
        </p:nvSpPr>
        <p:spPr/>
        <p:txBody>
          <a:bodyPr>
            <a:normAutofit fontScale="47500" lnSpcReduction="20000"/>
          </a:bodyPr>
          <a:lstStyle/>
          <a:p>
            <a:pPr lvl="1"/>
            <a:r>
              <a:rPr lang="fr-FR" dirty="0"/>
              <a:t>Section 1 : Information des salariés et affichages. (</a:t>
            </a:r>
            <a:r>
              <a:rPr lang="fr-FR" dirty="0">
                <a:hlinkClick r:id="rId2"/>
              </a:rPr>
              <a:t>Article L3171-1</a:t>
            </a:r>
            <a:r>
              <a:rPr lang="fr-FR" dirty="0"/>
              <a:t>) </a:t>
            </a:r>
          </a:p>
          <a:p>
            <a:pPr marL="0" indent="0">
              <a:buNone/>
            </a:pPr>
            <a:r>
              <a:rPr lang="fr-FR" dirty="0"/>
              <a:t>Article L3171-1 </a:t>
            </a:r>
            <a:r>
              <a:rPr lang="fr-FR" dirty="0">
                <a:hlinkClick r:id="rId3" tooltip="En savoir plus sur l'article L3171-1"/>
              </a:rPr>
              <a:t> ...</a:t>
            </a:r>
            <a:r>
              <a:rPr lang="fr-FR" dirty="0"/>
              <a:t> Modifié par </a:t>
            </a:r>
            <a:r>
              <a:rPr lang="fr-FR" dirty="0">
                <a:hlinkClick r:id="rId4"/>
              </a:rPr>
              <a:t>LOI n°2016-1088 du 8 août 2016 - art. 8 (V)</a:t>
            </a:r>
            <a:r>
              <a:rPr lang="fr-FR" dirty="0"/>
              <a:t> </a:t>
            </a:r>
          </a:p>
          <a:p>
            <a:r>
              <a:rPr lang="fr-FR" dirty="0"/>
              <a:t>L'employeur affiche les heures auxquelles commence et finit le travail ainsi que les heures et la durée des repos. </a:t>
            </a:r>
          </a:p>
          <a:p>
            <a:r>
              <a:rPr lang="fr-FR" dirty="0"/>
              <a:t>Lorsque la durée du travail est organisée dans les conditions fixées par l'article </a:t>
            </a:r>
            <a:r>
              <a:rPr lang="fr-FR" dirty="0">
                <a:hlinkClick r:id="rId5"/>
              </a:rPr>
              <a:t>L. 3121-44</a:t>
            </a:r>
            <a:r>
              <a:rPr lang="fr-FR" dirty="0"/>
              <a:t>, l'affichage comprend la répartition de la durée du travail dans le cadre de cette organisation. </a:t>
            </a:r>
          </a:p>
          <a:p>
            <a:r>
              <a:rPr lang="fr-FR" dirty="0"/>
              <a:t>La programmation individuelle des périodes d'astreinte est portée à la connaissance de chaque salarié dans des conditions déterminées par voie réglementaire.</a:t>
            </a:r>
          </a:p>
          <a:p>
            <a:pPr marL="0" indent="0">
              <a:buNone/>
            </a:pPr>
            <a:endParaRPr lang="fr-FR" dirty="0"/>
          </a:p>
          <a:p>
            <a:pPr lvl="1"/>
            <a:r>
              <a:rPr lang="fr-FR" dirty="0"/>
              <a:t>Section 2 : Registres et documents obligatoires. (</a:t>
            </a:r>
            <a:r>
              <a:rPr lang="fr-FR" dirty="0">
                <a:hlinkClick r:id="rId6"/>
              </a:rPr>
              <a:t>Article L3171-2</a:t>
            </a:r>
            <a:r>
              <a:rPr lang="fr-FR" dirty="0"/>
              <a:t>) </a:t>
            </a:r>
          </a:p>
          <a:p>
            <a:pPr marL="0" indent="0">
              <a:buNone/>
            </a:pPr>
            <a:r>
              <a:rPr lang="fr-FR" dirty="0"/>
              <a:t>Article L3171-2 </a:t>
            </a:r>
            <a:r>
              <a:rPr lang="fr-FR" dirty="0">
                <a:hlinkClick r:id="rId7" tooltip="En savoir plus sur l'article L3171-2"/>
              </a:rPr>
              <a:t> ...</a:t>
            </a:r>
            <a:r>
              <a:rPr lang="fr-FR" dirty="0"/>
              <a:t> Modifié par </a:t>
            </a:r>
            <a:r>
              <a:rPr lang="fr-FR" dirty="0">
                <a:hlinkClick r:id="rId8"/>
              </a:rPr>
              <a:t>Ordonnance n°2017-1386 du 22 septembre 2017 - art. 4</a:t>
            </a:r>
            <a:r>
              <a:rPr lang="fr-FR" dirty="0"/>
              <a:t> </a:t>
            </a:r>
          </a:p>
          <a:p>
            <a:r>
              <a:rPr lang="fr-FR" dirty="0"/>
              <a:t>Lorsque tous les salariés occupés dans un service ou un atelier ne travaillent pas selon le même horaire collectif, l'employeur établit les documents nécessaires au décompte de la durée de travail, des repos compensateurs acquis et de leur prise effective, pour chacun des salariés concernés.</a:t>
            </a:r>
          </a:p>
          <a:p>
            <a:r>
              <a:rPr lang="fr-FR" dirty="0"/>
              <a:t>Le comité social et économique peut consulter ces documents.</a:t>
            </a:r>
          </a:p>
          <a:p>
            <a:pPr marL="0" indent="0">
              <a:buNone/>
            </a:pPr>
            <a:endParaRPr lang="fr-FR" dirty="0"/>
          </a:p>
          <a:p>
            <a:pPr lvl="1"/>
            <a:r>
              <a:rPr lang="fr-FR" dirty="0"/>
              <a:t>Section 3 : Documents fournis à l'inspecteur du travail. (</a:t>
            </a:r>
            <a:r>
              <a:rPr lang="fr-FR" dirty="0">
                <a:hlinkClick r:id="rId9"/>
              </a:rPr>
              <a:t>Article L3171-3</a:t>
            </a:r>
            <a:r>
              <a:rPr lang="fr-FR" dirty="0"/>
              <a:t>) </a:t>
            </a:r>
          </a:p>
          <a:p>
            <a:pPr marL="0" indent="0">
              <a:buNone/>
            </a:pPr>
            <a:r>
              <a:rPr lang="fr-FR" dirty="0"/>
              <a:t>Article L3171-3 </a:t>
            </a:r>
            <a:r>
              <a:rPr lang="fr-FR" dirty="0">
                <a:hlinkClick r:id="rId10" tooltip="En savoir plus sur l'article L3171-3"/>
              </a:rPr>
              <a:t> ...</a:t>
            </a:r>
            <a:r>
              <a:rPr lang="fr-FR" dirty="0"/>
              <a:t> Modifié par </a:t>
            </a:r>
            <a:r>
              <a:rPr lang="fr-FR" dirty="0">
                <a:hlinkClick r:id="rId11"/>
              </a:rPr>
              <a:t>LOI n°2016-1088 du 8 août 2016 - art. 113 (V)</a:t>
            </a:r>
            <a:r>
              <a:rPr lang="fr-FR" dirty="0"/>
              <a:t> </a:t>
            </a:r>
          </a:p>
          <a:p>
            <a:r>
              <a:rPr lang="fr-FR" dirty="0"/>
              <a:t>L'employeur tient à la disposition de l'agent de contrôle de l'inspection du travail mentionné à l'article </a:t>
            </a:r>
            <a:r>
              <a:rPr lang="fr-FR" dirty="0">
                <a:hlinkClick r:id="rId12"/>
              </a:rPr>
              <a:t>L. 8112-1</a:t>
            </a:r>
            <a:r>
              <a:rPr lang="fr-FR" dirty="0"/>
              <a:t> les documents permettant de comptabiliser le temps de travail accompli par chaque salarié. </a:t>
            </a:r>
          </a:p>
          <a:p>
            <a:r>
              <a:rPr lang="fr-FR" dirty="0"/>
              <a:t>La nature des documents et la durée pendant laquelle ils sont tenus à disposition sont déterminées par voie réglementaire.</a:t>
            </a:r>
          </a:p>
          <a:p>
            <a:endParaRPr lang="fr-FR" dirty="0"/>
          </a:p>
        </p:txBody>
      </p:sp>
    </p:spTree>
    <p:extLst>
      <p:ext uri="{BB962C8B-B14F-4D97-AF65-F5344CB8AC3E}">
        <p14:creationId xmlns:p14="http://schemas.microsoft.com/office/powerpoint/2010/main" val="1619052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D10DC7-2EE2-1D46-AE52-B078B855422E}"/>
              </a:ext>
            </a:extLst>
          </p:cNvPr>
          <p:cNvSpPr>
            <a:spLocks noGrp="1"/>
          </p:cNvSpPr>
          <p:nvPr>
            <p:ph type="title"/>
          </p:nvPr>
        </p:nvSpPr>
        <p:spPr/>
        <p:txBody>
          <a:bodyPr/>
          <a:lstStyle/>
          <a:p>
            <a:pPr algn="ctr"/>
            <a:r>
              <a:rPr lang="fr-FR" dirty="0"/>
              <a:t>LES HEURES SUPPLEMENTAIRES </a:t>
            </a:r>
            <a:r>
              <a:rPr lang="fr-FR" sz="1800" dirty="0">
                <a:solidFill>
                  <a:srgbClr val="FF0000"/>
                </a:solidFill>
              </a:rPr>
              <a:t>sujet développé</a:t>
            </a:r>
            <a:endParaRPr lang="fr-FR" sz="1800" dirty="0"/>
          </a:p>
        </p:txBody>
      </p:sp>
      <p:sp>
        <p:nvSpPr>
          <p:cNvPr id="3" name="Espace réservé du contenu 2">
            <a:extLst>
              <a:ext uri="{FF2B5EF4-FFF2-40B4-BE49-F238E27FC236}">
                <a16:creationId xmlns:a16="http://schemas.microsoft.com/office/drawing/2014/main" id="{F5A13502-4327-FB46-9238-0583C5B35C70}"/>
              </a:ext>
            </a:extLst>
          </p:cNvPr>
          <p:cNvSpPr>
            <a:spLocks noGrp="1"/>
          </p:cNvSpPr>
          <p:nvPr>
            <p:ph idx="1"/>
          </p:nvPr>
        </p:nvSpPr>
        <p:spPr/>
        <p:txBody>
          <a:bodyPr>
            <a:normAutofit fontScale="92500" lnSpcReduction="10000"/>
          </a:bodyPr>
          <a:lstStyle/>
          <a:p>
            <a:pPr>
              <a:buFontTx/>
              <a:buChar char="-"/>
            </a:pPr>
            <a:r>
              <a:rPr lang="fr-FR" dirty="0"/>
              <a:t>durée légale: 35 h hebdo, puis heures sup</a:t>
            </a:r>
          </a:p>
          <a:p>
            <a:r>
              <a:rPr lang="fr-FR" sz="2200" dirty="0"/>
              <a:t>Toute heure accomplie au delà de la durée légale hebdomadaire ou de la durée considérée comme équivalente (sauf aménagement) est une heure supplémentaire qui ouvre droit à une majoration salariale ou, le cas échéant, à un repos compensateur équivalent. </a:t>
            </a:r>
          </a:p>
          <a:p>
            <a:r>
              <a:rPr lang="fr-FR" sz="2200" dirty="0"/>
              <a:t>Les heures supplémentaires se décomptent par semaine. Supplétif: </a:t>
            </a:r>
            <a:r>
              <a:rPr lang="fr-FR" sz="1800" dirty="0"/>
              <a:t>majoration de salaire de 25 % pour chacune des huit premières heures supplémentaires. Les heures suivantes donnent lieu à une majoration de 50 %.</a:t>
            </a:r>
            <a:r>
              <a:rPr lang="fr-FR" sz="1800" dirty="0">
                <a:effectLst/>
              </a:rPr>
              <a:t> Paiement ou repos.</a:t>
            </a:r>
            <a:endParaRPr lang="fr-FR" sz="1800" dirty="0"/>
          </a:p>
          <a:p>
            <a:r>
              <a:rPr lang="fr-FR" sz="2200" dirty="0"/>
              <a:t>Des heures supplémentaires peuvent être accomplies dans la limite d'un contingent annuel. Les heures effectuées au delà de ce contingent annuel ouvrent droit à une contrepartie obligatoire sous forme de repos. Supplétif: </a:t>
            </a:r>
            <a:r>
              <a:rPr lang="fr-FR" sz="1900" dirty="0"/>
              <a:t>la contrepartie obligatoire sous forme de repos est fixée à 50 % des heures supplémentaires accomplies au-delà du contingent annuel pour les entreprises de vingt salariés au plus, et à 100 % de ces mêmes heures pour les entreprises de plus de vingt salariés</a:t>
            </a:r>
            <a:r>
              <a:rPr lang="fr-FR" sz="1900" dirty="0">
                <a:effectLst/>
              </a:rPr>
              <a:t> </a:t>
            </a:r>
            <a:endParaRPr lang="fr-FR" sz="1900" dirty="0"/>
          </a:p>
          <a:p>
            <a:r>
              <a:rPr lang="fr-FR" sz="2200" dirty="0"/>
              <a:t>Les heures prises en compte pour le calcul du contingent annuel d'heures supplémentaires sont celles accomplies au delà de la durée légale. </a:t>
            </a:r>
          </a:p>
          <a:p>
            <a:pPr>
              <a:buFontTx/>
              <a:buChar char="-"/>
            </a:pPr>
            <a:endParaRPr lang="fr-FR" dirty="0"/>
          </a:p>
          <a:p>
            <a:endParaRPr lang="fr-FR" dirty="0"/>
          </a:p>
        </p:txBody>
      </p:sp>
    </p:spTree>
    <p:extLst>
      <p:ext uri="{BB962C8B-B14F-4D97-AF65-F5344CB8AC3E}">
        <p14:creationId xmlns:p14="http://schemas.microsoft.com/office/powerpoint/2010/main" val="179873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8ED899-F6FC-3340-82B4-BE4F79A76F23}"/>
              </a:ext>
            </a:extLst>
          </p:cNvPr>
          <p:cNvSpPr>
            <a:spLocks noGrp="1"/>
          </p:cNvSpPr>
          <p:nvPr>
            <p:ph type="title"/>
          </p:nvPr>
        </p:nvSpPr>
        <p:spPr/>
        <p:txBody>
          <a:bodyPr/>
          <a:lstStyle/>
          <a:p>
            <a:pPr algn="ctr"/>
            <a:r>
              <a:rPr lang="fr-FR" dirty="0"/>
              <a:t>AMENAGEMENTS</a:t>
            </a:r>
          </a:p>
        </p:txBody>
      </p:sp>
      <p:sp>
        <p:nvSpPr>
          <p:cNvPr id="3" name="Espace réservé du contenu 2">
            <a:extLst>
              <a:ext uri="{FF2B5EF4-FFF2-40B4-BE49-F238E27FC236}">
                <a16:creationId xmlns:a16="http://schemas.microsoft.com/office/drawing/2014/main" id="{60E57273-7B05-BA4C-AF16-AF4E9F2C8AA8}"/>
              </a:ext>
            </a:extLst>
          </p:cNvPr>
          <p:cNvSpPr>
            <a:spLocks noGrp="1"/>
          </p:cNvSpPr>
          <p:nvPr>
            <p:ph idx="1"/>
          </p:nvPr>
        </p:nvSpPr>
        <p:spPr/>
        <p:txBody>
          <a:bodyPr/>
          <a:lstStyle/>
          <a:p>
            <a:pPr marL="0" indent="0">
              <a:buNone/>
            </a:pPr>
            <a:r>
              <a:rPr lang="fr-FR" dirty="0"/>
              <a:t>- période de référence de plusieurs semaines, ou annuelle (1607 h), jusqu’à 3 ans si accord de branche</a:t>
            </a:r>
          </a:p>
          <a:p>
            <a:pPr marL="0" indent="0">
              <a:buNone/>
            </a:pPr>
            <a:r>
              <a:rPr lang="fr-FR" dirty="0"/>
              <a:t>- horaires individualisés avec report d’heures</a:t>
            </a:r>
          </a:p>
          <a:p>
            <a:pPr marL="0" indent="0">
              <a:buNone/>
            </a:pPr>
            <a:r>
              <a:rPr lang="fr-FR" dirty="0"/>
              <a:t>- récupération d’heures perdues</a:t>
            </a:r>
          </a:p>
        </p:txBody>
      </p:sp>
    </p:spTree>
    <p:extLst>
      <p:ext uri="{BB962C8B-B14F-4D97-AF65-F5344CB8AC3E}">
        <p14:creationId xmlns:p14="http://schemas.microsoft.com/office/powerpoint/2010/main" val="2824317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423918-54F5-0B4D-BBB5-E8F928CE4A2D}"/>
              </a:ext>
            </a:extLst>
          </p:cNvPr>
          <p:cNvSpPr>
            <a:spLocks noGrp="1"/>
          </p:cNvSpPr>
          <p:nvPr>
            <p:ph type="title"/>
          </p:nvPr>
        </p:nvSpPr>
        <p:spPr/>
        <p:txBody>
          <a:bodyPr/>
          <a:lstStyle/>
          <a:p>
            <a:pPr algn="ctr"/>
            <a:r>
              <a:rPr lang="fr-FR" dirty="0"/>
              <a:t>LES FORFAITS </a:t>
            </a:r>
            <a:r>
              <a:rPr lang="fr-FR" sz="1800" dirty="0">
                <a:solidFill>
                  <a:srgbClr val="FF0000"/>
                </a:solidFill>
              </a:rPr>
              <a:t>sujet développé</a:t>
            </a:r>
            <a:endParaRPr lang="fr-FR" sz="1800" dirty="0"/>
          </a:p>
        </p:txBody>
      </p:sp>
      <p:sp>
        <p:nvSpPr>
          <p:cNvPr id="3" name="Espace réservé du contenu 2">
            <a:extLst>
              <a:ext uri="{FF2B5EF4-FFF2-40B4-BE49-F238E27FC236}">
                <a16:creationId xmlns:a16="http://schemas.microsoft.com/office/drawing/2014/main" id="{9AFD531F-FE03-0845-AE73-5573D60CC2A3}"/>
              </a:ext>
            </a:extLst>
          </p:cNvPr>
          <p:cNvSpPr>
            <a:spLocks noGrp="1"/>
          </p:cNvSpPr>
          <p:nvPr>
            <p:ph idx="1"/>
          </p:nvPr>
        </p:nvSpPr>
        <p:spPr/>
        <p:txBody>
          <a:bodyPr/>
          <a:lstStyle/>
          <a:p>
            <a:r>
              <a:rPr lang="fr-FR" dirty="0"/>
              <a:t>La durée du travail peut être forfaitisée en heures ou en jours. </a:t>
            </a:r>
          </a:p>
          <a:p>
            <a:r>
              <a:rPr lang="fr-FR" dirty="0"/>
              <a:t>Le forfait en heures est hebdomadaire, mensuel ou annuel. Le forfait en jours est annuel. </a:t>
            </a:r>
          </a:p>
          <a:p>
            <a:r>
              <a:rPr lang="fr-FR" dirty="0"/>
              <a:t>La forfaitisation de la durée du travail doit faire l'objet de l'accord du salarié et d'une convention individuelle de forfait établie par écrit. </a:t>
            </a:r>
          </a:p>
          <a:p>
            <a:pPr marL="0" indent="0">
              <a:buNone/>
            </a:pPr>
            <a:endParaRPr lang="fr-FR" dirty="0"/>
          </a:p>
        </p:txBody>
      </p:sp>
    </p:spTree>
    <p:extLst>
      <p:ext uri="{BB962C8B-B14F-4D97-AF65-F5344CB8AC3E}">
        <p14:creationId xmlns:p14="http://schemas.microsoft.com/office/powerpoint/2010/main" val="56769347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3298</Words>
  <Application>Microsoft Macintosh PowerPoint</Application>
  <PresentationFormat>Grand écran</PresentationFormat>
  <Paragraphs>193</Paragraphs>
  <Slides>25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Arial</vt:lpstr>
      <vt:lpstr>Calibri</vt:lpstr>
      <vt:lpstr>Calibri Light</vt:lpstr>
      <vt:lpstr>Courier New</vt:lpstr>
      <vt:lpstr>Wingdings</vt:lpstr>
      <vt:lpstr>Thème Office</vt:lpstr>
      <vt:lpstr>LE TEMPS DE TRAVAIL</vt:lpstr>
      <vt:lpstr>QUI est concerné?</vt:lpstr>
      <vt:lpstr>LA NOUVELLE STRUCTURE LEGISLATIVE</vt:lpstr>
      <vt:lpstr>LA NOTION DE TRAVAIL EFFECTIF L 3121-1</vt:lpstr>
      <vt:lpstr>DUREES MAXIMALES/MINIMALES - sauf exceptions..</vt:lpstr>
      <vt:lpstr>LE CONTROLE DU TEMPS DE TRAVAIL</vt:lpstr>
      <vt:lpstr>LES HEURES SUPPLEMENTAIRES sujet développé</vt:lpstr>
      <vt:lpstr>AMENAGEMENTS</vt:lpstr>
      <vt:lpstr>LES FORFAITS sujet développé</vt:lpstr>
      <vt:lpstr> </vt:lpstr>
      <vt:lpstr>LES OBLIGATIONS DE L’EMPLOYEUR</vt:lpstr>
      <vt:lpstr>FORFAITS EN HEURE</vt:lpstr>
      <vt:lpstr>FORFAITS EN JOURS</vt:lpstr>
      <vt:lpstr>LE CONTENTIEUX DES HEURES SUPPLEMENTAIRES sujet développé</vt:lpstr>
      <vt:lpstr>Travail à temps partiel et travail intermittent</vt:lpstr>
      <vt:lpstr>LE CONTRAT</vt:lpstr>
      <vt:lpstr>LES NOMBREUX AJOUTS DE LA LOI DE 2016</vt:lpstr>
      <vt:lpstr>LE CONTENTIEUX DE LA REQUALIFICATION  sujet développé</vt:lpstr>
      <vt:lpstr>TELETRAVAIL</vt:lpstr>
      <vt:lpstr>Présentation PowerPoint</vt:lpstr>
      <vt:lpstr>JOURS FERIES</vt:lpstr>
      <vt:lpstr>CONGES PAYES</vt:lpstr>
      <vt:lpstr>PRISE DES CONGES</vt:lpstr>
      <vt:lpstr>INDEMNITE DE CONGES</vt:lpstr>
      <vt:lpstr>INDEMNITE COMPENSATRICE DE CONGES (RUPTURE DU CONTRAT)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Françoise DEGOTT</dc:creator>
  <cp:lastModifiedBy>Françoise DEGOTT</cp:lastModifiedBy>
  <cp:revision>35</cp:revision>
  <dcterms:created xsi:type="dcterms:W3CDTF">2018-08-22T07:55:47Z</dcterms:created>
  <dcterms:modified xsi:type="dcterms:W3CDTF">2018-08-22T13:29:19Z</dcterms:modified>
</cp:coreProperties>
</file>