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92" r:id="rId3"/>
    <p:sldId id="291" r:id="rId4"/>
    <p:sldId id="293" r:id="rId5"/>
    <p:sldId id="294" r:id="rId6"/>
    <p:sldId id="290" r:id="rId7"/>
    <p:sldId id="257" r:id="rId8"/>
    <p:sldId id="258" r:id="rId9"/>
    <p:sldId id="262" r:id="rId10"/>
    <p:sldId id="296" r:id="rId11"/>
    <p:sldId id="259" r:id="rId12"/>
    <p:sldId id="260" r:id="rId13"/>
    <p:sldId id="261" r:id="rId14"/>
    <p:sldId id="263" r:id="rId15"/>
    <p:sldId id="264" r:id="rId16"/>
    <p:sldId id="265" r:id="rId17"/>
    <p:sldId id="266" r:id="rId18"/>
    <p:sldId id="267" r:id="rId19"/>
    <p:sldId id="268" r:id="rId20"/>
    <p:sldId id="269" r:id="rId21"/>
    <p:sldId id="270" r:id="rId22"/>
    <p:sldId id="271" r:id="rId23"/>
    <p:sldId id="272" r:id="rId24"/>
    <p:sldId id="273" r:id="rId25"/>
    <p:sldId id="274" r:id="rId26"/>
    <p:sldId id="275" r:id="rId27"/>
    <p:sldId id="276" r:id="rId28"/>
    <p:sldId id="277" r:id="rId29"/>
    <p:sldId id="278" r:id="rId30"/>
    <p:sldId id="279" r:id="rId31"/>
    <p:sldId id="280" r:id="rId32"/>
    <p:sldId id="281" r:id="rId33"/>
    <p:sldId id="282" r:id="rId34"/>
    <p:sldId id="288" r:id="rId35"/>
    <p:sldId id="287" r:id="rId36"/>
    <p:sldId id="289" r:id="rId37"/>
    <p:sldId id="283" r:id="rId38"/>
    <p:sldId id="284" r:id="rId39"/>
    <p:sldId id="297" r:id="rId40"/>
    <p:sldId id="304" r:id="rId41"/>
    <p:sldId id="298" r:id="rId42"/>
    <p:sldId id="299" r:id="rId43"/>
    <p:sldId id="300" r:id="rId44"/>
    <p:sldId id="301" r:id="rId45"/>
    <p:sldId id="302" r:id="rId46"/>
    <p:sldId id="303" r:id="rId47"/>
    <p:sldId id="305" r:id="rId48"/>
    <p:sldId id="306" r:id="rId49"/>
    <p:sldId id="307" r:id="rId50"/>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9" d="100"/>
          <a:sy n="59" d="100"/>
        </p:scale>
        <p:origin x="-1346" y="-92"/>
      </p:cViewPr>
      <p:guideLst>
        <p:guide orient="horz" pos="2160"/>
        <p:guide pos="2880"/>
      </p:guideLst>
    </p:cSldViewPr>
  </p:slideViewPr>
  <p:notesTextViewPr>
    <p:cViewPr>
      <p:scale>
        <a:sx n="1" d="1"/>
        <a:sy n="1" d="1"/>
      </p:scale>
      <p:origin x="0" y="0"/>
    </p:cViewPr>
  </p:notesTextViewPr>
  <p:sorterViewPr>
    <p:cViewPr>
      <p:scale>
        <a:sx n="100" d="100"/>
        <a:sy n="100" d="100"/>
      </p:scale>
      <p:origin x="0" y="10104"/>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Modifiez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44216ECB-F106-4B4E-B2B9-FEFFD86DDF18}" type="datetimeFigureOut">
              <a:rPr lang="fr-FR" smtClean="0"/>
              <a:t>26/09/2018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E839628-53B8-46E3-A46E-0962E43FFA3C}" type="slidenum">
              <a:rPr lang="fr-FR" smtClean="0"/>
              <a:t>‹N°›</a:t>
            </a:fld>
            <a:endParaRPr lang="fr-FR"/>
          </a:p>
        </p:txBody>
      </p:sp>
    </p:spTree>
    <p:extLst>
      <p:ext uri="{BB962C8B-B14F-4D97-AF65-F5344CB8AC3E}">
        <p14:creationId xmlns:p14="http://schemas.microsoft.com/office/powerpoint/2010/main" val="17010016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44216ECB-F106-4B4E-B2B9-FEFFD86DDF18}" type="datetimeFigureOut">
              <a:rPr lang="fr-FR" smtClean="0"/>
              <a:t>26/09/2018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E839628-53B8-46E3-A46E-0962E43FFA3C}" type="slidenum">
              <a:rPr lang="fr-FR" smtClean="0"/>
              <a:t>‹N°›</a:t>
            </a:fld>
            <a:endParaRPr lang="fr-FR"/>
          </a:p>
        </p:txBody>
      </p:sp>
    </p:spTree>
    <p:extLst>
      <p:ext uri="{BB962C8B-B14F-4D97-AF65-F5344CB8AC3E}">
        <p14:creationId xmlns:p14="http://schemas.microsoft.com/office/powerpoint/2010/main" val="6846567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44216ECB-F106-4B4E-B2B9-FEFFD86DDF18}" type="datetimeFigureOut">
              <a:rPr lang="fr-FR" smtClean="0"/>
              <a:t>26/09/2018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E839628-53B8-46E3-A46E-0962E43FFA3C}" type="slidenum">
              <a:rPr lang="fr-FR" smtClean="0"/>
              <a:t>‹N°›</a:t>
            </a:fld>
            <a:endParaRPr lang="fr-FR"/>
          </a:p>
        </p:txBody>
      </p:sp>
    </p:spTree>
    <p:extLst>
      <p:ext uri="{BB962C8B-B14F-4D97-AF65-F5344CB8AC3E}">
        <p14:creationId xmlns:p14="http://schemas.microsoft.com/office/powerpoint/2010/main" val="10539001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44216ECB-F106-4B4E-B2B9-FEFFD86DDF18}" type="datetimeFigureOut">
              <a:rPr lang="fr-FR" smtClean="0"/>
              <a:t>26/09/2018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E839628-53B8-46E3-A46E-0962E43FFA3C}" type="slidenum">
              <a:rPr lang="fr-FR" smtClean="0"/>
              <a:t>‹N°›</a:t>
            </a:fld>
            <a:endParaRPr lang="fr-FR"/>
          </a:p>
        </p:txBody>
      </p:sp>
    </p:spTree>
    <p:extLst>
      <p:ext uri="{BB962C8B-B14F-4D97-AF65-F5344CB8AC3E}">
        <p14:creationId xmlns:p14="http://schemas.microsoft.com/office/powerpoint/2010/main" val="29479011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Modifiez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44216ECB-F106-4B4E-B2B9-FEFFD86DDF18}" type="datetimeFigureOut">
              <a:rPr lang="fr-FR" smtClean="0"/>
              <a:t>26/09/2018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E839628-53B8-46E3-A46E-0962E43FFA3C}" type="slidenum">
              <a:rPr lang="fr-FR" smtClean="0"/>
              <a:t>‹N°›</a:t>
            </a:fld>
            <a:endParaRPr lang="fr-FR"/>
          </a:p>
        </p:txBody>
      </p:sp>
    </p:spTree>
    <p:extLst>
      <p:ext uri="{BB962C8B-B14F-4D97-AF65-F5344CB8AC3E}">
        <p14:creationId xmlns:p14="http://schemas.microsoft.com/office/powerpoint/2010/main" val="29927567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44216ECB-F106-4B4E-B2B9-FEFFD86DDF18}" type="datetimeFigureOut">
              <a:rPr lang="fr-FR" smtClean="0"/>
              <a:t>26/09/2018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4E839628-53B8-46E3-A46E-0962E43FFA3C}" type="slidenum">
              <a:rPr lang="fr-FR" smtClean="0"/>
              <a:t>‹N°›</a:t>
            </a:fld>
            <a:endParaRPr lang="fr-FR"/>
          </a:p>
        </p:txBody>
      </p:sp>
    </p:spTree>
    <p:extLst>
      <p:ext uri="{BB962C8B-B14F-4D97-AF65-F5344CB8AC3E}">
        <p14:creationId xmlns:p14="http://schemas.microsoft.com/office/powerpoint/2010/main" val="39692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44216ECB-F106-4B4E-B2B9-FEFFD86DDF18}" type="datetimeFigureOut">
              <a:rPr lang="fr-FR" smtClean="0"/>
              <a:t>26/09/2018</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4E839628-53B8-46E3-A46E-0962E43FFA3C}" type="slidenum">
              <a:rPr lang="fr-FR" smtClean="0"/>
              <a:t>‹N°›</a:t>
            </a:fld>
            <a:endParaRPr lang="fr-FR"/>
          </a:p>
        </p:txBody>
      </p:sp>
    </p:spTree>
    <p:extLst>
      <p:ext uri="{BB962C8B-B14F-4D97-AF65-F5344CB8AC3E}">
        <p14:creationId xmlns:p14="http://schemas.microsoft.com/office/powerpoint/2010/main" val="31326506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44216ECB-F106-4B4E-B2B9-FEFFD86DDF18}" type="datetimeFigureOut">
              <a:rPr lang="fr-FR" smtClean="0"/>
              <a:t>26/09/2018</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4E839628-53B8-46E3-A46E-0962E43FFA3C}" type="slidenum">
              <a:rPr lang="fr-FR" smtClean="0"/>
              <a:t>‹N°›</a:t>
            </a:fld>
            <a:endParaRPr lang="fr-FR"/>
          </a:p>
        </p:txBody>
      </p:sp>
    </p:spTree>
    <p:extLst>
      <p:ext uri="{BB962C8B-B14F-4D97-AF65-F5344CB8AC3E}">
        <p14:creationId xmlns:p14="http://schemas.microsoft.com/office/powerpoint/2010/main" val="26489998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44216ECB-F106-4B4E-B2B9-FEFFD86DDF18}" type="datetimeFigureOut">
              <a:rPr lang="fr-FR" smtClean="0"/>
              <a:t>26/09/2018</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4E839628-53B8-46E3-A46E-0962E43FFA3C}" type="slidenum">
              <a:rPr lang="fr-FR" smtClean="0"/>
              <a:t>‹N°›</a:t>
            </a:fld>
            <a:endParaRPr lang="fr-FR"/>
          </a:p>
        </p:txBody>
      </p:sp>
    </p:spTree>
    <p:extLst>
      <p:ext uri="{BB962C8B-B14F-4D97-AF65-F5344CB8AC3E}">
        <p14:creationId xmlns:p14="http://schemas.microsoft.com/office/powerpoint/2010/main" val="5893396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Modifiez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44216ECB-F106-4B4E-B2B9-FEFFD86DDF18}" type="datetimeFigureOut">
              <a:rPr lang="fr-FR" smtClean="0"/>
              <a:t>26/09/2018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4E839628-53B8-46E3-A46E-0962E43FFA3C}" type="slidenum">
              <a:rPr lang="fr-FR" smtClean="0"/>
              <a:t>‹N°›</a:t>
            </a:fld>
            <a:endParaRPr lang="fr-FR"/>
          </a:p>
        </p:txBody>
      </p:sp>
    </p:spTree>
    <p:extLst>
      <p:ext uri="{BB962C8B-B14F-4D97-AF65-F5344CB8AC3E}">
        <p14:creationId xmlns:p14="http://schemas.microsoft.com/office/powerpoint/2010/main" val="15711107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Modifiez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44216ECB-F106-4B4E-B2B9-FEFFD86DDF18}" type="datetimeFigureOut">
              <a:rPr lang="fr-FR" smtClean="0"/>
              <a:t>26/09/2018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4E839628-53B8-46E3-A46E-0962E43FFA3C}" type="slidenum">
              <a:rPr lang="fr-FR" smtClean="0"/>
              <a:t>‹N°›</a:t>
            </a:fld>
            <a:endParaRPr lang="fr-FR"/>
          </a:p>
        </p:txBody>
      </p:sp>
    </p:spTree>
    <p:extLst>
      <p:ext uri="{BB962C8B-B14F-4D97-AF65-F5344CB8AC3E}">
        <p14:creationId xmlns:p14="http://schemas.microsoft.com/office/powerpoint/2010/main" val="8075042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4216ECB-F106-4B4E-B2B9-FEFFD86DDF18}" type="datetimeFigureOut">
              <a:rPr lang="fr-FR" smtClean="0"/>
              <a:t>26/09/2018</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E839628-53B8-46E3-A46E-0962E43FFA3C}" type="slidenum">
              <a:rPr lang="fr-FR" smtClean="0"/>
              <a:t>‹N°›</a:t>
            </a:fld>
            <a:endParaRPr lang="fr-FR"/>
          </a:p>
        </p:txBody>
      </p:sp>
    </p:spTree>
    <p:extLst>
      <p:ext uri="{BB962C8B-B14F-4D97-AF65-F5344CB8AC3E}">
        <p14:creationId xmlns:p14="http://schemas.microsoft.com/office/powerpoint/2010/main" val="18767340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hyperlink" Target="https://www.legifrance.gouv.fr/affichTexteArticle.do;jsessionid=F1A8117E98A648C8BFE5F63D0A1AD954.tplgfr24s_3?cidTexte=JORFTEXT000035607388&amp;idArticle=LEGIARTI000035609078&amp;dateTexte=20170924" TargetMode="External"/><Relationship Id="rId2" Type="http://schemas.openxmlformats.org/officeDocument/2006/relationships/hyperlink" Target="https://www.legifrance.gouv.fr/affichCodeArticle.do;jsessionid=F1A8117E98A648C8BFE5F63D0A1AD954.tplgfr24s_3?idArticle=LEGIARTI000035644154&amp;cidTexte=LEGITEXT000006072050&amp;dateTexte=20180914"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hyperlink" Target="https://www.legifrance.gouv.fr/affichCodeArticle.do?cidTexte=LEGITEXT000006072050&amp;idArticle=LEGIARTI000006901457&amp;dateTexte=&amp;categorieLien=cid" TargetMode="External"/><Relationship Id="rId2" Type="http://schemas.openxmlformats.org/officeDocument/2006/relationships/hyperlink" Target="https://www.legifrance.gouv.fr/affichTexteArticle.do;jsessionid=95B81F5DAFBD266C8AA539D64A6BCA24.tplgfr22s_2?cidTexte=JORFTEXT000035607388&amp;idArticle=LEGIARTI000035609086&amp;dateTexte=&amp;categorieLien=id#LEGIARTI000035609086" TargetMode="Externa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hyperlink" Target="https://www.legifrance.gouv.fr/affichCodeArticle.do;jsessionid=95B81F5DAFBD266C8AA539D64A6BCA24.tplgfr22s_2?idArticle=LEGIARTI000006901453&amp;cidTexte=LEGITEXT000006072050&amp;dateTexte=20180925" TargetMode="Externa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hyperlink" Target="https://www.legifrance.gouv.fr/affichCodeArticle.do?cidTexte=LEGITEXT000006072050&amp;idArticle=LEGIARTI000006900886&amp;dateTexte=&amp;categorieLien=cid" TargetMode="External"/><Relationship Id="rId2" Type="http://schemas.openxmlformats.org/officeDocument/2006/relationships/hyperlink" Target="https://www.legifrance.gouv.fr/affichCodeArticle.do?cidTexte=LEGITEXT000006072050&amp;idArticle=LEGIARTI000006900880&amp;dateTexte=&amp;categorieLien=cid" TargetMode="External"/><Relationship Id="rId1" Type="http://schemas.openxmlformats.org/officeDocument/2006/relationships/slideLayout" Target="../slideLayouts/slideLayout2.xml"/><Relationship Id="rId5" Type="http://schemas.openxmlformats.org/officeDocument/2006/relationships/hyperlink" Target="https://www.legifrance.gouv.fr/affichCodeArticle.do?cidTexte=LEGITEXT000006072050&amp;idArticle=LEGIARTI000006900891&amp;dateTexte=&amp;categorieLien=cid" TargetMode="External"/><Relationship Id="rId4" Type="http://schemas.openxmlformats.org/officeDocument/2006/relationships/hyperlink" Target="https://www.legifrance.gouv.fr/affichCodeArticle.do?cidTexte=LEGITEXT000006072050&amp;idArticle=LEGIARTI000006900888&amp;dateTexte=&amp;categorieLien=cid" TargetMode="External"/></Relationships>
</file>

<file path=ppt/slides/_rels/slide46.xml.rels><?xml version="1.0" encoding="UTF-8" standalone="yes"?>
<Relationships xmlns="http://schemas.openxmlformats.org/package/2006/relationships"><Relationship Id="rId3" Type="http://schemas.openxmlformats.org/officeDocument/2006/relationships/hyperlink" Target="https://www.legifrance.gouv.fr/affichCodeArticle.do?cidTexte=LEGITEXT000006072050&amp;idArticle=LEGIARTI000006900886&amp;dateTexte=&amp;categorieLien=cid" TargetMode="External"/><Relationship Id="rId2" Type="http://schemas.openxmlformats.org/officeDocument/2006/relationships/hyperlink" Target="https://www.legifrance.gouv.fr/affichCodeArticle.do?cidTexte=LEGITEXT000006072050&amp;idArticle=LEGIARTI000006900880&amp;dateTexte=&amp;categorieLien=cid" TargetMode="External"/><Relationship Id="rId1" Type="http://schemas.openxmlformats.org/officeDocument/2006/relationships/slideLayout" Target="../slideLayouts/slideLayout2.xml"/><Relationship Id="rId5" Type="http://schemas.openxmlformats.org/officeDocument/2006/relationships/hyperlink" Target="https://www.legifrance.gouv.fr/affichCodeArticle.do?cidTexte=LEGITEXT000006072050&amp;idArticle=LEGIARTI000006900891&amp;dateTexte=&amp;categorieLien=cid" TargetMode="External"/><Relationship Id="rId4" Type="http://schemas.openxmlformats.org/officeDocument/2006/relationships/hyperlink" Target="https://www.legifrance.gouv.fr/affichCodeArticle.do?cidTexte=LEGITEXT000006072050&amp;idArticle=LEGIARTI000006900888&amp;dateTexte=&amp;categorieLien=cid" TargetMode="Externa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b="1" dirty="0" smtClean="0">
                <a:solidFill>
                  <a:srgbClr val="C00000"/>
                </a:solidFill>
              </a:rPr>
              <a:t>Formation </a:t>
            </a:r>
            <a:br>
              <a:rPr lang="fr-FR" b="1" dirty="0" smtClean="0">
                <a:solidFill>
                  <a:srgbClr val="C00000"/>
                </a:solidFill>
              </a:rPr>
            </a:br>
            <a:r>
              <a:rPr lang="fr-FR" b="1" dirty="0" smtClean="0">
                <a:solidFill>
                  <a:srgbClr val="C00000"/>
                </a:solidFill>
              </a:rPr>
              <a:t>des 27 &amp; 28 septembre 2018</a:t>
            </a:r>
            <a:endParaRPr lang="fr-FR" b="1" dirty="0">
              <a:solidFill>
                <a:srgbClr val="C00000"/>
              </a:solidFill>
            </a:endParaRPr>
          </a:p>
        </p:txBody>
      </p:sp>
      <p:sp>
        <p:nvSpPr>
          <p:cNvPr id="3" name="Sous-titre 2"/>
          <p:cNvSpPr>
            <a:spLocks noGrp="1"/>
          </p:cNvSpPr>
          <p:nvPr>
            <p:ph type="subTitle" idx="1"/>
          </p:nvPr>
        </p:nvSpPr>
        <p:spPr/>
        <p:txBody>
          <a:bodyPr/>
          <a:lstStyle/>
          <a:p>
            <a:r>
              <a:rPr lang="fr-FR" b="1" dirty="0" smtClean="0">
                <a:solidFill>
                  <a:schemeClr val="tx2">
                    <a:lumMod val="75000"/>
                  </a:schemeClr>
                </a:solidFill>
              </a:rPr>
              <a:t>Procédure</a:t>
            </a:r>
          </a:p>
          <a:p>
            <a:r>
              <a:rPr lang="fr-FR" b="1" dirty="0" smtClean="0">
                <a:solidFill>
                  <a:schemeClr val="tx2">
                    <a:lumMod val="75000"/>
                  </a:schemeClr>
                </a:solidFill>
              </a:rPr>
              <a:t>Charge de la preuve</a:t>
            </a:r>
            <a:endParaRPr lang="fr-FR" b="1" dirty="0">
              <a:solidFill>
                <a:schemeClr val="tx2">
                  <a:lumMod val="75000"/>
                </a:schemeClr>
              </a:solidFill>
            </a:endParaRPr>
          </a:p>
        </p:txBody>
      </p:sp>
    </p:spTree>
    <p:extLst>
      <p:ext uri="{BB962C8B-B14F-4D97-AF65-F5344CB8AC3E}">
        <p14:creationId xmlns:p14="http://schemas.microsoft.com/office/powerpoint/2010/main" val="31064910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FF00"/>
          </a:solidFill>
        </p:spPr>
        <p:txBody>
          <a:bodyPr/>
          <a:lstStyle/>
          <a:p>
            <a:r>
              <a:rPr lang="fr-FR" b="1" i="0" u="none" strike="noStrike" baseline="0" dirty="0" smtClean="0">
                <a:solidFill>
                  <a:srgbClr val="FF0000"/>
                </a:solidFill>
              </a:rPr>
              <a:t>LA CHARGE DE LA PREUVE</a:t>
            </a:r>
            <a:endParaRPr lang="fr-FR" dirty="0">
              <a:solidFill>
                <a:srgbClr val="FF0000"/>
              </a:solidFill>
            </a:endParaRPr>
          </a:p>
        </p:txBody>
      </p:sp>
      <p:sp>
        <p:nvSpPr>
          <p:cNvPr id="3" name="Espace réservé du contenu 2"/>
          <p:cNvSpPr>
            <a:spLocks noGrp="1"/>
          </p:cNvSpPr>
          <p:nvPr>
            <p:ph idx="1"/>
          </p:nvPr>
        </p:nvSpPr>
        <p:spPr/>
        <p:txBody>
          <a:bodyPr/>
          <a:lstStyle/>
          <a:p>
            <a:r>
              <a:rPr lang="fr-FR" b="1" i="0" u="none" strike="noStrike" baseline="0" dirty="0" smtClean="0">
                <a:solidFill>
                  <a:srgbClr val="C00000"/>
                </a:solidFill>
              </a:rPr>
              <a:t>La charge de la preuve incombe donc au demandeur toutefois le l</a:t>
            </a:r>
            <a:r>
              <a:rPr lang="fr-FR" b="1" dirty="0">
                <a:solidFill>
                  <a:srgbClr val="C00000"/>
                </a:solidFill>
              </a:rPr>
              <a:t>égislateur a prévu des exceptions en matière prud'homale</a:t>
            </a:r>
            <a:r>
              <a:rPr lang="fr-FR" dirty="0">
                <a:solidFill>
                  <a:srgbClr val="C00000"/>
                </a:solidFill>
              </a:rPr>
              <a:t>:</a:t>
            </a:r>
          </a:p>
          <a:p>
            <a:r>
              <a:rPr lang="fr-FR" b="1" dirty="0"/>
              <a:t>• </a:t>
            </a:r>
            <a:r>
              <a:rPr lang="fr-FR" b="1" dirty="0">
                <a:solidFill>
                  <a:schemeClr val="tx2">
                    <a:lumMod val="75000"/>
                  </a:schemeClr>
                </a:solidFill>
              </a:rPr>
              <a:t>les preuves à la charge du demandeur</a:t>
            </a:r>
          </a:p>
          <a:p>
            <a:r>
              <a:rPr lang="fr-FR" b="1" dirty="0">
                <a:solidFill>
                  <a:schemeClr val="accent3">
                    <a:lumMod val="75000"/>
                  </a:schemeClr>
                </a:solidFill>
              </a:rPr>
              <a:t>• les preuves fournies par les parties (charge partagée)</a:t>
            </a:r>
          </a:p>
          <a:p>
            <a:r>
              <a:rPr lang="fr-FR" b="1" dirty="0">
                <a:solidFill>
                  <a:schemeClr val="bg1">
                    <a:lumMod val="50000"/>
                  </a:schemeClr>
                </a:solidFill>
              </a:rPr>
              <a:t>• les preuves à la charge de l’employeur</a:t>
            </a:r>
            <a:endParaRPr lang="fr-FR" dirty="0">
              <a:solidFill>
                <a:schemeClr val="bg1">
                  <a:lumMod val="50000"/>
                </a:schemeClr>
              </a:solidFill>
            </a:endParaRPr>
          </a:p>
        </p:txBody>
      </p:sp>
    </p:spTree>
    <p:extLst>
      <p:ext uri="{BB962C8B-B14F-4D97-AF65-F5344CB8AC3E}">
        <p14:creationId xmlns:p14="http://schemas.microsoft.com/office/powerpoint/2010/main" val="35961366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FF00"/>
          </a:solidFill>
        </p:spPr>
        <p:txBody>
          <a:bodyPr>
            <a:normAutofit fontScale="90000"/>
          </a:bodyPr>
          <a:lstStyle/>
          <a:p>
            <a:r>
              <a:rPr lang="fr-FR" b="1" i="0" u="none" strike="noStrike" baseline="0" dirty="0" smtClean="0"/>
              <a:t>CHARGE DE LA PREUVE INCOMBANT AU DEMANDEUR</a:t>
            </a:r>
            <a:endParaRPr lang="fr-FR" dirty="0">
              <a:solidFill>
                <a:srgbClr val="FF0000"/>
              </a:solidFill>
            </a:endParaRPr>
          </a:p>
        </p:txBody>
      </p:sp>
      <p:sp>
        <p:nvSpPr>
          <p:cNvPr id="3" name="Espace réservé du contenu 2"/>
          <p:cNvSpPr>
            <a:spLocks noGrp="1"/>
          </p:cNvSpPr>
          <p:nvPr>
            <p:ph idx="1"/>
          </p:nvPr>
        </p:nvSpPr>
        <p:spPr/>
        <p:txBody>
          <a:bodyPr>
            <a:normAutofit lnSpcReduction="10000"/>
          </a:bodyPr>
          <a:lstStyle/>
          <a:p>
            <a:r>
              <a:rPr lang="fr-FR" b="1" i="0" u="none" strike="noStrike" baseline="0" dirty="0" smtClean="0">
                <a:solidFill>
                  <a:srgbClr val="FF0000"/>
                </a:solidFill>
              </a:rPr>
              <a:t>Preuve du contrat de travail</a:t>
            </a:r>
            <a:endParaRPr lang="fr-FR" b="0" i="0" u="none" strike="noStrike" baseline="0" dirty="0" smtClean="0">
              <a:solidFill>
                <a:srgbClr val="FF0000"/>
              </a:solidFill>
            </a:endParaRPr>
          </a:p>
          <a:p>
            <a:endParaRPr lang="fr-FR" b="0" i="0" u="none" strike="noStrike" baseline="0" dirty="0" smtClean="0"/>
          </a:p>
          <a:p>
            <a:r>
              <a:rPr lang="fr-FR" b="0" i="0" u="none" strike="noStrike" baseline="0" dirty="0" smtClean="0"/>
              <a:t>Il appartient </a:t>
            </a:r>
            <a:r>
              <a:rPr lang="fr-FR" dirty="0"/>
              <a:t>à celui qui excipe d'un contrat de travail devant le conseil de prud’hommes  de prouver l'existence de celui-ci par tous moyens: contrat écrit, lettre d'embauche, attestation d'embauche, feuilles de paie, attestations de personnes qui l'ont vu travailler, etc....</a:t>
            </a:r>
          </a:p>
        </p:txBody>
      </p:sp>
    </p:spTree>
    <p:extLst>
      <p:ext uri="{BB962C8B-B14F-4D97-AF65-F5344CB8AC3E}">
        <p14:creationId xmlns:p14="http://schemas.microsoft.com/office/powerpoint/2010/main" val="5736265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FF00"/>
          </a:solidFill>
        </p:spPr>
        <p:txBody>
          <a:bodyPr>
            <a:normAutofit fontScale="90000"/>
          </a:bodyPr>
          <a:lstStyle/>
          <a:p>
            <a:r>
              <a:rPr lang="fr-FR" b="1" i="0" u="none" strike="noStrike" baseline="0" dirty="0" smtClean="0"/>
              <a:t>CHARGE DE LA PREUVE INCOMBANT AU DEMANDEUR</a:t>
            </a:r>
            <a:endParaRPr lang="fr-FR" dirty="0">
              <a:solidFill>
                <a:srgbClr val="FF0000"/>
              </a:solidFill>
            </a:endParaRPr>
          </a:p>
        </p:txBody>
      </p:sp>
      <p:sp>
        <p:nvSpPr>
          <p:cNvPr id="3" name="Espace réservé du contenu 2"/>
          <p:cNvSpPr>
            <a:spLocks noGrp="1"/>
          </p:cNvSpPr>
          <p:nvPr>
            <p:ph idx="1"/>
          </p:nvPr>
        </p:nvSpPr>
        <p:spPr/>
        <p:txBody>
          <a:bodyPr>
            <a:normAutofit/>
          </a:bodyPr>
          <a:lstStyle/>
          <a:p>
            <a:r>
              <a:rPr lang="fr-FR" b="0" i="0" u="none" strike="noStrike" baseline="0" dirty="0" smtClean="0"/>
              <a:t>C'est au salari</a:t>
            </a:r>
            <a:r>
              <a:rPr lang="fr-FR" dirty="0"/>
              <a:t>é qu'il appartient de prouver qu'il exerce en fait une profession autre que celle stipulée dans le contrat de travail écrit </a:t>
            </a:r>
            <a:r>
              <a:rPr lang="fr-FR" i="1" dirty="0"/>
              <a:t>(</a:t>
            </a:r>
            <a:r>
              <a:rPr lang="fr-FR" i="1" dirty="0" err="1"/>
              <a:t>Cass.Soc</a:t>
            </a:r>
            <a:r>
              <a:rPr lang="fr-FR" i="1" dirty="0"/>
              <a:t>. 11.12.90 Bull. 90 V n̊ 632)</a:t>
            </a:r>
            <a:r>
              <a:rPr lang="fr-FR" dirty="0"/>
              <a:t>.</a:t>
            </a:r>
          </a:p>
        </p:txBody>
      </p:sp>
    </p:spTree>
    <p:extLst>
      <p:ext uri="{BB962C8B-B14F-4D97-AF65-F5344CB8AC3E}">
        <p14:creationId xmlns:p14="http://schemas.microsoft.com/office/powerpoint/2010/main" val="36957796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FF00"/>
          </a:solidFill>
        </p:spPr>
        <p:txBody>
          <a:bodyPr>
            <a:normAutofit fontScale="90000"/>
          </a:bodyPr>
          <a:lstStyle/>
          <a:p>
            <a:r>
              <a:rPr lang="fr-FR" b="1" i="0" u="none" strike="noStrike" baseline="0" dirty="0" smtClean="0"/>
              <a:t>CHARGE DE LA PREUVE INCOMBANT AU DEMANDEUR</a:t>
            </a:r>
            <a:endParaRPr lang="fr-FR" dirty="0">
              <a:solidFill>
                <a:srgbClr val="FF0000"/>
              </a:solidFill>
            </a:endParaRPr>
          </a:p>
        </p:txBody>
      </p:sp>
      <p:sp>
        <p:nvSpPr>
          <p:cNvPr id="3" name="Espace réservé du contenu 2"/>
          <p:cNvSpPr>
            <a:spLocks noGrp="1"/>
          </p:cNvSpPr>
          <p:nvPr>
            <p:ph idx="1"/>
          </p:nvPr>
        </p:nvSpPr>
        <p:spPr/>
        <p:txBody>
          <a:bodyPr>
            <a:normAutofit fontScale="85000" lnSpcReduction="20000"/>
          </a:bodyPr>
          <a:lstStyle/>
          <a:p>
            <a:r>
              <a:rPr lang="fr-FR" b="1" i="0" u="none" strike="noStrike" baseline="0" dirty="0" smtClean="0">
                <a:solidFill>
                  <a:srgbClr val="FF0000"/>
                </a:solidFill>
              </a:rPr>
              <a:t>Preuve de l'emploi occup</a:t>
            </a:r>
            <a:r>
              <a:rPr lang="fr-FR" b="1" dirty="0">
                <a:solidFill>
                  <a:srgbClr val="FF0000"/>
                </a:solidFill>
              </a:rPr>
              <a:t>é incombant au salarié demandeur</a:t>
            </a:r>
            <a:endParaRPr lang="fr-FR" dirty="0">
              <a:solidFill>
                <a:srgbClr val="FF0000"/>
              </a:solidFill>
            </a:endParaRPr>
          </a:p>
          <a:p>
            <a:endParaRPr lang="fr-FR" b="0" i="0" u="none" strike="noStrike" baseline="0" dirty="0" smtClean="0"/>
          </a:p>
          <a:p>
            <a:r>
              <a:rPr lang="fr-FR" b="0" i="0" u="none" strike="noStrike" baseline="0" dirty="0" smtClean="0"/>
              <a:t>●  C'est dans l'exercice de son pouvoir souverain d'appr</a:t>
            </a:r>
            <a:r>
              <a:rPr lang="fr-FR" dirty="0"/>
              <a:t>éciation de la valeur et de la portée des éléments de preuve qui lui étaient soumis, que la Cour d'Appel, pour débouter le demandeur de sa réclamation d'un certificat de travail rectifié, a retenu que le salarié reconnu comme «maître de manège» ne démontrait pas qu'il avait exercé les fonctions de «responsable équitation» qu'il revendiquait. (</a:t>
            </a:r>
            <a:r>
              <a:rPr lang="fr-FR" dirty="0" err="1"/>
              <a:t>Cass.Soc</a:t>
            </a:r>
            <a:r>
              <a:rPr lang="fr-FR" dirty="0"/>
              <a:t>. 22/03/89 </a:t>
            </a:r>
            <a:r>
              <a:rPr lang="fr-FR" dirty="0" err="1"/>
              <a:t>Cah.Prud'homaux</a:t>
            </a:r>
            <a:r>
              <a:rPr lang="fr-FR" dirty="0"/>
              <a:t> n̊4 - 1990 p.66).</a:t>
            </a:r>
          </a:p>
        </p:txBody>
      </p:sp>
    </p:spTree>
    <p:extLst>
      <p:ext uri="{BB962C8B-B14F-4D97-AF65-F5344CB8AC3E}">
        <p14:creationId xmlns:p14="http://schemas.microsoft.com/office/powerpoint/2010/main" val="3494490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FF00"/>
          </a:solidFill>
        </p:spPr>
        <p:txBody>
          <a:bodyPr>
            <a:normAutofit fontScale="90000"/>
          </a:bodyPr>
          <a:lstStyle/>
          <a:p>
            <a:r>
              <a:rPr lang="fr-FR" b="1" i="0" u="none" strike="noStrike" baseline="0" dirty="0" smtClean="0"/>
              <a:t>CHARGE DE LA PREUVE INCOMBANT AU DEMANDEUR</a:t>
            </a:r>
            <a:endParaRPr lang="fr-FR" dirty="0">
              <a:solidFill>
                <a:srgbClr val="FF0000"/>
              </a:solidFill>
            </a:endParaRPr>
          </a:p>
        </p:txBody>
      </p:sp>
      <p:sp>
        <p:nvSpPr>
          <p:cNvPr id="3" name="Espace réservé du contenu 2"/>
          <p:cNvSpPr>
            <a:spLocks noGrp="1"/>
          </p:cNvSpPr>
          <p:nvPr>
            <p:ph idx="1"/>
          </p:nvPr>
        </p:nvSpPr>
        <p:spPr/>
        <p:txBody>
          <a:bodyPr>
            <a:normAutofit/>
          </a:bodyPr>
          <a:lstStyle/>
          <a:p>
            <a:r>
              <a:rPr lang="fr-FR" b="1" dirty="0">
                <a:solidFill>
                  <a:srgbClr val="C00000"/>
                </a:solidFill>
              </a:rPr>
              <a:t>La preuve de l’existence d’un usage incombe à celui qui l’invoque</a:t>
            </a:r>
            <a:endParaRPr lang="fr-FR" dirty="0">
              <a:solidFill>
                <a:srgbClr val="C00000"/>
              </a:solidFill>
            </a:endParaRPr>
          </a:p>
          <a:p>
            <a:endParaRPr lang="fr-FR" dirty="0"/>
          </a:p>
          <a:p>
            <a:r>
              <a:rPr lang="fr-FR" dirty="0"/>
              <a:t>● Le Conseil de Prud'hommes n’à pas à rechercher l'existence d'un usage qu'il appartient au demandeur d'invoquer et d'établir (</a:t>
            </a:r>
            <a:r>
              <a:rPr lang="fr-FR" dirty="0" err="1"/>
              <a:t>Cass.Soc</a:t>
            </a:r>
            <a:r>
              <a:rPr lang="fr-FR" dirty="0"/>
              <a:t>. 25/01/89 - </a:t>
            </a:r>
            <a:r>
              <a:rPr lang="fr-FR" dirty="0" err="1"/>
              <a:t>Cah.Prud’homaux</a:t>
            </a:r>
            <a:r>
              <a:rPr lang="fr-FR" dirty="0"/>
              <a:t> n̊4 - 1991 p.55).</a:t>
            </a:r>
          </a:p>
        </p:txBody>
      </p:sp>
    </p:spTree>
    <p:extLst>
      <p:ext uri="{BB962C8B-B14F-4D97-AF65-F5344CB8AC3E}">
        <p14:creationId xmlns:p14="http://schemas.microsoft.com/office/powerpoint/2010/main" val="26079225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FF00"/>
          </a:solidFill>
        </p:spPr>
        <p:txBody>
          <a:bodyPr>
            <a:normAutofit fontScale="90000"/>
          </a:bodyPr>
          <a:lstStyle/>
          <a:p>
            <a:r>
              <a:rPr lang="fr-FR" b="1" i="0" u="none" strike="noStrike" baseline="0" dirty="0" smtClean="0"/>
              <a:t>CHARGE DE LA PREUVE INCOMBANT AU DEMANDEUR</a:t>
            </a:r>
            <a:endParaRPr lang="fr-FR" dirty="0">
              <a:solidFill>
                <a:srgbClr val="FF0000"/>
              </a:solidFill>
            </a:endParaRPr>
          </a:p>
        </p:txBody>
      </p:sp>
      <p:sp>
        <p:nvSpPr>
          <p:cNvPr id="3" name="Espace réservé du contenu 2"/>
          <p:cNvSpPr>
            <a:spLocks noGrp="1"/>
          </p:cNvSpPr>
          <p:nvPr>
            <p:ph idx="1"/>
          </p:nvPr>
        </p:nvSpPr>
        <p:spPr/>
        <p:txBody>
          <a:bodyPr>
            <a:normAutofit fontScale="85000" lnSpcReduction="20000"/>
          </a:bodyPr>
          <a:lstStyle/>
          <a:p>
            <a:r>
              <a:rPr lang="fr-FR" b="1" dirty="0">
                <a:solidFill>
                  <a:srgbClr val="C00000"/>
                </a:solidFill>
              </a:rPr>
              <a:t>La preuve de l’existence d’un usage incombe à celui qui l’invoque</a:t>
            </a:r>
            <a:endParaRPr lang="fr-FR" dirty="0">
              <a:solidFill>
                <a:srgbClr val="C00000"/>
              </a:solidFill>
            </a:endParaRPr>
          </a:p>
          <a:p>
            <a:endParaRPr lang="fr-FR" dirty="0"/>
          </a:p>
          <a:p>
            <a:r>
              <a:rPr lang="fr-FR" sz="3000" dirty="0" smtClean="0">
                <a:solidFill>
                  <a:schemeClr val="tx2">
                    <a:lumMod val="75000"/>
                  </a:schemeClr>
                </a:solidFill>
              </a:rPr>
              <a:t>Le </a:t>
            </a:r>
            <a:r>
              <a:rPr lang="fr-FR" sz="3000" dirty="0">
                <a:solidFill>
                  <a:schemeClr val="tx2">
                    <a:lumMod val="75000"/>
                  </a:schemeClr>
                </a:solidFill>
              </a:rPr>
              <a:t>Conseil de Prud'hommes n’à pas à rechercher l'existence d'un usage qu'il appartient au demandeur d'invoquer et d'établir (</a:t>
            </a:r>
            <a:r>
              <a:rPr lang="fr-FR" sz="3000" dirty="0" err="1">
                <a:solidFill>
                  <a:schemeClr val="tx2">
                    <a:lumMod val="75000"/>
                  </a:schemeClr>
                </a:solidFill>
              </a:rPr>
              <a:t>Cass.Soc</a:t>
            </a:r>
            <a:r>
              <a:rPr lang="fr-FR" sz="3000" dirty="0">
                <a:solidFill>
                  <a:schemeClr val="tx2">
                    <a:lumMod val="75000"/>
                  </a:schemeClr>
                </a:solidFill>
              </a:rPr>
              <a:t>. 25/01/89 - </a:t>
            </a:r>
            <a:r>
              <a:rPr lang="fr-FR" sz="3000" dirty="0" err="1">
                <a:solidFill>
                  <a:schemeClr val="tx2">
                    <a:lumMod val="75000"/>
                  </a:schemeClr>
                </a:solidFill>
              </a:rPr>
              <a:t>Cah.Prud’homaux</a:t>
            </a:r>
            <a:r>
              <a:rPr lang="fr-FR" sz="3000" dirty="0">
                <a:solidFill>
                  <a:schemeClr val="tx2">
                    <a:lumMod val="75000"/>
                  </a:schemeClr>
                </a:solidFill>
              </a:rPr>
              <a:t> n̊4 - 1991 p.55</a:t>
            </a:r>
            <a:r>
              <a:rPr lang="fr-FR" sz="3000" dirty="0" smtClean="0">
                <a:solidFill>
                  <a:schemeClr val="tx2">
                    <a:lumMod val="75000"/>
                  </a:schemeClr>
                </a:solidFill>
              </a:rPr>
              <a:t>).</a:t>
            </a:r>
          </a:p>
          <a:p>
            <a:endParaRPr lang="fr-FR" sz="3000" dirty="0" smtClean="0"/>
          </a:p>
          <a:p>
            <a:r>
              <a:rPr lang="fr-FR" sz="3000" dirty="0">
                <a:solidFill>
                  <a:schemeClr val="accent3">
                    <a:lumMod val="50000"/>
                  </a:schemeClr>
                </a:solidFill>
              </a:rPr>
              <a:t>C'est au salarié invoquant l'existence d'un usage qu'incombe d'apporter la preuve de l'existence de cet usage. (</a:t>
            </a:r>
            <a:r>
              <a:rPr lang="fr-FR" sz="3000" dirty="0" err="1">
                <a:solidFill>
                  <a:schemeClr val="accent3">
                    <a:lumMod val="50000"/>
                  </a:schemeClr>
                </a:solidFill>
              </a:rPr>
              <a:t>Cass.Soc</a:t>
            </a:r>
            <a:r>
              <a:rPr lang="fr-FR" sz="3000" dirty="0">
                <a:solidFill>
                  <a:schemeClr val="accent3">
                    <a:lumMod val="50000"/>
                  </a:schemeClr>
                </a:solidFill>
              </a:rPr>
              <a:t>. 03/05/89 - </a:t>
            </a:r>
            <a:r>
              <a:rPr lang="fr-FR" sz="3000" dirty="0" err="1">
                <a:solidFill>
                  <a:schemeClr val="accent3">
                    <a:lumMod val="50000"/>
                  </a:schemeClr>
                </a:solidFill>
              </a:rPr>
              <a:t>Cah.Prud’homaux</a:t>
            </a:r>
            <a:r>
              <a:rPr lang="fr-FR" sz="3000" dirty="0">
                <a:solidFill>
                  <a:schemeClr val="accent3">
                    <a:lumMod val="50000"/>
                  </a:schemeClr>
                </a:solidFill>
              </a:rPr>
              <a:t> n̊4 - 1991 p.51).</a:t>
            </a:r>
          </a:p>
          <a:p>
            <a:endParaRPr lang="fr-FR" dirty="0"/>
          </a:p>
        </p:txBody>
      </p:sp>
    </p:spTree>
    <p:extLst>
      <p:ext uri="{BB962C8B-B14F-4D97-AF65-F5344CB8AC3E}">
        <p14:creationId xmlns:p14="http://schemas.microsoft.com/office/powerpoint/2010/main" val="24907609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FF00"/>
          </a:solidFill>
        </p:spPr>
        <p:txBody>
          <a:bodyPr>
            <a:normAutofit fontScale="90000"/>
          </a:bodyPr>
          <a:lstStyle/>
          <a:p>
            <a:r>
              <a:rPr lang="fr-FR" b="1" i="0" u="none" strike="noStrike" baseline="0" dirty="0" smtClean="0"/>
              <a:t>CHARGE DE LA PREUVE INCOMBANT AU DEMANDEUR</a:t>
            </a:r>
            <a:endParaRPr lang="fr-FR" dirty="0">
              <a:solidFill>
                <a:srgbClr val="FF0000"/>
              </a:solidFill>
            </a:endParaRPr>
          </a:p>
        </p:txBody>
      </p:sp>
      <p:sp>
        <p:nvSpPr>
          <p:cNvPr id="3" name="Espace réservé du contenu 2"/>
          <p:cNvSpPr>
            <a:spLocks noGrp="1"/>
          </p:cNvSpPr>
          <p:nvPr>
            <p:ph idx="1"/>
          </p:nvPr>
        </p:nvSpPr>
        <p:spPr/>
        <p:txBody>
          <a:bodyPr>
            <a:normAutofit/>
          </a:bodyPr>
          <a:lstStyle/>
          <a:p>
            <a:r>
              <a:rPr lang="fr-FR" b="1" dirty="0">
                <a:solidFill>
                  <a:srgbClr val="C00000"/>
                </a:solidFill>
              </a:rPr>
              <a:t>La preuve de l’existence d’un usage incombe à celui qui l’invoque</a:t>
            </a:r>
            <a:endParaRPr lang="fr-FR" dirty="0">
              <a:solidFill>
                <a:srgbClr val="C00000"/>
              </a:solidFill>
            </a:endParaRPr>
          </a:p>
          <a:p>
            <a:endParaRPr lang="fr-FR" dirty="0"/>
          </a:p>
          <a:p>
            <a:r>
              <a:rPr lang="fr-FR" sz="2400" dirty="0"/>
              <a:t> Le droit au paiement prorata </a:t>
            </a:r>
            <a:r>
              <a:rPr lang="fr-FR" sz="2400" dirty="0" err="1"/>
              <a:t>temporis</a:t>
            </a:r>
            <a:r>
              <a:rPr lang="fr-FR" sz="2400" dirty="0"/>
              <a:t> d'une somme dite « prime de bilan » à un membre du personnel ayant quitté l'entreprise, quel qu'en soit le motif, avant la date de son versement ne peut résulter que d'une convention </a:t>
            </a:r>
            <a:r>
              <a:rPr lang="fr-FR" sz="2400" b="1" dirty="0"/>
              <a:t>ou d'un usage dont il appartient au salarié de rapporter la preuve</a:t>
            </a:r>
            <a:r>
              <a:rPr lang="fr-FR" sz="2400" dirty="0"/>
              <a:t>. (</a:t>
            </a:r>
            <a:r>
              <a:rPr lang="fr-FR" sz="2400" dirty="0" err="1"/>
              <a:t>Cass</a:t>
            </a:r>
            <a:r>
              <a:rPr lang="fr-FR" sz="2400" dirty="0"/>
              <a:t>. soc., 28 sept. 2005, n  03-42.963 D Semaine </a:t>
            </a:r>
            <a:r>
              <a:rPr lang="fr-FR" sz="2400" dirty="0" err="1"/>
              <a:t>Soc.Lamy</a:t>
            </a:r>
            <a:r>
              <a:rPr lang="fr-FR" sz="2400" dirty="0"/>
              <a:t> n̊ 1232).</a:t>
            </a:r>
            <a:endParaRPr lang="fr-FR" dirty="0"/>
          </a:p>
        </p:txBody>
      </p:sp>
    </p:spTree>
    <p:extLst>
      <p:ext uri="{BB962C8B-B14F-4D97-AF65-F5344CB8AC3E}">
        <p14:creationId xmlns:p14="http://schemas.microsoft.com/office/powerpoint/2010/main" val="37439425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FF00"/>
          </a:solidFill>
        </p:spPr>
        <p:txBody>
          <a:bodyPr>
            <a:normAutofit fontScale="90000"/>
          </a:bodyPr>
          <a:lstStyle/>
          <a:p>
            <a:r>
              <a:rPr lang="fr-FR" b="1" dirty="0"/>
              <a:t>LES PREUVES FOURNIES PAR LES DEUX PARTIES AU PROCES</a:t>
            </a:r>
            <a:endParaRPr lang="fr-FR" dirty="0">
              <a:solidFill>
                <a:srgbClr val="FF0000"/>
              </a:solidFill>
            </a:endParaRPr>
          </a:p>
        </p:txBody>
      </p:sp>
      <p:sp>
        <p:nvSpPr>
          <p:cNvPr id="3" name="Espace réservé du contenu 2"/>
          <p:cNvSpPr>
            <a:spLocks noGrp="1"/>
          </p:cNvSpPr>
          <p:nvPr>
            <p:ph idx="1"/>
          </p:nvPr>
        </p:nvSpPr>
        <p:spPr/>
        <p:txBody>
          <a:bodyPr>
            <a:normAutofit fontScale="62500" lnSpcReduction="20000"/>
          </a:bodyPr>
          <a:lstStyle/>
          <a:p>
            <a:r>
              <a:rPr lang="fr-FR" sz="4500" b="1" dirty="0">
                <a:solidFill>
                  <a:srgbClr val="C00000"/>
                </a:solidFill>
              </a:rPr>
              <a:t>Preuve des heures travaillées</a:t>
            </a:r>
            <a:endParaRPr lang="fr-FR" sz="4500" dirty="0">
              <a:solidFill>
                <a:srgbClr val="C00000"/>
              </a:solidFill>
            </a:endParaRPr>
          </a:p>
          <a:p>
            <a:endParaRPr lang="fr-FR" dirty="0"/>
          </a:p>
          <a:p>
            <a:r>
              <a:rPr lang="fr-FR" b="1" dirty="0">
                <a:solidFill>
                  <a:schemeClr val="tx2">
                    <a:lumMod val="75000"/>
                  </a:schemeClr>
                </a:solidFill>
              </a:rPr>
              <a:t>La preuve des heures des heures de travail n'incombe spécialement à aucune des parties. Le salarié qui réclame le paiement d'heures de travail doit présenter un décompte  chiffré à l'appui de sa demande et fournir tous les éléments dont il dispose (feuilles de paie ou d'attestations de personnes qui l'ont vu travailler..). L'employeur est tenu de fournir les éléments de nature à justifier les heures de travail.</a:t>
            </a:r>
          </a:p>
          <a:p>
            <a:endParaRPr lang="fr-FR" b="1" dirty="0">
              <a:solidFill>
                <a:schemeClr val="tx2">
                  <a:lumMod val="75000"/>
                </a:schemeClr>
              </a:solidFill>
            </a:endParaRPr>
          </a:p>
          <a:p>
            <a:r>
              <a:rPr lang="fr-FR" b="1" dirty="0">
                <a:solidFill>
                  <a:schemeClr val="accent3">
                    <a:lumMod val="50000"/>
                  </a:schemeClr>
                </a:solidFill>
              </a:rPr>
              <a:t>●  Il résulte de l'article  L1242-2 (ex art.L.122.1.1) du code du travail que la preuve des heures de travail effectué n'incombe spécialement à aucune des parties et il appartient au juge de se prononcer au vu des éléments que l'employeur est tenu de fournir et de ceux fournis par le salarié à l'appui de sa demande (Soc. 12.3.97 n̊ 1244 D. Sem. Soc. Lamy n̊ 853 page D87)</a:t>
            </a:r>
          </a:p>
        </p:txBody>
      </p:sp>
    </p:spTree>
    <p:extLst>
      <p:ext uri="{BB962C8B-B14F-4D97-AF65-F5344CB8AC3E}">
        <p14:creationId xmlns:p14="http://schemas.microsoft.com/office/powerpoint/2010/main" val="9708661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FF00"/>
          </a:solidFill>
        </p:spPr>
        <p:txBody>
          <a:bodyPr>
            <a:normAutofit fontScale="90000"/>
          </a:bodyPr>
          <a:lstStyle/>
          <a:p>
            <a:r>
              <a:rPr lang="fr-FR" b="1" dirty="0"/>
              <a:t>LES PREUVES FOURNIES PAR LES DEUX PARTIES AU PROCES</a:t>
            </a:r>
            <a:endParaRPr lang="fr-FR" dirty="0">
              <a:solidFill>
                <a:srgbClr val="FF0000"/>
              </a:solidFill>
            </a:endParaRPr>
          </a:p>
        </p:txBody>
      </p:sp>
      <p:sp>
        <p:nvSpPr>
          <p:cNvPr id="3" name="Espace réservé du contenu 2"/>
          <p:cNvSpPr>
            <a:spLocks noGrp="1"/>
          </p:cNvSpPr>
          <p:nvPr>
            <p:ph idx="1"/>
          </p:nvPr>
        </p:nvSpPr>
        <p:spPr/>
        <p:txBody>
          <a:bodyPr>
            <a:normAutofit fontScale="25000" lnSpcReduction="20000"/>
          </a:bodyPr>
          <a:lstStyle/>
          <a:p>
            <a:r>
              <a:rPr lang="fr-FR" sz="11200" b="1" dirty="0">
                <a:solidFill>
                  <a:srgbClr val="C00000"/>
                </a:solidFill>
              </a:rPr>
              <a:t>Preuve des heures supplémentaires</a:t>
            </a:r>
            <a:endParaRPr lang="fr-FR" sz="11200" dirty="0">
              <a:solidFill>
                <a:srgbClr val="C00000"/>
              </a:solidFill>
            </a:endParaRPr>
          </a:p>
          <a:p>
            <a:endParaRPr lang="fr-FR" sz="5900" dirty="0">
              <a:solidFill>
                <a:srgbClr val="C00000"/>
              </a:solidFill>
            </a:endParaRPr>
          </a:p>
          <a:p>
            <a:r>
              <a:rPr lang="fr-FR" sz="8000" b="1" dirty="0"/>
              <a:t>●  La preuve des heures supplémentaires n'incombe spécialement à aucune des parties et le juge ne peut, pour rejeter une demande d'heures supplémentaires, se fonder sur l'insuffisance des preuves apportées par le salarié. Le juge doit examiner les éléments de nature à justifier les horaires effectivement réalisés par le salarié et que l'employeur est tenu de lui fournir</a:t>
            </a:r>
            <a:r>
              <a:rPr lang="fr-FR" sz="8000" b="1" i="1" dirty="0"/>
              <a:t> (Soc. 3.7.96 Bull. 96  V n̊ 261).</a:t>
            </a:r>
            <a:endParaRPr lang="fr-FR" sz="8000" b="1" dirty="0"/>
          </a:p>
          <a:p>
            <a:endParaRPr lang="fr-FR" sz="8000" b="1" dirty="0"/>
          </a:p>
          <a:p>
            <a:r>
              <a:rPr lang="fr-FR" sz="8000" b="1" dirty="0"/>
              <a:t>● Encourt la cassation le jugement du conseil de prud'hommes qui énonce qu'il appartient à la salariée de prouver qu'elle a bien effectué des heures supplémentaires en plus de celles qui lui ont été rémunérées, alors que la preuve n'incombe spécialement à aucune des parties et que le juge ne peut, pour rejeter une demande de paiement d'heures supplémentaires, se fonder sur l'insuffisance des preuves apportées par le salarié et que l'employeur est tenu de lui fournir (</a:t>
            </a:r>
            <a:r>
              <a:rPr lang="fr-FR" sz="8000" b="1" dirty="0" err="1"/>
              <a:t>Cass.Soc</a:t>
            </a:r>
            <a:r>
              <a:rPr lang="fr-FR" sz="8000" b="1" dirty="0"/>
              <a:t>. 10/11/98 - </a:t>
            </a:r>
            <a:r>
              <a:rPr lang="fr-FR" sz="8000" b="1" dirty="0" err="1"/>
              <a:t>Cah.Prud’homaux</a:t>
            </a:r>
            <a:r>
              <a:rPr lang="fr-FR" sz="8000" b="1" dirty="0"/>
              <a:t> n̊8 - 1999 p.145).</a:t>
            </a:r>
          </a:p>
        </p:txBody>
      </p:sp>
    </p:spTree>
    <p:extLst>
      <p:ext uri="{BB962C8B-B14F-4D97-AF65-F5344CB8AC3E}">
        <p14:creationId xmlns:p14="http://schemas.microsoft.com/office/powerpoint/2010/main" val="34068023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FF00"/>
          </a:solidFill>
        </p:spPr>
        <p:txBody>
          <a:bodyPr>
            <a:normAutofit fontScale="90000"/>
          </a:bodyPr>
          <a:lstStyle/>
          <a:p>
            <a:r>
              <a:rPr lang="fr-FR" b="1" dirty="0"/>
              <a:t>LES PREUVES FOURNIES PAR LES DEUX PARTIES AU PROCES</a:t>
            </a:r>
            <a:endParaRPr lang="fr-FR" dirty="0">
              <a:solidFill>
                <a:srgbClr val="FF0000"/>
              </a:solidFill>
            </a:endParaRPr>
          </a:p>
        </p:txBody>
      </p:sp>
      <p:sp>
        <p:nvSpPr>
          <p:cNvPr id="3" name="Espace réservé du contenu 2"/>
          <p:cNvSpPr>
            <a:spLocks noGrp="1"/>
          </p:cNvSpPr>
          <p:nvPr>
            <p:ph idx="1"/>
          </p:nvPr>
        </p:nvSpPr>
        <p:spPr/>
        <p:txBody>
          <a:bodyPr>
            <a:normAutofit fontScale="92500" lnSpcReduction="10000"/>
          </a:bodyPr>
          <a:lstStyle/>
          <a:p>
            <a:r>
              <a:rPr lang="fr-FR" sz="4500" b="1" dirty="0">
                <a:solidFill>
                  <a:srgbClr val="C00000"/>
                </a:solidFill>
              </a:rPr>
              <a:t>Preuve des heures </a:t>
            </a:r>
            <a:r>
              <a:rPr lang="fr-FR" sz="4500" b="1" dirty="0" smtClean="0">
                <a:solidFill>
                  <a:srgbClr val="C00000"/>
                </a:solidFill>
              </a:rPr>
              <a:t>complémentaires</a:t>
            </a:r>
            <a:endParaRPr lang="fr-FR" sz="4500" dirty="0">
              <a:solidFill>
                <a:srgbClr val="C00000"/>
              </a:solidFill>
            </a:endParaRPr>
          </a:p>
          <a:p>
            <a:endParaRPr lang="fr-FR" sz="5900" dirty="0">
              <a:solidFill>
                <a:srgbClr val="C00000"/>
              </a:solidFill>
            </a:endParaRPr>
          </a:p>
          <a:p>
            <a:r>
              <a:rPr lang="fr-FR" sz="2000" b="1" dirty="0"/>
              <a:t>●  Les prud'hommes ne peuvent rejeter une demande en paiement d'heures complémentaires au motif que les éléments produits par le salarié ne prouvent pas le bien-fondé de sa demande. Il appartient en effet seulement à ce dernier de fournir préalablement au juge des éléments de nature à « étayer » cette demande, l'employeur devant de son côté produire les éléments de nature à justifier les horaires effectivement réalisés par le salarié. (</a:t>
            </a:r>
            <a:r>
              <a:rPr lang="fr-FR" sz="2000" b="1" dirty="0" err="1"/>
              <a:t>Cass</a:t>
            </a:r>
            <a:r>
              <a:rPr lang="fr-FR" sz="2000" b="1" dirty="0"/>
              <a:t>. soc., 10 mai 2007, pourvoi n  05.45.932, arrêt n  978 FS-P+B+R </a:t>
            </a:r>
            <a:r>
              <a:rPr lang="fr-FR" sz="2000" b="1" dirty="0" err="1"/>
              <a:t>Jurisp.Soc.Lamy</a:t>
            </a:r>
            <a:r>
              <a:rPr lang="fr-FR" sz="2000" b="1" dirty="0"/>
              <a:t> n̊ 213)</a:t>
            </a:r>
            <a:endParaRPr lang="fr-FR" sz="8000" b="1" dirty="0"/>
          </a:p>
        </p:txBody>
      </p:sp>
    </p:spTree>
    <p:extLst>
      <p:ext uri="{BB962C8B-B14F-4D97-AF65-F5344CB8AC3E}">
        <p14:creationId xmlns:p14="http://schemas.microsoft.com/office/powerpoint/2010/main" val="2275075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2218258"/>
          </a:xfrm>
        </p:spPr>
        <p:txBody>
          <a:bodyPr>
            <a:normAutofit/>
          </a:bodyPr>
          <a:lstStyle/>
          <a:p>
            <a:r>
              <a:rPr lang="fr-FR" b="1" dirty="0" smtClean="0"/>
              <a:t>En justice, il </a:t>
            </a:r>
            <a:r>
              <a:rPr lang="fr-FR" b="1" dirty="0"/>
              <a:t>ne suffit pas d’avoir raison : encore faut-il le prouver !</a:t>
            </a:r>
            <a:endParaRPr lang="fr-FR" dirty="0"/>
          </a:p>
        </p:txBody>
      </p:sp>
      <p:sp>
        <p:nvSpPr>
          <p:cNvPr id="3" name="Espace réservé du contenu 2"/>
          <p:cNvSpPr>
            <a:spLocks noGrp="1"/>
          </p:cNvSpPr>
          <p:nvPr>
            <p:ph idx="1"/>
          </p:nvPr>
        </p:nvSpPr>
        <p:spPr>
          <a:xfrm>
            <a:off x="457200" y="3212976"/>
            <a:ext cx="8229600" cy="2913187"/>
          </a:xfrm>
        </p:spPr>
        <p:txBody>
          <a:bodyPr/>
          <a:lstStyle/>
          <a:p>
            <a:pPr algn="just"/>
            <a:r>
              <a:rPr lang="fr-FR" b="1" dirty="0">
                <a:solidFill>
                  <a:srgbClr val="FF0000"/>
                </a:solidFill>
              </a:rPr>
              <a:t> </a:t>
            </a:r>
            <a:endParaRPr lang="fr-FR" dirty="0">
              <a:solidFill>
                <a:srgbClr val="FF0000"/>
              </a:solidFill>
            </a:endParaRPr>
          </a:p>
        </p:txBody>
      </p:sp>
    </p:spTree>
    <p:extLst>
      <p:ext uri="{BB962C8B-B14F-4D97-AF65-F5344CB8AC3E}">
        <p14:creationId xmlns:p14="http://schemas.microsoft.com/office/powerpoint/2010/main" val="30680883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FF00"/>
          </a:solidFill>
        </p:spPr>
        <p:txBody>
          <a:bodyPr>
            <a:normAutofit fontScale="90000"/>
          </a:bodyPr>
          <a:lstStyle/>
          <a:p>
            <a:r>
              <a:rPr lang="fr-FR" b="1" dirty="0"/>
              <a:t>LES PREUVES FOURNIES PAR LES DEUX PARTIES AU PROCES</a:t>
            </a:r>
            <a:endParaRPr lang="fr-FR" dirty="0">
              <a:solidFill>
                <a:srgbClr val="FF0000"/>
              </a:solidFill>
            </a:endParaRPr>
          </a:p>
        </p:txBody>
      </p:sp>
      <p:sp>
        <p:nvSpPr>
          <p:cNvPr id="3" name="Espace réservé du contenu 2"/>
          <p:cNvSpPr>
            <a:spLocks noGrp="1"/>
          </p:cNvSpPr>
          <p:nvPr>
            <p:ph idx="1"/>
          </p:nvPr>
        </p:nvSpPr>
        <p:spPr/>
        <p:txBody>
          <a:bodyPr>
            <a:normAutofit fontScale="55000" lnSpcReduction="20000"/>
          </a:bodyPr>
          <a:lstStyle/>
          <a:p>
            <a:r>
              <a:rPr lang="fr-FR" sz="4800" dirty="0"/>
              <a:t>● </a:t>
            </a:r>
            <a:r>
              <a:rPr lang="fr-FR" sz="4800" b="1" dirty="0"/>
              <a:t>En cas de litige relatif à l'existence ou au nombre d'heures de travail accomplies, il appartient au salarié d'étayer sa demande par la production d'éléments suffisamment précis </a:t>
            </a:r>
            <a:r>
              <a:rPr lang="fr-FR" sz="4800" dirty="0"/>
              <a:t>quant aux horaires effectivement réalisés pour permettre à l'employeur de répondre en fournissant ses propres éléments. Des attestations de salariés ne suffisent pas en soi à prouver l’accomplissement d’heures supplémentaires.</a:t>
            </a:r>
          </a:p>
          <a:p>
            <a:r>
              <a:rPr lang="fr-FR" sz="4800" dirty="0"/>
              <a:t>La cour d'appel n'a pas inversé la charge de la preuve en retenant souverainement que la demande du salarié n'était pas étayée en l'espèce (</a:t>
            </a:r>
            <a:r>
              <a:rPr lang="fr-FR" sz="4800" dirty="0" err="1"/>
              <a:t>Cass.Soc</a:t>
            </a:r>
            <a:r>
              <a:rPr lang="fr-FR" sz="4800" dirty="0"/>
              <a:t> 15/01/2014 n̊12-19472).</a:t>
            </a:r>
          </a:p>
          <a:p>
            <a:r>
              <a:rPr lang="fr-FR" sz="4800" dirty="0"/>
              <a:t> </a:t>
            </a:r>
            <a:endParaRPr lang="fr-FR" sz="8000" b="1" dirty="0"/>
          </a:p>
        </p:txBody>
      </p:sp>
    </p:spTree>
    <p:extLst>
      <p:ext uri="{BB962C8B-B14F-4D97-AF65-F5344CB8AC3E}">
        <p14:creationId xmlns:p14="http://schemas.microsoft.com/office/powerpoint/2010/main" val="30019583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FF00"/>
          </a:solidFill>
        </p:spPr>
        <p:txBody>
          <a:bodyPr>
            <a:normAutofit fontScale="90000"/>
          </a:bodyPr>
          <a:lstStyle/>
          <a:p>
            <a:r>
              <a:rPr lang="fr-FR" b="1" dirty="0"/>
              <a:t>LES PREUVES FOURNIES PAR LES DEUX PARTIES AU PROCES</a:t>
            </a:r>
            <a:endParaRPr lang="fr-FR" dirty="0">
              <a:solidFill>
                <a:srgbClr val="FF0000"/>
              </a:solidFill>
            </a:endParaRPr>
          </a:p>
        </p:txBody>
      </p:sp>
      <p:sp>
        <p:nvSpPr>
          <p:cNvPr id="3" name="Espace réservé du contenu 2"/>
          <p:cNvSpPr>
            <a:spLocks noGrp="1"/>
          </p:cNvSpPr>
          <p:nvPr>
            <p:ph idx="1"/>
          </p:nvPr>
        </p:nvSpPr>
        <p:spPr/>
        <p:txBody>
          <a:bodyPr>
            <a:normAutofit fontScale="55000" lnSpcReduction="20000"/>
          </a:bodyPr>
          <a:lstStyle/>
          <a:p>
            <a:r>
              <a:rPr lang="fr-FR" sz="3600" b="1" dirty="0">
                <a:solidFill>
                  <a:srgbClr val="FF0000"/>
                </a:solidFill>
              </a:rPr>
              <a:t>Preuve de la cause réelle et sérieuse du licenciement</a:t>
            </a:r>
            <a:endParaRPr lang="fr-FR" sz="3600" dirty="0">
              <a:solidFill>
                <a:srgbClr val="FF0000"/>
              </a:solidFill>
            </a:endParaRPr>
          </a:p>
          <a:p>
            <a:endParaRPr lang="fr-FR" dirty="0"/>
          </a:p>
          <a:p>
            <a:r>
              <a:rPr lang="fr-FR" dirty="0"/>
              <a:t>La  loi  du  13  juillet  1973  relative  au  licenciement individuel  a  introduit  l'article  L.122.14.3 [ L1235-1 ]  du  code du travail  qui  précise qu'en  cas  de  litige,  le  juge à  qui  il  appartient  d'apprécier  la  régularité  de  la des éléments fournis par les parties.</a:t>
            </a:r>
          </a:p>
          <a:p>
            <a:r>
              <a:rPr lang="fr-FR" dirty="0"/>
              <a:t> </a:t>
            </a:r>
            <a:r>
              <a:rPr lang="fr-FR" b="1" i="1" dirty="0"/>
              <a:t>Art. L1235-1 du code du travail</a:t>
            </a:r>
            <a:r>
              <a:rPr lang="fr-FR" i="1" dirty="0"/>
              <a:t> : “ En cas de litige, le juge, à qui il appartient d'apprécier la régularité de la procédure suivie et le caractère réel et sérieux des motifs invoqués par l'employeur, forme sa conviction au vu des éléments fournis par les parties après avoir ordonné, au besoin, toutes les mesures d'instruction qu'il estime utiles.</a:t>
            </a:r>
          </a:p>
          <a:p>
            <a:r>
              <a:rPr lang="fr-FR" i="1" dirty="0"/>
              <a:t>Si un doute subsiste, il profite au salarié”.</a:t>
            </a:r>
            <a:endParaRPr lang="fr-FR" dirty="0"/>
          </a:p>
          <a:p>
            <a:endParaRPr lang="fr-FR" dirty="0"/>
          </a:p>
          <a:p>
            <a:r>
              <a:rPr lang="fr-FR" dirty="0"/>
              <a:t>L'administration  de  la  preuve  en ce  domaine  est  donc dérogatoire car la charge de la preuve n'est pas imposée plus particulièrement à l'une des parties, au demandeur.</a:t>
            </a:r>
          </a:p>
          <a:p>
            <a:r>
              <a:rPr lang="fr-FR" dirty="0"/>
              <a:t>Les  dispositions  de ce  texte ne doivent  pas  conduire à  renverser  la  charge  de  la  preuve  au  détriment de l'employeur.</a:t>
            </a:r>
          </a:p>
        </p:txBody>
      </p:sp>
    </p:spTree>
    <p:extLst>
      <p:ext uri="{BB962C8B-B14F-4D97-AF65-F5344CB8AC3E}">
        <p14:creationId xmlns:p14="http://schemas.microsoft.com/office/powerpoint/2010/main" val="7451883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additive="base">
                                        <p:cTn id="3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 calcmode="lin" valueType="num">
                                      <p:cBhvr additive="base">
                                        <p:cTn id="37"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FF00"/>
          </a:solidFill>
        </p:spPr>
        <p:txBody>
          <a:bodyPr>
            <a:normAutofit fontScale="90000"/>
          </a:bodyPr>
          <a:lstStyle/>
          <a:p>
            <a:r>
              <a:rPr lang="fr-FR" b="1" dirty="0"/>
              <a:t>LES PREUVES FOURNIES PAR LES DEUX PARTIES AU PROCES</a:t>
            </a:r>
            <a:endParaRPr lang="fr-FR" dirty="0">
              <a:solidFill>
                <a:srgbClr val="FF0000"/>
              </a:solidFill>
            </a:endParaRPr>
          </a:p>
        </p:txBody>
      </p:sp>
      <p:sp>
        <p:nvSpPr>
          <p:cNvPr id="3" name="Espace réservé du contenu 2"/>
          <p:cNvSpPr>
            <a:spLocks noGrp="1"/>
          </p:cNvSpPr>
          <p:nvPr>
            <p:ph idx="1"/>
          </p:nvPr>
        </p:nvSpPr>
        <p:spPr/>
        <p:txBody>
          <a:bodyPr>
            <a:normAutofit/>
          </a:bodyPr>
          <a:lstStyle/>
          <a:p>
            <a:r>
              <a:rPr lang="fr-FR" sz="2000" dirty="0"/>
              <a:t>● Ni la preuve du caractère réel et sérieux du licenciement, ni la preuve contraire n'incombent spécialement à l'une des parties en vertu de l'article L 122-14-3 du Code du travail. Par suite, ayant constaté qu'une société, après avoir repris une entreprise admise au règlement judiciaire, a licencié le même jour trois membres de la même famille qui géraient ladite entreprise et que, sur huit des griefs formulés contre l'un deux, conservé à son service comme directeur, sept d'entre eux n'étaient pas sérieux, les juges du fond ont pu estimer que le huitième n'était pas établi, aucune preuve n'étant fournie ni offerte par les parties à l'appui de leur position respective, et par suite </a:t>
            </a:r>
            <a:r>
              <a:rPr lang="fr-FR" sz="2000" dirty="0" err="1" smtClean="0"/>
              <a:t>décide</a:t>
            </a:r>
            <a:r>
              <a:rPr lang="fr-FR" sz="2000" i="1" dirty="0" err="1"/>
              <a:t>Cass.Soc</a:t>
            </a:r>
            <a:r>
              <a:rPr lang="fr-FR" sz="2000" i="1" dirty="0"/>
              <a:t> 23/03/77 N̊ de pourvoi : 75-40292 </a:t>
            </a:r>
            <a:r>
              <a:rPr lang="fr-FR" sz="2000" i="1" dirty="0" smtClean="0"/>
              <a:t>)</a:t>
            </a:r>
            <a:endParaRPr lang="fr-FR" sz="2000" dirty="0"/>
          </a:p>
        </p:txBody>
      </p:sp>
    </p:spTree>
    <p:extLst>
      <p:ext uri="{BB962C8B-B14F-4D97-AF65-F5344CB8AC3E}">
        <p14:creationId xmlns:p14="http://schemas.microsoft.com/office/powerpoint/2010/main" val="37869287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FF00"/>
          </a:solidFill>
        </p:spPr>
        <p:txBody>
          <a:bodyPr>
            <a:normAutofit fontScale="90000"/>
          </a:bodyPr>
          <a:lstStyle/>
          <a:p>
            <a:r>
              <a:rPr lang="fr-FR" b="1" dirty="0"/>
              <a:t>LES PREUVES FOURNIES PAR LES DEUX PARTIES AU PROCES</a:t>
            </a:r>
            <a:endParaRPr lang="fr-FR" dirty="0">
              <a:solidFill>
                <a:srgbClr val="FF0000"/>
              </a:solidFill>
            </a:endParaRPr>
          </a:p>
        </p:txBody>
      </p:sp>
      <p:sp>
        <p:nvSpPr>
          <p:cNvPr id="3" name="Espace réservé du contenu 2"/>
          <p:cNvSpPr>
            <a:spLocks noGrp="1"/>
          </p:cNvSpPr>
          <p:nvPr>
            <p:ph idx="1"/>
          </p:nvPr>
        </p:nvSpPr>
        <p:spPr/>
        <p:txBody>
          <a:bodyPr>
            <a:normAutofit/>
          </a:bodyPr>
          <a:lstStyle/>
          <a:p>
            <a:r>
              <a:rPr lang="fr-FR" sz="2000" dirty="0" smtClean="0"/>
              <a:t>● Viole l'article  L1235-1 (ex </a:t>
            </a:r>
            <a:r>
              <a:rPr lang="fr-FR" sz="2000" dirty="0" err="1" smtClean="0"/>
              <a:t>art.L</a:t>
            </a:r>
            <a:r>
              <a:rPr lang="fr-FR" sz="2000" dirty="0" smtClean="0"/>
              <a:t>. 122-14-3) du Code du travail la cour d'appel qui, pour décider que le licenciement d'un salarié reposait sur une cause réelle et sérieuse, se borne à énoncer que ce salarié ne répond pas aux différents griefs détaillés avec précision par l'employeur, alors que la charge de la preuve de la cause réelle et sérieuse du licenciement n'incombe pas particulièrement à l'une ou à l'autre partie (</a:t>
            </a:r>
            <a:r>
              <a:rPr lang="fr-FR" sz="2000" i="1" dirty="0" err="1" smtClean="0"/>
              <a:t>Cass.Soc</a:t>
            </a:r>
            <a:r>
              <a:rPr lang="fr-FR" sz="2000" i="1" dirty="0" smtClean="0"/>
              <a:t> 11/12/97 N̊ de pourvoi : 96-42045 </a:t>
            </a:r>
            <a:r>
              <a:rPr lang="fr-FR" sz="2000" dirty="0" smtClean="0"/>
              <a:t>).</a:t>
            </a:r>
            <a:endParaRPr lang="fr-FR" sz="2000" dirty="0"/>
          </a:p>
        </p:txBody>
      </p:sp>
    </p:spTree>
    <p:extLst>
      <p:ext uri="{BB962C8B-B14F-4D97-AF65-F5344CB8AC3E}">
        <p14:creationId xmlns:p14="http://schemas.microsoft.com/office/powerpoint/2010/main" val="36810013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FF00"/>
          </a:solidFill>
        </p:spPr>
        <p:txBody>
          <a:bodyPr>
            <a:normAutofit fontScale="90000"/>
          </a:bodyPr>
          <a:lstStyle/>
          <a:p>
            <a:r>
              <a:rPr lang="fr-FR" b="1" dirty="0"/>
              <a:t>LES PREUVES FOURNIES PAR LES DEUX PARTIES AU PROCES</a:t>
            </a:r>
            <a:endParaRPr lang="fr-FR" dirty="0">
              <a:solidFill>
                <a:srgbClr val="FF0000"/>
              </a:solidFill>
            </a:endParaRPr>
          </a:p>
        </p:txBody>
      </p:sp>
      <p:sp>
        <p:nvSpPr>
          <p:cNvPr id="3" name="Espace réservé du contenu 2"/>
          <p:cNvSpPr>
            <a:spLocks noGrp="1"/>
          </p:cNvSpPr>
          <p:nvPr>
            <p:ph idx="1"/>
          </p:nvPr>
        </p:nvSpPr>
        <p:spPr/>
        <p:txBody>
          <a:bodyPr>
            <a:normAutofit/>
          </a:bodyPr>
          <a:lstStyle/>
          <a:p>
            <a:r>
              <a:rPr lang="fr-FR" sz="2000" dirty="0"/>
              <a:t>●   </a:t>
            </a:r>
            <a:r>
              <a:rPr lang="fr-FR" sz="2000" b="1" dirty="0"/>
              <a:t>La lettre d'énonciation des motifs du licenciement fixe les limites du litige</a:t>
            </a:r>
            <a:r>
              <a:rPr lang="fr-FR" sz="2000" dirty="0"/>
              <a:t>. Dès lors le juge ne peut retenir un autre motif que celui indiqué dans cette lettre (Cass.Soc.21/2/90 Bull. 90 V n̊77).</a:t>
            </a:r>
          </a:p>
          <a:p>
            <a:endParaRPr lang="fr-FR" sz="2000" dirty="0"/>
          </a:p>
          <a:p>
            <a:endParaRPr lang="fr-FR" sz="2000" dirty="0"/>
          </a:p>
          <a:p>
            <a:r>
              <a:rPr lang="fr-FR" sz="2000" dirty="0"/>
              <a:t>●   Si la lettre de licenciement doit énoncer des motifs précis et matériellement vérifiables, l'employeur est en droit, en cas de contestation, d'invoquer toutes les circonstances de fait qui permettent de justifier ce motif (soc15/10/13 N̊ de pourvoi: 11-18977)</a:t>
            </a:r>
          </a:p>
        </p:txBody>
      </p:sp>
    </p:spTree>
    <p:extLst>
      <p:ext uri="{BB962C8B-B14F-4D97-AF65-F5344CB8AC3E}">
        <p14:creationId xmlns:p14="http://schemas.microsoft.com/office/powerpoint/2010/main" val="16293863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FF00"/>
          </a:solidFill>
        </p:spPr>
        <p:txBody>
          <a:bodyPr>
            <a:normAutofit fontScale="90000"/>
          </a:bodyPr>
          <a:lstStyle/>
          <a:p>
            <a:r>
              <a:rPr lang="fr-FR" b="1" dirty="0"/>
              <a:t>LES PREUVES FOURNIES PAR LES DEUX PARTIES AU PROCES</a:t>
            </a:r>
            <a:endParaRPr lang="fr-FR" dirty="0">
              <a:solidFill>
                <a:srgbClr val="FF0000"/>
              </a:solidFill>
            </a:endParaRPr>
          </a:p>
        </p:txBody>
      </p:sp>
      <p:sp>
        <p:nvSpPr>
          <p:cNvPr id="3" name="Espace réservé du contenu 2"/>
          <p:cNvSpPr>
            <a:spLocks noGrp="1"/>
          </p:cNvSpPr>
          <p:nvPr>
            <p:ph idx="1"/>
          </p:nvPr>
        </p:nvSpPr>
        <p:spPr/>
        <p:txBody>
          <a:bodyPr>
            <a:normAutofit/>
          </a:bodyPr>
          <a:lstStyle/>
          <a:p>
            <a:r>
              <a:rPr lang="fr-FR" sz="2000" b="1" dirty="0"/>
              <a:t>Preuve en matière  disciplinaire</a:t>
            </a:r>
            <a:endParaRPr lang="fr-FR" sz="2000" dirty="0"/>
          </a:p>
          <a:p>
            <a:endParaRPr lang="fr-FR" sz="2000" dirty="0"/>
          </a:p>
          <a:p>
            <a:r>
              <a:rPr lang="fr-FR" sz="2000" dirty="0"/>
              <a:t>La loi N̊ 82-689 du 04 août 1982 a introduit l'article L.122.43 dans le code du travail,  lequel dispose: "</a:t>
            </a:r>
            <a:r>
              <a:rPr lang="fr-FR" sz="2000" i="1" dirty="0"/>
              <a:t>en cas  de  litige,  le  conseil  de prud'hommes  apprécie  la régularité  de  la  procédure  suivie  et  si  les  faits reprochés  au  salarié  sont  de  nature  à  justifier  une sanction;  l'employeur  doit  fournir  au  conseil  de prud'hommes  les  éléments  qu'il  a retenus pour  prendre la  sanction.  Au  vu  de  ces  documents  et de ceux qui peuvent  être  fournis  par  le  salarié à l'appui  de  ses allégations,</a:t>
            </a:r>
            <a:r>
              <a:rPr lang="fr-FR" sz="2000" b="1" i="1" dirty="0"/>
              <a:t>   le   conseil   de   prud'hommes   forme  sa conviction après avoir ordonné, en cas</a:t>
            </a:r>
            <a:r>
              <a:rPr lang="fr-FR" sz="2000" b="1" dirty="0"/>
              <a:t> </a:t>
            </a:r>
            <a:r>
              <a:rPr lang="fr-FR" sz="2000" b="1" i="1" dirty="0"/>
              <a:t>de besoin, toutes les mesures d'instruction qu'il estime utiles, si un doute subsiste, il profite au salarié .../...".</a:t>
            </a:r>
            <a:endParaRPr lang="fr-FR" sz="2000" dirty="0"/>
          </a:p>
        </p:txBody>
      </p:sp>
    </p:spTree>
    <p:extLst>
      <p:ext uri="{BB962C8B-B14F-4D97-AF65-F5344CB8AC3E}">
        <p14:creationId xmlns:p14="http://schemas.microsoft.com/office/powerpoint/2010/main" val="11152396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FF00"/>
          </a:solidFill>
        </p:spPr>
        <p:txBody>
          <a:bodyPr>
            <a:normAutofit fontScale="90000"/>
          </a:bodyPr>
          <a:lstStyle/>
          <a:p>
            <a:r>
              <a:rPr lang="fr-FR" b="1" dirty="0"/>
              <a:t>CHARGE DE LA PREUVE INCOMBANT A L’EMPLOYEUR</a:t>
            </a:r>
            <a:endParaRPr lang="fr-FR" dirty="0">
              <a:solidFill>
                <a:srgbClr val="FF0000"/>
              </a:solidFill>
            </a:endParaRPr>
          </a:p>
        </p:txBody>
      </p:sp>
      <p:sp>
        <p:nvSpPr>
          <p:cNvPr id="3" name="Espace réservé du contenu 2"/>
          <p:cNvSpPr>
            <a:spLocks noGrp="1"/>
          </p:cNvSpPr>
          <p:nvPr>
            <p:ph idx="1"/>
          </p:nvPr>
        </p:nvSpPr>
        <p:spPr/>
        <p:txBody>
          <a:bodyPr>
            <a:normAutofit/>
          </a:bodyPr>
          <a:lstStyle/>
          <a:p>
            <a:r>
              <a:rPr lang="fr-FR" sz="2000" b="1" dirty="0"/>
              <a:t>La preuve du paiement</a:t>
            </a:r>
            <a:endParaRPr lang="fr-FR" sz="2000" dirty="0"/>
          </a:p>
          <a:p>
            <a:endParaRPr lang="fr-FR" sz="2000" dirty="0"/>
          </a:p>
          <a:p>
            <a:r>
              <a:rPr lang="fr-FR" sz="2000" dirty="0"/>
              <a:t>Il  appartient  alors à l'employeur qui prétend avoir payé le salaire de prouver  qu'il a effectivement payé la créance par la production d'un reçu ou d'un justificatif bancaire ou postal.</a:t>
            </a:r>
          </a:p>
          <a:p>
            <a:r>
              <a:rPr lang="fr-FR" sz="2000" dirty="0"/>
              <a:t>Le salarié n'a pas  à apporter la  preuve du  non  paiement  de son salaire  car </a:t>
            </a:r>
            <a:r>
              <a:rPr lang="fr-FR" sz="2000" b="1" dirty="0"/>
              <a:t>la  preuve négative  n'existe pas en droit français.</a:t>
            </a:r>
            <a:endParaRPr lang="fr-FR" sz="2000" dirty="0"/>
          </a:p>
          <a:p>
            <a:r>
              <a:rPr lang="fr-FR" sz="2000" dirty="0"/>
              <a:t>La délivrance de la feuille de paie ne prouve pas que le salarié a effectivement touché son salaire (même si elle contient la mention  "payé par chèque",  car l'employeur peut ne pas avoir remis le chèque lors de la délivrance de la feuille de paie).</a:t>
            </a:r>
          </a:p>
        </p:txBody>
      </p:sp>
    </p:spTree>
    <p:extLst>
      <p:ext uri="{BB962C8B-B14F-4D97-AF65-F5344CB8AC3E}">
        <p14:creationId xmlns:p14="http://schemas.microsoft.com/office/powerpoint/2010/main" val="12265855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FF00"/>
          </a:solidFill>
        </p:spPr>
        <p:txBody>
          <a:bodyPr>
            <a:normAutofit fontScale="90000"/>
          </a:bodyPr>
          <a:lstStyle/>
          <a:p>
            <a:r>
              <a:rPr lang="fr-FR" b="1" dirty="0"/>
              <a:t>CHARGE DE LA PREUVE INCOMBANT A L’EMPLOYEUR</a:t>
            </a:r>
            <a:endParaRPr lang="fr-FR" dirty="0">
              <a:solidFill>
                <a:srgbClr val="FF0000"/>
              </a:solidFill>
            </a:endParaRPr>
          </a:p>
        </p:txBody>
      </p:sp>
      <p:sp>
        <p:nvSpPr>
          <p:cNvPr id="3" name="Espace réservé du contenu 2"/>
          <p:cNvSpPr>
            <a:spLocks noGrp="1"/>
          </p:cNvSpPr>
          <p:nvPr>
            <p:ph idx="1"/>
          </p:nvPr>
        </p:nvSpPr>
        <p:spPr/>
        <p:txBody>
          <a:bodyPr>
            <a:normAutofit/>
          </a:bodyPr>
          <a:lstStyle/>
          <a:p>
            <a:r>
              <a:rPr lang="fr-FR" sz="2000" dirty="0"/>
              <a:t>●  Il appartient à l'employeur d'établir qu'il a rempli son obligation de paiement des salaires vis à vis du salarié. La seule mention sur les bulletins de paie d'un règlement en espèces ne saurait permettre à ce dernier de se libérer de son obligation </a:t>
            </a:r>
            <a:r>
              <a:rPr lang="fr-FR" sz="2000" i="1" dirty="0"/>
              <a:t>(</a:t>
            </a:r>
            <a:r>
              <a:rPr lang="fr-FR" sz="2000" i="1" dirty="0" err="1"/>
              <a:t>Cass</a:t>
            </a:r>
            <a:r>
              <a:rPr lang="fr-FR" sz="2000" i="1" dirty="0"/>
              <a:t>. Soc. 6/4/99 n̊96-44.981 Jurisprudence Soc. Lamy n̊37 p.24).</a:t>
            </a:r>
            <a:endParaRPr lang="fr-FR" sz="2000" dirty="0"/>
          </a:p>
        </p:txBody>
      </p:sp>
    </p:spTree>
    <p:extLst>
      <p:ext uri="{BB962C8B-B14F-4D97-AF65-F5344CB8AC3E}">
        <p14:creationId xmlns:p14="http://schemas.microsoft.com/office/powerpoint/2010/main" val="10700752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FF00"/>
          </a:solidFill>
        </p:spPr>
        <p:txBody>
          <a:bodyPr>
            <a:normAutofit fontScale="90000"/>
          </a:bodyPr>
          <a:lstStyle/>
          <a:p>
            <a:r>
              <a:rPr lang="fr-FR" b="1" dirty="0"/>
              <a:t>CHARGE DE LA PREUVE INCOMBANT A L’EMPLOYEUR</a:t>
            </a:r>
            <a:endParaRPr lang="fr-FR" dirty="0">
              <a:solidFill>
                <a:srgbClr val="FF0000"/>
              </a:solidFill>
            </a:endParaRPr>
          </a:p>
        </p:txBody>
      </p:sp>
      <p:sp>
        <p:nvSpPr>
          <p:cNvPr id="3" name="Espace réservé du contenu 2"/>
          <p:cNvSpPr>
            <a:spLocks noGrp="1"/>
          </p:cNvSpPr>
          <p:nvPr>
            <p:ph idx="1"/>
          </p:nvPr>
        </p:nvSpPr>
        <p:spPr/>
        <p:txBody>
          <a:bodyPr>
            <a:normAutofit/>
          </a:bodyPr>
          <a:lstStyle/>
          <a:p>
            <a:r>
              <a:rPr lang="fr-FR" sz="2000" b="1" dirty="0"/>
              <a:t>La remise d’un bulletin de paie n’emporte pas présomption de paiement, la preuve reposant sur l’employeur</a:t>
            </a:r>
            <a:endParaRPr lang="fr-FR" sz="2000" dirty="0"/>
          </a:p>
          <a:p>
            <a:r>
              <a:rPr lang="fr-FR" sz="2000" dirty="0"/>
              <a:t>● Aux termes de l'article 1315 du Code Civil, «celui qui réclame l'exécution d'une obligation doit la prouver. Réciproquement, celui qui se prétend libéré, doit justifier le paiement ou le fait qui a produit l'extinction de son obligation» ; aux termes de l'article L 143-4 du Code du Travail, «l'acceptation sans protestation ni réserve d'un bulletin de paie par le travailleur ne peut valoir, de la part de celui-ci, renonciation au paiement de tout ou partie du salaire et des indemnités ou accessoires de salaire qui lui sont dus en vertu de la loi, du règlement, d'une convention ou accord collectif de travail ou d'un contrat»; il résulte de la combinaison de ces textes que, nonobstant la délivrance de la fiche de paie, l'employeur doit prouver le paiement du salaire (</a:t>
            </a:r>
            <a:r>
              <a:rPr lang="fr-FR" sz="2000" dirty="0" err="1"/>
              <a:t>Cass.Soc</a:t>
            </a:r>
            <a:r>
              <a:rPr lang="fr-FR" sz="2000" dirty="0"/>
              <a:t> 02/02/99 - </a:t>
            </a:r>
            <a:r>
              <a:rPr lang="fr-FR" sz="2000" dirty="0" err="1"/>
              <a:t>Cah.Prud’homaux</a:t>
            </a:r>
            <a:r>
              <a:rPr lang="fr-FR" sz="2000" dirty="0"/>
              <a:t> n5 de 2001 p78).</a:t>
            </a:r>
          </a:p>
        </p:txBody>
      </p:sp>
    </p:spTree>
    <p:extLst>
      <p:ext uri="{BB962C8B-B14F-4D97-AF65-F5344CB8AC3E}">
        <p14:creationId xmlns:p14="http://schemas.microsoft.com/office/powerpoint/2010/main" val="20751918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FF00"/>
          </a:solidFill>
        </p:spPr>
        <p:txBody>
          <a:bodyPr>
            <a:normAutofit fontScale="90000"/>
          </a:bodyPr>
          <a:lstStyle/>
          <a:p>
            <a:r>
              <a:rPr lang="fr-FR" b="1" dirty="0"/>
              <a:t>CHARGE DE LA PREUVE INCOMBANT A L’EMPLOYEUR</a:t>
            </a:r>
            <a:endParaRPr lang="fr-FR" dirty="0">
              <a:solidFill>
                <a:srgbClr val="FF0000"/>
              </a:solidFill>
            </a:endParaRPr>
          </a:p>
        </p:txBody>
      </p:sp>
      <p:sp>
        <p:nvSpPr>
          <p:cNvPr id="3" name="Espace réservé du contenu 2"/>
          <p:cNvSpPr>
            <a:spLocks noGrp="1"/>
          </p:cNvSpPr>
          <p:nvPr>
            <p:ph idx="1"/>
          </p:nvPr>
        </p:nvSpPr>
        <p:spPr/>
        <p:txBody>
          <a:bodyPr>
            <a:normAutofit fontScale="92500" lnSpcReduction="20000"/>
          </a:bodyPr>
          <a:lstStyle/>
          <a:p>
            <a:r>
              <a:rPr lang="fr-FR" sz="2000" b="1" dirty="0"/>
              <a:t>L’acceptation sans protestation ni réserve du bulletin de paie par le salarié ne prouve pas le paiement, la charge de la preuve du paiement du salaire incombant à l’employeur</a:t>
            </a:r>
            <a:endParaRPr lang="fr-FR" sz="2000" dirty="0"/>
          </a:p>
          <a:p>
            <a:endParaRPr lang="fr-FR" sz="2000" dirty="0"/>
          </a:p>
          <a:p>
            <a:r>
              <a:rPr lang="fr-FR" sz="2000" dirty="0"/>
              <a:t>● Aux termes de l article 1315 du Code Civil, celui qui réclame l’exécution d’une obligation doit la prouver, et réciproquement, celui qui se prétend libre doit justifier le paiement ou le fait qui a produit l’extinction de son obligation ; aux termes de l’article L. 143-4 du Code du Travail, l’acceptation sans protestation ni réserve d un bulletin de paie par le salarié ne peut valoir, de la part de celui-ci renonciation au paiement de tout ou partie du salaire et des indemnités ou accessoires de salaires qui lui sont dus en vertu de la loi, du règlement, d’une convention ou d un accord collectif de travail ou d’un contrat; il résulte de la combinaison de ces textes que, nonobstant la délivrance de la fiche de paie, l’employeur doit prouver le paiement du salaire.</a:t>
            </a:r>
          </a:p>
          <a:p>
            <a:r>
              <a:rPr lang="fr-FR" sz="2000" dirty="0"/>
              <a:t>En déboutant le salarié de ses demandes alors que l employeur ne justifiait pas, notamment par la production de pièces comptables, du paiement du salaire, le Conseil de Prud’hommes a violé les textes sus visés (</a:t>
            </a:r>
            <a:r>
              <a:rPr lang="fr-FR" sz="2000" dirty="0" err="1"/>
              <a:t>Cass.Soc</a:t>
            </a:r>
            <a:r>
              <a:rPr lang="fr-FR" sz="2000" dirty="0"/>
              <a:t> 12/07/00 - </a:t>
            </a:r>
            <a:r>
              <a:rPr lang="fr-FR" sz="2000" dirty="0" err="1"/>
              <a:t>Cah.Prud’homaux</a:t>
            </a:r>
            <a:r>
              <a:rPr lang="fr-FR" sz="2000" dirty="0"/>
              <a:t> n9 de 2001 p.158).</a:t>
            </a:r>
          </a:p>
        </p:txBody>
      </p:sp>
    </p:spTree>
    <p:extLst>
      <p:ext uri="{BB962C8B-B14F-4D97-AF65-F5344CB8AC3E}">
        <p14:creationId xmlns:p14="http://schemas.microsoft.com/office/powerpoint/2010/main" val="30346227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2218258"/>
          </a:xfrm>
        </p:spPr>
        <p:txBody>
          <a:bodyPr>
            <a:normAutofit fontScale="90000"/>
          </a:bodyPr>
          <a:lstStyle/>
          <a:p>
            <a:r>
              <a:rPr lang="fr-FR" b="1" dirty="0" smtClean="0"/>
              <a:t>L'article </a:t>
            </a:r>
            <a:r>
              <a:rPr lang="fr-FR" b="1" dirty="0"/>
              <a:t>1315 du code civil, relatif à la preuve </a:t>
            </a:r>
            <a:r>
              <a:rPr lang="fr-FR" sz="4000" b="1" dirty="0"/>
              <a:t>des</a:t>
            </a:r>
            <a:r>
              <a:rPr lang="fr-FR" b="1" dirty="0"/>
              <a:t> obligations, pose un principe général en proclamant :</a:t>
            </a:r>
            <a:endParaRPr lang="fr-FR" dirty="0"/>
          </a:p>
        </p:txBody>
      </p:sp>
      <p:sp>
        <p:nvSpPr>
          <p:cNvPr id="3" name="Espace réservé du contenu 2"/>
          <p:cNvSpPr>
            <a:spLocks noGrp="1"/>
          </p:cNvSpPr>
          <p:nvPr>
            <p:ph idx="1"/>
          </p:nvPr>
        </p:nvSpPr>
        <p:spPr>
          <a:xfrm>
            <a:off x="457200" y="3212976"/>
            <a:ext cx="8229600" cy="2913187"/>
          </a:xfrm>
        </p:spPr>
        <p:txBody>
          <a:bodyPr/>
          <a:lstStyle/>
          <a:p>
            <a:pPr algn="just"/>
            <a:r>
              <a:rPr lang="fr-FR" b="1" dirty="0">
                <a:solidFill>
                  <a:srgbClr val="FF0000"/>
                </a:solidFill>
              </a:rPr>
              <a:t> </a:t>
            </a:r>
            <a:r>
              <a:rPr lang="fr-FR" b="1" dirty="0" smtClean="0">
                <a:solidFill>
                  <a:srgbClr val="FF0000"/>
                </a:solidFill>
              </a:rPr>
              <a:t>« </a:t>
            </a:r>
            <a:r>
              <a:rPr lang="fr-FR" b="1" dirty="0">
                <a:solidFill>
                  <a:srgbClr val="FF0000"/>
                </a:solidFill>
              </a:rPr>
              <a:t>Celui qui réclame l'exécution d'une obligation doit la prouver. Réciproquement, celui qui se prétend libéré doit justifier le payement ou le fait qui a produit l'extinction de son obligation ». </a:t>
            </a:r>
            <a:endParaRPr lang="fr-FR" dirty="0">
              <a:solidFill>
                <a:srgbClr val="FF0000"/>
              </a:solidFill>
            </a:endParaRPr>
          </a:p>
        </p:txBody>
      </p:sp>
    </p:spTree>
    <p:extLst>
      <p:ext uri="{BB962C8B-B14F-4D97-AF65-F5344CB8AC3E}">
        <p14:creationId xmlns:p14="http://schemas.microsoft.com/office/powerpoint/2010/main" val="30680883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FF00"/>
          </a:solidFill>
        </p:spPr>
        <p:txBody>
          <a:bodyPr>
            <a:normAutofit fontScale="90000"/>
          </a:bodyPr>
          <a:lstStyle/>
          <a:p>
            <a:r>
              <a:rPr lang="fr-FR" b="1" dirty="0"/>
              <a:t>CHARGE DE LA PREUVE INCOMBANT A L’EMPLOYEUR</a:t>
            </a:r>
            <a:endParaRPr lang="fr-FR" dirty="0">
              <a:solidFill>
                <a:srgbClr val="FF0000"/>
              </a:solidFill>
            </a:endParaRPr>
          </a:p>
        </p:txBody>
      </p:sp>
      <p:sp>
        <p:nvSpPr>
          <p:cNvPr id="3" name="Espace réservé du contenu 2"/>
          <p:cNvSpPr>
            <a:spLocks noGrp="1"/>
          </p:cNvSpPr>
          <p:nvPr>
            <p:ph idx="1"/>
          </p:nvPr>
        </p:nvSpPr>
        <p:spPr/>
        <p:txBody>
          <a:bodyPr>
            <a:normAutofit/>
          </a:bodyPr>
          <a:lstStyle/>
          <a:p>
            <a:r>
              <a:rPr lang="fr-FR" sz="2000" dirty="0" smtClean="0"/>
              <a:t>● </a:t>
            </a:r>
            <a:r>
              <a:rPr lang="fr-FR" sz="2000" b="1" dirty="0"/>
              <a:t>Nonobstant la délivrance de fiches de paie</a:t>
            </a:r>
            <a:r>
              <a:rPr lang="fr-FR" sz="2000" dirty="0"/>
              <a:t>, il incombe à l'employeur de rapporter la preuve du paiement du salaire conformément aux règles de droit commun posées par les articles 1315, 1341 et 1347 du code civil. (Soc. - 11 janvier 2006. N̊ 04-41.231 - BICC 638 n̊746).</a:t>
            </a:r>
          </a:p>
        </p:txBody>
      </p:sp>
    </p:spTree>
    <p:extLst>
      <p:ext uri="{BB962C8B-B14F-4D97-AF65-F5344CB8AC3E}">
        <p14:creationId xmlns:p14="http://schemas.microsoft.com/office/powerpoint/2010/main" val="36274479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FF00"/>
          </a:solidFill>
        </p:spPr>
        <p:txBody>
          <a:bodyPr>
            <a:normAutofit fontScale="90000"/>
          </a:bodyPr>
          <a:lstStyle/>
          <a:p>
            <a:r>
              <a:rPr lang="fr-FR" b="1" dirty="0"/>
              <a:t>CHARGE DE LA PREUVE INCOMBANT A L’EMPLOYEUR</a:t>
            </a:r>
            <a:endParaRPr lang="fr-FR" dirty="0">
              <a:solidFill>
                <a:srgbClr val="FF0000"/>
              </a:solidFill>
            </a:endParaRPr>
          </a:p>
        </p:txBody>
      </p:sp>
      <p:sp>
        <p:nvSpPr>
          <p:cNvPr id="3" name="Espace réservé du contenu 2"/>
          <p:cNvSpPr>
            <a:spLocks noGrp="1"/>
          </p:cNvSpPr>
          <p:nvPr>
            <p:ph idx="1"/>
          </p:nvPr>
        </p:nvSpPr>
        <p:spPr/>
        <p:txBody>
          <a:bodyPr>
            <a:normAutofit/>
          </a:bodyPr>
          <a:lstStyle/>
          <a:p>
            <a:r>
              <a:rPr lang="fr-FR" sz="2000" b="1" dirty="0" smtClean="0"/>
              <a:t>Un </a:t>
            </a:r>
            <a:r>
              <a:rPr lang="fr-FR" sz="2000" b="1" dirty="0"/>
              <a:t>chèque n'a valeur libératoire que s’il est effectivement encaissé</a:t>
            </a:r>
            <a:endParaRPr lang="fr-FR" sz="2000" dirty="0"/>
          </a:p>
          <a:p>
            <a:endParaRPr lang="fr-FR" sz="2000" dirty="0"/>
          </a:p>
          <a:p>
            <a:r>
              <a:rPr lang="fr-FR" sz="2000" dirty="0"/>
              <a:t>● Encourt la cassation l'arrêt ayant débouté un salarié de sa demande tendant à la remise d'un nouveau chèque en remplacement d'un précédent chèque non encaissé, alors que la remise d'un chèque en paiement d'une dette n'a valeur libératoire pour le débiteur que sous réserve d'encaissement effectif par le créancier et que le bénéficiaire d'un chèque égaré, ou non encaissé pour cause de forclusion, peut en réclamer un second au tireur, quitte à supporter les frais éventuels occasionnés par la délivrance du nouveau chèque. (</a:t>
            </a:r>
            <a:r>
              <a:rPr lang="fr-FR" sz="2000" dirty="0" err="1"/>
              <a:t>Cass.Soc</a:t>
            </a:r>
            <a:r>
              <a:rPr lang="fr-FR" sz="2000" dirty="0"/>
              <a:t>. 20/02/90 - </a:t>
            </a:r>
            <a:r>
              <a:rPr lang="fr-FR" sz="2000" dirty="0" err="1"/>
              <a:t>Cah.Prud’homaux</a:t>
            </a:r>
            <a:r>
              <a:rPr lang="fr-FR" sz="2000" dirty="0"/>
              <a:t> n̊10 -1990 p.201).</a:t>
            </a:r>
          </a:p>
          <a:p>
            <a:r>
              <a:rPr lang="fr-FR" sz="2000" dirty="0" smtClean="0"/>
              <a:t>Soc</a:t>
            </a:r>
            <a:r>
              <a:rPr lang="fr-FR" sz="2000" dirty="0"/>
              <a:t>. - 11 janvier 2006. N̊ 04-41.231 - BICC 638 n̊746).</a:t>
            </a:r>
          </a:p>
        </p:txBody>
      </p:sp>
    </p:spTree>
    <p:extLst>
      <p:ext uri="{BB962C8B-B14F-4D97-AF65-F5344CB8AC3E}">
        <p14:creationId xmlns:p14="http://schemas.microsoft.com/office/powerpoint/2010/main" val="17592783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FF00"/>
          </a:solidFill>
        </p:spPr>
        <p:txBody>
          <a:bodyPr>
            <a:normAutofit fontScale="90000"/>
          </a:bodyPr>
          <a:lstStyle/>
          <a:p>
            <a:r>
              <a:rPr lang="fr-FR" b="1" dirty="0"/>
              <a:t>CHARGE DE LA PREUVE INCOMBANT A L’EMPLOYEUR</a:t>
            </a:r>
            <a:endParaRPr lang="fr-FR" dirty="0">
              <a:solidFill>
                <a:srgbClr val="FF0000"/>
              </a:solidFill>
            </a:endParaRPr>
          </a:p>
        </p:txBody>
      </p:sp>
      <p:sp>
        <p:nvSpPr>
          <p:cNvPr id="3" name="Espace réservé du contenu 2"/>
          <p:cNvSpPr>
            <a:spLocks noGrp="1"/>
          </p:cNvSpPr>
          <p:nvPr>
            <p:ph idx="1"/>
          </p:nvPr>
        </p:nvSpPr>
        <p:spPr/>
        <p:txBody>
          <a:bodyPr>
            <a:normAutofit/>
          </a:bodyPr>
          <a:lstStyle/>
          <a:p>
            <a:r>
              <a:rPr lang="fr-FR" sz="2000" dirty="0"/>
              <a:t>● </a:t>
            </a:r>
            <a:r>
              <a:rPr lang="fr-FR" sz="2000" b="1" dirty="0"/>
              <a:t>Nonobstant la délivrance de fiches de paie</a:t>
            </a:r>
            <a:r>
              <a:rPr lang="fr-FR" sz="2000" dirty="0"/>
              <a:t>, il incombe à l'employeur de rapporter la preuve du paiement du salaire conformément aux règles de droit commun posées par les articles 1315, 1341 et 1347 du code civil. (Soc. - 11 janvier 2006. N̊ 04-41.231 - BICC 638 n̊746</a:t>
            </a:r>
            <a:r>
              <a:rPr lang="fr-FR" sz="2000" dirty="0" smtClean="0"/>
              <a:t>).</a:t>
            </a:r>
          </a:p>
          <a:p>
            <a:r>
              <a:rPr lang="fr-FR" sz="2000" b="1" dirty="0"/>
              <a:t>Un chèque n'a valeur libératoire que s’il est effectivement </a:t>
            </a:r>
            <a:r>
              <a:rPr lang="fr-FR" sz="2000" b="1" dirty="0" smtClean="0"/>
              <a:t>encaissé</a:t>
            </a:r>
            <a:endParaRPr lang="fr-FR" sz="2000" dirty="0"/>
          </a:p>
          <a:p>
            <a:r>
              <a:rPr lang="fr-FR" sz="2000" dirty="0"/>
              <a:t>● Encourt la cassation l'arrêt ayant débouté un salarié de sa demande tendant à la remise d'un nouveau chèque en remplacement d'un précédent chèque non encaissé, alors que la remise d'un chèque en paiement d'une dette n'a valeur libératoire pour le débiteur que sous réserve d'encaissement effectif par le créancier et que le bénéficiaire d'un chèque égaré, ou non encaissé pour cause de forclusion, peut en réclamer un second au tireur, quitte à supporter les frais éventuels occasionnés par la délivrance du nouveau chèque. (</a:t>
            </a:r>
            <a:r>
              <a:rPr lang="fr-FR" sz="2000" dirty="0" err="1"/>
              <a:t>Cass.Soc</a:t>
            </a:r>
            <a:r>
              <a:rPr lang="fr-FR" sz="2000" dirty="0"/>
              <a:t>. 20/02/90 - </a:t>
            </a:r>
            <a:r>
              <a:rPr lang="fr-FR" sz="2000" dirty="0" err="1"/>
              <a:t>Cah.Prud’homaux</a:t>
            </a:r>
            <a:r>
              <a:rPr lang="fr-FR" sz="2000" dirty="0"/>
              <a:t> n̊10 -1990 p.201).</a:t>
            </a:r>
          </a:p>
          <a:p>
            <a:endParaRPr lang="fr-FR" sz="2000" dirty="0"/>
          </a:p>
        </p:txBody>
      </p:sp>
    </p:spTree>
    <p:extLst>
      <p:ext uri="{BB962C8B-B14F-4D97-AF65-F5344CB8AC3E}">
        <p14:creationId xmlns:p14="http://schemas.microsoft.com/office/powerpoint/2010/main" val="29697637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FF00"/>
          </a:solidFill>
        </p:spPr>
        <p:txBody>
          <a:bodyPr>
            <a:normAutofit fontScale="90000"/>
          </a:bodyPr>
          <a:lstStyle/>
          <a:p>
            <a:r>
              <a:rPr lang="fr-FR" b="1" dirty="0"/>
              <a:t>CHARGE DE LA PREUVE INCOMBANT A L’EMPLOYEUR</a:t>
            </a:r>
            <a:endParaRPr lang="fr-FR" dirty="0">
              <a:solidFill>
                <a:srgbClr val="FF0000"/>
              </a:solidFill>
            </a:endParaRPr>
          </a:p>
        </p:txBody>
      </p:sp>
      <p:sp>
        <p:nvSpPr>
          <p:cNvPr id="3" name="Espace réservé du contenu 2"/>
          <p:cNvSpPr>
            <a:spLocks noGrp="1"/>
          </p:cNvSpPr>
          <p:nvPr>
            <p:ph idx="1"/>
          </p:nvPr>
        </p:nvSpPr>
        <p:spPr>
          <a:xfrm>
            <a:off x="107504" y="1600200"/>
            <a:ext cx="8856984" cy="4525963"/>
          </a:xfrm>
        </p:spPr>
        <p:txBody>
          <a:bodyPr>
            <a:normAutofit fontScale="92500" lnSpcReduction="10000"/>
          </a:bodyPr>
          <a:lstStyle/>
          <a:p>
            <a:r>
              <a:rPr lang="fr-FR" sz="2000" b="1" dirty="0" smtClean="0"/>
              <a:t>                                                    faute grave et préavis</a:t>
            </a:r>
            <a:endParaRPr lang="fr-FR" sz="2000" dirty="0"/>
          </a:p>
          <a:p>
            <a:endParaRPr lang="fr-FR" sz="2000" dirty="0"/>
          </a:p>
          <a:p>
            <a:r>
              <a:rPr lang="fr-FR" sz="2000" b="1" dirty="0"/>
              <a:t>Article L1234-1 </a:t>
            </a:r>
            <a:r>
              <a:rPr lang="fr-FR" sz="2000" b="1" dirty="0" smtClean="0"/>
              <a:t>du code du travail</a:t>
            </a:r>
            <a:endParaRPr lang="fr-FR" sz="2000" b="1" dirty="0"/>
          </a:p>
          <a:p>
            <a:r>
              <a:rPr lang="fr-FR" sz="2000" b="1" dirty="0">
                <a:solidFill>
                  <a:schemeClr val="tx2">
                    <a:lumMod val="75000"/>
                  </a:schemeClr>
                </a:solidFill>
              </a:rPr>
              <a:t>Lorsque le licenciement n'est pas motivé par une faute grave, le salarié a droit </a:t>
            </a:r>
            <a:r>
              <a:rPr lang="fr-FR" sz="2000" dirty="0"/>
              <a:t>:</a:t>
            </a:r>
          </a:p>
          <a:p>
            <a:r>
              <a:rPr lang="fr-FR" sz="2000" dirty="0"/>
              <a:t>1° S'il justifie chez le même employeur d'une ancienneté de services continus inférieure à six mois, </a:t>
            </a:r>
            <a:r>
              <a:rPr lang="fr-FR" sz="2000" b="1" dirty="0">
                <a:solidFill>
                  <a:srgbClr val="FF0000"/>
                </a:solidFill>
              </a:rPr>
              <a:t>à un préavis dont la durée est déterminée par la loi, la convention ou l'accord collectif de travail ou, à défaut, par les usages pratiqués dans la localité et la profession ;</a:t>
            </a:r>
          </a:p>
          <a:p>
            <a:r>
              <a:rPr lang="fr-FR" sz="2000" dirty="0"/>
              <a:t>2° S'il justifie chez le même employeur d'une ancienneté de services continus comprise entre six mois et moins de deux ans, </a:t>
            </a:r>
            <a:r>
              <a:rPr lang="fr-FR" sz="2000" b="1" dirty="0">
                <a:solidFill>
                  <a:srgbClr val="C00000"/>
                </a:solidFill>
              </a:rPr>
              <a:t>à un préavis d'un mois </a:t>
            </a:r>
            <a:r>
              <a:rPr lang="fr-FR" sz="2000" dirty="0"/>
              <a:t>;</a:t>
            </a:r>
          </a:p>
          <a:p>
            <a:r>
              <a:rPr lang="fr-FR" sz="2000" dirty="0"/>
              <a:t>3° S'il justifie chez le même employeur d'une ancienneté de services continus d'au moins deux ans, </a:t>
            </a:r>
            <a:r>
              <a:rPr lang="fr-FR" sz="2000" b="1" dirty="0">
                <a:solidFill>
                  <a:srgbClr val="C00000"/>
                </a:solidFill>
              </a:rPr>
              <a:t>à un préavis de deux mois</a:t>
            </a:r>
            <a:r>
              <a:rPr lang="fr-FR" sz="2000" dirty="0"/>
              <a:t>.</a:t>
            </a:r>
          </a:p>
          <a:p>
            <a:r>
              <a:rPr lang="fr-FR" sz="2000" dirty="0"/>
              <a:t>Toutefois, les dispositions des 2° et 3° ne sont applicables que si la loi, la convention ou l'accord collectif de travail, le contrat de travail ou les usages ne prévoient pas un préavis ou une condition d'ancienneté de services plus favorable pour le salarié.</a:t>
            </a:r>
          </a:p>
          <a:p>
            <a:endParaRPr lang="fr-FR" sz="2000" dirty="0"/>
          </a:p>
        </p:txBody>
      </p:sp>
    </p:spTree>
    <p:extLst>
      <p:ext uri="{BB962C8B-B14F-4D97-AF65-F5344CB8AC3E}">
        <p14:creationId xmlns:p14="http://schemas.microsoft.com/office/powerpoint/2010/main" val="3539129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 calcmode="lin" valueType="num">
                                      <p:cBhvr additive="base">
                                        <p:cTn id="4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FF00"/>
          </a:solidFill>
        </p:spPr>
        <p:txBody>
          <a:bodyPr>
            <a:normAutofit fontScale="90000"/>
          </a:bodyPr>
          <a:lstStyle/>
          <a:p>
            <a:r>
              <a:rPr lang="fr-FR" b="1" dirty="0"/>
              <a:t>CHARGE DE LA PREUVE INCOMBANT A L’EMPLOYEUR</a:t>
            </a:r>
            <a:endParaRPr lang="fr-FR" dirty="0">
              <a:solidFill>
                <a:srgbClr val="FF0000"/>
              </a:solidFill>
            </a:endParaRPr>
          </a:p>
        </p:txBody>
      </p:sp>
      <p:sp>
        <p:nvSpPr>
          <p:cNvPr id="3" name="Espace réservé du contenu 2"/>
          <p:cNvSpPr>
            <a:spLocks noGrp="1"/>
          </p:cNvSpPr>
          <p:nvPr>
            <p:ph idx="1"/>
          </p:nvPr>
        </p:nvSpPr>
        <p:spPr>
          <a:xfrm>
            <a:off x="107504" y="1600200"/>
            <a:ext cx="8856984" cy="4525963"/>
          </a:xfrm>
        </p:spPr>
        <p:txBody>
          <a:bodyPr>
            <a:normAutofit/>
          </a:bodyPr>
          <a:lstStyle/>
          <a:p>
            <a:r>
              <a:rPr lang="fr-FR" sz="2000" b="1" dirty="0" smtClean="0"/>
              <a:t>                        faute grave et </a:t>
            </a:r>
            <a:r>
              <a:rPr lang="fr-FR" sz="2000" b="1" dirty="0"/>
              <a:t>Indemnité de licenciement.</a:t>
            </a:r>
          </a:p>
          <a:p>
            <a:endParaRPr lang="fr-FR" sz="2000" dirty="0"/>
          </a:p>
          <a:p>
            <a:r>
              <a:rPr lang="fr-FR" sz="2000" b="1" dirty="0" smtClean="0"/>
              <a:t>Article </a:t>
            </a:r>
            <a:r>
              <a:rPr lang="fr-FR" sz="2000" b="1" dirty="0"/>
              <a:t>L1234-9 </a:t>
            </a:r>
            <a:r>
              <a:rPr lang="fr-FR" sz="2000" b="1" u="sng" dirty="0" smtClean="0">
                <a:hlinkClick r:id="rId2" tooltip="En savoir plus sur l'article L1234-9"/>
              </a:rPr>
              <a:t>du  code du travail</a:t>
            </a:r>
            <a:endParaRPr lang="fr-FR" sz="2000" b="1" dirty="0"/>
          </a:p>
          <a:p>
            <a:r>
              <a:rPr lang="fr-FR" sz="2000" dirty="0"/>
              <a:t>Modifié par </a:t>
            </a:r>
            <a:r>
              <a:rPr lang="fr-FR" sz="2000" u="sng" dirty="0">
                <a:hlinkClick r:id="rId3"/>
              </a:rPr>
              <a:t>Ordonnance n°2017-1387 du 22 septembre 2017 - art. 39</a:t>
            </a:r>
            <a:endParaRPr lang="fr-FR" sz="2000" dirty="0"/>
          </a:p>
          <a:p>
            <a:r>
              <a:rPr lang="fr-FR" sz="2000" b="1" dirty="0">
                <a:solidFill>
                  <a:srgbClr val="C00000"/>
                </a:solidFill>
              </a:rPr>
              <a:t>Le salarié titulaire d'un contrat de travail à durée indéterminée, licencié alors qu'il compte 8 mois d'ancienneté ininterrompus au service du même employeur, a droit, sauf en cas de faute grave, à une indemnité de licenciement</a:t>
            </a:r>
            <a:r>
              <a:rPr lang="fr-FR" sz="2000" dirty="0"/>
              <a:t>.</a:t>
            </a:r>
          </a:p>
          <a:p>
            <a:r>
              <a:rPr lang="fr-FR" sz="2000" dirty="0"/>
              <a:t>Les modalités de calcul de cette indemnité sont fonction de la rémunération brute dont le salarié bénéficiait antérieurement à la rupture du contrat de travail. Ce taux et ces modalités sont déterminés par voie réglementaire.</a:t>
            </a:r>
          </a:p>
          <a:p>
            <a:endParaRPr lang="fr-FR" sz="2000" dirty="0"/>
          </a:p>
        </p:txBody>
      </p:sp>
    </p:spTree>
    <p:extLst>
      <p:ext uri="{BB962C8B-B14F-4D97-AF65-F5344CB8AC3E}">
        <p14:creationId xmlns:p14="http://schemas.microsoft.com/office/powerpoint/2010/main" val="24620958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FF00"/>
          </a:solidFill>
        </p:spPr>
        <p:txBody>
          <a:bodyPr>
            <a:normAutofit fontScale="90000"/>
          </a:bodyPr>
          <a:lstStyle/>
          <a:p>
            <a:r>
              <a:rPr lang="fr-FR" b="1" dirty="0"/>
              <a:t>CHARGE DE LA PREUVE INCOMBANT A L’EMPLOYEUR</a:t>
            </a:r>
            <a:endParaRPr lang="fr-FR" dirty="0">
              <a:solidFill>
                <a:srgbClr val="FF0000"/>
              </a:solidFill>
            </a:endParaRPr>
          </a:p>
        </p:txBody>
      </p:sp>
      <p:sp>
        <p:nvSpPr>
          <p:cNvPr id="3" name="Espace réservé du contenu 2"/>
          <p:cNvSpPr>
            <a:spLocks noGrp="1"/>
          </p:cNvSpPr>
          <p:nvPr>
            <p:ph idx="1"/>
          </p:nvPr>
        </p:nvSpPr>
        <p:spPr/>
        <p:txBody>
          <a:bodyPr>
            <a:normAutofit/>
          </a:bodyPr>
          <a:lstStyle/>
          <a:p>
            <a:r>
              <a:rPr lang="fr-FR" sz="2000" b="1" dirty="0"/>
              <a:t>La preuve de la faute grave</a:t>
            </a:r>
            <a:endParaRPr lang="fr-FR" sz="2000" dirty="0"/>
          </a:p>
          <a:p>
            <a:endParaRPr lang="fr-FR" sz="2000" dirty="0"/>
          </a:p>
          <a:p>
            <a:r>
              <a:rPr lang="fr-FR" sz="2000" b="1" dirty="0" smtClean="0">
                <a:solidFill>
                  <a:srgbClr val="FF0000"/>
                </a:solidFill>
              </a:rPr>
              <a:t>L’article 1315 du code civil dispose: &lt;&lt;Celui </a:t>
            </a:r>
            <a:r>
              <a:rPr lang="fr-FR" sz="2000" b="1" dirty="0">
                <a:solidFill>
                  <a:srgbClr val="FF0000"/>
                </a:solidFill>
              </a:rPr>
              <a:t>qui réclame l'exécution d'une obligation doit la prouver. Réciproquement, celui qui se prétend libéré doit justifier le payement ou le fait qui a produit l'extinction de son obligation </a:t>
            </a:r>
            <a:r>
              <a:rPr lang="fr-FR" sz="2000" b="1" dirty="0" smtClean="0">
                <a:solidFill>
                  <a:srgbClr val="FF0000"/>
                </a:solidFill>
              </a:rPr>
              <a:t>».</a:t>
            </a:r>
          </a:p>
          <a:p>
            <a:endParaRPr lang="fr-FR" sz="2000" b="1" dirty="0" smtClean="0">
              <a:solidFill>
                <a:srgbClr val="FF0000"/>
              </a:solidFill>
            </a:endParaRPr>
          </a:p>
          <a:p>
            <a:r>
              <a:rPr lang="fr-FR" sz="2000" b="1" dirty="0" smtClean="0">
                <a:solidFill>
                  <a:schemeClr val="tx2">
                    <a:lumMod val="75000"/>
                  </a:schemeClr>
                </a:solidFill>
              </a:rPr>
              <a:t>En application de ce principe l’employeur qui ne veut pas payer l’indemnité de licenciement et l’indemnité de préavis doit </a:t>
            </a:r>
            <a:r>
              <a:rPr lang="fr-FR" sz="2000" b="1" dirty="0" smtClean="0">
                <a:solidFill>
                  <a:schemeClr val="tx2">
                    <a:lumMod val="75000"/>
                  </a:schemeClr>
                </a:solidFill>
              </a:rPr>
              <a:t>justifier </a:t>
            </a:r>
            <a:r>
              <a:rPr lang="fr-FR" sz="2000" b="1" dirty="0" smtClean="0">
                <a:solidFill>
                  <a:schemeClr val="tx2">
                    <a:lumMod val="75000"/>
                  </a:schemeClr>
                </a:solidFill>
              </a:rPr>
              <a:t>qu’il en est dispensé en prouvant l’existence d’une </a:t>
            </a:r>
            <a:r>
              <a:rPr lang="fr-FR" sz="2000" b="1" dirty="0" smtClean="0">
                <a:solidFill>
                  <a:schemeClr val="tx2">
                    <a:lumMod val="75000"/>
                  </a:schemeClr>
                </a:solidFill>
              </a:rPr>
              <a:t>faute </a:t>
            </a:r>
            <a:r>
              <a:rPr lang="fr-FR" sz="2000" b="1" dirty="0" smtClean="0">
                <a:solidFill>
                  <a:schemeClr val="tx2">
                    <a:lumMod val="75000"/>
                  </a:schemeClr>
                </a:solidFill>
              </a:rPr>
              <a:t>grave</a:t>
            </a:r>
            <a:endParaRPr lang="fr-FR" sz="2000" dirty="0">
              <a:solidFill>
                <a:schemeClr val="tx2">
                  <a:lumMod val="75000"/>
                </a:schemeClr>
              </a:solidFill>
            </a:endParaRPr>
          </a:p>
        </p:txBody>
      </p:sp>
    </p:spTree>
    <p:extLst>
      <p:ext uri="{BB962C8B-B14F-4D97-AF65-F5344CB8AC3E}">
        <p14:creationId xmlns:p14="http://schemas.microsoft.com/office/powerpoint/2010/main" val="23574533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FF00"/>
          </a:solidFill>
        </p:spPr>
        <p:txBody>
          <a:bodyPr>
            <a:normAutofit fontScale="90000"/>
          </a:bodyPr>
          <a:lstStyle/>
          <a:p>
            <a:r>
              <a:rPr lang="fr-FR" b="1" dirty="0"/>
              <a:t>CHARGE DE LA PREUVE INCOMBANT A L’EMPLOYEUR</a:t>
            </a:r>
            <a:endParaRPr lang="fr-FR" dirty="0">
              <a:solidFill>
                <a:srgbClr val="FF0000"/>
              </a:solidFill>
            </a:endParaRPr>
          </a:p>
        </p:txBody>
      </p:sp>
      <p:sp>
        <p:nvSpPr>
          <p:cNvPr id="3" name="Espace réservé du contenu 2"/>
          <p:cNvSpPr>
            <a:spLocks noGrp="1"/>
          </p:cNvSpPr>
          <p:nvPr>
            <p:ph idx="1"/>
          </p:nvPr>
        </p:nvSpPr>
        <p:spPr/>
        <p:txBody>
          <a:bodyPr>
            <a:normAutofit/>
          </a:bodyPr>
          <a:lstStyle/>
          <a:p>
            <a:r>
              <a:rPr lang="fr-FR" sz="2000" b="1" dirty="0"/>
              <a:t>La preuve de la faute </a:t>
            </a:r>
            <a:r>
              <a:rPr lang="fr-FR" sz="2000" b="1" dirty="0" smtClean="0"/>
              <a:t>grave</a:t>
            </a:r>
          </a:p>
          <a:p>
            <a:endParaRPr lang="fr-FR" sz="2000" dirty="0"/>
          </a:p>
          <a:p>
            <a:r>
              <a:rPr lang="fr-FR" sz="2000" dirty="0"/>
              <a:t>●  </a:t>
            </a:r>
            <a:r>
              <a:rPr lang="fr-FR" sz="2000" b="1" dirty="0"/>
              <a:t>La charge de la preuve de la faute grave</a:t>
            </a:r>
            <a:r>
              <a:rPr lang="fr-FR" sz="2000" dirty="0"/>
              <a:t>, privative de l'indemnité compensatrice de préavis, incombe à l'employeur, lequel en est débiteur et prétend en être libéré. (</a:t>
            </a:r>
            <a:r>
              <a:rPr lang="fr-FR" sz="2000" dirty="0" err="1"/>
              <a:t>Cass.Soc</a:t>
            </a:r>
            <a:r>
              <a:rPr lang="fr-FR" sz="2000" dirty="0"/>
              <a:t> 21/11/84 - Cahiers Prud'homaux n̊7 de 1985 p.140).</a:t>
            </a:r>
          </a:p>
          <a:p>
            <a:endParaRPr lang="fr-FR" sz="2000" dirty="0"/>
          </a:p>
          <a:p>
            <a:r>
              <a:rPr lang="fr-FR" sz="2000" dirty="0"/>
              <a:t>La Cour de cassation a précisé que la charge de la preuve de la faute grave incombait à l’employeur. La Cour d’appel de Chambéry vient de préciser que le bureau de conciliation peut ordonner à l’employeur de communiquer les éléments de preuve pour permettre au demandeur de préparer son argumentation.</a:t>
            </a:r>
          </a:p>
          <a:p>
            <a:endParaRPr lang="fr-FR" sz="2000" dirty="0"/>
          </a:p>
          <a:p>
            <a:endParaRPr lang="fr-FR" sz="2000" dirty="0"/>
          </a:p>
        </p:txBody>
      </p:sp>
    </p:spTree>
    <p:extLst>
      <p:ext uri="{BB962C8B-B14F-4D97-AF65-F5344CB8AC3E}">
        <p14:creationId xmlns:p14="http://schemas.microsoft.com/office/powerpoint/2010/main" val="41889637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FF00"/>
          </a:solidFill>
        </p:spPr>
        <p:txBody>
          <a:bodyPr>
            <a:normAutofit fontScale="90000"/>
          </a:bodyPr>
          <a:lstStyle/>
          <a:p>
            <a:r>
              <a:rPr lang="fr-FR" b="1" dirty="0"/>
              <a:t>CHARGE DE LA PREUVE INCOMBANT A L’EMPLOYEUR</a:t>
            </a:r>
            <a:endParaRPr lang="fr-FR" dirty="0">
              <a:solidFill>
                <a:srgbClr val="FF0000"/>
              </a:solidFill>
            </a:endParaRPr>
          </a:p>
        </p:txBody>
      </p:sp>
      <p:sp>
        <p:nvSpPr>
          <p:cNvPr id="3" name="Espace réservé du contenu 2"/>
          <p:cNvSpPr>
            <a:spLocks noGrp="1"/>
          </p:cNvSpPr>
          <p:nvPr>
            <p:ph idx="1"/>
          </p:nvPr>
        </p:nvSpPr>
        <p:spPr/>
        <p:txBody>
          <a:bodyPr>
            <a:normAutofit/>
          </a:bodyPr>
          <a:lstStyle/>
          <a:p>
            <a:r>
              <a:rPr lang="fr-FR" sz="2000" dirty="0"/>
              <a:t>● La preuve de la </a:t>
            </a:r>
            <a:r>
              <a:rPr lang="fr-FR" sz="2000" b="1" dirty="0"/>
              <a:t>faute grave</a:t>
            </a:r>
            <a:r>
              <a:rPr lang="fr-FR" sz="2000" dirty="0"/>
              <a:t> incombe à l'employeur (</a:t>
            </a:r>
            <a:r>
              <a:rPr lang="fr-FR" sz="2000" dirty="0" err="1"/>
              <a:t>Cass</a:t>
            </a:r>
            <a:r>
              <a:rPr lang="fr-FR" sz="2000" dirty="0"/>
              <a:t>. Soc. 28/10/98 N̊ de pourvoi : 96-43413 &amp; </a:t>
            </a:r>
            <a:r>
              <a:rPr lang="fr-FR" sz="2000" dirty="0" err="1"/>
              <a:t>Jurisp.Soc.Lamy</a:t>
            </a:r>
            <a:r>
              <a:rPr lang="fr-FR" sz="2000" dirty="0"/>
              <a:t> n̊ 28 du 19/01/99</a:t>
            </a:r>
            <a:r>
              <a:rPr lang="fr-FR" sz="2000" dirty="0" smtClean="0"/>
              <a:t>).</a:t>
            </a:r>
          </a:p>
          <a:p>
            <a:endParaRPr lang="fr-FR" sz="2000" dirty="0"/>
          </a:p>
          <a:p>
            <a:r>
              <a:rPr lang="fr-FR" sz="2000" dirty="0"/>
              <a:t>● En ordonnant à l'employeur, de rapporter la preuve de la gravité de la faute, privative des indemnités de préavis et de licenciement, de produire toutes pièces et éléments de preuve ayant conduit au licenciement pour faute grave de sa salariés et sans lesquels, celle-ci n'est pas en mesure de contester utilement la mesure dont elle a été l'objet, le bureau de conciliation a agi dans les limites des prérogatives qu'il tient des dispositions précitées, et sans inverser la charge de la preuve, ni porter atteinte au principe d'égalité des armes et du droit à un procès équitable (</a:t>
            </a:r>
            <a:r>
              <a:rPr lang="fr-FR" sz="2000" dirty="0" err="1"/>
              <a:t>Ch</a:t>
            </a:r>
            <a:r>
              <a:rPr lang="fr-FR" sz="2000" dirty="0"/>
              <a:t> Soc. Cour d’appel de </a:t>
            </a:r>
            <a:r>
              <a:rPr lang="fr-FR" sz="2000" dirty="0" err="1"/>
              <a:t>Chambery</a:t>
            </a:r>
            <a:r>
              <a:rPr lang="fr-FR" sz="2000" dirty="0"/>
              <a:t> 29/03/11 RG : 11/00483 AR/MFM)  ; </a:t>
            </a:r>
          </a:p>
          <a:p>
            <a:endParaRPr lang="fr-FR" sz="2000" dirty="0"/>
          </a:p>
        </p:txBody>
      </p:sp>
    </p:spTree>
    <p:extLst>
      <p:ext uri="{BB962C8B-B14F-4D97-AF65-F5344CB8AC3E}">
        <p14:creationId xmlns:p14="http://schemas.microsoft.com/office/powerpoint/2010/main" val="15325678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FF00"/>
          </a:solidFill>
        </p:spPr>
        <p:txBody>
          <a:bodyPr>
            <a:normAutofit fontScale="90000"/>
          </a:bodyPr>
          <a:lstStyle/>
          <a:p>
            <a:r>
              <a:rPr lang="fr-FR" b="1" dirty="0"/>
              <a:t>CHARGE DE LA PREUVE INCOMBANT A L’EMPLOYEUR</a:t>
            </a:r>
            <a:endParaRPr lang="fr-FR" dirty="0">
              <a:solidFill>
                <a:srgbClr val="FF0000"/>
              </a:solidFill>
            </a:endParaRPr>
          </a:p>
        </p:txBody>
      </p:sp>
      <p:sp>
        <p:nvSpPr>
          <p:cNvPr id="3" name="Espace réservé du contenu 2"/>
          <p:cNvSpPr>
            <a:spLocks noGrp="1"/>
          </p:cNvSpPr>
          <p:nvPr>
            <p:ph idx="1"/>
          </p:nvPr>
        </p:nvSpPr>
        <p:spPr/>
        <p:txBody>
          <a:bodyPr>
            <a:normAutofit/>
          </a:bodyPr>
          <a:lstStyle/>
          <a:p>
            <a:r>
              <a:rPr lang="fr-FR" sz="2000" b="1" dirty="0"/>
              <a:t>Preuve de la faute lourde</a:t>
            </a:r>
            <a:endParaRPr lang="fr-FR" sz="2000" dirty="0"/>
          </a:p>
          <a:p>
            <a:endParaRPr lang="fr-FR" sz="2000" dirty="0"/>
          </a:p>
          <a:p>
            <a:r>
              <a:rPr lang="fr-FR" sz="2000" dirty="0"/>
              <a:t>●  Lorsque l'employeur a licencié un salarié pour </a:t>
            </a:r>
            <a:r>
              <a:rPr lang="fr-FR" sz="2000" b="1" dirty="0"/>
              <a:t>faute lourde</a:t>
            </a:r>
            <a:r>
              <a:rPr lang="fr-FR" sz="2000" dirty="0"/>
              <a:t> il lui incombe d'en rapporter la preuve. (</a:t>
            </a:r>
            <a:r>
              <a:rPr lang="fr-FR" sz="2000" dirty="0" err="1"/>
              <a:t>Cass.Soc</a:t>
            </a:r>
            <a:r>
              <a:rPr lang="fr-FR" sz="2000" dirty="0"/>
              <a:t>. 12/07/90 - </a:t>
            </a:r>
            <a:r>
              <a:rPr lang="fr-FR" sz="2000" dirty="0" err="1"/>
              <a:t>Cah.Prud'homaux</a:t>
            </a:r>
            <a:r>
              <a:rPr lang="fr-FR" sz="2000" dirty="0"/>
              <a:t>. n̊9 - 1990 P. 173</a:t>
            </a:r>
            <a:r>
              <a:rPr lang="fr-FR" sz="2000" dirty="0" smtClean="0"/>
              <a:t>).</a:t>
            </a:r>
          </a:p>
          <a:p>
            <a:endParaRPr lang="fr-FR" sz="2000" dirty="0"/>
          </a:p>
          <a:p>
            <a:r>
              <a:rPr lang="fr-FR" sz="2000" b="1" dirty="0">
                <a:solidFill>
                  <a:schemeClr val="tx2">
                    <a:lumMod val="75000"/>
                  </a:schemeClr>
                </a:solidFill>
              </a:rPr>
              <a:t>En application de </a:t>
            </a:r>
            <a:r>
              <a:rPr lang="fr-FR" sz="2000" b="1" dirty="0" smtClean="0">
                <a:solidFill>
                  <a:schemeClr val="tx2">
                    <a:lumMod val="75000"/>
                  </a:schemeClr>
                </a:solidFill>
              </a:rPr>
              <a:t>l’article 1315 du code civil </a:t>
            </a:r>
            <a:r>
              <a:rPr lang="fr-FR" sz="2000" b="1" dirty="0">
                <a:solidFill>
                  <a:schemeClr val="tx2">
                    <a:lumMod val="75000"/>
                  </a:schemeClr>
                </a:solidFill>
              </a:rPr>
              <a:t>l’employeur qui ne veut pas payer l’indemnité de licenciement et l’indemnité de préavis </a:t>
            </a:r>
            <a:r>
              <a:rPr lang="fr-FR" sz="2000" b="1" dirty="0" smtClean="0">
                <a:solidFill>
                  <a:schemeClr val="tx2">
                    <a:lumMod val="75000"/>
                  </a:schemeClr>
                </a:solidFill>
              </a:rPr>
              <a:t>doit </a:t>
            </a:r>
            <a:r>
              <a:rPr lang="fr-FR" sz="2000" b="1" dirty="0">
                <a:solidFill>
                  <a:schemeClr val="tx2">
                    <a:lumMod val="75000"/>
                  </a:schemeClr>
                </a:solidFill>
              </a:rPr>
              <a:t>justifier qu’il en est dispensé en prouvant l’existence d’une faute </a:t>
            </a:r>
            <a:r>
              <a:rPr lang="fr-FR" sz="2000" b="1" dirty="0" smtClean="0">
                <a:solidFill>
                  <a:schemeClr val="tx2">
                    <a:lumMod val="75000"/>
                  </a:schemeClr>
                </a:solidFill>
              </a:rPr>
              <a:t>lourde.</a:t>
            </a:r>
          </a:p>
          <a:p>
            <a:r>
              <a:rPr lang="fr-FR" sz="2000" b="1" dirty="0" smtClean="0">
                <a:solidFill>
                  <a:schemeClr val="tx2">
                    <a:lumMod val="75000"/>
                  </a:schemeClr>
                </a:solidFill>
              </a:rPr>
              <a:t>Autrefois la faute lourde privait de l’indemnité de congés payés</a:t>
            </a:r>
          </a:p>
          <a:p>
            <a:r>
              <a:rPr lang="fr-FR" sz="2000" b="1" dirty="0" smtClean="0">
                <a:solidFill>
                  <a:schemeClr val="tx2">
                    <a:lumMod val="75000"/>
                  </a:schemeClr>
                </a:solidFill>
              </a:rPr>
              <a:t>L’employeur  </a:t>
            </a:r>
            <a:r>
              <a:rPr lang="fr-FR" sz="2000" b="1" dirty="0">
                <a:solidFill>
                  <a:schemeClr val="tx2">
                    <a:lumMod val="75000"/>
                  </a:schemeClr>
                </a:solidFill>
              </a:rPr>
              <a:t>qui veut demander des dommages et intérêts au </a:t>
            </a:r>
            <a:r>
              <a:rPr lang="fr-FR" sz="2000" b="1" dirty="0" smtClean="0">
                <a:solidFill>
                  <a:schemeClr val="tx2">
                    <a:lumMod val="75000"/>
                  </a:schemeClr>
                </a:solidFill>
              </a:rPr>
              <a:t>salarié doit prouver qu’il existe une faute lourde.</a:t>
            </a:r>
            <a:endParaRPr lang="fr-FR" sz="2000" dirty="0">
              <a:solidFill>
                <a:schemeClr val="tx2">
                  <a:lumMod val="75000"/>
                </a:schemeClr>
              </a:solidFill>
            </a:endParaRPr>
          </a:p>
          <a:p>
            <a:endParaRPr lang="fr-FR" sz="2000" dirty="0"/>
          </a:p>
        </p:txBody>
      </p:sp>
    </p:spTree>
    <p:extLst>
      <p:ext uri="{BB962C8B-B14F-4D97-AF65-F5344CB8AC3E}">
        <p14:creationId xmlns:p14="http://schemas.microsoft.com/office/powerpoint/2010/main" val="8686552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additive="base">
                                        <p:cTn id="3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FF00"/>
          </a:solidFill>
        </p:spPr>
        <p:txBody>
          <a:bodyPr>
            <a:normAutofit fontScale="90000"/>
          </a:bodyPr>
          <a:lstStyle/>
          <a:p>
            <a:r>
              <a:rPr lang="fr-FR" b="1" dirty="0"/>
              <a:t>CHARGE DE LA PREUVE INCOMBANT A L’EMPLOYEUR</a:t>
            </a:r>
            <a:endParaRPr lang="fr-FR" dirty="0">
              <a:solidFill>
                <a:srgbClr val="FF0000"/>
              </a:solidFill>
            </a:endParaRPr>
          </a:p>
        </p:txBody>
      </p:sp>
      <p:sp>
        <p:nvSpPr>
          <p:cNvPr id="3" name="Espace réservé du contenu 2"/>
          <p:cNvSpPr>
            <a:spLocks noGrp="1"/>
          </p:cNvSpPr>
          <p:nvPr>
            <p:ph idx="1"/>
          </p:nvPr>
        </p:nvSpPr>
        <p:spPr/>
        <p:txBody>
          <a:bodyPr>
            <a:normAutofit fontScale="92500" lnSpcReduction="20000"/>
          </a:bodyPr>
          <a:lstStyle/>
          <a:p>
            <a:r>
              <a:rPr lang="fr-FR" sz="2000" b="1" dirty="0"/>
              <a:t>Preuve </a:t>
            </a:r>
            <a:r>
              <a:rPr lang="fr-FR" sz="2000" b="1" dirty="0" smtClean="0"/>
              <a:t>du motif économique</a:t>
            </a:r>
            <a:endParaRPr lang="fr-FR" sz="2000" dirty="0"/>
          </a:p>
          <a:p>
            <a:endParaRPr lang="fr-FR" sz="2000" dirty="0"/>
          </a:p>
          <a:p>
            <a:r>
              <a:rPr lang="fr-FR" sz="2000" dirty="0"/>
              <a:t>●  La lettre de licenciement doit être motivée c'est à dire qu'elle doit indiquer les motifs du licenciement.</a:t>
            </a:r>
          </a:p>
          <a:p>
            <a:r>
              <a:rPr lang="fr-FR" sz="2000" dirty="0"/>
              <a:t>Le décret n̊ 87-45 du 29.06.87 impose à l'employeur de déposer au greffe du conseil de prud'hommes dans un délai de huit jours à compter de la saisine, les éléments justificatifs énumérés à l'article L.122-14-3 du code du travail.</a:t>
            </a:r>
          </a:p>
          <a:p>
            <a:r>
              <a:rPr lang="fr-FR" sz="2000" i="1" dirty="0"/>
              <a:t>✍ Dans un arrêt du 17.6.92 la cour de cassation a précisé que l'employeur devait communiquer au conseil de prud'hommes tous les éléments qu'il avait fournis aux délégués du personnel et que la réalité du motif économique n'était pas établie si l'employeur s'abstenait de produire les éléments de preuve (</a:t>
            </a:r>
            <a:r>
              <a:rPr lang="fr-FR" sz="2000" i="1" dirty="0" err="1"/>
              <a:t>Cass.Soc</a:t>
            </a:r>
            <a:r>
              <a:rPr lang="fr-FR" sz="2000" i="1" dirty="0"/>
              <a:t>. 17.6.92 Bull. 92 V n̊402).</a:t>
            </a:r>
          </a:p>
          <a:p>
            <a:r>
              <a:rPr lang="fr-FR" sz="2000" i="1" dirty="0"/>
              <a:t>✍ Dans son arrêt du 20.01.93 la cour de cassation retient qu'une cour d'appel a décidé à bon droit que la simple référence à un licenciement collectif pour motif économique ne constituait pas l'énoncé du motif économique exigé par la loi et qu'à défaut le licenciement était sans cause réelle et sérieuse (</a:t>
            </a:r>
            <a:r>
              <a:rPr lang="fr-FR" sz="2000" i="1" dirty="0" err="1"/>
              <a:t>Cass.Soc</a:t>
            </a:r>
            <a:r>
              <a:rPr lang="fr-FR" sz="2000" i="1" dirty="0"/>
              <a:t>.  20.1.93 Bull. 93 V n̊17).</a:t>
            </a:r>
            <a:endParaRPr lang="fr-FR" sz="2000" dirty="0"/>
          </a:p>
        </p:txBody>
      </p:sp>
    </p:spTree>
    <p:extLst>
      <p:ext uri="{BB962C8B-B14F-4D97-AF65-F5344CB8AC3E}">
        <p14:creationId xmlns:p14="http://schemas.microsoft.com/office/powerpoint/2010/main" val="16854211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3154362"/>
          </a:xfrm>
        </p:spPr>
        <p:txBody>
          <a:bodyPr>
            <a:normAutofit/>
          </a:bodyPr>
          <a:lstStyle/>
          <a:p>
            <a:pPr algn="l"/>
            <a:r>
              <a:rPr lang="fr-FR" sz="2700" b="1" dirty="0"/>
              <a:t/>
            </a:r>
            <a:br>
              <a:rPr lang="fr-FR" sz="2700" b="1" dirty="0"/>
            </a:br>
            <a:r>
              <a:rPr lang="fr-FR" sz="2700" b="1" dirty="0"/>
              <a:t>Seules les parties introduisent l'instance, hors les cas où la loi en dispose autrement. Elles ont la liberté d'y mettre fin avant qu'elle ne s'éteigne par l'effet du jugement ou en vertu de la loi</a:t>
            </a:r>
            <a:r>
              <a:rPr lang="fr-FR" sz="2700" dirty="0" smtClean="0"/>
              <a:t>.</a:t>
            </a:r>
            <a:r>
              <a:rPr lang="fr-FR" sz="2700" dirty="0"/>
              <a:t> </a:t>
            </a:r>
            <a:r>
              <a:rPr lang="fr-FR" sz="2700" dirty="0" smtClean="0"/>
              <a:t> (Article </a:t>
            </a:r>
            <a:r>
              <a:rPr lang="fr-FR" sz="2700" dirty="0"/>
              <a:t>1 </a:t>
            </a:r>
            <a:r>
              <a:rPr lang="fr-FR" sz="2700" dirty="0" smtClean="0"/>
              <a:t>du </a:t>
            </a:r>
            <a:r>
              <a:rPr lang="fr-FR" sz="2700" dirty="0"/>
              <a:t>code de procédure </a:t>
            </a:r>
            <a:r>
              <a:rPr lang="fr-FR" sz="2700" dirty="0" smtClean="0"/>
              <a:t>civile)</a:t>
            </a:r>
            <a:endParaRPr lang="fr-FR" dirty="0"/>
          </a:p>
        </p:txBody>
      </p:sp>
      <p:sp>
        <p:nvSpPr>
          <p:cNvPr id="3" name="Espace réservé du contenu 2"/>
          <p:cNvSpPr>
            <a:spLocks noGrp="1"/>
          </p:cNvSpPr>
          <p:nvPr>
            <p:ph idx="1"/>
          </p:nvPr>
        </p:nvSpPr>
        <p:spPr>
          <a:xfrm>
            <a:off x="457200" y="3212976"/>
            <a:ext cx="8229600" cy="2913187"/>
          </a:xfrm>
        </p:spPr>
        <p:txBody>
          <a:bodyPr>
            <a:normAutofit/>
          </a:bodyPr>
          <a:lstStyle/>
          <a:p>
            <a:r>
              <a:rPr lang="fr-FR" dirty="0"/>
              <a:t/>
            </a:r>
            <a:br>
              <a:rPr lang="fr-FR" dirty="0"/>
            </a:br>
            <a:r>
              <a:rPr lang="fr-FR" sz="2800" b="1" dirty="0" smtClean="0"/>
              <a:t>Les </a:t>
            </a:r>
            <a:r>
              <a:rPr lang="fr-FR" sz="2800" b="1" dirty="0"/>
              <a:t>parties conduisent l'instance sous les charges qui leur incombent. Il leur appartient d'accomplir les actes de la procédure dans les formes et délais requis</a:t>
            </a:r>
            <a:r>
              <a:rPr lang="fr-FR" sz="2800" b="1" dirty="0" smtClean="0"/>
              <a:t>.</a:t>
            </a:r>
            <a:r>
              <a:rPr lang="fr-FR" sz="2800" b="1" dirty="0"/>
              <a:t> </a:t>
            </a:r>
            <a:r>
              <a:rPr lang="fr-FR" sz="2800" b="1" dirty="0" smtClean="0"/>
              <a:t> </a:t>
            </a:r>
            <a:r>
              <a:rPr lang="fr-FR" sz="2800" dirty="0" smtClean="0"/>
              <a:t>(Article </a:t>
            </a:r>
            <a:r>
              <a:rPr lang="fr-FR" sz="2800" dirty="0"/>
              <a:t>2 </a:t>
            </a:r>
            <a:r>
              <a:rPr lang="fr-FR" sz="2800" dirty="0" smtClean="0"/>
              <a:t>du </a:t>
            </a:r>
            <a:r>
              <a:rPr lang="fr-FR" sz="2800" dirty="0"/>
              <a:t>code de procédure </a:t>
            </a:r>
            <a:r>
              <a:rPr lang="fr-FR" sz="2800" dirty="0" smtClean="0"/>
              <a:t>civile)</a:t>
            </a:r>
            <a:endParaRPr lang="fr-FR" sz="2800" dirty="0">
              <a:solidFill>
                <a:srgbClr val="FF0000"/>
              </a:solidFill>
            </a:endParaRPr>
          </a:p>
        </p:txBody>
      </p:sp>
    </p:spTree>
    <p:extLst>
      <p:ext uri="{BB962C8B-B14F-4D97-AF65-F5344CB8AC3E}">
        <p14:creationId xmlns:p14="http://schemas.microsoft.com/office/powerpoint/2010/main" val="2470852566"/>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FF00"/>
          </a:solidFill>
        </p:spPr>
        <p:txBody>
          <a:bodyPr>
            <a:normAutofit fontScale="90000"/>
          </a:bodyPr>
          <a:lstStyle/>
          <a:p>
            <a:r>
              <a:rPr lang="fr-FR" b="1" dirty="0"/>
              <a:t>CHARGE DE LA PREUVE INCOMBANT A L’EMPLOYEUR</a:t>
            </a:r>
            <a:endParaRPr lang="fr-FR" dirty="0">
              <a:solidFill>
                <a:srgbClr val="FF0000"/>
              </a:solidFill>
            </a:endParaRPr>
          </a:p>
        </p:txBody>
      </p:sp>
      <p:sp>
        <p:nvSpPr>
          <p:cNvPr id="3" name="Espace réservé du contenu 2"/>
          <p:cNvSpPr>
            <a:spLocks noGrp="1"/>
          </p:cNvSpPr>
          <p:nvPr>
            <p:ph idx="1"/>
          </p:nvPr>
        </p:nvSpPr>
        <p:spPr/>
        <p:txBody>
          <a:bodyPr>
            <a:normAutofit/>
          </a:bodyPr>
          <a:lstStyle/>
          <a:p>
            <a:r>
              <a:rPr lang="fr-FR" sz="2000" b="1" dirty="0"/>
              <a:t>Preuve </a:t>
            </a:r>
            <a:r>
              <a:rPr lang="fr-FR" sz="2000" b="1" dirty="0" smtClean="0"/>
              <a:t>du motif économique</a:t>
            </a:r>
            <a:endParaRPr lang="fr-FR" sz="2000" dirty="0"/>
          </a:p>
          <a:p>
            <a:endParaRPr lang="fr-FR" sz="2000" dirty="0"/>
          </a:p>
          <a:p>
            <a:r>
              <a:rPr lang="fr-FR" sz="2000" dirty="0"/>
              <a:t>●  </a:t>
            </a:r>
            <a:r>
              <a:rPr lang="fr-FR" sz="2000" dirty="0" smtClean="0"/>
              <a:t>Le salarié ne dispose d’aucun élément pour prouver le motif économique.</a:t>
            </a:r>
          </a:p>
          <a:p>
            <a:r>
              <a:rPr lang="fr-FR" sz="2000" dirty="0" smtClean="0"/>
              <a:t>C’est l’employeur qui détient tous les éléments.</a:t>
            </a:r>
            <a:endParaRPr lang="fr-FR" sz="2000" dirty="0"/>
          </a:p>
        </p:txBody>
      </p:sp>
    </p:spTree>
    <p:extLst>
      <p:ext uri="{BB962C8B-B14F-4D97-AF65-F5344CB8AC3E}">
        <p14:creationId xmlns:p14="http://schemas.microsoft.com/office/powerpoint/2010/main" val="35770697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FF00"/>
          </a:solidFill>
        </p:spPr>
        <p:txBody>
          <a:bodyPr>
            <a:normAutofit/>
          </a:bodyPr>
          <a:lstStyle/>
          <a:p>
            <a:r>
              <a:rPr lang="fr-FR" b="1" dirty="0" smtClean="0"/>
              <a:t>LE DOUTE</a:t>
            </a:r>
            <a:endParaRPr lang="fr-FR" dirty="0">
              <a:solidFill>
                <a:srgbClr val="FF0000"/>
              </a:solidFill>
            </a:endParaRPr>
          </a:p>
        </p:txBody>
      </p:sp>
      <p:sp>
        <p:nvSpPr>
          <p:cNvPr id="3" name="Espace réservé du contenu 2"/>
          <p:cNvSpPr>
            <a:spLocks noGrp="1"/>
          </p:cNvSpPr>
          <p:nvPr>
            <p:ph idx="1"/>
          </p:nvPr>
        </p:nvSpPr>
        <p:spPr/>
        <p:txBody>
          <a:bodyPr>
            <a:normAutofit/>
          </a:bodyPr>
          <a:lstStyle/>
          <a:p>
            <a:endParaRPr lang="fr-FR" sz="2000" dirty="0"/>
          </a:p>
        </p:txBody>
      </p:sp>
    </p:spTree>
    <p:extLst>
      <p:ext uri="{BB962C8B-B14F-4D97-AF65-F5344CB8AC3E}">
        <p14:creationId xmlns:p14="http://schemas.microsoft.com/office/powerpoint/2010/main" val="38311675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nodePh="1">
                                  <p:stCondLst>
                                    <p:cond delay="0"/>
                                  </p:stCondLst>
                                  <p:endCondLst>
                                    <p:cond evt="begin" delay="0">
                                      <p:tn val="5"/>
                                    </p:cond>
                                  </p:end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260648"/>
            <a:ext cx="8229600" cy="2232248"/>
          </a:xfrm>
          <a:solidFill>
            <a:srgbClr val="FFFF00"/>
          </a:solidFill>
        </p:spPr>
        <p:txBody>
          <a:bodyPr>
            <a:normAutofit/>
          </a:bodyPr>
          <a:lstStyle/>
          <a:p>
            <a:r>
              <a:rPr lang="fr-FR" b="1" dirty="0" smtClean="0"/>
              <a:t>LE DOUTE</a:t>
            </a:r>
            <a:br>
              <a:rPr lang="fr-FR" b="1" dirty="0" smtClean="0"/>
            </a:br>
            <a:r>
              <a:rPr lang="fr-FR" b="1" dirty="0"/>
              <a:t>QUI PROFITE AU SALARIÉ</a:t>
            </a:r>
            <a:endParaRPr lang="fr-FR" dirty="0">
              <a:solidFill>
                <a:srgbClr val="FF0000"/>
              </a:solidFill>
            </a:endParaRPr>
          </a:p>
        </p:txBody>
      </p:sp>
      <p:sp>
        <p:nvSpPr>
          <p:cNvPr id="3" name="Espace réservé du contenu 2"/>
          <p:cNvSpPr>
            <a:spLocks noGrp="1"/>
          </p:cNvSpPr>
          <p:nvPr>
            <p:ph idx="1"/>
          </p:nvPr>
        </p:nvSpPr>
        <p:spPr/>
        <p:txBody>
          <a:bodyPr>
            <a:normAutofit/>
          </a:bodyPr>
          <a:lstStyle/>
          <a:p>
            <a:endParaRPr lang="fr-FR" sz="2000" dirty="0" smtClean="0"/>
          </a:p>
          <a:p>
            <a:endParaRPr lang="fr-FR" sz="2000" dirty="0"/>
          </a:p>
          <a:p>
            <a:endParaRPr lang="fr-FR" sz="2000" dirty="0" smtClean="0"/>
          </a:p>
          <a:p>
            <a:endParaRPr lang="fr-FR" sz="2000" dirty="0"/>
          </a:p>
          <a:p>
            <a:r>
              <a:rPr lang="fr-FR" sz="2000" dirty="0" smtClean="0"/>
              <a:t>Le doute profite au salarié uniquement dans les cas prévus par le code du travail.</a:t>
            </a:r>
            <a:endParaRPr lang="fr-FR" sz="2000" dirty="0"/>
          </a:p>
        </p:txBody>
      </p:sp>
    </p:spTree>
    <p:extLst>
      <p:ext uri="{BB962C8B-B14F-4D97-AF65-F5344CB8AC3E}">
        <p14:creationId xmlns:p14="http://schemas.microsoft.com/office/powerpoint/2010/main" val="29625860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 calcmode="lin" valueType="num">
                                      <p:cBhvr additive="base">
                                        <p:cTn id="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260648"/>
            <a:ext cx="8229600" cy="1512168"/>
          </a:xfrm>
          <a:solidFill>
            <a:srgbClr val="FFFF00"/>
          </a:solidFill>
        </p:spPr>
        <p:txBody>
          <a:bodyPr>
            <a:normAutofit/>
          </a:bodyPr>
          <a:lstStyle/>
          <a:p>
            <a:r>
              <a:rPr lang="fr-FR" b="1" dirty="0" smtClean="0"/>
              <a:t>LE DOUTE</a:t>
            </a:r>
            <a:br>
              <a:rPr lang="fr-FR" b="1" dirty="0" smtClean="0"/>
            </a:br>
            <a:r>
              <a:rPr lang="fr-FR" b="1" dirty="0"/>
              <a:t>QUI PROFITE AU SALARIÉ</a:t>
            </a:r>
            <a:endParaRPr lang="fr-FR" dirty="0">
              <a:solidFill>
                <a:srgbClr val="FF0000"/>
              </a:solidFill>
            </a:endParaRPr>
          </a:p>
        </p:txBody>
      </p:sp>
      <p:sp>
        <p:nvSpPr>
          <p:cNvPr id="3" name="Espace réservé du contenu 2"/>
          <p:cNvSpPr>
            <a:spLocks noGrp="1"/>
          </p:cNvSpPr>
          <p:nvPr>
            <p:ph idx="1"/>
          </p:nvPr>
        </p:nvSpPr>
        <p:spPr/>
        <p:txBody>
          <a:bodyPr>
            <a:normAutofit fontScale="85000" lnSpcReduction="10000"/>
          </a:bodyPr>
          <a:lstStyle/>
          <a:p>
            <a:r>
              <a:rPr lang="fr-FR" sz="2000" b="1" dirty="0"/>
              <a:t>Article L1235-1</a:t>
            </a:r>
          </a:p>
          <a:p>
            <a:r>
              <a:rPr lang="fr-FR" sz="2000" dirty="0"/>
              <a:t>Modifié par </a:t>
            </a:r>
            <a:r>
              <a:rPr lang="fr-FR" sz="2000" u="sng" dirty="0">
                <a:hlinkClick r:id="rId2"/>
              </a:rPr>
              <a:t>Ordonnance n°2017-1387 du 22 septembre 2017 - art. 2</a:t>
            </a:r>
            <a:endParaRPr lang="fr-FR" sz="2000" dirty="0"/>
          </a:p>
          <a:p>
            <a:r>
              <a:rPr lang="fr-FR" sz="2000" dirty="0"/>
              <a:t>En cas de litige, lors de la conciliation prévue à l'article </a:t>
            </a:r>
            <a:r>
              <a:rPr lang="fr-FR" sz="2000" u="sng" dirty="0">
                <a:hlinkClick r:id="rId3"/>
              </a:rPr>
              <a:t>L. 1411-1</a:t>
            </a:r>
            <a:r>
              <a:rPr lang="fr-FR" sz="2000" dirty="0"/>
              <a:t>, l'employeur et le salarié peuvent convenir ou le bureau de conciliation et d'orientation proposer d'y mettre un terme par accord. Cet accord prévoit le versement par l'employeur au salarié d'une indemnité forfaitaire dont le montant est déterminé, sans préjudice des indemnités légales, conventionnelles ou contractuelles, en référence à un barème fixé par décret en fonction de l'ancienneté du salarié.</a:t>
            </a:r>
          </a:p>
          <a:p>
            <a:r>
              <a:rPr lang="fr-FR" sz="2000" dirty="0"/>
              <a:t>Le procès-verbal constatant l'accord vaut renonciation des parties à toutes réclamations et indemnités relatives à la rupture du contrat de travail prévues au présent chapitre.</a:t>
            </a:r>
          </a:p>
          <a:p>
            <a:r>
              <a:rPr lang="fr-FR" sz="2000" dirty="0"/>
              <a:t>A défaut d'accord, le juge, à qui il appartient d'apprécier la régularité de la procédure suivie et le caractère réel et sérieux des motifs invoqués par l'employeur, forme sa conviction au vu des éléments fournis par les parties après avoir ordonné, au besoin, toutes les mesures d'instruction qu'il estime utiles.</a:t>
            </a:r>
          </a:p>
          <a:p>
            <a:r>
              <a:rPr lang="fr-FR" sz="2000" dirty="0"/>
              <a:t>Il justifie dans le jugement qu'il prononce le montant des indemnités qu'il octroie.</a:t>
            </a:r>
          </a:p>
          <a:p>
            <a:r>
              <a:rPr lang="fr-FR" sz="2000" b="1" dirty="0">
                <a:solidFill>
                  <a:srgbClr val="FF0000"/>
                </a:solidFill>
              </a:rPr>
              <a:t>Si un doute subsiste, il profite au salarié</a:t>
            </a:r>
            <a:r>
              <a:rPr lang="fr-FR" sz="2000" dirty="0"/>
              <a:t>.</a:t>
            </a:r>
          </a:p>
          <a:p>
            <a:r>
              <a:rPr lang="fr-FR" sz="1100" i="1" dirty="0"/>
              <a:t>NOTA : Conformément à l'article 40-I de l'ordonnance n° 2017-1387 du 22 septembre 2017, ces dispositions sont applicables aux licenciements prononcés postérieurement à la publication de ladite ordonnance.</a:t>
            </a:r>
          </a:p>
          <a:p>
            <a:endParaRPr lang="fr-FR" sz="2000" dirty="0"/>
          </a:p>
        </p:txBody>
      </p:sp>
    </p:spTree>
    <p:extLst>
      <p:ext uri="{BB962C8B-B14F-4D97-AF65-F5344CB8AC3E}">
        <p14:creationId xmlns:p14="http://schemas.microsoft.com/office/powerpoint/2010/main" val="28348698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260648"/>
            <a:ext cx="8229600" cy="1512168"/>
          </a:xfrm>
          <a:solidFill>
            <a:srgbClr val="FFFF00"/>
          </a:solidFill>
        </p:spPr>
        <p:txBody>
          <a:bodyPr>
            <a:normAutofit/>
          </a:bodyPr>
          <a:lstStyle/>
          <a:p>
            <a:r>
              <a:rPr lang="fr-FR" b="1" dirty="0" smtClean="0"/>
              <a:t>LE DOUTE</a:t>
            </a:r>
            <a:br>
              <a:rPr lang="fr-FR" b="1" dirty="0" smtClean="0"/>
            </a:br>
            <a:r>
              <a:rPr lang="fr-FR" b="1" dirty="0"/>
              <a:t>QUI PROFITE AU SALARIÉ</a:t>
            </a:r>
            <a:endParaRPr lang="fr-FR" dirty="0">
              <a:solidFill>
                <a:srgbClr val="FF0000"/>
              </a:solidFill>
            </a:endParaRPr>
          </a:p>
        </p:txBody>
      </p:sp>
      <p:sp>
        <p:nvSpPr>
          <p:cNvPr id="3" name="Espace réservé du contenu 2"/>
          <p:cNvSpPr>
            <a:spLocks noGrp="1"/>
          </p:cNvSpPr>
          <p:nvPr>
            <p:ph idx="1"/>
          </p:nvPr>
        </p:nvSpPr>
        <p:spPr>
          <a:xfrm>
            <a:off x="457200" y="1988840"/>
            <a:ext cx="8229600" cy="4137323"/>
          </a:xfrm>
        </p:spPr>
        <p:txBody>
          <a:bodyPr>
            <a:normAutofit/>
          </a:bodyPr>
          <a:lstStyle/>
          <a:p>
            <a:r>
              <a:rPr lang="fr-FR" sz="1800" b="1" dirty="0"/>
              <a:t>Article L1333-1 </a:t>
            </a:r>
            <a:r>
              <a:rPr lang="fr-FR" sz="1800" b="1" u="sng" dirty="0" smtClean="0"/>
              <a:t>du code du travail</a:t>
            </a:r>
            <a:r>
              <a:rPr lang="fr-FR" sz="1800" b="1" u="sng" dirty="0" smtClean="0">
                <a:hlinkClick r:id="rId2" tooltip="En savoir plus sur l'article L1333-1"/>
              </a:rPr>
              <a:t>.</a:t>
            </a:r>
            <a:endParaRPr lang="fr-FR" sz="1800" b="1" dirty="0"/>
          </a:p>
          <a:p>
            <a:r>
              <a:rPr lang="fr-FR" sz="1800" dirty="0"/>
              <a:t>En cas de litige, le conseil de prud'hommes apprécie la régularité de la procédure suivie et si les faits reprochés au salarié sont de nature à justifier une sanction.</a:t>
            </a:r>
          </a:p>
          <a:p>
            <a:r>
              <a:rPr lang="fr-FR" sz="1800" dirty="0"/>
              <a:t>L'employeur fournit au conseil de prud'hommes les éléments retenus pour prendre la sanction.</a:t>
            </a:r>
          </a:p>
          <a:p>
            <a:r>
              <a:rPr lang="fr-FR" sz="1800" dirty="0"/>
              <a:t>Au vu de ces éléments et de ceux qui sont fournis par le salarié à l'appui de ses allégations, le conseil de prud'hommes forme sa conviction après avoir ordonné, en cas de besoin, toutes les mesures d'instruction qu'il estime utiles</a:t>
            </a:r>
            <a:r>
              <a:rPr lang="fr-FR" sz="1800" b="1" dirty="0"/>
              <a:t>. </a:t>
            </a:r>
            <a:r>
              <a:rPr lang="fr-FR" sz="1800" b="1" dirty="0">
                <a:solidFill>
                  <a:srgbClr val="FF0000"/>
                </a:solidFill>
              </a:rPr>
              <a:t>Si un doute subsiste, il profite au salarié.</a:t>
            </a:r>
          </a:p>
          <a:p>
            <a:endParaRPr lang="fr-FR" sz="2000" dirty="0"/>
          </a:p>
        </p:txBody>
      </p:sp>
    </p:spTree>
    <p:extLst>
      <p:ext uri="{BB962C8B-B14F-4D97-AF65-F5344CB8AC3E}">
        <p14:creationId xmlns:p14="http://schemas.microsoft.com/office/powerpoint/2010/main" val="7011511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260648"/>
            <a:ext cx="8229600" cy="1512168"/>
          </a:xfrm>
          <a:solidFill>
            <a:srgbClr val="FFFF00"/>
          </a:solidFill>
        </p:spPr>
        <p:txBody>
          <a:bodyPr>
            <a:normAutofit/>
          </a:bodyPr>
          <a:lstStyle/>
          <a:p>
            <a:r>
              <a:rPr lang="fr-FR" b="1" dirty="0" smtClean="0"/>
              <a:t>LE DOUTE</a:t>
            </a:r>
            <a:br>
              <a:rPr lang="fr-FR" b="1" dirty="0" smtClean="0"/>
            </a:br>
            <a:r>
              <a:rPr lang="fr-FR" b="1" dirty="0"/>
              <a:t>QUI PROFITE AU SALARIÉ</a:t>
            </a:r>
            <a:endParaRPr lang="fr-FR" dirty="0">
              <a:solidFill>
                <a:srgbClr val="FF0000"/>
              </a:solidFill>
            </a:endParaRPr>
          </a:p>
        </p:txBody>
      </p:sp>
      <p:sp>
        <p:nvSpPr>
          <p:cNvPr id="3" name="Espace réservé du contenu 2"/>
          <p:cNvSpPr>
            <a:spLocks noGrp="1"/>
          </p:cNvSpPr>
          <p:nvPr>
            <p:ph idx="1"/>
          </p:nvPr>
        </p:nvSpPr>
        <p:spPr>
          <a:xfrm>
            <a:off x="457200" y="1988840"/>
            <a:ext cx="8229600" cy="4137323"/>
          </a:xfrm>
        </p:spPr>
        <p:txBody>
          <a:bodyPr>
            <a:normAutofit lnSpcReduction="10000"/>
          </a:bodyPr>
          <a:lstStyle/>
          <a:p>
            <a:r>
              <a:rPr lang="fr-FR" sz="1800" b="1" dirty="0"/>
              <a:t>Article L1225-3</a:t>
            </a:r>
          </a:p>
          <a:p>
            <a:r>
              <a:rPr lang="fr-FR" sz="1800" b="1" dirty="0"/>
              <a:t>Lorsque survient un litige relatif à l'application des </a:t>
            </a:r>
            <a:r>
              <a:rPr lang="fr-FR" sz="1800" b="1" u="sng" dirty="0">
                <a:hlinkClick r:id="rId2"/>
              </a:rPr>
              <a:t>articles L. 1225-1 et L. 1225-2</a:t>
            </a:r>
            <a:r>
              <a:rPr lang="fr-FR" sz="1800" b="1" dirty="0"/>
              <a:t>, l'employeur communique au juge tous les éléments de nature à justifier sa décision.</a:t>
            </a:r>
          </a:p>
          <a:p>
            <a:r>
              <a:rPr lang="fr-FR" sz="1800" b="1" dirty="0">
                <a:solidFill>
                  <a:srgbClr val="FF0000"/>
                </a:solidFill>
              </a:rPr>
              <a:t>Lorsqu'un doute subsiste, il profite à la salariée enceinte</a:t>
            </a:r>
            <a:r>
              <a:rPr lang="fr-FR" sz="1800" b="1" dirty="0" smtClean="0"/>
              <a:t>.</a:t>
            </a:r>
          </a:p>
          <a:p>
            <a:endParaRPr lang="fr-FR" sz="1800" b="1" dirty="0"/>
          </a:p>
          <a:p>
            <a:r>
              <a:rPr lang="fr-FR" sz="1400" b="1" i="1" dirty="0"/>
              <a:t>Article </a:t>
            </a:r>
            <a:r>
              <a:rPr lang="fr-FR" sz="1400" b="1" i="1" dirty="0" smtClean="0"/>
              <a:t>L1225-1:&lt;&lt;</a:t>
            </a:r>
            <a:r>
              <a:rPr lang="fr-FR" sz="1400" i="1" dirty="0" smtClean="0"/>
              <a:t>L'employeur </a:t>
            </a:r>
            <a:r>
              <a:rPr lang="fr-FR" sz="1400" i="1" dirty="0"/>
              <a:t>ne doit pas prendre en considération l'état de grossesse d'une femme pour refuser de l'embaucher, pour rompre son contrat de travail au cours d'une période d'essai ou, sous réserve d'une affectation temporaire réalisée dans le cadre des dispositions des </a:t>
            </a:r>
            <a:r>
              <a:rPr lang="fr-FR" sz="1400" i="1" u="sng" dirty="0">
                <a:hlinkClick r:id="rId3"/>
              </a:rPr>
              <a:t>articles L. 1225-7</a:t>
            </a:r>
            <a:r>
              <a:rPr lang="fr-FR" sz="1400" i="1" dirty="0"/>
              <a:t>, </a:t>
            </a:r>
            <a:r>
              <a:rPr lang="fr-FR" sz="1400" i="1" u="sng" dirty="0">
                <a:hlinkClick r:id="rId4"/>
              </a:rPr>
              <a:t>L. 1225-9 </a:t>
            </a:r>
            <a:r>
              <a:rPr lang="fr-FR" sz="1400" i="1" dirty="0"/>
              <a:t>et </a:t>
            </a:r>
            <a:r>
              <a:rPr lang="fr-FR" sz="1400" i="1" u="sng" dirty="0">
                <a:hlinkClick r:id="rId5"/>
              </a:rPr>
              <a:t>L. 1225-12</a:t>
            </a:r>
            <a:r>
              <a:rPr lang="fr-FR" sz="1400" i="1" dirty="0"/>
              <a:t>, pour prononcer une mutation d'emploi.</a:t>
            </a:r>
          </a:p>
          <a:p>
            <a:r>
              <a:rPr lang="fr-FR" sz="1400" i="1" dirty="0"/>
              <a:t>Il lui est en conséquence interdit de rechercher ou de faire rechercher toutes informations concernant l'état de grossesse de l'intéressée</a:t>
            </a:r>
            <a:r>
              <a:rPr lang="fr-FR" sz="1400" i="1" dirty="0" smtClean="0"/>
              <a:t>.&gt;&gt;</a:t>
            </a:r>
          </a:p>
          <a:p>
            <a:endParaRPr lang="fr-FR" sz="1400" i="1" dirty="0" smtClean="0"/>
          </a:p>
          <a:p>
            <a:r>
              <a:rPr lang="fr-FR" sz="1400" b="1" i="1" dirty="0"/>
              <a:t>Article </a:t>
            </a:r>
            <a:r>
              <a:rPr lang="fr-FR" sz="1400" b="1" i="1" dirty="0" smtClean="0"/>
              <a:t>L1225-2 &lt;&lt;</a:t>
            </a:r>
            <a:r>
              <a:rPr lang="fr-FR" sz="1400" i="1" dirty="0" smtClean="0"/>
              <a:t>La </a:t>
            </a:r>
            <a:r>
              <a:rPr lang="fr-FR" sz="1400" i="1" dirty="0"/>
              <a:t>femme candidate à un emploi ou salariée n'est pas tenue de révéler son état de grossesse, sauf lorsqu'elle demande le bénéfice des dispositions légales relatives à la protection de la femme enceinte</a:t>
            </a:r>
            <a:r>
              <a:rPr lang="fr-FR" sz="1400" i="1" dirty="0" smtClean="0"/>
              <a:t>.&gt;&gt;</a:t>
            </a:r>
            <a:endParaRPr lang="fr-FR" sz="1400" i="1" dirty="0"/>
          </a:p>
          <a:p>
            <a:endParaRPr lang="fr-FR" sz="2000" dirty="0"/>
          </a:p>
          <a:p>
            <a:endParaRPr lang="fr-FR" sz="2000" dirty="0"/>
          </a:p>
        </p:txBody>
      </p:sp>
    </p:spTree>
    <p:extLst>
      <p:ext uri="{BB962C8B-B14F-4D97-AF65-F5344CB8AC3E}">
        <p14:creationId xmlns:p14="http://schemas.microsoft.com/office/powerpoint/2010/main" val="12467856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 calcmode="lin" valueType="num">
                                      <p:cBhvr additive="base">
                                        <p:cTn id="37"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260648"/>
            <a:ext cx="8229600" cy="1512168"/>
          </a:xfrm>
          <a:solidFill>
            <a:srgbClr val="FFFF00"/>
          </a:solidFill>
        </p:spPr>
        <p:txBody>
          <a:bodyPr>
            <a:normAutofit/>
          </a:bodyPr>
          <a:lstStyle/>
          <a:p>
            <a:r>
              <a:rPr lang="fr-FR" b="1" dirty="0" smtClean="0"/>
              <a:t>LE DOUTE</a:t>
            </a:r>
            <a:br>
              <a:rPr lang="fr-FR" b="1" dirty="0" smtClean="0"/>
            </a:br>
            <a:r>
              <a:rPr lang="fr-FR" b="1" dirty="0"/>
              <a:t>QUI PROFITE AU SALARIÉ</a:t>
            </a:r>
            <a:endParaRPr lang="fr-FR" dirty="0">
              <a:solidFill>
                <a:srgbClr val="FF0000"/>
              </a:solidFill>
            </a:endParaRPr>
          </a:p>
        </p:txBody>
      </p:sp>
      <p:sp>
        <p:nvSpPr>
          <p:cNvPr id="3" name="Espace réservé du contenu 2"/>
          <p:cNvSpPr>
            <a:spLocks noGrp="1"/>
          </p:cNvSpPr>
          <p:nvPr>
            <p:ph idx="1"/>
          </p:nvPr>
        </p:nvSpPr>
        <p:spPr>
          <a:xfrm>
            <a:off x="457200" y="1988840"/>
            <a:ext cx="8229600" cy="4137323"/>
          </a:xfrm>
        </p:spPr>
        <p:txBody>
          <a:bodyPr>
            <a:normAutofit lnSpcReduction="10000"/>
          </a:bodyPr>
          <a:lstStyle/>
          <a:p>
            <a:r>
              <a:rPr lang="fr-FR" sz="1800" b="1" dirty="0"/>
              <a:t>Article L1225-3</a:t>
            </a:r>
          </a:p>
          <a:p>
            <a:r>
              <a:rPr lang="fr-FR" sz="1800" b="1" dirty="0"/>
              <a:t>Lorsque survient un litige relatif à l'application des </a:t>
            </a:r>
            <a:r>
              <a:rPr lang="fr-FR" sz="1800" b="1" u="sng" dirty="0">
                <a:hlinkClick r:id="rId2"/>
              </a:rPr>
              <a:t>articles L. 1225-1 et L. 1225-2</a:t>
            </a:r>
            <a:r>
              <a:rPr lang="fr-FR" sz="1800" b="1" dirty="0"/>
              <a:t>, l'employeur communique au juge tous les éléments de nature à justifier sa décision.</a:t>
            </a:r>
          </a:p>
          <a:p>
            <a:r>
              <a:rPr lang="fr-FR" sz="1800" b="1" dirty="0">
                <a:solidFill>
                  <a:srgbClr val="FF0000"/>
                </a:solidFill>
              </a:rPr>
              <a:t>Lorsqu'un doute subsiste, il profite à la salariée enceinte</a:t>
            </a:r>
            <a:r>
              <a:rPr lang="fr-FR" sz="1800" b="1" dirty="0" smtClean="0"/>
              <a:t>.</a:t>
            </a:r>
          </a:p>
          <a:p>
            <a:endParaRPr lang="fr-FR" sz="1800" b="1" dirty="0"/>
          </a:p>
          <a:p>
            <a:r>
              <a:rPr lang="fr-FR" sz="1400" b="1" i="1" dirty="0"/>
              <a:t>Article </a:t>
            </a:r>
            <a:r>
              <a:rPr lang="fr-FR" sz="1400" b="1" i="1" dirty="0" smtClean="0"/>
              <a:t>L1225-1:&lt;&lt;</a:t>
            </a:r>
            <a:r>
              <a:rPr lang="fr-FR" sz="1400" i="1" dirty="0" smtClean="0"/>
              <a:t>L'employeur </a:t>
            </a:r>
            <a:r>
              <a:rPr lang="fr-FR" sz="1400" i="1" dirty="0"/>
              <a:t>ne doit pas prendre en considération l'état de grossesse d'une femme pour refuser de l'embaucher, pour rompre son contrat de travail au cours d'une période d'essai ou, sous réserve d'une affectation temporaire réalisée dans le cadre des dispositions des </a:t>
            </a:r>
            <a:r>
              <a:rPr lang="fr-FR" sz="1400" i="1" u="sng" dirty="0">
                <a:hlinkClick r:id="rId3"/>
              </a:rPr>
              <a:t>articles L. 1225-7</a:t>
            </a:r>
            <a:r>
              <a:rPr lang="fr-FR" sz="1400" i="1" dirty="0"/>
              <a:t>, </a:t>
            </a:r>
            <a:r>
              <a:rPr lang="fr-FR" sz="1400" i="1" u="sng" dirty="0">
                <a:hlinkClick r:id="rId4"/>
              </a:rPr>
              <a:t>L. 1225-9 </a:t>
            </a:r>
            <a:r>
              <a:rPr lang="fr-FR" sz="1400" i="1" dirty="0"/>
              <a:t>et </a:t>
            </a:r>
            <a:r>
              <a:rPr lang="fr-FR" sz="1400" i="1" u="sng" dirty="0">
                <a:hlinkClick r:id="rId5"/>
              </a:rPr>
              <a:t>L. 1225-12</a:t>
            </a:r>
            <a:r>
              <a:rPr lang="fr-FR" sz="1400" i="1" dirty="0"/>
              <a:t>, pour prononcer une mutation d'emploi.</a:t>
            </a:r>
          </a:p>
          <a:p>
            <a:r>
              <a:rPr lang="fr-FR" sz="1400" i="1" dirty="0"/>
              <a:t>Il lui est en conséquence interdit de rechercher ou de faire rechercher toutes informations concernant l'état de grossesse de l'intéressée</a:t>
            </a:r>
            <a:r>
              <a:rPr lang="fr-FR" sz="1400" i="1" dirty="0" smtClean="0"/>
              <a:t>.&gt;&gt;</a:t>
            </a:r>
          </a:p>
          <a:p>
            <a:endParaRPr lang="fr-FR" sz="1400" i="1" dirty="0" smtClean="0"/>
          </a:p>
          <a:p>
            <a:r>
              <a:rPr lang="fr-FR" sz="1400" b="1" i="1" dirty="0"/>
              <a:t>Article </a:t>
            </a:r>
            <a:r>
              <a:rPr lang="fr-FR" sz="1400" b="1" i="1" dirty="0" smtClean="0"/>
              <a:t>L1225-2 &lt;&lt;</a:t>
            </a:r>
            <a:r>
              <a:rPr lang="fr-FR" sz="1400" i="1" dirty="0" smtClean="0"/>
              <a:t>La </a:t>
            </a:r>
            <a:r>
              <a:rPr lang="fr-FR" sz="1400" i="1" dirty="0"/>
              <a:t>femme candidate à un emploi ou salariée n'est pas tenue de révéler son état de grossesse, sauf lorsqu'elle demande le bénéfice des dispositions légales relatives à la protection de la femme enceinte</a:t>
            </a:r>
            <a:r>
              <a:rPr lang="fr-FR" sz="1400" i="1" dirty="0" smtClean="0"/>
              <a:t>.&gt;&gt;</a:t>
            </a:r>
            <a:endParaRPr lang="fr-FR" sz="1400" i="1" dirty="0"/>
          </a:p>
          <a:p>
            <a:endParaRPr lang="fr-FR" sz="2000" dirty="0"/>
          </a:p>
          <a:p>
            <a:endParaRPr lang="fr-FR" sz="2000" dirty="0"/>
          </a:p>
        </p:txBody>
      </p:sp>
    </p:spTree>
    <p:extLst>
      <p:ext uri="{BB962C8B-B14F-4D97-AF65-F5344CB8AC3E}">
        <p14:creationId xmlns:p14="http://schemas.microsoft.com/office/powerpoint/2010/main" val="29532550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 calcmode="lin" valueType="num">
                                      <p:cBhvr additive="base">
                                        <p:cTn id="37"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260648"/>
            <a:ext cx="8229600" cy="1512168"/>
          </a:xfrm>
          <a:solidFill>
            <a:srgbClr val="FFFF00"/>
          </a:solidFill>
        </p:spPr>
        <p:txBody>
          <a:bodyPr>
            <a:normAutofit/>
          </a:bodyPr>
          <a:lstStyle/>
          <a:p>
            <a:r>
              <a:rPr lang="fr-FR" b="1" dirty="0" smtClean="0"/>
              <a:t>LA MISE EN ETAT</a:t>
            </a:r>
            <a:endParaRPr lang="fr-FR" dirty="0">
              <a:solidFill>
                <a:srgbClr val="FF0000"/>
              </a:solidFill>
            </a:endParaRPr>
          </a:p>
        </p:txBody>
      </p:sp>
      <p:sp>
        <p:nvSpPr>
          <p:cNvPr id="3" name="Espace réservé du contenu 2"/>
          <p:cNvSpPr>
            <a:spLocks noGrp="1"/>
          </p:cNvSpPr>
          <p:nvPr>
            <p:ph idx="1"/>
          </p:nvPr>
        </p:nvSpPr>
        <p:spPr>
          <a:xfrm>
            <a:off x="457200" y="1988840"/>
            <a:ext cx="8229600" cy="4137323"/>
          </a:xfrm>
        </p:spPr>
        <p:txBody>
          <a:bodyPr>
            <a:normAutofit/>
          </a:bodyPr>
          <a:lstStyle/>
          <a:p>
            <a:r>
              <a:rPr lang="fr-FR" sz="2000" dirty="0" smtClean="0"/>
              <a:t>Elle a été instaurée par la loi Macron, </a:t>
            </a:r>
            <a:r>
              <a:rPr lang="fr-FR" sz="2000" dirty="0" smtClean="0"/>
              <a:t> </a:t>
            </a:r>
            <a:r>
              <a:rPr lang="fr-FR" sz="2000" dirty="0"/>
              <a:t>loi n̊ 2015-990 du 6 août 2015 pour la croissance, l'activité et l'égalité des chances économiques</a:t>
            </a:r>
          </a:p>
          <a:p>
            <a:r>
              <a:rPr lang="fr-FR" sz="2000" dirty="0" smtClean="0"/>
              <a:t>Elle a été complétée par le décret </a:t>
            </a:r>
            <a:r>
              <a:rPr lang="fr-FR" sz="2000" dirty="0"/>
              <a:t>n̊ 2016-660 du 20 mai 2016 relatif à la justice prud'homale et au traitement judiciaire du contentieux du travail </a:t>
            </a:r>
            <a:endParaRPr lang="fr-FR" sz="2000" dirty="0"/>
          </a:p>
        </p:txBody>
      </p:sp>
    </p:spTree>
    <p:extLst>
      <p:ext uri="{BB962C8B-B14F-4D97-AF65-F5344CB8AC3E}">
        <p14:creationId xmlns:p14="http://schemas.microsoft.com/office/powerpoint/2010/main" val="24155482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260648"/>
            <a:ext cx="8229600" cy="1512168"/>
          </a:xfrm>
          <a:solidFill>
            <a:srgbClr val="FFFF00"/>
          </a:solidFill>
        </p:spPr>
        <p:txBody>
          <a:bodyPr>
            <a:normAutofit/>
          </a:bodyPr>
          <a:lstStyle/>
          <a:p>
            <a:r>
              <a:rPr lang="fr-FR" b="1" dirty="0" smtClean="0"/>
              <a:t>LA MISE EN ETAT</a:t>
            </a:r>
            <a:endParaRPr lang="fr-FR" dirty="0">
              <a:solidFill>
                <a:srgbClr val="FF0000"/>
              </a:solidFill>
            </a:endParaRPr>
          </a:p>
        </p:txBody>
      </p:sp>
      <p:sp>
        <p:nvSpPr>
          <p:cNvPr id="3" name="Espace réservé du contenu 2"/>
          <p:cNvSpPr>
            <a:spLocks noGrp="1"/>
          </p:cNvSpPr>
          <p:nvPr>
            <p:ph idx="1"/>
          </p:nvPr>
        </p:nvSpPr>
        <p:spPr>
          <a:xfrm>
            <a:off x="457200" y="1988840"/>
            <a:ext cx="8229600" cy="4137323"/>
          </a:xfrm>
        </p:spPr>
        <p:txBody>
          <a:bodyPr>
            <a:normAutofit/>
          </a:bodyPr>
          <a:lstStyle/>
          <a:p>
            <a:r>
              <a:rPr lang="fr-FR" sz="2000" b="1" dirty="0"/>
              <a:t>Nature de la mise en </a:t>
            </a:r>
            <a:r>
              <a:rPr lang="fr-FR" sz="2000" b="1" dirty="0" smtClean="0"/>
              <a:t>état </a:t>
            </a:r>
            <a:r>
              <a:rPr lang="fr-FR" sz="2000" b="1" dirty="0"/>
              <a:t>s</a:t>
            </a:r>
            <a:r>
              <a:rPr lang="fr-FR" sz="2000" b="1" dirty="0" smtClean="0"/>
              <a:t>elon le ministère</a:t>
            </a:r>
            <a:endParaRPr lang="fr-FR" sz="2000" dirty="0"/>
          </a:p>
          <a:p>
            <a:r>
              <a:rPr lang="fr-FR" sz="2000" dirty="0"/>
              <a:t>■  La demande d'explications nécessaires. Cette possibilité relève de l'office premier du juge, celui-ci pouvant « inviter les parties à fournir les explications » de fait (article 8 du code de procédure civile) ou de droit (article 13) « qu'il estime nécessaires à la solution du litige ». En matière prud'homale comme dans les autres contentieux</a:t>
            </a:r>
            <a:r>
              <a:rPr lang="fr-FR" sz="2000" b="1" dirty="0"/>
              <a:t>, la mise en état ne se limite pas à une simple vérification du respect des délais mais doit permettre à la juridiction de jugement de cerner exactement l'objet du litige</a:t>
            </a:r>
            <a:r>
              <a:rPr lang="fr-FR" sz="2000" dirty="0"/>
              <a:t>. Les conseillers prud'hommes en charge de la mise en état doivent ainsi analyser les éléments produits et inviter les parties à produire toute explication utile dans le respect des principes directeurs du procès.</a:t>
            </a:r>
          </a:p>
        </p:txBody>
      </p:sp>
    </p:spTree>
    <p:extLst>
      <p:ext uri="{BB962C8B-B14F-4D97-AF65-F5344CB8AC3E}">
        <p14:creationId xmlns:p14="http://schemas.microsoft.com/office/powerpoint/2010/main" val="33436777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260648"/>
            <a:ext cx="8229600" cy="1512168"/>
          </a:xfrm>
          <a:solidFill>
            <a:srgbClr val="FFFF00"/>
          </a:solidFill>
        </p:spPr>
        <p:txBody>
          <a:bodyPr>
            <a:normAutofit/>
          </a:bodyPr>
          <a:lstStyle/>
          <a:p>
            <a:r>
              <a:rPr lang="fr-FR" b="1" dirty="0" smtClean="0"/>
              <a:t>LA MISE EN ETAT</a:t>
            </a:r>
            <a:endParaRPr lang="fr-FR" dirty="0">
              <a:solidFill>
                <a:srgbClr val="FF0000"/>
              </a:solidFill>
            </a:endParaRPr>
          </a:p>
        </p:txBody>
      </p:sp>
      <p:sp>
        <p:nvSpPr>
          <p:cNvPr id="3" name="Espace réservé du contenu 2"/>
          <p:cNvSpPr>
            <a:spLocks noGrp="1"/>
          </p:cNvSpPr>
          <p:nvPr>
            <p:ph idx="1"/>
          </p:nvPr>
        </p:nvSpPr>
        <p:spPr>
          <a:xfrm>
            <a:off x="457200" y="1988840"/>
            <a:ext cx="8229600" cy="4137323"/>
          </a:xfrm>
        </p:spPr>
        <p:txBody>
          <a:bodyPr>
            <a:normAutofit lnSpcReduction="10000"/>
          </a:bodyPr>
          <a:lstStyle/>
          <a:p>
            <a:r>
              <a:rPr lang="fr-FR" sz="2000" b="1" dirty="0"/>
              <a:t>La position du MEDEF dans les Cahiers prud’homaux est la suivante</a:t>
            </a:r>
            <a:r>
              <a:rPr lang="fr-FR" sz="2000" dirty="0"/>
              <a:t>: &lt;&lt;</a:t>
            </a:r>
            <a:r>
              <a:rPr lang="fr-FR" sz="2000" i="1" dirty="0"/>
              <a:t>ce qui a été prévu est une mise en état de l'affaire, non une instruction à charge contre l'employeur.</a:t>
            </a:r>
          </a:p>
          <a:p>
            <a:r>
              <a:rPr lang="fr-FR" sz="2000" i="1" dirty="0"/>
              <a:t>C'est bien à chacune des parties de mettre son propre dossier en état d'être jugé (cf. art 2, CPC). Cette responsabilité leur incombe sans pouvoir se décharger sur le juge astreint à un contrôle pour s'assurer du respect des prescriptions de l'article 15 du Code de procédure civile.  </a:t>
            </a:r>
          </a:p>
          <a:p>
            <a:r>
              <a:rPr lang="fr-FR" sz="2000" i="1" dirty="0"/>
              <a:t>Le choix des mots n'a rien d'innocent. </a:t>
            </a:r>
            <a:r>
              <a:rPr lang="fr-FR" sz="2000" i="1" dirty="0" err="1"/>
              <a:t>ll</a:t>
            </a:r>
            <a:r>
              <a:rPr lang="fr-FR" sz="2000" i="1" dirty="0"/>
              <a:t> a été clairement choisi une </a:t>
            </a:r>
            <a:r>
              <a:rPr lang="fr-FR" sz="2000" b="1" i="1" dirty="0"/>
              <a:t>mise en état accusatoire </a:t>
            </a:r>
            <a:r>
              <a:rPr lang="fr-FR" sz="2000" i="1" dirty="0"/>
              <a:t>et non une mise en état inquisitoire qui ferait alors du juge prud'homal le « renfort ›› du demandeur pour l'aider à monter son dossier et l'exonérer de ses obligations probatoires que fait peser sur lui, notamment, le Code du travail lorsqu'il doit établir des faits présumant le manquement reproché à l'employeur, par exemple, en matière de discrimination, harcèlement ou heures de travail effectif non réglées</a:t>
            </a:r>
            <a:r>
              <a:rPr lang="fr-FR" sz="2000" dirty="0"/>
              <a:t>.&gt;&gt;</a:t>
            </a:r>
            <a:endParaRPr lang="fr-FR" sz="2000" dirty="0"/>
          </a:p>
        </p:txBody>
      </p:sp>
    </p:spTree>
    <p:extLst>
      <p:ext uri="{BB962C8B-B14F-4D97-AF65-F5344CB8AC3E}">
        <p14:creationId xmlns:p14="http://schemas.microsoft.com/office/powerpoint/2010/main" val="33436777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3154362"/>
          </a:xfrm>
        </p:spPr>
        <p:txBody>
          <a:bodyPr>
            <a:normAutofit/>
          </a:bodyPr>
          <a:lstStyle/>
          <a:p>
            <a:pPr algn="l"/>
            <a:r>
              <a:rPr lang="fr-FR" sz="2800" b="1" dirty="0" smtClean="0"/>
              <a:t>A </a:t>
            </a:r>
            <a:r>
              <a:rPr lang="fr-FR" sz="2800" b="1" dirty="0"/>
              <a:t>l'appui de leurs prétentions, les parties ont la charge d'alléguer les faits propres à les fonder</a:t>
            </a:r>
            <a:r>
              <a:rPr lang="fr-FR" sz="2800" dirty="0" smtClean="0"/>
              <a:t>.</a:t>
            </a:r>
            <a:r>
              <a:rPr lang="fr-FR" sz="2800" dirty="0"/>
              <a:t> </a:t>
            </a:r>
            <a:r>
              <a:rPr lang="fr-FR" sz="2800" dirty="0" smtClean="0"/>
              <a:t>(Article </a:t>
            </a:r>
            <a:r>
              <a:rPr lang="fr-FR" sz="2800" dirty="0"/>
              <a:t>6 </a:t>
            </a:r>
            <a:r>
              <a:rPr lang="fr-FR" sz="2800" dirty="0" smtClean="0"/>
              <a:t>du </a:t>
            </a:r>
            <a:r>
              <a:rPr lang="fr-FR" sz="2800" dirty="0"/>
              <a:t>code de procédure </a:t>
            </a:r>
            <a:r>
              <a:rPr lang="fr-FR" sz="2800" dirty="0" smtClean="0"/>
              <a:t>civile)</a:t>
            </a:r>
            <a:endParaRPr lang="fr-FR" sz="2800" dirty="0"/>
          </a:p>
        </p:txBody>
      </p:sp>
      <p:sp>
        <p:nvSpPr>
          <p:cNvPr id="3" name="Espace réservé du contenu 2"/>
          <p:cNvSpPr>
            <a:spLocks noGrp="1"/>
          </p:cNvSpPr>
          <p:nvPr>
            <p:ph idx="1"/>
          </p:nvPr>
        </p:nvSpPr>
        <p:spPr>
          <a:xfrm>
            <a:off x="457200" y="2852936"/>
            <a:ext cx="8229600" cy="3273227"/>
          </a:xfrm>
        </p:spPr>
        <p:txBody>
          <a:bodyPr>
            <a:normAutofit fontScale="47500" lnSpcReduction="20000"/>
          </a:bodyPr>
          <a:lstStyle/>
          <a:p>
            <a:r>
              <a:rPr lang="fr-FR" dirty="0"/>
              <a:t/>
            </a:r>
            <a:br>
              <a:rPr lang="fr-FR" dirty="0"/>
            </a:br>
            <a:r>
              <a:rPr lang="fr-FR" sz="5900" b="1" dirty="0" smtClean="0"/>
              <a:t>Il </a:t>
            </a:r>
            <a:r>
              <a:rPr lang="fr-FR" sz="5900" b="1" dirty="0"/>
              <a:t>incombe à chaque partie de prouver conformément à la loi les faits nécessaires au succès de sa prétention</a:t>
            </a:r>
            <a:r>
              <a:rPr lang="fr-FR" sz="5900" dirty="0" smtClean="0"/>
              <a:t>.</a:t>
            </a:r>
            <a:r>
              <a:rPr lang="fr-FR" sz="5900" b="1" dirty="0"/>
              <a:t> </a:t>
            </a:r>
            <a:r>
              <a:rPr lang="fr-FR" sz="5900" dirty="0"/>
              <a:t>Article 9 Du code de procédure civile</a:t>
            </a:r>
          </a:p>
          <a:p>
            <a:endParaRPr lang="fr-FR" sz="5900" dirty="0"/>
          </a:p>
          <a:p>
            <a:r>
              <a:rPr lang="fr-FR" sz="5900" b="1" dirty="0" smtClean="0"/>
              <a:t>Le </a:t>
            </a:r>
            <a:r>
              <a:rPr lang="fr-FR" sz="5900" b="1" dirty="0"/>
              <a:t>juge a le pouvoir d'ordonner d'office toutes les mesures d'instruction légalement admissibles</a:t>
            </a:r>
            <a:r>
              <a:rPr lang="fr-FR" sz="5900" dirty="0" smtClean="0"/>
              <a:t>.</a:t>
            </a:r>
            <a:r>
              <a:rPr lang="fr-FR" sz="5900" dirty="0"/>
              <a:t> Article 10 Du code de procédure civile</a:t>
            </a:r>
          </a:p>
          <a:p>
            <a:endParaRPr lang="fr-FR" sz="2800" dirty="0"/>
          </a:p>
        </p:txBody>
      </p:sp>
    </p:spTree>
    <p:extLst>
      <p:ext uri="{BB962C8B-B14F-4D97-AF65-F5344CB8AC3E}">
        <p14:creationId xmlns:p14="http://schemas.microsoft.com/office/powerpoint/2010/main" val="371288641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570186"/>
          </a:xfrm>
        </p:spPr>
        <p:txBody>
          <a:bodyPr>
            <a:normAutofit/>
          </a:bodyPr>
          <a:lstStyle/>
          <a:p>
            <a:r>
              <a:rPr lang="fr-FR" b="1" dirty="0" smtClean="0"/>
              <a:t>Les textes applicables </a:t>
            </a:r>
            <a:r>
              <a:rPr lang="fr-FR" b="1" dirty="0"/>
              <a:t>:</a:t>
            </a:r>
            <a:endParaRPr lang="fr-FR" dirty="0"/>
          </a:p>
        </p:txBody>
      </p:sp>
      <p:sp>
        <p:nvSpPr>
          <p:cNvPr id="3" name="Espace réservé du contenu 2"/>
          <p:cNvSpPr>
            <a:spLocks noGrp="1"/>
          </p:cNvSpPr>
          <p:nvPr>
            <p:ph idx="1"/>
          </p:nvPr>
        </p:nvSpPr>
        <p:spPr>
          <a:xfrm>
            <a:off x="539552" y="1916832"/>
            <a:ext cx="8229600" cy="2913187"/>
          </a:xfrm>
        </p:spPr>
        <p:txBody>
          <a:bodyPr>
            <a:normAutofit fontScale="92500" lnSpcReduction="20000"/>
          </a:bodyPr>
          <a:lstStyle/>
          <a:p>
            <a:pPr algn="just"/>
            <a:r>
              <a:rPr lang="fr-FR" b="1" dirty="0"/>
              <a:t>L'article 1315 du code </a:t>
            </a:r>
            <a:r>
              <a:rPr lang="fr-FR" b="1" dirty="0" smtClean="0"/>
              <a:t>civil</a:t>
            </a:r>
          </a:p>
          <a:p>
            <a:r>
              <a:rPr lang="fr-FR" b="1" dirty="0" smtClean="0"/>
              <a:t>L’article 6 du code de procédure civile</a:t>
            </a:r>
          </a:p>
          <a:p>
            <a:r>
              <a:rPr lang="fr-FR" b="1" dirty="0" smtClean="0"/>
              <a:t>Les articles 9 et suivants </a:t>
            </a:r>
            <a:r>
              <a:rPr lang="fr-FR" b="1" dirty="0"/>
              <a:t>du code de procédure </a:t>
            </a:r>
            <a:r>
              <a:rPr lang="fr-FR" b="1" dirty="0" smtClean="0"/>
              <a:t>civile</a:t>
            </a:r>
          </a:p>
          <a:p>
            <a:r>
              <a:rPr lang="fr-FR" b="1" dirty="0"/>
              <a:t>L’article </a:t>
            </a:r>
            <a:r>
              <a:rPr lang="fr-FR" b="1" dirty="0" smtClean="0"/>
              <a:t>145 </a:t>
            </a:r>
            <a:r>
              <a:rPr lang="fr-FR" b="1" dirty="0"/>
              <a:t>du code de procédure </a:t>
            </a:r>
            <a:r>
              <a:rPr lang="fr-FR" b="1" dirty="0" smtClean="0"/>
              <a:t>civile</a:t>
            </a:r>
          </a:p>
          <a:p>
            <a:r>
              <a:rPr lang="fr-FR" b="1" dirty="0" smtClean="0"/>
              <a:t>Les dispositions spécifiques du code du travail</a:t>
            </a:r>
            <a:endParaRPr lang="fr-FR" b="1" dirty="0"/>
          </a:p>
          <a:p>
            <a:endParaRPr lang="fr-FR" b="1" dirty="0"/>
          </a:p>
          <a:p>
            <a:pPr algn="just"/>
            <a:endParaRPr lang="fr-FR" dirty="0">
              <a:solidFill>
                <a:srgbClr val="FF0000"/>
              </a:solidFill>
            </a:endParaRPr>
          </a:p>
        </p:txBody>
      </p:sp>
    </p:spTree>
    <p:extLst>
      <p:ext uri="{BB962C8B-B14F-4D97-AF65-F5344CB8AC3E}">
        <p14:creationId xmlns:p14="http://schemas.microsoft.com/office/powerpoint/2010/main" val="189126654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5314602"/>
          </a:xfrm>
          <a:solidFill>
            <a:srgbClr val="FFFF00"/>
          </a:solidFill>
        </p:spPr>
        <p:txBody>
          <a:bodyPr>
            <a:normAutofit/>
          </a:bodyPr>
          <a:lstStyle/>
          <a:p>
            <a:r>
              <a:rPr lang="fr-FR" b="1" i="0" u="none" strike="noStrike" baseline="0" dirty="0" smtClean="0">
                <a:solidFill>
                  <a:srgbClr val="FF0000"/>
                </a:solidFill>
              </a:rPr>
              <a:t>LA CHARGE DE LA PREUVE</a:t>
            </a:r>
            <a:br>
              <a:rPr lang="fr-FR" b="1" i="0" u="none" strike="noStrike" baseline="0" dirty="0" smtClean="0">
                <a:solidFill>
                  <a:srgbClr val="FF0000"/>
                </a:solidFill>
              </a:rPr>
            </a:br>
            <a:endParaRPr lang="fr-FR" sz="2700" b="1" dirty="0">
              <a:solidFill>
                <a:srgbClr val="FF0000"/>
              </a:solidFill>
            </a:endParaRPr>
          </a:p>
        </p:txBody>
      </p:sp>
    </p:spTree>
    <p:extLst>
      <p:ext uri="{BB962C8B-B14F-4D97-AF65-F5344CB8AC3E}">
        <p14:creationId xmlns:p14="http://schemas.microsoft.com/office/powerpoint/2010/main" val="285056095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FF00"/>
          </a:solidFill>
        </p:spPr>
        <p:txBody>
          <a:bodyPr/>
          <a:lstStyle/>
          <a:p>
            <a:r>
              <a:rPr lang="fr-FR" b="1" i="0" u="none" strike="noStrike" baseline="0" dirty="0" smtClean="0">
                <a:solidFill>
                  <a:srgbClr val="FF0000"/>
                </a:solidFill>
              </a:rPr>
              <a:t>LA CHARGE DE LA PREUVE</a:t>
            </a:r>
            <a:endParaRPr lang="fr-FR" dirty="0">
              <a:solidFill>
                <a:srgbClr val="FF0000"/>
              </a:solidFill>
            </a:endParaRPr>
          </a:p>
        </p:txBody>
      </p:sp>
      <p:sp>
        <p:nvSpPr>
          <p:cNvPr id="3" name="Espace réservé du contenu 2"/>
          <p:cNvSpPr>
            <a:spLocks noGrp="1"/>
          </p:cNvSpPr>
          <p:nvPr>
            <p:ph idx="1"/>
          </p:nvPr>
        </p:nvSpPr>
        <p:spPr/>
        <p:txBody>
          <a:bodyPr>
            <a:normAutofit fontScale="92500" lnSpcReduction="20000"/>
          </a:bodyPr>
          <a:lstStyle/>
          <a:p>
            <a:r>
              <a:rPr lang="fr-FR" b="1" dirty="0"/>
              <a:t>Le Code de 1806 avait opté pour le système </a:t>
            </a:r>
            <a:r>
              <a:rPr lang="fr-FR" b="1" dirty="0">
                <a:solidFill>
                  <a:srgbClr val="FF0000"/>
                </a:solidFill>
              </a:rPr>
              <a:t>accusatoire</a:t>
            </a:r>
            <a:r>
              <a:rPr lang="fr-FR" b="1" dirty="0"/>
              <a:t>.</a:t>
            </a:r>
            <a:br>
              <a:rPr lang="fr-FR" b="1" dirty="0"/>
            </a:br>
            <a:r>
              <a:rPr lang="fr-FR" b="1" dirty="0"/>
              <a:t>Ce système n’étant pas satisfaisant, le décret-loi du 30 octobre 1935 confia au juge chargé de suivre la procédure un pouvoir de surveillance. </a:t>
            </a:r>
            <a:br>
              <a:rPr lang="fr-FR" b="1" dirty="0"/>
            </a:br>
            <a:r>
              <a:rPr lang="fr-FR" b="1" dirty="0"/>
              <a:t>Cette innovation étant insuffisante, un juge de la mise en état sera mis en place en 1965 (en matière civile).</a:t>
            </a:r>
            <a:br>
              <a:rPr lang="fr-FR" b="1" dirty="0"/>
            </a:br>
            <a:r>
              <a:rPr lang="fr-FR" b="1" dirty="0"/>
              <a:t/>
            </a:r>
            <a:br>
              <a:rPr lang="fr-FR" b="1" dirty="0"/>
            </a:br>
            <a:r>
              <a:rPr lang="fr-FR" b="1" dirty="0">
                <a:solidFill>
                  <a:srgbClr val="FF0000"/>
                </a:solidFill>
              </a:rPr>
              <a:t>En matière prud’homale c’est la loi n̊ 2015-990 du 6 août 2015  qui a instauré la mise en état (et le décret n̊2016-660 du 20 mai 2016)</a:t>
            </a:r>
            <a:endParaRPr lang="fr-FR" dirty="0">
              <a:solidFill>
                <a:schemeClr val="bg1">
                  <a:lumMod val="50000"/>
                </a:schemeClr>
              </a:solidFill>
            </a:endParaRPr>
          </a:p>
        </p:txBody>
      </p:sp>
    </p:spTree>
    <p:extLst>
      <p:ext uri="{BB962C8B-B14F-4D97-AF65-F5344CB8AC3E}">
        <p14:creationId xmlns:p14="http://schemas.microsoft.com/office/powerpoint/2010/main" val="26518168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6106690"/>
          </a:xfrm>
          <a:solidFill>
            <a:schemeClr val="bg1"/>
          </a:solidFill>
        </p:spPr>
        <p:txBody>
          <a:bodyPr>
            <a:normAutofit/>
          </a:bodyPr>
          <a:lstStyle/>
          <a:p>
            <a:pPr algn="l"/>
            <a:r>
              <a:rPr lang="fr-FR" sz="4000" dirty="0"/>
              <a:t>■ </a:t>
            </a:r>
            <a:r>
              <a:rPr lang="fr-FR" sz="4000" dirty="0">
                <a:solidFill>
                  <a:srgbClr val="FF0000"/>
                </a:solidFill>
              </a:rPr>
              <a:t>Le juge (le conseiller)ne se substitue pas aux parties, il s’enquiert des besoins des parties</a:t>
            </a:r>
            <a:r>
              <a:rPr lang="fr-FR" sz="4000" dirty="0"/>
              <a:t>.</a:t>
            </a:r>
            <a:br>
              <a:rPr lang="fr-FR" sz="4000" dirty="0"/>
            </a:br>
            <a:r>
              <a:rPr lang="fr-FR" sz="4000" dirty="0"/>
              <a:t/>
            </a:r>
            <a:br>
              <a:rPr lang="fr-FR" sz="4000" dirty="0"/>
            </a:br>
            <a:r>
              <a:rPr lang="fr-FR" sz="4000" dirty="0">
                <a:solidFill>
                  <a:schemeClr val="tx2">
                    <a:lumMod val="75000"/>
                  </a:schemeClr>
                </a:solidFill>
              </a:rPr>
              <a:t>■Le juge (le conseiller)ne doit pas suppléer la carence des parties mais il doit permettre à une partie qui ne détient pas un élément de preuve de se le faire communiquer</a:t>
            </a:r>
            <a:r>
              <a:rPr lang="fr-FR" dirty="0">
                <a:solidFill>
                  <a:schemeClr val="tx2">
                    <a:lumMod val="75000"/>
                  </a:schemeClr>
                </a:solidFill>
              </a:rPr>
              <a:t>.</a:t>
            </a:r>
          </a:p>
        </p:txBody>
      </p:sp>
    </p:spTree>
    <p:extLst>
      <p:ext uri="{BB962C8B-B14F-4D97-AF65-F5344CB8AC3E}">
        <p14:creationId xmlns:p14="http://schemas.microsoft.com/office/powerpoint/2010/main" val="9630480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401</TotalTime>
  <Words>3992</Words>
  <Application>Microsoft Office PowerPoint</Application>
  <PresentationFormat>Affichage à l'écran (4:3)</PresentationFormat>
  <Paragraphs>222</Paragraphs>
  <Slides>49</Slides>
  <Notes>0</Notes>
  <HiddenSlides>0</HiddenSlides>
  <MMClips>0</MMClips>
  <ScaleCrop>false</ScaleCrop>
  <HeadingPairs>
    <vt:vector size="4" baseType="variant">
      <vt:variant>
        <vt:lpstr>Thème</vt:lpstr>
      </vt:variant>
      <vt:variant>
        <vt:i4>1</vt:i4>
      </vt:variant>
      <vt:variant>
        <vt:lpstr>Titres des diapositives</vt:lpstr>
      </vt:variant>
      <vt:variant>
        <vt:i4>49</vt:i4>
      </vt:variant>
    </vt:vector>
  </HeadingPairs>
  <TitlesOfParts>
    <vt:vector size="50" baseType="lpstr">
      <vt:lpstr>Thème Office</vt:lpstr>
      <vt:lpstr>Formation  des 27 &amp; 28 septembre 2018</vt:lpstr>
      <vt:lpstr>En justice, il ne suffit pas d’avoir raison : encore faut-il le prouver !</vt:lpstr>
      <vt:lpstr>L'article 1315 du code civil, relatif à la preuve des obligations, pose un principe général en proclamant :</vt:lpstr>
      <vt:lpstr> Seules les parties introduisent l'instance, hors les cas où la loi en dispose autrement. Elles ont la liberté d'y mettre fin avant qu'elle ne s'éteigne par l'effet du jugement ou en vertu de la loi.  (Article 1 du code de procédure civile)</vt:lpstr>
      <vt:lpstr>A l'appui de leurs prétentions, les parties ont la charge d'alléguer les faits propres à les fonder. (Article 6 du code de procédure civile)</vt:lpstr>
      <vt:lpstr>Les textes applicables :</vt:lpstr>
      <vt:lpstr>LA CHARGE DE LA PREUVE </vt:lpstr>
      <vt:lpstr>LA CHARGE DE LA PREUVE</vt:lpstr>
      <vt:lpstr>■ Le juge (le conseiller)ne se substitue pas aux parties, il s’enquiert des besoins des parties.  ■Le juge (le conseiller)ne doit pas suppléer la carence des parties mais il doit permettre à une partie qui ne détient pas un élément de preuve de se le faire communiquer.</vt:lpstr>
      <vt:lpstr>LA CHARGE DE LA PREUVE</vt:lpstr>
      <vt:lpstr>CHARGE DE LA PREUVE INCOMBANT AU DEMANDEUR</vt:lpstr>
      <vt:lpstr>CHARGE DE LA PREUVE INCOMBANT AU DEMANDEUR</vt:lpstr>
      <vt:lpstr>CHARGE DE LA PREUVE INCOMBANT AU DEMANDEUR</vt:lpstr>
      <vt:lpstr>CHARGE DE LA PREUVE INCOMBANT AU DEMANDEUR</vt:lpstr>
      <vt:lpstr>CHARGE DE LA PREUVE INCOMBANT AU DEMANDEUR</vt:lpstr>
      <vt:lpstr>CHARGE DE LA PREUVE INCOMBANT AU DEMANDEUR</vt:lpstr>
      <vt:lpstr>LES PREUVES FOURNIES PAR LES DEUX PARTIES AU PROCES</vt:lpstr>
      <vt:lpstr>LES PREUVES FOURNIES PAR LES DEUX PARTIES AU PROCES</vt:lpstr>
      <vt:lpstr>LES PREUVES FOURNIES PAR LES DEUX PARTIES AU PROCES</vt:lpstr>
      <vt:lpstr>LES PREUVES FOURNIES PAR LES DEUX PARTIES AU PROCES</vt:lpstr>
      <vt:lpstr>LES PREUVES FOURNIES PAR LES DEUX PARTIES AU PROCES</vt:lpstr>
      <vt:lpstr>LES PREUVES FOURNIES PAR LES DEUX PARTIES AU PROCES</vt:lpstr>
      <vt:lpstr>LES PREUVES FOURNIES PAR LES DEUX PARTIES AU PROCES</vt:lpstr>
      <vt:lpstr>LES PREUVES FOURNIES PAR LES DEUX PARTIES AU PROCES</vt:lpstr>
      <vt:lpstr>LES PREUVES FOURNIES PAR LES DEUX PARTIES AU PROCES</vt:lpstr>
      <vt:lpstr>CHARGE DE LA PREUVE INCOMBANT A L’EMPLOYEUR</vt:lpstr>
      <vt:lpstr>CHARGE DE LA PREUVE INCOMBANT A L’EMPLOYEUR</vt:lpstr>
      <vt:lpstr>CHARGE DE LA PREUVE INCOMBANT A L’EMPLOYEUR</vt:lpstr>
      <vt:lpstr>CHARGE DE LA PREUVE INCOMBANT A L’EMPLOYEUR</vt:lpstr>
      <vt:lpstr>CHARGE DE LA PREUVE INCOMBANT A L’EMPLOYEUR</vt:lpstr>
      <vt:lpstr>CHARGE DE LA PREUVE INCOMBANT A L’EMPLOYEUR</vt:lpstr>
      <vt:lpstr>CHARGE DE LA PREUVE INCOMBANT A L’EMPLOYEUR</vt:lpstr>
      <vt:lpstr>CHARGE DE LA PREUVE INCOMBANT A L’EMPLOYEUR</vt:lpstr>
      <vt:lpstr>CHARGE DE LA PREUVE INCOMBANT A L’EMPLOYEUR</vt:lpstr>
      <vt:lpstr>CHARGE DE LA PREUVE INCOMBANT A L’EMPLOYEUR</vt:lpstr>
      <vt:lpstr>CHARGE DE LA PREUVE INCOMBANT A L’EMPLOYEUR</vt:lpstr>
      <vt:lpstr>CHARGE DE LA PREUVE INCOMBANT A L’EMPLOYEUR</vt:lpstr>
      <vt:lpstr>CHARGE DE LA PREUVE INCOMBANT A L’EMPLOYEUR</vt:lpstr>
      <vt:lpstr>CHARGE DE LA PREUVE INCOMBANT A L’EMPLOYEUR</vt:lpstr>
      <vt:lpstr>CHARGE DE LA PREUVE INCOMBANT A L’EMPLOYEUR</vt:lpstr>
      <vt:lpstr>LE DOUTE</vt:lpstr>
      <vt:lpstr>LE DOUTE QUI PROFITE AU SALARIÉ</vt:lpstr>
      <vt:lpstr>LE DOUTE QUI PROFITE AU SALARIÉ</vt:lpstr>
      <vt:lpstr>LE DOUTE QUI PROFITE AU SALARIÉ</vt:lpstr>
      <vt:lpstr>LE DOUTE QUI PROFITE AU SALARIÉ</vt:lpstr>
      <vt:lpstr>LE DOUTE QUI PROFITE AU SALARIÉ</vt:lpstr>
      <vt:lpstr>LA MISE EN ETAT</vt:lpstr>
      <vt:lpstr>LA MISE EN ETAT</vt:lpstr>
      <vt:lpstr>LA MISE EN ETAT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Claude Bastard</dc:creator>
  <cp:lastModifiedBy>Claude B</cp:lastModifiedBy>
  <cp:revision>31</cp:revision>
  <dcterms:created xsi:type="dcterms:W3CDTF">2017-03-14T21:00:58Z</dcterms:created>
  <dcterms:modified xsi:type="dcterms:W3CDTF">2018-09-26T18:37:22Z</dcterms:modified>
</cp:coreProperties>
</file>