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546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78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97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24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06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75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3229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14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080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2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245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9ABDA-BA4F-4DB0-93D7-4B07BA105C53}" type="datetimeFigureOut">
              <a:rPr lang="fr-FR" smtClean="0"/>
              <a:t>30/09/2018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D4488-A556-40D5-AD0E-0425686A71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69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2304256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La place de l’écrit</a:t>
            </a:r>
            <a:br>
              <a:rPr lang="fr-FR" b="1" dirty="0" smtClean="0">
                <a:solidFill>
                  <a:srgbClr val="C00000"/>
                </a:solidFill>
              </a:rPr>
            </a:br>
            <a:r>
              <a:rPr lang="fr-FR" b="1" dirty="0" smtClean="0">
                <a:solidFill>
                  <a:srgbClr val="C00000"/>
                </a:solidFill>
              </a:rPr>
              <a:t>dans le dossier </a:t>
            </a:r>
            <a:br>
              <a:rPr lang="fr-FR" b="1" dirty="0" smtClean="0">
                <a:solidFill>
                  <a:srgbClr val="C00000"/>
                </a:solidFill>
              </a:rPr>
            </a:br>
            <a:r>
              <a:rPr lang="fr-FR" b="1" dirty="0" smtClean="0">
                <a:solidFill>
                  <a:srgbClr val="C00000"/>
                </a:solidFill>
              </a:rPr>
              <a:t>prud’homal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632848" cy="2641848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L’acte de saisine est écrit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À chaque audience du </a:t>
            </a:r>
            <a:r>
              <a:rPr lang="fr-FR" sz="2000" b="1" dirty="0" err="1" smtClean="0">
                <a:solidFill>
                  <a:schemeClr val="tx1"/>
                </a:solidFill>
              </a:rPr>
              <a:t>bco</a:t>
            </a:r>
            <a:r>
              <a:rPr lang="fr-FR" sz="2000" b="1" dirty="0" smtClean="0">
                <a:solidFill>
                  <a:schemeClr val="tx1"/>
                </a:solidFill>
              </a:rPr>
              <a:t> il est dressé un procès </a:t>
            </a:r>
            <a:r>
              <a:rPr lang="fr-FR" sz="2000" b="1" dirty="0" smtClean="0">
                <a:solidFill>
                  <a:schemeClr val="tx1"/>
                </a:solidFill>
              </a:rPr>
              <a:t>verbal d’audience</a:t>
            </a:r>
          </a:p>
          <a:p>
            <a:pPr marL="342900" indent="-342900" algn="l">
              <a:buFontTx/>
              <a:buChar char="-"/>
            </a:pPr>
            <a:r>
              <a:rPr lang="fr-FR" sz="2000" b="1" dirty="0" smtClean="0">
                <a:solidFill>
                  <a:schemeClr val="tx1"/>
                </a:solidFill>
              </a:rPr>
              <a:t>Non </a:t>
            </a:r>
            <a:r>
              <a:rPr lang="fr-FR" sz="2000" b="1" dirty="0" err="1" smtClean="0">
                <a:solidFill>
                  <a:schemeClr val="tx1"/>
                </a:solidFill>
              </a:rPr>
              <a:t>concilation</a:t>
            </a:r>
            <a:r>
              <a:rPr lang="fr-FR" sz="2000" b="1" dirty="0" smtClean="0">
                <a:solidFill>
                  <a:schemeClr val="tx1"/>
                </a:solidFill>
              </a:rPr>
              <a:t> ou conciliation totale ou partielle</a:t>
            </a:r>
          </a:p>
          <a:p>
            <a:pPr marL="342900" indent="-342900" algn="l">
              <a:buFontTx/>
              <a:buChar char="-"/>
            </a:pPr>
            <a:r>
              <a:rPr lang="fr-FR" sz="2000" b="1" dirty="0" smtClean="0">
                <a:solidFill>
                  <a:schemeClr val="tx1"/>
                </a:solidFill>
              </a:rPr>
              <a:t>Renvoi sur une autre audience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La clôture peut être </a:t>
            </a:r>
            <a:r>
              <a:rPr lang="fr-FR" sz="2000" b="1" dirty="0" smtClean="0">
                <a:solidFill>
                  <a:schemeClr val="tx1"/>
                </a:solidFill>
              </a:rPr>
              <a:t>constatée </a:t>
            </a:r>
            <a:r>
              <a:rPr lang="fr-FR" sz="2000" b="1" dirty="0" smtClean="0">
                <a:solidFill>
                  <a:schemeClr val="tx1"/>
                </a:solidFill>
              </a:rPr>
              <a:t>par ordonnance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L’oralité des débats donne lieu à une prise de notes par le greffier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Le jugement est établi sur une minute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1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ORDONNANCE  DÉSIGNANT LA SECTION COMPÉTENTE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/>
              <a:t>Nous, </a:t>
            </a:r>
            <a:r>
              <a:rPr lang="fr-FR" dirty="0" smtClean="0"/>
              <a:t>JYM </a:t>
            </a:r>
            <a:r>
              <a:rPr lang="fr-FR" dirty="0"/>
              <a:t>, Président du Conseil de Prud'hommes;</a:t>
            </a:r>
          </a:p>
          <a:p>
            <a:r>
              <a:rPr lang="fr-FR" dirty="0"/>
              <a:t>Vu les articles </a:t>
            </a:r>
            <a:r>
              <a:rPr lang="fr-FR" dirty="0" smtClean="0"/>
              <a:t>L1441-20 </a:t>
            </a:r>
            <a:r>
              <a:rPr lang="fr-FR" dirty="0"/>
              <a:t>et R1423-6, R1423-7 </a:t>
            </a:r>
            <a:r>
              <a:rPr lang="fr-FR" dirty="0" smtClean="0"/>
              <a:t> </a:t>
            </a:r>
            <a:r>
              <a:rPr lang="fr-FR" dirty="0"/>
              <a:t>du code du travail ; </a:t>
            </a:r>
          </a:p>
          <a:p>
            <a:r>
              <a:rPr lang="fr-FR" dirty="0"/>
              <a:t>Vu la requête de Me </a:t>
            </a:r>
            <a:r>
              <a:rPr lang="fr-FR" dirty="0" smtClean="0"/>
              <a:t>S lors </a:t>
            </a:r>
            <a:r>
              <a:rPr lang="fr-FR" dirty="0"/>
              <a:t>du bureau de conciliation contestant la compétence de la section commerce au profit de la section encadrement, </a:t>
            </a:r>
          </a:p>
          <a:p>
            <a:r>
              <a:rPr lang="fr-FR" dirty="0"/>
              <a:t>Vu l'avis du Vice-Président du Conseil de Prud'hommes;</a:t>
            </a:r>
          </a:p>
          <a:p>
            <a:r>
              <a:rPr lang="fr-FR" dirty="0"/>
              <a:t>Attendu que les affaires sont réparties entre les sections de la juridiction en fonction des règles prévues par l'article R1423-5 </a:t>
            </a:r>
            <a:r>
              <a:rPr lang="fr-FR" dirty="0" smtClean="0"/>
              <a:t> </a:t>
            </a:r>
            <a:r>
              <a:rPr lang="fr-FR" dirty="0"/>
              <a:t>du code du travail régissant l'appartenance des salariés aux différentes sections;</a:t>
            </a:r>
          </a:p>
          <a:p>
            <a:r>
              <a:rPr lang="fr-FR" dirty="0"/>
              <a:t>Attendu qu’aucun élément n’est </a:t>
            </a:r>
            <a:r>
              <a:rPr lang="fr-FR" dirty="0" smtClean="0"/>
              <a:t>fourni au </a:t>
            </a:r>
            <a:r>
              <a:rPr lang="fr-FR" dirty="0"/>
              <a:t>Conseil concernant la position de cadre de Monsieur </a:t>
            </a:r>
            <a:r>
              <a:rPr lang="fr-FR" dirty="0" smtClean="0"/>
              <a:t>K, en dépit de la demande de précisions formulée par les conseillers du bureau de conciliation;</a:t>
            </a:r>
            <a:endParaRPr lang="fr-FR" dirty="0"/>
          </a:p>
          <a:p>
            <a:r>
              <a:rPr lang="fr-FR" dirty="0"/>
              <a:t>Que l'activité principale de l'entreprise est la restauration.</a:t>
            </a:r>
          </a:p>
          <a:p>
            <a:r>
              <a:rPr lang="fr-FR" dirty="0"/>
              <a:t>Que le litige relève de la compétence de la section commerce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b="1" u="sng" dirty="0"/>
              <a:t>EN CONSÉQUENCE</a:t>
            </a:r>
            <a:r>
              <a:rPr lang="fr-FR" dirty="0" smtClean="0"/>
              <a:t>,</a:t>
            </a:r>
            <a:endParaRPr lang="fr-FR" dirty="0"/>
          </a:p>
          <a:p>
            <a:r>
              <a:rPr lang="fr-FR" dirty="0"/>
              <a:t>Par mesure d'administration judiciaire non susceptible de recours, </a:t>
            </a:r>
          </a:p>
          <a:p>
            <a:r>
              <a:rPr lang="fr-FR" dirty="0"/>
              <a:t>Ordonnons l'attribution du litige à la section COMMERCE qui examinera l'affaire à l’audience du 08/10/2015 à 09h00.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430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ORDONNANCE  </a:t>
            </a:r>
            <a:br>
              <a:rPr lang="fr-FR" b="1" dirty="0"/>
            </a:br>
            <a:r>
              <a:rPr lang="fr-FR" b="1" dirty="0"/>
              <a:t>DE RÉINSCRIPTION AU RÔLE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Nous, </a:t>
            </a:r>
            <a:r>
              <a:rPr lang="fr-FR" sz="2000" dirty="0" smtClean="0"/>
              <a:t>AP, </a:t>
            </a:r>
            <a:r>
              <a:rPr lang="fr-FR" sz="2000" dirty="0"/>
              <a:t>Président du Conseil de Prud’hommes;</a:t>
            </a:r>
          </a:p>
          <a:p>
            <a:r>
              <a:rPr lang="fr-FR" sz="2000" dirty="0"/>
              <a:t>Attendu que l’instance se trouve suspendue depuis le  10 février </a:t>
            </a:r>
            <a:r>
              <a:rPr lang="fr-FR" sz="2000" dirty="0" smtClean="0"/>
              <a:t>2003; </a:t>
            </a:r>
            <a:endParaRPr lang="fr-FR" sz="2000" dirty="0"/>
          </a:p>
          <a:p>
            <a:r>
              <a:rPr lang="fr-FR" sz="2000" dirty="0"/>
              <a:t>Attendu qu’il est d’une bonne administration de la justice de  réinscrire l’affaire au rôle afin de statuer sur la poursuite ou l’extinction de l’instance;</a:t>
            </a:r>
          </a:p>
          <a:p>
            <a:endParaRPr lang="fr-FR" sz="2000" dirty="0"/>
          </a:p>
          <a:p>
            <a:r>
              <a:rPr lang="fr-FR" sz="2000" b="1" u="sng" dirty="0"/>
              <a:t>EN CONSÉQUENCE</a:t>
            </a:r>
            <a:r>
              <a:rPr lang="fr-FR" sz="2000" dirty="0"/>
              <a:t>,</a:t>
            </a:r>
          </a:p>
          <a:p>
            <a:r>
              <a:rPr lang="fr-FR" sz="2000" b="1" dirty="0"/>
              <a:t>Par mesure d’administration judiciaire non susceptible de recours, Ordonnons l’inscription de l’affaire au rôle de l’audience du lundi  28 juin 2004 à  14 H 15  ;</a:t>
            </a:r>
          </a:p>
          <a:p>
            <a:r>
              <a:rPr lang="fr-FR" sz="2000" b="1" dirty="0"/>
              <a:t>Ordonnons aux parties de comparaître à ladite audience</a:t>
            </a:r>
            <a:r>
              <a:rPr lang="fr-FR" sz="2000" dirty="0"/>
              <a:t>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7092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Déclaration d'abstention</a:t>
            </a:r>
            <a:br>
              <a:rPr lang="fr-FR" b="1" dirty="0"/>
            </a:br>
            <a:r>
              <a:rPr lang="fr-FR" sz="1100" dirty="0"/>
              <a:t>(article 339 du nouveau code de procédure civile )</a:t>
            </a:r>
            <a:endParaRPr lang="fr-FR" sz="1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En application des dispositions de l'article  339  du nouveau code de procédure civile</a:t>
            </a:r>
            <a:r>
              <a:rPr lang="fr-FR" sz="2000" b="1" dirty="0"/>
              <a:t>,</a:t>
            </a:r>
          </a:p>
          <a:p>
            <a:r>
              <a:rPr lang="fr-FR" sz="2000" b="1" dirty="0" smtClean="0"/>
              <a:t>J-M.D  </a:t>
            </a:r>
            <a:r>
              <a:rPr lang="fr-FR" sz="2000" b="1" dirty="0"/>
              <a:t>, conseiller </a:t>
            </a:r>
            <a:r>
              <a:rPr lang="fr-FR" sz="2000" b="1" dirty="0" smtClean="0"/>
              <a:t>prud'homme de la section </a:t>
            </a:r>
            <a:r>
              <a:rPr lang="fr-FR" sz="2000" b="1" dirty="0"/>
              <a:t>INDUSTRIE , Collège SALARIÉ</a:t>
            </a:r>
            <a:r>
              <a:rPr lang="fr-FR" sz="2000" b="1" dirty="0" smtClean="0"/>
              <a:t>, estime </a:t>
            </a:r>
            <a:r>
              <a:rPr lang="fr-FR" sz="2000" b="1" dirty="0"/>
              <a:t>en conscience devoir s'abstenir pour l'examen de l'affaire qui oppose </a:t>
            </a:r>
          </a:p>
          <a:p>
            <a:r>
              <a:rPr lang="fr-FR" sz="2000" b="1" dirty="0"/>
              <a:t>Madame </a:t>
            </a:r>
            <a:r>
              <a:rPr lang="fr-FR" sz="2000" b="1" dirty="0" smtClean="0"/>
              <a:t>A C</a:t>
            </a:r>
            <a:endParaRPr lang="fr-FR" sz="2000" b="1" dirty="0"/>
          </a:p>
          <a:p>
            <a:r>
              <a:rPr lang="fr-FR" sz="2000" b="1" dirty="0"/>
              <a:t>à </a:t>
            </a:r>
          </a:p>
          <a:p>
            <a:r>
              <a:rPr lang="fr-FR" sz="2000" b="1" dirty="0"/>
              <a:t>la SA  </a:t>
            </a:r>
            <a:r>
              <a:rPr lang="fr-FR" sz="2000" b="1" dirty="0" smtClean="0"/>
              <a:t>GFD</a:t>
            </a:r>
            <a:endParaRPr lang="fr-FR" sz="2000" b="1" dirty="0"/>
          </a:p>
          <a:p>
            <a:endParaRPr lang="fr-FR" sz="2000" dirty="0"/>
          </a:p>
          <a:p>
            <a:endParaRPr lang="fr-FR" sz="2000" dirty="0"/>
          </a:p>
          <a:p>
            <a:r>
              <a:rPr lang="fr-FR" sz="2000" dirty="0"/>
              <a:t>Fait à ANNEMASSE le 16 janvier 2003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540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Ordonnance   d'affectation  temporaire</a:t>
            </a:r>
            <a:br>
              <a:rPr lang="fr-FR" sz="3200" b="1" dirty="0"/>
            </a:br>
            <a:r>
              <a:rPr lang="fr-FR" sz="3200" b="1" dirty="0"/>
              <a:t>d'un conseiller dans une autre section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7500" lnSpcReduction="20000"/>
          </a:bodyPr>
          <a:lstStyle/>
          <a:p>
            <a:r>
              <a:rPr lang="fr-FR" dirty="0"/>
              <a:t>Nous, J G, Pr</a:t>
            </a:r>
            <a:r>
              <a:rPr lang="fr-FR" dirty="0"/>
              <a:t>ésident du Conseil de Prud'hommes; </a:t>
            </a:r>
          </a:p>
          <a:p>
            <a:r>
              <a:rPr lang="fr-FR" dirty="0"/>
              <a:t>Vu l'article L1423-10 du code du travail qui dispose &lt;&lt;</a:t>
            </a:r>
            <a:r>
              <a:rPr lang="fr-FR" i="1" dirty="0"/>
              <a:t>Lorsque le pr</a:t>
            </a:r>
            <a:r>
              <a:rPr lang="fr-FR" i="1" dirty="0"/>
              <a:t>ésident du conseil de prud'hommes constate une difficulté provisoire de fonctionnement d'une section, il peut, après avis conforme du vice-président, sous réserve de l'accord des intéressés, affecter temporairement les conseillers prud'hommes d'une section à une autre section pour connaître des litiges relevant de cette dernière. Ces affectations sont prononcées pour une durée de six mois renouvelable deux fois dans les mêmes conditions.</a:t>
            </a:r>
          </a:p>
          <a:p>
            <a:r>
              <a:rPr lang="fr-FR" i="1" dirty="0"/>
              <a:t>A d</a:t>
            </a:r>
            <a:r>
              <a:rPr lang="fr-FR" i="1" dirty="0"/>
              <a:t>éfaut de décision du président du conseil de prud'hommes ou lorsque le vice-président a émis un avis négatif, le premier président de la cour d'appel, saisi sur requête du procureur général, peut constater la difficulté de fonctionnement et procéder lui-même, après accord des intéressés, aux affectations temporaires mentionnées au premier alinéa.</a:t>
            </a:r>
          </a:p>
          <a:p>
            <a:r>
              <a:rPr lang="fr-FR" i="1" dirty="0"/>
              <a:t>Les d</a:t>
            </a:r>
            <a:r>
              <a:rPr lang="fr-FR" i="1" dirty="0"/>
              <a:t>écisions d'affectation temporaire en cas de difficultés de fonctionnement sont prises par ordonnance non susceptible de recours.&gt;&gt;</a:t>
            </a:r>
          </a:p>
          <a:p>
            <a:r>
              <a:rPr lang="fr-FR" dirty="0"/>
              <a:t>Vu les difficult</a:t>
            </a:r>
            <a:r>
              <a:rPr lang="fr-FR" dirty="0"/>
              <a:t>és de fonctionnement de la section ACTIVITÉS DIVERSES pour examiner les affaires inscrite au rôle du bureau de jugement du 20 janvier 2015</a:t>
            </a:r>
          </a:p>
          <a:p>
            <a:r>
              <a:rPr lang="fr-FR" dirty="0"/>
              <a:t>Vu l'accord de Monsieur J-M D, Vice-Pr</a:t>
            </a:r>
            <a:r>
              <a:rPr lang="fr-FR" dirty="0"/>
              <a:t>ésident du Conseil de Prud'hommes</a:t>
            </a:r>
          </a:p>
          <a:p>
            <a:r>
              <a:rPr lang="fr-FR" dirty="0"/>
              <a:t>Vu l'acceptation de Monsieur J-M L de si</a:t>
            </a:r>
            <a:r>
              <a:rPr lang="fr-FR" dirty="0"/>
              <a:t>éger  provisoirement dans cette section </a:t>
            </a:r>
          </a:p>
          <a:p>
            <a:r>
              <a:rPr lang="fr-FR" b="1" dirty="0"/>
              <a:t>EN CONS</a:t>
            </a:r>
            <a:r>
              <a:rPr lang="fr-FR" b="1" dirty="0"/>
              <a:t>ÉQUENCE</a:t>
            </a:r>
          </a:p>
          <a:p>
            <a:r>
              <a:rPr lang="fr-FR" b="1" dirty="0"/>
              <a:t>Par d</a:t>
            </a:r>
            <a:r>
              <a:rPr lang="fr-FR" b="1" dirty="0"/>
              <a:t>écision non susceptible de recours, affectons provisoirement dans la section ACTIVITÉS DIVERSES   Monsieur J-ML pour une durée de 6 mois pour connaître des affaires inscrites au rôle du bureau de jugement du 20 janvier 2015. Disons que Monsieur J-ML pourra néanmoins poursuivre ses activités au sein de sa section pendant la même période.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6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ORDONNANCE  FIXANT LA </a:t>
            </a:r>
            <a:br>
              <a:rPr lang="fr-FR" b="1" dirty="0"/>
            </a:br>
            <a:r>
              <a:rPr lang="fr-FR" b="1" dirty="0"/>
              <a:t>REMUNERATION D'UN EXPERT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Nous, </a:t>
            </a:r>
            <a:r>
              <a:rPr lang="fr-FR" dirty="0" smtClean="0"/>
              <a:t>MR </a:t>
            </a:r>
            <a:r>
              <a:rPr lang="fr-FR" dirty="0"/>
              <a:t>, président du bureau de jugement du 24 novembre 2011 qui a entendu les parties en leurs plaidoiries et mis l’affaire en délibéré au 26 janvier 2012;</a:t>
            </a:r>
          </a:p>
          <a:p>
            <a:r>
              <a:rPr lang="fr-FR" dirty="0"/>
              <a:t>Vu l'article 284 du code de procédure civile;</a:t>
            </a:r>
          </a:p>
          <a:p>
            <a:r>
              <a:rPr lang="fr-FR" dirty="0"/>
              <a:t>Attendu que M. </a:t>
            </a:r>
            <a:r>
              <a:rPr lang="fr-FR" dirty="0" smtClean="0"/>
              <a:t>J-P, </a:t>
            </a:r>
            <a:r>
              <a:rPr lang="fr-FR" dirty="0"/>
              <a:t>expert désigné dans la présente instance justifie avoir accompli sa mission et qu'il a déposé son rapport le 26 avril 2011</a:t>
            </a:r>
            <a:r>
              <a:rPr lang="fr-FR" dirty="0" smtClean="0"/>
              <a:t>;</a:t>
            </a:r>
          </a:p>
          <a:p>
            <a:r>
              <a:rPr lang="fr-FR" dirty="0" smtClean="0"/>
              <a:t>Vu la facture détaillé qui précise très exactement le chiffrage des travaux effectués pendant l’expertise,</a:t>
            </a:r>
            <a:endParaRPr lang="fr-FR" dirty="0"/>
          </a:p>
          <a:p>
            <a:r>
              <a:rPr lang="fr-FR" dirty="0"/>
              <a:t>Taxons les frais et vacations de l'expert à la somme de </a:t>
            </a:r>
            <a:r>
              <a:rPr lang="fr-FR" dirty="0" smtClean="0"/>
              <a:t>2.000,00 </a:t>
            </a:r>
            <a:r>
              <a:rPr lang="fr-FR" dirty="0"/>
              <a:t>€</a:t>
            </a:r>
            <a:r>
              <a:rPr lang="fr-FR" dirty="0" smtClean="0"/>
              <a:t>(DEUX </a:t>
            </a:r>
            <a:r>
              <a:rPr lang="fr-FR" dirty="0"/>
              <a:t>MILLE EUROS) pour l'ensemble de sa mission ; </a:t>
            </a:r>
          </a:p>
          <a:p>
            <a:r>
              <a:rPr lang="fr-FR" dirty="0"/>
              <a:t>L'autorisons à se faire remettre par le greffier en chef du Conseil de </a:t>
            </a:r>
            <a:r>
              <a:rPr lang="fr-FR" dirty="0" err="1"/>
              <a:t>Prud'Hommes</a:t>
            </a:r>
            <a:r>
              <a:rPr lang="fr-FR" dirty="0"/>
              <a:t> la somme de 2000 euros déjà consignée au greffe du Conseil de Prud’hommes 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018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ORDONNANCE  DE SAISINE </a:t>
            </a:r>
            <a:r>
              <a:rPr lang="fr-FR" sz="3200" b="1" dirty="0" smtClean="0"/>
              <a:t>D'OFFICE POUR </a:t>
            </a:r>
            <a:r>
              <a:rPr lang="fr-FR" sz="3200" b="1" dirty="0"/>
              <a:t>UNE RECTIFICATION D'ERREUR MATERIELLE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Nous, </a:t>
            </a:r>
            <a:r>
              <a:rPr lang="fr-FR" dirty="0" smtClean="0"/>
              <a:t>G L, </a:t>
            </a:r>
            <a:r>
              <a:rPr lang="fr-FR" dirty="0"/>
              <a:t>Présidente, de la formation qui a rendu  le jugement du 13 Septembre 2004 .</a:t>
            </a:r>
          </a:p>
          <a:p>
            <a:r>
              <a:rPr lang="fr-FR" dirty="0"/>
              <a:t>Vu l'article 462 du nouveau code de procédure civile; </a:t>
            </a:r>
          </a:p>
          <a:p>
            <a:r>
              <a:rPr lang="fr-FR" dirty="0"/>
              <a:t>Vu la décision dont la minute porte le numéro 2004/527 ;</a:t>
            </a:r>
          </a:p>
          <a:p>
            <a:r>
              <a:rPr lang="fr-FR" dirty="0"/>
              <a:t>Vu l'erreur matérielle qui affecte la décision en page 1  à savoir dans la composition du bureau de jugement lors des débats et du délibéré, il est inscrit Monsieur </a:t>
            </a:r>
            <a:r>
              <a:rPr lang="fr-FR" dirty="0" smtClean="0"/>
              <a:t>J A </a:t>
            </a:r>
            <a:r>
              <a:rPr lang="fr-FR" dirty="0"/>
              <a:t>en lieu et place de Monsieur </a:t>
            </a:r>
            <a:r>
              <a:rPr lang="fr-FR" dirty="0" smtClean="0"/>
              <a:t>J-M D 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b="1" u="sng" dirty="0"/>
              <a:t>EN CONSEQUENCE</a:t>
            </a:r>
            <a:r>
              <a:rPr lang="fr-FR" dirty="0"/>
              <a:t>,</a:t>
            </a:r>
          </a:p>
          <a:p>
            <a:r>
              <a:rPr lang="fr-FR" dirty="0"/>
              <a:t>Ordonnons la saisine d'office du Conseil de prud'hommes pour qu'il procède aux rectifications nécessaires à l'audience au cours de laquelle sera appelée </a:t>
            </a:r>
            <a:r>
              <a:rPr lang="fr-FR" dirty="0" smtClean="0"/>
              <a:t>l'affaire à la première date utile.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945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90864" cy="4522514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La saisine </a:t>
            </a:r>
            <a:br>
              <a:rPr lang="fr-FR" dirty="0" smtClean="0"/>
            </a:br>
            <a:r>
              <a:rPr lang="fr-FR" dirty="0" smtClean="0"/>
              <a:t>se fait</a:t>
            </a:r>
            <a:br>
              <a:rPr lang="fr-FR" dirty="0" smtClean="0"/>
            </a:br>
            <a:r>
              <a:rPr lang="fr-FR" dirty="0" smtClean="0"/>
              <a:t>par </a:t>
            </a:r>
            <a:br>
              <a:rPr lang="fr-FR" dirty="0" smtClean="0"/>
            </a:br>
            <a:r>
              <a:rPr lang="fr-FR" dirty="0" smtClean="0"/>
              <a:t>requête</a:t>
            </a:r>
            <a:br>
              <a:rPr lang="fr-FR" dirty="0" smtClean="0"/>
            </a:br>
            <a:r>
              <a:rPr lang="fr-FR" dirty="0" smtClean="0"/>
              <a:t>écrite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6490" y="-123738"/>
            <a:ext cx="5925990" cy="6721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94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3312368" cy="5386610"/>
          </a:xfrm>
        </p:spPr>
        <p:txBody>
          <a:bodyPr>
            <a:normAutofit/>
          </a:bodyPr>
          <a:lstStyle/>
          <a:p>
            <a:pPr algn="l"/>
            <a:r>
              <a:rPr lang="fr-FR" sz="2800" dirty="0" smtClean="0"/>
              <a:t>La </a:t>
            </a:r>
            <a:br>
              <a:rPr lang="fr-FR" sz="2800" dirty="0" smtClean="0"/>
            </a:br>
            <a:r>
              <a:rPr lang="fr-FR" sz="2800" dirty="0" err="1" smtClean="0"/>
              <a:t>convoca</a:t>
            </a:r>
            <a:r>
              <a:rPr lang="fr-FR" sz="2800" dirty="0" smtClean="0"/>
              <a:t>-</a:t>
            </a:r>
            <a:br>
              <a:rPr lang="fr-FR" sz="2800" dirty="0" smtClean="0"/>
            </a:br>
            <a:r>
              <a:rPr lang="fr-FR" sz="2800" dirty="0" err="1" smtClean="0"/>
              <a:t>tion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du </a:t>
            </a:r>
            <a:br>
              <a:rPr lang="fr-FR" sz="2800" dirty="0" smtClean="0"/>
            </a:br>
            <a:r>
              <a:rPr lang="fr-FR" sz="2800" dirty="0" err="1" smtClean="0"/>
              <a:t>défen</a:t>
            </a:r>
            <a:r>
              <a:rPr lang="fr-FR" sz="2800" dirty="0" smtClean="0"/>
              <a:t>-</a:t>
            </a:r>
            <a:br>
              <a:rPr lang="fr-FR" sz="2800" dirty="0" smtClean="0"/>
            </a:br>
            <a:r>
              <a:rPr lang="fr-FR" sz="2800" dirty="0" err="1" smtClean="0"/>
              <a:t>deur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est faite</a:t>
            </a:r>
            <a:br>
              <a:rPr lang="fr-FR" sz="2800" dirty="0" smtClean="0"/>
            </a:br>
            <a:r>
              <a:rPr lang="fr-FR" sz="2800" dirty="0" smtClean="0"/>
              <a:t>par</a:t>
            </a:r>
            <a:br>
              <a:rPr lang="fr-FR" sz="2800" dirty="0" smtClean="0"/>
            </a:br>
            <a:r>
              <a:rPr lang="fr-FR" sz="2800" dirty="0" smtClean="0"/>
              <a:t>LRAR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48680"/>
            <a:ext cx="7249294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16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b="1" dirty="0"/>
              <a:t>PROCÈS-VERBAL D'AUDIENCE</a:t>
            </a:r>
            <a:br>
              <a:rPr lang="fr-FR" sz="2400" b="1" dirty="0"/>
            </a:br>
            <a:r>
              <a:rPr lang="fr-FR" sz="2400" b="1" dirty="0"/>
              <a:t>DU BUREAU DE CONCILIATION &amp; d’ORIENTATION</a:t>
            </a:r>
            <a:br>
              <a:rPr lang="fr-FR" sz="2400" b="1" dirty="0"/>
            </a:br>
            <a:r>
              <a:rPr lang="fr-FR" sz="2400" b="1" dirty="0"/>
              <a:t>du 06 Mars 2017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LE BUREAU DE CONCILIATION ET D’ORIENTATION CONSTATE LA NON CONCILIATION</a:t>
            </a:r>
          </a:p>
          <a:p>
            <a:r>
              <a:rPr lang="fr-FR" b="1" dirty="0"/>
              <a:t>ET RENVOIE L’EXAMEN DE L’AFFAIRE DEVANT LE BUREAU DE CONCILIATION ET D’ORIENTATION DE MISE EN ETAT DU </a:t>
            </a:r>
            <a:r>
              <a:rPr lang="fr-FR" dirty="0"/>
              <a:t> </a:t>
            </a:r>
            <a:r>
              <a:rPr lang="fr-FR" b="1" dirty="0"/>
              <a:t> Lundi 22 Mai 2017 à 09 H 00   </a:t>
            </a:r>
          </a:p>
          <a:p>
            <a:endParaRPr lang="fr-FR" dirty="0"/>
          </a:p>
          <a:p>
            <a:r>
              <a:rPr lang="fr-FR" dirty="0"/>
              <a:t>Le bureau de conciliation et d’orientation fixe comme  dates de communications des pièces et des conclusions:</a:t>
            </a:r>
          </a:p>
          <a:p>
            <a:endParaRPr lang="fr-FR" dirty="0"/>
          </a:p>
          <a:p>
            <a:r>
              <a:rPr lang="fr-FR" dirty="0"/>
              <a:t>pour </a:t>
            </a:r>
            <a:r>
              <a:rPr lang="fr-FR" b="1" dirty="0"/>
              <a:t>M.FFFFFF</a:t>
            </a:r>
            <a:r>
              <a:rPr lang="fr-FR" dirty="0"/>
              <a:t>  avant le</a:t>
            </a:r>
            <a:r>
              <a:rPr lang="fr-FR" i="1" dirty="0"/>
              <a:t> 15 Mai 2017  </a:t>
            </a:r>
            <a:endParaRPr lang="fr-FR" dirty="0"/>
          </a:p>
          <a:p>
            <a:r>
              <a:rPr lang="fr-FR" dirty="0"/>
              <a:t>pour </a:t>
            </a:r>
            <a:r>
              <a:rPr lang="fr-FR" b="1" dirty="0"/>
              <a:t>Société PAP</a:t>
            </a:r>
            <a:r>
              <a:rPr lang="fr-FR" dirty="0"/>
              <a:t> avant le  </a:t>
            </a:r>
            <a:r>
              <a:rPr lang="fr-FR" i="1" dirty="0"/>
              <a:t>10 Avril 2017 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L’affaire est renvoyée à l’audience du bureau de </a:t>
            </a:r>
            <a:r>
              <a:rPr lang="fr-FR" b="1" dirty="0">
                <a:solidFill>
                  <a:srgbClr val="C00000"/>
                </a:solidFill>
              </a:rPr>
              <a:t>mise en état </a:t>
            </a:r>
            <a:r>
              <a:rPr lang="fr-FR" dirty="0"/>
              <a:t>du </a:t>
            </a:r>
            <a:r>
              <a:rPr lang="fr-FR" b="1" dirty="0"/>
              <a:t> Lundi 22 Mai 2017 à 09 H 00  </a:t>
            </a:r>
            <a:r>
              <a:rPr lang="fr-FR" dirty="0"/>
              <a:t>pour laquelle les parties sont convoquées par émargement au procès-verbal </a:t>
            </a:r>
          </a:p>
        </p:txBody>
      </p:sp>
    </p:spTree>
    <p:extLst>
      <p:ext uri="{BB962C8B-B14F-4D97-AF65-F5344CB8AC3E}">
        <p14:creationId xmlns:p14="http://schemas.microsoft.com/office/powerpoint/2010/main" val="20425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b="1" dirty="0"/>
              <a:t>DÉCISION DE CLOTURE</a:t>
            </a:r>
            <a:br>
              <a:rPr lang="fr-FR" sz="2400" b="1" dirty="0"/>
            </a:br>
            <a:r>
              <a:rPr lang="fr-FR" sz="2400" b="1" dirty="0"/>
              <a:t>DU BUREAU DE CONCILIATION DE MISE EN ETAT</a:t>
            </a:r>
            <a:br>
              <a:rPr lang="fr-FR" sz="2400" b="1" dirty="0"/>
            </a:br>
            <a:r>
              <a:rPr lang="fr-FR" sz="2400" b="1" dirty="0"/>
              <a:t>du 16 Mars 2017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L’affaire a été appelée à l’audience de ce jour pour examiner l’état du dossier suite à la mise en état ordonnée par le précédent bureau de Conciliation de mise en état du 10 Novembre 2016 qui avait fixé comme dates de communication des pièces et conclusions:</a:t>
            </a:r>
          </a:p>
          <a:p>
            <a:r>
              <a:rPr lang="fr-FR" dirty="0"/>
              <a:t>pour AAAAAA  avant le</a:t>
            </a:r>
            <a:r>
              <a:rPr lang="fr-FR" i="1" dirty="0"/>
              <a:t>10 Janvier 2017   </a:t>
            </a:r>
            <a:endParaRPr lang="fr-FR" dirty="0"/>
          </a:p>
          <a:p>
            <a:r>
              <a:rPr lang="fr-FR" dirty="0"/>
              <a:t>pour </a:t>
            </a:r>
            <a:r>
              <a:rPr lang="fr-FR" b="1" dirty="0"/>
              <a:t>SARL REC</a:t>
            </a:r>
            <a:r>
              <a:rPr lang="fr-FR" dirty="0"/>
              <a:t> avant le 10 Mars 2017 </a:t>
            </a:r>
            <a:r>
              <a:rPr lang="fr-FR" i="1" dirty="0"/>
              <a:t>  </a:t>
            </a:r>
            <a:endParaRPr lang="fr-FR" dirty="0"/>
          </a:p>
          <a:p>
            <a:endParaRPr lang="fr-FR" dirty="0"/>
          </a:p>
          <a:p>
            <a:r>
              <a:rPr lang="fr-FR" dirty="0"/>
              <a:t>Il ressort de l’examen du dossier:</a:t>
            </a:r>
          </a:p>
          <a:p>
            <a:r>
              <a:rPr lang="fr-FR" dirty="0"/>
              <a:t>X Que l’instance  est en état d’être examiné par le conseil de prud’hommes.	</a:t>
            </a:r>
          </a:p>
          <a:p>
            <a:endParaRPr lang="fr-FR" dirty="0"/>
          </a:p>
          <a:p>
            <a:r>
              <a:rPr lang="fr-FR" b="1" dirty="0"/>
              <a:t>EN CONSEQUENCE</a:t>
            </a:r>
            <a:endParaRPr lang="fr-FR" dirty="0"/>
          </a:p>
          <a:p>
            <a:endParaRPr lang="fr-FR" dirty="0"/>
          </a:p>
          <a:p>
            <a:r>
              <a:rPr lang="fr-FR" b="1" dirty="0"/>
              <a:t>Par mesure d’administration judiciaire, le bureau de mise en état</a:t>
            </a:r>
          </a:p>
          <a:p>
            <a:endParaRPr lang="fr-FR" dirty="0"/>
          </a:p>
          <a:p>
            <a:r>
              <a:rPr lang="fr-FR" b="1" dirty="0"/>
              <a:t>PRONONCE LA CLÔTURE DE LA MISE EN ÉTAT. Aucune pièce ni aucunes conclusions ne pourront être ajoutées.</a:t>
            </a:r>
            <a:endParaRPr lang="fr-FR" dirty="0"/>
          </a:p>
          <a:p>
            <a:endParaRPr lang="fr-FR" dirty="0"/>
          </a:p>
          <a:p>
            <a:r>
              <a:rPr lang="fr-FR" b="1" dirty="0"/>
              <a:t>RENVOIE</a:t>
            </a:r>
            <a:r>
              <a:rPr lang="fr-FR" dirty="0"/>
              <a:t> l’affaire</a:t>
            </a:r>
            <a:r>
              <a:rPr lang="fr-FR" b="1" dirty="0"/>
              <a:t> à l’audience du bureau de jugement du  Jeudi 18 Mai 2017 à 09 H 00  </a:t>
            </a:r>
            <a:r>
              <a:rPr lang="fr-FR" dirty="0"/>
              <a:t>pour laquelle les parties comparantes sont convoquées par émargement au procès-verbal.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9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57" y="332656"/>
            <a:ext cx="7520887" cy="641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32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4" y="980728"/>
            <a:ext cx="8669840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27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230425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Les autres phases de la procédure</a:t>
            </a:r>
            <a:br>
              <a:rPr lang="fr-FR" b="1" dirty="0" smtClean="0">
                <a:solidFill>
                  <a:srgbClr val="C00000"/>
                </a:solidFill>
              </a:rPr>
            </a:br>
            <a:r>
              <a:rPr lang="fr-FR" b="1" dirty="0" smtClean="0">
                <a:solidFill>
                  <a:srgbClr val="C00000"/>
                </a:solidFill>
              </a:rPr>
              <a:t>qui imposent un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smtClean="0">
                <a:solidFill>
                  <a:srgbClr val="C00000"/>
                </a:solidFill>
              </a:rPr>
              <a:t>l’écrit</a:t>
            </a:r>
            <a:br>
              <a:rPr lang="fr-FR" b="1" dirty="0" smtClean="0">
                <a:solidFill>
                  <a:srgbClr val="C00000"/>
                </a:solidFill>
              </a:rPr>
            </a:br>
            <a:r>
              <a:rPr lang="fr-FR" b="1" dirty="0" smtClean="0">
                <a:solidFill>
                  <a:srgbClr val="C00000"/>
                </a:solidFill>
              </a:rPr>
              <a:t>dans le dossier </a:t>
            </a:r>
            <a:r>
              <a:rPr lang="fr-FR" b="1" dirty="0" smtClean="0">
                <a:solidFill>
                  <a:srgbClr val="C00000"/>
                </a:solidFill>
              </a:rPr>
              <a:t>prud’homal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632848" cy="2641848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La conciliation totale ou partielle est actée sur un procès-verbal</a:t>
            </a:r>
            <a:endParaRPr lang="fr-FR" sz="2000" b="1" dirty="0" smtClean="0">
              <a:solidFill>
                <a:schemeClr val="tx1"/>
              </a:solidFill>
            </a:endParaRP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Le changement de section se fait par ordonnance du président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Le partage de voix est matérialisé sur un procès-verbal</a:t>
            </a:r>
          </a:p>
          <a:p>
            <a:pPr algn="l"/>
            <a:r>
              <a:rPr lang="fr-FR" sz="2000" b="1" dirty="0" smtClean="0">
                <a:solidFill>
                  <a:schemeClr val="tx1"/>
                </a:solidFill>
              </a:rPr>
              <a:t>L’audition de </a:t>
            </a:r>
            <a:r>
              <a:rPr lang="fr-FR" sz="2000" b="1" dirty="0">
                <a:solidFill>
                  <a:schemeClr val="tx1"/>
                </a:solidFill>
              </a:rPr>
              <a:t>témoin est </a:t>
            </a:r>
            <a:r>
              <a:rPr lang="fr-FR" sz="2000" b="1" dirty="0" smtClean="0">
                <a:solidFill>
                  <a:schemeClr val="tx1"/>
                </a:solidFill>
              </a:rPr>
              <a:t>matérialisée </a:t>
            </a:r>
            <a:r>
              <a:rPr lang="fr-FR" sz="2000" b="1" dirty="0">
                <a:solidFill>
                  <a:schemeClr val="tx1"/>
                </a:solidFill>
              </a:rPr>
              <a:t>sur un procès-verbal</a:t>
            </a:r>
          </a:p>
          <a:p>
            <a:pPr algn="l"/>
            <a:endParaRPr lang="fr-F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49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Procès-verbal de conciliation totale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Autofit/>
          </a:bodyPr>
          <a:lstStyle/>
          <a:p>
            <a:r>
              <a:rPr lang="fr-FR" sz="1200" b="1" dirty="0"/>
              <a:t>procès-verbal de conciliation totale </a:t>
            </a:r>
            <a:r>
              <a:rPr lang="fr-FR" sz="1200" b="1" dirty="0" smtClean="0"/>
              <a:t>(page 2)</a:t>
            </a:r>
            <a:endParaRPr lang="fr-FR" sz="1200" b="1" dirty="0"/>
          </a:p>
          <a:p>
            <a:r>
              <a:rPr lang="fr-FR" sz="1200" b="1" dirty="0"/>
              <a:t>ACCORD </a:t>
            </a:r>
            <a:r>
              <a:rPr lang="fr-FR" sz="1200" b="1" dirty="0" smtClean="0"/>
              <a:t>INTERVENU</a:t>
            </a:r>
            <a:endParaRPr lang="fr-FR" sz="1200" dirty="0"/>
          </a:p>
          <a:p>
            <a:r>
              <a:rPr lang="fr-FR" sz="1200" b="1" dirty="0"/>
              <a:t>La SARL </a:t>
            </a:r>
            <a:r>
              <a:rPr lang="fr-FR" sz="1200" b="1" dirty="0" smtClean="0"/>
              <a:t>BJ</a:t>
            </a:r>
            <a:r>
              <a:rPr lang="fr-FR" sz="1200" dirty="0" smtClean="0"/>
              <a:t> </a:t>
            </a:r>
            <a:r>
              <a:rPr lang="fr-FR" sz="1200" dirty="0"/>
              <a:t>s'engage  envers </a:t>
            </a:r>
            <a:r>
              <a:rPr lang="fr-FR" sz="1200" b="1" dirty="0"/>
              <a:t>Monsieur </a:t>
            </a:r>
            <a:r>
              <a:rPr lang="fr-FR" sz="1200" b="1" dirty="0" smtClean="0"/>
              <a:t>M.H</a:t>
            </a:r>
            <a:r>
              <a:rPr lang="fr-FR" sz="1200" dirty="0" smtClean="0"/>
              <a:t> </a:t>
            </a:r>
            <a:r>
              <a:rPr lang="fr-FR" sz="1200" dirty="0"/>
              <a:t>à lui payer à titre d’indemnité forfaitaire transactionnelle et définitive la somme de CINQ MILLE EUROS (5000€) nette de CSG/RDS . </a:t>
            </a:r>
            <a:r>
              <a:rPr lang="fr-FR" sz="1200" dirty="0" smtClean="0"/>
              <a:t>Le </a:t>
            </a:r>
            <a:r>
              <a:rPr lang="fr-FR" sz="1200" dirty="0"/>
              <a:t>paiement sera effectué en 5 versements de 1000,00 euros dont le chèque bancaire ou postal sera expédié par pli recommandé avec accusé de réception selon le calendrier suivant:</a:t>
            </a:r>
          </a:p>
          <a:p>
            <a:r>
              <a:rPr lang="fr-FR" sz="1200" dirty="0"/>
              <a:t>- 1000,00 euros le 2 mars 2009</a:t>
            </a:r>
          </a:p>
          <a:p>
            <a:r>
              <a:rPr lang="fr-FR" sz="1200" dirty="0"/>
              <a:t>- 1000,00 euros le 1</a:t>
            </a:r>
            <a:r>
              <a:rPr lang="fr-FR" sz="1200" baseline="30000" dirty="0"/>
              <a:t>er</a:t>
            </a:r>
            <a:r>
              <a:rPr lang="fr-FR" sz="1200" dirty="0"/>
              <a:t> avril 2009</a:t>
            </a:r>
          </a:p>
          <a:p>
            <a:r>
              <a:rPr lang="fr-FR" sz="1200" dirty="0"/>
              <a:t>- 1000,00 euros le  4 mai 2009</a:t>
            </a:r>
          </a:p>
          <a:p>
            <a:r>
              <a:rPr lang="fr-FR" sz="1200" dirty="0"/>
              <a:t>- 1000,00 euros le 2 juin  2009</a:t>
            </a:r>
          </a:p>
          <a:p>
            <a:r>
              <a:rPr lang="fr-FR" sz="1200" dirty="0"/>
              <a:t>- 1000,00 euros le 1</a:t>
            </a:r>
            <a:r>
              <a:rPr lang="fr-FR" sz="1200" baseline="30000" dirty="0"/>
              <a:t>er</a:t>
            </a:r>
            <a:r>
              <a:rPr lang="fr-FR" sz="1200" dirty="0"/>
              <a:t> juillet 2009</a:t>
            </a:r>
          </a:p>
          <a:p>
            <a:r>
              <a:rPr lang="fr-FR" sz="1200" dirty="0"/>
              <a:t>Le non respect d'une échéance pour les versements échelonnés entraînera déchéance immédiate du </a:t>
            </a:r>
            <a:r>
              <a:rPr lang="fr-FR" sz="1200" dirty="0" smtClean="0"/>
              <a:t>terme  et </a:t>
            </a:r>
            <a:r>
              <a:rPr lang="fr-FR" sz="1200" dirty="0"/>
              <a:t>entraînera des pénalités de retard de 50 euros par jour de retard.</a:t>
            </a:r>
          </a:p>
          <a:p>
            <a:r>
              <a:rPr lang="fr-FR" sz="1200" dirty="0"/>
              <a:t>L'accord intervenu vaut compte arrêté, conformément aux articles 2044 et suivants du code civil et met fin à l'instance entre les parties.</a:t>
            </a:r>
          </a:p>
          <a:p>
            <a:r>
              <a:rPr lang="fr-FR" sz="1200" dirty="0"/>
              <a:t>Les parties s'engagent à conserver au présent accord son caractère confidentiel et s'interdisent d'en divulguer les termes et d'en communiquer des photocopies sauf à la demande des autorités judiciaires, administratives, fiscales ou sociales, dans le cadre des justifications à leur fournir.</a:t>
            </a:r>
          </a:p>
          <a:p>
            <a:r>
              <a:rPr lang="fr-FR" sz="1200" dirty="0"/>
              <a:t>L'intégralité du coût de l'exécution forcée par huissier de justice (y compris les frais de l'article 10 et/ou 16-1 du tarif des huissiers) sera à la charge du débiteur en cas d'inexécution volontaire .</a:t>
            </a:r>
          </a:p>
          <a:p>
            <a:r>
              <a:rPr lang="fr-FR" sz="1200" b="1" dirty="0"/>
              <a:t>Monsieur </a:t>
            </a:r>
            <a:r>
              <a:rPr lang="fr-FR" sz="1200" b="1" dirty="0" smtClean="0"/>
              <a:t>M.H</a:t>
            </a:r>
            <a:r>
              <a:rPr lang="fr-FR" sz="1200" dirty="0" smtClean="0"/>
              <a:t>  </a:t>
            </a:r>
            <a:r>
              <a:rPr lang="fr-FR" sz="1200" dirty="0"/>
              <a:t>renonce à toutes réclamations de quelque nature qu'elles soient à l'encontre de </a:t>
            </a:r>
            <a:r>
              <a:rPr lang="fr-FR" sz="1200" b="1" dirty="0"/>
              <a:t>la SARL </a:t>
            </a:r>
            <a:r>
              <a:rPr lang="fr-FR" sz="1200" b="1" dirty="0" smtClean="0"/>
              <a:t>BJ</a:t>
            </a:r>
            <a:r>
              <a:rPr lang="fr-FR" sz="1200" dirty="0" smtClean="0"/>
              <a:t> </a:t>
            </a:r>
            <a:r>
              <a:rPr lang="fr-FR" sz="1200" dirty="0"/>
              <a:t>relatives au contrat de travail et à sa rupture.</a:t>
            </a:r>
          </a:p>
          <a:p>
            <a:r>
              <a:rPr lang="fr-FR" sz="1200" dirty="0"/>
              <a:t>Les parties se désistent de toutes instances et actions réciproques</a:t>
            </a:r>
            <a:r>
              <a:rPr lang="fr-FR" sz="1200" dirty="0" smtClean="0"/>
              <a:t>.</a:t>
            </a:r>
            <a:endParaRPr lang="fr-FR" sz="1200" dirty="0"/>
          </a:p>
          <a:p>
            <a:r>
              <a:rPr lang="fr-FR" sz="1200" dirty="0"/>
              <a:t>Fait au Conseil de prud'hommes le : vingt sept Février deux mil neuf </a:t>
            </a:r>
            <a:r>
              <a:rPr lang="fr-FR" sz="1200" dirty="0" smtClean="0"/>
              <a:t>.</a:t>
            </a:r>
            <a:endParaRPr lang="fr-FR" sz="1200" dirty="0"/>
          </a:p>
          <a:p>
            <a:r>
              <a:rPr lang="fr-FR" sz="1200" dirty="0"/>
              <a:t>Signature de la partie demanderesse                                                                             Signature de la partie défenderesse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84919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1303</Words>
  <Application>Microsoft Office PowerPoint</Application>
  <PresentationFormat>Affichage à l'écran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La place de l’écrit dans le dossier  prud’homal</vt:lpstr>
      <vt:lpstr>La saisine  se fait par  requête écrite</vt:lpstr>
      <vt:lpstr>La  convoca- tion du  défen- deur est faite par LRAR</vt:lpstr>
      <vt:lpstr>PROCÈS-VERBAL D'AUDIENCE DU BUREAU DE CONCILIATION &amp; d’ORIENTATION du 06 Mars 2017 </vt:lpstr>
      <vt:lpstr>DÉCISION DE CLOTURE DU BUREAU DE CONCILIATION DE MISE EN ETAT du 16 Mars 2017 </vt:lpstr>
      <vt:lpstr>Présentation PowerPoint</vt:lpstr>
      <vt:lpstr>Présentation PowerPoint</vt:lpstr>
      <vt:lpstr>Les autres phases de la procédure qui imposent un l’écrit dans le dossier prud’homal</vt:lpstr>
      <vt:lpstr>Procès-verbal de conciliation totale</vt:lpstr>
      <vt:lpstr>ORDONNANCE  DÉSIGNANT LA SECTION COMPÉTENTE</vt:lpstr>
      <vt:lpstr>ORDONNANCE   DE RÉINSCRIPTION AU RÔLE</vt:lpstr>
      <vt:lpstr>Déclaration d'abstention (article 339 du nouveau code de procédure civile )</vt:lpstr>
      <vt:lpstr>Ordonnance   d'affectation  temporaire d'un conseiller dans une autre section</vt:lpstr>
      <vt:lpstr>ORDONNANCE  FIXANT LA  REMUNERATION D'UN EXPERT</vt:lpstr>
      <vt:lpstr>ORDONNANCE  DE SAISINE D'OFFICE POUR UNE RECTIFICATION D'ERREUR MATERIELLE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place de l’écrit dans le dossier  prud’homal</dc:title>
  <dc:creator>Claude B</dc:creator>
  <cp:lastModifiedBy>Claude B</cp:lastModifiedBy>
  <cp:revision>14</cp:revision>
  <dcterms:created xsi:type="dcterms:W3CDTF">2018-09-29T12:24:50Z</dcterms:created>
  <dcterms:modified xsi:type="dcterms:W3CDTF">2018-09-30T10:18:04Z</dcterms:modified>
</cp:coreProperties>
</file>