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1"/>
  </p:sldMasterIdLst>
  <p:notesMasterIdLst>
    <p:notesMasterId r:id="rId62"/>
  </p:notesMasterIdLst>
  <p:sldIdLst>
    <p:sldId id="257" r:id="rId2"/>
    <p:sldId id="348" r:id="rId3"/>
    <p:sldId id="350" r:id="rId4"/>
    <p:sldId id="351" r:id="rId5"/>
    <p:sldId id="352" r:id="rId6"/>
    <p:sldId id="353" r:id="rId7"/>
    <p:sldId id="354" r:id="rId8"/>
    <p:sldId id="355" r:id="rId9"/>
    <p:sldId id="356" r:id="rId10"/>
    <p:sldId id="358" r:id="rId11"/>
    <p:sldId id="357" r:id="rId12"/>
    <p:sldId id="359" r:id="rId13"/>
    <p:sldId id="319" r:id="rId14"/>
    <p:sldId id="259" r:id="rId15"/>
    <p:sldId id="262" r:id="rId16"/>
    <p:sldId id="271" r:id="rId17"/>
    <p:sldId id="272" r:id="rId18"/>
    <p:sldId id="273" r:id="rId19"/>
    <p:sldId id="296" r:id="rId20"/>
    <p:sldId id="314" r:id="rId21"/>
    <p:sldId id="287" r:id="rId22"/>
    <p:sldId id="288" r:id="rId23"/>
    <p:sldId id="289" r:id="rId24"/>
    <p:sldId id="290" r:id="rId25"/>
    <p:sldId id="346" r:id="rId26"/>
    <p:sldId id="328" r:id="rId27"/>
    <p:sldId id="320" r:id="rId28"/>
    <p:sldId id="263" r:id="rId29"/>
    <p:sldId id="305" r:id="rId30"/>
    <p:sldId id="304" r:id="rId31"/>
    <p:sldId id="301" r:id="rId32"/>
    <p:sldId id="307" r:id="rId33"/>
    <p:sldId id="308" r:id="rId34"/>
    <p:sldId id="303" r:id="rId35"/>
    <p:sldId id="310" r:id="rId36"/>
    <p:sldId id="311" r:id="rId37"/>
    <p:sldId id="315" r:id="rId38"/>
    <p:sldId id="312" r:id="rId39"/>
    <p:sldId id="313" r:id="rId40"/>
    <p:sldId id="275" r:id="rId41"/>
    <p:sldId id="274" r:id="rId42"/>
    <p:sldId id="280" r:id="rId43"/>
    <p:sldId id="309" r:id="rId44"/>
    <p:sldId id="326" r:id="rId45"/>
    <p:sldId id="347" r:id="rId46"/>
    <p:sldId id="321" r:id="rId47"/>
    <p:sldId id="281" r:id="rId48"/>
    <p:sldId id="283" r:id="rId49"/>
    <p:sldId id="297" r:id="rId50"/>
    <p:sldId id="298" r:id="rId51"/>
    <p:sldId id="299" r:id="rId52"/>
    <p:sldId id="282" r:id="rId53"/>
    <p:sldId id="295" r:id="rId54"/>
    <p:sldId id="284" r:id="rId55"/>
    <p:sldId id="316" r:id="rId56"/>
    <p:sldId id="360" r:id="rId57"/>
    <p:sldId id="361" r:id="rId58"/>
    <p:sldId id="481" r:id="rId59"/>
    <p:sldId id="482" r:id="rId60"/>
    <p:sldId id="483" r:id="rId6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94674"/>
  </p:normalViewPr>
  <p:slideViewPr>
    <p:cSldViewPr snapToGrid="0" snapToObjects="1">
      <p:cViewPr varScale="1">
        <p:scale>
          <a:sx n="124" d="100"/>
          <a:sy n="124" d="100"/>
        </p:scale>
        <p:origin x="176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BC48A-5C18-5C4C-B1EE-1CC8D2ABF72B}" type="datetimeFigureOut">
              <a:rPr lang="fr-FR" smtClean="0"/>
              <a:t>22/05/2018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E653E-D102-B04A-B476-2DE2D3B21947}" type="slidenum">
              <a:rPr lang="fr-FR" smtClean="0"/>
              <a:t>‹N°›</a:t>
            </a:fld>
            <a:endParaRPr lang="fr-FR"/>
          </a:p>
        </p:txBody>
      </p:sp>
    </p:spTree>
    <p:extLst>
      <p:ext uri="{BB962C8B-B14F-4D97-AF65-F5344CB8AC3E}">
        <p14:creationId xmlns:p14="http://schemas.microsoft.com/office/powerpoint/2010/main" val="1563043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7BBAE2-D566-1240-A4B9-86E58F120198}" type="slidenum">
              <a:rPr lang="fr-FR" smtClean="0"/>
              <a:pPr/>
              <a:t>25</a:t>
            </a:fld>
            <a:endParaRPr lang="fr-FR"/>
          </a:p>
        </p:txBody>
      </p:sp>
    </p:spTree>
    <p:extLst>
      <p:ext uri="{BB962C8B-B14F-4D97-AF65-F5344CB8AC3E}">
        <p14:creationId xmlns:p14="http://schemas.microsoft.com/office/powerpoint/2010/main" val="24343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7BBAE2-D566-1240-A4B9-86E58F120198}" type="slidenum">
              <a:rPr lang="fr-FR" smtClean="0"/>
              <a:pPr/>
              <a:t>26</a:t>
            </a:fld>
            <a:endParaRPr lang="fr-FR"/>
          </a:p>
        </p:txBody>
      </p:sp>
    </p:spTree>
    <p:extLst>
      <p:ext uri="{BB962C8B-B14F-4D97-AF65-F5344CB8AC3E}">
        <p14:creationId xmlns:p14="http://schemas.microsoft.com/office/powerpoint/2010/main" val="41603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7BBAE2-D566-1240-A4B9-86E58F120198}" type="slidenum">
              <a:rPr lang="fr-FR" smtClean="0"/>
              <a:pPr/>
              <a:t>44</a:t>
            </a:fld>
            <a:endParaRPr lang="fr-FR"/>
          </a:p>
        </p:txBody>
      </p:sp>
    </p:spTree>
    <p:extLst>
      <p:ext uri="{BB962C8B-B14F-4D97-AF65-F5344CB8AC3E}">
        <p14:creationId xmlns:p14="http://schemas.microsoft.com/office/powerpoint/2010/main" val="96738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7BBAE2-D566-1240-A4B9-86E58F120198}" type="slidenum">
              <a:rPr lang="fr-FR" smtClean="0"/>
              <a:pPr/>
              <a:t>45</a:t>
            </a:fld>
            <a:endParaRPr lang="fr-FR"/>
          </a:p>
        </p:txBody>
      </p:sp>
    </p:spTree>
    <p:extLst>
      <p:ext uri="{BB962C8B-B14F-4D97-AF65-F5344CB8AC3E}">
        <p14:creationId xmlns:p14="http://schemas.microsoft.com/office/powerpoint/2010/main" val="23354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5/22/18</a:t>
            </a:fld>
            <a:endParaRPr lang="en-US"/>
          </a:p>
        </p:txBody>
      </p:sp>
      <p:sp>
        <p:nvSpPr>
          <p:cNvPr id="17" name="Espace réservé du pied de page 16"/>
          <p:cNvSpPr>
            <a:spLocks noGrp="1"/>
          </p:cNvSpPr>
          <p:nvPr>
            <p:ph type="ftr" sz="quarter" idx="11"/>
          </p:nvPr>
        </p:nvSpPr>
        <p:spPr/>
        <p:txBody>
          <a:bodyPr/>
          <a:lstStyle/>
          <a:p>
            <a:endParaRPr kumimoji="0" lang="en-US"/>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AA5E78A-EB8E-8846-B0A5-69E1ECC4162D}" type="datetimeFigureOut">
              <a:rPr lang="fr-FR" smtClean="0"/>
              <a:t>22/05/2018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FC68B2-CA29-D943-9AA0-0DEA7084DE41}"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F6FC68B2-CA29-D943-9AA0-0DEA7084DE41}" type="slidenum">
              <a:rPr lang="fr-FR" smtClean="0"/>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AA5E78A-EB8E-8846-B0A5-69E1ECC4162D}" type="datetimeFigureOut">
              <a:rPr lang="fr-FR" smtClean="0"/>
              <a:t>22/05/2018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a:t>Cliquez et modifiez le titre</a:t>
            </a:r>
            <a:endParaRPr kumimoji="0" lang="en-US"/>
          </a:p>
        </p:txBody>
      </p:sp>
      <p:sp>
        <p:nvSpPr>
          <p:cNvPr id="4" name="Espace réservé de la date 3"/>
          <p:cNvSpPr>
            <a:spLocks noGrp="1"/>
          </p:cNvSpPr>
          <p:nvPr>
            <p:ph type="dt" sz="half" idx="10"/>
          </p:nvPr>
        </p:nvSpPr>
        <p:spPr/>
        <p:txBody>
          <a:bodyPr/>
          <a:lstStyle/>
          <a:p>
            <a:fld id="{6AA5E78A-EB8E-8846-B0A5-69E1ECC4162D}" type="datetimeFigureOut">
              <a:rPr lang="fr-FR" smtClean="0"/>
              <a:t>22/05/2018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F6FC68B2-CA29-D943-9AA0-0DEA7084DE41}" type="slidenum">
              <a:rPr lang="fr-FR" smtClean="0"/>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5/22/18</a:t>
            </a:fld>
            <a:endParaRPr lang="en-US"/>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a:t>Cliquez et modifiez le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6AA5E78A-EB8E-8846-B0A5-69E1ECC4162D}" type="datetimeFigureOut">
              <a:rPr lang="fr-FR" smtClean="0"/>
              <a:t>22/05/2018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FC68B2-CA29-D943-9AA0-0DEA7084DE41}" type="slidenum">
              <a:rPr lang="fr-FR" smtClean="0"/>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7" name="Espace réservé de la date 6"/>
          <p:cNvSpPr>
            <a:spLocks noGrp="1"/>
          </p:cNvSpPr>
          <p:nvPr>
            <p:ph type="dt" sz="half" idx="10"/>
          </p:nvPr>
        </p:nvSpPr>
        <p:spPr/>
        <p:txBody>
          <a:bodyPr/>
          <a:lstStyle/>
          <a:p>
            <a:fld id="{6AA5E78A-EB8E-8846-B0A5-69E1ECC4162D}" type="datetimeFigureOut">
              <a:rPr lang="fr-FR" smtClean="0"/>
              <a:t>22/05/2018</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F6FC68B2-CA29-D943-9AA0-0DEA7084DE41}" type="slidenum">
              <a:rPr lang="fr-FR" smtClean="0"/>
              <a:t>‹N°›</a:t>
            </a:fld>
            <a:endParaRPr lang="fr-FR"/>
          </a:p>
        </p:txBody>
      </p:sp>
      <p:sp>
        <p:nvSpPr>
          <p:cNvPr id="23" name="Titre 22"/>
          <p:cNvSpPr>
            <a:spLocks noGrp="1"/>
          </p:cNvSpPr>
          <p:nvPr>
            <p:ph type="title"/>
          </p:nvPr>
        </p:nvSpPr>
        <p:spPr/>
        <p:txBody>
          <a:bodyPr rtlCol="0" anchor="b" anchorCtr="0"/>
          <a:lstStyle/>
          <a:p>
            <a:r>
              <a:rPr kumimoji="0" lang="fr-FR"/>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et modifiez le titre</a:t>
            </a:r>
            <a:endParaRPr kumimoji="0" lang="en-US"/>
          </a:p>
        </p:txBody>
      </p:sp>
      <p:sp>
        <p:nvSpPr>
          <p:cNvPr id="3" name="Espace réservé de la date 2"/>
          <p:cNvSpPr>
            <a:spLocks noGrp="1"/>
          </p:cNvSpPr>
          <p:nvPr>
            <p:ph type="dt" sz="half" idx="10"/>
          </p:nvPr>
        </p:nvSpPr>
        <p:spPr/>
        <p:txBody>
          <a:bodyPr/>
          <a:lstStyle/>
          <a:p>
            <a:fld id="{6AA5E78A-EB8E-8846-B0A5-69E1ECC4162D}" type="datetimeFigureOut">
              <a:rPr lang="fr-FR" smtClean="0"/>
              <a:t>22/05/2018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F6FC68B2-CA29-D943-9AA0-0DEA7084DE41}"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6AA5E78A-EB8E-8846-B0A5-69E1ECC4162D}" type="datetimeFigureOut">
              <a:rPr lang="fr-FR" smtClean="0"/>
              <a:t>22/05/2018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6FC68B2-CA29-D943-9AA0-0DEA7084DE4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a:t>Cliquez et modifiez le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F5CE407-6216-4202-80E4-A30DC2F709B2}" type="slidenum">
              <a:rPr lang="en-US" smtClean="0"/>
              <a:t>‹N°›</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6AA5E78A-EB8E-8846-B0A5-69E1ECC4162D}" type="datetimeFigureOut">
              <a:rPr lang="fr-FR" smtClean="0"/>
              <a:t>22/05/2018</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F6FC68B2-CA29-D943-9AA0-0DEA7084DE41}" type="slidenum">
              <a:rPr lang="fr-FR" smtClean="0"/>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a:t>Cliquez et modifiez le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6AA5E78A-EB8E-8846-B0A5-69E1ECC4162D}" type="datetimeFigureOut">
              <a:rPr lang="fr-FR" smtClean="0"/>
              <a:t>22/05/2018</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AA5E78A-EB8E-8846-B0A5-69E1ECC4162D}" type="datetimeFigureOut">
              <a:rPr lang="fr-FR" smtClean="0"/>
              <a:t>22/05/2018</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6FC68B2-CA29-D943-9AA0-0DEA7084DE41}" type="slidenum">
              <a:rPr lang="fr-FR" smtClean="0"/>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a:t>Cliquez et modifiez le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grid@geray.avocat.fr"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package" Target="../embeddings/Document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package" Target="../embeddings/Document_Microsoft_Word.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package" Target="../embeddings/Document_Microsoft_Word1.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package" Target="../embeddings/Document_Microsoft_Word2.doc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package" Target="../embeddings/Document_Microsoft_Word3.doc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802640" y="1097280"/>
            <a:ext cx="7762240" cy="2554545"/>
          </a:xfrm>
          <a:prstGeom prst="rect">
            <a:avLst/>
          </a:prstGeom>
          <a:noFill/>
        </p:spPr>
        <p:txBody>
          <a:bodyPr wrap="square" rtlCol="0">
            <a:spAutoFit/>
          </a:bodyPr>
          <a:lstStyle/>
          <a:p>
            <a:pPr algn="ctr"/>
            <a:r>
              <a:rPr lang="fr-FR" sz="4000" b="1" i="1" dirty="0">
                <a:latin typeface="Arial"/>
                <a:cs typeface="Arial" charset="0"/>
              </a:rPr>
              <a:t>PRESENTATION DE L’ORGANISATION JUDICIARE ET LA PROCÉDURE  PRUD’HOMALE</a:t>
            </a:r>
            <a:endParaRPr lang="fr-FR" sz="4000" b="1" i="1" dirty="0">
              <a:solidFill>
                <a:srgbClr val="3B3838"/>
              </a:solidFill>
              <a:latin typeface="Arial"/>
            </a:endParaRPr>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3950388" y="3621077"/>
            <a:ext cx="1299606" cy="1114920"/>
          </a:xfrm>
          <a:prstGeom prst="rect">
            <a:avLst/>
          </a:prstGeom>
          <a:noFill/>
          <a:ln>
            <a:noFill/>
          </a:ln>
        </p:spPr>
      </p:pic>
      <p:sp>
        <p:nvSpPr>
          <p:cNvPr id="4" name="Rectangle 3"/>
          <p:cNvSpPr/>
          <p:nvPr/>
        </p:nvSpPr>
        <p:spPr>
          <a:xfrm>
            <a:off x="2936240" y="4397414"/>
            <a:ext cx="3495040" cy="3139321"/>
          </a:xfrm>
          <a:prstGeom prst="rect">
            <a:avLst/>
          </a:prstGeom>
        </p:spPr>
        <p:txBody>
          <a:bodyPr wrap="square">
            <a:spAutoFit/>
          </a:bodyPr>
          <a:lstStyle/>
          <a:p>
            <a:pPr algn="ctr">
              <a:buNone/>
            </a:pPr>
            <a:endParaRPr lang="fr-FR" sz="1200" dirty="0">
              <a:latin typeface="Arial"/>
            </a:endParaRPr>
          </a:p>
          <a:p>
            <a:pPr algn="ctr">
              <a:buNone/>
            </a:pPr>
            <a:endParaRPr lang="fr-FR" sz="1200" dirty="0">
              <a:latin typeface="Arial"/>
            </a:endParaRPr>
          </a:p>
          <a:p>
            <a:pPr algn="ctr">
              <a:buNone/>
            </a:pPr>
            <a:endParaRPr lang="fr-FR" sz="1200" dirty="0">
              <a:latin typeface="Arial"/>
            </a:endParaRPr>
          </a:p>
          <a:p>
            <a:pPr algn="ctr">
              <a:buNone/>
            </a:pPr>
            <a:endParaRPr lang="fr-FR" sz="1200" dirty="0">
              <a:latin typeface="Arial"/>
            </a:endParaRPr>
          </a:p>
          <a:p>
            <a:pPr algn="ctr">
              <a:buNone/>
            </a:pPr>
            <a:r>
              <a:rPr lang="fr-FR" sz="1200" dirty="0">
                <a:latin typeface="Arial"/>
              </a:rPr>
              <a:t>Ingrid GERAY  </a:t>
            </a:r>
          </a:p>
          <a:p>
            <a:pPr algn="ctr">
              <a:buNone/>
            </a:pPr>
            <a:r>
              <a:rPr lang="fr-FR" sz="1200" dirty="0">
                <a:latin typeface="Arial"/>
              </a:rPr>
              <a:t>    Immeuble le Delta - 1 allée de l’électronique 42000 SAINT ETIENNE</a:t>
            </a:r>
            <a:r>
              <a:rPr lang="fr-FR" sz="1200" cap="small" dirty="0">
                <a:latin typeface="Arial"/>
              </a:rPr>
              <a:t>      </a:t>
            </a:r>
          </a:p>
          <a:p>
            <a:pPr algn="ctr">
              <a:buNone/>
            </a:pPr>
            <a:r>
              <a:rPr lang="fr-FR" sz="1200" cap="small" dirty="0">
                <a:latin typeface="Arial"/>
              </a:rPr>
              <a:t>Email </a:t>
            </a:r>
            <a:r>
              <a:rPr lang="fr-FR" sz="1200" dirty="0">
                <a:latin typeface="Arial"/>
              </a:rPr>
              <a:t>: </a:t>
            </a:r>
            <a:r>
              <a:rPr lang="fr-FR" sz="1200" dirty="0">
                <a:latin typeface="Arial"/>
                <a:hlinkClick r:id="rId3"/>
              </a:rPr>
              <a:t>ingrid@geray.avocat.fr</a:t>
            </a:r>
            <a:endParaRPr lang="fr-FR" sz="1200" dirty="0">
              <a:latin typeface="Arial"/>
            </a:endParaRPr>
          </a:p>
          <a:p>
            <a:pPr algn="ctr">
              <a:buNone/>
            </a:pPr>
            <a:r>
              <a:rPr lang="fr-FR" sz="1200" dirty="0">
                <a:latin typeface="Arial"/>
              </a:rPr>
              <a:t>Téléphone : 04 77 91 68 81 / 06 14 71 </a:t>
            </a:r>
            <a:r>
              <a:rPr lang="fr-FR" sz="1200" cap="small" dirty="0">
                <a:latin typeface="Arial"/>
              </a:rPr>
              <a:t>14 21</a:t>
            </a:r>
            <a:endParaRPr lang="fr-FR" sz="1200" dirty="0">
              <a:latin typeface="Arial"/>
            </a:endParaRPr>
          </a:p>
          <a:p>
            <a:endParaRPr lang="fr-FR" dirty="0">
              <a:latin typeface="Arial"/>
            </a:endParaRPr>
          </a:p>
          <a:p>
            <a:endParaRPr lang="fr-FR" dirty="0">
              <a:latin typeface="Arial"/>
            </a:endParaRPr>
          </a:p>
          <a:p>
            <a:r>
              <a:rPr lang="fr-FR" dirty="0">
                <a:latin typeface="Arial"/>
              </a:rPr>
              <a:t> </a:t>
            </a:r>
          </a:p>
          <a:p>
            <a:endParaRPr lang="fr-FR" dirty="0">
              <a:latin typeface="Arial"/>
            </a:endParaRPr>
          </a:p>
          <a:p>
            <a:endParaRPr lang="fr-FR" dirty="0">
              <a:latin typeface="Arial"/>
            </a:endParaRPr>
          </a:p>
        </p:txBody>
      </p:sp>
    </p:spTree>
    <p:extLst>
      <p:ext uri="{BB962C8B-B14F-4D97-AF65-F5344CB8AC3E}">
        <p14:creationId xmlns:p14="http://schemas.microsoft.com/office/powerpoint/2010/main" val="410572614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a:spcBef>
                <a:spcPct val="20000"/>
              </a:spcBef>
            </a:pPr>
            <a:r>
              <a:rPr lang="fr-FR" sz="3200" dirty="0"/>
              <a:t>Chapitre 1 : L’organisation judiciaire</a:t>
            </a:r>
            <a:endParaRPr lang="fr-FR" sz="6600" dirty="0"/>
          </a:p>
        </p:txBody>
      </p:sp>
      <p:sp>
        <p:nvSpPr>
          <p:cNvPr id="3" name="Espace réservé du contenu 2"/>
          <p:cNvSpPr>
            <a:spLocks noGrp="1"/>
          </p:cNvSpPr>
          <p:nvPr>
            <p:ph sz="quarter" idx="1"/>
          </p:nvPr>
        </p:nvSpPr>
        <p:spPr>
          <a:xfrm>
            <a:off x="164387" y="1376737"/>
            <a:ext cx="8641285" cy="4722311"/>
          </a:xfrm>
        </p:spPr>
        <p:txBody>
          <a:bodyPr>
            <a:normAutofit fontScale="25000" lnSpcReduction="20000"/>
          </a:bodyPr>
          <a:lstStyle/>
          <a:p>
            <a:pPr marL="0" indent="0" algn="ctr">
              <a:buNone/>
            </a:pPr>
            <a:r>
              <a:rPr lang="fr-FR" sz="7600" b="1" dirty="0">
                <a:solidFill>
                  <a:srgbClr val="000000"/>
                </a:solidFill>
              </a:rPr>
              <a:t>L'ordre administratif :</a:t>
            </a:r>
          </a:p>
          <a:p>
            <a:pPr marL="0" indent="0" algn="just">
              <a:buNone/>
            </a:pPr>
            <a:r>
              <a:rPr lang="fr-FR" sz="7600" dirty="0">
                <a:solidFill>
                  <a:srgbClr val="000000"/>
                </a:solidFill>
              </a:rPr>
              <a:t> </a:t>
            </a:r>
          </a:p>
          <a:p>
            <a:pPr marL="0" indent="0" algn="just">
              <a:buNone/>
            </a:pPr>
            <a:r>
              <a:rPr lang="fr-FR" sz="7600" dirty="0">
                <a:solidFill>
                  <a:srgbClr val="000000"/>
                </a:solidFill>
              </a:rPr>
              <a:t>Les juridictions de l'ordre administratif sont compétentes pour régler les litiges entre les particuliers et les administrations (État, collectivité territoriale, établissement public ou organisme privé chargé d'une mission de service public)</a:t>
            </a:r>
          </a:p>
          <a:p>
            <a:pPr marL="0" indent="0" algn="just">
              <a:buNone/>
            </a:pPr>
            <a:endParaRPr lang="fr-FR" sz="7600" dirty="0">
              <a:solidFill>
                <a:srgbClr val="000000"/>
              </a:solidFill>
            </a:endParaRPr>
          </a:p>
          <a:p>
            <a:pPr marL="0" indent="0" algn="just">
              <a:buNone/>
            </a:pPr>
            <a:r>
              <a:rPr lang="fr-FR" sz="7600" b="1" u="sng" dirty="0">
                <a:solidFill>
                  <a:srgbClr val="000000"/>
                </a:solidFill>
              </a:rPr>
              <a:t>La juridiction de premier degré : Tribunal administratif</a:t>
            </a:r>
          </a:p>
          <a:p>
            <a:pPr marL="0" indent="0" algn="just">
              <a:buNone/>
            </a:pPr>
            <a:endParaRPr lang="fr-FR" sz="7600" dirty="0">
              <a:solidFill>
                <a:srgbClr val="000000"/>
              </a:solidFill>
            </a:endParaRPr>
          </a:p>
          <a:p>
            <a:pPr marL="0" indent="0" algn="just">
              <a:buNone/>
            </a:pPr>
            <a:r>
              <a:rPr lang="fr-FR" sz="7600" dirty="0">
                <a:solidFill>
                  <a:srgbClr val="000000"/>
                </a:solidFill>
              </a:rPr>
              <a:t>Il est juge en premier ressort, c'est-à-dire qu'il est le premier tribunal saisi d'une affaire. Il juge également les conflits du travail dans la fonction publique.</a:t>
            </a:r>
          </a:p>
          <a:p>
            <a:pPr marL="0" indent="0" algn="just">
              <a:buNone/>
            </a:pPr>
            <a:endParaRPr lang="fr-FR" sz="7600" dirty="0">
              <a:solidFill>
                <a:srgbClr val="000000"/>
              </a:solidFill>
            </a:endParaRPr>
          </a:p>
          <a:p>
            <a:pPr marL="0" indent="0" algn="just">
              <a:buNone/>
            </a:pPr>
            <a:r>
              <a:rPr lang="fr-FR" sz="7600" dirty="0">
                <a:solidFill>
                  <a:srgbClr val="000000"/>
                </a:solidFill>
              </a:rPr>
              <a:t> </a:t>
            </a:r>
          </a:p>
          <a:p>
            <a:pPr marL="0" indent="0" algn="just">
              <a:buNone/>
            </a:pPr>
            <a:endParaRPr lang="fr-FR" sz="7600" dirty="0">
              <a:solidFill>
                <a:srgbClr val="000000"/>
              </a:solidFill>
            </a:endParaRPr>
          </a:p>
          <a:p>
            <a:endParaRPr lang="fr-FR" dirty="0"/>
          </a:p>
        </p:txBody>
      </p:sp>
    </p:spTree>
    <p:extLst>
      <p:ext uri="{BB962C8B-B14F-4D97-AF65-F5344CB8AC3E}">
        <p14:creationId xmlns:p14="http://schemas.microsoft.com/office/powerpoint/2010/main" val="419636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a:spcBef>
                <a:spcPct val="20000"/>
              </a:spcBef>
            </a:pPr>
            <a:r>
              <a:rPr lang="fr-FR" sz="3200" dirty="0"/>
              <a:t>Chapitre 1 : L’organisation judiciaire</a:t>
            </a:r>
            <a:endParaRPr lang="fr-FR" sz="6600" dirty="0"/>
          </a:p>
        </p:txBody>
      </p:sp>
      <p:sp>
        <p:nvSpPr>
          <p:cNvPr id="3" name="Espace réservé du contenu 2"/>
          <p:cNvSpPr>
            <a:spLocks noGrp="1"/>
          </p:cNvSpPr>
          <p:nvPr>
            <p:ph sz="quarter" idx="1"/>
          </p:nvPr>
        </p:nvSpPr>
        <p:spPr>
          <a:xfrm>
            <a:off x="164386" y="1376737"/>
            <a:ext cx="8846049" cy="4993241"/>
          </a:xfrm>
        </p:spPr>
        <p:txBody>
          <a:bodyPr>
            <a:normAutofit fontScale="32500" lnSpcReduction="20000"/>
          </a:bodyPr>
          <a:lstStyle/>
          <a:p>
            <a:pPr marL="0" indent="0" algn="just">
              <a:buNone/>
            </a:pPr>
            <a:endParaRPr lang="fr-FR" sz="7600" dirty="0">
              <a:solidFill>
                <a:srgbClr val="000000"/>
              </a:solidFill>
            </a:endParaRPr>
          </a:p>
          <a:p>
            <a:pPr marL="0" indent="0" algn="just">
              <a:buNone/>
            </a:pPr>
            <a:r>
              <a:rPr lang="fr-FR" sz="7600" b="1" u="sng" dirty="0">
                <a:solidFill>
                  <a:srgbClr val="000000"/>
                </a:solidFill>
              </a:rPr>
              <a:t>La juridiction de second degré : Cour administrative d'appel</a:t>
            </a:r>
          </a:p>
          <a:p>
            <a:pPr marL="0" indent="0" algn="just">
              <a:buNone/>
            </a:pPr>
            <a:endParaRPr lang="fr-FR" sz="7600" dirty="0">
              <a:solidFill>
                <a:srgbClr val="000000"/>
              </a:solidFill>
            </a:endParaRPr>
          </a:p>
          <a:p>
            <a:pPr marL="0" indent="0" algn="just">
              <a:buNone/>
            </a:pPr>
            <a:r>
              <a:rPr lang="fr-FR" sz="7600" dirty="0">
                <a:solidFill>
                  <a:srgbClr val="000000"/>
                </a:solidFill>
              </a:rPr>
              <a:t>Lorsqu'une ou plusieurs personnes ne sont pas satisfaites du jugement rendu par le tribunal administratif, elles peuvent faire appel devant la cour administrative d'appel.</a:t>
            </a:r>
          </a:p>
          <a:p>
            <a:pPr marL="0" indent="0" algn="just">
              <a:buNone/>
            </a:pPr>
            <a:endParaRPr lang="fr-FR" sz="7600" dirty="0">
              <a:solidFill>
                <a:srgbClr val="000000"/>
              </a:solidFill>
            </a:endParaRPr>
          </a:p>
          <a:p>
            <a:pPr marL="0" indent="0" algn="just">
              <a:buNone/>
            </a:pPr>
            <a:r>
              <a:rPr lang="fr-FR" sz="7600" dirty="0">
                <a:solidFill>
                  <a:srgbClr val="000000"/>
                </a:solidFill>
              </a:rPr>
              <a:t>La cour administrative d'appel examine les recours en appel dirigés contre les jugements administratifs.</a:t>
            </a:r>
          </a:p>
          <a:p>
            <a:pPr marL="0" indent="0" algn="just">
              <a:buNone/>
            </a:pPr>
            <a:endParaRPr lang="fr-FR" sz="7600" dirty="0">
              <a:solidFill>
                <a:srgbClr val="000000"/>
              </a:solidFill>
            </a:endParaRPr>
          </a:p>
          <a:p>
            <a:pPr marL="0" indent="0" algn="just">
              <a:buNone/>
            </a:pPr>
            <a:r>
              <a:rPr lang="fr-FR" sz="7600" dirty="0">
                <a:solidFill>
                  <a:srgbClr val="000000"/>
                </a:solidFill>
              </a:rPr>
              <a:t> </a:t>
            </a:r>
          </a:p>
          <a:p>
            <a:endParaRPr lang="fr-FR" dirty="0"/>
          </a:p>
        </p:txBody>
      </p:sp>
    </p:spTree>
    <p:extLst>
      <p:ext uri="{BB962C8B-B14F-4D97-AF65-F5344CB8AC3E}">
        <p14:creationId xmlns:p14="http://schemas.microsoft.com/office/powerpoint/2010/main" val="81511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a:spcBef>
                <a:spcPct val="20000"/>
              </a:spcBef>
            </a:pPr>
            <a:r>
              <a:rPr lang="fr-FR" sz="3200" dirty="0"/>
              <a:t>Chapitre 1 : L’organisation judiciaire</a:t>
            </a:r>
            <a:endParaRPr lang="fr-FR" sz="6600" dirty="0"/>
          </a:p>
        </p:txBody>
      </p:sp>
      <p:sp>
        <p:nvSpPr>
          <p:cNvPr id="3" name="Espace réservé du contenu 2"/>
          <p:cNvSpPr>
            <a:spLocks noGrp="1"/>
          </p:cNvSpPr>
          <p:nvPr>
            <p:ph sz="quarter" idx="1"/>
          </p:nvPr>
        </p:nvSpPr>
        <p:spPr>
          <a:xfrm>
            <a:off x="164386" y="1376737"/>
            <a:ext cx="8846049" cy="4993241"/>
          </a:xfrm>
        </p:spPr>
        <p:txBody>
          <a:bodyPr>
            <a:normAutofit fontScale="25000" lnSpcReduction="20000"/>
          </a:bodyPr>
          <a:lstStyle/>
          <a:p>
            <a:pPr marL="0" indent="0" algn="just">
              <a:buNone/>
            </a:pPr>
            <a:endParaRPr lang="fr-FR" sz="7600" dirty="0">
              <a:solidFill>
                <a:srgbClr val="000000"/>
              </a:solidFill>
            </a:endParaRPr>
          </a:p>
          <a:p>
            <a:pPr marL="0" indent="0" algn="just">
              <a:buNone/>
            </a:pPr>
            <a:r>
              <a:rPr lang="fr-FR" sz="7200" b="1" u="sng" dirty="0">
                <a:solidFill>
                  <a:srgbClr val="000000"/>
                </a:solidFill>
              </a:rPr>
              <a:t>La haute juridiction : Conseil d'Etat</a:t>
            </a:r>
          </a:p>
          <a:p>
            <a:pPr marL="0" indent="0" algn="just">
              <a:buNone/>
            </a:pPr>
            <a:endParaRPr lang="fr-FR" sz="7200" dirty="0">
              <a:solidFill>
                <a:srgbClr val="000000"/>
              </a:solidFill>
            </a:endParaRPr>
          </a:p>
          <a:p>
            <a:pPr marL="0" indent="0" algn="just">
              <a:buNone/>
            </a:pPr>
            <a:r>
              <a:rPr lang="fr-FR" sz="7200" dirty="0">
                <a:solidFill>
                  <a:srgbClr val="000000"/>
                </a:solidFill>
              </a:rPr>
              <a:t>C'est la plus haute juridiction de l'ordre administratif. Sa particularité réside dans le fait qu'il est à la fois juge en premier et dernier ressort, juge d'appel de certains jugements rendus par les tribunaux administratifs et juge de cassation.</a:t>
            </a:r>
          </a:p>
          <a:p>
            <a:pPr marL="0" indent="0" algn="just">
              <a:buNone/>
            </a:pPr>
            <a:endParaRPr lang="fr-FR" sz="7200" dirty="0">
              <a:solidFill>
                <a:srgbClr val="000000"/>
              </a:solidFill>
            </a:endParaRPr>
          </a:p>
          <a:p>
            <a:pPr marL="0" indent="0" algn="just">
              <a:buNone/>
            </a:pPr>
            <a:r>
              <a:rPr lang="fr-FR" sz="7200" dirty="0">
                <a:solidFill>
                  <a:srgbClr val="000000"/>
                </a:solidFill>
              </a:rPr>
              <a:t>En tant que juge en premier et dernier ressort, il est immédiatement compétent pour certaines affaires telles que les demandes d'annulation dirigées contre un décret du président de la République ou du Premier ministre, ou contre les actes réglementaires des ministres, les recours contre les décisions d'autorités administratives collégiales à compétence nationale comme la Commission nationale de l'informatique et des libertés ....</a:t>
            </a:r>
          </a:p>
          <a:p>
            <a:pPr marL="0" indent="0" algn="just">
              <a:buNone/>
            </a:pPr>
            <a:endParaRPr lang="fr-FR" sz="7200" dirty="0">
              <a:solidFill>
                <a:srgbClr val="000000"/>
              </a:solidFill>
            </a:endParaRPr>
          </a:p>
          <a:p>
            <a:pPr marL="0" indent="0" algn="just">
              <a:buNone/>
            </a:pPr>
            <a:r>
              <a:rPr lang="fr-FR" sz="7200" dirty="0">
                <a:solidFill>
                  <a:srgbClr val="000000"/>
                </a:solidFill>
              </a:rPr>
              <a:t>En tant que juge d'appel, il examine les recours de certains des jugements des tribunaux administratifs</a:t>
            </a:r>
          </a:p>
          <a:p>
            <a:pPr marL="0" indent="0" algn="just">
              <a:buNone/>
            </a:pPr>
            <a:endParaRPr lang="fr-FR" sz="7200" dirty="0">
              <a:solidFill>
                <a:srgbClr val="000000"/>
              </a:solidFill>
            </a:endParaRPr>
          </a:p>
          <a:p>
            <a:pPr marL="0" indent="0" algn="just">
              <a:buNone/>
            </a:pPr>
            <a:r>
              <a:rPr lang="fr-FR" sz="7200" dirty="0">
                <a:solidFill>
                  <a:srgbClr val="000000"/>
                </a:solidFill>
              </a:rPr>
              <a:t>En tant que juge de cassation, il examine les recours  contre les décisions des cours administratives d'appel et celles des juridictions administratives spécifiques telles que la  Cour des comptes, la commission de recours des réfugiés…</a:t>
            </a:r>
          </a:p>
          <a:p>
            <a:pPr marL="0" indent="0" algn="just">
              <a:buNone/>
            </a:pPr>
            <a:r>
              <a:rPr lang="fr-FR" sz="7600" dirty="0">
                <a:solidFill>
                  <a:srgbClr val="000000"/>
                </a:solidFill>
              </a:rPr>
              <a:t> </a:t>
            </a:r>
          </a:p>
          <a:p>
            <a:pPr marL="0" indent="0" algn="just">
              <a:buNone/>
            </a:pPr>
            <a:r>
              <a:rPr lang="fr-FR" sz="7600" dirty="0">
                <a:solidFill>
                  <a:srgbClr val="000000"/>
                </a:solidFill>
              </a:rPr>
              <a:t> </a:t>
            </a:r>
          </a:p>
          <a:p>
            <a:endParaRPr lang="fr-FR" dirty="0"/>
          </a:p>
        </p:txBody>
      </p:sp>
    </p:spTree>
    <p:extLst>
      <p:ext uri="{BB962C8B-B14F-4D97-AF65-F5344CB8AC3E}">
        <p14:creationId xmlns:p14="http://schemas.microsoft.com/office/powerpoint/2010/main" val="144904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Chapitre 1</a:t>
            </a:r>
          </a:p>
        </p:txBody>
      </p:sp>
      <p:sp>
        <p:nvSpPr>
          <p:cNvPr id="5" name="ZoneTexte 4"/>
          <p:cNvSpPr txBox="1"/>
          <p:nvPr/>
        </p:nvSpPr>
        <p:spPr>
          <a:xfrm>
            <a:off x="732473" y="2999697"/>
            <a:ext cx="7762240" cy="3016210"/>
          </a:xfrm>
          <a:prstGeom prst="rect">
            <a:avLst/>
          </a:prstGeom>
          <a:noFill/>
        </p:spPr>
        <p:txBody>
          <a:bodyPr wrap="square" rtlCol="0">
            <a:spAutoFit/>
          </a:bodyPr>
          <a:lstStyle/>
          <a:p>
            <a:pPr algn="ctr"/>
            <a:r>
              <a:rPr lang="fr-FR" sz="3200" dirty="0"/>
              <a:t>La saisine du Conseil de prud’hommes</a:t>
            </a:r>
          </a:p>
          <a:p>
            <a:pPr algn="ctr"/>
            <a:endParaRPr lang="fr-FR" i="1" dirty="0">
              <a:solidFill>
                <a:srgbClr val="646B86"/>
              </a:solidFill>
            </a:endParaRPr>
          </a:p>
          <a:p>
            <a:r>
              <a:rPr lang="fr-FR" sz="2000" i="1" dirty="0">
                <a:solidFill>
                  <a:srgbClr val="646B86"/>
                </a:solidFill>
              </a:rPr>
              <a:t>1- La suppression de l’unicité de l’instance, de la recevabilité des demandes nouvelles en tout état de cause, de la péremption de l’instance</a:t>
            </a:r>
          </a:p>
          <a:p>
            <a:r>
              <a:rPr lang="fr-FR" sz="2000" i="1" dirty="0">
                <a:solidFill>
                  <a:srgbClr val="646B86"/>
                </a:solidFill>
              </a:rPr>
              <a:t>2- Les modes de saisine</a:t>
            </a:r>
          </a:p>
          <a:p>
            <a:pPr algn="just"/>
            <a:r>
              <a:rPr lang="fr-FR" sz="2000" i="1" dirty="0">
                <a:solidFill>
                  <a:srgbClr val="646B86"/>
                </a:solidFill>
              </a:rPr>
              <a:t>3- Les avis et convocations adressés aux parties</a:t>
            </a:r>
          </a:p>
          <a:p>
            <a:pPr algn="just"/>
            <a:r>
              <a:rPr lang="fr-FR" sz="2000" i="1" dirty="0">
                <a:solidFill>
                  <a:srgbClr val="646B86"/>
                </a:solidFill>
              </a:rPr>
              <a:t>4- L’assistance et la représentation des parties</a:t>
            </a:r>
          </a:p>
          <a:p>
            <a:pPr algn="just"/>
            <a:endParaRPr lang="fr-FR" sz="2000" b="1" i="1" dirty="0">
              <a:solidFill>
                <a:srgbClr val="3B3838"/>
              </a:solidFill>
              <a:latin typeface="Arial"/>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722313" y="533400"/>
            <a:ext cx="1299606" cy="1114920"/>
          </a:xfrm>
          <a:prstGeom prst="rect">
            <a:avLst/>
          </a:prstGeom>
          <a:noFill/>
          <a:ln>
            <a:noFill/>
          </a:ln>
        </p:spPr>
      </p:pic>
    </p:spTree>
    <p:extLst>
      <p:ext uri="{BB962C8B-B14F-4D97-AF65-F5344CB8AC3E}">
        <p14:creationId xmlns:p14="http://schemas.microsoft.com/office/powerpoint/2010/main" val="61396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9783" y="791208"/>
            <a:ext cx="6933148" cy="4524316"/>
          </a:xfrm>
          <a:prstGeom prst="rect">
            <a:avLst/>
          </a:prstGeom>
          <a:noFill/>
        </p:spPr>
        <p:txBody>
          <a:bodyPr wrap="square" rtlCol="0">
            <a:spAutoFit/>
          </a:bodyPr>
          <a:lstStyle/>
          <a:p>
            <a:pPr algn="just"/>
            <a:r>
              <a:rPr lang="fr-FR" dirty="0"/>
              <a:t>Le décret publié le 25 mai 2016 au journal officiel permet de mettre en œuvre la réforme de la justice prud’homale initiée par la loi MACRON.</a:t>
            </a:r>
          </a:p>
          <a:p>
            <a:pPr algn="just"/>
            <a:endParaRPr lang="fr-FR" dirty="0"/>
          </a:p>
          <a:p>
            <a:pPr algn="just"/>
            <a:r>
              <a:rPr lang="fr-FR" dirty="0"/>
              <a:t>Les nouvelles règles ont pour but d’être plus strictes, pour permettre des décisions de justice rendues plus rapidement.</a:t>
            </a:r>
          </a:p>
          <a:p>
            <a:pPr algn="just"/>
            <a:endParaRPr lang="fr-FR" dirty="0"/>
          </a:p>
          <a:p>
            <a:pPr algn="just"/>
            <a:r>
              <a:rPr lang="fr-FR" dirty="0"/>
              <a:t>En appel, la représentation par un avocat ou un défenseur syndical devient obligatoire.</a:t>
            </a:r>
          </a:p>
          <a:p>
            <a:pPr algn="just"/>
            <a:endParaRPr lang="fr-FR" dirty="0"/>
          </a:p>
          <a:p>
            <a:pPr algn="just"/>
            <a:r>
              <a:rPr lang="fr-FR" dirty="0"/>
              <a:t>La nouvelle procédure est entrée en vigueur à compter du 25 mai 2016, date de publication du décret s’agissant de la compétence du bureau de conciliation et d’orientation.</a:t>
            </a:r>
          </a:p>
          <a:p>
            <a:pPr algn="just"/>
            <a:endParaRPr lang="fr-FR" dirty="0"/>
          </a:p>
          <a:p>
            <a:pPr algn="just"/>
            <a:r>
              <a:rPr lang="fr-FR" dirty="0"/>
              <a:t>La saisine du Conseil par requête est entrée en vigueur au 1</a:t>
            </a:r>
            <a:r>
              <a:rPr lang="fr-FR" baseline="30000" dirty="0"/>
              <a:t>er</a:t>
            </a:r>
            <a:r>
              <a:rPr lang="fr-FR" dirty="0"/>
              <a:t> août 2016, de même que les dispositions relatives aux conclusions et à leur standardisation et les dispositions sur les transmissions de pièces.</a:t>
            </a:r>
          </a:p>
        </p:txBody>
      </p:sp>
    </p:spTree>
    <p:extLst>
      <p:ext uri="{BB962C8B-B14F-4D97-AF65-F5344CB8AC3E}">
        <p14:creationId xmlns:p14="http://schemas.microsoft.com/office/powerpoint/2010/main" val="339257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a:spcBef>
                <a:spcPct val="20000"/>
              </a:spcBef>
            </a:pPr>
            <a:r>
              <a:rPr lang="fr-FR" sz="2400" dirty="0"/>
              <a:t>Chapitre 1 : La</a:t>
            </a:r>
            <a:r>
              <a:rPr lang="fr-FR" sz="2400" dirty="0">
                <a:solidFill>
                  <a:srgbClr val="8CADAE">
                    <a:shade val="75000"/>
                  </a:srgbClr>
                </a:solidFill>
              </a:rPr>
              <a:t> La saisine du Conseil de prud’hommes</a:t>
            </a:r>
            <a:endParaRPr lang="fr-FR" sz="2400" dirty="0"/>
          </a:p>
        </p:txBody>
      </p:sp>
      <p:sp>
        <p:nvSpPr>
          <p:cNvPr id="3" name="Espace réservé du contenu 2"/>
          <p:cNvSpPr>
            <a:spLocks noGrp="1"/>
          </p:cNvSpPr>
          <p:nvPr>
            <p:ph sz="quarter" idx="1"/>
          </p:nvPr>
        </p:nvSpPr>
        <p:spPr/>
        <p:txBody>
          <a:bodyPr>
            <a:normAutofit fontScale="47500" lnSpcReduction="20000"/>
          </a:bodyPr>
          <a:lstStyle/>
          <a:p>
            <a:pPr marL="0" indent="0" algn="just">
              <a:buNone/>
            </a:pPr>
            <a:r>
              <a:rPr lang="fr-FR" sz="4000" b="1" dirty="0">
                <a:solidFill>
                  <a:srgbClr val="646B86"/>
                </a:solidFill>
              </a:rPr>
              <a:t>1- La suppression de l’unicité de l’instance, de la recevabilité des demandes nouvelles en tout état de cause, de la péremption de l’instance pour les demandes introduites depuis le 1</a:t>
            </a:r>
            <a:r>
              <a:rPr lang="fr-FR" sz="4000" b="1" baseline="30000" dirty="0">
                <a:solidFill>
                  <a:srgbClr val="646B86"/>
                </a:solidFill>
              </a:rPr>
              <a:t>er</a:t>
            </a:r>
            <a:r>
              <a:rPr lang="fr-FR" sz="4000" b="1" dirty="0">
                <a:solidFill>
                  <a:srgbClr val="646B86"/>
                </a:solidFill>
              </a:rPr>
              <a:t> août 2016</a:t>
            </a:r>
          </a:p>
          <a:p>
            <a:pPr algn="just"/>
            <a:endParaRPr lang="fr-FR" sz="4000" dirty="0">
              <a:solidFill>
                <a:srgbClr val="000000"/>
              </a:solidFill>
            </a:endParaRPr>
          </a:p>
          <a:p>
            <a:pPr marL="0" indent="0" algn="just">
              <a:buNone/>
            </a:pPr>
            <a:r>
              <a:rPr lang="fr-FR" sz="4000" b="1" dirty="0">
                <a:solidFill>
                  <a:srgbClr val="000000"/>
                </a:solidFill>
              </a:rPr>
              <a:t>Le principe d’unicité de l’instance et la recevabilité des demandes nouvelles sont supprimés.</a:t>
            </a:r>
            <a:r>
              <a:rPr lang="fr-FR" sz="4000" dirty="0">
                <a:solidFill>
                  <a:srgbClr val="000000"/>
                </a:solidFill>
              </a:rPr>
              <a:t> Il ne sera possible de présenter des demandes additionnelles que si elles se rattachent aux prétentions originaires par un lien suffisant, sinon la demande nouvelle devra faire l’objet d’une nouvelle instance. </a:t>
            </a:r>
            <a:r>
              <a:rPr lang="fr-FR" sz="4000" b="1" dirty="0">
                <a:solidFill>
                  <a:srgbClr val="000000"/>
                </a:solidFill>
              </a:rPr>
              <a:t>Est ainsi revalorisée la phase de première instance, puisque la cour d’appel n’aura à connaître que de prétentions déjà formulées devant le conseil de prud’hommes.</a:t>
            </a:r>
          </a:p>
          <a:p>
            <a:pPr algn="just"/>
            <a:endParaRPr lang="fr-FR" sz="4000" dirty="0">
              <a:solidFill>
                <a:srgbClr val="000000"/>
              </a:solidFill>
            </a:endParaRPr>
          </a:p>
          <a:p>
            <a:pPr marL="0" indent="0" algn="just">
              <a:buNone/>
            </a:pPr>
            <a:r>
              <a:rPr lang="fr-FR" sz="4000" dirty="0">
                <a:solidFill>
                  <a:srgbClr val="000000"/>
                </a:solidFill>
              </a:rPr>
              <a:t>La règle de péremption spécifique est également supprimée. Il ne sera plus nécessaire que la juridiction ait mis expressément des diligences à la charge des parties pour constater la péremption d’instance. Elle pourra le faire automatiquement au bout de deux ans, lorsque pendant cette durée, aucune des parties n’a accomplit de diligences.</a:t>
            </a:r>
          </a:p>
          <a:p>
            <a:endParaRPr lang="fr-FR" dirty="0">
              <a:solidFill>
                <a:srgbClr val="000000"/>
              </a:solidFill>
            </a:endParaRPr>
          </a:p>
          <a:p>
            <a:endParaRPr lang="fr-FR" dirty="0"/>
          </a:p>
        </p:txBody>
      </p:sp>
    </p:spTree>
    <p:extLst>
      <p:ext uri="{BB962C8B-B14F-4D97-AF65-F5344CB8AC3E}">
        <p14:creationId xmlns:p14="http://schemas.microsoft.com/office/powerpoint/2010/main" val="27592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67422" y="1440505"/>
            <a:ext cx="8569513" cy="4944838"/>
          </a:xfrm>
        </p:spPr>
        <p:txBody>
          <a:bodyPr>
            <a:normAutofit fontScale="77500" lnSpcReduction="20000"/>
          </a:bodyPr>
          <a:lstStyle/>
          <a:p>
            <a:pPr marL="0" indent="0">
              <a:buNone/>
            </a:pPr>
            <a:r>
              <a:rPr lang="fr-FR" sz="2900" b="1" i="1" dirty="0">
                <a:solidFill>
                  <a:srgbClr val="646B86"/>
                </a:solidFill>
              </a:rPr>
              <a:t>2- Les modes de saisine du Conseil de prud’hommes</a:t>
            </a:r>
          </a:p>
          <a:p>
            <a:pPr marL="0" indent="0">
              <a:buNone/>
            </a:pPr>
            <a:endParaRPr lang="fr-FR" i="1" dirty="0">
              <a:solidFill>
                <a:srgbClr val="646B86"/>
              </a:solidFill>
            </a:endParaRPr>
          </a:p>
          <a:p>
            <a:pPr marL="0" indent="0" algn="just">
              <a:buNone/>
            </a:pPr>
            <a:r>
              <a:rPr lang="fr-FR" dirty="0">
                <a:solidFill>
                  <a:srgbClr val="000000"/>
                </a:solidFill>
              </a:rPr>
              <a:t>Le CPH est saisi soit par </a:t>
            </a:r>
            <a:r>
              <a:rPr lang="fr-FR" b="1" dirty="0">
                <a:solidFill>
                  <a:srgbClr val="000000"/>
                </a:solidFill>
              </a:rPr>
              <a:t>présentation volontaire des parties </a:t>
            </a:r>
            <a:r>
              <a:rPr lang="fr-FR" dirty="0">
                <a:solidFill>
                  <a:srgbClr val="000000"/>
                </a:solidFill>
              </a:rPr>
              <a:t>devant le BCO, soit par </a:t>
            </a:r>
            <a:r>
              <a:rPr lang="fr-FR" b="1" dirty="0">
                <a:solidFill>
                  <a:srgbClr val="000000"/>
                </a:solidFill>
              </a:rPr>
              <a:t>requête</a:t>
            </a:r>
            <a:r>
              <a:rPr lang="fr-FR" dirty="0">
                <a:solidFill>
                  <a:srgbClr val="000000"/>
                </a:solidFill>
              </a:rPr>
              <a:t>, à laquelle doivent être jointes les pièces justificatives avec un bordereau correspondant. </a:t>
            </a:r>
          </a:p>
          <a:p>
            <a:pPr marL="0" indent="0" algn="just">
              <a:buNone/>
            </a:pPr>
            <a:endParaRPr lang="fr-FR" dirty="0">
              <a:solidFill>
                <a:srgbClr val="000000"/>
              </a:solidFill>
            </a:endParaRPr>
          </a:p>
          <a:p>
            <a:pPr marL="0" indent="0" algn="just">
              <a:buNone/>
            </a:pPr>
            <a:r>
              <a:rPr lang="fr-FR" dirty="0">
                <a:solidFill>
                  <a:srgbClr val="000000"/>
                </a:solidFill>
              </a:rPr>
              <a:t>L’acte introductif d’instance comporte les éléments d’identification du demandeur, du défendeur et l’objet de la demande. Il incombe de reprendre un exposé sommaire des motifs de la demande et mentionner chacun des chefs de demande (pour renforcer le contradictoire et de favoriser la conciliation) : cette formalité n’est pas prescrite à peine de nullité.</a:t>
            </a:r>
          </a:p>
          <a:p>
            <a:pPr marL="0" indent="0" algn="just">
              <a:buNone/>
            </a:pPr>
            <a:endParaRPr lang="fr-FR" dirty="0">
              <a:solidFill>
                <a:srgbClr val="000000"/>
              </a:solidFill>
            </a:endParaRPr>
          </a:p>
          <a:p>
            <a:pPr marL="0" indent="0" algn="just">
              <a:buNone/>
            </a:pPr>
            <a:r>
              <a:rPr lang="fr-FR" dirty="0">
                <a:solidFill>
                  <a:srgbClr val="000000"/>
                </a:solidFill>
              </a:rPr>
              <a:t>La requête et le bordereau doivent être établis en autant d’exemplaires qu’il existe de défendeurs, outre un exemplaire destiné à la juridiction. Il incombe en effet au greffe de communiquer la requête et le bordereau aux parties en défense.</a:t>
            </a:r>
          </a:p>
          <a:p>
            <a:pPr marL="0" indent="0" algn="just">
              <a:buNone/>
            </a:pPr>
            <a:endParaRPr lang="fr-FR" dirty="0">
              <a:solidFill>
                <a:srgbClr val="000000"/>
              </a:solidFill>
            </a:endParaRPr>
          </a:p>
          <a:p>
            <a:pPr marL="0" indent="0">
              <a:buNone/>
            </a:pPr>
            <a:endParaRPr lang="fr-FR" dirty="0">
              <a:solidFill>
                <a:srgbClr val="000000"/>
              </a:solidFill>
            </a:endParaRPr>
          </a:p>
        </p:txBody>
      </p:sp>
      <p:sp>
        <p:nvSpPr>
          <p:cNvPr id="5" name="ZoneTexte 4"/>
          <p:cNvSpPr txBox="1"/>
          <p:nvPr/>
        </p:nvSpPr>
        <p:spPr>
          <a:xfrm>
            <a:off x="325816" y="394127"/>
            <a:ext cx="8511120" cy="538609"/>
          </a:xfrm>
          <a:prstGeom prst="rect">
            <a:avLst/>
          </a:prstGeom>
          <a:noFill/>
        </p:spPr>
        <p:txBody>
          <a:bodyPr wrap="none" rtlCol="0">
            <a:spAutoFit/>
          </a:bodyPr>
          <a:lstStyle/>
          <a:p>
            <a:r>
              <a:rPr lang="fr-FR" sz="2900" dirty="0">
                <a:solidFill>
                  <a:srgbClr val="8CADAE">
                    <a:shade val="75000"/>
                  </a:srgbClr>
                </a:solidFill>
                <a:ea typeface="+mj-ea"/>
                <a:cs typeface="+mj-cs"/>
              </a:rPr>
              <a:t>Chapitre 1 : La saisine du Conseil de prud’hommes</a:t>
            </a:r>
            <a:endParaRPr lang="fr-FR" dirty="0"/>
          </a:p>
        </p:txBody>
      </p:sp>
    </p:spTree>
    <p:extLst>
      <p:ext uri="{BB962C8B-B14F-4D97-AF65-F5344CB8AC3E}">
        <p14:creationId xmlns:p14="http://schemas.microsoft.com/office/powerpoint/2010/main" val="325625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1507" y="1411182"/>
            <a:ext cx="8229600" cy="4945622"/>
          </a:xfrm>
        </p:spPr>
        <p:txBody>
          <a:bodyPr>
            <a:normAutofit fontScale="70000" lnSpcReduction="20000"/>
          </a:bodyPr>
          <a:lstStyle/>
          <a:p>
            <a:pPr marL="0" indent="0">
              <a:buNone/>
            </a:pPr>
            <a:r>
              <a:rPr lang="fr-FR" sz="3000" b="1" i="1" dirty="0">
                <a:solidFill>
                  <a:srgbClr val="646B86"/>
                </a:solidFill>
              </a:rPr>
              <a:t>3- Les avis et convocations adressés aux parties</a:t>
            </a:r>
          </a:p>
          <a:p>
            <a:pPr marL="0" indent="0">
              <a:buNone/>
            </a:pPr>
            <a:r>
              <a:rPr lang="fr-FR" sz="3000" b="1" i="1" dirty="0">
                <a:solidFill>
                  <a:srgbClr val="646B86"/>
                </a:solidFill>
              </a:rPr>
              <a:t>     3-1 L’avis adressé au demandeur</a:t>
            </a:r>
          </a:p>
          <a:p>
            <a:pPr marL="0" indent="0">
              <a:buNone/>
            </a:pPr>
            <a:endParaRPr lang="fr-FR" i="1" dirty="0">
              <a:solidFill>
                <a:srgbClr val="646B86"/>
              </a:solidFill>
            </a:endParaRPr>
          </a:p>
          <a:p>
            <a:pPr marL="0" indent="0" algn="just">
              <a:buNone/>
            </a:pPr>
            <a:r>
              <a:rPr lang="fr-FR" dirty="0">
                <a:solidFill>
                  <a:srgbClr val="000000"/>
                </a:solidFill>
              </a:rPr>
              <a:t>L’avis est adressé par tous moyens (lettre simple, convocation verbale ou télécopie, le courriel électronique pour ce dernier avec l’accord du demandeur).</a:t>
            </a:r>
          </a:p>
          <a:p>
            <a:pPr marL="0" indent="0" algn="just">
              <a:buNone/>
            </a:pPr>
            <a:endParaRPr lang="fr-FR" dirty="0">
              <a:solidFill>
                <a:srgbClr val="000000"/>
              </a:solidFill>
            </a:endParaRPr>
          </a:p>
          <a:p>
            <a:pPr marL="0" indent="0" algn="just">
              <a:buNone/>
            </a:pPr>
            <a:r>
              <a:rPr lang="fr-FR" dirty="0">
                <a:solidFill>
                  <a:srgbClr val="000000"/>
                </a:solidFill>
              </a:rPr>
              <a:t>Les mentions prévues. L’avis adressé au demandeur comprend en outre deux mentions particulières :</a:t>
            </a:r>
          </a:p>
          <a:p>
            <a:pPr marL="0" indent="0" algn="just">
              <a:buNone/>
            </a:pPr>
            <a:endParaRPr lang="fr-FR" sz="1300" dirty="0">
              <a:solidFill>
                <a:srgbClr val="000000"/>
              </a:solidFill>
            </a:endParaRPr>
          </a:p>
          <a:p>
            <a:pPr marL="274320" lvl="1" indent="0" algn="just">
              <a:buNone/>
            </a:pPr>
            <a:r>
              <a:rPr lang="fr-FR" sz="2700" dirty="0">
                <a:solidFill>
                  <a:srgbClr val="000000"/>
                </a:solidFill>
              </a:rPr>
              <a:t>- la première, l’invitant à adresser ses pièces au défendeur avant la tenue du bureau de conciliation ou de jugement. Il revient donc au demandeur d’être vigilant sur cette transmission à son contradicteur, en particulier en y procédant par une LRAR. Si celle-ci n’a pu être faite avant la séance de conciliation, rien n’interdit qu’elle le soit au cours de celle-ci. </a:t>
            </a:r>
          </a:p>
          <a:p>
            <a:pPr marL="274320" lvl="1" indent="0" algn="just">
              <a:buNone/>
            </a:pPr>
            <a:r>
              <a:rPr lang="fr-FR" sz="2700" dirty="0">
                <a:solidFill>
                  <a:srgbClr val="000000"/>
                </a:solidFill>
              </a:rPr>
              <a:t>- la seconde, lui rappelant qu’en cas de non comparution sans motif légitime, il pourra être statué en l’état des pièces et moyens communiqués contradictoirement par l’autre partie.</a:t>
            </a:r>
          </a:p>
          <a:p>
            <a:pPr marL="0" indent="0" algn="just">
              <a:buNone/>
            </a:pPr>
            <a:endParaRPr lang="fr-FR" i="1" dirty="0">
              <a:solidFill>
                <a:srgbClr val="000000"/>
              </a:solidFill>
            </a:endParaRPr>
          </a:p>
        </p:txBody>
      </p:sp>
      <p:sp>
        <p:nvSpPr>
          <p:cNvPr id="4" name="ZoneTexte 3"/>
          <p:cNvSpPr txBox="1"/>
          <p:nvPr/>
        </p:nvSpPr>
        <p:spPr>
          <a:xfrm>
            <a:off x="299265" y="444471"/>
            <a:ext cx="8532697" cy="538609"/>
          </a:xfrm>
          <a:prstGeom prst="rect">
            <a:avLst/>
          </a:prstGeom>
          <a:noFill/>
        </p:spPr>
        <p:txBody>
          <a:bodyPr wrap="square" rtlCol="0">
            <a:spAutoFit/>
          </a:bodyPr>
          <a:lstStyle/>
          <a:p>
            <a:pPr algn="ctr"/>
            <a:r>
              <a:rPr lang="fr-FR" sz="2900" dirty="0">
                <a:solidFill>
                  <a:srgbClr val="8CADAE">
                    <a:shade val="75000"/>
                  </a:srgbClr>
                </a:solidFill>
                <a:ea typeface="+mj-ea"/>
                <a:cs typeface="+mj-cs"/>
              </a:rPr>
              <a:t>Chapitre 1 : La saisine du Conseil de prud’hommes</a:t>
            </a:r>
            <a:endParaRPr lang="fr-FR" dirty="0"/>
          </a:p>
        </p:txBody>
      </p:sp>
    </p:spTree>
    <p:extLst>
      <p:ext uri="{BB962C8B-B14F-4D97-AF65-F5344CB8AC3E}">
        <p14:creationId xmlns:p14="http://schemas.microsoft.com/office/powerpoint/2010/main" val="91348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25816" y="1406537"/>
            <a:ext cx="8229600" cy="4985939"/>
          </a:xfrm>
        </p:spPr>
        <p:txBody>
          <a:bodyPr>
            <a:normAutofit fontScale="47500" lnSpcReduction="20000"/>
          </a:bodyPr>
          <a:lstStyle/>
          <a:p>
            <a:pPr marL="0" indent="0">
              <a:buNone/>
            </a:pPr>
            <a:r>
              <a:rPr lang="fr-FR" sz="5000" b="1" dirty="0">
                <a:solidFill>
                  <a:srgbClr val="646B86"/>
                </a:solidFill>
              </a:rPr>
              <a:t>3-2 La convocation adressée au défendeur</a:t>
            </a:r>
          </a:p>
          <a:p>
            <a:pPr marL="0" indent="0">
              <a:buNone/>
            </a:pPr>
            <a:endParaRPr lang="fr-FR" sz="2800" i="1" dirty="0">
              <a:solidFill>
                <a:srgbClr val="646B86"/>
              </a:solidFill>
            </a:endParaRPr>
          </a:p>
          <a:p>
            <a:pPr marL="0" indent="0" algn="just">
              <a:buNone/>
            </a:pPr>
            <a:r>
              <a:rPr lang="fr-FR" sz="5000" dirty="0"/>
              <a:t>Le défendeur est convoqué par le greffe </a:t>
            </a:r>
            <a:r>
              <a:rPr lang="fr-FR" sz="5000" b="1" dirty="0"/>
              <a:t>par LRAR</a:t>
            </a:r>
            <a:r>
              <a:rPr lang="fr-FR" sz="5000" dirty="0"/>
              <a:t>. Le doublon de la lettre simple est supprimé. La convocation adressée au défendeur indique notamment :</a:t>
            </a:r>
          </a:p>
          <a:p>
            <a:pPr algn="just"/>
            <a:endParaRPr lang="fr-FR" sz="5000" dirty="0"/>
          </a:p>
          <a:p>
            <a:pPr algn="just"/>
            <a:r>
              <a:rPr lang="fr-FR" sz="5000" dirty="0"/>
              <a:t>les noms, profession et domicile du demandeur ;</a:t>
            </a:r>
          </a:p>
          <a:p>
            <a:pPr algn="just"/>
            <a:r>
              <a:rPr lang="fr-FR" sz="5000" dirty="0"/>
              <a:t>les lieu, jour et heure de la séance du BCO ou de l’audience du jugement ou de la formation de référé ;</a:t>
            </a:r>
          </a:p>
          <a:p>
            <a:pPr algn="just"/>
            <a:r>
              <a:rPr lang="fr-FR" sz="5000" dirty="0"/>
              <a:t>le fait que des décisions exécutoires à titre provisoire pourront même en son absence être prises contre lui, et qu’en cas de non comparution sans motif légitime, il pourra être statué en l’état des pièces et moyens contradictoirement communiqués par l’autre partie.</a:t>
            </a:r>
          </a:p>
        </p:txBody>
      </p:sp>
      <p:sp>
        <p:nvSpPr>
          <p:cNvPr id="4" name="ZoneTexte 3"/>
          <p:cNvSpPr txBox="1"/>
          <p:nvPr/>
        </p:nvSpPr>
        <p:spPr>
          <a:xfrm>
            <a:off x="325816" y="394127"/>
            <a:ext cx="8511120" cy="538609"/>
          </a:xfrm>
          <a:prstGeom prst="rect">
            <a:avLst/>
          </a:prstGeom>
          <a:noFill/>
        </p:spPr>
        <p:txBody>
          <a:bodyPr wrap="none" rtlCol="0">
            <a:spAutoFit/>
          </a:bodyPr>
          <a:lstStyle/>
          <a:p>
            <a:r>
              <a:rPr lang="fr-FR" sz="2900" dirty="0">
                <a:solidFill>
                  <a:srgbClr val="8CADAE">
                    <a:shade val="75000"/>
                  </a:srgbClr>
                </a:solidFill>
                <a:ea typeface="+mj-ea"/>
                <a:cs typeface="+mj-cs"/>
              </a:rPr>
              <a:t>Chapitre 1 : La saisine du Conseil de prud’hommes</a:t>
            </a:r>
            <a:endParaRPr lang="fr-FR" dirty="0"/>
          </a:p>
        </p:txBody>
      </p:sp>
    </p:spTree>
    <p:extLst>
      <p:ext uri="{BB962C8B-B14F-4D97-AF65-F5344CB8AC3E}">
        <p14:creationId xmlns:p14="http://schemas.microsoft.com/office/powerpoint/2010/main" val="205262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413020"/>
            <a:ext cx="8534400" cy="758952"/>
          </a:xfrm>
        </p:spPr>
        <p:txBody>
          <a:bodyPr>
            <a:noAutofit/>
          </a:bodyPr>
          <a:lstStyle/>
          <a:p>
            <a:r>
              <a:rPr lang="fr-FR" sz="2900" dirty="0">
                <a:solidFill>
                  <a:srgbClr val="8CADAE">
                    <a:shade val="75000"/>
                  </a:srgbClr>
                </a:solidFill>
              </a:rPr>
              <a:t>Chapitre 1 : La saisine du Conseil de prud’hommes</a:t>
            </a:r>
            <a:br>
              <a:rPr lang="fr-FR" sz="2900" dirty="0"/>
            </a:br>
            <a:endParaRPr lang="fr-FR" sz="2900" dirty="0"/>
          </a:p>
        </p:txBody>
      </p:sp>
      <p:sp>
        <p:nvSpPr>
          <p:cNvPr id="3" name="Espace réservé du contenu 2"/>
          <p:cNvSpPr>
            <a:spLocks noGrp="1"/>
          </p:cNvSpPr>
          <p:nvPr>
            <p:ph sz="quarter" idx="1"/>
          </p:nvPr>
        </p:nvSpPr>
        <p:spPr/>
        <p:txBody>
          <a:bodyPr>
            <a:normAutofit fontScale="70000" lnSpcReduction="20000"/>
          </a:bodyPr>
          <a:lstStyle/>
          <a:p>
            <a:pPr marL="0" indent="0" algn="just">
              <a:buNone/>
            </a:pPr>
            <a:r>
              <a:rPr lang="fr-FR" sz="2800" dirty="0"/>
              <a:t>Par dérogation, il est possible de convoquer une personne morale par tout moyen auquel elle a préalablement consenti : </a:t>
            </a:r>
          </a:p>
          <a:p>
            <a:pPr algn="just">
              <a:buFontTx/>
              <a:buChar char="-"/>
            </a:pPr>
            <a:r>
              <a:rPr lang="fr-FR" sz="2800" dirty="0"/>
              <a:t>personnes morales de droit privé, </a:t>
            </a:r>
          </a:p>
          <a:p>
            <a:pPr algn="just">
              <a:buFontTx/>
              <a:buChar char="-"/>
            </a:pPr>
            <a:r>
              <a:rPr lang="fr-FR" sz="2800" dirty="0"/>
              <a:t>les administrations de l’Etat, </a:t>
            </a:r>
          </a:p>
          <a:p>
            <a:pPr algn="just">
              <a:buFontTx/>
              <a:buChar char="-"/>
            </a:pPr>
            <a:r>
              <a:rPr lang="fr-FR" sz="2800" dirty="0"/>
              <a:t>les collectivités territoriales, </a:t>
            </a:r>
          </a:p>
          <a:p>
            <a:pPr algn="just">
              <a:buFontTx/>
              <a:buChar char="-"/>
            </a:pPr>
            <a:r>
              <a:rPr lang="fr-FR" sz="2800" dirty="0"/>
              <a:t>les établissements publics à caractère administratif, </a:t>
            </a:r>
          </a:p>
          <a:p>
            <a:pPr algn="just">
              <a:buFontTx/>
              <a:buChar char="-"/>
            </a:pPr>
            <a:r>
              <a:rPr lang="fr-FR" sz="2800" dirty="0"/>
              <a:t>les organismes de sécurité sociale </a:t>
            </a:r>
          </a:p>
          <a:p>
            <a:pPr algn="just">
              <a:buFontTx/>
              <a:buChar char="-"/>
            </a:pPr>
            <a:r>
              <a:rPr lang="fr-FR" sz="2800" dirty="0"/>
              <a:t>les autres organismes chargés de la gestion d’un service public administratif. </a:t>
            </a:r>
          </a:p>
          <a:p>
            <a:pPr marL="0" indent="0" algn="just">
              <a:buNone/>
            </a:pPr>
            <a:endParaRPr lang="fr-FR" sz="2800" dirty="0"/>
          </a:p>
          <a:p>
            <a:pPr marL="0" indent="0" algn="just">
              <a:buNone/>
            </a:pPr>
            <a:r>
              <a:rPr lang="fr-FR" sz="2800" dirty="0"/>
              <a:t>Cette convocation peut prendre la forme d’un courrier électronique adressé dans des conditions assurant la confidentialité des informations transmises. Cette disposition présente une utilité particulière pour les litiges auxquels sont parties le Pôle emploi ou l’AGS. </a:t>
            </a:r>
          </a:p>
          <a:p>
            <a:pPr marL="0" indent="0" algn="just">
              <a:buNone/>
            </a:pPr>
            <a:endParaRPr lang="fr-FR" sz="100" dirty="0"/>
          </a:p>
          <a:p>
            <a:pPr marL="0" indent="0" algn="just">
              <a:buNone/>
            </a:pPr>
            <a:endParaRPr lang="fr-FR" sz="2800" dirty="0"/>
          </a:p>
          <a:p>
            <a:endParaRPr lang="fr-FR" dirty="0"/>
          </a:p>
        </p:txBody>
      </p:sp>
    </p:spTree>
    <p:extLst>
      <p:ext uri="{BB962C8B-B14F-4D97-AF65-F5344CB8AC3E}">
        <p14:creationId xmlns:p14="http://schemas.microsoft.com/office/powerpoint/2010/main" val="288691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82885" y="369870"/>
            <a:ext cx="8188504" cy="1664413"/>
          </a:xfrm>
        </p:spPr>
        <p:txBody>
          <a:bodyPr>
            <a:normAutofit/>
          </a:bodyPr>
          <a:lstStyle/>
          <a:p>
            <a:r>
              <a:rPr lang="fr-FR" sz="4000" dirty="0"/>
              <a:t>Chapitre 1L’organisation judiciaire</a:t>
            </a:r>
            <a:br>
              <a:rPr lang="fr-FR" sz="4400" dirty="0"/>
            </a:br>
            <a:endParaRPr lang="fr-FR" dirty="0"/>
          </a:p>
        </p:txBody>
      </p:sp>
      <p:sp>
        <p:nvSpPr>
          <p:cNvPr id="5" name="ZoneTexte 4"/>
          <p:cNvSpPr txBox="1"/>
          <p:nvPr/>
        </p:nvSpPr>
        <p:spPr>
          <a:xfrm>
            <a:off x="732473" y="2999697"/>
            <a:ext cx="7762240" cy="1292662"/>
          </a:xfrm>
          <a:prstGeom prst="rect">
            <a:avLst/>
          </a:prstGeom>
          <a:noFill/>
        </p:spPr>
        <p:txBody>
          <a:bodyPr wrap="square" rtlCol="0">
            <a:spAutoFit/>
          </a:bodyPr>
          <a:lstStyle/>
          <a:p>
            <a:pPr algn="ctr"/>
            <a:endParaRPr lang="fr-FR" i="1" dirty="0">
              <a:solidFill>
                <a:srgbClr val="646B86"/>
              </a:solidFill>
            </a:endParaRPr>
          </a:p>
          <a:p>
            <a:r>
              <a:rPr lang="fr-FR" sz="2000" i="1" dirty="0">
                <a:solidFill>
                  <a:srgbClr val="646B86"/>
                </a:solidFill>
              </a:rPr>
              <a:t>1- l’ordre judiciaire</a:t>
            </a:r>
          </a:p>
          <a:p>
            <a:r>
              <a:rPr lang="fr-FR" sz="2000" i="1" dirty="0">
                <a:solidFill>
                  <a:srgbClr val="646B86"/>
                </a:solidFill>
              </a:rPr>
              <a:t>2- l’ordre administratif</a:t>
            </a:r>
          </a:p>
          <a:p>
            <a:pPr algn="just"/>
            <a:endParaRPr lang="fr-FR" sz="2000" i="1" dirty="0">
              <a:solidFill>
                <a:srgbClr val="646B86"/>
              </a:solidFill>
            </a:endParaRPr>
          </a:p>
        </p:txBody>
      </p:sp>
    </p:spTree>
    <p:extLst>
      <p:ext uri="{BB962C8B-B14F-4D97-AF65-F5344CB8AC3E}">
        <p14:creationId xmlns:p14="http://schemas.microsoft.com/office/powerpoint/2010/main" val="373175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272" y="492575"/>
            <a:ext cx="8534400" cy="758952"/>
          </a:xfrm>
        </p:spPr>
        <p:txBody>
          <a:bodyPr>
            <a:normAutofit fontScale="90000"/>
          </a:bodyPr>
          <a:lstStyle/>
          <a:p>
            <a:r>
              <a:rPr lang="fr-FR" sz="3200" dirty="0">
                <a:solidFill>
                  <a:srgbClr val="8CADAE">
                    <a:shade val="75000"/>
                  </a:srgbClr>
                </a:solidFill>
              </a:rPr>
              <a:t>Chapitre 1 : La saisine du Conseil de prud’hommes</a:t>
            </a:r>
            <a:br>
              <a:rPr lang="fr-FR" dirty="0"/>
            </a:br>
            <a:endParaRPr lang="fr-FR" dirty="0"/>
          </a:p>
        </p:txBody>
      </p:sp>
      <p:sp>
        <p:nvSpPr>
          <p:cNvPr id="3" name="Espace réservé du contenu 2"/>
          <p:cNvSpPr>
            <a:spLocks noGrp="1"/>
          </p:cNvSpPr>
          <p:nvPr>
            <p:ph sz="quarter" idx="1"/>
          </p:nvPr>
        </p:nvSpPr>
        <p:spPr/>
        <p:txBody>
          <a:bodyPr>
            <a:normAutofit/>
          </a:bodyPr>
          <a:lstStyle/>
          <a:p>
            <a:pPr marL="0" indent="0" algn="just">
              <a:buNone/>
            </a:pPr>
            <a:endParaRPr lang="fr-FR" sz="2400" dirty="0"/>
          </a:p>
          <a:p>
            <a:pPr marL="0" indent="0" algn="just">
              <a:buNone/>
            </a:pPr>
            <a:endParaRPr lang="fr-FR" sz="2400" dirty="0"/>
          </a:p>
          <a:p>
            <a:pPr marL="0" indent="0" algn="just">
              <a:buNone/>
            </a:pPr>
            <a:r>
              <a:rPr lang="fr-FR" sz="2400" dirty="0"/>
              <a:t>En matière de licenciement pour motif économique, l’employeur doit communiquer </a:t>
            </a:r>
            <a:r>
              <a:rPr lang="fr-FR" sz="2400" b="1" dirty="0"/>
              <a:t>au greffe et au salarié</a:t>
            </a:r>
            <a:r>
              <a:rPr lang="fr-FR" sz="2400" dirty="0"/>
              <a:t>, par LRAR pour chacun, dans un délai de huit jours suivant la réception de la convocation, </a:t>
            </a:r>
            <a:r>
              <a:rPr lang="fr-FR" sz="2400" b="1" dirty="0"/>
              <a:t>les éléments justificatifs </a:t>
            </a:r>
            <a:r>
              <a:rPr lang="fr-FR" sz="2400" dirty="0"/>
              <a:t>(documents fournis au représentants du personnel ou à l’autorité administrative).</a:t>
            </a:r>
          </a:p>
          <a:p>
            <a:endParaRPr lang="fr-FR" dirty="0"/>
          </a:p>
        </p:txBody>
      </p:sp>
    </p:spTree>
    <p:extLst>
      <p:ext uri="{BB962C8B-B14F-4D97-AF65-F5344CB8AC3E}">
        <p14:creationId xmlns:p14="http://schemas.microsoft.com/office/powerpoint/2010/main" val="2255881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272" y="876397"/>
            <a:ext cx="8534400" cy="758952"/>
          </a:xfrm>
        </p:spPr>
        <p:txBody>
          <a:bodyPr>
            <a:normAutofit fontScale="90000"/>
          </a:bodyPr>
          <a:lstStyle/>
          <a:p>
            <a:r>
              <a:rPr lang="fr-FR" sz="3600" dirty="0">
                <a:solidFill>
                  <a:srgbClr val="8CADAE">
                    <a:shade val="75000"/>
                  </a:srgbClr>
                </a:solidFill>
              </a:rPr>
              <a:t>Chapitre 1 : La saisine du Conseil de prud’hommes</a:t>
            </a:r>
            <a:br>
              <a:rPr lang="fr-FR" dirty="0"/>
            </a:br>
            <a:endParaRPr lang="fr-FR" dirty="0"/>
          </a:p>
        </p:txBody>
      </p:sp>
      <p:sp>
        <p:nvSpPr>
          <p:cNvPr id="3" name="Espace réservé du contenu 2"/>
          <p:cNvSpPr>
            <a:spLocks noGrp="1"/>
          </p:cNvSpPr>
          <p:nvPr>
            <p:ph sz="quarter" idx="1"/>
          </p:nvPr>
        </p:nvSpPr>
        <p:spPr/>
        <p:txBody>
          <a:bodyPr>
            <a:normAutofit fontScale="85000" lnSpcReduction="20000"/>
          </a:bodyPr>
          <a:lstStyle/>
          <a:p>
            <a:pPr marL="0" indent="0">
              <a:buNone/>
            </a:pPr>
            <a:r>
              <a:rPr lang="fr-FR" sz="2400" b="1" dirty="0">
                <a:solidFill>
                  <a:srgbClr val="646B86"/>
                </a:solidFill>
              </a:rPr>
              <a:t>4- L’assistance et la représentation des parties</a:t>
            </a:r>
          </a:p>
          <a:p>
            <a:pPr marL="0" indent="0">
              <a:buNone/>
            </a:pPr>
            <a:r>
              <a:rPr lang="fr-FR" sz="2400" b="1" dirty="0">
                <a:solidFill>
                  <a:srgbClr val="646B86"/>
                </a:solidFill>
              </a:rPr>
              <a:t>    4-1 La suppression de l’obligation de comparution personnelle</a:t>
            </a:r>
          </a:p>
          <a:p>
            <a:pPr marL="0" indent="0">
              <a:buNone/>
            </a:pPr>
            <a:endParaRPr lang="fr-FR" sz="2400" dirty="0">
              <a:solidFill>
                <a:srgbClr val="646B86"/>
              </a:solidFill>
            </a:endParaRPr>
          </a:p>
          <a:p>
            <a:pPr marL="0" indent="0" algn="just">
              <a:buNone/>
            </a:pPr>
            <a:r>
              <a:rPr lang="fr-FR" sz="2400" dirty="0">
                <a:solidFill>
                  <a:srgbClr val="000000"/>
                </a:solidFill>
              </a:rPr>
              <a:t>Désormais, les parties comparaissent à leur choix en personne ou représentées et n’ont plus à justifier d’un motif légitime pour être représentées.</a:t>
            </a:r>
          </a:p>
          <a:p>
            <a:pPr marL="0" indent="0" algn="just">
              <a:buNone/>
            </a:pPr>
            <a:endParaRPr lang="fr-FR" sz="2400" dirty="0">
              <a:solidFill>
                <a:srgbClr val="000000"/>
              </a:solidFill>
            </a:endParaRPr>
          </a:p>
          <a:p>
            <a:pPr marL="0" indent="0" algn="just">
              <a:buNone/>
            </a:pPr>
            <a:r>
              <a:rPr lang="fr-FR" sz="2400" b="1" dirty="0">
                <a:solidFill>
                  <a:srgbClr val="000000"/>
                </a:solidFill>
              </a:rPr>
              <a:t>La suppression de l’obligation de comparution personnelle </a:t>
            </a:r>
            <a:r>
              <a:rPr lang="fr-FR" sz="2400" dirty="0">
                <a:solidFill>
                  <a:srgbClr val="000000"/>
                </a:solidFill>
              </a:rPr>
              <a:t>s’applique </a:t>
            </a:r>
            <a:r>
              <a:rPr lang="fr-FR" sz="2400" u="sng" dirty="0">
                <a:solidFill>
                  <a:srgbClr val="000000"/>
                </a:solidFill>
              </a:rPr>
              <a:t>immédiatement</a:t>
            </a:r>
            <a:r>
              <a:rPr lang="fr-FR" sz="2400" dirty="0">
                <a:solidFill>
                  <a:srgbClr val="000000"/>
                </a:solidFill>
              </a:rPr>
              <a:t>, c’est-à-dire aussi bien aux instances introduites à compter de la publication du décret que celles déjà pendantes.</a:t>
            </a:r>
          </a:p>
          <a:p>
            <a:pPr marL="0" indent="0" algn="just">
              <a:buNone/>
            </a:pPr>
            <a:endParaRPr lang="fr-FR" sz="2400" dirty="0">
              <a:solidFill>
                <a:srgbClr val="000000"/>
              </a:solidFill>
            </a:endParaRPr>
          </a:p>
          <a:p>
            <a:pPr marL="0" indent="0" algn="just">
              <a:buNone/>
            </a:pPr>
            <a:r>
              <a:rPr lang="fr-FR" sz="2400" dirty="0">
                <a:solidFill>
                  <a:srgbClr val="000000"/>
                </a:solidFill>
              </a:rPr>
              <a:t>Cela ne fait pas obstacle à ce que le bureau de conciliation et d’orientation décide d’entendre les parties « </a:t>
            </a:r>
            <a:r>
              <a:rPr lang="fr-FR" sz="2400" i="1" dirty="0">
                <a:solidFill>
                  <a:srgbClr val="000000"/>
                </a:solidFill>
              </a:rPr>
              <a:t>en personne </a:t>
            </a:r>
            <a:r>
              <a:rPr lang="fr-FR" sz="2400" dirty="0">
                <a:solidFill>
                  <a:srgbClr val="000000"/>
                </a:solidFill>
              </a:rPr>
              <a:t>», le bureau de jugement disposant également de ce pouvoir.</a:t>
            </a:r>
          </a:p>
          <a:p>
            <a:pPr marL="0" indent="0">
              <a:buNone/>
            </a:pPr>
            <a:endParaRPr lang="fr-FR" dirty="0"/>
          </a:p>
        </p:txBody>
      </p:sp>
    </p:spTree>
    <p:extLst>
      <p:ext uri="{BB962C8B-B14F-4D97-AF65-F5344CB8AC3E}">
        <p14:creationId xmlns:p14="http://schemas.microsoft.com/office/powerpoint/2010/main" val="311940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solidFill>
                  <a:srgbClr val="8CADAE">
                    <a:shade val="75000"/>
                  </a:srgbClr>
                </a:solidFill>
              </a:rPr>
              <a:t>Chapitre 1 : La saisine du Conseil de prud’hommes</a:t>
            </a:r>
            <a:endParaRPr lang="fr-FR" dirty="0"/>
          </a:p>
        </p:txBody>
      </p:sp>
      <p:sp>
        <p:nvSpPr>
          <p:cNvPr id="3" name="Espace réservé du contenu 2"/>
          <p:cNvSpPr>
            <a:spLocks noGrp="1"/>
          </p:cNvSpPr>
          <p:nvPr>
            <p:ph sz="quarter" idx="1"/>
          </p:nvPr>
        </p:nvSpPr>
        <p:spPr/>
        <p:txBody>
          <a:bodyPr>
            <a:normAutofit fontScale="47500" lnSpcReduction="20000"/>
          </a:bodyPr>
          <a:lstStyle/>
          <a:p>
            <a:pPr marL="0" indent="0">
              <a:buNone/>
            </a:pPr>
            <a:r>
              <a:rPr lang="fr-FR" sz="4200" b="1" dirty="0">
                <a:solidFill>
                  <a:srgbClr val="646B86"/>
                </a:solidFill>
              </a:rPr>
              <a:t>4-2 La modification de la liste des personnes habilitées à assister ou représenter les parties</a:t>
            </a:r>
          </a:p>
          <a:p>
            <a:pPr marL="0" indent="0">
              <a:buNone/>
            </a:pPr>
            <a:endParaRPr lang="fr-FR" sz="2800" dirty="0">
              <a:solidFill>
                <a:srgbClr val="646B86"/>
              </a:solidFill>
            </a:endParaRPr>
          </a:p>
          <a:p>
            <a:pPr marL="0" indent="0" algn="just">
              <a:buNone/>
            </a:pPr>
            <a:r>
              <a:rPr lang="fr-FR" sz="3600" dirty="0"/>
              <a:t>La liste des personnes habilitées à assister ou représenter les parties n’évolue qu’en ce qui concerne les personnes intervenant au titre de la défense syndicale, pour les instances introduites à compter du 1</a:t>
            </a:r>
            <a:r>
              <a:rPr lang="fr-FR" sz="3600" baseline="30000" dirty="0"/>
              <a:t>er</a:t>
            </a:r>
            <a:r>
              <a:rPr lang="fr-FR" sz="3600" dirty="0"/>
              <a:t> août 2016.</a:t>
            </a:r>
          </a:p>
          <a:p>
            <a:pPr algn="just"/>
            <a:endParaRPr lang="fr-FR" sz="3600" dirty="0"/>
          </a:p>
          <a:p>
            <a:pPr marL="0" indent="0" algn="just">
              <a:buNone/>
            </a:pPr>
            <a:r>
              <a:rPr lang="fr-FR" sz="3600" dirty="0"/>
              <a:t>En effet, le défenseur syndical est inscrit sur une liste arrêtée par l'autorité administrative sur proposition des organisations d'employeurs et de salariés représentatives.</a:t>
            </a:r>
          </a:p>
          <a:p>
            <a:pPr marL="0" indent="0" algn="just">
              <a:buNone/>
            </a:pPr>
            <a:endParaRPr lang="fr-FR" sz="3600" dirty="0"/>
          </a:p>
          <a:p>
            <a:pPr marL="0" indent="0" algn="just">
              <a:buNone/>
            </a:pPr>
            <a:r>
              <a:rPr lang="fr-FR" sz="3600" dirty="0"/>
              <a:t>Elle s’accompagne d’un certain nombre de </a:t>
            </a:r>
            <a:r>
              <a:rPr lang="fr-FR" sz="3600" b="1" dirty="0"/>
              <a:t>garanties</a:t>
            </a:r>
            <a:r>
              <a:rPr lang="fr-FR" sz="3600" dirty="0"/>
              <a:t> (le défenseur syndical étant protégé lorsqu’il a par ailleurs la qualité de salarié, bénéficiant à ce titre d’autorisation d’absence et d’un maintien de rémunération) mais également </a:t>
            </a:r>
            <a:r>
              <a:rPr lang="fr-FR" sz="3600" b="1" dirty="0"/>
              <a:t>d’obligations</a:t>
            </a:r>
            <a:r>
              <a:rPr lang="fr-FR" sz="3600" dirty="0"/>
              <a:t>, puisqu’il est tenu « </a:t>
            </a:r>
            <a:r>
              <a:rPr lang="fr-FR" sz="3600" i="1" dirty="0"/>
              <a:t>au secret professionnel pour toutes les questions relatives aux procédés de fabrication </a:t>
            </a:r>
            <a:r>
              <a:rPr lang="fr-FR" sz="3600" dirty="0"/>
              <a:t>», « </a:t>
            </a:r>
            <a:r>
              <a:rPr lang="fr-FR" sz="3600" i="1" dirty="0"/>
              <a:t>à une obligation de discrétion à l'égard des informations présentant un caractère confidentiel et données comme telles par la personne qu'il assiste ou représente ou par la partie adverse dans le cadre d'une négociation » et qu’enfin « Toute méconnaissance de ces obligations peut entraîner la radiation de l'intéressé de la liste des défenseurs syndicaux par l'autorité administrative </a:t>
            </a:r>
            <a:r>
              <a:rPr lang="fr-FR" sz="3600" dirty="0"/>
              <a:t>».</a:t>
            </a:r>
          </a:p>
        </p:txBody>
      </p:sp>
    </p:spTree>
    <p:extLst>
      <p:ext uri="{BB962C8B-B14F-4D97-AF65-F5344CB8AC3E}">
        <p14:creationId xmlns:p14="http://schemas.microsoft.com/office/powerpoint/2010/main" val="1486681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solidFill>
                  <a:srgbClr val="8CADAE">
                    <a:shade val="75000"/>
                  </a:srgbClr>
                </a:solidFill>
              </a:rPr>
              <a:t>Chapitre 1 : La saisine du Conseil de prud’hommes</a:t>
            </a:r>
            <a:endParaRPr lang="fr-FR" dirty="0"/>
          </a:p>
        </p:txBody>
      </p:sp>
      <p:sp>
        <p:nvSpPr>
          <p:cNvPr id="3" name="Espace réservé du contenu 2"/>
          <p:cNvSpPr>
            <a:spLocks noGrp="1"/>
          </p:cNvSpPr>
          <p:nvPr>
            <p:ph sz="quarter" idx="1"/>
          </p:nvPr>
        </p:nvSpPr>
        <p:spPr/>
        <p:txBody>
          <a:bodyPr>
            <a:normAutofit fontScale="92500" lnSpcReduction="20000"/>
          </a:bodyPr>
          <a:lstStyle/>
          <a:p>
            <a:pPr marL="0" indent="0">
              <a:buNone/>
            </a:pPr>
            <a:r>
              <a:rPr lang="fr-FR" sz="2400" b="1" dirty="0">
                <a:solidFill>
                  <a:srgbClr val="646B86"/>
                </a:solidFill>
              </a:rPr>
              <a:t>4-3 La justification des termes du mandat</a:t>
            </a:r>
          </a:p>
          <a:p>
            <a:pPr marL="0" indent="0" algn="just">
              <a:buNone/>
            </a:pPr>
            <a:r>
              <a:rPr lang="fr-FR" dirty="0"/>
              <a:t>En cas de représentation des parties, le mandataire, s’il n’est pas avocat, doit justifier d’un pouvoir spécial, l’autorisant à participer à la séance de conciliation et aux mesures d’orientation : il faut une mention expresse dans le mandat.</a:t>
            </a:r>
          </a:p>
          <a:p>
            <a:pPr algn="just"/>
            <a:endParaRPr lang="fr-FR" dirty="0"/>
          </a:p>
          <a:p>
            <a:pPr marL="0" indent="0" algn="just">
              <a:buNone/>
            </a:pPr>
            <a:r>
              <a:rPr lang="fr-FR" dirty="0"/>
              <a:t>Un avocat n’a donc pas à justifier auprès du CPH de l’existence d’un mandat.</a:t>
            </a:r>
          </a:p>
          <a:p>
            <a:pPr marL="0" indent="0" algn="just">
              <a:buNone/>
            </a:pPr>
            <a:r>
              <a:rPr lang="fr-FR" dirty="0"/>
              <a:t>En effet, l’avocat bénéficie d’une dispense générale d'avoir à justifier, à l'égard du juge et de la partie adverse, qu'il a reçu mandat de représentation comprenant notamment le pouvoir spécial d'accepter ou de donner des offres.</a:t>
            </a:r>
          </a:p>
          <a:p>
            <a:endParaRPr lang="fr-FR" dirty="0"/>
          </a:p>
          <a:p>
            <a:endParaRPr lang="fr-FR" dirty="0"/>
          </a:p>
        </p:txBody>
      </p:sp>
    </p:spTree>
    <p:extLst>
      <p:ext uri="{BB962C8B-B14F-4D97-AF65-F5344CB8AC3E}">
        <p14:creationId xmlns:p14="http://schemas.microsoft.com/office/powerpoint/2010/main" val="4123792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solidFill>
                  <a:srgbClr val="8CADAE">
                    <a:shade val="75000"/>
                  </a:srgbClr>
                </a:solidFill>
              </a:rPr>
              <a:t>Chapitre 1 : La saisine du Conseil de prud’hommes</a:t>
            </a:r>
            <a:endParaRPr lang="fr-FR" dirty="0"/>
          </a:p>
        </p:txBody>
      </p:sp>
      <p:sp>
        <p:nvSpPr>
          <p:cNvPr id="3" name="Espace réservé du contenu 2"/>
          <p:cNvSpPr>
            <a:spLocks noGrp="1"/>
          </p:cNvSpPr>
          <p:nvPr>
            <p:ph sz="quarter" idx="1"/>
          </p:nvPr>
        </p:nvSpPr>
        <p:spPr/>
        <p:txBody>
          <a:bodyPr>
            <a:normAutofit fontScale="62500" lnSpcReduction="20000"/>
          </a:bodyPr>
          <a:lstStyle/>
          <a:p>
            <a:pPr marL="0" indent="0">
              <a:buNone/>
            </a:pPr>
            <a:r>
              <a:rPr lang="fr-FR" sz="2800" b="1" dirty="0">
                <a:solidFill>
                  <a:srgbClr val="646B86"/>
                </a:solidFill>
              </a:rPr>
              <a:t>4-4 Oralité et encadrement du recours à l’écrit</a:t>
            </a:r>
          </a:p>
          <a:p>
            <a:pPr marL="0" indent="0">
              <a:buNone/>
            </a:pPr>
            <a:endParaRPr lang="fr-FR" dirty="0"/>
          </a:p>
          <a:p>
            <a:pPr marL="0" indent="0" algn="just">
              <a:buNone/>
            </a:pPr>
            <a:r>
              <a:rPr lang="fr-FR" dirty="0"/>
              <a:t>Une règle particulière de structuration et de consolidation des écritures est établie pour les instances introduites depuis le 1</a:t>
            </a:r>
            <a:r>
              <a:rPr lang="fr-FR" baseline="30000" dirty="0"/>
              <a:t>er</a:t>
            </a:r>
            <a:r>
              <a:rPr lang="fr-FR" dirty="0"/>
              <a:t> août 2016, lorsque :</a:t>
            </a:r>
          </a:p>
          <a:p>
            <a:pPr algn="just">
              <a:buFontTx/>
              <a:buChar char="-"/>
            </a:pPr>
            <a:r>
              <a:rPr lang="fr-FR" dirty="0"/>
              <a:t>toutes les parties comparantes formulent leurs prétentions par écrit ; </a:t>
            </a:r>
          </a:p>
          <a:p>
            <a:pPr algn="just">
              <a:buFontTx/>
              <a:buChar char="-"/>
            </a:pPr>
            <a:r>
              <a:rPr lang="fr-FR" dirty="0"/>
              <a:t>et qu’elles sont assistées ou représentées par un avocat. </a:t>
            </a:r>
          </a:p>
          <a:p>
            <a:pPr marL="0" indent="0" algn="just">
              <a:buNone/>
            </a:pPr>
            <a:endParaRPr lang="fr-FR" dirty="0"/>
          </a:p>
          <a:p>
            <a:pPr marL="0" indent="0" algn="just">
              <a:buNone/>
            </a:pPr>
            <a:r>
              <a:rPr lang="fr-FR" dirty="0"/>
              <a:t>Les écritures doivent alors formuler expressément </a:t>
            </a:r>
            <a:r>
              <a:rPr lang="fr-FR" b="1" dirty="0"/>
              <a:t>les prétentions ainsi que les moyens en fait et en droit</a:t>
            </a:r>
            <a:r>
              <a:rPr lang="fr-FR" dirty="0"/>
              <a:t> sur lesquels chacune de ces prétentions est fondée avec indication pour </a:t>
            </a:r>
            <a:r>
              <a:rPr lang="fr-FR" b="1" dirty="0"/>
              <a:t>chaque prétention des pièces invoquées, récapitulées au bordereau de communication des pièces.</a:t>
            </a:r>
          </a:p>
          <a:p>
            <a:pPr marL="0" indent="0" algn="just">
              <a:buNone/>
            </a:pPr>
            <a:r>
              <a:rPr lang="fr-FR" dirty="0"/>
              <a:t>Les prétentions doivent être récapitulées sous </a:t>
            </a:r>
            <a:r>
              <a:rPr lang="fr-FR" b="1" u="sng" dirty="0"/>
              <a:t>forme de dispositif </a:t>
            </a:r>
            <a:r>
              <a:rPr lang="fr-FR" dirty="0"/>
              <a:t>: il n’est statué que sur les prétentions énoncées au dispositif, mais également que sur les moyens et prétentions figurant aux dernières conclusions.</a:t>
            </a:r>
          </a:p>
          <a:p>
            <a:pPr marL="0" indent="0" algn="just">
              <a:buNone/>
            </a:pPr>
            <a:endParaRPr lang="fr-FR" dirty="0"/>
          </a:p>
          <a:p>
            <a:pPr marL="0" indent="0" algn="just">
              <a:buNone/>
            </a:pPr>
            <a:r>
              <a:rPr lang="fr-FR" dirty="0"/>
              <a:t>Si une partie prend un avocat en cours de procédure, il revient à la juridiction de veiller au respect d’un délai raisonnable afin que les parties puissent se mettre en conformité avec la règle de structuration et de consolidation des écritures si elle devient applicable.</a:t>
            </a:r>
          </a:p>
        </p:txBody>
      </p:sp>
    </p:spTree>
    <p:extLst>
      <p:ext uri="{BB962C8B-B14F-4D97-AF65-F5344CB8AC3E}">
        <p14:creationId xmlns:p14="http://schemas.microsoft.com/office/powerpoint/2010/main" val="1533918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93733" y="1615077"/>
            <a:ext cx="2625667" cy="3629639"/>
          </a:xfrm>
        </p:spPr>
        <p:txBody>
          <a:bodyPr>
            <a:normAutofit lnSpcReduction="10000"/>
          </a:bodyPr>
          <a:lstStyle/>
          <a:p>
            <a:pPr algn="ctr"/>
            <a:r>
              <a:rPr lang="fr-FR" sz="7000" dirty="0"/>
              <a:t>?</a:t>
            </a:r>
          </a:p>
          <a:p>
            <a:pPr algn="ctr"/>
            <a:r>
              <a:rPr lang="fr-FR" sz="2000" b="1" dirty="0"/>
              <a:t>VRAI/FAUX</a:t>
            </a:r>
          </a:p>
          <a:p>
            <a:pPr algn="ctr"/>
            <a:r>
              <a:rPr lang="fr-FR" sz="1800" dirty="0"/>
              <a:t>CE QU’IL NE FALLAIT PAS MANQUER</a:t>
            </a:r>
          </a:p>
          <a:p>
            <a:pPr algn="ctr"/>
            <a:r>
              <a:rPr lang="fr-FR" sz="7000" dirty="0"/>
              <a:t>?</a:t>
            </a:r>
          </a:p>
        </p:txBody>
      </p:sp>
      <p:pic>
        <p:nvPicPr>
          <p:cNvPr id="14" name="Image 13"/>
          <p:cNvPicPr>
            <a:picLocks noChangeAspect="1"/>
          </p:cNvPicPr>
          <p:nvPr/>
        </p:nvPicPr>
        <p:blipFill>
          <a:blip r:embed="rId3"/>
          <a:stretch>
            <a:fillRect/>
          </a:stretch>
        </p:blipFill>
        <p:spPr>
          <a:xfrm>
            <a:off x="746085" y="1069616"/>
            <a:ext cx="1624501" cy="1435347"/>
          </a:xfrm>
          <a:prstGeom prst="rect">
            <a:avLst/>
          </a:prstGeom>
        </p:spPr>
      </p:pic>
      <p:pic>
        <p:nvPicPr>
          <p:cNvPr id="15" name="Image 14"/>
          <p:cNvPicPr>
            <a:picLocks noChangeAspect="1"/>
          </p:cNvPicPr>
          <p:nvPr/>
        </p:nvPicPr>
        <p:blipFill>
          <a:blip r:embed="rId4"/>
          <a:stretch>
            <a:fillRect/>
          </a:stretch>
        </p:blipFill>
        <p:spPr>
          <a:xfrm>
            <a:off x="835025" y="3932182"/>
            <a:ext cx="1535561" cy="1535561"/>
          </a:xfrm>
          <a:prstGeom prst="rect">
            <a:avLst/>
          </a:prstGeom>
        </p:spPr>
      </p:pic>
      <p:sp>
        <p:nvSpPr>
          <p:cNvPr id="2" name="ZoneTexte 1"/>
          <p:cNvSpPr txBox="1"/>
          <p:nvPr/>
        </p:nvSpPr>
        <p:spPr>
          <a:xfrm>
            <a:off x="3009001" y="663507"/>
            <a:ext cx="5821073" cy="4185762"/>
          </a:xfrm>
          <a:prstGeom prst="rect">
            <a:avLst/>
          </a:prstGeom>
          <a:noFill/>
        </p:spPr>
        <p:txBody>
          <a:bodyPr wrap="square" rtlCol="0">
            <a:spAutoFit/>
          </a:bodyPr>
          <a:lstStyle/>
          <a:p>
            <a:pPr algn="just"/>
            <a:r>
              <a:rPr lang="fr-FR" dirty="0"/>
              <a:t>1/ Ce n’est que si les parties n’ont pas respecté le calendrier de procédure que la péremption de l’instance peut être constatée :  </a:t>
            </a:r>
          </a:p>
          <a:p>
            <a:pPr algn="just"/>
            <a:endParaRPr lang="fr-FR" dirty="0"/>
          </a:p>
          <a:p>
            <a:pPr algn="just"/>
            <a:endParaRPr lang="fr-FR" dirty="0"/>
          </a:p>
          <a:p>
            <a:pPr algn="just"/>
            <a:endParaRPr lang="fr-FR" dirty="0"/>
          </a:p>
          <a:p>
            <a:pPr algn="just"/>
            <a:r>
              <a:rPr lang="fr-FR" dirty="0"/>
              <a:t>2/ L’explication des moyens de droit et de fait dans la saisine par le demandeur est prescrite à peine de nullité : </a:t>
            </a:r>
          </a:p>
          <a:p>
            <a:pPr algn="just"/>
            <a:endParaRPr lang="fr-FR" dirty="0"/>
          </a:p>
          <a:p>
            <a:pPr algn="just"/>
            <a:endParaRPr lang="fr-FR" dirty="0"/>
          </a:p>
          <a:p>
            <a:pPr algn="just"/>
            <a:r>
              <a:rPr lang="fr-FR" dirty="0"/>
              <a:t>3/ Le demandeur doit, à peine de nullité, justifier de l’accomplissement de démarches amiables pour saisir le CPH : </a:t>
            </a:r>
          </a:p>
          <a:p>
            <a:pPr algn="just"/>
            <a:endParaRPr lang="fr-FR" sz="1400" dirty="0"/>
          </a:p>
        </p:txBody>
      </p:sp>
      <p:pic>
        <p:nvPicPr>
          <p:cNvPr id="10" name="Image 9"/>
          <p:cNvPicPr>
            <a:picLocks noChangeAspect="1"/>
          </p:cNvPicPr>
          <p:nvPr/>
        </p:nvPicPr>
        <p:blipFill>
          <a:blip r:embed="rId5"/>
          <a:stretch>
            <a:fillRect/>
          </a:stretch>
        </p:blipFill>
        <p:spPr>
          <a:xfrm>
            <a:off x="5518106" y="4612969"/>
            <a:ext cx="632642" cy="342387"/>
          </a:xfrm>
          <a:prstGeom prst="rect">
            <a:avLst/>
          </a:prstGeom>
        </p:spPr>
      </p:pic>
      <p:pic>
        <p:nvPicPr>
          <p:cNvPr id="11" name="Image 10"/>
          <p:cNvPicPr>
            <a:picLocks noChangeAspect="1"/>
          </p:cNvPicPr>
          <p:nvPr/>
        </p:nvPicPr>
        <p:blipFill>
          <a:blip r:embed="rId5"/>
          <a:stretch>
            <a:fillRect/>
          </a:stretch>
        </p:blipFill>
        <p:spPr>
          <a:xfrm>
            <a:off x="5518106" y="1714959"/>
            <a:ext cx="632642" cy="342387"/>
          </a:xfrm>
          <a:prstGeom prst="rect">
            <a:avLst/>
          </a:prstGeom>
        </p:spPr>
      </p:pic>
      <p:pic>
        <p:nvPicPr>
          <p:cNvPr id="12" name="Image 11"/>
          <p:cNvPicPr>
            <a:picLocks noChangeAspect="1"/>
          </p:cNvPicPr>
          <p:nvPr/>
        </p:nvPicPr>
        <p:blipFill>
          <a:blip r:embed="rId5"/>
          <a:stretch>
            <a:fillRect/>
          </a:stretch>
        </p:blipFill>
        <p:spPr>
          <a:xfrm>
            <a:off x="5518106" y="3181484"/>
            <a:ext cx="632642" cy="342387"/>
          </a:xfrm>
          <a:prstGeom prst="rect">
            <a:avLst/>
          </a:prstGeom>
        </p:spPr>
      </p:pic>
    </p:spTree>
    <p:extLst>
      <p:ext uri="{BB962C8B-B14F-4D97-AF65-F5344CB8AC3E}">
        <p14:creationId xmlns:p14="http://schemas.microsoft.com/office/powerpoint/2010/main" val="284130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93733" y="1615077"/>
            <a:ext cx="2625667" cy="3629639"/>
          </a:xfrm>
        </p:spPr>
        <p:txBody>
          <a:bodyPr>
            <a:normAutofit lnSpcReduction="10000"/>
          </a:bodyPr>
          <a:lstStyle/>
          <a:p>
            <a:pPr algn="ctr"/>
            <a:r>
              <a:rPr lang="fr-FR" sz="7000" dirty="0"/>
              <a:t>?</a:t>
            </a:r>
          </a:p>
          <a:p>
            <a:pPr algn="ctr"/>
            <a:r>
              <a:rPr lang="fr-FR" sz="2000" b="1" dirty="0"/>
              <a:t>VRAI/FAUX</a:t>
            </a:r>
          </a:p>
          <a:p>
            <a:pPr algn="ctr"/>
            <a:r>
              <a:rPr lang="fr-FR" sz="1800" dirty="0"/>
              <a:t>CE QU’IL NE FALLAIT PAS MANQUER</a:t>
            </a:r>
          </a:p>
          <a:p>
            <a:pPr algn="ctr"/>
            <a:r>
              <a:rPr lang="fr-FR" sz="7000" dirty="0"/>
              <a:t>?</a:t>
            </a:r>
          </a:p>
        </p:txBody>
      </p:sp>
      <p:pic>
        <p:nvPicPr>
          <p:cNvPr id="14" name="Image 13"/>
          <p:cNvPicPr>
            <a:picLocks noChangeAspect="1"/>
          </p:cNvPicPr>
          <p:nvPr/>
        </p:nvPicPr>
        <p:blipFill>
          <a:blip r:embed="rId3"/>
          <a:stretch>
            <a:fillRect/>
          </a:stretch>
        </p:blipFill>
        <p:spPr>
          <a:xfrm>
            <a:off x="746085" y="1069616"/>
            <a:ext cx="1624501" cy="1435347"/>
          </a:xfrm>
          <a:prstGeom prst="rect">
            <a:avLst/>
          </a:prstGeom>
        </p:spPr>
      </p:pic>
      <p:pic>
        <p:nvPicPr>
          <p:cNvPr id="15" name="Image 14"/>
          <p:cNvPicPr>
            <a:picLocks noChangeAspect="1"/>
          </p:cNvPicPr>
          <p:nvPr/>
        </p:nvPicPr>
        <p:blipFill>
          <a:blip r:embed="rId4"/>
          <a:stretch>
            <a:fillRect/>
          </a:stretch>
        </p:blipFill>
        <p:spPr>
          <a:xfrm>
            <a:off x="835025" y="3932182"/>
            <a:ext cx="1535561" cy="1535561"/>
          </a:xfrm>
          <a:prstGeom prst="rect">
            <a:avLst/>
          </a:prstGeom>
        </p:spPr>
      </p:pic>
      <p:sp>
        <p:nvSpPr>
          <p:cNvPr id="2" name="ZoneTexte 1"/>
          <p:cNvSpPr txBox="1"/>
          <p:nvPr/>
        </p:nvSpPr>
        <p:spPr>
          <a:xfrm>
            <a:off x="3033305" y="628600"/>
            <a:ext cx="5821073" cy="4524316"/>
          </a:xfrm>
          <a:prstGeom prst="rect">
            <a:avLst/>
          </a:prstGeom>
          <a:noFill/>
        </p:spPr>
        <p:txBody>
          <a:bodyPr wrap="square" rtlCol="0">
            <a:spAutoFit/>
          </a:bodyPr>
          <a:lstStyle/>
          <a:p>
            <a:pPr algn="just"/>
            <a:r>
              <a:rPr lang="fr-FR" sz="1600" dirty="0"/>
              <a:t>4/ Le défendeur n’est pas tenu, dans les 8 jours de la réception de la convocation par LRAR,  fournir les pièces dont il souhaite faire état devant le bureau de conciliation et d’orientation : </a:t>
            </a:r>
          </a:p>
          <a:p>
            <a:pPr algn="just"/>
            <a:endParaRPr lang="fr-FR" sz="1600" dirty="0"/>
          </a:p>
          <a:p>
            <a:pPr algn="just"/>
            <a:endParaRPr lang="fr-FR" sz="1600" dirty="0"/>
          </a:p>
          <a:p>
            <a:pPr algn="just"/>
            <a:endParaRPr lang="fr-FR" sz="1600" dirty="0"/>
          </a:p>
          <a:p>
            <a:pPr algn="just"/>
            <a:r>
              <a:rPr lang="fr-FR" sz="1600" dirty="0"/>
              <a:t>5/ Le défendeur, même s’il ne justifie pas d’un motif légitime, peut demander à être exempté de comparaître devant le BCO : </a:t>
            </a:r>
          </a:p>
          <a:p>
            <a:pPr algn="just"/>
            <a:endParaRPr lang="fr-FR" sz="1600" dirty="0"/>
          </a:p>
          <a:p>
            <a:pPr algn="just"/>
            <a:endParaRPr lang="fr-FR" sz="1600" dirty="0"/>
          </a:p>
          <a:p>
            <a:pPr algn="just"/>
            <a:endParaRPr lang="fr-FR" sz="1600" dirty="0"/>
          </a:p>
          <a:p>
            <a:pPr algn="just"/>
            <a:r>
              <a:rPr lang="fr-FR" sz="1600" dirty="0"/>
              <a:t>6/ Depuis le 1</a:t>
            </a:r>
            <a:r>
              <a:rPr lang="fr-FR" sz="1600" baseline="30000" dirty="0"/>
              <a:t>er</a:t>
            </a:r>
            <a:r>
              <a:rPr lang="fr-FR" sz="1600" dirty="0"/>
              <a:t> août 2016, l’avocat a une dispense générale de justifier d’un mandat de concilier de son client :</a:t>
            </a:r>
          </a:p>
          <a:p>
            <a:pPr algn="just"/>
            <a:endParaRPr lang="fr-FR" sz="1600" dirty="0"/>
          </a:p>
          <a:p>
            <a:pPr algn="just"/>
            <a:endParaRPr lang="fr-FR" sz="1600" dirty="0"/>
          </a:p>
          <a:p>
            <a:pPr algn="just"/>
            <a:endParaRPr lang="fr-FR" sz="1600" dirty="0"/>
          </a:p>
          <a:p>
            <a:pPr algn="just"/>
            <a:r>
              <a:rPr lang="fr-FR" sz="1600" dirty="0"/>
              <a:t>7/ Les conclusions récapitulatives ne sont pas systématiquement obligatoires : </a:t>
            </a:r>
          </a:p>
        </p:txBody>
      </p:sp>
      <p:pic>
        <p:nvPicPr>
          <p:cNvPr id="10" name="Image 9"/>
          <p:cNvPicPr>
            <a:picLocks noChangeAspect="1"/>
          </p:cNvPicPr>
          <p:nvPr/>
        </p:nvPicPr>
        <p:blipFill>
          <a:blip r:embed="rId5"/>
          <a:stretch>
            <a:fillRect/>
          </a:stretch>
        </p:blipFill>
        <p:spPr>
          <a:xfrm>
            <a:off x="5402377" y="5244716"/>
            <a:ext cx="632642" cy="342387"/>
          </a:xfrm>
          <a:prstGeom prst="rect">
            <a:avLst/>
          </a:prstGeom>
        </p:spPr>
      </p:pic>
      <p:pic>
        <p:nvPicPr>
          <p:cNvPr id="11" name="Image 10"/>
          <p:cNvPicPr>
            <a:picLocks noChangeAspect="1"/>
          </p:cNvPicPr>
          <p:nvPr/>
        </p:nvPicPr>
        <p:blipFill>
          <a:blip r:embed="rId5"/>
          <a:stretch>
            <a:fillRect/>
          </a:stretch>
        </p:blipFill>
        <p:spPr>
          <a:xfrm>
            <a:off x="5402377" y="1558001"/>
            <a:ext cx="632642" cy="342387"/>
          </a:xfrm>
          <a:prstGeom prst="rect">
            <a:avLst/>
          </a:prstGeom>
        </p:spPr>
      </p:pic>
      <p:pic>
        <p:nvPicPr>
          <p:cNvPr id="12" name="Image 11"/>
          <p:cNvPicPr>
            <a:picLocks noChangeAspect="1"/>
          </p:cNvPicPr>
          <p:nvPr/>
        </p:nvPicPr>
        <p:blipFill>
          <a:blip r:embed="rId5"/>
          <a:stretch>
            <a:fillRect/>
          </a:stretch>
        </p:blipFill>
        <p:spPr>
          <a:xfrm>
            <a:off x="5402377" y="2810527"/>
            <a:ext cx="632642" cy="342387"/>
          </a:xfrm>
          <a:prstGeom prst="rect">
            <a:avLst/>
          </a:prstGeom>
        </p:spPr>
      </p:pic>
      <p:pic>
        <p:nvPicPr>
          <p:cNvPr id="13" name="Image 12"/>
          <p:cNvPicPr>
            <a:picLocks noChangeAspect="1"/>
          </p:cNvPicPr>
          <p:nvPr/>
        </p:nvPicPr>
        <p:blipFill>
          <a:blip r:embed="rId5"/>
          <a:stretch>
            <a:fillRect/>
          </a:stretch>
        </p:blipFill>
        <p:spPr>
          <a:xfrm>
            <a:off x="5402377" y="3994847"/>
            <a:ext cx="632642" cy="342387"/>
          </a:xfrm>
          <a:prstGeom prst="rect">
            <a:avLst/>
          </a:prstGeom>
        </p:spPr>
      </p:pic>
    </p:spTree>
    <p:extLst>
      <p:ext uri="{BB962C8B-B14F-4D97-AF65-F5344CB8AC3E}">
        <p14:creationId xmlns:p14="http://schemas.microsoft.com/office/powerpoint/2010/main" val="1156985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Chapitre 2</a:t>
            </a:r>
          </a:p>
        </p:txBody>
      </p:sp>
      <p:sp>
        <p:nvSpPr>
          <p:cNvPr id="5" name="ZoneTexte 4"/>
          <p:cNvSpPr txBox="1"/>
          <p:nvPr/>
        </p:nvSpPr>
        <p:spPr>
          <a:xfrm>
            <a:off x="732473" y="2999697"/>
            <a:ext cx="7762240" cy="3354765"/>
          </a:xfrm>
          <a:prstGeom prst="rect">
            <a:avLst/>
          </a:prstGeom>
          <a:noFill/>
        </p:spPr>
        <p:txBody>
          <a:bodyPr wrap="square" rtlCol="0">
            <a:spAutoFit/>
          </a:bodyPr>
          <a:lstStyle/>
          <a:p>
            <a:pPr algn="ctr"/>
            <a:r>
              <a:rPr lang="fr-FR" sz="3200" dirty="0"/>
              <a:t>Le bureau de conciliation et d’orientation</a:t>
            </a:r>
            <a:endParaRPr lang="fr-FR" i="1" dirty="0">
              <a:solidFill>
                <a:srgbClr val="646B86"/>
              </a:solidFill>
            </a:endParaRPr>
          </a:p>
          <a:p>
            <a:pPr algn="just"/>
            <a:r>
              <a:rPr lang="fr-FR" sz="2000" i="1" dirty="0">
                <a:solidFill>
                  <a:srgbClr val="646B86"/>
                </a:solidFill>
              </a:rPr>
              <a:t>1- La conciliation des parties</a:t>
            </a:r>
          </a:p>
          <a:p>
            <a:pPr algn="just"/>
            <a:r>
              <a:rPr lang="fr-FR" sz="2000" i="1" dirty="0">
                <a:solidFill>
                  <a:srgbClr val="646B86"/>
                </a:solidFill>
              </a:rPr>
              <a:t>2- L’orientation de l’affaire en cas d’échec partiel ou total de la conciliation</a:t>
            </a:r>
          </a:p>
          <a:p>
            <a:pPr algn="just"/>
            <a:r>
              <a:rPr lang="fr-FR" sz="2000" i="1" dirty="0">
                <a:solidFill>
                  <a:srgbClr val="646B86"/>
                </a:solidFill>
              </a:rPr>
              <a:t>3- L’absence de comparution</a:t>
            </a:r>
          </a:p>
          <a:p>
            <a:pPr algn="just"/>
            <a:r>
              <a:rPr lang="fr-FR" sz="2000" i="1" dirty="0">
                <a:solidFill>
                  <a:srgbClr val="646B86"/>
                </a:solidFill>
              </a:rPr>
              <a:t>4- La mise en état</a:t>
            </a:r>
          </a:p>
          <a:p>
            <a:pPr algn="just"/>
            <a:r>
              <a:rPr lang="fr-FR" sz="2000" dirty="0">
                <a:solidFill>
                  <a:srgbClr val="646B86"/>
                </a:solidFill>
              </a:rPr>
              <a:t>5- Le pouvoir de résolution amiable des différends</a:t>
            </a:r>
          </a:p>
          <a:p>
            <a:pPr algn="just"/>
            <a:r>
              <a:rPr lang="fr-FR" sz="2000" dirty="0">
                <a:solidFill>
                  <a:srgbClr val="646B86"/>
                </a:solidFill>
              </a:rPr>
              <a:t>6- Le pouvoir de statuer sur la compétence des sections</a:t>
            </a:r>
          </a:p>
          <a:p>
            <a:pPr algn="just"/>
            <a:r>
              <a:rPr lang="fr-FR" sz="2000" dirty="0">
                <a:solidFill>
                  <a:srgbClr val="646B86"/>
                </a:solidFill>
              </a:rPr>
              <a:t>7- L’homologation des accords issues de la médiation et de la conciliation conventionnelles, de la procédure participative</a:t>
            </a: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732473" y="533400"/>
            <a:ext cx="1299606" cy="1114920"/>
          </a:xfrm>
          <a:prstGeom prst="rect">
            <a:avLst/>
          </a:prstGeom>
          <a:noFill/>
          <a:ln>
            <a:noFill/>
          </a:ln>
        </p:spPr>
      </p:pic>
    </p:spTree>
    <p:extLst>
      <p:ext uri="{BB962C8B-B14F-4D97-AF65-F5344CB8AC3E}">
        <p14:creationId xmlns:p14="http://schemas.microsoft.com/office/powerpoint/2010/main" val="1809438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marL="0" indent="0" algn="just">
              <a:buNone/>
            </a:pPr>
            <a:r>
              <a:rPr lang="fr-FR" sz="2800" b="1" dirty="0">
                <a:solidFill>
                  <a:srgbClr val="646B86"/>
                </a:solidFill>
              </a:rPr>
              <a:t>1- La conciliation des parties</a:t>
            </a:r>
          </a:p>
          <a:p>
            <a:pPr marL="0" indent="0" algn="just">
              <a:buNone/>
            </a:pPr>
            <a:r>
              <a:rPr lang="fr-FR" sz="2800" b="1" dirty="0">
                <a:solidFill>
                  <a:srgbClr val="646B86"/>
                </a:solidFill>
              </a:rPr>
              <a:t>     1-1 Composition du bureau</a:t>
            </a:r>
          </a:p>
          <a:p>
            <a:pPr marL="0" indent="0" algn="just">
              <a:buNone/>
            </a:pPr>
            <a:endParaRPr lang="fr-FR" sz="1300" dirty="0">
              <a:solidFill>
                <a:srgbClr val="000000"/>
              </a:solidFill>
            </a:endParaRPr>
          </a:p>
          <a:p>
            <a:pPr marL="0" indent="0" algn="just">
              <a:buNone/>
            </a:pPr>
            <a:r>
              <a:rPr lang="fr-FR" sz="2400" dirty="0">
                <a:solidFill>
                  <a:srgbClr val="000000"/>
                </a:solidFill>
              </a:rPr>
              <a:t>Le BCO se compose toujours d’un conseiller prud’homme employeur et d’un conseiller prud’homme salarié. Comme auparavant, le roulement est organisé entre tous les conseillers prud’hommes par le règlement intérieur. </a:t>
            </a:r>
          </a:p>
          <a:p>
            <a:pPr marL="0" indent="0" algn="just">
              <a:buNone/>
            </a:pPr>
            <a:endParaRPr lang="fr-FR" sz="1500" dirty="0">
              <a:solidFill>
                <a:srgbClr val="000000"/>
              </a:solidFill>
            </a:endParaRPr>
          </a:p>
          <a:p>
            <a:pPr marL="0" indent="0" algn="just">
              <a:buNone/>
            </a:pPr>
            <a:r>
              <a:rPr lang="fr-FR" sz="2400" dirty="0">
                <a:solidFill>
                  <a:srgbClr val="000000"/>
                </a:solidFill>
              </a:rPr>
              <a:t>Toutefois, certains conseillers prud’hommes peuvent être affectés par priorité à ce bureau, afin de se spécialiser dans la conciliation.</a:t>
            </a:r>
          </a:p>
          <a:p>
            <a:pPr marL="0" indent="0" algn="just">
              <a:buNone/>
            </a:pPr>
            <a:endParaRPr lang="fr-FR" sz="2400" dirty="0">
              <a:solidFill>
                <a:srgbClr val="000000"/>
              </a:solidFill>
            </a:endParaRPr>
          </a:p>
        </p:txBody>
      </p:sp>
      <p:sp>
        <p:nvSpPr>
          <p:cNvPr id="6" name="Titre 5"/>
          <p:cNvSpPr>
            <a:spLocks noGrp="1"/>
          </p:cNvSpPr>
          <p:nvPr>
            <p:ph type="title"/>
          </p:nvPr>
        </p:nvSpPr>
        <p:spPr>
          <a:xfrm>
            <a:off x="301752" y="414096"/>
            <a:ext cx="8534400" cy="758952"/>
          </a:xfrm>
        </p:spPr>
        <p:txBody>
          <a:bodyPr>
            <a:normAutofit fontScale="90000"/>
          </a:bodyPr>
          <a:lstStyle/>
          <a:p>
            <a:r>
              <a:rPr lang="fr-FR" dirty="0"/>
              <a:t>Chapitre 2 : Le bureau de conciliation et d’orientation</a:t>
            </a:r>
          </a:p>
        </p:txBody>
      </p:sp>
    </p:spTree>
    <p:extLst>
      <p:ext uri="{BB962C8B-B14F-4D97-AF65-F5344CB8AC3E}">
        <p14:creationId xmlns:p14="http://schemas.microsoft.com/office/powerpoint/2010/main" val="2825962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9944"/>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32500" lnSpcReduction="20000"/>
          </a:bodyPr>
          <a:lstStyle/>
          <a:p>
            <a:pPr marL="0" indent="0" algn="just">
              <a:buNone/>
            </a:pPr>
            <a:r>
              <a:rPr lang="fr-FR" sz="6200" b="1" dirty="0">
                <a:solidFill>
                  <a:srgbClr val="646B86"/>
                </a:solidFill>
              </a:rPr>
              <a:t>1-2 Organisation des séances de conciliation</a:t>
            </a:r>
          </a:p>
          <a:p>
            <a:pPr marL="0" indent="0" algn="just">
              <a:buNone/>
            </a:pPr>
            <a:endParaRPr lang="fr-FR" sz="2300" dirty="0">
              <a:solidFill>
                <a:srgbClr val="000000"/>
              </a:solidFill>
            </a:endParaRPr>
          </a:p>
          <a:p>
            <a:pPr marL="0" indent="0" algn="just">
              <a:buNone/>
            </a:pPr>
            <a:r>
              <a:rPr lang="fr-FR" sz="5500" dirty="0">
                <a:solidFill>
                  <a:srgbClr val="000000"/>
                </a:solidFill>
              </a:rPr>
              <a:t>Si nécessaire, il conviendra d’augmenter le nombre de séances du bureau, dorénavant également chargé de la mise en état. Il sera possible de distinguer :</a:t>
            </a:r>
          </a:p>
          <a:p>
            <a:pPr marL="0" indent="0" algn="just">
              <a:buNone/>
            </a:pPr>
            <a:endParaRPr lang="fr-FR" sz="5500" dirty="0">
              <a:solidFill>
                <a:srgbClr val="000000"/>
              </a:solidFill>
            </a:endParaRPr>
          </a:p>
          <a:p>
            <a:pPr algn="just">
              <a:buFontTx/>
              <a:buChar char="-"/>
            </a:pPr>
            <a:r>
              <a:rPr lang="fr-FR" sz="5500" dirty="0">
                <a:solidFill>
                  <a:srgbClr val="000000"/>
                </a:solidFill>
              </a:rPr>
              <a:t>d’une part, la séance lors de laquelle sont appelées les </a:t>
            </a:r>
            <a:r>
              <a:rPr lang="fr-FR" sz="5500" b="1" dirty="0">
                <a:solidFill>
                  <a:srgbClr val="000000"/>
                </a:solidFill>
              </a:rPr>
              <a:t>affaires nouvelles</a:t>
            </a:r>
            <a:r>
              <a:rPr lang="fr-FR" sz="5500" dirty="0">
                <a:solidFill>
                  <a:srgbClr val="000000"/>
                </a:solidFill>
              </a:rPr>
              <a:t>. </a:t>
            </a:r>
          </a:p>
          <a:p>
            <a:pPr marL="0" indent="0" algn="just">
              <a:buNone/>
            </a:pPr>
            <a:r>
              <a:rPr lang="fr-FR" sz="5500" dirty="0">
                <a:solidFill>
                  <a:srgbClr val="000000"/>
                </a:solidFill>
              </a:rPr>
              <a:t>Si une partie ne comparaît pas, il peut être procédé directement au jugement. </a:t>
            </a:r>
          </a:p>
          <a:p>
            <a:pPr marL="0" indent="0" algn="just">
              <a:buNone/>
            </a:pPr>
            <a:r>
              <a:rPr lang="fr-FR" sz="5500" dirty="0">
                <a:solidFill>
                  <a:srgbClr val="000000"/>
                </a:solidFill>
              </a:rPr>
              <a:t>Si les parties comparaissent, la séance est consacrée à la tentative de conciliation et en cas d’échec à l’orientation de l’affaire </a:t>
            </a:r>
            <a:r>
              <a:rPr lang="fr-FR" sz="5500" b="1" dirty="0">
                <a:solidFill>
                  <a:srgbClr val="000000"/>
                </a:solidFill>
              </a:rPr>
              <a:t>vers l’une des trois formations de jugement. </a:t>
            </a:r>
          </a:p>
          <a:p>
            <a:pPr marL="0" indent="0" algn="just">
              <a:buNone/>
            </a:pPr>
            <a:r>
              <a:rPr lang="fr-FR" sz="5500" dirty="0">
                <a:solidFill>
                  <a:srgbClr val="000000"/>
                </a:solidFill>
              </a:rPr>
              <a:t>Si l’affaire n’est pas en état d’être immédiatement jugée, est adopté un calendrier de mise en état prévoyant l’échange de pièces et fixant la date d’audience.</a:t>
            </a:r>
          </a:p>
          <a:p>
            <a:pPr algn="just">
              <a:buFontTx/>
              <a:buChar char="-"/>
            </a:pPr>
            <a:endParaRPr lang="fr-FR" sz="5500" dirty="0">
              <a:solidFill>
                <a:srgbClr val="000000"/>
              </a:solidFill>
            </a:endParaRPr>
          </a:p>
          <a:p>
            <a:pPr algn="just">
              <a:buFontTx/>
              <a:buChar char="-"/>
            </a:pPr>
            <a:r>
              <a:rPr lang="fr-FR" sz="5500" dirty="0">
                <a:solidFill>
                  <a:srgbClr val="000000"/>
                </a:solidFill>
              </a:rPr>
              <a:t>d’autre part, une séance permettant d’examiner </a:t>
            </a:r>
            <a:r>
              <a:rPr lang="fr-FR" sz="5500" b="1" dirty="0">
                <a:solidFill>
                  <a:srgbClr val="000000"/>
                </a:solidFill>
              </a:rPr>
              <a:t>l’avancement des dossiers </a:t>
            </a:r>
            <a:r>
              <a:rPr lang="fr-FR" sz="5500" dirty="0">
                <a:solidFill>
                  <a:srgbClr val="000000"/>
                </a:solidFill>
              </a:rPr>
              <a:t>pour lesquels un calendrier a été fixé. Cet examen peut avoir lieu sans faire comparaître les parties si celles-ci ont été autorisées à ne pas se présenter ou bien en les faisant comparaître lorsque la difficulté le justifie (injonctions de conclure ou de produire des pièces non respectées).</a:t>
            </a:r>
          </a:p>
          <a:p>
            <a:endParaRPr lang="fr-FR" dirty="0"/>
          </a:p>
        </p:txBody>
      </p:sp>
    </p:spTree>
    <p:extLst>
      <p:ext uri="{BB962C8B-B14F-4D97-AF65-F5344CB8AC3E}">
        <p14:creationId xmlns:p14="http://schemas.microsoft.com/office/powerpoint/2010/main" val="320932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9783" y="791208"/>
            <a:ext cx="6933148" cy="4524316"/>
          </a:xfrm>
          <a:prstGeom prst="rect">
            <a:avLst/>
          </a:prstGeom>
          <a:noFill/>
        </p:spPr>
        <p:txBody>
          <a:bodyPr wrap="square" rtlCol="0">
            <a:spAutoFit/>
          </a:bodyPr>
          <a:lstStyle/>
          <a:p>
            <a:pPr algn="just"/>
            <a:r>
              <a:rPr lang="fr-FR" dirty="0"/>
              <a:t>Le décret publié le 25 mai 2016 au journal officiel permet de mettre en œuvre la réforme de la justice prud’homale initiée par la loi MACRON.</a:t>
            </a:r>
          </a:p>
          <a:p>
            <a:pPr algn="just"/>
            <a:endParaRPr lang="fr-FR" dirty="0"/>
          </a:p>
          <a:p>
            <a:pPr algn="just"/>
            <a:r>
              <a:rPr lang="fr-FR" dirty="0"/>
              <a:t>Les nouvelles règles ont pour but d’être plus strictes, pour permettre des décisions de justice rendues plus rapidement.</a:t>
            </a:r>
          </a:p>
          <a:p>
            <a:pPr algn="just"/>
            <a:endParaRPr lang="fr-FR" dirty="0"/>
          </a:p>
          <a:p>
            <a:pPr algn="just"/>
            <a:r>
              <a:rPr lang="fr-FR" dirty="0"/>
              <a:t>En appel, la représentation par un avocat ou un défenseur syndical devient obligatoire.</a:t>
            </a:r>
          </a:p>
          <a:p>
            <a:pPr algn="just"/>
            <a:endParaRPr lang="fr-FR" dirty="0"/>
          </a:p>
          <a:p>
            <a:pPr algn="just"/>
            <a:r>
              <a:rPr lang="fr-FR" dirty="0"/>
              <a:t>La nouvelle procédure est entrée en vigueur à compter du 25 mai 2016, date de publication du décret s’agissant de la compétence du bureau de conciliation et d’orientation.</a:t>
            </a:r>
          </a:p>
          <a:p>
            <a:pPr algn="just"/>
            <a:endParaRPr lang="fr-FR" dirty="0"/>
          </a:p>
          <a:p>
            <a:pPr algn="just"/>
            <a:r>
              <a:rPr lang="fr-FR" dirty="0"/>
              <a:t>La saisine du Conseil par requête est entrée en vigueur au 1</a:t>
            </a:r>
            <a:r>
              <a:rPr lang="fr-FR" baseline="30000" dirty="0"/>
              <a:t>er</a:t>
            </a:r>
            <a:r>
              <a:rPr lang="fr-FR" dirty="0"/>
              <a:t> août 2016, de même que les dispositions relatives aux conclusions et à leur standardisation et les dispositions sur les transmissions de pièces.</a:t>
            </a:r>
          </a:p>
        </p:txBody>
      </p:sp>
      <p:pic>
        <p:nvPicPr>
          <p:cNvPr id="3" name="Image 2">
            <a:extLst>
              <a:ext uri="{FF2B5EF4-FFF2-40B4-BE49-F238E27FC236}">
                <a16:creationId xmlns:a16="http://schemas.microsoft.com/office/drawing/2014/main" id="{FB7D04E2-A0E0-7240-BBE6-9CCE1FFE6C41}"/>
              </a:ext>
            </a:extLst>
          </p:cNvPr>
          <p:cNvPicPr>
            <a:picLocks noChangeAspect="1"/>
          </p:cNvPicPr>
          <p:nvPr/>
        </p:nvPicPr>
        <p:blipFill>
          <a:blip r:embed="rId2"/>
          <a:stretch>
            <a:fillRect/>
          </a:stretch>
        </p:blipFill>
        <p:spPr>
          <a:xfrm>
            <a:off x="234519" y="143839"/>
            <a:ext cx="8714271" cy="6437569"/>
          </a:xfrm>
          <a:prstGeom prst="rect">
            <a:avLst/>
          </a:prstGeom>
        </p:spPr>
      </p:pic>
    </p:spTree>
    <p:extLst>
      <p:ext uri="{BB962C8B-B14F-4D97-AF65-F5344CB8AC3E}">
        <p14:creationId xmlns:p14="http://schemas.microsoft.com/office/powerpoint/2010/main" val="1483319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10076"/>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85000" lnSpcReduction="10000"/>
          </a:bodyPr>
          <a:lstStyle/>
          <a:p>
            <a:pPr marL="0" indent="0">
              <a:buNone/>
            </a:pPr>
            <a:r>
              <a:rPr lang="fr-FR" sz="2800" b="1" dirty="0">
                <a:solidFill>
                  <a:srgbClr val="646B86"/>
                </a:solidFill>
              </a:rPr>
              <a:t>1-2 Le déroulement de la séance de conciliation</a:t>
            </a:r>
          </a:p>
          <a:p>
            <a:pPr marL="0" indent="0">
              <a:buNone/>
            </a:pPr>
            <a:endParaRPr lang="fr-FR" sz="1300" b="1" dirty="0">
              <a:solidFill>
                <a:srgbClr val="646B86"/>
              </a:solidFill>
            </a:endParaRPr>
          </a:p>
          <a:p>
            <a:pPr marL="0" indent="0" algn="just">
              <a:buNone/>
            </a:pPr>
            <a:r>
              <a:rPr lang="fr-FR" sz="2600" dirty="0">
                <a:solidFill>
                  <a:srgbClr val="000000"/>
                </a:solidFill>
              </a:rPr>
              <a:t>Il est possible de préparer la séance de conciliation, les pièces ayant été communiquées. Rien n’interdit que des pièces qui n’ont pas été produites en amont de la séance le soient lors de celle-ci.</a:t>
            </a:r>
          </a:p>
          <a:p>
            <a:pPr marL="0" indent="0" algn="just">
              <a:buNone/>
            </a:pPr>
            <a:endParaRPr lang="fr-FR" sz="2600" dirty="0">
              <a:solidFill>
                <a:srgbClr val="000000"/>
              </a:solidFill>
            </a:endParaRPr>
          </a:p>
          <a:p>
            <a:pPr marL="0" indent="0" algn="just">
              <a:buNone/>
            </a:pPr>
            <a:r>
              <a:rPr lang="fr-FR" sz="2600" dirty="0">
                <a:solidFill>
                  <a:srgbClr val="000000"/>
                </a:solidFill>
              </a:rPr>
              <a:t>En cas de litige relatif à la régularité du licenciement, le bureau de conciliation et d'orientation peut proposer d'y mettre un terme par accord qui prévoyant le versement par l'employeur au salarié d'une indemnité forfaitaire en référence au barème fixé par décret.</a:t>
            </a:r>
          </a:p>
          <a:p>
            <a:pPr marL="0" indent="0" algn="just">
              <a:buNone/>
            </a:pPr>
            <a:r>
              <a:rPr lang="fr-FR" sz="2600" dirty="0">
                <a:solidFill>
                  <a:srgbClr val="000000"/>
                </a:solidFill>
              </a:rPr>
              <a:t>Le procès-verbal constatant l'accord vaut renonciation des parties à toutes réclamations et indemnités relatives à la rupture du contrat de travail.</a:t>
            </a:r>
            <a:endParaRPr lang="fr-FR" sz="2600" dirty="0"/>
          </a:p>
        </p:txBody>
      </p:sp>
    </p:spTree>
    <p:extLst>
      <p:ext uri="{BB962C8B-B14F-4D97-AF65-F5344CB8AC3E}">
        <p14:creationId xmlns:p14="http://schemas.microsoft.com/office/powerpoint/2010/main" val="363558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07079"/>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55000" lnSpcReduction="20000"/>
          </a:bodyPr>
          <a:lstStyle/>
          <a:p>
            <a:pPr marL="0" indent="0" algn="just">
              <a:buNone/>
            </a:pPr>
            <a:r>
              <a:rPr lang="fr-FR" sz="2900" b="1" dirty="0">
                <a:solidFill>
                  <a:srgbClr val="646B86"/>
                </a:solidFill>
              </a:rPr>
              <a:t>2- L’orientation de l’affaire en cas d’échec partiel ou total de la conciliation</a:t>
            </a:r>
          </a:p>
          <a:p>
            <a:pPr marL="0" indent="0">
              <a:buNone/>
            </a:pPr>
            <a:r>
              <a:rPr lang="fr-FR" sz="2900" b="1" dirty="0">
                <a:solidFill>
                  <a:srgbClr val="646B86"/>
                </a:solidFill>
              </a:rPr>
              <a:t>     2-1 Les différentes orientations possibles</a:t>
            </a:r>
            <a:endParaRPr lang="fr-FR" sz="2900" dirty="0"/>
          </a:p>
          <a:p>
            <a:pPr marL="0" indent="0">
              <a:buNone/>
            </a:pPr>
            <a:endParaRPr lang="fr-FR" dirty="0"/>
          </a:p>
          <a:p>
            <a:pPr marL="0" indent="0" algn="just">
              <a:buNone/>
            </a:pPr>
            <a:r>
              <a:rPr lang="fr-FR" dirty="0"/>
              <a:t>1- Le renvoi vers le bureau de jugement dans sa composition </a:t>
            </a:r>
            <a:r>
              <a:rPr lang="fr-FR" b="1" dirty="0"/>
              <a:t>restreinte (1 conseiller employeur, 1 conseiller salarié)</a:t>
            </a:r>
            <a:r>
              <a:rPr lang="fr-FR" dirty="0"/>
              <a:t>, possible uniquement lorsque le litige porte sur un licenciement ou une demande de résiliation judiciaire du contrat de travail et que les parties sont d’accord.</a:t>
            </a:r>
          </a:p>
          <a:p>
            <a:pPr marL="0" indent="0" algn="just">
              <a:buNone/>
            </a:pPr>
            <a:r>
              <a:rPr lang="fr-FR" dirty="0"/>
              <a:t>La procédure est accélérée : il doit être statué dans les trois mois de la décision d’orientation. </a:t>
            </a:r>
          </a:p>
          <a:p>
            <a:pPr marL="0" indent="0" algn="just">
              <a:buNone/>
            </a:pPr>
            <a:r>
              <a:rPr lang="fr-FR" dirty="0"/>
              <a:t>Au vu des délais applicables, il est souhaitable que l’affaire qui fait l’objet d’une telle orientation soit déjà en état d’être jugée.</a:t>
            </a:r>
          </a:p>
          <a:p>
            <a:pPr marL="0" indent="0" algn="just">
              <a:buNone/>
            </a:pPr>
            <a:endParaRPr lang="fr-FR" dirty="0"/>
          </a:p>
          <a:p>
            <a:pPr marL="0" indent="0" algn="just">
              <a:buNone/>
            </a:pPr>
            <a:r>
              <a:rPr lang="fr-FR" dirty="0"/>
              <a:t>2- Le renvoi vers le bureau de jugement : </a:t>
            </a:r>
            <a:r>
              <a:rPr lang="fr-FR" b="1" dirty="0"/>
              <a:t>2 conseillers employeur, 2 conseillers salarié présidé par le juge du TGI </a:t>
            </a:r>
            <a:r>
              <a:rPr lang="fr-FR" dirty="0"/>
              <a:t>intervient soit sur accord des parties, soit si la nature du litige le justifie. Il faut prendre en compte la difficulté en droit ou en fait, le nombre de parties en cause, ou que la question posée présente un caractère nouveau ou de principe.</a:t>
            </a:r>
          </a:p>
          <a:p>
            <a:pPr marL="0" indent="0" algn="just">
              <a:buNone/>
            </a:pPr>
            <a:endParaRPr lang="fr-FR" dirty="0"/>
          </a:p>
          <a:p>
            <a:pPr marL="0" indent="0" algn="just">
              <a:buNone/>
            </a:pPr>
            <a:r>
              <a:rPr lang="fr-FR" dirty="0"/>
              <a:t>3- Par défaut, le dossier est renvoyé devant le bureau de jugement </a:t>
            </a:r>
            <a:r>
              <a:rPr lang="fr-FR" b="1" dirty="0"/>
              <a:t>composé de quatre conseillers prud’hommes</a:t>
            </a:r>
            <a:r>
              <a:rPr lang="fr-FR" dirty="0"/>
              <a:t>.</a:t>
            </a:r>
            <a:endParaRPr lang="fr-FR" b="1" dirty="0"/>
          </a:p>
          <a:p>
            <a:pPr marL="0" indent="0" algn="just">
              <a:buNone/>
            </a:pPr>
            <a:endParaRPr lang="fr-FR" dirty="0"/>
          </a:p>
        </p:txBody>
      </p:sp>
    </p:spTree>
    <p:extLst>
      <p:ext uri="{BB962C8B-B14F-4D97-AF65-F5344CB8AC3E}">
        <p14:creationId xmlns:p14="http://schemas.microsoft.com/office/powerpoint/2010/main" val="1455640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07079"/>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70000" lnSpcReduction="20000"/>
          </a:bodyPr>
          <a:lstStyle/>
          <a:p>
            <a:pPr marL="0" indent="0">
              <a:buNone/>
            </a:pPr>
            <a:r>
              <a:rPr lang="fr-FR" sz="2800" b="1" dirty="0">
                <a:solidFill>
                  <a:srgbClr val="646B86"/>
                </a:solidFill>
              </a:rPr>
              <a:t>2-2 Le régime de l’orientation</a:t>
            </a:r>
            <a:endParaRPr lang="fr-FR" dirty="0"/>
          </a:p>
          <a:p>
            <a:pPr marL="0" indent="0">
              <a:buNone/>
            </a:pPr>
            <a:endParaRPr lang="fr-FR" dirty="0"/>
          </a:p>
          <a:p>
            <a:pPr marL="0" indent="0" algn="just">
              <a:buNone/>
            </a:pPr>
            <a:r>
              <a:rPr lang="fr-FR" b="1" dirty="0"/>
              <a:t>La décision d’orientation étant une mesure d’administration judiciaire, le bureau de conciliation n’a pas à la motiver. </a:t>
            </a:r>
            <a:r>
              <a:rPr lang="fr-FR" dirty="0"/>
              <a:t>Toutefois, rien n’interdit qu’il fasse connaître aux parties les raisons qui le conduisent à ne pas orienter l’affaire vers une formation sollicitée par les parties.</a:t>
            </a:r>
          </a:p>
          <a:p>
            <a:pPr marL="0" indent="0" algn="just">
              <a:buNone/>
            </a:pPr>
            <a:endParaRPr lang="fr-FR" dirty="0"/>
          </a:p>
          <a:p>
            <a:pPr marL="0" indent="0" algn="just">
              <a:buNone/>
            </a:pPr>
            <a:r>
              <a:rPr lang="fr-FR" dirty="0"/>
              <a:t>L’orientation de l’affaire devrait en principe avoir lieu le jour même de la séance de conciliation, afin qu’elle emprunte au plus tôt le circuit le plus pertinent. Toutefois, rien n’interdit que l’orientation soit décidée après que la mise en état ait commencé.</a:t>
            </a:r>
          </a:p>
          <a:p>
            <a:pPr marL="0" indent="0" algn="just">
              <a:buNone/>
            </a:pPr>
            <a:r>
              <a:rPr lang="fr-FR" dirty="0"/>
              <a:t> </a:t>
            </a:r>
          </a:p>
          <a:p>
            <a:pPr marL="0" indent="0" algn="just">
              <a:buNone/>
            </a:pPr>
            <a:r>
              <a:rPr lang="fr-FR" dirty="0"/>
              <a:t>Une fois la décision d’orientation prise, le greffier avise par tous moyens les parties qui ne l’auraient pas été verbalement de la date d’audience.</a:t>
            </a:r>
          </a:p>
          <a:p>
            <a:pPr marL="0" indent="0" algn="just">
              <a:buNone/>
            </a:pPr>
            <a:endParaRPr lang="fr-FR" dirty="0"/>
          </a:p>
        </p:txBody>
      </p:sp>
    </p:spTree>
    <p:extLst>
      <p:ext uri="{BB962C8B-B14F-4D97-AF65-F5344CB8AC3E}">
        <p14:creationId xmlns:p14="http://schemas.microsoft.com/office/powerpoint/2010/main" val="2340672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07079"/>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a:bodyPr>
          <a:lstStyle/>
          <a:p>
            <a:pPr marL="0" indent="0" algn="just">
              <a:buNone/>
            </a:pPr>
            <a:r>
              <a:rPr lang="fr-FR" sz="2400" b="1" dirty="0">
                <a:solidFill>
                  <a:srgbClr val="646B86"/>
                </a:solidFill>
              </a:rPr>
              <a:t>2-3  La possibilité dans tous les cas de tenir l’audience sur le champ</a:t>
            </a:r>
            <a:endParaRPr lang="fr-FR" dirty="0"/>
          </a:p>
          <a:p>
            <a:pPr marL="0" indent="0" algn="just">
              <a:buNone/>
            </a:pPr>
            <a:endParaRPr lang="fr-FR" dirty="0"/>
          </a:p>
          <a:p>
            <a:pPr marL="0" indent="0" algn="just">
              <a:buNone/>
            </a:pPr>
            <a:r>
              <a:rPr lang="fr-FR" dirty="0"/>
              <a:t>Lorsque l'affaire est en état d'être immédiatement jugée et si l'organisation des audiences le permet, l’audience du bureau de jugement peut avoir lieu sur le champ, en composition restreinte.  </a:t>
            </a:r>
          </a:p>
          <a:p>
            <a:endParaRPr lang="fr-FR" dirty="0"/>
          </a:p>
        </p:txBody>
      </p:sp>
    </p:spTree>
    <p:extLst>
      <p:ext uri="{BB962C8B-B14F-4D97-AF65-F5344CB8AC3E}">
        <p14:creationId xmlns:p14="http://schemas.microsoft.com/office/powerpoint/2010/main" val="3144877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14214"/>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70000" lnSpcReduction="20000"/>
          </a:bodyPr>
          <a:lstStyle/>
          <a:p>
            <a:pPr marL="0" indent="0">
              <a:buNone/>
            </a:pPr>
            <a:r>
              <a:rPr lang="fr-FR" sz="2800" b="1" dirty="0">
                <a:solidFill>
                  <a:srgbClr val="646B86"/>
                </a:solidFill>
              </a:rPr>
              <a:t>3- La mise en état</a:t>
            </a:r>
          </a:p>
          <a:p>
            <a:pPr marL="0" indent="0">
              <a:buNone/>
            </a:pPr>
            <a:r>
              <a:rPr lang="fr-FR" sz="2800" b="1" dirty="0">
                <a:solidFill>
                  <a:srgbClr val="646B86"/>
                </a:solidFill>
              </a:rPr>
              <a:t>     3-1 Le calendrier de procédure</a:t>
            </a:r>
          </a:p>
          <a:p>
            <a:pPr marL="0" indent="0">
              <a:buNone/>
            </a:pPr>
            <a:r>
              <a:rPr lang="fr-FR" sz="1600" b="1" dirty="0">
                <a:solidFill>
                  <a:srgbClr val="646B86"/>
                </a:solidFill>
              </a:rPr>
              <a:t> </a:t>
            </a:r>
            <a:endParaRPr lang="fr-FR" sz="1400" b="1" dirty="0">
              <a:solidFill>
                <a:srgbClr val="646B86"/>
              </a:solidFill>
            </a:endParaRPr>
          </a:p>
          <a:p>
            <a:pPr marL="0" indent="0" algn="just">
              <a:buNone/>
            </a:pPr>
            <a:r>
              <a:rPr lang="fr-FR" dirty="0"/>
              <a:t>Le BCO est responsable de la mise en état jusqu’à la date de l’audience. </a:t>
            </a:r>
          </a:p>
          <a:p>
            <a:pPr marL="0" indent="0" algn="just">
              <a:buNone/>
            </a:pPr>
            <a:endParaRPr lang="fr-FR" dirty="0"/>
          </a:p>
          <a:p>
            <a:pPr marL="0" indent="0" algn="just">
              <a:buNone/>
            </a:pPr>
            <a:r>
              <a:rPr lang="fr-FR" dirty="0"/>
              <a:t>Il lui revient d’adopter </a:t>
            </a:r>
            <a:r>
              <a:rPr lang="fr-FR" b="1" dirty="0"/>
              <a:t>un calendrier de procédure </a:t>
            </a:r>
            <a:r>
              <a:rPr lang="fr-FR" dirty="0"/>
              <a:t>en définissant des délais, arrêtés </a:t>
            </a:r>
            <a:r>
              <a:rPr lang="fr-FR" b="1" dirty="0"/>
              <a:t>« </a:t>
            </a:r>
            <a:r>
              <a:rPr lang="fr-FR" b="1" i="1" dirty="0"/>
              <a:t>après avis des parties </a:t>
            </a:r>
            <a:r>
              <a:rPr lang="fr-FR" b="1" dirty="0"/>
              <a:t>». </a:t>
            </a:r>
            <a:r>
              <a:rPr lang="fr-FR" dirty="0"/>
              <a:t>En effet, un échange avec les parties sur les spécificités de chaque dossier éclairera les conseillers prud’hommes sur le délai nécessaire à une mise en état de qualité.</a:t>
            </a:r>
          </a:p>
          <a:p>
            <a:pPr algn="just"/>
            <a:endParaRPr lang="fr-FR" dirty="0"/>
          </a:p>
          <a:p>
            <a:pPr marL="0" indent="0" algn="just">
              <a:buNone/>
            </a:pPr>
            <a:r>
              <a:rPr lang="fr-FR" dirty="0"/>
              <a:t>Le bureau doit veiller au respect délais fixés. </a:t>
            </a:r>
          </a:p>
          <a:p>
            <a:pPr algn="just"/>
            <a:endParaRPr lang="fr-FR" dirty="0"/>
          </a:p>
          <a:p>
            <a:pPr marL="0" indent="0" algn="just">
              <a:buNone/>
            </a:pPr>
            <a:r>
              <a:rPr lang="fr-FR" dirty="0"/>
              <a:t>Le bureau peut dispenser une partie de se présenter à nouveau devant lui. La mise en état ne suppose en effet pas nécessairement la comparution personnelle des parties, les juges devant seulement s’assurer que les pièces et éventuelles conclusions sont produites dans les délais impartis. </a:t>
            </a:r>
          </a:p>
        </p:txBody>
      </p:sp>
    </p:spTree>
    <p:extLst>
      <p:ext uri="{BB962C8B-B14F-4D97-AF65-F5344CB8AC3E}">
        <p14:creationId xmlns:p14="http://schemas.microsoft.com/office/powerpoint/2010/main" val="1154423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2810"/>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55000" lnSpcReduction="20000"/>
          </a:bodyPr>
          <a:lstStyle/>
          <a:p>
            <a:pPr marL="0" indent="0">
              <a:buNone/>
            </a:pPr>
            <a:r>
              <a:rPr lang="fr-FR" sz="3300" b="1" dirty="0">
                <a:solidFill>
                  <a:srgbClr val="646B86"/>
                </a:solidFill>
              </a:rPr>
              <a:t>3-2 Les mesures d’instructions</a:t>
            </a:r>
          </a:p>
          <a:p>
            <a:pPr marL="0" indent="0" algn="just">
              <a:buNone/>
            </a:pPr>
            <a:endParaRPr lang="fr-FR" sz="1600" dirty="0"/>
          </a:p>
          <a:p>
            <a:pPr marL="0" indent="0" algn="just">
              <a:buNone/>
            </a:pPr>
            <a:r>
              <a:rPr lang="fr-FR" dirty="0"/>
              <a:t>L’obligation de justifier d’un motif légitime de représentation est supprimée.</a:t>
            </a:r>
          </a:p>
          <a:p>
            <a:pPr marL="0" indent="0" algn="just">
              <a:buNone/>
            </a:pPr>
            <a:endParaRPr lang="fr-FR" dirty="0"/>
          </a:p>
          <a:p>
            <a:pPr marL="0" indent="0" algn="just">
              <a:buNone/>
            </a:pPr>
            <a:r>
              <a:rPr lang="fr-FR" dirty="0"/>
              <a:t>Elle n’empêche pas le juge d’« </a:t>
            </a:r>
            <a:r>
              <a:rPr lang="fr-FR" b="1" i="1" dirty="0"/>
              <a:t>entendre les parties elles-mêmes </a:t>
            </a:r>
            <a:r>
              <a:rPr lang="fr-FR" dirty="0"/>
              <a:t>», s’il estime que cette audition est de nature à l’éclairer ou encore à favoriser une issue amiable. Ainsi, le bureau de conciliation peut, à tout stade de la procédure, ordonner la comparution personnelle d’une ou de plusieurs parties.</a:t>
            </a:r>
          </a:p>
          <a:p>
            <a:pPr algn="just"/>
            <a:endParaRPr lang="fr-FR" dirty="0"/>
          </a:p>
          <a:p>
            <a:pPr marL="0" indent="0" algn="just">
              <a:buNone/>
            </a:pPr>
            <a:r>
              <a:rPr lang="fr-FR" dirty="0"/>
              <a:t>Le juge peut également « </a:t>
            </a:r>
            <a:r>
              <a:rPr lang="fr-FR" b="1" i="1" dirty="0"/>
              <a:t>inviter les parties à fournir les explications </a:t>
            </a:r>
            <a:r>
              <a:rPr lang="fr-FR" dirty="0"/>
              <a:t>» de fait ou de droit « </a:t>
            </a:r>
            <a:r>
              <a:rPr lang="fr-FR" i="1" dirty="0"/>
              <a:t>qu’il estime nécessaires à la solution du litige </a:t>
            </a:r>
            <a:r>
              <a:rPr lang="fr-FR" dirty="0"/>
              <a:t>». Les conseillers doivent ainsi analyser les éléments produits et inviter les parties à produire toute explication utile dans le respect des principes directeurs du procès.</a:t>
            </a:r>
          </a:p>
          <a:p>
            <a:pPr algn="just"/>
            <a:endParaRPr lang="fr-FR" dirty="0"/>
          </a:p>
          <a:p>
            <a:pPr marL="0" indent="0" algn="just">
              <a:buNone/>
            </a:pPr>
            <a:r>
              <a:rPr lang="fr-FR" dirty="0"/>
              <a:t>Lorsqu’une partie n’a pas déféré à la simple demande d’explication, il est possible de faire une </a:t>
            </a:r>
            <a:r>
              <a:rPr lang="fr-FR" b="1" dirty="0"/>
              <a:t>mise en demeure de produire des éléments</a:t>
            </a:r>
            <a:r>
              <a:rPr lang="fr-FR" dirty="0"/>
              <a:t>.</a:t>
            </a:r>
          </a:p>
          <a:p>
            <a:pPr algn="just"/>
            <a:endParaRPr lang="fr-FR" dirty="0"/>
          </a:p>
          <a:p>
            <a:pPr marL="0" indent="0" algn="just">
              <a:buNone/>
            </a:pPr>
            <a:r>
              <a:rPr lang="fr-FR" dirty="0"/>
              <a:t>Les conseillers prud’hommes chargés de la mise en état peuvent </a:t>
            </a:r>
            <a:r>
              <a:rPr lang="fr-FR" b="1" dirty="0"/>
              <a:t>entendre toute personne </a:t>
            </a:r>
            <a:r>
              <a:rPr lang="fr-FR" dirty="0"/>
              <a:t>dans le cadre de l’enquête.</a:t>
            </a:r>
          </a:p>
          <a:p>
            <a:pPr algn="just"/>
            <a:endParaRPr lang="fr-FR" b="1" u="sng" dirty="0"/>
          </a:p>
          <a:p>
            <a:pPr marL="0" indent="0" algn="just">
              <a:buNone/>
            </a:pPr>
            <a:r>
              <a:rPr lang="fr-FR" b="1" u="sng" dirty="0"/>
              <a:t>De manière générale, peuvent être ordonnées toutes mesures d’instruction.</a:t>
            </a:r>
          </a:p>
        </p:txBody>
      </p:sp>
    </p:spTree>
    <p:extLst>
      <p:ext uri="{BB962C8B-B14F-4D97-AF65-F5344CB8AC3E}">
        <p14:creationId xmlns:p14="http://schemas.microsoft.com/office/powerpoint/2010/main" val="1904080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9944"/>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92500" lnSpcReduction="20000"/>
          </a:bodyPr>
          <a:lstStyle/>
          <a:p>
            <a:pPr marL="0" indent="0">
              <a:buNone/>
            </a:pPr>
            <a:r>
              <a:rPr lang="fr-FR" sz="2400" b="1" dirty="0">
                <a:solidFill>
                  <a:srgbClr val="646B86"/>
                </a:solidFill>
              </a:rPr>
              <a:t>3-3 La désignation de conseillers rapporteurs</a:t>
            </a:r>
          </a:p>
          <a:p>
            <a:pPr marL="0" indent="0">
              <a:buNone/>
            </a:pPr>
            <a:endParaRPr lang="fr-FR" dirty="0"/>
          </a:p>
          <a:p>
            <a:pPr marL="0" indent="0" algn="just">
              <a:buNone/>
            </a:pPr>
            <a:r>
              <a:rPr lang="fr-FR" dirty="0"/>
              <a:t>Le législateur a entendu réaffirmer la possibilité de désigner un ou deux conseillers rapporteurs, cette possibilité étant très peu utilisée.</a:t>
            </a:r>
          </a:p>
          <a:p>
            <a:pPr algn="just"/>
            <a:endParaRPr lang="fr-FR" dirty="0"/>
          </a:p>
          <a:p>
            <a:pPr marL="0" indent="0" algn="just">
              <a:buNone/>
            </a:pPr>
            <a:r>
              <a:rPr lang="fr-FR" dirty="0"/>
              <a:t>Ces conseillers désignés prescrivent toutes mesures nécessaires à la mise en état du dossier.</a:t>
            </a:r>
          </a:p>
          <a:p>
            <a:pPr algn="just"/>
            <a:endParaRPr lang="fr-FR" dirty="0"/>
          </a:p>
          <a:p>
            <a:pPr marL="0" indent="0" algn="just">
              <a:buNone/>
            </a:pPr>
            <a:r>
              <a:rPr lang="fr-FR" b="1" dirty="0"/>
              <a:t>La décision de désignation du BCO est non susceptible de recours </a:t>
            </a:r>
            <a:r>
              <a:rPr lang="fr-FR" dirty="0"/>
              <a:t>et fixe un délai pour l’exécution de la mission. La décision est prise lors de la première séance, ou ultérieurement.</a:t>
            </a:r>
          </a:p>
          <a:p>
            <a:pPr marL="0" indent="0" algn="just">
              <a:buNone/>
            </a:pPr>
            <a:endParaRPr lang="fr-FR" dirty="0"/>
          </a:p>
        </p:txBody>
      </p:sp>
    </p:spTree>
    <p:extLst>
      <p:ext uri="{BB962C8B-B14F-4D97-AF65-F5344CB8AC3E}">
        <p14:creationId xmlns:p14="http://schemas.microsoft.com/office/powerpoint/2010/main" val="1863698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85675"/>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40000" lnSpcReduction="20000"/>
          </a:bodyPr>
          <a:lstStyle/>
          <a:p>
            <a:pPr marL="0" indent="0" algn="just">
              <a:buNone/>
            </a:pPr>
            <a:r>
              <a:rPr lang="fr-FR" sz="4500" b="1" dirty="0"/>
              <a:t>Les conseillers rapporteurs </a:t>
            </a:r>
            <a:r>
              <a:rPr lang="fr-FR" sz="3800" dirty="0"/>
              <a:t>disposent </a:t>
            </a:r>
            <a:r>
              <a:rPr lang="fr-FR" sz="3800" b="1" dirty="0"/>
              <a:t>des pouvoirs « </a:t>
            </a:r>
            <a:r>
              <a:rPr lang="fr-FR" sz="3800" b="1" i="1" dirty="0"/>
              <a:t>de mise en état </a:t>
            </a:r>
            <a:r>
              <a:rPr lang="fr-FR" sz="3800" b="1" dirty="0"/>
              <a:t>» </a:t>
            </a:r>
            <a:r>
              <a:rPr lang="fr-FR" sz="3800" dirty="0"/>
              <a:t>: ordonner des mesures d’instruction, sanctionner le défaut de diligence des parties.</a:t>
            </a:r>
          </a:p>
          <a:p>
            <a:pPr algn="just"/>
            <a:endParaRPr lang="fr-FR" sz="3800" dirty="0"/>
          </a:p>
          <a:p>
            <a:pPr marL="0" indent="0" algn="just">
              <a:buNone/>
            </a:pPr>
            <a:r>
              <a:rPr lang="fr-FR" sz="3800" b="1" dirty="0"/>
              <a:t>En revanche, ils n’ont ni le pouvoir d’orienter l’affaire, ni le pouvoir d’ordonner les mesures provisoires, ces prérogatives appartenant au BCO.</a:t>
            </a:r>
          </a:p>
          <a:p>
            <a:pPr algn="just"/>
            <a:endParaRPr lang="fr-FR" sz="3800" dirty="0"/>
          </a:p>
          <a:p>
            <a:pPr marL="0" indent="0" algn="just">
              <a:buNone/>
            </a:pPr>
            <a:r>
              <a:rPr lang="fr-FR" sz="3800" dirty="0"/>
              <a:t>Le ou les conseillers rapporteurs conservent le pouvoir de concilier les parties.</a:t>
            </a:r>
          </a:p>
          <a:p>
            <a:pPr algn="just"/>
            <a:endParaRPr lang="fr-FR" sz="3800" dirty="0"/>
          </a:p>
          <a:p>
            <a:pPr marL="0" indent="0" algn="just">
              <a:buNone/>
            </a:pPr>
            <a:r>
              <a:rPr lang="fr-FR" sz="3800" b="1" u="sng" dirty="0"/>
              <a:t>Leurs décisions sont exécutoires par provision et n’ont pas autorité de la chose jugée au principal. Elles ne peuvent faire l’objet d’un recours qu’avec le jugement sur le fond.</a:t>
            </a:r>
          </a:p>
          <a:p>
            <a:pPr marL="0" indent="0" algn="just">
              <a:buNone/>
            </a:pPr>
            <a:endParaRPr lang="fr-FR" sz="3800" dirty="0"/>
          </a:p>
          <a:p>
            <a:pPr marL="0" indent="0" algn="just">
              <a:buNone/>
            </a:pPr>
            <a:r>
              <a:rPr lang="fr-FR" sz="3800" dirty="0"/>
              <a:t>Le secret professionnel des agents de contrôle est inopposable au conseiller rapporteur, en matière de renseignements et documents relatifs au travail dissimulé, au marchandage ou au prêt illicite de main-d'œuvre dont ils disposent.</a:t>
            </a:r>
          </a:p>
          <a:p>
            <a:pPr algn="just"/>
            <a:endParaRPr lang="fr-FR" sz="3800" dirty="0"/>
          </a:p>
          <a:p>
            <a:pPr marL="0" indent="0" algn="just">
              <a:buNone/>
            </a:pPr>
            <a:r>
              <a:rPr lang="fr-FR" sz="3800" dirty="0"/>
              <a:t>La désignation de conseillers rapporteurs présente l’intérêt qu’ils pourront, comme c’était déjà le cas</a:t>
            </a:r>
            <a:r>
              <a:rPr lang="fr-FR" sz="3800" b="1" dirty="0"/>
              <a:t>, faire partie de la formation de jugement </a:t>
            </a:r>
            <a:r>
              <a:rPr lang="fr-FR" sz="3800" dirty="0"/>
              <a:t>: ils peuvent faire </a:t>
            </a:r>
            <a:r>
              <a:rPr lang="fr-FR" sz="3800" b="1" dirty="0"/>
              <a:t>un rapport à l’audience de jugement, ce qui est de nature à éclairer le bureau de jugement</a:t>
            </a:r>
            <a:r>
              <a:rPr lang="fr-FR" sz="3800" dirty="0"/>
              <a:t>, quelle que soit la formation choisie et accroît la qualité des débats, ceux-ci pouvant se concentrer sur les points les plus difficiles. </a:t>
            </a:r>
          </a:p>
          <a:p>
            <a:endParaRPr lang="fr-FR" dirty="0"/>
          </a:p>
        </p:txBody>
      </p:sp>
    </p:spTree>
    <p:extLst>
      <p:ext uri="{BB962C8B-B14F-4D97-AF65-F5344CB8AC3E}">
        <p14:creationId xmlns:p14="http://schemas.microsoft.com/office/powerpoint/2010/main" val="2727450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2810"/>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70000" lnSpcReduction="20000"/>
          </a:bodyPr>
          <a:lstStyle/>
          <a:p>
            <a:pPr marL="0" indent="0">
              <a:buNone/>
            </a:pPr>
            <a:r>
              <a:rPr lang="fr-FR" sz="2400" b="1" dirty="0">
                <a:solidFill>
                  <a:srgbClr val="646B86"/>
                </a:solidFill>
              </a:rPr>
              <a:t>3-4 Le suivi du dossier</a:t>
            </a:r>
          </a:p>
          <a:p>
            <a:pPr marL="0" indent="0">
              <a:buNone/>
            </a:pPr>
            <a:endParaRPr lang="fr-FR" dirty="0"/>
          </a:p>
          <a:p>
            <a:pPr marL="0" indent="0" algn="just">
              <a:buNone/>
            </a:pPr>
            <a:r>
              <a:rPr lang="fr-FR" dirty="0"/>
              <a:t>Le suivi se fait lors de la tenue des séances du bureau de conciliation et d’orientation, soit avec comparution des parties lorsque celle-ci est nécessaire, soit par la seule vérification du respect du calendrier.</a:t>
            </a:r>
          </a:p>
          <a:p>
            <a:pPr algn="just"/>
            <a:endParaRPr lang="fr-FR" dirty="0"/>
          </a:p>
          <a:p>
            <a:pPr marL="0" indent="0" algn="just">
              <a:buNone/>
            </a:pPr>
            <a:r>
              <a:rPr lang="fr-FR" dirty="0"/>
              <a:t>Des séances peuvent être spécialement tenues aux fins de mise en état. </a:t>
            </a:r>
          </a:p>
          <a:p>
            <a:pPr marL="0" indent="0" algn="just">
              <a:buNone/>
            </a:pPr>
            <a:endParaRPr lang="fr-FR" dirty="0"/>
          </a:p>
          <a:p>
            <a:pPr marL="0" indent="0" algn="just">
              <a:buNone/>
            </a:pPr>
            <a:r>
              <a:rPr lang="fr-FR" dirty="0"/>
              <a:t>Il n’est pas obligatoire que le dossier qui fait l’objet d’une mise en état soit suivi par les conseillers prud’hommes qui ont procédé à la tentative de conciliation. </a:t>
            </a:r>
          </a:p>
          <a:p>
            <a:pPr marL="0" indent="0" algn="just">
              <a:buNone/>
            </a:pPr>
            <a:endParaRPr lang="fr-FR" dirty="0"/>
          </a:p>
          <a:p>
            <a:pPr marL="0" indent="0" algn="just">
              <a:buNone/>
            </a:pPr>
            <a:r>
              <a:rPr lang="fr-FR" dirty="0"/>
              <a:t>Il est permis que certains conseillers soient affectés en priorité au BCO. Dès lors, il est tout à fait envisageable dans les juridictions de taille importante, en particulier celles comprenant plusieurs chambres au sein de chaque section, qu’un ou deux conseillers suivent le cours de la mise en état d’un dossier ou d’une série de dossiers jusqu’à la fixation de la date d’audience.</a:t>
            </a:r>
          </a:p>
        </p:txBody>
      </p:sp>
    </p:spTree>
    <p:extLst>
      <p:ext uri="{BB962C8B-B14F-4D97-AF65-F5344CB8AC3E}">
        <p14:creationId xmlns:p14="http://schemas.microsoft.com/office/powerpoint/2010/main" val="3023609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14213"/>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77500" lnSpcReduction="20000"/>
          </a:bodyPr>
          <a:lstStyle/>
          <a:p>
            <a:pPr marL="0" indent="0">
              <a:buNone/>
            </a:pPr>
            <a:r>
              <a:rPr lang="fr-FR" sz="2400" b="1" dirty="0">
                <a:solidFill>
                  <a:srgbClr val="646B86"/>
                </a:solidFill>
              </a:rPr>
              <a:t>3-5 La sanction du défaut de diligences</a:t>
            </a:r>
            <a:endParaRPr lang="fr-FR" dirty="0"/>
          </a:p>
          <a:p>
            <a:endParaRPr lang="fr-FR" dirty="0"/>
          </a:p>
          <a:p>
            <a:pPr marL="0" indent="0" algn="just">
              <a:buNone/>
            </a:pPr>
            <a:r>
              <a:rPr lang="fr-FR" dirty="0"/>
              <a:t>A défaut pour les parties </a:t>
            </a:r>
            <a:r>
              <a:rPr lang="fr-FR" b="1" u="sng" dirty="0"/>
              <a:t>de respecter le calendrier de mise en état</a:t>
            </a:r>
            <a:r>
              <a:rPr lang="fr-FR" dirty="0"/>
              <a:t>, le BCO pourra </a:t>
            </a:r>
            <a:r>
              <a:rPr lang="fr-FR" b="1" dirty="0"/>
              <a:t>radier l’affaire </a:t>
            </a:r>
            <a:r>
              <a:rPr lang="fr-FR" dirty="0"/>
              <a:t>ou </a:t>
            </a:r>
            <a:r>
              <a:rPr lang="fr-FR" b="1" dirty="0"/>
              <a:t>la</a:t>
            </a:r>
            <a:r>
              <a:rPr lang="fr-FR" dirty="0"/>
              <a:t> </a:t>
            </a:r>
            <a:r>
              <a:rPr lang="fr-FR" b="1" dirty="0"/>
              <a:t>renvoyer à la première date utile devant le bureau de jugement</a:t>
            </a:r>
            <a:r>
              <a:rPr lang="fr-FR" dirty="0"/>
              <a:t>. </a:t>
            </a:r>
          </a:p>
          <a:p>
            <a:pPr marL="0" indent="0" algn="just">
              <a:buNone/>
            </a:pPr>
            <a:endParaRPr lang="fr-FR" dirty="0"/>
          </a:p>
          <a:p>
            <a:pPr marL="0" indent="0" algn="just">
              <a:buNone/>
            </a:pPr>
            <a:r>
              <a:rPr lang="fr-FR" dirty="0"/>
              <a:t>Le renvoi devant le bureau de jugement vise en pratique le défaut de diligence du défendeur, par exemple lorsqu’il n’a pas conclu dans les délais impartis. </a:t>
            </a:r>
          </a:p>
          <a:p>
            <a:pPr marL="0" indent="0" algn="just">
              <a:buNone/>
            </a:pPr>
            <a:endParaRPr lang="fr-FR" dirty="0"/>
          </a:p>
          <a:p>
            <a:pPr marL="0" indent="0" algn="just">
              <a:buNone/>
            </a:pPr>
            <a:r>
              <a:rPr lang="fr-FR" dirty="0"/>
              <a:t>Le renvoi devant le bureau de jugement sera également ordonné lorsqu’une partie ne produit pas les documents et justifications demandées par les conseillers chargés de la mise en état. Il revient alors au bureau de jugement de tirer toute conséquence de l’abstention de la partie ou de son refus.</a:t>
            </a:r>
          </a:p>
          <a:p>
            <a:endParaRPr lang="fr-FR" dirty="0"/>
          </a:p>
        </p:txBody>
      </p:sp>
    </p:spTree>
    <p:extLst>
      <p:ext uri="{BB962C8B-B14F-4D97-AF65-F5344CB8AC3E}">
        <p14:creationId xmlns:p14="http://schemas.microsoft.com/office/powerpoint/2010/main" val="283140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a:spcBef>
                <a:spcPct val="20000"/>
              </a:spcBef>
            </a:pPr>
            <a:r>
              <a:rPr lang="fr-FR" sz="3200" dirty="0"/>
              <a:t>Chapitre 1 : L’organisation judiciaire</a:t>
            </a:r>
            <a:endParaRPr lang="fr-FR" sz="6600" dirty="0"/>
          </a:p>
        </p:txBody>
      </p:sp>
      <p:sp>
        <p:nvSpPr>
          <p:cNvPr id="3" name="Espace réservé du contenu 2"/>
          <p:cNvSpPr>
            <a:spLocks noGrp="1"/>
          </p:cNvSpPr>
          <p:nvPr>
            <p:ph sz="quarter" idx="1"/>
          </p:nvPr>
        </p:nvSpPr>
        <p:spPr>
          <a:xfrm>
            <a:off x="143839" y="1376737"/>
            <a:ext cx="8661834" cy="4982966"/>
          </a:xfrm>
        </p:spPr>
        <p:txBody>
          <a:bodyPr>
            <a:normAutofit fontScale="32500" lnSpcReduction="20000"/>
          </a:bodyPr>
          <a:lstStyle/>
          <a:p>
            <a:pPr marL="0" indent="0" algn="just">
              <a:buNone/>
            </a:pPr>
            <a:r>
              <a:rPr lang="fr-FR" sz="7600" dirty="0">
                <a:solidFill>
                  <a:srgbClr val="000000"/>
                </a:solidFill>
              </a:rPr>
              <a:t> </a:t>
            </a:r>
          </a:p>
          <a:p>
            <a:pPr marL="0" indent="0" algn="just">
              <a:buNone/>
            </a:pPr>
            <a:r>
              <a:rPr lang="fr-FR" sz="7600" dirty="0">
                <a:solidFill>
                  <a:srgbClr val="000000"/>
                </a:solidFill>
              </a:rPr>
              <a:t>Les juridictions de l'ordre judiciaire sont compétentes pour régler les litiges opposant les personnes privées et pour sanctionner les auteurs d’infractions aux lois pénales.</a:t>
            </a:r>
          </a:p>
          <a:p>
            <a:pPr marL="0" indent="0" algn="just">
              <a:buNone/>
            </a:pPr>
            <a:r>
              <a:rPr lang="fr-FR" sz="7600" dirty="0">
                <a:solidFill>
                  <a:srgbClr val="000000"/>
                </a:solidFill>
              </a:rPr>
              <a:t>Les juridictions civiles tranchent les litiges mais n'infligent pas de peines (loyer, divorce, consommation, </a:t>
            </a:r>
            <a:r>
              <a:rPr lang="fr-FR" sz="7600" dirty="0" err="1">
                <a:solidFill>
                  <a:srgbClr val="000000"/>
                </a:solidFill>
              </a:rPr>
              <a:t>etc</a:t>
            </a:r>
            <a:r>
              <a:rPr lang="fr-FR" sz="7600" dirty="0">
                <a:solidFill>
                  <a:srgbClr val="000000"/>
                </a:solidFill>
              </a:rPr>
              <a:t>). </a:t>
            </a:r>
          </a:p>
          <a:p>
            <a:pPr marL="0" indent="0" algn="just">
              <a:buNone/>
            </a:pPr>
            <a:r>
              <a:rPr lang="fr-FR" sz="7600" dirty="0">
                <a:solidFill>
                  <a:srgbClr val="000000"/>
                </a:solidFill>
              </a:rPr>
              <a:t>Certaines affaires sont examinées par des juridictions spécialisées.</a:t>
            </a:r>
          </a:p>
          <a:p>
            <a:pPr marL="0" indent="0" algn="just">
              <a:buNone/>
            </a:pPr>
            <a:r>
              <a:rPr lang="fr-FR" sz="7600" dirty="0">
                <a:solidFill>
                  <a:srgbClr val="000000"/>
                </a:solidFill>
              </a:rPr>
              <a:t>Lorsqu'elles sont chargées de juger les personnes soupçonnées d'une infraction (conduite sans permis, vol, meurtre...), ce sont les juridictions pénales.</a:t>
            </a:r>
          </a:p>
          <a:p>
            <a:pPr marL="0" indent="0" algn="just">
              <a:buNone/>
            </a:pPr>
            <a:endParaRPr lang="fr-FR" sz="7600" dirty="0">
              <a:solidFill>
                <a:srgbClr val="000000"/>
              </a:solidFill>
            </a:endParaRPr>
          </a:p>
          <a:p>
            <a:pPr marL="0" indent="0" algn="just">
              <a:buNone/>
            </a:pPr>
            <a:r>
              <a:rPr lang="fr-FR" sz="7600" dirty="0">
                <a:solidFill>
                  <a:srgbClr val="000000"/>
                </a:solidFill>
              </a:rPr>
              <a:t> </a:t>
            </a:r>
          </a:p>
          <a:p>
            <a:pPr marL="0" indent="0" algn="just">
              <a:buNone/>
            </a:pPr>
            <a:endParaRPr lang="fr-FR" sz="7600" dirty="0">
              <a:solidFill>
                <a:srgbClr val="000000"/>
              </a:solidFill>
            </a:endParaRPr>
          </a:p>
          <a:p>
            <a:endParaRPr lang="fr-FR" dirty="0"/>
          </a:p>
        </p:txBody>
      </p:sp>
    </p:spTree>
    <p:extLst>
      <p:ext uri="{BB962C8B-B14F-4D97-AF65-F5344CB8AC3E}">
        <p14:creationId xmlns:p14="http://schemas.microsoft.com/office/powerpoint/2010/main" val="388417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272" y="349886"/>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40000" lnSpcReduction="20000"/>
          </a:bodyPr>
          <a:lstStyle/>
          <a:p>
            <a:pPr marL="0" indent="0">
              <a:buNone/>
            </a:pPr>
            <a:r>
              <a:rPr lang="fr-FR" sz="5000" b="1" dirty="0">
                <a:solidFill>
                  <a:srgbClr val="646B86"/>
                </a:solidFill>
              </a:rPr>
              <a:t>5- Le pouvoir de résolution amiable des différends</a:t>
            </a:r>
          </a:p>
          <a:p>
            <a:pPr marL="0" indent="0" algn="just">
              <a:buNone/>
            </a:pPr>
            <a:endParaRPr lang="fr-FR" dirty="0"/>
          </a:p>
          <a:p>
            <a:pPr marL="0" indent="0" algn="just">
              <a:buNone/>
            </a:pPr>
            <a:r>
              <a:rPr lang="fr-FR" sz="4000" dirty="0"/>
              <a:t>Le BCO ou le BJ peut, quel que soit le stade de la procédure :</a:t>
            </a:r>
          </a:p>
          <a:p>
            <a:pPr marL="0" indent="0" algn="just">
              <a:buNone/>
            </a:pPr>
            <a:endParaRPr lang="fr-FR" sz="4000" dirty="0"/>
          </a:p>
          <a:p>
            <a:pPr marL="274320" lvl="1" indent="0" algn="just">
              <a:buNone/>
            </a:pPr>
            <a:r>
              <a:rPr lang="fr-FR" sz="4000" dirty="0">
                <a:solidFill>
                  <a:srgbClr val="000000"/>
                </a:solidFill>
              </a:rPr>
              <a:t>1° après avoir recueilli l’accord des parties, </a:t>
            </a:r>
            <a:r>
              <a:rPr lang="fr-FR" sz="4000" b="1" dirty="0">
                <a:solidFill>
                  <a:srgbClr val="000000"/>
                </a:solidFill>
              </a:rPr>
              <a:t>désigner un médiateur </a:t>
            </a:r>
            <a:r>
              <a:rPr lang="fr-FR" sz="4000" dirty="0">
                <a:solidFill>
                  <a:srgbClr val="000000"/>
                </a:solidFill>
              </a:rPr>
              <a:t>afin de les entendre et de confronter leur points de vue pour permettre de trouver une solution au litige qui les oppose. Cette médiation judiciaire ne peut excéder trois mois, renouvelable une fois pour la même durée.</a:t>
            </a:r>
          </a:p>
          <a:p>
            <a:pPr marL="274320" lvl="1" indent="0" algn="just">
              <a:buNone/>
            </a:pPr>
            <a:r>
              <a:rPr lang="fr-FR" sz="4000" dirty="0">
                <a:solidFill>
                  <a:srgbClr val="000000"/>
                </a:solidFill>
              </a:rPr>
              <a:t>2° </a:t>
            </a:r>
            <a:r>
              <a:rPr lang="fr-FR" sz="4000" b="1" dirty="0">
                <a:solidFill>
                  <a:srgbClr val="000000"/>
                </a:solidFill>
              </a:rPr>
              <a:t>enjoindre aux parties de rencontrer un médiateur </a:t>
            </a:r>
            <a:r>
              <a:rPr lang="fr-FR" sz="4000" dirty="0">
                <a:solidFill>
                  <a:srgbClr val="000000"/>
                </a:solidFill>
              </a:rPr>
              <a:t>qui les informe sur l’objet et le déroulement de la mesure. Les bureaux de conciliation et de jugement peuvent faire injonction de prendre attache avec ce médiateur. Cela peut permettre au conseil de prud’hommes de désigner un médiateur dans un litige où il l’estime opportun.</a:t>
            </a:r>
          </a:p>
          <a:p>
            <a:pPr marL="0" indent="0" algn="just">
              <a:buNone/>
            </a:pPr>
            <a:endParaRPr lang="fr-FR" sz="4000" dirty="0"/>
          </a:p>
          <a:p>
            <a:pPr marL="0" indent="0" algn="just">
              <a:buNone/>
            </a:pPr>
            <a:r>
              <a:rPr lang="fr-FR" sz="4000" dirty="0"/>
              <a:t>A l’issue de la médiation judiciaire et si les parties sont parvenues à un accord, la formation du conseil de prud’hommes ayant ordonné cette mesure peut homologuer cet accord.</a:t>
            </a:r>
          </a:p>
          <a:p>
            <a:pPr marL="0" indent="0" algn="just">
              <a:buNone/>
            </a:pPr>
            <a:endParaRPr lang="fr-FR" sz="4000" dirty="0"/>
          </a:p>
          <a:p>
            <a:pPr marL="0" indent="0" algn="just">
              <a:buNone/>
            </a:pPr>
            <a:r>
              <a:rPr lang="fr-FR" sz="4000" dirty="0"/>
              <a:t>Si les parties ne sont parvenues qu’à un accord partiel ou à aucun accord, l’instance se poursuit.</a:t>
            </a:r>
          </a:p>
        </p:txBody>
      </p:sp>
    </p:spTree>
    <p:extLst>
      <p:ext uri="{BB962C8B-B14F-4D97-AF65-F5344CB8AC3E}">
        <p14:creationId xmlns:p14="http://schemas.microsoft.com/office/powerpoint/2010/main" val="2385588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49885"/>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55000" lnSpcReduction="20000"/>
          </a:bodyPr>
          <a:lstStyle/>
          <a:p>
            <a:pPr marL="0" indent="0">
              <a:buNone/>
            </a:pPr>
            <a:r>
              <a:rPr lang="fr-FR" sz="3300" b="1" dirty="0">
                <a:solidFill>
                  <a:srgbClr val="646B86"/>
                </a:solidFill>
              </a:rPr>
              <a:t>6- Le pouvoir de statuer sur la compétence des sections</a:t>
            </a:r>
          </a:p>
          <a:p>
            <a:pPr marL="0" indent="0">
              <a:buNone/>
            </a:pPr>
            <a:endParaRPr lang="fr-FR" sz="1600" dirty="0"/>
          </a:p>
          <a:p>
            <a:pPr marL="0" indent="0" algn="just">
              <a:buNone/>
            </a:pPr>
            <a:r>
              <a:rPr lang="fr-FR" sz="3300" b="1" dirty="0"/>
              <a:t>La difficulté ou la contestation résultant de l'attribution des dossiers entre sections ne pourra dorénavant être soulevée que devant le BCO</a:t>
            </a:r>
            <a:r>
              <a:rPr lang="fr-FR" sz="3300" dirty="0"/>
              <a:t>, </a:t>
            </a:r>
            <a:r>
              <a:rPr lang="fr-FR" sz="3300" b="1" dirty="0"/>
              <a:t>ou avant toute défense au fond lorsque le BJ est directement saisi. </a:t>
            </a:r>
          </a:p>
          <a:p>
            <a:pPr marL="0" indent="0" algn="just">
              <a:buNone/>
            </a:pPr>
            <a:endParaRPr lang="fr-FR" sz="3300" b="1" dirty="0"/>
          </a:p>
          <a:p>
            <a:pPr marL="0" indent="0" algn="just">
              <a:buNone/>
            </a:pPr>
            <a:r>
              <a:rPr lang="fr-FR" sz="3300" dirty="0"/>
              <a:t>Une contestation formée à l’audience du BJ est donc irrecevable en principe.</a:t>
            </a:r>
          </a:p>
          <a:p>
            <a:pPr algn="just"/>
            <a:endParaRPr lang="fr-FR" sz="1300" dirty="0"/>
          </a:p>
          <a:p>
            <a:pPr algn="just"/>
            <a:endParaRPr lang="fr-FR" sz="3300" dirty="0"/>
          </a:p>
          <a:p>
            <a:pPr marL="0" indent="0" algn="just">
              <a:buNone/>
            </a:pPr>
            <a:r>
              <a:rPr lang="fr-FR" sz="3300" dirty="0"/>
              <a:t>Les difficultés ou contestations continuent d’être tranchées par le Président du Conseil de prud’hommes, après avis du Vice Président. </a:t>
            </a:r>
          </a:p>
          <a:p>
            <a:pPr marL="0" indent="0" algn="just">
              <a:buNone/>
            </a:pPr>
            <a:endParaRPr lang="fr-FR" sz="3300" dirty="0"/>
          </a:p>
          <a:p>
            <a:pPr marL="0" indent="0" algn="just">
              <a:buNone/>
            </a:pPr>
            <a:r>
              <a:rPr lang="fr-FR" sz="3300" dirty="0"/>
              <a:t>S’il estime que le BCO ou le BJ qui était saisi l’a été à tort, le président du CPH désigne par ordonnance la section à laquelle l’affaire est renvoyée, celle-ci étant donc reprise, selon le cas, par le bureau de conciliation ou par le bureau de jugement, dans l’état où elle se trouvait précédemment. </a:t>
            </a:r>
          </a:p>
          <a:p>
            <a:pPr marL="0" indent="0" algn="just">
              <a:buNone/>
            </a:pPr>
            <a:endParaRPr lang="fr-FR" sz="3300" dirty="0"/>
          </a:p>
          <a:p>
            <a:pPr marL="0" indent="0" algn="just">
              <a:buNone/>
            </a:pPr>
            <a:r>
              <a:rPr lang="fr-FR" sz="3300" b="1" dirty="0"/>
              <a:t>L’ordonnance du Président est une mesure d’administration judiciaire, insusceptible de recours.</a:t>
            </a:r>
          </a:p>
        </p:txBody>
      </p:sp>
    </p:spTree>
    <p:extLst>
      <p:ext uri="{BB962C8B-B14F-4D97-AF65-F5344CB8AC3E}">
        <p14:creationId xmlns:p14="http://schemas.microsoft.com/office/powerpoint/2010/main" val="2259328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9944"/>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40000" lnSpcReduction="20000"/>
          </a:bodyPr>
          <a:lstStyle/>
          <a:p>
            <a:pPr marL="0" indent="0" algn="just">
              <a:buNone/>
            </a:pPr>
            <a:r>
              <a:rPr lang="fr-FR" sz="5000" b="1" dirty="0">
                <a:solidFill>
                  <a:srgbClr val="646B86"/>
                </a:solidFill>
              </a:rPr>
              <a:t>7- L’homologation des accords issues de la médiation et de la conciliation conventionnelles, de la procédure participative</a:t>
            </a:r>
          </a:p>
          <a:p>
            <a:pPr marL="0" indent="0" algn="just">
              <a:buNone/>
            </a:pPr>
            <a:r>
              <a:rPr lang="fr-FR" sz="5400" b="1" dirty="0">
                <a:solidFill>
                  <a:srgbClr val="646B86"/>
                </a:solidFill>
              </a:rPr>
              <a:t>     </a:t>
            </a:r>
            <a:r>
              <a:rPr lang="fr-FR" sz="5000" b="1" dirty="0">
                <a:solidFill>
                  <a:srgbClr val="646B86"/>
                </a:solidFill>
              </a:rPr>
              <a:t>7-1 médiation et conciliation conventionnelles</a:t>
            </a:r>
            <a:endParaRPr lang="fr-FR" sz="5000" b="1" dirty="0"/>
          </a:p>
          <a:p>
            <a:pPr marL="0" indent="0" algn="just">
              <a:buNone/>
            </a:pPr>
            <a:endParaRPr lang="fr-FR" sz="3500" dirty="0"/>
          </a:p>
          <a:p>
            <a:pPr marL="0" indent="0" algn="just">
              <a:buNone/>
            </a:pPr>
            <a:r>
              <a:rPr lang="fr-FR" sz="6000" dirty="0"/>
              <a:t>La médiation conventionnelle est applicable à tout différend qui s’élève à l’occasion d’un contrat de travail au travers du recours, d’un commun accord, à un médiateur ou conciliateur de justice. </a:t>
            </a:r>
          </a:p>
          <a:p>
            <a:pPr marL="0" indent="0" algn="just">
              <a:buNone/>
            </a:pPr>
            <a:endParaRPr lang="fr-FR" sz="6000" dirty="0"/>
          </a:p>
          <a:p>
            <a:pPr marL="0" indent="0" algn="just">
              <a:buNone/>
            </a:pPr>
            <a:r>
              <a:rPr lang="fr-FR" sz="6000" dirty="0"/>
              <a:t>Si la médiation conventionnelle échoue, les parties conserveront toujours la possibilité de saisir le Conseil, étant souligné que la prescription pendant le cours de cette mesure de médiation est suspendue.</a:t>
            </a:r>
          </a:p>
        </p:txBody>
      </p:sp>
    </p:spTree>
    <p:extLst>
      <p:ext uri="{BB962C8B-B14F-4D97-AF65-F5344CB8AC3E}">
        <p14:creationId xmlns:p14="http://schemas.microsoft.com/office/powerpoint/2010/main" val="1243337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9945"/>
            <a:ext cx="8534400" cy="758952"/>
          </a:xfrm>
        </p:spPr>
        <p:txBody>
          <a:bodyPr>
            <a:normAutofit fontScale="90000"/>
          </a:bodyPr>
          <a:lstStyle/>
          <a:p>
            <a:r>
              <a:rPr lang="fr-FR" dirty="0"/>
              <a:t>Chapitre 2 : Le bureau de conciliation et d’orientation</a:t>
            </a:r>
          </a:p>
        </p:txBody>
      </p:sp>
      <p:sp>
        <p:nvSpPr>
          <p:cNvPr id="3" name="Espace réservé du contenu 2"/>
          <p:cNvSpPr>
            <a:spLocks noGrp="1"/>
          </p:cNvSpPr>
          <p:nvPr>
            <p:ph sz="quarter" idx="1"/>
          </p:nvPr>
        </p:nvSpPr>
        <p:spPr/>
        <p:txBody>
          <a:bodyPr>
            <a:normAutofit fontScale="70000" lnSpcReduction="20000"/>
          </a:bodyPr>
          <a:lstStyle/>
          <a:p>
            <a:pPr marL="0" indent="0" algn="just">
              <a:buNone/>
            </a:pPr>
            <a:r>
              <a:rPr lang="fr-FR" sz="2800" b="1" dirty="0">
                <a:solidFill>
                  <a:srgbClr val="646B86"/>
                </a:solidFill>
              </a:rPr>
              <a:t>7-2 Procédure participative</a:t>
            </a:r>
          </a:p>
          <a:p>
            <a:pPr marL="0" indent="0" algn="just">
              <a:buNone/>
            </a:pPr>
            <a:r>
              <a:rPr lang="fr-FR" sz="1300" b="1" dirty="0"/>
              <a:t> </a:t>
            </a:r>
            <a:r>
              <a:rPr lang="fr-FR" sz="200" b="1" dirty="0"/>
              <a:t> </a:t>
            </a:r>
          </a:p>
          <a:p>
            <a:pPr marL="0" indent="0" algn="just">
              <a:buNone/>
            </a:pPr>
            <a:r>
              <a:rPr lang="fr-FR" sz="2800" dirty="0"/>
              <a:t>Elle permet aux parties à un différend de rechercher une solution consensuelle, chacune avec l’assistance de leur avocat. </a:t>
            </a:r>
          </a:p>
          <a:p>
            <a:pPr marL="0" indent="0" algn="just">
              <a:buNone/>
            </a:pPr>
            <a:endParaRPr lang="fr-FR" sz="2800" dirty="0"/>
          </a:p>
          <a:p>
            <a:pPr marL="0" indent="0" algn="just">
              <a:buNone/>
            </a:pPr>
            <a:r>
              <a:rPr lang="fr-FR" sz="2800" dirty="0"/>
              <a:t>Tant qu’elle est en cours, la convention de procédure participative rend irrecevable tout recours au juge pour qu’il statue sur le litige. Les parties conservent le droit de saisir le juge en cas d’échec de la procédure.</a:t>
            </a:r>
          </a:p>
          <a:p>
            <a:pPr marL="0" indent="0" algn="just">
              <a:buNone/>
            </a:pPr>
            <a:r>
              <a:rPr lang="fr-FR" sz="2800" dirty="0"/>
              <a:t> </a:t>
            </a:r>
          </a:p>
          <a:p>
            <a:pPr marL="0" indent="0" algn="just">
              <a:buNone/>
            </a:pPr>
            <a:endParaRPr lang="fr-FR" sz="2800" dirty="0"/>
          </a:p>
          <a:p>
            <a:pPr marL="0" indent="0" algn="just">
              <a:buNone/>
            </a:pPr>
            <a:r>
              <a:rPr lang="fr-FR" sz="2800" dirty="0"/>
              <a:t>Le BCO homologue et donne force exécutoire à l’accord issu d’un mode de résolution amiable des différends.  </a:t>
            </a:r>
          </a:p>
          <a:p>
            <a:pPr marL="0" indent="0" algn="just">
              <a:buNone/>
            </a:pPr>
            <a:endParaRPr lang="fr-FR" sz="2800" dirty="0"/>
          </a:p>
          <a:p>
            <a:pPr marL="0" indent="0" algn="just">
              <a:buNone/>
            </a:pPr>
            <a:r>
              <a:rPr lang="fr-FR" sz="2800" dirty="0"/>
              <a:t>Le bureau de conciliation et d’orientation statue sans débat sur la requête qui lui est présentée aux fins d’homologation, sauf s’il estime nécessaire d’entendre les parties.</a:t>
            </a:r>
            <a:endParaRPr lang="fr-FR" dirty="0"/>
          </a:p>
        </p:txBody>
      </p:sp>
    </p:spTree>
    <p:extLst>
      <p:ext uri="{BB962C8B-B14F-4D97-AF65-F5344CB8AC3E}">
        <p14:creationId xmlns:p14="http://schemas.microsoft.com/office/powerpoint/2010/main" val="437079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texte 3"/>
          <p:cNvSpPr txBox="1">
            <a:spLocks/>
          </p:cNvSpPr>
          <p:nvPr/>
        </p:nvSpPr>
        <p:spPr>
          <a:xfrm>
            <a:off x="193733" y="1607901"/>
            <a:ext cx="2625667" cy="3629639"/>
          </a:xfrm>
          <a:prstGeom prst="rect">
            <a:avLst/>
          </a:prstGeom>
        </p:spPr>
        <p:txBody>
          <a:bodyPr vert="horz">
            <a:normAutofit lnSpcReduction="10000"/>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7000" b="0" i="0" u="none" strike="noStrike" kern="1200" cap="none" spc="0" normalizeH="0" baseline="0" noProof="0" dirty="0">
                <a:ln>
                  <a:noFill/>
                </a:ln>
                <a:solidFill>
                  <a:srgbClr val="FFFFFF"/>
                </a:solidFill>
                <a:effectLst/>
                <a:uLnTx/>
                <a:uFillTx/>
                <a:latin typeface="Arial"/>
                <a:ea typeface="+mn-ea"/>
                <a:cs typeface="+mn-cs"/>
              </a:rPr>
              <a:t>?</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2000" b="1" i="0" u="none" strike="noStrike" kern="1200" cap="none" spc="0" normalizeH="0" baseline="0" noProof="0" dirty="0">
                <a:ln>
                  <a:noFill/>
                </a:ln>
                <a:solidFill>
                  <a:srgbClr val="FFFFFF"/>
                </a:solidFill>
                <a:effectLst/>
                <a:uLnTx/>
                <a:uFillTx/>
                <a:latin typeface="Arial"/>
                <a:ea typeface="+mn-ea"/>
                <a:cs typeface="+mn-cs"/>
              </a:rPr>
              <a:t>QUIZZ</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1800" b="0" i="0" u="none" strike="noStrike" kern="1200" cap="none" spc="0" normalizeH="0" baseline="0" noProof="0" dirty="0">
                <a:ln>
                  <a:noFill/>
                </a:ln>
                <a:solidFill>
                  <a:srgbClr val="FFFFFF"/>
                </a:solidFill>
                <a:effectLst/>
                <a:uLnTx/>
                <a:uFillTx/>
                <a:latin typeface="Arial"/>
                <a:ea typeface="+mn-ea"/>
                <a:cs typeface="+mn-cs"/>
              </a:rPr>
              <a:t>CE QU’IL NE FALLAIT PAS MANQUER</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7000" b="0" i="0" u="none" strike="noStrike" kern="1200" cap="none" spc="0" normalizeH="0" baseline="0" noProof="0" dirty="0">
                <a:ln>
                  <a:noFill/>
                </a:ln>
                <a:solidFill>
                  <a:srgbClr val="FFFFFF"/>
                </a:solidFill>
                <a:effectLst/>
                <a:uLnTx/>
                <a:uFillTx/>
                <a:latin typeface="Arial"/>
                <a:ea typeface="+mn-ea"/>
                <a:cs typeface="+mn-cs"/>
              </a:rPr>
              <a:t>?</a:t>
            </a:r>
          </a:p>
        </p:txBody>
      </p:sp>
      <p:sp>
        <p:nvSpPr>
          <p:cNvPr id="2" name="ZoneTexte 1"/>
          <p:cNvSpPr txBox="1"/>
          <p:nvPr/>
        </p:nvSpPr>
        <p:spPr>
          <a:xfrm>
            <a:off x="3004123" y="627832"/>
            <a:ext cx="5871434" cy="5355313"/>
          </a:xfrm>
          <a:prstGeom prst="rect">
            <a:avLst/>
          </a:prstGeom>
          <a:noFill/>
        </p:spPr>
        <p:txBody>
          <a:bodyPr wrap="square" rtlCol="0">
            <a:spAutoFit/>
          </a:bodyPr>
          <a:lstStyle/>
          <a:p>
            <a:pPr algn="just"/>
            <a:r>
              <a:rPr lang="fr-FR" u="sng" dirty="0"/>
              <a:t>1/ Dans quels cas le litige peut être soumis à la composition restreinte du bureau de jugement ?</a:t>
            </a:r>
          </a:p>
          <a:p>
            <a:pPr algn="just"/>
            <a:r>
              <a:rPr lang="fr-FR" dirty="0"/>
              <a:t>   heures supplémentaires	     licenciement</a:t>
            </a:r>
          </a:p>
          <a:p>
            <a:pPr algn="just"/>
            <a:r>
              <a:rPr lang="fr-FR" dirty="0"/>
              <a:t>   démission				     prise d’acte de la rupture</a:t>
            </a:r>
          </a:p>
          <a:p>
            <a:pPr algn="just"/>
            <a:r>
              <a:rPr lang="fr-FR" dirty="0"/>
              <a:t>   demande en résiliation judiciaire du contrat de travail</a:t>
            </a:r>
          </a:p>
          <a:p>
            <a:pPr algn="just"/>
            <a:endParaRPr lang="fr-FR" dirty="0"/>
          </a:p>
          <a:p>
            <a:pPr algn="just"/>
            <a:r>
              <a:rPr lang="fr-FR" u="sng" dirty="0"/>
              <a:t>2/ L’orientation de l’affaire peut être décidée : </a:t>
            </a:r>
          </a:p>
          <a:p>
            <a:pPr algn="just"/>
            <a:r>
              <a:rPr lang="fr-FR" dirty="0"/>
              <a:t>   en tout état de cause au cours de la mise en état</a:t>
            </a:r>
          </a:p>
          <a:p>
            <a:pPr algn="just"/>
            <a:r>
              <a:rPr lang="fr-FR" dirty="0"/>
              <a:t>   au moment de la première convocation devant le BCO </a:t>
            </a:r>
          </a:p>
          <a:p>
            <a:pPr algn="just"/>
            <a:endParaRPr lang="fr-FR" dirty="0"/>
          </a:p>
          <a:p>
            <a:pPr algn="just"/>
            <a:r>
              <a:rPr lang="fr-FR" u="sng" dirty="0"/>
              <a:t>3/ Le calendrier de procédure est adopté après avis des parties :</a:t>
            </a:r>
          </a:p>
          <a:p>
            <a:pPr algn="just"/>
            <a:r>
              <a:rPr lang="fr-FR" dirty="0"/>
              <a:t>   conforme				     consultatif</a:t>
            </a:r>
          </a:p>
          <a:p>
            <a:pPr algn="just"/>
            <a:endParaRPr lang="fr-FR" dirty="0"/>
          </a:p>
          <a:p>
            <a:pPr algn="just"/>
            <a:r>
              <a:rPr lang="fr-FR" u="sng" dirty="0"/>
              <a:t>4/ Les parties peuvent s’opposer à la désignation d’un conseiller rapporteur : </a:t>
            </a:r>
          </a:p>
          <a:p>
            <a:pPr algn="just"/>
            <a:r>
              <a:rPr lang="fr-FR" dirty="0"/>
              <a:t>   dans les 8 jours de la désignation</a:t>
            </a:r>
          </a:p>
          <a:p>
            <a:pPr algn="just"/>
            <a:r>
              <a:rPr lang="fr-FR" dirty="0"/>
              <a:t>   dans les 15 jours de la désignation</a:t>
            </a:r>
          </a:p>
          <a:p>
            <a:pPr algn="just"/>
            <a:r>
              <a:rPr lang="fr-FR" dirty="0"/>
              <a:t>   elles ne le peuvent pas</a:t>
            </a:r>
          </a:p>
        </p:txBody>
      </p:sp>
      <p:sp>
        <p:nvSpPr>
          <p:cNvPr id="4" name="Rectangle 3"/>
          <p:cNvSpPr/>
          <p:nvPr/>
        </p:nvSpPr>
        <p:spPr>
          <a:xfrm flipH="1" flipV="1">
            <a:off x="3053647" y="1314172"/>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flipH="1" flipV="1">
            <a:off x="3053647" y="1607901"/>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flipH="1" flipV="1">
            <a:off x="3053647" y="1892933"/>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flipH="1" flipV="1">
            <a:off x="5864716" y="1314172"/>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flipH="1" flipV="1">
            <a:off x="5864716" y="1607901"/>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flipH="1" flipV="1">
            <a:off x="3053647" y="2743916"/>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flipH="1" flipV="1">
            <a:off x="3053647" y="2990969"/>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flipH="1" flipV="1">
            <a:off x="5864716" y="4083213"/>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flipH="1" flipV="1">
            <a:off x="3053647" y="4083213"/>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flipH="1" flipV="1">
            <a:off x="3053647" y="5190213"/>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flipH="1" flipV="1">
            <a:off x="3053647" y="5453029"/>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flipH="1" flipV="1">
            <a:off x="3053647" y="5726715"/>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1836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texte 3"/>
          <p:cNvSpPr txBox="1">
            <a:spLocks/>
          </p:cNvSpPr>
          <p:nvPr/>
        </p:nvSpPr>
        <p:spPr>
          <a:xfrm>
            <a:off x="193733" y="1607901"/>
            <a:ext cx="2625667" cy="3629639"/>
          </a:xfrm>
          <a:prstGeom prst="rect">
            <a:avLst/>
          </a:prstGeom>
        </p:spPr>
        <p:txBody>
          <a:bodyPr vert="horz">
            <a:normAutofit lnSpcReduction="10000"/>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7000" b="0" i="0" u="none" strike="noStrike" kern="1200" cap="none" spc="0" normalizeH="0" baseline="0" noProof="0" dirty="0">
                <a:ln>
                  <a:noFill/>
                </a:ln>
                <a:solidFill>
                  <a:srgbClr val="FFFFFF"/>
                </a:solidFill>
                <a:effectLst/>
                <a:uLnTx/>
                <a:uFillTx/>
                <a:latin typeface="Arial"/>
                <a:ea typeface="+mn-ea"/>
                <a:cs typeface="+mn-cs"/>
              </a:rPr>
              <a:t>?</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2000" b="1" i="0" u="none" strike="noStrike" kern="1200" cap="none" spc="0" normalizeH="0" baseline="0" noProof="0" dirty="0">
                <a:ln>
                  <a:noFill/>
                </a:ln>
                <a:solidFill>
                  <a:srgbClr val="FFFFFF"/>
                </a:solidFill>
                <a:effectLst/>
                <a:uLnTx/>
                <a:uFillTx/>
                <a:latin typeface="Arial"/>
                <a:ea typeface="+mn-ea"/>
                <a:cs typeface="+mn-cs"/>
              </a:rPr>
              <a:t>QUIZZ</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1800" b="0" i="0" u="none" strike="noStrike" kern="1200" cap="none" spc="0" normalizeH="0" baseline="0" noProof="0" dirty="0">
                <a:ln>
                  <a:noFill/>
                </a:ln>
                <a:solidFill>
                  <a:srgbClr val="FFFFFF"/>
                </a:solidFill>
                <a:effectLst/>
                <a:uLnTx/>
                <a:uFillTx/>
                <a:latin typeface="Arial"/>
                <a:ea typeface="+mn-ea"/>
                <a:cs typeface="+mn-cs"/>
              </a:rPr>
              <a:t>CE QU’IL NE FALLAIT PAS MANQUER</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7000" b="0" i="0" u="none" strike="noStrike" kern="1200" cap="none" spc="0" normalizeH="0" baseline="0" noProof="0" dirty="0">
                <a:ln>
                  <a:noFill/>
                </a:ln>
                <a:solidFill>
                  <a:srgbClr val="FFFFFF"/>
                </a:solidFill>
                <a:effectLst/>
                <a:uLnTx/>
                <a:uFillTx/>
                <a:latin typeface="Arial"/>
                <a:ea typeface="+mn-ea"/>
                <a:cs typeface="+mn-cs"/>
              </a:rPr>
              <a:t>?</a:t>
            </a:r>
          </a:p>
        </p:txBody>
      </p:sp>
      <p:sp>
        <p:nvSpPr>
          <p:cNvPr id="2" name="ZoneTexte 1"/>
          <p:cNvSpPr txBox="1"/>
          <p:nvPr/>
        </p:nvSpPr>
        <p:spPr>
          <a:xfrm>
            <a:off x="3004123" y="627832"/>
            <a:ext cx="5871434" cy="5632312"/>
          </a:xfrm>
          <a:prstGeom prst="rect">
            <a:avLst/>
          </a:prstGeom>
          <a:noFill/>
        </p:spPr>
        <p:txBody>
          <a:bodyPr wrap="square" rtlCol="0">
            <a:spAutoFit/>
          </a:bodyPr>
          <a:lstStyle/>
          <a:p>
            <a:pPr algn="just"/>
            <a:r>
              <a:rPr lang="fr-FR" u="sng" dirty="0"/>
              <a:t>5/ Lorsque le BCO est composé de deux conseillers spécialisés dans la conciliation, il peut s’agir :</a:t>
            </a:r>
          </a:p>
          <a:p>
            <a:pPr algn="just"/>
            <a:r>
              <a:rPr lang="fr-FR" dirty="0"/>
              <a:t>   de deux salariés			     de deux employeurs</a:t>
            </a:r>
          </a:p>
          <a:p>
            <a:pPr algn="just"/>
            <a:r>
              <a:rPr lang="fr-FR" dirty="0"/>
              <a:t>   d’un salarié et d’un employeur</a:t>
            </a:r>
          </a:p>
          <a:p>
            <a:pPr algn="just"/>
            <a:endParaRPr lang="fr-FR" dirty="0"/>
          </a:p>
          <a:p>
            <a:pPr algn="just"/>
            <a:r>
              <a:rPr lang="fr-FR" u="sng" dirty="0"/>
              <a:t>6/ Quelles sont les sanctions du non-respect du calendrier de procédure?</a:t>
            </a:r>
          </a:p>
          <a:p>
            <a:pPr algn="just"/>
            <a:r>
              <a:rPr lang="fr-FR" dirty="0"/>
              <a:t>   la caducité de la demande</a:t>
            </a:r>
          </a:p>
          <a:p>
            <a:pPr algn="just"/>
            <a:r>
              <a:rPr lang="fr-FR" dirty="0"/>
              <a:t>   la radiation				    le renvoi devant le BJ</a:t>
            </a:r>
          </a:p>
          <a:p>
            <a:pPr algn="just"/>
            <a:r>
              <a:rPr lang="fr-FR" dirty="0"/>
              <a:t>   le jugement sur-le-champ de l’affaire</a:t>
            </a:r>
          </a:p>
          <a:p>
            <a:pPr algn="just"/>
            <a:endParaRPr lang="fr-FR" dirty="0"/>
          </a:p>
          <a:p>
            <a:pPr algn="just"/>
            <a:r>
              <a:rPr lang="fr-FR" u="sng" dirty="0"/>
              <a:t>7/ La médiation conventionnelle est possible en matière de :</a:t>
            </a:r>
          </a:p>
          <a:p>
            <a:pPr algn="just"/>
            <a:r>
              <a:rPr lang="fr-FR" dirty="0"/>
              <a:t>   litiges transfrontaliers	    heures supplémentaires</a:t>
            </a:r>
          </a:p>
          <a:p>
            <a:pPr algn="just"/>
            <a:r>
              <a:rPr lang="fr-FR" dirty="0"/>
              <a:t>   licenciement pour motif économique</a:t>
            </a:r>
          </a:p>
          <a:p>
            <a:pPr algn="just"/>
            <a:r>
              <a:rPr lang="fr-FR" dirty="0"/>
              <a:t>   prise d’acte de la rupture du contrat de travail</a:t>
            </a:r>
          </a:p>
          <a:p>
            <a:pPr algn="just"/>
            <a:endParaRPr lang="fr-FR" dirty="0"/>
          </a:p>
          <a:p>
            <a:pPr algn="just"/>
            <a:r>
              <a:rPr lang="fr-FR" u="sng" dirty="0"/>
              <a:t>8/ L’ordonnance du Président s’agissant de la section compétente est : </a:t>
            </a:r>
          </a:p>
          <a:p>
            <a:pPr algn="just"/>
            <a:r>
              <a:rPr lang="fr-FR" dirty="0"/>
              <a:t>   susceptible d’appel		</a:t>
            </a:r>
            <a:r>
              <a:rPr lang="fr-FR"/>
              <a:t>    insusceptible </a:t>
            </a:r>
            <a:r>
              <a:rPr lang="fr-FR" dirty="0"/>
              <a:t>de recours</a:t>
            </a:r>
          </a:p>
        </p:txBody>
      </p:sp>
      <p:sp>
        <p:nvSpPr>
          <p:cNvPr id="4" name="Rectangle 3"/>
          <p:cNvSpPr/>
          <p:nvPr/>
        </p:nvSpPr>
        <p:spPr>
          <a:xfrm flipH="1" flipV="1">
            <a:off x="3053647" y="1314172"/>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flipH="1" flipV="1">
            <a:off x="3053647" y="1607901"/>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flipH="1" flipV="1">
            <a:off x="5864716" y="1314172"/>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flipH="1" flipV="1">
            <a:off x="3053647" y="2743916"/>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flipH="1" flipV="1">
            <a:off x="3053647" y="2990969"/>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flipH="1" flipV="1">
            <a:off x="5864716" y="2990969"/>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flipH="1" flipV="1">
            <a:off x="3053647" y="3262750"/>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flipH="1" flipV="1">
            <a:off x="3053647" y="4355481"/>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flipH="1" flipV="1">
            <a:off x="3053647" y="4632566"/>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flipH="1" flipV="1">
            <a:off x="3053647" y="4934789"/>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flipH="1" flipV="1">
            <a:off x="5864716" y="4355481"/>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flipH="1" flipV="1">
            <a:off x="3053647" y="5974476"/>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flipH="1" flipV="1">
            <a:off x="5864716" y="5974476"/>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2748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Chapitre 3</a:t>
            </a:r>
          </a:p>
        </p:txBody>
      </p:sp>
      <p:sp>
        <p:nvSpPr>
          <p:cNvPr id="5" name="ZoneTexte 4"/>
          <p:cNvSpPr txBox="1"/>
          <p:nvPr/>
        </p:nvSpPr>
        <p:spPr>
          <a:xfrm>
            <a:off x="732473" y="2999697"/>
            <a:ext cx="7762240" cy="2708434"/>
          </a:xfrm>
          <a:prstGeom prst="rect">
            <a:avLst/>
          </a:prstGeom>
          <a:noFill/>
        </p:spPr>
        <p:txBody>
          <a:bodyPr wrap="square" rtlCol="0">
            <a:spAutoFit/>
          </a:bodyPr>
          <a:lstStyle/>
          <a:p>
            <a:pPr algn="ctr"/>
            <a:r>
              <a:rPr lang="fr-FR" sz="3200" dirty="0"/>
              <a:t>Le bureau de jugement</a:t>
            </a:r>
          </a:p>
          <a:p>
            <a:pPr algn="ctr"/>
            <a:endParaRPr lang="fr-FR" i="1" dirty="0">
              <a:solidFill>
                <a:srgbClr val="646B86"/>
              </a:solidFill>
            </a:endParaRPr>
          </a:p>
          <a:p>
            <a:pPr algn="just"/>
            <a:r>
              <a:rPr lang="fr-FR" sz="2000" i="1" dirty="0">
                <a:solidFill>
                  <a:srgbClr val="646B86"/>
                </a:solidFill>
              </a:rPr>
              <a:t> 1- La mise en état</a:t>
            </a:r>
          </a:p>
          <a:p>
            <a:pPr algn="just"/>
            <a:r>
              <a:rPr lang="fr-FR" sz="2000" i="1" dirty="0">
                <a:solidFill>
                  <a:srgbClr val="646B86"/>
                </a:solidFill>
              </a:rPr>
              <a:t>2- Le déroulement de l’audience</a:t>
            </a:r>
          </a:p>
          <a:p>
            <a:pPr algn="just"/>
            <a:r>
              <a:rPr lang="fr-FR" sz="2000" i="1" dirty="0">
                <a:solidFill>
                  <a:srgbClr val="646B86"/>
                </a:solidFill>
              </a:rPr>
              <a:t>3- La mise en délibéré et le prononcé du jugement</a:t>
            </a:r>
          </a:p>
          <a:p>
            <a:pPr algn="just"/>
            <a:r>
              <a:rPr lang="fr-FR" sz="2000" i="1" dirty="0">
                <a:solidFill>
                  <a:srgbClr val="646B86"/>
                </a:solidFill>
              </a:rPr>
              <a:t>4- La création d’un nouveau référé : le référé en la forme</a:t>
            </a:r>
          </a:p>
          <a:p>
            <a:pPr algn="just"/>
            <a:r>
              <a:rPr lang="fr-FR" sz="2000" i="1" dirty="0">
                <a:solidFill>
                  <a:srgbClr val="646B86"/>
                </a:solidFill>
              </a:rPr>
              <a:t>5- L’absence de comparution d’une partie</a:t>
            </a:r>
          </a:p>
          <a:p>
            <a:pPr algn="just"/>
            <a:r>
              <a:rPr lang="fr-FR" sz="2000" i="1" dirty="0">
                <a:solidFill>
                  <a:srgbClr val="646B86"/>
                </a:solidFill>
              </a:rPr>
              <a:t>6- Le barème d’indemnisation </a:t>
            </a:r>
            <a:endParaRPr lang="fr-FR" sz="2000" dirty="0">
              <a:solidFill>
                <a:srgbClr val="646B86"/>
              </a:solidFill>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722313" y="533400"/>
            <a:ext cx="1299606" cy="1114920"/>
          </a:xfrm>
          <a:prstGeom prst="rect">
            <a:avLst/>
          </a:prstGeom>
          <a:noFill/>
          <a:ln>
            <a:noFill/>
          </a:ln>
        </p:spPr>
      </p:pic>
    </p:spTree>
    <p:extLst>
      <p:ext uri="{BB962C8B-B14F-4D97-AF65-F5344CB8AC3E}">
        <p14:creationId xmlns:p14="http://schemas.microsoft.com/office/powerpoint/2010/main" val="4107830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70000" lnSpcReduction="20000"/>
          </a:bodyPr>
          <a:lstStyle/>
          <a:p>
            <a:pPr marL="0" indent="0">
              <a:buNone/>
            </a:pPr>
            <a:r>
              <a:rPr lang="fr-FR" sz="3200" b="1" dirty="0">
                <a:solidFill>
                  <a:srgbClr val="646B86"/>
                </a:solidFill>
              </a:rPr>
              <a:t>1- La mise en état</a:t>
            </a:r>
          </a:p>
          <a:p>
            <a:pPr marL="0" indent="0">
              <a:buNone/>
            </a:pPr>
            <a:endParaRPr lang="fr-FR" dirty="0"/>
          </a:p>
          <a:p>
            <a:pPr marL="0" indent="0" algn="just">
              <a:buNone/>
            </a:pPr>
            <a:r>
              <a:rPr lang="fr-FR" dirty="0"/>
              <a:t>Lorsque l’affaire n’est pas en état d’être jugée devant le bureau de jugement, celui-ci peut assurer sa mise en état et et a des pouvoirs identiques à ceux du bureau de conciliation et d’orientation (calendrier de procédure, mesures d’instruction, désignation de conseillers rapporteurs …).</a:t>
            </a:r>
          </a:p>
          <a:p>
            <a:pPr algn="just"/>
            <a:endParaRPr lang="fr-FR" dirty="0"/>
          </a:p>
          <a:p>
            <a:pPr marL="0" indent="0" algn="just">
              <a:buNone/>
            </a:pPr>
            <a:r>
              <a:rPr lang="fr-FR" dirty="0"/>
              <a:t>Le bureau de jugement peut dispenser une partie qui en fait la demande de se présenter à une audience ultérieure. </a:t>
            </a:r>
            <a:r>
              <a:rPr lang="fr-FR" b="1" u="sng" dirty="0"/>
              <a:t>Dans ce cas, la communication entre les parties est faite par lettre recommandée avec demande d’avis de réception ou par notification entre avocats et il en est justifié auprès du bureau de jugement dans les délais impartis.</a:t>
            </a:r>
          </a:p>
          <a:p>
            <a:pPr algn="just"/>
            <a:endParaRPr lang="fr-FR" dirty="0"/>
          </a:p>
          <a:p>
            <a:pPr marL="0" indent="0" algn="just">
              <a:buNone/>
            </a:pPr>
            <a:r>
              <a:rPr lang="fr-FR" dirty="0"/>
              <a:t>Le jugement rendu dans ces conditions est contradictoire. Néanmoins, le bureau de jugement a toujours la faculté d’ordonner que les parties se présentent devant lui.</a:t>
            </a:r>
          </a:p>
        </p:txBody>
      </p:sp>
      <p:sp>
        <p:nvSpPr>
          <p:cNvPr id="4" name="Titre 1"/>
          <p:cNvSpPr>
            <a:spLocks noGrp="1"/>
          </p:cNvSpPr>
          <p:nvPr>
            <p:ph type="title"/>
          </p:nvPr>
        </p:nvSpPr>
        <p:spPr/>
        <p:txBody>
          <a:bodyPr>
            <a:normAutofit/>
          </a:bodyPr>
          <a:lstStyle/>
          <a:p>
            <a:r>
              <a:rPr lang="fr-FR" dirty="0"/>
              <a:t>Chapitre 3 : Le bureau de jugement</a:t>
            </a:r>
          </a:p>
        </p:txBody>
      </p:sp>
    </p:spTree>
    <p:extLst>
      <p:ext uri="{BB962C8B-B14F-4D97-AF65-F5344CB8AC3E}">
        <p14:creationId xmlns:p14="http://schemas.microsoft.com/office/powerpoint/2010/main" val="642445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85000" lnSpcReduction="20000"/>
          </a:bodyPr>
          <a:lstStyle/>
          <a:p>
            <a:pPr marL="0" indent="0">
              <a:buNone/>
            </a:pPr>
            <a:r>
              <a:rPr lang="fr-FR" sz="2800" b="1" dirty="0">
                <a:solidFill>
                  <a:srgbClr val="646B86"/>
                </a:solidFill>
              </a:rPr>
              <a:t>2- Le déroulement de l’audience</a:t>
            </a:r>
          </a:p>
          <a:p>
            <a:pPr marL="0" indent="0">
              <a:buNone/>
            </a:pPr>
            <a:endParaRPr lang="fr-FR" dirty="0"/>
          </a:p>
          <a:p>
            <a:pPr marL="0" indent="0" algn="just">
              <a:buNone/>
            </a:pPr>
            <a:r>
              <a:rPr lang="fr-FR" dirty="0"/>
              <a:t>Lorsqu’il appelle une affaire à l’audience pour la juger, le bureau de jugement veille au respect du calendrier imparti. </a:t>
            </a:r>
          </a:p>
          <a:p>
            <a:pPr marL="0" indent="0" algn="just">
              <a:buNone/>
            </a:pPr>
            <a:endParaRPr lang="fr-FR" dirty="0"/>
          </a:p>
          <a:p>
            <a:pPr marL="0" indent="0" algn="just">
              <a:buNone/>
            </a:pPr>
            <a:r>
              <a:rPr lang="fr-FR" dirty="0"/>
              <a:t>Sont écartés des débats les prétentions, moyens et pièces communiqués sans motif légitime après la date fixée pour les échanges et dont la tardiveté porte atteinte aux droits de la défense.</a:t>
            </a:r>
          </a:p>
          <a:p>
            <a:pPr algn="just"/>
            <a:endParaRPr lang="fr-FR" dirty="0"/>
          </a:p>
          <a:p>
            <a:pPr marL="0" indent="0" algn="just">
              <a:buNone/>
            </a:pPr>
            <a:r>
              <a:rPr lang="fr-FR" dirty="0"/>
              <a:t>Le bureau de jugement pourra mettre l’affaire en délibéré sans avoir à examiner la prétention, le moyen ou la pièce en question, tout en justifiant des raisons pour lesquelles il exclut ces éléments des débats.</a:t>
            </a:r>
          </a:p>
        </p:txBody>
      </p:sp>
      <p:sp>
        <p:nvSpPr>
          <p:cNvPr id="4" name="Titre 1"/>
          <p:cNvSpPr>
            <a:spLocks noGrp="1"/>
          </p:cNvSpPr>
          <p:nvPr>
            <p:ph type="title"/>
          </p:nvPr>
        </p:nvSpPr>
        <p:spPr/>
        <p:txBody>
          <a:bodyPr>
            <a:normAutofit/>
          </a:bodyPr>
          <a:lstStyle/>
          <a:p>
            <a:r>
              <a:rPr lang="fr-FR" dirty="0"/>
              <a:t>Chapitre 3 : Le bureau de jugement</a:t>
            </a:r>
          </a:p>
        </p:txBody>
      </p:sp>
    </p:spTree>
    <p:extLst>
      <p:ext uri="{BB962C8B-B14F-4D97-AF65-F5344CB8AC3E}">
        <p14:creationId xmlns:p14="http://schemas.microsoft.com/office/powerpoint/2010/main" val="3118436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Chapitre 3 : Le bureau de jugement</a:t>
            </a:r>
          </a:p>
        </p:txBody>
      </p:sp>
      <p:sp>
        <p:nvSpPr>
          <p:cNvPr id="3" name="Espace réservé du contenu 2"/>
          <p:cNvSpPr>
            <a:spLocks noGrp="1"/>
          </p:cNvSpPr>
          <p:nvPr>
            <p:ph sz="quarter" idx="1"/>
          </p:nvPr>
        </p:nvSpPr>
        <p:spPr/>
        <p:txBody>
          <a:bodyPr>
            <a:normAutofit fontScale="77500" lnSpcReduction="20000"/>
          </a:bodyPr>
          <a:lstStyle/>
          <a:p>
            <a:pPr marL="0" indent="0">
              <a:buNone/>
            </a:pPr>
            <a:r>
              <a:rPr lang="fr-FR" sz="3200" b="1" dirty="0">
                <a:solidFill>
                  <a:srgbClr val="646B86"/>
                </a:solidFill>
              </a:rPr>
              <a:t>3- La mise en délibéré et le prononcé du jugement</a:t>
            </a:r>
          </a:p>
          <a:p>
            <a:pPr marL="0" indent="0">
              <a:buNone/>
            </a:pPr>
            <a:r>
              <a:rPr lang="fr-FR" sz="2800" b="1" dirty="0">
                <a:solidFill>
                  <a:srgbClr val="646B86"/>
                </a:solidFill>
              </a:rPr>
              <a:t>     3-1 La décision peut être rendue à l’issue des débats</a:t>
            </a:r>
          </a:p>
          <a:p>
            <a:pPr marL="0" indent="0">
              <a:buNone/>
            </a:pPr>
            <a:endParaRPr lang="fr-FR" sz="2800" dirty="0">
              <a:solidFill>
                <a:srgbClr val="000000"/>
              </a:solidFill>
            </a:endParaRPr>
          </a:p>
          <a:p>
            <a:pPr marL="0" indent="0" algn="just">
              <a:buNone/>
            </a:pPr>
            <a:r>
              <a:rPr lang="fr-FR" sz="2800" dirty="0">
                <a:solidFill>
                  <a:srgbClr val="000000"/>
                </a:solidFill>
              </a:rPr>
              <a:t>Cette possibilité de rendre la décision sur le siège doit rester exceptionnelle et ne s’appliquer qu’aux cas les plus simples, la multiplicité des demandes et l’examen des moyens avancés de part et d’autre rendant généralement impossible une décision immédiate. Toutefois, lorsque le bureau de jugement s’estime en mesure de rendre immédiatement sa décision, les exigences de l’impartialité objective recommandent qu’il se retire préalablement pour délibérer.</a:t>
            </a:r>
          </a:p>
          <a:p>
            <a:pPr marL="0" indent="0" algn="just">
              <a:buNone/>
            </a:pPr>
            <a:endParaRPr lang="fr-FR" sz="2800" dirty="0">
              <a:solidFill>
                <a:srgbClr val="000000"/>
              </a:solidFill>
            </a:endParaRPr>
          </a:p>
          <a:p>
            <a:pPr marL="0" indent="0" algn="just">
              <a:buNone/>
            </a:pPr>
            <a:r>
              <a:rPr lang="fr-FR" sz="2800" dirty="0">
                <a:solidFill>
                  <a:srgbClr val="000000"/>
                </a:solidFill>
              </a:rPr>
              <a:t>En outre, cela suppose en pratique que la décision rendue puisse être sur-le-champ formalisée et signée.</a:t>
            </a:r>
          </a:p>
          <a:p>
            <a:pPr marL="0" indent="0">
              <a:buNone/>
            </a:pPr>
            <a:endParaRPr lang="fr-FR" sz="2800" b="1" dirty="0">
              <a:solidFill>
                <a:srgbClr val="646B86"/>
              </a:solidFill>
            </a:endParaRPr>
          </a:p>
        </p:txBody>
      </p:sp>
    </p:spTree>
    <p:extLst>
      <p:ext uri="{BB962C8B-B14F-4D97-AF65-F5344CB8AC3E}">
        <p14:creationId xmlns:p14="http://schemas.microsoft.com/office/powerpoint/2010/main" val="189492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a:spcBef>
                <a:spcPct val="20000"/>
              </a:spcBef>
            </a:pPr>
            <a:r>
              <a:rPr lang="fr-FR" sz="3200" dirty="0"/>
              <a:t>Chapitre 1 : L’organisation judiciaire</a:t>
            </a:r>
            <a:endParaRPr lang="fr-FR" sz="6600" dirty="0"/>
          </a:p>
        </p:txBody>
      </p:sp>
      <p:sp>
        <p:nvSpPr>
          <p:cNvPr id="3" name="Espace réservé du contenu 2"/>
          <p:cNvSpPr>
            <a:spLocks noGrp="1"/>
          </p:cNvSpPr>
          <p:nvPr>
            <p:ph sz="quarter" idx="1"/>
          </p:nvPr>
        </p:nvSpPr>
        <p:spPr>
          <a:xfrm>
            <a:off x="164387" y="1376737"/>
            <a:ext cx="8641285" cy="4722311"/>
          </a:xfrm>
        </p:spPr>
        <p:txBody>
          <a:bodyPr>
            <a:normAutofit fontScale="25000" lnSpcReduction="20000"/>
          </a:bodyPr>
          <a:lstStyle/>
          <a:p>
            <a:pPr marL="0" indent="0" algn="just">
              <a:buNone/>
            </a:pPr>
            <a:endParaRPr lang="fr-FR" sz="7600" dirty="0">
              <a:solidFill>
                <a:srgbClr val="000000"/>
              </a:solidFill>
            </a:endParaRPr>
          </a:p>
          <a:p>
            <a:pPr marL="0" indent="0" algn="just">
              <a:buNone/>
            </a:pPr>
            <a:r>
              <a:rPr lang="fr-FR" sz="7600" dirty="0">
                <a:solidFill>
                  <a:srgbClr val="000000"/>
                </a:solidFill>
              </a:rPr>
              <a:t>Les juridictions de premier degré :</a:t>
            </a:r>
          </a:p>
          <a:p>
            <a:pPr marL="0" indent="0" algn="just">
              <a:buNone/>
            </a:pPr>
            <a:r>
              <a:rPr lang="fr-FR" sz="7600" dirty="0">
                <a:solidFill>
                  <a:srgbClr val="000000"/>
                </a:solidFill>
              </a:rPr>
              <a:t> </a:t>
            </a:r>
          </a:p>
          <a:p>
            <a:pPr marL="0" indent="0" algn="ctr">
              <a:buNone/>
            </a:pPr>
            <a:r>
              <a:rPr lang="fr-FR" sz="7600" b="1" dirty="0">
                <a:solidFill>
                  <a:srgbClr val="000000"/>
                </a:solidFill>
              </a:rPr>
              <a:t>Juridictions civiles</a:t>
            </a:r>
          </a:p>
          <a:p>
            <a:pPr marL="0" indent="0" algn="just">
              <a:buNone/>
            </a:pPr>
            <a:endParaRPr lang="fr-FR" sz="7600" dirty="0">
              <a:solidFill>
                <a:srgbClr val="000000"/>
              </a:solidFill>
            </a:endParaRPr>
          </a:p>
          <a:p>
            <a:pPr marL="0" indent="0" algn="just">
              <a:buNone/>
            </a:pPr>
            <a:r>
              <a:rPr lang="fr-FR" sz="7600" b="1" dirty="0">
                <a:solidFill>
                  <a:srgbClr val="000000"/>
                </a:solidFill>
              </a:rPr>
              <a:t>Tribunal de grande instance</a:t>
            </a:r>
          </a:p>
          <a:p>
            <a:pPr marL="0" indent="0" algn="just">
              <a:buNone/>
            </a:pPr>
            <a:endParaRPr lang="fr-FR" sz="7600" dirty="0">
              <a:solidFill>
                <a:srgbClr val="000000"/>
              </a:solidFill>
            </a:endParaRPr>
          </a:p>
          <a:p>
            <a:pPr marL="0" indent="0" algn="just">
              <a:buNone/>
            </a:pPr>
            <a:r>
              <a:rPr lang="fr-FR" sz="7600" dirty="0">
                <a:solidFill>
                  <a:srgbClr val="000000"/>
                </a:solidFill>
              </a:rPr>
              <a:t>Litiges de plus de 10000 euros et litiges divorce, autorité parentale, succession, filiation, immobilier, état civil</a:t>
            </a:r>
          </a:p>
          <a:p>
            <a:pPr marL="0" indent="0" algn="just">
              <a:buNone/>
            </a:pPr>
            <a:endParaRPr lang="fr-FR" sz="7600" dirty="0">
              <a:solidFill>
                <a:srgbClr val="000000"/>
              </a:solidFill>
            </a:endParaRPr>
          </a:p>
          <a:p>
            <a:pPr marL="0" indent="0" algn="just">
              <a:buNone/>
            </a:pPr>
            <a:r>
              <a:rPr lang="fr-FR" sz="7600" b="1" dirty="0">
                <a:solidFill>
                  <a:srgbClr val="000000"/>
                </a:solidFill>
              </a:rPr>
              <a:t>Tribunal d'instance</a:t>
            </a:r>
          </a:p>
          <a:p>
            <a:pPr marL="0" indent="0" algn="just">
              <a:buNone/>
            </a:pPr>
            <a:r>
              <a:rPr lang="fr-FR" sz="7600" dirty="0">
                <a:solidFill>
                  <a:srgbClr val="000000"/>
                </a:solidFill>
              </a:rPr>
              <a:t>Litiges de moins de 10000 euros, litiges à la consommation, conflit de voisinage, injonctions de payer et de faire ...</a:t>
            </a:r>
          </a:p>
          <a:p>
            <a:pPr marL="0" indent="0" algn="just">
              <a:buNone/>
            </a:pPr>
            <a:r>
              <a:rPr lang="fr-FR" sz="7600" dirty="0">
                <a:solidFill>
                  <a:srgbClr val="000000"/>
                </a:solidFill>
              </a:rPr>
              <a:t> </a:t>
            </a:r>
          </a:p>
          <a:p>
            <a:endParaRPr lang="fr-FR" dirty="0"/>
          </a:p>
        </p:txBody>
      </p:sp>
    </p:spTree>
    <p:extLst>
      <p:ext uri="{BB962C8B-B14F-4D97-AF65-F5344CB8AC3E}">
        <p14:creationId xmlns:p14="http://schemas.microsoft.com/office/powerpoint/2010/main" val="1296575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Chapitre 3 : Le bureau de jugement</a:t>
            </a:r>
          </a:p>
        </p:txBody>
      </p:sp>
      <p:sp>
        <p:nvSpPr>
          <p:cNvPr id="3" name="Espace réservé du contenu 2"/>
          <p:cNvSpPr>
            <a:spLocks noGrp="1"/>
          </p:cNvSpPr>
          <p:nvPr>
            <p:ph sz="quarter" idx="1"/>
          </p:nvPr>
        </p:nvSpPr>
        <p:spPr/>
        <p:txBody>
          <a:bodyPr>
            <a:normAutofit/>
          </a:bodyPr>
          <a:lstStyle/>
          <a:p>
            <a:pPr marL="0" indent="0">
              <a:buNone/>
            </a:pPr>
            <a:r>
              <a:rPr lang="fr-FR" sz="2800" b="1" dirty="0">
                <a:solidFill>
                  <a:srgbClr val="646B86"/>
                </a:solidFill>
              </a:rPr>
              <a:t>3-2 La date du délibéré est communiquée par le Président</a:t>
            </a:r>
          </a:p>
          <a:p>
            <a:pPr marL="0" indent="0">
              <a:buNone/>
            </a:pPr>
            <a:endParaRPr lang="fr-FR" sz="1800" b="1" dirty="0">
              <a:solidFill>
                <a:srgbClr val="646B86"/>
              </a:solidFill>
            </a:endParaRPr>
          </a:p>
          <a:p>
            <a:pPr marL="0" lvl="0" indent="0" algn="just">
              <a:buClr>
                <a:srgbClr val="D16349"/>
              </a:buClr>
              <a:buNone/>
            </a:pPr>
            <a:r>
              <a:rPr lang="fr-FR" sz="2200" dirty="0">
                <a:solidFill>
                  <a:prstClr val="black"/>
                </a:solidFill>
              </a:rPr>
              <a:t>L’information donnée aux parties de la date du prononcé n’incombe pas au greffier d’audience </a:t>
            </a:r>
            <a:r>
              <a:rPr lang="fr-FR" sz="2200" u="sng" dirty="0">
                <a:solidFill>
                  <a:prstClr val="black"/>
                </a:solidFill>
              </a:rPr>
              <a:t>mais au président</a:t>
            </a:r>
            <a:r>
              <a:rPr lang="fr-FR" sz="2200" dirty="0">
                <a:solidFill>
                  <a:prstClr val="black"/>
                </a:solidFill>
              </a:rPr>
              <a:t>. Il est donc indispensable que celui-ci s’assure dès avant l’audience auprès du greffe des dates disponibles pour le prononcé.</a:t>
            </a:r>
          </a:p>
          <a:p>
            <a:pPr marL="0" lvl="0" indent="0" algn="just">
              <a:buClr>
                <a:srgbClr val="D16349"/>
              </a:buClr>
              <a:buNone/>
            </a:pPr>
            <a:endParaRPr lang="fr-FR" sz="2200" dirty="0">
              <a:solidFill>
                <a:prstClr val="black"/>
              </a:solidFill>
            </a:endParaRPr>
          </a:p>
          <a:p>
            <a:pPr marL="0" lvl="0" indent="0" algn="just">
              <a:buClr>
                <a:srgbClr val="D16349"/>
              </a:buClr>
              <a:buNone/>
            </a:pPr>
            <a:r>
              <a:rPr lang="fr-FR" sz="2200" dirty="0">
                <a:solidFill>
                  <a:prstClr val="black"/>
                </a:solidFill>
              </a:rPr>
              <a:t>Le délai jusqu’à la date du prononcé doit permettre l’examen nécessaire au traitement de l’affaire sans excéder un délai raisonnable. Il est indispensable qu’à la date fixée pour le délibéré la décision soit formalisée et signée.</a:t>
            </a:r>
          </a:p>
        </p:txBody>
      </p:sp>
    </p:spTree>
    <p:extLst>
      <p:ext uri="{BB962C8B-B14F-4D97-AF65-F5344CB8AC3E}">
        <p14:creationId xmlns:p14="http://schemas.microsoft.com/office/powerpoint/2010/main" val="1107487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Chapitre 3 : Le bureau de jugement</a:t>
            </a:r>
          </a:p>
        </p:txBody>
      </p:sp>
      <p:sp>
        <p:nvSpPr>
          <p:cNvPr id="3" name="Espace réservé du contenu 2"/>
          <p:cNvSpPr>
            <a:spLocks noGrp="1"/>
          </p:cNvSpPr>
          <p:nvPr>
            <p:ph sz="quarter" idx="1"/>
          </p:nvPr>
        </p:nvSpPr>
        <p:spPr/>
        <p:txBody>
          <a:bodyPr>
            <a:normAutofit fontScale="62500" lnSpcReduction="20000"/>
          </a:bodyPr>
          <a:lstStyle/>
          <a:p>
            <a:pPr marL="0" indent="0">
              <a:buNone/>
            </a:pPr>
            <a:r>
              <a:rPr lang="fr-FR" sz="3000" b="1" dirty="0">
                <a:solidFill>
                  <a:srgbClr val="646B86"/>
                </a:solidFill>
              </a:rPr>
              <a:t>3-3 Le prorogé du jugement doit être nécessairement motivé</a:t>
            </a:r>
          </a:p>
          <a:p>
            <a:pPr marL="0" indent="0">
              <a:buNone/>
            </a:pPr>
            <a:endParaRPr lang="fr-FR" sz="3000" dirty="0"/>
          </a:p>
          <a:p>
            <a:pPr marL="0" indent="0" algn="just">
              <a:buNone/>
            </a:pPr>
            <a:r>
              <a:rPr lang="fr-FR" sz="3200" dirty="0"/>
              <a:t>S’il décide de renvoyer le prononcé du jugement à une date ultérieure, le président en avise les parties par tous moyens. </a:t>
            </a:r>
            <a:r>
              <a:rPr lang="fr-FR" sz="3200" b="1" dirty="0"/>
              <a:t>Cet avis comporte les motifs de la prorogation ainsi que la nouvelle date à laquelle la décision sera rendue.</a:t>
            </a:r>
          </a:p>
          <a:p>
            <a:pPr marL="0" indent="0" algn="just">
              <a:buNone/>
            </a:pPr>
            <a:endParaRPr lang="fr-FR" sz="3200" dirty="0"/>
          </a:p>
          <a:p>
            <a:pPr marL="0" indent="0" algn="just">
              <a:buNone/>
            </a:pPr>
            <a:r>
              <a:rPr lang="fr-FR" sz="3200" dirty="0"/>
              <a:t>La décision de proroger un délibéré doit conserver un caractère exceptionnel et il est de la responsabilité du président d’audience d’en informer les parties avant la date de délibéré initialement fixée, par un avis exposant les motifs de la prorogation et la nouvelle date de délibéré. </a:t>
            </a:r>
          </a:p>
          <a:p>
            <a:pPr marL="0" indent="0" algn="just">
              <a:buNone/>
            </a:pPr>
            <a:endParaRPr lang="fr-FR" sz="3200" dirty="0"/>
          </a:p>
          <a:p>
            <a:pPr marL="0" indent="0" algn="just">
              <a:buNone/>
            </a:pPr>
            <a:r>
              <a:rPr lang="fr-FR" sz="3200" dirty="0"/>
              <a:t>L’envoi matériel de cet avis par tous moyens relève des diligences du greffe. Il est donc essentiel que le président d’audience informe suffisamment à l’avance le greffe de sa décision de proroger le délibéré, en lui communiquant les motifs de cette prorogation.</a:t>
            </a:r>
          </a:p>
          <a:p>
            <a:endParaRPr lang="fr-FR" dirty="0"/>
          </a:p>
        </p:txBody>
      </p:sp>
    </p:spTree>
    <p:extLst>
      <p:ext uri="{BB962C8B-B14F-4D97-AF65-F5344CB8AC3E}">
        <p14:creationId xmlns:p14="http://schemas.microsoft.com/office/powerpoint/2010/main" val="3529065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39700" y="1282700"/>
            <a:ext cx="8665972" cy="5118100"/>
          </a:xfrm>
        </p:spPr>
        <p:txBody>
          <a:bodyPr>
            <a:normAutofit fontScale="25000" lnSpcReduction="20000"/>
          </a:bodyPr>
          <a:lstStyle/>
          <a:p>
            <a:pPr marL="0" indent="0">
              <a:buNone/>
            </a:pPr>
            <a:r>
              <a:rPr lang="fr-FR" sz="8000" b="1" dirty="0">
                <a:solidFill>
                  <a:srgbClr val="646B86"/>
                </a:solidFill>
              </a:rPr>
              <a:t>4- La création d’un nouveau référé : le référé en la forme</a:t>
            </a:r>
          </a:p>
          <a:p>
            <a:pPr marL="0" indent="0" algn="just">
              <a:buNone/>
            </a:pPr>
            <a:endParaRPr lang="fr-FR" sz="6800" dirty="0"/>
          </a:p>
          <a:p>
            <a:pPr marL="0" indent="0" algn="just">
              <a:buNone/>
            </a:pPr>
            <a:r>
              <a:rPr lang="fr-FR" sz="6800" dirty="0"/>
              <a:t>Lorsqu’il est prévu que le conseil de prud’hommes statue en la forme des référés, la demande est portée à une audience tenue à cet effet aux jour et heures habituels </a:t>
            </a:r>
            <a:r>
              <a:rPr lang="fr-FR" sz="6800" b="1" u="sng" dirty="0"/>
              <a:t>des référés.</a:t>
            </a:r>
          </a:p>
          <a:p>
            <a:pPr marL="0" indent="0" algn="just">
              <a:buNone/>
            </a:pPr>
            <a:endParaRPr lang="fr-FR" sz="6800" dirty="0"/>
          </a:p>
          <a:p>
            <a:pPr marL="0" indent="0" algn="just">
              <a:buNone/>
            </a:pPr>
            <a:r>
              <a:rPr lang="fr-FR" sz="6800" b="1" u="sng" dirty="0"/>
              <a:t>Le conseil de prud’hommes exerce les pouvoirs dont dispose la juridiction au fond </a:t>
            </a:r>
            <a:r>
              <a:rPr lang="fr-FR" sz="6800" dirty="0"/>
              <a:t>et statue par ordonnance ayant l’autorité de la chose jugée relativement aux contestations qu’elle tranche. C’est le propre de la procédure des référés en la forme permettant d’obtenir une ordonnance ayant autorité de la chose jugée.</a:t>
            </a:r>
          </a:p>
          <a:p>
            <a:pPr marL="0" indent="0" algn="just">
              <a:buNone/>
            </a:pPr>
            <a:endParaRPr lang="fr-FR" sz="6800" dirty="0"/>
          </a:p>
          <a:p>
            <a:pPr marL="0" indent="0" algn="just">
              <a:buNone/>
            </a:pPr>
            <a:r>
              <a:rPr lang="fr-FR" sz="6800" dirty="0"/>
              <a:t>Le juge statuant « en la forme de référés » n'est pas un juge des référés et ses pouvoirs relèvent des règles de fond.</a:t>
            </a:r>
          </a:p>
          <a:p>
            <a:pPr marL="0" indent="0" algn="just">
              <a:buNone/>
            </a:pPr>
            <a:endParaRPr lang="fr-FR" sz="6800" dirty="0"/>
          </a:p>
          <a:p>
            <a:pPr marL="0" indent="0" algn="just">
              <a:buNone/>
            </a:pPr>
            <a:r>
              <a:rPr lang="fr-FR" sz="6800" dirty="0"/>
              <a:t>L’ordonnance est exécutoire à titre provisoire, à moins que le conseil de prud’hommes en décide autrement, sous réserve des dispositions relatives à l’exécution provisoire de droit.</a:t>
            </a:r>
          </a:p>
          <a:p>
            <a:pPr marL="0" indent="0" algn="just">
              <a:buNone/>
            </a:pPr>
            <a:endParaRPr lang="fr-FR" sz="6800" dirty="0"/>
          </a:p>
          <a:p>
            <a:pPr marL="0" indent="0" algn="just">
              <a:buNone/>
            </a:pPr>
            <a:r>
              <a:rPr lang="fr-FR" sz="6800" dirty="0"/>
              <a:t>Lorsque le conseil de prud’hommes statuant en la forme des référés est saisi à tort, l’affaire peut être renvoyée devant le bureau de jugement avec l’accord des parties, après que la formation ait procédé à une tentative de conciliation.</a:t>
            </a:r>
          </a:p>
          <a:p>
            <a:pPr marL="0" indent="0" algn="just">
              <a:buNone/>
            </a:pPr>
            <a:endParaRPr lang="fr-FR" sz="4000" dirty="0"/>
          </a:p>
          <a:p>
            <a:pPr marL="0" indent="0" algn="just">
              <a:buNone/>
            </a:pPr>
            <a:r>
              <a:rPr lang="fr-FR" sz="4000" dirty="0"/>
              <a:t> </a:t>
            </a:r>
          </a:p>
          <a:p>
            <a:pPr marL="0" indent="0">
              <a:buNone/>
            </a:pPr>
            <a:endParaRPr lang="fr-FR" dirty="0"/>
          </a:p>
        </p:txBody>
      </p:sp>
      <p:sp>
        <p:nvSpPr>
          <p:cNvPr id="4" name="Titre 1"/>
          <p:cNvSpPr>
            <a:spLocks noGrp="1"/>
          </p:cNvSpPr>
          <p:nvPr>
            <p:ph type="title"/>
          </p:nvPr>
        </p:nvSpPr>
        <p:spPr/>
        <p:txBody>
          <a:bodyPr>
            <a:normAutofit/>
          </a:bodyPr>
          <a:lstStyle/>
          <a:p>
            <a:r>
              <a:rPr lang="fr-FR" dirty="0"/>
              <a:t>Chapitre 3 : Le bureau de jugement</a:t>
            </a:r>
          </a:p>
        </p:txBody>
      </p:sp>
    </p:spTree>
    <p:extLst>
      <p:ext uri="{BB962C8B-B14F-4D97-AF65-F5344CB8AC3E}">
        <p14:creationId xmlns:p14="http://schemas.microsoft.com/office/powerpoint/2010/main" val="3075832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Chapitre 3 : Le bureau de jugement</a:t>
            </a:r>
          </a:p>
        </p:txBody>
      </p:sp>
      <p:sp>
        <p:nvSpPr>
          <p:cNvPr id="3" name="Espace réservé du contenu 2"/>
          <p:cNvSpPr>
            <a:spLocks noGrp="1"/>
          </p:cNvSpPr>
          <p:nvPr>
            <p:ph sz="quarter" idx="1"/>
          </p:nvPr>
        </p:nvSpPr>
        <p:spPr/>
        <p:txBody>
          <a:bodyPr>
            <a:normAutofit fontScale="25000" lnSpcReduction="20000"/>
          </a:bodyPr>
          <a:lstStyle/>
          <a:p>
            <a:pPr marL="0" indent="0" algn="just">
              <a:buNone/>
            </a:pPr>
            <a:endParaRPr lang="fr-FR" sz="4000" dirty="0"/>
          </a:p>
          <a:p>
            <a:pPr marL="0" indent="0" algn="just">
              <a:buNone/>
            </a:pPr>
            <a:r>
              <a:rPr lang="fr-FR" sz="7200" dirty="0"/>
              <a:t>Par exemple : les litiges liés à la rupture du contrat d’apprentissage devront donc être portés devant la formation de référés. </a:t>
            </a:r>
          </a:p>
          <a:p>
            <a:pPr marL="0" indent="0" algn="just">
              <a:buNone/>
            </a:pPr>
            <a:endParaRPr lang="fr-FR" sz="4400" dirty="0"/>
          </a:p>
          <a:p>
            <a:pPr marL="0" indent="0" algn="just">
              <a:buNone/>
            </a:pPr>
            <a:r>
              <a:rPr lang="fr-FR" sz="7200" b="1" u="sng" dirty="0"/>
              <a:t>En revanche, l’affaire continuera de relever de la compétence du bureau de jugement </a:t>
            </a:r>
            <a:r>
              <a:rPr lang="fr-FR" sz="7200" dirty="0"/>
              <a:t>:</a:t>
            </a:r>
          </a:p>
          <a:p>
            <a:pPr marL="0" indent="0" algn="just">
              <a:buNone/>
            </a:pPr>
            <a:endParaRPr lang="fr-FR" sz="3200" dirty="0"/>
          </a:p>
          <a:p>
            <a:pPr marL="274320" lvl="1" indent="0" algn="just">
              <a:buNone/>
            </a:pPr>
            <a:r>
              <a:rPr lang="fr-FR" sz="7200" dirty="0">
                <a:solidFill>
                  <a:srgbClr val="000000"/>
                </a:solidFill>
              </a:rPr>
              <a:t>- lorsque c’est la loi elle-même qui prévoit que celui-ci statue en la forme des référés (par ex. article L2313-2 en ce qui concerne l’action ouverte au salarié ou délégué du personnel en matière d’atteinte aux droits des personnes ou aux libertés individuelles dans l’entreprise),</a:t>
            </a:r>
          </a:p>
          <a:p>
            <a:pPr marL="274320" lvl="1" indent="0" algn="just">
              <a:buNone/>
            </a:pPr>
            <a:r>
              <a:rPr lang="fr-FR" sz="7200" dirty="0">
                <a:solidFill>
                  <a:srgbClr val="000000"/>
                </a:solidFill>
              </a:rPr>
              <a:t>- Lorsque la loi se limite à prévoir la compétence du bureau de jugement mais qu’un texte réglementaire spécial prévoit que celui-ci statue en la forme des référés : tel est le cas du refus de congé de formation économique (article R3142-4), du refus de congé de représentation (article R3142-29), du refus de congé de solidarité internationale (article D3142-16) ou encore du congé de reprise d’entreprise ou sabbatique (article D3142-52).</a:t>
            </a:r>
          </a:p>
          <a:p>
            <a:pPr marL="0" indent="0" algn="just">
              <a:buNone/>
            </a:pPr>
            <a:endParaRPr lang="fr-FR" sz="4400" dirty="0"/>
          </a:p>
          <a:p>
            <a:pPr marL="0" indent="0" algn="just">
              <a:buNone/>
            </a:pPr>
            <a:r>
              <a:rPr lang="fr-FR" sz="7200" dirty="0"/>
              <a:t>La demande est formée par requête, assignation ou présentation volontaire des parties.</a:t>
            </a:r>
          </a:p>
          <a:p>
            <a:endParaRPr lang="fr-FR" dirty="0"/>
          </a:p>
        </p:txBody>
      </p:sp>
    </p:spTree>
    <p:extLst>
      <p:ext uri="{BB962C8B-B14F-4D97-AF65-F5344CB8AC3E}">
        <p14:creationId xmlns:p14="http://schemas.microsoft.com/office/powerpoint/2010/main" val="3943640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92500" lnSpcReduction="10000"/>
          </a:bodyPr>
          <a:lstStyle/>
          <a:p>
            <a:pPr marL="0" indent="0">
              <a:buNone/>
            </a:pPr>
            <a:r>
              <a:rPr lang="fr-FR" sz="2400" b="1" dirty="0">
                <a:solidFill>
                  <a:srgbClr val="646B86"/>
                </a:solidFill>
              </a:rPr>
              <a:t>5- L’absence de comparution</a:t>
            </a:r>
          </a:p>
          <a:p>
            <a:pPr marL="0" indent="0">
              <a:buNone/>
            </a:pPr>
            <a:r>
              <a:rPr lang="fr-FR" sz="2400" b="1" dirty="0">
                <a:solidFill>
                  <a:srgbClr val="646B86"/>
                </a:solidFill>
              </a:rPr>
              <a:t>     5-1 Non comparution du défendeur</a:t>
            </a:r>
          </a:p>
          <a:p>
            <a:pPr marL="0" indent="0">
              <a:buNone/>
            </a:pPr>
            <a:endParaRPr lang="fr-FR" dirty="0"/>
          </a:p>
          <a:p>
            <a:pPr marL="0" indent="0" algn="just">
              <a:buNone/>
            </a:pPr>
            <a:r>
              <a:rPr lang="fr-FR" dirty="0"/>
              <a:t>Lorsque le défendeur ne comparaît pas le jour du jugement, il est statué sur le fond. Toutefois, si le défendeur a justifié en temps utile d'un motif légitime, il est avisé par tous moyens de la prochaine audience du bureau de jugement.</a:t>
            </a:r>
          </a:p>
          <a:p>
            <a:pPr algn="just"/>
            <a:endParaRPr lang="fr-FR" dirty="0"/>
          </a:p>
          <a:p>
            <a:pPr marL="0" indent="0" algn="just">
              <a:buNone/>
            </a:pPr>
            <a:r>
              <a:rPr lang="fr-FR" dirty="0"/>
              <a:t>Cette règle s’applique que l’affaire ait été transmise par le bureau de conciliation et d’orientation ou relève d’un cas de saisine directe du bureau de jugement.</a:t>
            </a:r>
          </a:p>
        </p:txBody>
      </p:sp>
      <p:sp>
        <p:nvSpPr>
          <p:cNvPr id="4" name="Titre 1"/>
          <p:cNvSpPr>
            <a:spLocks noGrp="1"/>
          </p:cNvSpPr>
          <p:nvPr>
            <p:ph type="title"/>
          </p:nvPr>
        </p:nvSpPr>
        <p:spPr/>
        <p:txBody>
          <a:bodyPr>
            <a:normAutofit/>
          </a:bodyPr>
          <a:lstStyle/>
          <a:p>
            <a:r>
              <a:rPr lang="fr-FR" dirty="0"/>
              <a:t>Chapitre 4 : Le bureau de jugement</a:t>
            </a:r>
          </a:p>
        </p:txBody>
      </p:sp>
    </p:spTree>
    <p:extLst>
      <p:ext uri="{BB962C8B-B14F-4D97-AF65-F5344CB8AC3E}">
        <p14:creationId xmlns:p14="http://schemas.microsoft.com/office/powerpoint/2010/main" val="3120111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Chapitre 4 : Le bureau de jugement</a:t>
            </a:r>
          </a:p>
        </p:txBody>
      </p:sp>
      <p:sp>
        <p:nvSpPr>
          <p:cNvPr id="3" name="Espace réservé du contenu 2"/>
          <p:cNvSpPr>
            <a:spLocks noGrp="1"/>
          </p:cNvSpPr>
          <p:nvPr>
            <p:ph sz="quarter" idx="1"/>
          </p:nvPr>
        </p:nvSpPr>
        <p:spPr/>
        <p:txBody>
          <a:bodyPr>
            <a:normAutofit fontScale="55000" lnSpcReduction="20000"/>
          </a:bodyPr>
          <a:lstStyle/>
          <a:p>
            <a:pPr marL="0" indent="0">
              <a:buNone/>
            </a:pPr>
            <a:r>
              <a:rPr lang="fr-FR" sz="3600" b="1" dirty="0">
                <a:solidFill>
                  <a:srgbClr val="646B86"/>
                </a:solidFill>
              </a:rPr>
              <a:t>5-2 Non comparution du demandeur</a:t>
            </a:r>
          </a:p>
          <a:p>
            <a:pPr marL="0" indent="0">
              <a:buNone/>
            </a:pPr>
            <a:endParaRPr lang="fr-FR" dirty="0"/>
          </a:p>
          <a:p>
            <a:pPr marL="0" indent="0" algn="just">
              <a:buNone/>
            </a:pPr>
            <a:r>
              <a:rPr lang="fr-FR" sz="2900" dirty="0"/>
              <a:t>Plusieurs possibilités s’offrent au BJ, selon le cas :</a:t>
            </a:r>
          </a:p>
          <a:p>
            <a:pPr algn="just"/>
            <a:endParaRPr lang="fr-FR" sz="1600" dirty="0"/>
          </a:p>
          <a:p>
            <a:pPr algn="just"/>
            <a:r>
              <a:rPr lang="fr-FR" sz="2900" dirty="0"/>
              <a:t>le défendeur peut requérir un jugement sur le fond qui sera contradictoire. Cela suppose cependant que le bureau de jugement s’assure que les prétentions du défendeur ont été préalablement notifiées au demandeur ;</a:t>
            </a:r>
          </a:p>
          <a:p>
            <a:pPr algn="just"/>
            <a:r>
              <a:rPr lang="fr-FR" sz="2900" dirty="0"/>
              <a:t>le bureau de jugement peut, même d’office, déclarer caduque la requête (ou la citation lorsque l’instance a été introduite par assignation). La déclaration de caducité peut être rapportée si le demandeur fait connaître au greffe dans un délai de quinze jours le motif légitime qu’il n’aurait pas été en mesure d’invoquer en temps utile. La spécificité est que le demandeur est alors avisé par tous moyens et le défendeur convoqué par lettre recommandée avec demande d’avis de réception.</a:t>
            </a:r>
          </a:p>
          <a:p>
            <a:pPr algn="just"/>
            <a:endParaRPr lang="fr-FR" sz="2900" dirty="0"/>
          </a:p>
          <a:p>
            <a:pPr marL="0" indent="0" algn="just">
              <a:buNone/>
            </a:pPr>
            <a:r>
              <a:rPr lang="fr-FR" sz="2900" dirty="0"/>
              <a:t>Désormais, en cas de caducité, l’instance ne peut être reprise qu’à condition que le demandeur justifie d’un motif légitime d’absence justifiant que la déclaration de caducité soit rapportée.</a:t>
            </a:r>
          </a:p>
          <a:p>
            <a:pPr algn="just"/>
            <a:endParaRPr lang="fr-FR" sz="2900" dirty="0"/>
          </a:p>
          <a:p>
            <a:pPr marL="0" indent="0" algn="just">
              <a:buNone/>
            </a:pPr>
            <a:r>
              <a:rPr lang="fr-FR" sz="2900" dirty="0"/>
              <a:t>Il en va de même que l’affaire ait été transmise par le BCO (le demandeur ayant par hypothèse comparu) ou qu’elle relève d’un cas de saisine directe du bureau de jugement.</a:t>
            </a:r>
          </a:p>
          <a:p>
            <a:endParaRPr lang="fr-FR" dirty="0"/>
          </a:p>
        </p:txBody>
      </p:sp>
    </p:spTree>
    <p:extLst>
      <p:ext uri="{BB962C8B-B14F-4D97-AF65-F5344CB8AC3E}">
        <p14:creationId xmlns:p14="http://schemas.microsoft.com/office/powerpoint/2010/main" val="1097302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Chapitre 4 : Le bureau de jugement</a:t>
            </a:r>
          </a:p>
        </p:txBody>
      </p:sp>
      <p:sp>
        <p:nvSpPr>
          <p:cNvPr id="3" name="Espace réservé du contenu 2"/>
          <p:cNvSpPr>
            <a:spLocks noGrp="1"/>
          </p:cNvSpPr>
          <p:nvPr>
            <p:ph sz="quarter" idx="1"/>
          </p:nvPr>
        </p:nvSpPr>
        <p:spPr>
          <a:xfrm>
            <a:off x="178839" y="1424306"/>
            <a:ext cx="8657313" cy="5089509"/>
          </a:xfrm>
        </p:spPr>
        <p:txBody>
          <a:bodyPr>
            <a:normAutofit/>
          </a:bodyPr>
          <a:lstStyle/>
          <a:p>
            <a:pPr marL="0" indent="0">
              <a:buNone/>
            </a:pPr>
            <a:r>
              <a:rPr lang="fr-FR" sz="2000" b="1" dirty="0">
                <a:solidFill>
                  <a:srgbClr val="646B86"/>
                </a:solidFill>
              </a:rPr>
              <a:t>6- Le barème d’indemnisation </a:t>
            </a:r>
            <a:endParaRPr lang="fr-FR" sz="2000" dirty="0"/>
          </a:p>
          <a:p>
            <a:pPr marL="0" indent="0" algn="just">
              <a:buNone/>
            </a:pPr>
            <a:r>
              <a:rPr lang="fr-FR" sz="1800" dirty="0"/>
              <a:t>Dispositions relatives à la réparation du licenciement irrégulier ou sans cause réelle </a:t>
            </a:r>
          </a:p>
          <a:p>
            <a:pPr marL="0" indent="0" algn="just">
              <a:buNone/>
            </a:pPr>
            <a:endParaRPr lang="fr-FR" sz="1800" dirty="0"/>
          </a:p>
          <a:p>
            <a:pPr lvl="0"/>
            <a:r>
              <a:rPr lang="fr-FR" sz="1600" b="1" u="sng" dirty="0"/>
              <a:t>Dans les entreprises de 11 salariés </a:t>
            </a:r>
          </a:p>
          <a:p>
            <a:pPr marL="0" lvl="0" indent="0">
              <a:buNone/>
            </a:pPr>
            <a:r>
              <a:rPr lang="fr-FR" sz="1600" b="1" u="sng" dirty="0"/>
              <a:t>et plus </a:t>
            </a:r>
            <a:r>
              <a:rPr lang="fr-FR" sz="1600" dirty="0"/>
              <a:t>: </a:t>
            </a:r>
          </a:p>
          <a:p>
            <a:pPr marL="0" indent="0" algn="just">
              <a:buNone/>
            </a:pPr>
            <a:endParaRPr lang="fr-FR" sz="1800" dirty="0"/>
          </a:p>
          <a:p>
            <a:pPr marL="0" indent="0" algn="just">
              <a:buNone/>
            </a:pPr>
            <a:endParaRPr lang="fr-FR" sz="2900" dirty="0"/>
          </a:p>
          <a:p>
            <a:pPr marL="0" indent="0" algn="just">
              <a:buNone/>
            </a:pPr>
            <a:endParaRPr lang="fr-FR" sz="1600" dirty="0"/>
          </a:p>
          <a:p>
            <a:endParaRPr lang="fr-FR" dirty="0"/>
          </a:p>
        </p:txBody>
      </p:sp>
      <p:graphicFrame>
        <p:nvGraphicFramePr>
          <p:cNvPr id="4" name="Objet 3">
            <a:extLst>
              <a:ext uri="{FF2B5EF4-FFF2-40B4-BE49-F238E27FC236}">
                <a16:creationId xmlns:a16="http://schemas.microsoft.com/office/drawing/2014/main" id="{E6470B44-C970-524B-B083-BC8EB716C908}"/>
              </a:ext>
            </a:extLst>
          </p:cNvPr>
          <p:cNvGraphicFramePr>
            <a:graphicFrameLocks noChangeAspect="1"/>
          </p:cNvGraphicFramePr>
          <p:nvPr>
            <p:extLst>
              <p:ext uri="{D42A27DB-BD31-4B8C-83A1-F6EECF244321}">
                <p14:modId xmlns:p14="http://schemas.microsoft.com/office/powerpoint/2010/main" val="4098095873"/>
              </p:ext>
            </p:extLst>
          </p:nvPr>
        </p:nvGraphicFramePr>
        <p:xfrm>
          <a:off x="4568952" y="1424306"/>
          <a:ext cx="4440316" cy="5322197"/>
        </p:xfrm>
        <a:graphic>
          <a:graphicData uri="http://schemas.openxmlformats.org/presentationml/2006/ole">
            <mc:AlternateContent xmlns:mc="http://schemas.openxmlformats.org/markup-compatibility/2006">
              <mc:Choice xmlns:v="urn:schemas-microsoft-com:vml" Requires="v">
                <p:oleObj spid="_x0000_s1028" name="Document" r:id="rId3" imgW="5930900" imgH="7086600" progId="Word.Document.12">
                  <p:embed/>
                </p:oleObj>
              </mc:Choice>
              <mc:Fallback>
                <p:oleObj name="Document" r:id="rId3" imgW="5930900" imgH="7086600" progId="Word.Document.12">
                  <p:embed/>
                  <p:pic>
                    <p:nvPicPr>
                      <p:cNvPr id="8" name="Objet 7"/>
                      <p:cNvPicPr/>
                      <p:nvPr/>
                    </p:nvPicPr>
                    <p:blipFill>
                      <a:blip r:embed="rId4"/>
                      <a:stretch>
                        <a:fillRect/>
                      </a:stretch>
                    </p:blipFill>
                    <p:spPr>
                      <a:xfrm>
                        <a:off x="4568952" y="1424306"/>
                        <a:ext cx="4440316" cy="5322197"/>
                      </a:xfrm>
                      <a:prstGeom prst="rect">
                        <a:avLst/>
                      </a:prstGeom>
                    </p:spPr>
                  </p:pic>
                </p:oleObj>
              </mc:Fallback>
            </mc:AlternateContent>
          </a:graphicData>
        </a:graphic>
      </p:graphicFrame>
    </p:spTree>
    <p:extLst>
      <p:ext uri="{BB962C8B-B14F-4D97-AF65-F5344CB8AC3E}">
        <p14:creationId xmlns:p14="http://schemas.microsoft.com/office/powerpoint/2010/main" val="575484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Chapitre 4 : Le bureau de jugement</a:t>
            </a:r>
          </a:p>
        </p:txBody>
      </p:sp>
      <p:sp>
        <p:nvSpPr>
          <p:cNvPr id="3" name="Espace réservé du contenu 2"/>
          <p:cNvSpPr>
            <a:spLocks noGrp="1"/>
          </p:cNvSpPr>
          <p:nvPr>
            <p:ph sz="quarter" idx="1"/>
          </p:nvPr>
        </p:nvSpPr>
        <p:spPr>
          <a:xfrm>
            <a:off x="178839" y="1424306"/>
            <a:ext cx="8657313" cy="5089509"/>
          </a:xfrm>
        </p:spPr>
        <p:txBody>
          <a:bodyPr>
            <a:normAutofit/>
          </a:bodyPr>
          <a:lstStyle/>
          <a:p>
            <a:pPr marL="0" indent="0">
              <a:buNone/>
            </a:pPr>
            <a:r>
              <a:rPr lang="fr-FR" sz="2000" b="1" dirty="0">
                <a:solidFill>
                  <a:srgbClr val="646B86"/>
                </a:solidFill>
              </a:rPr>
              <a:t>6- Le barème d’indemnisation </a:t>
            </a:r>
            <a:endParaRPr lang="fr-FR" sz="2000" dirty="0"/>
          </a:p>
          <a:p>
            <a:pPr marL="0" indent="0" algn="just">
              <a:buNone/>
            </a:pPr>
            <a:r>
              <a:rPr lang="fr-FR" sz="1800" dirty="0"/>
              <a:t>Dispositions relatives à la réparation du licenciement irrégulier ou sans cause réelle </a:t>
            </a:r>
          </a:p>
          <a:p>
            <a:pPr marL="0" indent="0" algn="just">
              <a:buNone/>
            </a:pPr>
            <a:endParaRPr lang="fr-FR" sz="1800" dirty="0"/>
          </a:p>
          <a:p>
            <a:pPr lvl="0"/>
            <a:r>
              <a:rPr lang="fr-FR" sz="1600" b="1" u="sng" dirty="0"/>
              <a:t>Dans les entreprises de 11 salariés </a:t>
            </a:r>
          </a:p>
          <a:p>
            <a:pPr marL="0" lvl="0" indent="0">
              <a:buNone/>
            </a:pPr>
            <a:r>
              <a:rPr lang="fr-FR" sz="1600" b="1" u="sng" dirty="0"/>
              <a:t>et plus </a:t>
            </a:r>
            <a:r>
              <a:rPr lang="fr-FR" sz="1600" dirty="0"/>
              <a:t>: </a:t>
            </a:r>
          </a:p>
          <a:p>
            <a:pPr marL="0" indent="0" algn="just">
              <a:buNone/>
            </a:pPr>
            <a:endParaRPr lang="fr-FR" sz="1800" dirty="0"/>
          </a:p>
          <a:p>
            <a:pPr marL="0" indent="0" algn="just">
              <a:buNone/>
            </a:pPr>
            <a:endParaRPr lang="fr-FR" sz="2900" dirty="0"/>
          </a:p>
          <a:p>
            <a:pPr marL="0" indent="0" algn="just">
              <a:buNone/>
            </a:pPr>
            <a:endParaRPr lang="fr-FR" sz="1600" dirty="0"/>
          </a:p>
          <a:p>
            <a:endParaRPr lang="fr-FR" dirty="0"/>
          </a:p>
        </p:txBody>
      </p:sp>
      <p:graphicFrame>
        <p:nvGraphicFramePr>
          <p:cNvPr id="4" name="Objet 3">
            <a:extLst>
              <a:ext uri="{FF2B5EF4-FFF2-40B4-BE49-F238E27FC236}">
                <a16:creationId xmlns:a16="http://schemas.microsoft.com/office/drawing/2014/main" id="{E6470B44-C970-524B-B083-BC8EB716C908}"/>
              </a:ext>
            </a:extLst>
          </p:cNvPr>
          <p:cNvGraphicFramePr>
            <a:graphicFrameLocks noChangeAspect="1"/>
          </p:cNvGraphicFramePr>
          <p:nvPr>
            <p:extLst/>
          </p:nvPr>
        </p:nvGraphicFramePr>
        <p:xfrm>
          <a:off x="4568952" y="1424306"/>
          <a:ext cx="4440316" cy="5322197"/>
        </p:xfrm>
        <a:graphic>
          <a:graphicData uri="http://schemas.openxmlformats.org/presentationml/2006/ole">
            <mc:AlternateContent xmlns:mc="http://schemas.openxmlformats.org/markup-compatibility/2006">
              <mc:Choice xmlns:v="urn:schemas-microsoft-com:vml" Requires="v">
                <p:oleObj spid="_x0000_s2052" name="Document" r:id="rId3" imgW="5930900" imgH="7086600" progId="Word.Document.12">
                  <p:embed/>
                </p:oleObj>
              </mc:Choice>
              <mc:Fallback>
                <p:oleObj name="Document" r:id="rId3" imgW="5930900" imgH="7086600" progId="Word.Document.12">
                  <p:embed/>
                  <p:pic>
                    <p:nvPicPr>
                      <p:cNvPr id="4" name="Objet 3">
                        <a:extLst>
                          <a:ext uri="{FF2B5EF4-FFF2-40B4-BE49-F238E27FC236}">
                            <a16:creationId xmlns:a16="http://schemas.microsoft.com/office/drawing/2014/main" id="{E6470B44-C970-524B-B083-BC8EB716C908}"/>
                          </a:ext>
                        </a:extLst>
                      </p:cNvPr>
                      <p:cNvPicPr/>
                      <p:nvPr/>
                    </p:nvPicPr>
                    <p:blipFill>
                      <a:blip r:embed="rId4"/>
                      <a:stretch>
                        <a:fillRect/>
                      </a:stretch>
                    </p:blipFill>
                    <p:spPr>
                      <a:xfrm>
                        <a:off x="4568952" y="1424306"/>
                        <a:ext cx="4440316" cy="5322197"/>
                      </a:xfrm>
                      <a:prstGeom prst="rect">
                        <a:avLst/>
                      </a:prstGeom>
                    </p:spPr>
                  </p:pic>
                </p:oleObj>
              </mc:Fallback>
            </mc:AlternateContent>
          </a:graphicData>
        </a:graphic>
      </p:graphicFrame>
    </p:spTree>
    <p:extLst>
      <p:ext uri="{BB962C8B-B14F-4D97-AF65-F5344CB8AC3E}">
        <p14:creationId xmlns:p14="http://schemas.microsoft.com/office/powerpoint/2010/main" val="2697056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01752" y="375229"/>
            <a:ext cx="7003603" cy="717523"/>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fr-FR" sz="1800" b="1" u="sng"/>
              <a:t>Dans les entreprises de moins de 11 salariés</a:t>
            </a:r>
            <a:endParaRPr lang="fr-FR" sz="1800"/>
          </a:p>
          <a:p>
            <a:endParaRPr lang="fr-FR" dirty="0"/>
          </a:p>
        </p:txBody>
      </p:sp>
      <p:graphicFrame>
        <p:nvGraphicFramePr>
          <p:cNvPr id="3" name="Objet 2"/>
          <p:cNvGraphicFramePr>
            <a:graphicFrameLocks noChangeAspect="1"/>
          </p:cNvGraphicFramePr>
          <p:nvPr>
            <p:extLst/>
          </p:nvPr>
        </p:nvGraphicFramePr>
        <p:xfrm>
          <a:off x="1823150" y="1038503"/>
          <a:ext cx="5482205" cy="4261329"/>
        </p:xfrm>
        <a:graphic>
          <a:graphicData uri="http://schemas.openxmlformats.org/presentationml/2006/ole">
            <mc:AlternateContent xmlns:mc="http://schemas.openxmlformats.org/markup-compatibility/2006">
              <mc:Choice xmlns:v="urn:schemas-microsoft-com:vml" Requires="v">
                <p:oleObj spid="_x0000_s3076" name="Document" r:id="rId3" imgW="5930900" imgH="4610100" progId="Word.Document.12">
                  <p:embed/>
                </p:oleObj>
              </mc:Choice>
              <mc:Fallback>
                <p:oleObj name="Document" r:id="rId3" imgW="5930900" imgH="4610100" progId="Word.Document.12">
                  <p:embed/>
                  <p:pic>
                    <p:nvPicPr>
                      <p:cNvPr id="3" name="Objet 2"/>
                      <p:cNvPicPr/>
                      <p:nvPr/>
                    </p:nvPicPr>
                    <p:blipFill>
                      <a:blip r:embed="rId4"/>
                      <a:stretch>
                        <a:fillRect/>
                      </a:stretch>
                    </p:blipFill>
                    <p:spPr>
                      <a:xfrm>
                        <a:off x="1823150" y="1038503"/>
                        <a:ext cx="5482205" cy="4261329"/>
                      </a:xfrm>
                      <a:prstGeom prst="rect">
                        <a:avLst/>
                      </a:prstGeom>
                    </p:spPr>
                  </p:pic>
                </p:oleObj>
              </mc:Fallback>
            </mc:AlternateContent>
          </a:graphicData>
        </a:graphic>
      </p:graphicFrame>
      <p:sp>
        <p:nvSpPr>
          <p:cNvPr id="5" name="Rectangle 4"/>
          <p:cNvSpPr/>
          <p:nvPr/>
        </p:nvSpPr>
        <p:spPr>
          <a:xfrm>
            <a:off x="1114385" y="5201386"/>
            <a:ext cx="7333045" cy="923330"/>
          </a:xfrm>
          <a:prstGeom prst="rect">
            <a:avLst/>
          </a:prstGeom>
          <a:ln>
            <a:solidFill>
              <a:schemeClr val="tx1"/>
            </a:solidFill>
            <a:prstDash val="dashDot"/>
          </a:ln>
        </p:spPr>
        <p:txBody>
          <a:bodyPr wrap="square">
            <a:spAutoFit/>
          </a:bodyPr>
          <a:lstStyle/>
          <a:p>
            <a:r>
              <a:rPr lang="fr-FR" b="1" u="sng" dirty="0"/>
              <a:t>A noter</a:t>
            </a:r>
            <a:r>
              <a:rPr lang="fr-FR" dirty="0"/>
              <a:t> : pour fixer le montant des dommages et intérêts, le juge peut tenir compte le cas échéant des indemnités de licenciement versées à l’occasion de la rupture.  </a:t>
            </a:r>
          </a:p>
        </p:txBody>
      </p:sp>
    </p:spTree>
    <p:extLst>
      <p:ext uri="{BB962C8B-B14F-4D97-AF65-F5344CB8AC3E}">
        <p14:creationId xmlns:p14="http://schemas.microsoft.com/office/powerpoint/2010/main" val="4076086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01752" y="375229"/>
            <a:ext cx="7003603" cy="717523"/>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r>
              <a:rPr lang="fr-FR" sz="1800" b="1" u="sng" dirty="0"/>
              <a:t>Les autres indemnités  cumulables :</a:t>
            </a:r>
            <a:endParaRPr lang="fr-FR" sz="1800" dirty="0"/>
          </a:p>
          <a:p>
            <a:endParaRPr lang="fr-FR" dirty="0"/>
          </a:p>
        </p:txBody>
      </p:sp>
      <p:graphicFrame>
        <p:nvGraphicFramePr>
          <p:cNvPr id="4" name="Objet 3"/>
          <p:cNvGraphicFramePr>
            <a:graphicFrameLocks noChangeAspect="1"/>
          </p:cNvGraphicFramePr>
          <p:nvPr>
            <p:extLst/>
          </p:nvPr>
        </p:nvGraphicFramePr>
        <p:xfrm>
          <a:off x="1619250" y="1206500"/>
          <a:ext cx="6739572" cy="5072796"/>
        </p:xfrm>
        <a:graphic>
          <a:graphicData uri="http://schemas.openxmlformats.org/presentationml/2006/ole">
            <mc:AlternateContent xmlns:mc="http://schemas.openxmlformats.org/markup-compatibility/2006">
              <mc:Choice xmlns:v="urn:schemas-microsoft-com:vml" Requires="v">
                <p:oleObj spid="_x0000_s4100" name="Document" r:id="rId3" imgW="5905500" imgH="4445000" progId="Word.Document.12">
                  <p:embed/>
                </p:oleObj>
              </mc:Choice>
              <mc:Fallback>
                <p:oleObj name="Document" r:id="rId3" imgW="5905500" imgH="4445000" progId="Word.Document.12">
                  <p:embed/>
                  <p:pic>
                    <p:nvPicPr>
                      <p:cNvPr id="4" name="Objet 3"/>
                      <p:cNvPicPr/>
                      <p:nvPr/>
                    </p:nvPicPr>
                    <p:blipFill>
                      <a:blip r:embed="rId4"/>
                      <a:stretch>
                        <a:fillRect/>
                      </a:stretch>
                    </p:blipFill>
                    <p:spPr>
                      <a:xfrm>
                        <a:off x="1619250" y="1206500"/>
                        <a:ext cx="6739572" cy="5072796"/>
                      </a:xfrm>
                      <a:prstGeom prst="rect">
                        <a:avLst/>
                      </a:prstGeom>
                    </p:spPr>
                  </p:pic>
                </p:oleObj>
              </mc:Fallback>
            </mc:AlternateContent>
          </a:graphicData>
        </a:graphic>
      </p:graphicFrame>
    </p:spTree>
    <p:extLst>
      <p:ext uri="{BB962C8B-B14F-4D97-AF65-F5344CB8AC3E}">
        <p14:creationId xmlns:p14="http://schemas.microsoft.com/office/powerpoint/2010/main" val="21985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a:spcBef>
                <a:spcPct val="20000"/>
              </a:spcBef>
            </a:pPr>
            <a:r>
              <a:rPr lang="fr-FR" sz="3200" dirty="0"/>
              <a:t>Chapitre 1 : L’organisation judiciaire</a:t>
            </a:r>
            <a:endParaRPr lang="fr-FR" sz="6600" dirty="0"/>
          </a:p>
        </p:txBody>
      </p:sp>
      <p:sp>
        <p:nvSpPr>
          <p:cNvPr id="3" name="Espace réservé du contenu 2"/>
          <p:cNvSpPr>
            <a:spLocks noGrp="1"/>
          </p:cNvSpPr>
          <p:nvPr>
            <p:ph sz="quarter" idx="1"/>
          </p:nvPr>
        </p:nvSpPr>
        <p:spPr>
          <a:xfrm>
            <a:off x="164387" y="1376737"/>
            <a:ext cx="8641285" cy="4722311"/>
          </a:xfrm>
        </p:spPr>
        <p:txBody>
          <a:bodyPr>
            <a:normAutofit fontScale="25000" lnSpcReduction="20000"/>
          </a:bodyPr>
          <a:lstStyle/>
          <a:p>
            <a:pPr marL="0" indent="0" algn="just">
              <a:buNone/>
            </a:pPr>
            <a:endParaRPr lang="fr-FR" sz="7600" dirty="0">
              <a:solidFill>
                <a:srgbClr val="000000"/>
              </a:solidFill>
            </a:endParaRPr>
          </a:p>
          <a:p>
            <a:pPr marL="0" indent="0" algn="just">
              <a:buNone/>
            </a:pPr>
            <a:r>
              <a:rPr lang="fr-FR" sz="7600" dirty="0">
                <a:solidFill>
                  <a:srgbClr val="000000"/>
                </a:solidFill>
              </a:rPr>
              <a:t> </a:t>
            </a:r>
          </a:p>
          <a:p>
            <a:pPr marL="0" indent="0" algn="just">
              <a:buNone/>
            </a:pPr>
            <a:endParaRPr lang="fr-FR" sz="7600" dirty="0">
              <a:solidFill>
                <a:srgbClr val="000000"/>
              </a:solidFill>
            </a:endParaRPr>
          </a:p>
          <a:p>
            <a:pPr marL="0" indent="0" algn="ctr">
              <a:buNone/>
            </a:pPr>
            <a:r>
              <a:rPr lang="fr-FR" sz="7600" b="1" dirty="0">
                <a:solidFill>
                  <a:srgbClr val="000000"/>
                </a:solidFill>
              </a:rPr>
              <a:t>Juridictions spécialisées</a:t>
            </a:r>
          </a:p>
          <a:p>
            <a:pPr marL="0" indent="0" algn="just">
              <a:buNone/>
            </a:pPr>
            <a:endParaRPr lang="fr-FR" sz="7600" dirty="0">
              <a:solidFill>
                <a:srgbClr val="000000"/>
              </a:solidFill>
            </a:endParaRPr>
          </a:p>
          <a:p>
            <a:pPr marL="0" indent="0" algn="just">
              <a:buNone/>
            </a:pPr>
            <a:r>
              <a:rPr lang="fr-FR" sz="7600" b="1" u="sng" dirty="0">
                <a:solidFill>
                  <a:srgbClr val="000000"/>
                </a:solidFill>
              </a:rPr>
              <a:t>Conseil de prud'hommes</a:t>
            </a:r>
          </a:p>
          <a:p>
            <a:pPr marL="0" indent="0" algn="just">
              <a:buNone/>
            </a:pPr>
            <a:r>
              <a:rPr lang="fr-FR" sz="7600" dirty="0">
                <a:solidFill>
                  <a:srgbClr val="000000"/>
                </a:solidFill>
              </a:rPr>
              <a:t>Litiges entre salariés ou apprentis et employeurs portant sur le respect des contrats de travail ou d'apprentissage</a:t>
            </a:r>
          </a:p>
          <a:p>
            <a:pPr marL="0" indent="0" algn="just">
              <a:buNone/>
            </a:pPr>
            <a:endParaRPr lang="fr-FR" sz="7600" dirty="0">
              <a:solidFill>
                <a:srgbClr val="000000"/>
              </a:solidFill>
            </a:endParaRPr>
          </a:p>
          <a:p>
            <a:pPr marL="0" indent="0" algn="just">
              <a:buNone/>
            </a:pPr>
            <a:r>
              <a:rPr lang="fr-FR" sz="7600" b="1" u="sng" dirty="0">
                <a:solidFill>
                  <a:srgbClr val="000000"/>
                </a:solidFill>
              </a:rPr>
              <a:t>Tribunal de commerce</a:t>
            </a:r>
          </a:p>
          <a:p>
            <a:pPr marL="0" indent="0" algn="just">
              <a:buNone/>
            </a:pPr>
            <a:r>
              <a:rPr lang="fr-FR" sz="7600" dirty="0">
                <a:solidFill>
                  <a:srgbClr val="000000"/>
                </a:solidFill>
              </a:rPr>
              <a:t>Litiges entre commerçants ou sociétés commerciales</a:t>
            </a:r>
          </a:p>
          <a:p>
            <a:pPr marL="0" indent="0" algn="just">
              <a:buNone/>
            </a:pPr>
            <a:endParaRPr lang="fr-FR" sz="7600" dirty="0">
              <a:solidFill>
                <a:srgbClr val="000000"/>
              </a:solidFill>
            </a:endParaRPr>
          </a:p>
          <a:p>
            <a:pPr marL="0" indent="0" algn="just">
              <a:buNone/>
            </a:pPr>
            <a:r>
              <a:rPr lang="fr-FR" sz="7600" b="1" u="sng" dirty="0">
                <a:solidFill>
                  <a:srgbClr val="000000"/>
                </a:solidFill>
              </a:rPr>
              <a:t>Tribunal des affaires de sécurité sociale</a:t>
            </a:r>
          </a:p>
          <a:p>
            <a:pPr marL="0" indent="0" algn="just">
              <a:buNone/>
            </a:pPr>
            <a:r>
              <a:rPr lang="fr-FR" sz="7600" dirty="0">
                <a:solidFill>
                  <a:srgbClr val="000000"/>
                </a:solidFill>
              </a:rPr>
              <a:t>Litiges entre les organismes de sécurité sociale et les personnes assujetties</a:t>
            </a:r>
          </a:p>
          <a:p>
            <a:pPr marL="0" indent="0" algn="just">
              <a:buNone/>
            </a:pPr>
            <a:r>
              <a:rPr lang="fr-FR" sz="7600" dirty="0">
                <a:solidFill>
                  <a:srgbClr val="000000"/>
                </a:solidFill>
              </a:rPr>
              <a:t> </a:t>
            </a:r>
          </a:p>
          <a:p>
            <a:endParaRPr lang="fr-FR" dirty="0"/>
          </a:p>
        </p:txBody>
      </p:sp>
    </p:spTree>
    <p:extLst>
      <p:ext uri="{BB962C8B-B14F-4D97-AF65-F5344CB8AC3E}">
        <p14:creationId xmlns:p14="http://schemas.microsoft.com/office/powerpoint/2010/main" val="1069202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01752" y="375229"/>
            <a:ext cx="7003603" cy="717523"/>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r>
              <a:rPr lang="fr-FR" sz="1800" b="1" u="sng" dirty="0"/>
              <a:t>Licenciement nul </a:t>
            </a:r>
            <a:endParaRPr lang="fr-FR" sz="1800" dirty="0"/>
          </a:p>
          <a:p>
            <a:endParaRPr lang="fr-FR" dirty="0"/>
          </a:p>
        </p:txBody>
      </p:sp>
      <p:graphicFrame>
        <p:nvGraphicFramePr>
          <p:cNvPr id="4" name="Objet 3"/>
          <p:cNvGraphicFramePr>
            <a:graphicFrameLocks noChangeAspect="1"/>
          </p:cNvGraphicFramePr>
          <p:nvPr>
            <p:extLst/>
          </p:nvPr>
        </p:nvGraphicFramePr>
        <p:xfrm>
          <a:off x="1035571" y="1193076"/>
          <a:ext cx="7573359" cy="4674310"/>
        </p:xfrm>
        <a:graphic>
          <a:graphicData uri="http://schemas.openxmlformats.org/presentationml/2006/ole">
            <mc:AlternateContent xmlns:mc="http://schemas.openxmlformats.org/markup-compatibility/2006">
              <mc:Choice xmlns:v="urn:schemas-microsoft-com:vml" Requires="v">
                <p:oleObj spid="_x0000_s5124" name="Document" r:id="rId3" imgW="5905500" imgH="3644900" progId="Word.Document.12">
                  <p:embed/>
                </p:oleObj>
              </mc:Choice>
              <mc:Fallback>
                <p:oleObj name="Document" r:id="rId3" imgW="5905500" imgH="3644900" progId="Word.Document.12">
                  <p:embed/>
                  <p:pic>
                    <p:nvPicPr>
                      <p:cNvPr id="4" name="Objet 3"/>
                      <p:cNvPicPr/>
                      <p:nvPr/>
                    </p:nvPicPr>
                    <p:blipFill>
                      <a:blip r:embed="rId4"/>
                      <a:stretch>
                        <a:fillRect/>
                      </a:stretch>
                    </p:blipFill>
                    <p:spPr>
                      <a:xfrm>
                        <a:off x="1035571" y="1193076"/>
                        <a:ext cx="7573359" cy="4674310"/>
                      </a:xfrm>
                      <a:prstGeom prst="rect">
                        <a:avLst/>
                      </a:prstGeom>
                    </p:spPr>
                  </p:pic>
                </p:oleObj>
              </mc:Fallback>
            </mc:AlternateContent>
          </a:graphicData>
        </a:graphic>
      </p:graphicFrame>
    </p:spTree>
    <p:extLst>
      <p:ext uri="{BB962C8B-B14F-4D97-AF65-F5344CB8AC3E}">
        <p14:creationId xmlns:p14="http://schemas.microsoft.com/office/powerpoint/2010/main" val="418918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a:spcBef>
                <a:spcPct val="20000"/>
              </a:spcBef>
            </a:pPr>
            <a:r>
              <a:rPr lang="fr-FR" sz="3200" dirty="0"/>
              <a:t>Chapitre 1 : L’organisation judiciaire</a:t>
            </a:r>
            <a:endParaRPr lang="fr-FR" sz="6600" dirty="0"/>
          </a:p>
        </p:txBody>
      </p:sp>
      <p:sp>
        <p:nvSpPr>
          <p:cNvPr id="3" name="Espace réservé du contenu 2"/>
          <p:cNvSpPr>
            <a:spLocks noGrp="1"/>
          </p:cNvSpPr>
          <p:nvPr>
            <p:ph sz="quarter" idx="1"/>
          </p:nvPr>
        </p:nvSpPr>
        <p:spPr>
          <a:xfrm>
            <a:off x="164387" y="1376737"/>
            <a:ext cx="8641285" cy="4722311"/>
          </a:xfrm>
        </p:spPr>
        <p:txBody>
          <a:bodyPr>
            <a:normAutofit fontScale="25000" lnSpcReduction="20000"/>
          </a:bodyPr>
          <a:lstStyle/>
          <a:p>
            <a:pPr marL="0" indent="0" algn="just">
              <a:buNone/>
            </a:pPr>
            <a:endParaRPr lang="fr-FR" sz="7600" dirty="0">
              <a:solidFill>
                <a:srgbClr val="000000"/>
              </a:solidFill>
            </a:endParaRPr>
          </a:p>
          <a:p>
            <a:pPr marL="0" indent="0" algn="just">
              <a:buNone/>
            </a:pPr>
            <a:endParaRPr lang="fr-FR" sz="7600" dirty="0">
              <a:solidFill>
                <a:srgbClr val="000000"/>
              </a:solidFill>
            </a:endParaRPr>
          </a:p>
          <a:p>
            <a:pPr marL="0" indent="0" algn="ctr">
              <a:buNone/>
            </a:pPr>
            <a:r>
              <a:rPr lang="fr-FR" sz="7600" b="1" dirty="0">
                <a:solidFill>
                  <a:srgbClr val="000000"/>
                </a:solidFill>
              </a:rPr>
              <a:t>Juridictions pénales</a:t>
            </a:r>
          </a:p>
          <a:p>
            <a:pPr marL="0" indent="0" algn="just">
              <a:buNone/>
            </a:pPr>
            <a:endParaRPr lang="fr-FR" sz="7600" dirty="0">
              <a:solidFill>
                <a:srgbClr val="000000"/>
              </a:solidFill>
            </a:endParaRPr>
          </a:p>
          <a:p>
            <a:pPr marL="0" indent="0" algn="just">
              <a:buNone/>
            </a:pPr>
            <a:r>
              <a:rPr lang="fr-FR" sz="7600" b="1" u="sng" dirty="0">
                <a:solidFill>
                  <a:srgbClr val="000000"/>
                </a:solidFill>
              </a:rPr>
              <a:t>Cour d'assises</a:t>
            </a:r>
          </a:p>
          <a:p>
            <a:pPr marL="0" indent="0" algn="just">
              <a:buNone/>
            </a:pPr>
            <a:r>
              <a:rPr lang="fr-FR" sz="7600" dirty="0">
                <a:solidFill>
                  <a:srgbClr val="000000"/>
                </a:solidFill>
              </a:rPr>
              <a:t>Crimes (infractions les plus graves) passibles de la réclusion jusqu'à la perpétuité (période de sureté de 30 ans)</a:t>
            </a:r>
          </a:p>
          <a:p>
            <a:pPr marL="0" indent="0" algn="just">
              <a:buNone/>
            </a:pPr>
            <a:endParaRPr lang="fr-FR" sz="7600" dirty="0">
              <a:solidFill>
                <a:srgbClr val="000000"/>
              </a:solidFill>
            </a:endParaRPr>
          </a:p>
          <a:p>
            <a:pPr marL="0" indent="0" algn="just">
              <a:buNone/>
            </a:pPr>
            <a:r>
              <a:rPr lang="fr-FR" sz="7600" b="1" u="sng" dirty="0">
                <a:solidFill>
                  <a:srgbClr val="000000"/>
                </a:solidFill>
              </a:rPr>
              <a:t>Tribunal correctionnel</a:t>
            </a:r>
          </a:p>
          <a:p>
            <a:pPr marL="0" indent="0" algn="just">
              <a:buNone/>
            </a:pPr>
            <a:r>
              <a:rPr lang="fr-FR" sz="7600" dirty="0">
                <a:solidFill>
                  <a:srgbClr val="000000"/>
                </a:solidFill>
              </a:rPr>
              <a:t>Délits passibles d'emprisonnement jusqu'à 10 ans et d'autres peines (amendes, peines complémentaires, travail d'intérêt général)</a:t>
            </a:r>
          </a:p>
          <a:p>
            <a:pPr marL="0" indent="0" algn="just">
              <a:buNone/>
            </a:pPr>
            <a:endParaRPr lang="fr-FR" sz="7600" dirty="0">
              <a:solidFill>
                <a:srgbClr val="000000"/>
              </a:solidFill>
            </a:endParaRPr>
          </a:p>
          <a:p>
            <a:pPr marL="0" indent="0" algn="just">
              <a:buNone/>
            </a:pPr>
            <a:r>
              <a:rPr lang="fr-FR" sz="7600" b="1" u="sng" dirty="0">
                <a:solidFill>
                  <a:srgbClr val="000000"/>
                </a:solidFill>
              </a:rPr>
              <a:t>Tribunal de police</a:t>
            </a:r>
          </a:p>
          <a:p>
            <a:pPr marL="0" indent="0" algn="just">
              <a:buNone/>
            </a:pPr>
            <a:r>
              <a:rPr lang="fr-FR" sz="7600" dirty="0">
                <a:solidFill>
                  <a:srgbClr val="000000"/>
                </a:solidFill>
              </a:rPr>
              <a:t>Contraventions. Il statue à un juge unique et siège au tribunal de grande instance</a:t>
            </a:r>
          </a:p>
          <a:p>
            <a:pPr marL="0" indent="0" algn="just">
              <a:buNone/>
            </a:pPr>
            <a:r>
              <a:rPr lang="fr-FR" sz="7600" dirty="0">
                <a:solidFill>
                  <a:srgbClr val="000000"/>
                </a:solidFill>
              </a:rPr>
              <a:t> </a:t>
            </a:r>
          </a:p>
          <a:p>
            <a:pPr marL="0" indent="0" algn="just">
              <a:buNone/>
            </a:pPr>
            <a:endParaRPr lang="fr-FR" sz="7600" dirty="0">
              <a:solidFill>
                <a:srgbClr val="000000"/>
              </a:solidFill>
            </a:endParaRPr>
          </a:p>
          <a:p>
            <a:endParaRPr lang="fr-FR" dirty="0"/>
          </a:p>
        </p:txBody>
      </p:sp>
    </p:spTree>
    <p:extLst>
      <p:ext uri="{BB962C8B-B14F-4D97-AF65-F5344CB8AC3E}">
        <p14:creationId xmlns:p14="http://schemas.microsoft.com/office/powerpoint/2010/main" val="365065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a:spcBef>
                <a:spcPct val="20000"/>
              </a:spcBef>
            </a:pPr>
            <a:r>
              <a:rPr lang="fr-FR" sz="3200" dirty="0"/>
              <a:t>Chapitre 1 : L’organisation judiciaire</a:t>
            </a:r>
            <a:endParaRPr lang="fr-FR" sz="6600" dirty="0"/>
          </a:p>
        </p:txBody>
      </p:sp>
      <p:sp>
        <p:nvSpPr>
          <p:cNvPr id="3" name="Espace réservé du contenu 2"/>
          <p:cNvSpPr>
            <a:spLocks noGrp="1"/>
          </p:cNvSpPr>
          <p:nvPr>
            <p:ph sz="quarter" idx="1"/>
          </p:nvPr>
        </p:nvSpPr>
        <p:spPr>
          <a:xfrm>
            <a:off x="164387" y="1376737"/>
            <a:ext cx="8641285" cy="4722311"/>
          </a:xfrm>
        </p:spPr>
        <p:txBody>
          <a:bodyPr>
            <a:normAutofit fontScale="25000" lnSpcReduction="20000"/>
          </a:bodyPr>
          <a:lstStyle/>
          <a:p>
            <a:pPr marL="0" indent="0" algn="just">
              <a:buNone/>
            </a:pPr>
            <a:endParaRPr lang="fr-FR" sz="7600" dirty="0">
              <a:solidFill>
                <a:srgbClr val="000000"/>
              </a:solidFill>
            </a:endParaRPr>
          </a:p>
          <a:p>
            <a:pPr marL="0" indent="0" algn="just">
              <a:buNone/>
            </a:pPr>
            <a:r>
              <a:rPr lang="fr-FR" sz="7600" dirty="0">
                <a:solidFill>
                  <a:srgbClr val="000000"/>
                </a:solidFill>
              </a:rPr>
              <a:t> </a:t>
            </a:r>
          </a:p>
          <a:p>
            <a:pPr marL="0" indent="0" algn="just">
              <a:buNone/>
            </a:pPr>
            <a:endParaRPr lang="fr-FR" sz="7600" dirty="0">
              <a:solidFill>
                <a:srgbClr val="000000"/>
              </a:solidFill>
            </a:endParaRPr>
          </a:p>
          <a:p>
            <a:pPr marL="0" indent="0" algn="ctr">
              <a:buNone/>
            </a:pPr>
            <a:r>
              <a:rPr lang="fr-FR" sz="7600" b="1" dirty="0">
                <a:solidFill>
                  <a:srgbClr val="000000"/>
                </a:solidFill>
              </a:rPr>
              <a:t>Juridictions pour mineurs</a:t>
            </a:r>
          </a:p>
          <a:p>
            <a:pPr marL="0" indent="0" algn="just">
              <a:buNone/>
            </a:pPr>
            <a:endParaRPr lang="fr-FR" sz="7600" dirty="0">
              <a:solidFill>
                <a:srgbClr val="000000"/>
              </a:solidFill>
            </a:endParaRPr>
          </a:p>
          <a:p>
            <a:pPr marL="0" indent="0" algn="just">
              <a:buNone/>
            </a:pPr>
            <a:r>
              <a:rPr lang="fr-FR" sz="7600" b="1" u="sng" dirty="0">
                <a:solidFill>
                  <a:srgbClr val="000000"/>
                </a:solidFill>
              </a:rPr>
              <a:t>Juge des enfants</a:t>
            </a:r>
          </a:p>
          <a:p>
            <a:pPr marL="0" indent="0" algn="just">
              <a:buNone/>
            </a:pPr>
            <a:r>
              <a:rPr lang="fr-FR" sz="7600" dirty="0">
                <a:solidFill>
                  <a:srgbClr val="000000"/>
                </a:solidFill>
              </a:rPr>
              <a:t>Prend des mesures de protection à l'égard des mineurs en danger. Juge les infractions commises par des mineurs</a:t>
            </a:r>
          </a:p>
          <a:p>
            <a:pPr marL="0" indent="0" algn="just">
              <a:buNone/>
            </a:pPr>
            <a:r>
              <a:rPr lang="fr-FR" sz="7600" b="1" u="sng" dirty="0">
                <a:solidFill>
                  <a:srgbClr val="000000"/>
                </a:solidFill>
              </a:rPr>
              <a:t>Tribunal pour enfants</a:t>
            </a:r>
          </a:p>
          <a:p>
            <a:pPr marL="0" indent="0" algn="just">
              <a:buNone/>
            </a:pPr>
            <a:r>
              <a:rPr lang="fr-FR" sz="7600" dirty="0">
                <a:solidFill>
                  <a:srgbClr val="000000"/>
                </a:solidFill>
              </a:rPr>
              <a:t>Délits commis par les mineurs. Crimes commis par les mineurs de moins de 16 ans</a:t>
            </a:r>
          </a:p>
          <a:p>
            <a:pPr marL="0" indent="0" algn="just">
              <a:buNone/>
            </a:pPr>
            <a:r>
              <a:rPr lang="fr-FR" sz="7600" b="1" u="sng" dirty="0">
                <a:solidFill>
                  <a:srgbClr val="000000"/>
                </a:solidFill>
              </a:rPr>
              <a:t>Tribunal correctionnel pour mineurs</a:t>
            </a:r>
          </a:p>
          <a:p>
            <a:pPr marL="0" indent="0" algn="just">
              <a:buNone/>
            </a:pPr>
            <a:r>
              <a:rPr lang="fr-FR" sz="7600" dirty="0">
                <a:solidFill>
                  <a:srgbClr val="000000"/>
                </a:solidFill>
              </a:rPr>
              <a:t>Mineurs de plus de 16 ans, poursuivis pour des délits commis en récidive et punis d'au moins 3 ans d'emprisonnement</a:t>
            </a:r>
          </a:p>
          <a:p>
            <a:pPr marL="0" indent="0" algn="just">
              <a:buNone/>
            </a:pPr>
            <a:r>
              <a:rPr lang="fr-FR" sz="7600" b="1" u="sng" dirty="0">
                <a:solidFill>
                  <a:srgbClr val="000000"/>
                </a:solidFill>
              </a:rPr>
              <a:t>Cour d'assises des mineurs</a:t>
            </a:r>
          </a:p>
          <a:p>
            <a:pPr marL="0" indent="0" algn="just">
              <a:buNone/>
            </a:pPr>
            <a:r>
              <a:rPr lang="fr-FR" sz="7600" dirty="0">
                <a:solidFill>
                  <a:srgbClr val="000000"/>
                </a:solidFill>
              </a:rPr>
              <a:t>Crimes commis par des mineurs de plus de 16 ans </a:t>
            </a:r>
          </a:p>
          <a:p>
            <a:endParaRPr lang="fr-FR" dirty="0"/>
          </a:p>
        </p:txBody>
      </p:sp>
    </p:spTree>
    <p:extLst>
      <p:ext uri="{BB962C8B-B14F-4D97-AF65-F5344CB8AC3E}">
        <p14:creationId xmlns:p14="http://schemas.microsoft.com/office/powerpoint/2010/main" val="1051749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a:spcBef>
                <a:spcPct val="20000"/>
              </a:spcBef>
            </a:pPr>
            <a:r>
              <a:rPr lang="fr-FR" sz="3200" dirty="0"/>
              <a:t>Chapitre 1 : L’organisation judiciaire</a:t>
            </a:r>
            <a:endParaRPr lang="fr-FR" sz="6600" dirty="0"/>
          </a:p>
        </p:txBody>
      </p:sp>
      <p:sp>
        <p:nvSpPr>
          <p:cNvPr id="3" name="Espace réservé du contenu 2"/>
          <p:cNvSpPr>
            <a:spLocks noGrp="1"/>
          </p:cNvSpPr>
          <p:nvPr>
            <p:ph sz="quarter" idx="1"/>
          </p:nvPr>
        </p:nvSpPr>
        <p:spPr>
          <a:xfrm>
            <a:off x="164387" y="1376737"/>
            <a:ext cx="8641285" cy="4722311"/>
          </a:xfrm>
        </p:spPr>
        <p:txBody>
          <a:bodyPr>
            <a:normAutofit fontScale="25000" lnSpcReduction="20000"/>
          </a:bodyPr>
          <a:lstStyle/>
          <a:p>
            <a:pPr marL="0" indent="0" algn="just">
              <a:buNone/>
            </a:pPr>
            <a:r>
              <a:rPr lang="fr-FR" sz="7600" b="1" u="sng" dirty="0">
                <a:solidFill>
                  <a:srgbClr val="000000"/>
                </a:solidFill>
              </a:rPr>
              <a:t>La juridiction de second degré : Cour d'appel</a:t>
            </a:r>
          </a:p>
          <a:p>
            <a:pPr marL="0" indent="0" algn="just">
              <a:buNone/>
            </a:pPr>
            <a:endParaRPr lang="fr-FR" sz="7600" dirty="0">
              <a:solidFill>
                <a:srgbClr val="000000"/>
              </a:solidFill>
            </a:endParaRPr>
          </a:p>
          <a:p>
            <a:pPr marL="0" indent="0" algn="just">
              <a:buNone/>
            </a:pPr>
            <a:r>
              <a:rPr lang="fr-FR" sz="7600" dirty="0">
                <a:solidFill>
                  <a:srgbClr val="000000"/>
                </a:solidFill>
              </a:rPr>
              <a:t>Lorsqu'une ou plusieurs personnes ne sont pas satisfaites du premier jugement, elles peuvent faire appel. La Cour d'appel réexamine alors l'affaire.</a:t>
            </a:r>
          </a:p>
          <a:p>
            <a:pPr marL="0" indent="0" algn="just">
              <a:buNone/>
            </a:pPr>
            <a:r>
              <a:rPr lang="fr-FR" sz="7600" dirty="0">
                <a:solidFill>
                  <a:srgbClr val="000000"/>
                </a:solidFill>
              </a:rPr>
              <a:t>Depuis le 1er janvier 2001, les verdicts des cours d'assises peuvent faire l'objet d'un appel devant une nouvelle cour d'assises composée de 3 juges professionnels et de 12 jurés.</a:t>
            </a:r>
          </a:p>
          <a:p>
            <a:pPr marL="0" indent="0" algn="just">
              <a:buNone/>
            </a:pPr>
            <a:endParaRPr lang="fr-FR" sz="7600" dirty="0">
              <a:solidFill>
                <a:srgbClr val="000000"/>
              </a:solidFill>
            </a:endParaRPr>
          </a:p>
          <a:p>
            <a:pPr marL="0" indent="0" algn="just">
              <a:buNone/>
            </a:pPr>
            <a:r>
              <a:rPr lang="fr-FR" sz="7600" b="1" u="sng" dirty="0">
                <a:solidFill>
                  <a:srgbClr val="000000"/>
                </a:solidFill>
              </a:rPr>
              <a:t>La haute juridiction :Cour de cassation</a:t>
            </a:r>
          </a:p>
          <a:p>
            <a:pPr marL="0" indent="0" algn="just">
              <a:buNone/>
            </a:pPr>
            <a:endParaRPr lang="fr-FR" sz="7600" dirty="0">
              <a:solidFill>
                <a:srgbClr val="000000"/>
              </a:solidFill>
            </a:endParaRPr>
          </a:p>
          <a:p>
            <a:pPr marL="0" indent="0" algn="just">
              <a:buNone/>
            </a:pPr>
            <a:r>
              <a:rPr lang="fr-FR" sz="7600" dirty="0">
                <a:solidFill>
                  <a:srgbClr val="000000"/>
                </a:solidFill>
              </a:rPr>
              <a:t>Cette juridiction ne juge pas l'affaire une troisième fois. Elle vérifie que les lois ont été correctement appliquées par les tribunaux et les cours d'appel. Il y a une Cour de cassation pour toute la République car son rôle est de faire en sorte que la loi soit appliquée de la même manière sur tout le territoire.</a:t>
            </a:r>
          </a:p>
          <a:p>
            <a:pPr marL="0" indent="0" algn="just">
              <a:buNone/>
            </a:pPr>
            <a:endParaRPr lang="fr-FR" sz="7600" dirty="0">
              <a:solidFill>
                <a:srgbClr val="000000"/>
              </a:solidFill>
            </a:endParaRPr>
          </a:p>
          <a:p>
            <a:endParaRPr lang="fr-FR" dirty="0"/>
          </a:p>
        </p:txBody>
      </p:sp>
    </p:spTree>
    <p:extLst>
      <p:ext uri="{BB962C8B-B14F-4D97-AF65-F5344CB8AC3E}">
        <p14:creationId xmlns:p14="http://schemas.microsoft.com/office/powerpoint/2010/main" val="1310684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que">
  <a:themeElements>
    <a:clrScheme name="Civiqu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que">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2606</TotalTime>
  <Words>6546</Words>
  <Application>Microsoft Macintosh PowerPoint</Application>
  <PresentationFormat>Affichage à l'écran (4:3)</PresentationFormat>
  <Paragraphs>570</Paragraphs>
  <Slides>60</Slides>
  <Notes>4</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60</vt:i4>
      </vt:variant>
    </vt:vector>
  </HeadingPairs>
  <TitlesOfParts>
    <vt:vector size="67" baseType="lpstr">
      <vt:lpstr>Arial</vt:lpstr>
      <vt:lpstr>Calibri</vt:lpstr>
      <vt:lpstr>Georgia</vt:lpstr>
      <vt:lpstr>Wingdings</vt:lpstr>
      <vt:lpstr>Wingdings 2</vt:lpstr>
      <vt:lpstr>Civique</vt:lpstr>
      <vt:lpstr>Document</vt:lpstr>
      <vt:lpstr>Présentation PowerPoint</vt:lpstr>
      <vt:lpstr>Chapitre 1L’organisation judiciaire </vt:lpstr>
      <vt:lpstr>Présentation PowerPoint</vt:lpstr>
      <vt:lpstr>Chapitre 1 : L’organisation judiciaire</vt:lpstr>
      <vt:lpstr>Chapitre 1 : L’organisation judiciaire</vt:lpstr>
      <vt:lpstr>Chapitre 1 : L’organisation judiciaire</vt:lpstr>
      <vt:lpstr>Chapitre 1 : L’organisation judiciaire</vt:lpstr>
      <vt:lpstr>Chapitre 1 : L’organisation judiciaire</vt:lpstr>
      <vt:lpstr>Chapitre 1 : L’organisation judiciaire</vt:lpstr>
      <vt:lpstr>Chapitre 1 : L’organisation judiciaire</vt:lpstr>
      <vt:lpstr>Chapitre 1 : L’organisation judiciaire</vt:lpstr>
      <vt:lpstr>Chapitre 1 : L’organisation judiciaire</vt:lpstr>
      <vt:lpstr>Chapitre 1</vt:lpstr>
      <vt:lpstr>Présentation PowerPoint</vt:lpstr>
      <vt:lpstr>Chapitre 1 : La La saisine du Conseil de prud’hommes</vt:lpstr>
      <vt:lpstr>Présentation PowerPoint</vt:lpstr>
      <vt:lpstr>Présentation PowerPoint</vt:lpstr>
      <vt:lpstr>Présentation PowerPoint</vt:lpstr>
      <vt:lpstr>Chapitre 1 : La saisine du Conseil de prud’hommes </vt:lpstr>
      <vt:lpstr>Chapitre 1 : La saisine du Conseil de prud’hommes </vt:lpstr>
      <vt:lpstr>Chapitre 1 : La saisine du Conseil de prud’hommes </vt:lpstr>
      <vt:lpstr>Chapitre 1 : La saisine du Conseil de prud’hommes</vt:lpstr>
      <vt:lpstr>Chapitre 1 : La saisine du Conseil de prud’hommes</vt:lpstr>
      <vt:lpstr>Chapitre 1 : La saisine du Conseil de prud’hommes</vt:lpstr>
      <vt:lpstr>Présentation PowerPoint</vt:lpstr>
      <vt:lpstr>Présentation PowerPoint</vt:lpstr>
      <vt:lpstr>Chapitre 2</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Présentation PowerPoint</vt:lpstr>
      <vt:lpstr>Présentation PowerPoint</vt:lpstr>
      <vt:lpstr>Chapitre 3</vt:lpstr>
      <vt:lpstr>Chapitre 3 : Le bureau de jugement</vt:lpstr>
      <vt:lpstr>Chapitre 3 : Le bureau de jugement</vt:lpstr>
      <vt:lpstr>Chapitre 3 : Le bureau de jugement</vt:lpstr>
      <vt:lpstr>Chapitre 3 : Le bureau de jugement</vt:lpstr>
      <vt:lpstr>Chapitre 3 : Le bureau de jugement</vt:lpstr>
      <vt:lpstr>Chapitre 3 : Le bureau de jugement</vt:lpstr>
      <vt:lpstr>Chapitre 3 : Le bureau de jugement</vt:lpstr>
      <vt:lpstr>Chapitre 4 : Le bureau de jugement</vt:lpstr>
      <vt:lpstr>Chapitre 4 : Le bureau de jugement</vt:lpstr>
      <vt:lpstr>Chapitre 4 : Le bureau de jugement</vt:lpstr>
      <vt:lpstr>Chapitre 4 : Le bureau de jugement</vt:lpstr>
      <vt:lpstr>Présentation PowerPoint</vt:lpstr>
      <vt:lpstr>Présentation PowerPoint</vt:lpstr>
      <vt:lpstr>Présentation PowerPoint</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Laurene Josserand</dc:creator>
  <cp:lastModifiedBy>Ingrid Geray</cp:lastModifiedBy>
  <cp:revision>324</cp:revision>
  <cp:lastPrinted>2016-09-27T15:51:36Z</cp:lastPrinted>
  <dcterms:created xsi:type="dcterms:W3CDTF">2016-09-26T13:46:44Z</dcterms:created>
  <dcterms:modified xsi:type="dcterms:W3CDTF">2018-05-23T12:15:24Z</dcterms:modified>
</cp:coreProperties>
</file>