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1"/>
  </p:sldMasterIdLst>
  <p:notesMasterIdLst>
    <p:notesMasterId r:id="rId62"/>
  </p:notesMasterIdLst>
  <p:sldIdLst>
    <p:sldId id="256" r:id="rId2"/>
    <p:sldId id="385" r:id="rId3"/>
    <p:sldId id="386" r:id="rId4"/>
    <p:sldId id="481" r:id="rId5"/>
    <p:sldId id="482" r:id="rId6"/>
    <p:sldId id="483" r:id="rId7"/>
    <p:sldId id="388" r:id="rId8"/>
    <p:sldId id="484" r:id="rId9"/>
    <p:sldId id="485" r:id="rId10"/>
    <p:sldId id="486" r:id="rId11"/>
    <p:sldId id="487" r:id="rId12"/>
    <p:sldId id="488" r:id="rId13"/>
    <p:sldId id="489" r:id="rId14"/>
    <p:sldId id="490" r:id="rId15"/>
    <p:sldId id="491" r:id="rId16"/>
    <p:sldId id="492" r:id="rId17"/>
    <p:sldId id="493" r:id="rId18"/>
    <p:sldId id="494" r:id="rId19"/>
    <p:sldId id="495" r:id="rId20"/>
    <p:sldId id="496" r:id="rId21"/>
    <p:sldId id="497" r:id="rId22"/>
    <p:sldId id="498" r:id="rId23"/>
    <p:sldId id="499" r:id="rId24"/>
    <p:sldId id="500" r:id="rId25"/>
    <p:sldId id="501" r:id="rId26"/>
    <p:sldId id="502" r:id="rId27"/>
    <p:sldId id="503" r:id="rId28"/>
    <p:sldId id="504" r:id="rId29"/>
    <p:sldId id="505" r:id="rId30"/>
    <p:sldId id="506" r:id="rId31"/>
    <p:sldId id="507" r:id="rId32"/>
    <p:sldId id="508" r:id="rId33"/>
    <p:sldId id="509" r:id="rId34"/>
    <p:sldId id="510" r:id="rId35"/>
    <p:sldId id="511" r:id="rId36"/>
    <p:sldId id="512" r:id="rId37"/>
    <p:sldId id="513" r:id="rId38"/>
    <p:sldId id="514" r:id="rId39"/>
    <p:sldId id="515" r:id="rId40"/>
    <p:sldId id="516" r:id="rId41"/>
    <p:sldId id="517" r:id="rId42"/>
    <p:sldId id="518" r:id="rId43"/>
    <p:sldId id="519" r:id="rId44"/>
    <p:sldId id="520" r:id="rId45"/>
    <p:sldId id="521" r:id="rId46"/>
    <p:sldId id="522" r:id="rId47"/>
    <p:sldId id="523" r:id="rId48"/>
    <p:sldId id="524" r:id="rId49"/>
    <p:sldId id="525" r:id="rId50"/>
    <p:sldId id="526" r:id="rId51"/>
    <p:sldId id="527" r:id="rId52"/>
    <p:sldId id="528" r:id="rId53"/>
    <p:sldId id="529" r:id="rId54"/>
    <p:sldId id="530" r:id="rId55"/>
    <p:sldId id="531" r:id="rId56"/>
    <p:sldId id="532" r:id="rId57"/>
    <p:sldId id="533" r:id="rId58"/>
    <p:sldId id="535" r:id="rId59"/>
    <p:sldId id="536" r:id="rId60"/>
    <p:sldId id="537"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5F0"/>
    <a:srgbClr val="D9C5CA"/>
    <a:srgbClr val="CCDAD4"/>
    <a:srgbClr val="B2CBF2"/>
    <a:srgbClr val="F67F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33" autoAdjust="0"/>
    <p:restoredTop sz="94718" autoAdjust="0"/>
  </p:normalViewPr>
  <p:slideViewPr>
    <p:cSldViewPr snapToGrid="0" snapToObjects="1">
      <p:cViewPr>
        <p:scale>
          <a:sx n="129" d="100"/>
          <a:sy n="129" d="100"/>
        </p:scale>
        <p:origin x="1188" y="24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AC4BA2-8801-B642-9C2B-C93474E7FFBB}" type="datetimeFigureOut">
              <a:rPr lang="fr-FR" smtClean="0"/>
              <a:pPr/>
              <a:t>04/10/2017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C91FFC-C9E2-5F45-9905-F7AE9058F321}" type="slidenum">
              <a:rPr lang="fr-FR" smtClean="0"/>
              <a:pPr/>
              <a:t>‹N°›</a:t>
            </a:fld>
            <a:endParaRPr lang="fr-FR"/>
          </a:p>
        </p:txBody>
      </p:sp>
    </p:spTree>
    <p:extLst>
      <p:ext uri="{BB962C8B-B14F-4D97-AF65-F5344CB8AC3E}">
        <p14:creationId xmlns:p14="http://schemas.microsoft.com/office/powerpoint/2010/main" val="4276373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p:txBody>
          <a:bodyPr/>
          <a:lstStyle/>
          <a:p>
            <a:fld id="{7CE38E4D-051A-41E1-86A4-E56916468FD0}" type="datetimeFigureOut">
              <a:rPr lang="en-US" smtClean="0"/>
              <a:pPr/>
              <a:t>10/4/2017</a:t>
            </a:fld>
            <a:endParaRPr lang="en-US"/>
          </a:p>
        </p:txBody>
      </p:sp>
      <p:sp>
        <p:nvSpPr>
          <p:cNvPr id="17" name="Espace réservé du pied de page 16"/>
          <p:cNvSpPr>
            <a:spLocks noGrp="1"/>
          </p:cNvSpPr>
          <p:nvPr>
            <p:ph type="ftr" sz="quarter" idx="11"/>
          </p:nvPr>
        </p:nvSpPr>
        <p:spPr/>
        <p:txBody>
          <a:bodyPr/>
          <a:lstStyle/>
          <a:p>
            <a:endParaRPr lang="en-US"/>
          </a:p>
        </p:txBody>
      </p:sp>
      <p:sp>
        <p:nvSpPr>
          <p:cNvPr id="7" name="Connecteur droit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Espace réservé du numéro de diapositive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F28FB93-0A08-4E7D-8E63-9EFA29F1E093}" type="slidenum">
              <a:rPr lang="en-US" smtClean="0"/>
              <a:pPr/>
              <a:t>‹N°›</a:t>
            </a:fld>
            <a:endParaRPr lang="en-US"/>
          </a:p>
        </p:txBody>
      </p:sp>
      <p:sp>
        <p:nvSpPr>
          <p:cNvPr id="8" name="Titr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fr-FR" smtClean="0"/>
              <a:t>Cliquez et modifiez le titre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7CE38E4D-051A-41E1-86A4-E56916468FD0}" type="datetimeFigureOut">
              <a:rPr lang="en-US" smtClean="0"/>
              <a:pPr/>
              <a:t>10/4/2017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86BB73A-582F-4420-9A14-CB10A2B2E5E8}"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cteur droit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e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6915912" y="3009901"/>
            <a:ext cx="457200" cy="441325"/>
          </a:xfrm>
        </p:spPr>
        <p:txBody>
          <a:bodyPr/>
          <a:lstStyle/>
          <a:p>
            <a:fld id="{886BB73A-582F-4420-9A14-CB10A2B2E5E8}" type="slidenum">
              <a:rPr lang="en-US" smtClean="0"/>
              <a:pPr/>
              <a:t>‹N°›</a:t>
            </a:fld>
            <a:endParaRPr lang="en-US"/>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7CE38E4D-051A-41E1-86A4-E56916468FD0}" type="datetimeFigureOut">
              <a:rPr lang="en-US" smtClean="0"/>
              <a:pPr/>
              <a:t>10/4/2017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2" name="Titre vertical 1"/>
          <p:cNvSpPr>
            <a:spLocks noGrp="1"/>
          </p:cNvSpPr>
          <p:nvPr>
            <p:ph type="title" orient="vert"/>
          </p:nvPr>
        </p:nvSpPr>
        <p:spPr>
          <a:xfrm>
            <a:off x="7391400" y="304801"/>
            <a:ext cx="1447800" cy="5851525"/>
          </a:xfrm>
        </p:spPr>
        <p:txBody>
          <a:bodyPr vert="eaVert"/>
          <a:lstStyle/>
          <a:p>
            <a:r>
              <a:rPr kumimoji="0" lang="fr-FR" smtClean="0"/>
              <a:t>Cliquez et modifiez le titre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kumimoji="0" lang="fr-FR" smtClean="0"/>
              <a:t>Cliquez et modifiez le titre</a:t>
            </a:r>
            <a:endParaRPr kumimoji="0" lang="en-US"/>
          </a:p>
        </p:txBody>
      </p:sp>
      <p:sp>
        <p:nvSpPr>
          <p:cNvPr id="4" name="Espace réservé de la date 3"/>
          <p:cNvSpPr>
            <a:spLocks noGrp="1"/>
          </p:cNvSpPr>
          <p:nvPr>
            <p:ph type="dt" sz="half" idx="10"/>
          </p:nvPr>
        </p:nvSpPr>
        <p:spPr/>
        <p:txBody>
          <a:bodyPr/>
          <a:lstStyle/>
          <a:p>
            <a:fld id="{7CE38E4D-051A-41E1-86A4-E56916468FD0}" type="datetimeFigureOut">
              <a:rPr lang="en-US" smtClean="0"/>
              <a:pPr/>
              <a:t>10/4/2017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a:xfrm>
            <a:off x="4361688" y="1026372"/>
            <a:ext cx="457200" cy="441325"/>
          </a:xfrm>
        </p:spPr>
        <p:txBody>
          <a:bodyPr/>
          <a:lstStyle/>
          <a:p>
            <a:fld id="{886BB73A-582F-4420-9A14-CB10A2B2E5E8}" type="slidenum">
              <a:rPr lang="en-US" smtClean="0"/>
              <a:pPr/>
              <a:t>‹N°›</a:t>
            </a:fld>
            <a:endParaRPr lang="en-US"/>
          </a:p>
        </p:txBody>
      </p:sp>
      <p:sp>
        <p:nvSpPr>
          <p:cNvPr id="8" name="Espace réservé du contenu 7"/>
          <p:cNvSpPr>
            <a:spLocks noGrp="1"/>
          </p:cNvSpPr>
          <p:nvPr>
            <p:ph sz="quarter" idx="1"/>
          </p:nvPr>
        </p:nvSpPr>
        <p:spPr>
          <a:xfrm>
            <a:off x="301752" y="1527048"/>
            <a:ext cx="850392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Espace réservé du pied de page 4"/>
          <p:cNvSpPr>
            <a:spLocks noGrp="1"/>
          </p:cNvSpPr>
          <p:nvPr>
            <p:ph type="ftr" sz="quarter" idx="11"/>
          </p:nvPr>
        </p:nvSpPr>
        <p:spPr/>
        <p:txBody>
          <a:bodyPr/>
          <a:lstStyle/>
          <a:p>
            <a:endParaRPr lang="en-US"/>
          </a:p>
        </p:txBody>
      </p:sp>
      <p:sp>
        <p:nvSpPr>
          <p:cNvPr id="4" name="Espace réservé de la date 3"/>
          <p:cNvSpPr>
            <a:spLocks noGrp="1"/>
          </p:cNvSpPr>
          <p:nvPr>
            <p:ph type="dt" sz="half" idx="10"/>
          </p:nvPr>
        </p:nvSpPr>
        <p:spPr/>
        <p:txBody>
          <a:bodyPr/>
          <a:lstStyle/>
          <a:p>
            <a:fld id="{7CE38E4D-051A-41E1-86A4-E56916468FD0}" type="datetimeFigureOut">
              <a:rPr lang="en-US" smtClean="0"/>
              <a:pPr/>
              <a:t>10/4/2017</a:t>
            </a:fld>
            <a:endParaRPr lang="en-US"/>
          </a:p>
        </p:txBody>
      </p:sp>
      <p:sp>
        <p:nvSpPr>
          <p:cNvPr id="8" name="Connecteur droit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e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86BB73A-582F-4420-9A14-CB10A2B2E5E8}" type="slidenum">
              <a:rPr lang="en-US" smtClean="0"/>
              <a:pPr/>
              <a:t>‹N°›</a:t>
            </a:fld>
            <a:endParaRPr lang="en-US"/>
          </a:p>
        </p:txBody>
      </p:sp>
      <p:sp>
        <p:nvSpPr>
          <p:cNvPr id="2" name="Titr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fr-FR" smtClean="0"/>
              <a:t>Cliquez et modifiez le titre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01752" y="228600"/>
            <a:ext cx="8534400" cy="758952"/>
          </a:xfrm>
        </p:spPr>
        <p:txBody>
          <a:bodyPr/>
          <a:lstStyle/>
          <a:p>
            <a:r>
              <a:rPr kumimoji="0" lang="fr-FR" smtClean="0"/>
              <a:t>Cliquez et modifiez le titre</a:t>
            </a:r>
            <a:endParaRPr kumimoji="0" lang="en-US"/>
          </a:p>
        </p:txBody>
      </p:sp>
      <p:sp>
        <p:nvSpPr>
          <p:cNvPr id="5" name="Espace réservé de la date 4"/>
          <p:cNvSpPr>
            <a:spLocks noGrp="1"/>
          </p:cNvSpPr>
          <p:nvPr>
            <p:ph type="dt" sz="half" idx="10"/>
          </p:nvPr>
        </p:nvSpPr>
        <p:spPr>
          <a:xfrm>
            <a:off x="5791200" y="6409944"/>
            <a:ext cx="3044952" cy="365760"/>
          </a:xfrm>
        </p:spPr>
        <p:txBody>
          <a:bodyPr/>
          <a:lstStyle/>
          <a:p>
            <a:fld id="{7CE38E4D-051A-41E1-86A4-E56916468FD0}" type="datetimeFigureOut">
              <a:rPr lang="en-US" smtClean="0"/>
              <a:pPr/>
              <a:t>10/4/2017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886BB73A-582F-4420-9A14-CB10A2B2E5E8}" type="slidenum">
              <a:rPr lang="en-US" smtClean="0"/>
              <a:pPr/>
              <a:t>‹N°›</a:t>
            </a:fld>
            <a:endParaRPr lang="en-US"/>
          </a:p>
        </p:txBody>
      </p:sp>
      <p:sp>
        <p:nvSpPr>
          <p:cNvPr id="8" name="Connecteur droit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10" name="Connecteur droit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7" name="Espace réservé de la date 6"/>
          <p:cNvSpPr>
            <a:spLocks noGrp="1"/>
          </p:cNvSpPr>
          <p:nvPr>
            <p:ph type="dt" sz="half" idx="10"/>
          </p:nvPr>
        </p:nvSpPr>
        <p:spPr/>
        <p:txBody>
          <a:bodyPr/>
          <a:lstStyle/>
          <a:p>
            <a:fld id="{7CE38E4D-051A-41E1-86A4-E56916468FD0}" type="datetimeFigureOut">
              <a:rPr lang="en-US" smtClean="0"/>
              <a:pPr/>
              <a:t>10/4/2017</a:t>
            </a:fld>
            <a:endParaRPr lang="en-US"/>
          </a:p>
        </p:txBody>
      </p:sp>
      <p:sp>
        <p:nvSpPr>
          <p:cNvPr id="8" name="Espace réservé du pied de page 7"/>
          <p:cNvSpPr>
            <a:spLocks noGrp="1"/>
          </p:cNvSpPr>
          <p:nvPr>
            <p:ph type="ftr" sz="quarter" idx="11"/>
          </p:nvPr>
        </p:nvSpPr>
        <p:spPr>
          <a:xfrm>
            <a:off x="304800" y="6409944"/>
            <a:ext cx="3581400" cy="365760"/>
          </a:xfrm>
        </p:spPr>
        <p:txBody>
          <a:bodyPr/>
          <a:lstStyle/>
          <a:p>
            <a:endParaRPr lang="en-US"/>
          </a:p>
        </p:txBody>
      </p:sp>
      <p:sp>
        <p:nvSpPr>
          <p:cNvPr id="15" name="Connecteur droit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Espace réservé du contenu 23"/>
          <p:cNvSpPr>
            <a:spLocks noGrp="1"/>
          </p:cNvSpPr>
          <p:nvPr>
            <p:ph sz="quarter" idx="2"/>
          </p:nvPr>
        </p:nvSpPr>
        <p:spPr>
          <a:xfrm>
            <a:off x="301752" y="2471383"/>
            <a:ext cx="4041648" cy="3818404"/>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6" name="Espace réservé du contenu 25"/>
          <p:cNvSpPr>
            <a:spLocks noGrp="1"/>
          </p:cNvSpPr>
          <p:nvPr>
            <p:ph sz="quarter" idx="4"/>
          </p:nvPr>
        </p:nvSpPr>
        <p:spPr>
          <a:xfrm>
            <a:off x="4800600" y="2471383"/>
            <a:ext cx="4038600" cy="382219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llipse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e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Espace réservé du numéro de diapositive 8"/>
          <p:cNvSpPr>
            <a:spLocks noGrp="1"/>
          </p:cNvSpPr>
          <p:nvPr>
            <p:ph type="sldNum" sz="quarter" idx="12"/>
          </p:nvPr>
        </p:nvSpPr>
        <p:spPr>
          <a:xfrm>
            <a:off x="4343400" y="1042416"/>
            <a:ext cx="457200" cy="441325"/>
          </a:xfrm>
        </p:spPr>
        <p:txBody>
          <a:bodyPr/>
          <a:lstStyle>
            <a:lvl1pPr algn="ctr">
              <a:defRPr/>
            </a:lvl1pPr>
          </a:lstStyle>
          <a:p>
            <a:fld id="{886BB73A-582F-4420-9A14-CB10A2B2E5E8}" type="slidenum">
              <a:rPr lang="en-US" smtClean="0"/>
              <a:pPr/>
              <a:t>‹N°›</a:t>
            </a:fld>
            <a:endParaRPr lang="en-US"/>
          </a:p>
        </p:txBody>
      </p:sp>
      <p:sp>
        <p:nvSpPr>
          <p:cNvPr id="23" name="Titre 22"/>
          <p:cNvSpPr>
            <a:spLocks noGrp="1"/>
          </p:cNvSpPr>
          <p:nvPr>
            <p:ph type="title"/>
          </p:nvPr>
        </p:nvSpPr>
        <p:spPr/>
        <p:txBody>
          <a:bodyPr rtlCol="0" anchor="b" anchorCtr="0"/>
          <a:lstStyle/>
          <a:p>
            <a:r>
              <a:rPr kumimoji="0" lang="fr-FR" smtClean="0"/>
              <a:t>Cliquez et modifiez le titre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e la date 2"/>
          <p:cNvSpPr>
            <a:spLocks noGrp="1"/>
          </p:cNvSpPr>
          <p:nvPr>
            <p:ph type="dt" sz="half" idx="10"/>
          </p:nvPr>
        </p:nvSpPr>
        <p:spPr/>
        <p:txBody>
          <a:bodyPr/>
          <a:lstStyle/>
          <a:p>
            <a:fld id="{7CE38E4D-051A-41E1-86A4-E56916468FD0}" type="datetimeFigureOut">
              <a:rPr lang="en-US" smtClean="0"/>
              <a:pPr/>
              <a:t>10/4/2017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a:xfrm>
            <a:off x="4343400" y="1036020"/>
            <a:ext cx="457200" cy="441325"/>
          </a:xfrm>
        </p:spPr>
        <p:txBody>
          <a:bodyPr/>
          <a:lstStyle/>
          <a:p>
            <a:fld id="{886BB73A-582F-4420-9A14-CB10A2B2E5E8}"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Espace réservé de la date 1"/>
          <p:cNvSpPr>
            <a:spLocks noGrp="1"/>
          </p:cNvSpPr>
          <p:nvPr>
            <p:ph type="dt" sz="half" idx="10"/>
          </p:nvPr>
        </p:nvSpPr>
        <p:spPr/>
        <p:txBody>
          <a:bodyPr/>
          <a:lstStyle/>
          <a:p>
            <a:fld id="{7CE38E4D-051A-41E1-86A4-E56916468FD0}" type="datetimeFigureOut">
              <a:rPr lang="en-US" smtClean="0"/>
              <a:pPr/>
              <a:t>10/4/2017</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a:xfrm>
            <a:off x="4267200" y="6324600"/>
            <a:ext cx="609600" cy="441324"/>
          </a:xfrm>
        </p:spPr>
        <p:txBody>
          <a:bodyPr/>
          <a:lstStyle>
            <a:lvl1pPr>
              <a:defRPr>
                <a:solidFill>
                  <a:srgbClr val="FFFFFF"/>
                </a:solidFill>
              </a:defRPr>
            </a:lvl1pPr>
          </a:lstStyle>
          <a:p>
            <a:fld id="{886BB73A-582F-4420-9A14-CB10A2B2E5E8}"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fr-FR" smtClean="0"/>
              <a:t>Cliquez et modifiez le titre</a:t>
            </a:r>
            <a:endParaRPr kumimoji="0" lang="en-US"/>
          </a:p>
        </p:txBody>
      </p:sp>
      <p:sp>
        <p:nvSpPr>
          <p:cNvPr id="3" name="Espace réservé du texte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cteur droit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Espace réservé du contenu 19"/>
          <p:cNvSpPr>
            <a:spLocks noGrp="1"/>
          </p:cNvSpPr>
          <p:nvPr>
            <p:ph sz="quarter" idx="1"/>
          </p:nvPr>
        </p:nvSpPr>
        <p:spPr>
          <a:xfrm>
            <a:off x="3124200" y="685800"/>
            <a:ext cx="5638800" cy="5410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llipse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F28FB93-0A08-4E7D-8E63-9EFA29F1E093}" type="slidenum">
              <a:rPr lang="en-US" smtClean="0"/>
              <a:pPr/>
              <a:t>‹N°›</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p:txBody>
          <a:bodyPr/>
          <a:lstStyle/>
          <a:p>
            <a:fld id="{7CE38E4D-051A-41E1-86A4-E56916468FD0}" type="datetimeFigureOut">
              <a:rPr lang="en-US" smtClean="0"/>
              <a:pPr/>
              <a:t>10/4/2017</a:t>
            </a:fld>
            <a:endParaRPr lang="en-US"/>
          </a:p>
        </p:txBody>
      </p:sp>
      <p:sp>
        <p:nvSpPr>
          <p:cNvPr id="6" name="Espace réservé du pied de page 5"/>
          <p:cNvSpPr>
            <a:spLocks noGrp="1"/>
          </p:cNvSpPr>
          <p:nvPr>
            <p:ph type="ftr" sz="quarter" idx="11"/>
          </p:nvPr>
        </p:nvSpPr>
        <p:spPr>
          <a:xfrm>
            <a:off x="301752" y="6410848"/>
            <a:ext cx="3383280" cy="36576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1" name="Connecteur droit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e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p>
            <a:fld id="{886BB73A-582F-4420-9A14-CB10A2B2E5E8}" type="slidenum">
              <a:rPr lang="en-US" smtClean="0"/>
              <a:pPr/>
              <a:t>‹N°›</a:t>
            </a:fld>
            <a:endParaRPr lang="en-US"/>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fr-FR" smtClean="0"/>
              <a:t>Cliquez et modifiez le titre</a:t>
            </a:r>
            <a:endParaRPr kumimoji="0" lang="en-US"/>
          </a:p>
        </p:txBody>
      </p:sp>
      <p:sp>
        <p:nvSpPr>
          <p:cNvPr id="3" name="Espace réservé pour une image  2"/>
          <p:cNvSpPr>
            <a:spLocks noGrp="1"/>
          </p:cNvSpPr>
          <p:nvPr>
            <p:ph type="pic" idx="1"/>
          </p:nvPr>
        </p:nvSpPr>
        <p:spPr>
          <a:xfrm>
            <a:off x="3000375" y="609600"/>
            <a:ext cx="5867400" cy="4267200"/>
          </a:xfrm>
        </p:spPr>
        <p:txBody>
          <a:bodyPr/>
          <a:lstStyle>
            <a:lvl1pPr marL="0" indent="0">
              <a:buNone/>
              <a:defRPr sz="3200"/>
            </a:lvl1pPr>
          </a:lstStyle>
          <a:p>
            <a:r>
              <a:rPr kumimoji="0" lang="fr-FR" smtClean="0"/>
              <a:t>Faire glisser l'image vers l'espace réservé ou cliquer sur l'icône pour l'ajouter</a:t>
            </a:r>
            <a:endParaRPr kumimoji="0" lang="en-US"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a:xfrm>
            <a:off x="5788152" y="6404984"/>
            <a:ext cx="3044952" cy="365760"/>
          </a:xfrm>
        </p:spPr>
        <p:txBody>
          <a:bodyPr/>
          <a:lstStyle/>
          <a:p>
            <a:fld id="{7CE38E4D-051A-41E1-86A4-E56916468FD0}" type="datetimeFigureOut">
              <a:rPr lang="en-US" smtClean="0"/>
              <a:pPr/>
              <a:t>10/4/2017</a:t>
            </a:fld>
            <a:endParaRPr lang="en-US"/>
          </a:p>
        </p:txBody>
      </p:sp>
      <p:sp>
        <p:nvSpPr>
          <p:cNvPr id="6" name="Espace réservé du pied de page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Espace réservé de la date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7CE38E4D-051A-41E1-86A4-E56916468FD0}" type="datetimeFigureOut">
              <a:rPr lang="en-US" smtClean="0"/>
              <a:pPr/>
              <a:t>10/4/2017</a:t>
            </a:fld>
            <a:endParaRPr lang="en-US"/>
          </a:p>
        </p:txBody>
      </p:sp>
      <p:sp>
        <p:nvSpPr>
          <p:cNvPr id="3" name="Espace réservé du pied de page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cteur droit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886BB73A-582F-4420-9A14-CB10A2B2E5E8}" type="slidenum">
              <a:rPr lang="en-US" smtClean="0"/>
              <a:pPr/>
              <a:t>‹N°›</a:t>
            </a:fld>
            <a:endParaRPr lang="en-US"/>
          </a:p>
        </p:txBody>
      </p:sp>
      <p:sp>
        <p:nvSpPr>
          <p:cNvPr id="22" name="Espace réservé du titre 21"/>
          <p:cNvSpPr>
            <a:spLocks noGrp="1"/>
          </p:cNvSpPr>
          <p:nvPr>
            <p:ph type="title"/>
          </p:nvPr>
        </p:nvSpPr>
        <p:spPr>
          <a:xfrm>
            <a:off x="301752" y="228600"/>
            <a:ext cx="8534400" cy="758952"/>
          </a:xfrm>
          <a:prstGeom prst="rect">
            <a:avLst/>
          </a:prstGeom>
        </p:spPr>
        <p:txBody>
          <a:bodyPr vert="horz" anchor="b">
            <a:normAutofit/>
          </a:bodyPr>
          <a:lstStyle/>
          <a:p>
            <a:r>
              <a:rPr kumimoji="0" lang="fr-FR" smtClean="0"/>
              <a:t>Cliquez et modifiez le titre</a:t>
            </a:r>
            <a:endParaRPr kumimoji="0" lang="en-US"/>
          </a:p>
        </p:txBody>
      </p:sp>
      <p:sp>
        <p:nvSpPr>
          <p:cNvPr id="13" name="Espace réservé du texte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ingrid@geray.avocat.fr"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2.png"/><Relationship Id="rId4" Type="http://schemas.openxmlformats.org/officeDocument/2006/relationships/package" Target="../embeddings/Microsoft_Word_Document9.docx"/></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3.png"/><Relationship Id="rId4" Type="http://schemas.openxmlformats.org/officeDocument/2006/relationships/package" Target="../embeddings/Microsoft_Word_Document10.docx"/></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4.png"/><Relationship Id="rId4" Type="http://schemas.openxmlformats.org/officeDocument/2006/relationships/package" Target="../embeddings/Microsoft_Word_Document11.docx"/></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5.png"/><Relationship Id="rId4" Type="http://schemas.openxmlformats.org/officeDocument/2006/relationships/package" Target="../embeddings/Microsoft_Word_Document12.docx"/></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6.png"/><Relationship Id="rId4" Type="http://schemas.openxmlformats.org/officeDocument/2006/relationships/package" Target="../embeddings/Microsoft_Word_Document13.docx"/></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7.png"/><Relationship Id="rId4" Type="http://schemas.openxmlformats.org/officeDocument/2006/relationships/package" Target="../embeddings/Microsoft_Word_Document14.docx"/></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8.png"/><Relationship Id="rId4" Type="http://schemas.openxmlformats.org/officeDocument/2006/relationships/package" Target="../embeddings/Microsoft_Word_Document15.docx"/></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19.png"/><Relationship Id="rId4" Type="http://schemas.openxmlformats.org/officeDocument/2006/relationships/package" Target="../embeddings/Microsoft_Word_Document16.docx"/></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20.png"/><Relationship Id="rId4" Type="http://schemas.openxmlformats.org/officeDocument/2006/relationships/package" Target="../embeddings/Microsoft_Word_Document17.docx"/></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package" Target="../embeddings/Microsoft_Word_Document1.docx"/></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21.png"/><Relationship Id="rId4" Type="http://schemas.openxmlformats.org/officeDocument/2006/relationships/package" Target="../embeddings/Microsoft_Word_Document18.docx"/></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22.png"/><Relationship Id="rId4" Type="http://schemas.openxmlformats.org/officeDocument/2006/relationships/package" Target="../embeddings/Microsoft_Word_Document19.docx"/></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23.png"/><Relationship Id="rId4" Type="http://schemas.openxmlformats.org/officeDocument/2006/relationships/package" Target="../embeddings/Microsoft_Word_Document20.docx"/></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24.png"/><Relationship Id="rId4" Type="http://schemas.openxmlformats.org/officeDocument/2006/relationships/package" Target="../embeddings/Microsoft_Word_Document21.docx"/></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25.png"/><Relationship Id="rId4" Type="http://schemas.openxmlformats.org/officeDocument/2006/relationships/package" Target="../embeddings/Microsoft_Word_Document22.docx"/></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ingrid@geray.avocat.fr"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26.png"/><Relationship Id="rId4" Type="http://schemas.openxmlformats.org/officeDocument/2006/relationships/package" Target="../embeddings/Microsoft_Word_Document23.docx"/></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27.png"/><Relationship Id="rId4" Type="http://schemas.openxmlformats.org/officeDocument/2006/relationships/package" Target="../embeddings/Microsoft_Word_Document24.docx"/></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28.png"/><Relationship Id="rId4" Type="http://schemas.openxmlformats.org/officeDocument/2006/relationships/package" Target="../embeddings/Microsoft_Word_Document25.docx"/></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package" Target="../embeddings/Microsoft_Word_Document2.docx"/></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oleObject" Target="../embeddings/oleObject26.bin"/><Relationship Id="rId7" Type="http://schemas.openxmlformats.org/officeDocument/2006/relationships/package" Target="../embeddings/Microsoft_Word_Document27.docx"/><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27.bin"/><Relationship Id="rId5" Type="http://schemas.openxmlformats.org/officeDocument/2006/relationships/image" Target="../media/image29.png"/><Relationship Id="rId4" Type="http://schemas.openxmlformats.org/officeDocument/2006/relationships/package" Target="../embeddings/Microsoft_Word_Document26.docx"/></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7.vml"/><Relationship Id="rId5" Type="http://schemas.openxmlformats.org/officeDocument/2006/relationships/image" Target="../media/image31.png"/><Relationship Id="rId4" Type="http://schemas.openxmlformats.org/officeDocument/2006/relationships/package" Target="../embeddings/Microsoft_Word_Document28.docx"/></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28.vml"/><Relationship Id="rId5" Type="http://schemas.openxmlformats.org/officeDocument/2006/relationships/image" Target="../media/image32.png"/><Relationship Id="rId4" Type="http://schemas.openxmlformats.org/officeDocument/2006/relationships/package" Target="../embeddings/Microsoft_Word_Document29.docx"/></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29.vml"/><Relationship Id="rId5" Type="http://schemas.openxmlformats.org/officeDocument/2006/relationships/image" Target="../media/image33.png"/><Relationship Id="rId4" Type="http://schemas.openxmlformats.org/officeDocument/2006/relationships/package" Target="../embeddings/Microsoft_Word_Document30.docx"/></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30.vml"/><Relationship Id="rId5" Type="http://schemas.openxmlformats.org/officeDocument/2006/relationships/image" Target="../media/image34.png"/><Relationship Id="rId4" Type="http://schemas.openxmlformats.org/officeDocument/2006/relationships/package" Target="../embeddings/Microsoft_Word_Document31.docx"/></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31.vml"/><Relationship Id="rId5" Type="http://schemas.openxmlformats.org/officeDocument/2006/relationships/image" Target="../media/image35.png"/><Relationship Id="rId4" Type="http://schemas.openxmlformats.org/officeDocument/2006/relationships/package" Target="../embeddings/Microsoft_Word_Document32.docx"/></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32.vml"/><Relationship Id="rId5" Type="http://schemas.openxmlformats.org/officeDocument/2006/relationships/image" Target="../media/image36.png"/><Relationship Id="rId4" Type="http://schemas.openxmlformats.org/officeDocument/2006/relationships/package" Target="../embeddings/Microsoft_Word_Document33.docx"/></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33.vml"/><Relationship Id="rId5" Type="http://schemas.openxmlformats.org/officeDocument/2006/relationships/image" Target="../media/image37.png"/><Relationship Id="rId4" Type="http://schemas.openxmlformats.org/officeDocument/2006/relationships/package" Target="../embeddings/Microsoft_Word_Document34.docx"/></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34.vml"/><Relationship Id="rId5" Type="http://schemas.openxmlformats.org/officeDocument/2006/relationships/image" Target="../media/image38.png"/><Relationship Id="rId4" Type="http://schemas.openxmlformats.org/officeDocument/2006/relationships/package" Target="../embeddings/Microsoft_Word_Document35.docx"/></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png"/><Relationship Id="rId4" Type="http://schemas.openxmlformats.org/officeDocument/2006/relationships/package" Target="../embeddings/Microsoft_Word_Document3.docx"/></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35.vml"/><Relationship Id="rId5" Type="http://schemas.openxmlformats.org/officeDocument/2006/relationships/image" Target="../media/image39.png"/><Relationship Id="rId4" Type="http://schemas.openxmlformats.org/officeDocument/2006/relationships/package" Target="../embeddings/Microsoft_Word_Document36.docx"/></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36.vml"/><Relationship Id="rId5" Type="http://schemas.openxmlformats.org/officeDocument/2006/relationships/image" Target="../media/image40.png"/><Relationship Id="rId4" Type="http://schemas.openxmlformats.org/officeDocument/2006/relationships/package" Target="../embeddings/Microsoft_Word_Document37.docx"/></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7.xml"/><Relationship Id="rId1" Type="http://schemas.openxmlformats.org/officeDocument/2006/relationships/vmlDrawing" Target="../drawings/vmlDrawing37.vml"/><Relationship Id="rId5" Type="http://schemas.openxmlformats.org/officeDocument/2006/relationships/image" Target="../media/image41.png"/><Relationship Id="rId4" Type="http://schemas.openxmlformats.org/officeDocument/2006/relationships/package" Target="../embeddings/Microsoft_Word_Document38.docx"/></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38.vml"/><Relationship Id="rId5" Type="http://schemas.openxmlformats.org/officeDocument/2006/relationships/image" Target="../media/image42.png"/><Relationship Id="rId4" Type="http://schemas.openxmlformats.org/officeDocument/2006/relationships/package" Target="../embeddings/Microsoft_Word_Document39.docx"/></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ingrid@geray.avocat.fr"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39.vml"/><Relationship Id="rId5" Type="http://schemas.openxmlformats.org/officeDocument/2006/relationships/image" Target="../media/image43.png"/><Relationship Id="rId4" Type="http://schemas.openxmlformats.org/officeDocument/2006/relationships/package" Target="../embeddings/Microsoft_Word_Document40.docx"/></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40.vml"/><Relationship Id="rId5" Type="http://schemas.openxmlformats.org/officeDocument/2006/relationships/image" Target="../media/image44.png"/><Relationship Id="rId4" Type="http://schemas.openxmlformats.org/officeDocument/2006/relationships/package" Target="../embeddings/Microsoft_Word_Document41.docx"/></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7.png"/><Relationship Id="rId4" Type="http://schemas.openxmlformats.org/officeDocument/2006/relationships/package" Target="../embeddings/Microsoft_Word_Document4.docx"/></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41.vml"/><Relationship Id="rId5" Type="http://schemas.openxmlformats.org/officeDocument/2006/relationships/image" Target="../media/image45.png"/><Relationship Id="rId4" Type="http://schemas.openxmlformats.org/officeDocument/2006/relationships/package" Target="../embeddings/Microsoft_Word_Document42.docx"/></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42.vml"/><Relationship Id="rId5" Type="http://schemas.openxmlformats.org/officeDocument/2006/relationships/image" Target="../media/image46.png"/><Relationship Id="rId4" Type="http://schemas.openxmlformats.org/officeDocument/2006/relationships/package" Target="../embeddings/Microsoft_Word_Document43.docx"/></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43.vml"/><Relationship Id="rId5" Type="http://schemas.openxmlformats.org/officeDocument/2006/relationships/image" Target="../media/image47.png"/><Relationship Id="rId4" Type="http://schemas.openxmlformats.org/officeDocument/2006/relationships/package" Target="../embeddings/Microsoft_Word_Document44.docx"/></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44.vml"/><Relationship Id="rId5" Type="http://schemas.openxmlformats.org/officeDocument/2006/relationships/image" Target="../media/image48.png"/><Relationship Id="rId4" Type="http://schemas.openxmlformats.org/officeDocument/2006/relationships/package" Target="../embeddings/Microsoft_Word_Document45.docx"/></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45.vml"/><Relationship Id="rId5" Type="http://schemas.openxmlformats.org/officeDocument/2006/relationships/image" Target="../media/image49.png"/><Relationship Id="rId4" Type="http://schemas.openxmlformats.org/officeDocument/2006/relationships/package" Target="../embeddings/Microsoft_Word_Document46.docx"/></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46.vml"/><Relationship Id="rId5" Type="http://schemas.openxmlformats.org/officeDocument/2006/relationships/image" Target="../media/image50.png"/><Relationship Id="rId4" Type="http://schemas.openxmlformats.org/officeDocument/2006/relationships/package" Target="../embeddings/Microsoft_Word_Document47.docx"/></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47.vml"/><Relationship Id="rId5" Type="http://schemas.openxmlformats.org/officeDocument/2006/relationships/image" Target="../media/image51.png"/><Relationship Id="rId4" Type="http://schemas.openxmlformats.org/officeDocument/2006/relationships/package" Target="../embeddings/Microsoft_Word_Document48.docx"/></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8.png"/><Relationship Id="rId4" Type="http://schemas.openxmlformats.org/officeDocument/2006/relationships/package" Target="../embeddings/Microsoft_Word_Document5.docx"/></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9.png"/><Relationship Id="rId4" Type="http://schemas.openxmlformats.org/officeDocument/2006/relationships/package" Target="../embeddings/Microsoft_Word_Document6.docx"/></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0.png"/><Relationship Id="rId4" Type="http://schemas.openxmlformats.org/officeDocument/2006/relationships/package" Target="../embeddings/Microsoft_Word_Document7.docx"/></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1.png"/><Relationship Id="rId4" Type="http://schemas.openxmlformats.org/officeDocument/2006/relationships/package" Target="../embeddings/Microsoft_Word_Document8.docx"/></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D9C5CA"/>
        </a:solidFill>
        <a:effectLst/>
      </p:bgPr>
    </p:bg>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02121" y="1417624"/>
            <a:ext cx="8142220" cy="2077212"/>
          </a:xfrm>
        </p:spPr>
        <p:txBody>
          <a:bodyPr>
            <a:noAutofit/>
            <a:scene3d>
              <a:camera prst="perspectiveBelow" fov="2700000">
                <a:rot lat="1200000" lon="0" rev="0"/>
              </a:camera>
              <a:lightRig rig="threePt" dir="t"/>
            </a:scene3d>
            <a:sp3d extrusionH="57150">
              <a:bevelT w="69850" h="38100" prst="cross"/>
            </a:sp3d>
          </a:bodyPr>
          <a:lstStyle/>
          <a:p>
            <a:r>
              <a:rPr lang="fr-FR" sz="2400" u="sng" dirty="0">
                <a:solidFill>
                  <a:schemeClr val="tx1"/>
                </a:solidFill>
                <a:effectLst>
                  <a:reflection stA="0" endPos="0" dir="5400000" sy="-100000" algn="bl" rotWithShape="0"/>
                </a:effectLst>
                <a:latin typeface="+mn-lt"/>
              </a:rPr>
              <a:t>ORDONNANCE RELATIVE A LA PREVISIBILITE ET A LA SECURISATION DES RELATIONS DE TRAVAIL</a:t>
            </a:r>
            <a:r>
              <a:rPr lang="fr-FR" sz="7200" u="sng" dirty="0">
                <a:solidFill>
                  <a:schemeClr val="tx1"/>
                </a:solidFill>
                <a:effectLst>
                  <a:reflection stA="0" endPos="0" dir="5400000" sy="-100000" algn="bl" rotWithShape="0"/>
                </a:effectLst>
                <a:latin typeface="+mn-lt"/>
              </a:rPr>
              <a:t/>
            </a:r>
            <a:br>
              <a:rPr lang="fr-FR" sz="7200" u="sng" dirty="0">
                <a:solidFill>
                  <a:schemeClr val="tx1"/>
                </a:solidFill>
                <a:effectLst>
                  <a:reflection stA="0" endPos="0" dir="5400000" sy="-100000" algn="bl" rotWithShape="0"/>
                </a:effectLst>
                <a:latin typeface="+mn-lt"/>
              </a:rPr>
            </a:br>
            <a:endParaRPr lang="fr-FR" sz="7200" u="sng" dirty="0">
              <a:solidFill>
                <a:schemeClr val="tx1"/>
              </a:solidFill>
              <a:effectLst>
                <a:reflection stA="0" endPos="0" dir="5400000" sy="-100000" algn="bl" rotWithShape="0"/>
              </a:effectLst>
              <a:latin typeface="+mn-lt"/>
            </a:endParaRPr>
          </a:p>
        </p:txBody>
      </p:sp>
      <p:sp>
        <p:nvSpPr>
          <p:cNvPr id="3" name="Sous-titre 2"/>
          <p:cNvSpPr>
            <a:spLocks noGrp="1"/>
          </p:cNvSpPr>
          <p:nvPr>
            <p:ph type="body" idx="4294967295"/>
          </p:nvPr>
        </p:nvSpPr>
        <p:spPr>
          <a:xfrm>
            <a:off x="633412" y="2328620"/>
            <a:ext cx="6799934" cy="1673225"/>
          </a:xfrm>
        </p:spPr>
        <p:txBody>
          <a:bodyPr>
            <a:normAutofit fontScale="25000" lnSpcReduction="20000"/>
          </a:bodyPr>
          <a:lstStyle/>
          <a:p>
            <a:endParaRPr lang="fr-FR" dirty="0" smtClean="0">
              <a:effectLst>
                <a:outerShdw blurRad="50800" dist="38100" dir="2700000" algn="br">
                  <a:srgbClr val="000000">
                    <a:alpha val="43000"/>
                  </a:srgbClr>
                </a:outerShdw>
              </a:effectLst>
            </a:endParaRPr>
          </a:p>
          <a:p>
            <a:endParaRPr lang="fr-FR" dirty="0" smtClean="0">
              <a:effectLst>
                <a:outerShdw blurRad="50800" dist="38100" dir="2700000" algn="br">
                  <a:srgbClr val="000000">
                    <a:alpha val="43000"/>
                  </a:srgbClr>
                </a:outerShdw>
              </a:effectLst>
            </a:endParaRPr>
          </a:p>
          <a:p>
            <a:endParaRPr lang="fr-FR" dirty="0">
              <a:effectLst>
                <a:outerShdw blurRad="50800" dist="38100" dir="2700000" algn="br">
                  <a:srgbClr val="000000">
                    <a:alpha val="43000"/>
                  </a:srgbClr>
                </a:outerShdw>
              </a:effectLst>
            </a:endParaRPr>
          </a:p>
          <a:p>
            <a:pPr>
              <a:buNone/>
            </a:pPr>
            <a:endParaRPr lang="fr-FR"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p>
          <a:p>
            <a:pPr>
              <a:buNone/>
            </a:pPr>
            <a:endParaRPr lang="fr-FR" sz="3300" dirty="0" smtClean="0"/>
          </a:p>
          <a:p>
            <a:pPr>
              <a:buNone/>
            </a:pPr>
            <a:endParaRPr lang="fr-FR" sz="3300" dirty="0" smtClean="0"/>
          </a:p>
          <a:p>
            <a:pPr>
              <a:buNone/>
            </a:pPr>
            <a:endParaRPr lang="fr-FR" sz="3300" dirty="0" smtClean="0"/>
          </a:p>
          <a:p>
            <a:pPr>
              <a:buNone/>
            </a:pPr>
            <a:endParaRPr lang="fr-FR" sz="3300" dirty="0" smtClean="0"/>
          </a:p>
          <a:p>
            <a:pPr>
              <a:buNone/>
            </a:pPr>
            <a:endParaRPr lang="fr-FR" sz="3300" dirty="0" smtClean="0"/>
          </a:p>
          <a:p>
            <a:pPr algn="ctr">
              <a:buNone/>
            </a:pPr>
            <a:r>
              <a:rPr lang="fr-FR" sz="6400" dirty="0" smtClean="0"/>
              <a:t>		</a:t>
            </a:r>
          </a:p>
          <a:p>
            <a:pPr algn="ctr">
              <a:buNone/>
            </a:pPr>
            <a:endParaRPr lang="fr-FR" sz="6400" dirty="0" smtClean="0"/>
          </a:p>
          <a:p>
            <a:pPr algn="ctr">
              <a:buNone/>
            </a:pPr>
            <a:r>
              <a:rPr lang="fr-FR" sz="6400" dirty="0" smtClean="0"/>
              <a:t>		</a:t>
            </a:r>
          </a:p>
          <a:p>
            <a:pPr algn="ctr">
              <a:buNone/>
            </a:pPr>
            <a:endParaRPr lang="fr-FR" sz="6400" dirty="0" smtClean="0"/>
          </a:p>
          <a:p>
            <a:pPr algn="ctr">
              <a:buNone/>
            </a:pPr>
            <a:r>
              <a:rPr lang="fr-FR" sz="5600" dirty="0" smtClean="0"/>
              <a:t>		           Ingrid GERAY</a:t>
            </a:r>
          </a:p>
          <a:p>
            <a:pPr algn="ctr">
              <a:buNone/>
            </a:pPr>
            <a:r>
              <a:rPr lang="fr-FR" sz="5600" dirty="0" smtClean="0"/>
              <a:t>		      Immeuble </a:t>
            </a:r>
            <a:r>
              <a:rPr lang="fr-FR" sz="5600" dirty="0"/>
              <a:t>le Delta - 1 allée de l’électronique</a:t>
            </a:r>
            <a:r>
              <a:rPr lang="fr-FR" sz="5600" dirty="0" smtClean="0"/>
              <a:t> </a:t>
            </a:r>
          </a:p>
          <a:p>
            <a:pPr algn="ctr">
              <a:buNone/>
            </a:pPr>
            <a:r>
              <a:rPr lang="fr-FR" sz="5600" dirty="0" smtClean="0"/>
              <a:t>		         42000 </a:t>
            </a:r>
            <a:r>
              <a:rPr lang="fr-FR" sz="5600" dirty="0"/>
              <a:t>SAINT </a:t>
            </a:r>
            <a:r>
              <a:rPr lang="fr-FR" sz="5600" dirty="0" smtClean="0"/>
              <a:t>ETIENNE</a:t>
            </a:r>
          </a:p>
          <a:p>
            <a:pPr algn="ctr">
              <a:buNone/>
            </a:pPr>
            <a:r>
              <a:rPr lang="fr-FR" sz="5600" cap="small" dirty="0" smtClean="0"/>
              <a:t>		          Email</a:t>
            </a:r>
            <a:r>
              <a:rPr lang="fr-FR" sz="5600" cap="small" dirty="0"/>
              <a:t> </a:t>
            </a:r>
            <a:r>
              <a:rPr lang="fr-FR" sz="5600" dirty="0"/>
              <a:t>: </a:t>
            </a:r>
            <a:r>
              <a:rPr lang="fr-FR" sz="5600" dirty="0">
                <a:hlinkClick r:id="rId2"/>
              </a:rPr>
              <a:t>ingrid@geray.avocat.fr</a:t>
            </a:r>
            <a:r>
              <a:rPr lang="fr-FR" sz="5600" dirty="0"/>
              <a:t>	</a:t>
            </a:r>
          </a:p>
          <a:p>
            <a:pPr algn="ctr">
              <a:buNone/>
            </a:pPr>
            <a:r>
              <a:rPr lang="fr-FR" sz="5600" dirty="0"/>
              <a:t>		       Téléphone : 04 77 91 68 81/ 06 14 71 </a:t>
            </a:r>
            <a:r>
              <a:rPr lang="fr-FR" sz="5600" cap="small" dirty="0" smtClean="0"/>
              <a:t>14 21</a:t>
            </a:r>
            <a:endParaRPr lang="fr-FR" sz="5600" dirty="0"/>
          </a:p>
          <a:p>
            <a:endParaRPr lang="fr-FR" dirty="0" smtClean="0"/>
          </a:p>
          <a:p>
            <a:endParaRPr lang="fr-FR" dirty="0"/>
          </a:p>
          <a:p>
            <a:r>
              <a:rPr lang="fr-FR" dirty="0" smtClean="0"/>
              <a:t> </a:t>
            </a:r>
          </a:p>
          <a:p>
            <a:endParaRPr lang="fr-FR" dirty="0"/>
          </a:p>
          <a:p>
            <a:endParaRPr lang="fr-FR" dirty="0" smtClean="0"/>
          </a:p>
        </p:txBody>
      </p:sp>
      <p:pic>
        <p:nvPicPr>
          <p:cNvPr id="5" name="Image 4"/>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49587" y="3796336"/>
            <a:ext cx="1299606" cy="1114920"/>
          </a:xfrm>
          <a:prstGeom prst="rect">
            <a:avLst/>
          </a:prstGeom>
          <a:noFill/>
          <a:ln>
            <a:noFill/>
          </a:ln>
        </p:spPr>
      </p:pic>
    </p:spTree>
    <p:extLst>
      <p:ext uri="{BB962C8B-B14F-4D97-AF65-F5344CB8AC3E}">
        <p14:creationId xmlns:p14="http://schemas.microsoft.com/office/powerpoint/2010/main" val="3216888006"/>
      </p:ext>
    </p:extLst>
  </p:cSld>
  <p:clrMapOvr>
    <a:masterClrMapping/>
  </p:clrMapOvr>
  <mc:AlternateContent xmlns:mc="http://schemas.openxmlformats.org/markup-compatibility/2006" xmlns:p14="http://schemas.microsoft.com/office/powerpoint/2010/main">
    <mc:Choice Requires="p14">
      <p:transition>
        <p14:prism dir="d"/>
      </p:transition>
    </mc:Choice>
    <mc:Fallback xmlns:mv="urn:schemas-microsoft-com:mac:vml"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366424"/>
            <a:ext cx="8534400" cy="758952"/>
          </a:xfrm>
        </p:spPr>
        <p:txBody>
          <a:bodyPr>
            <a:normAutofit fontScale="90000"/>
          </a:bodyPr>
          <a:lstStyle/>
          <a:p>
            <a:r>
              <a:rPr lang="fr-FR" b="1" u="sng" dirty="0" smtClean="0"/>
              <a:t>Articles </a:t>
            </a:r>
            <a:r>
              <a:rPr lang="fr-FR" b="1" u="sng" dirty="0"/>
              <a:t>5 et 6 : Délai de recours en cas de rupture du contrat</a:t>
            </a:r>
            <a:endParaRPr lang="fr-FR" dirty="0"/>
          </a:p>
        </p:txBody>
      </p:sp>
      <p:graphicFrame>
        <p:nvGraphicFramePr>
          <p:cNvPr id="6" name="Objet 5"/>
          <p:cNvGraphicFramePr>
            <a:graphicFrameLocks noChangeAspect="1"/>
          </p:cNvGraphicFramePr>
          <p:nvPr>
            <p:extLst>
              <p:ext uri="{D42A27DB-BD31-4B8C-83A1-F6EECF244321}">
                <p14:modId xmlns:p14="http://schemas.microsoft.com/office/powerpoint/2010/main" val="112985763"/>
              </p:ext>
            </p:extLst>
          </p:nvPr>
        </p:nvGraphicFramePr>
        <p:xfrm>
          <a:off x="772538" y="2675564"/>
          <a:ext cx="7156542" cy="1754507"/>
        </p:xfrm>
        <a:graphic>
          <a:graphicData uri="http://schemas.openxmlformats.org/presentationml/2006/ole">
            <mc:AlternateContent xmlns:mc="http://schemas.openxmlformats.org/markup-compatibility/2006">
              <mc:Choice xmlns:v="urn:schemas-microsoft-com:vml" Requires="v">
                <p:oleObj spid="_x0000_s12301" name="Document" r:id="rId4" imgW="5905500" imgH="1447800" progId="Word.Document.12">
                  <p:embed/>
                </p:oleObj>
              </mc:Choice>
              <mc:Fallback>
                <p:oleObj name="Document" r:id="rId4" imgW="5905500" imgH="1447800" progId="Word.Document.12">
                  <p:embed/>
                  <p:pic>
                    <p:nvPicPr>
                      <p:cNvPr id="0" name=""/>
                      <p:cNvPicPr/>
                      <p:nvPr/>
                    </p:nvPicPr>
                    <p:blipFill>
                      <a:blip r:embed="rId5"/>
                      <a:stretch>
                        <a:fillRect/>
                      </a:stretch>
                    </p:blipFill>
                    <p:spPr>
                      <a:xfrm>
                        <a:off x="772538" y="2675564"/>
                        <a:ext cx="7156542" cy="1754507"/>
                      </a:xfrm>
                      <a:prstGeom prst="rect">
                        <a:avLst/>
                      </a:prstGeom>
                    </p:spPr>
                  </p:pic>
                </p:oleObj>
              </mc:Fallback>
            </mc:AlternateContent>
          </a:graphicData>
        </a:graphic>
      </p:graphicFrame>
    </p:spTree>
    <p:extLst>
      <p:ext uri="{BB962C8B-B14F-4D97-AF65-F5344CB8AC3E}">
        <p14:creationId xmlns:p14="http://schemas.microsoft.com/office/powerpoint/2010/main" val="3396417861"/>
      </p:ext>
    </p:extLst>
  </p:cSld>
  <p:clrMapOvr>
    <a:masterClrMapping/>
  </p:clrMapOvr>
  <p:transition>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366424"/>
            <a:ext cx="8534400" cy="758952"/>
          </a:xfrm>
        </p:spPr>
        <p:txBody>
          <a:bodyPr>
            <a:normAutofit/>
          </a:bodyPr>
          <a:lstStyle/>
          <a:p>
            <a:r>
              <a:rPr lang="fr-FR" b="1" u="sng" dirty="0"/>
              <a:t>Article 7 : Reclassement pour inaptitude</a:t>
            </a:r>
            <a:endParaRPr lang="fr-FR" dirty="0"/>
          </a:p>
        </p:txBody>
      </p:sp>
      <p:graphicFrame>
        <p:nvGraphicFramePr>
          <p:cNvPr id="3" name="Objet 2"/>
          <p:cNvGraphicFramePr>
            <a:graphicFrameLocks noChangeAspect="1"/>
          </p:cNvGraphicFramePr>
          <p:nvPr>
            <p:extLst>
              <p:ext uri="{D42A27DB-BD31-4B8C-83A1-F6EECF244321}">
                <p14:modId xmlns:p14="http://schemas.microsoft.com/office/powerpoint/2010/main" val="960101552"/>
              </p:ext>
            </p:extLst>
          </p:nvPr>
        </p:nvGraphicFramePr>
        <p:xfrm>
          <a:off x="1619250" y="2273300"/>
          <a:ext cx="5905500" cy="2311400"/>
        </p:xfrm>
        <a:graphic>
          <a:graphicData uri="http://schemas.openxmlformats.org/presentationml/2006/ole">
            <mc:AlternateContent xmlns:mc="http://schemas.openxmlformats.org/markup-compatibility/2006">
              <mc:Choice xmlns:v="urn:schemas-microsoft-com:vml" Requires="v">
                <p:oleObj spid="_x0000_s13324" name="Document" r:id="rId4" imgW="5905500" imgH="2311400" progId="Word.Document.12">
                  <p:embed/>
                </p:oleObj>
              </mc:Choice>
              <mc:Fallback>
                <p:oleObj name="Document" r:id="rId4" imgW="5905500" imgH="2311400" progId="Word.Document.12">
                  <p:embed/>
                  <p:pic>
                    <p:nvPicPr>
                      <p:cNvPr id="0" name=""/>
                      <p:cNvPicPr/>
                      <p:nvPr/>
                    </p:nvPicPr>
                    <p:blipFill>
                      <a:blip r:embed="rId5"/>
                      <a:stretch>
                        <a:fillRect/>
                      </a:stretch>
                    </p:blipFill>
                    <p:spPr>
                      <a:xfrm>
                        <a:off x="1619250" y="2273300"/>
                        <a:ext cx="5905500" cy="2311400"/>
                      </a:xfrm>
                      <a:prstGeom prst="rect">
                        <a:avLst/>
                      </a:prstGeom>
                    </p:spPr>
                  </p:pic>
                </p:oleObj>
              </mc:Fallback>
            </mc:AlternateContent>
          </a:graphicData>
        </a:graphic>
      </p:graphicFrame>
    </p:spTree>
    <p:extLst>
      <p:ext uri="{BB962C8B-B14F-4D97-AF65-F5344CB8AC3E}">
        <p14:creationId xmlns:p14="http://schemas.microsoft.com/office/powerpoint/2010/main" val="578814745"/>
      </p:ext>
    </p:extLst>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464870"/>
            <a:ext cx="8534400" cy="758952"/>
          </a:xfrm>
        </p:spPr>
        <p:txBody>
          <a:bodyPr>
            <a:noAutofit/>
          </a:bodyPr>
          <a:lstStyle/>
          <a:p>
            <a:r>
              <a:rPr lang="fr-FR" sz="2400" b="1" u="sng" dirty="0"/>
              <a:t>Article 8 : contestation des avis, propositions, conclusions écrites ou indications émises par le médecin du travail</a:t>
            </a:r>
            <a:endParaRPr lang="fr-FR" sz="2400" dirty="0"/>
          </a:p>
        </p:txBody>
      </p:sp>
      <p:graphicFrame>
        <p:nvGraphicFramePr>
          <p:cNvPr id="3" name="Objet 2"/>
          <p:cNvGraphicFramePr>
            <a:graphicFrameLocks noChangeAspect="1"/>
          </p:cNvGraphicFramePr>
          <p:nvPr>
            <p:extLst>
              <p:ext uri="{D42A27DB-BD31-4B8C-83A1-F6EECF244321}">
                <p14:modId xmlns:p14="http://schemas.microsoft.com/office/powerpoint/2010/main" val="1532976896"/>
              </p:ext>
            </p:extLst>
          </p:nvPr>
        </p:nvGraphicFramePr>
        <p:xfrm>
          <a:off x="1619250" y="1930400"/>
          <a:ext cx="5905500" cy="2997200"/>
        </p:xfrm>
        <a:graphic>
          <a:graphicData uri="http://schemas.openxmlformats.org/presentationml/2006/ole">
            <mc:AlternateContent xmlns:mc="http://schemas.openxmlformats.org/markup-compatibility/2006">
              <mc:Choice xmlns:v="urn:schemas-microsoft-com:vml" Requires="v">
                <p:oleObj spid="_x0000_s14348" name="Document" r:id="rId4" imgW="5905500" imgH="2997200" progId="Word.Document.12">
                  <p:embed/>
                </p:oleObj>
              </mc:Choice>
              <mc:Fallback>
                <p:oleObj name="Document" r:id="rId4" imgW="5905500" imgH="2997200" progId="Word.Document.12">
                  <p:embed/>
                  <p:pic>
                    <p:nvPicPr>
                      <p:cNvPr id="0" name=""/>
                      <p:cNvPicPr/>
                      <p:nvPr/>
                    </p:nvPicPr>
                    <p:blipFill>
                      <a:blip r:embed="rId5"/>
                      <a:stretch>
                        <a:fillRect/>
                      </a:stretch>
                    </p:blipFill>
                    <p:spPr>
                      <a:xfrm>
                        <a:off x="1619250" y="1930400"/>
                        <a:ext cx="5905500" cy="2997200"/>
                      </a:xfrm>
                      <a:prstGeom prst="rect">
                        <a:avLst/>
                      </a:prstGeom>
                    </p:spPr>
                  </p:pic>
                </p:oleObj>
              </mc:Fallback>
            </mc:AlternateContent>
          </a:graphicData>
        </a:graphic>
      </p:graphicFrame>
    </p:spTree>
    <p:extLst>
      <p:ext uri="{BB962C8B-B14F-4D97-AF65-F5344CB8AC3E}">
        <p14:creationId xmlns:p14="http://schemas.microsoft.com/office/powerpoint/2010/main" val="1346187176"/>
      </p:ext>
    </p:extLst>
  </p:cSld>
  <p:clrMapOvr>
    <a:masterClrMapping/>
  </p:clrMapOvr>
  <p:transition>
    <p:pull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307357"/>
            <a:ext cx="8534400" cy="758952"/>
          </a:xfrm>
        </p:spPr>
        <p:txBody>
          <a:bodyPr>
            <a:noAutofit/>
          </a:bodyPr>
          <a:lstStyle/>
          <a:p>
            <a:r>
              <a:rPr lang="fr-FR" sz="2400" b="1" u="sng" dirty="0" smtClean="0"/>
              <a:t>Articles </a:t>
            </a:r>
            <a:r>
              <a:rPr lang="fr-FR" sz="2400" b="1" u="sng" dirty="0"/>
              <a:t>9 et 10 : suppression du contrat de génération</a:t>
            </a:r>
            <a:endParaRPr lang="fr-FR" sz="2400" dirty="0"/>
          </a:p>
        </p:txBody>
      </p:sp>
    </p:spTree>
    <p:extLst>
      <p:ext uri="{BB962C8B-B14F-4D97-AF65-F5344CB8AC3E}">
        <p14:creationId xmlns:p14="http://schemas.microsoft.com/office/powerpoint/2010/main" val="338986677"/>
      </p:ext>
    </p:extLst>
  </p:cSld>
  <p:clrMapOvr>
    <a:masterClrMapping/>
  </p:clrMapOvr>
  <p:transition>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464870"/>
            <a:ext cx="8534400" cy="758952"/>
          </a:xfrm>
        </p:spPr>
        <p:txBody>
          <a:bodyPr>
            <a:noAutofit/>
          </a:bodyPr>
          <a:lstStyle/>
          <a:p>
            <a:r>
              <a:rPr lang="fr-FR" sz="2400" b="1" u="sng" dirty="0" smtClean="0"/>
              <a:t>Articles </a:t>
            </a:r>
            <a:r>
              <a:rPr lang="fr-FR" sz="2400" b="1" u="sng" dirty="0"/>
              <a:t>11 à 17 : Rupture d’un commun accord dans le cadre d’un accord collectif</a:t>
            </a:r>
            <a:endParaRPr lang="fr-FR" sz="2400" dirty="0"/>
          </a:p>
        </p:txBody>
      </p:sp>
      <p:graphicFrame>
        <p:nvGraphicFramePr>
          <p:cNvPr id="4" name="Objet 3"/>
          <p:cNvGraphicFramePr>
            <a:graphicFrameLocks noChangeAspect="1"/>
          </p:cNvGraphicFramePr>
          <p:nvPr>
            <p:extLst>
              <p:ext uri="{D42A27DB-BD31-4B8C-83A1-F6EECF244321}">
                <p14:modId xmlns:p14="http://schemas.microsoft.com/office/powerpoint/2010/main" val="3113530292"/>
              </p:ext>
            </p:extLst>
          </p:nvPr>
        </p:nvGraphicFramePr>
        <p:xfrm>
          <a:off x="1619250" y="2279650"/>
          <a:ext cx="5905500" cy="2298700"/>
        </p:xfrm>
        <a:graphic>
          <a:graphicData uri="http://schemas.openxmlformats.org/presentationml/2006/ole">
            <mc:AlternateContent xmlns:mc="http://schemas.openxmlformats.org/markup-compatibility/2006">
              <mc:Choice xmlns:v="urn:schemas-microsoft-com:vml" Requires="v">
                <p:oleObj spid="_x0000_s16396" name="Document" r:id="rId4" imgW="5905500" imgH="2298700" progId="Word.Document.12">
                  <p:embed/>
                </p:oleObj>
              </mc:Choice>
              <mc:Fallback>
                <p:oleObj name="Document" r:id="rId4" imgW="5905500" imgH="2298700" progId="Word.Document.12">
                  <p:embed/>
                  <p:pic>
                    <p:nvPicPr>
                      <p:cNvPr id="0" name=""/>
                      <p:cNvPicPr/>
                      <p:nvPr/>
                    </p:nvPicPr>
                    <p:blipFill>
                      <a:blip r:embed="rId5"/>
                      <a:stretch>
                        <a:fillRect/>
                      </a:stretch>
                    </p:blipFill>
                    <p:spPr>
                      <a:xfrm>
                        <a:off x="1619250" y="2279650"/>
                        <a:ext cx="5905500" cy="2298700"/>
                      </a:xfrm>
                      <a:prstGeom prst="rect">
                        <a:avLst/>
                      </a:prstGeom>
                    </p:spPr>
                  </p:pic>
                </p:oleObj>
              </mc:Fallback>
            </mc:AlternateContent>
          </a:graphicData>
        </a:graphic>
      </p:graphicFrame>
    </p:spTree>
    <p:extLst>
      <p:ext uri="{BB962C8B-B14F-4D97-AF65-F5344CB8AC3E}">
        <p14:creationId xmlns:p14="http://schemas.microsoft.com/office/powerpoint/2010/main" val="1902717951"/>
      </p:ext>
    </p:extLst>
  </p:cSld>
  <p:clrMapOvr>
    <a:masterClrMapping/>
  </p:clrMapOvr>
  <p:transition>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464870"/>
            <a:ext cx="8534400" cy="758952"/>
          </a:xfrm>
        </p:spPr>
        <p:txBody>
          <a:bodyPr>
            <a:noAutofit/>
          </a:bodyPr>
          <a:lstStyle/>
          <a:p>
            <a:r>
              <a:rPr lang="fr-FR" sz="2400" b="1" u="sng" dirty="0"/>
              <a:t>Article 18 : Périmètre d’appréciation de la cause économique</a:t>
            </a:r>
            <a:endParaRPr lang="fr-FR" sz="2400" dirty="0"/>
          </a:p>
        </p:txBody>
      </p:sp>
      <p:graphicFrame>
        <p:nvGraphicFramePr>
          <p:cNvPr id="3" name="Objet 2"/>
          <p:cNvGraphicFramePr>
            <a:graphicFrameLocks noChangeAspect="1"/>
          </p:cNvGraphicFramePr>
          <p:nvPr>
            <p:extLst>
              <p:ext uri="{D42A27DB-BD31-4B8C-83A1-F6EECF244321}">
                <p14:modId xmlns:p14="http://schemas.microsoft.com/office/powerpoint/2010/main" val="3246336177"/>
              </p:ext>
            </p:extLst>
          </p:nvPr>
        </p:nvGraphicFramePr>
        <p:xfrm>
          <a:off x="1058056" y="2445390"/>
          <a:ext cx="7144790" cy="2427692"/>
        </p:xfrm>
        <a:graphic>
          <a:graphicData uri="http://schemas.openxmlformats.org/presentationml/2006/ole">
            <mc:AlternateContent xmlns:mc="http://schemas.openxmlformats.org/markup-compatibility/2006">
              <mc:Choice xmlns:v="urn:schemas-microsoft-com:vml" Requires="v">
                <p:oleObj spid="_x0000_s17421" name="Document" r:id="rId4" imgW="5905500" imgH="2006600" progId="Word.Document.12">
                  <p:embed/>
                </p:oleObj>
              </mc:Choice>
              <mc:Fallback>
                <p:oleObj name="Document" r:id="rId4" imgW="5905500" imgH="2006600" progId="Word.Document.12">
                  <p:embed/>
                  <p:pic>
                    <p:nvPicPr>
                      <p:cNvPr id="0" name=""/>
                      <p:cNvPicPr/>
                      <p:nvPr/>
                    </p:nvPicPr>
                    <p:blipFill>
                      <a:blip r:embed="rId5"/>
                      <a:stretch>
                        <a:fillRect/>
                      </a:stretch>
                    </p:blipFill>
                    <p:spPr>
                      <a:xfrm>
                        <a:off x="1058056" y="2445390"/>
                        <a:ext cx="7144790" cy="2427692"/>
                      </a:xfrm>
                      <a:prstGeom prst="rect">
                        <a:avLst/>
                      </a:prstGeom>
                    </p:spPr>
                  </p:pic>
                </p:oleObj>
              </mc:Fallback>
            </mc:AlternateContent>
          </a:graphicData>
        </a:graphic>
      </p:graphicFrame>
    </p:spTree>
    <p:extLst>
      <p:ext uri="{BB962C8B-B14F-4D97-AF65-F5344CB8AC3E}">
        <p14:creationId xmlns:p14="http://schemas.microsoft.com/office/powerpoint/2010/main" val="813937943"/>
      </p:ext>
    </p:extLst>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464870"/>
            <a:ext cx="8534400" cy="758952"/>
          </a:xfrm>
        </p:spPr>
        <p:txBody>
          <a:bodyPr>
            <a:noAutofit/>
          </a:bodyPr>
          <a:lstStyle/>
          <a:p>
            <a:r>
              <a:rPr lang="fr-FR" sz="2400" b="1" u="sng" dirty="0"/>
              <a:t>Articles 19 et 20 : obligation de reclassement en matière de licenciement économique</a:t>
            </a:r>
            <a:endParaRPr lang="fr-FR" sz="2400" dirty="0"/>
          </a:p>
        </p:txBody>
      </p:sp>
      <p:graphicFrame>
        <p:nvGraphicFramePr>
          <p:cNvPr id="4" name="Objet 3"/>
          <p:cNvGraphicFramePr>
            <a:graphicFrameLocks noChangeAspect="1"/>
          </p:cNvGraphicFramePr>
          <p:nvPr>
            <p:extLst>
              <p:ext uri="{D42A27DB-BD31-4B8C-83A1-F6EECF244321}">
                <p14:modId xmlns:p14="http://schemas.microsoft.com/office/powerpoint/2010/main" val="4263000753"/>
              </p:ext>
            </p:extLst>
          </p:nvPr>
        </p:nvGraphicFramePr>
        <p:xfrm>
          <a:off x="1619250" y="2101850"/>
          <a:ext cx="5905500" cy="2654300"/>
        </p:xfrm>
        <a:graphic>
          <a:graphicData uri="http://schemas.openxmlformats.org/presentationml/2006/ole">
            <mc:AlternateContent xmlns:mc="http://schemas.openxmlformats.org/markup-compatibility/2006">
              <mc:Choice xmlns:v="urn:schemas-microsoft-com:vml" Requires="v">
                <p:oleObj spid="_x0000_s18444" name="Document" r:id="rId4" imgW="5905500" imgH="2654300" progId="Word.Document.12">
                  <p:embed/>
                </p:oleObj>
              </mc:Choice>
              <mc:Fallback>
                <p:oleObj name="Document" r:id="rId4" imgW="5905500" imgH="2654300" progId="Word.Document.12">
                  <p:embed/>
                  <p:pic>
                    <p:nvPicPr>
                      <p:cNvPr id="0" name=""/>
                      <p:cNvPicPr/>
                      <p:nvPr/>
                    </p:nvPicPr>
                    <p:blipFill>
                      <a:blip r:embed="rId5"/>
                      <a:stretch>
                        <a:fillRect/>
                      </a:stretch>
                    </p:blipFill>
                    <p:spPr>
                      <a:xfrm>
                        <a:off x="1619250" y="2101850"/>
                        <a:ext cx="5905500" cy="2654300"/>
                      </a:xfrm>
                      <a:prstGeom prst="rect">
                        <a:avLst/>
                      </a:prstGeom>
                    </p:spPr>
                  </p:pic>
                </p:oleObj>
              </mc:Fallback>
            </mc:AlternateContent>
          </a:graphicData>
        </a:graphic>
      </p:graphicFrame>
    </p:spTree>
    <p:extLst>
      <p:ext uri="{BB962C8B-B14F-4D97-AF65-F5344CB8AC3E}">
        <p14:creationId xmlns:p14="http://schemas.microsoft.com/office/powerpoint/2010/main" val="546047254"/>
      </p:ext>
    </p:extLst>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22 : transfert des contrats de travail</a:t>
            </a:r>
            <a:endParaRPr lang="fr-FR" sz="2400" dirty="0"/>
          </a:p>
        </p:txBody>
      </p:sp>
      <p:graphicFrame>
        <p:nvGraphicFramePr>
          <p:cNvPr id="3" name="Objet 2"/>
          <p:cNvGraphicFramePr>
            <a:graphicFrameLocks noChangeAspect="1"/>
          </p:cNvGraphicFramePr>
          <p:nvPr>
            <p:extLst>
              <p:ext uri="{D42A27DB-BD31-4B8C-83A1-F6EECF244321}">
                <p14:modId xmlns:p14="http://schemas.microsoft.com/office/powerpoint/2010/main" val="3207878456"/>
              </p:ext>
            </p:extLst>
          </p:nvPr>
        </p:nvGraphicFramePr>
        <p:xfrm>
          <a:off x="1619250" y="1549400"/>
          <a:ext cx="5905500" cy="3759200"/>
        </p:xfrm>
        <a:graphic>
          <a:graphicData uri="http://schemas.openxmlformats.org/presentationml/2006/ole">
            <mc:AlternateContent xmlns:mc="http://schemas.openxmlformats.org/markup-compatibility/2006">
              <mc:Choice xmlns:v="urn:schemas-microsoft-com:vml" Requires="v">
                <p:oleObj spid="_x0000_s19468" name="Document" r:id="rId4" imgW="5905500" imgH="3759200" progId="Word.Document.12">
                  <p:embed/>
                </p:oleObj>
              </mc:Choice>
              <mc:Fallback>
                <p:oleObj name="Document" r:id="rId4" imgW="5905500" imgH="3759200" progId="Word.Document.12">
                  <p:embed/>
                  <p:pic>
                    <p:nvPicPr>
                      <p:cNvPr id="0" name=""/>
                      <p:cNvPicPr/>
                      <p:nvPr/>
                    </p:nvPicPr>
                    <p:blipFill>
                      <a:blip r:embed="rId5"/>
                      <a:stretch>
                        <a:fillRect/>
                      </a:stretch>
                    </p:blipFill>
                    <p:spPr>
                      <a:xfrm>
                        <a:off x="1619250" y="1549400"/>
                        <a:ext cx="5905500" cy="3759200"/>
                      </a:xfrm>
                      <a:prstGeom prst="rect">
                        <a:avLst/>
                      </a:prstGeom>
                    </p:spPr>
                  </p:pic>
                </p:oleObj>
              </mc:Fallback>
            </mc:AlternateContent>
          </a:graphicData>
        </a:graphic>
      </p:graphicFrame>
    </p:spTree>
    <p:extLst>
      <p:ext uri="{BB962C8B-B14F-4D97-AF65-F5344CB8AC3E}">
        <p14:creationId xmlns:p14="http://schemas.microsoft.com/office/powerpoint/2010/main" val="1702820283"/>
      </p:ext>
    </p:extLst>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a:t>
            </a:r>
            <a:r>
              <a:rPr lang="fr-FR" sz="2400" b="1" u="sng" dirty="0" smtClean="0"/>
              <a:t>23</a:t>
            </a:r>
            <a:r>
              <a:rPr lang="fr-FR" sz="2400" b="1" u="sng" dirty="0"/>
              <a:t> : Télétravail</a:t>
            </a:r>
            <a:endParaRPr lang="fr-FR" sz="2400" dirty="0"/>
          </a:p>
        </p:txBody>
      </p:sp>
      <p:graphicFrame>
        <p:nvGraphicFramePr>
          <p:cNvPr id="4" name="Objet 3"/>
          <p:cNvGraphicFramePr>
            <a:graphicFrameLocks noChangeAspect="1"/>
          </p:cNvGraphicFramePr>
          <p:nvPr>
            <p:extLst>
              <p:ext uri="{D42A27DB-BD31-4B8C-83A1-F6EECF244321}">
                <p14:modId xmlns:p14="http://schemas.microsoft.com/office/powerpoint/2010/main" val="2103444794"/>
              </p:ext>
            </p:extLst>
          </p:nvPr>
        </p:nvGraphicFramePr>
        <p:xfrm>
          <a:off x="1688168" y="1735892"/>
          <a:ext cx="5905500" cy="4508500"/>
        </p:xfrm>
        <a:graphic>
          <a:graphicData uri="http://schemas.openxmlformats.org/presentationml/2006/ole">
            <mc:AlternateContent xmlns:mc="http://schemas.openxmlformats.org/markup-compatibility/2006">
              <mc:Choice xmlns:v="urn:schemas-microsoft-com:vml" Requires="v">
                <p:oleObj spid="_x0000_s20493" name="Document" r:id="rId4" imgW="5905500" imgH="4508500" progId="Word.Document.12">
                  <p:embed/>
                </p:oleObj>
              </mc:Choice>
              <mc:Fallback>
                <p:oleObj name="Document" r:id="rId4" imgW="5905500" imgH="4508500" progId="Word.Document.12">
                  <p:embed/>
                  <p:pic>
                    <p:nvPicPr>
                      <p:cNvPr id="0" name=""/>
                      <p:cNvPicPr/>
                      <p:nvPr/>
                    </p:nvPicPr>
                    <p:blipFill>
                      <a:blip r:embed="rId5"/>
                      <a:stretch>
                        <a:fillRect/>
                      </a:stretch>
                    </p:blipFill>
                    <p:spPr>
                      <a:xfrm>
                        <a:off x="1688168" y="1735892"/>
                        <a:ext cx="5905500" cy="4508500"/>
                      </a:xfrm>
                      <a:prstGeom prst="rect">
                        <a:avLst/>
                      </a:prstGeom>
                    </p:spPr>
                  </p:pic>
                </p:oleObj>
              </mc:Fallback>
            </mc:AlternateContent>
          </a:graphicData>
        </a:graphic>
      </p:graphicFrame>
    </p:spTree>
    <p:extLst>
      <p:ext uri="{BB962C8B-B14F-4D97-AF65-F5344CB8AC3E}">
        <p14:creationId xmlns:p14="http://schemas.microsoft.com/office/powerpoint/2010/main" val="39537919"/>
      </p:ext>
    </p:extLst>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smtClean="0"/>
              <a:t>Articles 24 </a:t>
            </a:r>
            <a:r>
              <a:rPr lang="fr-FR" sz="2400" b="1" u="sng" dirty="0"/>
              <a:t>à </a:t>
            </a:r>
            <a:r>
              <a:rPr lang="fr-FR" sz="2400" b="1" u="sng" dirty="0" smtClean="0"/>
              <a:t>31: </a:t>
            </a:r>
            <a:r>
              <a:rPr lang="fr-FR" sz="2400" b="1" u="sng" dirty="0"/>
              <a:t>CDD et contrat de mission</a:t>
            </a:r>
            <a:endParaRPr lang="fr-FR" sz="2400" dirty="0"/>
          </a:p>
        </p:txBody>
      </p:sp>
      <p:graphicFrame>
        <p:nvGraphicFramePr>
          <p:cNvPr id="5" name="Objet 4"/>
          <p:cNvGraphicFramePr>
            <a:graphicFrameLocks noChangeAspect="1"/>
          </p:cNvGraphicFramePr>
          <p:nvPr>
            <p:extLst>
              <p:ext uri="{D42A27DB-BD31-4B8C-83A1-F6EECF244321}">
                <p14:modId xmlns:p14="http://schemas.microsoft.com/office/powerpoint/2010/main" val="65771556"/>
              </p:ext>
            </p:extLst>
          </p:nvPr>
        </p:nvGraphicFramePr>
        <p:xfrm>
          <a:off x="1737396" y="1381272"/>
          <a:ext cx="5262748" cy="4877945"/>
        </p:xfrm>
        <a:graphic>
          <a:graphicData uri="http://schemas.openxmlformats.org/presentationml/2006/ole">
            <mc:AlternateContent xmlns:mc="http://schemas.openxmlformats.org/markup-compatibility/2006">
              <mc:Choice xmlns:v="urn:schemas-microsoft-com:vml" Requires="v">
                <p:oleObj spid="_x0000_s21516" name="Document" r:id="rId4" imgW="5905500" imgH="5473700" progId="Word.Document.12">
                  <p:embed/>
                </p:oleObj>
              </mc:Choice>
              <mc:Fallback>
                <p:oleObj name="Document" r:id="rId4" imgW="5905500" imgH="5473700" progId="Word.Document.12">
                  <p:embed/>
                  <p:pic>
                    <p:nvPicPr>
                      <p:cNvPr id="0" name=""/>
                      <p:cNvPicPr/>
                      <p:nvPr/>
                    </p:nvPicPr>
                    <p:blipFill>
                      <a:blip r:embed="rId5"/>
                      <a:stretch>
                        <a:fillRect/>
                      </a:stretch>
                    </p:blipFill>
                    <p:spPr>
                      <a:xfrm>
                        <a:off x="1737396" y="1381272"/>
                        <a:ext cx="5262748" cy="4877945"/>
                      </a:xfrm>
                      <a:prstGeom prst="rect">
                        <a:avLst/>
                      </a:prstGeom>
                    </p:spPr>
                  </p:pic>
                </p:oleObj>
              </mc:Fallback>
            </mc:AlternateContent>
          </a:graphicData>
        </a:graphic>
      </p:graphicFrame>
    </p:spTree>
    <p:extLst>
      <p:ext uri="{BB962C8B-B14F-4D97-AF65-F5344CB8AC3E}">
        <p14:creationId xmlns:p14="http://schemas.microsoft.com/office/powerpoint/2010/main" val="2033492033"/>
      </p:ext>
    </p:extLst>
  </p:cSld>
  <p:clrMapOvr>
    <a:masterClrMapping/>
  </p:clrMapOvr>
  <p:transition>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1" y="228599"/>
            <a:ext cx="8618263" cy="854307"/>
          </a:xfrm>
        </p:spPr>
        <p:txBody>
          <a:bodyPr>
            <a:noAutofit/>
          </a:bodyPr>
          <a:lstStyle/>
          <a:p>
            <a:r>
              <a:rPr lang="fr-FR" sz="2400" dirty="0"/>
              <a:t>Article 1 : Accès au droit du travail et aux dispositions légales et conventionnelles par voie numérique</a:t>
            </a:r>
          </a:p>
        </p:txBody>
      </p:sp>
      <p:graphicFrame>
        <p:nvGraphicFramePr>
          <p:cNvPr id="5" name="Objet 4"/>
          <p:cNvGraphicFramePr>
            <a:graphicFrameLocks noChangeAspect="1"/>
          </p:cNvGraphicFramePr>
          <p:nvPr>
            <p:extLst>
              <p:ext uri="{D42A27DB-BD31-4B8C-83A1-F6EECF244321}">
                <p14:modId xmlns:p14="http://schemas.microsoft.com/office/powerpoint/2010/main" val="3329555289"/>
              </p:ext>
            </p:extLst>
          </p:nvPr>
        </p:nvGraphicFramePr>
        <p:xfrm>
          <a:off x="1358840" y="1771238"/>
          <a:ext cx="6773536" cy="3237037"/>
        </p:xfrm>
        <a:graphic>
          <a:graphicData uri="http://schemas.openxmlformats.org/presentationml/2006/ole">
            <mc:AlternateContent xmlns:mc="http://schemas.openxmlformats.org/markup-compatibility/2006">
              <mc:Choice xmlns:v="urn:schemas-microsoft-com:vml" Requires="v">
                <p:oleObj spid="_x0000_s3088" name="Document" r:id="rId4" imgW="6032500" imgH="2882900" progId="Word.Document.12">
                  <p:embed/>
                </p:oleObj>
              </mc:Choice>
              <mc:Fallback>
                <p:oleObj name="Document" r:id="rId4" imgW="6032500" imgH="2882900" progId="Word.Document.12">
                  <p:embed/>
                  <p:pic>
                    <p:nvPicPr>
                      <p:cNvPr id="0" name=""/>
                      <p:cNvPicPr/>
                      <p:nvPr/>
                    </p:nvPicPr>
                    <p:blipFill>
                      <a:blip r:embed="rId5"/>
                      <a:stretch>
                        <a:fillRect/>
                      </a:stretch>
                    </p:blipFill>
                    <p:spPr>
                      <a:xfrm>
                        <a:off x="1358840" y="1771238"/>
                        <a:ext cx="6773536" cy="3237037"/>
                      </a:xfrm>
                      <a:prstGeom prst="rect">
                        <a:avLst/>
                      </a:prstGeom>
                    </p:spPr>
                  </p:pic>
                </p:oleObj>
              </mc:Fallback>
            </mc:AlternateContent>
          </a:graphicData>
        </a:graphic>
      </p:graphicFrame>
    </p:spTree>
  </p:cSld>
  <p:clrMapOvr>
    <a:masterClrMapping/>
  </p:clrMapOvr>
  <p:transition>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a:t>
            </a:r>
            <a:r>
              <a:rPr lang="fr-FR" sz="2400" b="1" u="sng" dirty="0" smtClean="0"/>
              <a:t>32</a:t>
            </a:r>
            <a:r>
              <a:rPr lang="fr-FR" sz="2400" b="1" u="sng" dirty="0"/>
              <a:t> : CDI de chantier ou d’opération</a:t>
            </a:r>
            <a:endParaRPr lang="fr-FR" sz="2400" dirty="0"/>
          </a:p>
        </p:txBody>
      </p:sp>
      <p:graphicFrame>
        <p:nvGraphicFramePr>
          <p:cNvPr id="3" name="Objet 2"/>
          <p:cNvGraphicFramePr>
            <a:graphicFrameLocks noChangeAspect="1"/>
          </p:cNvGraphicFramePr>
          <p:nvPr>
            <p:extLst>
              <p:ext uri="{D42A27DB-BD31-4B8C-83A1-F6EECF244321}">
                <p14:modId xmlns:p14="http://schemas.microsoft.com/office/powerpoint/2010/main" val="2739623846"/>
              </p:ext>
            </p:extLst>
          </p:nvPr>
        </p:nvGraphicFramePr>
        <p:xfrm>
          <a:off x="1619250" y="1626664"/>
          <a:ext cx="5905500" cy="4648200"/>
        </p:xfrm>
        <a:graphic>
          <a:graphicData uri="http://schemas.openxmlformats.org/presentationml/2006/ole">
            <mc:AlternateContent xmlns:mc="http://schemas.openxmlformats.org/markup-compatibility/2006">
              <mc:Choice xmlns:v="urn:schemas-microsoft-com:vml" Requires="v">
                <p:oleObj spid="_x0000_s22540" name="Document" r:id="rId4" imgW="5905500" imgH="4648200" progId="Word.Document.12">
                  <p:embed/>
                </p:oleObj>
              </mc:Choice>
              <mc:Fallback>
                <p:oleObj name="Document" r:id="rId4" imgW="5905500" imgH="4648200" progId="Word.Document.12">
                  <p:embed/>
                  <p:pic>
                    <p:nvPicPr>
                      <p:cNvPr id="0" name=""/>
                      <p:cNvPicPr/>
                      <p:nvPr/>
                    </p:nvPicPr>
                    <p:blipFill>
                      <a:blip r:embed="rId5"/>
                      <a:stretch>
                        <a:fillRect/>
                      </a:stretch>
                    </p:blipFill>
                    <p:spPr>
                      <a:xfrm>
                        <a:off x="1619250" y="1626664"/>
                        <a:ext cx="5905500" cy="4648200"/>
                      </a:xfrm>
                      <a:prstGeom prst="rect">
                        <a:avLst/>
                      </a:prstGeom>
                    </p:spPr>
                  </p:pic>
                </p:oleObj>
              </mc:Fallback>
            </mc:AlternateContent>
          </a:graphicData>
        </a:graphic>
      </p:graphicFrame>
    </p:spTree>
    <p:extLst>
      <p:ext uri="{BB962C8B-B14F-4D97-AF65-F5344CB8AC3E}">
        <p14:creationId xmlns:p14="http://schemas.microsoft.com/office/powerpoint/2010/main" val="1384716989"/>
      </p:ext>
    </p:extLst>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a:t>
            </a:r>
            <a:r>
              <a:rPr lang="fr-FR" sz="2400" b="1" u="sng" dirty="0" smtClean="0"/>
              <a:t>33</a:t>
            </a:r>
            <a:r>
              <a:rPr lang="fr-FR" sz="2400" b="1" u="sng" dirty="0"/>
              <a:t> : Travail de nuit</a:t>
            </a:r>
            <a:endParaRPr lang="fr-FR" sz="2400" dirty="0"/>
          </a:p>
        </p:txBody>
      </p:sp>
      <p:graphicFrame>
        <p:nvGraphicFramePr>
          <p:cNvPr id="4" name="Objet 3"/>
          <p:cNvGraphicFramePr>
            <a:graphicFrameLocks noChangeAspect="1"/>
          </p:cNvGraphicFramePr>
          <p:nvPr>
            <p:extLst>
              <p:ext uri="{D42A27DB-BD31-4B8C-83A1-F6EECF244321}">
                <p14:modId xmlns:p14="http://schemas.microsoft.com/office/powerpoint/2010/main" val="926107390"/>
              </p:ext>
            </p:extLst>
          </p:nvPr>
        </p:nvGraphicFramePr>
        <p:xfrm>
          <a:off x="695571" y="2489200"/>
          <a:ext cx="7551757" cy="2403570"/>
        </p:xfrm>
        <a:graphic>
          <a:graphicData uri="http://schemas.openxmlformats.org/presentationml/2006/ole">
            <mc:AlternateContent xmlns:mc="http://schemas.openxmlformats.org/markup-compatibility/2006">
              <mc:Choice xmlns:v="urn:schemas-microsoft-com:vml" Requires="v">
                <p:oleObj spid="_x0000_s23564" name="Document" r:id="rId4" imgW="5905500" imgH="1879600" progId="Word.Document.12">
                  <p:embed/>
                </p:oleObj>
              </mc:Choice>
              <mc:Fallback>
                <p:oleObj name="Document" r:id="rId4" imgW="5905500" imgH="1879600" progId="Word.Document.12">
                  <p:embed/>
                  <p:pic>
                    <p:nvPicPr>
                      <p:cNvPr id="0" name=""/>
                      <p:cNvPicPr/>
                      <p:nvPr/>
                    </p:nvPicPr>
                    <p:blipFill>
                      <a:blip r:embed="rId5"/>
                      <a:stretch>
                        <a:fillRect/>
                      </a:stretch>
                    </p:blipFill>
                    <p:spPr>
                      <a:xfrm>
                        <a:off x="695571" y="2489200"/>
                        <a:ext cx="7551757" cy="2403570"/>
                      </a:xfrm>
                      <a:prstGeom prst="rect">
                        <a:avLst/>
                      </a:prstGeom>
                    </p:spPr>
                  </p:pic>
                </p:oleObj>
              </mc:Fallback>
            </mc:AlternateContent>
          </a:graphicData>
        </a:graphic>
      </p:graphicFrame>
    </p:spTree>
    <p:extLst>
      <p:ext uri="{BB962C8B-B14F-4D97-AF65-F5344CB8AC3E}">
        <p14:creationId xmlns:p14="http://schemas.microsoft.com/office/powerpoint/2010/main" val="401685736"/>
      </p:ext>
    </p:extLst>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a:t>
            </a:r>
            <a:r>
              <a:rPr lang="fr-FR" sz="2400" b="1" u="sng" dirty="0" smtClean="0"/>
              <a:t>34</a:t>
            </a:r>
            <a:r>
              <a:rPr lang="fr-FR" sz="2400" b="1" u="sng" dirty="0"/>
              <a:t> : Recours au prêt de main d’œuvre</a:t>
            </a:r>
            <a:endParaRPr lang="fr-FR" sz="2400" dirty="0"/>
          </a:p>
        </p:txBody>
      </p:sp>
      <p:graphicFrame>
        <p:nvGraphicFramePr>
          <p:cNvPr id="5" name="Objet 4"/>
          <p:cNvGraphicFramePr>
            <a:graphicFrameLocks noChangeAspect="1"/>
          </p:cNvGraphicFramePr>
          <p:nvPr>
            <p:extLst>
              <p:ext uri="{D42A27DB-BD31-4B8C-83A1-F6EECF244321}">
                <p14:modId xmlns:p14="http://schemas.microsoft.com/office/powerpoint/2010/main" val="1551260069"/>
              </p:ext>
            </p:extLst>
          </p:nvPr>
        </p:nvGraphicFramePr>
        <p:xfrm>
          <a:off x="1619250" y="1338101"/>
          <a:ext cx="5341502" cy="5100273"/>
        </p:xfrm>
        <a:graphic>
          <a:graphicData uri="http://schemas.openxmlformats.org/presentationml/2006/ole">
            <mc:AlternateContent xmlns:mc="http://schemas.openxmlformats.org/markup-compatibility/2006">
              <mc:Choice xmlns:v="urn:schemas-microsoft-com:vml" Requires="v">
                <p:oleObj spid="_x0000_s24589" name="Document" r:id="rId4" imgW="5905500" imgH="5638800" progId="Word.Document.12">
                  <p:embed/>
                </p:oleObj>
              </mc:Choice>
              <mc:Fallback>
                <p:oleObj name="Document" r:id="rId4" imgW="5905500" imgH="5638800" progId="Word.Document.12">
                  <p:embed/>
                  <p:pic>
                    <p:nvPicPr>
                      <p:cNvPr id="0" name=""/>
                      <p:cNvPicPr/>
                      <p:nvPr/>
                    </p:nvPicPr>
                    <p:blipFill>
                      <a:blip r:embed="rId5"/>
                      <a:stretch>
                        <a:fillRect/>
                      </a:stretch>
                    </p:blipFill>
                    <p:spPr>
                      <a:xfrm>
                        <a:off x="1619250" y="1338101"/>
                        <a:ext cx="5341502" cy="5100273"/>
                      </a:xfrm>
                      <a:prstGeom prst="rect">
                        <a:avLst/>
                      </a:prstGeom>
                    </p:spPr>
                  </p:pic>
                </p:oleObj>
              </mc:Fallback>
            </mc:AlternateContent>
          </a:graphicData>
        </a:graphic>
      </p:graphicFrame>
    </p:spTree>
    <p:extLst>
      <p:ext uri="{BB962C8B-B14F-4D97-AF65-F5344CB8AC3E}">
        <p14:creationId xmlns:p14="http://schemas.microsoft.com/office/powerpoint/2010/main" val="3443558623"/>
      </p:ext>
    </p:extLst>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a:t>
            </a:r>
            <a:r>
              <a:rPr lang="fr-FR" sz="2400" b="1" u="sng" dirty="0" smtClean="0"/>
              <a:t>35</a:t>
            </a:r>
            <a:r>
              <a:rPr lang="fr-FR" sz="2400" b="1" u="sng" dirty="0"/>
              <a:t> : Transfert conventionnel du contrat de travail entre deux entreprises prestataires</a:t>
            </a:r>
            <a:endParaRPr lang="fr-FR" sz="2400" dirty="0"/>
          </a:p>
        </p:txBody>
      </p:sp>
      <p:graphicFrame>
        <p:nvGraphicFramePr>
          <p:cNvPr id="4" name="Objet 3"/>
          <p:cNvGraphicFramePr>
            <a:graphicFrameLocks noChangeAspect="1"/>
          </p:cNvGraphicFramePr>
          <p:nvPr>
            <p:extLst>
              <p:ext uri="{D42A27DB-BD31-4B8C-83A1-F6EECF244321}">
                <p14:modId xmlns:p14="http://schemas.microsoft.com/office/powerpoint/2010/main" val="2571921788"/>
              </p:ext>
            </p:extLst>
          </p:nvPr>
        </p:nvGraphicFramePr>
        <p:xfrm>
          <a:off x="1100775" y="1949232"/>
          <a:ext cx="7123005" cy="2527518"/>
        </p:xfrm>
        <a:graphic>
          <a:graphicData uri="http://schemas.openxmlformats.org/presentationml/2006/ole">
            <mc:AlternateContent xmlns:mc="http://schemas.openxmlformats.org/markup-compatibility/2006">
              <mc:Choice xmlns:v="urn:schemas-microsoft-com:vml" Requires="v">
                <p:oleObj spid="_x0000_s25612" name="Document" r:id="rId4" imgW="5905500" imgH="2095500" progId="Word.Document.12">
                  <p:embed/>
                </p:oleObj>
              </mc:Choice>
              <mc:Fallback>
                <p:oleObj name="Document" r:id="rId4" imgW="5905500" imgH="2095500" progId="Word.Document.12">
                  <p:embed/>
                  <p:pic>
                    <p:nvPicPr>
                      <p:cNvPr id="0" name=""/>
                      <p:cNvPicPr/>
                      <p:nvPr/>
                    </p:nvPicPr>
                    <p:blipFill>
                      <a:blip r:embed="rId5"/>
                      <a:stretch>
                        <a:fillRect/>
                      </a:stretch>
                    </p:blipFill>
                    <p:spPr>
                      <a:xfrm>
                        <a:off x="1100775" y="1949232"/>
                        <a:ext cx="7123005" cy="2527518"/>
                      </a:xfrm>
                      <a:prstGeom prst="rect">
                        <a:avLst/>
                      </a:prstGeom>
                    </p:spPr>
                  </p:pic>
                </p:oleObj>
              </mc:Fallback>
            </mc:AlternateContent>
          </a:graphicData>
        </a:graphic>
      </p:graphicFrame>
    </p:spTree>
    <p:extLst>
      <p:ext uri="{BB962C8B-B14F-4D97-AF65-F5344CB8AC3E}">
        <p14:creationId xmlns:p14="http://schemas.microsoft.com/office/powerpoint/2010/main" val="2080379280"/>
      </p:ext>
    </p:extLst>
  </p:cSld>
  <p:clrMapOvr>
    <a:masterClrMapping/>
  </p:clrMapOvr>
  <p:transition>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a:t>
            </a:r>
            <a:r>
              <a:rPr lang="fr-FR" sz="2400" b="1" u="sng" dirty="0" smtClean="0"/>
              <a:t>36</a:t>
            </a:r>
            <a:r>
              <a:rPr lang="fr-FR" sz="2400" b="1" u="sng" dirty="0"/>
              <a:t> : condition d’octroi de l’indemnité de licenciement</a:t>
            </a:r>
            <a:endParaRPr lang="fr-FR" sz="2400" dirty="0"/>
          </a:p>
        </p:txBody>
      </p:sp>
      <p:graphicFrame>
        <p:nvGraphicFramePr>
          <p:cNvPr id="5" name="Objet 4"/>
          <p:cNvGraphicFramePr>
            <a:graphicFrameLocks noChangeAspect="1"/>
          </p:cNvGraphicFramePr>
          <p:nvPr>
            <p:extLst>
              <p:ext uri="{D42A27DB-BD31-4B8C-83A1-F6EECF244321}">
                <p14:modId xmlns:p14="http://schemas.microsoft.com/office/powerpoint/2010/main" val="1475950815"/>
              </p:ext>
            </p:extLst>
          </p:nvPr>
        </p:nvGraphicFramePr>
        <p:xfrm>
          <a:off x="775307" y="2063605"/>
          <a:ext cx="7898571" cy="1647659"/>
        </p:xfrm>
        <a:graphic>
          <a:graphicData uri="http://schemas.openxmlformats.org/presentationml/2006/ole">
            <mc:AlternateContent xmlns:mc="http://schemas.openxmlformats.org/markup-compatibility/2006">
              <mc:Choice xmlns:v="urn:schemas-microsoft-com:vml" Requires="v">
                <p:oleObj spid="_x0000_s26636" name="Document" r:id="rId4" imgW="5905500" imgH="1231900" progId="Word.Document.12">
                  <p:embed/>
                </p:oleObj>
              </mc:Choice>
              <mc:Fallback>
                <p:oleObj name="Document" r:id="rId4" imgW="5905500" imgH="1231900" progId="Word.Document.12">
                  <p:embed/>
                  <p:pic>
                    <p:nvPicPr>
                      <p:cNvPr id="0" name=""/>
                      <p:cNvPicPr/>
                      <p:nvPr/>
                    </p:nvPicPr>
                    <p:blipFill>
                      <a:blip r:embed="rId5"/>
                      <a:stretch>
                        <a:fillRect/>
                      </a:stretch>
                    </p:blipFill>
                    <p:spPr>
                      <a:xfrm>
                        <a:off x="775307" y="2063605"/>
                        <a:ext cx="7898571" cy="1647659"/>
                      </a:xfrm>
                      <a:prstGeom prst="rect">
                        <a:avLst/>
                      </a:prstGeom>
                    </p:spPr>
                  </p:pic>
                </p:oleObj>
              </mc:Fallback>
            </mc:AlternateContent>
          </a:graphicData>
        </a:graphic>
      </p:graphicFrame>
      <p:sp>
        <p:nvSpPr>
          <p:cNvPr id="7" name="Rectangle 6"/>
          <p:cNvSpPr/>
          <p:nvPr/>
        </p:nvSpPr>
        <p:spPr>
          <a:xfrm>
            <a:off x="775306" y="3832986"/>
            <a:ext cx="7780426" cy="2062103"/>
          </a:xfrm>
          <a:prstGeom prst="rect">
            <a:avLst/>
          </a:prstGeom>
          <a:ln>
            <a:solidFill>
              <a:schemeClr val="tx1"/>
            </a:solidFill>
            <a:prstDash val="dashDot"/>
          </a:ln>
        </p:spPr>
        <p:txBody>
          <a:bodyPr wrap="square">
            <a:spAutoFit/>
          </a:bodyPr>
          <a:lstStyle/>
          <a:p>
            <a:pPr algn="just"/>
            <a:r>
              <a:rPr lang="fr-FR" sz="1600" b="1" u="sng" dirty="0"/>
              <a:t>A noter</a:t>
            </a:r>
            <a:r>
              <a:rPr lang="fr-FR" sz="1600" b="1" dirty="0"/>
              <a:t> : </a:t>
            </a:r>
            <a:r>
              <a:rPr lang="fr-FR" sz="1600" dirty="0"/>
              <a:t>Le décret n° 2017-1398 </a:t>
            </a:r>
            <a:r>
              <a:rPr lang="fr-FR" sz="1600" dirty="0" smtClean="0"/>
              <a:t>du 25 </a:t>
            </a:r>
            <a:r>
              <a:rPr lang="fr-FR" sz="1600" dirty="0"/>
              <a:t>septembre 2017 procède à la </a:t>
            </a:r>
            <a:r>
              <a:rPr lang="fr-FR" sz="1600" dirty="0" smtClean="0"/>
              <a:t>revalorisation de </a:t>
            </a:r>
            <a:r>
              <a:rPr lang="fr-FR" sz="1600" dirty="0"/>
              <a:t>cette indemnité. L’indemnité de licenciement ne peut </a:t>
            </a:r>
            <a:r>
              <a:rPr lang="fr-FR" sz="1600" dirty="0" smtClean="0"/>
              <a:t>être inférieure </a:t>
            </a:r>
            <a:r>
              <a:rPr lang="fr-FR" sz="1600" dirty="0"/>
              <a:t>aux </a:t>
            </a:r>
            <a:r>
              <a:rPr lang="fr-FR" sz="1600" dirty="0" smtClean="0"/>
              <a:t>montants </a:t>
            </a:r>
            <a:r>
              <a:rPr lang="fr-FR" sz="1600" dirty="0"/>
              <a:t>suivants :- 1/4 de mois de salaire par année </a:t>
            </a:r>
            <a:r>
              <a:rPr lang="fr-FR" sz="1600" dirty="0" smtClean="0"/>
              <a:t>d’ancienneté </a:t>
            </a:r>
            <a:r>
              <a:rPr lang="fr-FR" sz="1600" dirty="0"/>
              <a:t>pour les années jusqu’à dix ans [</a:t>
            </a:r>
            <a:r>
              <a:rPr lang="fr-FR" sz="1600" dirty="0" smtClean="0"/>
              <a:t>contre 1/5 </a:t>
            </a:r>
            <a:r>
              <a:rPr lang="fr-FR" sz="1600" dirty="0"/>
              <a:t>de mois auparavant, soit une </a:t>
            </a:r>
            <a:r>
              <a:rPr lang="fr-FR" sz="1600" dirty="0" smtClean="0"/>
              <a:t>revalorisation de </a:t>
            </a:r>
            <a:r>
              <a:rPr lang="fr-FR" sz="1600" dirty="0"/>
              <a:t>25%] ;</a:t>
            </a:r>
          </a:p>
          <a:p>
            <a:pPr algn="just"/>
            <a:r>
              <a:rPr lang="fr-FR" sz="1600" dirty="0"/>
              <a:t>- 1/3 de mois de salaire par année </a:t>
            </a:r>
            <a:r>
              <a:rPr lang="fr-FR" sz="1600" dirty="0" smtClean="0"/>
              <a:t>d’ancienneté </a:t>
            </a:r>
            <a:r>
              <a:rPr lang="fr-FR" sz="1600" dirty="0"/>
              <a:t>pour les années à partir de dix ans [</a:t>
            </a:r>
            <a:r>
              <a:rPr lang="fr-FR" sz="1600" dirty="0" smtClean="0"/>
              <a:t>contre 2/15 </a:t>
            </a:r>
            <a:r>
              <a:rPr lang="fr-FR" sz="1600" dirty="0"/>
              <a:t>auparavant] (C. </a:t>
            </a:r>
            <a:r>
              <a:rPr lang="fr-FR" sz="1600" dirty="0" err="1"/>
              <a:t>trav</a:t>
            </a:r>
            <a:r>
              <a:rPr lang="fr-FR" sz="1600" dirty="0"/>
              <a:t>., art. R. 1234-2, </a:t>
            </a:r>
            <a:r>
              <a:rPr lang="fr-FR" sz="1600" dirty="0" smtClean="0"/>
              <a:t>remplacé</a:t>
            </a:r>
            <a:r>
              <a:rPr lang="fr-FR" sz="1600" dirty="0"/>
              <a:t>). Ces dispositions sont applicables </a:t>
            </a:r>
            <a:r>
              <a:rPr lang="fr-FR" sz="1600" dirty="0" smtClean="0"/>
              <a:t>aux licenciements </a:t>
            </a:r>
            <a:r>
              <a:rPr lang="fr-FR" sz="1600" dirty="0"/>
              <a:t>et mises à la retraite prononcés </a:t>
            </a:r>
            <a:r>
              <a:rPr lang="fr-FR" sz="1600" dirty="0" smtClean="0"/>
              <a:t>à partir </a:t>
            </a:r>
            <a:r>
              <a:rPr lang="fr-FR" sz="1600" dirty="0"/>
              <a:t>du 27 septembre 2017 ainsi qu’aux </a:t>
            </a:r>
            <a:r>
              <a:rPr lang="fr-FR" sz="1600" dirty="0" smtClean="0"/>
              <a:t>ruptures </a:t>
            </a:r>
            <a:r>
              <a:rPr lang="fr-FR" sz="1600" dirty="0"/>
              <a:t>conventionnelles conclues à </a:t>
            </a:r>
            <a:r>
              <a:rPr lang="fr-FR" sz="1600"/>
              <a:t>partir </a:t>
            </a:r>
            <a:r>
              <a:rPr lang="fr-FR" sz="1600" smtClean="0"/>
              <a:t>de cette </a:t>
            </a:r>
            <a:r>
              <a:rPr lang="fr-FR" sz="1600" dirty="0"/>
              <a:t>même date.</a:t>
            </a:r>
            <a:endParaRPr lang="fr-FR" sz="1600" dirty="0"/>
          </a:p>
        </p:txBody>
      </p:sp>
    </p:spTree>
    <p:extLst>
      <p:ext uri="{BB962C8B-B14F-4D97-AF65-F5344CB8AC3E}">
        <p14:creationId xmlns:p14="http://schemas.microsoft.com/office/powerpoint/2010/main" val="78382015"/>
      </p:ext>
    </p:extLst>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9898" y="130153"/>
            <a:ext cx="8534400" cy="758952"/>
          </a:xfrm>
        </p:spPr>
        <p:txBody>
          <a:bodyPr>
            <a:noAutofit/>
          </a:bodyPr>
          <a:lstStyle/>
          <a:p>
            <a:r>
              <a:rPr lang="fr-FR" sz="2400" b="1" u="sng" dirty="0"/>
              <a:t>Article </a:t>
            </a:r>
            <a:r>
              <a:rPr lang="fr-FR" sz="2400" b="1" u="sng" dirty="0" smtClean="0"/>
              <a:t>37</a:t>
            </a:r>
            <a:r>
              <a:rPr lang="fr-FR" sz="2400" b="1" u="sng" dirty="0"/>
              <a:t> : Application des dispositions</a:t>
            </a:r>
            <a:endParaRPr lang="fr-FR" sz="2400" dirty="0"/>
          </a:p>
        </p:txBody>
      </p:sp>
      <p:sp>
        <p:nvSpPr>
          <p:cNvPr id="4" name="Rectangle 3"/>
          <p:cNvSpPr/>
          <p:nvPr/>
        </p:nvSpPr>
        <p:spPr>
          <a:xfrm>
            <a:off x="419898" y="1691027"/>
            <a:ext cx="8391816" cy="4247317"/>
          </a:xfrm>
          <a:prstGeom prst="rect">
            <a:avLst/>
          </a:prstGeom>
        </p:spPr>
        <p:txBody>
          <a:bodyPr wrap="square">
            <a:spAutoFit/>
          </a:bodyPr>
          <a:lstStyle/>
          <a:p>
            <a:r>
              <a:rPr lang="fr-FR" dirty="0"/>
              <a:t>Les dispositions relatives aux barèmes d’indemnisation et aux procédures de licenciement s’appliquent aux licenciements notifiés postérieurement à la publication de l’ordonnance. </a:t>
            </a:r>
          </a:p>
          <a:p>
            <a:r>
              <a:rPr lang="fr-FR" dirty="0"/>
              <a:t>Les nouveaux délais de contestation des licenciements s’appliquent aux prescriptions en cours à la date de la promulgation de la loi de ratification de la présente ordonnance. </a:t>
            </a:r>
          </a:p>
          <a:p>
            <a:r>
              <a:rPr lang="fr-FR" dirty="0"/>
              <a:t>Les instances introduites avant la promulgation de l’ordonnance seront régies par l’ancien code du travail.</a:t>
            </a:r>
          </a:p>
          <a:p>
            <a:r>
              <a:rPr lang="fr-FR" dirty="0"/>
              <a:t>Les dispositions sur les plans de départs volontaires s’appliqueront aux accords conclus après la publication des décrets et au plus tard le 1</a:t>
            </a:r>
            <a:r>
              <a:rPr lang="fr-FR" baseline="30000" dirty="0"/>
              <a:t>er</a:t>
            </a:r>
            <a:r>
              <a:rPr lang="fr-FR" dirty="0"/>
              <a:t> janvier 2018.</a:t>
            </a:r>
          </a:p>
          <a:p>
            <a:r>
              <a:rPr lang="fr-FR" dirty="0"/>
              <a:t>Les dispositions sur le périmètre d’appréciation de la cause économique s’appliquent, aux procédures de licenciement engagées après la publication des ordonnances. </a:t>
            </a:r>
          </a:p>
          <a:p>
            <a:r>
              <a:rPr lang="fr-FR" dirty="0"/>
              <a:t>Les dispositions  sur le télétravail et sur les CDD, contrat de mission et contrat de chantier s’appliquent aux contrats  conclus postérieurement à la publication des ordonnances. </a:t>
            </a:r>
          </a:p>
          <a:p>
            <a:r>
              <a:rPr lang="fr-FR" dirty="0"/>
              <a:t>Le reste s’applique à la date de publication des décrets et au plus tard au 1</a:t>
            </a:r>
            <a:r>
              <a:rPr lang="fr-FR" baseline="30000" dirty="0"/>
              <a:t>er</a:t>
            </a:r>
            <a:r>
              <a:rPr lang="fr-FR" dirty="0"/>
              <a:t> janvier 2018.</a:t>
            </a:r>
          </a:p>
        </p:txBody>
      </p:sp>
    </p:spTree>
    <p:extLst>
      <p:ext uri="{BB962C8B-B14F-4D97-AF65-F5344CB8AC3E}">
        <p14:creationId xmlns:p14="http://schemas.microsoft.com/office/powerpoint/2010/main" val="3020730361"/>
      </p:ext>
    </p:extLst>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body" idx="4294967295"/>
          </p:nvPr>
        </p:nvSpPr>
        <p:spPr>
          <a:xfrm>
            <a:off x="633412" y="2328620"/>
            <a:ext cx="6799934" cy="1673225"/>
          </a:xfrm>
        </p:spPr>
        <p:txBody>
          <a:bodyPr>
            <a:normAutofit fontScale="25000" lnSpcReduction="20000"/>
          </a:bodyPr>
          <a:lstStyle/>
          <a:p>
            <a:endParaRPr lang="fr-FR" dirty="0" smtClean="0">
              <a:effectLst>
                <a:outerShdw blurRad="50800" dist="38100" dir="2700000" algn="br">
                  <a:srgbClr val="000000">
                    <a:alpha val="43000"/>
                  </a:srgbClr>
                </a:outerShdw>
              </a:effectLst>
            </a:endParaRPr>
          </a:p>
          <a:p>
            <a:endParaRPr lang="fr-FR" dirty="0" smtClean="0">
              <a:effectLst>
                <a:outerShdw blurRad="50800" dist="38100" dir="2700000" algn="br">
                  <a:srgbClr val="000000">
                    <a:alpha val="43000"/>
                  </a:srgbClr>
                </a:outerShdw>
              </a:effectLst>
            </a:endParaRPr>
          </a:p>
          <a:p>
            <a:endParaRPr lang="fr-FR" dirty="0">
              <a:effectLst>
                <a:outerShdw blurRad="50800" dist="38100" dir="2700000" algn="br">
                  <a:srgbClr val="000000">
                    <a:alpha val="43000"/>
                  </a:srgbClr>
                </a:outerShdw>
              </a:effectLst>
            </a:endParaRPr>
          </a:p>
          <a:p>
            <a:pPr>
              <a:buNone/>
            </a:pPr>
            <a:endParaRPr lang="fr-FR"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p>
          <a:p>
            <a:pPr>
              <a:buNone/>
            </a:pPr>
            <a:endParaRPr lang="fr-FR" sz="3300" dirty="0" smtClean="0"/>
          </a:p>
          <a:p>
            <a:pPr>
              <a:buNone/>
            </a:pPr>
            <a:endParaRPr lang="fr-FR" sz="3300" dirty="0" smtClean="0"/>
          </a:p>
          <a:p>
            <a:pPr>
              <a:buNone/>
            </a:pPr>
            <a:endParaRPr lang="fr-FR" sz="3300" dirty="0" smtClean="0"/>
          </a:p>
          <a:p>
            <a:pPr>
              <a:buNone/>
            </a:pPr>
            <a:endParaRPr lang="fr-FR" sz="3300" dirty="0" smtClean="0"/>
          </a:p>
          <a:p>
            <a:pPr>
              <a:buNone/>
            </a:pPr>
            <a:endParaRPr lang="fr-FR" sz="3300" dirty="0" smtClean="0"/>
          </a:p>
          <a:p>
            <a:pPr algn="ctr">
              <a:buNone/>
            </a:pPr>
            <a:r>
              <a:rPr lang="fr-FR" sz="6400" dirty="0" smtClean="0"/>
              <a:t>		</a:t>
            </a:r>
          </a:p>
          <a:p>
            <a:pPr algn="ctr">
              <a:buNone/>
            </a:pPr>
            <a:endParaRPr lang="fr-FR" sz="6400" dirty="0" smtClean="0"/>
          </a:p>
          <a:p>
            <a:pPr algn="ctr">
              <a:buNone/>
            </a:pPr>
            <a:r>
              <a:rPr lang="fr-FR" sz="6400" dirty="0" smtClean="0"/>
              <a:t>		</a:t>
            </a:r>
          </a:p>
          <a:p>
            <a:pPr algn="ctr">
              <a:buNone/>
            </a:pPr>
            <a:endParaRPr lang="fr-FR" sz="6400" dirty="0" smtClean="0"/>
          </a:p>
          <a:p>
            <a:pPr algn="ctr">
              <a:buNone/>
            </a:pPr>
            <a:r>
              <a:rPr lang="fr-FR" sz="5600" dirty="0" smtClean="0"/>
              <a:t>		           Ingrid GERAY</a:t>
            </a:r>
          </a:p>
          <a:p>
            <a:pPr algn="ctr">
              <a:buNone/>
            </a:pPr>
            <a:r>
              <a:rPr lang="fr-FR" sz="5600" dirty="0" smtClean="0"/>
              <a:t>		      Immeuble </a:t>
            </a:r>
            <a:r>
              <a:rPr lang="fr-FR" sz="5600" dirty="0"/>
              <a:t>le Delta - 1 allée de l’électronique</a:t>
            </a:r>
            <a:r>
              <a:rPr lang="fr-FR" sz="5600" dirty="0" smtClean="0"/>
              <a:t> </a:t>
            </a:r>
          </a:p>
          <a:p>
            <a:pPr algn="ctr">
              <a:buNone/>
            </a:pPr>
            <a:r>
              <a:rPr lang="fr-FR" sz="5600" dirty="0" smtClean="0"/>
              <a:t>		         42000 </a:t>
            </a:r>
            <a:r>
              <a:rPr lang="fr-FR" sz="5600" dirty="0"/>
              <a:t>SAINT </a:t>
            </a:r>
            <a:r>
              <a:rPr lang="fr-FR" sz="5600" dirty="0" smtClean="0"/>
              <a:t>ETIENNE</a:t>
            </a:r>
          </a:p>
          <a:p>
            <a:pPr algn="ctr">
              <a:buNone/>
            </a:pPr>
            <a:r>
              <a:rPr lang="fr-FR" sz="5600" cap="small" dirty="0" smtClean="0"/>
              <a:t>		          Email</a:t>
            </a:r>
            <a:r>
              <a:rPr lang="fr-FR" sz="5600" cap="small" dirty="0"/>
              <a:t> </a:t>
            </a:r>
            <a:r>
              <a:rPr lang="fr-FR" sz="5600" dirty="0"/>
              <a:t>: </a:t>
            </a:r>
            <a:r>
              <a:rPr lang="fr-FR" sz="5600" dirty="0">
                <a:hlinkClick r:id="rId2"/>
              </a:rPr>
              <a:t>ingrid@geray.avocat.fr</a:t>
            </a:r>
            <a:r>
              <a:rPr lang="fr-FR" sz="5600" dirty="0"/>
              <a:t>	</a:t>
            </a:r>
          </a:p>
          <a:p>
            <a:pPr algn="ctr">
              <a:buNone/>
            </a:pPr>
            <a:r>
              <a:rPr lang="fr-FR" sz="5600" dirty="0"/>
              <a:t>		       Téléphone : 04 77 91 68 81/ 06 14 71 </a:t>
            </a:r>
            <a:r>
              <a:rPr lang="fr-FR" sz="5600" cap="small" dirty="0" smtClean="0"/>
              <a:t>14 21</a:t>
            </a:r>
            <a:endParaRPr lang="fr-FR" sz="5600" dirty="0"/>
          </a:p>
          <a:p>
            <a:endParaRPr lang="fr-FR" dirty="0" smtClean="0"/>
          </a:p>
          <a:p>
            <a:endParaRPr lang="fr-FR" dirty="0"/>
          </a:p>
          <a:p>
            <a:r>
              <a:rPr lang="fr-FR" dirty="0" smtClean="0"/>
              <a:t> </a:t>
            </a:r>
          </a:p>
          <a:p>
            <a:endParaRPr lang="fr-FR" dirty="0"/>
          </a:p>
          <a:p>
            <a:endParaRPr lang="fr-FR" dirty="0" smtClean="0"/>
          </a:p>
        </p:txBody>
      </p:sp>
      <p:pic>
        <p:nvPicPr>
          <p:cNvPr id="5" name="Image 4"/>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49587" y="3796336"/>
            <a:ext cx="1299606" cy="1114920"/>
          </a:xfrm>
          <a:prstGeom prst="rect">
            <a:avLst/>
          </a:prstGeom>
          <a:noFill/>
          <a:ln>
            <a:noFill/>
          </a:ln>
        </p:spPr>
      </p:pic>
      <p:sp>
        <p:nvSpPr>
          <p:cNvPr id="6" name="Rectangle 5"/>
          <p:cNvSpPr/>
          <p:nvPr/>
        </p:nvSpPr>
        <p:spPr>
          <a:xfrm>
            <a:off x="633412" y="905704"/>
            <a:ext cx="7774638" cy="1938992"/>
          </a:xfrm>
          <a:prstGeom prst="rect">
            <a:avLst/>
          </a:prstGeom>
        </p:spPr>
        <p:txBody>
          <a:bodyPr wrap="square">
            <a:spAutoFit/>
          </a:bodyPr>
          <a:lstStyle/>
          <a:p>
            <a:pPr algn="ctr"/>
            <a:r>
              <a:rPr lang="fr-FR" sz="2400" b="1" u="sng" dirty="0"/>
              <a:t>ORDONNANCE RELATIVE A LA NOUVELLE ORGANISATION DU DIALOGUE SOCIAL ET ECONOMIQUE DANS L’ENTREPRISE ET FAVORISANT L’EXERCICE ET LA VALORISATION DES RESPONSABILITES </a:t>
            </a:r>
            <a:r>
              <a:rPr lang="fr-FR" sz="2400" b="1" u="sng" dirty="0" smtClean="0"/>
              <a:t>SYNDICALES</a:t>
            </a:r>
            <a:endParaRPr lang="fr-FR" sz="2400" dirty="0"/>
          </a:p>
        </p:txBody>
      </p:sp>
    </p:spTree>
    <p:extLst>
      <p:ext uri="{BB962C8B-B14F-4D97-AF65-F5344CB8AC3E}">
        <p14:creationId xmlns:p14="http://schemas.microsoft.com/office/powerpoint/2010/main" val="2475629447"/>
      </p:ext>
    </p:extLst>
  </p:cSld>
  <p:clrMapOvr>
    <a:masterClrMapping/>
  </p:clrMapOvr>
  <mc:AlternateContent xmlns:mc="http://schemas.openxmlformats.org/markup-compatibility/2006" xmlns:p14="http://schemas.microsoft.com/office/powerpoint/2010/main">
    <mc:Choice Requires="p14">
      <p:transition>
        <p14:prism dir="d"/>
      </p:transition>
    </mc:Choice>
    <mc:Fallback xmlns:mv="urn:schemas-microsoft-com:mac:vml"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a:t>
            </a:r>
            <a:r>
              <a:rPr lang="fr-FR" sz="2400" b="1" u="sng" dirty="0" smtClean="0"/>
              <a:t>1</a:t>
            </a:r>
            <a:r>
              <a:rPr lang="fr-FR" sz="2400" b="1" u="sng" dirty="0"/>
              <a:t> : </a:t>
            </a:r>
            <a:endParaRPr lang="fr-FR" sz="2400" dirty="0"/>
          </a:p>
        </p:txBody>
      </p:sp>
      <p:sp>
        <p:nvSpPr>
          <p:cNvPr id="5" name="ZoneTexte 4"/>
          <p:cNvSpPr txBox="1"/>
          <p:nvPr/>
        </p:nvSpPr>
        <p:spPr>
          <a:xfrm>
            <a:off x="590729" y="1491300"/>
            <a:ext cx="4095724" cy="369332"/>
          </a:xfrm>
          <a:prstGeom prst="rect">
            <a:avLst/>
          </a:prstGeom>
          <a:noFill/>
        </p:spPr>
        <p:txBody>
          <a:bodyPr wrap="square" rtlCol="0">
            <a:spAutoFit/>
          </a:bodyPr>
          <a:lstStyle/>
          <a:p>
            <a:pPr lvl="0"/>
            <a:r>
              <a:rPr lang="fr-FR" b="1" u="sng" dirty="0"/>
              <a:t>Instances représentatives du personnel</a:t>
            </a:r>
            <a:endParaRPr lang="fr-FR" dirty="0"/>
          </a:p>
        </p:txBody>
      </p:sp>
      <p:graphicFrame>
        <p:nvGraphicFramePr>
          <p:cNvPr id="6" name="Objet 5"/>
          <p:cNvGraphicFramePr>
            <a:graphicFrameLocks noChangeAspect="1"/>
          </p:cNvGraphicFramePr>
          <p:nvPr>
            <p:extLst>
              <p:ext uri="{D42A27DB-BD31-4B8C-83A1-F6EECF244321}">
                <p14:modId xmlns:p14="http://schemas.microsoft.com/office/powerpoint/2010/main" val="241202109"/>
              </p:ext>
            </p:extLst>
          </p:nvPr>
        </p:nvGraphicFramePr>
        <p:xfrm>
          <a:off x="1058057" y="2292135"/>
          <a:ext cx="7241692" cy="3971250"/>
        </p:xfrm>
        <a:graphic>
          <a:graphicData uri="http://schemas.openxmlformats.org/presentationml/2006/ole">
            <mc:AlternateContent xmlns:mc="http://schemas.openxmlformats.org/markup-compatibility/2006">
              <mc:Choice xmlns:v="urn:schemas-microsoft-com:vml" Requires="v">
                <p:oleObj spid="_x0000_s28683" name="Document" r:id="rId4" imgW="5905500" imgH="3238500" progId="Word.Document.12">
                  <p:embed/>
                </p:oleObj>
              </mc:Choice>
              <mc:Fallback>
                <p:oleObj name="Document" r:id="rId4" imgW="5905500" imgH="3238500" progId="Word.Document.12">
                  <p:embed/>
                  <p:pic>
                    <p:nvPicPr>
                      <p:cNvPr id="0" name=""/>
                      <p:cNvPicPr/>
                      <p:nvPr/>
                    </p:nvPicPr>
                    <p:blipFill>
                      <a:blip r:embed="rId5"/>
                      <a:stretch>
                        <a:fillRect/>
                      </a:stretch>
                    </p:blipFill>
                    <p:spPr>
                      <a:xfrm>
                        <a:off x="1058057" y="2292135"/>
                        <a:ext cx="7241692" cy="3971250"/>
                      </a:xfrm>
                      <a:prstGeom prst="rect">
                        <a:avLst/>
                      </a:prstGeom>
                    </p:spPr>
                  </p:pic>
                </p:oleObj>
              </mc:Fallback>
            </mc:AlternateContent>
          </a:graphicData>
        </a:graphic>
      </p:graphicFrame>
    </p:spTree>
    <p:extLst>
      <p:ext uri="{BB962C8B-B14F-4D97-AF65-F5344CB8AC3E}">
        <p14:creationId xmlns:p14="http://schemas.microsoft.com/office/powerpoint/2010/main" val="2145768594"/>
      </p:ext>
    </p:extLst>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301752" y="375229"/>
            <a:ext cx="7003603" cy="717523"/>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r>
              <a:rPr lang="fr-FR" sz="1800" b="1" u="sng" dirty="0"/>
              <a:t>Attribution dans les entreprises de plus de 11  et de moins de 50 salariés</a:t>
            </a:r>
            <a:endParaRPr lang="fr-FR" sz="1800" dirty="0"/>
          </a:p>
          <a:p>
            <a:endParaRPr lang="fr-FR" dirty="0"/>
          </a:p>
        </p:txBody>
      </p:sp>
      <p:graphicFrame>
        <p:nvGraphicFramePr>
          <p:cNvPr id="4" name="Objet 3"/>
          <p:cNvGraphicFramePr>
            <a:graphicFrameLocks noChangeAspect="1"/>
          </p:cNvGraphicFramePr>
          <p:nvPr>
            <p:extLst>
              <p:ext uri="{D42A27DB-BD31-4B8C-83A1-F6EECF244321}">
                <p14:modId xmlns:p14="http://schemas.microsoft.com/office/powerpoint/2010/main" val="3025679051"/>
              </p:ext>
            </p:extLst>
          </p:nvPr>
        </p:nvGraphicFramePr>
        <p:xfrm>
          <a:off x="989138" y="2103054"/>
          <a:ext cx="7517366" cy="3265608"/>
        </p:xfrm>
        <a:graphic>
          <a:graphicData uri="http://schemas.openxmlformats.org/presentationml/2006/ole">
            <mc:AlternateContent xmlns:mc="http://schemas.openxmlformats.org/markup-compatibility/2006">
              <mc:Choice xmlns:v="urn:schemas-microsoft-com:vml" Requires="v">
                <p:oleObj spid="_x0000_s29707" name="Document" r:id="rId4" imgW="5905500" imgH="2565400" progId="Word.Document.12">
                  <p:embed/>
                </p:oleObj>
              </mc:Choice>
              <mc:Fallback>
                <p:oleObj name="Document" r:id="rId4" imgW="5905500" imgH="2565400" progId="Word.Document.12">
                  <p:embed/>
                  <p:pic>
                    <p:nvPicPr>
                      <p:cNvPr id="0" name=""/>
                      <p:cNvPicPr/>
                      <p:nvPr/>
                    </p:nvPicPr>
                    <p:blipFill>
                      <a:blip r:embed="rId5"/>
                      <a:stretch>
                        <a:fillRect/>
                      </a:stretch>
                    </p:blipFill>
                    <p:spPr>
                      <a:xfrm>
                        <a:off x="989138" y="2103054"/>
                        <a:ext cx="7517366" cy="3265608"/>
                      </a:xfrm>
                      <a:prstGeom prst="rect">
                        <a:avLst/>
                      </a:prstGeom>
                    </p:spPr>
                  </p:pic>
                </p:oleObj>
              </mc:Fallback>
            </mc:AlternateContent>
          </a:graphicData>
        </a:graphic>
      </p:graphicFrame>
    </p:spTree>
    <p:extLst>
      <p:ext uri="{BB962C8B-B14F-4D97-AF65-F5344CB8AC3E}">
        <p14:creationId xmlns:p14="http://schemas.microsoft.com/office/powerpoint/2010/main" val="5082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301752" y="375229"/>
            <a:ext cx="7003603" cy="717523"/>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r>
              <a:rPr lang="fr-FR" sz="1800" b="1" u="sng" dirty="0"/>
              <a:t>Attribution dans les entreprises de plus de 50 salariés</a:t>
            </a:r>
            <a:endParaRPr lang="fr-FR" sz="1800" dirty="0"/>
          </a:p>
          <a:p>
            <a:endParaRPr lang="fr-FR" dirty="0"/>
          </a:p>
        </p:txBody>
      </p:sp>
      <p:sp>
        <p:nvSpPr>
          <p:cNvPr id="5" name="Rectangle 4"/>
          <p:cNvSpPr/>
          <p:nvPr/>
        </p:nvSpPr>
        <p:spPr>
          <a:xfrm>
            <a:off x="989138" y="1092752"/>
            <a:ext cx="2293379" cy="369332"/>
          </a:xfrm>
          <a:prstGeom prst="rect">
            <a:avLst/>
          </a:prstGeom>
        </p:spPr>
        <p:txBody>
          <a:bodyPr wrap="none">
            <a:spAutoFit/>
          </a:bodyPr>
          <a:lstStyle/>
          <a:p>
            <a:pPr lvl="0"/>
            <a:r>
              <a:rPr lang="fr-FR" b="1" dirty="0"/>
              <a:t>Compétence générale</a:t>
            </a:r>
            <a:endParaRPr lang="fr-FR" dirty="0"/>
          </a:p>
        </p:txBody>
      </p:sp>
      <p:graphicFrame>
        <p:nvGraphicFramePr>
          <p:cNvPr id="6" name="Objet 5"/>
          <p:cNvGraphicFramePr>
            <a:graphicFrameLocks noChangeAspect="1"/>
          </p:cNvGraphicFramePr>
          <p:nvPr>
            <p:extLst>
              <p:ext uri="{D42A27DB-BD31-4B8C-83A1-F6EECF244321}">
                <p14:modId xmlns:p14="http://schemas.microsoft.com/office/powerpoint/2010/main" val="1344118743"/>
              </p:ext>
            </p:extLst>
          </p:nvPr>
        </p:nvGraphicFramePr>
        <p:xfrm>
          <a:off x="1274658" y="2298700"/>
          <a:ext cx="7368150" cy="2820496"/>
        </p:xfrm>
        <a:graphic>
          <a:graphicData uri="http://schemas.openxmlformats.org/presentationml/2006/ole">
            <mc:AlternateContent xmlns:mc="http://schemas.openxmlformats.org/markup-compatibility/2006">
              <mc:Choice xmlns:v="urn:schemas-microsoft-com:vml" Requires="v">
                <p:oleObj spid="_x0000_s30731" name="Document" r:id="rId4" imgW="5905500" imgH="2260600" progId="Word.Document.12">
                  <p:embed/>
                </p:oleObj>
              </mc:Choice>
              <mc:Fallback>
                <p:oleObj name="Document" r:id="rId4" imgW="5905500" imgH="2260600" progId="Word.Document.12">
                  <p:embed/>
                  <p:pic>
                    <p:nvPicPr>
                      <p:cNvPr id="0" name=""/>
                      <p:cNvPicPr/>
                      <p:nvPr/>
                    </p:nvPicPr>
                    <p:blipFill>
                      <a:blip r:embed="rId5"/>
                      <a:stretch>
                        <a:fillRect/>
                      </a:stretch>
                    </p:blipFill>
                    <p:spPr>
                      <a:xfrm>
                        <a:off x="1274658" y="2298700"/>
                        <a:ext cx="7368150" cy="2820496"/>
                      </a:xfrm>
                      <a:prstGeom prst="rect">
                        <a:avLst/>
                      </a:prstGeom>
                    </p:spPr>
                  </p:pic>
                </p:oleObj>
              </mc:Fallback>
            </mc:AlternateContent>
          </a:graphicData>
        </a:graphic>
      </p:graphicFrame>
    </p:spTree>
    <p:extLst>
      <p:ext uri="{BB962C8B-B14F-4D97-AF65-F5344CB8AC3E}">
        <p14:creationId xmlns:p14="http://schemas.microsoft.com/office/powerpoint/2010/main" val="817007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p:cNvGraphicFramePr>
            <a:graphicFrameLocks noChangeAspect="1"/>
          </p:cNvGraphicFramePr>
          <p:nvPr>
            <p:extLst>
              <p:ext uri="{D42A27DB-BD31-4B8C-83A1-F6EECF244321}">
                <p14:modId xmlns:p14="http://schemas.microsoft.com/office/powerpoint/2010/main" val="3745701259"/>
              </p:ext>
            </p:extLst>
          </p:nvPr>
        </p:nvGraphicFramePr>
        <p:xfrm>
          <a:off x="4489544" y="1263656"/>
          <a:ext cx="4440316" cy="5322197"/>
        </p:xfrm>
        <a:graphic>
          <a:graphicData uri="http://schemas.openxmlformats.org/presentationml/2006/ole">
            <mc:AlternateContent xmlns:mc="http://schemas.openxmlformats.org/markup-compatibility/2006">
              <mc:Choice xmlns:v="urn:schemas-microsoft-com:vml" Requires="v">
                <p:oleObj spid="_x0000_s4113" name="Document" r:id="rId4" imgW="5930900" imgH="7086600" progId="Word.Document.12">
                  <p:embed/>
                </p:oleObj>
              </mc:Choice>
              <mc:Fallback>
                <p:oleObj name="Document" r:id="rId4" imgW="5930900" imgH="7086600" progId="Word.Document.12">
                  <p:embed/>
                  <p:pic>
                    <p:nvPicPr>
                      <p:cNvPr id="0" name=""/>
                      <p:cNvPicPr/>
                      <p:nvPr/>
                    </p:nvPicPr>
                    <p:blipFill>
                      <a:blip r:embed="rId5"/>
                      <a:stretch>
                        <a:fillRect/>
                      </a:stretch>
                    </p:blipFill>
                    <p:spPr>
                      <a:xfrm>
                        <a:off x="4489544" y="1263656"/>
                        <a:ext cx="4440316" cy="5322197"/>
                      </a:xfrm>
                      <a:prstGeom prst="rect">
                        <a:avLst/>
                      </a:prstGeom>
                    </p:spPr>
                  </p:pic>
                </p:oleObj>
              </mc:Fallback>
            </mc:AlternateContent>
          </a:graphicData>
        </a:graphic>
      </p:graphicFrame>
      <p:sp>
        <p:nvSpPr>
          <p:cNvPr id="2" name="Titre 1"/>
          <p:cNvSpPr>
            <a:spLocks noGrp="1"/>
          </p:cNvSpPr>
          <p:nvPr>
            <p:ph type="title"/>
          </p:nvPr>
        </p:nvSpPr>
        <p:spPr>
          <a:xfrm>
            <a:off x="301752" y="228600"/>
            <a:ext cx="8534400" cy="2094727"/>
          </a:xfrm>
        </p:spPr>
        <p:txBody>
          <a:bodyPr>
            <a:normAutofit fontScale="90000"/>
          </a:bodyPr>
          <a:lstStyle/>
          <a:p>
            <a:r>
              <a:rPr lang="fr-FR" u="sng" dirty="0" smtClean="0"/>
              <a:t/>
            </a:r>
            <a:br>
              <a:rPr lang="fr-FR" u="sng" dirty="0" smtClean="0"/>
            </a:br>
            <a:r>
              <a:rPr lang="fr-FR" u="sng" dirty="0" smtClean="0"/>
              <a:t/>
            </a:r>
            <a:br>
              <a:rPr lang="fr-FR" u="sng" dirty="0" smtClean="0"/>
            </a:br>
            <a:r>
              <a:rPr lang="fr-FR" u="sng" dirty="0" smtClean="0"/>
              <a:t/>
            </a:r>
            <a:br>
              <a:rPr lang="fr-FR" u="sng" dirty="0" smtClean="0"/>
            </a:br>
            <a:r>
              <a:rPr lang="fr-FR" sz="2700" u="sng" dirty="0"/>
              <a:t/>
            </a:r>
            <a:br>
              <a:rPr lang="fr-FR" sz="2700" u="sng" dirty="0"/>
            </a:br>
            <a:r>
              <a:rPr lang="fr-FR" sz="2700" u="sng" dirty="0"/>
              <a:t>Articles 2 et 3 : Dispositions relatives à la réparation du licenciement irrégulier ou sans cause réelle et sérieuse </a:t>
            </a:r>
            <a:r>
              <a:rPr lang="fr-FR" sz="2700" dirty="0" smtClean="0"/>
              <a:t/>
            </a:r>
            <a:br>
              <a:rPr lang="fr-FR" sz="2700" dirty="0" smtClean="0"/>
            </a:br>
            <a:r>
              <a:rPr lang="fr-FR" dirty="0" smtClean="0"/>
              <a:t> </a:t>
            </a:r>
            <a:br>
              <a:rPr lang="fr-FR" dirty="0" smtClean="0"/>
            </a:br>
            <a:r>
              <a:rPr lang="fr-FR" dirty="0" smtClean="0"/>
              <a:t/>
            </a:r>
            <a:br>
              <a:rPr lang="fr-FR" dirty="0" smtClean="0"/>
            </a:br>
            <a:endParaRPr lang="fr-FR" dirty="0"/>
          </a:p>
        </p:txBody>
      </p:sp>
      <p:sp>
        <p:nvSpPr>
          <p:cNvPr id="10" name="Espace réservé du contenu 2"/>
          <p:cNvSpPr>
            <a:spLocks noGrp="1"/>
          </p:cNvSpPr>
          <p:nvPr>
            <p:ph sz="quarter" idx="1"/>
          </p:nvPr>
        </p:nvSpPr>
        <p:spPr>
          <a:xfrm>
            <a:off x="301752" y="1527048"/>
            <a:ext cx="7003603" cy="717523"/>
          </a:xfrm>
        </p:spPr>
        <p:txBody>
          <a:bodyPr/>
          <a:lstStyle/>
          <a:p>
            <a:pPr lvl="0"/>
            <a:r>
              <a:rPr lang="fr-FR" sz="1800" b="1" u="sng" dirty="0"/>
              <a:t>Dans les entreprises de 11 salariés </a:t>
            </a:r>
            <a:endParaRPr lang="fr-FR" sz="1800" b="1" u="sng" dirty="0" smtClean="0"/>
          </a:p>
          <a:p>
            <a:pPr marL="0" lvl="0" indent="0">
              <a:buNone/>
            </a:pPr>
            <a:r>
              <a:rPr lang="fr-FR" sz="1800" b="1" u="sng" dirty="0" smtClean="0"/>
              <a:t>et </a:t>
            </a:r>
            <a:r>
              <a:rPr lang="fr-FR" sz="1800" b="1" u="sng" dirty="0"/>
              <a:t>plus </a:t>
            </a:r>
            <a:r>
              <a:rPr lang="fr-FR" sz="1800" dirty="0" smtClean="0"/>
              <a:t>: </a:t>
            </a:r>
            <a:endParaRPr lang="fr-FR" dirty="0"/>
          </a:p>
        </p:txBody>
      </p:sp>
    </p:spTree>
  </p:cSld>
  <p:clrMapOvr>
    <a:masterClrMapping/>
  </p:clrMapOvr>
  <p:transition>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9336" y="177135"/>
            <a:ext cx="4347652" cy="369332"/>
          </a:xfrm>
          <a:prstGeom prst="rect">
            <a:avLst/>
          </a:prstGeom>
        </p:spPr>
        <p:txBody>
          <a:bodyPr wrap="none">
            <a:spAutoFit/>
          </a:bodyPr>
          <a:lstStyle/>
          <a:p>
            <a:pPr lvl="0"/>
            <a:r>
              <a:rPr lang="fr-FR" b="1" dirty="0"/>
              <a:t>Consultation et informations récurrentes : </a:t>
            </a:r>
            <a:endParaRPr lang="fr-FR" dirty="0"/>
          </a:p>
        </p:txBody>
      </p:sp>
      <p:graphicFrame>
        <p:nvGraphicFramePr>
          <p:cNvPr id="7" name="Objet 6"/>
          <p:cNvGraphicFramePr>
            <a:graphicFrameLocks noChangeAspect="1"/>
          </p:cNvGraphicFramePr>
          <p:nvPr>
            <p:extLst>
              <p:ext uri="{D42A27DB-BD31-4B8C-83A1-F6EECF244321}">
                <p14:modId xmlns:p14="http://schemas.microsoft.com/office/powerpoint/2010/main" val="3892131461"/>
              </p:ext>
            </p:extLst>
          </p:nvPr>
        </p:nvGraphicFramePr>
        <p:xfrm>
          <a:off x="177220" y="514552"/>
          <a:ext cx="4197742" cy="5825376"/>
        </p:xfrm>
        <a:graphic>
          <a:graphicData uri="http://schemas.openxmlformats.org/presentationml/2006/ole">
            <mc:AlternateContent xmlns:mc="http://schemas.openxmlformats.org/markup-compatibility/2006">
              <mc:Choice xmlns:v="urn:schemas-microsoft-com:vml" Requires="v">
                <p:oleObj spid="_x0000_s31764" name="Document" r:id="rId4" imgW="5905500" imgH="8661400" progId="Word.Document.12">
                  <p:embed/>
                </p:oleObj>
              </mc:Choice>
              <mc:Fallback>
                <p:oleObj name="Document" r:id="rId4" imgW="5905500" imgH="8661400" progId="Word.Document.12">
                  <p:embed/>
                  <p:pic>
                    <p:nvPicPr>
                      <p:cNvPr id="0" name=""/>
                      <p:cNvPicPr/>
                      <p:nvPr/>
                    </p:nvPicPr>
                    <p:blipFill>
                      <a:blip r:embed="rId5"/>
                      <a:stretch>
                        <a:fillRect/>
                      </a:stretch>
                    </p:blipFill>
                    <p:spPr>
                      <a:xfrm>
                        <a:off x="177220" y="514552"/>
                        <a:ext cx="4197742" cy="5825376"/>
                      </a:xfrm>
                      <a:prstGeom prst="rect">
                        <a:avLst/>
                      </a:prstGeom>
                    </p:spPr>
                  </p:pic>
                </p:oleObj>
              </mc:Fallback>
            </mc:AlternateContent>
          </a:graphicData>
        </a:graphic>
      </p:graphicFrame>
      <p:graphicFrame>
        <p:nvGraphicFramePr>
          <p:cNvPr id="8" name="Objet 7"/>
          <p:cNvGraphicFramePr>
            <a:graphicFrameLocks noChangeAspect="1"/>
          </p:cNvGraphicFramePr>
          <p:nvPr>
            <p:extLst>
              <p:ext uri="{D42A27DB-BD31-4B8C-83A1-F6EECF244321}">
                <p14:modId xmlns:p14="http://schemas.microsoft.com/office/powerpoint/2010/main" val="2022745072"/>
              </p:ext>
            </p:extLst>
          </p:nvPr>
        </p:nvGraphicFramePr>
        <p:xfrm>
          <a:off x="4460541" y="637518"/>
          <a:ext cx="4235822" cy="4825065"/>
        </p:xfrm>
        <a:graphic>
          <a:graphicData uri="http://schemas.openxmlformats.org/presentationml/2006/ole">
            <mc:AlternateContent xmlns:mc="http://schemas.openxmlformats.org/markup-compatibility/2006">
              <mc:Choice xmlns:v="urn:schemas-microsoft-com:vml" Requires="v">
                <p:oleObj spid="_x0000_s31765" name="Document" r:id="rId7" imgW="5905500" imgH="5588000" progId="Word.Document.12">
                  <p:embed/>
                </p:oleObj>
              </mc:Choice>
              <mc:Fallback>
                <p:oleObj name="Document" r:id="rId7" imgW="5905500" imgH="5588000" progId="Word.Document.12">
                  <p:embed/>
                  <p:pic>
                    <p:nvPicPr>
                      <p:cNvPr id="0" name=""/>
                      <p:cNvPicPr/>
                      <p:nvPr/>
                    </p:nvPicPr>
                    <p:blipFill>
                      <a:blip r:embed="rId8"/>
                      <a:stretch>
                        <a:fillRect/>
                      </a:stretch>
                    </p:blipFill>
                    <p:spPr>
                      <a:xfrm>
                        <a:off x="4460541" y="637518"/>
                        <a:ext cx="4235822" cy="4825065"/>
                      </a:xfrm>
                      <a:prstGeom prst="rect">
                        <a:avLst/>
                      </a:prstGeom>
                    </p:spPr>
                  </p:pic>
                </p:oleObj>
              </mc:Fallback>
            </mc:AlternateContent>
          </a:graphicData>
        </a:graphic>
      </p:graphicFrame>
    </p:spTree>
    <p:extLst>
      <p:ext uri="{BB962C8B-B14F-4D97-AF65-F5344CB8AC3E}">
        <p14:creationId xmlns:p14="http://schemas.microsoft.com/office/powerpoint/2010/main" val="3243328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545" y="561144"/>
            <a:ext cx="4760630" cy="369332"/>
          </a:xfrm>
          <a:prstGeom prst="rect">
            <a:avLst/>
          </a:prstGeom>
        </p:spPr>
        <p:txBody>
          <a:bodyPr wrap="square">
            <a:spAutoFit/>
          </a:bodyPr>
          <a:lstStyle/>
          <a:p>
            <a:pPr lvl="0"/>
            <a:r>
              <a:rPr lang="fr-FR" b="1" dirty="0"/>
              <a:t>Consultations et informations ponctuelles</a:t>
            </a:r>
            <a:r>
              <a:rPr lang="fr-FR" dirty="0"/>
              <a:t> :</a:t>
            </a:r>
          </a:p>
        </p:txBody>
      </p:sp>
      <p:graphicFrame>
        <p:nvGraphicFramePr>
          <p:cNvPr id="3" name="Objet 2"/>
          <p:cNvGraphicFramePr>
            <a:graphicFrameLocks noChangeAspect="1"/>
          </p:cNvGraphicFramePr>
          <p:nvPr>
            <p:extLst>
              <p:ext uri="{D42A27DB-BD31-4B8C-83A1-F6EECF244321}">
                <p14:modId xmlns:p14="http://schemas.microsoft.com/office/powerpoint/2010/main" val="1184984505"/>
              </p:ext>
            </p:extLst>
          </p:nvPr>
        </p:nvGraphicFramePr>
        <p:xfrm>
          <a:off x="2920940" y="1042594"/>
          <a:ext cx="3557393" cy="4973744"/>
        </p:xfrm>
        <a:graphic>
          <a:graphicData uri="http://schemas.openxmlformats.org/presentationml/2006/ole">
            <mc:AlternateContent xmlns:mc="http://schemas.openxmlformats.org/markup-compatibility/2006">
              <mc:Choice xmlns:v="urn:schemas-microsoft-com:vml" Requires="v">
                <p:oleObj spid="_x0000_s32779" name="Document" r:id="rId4" imgW="5905500" imgH="8255000" progId="Word.Document.12">
                  <p:embed/>
                </p:oleObj>
              </mc:Choice>
              <mc:Fallback>
                <p:oleObj name="Document" r:id="rId4" imgW="5905500" imgH="8255000" progId="Word.Document.12">
                  <p:embed/>
                  <p:pic>
                    <p:nvPicPr>
                      <p:cNvPr id="0" name=""/>
                      <p:cNvPicPr/>
                      <p:nvPr/>
                    </p:nvPicPr>
                    <p:blipFill>
                      <a:blip r:embed="rId5"/>
                      <a:stretch>
                        <a:fillRect/>
                      </a:stretch>
                    </p:blipFill>
                    <p:spPr>
                      <a:xfrm>
                        <a:off x="2920940" y="1042594"/>
                        <a:ext cx="3557393" cy="4973744"/>
                      </a:xfrm>
                      <a:prstGeom prst="rect">
                        <a:avLst/>
                      </a:prstGeom>
                    </p:spPr>
                  </p:pic>
                </p:oleObj>
              </mc:Fallback>
            </mc:AlternateContent>
          </a:graphicData>
        </a:graphic>
      </p:graphicFrame>
    </p:spTree>
    <p:extLst>
      <p:ext uri="{BB962C8B-B14F-4D97-AF65-F5344CB8AC3E}">
        <p14:creationId xmlns:p14="http://schemas.microsoft.com/office/powerpoint/2010/main" val="1960698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545" y="561144"/>
            <a:ext cx="4760630" cy="369332"/>
          </a:xfrm>
          <a:prstGeom prst="rect">
            <a:avLst/>
          </a:prstGeom>
        </p:spPr>
        <p:txBody>
          <a:bodyPr wrap="square">
            <a:spAutoFit/>
          </a:bodyPr>
          <a:lstStyle/>
          <a:p>
            <a:pPr lvl="0"/>
            <a:r>
              <a:rPr lang="fr-FR" b="1" dirty="0"/>
              <a:t>Le droit d’alerte</a:t>
            </a:r>
            <a:endParaRPr lang="fr-FR" dirty="0"/>
          </a:p>
        </p:txBody>
      </p:sp>
      <p:graphicFrame>
        <p:nvGraphicFramePr>
          <p:cNvPr id="2" name="Objet 1"/>
          <p:cNvGraphicFramePr>
            <a:graphicFrameLocks noChangeAspect="1"/>
          </p:cNvGraphicFramePr>
          <p:nvPr>
            <p:extLst>
              <p:ext uri="{D42A27DB-BD31-4B8C-83A1-F6EECF244321}">
                <p14:modId xmlns:p14="http://schemas.microsoft.com/office/powerpoint/2010/main" val="3480267904"/>
              </p:ext>
            </p:extLst>
          </p:nvPr>
        </p:nvGraphicFramePr>
        <p:xfrm>
          <a:off x="1619250" y="1092200"/>
          <a:ext cx="6513126" cy="5154474"/>
        </p:xfrm>
        <a:graphic>
          <a:graphicData uri="http://schemas.openxmlformats.org/presentationml/2006/ole">
            <mc:AlternateContent xmlns:mc="http://schemas.openxmlformats.org/markup-compatibility/2006">
              <mc:Choice xmlns:v="urn:schemas-microsoft-com:vml" Requires="v">
                <p:oleObj spid="_x0000_s33803" name="Document" r:id="rId4" imgW="5905500" imgH="4673600" progId="Word.Document.12">
                  <p:embed/>
                </p:oleObj>
              </mc:Choice>
              <mc:Fallback>
                <p:oleObj name="Document" r:id="rId4" imgW="5905500" imgH="4673600" progId="Word.Document.12">
                  <p:embed/>
                  <p:pic>
                    <p:nvPicPr>
                      <p:cNvPr id="0" name=""/>
                      <p:cNvPicPr/>
                      <p:nvPr/>
                    </p:nvPicPr>
                    <p:blipFill>
                      <a:blip r:embed="rId5"/>
                      <a:stretch>
                        <a:fillRect/>
                      </a:stretch>
                    </p:blipFill>
                    <p:spPr>
                      <a:xfrm>
                        <a:off x="1619250" y="1092200"/>
                        <a:ext cx="6513126" cy="5154474"/>
                      </a:xfrm>
                      <a:prstGeom prst="rect">
                        <a:avLst/>
                      </a:prstGeom>
                    </p:spPr>
                  </p:pic>
                </p:oleObj>
              </mc:Fallback>
            </mc:AlternateContent>
          </a:graphicData>
        </a:graphic>
      </p:graphicFrame>
    </p:spTree>
    <p:extLst>
      <p:ext uri="{BB962C8B-B14F-4D97-AF65-F5344CB8AC3E}">
        <p14:creationId xmlns:p14="http://schemas.microsoft.com/office/powerpoint/2010/main" val="3737195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545" y="561144"/>
            <a:ext cx="4760630" cy="369332"/>
          </a:xfrm>
          <a:prstGeom prst="rect">
            <a:avLst/>
          </a:prstGeom>
        </p:spPr>
        <p:txBody>
          <a:bodyPr wrap="square">
            <a:spAutoFit/>
          </a:bodyPr>
          <a:lstStyle/>
          <a:p>
            <a:pPr lvl="0"/>
            <a:r>
              <a:rPr lang="fr-FR" b="1" dirty="0"/>
              <a:t>Activité sociale et culturelle </a:t>
            </a:r>
            <a:endParaRPr lang="fr-FR" dirty="0"/>
          </a:p>
        </p:txBody>
      </p:sp>
      <p:graphicFrame>
        <p:nvGraphicFramePr>
          <p:cNvPr id="3" name="Objet 2"/>
          <p:cNvGraphicFramePr>
            <a:graphicFrameLocks noChangeAspect="1"/>
          </p:cNvGraphicFramePr>
          <p:nvPr>
            <p:extLst>
              <p:ext uri="{D42A27DB-BD31-4B8C-83A1-F6EECF244321}">
                <p14:modId xmlns:p14="http://schemas.microsoft.com/office/powerpoint/2010/main" val="344067979"/>
              </p:ext>
            </p:extLst>
          </p:nvPr>
        </p:nvGraphicFramePr>
        <p:xfrm>
          <a:off x="3038124" y="1032749"/>
          <a:ext cx="3645314" cy="5198887"/>
        </p:xfrm>
        <a:graphic>
          <a:graphicData uri="http://schemas.openxmlformats.org/presentationml/2006/ole">
            <mc:AlternateContent xmlns:mc="http://schemas.openxmlformats.org/markup-compatibility/2006">
              <mc:Choice xmlns:v="urn:schemas-microsoft-com:vml" Requires="v">
                <p:oleObj spid="_x0000_s34827" name="Document" r:id="rId4" imgW="5905500" imgH="8420100" progId="Word.Document.12">
                  <p:embed/>
                </p:oleObj>
              </mc:Choice>
              <mc:Fallback>
                <p:oleObj name="Document" r:id="rId4" imgW="5905500" imgH="8420100" progId="Word.Document.12">
                  <p:embed/>
                  <p:pic>
                    <p:nvPicPr>
                      <p:cNvPr id="0" name=""/>
                      <p:cNvPicPr/>
                      <p:nvPr/>
                    </p:nvPicPr>
                    <p:blipFill>
                      <a:blip r:embed="rId5"/>
                      <a:stretch>
                        <a:fillRect/>
                      </a:stretch>
                    </p:blipFill>
                    <p:spPr>
                      <a:xfrm>
                        <a:off x="3038124" y="1032749"/>
                        <a:ext cx="3645314" cy="5198887"/>
                      </a:xfrm>
                      <a:prstGeom prst="rect">
                        <a:avLst/>
                      </a:prstGeom>
                    </p:spPr>
                  </p:pic>
                </p:oleObj>
              </mc:Fallback>
            </mc:AlternateContent>
          </a:graphicData>
        </a:graphic>
      </p:graphicFrame>
    </p:spTree>
    <p:extLst>
      <p:ext uri="{BB962C8B-B14F-4D97-AF65-F5344CB8AC3E}">
        <p14:creationId xmlns:p14="http://schemas.microsoft.com/office/powerpoint/2010/main" val="247533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545" y="364252"/>
            <a:ext cx="2801377" cy="646331"/>
          </a:xfrm>
          <a:prstGeom prst="rect">
            <a:avLst/>
          </a:prstGeom>
        </p:spPr>
        <p:txBody>
          <a:bodyPr wrap="square">
            <a:spAutoFit/>
          </a:bodyPr>
          <a:lstStyle/>
          <a:p>
            <a:r>
              <a:rPr lang="fr-FR" b="1" u="sng" dirty="0"/>
              <a:t>Mise en place du CSE</a:t>
            </a:r>
            <a:endParaRPr lang="fr-FR" dirty="0"/>
          </a:p>
          <a:p>
            <a:pPr lvl="0"/>
            <a:r>
              <a:rPr lang="fr-FR" b="1" dirty="0"/>
              <a:t> </a:t>
            </a:r>
            <a:endParaRPr lang="fr-FR" dirty="0"/>
          </a:p>
        </p:txBody>
      </p:sp>
      <p:sp>
        <p:nvSpPr>
          <p:cNvPr id="4" name="Rectangle 3"/>
          <p:cNvSpPr/>
          <p:nvPr/>
        </p:nvSpPr>
        <p:spPr>
          <a:xfrm>
            <a:off x="634699" y="743128"/>
            <a:ext cx="7827165" cy="369332"/>
          </a:xfrm>
          <a:prstGeom prst="rect">
            <a:avLst/>
          </a:prstGeom>
        </p:spPr>
        <p:txBody>
          <a:bodyPr wrap="square">
            <a:spAutoFit/>
          </a:bodyPr>
          <a:lstStyle/>
          <a:p>
            <a:pPr lvl="0"/>
            <a:r>
              <a:rPr lang="fr-FR" b="1" dirty="0"/>
              <a:t>Comité social et économique d’établissements et comité central </a:t>
            </a:r>
            <a:endParaRPr lang="fr-FR" dirty="0"/>
          </a:p>
        </p:txBody>
      </p:sp>
      <p:graphicFrame>
        <p:nvGraphicFramePr>
          <p:cNvPr id="6" name="Objet 5"/>
          <p:cNvGraphicFramePr>
            <a:graphicFrameLocks noChangeAspect="1"/>
          </p:cNvGraphicFramePr>
          <p:nvPr>
            <p:extLst>
              <p:ext uri="{D42A27DB-BD31-4B8C-83A1-F6EECF244321}">
                <p14:modId xmlns:p14="http://schemas.microsoft.com/office/powerpoint/2010/main" val="507752258"/>
              </p:ext>
            </p:extLst>
          </p:nvPr>
        </p:nvGraphicFramePr>
        <p:xfrm>
          <a:off x="1919870" y="1240421"/>
          <a:ext cx="5936831" cy="5414378"/>
        </p:xfrm>
        <a:graphic>
          <a:graphicData uri="http://schemas.openxmlformats.org/presentationml/2006/ole">
            <mc:AlternateContent xmlns:mc="http://schemas.openxmlformats.org/markup-compatibility/2006">
              <mc:Choice xmlns:v="urn:schemas-microsoft-com:vml" Requires="v">
                <p:oleObj spid="_x0000_s35850" name="Document" r:id="rId4" imgW="5905500" imgH="6451600" progId="Word.Document.12">
                  <p:embed/>
                </p:oleObj>
              </mc:Choice>
              <mc:Fallback>
                <p:oleObj name="Document" r:id="rId4" imgW="5905500" imgH="6451600" progId="Word.Document.12">
                  <p:embed/>
                  <p:pic>
                    <p:nvPicPr>
                      <p:cNvPr id="0" name=""/>
                      <p:cNvPicPr/>
                      <p:nvPr/>
                    </p:nvPicPr>
                    <p:blipFill>
                      <a:blip r:embed="rId5"/>
                      <a:stretch>
                        <a:fillRect/>
                      </a:stretch>
                    </p:blipFill>
                    <p:spPr>
                      <a:xfrm>
                        <a:off x="1919870" y="1240421"/>
                        <a:ext cx="5936831" cy="5414378"/>
                      </a:xfrm>
                      <a:prstGeom prst="rect">
                        <a:avLst/>
                      </a:prstGeom>
                    </p:spPr>
                  </p:pic>
                </p:oleObj>
              </mc:Fallback>
            </mc:AlternateContent>
          </a:graphicData>
        </a:graphic>
      </p:graphicFrame>
    </p:spTree>
    <p:extLst>
      <p:ext uri="{BB962C8B-B14F-4D97-AF65-F5344CB8AC3E}">
        <p14:creationId xmlns:p14="http://schemas.microsoft.com/office/powerpoint/2010/main" val="2702158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034" y="295340"/>
            <a:ext cx="6985711" cy="369332"/>
          </a:xfrm>
          <a:prstGeom prst="rect">
            <a:avLst/>
          </a:prstGeom>
        </p:spPr>
        <p:txBody>
          <a:bodyPr wrap="square">
            <a:spAutoFit/>
          </a:bodyPr>
          <a:lstStyle/>
          <a:p>
            <a:pPr lvl="0"/>
            <a:r>
              <a:rPr lang="fr-FR" b="1" u="sng" dirty="0"/>
              <a:t>Les commissions santé, sécurité et conditions de travail</a:t>
            </a:r>
            <a:endParaRPr lang="fr-FR" dirty="0"/>
          </a:p>
        </p:txBody>
      </p:sp>
      <p:graphicFrame>
        <p:nvGraphicFramePr>
          <p:cNvPr id="4" name="Objet 3"/>
          <p:cNvGraphicFramePr>
            <a:graphicFrameLocks noChangeAspect="1"/>
          </p:cNvGraphicFramePr>
          <p:nvPr>
            <p:extLst>
              <p:ext uri="{D42A27DB-BD31-4B8C-83A1-F6EECF244321}">
                <p14:modId xmlns:p14="http://schemas.microsoft.com/office/powerpoint/2010/main" val="4075068014"/>
              </p:ext>
            </p:extLst>
          </p:nvPr>
        </p:nvGraphicFramePr>
        <p:xfrm>
          <a:off x="2717356" y="806317"/>
          <a:ext cx="3692059" cy="5556539"/>
        </p:xfrm>
        <a:graphic>
          <a:graphicData uri="http://schemas.openxmlformats.org/presentationml/2006/ole">
            <mc:AlternateContent xmlns:mc="http://schemas.openxmlformats.org/markup-compatibility/2006">
              <mc:Choice xmlns:v="urn:schemas-microsoft-com:vml" Requires="v">
                <p:oleObj spid="_x0000_s36874" name="Document" r:id="rId4" imgW="5905500" imgH="8890000" progId="Word.Document.12">
                  <p:embed/>
                </p:oleObj>
              </mc:Choice>
              <mc:Fallback>
                <p:oleObj name="Document" r:id="rId4" imgW="5905500" imgH="8890000" progId="Word.Document.12">
                  <p:embed/>
                  <p:pic>
                    <p:nvPicPr>
                      <p:cNvPr id="0" name=""/>
                      <p:cNvPicPr/>
                      <p:nvPr/>
                    </p:nvPicPr>
                    <p:blipFill>
                      <a:blip r:embed="rId5"/>
                      <a:stretch>
                        <a:fillRect/>
                      </a:stretch>
                    </p:blipFill>
                    <p:spPr>
                      <a:xfrm>
                        <a:off x="2717356" y="806317"/>
                        <a:ext cx="3692059" cy="5556539"/>
                      </a:xfrm>
                      <a:prstGeom prst="rect">
                        <a:avLst/>
                      </a:prstGeom>
                    </p:spPr>
                  </p:pic>
                </p:oleObj>
              </mc:Fallback>
            </mc:AlternateContent>
          </a:graphicData>
        </a:graphic>
      </p:graphicFrame>
    </p:spTree>
    <p:extLst>
      <p:ext uri="{BB962C8B-B14F-4D97-AF65-F5344CB8AC3E}">
        <p14:creationId xmlns:p14="http://schemas.microsoft.com/office/powerpoint/2010/main" val="2891520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7635" y="797415"/>
            <a:ext cx="6985711" cy="369332"/>
          </a:xfrm>
          <a:prstGeom prst="rect">
            <a:avLst/>
          </a:prstGeom>
        </p:spPr>
        <p:txBody>
          <a:bodyPr wrap="square">
            <a:spAutoFit/>
          </a:bodyPr>
          <a:lstStyle/>
          <a:p>
            <a:pPr lvl="0"/>
            <a:r>
              <a:rPr lang="fr-FR" b="1" dirty="0"/>
              <a:t>Les représentants de proximité</a:t>
            </a:r>
            <a:endParaRPr lang="fr-FR" dirty="0"/>
          </a:p>
        </p:txBody>
      </p:sp>
      <p:sp>
        <p:nvSpPr>
          <p:cNvPr id="3" name="Rectangle 2"/>
          <p:cNvSpPr/>
          <p:nvPr/>
        </p:nvSpPr>
        <p:spPr>
          <a:xfrm>
            <a:off x="858402" y="1674673"/>
            <a:ext cx="7352737" cy="1200329"/>
          </a:xfrm>
          <a:prstGeom prst="rect">
            <a:avLst/>
          </a:prstGeom>
        </p:spPr>
        <p:txBody>
          <a:bodyPr wrap="square">
            <a:spAutoFit/>
          </a:bodyPr>
          <a:lstStyle/>
          <a:p>
            <a:r>
              <a:rPr lang="fr-FR" dirty="0"/>
              <a:t>Dans le cadre de l’accord sur le nombre d’établissements distincts, possibilité de mettre en place des représentants de proximité.</a:t>
            </a:r>
          </a:p>
          <a:p>
            <a:r>
              <a:rPr lang="fr-FR" dirty="0"/>
              <a:t>Ils sont membres du CSE ou désignés par lui. Leur mandat est calqué sur celui des membres du CSE. Ils sont salariés protégés.</a:t>
            </a:r>
          </a:p>
        </p:txBody>
      </p:sp>
    </p:spTree>
    <p:extLst>
      <p:ext uri="{BB962C8B-B14F-4D97-AF65-F5344CB8AC3E}">
        <p14:creationId xmlns:p14="http://schemas.microsoft.com/office/powerpoint/2010/main" val="686870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545" y="511921"/>
            <a:ext cx="6070080" cy="646331"/>
          </a:xfrm>
          <a:prstGeom prst="rect">
            <a:avLst/>
          </a:prstGeom>
        </p:spPr>
        <p:txBody>
          <a:bodyPr wrap="square">
            <a:spAutoFit/>
          </a:bodyPr>
          <a:lstStyle/>
          <a:p>
            <a:pPr lvl="0"/>
            <a:r>
              <a:rPr lang="fr-FR" b="1" u="sng" dirty="0"/>
              <a:t>Composition, élection et mandat du CSE</a:t>
            </a:r>
            <a:endParaRPr lang="fr-FR" dirty="0"/>
          </a:p>
          <a:p>
            <a:pPr lvl="0"/>
            <a:r>
              <a:rPr lang="fr-FR" b="1" dirty="0"/>
              <a:t> </a:t>
            </a:r>
            <a:endParaRPr lang="fr-FR" dirty="0"/>
          </a:p>
        </p:txBody>
      </p:sp>
      <p:sp>
        <p:nvSpPr>
          <p:cNvPr id="4" name="Rectangle 3"/>
          <p:cNvSpPr/>
          <p:nvPr/>
        </p:nvSpPr>
        <p:spPr>
          <a:xfrm>
            <a:off x="634699" y="1030292"/>
            <a:ext cx="7827165" cy="369332"/>
          </a:xfrm>
          <a:prstGeom prst="rect">
            <a:avLst/>
          </a:prstGeom>
        </p:spPr>
        <p:txBody>
          <a:bodyPr wrap="square">
            <a:spAutoFit/>
          </a:bodyPr>
          <a:lstStyle/>
          <a:p>
            <a:pPr lvl="0"/>
            <a:r>
              <a:rPr lang="fr-FR" b="1" dirty="0"/>
              <a:t>Composition</a:t>
            </a:r>
            <a:endParaRPr lang="fr-FR" dirty="0"/>
          </a:p>
        </p:txBody>
      </p:sp>
      <p:graphicFrame>
        <p:nvGraphicFramePr>
          <p:cNvPr id="2" name="Objet 1"/>
          <p:cNvGraphicFramePr>
            <a:graphicFrameLocks noChangeAspect="1"/>
          </p:cNvGraphicFramePr>
          <p:nvPr>
            <p:extLst>
              <p:ext uri="{D42A27DB-BD31-4B8C-83A1-F6EECF244321}">
                <p14:modId xmlns:p14="http://schemas.microsoft.com/office/powerpoint/2010/main" val="2060511340"/>
              </p:ext>
            </p:extLst>
          </p:nvPr>
        </p:nvGraphicFramePr>
        <p:xfrm>
          <a:off x="533869" y="2313483"/>
          <a:ext cx="8300331" cy="1731467"/>
        </p:xfrm>
        <a:graphic>
          <a:graphicData uri="http://schemas.openxmlformats.org/presentationml/2006/ole">
            <mc:AlternateContent xmlns:mc="http://schemas.openxmlformats.org/markup-compatibility/2006">
              <mc:Choice xmlns:v="urn:schemas-microsoft-com:vml" Requires="v">
                <p:oleObj spid="_x0000_s38922" name="Document" r:id="rId4" imgW="5905500" imgH="1231900" progId="Word.Document.12">
                  <p:embed/>
                </p:oleObj>
              </mc:Choice>
              <mc:Fallback>
                <p:oleObj name="Document" r:id="rId4" imgW="5905500" imgH="1231900" progId="Word.Document.12">
                  <p:embed/>
                  <p:pic>
                    <p:nvPicPr>
                      <p:cNvPr id="0" name=""/>
                      <p:cNvPicPr/>
                      <p:nvPr/>
                    </p:nvPicPr>
                    <p:blipFill>
                      <a:blip r:embed="rId5"/>
                      <a:stretch>
                        <a:fillRect/>
                      </a:stretch>
                    </p:blipFill>
                    <p:spPr>
                      <a:xfrm>
                        <a:off x="533869" y="2313483"/>
                        <a:ext cx="8300331" cy="1731467"/>
                      </a:xfrm>
                      <a:prstGeom prst="rect">
                        <a:avLst/>
                      </a:prstGeom>
                    </p:spPr>
                  </p:pic>
                </p:oleObj>
              </mc:Fallback>
            </mc:AlternateContent>
          </a:graphicData>
        </a:graphic>
      </p:graphicFrame>
    </p:spTree>
    <p:extLst>
      <p:ext uri="{BB962C8B-B14F-4D97-AF65-F5344CB8AC3E}">
        <p14:creationId xmlns:p14="http://schemas.microsoft.com/office/powerpoint/2010/main" val="518349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034" y="295340"/>
            <a:ext cx="6985711" cy="369332"/>
          </a:xfrm>
          <a:prstGeom prst="rect">
            <a:avLst/>
          </a:prstGeom>
        </p:spPr>
        <p:txBody>
          <a:bodyPr wrap="square">
            <a:spAutoFit/>
          </a:bodyPr>
          <a:lstStyle/>
          <a:p>
            <a:pPr lvl="0"/>
            <a:r>
              <a:rPr lang="fr-FR" b="1" dirty="0"/>
              <a:t>Election</a:t>
            </a:r>
            <a:endParaRPr lang="fr-FR" dirty="0"/>
          </a:p>
        </p:txBody>
      </p:sp>
      <p:graphicFrame>
        <p:nvGraphicFramePr>
          <p:cNvPr id="3" name="Objet 2"/>
          <p:cNvGraphicFramePr>
            <a:graphicFrameLocks noChangeAspect="1"/>
          </p:cNvGraphicFramePr>
          <p:nvPr>
            <p:extLst>
              <p:ext uri="{D42A27DB-BD31-4B8C-83A1-F6EECF244321}">
                <p14:modId xmlns:p14="http://schemas.microsoft.com/office/powerpoint/2010/main" val="2664904291"/>
              </p:ext>
            </p:extLst>
          </p:nvPr>
        </p:nvGraphicFramePr>
        <p:xfrm>
          <a:off x="2619862" y="492230"/>
          <a:ext cx="3799398" cy="5718084"/>
        </p:xfrm>
        <a:graphic>
          <a:graphicData uri="http://schemas.openxmlformats.org/presentationml/2006/ole">
            <mc:AlternateContent xmlns:mc="http://schemas.openxmlformats.org/markup-compatibility/2006">
              <mc:Choice xmlns:v="urn:schemas-microsoft-com:vml" Requires="v">
                <p:oleObj spid="_x0000_s39945" name="Document" r:id="rId4" imgW="5905500" imgH="8890000" progId="Word.Document.12">
                  <p:embed/>
                </p:oleObj>
              </mc:Choice>
              <mc:Fallback>
                <p:oleObj name="Document" r:id="rId4" imgW="5905500" imgH="8890000" progId="Word.Document.12">
                  <p:embed/>
                  <p:pic>
                    <p:nvPicPr>
                      <p:cNvPr id="0" name=""/>
                      <p:cNvPicPr/>
                      <p:nvPr/>
                    </p:nvPicPr>
                    <p:blipFill>
                      <a:blip r:embed="rId5"/>
                      <a:stretch>
                        <a:fillRect/>
                      </a:stretch>
                    </p:blipFill>
                    <p:spPr>
                      <a:xfrm>
                        <a:off x="2619862" y="492230"/>
                        <a:ext cx="3799398" cy="5718084"/>
                      </a:xfrm>
                      <a:prstGeom prst="rect">
                        <a:avLst/>
                      </a:prstGeom>
                    </p:spPr>
                  </p:pic>
                </p:oleObj>
              </mc:Fallback>
            </mc:AlternateContent>
          </a:graphicData>
        </a:graphic>
      </p:graphicFrame>
    </p:spTree>
    <p:extLst>
      <p:ext uri="{BB962C8B-B14F-4D97-AF65-F5344CB8AC3E}">
        <p14:creationId xmlns:p14="http://schemas.microsoft.com/office/powerpoint/2010/main" val="2073614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545" y="511921"/>
            <a:ext cx="6070080" cy="646331"/>
          </a:xfrm>
          <a:prstGeom prst="rect">
            <a:avLst/>
          </a:prstGeom>
        </p:spPr>
        <p:txBody>
          <a:bodyPr wrap="square">
            <a:spAutoFit/>
          </a:bodyPr>
          <a:lstStyle/>
          <a:p>
            <a:pPr lvl="0"/>
            <a:r>
              <a:rPr lang="fr-FR" b="1" dirty="0"/>
              <a:t>Fonctionnement</a:t>
            </a:r>
            <a:endParaRPr lang="fr-FR" dirty="0"/>
          </a:p>
          <a:p>
            <a:pPr lvl="0"/>
            <a:r>
              <a:rPr lang="fr-FR" b="1" dirty="0"/>
              <a:t> </a:t>
            </a:r>
            <a:endParaRPr lang="fr-FR" dirty="0"/>
          </a:p>
        </p:txBody>
      </p:sp>
      <p:sp>
        <p:nvSpPr>
          <p:cNvPr id="4" name="Rectangle 3"/>
          <p:cNvSpPr/>
          <p:nvPr/>
        </p:nvSpPr>
        <p:spPr>
          <a:xfrm>
            <a:off x="634699" y="1030292"/>
            <a:ext cx="7827165" cy="369332"/>
          </a:xfrm>
          <a:prstGeom prst="rect">
            <a:avLst/>
          </a:prstGeom>
        </p:spPr>
        <p:txBody>
          <a:bodyPr wrap="square">
            <a:spAutoFit/>
          </a:bodyPr>
          <a:lstStyle/>
          <a:p>
            <a:pPr lvl="0"/>
            <a:r>
              <a:rPr lang="fr-FR" b="1" dirty="0"/>
              <a:t>Entreprise de moins de 50 salariés</a:t>
            </a:r>
            <a:endParaRPr lang="fr-FR" dirty="0"/>
          </a:p>
        </p:txBody>
      </p:sp>
      <p:graphicFrame>
        <p:nvGraphicFramePr>
          <p:cNvPr id="3" name="Objet 2"/>
          <p:cNvGraphicFramePr>
            <a:graphicFrameLocks noChangeAspect="1"/>
          </p:cNvGraphicFramePr>
          <p:nvPr>
            <p:extLst>
              <p:ext uri="{D42A27DB-BD31-4B8C-83A1-F6EECF244321}">
                <p14:modId xmlns:p14="http://schemas.microsoft.com/office/powerpoint/2010/main" val="2255664292"/>
              </p:ext>
            </p:extLst>
          </p:nvPr>
        </p:nvGraphicFramePr>
        <p:xfrm>
          <a:off x="1671272" y="1586050"/>
          <a:ext cx="5905500" cy="4665277"/>
        </p:xfrm>
        <a:graphic>
          <a:graphicData uri="http://schemas.openxmlformats.org/presentationml/2006/ole">
            <mc:AlternateContent xmlns:mc="http://schemas.openxmlformats.org/markup-compatibility/2006">
              <mc:Choice xmlns:v="urn:schemas-microsoft-com:vml" Requires="v">
                <p:oleObj spid="_x0000_s40969" name="Document" r:id="rId4" imgW="5905500" imgH="4965700" progId="Word.Document.12">
                  <p:embed/>
                </p:oleObj>
              </mc:Choice>
              <mc:Fallback>
                <p:oleObj name="Document" r:id="rId4" imgW="5905500" imgH="4965700" progId="Word.Document.12">
                  <p:embed/>
                  <p:pic>
                    <p:nvPicPr>
                      <p:cNvPr id="0" name=""/>
                      <p:cNvPicPr/>
                      <p:nvPr/>
                    </p:nvPicPr>
                    <p:blipFill>
                      <a:blip r:embed="rId5"/>
                      <a:stretch>
                        <a:fillRect/>
                      </a:stretch>
                    </p:blipFill>
                    <p:spPr>
                      <a:xfrm>
                        <a:off x="1671272" y="1586050"/>
                        <a:ext cx="5905500" cy="4665277"/>
                      </a:xfrm>
                      <a:prstGeom prst="rect">
                        <a:avLst/>
                      </a:prstGeom>
                    </p:spPr>
                  </p:pic>
                </p:oleObj>
              </mc:Fallback>
            </mc:AlternateContent>
          </a:graphicData>
        </a:graphic>
      </p:graphicFrame>
    </p:spTree>
    <p:extLst>
      <p:ext uri="{BB962C8B-B14F-4D97-AF65-F5344CB8AC3E}">
        <p14:creationId xmlns:p14="http://schemas.microsoft.com/office/powerpoint/2010/main" val="253651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301752" y="375229"/>
            <a:ext cx="7003603" cy="717523"/>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fr-FR" sz="1800" b="1" u="sng" smtClean="0"/>
              <a:t>Dans les entreprises de moins de 11 salariés</a:t>
            </a:r>
            <a:endParaRPr lang="fr-FR" sz="1800" smtClean="0"/>
          </a:p>
          <a:p>
            <a:endParaRPr lang="fr-FR" dirty="0"/>
          </a:p>
        </p:txBody>
      </p:sp>
      <p:graphicFrame>
        <p:nvGraphicFramePr>
          <p:cNvPr id="3" name="Objet 2"/>
          <p:cNvGraphicFramePr>
            <a:graphicFrameLocks noChangeAspect="1"/>
          </p:cNvGraphicFramePr>
          <p:nvPr>
            <p:extLst>
              <p:ext uri="{D42A27DB-BD31-4B8C-83A1-F6EECF244321}">
                <p14:modId xmlns:p14="http://schemas.microsoft.com/office/powerpoint/2010/main" val="3534531871"/>
              </p:ext>
            </p:extLst>
          </p:nvPr>
        </p:nvGraphicFramePr>
        <p:xfrm>
          <a:off x="1823150" y="1038503"/>
          <a:ext cx="5482205" cy="4261329"/>
        </p:xfrm>
        <a:graphic>
          <a:graphicData uri="http://schemas.openxmlformats.org/presentationml/2006/ole">
            <mc:AlternateContent xmlns:mc="http://schemas.openxmlformats.org/markup-compatibility/2006">
              <mc:Choice xmlns:v="urn:schemas-microsoft-com:vml" Requires="v">
                <p:oleObj spid="_x0000_s6160" name="Document" r:id="rId4" imgW="5930900" imgH="4610100" progId="Word.Document.12">
                  <p:embed/>
                </p:oleObj>
              </mc:Choice>
              <mc:Fallback>
                <p:oleObj name="Document" r:id="rId4" imgW="5930900" imgH="4610100" progId="Word.Document.12">
                  <p:embed/>
                  <p:pic>
                    <p:nvPicPr>
                      <p:cNvPr id="0" name=""/>
                      <p:cNvPicPr/>
                      <p:nvPr/>
                    </p:nvPicPr>
                    <p:blipFill>
                      <a:blip r:embed="rId5"/>
                      <a:stretch>
                        <a:fillRect/>
                      </a:stretch>
                    </p:blipFill>
                    <p:spPr>
                      <a:xfrm>
                        <a:off x="1823150" y="1038503"/>
                        <a:ext cx="5482205" cy="4261329"/>
                      </a:xfrm>
                      <a:prstGeom prst="rect">
                        <a:avLst/>
                      </a:prstGeom>
                    </p:spPr>
                  </p:pic>
                </p:oleObj>
              </mc:Fallback>
            </mc:AlternateContent>
          </a:graphicData>
        </a:graphic>
      </p:graphicFrame>
      <p:sp>
        <p:nvSpPr>
          <p:cNvPr id="5" name="Rectangle 4"/>
          <p:cNvSpPr/>
          <p:nvPr/>
        </p:nvSpPr>
        <p:spPr>
          <a:xfrm>
            <a:off x="1114385" y="5201386"/>
            <a:ext cx="7333045" cy="923330"/>
          </a:xfrm>
          <a:prstGeom prst="rect">
            <a:avLst/>
          </a:prstGeom>
          <a:ln>
            <a:solidFill>
              <a:schemeClr val="tx1"/>
            </a:solidFill>
            <a:prstDash val="dashDot"/>
          </a:ln>
        </p:spPr>
        <p:txBody>
          <a:bodyPr wrap="square">
            <a:spAutoFit/>
          </a:bodyPr>
          <a:lstStyle/>
          <a:p>
            <a:r>
              <a:rPr lang="fr-FR" b="1" u="sng" dirty="0"/>
              <a:t>A noter</a:t>
            </a:r>
            <a:r>
              <a:rPr lang="fr-FR" dirty="0"/>
              <a:t> : pour fixer le montant des dommages et intérêts, le juge peut tenir compte le cas échéant des indemnités de licenciement versées à l’occasion de la rupture.  </a:t>
            </a:r>
          </a:p>
        </p:txBody>
      </p:sp>
    </p:spTree>
    <p:extLst>
      <p:ext uri="{BB962C8B-B14F-4D97-AF65-F5344CB8AC3E}">
        <p14:creationId xmlns:p14="http://schemas.microsoft.com/office/powerpoint/2010/main" val="2184885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545" y="511921"/>
            <a:ext cx="6070080" cy="646331"/>
          </a:xfrm>
          <a:prstGeom prst="rect">
            <a:avLst/>
          </a:prstGeom>
        </p:spPr>
        <p:txBody>
          <a:bodyPr wrap="square">
            <a:spAutoFit/>
          </a:bodyPr>
          <a:lstStyle/>
          <a:p>
            <a:pPr lvl="0"/>
            <a:r>
              <a:rPr lang="fr-FR" b="1" dirty="0"/>
              <a:t>Entreprise de plus de 50 salariés</a:t>
            </a:r>
            <a:endParaRPr lang="fr-FR" dirty="0"/>
          </a:p>
          <a:p>
            <a:pPr lvl="0"/>
            <a:r>
              <a:rPr lang="fr-FR" b="1" dirty="0"/>
              <a:t> </a:t>
            </a:r>
            <a:endParaRPr lang="fr-FR" dirty="0"/>
          </a:p>
        </p:txBody>
      </p:sp>
      <p:graphicFrame>
        <p:nvGraphicFramePr>
          <p:cNvPr id="6" name="Objet 5"/>
          <p:cNvGraphicFramePr>
            <a:graphicFrameLocks noChangeAspect="1"/>
          </p:cNvGraphicFramePr>
          <p:nvPr>
            <p:extLst>
              <p:ext uri="{D42A27DB-BD31-4B8C-83A1-F6EECF244321}">
                <p14:modId xmlns:p14="http://schemas.microsoft.com/office/powerpoint/2010/main" val="328350904"/>
              </p:ext>
            </p:extLst>
          </p:nvPr>
        </p:nvGraphicFramePr>
        <p:xfrm>
          <a:off x="1619250" y="1053372"/>
          <a:ext cx="5905500" cy="4985477"/>
        </p:xfrm>
        <a:graphic>
          <a:graphicData uri="http://schemas.openxmlformats.org/presentationml/2006/ole">
            <mc:AlternateContent xmlns:mc="http://schemas.openxmlformats.org/markup-compatibility/2006">
              <mc:Choice xmlns:v="urn:schemas-microsoft-com:vml" Requires="v">
                <p:oleObj spid="_x0000_s41992" name="Document" r:id="rId4" imgW="5905500" imgH="5219700" progId="Word.Document.12">
                  <p:embed/>
                </p:oleObj>
              </mc:Choice>
              <mc:Fallback>
                <p:oleObj name="Document" r:id="rId4" imgW="5905500" imgH="5219700" progId="Word.Document.12">
                  <p:embed/>
                  <p:pic>
                    <p:nvPicPr>
                      <p:cNvPr id="0" name=""/>
                      <p:cNvPicPr/>
                      <p:nvPr/>
                    </p:nvPicPr>
                    <p:blipFill>
                      <a:blip r:embed="rId5"/>
                      <a:stretch>
                        <a:fillRect/>
                      </a:stretch>
                    </p:blipFill>
                    <p:spPr>
                      <a:xfrm>
                        <a:off x="1619250" y="1053372"/>
                        <a:ext cx="5905500" cy="4985477"/>
                      </a:xfrm>
                      <a:prstGeom prst="rect">
                        <a:avLst/>
                      </a:prstGeom>
                    </p:spPr>
                  </p:pic>
                </p:oleObj>
              </mc:Fallback>
            </mc:AlternateContent>
          </a:graphicData>
        </a:graphic>
      </p:graphicFrame>
    </p:spTree>
    <p:extLst>
      <p:ext uri="{BB962C8B-B14F-4D97-AF65-F5344CB8AC3E}">
        <p14:creationId xmlns:p14="http://schemas.microsoft.com/office/powerpoint/2010/main" val="2129492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3634315718"/>
              </p:ext>
            </p:extLst>
          </p:nvPr>
        </p:nvGraphicFramePr>
        <p:xfrm>
          <a:off x="1654042" y="323737"/>
          <a:ext cx="6015596" cy="5137263"/>
        </p:xfrm>
        <a:graphic>
          <a:graphicData uri="http://schemas.openxmlformats.org/presentationml/2006/ole">
            <mc:AlternateContent xmlns:mc="http://schemas.openxmlformats.org/markup-compatibility/2006">
              <mc:Choice xmlns:v="urn:schemas-microsoft-com:vml" Requires="v">
                <p:oleObj spid="_x0000_s43016" name="Document" r:id="rId4" imgW="5905500" imgH="8051800" progId="Word.Document.12">
                  <p:embed/>
                </p:oleObj>
              </mc:Choice>
              <mc:Fallback>
                <p:oleObj name="Document" r:id="rId4" imgW="5905500" imgH="8051800" progId="Word.Document.12">
                  <p:embed/>
                  <p:pic>
                    <p:nvPicPr>
                      <p:cNvPr id="0" name=""/>
                      <p:cNvPicPr/>
                      <p:nvPr/>
                    </p:nvPicPr>
                    <p:blipFill>
                      <a:blip r:embed="rId5"/>
                      <a:stretch>
                        <a:fillRect/>
                      </a:stretch>
                    </p:blipFill>
                    <p:spPr>
                      <a:xfrm>
                        <a:off x="1654042" y="323737"/>
                        <a:ext cx="6015596" cy="5137263"/>
                      </a:xfrm>
                      <a:prstGeom prst="rect">
                        <a:avLst/>
                      </a:prstGeom>
                    </p:spPr>
                  </p:pic>
                </p:oleObj>
              </mc:Fallback>
            </mc:AlternateContent>
          </a:graphicData>
        </a:graphic>
      </p:graphicFrame>
    </p:spTree>
    <p:extLst>
      <p:ext uri="{BB962C8B-B14F-4D97-AF65-F5344CB8AC3E}">
        <p14:creationId xmlns:p14="http://schemas.microsoft.com/office/powerpoint/2010/main" val="3489964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p:cNvGraphicFramePr>
            <a:graphicFrameLocks noChangeAspect="1"/>
          </p:cNvGraphicFramePr>
          <p:nvPr>
            <p:extLst>
              <p:ext uri="{D42A27DB-BD31-4B8C-83A1-F6EECF244321}">
                <p14:modId xmlns:p14="http://schemas.microsoft.com/office/powerpoint/2010/main" val="75679682"/>
              </p:ext>
            </p:extLst>
          </p:nvPr>
        </p:nvGraphicFramePr>
        <p:xfrm>
          <a:off x="1683578" y="393784"/>
          <a:ext cx="6173123" cy="5493292"/>
        </p:xfrm>
        <a:graphic>
          <a:graphicData uri="http://schemas.openxmlformats.org/presentationml/2006/ole">
            <mc:AlternateContent xmlns:mc="http://schemas.openxmlformats.org/markup-compatibility/2006">
              <mc:Choice xmlns:v="urn:schemas-microsoft-com:vml" Requires="v">
                <p:oleObj spid="_x0000_s44041" name="Document" r:id="rId4" imgW="5905500" imgH="8890000" progId="Word.Document.12">
                  <p:embed/>
                </p:oleObj>
              </mc:Choice>
              <mc:Fallback>
                <p:oleObj name="Document" r:id="rId4" imgW="5905500" imgH="8890000" progId="Word.Document.12">
                  <p:embed/>
                  <p:pic>
                    <p:nvPicPr>
                      <p:cNvPr id="0" name=""/>
                      <p:cNvPicPr/>
                      <p:nvPr/>
                    </p:nvPicPr>
                    <p:blipFill>
                      <a:blip r:embed="rId5"/>
                      <a:stretch>
                        <a:fillRect/>
                      </a:stretch>
                    </p:blipFill>
                    <p:spPr>
                      <a:xfrm>
                        <a:off x="1683578" y="393784"/>
                        <a:ext cx="6173123" cy="5493292"/>
                      </a:xfrm>
                      <a:prstGeom prst="rect">
                        <a:avLst/>
                      </a:prstGeom>
                    </p:spPr>
                  </p:pic>
                </p:oleObj>
              </mc:Fallback>
            </mc:AlternateContent>
          </a:graphicData>
        </a:graphic>
      </p:graphicFrame>
    </p:spTree>
    <p:extLst>
      <p:ext uri="{BB962C8B-B14F-4D97-AF65-F5344CB8AC3E}">
        <p14:creationId xmlns:p14="http://schemas.microsoft.com/office/powerpoint/2010/main" val="1913061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545" y="511921"/>
            <a:ext cx="6070080" cy="646331"/>
          </a:xfrm>
          <a:prstGeom prst="rect">
            <a:avLst/>
          </a:prstGeom>
        </p:spPr>
        <p:txBody>
          <a:bodyPr wrap="square">
            <a:spAutoFit/>
          </a:bodyPr>
          <a:lstStyle/>
          <a:p>
            <a:pPr lvl="0"/>
            <a:r>
              <a:rPr lang="fr-FR" b="1" u="sng" dirty="0"/>
              <a:t>Comité central social et économique </a:t>
            </a:r>
            <a:endParaRPr lang="fr-FR" dirty="0"/>
          </a:p>
          <a:p>
            <a:pPr lvl="0"/>
            <a:r>
              <a:rPr lang="fr-FR" b="1" dirty="0"/>
              <a:t> </a:t>
            </a:r>
            <a:endParaRPr lang="fr-FR" dirty="0"/>
          </a:p>
        </p:txBody>
      </p:sp>
      <p:graphicFrame>
        <p:nvGraphicFramePr>
          <p:cNvPr id="2" name="Objet 1"/>
          <p:cNvGraphicFramePr>
            <a:graphicFrameLocks noChangeAspect="1"/>
          </p:cNvGraphicFramePr>
          <p:nvPr>
            <p:extLst>
              <p:ext uri="{D42A27DB-BD31-4B8C-83A1-F6EECF244321}">
                <p14:modId xmlns:p14="http://schemas.microsoft.com/office/powerpoint/2010/main" val="3189534451"/>
              </p:ext>
            </p:extLst>
          </p:nvPr>
        </p:nvGraphicFramePr>
        <p:xfrm>
          <a:off x="1530640" y="984461"/>
          <a:ext cx="5905500" cy="5257020"/>
        </p:xfrm>
        <a:graphic>
          <a:graphicData uri="http://schemas.openxmlformats.org/presentationml/2006/ole">
            <mc:AlternateContent xmlns:mc="http://schemas.openxmlformats.org/markup-compatibility/2006">
              <mc:Choice xmlns:v="urn:schemas-microsoft-com:vml" Requires="v">
                <p:oleObj spid="_x0000_s45064" name="Document" r:id="rId4" imgW="5905500" imgH="5905500" progId="Word.Document.12">
                  <p:embed/>
                </p:oleObj>
              </mc:Choice>
              <mc:Fallback>
                <p:oleObj name="Document" r:id="rId4" imgW="5905500" imgH="5905500" progId="Word.Document.12">
                  <p:embed/>
                  <p:pic>
                    <p:nvPicPr>
                      <p:cNvPr id="0" name=""/>
                      <p:cNvPicPr/>
                      <p:nvPr/>
                    </p:nvPicPr>
                    <p:blipFill>
                      <a:blip r:embed="rId5"/>
                      <a:stretch>
                        <a:fillRect/>
                      </a:stretch>
                    </p:blipFill>
                    <p:spPr>
                      <a:xfrm>
                        <a:off x="1530640" y="984461"/>
                        <a:ext cx="5905500" cy="5257020"/>
                      </a:xfrm>
                      <a:prstGeom prst="rect">
                        <a:avLst/>
                      </a:prstGeom>
                    </p:spPr>
                  </p:pic>
                </p:oleObj>
              </mc:Fallback>
            </mc:AlternateContent>
          </a:graphicData>
        </a:graphic>
      </p:graphicFrame>
    </p:spTree>
    <p:extLst>
      <p:ext uri="{BB962C8B-B14F-4D97-AF65-F5344CB8AC3E}">
        <p14:creationId xmlns:p14="http://schemas.microsoft.com/office/powerpoint/2010/main" val="586769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a:t>
            </a:r>
            <a:r>
              <a:rPr lang="fr-FR" sz="2400" b="1" u="sng" dirty="0" smtClean="0"/>
              <a:t>2</a:t>
            </a:r>
            <a:r>
              <a:rPr lang="fr-FR" sz="2400" b="1" u="sng" dirty="0"/>
              <a:t> : </a:t>
            </a:r>
            <a:endParaRPr lang="fr-FR" sz="2400" dirty="0"/>
          </a:p>
        </p:txBody>
      </p:sp>
      <p:sp>
        <p:nvSpPr>
          <p:cNvPr id="5" name="ZoneTexte 4"/>
          <p:cNvSpPr txBox="1"/>
          <p:nvPr/>
        </p:nvSpPr>
        <p:spPr>
          <a:xfrm>
            <a:off x="1230686" y="2613586"/>
            <a:ext cx="6901690" cy="646331"/>
          </a:xfrm>
          <a:prstGeom prst="rect">
            <a:avLst/>
          </a:prstGeom>
          <a:noFill/>
        </p:spPr>
        <p:txBody>
          <a:bodyPr wrap="square" rtlCol="0">
            <a:spAutoFit/>
          </a:bodyPr>
          <a:lstStyle/>
          <a:p>
            <a:r>
              <a:rPr lang="fr-FR" dirty="0"/>
              <a:t>Congé de FESS : le salarié a droit au maintien total de sa rémunération par l’employeur. </a:t>
            </a:r>
          </a:p>
        </p:txBody>
      </p:sp>
    </p:spTree>
    <p:extLst>
      <p:ext uri="{BB962C8B-B14F-4D97-AF65-F5344CB8AC3E}">
        <p14:creationId xmlns:p14="http://schemas.microsoft.com/office/powerpoint/2010/main" val="3620698840"/>
      </p:ext>
    </p:extLst>
  </p:cSld>
  <p:clrMapOvr>
    <a:masterClrMapping/>
  </p:clrMapOvr>
  <p:transition>
    <p:pull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a:t>
            </a:r>
            <a:r>
              <a:rPr lang="fr-FR" sz="2400" b="1" u="sng" dirty="0" smtClean="0"/>
              <a:t>3</a:t>
            </a:r>
            <a:r>
              <a:rPr lang="fr-FR" sz="2400" b="1" u="sng" dirty="0"/>
              <a:t> : </a:t>
            </a:r>
            <a:endParaRPr lang="fr-FR" sz="2400" dirty="0"/>
          </a:p>
        </p:txBody>
      </p:sp>
      <p:sp>
        <p:nvSpPr>
          <p:cNvPr id="5" name="ZoneTexte 4"/>
          <p:cNvSpPr txBox="1"/>
          <p:nvPr/>
        </p:nvSpPr>
        <p:spPr>
          <a:xfrm>
            <a:off x="1230686" y="2613586"/>
            <a:ext cx="6901690" cy="646331"/>
          </a:xfrm>
          <a:prstGeom prst="rect">
            <a:avLst/>
          </a:prstGeom>
          <a:noFill/>
        </p:spPr>
        <p:txBody>
          <a:bodyPr wrap="square" rtlCol="0">
            <a:spAutoFit/>
          </a:bodyPr>
          <a:lstStyle/>
          <a:p>
            <a:r>
              <a:rPr lang="fr-FR" dirty="0"/>
              <a:t>Le droit d’expression directe et collective des salariés peut être assuré par le recours aux technologies numériques. </a:t>
            </a:r>
          </a:p>
        </p:txBody>
      </p:sp>
    </p:spTree>
    <p:extLst>
      <p:ext uri="{BB962C8B-B14F-4D97-AF65-F5344CB8AC3E}">
        <p14:creationId xmlns:p14="http://schemas.microsoft.com/office/powerpoint/2010/main" val="2404360238"/>
      </p:ext>
    </p:extLst>
  </p:cSld>
  <p:clrMapOvr>
    <a:masterClrMapping/>
  </p:clrMapOvr>
  <p:transition>
    <p:pull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smtClean="0"/>
              <a:t>Articles 4 et 9</a:t>
            </a:r>
            <a:r>
              <a:rPr lang="fr-FR" sz="2400" b="1" u="sng" dirty="0"/>
              <a:t> : </a:t>
            </a:r>
            <a:endParaRPr lang="fr-FR" sz="2400" dirty="0"/>
          </a:p>
        </p:txBody>
      </p:sp>
      <p:sp>
        <p:nvSpPr>
          <p:cNvPr id="5" name="ZoneTexte 4"/>
          <p:cNvSpPr txBox="1"/>
          <p:nvPr/>
        </p:nvSpPr>
        <p:spPr>
          <a:xfrm>
            <a:off x="984548" y="2042598"/>
            <a:ext cx="7413656" cy="2862323"/>
          </a:xfrm>
          <a:prstGeom prst="rect">
            <a:avLst/>
          </a:prstGeom>
          <a:noFill/>
        </p:spPr>
        <p:txBody>
          <a:bodyPr wrap="square" rtlCol="0">
            <a:spAutoFit/>
          </a:bodyPr>
          <a:lstStyle/>
          <a:p>
            <a:r>
              <a:rPr lang="fr-FR" dirty="0"/>
              <a:t>Entrée en application à la date de publication des décrets et au plus tard le 1</a:t>
            </a:r>
            <a:r>
              <a:rPr lang="fr-FR" baseline="30000" dirty="0"/>
              <a:t>er</a:t>
            </a:r>
            <a:r>
              <a:rPr lang="fr-FR" dirty="0"/>
              <a:t> janvier 2018.</a:t>
            </a:r>
          </a:p>
          <a:p>
            <a:r>
              <a:rPr lang="fr-FR" dirty="0"/>
              <a:t>Les mandats en cours perdurent. Les nouvelles institutions représentatives du personnelle sont mises en place à la date de renouvellement des institutions et au plus tard le 31 décembre 2019.</a:t>
            </a:r>
          </a:p>
          <a:p>
            <a:r>
              <a:rPr lang="fr-FR" dirty="0"/>
              <a:t>Si les mandats arrivent à terme entre la date de publication et le 31 décembre 2018, l’employeur peut proroger les mandats pour une durée maximum de 1 an après consultation des instances. </a:t>
            </a:r>
          </a:p>
          <a:p>
            <a:r>
              <a:rPr lang="fr-FR" dirty="0"/>
              <a:t>Les anciennes dispositions restent applicables pendant cette période transitoire. </a:t>
            </a:r>
          </a:p>
        </p:txBody>
      </p:sp>
    </p:spTree>
    <p:extLst>
      <p:ext uri="{BB962C8B-B14F-4D97-AF65-F5344CB8AC3E}">
        <p14:creationId xmlns:p14="http://schemas.microsoft.com/office/powerpoint/2010/main" val="22446783"/>
      </p:ext>
    </p:extLst>
  </p:cSld>
  <p:clrMapOvr>
    <a:masterClrMapping/>
  </p:clrMapOvr>
  <p:transition>
    <p:pull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body" idx="4294967295"/>
          </p:nvPr>
        </p:nvSpPr>
        <p:spPr>
          <a:xfrm>
            <a:off x="633412" y="2328620"/>
            <a:ext cx="6799934" cy="1673225"/>
          </a:xfrm>
        </p:spPr>
        <p:txBody>
          <a:bodyPr>
            <a:normAutofit fontScale="25000" lnSpcReduction="20000"/>
          </a:bodyPr>
          <a:lstStyle/>
          <a:p>
            <a:endParaRPr lang="fr-FR" dirty="0" smtClean="0">
              <a:effectLst>
                <a:outerShdw blurRad="50800" dist="38100" dir="2700000" algn="br">
                  <a:srgbClr val="000000">
                    <a:alpha val="43000"/>
                  </a:srgbClr>
                </a:outerShdw>
              </a:effectLst>
            </a:endParaRPr>
          </a:p>
          <a:p>
            <a:endParaRPr lang="fr-FR" dirty="0" smtClean="0">
              <a:effectLst>
                <a:outerShdw blurRad="50800" dist="38100" dir="2700000" algn="br">
                  <a:srgbClr val="000000">
                    <a:alpha val="43000"/>
                  </a:srgbClr>
                </a:outerShdw>
              </a:effectLst>
            </a:endParaRPr>
          </a:p>
          <a:p>
            <a:endParaRPr lang="fr-FR" dirty="0">
              <a:effectLst>
                <a:outerShdw blurRad="50800" dist="38100" dir="2700000" algn="br">
                  <a:srgbClr val="000000">
                    <a:alpha val="43000"/>
                  </a:srgbClr>
                </a:outerShdw>
              </a:effectLst>
            </a:endParaRPr>
          </a:p>
          <a:p>
            <a:pPr>
              <a:buNone/>
            </a:pPr>
            <a:endParaRPr lang="fr-FR"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effectLst>
                <a:outerShdw blurRad="50800" dist="38100" dir="2700000" algn="br">
                  <a:srgbClr val="000000">
                    <a:alpha val="43000"/>
                  </a:srgbClr>
                </a:outerShdw>
              </a:effectLst>
            </a:endParaRPr>
          </a:p>
          <a:p>
            <a:pPr>
              <a:buNone/>
            </a:pPr>
            <a:endParaRPr lang="fr-FR" sz="3300" dirty="0" smtClean="0"/>
          </a:p>
          <a:p>
            <a:pPr>
              <a:buNone/>
            </a:pPr>
            <a:endParaRPr lang="fr-FR" sz="3300" dirty="0" smtClean="0"/>
          </a:p>
          <a:p>
            <a:pPr>
              <a:buNone/>
            </a:pPr>
            <a:endParaRPr lang="fr-FR" sz="3300" dirty="0" smtClean="0"/>
          </a:p>
          <a:p>
            <a:pPr>
              <a:buNone/>
            </a:pPr>
            <a:endParaRPr lang="fr-FR" sz="3300" dirty="0" smtClean="0"/>
          </a:p>
          <a:p>
            <a:pPr>
              <a:buNone/>
            </a:pPr>
            <a:endParaRPr lang="fr-FR" sz="3300" dirty="0" smtClean="0"/>
          </a:p>
          <a:p>
            <a:pPr>
              <a:buNone/>
            </a:pPr>
            <a:endParaRPr lang="fr-FR" sz="3300" dirty="0" smtClean="0"/>
          </a:p>
          <a:p>
            <a:pPr algn="ctr">
              <a:buNone/>
            </a:pPr>
            <a:r>
              <a:rPr lang="fr-FR" sz="6400" dirty="0" smtClean="0"/>
              <a:t>		</a:t>
            </a:r>
          </a:p>
          <a:p>
            <a:pPr algn="ctr">
              <a:buNone/>
            </a:pPr>
            <a:endParaRPr lang="fr-FR" sz="6400" dirty="0" smtClean="0"/>
          </a:p>
          <a:p>
            <a:pPr algn="ctr">
              <a:buNone/>
            </a:pPr>
            <a:r>
              <a:rPr lang="fr-FR" sz="6400" dirty="0" smtClean="0"/>
              <a:t>		</a:t>
            </a:r>
          </a:p>
          <a:p>
            <a:pPr algn="ctr">
              <a:buNone/>
            </a:pPr>
            <a:endParaRPr lang="fr-FR" sz="6400" dirty="0" smtClean="0"/>
          </a:p>
          <a:p>
            <a:pPr algn="ctr">
              <a:buNone/>
            </a:pPr>
            <a:r>
              <a:rPr lang="fr-FR" sz="5600" dirty="0" smtClean="0"/>
              <a:t>		           Ingrid GERAY</a:t>
            </a:r>
          </a:p>
          <a:p>
            <a:pPr algn="ctr">
              <a:buNone/>
            </a:pPr>
            <a:r>
              <a:rPr lang="fr-FR" sz="5600" dirty="0" smtClean="0"/>
              <a:t>		      Immeuble </a:t>
            </a:r>
            <a:r>
              <a:rPr lang="fr-FR" sz="5600" dirty="0"/>
              <a:t>le Delta - 1 allée de l’électronique</a:t>
            </a:r>
            <a:r>
              <a:rPr lang="fr-FR" sz="5600" dirty="0" smtClean="0"/>
              <a:t> </a:t>
            </a:r>
          </a:p>
          <a:p>
            <a:pPr algn="ctr">
              <a:buNone/>
            </a:pPr>
            <a:r>
              <a:rPr lang="fr-FR" sz="5600" dirty="0" smtClean="0"/>
              <a:t>		         42000 </a:t>
            </a:r>
            <a:r>
              <a:rPr lang="fr-FR" sz="5600" dirty="0"/>
              <a:t>SAINT </a:t>
            </a:r>
            <a:r>
              <a:rPr lang="fr-FR" sz="5600" dirty="0" smtClean="0"/>
              <a:t>ETIENNE</a:t>
            </a:r>
          </a:p>
          <a:p>
            <a:pPr algn="ctr">
              <a:buNone/>
            </a:pPr>
            <a:r>
              <a:rPr lang="fr-FR" sz="5600" cap="small" dirty="0" smtClean="0"/>
              <a:t>		          Email</a:t>
            </a:r>
            <a:r>
              <a:rPr lang="fr-FR" sz="5600" cap="small" dirty="0"/>
              <a:t> </a:t>
            </a:r>
            <a:r>
              <a:rPr lang="fr-FR" sz="5600" dirty="0"/>
              <a:t>: </a:t>
            </a:r>
            <a:r>
              <a:rPr lang="fr-FR" sz="5600" dirty="0">
                <a:hlinkClick r:id="rId2"/>
              </a:rPr>
              <a:t>ingrid@geray.avocat.fr</a:t>
            </a:r>
            <a:r>
              <a:rPr lang="fr-FR" sz="5600" dirty="0"/>
              <a:t>	</a:t>
            </a:r>
          </a:p>
          <a:p>
            <a:pPr algn="ctr">
              <a:buNone/>
            </a:pPr>
            <a:r>
              <a:rPr lang="fr-FR" sz="5600" dirty="0"/>
              <a:t>		       Téléphone : 04 77 91 68 81/ 06 14 71 </a:t>
            </a:r>
            <a:r>
              <a:rPr lang="fr-FR" sz="5600" cap="small" dirty="0" smtClean="0"/>
              <a:t>14 21</a:t>
            </a:r>
            <a:endParaRPr lang="fr-FR" sz="5600" dirty="0"/>
          </a:p>
          <a:p>
            <a:endParaRPr lang="fr-FR" dirty="0" smtClean="0"/>
          </a:p>
          <a:p>
            <a:endParaRPr lang="fr-FR" dirty="0"/>
          </a:p>
          <a:p>
            <a:r>
              <a:rPr lang="fr-FR" dirty="0" smtClean="0"/>
              <a:t> </a:t>
            </a:r>
          </a:p>
          <a:p>
            <a:endParaRPr lang="fr-FR" dirty="0"/>
          </a:p>
          <a:p>
            <a:endParaRPr lang="fr-FR" dirty="0" smtClean="0"/>
          </a:p>
        </p:txBody>
      </p:sp>
      <p:pic>
        <p:nvPicPr>
          <p:cNvPr id="5" name="Image 4"/>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49587" y="3796336"/>
            <a:ext cx="1299606" cy="1114920"/>
          </a:xfrm>
          <a:prstGeom prst="rect">
            <a:avLst/>
          </a:prstGeom>
          <a:noFill/>
          <a:ln>
            <a:noFill/>
          </a:ln>
        </p:spPr>
      </p:pic>
      <p:sp>
        <p:nvSpPr>
          <p:cNvPr id="6" name="Rectangle 5"/>
          <p:cNvSpPr/>
          <p:nvPr/>
        </p:nvSpPr>
        <p:spPr>
          <a:xfrm>
            <a:off x="633412" y="905704"/>
            <a:ext cx="7774638" cy="830997"/>
          </a:xfrm>
          <a:prstGeom prst="rect">
            <a:avLst/>
          </a:prstGeom>
        </p:spPr>
        <p:txBody>
          <a:bodyPr wrap="square">
            <a:spAutoFit/>
          </a:bodyPr>
          <a:lstStyle/>
          <a:p>
            <a:pPr algn="ctr"/>
            <a:r>
              <a:rPr lang="fr-FR" sz="2400" b="1" u="sng" dirty="0"/>
              <a:t>ORDONNANCE RELATIVE </a:t>
            </a:r>
            <a:r>
              <a:rPr lang="fr-FR" sz="2400" b="1" u="sng" dirty="0" smtClean="0"/>
              <a:t>AU RENFORCEMENT DE LA NEGOCIATION COLLECTIVE</a:t>
            </a:r>
            <a:endParaRPr lang="fr-FR" sz="2400" dirty="0"/>
          </a:p>
        </p:txBody>
      </p:sp>
    </p:spTree>
    <p:extLst>
      <p:ext uri="{BB962C8B-B14F-4D97-AF65-F5344CB8AC3E}">
        <p14:creationId xmlns:p14="http://schemas.microsoft.com/office/powerpoint/2010/main" val="1339078555"/>
      </p:ext>
    </p:extLst>
  </p:cSld>
  <p:clrMapOvr>
    <a:masterClrMapping/>
  </p:clrMapOvr>
  <mc:AlternateContent xmlns:mc="http://schemas.openxmlformats.org/markup-compatibility/2006" xmlns:p14="http://schemas.microsoft.com/office/powerpoint/2010/main">
    <mc:Choice Requires="p14">
      <p:transition>
        <p14:prism dir="d"/>
      </p:transition>
    </mc:Choice>
    <mc:Fallback xmlns:mv="urn:schemas-microsoft-com:mac:vml"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1 : Rapport accord d’entreprise ou d’établissement / accord de branche</a:t>
            </a:r>
            <a:r>
              <a:rPr lang="fr-FR" sz="2400" dirty="0"/>
              <a:t> </a:t>
            </a:r>
          </a:p>
        </p:txBody>
      </p:sp>
      <p:graphicFrame>
        <p:nvGraphicFramePr>
          <p:cNvPr id="3" name="Objet 2"/>
          <p:cNvGraphicFramePr>
            <a:graphicFrameLocks noChangeAspect="1"/>
          </p:cNvGraphicFramePr>
          <p:nvPr>
            <p:extLst>
              <p:ext uri="{D42A27DB-BD31-4B8C-83A1-F6EECF244321}">
                <p14:modId xmlns:p14="http://schemas.microsoft.com/office/powerpoint/2010/main" val="1861453346"/>
              </p:ext>
            </p:extLst>
          </p:nvPr>
        </p:nvGraphicFramePr>
        <p:xfrm>
          <a:off x="2111046" y="1397000"/>
          <a:ext cx="4081768" cy="4627900"/>
        </p:xfrm>
        <a:graphic>
          <a:graphicData uri="http://schemas.openxmlformats.org/presentationml/2006/ole">
            <mc:AlternateContent xmlns:mc="http://schemas.openxmlformats.org/markup-compatibility/2006">
              <mc:Choice xmlns:v="urn:schemas-microsoft-com:vml" Requires="v">
                <p:oleObj spid="_x0000_s49159" name="Document" r:id="rId4" imgW="5905500" imgH="8712200" progId="Word.Document.12">
                  <p:embed/>
                </p:oleObj>
              </mc:Choice>
              <mc:Fallback>
                <p:oleObj name="Document" r:id="rId4" imgW="5905500" imgH="8712200" progId="Word.Document.12">
                  <p:embed/>
                  <p:pic>
                    <p:nvPicPr>
                      <p:cNvPr id="0" name=""/>
                      <p:cNvPicPr/>
                      <p:nvPr/>
                    </p:nvPicPr>
                    <p:blipFill>
                      <a:blip r:embed="rId5"/>
                      <a:stretch>
                        <a:fillRect/>
                      </a:stretch>
                    </p:blipFill>
                    <p:spPr>
                      <a:xfrm>
                        <a:off x="2111046" y="1397000"/>
                        <a:ext cx="4081768" cy="4627900"/>
                      </a:xfrm>
                      <a:prstGeom prst="rect">
                        <a:avLst/>
                      </a:prstGeom>
                    </p:spPr>
                  </p:pic>
                </p:oleObj>
              </mc:Fallback>
            </mc:AlternateContent>
          </a:graphicData>
        </a:graphic>
      </p:graphicFrame>
    </p:spTree>
    <p:extLst>
      <p:ext uri="{BB962C8B-B14F-4D97-AF65-F5344CB8AC3E}">
        <p14:creationId xmlns:p14="http://schemas.microsoft.com/office/powerpoint/2010/main" val="1954975616"/>
      </p:ext>
    </p:extLst>
  </p:cSld>
  <p:clrMapOvr>
    <a:masterClrMapping/>
  </p:clrMapOvr>
  <p:transition>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1848875600"/>
              </p:ext>
            </p:extLst>
          </p:nvPr>
        </p:nvGraphicFramePr>
        <p:xfrm>
          <a:off x="1235276" y="271957"/>
          <a:ext cx="5276244" cy="4935841"/>
        </p:xfrm>
        <a:graphic>
          <a:graphicData uri="http://schemas.openxmlformats.org/presentationml/2006/ole">
            <mc:AlternateContent xmlns:mc="http://schemas.openxmlformats.org/markup-compatibility/2006">
              <mc:Choice xmlns:v="urn:schemas-microsoft-com:vml" Requires="v">
                <p:oleObj spid="_x0000_s50183" name="Document" r:id="rId4" imgW="5905500" imgH="5524500" progId="Word.Document.12">
                  <p:embed/>
                </p:oleObj>
              </mc:Choice>
              <mc:Fallback>
                <p:oleObj name="Document" r:id="rId4" imgW="5905500" imgH="5524500" progId="Word.Document.12">
                  <p:embed/>
                  <p:pic>
                    <p:nvPicPr>
                      <p:cNvPr id="0" name=""/>
                      <p:cNvPicPr/>
                      <p:nvPr/>
                    </p:nvPicPr>
                    <p:blipFill>
                      <a:blip r:embed="rId5"/>
                      <a:stretch>
                        <a:fillRect/>
                      </a:stretch>
                    </p:blipFill>
                    <p:spPr>
                      <a:xfrm>
                        <a:off x="1235276" y="271957"/>
                        <a:ext cx="5276244" cy="4935841"/>
                      </a:xfrm>
                      <a:prstGeom prst="rect">
                        <a:avLst/>
                      </a:prstGeom>
                    </p:spPr>
                  </p:pic>
                </p:oleObj>
              </mc:Fallback>
            </mc:AlternateContent>
          </a:graphicData>
        </a:graphic>
      </p:graphicFrame>
      <p:sp>
        <p:nvSpPr>
          <p:cNvPr id="4" name="ZoneTexte 3"/>
          <p:cNvSpPr txBox="1"/>
          <p:nvPr/>
        </p:nvSpPr>
        <p:spPr>
          <a:xfrm>
            <a:off x="673144" y="5069973"/>
            <a:ext cx="7104794" cy="1200329"/>
          </a:xfrm>
          <a:prstGeom prst="rect">
            <a:avLst/>
          </a:prstGeom>
          <a:noFill/>
          <a:ln>
            <a:solidFill>
              <a:schemeClr val="tx1"/>
            </a:solidFill>
            <a:prstDash val="dashDot"/>
          </a:ln>
        </p:spPr>
        <p:txBody>
          <a:bodyPr wrap="square" rtlCol="0">
            <a:spAutoFit/>
          </a:bodyPr>
          <a:lstStyle/>
          <a:p>
            <a:r>
              <a:rPr lang="fr-FR" b="1" u="sng" dirty="0"/>
              <a:t>A noter</a:t>
            </a:r>
            <a:r>
              <a:rPr lang="fr-FR" dirty="0"/>
              <a:t> : les primes d’ancienneté ne sont pas considérées comme faisant partie du minimum conventionnel. La prime peut désormais être supprimée par simple accord d’entreprise même si elle est prévue par la convention de branche. </a:t>
            </a:r>
          </a:p>
        </p:txBody>
      </p:sp>
    </p:spTree>
    <p:extLst>
      <p:ext uri="{BB962C8B-B14F-4D97-AF65-F5344CB8AC3E}">
        <p14:creationId xmlns:p14="http://schemas.microsoft.com/office/powerpoint/2010/main" val="3655037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301752" y="375229"/>
            <a:ext cx="7003603" cy="717523"/>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r>
              <a:rPr lang="fr-FR" sz="1800" b="1" u="sng" dirty="0"/>
              <a:t>Les autres indemnités  cumulables :</a:t>
            </a:r>
            <a:endParaRPr lang="fr-FR" sz="1800" dirty="0"/>
          </a:p>
          <a:p>
            <a:endParaRPr lang="fr-FR" dirty="0"/>
          </a:p>
        </p:txBody>
      </p:sp>
      <p:graphicFrame>
        <p:nvGraphicFramePr>
          <p:cNvPr id="4" name="Objet 3"/>
          <p:cNvGraphicFramePr>
            <a:graphicFrameLocks noChangeAspect="1"/>
          </p:cNvGraphicFramePr>
          <p:nvPr>
            <p:extLst>
              <p:ext uri="{D42A27DB-BD31-4B8C-83A1-F6EECF244321}">
                <p14:modId xmlns:p14="http://schemas.microsoft.com/office/powerpoint/2010/main" val="1799831495"/>
              </p:ext>
            </p:extLst>
          </p:nvPr>
        </p:nvGraphicFramePr>
        <p:xfrm>
          <a:off x="1619250" y="1206500"/>
          <a:ext cx="6739572" cy="5072796"/>
        </p:xfrm>
        <a:graphic>
          <a:graphicData uri="http://schemas.openxmlformats.org/presentationml/2006/ole">
            <mc:AlternateContent xmlns:mc="http://schemas.openxmlformats.org/markup-compatibility/2006">
              <mc:Choice xmlns:v="urn:schemas-microsoft-com:vml" Requires="v">
                <p:oleObj spid="_x0000_s7184" name="Document" r:id="rId4" imgW="5905500" imgH="4445000" progId="Word.Document.12">
                  <p:embed/>
                </p:oleObj>
              </mc:Choice>
              <mc:Fallback>
                <p:oleObj name="Document" r:id="rId4" imgW="5905500" imgH="4445000" progId="Word.Document.12">
                  <p:embed/>
                  <p:pic>
                    <p:nvPicPr>
                      <p:cNvPr id="0" name=""/>
                      <p:cNvPicPr/>
                      <p:nvPr/>
                    </p:nvPicPr>
                    <p:blipFill>
                      <a:blip r:embed="rId5"/>
                      <a:stretch>
                        <a:fillRect/>
                      </a:stretch>
                    </p:blipFill>
                    <p:spPr>
                      <a:xfrm>
                        <a:off x="1619250" y="1206500"/>
                        <a:ext cx="6739572" cy="5072796"/>
                      </a:xfrm>
                      <a:prstGeom prst="rect">
                        <a:avLst/>
                      </a:prstGeom>
                    </p:spPr>
                  </p:pic>
                </p:oleObj>
              </mc:Fallback>
            </mc:AlternateContent>
          </a:graphicData>
        </a:graphic>
      </p:graphicFrame>
    </p:spTree>
    <p:extLst>
      <p:ext uri="{BB962C8B-B14F-4D97-AF65-F5344CB8AC3E}">
        <p14:creationId xmlns:p14="http://schemas.microsoft.com/office/powerpoint/2010/main" val="3544100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120309"/>
            <a:ext cx="8534400" cy="758952"/>
          </a:xfrm>
        </p:spPr>
        <p:txBody>
          <a:bodyPr>
            <a:noAutofit/>
          </a:bodyPr>
          <a:lstStyle/>
          <a:p>
            <a:r>
              <a:rPr lang="fr-FR" sz="2400" b="1" u="sng" dirty="0"/>
              <a:t>Article 2 : Extension de l’accord de branche</a:t>
            </a:r>
            <a:endParaRPr lang="fr-FR" sz="2400" dirty="0"/>
          </a:p>
        </p:txBody>
      </p:sp>
      <p:sp>
        <p:nvSpPr>
          <p:cNvPr id="5" name="Rectangle 4"/>
          <p:cNvSpPr/>
          <p:nvPr/>
        </p:nvSpPr>
        <p:spPr>
          <a:xfrm>
            <a:off x="1124232" y="2267018"/>
            <a:ext cx="6968761" cy="923330"/>
          </a:xfrm>
          <a:prstGeom prst="rect">
            <a:avLst/>
          </a:prstGeom>
        </p:spPr>
        <p:txBody>
          <a:bodyPr wrap="square">
            <a:spAutoFit/>
          </a:bodyPr>
          <a:lstStyle/>
          <a:p>
            <a:r>
              <a:rPr lang="fr-FR" dirty="0"/>
              <a:t>Pour être étendu, l’accord de branche doit obligatoirement comporter des stipulations spécifiques pour les entreprises de moins de 50 salariés ou justifier des motifs pour lesquels il ne comporte pas de stipulation.</a:t>
            </a:r>
          </a:p>
        </p:txBody>
      </p:sp>
    </p:spTree>
    <p:extLst>
      <p:ext uri="{BB962C8B-B14F-4D97-AF65-F5344CB8AC3E}">
        <p14:creationId xmlns:p14="http://schemas.microsoft.com/office/powerpoint/2010/main" val="3840386465"/>
      </p:ext>
    </p:extLst>
  </p:cSld>
  <p:clrMapOvr>
    <a:masterClrMapping/>
  </p:clrMapOvr>
  <p:transition>
    <p:pull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18755"/>
            <a:ext cx="8534400" cy="758952"/>
          </a:xfrm>
        </p:spPr>
        <p:txBody>
          <a:bodyPr>
            <a:noAutofit/>
          </a:bodyPr>
          <a:lstStyle/>
          <a:p>
            <a:r>
              <a:rPr lang="fr-FR" sz="2400" b="1" u="sng" dirty="0"/>
              <a:t>Article 3 : Primauté de l’accord d’entreprise sur le contrat de travail</a:t>
            </a:r>
            <a:endParaRPr lang="fr-FR" sz="2400" dirty="0"/>
          </a:p>
        </p:txBody>
      </p:sp>
      <p:graphicFrame>
        <p:nvGraphicFramePr>
          <p:cNvPr id="3" name="Objet 2"/>
          <p:cNvGraphicFramePr>
            <a:graphicFrameLocks noChangeAspect="1"/>
          </p:cNvGraphicFramePr>
          <p:nvPr>
            <p:extLst>
              <p:ext uri="{D42A27DB-BD31-4B8C-83A1-F6EECF244321}">
                <p14:modId xmlns:p14="http://schemas.microsoft.com/office/powerpoint/2010/main" val="3581892368"/>
              </p:ext>
            </p:extLst>
          </p:nvPr>
        </p:nvGraphicFramePr>
        <p:xfrm>
          <a:off x="674084" y="1353897"/>
          <a:ext cx="5905500" cy="3955527"/>
        </p:xfrm>
        <a:graphic>
          <a:graphicData uri="http://schemas.openxmlformats.org/presentationml/2006/ole">
            <mc:AlternateContent xmlns:mc="http://schemas.openxmlformats.org/markup-compatibility/2006">
              <mc:Choice xmlns:v="urn:schemas-microsoft-com:vml" Requires="v">
                <p:oleObj spid="_x0000_s52232" name="Document" r:id="rId4" imgW="5905500" imgH="4826000" progId="Word.Document.12">
                  <p:embed/>
                </p:oleObj>
              </mc:Choice>
              <mc:Fallback>
                <p:oleObj name="Document" r:id="rId4" imgW="5905500" imgH="4826000" progId="Word.Document.12">
                  <p:embed/>
                  <p:pic>
                    <p:nvPicPr>
                      <p:cNvPr id="0" name=""/>
                      <p:cNvPicPr/>
                      <p:nvPr/>
                    </p:nvPicPr>
                    <p:blipFill>
                      <a:blip r:embed="rId5"/>
                      <a:stretch>
                        <a:fillRect/>
                      </a:stretch>
                    </p:blipFill>
                    <p:spPr>
                      <a:xfrm>
                        <a:off x="674084" y="1353897"/>
                        <a:ext cx="5905500" cy="3955527"/>
                      </a:xfrm>
                      <a:prstGeom prst="rect">
                        <a:avLst/>
                      </a:prstGeom>
                    </p:spPr>
                  </p:pic>
                </p:oleObj>
              </mc:Fallback>
            </mc:AlternateContent>
          </a:graphicData>
        </a:graphic>
      </p:graphicFrame>
      <p:sp>
        <p:nvSpPr>
          <p:cNvPr id="6" name="Rectangle 5"/>
          <p:cNvSpPr/>
          <p:nvPr/>
        </p:nvSpPr>
        <p:spPr>
          <a:xfrm>
            <a:off x="482429" y="5178265"/>
            <a:ext cx="8176504" cy="1015663"/>
          </a:xfrm>
          <a:prstGeom prst="rect">
            <a:avLst/>
          </a:prstGeom>
          <a:ln>
            <a:solidFill>
              <a:schemeClr val="tx1"/>
            </a:solidFill>
            <a:prstDash val="dashDot"/>
          </a:ln>
        </p:spPr>
        <p:txBody>
          <a:bodyPr wrap="square">
            <a:spAutoFit/>
          </a:bodyPr>
          <a:lstStyle/>
          <a:p>
            <a:r>
              <a:rPr lang="fr-FR" sz="1200" b="1" u="sng" dirty="0"/>
              <a:t>A noter</a:t>
            </a:r>
            <a:r>
              <a:rPr lang="fr-FR" sz="1200" dirty="0"/>
              <a:t> : L’accord entrainant modification des contrats de travail doit simplement être affiché et pas nécessairement transmis de manière individualisé aux salariés. </a:t>
            </a:r>
          </a:p>
          <a:p>
            <a:r>
              <a:rPr lang="fr-FR" sz="1200" dirty="0"/>
              <a:t>Le salarié à un mois à compter de l’affichage pour exprimer son refus. Son acceptation est donc présumée. On peut penser que si le salarié exprime son refus passé le délai d’un mois, la modification de son contrat sera déjà entrée en application et le salarié pourrait ainsi être licencié pour faute. </a:t>
            </a:r>
          </a:p>
        </p:txBody>
      </p:sp>
    </p:spTree>
    <p:extLst>
      <p:ext uri="{BB962C8B-B14F-4D97-AF65-F5344CB8AC3E}">
        <p14:creationId xmlns:p14="http://schemas.microsoft.com/office/powerpoint/2010/main" val="433965759"/>
      </p:ext>
    </p:extLst>
  </p:cSld>
  <p:clrMapOvr>
    <a:masterClrMapping/>
  </p:clrMapOvr>
  <p:transition>
    <p:pull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32625"/>
            <a:ext cx="8534400" cy="758952"/>
          </a:xfrm>
        </p:spPr>
        <p:txBody>
          <a:bodyPr>
            <a:noAutofit/>
          </a:bodyPr>
          <a:lstStyle/>
          <a:p>
            <a:r>
              <a:rPr lang="fr-FR" sz="2400" b="1" u="sng" dirty="0"/>
              <a:t>Article 4 : Contestation d’un accord collectif</a:t>
            </a:r>
            <a:endParaRPr lang="fr-FR" sz="2400" dirty="0"/>
          </a:p>
        </p:txBody>
      </p:sp>
      <p:graphicFrame>
        <p:nvGraphicFramePr>
          <p:cNvPr id="4" name="Objet 3"/>
          <p:cNvGraphicFramePr>
            <a:graphicFrameLocks noChangeAspect="1"/>
          </p:cNvGraphicFramePr>
          <p:nvPr>
            <p:extLst>
              <p:ext uri="{D42A27DB-BD31-4B8C-83A1-F6EECF244321}">
                <p14:modId xmlns:p14="http://schemas.microsoft.com/office/powerpoint/2010/main" val="1272346690"/>
              </p:ext>
            </p:extLst>
          </p:nvPr>
        </p:nvGraphicFramePr>
        <p:xfrm>
          <a:off x="998984" y="1418778"/>
          <a:ext cx="6926056" cy="3306633"/>
        </p:xfrm>
        <a:graphic>
          <a:graphicData uri="http://schemas.openxmlformats.org/presentationml/2006/ole">
            <mc:AlternateContent xmlns:mc="http://schemas.openxmlformats.org/markup-compatibility/2006">
              <mc:Choice xmlns:v="urn:schemas-microsoft-com:vml" Requires="v">
                <p:oleObj spid="_x0000_s53255" name="Document" r:id="rId4" imgW="5905500" imgH="2819400" progId="Word.Document.12">
                  <p:embed/>
                </p:oleObj>
              </mc:Choice>
              <mc:Fallback>
                <p:oleObj name="Document" r:id="rId4" imgW="5905500" imgH="2819400" progId="Word.Document.12">
                  <p:embed/>
                  <p:pic>
                    <p:nvPicPr>
                      <p:cNvPr id="0" name=""/>
                      <p:cNvPicPr/>
                      <p:nvPr/>
                    </p:nvPicPr>
                    <p:blipFill>
                      <a:blip r:embed="rId5"/>
                      <a:stretch>
                        <a:fillRect/>
                      </a:stretch>
                    </p:blipFill>
                    <p:spPr>
                      <a:xfrm>
                        <a:off x="998984" y="1418778"/>
                        <a:ext cx="6926056" cy="3306633"/>
                      </a:xfrm>
                      <a:prstGeom prst="rect">
                        <a:avLst/>
                      </a:prstGeom>
                    </p:spPr>
                  </p:pic>
                </p:oleObj>
              </mc:Fallback>
            </mc:AlternateContent>
          </a:graphicData>
        </a:graphic>
      </p:graphicFrame>
      <p:sp>
        <p:nvSpPr>
          <p:cNvPr id="5" name="Rectangle 4"/>
          <p:cNvSpPr/>
          <p:nvPr/>
        </p:nvSpPr>
        <p:spPr>
          <a:xfrm>
            <a:off x="998984" y="4769573"/>
            <a:ext cx="6828182" cy="646331"/>
          </a:xfrm>
          <a:prstGeom prst="rect">
            <a:avLst/>
          </a:prstGeom>
          <a:ln>
            <a:solidFill>
              <a:schemeClr val="tx1"/>
            </a:solidFill>
            <a:prstDash val="dashDot"/>
          </a:ln>
        </p:spPr>
        <p:txBody>
          <a:bodyPr wrap="square">
            <a:spAutoFit/>
          </a:bodyPr>
          <a:lstStyle/>
          <a:p>
            <a:r>
              <a:rPr lang="fr-FR" b="1" u="sng" dirty="0"/>
              <a:t>A noter</a:t>
            </a:r>
            <a:r>
              <a:rPr lang="fr-FR" dirty="0"/>
              <a:t> : Les accords collectifs sont désormais présumés être conformes à la loi. </a:t>
            </a:r>
          </a:p>
        </p:txBody>
      </p:sp>
    </p:spTree>
    <p:extLst>
      <p:ext uri="{BB962C8B-B14F-4D97-AF65-F5344CB8AC3E}">
        <p14:creationId xmlns:p14="http://schemas.microsoft.com/office/powerpoint/2010/main" val="1957911647"/>
      </p:ext>
    </p:extLst>
  </p:cSld>
  <p:clrMapOvr>
    <a:masterClrMapping/>
  </p:clrMapOvr>
  <p:transition>
    <p:pull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150760"/>
            <a:ext cx="8534400" cy="758952"/>
          </a:xfrm>
        </p:spPr>
        <p:txBody>
          <a:bodyPr>
            <a:noAutofit/>
          </a:bodyPr>
          <a:lstStyle/>
          <a:p>
            <a:r>
              <a:rPr lang="fr-FR" sz="2400" b="1" u="sng" dirty="0" smtClean="0"/>
              <a:t>Articles </a:t>
            </a:r>
            <a:r>
              <a:rPr lang="fr-FR" sz="2400" b="1" u="sng" dirty="0"/>
              <a:t>5 et 6: Consultations et négociations obligatoires au niveau de la branche</a:t>
            </a:r>
            <a:endParaRPr lang="fr-FR" sz="2400" dirty="0"/>
          </a:p>
        </p:txBody>
      </p:sp>
      <p:graphicFrame>
        <p:nvGraphicFramePr>
          <p:cNvPr id="3" name="Objet 2"/>
          <p:cNvGraphicFramePr>
            <a:graphicFrameLocks noChangeAspect="1"/>
          </p:cNvGraphicFramePr>
          <p:nvPr>
            <p:extLst>
              <p:ext uri="{D42A27DB-BD31-4B8C-83A1-F6EECF244321}">
                <p14:modId xmlns:p14="http://schemas.microsoft.com/office/powerpoint/2010/main" val="1951829617"/>
              </p:ext>
            </p:extLst>
          </p:nvPr>
        </p:nvGraphicFramePr>
        <p:xfrm>
          <a:off x="3221038" y="1397000"/>
          <a:ext cx="3306523" cy="4976308"/>
        </p:xfrm>
        <a:graphic>
          <a:graphicData uri="http://schemas.openxmlformats.org/presentationml/2006/ole">
            <mc:AlternateContent xmlns:mc="http://schemas.openxmlformats.org/markup-compatibility/2006">
              <mc:Choice xmlns:v="urn:schemas-microsoft-com:vml" Requires="v">
                <p:oleObj spid="_x0000_s54279" name="Document" r:id="rId4" imgW="5905500" imgH="8890000" progId="Word.Document.12">
                  <p:embed/>
                </p:oleObj>
              </mc:Choice>
              <mc:Fallback>
                <p:oleObj name="Document" r:id="rId4" imgW="5905500" imgH="8890000" progId="Word.Document.12">
                  <p:embed/>
                  <p:pic>
                    <p:nvPicPr>
                      <p:cNvPr id="0" name=""/>
                      <p:cNvPicPr/>
                      <p:nvPr/>
                    </p:nvPicPr>
                    <p:blipFill>
                      <a:blip r:embed="rId5"/>
                      <a:stretch>
                        <a:fillRect/>
                      </a:stretch>
                    </p:blipFill>
                    <p:spPr>
                      <a:xfrm>
                        <a:off x="3221038" y="1397000"/>
                        <a:ext cx="3306523" cy="4976308"/>
                      </a:xfrm>
                      <a:prstGeom prst="rect">
                        <a:avLst/>
                      </a:prstGeom>
                    </p:spPr>
                  </p:pic>
                </p:oleObj>
              </mc:Fallback>
            </mc:AlternateContent>
          </a:graphicData>
        </a:graphic>
      </p:graphicFrame>
    </p:spTree>
    <p:extLst>
      <p:ext uri="{BB962C8B-B14F-4D97-AF65-F5344CB8AC3E}">
        <p14:creationId xmlns:p14="http://schemas.microsoft.com/office/powerpoint/2010/main" val="1024777892"/>
      </p:ext>
    </p:extLst>
  </p:cSld>
  <p:clrMapOvr>
    <a:masterClrMapping/>
  </p:clrMapOvr>
  <p:transition>
    <p:pull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150760"/>
            <a:ext cx="8534400" cy="758952"/>
          </a:xfrm>
        </p:spPr>
        <p:txBody>
          <a:bodyPr>
            <a:noAutofit/>
          </a:bodyPr>
          <a:lstStyle/>
          <a:p>
            <a:r>
              <a:rPr lang="fr-FR" sz="2400" b="1" u="sng" dirty="0"/>
              <a:t>Article 7 : Consultations et négociations obligatoires au niveau de l’entreprise </a:t>
            </a:r>
            <a:endParaRPr lang="fr-FR" sz="2400" dirty="0"/>
          </a:p>
        </p:txBody>
      </p:sp>
      <p:graphicFrame>
        <p:nvGraphicFramePr>
          <p:cNvPr id="5" name="Objet 4"/>
          <p:cNvGraphicFramePr>
            <a:graphicFrameLocks noChangeAspect="1"/>
          </p:cNvGraphicFramePr>
          <p:nvPr>
            <p:extLst>
              <p:ext uri="{D42A27DB-BD31-4B8C-83A1-F6EECF244321}">
                <p14:modId xmlns:p14="http://schemas.microsoft.com/office/powerpoint/2010/main" val="157773427"/>
              </p:ext>
            </p:extLst>
          </p:nvPr>
        </p:nvGraphicFramePr>
        <p:xfrm>
          <a:off x="3005138" y="1397000"/>
          <a:ext cx="3133725" cy="4064000"/>
        </p:xfrm>
        <a:graphic>
          <a:graphicData uri="http://schemas.openxmlformats.org/presentationml/2006/ole">
            <mc:AlternateContent xmlns:mc="http://schemas.openxmlformats.org/markup-compatibility/2006">
              <mc:Choice xmlns:v="urn:schemas-microsoft-com:vml" Requires="v">
                <p:oleObj spid="_x0000_s55303" name="Document" r:id="rId4" imgW="5905500" imgH="7658100" progId="Word.Document.12">
                  <p:embed/>
                </p:oleObj>
              </mc:Choice>
              <mc:Fallback>
                <p:oleObj name="Document" r:id="rId4" imgW="5905500" imgH="7658100" progId="Word.Document.12">
                  <p:embed/>
                  <p:pic>
                    <p:nvPicPr>
                      <p:cNvPr id="0" name=""/>
                      <p:cNvPicPr/>
                      <p:nvPr/>
                    </p:nvPicPr>
                    <p:blipFill>
                      <a:blip r:embed="rId5"/>
                      <a:stretch>
                        <a:fillRect/>
                      </a:stretch>
                    </p:blipFill>
                    <p:spPr>
                      <a:xfrm>
                        <a:off x="3005138" y="1397000"/>
                        <a:ext cx="3133725" cy="4064000"/>
                      </a:xfrm>
                      <a:prstGeom prst="rect">
                        <a:avLst/>
                      </a:prstGeom>
                    </p:spPr>
                  </p:pic>
                </p:oleObj>
              </mc:Fallback>
            </mc:AlternateContent>
          </a:graphicData>
        </a:graphic>
      </p:graphicFrame>
      <p:sp>
        <p:nvSpPr>
          <p:cNvPr id="6" name="Rectangle 5"/>
          <p:cNvSpPr/>
          <p:nvPr/>
        </p:nvSpPr>
        <p:spPr>
          <a:xfrm>
            <a:off x="464583" y="5375889"/>
            <a:ext cx="8258521" cy="954107"/>
          </a:xfrm>
          <a:prstGeom prst="rect">
            <a:avLst/>
          </a:prstGeom>
          <a:ln>
            <a:solidFill>
              <a:schemeClr val="tx1"/>
            </a:solidFill>
            <a:prstDash val="dashDot"/>
          </a:ln>
        </p:spPr>
        <p:txBody>
          <a:bodyPr wrap="square">
            <a:spAutoFit/>
          </a:bodyPr>
          <a:lstStyle/>
          <a:p>
            <a:r>
              <a:rPr lang="fr-FR" sz="1400" b="1" u="sng" dirty="0"/>
              <a:t>A noter</a:t>
            </a:r>
            <a:r>
              <a:rPr lang="fr-FR" sz="1400" b="1" dirty="0"/>
              <a:t> : </a:t>
            </a:r>
            <a:r>
              <a:rPr lang="fr-FR" sz="1400" dirty="0"/>
              <a:t>Dans le cadre des dispositions supplétives concernant la négociation sur la rémunération, le temps de travail et le partage de la valeur ajoutée, l’ordonnance supprime le dernier alinéa de l’ancien article L2242-5 qui permettait d’engager les négociations sur ce point au niveau des établissements ou des groupes d'établissements distincts.</a:t>
            </a:r>
          </a:p>
        </p:txBody>
      </p:sp>
    </p:spTree>
    <p:extLst>
      <p:ext uri="{BB962C8B-B14F-4D97-AF65-F5344CB8AC3E}">
        <p14:creationId xmlns:p14="http://schemas.microsoft.com/office/powerpoint/2010/main" val="200838000"/>
      </p:ext>
    </p:extLst>
  </p:cSld>
  <p:clrMapOvr>
    <a:masterClrMapping/>
  </p:clrMapOvr>
  <p:transition>
    <p:pull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30907"/>
            <a:ext cx="8534400" cy="758952"/>
          </a:xfrm>
        </p:spPr>
        <p:txBody>
          <a:bodyPr>
            <a:noAutofit/>
          </a:bodyPr>
          <a:lstStyle/>
          <a:p>
            <a:r>
              <a:rPr lang="fr-FR" sz="2400" b="1" u="sng" dirty="0"/>
              <a:t>Article 8 : Modalités de négociation </a:t>
            </a:r>
            <a:endParaRPr lang="fr-FR" sz="2400" dirty="0"/>
          </a:p>
        </p:txBody>
      </p:sp>
      <p:sp>
        <p:nvSpPr>
          <p:cNvPr id="5" name="Rectangle 4"/>
          <p:cNvSpPr/>
          <p:nvPr/>
        </p:nvSpPr>
        <p:spPr>
          <a:xfrm>
            <a:off x="301751" y="1376376"/>
            <a:ext cx="7387577" cy="369332"/>
          </a:xfrm>
          <a:prstGeom prst="rect">
            <a:avLst/>
          </a:prstGeom>
        </p:spPr>
        <p:txBody>
          <a:bodyPr wrap="square">
            <a:spAutoFit/>
          </a:bodyPr>
          <a:lstStyle/>
          <a:p>
            <a:pPr lvl="0"/>
            <a:r>
              <a:rPr lang="fr-FR" b="1" u="sng" dirty="0"/>
              <a:t>Entreprise de moins de 50 salariés sans Délégué syndical</a:t>
            </a:r>
            <a:endParaRPr lang="fr-FR" dirty="0"/>
          </a:p>
        </p:txBody>
      </p:sp>
      <p:graphicFrame>
        <p:nvGraphicFramePr>
          <p:cNvPr id="6" name="Objet 5"/>
          <p:cNvGraphicFramePr>
            <a:graphicFrameLocks noChangeAspect="1"/>
          </p:cNvGraphicFramePr>
          <p:nvPr>
            <p:extLst>
              <p:ext uri="{D42A27DB-BD31-4B8C-83A1-F6EECF244321}">
                <p14:modId xmlns:p14="http://schemas.microsoft.com/office/powerpoint/2010/main" val="114615346"/>
              </p:ext>
            </p:extLst>
          </p:nvPr>
        </p:nvGraphicFramePr>
        <p:xfrm>
          <a:off x="3152775" y="1820318"/>
          <a:ext cx="3197567" cy="4411320"/>
        </p:xfrm>
        <a:graphic>
          <a:graphicData uri="http://schemas.openxmlformats.org/presentationml/2006/ole">
            <mc:AlternateContent xmlns:mc="http://schemas.openxmlformats.org/markup-compatibility/2006">
              <mc:Choice xmlns:v="urn:schemas-microsoft-com:vml" Requires="v">
                <p:oleObj spid="_x0000_s56327" name="Document" r:id="rId4" imgW="5905500" imgH="8458200" progId="Word.Document.12">
                  <p:embed/>
                </p:oleObj>
              </mc:Choice>
              <mc:Fallback>
                <p:oleObj name="Document" r:id="rId4" imgW="5905500" imgH="8458200" progId="Word.Document.12">
                  <p:embed/>
                  <p:pic>
                    <p:nvPicPr>
                      <p:cNvPr id="0" name=""/>
                      <p:cNvPicPr/>
                      <p:nvPr/>
                    </p:nvPicPr>
                    <p:blipFill>
                      <a:blip r:embed="rId5"/>
                      <a:stretch>
                        <a:fillRect/>
                      </a:stretch>
                    </p:blipFill>
                    <p:spPr>
                      <a:xfrm>
                        <a:off x="3152775" y="1820318"/>
                        <a:ext cx="3197567" cy="4411320"/>
                      </a:xfrm>
                      <a:prstGeom prst="rect">
                        <a:avLst/>
                      </a:prstGeom>
                    </p:spPr>
                  </p:pic>
                </p:oleObj>
              </mc:Fallback>
            </mc:AlternateContent>
          </a:graphicData>
        </a:graphic>
      </p:graphicFrame>
    </p:spTree>
    <p:extLst>
      <p:ext uri="{BB962C8B-B14F-4D97-AF65-F5344CB8AC3E}">
        <p14:creationId xmlns:p14="http://schemas.microsoft.com/office/powerpoint/2010/main" val="4118172959"/>
      </p:ext>
    </p:extLst>
  </p:cSld>
  <p:clrMapOvr>
    <a:masterClrMapping/>
  </p:clrMapOvr>
  <p:transition>
    <p:pull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545" y="511921"/>
            <a:ext cx="6070080" cy="646331"/>
          </a:xfrm>
          <a:prstGeom prst="rect">
            <a:avLst/>
          </a:prstGeom>
        </p:spPr>
        <p:txBody>
          <a:bodyPr wrap="square">
            <a:spAutoFit/>
          </a:bodyPr>
          <a:lstStyle/>
          <a:p>
            <a:pPr lvl="0"/>
            <a:r>
              <a:rPr lang="fr-FR" b="1" u="sng" dirty="0"/>
              <a:t>Entreprise de 50 salariés et plus sans Délégué syndical</a:t>
            </a:r>
            <a:endParaRPr lang="fr-FR" dirty="0"/>
          </a:p>
          <a:p>
            <a:pPr lvl="0"/>
            <a:r>
              <a:rPr lang="fr-FR" b="1" dirty="0"/>
              <a:t> </a:t>
            </a:r>
            <a:endParaRPr lang="fr-FR" dirty="0"/>
          </a:p>
        </p:txBody>
      </p:sp>
      <p:graphicFrame>
        <p:nvGraphicFramePr>
          <p:cNvPr id="4" name="Objet 3"/>
          <p:cNvGraphicFramePr>
            <a:graphicFrameLocks noChangeAspect="1"/>
          </p:cNvGraphicFramePr>
          <p:nvPr>
            <p:extLst>
              <p:ext uri="{D42A27DB-BD31-4B8C-83A1-F6EECF244321}">
                <p14:modId xmlns:p14="http://schemas.microsoft.com/office/powerpoint/2010/main" val="3617580826"/>
              </p:ext>
            </p:extLst>
          </p:nvPr>
        </p:nvGraphicFramePr>
        <p:xfrm>
          <a:off x="2871378" y="993371"/>
          <a:ext cx="4020466" cy="4391630"/>
        </p:xfrm>
        <a:graphic>
          <a:graphicData uri="http://schemas.openxmlformats.org/presentationml/2006/ole">
            <mc:AlternateContent xmlns:mc="http://schemas.openxmlformats.org/markup-compatibility/2006">
              <mc:Choice xmlns:v="urn:schemas-microsoft-com:vml" Requires="v">
                <p:oleObj spid="_x0000_s57351" name="Document" r:id="rId4" imgW="5905500" imgH="8597900" progId="Word.Document.12">
                  <p:embed/>
                </p:oleObj>
              </mc:Choice>
              <mc:Fallback>
                <p:oleObj name="Document" r:id="rId4" imgW="5905500" imgH="8597900" progId="Word.Document.12">
                  <p:embed/>
                  <p:pic>
                    <p:nvPicPr>
                      <p:cNvPr id="0" name=""/>
                      <p:cNvPicPr/>
                      <p:nvPr/>
                    </p:nvPicPr>
                    <p:blipFill>
                      <a:blip r:embed="rId5"/>
                      <a:stretch>
                        <a:fillRect/>
                      </a:stretch>
                    </p:blipFill>
                    <p:spPr>
                      <a:xfrm>
                        <a:off x="2871378" y="993371"/>
                        <a:ext cx="4020466" cy="4391630"/>
                      </a:xfrm>
                      <a:prstGeom prst="rect">
                        <a:avLst/>
                      </a:prstGeom>
                    </p:spPr>
                  </p:pic>
                </p:oleObj>
              </mc:Fallback>
            </mc:AlternateContent>
          </a:graphicData>
        </a:graphic>
      </p:graphicFrame>
      <p:sp>
        <p:nvSpPr>
          <p:cNvPr id="6" name="Rectangle 5"/>
          <p:cNvSpPr/>
          <p:nvPr/>
        </p:nvSpPr>
        <p:spPr>
          <a:xfrm>
            <a:off x="809176" y="5385001"/>
            <a:ext cx="6968762" cy="646331"/>
          </a:xfrm>
          <a:prstGeom prst="rect">
            <a:avLst/>
          </a:prstGeom>
          <a:ln>
            <a:solidFill>
              <a:schemeClr val="tx1"/>
            </a:solidFill>
            <a:prstDash val="dashDot"/>
          </a:ln>
        </p:spPr>
        <p:txBody>
          <a:bodyPr wrap="square">
            <a:spAutoFit/>
          </a:bodyPr>
          <a:lstStyle/>
          <a:p>
            <a:r>
              <a:rPr lang="fr-FR" b="1" u="sng" dirty="0"/>
              <a:t>A noter : </a:t>
            </a:r>
            <a:r>
              <a:rPr lang="fr-FR" dirty="0"/>
              <a:t>le salarié mandaté pour négocier l’accord a droit à 10 heures de délégation par mois pendant la durée de la négociation.</a:t>
            </a:r>
            <a:r>
              <a:rPr lang="fr-FR" b="1" u="sng" dirty="0"/>
              <a:t> </a:t>
            </a:r>
            <a:endParaRPr lang="fr-FR" dirty="0"/>
          </a:p>
        </p:txBody>
      </p:sp>
    </p:spTree>
    <p:extLst>
      <p:ext uri="{BB962C8B-B14F-4D97-AF65-F5344CB8AC3E}">
        <p14:creationId xmlns:p14="http://schemas.microsoft.com/office/powerpoint/2010/main" val="15001404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545" y="511921"/>
            <a:ext cx="6070080" cy="646331"/>
          </a:xfrm>
          <a:prstGeom prst="rect">
            <a:avLst/>
          </a:prstGeom>
        </p:spPr>
        <p:txBody>
          <a:bodyPr wrap="square">
            <a:spAutoFit/>
          </a:bodyPr>
          <a:lstStyle/>
          <a:p>
            <a:pPr lvl="0"/>
            <a:r>
              <a:rPr lang="fr-FR" b="1" u="sng" dirty="0"/>
              <a:t>Dans les entreprises avec délégué syndical: </a:t>
            </a:r>
            <a:endParaRPr lang="fr-FR" dirty="0"/>
          </a:p>
          <a:p>
            <a:pPr lvl="0"/>
            <a:r>
              <a:rPr lang="fr-FR" b="1" dirty="0"/>
              <a:t> </a:t>
            </a:r>
            <a:endParaRPr lang="fr-FR" dirty="0"/>
          </a:p>
        </p:txBody>
      </p:sp>
      <p:sp>
        <p:nvSpPr>
          <p:cNvPr id="2" name="Rectangle 1"/>
          <p:cNvSpPr/>
          <p:nvPr/>
        </p:nvSpPr>
        <p:spPr>
          <a:xfrm>
            <a:off x="895940" y="1279799"/>
            <a:ext cx="7462882" cy="2862323"/>
          </a:xfrm>
          <a:prstGeom prst="rect">
            <a:avLst/>
          </a:prstGeom>
        </p:spPr>
        <p:txBody>
          <a:bodyPr wrap="square">
            <a:spAutoFit/>
          </a:bodyPr>
          <a:lstStyle/>
          <a:p>
            <a:r>
              <a:rPr lang="fr-FR" dirty="0"/>
              <a:t>L’ordonnance ne contient aucune disposition sur la négociation des accords d’entreprise dans les entreprises avec DS. </a:t>
            </a:r>
            <a:endParaRPr lang="fr-FR" dirty="0" smtClean="0"/>
          </a:p>
          <a:p>
            <a:endParaRPr lang="fr-FR" dirty="0"/>
          </a:p>
          <a:p>
            <a:r>
              <a:rPr lang="fr-FR" dirty="0"/>
              <a:t>Il semble que l’ordonnance sur la nouvelle organisation du dialogue social  instaure la possibilité de créer un Conseil d’Entreprise chargé de négocier les accords d’entreprise à la place des délégués syndicaux. </a:t>
            </a:r>
            <a:endParaRPr lang="fr-FR" dirty="0" smtClean="0"/>
          </a:p>
          <a:p>
            <a:endParaRPr lang="fr-FR" dirty="0"/>
          </a:p>
          <a:p>
            <a:r>
              <a:rPr lang="fr-FR" dirty="0"/>
              <a:t>Les dispositions de l’ordonnance sur la nouvelle organisation du dialogue social sont incompréhensibles et comprennent des erreurs de numérotations rendant impossible l’analyse exacte de la portée de ce conseil d’entreprise. </a:t>
            </a:r>
          </a:p>
        </p:txBody>
      </p:sp>
    </p:spTree>
    <p:extLst>
      <p:ext uri="{BB962C8B-B14F-4D97-AF65-F5344CB8AC3E}">
        <p14:creationId xmlns:p14="http://schemas.microsoft.com/office/powerpoint/2010/main" val="2166925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150760"/>
            <a:ext cx="8534400" cy="758952"/>
          </a:xfrm>
        </p:spPr>
        <p:txBody>
          <a:bodyPr>
            <a:noAutofit/>
          </a:bodyPr>
          <a:lstStyle/>
          <a:p>
            <a:r>
              <a:rPr lang="fr-FR" sz="2400" b="1" u="sng" dirty="0"/>
              <a:t>Article </a:t>
            </a:r>
            <a:r>
              <a:rPr lang="fr-FR" sz="2400" b="1" u="sng" dirty="0" smtClean="0"/>
              <a:t>9</a:t>
            </a:r>
            <a:r>
              <a:rPr lang="fr-FR" sz="2400" b="1" u="sng" dirty="0"/>
              <a:t> : </a:t>
            </a:r>
            <a:r>
              <a:rPr lang="fr-FR" sz="2400" b="1" u="sng" dirty="0" smtClean="0"/>
              <a:t>Nouvelles </a:t>
            </a:r>
            <a:r>
              <a:rPr lang="fr-FR" sz="2400" b="1" u="sng" dirty="0"/>
              <a:t>règles d’appréciation du caractère majoritaire des accords</a:t>
            </a:r>
            <a:endParaRPr lang="fr-FR" sz="2400" dirty="0"/>
          </a:p>
        </p:txBody>
      </p:sp>
      <p:graphicFrame>
        <p:nvGraphicFramePr>
          <p:cNvPr id="3" name="Objet 2"/>
          <p:cNvGraphicFramePr>
            <a:graphicFrameLocks noChangeAspect="1"/>
          </p:cNvGraphicFramePr>
          <p:nvPr>
            <p:extLst>
              <p:ext uri="{D42A27DB-BD31-4B8C-83A1-F6EECF244321}">
                <p14:modId xmlns:p14="http://schemas.microsoft.com/office/powerpoint/2010/main" val="2590527541"/>
              </p:ext>
            </p:extLst>
          </p:nvPr>
        </p:nvGraphicFramePr>
        <p:xfrm>
          <a:off x="1619250" y="1427468"/>
          <a:ext cx="5905500" cy="5176532"/>
        </p:xfrm>
        <a:graphic>
          <a:graphicData uri="http://schemas.openxmlformats.org/presentationml/2006/ole">
            <mc:AlternateContent xmlns:mc="http://schemas.openxmlformats.org/markup-compatibility/2006">
              <mc:Choice xmlns:v="urn:schemas-microsoft-com:vml" Requires="v">
                <p:oleObj spid="_x0000_s60423" name="Document" r:id="rId4" imgW="5905500" imgH="6350000" progId="Word.Document.12">
                  <p:embed/>
                </p:oleObj>
              </mc:Choice>
              <mc:Fallback>
                <p:oleObj name="Document" r:id="rId4" imgW="5905500" imgH="6350000" progId="Word.Document.12">
                  <p:embed/>
                  <p:pic>
                    <p:nvPicPr>
                      <p:cNvPr id="0" name=""/>
                      <p:cNvPicPr/>
                      <p:nvPr/>
                    </p:nvPicPr>
                    <p:blipFill>
                      <a:blip r:embed="rId5"/>
                      <a:stretch>
                        <a:fillRect/>
                      </a:stretch>
                    </p:blipFill>
                    <p:spPr>
                      <a:xfrm>
                        <a:off x="1619250" y="1427468"/>
                        <a:ext cx="5905500" cy="5176532"/>
                      </a:xfrm>
                      <a:prstGeom prst="rect">
                        <a:avLst/>
                      </a:prstGeom>
                    </p:spPr>
                  </p:pic>
                </p:oleObj>
              </mc:Fallback>
            </mc:AlternateContent>
          </a:graphicData>
        </a:graphic>
      </p:graphicFrame>
    </p:spTree>
    <p:extLst>
      <p:ext uri="{BB962C8B-B14F-4D97-AF65-F5344CB8AC3E}">
        <p14:creationId xmlns:p14="http://schemas.microsoft.com/office/powerpoint/2010/main" val="654491038"/>
      </p:ext>
    </p:extLst>
  </p:cSld>
  <p:clrMapOvr>
    <a:masterClrMapping/>
  </p:clrMapOvr>
  <p:transition>
    <p:pull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1" y="348569"/>
            <a:ext cx="8534400" cy="758952"/>
          </a:xfrm>
        </p:spPr>
        <p:txBody>
          <a:bodyPr>
            <a:noAutofit/>
          </a:bodyPr>
          <a:lstStyle/>
          <a:p>
            <a:r>
              <a:rPr lang="fr-FR" sz="2400" b="1" u="sng" dirty="0"/>
              <a:t>Article </a:t>
            </a:r>
            <a:r>
              <a:rPr lang="fr-FR" sz="2400" b="1" u="sng" dirty="0" smtClean="0"/>
              <a:t>10</a:t>
            </a:r>
            <a:r>
              <a:rPr lang="fr-FR" sz="2400" b="1" u="sng" dirty="0"/>
              <a:t> : accélération de la restructuration des branches</a:t>
            </a:r>
            <a:endParaRPr lang="fr-FR" sz="2400" dirty="0"/>
          </a:p>
        </p:txBody>
      </p:sp>
      <p:sp>
        <p:nvSpPr>
          <p:cNvPr id="5" name="Rectangle 4"/>
          <p:cNvSpPr/>
          <p:nvPr/>
        </p:nvSpPr>
        <p:spPr>
          <a:xfrm>
            <a:off x="1197690" y="3158250"/>
            <a:ext cx="7387577" cy="369332"/>
          </a:xfrm>
          <a:prstGeom prst="rect">
            <a:avLst/>
          </a:prstGeom>
        </p:spPr>
        <p:txBody>
          <a:bodyPr wrap="square">
            <a:spAutoFit/>
          </a:bodyPr>
          <a:lstStyle/>
          <a:p>
            <a:r>
              <a:rPr lang="fr-FR" dirty="0"/>
              <a:t>Elle doit être faite sous deux ans au lieu de trois ans. </a:t>
            </a:r>
          </a:p>
        </p:txBody>
      </p:sp>
    </p:spTree>
    <p:extLst>
      <p:ext uri="{BB962C8B-B14F-4D97-AF65-F5344CB8AC3E}">
        <p14:creationId xmlns:p14="http://schemas.microsoft.com/office/powerpoint/2010/main" val="1558925637"/>
      </p:ext>
    </p:extLst>
  </p:cSld>
  <p:clrMapOvr>
    <a:masterClrMapping/>
  </p:clrMapOvr>
  <p:transition>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301752" y="375229"/>
            <a:ext cx="7003603" cy="717523"/>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r>
              <a:rPr lang="fr-FR" sz="1800" b="1" u="sng" dirty="0"/>
              <a:t>Licenciement nul </a:t>
            </a:r>
            <a:endParaRPr lang="fr-FR" sz="1800" dirty="0"/>
          </a:p>
          <a:p>
            <a:endParaRPr lang="fr-FR" dirty="0"/>
          </a:p>
        </p:txBody>
      </p:sp>
      <p:graphicFrame>
        <p:nvGraphicFramePr>
          <p:cNvPr id="4" name="Objet 3"/>
          <p:cNvGraphicFramePr>
            <a:graphicFrameLocks noChangeAspect="1"/>
          </p:cNvGraphicFramePr>
          <p:nvPr>
            <p:extLst>
              <p:ext uri="{D42A27DB-BD31-4B8C-83A1-F6EECF244321}">
                <p14:modId xmlns:p14="http://schemas.microsoft.com/office/powerpoint/2010/main" val="496850184"/>
              </p:ext>
            </p:extLst>
          </p:nvPr>
        </p:nvGraphicFramePr>
        <p:xfrm>
          <a:off x="1035571" y="1193076"/>
          <a:ext cx="7573359" cy="4674310"/>
        </p:xfrm>
        <a:graphic>
          <a:graphicData uri="http://schemas.openxmlformats.org/presentationml/2006/ole">
            <mc:AlternateContent xmlns:mc="http://schemas.openxmlformats.org/markup-compatibility/2006">
              <mc:Choice xmlns:v="urn:schemas-microsoft-com:vml" Requires="v">
                <p:oleObj spid="_x0000_s8208" name="Document" r:id="rId4" imgW="5905500" imgH="3644900" progId="Word.Document.12">
                  <p:embed/>
                </p:oleObj>
              </mc:Choice>
              <mc:Fallback>
                <p:oleObj name="Document" r:id="rId4" imgW="5905500" imgH="3644900" progId="Word.Document.12">
                  <p:embed/>
                  <p:pic>
                    <p:nvPicPr>
                      <p:cNvPr id="0" name=""/>
                      <p:cNvPicPr/>
                      <p:nvPr/>
                    </p:nvPicPr>
                    <p:blipFill>
                      <a:blip r:embed="rId5"/>
                      <a:stretch>
                        <a:fillRect/>
                      </a:stretch>
                    </p:blipFill>
                    <p:spPr>
                      <a:xfrm>
                        <a:off x="1035571" y="1193076"/>
                        <a:ext cx="7573359" cy="4674310"/>
                      </a:xfrm>
                      <a:prstGeom prst="rect">
                        <a:avLst/>
                      </a:prstGeom>
                    </p:spPr>
                  </p:pic>
                </p:oleObj>
              </mc:Fallback>
            </mc:AlternateContent>
          </a:graphicData>
        </a:graphic>
      </p:graphicFrame>
    </p:spTree>
    <p:extLst>
      <p:ext uri="{BB962C8B-B14F-4D97-AF65-F5344CB8AC3E}">
        <p14:creationId xmlns:p14="http://schemas.microsoft.com/office/powerpoint/2010/main" val="1379741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1" y="348569"/>
            <a:ext cx="8534400" cy="758952"/>
          </a:xfrm>
        </p:spPr>
        <p:txBody>
          <a:bodyPr>
            <a:noAutofit/>
          </a:bodyPr>
          <a:lstStyle/>
          <a:p>
            <a:r>
              <a:rPr lang="fr-FR" sz="2400" b="1" u="sng" dirty="0" smtClean="0"/>
              <a:t>Articles </a:t>
            </a:r>
            <a:r>
              <a:rPr lang="fr-FR" sz="2400" b="1" u="sng" dirty="0"/>
              <a:t>12 à 16 : Application des dispositions</a:t>
            </a:r>
            <a:endParaRPr lang="fr-FR" sz="2400" dirty="0"/>
          </a:p>
        </p:txBody>
      </p:sp>
      <p:sp>
        <p:nvSpPr>
          <p:cNvPr id="5" name="Rectangle 4"/>
          <p:cNvSpPr/>
          <p:nvPr/>
        </p:nvSpPr>
        <p:spPr>
          <a:xfrm>
            <a:off x="1000780" y="2675864"/>
            <a:ext cx="7387577" cy="1200329"/>
          </a:xfrm>
          <a:prstGeom prst="rect">
            <a:avLst/>
          </a:prstGeom>
        </p:spPr>
        <p:txBody>
          <a:bodyPr wrap="square">
            <a:spAutoFit/>
          </a:bodyPr>
          <a:lstStyle/>
          <a:p>
            <a:r>
              <a:rPr lang="fr-FR" dirty="0"/>
              <a:t>L’ordonnance s’applique à tous les accords conclut postérieurement à  son entrée en vigueur.</a:t>
            </a:r>
          </a:p>
          <a:p>
            <a:r>
              <a:rPr lang="fr-FR" dirty="0"/>
              <a:t> </a:t>
            </a:r>
          </a:p>
          <a:p>
            <a:r>
              <a:rPr lang="fr-FR" dirty="0"/>
              <a:t>L’ordonnance entrera en application au plus tard le 1</a:t>
            </a:r>
            <a:r>
              <a:rPr lang="fr-FR" baseline="30000" dirty="0"/>
              <a:t>er</a:t>
            </a:r>
            <a:r>
              <a:rPr lang="fr-FR" dirty="0"/>
              <a:t> janvier 2018.</a:t>
            </a:r>
          </a:p>
        </p:txBody>
      </p:sp>
    </p:spTree>
    <p:extLst>
      <p:ext uri="{BB962C8B-B14F-4D97-AF65-F5344CB8AC3E}">
        <p14:creationId xmlns:p14="http://schemas.microsoft.com/office/powerpoint/2010/main" val="2676233967"/>
      </p:ext>
    </p:extLst>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366424"/>
            <a:ext cx="8534400" cy="758952"/>
          </a:xfrm>
        </p:spPr>
        <p:txBody>
          <a:bodyPr>
            <a:normAutofit fontScale="90000"/>
          </a:bodyPr>
          <a:lstStyle/>
          <a:p>
            <a:r>
              <a:rPr lang="fr-FR" b="1" u="sng" dirty="0"/>
              <a:t>Article 4 : Règles de procédure et motivation du </a:t>
            </a:r>
            <a:r>
              <a:rPr lang="fr-FR" b="1" u="sng" dirty="0" smtClean="0"/>
              <a:t>licenciement</a:t>
            </a:r>
            <a:endParaRPr lang="fr-FR" i="1" dirty="0"/>
          </a:p>
        </p:txBody>
      </p:sp>
      <p:sp>
        <p:nvSpPr>
          <p:cNvPr id="4" name="Espace réservé du contenu 3"/>
          <p:cNvSpPr>
            <a:spLocks noGrp="1"/>
          </p:cNvSpPr>
          <p:nvPr>
            <p:ph sz="quarter" idx="1"/>
          </p:nvPr>
        </p:nvSpPr>
        <p:spPr>
          <a:xfrm>
            <a:off x="301752" y="1542128"/>
            <a:ext cx="6462100" cy="692598"/>
          </a:xfrm>
        </p:spPr>
        <p:txBody>
          <a:bodyPr/>
          <a:lstStyle/>
          <a:p>
            <a:pPr lvl="0"/>
            <a:r>
              <a:rPr lang="fr-FR" sz="1800" b="1" u="sng" dirty="0"/>
              <a:t>Motivation du courrier de licenciement</a:t>
            </a:r>
            <a:endParaRPr lang="fr-FR" sz="1800" dirty="0"/>
          </a:p>
          <a:p>
            <a:endParaRPr lang="fr-FR" dirty="0"/>
          </a:p>
        </p:txBody>
      </p:sp>
      <p:graphicFrame>
        <p:nvGraphicFramePr>
          <p:cNvPr id="5" name="Objet 4"/>
          <p:cNvGraphicFramePr>
            <a:graphicFrameLocks noChangeAspect="1"/>
          </p:cNvGraphicFramePr>
          <p:nvPr>
            <p:extLst>
              <p:ext uri="{D42A27DB-BD31-4B8C-83A1-F6EECF244321}">
                <p14:modId xmlns:p14="http://schemas.microsoft.com/office/powerpoint/2010/main" val="2703469875"/>
              </p:ext>
            </p:extLst>
          </p:nvPr>
        </p:nvGraphicFramePr>
        <p:xfrm>
          <a:off x="1550331" y="2128995"/>
          <a:ext cx="5905500" cy="4076700"/>
        </p:xfrm>
        <a:graphic>
          <a:graphicData uri="http://schemas.openxmlformats.org/presentationml/2006/ole">
            <mc:AlternateContent xmlns:mc="http://schemas.openxmlformats.org/markup-compatibility/2006">
              <mc:Choice xmlns:v="urn:schemas-microsoft-com:vml" Requires="v">
                <p:oleObj spid="_x0000_s9230" name="Document" r:id="rId4" imgW="5905500" imgH="4076700" progId="Word.Document.12">
                  <p:embed/>
                </p:oleObj>
              </mc:Choice>
              <mc:Fallback>
                <p:oleObj name="Document" r:id="rId4" imgW="5905500" imgH="4076700" progId="Word.Document.12">
                  <p:embed/>
                  <p:pic>
                    <p:nvPicPr>
                      <p:cNvPr id="0" name=""/>
                      <p:cNvPicPr/>
                      <p:nvPr/>
                    </p:nvPicPr>
                    <p:blipFill>
                      <a:blip r:embed="rId5"/>
                      <a:stretch>
                        <a:fillRect/>
                      </a:stretch>
                    </p:blipFill>
                    <p:spPr>
                      <a:xfrm>
                        <a:off x="1550331" y="2128995"/>
                        <a:ext cx="5905500" cy="4076700"/>
                      </a:xfrm>
                      <a:prstGeom prst="rect">
                        <a:avLst/>
                      </a:prstGeom>
                    </p:spPr>
                  </p:pic>
                </p:oleObj>
              </mc:Fallback>
            </mc:AlternateContent>
          </a:graphicData>
        </a:graphic>
      </p:graphicFrame>
    </p:spTree>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301752" y="375229"/>
            <a:ext cx="7003603" cy="717523"/>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r>
              <a:rPr lang="fr-FR" sz="1800" b="1" u="sng" dirty="0"/>
              <a:t>Procédure conventionnelle de licenciement</a:t>
            </a:r>
            <a:endParaRPr lang="fr-FR" sz="1800" dirty="0"/>
          </a:p>
          <a:p>
            <a:endParaRPr lang="fr-FR" dirty="0"/>
          </a:p>
        </p:txBody>
      </p:sp>
      <p:graphicFrame>
        <p:nvGraphicFramePr>
          <p:cNvPr id="5" name="Objet 4"/>
          <p:cNvGraphicFramePr>
            <a:graphicFrameLocks noChangeAspect="1"/>
          </p:cNvGraphicFramePr>
          <p:nvPr>
            <p:extLst>
              <p:ext uri="{D42A27DB-BD31-4B8C-83A1-F6EECF244321}">
                <p14:modId xmlns:p14="http://schemas.microsoft.com/office/powerpoint/2010/main" val="2399063949"/>
              </p:ext>
            </p:extLst>
          </p:nvPr>
        </p:nvGraphicFramePr>
        <p:xfrm>
          <a:off x="870993" y="2194543"/>
          <a:ext cx="7120192" cy="2786828"/>
        </p:xfrm>
        <a:graphic>
          <a:graphicData uri="http://schemas.openxmlformats.org/presentationml/2006/ole">
            <mc:AlternateContent xmlns:mc="http://schemas.openxmlformats.org/markup-compatibility/2006">
              <mc:Choice xmlns:v="urn:schemas-microsoft-com:vml" Requires="v">
                <p:oleObj spid="_x0000_s10253" name="Document" r:id="rId4" imgW="5905500" imgH="2311400" progId="Word.Document.12">
                  <p:embed/>
                </p:oleObj>
              </mc:Choice>
              <mc:Fallback>
                <p:oleObj name="Document" r:id="rId4" imgW="5905500" imgH="2311400" progId="Word.Document.12">
                  <p:embed/>
                  <p:pic>
                    <p:nvPicPr>
                      <p:cNvPr id="0" name=""/>
                      <p:cNvPicPr/>
                      <p:nvPr/>
                    </p:nvPicPr>
                    <p:blipFill>
                      <a:blip r:embed="rId5"/>
                      <a:stretch>
                        <a:fillRect/>
                      </a:stretch>
                    </p:blipFill>
                    <p:spPr>
                      <a:xfrm>
                        <a:off x="870993" y="2194543"/>
                        <a:ext cx="7120192" cy="2786828"/>
                      </a:xfrm>
                      <a:prstGeom prst="rect">
                        <a:avLst/>
                      </a:prstGeom>
                    </p:spPr>
                  </p:pic>
                </p:oleObj>
              </mc:Fallback>
            </mc:AlternateContent>
          </a:graphicData>
        </a:graphic>
      </p:graphicFrame>
    </p:spTree>
    <p:extLst>
      <p:ext uri="{BB962C8B-B14F-4D97-AF65-F5344CB8AC3E}">
        <p14:creationId xmlns:p14="http://schemas.microsoft.com/office/powerpoint/2010/main" val="3902604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301752" y="375229"/>
            <a:ext cx="7003603" cy="717523"/>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r>
              <a:rPr lang="fr-FR" sz="1800" b="1" u="sng" dirty="0"/>
              <a:t>Formalisme du CDD</a:t>
            </a:r>
            <a:endParaRPr lang="fr-FR" sz="1800" dirty="0"/>
          </a:p>
          <a:p>
            <a:endParaRPr lang="fr-FR" dirty="0"/>
          </a:p>
        </p:txBody>
      </p:sp>
      <p:graphicFrame>
        <p:nvGraphicFramePr>
          <p:cNvPr id="3" name="Objet 2"/>
          <p:cNvGraphicFramePr>
            <a:graphicFrameLocks noChangeAspect="1"/>
          </p:cNvGraphicFramePr>
          <p:nvPr>
            <p:extLst>
              <p:ext uri="{D42A27DB-BD31-4B8C-83A1-F6EECF244321}">
                <p14:modId xmlns:p14="http://schemas.microsoft.com/office/powerpoint/2010/main" val="508738309"/>
              </p:ext>
            </p:extLst>
          </p:nvPr>
        </p:nvGraphicFramePr>
        <p:xfrm>
          <a:off x="713464" y="2597150"/>
          <a:ext cx="7205072" cy="2029816"/>
        </p:xfrm>
        <a:graphic>
          <a:graphicData uri="http://schemas.openxmlformats.org/presentationml/2006/ole">
            <mc:AlternateContent xmlns:mc="http://schemas.openxmlformats.org/markup-compatibility/2006">
              <mc:Choice xmlns:v="urn:schemas-microsoft-com:vml" Requires="v">
                <p:oleObj spid="_x0000_s11277" name="Document" r:id="rId4" imgW="5905500" imgH="1663700" progId="Word.Document.12">
                  <p:embed/>
                </p:oleObj>
              </mc:Choice>
              <mc:Fallback>
                <p:oleObj name="Document" r:id="rId4" imgW="5905500" imgH="1663700" progId="Word.Document.12">
                  <p:embed/>
                  <p:pic>
                    <p:nvPicPr>
                      <p:cNvPr id="0" name=""/>
                      <p:cNvPicPr/>
                      <p:nvPr/>
                    </p:nvPicPr>
                    <p:blipFill>
                      <a:blip r:embed="rId5"/>
                      <a:stretch>
                        <a:fillRect/>
                      </a:stretch>
                    </p:blipFill>
                    <p:spPr>
                      <a:xfrm>
                        <a:off x="713464" y="2597150"/>
                        <a:ext cx="7205072" cy="2029816"/>
                      </a:xfrm>
                      <a:prstGeom prst="rect">
                        <a:avLst/>
                      </a:prstGeom>
                    </p:spPr>
                  </p:pic>
                </p:oleObj>
              </mc:Fallback>
            </mc:AlternateContent>
          </a:graphicData>
        </a:graphic>
      </p:graphicFrame>
    </p:spTree>
    <p:extLst>
      <p:ext uri="{BB962C8B-B14F-4D97-AF65-F5344CB8AC3E}">
        <p14:creationId xmlns:p14="http://schemas.microsoft.com/office/powerpoint/2010/main" val="260437653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que">
  <a:themeElements>
    <a:clrScheme name="Personnalisée 11">
      <a:dk1>
        <a:sysClr val="windowText" lastClr="000000"/>
      </a:dk1>
      <a:lt1>
        <a:sysClr val="window" lastClr="FFFFFF"/>
      </a:lt1>
      <a:dk2>
        <a:srgbClr val="323232"/>
      </a:dk2>
      <a:lt2>
        <a:srgbClr val="E3DED1"/>
      </a:lt2>
      <a:accent1>
        <a:srgbClr val="D4EDF0"/>
      </a:accent1>
      <a:accent2>
        <a:srgbClr val="9F2936"/>
      </a:accent2>
      <a:accent3>
        <a:srgbClr val="0E1E84"/>
      </a:accent3>
      <a:accent4>
        <a:srgbClr val="4E8542"/>
      </a:accent4>
      <a:accent5>
        <a:srgbClr val="604878"/>
      </a:accent5>
      <a:accent6>
        <a:srgbClr val="C19859"/>
      </a:accent6>
      <a:hlink>
        <a:srgbClr val="6B9F25"/>
      </a:hlink>
      <a:folHlink>
        <a:srgbClr val="B26B02"/>
      </a:folHlink>
    </a:clrScheme>
    <a:fontScheme name="Office Classiqu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que">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Civique.thmx</Template>
  <TotalTime>3840</TotalTime>
  <Words>759</Words>
  <Application>Microsoft Office PowerPoint</Application>
  <PresentationFormat>Affichage à l'écran (4:3)</PresentationFormat>
  <Paragraphs>184</Paragraphs>
  <Slides>60</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60</vt:i4>
      </vt:variant>
    </vt:vector>
  </HeadingPairs>
  <TitlesOfParts>
    <vt:vector size="62" baseType="lpstr">
      <vt:lpstr>Civique</vt:lpstr>
      <vt:lpstr>Document</vt:lpstr>
      <vt:lpstr>ORDONNANCE RELATIVE A LA PREVISIBILITE ET A LA SECURISATION DES RELATIONS DE TRAVAIL </vt:lpstr>
      <vt:lpstr>Article 1 : Accès au droit du travail et aux dispositions légales et conventionnelles par voie numérique</vt:lpstr>
      <vt:lpstr>    Articles 2 et 3 : Dispositions relatives à la réparation du licenciement irrégulier ou sans cause réelle et sérieuse     </vt:lpstr>
      <vt:lpstr>Présentation PowerPoint</vt:lpstr>
      <vt:lpstr>Présentation PowerPoint</vt:lpstr>
      <vt:lpstr>Présentation PowerPoint</vt:lpstr>
      <vt:lpstr>Article 4 : Règles de procédure et motivation du licenciement</vt:lpstr>
      <vt:lpstr>Présentation PowerPoint</vt:lpstr>
      <vt:lpstr>Présentation PowerPoint</vt:lpstr>
      <vt:lpstr>Articles 5 et 6 : Délai de recours en cas de rupture du contrat</vt:lpstr>
      <vt:lpstr>Article 7 : Reclassement pour inaptitude</vt:lpstr>
      <vt:lpstr>Article 8 : contestation des avis, propositions, conclusions écrites ou indications émises par le médecin du travail</vt:lpstr>
      <vt:lpstr>Articles 9 et 10 : suppression du contrat de génération</vt:lpstr>
      <vt:lpstr>Articles 11 à 17 : Rupture d’un commun accord dans le cadre d’un accord collectif</vt:lpstr>
      <vt:lpstr>Article 18 : Périmètre d’appréciation de la cause économique</vt:lpstr>
      <vt:lpstr>Articles 19 et 20 : obligation de reclassement en matière de licenciement économique</vt:lpstr>
      <vt:lpstr>Article 22 : transfert des contrats de travail</vt:lpstr>
      <vt:lpstr>Article 23 : Télétravail</vt:lpstr>
      <vt:lpstr>Articles 24 à 31: CDD et contrat de mission</vt:lpstr>
      <vt:lpstr>Article 32 : CDI de chantier ou d’opération</vt:lpstr>
      <vt:lpstr>Article 33 : Travail de nuit</vt:lpstr>
      <vt:lpstr>Article 34 : Recours au prêt de main d’œuvre</vt:lpstr>
      <vt:lpstr>Article 35 : Transfert conventionnel du contrat de travail entre deux entreprises prestataires</vt:lpstr>
      <vt:lpstr>Article 36 : condition d’octroi de l’indemnité de licenciement</vt:lpstr>
      <vt:lpstr>Article 37 : Application des dispositions</vt:lpstr>
      <vt:lpstr>Présentation PowerPoint</vt:lpstr>
      <vt:lpstr>Article 1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Article 2 : </vt:lpstr>
      <vt:lpstr>Article 3 : </vt:lpstr>
      <vt:lpstr>Articles 4 et 9 : </vt:lpstr>
      <vt:lpstr>Présentation PowerPoint</vt:lpstr>
      <vt:lpstr>Article 1 : Rapport accord d’entreprise ou d’établissement / accord de branche </vt:lpstr>
      <vt:lpstr>Présentation PowerPoint</vt:lpstr>
      <vt:lpstr>Article 2 : Extension de l’accord de branche</vt:lpstr>
      <vt:lpstr>Article 3 : Primauté de l’accord d’entreprise sur le contrat de travail</vt:lpstr>
      <vt:lpstr>Article 4 : Contestation d’un accord collectif</vt:lpstr>
      <vt:lpstr>Articles 5 et 6: Consultations et négociations obligatoires au niveau de la branche</vt:lpstr>
      <vt:lpstr>Article 7 : Consultations et négociations obligatoires au niveau de l’entreprise </vt:lpstr>
      <vt:lpstr>Article 8 : Modalités de négociation </vt:lpstr>
      <vt:lpstr>Présentation PowerPoint</vt:lpstr>
      <vt:lpstr>Présentation PowerPoint</vt:lpstr>
      <vt:lpstr>Article 9 : Nouvelles règles d’appréciation du caractère majoritaire des accords</vt:lpstr>
      <vt:lpstr>Article 10 : accélération de la restructuration des branches</vt:lpstr>
      <vt:lpstr>Articles 12 à 16 : Application des dispositions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MOTIFS DU LICENCIEMENT </dc:title>
  <dc:creator>Assistant</dc:creator>
  <cp:lastModifiedBy>Claude Bastard</cp:lastModifiedBy>
  <cp:revision>125</cp:revision>
  <dcterms:created xsi:type="dcterms:W3CDTF">2016-06-10T09:53:47Z</dcterms:created>
  <dcterms:modified xsi:type="dcterms:W3CDTF">2017-10-04T19:19:24Z</dcterms:modified>
</cp:coreProperties>
</file>