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4"/>
  </p:notesMasterIdLst>
  <p:sldIdLst>
    <p:sldId id="257" r:id="rId2"/>
    <p:sldId id="437" r:id="rId3"/>
    <p:sldId id="433" r:id="rId4"/>
    <p:sldId id="434" r:id="rId5"/>
    <p:sldId id="435" r:id="rId6"/>
    <p:sldId id="436" r:id="rId7"/>
    <p:sldId id="482" r:id="rId8"/>
    <p:sldId id="483" r:id="rId9"/>
    <p:sldId id="484" r:id="rId10"/>
    <p:sldId id="485" r:id="rId11"/>
    <p:sldId id="486" r:id="rId12"/>
    <p:sldId id="487" r:id="rId13"/>
    <p:sldId id="488" r:id="rId14"/>
    <p:sldId id="489" r:id="rId15"/>
    <p:sldId id="490" r:id="rId16"/>
    <p:sldId id="491" r:id="rId17"/>
    <p:sldId id="492" r:id="rId18"/>
    <p:sldId id="493" r:id="rId19"/>
    <p:sldId id="494" r:id="rId20"/>
    <p:sldId id="495" r:id="rId21"/>
    <p:sldId id="496" r:id="rId22"/>
    <p:sldId id="497" r:id="rId23"/>
    <p:sldId id="439" r:id="rId24"/>
    <p:sldId id="440" r:id="rId25"/>
    <p:sldId id="441" r:id="rId26"/>
    <p:sldId id="442" r:id="rId27"/>
    <p:sldId id="443" r:id="rId28"/>
    <p:sldId id="444" r:id="rId29"/>
    <p:sldId id="445" r:id="rId30"/>
    <p:sldId id="446" r:id="rId31"/>
    <p:sldId id="447" r:id="rId32"/>
    <p:sldId id="448" r:id="rId33"/>
    <p:sldId id="449" r:id="rId34"/>
    <p:sldId id="450" r:id="rId35"/>
    <p:sldId id="451" r:id="rId36"/>
    <p:sldId id="452" r:id="rId37"/>
    <p:sldId id="453" r:id="rId38"/>
    <p:sldId id="292" r:id="rId39"/>
    <p:sldId id="415" r:id="rId40"/>
    <p:sldId id="416" r:id="rId41"/>
    <p:sldId id="430" r:id="rId42"/>
    <p:sldId id="294" r:id="rId43"/>
    <p:sldId id="296" r:id="rId44"/>
    <p:sldId id="297" r:id="rId45"/>
    <p:sldId id="386" r:id="rId46"/>
    <p:sldId id="424" r:id="rId47"/>
    <p:sldId id="298" r:id="rId48"/>
    <p:sldId id="426" r:id="rId49"/>
    <p:sldId id="425" r:id="rId50"/>
    <p:sldId id="418" r:id="rId51"/>
    <p:sldId id="479" r:id="rId52"/>
    <p:sldId id="419" r:id="rId53"/>
    <p:sldId id="480" r:id="rId54"/>
    <p:sldId id="423" r:id="rId55"/>
    <p:sldId id="427" r:id="rId56"/>
    <p:sldId id="428" r:id="rId57"/>
    <p:sldId id="429" r:id="rId58"/>
    <p:sldId id="454" r:id="rId59"/>
    <p:sldId id="455" r:id="rId60"/>
    <p:sldId id="456" r:id="rId61"/>
    <p:sldId id="457" r:id="rId62"/>
    <p:sldId id="458" r:id="rId63"/>
    <p:sldId id="459" r:id="rId64"/>
    <p:sldId id="460" r:id="rId65"/>
    <p:sldId id="461" r:id="rId66"/>
    <p:sldId id="462" r:id="rId67"/>
    <p:sldId id="463" r:id="rId68"/>
    <p:sldId id="464" r:id="rId69"/>
    <p:sldId id="465" r:id="rId70"/>
    <p:sldId id="466" r:id="rId71"/>
    <p:sldId id="467" r:id="rId72"/>
    <p:sldId id="468" r:id="rId73"/>
    <p:sldId id="469" r:id="rId74"/>
    <p:sldId id="470" r:id="rId75"/>
    <p:sldId id="471" r:id="rId76"/>
    <p:sldId id="472" r:id="rId77"/>
    <p:sldId id="473" r:id="rId78"/>
    <p:sldId id="474" r:id="rId79"/>
    <p:sldId id="475" r:id="rId80"/>
    <p:sldId id="476" r:id="rId81"/>
    <p:sldId id="477" r:id="rId82"/>
    <p:sldId id="478" r:id="rId8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0"/>
    <p:restoredTop sz="86951"/>
  </p:normalViewPr>
  <p:slideViewPr>
    <p:cSldViewPr snapToGrid="0" snapToObjects="1">
      <p:cViewPr>
        <p:scale>
          <a:sx n="138" d="100"/>
          <a:sy n="138" d="100"/>
        </p:scale>
        <p:origin x="1256" y="-4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notesMaster" Target="notesMasters/notesMaster1.xml"/><Relationship Id="rId85" Type="http://schemas.openxmlformats.org/officeDocument/2006/relationships/presProps" Target="presProps.xml"/><Relationship Id="rId86" Type="http://schemas.openxmlformats.org/officeDocument/2006/relationships/viewProps" Target="viewProps.xml"/><Relationship Id="rId87" Type="http://schemas.openxmlformats.org/officeDocument/2006/relationships/theme" Target="theme/theme1.xml"/><Relationship Id="rId8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1815DA-56F2-45CB-AD9A-3DD190396DAE}" type="doc">
      <dgm:prSet loTypeId="urn:microsoft.com/office/officeart/2005/8/layout/process5" loCatId="process" qsTypeId="urn:microsoft.com/office/officeart/2005/8/quickstyle/simple2" qsCatId="simple" csTypeId="urn:microsoft.com/office/officeart/2005/8/colors/accent0_2" csCatId="mainScheme" phldr="1"/>
      <dgm:spPr/>
      <dgm:t>
        <a:bodyPr/>
        <a:lstStyle/>
        <a:p>
          <a:endParaRPr lang="fr-FR"/>
        </a:p>
      </dgm:t>
    </dgm:pt>
    <dgm:pt modelId="{E27E565A-B810-4BC7-9ED7-41838D488460}">
      <dgm:prSet phldrT="[Texte]" custT="1"/>
      <dgm:spPr/>
      <dgm:t>
        <a:bodyPr/>
        <a:lstStyle/>
        <a:p>
          <a:r>
            <a:rPr lang="fr-FR" sz="1700" dirty="0" smtClean="0">
              <a:solidFill>
                <a:schemeClr val="tx1"/>
              </a:solidFill>
              <a:latin typeface="+mn-lt"/>
              <a:cs typeface="Arial" panose="020B0604020202020204" pitchFamily="34" charset="0"/>
            </a:rPr>
            <a:t>Visite médicale </a:t>
          </a:r>
        </a:p>
        <a:p>
          <a:r>
            <a:rPr lang="fr-FR" sz="1700" i="1" dirty="0" smtClean="0">
              <a:solidFill>
                <a:schemeClr val="tx1"/>
              </a:solidFill>
              <a:latin typeface="+mn-lt"/>
              <a:cs typeface="Arial" panose="020B0604020202020204" pitchFamily="34" charset="0"/>
            </a:rPr>
            <a:t>(reprise, périodique ou à l’initiative du salarié)</a:t>
          </a:r>
          <a:endParaRPr lang="fr-FR" sz="1700" i="1" dirty="0">
            <a:solidFill>
              <a:schemeClr val="tx1"/>
            </a:solidFill>
            <a:latin typeface="+mn-lt"/>
            <a:cs typeface="Arial" panose="020B0604020202020204" pitchFamily="34" charset="0"/>
          </a:endParaRPr>
        </a:p>
      </dgm:t>
    </dgm:pt>
    <dgm:pt modelId="{1460FD8D-4831-4169-886E-A4E537BA977A}" type="parTrans" cxnId="{0A4AC013-3CE8-4270-9C2F-1109A9B0389D}">
      <dgm:prSet/>
      <dgm:spPr/>
      <dgm:t>
        <a:bodyPr/>
        <a:lstStyle/>
        <a:p>
          <a:endParaRPr lang="fr-FR" sz="1700">
            <a:latin typeface="Arial" panose="020B0604020202020204" pitchFamily="34" charset="0"/>
            <a:cs typeface="Arial" panose="020B0604020202020204" pitchFamily="34" charset="0"/>
          </a:endParaRPr>
        </a:p>
      </dgm:t>
    </dgm:pt>
    <dgm:pt modelId="{6A36BB32-82CE-4F4A-ACC8-463DD62074E5}" type="sibTrans" cxnId="{0A4AC013-3CE8-4270-9C2F-1109A9B0389D}">
      <dgm:prSet custT="1"/>
      <dgm:spPr/>
      <dgm:t>
        <a:bodyPr/>
        <a:lstStyle/>
        <a:p>
          <a:endParaRPr lang="fr-FR" sz="1700">
            <a:latin typeface="Arial" panose="020B0604020202020204" pitchFamily="34" charset="0"/>
            <a:cs typeface="Arial" panose="020B0604020202020204" pitchFamily="34" charset="0"/>
          </a:endParaRPr>
        </a:p>
      </dgm:t>
    </dgm:pt>
    <dgm:pt modelId="{F9B021D0-D8E1-4A49-AA9D-874F316D1C77}">
      <dgm:prSet phldrT="[Texte]" custT="1"/>
      <dgm:spPr/>
      <dgm:t>
        <a:bodyPr/>
        <a:lstStyle/>
        <a:p>
          <a:r>
            <a:rPr lang="fr-FR" sz="1700" dirty="0" smtClean="0">
              <a:solidFill>
                <a:schemeClr val="tx1"/>
              </a:solidFill>
              <a:latin typeface="+mj-lt"/>
              <a:cs typeface="Arial" panose="020B0604020202020204" pitchFamily="34" charset="0"/>
            </a:rPr>
            <a:t>Etude de poste et des conditions de travail</a:t>
          </a:r>
          <a:endParaRPr lang="fr-FR" sz="1700" dirty="0">
            <a:solidFill>
              <a:schemeClr val="tx1"/>
            </a:solidFill>
            <a:latin typeface="+mj-lt"/>
            <a:cs typeface="Arial" panose="020B0604020202020204" pitchFamily="34" charset="0"/>
          </a:endParaRPr>
        </a:p>
      </dgm:t>
    </dgm:pt>
    <dgm:pt modelId="{5F046D9F-7214-42C3-965C-127295619F7D}" type="parTrans" cxnId="{6A69026F-B8DA-4689-98AE-813E358354E6}">
      <dgm:prSet/>
      <dgm:spPr/>
      <dgm:t>
        <a:bodyPr/>
        <a:lstStyle/>
        <a:p>
          <a:endParaRPr lang="fr-FR" sz="1700">
            <a:latin typeface="Arial" panose="020B0604020202020204" pitchFamily="34" charset="0"/>
            <a:cs typeface="Arial" panose="020B0604020202020204" pitchFamily="34" charset="0"/>
          </a:endParaRPr>
        </a:p>
      </dgm:t>
    </dgm:pt>
    <dgm:pt modelId="{0F4CBDEE-0133-4E27-834D-2E1BBB3D64DA}" type="sibTrans" cxnId="{6A69026F-B8DA-4689-98AE-813E358354E6}">
      <dgm:prSet custT="1"/>
      <dgm:spPr/>
      <dgm:t>
        <a:bodyPr/>
        <a:lstStyle/>
        <a:p>
          <a:endParaRPr lang="fr-FR" sz="1700">
            <a:latin typeface="Arial" panose="020B0604020202020204" pitchFamily="34" charset="0"/>
            <a:cs typeface="Arial" panose="020B0604020202020204" pitchFamily="34" charset="0"/>
          </a:endParaRPr>
        </a:p>
      </dgm:t>
    </dgm:pt>
    <dgm:pt modelId="{7937D5AB-2D7D-44E9-A200-EB8B0B4E9C30}">
      <dgm:prSet phldrT="[Texte]" custT="1"/>
      <dgm:spPr/>
      <dgm:t>
        <a:bodyPr/>
        <a:lstStyle/>
        <a:p>
          <a:r>
            <a:rPr lang="fr-FR" sz="1700" dirty="0" smtClean="0">
              <a:solidFill>
                <a:schemeClr val="tx1"/>
              </a:solidFill>
              <a:latin typeface="+mn-lt"/>
              <a:cs typeface="Arial" panose="020B0604020202020204" pitchFamily="34" charset="0"/>
            </a:rPr>
            <a:t>Echange entre le médecin du travail, l’employeur et le salarié</a:t>
          </a:r>
          <a:endParaRPr lang="fr-FR" sz="1700" dirty="0">
            <a:solidFill>
              <a:schemeClr val="tx1"/>
            </a:solidFill>
            <a:latin typeface="+mn-lt"/>
            <a:cs typeface="Arial" panose="020B0604020202020204" pitchFamily="34" charset="0"/>
          </a:endParaRPr>
        </a:p>
      </dgm:t>
    </dgm:pt>
    <dgm:pt modelId="{23BA3A3A-50D3-4E8F-AEB9-3239187CA193}" type="parTrans" cxnId="{DD729807-5A10-46DC-83E6-87F4ACE10509}">
      <dgm:prSet/>
      <dgm:spPr/>
      <dgm:t>
        <a:bodyPr/>
        <a:lstStyle/>
        <a:p>
          <a:endParaRPr lang="fr-FR" sz="1700">
            <a:latin typeface="Arial" panose="020B0604020202020204" pitchFamily="34" charset="0"/>
            <a:cs typeface="Arial" panose="020B0604020202020204" pitchFamily="34" charset="0"/>
          </a:endParaRPr>
        </a:p>
      </dgm:t>
    </dgm:pt>
    <dgm:pt modelId="{12423095-5005-428F-9D52-8CA63D61BBEE}" type="sibTrans" cxnId="{DD729807-5A10-46DC-83E6-87F4ACE10509}">
      <dgm:prSet custT="1"/>
      <dgm:spPr/>
      <dgm:t>
        <a:bodyPr/>
        <a:lstStyle/>
        <a:p>
          <a:endParaRPr lang="fr-FR" sz="1700">
            <a:latin typeface="Arial" panose="020B0604020202020204" pitchFamily="34" charset="0"/>
            <a:cs typeface="Arial" panose="020B0604020202020204" pitchFamily="34" charset="0"/>
          </a:endParaRPr>
        </a:p>
      </dgm:t>
    </dgm:pt>
    <dgm:pt modelId="{E6813A21-E7E5-4E9A-84A7-4C057606CAF8}">
      <dgm:prSet phldrT="[Texte]" custT="1"/>
      <dgm:spPr/>
      <dgm:t>
        <a:bodyPr/>
        <a:lstStyle/>
        <a:p>
          <a:r>
            <a:rPr lang="fr-FR" sz="1700" dirty="0" smtClean="0">
              <a:solidFill>
                <a:schemeClr val="tx1"/>
              </a:solidFill>
              <a:latin typeface="+mj-lt"/>
              <a:cs typeface="Arial" panose="020B0604020202020204" pitchFamily="34" charset="0"/>
            </a:rPr>
            <a:t>Avis d’inaptitude notifié à l’employeur</a:t>
          </a:r>
        </a:p>
        <a:p>
          <a:r>
            <a:rPr lang="fr-FR" sz="1700" i="1" dirty="0" smtClean="0">
              <a:solidFill>
                <a:schemeClr val="tx1"/>
              </a:solidFill>
              <a:latin typeface="+mj-lt"/>
              <a:cs typeface="Arial" panose="020B0604020202020204" pitchFamily="34" charset="0"/>
            </a:rPr>
            <a:t>(comporte obligatoirement des conclusions écrites, assorties d'indications relatives au reclassement)</a:t>
          </a:r>
          <a:endParaRPr lang="fr-FR" sz="1700" i="1" dirty="0">
            <a:solidFill>
              <a:schemeClr val="tx1"/>
            </a:solidFill>
            <a:latin typeface="+mj-lt"/>
            <a:cs typeface="Arial" panose="020B0604020202020204" pitchFamily="34" charset="0"/>
          </a:endParaRPr>
        </a:p>
      </dgm:t>
    </dgm:pt>
    <dgm:pt modelId="{2BDCB868-C554-45A0-BD54-BB46EB82223C}" type="parTrans" cxnId="{CD0A0FA2-407E-4CAC-97D2-1A2B195723C9}">
      <dgm:prSet/>
      <dgm:spPr/>
      <dgm:t>
        <a:bodyPr/>
        <a:lstStyle/>
        <a:p>
          <a:endParaRPr lang="fr-FR" sz="1700">
            <a:latin typeface="Arial" panose="020B0604020202020204" pitchFamily="34" charset="0"/>
            <a:cs typeface="Arial" panose="020B0604020202020204" pitchFamily="34" charset="0"/>
          </a:endParaRPr>
        </a:p>
      </dgm:t>
    </dgm:pt>
    <dgm:pt modelId="{517B3F5A-9544-4B52-9178-840126AC5422}" type="sibTrans" cxnId="{CD0A0FA2-407E-4CAC-97D2-1A2B195723C9}">
      <dgm:prSet/>
      <dgm:spPr/>
      <dgm:t>
        <a:bodyPr/>
        <a:lstStyle/>
        <a:p>
          <a:endParaRPr lang="fr-FR" sz="1700">
            <a:latin typeface="Arial" panose="020B0604020202020204" pitchFamily="34" charset="0"/>
            <a:cs typeface="Arial" panose="020B0604020202020204" pitchFamily="34" charset="0"/>
          </a:endParaRPr>
        </a:p>
      </dgm:t>
    </dgm:pt>
    <dgm:pt modelId="{E49E5C74-0976-46D2-9261-760AE3F8353C}" type="pres">
      <dgm:prSet presAssocID="{001815DA-56F2-45CB-AD9A-3DD190396DAE}" presName="diagram" presStyleCnt="0">
        <dgm:presLayoutVars>
          <dgm:dir/>
          <dgm:resizeHandles val="exact"/>
        </dgm:presLayoutVars>
      </dgm:prSet>
      <dgm:spPr/>
      <dgm:t>
        <a:bodyPr/>
        <a:lstStyle/>
        <a:p>
          <a:endParaRPr lang="fr-FR"/>
        </a:p>
      </dgm:t>
    </dgm:pt>
    <dgm:pt modelId="{DE06E91A-D9A9-4479-897F-FD77E85435D7}" type="pres">
      <dgm:prSet presAssocID="{E27E565A-B810-4BC7-9ED7-41838D488460}" presName="node" presStyleLbl="node1" presStyleIdx="0" presStyleCnt="4" custLinFactNeighborX="712" custLinFactNeighborY="26040">
        <dgm:presLayoutVars>
          <dgm:bulletEnabled val="1"/>
        </dgm:presLayoutVars>
      </dgm:prSet>
      <dgm:spPr/>
      <dgm:t>
        <a:bodyPr/>
        <a:lstStyle/>
        <a:p>
          <a:endParaRPr lang="fr-FR"/>
        </a:p>
      </dgm:t>
    </dgm:pt>
    <dgm:pt modelId="{DF29A299-9222-459A-9CAC-E5E57F03A1A5}" type="pres">
      <dgm:prSet presAssocID="{6A36BB32-82CE-4F4A-ACC8-463DD62074E5}" presName="sibTrans" presStyleLbl="sibTrans2D1" presStyleIdx="0" presStyleCnt="3"/>
      <dgm:spPr/>
      <dgm:t>
        <a:bodyPr/>
        <a:lstStyle/>
        <a:p>
          <a:endParaRPr lang="fr-FR"/>
        </a:p>
      </dgm:t>
    </dgm:pt>
    <dgm:pt modelId="{B04925B8-2C99-4765-9B7D-26702531736D}" type="pres">
      <dgm:prSet presAssocID="{6A36BB32-82CE-4F4A-ACC8-463DD62074E5}" presName="connectorText" presStyleLbl="sibTrans2D1" presStyleIdx="0" presStyleCnt="3"/>
      <dgm:spPr/>
      <dgm:t>
        <a:bodyPr/>
        <a:lstStyle/>
        <a:p>
          <a:endParaRPr lang="fr-FR"/>
        </a:p>
      </dgm:t>
    </dgm:pt>
    <dgm:pt modelId="{99CEAAF1-9364-4C54-BE74-017268ABA1D2}" type="pres">
      <dgm:prSet presAssocID="{F9B021D0-D8E1-4A49-AA9D-874F316D1C77}" presName="node" presStyleLbl="node1" presStyleIdx="1" presStyleCnt="4" custLinFactX="7314" custLinFactNeighborX="100000" custLinFactNeighborY="27292">
        <dgm:presLayoutVars>
          <dgm:bulletEnabled val="1"/>
        </dgm:presLayoutVars>
      </dgm:prSet>
      <dgm:spPr/>
      <dgm:t>
        <a:bodyPr/>
        <a:lstStyle/>
        <a:p>
          <a:endParaRPr lang="fr-FR"/>
        </a:p>
      </dgm:t>
    </dgm:pt>
    <dgm:pt modelId="{F1E1546F-1BEB-4C64-ACF9-4C0AD26F0841}" type="pres">
      <dgm:prSet presAssocID="{0F4CBDEE-0133-4E27-834D-2E1BBB3D64DA}" presName="sibTrans" presStyleLbl="sibTrans2D1" presStyleIdx="1" presStyleCnt="3"/>
      <dgm:spPr/>
      <dgm:t>
        <a:bodyPr/>
        <a:lstStyle/>
        <a:p>
          <a:endParaRPr lang="fr-FR"/>
        </a:p>
      </dgm:t>
    </dgm:pt>
    <dgm:pt modelId="{2A713B97-70D5-4574-8CD9-287BFF7143D8}" type="pres">
      <dgm:prSet presAssocID="{0F4CBDEE-0133-4E27-834D-2E1BBB3D64DA}" presName="connectorText" presStyleLbl="sibTrans2D1" presStyleIdx="1" presStyleCnt="3"/>
      <dgm:spPr/>
      <dgm:t>
        <a:bodyPr/>
        <a:lstStyle/>
        <a:p>
          <a:endParaRPr lang="fr-FR"/>
        </a:p>
      </dgm:t>
    </dgm:pt>
    <dgm:pt modelId="{4E2F41EC-C403-44A6-B1BC-87562989E620}" type="pres">
      <dgm:prSet presAssocID="{7937D5AB-2D7D-44E9-A200-EB8B0B4E9C30}" presName="node" presStyleLbl="node1" presStyleIdx="2" presStyleCnt="4" custLinFactY="100000" custLinFactNeighborX="-21358" custLinFactNeighborY="105280">
        <dgm:presLayoutVars>
          <dgm:bulletEnabled val="1"/>
        </dgm:presLayoutVars>
      </dgm:prSet>
      <dgm:spPr/>
      <dgm:t>
        <a:bodyPr/>
        <a:lstStyle/>
        <a:p>
          <a:endParaRPr lang="fr-FR"/>
        </a:p>
      </dgm:t>
    </dgm:pt>
    <dgm:pt modelId="{22966D50-B9AB-4E48-95AE-BC2236417E6C}" type="pres">
      <dgm:prSet presAssocID="{12423095-5005-428F-9D52-8CA63D61BBEE}" presName="sibTrans" presStyleLbl="sibTrans2D1" presStyleIdx="2" presStyleCnt="3"/>
      <dgm:spPr/>
      <dgm:t>
        <a:bodyPr/>
        <a:lstStyle/>
        <a:p>
          <a:endParaRPr lang="fr-FR"/>
        </a:p>
      </dgm:t>
    </dgm:pt>
    <dgm:pt modelId="{5CDDC1CE-AC83-457D-9BD8-FE98775319C7}" type="pres">
      <dgm:prSet presAssocID="{12423095-5005-428F-9D52-8CA63D61BBEE}" presName="connectorText" presStyleLbl="sibTrans2D1" presStyleIdx="2" presStyleCnt="3"/>
      <dgm:spPr/>
      <dgm:t>
        <a:bodyPr/>
        <a:lstStyle/>
        <a:p>
          <a:endParaRPr lang="fr-FR"/>
        </a:p>
      </dgm:t>
    </dgm:pt>
    <dgm:pt modelId="{E36D9D80-CA83-4B89-97FF-413290CDC2C7}" type="pres">
      <dgm:prSet presAssocID="{E6813A21-E7E5-4E9A-84A7-4C057606CAF8}" presName="node" presStyleLbl="node1" presStyleIdx="3" presStyleCnt="4" custScaleX="135763" custScaleY="181062" custLinFactX="-100000" custLinFactNeighborX="-115722" custLinFactNeighborY="-9493">
        <dgm:presLayoutVars>
          <dgm:bulletEnabled val="1"/>
        </dgm:presLayoutVars>
      </dgm:prSet>
      <dgm:spPr/>
      <dgm:t>
        <a:bodyPr/>
        <a:lstStyle/>
        <a:p>
          <a:endParaRPr lang="fr-FR"/>
        </a:p>
      </dgm:t>
    </dgm:pt>
  </dgm:ptLst>
  <dgm:cxnLst>
    <dgm:cxn modelId="{23D1B99E-3872-6249-9D58-DDC4E523D631}" type="presOf" srcId="{12423095-5005-428F-9D52-8CA63D61BBEE}" destId="{22966D50-B9AB-4E48-95AE-BC2236417E6C}" srcOrd="0" destOrd="0" presId="urn:microsoft.com/office/officeart/2005/8/layout/process5"/>
    <dgm:cxn modelId="{A5DE3C7C-2395-C04E-A43B-F51C10C3FD0F}" type="presOf" srcId="{6A36BB32-82CE-4F4A-ACC8-463DD62074E5}" destId="{DF29A299-9222-459A-9CAC-E5E57F03A1A5}" srcOrd="0" destOrd="0" presId="urn:microsoft.com/office/officeart/2005/8/layout/process5"/>
    <dgm:cxn modelId="{7E291B86-59A5-5A4B-B040-C5B3255532AB}" type="presOf" srcId="{7937D5AB-2D7D-44E9-A200-EB8B0B4E9C30}" destId="{4E2F41EC-C403-44A6-B1BC-87562989E620}" srcOrd="0" destOrd="0" presId="urn:microsoft.com/office/officeart/2005/8/layout/process5"/>
    <dgm:cxn modelId="{754A165C-9076-924E-A1A6-CCB3D8A21803}" type="presOf" srcId="{F9B021D0-D8E1-4A49-AA9D-874F316D1C77}" destId="{99CEAAF1-9364-4C54-BE74-017268ABA1D2}" srcOrd="0" destOrd="0" presId="urn:microsoft.com/office/officeart/2005/8/layout/process5"/>
    <dgm:cxn modelId="{63B534B8-D7F5-2446-B3DA-95789FAEBCE2}" type="presOf" srcId="{0F4CBDEE-0133-4E27-834D-2E1BBB3D64DA}" destId="{2A713B97-70D5-4574-8CD9-287BFF7143D8}" srcOrd="1" destOrd="0" presId="urn:microsoft.com/office/officeart/2005/8/layout/process5"/>
    <dgm:cxn modelId="{C8747C1B-417D-6343-A93C-1D1675BDCAAF}" type="presOf" srcId="{E6813A21-E7E5-4E9A-84A7-4C057606CAF8}" destId="{E36D9D80-CA83-4B89-97FF-413290CDC2C7}" srcOrd="0" destOrd="0" presId="urn:microsoft.com/office/officeart/2005/8/layout/process5"/>
    <dgm:cxn modelId="{4D5D11D4-45CA-2342-B933-5D2043A24551}" type="presOf" srcId="{E27E565A-B810-4BC7-9ED7-41838D488460}" destId="{DE06E91A-D9A9-4479-897F-FD77E85435D7}" srcOrd="0" destOrd="0" presId="urn:microsoft.com/office/officeart/2005/8/layout/process5"/>
    <dgm:cxn modelId="{6A69026F-B8DA-4689-98AE-813E358354E6}" srcId="{001815DA-56F2-45CB-AD9A-3DD190396DAE}" destId="{F9B021D0-D8E1-4A49-AA9D-874F316D1C77}" srcOrd="1" destOrd="0" parTransId="{5F046D9F-7214-42C3-965C-127295619F7D}" sibTransId="{0F4CBDEE-0133-4E27-834D-2E1BBB3D64DA}"/>
    <dgm:cxn modelId="{0A4AC013-3CE8-4270-9C2F-1109A9B0389D}" srcId="{001815DA-56F2-45CB-AD9A-3DD190396DAE}" destId="{E27E565A-B810-4BC7-9ED7-41838D488460}" srcOrd="0" destOrd="0" parTransId="{1460FD8D-4831-4169-886E-A4E537BA977A}" sibTransId="{6A36BB32-82CE-4F4A-ACC8-463DD62074E5}"/>
    <dgm:cxn modelId="{DD729807-5A10-46DC-83E6-87F4ACE10509}" srcId="{001815DA-56F2-45CB-AD9A-3DD190396DAE}" destId="{7937D5AB-2D7D-44E9-A200-EB8B0B4E9C30}" srcOrd="2" destOrd="0" parTransId="{23BA3A3A-50D3-4E8F-AEB9-3239187CA193}" sibTransId="{12423095-5005-428F-9D52-8CA63D61BBEE}"/>
    <dgm:cxn modelId="{7935B018-440E-FF4D-A7D6-7CC0A8E81816}" type="presOf" srcId="{6A36BB32-82CE-4F4A-ACC8-463DD62074E5}" destId="{B04925B8-2C99-4765-9B7D-26702531736D}" srcOrd="1" destOrd="0" presId="urn:microsoft.com/office/officeart/2005/8/layout/process5"/>
    <dgm:cxn modelId="{6995C8A3-B5F6-904C-90C4-4BCC6071414A}" type="presOf" srcId="{0F4CBDEE-0133-4E27-834D-2E1BBB3D64DA}" destId="{F1E1546F-1BEB-4C64-ACF9-4C0AD26F0841}" srcOrd="0" destOrd="0" presId="urn:microsoft.com/office/officeart/2005/8/layout/process5"/>
    <dgm:cxn modelId="{0032272B-F8AE-E747-A78E-CF83E60DDBB5}" type="presOf" srcId="{12423095-5005-428F-9D52-8CA63D61BBEE}" destId="{5CDDC1CE-AC83-457D-9BD8-FE98775319C7}" srcOrd="1" destOrd="0" presId="urn:microsoft.com/office/officeart/2005/8/layout/process5"/>
    <dgm:cxn modelId="{CD0A0FA2-407E-4CAC-97D2-1A2B195723C9}" srcId="{001815DA-56F2-45CB-AD9A-3DD190396DAE}" destId="{E6813A21-E7E5-4E9A-84A7-4C057606CAF8}" srcOrd="3" destOrd="0" parTransId="{2BDCB868-C554-45A0-BD54-BB46EB82223C}" sibTransId="{517B3F5A-9544-4B52-9178-840126AC5422}"/>
    <dgm:cxn modelId="{34276C7E-F0BB-A843-B693-B8D3CEE7BEFE}" type="presOf" srcId="{001815DA-56F2-45CB-AD9A-3DD190396DAE}" destId="{E49E5C74-0976-46D2-9261-760AE3F8353C}" srcOrd="0" destOrd="0" presId="urn:microsoft.com/office/officeart/2005/8/layout/process5"/>
    <dgm:cxn modelId="{01FE141C-4895-594D-9150-5DF374F377F8}" type="presParOf" srcId="{E49E5C74-0976-46D2-9261-760AE3F8353C}" destId="{DE06E91A-D9A9-4479-897F-FD77E85435D7}" srcOrd="0" destOrd="0" presId="urn:microsoft.com/office/officeart/2005/8/layout/process5"/>
    <dgm:cxn modelId="{547DD50E-E2BB-344C-B4D7-C691117A4587}" type="presParOf" srcId="{E49E5C74-0976-46D2-9261-760AE3F8353C}" destId="{DF29A299-9222-459A-9CAC-E5E57F03A1A5}" srcOrd="1" destOrd="0" presId="urn:microsoft.com/office/officeart/2005/8/layout/process5"/>
    <dgm:cxn modelId="{9152F924-4BB4-DE41-A737-31B55521E357}" type="presParOf" srcId="{DF29A299-9222-459A-9CAC-E5E57F03A1A5}" destId="{B04925B8-2C99-4765-9B7D-26702531736D}" srcOrd="0" destOrd="0" presId="urn:microsoft.com/office/officeart/2005/8/layout/process5"/>
    <dgm:cxn modelId="{80B91618-EF16-944D-A2B5-0C118AF96E47}" type="presParOf" srcId="{E49E5C74-0976-46D2-9261-760AE3F8353C}" destId="{99CEAAF1-9364-4C54-BE74-017268ABA1D2}" srcOrd="2" destOrd="0" presId="urn:microsoft.com/office/officeart/2005/8/layout/process5"/>
    <dgm:cxn modelId="{4FCEE433-3E48-6B4E-8814-FAEE185D6F03}" type="presParOf" srcId="{E49E5C74-0976-46D2-9261-760AE3F8353C}" destId="{F1E1546F-1BEB-4C64-ACF9-4C0AD26F0841}" srcOrd="3" destOrd="0" presId="urn:microsoft.com/office/officeart/2005/8/layout/process5"/>
    <dgm:cxn modelId="{D353B5C0-5641-5F46-8FAC-F656C359F9F2}" type="presParOf" srcId="{F1E1546F-1BEB-4C64-ACF9-4C0AD26F0841}" destId="{2A713B97-70D5-4574-8CD9-287BFF7143D8}" srcOrd="0" destOrd="0" presId="urn:microsoft.com/office/officeart/2005/8/layout/process5"/>
    <dgm:cxn modelId="{064D95CE-1838-9242-BE7A-BE93C347D705}" type="presParOf" srcId="{E49E5C74-0976-46D2-9261-760AE3F8353C}" destId="{4E2F41EC-C403-44A6-B1BC-87562989E620}" srcOrd="4" destOrd="0" presId="urn:microsoft.com/office/officeart/2005/8/layout/process5"/>
    <dgm:cxn modelId="{4BF54EBA-F190-6F42-8E89-336BFC0E6798}" type="presParOf" srcId="{E49E5C74-0976-46D2-9261-760AE3F8353C}" destId="{22966D50-B9AB-4E48-95AE-BC2236417E6C}" srcOrd="5" destOrd="0" presId="urn:microsoft.com/office/officeart/2005/8/layout/process5"/>
    <dgm:cxn modelId="{C917CE88-1E24-8947-A2F2-1A40CF2F2E76}" type="presParOf" srcId="{22966D50-B9AB-4E48-95AE-BC2236417E6C}" destId="{5CDDC1CE-AC83-457D-9BD8-FE98775319C7}" srcOrd="0" destOrd="0" presId="urn:microsoft.com/office/officeart/2005/8/layout/process5"/>
    <dgm:cxn modelId="{E85C4207-3167-9B48-A43D-6665FC23EAF6}" type="presParOf" srcId="{E49E5C74-0976-46D2-9261-760AE3F8353C}" destId="{E36D9D80-CA83-4B89-97FF-413290CDC2C7}" srcOrd="6" destOrd="0" presId="urn:microsoft.com/office/officeart/2005/8/layout/process5"/>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06E91A-D9A9-4479-897F-FD77E85435D7}">
      <dsp:nvSpPr>
        <dsp:cNvPr id="0" name=""/>
        <dsp:cNvSpPr/>
      </dsp:nvSpPr>
      <dsp:spPr>
        <a:xfrm>
          <a:off x="891082" y="260136"/>
          <a:ext cx="1660798" cy="996478"/>
        </a:xfrm>
        <a:prstGeom prst="roundRect">
          <a:avLst>
            <a:gd name="adj" fmla="val 10000"/>
          </a:avLst>
        </a:prstGeom>
        <a:solidFill>
          <a:schemeClr val="lt1">
            <a:hueOff val="0"/>
            <a:satOff val="0"/>
            <a:lumOff val="0"/>
            <a:alphaOff val="0"/>
          </a:schemeClr>
        </a:solidFill>
        <a:ln w="20000" cap="flat" cmpd="sng" algn="ctr">
          <a:solidFill>
            <a:schemeClr val="dk2">
              <a:shade val="80000"/>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solidFill>
                <a:schemeClr val="tx1"/>
              </a:solidFill>
              <a:latin typeface="+mn-lt"/>
              <a:cs typeface="Arial" panose="020B0604020202020204" pitchFamily="34" charset="0"/>
            </a:rPr>
            <a:t>Visite médicale </a:t>
          </a:r>
        </a:p>
        <a:p>
          <a:pPr lvl="0" algn="ctr" defTabSz="755650">
            <a:lnSpc>
              <a:spcPct val="90000"/>
            </a:lnSpc>
            <a:spcBef>
              <a:spcPct val="0"/>
            </a:spcBef>
            <a:spcAft>
              <a:spcPct val="35000"/>
            </a:spcAft>
          </a:pPr>
          <a:r>
            <a:rPr lang="fr-FR" sz="1700" i="1" kern="1200" dirty="0" smtClean="0">
              <a:solidFill>
                <a:schemeClr val="tx1"/>
              </a:solidFill>
              <a:latin typeface="+mn-lt"/>
              <a:cs typeface="Arial" panose="020B0604020202020204" pitchFamily="34" charset="0"/>
            </a:rPr>
            <a:t>(reprise, périodique ou à l’initiative du salarié)</a:t>
          </a:r>
          <a:endParaRPr lang="fr-FR" sz="1700" i="1" kern="1200" dirty="0">
            <a:solidFill>
              <a:schemeClr val="tx1"/>
            </a:solidFill>
            <a:latin typeface="+mn-lt"/>
            <a:cs typeface="Arial" panose="020B0604020202020204" pitchFamily="34" charset="0"/>
          </a:endParaRPr>
        </a:p>
      </dsp:txBody>
      <dsp:txXfrm>
        <a:off x="920268" y="289322"/>
        <a:ext cx="1602426" cy="938106"/>
      </dsp:txXfrm>
    </dsp:sp>
    <dsp:sp modelId="{DF29A299-9222-459A-9CAC-E5E57F03A1A5}">
      <dsp:nvSpPr>
        <dsp:cNvPr id="0" name=""/>
        <dsp:cNvSpPr/>
      </dsp:nvSpPr>
      <dsp:spPr>
        <a:xfrm rot="10472">
          <a:off x="3087525" y="558563"/>
          <a:ext cx="1290430" cy="411877"/>
        </a:xfrm>
        <a:prstGeom prst="rightArrow">
          <a:avLst>
            <a:gd name="adj1" fmla="val 60000"/>
            <a:gd name="adj2" fmla="val 50000"/>
          </a:avLst>
        </a:prstGeom>
        <a:solidFill>
          <a:schemeClr val="dk2">
            <a:tint val="60000"/>
            <a:hueOff val="0"/>
            <a:satOff val="0"/>
            <a:lumOff val="0"/>
            <a:alphaOff val="0"/>
          </a:schemeClr>
        </a:solidFill>
        <a:ln>
          <a:noFill/>
        </a:ln>
        <a:effectLst>
          <a:outerShdw blurRad="50800" dist="25400" dir="5400000"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latin typeface="Arial" panose="020B0604020202020204" pitchFamily="34" charset="0"/>
            <a:cs typeface="Arial" panose="020B0604020202020204" pitchFamily="34" charset="0"/>
          </a:endParaRPr>
        </a:p>
      </dsp:txBody>
      <dsp:txXfrm>
        <a:off x="3087525" y="640750"/>
        <a:ext cx="1166867" cy="247127"/>
      </dsp:txXfrm>
    </dsp:sp>
    <dsp:sp modelId="{99CEAAF1-9364-4C54-BE74-017268ABA1D2}">
      <dsp:nvSpPr>
        <dsp:cNvPr id="0" name=""/>
        <dsp:cNvSpPr/>
      </dsp:nvSpPr>
      <dsp:spPr>
        <a:xfrm>
          <a:off x="4986644" y="272612"/>
          <a:ext cx="1660798" cy="996478"/>
        </a:xfrm>
        <a:prstGeom prst="roundRect">
          <a:avLst>
            <a:gd name="adj" fmla="val 10000"/>
          </a:avLst>
        </a:prstGeom>
        <a:solidFill>
          <a:schemeClr val="lt1">
            <a:hueOff val="0"/>
            <a:satOff val="0"/>
            <a:lumOff val="0"/>
            <a:alphaOff val="0"/>
          </a:schemeClr>
        </a:solidFill>
        <a:ln w="20000" cap="flat" cmpd="sng" algn="ctr">
          <a:solidFill>
            <a:schemeClr val="dk2">
              <a:shade val="80000"/>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solidFill>
                <a:schemeClr val="tx1"/>
              </a:solidFill>
              <a:latin typeface="+mj-lt"/>
              <a:cs typeface="Arial" panose="020B0604020202020204" pitchFamily="34" charset="0"/>
            </a:rPr>
            <a:t>Etude de poste et des conditions de travail</a:t>
          </a:r>
          <a:endParaRPr lang="fr-FR" sz="1700" kern="1200" dirty="0">
            <a:solidFill>
              <a:schemeClr val="tx1"/>
            </a:solidFill>
            <a:latin typeface="+mj-lt"/>
            <a:cs typeface="Arial" panose="020B0604020202020204" pitchFamily="34" charset="0"/>
          </a:endParaRPr>
        </a:p>
      </dsp:txBody>
      <dsp:txXfrm>
        <a:off x="5015830" y="301798"/>
        <a:ext cx="1602426" cy="938106"/>
      </dsp:txXfrm>
    </dsp:sp>
    <dsp:sp modelId="{F1E1546F-1BEB-4C64-ACF9-4C0AD26F0841}">
      <dsp:nvSpPr>
        <dsp:cNvPr id="0" name=""/>
        <dsp:cNvSpPr/>
      </dsp:nvSpPr>
      <dsp:spPr>
        <a:xfrm rot="5036701">
          <a:off x="5702778" y="1440062"/>
          <a:ext cx="414191" cy="411877"/>
        </a:xfrm>
        <a:prstGeom prst="rightArrow">
          <a:avLst>
            <a:gd name="adj1" fmla="val 60000"/>
            <a:gd name="adj2" fmla="val 50000"/>
          </a:avLst>
        </a:prstGeom>
        <a:solidFill>
          <a:schemeClr val="dk2">
            <a:tint val="60000"/>
            <a:hueOff val="0"/>
            <a:satOff val="0"/>
            <a:lumOff val="0"/>
            <a:alphaOff val="0"/>
          </a:schemeClr>
        </a:solidFill>
        <a:ln>
          <a:noFill/>
        </a:ln>
        <a:effectLst>
          <a:outerShdw blurRad="50800" dist="25400" dir="5400000"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latin typeface="Arial" panose="020B0604020202020204" pitchFamily="34" charset="0"/>
            <a:cs typeface="Arial" panose="020B0604020202020204" pitchFamily="34" charset="0"/>
          </a:endParaRPr>
        </a:p>
      </dsp:txBody>
      <dsp:txXfrm rot="-5400000">
        <a:off x="5779793" y="1439250"/>
        <a:ext cx="247127" cy="290628"/>
      </dsp:txXfrm>
    </dsp:sp>
    <dsp:sp modelId="{4E2F41EC-C403-44A6-B1BC-87562989E620}">
      <dsp:nvSpPr>
        <dsp:cNvPr id="0" name=""/>
        <dsp:cNvSpPr/>
      </dsp:nvSpPr>
      <dsp:spPr>
        <a:xfrm>
          <a:off x="5174779" y="2046225"/>
          <a:ext cx="1660798" cy="996478"/>
        </a:xfrm>
        <a:prstGeom prst="roundRect">
          <a:avLst>
            <a:gd name="adj" fmla="val 10000"/>
          </a:avLst>
        </a:prstGeom>
        <a:solidFill>
          <a:schemeClr val="lt1">
            <a:hueOff val="0"/>
            <a:satOff val="0"/>
            <a:lumOff val="0"/>
            <a:alphaOff val="0"/>
          </a:schemeClr>
        </a:solidFill>
        <a:ln w="20000" cap="flat" cmpd="sng" algn="ctr">
          <a:solidFill>
            <a:schemeClr val="dk2">
              <a:shade val="80000"/>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solidFill>
                <a:schemeClr val="tx1"/>
              </a:solidFill>
              <a:latin typeface="+mn-lt"/>
              <a:cs typeface="Arial" panose="020B0604020202020204" pitchFamily="34" charset="0"/>
            </a:rPr>
            <a:t>Echange entre le médecin du travail, l’employeur et le salarié</a:t>
          </a:r>
          <a:endParaRPr lang="fr-FR" sz="1700" kern="1200" dirty="0">
            <a:solidFill>
              <a:schemeClr val="tx1"/>
            </a:solidFill>
            <a:latin typeface="+mn-lt"/>
            <a:cs typeface="Arial" panose="020B0604020202020204" pitchFamily="34" charset="0"/>
          </a:endParaRPr>
        </a:p>
      </dsp:txBody>
      <dsp:txXfrm>
        <a:off x="5203965" y="2075411"/>
        <a:ext cx="1602426" cy="938106"/>
      </dsp:txXfrm>
    </dsp:sp>
    <dsp:sp modelId="{22966D50-B9AB-4E48-95AE-BC2236417E6C}">
      <dsp:nvSpPr>
        <dsp:cNvPr id="0" name=""/>
        <dsp:cNvSpPr/>
      </dsp:nvSpPr>
      <dsp:spPr>
        <a:xfrm rot="10873607">
          <a:off x="3999287" y="2304465"/>
          <a:ext cx="830804" cy="411877"/>
        </a:xfrm>
        <a:prstGeom prst="rightArrow">
          <a:avLst>
            <a:gd name="adj1" fmla="val 60000"/>
            <a:gd name="adj2" fmla="val 50000"/>
          </a:avLst>
        </a:prstGeom>
        <a:solidFill>
          <a:schemeClr val="dk2">
            <a:tint val="60000"/>
            <a:hueOff val="0"/>
            <a:satOff val="0"/>
            <a:lumOff val="0"/>
            <a:alphaOff val="0"/>
          </a:schemeClr>
        </a:solidFill>
        <a:ln>
          <a:noFill/>
        </a:ln>
        <a:effectLst>
          <a:outerShdw blurRad="50800" dist="25400" dir="5400000" rotWithShape="0">
            <a:srgbClr val="000000">
              <a:alpha val="35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latin typeface="Arial" panose="020B0604020202020204" pitchFamily="34" charset="0"/>
            <a:cs typeface="Arial" panose="020B0604020202020204" pitchFamily="34" charset="0"/>
          </a:endParaRPr>
        </a:p>
      </dsp:txBody>
      <dsp:txXfrm rot="10800000">
        <a:off x="4122836" y="2388163"/>
        <a:ext cx="707241" cy="247127"/>
      </dsp:txXfrm>
    </dsp:sp>
    <dsp:sp modelId="{E36D9D80-CA83-4B89-97FF-413290CDC2C7}">
      <dsp:nvSpPr>
        <dsp:cNvPr id="0" name=""/>
        <dsp:cNvSpPr/>
      </dsp:nvSpPr>
      <dsp:spPr>
        <a:xfrm>
          <a:off x="1352834" y="1566855"/>
          <a:ext cx="2254749" cy="1804244"/>
        </a:xfrm>
        <a:prstGeom prst="roundRect">
          <a:avLst>
            <a:gd name="adj" fmla="val 10000"/>
          </a:avLst>
        </a:prstGeom>
        <a:solidFill>
          <a:schemeClr val="lt1">
            <a:hueOff val="0"/>
            <a:satOff val="0"/>
            <a:lumOff val="0"/>
            <a:alphaOff val="0"/>
          </a:schemeClr>
        </a:solidFill>
        <a:ln w="20000" cap="flat" cmpd="sng" algn="ctr">
          <a:solidFill>
            <a:schemeClr val="dk2">
              <a:shade val="80000"/>
              <a:hueOff val="0"/>
              <a:satOff val="0"/>
              <a:lumOff val="0"/>
              <a:alphaOff val="0"/>
            </a:schemeClr>
          </a:solidFill>
          <a:prstDash val="solid"/>
        </a:ln>
        <a:effectLst>
          <a:outerShdw blurRad="50800" dist="254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smtClean="0">
              <a:solidFill>
                <a:schemeClr val="tx1"/>
              </a:solidFill>
              <a:latin typeface="+mj-lt"/>
              <a:cs typeface="Arial" panose="020B0604020202020204" pitchFamily="34" charset="0"/>
            </a:rPr>
            <a:t>Avis d’inaptitude notifié à l’employeur</a:t>
          </a:r>
        </a:p>
        <a:p>
          <a:pPr lvl="0" algn="ctr" defTabSz="755650">
            <a:lnSpc>
              <a:spcPct val="90000"/>
            </a:lnSpc>
            <a:spcBef>
              <a:spcPct val="0"/>
            </a:spcBef>
            <a:spcAft>
              <a:spcPct val="35000"/>
            </a:spcAft>
          </a:pPr>
          <a:r>
            <a:rPr lang="fr-FR" sz="1700" i="1" kern="1200" dirty="0" smtClean="0">
              <a:solidFill>
                <a:schemeClr val="tx1"/>
              </a:solidFill>
              <a:latin typeface="+mj-lt"/>
              <a:cs typeface="Arial" panose="020B0604020202020204" pitchFamily="34" charset="0"/>
            </a:rPr>
            <a:t>(comporte obligatoirement des conclusions écrites, assorties d'indications relatives au reclassement)</a:t>
          </a:r>
          <a:endParaRPr lang="fr-FR" sz="1700" i="1" kern="1200" dirty="0">
            <a:solidFill>
              <a:schemeClr val="tx1"/>
            </a:solidFill>
            <a:latin typeface="+mj-lt"/>
            <a:cs typeface="Arial" panose="020B0604020202020204" pitchFamily="34" charset="0"/>
          </a:endParaRPr>
        </a:p>
      </dsp:txBody>
      <dsp:txXfrm>
        <a:off x="1405679" y="1619700"/>
        <a:ext cx="2149059" cy="1698554"/>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3F0822-FF70-C74B-A8B5-AFA4DB026A32}" type="datetimeFigureOut">
              <a:rPr lang="fr-FR" smtClean="0"/>
              <a:pPr/>
              <a:t>08/06/2017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7BBAE2-D566-1240-A4B9-86E58F120198}" type="slidenum">
              <a:rPr lang="fr-FR" smtClean="0"/>
              <a:pPr/>
              <a:t>‹#›</a:t>
            </a:fld>
            <a:endParaRPr lang="fr-FR"/>
          </a:p>
        </p:txBody>
      </p:sp>
    </p:spTree>
    <p:extLst>
      <p:ext uri="{BB962C8B-B14F-4D97-AF65-F5344CB8AC3E}">
        <p14:creationId xmlns:p14="http://schemas.microsoft.com/office/powerpoint/2010/main" val="27875238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7.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8.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9.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422276" y="4777194"/>
            <a:ext cx="5953125" cy="3908614"/>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t>Voir annexe 1 : </a:t>
            </a:r>
            <a:r>
              <a:rPr lang="fr-FR" sz="1000" b="1" kern="1200" dirty="0" smtClean="0">
                <a:solidFill>
                  <a:schemeClr val="tx1"/>
                </a:solidFill>
                <a:effectLst/>
              </a:rPr>
              <a:t>Synthèse : avant/après la loi travail</a:t>
            </a:r>
          </a:p>
          <a:p>
            <a:endParaRPr lang="fr-FR" sz="1000" dirty="0" smtClean="0"/>
          </a:p>
          <a:p>
            <a:r>
              <a:rPr lang="fr-FR" sz="1000" b="1" dirty="0" smtClean="0"/>
              <a:t>CONTEXTE DE LA REFORME :</a:t>
            </a:r>
          </a:p>
          <a:p>
            <a:endParaRPr lang="fr-FR" sz="1000" dirty="0" smtClean="0"/>
          </a:p>
          <a:p>
            <a:r>
              <a:rPr lang="fr-FR" sz="1000" dirty="0" smtClean="0"/>
              <a:t>Au 1</a:t>
            </a:r>
            <a:r>
              <a:rPr lang="fr-FR" sz="1000" baseline="30000" dirty="0" smtClean="0"/>
              <a:t>er</a:t>
            </a:r>
            <a:r>
              <a:rPr lang="fr-FR" sz="1000" dirty="0" smtClean="0"/>
              <a:t> janvier 2015 il y avait 5605 médecins du travail dont l’âge moyen était de 55 ans et la proportion de femmes de 70% pour 16,6 millions de travailleurs.</a:t>
            </a:r>
          </a:p>
          <a:p>
            <a:r>
              <a:rPr lang="fr-FR" sz="1000" dirty="0" smtClean="0"/>
              <a:t>Les projections indiquent moins de 2500 médecins du travail en 2030.</a:t>
            </a:r>
          </a:p>
          <a:p>
            <a:r>
              <a:rPr lang="fr-FR" sz="1000" dirty="0" smtClean="0"/>
              <a:t>Il y a chaque année 20 millions d’embauches et seulement 3 millions de visites médicales.</a:t>
            </a:r>
          </a:p>
          <a:p>
            <a:r>
              <a:rPr lang="fr-FR" sz="1000" dirty="0" smtClean="0"/>
              <a:t>Plus de 98% des visites médicales</a:t>
            </a:r>
            <a:r>
              <a:rPr lang="fr-FR" sz="1000" baseline="0" dirty="0" smtClean="0"/>
              <a:t> d’embauche donnent lieu à un avis d’aptitude sans réserves.</a:t>
            </a:r>
          </a:p>
          <a:p>
            <a:r>
              <a:rPr lang="fr-FR" sz="1000" baseline="0" dirty="0" smtClean="0"/>
              <a:t>La système de prévention n’est pas efficace puisqu’il n’a pas empêché le drame de l’amiante !</a:t>
            </a:r>
          </a:p>
          <a:p>
            <a:endParaRPr lang="fr-FR" sz="1000" baseline="0" dirty="0" smtClean="0"/>
          </a:p>
          <a:p>
            <a:r>
              <a:rPr lang="fr-FR" sz="1000" baseline="0" dirty="0" smtClean="0"/>
              <a:t>Il en résulte une crise démographique et d’image de la médecine du travail, et un suivi médical chronophage qui invite à mieux cibler les priorités.</a:t>
            </a:r>
          </a:p>
          <a:p>
            <a:endParaRPr lang="fr-FR" sz="1000" baseline="0" dirty="0" smtClean="0"/>
          </a:p>
          <a:p>
            <a:r>
              <a:rPr lang="fr-FR" sz="1000" u="sng" baseline="0" dirty="0" smtClean="0"/>
              <a:t>Objectif de la réforme </a:t>
            </a:r>
            <a:r>
              <a:rPr lang="fr-FR" sz="1000" baseline="0" dirty="0" smtClean="0"/>
              <a:t>: garantir un suivi individuel de TOUS les salariés, mais concentrer l’activité des services de santé au travail sur les salariés qui en ont le plus besoin.</a:t>
            </a:r>
          </a:p>
          <a:p>
            <a:r>
              <a:rPr lang="fr-FR" sz="1000" baseline="0" dirty="0" smtClean="0"/>
              <a:t>Le ciblage médical des salariés les oriente vers :</a:t>
            </a:r>
          </a:p>
          <a:p>
            <a:pPr marL="171450" indent="-171450">
              <a:buFontTx/>
              <a:buChar char="-"/>
            </a:pPr>
            <a:r>
              <a:rPr lang="fr-FR" sz="1000" baseline="0" dirty="0" smtClean="0"/>
              <a:t>Une visite d’information et de prévention,</a:t>
            </a:r>
          </a:p>
          <a:p>
            <a:pPr marL="171450" indent="-171450">
              <a:buFontTx/>
              <a:buChar char="-"/>
            </a:pPr>
            <a:r>
              <a:rPr lang="fr-FR" sz="1000" baseline="0" dirty="0" smtClean="0"/>
              <a:t>Ou un suivi adapté compte tenu de leur situation personnelle</a:t>
            </a:r>
          </a:p>
          <a:p>
            <a:pPr marL="171450" indent="-171450">
              <a:buFontTx/>
              <a:buChar char="-"/>
            </a:pPr>
            <a:r>
              <a:rPr lang="fr-FR" sz="1000" baseline="0" dirty="0" smtClean="0"/>
              <a:t>Ou un suivi renforcé pour les postes à risque</a:t>
            </a:r>
          </a:p>
          <a:p>
            <a:pPr marL="171450" indent="-171450">
              <a:buFontTx/>
              <a:buChar char="-"/>
            </a:pPr>
            <a:r>
              <a:rPr lang="fr-FR" sz="1000" baseline="0" dirty="0" smtClean="0"/>
              <a:t>Les visites de pré-reprise et de reprise du travail sont maintenues,</a:t>
            </a:r>
          </a:p>
          <a:p>
            <a:pPr marL="171450" indent="-171450">
              <a:buFontTx/>
              <a:buChar char="-"/>
            </a:pPr>
            <a:r>
              <a:rPr lang="fr-FR" sz="1000" baseline="0" dirty="0" smtClean="0"/>
              <a:t>Les visites à la demande subsistent.</a:t>
            </a:r>
            <a:endParaRPr lang="fr-FR"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a:t>
            </a:fld>
            <a:endParaRPr lang="fr-FR"/>
          </a:p>
        </p:txBody>
      </p:sp>
    </p:spTree>
    <p:extLst>
      <p:ext uri="{BB962C8B-B14F-4D97-AF65-F5344CB8AC3E}">
        <p14:creationId xmlns:p14="http://schemas.microsoft.com/office/powerpoint/2010/main" val="693688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000" u="sng" kern="1200" dirty="0" smtClean="0">
                <a:solidFill>
                  <a:schemeClr val="tx1"/>
                </a:solidFill>
                <a:effectLst/>
                <a:latin typeface="+mn-lt"/>
                <a:ea typeface="+mn-ea"/>
                <a:cs typeface="+mn-cs"/>
              </a:rPr>
              <a:t>art R 4624-23 – III, liste complémentaire de l’employeur </a:t>
            </a:r>
            <a:r>
              <a:rPr lang="fr-FR" sz="1000" kern="1200" dirty="0" smtClean="0">
                <a:solidFill>
                  <a:schemeClr val="tx1"/>
                </a:solidFill>
                <a:effectLst/>
                <a:latin typeface="+mn-lt"/>
                <a:ea typeface="+mn-ea"/>
                <a:cs typeface="+mn-cs"/>
              </a:rPr>
              <a:t>: </a:t>
            </a:r>
            <a:r>
              <a:rPr lang="fr-FR" sz="1000" u="sng" kern="1200" dirty="0" smtClean="0">
                <a:solidFill>
                  <a:schemeClr val="tx1"/>
                </a:solidFill>
                <a:effectLst/>
                <a:latin typeface="+mn-lt"/>
                <a:ea typeface="+mn-ea"/>
                <a:cs typeface="+mn-cs"/>
              </a:rPr>
              <a:t>Liste des postes complétée par l’employeur</a:t>
            </a:r>
            <a:r>
              <a:rPr lang="fr-FR" sz="1000" kern="1200" dirty="0" smtClean="0">
                <a:solidFill>
                  <a:schemeClr val="tx1"/>
                </a:solidFill>
                <a:effectLst/>
                <a:latin typeface="+mn-lt"/>
                <a:ea typeface="+mn-ea"/>
                <a:cs typeface="+mn-cs"/>
              </a:rPr>
              <a:t> : l’employeur motive par écrit l’inscription de tout poste sur cette</a:t>
            </a:r>
            <a:r>
              <a:rPr lang="fr-FR" sz="1000" kern="1200" baseline="0" dirty="0" smtClean="0">
                <a:solidFill>
                  <a:schemeClr val="tx1"/>
                </a:solidFill>
                <a:effectLst/>
                <a:latin typeface="+mn-lt"/>
                <a:ea typeface="+mn-ea"/>
                <a:cs typeface="+mn-cs"/>
              </a:rPr>
              <a:t> liste. Elle est mise à jour tous les ans.</a:t>
            </a:r>
            <a:endParaRPr lang="fr-FR" sz="10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11</a:t>
            </a:fld>
            <a:endParaRPr lang="fr-FR"/>
          </a:p>
        </p:txBody>
      </p:sp>
    </p:spTree>
    <p:extLst>
      <p:ext uri="{BB962C8B-B14F-4D97-AF65-F5344CB8AC3E}">
        <p14:creationId xmlns:p14="http://schemas.microsoft.com/office/powerpoint/2010/main" val="118727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12</a:t>
            </a:fld>
            <a:endParaRPr lang="fr-FR"/>
          </a:p>
        </p:txBody>
      </p:sp>
    </p:spTree>
    <p:extLst>
      <p:ext uri="{BB962C8B-B14F-4D97-AF65-F5344CB8AC3E}">
        <p14:creationId xmlns:p14="http://schemas.microsoft.com/office/powerpoint/2010/main" val="527589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13</a:t>
            </a:fld>
            <a:endParaRPr lang="fr-FR"/>
          </a:p>
        </p:txBody>
      </p:sp>
    </p:spTree>
    <p:extLst>
      <p:ext uri="{BB962C8B-B14F-4D97-AF65-F5344CB8AC3E}">
        <p14:creationId xmlns:p14="http://schemas.microsoft.com/office/powerpoint/2010/main" val="2074853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14</a:t>
            </a:fld>
            <a:endParaRPr lang="fr-FR"/>
          </a:p>
        </p:txBody>
      </p:sp>
    </p:spTree>
    <p:extLst>
      <p:ext uri="{BB962C8B-B14F-4D97-AF65-F5344CB8AC3E}">
        <p14:creationId xmlns:p14="http://schemas.microsoft.com/office/powerpoint/2010/main" val="2133837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
            </a:pPr>
            <a:r>
              <a:rPr lang="fr-FR" sz="1000" b="1" kern="1200" dirty="0" smtClean="0">
                <a:solidFill>
                  <a:schemeClr val="tx1"/>
                </a:solidFill>
                <a:effectLst/>
              </a:rPr>
              <a:t>Suivi individuel. - </a:t>
            </a:r>
            <a:r>
              <a:rPr lang="fr-FR" sz="1000" kern="1200" dirty="0" smtClean="0">
                <a:solidFill>
                  <a:schemeClr val="tx1"/>
                </a:solidFill>
                <a:effectLst/>
              </a:rPr>
              <a:t>Le travailleur bénéficie d'un renouvellement de la visite d'information et de prévention initiale, réalisée par un professionnel de santé, selon une périodicité qui ne peut excéder </a:t>
            </a:r>
            <a:r>
              <a:rPr lang="fr-FR" sz="1000" b="1" kern="1200" dirty="0" smtClean="0">
                <a:solidFill>
                  <a:schemeClr val="tx1"/>
                </a:solidFill>
                <a:effectLst/>
              </a:rPr>
              <a:t>cinq ans</a:t>
            </a:r>
            <a:r>
              <a:rPr lang="fr-FR" sz="1000" kern="1200" dirty="0" smtClean="0">
                <a:solidFill>
                  <a:schemeClr val="tx1"/>
                </a:solidFill>
                <a:effectLst/>
              </a:rPr>
              <a:t>. Ce délai, qui prend en compte les conditions de travail, l'âge et l'état de santé du salarié, ainsi que les risques auxquels il est exposé, est fixé par le médecin du travail dans le cadre d’un protocole écrit.</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fr-FR" sz="1000" kern="1200" dirty="0" smtClean="0">
              <a:solidFill>
                <a:schemeClr val="tx1"/>
              </a:solidFill>
              <a:effectLst/>
            </a:endParaRPr>
          </a:p>
          <a:p>
            <a:r>
              <a:rPr lang="fr-FR" sz="1000" i="1" dirty="0" smtClean="0"/>
              <a:t>Q : quelle date</a:t>
            </a:r>
            <a:r>
              <a:rPr lang="fr-FR" sz="1000" i="1" baseline="0" dirty="0" smtClean="0"/>
              <a:t> retenir pour le renouvellement de la VIP d’un salarié qui a été exonéré car a bénéficié d’une précédente VIP dans les 5 ans précédant l’embauche ?</a:t>
            </a:r>
          </a:p>
          <a:p>
            <a:r>
              <a:rPr lang="fr-FR" sz="1000" i="1" baseline="0" dirty="0" smtClean="0"/>
              <a:t>R : R4624-16 prévoit le renouvellement dans un délai qui ne peut excéder 5 ans….faire valider par le médecin du travail ?</a:t>
            </a:r>
          </a:p>
          <a:p>
            <a:endParaRPr lang="fr-FR" sz="1000" i="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000" i="0" baseline="0" dirty="0" smtClean="0"/>
              <a:t>Voir annexe 2 : </a:t>
            </a:r>
            <a:r>
              <a:rPr lang="fr-FR" sz="1000" b="1" kern="1200" dirty="0" smtClean="0">
                <a:solidFill>
                  <a:schemeClr val="tx1"/>
                </a:solidFill>
                <a:effectLst/>
              </a:rPr>
              <a:t>Synthèse : trois catégories de suivi médical des salariés</a:t>
            </a:r>
          </a:p>
          <a:p>
            <a:endParaRPr lang="fr-FR"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15</a:t>
            </a:fld>
            <a:endParaRPr lang="fr-FR"/>
          </a:p>
        </p:txBody>
      </p:sp>
    </p:spTree>
    <p:extLst>
      <p:ext uri="{BB962C8B-B14F-4D97-AF65-F5344CB8AC3E}">
        <p14:creationId xmlns:p14="http://schemas.microsoft.com/office/powerpoint/2010/main" val="3861932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
            </a:pPr>
            <a:r>
              <a:rPr lang="fr-FR" sz="1000" b="1" kern="1200" dirty="0" smtClean="0">
                <a:solidFill>
                  <a:schemeClr val="tx1"/>
                </a:solidFill>
                <a:effectLst/>
              </a:rPr>
              <a:t>Suivi adapté. </a:t>
            </a:r>
            <a:r>
              <a:rPr lang="fr-FR" sz="1000" kern="1200" dirty="0" smtClean="0">
                <a:solidFill>
                  <a:schemeClr val="tx1"/>
                </a:solidFill>
                <a:effectLst/>
              </a:rPr>
              <a:t>(art R 4624-17) </a:t>
            </a:r>
            <a:r>
              <a:rPr lang="fr-FR" sz="1000" b="1" kern="1200" dirty="0" smtClean="0">
                <a:solidFill>
                  <a:schemeClr val="tx1"/>
                </a:solidFill>
                <a:effectLst/>
              </a:rPr>
              <a:t>-</a:t>
            </a:r>
            <a:r>
              <a:rPr lang="fr-FR" sz="1000" kern="1200" dirty="0" smtClean="0">
                <a:solidFill>
                  <a:schemeClr val="tx1"/>
                </a:solidFill>
                <a:effectLst/>
              </a:rPr>
              <a:t> Tout travailleur dont l'état de santé, l'âge, les conditions de travail ou les risques professionnels auxquels il est exposé le nécessitent, notamment les </a:t>
            </a:r>
            <a:r>
              <a:rPr lang="fr-FR" sz="1000" b="1" kern="1200" dirty="0" smtClean="0">
                <a:solidFill>
                  <a:schemeClr val="tx1"/>
                </a:solidFill>
                <a:effectLst/>
              </a:rPr>
              <a:t>travailleurs handicapés</a:t>
            </a:r>
            <a:r>
              <a:rPr lang="fr-FR" sz="1000" kern="1200" dirty="0" smtClean="0">
                <a:solidFill>
                  <a:schemeClr val="tx1"/>
                </a:solidFill>
                <a:effectLst/>
              </a:rPr>
              <a:t>, les travailleurs qui déclarent être titulaires d'une </a:t>
            </a:r>
            <a:r>
              <a:rPr lang="fr-FR" sz="1000" b="1" kern="1200" dirty="0" smtClean="0">
                <a:solidFill>
                  <a:schemeClr val="tx1"/>
                </a:solidFill>
                <a:effectLst/>
              </a:rPr>
              <a:t>pension d'invalidité </a:t>
            </a:r>
            <a:r>
              <a:rPr lang="fr-FR" sz="1000" kern="1200" dirty="0" smtClean="0">
                <a:solidFill>
                  <a:schemeClr val="tx1"/>
                </a:solidFill>
                <a:effectLst/>
              </a:rPr>
              <a:t>et les </a:t>
            </a:r>
            <a:r>
              <a:rPr lang="fr-FR" sz="1000" b="1" kern="1200" dirty="0" smtClean="0">
                <a:solidFill>
                  <a:schemeClr val="tx1"/>
                </a:solidFill>
                <a:effectLst/>
              </a:rPr>
              <a:t>travailleurs de nuit </a:t>
            </a:r>
            <a:r>
              <a:rPr lang="fr-FR" sz="1000" kern="1200" dirty="0" smtClean="0">
                <a:solidFill>
                  <a:schemeClr val="tx1"/>
                </a:solidFill>
                <a:effectLst/>
              </a:rPr>
              <a:t>bénéficie, à l'issue de la visite d'information et de prévention, de modalités de suivi adaptées déterminées dans le cadre d’un protocole écrit élaboré par le médecin du travail, selon une périodicité qui n'excède pas une durée de </a:t>
            </a:r>
            <a:r>
              <a:rPr lang="fr-FR" sz="1000" b="1" kern="1200" dirty="0" smtClean="0">
                <a:solidFill>
                  <a:schemeClr val="tx1"/>
                </a:solidFill>
                <a:effectLst/>
              </a:rPr>
              <a:t>trois ans</a:t>
            </a:r>
            <a:r>
              <a:rPr lang="fr-FR" sz="1000" kern="1200" dirty="0" smtClean="0">
                <a:solidFill>
                  <a:schemeClr val="tx1"/>
                </a:solidFill>
                <a:effectLst/>
              </a:rPr>
              <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b="1" dirty="0" smtClean="0">
                <a:solidFill>
                  <a:srgbClr val="FF0000"/>
                </a:solidFill>
                <a:latin typeface="Calibri" charset="0"/>
                <a:cs typeface="Calibri" charset="0"/>
              </a:rPr>
              <a:t>Travailleur handicapé </a:t>
            </a:r>
            <a:r>
              <a:rPr lang="fr-FR" sz="1000" b="0" dirty="0" smtClean="0">
                <a:solidFill>
                  <a:srgbClr val="000000"/>
                </a:solidFill>
                <a:latin typeface="Calibri" charset="0"/>
                <a:cs typeface="Calibri" charset="0"/>
              </a:rPr>
              <a:t>ou qui déclare être titulaire d’une </a:t>
            </a:r>
            <a:r>
              <a:rPr lang="fr-FR" sz="1000" b="1" dirty="0" smtClean="0">
                <a:solidFill>
                  <a:srgbClr val="FF0000"/>
                </a:solidFill>
                <a:latin typeface="Calibri" charset="0"/>
                <a:cs typeface="Calibri" charset="0"/>
              </a:rPr>
              <a:t>pension d’invalidité </a:t>
            </a:r>
            <a:r>
              <a:rPr lang="fr-FR" sz="1000" b="0" dirty="0" smtClean="0">
                <a:solidFill>
                  <a:srgbClr val="000000"/>
                </a:solidFill>
                <a:latin typeface="Calibri" charset="0"/>
                <a:cs typeface="Calibri" charset="0"/>
              </a:rPr>
              <a:t>(L4624-1 al. 5) : </a:t>
            </a:r>
            <a:r>
              <a:rPr lang="fr-FR" sz="1000" b="0" dirty="0" smtClean="0">
                <a:solidFill>
                  <a:srgbClr val="FF0000"/>
                </a:solidFill>
                <a:latin typeface="Calibri" charset="0"/>
                <a:cs typeface="Calibri" charset="0"/>
              </a:rPr>
              <a:t>obligation d’orientation vers le médecin du travail</a:t>
            </a:r>
            <a:r>
              <a:rPr lang="fr-FR" sz="1000" b="0" dirty="0" smtClean="0">
                <a:solidFill>
                  <a:srgbClr val="000000"/>
                </a:solidFill>
                <a:latin typeface="Calibri" charset="0"/>
                <a:cs typeface="Calibri" charset="0"/>
              </a:rPr>
              <a:t>. Le médecin du travail </a:t>
            </a:r>
            <a:r>
              <a:rPr lang="fr-FR" sz="1000" b="0" u="sng" dirty="0" smtClean="0">
                <a:solidFill>
                  <a:srgbClr val="000000"/>
                </a:solidFill>
                <a:latin typeface="Calibri" charset="0"/>
                <a:cs typeface="Calibri" charset="0"/>
              </a:rPr>
              <a:t>peut</a:t>
            </a:r>
            <a:r>
              <a:rPr lang="fr-FR" sz="1000" b="0" dirty="0" smtClean="0">
                <a:solidFill>
                  <a:srgbClr val="000000"/>
                </a:solidFill>
                <a:latin typeface="Calibri" charset="0"/>
                <a:cs typeface="Calibri" charset="0"/>
              </a:rPr>
              <a:t> préconiser des adaptations du poste. Il </a:t>
            </a:r>
            <a:r>
              <a:rPr lang="fr-FR" sz="1000" b="0" u="sng" dirty="0" smtClean="0">
                <a:solidFill>
                  <a:srgbClr val="000000"/>
                </a:solidFill>
                <a:latin typeface="Calibri" charset="0"/>
                <a:cs typeface="Calibri" charset="0"/>
              </a:rPr>
              <a:t>doit</a:t>
            </a:r>
            <a:r>
              <a:rPr lang="fr-FR" sz="1000" b="0" dirty="0" smtClean="0">
                <a:solidFill>
                  <a:srgbClr val="000000"/>
                </a:solidFill>
                <a:latin typeface="Calibri" charset="0"/>
                <a:cs typeface="Calibri" charset="0"/>
              </a:rPr>
              <a:t> déterminer (« détermine ») la périodicité et les modalités du suivi par lui-même ou par un autre professionnel (protocole).</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kern="1200" dirty="0" smtClean="0">
                <a:solidFill>
                  <a:schemeClr val="tx1"/>
                </a:solidFill>
                <a:effectLst/>
              </a:rPr>
              <a:t>Travailleurs de </a:t>
            </a:r>
            <a:r>
              <a:rPr lang="fr-FR" sz="1000" b="1" kern="1200" dirty="0" smtClean="0">
                <a:solidFill>
                  <a:schemeClr val="tx1"/>
                </a:solidFill>
                <a:effectLst/>
              </a:rPr>
              <a:t>nuit</a:t>
            </a:r>
            <a:r>
              <a:rPr lang="fr-FR" sz="1000" kern="1200" dirty="0" smtClean="0">
                <a:solidFill>
                  <a:schemeClr val="tx1"/>
                </a:solidFill>
                <a:effectLst/>
              </a:rPr>
              <a:t> et jeunes de moins </a:t>
            </a:r>
            <a:r>
              <a:rPr lang="fr-FR" sz="1000" b="1" kern="1200" dirty="0" smtClean="0">
                <a:solidFill>
                  <a:schemeClr val="tx1"/>
                </a:solidFill>
                <a:effectLst/>
              </a:rPr>
              <a:t>18 ans </a:t>
            </a:r>
            <a:r>
              <a:rPr lang="fr-FR" sz="1000" kern="1200" dirty="0" smtClean="0">
                <a:solidFill>
                  <a:schemeClr val="tx1"/>
                </a:solidFill>
                <a:effectLst/>
              </a:rPr>
              <a:t>: </a:t>
            </a:r>
            <a:r>
              <a:rPr lang="fr-FR" sz="1000" u="sng" kern="1200" dirty="0" smtClean="0">
                <a:solidFill>
                  <a:schemeClr val="tx1"/>
                </a:solidFill>
                <a:effectLst/>
              </a:rPr>
              <a:t>VIP préalable à l’embauche </a:t>
            </a:r>
            <a:r>
              <a:rPr lang="fr-FR" sz="1000" u="none" kern="1200" dirty="0" smtClean="0">
                <a:solidFill>
                  <a:schemeClr val="tx1"/>
                </a:solidFill>
                <a:effectLst/>
              </a:rPr>
              <a:t>(art R 4624-18)</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b="1" kern="1200" dirty="0" smtClean="0">
                <a:solidFill>
                  <a:schemeClr val="tx1"/>
                </a:solidFill>
                <a:effectLst/>
              </a:rPr>
              <a:t>Femme enceinte (art R 4624-19). -</a:t>
            </a:r>
            <a:r>
              <a:rPr lang="fr-FR" sz="1000" kern="1200" dirty="0" smtClean="0">
                <a:solidFill>
                  <a:schemeClr val="tx1"/>
                </a:solidFill>
                <a:effectLst/>
              </a:rPr>
              <a:t> Toute femme enceinte, venant d'accoucher ou allaitante est, à l'issue de la visite d'information et de prévention, ou, à tout moment si elle le souhaite, orientée sans délai vers le médecin du travail. Cette nouvelle visite, effectuée par le médecin du travail, a notamment pour objet de proposer, si elles sont nécessaires, des adaptations du poste ou l'affectation à d'autres postes.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b="1" kern="1200" dirty="0" smtClean="0">
                <a:solidFill>
                  <a:schemeClr val="tx1"/>
                </a:solidFill>
                <a:effectLst/>
              </a:rPr>
              <a:t>Pour les travailleurs de nuit : obligation d’informer </a:t>
            </a:r>
            <a:r>
              <a:rPr lang="fr-FR" sz="1000" kern="1200" dirty="0" smtClean="0">
                <a:solidFill>
                  <a:schemeClr val="tx1"/>
                </a:solidFill>
                <a:effectLst/>
              </a:rPr>
              <a:t>le</a:t>
            </a:r>
            <a:r>
              <a:rPr lang="fr-FR" sz="1000" kern="1200" baseline="0" dirty="0" smtClean="0">
                <a:solidFill>
                  <a:schemeClr val="tx1"/>
                </a:solidFill>
                <a:effectLst/>
              </a:rPr>
              <a:t> médecin du travail de toute absence pour cause de maladie (art R 3122-12 c. </a:t>
            </a:r>
            <a:r>
              <a:rPr lang="fr-FR" sz="1000" kern="1200" baseline="0" dirty="0" err="1" smtClean="0">
                <a:solidFill>
                  <a:schemeClr val="tx1"/>
                </a:solidFill>
                <a:effectLst/>
              </a:rPr>
              <a:t>trav</a:t>
            </a:r>
            <a:r>
              <a:rPr lang="fr-FR" sz="1000" kern="1200" baseline="0" dirty="0" smtClean="0">
                <a:solidFill>
                  <a:schemeClr val="tx1"/>
                </a:solidFill>
                <a:effectLst/>
              </a:rPr>
              <a:t>).</a:t>
            </a:r>
          </a:p>
          <a:p>
            <a:endParaRPr lang="fr-FR" sz="1000" i="1" baseline="0" dirty="0" smtClean="0"/>
          </a:p>
          <a:p>
            <a:r>
              <a:rPr lang="fr-FR" sz="1000" i="1" baseline="0" dirty="0" smtClean="0"/>
              <a:t>Q : Qui définit le suivi adapté ?</a:t>
            </a:r>
          </a:p>
          <a:p>
            <a:r>
              <a:rPr lang="fr-FR" sz="1000" i="1" baseline="0" dirty="0" smtClean="0"/>
              <a:t>Q : le renouvellement de la VIP dans un délai fixé par le médecin dans le cadre du protocole et qui ne peut être supérieur à 5 ou 3 ans : comment l’employeur va-t-il en avoir connaissance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i="0" baseline="0" dirty="0" smtClean="0"/>
              <a:t>Voir annexe 2 : </a:t>
            </a:r>
            <a:r>
              <a:rPr lang="fr-FR" sz="1000" b="1" kern="1200" dirty="0" smtClean="0">
                <a:solidFill>
                  <a:schemeClr val="tx1"/>
                </a:solidFill>
                <a:effectLst/>
              </a:rPr>
              <a:t>Synthèse : trois catégories de suivi médical des salariés</a:t>
            </a:r>
          </a:p>
          <a:p>
            <a:endParaRPr lang="fr-FR" sz="110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16</a:t>
            </a:fld>
            <a:endParaRPr lang="fr-FR"/>
          </a:p>
        </p:txBody>
      </p:sp>
    </p:spTree>
    <p:extLst>
      <p:ext uri="{BB962C8B-B14F-4D97-AF65-F5344CB8AC3E}">
        <p14:creationId xmlns:p14="http://schemas.microsoft.com/office/powerpoint/2010/main" val="150098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lnSpc>
                <a:spcPct val="100000"/>
              </a:lnSpc>
              <a:spcBef>
                <a:spcPct val="0"/>
              </a:spcBef>
              <a:spcAft>
                <a:spcPct val="0"/>
              </a:spcAft>
            </a:pPr>
            <a:r>
              <a:rPr lang="fr-FR" sz="1000" b="1" dirty="0" smtClean="0">
                <a:solidFill>
                  <a:srgbClr val="FF0000"/>
                </a:solidFill>
              </a:rPr>
              <a:t>Intérimaires </a:t>
            </a:r>
            <a:r>
              <a:rPr lang="fr-FR" sz="1000" b="1" baseline="0" dirty="0" smtClean="0">
                <a:solidFill>
                  <a:srgbClr val="FF0000"/>
                </a:solidFill>
              </a:rPr>
              <a:t> (pour mémoire)</a:t>
            </a:r>
            <a:endParaRPr lang="fr-FR" sz="1000" dirty="0" smtClean="0">
              <a:solidFill>
                <a:srgbClr val="000000"/>
              </a:solidFill>
              <a:latin typeface="Calibri" charset="0"/>
              <a:cs typeface="Calibri" charset="0"/>
            </a:endParaRPr>
          </a:p>
          <a:p>
            <a:pPr>
              <a:lnSpc>
                <a:spcPct val="100000"/>
              </a:lnSpc>
              <a:spcBef>
                <a:spcPct val="0"/>
              </a:spcBef>
              <a:spcAft>
                <a:spcPct val="0"/>
              </a:spcAft>
            </a:pPr>
            <a:r>
              <a:rPr lang="fr-FR" sz="1000" dirty="0" smtClean="0">
                <a:solidFill>
                  <a:srgbClr val="000000"/>
                </a:solidFill>
                <a:latin typeface="Calibri" charset="0"/>
                <a:cs typeface="Calibri" charset="0"/>
              </a:rPr>
              <a:t>Réécriture des dispositions relatives à la « surveillance médicale » des travailleurs temporaires, pour les adapter à la nouvelle architecture du « suivi individuel » :</a:t>
            </a:r>
          </a:p>
          <a:p>
            <a:pPr>
              <a:lnSpc>
                <a:spcPct val="100000"/>
              </a:lnSpc>
              <a:spcBef>
                <a:spcPct val="0"/>
              </a:spcBef>
              <a:spcAft>
                <a:spcPct val="0"/>
              </a:spcAft>
            </a:pPr>
            <a:r>
              <a:rPr lang="fr-FR" sz="1000" dirty="0" smtClean="0">
                <a:solidFill>
                  <a:srgbClr val="FF0000"/>
                </a:solidFill>
                <a:latin typeface="Calibri" charset="0"/>
                <a:cs typeface="Calibri" charset="0"/>
                <a:sym typeface="Wingdings" charset="0"/>
              </a:rPr>
              <a:t> </a:t>
            </a:r>
            <a:r>
              <a:rPr lang="fr-FR" sz="1000" dirty="0" smtClean="0">
                <a:solidFill>
                  <a:srgbClr val="FF0000"/>
                </a:solidFill>
                <a:latin typeface="Calibri" charset="0"/>
                <a:cs typeface="Calibri" charset="0"/>
              </a:rPr>
              <a:t>Principe </a:t>
            </a:r>
            <a:r>
              <a:rPr lang="fr-FR" sz="1000" dirty="0" smtClean="0">
                <a:solidFill>
                  <a:srgbClr val="000000"/>
                </a:solidFill>
                <a:latin typeface="Calibri" charset="0"/>
                <a:cs typeface="Calibri" charset="0"/>
              </a:rPr>
              <a:t>: visites réalisées par le SST de l</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entreprise de travail temporaire (R4625-8), pour plusieurs emplois dans la limite de trois (R4625-10)</a:t>
            </a:r>
          </a:p>
          <a:p>
            <a:pPr>
              <a:lnSpc>
                <a:spcPct val="100000"/>
              </a:lnSpc>
              <a:spcBef>
                <a:spcPct val="0"/>
              </a:spcBef>
              <a:spcAft>
                <a:spcPct val="0"/>
              </a:spcAft>
              <a:buFontTx/>
              <a:buChar char="-"/>
            </a:pPr>
            <a:r>
              <a:rPr lang="fr-FR" sz="1000" dirty="0" smtClean="0">
                <a:solidFill>
                  <a:srgbClr val="000000"/>
                </a:solidFill>
                <a:latin typeface="Calibri" charset="0"/>
                <a:cs typeface="Calibri" charset="0"/>
              </a:rPr>
              <a:t>Cas de dérogations à l</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organisation d</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une nouvelle VIP  : R4625-11</a:t>
            </a:r>
          </a:p>
          <a:p>
            <a:pPr>
              <a:lnSpc>
                <a:spcPct val="100000"/>
              </a:lnSpc>
              <a:spcBef>
                <a:spcPct val="0"/>
              </a:spcBef>
              <a:spcAft>
                <a:spcPct val="0"/>
              </a:spcAft>
            </a:pPr>
            <a:r>
              <a:rPr lang="fr-FR" sz="1000" dirty="0" smtClean="0">
                <a:solidFill>
                  <a:srgbClr val="FF0000"/>
                </a:solidFill>
                <a:latin typeface="Calibri" charset="0"/>
                <a:cs typeface="Calibri" charset="0"/>
                <a:sym typeface="Wingdings" charset="0"/>
              </a:rPr>
              <a:t> </a:t>
            </a:r>
            <a:r>
              <a:rPr lang="fr-FR" sz="1000" dirty="0" smtClean="0">
                <a:solidFill>
                  <a:srgbClr val="FF0000"/>
                </a:solidFill>
                <a:latin typeface="Calibri" charset="0"/>
                <a:cs typeface="Calibri" charset="0"/>
              </a:rPr>
              <a:t>Suivi individuel renforcé : </a:t>
            </a:r>
            <a:r>
              <a:rPr lang="fr-FR" sz="1000" dirty="0" smtClean="0">
                <a:solidFill>
                  <a:srgbClr val="000000"/>
                </a:solidFill>
                <a:latin typeface="Calibri" charset="0"/>
                <a:cs typeface="Calibri" charset="0"/>
              </a:rPr>
              <a:t>examen médical organisé par l</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entreprise utilisatrice (R4625-9 + R4625-14) à défaut d</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examen organisé par le médecin de l</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ETT (R4625-12), pour plusieurs emplois dans la limite de trois (R4625-12)</a:t>
            </a:r>
          </a:p>
          <a:p>
            <a:pPr>
              <a:lnSpc>
                <a:spcPct val="100000"/>
              </a:lnSpc>
              <a:spcBef>
                <a:spcPct val="0"/>
              </a:spcBef>
              <a:spcAft>
                <a:spcPct val="0"/>
              </a:spcAft>
              <a:buFontTx/>
              <a:buChar char="-"/>
            </a:pPr>
            <a:r>
              <a:rPr lang="fr-FR" sz="1000" dirty="0" smtClean="0">
                <a:solidFill>
                  <a:srgbClr val="000000"/>
                </a:solidFill>
                <a:latin typeface="Calibri" charset="0"/>
                <a:cs typeface="Calibri" charset="0"/>
              </a:rPr>
              <a:t>Cas de dérogations à l</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organisation d</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un examen médical d</a:t>
            </a:r>
            <a:r>
              <a:rPr lang="ja-JP" altLang="fr-FR" sz="1000" dirty="0" smtClean="0">
                <a:solidFill>
                  <a:srgbClr val="000000"/>
                </a:solidFill>
                <a:latin typeface="Calibri" charset="0"/>
                <a:cs typeface="Calibri" charset="0"/>
              </a:rPr>
              <a:t>’</a:t>
            </a:r>
            <a:r>
              <a:rPr lang="fr-FR" sz="1000" dirty="0" smtClean="0">
                <a:solidFill>
                  <a:srgbClr val="000000"/>
                </a:solidFill>
                <a:latin typeface="Calibri" charset="0"/>
                <a:cs typeface="Calibri" charset="0"/>
              </a:rPr>
              <a:t>aptitude : R4625-13</a:t>
            </a:r>
          </a:p>
          <a:p>
            <a:pPr marL="0" lvl="0" indent="0" algn="l" defTabSz="457200" fontAlgn="base">
              <a:lnSpc>
                <a:spcPct val="100000"/>
              </a:lnSpc>
              <a:spcBef>
                <a:spcPct val="0"/>
              </a:spcBef>
              <a:spcAft>
                <a:spcPct val="0"/>
              </a:spcAft>
              <a:buClrTx/>
              <a:buNone/>
            </a:pPr>
            <a:endParaRPr lang="fr-FR" sz="1100" i="1" dirty="0" smtClean="0">
              <a:solidFill>
                <a:srgbClr val="FF0000"/>
              </a:solidFill>
              <a:latin typeface="Calibri" charset="0"/>
              <a:ea typeface="ＭＳ Ｐゴシック" charset="0"/>
              <a:cs typeface="Arial" charset="0"/>
            </a:endParaRPr>
          </a:p>
          <a:p>
            <a:endParaRPr lang="fr-FR" sz="11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17</a:t>
            </a:fld>
            <a:endParaRPr lang="fr-FR"/>
          </a:p>
        </p:txBody>
      </p:sp>
    </p:spTree>
    <p:extLst>
      <p:ext uri="{BB962C8B-B14F-4D97-AF65-F5344CB8AC3E}">
        <p14:creationId xmlns:p14="http://schemas.microsoft.com/office/powerpoint/2010/main" val="20833656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18</a:t>
            </a:fld>
            <a:endParaRPr lang="fr-FR"/>
          </a:p>
        </p:txBody>
      </p:sp>
    </p:spTree>
    <p:extLst>
      <p:ext uri="{BB962C8B-B14F-4D97-AF65-F5344CB8AC3E}">
        <p14:creationId xmlns:p14="http://schemas.microsoft.com/office/powerpoint/2010/main" val="20794055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19</a:t>
            </a:fld>
            <a:endParaRPr lang="fr-FR"/>
          </a:p>
        </p:txBody>
      </p:sp>
    </p:spTree>
    <p:extLst>
      <p:ext uri="{BB962C8B-B14F-4D97-AF65-F5344CB8AC3E}">
        <p14:creationId xmlns:p14="http://schemas.microsoft.com/office/powerpoint/2010/main" val="8218036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000" kern="1200" dirty="0" smtClean="0">
                <a:effectLst/>
              </a:rPr>
              <a:t>La demande du travailleur de bénéficier d’une visite médicale ne peut motiver aucune sanction.</a:t>
            </a:r>
          </a:p>
          <a:p>
            <a:pPr marL="171450" indent="-171450">
              <a:buFont typeface="Wingdings" panose="05000000000000000000" pitchFamily="2" charset="2"/>
              <a:buChar char="§"/>
            </a:pPr>
            <a:r>
              <a:rPr lang="fr-FR" sz="1000" b="1" kern="1200" dirty="0" smtClean="0">
                <a:effectLst/>
              </a:rPr>
              <a:t>Examens complémentaires. (art R 4624-35 à 38 c. </a:t>
            </a:r>
            <a:r>
              <a:rPr lang="fr-FR" sz="1000" b="1" kern="1200" dirty="0" err="1" smtClean="0">
                <a:effectLst/>
              </a:rPr>
              <a:t>trav</a:t>
            </a:r>
            <a:r>
              <a:rPr lang="fr-FR" sz="1000" b="1" kern="1200" dirty="0" smtClean="0">
                <a:effectLst/>
              </a:rPr>
              <a:t>) -</a:t>
            </a:r>
            <a:r>
              <a:rPr lang="fr-FR" sz="1000" kern="1200" dirty="0" smtClean="0">
                <a:effectLst/>
              </a:rPr>
              <a:t> Le médecin du travail peut réaliser ou prescrire les examens complémentaires nécessaires :</a:t>
            </a:r>
          </a:p>
          <a:p>
            <a:pPr lvl="0"/>
            <a:r>
              <a:rPr lang="fr-FR" sz="1000" kern="1200" dirty="0" smtClean="0">
                <a:effectLst/>
              </a:rPr>
              <a:t>- à la </a:t>
            </a:r>
            <a:r>
              <a:rPr lang="fr-FR" sz="1000" i="1" kern="1200" dirty="0" smtClean="0">
                <a:effectLst/>
              </a:rPr>
              <a:t>détermination de la compatibilité entre le poste de travail et l'état de santé </a:t>
            </a:r>
            <a:r>
              <a:rPr lang="fr-FR" sz="1000" kern="1200" dirty="0" smtClean="0">
                <a:effectLst/>
              </a:rPr>
              <a:t>du travailleur, notamment au dépistage des affections pouvant entraîner une contre-indication à ce poste de travail ;</a:t>
            </a:r>
          </a:p>
          <a:p>
            <a:pPr lvl="0"/>
            <a:r>
              <a:rPr lang="fr-FR" sz="1000" kern="1200" dirty="0" smtClean="0">
                <a:effectLst/>
              </a:rPr>
              <a:t>- au dépistage d'une maladie professionnelle ou à caractère professionnel susceptible de résulter de l'activité professionnelle du travailleur ;</a:t>
            </a:r>
          </a:p>
          <a:p>
            <a:pPr lvl="0"/>
            <a:r>
              <a:rPr lang="fr-FR" sz="1000" kern="1200" dirty="0" smtClean="0">
                <a:effectLst/>
              </a:rPr>
              <a:t>- au dépistage des maladies dangereuses pour l'entourage professionnel du travailleur.</a:t>
            </a:r>
            <a:endParaRPr lang="fr-FR" sz="1000" dirty="0" smtClean="0"/>
          </a:p>
          <a:p>
            <a:pPr marL="171450" indent="-171450">
              <a:buFont typeface="Wingdings" panose="05000000000000000000" pitchFamily="2" charset="2"/>
              <a:buChar char="§"/>
            </a:pPr>
            <a:r>
              <a:rPr lang="fr-FR" sz="1000" b="1" kern="1200" dirty="0" smtClean="0">
                <a:effectLst/>
              </a:rPr>
              <a:t>Travailleurs de nuit. (art R 4624-37 c. </a:t>
            </a:r>
            <a:r>
              <a:rPr lang="fr-FR" sz="1000" b="1" kern="1200" dirty="0" err="1" smtClean="0">
                <a:effectLst/>
              </a:rPr>
              <a:t>trav</a:t>
            </a:r>
            <a:r>
              <a:rPr lang="fr-FR" sz="1000" b="1" kern="1200" dirty="0" smtClean="0">
                <a:effectLst/>
              </a:rPr>
              <a:t>) -</a:t>
            </a:r>
            <a:r>
              <a:rPr lang="fr-FR" sz="1000" kern="1200" dirty="0" smtClean="0">
                <a:effectLst/>
              </a:rPr>
              <a:t> Dans le cadre du suivi des travailleurs de nuit, le médecin du travail peut prescrire, s'il le juge utile, des examens spécialisés complémentaires, qui sont à la charge de l'employeur.</a:t>
            </a:r>
          </a:p>
          <a:p>
            <a:pPr marL="171450" indent="-171450">
              <a:buFont typeface="Arial"/>
              <a:buChar char="•"/>
            </a:pPr>
            <a:r>
              <a:rPr lang="fr-FR" sz="1000" b="1" kern="1200" dirty="0" smtClean="0">
                <a:effectLst/>
              </a:rPr>
              <a:t>Désaccord éventuel. -</a:t>
            </a:r>
            <a:r>
              <a:rPr lang="fr-FR" sz="1000" kern="1200" dirty="0" smtClean="0">
                <a:effectLst/>
              </a:rPr>
              <a:t> En cas de désaccord entre l'employeur et le médecin du travail sur la nature et la fréquence des examens complémentaires, la décision est prise par le médecin-inspecteur du travail.</a:t>
            </a:r>
          </a:p>
          <a:p>
            <a:pPr marL="171450" lvl="0" indent="-171450">
              <a:buFont typeface="Wingdings" panose="05000000000000000000" pitchFamily="2" charset="2"/>
              <a:buChar char="§"/>
            </a:pPr>
            <a:r>
              <a:rPr lang="fr-FR" sz="1000" b="1" kern="1200" dirty="0" smtClean="0">
                <a:effectLst/>
              </a:rPr>
              <a:t>Temps passé en examen et visite : </a:t>
            </a:r>
            <a:r>
              <a:rPr lang="fr-FR" sz="1000" kern="1200" dirty="0" smtClean="0">
                <a:effectLst/>
              </a:rPr>
              <a:t>Le temps nécessité par les visites et les examens médicaux, y compris les examens complémentaires, est soit pris sur les heures de travail des travailleurs sans qu'aucune retenue de salaire puisse être opérée, soit rémunéré comme temps de travail effectif lorsque ces examens ne peuvent avoir lieu pendant les heures de travail.</a:t>
            </a:r>
          </a:p>
          <a:p>
            <a:r>
              <a:rPr lang="fr-FR" sz="1000" kern="1200" dirty="0" smtClean="0">
                <a:effectLst/>
              </a:rPr>
              <a:t>Le temps et les frais de transport nécessités par ces visites et ces examens sont pris en charge par l'employeur.</a:t>
            </a:r>
          </a:p>
          <a:p>
            <a:r>
              <a:rPr lang="fr-FR" sz="1000" kern="1200" dirty="0" smtClean="0">
                <a:effectLst/>
              </a:rPr>
              <a:t>Dans les établissements de 200 travailleurs et plus, le suivi individuel peut être réalisé dans l'établissement.</a:t>
            </a:r>
          </a:p>
          <a:p>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20</a:t>
            </a:fld>
            <a:endParaRPr lang="fr-FR"/>
          </a:p>
        </p:txBody>
      </p:sp>
    </p:spTree>
    <p:extLst>
      <p:ext uri="{BB962C8B-B14F-4D97-AF65-F5344CB8AC3E}">
        <p14:creationId xmlns:p14="http://schemas.microsoft.com/office/powerpoint/2010/main" val="1443229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smtClean="0"/>
              <a:t>En synthèse :</a:t>
            </a:r>
          </a:p>
          <a:p>
            <a:r>
              <a:rPr lang="fr-FR" sz="1000" b="1" i="0" u="none" strike="noStrike" kern="1200" baseline="0" dirty="0" smtClean="0">
                <a:solidFill>
                  <a:schemeClr val="tx1"/>
                </a:solidFill>
              </a:rPr>
              <a:t>Il ne pourra pas s’écouler au MAXIMUM:</a:t>
            </a:r>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 plus de 2 ans </a:t>
            </a:r>
            <a:r>
              <a:rPr lang="fr-FR" sz="1000" b="0" i="0" u="none" strike="noStrike" kern="1200" baseline="0" dirty="0" smtClean="0">
                <a:solidFill>
                  <a:schemeClr val="tx1"/>
                </a:solidFill>
              </a:rPr>
              <a:t>entre deux rendez-vous avec un professionnel de santé au travail si des risques particuliers sont identifiés </a:t>
            </a:r>
          </a:p>
          <a:p>
            <a:r>
              <a:rPr lang="fr-FR" sz="1000" b="1" i="0" u="none" strike="noStrike" kern="1200" baseline="0" dirty="0" smtClean="0">
                <a:solidFill>
                  <a:schemeClr val="tx1"/>
                </a:solidFill>
              </a:rPr>
              <a:t>- plus de 5 ans dans les autres cas. </a:t>
            </a:r>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La périodicité sera adaptée par le médecin du travail </a:t>
            </a:r>
            <a:r>
              <a:rPr lang="fr-FR" sz="1000" b="0" i="0" u="none" strike="noStrike" kern="1200" baseline="0" dirty="0" smtClean="0">
                <a:solidFill>
                  <a:schemeClr val="tx1"/>
                </a:solidFill>
              </a:rPr>
              <a:t>en fonction de l’âge, de l’état de santé des conditions de travail et des risques du poste. </a:t>
            </a:r>
          </a:p>
          <a:p>
            <a:endParaRPr lang="fr-FR" sz="1000" b="0" i="0" u="none" strike="noStrike" kern="1200" baseline="0" dirty="0" smtClean="0">
              <a:solidFill>
                <a:schemeClr val="tx1"/>
              </a:solidFill>
            </a:endParaRPr>
          </a:p>
          <a:p>
            <a:r>
              <a:rPr lang="fr-FR" sz="1000" b="0" i="1" u="sng" strike="noStrike" kern="1200" baseline="0" dirty="0" smtClean="0">
                <a:solidFill>
                  <a:srgbClr val="FF0000"/>
                </a:solidFill>
              </a:rPr>
              <a:t>Cas pratique </a:t>
            </a:r>
            <a:r>
              <a:rPr lang="fr-FR" sz="1000" b="0" i="1" u="none" strike="noStrike" kern="1200" baseline="0" dirty="0" smtClean="0">
                <a:solidFill>
                  <a:schemeClr val="tx1"/>
                </a:solidFill>
              </a:rPr>
              <a:t>sur l’ENTREE EN VIGUEUR progressive de la réforme : un salarié qui a passé sa visite médicale périodique en décembre 2016, reste sur le régime des visites biennales, il devra être convoqué devant un professionnel de santé pour la VIP dans un délai de 2 ans et non 5 ans.</a:t>
            </a:r>
          </a:p>
          <a:p>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Le suivi de l’état de santé des salariés sera équivalent quel que soit le contrat : </a:t>
            </a:r>
            <a:r>
              <a:rPr lang="fr-FR" sz="1000" b="0" i="0" u="none" strike="noStrike" kern="1200" baseline="0" dirty="0" smtClean="0">
                <a:solidFill>
                  <a:schemeClr val="tx1"/>
                </a:solidFill>
              </a:rPr>
              <a:t>CDI, Intérim ou CDD. </a:t>
            </a:r>
          </a:p>
          <a:p>
            <a:r>
              <a:rPr lang="fr-FR" sz="1000" b="1" i="0" u="none" strike="noStrike" kern="1200" baseline="0" dirty="0" smtClean="0">
                <a:solidFill>
                  <a:schemeClr val="tx1"/>
                </a:solidFill>
              </a:rPr>
              <a:t>Le salarié, à sa demande, à celle de son employeur ou à celle du médecin du travail, pourra à tout moment bénéficier d’une visite médicale avec ce dernier. </a:t>
            </a:r>
            <a:endParaRPr lang="fr-FR" sz="1000" b="0" i="0" u="none" strike="noStrike" kern="1200" baseline="0" dirty="0" smtClean="0">
              <a:solidFill>
                <a:schemeClr val="tx1"/>
              </a:solidFill>
            </a:endParaRPr>
          </a:p>
          <a:p>
            <a:r>
              <a:rPr lang="fr-FR" sz="1000" b="1" i="0" u="none" strike="noStrike" kern="1200" baseline="0" dirty="0" smtClean="0">
                <a:solidFill>
                  <a:schemeClr val="tx1"/>
                </a:solidFill>
              </a:rPr>
              <a:t>La procédure de déclaration d'inaptitude et de reclassement des salariés est modifiée</a:t>
            </a:r>
            <a:endParaRPr lang="fr-FR" sz="1000" b="0" i="0" u="none" strike="noStrike" kern="1200" baseline="0" dirty="0" smtClean="0">
              <a:solidFill>
                <a:schemeClr val="tx1"/>
              </a:solidFill>
            </a:endParaRPr>
          </a:p>
          <a:p>
            <a:endParaRPr lang="fr-FR" sz="1000" b="0" i="0" u="none" strike="noStrike" kern="1200" baseline="0" dirty="0" smtClean="0">
              <a:solidFill>
                <a:schemeClr val="tx1"/>
              </a:solidFill>
            </a:endParaRPr>
          </a:p>
          <a:p>
            <a:r>
              <a:rPr lang="fr-FR" sz="1000" b="0" i="0" u="none" strike="noStrike" kern="1200" baseline="0" dirty="0" smtClean="0">
                <a:solidFill>
                  <a:schemeClr val="tx1"/>
                </a:solidFill>
              </a:rPr>
              <a:t>L'avis d'inaptitude sera délivré après deux visites médicales dans le cas général. La seconde visite intervient dans un délai maximal de 15 jours après la première. Le médecin pourra cependant faire son constat après une seule visite si la situation le requiert. L’exigence de reclassement peut aussi être supprimée dans certains cas. La concertation avec l’employeur et le salarié, en amont d’un avis d’inaptitude, est renforcée. </a:t>
            </a:r>
          </a:p>
          <a:p>
            <a:r>
              <a:rPr lang="fr-FR" sz="1000" b="1" i="0" u="none" strike="noStrike" kern="1200" baseline="0" dirty="0" smtClean="0">
                <a:solidFill>
                  <a:schemeClr val="tx1"/>
                </a:solidFill>
              </a:rPr>
              <a:t>Une nouvelle procédure de contestation des avis des médecins du travail est créée devant le Conseil des Prud’hommes. </a:t>
            </a:r>
            <a:endParaRPr lang="fr-FR" sz="1000" b="0" i="0" u="none" strike="noStrike" kern="1200" baseline="0" dirty="0" smtClean="0">
              <a:solidFill>
                <a:schemeClr val="tx1"/>
              </a:solidFill>
            </a:endParaRPr>
          </a:p>
          <a:p>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a:t>
            </a:fld>
            <a:endParaRPr lang="fr-FR"/>
          </a:p>
        </p:txBody>
      </p:sp>
    </p:spTree>
    <p:extLst>
      <p:ext uri="{BB962C8B-B14F-4D97-AF65-F5344CB8AC3E}">
        <p14:creationId xmlns:p14="http://schemas.microsoft.com/office/powerpoint/2010/main" val="13851238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21</a:t>
            </a:fld>
            <a:endParaRPr lang="fr-FR"/>
          </a:p>
        </p:txBody>
      </p:sp>
    </p:spTree>
    <p:extLst>
      <p:ext uri="{BB962C8B-B14F-4D97-AF65-F5344CB8AC3E}">
        <p14:creationId xmlns:p14="http://schemas.microsoft.com/office/powerpoint/2010/main" val="8696716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tx1"/>
                </a:solidFill>
                <a:effectLst/>
                <a:latin typeface="+mn-lt"/>
                <a:ea typeface="+mn-ea"/>
                <a:cs typeface="+mn-cs"/>
              </a:rPr>
              <a:t>Objet. -</a:t>
            </a:r>
            <a:r>
              <a:rPr lang="fr-FR" sz="1000" kern="1200" dirty="0" smtClean="0">
                <a:solidFill>
                  <a:schemeClr val="tx1"/>
                </a:solidFill>
                <a:effectLst/>
                <a:latin typeface="+mn-lt"/>
                <a:ea typeface="+mn-ea"/>
                <a:cs typeface="+mn-cs"/>
              </a:rPr>
              <a:t> En vue de favoriser le maintien dans l'emploi des travailleurs en arrêt de travail d'une durée de plus de trois mois, une visite de pré-reprise est organisée par le médecin du travail à l'initiative du médecin traitant, du médecin conseil des organismes de sécurité sociale ou du travailleur.</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effectLst/>
              <a:latin typeface="+mn-lt"/>
              <a:ea typeface="+mn-ea"/>
              <a:cs typeface="+mn-cs"/>
            </a:endParaRPr>
          </a:p>
          <a:p>
            <a:r>
              <a:rPr lang="fr-FR" sz="1000" b="1" kern="1200" dirty="0" smtClean="0">
                <a:solidFill>
                  <a:schemeClr val="tx1"/>
                </a:solidFill>
                <a:effectLst/>
                <a:latin typeface="+mn-lt"/>
                <a:ea typeface="+mn-ea"/>
                <a:cs typeface="+mn-cs"/>
              </a:rPr>
              <a:t>Rôle du médecin : </a:t>
            </a:r>
            <a:r>
              <a:rPr lang="fr-FR" sz="1000" kern="1200" dirty="0" smtClean="0">
                <a:solidFill>
                  <a:schemeClr val="tx1"/>
                </a:solidFill>
                <a:effectLst/>
                <a:latin typeface="+mn-lt"/>
                <a:ea typeface="+mn-ea"/>
                <a:cs typeface="+mn-cs"/>
              </a:rPr>
              <a:t>A cet effet, il s'appuie en tant que de besoin sur le service social du travail.</a:t>
            </a:r>
          </a:p>
          <a:p>
            <a:r>
              <a:rPr lang="fr-FR" sz="1000" kern="1200" dirty="0" smtClean="0">
                <a:solidFill>
                  <a:schemeClr val="tx1"/>
                </a:solidFill>
                <a:effectLst/>
                <a:latin typeface="+mn-lt"/>
                <a:ea typeface="+mn-ea"/>
                <a:cs typeface="+mn-cs"/>
              </a:rPr>
              <a:t>Il informe, sauf si le travailleur s'y oppose, l'employeur et le médecin conseil de ces recommandations afin que toutes les mesures soient mises en œuvre en vue de favoriser le maintien dans l'emploi du travailleur.</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22</a:t>
            </a:fld>
            <a:endParaRPr lang="fr-FR"/>
          </a:p>
        </p:txBody>
      </p:sp>
    </p:spTree>
    <p:extLst>
      <p:ext uri="{BB962C8B-B14F-4D97-AF65-F5344CB8AC3E}">
        <p14:creationId xmlns:p14="http://schemas.microsoft.com/office/powerpoint/2010/main" val="20688280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23</a:t>
            </a:fld>
            <a:endParaRPr lang="fr-FR"/>
          </a:p>
        </p:txBody>
      </p:sp>
    </p:spTree>
    <p:extLst>
      <p:ext uri="{BB962C8B-B14F-4D97-AF65-F5344CB8AC3E}">
        <p14:creationId xmlns:p14="http://schemas.microsoft.com/office/powerpoint/2010/main" val="19587124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tx1"/>
                </a:solidFill>
                <a:effectLst/>
                <a:latin typeface="+mn-lt"/>
                <a:ea typeface="+mn-ea"/>
                <a:cs typeface="+mn-cs"/>
              </a:rPr>
              <a:t>Objet. -</a:t>
            </a:r>
            <a:r>
              <a:rPr lang="fr-FR" sz="1000" kern="1200" dirty="0" smtClean="0">
                <a:solidFill>
                  <a:schemeClr val="tx1"/>
                </a:solidFill>
                <a:effectLst/>
                <a:latin typeface="+mn-lt"/>
                <a:ea typeface="+mn-ea"/>
                <a:cs typeface="+mn-cs"/>
              </a:rPr>
              <a:t> En vue de favoriser le maintien dans l'emploi des travailleurs en arrêt de travail d'une durée de plus de trois mois, une visite de pré-reprise est organisée par le médecin du travail à l'initiative du médecin traitant, du médecin conseil des organismes de sécurité sociale ou du travailleur.</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effectLst/>
              <a:latin typeface="+mn-lt"/>
              <a:ea typeface="+mn-ea"/>
              <a:cs typeface="+mn-cs"/>
            </a:endParaRPr>
          </a:p>
          <a:p>
            <a:r>
              <a:rPr lang="fr-FR" sz="1000" b="1" kern="1200" dirty="0" smtClean="0">
                <a:solidFill>
                  <a:schemeClr val="tx1"/>
                </a:solidFill>
                <a:effectLst/>
                <a:latin typeface="+mn-lt"/>
                <a:ea typeface="+mn-ea"/>
                <a:cs typeface="+mn-cs"/>
              </a:rPr>
              <a:t>Rôle du médecin : </a:t>
            </a:r>
            <a:r>
              <a:rPr lang="fr-FR" sz="1000" kern="1200" dirty="0" smtClean="0">
                <a:solidFill>
                  <a:schemeClr val="tx1"/>
                </a:solidFill>
                <a:effectLst/>
                <a:latin typeface="+mn-lt"/>
                <a:ea typeface="+mn-ea"/>
                <a:cs typeface="+mn-cs"/>
              </a:rPr>
              <a:t>A cet effet, il s'appuie en tant que de besoin sur le service social du travail.</a:t>
            </a:r>
          </a:p>
          <a:p>
            <a:r>
              <a:rPr lang="fr-FR" sz="1000" kern="1200" dirty="0" smtClean="0">
                <a:solidFill>
                  <a:schemeClr val="tx1"/>
                </a:solidFill>
                <a:effectLst/>
                <a:latin typeface="+mn-lt"/>
                <a:ea typeface="+mn-ea"/>
                <a:cs typeface="+mn-cs"/>
              </a:rPr>
              <a:t>Il informe, sauf si le travailleur s'y oppose, l'employeur et le médecin conseil de ces recommandations afin que toutes les mesures soient mises en œuvre en vue de favoriser le maintien dans l'emploi du travailleur.</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24</a:t>
            </a:fld>
            <a:endParaRPr lang="fr-FR"/>
          </a:p>
        </p:txBody>
      </p:sp>
    </p:spTree>
    <p:extLst>
      <p:ext uri="{BB962C8B-B14F-4D97-AF65-F5344CB8AC3E}">
        <p14:creationId xmlns:p14="http://schemas.microsoft.com/office/powerpoint/2010/main" val="131023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25</a:t>
            </a:fld>
            <a:endParaRPr lang="fr-FR"/>
          </a:p>
        </p:txBody>
      </p:sp>
    </p:spTree>
    <p:extLst>
      <p:ext uri="{BB962C8B-B14F-4D97-AF65-F5344CB8AC3E}">
        <p14:creationId xmlns:p14="http://schemas.microsoft.com/office/powerpoint/2010/main" val="307942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fr-FR" sz="1000" b="1" kern="1200" dirty="0" smtClean="0">
                <a:solidFill>
                  <a:schemeClr val="tx1"/>
                </a:solidFill>
                <a:effectLst/>
              </a:rPr>
              <a:t>Délai. -</a:t>
            </a:r>
            <a:r>
              <a:rPr lang="fr-FR" sz="1000" kern="1200" dirty="0" smtClean="0">
                <a:solidFill>
                  <a:schemeClr val="tx1"/>
                </a:solidFill>
                <a:effectLst/>
              </a:rPr>
              <a:t> Dès que l'employeur a connaissance de la date de la fin de l'arrêt de travail, il saisit le service de santé au travail qui organise l'examen de reprise le jour de la reprise effective du travail par le travailleur, et </a:t>
            </a:r>
            <a:r>
              <a:rPr lang="fr-FR" sz="1000" b="1" kern="1200" dirty="0" smtClean="0">
                <a:solidFill>
                  <a:schemeClr val="tx1"/>
                </a:solidFill>
                <a:effectLst/>
              </a:rPr>
              <a:t>au plus tard dans un délai de huit jours</a:t>
            </a:r>
            <a:r>
              <a:rPr lang="fr-FR" sz="1000" kern="1200" dirty="0" smtClean="0">
                <a:solidFill>
                  <a:schemeClr val="tx1"/>
                </a:solidFill>
                <a:effectLst/>
              </a:rPr>
              <a:t> qui suivent cette reprise.</a:t>
            </a:r>
          </a:p>
          <a:p>
            <a:pPr marL="171450" indent="-171450">
              <a:buFont typeface="Wingdings" panose="05000000000000000000" pitchFamily="2" charset="2"/>
              <a:buChar char="Ø"/>
            </a:pPr>
            <a:endParaRPr lang="fr-FR" sz="1000" dirty="0" smtClean="0"/>
          </a:p>
          <a:p>
            <a:pPr marL="171450" indent="-171450">
              <a:buFont typeface="Wingdings" panose="05000000000000000000" pitchFamily="2" charset="2"/>
              <a:buChar char="Ø"/>
            </a:pPr>
            <a:r>
              <a:rPr lang="fr-FR" sz="1000" dirty="0" smtClean="0"/>
              <a:t>Annexe 3 : synthèse : visite</a:t>
            </a:r>
            <a:r>
              <a:rPr lang="fr-FR" sz="1000" baseline="0" dirty="0" smtClean="0"/>
              <a:t> de pré-reprise et visite de reprise du travail</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26</a:t>
            </a:fld>
            <a:endParaRPr lang="fr-FR"/>
          </a:p>
        </p:txBody>
      </p:sp>
    </p:spTree>
    <p:extLst>
      <p:ext uri="{BB962C8B-B14F-4D97-AF65-F5344CB8AC3E}">
        <p14:creationId xmlns:p14="http://schemas.microsoft.com/office/powerpoint/2010/main" val="18445264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b="1" u="sng" dirty="0" smtClean="0"/>
              <a:t>Présomption d’aptitude au poste </a:t>
            </a:r>
            <a:r>
              <a:rPr lang="fr-FR" sz="1000" dirty="0" smtClean="0"/>
              <a:t>:</a:t>
            </a:r>
          </a:p>
          <a:p>
            <a:r>
              <a:rPr lang="fr-FR" sz="1000" u="sng" dirty="0" smtClean="0"/>
              <a:t>- Nouvel article L 1226-8 </a:t>
            </a:r>
            <a:r>
              <a:rPr lang="fr-FR" sz="1000" dirty="0" smtClean="0"/>
              <a:t>: « </a:t>
            </a:r>
            <a:r>
              <a:rPr lang="fr-FR" sz="1000" i="1" kern="1200" dirty="0" smtClean="0">
                <a:solidFill>
                  <a:schemeClr val="tx1"/>
                </a:solidFill>
                <a:effectLst/>
              </a:rPr>
              <a:t>A l'issue des périodes de suspension définies à l'article L. 1226-7, le salarié retrouve son emploi ou un emploi similaire assorti d'une rémunération au moins équivalente, sauf dans les situations mentionnées à l'article L. 1226-10. </a:t>
            </a:r>
          </a:p>
          <a:p>
            <a:r>
              <a:rPr lang="fr-FR" sz="1000" i="1" kern="1200" dirty="0" smtClean="0">
                <a:solidFill>
                  <a:schemeClr val="tx1"/>
                </a:solidFill>
                <a:effectLst/>
              </a:rPr>
              <a:t>Les conséquences de l'accident ou de la maladie professionnelle ne peuvent entraîner pour l'intéressé aucun retard de promotion ou d'avancement au sein de l'entreprise</a:t>
            </a:r>
            <a:r>
              <a:rPr lang="fr-FR" sz="1000" dirty="0" smtClean="0"/>
              <a:t> ».</a:t>
            </a:r>
          </a:p>
          <a:p>
            <a:r>
              <a:rPr lang="fr-FR" sz="1000" u="sng" dirty="0" smtClean="0"/>
              <a:t>- Pour mémoire ancien article L 1226-8 </a:t>
            </a:r>
            <a:r>
              <a:rPr lang="fr-FR" sz="1000" dirty="0" smtClean="0"/>
              <a:t>: « </a:t>
            </a:r>
            <a:r>
              <a:rPr lang="fr-FR" sz="1000" b="1" i="1" dirty="0" smtClean="0"/>
              <a:t>Lorsque, à l'issue des périodes de suspension définies à l'article L. 1226-7, le salarié est déclaré apte par le médecin du travail</a:t>
            </a:r>
            <a:r>
              <a:rPr lang="fr-FR" sz="1000" i="1" dirty="0" smtClean="0"/>
              <a:t>, il retrouve son emploi ou un emploi similaire assorti d'une rémunération au moins équivalente.</a:t>
            </a:r>
          </a:p>
          <a:p>
            <a:r>
              <a:rPr lang="fr-FR" sz="1000" i="1" dirty="0" smtClean="0"/>
              <a:t>Les conséquences de l'accident ou de la maladie professionnelle ne peuvent entraîner pour l'intéressé aucun retard de promotion ou d'avancement au sein de l'entreprise</a:t>
            </a:r>
            <a:r>
              <a:rPr lang="fr-FR" sz="1000" dirty="0" smtClean="0"/>
              <a:t> ».</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27</a:t>
            </a:fld>
            <a:endParaRPr lang="fr-FR"/>
          </a:p>
        </p:txBody>
      </p:sp>
    </p:spTree>
    <p:extLst>
      <p:ext uri="{BB962C8B-B14F-4D97-AF65-F5344CB8AC3E}">
        <p14:creationId xmlns:p14="http://schemas.microsoft.com/office/powerpoint/2010/main" val="13726629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28</a:t>
            </a:fld>
            <a:endParaRPr lang="fr-FR"/>
          </a:p>
        </p:txBody>
      </p:sp>
    </p:spTree>
    <p:extLst>
      <p:ext uri="{BB962C8B-B14F-4D97-AF65-F5344CB8AC3E}">
        <p14:creationId xmlns:p14="http://schemas.microsoft.com/office/powerpoint/2010/main" val="3349816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29</a:t>
            </a:fld>
            <a:endParaRPr lang="fr-FR"/>
          </a:p>
        </p:txBody>
      </p:sp>
    </p:spTree>
    <p:extLst>
      <p:ext uri="{BB962C8B-B14F-4D97-AF65-F5344CB8AC3E}">
        <p14:creationId xmlns:p14="http://schemas.microsoft.com/office/powerpoint/2010/main" val="17701880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
            </a:pPr>
            <a:r>
              <a:rPr lang="fr-FR" sz="1000" kern="1200" dirty="0" smtClean="0">
                <a:effectLst/>
                <a:latin typeface="+mn-lt"/>
                <a:ea typeface="+mn-ea"/>
                <a:cs typeface="+mn-cs"/>
              </a:rPr>
              <a:t>Article L4624-3 : </a:t>
            </a:r>
            <a:r>
              <a:rPr lang="fr-FR" sz="1000" i="1" kern="1200" dirty="0" smtClean="0">
                <a:effectLst/>
                <a:latin typeface="+mn-lt"/>
                <a:ea typeface="+mn-ea"/>
                <a:cs typeface="+mn-cs"/>
              </a:rPr>
              <a:t>aménagements</a:t>
            </a:r>
            <a:r>
              <a:rPr lang="fr-FR" sz="1000" i="1" kern="1200" baseline="0" dirty="0" smtClean="0">
                <a:effectLst/>
                <a:latin typeface="+mn-lt"/>
                <a:ea typeface="+mn-ea"/>
                <a:cs typeface="+mn-cs"/>
              </a:rPr>
              <a:t> (aptitude avec réserves)</a:t>
            </a:r>
            <a:endParaRPr lang="fr-FR" sz="1000" i="1" kern="1200" dirty="0" smtClean="0">
              <a:effectLst/>
              <a:latin typeface="+mn-lt"/>
              <a:ea typeface="+mn-ea"/>
              <a:cs typeface="+mn-cs"/>
            </a:endParaRPr>
          </a:p>
          <a:p>
            <a:r>
              <a:rPr lang="fr-FR" sz="1000" kern="1200" dirty="0" smtClean="0">
                <a:effectLst/>
                <a:latin typeface="+mn-lt"/>
                <a:ea typeface="+mn-ea"/>
                <a:cs typeface="+mn-cs"/>
              </a:rPr>
              <a:t>Le médecin du travail peut proposer, </a:t>
            </a:r>
            <a:r>
              <a:rPr lang="fr-FR" sz="1000" b="1" kern="1200" dirty="0" smtClean="0">
                <a:effectLst/>
                <a:latin typeface="+mn-lt"/>
                <a:ea typeface="+mn-ea"/>
                <a:cs typeface="+mn-cs"/>
              </a:rPr>
              <a:t>par écrit et après échange avec le salarié et l'employeur</a:t>
            </a:r>
            <a:r>
              <a:rPr lang="fr-FR" sz="1000" kern="1200" dirty="0" smtClean="0">
                <a:effectLst/>
                <a:latin typeface="+mn-lt"/>
                <a:ea typeface="+mn-ea"/>
                <a:cs typeface="+mn-cs"/>
              </a:rPr>
              <a:t>, des mesures individuelles d'aménagement, d'adaptation ou de transformation du poste de travail ou des mesures d'aménagement du temps de travail justifiées par des considérations relatives notamment à l'âge ou à l'état de santé physique et mental du travailleur. </a:t>
            </a:r>
          </a:p>
          <a:p>
            <a:endParaRPr lang="fr-FR" sz="1000" kern="1200" dirty="0" smtClean="0">
              <a:effectLst/>
              <a:latin typeface="+mn-lt"/>
              <a:ea typeface="+mn-ea"/>
              <a:cs typeface="+mn-cs"/>
            </a:endParaRPr>
          </a:p>
          <a:p>
            <a:pPr marL="171450" indent="-171450">
              <a:buFont typeface="Arial" panose="020B0604020202020204" pitchFamily="34" charset="0"/>
              <a:buChar char="•"/>
            </a:pPr>
            <a:r>
              <a:rPr lang="fr-FR" sz="1000" kern="1200" dirty="0" smtClean="0">
                <a:effectLst/>
                <a:latin typeface="+mn-lt"/>
                <a:ea typeface="+mn-ea"/>
                <a:cs typeface="+mn-cs"/>
              </a:rPr>
              <a:t>Article L4624-5 : </a:t>
            </a:r>
            <a:r>
              <a:rPr lang="fr-FR" sz="1000" i="1" kern="1200" dirty="0" smtClean="0">
                <a:effectLst/>
                <a:latin typeface="+mn-lt"/>
                <a:ea typeface="+mn-ea"/>
                <a:cs typeface="+mn-cs"/>
              </a:rPr>
              <a:t>diligences</a:t>
            </a:r>
            <a:r>
              <a:rPr lang="fr-FR" sz="1000" i="1" kern="1200" baseline="0" dirty="0" smtClean="0">
                <a:effectLst/>
                <a:latin typeface="+mn-lt"/>
                <a:ea typeface="+mn-ea"/>
                <a:cs typeface="+mn-cs"/>
              </a:rPr>
              <a:t> du médecin</a:t>
            </a:r>
            <a:endParaRPr lang="fr-FR" sz="1000" i="1" kern="1200" dirty="0" smtClean="0">
              <a:effectLst/>
              <a:latin typeface="+mn-lt"/>
              <a:ea typeface="+mn-ea"/>
              <a:cs typeface="+mn-cs"/>
            </a:endParaRPr>
          </a:p>
          <a:p>
            <a:r>
              <a:rPr lang="fr-FR" sz="1000" kern="1200" dirty="0" smtClean="0">
                <a:effectLst/>
                <a:latin typeface="+mn-lt"/>
                <a:ea typeface="+mn-ea"/>
                <a:cs typeface="+mn-cs"/>
              </a:rPr>
              <a:t>Pour l'application des articles L. 4624-3 et L. 4624-4, le médecin du travail </a:t>
            </a:r>
            <a:r>
              <a:rPr lang="fr-FR" sz="1000" b="1" kern="1200" dirty="0" smtClean="0">
                <a:effectLst/>
                <a:latin typeface="+mn-lt"/>
                <a:ea typeface="+mn-ea"/>
                <a:cs typeface="+mn-cs"/>
              </a:rPr>
              <a:t>reçoit le salarié</a:t>
            </a:r>
            <a:r>
              <a:rPr lang="fr-FR" sz="1000" kern="1200" dirty="0" smtClean="0">
                <a:effectLst/>
                <a:latin typeface="+mn-lt"/>
                <a:ea typeface="+mn-ea"/>
                <a:cs typeface="+mn-cs"/>
              </a:rPr>
              <a:t>, afin d'échanger sur l'avis et les indications ou les propositions qu'il pourrait adresser à l'employeur. </a:t>
            </a:r>
            <a:br>
              <a:rPr lang="fr-FR" sz="1000" kern="1200" dirty="0" smtClean="0">
                <a:effectLst/>
                <a:latin typeface="+mn-lt"/>
                <a:ea typeface="+mn-ea"/>
                <a:cs typeface="+mn-cs"/>
              </a:rPr>
            </a:br>
            <a:r>
              <a:rPr lang="fr-FR" sz="1000" kern="1200" dirty="0" smtClean="0">
                <a:effectLst/>
                <a:latin typeface="+mn-lt"/>
                <a:ea typeface="+mn-ea"/>
                <a:cs typeface="+mn-cs"/>
              </a:rPr>
              <a:t>Le médecin du travail peut proposer à l'employeur l'appui de l'équipe pluridisciplinaire ou celui d'un organisme compétent en matière de maintien en emploi pour mettre en œuvre son avis et ses indications ou ses propositions.</a:t>
            </a:r>
          </a:p>
          <a:p>
            <a:r>
              <a:rPr lang="fr-FR" sz="1000" kern="1200" dirty="0" smtClean="0">
                <a:effectLst/>
                <a:latin typeface="+mn-lt"/>
                <a:ea typeface="+mn-ea"/>
                <a:cs typeface="+mn-cs"/>
              </a:rPr>
              <a:t> </a:t>
            </a:r>
          </a:p>
          <a:p>
            <a:pPr marL="171450" indent="-171450">
              <a:buFont typeface="Arial" panose="020B0604020202020204" pitchFamily="34" charset="0"/>
              <a:buChar char="•"/>
            </a:pPr>
            <a:r>
              <a:rPr lang="fr-FR" sz="1000" kern="1200" dirty="0" smtClean="0">
                <a:effectLst/>
                <a:latin typeface="+mn-lt"/>
                <a:ea typeface="+mn-ea"/>
                <a:cs typeface="+mn-cs"/>
              </a:rPr>
              <a:t>Article L4624-6 : </a:t>
            </a:r>
            <a:r>
              <a:rPr lang="fr-FR" sz="1000" i="1" kern="1200" dirty="0" smtClean="0">
                <a:effectLst/>
                <a:latin typeface="+mn-lt"/>
                <a:ea typeface="+mn-ea"/>
                <a:cs typeface="+mn-cs"/>
              </a:rPr>
              <a:t>obligations</a:t>
            </a:r>
            <a:r>
              <a:rPr lang="fr-FR" sz="1000" i="1" kern="1200" baseline="0" dirty="0" smtClean="0">
                <a:effectLst/>
                <a:latin typeface="+mn-lt"/>
                <a:ea typeface="+mn-ea"/>
                <a:cs typeface="+mn-cs"/>
              </a:rPr>
              <a:t> de l’employeur</a:t>
            </a:r>
            <a:endParaRPr lang="fr-FR" sz="1000" i="1" kern="1200" dirty="0" smtClean="0">
              <a:effectLst/>
              <a:latin typeface="+mn-lt"/>
              <a:ea typeface="+mn-ea"/>
              <a:cs typeface="+mn-cs"/>
            </a:endParaRPr>
          </a:p>
          <a:p>
            <a:r>
              <a:rPr lang="fr-FR" sz="1000" kern="1200" dirty="0" smtClean="0">
                <a:effectLst/>
                <a:latin typeface="+mn-lt"/>
                <a:ea typeface="+mn-ea"/>
                <a:cs typeface="+mn-cs"/>
              </a:rPr>
              <a:t>L'employeur est tenu de prendre en considération l'avis et les indications ou les propositions émis par le médecin du travail en application des articles L. 4624-2 à L. 4624-4. En cas de refus, l'employeur fait connaître par écrit au travailleur et au médecin du travail les motifs qui s'opposent à ce qu'il y soit donné suite. </a:t>
            </a: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30</a:t>
            </a:fld>
            <a:endParaRPr lang="fr-FR"/>
          </a:p>
        </p:txBody>
      </p:sp>
    </p:spTree>
    <p:extLst>
      <p:ext uri="{BB962C8B-B14F-4D97-AF65-F5344CB8AC3E}">
        <p14:creationId xmlns:p14="http://schemas.microsoft.com/office/powerpoint/2010/main" val="328662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4</a:t>
            </a:fld>
            <a:endParaRPr lang="fr-FR"/>
          </a:p>
        </p:txBody>
      </p:sp>
    </p:spTree>
    <p:extLst>
      <p:ext uri="{BB962C8B-B14F-4D97-AF65-F5344CB8AC3E}">
        <p14:creationId xmlns:p14="http://schemas.microsoft.com/office/powerpoint/2010/main" val="547117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Cependant il peut s’appuyer sur l’équipe pluridisciplinaire</a:t>
            </a:r>
            <a:r>
              <a:rPr lang="fr-FR" sz="1000" baseline="0" dirty="0" smtClean="0"/>
              <a:t> : (article L 4624-4 : après avoir procédé ou fait procéder par un membre de l’équipe pluridisciplinaire à une étude de poste et après avoir échangé avec le salarié et l’employeur, le médecin du travail qui constate qu’aucune mesure d’aménagement…n’est possible et que l’état de santé du salarié justifie un changement de poste déclare le travailleur inapte à son poste de travail).</a:t>
            </a:r>
            <a:endParaRPr lang="fr-FR" sz="1000" dirty="0" smtClean="0"/>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31</a:t>
            </a:fld>
            <a:endParaRPr lang="fr-FR"/>
          </a:p>
        </p:txBody>
      </p:sp>
    </p:spTree>
    <p:extLst>
      <p:ext uri="{BB962C8B-B14F-4D97-AF65-F5344CB8AC3E}">
        <p14:creationId xmlns:p14="http://schemas.microsoft.com/office/powerpoint/2010/main" val="16219081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i="1" dirty="0" smtClean="0"/>
              <a:t>Q : quel doit être la date de l’étude de poste et de l’étude des conditions de travail ? Quelle antériorité</a:t>
            </a:r>
            <a:r>
              <a:rPr lang="fr-FR" sz="1000" i="1" baseline="0" dirty="0" smtClean="0"/>
              <a:t> ?</a:t>
            </a:r>
            <a:endParaRPr lang="fr-FR" sz="1000" i="1" dirty="0" smtClean="0"/>
          </a:p>
          <a:p>
            <a:pPr marL="171450" indent="-171450">
              <a:buFont typeface="Arial" panose="020B0604020202020204" pitchFamily="34" charset="0"/>
              <a:buChar char="•"/>
            </a:pPr>
            <a:r>
              <a:rPr lang="fr-FR" sz="1000" i="1" dirty="0" smtClean="0"/>
              <a:t>Q : Quid d’un avis qui ne</a:t>
            </a:r>
            <a:r>
              <a:rPr lang="fr-FR" sz="1000" i="1" baseline="0" dirty="0" smtClean="0"/>
              <a:t> contiendrait pas toutes les mentions obligatoires, notamment pas la date d’actualisation de la fiche d’entreprise ?</a:t>
            </a:r>
          </a:p>
          <a:p>
            <a:pPr marL="171450" indent="-171450">
              <a:buFont typeface="Arial" panose="020B0604020202020204" pitchFamily="34" charset="0"/>
              <a:buChar char="•"/>
            </a:pPr>
            <a:r>
              <a:rPr lang="fr-FR" sz="1000" i="1" baseline="0" dirty="0" smtClean="0"/>
              <a:t>Q : quelle doit être la forme et la teneur des échanges ?</a:t>
            </a:r>
          </a:p>
          <a:p>
            <a:pPr marL="171450" indent="-171450">
              <a:buFont typeface="Arial" panose="020B0604020202020204" pitchFamily="34" charset="0"/>
              <a:buChar char="•"/>
            </a:pPr>
            <a:r>
              <a:rPr lang="fr-FR" sz="1000" kern="1200" dirty="0" smtClean="0">
                <a:solidFill>
                  <a:schemeClr val="tx1"/>
                </a:solidFill>
                <a:effectLst/>
              </a:rPr>
              <a:t>R : Une nouvelle procédure plus concertée</a:t>
            </a:r>
            <a:r>
              <a:rPr lang="fr-FR" sz="1000" kern="1200" baseline="0" dirty="0" smtClean="0">
                <a:solidFill>
                  <a:schemeClr val="tx1"/>
                </a:solidFill>
                <a:effectLst/>
              </a:rPr>
              <a:t> :</a:t>
            </a:r>
          </a:p>
          <a:p>
            <a:r>
              <a:rPr lang="fr-FR" sz="1000" kern="1200" dirty="0" smtClean="0">
                <a:solidFill>
                  <a:schemeClr val="tx1"/>
                </a:solidFill>
                <a:effectLst/>
              </a:rPr>
              <a:t>La procédure issue du décret du 27 décembre 2016 et de la loi du 8 août 2016 laisse une large place à la concertation entre le médecin, le salarié et l’employeur. Les échanges y sont expressément prévus en amont de la prise de décision du médecin sur l’aptitude du salarié. </a:t>
            </a:r>
          </a:p>
          <a:p>
            <a:r>
              <a:rPr lang="fr-FR" sz="1000" kern="1200" dirty="0" smtClean="0">
                <a:solidFill>
                  <a:schemeClr val="tx1"/>
                </a:solidFill>
                <a:effectLst/>
              </a:rPr>
              <a:t>Dans le cadre de cette concertation, et pour que celle-ci soit efficace, il semble logique que l’employeur sera amené à commencer sa recherche des poste de reclassement dès cette étape, sans attendre l’éventuel avis d’inaptitude.</a:t>
            </a:r>
          </a:p>
          <a:p>
            <a:r>
              <a:rPr lang="fr-FR" sz="1000" kern="1200" dirty="0" smtClean="0">
                <a:solidFill>
                  <a:schemeClr val="tx1"/>
                </a:solidFill>
                <a:effectLst/>
              </a:rPr>
              <a:t>On peut dès lors s’interroger sur la prise en compte de ces recherches pour l’appréciation ultérieure du respect par l’employeur de son obligation de reclassement. Jusqu’alors, la Cour de cassation jugeait que seules les recherches de reclassement compatibles avec les conclusions du médecin du travail émises au cours de la seconde visite (ou 1</a:t>
            </a:r>
            <a:r>
              <a:rPr lang="fr-FR" sz="1000" kern="1200" baseline="30000" dirty="0" smtClean="0">
                <a:solidFill>
                  <a:schemeClr val="tx1"/>
                </a:solidFill>
                <a:effectLst/>
              </a:rPr>
              <a:t>ère</a:t>
            </a:r>
            <a:r>
              <a:rPr lang="fr-FR" sz="1000" kern="1200" dirty="0" smtClean="0">
                <a:solidFill>
                  <a:schemeClr val="tx1"/>
                </a:solidFill>
                <a:effectLst/>
              </a:rPr>
              <a:t> en cas d’urgence) pouvaient être prises en considération pour apprécier le respect par l'employeur de son obligation de reclassement (par ex. </a:t>
            </a:r>
            <a:r>
              <a:rPr lang="fr-FR" sz="1000" kern="1200" dirty="0" err="1" smtClean="0">
                <a:solidFill>
                  <a:schemeClr val="tx1"/>
                </a:solidFill>
                <a:effectLst/>
              </a:rPr>
              <a:t>Cass</a:t>
            </a:r>
            <a:r>
              <a:rPr lang="fr-FR" sz="1000" kern="1200" dirty="0" smtClean="0">
                <a:solidFill>
                  <a:schemeClr val="tx1"/>
                </a:solidFill>
                <a:effectLst/>
              </a:rPr>
              <a:t>. soc., 4 novembre 2015, n°14-11879).</a:t>
            </a:r>
          </a:p>
          <a:p>
            <a:r>
              <a:rPr lang="fr-FR" sz="1000" kern="1200" dirty="0" smtClean="0">
                <a:solidFill>
                  <a:schemeClr val="tx1"/>
                </a:solidFill>
                <a:effectLst/>
              </a:rPr>
              <a:t>Une évolution de la jurisprudence sur ce point est souhaitable : les recherches de reclassement pourraient ainsi être prises en compte dès que la concertation avec le médecin est engagée.</a:t>
            </a:r>
          </a:p>
          <a:p>
            <a:r>
              <a:rPr lang="fr-FR" sz="1000" kern="1200" dirty="0" smtClean="0">
                <a:solidFill>
                  <a:schemeClr val="tx1"/>
                </a:solidFill>
                <a:effectLst/>
              </a:rPr>
              <a:t>Il convient cependant d’être prudent en la matière, dans l’attente de précisions d’une position de l’administration et de l’interprétation de la Cour de cassation.</a:t>
            </a:r>
          </a:p>
          <a:p>
            <a:endParaRPr lang="fr-FR" i="1" baseline="0" dirty="0" smtClean="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32</a:t>
            </a:fld>
            <a:endParaRPr lang="fr-FR"/>
          </a:p>
        </p:txBody>
      </p:sp>
    </p:spTree>
    <p:extLst>
      <p:ext uri="{BB962C8B-B14F-4D97-AF65-F5344CB8AC3E}">
        <p14:creationId xmlns:p14="http://schemas.microsoft.com/office/powerpoint/2010/main" val="4437940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b="0" i="1" dirty="0" smtClean="0"/>
              <a:t>Q : l’avis d’inaptitude est-il rendu au cours de l’examen médical ?</a:t>
            </a:r>
          </a:p>
          <a:p>
            <a:r>
              <a:rPr lang="fr-FR" sz="1000" b="0" i="1" dirty="0" smtClean="0"/>
              <a:t>R : pas forcément</a:t>
            </a:r>
          </a:p>
          <a:p>
            <a:pPr marL="171450" indent="-171450">
              <a:buFont typeface="Arial" panose="020B0604020202020204" pitchFamily="34" charset="0"/>
              <a:buChar char="•"/>
            </a:pPr>
            <a:r>
              <a:rPr lang="fr-FR" sz="1000" b="0" i="1" dirty="0" smtClean="0"/>
              <a:t>Q : quel est le délai imparti au médecin du travail pour rendre son avis ?</a:t>
            </a:r>
          </a:p>
          <a:p>
            <a:r>
              <a:rPr lang="fr-FR" sz="1000" b="0" i="1" dirty="0" smtClean="0"/>
              <a:t>R : le délai de 15 jours maximum ne</a:t>
            </a:r>
            <a:r>
              <a:rPr lang="fr-FR" sz="1000" b="0" i="1" baseline="0" dirty="0" smtClean="0"/>
              <a:t> s’applique que lorsque le médecin du travail prend l’initiative d’un second examen médical. Lorsqu’un seul examen est réalisé, le médecin n’est limité par aucun délai.</a:t>
            </a:r>
          </a:p>
          <a:p>
            <a:r>
              <a:rPr lang="fr-FR" sz="1000" b="0" i="1" baseline="0" dirty="0" smtClean="0"/>
              <a:t>Problème : quid du délai d’un mois ?</a:t>
            </a:r>
          </a:p>
          <a:p>
            <a:r>
              <a:rPr lang="fr-FR" sz="1000" b="0" i="1" baseline="0" dirty="0" smtClean="0"/>
              <a:t>Article L 1226-4 alinéa 1 c. </a:t>
            </a:r>
            <a:r>
              <a:rPr lang="fr-FR" sz="1000" b="0" i="1" baseline="0" dirty="0" err="1" smtClean="0"/>
              <a:t>trav</a:t>
            </a:r>
            <a:r>
              <a:rPr lang="fr-FR" sz="1000" b="0" i="1" baseline="0" dirty="0" smtClean="0"/>
              <a:t> : « </a:t>
            </a:r>
            <a:r>
              <a:rPr lang="fr-FR" sz="1000" b="0" i="1" dirty="0" smtClean="0"/>
              <a:t>Lorsque, à l'issue d'un délai d'un mois à compter de la date de l'examen médical de reprise du travail, le salarié déclaré inapte n'est pas reclassé dans l'entreprise ou s'il n'est pas licencié, l'employeur lui verse, dès l'expiration de ce délai, le salaire correspondant à l'emploi que celui-ci occupait avant la suspension de son contrat de travail ».</a:t>
            </a:r>
          </a:p>
          <a:p>
            <a:pPr marL="171450" indent="-171450">
              <a:buFont typeface="Arial" panose="020B0604020202020204" pitchFamily="34" charset="0"/>
              <a:buChar char="•"/>
            </a:pPr>
            <a:r>
              <a:rPr lang="fr-FR" sz="1000" b="0" i="1" dirty="0" smtClean="0"/>
              <a:t>Q : quelle est la situation du salarié entre les 2 visites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0" i="1" dirty="0" smtClean="0"/>
              <a:t>R : </a:t>
            </a:r>
            <a:r>
              <a:rPr lang="fr-FR" sz="1000" b="0" i="1" kern="1200" dirty="0" smtClean="0">
                <a:solidFill>
                  <a:schemeClr val="tx1"/>
                </a:solidFill>
                <a:effectLst/>
              </a:rPr>
              <a:t>Entre les deux visites, l’employeur n’est dispensé d’assurer le maintien de la rémunération que s’il justifie d’une situation contraignante l’empêchant de fournir du travail ; tel n’est pas le cas en présence d’un avis d’aptitude assorti seulement de certaines réserves. Une déclaration d’inaptitude temporaire devrait permettre à l’employeur de suspendre l’obligation de rémunération. </a:t>
            </a:r>
            <a:r>
              <a:rPr lang="fr-FR" sz="1000" b="0" i="1" kern="1200" dirty="0" err="1" smtClean="0">
                <a:solidFill>
                  <a:schemeClr val="tx1"/>
                </a:solidFill>
                <a:effectLst/>
              </a:rPr>
              <a:t>Cass</a:t>
            </a:r>
            <a:r>
              <a:rPr lang="fr-FR" sz="1000" b="0" i="1" kern="1200" dirty="0" smtClean="0">
                <a:solidFill>
                  <a:schemeClr val="tx1"/>
                </a:solidFill>
                <a:effectLst/>
              </a:rPr>
              <a:t>. soc., 15 juillet 2006, n° 04-46.290</a:t>
            </a:r>
          </a:p>
          <a:p>
            <a:endParaRPr lang="fr-FR" i="0" dirty="0" smtClean="0"/>
          </a:p>
          <a:p>
            <a:endParaRPr lang="fr-FR" i="1" baseline="0" dirty="0" smtClean="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33</a:t>
            </a:fld>
            <a:endParaRPr lang="fr-FR"/>
          </a:p>
        </p:txBody>
      </p:sp>
    </p:spTree>
    <p:extLst>
      <p:ext uri="{BB962C8B-B14F-4D97-AF65-F5344CB8AC3E}">
        <p14:creationId xmlns:p14="http://schemas.microsoft.com/office/powerpoint/2010/main" val="1529541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Le cas échéant, l’avis d’inaptitude contient la mention que « </a:t>
            </a:r>
            <a:r>
              <a:rPr lang="fr-FR" sz="1000" i="1" dirty="0" smtClean="0"/>
              <a:t>tout maintien du salarié dans un emploi serait gravement préjudiciable à sa santé</a:t>
            </a:r>
            <a:r>
              <a:rPr lang="fr-FR" sz="1000" dirty="0" smtClean="0"/>
              <a:t> » ou que « </a:t>
            </a:r>
            <a:r>
              <a:rPr lang="fr-FR" sz="1000" i="1" dirty="0" smtClean="0"/>
              <a:t>l'état de santé du salarié fait obstacle à tout reclassement dans un emploi</a:t>
            </a:r>
            <a:r>
              <a:rPr lang="fr-FR" sz="1000" dirty="0" smtClean="0"/>
              <a:t> ».</a:t>
            </a: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34</a:t>
            </a:fld>
            <a:endParaRPr lang="fr-FR"/>
          </a:p>
        </p:txBody>
      </p:sp>
    </p:spTree>
    <p:extLst>
      <p:ext uri="{BB962C8B-B14F-4D97-AF65-F5344CB8AC3E}">
        <p14:creationId xmlns:p14="http://schemas.microsoft.com/office/powerpoint/2010/main" val="98298402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b="0" i="1" dirty="0" smtClean="0">
                <a:effectLst/>
              </a:rPr>
              <a:t>Q :</a:t>
            </a:r>
            <a:r>
              <a:rPr lang="fr-FR" sz="1000" b="0" i="1" baseline="0" dirty="0" smtClean="0">
                <a:effectLst/>
              </a:rPr>
              <a:t> A quelle date l’avis d’inaptitude doit-il être rendu ?</a:t>
            </a:r>
          </a:p>
          <a:p>
            <a:r>
              <a:rPr lang="fr-FR" sz="1000" b="0" i="1" baseline="0" dirty="0" smtClean="0">
                <a:effectLst/>
              </a:rPr>
              <a:t>R : </a:t>
            </a:r>
            <a:r>
              <a:rPr lang="fr-FR" sz="1000" b="0" i="1" dirty="0" smtClean="0">
                <a:effectLst/>
              </a:rPr>
              <a:t>Le décret ne fixe pas de date impérative de notification de l'avis d'inaptitude physique décidé à l'issue d'un seul examen médical. Une lecture a contrario des textes semble indiquer que cette notification n'est pas nécessairement faite le jour même de l'examen médical.</a:t>
            </a:r>
            <a:endParaRPr lang="fr-FR" sz="1000" b="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35</a:t>
            </a:fld>
            <a:endParaRPr lang="fr-FR"/>
          </a:p>
        </p:txBody>
      </p:sp>
    </p:spTree>
    <p:extLst>
      <p:ext uri="{BB962C8B-B14F-4D97-AF65-F5344CB8AC3E}">
        <p14:creationId xmlns:p14="http://schemas.microsoft.com/office/powerpoint/2010/main" val="20296230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Ø"/>
            </a:pPr>
            <a:r>
              <a:rPr lang="fr-FR" sz="1000" dirty="0" smtClean="0"/>
              <a:t>Caractère impératif de l’avis : </a:t>
            </a:r>
            <a:r>
              <a:rPr lang="fr-FR" sz="1000" i="1" dirty="0" smtClean="0"/>
              <a:t>quid de l’article L 4624-6 du code du travail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t>« </a:t>
            </a:r>
            <a:r>
              <a:rPr lang="fr-FR" sz="1000" i="1" kern="1200" dirty="0" smtClean="0">
                <a:effectLst/>
              </a:rPr>
              <a:t>L'employeur est tenu de prendre en considération l'avis et les indications ou les propositions émis par le médecin du travail en application des articles L. 4624-2 à L. 4624-4. </a:t>
            </a:r>
            <a:r>
              <a:rPr lang="fr-FR" sz="1000" b="1" i="1" kern="1200" dirty="0" smtClean="0">
                <a:effectLst/>
              </a:rPr>
              <a:t>En cas de refus, l'employeur fait connaître par écrit au travailleur et au médecin du travail les motifs qui s'opposent à ce qu'il y soit donné suite</a:t>
            </a:r>
            <a:r>
              <a:rPr lang="fr-FR" sz="1000" b="1"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b="0" i="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000" b="0" i="1" dirty="0" smtClean="0"/>
              <a:t>Exemple : le médecin préconise un reclassement sur un poste administratif mais le salarié n’a pas la qualification</a:t>
            </a:r>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36</a:t>
            </a:fld>
            <a:endParaRPr lang="fr-FR"/>
          </a:p>
        </p:txBody>
      </p:sp>
    </p:spTree>
    <p:extLst>
      <p:ext uri="{BB962C8B-B14F-4D97-AF65-F5344CB8AC3E}">
        <p14:creationId xmlns:p14="http://schemas.microsoft.com/office/powerpoint/2010/main" val="8359601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dirty="0" smtClean="0"/>
              <a:t>Suppression du recours devant l’inspection du travail</a:t>
            </a:r>
          </a:p>
          <a:p>
            <a:pPr marL="171450" indent="-171450">
              <a:buFont typeface="Arial" panose="020B0604020202020204" pitchFamily="34" charset="0"/>
              <a:buChar char="•"/>
            </a:pPr>
            <a:endParaRPr lang="fr-FR" sz="1000" dirty="0" smtClean="0"/>
          </a:p>
          <a:p>
            <a:pPr marL="171450" indent="-171450">
              <a:buFont typeface="Arial" panose="020B0604020202020204" pitchFamily="34" charset="0"/>
              <a:buChar char="•"/>
            </a:pPr>
            <a:r>
              <a:rPr lang="fr-FR" sz="1000" dirty="0" smtClean="0"/>
              <a:t>La</a:t>
            </a:r>
            <a:r>
              <a:rPr lang="fr-FR" sz="1000" baseline="0" dirty="0" smtClean="0"/>
              <a:t> contestation concerne les avis rendus en application des articles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latin typeface="Arial" charset="0"/>
                <a:ea typeface="MS PGothic" charset="0"/>
                <a:cs typeface="M L Arial Light" charset="0"/>
              </a:rPr>
              <a:t>L. 4624-2 (examen médical d'aptitude),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latin typeface="Arial" charset="0"/>
                <a:ea typeface="MS PGothic" charset="0"/>
                <a:cs typeface="M L Arial Light" charset="0"/>
              </a:rPr>
              <a:t>L. 4624-3 (propositions de mesures individuelles d'aménagement, d'adaptation ou de transformation du poste de travail ou des mesures d'aménagement du temps de travail) et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latin typeface="Arial" charset="0"/>
                <a:ea typeface="MS PGothic" charset="0"/>
                <a:cs typeface="M L Arial Light" charset="0"/>
              </a:rPr>
              <a:t>L. 4624-4 (avis d’inaptitude).</a:t>
            </a:r>
          </a:p>
          <a:p>
            <a:pPr marL="171450" indent="-171450">
              <a:buFont typeface="Arial" panose="020B0604020202020204" pitchFamily="34" charset="0"/>
              <a:buChar char="•"/>
            </a:pPr>
            <a:r>
              <a:rPr lang="fr-FR" sz="1000" baseline="0" dirty="0" smtClean="0"/>
              <a:t>Pas d’effet suspensif : Le recours ne suspend pas le délai d’un mois imparti à l’employeur pour reclasser ou licencier.</a:t>
            </a:r>
          </a:p>
          <a:p>
            <a:pPr marL="171450" indent="-171450">
              <a:buFont typeface="Arial" panose="020B0604020202020204" pitchFamily="34" charset="0"/>
              <a:buChar char="•"/>
            </a:pPr>
            <a:r>
              <a:rPr lang="fr-FR" sz="1000" baseline="0" dirty="0" smtClean="0"/>
              <a:t>L’annulation de l’avis d’inaptitude prive le licenciement de cause.</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37</a:t>
            </a:fld>
            <a:endParaRPr lang="fr-FR"/>
          </a:p>
        </p:txBody>
      </p:sp>
    </p:spTree>
    <p:extLst>
      <p:ext uri="{BB962C8B-B14F-4D97-AF65-F5344CB8AC3E}">
        <p14:creationId xmlns:p14="http://schemas.microsoft.com/office/powerpoint/2010/main" val="15667879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58</a:t>
            </a:fld>
            <a:endParaRPr lang="fr-FR"/>
          </a:p>
        </p:txBody>
      </p:sp>
    </p:spTree>
    <p:extLst>
      <p:ext uri="{BB962C8B-B14F-4D97-AF65-F5344CB8AC3E}">
        <p14:creationId xmlns:p14="http://schemas.microsoft.com/office/powerpoint/2010/main" val="784535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59</a:t>
            </a:fld>
            <a:endParaRPr lang="fr-FR"/>
          </a:p>
        </p:txBody>
      </p:sp>
    </p:spTree>
    <p:extLst>
      <p:ext uri="{BB962C8B-B14F-4D97-AF65-F5344CB8AC3E}">
        <p14:creationId xmlns:p14="http://schemas.microsoft.com/office/powerpoint/2010/main" val="207811397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60</a:t>
            </a:fld>
            <a:endParaRPr lang="fr-FR"/>
          </a:p>
        </p:txBody>
      </p:sp>
    </p:spTree>
    <p:extLst>
      <p:ext uri="{BB962C8B-B14F-4D97-AF65-F5344CB8AC3E}">
        <p14:creationId xmlns:p14="http://schemas.microsoft.com/office/powerpoint/2010/main" val="829550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i="1" dirty="0" smtClean="0"/>
              <a:t>Q : Qui sont les professionnels de santé membres de l’équipe </a:t>
            </a:r>
            <a:r>
              <a:rPr lang="fr-FR" sz="1000" i="1" dirty="0" err="1" smtClean="0"/>
              <a:t>pluri-disciplinaire</a:t>
            </a:r>
            <a:r>
              <a:rPr lang="fr-FR" sz="1000" i="1" dirty="0" smtClean="0"/>
              <a:t> ? </a:t>
            </a:r>
          </a:p>
          <a:p>
            <a:r>
              <a:rPr lang="fr-FR" sz="1000" i="1" kern="1200" dirty="0" smtClean="0">
                <a:solidFill>
                  <a:schemeClr val="tx1"/>
                </a:solidFill>
                <a:effectLst/>
              </a:rPr>
              <a:t>R : le collaborateur médecin (non spécialisé en médecine du travail), l'interne en médecine du travail et l'infirmier.</a:t>
            </a:r>
            <a:endParaRPr lang="fr-FR" sz="100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5</a:t>
            </a:fld>
            <a:endParaRPr lang="fr-FR"/>
          </a:p>
        </p:txBody>
      </p:sp>
    </p:spTree>
    <p:extLst>
      <p:ext uri="{BB962C8B-B14F-4D97-AF65-F5344CB8AC3E}">
        <p14:creationId xmlns:p14="http://schemas.microsoft.com/office/powerpoint/2010/main" val="9641959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L'article L 4624-4 du Code du travail, tel qu'issu de la loi Travail, impose au médecin du travail d'assortir son avis d'inaptitude d'</a:t>
            </a:r>
            <a:r>
              <a:rPr lang="fr-FR" sz="1000" b="1" dirty="0" smtClean="0"/>
              <a:t>indications écrites</a:t>
            </a:r>
            <a:r>
              <a:rPr lang="fr-FR" sz="1000" dirty="0" smtClean="0"/>
              <a:t> relatives au reclassement du salarié.</a:t>
            </a:r>
          </a:p>
          <a:p>
            <a:pPr marL="0" marR="0" lvl="1" indent="0" algn="l" defTabSz="914400" rtl="0" eaLnBrk="1" fontAlgn="auto" latinLnBrk="0" hangingPunct="1">
              <a:lnSpc>
                <a:spcPct val="100000"/>
              </a:lnSpc>
              <a:spcBef>
                <a:spcPts val="0"/>
              </a:spcBef>
              <a:spcAft>
                <a:spcPts val="0"/>
              </a:spcAft>
              <a:buClrTx/>
              <a:buSzTx/>
              <a:buFontTx/>
              <a:buNone/>
              <a:tabLst/>
              <a:defRPr/>
            </a:pPr>
            <a:endParaRPr lang="fr-FR" sz="10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fr-FR" sz="1000" dirty="0" smtClean="0"/>
              <a:t>Dispense de recherche : peu importe que l’inaptitude soit d’origine professionnelle ou non</a:t>
            </a:r>
          </a:p>
          <a:p>
            <a:endParaRPr lang="fr-FR" sz="1000" i="1" dirty="0" smtClean="0"/>
          </a:p>
          <a:p>
            <a:r>
              <a:rPr lang="fr-FR" sz="1000" i="1" dirty="0" smtClean="0"/>
              <a:t>Q : Quid de la recherche de reclassement dans le groupe ?</a:t>
            </a:r>
          </a:p>
          <a:p>
            <a:r>
              <a:rPr lang="fr-FR" sz="1000" i="1" dirty="0" smtClean="0"/>
              <a:t>R : la référence à UN emploi laisse penser que l’employeur est dispensé de recherche de reclassement aussi bien dans l’entreprise que dans le groupe</a:t>
            </a:r>
          </a:p>
          <a:p>
            <a:endParaRPr lang="fr-FR" sz="1000" i="1" dirty="0" smtClean="0"/>
          </a:p>
          <a:p>
            <a:r>
              <a:rPr lang="fr-FR" sz="1000" i="1" dirty="0" smtClean="0"/>
              <a:t>Q: quid de la consultation des DP et de la notification par écrit des motifs</a:t>
            </a:r>
            <a:r>
              <a:rPr lang="fr-FR" sz="1000" i="1" baseline="0" dirty="0" smtClean="0"/>
              <a:t> qui s’opposent au reclassement ?</a:t>
            </a:r>
          </a:p>
          <a:p>
            <a:r>
              <a:rPr lang="fr-FR" sz="1000" i="1" kern="1200" dirty="0" smtClean="0">
                <a:effectLst/>
              </a:rPr>
              <a:t>R : Dans ces situations, on peut penser que l’employeur est également </a:t>
            </a:r>
            <a:r>
              <a:rPr lang="fr-FR" sz="1000" b="1" i="1" kern="1200" dirty="0" smtClean="0">
                <a:effectLst/>
              </a:rPr>
              <a:t>dispensé de consulter les délégués du personnel</a:t>
            </a:r>
            <a:r>
              <a:rPr lang="fr-FR" sz="1000" i="1" kern="1200" dirty="0" smtClean="0">
                <a:effectLst/>
              </a:rPr>
              <a:t> puisque l’avis de ceux-ci doit porter sur la ou les propositions de reclassement formulées par l’employeur. En l’absence de proposition possible, cet avis n’a pas d’objet. C’est d’ailleurs ce qu’a jugé la Cour de cassation dans un arrêt récent (</a:t>
            </a:r>
            <a:r>
              <a:rPr lang="fr-FR" sz="1000" i="1" kern="1200" dirty="0" err="1" smtClean="0">
                <a:effectLst/>
              </a:rPr>
              <a:t>Cass</a:t>
            </a:r>
            <a:r>
              <a:rPr lang="fr-FR" sz="1000" i="1" kern="1200" dirty="0" smtClean="0">
                <a:effectLst/>
              </a:rPr>
              <a:t>. soc., 5 octobre 2016, n°15-16782 : « si les dispositions de l'article L. 1226-10 du code du travail exigent que l'avis des délégués du personnel intervienne avant la proposition de reclassement, une telle exigence ne résulte, en l'absence de proposition de reclassement, ni de ce texte, ni de l'article L. 1226-12 du même code »). </a:t>
            </a:r>
            <a:r>
              <a:rPr lang="fr-FR" sz="1000" b="1" i="1" kern="1200" dirty="0" smtClean="0">
                <a:effectLst/>
              </a:rPr>
              <a:t>Rester prudent</a:t>
            </a:r>
          </a:p>
          <a:p>
            <a:r>
              <a:rPr lang="fr-FR" sz="1000" i="1" kern="1200" dirty="0" smtClean="0">
                <a:effectLst/>
              </a:rPr>
              <a:t>On peut également s’interroger sur le maintien de l’obligation pour l’employeur de faire connaître par écrit les motifs qui s'opposent à son reclassement au salarié. Cette obligation s’applique en principe lorsque, dans le cadre de son obligation de reclassement, il est impossible à l'employeur de proposer un autre emploi au salarié compatible avec ses capacités et les préconisations du médecin du travail. La situation est ici différente puisque l’employeur est dispensé par l’avis du médecin du travail de toute recherche de reclassement. Peut-on en déduire que cette obligation ne s’applique pas dans ces hypothèses ? Dans l’attente de précisions administratives ou de décisions de la jurisprudence, </a:t>
            </a:r>
            <a:r>
              <a:rPr lang="fr-FR" sz="1000" i="1" u="sng" kern="1200" dirty="0" smtClean="0">
                <a:effectLst/>
              </a:rPr>
              <a:t>il convient de rester prudent</a:t>
            </a:r>
            <a:r>
              <a:rPr lang="fr-FR" sz="1000" i="1" kern="1200" dirty="0" smtClean="0">
                <a:effectLst/>
              </a:rPr>
              <a:t>.</a:t>
            </a:r>
          </a:p>
          <a:p>
            <a:endParaRPr lang="fr-FR" sz="110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61</a:t>
            </a:fld>
            <a:endParaRPr lang="fr-FR"/>
          </a:p>
        </p:txBody>
      </p:sp>
    </p:spTree>
    <p:extLst>
      <p:ext uri="{BB962C8B-B14F-4D97-AF65-F5344CB8AC3E}">
        <p14:creationId xmlns:p14="http://schemas.microsoft.com/office/powerpoint/2010/main" val="8799597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000" i="0" dirty="0" smtClean="0"/>
              <a:t>Proposition</a:t>
            </a:r>
            <a:r>
              <a:rPr lang="fr-FR" sz="1000" i="0" baseline="0" dirty="0" smtClean="0"/>
              <a:t> de formation quels que soient l’origine de l’inaptitude et l’effectif de l’entreprise</a:t>
            </a:r>
          </a:p>
          <a:p>
            <a:pPr marL="171450" indent="-171450">
              <a:buFont typeface="Arial" panose="020B0604020202020204" pitchFamily="34" charset="0"/>
              <a:buChar char="•"/>
            </a:pPr>
            <a:r>
              <a:rPr lang="fr-FR" sz="1000" i="0" baseline="0" dirty="0" smtClean="0"/>
              <a:t>JP : pas d’obligation de proposer un poste nécessitant une formation de base différente de la formation initiale du salarié et relevant d’un autre métier (</a:t>
            </a:r>
            <a:r>
              <a:rPr lang="fr-FR" sz="1000" i="0" baseline="0" dirty="0" err="1" smtClean="0"/>
              <a:t>Cass</a:t>
            </a:r>
            <a:r>
              <a:rPr lang="fr-FR" sz="1000" i="0" baseline="0" dirty="0" smtClean="0"/>
              <a:t>. soc. 5 </a:t>
            </a:r>
            <a:r>
              <a:rPr lang="fr-FR" sz="1000" i="0" baseline="0" dirty="0" err="1" smtClean="0"/>
              <a:t>oct</a:t>
            </a:r>
            <a:r>
              <a:rPr lang="fr-FR" sz="1000" i="0" baseline="0" dirty="0" smtClean="0"/>
              <a:t> 2016, n°15-13594)</a:t>
            </a:r>
          </a:p>
          <a:p>
            <a:pPr marL="342900" indent="-342900" algn="l">
              <a:buFont typeface="Arial" panose="020B0604020202020204" pitchFamily="34" charset="0"/>
              <a:buChar char="•"/>
            </a:pPr>
            <a:r>
              <a:rPr lang="fr-FR" sz="1000" b="1" dirty="0" smtClean="0"/>
              <a:t>Principe : impossibilité de se soustraire à l’obligation</a:t>
            </a:r>
          </a:p>
          <a:p>
            <a:pPr algn="l"/>
            <a:r>
              <a:rPr lang="fr-FR" sz="1000" dirty="0" smtClean="0">
                <a:solidFill>
                  <a:schemeClr val="tx1"/>
                </a:solidFill>
              </a:rPr>
              <a:t>L’obligation s’impose dans toutes les situations. La reprise du versement des salaires n’exonère pas l’employeur des recherches et propositions de reclassement. </a:t>
            </a:r>
          </a:p>
          <a:p>
            <a:pPr marL="342900" indent="-342900" algn="l">
              <a:buFont typeface="Arial" panose="020B0604020202020204" pitchFamily="34" charset="0"/>
              <a:buChar char="•"/>
            </a:pPr>
            <a:r>
              <a:rPr lang="fr-FR" sz="1000" b="1" dirty="0" smtClean="0"/>
              <a:t>Inaptitude à tout poste dans l’entreprise</a:t>
            </a:r>
            <a:r>
              <a:rPr lang="fr-FR" sz="1000" b="1" baseline="0" dirty="0" smtClean="0"/>
              <a:t> : </a:t>
            </a:r>
            <a:r>
              <a:rPr lang="fr-FR" sz="1000" dirty="0" smtClean="0">
                <a:solidFill>
                  <a:schemeClr val="tx1"/>
                </a:solidFill>
              </a:rPr>
              <a:t>Jusqu’à présent, l’obligation de reclassement s’appliquait que l’inaptitude soit à l’emploi ou à tout emploi dans l’entreprise.</a:t>
            </a:r>
          </a:p>
          <a:p>
            <a:pPr algn="l"/>
            <a:endParaRPr lang="fr-FR" sz="1000" dirty="0" smtClean="0">
              <a:solidFill>
                <a:schemeClr val="tx1"/>
              </a:solidFill>
            </a:endParaRPr>
          </a:p>
          <a:p>
            <a:pPr algn="l"/>
            <a:r>
              <a:rPr lang="fr-FR" sz="1000" b="1" dirty="0" smtClean="0"/>
              <a:t>Obligation de l’employeur</a:t>
            </a:r>
          </a:p>
          <a:p>
            <a:pPr algn="l"/>
            <a:r>
              <a:rPr lang="fr-FR" sz="1000" dirty="0" smtClean="0">
                <a:solidFill>
                  <a:schemeClr val="tx1"/>
                </a:solidFill>
              </a:rPr>
              <a:t>L'employeur est tenu de prendre en considération l'avis et les indications ou les propositions émis par le médecin du travail. En cas de refus, il fait connaître par écrit au travailleur et au médecin du travail les motifs qui s'opposent à ce qu'il y soit donné suite.</a:t>
            </a:r>
          </a:p>
          <a:p>
            <a:pPr algn="l"/>
            <a:endParaRPr lang="fr-FR" sz="1100" dirty="0" smtClean="0">
              <a:solidFill>
                <a:schemeClr val="tx1"/>
              </a:solidFill>
            </a:endParaRPr>
          </a:p>
          <a:p>
            <a:pPr marL="171450" indent="-171450">
              <a:buFont typeface="Arial" panose="020B0604020202020204" pitchFamily="34" charset="0"/>
              <a:buChar char="•"/>
            </a:pPr>
            <a:endParaRPr lang="fr-FR" sz="1100" i="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62</a:t>
            </a:fld>
            <a:endParaRPr lang="fr-FR"/>
          </a:p>
        </p:txBody>
      </p:sp>
    </p:spTree>
    <p:extLst>
      <p:ext uri="{BB962C8B-B14F-4D97-AF65-F5344CB8AC3E}">
        <p14:creationId xmlns:p14="http://schemas.microsoft.com/office/powerpoint/2010/main" val="8722132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endParaRPr lang="fr-FR" i="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63</a:t>
            </a:fld>
            <a:endParaRPr lang="fr-FR"/>
          </a:p>
        </p:txBody>
      </p:sp>
    </p:spTree>
    <p:extLst>
      <p:ext uri="{BB962C8B-B14F-4D97-AF65-F5344CB8AC3E}">
        <p14:creationId xmlns:p14="http://schemas.microsoft.com/office/powerpoint/2010/main" val="4764787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solidFill>
                <a:schemeClr val="tx1"/>
              </a:solidFill>
            </a:endParaRP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64</a:t>
            </a:fld>
            <a:endParaRPr lang="fr-FR"/>
          </a:p>
        </p:txBody>
      </p:sp>
    </p:spTree>
    <p:extLst>
      <p:ext uri="{BB962C8B-B14F-4D97-AF65-F5344CB8AC3E}">
        <p14:creationId xmlns:p14="http://schemas.microsoft.com/office/powerpoint/2010/main" val="12536493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l"/>
            <a:r>
              <a:rPr lang="fr-FR" sz="1000" b="1" dirty="0" smtClean="0"/>
              <a:t>Poste de reclassement conforme aux préconisations du médecin du travail</a:t>
            </a:r>
          </a:p>
          <a:p>
            <a:pPr algn="l"/>
            <a:r>
              <a:rPr lang="fr-FR" sz="1000" dirty="0" smtClean="0">
                <a:solidFill>
                  <a:schemeClr val="tx1"/>
                </a:solidFill>
              </a:rPr>
              <a:t>Les recherches de reclassement doivent être compatibles avec les conclusions du médecin. </a:t>
            </a:r>
          </a:p>
          <a:p>
            <a:pPr algn="l"/>
            <a:r>
              <a:rPr lang="fr-FR" sz="1000" dirty="0" smtClean="0">
                <a:solidFill>
                  <a:schemeClr val="tx1"/>
                </a:solidFill>
              </a:rPr>
              <a:t>Si le salarié conteste la compatibilité du poste de reclassement proposé par l’employeur avec ses aptitudes celui-ci doit solliciter l’avis du médecin du travail</a:t>
            </a:r>
          </a:p>
          <a:p>
            <a:endParaRPr lang="fr-FR" sz="1000" dirty="0" smtClean="0"/>
          </a:p>
          <a:p>
            <a:r>
              <a:rPr lang="fr-FR" sz="1000" b="1" dirty="0" smtClean="0"/>
              <a:t>La présomption</a:t>
            </a:r>
            <a:r>
              <a:rPr lang="fr-FR" sz="1000" b="1" baseline="0" dirty="0" smtClean="0"/>
              <a:t> simple</a:t>
            </a:r>
            <a:r>
              <a:rPr lang="fr-FR" sz="1000" b="1" dirty="0" smtClean="0"/>
              <a:t> de reclassement </a:t>
            </a:r>
            <a:r>
              <a:rPr lang="fr-FR" sz="1000" dirty="0" smtClean="0"/>
              <a:t>sécurise les efforts de reclassement de l’employeur : jusqu’à maintenant la cour de cassation estimait que le refus d’un poste de reclassement par le salarié ne suffisait pas à prouver que l’employeur avait respecté son obligation de reclassement.</a:t>
            </a:r>
            <a:r>
              <a:rPr lang="fr-FR" sz="1000" baseline="0" dirty="0" smtClean="0"/>
              <a:t> Ce dernier devait prouver qu’il avait proposé tous les postes de reclassement envisageables (</a:t>
            </a:r>
            <a:r>
              <a:rPr lang="fr-FR" sz="1000" baseline="0" dirty="0" err="1" smtClean="0"/>
              <a:t>Cass</a:t>
            </a:r>
            <a:r>
              <a:rPr lang="fr-FR" sz="1000" baseline="0" dirty="0" smtClean="0"/>
              <a:t>. Soc. 10/12/2014, n°13-17,743 et </a:t>
            </a:r>
            <a:r>
              <a:rPr lang="fr-FR" sz="1000" baseline="0" dirty="0" err="1" smtClean="0"/>
              <a:t>Cass</a:t>
            </a:r>
            <a:r>
              <a:rPr lang="fr-FR" sz="1000" baseline="0" dirty="0" smtClean="0"/>
              <a:t>. Soc. 17/05/2016, n°14-19,070). </a:t>
            </a:r>
            <a:r>
              <a:rPr lang="fr-FR" sz="1000" i="1" baseline="0" dirty="0" smtClean="0"/>
              <a:t>Il faudra attendre les prochains arrêts de la cour de cassation pour savoir si cette jurisprudence est remise en cause !</a:t>
            </a:r>
            <a:endParaRPr lang="fr-FR" sz="1000" i="1" dirty="0" smtClean="0"/>
          </a:p>
          <a:p>
            <a:endParaRPr lang="fr-FR" sz="1000" dirty="0" smtClean="0"/>
          </a:p>
          <a:p>
            <a:r>
              <a:rPr lang="fr-FR" sz="1000" dirty="0" smtClean="0"/>
              <a:t>Selon les</a:t>
            </a:r>
            <a:r>
              <a:rPr lang="fr-FR" sz="1000" baseline="0" dirty="0" smtClean="0"/>
              <a:t> travaux parlementaires, la référence à l’emploi suppose la proposition de plusieurs postes.</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65</a:t>
            </a:fld>
            <a:endParaRPr lang="fr-FR"/>
          </a:p>
        </p:txBody>
      </p:sp>
    </p:spTree>
    <p:extLst>
      <p:ext uri="{BB962C8B-B14F-4D97-AF65-F5344CB8AC3E}">
        <p14:creationId xmlns:p14="http://schemas.microsoft.com/office/powerpoint/2010/main" val="1717276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66</a:t>
            </a:fld>
            <a:endParaRPr lang="fr-FR"/>
          </a:p>
        </p:txBody>
      </p:sp>
    </p:spTree>
    <p:extLst>
      <p:ext uri="{BB962C8B-B14F-4D97-AF65-F5344CB8AC3E}">
        <p14:creationId xmlns:p14="http://schemas.microsoft.com/office/powerpoint/2010/main" val="19942519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67</a:t>
            </a:fld>
            <a:endParaRPr lang="fr-FR"/>
          </a:p>
        </p:txBody>
      </p:sp>
    </p:spTree>
    <p:extLst>
      <p:ext uri="{BB962C8B-B14F-4D97-AF65-F5344CB8AC3E}">
        <p14:creationId xmlns:p14="http://schemas.microsoft.com/office/powerpoint/2010/main" val="159107623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68</a:t>
            </a:fld>
            <a:endParaRPr lang="fr-FR"/>
          </a:p>
        </p:txBody>
      </p:sp>
    </p:spTree>
    <p:extLst>
      <p:ext uri="{BB962C8B-B14F-4D97-AF65-F5344CB8AC3E}">
        <p14:creationId xmlns:p14="http://schemas.microsoft.com/office/powerpoint/2010/main" val="6967365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smtClean="0"/>
              <a:t>Notification écrite distincte de la convocation à l’entretien préalable</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69</a:t>
            </a:fld>
            <a:endParaRPr lang="fr-FR"/>
          </a:p>
        </p:txBody>
      </p:sp>
    </p:spTree>
    <p:extLst>
      <p:ext uri="{BB962C8B-B14F-4D97-AF65-F5344CB8AC3E}">
        <p14:creationId xmlns:p14="http://schemas.microsoft.com/office/powerpoint/2010/main" val="151840967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70</a:t>
            </a:fld>
            <a:endParaRPr lang="fr-FR"/>
          </a:p>
        </p:txBody>
      </p:sp>
    </p:spTree>
    <p:extLst>
      <p:ext uri="{BB962C8B-B14F-4D97-AF65-F5344CB8AC3E}">
        <p14:creationId xmlns:p14="http://schemas.microsoft.com/office/powerpoint/2010/main" val="310706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Wingdings" panose="05000000000000000000" pitchFamily="2" charset="2"/>
              <a:buChar char="§"/>
            </a:pPr>
            <a:endParaRPr lang="fr-FR" b="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6</a:t>
            </a:fld>
            <a:endParaRPr lang="fr-FR"/>
          </a:p>
        </p:txBody>
      </p:sp>
    </p:spTree>
    <p:extLst>
      <p:ext uri="{BB962C8B-B14F-4D97-AF65-F5344CB8AC3E}">
        <p14:creationId xmlns:p14="http://schemas.microsoft.com/office/powerpoint/2010/main" val="117326009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1" dirty="0" smtClean="0">
                <a:solidFill>
                  <a:srgbClr val="FF0000"/>
                </a:solidFill>
                <a:ea typeface="MS PGothic" charset="0"/>
                <a:cs typeface="M L Arial Light" charset="0"/>
              </a:rPr>
              <a:t>Attention</a:t>
            </a:r>
            <a:r>
              <a:rPr lang="fr-FR" sz="1000" dirty="0" smtClean="0">
                <a:solidFill>
                  <a:srgbClr val="FF0000"/>
                </a:solidFill>
                <a:ea typeface="MS PGothic" charset="0"/>
                <a:cs typeface="M L Arial Light" charset="0"/>
              </a:rPr>
              <a:t> </a:t>
            </a:r>
            <a:r>
              <a:rPr lang="fr-FR" sz="1000" dirty="0" smtClean="0">
                <a:ea typeface="MS PGothic" charset="0"/>
                <a:cs typeface="M L Arial Light" charset="0"/>
              </a:rPr>
              <a:t>: Pas de modification du délai d’un mois pour la reprise du versement du salaire en l’absence de licenciement ou de reclassement (Articles L. 1226-4 et L. 1226-11 du Code du travail) : Le délai démarre « </a:t>
            </a:r>
            <a:r>
              <a:rPr lang="fr-FR" sz="1000" b="1" i="1" dirty="0" smtClean="0">
                <a:ea typeface="MS PGothic" charset="0"/>
                <a:cs typeface="M L Arial Light" charset="0"/>
              </a:rPr>
              <a:t>à compter de la date de l'examen médical de reprise du travail</a:t>
            </a:r>
            <a:r>
              <a:rPr lang="fr-FR" sz="1000" dirty="0" smtClean="0">
                <a:ea typeface="MS PGothic" charset="0"/>
                <a:cs typeface="M L Arial Light"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latin typeface="Arial" charset="0"/>
              <a:ea typeface="MS PGothic" charset="0"/>
              <a:cs typeface="M L Arial Light" charset="0"/>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71</a:t>
            </a:fld>
            <a:endParaRPr lang="fr-FR"/>
          </a:p>
        </p:txBody>
      </p:sp>
    </p:spTree>
    <p:extLst>
      <p:ext uri="{BB962C8B-B14F-4D97-AF65-F5344CB8AC3E}">
        <p14:creationId xmlns:p14="http://schemas.microsoft.com/office/powerpoint/2010/main" val="16161784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72</a:t>
            </a:fld>
            <a:endParaRPr lang="fr-FR"/>
          </a:p>
        </p:txBody>
      </p:sp>
    </p:spTree>
    <p:extLst>
      <p:ext uri="{BB962C8B-B14F-4D97-AF65-F5344CB8AC3E}">
        <p14:creationId xmlns:p14="http://schemas.microsoft.com/office/powerpoint/2010/main" val="204161293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73</a:t>
            </a:fld>
            <a:endParaRPr lang="fr-FR"/>
          </a:p>
        </p:txBody>
      </p:sp>
    </p:spTree>
    <p:extLst>
      <p:ext uri="{BB962C8B-B14F-4D97-AF65-F5344CB8AC3E}">
        <p14:creationId xmlns:p14="http://schemas.microsoft.com/office/powerpoint/2010/main" val="23405681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74</a:t>
            </a:fld>
            <a:endParaRPr lang="fr-FR"/>
          </a:p>
        </p:txBody>
      </p:sp>
    </p:spTree>
    <p:extLst>
      <p:ext uri="{BB962C8B-B14F-4D97-AF65-F5344CB8AC3E}">
        <p14:creationId xmlns:p14="http://schemas.microsoft.com/office/powerpoint/2010/main" val="181076319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75</a:t>
            </a:fld>
            <a:endParaRPr lang="fr-FR"/>
          </a:p>
        </p:txBody>
      </p:sp>
    </p:spTree>
    <p:extLst>
      <p:ext uri="{BB962C8B-B14F-4D97-AF65-F5344CB8AC3E}">
        <p14:creationId xmlns:p14="http://schemas.microsoft.com/office/powerpoint/2010/main" val="27217091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76</a:t>
            </a:fld>
            <a:endParaRPr lang="fr-FR"/>
          </a:p>
        </p:txBody>
      </p:sp>
    </p:spTree>
    <p:extLst>
      <p:ext uri="{BB962C8B-B14F-4D97-AF65-F5344CB8AC3E}">
        <p14:creationId xmlns:p14="http://schemas.microsoft.com/office/powerpoint/2010/main" val="191754426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kern="1200" dirty="0" smtClean="0">
                <a:solidFill>
                  <a:schemeClr val="tx1"/>
                </a:solidFill>
                <a:effectLst/>
                <a:latin typeface="+mn-lt"/>
                <a:ea typeface="+mn-ea"/>
                <a:cs typeface="+mn-cs"/>
              </a:rPr>
              <a:t>La procédure de licenciement applicable est la procédure de licenciement pour motif personnel. Seul l’article L. 1126-12 du Code du travail renvoie à la mise en œuvre de cette procédure. Néanmoins, il ne fait pas de doute qu’elle est applicable en matière d’inaptitude d’origine non professionnelle. </a:t>
            </a:r>
          </a:p>
          <a:p>
            <a:r>
              <a:rPr lang="fr-FR" sz="1000" b="1" kern="1200" dirty="0" smtClean="0">
                <a:solidFill>
                  <a:schemeClr val="tx1"/>
                </a:solidFill>
                <a:effectLst/>
                <a:latin typeface="+mn-lt"/>
                <a:ea typeface="+mn-ea"/>
                <a:cs typeface="+mn-cs"/>
              </a:rPr>
              <a:t>Convocation à entretien préalable. –</a:t>
            </a:r>
            <a:r>
              <a:rPr lang="fr-FR" sz="1000" kern="1200" dirty="0" smtClean="0">
                <a:solidFill>
                  <a:schemeClr val="tx1"/>
                </a:solidFill>
                <a:effectLst/>
                <a:latin typeface="+mn-lt"/>
                <a:ea typeface="+mn-ea"/>
                <a:cs typeface="+mn-cs"/>
              </a:rPr>
              <a:t> Le salarié doit être convoqué à un entretien préalable en vue d’une éventuelle mesure de licenciement. Il doit s’écouler un délai de 5 jours ouvrables entre la première présentation du courrier de convocation et la tenue de l’entretien préalable.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1" kern="1200" dirty="0" smtClean="0">
                <a:solidFill>
                  <a:schemeClr val="tx1"/>
                </a:solidFill>
                <a:effectLst/>
                <a:latin typeface="+mn-lt"/>
                <a:ea typeface="+mn-ea"/>
                <a:cs typeface="+mn-cs"/>
              </a:rPr>
              <a:t>Notification du licenciement après un délai de réflexion –</a:t>
            </a:r>
            <a:r>
              <a:rPr lang="fr-FR" sz="1000" kern="1200" dirty="0" smtClean="0">
                <a:solidFill>
                  <a:schemeClr val="tx1"/>
                </a:solidFill>
                <a:effectLst/>
                <a:latin typeface="+mn-lt"/>
                <a:ea typeface="+mn-ea"/>
                <a:cs typeface="+mn-cs"/>
              </a:rPr>
              <a:t> Le courrier de licenciement ne peut être adressé au salarié qu’après l’expiration d’un délai de réflexion de 2 jours ouvrables. </a:t>
            </a:r>
          </a:p>
          <a:p>
            <a:r>
              <a:rPr lang="fr-FR" sz="1000" dirty="0" smtClean="0"/>
              <a:t>Voir aussi annexe 4 : synthèse de la procédure pro et non pro</a:t>
            </a:r>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77</a:t>
            </a:fld>
            <a:endParaRPr lang="fr-FR"/>
          </a:p>
        </p:txBody>
      </p:sp>
    </p:spTree>
    <p:extLst>
      <p:ext uri="{BB962C8B-B14F-4D97-AF65-F5344CB8AC3E}">
        <p14:creationId xmlns:p14="http://schemas.microsoft.com/office/powerpoint/2010/main" val="32894217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78</a:t>
            </a:fld>
            <a:endParaRPr lang="fr-FR"/>
          </a:p>
        </p:txBody>
      </p:sp>
    </p:spTree>
    <p:extLst>
      <p:ext uri="{BB962C8B-B14F-4D97-AF65-F5344CB8AC3E}">
        <p14:creationId xmlns:p14="http://schemas.microsoft.com/office/powerpoint/2010/main" val="140156264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342900" indent="-342900" algn="l">
              <a:buFont typeface="Arial" panose="020B0604020202020204" pitchFamily="34" charset="0"/>
              <a:buChar char="•"/>
            </a:pPr>
            <a:r>
              <a:rPr lang="fr-FR" sz="1000" b="1" dirty="0" smtClean="0"/>
              <a:t>Prise en charge des indemnités de licenciement</a:t>
            </a:r>
          </a:p>
          <a:p>
            <a:pPr algn="l"/>
            <a:r>
              <a:rPr lang="fr-FR" sz="1000" dirty="0" smtClean="0">
                <a:solidFill>
                  <a:schemeClr val="tx1"/>
                </a:solidFill>
              </a:rPr>
              <a:t>L’entreprise est directement redevable des indemnités de licenciement. Cependant, il est possible pour l’employeur d’adhérer à un fonds de mutualisation qui prendra lui-même en charge ces indemnités. La gestion du fonds est confiée à l’AGS. Cette alternative ne concerne que les inaptitudes d’origine non-professionnelle et n’est pas applicable en cas d’inaptitude professionnelle. </a:t>
            </a:r>
          </a:p>
          <a:p>
            <a:pPr marL="171450" indent="-171450" algn="l">
              <a:buFont typeface="Arial" panose="020B0604020202020204" pitchFamily="34" charset="0"/>
              <a:buChar char="•"/>
            </a:pPr>
            <a:r>
              <a:rPr lang="fr-FR" sz="1000" b="1" dirty="0" smtClean="0"/>
              <a:t>Préavis : Exception « sanction »</a:t>
            </a:r>
          </a:p>
          <a:p>
            <a:pPr algn="l"/>
            <a:r>
              <a:rPr lang="fr-FR" sz="1000" dirty="0" smtClean="0">
                <a:solidFill>
                  <a:schemeClr val="tx1"/>
                </a:solidFill>
              </a:rPr>
              <a:t>Lorsque l’employeur a manqué à son obligation de reclassement, le versement du préavis est obligatoire.</a:t>
            </a: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79</a:t>
            </a:fld>
            <a:endParaRPr lang="fr-FR"/>
          </a:p>
        </p:txBody>
      </p:sp>
    </p:spTree>
    <p:extLst>
      <p:ext uri="{BB962C8B-B14F-4D97-AF65-F5344CB8AC3E}">
        <p14:creationId xmlns:p14="http://schemas.microsoft.com/office/powerpoint/2010/main" val="170410745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80</a:t>
            </a:fld>
            <a:endParaRPr lang="fr-FR"/>
          </a:p>
        </p:txBody>
      </p:sp>
    </p:spTree>
    <p:extLst>
      <p:ext uri="{BB962C8B-B14F-4D97-AF65-F5344CB8AC3E}">
        <p14:creationId xmlns:p14="http://schemas.microsoft.com/office/powerpoint/2010/main" val="1852911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000" b="0" dirty="0" smtClean="0">
                <a:latin typeface="Calibri" charset="0"/>
                <a:cs typeface="Calibri" charset="0"/>
              </a:rPr>
              <a:t>Orientation possible et « sans délai » vers le médecin du travail (si ce n’est pas celui-ci qui réalise la VIP), si le professionnel l’estime nécessaire. </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0" dirty="0" smtClean="0">
                <a:solidFill>
                  <a:srgbClr val="FF0000"/>
                </a:solidFill>
                <a:latin typeface="Calibri" charset="0"/>
                <a:cs typeface="Calibri" charset="0"/>
              </a:rPr>
              <a:t>Condition</a:t>
            </a:r>
            <a:r>
              <a:rPr lang="fr-FR" sz="1000" b="0" dirty="0" smtClean="0">
                <a:latin typeface="Calibri" charset="0"/>
                <a:cs typeface="Calibri" charset="0"/>
              </a:rPr>
              <a:t> : respect du protocole élaboré par le médecin (L 4624-1 al. 3). </a:t>
            </a:r>
            <a:endParaRPr lang="fr-FR" sz="1000" i="1"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7</a:t>
            </a:fld>
            <a:endParaRPr lang="fr-FR"/>
          </a:p>
        </p:txBody>
      </p:sp>
    </p:spTree>
    <p:extLst>
      <p:ext uri="{BB962C8B-B14F-4D97-AF65-F5344CB8AC3E}">
        <p14:creationId xmlns:p14="http://schemas.microsoft.com/office/powerpoint/2010/main" val="1729298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81</a:t>
            </a:fld>
            <a:endParaRPr lang="fr-FR"/>
          </a:p>
        </p:txBody>
      </p:sp>
    </p:spTree>
    <p:extLst>
      <p:ext uri="{BB962C8B-B14F-4D97-AF65-F5344CB8AC3E}">
        <p14:creationId xmlns:p14="http://schemas.microsoft.com/office/powerpoint/2010/main" val="45716252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u="sng" dirty="0" smtClean="0"/>
              <a:t>Hypothèses</a:t>
            </a:r>
            <a:r>
              <a:rPr lang="fr-FR" sz="1000" u="sng" baseline="0" dirty="0" smtClean="0"/>
              <a:t> de refus abusifs </a:t>
            </a:r>
            <a:r>
              <a:rPr lang="fr-FR" sz="1000"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aseline="0" dirty="0" smtClean="0"/>
              <a:t>- </a:t>
            </a:r>
            <a:r>
              <a:rPr lang="fr-FR" sz="1000" dirty="0" smtClean="0">
                <a:effectLst/>
                <a:ea typeface="SimSun" panose="02010600030101010101" pitchFamily="2" charset="-122"/>
                <a:cs typeface="Times New Roman" panose="02020603050405020304" pitchFamily="18" charset="0"/>
              </a:rPr>
              <a:t>Refus d’un poste proposé comparable à l’emploi précédent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20 février 2008,n° 06-44.867)</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dirty="0" smtClean="0">
                <a:effectLst/>
                <a:ea typeface="SimSun" panose="02010600030101010101" pitchFamily="2" charset="-122"/>
                <a:cs typeface="Times New Roman" panose="02020603050405020304" pitchFamily="18" charset="0"/>
              </a:rPr>
              <a:t>- Les postes disponibles proposés et refusés étaient compatibles avec les capacités et compétences du salarié ayant déjà effectué des petits dépannages et étaient conformes aux préconisations du médecin du travail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22 juin 2011, n° 10-15.728)</a:t>
            </a:r>
            <a:endParaRPr lang="fr-FR" sz="1000" baseline="0" dirty="0" smtClean="0"/>
          </a:p>
          <a:p>
            <a:r>
              <a:rPr lang="fr-FR" sz="1000" u="sng" baseline="0" dirty="0" smtClean="0"/>
              <a:t>Hypothèses de refus justifié </a:t>
            </a:r>
            <a:r>
              <a:rPr lang="fr-FR" sz="1000" baseline="0" dirty="0" smtClean="0"/>
              <a:t>:</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effectLst/>
                <a:ea typeface="SimSun" panose="02010600030101010101" pitchFamily="2" charset="-122"/>
                <a:cs typeface="Times New Roman" panose="02020603050405020304" pitchFamily="18" charset="0"/>
              </a:rPr>
              <a:t>Proposition à un monteur d’un poste d'entretien de bureaux entraînant la modification de la nature du travail et de l'amplitude horaire, sur un site très éloigné de son habitation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25 février 2009, n° 07-41.496)</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fr-FR" sz="1000" dirty="0" smtClean="0">
                <a:effectLst/>
                <a:ea typeface="SimSun" panose="02010600030101010101" pitchFamily="2" charset="-122"/>
                <a:cs typeface="Times New Roman" panose="02020603050405020304" pitchFamily="18" charset="0"/>
              </a:rPr>
              <a:t>Poste de reclassement offert par l'employeur emportant modification du contrat de travail du salarié dès lors qu'il s'agissait d'un emploi à temps partiel alors qu'il avait toujours occupé un emploi à temps plein (</a:t>
            </a:r>
            <a:r>
              <a:rPr lang="fr-FR" sz="1000" dirty="0" err="1" smtClean="0">
                <a:effectLst/>
                <a:ea typeface="SimSun" panose="02010600030101010101" pitchFamily="2" charset="-122"/>
                <a:cs typeface="Times New Roman" panose="02020603050405020304" pitchFamily="18" charset="0"/>
              </a:rPr>
              <a:t>Cass</a:t>
            </a:r>
            <a:r>
              <a:rPr lang="fr-FR" sz="1000" dirty="0" smtClean="0">
                <a:effectLst/>
                <a:ea typeface="SimSun" panose="02010600030101010101" pitchFamily="2" charset="-122"/>
                <a:cs typeface="Times New Roman" panose="02020603050405020304" pitchFamily="18" charset="0"/>
              </a:rPr>
              <a:t>. soc., 30 novembre 2010, n° 09-66.687)</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dirty="0" smtClean="0">
              <a:effectLst/>
              <a:ea typeface="SimSun" panose="02010600030101010101" pitchFamily="2" charset="-122"/>
              <a:cs typeface="Times New Roman" panose="02020603050405020304" pitchFamily="18" charset="0"/>
            </a:endParaRPr>
          </a:p>
          <a:p>
            <a:pPr algn="l"/>
            <a:r>
              <a:rPr lang="fr-FR" sz="1000" b="1" dirty="0" smtClean="0"/>
              <a:t>Charge de la preuve</a:t>
            </a:r>
            <a:r>
              <a:rPr lang="fr-FR" sz="1000" b="1" baseline="0" dirty="0" smtClean="0"/>
              <a:t> : </a:t>
            </a:r>
            <a:r>
              <a:rPr lang="fr-FR" sz="1000" dirty="0" smtClean="0">
                <a:solidFill>
                  <a:schemeClr val="tx1"/>
                </a:solidFill>
              </a:rPr>
              <a:t>La preuve du caractère abusif du refus incombe à l'employeur.</a:t>
            </a:r>
          </a:p>
          <a:p>
            <a:pPr algn="l"/>
            <a:r>
              <a:rPr lang="fr-FR" sz="1000" b="1" dirty="0" smtClean="0"/>
              <a:t>Droit à l’indemnité légale</a:t>
            </a:r>
            <a:r>
              <a:rPr lang="fr-FR" sz="1000" b="1" baseline="0" dirty="0" smtClean="0"/>
              <a:t> : </a:t>
            </a:r>
            <a:r>
              <a:rPr lang="fr-FR" sz="1000" dirty="0" smtClean="0">
                <a:solidFill>
                  <a:schemeClr val="tx1"/>
                </a:solidFill>
              </a:rPr>
              <a:t>Si le refus abusif fait perdre au salarié le droit aux indemnités de l’article L. 1226-14, il a droit à l'indemnité légale de licenciement ou conventionnelle si elle est plus favorable.</a:t>
            </a:r>
          </a:p>
          <a:p>
            <a:pPr algn="l"/>
            <a:r>
              <a:rPr lang="fr-FR" sz="1000" b="1" dirty="0" smtClean="0"/>
              <a:t>Indemnité distincte</a:t>
            </a:r>
            <a:r>
              <a:rPr lang="fr-FR" sz="1000" b="1" baseline="0" dirty="0" smtClean="0"/>
              <a:t> : </a:t>
            </a:r>
            <a:r>
              <a:rPr lang="fr-FR" sz="1000" dirty="0" smtClean="0">
                <a:solidFill>
                  <a:schemeClr val="tx1"/>
                </a:solidFill>
              </a:rPr>
              <a:t>Lorsque le comportement fautif de l’employeur est à l’origine de l’inaptitude, le salarié peut percevoir une indemnité distincte venant réparer ce préjudice particulier. </a:t>
            </a:r>
          </a:p>
          <a:p>
            <a:pPr lvl="1" algn="l"/>
            <a:endParaRPr lang="fr-FR" sz="1000" dirty="0" smtClean="0">
              <a:solidFill>
                <a:schemeClr val="tx1"/>
              </a:solidFill>
            </a:endParaRPr>
          </a:p>
          <a:p>
            <a:pPr lvl="1" algn="l"/>
            <a:endParaRPr lang="fr-FR" sz="10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dirty="0" smtClean="0">
              <a:effectLst/>
              <a:ea typeface="SimSun" panose="02010600030101010101" pitchFamily="2" charset="-122"/>
              <a:cs typeface="Times New Roman" panose="02020603050405020304" pitchFamily="18" charset="0"/>
            </a:endParaRPr>
          </a:p>
          <a:p>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82</a:t>
            </a:fld>
            <a:endParaRPr lang="fr-FR"/>
          </a:p>
        </p:txBody>
      </p:sp>
    </p:spTree>
    <p:extLst>
      <p:ext uri="{BB962C8B-B14F-4D97-AF65-F5344CB8AC3E}">
        <p14:creationId xmlns:p14="http://schemas.microsoft.com/office/powerpoint/2010/main" val="1903950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8</a:t>
            </a:fld>
            <a:endParaRPr lang="fr-FR"/>
          </a:p>
        </p:txBody>
      </p:sp>
    </p:spTree>
    <p:extLst>
      <p:ext uri="{BB962C8B-B14F-4D97-AF65-F5344CB8AC3E}">
        <p14:creationId xmlns:p14="http://schemas.microsoft.com/office/powerpoint/2010/main" val="42281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Wingdings" charset="2"/>
              <a:buChar char="Ø"/>
              <a:tabLst/>
              <a:defRPr/>
            </a:pPr>
            <a:r>
              <a:rPr lang="fr-FR" sz="1000" kern="1200" dirty="0" smtClean="0">
                <a:solidFill>
                  <a:schemeClr val="tx1"/>
                </a:solidFill>
                <a:effectLst/>
              </a:rPr>
              <a:t>L’hypothèse d’une véritable VMA effectué dès l’embauche est désormais réservée aux salariés soumis au suivi individuel renforcé (dans ce cas : examen </a:t>
            </a:r>
            <a:r>
              <a:rPr lang="fr-FR" sz="1000" b="1" kern="1200" dirty="0" smtClean="0">
                <a:solidFill>
                  <a:schemeClr val="tx1"/>
                </a:solidFill>
                <a:effectLst/>
              </a:rPr>
              <a:t>avant</a:t>
            </a:r>
            <a:r>
              <a:rPr lang="fr-FR" sz="1000" kern="1200" dirty="0" smtClean="0">
                <a:solidFill>
                  <a:schemeClr val="tx1"/>
                </a:solidFill>
                <a:effectLst/>
              </a:rPr>
              <a:t> affectation sur le poste).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000" kern="1200" dirty="0" smtClean="0">
              <a:solidFill>
                <a:schemeClr val="tx1"/>
              </a:solidFill>
              <a:effectLst/>
            </a:endParaRPr>
          </a:p>
          <a:p>
            <a:pPr marL="171450" marR="0" lvl="0" indent="-171450" algn="l" defTabSz="457200" rtl="0" eaLnBrk="1" fontAlgn="base" latinLnBrk="0" hangingPunct="1">
              <a:lnSpc>
                <a:spcPct val="100000"/>
              </a:lnSpc>
              <a:spcBef>
                <a:spcPct val="0"/>
              </a:spcBef>
              <a:spcAft>
                <a:spcPct val="0"/>
              </a:spcAft>
              <a:buClrTx/>
              <a:buSzTx/>
              <a:buFont typeface="Wingdings" panose="05000000000000000000" pitchFamily="2" charset="2"/>
              <a:buChar char="Ø"/>
              <a:tabLst/>
            </a:pPr>
            <a:r>
              <a:rPr kumimoji="0" lang="fr-FR" sz="1000" b="0" i="0" u="none" strike="noStrike" cap="none" normalizeH="0" baseline="0" dirty="0" smtClean="0">
                <a:ln>
                  <a:noFill/>
                </a:ln>
                <a:solidFill>
                  <a:srgbClr val="000000"/>
                </a:solidFill>
                <a:effectLst/>
                <a:ea typeface="ＭＳ Ｐゴシック" charset="0"/>
                <a:cs typeface="Arial" charset="0"/>
              </a:rPr>
              <a:t>Article D 4622-22 </a:t>
            </a:r>
          </a:p>
          <a:p>
            <a:pPr marL="0" marR="0" lvl="0" indent="0" algn="l" defTabSz="4572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dirty="0" smtClean="0">
                <a:ln>
                  <a:noFill/>
                </a:ln>
                <a:effectLst/>
                <a:ea typeface="ＭＳ Ｐゴシック" charset="0"/>
                <a:cs typeface="Arial" charset="0"/>
              </a:rPr>
              <a:t>Les droits et obligations réciproques du service de santé au travail interentreprises et de ses adhérents sont déterminés dans les statuts ou le règlement intérieur de celui-ci. Ces statuts et ce règlement sont communiqués à l'entreprise, lors de la demande d'adhésion, avec la grille des cotisations du service de santé au travail interentreprises et un document détaillant les contreparties individualisées de l'adhésion. </a:t>
            </a:r>
          </a:p>
          <a:p>
            <a:pPr marL="0" marR="0" lvl="0" indent="0" algn="l" defTabSz="457200" rtl="0" eaLnBrk="1" fontAlgn="base" latinLnBrk="0" hangingPunct="1">
              <a:lnSpc>
                <a:spcPct val="100000"/>
              </a:lnSpc>
              <a:spcBef>
                <a:spcPct val="0"/>
              </a:spcBef>
              <a:spcAft>
                <a:spcPct val="0"/>
              </a:spcAft>
              <a:buClrTx/>
              <a:buSzTx/>
              <a:buFontTx/>
              <a:buNone/>
              <a:tabLst/>
            </a:pPr>
            <a:r>
              <a:rPr kumimoji="0" lang="fr-FR" sz="1000" b="0" i="1" u="none" strike="noStrike" cap="none" normalizeH="0" baseline="0" dirty="0" smtClean="0">
                <a:ln>
                  <a:noFill/>
                </a:ln>
                <a:effectLst/>
                <a:ea typeface="ＭＳ Ｐゴシック" charset="0"/>
                <a:cs typeface="Arial" charset="0"/>
              </a:rPr>
              <a:t>L</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employeur adresse au service de santé au travail un document précisant le nombre et la catégorie des travailleurs à suivre et les risques professionnels auxquels ils sont exposés, </a:t>
            </a:r>
            <a:r>
              <a:rPr kumimoji="0" lang="fr-FR" sz="1000" b="1" i="1" u="none" strike="noStrike" cap="none" normalizeH="0" baseline="0" dirty="0" smtClean="0">
                <a:ln>
                  <a:noFill/>
                </a:ln>
                <a:effectLst/>
                <a:ea typeface="ＭＳ Ｐゴシック" charset="0"/>
                <a:cs typeface="Arial" charset="0"/>
              </a:rPr>
              <a:t>notamment les risques mentionnés à l</a:t>
            </a:r>
            <a:r>
              <a:rPr kumimoji="0" lang="ja-JP" altLang="fr-FR" sz="1000" b="1" i="1" u="none" strike="noStrike" cap="none" normalizeH="0" baseline="0" dirty="0" smtClean="0">
                <a:ln>
                  <a:noFill/>
                </a:ln>
                <a:effectLst/>
                <a:ea typeface="ＭＳ Ｐゴシック" charset="0"/>
                <a:cs typeface="Arial" charset="0"/>
              </a:rPr>
              <a:t>’</a:t>
            </a:r>
            <a:r>
              <a:rPr kumimoji="0" lang="fr-FR" sz="1000" b="1" i="1" u="none" strike="noStrike" cap="none" normalizeH="0" baseline="0" dirty="0" smtClean="0">
                <a:ln>
                  <a:noFill/>
                </a:ln>
                <a:effectLst/>
                <a:ea typeface="ＭＳ Ｐゴシック" charset="0"/>
                <a:cs typeface="Arial" charset="0"/>
              </a:rPr>
              <a:t>article R. 4624-23, qui permettent au travailleur de bénéficier d</a:t>
            </a:r>
            <a:r>
              <a:rPr kumimoji="0" lang="ja-JP" altLang="fr-FR" sz="1000" b="1" i="1" u="none" strike="noStrike" cap="none" normalizeH="0" baseline="0" dirty="0" smtClean="0">
                <a:ln>
                  <a:noFill/>
                </a:ln>
                <a:effectLst/>
                <a:ea typeface="ＭＳ Ｐゴシック" charset="0"/>
                <a:cs typeface="Arial" charset="0"/>
              </a:rPr>
              <a:t>’</a:t>
            </a:r>
            <a:r>
              <a:rPr kumimoji="0" lang="fr-FR" sz="1000" b="1" i="1" u="none" strike="noStrike" cap="none" normalizeH="0" baseline="0" dirty="0" smtClean="0">
                <a:ln>
                  <a:noFill/>
                </a:ln>
                <a:effectLst/>
                <a:ea typeface="ＭＳ Ｐゴシック" charset="0"/>
                <a:cs typeface="Arial" charset="0"/>
              </a:rPr>
              <a:t>un suivi individuel renforcé de son état de santé.</a:t>
            </a:r>
            <a:r>
              <a:rPr kumimoji="0" lang="fr-FR" sz="1000" b="0" i="1" u="none" strike="noStrike" cap="none" normalizeH="0" baseline="0" dirty="0" smtClean="0">
                <a:ln>
                  <a:noFill/>
                </a:ln>
                <a:effectLst/>
                <a:ea typeface="ＭＳ Ｐゴシック" charset="0"/>
                <a:cs typeface="Arial" charset="0"/>
              </a:rPr>
              <a:t> Ce document est établi en cohérence avec l</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évaluation des risques prévue à l</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article L. 4121-3 et le recensement des postes exposés à des facteurs de risques prévu à l</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article R. 4624-46 après avis du ou des médecins du travail concernés ainsi que du comité d</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hygiène, de sécurité et des conditions de travail ou, à défaut, des délégués du personnel s</a:t>
            </a:r>
            <a:r>
              <a:rPr kumimoji="0" lang="ja-JP" altLang="fr-FR" sz="1000" b="0" i="1" u="none" strike="noStrike" cap="none" normalizeH="0" baseline="0" dirty="0" smtClean="0">
                <a:ln>
                  <a:noFill/>
                </a:ln>
                <a:effectLst/>
                <a:ea typeface="ＭＳ Ｐゴシック" charset="0"/>
                <a:cs typeface="Arial" charset="0"/>
              </a:rPr>
              <a:t>’</a:t>
            </a:r>
            <a:r>
              <a:rPr kumimoji="0" lang="fr-FR" sz="1000" b="0" i="1" u="none" strike="noStrike" cap="none" normalizeH="0" baseline="0" dirty="0" smtClean="0">
                <a:ln>
                  <a:noFill/>
                </a:ln>
                <a:effectLst/>
                <a:ea typeface="ＭＳ Ｐゴシック" charset="0"/>
                <a:cs typeface="Arial" charset="0"/>
              </a:rPr>
              <a:t>ils existent.</a:t>
            </a:r>
          </a:p>
          <a:p>
            <a:pPr marL="0" marR="0" lvl="0" indent="0" algn="l" defTabSz="4572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dirty="0" smtClean="0">
                <a:ln>
                  <a:noFill/>
                </a:ln>
                <a:effectLst/>
                <a:ea typeface="ＭＳ Ｐゴシック" charset="0"/>
                <a:cs typeface="Arial" charset="0"/>
              </a:rPr>
              <a:t>Ce document est mis à jour chaque année selon les mêmes modalités.</a:t>
            </a:r>
          </a:p>
          <a:p>
            <a:pPr marL="0" marR="0" lvl="0" indent="0" algn="l" defTabSz="457200" rtl="0" eaLnBrk="1" fontAlgn="base" latinLnBrk="0" hangingPunct="1">
              <a:lnSpc>
                <a:spcPct val="100000"/>
              </a:lnSpc>
              <a:spcBef>
                <a:spcPct val="0"/>
              </a:spcBef>
              <a:spcAft>
                <a:spcPct val="0"/>
              </a:spcAft>
              <a:buClrTx/>
              <a:buSzTx/>
              <a:buFontTx/>
              <a:buNone/>
              <a:tabLst/>
            </a:pPr>
            <a:r>
              <a:rPr kumimoji="0" lang="fr-FR" sz="1000" b="0" i="0" u="none" strike="noStrike" cap="none" normalizeH="0" baseline="0" dirty="0" smtClean="0">
                <a:ln>
                  <a:noFill/>
                </a:ln>
                <a:solidFill>
                  <a:srgbClr val="000000"/>
                </a:solidFill>
                <a:effectLst/>
                <a:ea typeface="ＭＳ Ｐゴシック" charset="0"/>
                <a:cs typeface="Arial" charset="0"/>
              </a:rPr>
              <a:t>Il est tenu à disposition du directeur régional des entreprises, de la concurrence, de la consommation, du travail et de l'emploi. </a:t>
            </a:r>
          </a:p>
          <a:p>
            <a:pPr marL="0" marR="0" indent="0" algn="l" defTabSz="914400" rtl="0" eaLnBrk="1" fontAlgn="auto" latinLnBrk="0" hangingPunct="1">
              <a:lnSpc>
                <a:spcPct val="100000"/>
              </a:lnSpc>
              <a:spcBef>
                <a:spcPts val="0"/>
              </a:spcBef>
              <a:spcAft>
                <a:spcPts val="0"/>
              </a:spcAft>
              <a:buClrTx/>
              <a:buSzTx/>
              <a:buFont typeface="Wingdings" charset="2"/>
              <a:buNone/>
              <a:tabLst/>
              <a:defRPr/>
            </a:pPr>
            <a:endParaRPr lang="fr-FR"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9</a:t>
            </a:fld>
            <a:endParaRPr lang="fr-FR"/>
          </a:p>
        </p:txBody>
      </p:sp>
    </p:spTree>
    <p:extLst>
      <p:ext uri="{BB962C8B-B14F-4D97-AF65-F5344CB8AC3E}">
        <p14:creationId xmlns:p14="http://schemas.microsoft.com/office/powerpoint/2010/main" val="86420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fr-FR" sz="1000" b="1" kern="1200" dirty="0" smtClean="0">
                <a:solidFill>
                  <a:schemeClr val="tx1"/>
                </a:solidFill>
                <a:effectLst/>
              </a:rPr>
              <a:t>Postes à risque </a:t>
            </a:r>
            <a:r>
              <a:rPr lang="fr-FR" sz="1000" kern="1200" dirty="0" smtClean="0">
                <a:solidFill>
                  <a:schemeClr val="tx1"/>
                </a:solidFill>
                <a:effectLst/>
              </a:rPr>
              <a:t>: </a:t>
            </a:r>
            <a:r>
              <a:rPr lang="fr-FR" sz="1000" u="sng" kern="1200" dirty="0" smtClean="0">
                <a:solidFill>
                  <a:schemeClr val="tx1"/>
                </a:solidFill>
                <a:effectLst/>
              </a:rPr>
              <a:t>R 4624-23-I, liste réglementaire fermée </a:t>
            </a:r>
            <a:r>
              <a:rPr lang="fr-FR" sz="1000" kern="1200" dirty="0" smtClean="0">
                <a:solidFill>
                  <a:schemeClr val="tx1"/>
                </a:solidFill>
                <a:effectLst/>
              </a:rPr>
              <a:t>: Les postes présentant des risques particuliers sont ceux exposant les travailleurs :</a:t>
            </a:r>
          </a:p>
          <a:p>
            <a:r>
              <a:rPr lang="fr-FR" sz="1000" kern="1200" dirty="0" smtClean="0">
                <a:solidFill>
                  <a:schemeClr val="tx1"/>
                </a:solidFill>
                <a:effectLst/>
              </a:rPr>
              <a:t>1° A l'amiante ;</a:t>
            </a:r>
          </a:p>
          <a:p>
            <a:r>
              <a:rPr lang="fr-FR" sz="1000" kern="1200" dirty="0" smtClean="0">
                <a:solidFill>
                  <a:schemeClr val="tx1"/>
                </a:solidFill>
                <a:effectLst/>
              </a:rPr>
              <a:t>2° Au plomb dans les conditions prévues à l'article R. 4412-160 ;</a:t>
            </a:r>
          </a:p>
          <a:p>
            <a:r>
              <a:rPr lang="fr-FR" sz="1000" kern="1200" dirty="0" smtClean="0">
                <a:solidFill>
                  <a:schemeClr val="tx1"/>
                </a:solidFill>
                <a:effectLst/>
              </a:rPr>
              <a:t>3° Aux agents cancérogènes, mutagènes ou toxiques pour la reproduction mentionnés à l'article R. 4412-60 ;</a:t>
            </a:r>
          </a:p>
          <a:p>
            <a:r>
              <a:rPr lang="fr-FR" sz="1000" kern="1200" dirty="0" smtClean="0">
                <a:solidFill>
                  <a:schemeClr val="tx1"/>
                </a:solidFill>
                <a:effectLst/>
              </a:rPr>
              <a:t>4° Aux agents biologiques des groupes 3 et 4 mentionnés à l'article R. 4421-3 ;</a:t>
            </a:r>
          </a:p>
          <a:p>
            <a:r>
              <a:rPr lang="fr-FR" sz="1000" kern="1200" dirty="0" smtClean="0">
                <a:solidFill>
                  <a:schemeClr val="tx1"/>
                </a:solidFill>
                <a:effectLst/>
              </a:rPr>
              <a:t>5° Aux rayonnements ionisants ;</a:t>
            </a:r>
          </a:p>
          <a:p>
            <a:r>
              <a:rPr lang="fr-FR" sz="1000" kern="1200" dirty="0" smtClean="0">
                <a:solidFill>
                  <a:schemeClr val="tx1"/>
                </a:solidFill>
                <a:effectLst/>
              </a:rPr>
              <a:t>6° Au risque hyperbare ;</a:t>
            </a:r>
          </a:p>
          <a:p>
            <a:r>
              <a:rPr lang="fr-FR" sz="1000" kern="1200" dirty="0" smtClean="0">
                <a:solidFill>
                  <a:schemeClr val="tx1"/>
                </a:solidFill>
                <a:effectLst/>
              </a:rPr>
              <a:t>7° Au risque de chute de hauteur lors des opérations de montage et de démontage d'échafaudages (nouveauté).</a:t>
            </a:r>
          </a:p>
          <a:p>
            <a:pPr marL="0" marR="0" indent="0" algn="l" defTabSz="914400" rtl="0" eaLnBrk="1" fontAlgn="auto" latinLnBrk="0" hangingPunct="1">
              <a:lnSpc>
                <a:spcPct val="100000"/>
              </a:lnSpc>
              <a:spcBef>
                <a:spcPts val="0"/>
              </a:spcBef>
              <a:spcAft>
                <a:spcPts val="0"/>
              </a:spcAft>
              <a:buClrTx/>
              <a:buSzTx/>
              <a:buFontTx/>
              <a:buNone/>
              <a:tabLst/>
              <a:defRPr/>
            </a:pPr>
            <a:r>
              <a:rPr lang="fr-FR" sz="1000" b="0" dirty="0" smtClean="0">
                <a:solidFill>
                  <a:srgbClr val="FF0000"/>
                </a:solidFill>
                <a:cs typeface="Calibri" charset="0"/>
              </a:rPr>
              <a:t>NB : exit le bruit (voir R. 4435-2) et les vibrations (R. 4447-1) ; les jeunes et les femmes enceintes</a:t>
            </a:r>
          </a:p>
          <a:p>
            <a:endParaRPr lang="fr-FR" sz="1000" kern="1200" dirty="0" smtClean="0">
              <a:solidFill>
                <a:schemeClr val="tx1"/>
              </a:solidFill>
              <a:effectLst/>
            </a:endParaRPr>
          </a:p>
          <a:p>
            <a:pPr marL="171450" indent="-171450">
              <a:buFont typeface="Wingdings" panose="05000000000000000000" pitchFamily="2" charset="2"/>
              <a:buChar char="§"/>
            </a:pPr>
            <a:r>
              <a:rPr lang="fr-FR" sz="1000" u="sng" kern="1200" dirty="0" smtClean="0">
                <a:solidFill>
                  <a:schemeClr val="tx1"/>
                </a:solidFill>
                <a:effectLst/>
              </a:rPr>
              <a:t>R 4624-23-II, liste réglementaire ouverte </a:t>
            </a:r>
            <a:r>
              <a:rPr lang="fr-FR" sz="1000" kern="1200" dirty="0" smtClean="0">
                <a:solidFill>
                  <a:schemeClr val="tx1"/>
                </a:solidFill>
                <a:effectLst/>
              </a:rPr>
              <a:t>: Présente également des risques particuliers tout poste pour lequel l'affectation sur celui-ci est conditionnée à un examen d'aptitude spécifique prévu par le code du travail, notamment :</a:t>
            </a:r>
          </a:p>
          <a:p>
            <a:pPr marL="0" indent="0">
              <a:buFont typeface="Wingdings" panose="05000000000000000000" pitchFamily="2" charset="2"/>
              <a:buNone/>
            </a:pPr>
            <a:r>
              <a:rPr lang="fr-FR" sz="1000" i="1" kern="1200" dirty="0" smtClean="0">
                <a:solidFill>
                  <a:schemeClr val="tx1"/>
                </a:solidFill>
                <a:effectLst/>
              </a:rPr>
              <a:t>Attention, les cas soulignés supposent</a:t>
            </a:r>
            <a:r>
              <a:rPr lang="fr-FR" sz="1000" i="1" kern="1200" baseline="0" dirty="0" smtClean="0">
                <a:solidFill>
                  <a:schemeClr val="tx1"/>
                </a:solidFill>
                <a:effectLst/>
              </a:rPr>
              <a:t> nécessairement un examen ou une visite préalable à l’affectation au poste</a:t>
            </a:r>
            <a:endParaRPr lang="fr-FR" sz="1000" i="1" kern="1200" dirty="0" smtClean="0">
              <a:solidFill>
                <a:schemeClr val="tx1"/>
              </a:solidFill>
              <a:effectLst/>
            </a:endParaRPr>
          </a:p>
          <a:p>
            <a:pPr lvl="0"/>
            <a:r>
              <a:rPr lang="fr-FR" sz="1000" kern="1200" dirty="0" smtClean="0">
                <a:solidFill>
                  <a:schemeClr val="tx1"/>
                </a:solidFill>
                <a:effectLst/>
              </a:rPr>
              <a:t>- </a:t>
            </a:r>
            <a:r>
              <a:rPr lang="fr-FR" sz="1000" u="sng" kern="1200" dirty="0" smtClean="0">
                <a:solidFill>
                  <a:schemeClr val="tx1"/>
                </a:solidFill>
                <a:effectLst/>
              </a:rPr>
              <a:t>jeunes affectés à certains travaux </a:t>
            </a:r>
            <a:r>
              <a:rPr lang="fr-FR" sz="1000" kern="1200" dirty="0" smtClean="0">
                <a:solidFill>
                  <a:schemeClr val="tx1"/>
                </a:solidFill>
                <a:effectLst/>
              </a:rPr>
              <a:t>(C. </a:t>
            </a:r>
            <a:r>
              <a:rPr lang="fr-FR" sz="1000" kern="1200" dirty="0" err="1" smtClean="0">
                <a:solidFill>
                  <a:schemeClr val="tx1"/>
                </a:solidFill>
                <a:effectLst/>
              </a:rPr>
              <a:t>trav</a:t>
            </a:r>
            <a:r>
              <a:rPr lang="fr-FR" sz="1000" kern="1200" dirty="0" smtClean="0">
                <a:solidFill>
                  <a:schemeClr val="tx1"/>
                </a:solidFill>
                <a:effectLst/>
              </a:rPr>
              <a:t>., art. R. 4153-40) ;</a:t>
            </a:r>
          </a:p>
          <a:p>
            <a:pPr lvl="0"/>
            <a:r>
              <a:rPr lang="fr-FR" sz="1000" kern="1200" dirty="0" smtClean="0">
                <a:solidFill>
                  <a:schemeClr val="tx1"/>
                </a:solidFill>
                <a:effectLst/>
              </a:rPr>
              <a:t>- </a:t>
            </a:r>
            <a:r>
              <a:rPr lang="fr-FR" sz="1000" u="sng" kern="1200" dirty="0" smtClean="0">
                <a:solidFill>
                  <a:schemeClr val="tx1"/>
                </a:solidFill>
                <a:effectLst/>
              </a:rPr>
              <a:t>salariés utilisant un équipement nécessitant une autorisation de conduite </a:t>
            </a:r>
            <a:r>
              <a:rPr lang="fr-FR" sz="1000" kern="1200" dirty="0" smtClean="0">
                <a:solidFill>
                  <a:schemeClr val="tx1"/>
                </a:solidFill>
                <a:effectLst/>
              </a:rPr>
              <a:t>(C. </a:t>
            </a:r>
            <a:r>
              <a:rPr lang="fr-FR" sz="1000" kern="1200" dirty="0" err="1" smtClean="0">
                <a:solidFill>
                  <a:schemeClr val="tx1"/>
                </a:solidFill>
                <a:effectLst/>
              </a:rPr>
              <a:t>trav</a:t>
            </a:r>
            <a:r>
              <a:rPr lang="fr-FR" sz="1000" kern="1200" dirty="0" smtClean="0">
                <a:solidFill>
                  <a:schemeClr val="tx1"/>
                </a:solidFill>
                <a:effectLst/>
              </a:rPr>
              <a:t>., art. R. 4323-56) ;</a:t>
            </a:r>
          </a:p>
          <a:p>
            <a:pPr lvl="0"/>
            <a:r>
              <a:rPr lang="fr-FR" sz="1000" kern="1200" dirty="0" smtClean="0">
                <a:solidFill>
                  <a:schemeClr val="tx1"/>
                </a:solidFill>
                <a:effectLst/>
              </a:rPr>
              <a:t>- </a:t>
            </a:r>
            <a:r>
              <a:rPr lang="fr-FR" sz="1000" u="sng" kern="1200" dirty="0" smtClean="0">
                <a:solidFill>
                  <a:schemeClr val="tx1"/>
                </a:solidFill>
                <a:effectLst/>
              </a:rPr>
              <a:t>salariés exposés aux champs </a:t>
            </a:r>
            <a:r>
              <a:rPr lang="fr-FR" sz="1000" u="sng" kern="1200" dirty="0" err="1" smtClean="0">
                <a:solidFill>
                  <a:schemeClr val="tx1"/>
                </a:solidFill>
                <a:effectLst/>
              </a:rPr>
              <a:t>électro-magnétiques</a:t>
            </a:r>
            <a:r>
              <a:rPr lang="fr-FR" sz="1000" u="sng" kern="1200" dirty="0" smtClean="0">
                <a:solidFill>
                  <a:schemeClr val="tx1"/>
                </a:solidFill>
                <a:effectLst/>
              </a:rPr>
              <a:t> </a:t>
            </a:r>
            <a:r>
              <a:rPr lang="fr-FR" sz="1000" kern="1200" dirty="0" smtClean="0">
                <a:solidFill>
                  <a:schemeClr val="tx1"/>
                </a:solidFill>
                <a:effectLst/>
              </a:rPr>
              <a:t>(C. </a:t>
            </a:r>
            <a:r>
              <a:rPr lang="fr-FR" sz="1000" kern="1200" dirty="0" err="1" smtClean="0">
                <a:solidFill>
                  <a:schemeClr val="tx1"/>
                </a:solidFill>
                <a:effectLst/>
              </a:rPr>
              <a:t>trav</a:t>
            </a:r>
            <a:r>
              <a:rPr lang="fr-FR" sz="1000" kern="1200" dirty="0" smtClean="0">
                <a:solidFill>
                  <a:schemeClr val="tx1"/>
                </a:solidFill>
                <a:effectLst/>
              </a:rPr>
              <a:t>., art. R. 4453-10) ;</a:t>
            </a:r>
          </a:p>
          <a:p>
            <a:pPr lvl="0"/>
            <a:r>
              <a:rPr lang="fr-FR" sz="1000" kern="1200" dirty="0" smtClean="0">
                <a:solidFill>
                  <a:schemeClr val="tx1"/>
                </a:solidFill>
                <a:effectLst/>
              </a:rPr>
              <a:t>- </a:t>
            </a:r>
            <a:r>
              <a:rPr lang="fr-FR" sz="1000" u="sng" kern="1200" dirty="0" smtClean="0">
                <a:solidFill>
                  <a:schemeClr val="tx1"/>
                </a:solidFill>
                <a:effectLst/>
              </a:rPr>
              <a:t>travaux sous tension </a:t>
            </a:r>
            <a:r>
              <a:rPr lang="fr-FR" sz="1000" kern="1200" dirty="0" smtClean="0">
                <a:solidFill>
                  <a:schemeClr val="tx1"/>
                </a:solidFill>
                <a:effectLst/>
              </a:rPr>
              <a:t>(C. </a:t>
            </a:r>
            <a:r>
              <a:rPr lang="fr-FR" sz="1000" kern="1200" dirty="0" err="1" smtClean="0">
                <a:solidFill>
                  <a:schemeClr val="tx1"/>
                </a:solidFill>
                <a:effectLst/>
              </a:rPr>
              <a:t>trav</a:t>
            </a:r>
            <a:r>
              <a:rPr lang="fr-FR" sz="1000" kern="1200" dirty="0" smtClean="0">
                <a:solidFill>
                  <a:schemeClr val="tx1"/>
                </a:solidFill>
                <a:effectLst/>
              </a:rPr>
              <a:t>., art. R. 4544-10) ;</a:t>
            </a:r>
          </a:p>
          <a:p>
            <a:pPr lvl="0"/>
            <a:r>
              <a:rPr lang="fr-FR" sz="1000" kern="1200" dirty="0" smtClean="0">
                <a:solidFill>
                  <a:schemeClr val="tx1"/>
                </a:solidFill>
                <a:effectLst/>
              </a:rPr>
              <a:t>- </a:t>
            </a:r>
            <a:r>
              <a:rPr lang="fr-FR" sz="1000" u="sng" kern="1200" dirty="0" smtClean="0">
                <a:solidFill>
                  <a:schemeClr val="tx1"/>
                </a:solidFill>
                <a:effectLst/>
              </a:rPr>
              <a:t>salariés exposés aux écrans de visualisation </a:t>
            </a:r>
            <a:r>
              <a:rPr lang="fr-FR" sz="1000" kern="1200" dirty="0" smtClean="0">
                <a:solidFill>
                  <a:schemeClr val="tx1"/>
                </a:solidFill>
                <a:effectLst/>
              </a:rPr>
              <a:t>(C. </a:t>
            </a:r>
            <a:r>
              <a:rPr lang="fr-FR" sz="1000" kern="1200" dirty="0" err="1" smtClean="0">
                <a:solidFill>
                  <a:schemeClr val="tx1"/>
                </a:solidFill>
                <a:effectLst/>
              </a:rPr>
              <a:t>trav</a:t>
            </a:r>
            <a:r>
              <a:rPr lang="fr-FR" sz="1000" kern="1200" dirty="0" smtClean="0">
                <a:solidFill>
                  <a:schemeClr val="tx1"/>
                </a:solidFill>
                <a:effectLst/>
              </a:rPr>
              <a:t>., art. R. 4542-17) ;</a:t>
            </a:r>
          </a:p>
          <a:p>
            <a:pPr lvl="0"/>
            <a:r>
              <a:rPr lang="en-US" sz="1000" kern="1200" dirty="0" smtClean="0">
                <a:solidFill>
                  <a:schemeClr val="tx1"/>
                </a:solidFill>
                <a:effectLst/>
              </a:rPr>
              <a:t>- mannequins (C. trav., art. R. 7123-7) ;</a:t>
            </a:r>
            <a:endParaRPr lang="fr-FR" sz="1000" kern="1200" dirty="0" smtClean="0">
              <a:solidFill>
                <a:schemeClr val="tx1"/>
              </a:solidFill>
              <a:effectLst/>
            </a:endParaRPr>
          </a:p>
          <a:p>
            <a:pPr lvl="0"/>
            <a:r>
              <a:rPr lang="fr-FR" sz="1000" kern="1200" dirty="0" smtClean="0">
                <a:solidFill>
                  <a:schemeClr val="tx1"/>
                </a:solidFill>
                <a:effectLst/>
              </a:rPr>
              <a:t>- salariés exposés aux bruit (C. </a:t>
            </a:r>
            <a:r>
              <a:rPr lang="fr-FR" sz="1000" kern="1200" dirty="0" err="1" smtClean="0">
                <a:solidFill>
                  <a:schemeClr val="tx1"/>
                </a:solidFill>
                <a:effectLst/>
              </a:rPr>
              <a:t>trav</a:t>
            </a:r>
            <a:r>
              <a:rPr lang="fr-FR" sz="1000" kern="1200" dirty="0" smtClean="0">
                <a:solidFill>
                  <a:schemeClr val="tx1"/>
                </a:solidFill>
                <a:effectLst/>
              </a:rPr>
              <a:t>., art. R. 4435-2) ;</a:t>
            </a:r>
          </a:p>
          <a:p>
            <a:pPr lvl="0"/>
            <a:r>
              <a:rPr lang="fr-FR" sz="1000" kern="1200" dirty="0" smtClean="0">
                <a:solidFill>
                  <a:schemeClr val="tx1"/>
                </a:solidFill>
                <a:effectLst/>
              </a:rPr>
              <a:t>- salariés exposés aux vibrations (C. </a:t>
            </a:r>
            <a:r>
              <a:rPr lang="fr-FR" sz="1000" kern="1200" dirty="0" err="1" smtClean="0">
                <a:solidFill>
                  <a:schemeClr val="tx1"/>
                </a:solidFill>
                <a:effectLst/>
              </a:rPr>
              <a:t>trav</a:t>
            </a:r>
            <a:r>
              <a:rPr lang="fr-FR" sz="1000" kern="1200" dirty="0" smtClean="0">
                <a:solidFill>
                  <a:schemeClr val="tx1"/>
                </a:solidFill>
                <a:effectLst/>
              </a:rPr>
              <a:t>., art. R. 4446-2) ;</a:t>
            </a:r>
          </a:p>
          <a:p>
            <a:pPr lvl="0"/>
            <a:r>
              <a:rPr lang="fr-FR" sz="1000" kern="1200" dirty="0" smtClean="0">
                <a:solidFill>
                  <a:schemeClr val="tx1"/>
                </a:solidFill>
                <a:effectLst/>
              </a:rPr>
              <a:t>- salariés exposés aux rayonnements ionisants catégorie A (C. </a:t>
            </a:r>
            <a:r>
              <a:rPr lang="fr-FR" sz="1000" kern="1200" dirty="0" err="1" smtClean="0">
                <a:solidFill>
                  <a:schemeClr val="tx1"/>
                </a:solidFill>
                <a:effectLst/>
              </a:rPr>
              <a:t>trav</a:t>
            </a:r>
            <a:r>
              <a:rPr lang="fr-FR" sz="1000" kern="1200" dirty="0" smtClean="0">
                <a:solidFill>
                  <a:schemeClr val="tx1"/>
                </a:solidFill>
                <a:effectLst/>
              </a:rPr>
              <a:t>., art. R. 4451-84) ;</a:t>
            </a:r>
          </a:p>
          <a:p>
            <a:pPr lvl="0"/>
            <a:r>
              <a:rPr lang="fr-FR" sz="1000" kern="1200" dirty="0" smtClean="0">
                <a:solidFill>
                  <a:schemeClr val="tx1"/>
                </a:solidFill>
                <a:effectLst/>
              </a:rPr>
              <a:t>- salariés exposés aux agents chimiques dangereux (C. </a:t>
            </a:r>
            <a:r>
              <a:rPr lang="fr-FR" sz="1000" kern="1200" dirty="0" err="1" smtClean="0">
                <a:solidFill>
                  <a:schemeClr val="tx1"/>
                </a:solidFill>
                <a:effectLst/>
              </a:rPr>
              <a:t>trav</a:t>
            </a:r>
            <a:r>
              <a:rPr lang="fr-FR" sz="1000" kern="1200" dirty="0" smtClean="0">
                <a:solidFill>
                  <a:schemeClr val="tx1"/>
                </a:solidFill>
                <a:effectLst/>
              </a:rPr>
              <a:t>., art. R. 4412-44).</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1000" b="0" dirty="0" smtClean="0">
                <a:solidFill>
                  <a:srgbClr val="000000"/>
                </a:solidFill>
                <a:cs typeface="Calibri" charset="0"/>
              </a:rPr>
              <a:t>NB : dans certains cas, le suivi individuel fait l</a:t>
            </a:r>
            <a:r>
              <a:rPr lang="ja-JP" altLang="fr-FR" sz="1000" b="0" dirty="0" smtClean="0">
                <a:solidFill>
                  <a:srgbClr val="000000"/>
                </a:solidFill>
                <a:cs typeface="Calibri" charset="0"/>
              </a:rPr>
              <a:t>’</a:t>
            </a:r>
            <a:r>
              <a:rPr lang="fr-FR" sz="1000" b="0" dirty="0" smtClean="0">
                <a:solidFill>
                  <a:srgbClr val="000000"/>
                </a:solidFill>
                <a:cs typeface="Calibri" charset="0"/>
              </a:rPr>
              <a:t>objet de règles particulières, distinctes de celles du suivi individuel renforcé</a:t>
            </a:r>
            <a:endParaRPr lang="fr-FR" sz="1000" kern="1200" dirty="0" smtClean="0">
              <a:solidFill>
                <a:schemeClr val="tx1"/>
              </a:solidFill>
              <a:effectLst/>
            </a:endParaRPr>
          </a:p>
          <a:p>
            <a:endParaRPr lang="fr-FR" sz="1000" dirty="0"/>
          </a:p>
        </p:txBody>
      </p:sp>
      <p:sp>
        <p:nvSpPr>
          <p:cNvPr id="4" name="Espace réservé du numéro de diapositive 3"/>
          <p:cNvSpPr>
            <a:spLocks noGrp="1"/>
          </p:cNvSpPr>
          <p:nvPr>
            <p:ph type="sldNum" sz="quarter" idx="10"/>
          </p:nvPr>
        </p:nvSpPr>
        <p:spPr/>
        <p:txBody>
          <a:bodyPr/>
          <a:lstStyle/>
          <a:p>
            <a:fld id="{F9FBD84E-9ED9-45E0-9004-49DAF405EF43}" type="slidenum">
              <a:rPr lang="fr-FR" smtClean="0"/>
              <a:t>10</a:t>
            </a:fld>
            <a:endParaRPr lang="fr-FR"/>
          </a:p>
        </p:txBody>
      </p:sp>
    </p:spTree>
    <p:extLst>
      <p:ext uri="{BB962C8B-B14F-4D97-AF65-F5344CB8AC3E}">
        <p14:creationId xmlns:p14="http://schemas.microsoft.com/office/powerpoint/2010/main" val="1899120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D08630B-209F-C344-B46E-74DF7A2F32C6}" type="slidenum">
              <a:rPr lang="fr-FR" smtClean="0"/>
              <a:pPr/>
              <a:t>‹#›</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et modifiez le titre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D08630B-209F-C344-B46E-74DF7A2F32C6}"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6" name="Espace réservé du numéro de diapositive 5"/>
          <p:cNvSpPr>
            <a:spLocks noGrp="1"/>
          </p:cNvSpPr>
          <p:nvPr>
            <p:ph type="sldNum" sz="quarter" idx="12"/>
          </p:nvPr>
        </p:nvSpPr>
        <p:spPr>
          <a:xfrm>
            <a:off x="6915912" y="3009901"/>
            <a:ext cx="457200" cy="441325"/>
          </a:xfrm>
        </p:spPr>
        <p:txBody>
          <a:bodyPr/>
          <a:lstStyle/>
          <a:p>
            <a:fld id="{0D08630B-209F-C344-B46E-74DF7A2F32C6}" type="slidenum">
              <a:rPr lang="fr-FR" smtClean="0"/>
              <a:pPr/>
              <a:t>‹#›</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et modifiez le titre</a:t>
            </a:r>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e 1 colonn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973455"/>
          </a:xfrm>
          <a:prstGeom prst="rect">
            <a:avLst/>
          </a:prstGeom>
        </p:spPr>
        <p:txBody>
          <a:bodyPr/>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628650" y="1270000"/>
            <a:ext cx="7886700" cy="4351338"/>
          </a:xfrm>
          <a:prstGeom prst="rect">
            <a:avLst/>
          </a:prstGeom>
        </p:spPr>
        <p:txBody>
          <a:bodyP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tx1"/>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1"/>
                </a:solidFill>
                <a:latin typeface="+mn-lt"/>
                <a:ea typeface="+mn-ea"/>
                <a:cs typeface="+mn-cs"/>
              </a:defRPr>
            </a:lvl3pPr>
          </a:lstStyle>
          <a:p>
            <a:pPr lvl="0"/>
            <a:r>
              <a:rPr lang="en-US" dirty="0"/>
              <a:t>PREMIER NIVEAU EN CAPITAL</a:t>
            </a:r>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15350" y="6588806"/>
            <a:ext cx="551777"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Tree>
    <p:extLst>
      <p:ext uri="{BB962C8B-B14F-4D97-AF65-F5344CB8AC3E}">
        <p14:creationId xmlns:p14="http://schemas.microsoft.com/office/powerpoint/2010/main" val="1080386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Page titre + sous-titre 1">
    <p:spTree>
      <p:nvGrpSpPr>
        <p:cNvPr id="1" name=""/>
        <p:cNvGrpSpPr/>
        <p:nvPr/>
      </p:nvGrpSpPr>
      <p:grpSpPr>
        <a:xfrm>
          <a:off x="0" y="0"/>
          <a:ext cx="0" cy="0"/>
          <a:chOff x="0" y="0"/>
          <a:chExt cx="0" cy="0"/>
        </a:xfrm>
      </p:grpSpPr>
      <p:sp>
        <p:nvSpPr>
          <p:cNvPr id="17" name="Title 16"/>
          <p:cNvSpPr>
            <a:spLocks noGrp="1"/>
          </p:cNvSpPr>
          <p:nvPr>
            <p:ph type="title" hasCustomPrompt="1"/>
          </p:nvPr>
        </p:nvSpPr>
        <p:spPr>
          <a:xfrm>
            <a:off x="4644385" y="2288338"/>
            <a:ext cx="4056947" cy="548484"/>
          </a:xfrm>
          <a:custGeom>
            <a:avLst/>
            <a:gdLst>
              <a:gd name="connsiteX0" fmla="*/ 482600 w 5409262"/>
              <a:gd name="connsiteY0" fmla="*/ 0 h 548484"/>
              <a:gd name="connsiteX1" fmla="*/ 5138854 w 5409262"/>
              <a:gd name="connsiteY1" fmla="*/ 0 h 548484"/>
              <a:gd name="connsiteX2" fmla="*/ 5138854 w 5409262"/>
              <a:gd name="connsiteY2" fmla="*/ 964 h 548484"/>
              <a:gd name="connsiteX3" fmla="*/ 5190802 w 5409262"/>
              <a:gd name="connsiteY3" fmla="*/ 6201 h 548484"/>
              <a:gd name="connsiteX4" fmla="*/ 5409262 w 5409262"/>
              <a:gd name="connsiteY4" fmla="*/ 274242 h 548484"/>
              <a:gd name="connsiteX5" fmla="*/ 5190802 w 5409262"/>
              <a:gd name="connsiteY5" fmla="*/ 542284 h 548484"/>
              <a:gd name="connsiteX6" fmla="*/ 5138854 w 5409262"/>
              <a:gd name="connsiteY6" fmla="*/ 547520 h 548484"/>
              <a:gd name="connsiteX7" fmla="*/ 5138854 w 5409262"/>
              <a:gd name="connsiteY7" fmla="*/ 548484 h 548484"/>
              <a:gd name="connsiteX8" fmla="*/ 0 w 5409262"/>
              <a:gd name="connsiteY8" fmla="*/ 548484 h 548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09262" h="548484">
                <a:moveTo>
                  <a:pt x="482600" y="0"/>
                </a:moveTo>
                <a:lnTo>
                  <a:pt x="5138854" y="0"/>
                </a:lnTo>
                <a:lnTo>
                  <a:pt x="5138854" y="964"/>
                </a:lnTo>
                <a:lnTo>
                  <a:pt x="5190802" y="6201"/>
                </a:lnTo>
                <a:cubicBezTo>
                  <a:pt x="5315477" y="31713"/>
                  <a:pt x="5409262" y="142025"/>
                  <a:pt x="5409262" y="274242"/>
                </a:cubicBezTo>
                <a:cubicBezTo>
                  <a:pt x="5409262" y="406459"/>
                  <a:pt x="5315477" y="516771"/>
                  <a:pt x="5190802" y="542284"/>
                </a:cubicBezTo>
                <a:lnTo>
                  <a:pt x="5138854" y="547520"/>
                </a:lnTo>
                <a:lnTo>
                  <a:pt x="5138854" y="548484"/>
                </a:lnTo>
                <a:lnTo>
                  <a:pt x="0" y="54848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lvl1pPr marL="0" indent="0" algn="ctr">
              <a:buFont typeface="Arial" panose="020B0604020202020204" pitchFamily="34" charset="0"/>
              <a:buNone/>
              <a:defRPr lang="fr-FR" sz="1800" dirty="0">
                <a:solidFill>
                  <a:schemeClr val="lt1"/>
                </a:solidFill>
                <a:latin typeface="+mn-lt"/>
                <a:ea typeface="+mn-ea"/>
                <a:cs typeface="+mn-cs"/>
              </a:defRPr>
            </a:lvl1pPr>
          </a:lstStyle>
          <a:p>
            <a:pPr marL="0" lvl="0" algn="ctr"/>
            <a:r>
              <a:rPr lang="en-US" dirty="0"/>
              <a:t>TITRE DE LA PARTIE</a:t>
            </a:r>
            <a:endParaRPr lang="fr-FR"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42422" y="6588806"/>
            <a:ext cx="524705"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
        <p:nvSpPr>
          <p:cNvPr id="8" name="Rectangle 7"/>
          <p:cNvSpPr/>
          <p:nvPr userDrawn="1"/>
        </p:nvSpPr>
        <p:spPr>
          <a:xfrm>
            <a:off x="0" y="0"/>
            <a:ext cx="4437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9" name="Pie 8"/>
          <p:cNvSpPr/>
          <p:nvPr userDrawn="1"/>
        </p:nvSpPr>
        <p:spPr>
          <a:xfrm>
            <a:off x="1174480" y="1927477"/>
            <a:ext cx="1880654" cy="2507538"/>
          </a:xfrm>
          <a:prstGeom prst="pie">
            <a:avLst>
              <a:gd name="adj1" fmla="val 10823735"/>
              <a:gd name="adj2" fmla="val 16200000"/>
            </a:avLst>
          </a:prstGeom>
          <a:solidFill>
            <a:schemeClr val="bg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1" name="Pie 10"/>
          <p:cNvSpPr/>
          <p:nvPr userDrawn="1"/>
        </p:nvSpPr>
        <p:spPr>
          <a:xfrm flipH="1" flipV="1">
            <a:off x="1278173" y="2060350"/>
            <a:ext cx="1880654" cy="2507538"/>
          </a:xfrm>
          <a:prstGeom prst="pie">
            <a:avLst>
              <a:gd name="adj1" fmla="val 10823735"/>
              <a:gd name="adj2" fmla="val 16200000"/>
            </a:avLst>
          </a:prstGeom>
          <a:solidFill>
            <a:schemeClr val="bg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2" name="Pie 11"/>
          <p:cNvSpPr/>
          <p:nvPr userDrawn="1"/>
        </p:nvSpPr>
        <p:spPr>
          <a:xfrm flipV="1">
            <a:off x="1174480" y="2056765"/>
            <a:ext cx="1880654" cy="2507538"/>
          </a:xfrm>
          <a:prstGeom prst="pie">
            <a:avLst>
              <a:gd name="adj1" fmla="val 10824585"/>
              <a:gd name="adj2" fmla="val 16200000"/>
            </a:avLst>
          </a:prstGeom>
          <a:solidFill>
            <a:schemeClr val="bg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5" name="Pie 14"/>
          <p:cNvSpPr/>
          <p:nvPr userDrawn="1"/>
        </p:nvSpPr>
        <p:spPr>
          <a:xfrm rot="5400000">
            <a:off x="1557834" y="2516674"/>
            <a:ext cx="1528717" cy="1146538"/>
          </a:xfrm>
          <a:prstGeom prst="pie">
            <a:avLst>
              <a:gd name="adj1" fmla="val 10823735"/>
              <a:gd name="adj2" fmla="val 1620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10" name="Pie 9"/>
          <p:cNvSpPr/>
          <p:nvPr userDrawn="1"/>
        </p:nvSpPr>
        <p:spPr>
          <a:xfrm flipH="1">
            <a:off x="1381866" y="1818764"/>
            <a:ext cx="1880654" cy="2507538"/>
          </a:xfrm>
          <a:prstGeom prst="pie">
            <a:avLst>
              <a:gd name="adj1" fmla="val 10824585"/>
              <a:gd name="adj2" fmla="val 16200000"/>
            </a:avLst>
          </a:prstGeom>
          <a:noFill/>
          <a:ln w="152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3" name="Text Placeholder 2"/>
          <p:cNvSpPr>
            <a:spLocks noGrp="1"/>
          </p:cNvSpPr>
          <p:nvPr>
            <p:ph type="body" sz="quarter" idx="13" hasCustomPrompt="1"/>
          </p:nvPr>
        </p:nvSpPr>
        <p:spPr>
          <a:xfrm>
            <a:off x="5246649" y="2948375"/>
            <a:ext cx="3228220" cy="2195512"/>
          </a:xfrm>
          <a:prstGeom prst="rect">
            <a:avLst/>
          </a:prstGeom>
        </p:spPr>
        <p:txBody>
          <a:bodyPr/>
          <a:lstStyle>
            <a:lvl1pPr marL="171450" indent="-171450">
              <a:spcAft>
                <a:spcPts val="900"/>
              </a:spcAft>
              <a:buClr>
                <a:schemeClr val="accent2"/>
              </a:buClr>
              <a:buSzPct val="80000"/>
              <a:buFont typeface="Wingdings" panose="05000000000000000000" pitchFamily="2" charset="2"/>
              <a:buChar char="§"/>
              <a:defRPr sz="1950" b="1">
                <a:solidFill>
                  <a:schemeClr val="tx1"/>
                </a:solidFill>
              </a:defRPr>
            </a:lvl1pPr>
          </a:lstStyle>
          <a:p>
            <a:pPr lvl="0"/>
            <a:r>
              <a:rPr lang="en-US" dirty="0" err="1" smtClean="0"/>
              <a:t>Texte</a:t>
            </a:r>
            <a:endParaRPr lang="en-US" dirty="0" smtClean="0"/>
          </a:p>
          <a:p>
            <a:pPr lvl="0"/>
            <a:endParaRPr lang="en-US" dirty="0"/>
          </a:p>
        </p:txBody>
      </p:sp>
    </p:spTree>
    <p:extLst>
      <p:ext uri="{BB962C8B-B14F-4D97-AF65-F5344CB8AC3E}">
        <p14:creationId xmlns:p14="http://schemas.microsoft.com/office/powerpoint/2010/main" val="406887306"/>
      </p:ext>
    </p:extLst>
  </p:cSld>
  <p:clrMapOvr>
    <a:masterClrMapping/>
  </p:clrMapOvr>
  <p:transition spd="slow">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marqu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51835" y="296546"/>
            <a:ext cx="5263515" cy="671195"/>
          </a:xfrm>
          <a:prstGeom prst="rect">
            <a:avLst/>
          </a:prstGeom>
        </p:spPr>
        <p:txBody>
          <a:bodyPr/>
          <a:lstStyle>
            <a:lvl1pPr>
              <a:defRPr lang="fr-FR" sz="18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3251835" y="1270000"/>
            <a:ext cx="5263515" cy="4351338"/>
          </a:xfrm>
          <a:prstGeom prst="rect">
            <a:avLst/>
          </a:prstGeom>
        </p:spPr>
        <p:txBody>
          <a:bodyP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spcBef>
                <a:spcPts val="900"/>
              </a:spcBef>
              <a:defRPr lang="en-US" sz="1050" kern="1200" dirty="0">
                <a:solidFill>
                  <a:schemeClr val="tx1"/>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1"/>
                </a:solidFill>
                <a:latin typeface="+mn-lt"/>
                <a:ea typeface="+mn-ea"/>
                <a:cs typeface="+mn-cs"/>
              </a:defRPr>
            </a:lvl3pPr>
          </a:lstStyle>
          <a:p>
            <a:pPr lvl="0"/>
            <a:r>
              <a:rPr lang="en-US" dirty="0"/>
              <a:t>PREMIER NIVEAU EN CAPITAL</a:t>
            </a:r>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7" name="Slide Number Placeholder 5"/>
          <p:cNvSpPr>
            <a:spLocks noGrp="1"/>
          </p:cNvSpPr>
          <p:nvPr>
            <p:ph type="sldNum" sz="quarter" idx="4"/>
          </p:nvPr>
        </p:nvSpPr>
        <p:spPr>
          <a:xfrm>
            <a:off x="8596563" y="6588806"/>
            <a:ext cx="470564"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
        <p:nvSpPr>
          <p:cNvPr id="6" name="Rectangle 5"/>
          <p:cNvSpPr/>
          <p:nvPr userDrawn="1"/>
        </p:nvSpPr>
        <p:spPr>
          <a:xfrm>
            <a:off x="0" y="0"/>
            <a:ext cx="2971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8" name="Title 13"/>
          <p:cNvSpPr txBox="1">
            <a:spLocks/>
          </p:cNvSpPr>
          <p:nvPr userDrawn="1"/>
        </p:nvSpPr>
        <p:spPr>
          <a:xfrm rot="21345072">
            <a:off x="-24601" y="3588290"/>
            <a:ext cx="3021003" cy="736061"/>
          </a:xfrm>
          <a:custGeom>
            <a:avLst/>
            <a:gdLst>
              <a:gd name="connsiteX0" fmla="*/ 4028004 w 4028004"/>
              <a:gd name="connsiteY0" fmla="*/ 0 h 736061"/>
              <a:gd name="connsiteX1" fmla="*/ 3973320 w 4028004"/>
              <a:gd name="connsiteY1" fmla="*/ 736061 h 736061"/>
              <a:gd name="connsiteX2" fmla="*/ 0 w 4028004"/>
              <a:gd name="connsiteY2" fmla="*/ 736061 h 736061"/>
              <a:gd name="connsiteX3" fmla="*/ 54683 w 4028004"/>
              <a:gd name="connsiteY3" fmla="*/ 0 h 736061"/>
            </a:gdLst>
            <a:ahLst/>
            <a:cxnLst>
              <a:cxn ang="0">
                <a:pos x="connsiteX0" y="connsiteY0"/>
              </a:cxn>
              <a:cxn ang="0">
                <a:pos x="connsiteX1" y="connsiteY1"/>
              </a:cxn>
              <a:cxn ang="0">
                <a:pos x="connsiteX2" y="connsiteY2"/>
              </a:cxn>
              <a:cxn ang="0">
                <a:pos x="connsiteX3" y="connsiteY3"/>
              </a:cxn>
            </a:cxnLst>
            <a:rect l="l" t="t" r="r" b="b"/>
            <a:pathLst>
              <a:path w="4028004" h="736061">
                <a:moveTo>
                  <a:pt x="4028004" y="0"/>
                </a:moveTo>
                <a:lnTo>
                  <a:pt x="3973320" y="736061"/>
                </a:lnTo>
                <a:lnTo>
                  <a:pt x="0" y="736061"/>
                </a:lnTo>
                <a:lnTo>
                  <a:pt x="54683" y="0"/>
                </a:lnTo>
                <a:close/>
              </a:path>
            </a:pathLst>
          </a:custGeom>
          <a:solidFill>
            <a:schemeClr val="accent3">
              <a:alpha val="41000"/>
            </a:schemeClr>
          </a:solidFill>
        </p:spPr>
        <p:txBody>
          <a:bodyPr wrap="square"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b="0" dirty="0">
                <a:solidFill>
                  <a:schemeClr val="tx1"/>
                </a:solidFill>
              </a:rPr>
              <a:t>Remarque</a:t>
            </a:r>
            <a:endParaRPr lang="fr-FR" sz="3300" b="0" dirty="0">
              <a:solidFill>
                <a:schemeClr val="tx1"/>
              </a:solidFill>
            </a:endParaRPr>
          </a:p>
        </p:txBody>
      </p:sp>
      <p:sp>
        <p:nvSpPr>
          <p:cNvPr id="9" name="Freeform 6"/>
          <p:cNvSpPr>
            <a:spLocks noEditPoints="1"/>
          </p:cNvSpPr>
          <p:nvPr userDrawn="1"/>
        </p:nvSpPr>
        <p:spPr bwMode="auto">
          <a:xfrm>
            <a:off x="759024" y="1330579"/>
            <a:ext cx="1453753" cy="1663192"/>
          </a:xfrm>
          <a:custGeom>
            <a:avLst/>
            <a:gdLst>
              <a:gd name="T0" fmla="*/ 2922 w 5664"/>
              <a:gd name="T1" fmla="*/ 3142 h 4862"/>
              <a:gd name="T2" fmla="*/ 2807 w 5664"/>
              <a:gd name="T3" fmla="*/ 3237 h 4862"/>
              <a:gd name="T4" fmla="*/ 2762 w 5664"/>
              <a:gd name="T5" fmla="*/ 3382 h 4862"/>
              <a:gd name="T6" fmla="*/ 2807 w 5664"/>
              <a:gd name="T7" fmla="*/ 3528 h 4862"/>
              <a:gd name="T8" fmla="*/ 2922 w 5664"/>
              <a:gd name="T9" fmla="*/ 3623 h 4862"/>
              <a:gd name="T10" fmla="*/ 3075 w 5664"/>
              <a:gd name="T11" fmla="*/ 3639 h 4862"/>
              <a:gd name="T12" fmla="*/ 3208 w 5664"/>
              <a:gd name="T13" fmla="*/ 3566 h 4862"/>
              <a:gd name="T14" fmla="*/ 3278 w 5664"/>
              <a:gd name="T15" fmla="*/ 3435 h 4862"/>
              <a:gd name="T16" fmla="*/ 3263 w 5664"/>
              <a:gd name="T17" fmla="*/ 3280 h 4862"/>
              <a:gd name="T18" fmla="*/ 3168 w 5664"/>
              <a:gd name="T19" fmla="*/ 3167 h 4862"/>
              <a:gd name="T20" fmla="*/ 3024 w 5664"/>
              <a:gd name="T21" fmla="*/ 3122 h 4862"/>
              <a:gd name="T22" fmla="*/ 2931 w 5664"/>
              <a:gd name="T23" fmla="*/ 1237 h 4862"/>
              <a:gd name="T24" fmla="*/ 2828 w 5664"/>
              <a:gd name="T25" fmla="*/ 1323 h 4862"/>
              <a:gd name="T26" fmla="*/ 2786 w 5664"/>
              <a:gd name="T27" fmla="*/ 1456 h 4862"/>
              <a:gd name="T28" fmla="*/ 2805 w 5664"/>
              <a:gd name="T29" fmla="*/ 2843 h 4862"/>
              <a:gd name="T30" fmla="*/ 2891 w 5664"/>
              <a:gd name="T31" fmla="*/ 2946 h 4862"/>
              <a:gd name="T32" fmla="*/ 3024 w 5664"/>
              <a:gd name="T33" fmla="*/ 2987 h 4862"/>
              <a:gd name="T34" fmla="*/ 3156 w 5664"/>
              <a:gd name="T35" fmla="*/ 2946 h 4862"/>
              <a:gd name="T36" fmla="*/ 3242 w 5664"/>
              <a:gd name="T37" fmla="*/ 2843 h 4862"/>
              <a:gd name="T38" fmla="*/ 3259 w 5664"/>
              <a:gd name="T39" fmla="*/ 1456 h 4862"/>
              <a:gd name="T40" fmla="*/ 3220 w 5664"/>
              <a:gd name="T41" fmla="*/ 1323 h 4862"/>
              <a:gd name="T42" fmla="*/ 3115 w 5664"/>
              <a:gd name="T43" fmla="*/ 1237 h 4862"/>
              <a:gd name="T44" fmla="*/ 3032 w 5664"/>
              <a:gd name="T45" fmla="*/ 0 h 4862"/>
              <a:gd name="T46" fmla="*/ 3541 w 5664"/>
              <a:gd name="T47" fmla="*/ 45 h 4862"/>
              <a:gd name="T48" fmla="*/ 4018 w 5664"/>
              <a:gd name="T49" fmla="*/ 176 h 4862"/>
              <a:gd name="T50" fmla="*/ 4453 w 5664"/>
              <a:gd name="T51" fmla="*/ 384 h 4862"/>
              <a:gd name="T52" fmla="*/ 4835 w 5664"/>
              <a:gd name="T53" fmla="*/ 660 h 4862"/>
              <a:gd name="T54" fmla="*/ 5157 w 5664"/>
              <a:gd name="T55" fmla="*/ 996 h 4862"/>
              <a:gd name="T56" fmla="*/ 5406 w 5664"/>
              <a:gd name="T57" fmla="*/ 1382 h 4862"/>
              <a:gd name="T58" fmla="*/ 5576 w 5664"/>
              <a:gd name="T59" fmla="*/ 1809 h 4862"/>
              <a:gd name="T60" fmla="*/ 5657 w 5664"/>
              <a:gd name="T61" fmla="*/ 2271 h 4862"/>
              <a:gd name="T62" fmla="*/ 5642 w 5664"/>
              <a:gd name="T63" fmla="*/ 2748 h 4862"/>
              <a:gd name="T64" fmla="*/ 5530 w 5664"/>
              <a:gd name="T65" fmla="*/ 3199 h 4862"/>
              <a:gd name="T66" fmla="*/ 5330 w 5664"/>
              <a:gd name="T67" fmla="*/ 3615 h 4862"/>
              <a:gd name="T68" fmla="*/ 5057 w 5664"/>
              <a:gd name="T69" fmla="*/ 3985 h 4862"/>
              <a:gd name="T70" fmla="*/ 4715 w 5664"/>
              <a:gd name="T71" fmla="*/ 4302 h 4862"/>
              <a:gd name="T72" fmla="*/ 4314 w 5664"/>
              <a:gd name="T73" fmla="*/ 4555 h 4862"/>
              <a:gd name="T74" fmla="*/ 3865 w 5664"/>
              <a:gd name="T75" fmla="*/ 4738 h 4862"/>
              <a:gd name="T76" fmla="*/ 3375 w 5664"/>
              <a:gd name="T77" fmla="*/ 4841 h 4862"/>
              <a:gd name="T78" fmla="*/ 2874 w 5664"/>
              <a:gd name="T79" fmla="*/ 4858 h 4862"/>
              <a:gd name="T80" fmla="*/ 2413 w 5664"/>
              <a:gd name="T81" fmla="*/ 4795 h 4862"/>
              <a:gd name="T82" fmla="*/ 1981 w 5664"/>
              <a:gd name="T83" fmla="*/ 4660 h 4862"/>
              <a:gd name="T84" fmla="*/ 1588 w 5664"/>
              <a:gd name="T85" fmla="*/ 4462 h 4862"/>
              <a:gd name="T86" fmla="*/ 177 w 5664"/>
              <a:gd name="T87" fmla="*/ 4843 h 4862"/>
              <a:gd name="T88" fmla="*/ 86 w 5664"/>
              <a:gd name="T89" fmla="*/ 4819 h 4862"/>
              <a:gd name="T90" fmla="*/ 19 w 5664"/>
              <a:gd name="T91" fmla="*/ 4746 h 4862"/>
              <a:gd name="T92" fmla="*/ 2 w 5664"/>
              <a:gd name="T93" fmla="*/ 4646 h 4862"/>
              <a:gd name="T94" fmla="*/ 645 w 5664"/>
              <a:gd name="T95" fmla="*/ 3453 h 4862"/>
              <a:gd name="T96" fmla="*/ 483 w 5664"/>
              <a:gd name="T97" fmla="*/ 3036 h 4862"/>
              <a:gd name="T98" fmla="*/ 408 w 5664"/>
              <a:gd name="T99" fmla="*/ 2586 h 4862"/>
              <a:gd name="T100" fmla="*/ 423 w 5664"/>
              <a:gd name="T101" fmla="*/ 2114 h 4862"/>
              <a:gd name="T102" fmla="*/ 535 w 5664"/>
              <a:gd name="T103" fmla="*/ 1663 h 4862"/>
              <a:gd name="T104" fmla="*/ 734 w 5664"/>
              <a:gd name="T105" fmla="*/ 1247 h 4862"/>
              <a:gd name="T106" fmla="*/ 1010 w 5664"/>
              <a:gd name="T107" fmla="*/ 877 h 4862"/>
              <a:gd name="T108" fmla="*/ 1352 w 5664"/>
              <a:gd name="T109" fmla="*/ 562 h 4862"/>
              <a:gd name="T110" fmla="*/ 1751 w 5664"/>
              <a:gd name="T111" fmla="*/ 307 h 4862"/>
              <a:gd name="T112" fmla="*/ 2202 w 5664"/>
              <a:gd name="T113" fmla="*/ 124 h 4862"/>
              <a:gd name="T114" fmla="*/ 2690 w 5664"/>
              <a:gd name="T115" fmla="*/ 21 h 4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664" h="4862">
                <a:moveTo>
                  <a:pt x="3024" y="3122"/>
                </a:moveTo>
                <a:lnTo>
                  <a:pt x="2970" y="3127"/>
                </a:lnTo>
                <a:lnTo>
                  <a:pt x="2922" y="3142"/>
                </a:lnTo>
                <a:lnTo>
                  <a:pt x="2878" y="3167"/>
                </a:lnTo>
                <a:lnTo>
                  <a:pt x="2840" y="3198"/>
                </a:lnTo>
                <a:lnTo>
                  <a:pt x="2807" y="3237"/>
                </a:lnTo>
                <a:lnTo>
                  <a:pt x="2783" y="3280"/>
                </a:lnTo>
                <a:lnTo>
                  <a:pt x="2769" y="3330"/>
                </a:lnTo>
                <a:lnTo>
                  <a:pt x="2762" y="3382"/>
                </a:lnTo>
                <a:lnTo>
                  <a:pt x="2769" y="3435"/>
                </a:lnTo>
                <a:lnTo>
                  <a:pt x="2783" y="3484"/>
                </a:lnTo>
                <a:lnTo>
                  <a:pt x="2807" y="3528"/>
                </a:lnTo>
                <a:lnTo>
                  <a:pt x="2840" y="3566"/>
                </a:lnTo>
                <a:lnTo>
                  <a:pt x="2878" y="3599"/>
                </a:lnTo>
                <a:lnTo>
                  <a:pt x="2922" y="3623"/>
                </a:lnTo>
                <a:lnTo>
                  <a:pt x="2970" y="3639"/>
                </a:lnTo>
                <a:lnTo>
                  <a:pt x="3024" y="3644"/>
                </a:lnTo>
                <a:lnTo>
                  <a:pt x="3075" y="3639"/>
                </a:lnTo>
                <a:lnTo>
                  <a:pt x="3125" y="3623"/>
                </a:lnTo>
                <a:lnTo>
                  <a:pt x="3168" y="3599"/>
                </a:lnTo>
                <a:lnTo>
                  <a:pt x="3208" y="3566"/>
                </a:lnTo>
                <a:lnTo>
                  <a:pt x="3239" y="3528"/>
                </a:lnTo>
                <a:lnTo>
                  <a:pt x="3263" y="3484"/>
                </a:lnTo>
                <a:lnTo>
                  <a:pt x="3278" y="3435"/>
                </a:lnTo>
                <a:lnTo>
                  <a:pt x="3283" y="3382"/>
                </a:lnTo>
                <a:lnTo>
                  <a:pt x="3278" y="3330"/>
                </a:lnTo>
                <a:lnTo>
                  <a:pt x="3263" y="3280"/>
                </a:lnTo>
                <a:lnTo>
                  <a:pt x="3239" y="3237"/>
                </a:lnTo>
                <a:lnTo>
                  <a:pt x="3208" y="3198"/>
                </a:lnTo>
                <a:lnTo>
                  <a:pt x="3168" y="3167"/>
                </a:lnTo>
                <a:lnTo>
                  <a:pt x="3125" y="3142"/>
                </a:lnTo>
                <a:lnTo>
                  <a:pt x="3075" y="3127"/>
                </a:lnTo>
                <a:lnTo>
                  <a:pt x="3024" y="3122"/>
                </a:lnTo>
                <a:close/>
                <a:moveTo>
                  <a:pt x="3024" y="1220"/>
                </a:moveTo>
                <a:lnTo>
                  <a:pt x="2976" y="1223"/>
                </a:lnTo>
                <a:lnTo>
                  <a:pt x="2931" y="1237"/>
                </a:lnTo>
                <a:lnTo>
                  <a:pt x="2891" y="1259"/>
                </a:lnTo>
                <a:lnTo>
                  <a:pt x="2857" y="1289"/>
                </a:lnTo>
                <a:lnTo>
                  <a:pt x="2828" y="1323"/>
                </a:lnTo>
                <a:lnTo>
                  <a:pt x="2805" y="1365"/>
                </a:lnTo>
                <a:lnTo>
                  <a:pt x="2792" y="1408"/>
                </a:lnTo>
                <a:lnTo>
                  <a:pt x="2786" y="1456"/>
                </a:lnTo>
                <a:lnTo>
                  <a:pt x="2786" y="2750"/>
                </a:lnTo>
                <a:lnTo>
                  <a:pt x="2792" y="2798"/>
                </a:lnTo>
                <a:lnTo>
                  <a:pt x="2805" y="2843"/>
                </a:lnTo>
                <a:lnTo>
                  <a:pt x="2828" y="2882"/>
                </a:lnTo>
                <a:lnTo>
                  <a:pt x="2857" y="2919"/>
                </a:lnTo>
                <a:lnTo>
                  <a:pt x="2891" y="2946"/>
                </a:lnTo>
                <a:lnTo>
                  <a:pt x="2931" y="2968"/>
                </a:lnTo>
                <a:lnTo>
                  <a:pt x="2976" y="2982"/>
                </a:lnTo>
                <a:lnTo>
                  <a:pt x="3024" y="2987"/>
                </a:lnTo>
                <a:lnTo>
                  <a:pt x="3072" y="2982"/>
                </a:lnTo>
                <a:lnTo>
                  <a:pt x="3115" y="2968"/>
                </a:lnTo>
                <a:lnTo>
                  <a:pt x="3156" y="2946"/>
                </a:lnTo>
                <a:lnTo>
                  <a:pt x="3191" y="2919"/>
                </a:lnTo>
                <a:lnTo>
                  <a:pt x="3220" y="2882"/>
                </a:lnTo>
                <a:lnTo>
                  <a:pt x="3242" y="2843"/>
                </a:lnTo>
                <a:lnTo>
                  <a:pt x="3256" y="2798"/>
                </a:lnTo>
                <a:lnTo>
                  <a:pt x="3259" y="2750"/>
                </a:lnTo>
                <a:lnTo>
                  <a:pt x="3259" y="1456"/>
                </a:lnTo>
                <a:lnTo>
                  <a:pt x="3256" y="1408"/>
                </a:lnTo>
                <a:lnTo>
                  <a:pt x="3242" y="1365"/>
                </a:lnTo>
                <a:lnTo>
                  <a:pt x="3220" y="1323"/>
                </a:lnTo>
                <a:lnTo>
                  <a:pt x="3191" y="1289"/>
                </a:lnTo>
                <a:lnTo>
                  <a:pt x="3156" y="1259"/>
                </a:lnTo>
                <a:lnTo>
                  <a:pt x="3115" y="1237"/>
                </a:lnTo>
                <a:lnTo>
                  <a:pt x="3072" y="1223"/>
                </a:lnTo>
                <a:lnTo>
                  <a:pt x="3024" y="1220"/>
                </a:lnTo>
                <a:close/>
                <a:moveTo>
                  <a:pt x="3032" y="0"/>
                </a:moveTo>
                <a:lnTo>
                  <a:pt x="3206" y="5"/>
                </a:lnTo>
                <a:lnTo>
                  <a:pt x="3375" y="21"/>
                </a:lnTo>
                <a:lnTo>
                  <a:pt x="3541" y="45"/>
                </a:lnTo>
                <a:lnTo>
                  <a:pt x="3705" y="79"/>
                </a:lnTo>
                <a:lnTo>
                  <a:pt x="3865" y="124"/>
                </a:lnTo>
                <a:lnTo>
                  <a:pt x="4018" y="176"/>
                </a:lnTo>
                <a:lnTo>
                  <a:pt x="4169" y="238"/>
                </a:lnTo>
                <a:lnTo>
                  <a:pt x="4314" y="307"/>
                </a:lnTo>
                <a:lnTo>
                  <a:pt x="4453" y="384"/>
                </a:lnTo>
                <a:lnTo>
                  <a:pt x="4586" y="469"/>
                </a:lnTo>
                <a:lnTo>
                  <a:pt x="4715" y="562"/>
                </a:lnTo>
                <a:lnTo>
                  <a:pt x="4835" y="660"/>
                </a:lnTo>
                <a:lnTo>
                  <a:pt x="4948" y="765"/>
                </a:lnTo>
                <a:lnTo>
                  <a:pt x="5057" y="877"/>
                </a:lnTo>
                <a:lnTo>
                  <a:pt x="5157" y="996"/>
                </a:lnTo>
                <a:lnTo>
                  <a:pt x="5248" y="1118"/>
                </a:lnTo>
                <a:lnTo>
                  <a:pt x="5330" y="1247"/>
                </a:lnTo>
                <a:lnTo>
                  <a:pt x="5406" y="1382"/>
                </a:lnTo>
                <a:lnTo>
                  <a:pt x="5473" y="1520"/>
                </a:lnTo>
                <a:lnTo>
                  <a:pt x="5530" y="1663"/>
                </a:lnTo>
                <a:lnTo>
                  <a:pt x="5576" y="1809"/>
                </a:lnTo>
                <a:lnTo>
                  <a:pt x="5614" y="1961"/>
                </a:lnTo>
                <a:lnTo>
                  <a:pt x="5642" y="2114"/>
                </a:lnTo>
                <a:lnTo>
                  <a:pt x="5657" y="2271"/>
                </a:lnTo>
                <a:lnTo>
                  <a:pt x="5664" y="2431"/>
                </a:lnTo>
                <a:lnTo>
                  <a:pt x="5657" y="2591"/>
                </a:lnTo>
                <a:lnTo>
                  <a:pt x="5642" y="2748"/>
                </a:lnTo>
                <a:lnTo>
                  <a:pt x="5614" y="2901"/>
                </a:lnTo>
                <a:lnTo>
                  <a:pt x="5576" y="3053"/>
                </a:lnTo>
                <a:lnTo>
                  <a:pt x="5530" y="3199"/>
                </a:lnTo>
                <a:lnTo>
                  <a:pt x="5473" y="3342"/>
                </a:lnTo>
                <a:lnTo>
                  <a:pt x="5406" y="3480"/>
                </a:lnTo>
                <a:lnTo>
                  <a:pt x="5330" y="3615"/>
                </a:lnTo>
                <a:lnTo>
                  <a:pt x="5248" y="3744"/>
                </a:lnTo>
                <a:lnTo>
                  <a:pt x="5157" y="3868"/>
                </a:lnTo>
                <a:lnTo>
                  <a:pt x="5057" y="3985"/>
                </a:lnTo>
                <a:lnTo>
                  <a:pt x="4948" y="4097"/>
                </a:lnTo>
                <a:lnTo>
                  <a:pt x="4835" y="4202"/>
                </a:lnTo>
                <a:lnTo>
                  <a:pt x="4715" y="4302"/>
                </a:lnTo>
                <a:lnTo>
                  <a:pt x="4586" y="4393"/>
                </a:lnTo>
                <a:lnTo>
                  <a:pt x="4453" y="4478"/>
                </a:lnTo>
                <a:lnTo>
                  <a:pt x="4314" y="4555"/>
                </a:lnTo>
                <a:lnTo>
                  <a:pt x="4169" y="4624"/>
                </a:lnTo>
                <a:lnTo>
                  <a:pt x="4018" y="4686"/>
                </a:lnTo>
                <a:lnTo>
                  <a:pt x="3865" y="4738"/>
                </a:lnTo>
                <a:lnTo>
                  <a:pt x="3705" y="4783"/>
                </a:lnTo>
                <a:lnTo>
                  <a:pt x="3541" y="4817"/>
                </a:lnTo>
                <a:lnTo>
                  <a:pt x="3375" y="4841"/>
                </a:lnTo>
                <a:lnTo>
                  <a:pt x="3206" y="4857"/>
                </a:lnTo>
                <a:lnTo>
                  <a:pt x="3032" y="4862"/>
                </a:lnTo>
                <a:lnTo>
                  <a:pt x="2874" y="4858"/>
                </a:lnTo>
                <a:lnTo>
                  <a:pt x="2718" y="4845"/>
                </a:lnTo>
                <a:lnTo>
                  <a:pt x="2563" y="4824"/>
                </a:lnTo>
                <a:lnTo>
                  <a:pt x="2413" y="4795"/>
                </a:lnTo>
                <a:lnTo>
                  <a:pt x="2265" y="4757"/>
                </a:lnTo>
                <a:lnTo>
                  <a:pt x="2121" y="4712"/>
                </a:lnTo>
                <a:lnTo>
                  <a:pt x="1981" y="4660"/>
                </a:lnTo>
                <a:lnTo>
                  <a:pt x="1846" y="4602"/>
                </a:lnTo>
                <a:lnTo>
                  <a:pt x="1713" y="4534"/>
                </a:lnTo>
                <a:lnTo>
                  <a:pt x="1588" y="4462"/>
                </a:lnTo>
                <a:lnTo>
                  <a:pt x="225" y="4838"/>
                </a:lnTo>
                <a:lnTo>
                  <a:pt x="201" y="4841"/>
                </a:lnTo>
                <a:lnTo>
                  <a:pt x="177" y="4843"/>
                </a:lnTo>
                <a:lnTo>
                  <a:pt x="146" y="4841"/>
                </a:lnTo>
                <a:lnTo>
                  <a:pt x="115" y="4832"/>
                </a:lnTo>
                <a:lnTo>
                  <a:pt x="86" y="4819"/>
                </a:lnTo>
                <a:lnTo>
                  <a:pt x="60" y="4800"/>
                </a:lnTo>
                <a:lnTo>
                  <a:pt x="38" y="4776"/>
                </a:lnTo>
                <a:lnTo>
                  <a:pt x="19" y="4746"/>
                </a:lnTo>
                <a:lnTo>
                  <a:pt x="7" y="4714"/>
                </a:lnTo>
                <a:lnTo>
                  <a:pt x="0" y="4679"/>
                </a:lnTo>
                <a:lnTo>
                  <a:pt x="2" y="4646"/>
                </a:lnTo>
                <a:lnTo>
                  <a:pt x="9" y="4612"/>
                </a:lnTo>
                <a:lnTo>
                  <a:pt x="22" y="4579"/>
                </a:lnTo>
                <a:lnTo>
                  <a:pt x="645" y="3453"/>
                </a:lnTo>
                <a:lnTo>
                  <a:pt x="581" y="3316"/>
                </a:lnTo>
                <a:lnTo>
                  <a:pt x="528" y="3179"/>
                </a:lnTo>
                <a:lnTo>
                  <a:pt x="483" y="3036"/>
                </a:lnTo>
                <a:lnTo>
                  <a:pt x="449" y="2889"/>
                </a:lnTo>
                <a:lnTo>
                  <a:pt x="423" y="2739"/>
                </a:lnTo>
                <a:lnTo>
                  <a:pt x="408" y="2586"/>
                </a:lnTo>
                <a:lnTo>
                  <a:pt x="402" y="2431"/>
                </a:lnTo>
                <a:lnTo>
                  <a:pt x="408" y="2271"/>
                </a:lnTo>
                <a:lnTo>
                  <a:pt x="423" y="2114"/>
                </a:lnTo>
                <a:lnTo>
                  <a:pt x="451" y="1961"/>
                </a:lnTo>
                <a:lnTo>
                  <a:pt x="488" y="1809"/>
                </a:lnTo>
                <a:lnTo>
                  <a:pt x="535" y="1663"/>
                </a:lnTo>
                <a:lnTo>
                  <a:pt x="593" y="1520"/>
                </a:lnTo>
                <a:lnTo>
                  <a:pt x="659" y="1382"/>
                </a:lnTo>
                <a:lnTo>
                  <a:pt x="734" y="1247"/>
                </a:lnTo>
                <a:lnTo>
                  <a:pt x="817" y="1118"/>
                </a:lnTo>
                <a:lnTo>
                  <a:pt x="910" y="996"/>
                </a:lnTo>
                <a:lnTo>
                  <a:pt x="1010" y="877"/>
                </a:lnTo>
                <a:lnTo>
                  <a:pt x="1116" y="765"/>
                </a:lnTo>
                <a:lnTo>
                  <a:pt x="1230" y="660"/>
                </a:lnTo>
                <a:lnTo>
                  <a:pt x="1352" y="562"/>
                </a:lnTo>
                <a:lnTo>
                  <a:pt x="1479" y="469"/>
                </a:lnTo>
                <a:lnTo>
                  <a:pt x="1612" y="384"/>
                </a:lnTo>
                <a:lnTo>
                  <a:pt x="1751" y="307"/>
                </a:lnTo>
                <a:lnTo>
                  <a:pt x="1897" y="238"/>
                </a:lnTo>
                <a:lnTo>
                  <a:pt x="2047" y="176"/>
                </a:lnTo>
                <a:lnTo>
                  <a:pt x="2202" y="124"/>
                </a:lnTo>
                <a:lnTo>
                  <a:pt x="2360" y="79"/>
                </a:lnTo>
                <a:lnTo>
                  <a:pt x="2523" y="45"/>
                </a:lnTo>
                <a:lnTo>
                  <a:pt x="2690" y="21"/>
                </a:lnTo>
                <a:lnTo>
                  <a:pt x="2860" y="5"/>
                </a:lnTo>
                <a:lnTo>
                  <a:pt x="3032" y="0"/>
                </a:lnTo>
                <a:close/>
              </a:path>
            </a:pathLst>
          </a:custGeom>
          <a:solidFill>
            <a:schemeClr val="bg1"/>
          </a:solidFill>
          <a:ln w="0">
            <a:noFill/>
            <a:prstDash val="solid"/>
            <a:round/>
            <a:headEnd/>
            <a:tailEnd/>
          </a:ln>
          <a:effectLst>
            <a:outerShdw blurRad="63500" sx="102000" sy="102000" algn="ctr" rotWithShape="0">
              <a:prstClr val="black">
                <a:alpha val="89000"/>
              </a:prstClr>
            </a:outerShdw>
          </a:effectLst>
        </p:spPr>
        <p:txBody>
          <a:bodyPr vert="horz" wrap="square" lIns="68580" tIns="34290" rIns="68580" bIns="34290" numCol="1" anchor="t" anchorCtr="0" compatLnSpc="1">
            <a:prstTxWarp prst="textNoShape">
              <a:avLst/>
            </a:prstTxWarp>
          </a:bodyPr>
          <a:lstStyle/>
          <a:p>
            <a:endParaRPr lang="fr-FR" sz="135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Tree>
    <p:extLst>
      <p:ext uri="{BB962C8B-B14F-4D97-AF65-F5344CB8AC3E}">
        <p14:creationId xmlns:p14="http://schemas.microsoft.com/office/powerpoint/2010/main" val="1234538696"/>
      </p:ext>
    </p:extLst>
  </p:cSld>
  <p:clrMapOvr>
    <a:masterClrMapping/>
  </p:clrMapOvr>
  <p:transition spd="slow">
    <p:push/>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exte 3 colonn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724535"/>
          </a:xfrm>
          <a:prstGeom prst="rect">
            <a:avLst/>
          </a:prstGeom>
        </p:spPr>
        <p:txBody>
          <a:bodyPr/>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142875" y="1303020"/>
            <a:ext cx="2931432" cy="4792980"/>
          </a:xfrm>
          <a:prstGeom prst="rect">
            <a:avLst/>
          </a:prstGeom>
          <a:solidFill>
            <a:schemeClr val="bg1"/>
          </a:solidFill>
          <a:ln>
            <a:noFill/>
          </a:ln>
          <a:effectLst>
            <a:outerShdw dist="6350" algn="l" rotWithShape="0">
              <a:schemeClr val="accent2"/>
            </a:outerShdw>
          </a:effectLst>
        </p:spPr>
        <p:txBody>
          <a:bodyPr tIns="144000" rIns="144000" bIns="144000" anchor="t"/>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2">
                    <a:lumMod val="50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90548" y="6588806"/>
            <a:ext cx="476579"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
        <p:nvSpPr>
          <p:cNvPr id="13" name="Content Placeholder 2"/>
          <p:cNvSpPr>
            <a:spLocks noGrp="1"/>
          </p:cNvSpPr>
          <p:nvPr>
            <p:ph idx="12" hasCustomPrompt="1"/>
          </p:nvPr>
        </p:nvSpPr>
        <p:spPr>
          <a:xfrm>
            <a:off x="3136809" y="1303020"/>
            <a:ext cx="2937509" cy="4792980"/>
          </a:xfrm>
          <a:prstGeom prst="rect">
            <a:avLst/>
          </a:prstGeom>
          <a:solidFill>
            <a:schemeClr val="bg1"/>
          </a:solidFill>
          <a:ln>
            <a:noFill/>
          </a:ln>
          <a:effectLst>
            <a:outerShdw dist="6350" algn="l" rotWithShape="0">
              <a:schemeClr val="accent2"/>
            </a:outerShdw>
          </a:effectLst>
        </p:spPr>
        <p:txBody>
          <a:bodyPr tIns="144000" rIns="144000" bIns="144000" anchor="t"/>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2">
                    <a:lumMod val="50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14" name="Content Placeholder 2"/>
          <p:cNvSpPr>
            <a:spLocks noGrp="1"/>
          </p:cNvSpPr>
          <p:nvPr>
            <p:ph idx="13" hasCustomPrompt="1"/>
          </p:nvPr>
        </p:nvSpPr>
        <p:spPr>
          <a:xfrm>
            <a:off x="6130742" y="1303020"/>
            <a:ext cx="2880360" cy="4792980"/>
          </a:xfrm>
          <a:prstGeom prst="rect">
            <a:avLst/>
          </a:prstGeom>
          <a:solidFill>
            <a:schemeClr val="bg1"/>
          </a:solidFill>
          <a:ln>
            <a:noFill/>
          </a:ln>
          <a:effectLst/>
        </p:spPr>
        <p:txBody>
          <a:bodyPr tIns="144000" bIns="144000" anchor="t"/>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2">
                    <a:lumMod val="50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Tree>
    <p:extLst>
      <p:ext uri="{BB962C8B-B14F-4D97-AF65-F5344CB8AC3E}">
        <p14:creationId xmlns:p14="http://schemas.microsoft.com/office/powerpoint/2010/main" val="2074693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exte 2 colonn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724535"/>
          </a:xfrm>
          <a:prstGeom prst="rect">
            <a:avLst/>
          </a:prstGeom>
        </p:spPr>
        <p:txBody>
          <a:bodyPr/>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628650" y="1109980"/>
            <a:ext cx="3811905" cy="4986020"/>
          </a:xfrm>
          <a:prstGeom prst="rect">
            <a:avLst/>
          </a:prstGeom>
          <a:solidFill>
            <a:schemeClr val="bg1"/>
          </a:solidFill>
          <a:ln>
            <a:noFill/>
          </a:ln>
          <a:effectLst/>
        </p:spPr>
        <p:txBody>
          <a:bodyPr anchor="ct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75" kern="1200" baseline="0" dirty="0">
                <a:solidFill>
                  <a:schemeClr val="bg1">
                    <a:lumMod val="65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515350" y="6588806"/>
            <a:ext cx="551777"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
        <p:nvSpPr>
          <p:cNvPr id="6" name="Content Placeholder 2"/>
          <p:cNvSpPr>
            <a:spLocks noGrp="1"/>
          </p:cNvSpPr>
          <p:nvPr>
            <p:ph idx="12" hasCustomPrompt="1"/>
          </p:nvPr>
        </p:nvSpPr>
        <p:spPr>
          <a:xfrm>
            <a:off x="4714875" y="1109980"/>
            <a:ext cx="3800475" cy="4986020"/>
          </a:xfrm>
          <a:prstGeom prst="rect">
            <a:avLst/>
          </a:prstGeom>
        </p:spPr>
        <p:txBody>
          <a:bodyPr anchor="ct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lgn="just">
              <a:spcBef>
                <a:spcPts val="900"/>
              </a:spcBef>
              <a:defRPr lang="en-US" sz="1050" kern="1200" dirty="0">
                <a:solidFill>
                  <a:schemeClr val="accent2">
                    <a:lumMod val="50000"/>
                  </a:schemeClr>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bg1">
                    <a:lumMod val="65000"/>
                  </a:schemeClr>
                </a:solidFill>
                <a:latin typeface="+mn-lt"/>
                <a:ea typeface="+mn-ea"/>
                <a:cs typeface="+mn-cs"/>
              </a:defRPr>
            </a:lvl3pPr>
          </a:lstStyle>
          <a:p>
            <a:pPr lvl="0"/>
            <a:r>
              <a:rPr lang="en-US" dirty="0"/>
              <a:t>Premier </a:t>
            </a:r>
            <a:r>
              <a:rPr lang="en-US" dirty="0" err="1"/>
              <a:t>niveau</a:t>
            </a:r>
            <a:endParaRPr lang="en-US" dirty="0"/>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cxnSp>
        <p:nvCxnSpPr>
          <p:cNvPr id="8" name="Straight Connector 7"/>
          <p:cNvCxnSpPr/>
          <p:nvPr userDrawn="1"/>
        </p:nvCxnSpPr>
        <p:spPr>
          <a:xfrm>
            <a:off x="4583430" y="1109980"/>
            <a:ext cx="0" cy="506222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2433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Vide+Titre-SousTit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96546"/>
            <a:ext cx="7886700" cy="724535"/>
          </a:xfrm>
          <a:prstGeom prst="rect">
            <a:avLst/>
          </a:prstGeom>
        </p:spPr>
        <p:txBody>
          <a:bodyPr lIns="0"/>
          <a:lstStyle>
            <a:lvl1pPr>
              <a:defRPr lang="fr-FR" sz="27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3" name="Content Placeholder 2"/>
          <p:cNvSpPr>
            <a:spLocks noGrp="1"/>
          </p:cNvSpPr>
          <p:nvPr>
            <p:ph idx="1" hasCustomPrompt="1"/>
          </p:nvPr>
        </p:nvSpPr>
        <p:spPr>
          <a:xfrm>
            <a:off x="628650" y="868680"/>
            <a:ext cx="7989570" cy="533400"/>
          </a:xfrm>
          <a:prstGeom prst="rect">
            <a:avLst/>
          </a:prstGeom>
        </p:spPr>
        <p:txBody>
          <a:bodyPr lIns="0" anchor="t"/>
          <a:lstStyle>
            <a:lvl1pPr marL="0" indent="0">
              <a:buNone/>
              <a:defRPr lang="en-US" sz="1500" dirty="0" smtClean="0">
                <a:solidFill>
                  <a:srgbClr val="FF0000"/>
                </a:solidFill>
              </a:defRPr>
            </a:lvl1pPr>
          </a:lstStyle>
          <a:p>
            <a:pPr marL="0" lvl="0"/>
            <a:r>
              <a:rPr lang="en-US" dirty="0"/>
              <a:t>PREMIER NIVEAU</a:t>
            </a:r>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7" name="Slide Number Placeholder 5"/>
          <p:cNvSpPr>
            <a:spLocks noGrp="1"/>
          </p:cNvSpPr>
          <p:nvPr>
            <p:ph type="sldNum" sz="quarter" idx="4"/>
          </p:nvPr>
        </p:nvSpPr>
        <p:spPr>
          <a:xfrm>
            <a:off x="8668753" y="6588806"/>
            <a:ext cx="398374"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Tree>
    <p:extLst>
      <p:ext uri="{BB962C8B-B14F-4D97-AF65-F5344CB8AC3E}">
        <p14:creationId xmlns:p14="http://schemas.microsoft.com/office/powerpoint/2010/main" val="1323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Zoom">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51835" y="296546"/>
            <a:ext cx="5263515" cy="671195"/>
          </a:xfrm>
          <a:prstGeom prst="rect">
            <a:avLst/>
          </a:prstGeom>
        </p:spPr>
        <p:txBody>
          <a:bodyPr/>
          <a:lstStyle>
            <a:lvl1pPr>
              <a:defRPr lang="fr-FR" sz="1800" b="1" baseline="0"/>
            </a:lvl1pPr>
          </a:lstStyle>
          <a:p>
            <a:pPr lvl="0"/>
            <a:r>
              <a:rPr lang="en-US" dirty="0"/>
              <a:t>Cliquer </a:t>
            </a:r>
            <a:r>
              <a:rPr lang="en-US" dirty="0" err="1"/>
              <a:t>ici</a:t>
            </a:r>
            <a:r>
              <a:rPr lang="en-US" dirty="0"/>
              <a:t> pour </a:t>
            </a:r>
            <a:r>
              <a:rPr lang="en-US" dirty="0" err="1"/>
              <a:t>ajouter</a:t>
            </a:r>
            <a:r>
              <a:rPr lang="en-US" dirty="0"/>
              <a:t> un </a:t>
            </a:r>
            <a:r>
              <a:rPr lang="en-US" dirty="0" err="1"/>
              <a:t>titre</a:t>
            </a:r>
            <a:endParaRPr lang="fr-FR" dirty="0"/>
          </a:p>
        </p:txBody>
      </p:sp>
      <p:sp>
        <p:nvSpPr>
          <p:cNvPr id="7" name="Slide Number Placeholder 5"/>
          <p:cNvSpPr>
            <a:spLocks noGrp="1"/>
          </p:cNvSpPr>
          <p:nvPr>
            <p:ph type="sldNum" sz="quarter" idx="4"/>
          </p:nvPr>
        </p:nvSpPr>
        <p:spPr>
          <a:xfrm>
            <a:off x="8515350" y="6588806"/>
            <a:ext cx="551777" cy="269195"/>
          </a:xfrm>
          <a:prstGeom prst="rect">
            <a:avLst/>
          </a:prstGeom>
          <a:noFill/>
          <a:effectLst/>
        </p:spPr>
        <p:txBody>
          <a:bodyPr/>
          <a:lstStyle>
            <a:lvl1pPr algn="ctr">
              <a:defRPr sz="788">
                <a:solidFill>
                  <a:schemeClr val="bg1"/>
                </a:solidFill>
              </a:defRPr>
            </a:lvl1pPr>
          </a:lstStyle>
          <a:p>
            <a:fld id="{B90E16C9-0A27-4632-BE93-74127F7D6A94}" type="slidenum">
              <a:rPr lang="fr-FR" smtClean="0"/>
              <a:pPr/>
              <a:t>‹#›</a:t>
            </a:fld>
            <a:endParaRPr lang="fr-FR" dirty="0"/>
          </a:p>
        </p:txBody>
      </p:sp>
      <p:sp>
        <p:nvSpPr>
          <p:cNvPr id="18" name="Rectangle 17"/>
          <p:cNvSpPr/>
          <p:nvPr userDrawn="1"/>
        </p:nvSpPr>
        <p:spPr>
          <a:xfrm>
            <a:off x="0" y="0"/>
            <a:ext cx="2971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5" name="Footer Placeholder 4"/>
          <p:cNvSpPr>
            <a:spLocks noGrp="1"/>
          </p:cNvSpPr>
          <p:nvPr>
            <p:ph type="ftr" sz="quarter" idx="11"/>
          </p:nvPr>
        </p:nvSpPr>
        <p:spPr>
          <a:xfrm>
            <a:off x="85725" y="6458281"/>
            <a:ext cx="3086100" cy="365125"/>
          </a:xfrm>
          <a:prstGeom prst="rect">
            <a:avLst/>
          </a:prstGeom>
        </p:spPr>
        <p:txBody>
          <a:bodyPr anchor="b"/>
          <a:lstStyle>
            <a:lvl1pPr>
              <a:defRPr sz="788">
                <a:solidFill>
                  <a:schemeClr val="bg1"/>
                </a:solidFill>
              </a:defRPr>
            </a:lvl1pPr>
          </a:lstStyle>
          <a:p>
            <a:r>
              <a:rPr lang="en-US" dirty="0"/>
              <a:t>Nom de la </a:t>
            </a:r>
            <a:r>
              <a:rPr lang="en-US" dirty="0" err="1"/>
              <a:t>présentation</a:t>
            </a:r>
            <a:endParaRPr lang="fr-FR" dirty="0"/>
          </a:p>
        </p:txBody>
      </p:sp>
      <p:sp>
        <p:nvSpPr>
          <p:cNvPr id="17" name="Title 13"/>
          <p:cNvSpPr txBox="1">
            <a:spLocks/>
          </p:cNvSpPr>
          <p:nvPr userDrawn="1"/>
        </p:nvSpPr>
        <p:spPr>
          <a:xfrm rot="21345072">
            <a:off x="-24601" y="3588290"/>
            <a:ext cx="3021003" cy="736061"/>
          </a:xfrm>
          <a:custGeom>
            <a:avLst/>
            <a:gdLst>
              <a:gd name="connsiteX0" fmla="*/ 4028004 w 4028004"/>
              <a:gd name="connsiteY0" fmla="*/ 0 h 736061"/>
              <a:gd name="connsiteX1" fmla="*/ 3973320 w 4028004"/>
              <a:gd name="connsiteY1" fmla="*/ 736061 h 736061"/>
              <a:gd name="connsiteX2" fmla="*/ 0 w 4028004"/>
              <a:gd name="connsiteY2" fmla="*/ 736061 h 736061"/>
              <a:gd name="connsiteX3" fmla="*/ 54683 w 4028004"/>
              <a:gd name="connsiteY3" fmla="*/ 0 h 736061"/>
            </a:gdLst>
            <a:ahLst/>
            <a:cxnLst>
              <a:cxn ang="0">
                <a:pos x="connsiteX0" y="connsiteY0"/>
              </a:cxn>
              <a:cxn ang="0">
                <a:pos x="connsiteX1" y="connsiteY1"/>
              </a:cxn>
              <a:cxn ang="0">
                <a:pos x="connsiteX2" y="connsiteY2"/>
              </a:cxn>
              <a:cxn ang="0">
                <a:pos x="connsiteX3" y="connsiteY3"/>
              </a:cxn>
            </a:cxnLst>
            <a:rect l="l" t="t" r="r" b="b"/>
            <a:pathLst>
              <a:path w="4028004" h="736061">
                <a:moveTo>
                  <a:pt x="4028004" y="0"/>
                </a:moveTo>
                <a:lnTo>
                  <a:pt x="3973320" y="736061"/>
                </a:lnTo>
                <a:lnTo>
                  <a:pt x="0" y="736061"/>
                </a:lnTo>
                <a:lnTo>
                  <a:pt x="54683" y="0"/>
                </a:lnTo>
                <a:close/>
              </a:path>
            </a:pathLst>
          </a:custGeom>
          <a:solidFill>
            <a:schemeClr val="accent3">
              <a:alpha val="41000"/>
            </a:schemeClr>
          </a:solidFill>
        </p:spPr>
        <p:txBody>
          <a:bodyPr wrap="square"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b="0" kern="1200" dirty="0">
                <a:solidFill>
                  <a:schemeClr val="tx1"/>
                </a:solidFill>
                <a:latin typeface="+mj-lt"/>
                <a:ea typeface="+mj-ea"/>
                <a:cs typeface="+mj-cs"/>
              </a:rPr>
              <a:t>Zoom</a:t>
            </a:r>
            <a:endParaRPr lang="fr-FR" sz="2700" b="0" kern="1200" dirty="0">
              <a:solidFill>
                <a:schemeClr val="tx1"/>
              </a:solidFill>
              <a:latin typeface="+mj-lt"/>
              <a:ea typeface="+mj-ea"/>
              <a:cs typeface="+mj-cs"/>
            </a:endParaRPr>
          </a:p>
        </p:txBody>
      </p:sp>
      <p:grpSp>
        <p:nvGrpSpPr>
          <p:cNvPr id="19" name="Group 4"/>
          <p:cNvGrpSpPr>
            <a:grpSpLocks noChangeAspect="1"/>
          </p:cNvGrpSpPr>
          <p:nvPr userDrawn="1"/>
        </p:nvGrpSpPr>
        <p:grpSpPr bwMode="auto">
          <a:xfrm>
            <a:off x="865585" y="1054640"/>
            <a:ext cx="1240631" cy="1653165"/>
            <a:chOff x="2198" y="519"/>
            <a:chExt cx="3279" cy="3277"/>
          </a:xfrm>
          <a:solidFill>
            <a:schemeClr val="accent3"/>
          </a:solidFill>
          <a:effectLst>
            <a:outerShdw blurRad="63500" sx="102000" sy="102000" algn="ctr" rotWithShape="0">
              <a:prstClr val="black">
                <a:alpha val="84000"/>
              </a:prstClr>
            </a:outerShdw>
          </a:effectLst>
        </p:grpSpPr>
        <p:sp>
          <p:nvSpPr>
            <p:cNvPr id="20" name="Freeform 19"/>
            <p:cNvSpPr>
              <a:spLocks noEditPoints="1"/>
            </p:cNvSpPr>
            <p:nvPr/>
          </p:nvSpPr>
          <p:spPr bwMode="auto">
            <a:xfrm>
              <a:off x="2198" y="519"/>
              <a:ext cx="2460" cy="2459"/>
            </a:xfrm>
            <a:custGeom>
              <a:avLst/>
              <a:gdLst>
                <a:gd name="T0" fmla="*/ 2160 w 4921"/>
                <a:gd name="T1" fmla="*/ 640 h 4918"/>
                <a:gd name="T2" fmla="*/ 1743 w 4921"/>
                <a:gd name="T3" fmla="*/ 759 h 4918"/>
                <a:gd name="T4" fmla="*/ 1370 w 4921"/>
                <a:gd name="T5" fmla="*/ 971 h 4918"/>
                <a:gd name="T6" fmla="*/ 1059 w 4921"/>
                <a:gd name="T7" fmla="*/ 1260 h 4918"/>
                <a:gd name="T8" fmla="*/ 822 w 4921"/>
                <a:gd name="T9" fmla="*/ 1613 h 4918"/>
                <a:gd name="T10" fmla="*/ 668 w 4921"/>
                <a:gd name="T11" fmla="*/ 2015 h 4918"/>
                <a:gd name="T12" fmla="*/ 614 w 4921"/>
                <a:gd name="T13" fmla="*/ 2460 h 4918"/>
                <a:gd name="T14" fmla="*/ 668 w 4921"/>
                <a:gd name="T15" fmla="*/ 2902 h 4918"/>
                <a:gd name="T16" fmla="*/ 822 w 4921"/>
                <a:gd name="T17" fmla="*/ 3305 h 4918"/>
                <a:gd name="T18" fmla="*/ 1059 w 4921"/>
                <a:gd name="T19" fmla="*/ 3658 h 4918"/>
                <a:gd name="T20" fmla="*/ 1370 w 4921"/>
                <a:gd name="T21" fmla="*/ 3947 h 4918"/>
                <a:gd name="T22" fmla="*/ 1743 w 4921"/>
                <a:gd name="T23" fmla="*/ 4158 h 4918"/>
                <a:gd name="T24" fmla="*/ 2160 w 4921"/>
                <a:gd name="T25" fmla="*/ 4278 h 4918"/>
                <a:gd name="T26" fmla="*/ 2611 w 4921"/>
                <a:gd name="T27" fmla="*/ 4296 h 4918"/>
                <a:gd name="T28" fmla="*/ 3042 w 4921"/>
                <a:gd name="T29" fmla="*/ 4208 h 4918"/>
                <a:gd name="T30" fmla="*/ 3431 w 4921"/>
                <a:gd name="T31" fmla="*/ 4027 h 4918"/>
                <a:gd name="T32" fmla="*/ 3764 w 4921"/>
                <a:gd name="T33" fmla="*/ 3761 h 4918"/>
                <a:gd name="T34" fmla="*/ 4029 w 4921"/>
                <a:gd name="T35" fmla="*/ 3429 h 4918"/>
                <a:gd name="T36" fmla="*/ 4210 w 4921"/>
                <a:gd name="T37" fmla="*/ 3042 h 4918"/>
                <a:gd name="T38" fmla="*/ 4298 w 4921"/>
                <a:gd name="T39" fmla="*/ 2609 h 4918"/>
                <a:gd name="T40" fmla="*/ 4280 w 4921"/>
                <a:gd name="T41" fmla="*/ 2161 h 4918"/>
                <a:gd name="T42" fmla="*/ 4159 w 4921"/>
                <a:gd name="T43" fmla="*/ 1742 h 4918"/>
                <a:gd name="T44" fmla="*/ 3949 w 4921"/>
                <a:gd name="T45" fmla="*/ 1371 h 4918"/>
                <a:gd name="T46" fmla="*/ 3660 w 4921"/>
                <a:gd name="T47" fmla="*/ 1058 h 4918"/>
                <a:gd name="T48" fmla="*/ 3307 w 4921"/>
                <a:gd name="T49" fmla="*/ 821 h 4918"/>
                <a:gd name="T50" fmla="*/ 2902 w 4921"/>
                <a:gd name="T51" fmla="*/ 668 h 4918"/>
                <a:gd name="T52" fmla="*/ 2459 w 4921"/>
                <a:gd name="T53" fmla="*/ 616 h 4918"/>
                <a:gd name="T54" fmla="*/ 2808 w 4921"/>
                <a:gd name="T55" fmla="*/ 24 h 4918"/>
                <a:gd name="T56" fmla="*/ 3301 w 4921"/>
                <a:gd name="T57" fmla="*/ 147 h 4918"/>
                <a:gd name="T58" fmla="*/ 3748 w 4921"/>
                <a:gd name="T59" fmla="*/ 365 h 4918"/>
                <a:gd name="T60" fmla="*/ 4141 w 4921"/>
                <a:gd name="T61" fmla="*/ 664 h 4918"/>
                <a:gd name="T62" fmla="*/ 4464 w 4921"/>
                <a:gd name="T63" fmla="*/ 1035 h 4918"/>
                <a:gd name="T64" fmla="*/ 4709 w 4921"/>
                <a:gd name="T65" fmla="*/ 1463 h 4918"/>
                <a:gd name="T66" fmla="*/ 4865 w 4921"/>
                <a:gd name="T67" fmla="*/ 1943 h 4918"/>
                <a:gd name="T68" fmla="*/ 4921 w 4921"/>
                <a:gd name="T69" fmla="*/ 2460 h 4918"/>
                <a:gd name="T70" fmla="*/ 4865 w 4921"/>
                <a:gd name="T71" fmla="*/ 2974 h 4918"/>
                <a:gd name="T72" fmla="*/ 4709 w 4921"/>
                <a:gd name="T73" fmla="*/ 3454 h 4918"/>
                <a:gd name="T74" fmla="*/ 4464 w 4921"/>
                <a:gd name="T75" fmla="*/ 3883 h 4918"/>
                <a:gd name="T76" fmla="*/ 4141 w 4921"/>
                <a:gd name="T77" fmla="*/ 4254 h 4918"/>
                <a:gd name="T78" fmla="*/ 3748 w 4921"/>
                <a:gd name="T79" fmla="*/ 4553 h 4918"/>
                <a:gd name="T80" fmla="*/ 3301 w 4921"/>
                <a:gd name="T81" fmla="*/ 4770 h 4918"/>
                <a:gd name="T82" fmla="*/ 2808 w 4921"/>
                <a:gd name="T83" fmla="*/ 4894 h 4918"/>
                <a:gd name="T84" fmla="*/ 2284 w 4921"/>
                <a:gd name="T85" fmla="*/ 4912 h 4918"/>
                <a:gd name="T86" fmla="*/ 1779 w 4921"/>
                <a:gd name="T87" fmla="*/ 4822 h 4918"/>
                <a:gd name="T88" fmla="*/ 1314 w 4921"/>
                <a:gd name="T89" fmla="*/ 4634 h 4918"/>
                <a:gd name="T90" fmla="*/ 904 w 4921"/>
                <a:gd name="T91" fmla="*/ 4361 h 4918"/>
                <a:gd name="T92" fmla="*/ 554 w 4921"/>
                <a:gd name="T93" fmla="*/ 4015 h 4918"/>
                <a:gd name="T94" fmla="*/ 283 w 4921"/>
                <a:gd name="T95" fmla="*/ 3604 h 4918"/>
                <a:gd name="T96" fmla="*/ 96 w 4921"/>
                <a:gd name="T97" fmla="*/ 3139 h 4918"/>
                <a:gd name="T98" fmla="*/ 6 w 4921"/>
                <a:gd name="T99" fmla="*/ 2635 h 4918"/>
                <a:gd name="T100" fmla="*/ 24 w 4921"/>
                <a:gd name="T101" fmla="*/ 2111 h 4918"/>
                <a:gd name="T102" fmla="*/ 148 w 4921"/>
                <a:gd name="T103" fmla="*/ 1619 h 4918"/>
                <a:gd name="T104" fmla="*/ 365 w 4921"/>
                <a:gd name="T105" fmla="*/ 1170 h 4918"/>
                <a:gd name="T106" fmla="*/ 664 w 4921"/>
                <a:gd name="T107" fmla="*/ 779 h 4918"/>
                <a:gd name="T108" fmla="*/ 1033 w 4921"/>
                <a:gd name="T109" fmla="*/ 456 h 4918"/>
                <a:gd name="T110" fmla="*/ 1464 w 4921"/>
                <a:gd name="T111" fmla="*/ 209 h 4918"/>
                <a:gd name="T112" fmla="*/ 1943 w 4921"/>
                <a:gd name="T113" fmla="*/ 54 h 4918"/>
                <a:gd name="T114" fmla="*/ 2459 w 4921"/>
                <a:gd name="T115" fmla="*/ 0 h 49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21" h="4918">
                  <a:moveTo>
                    <a:pt x="2459" y="616"/>
                  </a:moveTo>
                  <a:lnTo>
                    <a:pt x="2310" y="622"/>
                  </a:lnTo>
                  <a:lnTo>
                    <a:pt x="2160" y="640"/>
                  </a:lnTo>
                  <a:lnTo>
                    <a:pt x="2016" y="668"/>
                  </a:lnTo>
                  <a:lnTo>
                    <a:pt x="1877" y="710"/>
                  </a:lnTo>
                  <a:lnTo>
                    <a:pt x="1743" y="759"/>
                  </a:lnTo>
                  <a:lnTo>
                    <a:pt x="1614" y="821"/>
                  </a:lnTo>
                  <a:lnTo>
                    <a:pt x="1488" y="891"/>
                  </a:lnTo>
                  <a:lnTo>
                    <a:pt x="1370" y="971"/>
                  </a:lnTo>
                  <a:lnTo>
                    <a:pt x="1261" y="1058"/>
                  </a:lnTo>
                  <a:lnTo>
                    <a:pt x="1157" y="1156"/>
                  </a:lnTo>
                  <a:lnTo>
                    <a:pt x="1059" y="1260"/>
                  </a:lnTo>
                  <a:lnTo>
                    <a:pt x="971" y="1371"/>
                  </a:lnTo>
                  <a:lnTo>
                    <a:pt x="892" y="1489"/>
                  </a:lnTo>
                  <a:lnTo>
                    <a:pt x="822" y="1613"/>
                  </a:lnTo>
                  <a:lnTo>
                    <a:pt x="760" y="1742"/>
                  </a:lnTo>
                  <a:lnTo>
                    <a:pt x="710" y="1876"/>
                  </a:lnTo>
                  <a:lnTo>
                    <a:pt x="668" y="2015"/>
                  </a:lnTo>
                  <a:lnTo>
                    <a:pt x="638" y="2161"/>
                  </a:lnTo>
                  <a:lnTo>
                    <a:pt x="620" y="2308"/>
                  </a:lnTo>
                  <a:lnTo>
                    <a:pt x="614" y="2460"/>
                  </a:lnTo>
                  <a:lnTo>
                    <a:pt x="620" y="2609"/>
                  </a:lnTo>
                  <a:lnTo>
                    <a:pt x="638" y="2757"/>
                  </a:lnTo>
                  <a:lnTo>
                    <a:pt x="668" y="2902"/>
                  </a:lnTo>
                  <a:lnTo>
                    <a:pt x="710" y="3042"/>
                  </a:lnTo>
                  <a:lnTo>
                    <a:pt x="760" y="3175"/>
                  </a:lnTo>
                  <a:lnTo>
                    <a:pt x="822" y="3305"/>
                  </a:lnTo>
                  <a:lnTo>
                    <a:pt x="892" y="3429"/>
                  </a:lnTo>
                  <a:lnTo>
                    <a:pt x="971" y="3546"/>
                  </a:lnTo>
                  <a:lnTo>
                    <a:pt x="1059" y="3658"/>
                  </a:lnTo>
                  <a:lnTo>
                    <a:pt x="1157" y="3761"/>
                  </a:lnTo>
                  <a:lnTo>
                    <a:pt x="1261" y="3859"/>
                  </a:lnTo>
                  <a:lnTo>
                    <a:pt x="1370" y="3947"/>
                  </a:lnTo>
                  <a:lnTo>
                    <a:pt x="1488" y="4027"/>
                  </a:lnTo>
                  <a:lnTo>
                    <a:pt x="1614" y="4096"/>
                  </a:lnTo>
                  <a:lnTo>
                    <a:pt x="1743" y="4158"/>
                  </a:lnTo>
                  <a:lnTo>
                    <a:pt x="1877" y="4208"/>
                  </a:lnTo>
                  <a:lnTo>
                    <a:pt x="2016" y="4250"/>
                  </a:lnTo>
                  <a:lnTo>
                    <a:pt x="2160" y="4278"/>
                  </a:lnTo>
                  <a:lnTo>
                    <a:pt x="2310" y="4296"/>
                  </a:lnTo>
                  <a:lnTo>
                    <a:pt x="2459" y="4302"/>
                  </a:lnTo>
                  <a:lnTo>
                    <a:pt x="2611" y="4296"/>
                  </a:lnTo>
                  <a:lnTo>
                    <a:pt x="2758" y="4278"/>
                  </a:lnTo>
                  <a:lnTo>
                    <a:pt x="2902" y="4250"/>
                  </a:lnTo>
                  <a:lnTo>
                    <a:pt x="3042" y="4208"/>
                  </a:lnTo>
                  <a:lnTo>
                    <a:pt x="3177" y="4158"/>
                  </a:lnTo>
                  <a:lnTo>
                    <a:pt x="3307" y="4096"/>
                  </a:lnTo>
                  <a:lnTo>
                    <a:pt x="3431" y="4027"/>
                  </a:lnTo>
                  <a:lnTo>
                    <a:pt x="3548" y="3947"/>
                  </a:lnTo>
                  <a:lnTo>
                    <a:pt x="3660" y="3859"/>
                  </a:lnTo>
                  <a:lnTo>
                    <a:pt x="3764" y="3761"/>
                  </a:lnTo>
                  <a:lnTo>
                    <a:pt x="3859" y="3658"/>
                  </a:lnTo>
                  <a:lnTo>
                    <a:pt x="3949" y="3546"/>
                  </a:lnTo>
                  <a:lnTo>
                    <a:pt x="4029" y="3429"/>
                  </a:lnTo>
                  <a:lnTo>
                    <a:pt x="4099" y="3305"/>
                  </a:lnTo>
                  <a:lnTo>
                    <a:pt x="4159" y="3175"/>
                  </a:lnTo>
                  <a:lnTo>
                    <a:pt x="4210" y="3042"/>
                  </a:lnTo>
                  <a:lnTo>
                    <a:pt x="4250" y="2902"/>
                  </a:lnTo>
                  <a:lnTo>
                    <a:pt x="4280" y="2757"/>
                  </a:lnTo>
                  <a:lnTo>
                    <a:pt x="4298" y="2609"/>
                  </a:lnTo>
                  <a:lnTo>
                    <a:pt x="4304" y="2460"/>
                  </a:lnTo>
                  <a:lnTo>
                    <a:pt x="4298" y="2308"/>
                  </a:lnTo>
                  <a:lnTo>
                    <a:pt x="4280" y="2161"/>
                  </a:lnTo>
                  <a:lnTo>
                    <a:pt x="4250" y="2015"/>
                  </a:lnTo>
                  <a:lnTo>
                    <a:pt x="4210" y="1876"/>
                  </a:lnTo>
                  <a:lnTo>
                    <a:pt x="4159" y="1742"/>
                  </a:lnTo>
                  <a:lnTo>
                    <a:pt x="4099" y="1613"/>
                  </a:lnTo>
                  <a:lnTo>
                    <a:pt x="4029" y="1489"/>
                  </a:lnTo>
                  <a:lnTo>
                    <a:pt x="3949" y="1371"/>
                  </a:lnTo>
                  <a:lnTo>
                    <a:pt x="3859" y="1260"/>
                  </a:lnTo>
                  <a:lnTo>
                    <a:pt x="3764" y="1156"/>
                  </a:lnTo>
                  <a:lnTo>
                    <a:pt x="3660" y="1058"/>
                  </a:lnTo>
                  <a:lnTo>
                    <a:pt x="3548" y="971"/>
                  </a:lnTo>
                  <a:lnTo>
                    <a:pt x="3431" y="891"/>
                  </a:lnTo>
                  <a:lnTo>
                    <a:pt x="3307" y="821"/>
                  </a:lnTo>
                  <a:lnTo>
                    <a:pt x="3177" y="759"/>
                  </a:lnTo>
                  <a:lnTo>
                    <a:pt x="3042" y="710"/>
                  </a:lnTo>
                  <a:lnTo>
                    <a:pt x="2902" y="668"/>
                  </a:lnTo>
                  <a:lnTo>
                    <a:pt x="2758" y="640"/>
                  </a:lnTo>
                  <a:lnTo>
                    <a:pt x="2611" y="622"/>
                  </a:lnTo>
                  <a:lnTo>
                    <a:pt x="2459" y="616"/>
                  </a:lnTo>
                  <a:close/>
                  <a:moveTo>
                    <a:pt x="2459" y="0"/>
                  </a:moveTo>
                  <a:lnTo>
                    <a:pt x="2635" y="6"/>
                  </a:lnTo>
                  <a:lnTo>
                    <a:pt x="2808" y="24"/>
                  </a:lnTo>
                  <a:lnTo>
                    <a:pt x="2976" y="54"/>
                  </a:lnTo>
                  <a:lnTo>
                    <a:pt x="3141" y="96"/>
                  </a:lnTo>
                  <a:lnTo>
                    <a:pt x="3301" y="147"/>
                  </a:lnTo>
                  <a:lnTo>
                    <a:pt x="3455" y="209"/>
                  </a:lnTo>
                  <a:lnTo>
                    <a:pt x="3604" y="283"/>
                  </a:lnTo>
                  <a:lnTo>
                    <a:pt x="3748" y="365"/>
                  </a:lnTo>
                  <a:lnTo>
                    <a:pt x="3885" y="456"/>
                  </a:lnTo>
                  <a:lnTo>
                    <a:pt x="4017" y="556"/>
                  </a:lnTo>
                  <a:lnTo>
                    <a:pt x="4141" y="664"/>
                  </a:lnTo>
                  <a:lnTo>
                    <a:pt x="4256" y="779"/>
                  </a:lnTo>
                  <a:lnTo>
                    <a:pt x="4364" y="903"/>
                  </a:lnTo>
                  <a:lnTo>
                    <a:pt x="4464" y="1035"/>
                  </a:lnTo>
                  <a:lnTo>
                    <a:pt x="4556" y="1170"/>
                  </a:lnTo>
                  <a:lnTo>
                    <a:pt x="4637" y="1314"/>
                  </a:lnTo>
                  <a:lnTo>
                    <a:pt x="4709" y="1463"/>
                  </a:lnTo>
                  <a:lnTo>
                    <a:pt x="4773" y="1619"/>
                  </a:lnTo>
                  <a:lnTo>
                    <a:pt x="4825" y="1778"/>
                  </a:lnTo>
                  <a:lnTo>
                    <a:pt x="4865" y="1943"/>
                  </a:lnTo>
                  <a:lnTo>
                    <a:pt x="4895" y="2111"/>
                  </a:lnTo>
                  <a:lnTo>
                    <a:pt x="4913" y="2282"/>
                  </a:lnTo>
                  <a:lnTo>
                    <a:pt x="4921" y="2460"/>
                  </a:lnTo>
                  <a:lnTo>
                    <a:pt x="4913" y="2635"/>
                  </a:lnTo>
                  <a:lnTo>
                    <a:pt x="4895" y="2807"/>
                  </a:lnTo>
                  <a:lnTo>
                    <a:pt x="4865" y="2974"/>
                  </a:lnTo>
                  <a:lnTo>
                    <a:pt x="4825" y="3139"/>
                  </a:lnTo>
                  <a:lnTo>
                    <a:pt x="4773" y="3299"/>
                  </a:lnTo>
                  <a:lnTo>
                    <a:pt x="4709" y="3454"/>
                  </a:lnTo>
                  <a:lnTo>
                    <a:pt x="4637" y="3604"/>
                  </a:lnTo>
                  <a:lnTo>
                    <a:pt x="4556" y="3747"/>
                  </a:lnTo>
                  <a:lnTo>
                    <a:pt x="4464" y="3883"/>
                  </a:lnTo>
                  <a:lnTo>
                    <a:pt x="4364" y="4015"/>
                  </a:lnTo>
                  <a:lnTo>
                    <a:pt x="4256" y="4138"/>
                  </a:lnTo>
                  <a:lnTo>
                    <a:pt x="4141" y="4254"/>
                  </a:lnTo>
                  <a:lnTo>
                    <a:pt x="4017" y="4361"/>
                  </a:lnTo>
                  <a:lnTo>
                    <a:pt x="3885" y="4461"/>
                  </a:lnTo>
                  <a:lnTo>
                    <a:pt x="3748" y="4553"/>
                  </a:lnTo>
                  <a:lnTo>
                    <a:pt x="3604" y="4634"/>
                  </a:lnTo>
                  <a:lnTo>
                    <a:pt x="3455" y="4708"/>
                  </a:lnTo>
                  <a:lnTo>
                    <a:pt x="3301" y="4770"/>
                  </a:lnTo>
                  <a:lnTo>
                    <a:pt x="3141" y="4822"/>
                  </a:lnTo>
                  <a:lnTo>
                    <a:pt x="2976" y="4864"/>
                  </a:lnTo>
                  <a:lnTo>
                    <a:pt x="2808" y="4894"/>
                  </a:lnTo>
                  <a:lnTo>
                    <a:pt x="2635" y="4912"/>
                  </a:lnTo>
                  <a:lnTo>
                    <a:pt x="2459" y="4918"/>
                  </a:lnTo>
                  <a:lnTo>
                    <a:pt x="2284" y="4912"/>
                  </a:lnTo>
                  <a:lnTo>
                    <a:pt x="2112" y="4894"/>
                  </a:lnTo>
                  <a:lnTo>
                    <a:pt x="1943" y="4864"/>
                  </a:lnTo>
                  <a:lnTo>
                    <a:pt x="1779" y="4822"/>
                  </a:lnTo>
                  <a:lnTo>
                    <a:pt x="1620" y="4770"/>
                  </a:lnTo>
                  <a:lnTo>
                    <a:pt x="1464" y="4708"/>
                  </a:lnTo>
                  <a:lnTo>
                    <a:pt x="1314" y="4634"/>
                  </a:lnTo>
                  <a:lnTo>
                    <a:pt x="1171" y="4553"/>
                  </a:lnTo>
                  <a:lnTo>
                    <a:pt x="1033" y="4461"/>
                  </a:lnTo>
                  <a:lnTo>
                    <a:pt x="904" y="4361"/>
                  </a:lnTo>
                  <a:lnTo>
                    <a:pt x="780" y="4254"/>
                  </a:lnTo>
                  <a:lnTo>
                    <a:pt x="664" y="4138"/>
                  </a:lnTo>
                  <a:lnTo>
                    <a:pt x="554" y="4015"/>
                  </a:lnTo>
                  <a:lnTo>
                    <a:pt x="455" y="3883"/>
                  </a:lnTo>
                  <a:lnTo>
                    <a:pt x="365" y="3747"/>
                  </a:lnTo>
                  <a:lnTo>
                    <a:pt x="283" y="3604"/>
                  </a:lnTo>
                  <a:lnTo>
                    <a:pt x="209" y="3454"/>
                  </a:lnTo>
                  <a:lnTo>
                    <a:pt x="148" y="3299"/>
                  </a:lnTo>
                  <a:lnTo>
                    <a:pt x="96" y="3139"/>
                  </a:lnTo>
                  <a:lnTo>
                    <a:pt x="54" y="2974"/>
                  </a:lnTo>
                  <a:lnTo>
                    <a:pt x="24" y="2807"/>
                  </a:lnTo>
                  <a:lnTo>
                    <a:pt x="6" y="2635"/>
                  </a:lnTo>
                  <a:lnTo>
                    <a:pt x="0" y="2460"/>
                  </a:lnTo>
                  <a:lnTo>
                    <a:pt x="6" y="2282"/>
                  </a:lnTo>
                  <a:lnTo>
                    <a:pt x="24" y="2111"/>
                  </a:lnTo>
                  <a:lnTo>
                    <a:pt x="54" y="1943"/>
                  </a:lnTo>
                  <a:lnTo>
                    <a:pt x="96" y="1778"/>
                  </a:lnTo>
                  <a:lnTo>
                    <a:pt x="148" y="1619"/>
                  </a:lnTo>
                  <a:lnTo>
                    <a:pt x="209" y="1463"/>
                  </a:lnTo>
                  <a:lnTo>
                    <a:pt x="283" y="1314"/>
                  </a:lnTo>
                  <a:lnTo>
                    <a:pt x="365" y="1170"/>
                  </a:lnTo>
                  <a:lnTo>
                    <a:pt x="455" y="1035"/>
                  </a:lnTo>
                  <a:lnTo>
                    <a:pt x="554" y="903"/>
                  </a:lnTo>
                  <a:lnTo>
                    <a:pt x="664" y="779"/>
                  </a:lnTo>
                  <a:lnTo>
                    <a:pt x="780" y="664"/>
                  </a:lnTo>
                  <a:lnTo>
                    <a:pt x="904" y="556"/>
                  </a:lnTo>
                  <a:lnTo>
                    <a:pt x="1033" y="456"/>
                  </a:lnTo>
                  <a:lnTo>
                    <a:pt x="1171" y="365"/>
                  </a:lnTo>
                  <a:lnTo>
                    <a:pt x="1314" y="283"/>
                  </a:lnTo>
                  <a:lnTo>
                    <a:pt x="1464" y="209"/>
                  </a:lnTo>
                  <a:lnTo>
                    <a:pt x="1620" y="147"/>
                  </a:lnTo>
                  <a:lnTo>
                    <a:pt x="1779" y="96"/>
                  </a:lnTo>
                  <a:lnTo>
                    <a:pt x="1943" y="54"/>
                  </a:lnTo>
                  <a:lnTo>
                    <a:pt x="2112" y="24"/>
                  </a:lnTo>
                  <a:lnTo>
                    <a:pt x="2284" y="6"/>
                  </a:lnTo>
                  <a:lnTo>
                    <a:pt x="24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fr-FR" sz="1350"/>
            </a:p>
          </p:txBody>
        </p:sp>
        <p:sp>
          <p:nvSpPr>
            <p:cNvPr id="21" name="Freeform 20"/>
            <p:cNvSpPr>
              <a:spLocks/>
            </p:cNvSpPr>
            <p:nvPr/>
          </p:nvSpPr>
          <p:spPr bwMode="auto">
            <a:xfrm>
              <a:off x="4201" y="2520"/>
              <a:ext cx="1276" cy="1276"/>
            </a:xfrm>
            <a:custGeom>
              <a:avLst/>
              <a:gdLst>
                <a:gd name="T0" fmla="*/ 870 w 2553"/>
                <a:gd name="T1" fmla="*/ 0 h 2551"/>
                <a:gd name="T2" fmla="*/ 2374 w 2553"/>
                <a:gd name="T3" fmla="*/ 1505 h 2551"/>
                <a:gd name="T4" fmla="*/ 2425 w 2553"/>
                <a:gd name="T5" fmla="*/ 1562 h 2551"/>
                <a:gd name="T6" fmla="*/ 2467 w 2553"/>
                <a:gd name="T7" fmla="*/ 1624 h 2551"/>
                <a:gd name="T8" fmla="*/ 2503 w 2553"/>
                <a:gd name="T9" fmla="*/ 1690 h 2551"/>
                <a:gd name="T10" fmla="*/ 2527 w 2553"/>
                <a:gd name="T11" fmla="*/ 1760 h 2551"/>
                <a:gd name="T12" fmla="*/ 2545 w 2553"/>
                <a:gd name="T13" fmla="*/ 1829 h 2551"/>
                <a:gd name="T14" fmla="*/ 2553 w 2553"/>
                <a:gd name="T15" fmla="*/ 1903 h 2551"/>
                <a:gd name="T16" fmla="*/ 2553 w 2553"/>
                <a:gd name="T17" fmla="*/ 1975 h 2551"/>
                <a:gd name="T18" fmla="*/ 2545 w 2553"/>
                <a:gd name="T19" fmla="*/ 2047 h 2551"/>
                <a:gd name="T20" fmla="*/ 2527 w 2553"/>
                <a:gd name="T21" fmla="*/ 2119 h 2551"/>
                <a:gd name="T22" fmla="*/ 2503 w 2553"/>
                <a:gd name="T23" fmla="*/ 2186 h 2551"/>
                <a:gd name="T24" fmla="*/ 2467 w 2553"/>
                <a:gd name="T25" fmla="*/ 2252 h 2551"/>
                <a:gd name="T26" fmla="*/ 2425 w 2553"/>
                <a:gd name="T27" fmla="*/ 2316 h 2551"/>
                <a:gd name="T28" fmla="*/ 2374 w 2553"/>
                <a:gd name="T29" fmla="*/ 2374 h 2551"/>
                <a:gd name="T30" fmla="*/ 2316 w 2553"/>
                <a:gd name="T31" fmla="*/ 2423 h 2551"/>
                <a:gd name="T32" fmla="*/ 2254 w 2553"/>
                <a:gd name="T33" fmla="*/ 2467 h 2551"/>
                <a:gd name="T34" fmla="*/ 2188 w 2553"/>
                <a:gd name="T35" fmla="*/ 2501 h 2551"/>
                <a:gd name="T36" fmla="*/ 2120 w 2553"/>
                <a:gd name="T37" fmla="*/ 2527 h 2551"/>
                <a:gd name="T38" fmla="*/ 2048 w 2553"/>
                <a:gd name="T39" fmla="*/ 2543 h 2551"/>
                <a:gd name="T40" fmla="*/ 1977 w 2553"/>
                <a:gd name="T41" fmla="*/ 2551 h 2551"/>
                <a:gd name="T42" fmla="*/ 1903 w 2553"/>
                <a:gd name="T43" fmla="*/ 2551 h 2551"/>
                <a:gd name="T44" fmla="*/ 1831 w 2553"/>
                <a:gd name="T45" fmla="*/ 2543 h 2551"/>
                <a:gd name="T46" fmla="*/ 1761 w 2553"/>
                <a:gd name="T47" fmla="*/ 2527 h 2551"/>
                <a:gd name="T48" fmla="*/ 1691 w 2553"/>
                <a:gd name="T49" fmla="*/ 2501 h 2551"/>
                <a:gd name="T50" fmla="*/ 1626 w 2553"/>
                <a:gd name="T51" fmla="*/ 2467 h 2551"/>
                <a:gd name="T52" fmla="*/ 1564 w 2553"/>
                <a:gd name="T53" fmla="*/ 2423 h 2551"/>
                <a:gd name="T54" fmla="*/ 1504 w 2553"/>
                <a:gd name="T55" fmla="*/ 2374 h 2551"/>
                <a:gd name="T56" fmla="*/ 0 w 2553"/>
                <a:gd name="T57" fmla="*/ 869 h 2551"/>
                <a:gd name="T58" fmla="*/ 146 w 2553"/>
                <a:gd name="T59" fmla="*/ 769 h 2551"/>
                <a:gd name="T60" fmla="*/ 285 w 2553"/>
                <a:gd name="T61" fmla="*/ 659 h 2551"/>
                <a:gd name="T62" fmla="*/ 419 w 2553"/>
                <a:gd name="T63" fmla="*/ 542 h 2551"/>
                <a:gd name="T64" fmla="*/ 543 w 2553"/>
                <a:gd name="T65" fmla="*/ 418 h 2551"/>
                <a:gd name="T66" fmla="*/ 660 w 2553"/>
                <a:gd name="T67" fmla="*/ 285 h 2551"/>
                <a:gd name="T68" fmla="*/ 770 w 2553"/>
                <a:gd name="T69" fmla="*/ 145 h 2551"/>
                <a:gd name="T70" fmla="*/ 870 w 2553"/>
                <a:gd name="T71" fmla="*/ 0 h 2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53" h="2551">
                  <a:moveTo>
                    <a:pt x="870" y="0"/>
                  </a:moveTo>
                  <a:lnTo>
                    <a:pt x="2374" y="1505"/>
                  </a:lnTo>
                  <a:lnTo>
                    <a:pt x="2425" y="1562"/>
                  </a:lnTo>
                  <a:lnTo>
                    <a:pt x="2467" y="1624"/>
                  </a:lnTo>
                  <a:lnTo>
                    <a:pt x="2503" y="1690"/>
                  </a:lnTo>
                  <a:lnTo>
                    <a:pt x="2527" y="1760"/>
                  </a:lnTo>
                  <a:lnTo>
                    <a:pt x="2545" y="1829"/>
                  </a:lnTo>
                  <a:lnTo>
                    <a:pt x="2553" y="1903"/>
                  </a:lnTo>
                  <a:lnTo>
                    <a:pt x="2553" y="1975"/>
                  </a:lnTo>
                  <a:lnTo>
                    <a:pt x="2545" y="2047"/>
                  </a:lnTo>
                  <a:lnTo>
                    <a:pt x="2527" y="2119"/>
                  </a:lnTo>
                  <a:lnTo>
                    <a:pt x="2503" y="2186"/>
                  </a:lnTo>
                  <a:lnTo>
                    <a:pt x="2467" y="2252"/>
                  </a:lnTo>
                  <a:lnTo>
                    <a:pt x="2425" y="2316"/>
                  </a:lnTo>
                  <a:lnTo>
                    <a:pt x="2374" y="2374"/>
                  </a:lnTo>
                  <a:lnTo>
                    <a:pt x="2316" y="2423"/>
                  </a:lnTo>
                  <a:lnTo>
                    <a:pt x="2254" y="2467"/>
                  </a:lnTo>
                  <a:lnTo>
                    <a:pt x="2188" y="2501"/>
                  </a:lnTo>
                  <a:lnTo>
                    <a:pt x="2120" y="2527"/>
                  </a:lnTo>
                  <a:lnTo>
                    <a:pt x="2048" y="2543"/>
                  </a:lnTo>
                  <a:lnTo>
                    <a:pt x="1977" y="2551"/>
                  </a:lnTo>
                  <a:lnTo>
                    <a:pt x="1903" y="2551"/>
                  </a:lnTo>
                  <a:lnTo>
                    <a:pt x="1831" y="2543"/>
                  </a:lnTo>
                  <a:lnTo>
                    <a:pt x="1761" y="2527"/>
                  </a:lnTo>
                  <a:lnTo>
                    <a:pt x="1691" y="2501"/>
                  </a:lnTo>
                  <a:lnTo>
                    <a:pt x="1626" y="2467"/>
                  </a:lnTo>
                  <a:lnTo>
                    <a:pt x="1564" y="2423"/>
                  </a:lnTo>
                  <a:lnTo>
                    <a:pt x="1504" y="2374"/>
                  </a:lnTo>
                  <a:lnTo>
                    <a:pt x="0" y="869"/>
                  </a:lnTo>
                  <a:lnTo>
                    <a:pt x="146" y="769"/>
                  </a:lnTo>
                  <a:lnTo>
                    <a:pt x="285" y="659"/>
                  </a:lnTo>
                  <a:lnTo>
                    <a:pt x="419" y="542"/>
                  </a:lnTo>
                  <a:lnTo>
                    <a:pt x="543" y="418"/>
                  </a:lnTo>
                  <a:lnTo>
                    <a:pt x="660" y="285"/>
                  </a:lnTo>
                  <a:lnTo>
                    <a:pt x="770" y="145"/>
                  </a:lnTo>
                  <a:lnTo>
                    <a:pt x="8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fr-FR" sz="1350"/>
            </a:p>
          </p:txBody>
        </p:sp>
      </p:grpSp>
      <p:sp>
        <p:nvSpPr>
          <p:cNvPr id="11" name="Content Placeholder 2"/>
          <p:cNvSpPr>
            <a:spLocks noGrp="1"/>
          </p:cNvSpPr>
          <p:nvPr>
            <p:ph idx="1" hasCustomPrompt="1"/>
          </p:nvPr>
        </p:nvSpPr>
        <p:spPr>
          <a:xfrm>
            <a:off x="3251835" y="1270000"/>
            <a:ext cx="5263515" cy="4351338"/>
          </a:xfrm>
          <a:prstGeom prst="rect">
            <a:avLst/>
          </a:prstGeom>
        </p:spPr>
        <p:txBody>
          <a:bodyPr/>
          <a:lstStyle>
            <a:lvl1pPr marL="66675" indent="-66675" algn="just" defTabSz="685800" rtl="0" eaLnBrk="1" latinLnBrk="0" hangingPunct="1">
              <a:lnSpc>
                <a:spcPct val="90000"/>
              </a:lnSpc>
              <a:spcBef>
                <a:spcPts val="1800"/>
              </a:spcBef>
              <a:buClr>
                <a:schemeClr val="bg1"/>
              </a:buClr>
              <a:buFont typeface="Arial" panose="020B0604020202020204" pitchFamily="34" charset="0"/>
              <a:buChar char="•"/>
              <a:defRPr lang="en-US" sz="1050" kern="1200" baseline="0" dirty="0">
                <a:solidFill>
                  <a:schemeClr val="tx2"/>
                </a:solidFill>
                <a:latin typeface="+mn-lt"/>
                <a:ea typeface="+mn-ea"/>
                <a:cs typeface="+mn-cs"/>
              </a:defRPr>
            </a:lvl1pPr>
            <a:lvl2pPr marL="200025" indent="-133350">
              <a:spcBef>
                <a:spcPts val="900"/>
              </a:spcBef>
              <a:defRPr lang="en-US" sz="1050" kern="1200" dirty="0">
                <a:solidFill>
                  <a:schemeClr val="tx1"/>
                </a:solidFill>
                <a:latin typeface="+mn-lt"/>
                <a:ea typeface="+mn-ea"/>
                <a:cs typeface="+mn-cs"/>
              </a:defRPr>
            </a:lvl2pPr>
            <a:lvl3pPr marL="269081" indent="-132160" algn="just" defTabSz="685800" rtl="0" eaLnBrk="1" latinLnBrk="0" hangingPunct="1">
              <a:lnSpc>
                <a:spcPct val="90000"/>
              </a:lnSpc>
              <a:spcBef>
                <a:spcPts val="450"/>
              </a:spcBef>
              <a:buSzPct val="80000"/>
              <a:buFont typeface="Wingdings" panose="05000000000000000000" pitchFamily="2" charset="2"/>
              <a:buChar char="à"/>
              <a:defRPr lang="en-US" sz="900" kern="1200" baseline="0" dirty="0">
                <a:solidFill>
                  <a:schemeClr val="accent1"/>
                </a:solidFill>
                <a:latin typeface="+mn-lt"/>
                <a:ea typeface="+mn-ea"/>
                <a:cs typeface="+mn-cs"/>
              </a:defRPr>
            </a:lvl3pPr>
          </a:lstStyle>
          <a:p>
            <a:pPr lvl="0"/>
            <a:r>
              <a:rPr lang="en-US" dirty="0"/>
              <a:t>PREMIER NIVEAU EN CAPITAL</a:t>
            </a:r>
          </a:p>
          <a:p>
            <a:pPr lvl="1"/>
            <a:r>
              <a:rPr lang="en-US" dirty="0"/>
              <a:t>Second </a:t>
            </a:r>
            <a:r>
              <a:rPr lang="en-US" dirty="0" err="1"/>
              <a:t>niveau</a:t>
            </a:r>
            <a:endParaRPr lang="en-US" dirty="0"/>
          </a:p>
          <a:p>
            <a:pPr lvl="2"/>
            <a:r>
              <a:rPr lang="en-US" dirty="0" err="1"/>
              <a:t>Troisième</a:t>
            </a:r>
            <a:r>
              <a:rPr lang="en-US" dirty="0"/>
              <a:t> </a:t>
            </a:r>
            <a:r>
              <a:rPr lang="en-US" dirty="0" err="1"/>
              <a:t>niveau</a:t>
            </a:r>
            <a:endParaRPr lang="en-US" dirty="0"/>
          </a:p>
        </p:txBody>
      </p:sp>
    </p:spTree>
    <p:extLst>
      <p:ext uri="{BB962C8B-B14F-4D97-AF65-F5344CB8AC3E}">
        <p14:creationId xmlns:p14="http://schemas.microsoft.com/office/powerpoint/2010/main" val="1750281627"/>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et modifiez le titre</a:t>
            </a:r>
            <a:endParaRPr kumimoji="0" lang="en-US"/>
          </a:p>
        </p:txBody>
      </p:sp>
      <p:sp>
        <p:nvSpPr>
          <p:cNvPr id="4" name="Espace réservé de la date 3"/>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0D08630B-209F-C344-B46E-74DF7A2F32C6}" type="slidenum">
              <a:rPr lang="fr-FR" smtClean="0"/>
              <a:pPr/>
              <a:t>‹#›</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D08630B-209F-C344-B46E-74DF7A2F32C6}" type="slidenum">
              <a:rPr lang="fr-FR" smtClean="0"/>
              <a:pPr/>
              <a:t>‹#›</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et modifiez le titre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et modifiez le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C695CA42-DA3D-C74F-8FEB-658D4A0D1774}" type="datetimeFigureOut">
              <a:rPr lang="fr-FR" smtClean="0"/>
              <a:pPr/>
              <a:t>08/06/2017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D08630B-209F-C344-B46E-74DF7A2F32C6}" type="slidenum">
              <a:rPr lang="fr-FR" smtClean="0"/>
              <a:pPr/>
              <a:t>‹#›</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latin typeface="Aria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dirty="0"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atin typeface="Aria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dirty="0" smtClean="0"/>
              <a:t>Cliquez pour modifier les styles du texte du masque</a:t>
            </a:r>
          </a:p>
        </p:txBody>
      </p:sp>
      <p:sp>
        <p:nvSpPr>
          <p:cNvPr id="7" name="Espace réservé de la date 6"/>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0D08630B-209F-C344-B46E-74DF7A2F32C6}" type="slidenum">
              <a:rPr lang="fr-FR" smtClean="0"/>
              <a:pPr/>
              <a:t>‹#›</a:t>
            </a:fld>
            <a:endParaRPr lang="fr-FR"/>
          </a:p>
        </p:txBody>
      </p:sp>
      <p:sp>
        <p:nvSpPr>
          <p:cNvPr id="23" name="Titre 22"/>
          <p:cNvSpPr>
            <a:spLocks noGrp="1"/>
          </p:cNvSpPr>
          <p:nvPr>
            <p:ph type="title"/>
          </p:nvPr>
        </p:nvSpPr>
        <p:spPr/>
        <p:txBody>
          <a:bodyPr rtlCol="0" anchor="b" anchorCtr="0"/>
          <a:lstStyle/>
          <a:p>
            <a:r>
              <a:rPr kumimoji="0" lang="fr-FR" smtClean="0"/>
              <a:t>Cliquez et modifiez le titre</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et modifiez le titre</a:t>
            </a:r>
            <a:endParaRPr kumimoji="0" lang="en-US"/>
          </a:p>
        </p:txBody>
      </p:sp>
      <p:sp>
        <p:nvSpPr>
          <p:cNvPr id="3" name="Espace réservé de la date 2"/>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0D08630B-209F-C344-B46E-74DF7A2F32C6}"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 name="Espace réservé de la date 1"/>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D08630B-209F-C344-B46E-74DF7A2F32C6}"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et modifiez le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D08630B-209F-C344-B46E-74DF7A2F32C6}" type="slidenum">
              <a:rPr lang="fr-FR" smtClean="0"/>
              <a:pPr/>
              <a:t>‹#›</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Espace réservé de la date 4"/>
          <p:cNvSpPr>
            <a:spLocks noGrp="1"/>
          </p:cNvSpPr>
          <p:nvPr>
            <p:ph type="dt" sz="half" idx="10"/>
          </p:nvPr>
        </p:nvSpPr>
        <p:spPr/>
        <p:txBody>
          <a:bodyPr/>
          <a:lstStyle/>
          <a:p>
            <a:fld id="{C695CA42-DA3D-C74F-8FEB-658D4A0D1774}" type="datetimeFigureOut">
              <a:rPr lang="fr-FR" smtClean="0"/>
              <a:pPr/>
              <a:t>08/06/2017</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7" name="Espace réservé du numéro de diapositive 6"/>
          <p:cNvSpPr>
            <a:spLocks noGrp="1"/>
          </p:cNvSpPr>
          <p:nvPr>
            <p:ph type="sldNum" sz="quarter" idx="12"/>
          </p:nvPr>
        </p:nvSpPr>
        <p:spPr>
          <a:xfrm>
            <a:off x="1371600" y="312738"/>
            <a:ext cx="457200" cy="441325"/>
          </a:xfrm>
        </p:spPr>
        <p:txBody>
          <a:bodyPr/>
          <a:lstStyle/>
          <a:p>
            <a:fld id="{0D08630B-209F-C344-B46E-74DF7A2F32C6}" type="slidenum">
              <a:rPr lang="fr-FR" smtClean="0"/>
              <a:pPr/>
              <a:t>‹#›</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et modifiez le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5" name="Espace réservé de la date 4"/>
          <p:cNvSpPr>
            <a:spLocks noGrp="1"/>
          </p:cNvSpPr>
          <p:nvPr>
            <p:ph type="dt" sz="half" idx="10"/>
          </p:nvPr>
        </p:nvSpPr>
        <p:spPr>
          <a:xfrm>
            <a:off x="5788152" y="6404984"/>
            <a:ext cx="3044952" cy="365760"/>
          </a:xfrm>
        </p:spPr>
        <p:txBody>
          <a:bodyPr/>
          <a:lstStyle/>
          <a:p>
            <a:fld id="{C695CA42-DA3D-C74F-8FEB-658D4A0D1774}" type="datetimeFigureOut">
              <a:rPr lang="fr-FR" smtClean="0"/>
              <a:pPr/>
              <a:t>08/06/2017</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latin typeface="Arial"/>
              </a:defRPr>
            </a:lvl1pPr>
          </a:lstStyle>
          <a:p>
            <a:fld id="{C695CA42-DA3D-C74F-8FEB-658D4A0D1774}" type="datetimeFigureOut">
              <a:rPr lang="fr-FR" smtClean="0"/>
              <a:pPr/>
              <a:t>08/06/2017</a:t>
            </a:fld>
            <a:endParaRPr lang="fr-FR" dirty="0"/>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latin typeface="Arial"/>
              </a:defRPr>
            </a:lvl1pPr>
          </a:lstStyle>
          <a:p>
            <a:endParaRPr lang="fr-FR"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latin typeface="Arial"/>
            </a:endParaRPr>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Arial"/>
            </a:endParaRPr>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latin typeface="Arial"/>
              </a:defRPr>
            </a:lvl1pPr>
          </a:lstStyle>
          <a:p>
            <a:fld id="{0D08630B-209F-C344-B46E-74DF7A2F32C6}" type="slidenum">
              <a:rPr lang="fr-FR" smtClean="0"/>
              <a:pPr/>
              <a:t>‹#›</a:t>
            </a:fld>
            <a:endParaRPr lang="fr-FR" dirty="0"/>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dirty="0" smtClean="0"/>
              <a:t>Cliquez et modifiez le titre</a:t>
            </a:r>
            <a:endParaRPr kumimoji="0" lang="en-US" dirty="0"/>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rtl="0" eaLnBrk="1" latinLnBrk="0" hangingPunct="1">
        <a:spcBef>
          <a:spcPct val="0"/>
        </a:spcBef>
        <a:buNone/>
        <a:defRPr kumimoji="0" sz="3300" kern="1200">
          <a:solidFill>
            <a:schemeClr val="accent3">
              <a:shade val="75000"/>
            </a:schemeClr>
          </a:solidFill>
          <a:latin typeface="Arial"/>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Arial"/>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Arial"/>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Arial"/>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Arial"/>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hyperlink" Target="mailto:ingrid@geray.avocat.f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3.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2.xml"/><Relationship Id="rId2" Type="http://schemas.openxmlformats.org/officeDocument/2006/relationships/notesSlide" Target="../notesSlides/notesSlide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4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9.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5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5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5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59.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0.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oneTexte 1"/>
          <p:cNvSpPr txBox="1"/>
          <p:nvPr/>
        </p:nvSpPr>
        <p:spPr>
          <a:xfrm>
            <a:off x="802640" y="1097280"/>
            <a:ext cx="7762240" cy="2554545"/>
          </a:xfrm>
          <a:prstGeom prst="rect">
            <a:avLst/>
          </a:prstGeom>
          <a:noFill/>
        </p:spPr>
        <p:txBody>
          <a:bodyPr wrap="square" rtlCol="0">
            <a:spAutoFit/>
          </a:bodyPr>
          <a:lstStyle/>
          <a:p>
            <a:pPr algn="ctr"/>
            <a:r>
              <a:rPr lang="fr-FR" sz="3200" b="1" i="1" dirty="0" smtClean="0">
                <a:latin typeface="Arial"/>
                <a:cs typeface="Arial" charset="0"/>
              </a:rPr>
              <a:t>REFORME SUIVI MEDICAL ET INPATITUDE </a:t>
            </a:r>
          </a:p>
          <a:p>
            <a:pPr algn="ctr"/>
            <a:r>
              <a:rPr lang="fr-FR" sz="3200" b="1" i="1" dirty="0" smtClean="0">
                <a:latin typeface="Arial"/>
                <a:cs typeface="Arial" charset="0"/>
              </a:rPr>
              <a:t>&amp;</a:t>
            </a:r>
          </a:p>
          <a:p>
            <a:pPr algn="ctr"/>
            <a:r>
              <a:rPr lang="fr-FR" sz="3200" b="1" i="1" dirty="0" smtClean="0">
                <a:latin typeface="Arial"/>
                <a:cs typeface="Arial" charset="0"/>
              </a:rPr>
              <a:t>PROCÉDURE DE CONTESTATION DE L’AVIS DU MÉDECIN DU TRAVAIL</a:t>
            </a:r>
            <a:endParaRPr lang="fr-FR" sz="3200" b="1" i="1" dirty="0" smtClean="0">
              <a:solidFill>
                <a:srgbClr val="3B3838"/>
              </a:solidFill>
              <a:latin typeface="Arial"/>
            </a:endParaRPr>
          </a:p>
        </p:txBody>
      </p:sp>
      <p:pic>
        <p:nvPicPr>
          <p:cNvPr id="3" name="Image 2"/>
          <p:cNvPicPr/>
          <p:nvPr/>
        </p:nvPicPr>
        <p:blipFill>
          <a:blip r:embed="rId2">
            <a:extLst>
              <a:ext uri="{28A0092B-C50C-407E-A947-70E740481C1C}">
                <a14:useLocalDpi xmlns:a14="http://schemas.microsoft.com/office/drawing/2010/main" val="0"/>
              </a:ext>
            </a:extLst>
          </a:blip>
          <a:srcRect/>
          <a:stretch>
            <a:fillRect/>
          </a:stretch>
        </p:blipFill>
        <p:spPr bwMode="auto">
          <a:xfrm>
            <a:off x="3872183" y="4074906"/>
            <a:ext cx="1299606" cy="1114920"/>
          </a:xfrm>
          <a:prstGeom prst="rect">
            <a:avLst/>
          </a:prstGeom>
          <a:noFill/>
          <a:ln>
            <a:noFill/>
          </a:ln>
        </p:spPr>
      </p:pic>
      <p:sp>
        <p:nvSpPr>
          <p:cNvPr id="4" name="Rectangle 3"/>
          <p:cNvSpPr/>
          <p:nvPr/>
        </p:nvSpPr>
        <p:spPr>
          <a:xfrm>
            <a:off x="2936240" y="4397414"/>
            <a:ext cx="3495040" cy="3323987"/>
          </a:xfrm>
          <a:prstGeom prst="rect">
            <a:avLst/>
          </a:prstGeom>
        </p:spPr>
        <p:txBody>
          <a:bodyPr wrap="square">
            <a:spAutoFit/>
          </a:bodyPr>
          <a:lstStyle/>
          <a:p>
            <a:pPr algn="ctr">
              <a:buNone/>
            </a:pPr>
            <a:endParaRPr lang="fr-FR" sz="1200" dirty="0" smtClean="0">
              <a:latin typeface="Arial"/>
            </a:endParaRPr>
          </a:p>
          <a:p>
            <a:pPr algn="ctr">
              <a:buNone/>
            </a:pPr>
            <a:endParaRPr lang="fr-FR" sz="1200" dirty="0" smtClean="0">
              <a:latin typeface="Arial"/>
            </a:endParaRPr>
          </a:p>
          <a:p>
            <a:pPr algn="ctr">
              <a:buNone/>
            </a:pPr>
            <a:endParaRPr lang="fr-FR" sz="1200" dirty="0" smtClean="0">
              <a:latin typeface="Arial"/>
            </a:endParaRPr>
          </a:p>
          <a:p>
            <a:pPr algn="ctr">
              <a:buNone/>
            </a:pPr>
            <a:endParaRPr lang="fr-FR" sz="1200" dirty="0">
              <a:latin typeface="Arial"/>
            </a:endParaRPr>
          </a:p>
          <a:p>
            <a:pPr algn="ctr">
              <a:buNone/>
            </a:pPr>
            <a:endParaRPr lang="fr-FR" sz="1200" dirty="0" smtClean="0">
              <a:latin typeface="Arial"/>
            </a:endParaRPr>
          </a:p>
          <a:p>
            <a:pPr algn="ctr">
              <a:buNone/>
            </a:pPr>
            <a:r>
              <a:rPr lang="fr-FR" sz="1200" dirty="0" smtClean="0">
                <a:latin typeface="Arial"/>
              </a:rPr>
              <a:t>Ingrid GERAY  </a:t>
            </a:r>
          </a:p>
          <a:p>
            <a:pPr algn="ctr">
              <a:buNone/>
            </a:pPr>
            <a:r>
              <a:rPr lang="fr-FR" sz="1200" dirty="0" smtClean="0">
                <a:latin typeface="Arial"/>
              </a:rPr>
              <a:t>    Immeuble le Delta - 1 allée de l’électronique 42000 SAINT ETIENNE</a:t>
            </a:r>
            <a:r>
              <a:rPr lang="fr-FR" sz="1200" cap="small" dirty="0" smtClean="0">
                <a:latin typeface="Arial"/>
              </a:rPr>
              <a:t>      </a:t>
            </a:r>
          </a:p>
          <a:p>
            <a:pPr algn="ctr">
              <a:buNone/>
            </a:pPr>
            <a:r>
              <a:rPr lang="fr-FR" sz="1200" cap="small" dirty="0" smtClean="0">
                <a:latin typeface="Arial"/>
              </a:rPr>
              <a:t>Email </a:t>
            </a:r>
            <a:r>
              <a:rPr lang="fr-FR" sz="1200" dirty="0" smtClean="0">
                <a:latin typeface="Arial"/>
              </a:rPr>
              <a:t>: </a:t>
            </a:r>
            <a:r>
              <a:rPr lang="fr-FR" sz="1200" dirty="0" smtClean="0">
                <a:latin typeface="Arial"/>
                <a:hlinkClick r:id="rId3"/>
              </a:rPr>
              <a:t>ingrid@geray.avocat.fr</a:t>
            </a:r>
            <a:endParaRPr lang="fr-FR" sz="1200" dirty="0" smtClean="0">
              <a:latin typeface="Arial"/>
            </a:endParaRPr>
          </a:p>
          <a:p>
            <a:pPr algn="ctr">
              <a:buNone/>
            </a:pPr>
            <a:r>
              <a:rPr lang="fr-FR" sz="1200" dirty="0" smtClean="0">
                <a:latin typeface="Arial"/>
              </a:rPr>
              <a:t>Téléphone : 04 77 91 68 81 / 06 14 71 </a:t>
            </a:r>
            <a:r>
              <a:rPr lang="fr-FR" sz="1200" cap="small" dirty="0" smtClean="0">
                <a:latin typeface="Arial"/>
              </a:rPr>
              <a:t>14 21</a:t>
            </a:r>
            <a:endParaRPr lang="fr-FR" sz="1200" dirty="0" smtClean="0">
              <a:latin typeface="Arial"/>
            </a:endParaRPr>
          </a:p>
          <a:p>
            <a:endParaRPr lang="fr-FR" dirty="0" smtClean="0">
              <a:latin typeface="Arial"/>
            </a:endParaRPr>
          </a:p>
          <a:p>
            <a:endParaRPr lang="fr-FR" dirty="0" smtClean="0">
              <a:latin typeface="Arial"/>
            </a:endParaRPr>
          </a:p>
          <a:p>
            <a:r>
              <a:rPr lang="fr-FR" dirty="0" smtClean="0">
                <a:latin typeface="Arial"/>
              </a:rPr>
              <a:t> </a:t>
            </a:r>
          </a:p>
          <a:p>
            <a:endParaRPr lang="fr-FR" dirty="0" smtClean="0">
              <a:latin typeface="Arial"/>
            </a:endParaRPr>
          </a:p>
          <a:p>
            <a:endParaRPr lang="fr-FR" dirty="0" smtClean="0">
              <a:latin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 </a:t>
            </a:r>
          </a:p>
        </p:txBody>
      </p:sp>
      <p:sp>
        <p:nvSpPr>
          <p:cNvPr id="3" name="Espace réservé du contenu 2"/>
          <p:cNvSpPr>
            <a:spLocks noGrp="1"/>
          </p:cNvSpPr>
          <p:nvPr>
            <p:ph idx="1"/>
          </p:nvPr>
        </p:nvSpPr>
        <p:spPr>
          <a:xfrm>
            <a:off x="174171" y="1436914"/>
            <a:ext cx="8705758" cy="4833257"/>
          </a:xfrm>
        </p:spPr>
        <p:txBody>
          <a:bodyPr>
            <a:noAutofit/>
          </a:bodyPr>
          <a:lstStyle/>
          <a:p>
            <a:r>
              <a:rPr lang="fr-FR" sz="1800" b="1" dirty="0">
                <a:solidFill>
                  <a:srgbClr val="FF0000"/>
                </a:solidFill>
              </a:rPr>
              <a:t>Population concernée par le suivi médical renforcé : postes à risque  (art R 4624-22 et s.)</a:t>
            </a:r>
          </a:p>
          <a:p>
            <a:pPr>
              <a:lnSpc>
                <a:spcPct val="100000"/>
              </a:lnSpc>
              <a:spcBef>
                <a:spcPts val="0"/>
              </a:spcBef>
            </a:pPr>
            <a:r>
              <a:rPr lang="fr-FR" sz="1800" b="1" dirty="0">
                <a:solidFill>
                  <a:srgbClr val="000000"/>
                </a:solidFill>
                <a:ea typeface="MS PGothic" charset="0"/>
                <a:cs typeface="M L Arial Light" charset="0"/>
                <a:sym typeface="Wingdings" panose="05000000000000000000" pitchFamily="2" charset="2"/>
              </a:rPr>
              <a:t></a:t>
            </a:r>
            <a:r>
              <a:rPr lang="fr-FR" sz="1800" b="1" dirty="0">
                <a:solidFill>
                  <a:srgbClr val="000000"/>
                </a:solidFill>
                <a:ea typeface="MS PGothic" charset="0"/>
                <a:cs typeface="M L Arial Light" charset="0"/>
              </a:rPr>
              <a:t> Travailleur affecté à un poste l’exposant à </a:t>
            </a:r>
            <a:r>
              <a:rPr lang="fr-FR" sz="1800" dirty="0">
                <a:solidFill>
                  <a:srgbClr val="000000"/>
                </a:solidFill>
                <a:ea typeface="MS PGothic" charset="0"/>
                <a:cs typeface="M L Arial Light" charset="0"/>
              </a:rPr>
              <a:t>: </a:t>
            </a:r>
          </a:p>
          <a:p>
            <a:pPr>
              <a:lnSpc>
                <a:spcPct val="100000"/>
              </a:lnSpc>
              <a:spcBef>
                <a:spcPts val="0"/>
              </a:spcBef>
            </a:pPr>
            <a:r>
              <a:rPr lang="fr-FR" sz="1800" dirty="0">
                <a:solidFill>
                  <a:srgbClr val="000000"/>
                </a:solidFill>
                <a:ea typeface="MS PGothic" charset="0"/>
                <a:cs typeface="M L Arial Light" charset="0"/>
              </a:rPr>
              <a:t>- A l’amiante ; </a:t>
            </a:r>
          </a:p>
          <a:p>
            <a:pPr>
              <a:lnSpc>
                <a:spcPct val="100000"/>
              </a:lnSpc>
              <a:spcBef>
                <a:spcPts val="0"/>
              </a:spcBef>
            </a:pPr>
            <a:r>
              <a:rPr lang="fr-FR" sz="1800" dirty="0">
                <a:solidFill>
                  <a:srgbClr val="000000"/>
                </a:solidFill>
                <a:ea typeface="MS PGothic" charset="0"/>
                <a:cs typeface="M L Arial Light" charset="0"/>
              </a:rPr>
              <a:t>- Au plomb dans les conditions prévues à l’article R. 4412-160 ; </a:t>
            </a:r>
          </a:p>
          <a:p>
            <a:pPr>
              <a:lnSpc>
                <a:spcPct val="100000"/>
              </a:lnSpc>
              <a:spcBef>
                <a:spcPts val="0"/>
              </a:spcBef>
            </a:pPr>
            <a:r>
              <a:rPr lang="fr-FR" sz="1800" dirty="0">
                <a:solidFill>
                  <a:srgbClr val="000000"/>
                </a:solidFill>
                <a:ea typeface="MS PGothic" charset="0"/>
                <a:cs typeface="M L Arial Light" charset="0"/>
              </a:rPr>
              <a:t>- Aux agents cancérogènes, mutagènes ou toxiques pour la reproduction mentionnés à l’article R. 4412-60 </a:t>
            </a:r>
          </a:p>
          <a:p>
            <a:pPr>
              <a:lnSpc>
                <a:spcPct val="100000"/>
              </a:lnSpc>
              <a:spcBef>
                <a:spcPts val="0"/>
              </a:spcBef>
            </a:pPr>
            <a:r>
              <a:rPr lang="fr-FR" sz="1800" dirty="0">
                <a:solidFill>
                  <a:srgbClr val="000000"/>
                </a:solidFill>
                <a:ea typeface="MS PGothic" charset="0"/>
                <a:cs typeface="M L Arial Light" charset="0"/>
              </a:rPr>
              <a:t>- Aux agents biologiques des groupes 3 et 4 mentionnés à l’article R. 4421-3 ;</a:t>
            </a:r>
            <a:endParaRPr lang="fr-FR" sz="1800" i="1" dirty="0">
              <a:solidFill>
                <a:srgbClr val="000000"/>
              </a:solidFill>
              <a:ea typeface="MS PGothic" charset="0"/>
              <a:cs typeface="M L Arial Light" charset="0"/>
            </a:endParaRPr>
          </a:p>
          <a:p>
            <a:pPr>
              <a:lnSpc>
                <a:spcPct val="100000"/>
              </a:lnSpc>
              <a:spcBef>
                <a:spcPts val="0"/>
              </a:spcBef>
            </a:pPr>
            <a:r>
              <a:rPr lang="fr-FR" sz="1800" dirty="0">
                <a:solidFill>
                  <a:srgbClr val="000000"/>
                </a:solidFill>
                <a:ea typeface="MS PGothic" charset="0"/>
                <a:cs typeface="M L Arial Light" charset="0"/>
              </a:rPr>
              <a:t>- Aux rayonnements ionisants ; </a:t>
            </a:r>
          </a:p>
          <a:p>
            <a:pPr>
              <a:lnSpc>
                <a:spcPct val="100000"/>
              </a:lnSpc>
              <a:spcBef>
                <a:spcPts val="0"/>
              </a:spcBef>
            </a:pPr>
            <a:r>
              <a:rPr lang="fr-FR" sz="1800" dirty="0">
                <a:solidFill>
                  <a:srgbClr val="000000"/>
                </a:solidFill>
                <a:ea typeface="MS PGothic" charset="0"/>
                <a:cs typeface="M L Arial Light" charset="0"/>
              </a:rPr>
              <a:t>-Au risque hyperbare ; </a:t>
            </a:r>
          </a:p>
          <a:p>
            <a:pPr>
              <a:lnSpc>
                <a:spcPct val="100000"/>
              </a:lnSpc>
              <a:spcBef>
                <a:spcPts val="0"/>
              </a:spcBef>
            </a:pPr>
            <a:r>
              <a:rPr lang="fr-FR" sz="1800" dirty="0">
                <a:solidFill>
                  <a:srgbClr val="000000"/>
                </a:solidFill>
                <a:ea typeface="MS PGothic" charset="0"/>
                <a:cs typeface="M L Arial Light" charset="0"/>
              </a:rPr>
              <a:t>- Au risque de chute de hauteur lors des opérations de montage et de démontage d’échafaudages.</a:t>
            </a:r>
            <a:endParaRPr lang="fr-FR" sz="1800" dirty="0">
              <a:ea typeface="MS PGothic" charset="0"/>
              <a:cs typeface="M L Arial Light" charset="0"/>
            </a:endParaRPr>
          </a:p>
          <a:p>
            <a:pPr marL="0" indent="0">
              <a:lnSpc>
                <a:spcPct val="100000"/>
              </a:lnSpc>
              <a:spcBef>
                <a:spcPts val="0"/>
              </a:spcBef>
              <a:buNone/>
            </a:pPr>
            <a:endParaRPr lang="fr-FR" sz="1800" dirty="0">
              <a:solidFill>
                <a:srgbClr val="000000"/>
              </a:solidFill>
              <a:ea typeface="MS PGothic" charset="0"/>
              <a:cs typeface="M L Arial Light" charset="0"/>
              <a:sym typeface="Wingdings" charset="0"/>
            </a:endParaRPr>
          </a:p>
          <a:p>
            <a:pPr>
              <a:lnSpc>
                <a:spcPct val="100000"/>
              </a:lnSpc>
              <a:spcBef>
                <a:spcPts val="0"/>
              </a:spcBef>
            </a:pPr>
            <a:r>
              <a:rPr lang="fr-FR" sz="1800" b="1" dirty="0">
                <a:solidFill>
                  <a:srgbClr val="000000"/>
                </a:solidFill>
                <a:ea typeface="MS PGothic" charset="0"/>
                <a:cs typeface="M L Arial Light" charset="0"/>
                <a:sym typeface="Wingdings" charset="0"/>
              </a:rPr>
              <a:t> Travailleur affecté à </a:t>
            </a:r>
            <a:r>
              <a:rPr lang="fr-FR" sz="1800" b="1" dirty="0">
                <a:solidFill>
                  <a:srgbClr val="000000"/>
                </a:solidFill>
                <a:ea typeface="MS PGothic" charset="0"/>
                <a:cs typeface="M L Arial Light" charset="0"/>
              </a:rPr>
              <a:t>tout poste « </a:t>
            </a:r>
            <a:r>
              <a:rPr lang="fr-FR" sz="1800" b="1" i="1" dirty="0">
                <a:solidFill>
                  <a:srgbClr val="000000"/>
                </a:solidFill>
                <a:ea typeface="MS PGothic" charset="0"/>
                <a:cs typeface="M L Arial Light" charset="0"/>
              </a:rPr>
              <a:t>pour lequel l’affectation sur celui-ci est conditionnée à un examen d’aptitude spécifique prévu par le présent code</a:t>
            </a:r>
            <a:r>
              <a:rPr lang="fr-FR" sz="1800" b="1" dirty="0">
                <a:solidFill>
                  <a:srgbClr val="000000"/>
                </a:solidFill>
                <a:ea typeface="MS PGothic" charset="0"/>
                <a:cs typeface="M L Arial Light" charset="0"/>
              </a:rPr>
              <a:t> </a:t>
            </a:r>
            <a:r>
              <a:rPr lang="fr-FR" sz="1800" dirty="0">
                <a:solidFill>
                  <a:srgbClr val="000000"/>
                </a:solidFill>
                <a:ea typeface="MS PGothic" charset="0"/>
                <a:cs typeface="M L Arial Light" charset="0"/>
              </a:rPr>
              <a:t>». </a:t>
            </a:r>
          </a:p>
          <a:p>
            <a:pPr>
              <a:lnSpc>
                <a:spcPct val="100000"/>
              </a:lnSpc>
              <a:spcBef>
                <a:spcPts val="0"/>
              </a:spcBef>
            </a:pPr>
            <a:r>
              <a:rPr lang="fr-FR" sz="1800" dirty="0">
                <a:solidFill>
                  <a:srgbClr val="000000"/>
                </a:solidFill>
                <a:ea typeface="MS PGothic" charset="0"/>
                <a:cs typeface="M L Arial Light" charset="0"/>
              </a:rPr>
              <a:t>Exemples : jeunes affectés à certains travaux (R 4153-40), salariés utilisant un équipement nécessitant une autorisation de conduite (R 4323-56), ou effectuant des opérations sur les installations électriques ou dans leur voisinage (R 4544-10).</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10</a:t>
            </a:fld>
            <a:endParaRPr lang="fr-FR" dirty="0"/>
          </a:p>
        </p:txBody>
      </p:sp>
    </p:spTree>
    <p:extLst>
      <p:ext uri="{BB962C8B-B14F-4D97-AF65-F5344CB8AC3E}">
        <p14:creationId xmlns:p14="http://schemas.microsoft.com/office/powerpoint/2010/main" val="763557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 </a:t>
            </a:r>
          </a:p>
        </p:txBody>
      </p:sp>
      <p:sp>
        <p:nvSpPr>
          <p:cNvPr id="3" name="Espace réservé du contenu 2"/>
          <p:cNvSpPr>
            <a:spLocks noGrp="1"/>
          </p:cNvSpPr>
          <p:nvPr>
            <p:ph idx="1"/>
          </p:nvPr>
        </p:nvSpPr>
        <p:spPr>
          <a:xfrm>
            <a:off x="188686" y="1407886"/>
            <a:ext cx="8708571" cy="5007428"/>
          </a:xfrm>
        </p:spPr>
        <p:txBody>
          <a:bodyPr>
            <a:normAutofit lnSpcReduction="10000"/>
          </a:bodyPr>
          <a:lstStyle/>
          <a:p>
            <a:pPr marL="0" indent="0">
              <a:buNone/>
            </a:pPr>
            <a:r>
              <a:rPr lang="fr-FR" sz="2000" b="1" dirty="0">
                <a:solidFill>
                  <a:srgbClr val="FF0000"/>
                </a:solidFill>
              </a:rPr>
              <a:t>Population concernée par le suivi médical renforcé : postes à risque (art R 4624-22 et s.)</a:t>
            </a:r>
          </a:p>
          <a:p>
            <a:pPr>
              <a:lnSpc>
                <a:spcPct val="100000"/>
              </a:lnSpc>
              <a:spcBef>
                <a:spcPts val="0"/>
              </a:spcBef>
              <a:buFontTx/>
              <a:buChar char="•"/>
            </a:pPr>
            <a:r>
              <a:rPr lang="fr-FR" sz="2000" b="1" dirty="0">
                <a:solidFill>
                  <a:srgbClr val="000000"/>
                </a:solidFill>
                <a:ea typeface="MS PGothic" charset="0"/>
                <a:cs typeface="M L Arial Light" charset="0"/>
                <a:sym typeface="Wingdings" panose="05000000000000000000" pitchFamily="2" charset="2"/>
              </a:rPr>
              <a:t></a:t>
            </a:r>
            <a:r>
              <a:rPr lang="fr-FR" sz="2000" b="1" dirty="0">
                <a:solidFill>
                  <a:srgbClr val="000000"/>
                </a:solidFill>
                <a:ea typeface="MS PGothic" charset="0"/>
                <a:cs typeface="M L Arial Light" charset="0"/>
              </a:rPr>
              <a:t> Liste complémentaire établie par l’employeur </a:t>
            </a:r>
            <a:r>
              <a:rPr lang="fr-FR" sz="2000" dirty="0">
                <a:solidFill>
                  <a:srgbClr val="000000"/>
                </a:solidFill>
                <a:ea typeface="MS PGothic" charset="0"/>
                <a:cs typeface="M L Arial Light" charset="0"/>
              </a:rPr>
              <a:t>:</a:t>
            </a:r>
          </a:p>
          <a:p>
            <a:pPr>
              <a:lnSpc>
                <a:spcPct val="100000"/>
              </a:lnSpc>
              <a:spcBef>
                <a:spcPts val="0"/>
              </a:spcBef>
              <a:buFontTx/>
              <a:buChar char="•"/>
            </a:pPr>
            <a:endParaRPr lang="fr-FR" sz="2000" dirty="0">
              <a:solidFill>
                <a:srgbClr val="000000"/>
              </a:solidFill>
              <a:ea typeface="MS PGothic" charset="0"/>
              <a:cs typeface="M L Arial Light" charset="0"/>
            </a:endParaRPr>
          </a:p>
          <a:p>
            <a:pPr marL="0" indent="0">
              <a:lnSpc>
                <a:spcPct val="100000"/>
              </a:lnSpc>
              <a:spcBef>
                <a:spcPts val="0"/>
              </a:spcBef>
              <a:buNone/>
            </a:pPr>
            <a:r>
              <a:rPr lang="fr-FR" sz="2000" dirty="0">
                <a:solidFill>
                  <a:schemeClr val="tx1"/>
                </a:solidFill>
                <a:ea typeface="MS PGothic" charset="0"/>
                <a:cs typeface="M L Arial Light" charset="0"/>
              </a:rPr>
              <a:t>« </a:t>
            </a:r>
            <a:r>
              <a:rPr lang="fr-FR" sz="2000" i="1" dirty="0">
                <a:solidFill>
                  <a:schemeClr val="tx1"/>
                </a:solidFill>
                <a:ea typeface="MS PGothic" charset="0"/>
                <a:cs typeface="M L Arial Light" charset="0"/>
              </a:rPr>
              <a:t>S’il le juge nécessaire, l’employeur </a:t>
            </a:r>
            <a:r>
              <a:rPr lang="fr-FR" sz="2000" i="1" dirty="0">
                <a:solidFill>
                  <a:srgbClr val="FF0000"/>
                </a:solidFill>
                <a:ea typeface="MS PGothic" charset="0"/>
                <a:cs typeface="M L Arial Light" charset="0"/>
              </a:rPr>
              <a:t>complète</a:t>
            </a:r>
            <a:r>
              <a:rPr lang="fr-FR" sz="2000" i="1" dirty="0">
                <a:ea typeface="MS PGothic" charset="0"/>
                <a:cs typeface="M L Arial Light" charset="0"/>
              </a:rPr>
              <a:t> </a:t>
            </a:r>
            <a:r>
              <a:rPr lang="fr-FR" sz="2000" i="1" dirty="0">
                <a:solidFill>
                  <a:srgbClr val="000000"/>
                </a:solidFill>
                <a:ea typeface="MS PGothic" charset="0"/>
                <a:cs typeface="M L Arial Light" charset="0"/>
              </a:rPr>
              <a:t>la liste des postes entrant dans les catégories mentionnées au I. par des postes présentant des risques particuliers pour la santé ou la sécurité du travailleur ou pour celles de ses collègues ou des tiers évoluant dans l’environnement immédiat de travail mentionnés au premier alinéa de l’article L. 4624-2,</a:t>
            </a:r>
            <a:r>
              <a:rPr lang="fr-FR" sz="2000" i="1" dirty="0">
                <a:ea typeface="MS PGothic" charset="0"/>
                <a:cs typeface="M L Arial Light" charset="0"/>
              </a:rPr>
              <a:t> </a:t>
            </a:r>
            <a:r>
              <a:rPr lang="fr-FR" sz="2000" i="1" dirty="0">
                <a:solidFill>
                  <a:srgbClr val="FF0000"/>
                </a:solidFill>
                <a:ea typeface="MS PGothic" charset="0"/>
                <a:cs typeface="M L Arial Light" charset="0"/>
              </a:rPr>
              <a:t>après avis du ou des médecins concernés </a:t>
            </a:r>
            <a:r>
              <a:rPr lang="fr-FR" sz="2000" i="1" u="sng" dirty="0">
                <a:solidFill>
                  <a:srgbClr val="FF0000"/>
                </a:solidFill>
                <a:ea typeface="MS PGothic" charset="0"/>
                <a:cs typeface="M L Arial Light" charset="0"/>
              </a:rPr>
              <a:t>et</a:t>
            </a:r>
            <a:r>
              <a:rPr lang="fr-FR" sz="2000" i="1" dirty="0">
                <a:solidFill>
                  <a:srgbClr val="FF0000"/>
                </a:solidFill>
                <a:ea typeface="MS PGothic" charset="0"/>
                <a:cs typeface="M L Arial Light" charset="0"/>
              </a:rPr>
              <a:t> du comité d’hygiène, de sécurité et des conditions de travail</a:t>
            </a:r>
            <a:r>
              <a:rPr lang="fr-FR" sz="2000" i="1" dirty="0">
                <a:ea typeface="MS PGothic" charset="0"/>
                <a:cs typeface="M L Arial Light" charset="0"/>
              </a:rPr>
              <a:t> </a:t>
            </a:r>
            <a:r>
              <a:rPr lang="fr-FR" sz="2000" i="1" dirty="0">
                <a:solidFill>
                  <a:srgbClr val="000000"/>
                </a:solidFill>
                <a:ea typeface="MS PGothic" charset="0"/>
                <a:cs typeface="M L Arial Light" charset="0"/>
              </a:rPr>
              <a:t>ou, à défaut, des délégués du personnel s’ils existent</a:t>
            </a:r>
            <a:r>
              <a:rPr lang="fr-FR" sz="2000" i="1" dirty="0">
                <a:ea typeface="MS PGothic" charset="0"/>
                <a:cs typeface="M L Arial Light" charset="0"/>
              </a:rPr>
              <a:t>, </a:t>
            </a:r>
            <a:r>
              <a:rPr lang="fr-FR" sz="2000" i="1" dirty="0">
                <a:solidFill>
                  <a:srgbClr val="FF0000"/>
                </a:solidFill>
                <a:ea typeface="MS PGothic" charset="0"/>
                <a:cs typeface="M L Arial Light" charset="0"/>
              </a:rPr>
              <a:t>en cohérence avec l’évaluation </a:t>
            </a:r>
            <a:r>
              <a:rPr lang="fr-FR" sz="2000" i="1" dirty="0">
                <a:ea typeface="MS PGothic" charset="0"/>
                <a:cs typeface="M L Arial Light" charset="0"/>
              </a:rPr>
              <a:t>des risques </a:t>
            </a:r>
            <a:r>
              <a:rPr lang="fr-FR" sz="2000" i="1" dirty="0">
                <a:solidFill>
                  <a:srgbClr val="000000"/>
                </a:solidFill>
                <a:ea typeface="MS PGothic" charset="0"/>
                <a:cs typeface="M L Arial Light" charset="0"/>
              </a:rPr>
              <a:t>prévue à l’article L. 4121-3 </a:t>
            </a:r>
            <a:r>
              <a:rPr lang="fr-FR" sz="2000" i="1" dirty="0">
                <a:solidFill>
                  <a:srgbClr val="FF0000"/>
                </a:solidFill>
                <a:ea typeface="MS PGothic" charset="0"/>
                <a:cs typeface="M L Arial Light" charset="0"/>
              </a:rPr>
              <a:t>et, le cas échéant, la fiche d’entreprise </a:t>
            </a:r>
            <a:r>
              <a:rPr lang="fr-FR" sz="2000" i="1" dirty="0">
                <a:solidFill>
                  <a:srgbClr val="000000"/>
                </a:solidFill>
                <a:ea typeface="MS PGothic" charset="0"/>
                <a:cs typeface="M L Arial Light" charset="0"/>
              </a:rPr>
              <a:t>prévue à l’article R. 4624-46. Cette liste est transmise au service de santé au travail, tenue à disposition du </a:t>
            </a:r>
            <a:r>
              <a:rPr lang="fr-FR" sz="2000" i="1" dirty="0" err="1">
                <a:solidFill>
                  <a:srgbClr val="000000"/>
                </a:solidFill>
                <a:ea typeface="MS PGothic" charset="0"/>
                <a:cs typeface="M L Arial Light" charset="0"/>
              </a:rPr>
              <a:t>Direccte</a:t>
            </a:r>
            <a:r>
              <a:rPr lang="fr-FR" sz="2000" i="1" dirty="0">
                <a:solidFill>
                  <a:srgbClr val="000000"/>
                </a:solidFill>
                <a:ea typeface="MS PGothic" charset="0"/>
                <a:cs typeface="M L Arial Light" charset="0"/>
              </a:rPr>
              <a:t> et des services de prévention des organismes de sécurité sociale et </a:t>
            </a:r>
            <a:r>
              <a:rPr lang="fr-FR" sz="2000" i="1" u="sng" dirty="0">
                <a:solidFill>
                  <a:srgbClr val="FF0000"/>
                </a:solidFill>
                <a:ea typeface="MS PGothic" charset="0"/>
                <a:cs typeface="M L Arial Light" charset="0"/>
              </a:rPr>
              <a:t>mise à jour tous les ans</a:t>
            </a:r>
            <a:r>
              <a:rPr lang="fr-FR" sz="2000" i="1" dirty="0">
                <a:ea typeface="MS PGothic" charset="0"/>
                <a:cs typeface="M L Arial Light" charset="0"/>
              </a:rPr>
              <a:t>. </a:t>
            </a:r>
            <a:r>
              <a:rPr lang="fr-FR" sz="2000" i="1" u="sng" dirty="0">
                <a:solidFill>
                  <a:srgbClr val="FF0000"/>
                </a:solidFill>
                <a:ea typeface="MS PGothic" charset="0"/>
                <a:cs typeface="M L Arial Light" charset="0"/>
              </a:rPr>
              <a:t>L’employeur motive par écrit l’inscription de tout poste sur cette liste</a:t>
            </a:r>
            <a:r>
              <a:rPr lang="fr-FR" sz="2000" dirty="0">
                <a:ea typeface="MS PGothic" charset="0"/>
                <a:cs typeface="M L Arial Light" charset="0"/>
              </a:rPr>
              <a:t>. »</a:t>
            </a:r>
            <a:endParaRPr lang="fr-FR" sz="2000" dirty="0">
              <a:ea typeface="MS PGothic" charset="0"/>
              <a:cs typeface="Calibri" charset="0"/>
            </a:endParaRPr>
          </a:p>
          <a:p>
            <a:pPr marL="0" indent="0">
              <a:lnSpc>
                <a:spcPct val="100000"/>
              </a:lnSpc>
              <a:spcBef>
                <a:spcPts val="0"/>
              </a:spcBef>
              <a:buNone/>
            </a:pPr>
            <a:endParaRPr lang="fr-FR" sz="1500" dirty="0">
              <a:solidFill>
                <a:srgbClr val="000000"/>
              </a:solidFill>
              <a:latin typeface="Arial" charset="0"/>
              <a:ea typeface="MS PGothic" charset="0"/>
              <a:cs typeface="M L Arial Light" charset="0"/>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11</a:t>
            </a:fld>
            <a:endParaRPr lang="fr-FR" dirty="0"/>
          </a:p>
        </p:txBody>
      </p:sp>
    </p:spTree>
    <p:extLst>
      <p:ext uri="{BB962C8B-B14F-4D97-AF65-F5344CB8AC3E}">
        <p14:creationId xmlns:p14="http://schemas.microsoft.com/office/powerpoint/2010/main" val="462545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 </a:t>
            </a:r>
          </a:p>
        </p:txBody>
      </p:sp>
      <p:sp>
        <p:nvSpPr>
          <p:cNvPr id="3" name="Espace réservé du contenu 2"/>
          <p:cNvSpPr>
            <a:spLocks noGrp="1"/>
          </p:cNvSpPr>
          <p:nvPr>
            <p:ph idx="1"/>
          </p:nvPr>
        </p:nvSpPr>
        <p:spPr>
          <a:xfrm>
            <a:off x="217713" y="1538514"/>
            <a:ext cx="8849413" cy="4862286"/>
          </a:xfrm>
        </p:spPr>
        <p:txBody>
          <a:bodyPr/>
          <a:lstStyle/>
          <a:p>
            <a:pPr marL="0" indent="0">
              <a:lnSpc>
                <a:spcPct val="100000"/>
              </a:lnSpc>
              <a:spcBef>
                <a:spcPts val="0"/>
              </a:spcBef>
              <a:buNone/>
            </a:pPr>
            <a:r>
              <a:rPr lang="fr-FR" sz="2000" b="1" dirty="0">
                <a:solidFill>
                  <a:srgbClr val="FF0000"/>
                </a:solidFill>
                <a:latin typeface="+mj-lt"/>
              </a:rPr>
              <a:t>Visite médicale d'aptitude (VMA) à l’embauche pour les postes à risque (art R 4624-24 c. </a:t>
            </a:r>
            <a:r>
              <a:rPr lang="fr-FR" sz="2000" b="1" dirty="0" err="1">
                <a:solidFill>
                  <a:srgbClr val="FF0000"/>
                </a:solidFill>
                <a:latin typeface="+mj-lt"/>
              </a:rPr>
              <a:t>trav</a:t>
            </a:r>
            <a:r>
              <a:rPr lang="fr-FR" sz="2000" b="1" dirty="0">
                <a:solidFill>
                  <a:srgbClr val="FF0000"/>
                </a:solidFill>
                <a:latin typeface="+mj-lt"/>
              </a:rPr>
              <a:t>.)</a:t>
            </a:r>
          </a:p>
          <a:p>
            <a:pPr marL="0" indent="0">
              <a:lnSpc>
                <a:spcPct val="100000"/>
              </a:lnSpc>
              <a:spcBef>
                <a:spcPts val="0"/>
              </a:spcBef>
              <a:buNone/>
            </a:pPr>
            <a:endParaRPr lang="fr-FR" sz="2000" b="1" dirty="0">
              <a:latin typeface="+mj-lt"/>
            </a:endParaRPr>
          </a:p>
          <a:p>
            <a:pPr marL="0" indent="0">
              <a:lnSpc>
                <a:spcPct val="100000"/>
              </a:lnSpc>
              <a:spcBef>
                <a:spcPts val="0"/>
              </a:spcBef>
              <a:buNone/>
            </a:pPr>
            <a:endParaRPr lang="fr-FR" sz="2000" b="1" dirty="0">
              <a:latin typeface="+mj-lt"/>
            </a:endParaRPr>
          </a:p>
          <a:p>
            <a:pPr marL="0" indent="0">
              <a:lnSpc>
                <a:spcPct val="100000"/>
              </a:lnSpc>
              <a:spcBef>
                <a:spcPts val="0"/>
              </a:spcBef>
              <a:buNone/>
            </a:pPr>
            <a:r>
              <a:rPr lang="fr-FR" sz="2000" b="1" dirty="0">
                <a:solidFill>
                  <a:srgbClr val="FF0000"/>
                </a:solidFill>
                <a:latin typeface="+mj-lt"/>
                <a:ea typeface="MS PGothic" charset="0"/>
                <a:cs typeface="Calibri" charset="0"/>
              </a:rPr>
              <a:t>* Qui la pratique ? </a:t>
            </a:r>
            <a:r>
              <a:rPr lang="fr-FR" sz="2000" dirty="0">
                <a:solidFill>
                  <a:schemeClr val="tx1"/>
                </a:solidFill>
                <a:latin typeface="+mj-lt"/>
                <a:ea typeface="MS PGothic" charset="0"/>
                <a:cs typeface="Calibri" charset="0"/>
              </a:rPr>
              <a:t>l’examen médical d’aptitude à l’embauche se substitue à la VIP, et il est réalisé obligatoirement par le médecin du travail.</a:t>
            </a:r>
          </a:p>
          <a:p>
            <a:pPr marL="0">
              <a:lnSpc>
                <a:spcPct val="100000"/>
              </a:lnSpc>
              <a:spcBef>
                <a:spcPts val="0"/>
              </a:spcBef>
              <a:buFontTx/>
              <a:buChar char="-"/>
            </a:pPr>
            <a:endParaRPr lang="fr-FR" sz="2000" dirty="0">
              <a:solidFill>
                <a:srgbClr val="FF0000"/>
              </a:solidFill>
              <a:latin typeface="+mj-lt"/>
              <a:ea typeface="MS PGothic" charset="0"/>
              <a:cs typeface="Calibri" charset="0"/>
            </a:endParaRPr>
          </a:p>
          <a:p>
            <a:pPr marL="0" indent="0">
              <a:lnSpc>
                <a:spcPct val="100000"/>
              </a:lnSpc>
              <a:spcBef>
                <a:spcPts val="0"/>
              </a:spcBef>
              <a:buNone/>
            </a:pPr>
            <a:r>
              <a:rPr lang="fr-FR" sz="2000" b="1" dirty="0">
                <a:solidFill>
                  <a:srgbClr val="FF0000"/>
                </a:solidFill>
                <a:latin typeface="+mj-lt"/>
                <a:ea typeface="MS PGothic" charset="0"/>
                <a:cs typeface="Calibri" charset="0"/>
              </a:rPr>
              <a:t>* Dans quel délai ?</a:t>
            </a:r>
            <a:r>
              <a:rPr lang="fr-FR" sz="2000" b="1" dirty="0">
                <a:latin typeface="+mj-lt"/>
                <a:ea typeface="MS PGothic" charset="0"/>
                <a:cs typeface="Calibri" charset="0"/>
              </a:rPr>
              <a:t> </a:t>
            </a:r>
            <a:r>
              <a:rPr lang="fr-FR" sz="2000" dirty="0">
                <a:solidFill>
                  <a:srgbClr val="000000"/>
                </a:solidFill>
                <a:latin typeface="+mj-lt"/>
                <a:ea typeface="MS PGothic" charset="0"/>
                <a:cs typeface="Calibri" charset="0"/>
              </a:rPr>
              <a:t>il est réalisé </a:t>
            </a:r>
            <a:r>
              <a:rPr lang="fr-FR" sz="2000" b="1" dirty="0">
                <a:solidFill>
                  <a:srgbClr val="000000"/>
                </a:solidFill>
                <a:latin typeface="+mj-lt"/>
                <a:ea typeface="MS PGothic" charset="0"/>
                <a:cs typeface="Calibri" charset="0"/>
              </a:rPr>
              <a:t>préalablement</a:t>
            </a:r>
            <a:r>
              <a:rPr lang="fr-FR" sz="2000" dirty="0">
                <a:solidFill>
                  <a:srgbClr val="000000"/>
                </a:solidFill>
                <a:latin typeface="+mj-lt"/>
                <a:ea typeface="MS PGothic" charset="0"/>
                <a:cs typeface="Calibri" charset="0"/>
              </a:rPr>
              <a:t> à l’affectation sur le poste</a:t>
            </a:r>
          </a:p>
          <a:p>
            <a:pPr marL="0">
              <a:lnSpc>
                <a:spcPct val="100000"/>
              </a:lnSpc>
              <a:spcBef>
                <a:spcPts val="0"/>
              </a:spcBef>
              <a:buNone/>
            </a:pPr>
            <a:endParaRPr lang="fr-FR" sz="2000" dirty="0">
              <a:latin typeface="+mj-lt"/>
              <a:ea typeface="MS PGothic" charset="0"/>
              <a:cs typeface="Calibri" charset="0"/>
            </a:endParaRPr>
          </a:p>
          <a:p>
            <a:pPr marL="0" indent="0">
              <a:lnSpc>
                <a:spcPct val="100000"/>
              </a:lnSpc>
              <a:spcBef>
                <a:spcPts val="0"/>
              </a:spcBef>
              <a:buNone/>
            </a:pPr>
            <a:r>
              <a:rPr lang="fr-FR" sz="2000" b="1" dirty="0">
                <a:solidFill>
                  <a:srgbClr val="FF0000"/>
                </a:solidFill>
                <a:latin typeface="+mj-lt"/>
                <a:ea typeface="MS PGothic" charset="0"/>
                <a:cs typeface="Calibri" charset="0"/>
              </a:rPr>
              <a:t>* Existe-t-il des cas de dispense ? </a:t>
            </a:r>
            <a:r>
              <a:rPr lang="fr-FR" sz="2000" b="1" dirty="0">
                <a:solidFill>
                  <a:srgbClr val="000000"/>
                </a:solidFill>
                <a:latin typeface="+mj-lt"/>
                <a:ea typeface="MS PGothic" charset="0"/>
                <a:cs typeface="Calibri" charset="0"/>
              </a:rPr>
              <a:t>Oui </a:t>
            </a:r>
            <a:r>
              <a:rPr lang="fr-FR" sz="2000" dirty="0">
                <a:solidFill>
                  <a:srgbClr val="000000"/>
                </a:solidFill>
                <a:latin typeface="+mj-lt"/>
                <a:ea typeface="MS PGothic" charset="0"/>
                <a:cs typeface="Calibri" charset="0"/>
              </a:rPr>
              <a:t>lorsque le travailleur a déjà bénéficié d’une visite d’aptitude dans les 2 ans précédant son embauche (et sous réserve des mêmes conditions que celles visées ci-avant : emploi identique, etc…)</a:t>
            </a:r>
          </a:p>
          <a:p>
            <a:pPr marL="0">
              <a:lnSpc>
                <a:spcPct val="100000"/>
              </a:lnSpc>
              <a:spcBef>
                <a:spcPts val="0"/>
              </a:spcBef>
              <a:buFontTx/>
              <a:buChar char="-"/>
            </a:pPr>
            <a:endParaRPr lang="fr-FR" sz="1350" b="1" dirty="0"/>
          </a:p>
          <a:p>
            <a:pPr marL="0" lvl="1" indent="0">
              <a:spcBef>
                <a:spcPts val="0"/>
              </a:spcBef>
              <a:buNone/>
            </a:pPr>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12</a:t>
            </a:fld>
            <a:endParaRPr lang="fr-FR" dirty="0"/>
          </a:p>
        </p:txBody>
      </p:sp>
    </p:spTree>
    <p:extLst>
      <p:ext uri="{BB962C8B-B14F-4D97-AF65-F5344CB8AC3E}">
        <p14:creationId xmlns:p14="http://schemas.microsoft.com/office/powerpoint/2010/main" val="439187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 </a:t>
            </a:r>
          </a:p>
        </p:txBody>
      </p:sp>
      <p:sp>
        <p:nvSpPr>
          <p:cNvPr id="3" name="Espace réservé du contenu 2"/>
          <p:cNvSpPr>
            <a:spLocks noGrp="1"/>
          </p:cNvSpPr>
          <p:nvPr>
            <p:ph idx="1"/>
          </p:nvPr>
        </p:nvSpPr>
        <p:spPr>
          <a:xfrm>
            <a:off x="164592" y="1508760"/>
            <a:ext cx="8778240" cy="4846320"/>
          </a:xfrm>
        </p:spPr>
        <p:txBody>
          <a:bodyPr>
            <a:normAutofit fontScale="92500" lnSpcReduction="20000"/>
          </a:bodyPr>
          <a:lstStyle/>
          <a:p>
            <a:pPr marL="0">
              <a:lnSpc>
                <a:spcPct val="100000"/>
              </a:lnSpc>
              <a:spcBef>
                <a:spcPts val="0"/>
              </a:spcBef>
            </a:pPr>
            <a:r>
              <a:rPr lang="fr-FR" sz="2000" b="1" dirty="0">
                <a:solidFill>
                  <a:srgbClr val="FF0000"/>
                </a:solidFill>
                <a:latin typeface="+mj-lt"/>
              </a:rPr>
              <a:t>Visite médicale d'aptitude (VMA) à l’embauche pour les postes à risque (article R 4624-24 c. </a:t>
            </a:r>
            <a:r>
              <a:rPr lang="fr-FR" sz="2000" b="1" dirty="0" err="1">
                <a:solidFill>
                  <a:srgbClr val="FF0000"/>
                </a:solidFill>
                <a:latin typeface="+mj-lt"/>
              </a:rPr>
              <a:t>trav</a:t>
            </a:r>
            <a:r>
              <a:rPr lang="fr-FR" sz="2000" b="1" dirty="0">
                <a:solidFill>
                  <a:srgbClr val="FF0000"/>
                </a:solidFill>
                <a:latin typeface="+mj-lt"/>
              </a:rPr>
              <a:t>.)</a:t>
            </a:r>
          </a:p>
          <a:p>
            <a:pPr marL="66675" lvl="1" indent="0">
              <a:buNone/>
            </a:pPr>
            <a:endParaRPr lang="fr-FR" sz="2000" dirty="0">
              <a:latin typeface="+mj-lt"/>
            </a:endParaRPr>
          </a:p>
          <a:p>
            <a:pPr marL="0" lvl="1" indent="0">
              <a:spcBef>
                <a:spcPts val="0"/>
              </a:spcBef>
              <a:buNone/>
            </a:pPr>
            <a:r>
              <a:rPr lang="fr-FR" sz="2000" b="1" dirty="0">
                <a:solidFill>
                  <a:srgbClr val="FF0000"/>
                </a:solidFill>
              </a:rPr>
              <a:t>* Quel est son objet ?</a:t>
            </a:r>
          </a:p>
          <a:p>
            <a:pPr marL="0" lvl="1">
              <a:spcBef>
                <a:spcPts val="0"/>
              </a:spcBef>
              <a:buFontTx/>
              <a:buChar char="-"/>
            </a:pPr>
            <a:r>
              <a:rPr lang="fr-FR" sz="2000" dirty="0"/>
              <a:t>S’assurer que le travailleur est médicalement apte au poste de travail, notamment en vérifiant la </a:t>
            </a:r>
            <a:r>
              <a:rPr lang="fr-FR" sz="2000" b="1" dirty="0"/>
              <a:t>compatibilité de l'état de santé du travailleur avec le poste </a:t>
            </a:r>
            <a:r>
              <a:rPr lang="fr-FR" sz="2000" dirty="0"/>
              <a:t>auquel il est affecté. </a:t>
            </a:r>
          </a:p>
          <a:p>
            <a:pPr marL="0" lvl="1">
              <a:spcBef>
                <a:spcPts val="0"/>
              </a:spcBef>
              <a:buFontTx/>
              <a:buChar char="-"/>
            </a:pPr>
            <a:r>
              <a:rPr lang="fr-FR" sz="2000" dirty="0"/>
              <a:t>Rechercher si le travailleur n’est pas atteint d’une affection comportant un danger pour les autres travailleurs,</a:t>
            </a:r>
          </a:p>
          <a:p>
            <a:pPr marL="0" lvl="1">
              <a:spcBef>
                <a:spcPts val="0"/>
              </a:spcBef>
              <a:buFontTx/>
              <a:buChar char="-"/>
            </a:pPr>
            <a:r>
              <a:rPr lang="fr-FR" sz="2000" dirty="0"/>
              <a:t>Proposer éventuellement les adaptations du poste ou l’affectation à d’autres postes,</a:t>
            </a:r>
          </a:p>
          <a:p>
            <a:pPr marL="0" lvl="1">
              <a:spcBef>
                <a:spcPts val="0"/>
              </a:spcBef>
              <a:buFontTx/>
              <a:buChar char="-"/>
            </a:pPr>
            <a:r>
              <a:rPr lang="fr-FR" sz="2000" dirty="0"/>
              <a:t>Informer le travailleur sur le risques des expositions au poste de travail et le suivi médical nécessaire,</a:t>
            </a:r>
          </a:p>
          <a:p>
            <a:pPr marL="0" lvl="1">
              <a:spcBef>
                <a:spcPts val="0"/>
              </a:spcBef>
              <a:buFontTx/>
              <a:buChar char="-"/>
            </a:pPr>
            <a:r>
              <a:rPr lang="fr-FR" sz="2000" dirty="0"/>
              <a:t>Sensibiliser le travailleur sur les moyens de prévention à mettre en </a:t>
            </a:r>
            <a:r>
              <a:rPr lang="fr-FR" sz="2000" dirty="0" err="1"/>
              <a:t>oeuvre</a:t>
            </a:r>
            <a:r>
              <a:rPr lang="fr-FR" sz="2000" dirty="0"/>
              <a:t>.</a:t>
            </a:r>
          </a:p>
          <a:p>
            <a:pPr marL="0" lvl="1" indent="0">
              <a:spcBef>
                <a:spcPts val="0"/>
              </a:spcBef>
              <a:buNone/>
            </a:pPr>
            <a:endParaRPr lang="fr-FR" sz="2000" b="1" dirty="0">
              <a:solidFill>
                <a:srgbClr val="FF0000"/>
              </a:solidFill>
              <a:latin typeface="+mj-lt"/>
              <a:ea typeface="MS PGothic" charset="0"/>
              <a:cs typeface="Calibri" charset="0"/>
            </a:endParaRPr>
          </a:p>
          <a:p>
            <a:pPr marL="0" lvl="1" indent="0">
              <a:spcBef>
                <a:spcPts val="0"/>
              </a:spcBef>
              <a:buNone/>
            </a:pPr>
            <a:r>
              <a:rPr lang="fr-FR" sz="2000" b="1" dirty="0">
                <a:solidFill>
                  <a:srgbClr val="FF0000"/>
                </a:solidFill>
                <a:latin typeface="+mj-lt"/>
                <a:ea typeface="MS PGothic" charset="0"/>
                <a:cs typeface="Calibri" charset="0"/>
              </a:rPr>
              <a:t>* Qu’est-il réalisé à son issue ?</a:t>
            </a:r>
            <a:r>
              <a:rPr lang="fr-FR" sz="2000" b="1" dirty="0">
                <a:latin typeface="+mj-lt"/>
                <a:ea typeface="MS PGothic" charset="0"/>
                <a:cs typeface="Calibri" charset="0"/>
              </a:rPr>
              <a:t> </a:t>
            </a:r>
            <a:r>
              <a:rPr lang="fr-FR" sz="2000" dirty="0">
                <a:latin typeface="+mj-lt"/>
                <a:ea typeface="MS PGothic" charset="0"/>
                <a:cs typeface="Calibri" charset="0"/>
              </a:rPr>
              <a:t>ouverture d’un </a:t>
            </a:r>
            <a:r>
              <a:rPr lang="fr-FR" sz="2000" dirty="0">
                <a:solidFill>
                  <a:srgbClr val="FF0000"/>
                </a:solidFill>
                <a:latin typeface="+mj-lt"/>
                <a:ea typeface="MS PGothic" charset="0"/>
                <a:cs typeface="Calibri" charset="0"/>
              </a:rPr>
              <a:t>dossier médical </a:t>
            </a:r>
            <a:r>
              <a:rPr lang="fr-FR" sz="2000" dirty="0">
                <a:latin typeface="+mj-lt"/>
                <a:ea typeface="MS PGothic" charset="0"/>
                <a:cs typeface="Calibri" charset="0"/>
              </a:rPr>
              <a:t>en santé au travail (DMST) + transmission au travailleur et à l’employeur d’un </a:t>
            </a:r>
            <a:r>
              <a:rPr lang="fr-FR" sz="2000" dirty="0">
                <a:solidFill>
                  <a:srgbClr val="FF0000"/>
                </a:solidFill>
                <a:latin typeface="+mj-lt"/>
                <a:ea typeface="MS PGothic" charset="0"/>
                <a:cs typeface="Calibri" charset="0"/>
              </a:rPr>
              <a:t>avis d’aptitude ou d’inaptitude</a:t>
            </a:r>
            <a:r>
              <a:rPr lang="fr-FR" sz="2000" dirty="0">
                <a:latin typeface="+mj-lt"/>
                <a:ea typeface="MS PGothic" charset="0"/>
                <a:cs typeface="Calibri" charset="0"/>
              </a:rPr>
              <a:t> rendu conformément à l’article L4624-4, et versé au DMST.</a:t>
            </a:r>
            <a:endParaRPr lang="fr-FR" sz="2000" dirty="0">
              <a:solidFill>
                <a:srgbClr val="FF0000"/>
              </a:solidFill>
              <a:latin typeface="+mj-lt"/>
              <a:ea typeface="MS PGothic" charset="0"/>
              <a:cs typeface="Calibri" charset="0"/>
            </a:endParaRPr>
          </a:p>
          <a:p>
            <a:pPr marL="0" lvl="1" indent="0">
              <a:spcBef>
                <a:spcPts val="0"/>
              </a:spcBef>
              <a:buNone/>
            </a:pPr>
            <a:endParaRPr lang="fr-FR" sz="1350" b="1" dirty="0">
              <a:latin typeface="+mj-lt"/>
            </a:endParaRPr>
          </a:p>
          <a:p>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13</a:t>
            </a:fld>
            <a:endParaRPr lang="fr-FR" dirty="0"/>
          </a:p>
        </p:txBody>
      </p:sp>
    </p:spTree>
    <p:extLst>
      <p:ext uri="{BB962C8B-B14F-4D97-AF65-F5344CB8AC3E}">
        <p14:creationId xmlns:p14="http://schemas.microsoft.com/office/powerpoint/2010/main" val="232798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1494004"/>
            <a:ext cx="4056947" cy="391946"/>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14</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fontScale="92500" lnSpcReduction="20000"/>
          </a:bodyPr>
          <a:lstStyle/>
          <a:p>
            <a:pPr marL="171450" lvl="1">
              <a:spcBef>
                <a:spcPts val="750"/>
              </a:spcBef>
              <a:spcAft>
                <a:spcPts val="900"/>
              </a:spcAft>
              <a:buSzPct val="80000"/>
              <a:buFont typeface="Wingdings" panose="05000000000000000000" pitchFamily="2" charset="2"/>
              <a:buChar char="§"/>
            </a:pPr>
            <a:r>
              <a:rPr lang="fr-FR" b="1" dirty="0">
                <a:solidFill>
                  <a:schemeClr val="accent2">
                    <a:lumMod val="75000"/>
                  </a:schemeClr>
                </a:solidFill>
              </a:rPr>
              <a:t>Vérifier l’aptitude du salarié au moment de l’embauche : la visite d’information et de prévention</a:t>
            </a:r>
            <a:endParaRPr lang="fr-FR" dirty="0">
              <a:solidFill>
                <a:schemeClr val="accent2">
                  <a:lumMod val="75000"/>
                </a:schemeClr>
              </a:solidFill>
            </a:endParaRPr>
          </a:p>
          <a:p>
            <a:r>
              <a:rPr lang="fr-FR" dirty="0" smtClean="0"/>
              <a:t>Vérifier </a:t>
            </a:r>
            <a:r>
              <a:rPr lang="fr-FR" dirty="0"/>
              <a:t>périodiquement l’aptitude du </a:t>
            </a:r>
            <a:r>
              <a:rPr lang="fr-FR" dirty="0" smtClean="0"/>
              <a:t>salarié</a:t>
            </a:r>
          </a:p>
          <a:p>
            <a:r>
              <a:rPr lang="fr-FR" dirty="0">
                <a:solidFill>
                  <a:schemeClr val="accent2">
                    <a:lumMod val="75000"/>
                  </a:schemeClr>
                </a:solidFill>
              </a:rPr>
              <a:t>La visite de </a:t>
            </a:r>
            <a:r>
              <a:rPr lang="fr-FR" dirty="0" smtClean="0">
                <a:solidFill>
                  <a:schemeClr val="accent2">
                    <a:lumMod val="75000"/>
                  </a:schemeClr>
                </a:solidFill>
              </a:rPr>
              <a:t>pré-reprise</a:t>
            </a:r>
          </a:p>
          <a:p>
            <a:r>
              <a:rPr lang="fr-FR" dirty="0">
                <a:solidFill>
                  <a:schemeClr val="accent2">
                    <a:lumMod val="75000"/>
                  </a:schemeClr>
                </a:solidFill>
              </a:rPr>
              <a:t>La visite de </a:t>
            </a:r>
            <a:r>
              <a:rPr lang="fr-FR" dirty="0" smtClean="0">
                <a:solidFill>
                  <a:schemeClr val="accent2">
                    <a:lumMod val="75000"/>
                  </a:schemeClr>
                </a:solidFill>
              </a:rPr>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1217549713"/>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latin typeface="+mj-lt"/>
              </a:rPr>
              <a:t>Périodicité du suivi classique</a:t>
            </a:r>
            <a:r>
              <a:rPr lang="fr-FR" sz="1800" dirty="0"/>
              <a:t/>
            </a:r>
            <a:br>
              <a:rPr lang="fr-FR" sz="1800" dirty="0"/>
            </a:br>
            <a:r>
              <a:rPr lang="fr-FR" sz="1800" dirty="0"/>
              <a:t/>
            </a:r>
            <a:br>
              <a:rPr lang="fr-FR" sz="1800" dirty="0"/>
            </a:br>
            <a:r>
              <a:rPr lang="fr-FR" sz="1650" dirty="0">
                <a:solidFill>
                  <a:srgbClr val="FF0000"/>
                </a:solidFill>
              </a:rPr>
              <a:t>Suivi médical de l’état de santé des salariés</a:t>
            </a:r>
            <a:br>
              <a:rPr lang="fr-FR" sz="1650" dirty="0">
                <a:solidFill>
                  <a:srgbClr val="FF0000"/>
                </a:solidFill>
              </a:rPr>
            </a:br>
            <a:r>
              <a:rPr lang="fr-FR" sz="1500" dirty="0">
                <a:solidFill>
                  <a:srgbClr val="FF0000"/>
                </a:solidFill>
              </a:rPr>
              <a:t/>
            </a:r>
            <a:br>
              <a:rPr lang="fr-FR" sz="1500" dirty="0">
                <a:solidFill>
                  <a:srgbClr val="FF0000"/>
                </a:solidFill>
              </a:rPr>
            </a:br>
            <a:r>
              <a:rPr lang="fr-FR" sz="1500" b="0" dirty="0"/>
              <a:t>Au cours de l’exécution du contrat, le salarié est examiné par l’un des professionnels de santé dans le cadre de visites (VIP) périodiques.</a:t>
            </a:r>
            <a:br>
              <a:rPr lang="fr-FR" sz="1500" b="0" dirty="0"/>
            </a:br>
            <a:endParaRPr lang="fr-FR" b="0" dirty="0"/>
          </a:p>
        </p:txBody>
      </p:sp>
      <p:sp>
        <p:nvSpPr>
          <p:cNvPr id="4" name="Espace réservé du numéro de diapositive 3"/>
          <p:cNvSpPr>
            <a:spLocks noGrp="1"/>
          </p:cNvSpPr>
          <p:nvPr>
            <p:ph type="sldNum" sz="quarter" idx="4"/>
          </p:nvPr>
        </p:nvSpPr>
        <p:spPr/>
        <p:txBody>
          <a:bodyPr/>
          <a:lstStyle/>
          <a:p>
            <a:pPr algn="l"/>
            <a:fld id="{B90E16C9-0A27-4632-BE93-74127F7D6A94}" type="slidenum">
              <a:rPr lang="fr-FR" smtClean="0"/>
              <a:pPr algn="l"/>
              <a:t>15</a:t>
            </a:fld>
            <a:endParaRPr lang="fr-FR" dirty="0"/>
          </a:p>
        </p:txBody>
      </p:sp>
      <p:sp>
        <p:nvSpPr>
          <p:cNvPr id="5" name="Espace réservé du contenu 4"/>
          <p:cNvSpPr>
            <a:spLocks noGrp="1"/>
          </p:cNvSpPr>
          <p:nvPr>
            <p:ph idx="12"/>
          </p:nvPr>
        </p:nvSpPr>
        <p:spPr>
          <a:xfrm>
            <a:off x="628650" y="3127719"/>
            <a:ext cx="3740660" cy="1664450"/>
          </a:xfrm>
          <a:prstGeom prst="homePlate">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lnSpcReduction="10000"/>
          </a:bodyPr>
          <a:lstStyle/>
          <a:p>
            <a:pPr algn="l"/>
            <a:r>
              <a:rPr lang="fr-FR" sz="1500" b="1" dirty="0">
                <a:solidFill>
                  <a:srgbClr val="FF0000"/>
                </a:solidFill>
              </a:rPr>
              <a:t>Périodicité maximale de 5 ans</a:t>
            </a:r>
          </a:p>
          <a:p>
            <a:pPr lvl="1" algn="l"/>
            <a:r>
              <a:rPr lang="fr-FR" sz="1500" dirty="0">
                <a:solidFill>
                  <a:schemeClr val="tx1"/>
                </a:solidFill>
              </a:rPr>
              <a:t>Travailleur bénéficie d'un renouvellement de la VIP initiale, réalisée par un professionnel de santé, selon une </a:t>
            </a:r>
            <a:r>
              <a:rPr lang="fr-FR" sz="1500" b="1" dirty="0">
                <a:solidFill>
                  <a:schemeClr val="tx1"/>
                </a:solidFill>
              </a:rPr>
              <a:t>périodicité maximale de 5 ans</a:t>
            </a:r>
            <a:r>
              <a:rPr lang="fr-FR" sz="1500" dirty="0">
                <a:solidFill>
                  <a:schemeClr val="tx1"/>
                </a:solidFill>
              </a:rPr>
              <a:t>. </a:t>
            </a:r>
          </a:p>
          <a:p>
            <a:pPr marL="214313" indent="-214313">
              <a:buFont typeface="Arial" charset="0"/>
              <a:buChar char="►"/>
            </a:pPr>
            <a:endParaRPr lang="fr-FR" sz="1500" dirty="0">
              <a:solidFill>
                <a:schemeClr val="tx1"/>
              </a:solidFill>
            </a:endParaRPr>
          </a:p>
        </p:txBody>
      </p:sp>
      <p:sp>
        <p:nvSpPr>
          <p:cNvPr id="6" name="Espace réservé du contenu 5"/>
          <p:cNvSpPr>
            <a:spLocks noGrp="1"/>
          </p:cNvSpPr>
          <p:nvPr>
            <p:ph idx="13"/>
          </p:nvPr>
        </p:nvSpPr>
        <p:spPr>
          <a:xfrm>
            <a:off x="5090218" y="2577372"/>
            <a:ext cx="2985668" cy="30923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92500" lnSpcReduction="20000"/>
          </a:bodyPr>
          <a:lstStyle/>
          <a:p>
            <a:pPr algn="l"/>
            <a:r>
              <a:rPr lang="fr-FR" sz="1500" b="1" dirty="0">
                <a:solidFill>
                  <a:srgbClr val="FF0000"/>
                </a:solidFill>
              </a:rPr>
              <a:t>Périodicité définie par le médecin du travail</a:t>
            </a:r>
          </a:p>
          <a:p>
            <a:pPr marL="66675" lvl="1" indent="0" algn="l">
              <a:buNone/>
            </a:pPr>
            <a:r>
              <a:rPr lang="fr-FR" sz="1500" dirty="0">
                <a:solidFill>
                  <a:schemeClr val="tx1"/>
                </a:solidFill>
              </a:rPr>
              <a:t>Cette périodicité est adaptée dans le </a:t>
            </a:r>
            <a:r>
              <a:rPr lang="fr-FR" sz="1500" b="1" dirty="0">
                <a:solidFill>
                  <a:schemeClr val="tx1"/>
                </a:solidFill>
              </a:rPr>
              <a:t>protocole écrit </a:t>
            </a:r>
            <a:r>
              <a:rPr lang="fr-FR" sz="1500" dirty="0">
                <a:solidFill>
                  <a:schemeClr val="tx1"/>
                </a:solidFill>
              </a:rPr>
              <a:t>par le médecin du travail en fonction :</a:t>
            </a:r>
          </a:p>
          <a:p>
            <a:pPr lvl="1" algn="l">
              <a:buFontTx/>
              <a:buChar char="-"/>
            </a:pPr>
            <a:r>
              <a:rPr lang="fr-FR" sz="1500" dirty="0">
                <a:solidFill>
                  <a:schemeClr val="tx1"/>
                </a:solidFill>
              </a:rPr>
              <a:t>des conditions de travail</a:t>
            </a:r>
          </a:p>
          <a:p>
            <a:pPr lvl="1" algn="l">
              <a:buFontTx/>
              <a:buChar char="-"/>
            </a:pPr>
            <a:r>
              <a:rPr lang="fr-FR" sz="1500" dirty="0">
                <a:solidFill>
                  <a:schemeClr val="tx1"/>
                </a:solidFill>
              </a:rPr>
              <a:t>de l’âge</a:t>
            </a:r>
          </a:p>
          <a:p>
            <a:pPr lvl="1" algn="l">
              <a:buFontTx/>
              <a:buChar char="-"/>
            </a:pPr>
            <a:r>
              <a:rPr lang="fr-FR" sz="1500" dirty="0">
                <a:solidFill>
                  <a:schemeClr val="tx1"/>
                </a:solidFill>
              </a:rPr>
              <a:t>de l’état de santé du salarié</a:t>
            </a:r>
          </a:p>
          <a:p>
            <a:pPr lvl="1" algn="l">
              <a:buFontTx/>
              <a:buChar char="-"/>
            </a:pPr>
            <a:r>
              <a:rPr lang="fr-FR" sz="1500" dirty="0">
                <a:solidFill>
                  <a:schemeClr val="tx1"/>
                </a:solidFill>
              </a:rPr>
              <a:t>des risques auxquels il est exposé</a:t>
            </a:r>
          </a:p>
          <a:p>
            <a:pPr algn="l"/>
            <a:endParaRPr lang="fr-FR" dirty="0"/>
          </a:p>
        </p:txBody>
      </p:sp>
    </p:spTree>
    <p:extLst>
      <p:ext uri="{BB962C8B-B14F-4D97-AF65-F5344CB8AC3E}">
        <p14:creationId xmlns:p14="http://schemas.microsoft.com/office/powerpoint/2010/main" val="434579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rtl="0">
              <a:lnSpc>
                <a:spcPct val="90000"/>
              </a:lnSpc>
              <a:spcBef>
                <a:spcPct val="0"/>
              </a:spcBef>
            </a:pPr>
            <a:r>
              <a:rPr lang="fr-FR" sz="2700" b="1" dirty="0">
                <a:latin typeface="+mj-lt"/>
              </a:rPr>
              <a:t>Périodicité du suivi adapté</a:t>
            </a:r>
            <a:r>
              <a:rPr lang="fr-FR" b="1" dirty="0"/>
              <a:t/>
            </a:r>
            <a:br>
              <a:rPr lang="fr-FR" b="1" dirty="0"/>
            </a:br>
            <a:r>
              <a:rPr lang="fr-FR" sz="1500" b="1" dirty="0">
                <a:latin typeface="+mn-lt"/>
              </a:rPr>
              <a:t/>
            </a:r>
            <a:br>
              <a:rPr lang="fr-FR" sz="1500" b="1" dirty="0">
                <a:latin typeface="+mn-lt"/>
              </a:rPr>
            </a:br>
            <a:r>
              <a:rPr lang="fr-FR" sz="1500" b="1" dirty="0">
                <a:solidFill>
                  <a:srgbClr val="FF0000"/>
                </a:solidFill>
                <a:latin typeface="+mn-lt"/>
              </a:rPr>
              <a:t>Suivi médical adapté pour certains salariés</a:t>
            </a:r>
            <a:r>
              <a:rPr lang="fr-FR" sz="1500" dirty="0">
                <a:solidFill>
                  <a:srgbClr val="FF0000"/>
                </a:solidFill>
                <a:latin typeface="+mn-lt"/>
              </a:rPr>
              <a:t/>
            </a:r>
            <a:br>
              <a:rPr lang="fr-FR" sz="1500" dirty="0">
                <a:solidFill>
                  <a:srgbClr val="FF0000"/>
                </a:solidFill>
                <a:latin typeface="+mn-lt"/>
              </a:rPr>
            </a:br>
            <a:r>
              <a:rPr lang="fr-FR" sz="1500" dirty="0">
                <a:solidFill>
                  <a:srgbClr val="FF0000"/>
                </a:solidFill>
                <a:latin typeface="+mn-lt"/>
              </a:rPr>
              <a:t/>
            </a:r>
            <a:br>
              <a:rPr lang="fr-FR" sz="1500" dirty="0">
                <a:solidFill>
                  <a:srgbClr val="FF0000"/>
                </a:solidFill>
                <a:latin typeface="+mn-lt"/>
              </a:rPr>
            </a:br>
            <a:r>
              <a:rPr lang="fr-FR" sz="1500" dirty="0">
                <a:latin typeface="+mn-lt"/>
              </a:rPr>
              <a:t>Au cours de l’exécution du contrat, le salarié est examiné par l’un des professionnels de santé dans le cadre de visites (VIP) selon une périodicité réduite.</a:t>
            </a:r>
            <a:br>
              <a:rPr lang="fr-FR" sz="1500" dirty="0">
                <a:latin typeface="+mn-lt"/>
              </a:rPr>
            </a:br>
            <a:r>
              <a:rPr lang="fr-FR" dirty="0">
                <a:latin typeface="+mn-lt"/>
              </a:rPr>
              <a:t/>
            </a:r>
            <a:br>
              <a:rPr lang="fr-FR" dirty="0">
                <a:latin typeface="+mn-lt"/>
              </a:rPr>
            </a:br>
            <a:endParaRPr lang="fr-FR" dirty="0">
              <a:latin typeface="+mn-lt"/>
            </a:endParaRPr>
          </a:p>
        </p:txBody>
      </p:sp>
      <p:sp>
        <p:nvSpPr>
          <p:cNvPr id="4" name="Espace réservé du numéro de diapositive 3"/>
          <p:cNvSpPr>
            <a:spLocks noGrp="1"/>
          </p:cNvSpPr>
          <p:nvPr>
            <p:ph type="sldNum" sz="quarter" idx="4"/>
          </p:nvPr>
        </p:nvSpPr>
        <p:spPr/>
        <p:txBody>
          <a:bodyPr/>
          <a:lstStyle/>
          <a:p>
            <a:pPr algn="l"/>
            <a:fld id="{B90E16C9-0A27-4632-BE93-74127F7D6A94}" type="slidenum">
              <a:rPr lang="fr-FR" smtClean="0"/>
              <a:pPr algn="l"/>
              <a:t>16</a:t>
            </a:fld>
            <a:endParaRPr lang="fr-FR" dirty="0"/>
          </a:p>
        </p:txBody>
      </p:sp>
      <p:sp>
        <p:nvSpPr>
          <p:cNvPr id="5" name="Espace réservé du contenu 4"/>
          <p:cNvSpPr>
            <a:spLocks noGrp="1"/>
          </p:cNvSpPr>
          <p:nvPr>
            <p:ph idx="12"/>
          </p:nvPr>
        </p:nvSpPr>
        <p:spPr>
          <a:xfrm>
            <a:off x="889723" y="3094587"/>
            <a:ext cx="3562355" cy="1832492"/>
          </a:xfrm>
          <a:prstGeom prst="homePlate">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algn="l"/>
            <a:r>
              <a:rPr lang="fr-FR" sz="1500" b="1" dirty="0">
                <a:solidFill>
                  <a:srgbClr val="FF0000"/>
                </a:solidFill>
              </a:rPr>
              <a:t>Périodicité maximale de 3 ans</a:t>
            </a:r>
          </a:p>
          <a:p>
            <a:pPr lvl="1" algn="l"/>
            <a:r>
              <a:rPr lang="fr-FR" sz="1500" dirty="0">
                <a:solidFill>
                  <a:schemeClr val="tx1"/>
                </a:solidFill>
              </a:rPr>
              <a:t>Modalités de suivi adaptées déterminées dans le cadre d’un protocole écrit élaboré par le médecin du travail, selon une </a:t>
            </a:r>
            <a:r>
              <a:rPr lang="fr-FR" sz="1500" b="1" dirty="0">
                <a:solidFill>
                  <a:schemeClr val="tx1"/>
                </a:solidFill>
              </a:rPr>
              <a:t>périodicité maximale de 3 ans</a:t>
            </a:r>
            <a:r>
              <a:rPr lang="fr-FR" sz="1500" dirty="0">
                <a:solidFill>
                  <a:schemeClr val="tx1"/>
                </a:solidFill>
              </a:rPr>
              <a:t>.</a:t>
            </a:r>
          </a:p>
        </p:txBody>
      </p:sp>
      <p:sp>
        <p:nvSpPr>
          <p:cNvPr id="6" name="Espace réservé du contenu 5"/>
          <p:cNvSpPr>
            <a:spLocks noGrp="1"/>
          </p:cNvSpPr>
          <p:nvPr>
            <p:ph idx="13"/>
          </p:nvPr>
        </p:nvSpPr>
        <p:spPr>
          <a:xfrm>
            <a:off x="5013595" y="2343749"/>
            <a:ext cx="2880360" cy="323133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marL="0" indent="0" algn="l">
              <a:buNone/>
            </a:pPr>
            <a:r>
              <a:rPr lang="fr-FR" sz="1500" b="1" dirty="0">
                <a:solidFill>
                  <a:srgbClr val="FF0000"/>
                </a:solidFill>
              </a:rPr>
              <a:t>Bénéficiaires :</a:t>
            </a:r>
          </a:p>
          <a:p>
            <a:pPr lvl="1" algn="l"/>
            <a:r>
              <a:rPr lang="fr-FR" sz="1500" dirty="0">
                <a:solidFill>
                  <a:schemeClr val="tx1"/>
                </a:solidFill>
              </a:rPr>
              <a:t>Les travailleurs dont l’état de santé, l’âge, les conditions de travail ou les risques professionnels auxquels il est exposé, notamment :</a:t>
            </a:r>
          </a:p>
          <a:p>
            <a:pPr marL="66675" lvl="1" indent="0" algn="l">
              <a:buNone/>
            </a:pPr>
            <a:r>
              <a:rPr lang="fr-FR" sz="1500" dirty="0">
                <a:solidFill>
                  <a:schemeClr val="tx1"/>
                </a:solidFill>
              </a:rPr>
              <a:t>- Les travailleurs handicapés,</a:t>
            </a:r>
          </a:p>
          <a:p>
            <a:pPr marL="66675" lvl="1" indent="0" algn="l">
              <a:buNone/>
            </a:pPr>
            <a:r>
              <a:rPr lang="fr-FR" sz="1500" dirty="0">
                <a:solidFill>
                  <a:schemeClr val="tx1"/>
                </a:solidFill>
              </a:rPr>
              <a:t>- Les travailleurs titulaires d’une pension d’invalidité,</a:t>
            </a:r>
          </a:p>
          <a:p>
            <a:pPr lvl="1" algn="l"/>
            <a:r>
              <a:rPr lang="fr-FR" sz="1500" dirty="0">
                <a:solidFill>
                  <a:schemeClr val="tx1"/>
                </a:solidFill>
              </a:rPr>
              <a:t>Les travailleurs de nuit.</a:t>
            </a:r>
          </a:p>
          <a:p>
            <a:pPr algn="l"/>
            <a:endParaRPr lang="fr-FR" dirty="0"/>
          </a:p>
        </p:txBody>
      </p:sp>
    </p:spTree>
    <p:extLst>
      <p:ext uri="{BB962C8B-B14F-4D97-AF65-F5344CB8AC3E}">
        <p14:creationId xmlns:p14="http://schemas.microsoft.com/office/powerpoint/2010/main" val="1054001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spcBef>
                <a:spcPts val="0"/>
              </a:spcBef>
            </a:pPr>
            <a:r>
              <a:rPr lang="fr-FR" dirty="0" smtClean="0">
                <a:solidFill>
                  <a:srgbClr val="FF0000"/>
                </a:solidFill>
                <a:cs typeface="Garamond" charset="0"/>
              </a:rPr>
              <a:t>Salariés en CDD</a:t>
            </a:r>
            <a:endParaRPr lang="fr-FR" dirty="0">
              <a:solidFill>
                <a:srgbClr val="FF0000"/>
              </a:solidFill>
              <a:cs typeface="Garamond" charset="0"/>
            </a:endParaRPr>
          </a:p>
        </p:txBody>
      </p:sp>
      <p:sp>
        <p:nvSpPr>
          <p:cNvPr id="3" name="Espace réservé du contenu 2"/>
          <p:cNvSpPr>
            <a:spLocks noGrp="1"/>
          </p:cNvSpPr>
          <p:nvPr>
            <p:ph idx="1"/>
          </p:nvPr>
        </p:nvSpPr>
        <p:spPr>
          <a:xfrm>
            <a:off x="1371600" y="1955904"/>
            <a:ext cx="6160958" cy="1340996"/>
          </a:xfrm>
          <a:prstGeom prst="downArrowCallou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lnSpcReduction="10000"/>
          </a:bodyPr>
          <a:lstStyle/>
          <a:p>
            <a:pPr marL="0" indent="0">
              <a:spcBef>
                <a:spcPts val="0"/>
              </a:spcBef>
              <a:buNone/>
            </a:pPr>
            <a:endParaRPr lang="fr-FR" sz="1500" dirty="0">
              <a:solidFill>
                <a:srgbClr val="000000"/>
              </a:solidFill>
              <a:cs typeface="Calibri" charset="0"/>
            </a:endParaRPr>
          </a:p>
          <a:p>
            <a:pPr marL="0" indent="0">
              <a:spcBef>
                <a:spcPts val="0"/>
              </a:spcBef>
              <a:buNone/>
            </a:pPr>
            <a:r>
              <a:rPr lang="fr-FR" sz="1500" dirty="0">
                <a:solidFill>
                  <a:srgbClr val="000000"/>
                </a:solidFill>
                <a:cs typeface="Calibri" charset="0"/>
              </a:rPr>
              <a:t>Les salariés temporaires et CDD bénéficient d’un suivi individuel de leur état de santé d</a:t>
            </a:r>
            <a:r>
              <a:rPr lang="ja-JP" altLang="fr-FR" sz="1500" dirty="0">
                <a:solidFill>
                  <a:srgbClr val="000000"/>
                </a:solidFill>
                <a:cs typeface="Calibri" charset="0"/>
              </a:rPr>
              <a:t>’</a:t>
            </a:r>
            <a:r>
              <a:rPr lang="fr-FR" sz="1500" dirty="0">
                <a:solidFill>
                  <a:srgbClr val="000000"/>
                </a:solidFill>
                <a:cs typeface="Calibri" charset="0"/>
              </a:rPr>
              <a:t>une </a:t>
            </a:r>
            <a:r>
              <a:rPr lang="fr-FR" sz="1500" dirty="0">
                <a:solidFill>
                  <a:srgbClr val="FF0000"/>
                </a:solidFill>
                <a:cs typeface="Calibri" charset="0"/>
              </a:rPr>
              <a:t>périodicité équivalente </a:t>
            </a:r>
            <a:r>
              <a:rPr lang="fr-FR" sz="1500" dirty="0">
                <a:solidFill>
                  <a:srgbClr val="000000"/>
                </a:solidFill>
                <a:cs typeface="Calibri" charset="0"/>
              </a:rPr>
              <a:t>à celui des salariés en CDI.</a:t>
            </a:r>
          </a:p>
          <a:p>
            <a:pPr marL="0" indent="0">
              <a:spcBef>
                <a:spcPts val="0"/>
              </a:spcBef>
              <a:buNone/>
            </a:pPr>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17</a:t>
            </a:fld>
            <a:endParaRPr lang="fr-FR" dirty="0"/>
          </a:p>
        </p:txBody>
      </p:sp>
      <p:sp>
        <p:nvSpPr>
          <p:cNvPr id="5" name="ZoneTexte 4"/>
          <p:cNvSpPr txBox="1"/>
          <p:nvPr/>
        </p:nvSpPr>
        <p:spPr>
          <a:xfrm>
            <a:off x="719527" y="3577964"/>
            <a:ext cx="7795823" cy="1634490"/>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500" dirty="0"/>
              <a:t>Pour éviter la réalisation de visites redondantes pour les salariés en contrats courts, un décret (à paraître) prévoit :</a:t>
            </a:r>
          </a:p>
          <a:p>
            <a:pPr>
              <a:buFontTx/>
              <a:buChar char="-"/>
            </a:pPr>
            <a:r>
              <a:rPr lang="fr-FR" sz="1500" dirty="0"/>
              <a:t> des modalités d’information de l’employeur sur le suivi individuel de l’état de santé de son salarié </a:t>
            </a:r>
          </a:p>
          <a:p>
            <a:pPr>
              <a:buFontTx/>
              <a:buChar char="-"/>
            </a:pPr>
            <a:r>
              <a:rPr lang="fr-FR" sz="1500" dirty="0"/>
              <a:t> des modalités particulières d’hébergement des dossiers médicaux en santé au travail et d’échanges d’information entre médecins du travail (art R 4625-1 c. </a:t>
            </a:r>
            <a:r>
              <a:rPr lang="fr-FR" sz="1500" dirty="0" err="1"/>
              <a:t>trav</a:t>
            </a:r>
            <a:r>
              <a:rPr lang="fr-FR" sz="1500" dirty="0"/>
              <a:t>).</a:t>
            </a:r>
          </a:p>
        </p:txBody>
      </p:sp>
    </p:spTree>
    <p:extLst>
      <p:ext uri="{BB962C8B-B14F-4D97-AF65-F5344CB8AC3E}">
        <p14:creationId xmlns:p14="http://schemas.microsoft.com/office/powerpoint/2010/main" val="1014642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spcBef>
                <a:spcPts val="0"/>
              </a:spcBef>
            </a:pPr>
            <a:r>
              <a:rPr lang="fr-FR" dirty="0"/>
              <a:t>Périodicité du suivi renforcé</a:t>
            </a:r>
            <a:endParaRPr lang="fr-FR" dirty="0">
              <a:solidFill>
                <a:srgbClr val="FF0000"/>
              </a:solidFill>
              <a:cs typeface="Garamond" charset="0"/>
            </a:endParaRPr>
          </a:p>
        </p:txBody>
      </p:sp>
      <p:sp>
        <p:nvSpPr>
          <p:cNvPr id="3" name="Espace réservé du contenu 2"/>
          <p:cNvSpPr>
            <a:spLocks noGrp="1"/>
          </p:cNvSpPr>
          <p:nvPr>
            <p:ph idx="1"/>
          </p:nvPr>
        </p:nvSpPr>
        <p:spPr>
          <a:xfrm>
            <a:off x="774336" y="1809750"/>
            <a:ext cx="2844383" cy="3690704"/>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p>
            <a:pPr marL="0" indent="0">
              <a:buNone/>
            </a:pPr>
            <a:r>
              <a:rPr lang="fr-FR" sz="1500" b="1" dirty="0">
                <a:solidFill>
                  <a:srgbClr val="FF0000"/>
                </a:solidFill>
              </a:rPr>
              <a:t>Périodicité de la VMA</a:t>
            </a:r>
          </a:p>
          <a:p>
            <a:pPr marL="66675" lvl="1" indent="0" algn="l">
              <a:buNone/>
            </a:pPr>
            <a:r>
              <a:rPr lang="fr-FR" sz="1500" dirty="0"/>
              <a:t>Travailleur affecté à un poste présentant des risques particuliers bénéficie, à l'issue de l'examen médical d'embauche (VMA), d'un renouvellement de cette visite, effectuée par le </a:t>
            </a:r>
            <a:r>
              <a:rPr lang="fr-FR" sz="1500" u="sng" dirty="0"/>
              <a:t>médecin du travail </a:t>
            </a:r>
            <a:r>
              <a:rPr lang="fr-FR" sz="1500" dirty="0"/>
              <a:t>selon une </a:t>
            </a:r>
            <a:r>
              <a:rPr lang="fr-FR" sz="1500" u="sng" dirty="0"/>
              <a:t>périodicité qu'il détermine </a:t>
            </a:r>
            <a:r>
              <a:rPr lang="fr-FR" sz="1500" dirty="0"/>
              <a:t>et qui ne </a:t>
            </a:r>
            <a:r>
              <a:rPr lang="fr-FR" sz="1500" b="1" dirty="0"/>
              <a:t>peut être supérieure à </a:t>
            </a:r>
            <a:r>
              <a:rPr lang="fr-FR" sz="1500" b="1" u="sng" dirty="0">
                <a:solidFill>
                  <a:srgbClr val="FF0000"/>
                </a:solidFill>
              </a:rPr>
              <a:t>4 ans</a:t>
            </a:r>
            <a:r>
              <a:rPr lang="fr-FR" sz="1500" b="1" dirty="0"/>
              <a:t>. </a:t>
            </a:r>
          </a:p>
          <a:p>
            <a:pPr marL="0" indent="0">
              <a:spcBef>
                <a:spcPts val="0"/>
              </a:spcBef>
              <a:buNone/>
            </a:pPr>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18</a:t>
            </a:fld>
            <a:endParaRPr lang="fr-FR" dirty="0"/>
          </a:p>
        </p:txBody>
      </p:sp>
      <p:sp>
        <p:nvSpPr>
          <p:cNvPr id="5" name="ZoneTexte 4"/>
          <p:cNvSpPr txBox="1"/>
          <p:nvPr/>
        </p:nvSpPr>
        <p:spPr>
          <a:xfrm>
            <a:off x="5559477" y="1809750"/>
            <a:ext cx="2517411" cy="4200704"/>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b="1" dirty="0">
                <a:solidFill>
                  <a:srgbClr val="FF0000"/>
                </a:solidFill>
              </a:rPr>
              <a:t>Visite intermédiaire</a:t>
            </a:r>
          </a:p>
          <a:p>
            <a:endParaRPr lang="fr-FR" dirty="0">
              <a:solidFill>
                <a:schemeClr val="tx1"/>
              </a:solidFill>
            </a:endParaRPr>
          </a:p>
          <a:p>
            <a:endParaRPr lang="fr-FR" dirty="0">
              <a:solidFill>
                <a:schemeClr val="tx1"/>
              </a:solidFill>
            </a:endParaRPr>
          </a:p>
          <a:p>
            <a:r>
              <a:rPr lang="fr-FR" dirty="0">
                <a:solidFill>
                  <a:schemeClr val="tx1"/>
                </a:solidFill>
              </a:rPr>
              <a:t>Une visite intermédiaire est effectuée par un </a:t>
            </a:r>
            <a:r>
              <a:rPr lang="fr-FR" u="sng" dirty="0">
                <a:solidFill>
                  <a:schemeClr val="tx1"/>
                </a:solidFill>
              </a:rPr>
              <a:t>professionnel de santé </a:t>
            </a:r>
            <a:r>
              <a:rPr lang="fr-FR" b="1" dirty="0">
                <a:solidFill>
                  <a:schemeClr val="tx1"/>
                </a:solidFill>
              </a:rPr>
              <a:t>au plus tard </a:t>
            </a:r>
            <a:r>
              <a:rPr lang="fr-FR" b="1" u="sng" dirty="0">
                <a:solidFill>
                  <a:srgbClr val="FF0000"/>
                </a:solidFill>
              </a:rPr>
              <a:t>2 ans </a:t>
            </a:r>
            <a:r>
              <a:rPr lang="fr-FR" dirty="0">
                <a:solidFill>
                  <a:schemeClr val="tx1"/>
                </a:solidFill>
              </a:rPr>
              <a:t>après la visite avec le médecin du travail.</a:t>
            </a:r>
          </a:p>
          <a:p>
            <a:endParaRPr lang="fr-FR" dirty="0">
              <a:solidFill>
                <a:schemeClr val="tx1"/>
              </a:solidFill>
            </a:endParaRPr>
          </a:p>
          <a:p>
            <a:endParaRPr lang="fr-FR" dirty="0">
              <a:solidFill>
                <a:schemeClr val="tx1"/>
              </a:solidFill>
            </a:endParaRPr>
          </a:p>
        </p:txBody>
      </p:sp>
      <p:sp>
        <p:nvSpPr>
          <p:cNvPr id="8" name="ZoneTexte 7"/>
          <p:cNvSpPr txBox="1"/>
          <p:nvPr/>
        </p:nvSpPr>
        <p:spPr>
          <a:xfrm>
            <a:off x="4145716" y="2611099"/>
            <a:ext cx="798227" cy="1535036"/>
          </a:xfrm>
          <a:prstGeom prst="rect">
            <a:avLst/>
          </a:prstGeom>
          <a:noFill/>
        </p:spPr>
        <p:txBody>
          <a:bodyPr wrap="square" rtlCol="0">
            <a:spAutoFit/>
          </a:bodyPr>
          <a:lstStyle/>
          <a:p>
            <a:r>
              <a:rPr lang="fr-FR" sz="9375" dirty="0">
                <a:solidFill>
                  <a:srgbClr val="FF0000"/>
                </a:solidFill>
              </a:rPr>
              <a:t>+</a:t>
            </a:r>
          </a:p>
        </p:txBody>
      </p:sp>
    </p:spTree>
    <p:extLst>
      <p:ext uri="{BB962C8B-B14F-4D97-AF65-F5344CB8AC3E}">
        <p14:creationId xmlns:p14="http://schemas.microsoft.com/office/powerpoint/2010/main" val="405547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700" b="1" dirty="0">
                <a:latin typeface="+mj-lt"/>
              </a:rPr>
              <a:t>Cycle des visites obligatoires </a:t>
            </a:r>
            <a:r>
              <a:rPr lang="fr-FR" sz="1650" b="1" dirty="0">
                <a:latin typeface="+mj-lt"/>
              </a:rPr>
              <a:t>(VIP et VMA)</a:t>
            </a:r>
          </a:p>
        </p:txBody>
      </p:sp>
      <p:sp>
        <p:nvSpPr>
          <p:cNvPr id="3" name="Espace réservé du contenu 2"/>
          <p:cNvSpPr>
            <a:spLocks noGrp="1"/>
          </p:cNvSpPr>
          <p:nvPr>
            <p:ph idx="1"/>
          </p:nvPr>
        </p:nvSpPr>
        <p:spPr/>
        <p:txBody>
          <a:bodyPr anchor="ctr"/>
          <a:lstStyle/>
          <a:p>
            <a:pPr algn="l"/>
            <a:endParaRPr lang="fr-FR" sz="1500" dirty="0"/>
          </a:p>
          <a:p>
            <a:pPr algn="l"/>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19</a:t>
            </a:fld>
            <a:endParaRPr lang="fr-FR" dirty="0"/>
          </a:p>
        </p:txBody>
      </p:sp>
      <p:sp>
        <p:nvSpPr>
          <p:cNvPr id="9" name="Flèche droite 8"/>
          <p:cNvSpPr/>
          <p:nvPr/>
        </p:nvSpPr>
        <p:spPr>
          <a:xfrm>
            <a:off x="906905" y="2858709"/>
            <a:ext cx="7330190" cy="363474"/>
          </a:xfrm>
          <a:prstGeom prst="rightArrow">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cxnSp>
        <p:nvCxnSpPr>
          <p:cNvPr id="15" name="Connecteur droit avec flèche 14"/>
          <p:cNvCxnSpPr/>
          <p:nvPr/>
        </p:nvCxnSpPr>
        <p:spPr>
          <a:xfrm>
            <a:off x="4126986" y="2246540"/>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6613463" y="2246540"/>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7823111" y="2246540"/>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2554648" y="2290075"/>
            <a:ext cx="0" cy="569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446427" y="1699888"/>
            <a:ext cx="920957" cy="507831"/>
          </a:xfrm>
          <a:prstGeom prst="rect">
            <a:avLst/>
          </a:prstGeom>
          <a:noFill/>
          <a:ln>
            <a:solidFill>
              <a:schemeClr val="tx2"/>
            </a:solidFill>
          </a:ln>
        </p:spPr>
        <p:txBody>
          <a:bodyPr wrap="square" rtlCol="0">
            <a:spAutoFit/>
          </a:bodyPr>
          <a:lstStyle/>
          <a:p>
            <a:r>
              <a:rPr lang="fr-FR" sz="1350" dirty="0"/>
              <a:t>Embauche</a:t>
            </a:r>
          </a:p>
        </p:txBody>
      </p:sp>
      <p:sp>
        <p:nvSpPr>
          <p:cNvPr id="22" name="ZoneTexte 21"/>
          <p:cNvSpPr txBox="1"/>
          <p:nvPr/>
        </p:nvSpPr>
        <p:spPr>
          <a:xfrm>
            <a:off x="2240217" y="1868066"/>
            <a:ext cx="620216" cy="507831"/>
          </a:xfrm>
          <a:prstGeom prst="rect">
            <a:avLst/>
          </a:prstGeom>
          <a:noFill/>
          <a:ln>
            <a:solidFill>
              <a:schemeClr val="tx2"/>
            </a:solidFill>
          </a:ln>
        </p:spPr>
        <p:txBody>
          <a:bodyPr wrap="square" rtlCol="0">
            <a:spAutoFit/>
          </a:bodyPr>
          <a:lstStyle/>
          <a:p>
            <a:r>
              <a:rPr lang="fr-FR" sz="1350" dirty="0"/>
              <a:t>3 mois</a:t>
            </a:r>
          </a:p>
        </p:txBody>
      </p:sp>
      <p:sp>
        <p:nvSpPr>
          <p:cNvPr id="23" name="ZoneTexte 22"/>
          <p:cNvSpPr txBox="1"/>
          <p:nvPr/>
        </p:nvSpPr>
        <p:spPr>
          <a:xfrm>
            <a:off x="3839358" y="1897093"/>
            <a:ext cx="539646" cy="507831"/>
          </a:xfrm>
          <a:prstGeom prst="rect">
            <a:avLst/>
          </a:prstGeom>
          <a:noFill/>
          <a:ln>
            <a:solidFill>
              <a:schemeClr val="tx2"/>
            </a:solidFill>
          </a:ln>
        </p:spPr>
        <p:txBody>
          <a:bodyPr wrap="square" rtlCol="0">
            <a:spAutoFit/>
          </a:bodyPr>
          <a:lstStyle/>
          <a:p>
            <a:r>
              <a:rPr lang="fr-FR" sz="1350" dirty="0"/>
              <a:t>2 ans</a:t>
            </a:r>
          </a:p>
        </p:txBody>
      </p:sp>
      <p:sp>
        <p:nvSpPr>
          <p:cNvPr id="24" name="ZoneTexte 23"/>
          <p:cNvSpPr txBox="1"/>
          <p:nvPr/>
        </p:nvSpPr>
        <p:spPr>
          <a:xfrm>
            <a:off x="6304540" y="1885473"/>
            <a:ext cx="565411" cy="507831"/>
          </a:xfrm>
          <a:prstGeom prst="rect">
            <a:avLst/>
          </a:prstGeom>
          <a:noFill/>
          <a:ln>
            <a:solidFill>
              <a:schemeClr val="tx2"/>
            </a:solidFill>
          </a:ln>
        </p:spPr>
        <p:txBody>
          <a:bodyPr wrap="square" rtlCol="0">
            <a:spAutoFit/>
          </a:bodyPr>
          <a:lstStyle/>
          <a:p>
            <a:r>
              <a:rPr lang="fr-FR" sz="1350" dirty="0"/>
              <a:t>4 ans</a:t>
            </a:r>
          </a:p>
        </p:txBody>
      </p:sp>
      <p:sp>
        <p:nvSpPr>
          <p:cNvPr id="25" name="ZoneTexte 24"/>
          <p:cNvSpPr txBox="1"/>
          <p:nvPr/>
        </p:nvSpPr>
        <p:spPr>
          <a:xfrm>
            <a:off x="7552702" y="1873143"/>
            <a:ext cx="540818" cy="507831"/>
          </a:xfrm>
          <a:prstGeom prst="rect">
            <a:avLst/>
          </a:prstGeom>
          <a:noFill/>
          <a:ln>
            <a:solidFill>
              <a:schemeClr val="tx2"/>
            </a:solidFill>
          </a:ln>
        </p:spPr>
        <p:txBody>
          <a:bodyPr wrap="square" rtlCol="0">
            <a:spAutoFit/>
          </a:bodyPr>
          <a:lstStyle/>
          <a:p>
            <a:r>
              <a:rPr lang="fr-FR" sz="1350" dirty="0"/>
              <a:t>5 ans</a:t>
            </a:r>
          </a:p>
        </p:txBody>
      </p:sp>
      <p:sp>
        <p:nvSpPr>
          <p:cNvPr id="32" name="ZoneTexte 31"/>
          <p:cNvSpPr txBox="1"/>
          <p:nvPr/>
        </p:nvSpPr>
        <p:spPr>
          <a:xfrm>
            <a:off x="380931" y="3367762"/>
            <a:ext cx="1180476" cy="1338828"/>
          </a:xfrm>
          <a:prstGeom prst="rect">
            <a:avLst/>
          </a:prstGeom>
          <a:noFill/>
          <a:ln w="19050">
            <a:solidFill>
              <a:srgbClr val="FFC000"/>
            </a:solidFill>
          </a:ln>
        </p:spPr>
        <p:txBody>
          <a:bodyPr wrap="square" rtlCol="0">
            <a:spAutoFit/>
          </a:bodyPr>
          <a:lstStyle/>
          <a:p>
            <a:r>
              <a:rPr lang="fr-FR" sz="1350" dirty="0"/>
              <a:t>VIP préalable :</a:t>
            </a:r>
          </a:p>
          <a:p>
            <a:r>
              <a:rPr lang="fr-FR" sz="1350" dirty="0"/>
              <a:t>Travailleurs de nuit</a:t>
            </a:r>
          </a:p>
          <a:p>
            <a:r>
              <a:rPr lang="fr-FR" sz="1350" dirty="0"/>
              <a:t>Moins de 18 ans</a:t>
            </a:r>
          </a:p>
        </p:txBody>
      </p:sp>
      <p:cxnSp>
        <p:nvCxnSpPr>
          <p:cNvPr id="33" name="Connecteur droit avec flèche 32"/>
          <p:cNvCxnSpPr/>
          <p:nvPr/>
        </p:nvCxnSpPr>
        <p:spPr>
          <a:xfrm>
            <a:off x="1859717" y="2651276"/>
            <a:ext cx="0" cy="1818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1484043" y="2286860"/>
            <a:ext cx="620216" cy="507831"/>
          </a:xfrm>
          <a:prstGeom prst="rect">
            <a:avLst/>
          </a:prstGeom>
          <a:noFill/>
          <a:ln>
            <a:solidFill>
              <a:schemeClr val="tx2"/>
            </a:solidFill>
          </a:ln>
        </p:spPr>
        <p:txBody>
          <a:bodyPr wrap="square" rtlCol="0">
            <a:spAutoFit/>
          </a:bodyPr>
          <a:lstStyle/>
          <a:p>
            <a:r>
              <a:rPr lang="fr-FR" sz="1350" dirty="0"/>
              <a:t>2 mois</a:t>
            </a:r>
          </a:p>
        </p:txBody>
      </p:sp>
      <p:sp>
        <p:nvSpPr>
          <p:cNvPr id="39" name="ZoneTexte 38"/>
          <p:cNvSpPr txBox="1"/>
          <p:nvPr/>
        </p:nvSpPr>
        <p:spPr>
          <a:xfrm>
            <a:off x="380931" y="4501701"/>
            <a:ext cx="1180476" cy="1131079"/>
          </a:xfrm>
          <a:prstGeom prst="rect">
            <a:avLst/>
          </a:prstGeom>
          <a:noFill/>
          <a:ln w="19050">
            <a:solidFill>
              <a:srgbClr val="FF0000"/>
            </a:solidFill>
          </a:ln>
        </p:spPr>
        <p:txBody>
          <a:bodyPr wrap="square" rtlCol="0">
            <a:spAutoFit/>
          </a:bodyPr>
          <a:lstStyle/>
          <a:p>
            <a:r>
              <a:rPr lang="fr-FR" sz="1350" dirty="0"/>
              <a:t>VMA embauche :</a:t>
            </a:r>
          </a:p>
          <a:p>
            <a:r>
              <a:rPr lang="fr-FR" sz="1350" dirty="0"/>
              <a:t>Suivi médical renforcé</a:t>
            </a:r>
          </a:p>
        </p:txBody>
      </p:sp>
      <p:cxnSp>
        <p:nvCxnSpPr>
          <p:cNvPr id="42" name="Connecteur droit avec flèche 41"/>
          <p:cNvCxnSpPr/>
          <p:nvPr/>
        </p:nvCxnSpPr>
        <p:spPr>
          <a:xfrm>
            <a:off x="921185" y="2006566"/>
            <a:ext cx="13712" cy="852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flipV="1">
            <a:off x="1859717" y="3235199"/>
            <a:ext cx="0" cy="2104931"/>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a:off x="1048662" y="5463764"/>
            <a:ext cx="1878456" cy="507831"/>
          </a:xfrm>
          <a:prstGeom prst="rect">
            <a:avLst/>
          </a:prstGeom>
          <a:noFill/>
          <a:ln>
            <a:solidFill>
              <a:srgbClr val="FFC000"/>
            </a:solidFill>
          </a:ln>
        </p:spPr>
        <p:txBody>
          <a:bodyPr wrap="square" rtlCol="0">
            <a:spAutoFit/>
          </a:bodyPr>
          <a:lstStyle/>
          <a:p>
            <a:r>
              <a:rPr lang="fr-FR" sz="1350" dirty="0"/>
              <a:t>VIP embauche apprentis</a:t>
            </a:r>
          </a:p>
        </p:txBody>
      </p:sp>
      <p:cxnSp>
        <p:nvCxnSpPr>
          <p:cNvPr id="50" name="Connecteur droit avec flèche 49"/>
          <p:cNvCxnSpPr/>
          <p:nvPr/>
        </p:nvCxnSpPr>
        <p:spPr>
          <a:xfrm flipV="1">
            <a:off x="2554648" y="3198147"/>
            <a:ext cx="0" cy="603119"/>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52" name="ZoneTexte 51"/>
          <p:cNvSpPr txBox="1"/>
          <p:nvPr/>
        </p:nvSpPr>
        <p:spPr>
          <a:xfrm>
            <a:off x="1970266" y="3905344"/>
            <a:ext cx="1187972" cy="923330"/>
          </a:xfrm>
          <a:prstGeom prst="rect">
            <a:avLst/>
          </a:prstGeom>
          <a:noFill/>
          <a:ln>
            <a:solidFill>
              <a:srgbClr val="FFC000"/>
            </a:solidFill>
          </a:ln>
        </p:spPr>
        <p:txBody>
          <a:bodyPr wrap="square" rtlCol="0">
            <a:spAutoFit/>
          </a:bodyPr>
          <a:lstStyle/>
          <a:p>
            <a:r>
              <a:rPr lang="fr-FR" sz="1350" dirty="0"/>
              <a:t>VIP embauche suivi classique</a:t>
            </a:r>
          </a:p>
        </p:txBody>
      </p:sp>
      <p:cxnSp>
        <p:nvCxnSpPr>
          <p:cNvPr id="54" name="Connecteur droit avec flèche 53"/>
          <p:cNvCxnSpPr/>
          <p:nvPr/>
        </p:nvCxnSpPr>
        <p:spPr>
          <a:xfrm flipV="1">
            <a:off x="5347732" y="3228467"/>
            <a:ext cx="4447" cy="845859"/>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p:nvPr/>
        </p:nvCxnSpPr>
        <p:spPr>
          <a:xfrm flipV="1">
            <a:off x="6613463" y="3235199"/>
            <a:ext cx="0" cy="1373121"/>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Connecteur droit avec flèche 55"/>
          <p:cNvCxnSpPr/>
          <p:nvPr/>
        </p:nvCxnSpPr>
        <p:spPr>
          <a:xfrm flipV="1">
            <a:off x="7837432" y="3190913"/>
            <a:ext cx="0" cy="603119"/>
          </a:xfrm>
          <a:prstGeom prst="straightConnector1">
            <a:avLst/>
          </a:prstGeom>
          <a:ln w="127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onnecteur droit avec flèche 56"/>
          <p:cNvCxnSpPr/>
          <p:nvPr/>
        </p:nvCxnSpPr>
        <p:spPr>
          <a:xfrm flipV="1">
            <a:off x="4109181" y="3204467"/>
            <a:ext cx="0" cy="147713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ZoneTexte 57"/>
          <p:cNvSpPr txBox="1"/>
          <p:nvPr/>
        </p:nvSpPr>
        <p:spPr>
          <a:xfrm>
            <a:off x="5024404" y="1884040"/>
            <a:ext cx="539646" cy="507831"/>
          </a:xfrm>
          <a:prstGeom prst="rect">
            <a:avLst/>
          </a:prstGeom>
          <a:noFill/>
          <a:ln>
            <a:solidFill>
              <a:schemeClr val="tx2"/>
            </a:solidFill>
          </a:ln>
        </p:spPr>
        <p:txBody>
          <a:bodyPr wrap="square" rtlCol="0">
            <a:spAutoFit/>
          </a:bodyPr>
          <a:lstStyle/>
          <a:p>
            <a:r>
              <a:rPr lang="fr-FR" sz="1350" dirty="0"/>
              <a:t>3 ans</a:t>
            </a:r>
          </a:p>
        </p:txBody>
      </p:sp>
      <p:cxnSp>
        <p:nvCxnSpPr>
          <p:cNvPr id="59" name="Connecteur droit avec flèche 58"/>
          <p:cNvCxnSpPr/>
          <p:nvPr/>
        </p:nvCxnSpPr>
        <p:spPr>
          <a:xfrm>
            <a:off x="5345383" y="2259251"/>
            <a:ext cx="0" cy="5865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ZoneTexte 60"/>
          <p:cNvSpPr txBox="1"/>
          <p:nvPr/>
        </p:nvSpPr>
        <p:spPr>
          <a:xfrm>
            <a:off x="3628741" y="4849530"/>
            <a:ext cx="1187972" cy="923330"/>
          </a:xfrm>
          <a:prstGeom prst="rect">
            <a:avLst/>
          </a:prstGeom>
          <a:noFill/>
          <a:ln>
            <a:solidFill>
              <a:schemeClr val="tx2"/>
            </a:solidFill>
          </a:ln>
        </p:spPr>
        <p:txBody>
          <a:bodyPr wrap="square" rtlCol="0">
            <a:spAutoFit/>
          </a:bodyPr>
          <a:lstStyle/>
          <a:p>
            <a:r>
              <a:rPr lang="fr-FR" sz="1350" dirty="0"/>
              <a:t>Visite intermédiaire suivi renforcé</a:t>
            </a:r>
          </a:p>
        </p:txBody>
      </p:sp>
      <p:sp>
        <p:nvSpPr>
          <p:cNvPr id="62" name="ZoneTexte 61"/>
          <p:cNvSpPr txBox="1"/>
          <p:nvPr/>
        </p:nvSpPr>
        <p:spPr>
          <a:xfrm>
            <a:off x="4839001" y="4138236"/>
            <a:ext cx="1187972" cy="923330"/>
          </a:xfrm>
          <a:prstGeom prst="rect">
            <a:avLst/>
          </a:prstGeom>
          <a:noFill/>
          <a:ln>
            <a:solidFill>
              <a:srgbClr val="FFC000"/>
            </a:solidFill>
          </a:ln>
        </p:spPr>
        <p:txBody>
          <a:bodyPr wrap="square" rtlCol="0">
            <a:spAutoFit/>
          </a:bodyPr>
          <a:lstStyle/>
          <a:p>
            <a:r>
              <a:rPr lang="fr-FR" sz="1350" dirty="0"/>
              <a:t>VIP périodique suivi médical adapté</a:t>
            </a:r>
          </a:p>
        </p:txBody>
      </p:sp>
      <p:sp>
        <p:nvSpPr>
          <p:cNvPr id="64" name="ZoneTexte 63"/>
          <p:cNvSpPr txBox="1"/>
          <p:nvPr/>
        </p:nvSpPr>
        <p:spPr>
          <a:xfrm>
            <a:off x="6066048" y="4772800"/>
            <a:ext cx="1180476" cy="1131079"/>
          </a:xfrm>
          <a:prstGeom prst="rect">
            <a:avLst/>
          </a:prstGeom>
          <a:noFill/>
          <a:ln w="19050">
            <a:solidFill>
              <a:srgbClr val="FF0000"/>
            </a:solidFill>
          </a:ln>
        </p:spPr>
        <p:txBody>
          <a:bodyPr wrap="square" rtlCol="0">
            <a:spAutoFit/>
          </a:bodyPr>
          <a:lstStyle/>
          <a:p>
            <a:r>
              <a:rPr lang="fr-FR" sz="1350" dirty="0"/>
              <a:t>VMA périodique :</a:t>
            </a:r>
          </a:p>
          <a:p>
            <a:r>
              <a:rPr lang="fr-FR" sz="1350" dirty="0"/>
              <a:t>Suivi médical renforcé</a:t>
            </a:r>
          </a:p>
        </p:txBody>
      </p:sp>
      <p:sp>
        <p:nvSpPr>
          <p:cNvPr id="66" name="ZoneTexte 65"/>
          <p:cNvSpPr txBox="1"/>
          <p:nvPr/>
        </p:nvSpPr>
        <p:spPr>
          <a:xfrm>
            <a:off x="7246525" y="3941947"/>
            <a:ext cx="1187972" cy="923330"/>
          </a:xfrm>
          <a:prstGeom prst="rect">
            <a:avLst/>
          </a:prstGeom>
          <a:noFill/>
          <a:ln>
            <a:solidFill>
              <a:srgbClr val="FFC000"/>
            </a:solidFill>
          </a:ln>
        </p:spPr>
        <p:txBody>
          <a:bodyPr wrap="square" rtlCol="0">
            <a:spAutoFit/>
          </a:bodyPr>
          <a:lstStyle/>
          <a:p>
            <a:r>
              <a:rPr lang="fr-FR" sz="1350" dirty="0"/>
              <a:t>VIP périodique suivi classique</a:t>
            </a:r>
          </a:p>
        </p:txBody>
      </p:sp>
      <p:sp>
        <p:nvSpPr>
          <p:cNvPr id="78" name="Virage 77"/>
          <p:cNvSpPr/>
          <p:nvPr/>
        </p:nvSpPr>
        <p:spPr>
          <a:xfrm>
            <a:off x="652761" y="3039068"/>
            <a:ext cx="143597" cy="302751"/>
          </a:xfrm>
          <a:prstGeom prst="bentArrow">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solidFill>
                <a:schemeClr val="tx1"/>
              </a:solidFill>
            </a:endParaRPr>
          </a:p>
        </p:txBody>
      </p:sp>
      <p:sp>
        <p:nvSpPr>
          <p:cNvPr id="5" name="ZoneTexte 4"/>
          <p:cNvSpPr txBox="1"/>
          <p:nvPr/>
        </p:nvSpPr>
        <p:spPr>
          <a:xfrm>
            <a:off x="6199192" y="1233342"/>
            <a:ext cx="1387310" cy="507831"/>
          </a:xfrm>
          <a:prstGeom prst="rect">
            <a:avLst/>
          </a:prstGeom>
          <a:ln>
            <a:solidFill>
              <a:srgbClr val="FF0000"/>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i="1" dirty="0"/>
              <a:t>Délais maximum</a:t>
            </a:r>
          </a:p>
        </p:txBody>
      </p:sp>
    </p:spTree>
    <p:extLst>
      <p:ext uri="{BB962C8B-B14F-4D97-AF65-F5344CB8AC3E}">
        <p14:creationId xmlns:p14="http://schemas.microsoft.com/office/powerpoint/2010/main" val="420678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E42713"/>
                </a:solidFill>
              </a:rPr>
              <a:t>Entrée en vigueur des nouvelles dispositions</a:t>
            </a:r>
            <a:endParaRPr lang="fr-FR" dirty="0">
              <a:solidFill>
                <a:srgbClr val="E42713"/>
              </a:solidFill>
            </a:endParaRPr>
          </a:p>
        </p:txBody>
      </p:sp>
      <p:sp>
        <p:nvSpPr>
          <p:cNvPr id="3" name="Espace réservé du contenu 2"/>
          <p:cNvSpPr>
            <a:spLocks noGrp="1"/>
          </p:cNvSpPr>
          <p:nvPr>
            <p:ph idx="1"/>
          </p:nvPr>
        </p:nvSpPr>
        <p:spPr>
          <a:xfrm>
            <a:off x="136478" y="1607238"/>
            <a:ext cx="8930649" cy="4981568"/>
          </a:xfrm>
        </p:spPr>
        <p:txBody>
          <a:bodyPr>
            <a:normAutofit fontScale="85000" lnSpcReduction="20000"/>
          </a:bodyPr>
          <a:lstStyle/>
          <a:p>
            <a:pPr marL="0" indent="0">
              <a:buNone/>
            </a:pPr>
            <a:r>
              <a:rPr lang="fr-FR" sz="2600" dirty="0">
                <a:solidFill>
                  <a:schemeClr val="tx1"/>
                </a:solidFill>
                <a:latin typeface="Arial" charset="0"/>
                <a:ea typeface="Arial" charset="0"/>
                <a:cs typeface="Arial" charset="0"/>
              </a:rPr>
              <a:t>L’article 102 de la </a:t>
            </a:r>
            <a:r>
              <a:rPr lang="fr-FR" sz="2600" b="1" dirty="0">
                <a:solidFill>
                  <a:schemeClr val="tx1"/>
                </a:solidFill>
                <a:latin typeface="Arial" charset="0"/>
                <a:ea typeface="Arial" charset="0"/>
                <a:cs typeface="Arial" charset="0"/>
              </a:rPr>
              <a:t>loi du 8 août 2016</a:t>
            </a:r>
            <a:r>
              <a:rPr lang="fr-FR" sz="2600" dirty="0">
                <a:solidFill>
                  <a:schemeClr val="tx1"/>
                </a:solidFill>
                <a:latin typeface="Arial" charset="0"/>
                <a:ea typeface="Arial" charset="0"/>
                <a:cs typeface="Arial" charset="0"/>
              </a:rPr>
              <a:t>, ainsi que son </a:t>
            </a:r>
            <a:r>
              <a:rPr lang="fr-FR" sz="2600" b="1" dirty="0">
                <a:solidFill>
                  <a:schemeClr val="tx1"/>
                </a:solidFill>
                <a:latin typeface="Arial" charset="0"/>
                <a:ea typeface="Arial" charset="0"/>
                <a:cs typeface="Arial" charset="0"/>
              </a:rPr>
              <a:t>décret d’application du 27 décembre 2016 </a:t>
            </a:r>
            <a:r>
              <a:rPr lang="fr-FR" sz="2600" dirty="0">
                <a:solidFill>
                  <a:schemeClr val="tx1"/>
                </a:solidFill>
                <a:latin typeface="Arial" charset="0"/>
                <a:ea typeface="Arial" charset="0"/>
                <a:cs typeface="Arial" charset="0"/>
              </a:rPr>
              <a:t>relatif à la modernisation de la médecine du travail, prévoient de nouvelles modalités du suivi individuel de l'état de santé du travailleur et notamment les modalités selon lesquelles s'exercent les visites initiales et leur renouvellement périodique en fonction du type de poste, des risques professionnels auxquels celui-ci expose les travailleurs, de l'âge et de l'état de santé du travailleur. </a:t>
            </a:r>
          </a:p>
          <a:p>
            <a:pPr lvl="0"/>
            <a:r>
              <a:rPr lang="fr-FR" sz="2600" b="1" dirty="0">
                <a:solidFill>
                  <a:srgbClr val="FF0000"/>
                </a:solidFill>
                <a:latin typeface="Arial" charset="0"/>
                <a:ea typeface="Arial" charset="0"/>
                <a:cs typeface="Arial" charset="0"/>
              </a:rPr>
              <a:t>Distinction loi/décret</a:t>
            </a:r>
          </a:p>
          <a:p>
            <a:r>
              <a:rPr lang="fr-FR" sz="2600" dirty="0">
                <a:solidFill>
                  <a:schemeClr val="tx1"/>
                </a:solidFill>
                <a:latin typeface="Arial" charset="0"/>
                <a:ea typeface="Arial" charset="0"/>
                <a:cs typeface="Arial" charset="0"/>
              </a:rPr>
              <a:t>La loi du 8 août 2016, en son article 102 prévoit que </a:t>
            </a:r>
            <a:r>
              <a:rPr lang="fr-FR" sz="2600" i="1" dirty="0">
                <a:solidFill>
                  <a:schemeClr val="tx1"/>
                </a:solidFill>
                <a:latin typeface="Arial" charset="0"/>
                <a:ea typeface="Arial" charset="0"/>
                <a:cs typeface="Arial" charset="0"/>
              </a:rPr>
              <a:t>« le présent article entre en vigueur </a:t>
            </a:r>
            <a:r>
              <a:rPr lang="fr-FR" sz="2600" b="1" i="1" dirty="0">
                <a:solidFill>
                  <a:schemeClr val="tx1"/>
                </a:solidFill>
                <a:latin typeface="Arial" charset="0"/>
                <a:ea typeface="Arial" charset="0"/>
                <a:cs typeface="Arial" charset="0"/>
              </a:rPr>
              <a:t>à la date de publication des décrets </a:t>
            </a:r>
            <a:r>
              <a:rPr lang="fr-FR" sz="2600" i="1" dirty="0">
                <a:solidFill>
                  <a:schemeClr val="tx1"/>
                </a:solidFill>
                <a:latin typeface="Arial" charset="0"/>
                <a:ea typeface="Arial" charset="0"/>
                <a:cs typeface="Arial" charset="0"/>
              </a:rPr>
              <a:t>pris pour son application, et au plus tard le 1er janvier 2017</a:t>
            </a:r>
            <a:r>
              <a:rPr lang="fr-FR" sz="2600" dirty="0">
                <a:solidFill>
                  <a:schemeClr val="tx1"/>
                </a:solidFill>
                <a:latin typeface="Arial" charset="0"/>
                <a:ea typeface="Arial" charset="0"/>
                <a:cs typeface="Arial" charset="0"/>
              </a:rPr>
              <a:t> ». </a:t>
            </a:r>
          </a:p>
          <a:p>
            <a:r>
              <a:rPr lang="fr-FR" sz="2600" dirty="0">
                <a:solidFill>
                  <a:schemeClr val="tx1"/>
                </a:solidFill>
                <a:latin typeface="Arial" charset="0"/>
                <a:ea typeface="Arial" charset="0"/>
                <a:cs typeface="Arial" charset="0"/>
              </a:rPr>
              <a:t>Le décret du 27 décembre prévoit lui que </a:t>
            </a:r>
            <a:r>
              <a:rPr lang="fr-FR" sz="2600" i="1" dirty="0">
                <a:solidFill>
                  <a:schemeClr val="tx1"/>
                </a:solidFill>
                <a:latin typeface="Arial" charset="0"/>
                <a:ea typeface="Arial" charset="0"/>
                <a:cs typeface="Arial" charset="0"/>
              </a:rPr>
              <a:t>« </a:t>
            </a:r>
            <a:r>
              <a:rPr lang="fr-FR" sz="2600" b="1" i="1" dirty="0">
                <a:solidFill>
                  <a:schemeClr val="tx1"/>
                </a:solidFill>
                <a:latin typeface="Arial" charset="0"/>
                <a:ea typeface="Arial" charset="0"/>
                <a:cs typeface="Arial" charset="0"/>
              </a:rPr>
              <a:t>Au 1er janvier 2017 </a:t>
            </a:r>
            <a:r>
              <a:rPr lang="fr-FR" sz="2600" i="1" dirty="0">
                <a:solidFill>
                  <a:schemeClr val="tx1"/>
                </a:solidFill>
                <a:latin typeface="Arial" charset="0"/>
                <a:ea typeface="Arial" charset="0"/>
                <a:cs typeface="Arial" charset="0"/>
              </a:rPr>
              <a:t>les dispositions du présent décret s’appliquent à tous les travailleurs </a:t>
            </a:r>
            <a:r>
              <a:rPr lang="fr-FR" sz="2600" i="1" u="sng" dirty="0">
                <a:solidFill>
                  <a:schemeClr val="tx1"/>
                </a:solidFill>
                <a:latin typeface="Arial" charset="0"/>
                <a:ea typeface="Arial" charset="0"/>
                <a:cs typeface="Arial" charset="0"/>
              </a:rPr>
              <a:t>à compter de la première visite ou du premier examen médical </a:t>
            </a:r>
            <a:r>
              <a:rPr lang="fr-FR" sz="2600" i="1" dirty="0">
                <a:solidFill>
                  <a:schemeClr val="tx1"/>
                </a:solidFill>
                <a:latin typeface="Arial" charset="0"/>
                <a:ea typeface="Arial" charset="0"/>
                <a:cs typeface="Arial" charset="0"/>
              </a:rPr>
              <a:t>effectué au titre de leur suivi individuel</a:t>
            </a:r>
            <a:r>
              <a:rPr lang="fr-FR" sz="2600" dirty="0">
                <a:solidFill>
                  <a:schemeClr val="tx1"/>
                </a:solidFill>
                <a:latin typeface="Arial" charset="0"/>
                <a:ea typeface="Arial" charset="0"/>
                <a:cs typeface="Arial" charset="0"/>
              </a:rPr>
              <a:t> ».</a:t>
            </a:r>
          </a:p>
          <a:p>
            <a:endParaRPr lang="fr-FR"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a:t>
            </a:fld>
            <a:endParaRPr lang="fr-FR" dirty="0"/>
          </a:p>
        </p:txBody>
      </p:sp>
    </p:spTree>
    <p:extLst>
      <p:ext uri="{BB962C8B-B14F-4D97-AF65-F5344CB8AC3E}">
        <p14:creationId xmlns:p14="http://schemas.microsoft.com/office/powerpoint/2010/main" val="333401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700" b="1" dirty="0">
                <a:latin typeface="+mj-lt"/>
              </a:rPr>
              <a:t>Visites et examens supplémentaires</a:t>
            </a:r>
          </a:p>
        </p:txBody>
      </p:sp>
      <p:sp>
        <p:nvSpPr>
          <p:cNvPr id="3" name="Espace réservé du contenu 2"/>
          <p:cNvSpPr>
            <a:spLocks noGrp="1"/>
          </p:cNvSpPr>
          <p:nvPr>
            <p:ph idx="1"/>
          </p:nvPr>
        </p:nvSpPr>
        <p:spPr>
          <a:xfrm>
            <a:off x="137159" y="1380744"/>
            <a:ext cx="8929967" cy="5208062"/>
          </a:xfrm>
        </p:spPr>
        <p:txBody>
          <a:bodyPr anchor="ctr"/>
          <a:lstStyle/>
          <a:p>
            <a:pPr algn="l"/>
            <a:r>
              <a:rPr lang="fr-FR" sz="2000" b="1" dirty="0"/>
              <a:t>Visite supplémentaire à la demande du salarié, de l’employeur ou du médecin (Art. R. 4624-34 c. </a:t>
            </a:r>
            <a:r>
              <a:rPr lang="fr-FR" sz="2000" b="1" dirty="0" err="1"/>
              <a:t>trav</a:t>
            </a:r>
            <a:r>
              <a:rPr lang="fr-FR" sz="2000" b="1" dirty="0"/>
              <a:t>)</a:t>
            </a:r>
          </a:p>
          <a:p>
            <a:pPr lvl="1" algn="l"/>
            <a:r>
              <a:rPr lang="fr-FR" sz="2000" dirty="0"/>
              <a:t>Travailleur bénéficie, à sa demande ou à celle de l'employeur, d'un examen par le médecin du travail. </a:t>
            </a:r>
          </a:p>
          <a:p>
            <a:pPr lvl="1" algn="l"/>
            <a:r>
              <a:rPr lang="fr-FR" sz="2000" dirty="0"/>
              <a:t>Le travailleur peut solliciter notamment une visite médicale, lorsqu'il anticipe un risque d'inaptitude, dans l'objectif d'engager une démarche de maintien en emploi et de bénéficier d'un accompagnement personnalisé. </a:t>
            </a:r>
          </a:p>
          <a:p>
            <a:pPr lvl="1" algn="l"/>
            <a:r>
              <a:rPr lang="fr-FR" sz="2000" dirty="0"/>
              <a:t>Le médecin du travail peut également organiser une visite médicale pour tout travailleur le nécessitant </a:t>
            </a:r>
          </a:p>
          <a:p>
            <a:pPr lvl="1" algn="l"/>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20</a:t>
            </a:fld>
            <a:endParaRPr lang="fr-FR" dirty="0"/>
          </a:p>
        </p:txBody>
      </p:sp>
    </p:spTree>
    <p:extLst>
      <p:ext uri="{BB962C8B-B14F-4D97-AF65-F5344CB8AC3E}">
        <p14:creationId xmlns:p14="http://schemas.microsoft.com/office/powerpoint/2010/main" val="1586645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1494004"/>
            <a:ext cx="4056947" cy="391946"/>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21</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fontScale="92500" lnSpcReduction="20000"/>
          </a:bodyPr>
          <a:lstStyle/>
          <a:p>
            <a:pPr marL="171450" lvl="1">
              <a:spcBef>
                <a:spcPts val="750"/>
              </a:spcBef>
              <a:spcAft>
                <a:spcPts val="900"/>
              </a:spcAft>
              <a:buSzPct val="80000"/>
              <a:buFont typeface="Wingdings" panose="05000000000000000000" pitchFamily="2" charset="2"/>
              <a:buChar char="§"/>
            </a:pPr>
            <a:r>
              <a:rPr lang="fr-FR" b="1" dirty="0">
                <a:solidFill>
                  <a:schemeClr val="accent2">
                    <a:lumMod val="75000"/>
                  </a:schemeClr>
                </a:solidFill>
              </a:rPr>
              <a:t>Vérifier l’aptitude du salarié au moment de l’embauche : la visite d’information et de prévention</a:t>
            </a:r>
            <a:endParaRPr lang="fr-FR" dirty="0">
              <a:solidFill>
                <a:schemeClr val="accent2">
                  <a:lumMod val="75000"/>
                </a:schemeClr>
              </a:solidFill>
            </a:endParaRPr>
          </a:p>
          <a:p>
            <a:r>
              <a:rPr lang="fr-FR" dirty="0" smtClean="0">
                <a:solidFill>
                  <a:schemeClr val="accent2">
                    <a:lumMod val="75000"/>
                  </a:schemeClr>
                </a:solidFill>
              </a:rPr>
              <a:t>Vérifier </a:t>
            </a:r>
            <a:r>
              <a:rPr lang="fr-FR" dirty="0">
                <a:solidFill>
                  <a:schemeClr val="accent2">
                    <a:lumMod val="75000"/>
                  </a:schemeClr>
                </a:solidFill>
              </a:rPr>
              <a:t>périodiquement l’aptitude du </a:t>
            </a:r>
            <a:r>
              <a:rPr lang="fr-FR" dirty="0" smtClean="0">
                <a:solidFill>
                  <a:schemeClr val="accent2">
                    <a:lumMod val="75000"/>
                  </a:schemeClr>
                </a:solidFill>
              </a:rPr>
              <a:t>salarié</a:t>
            </a:r>
          </a:p>
          <a:p>
            <a:r>
              <a:rPr lang="fr-FR" dirty="0"/>
              <a:t>La visite de </a:t>
            </a:r>
            <a:r>
              <a:rPr lang="fr-FR" dirty="0" smtClean="0"/>
              <a:t>pré-reprise</a:t>
            </a:r>
          </a:p>
          <a:p>
            <a:r>
              <a:rPr lang="fr-FR" dirty="0">
                <a:solidFill>
                  <a:schemeClr val="accent2">
                    <a:lumMod val="75000"/>
                  </a:schemeClr>
                </a:solidFill>
              </a:rPr>
              <a:t>La visite de </a:t>
            </a:r>
            <a:r>
              <a:rPr lang="fr-FR" dirty="0" smtClean="0">
                <a:solidFill>
                  <a:schemeClr val="accent2">
                    <a:lumMod val="75000"/>
                  </a:schemeClr>
                </a:solidFill>
              </a:rPr>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537976785"/>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visite de </a:t>
            </a:r>
            <a:r>
              <a:rPr lang="fr-FR" dirty="0" smtClean="0"/>
              <a:t>pré-reprise (art. R 4624-29 c. </a:t>
            </a:r>
            <a:r>
              <a:rPr lang="fr-FR" dirty="0" err="1" smtClean="0"/>
              <a:t>trav</a:t>
            </a:r>
            <a:r>
              <a:rPr lang="fr-FR" dirty="0" smtClean="0"/>
              <a:t>)</a:t>
            </a:r>
            <a:r>
              <a:rPr lang="fr-FR" dirty="0"/>
              <a:t/>
            </a:r>
            <a:br>
              <a:rPr lang="fr-FR" dirty="0"/>
            </a:br>
            <a:endParaRPr lang="fr-FR" dirty="0"/>
          </a:p>
        </p:txBody>
      </p:sp>
      <p:sp>
        <p:nvSpPr>
          <p:cNvPr id="3" name="Espace réservé du contenu 2"/>
          <p:cNvSpPr>
            <a:spLocks noGrp="1"/>
          </p:cNvSpPr>
          <p:nvPr>
            <p:ph idx="1"/>
          </p:nvPr>
        </p:nvSpPr>
        <p:spPr>
          <a:xfrm>
            <a:off x="142358" y="2120997"/>
            <a:ext cx="2229836"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p>
            <a:r>
              <a:rPr lang="fr-FR" sz="1500" b="1" dirty="0"/>
              <a:t>Objet de la visite de pré-reprise</a:t>
            </a:r>
          </a:p>
          <a:p>
            <a:pPr marL="66675" lvl="1" indent="0" algn="l">
              <a:buNone/>
            </a:pPr>
            <a:r>
              <a:rPr lang="fr-FR" sz="1500" dirty="0">
                <a:solidFill>
                  <a:schemeClr val="tx1"/>
                </a:solidFill>
              </a:rPr>
              <a:t>La visite de reprise a pour objectif de favoriser le maintien dans l’emploi des salariés dont la durée de </a:t>
            </a:r>
            <a:r>
              <a:rPr lang="fr-FR" sz="1500" b="1" dirty="0">
                <a:solidFill>
                  <a:schemeClr val="tx1"/>
                </a:solidFill>
              </a:rPr>
              <a:t>l’arrêt de travail est supérieure à 3 mois</a:t>
            </a:r>
            <a:r>
              <a:rPr lang="fr-FR" sz="1500" dirty="0">
                <a:solidFill>
                  <a:schemeClr val="tx1"/>
                </a:solidFill>
              </a:rPr>
              <a:t>.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22</a:t>
            </a:fld>
            <a:endParaRPr lang="fr-FR" dirty="0"/>
          </a:p>
        </p:txBody>
      </p:sp>
      <p:sp>
        <p:nvSpPr>
          <p:cNvPr id="5" name="Espace réservé du contenu 4"/>
          <p:cNvSpPr>
            <a:spLocks noGrp="1"/>
          </p:cNvSpPr>
          <p:nvPr>
            <p:ph idx="12"/>
          </p:nvPr>
        </p:nvSpPr>
        <p:spPr>
          <a:xfrm>
            <a:off x="2579490" y="2120997"/>
            <a:ext cx="2937509"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algn="l"/>
            <a:r>
              <a:rPr lang="fr-FR" sz="1500" b="1" dirty="0"/>
              <a:t>Recommandations du médecin du travail</a:t>
            </a:r>
          </a:p>
          <a:p>
            <a:pPr marL="66675" lvl="1" indent="0" algn="l">
              <a:buNone/>
            </a:pPr>
            <a:r>
              <a:rPr lang="fr-FR" sz="1500" dirty="0">
                <a:solidFill>
                  <a:schemeClr val="tx1"/>
                </a:solidFill>
              </a:rPr>
              <a:t>Dans le cadre de la visite de pré-reprise, le Médecin du travail peut formuler des recommandations concernant des :</a:t>
            </a:r>
          </a:p>
          <a:p>
            <a:pPr lvl="2" algn="l"/>
            <a:r>
              <a:rPr lang="fr-FR" sz="1350" dirty="0">
                <a:solidFill>
                  <a:schemeClr val="tx1"/>
                </a:solidFill>
              </a:rPr>
              <a:t>aménagements et adaptations du poste de travail ;</a:t>
            </a:r>
          </a:p>
          <a:p>
            <a:pPr lvl="2" algn="l"/>
            <a:r>
              <a:rPr lang="fr-FR" sz="1350" dirty="0">
                <a:solidFill>
                  <a:schemeClr val="tx1"/>
                </a:solidFill>
              </a:rPr>
              <a:t>préconisations de reclassement ;</a:t>
            </a:r>
          </a:p>
          <a:p>
            <a:pPr lvl="2" algn="l"/>
            <a:r>
              <a:rPr lang="fr-FR" sz="1350" dirty="0">
                <a:solidFill>
                  <a:schemeClr val="tx1"/>
                </a:solidFill>
              </a:rPr>
              <a:t>formations professionnelles à organiser en vue de faciliter le reclassement du salarié ou sa réorientation professionnelle.</a:t>
            </a:r>
          </a:p>
        </p:txBody>
      </p:sp>
      <p:sp>
        <p:nvSpPr>
          <p:cNvPr id="6" name="Espace réservé du contenu 5"/>
          <p:cNvSpPr>
            <a:spLocks noGrp="1"/>
          </p:cNvSpPr>
          <p:nvPr>
            <p:ph idx="13"/>
          </p:nvPr>
        </p:nvSpPr>
        <p:spPr>
          <a:xfrm>
            <a:off x="5634990" y="2120997"/>
            <a:ext cx="3336623"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85000" lnSpcReduction="10000"/>
          </a:bodyPr>
          <a:lstStyle/>
          <a:p>
            <a:r>
              <a:rPr lang="fr-FR" sz="1500" b="1" dirty="0"/>
              <a:t>Distinction avec la visite de reprise</a:t>
            </a:r>
          </a:p>
          <a:p>
            <a:pPr lvl="1" algn="l"/>
            <a:r>
              <a:rPr lang="fr-FR" sz="1500" dirty="0">
                <a:solidFill>
                  <a:schemeClr val="tx1"/>
                </a:solidFill>
              </a:rPr>
              <a:t>La visite de pré-reprise se distingue de la visite de reprise en ce qu’elle </a:t>
            </a:r>
            <a:r>
              <a:rPr lang="fr-FR" sz="1500" u="sng" dirty="0">
                <a:solidFill>
                  <a:schemeClr val="tx1"/>
                </a:solidFill>
              </a:rPr>
              <a:t>n’a pas pour objet de préciser l’aptitude du salarié </a:t>
            </a:r>
            <a:r>
              <a:rPr lang="fr-FR" sz="1500" dirty="0">
                <a:solidFill>
                  <a:schemeClr val="tx1"/>
                </a:solidFill>
              </a:rPr>
              <a:t>à son poste de travail. Elle doit seulement permettre d’anticiper les mesures qui pourraient permettre d’assurer au mieux le maintien dans l’emploi du salarié.</a:t>
            </a:r>
          </a:p>
          <a:p>
            <a:pPr lvl="1"/>
            <a:r>
              <a:rPr lang="fr-FR" sz="1500" b="1" dirty="0">
                <a:solidFill>
                  <a:schemeClr val="tx1"/>
                </a:solidFill>
              </a:rPr>
              <a:t>Elle ne dispense donc pas de l’organisation d’une visite de reprise</a:t>
            </a:r>
            <a:r>
              <a:rPr lang="fr-FR" sz="1500" dirty="0">
                <a:solidFill>
                  <a:schemeClr val="tx1"/>
                </a:solidFill>
              </a:rPr>
              <a:t> lors du retour du salarié.</a:t>
            </a:r>
          </a:p>
          <a:p>
            <a:endParaRPr lang="fr-FR" sz="1500" dirty="0"/>
          </a:p>
        </p:txBody>
      </p:sp>
    </p:spTree>
    <p:extLst>
      <p:ext uri="{BB962C8B-B14F-4D97-AF65-F5344CB8AC3E}">
        <p14:creationId xmlns:p14="http://schemas.microsoft.com/office/powerpoint/2010/main" val="797299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272955"/>
            <a:ext cx="4056947" cy="750627"/>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23</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fontScale="92500" lnSpcReduction="20000"/>
          </a:bodyPr>
          <a:lstStyle/>
          <a:p>
            <a:pPr marL="171450" lvl="1">
              <a:spcBef>
                <a:spcPts val="750"/>
              </a:spcBef>
              <a:spcAft>
                <a:spcPts val="900"/>
              </a:spcAft>
              <a:buSzPct val="80000"/>
              <a:buFont typeface="Wingdings" panose="05000000000000000000" pitchFamily="2" charset="2"/>
              <a:buChar char="§"/>
            </a:pPr>
            <a:r>
              <a:rPr lang="fr-FR" b="1" dirty="0">
                <a:solidFill>
                  <a:schemeClr val="accent2">
                    <a:lumMod val="75000"/>
                  </a:schemeClr>
                </a:solidFill>
              </a:rPr>
              <a:t>Vérifier l’aptitude du salarié au moment de l’embauche : la visite d’information et de prévention</a:t>
            </a:r>
            <a:endParaRPr lang="fr-FR" dirty="0">
              <a:solidFill>
                <a:schemeClr val="accent2">
                  <a:lumMod val="75000"/>
                </a:schemeClr>
              </a:solidFill>
            </a:endParaRPr>
          </a:p>
          <a:p>
            <a:r>
              <a:rPr lang="fr-FR" dirty="0" smtClean="0">
                <a:solidFill>
                  <a:schemeClr val="accent2">
                    <a:lumMod val="75000"/>
                  </a:schemeClr>
                </a:solidFill>
              </a:rPr>
              <a:t>Vérifier </a:t>
            </a:r>
            <a:r>
              <a:rPr lang="fr-FR" dirty="0">
                <a:solidFill>
                  <a:schemeClr val="accent2">
                    <a:lumMod val="75000"/>
                  </a:schemeClr>
                </a:solidFill>
              </a:rPr>
              <a:t>périodiquement l’aptitude du </a:t>
            </a:r>
            <a:r>
              <a:rPr lang="fr-FR" dirty="0" smtClean="0">
                <a:solidFill>
                  <a:schemeClr val="accent2">
                    <a:lumMod val="75000"/>
                  </a:schemeClr>
                </a:solidFill>
              </a:rPr>
              <a:t>salarié</a:t>
            </a:r>
          </a:p>
          <a:p>
            <a:r>
              <a:rPr lang="fr-FR" dirty="0"/>
              <a:t>La visite de </a:t>
            </a:r>
            <a:r>
              <a:rPr lang="fr-FR" dirty="0" smtClean="0"/>
              <a:t>pré-reprise</a:t>
            </a:r>
          </a:p>
          <a:p>
            <a:r>
              <a:rPr lang="fr-FR" dirty="0">
                <a:solidFill>
                  <a:schemeClr val="accent2">
                    <a:lumMod val="75000"/>
                  </a:schemeClr>
                </a:solidFill>
              </a:rPr>
              <a:t>La visite de </a:t>
            </a:r>
            <a:r>
              <a:rPr lang="fr-FR" dirty="0" smtClean="0">
                <a:solidFill>
                  <a:schemeClr val="accent2">
                    <a:lumMod val="75000"/>
                  </a:schemeClr>
                </a:solidFill>
              </a:rPr>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1389266432"/>
      </p:ext>
    </p:extLst>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La visite de </a:t>
            </a:r>
            <a:r>
              <a:rPr lang="fr-FR" dirty="0" smtClean="0"/>
              <a:t>pré-reprise (art. R 4624-29 c. </a:t>
            </a:r>
            <a:r>
              <a:rPr lang="fr-FR" dirty="0" err="1" smtClean="0"/>
              <a:t>trav</a:t>
            </a:r>
            <a:r>
              <a:rPr lang="fr-FR" dirty="0" smtClean="0"/>
              <a:t>)</a:t>
            </a:r>
            <a:r>
              <a:rPr lang="fr-FR" dirty="0"/>
              <a:t/>
            </a:r>
            <a:br>
              <a:rPr lang="fr-FR" dirty="0"/>
            </a:br>
            <a:endParaRPr lang="fr-FR" dirty="0"/>
          </a:p>
        </p:txBody>
      </p:sp>
      <p:sp>
        <p:nvSpPr>
          <p:cNvPr id="3" name="Espace réservé du contenu 2"/>
          <p:cNvSpPr>
            <a:spLocks noGrp="1"/>
          </p:cNvSpPr>
          <p:nvPr>
            <p:ph idx="1"/>
          </p:nvPr>
        </p:nvSpPr>
        <p:spPr>
          <a:xfrm>
            <a:off x="142358" y="2120997"/>
            <a:ext cx="2229836"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p>
            <a:r>
              <a:rPr lang="fr-FR" sz="1500" b="1" dirty="0"/>
              <a:t>Objet de la visite de pré-reprise</a:t>
            </a:r>
          </a:p>
          <a:p>
            <a:pPr marL="66675" lvl="1" indent="0" algn="l">
              <a:buNone/>
            </a:pPr>
            <a:r>
              <a:rPr lang="fr-FR" sz="1500" dirty="0">
                <a:solidFill>
                  <a:schemeClr val="tx1"/>
                </a:solidFill>
              </a:rPr>
              <a:t>La visite de reprise a pour objectif de favoriser le maintien dans l’emploi des salariés dont la durée de </a:t>
            </a:r>
            <a:r>
              <a:rPr lang="fr-FR" sz="1500" b="1" dirty="0">
                <a:solidFill>
                  <a:schemeClr val="tx1"/>
                </a:solidFill>
              </a:rPr>
              <a:t>l’arrêt de travail est supérieure à 3 mois</a:t>
            </a:r>
            <a:r>
              <a:rPr lang="fr-FR" sz="1500" dirty="0">
                <a:solidFill>
                  <a:schemeClr val="tx1"/>
                </a:solidFill>
              </a:rPr>
              <a:t>.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24</a:t>
            </a:fld>
            <a:endParaRPr lang="fr-FR" dirty="0"/>
          </a:p>
        </p:txBody>
      </p:sp>
      <p:sp>
        <p:nvSpPr>
          <p:cNvPr id="5" name="Espace réservé du contenu 4"/>
          <p:cNvSpPr>
            <a:spLocks noGrp="1"/>
          </p:cNvSpPr>
          <p:nvPr>
            <p:ph idx="12"/>
          </p:nvPr>
        </p:nvSpPr>
        <p:spPr>
          <a:xfrm>
            <a:off x="2579490" y="2120997"/>
            <a:ext cx="2937509"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92500" lnSpcReduction="10000"/>
          </a:bodyPr>
          <a:lstStyle/>
          <a:p>
            <a:pPr algn="l"/>
            <a:r>
              <a:rPr lang="fr-FR" sz="1500" b="1" dirty="0"/>
              <a:t>Recommandations du médecin du travail</a:t>
            </a:r>
          </a:p>
          <a:p>
            <a:pPr marL="66675" lvl="1" indent="0" algn="l">
              <a:buNone/>
            </a:pPr>
            <a:r>
              <a:rPr lang="fr-FR" sz="1500" dirty="0">
                <a:solidFill>
                  <a:schemeClr val="tx1"/>
                </a:solidFill>
              </a:rPr>
              <a:t>Dans le cadre de la visite de pré-reprise, le Médecin du travail peut formuler des recommandations concernant des :</a:t>
            </a:r>
          </a:p>
          <a:p>
            <a:pPr lvl="2" algn="l"/>
            <a:r>
              <a:rPr lang="fr-FR" sz="1350" dirty="0">
                <a:solidFill>
                  <a:schemeClr val="tx1"/>
                </a:solidFill>
              </a:rPr>
              <a:t>aménagements et adaptations du poste de travail </a:t>
            </a:r>
          </a:p>
          <a:p>
            <a:pPr lvl="2" algn="l"/>
            <a:r>
              <a:rPr lang="fr-FR" sz="1350" dirty="0">
                <a:solidFill>
                  <a:schemeClr val="tx1"/>
                </a:solidFill>
              </a:rPr>
              <a:t>préconisations de reclassement </a:t>
            </a:r>
          </a:p>
          <a:p>
            <a:pPr lvl="2" algn="l"/>
            <a:r>
              <a:rPr lang="fr-FR" sz="1350" dirty="0">
                <a:solidFill>
                  <a:schemeClr val="tx1"/>
                </a:solidFill>
              </a:rPr>
              <a:t>formations professionnelles à organiser en vue de faciliter le reclassement du salarié ou sa réorientation professionnelle.</a:t>
            </a:r>
          </a:p>
        </p:txBody>
      </p:sp>
      <p:sp>
        <p:nvSpPr>
          <p:cNvPr id="6" name="Espace réservé du contenu 5"/>
          <p:cNvSpPr>
            <a:spLocks noGrp="1"/>
          </p:cNvSpPr>
          <p:nvPr>
            <p:ph idx="13"/>
          </p:nvPr>
        </p:nvSpPr>
        <p:spPr>
          <a:xfrm>
            <a:off x="5634990" y="2120997"/>
            <a:ext cx="3336623" cy="3441603"/>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normAutofit fontScale="85000" lnSpcReduction="10000"/>
          </a:bodyPr>
          <a:lstStyle/>
          <a:p>
            <a:r>
              <a:rPr lang="fr-FR" sz="1500" b="1" dirty="0"/>
              <a:t>Distinction avec la visite de reprise</a:t>
            </a:r>
          </a:p>
          <a:p>
            <a:pPr lvl="1" algn="l"/>
            <a:r>
              <a:rPr lang="fr-FR" sz="1500" dirty="0">
                <a:solidFill>
                  <a:schemeClr val="tx1"/>
                </a:solidFill>
              </a:rPr>
              <a:t>La visite de pré-reprise se distingue de la visite de reprise en ce qu’elle </a:t>
            </a:r>
            <a:r>
              <a:rPr lang="fr-FR" sz="1500" u="sng" dirty="0">
                <a:solidFill>
                  <a:schemeClr val="tx1"/>
                </a:solidFill>
              </a:rPr>
              <a:t>n’a pas pour objet de préciser l’aptitude du salarié </a:t>
            </a:r>
            <a:r>
              <a:rPr lang="fr-FR" sz="1500" dirty="0">
                <a:solidFill>
                  <a:schemeClr val="tx1"/>
                </a:solidFill>
              </a:rPr>
              <a:t>à son poste de travail. Elle doit seulement permettre d’anticiper les mesures qui pourraient permettre d’assurer au mieux le maintien dans l’emploi du salarié.</a:t>
            </a:r>
          </a:p>
          <a:p>
            <a:pPr lvl="1"/>
            <a:r>
              <a:rPr lang="fr-FR" sz="1500" b="1" dirty="0">
                <a:solidFill>
                  <a:schemeClr val="tx1"/>
                </a:solidFill>
              </a:rPr>
              <a:t>Elle ne dispense donc pas de l’organisation d’une visite de reprise</a:t>
            </a:r>
            <a:r>
              <a:rPr lang="fr-FR" sz="1500" dirty="0">
                <a:solidFill>
                  <a:schemeClr val="tx1"/>
                </a:solidFill>
              </a:rPr>
              <a:t> lors du retour du salarié.</a:t>
            </a:r>
          </a:p>
          <a:p>
            <a:endParaRPr lang="fr-FR" sz="1500" dirty="0"/>
          </a:p>
        </p:txBody>
      </p:sp>
    </p:spTree>
    <p:extLst>
      <p:ext uri="{BB962C8B-B14F-4D97-AF65-F5344CB8AC3E}">
        <p14:creationId xmlns:p14="http://schemas.microsoft.com/office/powerpoint/2010/main" val="673493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313899"/>
            <a:ext cx="4056947" cy="696035"/>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25</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fontScale="92500" lnSpcReduction="20000"/>
          </a:bodyPr>
          <a:lstStyle/>
          <a:p>
            <a:pPr marL="171450" lvl="1">
              <a:spcBef>
                <a:spcPts val="750"/>
              </a:spcBef>
              <a:spcAft>
                <a:spcPts val="900"/>
              </a:spcAft>
              <a:buSzPct val="80000"/>
              <a:buFont typeface="Wingdings" panose="05000000000000000000" pitchFamily="2" charset="2"/>
              <a:buChar char="§"/>
            </a:pPr>
            <a:r>
              <a:rPr lang="fr-FR" b="1" dirty="0">
                <a:solidFill>
                  <a:schemeClr val="accent2">
                    <a:lumMod val="75000"/>
                  </a:schemeClr>
                </a:solidFill>
              </a:rPr>
              <a:t>Vérifier l’aptitude du salarié au moment de l’embauche : la visite d’information et de prévention</a:t>
            </a:r>
            <a:endParaRPr lang="fr-FR" dirty="0">
              <a:solidFill>
                <a:schemeClr val="accent2">
                  <a:lumMod val="75000"/>
                </a:schemeClr>
              </a:solidFill>
            </a:endParaRPr>
          </a:p>
          <a:p>
            <a:r>
              <a:rPr lang="fr-FR" dirty="0" smtClean="0">
                <a:solidFill>
                  <a:schemeClr val="accent2">
                    <a:lumMod val="75000"/>
                  </a:schemeClr>
                </a:solidFill>
              </a:rPr>
              <a:t>Vérifier </a:t>
            </a:r>
            <a:r>
              <a:rPr lang="fr-FR" dirty="0">
                <a:solidFill>
                  <a:schemeClr val="accent2">
                    <a:lumMod val="75000"/>
                  </a:schemeClr>
                </a:solidFill>
              </a:rPr>
              <a:t>périodiquement l’aptitude du </a:t>
            </a:r>
            <a:r>
              <a:rPr lang="fr-FR" dirty="0" smtClean="0">
                <a:solidFill>
                  <a:schemeClr val="accent2">
                    <a:lumMod val="75000"/>
                  </a:schemeClr>
                </a:solidFill>
              </a:rPr>
              <a:t>salarié</a:t>
            </a:r>
          </a:p>
          <a:p>
            <a:r>
              <a:rPr lang="fr-FR" dirty="0">
                <a:solidFill>
                  <a:schemeClr val="accent2">
                    <a:lumMod val="75000"/>
                  </a:schemeClr>
                </a:solidFill>
              </a:rPr>
              <a:t>La visite de </a:t>
            </a:r>
            <a:r>
              <a:rPr lang="fr-FR" dirty="0" smtClean="0">
                <a:solidFill>
                  <a:schemeClr val="accent2">
                    <a:lumMod val="75000"/>
                  </a:schemeClr>
                </a:solidFill>
              </a:rPr>
              <a:t>pré-reprise</a:t>
            </a:r>
          </a:p>
          <a:p>
            <a:r>
              <a:rPr lang="fr-FR" dirty="0"/>
              <a:t>La visite de </a:t>
            </a:r>
            <a:r>
              <a:rPr lang="fr-FR" dirty="0" smtClean="0"/>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242898626"/>
      </p:ext>
    </p:extLst>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kern="1200" dirty="0">
                <a:solidFill>
                  <a:schemeClr val="tx1"/>
                </a:solidFill>
                <a:latin typeface="+mj-lt"/>
                <a:ea typeface="+mj-ea"/>
                <a:cs typeface="+mj-cs"/>
              </a:rPr>
              <a:t>La visite de reprise (art. R 4624-31 c. </a:t>
            </a:r>
            <a:r>
              <a:rPr lang="fr-FR" sz="2700" b="1" kern="1200" dirty="0" err="1">
                <a:solidFill>
                  <a:schemeClr val="tx1"/>
                </a:solidFill>
                <a:latin typeface="+mj-lt"/>
                <a:ea typeface="+mj-ea"/>
                <a:cs typeface="+mj-cs"/>
              </a:rPr>
              <a:t>trav</a:t>
            </a:r>
            <a:r>
              <a:rPr lang="fr-FR" sz="2700" b="1" kern="1200" dirty="0">
                <a:solidFill>
                  <a:schemeClr val="tx1"/>
                </a:solidFill>
                <a:latin typeface="+mj-lt"/>
                <a:ea typeface="+mj-ea"/>
                <a:cs typeface="+mj-cs"/>
              </a:rPr>
              <a:t>)</a:t>
            </a:r>
            <a:r>
              <a:rPr lang="fr-FR" b="1" dirty="0"/>
              <a:t/>
            </a:r>
            <a:br>
              <a:rPr lang="fr-FR"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490434" y="1944808"/>
            <a:ext cx="4181803" cy="3018255"/>
          </a:xfrm>
          <a:prstGeom prst="rightArrowCallout">
            <a:avLst/>
          </a:prstGeom>
          <a:ln w="9525">
            <a:solidFill>
              <a:schemeClr val="tx2"/>
            </a:solidFill>
          </a:ln>
        </p:spPr>
        <p:style>
          <a:lnRef idx="2">
            <a:schemeClr val="accent4"/>
          </a:lnRef>
          <a:fillRef idx="1">
            <a:schemeClr val="lt1"/>
          </a:fillRef>
          <a:effectRef idx="0">
            <a:schemeClr val="accent4"/>
          </a:effectRef>
          <a:fontRef idx="minor">
            <a:schemeClr val="dk1"/>
          </a:fontRef>
        </p:style>
        <p:txBody>
          <a:bodyPr>
            <a:normAutofit lnSpcReduction="10000"/>
          </a:bodyPr>
          <a:lstStyle/>
          <a:p>
            <a:r>
              <a:rPr lang="fr-FR" sz="1500" b="1" dirty="0"/>
              <a:t>Trois hypothèses légales</a:t>
            </a:r>
          </a:p>
          <a:p>
            <a:r>
              <a:rPr lang="fr-FR" sz="1500" dirty="0">
                <a:solidFill>
                  <a:schemeClr val="tx1"/>
                </a:solidFill>
              </a:rPr>
              <a:t>Visite de reprise obligatoire après une absence pour cause :</a:t>
            </a:r>
          </a:p>
          <a:p>
            <a:endParaRPr lang="fr-FR" sz="1500" dirty="0"/>
          </a:p>
          <a:p>
            <a:pPr lvl="2"/>
            <a:r>
              <a:rPr lang="fr-FR" sz="1500" dirty="0">
                <a:solidFill>
                  <a:schemeClr val="tx1"/>
                </a:solidFill>
              </a:rPr>
              <a:t> de maternité ;</a:t>
            </a:r>
          </a:p>
          <a:p>
            <a:pPr lvl="2"/>
            <a:r>
              <a:rPr lang="fr-FR" sz="1500" dirty="0">
                <a:solidFill>
                  <a:schemeClr val="tx1"/>
                </a:solidFill>
              </a:rPr>
              <a:t> de maladie professionnelle ;</a:t>
            </a:r>
          </a:p>
          <a:p>
            <a:pPr lvl="2"/>
            <a:r>
              <a:rPr lang="fr-FR" sz="1500" dirty="0">
                <a:solidFill>
                  <a:schemeClr val="tx1"/>
                </a:solidFill>
              </a:rPr>
              <a:t> d'accident du travail, de maladie ou d'accident non professionnel d'au moins 30 jours</a:t>
            </a:r>
          </a:p>
          <a:p>
            <a:endParaRPr lang="fr-FR" sz="18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26</a:t>
            </a:fld>
            <a:endParaRPr lang="fr-FR" dirty="0"/>
          </a:p>
        </p:txBody>
      </p:sp>
      <p:sp>
        <p:nvSpPr>
          <p:cNvPr id="5" name="Espace réservé du contenu 2"/>
          <p:cNvSpPr txBox="1">
            <a:spLocks/>
          </p:cNvSpPr>
          <p:nvPr/>
        </p:nvSpPr>
        <p:spPr>
          <a:xfrm>
            <a:off x="4672237" y="1564498"/>
            <a:ext cx="4119002" cy="1064801"/>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fr-FR" sz="1800" dirty="0"/>
          </a:p>
        </p:txBody>
      </p:sp>
      <p:sp>
        <p:nvSpPr>
          <p:cNvPr id="6" name="Espace réservé du contenu 2"/>
          <p:cNvSpPr txBox="1">
            <a:spLocks/>
          </p:cNvSpPr>
          <p:nvPr/>
        </p:nvSpPr>
        <p:spPr>
          <a:xfrm>
            <a:off x="4672237" y="1993676"/>
            <a:ext cx="4119002" cy="996090"/>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Délai pour organiser la visite</a:t>
            </a:r>
          </a:p>
          <a:p>
            <a:pPr lvl="1"/>
            <a:r>
              <a:rPr lang="fr-FR" sz="1500" dirty="0"/>
              <a:t>Le jour de la reprise et au plus tard dans </a:t>
            </a:r>
            <a:r>
              <a:rPr lang="fr-FR" sz="1500" b="1" dirty="0"/>
              <a:t>un délai de 8 jours </a:t>
            </a:r>
            <a:r>
              <a:rPr lang="fr-FR" sz="1500" dirty="0"/>
              <a:t>à compter de cette reprise.</a:t>
            </a:r>
          </a:p>
          <a:p>
            <a:endParaRPr lang="fr-FR" sz="1500" b="1" dirty="0"/>
          </a:p>
          <a:p>
            <a:r>
              <a:rPr lang="fr-FR" sz="2100" dirty="0"/>
              <a:t> </a:t>
            </a:r>
          </a:p>
          <a:p>
            <a:endParaRPr lang="fr-FR" sz="2100" dirty="0"/>
          </a:p>
        </p:txBody>
      </p:sp>
      <p:sp>
        <p:nvSpPr>
          <p:cNvPr id="7" name="Espace réservé du contenu 2"/>
          <p:cNvSpPr txBox="1">
            <a:spLocks/>
          </p:cNvSpPr>
          <p:nvPr/>
        </p:nvSpPr>
        <p:spPr>
          <a:xfrm>
            <a:off x="4672237" y="3618910"/>
            <a:ext cx="4119002" cy="1459010"/>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Initiative de la visite de reprise à la charge de l’employeur</a:t>
            </a:r>
          </a:p>
          <a:p>
            <a:pPr marL="66675" lvl="1" indent="0">
              <a:buNone/>
            </a:pPr>
            <a:r>
              <a:rPr lang="fr-FR" sz="1500" dirty="0"/>
              <a:t>Il appartient à l’employeur d’organiser la visite de reprise et d’en assurer l’effectivité sur le fondement de l’obligation de sécurité de résultat. </a:t>
            </a:r>
          </a:p>
          <a:p>
            <a:endParaRPr lang="fr-FR" sz="2100" dirty="0"/>
          </a:p>
        </p:txBody>
      </p:sp>
    </p:spTree>
    <p:extLst>
      <p:ext uri="{BB962C8B-B14F-4D97-AF65-F5344CB8AC3E}">
        <p14:creationId xmlns:p14="http://schemas.microsoft.com/office/powerpoint/2010/main" val="1201433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j-lt"/>
              </a:rPr>
              <a:t>Situation du salarié à la fin de l’arrêt de travail pour AT/MP ?</a:t>
            </a:r>
            <a:endParaRPr lang="fr-FR" dirty="0"/>
          </a:p>
        </p:txBody>
      </p:sp>
      <p:sp>
        <p:nvSpPr>
          <p:cNvPr id="3" name="Espace réservé du contenu 2"/>
          <p:cNvSpPr>
            <a:spLocks noGrp="1"/>
          </p:cNvSpPr>
          <p:nvPr>
            <p:ph idx="1"/>
          </p:nvPr>
        </p:nvSpPr>
        <p:spPr>
          <a:xfrm>
            <a:off x="136478" y="1392072"/>
            <a:ext cx="8789158" cy="5022376"/>
          </a:xfrm>
        </p:spPr>
        <p:txBody>
          <a:bodyPr anchor="ctr">
            <a:normAutofit/>
          </a:bodyPr>
          <a:lstStyle/>
          <a:p>
            <a:r>
              <a:rPr lang="fr-FR" sz="2000" b="1" dirty="0"/>
              <a:t>Présomption d’aptitude au poste :</a:t>
            </a:r>
          </a:p>
          <a:p>
            <a:r>
              <a:rPr lang="fr-FR" sz="2000" dirty="0">
                <a:solidFill>
                  <a:schemeClr val="tx1"/>
                </a:solidFill>
              </a:rPr>
              <a:t>La Loi Travail a modifié l’article L1226-8 : </a:t>
            </a:r>
          </a:p>
          <a:p>
            <a:r>
              <a:rPr lang="fr-FR" sz="2000" dirty="0">
                <a:solidFill>
                  <a:schemeClr val="tx1"/>
                </a:solidFill>
              </a:rPr>
              <a:t>« A l'issue des périodes de suspension définies à l'article L. 1226-7, le salarié retrouve son emploi ou un emploi similaire assorti d'une rémunération au moins équivalente, sauf dans les situations mentionnées à l'article L. 1226-10. </a:t>
            </a:r>
          </a:p>
          <a:p>
            <a:r>
              <a:rPr lang="fr-FR" sz="2000" dirty="0">
                <a:solidFill>
                  <a:schemeClr val="tx1"/>
                </a:solidFill>
              </a:rPr>
              <a:t>Les conséquences de l'accident ou de la maladie professionnelle ne peuvent entraîner pour l'intéressé aucun retard de promotion ou d'avancement au sein de l'entreprise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27</a:t>
            </a:fld>
            <a:endParaRPr lang="fr-FR" dirty="0"/>
          </a:p>
        </p:txBody>
      </p:sp>
    </p:spTree>
    <p:extLst>
      <p:ext uri="{BB962C8B-B14F-4D97-AF65-F5344CB8AC3E}">
        <p14:creationId xmlns:p14="http://schemas.microsoft.com/office/powerpoint/2010/main" val="1093436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kern="1200" dirty="0">
                <a:solidFill>
                  <a:schemeClr val="tx1"/>
                </a:solidFill>
                <a:latin typeface="+mj-lt"/>
                <a:ea typeface="+mj-ea"/>
                <a:cs typeface="+mj-cs"/>
              </a:rPr>
              <a:t>La visite de reprise (art. R 4624-32 c. </a:t>
            </a:r>
            <a:r>
              <a:rPr lang="fr-FR" sz="2700" b="1" kern="1200" dirty="0" err="1">
                <a:solidFill>
                  <a:schemeClr val="tx1"/>
                </a:solidFill>
                <a:latin typeface="+mj-lt"/>
                <a:ea typeface="+mj-ea"/>
                <a:cs typeface="+mj-cs"/>
              </a:rPr>
              <a:t>trav</a:t>
            </a:r>
            <a:r>
              <a:rPr lang="fr-FR" sz="2700" b="1" kern="1200" dirty="0">
                <a:solidFill>
                  <a:schemeClr val="tx1"/>
                </a:solidFill>
                <a:latin typeface="+mj-lt"/>
                <a:ea typeface="+mj-ea"/>
                <a:cs typeface="+mj-cs"/>
              </a:rPr>
              <a:t>)</a:t>
            </a:r>
            <a:r>
              <a:rPr lang="fr-FR" b="1" dirty="0"/>
              <a:t/>
            </a:r>
            <a:br>
              <a:rPr lang="fr-FR" b="1" dirty="0"/>
            </a:br>
            <a:r>
              <a:rPr lang="fr-FR" b="1" dirty="0"/>
              <a:t/>
            </a:r>
            <a:br>
              <a:rPr lang="fr-FR" b="1" dirty="0"/>
            </a:br>
            <a:r>
              <a:rPr lang="fr-FR" b="1" dirty="0"/>
              <a:t/>
            </a:r>
            <a:br>
              <a:rPr lang="fr-FR" b="1" dirty="0"/>
            </a:br>
            <a:endParaRPr lang="fr-FR"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28</a:t>
            </a:fld>
            <a:endParaRPr lang="fr-FR" dirty="0"/>
          </a:p>
        </p:txBody>
      </p:sp>
      <p:sp>
        <p:nvSpPr>
          <p:cNvPr id="12" name="Espace réservé du contenu 2"/>
          <p:cNvSpPr txBox="1">
            <a:spLocks noGrp="1"/>
          </p:cNvSpPr>
          <p:nvPr>
            <p:ph idx="1"/>
          </p:nvPr>
        </p:nvSpPr>
        <p:spPr>
          <a:xfrm>
            <a:off x="109183" y="1473958"/>
            <a:ext cx="8957944" cy="489954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000" b="1" dirty="0">
                <a:latin typeface="Arial" charset="0"/>
                <a:ea typeface="Arial" charset="0"/>
                <a:cs typeface="Arial" charset="0"/>
              </a:rPr>
              <a:t>Objet de la visite de reprise </a:t>
            </a:r>
          </a:p>
          <a:p>
            <a:r>
              <a:rPr lang="fr-FR" sz="2000" b="1" dirty="0">
                <a:solidFill>
                  <a:schemeClr val="tx1"/>
                </a:solidFill>
                <a:latin typeface="Arial" charset="0"/>
                <a:ea typeface="Arial" charset="0"/>
                <a:cs typeface="Arial" charset="0"/>
              </a:rPr>
              <a:t>Les 4 nouvelles étapes de la visite médicale de reprise (VMR) diligentée par </a:t>
            </a:r>
            <a:r>
              <a:rPr lang="fr-FR" sz="2000" b="1" u="sng" dirty="0">
                <a:solidFill>
                  <a:schemeClr val="tx1"/>
                </a:solidFill>
                <a:latin typeface="Arial" charset="0"/>
                <a:ea typeface="Arial" charset="0"/>
                <a:cs typeface="Arial" charset="0"/>
              </a:rPr>
              <a:t>le médecin du travail </a:t>
            </a:r>
            <a:r>
              <a:rPr lang="fr-FR" sz="2000" b="1" dirty="0">
                <a:solidFill>
                  <a:schemeClr val="tx1"/>
                </a:solidFill>
                <a:latin typeface="Arial" charset="0"/>
                <a:ea typeface="Arial" charset="0"/>
                <a:cs typeface="Arial" charset="0"/>
              </a:rPr>
              <a:t>:</a:t>
            </a:r>
          </a:p>
          <a:p>
            <a:pPr marL="136922" lvl="2" indent="0">
              <a:buNone/>
            </a:pPr>
            <a:endParaRPr lang="fr-FR" sz="2000" b="1" dirty="0">
              <a:solidFill>
                <a:srgbClr val="FF0000"/>
              </a:solidFill>
              <a:latin typeface="Arial" charset="0"/>
              <a:ea typeface="Arial" charset="0"/>
              <a:cs typeface="Arial" charset="0"/>
            </a:endParaRPr>
          </a:p>
          <a:p>
            <a:pPr marL="136922" lvl="2" indent="0">
              <a:buNone/>
            </a:pPr>
            <a:r>
              <a:rPr lang="fr-FR" sz="2000" b="1" dirty="0">
                <a:solidFill>
                  <a:srgbClr val="FF0000"/>
                </a:solidFill>
                <a:latin typeface="Arial" charset="0"/>
                <a:ea typeface="Arial" charset="0"/>
                <a:cs typeface="Arial" charset="0"/>
              </a:rPr>
              <a:t>1/ </a:t>
            </a:r>
            <a:r>
              <a:rPr lang="fr-FR" sz="2000" dirty="0">
                <a:solidFill>
                  <a:schemeClr val="tx1"/>
                </a:solidFill>
                <a:latin typeface="Arial" charset="0"/>
                <a:ea typeface="Arial" charset="0"/>
                <a:cs typeface="Arial" charset="0"/>
              </a:rPr>
              <a:t>vérifier si le poste de travail que doit reprendre le travailleur ou le poste de reclassement auquel il doit être affecté est compatible avec son état de santé ; </a:t>
            </a:r>
          </a:p>
          <a:p>
            <a:pPr marL="136922" lvl="2" indent="0">
              <a:buNone/>
            </a:pPr>
            <a:r>
              <a:rPr lang="fr-FR" sz="2000" b="1" dirty="0">
                <a:solidFill>
                  <a:srgbClr val="FF0000"/>
                </a:solidFill>
                <a:latin typeface="Arial" charset="0"/>
                <a:ea typeface="Arial" charset="0"/>
                <a:cs typeface="Arial" charset="0"/>
              </a:rPr>
              <a:t>2/ </a:t>
            </a:r>
            <a:r>
              <a:rPr lang="fr-FR" sz="2000" dirty="0">
                <a:solidFill>
                  <a:schemeClr val="tx1"/>
                </a:solidFill>
                <a:latin typeface="Arial" charset="0"/>
                <a:ea typeface="Arial" charset="0"/>
                <a:cs typeface="Arial" charset="0"/>
              </a:rPr>
              <a:t>examiner les propositions d'aménagement ou d'adaptation du poste repris par le travailleur ou de reclassement faites par l'employeur à la suite des préconisations émises le cas échéant par le médecin du travail lors de la visite de pré-reprise ; </a:t>
            </a:r>
          </a:p>
          <a:p>
            <a:pPr marL="136922" lvl="2" indent="0">
              <a:buNone/>
            </a:pPr>
            <a:r>
              <a:rPr lang="fr-FR" sz="2000" b="1" dirty="0">
                <a:solidFill>
                  <a:srgbClr val="FF0000"/>
                </a:solidFill>
                <a:latin typeface="Arial" charset="0"/>
                <a:ea typeface="Arial" charset="0"/>
                <a:cs typeface="Arial" charset="0"/>
              </a:rPr>
              <a:t>3/ </a:t>
            </a:r>
            <a:r>
              <a:rPr lang="fr-FR" sz="2000" dirty="0">
                <a:solidFill>
                  <a:schemeClr val="tx1"/>
                </a:solidFill>
                <a:latin typeface="Arial" charset="0"/>
                <a:ea typeface="Arial" charset="0"/>
                <a:cs typeface="Arial" charset="0"/>
              </a:rPr>
              <a:t>préconiser l'aménagement, l'adaptation du poste ou le reclassement du travailleur ; </a:t>
            </a:r>
          </a:p>
          <a:p>
            <a:pPr marL="136922" lvl="2" indent="0">
              <a:buNone/>
            </a:pPr>
            <a:r>
              <a:rPr lang="fr-FR" sz="2000" b="1" dirty="0">
                <a:solidFill>
                  <a:srgbClr val="FF0000"/>
                </a:solidFill>
                <a:latin typeface="Arial" charset="0"/>
                <a:ea typeface="Arial" charset="0"/>
                <a:cs typeface="Arial" charset="0"/>
              </a:rPr>
              <a:t>4/ </a:t>
            </a:r>
            <a:r>
              <a:rPr lang="fr-FR" sz="2000" dirty="0">
                <a:solidFill>
                  <a:schemeClr val="tx1"/>
                </a:solidFill>
                <a:latin typeface="Arial" charset="0"/>
                <a:ea typeface="Arial" charset="0"/>
                <a:cs typeface="Arial" charset="0"/>
              </a:rPr>
              <a:t>émettre, le cas échéant, un avis d'inaptitude.</a:t>
            </a:r>
          </a:p>
          <a:p>
            <a:endParaRPr lang="fr-FR" sz="1800" dirty="0"/>
          </a:p>
        </p:txBody>
      </p:sp>
    </p:spTree>
    <p:extLst>
      <p:ext uri="{BB962C8B-B14F-4D97-AF65-F5344CB8AC3E}">
        <p14:creationId xmlns:p14="http://schemas.microsoft.com/office/powerpoint/2010/main" val="1340999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7551" y="464025"/>
            <a:ext cx="4451349" cy="450376"/>
          </a:xfrm>
        </p:spPr>
        <p:txBody>
          <a:bodyPr anchor="t"/>
          <a:lstStyle/>
          <a:p>
            <a:r>
              <a:rPr lang="fr-FR" dirty="0"/>
              <a:t>Faire face à une déclaration d’inaptitude</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29</a:t>
            </a:fld>
            <a:endParaRPr lang="fr-FR" dirty="0"/>
          </a:p>
        </p:txBody>
      </p:sp>
      <p:sp>
        <p:nvSpPr>
          <p:cNvPr id="4" name="Espace réservé du texte 3"/>
          <p:cNvSpPr>
            <a:spLocks noGrp="1"/>
          </p:cNvSpPr>
          <p:nvPr>
            <p:ph type="body" sz="quarter" idx="13"/>
          </p:nvPr>
        </p:nvSpPr>
        <p:spPr>
          <a:xfrm>
            <a:off x="5139115" y="2446231"/>
            <a:ext cx="3228220" cy="2856020"/>
          </a:xfrm>
        </p:spPr>
        <p:txBody>
          <a:bodyPr>
            <a:normAutofit fontScale="92500"/>
          </a:bodyPr>
          <a:lstStyle/>
          <a:p>
            <a:r>
              <a:rPr lang="fr-FR" dirty="0"/>
              <a:t>Le constat de </a:t>
            </a:r>
            <a:r>
              <a:rPr lang="fr-FR" dirty="0" smtClean="0"/>
              <a:t>l’inaptitude</a:t>
            </a:r>
          </a:p>
          <a:p>
            <a:r>
              <a:rPr lang="fr-FR" dirty="0">
                <a:solidFill>
                  <a:schemeClr val="accent2">
                    <a:lumMod val="75000"/>
                  </a:schemeClr>
                </a:solidFill>
              </a:rPr>
              <a:t>Rechercher des solutions de </a:t>
            </a:r>
            <a:r>
              <a:rPr lang="fr-FR" dirty="0" smtClean="0">
                <a:solidFill>
                  <a:schemeClr val="accent2">
                    <a:lumMod val="75000"/>
                  </a:schemeClr>
                </a:solidFill>
              </a:rPr>
              <a:t>reclassement</a:t>
            </a:r>
          </a:p>
          <a:p>
            <a:r>
              <a:rPr lang="fr-FR" dirty="0">
                <a:solidFill>
                  <a:schemeClr val="accent2">
                    <a:lumMod val="75000"/>
                  </a:schemeClr>
                </a:solidFill>
              </a:rPr>
              <a:t>Prononcer le licenciement du salarié déclaré </a:t>
            </a:r>
            <a:r>
              <a:rPr lang="fr-FR" dirty="0" smtClean="0">
                <a:solidFill>
                  <a:schemeClr val="accent2">
                    <a:lumMod val="75000"/>
                  </a:schemeClr>
                </a:solidFill>
              </a:rPr>
              <a:t>inapte</a:t>
            </a:r>
          </a:p>
          <a:p>
            <a:r>
              <a:rPr lang="fr-FR" dirty="0">
                <a:solidFill>
                  <a:schemeClr val="accent2">
                    <a:lumMod val="75000"/>
                  </a:schemeClr>
                </a:solidFill>
              </a:rPr>
              <a:t>Rompre un contrat à durée déterminée en cas d’inaptitude</a:t>
            </a:r>
          </a:p>
        </p:txBody>
      </p:sp>
    </p:spTree>
    <p:extLst>
      <p:ext uri="{BB962C8B-B14F-4D97-AF65-F5344CB8AC3E}">
        <p14:creationId xmlns:p14="http://schemas.microsoft.com/office/powerpoint/2010/main" val="208758909"/>
      </p:ext>
    </p:extLst>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spcBef>
                <a:spcPts val="0"/>
              </a:spcBef>
            </a:pPr>
            <a:r>
              <a:rPr lang="fr-FR" dirty="0">
                <a:solidFill>
                  <a:srgbClr val="FF0000"/>
                </a:solidFill>
                <a:cs typeface="Garamond" charset="0"/>
              </a:rPr>
              <a:t>Rôle du médecin du travail – équipe pluridisciplinaire</a:t>
            </a:r>
          </a:p>
        </p:txBody>
      </p:sp>
      <p:sp>
        <p:nvSpPr>
          <p:cNvPr id="3" name="Espace réservé du contenu 2"/>
          <p:cNvSpPr>
            <a:spLocks noGrp="1"/>
          </p:cNvSpPr>
          <p:nvPr>
            <p:ph idx="1"/>
          </p:nvPr>
        </p:nvSpPr>
        <p:spPr>
          <a:xfrm>
            <a:off x="191069" y="1378424"/>
            <a:ext cx="8876057" cy="5210382"/>
          </a:xfrm>
        </p:spPr>
        <p:txBody>
          <a:bodyPr>
            <a:normAutofit/>
          </a:bodyPr>
          <a:lstStyle/>
          <a:p>
            <a:pPr marL="0" indent="0">
              <a:spcBef>
                <a:spcPts val="0"/>
              </a:spcBef>
              <a:buNone/>
            </a:pPr>
            <a:endParaRPr lang="fr-FR" sz="1800" dirty="0">
              <a:solidFill>
                <a:schemeClr val="tx1"/>
              </a:solidFill>
              <a:latin typeface="Arial" charset="0"/>
              <a:ea typeface="Arial" charset="0"/>
              <a:cs typeface="Arial" charset="0"/>
            </a:endParaRP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r>
              <a:rPr lang="fr-FR" sz="1800" b="1" dirty="0">
                <a:solidFill>
                  <a:srgbClr val="FF0000"/>
                </a:solidFill>
                <a:latin typeface="Arial" charset="0"/>
                <a:ea typeface="Arial" charset="0"/>
                <a:cs typeface="Arial" charset="0"/>
              </a:rPr>
              <a:t>Article L4622-3  c. </a:t>
            </a:r>
            <a:r>
              <a:rPr lang="fr-FR" sz="1800" b="1" dirty="0" err="1">
                <a:solidFill>
                  <a:srgbClr val="FF0000"/>
                </a:solidFill>
                <a:latin typeface="Arial" charset="0"/>
                <a:ea typeface="Arial" charset="0"/>
                <a:cs typeface="Arial" charset="0"/>
              </a:rPr>
              <a:t>trav</a:t>
            </a:r>
            <a:r>
              <a:rPr lang="fr-FR" sz="1800" b="1" dirty="0">
                <a:solidFill>
                  <a:srgbClr val="FF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Le rôle du médecin du travail est exclusivement préventif. Il consiste à éviter toute altération de la santé des travailleurs du fait de leur travail, notamment en surveillant leurs conditions d'hygiène au travail, les risques de contagion et leur état de santé, ainsi que </a:t>
            </a:r>
            <a:r>
              <a:rPr lang="fr-FR" sz="1800" dirty="0">
                <a:solidFill>
                  <a:srgbClr val="FF0000"/>
                </a:solidFill>
                <a:latin typeface="Arial" charset="0"/>
                <a:ea typeface="Arial" charset="0"/>
                <a:cs typeface="Arial" charset="0"/>
              </a:rPr>
              <a:t>tout risque manifeste d'atteinte à la sécurité des tiers évoluant dans l'environnement immédiat de travail.</a:t>
            </a:r>
          </a:p>
          <a:p>
            <a:pPr marL="0" indent="0" defTabSz="342900" fontAlgn="base">
              <a:lnSpc>
                <a:spcPct val="100000"/>
              </a:lnSpc>
              <a:spcBef>
                <a:spcPts val="0"/>
              </a:spcBef>
              <a:spcAft>
                <a:spcPct val="0"/>
              </a:spcAft>
              <a:buClrTx/>
              <a:buNone/>
            </a:pPr>
            <a:endParaRPr lang="fr-FR" sz="1800" dirty="0">
              <a:solidFill>
                <a:srgbClr val="FF0000"/>
              </a:solidFill>
              <a:latin typeface="Arial" charset="0"/>
              <a:ea typeface="Arial" charset="0"/>
              <a:cs typeface="Arial" charset="0"/>
            </a:endParaRP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r>
              <a:rPr lang="fr-FR" sz="1800" b="1" dirty="0">
                <a:solidFill>
                  <a:srgbClr val="FF0000"/>
                </a:solidFill>
                <a:latin typeface="Arial" charset="0"/>
                <a:ea typeface="Arial" charset="0"/>
                <a:cs typeface="Arial" charset="0"/>
              </a:rPr>
              <a:t>Article L4622-8 c. </a:t>
            </a:r>
            <a:r>
              <a:rPr lang="fr-FR" sz="1800" b="1" dirty="0" err="1">
                <a:solidFill>
                  <a:srgbClr val="FF0000"/>
                </a:solidFill>
                <a:latin typeface="Arial" charset="0"/>
                <a:ea typeface="Arial" charset="0"/>
                <a:cs typeface="Arial" charset="0"/>
              </a:rPr>
              <a:t>trav</a:t>
            </a:r>
            <a:r>
              <a:rPr lang="fr-FR" sz="1800" b="1" dirty="0">
                <a:solidFill>
                  <a:srgbClr val="FF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 </a:t>
            </a:r>
          </a:p>
          <a:p>
            <a:pPr marL="0" indent="0" defTabSz="342900" fontAlgn="base">
              <a:lnSpc>
                <a:spcPct val="100000"/>
              </a:lnSpc>
              <a:spcBef>
                <a:spcPts val="0"/>
              </a:spcBef>
              <a:spcAft>
                <a:spcPct val="0"/>
              </a:spcAft>
              <a:buClrTx/>
              <a:buNone/>
            </a:pPr>
            <a:r>
              <a:rPr lang="fr-FR" sz="1800" dirty="0">
                <a:solidFill>
                  <a:srgbClr val="000000"/>
                </a:solidFill>
                <a:latin typeface="Arial" charset="0"/>
                <a:ea typeface="Arial" charset="0"/>
                <a:cs typeface="Arial" charset="0"/>
              </a:rPr>
              <a:t>Les missions des services de santé au travail sont assurées par une équipe pluridisciplinaire de santé au travail comprenant des médecins du travail</a:t>
            </a:r>
            <a:r>
              <a:rPr lang="fr-FR" sz="1800" dirty="0">
                <a:solidFill>
                  <a:srgbClr val="FF0000"/>
                </a:solidFill>
                <a:latin typeface="Arial" charset="0"/>
                <a:ea typeface="Arial" charset="0"/>
                <a:cs typeface="Arial" charset="0"/>
              </a:rPr>
              <a:t>, des collaborateurs médecins, des internes en médecine du travail,</a:t>
            </a:r>
            <a:r>
              <a:rPr lang="fr-FR" sz="1800" dirty="0">
                <a:solidFill>
                  <a:srgbClr val="000000"/>
                </a:solidFill>
                <a:latin typeface="Arial" charset="0"/>
                <a:ea typeface="Arial" charset="0"/>
                <a:cs typeface="Arial" charset="0"/>
              </a:rPr>
              <a:t> des intervenants en prévention des risques professionnels et des infirmiers. Ces équipes peuvent être complétées par des assistants de services de santé au travail et des professionnels recrutés après avis des médecins du travail. Les médecins du travail animent et coordonnent l'équipe pluridisciplinaire. </a:t>
            </a:r>
            <a:endParaRPr lang="fr-FR" sz="1800" dirty="0">
              <a:solidFill>
                <a:srgbClr val="FF0000"/>
              </a:solidFill>
              <a:latin typeface="Arial" charset="0"/>
              <a:ea typeface="Arial" charset="0"/>
              <a:cs typeface="Arial" charset="0"/>
            </a:endParaRPr>
          </a:p>
          <a:p>
            <a:endParaRPr lang="fr-FR"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a:t>
            </a:fld>
            <a:endParaRPr lang="fr-FR" dirty="0"/>
          </a:p>
        </p:txBody>
      </p:sp>
    </p:spTree>
    <p:extLst>
      <p:ext uri="{BB962C8B-B14F-4D97-AF65-F5344CB8AC3E}">
        <p14:creationId xmlns:p14="http://schemas.microsoft.com/office/powerpoint/2010/main" val="132483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j-lt"/>
              </a:rPr>
              <a:t>La définition de l’inaptitude</a:t>
            </a:r>
            <a:r>
              <a:rPr lang="fr-FR" b="1" dirty="0"/>
              <a:t/>
            </a:r>
            <a:br>
              <a:rPr lang="fr-FR" b="1" dirty="0"/>
            </a:br>
            <a:endParaRPr lang="fr-FR" dirty="0"/>
          </a:p>
        </p:txBody>
      </p:sp>
      <p:sp>
        <p:nvSpPr>
          <p:cNvPr id="3" name="Espace réservé du contenu 2"/>
          <p:cNvSpPr>
            <a:spLocks noGrp="1"/>
          </p:cNvSpPr>
          <p:nvPr>
            <p:ph idx="1"/>
          </p:nvPr>
        </p:nvSpPr>
        <p:spPr>
          <a:xfrm>
            <a:off x="95534" y="1392072"/>
            <a:ext cx="8857397" cy="4981432"/>
          </a:xfrm>
        </p:spPr>
        <p:txBody>
          <a:bodyPr anchor="ctr">
            <a:noAutofit/>
          </a:bodyPr>
          <a:lstStyle/>
          <a:p>
            <a:pPr>
              <a:lnSpc>
                <a:spcPct val="150000"/>
              </a:lnSpc>
            </a:pPr>
            <a:r>
              <a:rPr lang="fr-FR" sz="2000" b="1" dirty="0">
                <a:latin typeface="Arial" charset="0"/>
                <a:ea typeface="Arial" charset="0"/>
                <a:cs typeface="Arial" charset="0"/>
              </a:rPr>
              <a:t>Nouvelle définition légale (art. L 4624-4 c. </a:t>
            </a:r>
            <a:r>
              <a:rPr lang="fr-FR" sz="2000" b="1" dirty="0" err="1">
                <a:latin typeface="Arial" charset="0"/>
                <a:ea typeface="Arial" charset="0"/>
                <a:cs typeface="Arial" charset="0"/>
              </a:rPr>
              <a:t>trav</a:t>
            </a:r>
            <a:r>
              <a:rPr lang="fr-FR" sz="2000" b="1" dirty="0">
                <a:latin typeface="Arial" charset="0"/>
                <a:ea typeface="Arial" charset="0"/>
                <a:cs typeface="Arial" charset="0"/>
              </a:rPr>
              <a:t>)</a:t>
            </a:r>
          </a:p>
          <a:p>
            <a:pPr marL="66675" lvl="1" indent="0">
              <a:buNone/>
            </a:pPr>
            <a:r>
              <a:rPr lang="fr-FR" sz="2000" i="1" dirty="0">
                <a:latin typeface="Arial" charset="0"/>
                <a:ea typeface="Arial" charset="0"/>
                <a:cs typeface="Arial" charset="0"/>
              </a:rPr>
              <a:t>« Après avoir procédé ou fait procéder par un membre de l'équipe pluridisciplinaire à une étude de poste et après avoir échangé avec le salarié et l'employeur, le médecin du travail qui constate qu‘ </a:t>
            </a:r>
            <a:r>
              <a:rPr lang="fr-FR" sz="2000" b="1" i="1" u="sng" dirty="0">
                <a:latin typeface="Arial" charset="0"/>
                <a:ea typeface="Arial" charset="0"/>
                <a:cs typeface="Arial" charset="0"/>
              </a:rPr>
              <a:t>aucune mesure d'aménagement, d'adaptation ou de transformation du poste de travail occupé n'est possible</a:t>
            </a:r>
            <a:r>
              <a:rPr lang="fr-FR" sz="2000" i="1" u="sng" dirty="0">
                <a:latin typeface="Arial" charset="0"/>
                <a:ea typeface="Arial" charset="0"/>
                <a:cs typeface="Arial" charset="0"/>
              </a:rPr>
              <a:t> </a:t>
            </a:r>
            <a:r>
              <a:rPr lang="fr-FR" sz="2000" i="1" dirty="0">
                <a:latin typeface="Arial" charset="0"/>
                <a:ea typeface="Arial" charset="0"/>
                <a:cs typeface="Arial" charset="0"/>
              </a:rPr>
              <a:t>et que </a:t>
            </a:r>
            <a:r>
              <a:rPr lang="fr-FR" sz="2000" b="1" i="1" u="sng" dirty="0">
                <a:latin typeface="Arial" charset="0"/>
                <a:ea typeface="Arial" charset="0"/>
                <a:cs typeface="Arial" charset="0"/>
              </a:rPr>
              <a:t>l'état de santé du travailleur justifie un changement de poste </a:t>
            </a:r>
            <a:r>
              <a:rPr lang="fr-FR" sz="2000" i="1" dirty="0">
                <a:latin typeface="Arial" charset="0"/>
                <a:ea typeface="Arial" charset="0"/>
                <a:cs typeface="Arial" charset="0"/>
              </a:rPr>
              <a:t>déclare le travailleur inapte à son poste de travail. L'avis d'inaptitude rendu par le médecin du travail est éclairé par des conclusions écrites, assorties d'indications relatives au reclassement du travailleur ».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30</a:t>
            </a:fld>
            <a:endParaRPr lang="fr-FR" dirty="0"/>
          </a:p>
        </p:txBody>
      </p:sp>
    </p:spTree>
    <p:extLst>
      <p:ext uri="{BB962C8B-B14F-4D97-AF65-F5344CB8AC3E}">
        <p14:creationId xmlns:p14="http://schemas.microsoft.com/office/powerpoint/2010/main" val="149471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j-lt"/>
              </a:rPr>
              <a:t>Nécessité d’un seul examen</a:t>
            </a:r>
            <a:br>
              <a:rPr lang="fr-FR" sz="2700" b="1" dirty="0">
                <a:latin typeface="+mj-lt"/>
              </a:rPr>
            </a:br>
            <a:r>
              <a:rPr lang="fr-FR" b="1" dirty="0"/>
              <a:t/>
            </a:r>
            <a:br>
              <a:rPr lang="fr-FR" b="1" dirty="0"/>
            </a:br>
            <a:endParaRPr lang="fr-FR" dirty="0"/>
          </a:p>
        </p:txBody>
      </p:sp>
      <p:sp>
        <p:nvSpPr>
          <p:cNvPr id="3" name="Espace réservé du contenu 2"/>
          <p:cNvSpPr>
            <a:spLocks noGrp="1"/>
          </p:cNvSpPr>
          <p:nvPr>
            <p:ph idx="1"/>
          </p:nvPr>
        </p:nvSpPr>
        <p:spPr>
          <a:xfrm>
            <a:off x="150125" y="1992573"/>
            <a:ext cx="8802806" cy="4435522"/>
          </a:xfrm>
        </p:spPr>
        <p:txBody>
          <a:bodyPr anchor="ctr">
            <a:normAutofit fontScale="92500" lnSpcReduction="10000"/>
          </a:bodyPr>
          <a:lstStyle/>
          <a:p>
            <a:pPr marL="0" indent="0">
              <a:lnSpc>
                <a:spcPct val="100000"/>
              </a:lnSpc>
              <a:spcBef>
                <a:spcPts val="0"/>
              </a:spcBef>
              <a:buNone/>
            </a:pPr>
            <a:r>
              <a:rPr lang="fr-FR" sz="1500" b="1" dirty="0">
                <a:solidFill>
                  <a:srgbClr val="FF0000"/>
                </a:solidFill>
              </a:rPr>
              <a:t>* </a:t>
            </a:r>
            <a:r>
              <a:rPr lang="fr-FR" sz="1800" b="1" dirty="0">
                <a:solidFill>
                  <a:srgbClr val="FF0000"/>
                </a:solidFill>
              </a:rPr>
              <a:t>Compétence exclusive du médecin du travail</a:t>
            </a:r>
          </a:p>
          <a:p>
            <a:pPr marL="0" indent="0">
              <a:lnSpc>
                <a:spcPct val="100000"/>
              </a:lnSpc>
              <a:spcBef>
                <a:spcPts val="0"/>
              </a:spcBef>
              <a:buNone/>
            </a:pPr>
            <a:endParaRPr lang="fr-FR" sz="1800" dirty="0"/>
          </a:p>
          <a:p>
            <a:pPr marL="0" indent="0">
              <a:lnSpc>
                <a:spcPct val="100000"/>
              </a:lnSpc>
              <a:spcBef>
                <a:spcPts val="0"/>
              </a:spcBef>
              <a:buNone/>
            </a:pPr>
            <a:r>
              <a:rPr lang="fr-FR" sz="1800" dirty="0">
                <a:solidFill>
                  <a:schemeClr val="tx1"/>
                </a:solidFill>
              </a:rPr>
              <a:t>Seul le médecin du travail peut constater l’aptitude ou l’inaptitude du salarié.</a:t>
            </a:r>
          </a:p>
          <a:p>
            <a:pPr marL="0" indent="0">
              <a:buNone/>
            </a:pPr>
            <a:r>
              <a:rPr lang="fr-FR" sz="1800" b="1" dirty="0">
                <a:solidFill>
                  <a:srgbClr val="FF0000"/>
                </a:solidFill>
              </a:rPr>
              <a:t>* Procédure échelonnée du constat d’inaptitude (art R 4624-42 c. </a:t>
            </a:r>
            <a:r>
              <a:rPr lang="fr-FR" sz="1800" b="1" dirty="0" err="1">
                <a:solidFill>
                  <a:srgbClr val="FF0000"/>
                </a:solidFill>
              </a:rPr>
              <a:t>trav</a:t>
            </a:r>
            <a:r>
              <a:rPr lang="fr-FR" sz="1800" b="1" dirty="0">
                <a:solidFill>
                  <a:srgbClr val="FF0000"/>
                </a:solidFill>
              </a:rPr>
              <a:t>)</a:t>
            </a:r>
          </a:p>
          <a:p>
            <a:pPr marL="66675" lvl="1" indent="0">
              <a:buNone/>
            </a:pPr>
            <a:r>
              <a:rPr lang="fr-FR" sz="1800" dirty="0"/>
              <a:t>Le médecin du travail ne peut constater l'inaptitude médicale du travailleur à son poste de travail que s’il a :</a:t>
            </a:r>
          </a:p>
          <a:p>
            <a:pPr marL="136922" lvl="2" indent="0">
              <a:buNone/>
            </a:pPr>
            <a:r>
              <a:rPr lang="fr-FR" sz="1800" b="1" dirty="0">
                <a:solidFill>
                  <a:srgbClr val="FF0000"/>
                </a:solidFill>
              </a:rPr>
              <a:t>1/ </a:t>
            </a:r>
            <a:r>
              <a:rPr lang="fr-FR" sz="1800" dirty="0">
                <a:solidFill>
                  <a:schemeClr val="tx1"/>
                </a:solidFill>
              </a:rPr>
              <a:t>réalisé </a:t>
            </a:r>
            <a:r>
              <a:rPr lang="fr-FR" sz="1800" b="1" dirty="0">
                <a:solidFill>
                  <a:schemeClr val="tx1"/>
                </a:solidFill>
              </a:rPr>
              <a:t>au moins un examen médical </a:t>
            </a:r>
            <a:r>
              <a:rPr lang="fr-FR" sz="1800" dirty="0">
                <a:solidFill>
                  <a:schemeClr val="tx1"/>
                </a:solidFill>
              </a:rPr>
              <a:t>de l'intéressé, accompagné, le cas échéant, des examens complémentaires, permettant un échange sur les mesures d'aménagement, d'adaptation ou de mutation de poste ou la nécessité de proposer un changement de poste ;</a:t>
            </a:r>
          </a:p>
          <a:p>
            <a:pPr marL="136922" lvl="2" indent="0">
              <a:buNone/>
            </a:pPr>
            <a:r>
              <a:rPr lang="fr-FR" sz="1800" b="1" dirty="0">
                <a:solidFill>
                  <a:srgbClr val="FF0000"/>
                </a:solidFill>
              </a:rPr>
              <a:t>2/ </a:t>
            </a:r>
            <a:r>
              <a:rPr lang="fr-FR" sz="1800" dirty="0">
                <a:solidFill>
                  <a:schemeClr val="tx1"/>
                </a:solidFill>
              </a:rPr>
              <a:t>réalisé ou fait réaliser une </a:t>
            </a:r>
            <a:r>
              <a:rPr lang="fr-FR" sz="1800" b="1" dirty="0">
                <a:solidFill>
                  <a:schemeClr val="tx1"/>
                </a:solidFill>
              </a:rPr>
              <a:t>étude de ce poste </a:t>
            </a:r>
            <a:r>
              <a:rPr lang="fr-FR" sz="1800" dirty="0">
                <a:solidFill>
                  <a:schemeClr val="tx1"/>
                </a:solidFill>
              </a:rPr>
              <a:t>;</a:t>
            </a:r>
          </a:p>
          <a:p>
            <a:pPr marL="136922" lvl="2" indent="0">
              <a:buNone/>
            </a:pPr>
            <a:r>
              <a:rPr lang="fr-FR" sz="1800" b="1" dirty="0">
                <a:solidFill>
                  <a:srgbClr val="FF0000"/>
                </a:solidFill>
              </a:rPr>
              <a:t>3/ </a:t>
            </a:r>
            <a:r>
              <a:rPr lang="fr-FR" sz="1800" dirty="0">
                <a:solidFill>
                  <a:schemeClr val="tx1"/>
                </a:solidFill>
              </a:rPr>
              <a:t>réalisé ou fait réaliser une </a:t>
            </a:r>
            <a:r>
              <a:rPr lang="fr-FR" sz="1800" b="1" dirty="0">
                <a:solidFill>
                  <a:schemeClr val="tx1"/>
                </a:solidFill>
              </a:rPr>
              <a:t>étude des conditions de travail </a:t>
            </a:r>
            <a:r>
              <a:rPr lang="fr-FR" sz="1800" dirty="0">
                <a:solidFill>
                  <a:schemeClr val="tx1"/>
                </a:solidFill>
              </a:rPr>
              <a:t>dans l'établissement </a:t>
            </a:r>
          </a:p>
          <a:p>
            <a:pPr marL="136922" lvl="2" indent="0">
              <a:buNone/>
            </a:pPr>
            <a:r>
              <a:rPr lang="fr-FR" sz="1800" dirty="0">
                <a:solidFill>
                  <a:schemeClr val="tx1"/>
                </a:solidFill>
              </a:rPr>
              <a:t>et indiqué la </a:t>
            </a:r>
            <a:r>
              <a:rPr lang="fr-FR" sz="1800" b="1" dirty="0">
                <a:solidFill>
                  <a:schemeClr val="tx1"/>
                </a:solidFill>
              </a:rPr>
              <a:t>date à laquelle la fiche d'entreprise </a:t>
            </a:r>
            <a:r>
              <a:rPr lang="fr-FR" sz="1800" dirty="0">
                <a:solidFill>
                  <a:schemeClr val="tx1"/>
                </a:solidFill>
              </a:rPr>
              <a:t>a été actualisée ;</a:t>
            </a:r>
          </a:p>
          <a:p>
            <a:pPr marL="136922" lvl="2" indent="0">
              <a:buNone/>
            </a:pPr>
            <a:r>
              <a:rPr lang="fr-FR" sz="1800" b="1" dirty="0">
                <a:solidFill>
                  <a:srgbClr val="FF0000"/>
                </a:solidFill>
              </a:rPr>
              <a:t>4/ </a:t>
            </a:r>
            <a:r>
              <a:rPr lang="fr-FR" sz="1800" dirty="0">
                <a:solidFill>
                  <a:schemeClr val="tx1"/>
                </a:solidFill>
              </a:rPr>
              <a:t>procédé à </a:t>
            </a:r>
            <a:r>
              <a:rPr lang="fr-FR" sz="1800" b="1" dirty="0">
                <a:solidFill>
                  <a:schemeClr val="tx1"/>
                </a:solidFill>
              </a:rPr>
              <a:t>un échange, par tout moyen, avec l'employeur</a:t>
            </a:r>
            <a:r>
              <a:rPr lang="fr-FR" sz="1800" dirty="0">
                <a:solidFill>
                  <a:schemeClr val="tx1"/>
                </a:solidFill>
              </a:rPr>
              <a:t>.</a:t>
            </a:r>
          </a:p>
          <a:p>
            <a:pPr marL="0" indent="0">
              <a:lnSpc>
                <a:spcPct val="100000"/>
              </a:lnSpc>
              <a:spcBef>
                <a:spcPts val="0"/>
              </a:spcBef>
              <a:buNone/>
            </a:pPr>
            <a:endParaRPr lang="fr-FR" sz="1800" dirty="0">
              <a:solidFill>
                <a:schemeClr val="tx1"/>
              </a:solidFill>
            </a:endParaRPr>
          </a:p>
          <a:p>
            <a:pPr marL="0" indent="0">
              <a:lnSpc>
                <a:spcPct val="100000"/>
              </a:lnSpc>
              <a:spcBef>
                <a:spcPts val="0"/>
              </a:spcBef>
              <a:buNone/>
            </a:pPr>
            <a:r>
              <a:rPr lang="fr-FR" sz="1800" dirty="0">
                <a:solidFill>
                  <a:schemeClr val="tx1"/>
                </a:solidFill>
              </a:rPr>
              <a:t>L’avis peut être émis lors de la visite médicale ou être notifié plus tard.</a:t>
            </a:r>
          </a:p>
          <a:p>
            <a:pPr marL="0" indent="0" defTabSz="342900" fontAlgn="base">
              <a:lnSpc>
                <a:spcPct val="100000"/>
              </a:lnSpc>
              <a:spcBef>
                <a:spcPts val="0"/>
              </a:spcBef>
              <a:buClrTx/>
              <a:buNone/>
            </a:pPr>
            <a:endParaRPr lang="fr-FR" sz="2100" b="1" dirty="0">
              <a:solidFill>
                <a:srgbClr val="E42713"/>
              </a:solidFill>
              <a:ea typeface="ＭＳ Ｐゴシック" charset="0"/>
              <a:cs typeface="Arial" charset="0"/>
            </a:endParaRPr>
          </a:p>
          <a:p>
            <a:pPr lvl="1">
              <a:lnSpc>
                <a:spcPct val="150000"/>
              </a:lnSpc>
            </a:pPr>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31</a:t>
            </a:fld>
            <a:endParaRPr lang="fr-FR" dirty="0"/>
          </a:p>
        </p:txBody>
      </p:sp>
    </p:spTree>
    <p:extLst>
      <p:ext uri="{BB962C8B-B14F-4D97-AF65-F5344CB8AC3E}">
        <p14:creationId xmlns:p14="http://schemas.microsoft.com/office/powerpoint/2010/main" val="1832619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n-lt"/>
              </a:rPr>
              <a:t>Nécessité d’un seul examen et d’une concertation</a:t>
            </a:r>
            <a:endParaRPr lang="fr-FR" sz="2700" dirty="0">
              <a:latin typeface="+mn-lt"/>
            </a:endParaRPr>
          </a:p>
        </p:txBody>
      </p:sp>
      <p:sp>
        <p:nvSpPr>
          <p:cNvPr id="3" name="Espace réservé du contenu 2"/>
          <p:cNvSpPr>
            <a:spLocks noGrp="1"/>
          </p:cNvSpPr>
          <p:nvPr>
            <p:ph idx="1"/>
          </p:nvPr>
        </p:nvSpPr>
        <p:spPr>
          <a:xfrm>
            <a:off x="628650" y="4614162"/>
            <a:ext cx="7886700" cy="889975"/>
          </a:xfrm>
        </p:spPr>
        <p:txBody>
          <a:bodyPr anchor="ctr">
            <a:normAutofit fontScale="62500" lnSpcReduction="20000"/>
          </a:bodyPr>
          <a:lstStyle/>
          <a:p>
            <a:r>
              <a:rPr lang="fr-FR" sz="1500" b="1" dirty="0">
                <a:solidFill>
                  <a:srgbClr val="FF0000"/>
                </a:solidFill>
              </a:rPr>
              <a:t>Echanges avec le salarié et l’employeur (art. L 4624-4 et 5, R 4624-42 c. </a:t>
            </a:r>
            <a:r>
              <a:rPr lang="fr-FR" sz="1500" b="1" dirty="0" err="1">
                <a:solidFill>
                  <a:srgbClr val="FF0000"/>
                </a:solidFill>
              </a:rPr>
              <a:t>trav</a:t>
            </a:r>
            <a:r>
              <a:rPr lang="fr-FR" sz="1500" b="1" dirty="0">
                <a:solidFill>
                  <a:srgbClr val="FF0000"/>
                </a:solidFill>
              </a:rPr>
              <a:t>)</a:t>
            </a:r>
          </a:p>
          <a:p>
            <a:pPr lvl="1"/>
            <a:r>
              <a:rPr lang="fr-FR" sz="1500" dirty="0"/>
              <a:t>Le médecin du travail reçoit le salarié, afin d'échanger sur les </a:t>
            </a:r>
            <a:r>
              <a:rPr lang="fr-FR" sz="1500" b="1" dirty="0"/>
              <a:t>mesures d’aménagement, d’adaptation ou de mutation de poste ou la nécessité de proposer un changement de poste</a:t>
            </a:r>
            <a:r>
              <a:rPr lang="fr-FR" sz="1500" dirty="0"/>
              <a:t>.</a:t>
            </a:r>
          </a:p>
          <a:p>
            <a:pPr lvl="1"/>
            <a:r>
              <a:rPr lang="fr-FR" sz="1500" dirty="0"/>
              <a:t>Les échanges avec l'employeur et le travailleur permettent à ceux-ci de faire valoir leurs </a:t>
            </a:r>
            <a:r>
              <a:rPr lang="fr-FR" sz="1500" b="1" dirty="0"/>
              <a:t>observations sur les avis et les propositions</a:t>
            </a:r>
            <a:r>
              <a:rPr lang="fr-FR" sz="1500" dirty="0"/>
              <a:t> que le médecin du travail entend adresser.</a:t>
            </a:r>
          </a:p>
          <a:p>
            <a:pPr marL="0" indent="0">
              <a:lnSpc>
                <a:spcPct val="100000"/>
              </a:lnSpc>
              <a:spcBef>
                <a:spcPts val="0"/>
              </a:spcBef>
              <a:buNone/>
            </a:pPr>
            <a:endParaRPr lang="fr-FR" sz="1500" dirty="0">
              <a:solidFill>
                <a:schemeClr val="tx1"/>
              </a:solidFill>
            </a:endParaRPr>
          </a:p>
          <a:p>
            <a:pPr marL="0" indent="0" defTabSz="342900" fontAlgn="base">
              <a:lnSpc>
                <a:spcPct val="100000"/>
              </a:lnSpc>
              <a:spcBef>
                <a:spcPts val="0"/>
              </a:spcBef>
              <a:buClrTx/>
              <a:buNone/>
            </a:pPr>
            <a:endParaRPr lang="fr-FR" sz="2100" b="1" dirty="0">
              <a:solidFill>
                <a:srgbClr val="E42713"/>
              </a:solidFill>
              <a:ea typeface="ＭＳ Ｐゴシック" charset="0"/>
              <a:cs typeface="Arial" charset="0"/>
            </a:endParaRPr>
          </a:p>
          <a:p>
            <a:pPr lvl="1">
              <a:lnSpc>
                <a:spcPct val="150000"/>
              </a:lnSpc>
            </a:pPr>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32</a:t>
            </a:fld>
            <a:endParaRPr lang="fr-FR" dirty="0"/>
          </a:p>
        </p:txBody>
      </p:sp>
      <p:sp>
        <p:nvSpPr>
          <p:cNvPr id="5" name="ZoneTexte 4"/>
          <p:cNvSpPr txBox="1"/>
          <p:nvPr/>
        </p:nvSpPr>
        <p:spPr>
          <a:xfrm>
            <a:off x="3429001" y="1771206"/>
            <a:ext cx="1489841" cy="714107"/>
          </a:xfrm>
          <a:prstGeom prst="ellipse">
            <a:avLst/>
          </a:prstGeom>
          <a:noFill/>
          <a:ln>
            <a:solidFill>
              <a:schemeClr val="tx2"/>
            </a:solidFill>
          </a:ln>
        </p:spPr>
        <p:txBody>
          <a:bodyPr wrap="square" rtlCol="0">
            <a:spAutoFit/>
          </a:bodyPr>
          <a:lstStyle/>
          <a:p>
            <a:r>
              <a:rPr lang="fr-FR" sz="1350" dirty="0"/>
              <a:t>Médecin du travail</a:t>
            </a:r>
          </a:p>
        </p:txBody>
      </p:sp>
      <p:sp>
        <p:nvSpPr>
          <p:cNvPr id="6" name="ZoneTexte 5"/>
          <p:cNvSpPr txBox="1"/>
          <p:nvPr/>
        </p:nvSpPr>
        <p:spPr>
          <a:xfrm>
            <a:off x="1344011" y="3272779"/>
            <a:ext cx="1328245" cy="714107"/>
          </a:xfrm>
          <a:prstGeom prst="ellipse">
            <a:avLst/>
          </a:prstGeom>
          <a:noFill/>
          <a:ln>
            <a:solidFill>
              <a:schemeClr val="tx2"/>
            </a:solidFill>
          </a:ln>
        </p:spPr>
        <p:txBody>
          <a:bodyPr wrap="square" rtlCol="0">
            <a:spAutoFit/>
          </a:bodyPr>
          <a:lstStyle/>
          <a:p>
            <a:r>
              <a:rPr lang="fr-FR" sz="1350" dirty="0"/>
              <a:t>Travailleur</a:t>
            </a:r>
          </a:p>
        </p:txBody>
      </p:sp>
      <p:sp>
        <p:nvSpPr>
          <p:cNvPr id="7" name="ZoneTexte 6"/>
          <p:cNvSpPr txBox="1"/>
          <p:nvPr/>
        </p:nvSpPr>
        <p:spPr>
          <a:xfrm>
            <a:off x="5675585" y="3298377"/>
            <a:ext cx="1320363" cy="714107"/>
          </a:xfrm>
          <a:prstGeom prst="ellipse">
            <a:avLst/>
          </a:prstGeom>
          <a:noFill/>
          <a:ln>
            <a:solidFill>
              <a:schemeClr val="tx2"/>
            </a:solidFill>
          </a:ln>
        </p:spPr>
        <p:txBody>
          <a:bodyPr wrap="square" rtlCol="0">
            <a:spAutoFit/>
          </a:bodyPr>
          <a:lstStyle/>
          <a:p>
            <a:r>
              <a:rPr lang="fr-FR" sz="1350" dirty="0"/>
              <a:t>Employeur</a:t>
            </a:r>
          </a:p>
        </p:txBody>
      </p:sp>
      <p:sp>
        <p:nvSpPr>
          <p:cNvPr id="14" name="ZoneTexte 13"/>
          <p:cNvSpPr txBox="1"/>
          <p:nvPr/>
        </p:nvSpPr>
        <p:spPr>
          <a:xfrm>
            <a:off x="780393" y="2387998"/>
            <a:ext cx="2246587" cy="507831"/>
          </a:xfrm>
          <a:prstGeom prst="rect">
            <a:avLst/>
          </a:prstGeom>
          <a:noFill/>
        </p:spPr>
        <p:txBody>
          <a:bodyPr wrap="square" rtlCol="0">
            <a:spAutoFit/>
          </a:bodyPr>
          <a:lstStyle/>
          <a:p>
            <a:r>
              <a:rPr lang="fr-FR" sz="1350" i="1" dirty="0"/>
              <a:t>Echange au cours de l’examen médical</a:t>
            </a:r>
          </a:p>
        </p:txBody>
      </p:sp>
      <p:sp>
        <p:nvSpPr>
          <p:cNvPr id="15" name="ZoneTexte 14"/>
          <p:cNvSpPr txBox="1"/>
          <p:nvPr/>
        </p:nvSpPr>
        <p:spPr>
          <a:xfrm>
            <a:off x="5675586" y="2476238"/>
            <a:ext cx="2246587" cy="300082"/>
          </a:xfrm>
          <a:prstGeom prst="rect">
            <a:avLst/>
          </a:prstGeom>
          <a:noFill/>
        </p:spPr>
        <p:txBody>
          <a:bodyPr wrap="square" rtlCol="0">
            <a:spAutoFit/>
          </a:bodyPr>
          <a:lstStyle/>
          <a:p>
            <a:r>
              <a:rPr lang="fr-FR" sz="1350" i="1" dirty="0"/>
              <a:t>Echange par tous moyens</a:t>
            </a:r>
          </a:p>
        </p:txBody>
      </p:sp>
      <p:cxnSp>
        <p:nvCxnSpPr>
          <p:cNvPr id="17" name="Connecteur droit avec flèche 16"/>
          <p:cNvCxnSpPr/>
          <p:nvPr/>
        </p:nvCxnSpPr>
        <p:spPr>
          <a:xfrm flipH="1">
            <a:off x="2293883" y="2350760"/>
            <a:ext cx="1111469" cy="8003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4895193" y="2350760"/>
            <a:ext cx="926223" cy="8003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4221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700" b="1" dirty="0">
                <a:latin typeface="+mn-lt"/>
              </a:rPr>
              <a:t>Eventuellement, deuxième examen à l’initiative du médecin du travail</a:t>
            </a:r>
            <a:endParaRPr lang="fr-FR" dirty="0">
              <a:latin typeface="+mn-lt"/>
            </a:endParaRPr>
          </a:p>
        </p:txBody>
      </p:sp>
      <p:sp>
        <p:nvSpPr>
          <p:cNvPr id="3" name="Espace réservé du contenu 2"/>
          <p:cNvSpPr>
            <a:spLocks noGrp="1"/>
          </p:cNvSpPr>
          <p:nvPr>
            <p:ph idx="1"/>
          </p:nvPr>
        </p:nvSpPr>
        <p:spPr>
          <a:xfrm>
            <a:off x="648914" y="3092012"/>
            <a:ext cx="7886700" cy="1974630"/>
          </a:xfrm>
          <a:ln>
            <a:solidFill>
              <a:schemeClr val="tx2"/>
            </a:solidFill>
          </a:ln>
        </p:spPr>
        <p:style>
          <a:lnRef idx="2">
            <a:schemeClr val="accent4"/>
          </a:lnRef>
          <a:fillRef idx="1">
            <a:schemeClr val="lt1"/>
          </a:fillRef>
          <a:effectRef idx="0">
            <a:schemeClr val="accent4"/>
          </a:effectRef>
          <a:fontRef idx="minor">
            <a:schemeClr val="dk1"/>
          </a:fontRef>
        </p:style>
        <p:txBody>
          <a:bodyPr anchor="ctr">
            <a:normAutofit fontScale="77500" lnSpcReduction="20000"/>
          </a:bodyPr>
          <a:lstStyle/>
          <a:p>
            <a:pPr algn="l"/>
            <a:endParaRPr lang="fr-FR" sz="1500" b="1" dirty="0">
              <a:solidFill>
                <a:srgbClr val="E41E13"/>
              </a:solidFill>
            </a:endParaRPr>
          </a:p>
          <a:p>
            <a:pPr algn="l"/>
            <a:endParaRPr lang="fr-FR" sz="1500" b="1" dirty="0">
              <a:solidFill>
                <a:srgbClr val="E41E13"/>
              </a:solidFill>
            </a:endParaRPr>
          </a:p>
          <a:p>
            <a:pPr algn="l"/>
            <a:r>
              <a:rPr lang="fr-FR" sz="1900" b="1" dirty="0">
                <a:solidFill>
                  <a:srgbClr val="FF0000"/>
                </a:solidFill>
                <a:latin typeface="Arial" charset="0"/>
                <a:ea typeface="Arial" charset="0"/>
                <a:cs typeface="Arial" charset="0"/>
              </a:rPr>
              <a:t>Un second examen facultatif :</a:t>
            </a:r>
          </a:p>
          <a:p>
            <a:pPr marL="66675" lvl="1" indent="0">
              <a:buNone/>
            </a:pPr>
            <a:r>
              <a:rPr lang="fr-FR" sz="1900" dirty="0">
                <a:latin typeface="Arial" charset="0"/>
                <a:ea typeface="Arial" charset="0"/>
                <a:cs typeface="Arial" charset="0"/>
              </a:rPr>
              <a:t>S'il estime un 2</a:t>
            </a:r>
            <a:r>
              <a:rPr lang="fr-FR" sz="1900" baseline="30000" dirty="0">
                <a:latin typeface="Arial" charset="0"/>
                <a:ea typeface="Arial" charset="0"/>
                <a:cs typeface="Arial" charset="0"/>
              </a:rPr>
              <a:t>nd</a:t>
            </a:r>
            <a:r>
              <a:rPr lang="fr-FR" sz="1900" dirty="0">
                <a:latin typeface="Arial" charset="0"/>
                <a:ea typeface="Arial" charset="0"/>
                <a:cs typeface="Arial" charset="0"/>
              </a:rPr>
              <a:t> examen nécessaire pour rassembler les éléments permettant de motiver sa décision, le médecin réalise ce second examen </a:t>
            </a:r>
            <a:r>
              <a:rPr lang="fr-FR" sz="1900" u="sng" dirty="0">
                <a:latin typeface="Arial" charset="0"/>
                <a:ea typeface="Arial" charset="0"/>
                <a:cs typeface="Arial" charset="0"/>
              </a:rPr>
              <a:t>dans un délai qui n'excède pas 15 jours après le premier examen</a:t>
            </a:r>
            <a:r>
              <a:rPr lang="fr-FR" sz="1900" dirty="0">
                <a:latin typeface="Arial" charset="0"/>
                <a:ea typeface="Arial" charset="0"/>
                <a:cs typeface="Arial" charset="0"/>
              </a:rPr>
              <a:t>. </a:t>
            </a:r>
          </a:p>
          <a:p>
            <a:pPr marL="66675" lvl="1" indent="0">
              <a:buNone/>
            </a:pPr>
            <a:r>
              <a:rPr lang="fr-FR" sz="1900" dirty="0">
                <a:latin typeface="Arial" charset="0"/>
                <a:ea typeface="Arial" charset="0"/>
                <a:cs typeface="Arial" charset="0"/>
              </a:rPr>
              <a:t>La notification de l'avis médical d'inaptitude intervient au plus tard à cette date.</a:t>
            </a:r>
          </a:p>
          <a:p>
            <a:pPr marL="0" indent="0">
              <a:lnSpc>
                <a:spcPct val="100000"/>
              </a:lnSpc>
              <a:spcBef>
                <a:spcPts val="0"/>
              </a:spcBef>
              <a:buNone/>
            </a:pPr>
            <a:endParaRPr lang="fr-FR" sz="1500" dirty="0">
              <a:solidFill>
                <a:schemeClr val="tx1"/>
              </a:solidFill>
            </a:endParaRPr>
          </a:p>
          <a:p>
            <a:pPr marL="0" indent="0" defTabSz="342900" fontAlgn="base">
              <a:lnSpc>
                <a:spcPct val="100000"/>
              </a:lnSpc>
              <a:spcBef>
                <a:spcPts val="0"/>
              </a:spcBef>
              <a:buClrTx/>
              <a:buNone/>
            </a:pPr>
            <a:endParaRPr lang="fr-FR" sz="2100" b="1" dirty="0">
              <a:solidFill>
                <a:srgbClr val="E42713"/>
              </a:solidFill>
              <a:ea typeface="ＭＳ Ｐゴシック" charset="0"/>
              <a:cs typeface="Arial" charset="0"/>
            </a:endParaRPr>
          </a:p>
          <a:p>
            <a:pPr lvl="1">
              <a:lnSpc>
                <a:spcPct val="150000"/>
              </a:lnSpc>
            </a:pPr>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33</a:t>
            </a:fld>
            <a:endParaRPr lang="fr-FR" dirty="0"/>
          </a:p>
        </p:txBody>
      </p:sp>
      <p:sp>
        <p:nvSpPr>
          <p:cNvPr id="5" name="ZoneTexte 4"/>
          <p:cNvSpPr txBox="1"/>
          <p:nvPr/>
        </p:nvSpPr>
        <p:spPr>
          <a:xfrm>
            <a:off x="3901966" y="1187645"/>
            <a:ext cx="1005052" cy="1927451"/>
          </a:xfrm>
          <a:prstGeom prst="rect">
            <a:avLst/>
          </a:prstGeom>
          <a:noFill/>
        </p:spPr>
        <p:txBody>
          <a:bodyPr wrap="square" rtlCol="0">
            <a:spAutoFit/>
          </a:bodyPr>
          <a:lstStyle/>
          <a:p>
            <a:r>
              <a:rPr lang="fr-FR" sz="11925" b="1" dirty="0">
                <a:solidFill>
                  <a:srgbClr val="FF0000"/>
                </a:solidFill>
              </a:rPr>
              <a:t>+</a:t>
            </a:r>
          </a:p>
        </p:txBody>
      </p:sp>
    </p:spTree>
    <p:extLst>
      <p:ext uri="{BB962C8B-B14F-4D97-AF65-F5344CB8AC3E}">
        <p14:creationId xmlns:p14="http://schemas.microsoft.com/office/powerpoint/2010/main" val="321358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Avis d’inaptitude</a:t>
            </a:r>
            <a:r>
              <a:rPr lang="fr-FR" dirty="0"/>
              <a:t/>
            </a:r>
            <a:br>
              <a:rPr lang="fr-FR" dirty="0"/>
            </a:br>
            <a:endParaRPr lang="fr-FR" dirty="0"/>
          </a:p>
        </p:txBody>
      </p:sp>
      <p:sp>
        <p:nvSpPr>
          <p:cNvPr id="3" name="Espace réservé du contenu 2"/>
          <p:cNvSpPr>
            <a:spLocks noGrp="1"/>
          </p:cNvSpPr>
          <p:nvPr>
            <p:ph idx="1"/>
          </p:nvPr>
        </p:nvSpPr>
        <p:spPr>
          <a:xfrm>
            <a:off x="587258" y="1809750"/>
            <a:ext cx="8038443" cy="1861646"/>
          </a:xfrm>
          <a:ln>
            <a:solidFill>
              <a:schemeClr val="tx2"/>
            </a:solidFill>
          </a:ln>
        </p:spPr>
        <p:style>
          <a:lnRef idx="2">
            <a:schemeClr val="accent4"/>
          </a:lnRef>
          <a:fillRef idx="1">
            <a:schemeClr val="lt1"/>
          </a:fillRef>
          <a:effectRef idx="0">
            <a:schemeClr val="accent4"/>
          </a:effectRef>
          <a:fontRef idx="minor">
            <a:schemeClr val="dk1"/>
          </a:fontRef>
        </p:style>
        <p:txBody>
          <a:bodyPr anchor="ctr"/>
          <a:lstStyle/>
          <a:p>
            <a:pPr marL="0" indent="0" algn="l">
              <a:lnSpc>
                <a:spcPct val="100000"/>
              </a:lnSpc>
              <a:buNone/>
            </a:pPr>
            <a:r>
              <a:rPr lang="fr-FR" sz="1600" b="1" dirty="0">
                <a:solidFill>
                  <a:srgbClr val="FF0000"/>
                </a:solidFill>
                <a:latin typeface="Arial" charset="0"/>
                <a:ea typeface="Arial" charset="0"/>
                <a:cs typeface="Arial" charset="0"/>
              </a:rPr>
              <a:t>Contenu de l’avis du médecin (art R 4624-4 c. </a:t>
            </a:r>
            <a:r>
              <a:rPr lang="fr-FR" sz="1600" b="1" dirty="0" err="1">
                <a:solidFill>
                  <a:srgbClr val="FF0000"/>
                </a:solidFill>
                <a:latin typeface="Arial" charset="0"/>
                <a:ea typeface="Arial" charset="0"/>
                <a:cs typeface="Arial" charset="0"/>
              </a:rPr>
              <a:t>trav</a:t>
            </a:r>
            <a:r>
              <a:rPr lang="fr-FR" sz="1600" b="1" dirty="0">
                <a:solidFill>
                  <a:srgbClr val="FF0000"/>
                </a:solidFill>
                <a:latin typeface="Arial" charset="0"/>
                <a:ea typeface="Arial" charset="0"/>
                <a:cs typeface="Arial" charset="0"/>
              </a:rPr>
              <a:t>)</a:t>
            </a:r>
          </a:p>
          <a:p>
            <a:pPr marL="0" indent="0" algn="l">
              <a:lnSpc>
                <a:spcPct val="100000"/>
              </a:lnSpc>
              <a:buNone/>
            </a:pPr>
            <a:r>
              <a:rPr lang="fr-FR" sz="1600" dirty="0">
                <a:solidFill>
                  <a:schemeClr val="tx1"/>
                </a:solidFill>
                <a:latin typeface="Arial" charset="0"/>
                <a:ea typeface="Arial" charset="0"/>
                <a:cs typeface="Arial" charset="0"/>
              </a:rPr>
              <a:t>L'avis d’inaptitude :</a:t>
            </a:r>
          </a:p>
          <a:p>
            <a:pPr marL="0" lvl="1">
              <a:spcBef>
                <a:spcPts val="0"/>
              </a:spcBef>
            </a:pPr>
            <a:r>
              <a:rPr lang="fr-FR" sz="1600" b="1" dirty="0">
                <a:solidFill>
                  <a:srgbClr val="FF0000"/>
                </a:solidFill>
                <a:latin typeface="Arial" charset="0"/>
                <a:ea typeface="Arial" charset="0"/>
                <a:cs typeface="Arial" charset="0"/>
              </a:rPr>
              <a:t>doit</a:t>
            </a:r>
            <a:r>
              <a:rPr lang="fr-FR" sz="1600" dirty="0">
                <a:latin typeface="Arial" charset="0"/>
                <a:ea typeface="Arial" charset="0"/>
                <a:cs typeface="Arial" charset="0"/>
              </a:rPr>
              <a:t> comporter des conclusions écrites, assorties d’indications relatives au reclassement du travailleur ( C. </a:t>
            </a:r>
            <a:r>
              <a:rPr lang="fr-FR" sz="1600" dirty="0" err="1">
                <a:latin typeface="Arial" charset="0"/>
                <a:ea typeface="Arial" charset="0"/>
                <a:cs typeface="Arial" charset="0"/>
              </a:rPr>
              <a:t>trav</a:t>
            </a:r>
            <a:r>
              <a:rPr lang="fr-FR" sz="1600" dirty="0">
                <a:latin typeface="Arial" charset="0"/>
                <a:ea typeface="Arial" charset="0"/>
                <a:cs typeface="Arial" charset="0"/>
              </a:rPr>
              <a:t>., art. L. 4624-4). </a:t>
            </a:r>
          </a:p>
          <a:p>
            <a:pPr marL="0" lvl="1">
              <a:spcBef>
                <a:spcPts val="0"/>
              </a:spcBef>
            </a:pPr>
            <a:r>
              <a:rPr lang="fr-FR" sz="1600" b="1" dirty="0">
                <a:solidFill>
                  <a:srgbClr val="FF0000"/>
                </a:solidFill>
                <a:latin typeface="Arial" charset="0"/>
                <a:ea typeface="Arial" charset="0"/>
                <a:cs typeface="Arial" charset="0"/>
              </a:rPr>
              <a:t>doit</a:t>
            </a:r>
            <a:r>
              <a:rPr lang="fr-FR" sz="1600" dirty="0">
                <a:latin typeface="Arial" charset="0"/>
                <a:ea typeface="Arial" charset="0"/>
                <a:cs typeface="Arial" charset="0"/>
              </a:rPr>
              <a:t> préciser les modalités de recours pour contester cet avis ainsi que le délai de recours de 15 jours (C. </a:t>
            </a:r>
            <a:r>
              <a:rPr lang="fr-FR" sz="1600" dirty="0" err="1">
                <a:latin typeface="Arial" charset="0"/>
                <a:ea typeface="Arial" charset="0"/>
                <a:cs typeface="Arial" charset="0"/>
              </a:rPr>
              <a:t>trav</a:t>
            </a:r>
            <a:r>
              <a:rPr lang="fr-FR" sz="1600" dirty="0">
                <a:latin typeface="Arial" charset="0"/>
                <a:ea typeface="Arial" charset="0"/>
                <a:cs typeface="Arial" charset="0"/>
              </a:rPr>
              <a:t>., art. R. 4624-45).</a:t>
            </a:r>
          </a:p>
          <a:p>
            <a:pPr marL="0" lvl="1">
              <a:spcBef>
                <a:spcPts val="0"/>
              </a:spcBef>
            </a:pPr>
            <a:endParaRPr lang="fr-FR" sz="135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34</a:t>
            </a:fld>
            <a:endParaRPr lang="fr-FR" dirty="0"/>
          </a:p>
        </p:txBody>
      </p:sp>
      <p:sp>
        <p:nvSpPr>
          <p:cNvPr id="5" name="ZoneTexte 4"/>
          <p:cNvSpPr txBox="1"/>
          <p:nvPr/>
        </p:nvSpPr>
        <p:spPr>
          <a:xfrm>
            <a:off x="587259" y="3933421"/>
            <a:ext cx="7928092" cy="2762295"/>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defTabSz="342900" fontAlgn="base"/>
            <a:r>
              <a:rPr lang="fr-FR" sz="1600" b="1" dirty="0">
                <a:solidFill>
                  <a:srgbClr val="FF0000"/>
                </a:solidFill>
                <a:latin typeface="Arial" charset="0"/>
                <a:ea typeface="Arial" charset="0"/>
                <a:cs typeface="Arial" charset="0"/>
              </a:rPr>
              <a:t>Formalisme de l’avis</a:t>
            </a:r>
          </a:p>
          <a:p>
            <a:pPr defTabSz="342900" fontAlgn="base"/>
            <a:endParaRPr lang="fr-FR" sz="1600" b="1" dirty="0">
              <a:solidFill>
                <a:srgbClr val="E42713"/>
              </a:solidFill>
              <a:latin typeface="Arial" charset="0"/>
              <a:ea typeface="Arial" charset="0"/>
              <a:cs typeface="Arial" charset="0"/>
            </a:endParaRPr>
          </a:p>
          <a:p>
            <a:pPr defTabSz="342900" fontAlgn="base"/>
            <a:r>
              <a:rPr lang="fr-FR" sz="1600" dirty="0">
                <a:latin typeface="Arial" charset="0"/>
                <a:ea typeface="Arial" charset="0"/>
                <a:cs typeface="Arial" charset="0"/>
              </a:rPr>
              <a:t>Le modèle d'avis d'aptitude ou d'inaptitude est fixé par </a:t>
            </a:r>
            <a:r>
              <a:rPr lang="fr-FR" sz="1600" b="1" dirty="0">
                <a:latin typeface="Arial" charset="0"/>
                <a:ea typeface="Arial" charset="0"/>
                <a:cs typeface="Arial" charset="0"/>
              </a:rPr>
              <a:t>arrêté du ministre </a:t>
            </a:r>
            <a:r>
              <a:rPr lang="fr-FR" sz="1600" dirty="0">
                <a:latin typeface="Arial" charset="0"/>
                <a:ea typeface="Arial" charset="0"/>
                <a:cs typeface="Arial" charset="0"/>
              </a:rPr>
              <a:t>chargé du travail </a:t>
            </a:r>
            <a:endParaRPr lang="fr-FR" sz="1600" dirty="0">
              <a:solidFill>
                <a:srgbClr val="000000"/>
              </a:solidFill>
              <a:latin typeface="Arial" charset="0"/>
              <a:ea typeface="Arial" charset="0"/>
              <a:cs typeface="Arial" charset="0"/>
            </a:endParaRPr>
          </a:p>
          <a:p>
            <a:pPr defTabSz="342900" fontAlgn="base"/>
            <a:r>
              <a:rPr lang="fr-FR" sz="1600" dirty="0">
                <a:solidFill>
                  <a:srgbClr val="000000"/>
                </a:solidFill>
                <a:latin typeface="Arial" charset="0"/>
                <a:ea typeface="Arial" charset="0"/>
                <a:cs typeface="Arial" charset="0"/>
              </a:rPr>
              <a:t>Article R4624-55 : </a:t>
            </a:r>
            <a:r>
              <a:rPr lang="fr-FR" sz="1600" dirty="0">
                <a:solidFill>
                  <a:srgbClr val="FF0000"/>
                </a:solidFill>
                <a:latin typeface="Arial" charset="0"/>
                <a:ea typeface="Arial" charset="0"/>
                <a:cs typeface="Arial" charset="0"/>
              </a:rPr>
              <a:t>L’avis médical d’aptitude ou d’inaptitude émis par le médecin du travail est transmis au salarié ainsi qu’à </a:t>
            </a:r>
            <a:r>
              <a:rPr lang="fr-FR" sz="1600" dirty="0">
                <a:solidFill>
                  <a:srgbClr val="000000"/>
                </a:solidFill>
                <a:latin typeface="Arial" charset="0"/>
                <a:ea typeface="Arial" charset="0"/>
                <a:cs typeface="Arial" charset="0"/>
              </a:rPr>
              <a:t>l’employeur par tout moyen leur conférant une date certaine. L’employeur le conserve pour être en mesure de le présenter à tout moment, sur leur demande, à l’inspecteur du travail et au médecin inspecteur du travail. </a:t>
            </a:r>
            <a:r>
              <a:rPr lang="fr-FR" sz="1600" dirty="0">
                <a:solidFill>
                  <a:srgbClr val="FF0000"/>
                </a:solidFill>
                <a:latin typeface="Arial" charset="0"/>
                <a:ea typeface="Arial" charset="0"/>
                <a:cs typeface="Arial" charset="0"/>
              </a:rPr>
              <a:t>Une copie de l’avis est versée au dossier médical en santé au travail du travailleur.</a:t>
            </a:r>
          </a:p>
          <a:p>
            <a:endParaRPr lang="fr-FR" sz="1350" dirty="0"/>
          </a:p>
        </p:txBody>
      </p:sp>
    </p:spTree>
    <p:extLst>
      <p:ext uri="{BB962C8B-B14F-4D97-AF65-F5344CB8AC3E}">
        <p14:creationId xmlns:p14="http://schemas.microsoft.com/office/powerpoint/2010/main" val="1299767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1" algn="l" rtl="0">
              <a:lnSpc>
                <a:spcPct val="90000"/>
              </a:lnSpc>
              <a:spcBef>
                <a:spcPct val="0"/>
              </a:spcBef>
            </a:pPr>
            <a:r>
              <a:rPr lang="fr-FR" sz="2700" b="1" dirty="0">
                <a:solidFill>
                  <a:schemeClr val="tx1"/>
                </a:solidFill>
                <a:latin typeface="+mj-lt"/>
              </a:rPr>
              <a:t>Le constat de l’inaptitude (art. L 4624-4 et R 4624-42 c. </a:t>
            </a:r>
            <a:r>
              <a:rPr lang="fr-FR" sz="2700" b="1" dirty="0" err="1">
                <a:solidFill>
                  <a:schemeClr val="tx1"/>
                </a:solidFill>
                <a:latin typeface="+mj-lt"/>
              </a:rPr>
              <a:t>trav</a:t>
            </a:r>
            <a:r>
              <a:rPr lang="fr-FR" sz="2700" b="1" dirty="0">
                <a:solidFill>
                  <a:schemeClr val="tx1"/>
                </a:solidFill>
                <a:latin typeface="+mj-lt"/>
              </a:rPr>
              <a:t>)</a:t>
            </a:r>
            <a:r>
              <a:rPr lang="fr-FR" b="1" dirty="0">
                <a:solidFill>
                  <a:schemeClr val="tx1"/>
                </a:solidFill>
              </a:rPr>
              <a:t/>
            </a:r>
            <a:br>
              <a:rPr lang="fr-FR" b="1" dirty="0">
                <a:solidFill>
                  <a:schemeClr val="tx1"/>
                </a:solidFill>
              </a:rPr>
            </a:br>
            <a:endParaRPr lang="fr-FR"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35</a:t>
            </a:fld>
            <a:endParaRPr lang="fr-FR" dirty="0"/>
          </a:p>
        </p:txBody>
      </p:sp>
      <p:graphicFrame>
        <p:nvGraphicFramePr>
          <p:cNvPr id="5" name="Espace réservé du contenu 4"/>
          <p:cNvGraphicFramePr>
            <a:graphicFrameLocks noGrp="1"/>
          </p:cNvGraphicFramePr>
          <p:nvPr>
            <p:ph idx="1"/>
            <p:extLst/>
          </p:nvPr>
        </p:nvGraphicFramePr>
        <p:xfrm>
          <a:off x="445801" y="1809750"/>
          <a:ext cx="8069549" cy="34663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0241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portée de l’avis du médecin du travail</a:t>
            </a:r>
          </a:p>
        </p:txBody>
      </p:sp>
      <p:sp>
        <p:nvSpPr>
          <p:cNvPr id="3" name="Espace réservé du contenu 2"/>
          <p:cNvSpPr>
            <a:spLocks noGrp="1"/>
          </p:cNvSpPr>
          <p:nvPr>
            <p:ph idx="1"/>
          </p:nvPr>
        </p:nvSpPr>
        <p:spPr>
          <a:xfrm>
            <a:off x="628650" y="1441428"/>
            <a:ext cx="3811905" cy="3028315"/>
          </a:xfrm>
        </p:spPr>
        <p:txBody>
          <a:bodyPr/>
          <a:lstStyle/>
          <a:p>
            <a:pPr marL="0" indent="0" algn="l">
              <a:buNone/>
            </a:pPr>
            <a:r>
              <a:rPr lang="fr-FR" sz="1500" b="1" i="1" dirty="0"/>
              <a:t>L’avis d’inaptitude </a:t>
            </a:r>
            <a:r>
              <a:rPr lang="fr-FR" sz="1500" b="1" i="1" dirty="0" err="1"/>
              <a:t>a-t-il</a:t>
            </a:r>
            <a:r>
              <a:rPr lang="fr-FR" sz="1500" b="1" i="1" dirty="0"/>
              <a:t> un caractère impératif ?</a:t>
            </a:r>
          </a:p>
          <a:p>
            <a:pPr lvl="1"/>
            <a:r>
              <a:rPr lang="fr-FR" sz="1500" dirty="0">
                <a:solidFill>
                  <a:schemeClr val="tx1"/>
                </a:solidFill>
              </a:rPr>
              <a:t>En l’absence de recours contre l’avis du médecin du travail, celui-ci s’impose tant à l’employeur qu’au salarié.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36</a:t>
            </a:fld>
            <a:endParaRPr lang="fr-FR" dirty="0"/>
          </a:p>
        </p:txBody>
      </p:sp>
      <p:sp>
        <p:nvSpPr>
          <p:cNvPr id="5" name="Espace réservé du contenu 4"/>
          <p:cNvSpPr>
            <a:spLocks noGrp="1"/>
          </p:cNvSpPr>
          <p:nvPr>
            <p:ph idx="12"/>
          </p:nvPr>
        </p:nvSpPr>
        <p:spPr/>
        <p:txBody>
          <a:bodyPr/>
          <a:lstStyle/>
          <a:p>
            <a:pPr algn="l"/>
            <a:r>
              <a:rPr lang="fr-FR" sz="1500" b="1" i="1" dirty="0"/>
              <a:t>Comment interpréter les avis d’aptitude avec réserves (art. L 4623-3 c. </a:t>
            </a:r>
            <a:r>
              <a:rPr lang="fr-FR" sz="1500" b="1" i="1" dirty="0" err="1"/>
              <a:t>trav</a:t>
            </a:r>
            <a:r>
              <a:rPr lang="fr-FR" sz="1500" b="1" i="1" dirty="0"/>
              <a:t>) ?</a:t>
            </a:r>
          </a:p>
          <a:p>
            <a:pPr marL="66675" lvl="1" indent="0">
              <a:buNone/>
            </a:pPr>
            <a:r>
              <a:rPr lang="fr-FR" sz="1500" dirty="0">
                <a:solidFill>
                  <a:schemeClr val="tx1"/>
                </a:solidFill>
              </a:rPr>
              <a:t>Un avis d’aptitude avec réserves n’est pas un avis d’inaptitude même si les réserves du Médecin du travail sont multiples et restreignent fortement l’aptitude du salarié.</a:t>
            </a:r>
          </a:p>
          <a:p>
            <a:pPr marL="66675" lvl="1" indent="0">
              <a:buNone/>
            </a:pPr>
            <a:r>
              <a:rPr lang="fr-FR" sz="1500" dirty="0">
                <a:solidFill>
                  <a:schemeClr val="tx1"/>
                </a:solidFill>
              </a:rPr>
              <a:t>Il est seulement possible d’exercer un recours (voir diapo suivante).</a:t>
            </a:r>
          </a:p>
        </p:txBody>
      </p:sp>
      <p:sp>
        <p:nvSpPr>
          <p:cNvPr id="6" name="ZoneTexte 5"/>
          <p:cNvSpPr txBox="1"/>
          <p:nvPr/>
        </p:nvSpPr>
        <p:spPr>
          <a:xfrm>
            <a:off x="780393" y="3987713"/>
            <a:ext cx="3192518" cy="1493133"/>
          </a:xfrm>
          <a:prstGeom prst="ellipse">
            <a:avLst/>
          </a:prstGeom>
          <a:solidFill>
            <a:schemeClr val="accent4">
              <a:lumMod val="40000"/>
              <a:lumOff val="60000"/>
            </a:schemeClr>
          </a:solidFill>
          <a:ln>
            <a:solidFill>
              <a:srgbClr val="F26A58"/>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fr-FR" sz="2100" dirty="0"/>
          </a:p>
          <a:p>
            <a:r>
              <a:rPr lang="fr-FR" sz="2100" i="1" dirty="0">
                <a:solidFill>
                  <a:srgbClr val="FF0000"/>
                </a:solidFill>
              </a:rPr>
              <a:t>Refus motivé ?</a:t>
            </a:r>
          </a:p>
          <a:p>
            <a:endParaRPr lang="fr-FR" sz="2100" dirty="0"/>
          </a:p>
        </p:txBody>
      </p:sp>
    </p:spTree>
    <p:extLst>
      <p:ext uri="{BB962C8B-B14F-4D97-AF65-F5344CB8AC3E}">
        <p14:creationId xmlns:p14="http://schemas.microsoft.com/office/powerpoint/2010/main" val="350787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lgn="l" rtl="0">
              <a:lnSpc>
                <a:spcPct val="90000"/>
              </a:lnSpc>
              <a:spcBef>
                <a:spcPct val="0"/>
              </a:spcBef>
            </a:pPr>
            <a:r>
              <a:rPr lang="fr-FR" sz="2700" b="1" dirty="0">
                <a:latin typeface="+mj-lt"/>
              </a:rPr>
              <a:t>Recours contre l’avis du médecin du travail</a:t>
            </a:r>
            <a:r>
              <a:rPr lang="fr-FR" b="1" dirty="0"/>
              <a:t/>
            </a:r>
            <a:br>
              <a:rPr lang="fr-FR" b="1" dirty="0"/>
            </a:br>
            <a:endParaRPr lang="fr-FR" dirty="0"/>
          </a:p>
        </p:txBody>
      </p:sp>
      <p:sp>
        <p:nvSpPr>
          <p:cNvPr id="7" name="Espace réservé du contenu 6"/>
          <p:cNvSpPr>
            <a:spLocks noGrp="1"/>
          </p:cNvSpPr>
          <p:nvPr>
            <p:ph idx="1"/>
          </p:nvPr>
        </p:nvSpPr>
        <p:spPr>
          <a:xfrm>
            <a:off x="150125" y="1270001"/>
            <a:ext cx="8917002" cy="5199038"/>
          </a:xfrm>
        </p:spPr>
        <p:txBody>
          <a:bodyPr anchor="ctr">
            <a:normAutofit/>
          </a:bodyPr>
          <a:lstStyle/>
          <a:p>
            <a:r>
              <a:rPr lang="fr-FR" sz="1800" b="1" dirty="0"/>
              <a:t>Contestation des éléments de nature médicale (L 4624-7 c. </a:t>
            </a:r>
            <a:r>
              <a:rPr lang="fr-FR" sz="1800" b="1" dirty="0" err="1"/>
              <a:t>trav</a:t>
            </a:r>
            <a:r>
              <a:rPr lang="fr-FR" sz="1800" b="1" dirty="0"/>
              <a:t>)</a:t>
            </a:r>
          </a:p>
          <a:p>
            <a:pPr lvl="1"/>
            <a:r>
              <a:rPr lang="fr-FR" sz="1800" b="1" dirty="0"/>
              <a:t>Objet restreint </a:t>
            </a:r>
            <a:r>
              <a:rPr lang="fr-FR" sz="1800" dirty="0"/>
              <a:t>: en cas de contestation des éléments de nature médicale justifiant les avis, propositions, conclusions écrites ou indications émis par le médecin du travail, l’employeur ou le salarié peut saisir le conseil de prud'hommes d'une demande de désignation d'un médecin-expert inscrit sur la liste des experts près la cour d'appel. </a:t>
            </a:r>
          </a:p>
          <a:p>
            <a:pPr lvl="1"/>
            <a:r>
              <a:rPr lang="fr-FR" sz="1800" b="1" dirty="0"/>
              <a:t>Délai de recours </a:t>
            </a:r>
            <a:r>
              <a:rPr lang="fr-FR" sz="1800" dirty="0"/>
              <a:t>: saisine dans un délai de 15 jours à compter de la notification de l’avis</a:t>
            </a:r>
          </a:p>
          <a:p>
            <a:pPr lvl="1"/>
            <a:r>
              <a:rPr lang="fr-FR" sz="1800" b="1" dirty="0"/>
              <a:t>Juridiction :</a:t>
            </a:r>
            <a:r>
              <a:rPr lang="fr-FR" sz="1800" dirty="0"/>
              <a:t> L'affaire est directement portée devant la formation de référé. </a:t>
            </a:r>
          </a:p>
          <a:p>
            <a:pPr lvl="1"/>
            <a:r>
              <a:rPr lang="fr-FR" sz="1800" b="1" dirty="0"/>
              <a:t>Procédure :</a:t>
            </a:r>
            <a:endParaRPr lang="fr-FR" sz="1500" b="1" dirty="0"/>
          </a:p>
          <a:p>
            <a:pPr marL="202406" lvl="2" indent="0">
              <a:lnSpc>
                <a:spcPct val="100000"/>
              </a:lnSpc>
              <a:spcBef>
                <a:spcPts val="0"/>
              </a:spcBef>
              <a:buNone/>
            </a:pPr>
            <a:r>
              <a:rPr lang="fr-FR" sz="1350" dirty="0">
                <a:solidFill>
                  <a:schemeClr val="tx1"/>
                </a:solidFill>
                <a:ea typeface="MS PGothic" charset="0"/>
                <a:cs typeface="M L Arial Light" charset="0"/>
              </a:rPr>
              <a:t>- demande de désignation d’un médecin expert inscrit sur la liste des experts près la cour d'appel ;</a:t>
            </a:r>
          </a:p>
          <a:p>
            <a:pPr marL="202406" lvl="2" indent="0">
              <a:lnSpc>
                <a:spcPct val="100000"/>
              </a:lnSpc>
              <a:spcBef>
                <a:spcPts val="0"/>
              </a:spcBef>
              <a:buNone/>
            </a:pPr>
            <a:r>
              <a:rPr lang="fr-FR" sz="1350" dirty="0">
                <a:solidFill>
                  <a:schemeClr val="tx1"/>
                </a:solidFill>
                <a:ea typeface="MS PGothic" charset="0"/>
                <a:cs typeface="M L Arial Light" charset="0"/>
              </a:rPr>
              <a:t>- information du médecin du travail ;</a:t>
            </a:r>
          </a:p>
          <a:p>
            <a:pPr marL="202406" lvl="2" indent="0">
              <a:lnSpc>
                <a:spcPct val="100000"/>
              </a:lnSpc>
              <a:spcBef>
                <a:spcPts val="0"/>
              </a:spcBef>
              <a:buNone/>
            </a:pPr>
            <a:r>
              <a:rPr lang="fr-FR" sz="1350" dirty="0">
                <a:solidFill>
                  <a:schemeClr val="tx1"/>
                </a:solidFill>
                <a:ea typeface="MS PGothic" charset="0"/>
                <a:cs typeface="M L Arial Light" charset="0"/>
              </a:rPr>
              <a:t>- le Conseil de Prud’hommes peut demander une consultation au médecin inspecteur du travail relative à la contestation. </a:t>
            </a:r>
            <a:endParaRPr lang="fr-FR" sz="135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37</a:t>
            </a:fld>
            <a:endParaRPr lang="fr-FR" dirty="0"/>
          </a:p>
        </p:txBody>
      </p:sp>
    </p:spTree>
    <p:extLst>
      <p:ext uri="{BB962C8B-B14F-4D97-AF65-F5344CB8AC3E}">
        <p14:creationId xmlns:p14="http://schemas.microsoft.com/office/powerpoint/2010/main" val="1920907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0"/>
            <a:ext cx="8531352" cy="987552"/>
          </a:xfrm>
        </p:spPr>
        <p:txBody>
          <a:bodyPr>
            <a:normAutofit/>
          </a:bodyPr>
          <a:lstStyle/>
          <a:p>
            <a:r>
              <a:rPr lang="fr-FR" sz="2800" b="1" u="sng" dirty="0" smtClean="0">
                <a:solidFill>
                  <a:schemeClr val="accent1"/>
                </a:solidFill>
              </a:rPr>
              <a:t>1- Contestation des éléments de nature médicale</a:t>
            </a:r>
            <a:endParaRPr lang="fr-FR" sz="2800" b="1" u="sng" dirty="0">
              <a:solidFill>
                <a:schemeClr val="accent1"/>
              </a:solidFill>
            </a:endParaRPr>
          </a:p>
        </p:txBody>
      </p:sp>
      <p:sp>
        <p:nvSpPr>
          <p:cNvPr id="3" name="Espace réservé du contenu 2"/>
          <p:cNvSpPr>
            <a:spLocks noGrp="1"/>
          </p:cNvSpPr>
          <p:nvPr>
            <p:ph sz="quarter" idx="1"/>
          </p:nvPr>
        </p:nvSpPr>
        <p:spPr>
          <a:xfrm>
            <a:off x="0" y="2448732"/>
            <a:ext cx="8921225" cy="3937078"/>
          </a:xfrm>
        </p:spPr>
        <p:txBody>
          <a:bodyPr>
            <a:normAutofit/>
          </a:bodyPr>
          <a:lstStyle/>
          <a:p>
            <a:pPr algn="just"/>
            <a:r>
              <a:rPr lang="fr-FR" dirty="0" smtClean="0"/>
              <a:t>L’employeur </a:t>
            </a:r>
            <a:r>
              <a:rPr lang="fr-FR" dirty="0"/>
              <a:t>ou le salarié qui conteste </a:t>
            </a:r>
            <a:r>
              <a:rPr lang="fr-FR" b="1" u="sng" dirty="0"/>
              <a:t>les éléments de nature médicale</a:t>
            </a:r>
            <a:r>
              <a:rPr lang="fr-FR" dirty="0"/>
              <a:t> justifiant </a:t>
            </a:r>
            <a:r>
              <a:rPr lang="fr-FR" b="1" u="sng" dirty="0"/>
              <a:t>les avis, propositions ou conclusions </a:t>
            </a:r>
            <a:r>
              <a:rPr lang="fr-FR" dirty="0"/>
              <a:t>du </a:t>
            </a:r>
            <a:r>
              <a:rPr lang="fr-FR" dirty="0" smtClean="0"/>
              <a:t>Médecin </a:t>
            </a:r>
            <a:r>
              <a:rPr lang="fr-FR" dirty="0"/>
              <a:t>du </a:t>
            </a:r>
            <a:r>
              <a:rPr lang="fr-FR" dirty="0" smtClean="0"/>
              <a:t>travail, </a:t>
            </a:r>
            <a:r>
              <a:rPr lang="fr-FR" dirty="0"/>
              <a:t>doit saisir le </a:t>
            </a:r>
            <a:r>
              <a:rPr lang="fr-FR" b="1" dirty="0" smtClean="0"/>
              <a:t>Conseil </a:t>
            </a:r>
            <a:r>
              <a:rPr lang="fr-FR" b="1" dirty="0"/>
              <a:t>de prud'hommes</a:t>
            </a:r>
            <a:r>
              <a:rPr lang="fr-FR" dirty="0"/>
              <a:t> en </a:t>
            </a:r>
            <a:r>
              <a:rPr lang="fr-FR" dirty="0" smtClean="0"/>
              <a:t>référé</a:t>
            </a:r>
          </a:p>
          <a:p>
            <a:pPr algn="just"/>
            <a:endParaRPr lang="fr-FR" dirty="0"/>
          </a:p>
          <a:p>
            <a:pPr algn="just"/>
            <a:r>
              <a:rPr lang="fr-FR" dirty="0" smtClean="0"/>
              <a:t>C</a:t>
            </a:r>
            <a:r>
              <a:rPr lang="fr-FR" dirty="0"/>
              <a:t>. </a:t>
            </a:r>
            <a:r>
              <a:rPr lang="fr-FR" dirty="0" err="1"/>
              <a:t>trav</a:t>
            </a:r>
            <a:r>
              <a:rPr lang="fr-FR" dirty="0"/>
              <a:t>. art. L </a:t>
            </a:r>
            <a:r>
              <a:rPr lang="fr-FR" dirty="0" smtClean="0"/>
              <a:t>4624-7, I</a:t>
            </a:r>
            <a:endParaRPr lang="fr-FR" b="1" dirty="0" smtClean="0"/>
          </a:p>
          <a:p>
            <a:pPr algn="just"/>
            <a:endParaRPr lang="fr-FR"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0"/>
            <a:ext cx="8531352" cy="987552"/>
          </a:xfrm>
        </p:spPr>
        <p:txBody>
          <a:bodyPr>
            <a:normAutofit/>
          </a:bodyPr>
          <a:lstStyle/>
          <a:p>
            <a:r>
              <a:rPr lang="fr-FR" sz="2800" b="1" u="sng" dirty="0" smtClean="0">
                <a:solidFill>
                  <a:schemeClr val="accent1"/>
                </a:solidFill>
              </a:rPr>
              <a:t>2- Qu’est ce qu’un élément de nature médicale?</a:t>
            </a:r>
            <a:endParaRPr lang="fr-FR" sz="2800" b="1" u="sng" dirty="0">
              <a:solidFill>
                <a:schemeClr val="accent1"/>
              </a:solidFill>
            </a:endParaRPr>
          </a:p>
        </p:txBody>
      </p:sp>
      <p:sp>
        <p:nvSpPr>
          <p:cNvPr id="3" name="Espace réservé du contenu 2"/>
          <p:cNvSpPr>
            <a:spLocks noGrp="1"/>
          </p:cNvSpPr>
          <p:nvPr>
            <p:ph sz="quarter" idx="1"/>
          </p:nvPr>
        </p:nvSpPr>
        <p:spPr>
          <a:xfrm>
            <a:off x="163881" y="1527048"/>
            <a:ext cx="8757344" cy="4858762"/>
          </a:xfrm>
        </p:spPr>
        <p:txBody>
          <a:bodyPr>
            <a:normAutofit fontScale="77500" lnSpcReduction="20000"/>
          </a:bodyPr>
          <a:lstStyle/>
          <a:p>
            <a:pPr algn="just"/>
            <a:r>
              <a:rPr lang="fr-FR" dirty="0"/>
              <a:t>Quelle distinction faire entre les </a:t>
            </a:r>
            <a:r>
              <a:rPr lang="fr-FR" dirty="0" err="1"/>
              <a:t>éléments</a:t>
            </a:r>
            <a:r>
              <a:rPr lang="fr-FR" dirty="0"/>
              <a:t> de nature </a:t>
            </a:r>
            <a:r>
              <a:rPr lang="fr-FR" dirty="0" err="1"/>
              <a:t>médicale</a:t>
            </a:r>
            <a:r>
              <a:rPr lang="fr-FR" dirty="0"/>
              <a:t> et les  </a:t>
            </a:r>
            <a:r>
              <a:rPr lang="fr-FR" dirty="0" smtClean="0"/>
              <a:t>  </a:t>
            </a:r>
            <a:r>
              <a:rPr lang="fr-FR" dirty="0" err="1" smtClean="0"/>
              <a:t>éléments</a:t>
            </a:r>
            <a:r>
              <a:rPr lang="fr-FR" dirty="0" smtClean="0"/>
              <a:t> </a:t>
            </a:r>
            <a:r>
              <a:rPr lang="fr-FR" dirty="0"/>
              <a:t>de nature non </a:t>
            </a:r>
            <a:r>
              <a:rPr lang="fr-FR" dirty="0" err="1"/>
              <a:t>médicale</a:t>
            </a:r>
            <a:r>
              <a:rPr lang="fr-FR" dirty="0"/>
              <a:t> ? </a:t>
            </a:r>
            <a:endParaRPr lang="fr-FR" dirty="0" smtClean="0"/>
          </a:p>
          <a:p>
            <a:pPr algn="just"/>
            <a:endParaRPr lang="fr-FR" dirty="0" smtClean="0"/>
          </a:p>
          <a:p>
            <a:pPr algn="just"/>
            <a:r>
              <a:rPr lang="fr-FR" dirty="0"/>
              <a:t>Les </a:t>
            </a:r>
            <a:r>
              <a:rPr lang="fr-FR" dirty="0" err="1"/>
              <a:t>éléments</a:t>
            </a:r>
            <a:r>
              <a:rPr lang="fr-FR" dirty="0"/>
              <a:t> de nature </a:t>
            </a:r>
            <a:r>
              <a:rPr lang="fr-FR" dirty="0" err="1"/>
              <a:t>médicale</a:t>
            </a:r>
            <a:r>
              <a:rPr lang="fr-FR" dirty="0"/>
              <a:t> </a:t>
            </a:r>
            <a:r>
              <a:rPr lang="fr-FR" dirty="0" smtClean="0"/>
              <a:t>: </a:t>
            </a:r>
            <a:r>
              <a:rPr lang="fr-FR" b="1" u="sng" dirty="0" smtClean="0"/>
              <a:t>les </a:t>
            </a:r>
            <a:r>
              <a:rPr lang="fr-FR" b="1" u="sng" dirty="0"/>
              <a:t>justifications </a:t>
            </a:r>
            <a:r>
              <a:rPr lang="fr-FR" b="1" u="sng" dirty="0" smtClean="0"/>
              <a:t>médicales</a:t>
            </a:r>
            <a:r>
              <a:rPr lang="fr-FR" b="1" dirty="0" smtClean="0"/>
              <a:t> </a:t>
            </a:r>
            <a:r>
              <a:rPr lang="fr-FR" dirty="0"/>
              <a:t>qui conduisent le </a:t>
            </a:r>
            <a:r>
              <a:rPr lang="fr-FR" dirty="0" err="1"/>
              <a:t>médecin</a:t>
            </a:r>
            <a:r>
              <a:rPr lang="fr-FR" dirty="0"/>
              <a:t> à prendre telle ou telle </a:t>
            </a:r>
            <a:r>
              <a:rPr lang="fr-FR" dirty="0" smtClean="0"/>
              <a:t>décision </a:t>
            </a:r>
            <a:r>
              <a:rPr lang="fr-FR" dirty="0"/>
              <a:t>? </a:t>
            </a:r>
          </a:p>
          <a:p>
            <a:pPr algn="just"/>
            <a:endParaRPr lang="fr-FR" dirty="0"/>
          </a:p>
          <a:p>
            <a:pPr algn="just"/>
            <a:r>
              <a:rPr lang="fr-FR" dirty="0"/>
              <a:t>D</a:t>
            </a:r>
            <a:r>
              <a:rPr lang="fr-FR" dirty="0" smtClean="0"/>
              <a:t>'après </a:t>
            </a:r>
            <a:r>
              <a:rPr lang="fr-FR" dirty="0"/>
              <a:t>la </a:t>
            </a:r>
            <a:r>
              <a:rPr lang="fr-FR" dirty="0" smtClean="0"/>
              <a:t>Ministre </a:t>
            </a:r>
            <a:r>
              <a:rPr lang="fr-FR" dirty="0"/>
              <a:t>du travail, interrogée sur ce point lors des débats parlementaires, 85 % des recours formés auprès de </a:t>
            </a:r>
            <a:r>
              <a:rPr lang="fr-FR" dirty="0" smtClean="0"/>
              <a:t>l’Inspecteur </a:t>
            </a:r>
            <a:r>
              <a:rPr lang="fr-FR" dirty="0"/>
              <a:t>du travail sont de nature non médicale (réserves exprimées par le médecin sur le lieu géographique de réintégration du salarié, contradiction apparente dans l'avis médical, par exemple pour un salarié déclaré apte à conduire mais ne pouvant pas rester </a:t>
            </a:r>
            <a:r>
              <a:rPr lang="fr-FR" dirty="0" smtClean="0"/>
              <a:t>assis</a:t>
            </a:r>
            <a:r>
              <a:rPr lang="is-IS" dirty="0" smtClean="0"/>
              <a:t>….</a:t>
            </a:r>
            <a:r>
              <a:rPr lang="fr-FR" dirty="0" smtClean="0"/>
              <a:t>)</a:t>
            </a:r>
            <a:endParaRPr lang="fr-FR" dirty="0"/>
          </a:p>
          <a:p>
            <a:pPr algn="just"/>
            <a:endParaRPr lang="fr-FR" dirty="0"/>
          </a:p>
          <a:p>
            <a:pPr algn="just"/>
            <a:r>
              <a:rPr lang="fr-FR" b="1" dirty="0"/>
              <a:t>L</a:t>
            </a:r>
            <a:r>
              <a:rPr lang="fr-FR" b="1" dirty="0" smtClean="0"/>
              <a:t>e </a:t>
            </a:r>
            <a:r>
              <a:rPr lang="fr-FR" b="1" dirty="0"/>
              <a:t>secret professionnel s’oppose à ce que l’employeur ait connaissance des </a:t>
            </a:r>
            <a:r>
              <a:rPr lang="fr-FR" b="1" dirty="0" smtClean="0"/>
              <a:t>éléments </a:t>
            </a:r>
            <a:r>
              <a:rPr lang="fr-FR" b="1" dirty="0"/>
              <a:t>de nature </a:t>
            </a:r>
            <a:r>
              <a:rPr lang="fr-FR" b="1" dirty="0" smtClean="0"/>
              <a:t>médicale </a:t>
            </a:r>
            <a:r>
              <a:rPr lang="fr-FR" b="1" dirty="0"/>
              <a:t>concernant le salarié</a:t>
            </a:r>
            <a:r>
              <a:rPr lang="fr-FR" dirty="0"/>
              <a:t>. </a:t>
            </a:r>
            <a:r>
              <a:rPr lang="fr-FR" dirty="0" smtClean="0"/>
              <a:t>Dès lors comment </a:t>
            </a:r>
            <a:r>
              <a:rPr lang="fr-FR" dirty="0"/>
              <a:t>pourrait-il donc contester ces </a:t>
            </a:r>
            <a:r>
              <a:rPr lang="fr-FR" dirty="0" smtClean="0"/>
              <a:t>éléments </a:t>
            </a:r>
            <a:r>
              <a:rPr lang="fr-FR" dirty="0"/>
              <a:t>? </a:t>
            </a:r>
          </a:p>
          <a:p>
            <a:pPr algn="just"/>
            <a:endParaRPr lang="fr-FR" b="1" dirty="0" smtClean="0"/>
          </a:p>
          <a:p>
            <a:pPr algn="just"/>
            <a:endParaRPr lang="fr-FR" b="1" dirty="0" smtClean="0"/>
          </a:p>
          <a:p>
            <a:pPr algn="just"/>
            <a:endParaRPr lang="fr-FR" b="1" dirty="0" smtClean="0"/>
          </a:p>
        </p:txBody>
      </p:sp>
    </p:spTree>
    <p:extLst>
      <p:ext uri="{BB962C8B-B14F-4D97-AF65-F5344CB8AC3E}">
        <p14:creationId xmlns:p14="http://schemas.microsoft.com/office/powerpoint/2010/main" val="1277063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06136" y="300251"/>
            <a:ext cx="4056947" cy="736979"/>
          </a:xfrm>
        </p:spPr>
        <p:txBody>
          <a:bodyPr anchor="t"/>
          <a:lstStyle/>
          <a:p>
            <a:r>
              <a:rPr lang="fr-FR" dirty="0"/>
              <a:t>S’assurer de l’aptitude des salariés</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4</a:t>
            </a:fld>
            <a:endParaRPr lang="fr-FR" dirty="0"/>
          </a:p>
        </p:txBody>
      </p:sp>
      <p:sp>
        <p:nvSpPr>
          <p:cNvPr id="4" name="Espace réservé du texte 3"/>
          <p:cNvSpPr>
            <a:spLocks noGrp="1"/>
          </p:cNvSpPr>
          <p:nvPr>
            <p:ph type="body" sz="quarter" idx="13"/>
          </p:nvPr>
        </p:nvSpPr>
        <p:spPr>
          <a:xfrm>
            <a:off x="5120499" y="2021143"/>
            <a:ext cx="3228220" cy="3414458"/>
          </a:xfrm>
        </p:spPr>
        <p:txBody>
          <a:bodyPr>
            <a:normAutofit lnSpcReduction="10000"/>
          </a:bodyPr>
          <a:lstStyle/>
          <a:p>
            <a:pPr marL="171450" lvl="1">
              <a:spcBef>
                <a:spcPts val="750"/>
              </a:spcBef>
              <a:spcAft>
                <a:spcPts val="900"/>
              </a:spcAft>
              <a:buSzPct val="80000"/>
              <a:buFont typeface="Wingdings" panose="05000000000000000000" pitchFamily="2" charset="2"/>
              <a:buChar char="§"/>
            </a:pPr>
            <a:r>
              <a:rPr lang="fr-FR" b="1" dirty="0"/>
              <a:t>Vérifier l’aptitude du salarié au moment de l’embauche </a:t>
            </a:r>
            <a:endParaRPr lang="fr-FR" dirty="0" smtClean="0">
              <a:solidFill>
                <a:schemeClr val="accent2">
                  <a:lumMod val="75000"/>
                </a:schemeClr>
              </a:solidFill>
            </a:endParaRPr>
          </a:p>
          <a:p>
            <a:r>
              <a:rPr lang="fr-FR" dirty="0" smtClean="0">
                <a:solidFill>
                  <a:schemeClr val="accent2">
                    <a:lumMod val="75000"/>
                  </a:schemeClr>
                </a:solidFill>
              </a:rPr>
              <a:t>Vérifier périodiquement l’aptitude du salarié</a:t>
            </a:r>
          </a:p>
          <a:p>
            <a:r>
              <a:rPr lang="fr-FR" dirty="0" smtClean="0">
                <a:solidFill>
                  <a:schemeClr val="accent2">
                    <a:lumMod val="75000"/>
                  </a:schemeClr>
                </a:solidFill>
              </a:rPr>
              <a:t>La </a:t>
            </a:r>
            <a:r>
              <a:rPr lang="fr-FR" dirty="0">
                <a:solidFill>
                  <a:schemeClr val="accent2">
                    <a:lumMod val="75000"/>
                  </a:schemeClr>
                </a:solidFill>
              </a:rPr>
              <a:t>visite de </a:t>
            </a:r>
            <a:r>
              <a:rPr lang="fr-FR" dirty="0" smtClean="0">
                <a:solidFill>
                  <a:schemeClr val="accent2">
                    <a:lumMod val="75000"/>
                  </a:schemeClr>
                </a:solidFill>
              </a:rPr>
              <a:t>pré-reprise</a:t>
            </a:r>
          </a:p>
          <a:p>
            <a:r>
              <a:rPr lang="fr-FR" dirty="0">
                <a:solidFill>
                  <a:schemeClr val="accent2">
                    <a:lumMod val="75000"/>
                  </a:schemeClr>
                </a:solidFill>
              </a:rPr>
              <a:t>La visite de </a:t>
            </a:r>
            <a:r>
              <a:rPr lang="fr-FR" dirty="0" smtClean="0">
                <a:solidFill>
                  <a:schemeClr val="accent2">
                    <a:lumMod val="75000"/>
                  </a:schemeClr>
                </a:solidFill>
              </a:rPr>
              <a:t>reprise</a:t>
            </a:r>
          </a:p>
          <a:p>
            <a:r>
              <a:rPr lang="fr-FR" dirty="0">
                <a:solidFill>
                  <a:schemeClr val="accent2">
                    <a:lumMod val="75000"/>
                  </a:schemeClr>
                </a:solidFill>
              </a:rPr>
              <a:t>Connaître les sanctions pénales</a:t>
            </a:r>
          </a:p>
        </p:txBody>
      </p:sp>
    </p:spTree>
    <p:extLst>
      <p:ext uri="{BB962C8B-B14F-4D97-AF65-F5344CB8AC3E}">
        <p14:creationId xmlns:p14="http://schemas.microsoft.com/office/powerpoint/2010/main" val="967019894"/>
      </p:ext>
    </p:extLst>
  </p:cSld>
  <p:clrMapOvr>
    <a:masterClrMapping/>
  </p:clrMapOvr>
  <p:transition spd="slow">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200526"/>
            <a:ext cx="8531352" cy="987552"/>
          </a:xfrm>
        </p:spPr>
        <p:txBody>
          <a:bodyPr>
            <a:normAutofit/>
          </a:bodyPr>
          <a:lstStyle/>
          <a:p>
            <a:r>
              <a:rPr lang="fr-FR" sz="2800" b="1" u="sng" dirty="0" smtClean="0">
                <a:solidFill>
                  <a:schemeClr val="accent1"/>
                </a:solidFill>
              </a:rPr>
              <a:t>3- Qui est compétent pour une contestation sur un élément de nature non médicale?</a:t>
            </a:r>
            <a:endParaRPr lang="fr-FR" sz="2800" b="1" u="sng" dirty="0">
              <a:solidFill>
                <a:schemeClr val="accent1"/>
              </a:solidFill>
            </a:endParaRPr>
          </a:p>
        </p:txBody>
      </p:sp>
      <p:sp>
        <p:nvSpPr>
          <p:cNvPr id="3" name="Espace réservé du contenu 2"/>
          <p:cNvSpPr>
            <a:spLocks noGrp="1"/>
          </p:cNvSpPr>
          <p:nvPr>
            <p:ph sz="quarter" idx="1"/>
          </p:nvPr>
        </p:nvSpPr>
        <p:spPr>
          <a:xfrm>
            <a:off x="163881" y="1527048"/>
            <a:ext cx="8757344" cy="4858762"/>
          </a:xfrm>
        </p:spPr>
        <p:txBody>
          <a:bodyPr>
            <a:normAutofit/>
          </a:bodyPr>
          <a:lstStyle/>
          <a:p>
            <a:pPr algn="just"/>
            <a:r>
              <a:rPr lang="fr-FR" dirty="0" smtClean="0"/>
              <a:t>Deux interprétations possibles </a:t>
            </a:r>
            <a:r>
              <a:rPr lang="fr-FR" dirty="0"/>
              <a:t>: </a:t>
            </a:r>
          </a:p>
          <a:p>
            <a:pPr lvl="1" algn="just"/>
            <a:r>
              <a:rPr lang="fr-FR" dirty="0" smtClean="0"/>
              <a:t>le </a:t>
            </a:r>
            <a:r>
              <a:rPr lang="fr-FR" dirty="0"/>
              <a:t>Conseil de Prud’hommes saisi </a:t>
            </a:r>
            <a:r>
              <a:rPr lang="fr-FR" b="1" dirty="0"/>
              <a:t>au </a:t>
            </a:r>
            <a:r>
              <a:rPr lang="fr-FR" b="1" dirty="0" smtClean="0"/>
              <a:t>fond </a:t>
            </a:r>
            <a:r>
              <a:rPr lang="fr-FR" dirty="0" smtClean="0"/>
              <a:t>serait compétent </a:t>
            </a:r>
          </a:p>
          <a:p>
            <a:pPr lvl="1" algn="just"/>
            <a:r>
              <a:rPr lang="fr-FR" dirty="0"/>
              <a:t>l</a:t>
            </a:r>
            <a:r>
              <a:rPr lang="fr-FR" dirty="0" smtClean="0"/>
              <a:t>e CPH en tant que juridiction d’exception ne </a:t>
            </a:r>
            <a:r>
              <a:rPr lang="fr-FR" dirty="0"/>
              <a:t>serait </a:t>
            </a:r>
            <a:r>
              <a:rPr lang="fr-FR" dirty="0" smtClean="0"/>
              <a:t>compétent </a:t>
            </a:r>
            <a:r>
              <a:rPr lang="fr-FR" dirty="0"/>
              <a:t>que pour les litiges qui lui sont </a:t>
            </a:r>
            <a:r>
              <a:rPr lang="fr-FR" dirty="0" smtClean="0"/>
              <a:t>attribués spécifiquement </a:t>
            </a:r>
            <a:r>
              <a:rPr lang="fr-FR" dirty="0"/>
              <a:t>par la loi, et </a:t>
            </a:r>
            <a:r>
              <a:rPr lang="fr-FR" dirty="0" smtClean="0"/>
              <a:t>qu’en </a:t>
            </a:r>
            <a:r>
              <a:rPr lang="fr-FR" dirty="0"/>
              <a:t>l’absence d’un texte </a:t>
            </a:r>
            <a:r>
              <a:rPr lang="fr-FR" dirty="0" smtClean="0"/>
              <a:t>spécifique, pas compétence   dédiée</a:t>
            </a:r>
            <a:endParaRPr lang="fr-FR" dirty="0"/>
          </a:p>
          <a:p>
            <a:pPr algn="just"/>
            <a:r>
              <a:rPr lang="fr-FR" dirty="0" smtClean="0"/>
              <a:t>JP constante </a:t>
            </a:r>
            <a:r>
              <a:rPr lang="fr-FR" dirty="0"/>
              <a:t>de la Cour de </a:t>
            </a:r>
            <a:r>
              <a:rPr lang="fr-FR" dirty="0" smtClean="0"/>
              <a:t>cassation : le </a:t>
            </a:r>
            <a:r>
              <a:rPr lang="fr-FR" dirty="0"/>
              <a:t>juge judiciaire n'est pas compétent pour se prononcer sur le bien-fondé de l'avis du médecin du </a:t>
            </a:r>
            <a:r>
              <a:rPr lang="fr-FR" dirty="0" smtClean="0"/>
              <a:t>travail</a:t>
            </a:r>
          </a:p>
          <a:p>
            <a:pPr algn="just"/>
            <a:r>
              <a:rPr lang="fr-FR" dirty="0"/>
              <a:t>Le juge judiciaire est compétent pour statuer sur le contentieux du licenciement </a:t>
            </a:r>
            <a:r>
              <a:rPr lang="fr-FR" dirty="0" smtClean="0"/>
              <a:t>pour </a:t>
            </a:r>
            <a:r>
              <a:rPr lang="fr-FR" dirty="0"/>
              <a:t>inaptitude médicale</a:t>
            </a:r>
          </a:p>
          <a:p>
            <a:pPr algn="just"/>
            <a:endParaRPr lang="fr-FR" b="1" dirty="0" smtClean="0"/>
          </a:p>
          <a:p>
            <a:pPr algn="just"/>
            <a:endParaRPr lang="fr-FR" b="1" dirty="0" smtClean="0"/>
          </a:p>
        </p:txBody>
      </p:sp>
    </p:spTree>
    <p:extLst>
      <p:ext uri="{BB962C8B-B14F-4D97-AF65-F5344CB8AC3E}">
        <p14:creationId xmlns:p14="http://schemas.microsoft.com/office/powerpoint/2010/main" val="5034495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0"/>
            <a:ext cx="8531352" cy="987552"/>
          </a:xfrm>
        </p:spPr>
        <p:txBody>
          <a:bodyPr>
            <a:normAutofit/>
          </a:bodyPr>
          <a:lstStyle/>
          <a:p>
            <a:r>
              <a:rPr lang="fr-FR" sz="2800" b="1" u="sng" dirty="0">
                <a:solidFill>
                  <a:schemeClr val="accent1"/>
                </a:solidFill>
              </a:rPr>
              <a:t>4</a:t>
            </a:r>
            <a:r>
              <a:rPr lang="fr-FR" sz="2800" b="1" u="sng" dirty="0" smtClean="0">
                <a:solidFill>
                  <a:schemeClr val="accent1"/>
                </a:solidFill>
              </a:rPr>
              <a:t>- Que doit-on entendre par avis, propositions, conclusions écrites ou indications?</a:t>
            </a:r>
            <a:endParaRPr lang="fr-FR" sz="2800" b="1" u="sng" dirty="0">
              <a:solidFill>
                <a:schemeClr val="accent1"/>
              </a:solidFill>
            </a:endParaRPr>
          </a:p>
        </p:txBody>
      </p:sp>
      <p:sp>
        <p:nvSpPr>
          <p:cNvPr id="3" name="Espace réservé du contenu 2"/>
          <p:cNvSpPr>
            <a:spLocks noGrp="1"/>
          </p:cNvSpPr>
          <p:nvPr>
            <p:ph sz="quarter" idx="1"/>
          </p:nvPr>
        </p:nvSpPr>
        <p:spPr>
          <a:xfrm>
            <a:off x="122830" y="1392072"/>
            <a:ext cx="8798395" cy="4993738"/>
          </a:xfrm>
        </p:spPr>
        <p:txBody>
          <a:bodyPr>
            <a:normAutofit fontScale="47500" lnSpcReduction="20000"/>
          </a:bodyPr>
          <a:lstStyle/>
          <a:p>
            <a:r>
              <a:rPr lang="fr-FR" sz="3300" dirty="0" smtClean="0"/>
              <a:t>Pas de définition</a:t>
            </a:r>
            <a:r>
              <a:rPr lang="fr-FR" sz="3300" dirty="0"/>
              <a:t> </a:t>
            </a:r>
            <a:r>
              <a:rPr lang="fr-FR" sz="3300" dirty="0" smtClean="0"/>
              <a:t>tout </a:t>
            </a:r>
            <a:r>
              <a:rPr lang="fr-FR" sz="3300" dirty="0"/>
              <a:t>en se </a:t>
            </a:r>
            <a:r>
              <a:rPr lang="fr-FR" sz="3300" dirty="0" smtClean="0"/>
              <a:t>référant </a:t>
            </a:r>
            <a:r>
              <a:rPr lang="fr-FR" sz="3300" dirty="0"/>
              <a:t>aux articles L. 4624-2, L. 4624-3 et L. 4624-4 du Code du travail </a:t>
            </a:r>
          </a:p>
          <a:p>
            <a:pPr algn="just"/>
            <a:endParaRPr lang="fr-FR" sz="3300" dirty="0" smtClean="0"/>
          </a:p>
          <a:p>
            <a:pPr algn="just"/>
            <a:r>
              <a:rPr lang="fr-FR" sz="3300" dirty="0" smtClean="0"/>
              <a:t>L’article </a:t>
            </a:r>
            <a:r>
              <a:rPr lang="fr-FR" sz="3300" dirty="0"/>
              <a:t>L. </a:t>
            </a:r>
            <a:r>
              <a:rPr lang="fr-FR" sz="3300" dirty="0" smtClean="0"/>
              <a:t>4624-2 est </a:t>
            </a:r>
            <a:r>
              <a:rPr lang="fr-FR" sz="3300" dirty="0"/>
              <a:t>relatif à l’</a:t>
            </a:r>
            <a:r>
              <a:rPr lang="fr-FR" sz="3300" b="1" dirty="0"/>
              <a:t>examen </a:t>
            </a:r>
            <a:r>
              <a:rPr lang="fr-FR" sz="3300" b="1" dirty="0" smtClean="0"/>
              <a:t>médical </a:t>
            </a:r>
            <a:r>
              <a:rPr lang="fr-FR" sz="3300" b="1" dirty="0"/>
              <a:t>d’aptitude </a:t>
            </a:r>
            <a:r>
              <a:rPr lang="fr-FR" sz="3300" dirty="0"/>
              <a:t>(d’embauche </a:t>
            </a:r>
            <a:r>
              <a:rPr lang="fr-FR" sz="3300" dirty="0" smtClean="0"/>
              <a:t>puis périodique) </a:t>
            </a:r>
            <a:r>
              <a:rPr lang="fr-FR" sz="3300" dirty="0"/>
              <a:t>par lequel le </a:t>
            </a:r>
            <a:r>
              <a:rPr lang="fr-FR" sz="3300" dirty="0" smtClean="0"/>
              <a:t>médecin </a:t>
            </a:r>
            <a:r>
              <a:rPr lang="fr-FR" sz="3300" dirty="0"/>
              <a:t>du travail, dans le cadre du nouveau </a:t>
            </a:r>
            <a:r>
              <a:rPr lang="fr-FR" sz="3300" dirty="0" smtClean="0"/>
              <a:t>régime </a:t>
            </a:r>
            <a:r>
              <a:rPr lang="fr-FR" sz="3300" dirty="0"/>
              <a:t>du suivi individuel « renforcé » </a:t>
            </a:r>
            <a:r>
              <a:rPr lang="fr-FR" sz="3300" dirty="0" smtClean="0"/>
              <a:t>  limité </a:t>
            </a:r>
            <a:r>
              <a:rPr lang="fr-FR" sz="3300" dirty="0"/>
              <a:t>aux seuls postes </a:t>
            </a:r>
            <a:r>
              <a:rPr lang="fr-FR" sz="3300" dirty="0" smtClean="0"/>
              <a:t>présentant </a:t>
            </a:r>
            <a:r>
              <a:rPr lang="fr-FR" sz="3300" dirty="0"/>
              <a:t>des risques particuliers, doit </a:t>
            </a:r>
            <a:r>
              <a:rPr lang="fr-FR" sz="3300" dirty="0" smtClean="0"/>
              <a:t>désormais </a:t>
            </a:r>
            <a:r>
              <a:rPr lang="fr-FR" sz="3300" dirty="0"/>
              <a:t>« s’assurer » et donc se </a:t>
            </a:r>
            <a:r>
              <a:rPr lang="fr-FR" sz="3300" dirty="0" smtClean="0"/>
              <a:t>prononcer </a:t>
            </a:r>
            <a:r>
              <a:rPr lang="fr-FR" sz="3300" dirty="0"/>
              <a:t>sur la </a:t>
            </a:r>
            <a:r>
              <a:rPr lang="fr-FR" sz="3300" dirty="0" smtClean="0"/>
              <a:t>compatibilité </a:t>
            </a:r>
            <a:r>
              <a:rPr lang="fr-FR" sz="3300" dirty="0"/>
              <a:t>de l’</a:t>
            </a:r>
            <a:r>
              <a:rPr lang="fr-FR" sz="3300" dirty="0" err="1"/>
              <a:t>état</a:t>
            </a:r>
            <a:r>
              <a:rPr lang="fr-FR" sz="3300" dirty="0"/>
              <a:t> de santé du travailleur avec le poste auquel il est affecté </a:t>
            </a:r>
            <a:r>
              <a:rPr lang="fr-FR" sz="3300" dirty="0" smtClean="0"/>
              <a:t> </a:t>
            </a:r>
            <a:endParaRPr lang="fr-FR" sz="3300" dirty="0"/>
          </a:p>
          <a:p>
            <a:pPr algn="just"/>
            <a:endParaRPr lang="fr-FR" sz="3300" dirty="0"/>
          </a:p>
          <a:p>
            <a:r>
              <a:rPr lang="fr-FR" sz="3300" dirty="0" smtClean="0"/>
              <a:t>L’article </a:t>
            </a:r>
            <a:r>
              <a:rPr lang="fr-FR" sz="3300" dirty="0"/>
              <a:t>L. </a:t>
            </a:r>
            <a:r>
              <a:rPr lang="fr-FR" sz="3300" dirty="0" smtClean="0"/>
              <a:t>4624-3 est </a:t>
            </a:r>
            <a:r>
              <a:rPr lang="fr-FR" sz="3300" dirty="0"/>
              <a:t>relatif aux </a:t>
            </a:r>
            <a:r>
              <a:rPr lang="fr-FR" sz="3300" b="1" dirty="0"/>
              <a:t>propositions </a:t>
            </a:r>
            <a:r>
              <a:rPr lang="fr-FR" sz="3300" dirty="0"/>
              <a:t>que le </a:t>
            </a:r>
            <a:r>
              <a:rPr lang="fr-FR" sz="3300" dirty="0" smtClean="0"/>
              <a:t>médecin </a:t>
            </a:r>
            <a:r>
              <a:rPr lang="fr-FR" sz="3300" dirty="0"/>
              <a:t>du travail peut faire, concernant tout travailleur, en vue de «</a:t>
            </a:r>
            <a:r>
              <a:rPr lang="fr-FR" sz="3300" b="1" dirty="0"/>
              <a:t>mesures </a:t>
            </a:r>
            <a:r>
              <a:rPr lang="fr-FR" sz="3300" dirty="0"/>
              <a:t>individuelles d’</a:t>
            </a:r>
            <a:r>
              <a:rPr lang="fr-FR" sz="3300" dirty="0" err="1"/>
              <a:t>aménagement</a:t>
            </a:r>
            <a:r>
              <a:rPr lang="fr-FR" sz="3300" dirty="0"/>
              <a:t>, d’adaptation ou de transformation du poste de travail ou des mesures d’</a:t>
            </a:r>
            <a:r>
              <a:rPr lang="fr-FR" sz="3300" dirty="0" err="1"/>
              <a:t>aménagement</a:t>
            </a:r>
            <a:r>
              <a:rPr lang="fr-FR" sz="3300" dirty="0"/>
              <a:t> du temps de travail </a:t>
            </a:r>
            <a:r>
              <a:rPr lang="fr-FR" sz="3300" dirty="0" smtClean="0"/>
              <a:t>justifiées </a:t>
            </a:r>
            <a:r>
              <a:rPr lang="fr-FR" sz="3300" dirty="0"/>
              <a:t>par des </a:t>
            </a:r>
            <a:r>
              <a:rPr lang="fr-FR" sz="3300" dirty="0" smtClean="0"/>
              <a:t>considérations </a:t>
            </a:r>
            <a:r>
              <a:rPr lang="fr-FR" sz="3300" dirty="0"/>
              <a:t>relatives notamment à </a:t>
            </a:r>
            <a:r>
              <a:rPr lang="fr-FR" sz="3300" dirty="0" smtClean="0"/>
              <a:t>l’âge </a:t>
            </a:r>
            <a:r>
              <a:rPr lang="fr-FR" sz="3300" dirty="0"/>
              <a:t>ou à l’</a:t>
            </a:r>
            <a:r>
              <a:rPr lang="fr-FR" sz="3300" dirty="0" err="1"/>
              <a:t>état</a:t>
            </a:r>
            <a:r>
              <a:rPr lang="fr-FR" sz="3300" dirty="0"/>
              <a:t> de santé physique et mental du travailleur ». </a:t>
            </a:r>
          </a:p>
          <a:p>
            <a:pPr algn="just"/>
            <a:endParaRPr lang="fr-FR" sz="3300" dirty="0"/>
          </a:p>
          <a:p>
            <a:r>
              <a:rPr lang="fr-FR" sz="3300" dirty="0" smtClean="0"/>
              <a:t>L’article </a:t>
            </a:r>
            <a:r>
              <a:rPr lang="fr-FR" sz="3300" dirty="0"/>
              <a:t>L. </a:t>
            </a:r>
            <a:r>
              <a:rPr lang="fr-FR" sz="3300" dirty="0" smtClean="0"/>
              <a:t>4624-4 </a:t>
            </a:r>
            <a:r>
              <a:rPr lang="fr-FR" sz="3300" dirty="0"/>
              <a:t>est relatif aux </a:t>
            </a:r>
            <a:r>
              <a:rPr lang="fr-FR" sz="3300" b="1" dirty="0"/>
              <a:t>propositions </a:t>
            </a:r>
            <a:r>
              <a:rPr lang="fr-FR" sz="3300" dirty="0"/>
              <a:t>que le </a:t>
            </a:r>
            <a:r>
              <a:rPr lang="fr-FR" sz="3300" dirty="0" smtClean="0"/>
              <a:t>médecin </a:t>
            </a:r>
            <a:r>
              <a:rPr lang="fr-FR" sz="3300" dirty="0"/>
              <a:t>du travail peut faire, concernant tout travailleur, en vue de «</a:t>
            </a:r>
            <a:r>
              <a:rPr lang="fr-FR" sz="3300" b="1" dirty="0"/>
              <a:t>mesures </a:t>
            </a:r>
            <a:r>
              <a:rPr lang="fr-FR" sz="3300" dirty="0"/>
              <a:t>individuelles d’</a:t>
            </a:r>
            <a:r>
              <a:rPr lang="fr-FR" sz="3300" dirty="0" err="1"/>
              <a:t>aménagement</a:t>
            </a:r>
            <a:r>
              <a:rPr lang="fr-FR" sz="3300" dirty="0"/>
              <a:t>, d’adaptation ou de transformation du poste de travail ou des mesures d’</a:t>
            </a:r>
            <a:r>
              <a:rPr lang="fr-FR" sz="3300" dirty="0" err="1"/>
              <a:t>aménagement</a:t>
            </a:r>
            <a:r>
              <a:rPr lang="fr-FR" sz="3300" dirty="0"/>
              <a:t> du temps de travail </a:t>
            </a:r>
            <a:r>
              <a:rPr lang="fr-FR" sz="3300" dirty="0" smtClean="0"/>
              <a:t>justifiées </a:t>
            </a:r>
            <a:r>
              <a:rPr lang="fr-FR" sz="3300" dirty="0"/>
              <a:t>par des </a:t>
            </a:r>
            <a:r>
              <a:rPr lang="fr-FR" sz="3300" dirty="0" smtClean="0"/>
              <a:t>considérations </a:t>
            </a:r>
            <a:r>
              <a:rPr lang="fr-FR" sz="3300" dirty="0"/>
              <a:t>relatives notamment à </a:t>
            </a:r>
            <a:r>
              <a:rPr lang="fr-FR" sz="3300" dirty="0" smtClean="0"/>
              <a:t>l’âge </a:t>
            </a:r>
            <a:r>
              <a:rPr lang="fr-FR" sz="3300" dirty="0"/>
              <a:t>ou à l’</a:t>
            </a:r>
            <a:r>
              <a:rPr lang="fr-FR" sz="3300" dirty="0" err="1"/>
              <a:t>état</a:t>
            </a:r>
            <a:r>
              <a:rPr lang="fr-FR" sz="3300" dirty="0"/>
              <a:t> de santé physique et mental du travailleur </a:t>
            </a:r>
            <a:r>
              <a:rPr lang="fr-FR" sz="3300" dirty="0" smtClean="0"/>
              <a:t>»</a:t>
            </a:r>
          </a:p>
          <a:p>
            <a:endParaRPr lang="fr-FR" sz="3300" dirty="0"/>
          </a:p>
          <a:p>
            <a:pPr algn="just"/>
            <a:r>
              <a:rPr lang="fr-FR" sz="3300" dirty="0"/>
              <a:t>S</a:t>
            </a:r>
            <a:r>
              <a:rPr lang="fr-FR" sz="3300" dirty="0" smtClean="0"/>
              <a:t>’agit-il d’une </a:t>
            </a:r>
            <a:r>
              <a:rPr lang="fr-FR" sz="3300" dirty="0"/>
              <a:t>liste exhaustive ? </a:t>
            </a:r>
          </a:p>
          <a:p>
            <a:pPr algn="just"/>
            <a:endParaRPr lang="fr-FR" b="1" dirty="0" smtClean="0"/>
          </a:p>
          <a:p>
            <a:pPr algn="just"/>
            <a:endParaRPr lang="fr-FR" b="1" dirty="0" smtClean="0"/>
          </a:p>
          <a:p>
            <a:pPr algn="just"/>
            <a:endParaRPr lang="fr-FR" b="1" dirty="0" smtClean="0"/>
          </a:p>
        </p:txBody>
      </p:sp>
    </p:spTree>
    <p:extLst>
      <p:ext uri="{BB962C8B-B14F-4D97-AF65-F5344CB8AC3E}">
        <p14:creationId xmlns:p14="http://schemas.microsoft.com/office/powerpoint/2010/main" val="16546507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u="sng" dirty="0">
                <a:solidFill>
                  <a:srgbClr val="D16349"/>
                </a:solidFill>
              </a:rPr>
              <a:t>5</a:t>
            </a:r>
            <a:r>
              <a:rPr lang="fr-FR" b="1" u="sng" dirty="0" smtClean="0">
                <a:solidFill>
                  <a:srgbClr val="D16349"/>
                </a:solidFill>
              </a:rPr>
              <a:t>- Compétence matérielle du CPH en référé </a:t>
            </a:r>
            <a:endParaRPr lang="fr-FR" b="1" u="sng" dirty="0">
              <a:solidFill>
                <a:srgbClr val="D16349"/>
              </a:solidFill>
            </a:endParaRPr>
          </a:p>
        </p:txBody>
      </p:sp>
      <p:sp>
        <p:nvSpPr>
          <p:cNvPr id="3" name="Espace réservé du contenu 2"/>
          <p:cNvSpPr>
            <a:spLocks noGrp="1"/>
          </p:cNvSpPr>
          <p:nvPr>
            <p:ph sz="quarter" idx="1"/>
          </p:nvPr>
        </p:nvSpPr>
        <p:spPr>
          <a:xfrm>
            <a:off x="152400" y="1392072"/>
            <a:ext cx="8841475" cy="4981432"/>
          </a:xfrm>
        </p:spPr>
        <p:txBody>
          <a:bodyPr>
            <a:normAutofit/>
          </a:bodyPr>
          <a:lstStyle/>
          <a:p>
            <a:pPr marL="274320" lvl="1" indent="0">
              <a:buClr>
                <a:srgbClr val="660066"/>
              </a:buClr>
              <a:buNone/>
            </a:pPr>
            <a:r>
              <a:rPr lang="fr-FR" b="1" dirty="0" smtClean="0"/>
              <a:t>	</a:t>
            </a:r>
          </a:p>
          <a:p>
            <a:pPr algn="just">
              <a:lnSpc>
                <a:spcPct val="80000"/>
              </a:lnSpc>
            </a:pPr>
            <a:r>
              <a:rPr lang="fr-FR" sz="2300" dirty="0" smtClean="0"/>
              <a:t>L'employeur </a:t>
            </a:r>
            <a:r>
              <a:rPr lang="fr-FR" sz="2300" dirty="0"/>
              <a:t>ou le salarié demande à la formation de référé du </a:t>
            </a:r>
            <a:r>
              <a:rPr lang="fr-FR" sz="2300" dirty="0" smtClean="0"/>
              <a:t>Conseil </a:t>
            </a:r>
            <a:r>
              <a:rPr lang="fr-FR" sz="2300" dirty="0"/>
              <a:t>de prud'hommes la désignation d'un médecin-expert inscrit sur la liste des experts près la </a:t>
            </a:r>
            <a:r>
              <a:rPr lang="fr-FR" sz="2300" dirty="0" smtClean="0"/>
              <a:t>Cour d'appel </a:t>
            </a:r>
          </a:p>
          <a:p>
            <a:pPr algn="just">
              <a:lnSpc>
                <a:spcPct val="80000"/>
              </a:lnSpc>
            </a:pPr>
            <a:endParaRPr lang="fr-FR" sz="2300" dirty="0" smtClean="0"/>
          </a:p>
          <a:p>
            <a:pPr algn="just">
              <a:lnSpc>
                <a:spcPct val="80000"/>
              </a:lnSpc>
            </a:pPr>
            <a:r>
              <a:rPr lang="fr-FR" sz="2300" dirty="0" smtClean="0"/>
              <a:t>L’employeur ou le salarié qui conteste en </a:t>
            </a:r>
            <a:r>
              <a:rPr lang="fr-FR" sz="2300" dirty="0"/>
              <a:t>informe le </a:t>
            </a:r>
            <a:r>
              <a:rPr lang="fr-FR" sz="2300" dirty="0" smtClean="0"/>
              <a:t>Médecin </a:t>
            </a:r>
            <a:r>
              <a:rPr lang="fr-FR" sz="2300" dirty="0"/>
              <a:t>du travail (C. </a:t>
            </a:r>
            <a:r>
              <a:rPr lang="fr-FR" sz="2300" dirty="0" err="1"/>
              <a:t>trav</a:t>
            </a:r>
            <a:r>
              <a:rPr lang="fr-FR" sz="2300" dirty="0"/>
              <a:t>. art. L 4624-7, I </a:t>
            </a:r>
            <a:r>
              <a:rPr lang="fr-FR" sz="2300" dirty="0" smtClean="0"/>
              <a:t>)</a:t>
            </a:r>
          </a:p>
          <a:p>
            <a:pPr algn="just">
              <a:lnSpc>
                <a:spcPct val="80000"/>
              </a:lnSpc>
            </a:pPr>
            <a:endParaRPr lang="fr-FR" sz="2300" dirty="0" smtClean="0"/>
          </a:p>
          <a:p>
            <a:pPr algn="just">
              <a:lnSpc>
                <a:spcPct val="80000"/>
              </a:lnSpc>
            </a:pPr>
            <a:r>
              <a:rPr lang="fr-FR" sz="2400" dirty="0" smtClean="0"/>
              <a:t>Il semble que la compétence de </a:t>
            </a:r>
            <a:r>
              <a:rPr lang="fr-FR" sz="2400" dirty="0"/>
              <a:t>la formation de </a:t>
            </a:r>
            <a:r>
              <a:rPr lang="fr-FR" sz="2400" dirty="0" smtClean="0"/>
              <a:t>référé </a:t>
            </a:r>
            <a:r>
              <a:rPr lang="fr-FR" sz="2400" dirty="0"/>
              <a:t>se limite donc à la </a:t>
            </a:r>
            <a:r>
              <a:rPr lang="fr-FR" sz="2400" dirty="0" smtClean="0"/>
              <a:t>désignation </a:t>
            </a:r>
            <a:r>
              <a:rPr lang="fr-FR" sz="2400" dirty="0"/>
              <a:t>d’un expert </a:t>
            </a:r>
            <a:r>
              <a:rPr lang="fr-FR" sz="2400" dirty="0" smtClean="0"/>
              <a:t>médical </a:t>
            </a:r>
            <a:r>
              <a:rPr lang="fr-FR" sz="2400" dirty="0"/>
              <a:t>en cas de contestation des </a:t>
            </a:r>
            <a:r>
              <a:rPr lang="fr-FR" sz="2400" dirty="0" smtClean="0"/>
              <a:t>éléments </a:t>
            </a:r>
            <a:r>
              <a:rPr lang="fr-FR" sz="2400" dirty="0"/>
              <a:t>de nature </a:t>
            </a:r>
            <a:r>
              <a:rPr lang="fr-FR" sz="2400" dirty="0" smtClean="0"/>
              <a:t>médicale </a:t>
            </a:r>
            <a:r>
              <a:rPr lang="fr-FR" sz="2400" dirty="0"/>
              <a:t>des avis </a:t>
            </a:r>
            <a:r>
              <a:rPr lang="fr-FR" sz="2400" dirty="0" smtClean="0"/>
              <a:t>médicaux </a:t>
            </a:r>
          </a:p>
          <a:p>
            <a:pPr algn="just">
              <a:lnSpc>
                <a:spcPct val="80000"/>
              </a:lnSpc>
            </a:pPr>
            <a:endParaRPr lang="fr-FR" sz="2300" dirty="0" smtClean="0"/>
          </a:p>
          <a:p>
            <a:pPr algn="just">
              <a:lnSpc>
                <a:spcPct val="80000"/>
              </a:lnSpc>
            </a:pPr>
            <a:r>
              <a:rPr lang="fr-FR" sz="2300" dirty="0" smtClean="0"/>
              <a:t>Le CPH en référé peut-il refuser la demande notamment s’il estime que la demande ne porte pas sur un élément médical ?</a:t>
            </a:r>
          </a:p>
          <a:p>
            <a:pPr algn="just">
              <a:lnSpc>
                <a:spcPct val="80000"/>
              </a:lnSpc>
            </a:pPr>
            <a:endParaRPr lang="fr-FR" sz="2300" dirty="0"/>
          </a:p>
          <a:p>
            <a:endParaRPr lang="fr-F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b="1" u="sng" dirty="0">
                <a:solidFill>
                  <a:srgbClr val="D16349"/>
                </a:solidFill>
              </a:rPr>
              <a:t>6</a:t>
            </a:r>
            <a:r>
              <a:rPr lang="fr-FR" sz="2400" b="1" u="sng" dirty="0" smtClean="0">
                <a:solidFill>
                  <a:srgbClr val="D16349"/>
                </a:solidFill>
              </a:rPr>
              <a:t>- Compétence territoriale </a:t>
            </a:r>
            <a:r>
              <a:rPr lang="fr-FR" sz="2400" b="1" u="sng" dirty="0">
                <a:solidFill>
                  <a:srgbClr val="D16349"/>
                </a:solidFill>
              </a:rPr>
              <a:t>du CPH en référé </a:t>
            </a:r>
          </a:p>
        </p:txBody>
      </p:sp>
      <p:sp>
        <p:nvSpPr>
          <p:cNvPr id="3" name="Espace réservé du contenu 2"/>
          <p:cNvSpPr>
            <a:spLocks noGrp="1"/>
          </p:cNvSpPr>
          <p:nvPr>
            <p:ph sz="quarter" idx="1"/>
          </p:nvPr>
        </p:nvSpPr>
        <p:spPr>
          <a:xfrm>
            <a:off x="161365" y="1519518"/>
            <a:ext cx="8796898" cy="5338481"/>
          </a:xfrm>
        </p:spPr>
        <p:txBody>
          <a:bodyPr>
            <a:normAutofit lnSpcReduction="10000"/>
          </a:bodyPr>
          <a:lstStyle/>
          <a:p>
            <a:pPr algn="just">
              <a:lnSpc>
                <a:spcPct val="80000"/>
              </a:lnSpc>
            </a:pPr>
            <a:r>
              <a:rPr lang="fr-FR" sz="2000" b="1" dirty="0"/>
              <a:t>A</a:t>
            </a:r>
            <a:r>
              <a:rPr lang="fr-FR" sz="2000" b="1" dirty="0" smtClean="0"/>
              <a:t>rt</a:t>
            </a:r>
            <a:r>
              <a:rPr lang="fr-FR" sz="2000" b="1" dirty="0"/>
              <a:t>. R. </a:t>
            </a:r>
            <a:r>
              <a:rPr lang="fr-FR" sz="2000" b="1" dirty="0" smtClean="0"/>
              <a:t>1412-1</a:t>
            </a:r>
            <a:r>
              <a:rPr lang="fr-FR" sz="2000" b="1" dirty="0"/>
              <a:t> </a:t>
            </a:r>
            <a:r>
              <a:rPr lang="fr-FR" sz="2000" b="1" dirty="0" smtClean="0"/>
              <a:t>Code du travail  </a:t>
            </a:r>
            <a:endParaRPr lang="fr-FR" sz="2000" b="1" dirty="0"/>
          </a:p>
          <a:p>
            <a:pPr algn="just">
              <a:lnSpc>
                <a:spcPct val="80000"/>
              </a:lnSpc>
            </a:pPr>
            <a:endParaRPr lang="fr-FR" sz="2300" dirty="0" smtClean="0"/>
          </a:p>
          <a:p>
            <a:pPr algn="just">
              <a:lnSpc>
                <a:spcPct val="80000"/>
              </a:lnSpc>
            </a:pPr>
            <a:r>
              <a:rPr lang="fr-FR" sz="2300" dirty="0"/>
              <a:t>L</a:t>
            </a:r>
            <a:r>
              <a:rPr lang="fr-FR" sz="2300" dirty="0" smtClean="0"/>
              <a:t>e </a:t>
            </a:r>
            <a:r>
              <a:rPr lang="fr-FR" sz="2300" dirty="0"/>
              <a:t>Conseil de </a:t>
            </a:r>
            <a:r>
              <a:rPr lang="fr-FR" sz="2300" dirty="0" smtClean="0"/>
              <a:t>prud’hommes </a:t>
            </a:r>
            <a:r>
              <a:rPr lang="fr-FR" sz="2300" dirty="0"/>
              <a:t>territorialement compétent est celui du ressort de </a:t>
            </a:r>
            <a:r>
              <a:rPr lang="fr-FR" sz="2300" dirty="0" smtClean="0"/>
              <a:t>l’établissement </a:t>
            </a:r>
            <a:r>
              <a:rPr lang="fr-FR" sz="2300" dirty="0"/>
              <a:t>employant le </a:t>
            </a:r>
            <a:r>
              <a:rPr lang="fr-FR" sz="2300" dirty="0" smtClean="0"/>
              <a:t>salarié</a:t>
            </a:r>
          </a:p>
          <a:p>
            <a:pPr algn="just">
              <a:lnSpc>
                <a:spcPct val="80000"/>
              </a:lnSpc>
            </a:pPr>
            <a:endParaRPr lang="fr-FR" sz="2400" dirty="0" smtClean="0"/>
          </a:p>
          <a:p>
            <a:pPr algn="just">
              <a:lnSpc>
                <a:spcPct val="80000"/>
              </a:lnSpc>
            </a:pPr>
            <a:r>
              <a:rPr lang="fr-FR" sz="2400" dirty="0"/>
              <a:t>L</a:t>
            </a:r>
            <a:r>
              <a:rPr lang="fr-FR" sz="2400" dirty="0" smtClean="0"/>
              <a:t>orsque </a:t>
            </a:r>
            <a:r>
              <a:rPr lang="fr-FR" sz="2400" dirty="0"/>
              <a:t>le travail est accompli à domicile ou en dehors de toute entreprise ou </a:t>
            </a:r>
            <a:r>
              <a:rPr lang="fr-FR" sz="2400" dirty="0" smtClean="0"/>
              <a:t>établissement, </a:t>
            </a:r>
            <a:r>
              <a:rPr lang="fr-FR" sz="2400" dirty="0"/>
              <a:t>celui dans le ressort duquel est situé le domicile du salarié ; </a:t>
            </a:r>
            <a:r>
              <a:rPr lang="fr-FR" sz="2400" dirty="0" smtClean="0"/>
              <a:t>étant précisé́ </a:t>
            </a:r>
            <a:r>
              <a:rPr lang="fr-FR" sz="2400" dirty="0"/>
              <a:t>que dans les deux cas le salarié peut </a:t>
            </a:r>
            <a:r>
              <a:rPr lang="fr-FR" sz="2400" dirty="0" smtClean="0"/>
              <a:t>également </a:t>
            </a:r>
            <a:r>
              <a:rPr lang="fr-FR" sz="2400" dirty="0"/>
              <a:t>saisir le conseil du lieu où l’engagement a </a:t>
            </a:r>
            <a:r>
              <a:rPr lang="fr-FR" sz="2400" dirty="0" smtClean="0"/>
              <a:t>été contracté </a:t>
            </a:r>
            <a:r>
              <a:rPr lang="fr-FR" sz="2400" dirty="0"/>
              <a:t>ou celui du lieu où l’employeur est </a:t>
            </a:r>
            <a:r>
              <a:rPr lang="fr-FR" sz="2400" dirty="0" smtClean="0"/>
              <a:t>établi</a:t>
            </a:r>
            <a:endParaRPr lang="fr-FR" sz="2300" dirty="0" smtClean="0"/>
          </a:p>
          <a:p>
            <a:pPr algn="just">
              <a:lnSpc>
                <a:spcPct val="80000"/>
              </a:lnSpc>
            </a:pPr>
            <a:endParaRPr lang="fr-FR" sz="2300" dirty="0"/>
          </a:p>
          <a:p>
            <a:pPr algn="just">
              <a:lnSpc>
                <a:spcPct val="80000"/>
              </a:lnSpc>
            </a:pPr>
            <a:endParaRPr lang="fr-FR" sz="2300" dirty="0" smtClean="0"/>
          </a:p>
          <a:p>
            <a:pPr algn="just">
              <a:lnSpc>
                <a:spcPct val="80000"/>
              </a:lnSpc>
            </a:pPr>
            <a:r>
              <a:rPr lang="fr-FR" sz="2300" dirty="0" smtClean="0"/>
              <a:t>Le Médecin </a:t>
            </a:r>
            <a:r>
              <a:rPr lang="fr-FR" sz="2300" dirty="0"/>
              <a:t>inspecteur du travail territorialement compétent est celui dont </a:t>
            </a:r>
            <a:r>
              <a:rPr lang="fr-FR" sz="2300" i="1" dirty="0"/>
              <a:t>"la </a:t>
            </a:r>
            <a:r>
              <a:rPr lang="fr-FR" sz="2300" i="1" dirty="0" smtClean="0"/>
              <a:t>compétence géographique </a:t>
            </a:r>
            <a:r>
              <a:rPr lang="fr-FR" sz="2300" i="1" dirty="0"/>
              <a:t>couvre le service de </a:t>
            </a:r>
            <a:r>
              <a:rPr lang="fr-FR" sz="2300" i="1" dirty="0" smtClean="0"/>
              <a:t>santé </a:t>
            </a:r>
            <a:r>
              <a:rPr lang="fr-FR" sz="2300" i="1" dirty="0"/>
              <a:t>au travail de proximité</a:t>
            </a:r>
            <a:r>
              <a:rPr lang="fr-FR" sz="2300" dirty="0" smtClean="0"/>
              <a:t>"</a:t>
            </a:r>
            <a:endParaRPr lang="fr-FR" sz="2300" dirty="0"/>
          </a:p>
          <a:p>
            <a:pPr>
              <a:buNone/>
            </a:pPr>
            <a:r>
              <a:rPr lang="fr-FR" dirty="0" smtClean="0"/>
              <a:t>			</a:t>
            </a:r>
          </a:p>
          <a:p>
            <a:endParaRPr lang="fr-F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4300" y="-898902"/>
            <a:ext cx="8642242" cy="1813302"/>
          </a:xfrm>
        </p:spPr>
        <p:txBody>
          <a:bodyPr>
            <a:noAutofit/>
          </a:bodyPr>
          <a:lstStyle/>
          <a:p>
            <a:r>
              <a:rPr lang="fr-FR" sz="2400" b="1" u="sng" dirty="0">
                <a:solidFill>
                  <a:schemeClr val="accent1"/>
                </a:solidFill>
              </a:rPr>
              <a:t>7</a:t>
            </a:r>
            <a:r>
              <a:rPr lang="fr-FR" sz="2400" b="1" u="sng" dirty="0" smtClean="0">
                <a:solidFill>
                  <a:schemeClr val="accent1"/>
                </a:solidFill>
              </a:rPr>
              <a:t>- Quelles sont les parties au procès ? </a:t>
            </a:r>
            <a:endParaRPr lang="fr-FR" sz="2000" b="1" u="sng" dirty="0">
              <a:solidFill>
                <a:srgbClr val="D16349"/>
              </a:solidFill>
            </a:endParaRPr>
          </a:p>
        </p:txBody>
      </p:sp>
      <p:sp>
        <p:nvSpPr>
          <p:cNvPr id="3" name="Espace réservé du contenu 2"/>
          <p:cNvSpPr>
            <a:spLocks noGrp="1"/>
          </p:cNvSpPr>
          <p:nvPr>
            <p:ph sz="quarter" idx="1"/>
          </p:nvPr>
        </p:nvSpPr>
        <p:spPr>
          <a:xfrm>
            <a:off x="114300" y="1400175"/>
            <a:ext cx="8858250" cy="5329237"/>
          </a:xfrm>
        </p:spPr>
        <p:txBody>
          <a:bodyPr>
            <a:normAutofit fontScale="85000" lnSpcReduction="20000"/>
          </a:bodyPr>
          <a:lstStyle/>
          <a:p>
            <a:pPr algn="just"/>
            <a:r>
              <a:rPr lang="fr-FR" dirty="0" smtClean="0"/>
              <a:t>L’employeur </a:t>
            </a:r>
            <a:r>
              <a:rPr lang="fr-FR" dirty="0"/>
              <a:t>et le </a:t>
            </a:r>
            <a:r>
              <a:rPr lang="fr-FR" dirty="0" smtClean="0"/>
              <a:t>salarié : la compétence </a:t>
            </a:r>
            <a:r>
              <a:rPr lang="fr-FR" dirty="0"/>
              <a:t>prud’homale </a:t>
            </a:r>
            <a:r>
              <a:rPr lang="fr-FR" dirty="0" smtClean="0"/>
              <a:t>étant dédiée </a:t>
            </a:r>
            <a:r>
              <a:rPr lang="fr-FR" dirty="0"/>
              <a:t>aux </a:t>
            </a:r>
            <a:r>
              <a:rPr lang="fr-FR" dirty="0" smtClean="0"/>
              <a:t>conflits </a:t>
            </a:r>
            <a:r>
              <a:rPr lang="fr-FR" dirty="0"/>
              <a:t>relatifs au contrat du travail de droit </a:t>
            </a:r>
            <a:r>
              <a:rPr lang="fr-FR" dirty="0" smtClean="0"/>
              <a:t>privé  (articles </a:t>
            </a:r>
            <a:r>
              <a:rPr lang="fr-FR" dirty="0"/>
              <a:t>L. 1411-1 et suivants du Code du </a:t>
            </a:r>
            <a:r>
              <a:rPr lang="fr-FR" dirty="0" smtClean="0"/>
              <a:t>travail)</a:t>
            </a:r>
            <a:endParaRPr lang="fr-FR" dirty="0"/>
          </a:p>
          <a:p>
            <a:pPr algn="just"/>
            <a:r>
              <a:rPr lang="fr-FR" dirty="0"/>
              <a:t>L’article L. 4624-7 du Code du </a:t>
            </a:r>
            <a:r>
              <a:rPr lang="fr-FR" dirty="0" smtClean="0"/>
              <a:t>travail </a:t>
            </a:r>
            <a:r>
              <a:rPr lang="fr-FR" dirty="0"/>
              <a:t>ne </a:t>
            </a:r>
            <a:r>
              <a:rPr lang="fr-FR" dirty="0" smtClean="0"/>
              <a:t>déroge </a:t>
            </a:r>
            <a:r>
              <a:rPr lang="fr-FR" dirty="0"/>
              <a:t>pas à cette </a:t>
            </a:r>
            <a:r>
              <a:rPr lang="fr-FR" dirty="0" smtClean="0"/>
              <a:t>règle</a:t>
            </a:r>
            <a:r>
              <a:rPr lang="fr-FR" dirty="0"/>
              <a:t>, </a:t>
            </a:r>
            <a:r>
              <a:rPr lang="fr-FR" dirty="0" smtClean="0"/>
              <a:t>précisant </a:t>
            </a:r>
            <a:r>
              <a:rPr lang="fr-FR" dirty="0"/>
              <a:t>que le salarié ou l'employeur peuvent contester les </a:t>
            </a:r>
            <a:r>
              <a:rPr lang="fr-FR" dirty="0" smtClean="0"/>
              <a:t>écrits </a:t>
            </a:r>
            <a:r>
              <a:rPr lang="fr-FR" dirty="0"/>
              <a:t>du </a:t>
            </a:r>
            <a:r>
              <a:rPr lang="fr-FR" dirty="0" smtClean="0"/>
              <a:t>Médecin </a:t>
            </a:r>
            <a:r>
              <a:rPr lang="fr-FR" dirty="0"/>
              <a:t>du travail, le </a:t>
            </a:r>
            <a:r>
              <a:rPr lang="fr-FR" dirty="0" smtClean="0"/>
              <a:t>Médecin </a:t>
            </a:r>
            <a:r>
              <a:rPr lang="fr-FR" dirty="0"/>
              <a:t>du travail </a:t>
            </a:r>
            <a:r>
              <a:rPr lang="fr-FR" dirty="0" smtClean="0"/>
              <a:t>étant simplement informé </a:t>
            </a:r>
            <a:r>
              <a:rPr lang="fr-FR" dirty="0"/>
              <a:t>de la </a:t>
            </a:r>
            <a:r>
              <a:rPr lang="fr-FR" dirty="0" smtClean="0"/>
              <a:t>procédure </a:t>
            </a:r>
            <a:r>
              <a:rPr lang="fr-FR" dirty="0"/>
              <a:t>par le </a:t>
            </a:r>
            <a:r>
              <a:rPr lang="fr-FR" dirty="0" smtClean="0"/>
              <a:t>demandeur </a:t>
            </a:r>
          </a:p>
          <a:p>
            <a:pPr algn="just"/>
            <a:r>
              <a:rPr lang="fr-FR" dirty="0" smtClean="0"/>
              <a:t>Quelle sanction en cas d’omission : nullité </a:t>
            </a:r>
            <a:r>
              <a:rPr lang="fr-FR" dirty="0"/>
              <a:t>de la </a:t>
            </a:r>
            <a:r>
              <a:rPr lang="fr-FR" dirty="0" smtClean="0"/>
              <a:t>requête, irrecevabilité </a:t>
            </a:r>
            <a:r>
              <a:rPr lang="fr-FR" dirty="0"/>
              <a:t>de l’action ? </a:t>
            </a:r>
          </a:p>
          <a:p>
            <a:pPr algn="just"/>
            <a:r>
              <a:rPr lang="fr-FR" dirty="0" smtClean="0"/>
              <a:t>Si </a:t>
            </a:r>
            <a:r>
              <a:rPr lang="fr-FR" dirty="0"/>
              <a:t>l’employeur et le salarié contestent tous les deux l’avis du </a:t>
            </a:r>
            <a:r>
              <a:rPr lang="fr-FR" dirty="0" smtClean="0"/>
              <a:t>m</a:t>
            </a:r>
            <a:r>
              <a:rPr lang="fr-FR" dirty="0"/>
              <a:t>é</a:t>
            </a:r>
            <a:r>
              <a:rPr lang="fr-FR" dirty="0" smtClean="0"/>
              <a:t>decin </a:t>
            </a:r>
            <a:r>
              <a:rPr lang="fr-FR" dirty="0"/>
              <a:t>du travail, qui sera le </a:t>
            </a:r>
            <a:r>
              <a:rPr lang="fr-FR" dirty="0" smtClean="0"/>
              <a:t>défendeur </a:t>
            </a:r>
            <a:r>
              <a:rPr lang="fr-FR" dirty="0"/>
              <a:t>? </a:t>
            </a:r>
            <a:endParaRPr lang="fr-FR" dirty="0" smtClean="0"/>
          </a:p>
          <a:p>
            <a:pPr algn="just"/>
            <a:r>
              <a:rPr lang="fr-FR" dirty="0" smtClean="0"/>
              <a:t>On </a:t>
            </a:r>
            <a:r>
              <a:rPr lang="fr-FR" dirty="0"/>
              <a:t>soulignera que plusieurs Conseils de </a:t>
            </a:r>
            <a:r>
              <a:rPr lang="fr-FR" dirty="0" smtClean="0"/>
              <a:t>prud’hommes </a:t>
            </a:r>
            <a:r>
              <a:rPr lang="fr-FR" dirty="0"/>
              <a:t>ont </a:t>
            </a:r>
            <a:r>
              <a:rPr lang="fr-FR" dirty="0" smtClean="0"/>
              <a:t>convoqué </a:t>
            </a:r>
            <a:r>
              <a:rPr lang="fr-FR" dirty="0"/>
              <a:t>des </a:t>
            </a:r>
            <a:r>
              <a:rPr lang="fr-FR" dirty="0" smtClean="0"/>
              <a:t>Médecins </a:t>
            </a:r>
            <a:r>
              <a:rPr lang="fr-FR" dirty="0"/>
              <a:t>du travail et/ou des Services de santé au travail interentreprises, soit en </a:t>
            </a:r>
            <a:r>
              <a:rPr lang="fr-FR" dirty="0" smtClean="0"/>
              <a:t>qualité </a:t>
            </a:r>
            <a:r>
              <a:rPr lang="fr-FR" dirty="0"/>
              <a:t>de </a:t>
            </a:r>
            <a:r>
              <a:rPr lang="fr-FR" dirty="0" smtClean="0"/>
              <a:t>défendeurs </a:t>
            </a:r>
            <a:r>
              <a:rPr lang="fr-FR" dirty="0"/>
              <a:t>(ou </a:t>
            </a:r>
            <a:r>
              <a:rPr lang="fr-FR" dirty="0" smtClean="0"/>
              <a:t>codéfendeurs</a:t>
            </a:r>
            <a:r>
              <a:rPr lang="fr-FR" dirty="0"/>
              <a:t>), soit en </a:t>
            </a:r>
            <a:r>
              <a:rPr lang="fr-FR" dirty="0" smtClean="0"/>
              <a:t>qualité </a:t>
            </a:r>
            <a:r>
              <a:rPr lang="fr-FR" dirty="0"/>
              <a:t>de parties </a:t>
            </a:r>
            <a:r>
              <a:rPr lang="fr-FR" dirty="0" smtClean="0"/>
              <a:t>intervenantes. Les premières décisions les ont mis hors de cause</a:t>
            </a:r>
            <a:endParaRPr lang="fr-FR" b="1" dirty="0" smtClean="0">
              <a:solidFill>
                <a:schemeClr val="tx1"/>
              </a:solidFill>
            </a:endParaRPr>
          </a:p>
          <a:p>
            <a:pPr marL="274320" lvl="1" indent="0" algn="just">
              <a:buClr>
                <a:srgbClr val="660066"/>
              </a:buClr>
              <a:buSzPct val="120000"/>
              <a:buNone/>
            </a:pPr>
            <a:endParaRPr lang="fr-FR" sz="2000" b="1" dirty="0" smtClean="0"/>
          </a:p>
          <a:p>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26941"/>
            <a:ext cx="8836152" cy="1100381"/>
          </a:xfrm>
        </p:spPr>
        <p:txBody>
          <a:bodyPr>
            <a:normAutofit fontScale="90000"/>
          </a:bodyPr>
          <a:lstStyle/>
          <a:p>
            <a:r>
              <a:rPr lang="fr-FR" sz="3100" b="1" u="sng" dirty="0" smtClean="0">
                <a:solidFill>
                  <a:schemeClr val="accent1"/>
                </a:solidFill>
              </a:rPr>
              <a:t/>
            </a:r>
            <a:br>
              <a:rPr lang="fr-FR" sz="3100" b="1" u="sng" dirty="0" smtClean="0">
                <a:solidFill>
                  <a:schemeClr val="accent1"/>
                </a:solidFill>
              </a:rPr>
            </a:br>
            <a:r>
              <a:rPr lang="fr-FR" sz="3100" b="1" u="sng" dirty="0">
                <a:solidFill>
                  <a:schemeClr val="accent1"/>
                </a:solidFill>
              </a:rPr>
              <a:t/>
            </a:r>
            <a:br>
              <a:rPr lang="fr-FR" sz="3100" b="1" u="sng" dirty="0">
                <a:solidFill>
                  <a:schemeClr val="accent1"/>
                </a:solidFill>
              </a:rPr>
            </a:br>
            <a:r>
              <a:rPr lang="fr-FR" sz="3100" b="1" u="sng" dirty="0" smtClean="0">
                <a:solidFill>
                  <a:schemeClr val="accent1"/>
                </a:solidFill>
              </a:rPr>
              <a:t/>
            </a:r>
            <a:br>
              <a:rPr lang="fr-FR" sz="3100" b="1" u="sng" dirty="0" smtClean="0">
                <a:solidFill>
                  <a:schemeClr val="accent1"/>
                </a:solidFill>
              </a:rPr>
            </a:br>
            <a:r>
              <a:rPr lang="fr-FR" sz="3100" b="1" u="sng" dirty="0" smtClean="0">
                <a:solidFill>
                  <a:schemeClr val="accent1"/>
                </a:solidFill>
              </a:rPr>
              <a:t>8- Dans quel délai contester ?</a:t>
            </a:r>
            <a:r>
              <a:rPr lang="fr-FR" dirty="0"/>
              <a:t/>
            </a:r>
            <a:br>
              <a:rPr lang="fr-FR" dirty="0"/>
            </a:br>
            <a:endParaRPr lang="fr-FR" dirty="0"/>
          </a:p>
        </p:txBody>
      </p:sp>
      <p:sp>
        <p:nvSpPr>
          <p:cNvPr id="3" name="Espace réservé du contenu 2"/>
          <p:cNvSpPr>
            <a:spLocks noGrp="1"/>
          </p:cNvSpPr>
          <p:nvPr>
            <p:ph sz="quarter" idx="1"/>
          </p:nvPr>
        </p:nvSpPr>
        <p:spPr>
          <a:xfrm>
            <a:off x="128016" y="1457459"/>
            <a:ext cx="8708136" cy="5020831"/>
          </a:xfrm>
        </p:spPr>
        <p:txBody>
          <a:bodyPr>
            <a:normAutofit fontScale="77500" lnSpcReduction="20000"/>
          </a:bodyPr>
          <a:lstStyle/>
          <a:p>
            <a:endParaRPr lang="fr-FR" dirty="0" smtClean="0"/>
          </a:p>
          <a:p>
            <a:pPr algn="just"/>
            <a:r>
              <a:rPr lang="fr-FR" dirty="0" smtClean="0"/>
              <a:t>La </a:t>
            </a:r>
            <a:r>
              <a:rPr lang="fr-FR" dirty="0"/>
              <a:t>saisine doit être effectuée dans un délai de 15 jours suivant </a:t>
            </a:r>
            <a:r>
              <a:rPr lang="fr-FR" i="1" dirty="0" smtClean="0"/>
              <a:t>« la </a:t>
            </a:r>
            <a:r>
              <a:rPr lang="fr-FR" i="1" dirty="0"/>
              <a:t>notification des avis ou propositions </a:t>
            </a:r>
            <a:r>
              <a:rPr lang="fr-FR" i="1" dirty="0" smtClean="0"/>
              <a:t>litigieux »</a:t>
            </a:r>
          </a:p>
          <a:p>
            <a:pPr algn="just"/>
            <a:endParaRPr lang="fr-FR" i="1" dirty="0" smtClean="0"/>
          </a:p>
          <a:p>
            <a:pPr algn="just"/>
            <a:r>
              <a:rPr lang="fr-FR" dirty="0" smtClean="0"/>
              <a:t>Faute </a:t>
            </a:r>
            <a:r>
              <a:rPr lang="fr-FR" dirty="0"/>
              <a:t>de </a:t>
            </a:r>
            <a:r>
              <a:rPr lang="fr-FR" dirty="0" smtClean="0"/>
              <a:t>précision </a:t>
            </a:r>
            <a:r>
              <a:rPr lang="fr-FR" dirty="0"/>
              <a:t>contraire, ce </a:t>
            </a:r>
            <a:r>
              <a:rPr lang="fr-FR" dirty="0" smtClean="0"/>
              <a:t>délai </a:t>
            </a:r>
            <a:r>
              <a:rPr lang="fr-FR" dirty="0"/>
              <a:t>s’entend </a:t>
            </a:r>
            <a:r>
              <a:rPr lang="fr-FR" b="1" dirty="0"/>
              <a:t>en jours calendaires</a:t>
            </a:r>
            <a:r>
              <a:rPr lang="fr-FR" dirty="0"/>
              <a:t>, et </a:t>
            </a:r>
            <a:r>
              <a:rPr lang="fr-FR" dirty="0" smtClean="0"/>
              <a:t>relève </a:t>
            </a:r>
            <a:r>
              <a:rPr lang="fr-FR" dirty="0"/>
              <a:t>des </a:t>
            </a:r>
            <a:r>
              <a:rPr lang="fr-FR" dirty="0" smtClean="0"/>
              <a:t>règles </a:t>
            </a:r>
            <a:r>
              <a:rPr lang="fr-FR" dirty="0"/>
              <a:t>de computation </a:t>
            </a:r>
            <a:r>
              <a:rPr lang="fr-FR" dirty="0" smtClean="0"/>
              <a:t>définies </a:t>
            </a:r>
            <a:r>
              <a:rPr lang="fr-FR" dirty="0"/>
              <a:t>par le Code de </a:t>
            </a:r>
            <a:r>
              <a:rPr lang="fr-FR" dirty="0" smtClean="0"/>
              <a:t>procédure </a:t>
            </a:r>
            <a:r>
              <a:rPr lang="fr-FR" dirty="0"/>
              <a:t>civile </a:t>
            </a:r>
            <a:r>
              <a:rPr lang="fr-FR" i="1" dirty="0"/>
              <a:t>(CPC, art. 640 et s.)</a:t>
            </a:r>
            <a:r>
              <a:rPr lang="fr-FR" dirty="0"/>
              <a:t>, à savoir qu’il </a:t>
            </a:r>
            <a:r>
              <a:rPr lang="fr-FR" b="1" dirty="0" smtClean="0"/>
              <a:t>débute </a:t>
            </a:r>
            <a:r>
              <a:rPr lang="fr-FR" b="1" dirty="0"/>
              <a:t>le lendemain du jour de </a:t>
            </a:r>
            <a:r>
              <a:rPr lang="fr-FR" b="1" dirty="0" smtClean="0"/>
              <a:t>l’</a:t>
            </a:r>
            <a:r>
              <a:rPr lang="fr-FR" b="1" dirty="0" err="1" smtClean="0"/>
              <a:t>évenement</a:t>
            </a:r>
            <a:r>
              <a:rPr lang="fr-FR" b="1" dirty="0" smtClean="0"/>
              <a:t> </a:t>
            </a:r>
            <a:r>
              <a:rPr lang="fr-FR" b="1" dirty="0"/>
              <a:t>qui le fait courir </a:t>
            </a:r>
            <a:r>
              <a:rPr lang="fr-FR" dirty="0"/>
              <a:t>(ici, la notification de l’avis, soit selon toute logique la </a:t>
            </a:r>
            <a:r>
              <a:rPr lang="fr-FR" dirty="0" smtClean="0"/>
              <a:t>réception </a:t>
            </a:r>
            <a:r>
              <a:rPr lang="fr-FR" dirty="0"/>
              <a:t>de cet avis par </a:t>
            </a:r>
            <a:r>
              <a:rPr lang="fr-FR" dirty="0" smtClean="0"/>
              <a:t>l’</a:t>
            </a:r>
            <a:r>
              <a:rPr lang="fr-FR" dirty="0" err="1" smtClean="0"/>
              <a:t>intéressé</a:t>
            </a:r>
            <a:r>
              <a:rPr lang="fr-FR" dirty="0" smtClean="0"/>
              <a:t>) </a:t>
            </a:r>
            <a:r>
              <a:rPr lang="fr-FR" dirty="0"/>
              <a:t>et expire le 15e jour suivant à 24 heures, sauf si ce jour est un samedi, un dimanche ou un </a:t>
            </a:r>
            <a:r>
              <a:rPr lang="fr-FR" dirty="0" err="1" smtClean="0"/>
              <a:t>férié</a:t>
            </a:r>
            <a:r>
              <a:rPr lang="fr-FR" dirty="0" smtClean="0"/>
              <a:t> </a:t>
            </a:r>
            <a:r>
              <a:rPr lang="fr-FR" dirty="0"/>
              <a:t>– auquel cas le </a:t>
            </a:r>
            <a:r>
              <a:rPr lang="fr-FR" dirty="0" smtClean="0"/>
              <a:t>délai </a:t>
            </a:r>
            <a:r>
              <a:rPr lang="fr-FR" dirty="0"/>
              <a:t>est prorogé jusqu’au premier jour ouvrable suivant </a:t>
            </a:r>
            <a:r>
              <a:rPr lang="fr-FR" dirty="0" smtClean="0"/>
              <a:t>)</a:t>
            </a:r>
            <a:endParaRPr lang="fr-FR" i="1" dirty="0" smtClean="0"/>
          </a:p>
          <a:p>
            <a:pPr algn="just"/>
            <a:r>
              <a:rPr lang="fr-FR" dirty="0" smtClean="0"/>
              <a:t>Que se </a:t>
            </a:r>
            <a:r>
              <a:rPr lang="fr-FR" dirty="0"/>
              <a:t>p</a:t>
            </a:r>
            <a:r>
              <a:rPr lang="fr-FR" dirty="0" smtClean="0"/>
              <a:t>asse-t-il lorsque l’inaptitude a été constatée à l’issue de deux avis médicaux ?</a:t>
            </a:r>
          </a:p>
          <a:p>
            <a:pPr algn="just"/>
            <a:r>
              <a:rPr lang="fr-FR" dirty="0" smtClean="0"/>
              <a:t>Deux avis, propositions sont alors rendus</a:t>
            </a:r>
          </a:p>
          <a:p>
            <a:pPr algn="just"/>
            <a:r>
              <a:rPr lang="fr-FR" dirty="0" smtClean="0"/>
              <a:t>Un délai propre court pour chaque visite </a:t>
            </a:r>
            <a:endParaRPr lang="fr-FR" dirty="0"/>
          </a:p>
          <a:p>
            <a:pPr marL="0" indent="0">
              <a:buNone/>
            </a:pPr>
            <a:endParaRPr lang="fr-FR" dirty="0"/>
          </a:p>
        </p:txBody>
      </p:sp>
    </p:spTree>
    <p:extLst>
      <p:ext uri="{BB962C8B-B14F-4D97-AF65-F5344CB8AC3E}">
        <p14:creationId xmlns:p14="http://schemas.microsoft.com/office/powerpoint/2010/main" val="31830588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26941"/>
            <a:ext cx="8836152" cy="1100381"/>
          </a:xfrm>
        </p:spPr>
        <p:txBody>
          <a:bodyPr>
            <a:normAutofit fontScale="90000"/>
          </a:bodyPr>
          <a:lstStyle/>
          <a:p>
            <a:r>
              <a:rPr lang="fr-FR" sz="3100" b="1" u="sng" dirty="0" smtClean="0">
                <a:solidFill>
                  <a:schemeClr val="accent1"/>
                </a:solidFill>
              </a:rPr>
              <a:t/>
            </a:r>
            <a:br>
              <a:rPr lang="fr-FR" sz="3100" b="1" u="sng" dirty="0" smtClean="0">
                <a:solidFill>
                  <a:schemeClr val="accent1"/>
                </a:solidFill>
              </a:rPr>
            </a:br>
            <a:r>
              <a:rPr lang="fr-FR" sz="3100" b="1" u="sng" dirty="0">
                <a:solidFill>
                  <a:schemeClr val="accent1"/>
                </a:solidFill>
              </a:rPr>
              <a:t/>
            </a:r>
            <a:br>
              <a:rPr lang="fr-FR" sz="3100" b="1" u="sng" dirty="0">
                <a:solidFill>
                  <a:schemeClr val="accent1"/>
                </a:solidFill>
              </a:rPr>
            </a:br>
            <a:r>
              <a:rPr lang="fr-FR" sz="3100" b="1" u="sng" dirty="0" smtClean="0">
                <a:solidFill>
                  <a:schemeClr val="accent1"/>
                </a:solidFill>
              </a:rPr>
              <a:t/>
            </a:r>
            <a:br>
              <a:rPr lang="fr-FR" sz="3100" b="1" u="sng" dirty="0" smtClean="0">
                <a:solidFill>
                  <a:schemeClr val="accent1"/>
                </a:solidFill>
              </a:rPr>
            </a:br>
            <a:r>
              <a:rPr lang="fr-FR" sz="3100" b="1" u="sng" dirty="0" smtClean="0">
                <a:solidFill>
                  <a:schemeClr val="accent1"/>
                </a:solidFill>
              </a:rPr>
              <a:t>9- Les modalités de la saisine</a:t>
            </a:r>
            <a:r>
              <a:rPr lang="fr-FR" dirty="0"/>
              <a:t/>
            </a:r>
            <a:br>
              <a:rPr lang="fr-FR" dirty="0"/>
            </a:br>
            <a:endParaRPr lang="fr-FR" dirty="0"/>
          </a:p>
        </p:txBody>
      </p:sp>
      <p:sp>
        <p:nvSpPr>
          <p:cNvPr id="3" name="Espace réservé du contenu 2"/>
          <p:cNvSpPr>
            <a:spLocks noGrp="1"/>
          </p:cNvSpPr>
          <p:nvPr>
            <p:ph sz="quarter" idx="1"/>
          </p:nvPr>
        </p:nvSpPr>
        <p:spPr>
          <a:xfrm>
            <a:off x="128016" y="1457459"/>
            <a:ext cx="8708136" cy="5020831"/>
          </a:xfrm>
        </p:spPr>
        <p:txBody>
          <a:bodyPr>
            <a:normAutofit fontScale="92500" lnSpcReduction="10000"/>
          </a:bodyPr>
          <a:lstStyle/>
          <a:p>
            <a:endParaRPr lang="fr-FR" dirty="0" smtClean="0"/>
          </a:p>
          <a:p>
            <a:pPr algn="just"/>
            <a:r>
              <a:rPr lang="fr-FR" dirty="0" smtClean="0"/>
              <a:t>Les règles générales </a:t>
            </a:r>
            <a:r>
              <a:rPr lang="fr-FR" dirty="0"/>
              <a:t>propres à la saisine du conseil de </a:t>
            </a:r>
            <a:r>
              <a:rPr lang="fr-FR" dirty="0" smtClean="0"/>
              <a:t>prud’hommes semblent s’appliquer, étant précisé que </a:t>
            </a:r>
            <a:r>
              <a:rPr lang="fr-FR" i="1" dirty="0"/>
              <a:t>« l’affaire est </a:t>
            </a:r>
            <a:r>
              <a:rPr lang="fr-FR" i="1" dirty="0" smtClean="0"/>
              <a:t>directement portée </a:t>
            </a:r>
            <a:r>
              <a:rPr lang="fr-FR" i="1" dirty="0"/>
              <a:t>devant la formation de </a:t>
            </a:r>
            <a:r>
              <a:rPr lang="fr-FR" i="1" dirty="0" smtClean="0"/>
              <a:t>référé»</a:t>
            </a:r>
            <a:endParaRPr lang="fr-FR" i="1" dirty="0"/>
          </a:p>
          <a:p>
            <a:pPr algn="just"/>
            <a:r>
              <a:rPr lang="fr-FR" dirty="0"/>
              <a:t>U</a:t>
            </a:r>
            <a:r>
              <a:rPr lang="fr-FR" dirty="0" smtClean="0"/>
              <a:t>ne requête remise au </a:t>
            </a:r>
            <a:r>
              <a:rPr lang="fr-FR" dirty="0"/>
              <a:t>greffe </a:t>
            </a:r>
            <a:r>
              <a:rPr lang="fr-FR" dirty="0" smtClean="0"/>
              <a:t>contenant les </a:t>
            </a:r>
            <a:r>
              <a:rPr lang="fr-FR" dirty="0"/>
              <a:t>mentions prescrites à l’article 58 du CPC, un exposé sommaire des motifs de la </a:t>
            </a:r>
            <a:r>
              <a:rPr lang="fr-FR" dirty="0" smtClean="0"/>
              <a:t>demande, la </a:t>
            </a:r>
            <a:r>
              <a:rPr lang="fr-FR" dirty="0"/>
              <a:t>mention de chacun des chefs de </a:t>
            </a:r>
            <a:r>
              <a:rPr lang="fr-FR" dirty="0" smtClean="0"/>
              <a:t>celle-ci + les pièces + bordereau </a:t>
            </a:r>
            <a:r>
              <a:rPr lang="fr-FR" i="1" dirty="0" smtClean="0"/>
              <a:t>(</a:t>
            </a:r>
            <a:r>
              <a:rPr lang="fr-FR" i="1" dirty="0"/>
              <a:t>C. </a:t>
            </a:r>
            <a:r>
              <a:rPr lang="fr-FR" i="1" dirty="0" err="1"/>
              <a:t>trav</a:t>
            </a:r>
            <a:r>
              <a:rPr lang="fr-FR" i="1" dirty="0"/>
              <a:t>., art. R. 1452-1 et s.) </a:t>
            </a:r>
            <a:endParaRPr lang="fr-FR" i="1" dirty="0" smtClean="0"/>
          </a:p>
          <a:p>
            <a:pPr algn="just"/>
            <a:r>
              <a:rPr lang="fr-FR" dirty="0"/>
              <a:t>La </a:t>
            </a:r>
            <a:r>
              <a:rPr lang="fr-FR" dirty="0" smtClean="0"/>
              <a:t>requête </a:t>
            </a:r>
            <a:r>
              <a:rPr lang="fr-FR" dirty="0"/>
              <a:t>et le bordereau </a:t>
            </a:r>
            <a:r>
              <a:rPr lang="fr-FR" dirty="0" smtClean="0"/>
              <a:t>sont établis </a:t>
            </a:r>
            <a:r>
              <a:rPr lang="fr-FR" dirty="0"/>
              <a:t>en autant d’exemplaires qu’il existe de </a:t>
            </a:r>
            <a:r>
              <a:rPr lang="fr-FR" dirty="0" smtClean="0"/>
              <a:t>défendeurs + </a:t>
            </a:r>
            <a:r>
              <a:rPr lang="fr-FR" dirty="0"/>
              <a:t>l’exemplaire destiné à la </a:t>
            </a:r>
            <a:r>
              <a:rPr lang="fr-FR" dirty="0" smtClean="0"/>
              <a:t>juridiction </a:t>
            </a:r>
            <a:endParaRPr lang="fr-FR" dirty="0"/>
          </a:p>
          <a:p>
            <a:pPr marL="0" indent="0">
              <a:buNone/>
            </a:pPr>
            <a:endParaRPr lang="fr-FR" dirty="0"/>
          </a:p>
        </p:txBody>
      </p:sp>
    </p:spTree>
    <p:extLst>
      <p:ext uri="{BB962C8B-B14F-4D97-AF65-F5344CB8AC3E}">
        <p14:creationId xmlns:p14="http://schemas.microsoft.com/office/powerpoint/2010/main" val="2946654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10- La demande d’expertise </a:t>
            </a:r>
            <a:endParaRPr lang="fr-FR" sz="2400" b="1" u="sng" dirty="0">
              <a:solidFill>
                <a:schemeClr val="accent1"/>
              </a:solidFill>
            </a:endParaRPr>
          </a:p>
        </p:txBody>
      </p:sp>
      <p:sp>
        <p:nvSpPr>
          <p:cNvPr id="3" name="Espace réservé du contenu 2"/>
          <p:cNvSpPr>
            <a:spLocks noGrp="1"/>
          </p:cNvSpPr>
          <p:nvPr>
            <p:ph sz="quarter" idx="1"/>
          </p:nvPr>
        </p:nvSpPr>
        <p:spPr>
          <a:xfrm>
            <a:off x="108488" y="1363851"/>
            <a:ext cx="8697184" cy="4934703"/>
          </a:xfrm>
        </p:spPr>
        <p:txBody>
          <a:bodyPr>
            <a:normAutofit fontScale="92500" lnSpcReduction="20000"/>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fontAlgn="base"/>
            <a:r>
              <a:rPr lang="fr-FR" dirty="0" smtClean="0"/>
              <a:t>Saisine de la </a:t>
            </a:r>
            <a:r>
              <a:rPr lang="fr-FR" dirty="0"/>
              <a:t>formation de référé du </a:t>
            </a:r>
            <a:r>
              <a:rPr lang="fr-FR" dirty="0" smtClean="0"/>
              <a:t>Conseil </a:t>
            </a:r>
            <a:r>
              <a:rPr lang="fr-FR" dirty="0"/>
              <a:t>de prud'hommes d'une demande de désignation d'un médecin-expert inscrit sur la liste des experts près la </a:t>
            </a:r>
            <a:r>
              <a:rPr lang="fr-FR" dirty="0" smtClean="0"/>
              <a:t>Cour </a:t>
            </a:r>
            <a:r>
              <a:rPr lang="fr-FR" dirty="0"/>
              <a:t>d'appel (C. </a:t>
            </a:r>
            <a:r>
              <a:rPr lang="fr-FR" dirty="0" err="1"/>
              <a:t>trav</a:t>
            </a:r>
            <a:r>
              <a:rPr lang="fr-FR" dirty="0"/>
              <a:t>., art. L. 4624-7 et R. 4624-45</a:t>
            </a:r>
            <a:r>
              <a:rPr lang="fr-FR" dirty="0" smtClean="0"/>
              <a:t>)</a:t>
            </a:r>
          </a:p>
          <a:p>
            <a:pPr algn="just" fontAlgn="base"/>
            <a:r>
              <a:rPr lang="fr-FR" dirty="0" smtClean="0"/>
              <a:t>Le </a:t>
            </a:r>
            <a:r>
              <a:rPr lang="fr-FR" dirty="0"/>
              <a:t>médecin-expert peut demander au </a:t>
            </a:r>
            <a:r>
              <a:rPr lang="fr-FR" dirty="0" smtClean="0"/>
              <a:t>Médecin </a:t>
            </a:r>
            <a:r>
              <a:rPr lang="fr-FR" dirty="0"/>
              <a:t>du travail la communication du dossier médical en santé au travail du salarié ; le secret professionnel ne pourra pas lui être opposé </a:t>
            </a:r>
            <a:r>
              <a:rPr lang="fr-FR" dirty="0" smtClean="0"/>
              <a:t>(C</a:t>
            </a:r>
            <a:r>
              <a:rPr lang="fr-FR" dirty="0"/>
              <a:t>. </a:t>
            </a:r>
            <a:r>
              <a:rPr lang="fr-FR" dirty="0" err="1"/>
              <a:t>trav</a:t>
            </a:r>
            <a:r>
              <a:rPr lang="fr-FR" dirty="0"/>
              <a:t>., art. L. 4624-1</a:t>
            </a:r>
            <a:r>
              <a:rPr lang="fr-FR" dirty="0" smtClean="0"/>
              <a:t>)</a:t>
            </a:r>
            <a:endParaRPr lang="fr-FR" dirty="0"/>
          </a:p>
          <a:p>
            <a:pPr algn="just" fontAlgn="base"/>
            <a:r>
              <a:rPr lang="fr-FR" dirty="0"/>
              <a:t>La formation de référé ou, le cas échéant, le </a:t>
            </a:r>
            <a:r>
              <a:rPr lang="fr-FR" dirty="0" smtClean="0"/>
              <a:t>Conseil </a:t>
            </a:r>
            <a:r>
              <a:rPr lang="fr-FR" dirty="0"/>
              <a:t>de prud'hommes saisi au fond peut en outre charger le </a:t>
            </a:r>
            <a:r>
              <a:rPr lang="fr-FR" dirty="0" smtClean="0"/>
              <a:t>Médecin </a:t>
            </a:r>
            <a:r>
              <a:rPr lang="fr-FR" dirty="0"/>
              <a:t>inspecteur du travail d'une consultation relative à la contestation, à tout moment, y compris dans la phase de conciliation ou de délibéré </a:t>
            </a:r>
            <a:r>
              <a:rPr lang="fr-FR" dirty="0" smtClean="0"/>
              <a:t>(C</a:t>
            </a:r>
            <a:r>
              <a:rPr lang="fr-FR" dirty="0"/>
              <a:t>. </a:t>
            </a:r>
            <a:r>
              <a:rPr lang="fr-FR" dirty="0" err="1"/>
              <a:t>trav</a:t>
            </a:r>
            <a:r>
              <a:rPr lang="fr-FR" dirty="0"/>
              <a:t>., art. L. 4624-1</a:t>
            </a:r>
            <a:r>
              <a:rPr lang="fr-FR" dirty="0" smtClean="0"/>
              <a:t>)</a:t>
            </a:r>
            <a:endParaRPr lang="fr-FR" dirty="0"/>
          </a:p>
          <a:p>
            <a:endParaRPr lang="fr-F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11- La désignation de l’expert</a:t>
            </a:r>
            <a:endParaRPr lang="fr-FR" sz="2400" b="1" u="sng" dirty="0">
              <a:solidFill>
                <a:schemeClr val="accent1"/>
              </a:solidFill>
            </a:endParaRPr>
          </a:p>
        </p:txBody>
      </p:sp>
      <p:sp>
        <p:nvSpPr>
          <p:cNvPr id="3" name="Espace réservé du contenu 2"/>
          <p:cNvSpPr>
            <a:spLocks noGrp="1"/>
          </p:cNvSpPr>
          <p:nvPr>
            <p:ph sz="quarter" idx="1"/>
          </p:nvPr>
        </p:nvSpPr>
        <p:spPr>
          <a:xfrm>
            <a:off x="108488" y="1363851"/>
            <a:ext cx="8697184" cy="4934703"/>
          </a:xfrm>
        </p:spPr>
        <p:txBody>
          <a:bodyPr>
            <a:normAutofit/>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a:r>
              <a:rPr lang="fr-FR" dirty="0"/>
              <a:t>Quel </a:t>
            </a:r>
            <a:r>
              <a:rPr lang="fr-FR" dirty="0" smtClean="0"/>
              <a:t>expert: </a:t>
            </a:r>
            <a:r>
              <a:rPr lang="fr-FR" dirty="0"/>
              <a:t>liste experts Cour d’Appel (L4624-7) </a:t>
            </a:r>
          </a:p>
          <a:p>
            <a:pPr algn="just"/>
            <a:r>
              <a:rPr lang="fr-FR" dirty="0" smtClean="0"/>
              <a:t>Moyens </a:t>
            </a:r>
            <a:r>
              <a:rPr lang="fr-FR" dirty="0"/>
              <a:t>de l’expert : </a:t>
            </a:r>
            <a:r>
              <a:rPr lang="fr-FR" dirty="0" smtClean="0"/>
              <a:t>accès </a:t>
            </a:r>
            <a:r>
              <a:rPr lang="fr-FR" dirty="0"/>
              <a:t>au dossier </a:t>
            </a:r>
            <a:r>
              <a:rPr lang="fr-FR" dirty="0" smtClean="0"/>
              <a:t>médical </a:t>
            </a:r>
            <a:r>
              <a:rPr lang="fr-FR" dirty="0"/>
              <a:t>(L4624-7) </a:t>
            </a:r>
          </a:p>
          <a:p>
            <a:pPr algn="just"/>
            <a:r>
              <a:rPr lang="fr-FR" dirty="0" smtClean="0"/>
              <a:t>Quelle différence </a:t>
            </a:r>
            <a:r>
              <a:rPr lang="fr-FR" dirty="0"/>
              <a:t>faire entre l’expertise et la </a:t>
            </a:r>
            <a:r>
              <a:rPr lang="fr-FR" dirty="0" smtClean="0"/>
              <a:t>possibilité </a:t>
            </a:r>
            <a:r>
              <a:rPr lang="fr-FR" dirty="0"/>
              <a:t>pour le </a:t>
            </a:r>
            <a:r>
              <a:rPr lang="fr-FR" dirty="0" smtClean="0"/>
              <a:t>Conseil </a:t>
            </a:r>
            <a:r>
              <a:rPr lang="fr-FR" dirty="0"/>
              <a:t>de prud’hommes de faire appel au </a:t>
            </a:r>
            <a:r>
              <a:rPr lang="fr-FR" dirty="0" smtClean="0"/>
              <a:t>médecin </a:t>
            </a:r>
            <a:r>
              <a:rPr lang="fr-FR" dirty="0"/>
              <a:t>inspecteur ? N’existe-t-il pas un risque de confusion entre les </a:t>
            </a:r>
            <a:r>
              <a:rPr lang="fr-FR" dirty="0" smtClean="0"/>
              <a:t>rôles </a:t>
            </a:r>
            <a:r>
              <a:rPr lang="fr-FR" dirty="0"/>
              <a:t>de chacun d’entre eux ? </a:t>
            </a:r>
            <a:endParaRPr lang="fr-FR" dirty="0" smtClean="0"/>
          </a:p>
          <a:p>
            <a:pPr algn="just"/>
            <a:r>
              <a:rPr lang="fr-FR" dirty="0" smtClean="0"/>
              <a:t>Quel expert désigner ? </a:t>
            </a:r>
            <a:r>
              <a:rPr lang="fr-FR" dirty="0"/>
              <a:t>De </a:t>
            </a:r>
            <a:r>
              <a:rPr lang="fr-FR" dirty="0" smtClean="0"/>
              <a:t>même</a:t>
            </a:r>
            <a:r>
              <a:rPr lang="fr-FR" dirty="0"/>
              <a:t>, s’il est </a:t>
            </a:r>
            <a:r>
              <a:rPr lang="fr-FR" dirty="0" smtClean="0"/>
              <a:t>décidé </a:t>
            </a:r>
            <a:r>
              <a:rPr lang="fr-FR" dirty="0"/>
              <a:t>de faire appel au </a:t>
            </a:r>
            <a:r>
              <a:rPr lang="fr-FR" dirty="0" smtClean="0"/>
              <a:t>médecin </a:t>
            </a:r>
            <a:r>
              <a:rPr lang="fr-FR" dirty="0"/>
              <a:t>inspecteur, que se </a:t>
            </a:r>
            <a:r>
              <a:rPr lang="fr-FR" dirty="0" err="1"/>
              <a:t>passera-t-il</a:t>
            </a:r>
            <a:r>
              <a:rPr lang="fr-FR" dirty="0"/>
              <a:t> s’il n’y en a pas sur le ressort de la cour d’appel ? </a:t>
            </a:r>
          </a:p>
          <a:p>
            <a:pPr algn="just"/>
            <a:endParaRPr lang="fr-FR" dirty="0"/>
          </a:p>
          <a:p>
            <a:pPr algn="just"/>
            <a:endParaRPr lang="fr-FR" dirty="0"/>
          </a:p>
          <a:p>
            <a:pPr algn="just"/>
            <a:endParaRPr lang="fr-FR" dirty="0"/>
          </a:p>
        </p:txBody>
      </p:sp>
    </p:spTree>
    <p:extLst>
      <p:ext uri="{BB962C8B-B14F-4D97-AF65-F5344CB8AC3E}">
        <p14:creationId xmlns:p14="http://schemas.microsoft.com/office/powerpoint/2010/main" val="152111028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12- </a:t>
            </a:r>
            <a:r>
              <a:rPr lang="fr-FR" sz="2400" b="1" u="sng" dirty="0">
                <a:solidFill>
                  <a:schemeClr val="accent1"/>
                </a:solidFill>
              </a:rPr>
              <a:t>L</a:t>
            </a:r>
            <a:r>
              <a:rPr lang="fr-FR" sz="2400" b="1" u="sng" dirty="0" smtClean="0">
                <a:solidFill>
                  <a:schemeClr val="accent1"/>
                </a:solidFill>
              </a:rPr>
              <a:t>a mission d’expertise </a:t>
            </a:r>
            <a:r>
              <a:rPr lang="fr-FR" sz="2400" b="1" u="sng" dirty="0" err="1" smtClean="0">
                <a:solidFill>
                  <a:schemeClr val="accent1"/>
                </a:solidFill>
              </a:rPr>
              <a:t>doit-elle</a:t>
            </a:r>
            <a:r>
              <a:rPr lang="fr-FR" sz="2400" b="1" u="sng" dirty="0" smtClean="0">
                <a:solidFill>
                  <a:schemeClr val="accent1"/>
                </a:solidFill>
              </a:rPr>
              <a:t> être définie ?</a:t>
            </a:r>
            <a:endParaRPr lang="fr-FR" sz="2400" b="1" u="sng" dirty="0">
              <a:solidFill>
                <a:schemeClr val="accent1"/>
              </a:solidFill>
            </a:endParaRPr>
          </a:p>
        </p:txBody>
      </p:sp>
      <p:sp>
        <p:nvSpPr>
          <p:cNvPr id="3" name="Espace réservé du contenu 2"/>
          <p:cNvSpPr>
            <a:spLocks noGrp="1"/>
          </p:cNvSpPr>
          <p:nvPr>
            <p:ph sz="quarter" idx="1"/>
          </p:nvPr>
        </p:nvSpPr>
        <p:spPr>
          <a:xfrm>
            <a:off x="121024" y="1528549"/>
            <a:ext cx="8684647" cy="5168086"/>
          </a:xfrm>
        </p:spPr>
        <p:txBody>
          <a:bodyPr>
            <a:normAutofit lnSpcReduction="10000"/>
          </a:bodyPr>
          <a:lstStyle/>
          <a:p>
            <a:pPr algn="just">
              <a:lnSpc>
                <a:spcPct val="80000"/>
              </a:lnSpc>
            </a:pPr>
            <a:r>
              <a:rPr lang="fr-FR" sz="2500" dirty="0"/>
              <a:t>Le texte ne le </a:t>
            </a:r>
            <a:r>
              <a:rPr lang="fr-FR" sz="2500" dirty="0" smtClean="0"/>
              <a:t>prévoit </a:t>
            </a:r>
            <a:r>
              <a:rPr lang="fr-FR" sz="2500" dirty="0"/>
              <a:t>pas </a:t>
            </a:r>
            <a:r>
              <a:rPr lang="fr-FR" sz="2500" dirty="0" smtClean="0"/>
              <a:t>expressément </a:t>
            </a:r>
          </a:p>
          <a:p>
            <a:pPr algn="just">
              <a:lnSpc>
                <a:spcPct val="80000"/>
              </a:lnSpc>
            </a:pPr>
            <a:endParaRPr lang="fr-FR" sz="2500" dirty="0"/>
          </a:p>
          <a:p>
            <a:pPr algn="just">
              <a:lnSpc>
                <a:spcPct val="80000"/>
              </a:lnSpc>
            </a:pPr>
            <a:r>
              <a:rPr lang="fr-FR" sz="2500" dirty="0"/>
              <a:t>L</a:t>
            </a:r>
            <a:r>
              <a:rPr lang="fr-FR" sz="2500" dirty="0" smtClean="0"/>
              <a:t>e </a:t>
            </a:r>
            <a:r>
              <a:rPr lang="fr-FR" sz="2500" dirty="0"/>
              <a:t>Code de </a:t>
            </a:r>
            <a:r>
              <a:rPr lang="fr-FR" sz="2500" dirty="0" smtClean="0"/>
              <a:t>procédure </a:t>
            </a:r>
            <a:r>
              <a:rPr lang="fr-FR" sz="2500" dirty="0"/>
              <a:t>civile l’impose (art. 265</a:t>
            </a:r>
            <a:r>
              <a:rPr lang="fr-FR" sz="2500" dirty="0" smtClean="0"/>
              <a:t>)</a:t>
            </a:r>
          </a:p>
          <a:p>
            <a:pPr algn="just">
              <a:lnSpc>
                <a:spcPct val="80000"/>
              </a:lnSpc>
            </a:pPr>
            <a:endParaRPr lang="fr-FR" sz="2500" dirty="0"/>
          </a:p>
          <a:p>
            <a:pPr algn="just">
              <a:lnSpc>
                <a:spcPct val="80000"/>
              </a:lnSpc>
            </a:pPr>
            <a:r>
              <a:rPr lang="fr-FR" sz="2500" dirty="0"/>
              <a:t>Il est préférable que le </a:t>
            </a:r>
            <a:r>
              <a:rPr lang="fr-FR" sz="2500" dirty="0" smtClean="0"/>
              <a:t>requérant définisse </a:t>
            </a:r>
            <a:r>
              <a:rPr lang="fr-FR" sz="2500" dirty="0"/>
              <a:t>dans ses chefs de demande et dans le prolongement des moyens qu’il </a:t>
            </a:r>
            <a:r>
              <a:rPr lang="fr-FR" sz="2500" dirty="0" smtClean="0"/>
              <a:t>développera </a:t>
            </a:r>
            <a:r>
              <a:rPr lang="fr-FR" sz="2500" dirty="0"/>
              <a:t>à l’appui de son action, la question qu’il entend voir trancher par l’expert </a:t>
            </a:r>
            <a:endParaRPr lang="fr-FR" sz="2500" dirty="0" smtClean="0"/>
          </a:p>
          <a:p>
            <a:pPr algn="just">
              <a:lnSpc>
                <a:spcPct val="80000"/>
              </a:lnSpc>
            </a:pPr>
            <a:endParaRPr lang="fr-FR" sz="2500" dirty="0"/>
          </a:p>
          <a:p>
            <a:pPr algn="just">
              <a:lnSpc>
                <a:spcPct val="80000"/>
              </a:lnSpc>
            </a:pPr>
            <a:r>
              <a:rPr lang="fr-FR" sz="2500" dirty="0"/>
              <a:t>A </a:t>
            </a:r>
            <a:r>
              <a:rPr lang="fr-FR" sz="2500" dirty="0" err="1"/>
              <a:t>défaut</a:t>
            </a:r>
            <a:r>
              <a:rPr lang="fr-FR" sz="2500" dirty="0"/>
              <a:t>, le conseil de prud’hommes risque de ne pas </a:t>
            </a:r>
            <a:r>
              <a:rPr lang="fr-FR" sz="2500" dirty="0" smtClean="0"/>
              <a:t>définir </a:t>
            </a:r>
            <a:r>
              <a:rPr lang="fr-FR" sz="2500" dirty="0"/>
              <a:t>du tout la mission de </a:t>
            </a:r>
            <a:r>
              <a:rPr lang="fr-FR" sz="2500" dirty="0" smtClean="0"/>
              <a:t>l’expert</a:t>
            </a:r>
          </a:p>
          <a:p>
            <a:pPr algn="just">
              <a:lnSpc>
                <a:spcPct val="80000"/>
              </a:lnSpc>
            </a:pPr>
            <a:endParaRPr lang="fr-FR" sz="2500" dirty="0" smtClean="0"/>
          </a:p>
          <a:p>
            <a:pPr algn="just">
              <a:lnSpc>
                <a:spcPct val="80000"/>
              </a:lnSpc>
            </a:pPr>
            <a:r>
              <a:rPr lang="fr-FR" sz="2400" dirty="0"/>
              <a:t>De </a:t>
            </a:r>
            <a:r>
              <a:rPr lang="fr-FR" sz="2400" dirty="0" smtClean="0"/>
              <a:t>même</a:t>
            </a:r>
            <a:r>
              <a:rPr lang="fr-FR" sz="2400" dirty="0"/>
              <a:t>, la </a:t>
            </a:r>
            <a:r>
              <a:rPr lang="fr-FR" sz="2400" dirty="0" smtClean="0"/>
              <a:t>décision </a:t>
            </a:r>
            <a:r>
              <a:rPr lang="fr-FR" sz="2400" dirty="0"/>
              <a:t>doit fixer le </a:t>
            </a:r>
            <a:r>
              <a:rPr lang="fr-FR" sz="2400" dirty="0" smtClean="0"/>
              <a:t>délai </a:t>
            </a:r>
            <a:r>
              <a:rPr lang="fr-FR" sz="2400" dirty="0"/>
              <a:t>dans lequel l’expert devra donner son avis </a:t>
            </a:r>
            <a:r>
              <a:rPr lang="fr-FR" sz="2400" i="1" dirty="0"/>
              <a:t>(CPC., art. 265</a:t>
            </a:r>
            <a:r>
              <a:rPr lang="fr-FR" sz="2400" i="1" dirty="0" smtClean="0"/>
              <a:t>)</a:t>
            </a:r>
            <a:r>
              <a:rPr lang="fr-FR" sz="2400" dirty="0" smtClean="0"/>
              <a:t> </a:t>
            </a:r>
            <a:r>
              <a:rPr lang="fr-FR" sz="2500" dirty="0" smtClean="0"/>
              <a:t> </a:t>
            </a:r>
            <a:endParaRPr lang="fr-FR" sz="2500" dirty="0"/>
          </a:p>
          <a:p>
            <a:pPr marL="0" indent="0" algn="just">
              <a:spcBef>
                <a:spcPts val="0"/>
              </a:spcBef>
              <a:buClrTx/>
              <a:buSzTx/>
              <a:buNone/>
            </a:pPr>
            <a:endParaRPr lang="fr-FR" dirty="0"/>
          </a:p>
          <a:p>
            <a:pPr marL="0" indent="0" algn="just">
              <a:spcBef>
                <a:spcPts val="0"/>
              </a:spcBef>
              <a:buClrTx/>
              <a:buSzTx/>
              <a:buNone/>
            </a:pPr>
            <a:r>
              <a:rPr lang="fr-FR" dirty="0" smtClean="0"/>
              <a:t> </a:t>
            </a:r>
            <a:endParaRPr lang="fr-FR" dirty="0"/>
          </a:p>
          <a:p>
            <a:pPr marL="0" indent="0" algn="just">
              <a:spcBef>
                <a:spcPts val="0"/>
              </a:spcBef>
              <a:buClrTx/>
              <a:buSzTx/>
              <a:buNone/>
            </a:pPr>
            <a:endParaRPr lang="fr-FR" dirty="0"/>
          </a:p>
          <a:p>
            <a:pPr marL="0" marR="0" lvl="0" indent="0" algn="just" defTabSz="914400" eaLnBrk="1" fontAlgn="auto" latinLnBrk="0" hangingPunct="1">
              <a:lnSpc>
                <a:spcPct val="100000"/>
              </a:lnSpc>
              <a:spcBef>
                <a:spcPts val="0"/>
              </a:spcBef>
              <a:spcAft>
                <a:spcPts val="0"/>
              </a:spcAft>
              <a:buClrTx/>
              <a:buSzTx/>
              <a:buFontTx/>
              <a:buNone/>
              <a:tabLst/>
              <a:defRPr/>
            </a:pPr>
            <a:endParaRPr lang="fr-FR" dirty="0"/>
          </a:p>
        </p:txBody>
      </p:sp>
    </p:spTree>
    <p:extLst>
      <p:ext uri="{BB962C8B-B14F-4D97-AF65-F5344CB8AC3E}">
        <p14:creationId xmlns:p14="http://schemas.microsoft.com/office/powerpoint/2010/main" val="484918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88860" y="1501254"/>
            <a:ext cx="5950423" cy="4885898"/>
          </a:xfrm>
        </p:spPr>
        <p:txBody>
          <a:bodyPr>
            <a:normAutofit/>
          </a:bodyPr>
          <a:lstStyle/>
          <a:p>
            <a:r>
              <a:rPr lang="fr-FR" sz="1800" b="1" dirty="0">
                <a:latin typeface="Arial" charset="0"/>
                <a:ea typeface="Arial" charset="0"/>
                <a:cs typeface="Arial" charset="0"/>
              </a:rPr>
              <a:t>Suppression de la visite d’embauche depuis le 1er janvier 2017 </a:t>
            </a:r>
          </a:p>
          <a:p>
            <a:pPr lvl="1" algn="just"/>
            <a:r>
              <a:rPr lang="fr-FR" sz="1500" dirty="0">
                <a:latin typeface="Arial" charset="0"/>
                <a:ea typeface="Arial" charset="0"/>
                <a:cs typeface="Arial" charset="0"/>
              </a:rPr>
              <a:t>La loi n° 2016-1088 du 8 août 2016 relative au travail, à la modernisation du dialogue social et à la sécurisation des parcours professionnels, dite loi « Travail », </a:t>
            </a:r>
            <a:r>
              <a:rPr lang="fr-FR" sz="1500" b="1" dirty="0">
                <a:latin typeface="Arial" charset="0"/>
                <a:ea typeface="Arial" charset="0"/>
                <a:cs typeface="Arial" charset="0"/>
              </a:rPr>
              <a:t>supprime la visite médicale d’embauche.</a:t>
            </a:r>
          </a:p>
          <a:p>
            <a:pPr lvl="1" algn="just"/>
            <a:r>
              <a:rPr lang="fr-FR" sz="1500" dirty="0">
                <a:latin typeface="Arial" charset="0"/>
                <a:ea typeface="Arial" charset="0"/>
                <a:cs typeface="Arial" charset="0"/>
              </a:rPr>
              <a:t>Il est désormais prévu que « </a:t>
            </a:r>
            <a:r>
              <a:rPr lang="fr-FR" sz="1500" i="1" dirty="0">
                <a:latin typeface="Arial" charset="0"/>
                <a:ea typeface="Arial" charset="0"/>
                <a:cs typeface="Arial" charset="0"/>
              </a:rPr>
              <a:t>tout travailleur bénéficie d’un suivi individuel de son état de santé assuré par le médecin du travail et, sous l’autorité de celui-ci, </a:t>
            </a:r>
            <a:r>
              <a:rPr lang="fr-FR" sz="1500" i="1" u="sng" dirty="0">
                <a:latin typeface="Arial" charset="0"/>
                <a:ea typeface="Arial" charset="0"/>
                <a:cs typeface="Arial" charset="0"/>
              </a:rPr>
              <a:t>par les autres professionnels de santé membres de l’équipe pluridisciplinaire</a:t>
            </a:r>
            <a:r>
              <a:rPr lang="fr-FR" sz="1500" i="1" dirty="0">
                <a:latin typeface="Arial" charset="0"/>
                <a:ea typeface="Arial" charset="0"/>
                <a:cs typeface="Arial" charset="0"/>
              </a:rPr>
              <a:t> qu’il anime et coordonne, notamment le collaborateur médecin et l’infirmier » </a:t>
            </a:r>
            <a:r>
              <a:rPr lang="fr-FR" sz="1500" dirty="0">
                <a:latin typeface="Arial" charset="0"/>
                <a:ea typeface="Arial" charset="0"/>
                <a:cs typeface="Arial" charset="0"/>
              </a:rPr>
              <a:t>(C. trav., art. L. 4624-1).</a:t>
            </a:r>
          </a:p>
          <a:p>
            <a:pPr lvl="1" algn="just"/>
            <a:r>
              <a:rPr lang="fr-FR" sz="1500" dirty="0">
                <a:latin typeface="Arial" charset="0"/>
                <a:ea typeface="Arial" charset="0"/>
                <a:cs typeface="Arial" charset="0"/>
              </a:rPr>
              <a:t>Ce suivi comprend une </a:t>
            </a:r>
            <a:r>
              <a:rPr lang="fr-FR" sz="1500" b="1" dirty="0">
                <a:latin typeface="Arial" charset="0"/>
                <a:ea typeface="Arial" charset="0"/>
                <a:cs typeface="Arial" charset="0"/>
              </a:rPr>
              <a:t>visite d’information et de prévention (VIP) </a:t>
            </a:r>
            <a:r>
              <a:rPr lang="fr-FR" sz="1500" dirty="0">
                <a:latin typeface="Arial" charset="0"/>
                <a:ea typeface="Arial" charset="0"/>
                <a:cs typeface="Arial" charset="0"/>
              </a:rPr>
              <a:t>donnant lieu à la délivrance d’une attestation de suivi, </a:t>
            </a:r>
            <a:r>
              <a:rPr lang="fr-FR" sz="1500" b="1" dirty="0">
                <a:latin typeface="Arial" charset="0"/>
                <a:ea typeface="Arial" charset="0"/>
                <a:cs typeface="Arial" charset="0"/>
              </a:rPr>
              <a:t>effectuée après l’embauche </a:t>
            </a:r>
            <a:r>
              <a:rPr lang="fr-FR" sz="1500" dirty="0">
                <a:latin typeface="Arial" charset="0"/>
                <a:ea typeface="Arial" charset="0"/>
                <a:cs typeface="Arial" charset="0"/>
              </a:rPr>
              <a:t>par l’un de ces professionnels de santé. </a:t>
            </a:r>
          </a:p>
          <a:p>
            <a:endParaRPr lang="fr-FR" sz="1800" b="1" dirty="0"/>
          </a:p>
          <a:p>
            <a:endParaRPr lang="fr-FR" sz="1800" b="1"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5</a:t>
            </a:fld>
            <a:endParaRPr lang="fr-FR" dirty="0"/>
          </a:p>
        </p:txBody>
      </p:sp>
    </p:spTree>
    <p:extLst>
      <p:ext uri="{BB962C8B-B14F-4D97-AF65-F5344CB8AC3E}">
        <p14:creationId xmlns:p14="http://schemas.microsoft.com/office/powerpoint/2010/main" val="2052350005"/>
      </p:ext>
    </p:extLst>
  </p:cSld>
  <p:clrMapOvr>
    <a:masterClrMapping/>
  </p:clrMapOvr>
  <p:transition spd="slow">
    <p:pu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13- Exemple de mission d’expertise </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fontScale="25000" lnSpcReduction="20000"/>
          </a:bodyPr>
          <a:lstStyle/>
          <a:p>
            <a:pPr algn="just"/>
            <a:r>
              <a:rPr lang="fr-FR" dirty="0"/>
              <a:t> </a:t>
            </a:r>
          </a:p>
          <a:p>
            <a:pPr algn="just"/>
            <a:r>
              <a:rPr lang="fr-FR" sz="7200" dirty="0"/>
              <a:t>1. Se faire communiquer le dossier du salarié auprès du médecin du travail qui s’est prononcé sur l’aptitude  </a:t>
            </a:r>
          </a:p>
          <a:p>
            <a:pPr algn="just"/>
            <a:r>
              <a:rPr lang="fr-FR" sz="7200" dirty="0"/>
              <a:t>(2. Convoquer le </a:t>
            </a:r>
            <a:r>
              <a:rPr lang="fr-FR" sz="7200" dirty="0" smtClean="0"/>
              <a:t>salarié)</a:t>
            </a:r>
            <a:endParaRPr lang="fr-FR" sz="7200" dirty="0"/>
          </a:p>
          <a:p>
            <a:pPr algn="just"/>
            <a:r>
              <a:rPr lang="fr-FR" sz="7200" dirty="0"/>
              <a:t>(3. Procéder à un examen clinique) </a:t>
            </a:r>
            <a:endParaRPr lang="fr-FR" sz="7200" dirty="0" smtClean="0"/>
          </a:p>
          <a:p>
            <a:pPr algn="just"/>
            <a:r>
              <a:rPr lang="fr-FR" sz="7200" dirty="0" smtClean="0"/>
              <a:t>(4.Se faire remettre par l’employeur la fiche de poste détaillée du poste occupé)</a:t>
            </a:r>
          </a:p>
          <a:p>
            <a:pPr algn="just"/>
            <a:r>
              <a:rPr lang="fr-FR" sz="7200" dirty="0" smtClean="0"/>
              <a:t>(5.S’il l’estime nécessaire se déplacer sur le lieu de travail du salarié) </a:t>
            </a:r>
          </a:p>
          <a:p>
            <a:pPr algn="just"/>
            <a:r>
              <a:rPr lang="fr-FR" sz="7200" dirty="0"/>
              <a:t>6</a:t>
            </a:r>
            <a:r>
              <a:rPr lang="fr-FR" sz="7200" dirty="0" smtClean="0"/>
              <a:t>. (A </a:t>
            </a:r>
            <a:r>
              <a:rPr lang="fr-FR" sz="7200" dirty="0"/>
              <a:t>l’issue de cet </a:t>
            </a:r>
            <a:r>
              <a:rPr lang="fr-FR" sz="7200" dirty="0" smtClean="0"/>
              <a:t>examen), </a:t>
            </a:r>
            <a:r>
              <a:rPr lang="fr-FR" sz="7200" dirty="0"/>
              <a:t>analyser dans un exposé précis et synthétique la compatibilité de l’état de santé du salarié avec </a:t>
            </a:r>
            <a:r>
              <a:rPr lang="fr-FR" sz="7200" dirty="0" smtClean="0"/>
              <a:t>les préconisations du médecin du travail telles que décrites dans son avis</a:t>
            </a:r>
            <a:endParaRPr lang="fr-FR" sz="7200" dirty="0"/>
          </a:p>
          <a:p>
            <a:pPr algn="just"/>
            <a:r>
              <a:rPr lang="fr-FR" sz="7200" dirty="0"/>
              <a:t> </a:t>
            </a:r>
            <a:r>
              <a:rPr lang="fr-FR" sz="7200" dirty="0" smtClean="0"/>
              <a:t>(7. Dire </a:t>
            </a:r>
            <a:r>
              <a:rPr lang="fr-FR" sz="7200" dirty="0"/>
              <a:t>que l'expert pourra s'adjoindre tout spécialiste de son choix, à charge pour lui d'en informer préalablement la juridiction et de </a:t>
            </a:r>
            <a:r>
              <a:rPr lang="fr-FR" sz="7200" dirty="0" smtClean="0"/>
              <a:t>joindre </a:t>
            </a:r>
            <a:r>
              <a:rPr lang="fr-FR" sz="7200" dirty="0"/>
              <a:t>l'avis du sapiteur à son </a:t>
            </a:r>
            <a:r>
              <a:rPr lang="fr-FR" sz="7200" dirty="0" smtClean="0"/>
              <a:t>rapport) </a:t>
            </a:r>
            <a:r>
              <a:rPr lang="fr-FR" sz="7200" dirty="0"/>
              <a:t> </a:t>
            </a:r>
          </a:p>
          <a:p>
            <a:pPr algn="just"/>
            <a:r>
              <a:rPr lang="fr-FR" sz="7200" dirty="0"/>
              <a:t>8</a:t>
            </a:r>
            <a:r>
              <a:rPr lang="fr-FR" sz="7200" dirty="0" smtClean="0"/>
              <a:t>. </a:t>
            </a:r>
            <a:r>
              <a:rPr lang="fr-FR" sz="7200" dirty="0"/>
              <a:t>Fixer la consignation qui devra être opérer </a:t>
            </a:r>
            <a:r>
              <a:rPr lang="fr-FR" sz="7200" dirty="0" smtClean="0"/>
              <a:t>auprès de la Caisse des dépôts et consignations à </a:t>
            </a:r>
            <a:r>
              <a:rPr lang="fr-FR" sz="7200" dirty="0"/>
              <a:t>titre de provision à valoir sur les frais et honoraires de l'expert  </a:t>
            </a:r>
            <a:r>
              <a:rPr lang="fr-FR" sz="7200" dirty="0" smtClean="0"/>
              <a:t>et mettre cette provision à la charge de</a:t>
            </a:r>
            <a:r>
              <a:rPr lang="is-IS" sz="7200" dirty="0" smtClean="0"/>
              <a:t>…</a:t>
            </a:r>
            <a:endParaRPr lang="fr-FR" sz="7200" dirty="0"/>
          </a:p>
          <a:p>
            <a:pPr algn="just"/>
            <a:r>
              <a:rPr lang="fr-FR" sz="7200" dirty="0"/>
              <a:t>9</a:t>
            </a:r>
            <a:r>
              <a:rPr lang="fr-FR" sz="7200" dirty="0" smtClean="0"/>
              <a:t>. </a:t>
            </a:r>
            <a:r>
              <a:rPr lang="fr-FR" sz="7200" dirty="0"/>
              <a:t>Dire qu'en cas d'empêchement de l'expert commis, il sera pourvu à son remplacement par ordonnance du Président du Conseil de </a:t>
            </a:r>
            <a:r>
              <a:rPr lang="fr-FR" sz="7200" dirty="0" smtClean="0"/>
              <a:t>prud’hommes</a:t>
            </a:r>
            <a:r>
              <a:rPr lang="fr-FR" sz="7200" dirty="0"/>
              <a:t>, rendue sur simple requête ou même </a:t>
            </a:r>
            <a:r>
              <a:rPr lang="fr-FR" sz="7200" dirty="0" smtClean="0"/>
              <a:t>d’office</a:t>
            </a:r>
            <a:r>
              <a:rPr lang="fr-FR" sz="7200" dirty="0"/>
              <a:t> </a:t>
            </a:r>
          </a:p>
          <a:p>
            <a:pPr algn="just"/>
            <a:r>
              <a:rPr lang="fr-FR" sz="7200" dirty="0" smtClean="0"/>
              <a:t>10. </a:t>
            </a:r>
            <a:r>
              <a:rPr lang="fr-FR" sz="7200" dirty="0"/>
              <a:t>Dire que l’expert devra déposer son rapport </a:t>
            </a:r>
            <a:r>
              <a:rPr lang="fr-FR" sz="7200" dirty="0" smtClean="0"/>
              <a:t>au greffe du Conseil de Prud’hommes avant </a:t>
            </a:r>
            <a:r>
              <a:rPr lang="fr-FR" sz="7200" dirty="0"/>
              <a:t>la date </a:t>
            </a:r>
            <a:r>
              <a:rPr lang="fr-FR" sz="7200" dirty="0" smtClean="0"/>
              <a:t>du</a:t>
            </a:r>
            <a:r>
              <a:rPr lang="is-IS" sz="7200" dirty="0" smtClean="0"/>
              <a:t>….........</a:t>
            </a:r>
            <a:r>
              <a:rPr lang="fr-FR" sz="8000" dirty="0"/>
              <a:t> </a:t>
            </a:r>
          </a:p>
          <a:p>
            <a:pPr algn="just"/>
            <a:endParaRPr lang="fr-FR" dirty="0"/>
          </a:p>
        </p:txBody>
      </p:sp>
    </p:spTree>
    <p:extLst>
      <p:ext uri="{BB962C8B-B14F-4D97-AF65-F5344CB8AC3E}">
        <p14:creationId xmlns:p14="http://schemas.microsoft.com/office/powerpoint/2010/main" val="3824055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14- L’avis de l’expert</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a:bodyPr>
          <a:lstStyle/>
          <a:p>
            <a:pPr algn="just"/>
            <a:r>
              <a:rPr lang="fr-FR" dirty="0" smtClean="0"/>
              <a:t>L’expert se prononce-t-il sur dossier ?</a:t>
            </a:r>
          </a:p>
          <a:p>
            <a:pPr algn="just"/>
            <a:r>
              <a:rPr lang="fr-FR" dirty="0" smtClean="0"/>
              <a:t>Doit-il examiner le salarié ?</a:t>
            </a:r>
          </a:p>
          <a:p>
            <a:pPr algn="just"/>
            <a:r>
              <a:rPr lang="fr-FR" dirty="0" smtClean="0"/>
              <a:t>Comment peut-il apprécier la compatibilité de l’état de santé du salarié au poste de travail ou sur des aménagements de poste ?</a:t>
            </a:r>
          </a:p>
          <a:p>
            <a:pPr algn="just"/>
            <a:r>
              <a:rPr lang="fr-FR" dirty="0"/>
              <a:t>L’expert ne peut </a:t>
            </a:r>
            <a:r>
              <a:rPr lang="fr-FR" dirty="0" smtClean="0"/>
              <a:t>à </a:t>
            </a:r>
            <a:r>
              <a:rPr lang="fr-FR" dirty="0"/>
              <a:t>priori avoir </a:t>
            </a:r>
            <a:r>
              <a:rPr lang="fr-FR" dirty="0" err="1"/>
              <a:t>accès</a:t>
            </a:r>
            <a:r>
              <a:rPr lang="fr-FR" dirty="0"/>
              <a:t> au poste de travail du salarié. De plus il n’a pas automatiquement la </a:t>
            </a:r>
            <a:r>
              <a:rPr lang="fr-FR" dirty="0" err="1"/>
              <a:t>compétence</a:t>
            </a:r>
            <a:r>
              <a:rPr lang="fr-FR" dirty="0"/>
              <a:t> pour analyser ce poste. Si une </a:t>
            </a:r>
            <a:r>
              <a:rPr lang="fr-FR" dirty="0" err="1"/>
              <a:t>étude</a:t>
            </a:r>
            <a:r>
              <a:rPr lang="fr-FR" dirty="0"/>
              <a:t> du poste est </a:t>
            </a:r>
            <a:r>
              <a:rPr lang="fr-FR" dirty="0" err="1"/>
              <a:t>nécessaire</a:t>
            </a:r>
            <a:r>
              <a:rPr lang="fr-FR" dirty="0"/>
              <a:t>, qui devra la faire ? </a:t>
            </a:r>
            <a:endParaRPr lang="fr-FR" dirty="0" smtClean="0"/>
          </a:p>
          <a:p>
            <a:pPr algn="just"/>
            <a:endParaRPr lang="fr-FR" dirty="0" smtClean="0"/>
          </a:p>
          <a:p>
            <a:pPr algn="just"/>
            <a:endParaRPr lang="fr-FR" dirty="0"/>
          </a:p>
        </p:txBody>
      </p:sp>
    </p:spTree>
    <p:extLst>
      <p:ext uri="{BB962C8B-B14F-4D97-AF65-F5344CB8AC3E}">
        <p14:creationId xmlns:p14="http://schemas.microsoft.com/office/powerpoint/2010/main" val="7066704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15- Les frais d’expertise</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a:bodyPr>
          <a:lstStyle/>
          <a:p>
            <a:pPr algn="just"/>
            <a:r>
              <a:rPr lang="fr-FR" sz="2200" dirty="0"/>
              <a:t>Conformément aux </a:t>
            </a:r>
            <a:r>
              <a:rPr lang="fr-FR" sz="2200" dirty="0" smtClean="0"/>
              <a:t>articles </a:t>
            </a:r>
            <a:r>
              <a:rPr lang="fr-FR" sz="2200" dirty="0"/>
              <a:t>269 et 271 du </a:t>
            </a:r>
            <a:r>
              <a:rPr lang="fr-FR" sz="2200" dirty="0" smtClean="0"/>
              <a:t>Code de procédure civile, </a:t>
            </a:r>
            <a:r>
              <a:rPr lang="fr-FR" sz="2200" dirty="0"/>
              <a:t>une provision doit être </a:t>
            </a:r>
            <a:r>
              <a:rPr lang="fr-FR" sz="2200" dirty="0" smtClean="0"/>
              <a:t>versée </a:t>
            </a:r>
            <a:r>
              <a:rPr lang="fr-FR" sz="2200" dirty="0"/>
              <a:t>à l’expert </a:t>
            </a:r>
          </a:p>
          <a:p>
            <a:pPr algn="just"/>
            <a:r>
              <a:rPr lang="fr-FR" sz="2200" dirty="0"/>
              <a:t>Le CPH doit donc décider quelle partie devra avancer le montant de cette </a:t>
            </a:r>
            <a:r>
              <a:rPr lang="fr-FR" sz="2200" dirty="0" smtClean="0"/>
              <a:t>provision</a:t>
            </a:r>
          </a:p>
          <a:p>
            <a:pPr algn="just"/>
            <a:r>
              <a:rPr lang="fr-FR" sz="2200" dirty="0" smtClean="0"/>
              <a:t>En principe c’est au demandeur de faire l’avance</a:t>
            </a:r>
          </a:p>
          <a:p>
            <a:pPr algn="just"/>
            <a:r>
              <a:rPr lang="fr-FR" sz="2200" dirty="0"/>
              <a:t>Toutefois, la formation de référé peut décider de ne pas mettre les frais d'expertise à la charge de la partie perdante, dès lors que l'action en justice n'est pas dilatoire ou abusive (C. </a:t>
            </a:r>
            <a:r>
              <a:rPr lang="fr-FR" sz="2200" dirty="0" err="1"/>
              <a:t>trav</a:t>
            </a:r>
            <a:r>
              <a:rPr lang="fr-FR" sz="2200" dirty="0"/>
              <a:t>. art. L 4624-7, III</a:t>
            </a:r>
            <a:r>
              <a:rPr lang="fr-FR" sz="2200" dirty="0" smtClean="0"/>
              <a:t>)</a:t>
            </a:r>
          </a:p>
          <a:p>
            <a:pPr algn="just"/>
            <a:r>
              <a:rPr lang="fr-FR" sz="2200" dirty="0"/>
              <a:t>Quelle est la partie perdante ? Par exemple, le salarié qui conteste l'avis du médecin du travail et obtient gain de cause peut-il obtenir du juge que les frais d'expertise soient mis à la charge de l'employeur, ou du service de santé au travail ?</a:t>
            </a:r>
            <a:r>
              <a:rPr lang="fr-FR" sz="2200" dirty="0" smtClean="0"/>
              <a:t> </a:t>
            </a:r>
            <a:endParaRPr lang="fr-FR" sz="2200" dirty="0"/>
          </a:p>
          <a:p>
            <a:pPr marL="0" marR="0" lvl="0" indent="0" algn="just" defTabSz="914400" eaLnBrk="1" fontAlgn="auto" latinLnBrk="0" hangingPunct="1">
              <a:lnSpc>
                <a:spcPct val="100000"/>
              </a:lnSpc>
              <a:spcBef>
                <a:spcPts val="0"/>
              </a:spcBef>
              <a:spcAft>
                <a:spcPts val="0"/>
              </a:spcAft>
              <a:buClrTx/>
              <a:buSzTx/>
              <a:buFontTx/>
              <a:buNone/>
              <a:tabLst/>
              <a:defRPr/>
            </a:pPr>
            <a:endParaRPr lang="fr-FR" dirty="0"/>
          </a:p>
        </p:txBody>
      </p:sp>
    </p:spTree>
    <p:extLst>
      <p:ext uri="{BB962C8B-B14F-4D97-AF65-F5344CB8AC3E}">
        <p14:creationId xmlns:p14="http://schemas.microsoft.com/office/powerpoint/2010/main" val="111206276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16- La portée de l’expertise </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3"/>
            <a:ext cx="8684647" cy="5245522"/>
          </a:xfrm>
        </p:spPr>
        <p:txBody>
          <a:bodyPr>
            <a:normAutofit/>
          </a:bodyPr>
          <a:lstStyle/>
          <a:p>
            <a:pPr algn="just"/>
            <a:r>
              <a:rPr lang="fr-FR" sz="2400" dirty="0" smtClean="0"/>
              <a:t>L’expertise médicale se substitue-t-elle à l’avis du médecin du travail (comme le faisait auparavant la décision de l'inspecteur du travail selon la jurisprudence)? </a:t>
            </a:r>
          </a:p>
          <a:p>
            <a:pPr algn="just"/>
            <a:r>
              <a:rPr lang="fr-FR" sz="2400" dirty="0" smtClean="0"/>
              <a:t>La loi ne </a:t>
            </a:r>
            <a:r>
              <a:rPr lang="fr-FR" sz="2400" dirty="0" err="1" smtClean="0"/>
              <a:t>prévoit</a:t>
            </a:r>
            <a:r>
              <a:rPr lang="fr-FR" sz="2400" dirty="0" smtClean="0"/>
              <a:t> pas expressément que l’avis de l’expert se substitut à celui du médecin du travail </a:t>
            </a:r>
          </a:p>
          <a:p>
            <a:r>
              <a:rPr lang="fr-FR" sz="2400" dirty="0" smtClean="0"/>
              <a:t>En principe, l’avis de l’expert n’a pas vocation à s’imposer au juge sauf si le texte le </a:t>
            </a:r>
            <a:r>
              <a:rPr lang="fr-FR" sz="2400" dirty="0" err="1" smtClean="0"/>
              <a:t>prévoit</a:t>
            </a:r>
            <a:r>
              <a:rPr lang="fr-FR" sz="2400" dirty="0" smtClean="0"/>
              <a:t> </a:t>
            </a:r>
            <a:r>
              <a:rPr lang="fr-FR" sz="2400" dirty="0" err="1" smtClean="0"/>
              <a:t>expressément</a:t>
            </a:r>
            <a:r>
              <a:rPr lang="fr-FR" sz="2400" dirty="0" smtClean="0"/>
              <a:t>, mais seulement à l’</a:t>
            </a:r>
            <a:r>
              <a:rPr lang="fr-FR" sz="2400" dirty="0" err="1" smtClean="0"/>
              <a:t>éclairer</a:t>
            </a:r>
            <a:r>
              <a:rPr lang="fr-FR" sz="2400" dirty="0" smtClean="0"/>
              <a:t> en vue d’une </a:t>
            </a:r>
            <a:r>
              <a:rPr lang="fr-FR" sz="2400" dirty="0" err="1" smtClean="0"/>
              <a:t>décision</a:t>
            </a:r>
            <a:r>
              <a:rPr lang="fr-FR" sz="2400" dirty="0" smtClean="0"/>
              <a:t> à venir </a:t>
            </a:r>
            <a:r>
              <a:rPr lang="fr-FR" sz="2400" i="1" dirty="0" smtClean="0"/>
              <a:t>(CPC., art. 263) </a:t>
            </a:r>
          </a:p>
          <a:p>
            <a:r>
              <a:rPr lang="fr-FR" sz="2400" dirty="0" err="1" smtClean="0"/>
              <a:t>Problème</a:t>
            </a:r>
            <a:r>
              <a:rPr lang="fr-FR" sz="2400" dirty="0" smtClean="0"/>
              <a:t> : tel n’est pas l’objet de la procédure spécifique   </a:t>
            </a:r>
            <a:r>
              <a:rPr lang="fr-FR" sz="2400" dirty="0" err="1" smtClean="0"/>
              <a:t>prévue</a:t>
            </a:r>
            <a:r>
              <a:rPr lang="fr-FR" sz="2400" dirty="0" smtClean="0"/>
              <a:t> par l’article L. 4624-7 </a:t>
            </a:r>
          </a:p>
          <a:p>
            <a:r>
              <a:rPr lang="fr-FR" sz="2400" dirty="0" smtClean="0"/>
              <a:t>Cette question relève-t-elle du CPH au fond ?</a:t>
            </a:r>
          </a:p>
          <a:p>
            <a:endParaRPr lang="fr-FR" sz="2400" dirty="0" smtClean="0"/>
          </a:p>
          <a:p>
            <a:pPr algn="just"/>
            <a:endParaRPr lang="fr-FR" sz="2400" dirty="0"/>
          </a:p>
          <a:p>
            <a:endParaRPr lang="fr-FR" sz="2400" dirty="0" smtClean="0"/>
          </a:p>
          <a:p>
            <a:endParaRPr lang="fr-FR" sz="2400" dirty="0"/>
          </a:p>
          <a:p>
            <a:endParaRPr lang="fr-FR" sz="2400" dirty="0"/>
          </a:p>
        </p:txBody>
      </p:sp>
    </p:spTree>
    <p:extLst>
      <p:ext uri="{BB962C8B-B14F-4D97-AF65-F5344CB8AC3E}">
        <p14:creationId xmlns:p14="http://schemas.microsoft.com/office/powerpoint/2010/main" val="201342032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16 bis- </a:t>
            </a:r>
            <a:r>
              <a:rPr lang="fr-FR" sz="2400" b="1" u="sng" dirty="0">
                <a:solidFill>
                  <a:schemeClr val="accent1"/>
                </a:solidFill>
              </a:rPr>
              <a:t>L</a:t>
            </a:r>
            <a:r>
              <a:rPr lang="fr-FR" sz="2400" b="1" u="sng" dirty="0" smtClean="0">
                <a:solidFill>
                  <a:schemeClr val="accent1"/>
                </a:solidFill>
              </a:rPr>
              <a:t>es précisions du décret</a:t>
            </a:r>
            <a:endParaRPr lang="fr-FR" sz="2400" b="1" u="sng" dirty="0">
              <a:solidFill>
                <a:schemeClr val="accent1"/>
              </a:solidFill>
            </a:endParaRPr>
          </a:p>
        </p:txBody>
      </p:sp>
      <p:sp>
        <p:nvSpPr>
          <p:cNvPr id="3" name="Espace réservé du contenu 2"/>
          <p:cNvSpPr>
            <a:spLocks noGrp="1"/>
          </p:cNvSpPr>
          <p:nvPr>
            <p:ph sz="quarter" idx="1"/>
          </p:nvPr>
        </p:nvSpPr>
        <p:spPr>
          <a:xfrm>
            <a:off x="121024" y="1451112"/>
            <a:ext cx="8859203" cy="4949687"/>
          </a:xfrm>
        </p:spPr>
        <p:txBody>
          <a:bodyPr>
            <a:normAutofit fontScale="92500" lnSpcReduction="10000"/>
          </a:bodyPr>
          <a:lstStyle/>
          <a:p>
            <a:pPr algn="just"/>
            <a:r>
              <a:rPr lang="fr-FR" sz="2400" dirty="0"/>
              <a:t>L’article R. 4624-45 est ainsi </a:t>
            </a:r>
            <a:r>
              <a:rPr lang="fr-FR" sz="2400" dirty="0" smtClean="0"/>
              <a:t>modifié </a:t>
            </a:r>
            <a:r>
              <a:rPr lang="fr-FR" sz="2400" dirty="0"/>
              <a:t>:</a:t>
            </a:r>
            <a:br>
              <a:rPr lang="fr-FR" sz="2400" dirty="0"/>
            </a:br>
            <a:r>
              <a:rPr lang="fr-FR" sz="2400" dirty="0" smtClean="0"/>
              <a:t>1/Dans </a:t>
            </a:r>
            <a:r>
              <a:rPr lang="fr-FR" sz="2400" dirty="0"/>
              <a:t>la </a:t>
            </a:r>
            <a:r>
              <a:rPr lang="fr-FR" sz="2400" dirty="0" err="1"/>
              <a:t>première</a:t>
            </a:r>
            <a:r>
              <a:rPr lang="fr-FR" sz="2400" dirty="0"/>
              <a:t> phrase, les mots : « des </a:t>
            </a:r>
            <a:r>
              <a:rPr lang="fr-FR" sz="2400" dirty="0" err="1"/>
              <a:t>éléments</a:t>
            </a:r>
            <a:r>
              <a:rPr lang="fr-FR" sz="2400" dirty="0"/>
              <a:t> » sont </a:t>
            </a:r>
            <a:r>
              <a:rPr lang="fr-FR" sz="2400" dirty="0" err="1"/>
              <a:t>remplacés</a:t>
            </a:r>
            <a:r>
              <a:rPr lang="fr-FR" sz="2400" dirty="0"/>
              <a:t> par les mots : « portant sur les </a:t>
            </a:r>
            <a:r>
              <a:rPr lang="fr-FR" sz="2400" dirty="0" err="1" smtClean="0"/>
              <a:t>éléments</a:t>
            </a:r>
            <a:r>
              <a:rPr lang="fr-FR" sz="2400" dirty="0" smtClean="0"/>
              <a:t>»</a:t>
            </a:r>
            <a:r>
              <a:rPr lang="fr-FR" sz="2400" dirty="0"/>
              <a:t/>
            </a:r>
            <a:br>
              <a:rPr lang="fr-FR" sz="2400" dirty="0"/>
            </a:br>
            <a:r>
              <a:rPr lang="fr-FR" sz="2400" dirty="0" smtClean="0"/>
              <a:t>2/Il </a:t>
            </a:r>
            <a:r>
              <a:rPr lang="fr-FR" sz="2400" dirty="0"/>
              <a:t>est </a:t>
            </a:r>
            <a:r>
              <a:rPr lang="fr-FR" sz="2400" dirty="0" err="1" smtClean="0"/>
              <a:t>complété</a:t>
            </a:r>
            <a:r>
              <a:rPr lang="fr-FR" sz="2400" dirty="0" smtClean="0"/>
              <a:t> de </a:t>
            </a:r>
            <a:r>
              <a:rPr lang="fr-FR" sz="2400" dirty="0"/>
              <a:t>trois </a:t>
            </a:r>
            <a:r>
              <a:rPr lang="fr-FR" sz="2400" dirty="0" err="1"/>
              <a:t>alinéas</a:t>
            </a:r>
            <a:r>
              <a:rPr lang="fr-FR" sz="2400" dirty="0"/>
              <a:t> ainsi </a:t>
            </a:r>
            <a:r>
              <a:rPr lang="fr-FR" sz="2400" dirty="0" err="1"/>
              <a:t>rédigés</a:t>
            </a:r>
            <a:r>
              <a:rPr lang="fr-FR" sz="2400" dirty="0"/>
              <a:t> : </a:t>
            </a:r>
          </a:p>
          <a:p>
            <a:pPr algn="just"/>
            <a:r>
              <a:rPr lang="fr-FR" sz="2400" dirty="0" smtClean="0"/>
              <a:t>La </a:t>
            </a:r>
            <a:r>
              <a:rPr lang="fr-FR" sz="2400" dirty="0"/>
              <a:t>formation de </a:t>
            </a:r>
            <a:r>
              <a:rPr lang="fr-FR" sz="2400" dirty="0" err="1" smtClean="0"/>
              <a:t>référé</a:t>
            </a:r>
            <a:r>
              <a:rPr lang="fr-FR" sz="2400" dirty="0" smtClean="0"/>
              <a:t> </a:t>
            </a:r>
            <a:r>
              <a:rPr lang="fr-FR" sz="2400" dirty="0"/>
              <a:t>statue dans les conditions </a:t>
            </a:r>
            <a:r>
              <a:rPr lang="fr-FR" sz="2400" dirty="0" err="1"/>
              <a:t>prévues</a:t>
            </a:r>
            <a:r>
              <a:rPr lang="fr-FR" sz="2400" dirty="0"/>
              <a:t> à l’article R. 1455-12. </a:t>
            </a:r>
          </a:p>
          <a:p>
            <a:pPr algn="just"/>
            <a:r>
              <a:rPr lang="fr-FR" sz="2400" b="1" i="1" dirty="0"/>
              <a:t>« Sa </a:t>
            </a:r>
            <a:r>
              <a:rPr lang="fr-FR" sz="2400" b="1" i="1" dirty="0" err="1"/>
              <a:t>décision</a:t>
            </a:r>
            <a:r>
              <a:rPr lang="fr-FR" sz="2400" b="1" i="1" dirty="0"/>
              <a:t> se substitue aux </a:t>
            </a:r>
            <a:r>
              <a:rPr lang="fr-FR" sz="2400" b="1" i="1" dirty="0" err="1"/>
              <a:t>éléments</a:t>
            </a:r>
            <a:r>
              <a:rPr lang="fr-FR" sz="2400" b="1" i="1" dirty="0"/>
              <a:t> de nature </a:t>
            </a:r>
            <a:r>
              <a:rPr lang="fr-FR" sz="2400" b="1" i="1" dirty="0" err="1"/>
              <a:t>médicale</a:t>
            </a:r>
            <a:r>
              <a:rPr lang="fr-FR" sz="2400" b="1" i="1" dirty="0"/>
              <a:t> </a:t>
            </a:r>
            <a:r>
              <a:rPr lang="fr-FR" sz="2400" b="1" i="1" dirty="0" err="1"/>
              <a:t>mentionnés</a:t>
            </a:r>
            <a:r>
              <a:rPr lang="fr-FR" sz="2400" b="1" i="1" dirty="0"/>
              <a:t> au premier </a:t>
            </a:r>
            <a:r>
              <a:rPr lang="fr-FR" sz="2400" b="1" i="1" dirty="0" err="1"/>
              <a:t>alinéa</a:t>
            </a:r>
            <a:r>
              <a:rPr lang="fr-FR" sz="2400" b="1" i="1" dirty="0"/>
              <a:t> qui ont </a:t>
            </a:r>
            <a:r>
              <a:rPr lang="fr-FR" sz="2400" b="1" i="1" dirty="0" err="1" smtClean="0"/>
              <a:t>justi</a:t>
            </a:r>
            <a:r>
              <a:rPr lang="fr-FR" sz="2400" b="1" i="1" dirty="0" err="1"/>
              <a:t>f</a:t>
            </a:r>
            <a:r>
              <a:rPr lang="fr-FR" sz="2400" b="1" i="1" dirty="0" err="1" smtClean="0"/>
              <a:t>e</a:t>
            </a:r>
            <a:r>
              <a:rPr lang="fr-FR" sz="2400" b="1" i="1" dirty="0" smtClean="0"/>
              <a:t>́ </a:t>
            </a:r>
            <a:r>
              <a:rPr lang="fr-FR" sz="2400" b="1" i="1" dirty="0"/>
              <a:t>les avis, propositions, conclusions </a:t>
            </a:r>
            <a:r>
              <a:rPr lang="fr-FR" sz="2400" b="1" i="1" dirty="0" err="1"/>
              <a:t>écrites</a:t>
            </a:r>
            <a:r>
              <a:rPr lang="fr-FR" sz="2400" b="1" i="1" dirty="0"/>
              <a:t> ou indications </a:t>
            </a:r>
            <a:r>
              <a:rPr lang="fr-FR" sz="2400" b="1" i="1" dirty="0" err="1" smtClean="0"/>
              <a:t>contestés</a:t>
            </a:r>
            <a:r>
              <a:rPr lang="fr-FR" sz="2400" b="1" i="1" dirty="0" smtClean="0"/>
              <a:t> »</a:t>
            </a:r>
            <a:r>
              <a:rPr lang="fr-FR" sz="2400" b="1" i="1" dirty="0" smtClean="0"/>
              <a:t> </a:t>
            </a:r>
            <a:endParaRPr lang="fr-FR" sz="2400" b="1" i="1" dirty="0"/>
          </a:p>
          <a:p>
            <a:pPr algn="just"/>
            <a:r>
              <a:rPr lang="fr-FR" sz="2400" dirty="0"/>
              <a:t>« Le </a:t>
            </a:r>
            <a:r>
              <a:rPr lang="fr-FR" sz="2400" dirty="0" err="1"/>
              <a:t>médecin</a:t>
            </a:r>
            <a:r>
              <a:rPr lang="fr-FR" sz="2400" dirty="0"/>
              <a:t> du travail informé de la contestation n’est pas partie au litige. Il peut </a:t>
            </a:r>
            <a:r>
              <a:rPr lang="fr-FR" sz="2400" dirty="0" smtClean="0"/>
              <a:t>ê</a:t>
            </a:r>
            <a:r>
              <a:rPr lang="fr-FR" sz="2400" dirty="0" smtClean="0"/>
              <a:t>tre </a:t>
            </a:r>
            <a:r>
              <a:rPr lang="fr-FR" sz="2400" dirty="0"/>
              <a:t>entendu par le </a:t>
            </a:r>
            <a:r>
              <a:rPr lang="fr-FR" sz="2400" dirty="0" err="1"/>
              <a:t>médecin</a:t>
            </a:r>
            <a:r>
              <a:rPr lang="fr-FR" sz="2400" dirty="0"/>
              <a:t>- expert. </a:t>
            </a:r>
            <a:r>
              <a:rPr lang="fr-FR" sz="2400" dirty="0" smtClean="0"/>
              <a:t>»</a:t>
            </a:r>
          </a:p>
          <a:p>
            <a:pPr algn="just"/>
            <a:r>
              <a:rPr lang="fr-FR" sz="2400" i="1" dirty="0"/>
              <a:t>Art. R. 4624-45-2. – </a:t>
            </a:r>
            <a:r>
              <a:rPr lang="fr-FR" sz="2400" dirty="0"/>
              <a:t>La formation de </a:t>
            </a:r>
            <a:r>
              <a:rPr lang="fr-FR" sz="2400" dirty="0" err="1" smtClean="0"/>
              <a:t>référé</a:t>
            </a:r>
            <a:r>
              <a:rPr lang="fr-FR" sz="2400" dirty="0" smtClean="0"/>
              <a:t> ou </a:t>
            </a:r>
            <a:r>
              <a:rPr lang="fr-FR" sz="2400" dirty="0"/>
              <a:t>le bureau de jugement ne peut charger le </a:t>
            </a:r>
            <a:r>
              <a:rPr lang="fr-FR" sz="2400" dirty="0" err="1"/>
              <a:t>médecin</a:t>
            </a:r>
            <a:r>
              <a:rPr lang="fr-FR" sz="2400" dirty="0"/>
              <a:t> inspecteur du travail d’une consultation qu’</a:t>
            </a:r>
            <a:r>
              <a:rPr lang="fr-FR" sz="2400" dirty="0" err="1"/>
              <a:t>après</a:t>
            </a:r>
            <a:r>
              <a:rPr lang="fr-FR" sz="2400" dirty="0"/>
              <a:t> avoir </a:t>
            </a:r>
            <a:r>
              <a:rPr lang="fr-FR" sz="2400" dirty="0" err="1" smtClean="0"/>
              <a:t>désigné</a:t>
            </a:r>
            <a:r>
              <a:rPr lang="fr-FR" sz="2400" dirty="0" smtClean="0"/>
              <a:t> </a:t>
            </a:r>
            <a:r>
              <a:rPr lang="fr-FR" sz="2400" dirty="0"/>
              <a:t>un </a:t>
            </a:r>
            <a:r>
              <a:rPr lang="fr-FR" sz="2400" dirty="0" err="1"/>
              <a:t>médecin-expert</a:t>
            </a:r>
            <a:r>
              <a:rPr lang="fr-FR" sz="2400" dirty="0"/>
              <a:t> en application du I de l’article L. 4624-7. » </a:t>
            </a:r>
            <a:r>
              <a:rPr lang="fr-FR" sz="2400" dirty="0" smtClean="0"/>
              <a:t> </a:t>
            </a:r>
            <a:endParaRPr lang="fr-FR" sz="2400" dirty="0"/>
          </a:p>
          <a:p>
            <a:endParaRPr lang="fr-FR" sz="2400" dirty="0" smtClean="0"/>
          </a:p>
          <a:p>
            <a:pPr algn="just"/>
            <a:endParaRPr lang="fr-FR" sz="2400" dirty="0"/>
          </a:p>
          <a:p>
            <a:endParaRPr lang="fr-FR" sz="2400" dirty="0" smtClean="0"/>
          </a:p>
          <a:p>
            <a:endParaRPr lang="fr-FR" sz="2400" dirty="0"/>
          </a:p>
          <a:p>
            <a:endParaRPr lang="fr-FR" sz="2400" dirty="0"/>
          </a:p>
        </p:txBody>
      </p:sp>
    </p:spTree>
    <p:extLst>
      <p:ext uri="{BB962C8B-B14F-4D97-AF65-F5344CB8AC3E}">
        <p14:creationId xmlns:p14="http://schemas.microsoft.com/office/powerpoint/2010/main" val="18745240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17- </a:t>
            </a:r>
            <a:r>
              <a:rPr lang="fr-FR" sz="2400" b="1" u="sng" dirty="0">
                <a:solidFill>
                  <a:schemeClr val="accent1"/>
                </a:solidFill>
              </a:rPr>
              <a:t>L</a:t>
            </a:r>
            <a:r>
              <a:rPr lang="fr-FR" sz="2400" b="1" u="sng" dirty="0" smtClean="0">
                <a:solidFill>
                  <a:schemeClr val="accent1"/>
                </a:solidFill>
              </a:rPr>
              <a:t>e rôle du Médecin inspecteur du travail</a:t>
            </a:r>
            <a:endParaRPr lang="fr-FR" sz="2400" b="1" u="sng" dirty="0">
              <a:solidFill>
                <a:schemeClr val="accent1"/>
              </a:solidFill>
            </a:endParaRPr>
          </a:p>
        </p:txBody>
      </p:sp>
      <p:sp>
        <p:nvSpPr>
          <p:cNvPr id="3" name="Espace réservé du contenu 2"/>
          <p:cNvSpPr>
            <a:spLocks noGrp="1"/>
          </p:cNvSpPr>
          <p:nvPr>
            <p:ph sz="quarter" idx="1"/>
          </p:nvPr>
        </p:nvSpPr>
        <p:spPr>
          <a:xfrm>
            <a:off x="108487" y="1363851"/>
            <a:ext cx="8885387" cy="5023301"/>
          </a:xfrm>
        </p:spPr>
        <p:txBody>
          <a:bodyPr>
            <a:normAutofit fontScale="85000" lnSpcReduction="20000"/>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a:r>
              <a:rPr lang="fr-FR" dirty="0"/>
              <a:t>Le texte offre au juge la </a:t>
            </a:r>
            <a:r>
              <a:rPr lang="fr-FR" dirty="0" smtClean="0"/>
              <a:t>faculté de </a:t>
            </a:r>
            <a:r>
              <a:rPr lang="fr-FR" dirty="0"/>
              <a:t>pouvoir « </a:t>
            </a:r>
            <a:r>
              <a:rPr lang="fr-FR" i="1" dirty="0"/>
              <a:t>en outre </a:t>
            </a:r>
            <a:r>
              <a:rPr lang="fr-FR" dirty="0"/>
              <a:t>» charger le </a:t>
            </a:r>
            <a:r>
              <a:rPr lang="fr-FR" dirty="0" smtClean="0"/>
              <a:t>médecin </a:t>
            </a:r>
            <a:r>
              <a:rPr lang="fr-FR" dirty="0"/>
              <a:t>inspecteur du travail </a:t>
            </a:r>
            <a:r>
              <a:rPr lang="fr-FR" b="1" dirty="0"/>
              <a:t>d’une consultation relative à la contestation, </a:t>
            </a:r>
            <a:r>
              <a:rPr lang="fr-FR" dirty="0"/>
              <a:t>dans les conditions </a:t>
            </a:r>
            <a:r>
              <a:rPr lang="fr-FR" dirty="0" smtClean="0"/>
              <a:t>prévues </a:t>
            </a:r>
            <a:r>
              <a:rPr lang="fr-FR" dirty="0"/>
              <a:t>aux articles 256 à 258 du </a:t>
            </a:r>
            <a:r>
              <a:rPr lang="fr-FR" dirty="0" smtClean="0"/>
              <a:t>CPC</a:t>
            </a:r>
            <a:endParaRPr lang="fr-FR" dirty="0"/>
          </a:p>
          <a:p>
            <a:pPr algn="just"/>
            <a:r>
              <a:rPr lang="fr-FR" dirty="0"/>
              <a:t>À la </a:t>
            </a:r>
            <a:r>
              <a:rPr lang="fr-FR" dirty="0" smtClean="0"/>
              <a:t>différence </a:t>
            </a:r>
            <a:r>
              <a:rPr lang="fr-FR" dirty="0"/>
              <a:t>de l’expertise, la consultation vise à </a:t>
            </a:r>
            <a:r>
              <a:rPr lang="fr-FR" dirty="0" smtClean="0"/>
              <a:t>éclairer </a:t>
            </a:r>
            <a:r>
              <a:rPr lang="fr-FR" dirty="0"/>
              <a:t>le juge sur </a:t>
            </a:r>
            <a:r>
              <a:rPr lang="fr-FR" i="1" dirty="0"/>
              <a:t>« une question purement technique [qui] ne requiert pas d’investigations complexes » (CPC., art. 256</a:t>
            </a:r>
            <a:r>
              <a:rPr lang="fr-FR" i="1" dirty="0" smtClean="0"/>
              <a:t>)</a:t>
            </a:r>
            <a:endParaRPr lang="fr-FR" dirty="0"/>
          </a:p>
          <a:p>
            <a:pPr algn="just"/>
            <a:r>
              <a:rPr lang="fr-FR" dirty="0" smtClean="0"/>
              <a:t>Cette consultation est elle une alternative ou vient-elle en complément de l’expertise ?</a:t>
            </a:r>
          </a:p>
          <a:p>
            <a:r>
              <a:rPr lang="fr-FR" dirty="0"/>
              <a:t>L’expression </a:t>
            </a:r>
            <a:r>
              <a:rPr lang="fr-FR" i="1" dirty="0"/>
              <a:t>« en outre » </a:t>
            </a:r>
            <a:r>
              <a:rPr lang="fr-FR" dirty="0" smtClean="0"/>
              <a:t>suggère </a:t>
            </a:r>
            <a:r>
              <a:rPr lang="fr-FR" dirty="0"/>
              <a:t>que cette consultation vienne en </a:t>
            </a:r>
            <a:r>
              <a:rPr lang="fr-FR" dirty="0" smtClean="0"/>
              <a:t>complément </a:t>
            </a:r>
          </a:p>
          <a:p>
            <a:r>
              <a:rPr lang="fr-FR" i="1" dirty="0" smtClean="0"/>
              <a:t>Décret : Art</a:t>
            </a:r>
            <a:r>
              <a:rPr lang="fr-FR" i="1" dirty="0"/>
              <a:t>. R. 4624-45-2. – </a:t>
            </a:r>
            <a:r>
              <a:rPr lang="fr-FR" dirty="0"/>
              <a:t>La formation de </a:t>
            </a:r>
            <a:r>
              <a:rPr lang="fr-FR" dirty="0" err="1" smtClean="0"/>
              <a:t>référé</a:t>
            </a:r>
            <a:r>
              <a:rPr lang="fr-FR" dirty="0" smtClean="0"/>
              <a:t> </a:t>
            </a:r>
            <a:r>
              <a:rPr lang="fr-FR" dirty="0"/>
              <a:t>ou le bureau de jugement ne peut charger le </a:t>
            </a:r>
            <a:r>
              <a:rPr lang="fr-FR" dirty="0" err="1"/>
              <a:t>médecin</a:t>
            </a:r>
            <a:r>
              <a:rPr lang="fr-FR" dirty="0"/>
              <a:t> inspecteur du travail d’une consultation </a:t>
            </a:r>
            <a:r>
              <a:rPr lang="fr-FR" b="1" u="sng" dirty="0"/>
              <a:t>qu’</a:t>
            </a:r>
            <a:r>
              <a:rPr lang="fr-FR" b="1" u="sng" dirty="0" err="1"/>
              <a:t>après</a:t>
            </a:r>
            <a:r>
              <a:rPr lang="fr-FR" b="1" u="sng" dirty="0"/>
              <a:t> avoir </a:t>
            </a:r>
            <a:r>
              <a:rPr lang="fr-FR" b="1" u="sng" dirty="0" err="1" smtClean="0"/>
              <a:t>désigné</a:t>
            </a:r>
            <a:r>
              <a:rPr lang="fr-FR" b="1" u="sng" dirty="0" smtClean="0"/>
              <a:t> </a:t>
            </a:r>
            <a:r>
              <a:rPr lang="fr-FR" b="1" u="sng" dirty="0"/>
              <a:t>un </a:t>
            </a:r>
            <a:r>
              <a:rPr lang="fr-FR" b="1" u="sng" dirty="0" err="1"/>
              <a:t>médecin-exper</a:t>
            </a:r>
            <a:r>
              <a:rPr lang="fr-FR" dirty="0" err="1"/>
              <a:t>t</a:t>
            </a:r>
            <a:r>
              <a:rPr lang="fr-FR" dirty="0"/>
              <a:t> en application du I de l’article L. 4624-7. » </a:t>
            </a:r>
          </a:p>
          <a:p>
            <a:endParaRPr lang="fr-FR" dirty="0"/>
          </a:p>
          <a:p>
            <a:pPr algn="just"/>
            <a:endParaRPr lang="fr-FR" dirty="0"/>
          </a:p>
          <a:p>
            <a:pPr algn="just"/>
            <a:endParaRPr lang="fr-FR" dirty="0"/>
          </a:p>
          <a:p>
            <a:pPr algn="just"/>
            <a:endParaRPr lang="fr-FR" dirty="0"/>
          </a:p>
          <a:p>
            <a:pPr algn="just"/>
            <a:endParaRPr lang="fr-FR" dirty="0"/>
          </a:p>
        </p:txBody>
      </p:sp>
    </p:spTree>
    <p:extLst>
      <p:ext uri="{BB962C8B-B14F-4D97-AF65-F5344CB8AC3E}">
        <p14:creationId xmlns:p14="http://schemas.microsoft.com/office/powerpoint/2010/main" val="8347101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18- Les voies de recours </a:t>
            </a:r>
            <a:endParaRPr lang="fr-FR" sz="2400" b="1" u="sng" dirty="0">
              <a:solidFill>
                <a:schemeClr val="accent1"/>
              </a:solidFill>
            </a:endParaRPr>
          </a:p>
        </p:txBody>
      </p:sp>
      <p:sp>
        <p:nvSpPr>
          <p:cNvPr id="3" name="Espace réservé du contenu 2"/>
          <p:cNvSpPr>
            <a:spLocks noGrp="1"/>
          </p:cNvSpPr>
          <p:nvPr>
            <p:ph sz="quarter" idx="1"/>
          </p:nvPr>
        </p:nvSpPr>
        <p:spPr>
          <a:xfrm>
            <a:off x="108487" y="1363851"/>
            <a:ext cx="8885387" cy="5023301"/>
          </a:xfrm>
        </p:spPr>
        <p:txBody>
          <a:bodyPr>
            <a:normAutofit fontScale="92500" lnSpcReduction="10000"/>
          </a:bodyPr>
          <a:lstStyle/>
          <a:p>
            <a:pPr marL="0" lvl="2" indent="0" algn="just">
              <a:lnSpc>
                <a:spcPct val="80000"/>
              </a:lnSpc>
              <a:buNone/>
              <a:tabLst>
                <a:tab pos="901700" algn="l"/>
                <a:tab pos="1255713" algn="l"/>
                <a:tab pos="1706563" algn="l"/>
                <a:tab pos="2157413" algn="l"/>
              </a:tabLst>
              <a:defRPr/>
            </a:pPr>
            <a:endParaRPr lang="fr-FR" b="1" dirty="0" smtClean="0">
              <a:solidFill>
                <a:srgbClr val="000000"/>
              </a:solidFill>
              <a:latin typeface="Arial" charset="0"/>
            </a:endParaRPr>
          </a:p>
          <a:p>
            <a:pPr algn="just"/>
            <a:r>
              <a:rPr lang="fr-FR" dirty="0" smtClean="0"/>
              <a:t>Deux </a:t>
            </a:r>
            <a:r>
              <a:rPr lang="fr-FR" dirty="0"/>
              <a:t>textes </a:t>
            </a:r>
            <a:r>
              <a:rPr lang="fr-FR" dirty="0" smtClean="0"/>
              <a:t>en </a:t>
            </a:r>
            <a:r>
              <a:rPr lang="fr-FR" dirty="0"/>
              <a:t>conflit : </a:t>
            </a:r>
            <a:endParaRPr lang="fr-FR" dirty="0" smtClean="0"/>
          </a:p>
          <a:p>
            <a:pPr algn="just"/>
            <a:r>
              <a:rPr lang="fr-FR" dirty="0" smtClean="0"/>
              <a:t>l’article </a:t>
            </a:r>
            <a:r>
              <a:rPr lang="fr-FR" dirty="0"/>
              <a:t>R. 1455-11 du Code du travail fixant à 15 jours le </a:t>
            </a:r>
            <a:r>
              <a:rPr lang="fr-FR" dirty="0" smtClean="0"/>
              <a:t>délai </a:t>
            </a:r>
            <a:r>
              <a:rPr lang="fr-FR" dirty="0"/>
              <a:t>d’appel en </a:t>
            </a:r>
            <a:r>
              <a:rPr lang="fr-FR" dirty="0" smtClean="0"/>
              <a:t>matière </a:t>
            </a:r>
            <a:r>
              <a:rPr lang="fr-FR" dirty="0"/>
              <a:t>de </a:t>
            </a:r>
            <a:r>
              <a:rPr lang="fr-FR" dirty="0" smtClean="0"/>
              <a:t>référé </a:t>
            </a:r>
            <a:r>
              <a:rPr lang="fr-FR" dirty="0"/>
              <a:t>prud’homal </a:t>
            </a:r>
            <a:endParaRPr lang="fr-FR" dirty="0" smtClean="0"/>
          </a:p>
          <a:p>
            <a:pPr algn="just"/>
            <a:r>
              <a:rPr lang="fr-FR" dirty="0"/>
              <a:t>l</a:t>
            </a:r>
            <a:r>
              <a:rPr lang="fr-FR" dirty="0" smtClean="0"/>
              <a:t>’article </a:t>
            </a:r>
            <a:r>
              <a:rPr lang="fr-FR" dirty="0"/>
              <a:t>272 du CPC </a:t>
            </a:r>
            <a:r>
              <a:rPr lang="fr-FR" dirty="0" smtClean="0"/>
              <a:t>prévoyant </a:t>
            </a:r>
            <a:r>
              <a:rPr lang="fr-FR" dirty="0"/>
              <a:t>que la </a:t>
            </a:r>
            <a:r>
              <a:rPr lang="fr-FR" dirty="0" smtClean="0"/>
              <a:t>décision </a:t>
            </a:r>
            <a:r>
              <a:rPr lang="fr-FR" dirty="0"/>
              <a:t>ordonnant l’expertise peut </a:t>
            </a:r>
            <a:r>
              <a:rPr lang="fr-FR" dirty="0" smtClean="0"/>
              <a:t>être frappée </a:t>
            </a:r>
            <a:r>
              <a:rPr lang="fr-FR" dirty="0"/>
              <a:t>d’appel </a:t>
            </a:r>
            <a:r>
              <a:rPr lang="fr-FR" dirty="0" smtClean="0"/>
              <a:t>indépendamment </a:t>
            </a:r>
            <a:r>
              <a:rPr lang="fr-FR" dirty="0"/>
              <a:t>du jugement sur le fond, mais uniquement sur autorisation du premier </a:t>
            </a:r>
            <a:r>
              <a:rPr lang="fr-FR" dirty="0" smtClean="0"/>
              <a:t>président </a:t>
            </a:r>
            <a:r>
              <a:rPr lang="fr-FR" dirty="0"/>
              <a:t>de la cour d’appel </a:t>
            </a:r>
            <a:r>
              <a:rPr lang="fr-FR" i="1" dirty="0"/>
              <a:t>« s’il est justifié d’un motif grave et </a:t>
            </a:r>
            <a:r>
              <a:rPr lang="fr-FR" i="1" dirty="0" smtClean="0"/>
              <a:t>légitime </a:t>
            </a:r>
            <a:r>
              <a:rPr lang="fr-FR" dirty="0" smtClean="0"/>
              <a:t>»</a:t>
            </a:r>
          </a:p>
          <a:p>
            <a:pPr algn="just"/>
            <a:r>
              <a:rPr lang="fr-FR" dirty="0"/>
              <a:t>Il semble que dans les </a:t>
            </a:r>
            <a:r>
              <a:rPr lang="fr-FR" dirty="0" smtClean="0"/>
              <a:t>premières décisions </a:t>
            </a:r>
            <a:r>
              <a:rPr lang="fr-FR" dirty="0"/>
              <a:t>prises par les conseils de prud’hommes, le choix ait </a:t>
            </a:r>
            <a:r>
              <a:rPr lang="fr-FR" dirty="0" err="1" smtClean="0"/>
              <a:t>été</a:t>
            </a:r>
            <a:r>
              <a:rPr lang="fr-FR" dirty="0" smtClean="0"/>
              <a:t> </a:t>
            </a:r>
            <a:r>
              <a:rPr lang="fr-FR" dirty="0"/>
              <a:t>fait de retenir </a:t>
            </a:r>
            <a:r>
              <a:rPr lang="fr-FR" dirty="0" smtClean="0"/>
              <a:t>le </a:t>
            </a:r>
            <a:r>
              <a:rPr lang="fr-FR" dirty="0"/>
              <a:t> </a:t>
            </a:r>
            <a:r>
              <a:rPr lang="fr-FR" dirty="0" err="1" smtClean="0"/>
              <a:t>délai</a:t>
            </a:r>
            <a:r>
              <a:rPr lang="fr-FR" dirty="0" smtClean="0"/>
              <a:t> </a:t>
            </a:r>
            <a:r>
              <a:rPr lang="fr-FR" dirty="0"/>
              <a:t>d’appel </a:t>
            </a:r>
            <a:r>
              <a:rPr lang="fr-FR" dirty="0" smtClean="0"/>
              <a:t>spécifique </a:t>
            </a:r>
            <a:r>
              <a:rPr lang="fr-FR" dirty="0"/>
              <a:t>au </a:t>
            </a:r>
            <a:r>
              <a:rPr lang="fr-FR" dirty="0" err="1" smtClean="0"/>
              <a:t>référé</a:t>
            </a:r>
            <a:r>
              <a:rPr lang="fr-FR" dirty="0" smtClean="0"/>
              <a:t>, </a:t>
            </a:r>
            <a:r>
              <a:rPr lang="fr-FR" dirty="0"/>
              <a:t>soit le </a:t>
            </a:r>
            <a:r>
              <a:rPr lang="fr-FR" dirty="0" err="1"/>
              <a:t>délai</a:t>
            </a:r>
            <a:r>
              <a:rPr lang="fr-FR" dirty="0"/>
              <a:t> de 15 jours propre au </a:t>
            </a:r>
            <a:r>
              <a:rPr lang="fr-FR" dirty="0" err="1" smtClean="0"/>
              <a:t>référé</a:t>
            </a:r>
            <a:r>
              <a:rPr lang="fr-FR" dirty="0" smtClean="0"/>
              <a:t> prud’homal </a:t>
            </a:r>
            <a:endParaRPr lang="fr-FR" dirty="0"/>
          </a:p>
          <a:p>
            <a:pPr algn="just"/>
            <a:endParaRPr lang="fr-FR" dirty="0"/>
          </a:p>
          <a:p>
            <a:pPr algn="just"/>
            <a:endParaRPr lang="fr-FR" dirty="0"/>
          </a:p>
          <a:p>
            <a:pPr algn="just"/>
            <a:endParaRPr lang="fr-FR" dirty="0"/>
          </a:p>
          <a:p>
            <a:pPr algn="just"/>
            <a:endParaRPr lang="fr-FR" dirty="0"/>
          </a:p>
          <a:p>
            <a:pPr algn="just"/>
            <a:endParaRPr lang="fr-FR" dirty="0"/>
          </a:p>
        </p:txBody>
      </p:sp>
    </p:spTree>
    <p:extLst>
      <p:ext uri="{BB962C8B-B14F-4D97-AF65-F5344CB8AC3E}">
        <p14:creationId xmlns:p14="http://schemas.microsoft.com/office/powerpoint/2010/main" val="18562800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u="sng" dirty="0" smtClean="0">
                <a:solidFill>
                  <a:schemeClr val="accent1"/>
                </a:solidFill>
              </a:rPr>
              <a:t>19- La contestation de l’expertise</a:t>
            </a:r>
            <a:endParaRPr lang="fr-FR" sz="2400" b="1" u="sng" dirty="0">
              <a:solidFill>
                <a:schemeClr val="accent1"/>
              </a:solidFill>
            </a:endParaRPr>
          </a:p>
        </p:txBody>
      </p:sp>
      <p:sp>
        <p:nvSpPr>
          <p:cNvPr id="3" name="Espace réservé du contenu 2"/>
          <p:cNvSpPr>
            <a:spLocks noGrp="1"/>
          </p:cNvSpPr>
          <p:nvPr>
            <p:ph sz="quarter" idx="1"/>
          </p:nvPr>
        </p:nvSpPr>
        <p:spPr>
          <a:xfrm>
            <a:off x="151505" y="2493850"/>
            <a:ext cx="8684647" cy="5245522"/>
          </a:xfrm>
        </p:spPr>
        <p:txBody>
          <a:bodyPr>
            <a:normAutofit/>
          </a:bodyPr>
          <a:lstStyle/>
          <a:p>
            <a:r>
              <a:rPr lang="fr-FR" sz="2400" dirty="0"/>
              <a:t>Si le salarié ou l'employeur n'est pas d'accord avec le </a:t>
            </a:r>
            <a:r>
              <a:rPr lang="fr-FR" sz="2400" dirty="0" smtClean="0"/>
              <a:t>résultat </a:t>
            </a:r>
            <a:r>
              <a:rPr lang="fr-FR" sz="2400" dirty="0"/>
              <a:t>de l'expertise, </a:t>
            </a:r>
            <a:r>
              <a:rPr lang="fr-FR" sz="2400" dirty="0" err="1"/>
              <a:t>pourra-t-il</a:t>
            </a:r>
            <a:r>
              <a:rPr lang="fr-FR" sz="2400" dirty="0"/>
              <a:t> faire appel à un autre expert </a:t>
            </a:r>
            <a:r>
              <a:rPr lang="fr-FR" sz="2400" dirty="0" smtClean="0"/>
              <a:t>?</a:t>
            </a:r>
          </a:p>
          <a:p>
            <a:endParaRPr lang="fr-FR" sz="2400" dirty="0"/>
          </a:p>
          <a:p>
            <a:r>
              <a:rPr lang="fr-FR" sz="2400" dirty="0" smtClean="0"/>
              <a:t>Dans </a:t>
            </a:r>
            <a:r>
              <a:rPr lang="fr-FR" sz="2400" dirty="0"/>
              <a:t>quelles conditions ? </a:t>
            </a:r>
            <a:endParaRPr lang="fr-FR" sz="2400" dirty="0" smtClean="0"/>
          </a:p>
          <a:p>
            <a:endParaRPr lang="fr-FR" sz="2400" dirty="0"/>
          </a:p>
          <a:p>
            <a:r>
              <a:rPr lang="fr-FR" sz="2400" dirty="0" smtClean="0"/>
              <a:t>Devant le  CPH au fond ?</a:t>
            </a:r>
          </a:p>
          <a:p>
            <a:endParaRPr lang="fr-FR" sz="2400" dirty="0"/>
          </a:p>
          <a:p>
            <a:pPr marL="0" marR="0" lvl="0" indent="0" defTabSz="914400" eaLnBrk="1" fontAlgn="auto" latinLnBrk="0" hangingPunct="1">
              <a:lnSpc>
                <a:spcPct val="100000"/>
              </a:lnSpc>
              <a:spcBef>
                <a:spcPts val="0"/>
              </a:spcBef>
              <a:spcAft>
                <a:spcPts val="0"/>
              </a:spcAft>
              <a:buClrTx/>
              <a:buSzTx/>
              <a:buFontTx/>
              <a:buNone/>
              <a:tabLst/>
              <a:defRPr/>
            </a:pPr>
            <a:endParaRPr lang="fr-FR" dirty="0"/>
          </a:p>
        </p:txBody>
      </p:sp>
    </p:spTree>
    <p:extLst>
      <p:ext uri="{BB962C8B-B14F-4D97-AF65-F5344CB8AC3E}">
        <p14:creationId xmlns:p14="http://schemas.microsoft.com/office/powerpoint/2010/main" val="2050796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7551" y="395786"/>
            <a:ext cx="4451349" cy="573205"/>
          </a:xfrm>
        </p:spPr>
        <p:txBody>
          <a:bodyPr anchor="t"/>
          <a:lstStyle/>
          <a:p>
            <a:r>
              <a:rPr lang="fr-FR" dirty="0"/>
              <a:t>Faire face à une déclaration d’inaptitude</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58</a:t>
            </a:fld>
            <a:endParaRPr lang="fr-FR" dirty="0"/>
          </a:p>
        </p:txBody>
      </p:sp>
      <p:sp>
        <p:nvSpPr>
          <p:cNvPr id="4" name="Espace réservé du texte 3"/>
          <p:cNvSpPr>
            <a:spLocks noGrp="1"/>
          </p:cNvSpPr>
          <p:nvPr>
            <p:ph type="body" sz="quarter" idx="13"/>
          </p:nvPr>
        </p:nvSpPr>
        <p:spPr>
          <a:xfrm>
            <a:off x="5139115" y="2446231"/>
            <a:ext cx="3228220" cy="2856020"/>
          </a:xfrm>
        </p:spPr>
        <p:txBody>
          <a:bodyPr>
            <a:normAutofit fontScale="92500"/>
          </a:bodyPr>
          <a:lstStyle/>
          <a:p>
            <a:r>
              <a:rPr lang="fr-FR" dirty="0">
                <a:solidFill>
                  <a:schemeClr val="accent2">
                    <a:lumMod val="75000"/>
                  </a:schemeClr>
                </a:solidFill>
              </a:rPr>
              <a:t>Le constat de </a:t>
            </a:r>
            <a:r>
              <a:rPr lang="fr-FR" dirty="0" smtClean="0">
                <a:solidFill>
                  <a:schemeClr val="accent2">
                    <a:lumMod val="75000"/>
                  </a:schemeClr>
                </a:solidFill>
              </a:rPr>
              <a:t>l’inaptitude</a:t>
            </a:r>
          </a:p>
          <a:p>
            <a:r>
              <a:rPr lang="fr-FR" dirty="0"/>
              <a:t>Rechercher des solutions de </a:t>
            </a:r>
            <a:r>
              <a:rPr lang="fr-FR" dirty="0" smtClean="0"/>
              <a:t>reclassement</a:t>
            </a:r>
          </a:p>
          <a:p>
            <a:r>
              <a:rPr lang="fr-FR" dirty="0">
                <a:solidFill>
                  <a:schemeClr val="accent2">
                    <a:lumMod val="75000"/>
                  </a:schemeClr>
                </a:solidFill>
              </a:rPr>
              <a:t>Prononcer le licenciement du salarié déclaré </a:t>
            </a:r>
            <a:r>
              <a:rPr lang="fr-FR" dirty="0" smtClean="0">
                <a:solidFill>
                  <a:schemeClr val="accent2">
                    <a:lumMod val="75000"/>
                  </a:schemeClr>
                </a:solidFill>
              </a:rPr>
              <a:t>inapte</a:t>
            </a:r>
          </a:p>
          <a:p>
            <a:r>
              <a:rPr lang="fr-FR" dirty="0">
                <a:solidFill>
                  <a:schemeClr val="accent2">
                    <a:lumMod val="75000"/>
                  </a:schemeClr>
                </a:solidFill>
              </a:rPr>
              <a:t>Rompre un contrat à durée déterminée en cas d’inaptitude</a:t>
            </a:r>
          </a:p>
        </p:txBody>
      </p:sp>
    </p:spTree>
    <p:extLst>
      <p:ext uri="{BB962C8B-B14F-4D97-AF65-F5344CB8AC3E}">
        <p14:creationId xmlns:p14="http://schemas.microsoft.com/office/powerpoint/2010/main" val="971591843"/>
      </p:ext>
    </p:extLst>
  </p:cSld>
  <p:clrMapOvr>
    <a:masterClrMapping/>
  </p:clrMapOvr>
  <p:transition spd="slow">
    <p:pu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4"/>
          </p:nvPr>
        </p:nvSpPr>
        <p:spPr/>
        <p:txBody>
          <a:bodyPr/>
          <a:lstStyle/>
          <a:p>
            <a:fld id="{B90E16C9-0A27-4632-BE93-74127F7D6A94}" type="slidenum">
              <a:rPr lang="fr-FR" smtClean="0"/>
              <a:pPr/>
              <a:t>59</a:t>
            </a:fld>
            <a:endParaRPr lang="fr-FR" dirty="0"/>
          </a:p>
        </p:txBody>
      </p:sp>
      <p:sp>
        <p:nvSpPr>
          <p:cNvPr id="22" name="Rectangle à coins arrondis 23"/>
          <p:cNvSpPr>
            <a:spLocks noChangeArrowheads="1"/>
          </p:cNvSpPr>
          <p:nvPr/>
        </p:nvSpPr>
        <p:spPr bwMode="auto">
          <a:xfrm>
            <a:off x="3431867" y="1896391"/>
            <a:ext cx="2430000" cy="510778"/>
          </a:xfrm>
          <a:prstGeom prst="roundRect">
            <a:avLst>
              <a:gd name="adj" fmla="val 16667"/>
            </a:avLst>
          </a:prstGeom>
          <a:noFill/>
          <a:ln w="12700">
            <a:solidFill>
              <a:srgbClr val="C00000"/>
            </a:solidFill>
            <a:round/>
            <a:headEnd/>
            <a:tailEnd/>
          </a:ln>
          <a:extLst>
            <a:ext uri="{909E8E84-426E-40dd-AFC4-6F175D3DCCD1}">
              <a14:hiddenFill xmlns="" xmlns:a14="http://schemas.microsoft.com/office/drawing/2010/main">
                <a:solidFill>
                  <a:srgbClr val="FFFFFF"/>
                </a:solidFill>
              </a14:hiddenFill>
            </a:ext>
          </a:extLst>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3" name="Rectangle à coins arrondis 22"/>
          <p:cNvSpPr>
            <a:spLocks noChangeArrowheads="1"/>
          </p:cNvSpPr>
          <p:nvPr/>
        </p:nvSpPr>
        <p:spPr bwMode="auto">
          <a:xfrm>
            <a:off x="440636" y="1896391"/>
            <a:ext cx="2430000" cy="510778"/>
          </a:xfrm>
          <a:prstGeom prst="roundRect">
            <a:avLst>
              <a:gd name="adj" fmla="val 16667"/>
            </a:avLst>
          </a:prstGeom>
          <a:noFill/>
          <a:ln w="12700">
            <a:solidFill>
              <a:srgbClr val="C00000"/>
            </a:solidFill>
            <a:round/>
            <a:headEnd/>
            <a:tailEnd/>
          </a:ln>
          <a:extLst>
            <a:ext uri="{909E8E84-426E-40dd-AFC4-6F175D3DCCD1}">
              <a14:hiddenFill xmlns="" xmlns:a14="http://schemas.microsoft.com/office/drawing/2010/main">
                <a:solidFill>
                  <a:srgbClr val="FFFFFF"/>
                </a:solidFill>
              </a14:hiddenFill>
            </a:ext>
          </a:extLst>
        </p:spPr>
        <p:txBody>
          <a:bodyPr wrap="square"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4" name="Ellipse 14"/>
          <p:cNvSpPr>
            <a:spLocks noChangeArrowheads="1"/>
          </p:cNvSpPr>
          <p:nvPr/>
        </p:nvSpPr>
        <p:spPr bwMode="auto">
          <a:xfrm>
            <a:off x="237635" y="2109772"/>
            <a:ext cx="406003" cy="649188"/>
          </a:xfrm>
          <a:prstGeom prst="ellipse">
            <a:avLst/>
          </a:prstGeom>
          <a:solidFill>
            <a:schemeClr val="bg1"/>
          </a:solidFill>
          <a:ln w="9525">
            <a:solidFill>
              <a:srgbClr val="C00000"/>
            </a:solidFill>
            <a:round/>
            <a:headEnd/>
            <a:tailEnd/>
          </a:ln>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5" name="ZoneTexte 13"/>
          <p:cNvSpPr txBox="1">
            <a:spLocks noChangeArrowheads="1"/>
          </p:cNvSpPr>
          <p:nvPr/>
        </p:nvSpPr>
        <p:spPr bwMode="auto">
          <a:xfrm>
            <a:off x="279306" y="2074066"/>
            <a:ext cx="25479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r>
              <a:rPr lang="fr-FR" altLang="fr-FR" sz="2400" dirty="0">
                <a:solidFill>
                  <a:schemeClr val="tx1"/>
                </a:solidFill>
              </a:rPr>
              <a:t>1</a:t>
            </a:r>
          </a:p>
        </p:txBody>
      </p:sp>
      <p:sp>
        <p:nvSpPr>
          <p:cNvPr id="26" name="Ellipse 20"/>
          <p:cNvSpPr>
            <a:spLocks noChangeArrowheads="1"/>
          </p:cNvSpPr>
          <p:nvPr/>
        </p:nvSpPr>
        <p:spPr bwMode="auto">
          <a:xfrm>
            <a:off x="3267706" y="2104997"/>
            <a:ext cx="406003" cy="649188"/>
          </a:xfrm>
          <a:prstGeom prst="ellipse">
            <a:avLst/>
          </a:prstGeom>
          <a:solidFill>
            <a:schemeClr val="bg1"/>
          </a:solidFill>
          <a:ln w="9525">
            <a:solidFill>
              <a:srgbClr val="C00000"/>
            </a:solidFill>
            <a:round/>
            <a:headEnd/>
            <a:tailEnd/>
          </a:ln>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27" name="ZoneTexte 21"/>
          <p:cNvSpPr txBox="1">
            <a:spLocks noChangeArrowheads="1"/>
          </p:cNvSpPr>
          <p:nvPr/>
        </p:nvSpPr>
        <p:spPr bwMode="auto">
          <a:xfrm>
            <a:off x="3313842" y="2069291"/>
            <a:ext cx="25479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r>
              <a:rPr lang="fr-FR" altLang="fr-FR" sz="2400" dirty="0">
                <a:solidFill>
                  <a:schemeClr val="tx1"/>
                </a:solidFill>
              </a:rPr>
              <a:t>2</a:t>
            </a:r>
          </a:p>
        </p:txBody>
      </p:sp>
      <p:sp>
        <p:nvSpPr>
          <p:cNvPr id="28" name="Rectangle 10"/>
          <p:cNvSpPr>
            <a:spLocks noChangeArrowheads="1"/>
          </p:cNvSpPr>
          <p:nvPr/>
        </p:nvSpPr>
        <p:spPr bwMode="auto">
          <a:xfrm>
            <a:off x="418504" y="2055272"/>
            <a:ext cx="2429999" cy="2862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algn="ctr"/>
            <a:r>
              <a:rPr lang="fr-FR" altLang="fr-FR" sz="1650" b="1" dirty="0">
                <a:solidFill>
                  <a:schemeClr val="tx1"/>
                </a:solidFill>
              </a:rPr>
              <a:t>Dispense de recherches de reclassement en cas de risque pour la santé du salarié</a:t>
            </a:r>
          </a:p>
          <a:p>
            <a:pPr algn="ctr"/>
            <a:endParaRPr lang="fr-FR" altLang="fr-FR" sz="1650" b="1" dirty="0">
              <a:solidFill>
                <a:schemeClr val="tx1"/>
              </a:solidFill>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altLang="fr-FR" sz="1275" dirty="0">
                <a:solidFill>
                  <a:srgbClr val="000000"/>
                </a:solidFill>
                <a:latin typeface="Arial" charset="0"/>
                <a:ea typeface="ＭＳ Ｐゴシック" charset="0"/>
              </a:rPr>
              <a:t>Quelle que soit l’origine de l’inaptitude (pro ou non)</a:t>
            </a:r>
          </a:p>
          <a:p>
            <a:pPr fontAlgn="base">
              <a:lnSpc>
                <a:spcPct val="95000"/>
              </a:lnSpc>
              <a:spcBef>
                <a:spcPct val="0"/>
              </a:spcBef>
              <a:spcAft>
                <a:spcPts val="450"/>
              </a:spcAft>
              <a:buClr>
                <a:srgbClr val="FFFFFF">
                  <a:lumMod val="50000"/>
                </a:srgbClr>
              </a:buClr>
            </a:pPr>
            <a:endParaRPr lang="fr-FR" altLang="fr-FR" sz="1275"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altLang="fr-FR" sz="1275" dirty="0">
                <a:solidFill>
                  <a:srgbClr val="000000"/>
                </a:solidFill>
                <a:latin typeface="Arial" charset="0"/>
                <a:ea typeface="ＭＳ Ｐゴシック" charset="0"/>
              </a:rPr>
              <a:t>Quelle que soit la durée du contrat de travail (CDI ou CDD)</a:t>
            </a:r>
          </a:p>
        </p:txBody>
      </p:sp>
      <p:sp>
        <p:nvSpPr>
          <p:cNvPr id="29" name="Rectangle 24"/>
          <p:cNvSpPr>
            <a:spLocks noChangeArrowheads="1"/>
          </p:cNvSpPr>
          <p:nvPr/>
        </p:nvSpPr>
        <p:spPr bwMode="auto">
          <a:xfrm>
            <a:off x="3421134" y="2256337"/>
            <a:ext cx="2429999" cy="291906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algn="ctr"/>
            <a:r>
              <a:rPr lang="fr-FR" altLang="fr-FR" sz="1650" b="1" dirty="0">
                <a:solidFill>
                  <a:schemeClr val="tx1"/>
                </a:solidFill>
              </a:rPr>
              <a:t>Procédure en cas d’inaptitude d’origine pro désormais applicable aussi en cas d’inaptitude d’origine non pro</a:t>
            </a:r>
          </a:p>
          <a:p>
            <a:endParaRPr lang="fr-FR" altLang="fr-FR" sz="450" b="1" dirty="0">
              <a:solidFill>
                <a:schemeClr val="tx1"/>
              </a:solidFill>
            </a:endParaRPr>
          </a:p>
          <a:p>
            <a:pPr marL="214308" indent="-214308" fontAlgn="base">
              <a:lnSpc>
                <a:spcPct val="95000"/>
              </a:lnSpc>
              <a:spcBef>
                <a:spcPct val="0"/>
              </a:spcBef>
              <a:spcAft>
                <a:spcPts val="450"/>
              </a:spcAft>
              <a:buClr>
                <a:srgbClr val="FFFFFF">
                  <a:lumMod val="50000"/>
                </a:srgbClr>
              </a:buClr>
              <a:buFont typeface="Wingdings" charset="0"/>
              <a:buChar char="§"/>
            </a:pPr>
            <a:endParaRPr lang="fr-FR" sz="750"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Consultation des DP</a:t>
            </a:r>
            <a:endParaRPr lang="fr-FR" sz="1275" u="sng" dirty="0">
              <a:solidFill>
                <a:srgbClr val="000000"/>
              </a:solidFill>
              <a:latin typeface="Arial" charset="0"/>
              <a:ea typeface="ＭＳ Ｐゴシック" charset="0"/>
            </a:endParaRPr>
          </a:p>
          <a:p>
            <a:pPr fontAlgn="base">
              <a:lnSpc>
                <a:spcPct val="95000"/>
              </a:lnSpc>
              <a:spcBef>
                <a:spcPct val="0"/>
              </a:spcBef>
              <a:spcAft>
                <a:spcPts val="450"/>
              </a:spcAft>
              <a:buClr>
                <a:srgbClr val="FFFFFF">
                  <a:lumMod val="50000"/>
                </a:srgbClr>
              </a:buClr>
            </a:pPr>
            <a:endParaRPr lang="fr-FR" sz="1275"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Information écrite du salarié en cas d’impossibilité de reclassement</a:t>
            </a:r>
          </a:p>
        </p:txBody>
      </p:sp>
      <p:sp>
        <p:nvSpPr>
          <p:cNvPr id="17" name="Rectangle à coins arrondis 23"/>
          <p:cNvSpPr>
            <a:spLocks noChangeArrowheads="1"/>
          </p:cNvSpPr>
          <p:nvPr/>
        </p:nvSpPr>
        <p:spPr bwMode="auto">
          <a:xfrm>
            <a:off x="6425285" y="1896391"/>
            <a:ext cx="2430000" cy="510778"/>
          </a:xfrm>
          <a:prstGeom prst="roundRect">
            <a:avLst>
              <a:gd name="adj" fmla="val 16667"/>
            </a:avLst>
          </a:prstGeom>
          <a:noFill/>
          <a:ln w="12700">
            <a:solidFill>
              <a:srgbClr val="C00000"/>
            </a:solidFill>
            <a:round/>
            <a:headEnd/>
            <a:tailEnd/>
          </a:ln>
          <a:extLst>
            <a:ext uri="{909E8E84-426E-40dd-AFC4-6F175D3DCCD1}">
              <a14:hiddenFill xmlns="" xmlns:a14="http://schemas.microsoft.com/office/drawing/2010/main">
                <a:solidFill>
                  <a:srgbClr val="FFFFFF"/>
                </a:solidFill>
              </a14:hiddenFill>
            </a:ext>
          </a:extLst>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18" name="Ellipse 20"/>
          <p:cNvSpPr>
            <a:spLocks noChangeArrowheads="1"/>
          </p:cNvSpPr>
          <p:nvPr/>
        </p:nvSpPr>
        <p:spPr bwMode="auto">
          <a:xfrm>
            <a:off x="6249564" y="2102037"/>
            <a:ext cx="406003" cy="649188"/>
          </a:xfrm>
          <a:prstGeom prst="ellipse">
            <a:avLst/>
          </a:prstGeom>
          <a:solidFill>
            <a:schemeClr val="bg1"/>
          </a:solidFill>
          <a:ln w="9525">
            <a:solidFill>
              <a:srgbClr val="C00000"/>
            </a:solidFill>
            <a:round/>
            <a:headEnd/>
            <a:tailEnd/>
          </a:ln>
        </p:spPr>
        <p:txBody>
          <a:bodyPr lIns="0">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eaLnBrk="1" hangingPunct="1">
              <a:spcBef>
                <a:spcPct val="50000"/>
              </a:spcBef>
            </a:pPr>
            <a:endParaRPr lang="fr-FR" altLang="fr-FR" sz="2400">
              <a:solidFill>
                <a:srgbClr val="000000"/>
              </a:solidFill>
            </a:endParaRPr>
          </a:p>
        </p:txBody>
      </p:sp>
      <p:sp>
        <p:nvSpPr>
          <p:cNvPr id="19" name="ZoneTexte 21"/>
          <p:cNvSpPr txBox="1">
            <a:spLocks noChangeArrowheads="1"/>
          </p:cNvSpPr>
          <p:nvPr/>
        </p:nvSpPr>
        <p:spPr bwMode="auto">
          <a:xfrm>
            <a:off x="6295700" y="2066331"/>
            <a:ext cx="25479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r>
              <a:rPr lang="fr-FR" altLang="fr-FR" sz="2400" dirty="0">
                <a:solidFill>
                  <a:schemeClr val="tx1"/>
                </a:solidFill>
              </a:rPr>
              <a:t>3</a:t>
            </a:r>
          </a:p>
        </p:txBody>
      </p:sp>
      <p:sp>
        <p:nvSpPr>
          <p:cNvPr id="20" name="Rectangle 24"/>
          <p:cNvSpPr>
            <a:spLocks noChangeArrowheads="1"/>
          </p:cNvSpPr>
          <p:nvPr/>
        </p:nvSpPr>
        <p:spPr bwMode="auto">
          <a:xfrm>
            <a:off x="6423762" y="2648204"/>
            <a:ext cx="2430002" cy="2473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lvl1pPr>
              <a:defRPr sz="2000">
                <a:solidFill>
                  <a:srgbClr val="333333"/>
                </a:solidFill>
                <a:latin typeface="Arial" panose="020B0604020202020204" pitchFamily="34" charset="0"/>
                <a:ea typeface="ＭＳ Ｐゴシック" panose="020B0600070205080204" pitchFamily="34" charset="-128"/>
                <a:cs typeface="M L Arial Light" charset="0"/>
              </a:defRPr>
            </a:lvl1pPr>
            <a:lvl2pPr marL="742950" indent="-285750">
              <a:defRPr sz="2000">
                <a:solidFill>
                  <a:srgbClr val="333333"/>
                </a:solidFill>
                <a:latin typeface="Arial" panose="020B0604020202020204" pitchFamily="34" charset="0"/>
                <a:ea typeface="ＭＳ Ｐゴシック" panose="020B0600070205080204" pitchFamily="34" charset="-128"/>
                <a:cs typeface="M L Arial Light" charset="0"/>
              </a:defRPr>
            </a:lvl2pPr>
            <a:lvl3pPr marL="1143000" indent="-228600">
              <a:defRPr sz="2000">
                <a:solidFill>
                  <a:srgbClr val="333333"/>
                </a:solidFill>
                <a:latin typeface="Arial" panose="020B0604020202020204" pitchFamily="34" charset="0"/>
                <a:ea typeface="ＭＳ Ｐゴシック" panose="020B0600070205080204" pitchFamily="34" charset="-128"/>
                <a:cs typeface="M L Arial Light" charset="0"/>
              </a:defRPr>
            </a:lvl3pPr>
            <a:lvl4pPr marL="1600200" indent="-228600">
              <a:defRPr>
                <a:solidFill>
                  <a:srgbClr val="333333"/>
                </a:solidFill>
                <a:latin typeface="M L Arial Light" charset="0"/>
                <a:ea typeface="ＭＳ Ｐゴシック" panose="020B0600070205080204" pitchFamily="34" charset="-128"/>
                <a:cs typeface="M L Arial Light" charset="0"/>
              </a:defRPr>
            </a:lvl4pPr>
            <a:lvl5pPr marL="2057400" indent="-228600">
              <a:defRPr sz="1600">
                <a:solidFill>
                  <a:srgbClr val="333333"/>
                </a:solidFill>
                <a:latin typeface="M L Arial Light" charset="0"/>
                <a:ea typeface="ＭＳ Ｐゴシック" panose="020B0600070205080204" pitchFamily="34" charset="-128"/>
                <a:cs typeface="M L Arial Light" charset="0"/>
              </a:defRPr>
            </a:lvl5pPr>
            <a:lvl6pPr marL="25146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6pPr>
            <a:lvl7pPr marL="29718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7pPr>
            <a:lvl8pPr marL="34290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8pPr>
            <a:lvl9pPr marL="3886200" indent="-228600" eaLnBrk="0" fontAlgn="base" hangingPunct="0">
              <a:spcBef>
                <a:spcPct val="0"/>
              </a:spcBef>
              <a:spcAft>
                <a:spcPct val="0"/>
              </a:spcAft>
              <a:defRPr sz="1600">
                <a:solidFill>
                  <a:srgbClr val="333333"/>
                </a:solidFill>
                <a:latin typeface="M L Arial Light" charset="0"/>
                <a:ea typeface="ＭＳ Ｐゴシック" panose="020B0600070205080204" pitchFamily="34" charset="-128"/>
                <a:cs typeface="M L Arial Light" charset="0"/>
              </a:defRPr>
            </a:lvl9pPr>
          </a:lstStyle>
          <a:p>
            <a:pPr algn="ctr"/>
            <a:r>
              <a:rPr lang="fr-FR" altLang="fr-FR" sz="1650" b="1" dirty="0">
                <a:solidFill>
                  <a:schemeClr val="tx1"/>
                </a:solidFill>
              </a:rPr>
              <a:t>Rupture du contrat de travail</a:t>
            </a:r>
          </a:p>
          <a:p>
            <a:pPr algn="ctr"/>
            <a:endParaRPr lang="fr-FR" altLang="fr-FR" sz="1650" b="1" dirty="0">
              <a:solidFill>
                <a:schemeClr val="tx1"/>
              </a:solidFill>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Nouvelle rédaction : après </a:t>
            </a:r>
            <a:r>
              <a:rPr lang="fr-FR" sz="1275" b="1" u="sng" dirty="0">
                <a:solidFill>
                  <a:srgbClr val="000000"/>
                </a:solidFill>
                <a:latin typeface="Arial" charset="0"/>
                <a:ea typeface="ＭＳ Ｐゴシック" charset="0"/>
              </a:rPr>
              <a:t>une</a:t>
            </a:r>
            <a:r>
              <a:rPr lang="fr-FR" sz="1275" dirty="0">
                <a:solidFill>
                  <a:srgbClr val="000000"/>
                </a:solidFill>
                <a:latin typeface="Arial" charset="0"/>
                <a:ea typeface="ＭＳ Ｐゴシック" charset="0"/>
              </a:rPr>
              <a:t> proposition d’emploi refusée</a:t>
            </a:r>
          </a:p>
          <a:p>
            <a:pPr fontAlgn="base">
              <a:lnSpc>
                <a:spcPct val="95000"/>
              </a:lnSpc>
              <a:spcBef>
                <a:spcPct val="0"/>
              </a:spcBef>
              <a:spcAft>
                <a:spcPts val="450"/>
              </a:spcAft>
              <a:buClr>
                <a:srgbClr val="FFFFFF">
                  <a:lumMod val="50000"/>
                </a:srgbClr>
              </a:buClr>
            </a:pPr>
            <a:endParaRPr lang="fr-FR" sz="1275" dirty="0">
              <a:solidFill>
                <a:srgbClr val="000000"/>
              </a:solidFill>
              <a:latin typeface="Arial" charset="0"/>
              <a:ea typeface="ＭＳ Ｐゴシック" charset="0"/>
            </a:endParaRPr>
          </a:p>
          <a:p>
            <a:pPr marL="214308" indent="-214308" fontAlgn="base">
              <a:lnSpc>
                <a:spcPct val="95000"/>
              </a:lnSpc>
              <a:spcBef>
                <a:spcPct val="0"/>
              </a:spcBef>
              <a:spcAft>
                <a:spcPts val="450"/>
              </a:spcAft>
              <a:buClr>
                <a:srgbClr val="FFFFFF">
                  <a:lumMod val="50000"/>
                </a:srgbClr>
              </a:buClr>
              <a:buFont typeface="Wingdings" charset="0"/>
              <a:buChar char="§"/>
            </a:pPr>
            <a:r>
              <a:rPr lang="fr-FR" sz="1275" dirty="0">
                <a:solidFill>
                  <a:srgbClr val="000000"/>
                </a:solidFill>
                <a:latin typeface="Arial" charset="0"/>
                <a:ea typeface="ＭＳ Ｐゴシック" charset="0"/>
              </a:rPr>
              <a:t>Quid de la JP de la </a:t>
            </a:r>
            <a:r>
              <a:rPr lang="fr-FR" sz="1275" dirty="0" err="1">
                <a:solidFill>
                  <a:srgbClr val="000000"/>
                </a:solidFill>
                <a:latin typeface="Arial" charset="0"/>
                <a:ea typeface="ＭＳ Ｐゴシック" charset="0"/>
              </a:rPr>
              <a:t>C.cass</a:t>
            </a:r>
            <a:r>
              <a:rPr lang="fr-FR" sz="1275" dirty="0">
                <a:solidFill>
                  <a:srgbClr val="000000"/>
                </a:solidFill>
                <a:latin typeface="Arial" charset="0"/>
                <a:ea typeface="ＭＳ Ｐゴシック" charset="0"/>
              </a:rPr>
              <a:t> qui impose d’épuiser toutes les possibilités de reclassement ?</a:t>
            </a:r>
          </a:p>
        </p:txBody>
      </p:sp>
      <p:sp>
        <p:nvSpPr>
          <p:cNvPr id="21" name="Titre 1"/>
          <p:cNvSpPr>
            <a:spLocks noGrp="1"/>
          </p:cNvSpPr>
          <p:nvPr>
            <p:ph type="title"/>
          </p:nvPr>
        </p:nvSpPr>
        <p:spPr>
          <a:xfrm>
            <a:off x="628650" y="-48990"/>
            <a:ext cx="8315626" cy="1230090"/>
          </a:xfrm>
        </p:spPr>
        <p:txBody>
          <a:bodyPr vert="horz" lIns="0" anchor="b">
            <a:normAutofit/>
          </a:bodyPr>
          <a:lstStyle/>
          <a:p>
            <a:r>
              <a:rPr lang="fr-FR" dirty="0" smtClean="0">
                <a:solidFill>
                  <a:schemeClr val="tx2"/>
                </a:solidFill>
                <a:latin typeface="Arial" panose="020B0604020202020204" pitchFamily="34" charset="0"/>
                <a:cs typeface="Arial" panose="020B0604020202020204" pitchFamily="34" charset="0"/>
              </a:rPr>
              <a:t>Modifications de la Loi Travail en matière de reclassement</a:t>
            </a:r>
            <a:endParaRPr lang="fr-FR" dirty="0"/>
          </a:p>
        </p:txBody>
      </p:sp>
    </p:spTree>
    <p:extLst>
      <p:ext uri="{BB962C8B-B14F-4D97-AF65-F5344CB8AC3E}">
        <p14:creationId xmlns:p14="http://schemas.microsoft.com/office/powerpoint/2010/main" val="12285348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125" y="123404"/>
            <a:ext cx="8917002" cy="1132190"/>
          </a:xfrm>
        </p:spPr>
        <p:txBody>
          <a:bodyPr>
            <a:normAutofit fontScale="90000"/>
          </a:bodyPr>
          <a:lstStyle/>
          <a:p>
            <a:pPr lvl="1" algn="l" rtl="0">
              <a:lnSpc>
                <a:spcPct val="90000"/>
              </a:lnSpc>
              <a:spcBef>
                <a:spcPct val="0"/>
              </a:spcBef>
            </a:pPr>
            <a:r>
              <a:rPr lang="fr-FR" sz="2700" b="1" dirty="0">
                <a:latin typeface="+mj-lt"/>
              </a:rPr>
              <a:t> </a:t>
            </a:r>
            <a:r>
              <a:rPr lang="fr-FR" sz="2700" b="1" dirty="0" smtClean="0">
                <a:latin typeface="+mj-lt"/>
              </a:rPr>
              <a:t>Vérifier l’aptitude du salarié au moment de l’embauche</a:t>
            </a:r>
            <a:r>
              <a:rPr lang="fr-FR" sz="2700" dirty="0">
                <a:latin typeface="+mj-lt"/>
              </a:rPr>
              <a:t/>
            </a:r>
            <a:br>
              <a:rPr lang="fr-FR" sz="2700" dirty="0">
                <a:latin typeface="+mj-lt"/>
              </a:rPr>
            </a:br>
            <a:endParaRPr lang="fr-FR" sz="2700" dirty="0">
              <a:latin typeface="+mj-lt"/>
            </a:endParaRPr>
          </a:p>
        </p:txBody>
      </p:sp>
      <p:sp>
        <p:nvSpPr>
          <p:cNvPr id="3" name="Espace réservé du contenu 2"/>
          <p:cNvSpPr>
            <a:spLocks noGrp="1"/>
          </p:cNvSpPr>
          <p:nvPr>
            <p:ph idx="1"/>
          </p:nvPr>
        </p:nvSpPr>
        <p:spPr>
          <a:xfrm>
            <a:off x="423081" y="1876163"/>
            <a:ext cx="8092269" cy="1699550"/>
          </a:xfrm>
        </p:spPr>
        <p:txBody>
          <a:bodyPr anchor="ctr">
            <a:noAutofit/>
          </a:bodyPr>
          <a:lstStyle/>
          <a:p>
            <a:pPr marL="66675" lvl="1" indent="0">
              <a:buNone/>
            </a:pPr>
            <a:r>
              <a:rPr lang="fr-FR" sz="2000" b="1" dirty="0">
                <a:solidFill>
                  <a:schemeClr val="tx2"/>
                </a:solidFill>
                <a:latin typeface="Arial" charset="0"/>
                <a:ea typeface="Arial" charset="0"/>
                <a:cs typeface="Arial" charset="0"/>
              </a:rPr>
              <a:t>Principe (art R 4624-10 et s.)</a:t>
            </a:r>
            <a:endParaRPr lang="fr-FR" sz="2000" dirty="0">
              <a:solidFill>
                <a:schemeClr val="tx2"/>
              </a:solidFill>
              <a:latin typeface="Arial" charset="0"/>
              <a:ea typeface="Arial" charset="0"/>
              <a:cs typeface="Arial" charset="0"/>
            </a:endParaRPr>
          </a:p>
          <a:p>
            <a:pPr lvl="1"/>
            <a:r>
              <a:rPr lang="fr-FR" sz="2000" dirty="0">
                <a:latin typeface="Arial" charset="0"/>
                <a:ea typeface="Arial" charset="0"/>
                <a:cs typeface="Arial" charset="0"/>
              </a:rPr>
              <a:t>La VIP est réalisée par un professionnel de la santé du service de santé au travail</a:t>
            </a:r>
          </a:p>
          <a:p>
            <a:pPr lvl="1"/>
            <a:r>
              <a:rPr lang="fr-FR" sz="2000" dirty="0">
                <a:latin typeface="Arial" charset="0"/>
                <a:ea typeface="Arial" charset="0"/>
                <a:cs typeface="Arial" charset="0"/>
              </a:rPr>
              <a:t>Obligation d’organiser </a:t>
            </a:r>
            <a:r>
              <a:rPr lang="fr-FR" sz="2000" b="1" u="sng" dirty="0">
                <a:latin typeface="Arial" charset="0"/>
                <a:ea typeface="Arial" charset="0"/>
                <a:cs typeface="Arial" charset="0"/>
              </a:rPr>
              <a:t>une visite d’information et de prévention </a:t>
            </a:r>
            <a:r>
              <a:rPr lang="fr-FR" sz="2000" dirty="0">
                <a:latin typeface="Arial" charset="0"/>
                <a:ea typeface="Arial" charset="0"/>
                <a:cs typeface="Arial" charset="0"/>
              </a:rPr>
              <a:t>(VIP) </a:t>
            </a:r>
            <a:r>
              <a:rPr lang="fr-FR" sz="2000" b="1" dirty="0">
                <a:latin typeface="Arial" charset="0"/>
                <a:ea typeface="Arial" charset="0"/>
                <a:cs typeface="Arial" charset="0"/>
              </a:rPr>
              <a:t>dans les 3 mois de l’embauche</a:t>
            </a:r>
            <a:r>
              <a:rPr lang="fr-FR" sz="2000" dirty="0">
                <a:latin typeface="Arial" charset="0"/>
                <a:ea typeface="Arial" charset="0"/>
                <a:cs typeface="Arial" charset="0"/>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a:t>
            </a:fld>
            <a:endParaRPr lang="fr-FR" dirty="0"/>
          </a:p>
        </p:txBody>
      </p:sp>
      <p:sp>
        <p:nvSpPr>
          <p:cNvPr id="5" name="Rogner un rectangle à un seul coin 4"/>
          <p:cNvSpPr/>
          <p:nvPr/>
        </p:nvSpPr>
        <p:spPr>
          <a:xfrm>
            <a:off x="1247875" y="3807220"/>
            <a:ext cx="6244736" cy="2080904"/>
          </a:xfrm>
          <a:prstGeom prst="snip1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fr-FR" sz="1500" b="1" u="sng" dirty="0">
                <a:solidFill>
                  <a:schemeClr val="tx1"/>
                </a:solidFill>
                <a:latin typeface="Arial" charset="0"/>
                <a:ea typeface="Arial" charset="0"/>
                <a:cs typeface="Arial" charset="0"/>
              </a:rPr>
              <a:t>Apprentis</a:t>
            </a:r>
          </a:p>
          <a:p>
            <a:pPr marL="0" lvl="1" algn="ctr"/>
            <a:endParaRPr lang="fr-FR" sz="1500" b="1" dirty="0">
              <a:solidFill>
                <a:schemeClr val="tx1"/>
              </a:solidFill>
              <a:latin typeface="Arial" charset="0"/>
              <a:ea typeface="Arial" charset="0"/>
              <a:cs typeface="Arial" charset="0"/>
            </a:endParaRPr>
          </a:p>
          <a:p>
            <a:pPr marL="0" lvl="1" algn="just"/>
            <a:r>
              <a:rPr lang="fr-FR" sz="1500" dirty="0">
                <a:solidFill>
                  <a:schemeClr val="tx1"/>
                </a:solidFill>
                <a:latin typeface="Arial" charset="0"/>
                <a:ea typeface="Arial" charset="0"/>
                <a:cs typeface="Arial" charset="0"/>
              </a:rPr>
              <a:t>Obligation d’organiser une VIP </a:t>
            </a:r>
            <a:r>
              <a:rPr lang="fr-FR" sz="1500" b="1" dirty="0">
                <a:solidFill>
                  <a:schemeClr val="tx1"/>
                </a:solidFill>
                <a:latin typeface="Arial" charset="0"/>
                <a:ea typeface="Arial" charset="0"/>
                <a:cs typeface="Arial" charset="0"/>
              </a:rPr>
              <a:t>dans les 2 mois de l’embauche</a:t>
            </a:r>
            <a:r>
              <a:rPr lang="fr-FR" sz="1500" dirty="0">
                <a:solidFill>
                  <a:schemeClr val="tx1"/>
                </a:solidFill>
                <a:latin typeface="Arial" charset="0"/>
                <a:ea typeface="Arial" charset="0"/>
                <a:cs typeface="Arial" charset="0"/>
              </a:rPr>
              <a:t>.</a:t>
            </a:r>
          </a:p>
          <a:p>
            <a:pPr marL="0" lvl="1" algn="ctr"/>
            <a:endParaRPr lang="fr-FR" sz="1500" b="1" dirty="0">
              <a:solidFill>
                <a:schemeClr val="tx1"/>
              </a:solidFill>
              <a:latin typeface="Arial" charset="0"/>
              <a:ea typeface="Arial" charset="0"/>
              <a:cs typeface="Arial" charset="0"/>
            </a:endParaRPr>
          </a:p>
          <a:p>
            <a:pPr marL="0" lvl="1" algn="ctr"/>
            <a:r>
              <a:rPr lang="fr-FR" sz="1500" b="1" u="sng" dirty="0">
                <a:solidFill>
                  <a:schemeClr val="tx1"/>
                </a:solidFill>
                <a:latin typeface="Arial" charset="0"/>
                <a:ea typeface="Arial" charset="0"/>
                <a:cs typeface="Arial" charset="0"/>
              </a:rPr>
              <a:t>Travailleur de nuit, travailleur de moins de 18 ans</a:t>
            </a:r>
          </a:p>
          <a:p>
            <a:pPr marL="0" lvl="1"/>
            <a:endParaRPr lang="fr-FR" sz="1500" dirty="0">
              <a:solidFill>
                <a:schemeClr val="tx1"/>
              </a:solidFill>
              <a:latin typeface="Arial" charset="0"/>
              <a:ea typeface="Arial" charset="0"/>
              <a:cs typeface="Arial" charset="0"/>
            </a:endParaRPr>
          </a:p>
          <a:p>
            <a:pPr marL="0" lvl="1" algn="just"/>
            <a:r>
              <a:rPr lang="fr-FR" sz="1500" dirty="0">
                <a:solidFill>
                  <a:schemeClr val="tx1"/>
                </a:solidFill>
                <a:latin typeface="Arial" charset="0"/>
                <a:ea typeface="Arial" charset="0"/>
                <a:cs typeface="Arial" charset="0"/>
              </a:rPr>
              <a:t>Bénéficient d'une VIP réalisée par un professionnel de santé </a:t>
            </a:r>
            <a:r>
              <a:rPr lang="fr-FR" sz="1500" b="1" dirty="0">
                <a:solidFill>
                  <a:schemeClr val="tx1"/>
                </a:solidFill>
                <a:latin typeface="Arial" charset="0"/>
                <a:ea typeface="Arial" charset="0"/>
                <a:cs typeface="Arial" charset="0"/>
              </a:rPr>
              <a:t>préalablement à leur affectation sur le poste</a:t>
            </a:r>
            <a:r>
              <a:rPr lang="fr-FR" sz="1500" dirty="0">
                <a:solidFill>
                  <a:schemeClr val="tx1"/>
                </a:solidFill>
                <a:latin typeface="Arial" charset="0"/>
                <a:ea typeface="Arial" charset="0"/>
                <a:cs typeface="Arial" charset="0"/>
              </a:rPr>
              <a:t>.</a:t>
            </a:r>
          </a:p>
          <a:p>
            <a:endParaRPr lang="fr-FR" sz="1350" dirty="0">
              <a:solidFill>
                <a:schemeClr val="tx1"/>
              </a:solidFill>
            </a:endParaRPr>
          </a:p>
        </p:txBody>
      </p:sp>
      <p:pic>
        <p:nvPicPr>
          <p:cNvPr id="6" name="Image 5" descr="C:\Users\jbc\AppData\Local\Temp\paper-clip-2-512.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7848" y="3398649"/>
            <a:ext cx="736715" cy="736715"/>
          </a:xfrm>
          <a:prstGeom prst="rect">
            <a:avLst/>
          </a:prstGeom>
          <a:noFill/>
          <a:ln>
            <a:noFill/>
          </a:ln>
        </p:spPr>
      </p:pic>
    </p:spTree>
    <p:extLst>
      <p:ext uri="{BB962C8B-B14F-4D97-AF65-F5344CB8AC3E}">
        <p14:creationId xmlns:p14="http://schemas.microsoft.com/office/powerpoint/2010/main" val="1685781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961565" y="1337480"/>
            <a:ext cx="5964072" cy="5404513"/>
          </a:xfrm>
        </p:spPr>
        <p:txBody>
          <a:bodyPr anchor="ctr"/>
          <a:lstStyle/>
          <a:p>
            <a:pPr>
              <a:lnSpc>
                <a:spcPct val="150000"/>
              </a:lnSpc>
            </a:pPr>
            <a:r>
              <a:rPr lang="fr-FR" sz="1800" b="1" dirty="0">
                <a:latin typeface="Arial" charset="0"/>
                <a:ea typeface="Arial" charset="0"/>
                <a:cs typeface="Arial" charset="0"/>
              </a:rPr>
              <a:t>Uniformisation des procédures par la loi Travail</a:t>
            </a:r>
          </a:p>
          <a:p>
            <a:pPr lvl="1"/>
            <a:r>
              <a:rPr lang="fr-FR" sz="1800" dirty="0">
                <a:latin typeface="Arial" charset="0"/>
                <a:ea typeface="Arial" charset="0"/>
                <a:cs typeface="Arial" charset="0"/>
              </a:rPr>
              <a:t>La loi Travail simplifie la procédure de reclassement en supprimant les différences entre inaptitude d’origine professionnelle et non professionnelle. </a:t>
            </a:r>
          </a:p>
          <a:p>
            <a:pPr lvl="1"/>
            <a:r>
              <a:rPr lang="fr-FR" sz="1800" dirty="0">
                <a:latin typeface="Arial" charset="0"/>
                <a:ea typeface="Arial" charset="0"/>
                <a:cs typeface="Arial" charset="0"/>
              </a:rPr>
              <a:t>Harmonisation des procédures : avis des délégués du personnel et courrier informant le salarié sur les raisons qui s’opposent au reclassement dans tous les cas (inaptitude d’origine professionnelle et non-professionnelle), et ce, même en l’absence de proposition de reclassement à formuler.</a:t>
            </a:r>
          </a:p>
          <a:p>
            <a:endParaRPr lang="fr-FR" sz="1500" b="1"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60</a:t>
            </a:fld>
            <a:endParaRPr lang="fr-FR" dirty="0"/>
          </a:p>
        </p:txBody>
      </p:sp>
    </p:spTree>
    <p:extLst>
      <p:ext uri="{BB962C8B-B14F-4D97-AF65-F5344CB8AC3E}">
        <p14:creationId xmlns:p14="http://schemas.microsoft.com/office/powerpoint/2010/main" val="187492596"/>
      </p:ext>
    </p:extLst>
  </p:cSld>
  <p:clrMapOvr>
    <a:masterClrMapping/>
  </p:clrMapOvr>
  <p:transition spd="slow">
    <p:push/>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8438" y="1079659"/>
            <a:ext cx="8006912" cy="730091"/>
          </a:xfrm>
        </p:spPr>
        <p:txBody>
          <a:bodyPr>
            <a:normAutofit fontScale="90000"/>
          </a:bodyPr>
          <a:lstStyle/>
          <a:p>
            <a:pPr lvl="1" algn="l" rtl="0">
              <a:lnSpc>
                <a:spcPct val="90000"/>
              </a:lnSpc>
              <a:spcBef>
                <a:spcPct val="0"/>
              </a:spcBef>
            </a:pPr>
            <a:r>
              <a:rPr lang="fr-FR" sz="2700" b="1" dirty="0">
                <a:latin typeface="+mn-lt"/>
              </a:rPr>
              <a:t>Obligation ou non de proposer un emploi ?</a:t>
            </a:r>
            <a:r>
              <a:rPr lang="fr-FR" sz="1500" dirty="0"/>
              <a:t/>
            </a:r>
            <a:br>
              <a:rPr lang="fr-FR" sz="1500" dirty="0"/>
            </a:br>
            <a:r>
              <a:rPr lang="fr-FR" sz="1500" dirty="0"/>
              <a:t/>
            </a:r>
            <a:br>
              <a:rPr lang="fr-FR" sz="1500" dirty="0"/>
            </a:br>
            <a:r>
              <a:rPr lang="fr-FR" sz="1650" b="1" dirty="0">
                <a:solidFill>
                  <a:srgbClr val="FF0000"/>
                </a:solidFill>
              </a:rPr>
              <a:t>Dispense de recherche de reclassement (art. L 1226-2-1 et R 4624-42 c. </a:t>
            </a:r>
            <a:r>
              <a:rPr lang="fr-FR" sz="1650" b="1" dirty="0" err="1">
                <a:solidFill>
                  <a:srgbClr val="FF0000"/>
                </a:solidFill>
              </a:rPr>
              <a:t>trav</a:t>
            </a:r>
            <a:r>
              <a:rPr lang="fr-FR" sz="1650" b="1" dirty="0">
                <a:solidFill>
                  <a:srgbClr val="FF0000"/>
                </a:solidFill>
              </a:rPr>
              <a:t>)</a:t>
            </a:r>
            <a:r>
              <a:rPr lang="fr-FR" b="1" dirty="0" smtClean="0">
                <a:solidFill>
                  <a:srgbClr val="FF0000"/>
                </a:solidFill>
              </a:rPr>
              <a:t/>
            </a:r>
            <a:br>
              <a:rPr lang="fr-FR" b="1" dirty="0" smtClean="0">
                <a:solidFill>
                  <a:srgbClr val="FF0000"/>
                </a:solidFill>
              </a:rPr>
            </a:br>
            <a:endParaRPr lang="fr-FR" dirty="0"/>
          </a:p>
        </p:txBody>
      </p:sp>
      <p:sp>
        <p:nvSpPr>
          <p:cNvPr id="3" name="Espace réservé du contenu 2"/>
          <p:cNvSpPr>
            <a:spLocks noGrp="1"/>
          </p:cNvSpPr>
          <p:nvPr>
            <p:ph idx="1"/>
          </p:nvPr>
        </p:nvSpPr>
        <p:spPr>
          <a:xfrm>
            <a:off x="508438" y="2235201"/>
            <a:ext cx="7886700" cy="1495315"/>
          </a:xfrm>
          <a:solidFill>
            <a:schemeClr val="tx2">
              <a:lumMod val="20000"/>
              <a:lumOff val="80000"/>
            </a:schemeClr>
          </a:solidFill>
          <a:ln>
            <a:solidFill>
              <a:schemeClr val="tx1"/>
            </a:solidFill>
          </a:ln>
        </p:spPr>
        <p:style>
          <a:lnRef idx="2">
            <a:schemeClr val="accent4"/>
          </a:lnRef>
          <a:fillRef idx="1">
            <a:schemeClr val="lt1"/>
          </a:fillRef>
          <a:effectRef idx="0">
            <a:schemeClr val="accent4"/>
          </a:effectRef>
          <a:fontRef idx="minor">
            <a:schemeClr val="dk1"/>
          </a:fontRef>
        </p:style>
        <p:txBody>
          <a:bodyPr>
            <a:normAutofit fontScale="77500" lnSpcReduction="20000"/>
          </a:bodyPr>
          <a:lstStyle/>
          <a:p>
            <a:pPr marL="66675" lvl="1" indent="0">
              <a:buNone/>
            </a:pPr>
            <a:r>
              <a:rPr lang="fr-FR" sz="1500" dirty="0"/>
              <a:t/>
            </a:r>
            <a:br>
              <a:rPr lang="fr-FR" sz="1500" dirty="0"/>
            </a:br>
            <a:r>
              <a:rPr lang="fr-FR" sz="1900" dirty="0">
                <a:latin typeface="Arial" charset="0"/>
                <a:ea typeface="Arial" charset="0"/>
                <a:cs typeface="Arial" charset="0"/>
              </a:rPr>
              <a:t>L’employeur est dispensé de toute recherche de poste, lorsque le médecin mentionne dans l’avis d’inaptitude :</a:t>
            </a:r>
          </a:p>
          <a:p>
            <a:pPr lvl="1">
              <a:buFontTx/>
              <a:buChar char="-"/>
            </a:pPr>
            <a:r>
              <a:rPr lang="fr-FR" sz="1900" dirty="0">
                <a:latin typeface="Arial" charset="0"/>
                <a:ea typeface="Arial" charset="0"/>
                <a:cs typeface="Arial" charset="0"/>
              </a:rPr>
              <a:t>Que tout </a:t>
            </a:r>
            <a:r>
              <a:rPr lang="fr-FR" sz="1900" b="1" dirty="0">
                <a:latin typeface="Arial" charset="0"/>
                <a:ea typeface="Arial" charset="0"/>
                <a:cs typeface="Arial" charset="0"/>
              </a:rPr>
              <a:t>maintien du salarié </a:t>
            </a:r>
            <a:r>
              <a:rPr lang="fr-FR" sz="1900" b="1" u="sng" dirty="0">
                <a:latin typeface="Arial" charset="0"/>
                <a:ea typeface="Arial" charset="0"/>
                <a:cs typeface="Arial" charset="0"/>
              </a:rPr>
              <a:t>dans un emploi </a:t>
            </a:r>
            <a:r>
              <a:rPr lang="fr-FR" sz="1900" b="1" dirty="0">
                <a:latin typeface="Arial" charset="0"/>
                <a:ea typeface="Arial" charset="0"/>
                <a:cs typeface="Arial" charset="0"/>
              </a:rPr>
              <a:t>serait gravement préjudiciable à sa santé</a:t>
            </a:r>
            <a:r>
              <a:rPr lang="fr-FR" sz="1900" dirty="0">
                <a:latin typeface="Arial" charset="0"/>
                <a:ea typeface="Arial" charset="0"/>
                <a:cs typeface="Arial" charset="0"/>
              </a:rPr>
              <a:t>,</a:t>
            </a:r>
          </a:p>
          <a:p>
            <a:pPr lvl="1">
              <a:buFontTx/>
              <a:buChar char="-"/>
            </a:pPr>
            <a:r>
              <a:rPr lang="fr-FR" sz="1900" dirty="0">
                <a:latin typeface="Arial" charset="0"/>
                <a:ea typeface="Arial" charset="0"/>
                <a:cs typeface="Arial" charset="0"/>
              </a:rPr>
              <a:t>Ou que </a:t>
            </a:r>
            <a:r>
              <a:rPr lang="fr-FR" sz="1900" b="1" dirty="0">
                <a:latin typeface="Arial" charset="0"/>
                <a:ea typeface="Arial" charset="0"/>
                <a:cs typeface="Arial" charset="0"/>
              </a:rPr>
              <a:t>l'état de santé du salarié fait obstacle à tout reclassement </a:t>
            </a:r>
            <a:r>
              <a:rPr lang="fr-FR" sz="1900" b="1" u="sng" dirty="0">
                <a:latin typeface="Arial" charset="0"/>
                <a:ea typeface="Arial" charset="0"/>
                <a:cs typeface="Arial" charset="0"/>
              </a:rPr>
              <a:t>dans un emploi</a:t>
            </a:r>
            <a:r>
              <a:rPr lang="fr-FR" sz="1900" dirty="0">
                <a:latin typeface="Arial" charset="0"/>
                <a:ea typeface="Arial" charset="0"/>
                <a:cs typeface="Arial" charset="0"/>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61</a:t>
            </a:fld>
            <a:endParaRPr lang="fr-FR" dirty="0"/>
          </a:p>
        </p:txBody>
      </p:sp>
      <p:sp>
        <p:nvSpPr>
          <p:cNvPr id="5" name="ZoneTexte 4"/>
          <p:cNvSpPr txBox="1"/>
          <p:nvPr/>
        </p:nvSpPr>
        <p:spPr>
          <a:xfrm>
            <a:off x="591207" y="4061375"/>
            <a:ext cx="7924143" cy="1408078"/>
          </a:xfrm>
          <a:prstGeom prst="rect">
            <a:avLst/>
          </a:prstGeom>
          <a:noFill/>
        </p:spPr>
        <p:txBody>
          <a:bodyPr wrap="square" rtlCol="0">
            <a:spAutoFit/>
          </a:bodyPr>
          <a:lstStyle/>
          <a:p>
            <a:pPr marL="0" lvl="1"/>
            <a:r>
              <a:rPr lang="fr-FR" dirty="0">
                <a:latin typeface="Arial" charset="0"/>
                <a:ea typeface="Arial" charset="0"/>
                <a:cs typeface="Arial" charset="0"/>
              </a:rPr>
              <a:t>Dans ces situations, on peut penser que l’employeur est également </a:t>
            </a:r>
            <a:r>
              <a:rPr lang="fr-FR" b="1" dirty="0">
                <a:latin typeface="Arial" charset="0"/>
                <a:ea typeface="Arial" charset="0"/>
                <a:cs typeface="Arial" charset="0"/>
              </a:rPr>
              <a:t>dispensé de consulter les délégués du personnel</a:t>
            </a:r>
            <a:r>
              <a:rPr lang="fr-FR" dirty="0">
                <a:latin typeface="Arial" charset="0"/>
                <a:ea typeface="Arial" charset="0"/>
                <a:cs typeface="Arial" charset="0"/>
              </a:rPr>
              <a:t> puisque l’avis de ceux-ci doit porter sur la ou les propositions de reclassement formulées par l’employeur.</a:t>
            </a:r>
          </a:p>
          <a:p>
            <a:endParaRPr lang="fr-FR" sz="1350" dirty="0"/>
          </a:p>
        </p:txBody>
      </p:sp>
    </p:spTree>
    <p:extLst>
      <p:ext uri="{BB962C8B-B14F-4D97-AF65-F5344CB8AC3E}">
        <p14:creationId xmlns:p14="http://schemas.microsoft.com/office/powerpoint/2010/main" val="796845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Obligation de proposer un emploi</a:t>
            </a:r>
            <a:endParaRPr lang="fr-FR" dirty="0"/>
          </a:p>
        </p:txBody>
      </p:sp>
      <p:sp>
        <p:nvSpPr>
          <p:cNvPr id="3" name="Espace réservé du contenu 2"/>
          <p:cNvSpPr>
            <a:spLocks noGrp="1"/>
          </p:cNvSpPr>
          <p:nvPr>
            <p:ph idx="1"/>
          </p:nvPr>
        </p:nvSpPr>
        <p:spPr>
          <a:xfrm>
            <a:off x="122830" y="1378424"/>
            <a:ext cx="8944297" cy="4995080"/>
          </a:xfrm>
        </p:spPr>
        <p:txBody>
          <a:bodyPr>
            <a:noAutofit/>
          </a:bodyPr>
          <a:lstStyle/>
          <a:p>
            <a:r>
              <a:rPr lang="fr-FR" sz="1800" b="1" dirty="0">
                <a:latin typeface="Arial" charset="0"/>
                <a:ea typeface="Arial" charset="0"/>
                <a:cs typeface="Arial" charset="0"/>
              </a:rPr>
              <a:t>Proposition d’un autre emploi (art L 1226-2 : non professionnelle et art L 1226-10 : AT/MP)…..</a:t>
            </a:r>
          </a:p>
          <a:p>
            <a:r>
              <a:rPr lang="fr-FR" sz="1800" dirty="0">
                <a:solidFill>
                  <a:schemeClr val="tx1"/>
                </a:solidFill>
                <a:latin typeface="Arial" charset="0"/>
                <a:ea typeface="Arial" charset="0"/>
                <a:cs typeface="Arial" charset="0"/>
              </a:rPr>
              <a:t>Lorsque le salarié est déclaré inapte par le médecin du travail à reprendre l'emploi qu'il occupait précédemment, l'employeur lui propose </a:t>
            </a:r>
            <a:r>
              <a:rPr lang="fr-FR" sz="1800" b="1" dirty="0">
                <a:solidFill>
                  <a:schemeClr val="tx1"/>
                </a:solidFill>
                <a:latin typeface="Arial" charset="0"/>
                <a:ea typeface="Arial" charset="0"/>
                <a:cs typeface="Arial" charset="0"/>
              </a:rPr>
              <a:t>un autre emploi approprié à ses capacités</a:t>
            </a:r>
            <a:r>
              <a:rPr lang="fr-FR" sz="1800" dirty="0">
                <a:solidFill>
                  <a:schemeClr val="tx1"/>
                </a:solidFill>
                <a:latin typeface="Arial" charset="0"/>
                <a:ea typeface="Arial" charset="0"/>
                <a:cs typeface="Arial" charset="0"/>
              </a:rPr>
              <a:t>.</a:t>
            </a:r>
          </a:p>
          <a:p>
            <a:r>
              <a:rPr lang="fr-FR" sz="1800" dirty="0">
                <a:solidFill>
                  <a:schemeClr val="tx1"/>
                </a:solidFill>
                <a:latin typeface="Arial" charset="0"/>
                <a:ea typeface="Arial" charset="0"/>
                <a:cs typeface="Arial" charset="0"/>
              </a:rPr>
              <a:t>L'emploi proposé est aussi comparable que possible à l'emploi précédemment occupé, au besoin par la mise en </a:t>
            </a:r>
            <a:r>
              <a:rPr lang="fr-FR" sz="1800" dirty="0" err="1">
                <a:solidFill>
                  <a:schemeClr val="tx1"/>
                </a:solidFill>
                <a:latin typeface="Arial" charset="0"/>
                <a:ea typeface="Arial" charset="0"/>
                <a:cs typeface="Arial" charset="0"/>
              </a:rPr>
              <a:t>oeuvre</a:t>
            </a:r>
            <a:r>
              <a:rPr lang="fr-FR" sz="1800" dirty="0">
                <a:solidFill>
                  <a:schemeClr val="tx1"/>
                </a:solidFill>
                <a:latin typeface="Arial" charset="0"/>
                <a:ea typeface="Arial" charset="0"/>
                <a:cs typeface="Arial" charset="0"/>
              </a:rPr>
              <a:t> de mesures telles que mutations, aménagements, adaptations ou transformations de postes existants ou aménagement du temps de travail.</a:t>
            </a:r>
          </a:p>
          <a:p>
            <a:r>
              <a:rPr lang="fr-FR" sz="1800" b="1" dirty="0">
                <a:latin typeface="Arial" charset="0"/>
                <a:ea typeface="Arial" charset="0"/>
                <a:cs typeface="Arial" charset="0"/>
              </a:rPr>
              <a:t>….. après avis des délégués du personnel</a:t>
            </a:r>
          </a:p>
          <a:p>
            <a:r>
              <a:rPr lang="fr-FR" sz="1800" dirty="0">
                <a:solidFill>
                  <a:schemeClr val="tx1"/>
                </a:solidFill>
                <a:latin typeface="Arial" charset="0"/>
                <a:ea typeface="Arial" charset="0"/>
                <a:cs typeface="Arial" charset="0"/>
              </a:rPr>
              <a:t>Cette proposition prend en compte, après avis des délégués du personnel lorsqu'ils existent, les </a:t>
            </a:r>
            <a:r>
              <a:rPr lang="fr-FR" sz="1800" b="1" dirty="0">
                <a:solidFill>
                  <a:schemeClr val="tx1"/>
                </a:solidFill>
                <a:latin typeface="Arial" charset="0"/>
                <a:ea typeface="Arial" charset="0"/>
                <a:cs typeface="Arial" charset="0"/>
              </a:rPr>
              <a:t>conclusions écrites</a:t>
            </a:r>
            <a:r>
              <a:rPr lang="fr-FR" sz="1800" dirty="0">
                <a:solidFill>
                  <a:schemeClr val="tx1"/>
                </a:solidFill>
                <a:latin typeface="Arial" charset="0"/>
                <a:ea typeface="Arial" charset="0"/>
                <a:cs typeface="Arial" charset="0"/>
              </a:rPr>
              <a:t> du médecin du travail et les </a:t>
            </a:r>
            <a:r>
              <a:rPr lang="fr-FR" sz="1800" b="1" dirty="0">
                <a:solidFill>
                  <a:schemeClr val="tx1"/>
                </a:solidFill>
                <a:latin typeface="Arial" charset="0"/>
                <a:ea typeface="Arial" charset="0"/>
                <a:cs typeface="Arial" charset="0"/>
              </a:rPr>
              <a:t>indications qu'il formule sur les capacités </a:t>
            </a:r>
            <a:r>
              <a:rPr lang="fr-FR" sz="1800" dirty="0">
                <a:solidFill>
                  <a:schemeClr val="tx1"/>
                </a:solidFill>
                <a:latin typeface="Arial" charset="0"/>
                <a:ea typeface="Arial" charset="0"/>
                <a:cs typeface="Arial" charset="0"/>
              </a:rPr>
              <a:t>du salarié à exercer l'une des tâches existantes dans l'entreprise. </a:t>
            </a:r>
          </a:p>
          <a:p>
            <a:r>
              <a:rPr lang="fr-FR" sz="1800" dirty="0">
                <a:solidFill>
                  <a:schemeClr val="tx1"/>
                </a:solidFill>
                <a:latin typeface="Arial" charset="0"/>
                <a:ea typeface="Arial" charset="0"/>
                <a:cs typeface="Arial" charset="0"/>
              </a:rPr>
              <a:t>Le médecin du travail formule également des indications sur la capacité du salarié </a:t>
            </a:r>
            <a:r>
              <a:rPr lang="fr-FR" sz="1800" b="1" dirty="0">
                <a:solidFill>
                  <a:schemeClr val="tx1"/>
                </a:solidFill>
                <a:latin typeface="Arial" charset="0"/>
                <a:ea typeface="Arial" charset="0"/>
                <a:cs typeface="Arial" charset="0"/>
              </a:rPr>
              <a:t>à bénéficier d'une formation</a:t>
            </a:r>
            <a:r>
              <a:rPr lang="fr-FR" sz="1800" dirty="0">
                <a:solidFill>
                  <a:schemeClr val="tx1"/>
                </a:solidFill>
                <a:latin typeface="Arial" charset="0"/>
                <a:ea typeface="Arial" charset="0"/>
                <a:cs typeface="Arial" charset="0"/>
              </a:rPr>
              <a:t> le préparant à occuper un poste adapté.</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62</a:t>
            </a:fld>
            <a:endParaRPr lang="fr-FR" dirty="0"/>
          </a:p>
        </p:txBody>
      </p:sp>
    </p:spTree>
    <p:extLst>
      <p:ext uri="{BB962C8B-B14F-4D97-AF65-F5344CB8AC3E}">
        <p14:creationId xmlns:p14="http://schemas.microsoft.com/office/powerpoint/2010/main" val="1911410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cadre de l’obligation de reclassement</a:t>
            </a:r>
            <a:endParaRPr lang="fr-FR" dirty="0"/>
          </a:p>
        </p:txBody>
      </p:sp>
      <p:sp>
        <p:nvSpPr>
          <p:cNvPr id="3" name="Espace réservé du contenu 2"/>
          <p:cNvSpPr>
            <a:spLocks noGrp="1"/>
          </p:cNvSpPr>
          <p:nvPr>
            <p:ph idx="1"/>
          </p:nvPr>
        </p:nvSpPr>
        <p:spPr>
          <a:xfrm>
            <a:off x="374241" y="1595452"/>
            <a:ext cx="7886700" cy="1957702"/>
          </a:xfrm>
        </p:spPr>
        <p:txBody>
          <a:bodyPr>
            <a:normAutofit fontScale="85000" lnSpcReduction="10000"/>
          </a:bodyPr>
          <a:lstStyle/>
          <a:p>
            <a:pPr algn="l">
              <a:lnSpc>
                <a:spcPct val="100000"/>
              </a:lnSpc>
            </a:pPr>
            <a:r>
              <a:rPr lang="fr-FR" sz="1700" b="1" dirty="0">
                <a:latin typeface="Arial" charset="0"/>
                <a:ea typeface="Arial" charset="0"/>
                <a:cs typeface="Arial" charset="0"/>
              </a:rPr>
              <a:t>Etendue de la recherche</a:t>
            </a:r>
          </a:p>
          <a:p>
            <a:pPr lvl="1">
              <a:lnSpc>
                <a:spcPct val="100000"/>
              </a:lnSpc>
            </a:pPr>
            <a:r>
              <a:rPr lang="fr-FR" sz="1700" dirty="0">
                <a:latin typeface="Arial" charset="0"/>
                <a:ea typeface="Arial" charset="0"/>
                <a:cs typeface="Arial" charset="0"/>
              </a:rPr>
              <a:t>La recherche de reclassement s’effectue dans l’ensemble de </a:t>
            </a:r>
            <a:r>
              <a:rPr lang="fr-FR" sz="1700" b="1" dirty="0">
                <a:latin typeface="Arial" charset="0"/>
                <a:ea typeface="Arial" charset="0"/>
                <a:cs typeface="Arial" charset="0"/>
              </a:rPr>
              <a:t>l’entreprise</a:t>
            </a:r>
            <a:r>
              <a:rPr lang="fr-FR" sz="1700" dirty="0">
                <a:latin typeface="Arial" charset="0"/>
                <a:ea typeface="Arial" charset="0"/>
                <a:cs typeface="Arial" charset="0"/>
              </a:rPr>
              <a:t>, tous établissements confondus. Lorsqu’elle appartient à </a:t>
            </a:r>
            <a:r>
              <a:rPr lang="fr-FR" sz="1700" b="1" dirty="0">
                <a:latin typeface="Arial" charset="0"/>
                <a:ea typeface="Arial" charset="0"/>
                <a:cs typeface="Arial" charset="0"/>
              </a:rPr>
              <a:t>un groupe</a:t>
            </a:r>
            <a:r>
              <a:rPr lang="fr-FR" sz="1700" dirty="0">
                <a:latin typeface="Arial" charset="0"/>
                <a:ea typeface="Arial" charset="0"/>
                <a:cs typeface="Arial" charset="0"/>
              </a:rPr>
              <a:t>, la recherche de reclassement s’étend à l’ensemble du groupe parmi les </a:t>
            </a:r>
            <a:r>
              <a:rPr lang="fr-FR" sz="1700" u="sng" dirty="0">
                <a:latin typeface="Arial" charset="0"/>
                <a:ea typeface="Arial" charset="0"/>
                <a:cs typeface="Arial" charset="0"/>
              </a:rPr>
              <a:t>entreprises dont les activités, l'organisation ou le lieu d'exploitation leur permettent d'effectuer la permutation de tout ou partie du personnel</a:t>
            </a:r>
            <a:r>
              <a:rPr lang="fr-FR" sz="1700" dirty="0">
                <a:latin typeface="Arial" charset="0"/>
                <a:ea typeface="Arial" charset="0"/>
                <a:cs typeface="Arial" charset="0"/>
              </a:rPr>
              <a:t>.</a:t>
            </a:r>
            <a:endParaRPr lang="fr-FR" sz="1700" b="1" dirty="0">
              <a:latin typeface="Arial" charset="0"/>
              <a:ea typeface="Arial" charset="0"/>
              <a:cs typeface="Arial" charset="0"/>
            </a:endParaRPr>
          </a:p>
          <a:p>
            <a:pPr lvl="1">
              <a:lnSpc>
                <a:spcPct val="100000"/>
              </a:lnSpc>
            </a:pPr>
            <a:r>
              <a:rPr lang="fr-FR" sz="1700" dirty="0">
                <a:latin typeface="Arial" charset="0"/>
                <a:ea typeface="Arial" charset="0"/>
                <a:cs typeface="Arial" charset="0"/>
              </a:rPr>
              <a:t>L’employeur ne peut se contenter de procéder à une recherche de </a:t>
            </a:r>
            <a:r>
              <a:rPr lang="fr-FR" sz="1700" b="1" dirty="0">
                <a:latin typeface="Arial" charset="0"/>
                <a:ea typeface="Arial" charset="0"/>
                <a:cs typeface="Arial" charset="0"/>
              </a:rPr>
              <a:t>postes disponibles</a:t>
            </a:r>
            <a:r>
              <a:rPr lang="fr-FR" sz="1700" dirty="0">
                <a:latin typeface="Arial" charset="0"/>
                <a:ea typeface="Arial" charset="0"/>
                <a:cs typeface="Arial" charset="0"/>
              </a:rPr>
              <a:t>. Il ne doit pas négliger l’étude de la mise en œuvre de mesures telles que transformations de postes de travail existants ou aménagement du temps de travail.</a:t>
            </a:r>
          </a:p>
          <a:p>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63</a:t>
            </a:fld>
            <a:endParaRPr lang="fr-FR" dirty="0"/>
          </a:p>
        </p:txBody>
      </p:sp>
      <p:sp>
        <p:nvSpPr>
          <p:cNvPr id="6" name="ZoneTexte 5"/>
          <p:cNvSpPr txBox="1"/>
          <p:nvPr/>
        </p:nvSpPr>
        <p:spPr>
          <a:xfrm>
            <a:off x="374242" y="4699474"/>
            <a:ext cx="7973600" cy="1223412"/>
          </a:xfrm>
          <a:prstGeom prst="rect">
            <a:avLst/>
          </a:prstGeom>
          <a:noFill/>
        </p:spPr>
        <p:txBody>
          <a:bodyPr wrap="square" rtlCol="0">
            <a:spAutoFit/>
          </a:bodyPr>
          <a:lstStyle/>
          <a:p>
            <a:pPr algn="just"/>
            <a:r>
              <a:rPr lang="fr-FR" sz="1500" b="1" dirty="0">
                <a:solidFill>
                  <a:schemeClr val="tx2"/>
                </a:solidFill>
              </a:rPr>
              <a:t>Taille de l’entreprise</a:t>
            </a:r>
          </a:p>
          <a:p>
            <a:pPr marL="257175" indent="-257175" algn="just">
              <a:buFont typeface="Arial" panose="020B0604020202020204" pitchFamily="34" charset="0"/>
              <a:buChar char="•"/>
            </a:pPr>
            <a:r>
              <a:rPr lang="fr-FR" sz="1500" dirty="0">
                <a:latin typeface="Arial" charset="0"/>
                <a:ea typeface="Arial" charset="0"/>
                <a:cs typeface="Arial" charset="0"/>
              </a:rPr>
              <a:t>Bien qu’elle ne suffise pas à elle seule à exonérer l’employeur de toute recherche de reclassement, la taille restreinte d’une entreprise ne faisant pas partie d’un groupe est prise en compte pour l’évaluation des possibilités de reclassement. </a:t>
            </a:r>
          </a:p>
          <a:p>
            <a:pPr algn="just"/>
            <a:endParaRPr lang="fr-FR" sz="1350" dirty="0"/>
          </a:p>
        </p:txBody>
      </p:sp>
      <p:sp>
        <p:nvSpPr>
          <p:cNvPr id="7" name="ZoneTexte 6"/>
          <p:cNvSpPr txBox="1"/>
          <p:nvPr/>
        </p:nvSpPr>
        <p:spPr>
          <a:xfrm>
            <a:off x="2518542" y="3773667"/>
            <a:ext cx="4674667" cy="1123712"/>
          </a:xfrm>
          <a:prstGeom prst="round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marL="0" lvl="1" algn="ctr"/>
            <a:r>
              <a:rPr lang="fr-FR" sz="1500" dirty="0">
                <a:latin typeface="Arial" charset="0"/>
                <a:ea typeface="Arial" charset="0"/>
                <a:cs typeface="Arial" charset="0"/>
              </a:rPr>
              <a:t>Poste de la qualification du salarié et niveau inférieur</a:t>
            </a:r>
          </a:p>
          <a:p>
            <a:pPr marL="0" lvl="1" algn="ctr"/>
            <a:r>
              <a:rPr lang="fr-FR" sz="1500" dirty="0">
                <a:latin typeface="Arial" charset="0"/>
                <a:ea typeface="Arial" charset="0"/>
                <a:cs typeface="Arial" charset="0"/>
              </a:rPr>
              <a:t>Poste à temps plein ou temps partiel</a:t>
            </a:r>
          </a:p>
          <a:p>
            <a:pPr marL="0" lvl="1" algn="ctr"/>
            <a:r>
              <a:rPr lang="fr-FR" sz="1500" dirty="0">
                <a:latin typeface="Arial" charset="0"/>
                <a:ea typeface="Arial" charset="0"/>
                <a:cs typeface="Arial" charset="0"/>
              </a:rPr>
              <a:t>Poste en CDI ou CDD</a:t>
            </a:r>
          </a:p>
        </p:txBody>
      </p:sp>
      <p:sp>
        <p:nvSpPr>
          <p:cNvPr id="9" name="Flèche à angle droit 8"/>
          <p:cNvSpPr/>
          <p:nvPr/>
        </p:nvSpPr>
        <p:spPr>
          <a:xfrm rot="5400000">
            <a:off x="1709592" y="3849195"/>
            <a:ext cx="472966" cy="439503"/>
          </a:xfrm>
          <a:prstGeom prst="bentUpArrow">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Tree>
    <p:extLst>
      <p:ext uri="{BB962C8B-B14F-4D97-AF65-F5344CB8AC3E}">
        <p14:creationId xmlns:p14="http://schemas.microsoft.com/office/powerpoint/2010/main" val="564146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rtl="0">
              <a:lnSpc>
                <a:spcPct val="90000"/>
              </a:lnSpc>
              <a:spcBef>
                <a:spcPct val="0"/>
              </a:spcBef>
            </a:pPr>
            <a:r>
              <a:rPr lang="fr-FR" sz="2700" b="1" dirty="0">
                <a:latin typeface="+mj-lt"/>
              </a:rPr>
              <a:t>Cadre de la recherche de reclassement</a:t>
            </a:r>
            <a:br>
              <a:rPr lang="fr-FR" sz="2700" b="1" dirty="0">
                <a:latin typeface="+mj-lt"/>
              </a:rPr>
            </a:br>
            <a:endParaRPr lang="fr-FR" sz="2700" dirty="0">
              <a:latin typeface="+mj-lt"/>
            </a:endParaRPr>
          </a:p>
        </p:txBody>
      </p:sp>
      <p:sp>
        <p:nvSpPr>
          <p:cNvPr id="3" name="Espace réservé du contenu 2"/>
          <p:cNvSpPr>
            <a:spLocks noGrp="1"/>
          </p:cNvSpPr>
          <p:nvPr>
            <p:ph idx="1"/>
          </p:nvPr>
        </p:nvSpPr>
        <p:spPr>
          <a:xfrm>
            <a:off x="381962" y="1623060"/>
            <a:ext cx="8380076" cy="3890636"/>
          </a:xfrm>
        </p:spPr>
        <p:txBody>
          <a:bodyPr>
            <a:normAutofit lnSpcReduction="10000"/>
          </a:bodyPr>
          <a:lstStyle/>
          <a:p>
            <a:pPr algn="l"/>
            <a:r>
              <a:rPr lang="fr-FR" sz="1800" b="1" dirty="0">
                <a:solidFill>
                  <a:srgbClr val="FF0000"/>
                </a:solidFill>
                <a:latin typeface="Arial" charset="0"/>
                <a:ea typeface="Arial" charset="0"/>
                <a:cs typeface="Arial" charset="0"/>
              </a:rPr>
              <a:t>Obligation limitée aux </a:t>
            </a:r>
            <a:r>
              <a:rPr lang="fr-FR" sz="1800" b="1" dirty="0" err="1">
                <a:solidFill>
                  <a:srgbClr val="FF0000"/>
                </a:solidFill>
                <a:latin typeface="Arial" charset="0"/>
                <a:ea typeface="Arial" charset="0"/>
                <a:cs typeface="Arial" charset="0"/>
              </a:rPr>
              <a:t>désideratas</a:t>
            </a:r>
            <a:r>
              <a:rPr lang="fr-FR" sz="1800" b="1" dirty="0">
                <a:solidFill>
                  <a:srgbClr val="FF0000"/>
                </a:solidFill>
                <a:latin typeface="Arial" charset="0"/>
                <a:ea typeface="Arial" charset="0"/>
                <a:cs typeface="Arial" charset="0"/>
              </a:rPr>
              <a:t> du salarié ?</a:t>
            </a:r>
          </a:p>
          <a:p>
            <a:pPr algn="l"/>
            <a:r>
              <a:rPr lang="fr-FR" sz="1500" dirty="0">
                <a:solidFill>
                  <a:schemeClr val="tx1"/>
                </a:solidFill>
                <a:latin typeface="Arial" charset="0"/>
                <a:ea typeface="Arial" charset="0"/>
                <a:cs typeface="Arial" charset="0"/>
              </a:rPr>
              <a:t>L’employeur peut désormais prendre en compte la position exprimée par le salarié déclaré inapte pour le périmètre des recherches de reclassement :</a:t>
            </a:r>
          </a:p>
          <a:p>
            <a:r>
              <a:rPr lang="fr-FR" sz="1500" i="1" dirty="0">
                <a:solidFill>
                  <a:schemeClr val="tx1"/>
                </a:solidFill>
                <a:latin typeface="Arial" charset="0"/>
                <a:ea typeface="Arial" charset="0"/>
                <a:cs typeface="Arial" charset="0"/>
              </a:rPr>
              <a:t>« Mais attendu qu'il appartient à l'employeur, qui peut tenir compte de la position prise par le salarié déclaré inapte, de justifier qu'il n'a pu, au besoin par la mise en œuvre de mesures telles que mutations, transformations de poste de travail ou aménagement du temps de travail, le reclasser dans un emploi approprié à ses capacités au terme d'une recherche sérieuse, effectuée au sein de l'entreprise et des entreprises dont l'organisation, les activités ou le lieu d'exploitation permettent, en raison des relations qui existent entre elles, d'y effectuer la permutation de tout ou partie du personnel ; </a:t>
            </a:r>
          </a:p>
          <a:p>
            <a:r>
              <a:rPr lang="fr-FR" sz="1500" i="1" dirty="0">
                <a:solidFill>
                  <a:schemeClr val="tx1"/>
                </a:solidFill>
                <a:latin typeface="Arial" charset="0"/>
                <a:ea typeface="Arial" charset="0"/>
                <a:cs typeface="Arial" charset="0"/>
              </a:rPr>
              <a:t>que l'appréciation du caractère sérieux de la recherche de reclassement relève du pouvoir souverain des juges du fond ».</a:t>
            </a:r>
          </a:p>
          <a:p>
            <a:r>
              <a:rPr lang="fr-FR" sz="1500" b="1" dirty="0">
                <a:latin typeface="Arial" charset="0"/>
                <a:ea typeface="Arial" charset="0"/>
                <a:cs typeface="Arial" charset="0"/>
              </a:rPr>
              <a:t>Cass. soc. 23 novembre 2016, </a:t>
            </a:r>
            <a:r>
              <a:rPr lang="fr-FR" sz="1500" dirty="0">
                <a:latin typeface="Arial" charset="0"/>
                <a:ea typeface="Arial" charset="0"/>
                <a:cs typeface="Arial" charset="0"/>
              </a:rPr>
              <a:t>n° 14-26.398 et n° 15-18.092</a:t>
            </a:r>
          </a:p>
          <a:p>
            <a:endParaRPr lang="fr-FR" sz="1500" i="1"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64</a:t>
            </a:fld>
            <a:endParaRPr lang="fr-FR" dirty="0"/>
          </a:p>
        </p:txBody>
      </p:sp>
    </p:spTree>
    <p:extLst>
      <p:ext uri="{BB962C8B-B14F-4D97-AF65-F5344CB8AC3E}">
        <p14:creationId xmlns:p14="http://schemas.microsoft.com/office/powerpoint/2010/main" val="21141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rtl="0">
              <a:lnSpc>
                <a:spcPct val="90000"/>
              </a:lnSpc>
              <a:spcBef>
                <a:spcPct val="0"/>
              </a:spcBef>
            </a:pPr>
            <a:r>
              <a:rPr lang="fr-FR" sz="2700" b="1" dirty="0">
                <a:latin typeface="+mj-lt"/>
              </a:rPr>
              <a:t>Cadre de la recherche de reclassement</a:t>
            </a:r>
            <a:br>
              <a:rPr lang="fr-FR" sz="2700" b="1" dirty="0">
                <a:latin typeface="+mj-lt"/>
              </a:rPr>
            </a:br>
            <a:endParaRPr lang="fr-FR" sz="2700" dirty="0">
              <a:latin typeface="+mj-lt"/>
            </a:endParaRPr>
          </a:p>
        </p:txBody>
      </p:sp>
      <p:sp>
        <p:nvSpPr>
          <p:cNvPr id="3" name="Espace réservé du contenu 2"/>
          <p:cNvSpPr>
            <a:spLocks noGrp="1"/>
          </p:cNvSpPr>
          <p:nvPr>
            <p:ph idx="1"/>
          </p:nvPr>
        </p:nvSpPr>
        <p:spPr>
          <a:xfrm>
            <a:off x="381962" y="1623060"/>
            <a:ext cx="8380076" cy="1991168"/>
          </a:xfrm>
        </p:spPr>
        <p:txBody>
          <a:bodyPr>
            <a:normAutofit fontScale="92500"/>
          </a:bodyPr>
          <a:lstStyle/>
          <a:p>
            <a:pPr algn="l"/>
            <a:r>
              <a:rPr lang="fr-FR" sz="1500" b="1" dirty="0">
                <a:latin typeface="Arial" charset="0"/>
                <a:ea typeface="Arial" charset="0"/>
                <a:cs typeface="Arial" charset="0"/>
              </a:rPr>
              <a:t>Recherche de reclassement à compter de la visite</a:t>
            </a:r>
          </a:p>
          <a:p>
            <a:pPr marL="66675" lvl="1" indent="0">
              <a:buNone/>
            </a:pPr>
            <a:r>
              <a:rPr lang="fr-FR" sz="1500" dirty="0">
                <a:solidFill>
                  <a:schemeClr val="tx1"/>
                </a:solidFill>
                <a:latin typeface="Arial" charset="0"/>
                <a:ea typeface="Arial" charset="0"/>
                <a:cs typeface="Arial" charset="0"/>
              </a:rPr>
              <a:t>Seules les recherches de reclassement compatibles avec les conclusions du médecin du travail émises au cours de la visite de reprise peuvent être prises en considération pour apprécier le respect par l'employeur de son obligation de reclassement. </a:t>
            </a:r>
          </a:p>
          <a:p>
            <a:pPr marL="66675" lvl="1" indent="0">
              <a:buNone/>
            </a:pPr>
            <a:r>
              <a:rPr lang="fr-FR" sz="1500" dirty="0">
                <a:solidFill>
                  <a:schemeClr val="tx1"/>
                </a:solidFill>
                <a:latin typeface="Arial" charset="0"/>
                <a:ea typeface="Arial" charset="0"/>
                <a:cs typeface="Arial" charset="0"/>
              </a:rPr>
              <a:t>…Jusqu’au reclassement ou licenciement du salarié : Selon les juges, les recherches de reclassement se poursuivent jusqu’à ce que le salarié soit reclassé ou licencié et ce même si l’employeur a repris le versement des salaires au-delà du délai d’un mois après le prononcé de l’inaptitude.</a:t>
            </a:r>
          </a:p>
          <a:p>
            <a:pPr algn="l"/>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65</a:t>
            </a:fld>
            <a:endParaRPr lang="fr-FR" dirty="0"/>
          </a:p>
        </p:txBody>
      </p:sp>
      <p:sp>
        <p:nvSpPr>
          <p:cNvPr id="7" name="ZoneTexte 6"/>
          <p:cNvSpPr txBox="1"/>
          <p:nvPr/>
        </p:nvSpPr>
        <p:spPr>
          <a:xfrm>
            <a:off x="381961" y="3614227"/>
            <a:ext cx="8380076" cy="784830"/>
          </a:xfrm>
          <a:prstGeom prst="rect">
            <a:avLst/>
          </a:prstGeom>
          <a:solidFill>
            <a:schemeClr val="tx2">
              <a:lumMod val="20000"/>
              <a:lumOff val="80000"/>
            </a:schemeClr>
          </a:solidFill>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just"/>
            <a:r>
              <a:rPr lang="fr-FR" sz="1500" dirty="0">
                <a:latin typeface="Arial" charset="0"/>
                <a:ea typeface="Arial" charset="0"/>
                <a:cs typeface="Arial" charset="0"/>
              </a:rPr>
              <a:t>Néanmoins « </a:t>
            </a:r>
            <a:r>
              <a:rPr lang="fr-FR" sz="1500" b="1" i="1" dirty="0">
                <a:latin typeface="Arial" charset="0"/>
                <a:ea typeface="Arial" charset="0"/>
                <a:cs typeface="Arial" charset="0"/>
              </a:rPr>
              <a:t>L'obligation de reclassement est réputée satisfaite lorsque l'employeur a proposé un emploi, dans les conditions prévues à </a:t>
            </a:r>
            <a:r>
              <a:rPr lang="fr-FR" sz="1500" b="1" dirty="0">
                <a:latin typeface="Arial" charset="0"/>
                <a:ea typeface="Arial" charset="0"/>
                <a:cs typeface="Arial" charset="0"/>
              </a:rPr>
              <a:t>l'article L 1226-2 et 10</a:t>
            </a:r>
            <a:r>
              <a:rPr lang="fr-FR" sz="1500" b="1" i="1" dirty="0">
                <a:latin typeface="Arial" charset="0"/>
                <a:ea typeface="Arial" charset="0"/>
                <a:cs typeface="Arial" charset="0"/>
              </a:rPr>
              <a:t>, en prenant en compte l'avis et les indications du médecin du travail</a:t>
            </a:r>
            <a:r>
              <a:rPr lang="fr-FR" sz="1500" dirty="0">
                <a:latin typeface="Arial" charset="0"/>
                <a:ea typeface="Arial" charset="0"/>
                <a:cs typeface="Arial" charset="0"/>
              </a:rPr>
              <a:t> » (art L 1226-2-1 et 1226-12 c. </a:t>
            </a:r>
            <a:r>
              <a:rPr lang="fr-FR" sz="1500" dirty="0" err="1">
                <a:latin typeface="Arial" charset="0"/>
                <a:ea typeface="Arial" charset="0"/>
                <a:cs typeface="Arial" charset="0"/>
              </a:rPr>
              <a:t>trav</a:t>
            </a:r>
            <a:r>
              <a:rPr lang="fr-FR" sz="1500" dirty="0">
                <a:latin typeface="Arial" charset="0"/>
                <a:ea typeface="Arial" charset="0"/>
                <a:cs typeface="Arial" charset="0"/>
              </a:rPr>
              <a:t>).</a:t>
            </a:r>
            <a:endParaRPr lang="fr-FR" sz="1350" dirty="0">
              <a:latin typeface="Arial" charset="0"/>
              <a:ea typeface="Arial" charset="0"/>
              <a:cs typeface="Arial" charset="0"/>
            </a:endParaRPr>
          </a:p>
        </p:txBody>
      </p:sp>
      <p:sp>
        <p:nvSpPr>
          <p:cNvPr id="8" name="ZoneTexte 7"/>
          <p:cNvSpPr txBox="1"/>
          <p:nvPr/>
        </p:nvSpPr>
        <p:spPr>
          <a:xfrm>
            <a:off x="472966" y="4706540"/>
            <a:ext cx="8289071" cy="1223412"/>
          </a:xfrm>
          <a:prstGeom prst="rect">
            <a:avLst/>
          </a:prstGeom>
          <a:noFill/>
        </p:spPr>
        <p:txBody>
          <a:bodyPr wrap="square" rtlCol="0">
            <a:spAutoFit/>
          </a:bodyPr>
          <a:lstStyle/>
          <a:p>
            <a:r>
              <a:rPr lang="fr-FR" sz="1500" b="1" dirty="0">
                <a:solidFill>
                  <a:srgbClr val="FF0000"/>
                </a:solidFill>
                <a:latin typeface="Arial" charset="0"/>
                <a:ea typeface="Arial" charset="0"/>
                <a:cs typeface="Arial" charset="0"/>
              </a:rPr>
              <a:t>La charge de la preuve incombe à l’employeur</a:t>
            </a:r>
          </a:p>
          <a:p>
            <a:endParaRPr lang="fr-FR" sz="1500" b="1" dirty="0">
              <a:solidFill>
                <a:srgbClr val="FF0000"/>
              </a:solidFill>
              <a:latin typeface="Arial" charset="0"/>
              <a:ea typeface="Arial" charset="0"/>
              <a:cs typeface="Arial" charset="0"/>
            </a:endParaRPr>
          </a:p>
          <a:p>
            <a:r>
              <a:rPr lang="fr-FR" sz="1500" dirty="0">
                <a:latin typeface="Arial" charset="0"/>
                <a:ea typeface="Arial" charset="0"/>
                <a:cs typeface="Arial" charset="0"/>
              </a:rPr>
              <a:t>Il appartient à l’employeur de prouver la mise en œuvre de démarches précises pour parvenir au reclassement du salariée tant au niveau de l'entreprise que du groupe.</a:t>
            </a:r>
          </a:p>
          <a:p>
            <a:endParaRPr lang="fr-FR" sz="1350" dirty="0"/>
          </a:p>
        </p:txBody>
      </p:sp>
    </p:spTree>
    <p:extLst>
      <p:ext uri="{BB962C8B-B14F-4D97-AF65-F5344CB8AC3E}">
        <p14:creationId xmlns:p14="http://schemas.microsoft.com/office/powerpoint/2010/main" val="1122497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Consulter les délégués du personnel</a:t>
            </a:r>
          </a:p>
        </p:txBody>
      </p:sp>
      <p:sp>
        <p:nvSpPr>
          <p:cNvPr id="3" name="Espace réservé du contenu 2"/>
          <p:cNvSpPr>
            <a:spLocks noGrp="1"/>
          </p:cNvSpPr>
          <p:nvPr>
            <p:ph idx="1"/>
          </p:nvPr>
        </p:nvSpPr>
        <p:spPr/>
        <p:txBody>
          <a:bodyPr/>
          <a:lstStyle/>
          <a:p>
            <a:pPr algn="l"/>
            <a:r>
              <a:rPr lang="fr-FR" sz="1800" b="1" dirty="0">
                <a:solidFill>
                  <a:srgbClr val="E41E13"/>
                </a:solidFill>
              </a:rPr>
              <a:t>Consultation des DP</a:t>
            </a:r>
          </a:p>
          <a:p>
            <a:pPr lvl="1" algn="l"/>
            <a:r>
              <a:rPr lang="fr-FR" sz="1800" dirty="0">
                <a:solidFill>
                  <a:schemeClr val="tx1"/>
                </a:solidFill>
              </a:rPr>
              <a:t>Les délégués du personnel sont consultés sur la ou les propositions de reclassement que l’employeur va faire au salarié concerné.</a:t>
            </a:r>
          </a:p>
          <a:p>
            <a:pPr algn="l"/>
            <a:endParaRPr lang="fr-FR"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66</a:t>
            </a:fld>
            <a:endParaRPr lang="fr-FR" dirty="0"/>
          </a:p>
        </p:txBody>
      </p:sp>
      <p:sp>
        <p:nvSpPr>
          <p:cNvPr id="5" name="Espace réservé du contenu 4"/>
          <p:cNvSpPr>
            <a:spLocks noGrp="1"/>
          </p:cNvSpPr>
          <p:nvPr>
            <p:ph idx="12"/>
          </p:nvPr>
        </p:nvSpPr>
        <p:spPr/>
        <p:txBody>
          <a:bodyPr/>
          <a:lstStyle/>
          <a:p>
            <a:pPr algn="l"/>
            <a:r>
              <a:rPr lang="fr-FR" sz="1800" b="1" dirty="0">
                <a:solidFill>
                  <a:srgbClr val="E41E13"/>
                </a:solidFill>
              </a:rPr>
              <a:t>Exclusivité des DP</a:t>
            </a:r>
          </a:p>
          <a:p>
            <a:pPr lvl="1" algn="l"/>
            <a:r>
              <a:rPr lang="fr-FR" sz="1800" dirty="0">
                <a:solidFill>
                  <a:schemeClr val="tx1"/>
                </a:solidFill>
              </a:rPr>
              <a:t>La consultation des DP sur le reclassement du salarié constitue une attribution spécifique. Le CHSCT et le CE ne sont pas compétents.</a:t>
            </a:r>
          </a:p>
          <a:p>
            <a:pPr algn="l"/>
            <a:endParaRPr lang="fr-FR" dirty="0">
              <a:solidFill>
                <a:schemeClr val="tx1"/>
              </a:solidFill>
            </a:endParaRPr>
          </a:p>
        </p:txBody>
      </p:sp>
      <p:sp>
        <p:nvSpPr>
          <p:cNvPr id="6" name="Espace réservé du contenu 5"/>
          <p:cNvSpPr>
            <a:spLocks noGrp="1"/>
          </p:cNvSpPr>
          <p:nvPr>
            <p:ph idx="13"/>
          </p:nvPr>
        </p:nvSpPr>
        <p:spPr/>
        <p:txBody>
          <a:bodyPr/>
          <a:lstStyle/>
          <a:p>
            <a:pPr algn="l"/>
            <a:r>
              <a:rPr lang="fr-FR" sz="1800" b="1" dirty="0">
                <a:solidFill>
                  <a:srgbClr val="E41E13"/>
                </a:solidFill>
              </a:rPr>
              <a:t>Absence de DP</a:t>
            </a:r>
          </a:p>
          <a:p>
            <a:pPr lvl="1" algn="l"/>
            <a:r>
              <a:rPr lang="fr-FR" sz="1650" dirty="0">
                <a:solidFill>
                  <a:schemeClr val="tx1"/>
                </a:solidFill>
              </a:rPr>
              <a:t>Seules les entreprises soumises à l’obligation de mettre en place des DP sont tenues par cette consultation. Il appartient à l’employeur de démontrer qu’il n’atteint pas les effectifs requis. </a:t>
            </a:r>
          </a:p>
          <a:p>
            <a:pPr lvl="1" algn="l"/>
            <a:r>
              <a:rPr lang="fr-FR" sz="1650" dirty="0">
                <a:solidFill>
                  <a:schemeClr val="tx1"/>
                </a:solidFill>
              </a:rPr>
              <a:t>Dans les entreprises d’au moins 11 salariés n’ayant pas de DP : justifier d’un </a:t>
            </a:r>
            <a:r>
              <a:rPr lang="fr-FR" sz="1650" b="1" dirty="0">
                <a:solidFill>
                  <a:schemeClr val="tx1"/>
                </a:solidFill>
              </a:rPr>
              <a:t>PV de carence</a:t>
            </a:r>
            <a:r>
              <a:rPr lang="fr-FR" sz="1650" dirty="0">
                <a:solidFill>
                  <a:schemeClr val="tx1"/>
                </a:solidFill>
              </a:rPr>
              <a:t>. A défaut : non-respect de la procédure.  </a:t>
            </a:r>
          </a:p>
          <a:p>
            <a:pPr algn="l"/>
            <a:endParaRPr lang="fr-FR" dirty="0">
              <a:solidFill>
                <a:schemeClr val="tx1"/>
              </a:solidFill>
            </a:endParaRPr>
          </a:p>
        </p:txBody>
      </p:sp>
    </p:spTree>
    <p:extLst>
      <p:ext uri="{BB962C8B-B14F-4D97-AF65-F5344CB8AC3E}">
        <p14:creationId xmlns:p14="http://schemas.microsoft.com/office/powerpoint/2010/main" val="8423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Consulter les délégués du personnel</a:t>
            </a:r>
          </a:p>
        </p:txBody>
      </p:sp>
      <p:sp>
        <p:nvSpPr>
          <p:cNvPr id="3" name="Espace réservé du contenu 2"/>
          <p:cNvSpPr>
            <a:spLocks noGrp="1"/>
          </p:cNvSpPr>
          <p:nvPr>
            <p:ph idx="1"/>
          </p:nvPr>
        </p:nvSpPr>
        <p:spPr>
          <a:xfrm>
            <a:off x="628650" y="2238232"/>
            <a:ext cx="3811905" cy="2702257"/>
          </a:xfrm>
        </p:spPr>
        <p:txBody>
          <a:bodyPr/>
          <a:lstStyle/>
          <a:p>
            <a:pPr algn="l"/>
            <a:r>
              <a:rPr lang="fr-FR" sz="1800" b="1" dirty="0">
                <a:latin typeface="Arial" charset="0"/>
                <a:ea typeface="Arial" charset="0"/>
                <a:cs typeface="Arial" charset="0"/>
              </a:rPr>
              <a:t>Une réunion n’est pas obligatoire</a:t>
            </a:r>
          </a:p>
          <a:p>
            <a:pPr lvl="1" algn="l"/>
            <a:r>
              <a:rPr lang="fr-FR" sz="1800" dirty="0">
                <a:solidFill>
                  <a:schemeClr val="tx1"/>
                </a:solidFill>
                <a:latin typeface="Arial" charset="0"/>
                <a:ea typeface="Arial" charset="0"/>
                <a:cs typeface="Arial" charset="0"/>
              </a:rPr>
              <a:t>La consultation n’est pas nécessairement effectuée au cours d’une réunion collective. Une consultation individuelle a été reconnue valable.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67</a:t>
            </a:fld>
            <a:endParaRPr lang="fr-FR" dirty="0"/>
          </a:p>
        </p:txBody>
      </p:sp>
      <p:sp>
        <p:nvSpPr>
          <p:cNvPr id="5" name="Espace réservé du contenu 4"/>
          <p:cNvSpPr>
            <a:spLocks noGrp="1"/>
          </p:cNvSpPr>
          <p:nvPr>
            <p:ph idx="12"/>
          </p:nvPr>
        </p:nvSpPr>
        <p:spPr>
          <a:xfrm>
            <a:off x="4714875" y="2057400"/>
            <a:ext cx="3800475" cy="3371850"/>
          </a:xfrm>
        </p:spPr>
        <p:txBody>
          <a:bodyPr/>
          <a:lstStyle/>
          <a:p>
            <a:pPr algn="l"/>
            <a:r>
              <a:rPr lang="fr-FR" sz="1800" b="1" dirty="0">
                <a:latin typeface="Arial" charset="0"/>
                <a:ea typeface="Arial" charset="0"/>
                <a:cs typeface="Arial" charset="0"/>
              </a:rPr>
              <a:t>Information complète des DP</a:t>
            </a:r>
          </a:p>
          <a:p>
            <a:pPr lvl="1" algn="l"/>
            <a:r>
              <a:rPr lang="fr-FR" sz="1800" dirty="0">
                <a:solidFill>
                  <a:schemeClr val="tx1"/>
                </a:solidFill>
                <a:latin typeface="Arial" charset="0"/>
                <a:ea typeface="Arial" charset="0"/>
                <a:cs typeface="Arial" charset="0"/>
              </a:rPr>
              <a:t>Il doit être fourni aux DP toutes les informations nécessaires quant au reclassement du salarié telles que les conclusions du médecin du travail relatives à l'aptitude du salarié à exercer l'une des tâches existantes dans l'entreprise.</a:t>
            </a:r>
          </a:p>
          <a:p>
            <a:pPr algn="l"/>
            <a:endParaRPr lang="fr-FR" sz="1800" dirty="0"/>
          </a:p>
        </p:txBody>
      </p:sp>
    </p:spTree>
    <p:extLst>
      <p:ext uri="{BB962C8B-B14F-4D97-AF65-F5344CB8AC3E}">
        <p14:creationId xmlns:p14="http://schemas.microsoft.com/office/powerpoint/2010/main" val="1614891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7205" y="72088"/>
            <a:ext cx="7886700" cy="724535"/>
          </a:xfrm>
        </p:spPr>
        <p:txBody>
          <a:bodyPr/>
          <a:lstStyle/>
          <a:p>
            <a:r>
              <a:rPr lang="fr-FR" dirty="0"/>
              <a:t>Consulter les délégués du personnel</a:t>
            </a:r>
          </a:p>
        </p:txBody>
      </p:sp>
      <p:sp>
        <p:nvSpPr>
          <p:cNvPr id="3" name="Espace réservé du contenu 2"/>
          <p:cNvSpPr>
            <a:spLocks noGrp="1"/>
          </p:cNvSpPr>
          <p:nvPr>
            <p:ph idx="1"/>
          </p:nvPr>
        </p:nvSpPr>
        <p:spPr>
          <a:xfrm>
            <a:off x="628650" y="1323832"/>
            <a:ext cx="3811905" cy="4772167"/>
          </a:xfrm>
        </p:spPr>
        <p:txBody>
          <a:bodyPr/>
          <a:lstStyle/>
          <a:p>
            <a:pPr algn="l"/>
            <a:r>
              <a:rPr lang="fr-FR" sz="1800" b="1" dirty="0">
                <a:latin typeface="Arial" charset="0"/>
                <a:ea typeface="Arial" charset="0"/>
                <a:cs typeface="Arial" charset="0"/>
              </a:rPr>
              <a:t>Sanction du non-respect</a:t>
            </a:r>
          </a:p>
          <a:p>
            <a:pPr lvl="1" algn="l"/>
            <a:r>
              <a:rPr lang="fr-FR" sz="1800" dirty="0">
                <a:solidFill>
                  <a:schemeClr val="tx1"/>
                </a:solidFill>
                <a:latin typeface="Arial" charset="0"/>
                <a:ea typeface="Arial" charset="0"/>
                <a:cs typeface="Arial" charset="0"/>
              </a:rPr>
              <a:t>Le non-respect de l’obligation de consultation des DP est sévèrement sanctionné par l’attribution de dommages-intérêts correspondant à 12 mois de salaire (si AT/MP- art L 1226-15 c. </a:t>
            </a:r>
            <a:r>
              <a:rPr lang="fr-FR" sz="1800" dirty="0" err="1">
                <a:solidFill>
                  <a:schemeClr val="tx1"/>
                </a:solidFill>
                <a:latin typeface="Arial" charset="0"/>
                <a:ea typeface="Arial" charset="0"/>
                <a:cs typeface="Arial" charset="0"/>
              </a:rPr>
              <a:t>trav</a:t>
            </a:r>
            <a:r>
              <a:rPr lang="fr-FR" sz="1800" dirty="0">
                <a:solidFill>
                  <a:schemeClr val="tx1"/>
                </a:solidFill>
                <a:latin typeface="Arial" charset="0"/>
                <a:ea typeface="Arial" charset="0"/>
                <a:cs typeface="Arial" charset="0"/>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68</a:t>
            </a:fld>
            <a:endParaRPr lang="fr-FR" dirty="0"/>
          </a:p>
        </p:txBody>
      </p:sp>
      <p:sp>
        <p:nvSpPr>
          <p:cNvPr id="6" name="Espace réservé du contenu 5"/>
          <p:cNvSpPr>
            <a:spLocks noGrp="1"/>
          </p:cNvSpPr>
          <p:nvPr>
            <p:ph idx="12"/>
          </p:nvPr>
        </p:nvSpPr>
        <p:spPr>
          <a:xfrm>
            <a:off x="4714875" y="1689735"/>
            <a:ext cx="3800475" cy="3263265"/>
          </a:xfrm>
        </p:spPr>
        <p:txBody>
          <a:bodyPr/>
          <a:lstStyle/>
          <a:p>
            <a:pPr algn="l"/>
            <a:r>
              <a:rPr lang="fr-FR" sz="1800" b="1" dirty="0">
                <a:latin typeface="Arial" charset="0"/>
                <a:ea typeface="Arial" charset="0"/>
                <a:cs typeface="Arial" charset="0"/>
              </a:rPr>
              <a:t>Effet de l’avis des DP</a:t>
            </a:r>
          </a:p>
          <a:p>
            <a:pPr lvl="1" algn="l"/>
            <a:r>
              <a:rPr lang="fr-FR" sz="1800" dirty="0">
                <a:solidFill>
                  <a:schemeClr val="tx1"/>
                </a:solidFill>
                <a:latin typeface="Arial" charset="0"/>
                <a:ea typeface="Arial" charset="0"/>
                <a:cs typeface="Arial" charset="0"/>
              </a:rPr>
              <a:t>L’avis des DP est sans conséquence sur le respect par l’employeur de son obligation de reclassement.</a:t>
            </a:r>
          </a:p>
        </p:txBody>
      </p:sp>
    </p:spTree>
    <p:extLst>
      <p:ext uri="{BB962C8B-B14F-4D97-AF65-F5344CB8AC3E}">
        <p14:creationId xmlns:p14="http://schemas.microsoft.com/office/powerpoint/2010/main" val="751858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rtl="0">
              <a:lnSpc>
                <a:spcPct val="90000"/>
              </a:lnSpc>
              <a:spcBef>
                <a:spcPct val="0"/>
              </a:spcBef>
            </a:pPr>
            <a:r>
              <a:rPr lang="fr-FR" sz="2700" b="1" dirty="0">
                <a:latin typeface="+mj-lt"/>
              </a:rPr>
              <a:t>Notifier les motifs s’opposant au reclassement</a:t>
            </a:r>
            <a:r>
              <a:rPr lang="fr-FR" b="1" dirty="0"/>
              <a:t/>
            </a:r>
            <a:br>
              <a:rPr lang="fr-FR" b="1" dirty="0"/>
            </a:br>
            <a:endParaRPr lang="fr-FR" dirty="0"/>
          </a:p>
        </p:txBody>
      </p:sp>
      <p:sp>
        <p:nvSpPr>
          <p:cNvPr id="3" name="Espace réservé du contenu 2"/>
          <p:cNvSpPr>
            <a:spLocks noGrp="1"/>
          </p:cNvSpPr>
          <p:nvPr>
            <p:ph idx="1"/>
          </p:nvPr>
        </p:nvSpPr>
        <p:spPr>
          <a:xfrm>
            <a:off x="122829" y="1446663"/>
            <a:ext cx="8944297" cy="4763068"/>
          </a:xfrm>
        </p:spPr>
        <p:txBody>
          <a:bodyPr anchor="ctr"/>
          <a:lstStyle/>
          <a:p>
            <a:r>
              <a:rPr lang="fr-FR" sz="1800" b="1" dirty="0">
                <a:latin typeface="Arial" charset="0"/>
                <a:ea typeface="Arial" charset="0"/>
                <a:cs typeface="Arial" charset="0"/>
              </a:rPr>
              <a:t>Notification écrite</a:t>
            </a:r>
          </a:p>
          <a:p>
            <a:pPr lvl="1"/>
            <a:r>
              <a:rPr lang="fr-FR" sz="1800" dirty="0">
                <a:latin typeface="Arial" charset="0"/>
                <a:ea typeface="Arial" charset="0"/>
                <a:cs typeface="Arial" charset="0"/>
              </a:rPr>
              <a:t>Avant de licencier un salarié en raison de l’impossibilité de proposer un autre emploi au salarié suite à son inaptitude, l’employeur doit notifier par écrit au salarié, les motifs s’opposant à son reclassement. </a:t>
            </a:r>
          </a:p>
          <a:p>
            <a:pPr lvl="1"/>
            <a:r>
              <a:rPr lang="fr-FR" sz="1800" dirty="0">
                <a:latin typeface="Arial" charset="0"/>
                <a:ea typeface="Arial" charset="0"/>
                <a:cs typeface="Arial" charset="0"/>
              </a:rPr>
              <a:t>Cette notification est préalable à l’engagement de la procédure de licenciement.</a:t>
            </a:r>
          </a:p>
          <a:p>
            <a:pPr lvl="1"/>
            <a:r>
              <a:rPr lang="fr-FR" sz="1800" dirty="0">
                <a:latin typeface="Arial" charset="0"/>
                <a:ea typeface="Arial" charset="0"/>
                <a:cs typeface="Arial" charset="0"/>
              </a:rPr>
              <a:t>La notification est impérativement écrite et non verbale.</a:t>
            </a:r>
          </a:p>
          <a:p>
            <a:endParaRPr lang="fr-FR" sz="18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69</a:t>
            </a:fld>
            <a:endParaRPr lang="fr-FR" dirty="0"/>
          </a:p>
        </p:txBody>
      </p:sp>
    </p:spTree>
    <p:extLst>
      <p:ext uri="{BB962C8B-B14F-4D97-AF65-F5344CB8AC3E}">
        <p14:creationId xmlns:p14="http://schemas.microsoft.com/office/powerpoint/2010/main" val="1969713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a:t>
            </a:r>
            <a:r>
              <a:rPr lang="fr-FR" dirty="0" smtClean="0"/>
              <a:t>salarié au moment de l’embauche</a:t>
            </a:r>
            <a:endParaRPr lang="fr-FR" dirty="0"/>
          </a:p>
        </p:txBody>
      </p:sp>
      <p:sp>
        <p:nvSpPr>
          <p:cNvPr id="7" name="Espace réservé du contenu 6"/>
          <p:cNvSpPr>
            <a:spLocks noGrp="1"/>
          </p:cNvSpPr>
          <p:nvPr>
            <p:ph idx="1"/>
          </p:nvPr>
        </p:nvSpPr>
        <p:spPr>
          <a:xfrm>
            <a:off x="163773" y="1433015"/>
            <a:ext cx="8351577" cy="3811309"/>
          </a:xfrm>
        </p:spPr>
        <p:txBody>
          <a:bodyPr>
            <a:noAutofit/>
          </a:bodyPr>
          <a:lstStyle/>
          <a:p>
            <a:pPr marL="0" indent="0">
              <a:buNone/>
            </a:pPr>
            <a:r>
              <a:rPr lang="fr-FR" sz="2000" b="1" dirty="0"/>
              <a:t>Orientation devant le médecin du travail lors de la VIP</a:t>
            </a:r>
          </a:p>
          <a:p>
            <a:pPr marL="0" indent="-214313">
              <a:lnSpc>
                <a:spcPct val="100000"/>
              </a:lnSpc>
              <a:spcBef>
                <a:spcPts val="0"/>
              </a:spcBef>
              <a:buNone/>
            </a:pPr>
            <a:endParaRPr lang="fr-FR" sz="2000" dirty="0">
              <a:solidFill>
                <a:srgbClr val="000000"/>
              </a:solidFill>
              <a:ea typeface="MS PGothic" charset="0"/>
              <a:cs typeface="M L Arial Light" charset="0"/>
            </a:endParaRPr>
          </a:p>
          <a:p>
            <a:pPr marL="0" indent="-214313">
              <a:lnSpc>
                <a:spcPct val="100000"/>
              </a:lnSpc>
              <a:spcBef>
                <a:spcPts val="0"/>
              </a:spcBef>
              <a:buNone/>
            </a:pPr>
            <a:r>
              <a:rPr lang="fr-FR" sz="2000" dirty="0">
                <a:solidFill>
                  <a:srgbClr val="000000"/>
                </a:solidFill>
                <a:ea typeface="MS PGothic" charset="0"/>
                <a:cs typeface="M L Arial Light" charset="0"/>
              </a:rPr>
              <a:t>Les salariés suivants sont orientés sans délai par le professionnel de santé (lors de la VIP) </a:t>
            </a:r>
            <a:br>
              <a:rPr lang="fr-FR" sz="2000" dirty="0">
                <a:solidFill>
                  <a:srgbClr val="000000"/>
                </a:solidFill>
                <a:ea typeface="MS PGothic" charset="0"/>
                <a:cs typeface="M L Arial Light" charset="0"/>
              </a:rPr>
            </a:br>
            <a:r>
              <a:rPr lang="fr-FR" sz="2000" dirty="0">
                <a:solidFill>
                  <a:srgbClr val="000000"/>
                </a:solidFill>
                <a:ea typeface="MS PGothic" charset="0"/>
                <a:cs typeface="M L Arial Light" charset="0"/>
              </a:rPr>
              <a:t>vers le médecin du travail :</a:t>
            </a:r>
          </a:p>
          <a:p>
            <a:pPr marL="0" indent="-214313">
              <a:lnSpc>
                <a:spcPct val="100000"/>
              </a:lnSpc>
              <a:spcBef>
                <a:spcPts val="0"/>
              </a:spcBef>
              <a:buNone/>
            </a:pPr>
            <a:endParaRPr lang="fr-FR" sz="2000" dirty="0">
              <a:solidFill>
                <a:srgbClr val="000000"/>
              </a:solidFill>
              <a:ea typeface="MS PGothic" charset="0"/>
              <a:cs typeface="M L Arial Light" charset="0"/>
            </a:endParaRPr>
          </a:p>
          <a:p>
            <a:pPr marL="0" indent="0">
              <a:lnSpc>
                <a:spcPct val="100000"/>
              </a:lnSpc>
              <a:spcBef>
                <a:spcPts val="0"/>
              </a:spcBef>
              <a:buNone/>
            </a:pPr>
            <a:r>
              <a:rPr lang="fr-FR" sz="2000" dirty="0">
                <a:solidFill>
                  <a:srgbClr val="000000"/>
                </a:solidFill>
                <a:ea typeface="MS PGothic" charset="0"/>
                <a:cs typeface="M L Arial Light" charset="0"/>
              </a:rPr>
              <a:t>- Tout travailleur handicapé ou qui déclare être titulaire d'une pension d'invalidité ;</a:t>
            </a:r>
          </a:p>
          <a:p>
            <a:pPr marL="0" indent="0">
              <a:lnSpc>
                <a:spcPct val="100000"/>
              </a:lnSpc>
              <a:spcBef>
                <a:spcPts val="0"/>
              </a:spcBef>
              <a:buNone/>
            </a:pPr>
            <a:r>
              <a:rPr lang="fr-FR" sz="2000" dirty="0">
                <a:solidFill>
                  <a:srgbClr val="000000"/>
                </a:solidFill>
                <a:ea typeface="MS PGothic" charset="0"/>
                <a:cs typeface="M L Arial Light" charset="0"/>
              </a:rPr>
              <a:t>- Toute femme enceinte, venant d'accoucher ou allaitante ;</a:t>
            </a:r>
          </a:p>
          <a:p>
            <a:pPr marL="0" indent="0">
              <a:lnSpc>
                <a:spcPct val="100000"/>
              </a:lnSpc>
              <a:spcBef>
                <a:spcPts val="0"/>
              </a:spcBef>
              <a:buNone/>
            </a:pPr>
            <a:r>
              <a:rPr lang="fr-FR" sz="2000" dirty="0">
                <a:solidFill>
                  <a:srgbClr val="000000"/>
                </a:solidFill>
                <a:ea typeface="MS PGothic" charset="0"/>
                <a:cs typeface="M L Arial Light" charset="0"/>
              </a:rPr>
              <a:t>- Tout salarié pour lequel le professionnel de santé l'estime nécessaire ;</a:t>
            </a:r>
          </a:p>
          <a:p>
            <a:pPr marL="0" indent="0">
              <a:lnSpc>
                <a:spcPct val="100000"/>
              </a:lnSpc>
              <a:spcBef>
                <a:spcPts val="0"/>
              </a:spcBef>
              <a:buNone/>
            </a:pPr>
            <a:r>
              <a:rPr lang="fr-FR" sz="2000" dirty="0">
                <a:solidFill>
                  <a:srgbClr val="000000"/>
                </a:solidFill>
                <a:ea typeface="MS PGothic" charset="0"/>
                <a:cs typeface="M L Arial Light" charset="0"/>
              </a:rPr>
              <a:t>- Les travailleurs exposés à des champs électromagnétiques affectés à des postes pour lesquels les valeurs limites d'exposition sont dépassées.</a:t>
            </a:r>
          </a:p>
          <a:p>
            <a:pPr marL="0" indent="-214313">
              <a:lnSpc>
                <a:spcPct val="100000"/>
              </a:lnSpc>
              <a:spcBef>
                <a:spcPts val="0"/>
              </a:spcBef>
              <a:buNone/>
            </a:pPr>
            <a:endParaRPr lang="fr-FR" sz="2000" dirty="0">
              <a:solidFill>
                <a:srgbClr val="000000"/>
              </a:solidFill>
              <a:ea typeface="MS PGothic" charset="0"/>
              <a:cs typeface="M L Arial Light" charset="0"/>
            </a:endParaRPr>
          </a:p>
          <a:p>
            <a:pPr marL="0" indent="-214313">
              <a:lnSpc>
                <a:spcPct val="100000"/>
              </a:lnSpc>
              <a:spcBef>
                <a:spcPts val="0"/>
              </a:spcBef>
              <a:buNone/>
            </a:pPr>
            <a:r>
              <a:rPr lang="fr-FR" sz="2000" dirty="0">
                <a:solidFill>
                  <a:srgbClr val="000000"/>
                </a:solidFill>
                <a:ea typeface="MS PGothic" charset="0"/>
                <a:cs typeface="M L Arial Light" charset="0"/>
              </a:rPr>
              <a:t>Cette visite a pour objet de </a:t>
            </a:r>
            <a:r>
              <a:rPr lang="fr-FR" sz="2000" b="1" dirty="0">
                <a:solidFill>
                  <a:srgbClr val="000000"/>
                </a:solidFill>
                <a:ea typeface="MS PGothic" charset="0"/>
                <a:cs typeface="M L Arial Light" charset="0"/>
              </a:rPr>
              <a:t>proposer, si elles sont nécessaires, des adaptations du poste </a:t>
            </a:r>
            <a:r>
              <a:rPr lang="fr-FR" sz="2000" dirty="0">
                <a:solidFill>
                  <a:srgbClr val="000000"/>
                </a:solidFill>
                <a:ea typeface="MS PGothic" charset="0"/>
                <a:cs typeface="M L Arial Light" charset="0"/>
              </a:rPr>
              <a:t>ou l'affectation à d'autres postes.</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a:t>
            </a:fld>
            <a:endParaRPr lang="fr-FR" dirty="0"/>
          </a:p>
        </p:txBody>
      </p:sp>
    </p:spTree>
    <p:extLst>
      <p:ext uri="{BB962C8B-B14F-4D97-AF65-F5344CB8AC3E}">
        <p14:creationId xmlns:p14="http://schemas.microsoft.com/office/powerpoint/2010/main" val="36773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7493" y="259308"/>
            <a:ext cx="8077857" cy="928048"/>
          </a:xfrm>
        </p:spPr>
        <p:txBody>
          <a:bodyPr>
            <a:normAutofit/>
          </a:bodyPr>
          <a:lstStyle/>
          <a:p>
            <a:pPr lvl="2"/>
            <a:r>
              <a:rPr lang="fr-FR" sz="2700" b="1" dirty="0">
                <a:latin typeface="+mj-lt"/>
              </a:rPr>
              <a:t>Le choix du salarié d’accepter ou non le reclassement </a:t>
            </a:r>
          </a:p>
        </p:txBody>
      </p:sp>
      <p:sp>
        <p:nvSpPr>
          <p:cNvPr id="3" name="Espace réservé du contenu 2"/>
          <p:cNvSpPr>
            <a:spLocks noGrp="1"/>
          </p:cNvSpPr>
          <p:nvPr>
            <p:ph idx="1"/>
          </p:nvPr>
        </p:nvSpPr>
        <p:spPr>
          <a:xfrm>
            <a:off x="142358" y="1846238"/>
            <a:ext cx="2931432" cy="2356485"/>
          </a:xfrm>
        </p:spPr>
        <p:txBody>
          <a:bodyPr>
            <a:normAutofit fontScale="40000" lnSpcReduction="20000"/>
          </a:bodyPr>
          <a:lstStyle/>
          <a:p>
            <a:pPr algn="l"/>
            <a:r>
              <a:rPr lang="fr-FR" sz="2600" b="1" dirty="0">
                <a:latin typeface="Arial" charset="0"/>
                <a:ea typeface="Arial" charset="0"/>
                <a:cs typeface="Arial" charset="0"/>
              </a:rPr>
              <a:t>Libre choix du salarié</a:t>
            </a:r>
          </a:p>
          <a:p>
            <a:pPr lvl="1" algn="l"/>
            <a:r>
              <a:rPr lang="fr-FR" sz="2600" dirty="0">
                <a:solidFill>
                  <a:schemeClr val="tx1"/>
                </a:solidFill>
                <a:latin typeface="Arial" charset="0"/>
                <a:ea typeface="Arial" charset="0"/>
                <a:cs typeface="Arial" charset="0"/>
              </a:rPr>
              <a:t>Le choix du salarié est libre. Sa responsabilité ne peut être engagée en raison de l’exercice de cette liberté. </a:t>
            </a:r>
          </a:p>
          <a:p>
            <a:pPr lvl="1" algn="l"/>
            <a:r>
              <a:rPr lang="fr-FR" sz="2600" dirty="0">
                <a:solidFill>
                  <a:schemeClr val="tx1"/>
                </a:solidFill>
                <a:latin typeface="Arial" charset="0"/>
                <a:ea typeface="Arial" charset="0"/>
                <a:cs typeface="Arial" charset="0"/>
              </a:rPr>
              <a:t>Si le salarié refuse le reclassement qui lui est proposé, il appartient à l’employeur d’en tirer les conséquences soit en formulant de nouvelles propositions de reclassement, soit en procédant au licenciement de l’intéressé. Il ne peut invoquer ce refus pour imputer la rupture du contrat de travail au salarié.</a:t>
            </a:r>
          </a:p>
          <a:p>
            <a:pPr algn="l"/>
            <a:r>
              <a:rPr lang="fr-FR" sz="1500" dirty="0">
                <a:latin typeface="Arial" charset="0"/>
                <a:ea typeface="Arial" charset="0"/>
                <a:cs typeface="Arial" charset="0"/>
              </a:rPr>
              <a:t>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70</a:t>
            </a:fld>
            <a:endParaRPr lang="fr-FR" dirty="0"/>
          </a:p>
        </p:txBody>
      </p:sp>
      <p:sp>
        <p:nvSpPr>
          <p:cNvPr id="5" name="Espace réservé du contenu 4"/>
          <p:cNvSpPr>
            <a:spLocks noGrp="1"/>
          </p:cNvSpPr>
          <p:nvPr>
            <p:ph idx="12"/>
          </p:nvPr>
        </p:nvSpPr>
        <p:spPr>
          <a:xfrm>
            <a:off x="3130215" y="1846238"/>
            <a:ext cx="2937509" cy="2356485"/>
          </a:xfrm>
        </p:spPr>
        <p:txBody>
          <a:bodyPr/>
          <a:lstStyle/>
          <a:p>
            <a:pPr algn="l"/>
            <a:r>
              <a:rPr lang="fr-FR" sz="1500" b="1" dirty="0">
                <a:latin typeface="Arial" charset="0"/>
                <a:ea typeface="Arial" charset="0"/>
                <a:cs typeface="Arial" charset="0"/>
              </a:rPr>
              <a:t>Refus non fautif</a:t>
            </a:r>
          </a:p>
          <a:p>
            <a:pPr lvl="1" algn="l"/>
            <a:r>
              <a:rPr lang="fr-FR" sz="1500" dirty="0">
                <a:solidFill>
                  <a:schemeClr val="tx1"/>
                </a:solidFill>
                <a:latin typeface="Arial" charset="0"/>
                <a:ea typeface="Arial" charset="0"/>
                <a:cs typeface="Arial" charset="0"/>
              </a:rPr>
              <a:t>Le refus d’une proposition de reclassement ne permet pas de licencier le salarié pour motif disciplinaire. </a:t>
            </a:r>
          </a:p>
        </p:txBody>
      </p:sp>
      <p:sp>
        <p:nvSpPr>
          <p:cNvPr id="6" name="Espace réservé du contenu 5"/>
          <p:cNvSpPr>
            <a:spLocks noGrp="1"/>
          </p:cNvSpPr>
          <p:nvPr>
            <p:ph idx="13"/>
          </p:nvPr>
        </p:nvSpPr>
        <p:spPr>
          <a:xfrm>
            <a:off x="6124148" y="1846238"/>
            <a:ext cx="2880360" cy="2356485"/>
          </a:xfrm>
        </p:spPr>
        <p:txBody>
          <a:bodyPr/>
          <a:lstStyle/>
          <a:p>
            <a:pPr algn="l"/>
            <a:r>
              <a:rPr lang="fr-FR" sz="1500" b="1" dirty="0">
                <a:latin typeface="Arial" charset="0"/>
                <a:ea typeface="Arial" charset="0"/>
                <a:cs typeface="Arial" charset="0"/>
              </a:rPr>
              <a:t>Acceptation expresse</a:t>
            </a:r>
          </a:p>
          <a:p>
            <a:pPr lvl="1" algn="l"/>
            <a:r>
              <a:rPr lang="fr-FR" sz="1500" dirty="0">
                <a:solidFill>
                  <a:schemeClr val="tx1"/>
                </a:solidFill>
                <a:latin typeface="Arial" charset="0"/>
                <a:ea typeface="Arial" charset="0"/>
                <a:cs typeface="Arial" charset="0"/>
              </a:rPr>
              <a:t>L’acceptation de la proposition de reclassement doit être explicite et ne peut résulter du silence gardé par le salarié et de la seule poursuite d'activité par l'intéressé.</a:t>
            </a:r>
          </a:p>
          <a:p>
            <a:pPr algn="l"/>
            <a:endParaRPr lang="fr-FR" sz="1500" dirty="0">
              <a:solidFill>
                <a:schemeClr val="tx1"/>
              </a:solidFill>
            </a:endParaRPr>
          </a:p>
        </p:txBody>
      </p:sp>
    </p:spTree>
    <p:extLst>
      <p:ext uri="{BB962C8B-B14F-4D97-AF65-F5344CB8AC3E}">
        <p14:creationId xmlns:p14="http://schemas.microsoft.com/office/powerpoint/2010/main" val="1363230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400" b="1" dirty="0">
                <a:latin typeface="+mj-lt"/>
              </a:rPr>
              <a:t>La reprise du versement des salaires</a:t>
            </a:r>
          </a:p>
        </p:txBody>
      </p:sp>
      <p:sp>
        <p:nvSpPr>
          <p:cNvPr id="3" name="Espace réservé du contenu 2"/>
          <p:cNvSpPr>
            <a:spLocks noGrp="1"/>
          </p:cNvSpPr>
          <p:nvPr>
            <p:ph idx="1"/>
          </p:nvPr>
        </p:nvSpPr>
        <p:spPr>
          <a:xfrm>
            <a:off x="628650" y="2260600"/>
            <a:ext cx="3811905" cy="2749551"/>
          </a:xfrm>
        </p:spPr>
        <p:txBody>
          <a:bodyPr/>
          <a:lstStyle/>
          <a:p>
            <a:pPr algn="l"/>
            <a:r>
              <a:rPr lang="fr-FR" sz="1800" b="1" dirty="0">
                <a:latin typeface="Arial" charset="0"/>
                <a:ea typeface="Arial" charset="0"/>
                <a:cs typeface="Arial" charset="0"/>
              </a:rPr>
              <a:t>Non-paiement des salaires </a:t>
            </a:r>
          </a:p>
          <a:p>
            <a:pPr algn="l"/>
            <a:r>
              <a:rPr lang="fr-FR" sz="1800" dirty="0">
                <a:solidFill>
                  <a:schemeClr val="tx1"/>
                </a:solidFill>
                <a:latin typeface="Arial" charset="0"/>
                <a:ea typeface="Arial" charset="0"/>
                <a:cs typeface="Arial" charset="0"/>
              </a:rPr>
              <a:t>Dans le mois qui suit l’examen médical de reprise, l’employeur n’est pas dans l’obligation de rémunérer le salarié.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71</a:t>
            </a:fld>
            <a:endParaRPr lang="fr-FR" dirty="0"/>
          </a:p>
        </p:txBody>
      </p:sp>
      <p:sp>
        <p:nvSpPr>
          <p:cNvPr id="5" name="Espace réservé du contenu 4"/>
          <p:cNvSpPr>
            <a:spLocks noGrp="1"/>
          </p:cNvSpPr>
          <p:nvPr>
            <p:ph idx="12"/>
          </p:nvPr>
        </p:nvSpPr>
        <p:spPr>
          <a:xfrm>
            <a:off x="4714875" y="2260599"/>
            <a:ext cx="3800475" cy="3168651"/>
          </a:xfrm>
        </p:spPr>
        <p:txBody>
          <a:bodyPr/>
          <a:lstStyle/>
          <a:p>
            <a:pPr algn="l"/>
            <a:r>
              <a:rPr lang="fr-FR" sz="1800" b="1" dirty="0">
                <a:latin typeface="Arial" charset="0"/>
                <a:ea typeface="Arial" charset="0"/>
                <a:cs typeface="Arial" charset="0"/>
              </a:rPr>
              <a:t>Délai d’un mois (art L 1226-4 c. </a:t>
            </a:r>
            <a:r>
              <a:rPr lang="fr-FR" sz="1800" b="1" dirty="0" err="1">
                <a:latin typeface="Arial" charset="0"/>
                <a:ea typeface="Arial" charset="0"/>
                <a:cs typeface="Arial" charset="0"/>
              </a:rPr>
              <a:t>trav</a:t>
            </a:r>
            <a:r>
              <a:rPr lang="fr-FR" sz="1800" b="1" dirty="0">
                <a:latin typeface="Arial" charset="0"/>
                <a:ea typeface="Arial" charset="0"/>
                <a:cs typeface="Arial" charset="0"/>
              </a:rPr>
              <a:t>)</a:t>
            </a:r>
          </a:p>
          <a:p>
            <a:pPr lvl="1" algn="l"/>
            <a:r>
              <a:rPr lang="fr-FR" sz="1800" dirty="0">
                <a:solidFill>
                  <a:schemeClr val="tx1"/>
                </a:solidFill>
                <a:latin typeface="Arial" charset="0"/>
                <a:ea typeface="Arial" charset="0"/>
                <a:cs typeface="Arial" charset="0"/>
              </a:rPr>
              <a:t>L’employeur, </a:t>
            </a:r>
            <a:r>
              <a:rPr lang="fr-FR" sz="1800" b="1" dirty="0">
                <a:solidFill>
                  <a:schemeClr val="tx1"/>
                </a:solidFill>
                <a:latin typeface="Arial" charset="0"/>
                <a:ea typeface="Arial" charset="0"/>
                <a:cs typeface="Arial" charset="0"/>
              </a:rPr>
              <a:t>s’il n’a pas reclassé ou licencié le salarié dans le délai d’un mois à compter de la date de l’examen médical de reprise</a:t>
            </a:r>
            <a:r>
              <a:rPr lang="fr-FR" sz="1800" dirty="0">
                <a:solidFill>
                  <a:schemeClr val="tx1"/>
                </a:solidFill>
                <a:latin typeface="Arial" charset="0"/>
                <a:ea typeface="Arial" charset="0"/>
                <a:cs typeface="Arial" charset="0"/>
              </a:rPr>
              <a:t>, reprend le versement des salaires. </a:t>
            </a:r>
          </a:p>
        </p:txBody>
      </p:sp>
    </p:spTree>
    <p:extLst>
      <p:ext uri="{BB962C8B-B14F-4D97-AF65-F5344CB8AC3E}">
        <p14:creationId xmlns:p14="http://schemas.microsoft.com/office/powerpoint/2010/main" val="1508458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201309"/>
            <a:ext cx="8515350" cy="1462392"/>
          </a:xfrm>
        </p:spPr>
        <p:txBody>
          <a:bodyPr>
            <a:normAutofit fontScale="90000"/>
          </a:bodyPr>
          <a:lstStyle/>
          <a:p>
            <a:pPr lvl="2" algn="l" rtl="0">
              <a:lnSpc>
                <a:spcPct val="90000"/>
              </a:lnSpc>
              <a:spcBef>
                <a:spcPct val="0"/>
              </a:spcBef>
            </a:pPr>
            <a:r>
              <a:rPr lang="fr-FR" sz="2400" b="1" dirty="0" smtClean="0"/>
              <a:t/>
            </a:r>
            <a:br>
              <a:rPr lang="fr-FR" sz="2400" b="1" dirty="0" smtClean="0"/>
            </a:br>
            <a:r>
              <a:rPr lang="fr-FR" sz="2400" b="1" dirty="0" smtClean="0"/>
              <a:t/>
            </a:r>
            <a:br>
              <a:rPr lang="fr-FR" sz="2400" b="1" dirty="0" smtClean="0"/>
            </a:br>
            <a:r>
              <a:rPr lang="fr-FR" sz="2400" b="1" dirty="0"/>
              <a:t/>
            </a:r>
            <a:br>
              <a:rPr lang="fr-FR" sz="2400" b="1" dirty="0"/>
            </a:br>
            <a:r>
              <a:rPr lang="fr-FR" sz="2400" b="1" dirty="0" smtClean="0"/>
              <a:t/>
            </a:r>
            <a:br>
              <a:rPr lang="fr-FR" sz="2400" b="1" dirty="0" smtClean="0"/>
            </a:br>
            <a:r>
              <a:rPr lang="fr-FR" sz="2400" b="1" dirty="0" smtClean="0"/>
              <a:t/>
            </a:r>
            <a:br>
              <a:rPr lang="fr-FR" sz="2400" b="1" dirty="0" smtClean="0"/>
            </a:br>
            <a:r>
              <a:rPr lang="fr-FR" dirty="0" smtClean="0"/>
              <a:t/>
            </a:r>
            <a:br>
              <a:rPr lang="fr-FR" dirty="0" smtClean="0"/>
            </a:br>
            <a:r>
              <a:rPr lang="fr-FR" dirty="0" smtClean="0"/>
              <a:t>      </a:t>
            </a:r>
            <a:br>
              <a:rPr lang="fr-FR" dirty="0" smtClean="0"/>
            </a:br>
            <a:r>
              <a:rPr lang="fr-FR" dirty="0"/>
              <a:t/>
            </a:r>
            <a:br>
              <a:rPr lang="fr-FR" dirty="0"/>
            </a:br>
            <a:r>
              <a:rPr lang="fr-FR" dirty="0" smtClean="0"/>
              <a:t>		</a:t>
            </a:r>
            <a:r>
              <a:rPr lang="fr-FR" sz="2200" b="1" dirty="0" smtClean="0"/>
              <a:t>La reprise du versement des salaires</a:t>
            </a:r>
            <a:br>
              <a:rPr lang="fr-FR" sz="2200" b="1" dirty="0" smtClean="0"/>
            </a:br>
            <a:r>
              <a:rPr lang="fr-FR" sz="2200" b="1" dirty="0" smtClean="0"/>
              <a:t/>
            </a:r>
            <a:br>
              <a:rPr lang="fr-FR" sz="2200" b="1" dirty="0" smtClean="0"/>
            </a:br>
            <a:r>
              <a:rPr lang="fr-FR" sz="2200" b="1" dirty="0"/>
              <a:t/>
            </a:r>
            <a:br>
              <a:rPr lang="fr-FR" sz="2200"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628650" y="1950899"/>
            <a:ext cx="3993906" cy="1966074"/>
          </a:xfrm>
        </p:spPr>
        <p:txBody>
          <a:bodyPr>
            <a:normAutofit lnSpcReduction="10000"/>
          </a:bodyPr>
          <a:lstStyle/>
          <a:p>
            <a:pPr algn="l"/>
            <a:r>
              <a:rPr lang="fr-FR" sz="1500" b="1" dirty="0"/>
              <a:t>Poursuite du versement des salaires en cas de reclassement</a:t>
            </a:r>
          </a:p>
          <a:p>
            <a:pPr lvl="1" algn="l"/>
            <a:r>
              <a:rPr lang="fr-FR" sz="1500" dirty="0"/>
              <a:t>En cas de reclassement du salarié celui-ci perçoit la rémunération applicable à son nouveau poste de travail. Cette rémunération peut-être égale, inférieure ou supérieure à la rémunération de l’ancien poste</a:t>
            </a:r>
            <a:r>
              <a:rPr lang="fr-FR" sz="2100" dirty="0"/>
              <a:t>. </a:t>
            </a:r>
          </a:p>
          <a:p>
            <a:pPr algn="l"/>
            <a:endParaRPr lang="fr-FR" sz="21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72</a:t>
            </a:fld>
            <a:endParaRPr lang="fr-FR" dirty="0"/>
          </a:p>
        </p:txBody>
      </p:sp>
      <p:sp>
        <p:nvSpPr>
          <p:cNvPr id="5" name="Espace réservé du contenu 2"/>
          <p:cNvSpPr txBox="1">
            <a:spLocks/>
          </p:cNvSpPr>
          <p:nvPr/>
        </p:nvSpPr>
        <p:spPr>
          <a:xfrm>
            <a:off x="4960984" y="1950900"/>
            <a:ext cx="3240554" cy="1163405"/>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Terme du versement au jour de l’envoi de la lettre de licenciement</a:t>
            </a:r>
          </a:p>
          <a:p>
            <a:pPr lvl="1"/>
            <a:r>
              <a:rPr lang="fr-FR" sz="1500" dirty="0"/>
              <a:t>Le versement des salaires au salarié déclaré inapte s’interrompt au jour de l’envoi de la lettre de licenciement. </a:t>
            </a:r>
          </a:p>
          <a:p>
            <a:endParaRPr lang="fr-FR" sz="2100" dirty="0"/>
          </a:p>
        </p:txBody>
      </p:sp>
      <p:sp>
        <p:nvSpPr>
          <p:cNvPr id="6" name="Espace réservé du contenu 2"/>
          <p:cNvSpPr txBox="1">
            <a:spLocks/>
          </p:cNvSpPr>
          <p:nvPr/>
        </p:nvSpPr>
        <p:spPr>
          <a:xfrm>
            <a:off x="676181" y="3916973"/>
            <a:ext cx="3496236" cy="173948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Principe de non-suspension du délai d’un mois</a:t>
            </a:r>
          </a:p>
          <a:p>
            <a:pPr lvl="1"/>
            <a:r>
              <a:rPr lang="fr-FR" sz="1500" dirty="0"/>
              <a:t>En principe le délai d’un mois pour reprendre le versement du salaire ne souffre d’aucune suspension. </a:t>
            </a:r>
          </a:p>
          <a:p>
            <a:endParaRPr lang="fr-FR" sz="2100" dirty="0"/>
          </a:p>
        </p:txBody>
      </p:sp>
      <p:sp>
        <p:nvSpPr>
          <p:cNvPr id="7" name="Espace réservé du contenu 2"/>
          <p:cNvSpPr txBox="1">
            <a:spLocks/>
          </p:cNvSpPr>
          <p:nvPr/>
        </p:nvSpPr>
        <p:spPr>
          <a:xfrm>
            <a:off x="4960984" y="3933241"/>
            <a:ext cx="3551471" cy="1459010"/>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Exceptions : salarié en CIF</a:t>
            </a:r>
          </a:p>
          <a:p>
            <a:pPr lvl="1"/>
            <a:r>
              <a:rPr lang="fr-FR" sz="1500" dirty="0"/>
              <a:t>Seul le départ du salarié en congé individuel de formation a pour effet de suspendre le délai d’un mois. </a:t>
            </a:r>
          </a:p>
          <a:p>
            <a:r>
              <a:rPr lang="fr-FR" sz="1500" dirty="0"/>
              <a:t> </a:t>
            </a:r>
          </a:p>
          <a:p>
            <a:r>
              <a:rPr lang="fr-FR" sz="2100" dirty="0"/>
              <a:t> </a:t>
            </a:r>
          </a:p>
          <a:p>
            <a:endParaRPr lang="fr-FR" sz="2100" dirty="0"/>
          </a:p>
        </p:txBody>
      </p:sp>
      <p:cxnSp>
        <p:nvCxnSpPr>
          <p:cNvPr id="9" name="Connecteur droit 8"/>
          <p:cNvCxnSpPr/>
          <p:nvPr/>
        </p:nvCxnSpPr>
        <p:spPr>
          <a:xfrm>
            <a:off x="4673046" y="1940794"/>
            <a:ext cx="22318" cy="379095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676182" y="3711412"/>
            <a:ext cx="7836274" cy="20171"/>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730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27551" y="232012"/>
            <a:ext cx="4451349" cy="532263"/>
          </a:xfrm>
        </p:spPr>
        <p:txBody>
          <a:bodyPr anchor="t"/>
          <a:lstStyle/>
          <a:p>
            <a:r>
              <a:rPr lang="fr-FR" dirty="0"/>
              <a:t>Faire face à une déclaration d’inaptitude</a:t>
            </a:r>
            <a:br>
              <a:rPr lang="fr-FR" dirty="0"/>
            </a:br>
            <a:endParaRPr lang="fr-FR" dirty="0"/>
          </a:p>
        </p:txBody>
      </p:sp>
      <p:sp>
        <p:nvSpPr>
          <p:cNvPr id="3" name="Espace réservé du numéro de diapositive 2"/>
          <p:cNvSpPr>
            <a:spLocks noGrp="1"/>
          </p:cNvSpPr>
          <p:nvPr>
            <p:ph type="sldNum" sz="quarter" idx="4"/>
          </p:nvPr>
        </p:nvSpPr>
        <p:spPr/>
        <p:txBody>
          <a:bodyPr/>
          <a:lstStyle/>
          <a:p>
            <a:fld id="{B90E16C9-0A27-4632-BE93-74127F7D6A94}" type="slidenum">
              <a:rPr lang="fr-FR" smtClean="0"/>
              <a:pPr/>
              <a:t>73</a:t>
            </a:fld>
            <a:endParaRPr lang="fr-FR" dirty="0"/>
          </a:p>
        </p:txBody>
      </p:sp>
      <p:sp>
        <p:nvSpPr>
          <p:cNvPr id="4" name="Espace réservé du texte 3"/>
          <p:cNvSpPr>
            <a:spLocks noGrp="1"/>
          </p:cNvSpPr>
          <p:nvPr>
            <p:ph type="body" sz="quarter" idx="13"/>
          </p:nvPr>
        </p:nvSpPr>
        <p:spPr>
          <a:xfrm>
            <a:off x="5139115" y="2446231"/>
            <a:ext cx="3228220" cy="2856020"/>
          </a:xfrm>
        </p:spPr>
        <p:txBody>
          <a:bodyPr>
            <a:normAutofit fontScale="92500"/>
          </a:bodyPr>
          <a:lstStyle/>
          <a:p>
            <a:r>
              <a:rPr lang="fr-FR" dirty="0">
                <a:solidFill>
                  <a:schemeClr val="accent2">
                    <a:lumMod val="75000"/>
                  </a:schemeClr>
                </a:solidFill>
              </a:rPr>
              <a:t>Le constat de </a:t>
            </a:r>
            <a:r>
              <a:rPr lang="fr-FR" dirty="0" smtClean="0">
                <a:solidFill>
                  <a:schemeClr val="accent2">
                    <a:lumMod val="75000"/>
                  </a:schemeClr>
                </a:solidFill>
              </a:rPr>
              <a:t>l’inaptitude</a:t>
            </a:r>
          </a:p>
          <a:p>
            <a:r>
              <a:rPr lang="fr-FR" dirty="0">
                <a:solidFill>
                  <a:schemeClr val="accent2">
                    <a:lumMod val="75000"/>
                  </a:schemeClr>
                </a:solidFill>
              </a:rPr>
              <a:t>Rechercher des solutions de </a:t>
            </a:r>
            <a:r>
              <a:rPr lang="fr-FR" dirty="0" smtClean="0">
                <a:solidFill>
                  <a:schemeClr val="accent2">
                    <a:lumMod val="75000"/>
                  </a:schemeClr>
                </a:solidFill>
              </a:rPr>
              <a:t>reclassement</a:t>
            </a:r>
          </a:p>
          <a:p>
            <a:r>
              <a:rPr lang="fr-FR" dirty="0"/>
              <a:t>Prononcer le licenciement du salarié déclaré </a:t>
            </a:r>
            <a:r>
              <a:rPr lang="fr-FR" dirty="0" smtClean="0"/>
              <a:t>inapte</a:t>
            </a:r>
          </a:p>
          <a:p>
            <a:r>
              <a:rPr lang="fr-FR" dirty="0">
                <a:solidFill>
                  <a:schemeClr val="accent2">
                    <a:lumMod val="75000"/>
                  </a:schemeClr>
                </a:solidFill>
              </a:rPr>
              <a:t>Rompre un contrat à durée déterminée en cas d’inaptitude</a:t>
            </a:r>
          </a:p>
        </p:txBody>
      </p:sp>
    </p:spTree>
    <p:extLst>
      <p:ext uri="{BB962C8B-B14F-4D97-AF65-F5344CB8AC3E}">
        <p14:creationId xmlns:p14="http://schemas.microsoft.com/office/powerpoint/2010/main" val="894937200"/>
      </p:ext>
    </p:extLst>
  </p:cSld>
  <p:clrMapOvr>
    <a:masterClrMapping/>
  </p:clrMapOvr>
  <p:transition spd="slow">
    <p:push/>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
          </p:nvPr>
        </p:nvSpPr>
        <p:spPr/>
        <p:txBody>
          <a:bodyPr/>
          <a:lstStyle/>
          <a:p>
            <a:fld id="{B90E16C9-0A27-4632-BE93-74127F7D6A94}" type="slidenum">
              <a:rPr lang="fr-FR" smtClean="0"/>
              <a:pPr/>
              <a:t>74</a:t>
            </a:fld>
            <a:endParaRPr lang="fr-FR" dirty="0"/>
          </a:p>
        </p:txBody>
      </p:sp>
      <p:sp>
        <p:nvSpPr>
          <p:cNvPr id="4" name="Espace réservé du contenu 3"/>
          <p:cNvSpPr>
            <a:spLocks noGrp="1"/>
          </p:cNvSpPr>
          <p:nvPr>
            <p:ph idx="1"/>
          </p:nvPr>
        </p:nvSpPr>
        <p:spPr>
          <a:xfrm>
            <a:off x="2975213" y="1405718"/>
            <a:ext cx="6091914" cy="4380933"/>
          </a:xfrm>
        </p:spPr>
        <p:txBody>
          <a:bodyPr anchor="ctr"/>
          <a:lstStyle/>
          <a:p>
            <a:pPr lvl="0" algn="ctr"/>
            <a:r>
              <a:rPr lang="fr-FR" sz="1800" b="1" dirty="0">
                <a:latin typeface="Arial" charset="0"/>
                <a:ea typeface="Arial" charset="0"/>
                <a:cs typeface="Arial" charset="0"/>
              </a:rPr>
              <a:t>3 situations ouvrant la possibilité de licencier depuis la loi Travail</a:t>
            </a:r>
          </a:p>
          <a:p>
            <a:pPr marL="66675" lvl="1" indent="0">
              <a:buNone/>
            </a:pPr>
            <a:r>
              <a:rPr lang="fr-FR" sz="1800" dirty="0">
                <a:latin typeface="Arial" charset="0"/>
                <a:ea typeface="Arial" charset="0"/>
                <a:cs typeface="Arial" charset="0"/>
              </a:rPr>
              <a:t>L'employeur ne peut rompre le contrat de travail que s'il justifie :</a:t>
            </a:r>
          </a:p>
          <a:p>
            <a:pPr lvl="2"/>
            <a:r>
              <a:rPr lang="fr-FR" sz="1500" dirty="0">
                <a:solidFill>
                  <a:schemeClr val="tx1"/>
                </a:solidFill>
                <a:latin typeface="Arial" charset="0"/>
                <a:ea typeface="Arial" charset="0"/>
                <a:cs typeface="Arial" charset="0"/>
              </a:rPr>
              <a:t>soit de son impossibilité de proposer un emploi répondant aux préconisations du médecin ;</a:t>
            </a:r>
          </a:p>
          <a:p>
            <a:pPr lvl="2"/>
            <a:r>
              <a:rPr lang="fr-FR" sz="1500" dirty="0">
                <a:solidFill>
                  <a:schemeClr val="tx1"/>
                </a:solidFill>
                <a:latin typeface="Arial" charset="0"/>
                <a:ea typeface="Arial" charset="0"/>
                <a:cs typeface="Arial" charset="0"/>
              </a:rPr>
              <a:t>soit du refus par le salarié de l'emploi proposé dans ces conditions ;</a:t>
            </a:r>
          </a:p>
          <a:p>
            <a:pPr lvl="2"/>
            <a:r>
              <a:rPr lang="fr-FR" sz="1500" dirty="0">
                <a:solidFill>
                  <a:schemeClr val="tx1"/>
                </a:solidFill>
                <a:latin typeface="Arial" charset="0"/>
                <a:ea typeface="Arial" charset="0"/>
                <a:cs typeface="Arial" charset="0"/>
              </a:rPr>
              <a:t>soit de la mention expresse dans l'avis du médecin du travail que tout maintien du salarié dans un emploi serait gravement préjudiciable à sa santé ou que l'état de santé du salarié fait obstacle à tout reclassement dans un emploi. </a:t>
            </a:r>
          </a:p>
          <a:p>
            <a:endParaRPr lang="fr-FR" sz="1350" dirty="0"/>
          </a:p>
        </p:txBody>
      </p:sp>
    </p:spTree>
    <p:extLst>
      <p:ext uri="{BB962C8B-B14F-4D97-AF65-F5344CB8AC3E}">
        <p14:creationId xmlns:p14="http://schemas.microsoft.com/office/powerpoint/2010/main" val="752308383"/>
      </p:ext>
    </p:extLst>
  </p:cSld>
  <p:clrMapOvr>
    <a:masterClrMapping/>
  </p:clrMapOvr>
  <p:transition spd="slow">
    <p:push/>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700" b="1" dirty="0">
                <a:latin typeface="+mj-lt"/>
              </a:rPr>
              <a:t>Le licenciement : une procédure exclusive</a:t>
            </a:r>
          </a:p>
        </p:txBody>
      </p:sp>
      <p:sp>
        <p:nvSpPr>
          <p:cNvPr id="3" name="Espace réservé du contenu 2"/>
          <p:cNvSpPr>
            <a:spLocks noGrp="1"/>
          </p:cNvSpPr>
          <p:nvPr>
            <p:ph idx="1"/>
          </p:nvPr>
        </p:nvSpPr>
        <p:spPr>
          <a:xfrm>
            <a:off x="122829" y="1433014"/>
            <a:ext cx="8944297" cy="4599296"/>
          </a:xfrm>
        </p:spPr>
        <p:txBody>
          <a:bodyPr anchor="ctr"/>
          <a:lstStyle/>
          <a:p>
            <a:pPr marL="0" indent="0">
              <a:lnSpc>
                <a:spcPct val="100000"/>
              </a:lnSpc>
              <a:buNone/>
            </a:pPr>
            <a:r>
              <a:rPr lang="fr-FR" sz="1800" b="1" dirty="0">
                <a:latin typeface="Arial" charset="0"/>
                <a:ea typeface="Arial" charset="0"/>
                <a:cs typeface="Arial" charset="0"/>
              </a:rPr>
              <a:t>Exclusion de tout autre mode de rupture</a:t>
            </a:r>
          </a:p>
          <a:p>
            <a:pPr marL="0" lvl="1" indent="0">
              <a:buNone/>
            </a:pPr>
            <a:r>
              <a:rPr lang="fr-FR" sz="1800" dirty="0">
                <a:latin typeface="Arial" charset="0"/>
                <a:ea typeface="Arial" charset="0"/>
                <a:cs typeface="Arial" charset="0"/>
              </a:rPr>
              <a:t>Lorsqu’un salarié est déclaré inapte, l’employeur ne dispose d’aucun autre moyen que le licenciement pour rompre le contrat de travail du salarié. </a:t>
            </a:r>
          </a:p>
          <a:p>
            <a:pPr marL="0" lvl="1" indent="0">
              <a:buNone/>
            </a:pPr>
            <a:endParaRPr lang="fr-FR" sz="1800" dirty="0">
              <a:latin typeface="Arial" charset="0"/>
              <a:ea typeface="Arial" charset="0"/>
              <a:cs typeface="Arial" charset="0"/>
            </a:endParaRPr>
          </a:p>
          <a:p>
            <a:pPr marL="0" lvl="1" indent="0">
              <a:buNone/>
            </a:pPr>
            <a:r>
              <a:rPr lang="fr-FR" sz="1800" b="1" dirty="0">
                <a:solidFill>
                  <a:schemeClr val="tx2"/>
                </a:solidFill>
                <a:latin typeface="Arial" charset="0"/>
                <a:ea typeface="Arial" charset="0"/>
                <a:cs typeface="Arial" charset="0"/>
              </a:rPr>
              <a:t>Nécessité d’une motivation précise du licenciement</a:t>
            </a:r>
            <a:r>
              <a:rPr lang="fr-FR" sz="1800" dirty="0">
                <a:latin typeface="Arial" charset="0"/>
                <a:ea typeface="Arial" charset="0"/>
                <a:cs typeface="Arial" charset="0"/>
              </a:rPr>
              <a:t> </a:t>
            </a:r>
          </a:p>
          <a:p>
            <a:pPr marL="0" lvl="1" indent="0">
              <a:buNone/>
            </a:pPr>
            <a:r>
              <a:rPr lang="fr-FR" sz="1800" dirty="0">
                <a:latin typeface="Arial" charset="0"/>
                <a:ea typeface="Arial" charset="0"/>
                <a:cs typeface="Arial" charset="0"/>
              </a:rPr>
              <a:t>Le courrier de licenciement pour inaptitude ne doit pas se limiter à invoquer l’inaptitude du salarié. Il doit surtout être fait état de l’impossibilité de reclassement. A défaut de cette mention la sanction est l’absence de cause réelle et sérieuse du licenciement.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75</a:t>
            </a:fld>
            <a:endParaRPr lang="fr-FR" dirty="0"/>
          </a:p>
        </p:txBody>
      </p:sp>
    </p:spTree>
    <p:extLst>
      <p:ext uri="{BB962C8B-B14F-4D97-AF65-F5344CB8AC3E}">
        <p14:creationId xmlns:p14="http://schemas.microsoft.com/office/powerpoint/2010/main" val="1506206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dirty="0">
                <a:latin typeface="+mj-lt"/>
              </a:rPr>
              <a:t>Mettre en œuvre la procédure de licenciement </a:t>
            </a:r>
            <a:r>
              <a:rPr lang="fr-FR" sz="2700" b="1" dirty="0"/>
              <a:t/>
            </a:r>
            <a:br>
              <a:rPr lang="fr-FR" sz="2700" b="1" dirty="0"/>
            </a:br>
            <a:r>
              <a:rPr lang="fr-FR" sz="2700" b="1" dirty="0"/>
              <a:t/>
            </a:r>
            <a:br>
              <a:rPr lang="fr-FR" sz="2700" b="1" dirty="0"/>
            </a:br>
            <a:r>
              <a:rPr lang="fr-FR" sz="2700" b="1" dirty="0">
                <a:latin typeface="+mj-lt"/>
              </a:rPr>
              <a:t/>
            </a:r>
            <a:br>
              <a:rPr lang="fr-FR" sz="2700" b="1" dirty="0">
                <a:latin typeface="+mj-lt"/>
              </a:rPr>
            </a:br>
            <a:r>
              <a:rPr lang="fr-FR" b="1" dirty="0"/>
              <a:t/>
            </a:r>
            <a:br>
              <a:rPr lang="fr-FR" b="1" dirty="0"/>
            </a:br>
            <a:r>
              <a:rPr lang="fr-FR" b="1" dirty="0"/>
              <a:t/>
            </a:r>
            <a:br>
              <a:rPr lang="fr-FR" b="1" dirty="0"/>
            </a:br>
            <a:r>
              <a:rPr lang="fr-FR" dirty="0" smtClean="0"/>
              <a:t/>
            </a:r>
            <a:br>
              <a:rPr lang="fr-FR" dirty="0" smtClean="0"/>
            </a:br>
            <a:r>
              <a:rPr lang="fr-FR" b="1" dirty="0"/>
              <a:t/>
            </a:r>
            <a:br>
              <a:rPr lang="fr-FR"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628650" y="1914580"/>
            <a:ext cx="3524438" cy="1257077"/>
          </a:xfrm>
        </p:spPr>
        <p:txBody>
          <a:bodyPr>
            <a:normAutofit lnSpcReduction="10000"/>
          </a:bodyPr>
          <a:lstStyle/>
          <a:p>
            <a:r>
              <a:rPr lang="fr-FR" sz="1500" b="1" dirty="0"/>
              <a:t>Procédure de licenciement personnel</a:t>
            </a:r>
          </a:p>
          <a:p>
            <a:pPr lvl="1"/>
            <a:r>
              <a:rPr lang="fr-FR" sz="1500" dirty="0"/>
              <a:t>La procédure de licenciement applicable est la procédure de licenciement pour motif personnel. </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76</a:t>
            </a:fld>
            <a:endParaRPr lang="fr-FR" dirty="0"/>
          </a:p>
        </p:txBody>
      </p:sp>
      <p:sp>
        <p:nvSpPr>
          <p:cNvPr id="5" name="Espace réservé du contenu 2"/>
          <p:cNvSpPr txBox="1">
            <a:spLocks/>
          </p:cNvSpPr>
          <p:nvPr/>
        </p:nvSpPr>
        <p:spPr>
          <a:xfrm>
            <a:off x="4594318" y="1895087"/>
            <a:ext cx="3882530" cy="1224127"/>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Convocation à entretien préalable</a:t>
            </a:r>
          </a:p>
          <a:p>
            <a:pPr lvl="1"/>
            <a:r>
              <a:rPr lang="fr-FR" sz="1350" dirty="0"/>
              <a:t>Le salarié doit être convoqué à un entretien préalable en vue d’une éventuelle mesure de licenciement. Il doit s’écouler un délai de 5 jours ouvrables entre la première présentation du courrier de convocation et la tenue de l’entretien préalable. Le courrier doit rappeler la possibilité qu’a le salarié de se faire assister au cours de l’entretien.</a:t>
            </a:r>
          </a:p>
          <a:p>
            <a:endParaRPr lang="fr-FR" sz="1800" dirty="0"/>
          </a:p>
        </p:txBody>
      </p:sp>
      <p:sp>
        <p:nvSpPr>
          <p:cNvPr id="6" name="Espace réservé du contenu 2"/>
          <p:cNvSpPr txBox="1">
            <a:spLocks/>
          </p:cNvSpPr>
          <p:nvPr/>
        </p:nvSpPr>
        <p:spPr>
          <a:xfrm>
            <a:off x="697228" y="3926647"/>
            <a:ext cx="3694882" cy="173948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Notification du licenciement après un délai de réflexion</a:t>
            </a:r>
          </a:p>
          <a:p>
            <a:pPr lvl="1"/>
            <a:r>
              <a:rPr lang="fr-FR" sz="1500" dirty="0"/>
              <a:t>Le courrier de licenciement ne peut être adressé au salarié qu’après l’expiration d’un délai de réflexion de 2 jours ouvrables. </a:t>
            </a:r>
          </a:p>
          <a:p>
            <a:endParaRPr lang="fr-FR" sz="2100" dirty="0"/>
          </a:p>
        </p:txBody>
      </p:sp>
      <p:sp>
        <p:nvSpPr>
          <p:cNvPr id="7" name="Espace réservé du contenu 2"/>
          <p:cNvSpPr txBox="1">
            <a:spLocks/>
          </p:cNvSpPr>
          <p:nvPr/>
        </p:nvSpPr>
        <p:spPr>
          <a:xfrm>
            <a:off x="4686275" y="3926647"/>
            <a:ext cx="3826180" cy="1459010"/>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500" b="1" dirty="0"/>
              <a:t>Motivation précise du licenciement</a:t>
            </a:r>
          </a:p>
          <a:p>
            <a:pPr lvl="1"/>
            <a:r>
              <a:rPr lang="fr-FR" sz="1500" dirty="0"/>
              <a:t>Le courrier de licenciement pour inaptitude ne doit pas se limiter à invoquer l’inaptitude du salarié. Il doit surtout être fait état de l’impossibilité de reclassement. A défaut de cette mention la sanction est l’absence de cause réelle et sérieuse du licenciement. </a:t>
            </a:r>
          </a:p>
          <a:p>
            <a:r>
              <a:rPr lang="fr-FR" sz="1500" dirty="0"/>
              <a:t> </a:t>
            </a:r>
          </a:p>
          <a:p>
            <a:r>
              <a:rPr lang="fr-FR" sz="2100" dirty="0"/>
              <a:t> </a:t>
            </a:r>
          </a:p>
          <a:p>
            <a:endParaRPr lang="fr-FR" sz="2100" dirty="0"/>
          </a:p>
        </p:txBody>
      </p:sp>
      <p:cxnSp>
        <p:nvCxnSpPr>
          <p:cNvPr id="9" name="Connecteur droit 8"/>
          <p:cNvCxnSpPr/>
          <p:nvPr/>
        </p:nvCxnSpPr>
        <p:spPr>
          <a:xfrm>
            <a:off x="4487631" y="1914580"/>
            <a:ext cx="39827" cy="381312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676182" y="3711412"/>
            <a:ext cx="7836274" cy="20171"/>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366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2" algn="l"/>
            <a:r>
              <a:rPr lang="fr-FR" sz="2700" b="1" dirty="0">
                <a:latin typeface="+mj-lt"/>
              </a:rPr>
              <a:t>Mettre en œuvre la procédure de licenciement pour inaptitude professionnelle ou non</a:t>
            </a:r>
            <a:br>
              <a:rPr lang="fr-FR" sz="2700" b="1" dirty="0">
                <a:latin typeface="+mj-lt"/>
              </a:rPr>
            </a:br>
            <a:r>
              <a:rPr lang="fr-FR" sz="1650" b="1" dirty="0">
                <a:latin typeface="+mj-lt"/>
              </a:rPr>
              <a:t>(</a:t>
            </a:r>
            <a:r>
              <a:rPr lang="fr-FR" sz="1650" b="1" i="1" dirty="0">
                <a:latin typeface="+mj-lt"/>
              </a:rPr>
              <a:t>salarié non protégé, entreprise de + de 11 salariés</a:t>
            </a:r>
            <a:r>
              <a:rPr lang="fr-FR" sz="1650" b="1" dirty="0">
                <a:latin typeface="+mj-lt"/>
              </a:rPr>
              <a:t>)</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77</a:t>
            </a:fld>
            <a:endParaRPr lang="fr-FR" dirty="0"/>
          </a:p>
        </p:txBody>
      </p:sp>
      <p:cxnSp>
        <p:nvCxnSpPr>
          <p:cNvPr id="6" name="Connecteur droit avec flèche 5"/>
          <p:cNvCxnSpPr/>
          <p:nvPr/>
        </p:nvCxnSpPr>
        <p:spPr>
          <a:xfrm>
            <a:off x="510409" y="3780653"/>
            <a:ext cx="8004941" cy="472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Flèche courbée vers le bas 8"/>
          <p:cNvSpPr/>
          <p:nvPr/>
        </p:nvSpPr>
        <p:spPr>
          <a:xfrm>
            <a:off x="498585" y="3434913"/>
            <a:ext cx="756745" cy="242951"/>
          </a:xfrm>
          <a:prstGeom prst="curvedDownArrow">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cxnSp>
        <p:nvCxnSpPr>
          <p:cNvPr id="11" name="Connecteur droit avec flèche 10"/>
          <p:cNvCxnSpPr/>
          <p:nvPr/>
        </p:nvCxnSpPr>
        <p:spPr>
          <a:xfrm flipH="1" flipV="1">
            <a:off x="498585" y="3825131"/>
            <a:ext cx="11824" cy="104376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628651" y="4281357"/>
            <a:ext cx="1050377" cy="715581"/>
          </a:xfrm>
          <a:prstGeom prst="rect">
            <a:avLst/>
          </a:prstGeom>
          <a:noFill/>
          <a:ln>
            <a:solidFill>
              <a:schemeClr val="tx2"/>
            </a:solidFill>
          </a:ln>
        </p:spPr>
        <p:txBody>
          <a:bodyPr wrap="square" rtlCol="0">
            <a:spAutoFit/>
          </a:bodyPr>
          <a:lstStyle/>
          <a:p>
            <a:r>
              <a:rPr lang="fr-FR" sz="1350" dirty="0"/>
              <a:t>Avis d’inaptitude</a:t>
            </a:r>
          </a:p>
        </p:txBody>
      </p:sp>
      <p:sp>
        <p:nvSpPr>
          <p:cNvPr id="17" name="ZoneTexte 16"/>
          <p:cNvSpPr txBox="1"/>
          <p:nvPr/>
        </p:nvSpPr>
        <p:spPr>
          <a:xfrm>
            <a:off x="138933" y="4972769"/>
            <a:ext cx="1324304" cy="923330"/>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Visite de reprise</a:t>
            </a:r>
          </a:p>
          <a:p>
            <a:r>
              <a:rPr lang="fr-FR" sz="1350" dirty="0"/>
              <a:t>VM périodique</a:t>
            </a:r>
          </a:p>
          <a:p>
            <a:r>
              <a:rPr lang="fr-FR" sz="1350" dirty="0"/>
              <a:t>À la demande</a:t>
            </a:r>
          </a:p>
        </p:txBody>
      </p:sp>
      <p:cxnSp>
        <p:nvCxnSpPr>
          <p:cNvPr id="25" name="Connecteur droit avec flèche 24"/>
          <p:cNvCxnSpPr>
            <a:stCxn id="15" idx="0"/>
          </p:cNvCxnSpPr>
          <p:nvPr/>
        </p:nvCxnSpPr>
        <p:spPr>
          <a:xfrm flipH="1" flipV="1">
            <a:off x="1153839" y="3825132"/>
            <a:ext cx="1" cy="456225"/>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26" name="Flèche courbée vers le bas 25"/>
          <p:cNvSpPr/>
          <p:nvPr/>
        </p:nvSpPr>
        <p:spPr>
          <a:xfrm>
            <a:off x="402021" y="2924884"/>
            <a:ext cx="2187465" cy="867280"/>
          </a:xfrm>
          <a:prstGeom prst="curvedDownArrow">
            <a:avLst/>
          </a:prstGeom>
          <a:solidFill>
            <a:schemeClr val="accent5"/>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27" name="ZoneTexte 26"/>
          <p:cNvSpPr txBox="1"/>
          <p:nvPr/>
        </p:nvSpPr>
        <p:spPr>
          <a:xfrm>
            <a:off x="138933" y="2343832"/>
            <a:ext cx="3080188" cy="715581"/>
          </a:xfrm>
          <a:prstGeom prst="rect">
            <a:avLst/>
          </a:prstGeom>
          <a:ln w="12700"/>
        </p:spPr>
        <p:style>
          <a:lnRef idx="2">
            <a:schemeClr val="accent5"/>
          </a:lnRef>
          <a:fillRef idx="1">
            <a:schemeClr val="lt1"/>
          </a:fillRef>
          <a:effectRef idx="0">
            <a:schemeClr val="accent5"/>
          </a:effectRef>
          <a:fontRef idx="minor">
            <a:schemeClr val="dk1"/>
          </a:fontRef>
        </p:style>
        <p:txBody>
          <a:bodyPr wrap="square" rtlCol="0">
            <a:spAutoFit/>
          </a:bodyPr>
          <a:lstStyle/>
          <a:p>
            <a:r>
              <a:rPr lang="fr-FR" sz="1350" i="1" dirty="0">
                <a:solidFill>
                  <a:schemeClr val="accent5">
                    <a:lumMod val="75000"/>
                  </a:schemeClr>
                </a:solidFill>
              </a:rPr>
              <a:t>Délai d’un mois après examen médical pour la reprise du versement des salaires</a:t>
            </a:r>
          </a:p>
        </p:txBody>
      </p:sp>
      <p:sp>
        <p:nvSpPr>
          <p:cNvPr id="28" name="Flèche droite rayée 27"/>
          <p:cNvSpPr/>
          <p:nvPr/>
        </p:nvSpPr>
        <p:spPr>
          <a:xfrm>
            <a:off x="1255330" y="3825130"/>
            <a:ext cx="2351033" cy="306140"/>
          </a:xfrm>
          <a:prstGeom prst="stripedRightArrow">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29" name="ZoneTexte 28"/>
          <p:cNvSpPr txBox="1"/>
          <p:nvPr/>
        </p:nvSpPr>
        <p:spPr>
          <a:xfrm>
            <a:off x="1857376" y="4126377"/>
            <a:ext cx="1146941" cy="923330"/>
          </a:xfrm>
          <a:prstGeom prst="rect">
            <a:avLst/>
          </a:prstGeom>
          <a:solidFill>
            <a:schemeClr val="tx2">
              <a:lumMod val="40000"/>
              <a:lumOff val="60000"/>
            </a:schemeClr>
          </a:solidFill>
          <a:ln>
            <a:solidFill>
              <a:schemeClr val="tx1"/>
            </a:solidFill>
          </a:ln>
        </p:spPr>
        <p:txBody>
          <a:bodyPr wrap="square" rtlCol="0">
            <a:spAutoFit/>
          </a:bodyPr>
          <a:lstStyle/>
          <a:p>
            <a:r>
              <a:rPr lang="fr-FR" sz="1350" dirty="0"/>
              <a:t>Recherche de reclassement</a:t>
            </a:r>
          </a:p>
        </p:txBody>
      </p:sp>
      <p:cxnSp>
        <p:nvCxnSpPr>
          <p:cNvPr id="31" name="Connecteur droit avec flèche 30"/>
          <p:cNvCxnSpPr/>
          <p:nvPr/>
        </p:nvCxnSpPr>
        <p:spPr>
          <a:xfrm flipV="1">
            <a:off x="3783724" y="3894143"/>
            <a:ext cx="1" cy="1424874"/>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flipV="1">
            <a:off x="4437996" y="3917791"/>
            <a:ext cx="0" cy="605939"/>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flipH="1" flipV="1">
            <a:off x="5360277" y="3917791"/>
            <a:ext cx="7882" cy="151286"/>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p:nvPr/>
        </p:nvCxnSpPr>
        <p:spPr>
          <a:xfrm flipH="1" flipV="1">
            <a:off x="5628290" y="3917792"/>
            <a:ext cx="23648" cy="1180412"/>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2986088" y="5440094"/>
            <a:ext cx="1595273"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Consultation des DP</a:t>
            </a:r>
          </a:p>
        </p:txBody>
      </p:sp>
      <p:sp>
        <p:nvSpPr>
          <p:cNvPr id="38" name="ZoneTexte 37"/>
          <p:cNvSpPr txBox="1"/>
          <p:nvPr/>
        </p:nvSpPr>
        <p:spPr>
          <a:xfrm>
            <a:off x="3818215" y="4613456"/>
            <a:ext cx="1239563" cy="71558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Proposition de poste au salarié</a:t>
            </a:r>
          </a:p>
        </p:txBody>
      </p:sp>
      <p:sp>
        <p:nvSpPr>
          <p:cNvPr id="41" name="ZoneTexte 40"/>
          <p:cNvSpPr txBox="1"/>
          <p:nvPr/>
        </p:nvSpPr>
        <p:spPr>
          <a:xfrm>
            <a:off x="4748869" y="4133473"/>
            <a:ext cx="1346474"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Refus du salarié</a:t>
            </a:r>
          </a:p>
        </p:txBody>
      </p:sp>
      <p:sp>
        <p:nvSpPr>
          <p:cNvPr id="43" name="ZoneTexte 42"/>
          <p:cNvSpPr txBox="1"/>
          <p:nvPr/>
        </p:nvSpPr>
        <p:spPr>
          <a:xfrm>
            <a:off x="4758722" y="5200103"/>
            <a:ext cx="1927335"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Convocation du salarié à un entretien</a:t>
            </a:r>
          </a:p>
        </p:txBody>
      </p:sp>
      <p:cxnSp>
        <p:nvCxnSpPr>
          <p:cNvPr id="44" name="Connecteur droit avec flèche 43"/>
          <p:cNvCxnSpPr/>
          <p:nvPr/>
        </p:nvCxnSpPr>
        <p:spPr>
          <a:xfrm flipH="1" flipV="1">
            <a:off x="8253252" y="3954987"/>
            <a:ext cx="23645" cy="1143217"/>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onnecteur droit avec flèche 44"/>
          <p:cNvCxnSpPr/>
          <p:nvPr/>
        </p:nvCxnSpPr>
        <p:spPr>
          <a:xfrm flipV="1">
            <a:off x="7161489" y="3968596"/>
            <a:ext cx="0" cy="605939"/>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48" name="ZoneTexte 47"/>
          <p:cNvSpPr txBox="1"/>
          <p:nvPr/>
        </p:nvSpPr>
        <p:spPr>
          <a:xfrm>
            <a:off x="6286503" y="4627605"/>
            <a:ext cx="1525807" cy="50783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Entretien préalable</a:t>
            </a:r>
          </a:p>
        </p:txBody>
      </p:sp>
      <p:sp>
        <p:nvSpPr>
          <p:cNvPr id="49" name="ZoneTexte 48"/>
          <p:cNvSpPr txBox="1"/>
          <p:nvPr/>
        </p:nvSpPr>
        <p:spPr>
          <a:xfrm>
            <a:off x="7756634" y="5136938"/>
            <a:ext cx="1259520" cy="715581"/>
          </a:xfrm>
          <a:prstGeom prst="rect">
            <a:avLst/>
          </a:prstGeom>
          <a:ln>
            <a:solidFill>
              <a:schemeClr val="tx2"/>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Notification de licenciement</a:t>
            </a:r>
          </a:p>
        </p:txBody>
      </p:sp>
      <p:sp>
        <p:nvSpPr>
          <p:cNvPr id="51" name="Flèche courbée vers le bas 50"/>
          <p:cNvSpPr/>
          <p:nvPr/>
        </p:nvSpPr>
        <p:spPr>
          <a:xfrm>
            <a:off x="4512879" y="3429862"/>
            <a:ext cx="756745" cy="242951"/>
          </a:xfrm>
          <a:prstGeom prst="curvedDownArrow">
            <a:avLst/>
          </a:prstGeom>
          <a:solidFill>
            <a:schemeClr val="accent6">
              <a:lumMod val="40000"/>
              <a:lumOff val="60000"/>
            </a:schemeClr>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54" name="ZoneTexte 53"/>
          <p:cNvSpPr txBox="1"/>
          <p:nvPr/>
        </p:nvSpPr>
        <p:spPr>
          <a:xfrm>
            <a:off x="4354733" y="2358669"/>
            <a:ext cx="1073036" cy="1131079"/>
          </a:xfrm>
          <a:prstGeom prst="rect">
            <a:avLst/>
          </a:prstGeom>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Délai de réflexion raisonnable : mini 8 jours</a:t>
            </a:r>
          </a:p>
        </p:txBody>
      </p:sp>
      <p:sp>
        <p:nvSpPr>
          <p:cNvPr id="55" name="Flèche courbée vers le bas 54"/>
          <p:cNvSpPr/>
          <p:nvPr/>
        </p:nvSpPr>
        <p:spPr>
          <a:xfrm>
            <a:off x="5612524" y="3447860"/>
            <a:ext cx="1548965" cy="266133"/>
          </a:xfrm>
          <a:prstGeom prst="curvedDownArrow">
            <a:avLst/>
          </a:prstGeom>
          <a:solidFill>
            <a:schemeClr val="accent6">
              <a:lumMod val="40000"/>
              <a:lumOff val="60000"/>
            </a:schemeClr>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56" name="Flèche courbée vers le bas 55"/>
          <p:cNvSpPr/>
          <p:nvPr/>
        </p:nvSpPr>
        <p:spPr>
          <a:xfrm>
            <a:off x="7193017" y="3447861"/>
            <a:ext cx="1060235" cy="242951"/>
          </a:xfrm>
          <a:prstGeom prst="curvedDownArrow">
            <a:avLst/>
          </a:prstGeom>
          <a:solidFill>
            <a:schemeClr val="accent6">
              <a:lumMod val="40000"/>
              <a:lumOff val="60000"/>
            </a:schemeClr>
          </a:solidFill>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sz="1350">
              <a:solidFill>
                <a:schemeClr val="tx1"/>
              </a:solidFill>
            </a:endParaRPr>
          </a:p>
        </p:txBody>
      </p:sp>
      <p:sp>
        <p:nvSpPr>
          <p:cNvPr id="57" name="ZoneTexte 56"/>
          <p:cNvSpPr txBox="1"/>
          <p:nvPr/>
        </p:nvSpPr>
        <p:spPr>
          <a:xfrm>
            <a:off x="5807131" y="2370186"/>
            <a:ext cx="1073036" cy="715581"/>
          </a:xfrm>
          <a:prstGeom prst="rect">
            <a:avLst/>
          </a:prstGeom>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Délai mini de 5 jours ouvrables</a:t>
            </a:r>
          </a:p>
        </p:txBody>
      </p:sp>
      <p:sp>
        <p:nvSpPr>
          <p:cNvPr id="58" name="ZoneTexte 57"/>
          <p:cNvSpPr txBox="1"/>
          <p:nvPr/>
        </p:nvSpPr>
        <p:spPr>
          <a:xfrm>
            <a:off x="7220116" y="2373539"/>
            <a:ext cx="1073036" cy="507831"/>
          </a:xfrm>
          <a:prstGeom prst="rect">
            <a:avLst/>
          </a:prstGeom>
          <a:ln>
            <a:solidFill>
              <a:schemeClr val="accent6">
                <a:lumMod val="60000"/>
                <a:lumOff val="40000"/>
              </a:schemeClr>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fr-FR" sz="1350" dirty="0"/>
              <a:t>Délai franc de 2 jours</a:t>
            </a:r>
          </a:p>
        </p:txBody>
      </p:sp>
    </p:spTree>
    <p:extLst>
      <p:ext uri="{BB962C8B-B14F-4D97-AF65-F5344CB8AC3E}">
        <p14:creationId xmlns:p14="http://schemas.microsoft.com/office/powerpoint/2010/main" val="879354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2"/>
            <a:r>
              <a:rPr lang="fr-FR" sz="2700" b="1" dirty="0">
                <a:latin typeface="+mj-lt"/>
              </a:rPr>
              <a:t>Spécificités de la procédure professionnelle</a:t>
            </a:r>
          </a:p>
        </p:txBody>
      </p:sp>
      <p:sp>
        <p:nvSpPr>
          <p:cNvPr id="3" name="Espace réservé du contenu 2"/>
          <p:cNvSpPr>
            <a:spLocks noGrp="1"/>
          </p:cNvSpPr>
          <p:nvPr>
            <p:ph idx="1"/>
          </p:nvPr>
        </p:nvSpPr>
        <p:spPr>
          <a:xfrm>
            <a:off x="136477" y="1419366"/>
            <a:ext cx="8830101" cy="4394580"/>
          </a:xfrm>
        </p:spPr>
        <p:txBody>
          <a:bodyPr anchor="ctr"/>
          <a:lstStyle/>
          <a:p>
            <a:pPr marL="0" indent="0">
              <a:lnSpc>
                <a:spcPct val="100000"/>
              </a:lnSpc>
              <a:buNone/>
            </a:pPr>
            <a:r>
              <a:rPr lang="fr-FR" sz="1800" dirty="0">
                <a:solidFill>
                  <a:schemeClr val="tx1"/>
                </a:solidFill>
              </a:rPr>
              <a:t>La procédure de l’inaptitude non professionnelle est désormais alignée sur celle de l’inaptitude professionnelle, </a:t>
            </a:r>
            <a:r>
              <a:rPr lang="fr-FR" sz="1800" b="1" u="sng" dirty="0">
                <a:solidFill>
                  <a:schemeClr val="tx1"/>
                </a:solidFill>
              </a:rPr>
              <a:t>il reste néanmoins quelques particularités liées à la procédure d’origine professionnelle </a:t>
            </a:r>
            <a:r>
              <a:rPr lang="fr-FR" sz="1800" dirty="0">
                <a:solidFill>
                  <a:schemeClr val="tx1"/>
                </a:solidFill>
              </a:rPr>
              <a:t>:</a:t>
            </a:r>
          </a:p>
          <a:p>
            <a:pPr>
              <a:lnSpc>
                <a:spcPct val="100000"/>
              </a:lnSpc>
            </a:pPr>
            <a:r>
              <a:rPr lang="fr-FR" sz="1800" dirty="0">
                <a:solidFill>
                  <a:schemeClr val="tx1"/>
                </a:solidFill>
              </a:rPr>
              <a:t>- le droit pour le salarié à une </a:t>
            </a:r>
            <a:r>
              <a:rPr lang="fr-FR" sz="1800" b="1" dirty="0">
                <a:solidFill>
                  <a:schemeClr val="tx1"/>
                </a:solidFill>
              </a:rPr>
              <a:t>indemnisation temporaire servie par la CPAM </a:t>
            </a:r>
            <a:r>
              <a:rPr lang="fr-FR" sz="1800" dirty="0">
                <a:solidFill>
                  <a:schemeClr val="tx1"/>
                </a:solidFill>
              </a:rPr>
              <a:t>après le constat de son inaptitude (art D 433-4 </a:t>
            </a:r>
            <a:r>
              <a:rPr lang="fr-FR" sz="1800" dirty="0" err="1">
                <a:solidFill>
                  <a:schemeClr val="tx1"/>
                </a:solidFill>
              </a:rPr>
              <a:t>css</a:t>
            </a:r>
            <a:r>
              <a:rPr lang="fr-FR" sz="1800" dirty="0">
                <a:solidFill>
                  <a:schemeClr val="tx1"/>
                </a:solidFill>
              </a:rPr>
              <a:t>)</a:t>
            </a:r>
          </a:p>
          <a:p>
            <a:pPr>
              <a:lnSpc>
                <a:spcPct val="100000"/>
              </a:lnSpc>
            </a:pPr>
            <a:r>
              <a:rPr lang="fr-FR" sz="1800" dirty="0">
                <a:solidFill>
                  <a:schemeClr val="tx1"/>
                </a:solidFill>
              </a:rPr>
              <a:t>- le droit à une </a:t>
            </a:r>
            <a:r>
              <a:rPr lang="fr-FR" sz="1800" b="1" dirty="0">
                <a:solidFill>
                  <a:schemeClr val="tx1"/>
                </a:solidFill>
              </a:rPr>
              <a:t>indemnité de licenciement majorée et une indemnité équivalente au préavis </a:t>
            </a:r>
            <a:r>
              <a:rPr lang="fr-FR" sz="1800" dirty="0">
                <a:solidFill>
                  <a:schemeClr val="tx1"/>
                </a:solidFill>
              </a:rPr>
              <a:t>(art L 1226-14 c. </a:t>
            </a:r>
            <a:r>
              <a:rPr lang="fr-FR" sz="1800" dirty="0" err="1">
                <a:solidFill>
                  <a:schemeClr val="tx1"/>
                </a:solidFill>
              </a:rPr>
              <a:t>trav</a:t>
            </a:r>
            <a:r>
              <a:rPr lang="fr-FR" sz="1800" dirty="0">
                <a:solidFill>
                  <a:schemeClr val="tx1"/>
                </a:solidFill>
              </a:rPr>
              <a:t>)</a:t>
            </a:r>
          </a:p>
          <a:p>
            <a:pPr>
              <a:lnSpc>
                <a:spcPct val="100000"/>
              </a:lnSpc>
            </a:pPr>
            <a:r>
              <a:rPr lang="fr-FR" sz="1800" dirty="0">
                <a:solidFill>
                  <a:schemeClr val="tx1"/>
                </a:solidFill>
              </a:rPr>
              <a:t>- des </a:t>
            </a:r>
            <a:r>
              <a:rPr lang="fr-FR" sz="1800" b="1" dirty="0">
                <a:solidFill>
                  <a:schemeClr val="tx1"/>
                </a:solidFill>
              </a:rPr>
              <a:t>sanctions plus lourdes </a:t>
            </a:r>
            <a:r>
              <a:rPr lang="fr-FR" sz="1800" dirty="0">
                <a:solidFill>
                  <a:schemeClr val="tx1"/>
                </a:solidFill>
              </a:rPr>
              <a:t>lorsque le licenciement est sans cause réelle et sérieuse.</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78</a:t>
            </a:fld>
            <a:endParaRPr lang="fr-FR" dirty="0"/>
          </a:p>
        </p:txBody>
      </p:sp>
    </p:spTree>
    <p:extLst>
      <p:ext uri="{BB962C8B-B14F-4D97-AF65-F5344CB8AC3E}">
        <p14:creationId xmlns:p14="http://schemas.microsoft.com/office/powerpoint/2010/main" val="908295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Verser les indemnités de rupture en cas d’inaptitude non professionnelle</a:t>
            </a:r>
          </a:p>
        </p:txBody>
      </p:sp>
      <p:sp>
        <p:nvSpPr>
          <p:cNvPr id="3" name="Espace réservé du contenu 2"/>
          <p:cNvSpPr>
            <a:spLocks noGrp="1"/>
          </p:cNvSpPr>
          <p:nvPr>
            <p:ph idx="1"/>
          </p:nvPr>
        </p:nvSpPr>
        <p:spPr>
          <a:xfrm>
            <a:off x="149153" y="2017201"/>
            <a:ext cx="2931432" cy="3296285"/>
          </a:xfrm>
        </p:spPr>
        <p:txBody>
          <a:bodyPr>
            <a:normAutofit fontScale="85000" lnSpcReduction="20000"/>
          </a:bodyPr>
          <a:lstStyle/>
          <a:p>
            <a:pPr algn="l"/>
            <a:r>
              <a:rPr lang="fr-FR" sz="1800" b="1" dirty="0">
                <a:latin typeface="Arial" charset="0"/>
                <a:ea typeface="Arial" charset="0"/>
                <a:cs typeface="Arial" charset="0"/>
              </a:rPr>
              <a:t>Indemnité de licenciement</a:t>
            </a:r>
          </a:p>
          <a:p>
            <a:pPr lvl="1" algn="l"/>
            <a:r>
              <a:rPr lang="fr-FR" sz="1200" dirty="0">
                <a:solidFill>
                  <a:schemeClr val="tx1"/>
                </a:solidFill>
                <a:latin typeface="Arial" charset="0"/>
                <a:ea typeface="Arial" charset="0"/>
                <a:cs typeface="Arial" charset="0"/>
              </a:rPr>
              <a:t>Le salarié bénéficie du versement de l’indemnité légale de licenciement, ou de l’indemnité conventionnelle si elle est plus favorable.</a:t>
            </a:r>
          </a:p>
          <a:p>
            <a:pPr lvl="1" algn="l"/>
            <a:r>
              <a:rPr lang="fr-FR" sz="1200" dirty="0">
                <a:solidFill>
                  <a:schemeClr val="tx1"/>
                </a:solidFill>
                <a:latin typeface="Arial" charset="0"/>
                <a:ea typeface="Arial" charset="0"/>
                <a:cs typeface="Arial" charset="0"/>
              </a:rPr>
              <a:t>Il est versé 1/5ème de mois de salaire par année d'ancienneté. Il est ajouté 2/15èmes  de mois de salaire à compter de la 10ème année d’ancienneté. </a:t>
            </a:r>
          </a:p>
          <a:p>
            <a:pPr lvl="1" algn="l"/>
            <a:r>
              <a:rPr lang="fr-FR" sz="1200" dirty="0">
                <a:solidFill>
                  <a:schemeClr val="tx1"/>
                </a:solidFill>
                <a:latin typeface="Arial" charset="0"/>
                <a:ea typeface="Arial" charset="0"/>
                <a:cs typeface="Arial" charset="0"/>
              </a:rPr>
              <a:t>Lorsqu’une convention collective prévoit une indemnité conventionnelle de licenciement, mais exclut de son bénéfice les salariés licenciés pour cause d'inaptitude consécutive à une maladie ou à un accident non professionnel, l’indemnité conventionnelle doit tout de même être versée au salarié. En effet une telle disposition est nulle en raison de son caractère discriminatoire fondé sur l'état de santé du salarié.</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79</a:t>
            </a:fld>
            <a:endParaRPr lang="fr-FR" dirty="0"/>
          </a:p>
        </p:txBody>
      </p:sp>
      <p:sp>
        <p:nvSpPr>
          <p:cNvPr id="5" name="Espace réservé du contenu 4"/>
          <p:cNvSpPr>
            <a:spLocks noGrp="1"/>
          </p:cNvSpPr>
          <p:nvPr>
            <p:ph idx="12"/>
          </p:nvPr>
        </p:nvSpPr>
        <p:spPr>
          <a:xfrm>
            <a:off x="3164921" y="2017201"/>
            <a:ext cx="2937509" cy="3296285"/>
          </a:xfrm>
        </p:spPr>
        <p:txBody>
          <a:bodyPr>
            <a:normAutofit lnSpcReduction="10000"/>
          </a:bodyPr>
          <a:lstStyle/>
          <a:p>
            <a:pPr algn="l"/>
            <a:r>
              <a:rPr lang="fr-FR" sz="1800" b="1" dirty="0">
                <a:latin typeface="Arial" charset="0"/>
                <a:ea typeface="Arial" charset="0"/>
                <a:cs typeface="Arial" charset="0"/>
              </a:rPr>
              <a:t>Non-paiement d’un préavis</a:t>
            </a:r>
          </a:p>
          <a:p>
            <a:pPr lvl="1" algn="l"/>
            <a:r>
              <a:rPr lang="fr-FR" sz="1800" dirty="0">
                <a:solidFill>
                  <a:schemeClr val="tx1"/>
                </a:solidFill>
                <a:latin typeface="Arial" charset="0"/>
                <a:ea typeface="Arial" charset="0"/>
                <a:cs typeface="Arial" charset="0"/>
              </a:rPr>
              <a:t>Le salarié n’a pas droit à une indemnité compensatrice de préavis dès lors qu’il n’est pas à même de l’exécuter, sauf dispositions conventionnelles plus favorables.</a:t>
            </a:r>
          </a:p>
          <a:p>
            <a:pPr algn="l"/>
            <a:endParaRPr lang="fr-FR" sz="1500" dirty="0">
              <a:solidFill>
                <a:schemeClr val="tx1"/>
              </a:solidFill>
            </a:endParaRPr>
          </a:p>
        </p:txBody>
      </p:sp>
      <p:sp>
        <p:nvSpPr>
          <p:cNvPr id="6" name="Espace réservé du contenu 5"/>
          <p:cNvSpPr>
            <a:spLocks noGrp="1"/>
          </p:cNvSpPr>
          <p:nvPr>
            <p:ph idx="13"/>
          </p:nvPr>
        </p:nvSpPr>
        <p:spPr>
          <a:xfrm>
            <a:off x="6186767" y="2017200"/>
            <a:ext cx="2880360" cy="3296285"/>
          </a:xfrm>
        </p:spPr>
        <p:txBody>
          <a:bodyPr/>
          <a:lstStyle/>
          <a:p>
            <a:pPr algn="l"/>
            <a:r>
              <a:rPr lang="fr-FR" sz="1800" b="1" dirty="0">
                <a:latin typeface="Arial" charset="0"/>
                <a:ea typeface="Arial" charset="0"/>
                <a:cs typeface="Arial" charset="0"/>
              </a:rPr>
              <a:t>Indemnité de congés payés</a:t>
            </a:r>
          </a:p>
          <a:p>
            <a:pPr lvl="1" algn="l"/>
            <a:r>
              <a:rPr lang="fr-FR" sz="1500" dirty="0">
                <a:solidFill>
                  <a:schemeClr val="tx1"/>
                </a:solidFill>
                <a:latin typeface="Arial" charset="0"/>
                <a:ea typeface="Arial" charset="0"/>
                <a:cs typeface="Arial" charset="0"/>
              </a:rPr>
              <a:t>Le salarié conserve le bénéfice de l’indemnité de congés payés qui doit lui être versée au terme de son contrat de travail. </a:t>
            </a:r>
          </a:p>
        </p:txBody>
      </p:sp>
    </p:spTree>
    <p:extLst>
      <p:ext uri="{BB962C8B-B14F-4D97-AF65-F5344CB8AC3E}">
        <p14:creationId xmlns:p14="http://schemas.microsoft.com/office/powerpoint/2010/main" val="315317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8</a:t>
            </a:fld>
            <a:endParaRPr lang="fr-FR" dirty="0"/>
          </a:p>
        </p:txBody>
      </p:sp>
      <p:sp>
        <p:nvSpPr>
          <p:cNvPr id="5" name="Rectangle 4"/>
          <p:cNvSpPr/>
          <p:nvPr/>
        </p:nvSpPr>
        <p:spPr>
          <a:xfrm>
            <a:off x="190298" y="1385716"/>
            <a:ext cx="8750501" cy="5058627"/>
          </a:xfrm>
          <a:prstGeom prst="wedgeRectCallout">
            <a:avLst>
              <a:gd name="adj1" fmla="val -21350"/>
              <a:gd name="adj2" fmla="val 50309"/>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50" dirty="0">
                <a:solidFill>
                  <a:schemeClr val="tx1"/>
                </a:solidFill>
              </a:rPr>
              <a:t> 	</a:t>
            </a:r>
            <a:r>
              <a:rPr lang="fr-FR" sz="2000" dirty="0">
                <a:solidFill>
                  <a:schemeClr val="tx1"/>
                </a:solidFill>
              </a:rPr>
              <a:t>Suppression de la visite médicale d’embauche : </a:t>
            </a:r>
          </a:p>
          <a:p>
            <a:r>
              <a:rPr lang="fr-FR" sz="2000" dirty="0">
                <a:solidFill>
                  <a:schemeClr val="tx1"/>
                </a:solidFill>
              </a:rPr>
              <a:t>	conséquences pratiques</a:t>
            </a:r>
          </a:p>
          <a:p>
            <a:endParaRPr lang="fr-FR" sz="2000" dirty="0">
              <a:solidFill>
                <a:schemeClr val="tx1"/>
              </a:solidFill>
            </a:endParaRPr>
          </a:p>
          <a:p>
            <a:r>
              <a:rPr lang="fr-FR" sz="2000" dirty="0">
                <a:solidFill>
                  <a:schemeClr val="tx1"/>
                </a:solidFill>
              </a:rPr>
              <a:t>Plusieurs éléments méritent d’être relevés :</a:t>
            </a:r>
          </a:p>
          <a:p>
            <a:pPr marL="257175" indent="-257175">
              <a:buBlip>
                <a:blip r:embed="rId3"/>
              </a:buBlip>
            </a:pPr>
            <a:r>
              <a:rPr lang="fr-FR" sz="2000" dirty="0">
                <a:solidFill>
                  <a:schemeClr val="tx1"/>
                </a:solidFill>
              </a:rPr>
              <a:t>La nouvelle visite d’information et de prévention (VIP) n’est pas obligatoirement réalisée par le médecin du travail ;</a:t>
            </a:r>
          </a:p>
          <a:p>
            <a:pPr marL="257175" indent="-257175">
              <a:buBlip>
                <a:blip r:embed="rId3"/>
              </a:buBlip>
            </a:pPr>
            <a:r>
              <a:rPr lang="fr-FR" sz="2000" dirty="0">
                <a:solidFill>
                  <a:schemeClr val="tx1"/>
                </a:solidFill>
              </a:rPr>
              <a:t>Elle n’a </a:t>
            </a:r>
            <a:r>
              <a:rPr lang="fr-FR" sz="2000" b="1" dirty="0">
                <a:solidFill>
                  <a:schemeClr val="tx1"/>
                </a:solidFill>
              </a:rPr>
              <a:t>pas pour objet de vérifier l’aptitude du salarié à son poste </a:t>
            </a:r>
            <a:r>
              <a:rPr lang="fr-FR" sz="2000" dirty="0">
                <a:solidFill>
                  <a:schemeClr val="tx1"/>
                </a:solidFill>
              </a:rPr>
              <a:t>;</a:t>
            </a:r>
          </a:p>
          <a:p>
            <a:pPr marL="257175" indent="-257175">
              <a:buBlip>
                <a:blip r:embed="rId3"/>
              </a:buBlip>
            </a:pPr>
            <a:r>
              <a:rPr lang="fr-FR" sz="2000" b="1" u="sng" dirty="0">
                <a:solidFill>
                  <a:schemeClr val="tx1"/>
                </a:solidFill>
              </a:rPr>
              <a:t>Elle ne donne pas lieu à délivrance d’un avis d’aptitude/inaptitude </a:t>
            </a:r>
            <a:r>
              <a:rPr lang="fr-FR" sz="2000" dirty="0">
                <a:solidFill>
                  <a:schemeClr val="tx1"/>
                </a:solidFill>
              </a:rPr>
              <a:t>;</a:t>
            </a:r>
          </a:p>
          <a:p>
            <a:pPr marL="257175" indent="-257175">
              <a:buBlip>
                <a:blip r:embed="rId3"/>
              </a:buBlip>
            </a:pPr>
            <a:r>
              <a:rPr lang="fr-FR" sz="2000" dirty="0">
                <a:solidFill>
                  <a:schemeClr val="tx1"/>
                </a:solidFill>
              </a:rPr>
              <a:t>L’hypothèse d’un véritable examen médical d’aptitude effectué dès l’embauche est désormais réservée aux salariés soumis au suivi individuel renforcé (dans ce cas : examen avant affectation sur le poste)</a:t>
            </a:r>
          </a:p>
          <a:p>
            <a:pPr marL="257175" indent="-257175">
              <a:buBlip>
                <a:blip r:embed="rId3"/>
              </a:buBlip>
            </a:pPr>
            <a:r>
              <a:rPr lang="fr-FR" sz="2000" dirty="0">
                <a:solidFill>
                  <a:schemeClr val="tx1"/>
                </a:solidFill>
              </a:rPr>
              <a:t>La périodicité de deux ans pour les visites médicales obligatoires disparaît</a:t>
            </a:r>
          </a:p>
          <a:p>
            <a:endParaRPr lang="fr-FR" sz="1500" dirty="0">
              <a:solidFill>
                <a:schemeClr val="tx1"/>
              </a:solidFill>
            </a:endParaRPr>
          </a:p>
        </p:txBody>
      </p:sp>
    </p:spTree>
    <p:extLst>
      <p:ext uri="{BB962C8B-B14F-4D97-AF65-F5344CB8AC3E}">
        <p14:creationId xmlns:p14="http://schemas.microsoft.com/office/powerpoint/2010/main" val="278698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4"/>
          </p:nvPr>
        </p:nvSpPr>
        <p:spPr/>
        <p:txBody>
          <a:bodyPr/>
          <a:lstStyle/>
          <a:p>
            <a:fld id="{B90E16C9-0A27-4632-BE93-74127F7D6A94}" type="slidenum">
              <a:rPr lang="fr-FR" smtClean="0"/>
              <a:pPr/>
              <a:t>80</a:t>
            </a:fld>
            <a:endParaRPr lang="fr-FR" dirty="0"/>
          </a:p>
        </p:txBody>
      </p:sp>
      <p:sp>
        <p:nvSpPr>
          <p:cNvPr id="4" name="Espace réservé du contenu 3"/>
          <p:cNvSpPr>
            <a:spLocks noGrp="1"/>
          </p:cNvSpPr>
          <p:nvPr>
            <p:ph idx="1"/>
          </p:nvPr>
        </p:nvSpPr>
        <p:spPr>
          <a:xfrm>
            <a:off x="2934269" y="1405718"/>
            <a:ext cx="5581081" cy="4215619"/>
          </a:xfrm>
        </p:spPr>
        <p:txBody>
          <a:bodyPr anchor="ctr"/>
          <a:lstStyle/>
          <a:p>
            <a:pPr lvl="0">
              <a:lnSpc>
                <a:spcPct val="100000"/>
              </a:lnSpc>
            </a:pPr>
            <a:r>
              <a:rPr lang="fr-FR" sz="1800" b="1" dirty="0">
                <a:latin typeface="Arial" charset="0"/>
                <a:ea typeface="Arial" charset="0"/>
                <a:cs typeface="Arial" charset="0"/>
              </a:rPr>
              <a:t>Date de rupture du contrat</a:t>
            </a:r>
          </a:p>
          <a:p>
            <a:pPr lvl="1">
              <a:lnSpc>
                <a:spcPct val="100000"/>
              </a:lnSpc>
            </a:pPr>
            <a:r>
              <a:rPr lang="fr-FR" sz="1500" dirty="0">
                <a:latin typeface="Arial" charset="0"/>
                <a:ea typeface="Arial" charset="0"/>
                <a:cs typeface="Arial" charset="0"/>
              </a:rPr>
              <a:t>Depuis la loi n° 2012-387 du 22 mars 2012 relative à la simplification du droit et à l'allégement des démarches administratives (dite Warsmann), en cas de licenciement pour inaptitude non professionnelle, le préavis n'est pas exécuté et le contrat de travail est rompu à la date de notification du licenciement (C. trav., art. L. 1226-4).</a:t>
            </a:r>
          </a:p>
          <a:p>
            <a:pPr lvl="1">
              <a:lnSpc>
                <a:spcPct val="100000"/>
              </a:lnSpc>
            </a:pPr>
            <a:r>
              <a:rPr lang="fr-FR" sz="1500" dirty="0">
                <a:latin typeface="Arial" charset="0"/>
                <a:ea typeface="Arial" charset="0"/>
                <a:cs typeface="Arial" charset="0"/>
              </a:rPr>
              <a:t>En revanche, le préavis est pris en compte pour le calcul de l'indemnité de licenciement. </a:t>
            </a:r>
          </a:p>
        </p:txBody>
      </p:sp>
    </p:spTree>
    <p:extLst>
      <p:ext uri="{BB962C8B-B14F-4D97-AF65-F5344CB8AC3E}">
        <p14:creationId xmlns:p14="http://schemas.microsoft.com/office/powerpoint/2010/main" val="2092012565"/>
      </p:ext>
    </p:extLst>
  </p:cSld>
  <p:clrMapOvr>
    <a:masterClrMapping/>
  </p:clrMapOvr>
  <p:transition spd="slow">
    <p:push/>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8650" y="1079659"/>
            <a:ext cx="7886700" cy="584041"/>
          </a:xfrm>
        </p:spPr>
        <p:txBody>
          <a:bodyPr>
            <a:normAutofit fontScale="90000"/>
          </a:bodyPr>
          <a:lstStyle/>
          <a:p>
            <a:pPr lvl="2" algn="l" rtl="0">
              <a:lnSpc>
                <a:spcPct val="90000"/>
              </a:lnSpc>
              <a:spcBef>
                <a:spcPct val="0"/>
              </a:spcBef>
            </a:pPr>
            <a:r>
              <a:rPr lang="fr-FR" sz="2700" b="1" dirty="0">
                <a:latin typeface="+mj-lt"/>
              </a:rPr>
              <a:t>Verser les indemnités de rupture en cas d’inaptitude d’origine professionnelle</a:t>
            </a:r>
            <a:r>
              <a:rPr lang="fr-FR" sz="2700" b="1" dirty="0"/>
              <a:t/>
            </a:r>
            <a:br>
              <a:rPr lang="fr-FR" sz="2700" b="1" dirty="0"/>
            </a:br>
            <a:r>
              <a:rPr lang="fr-FR" sz="2700" b="1" dirty="0"/>
              <a:t/>
            </a:r>
            <a:br>
              <a:rPr lang="fr-FR" sz="2700" b="1" dirty="0"/>
            </a:br>
            <a:r>
              <a:rPr lang="fr-FR" sz="2700" b="1" dirty="0">
                <a:latin typeface="+mj-lt"/>
              </a:rPr>
              <a:t/>
            </a:r>
            <a:br>
              <a:rPr lang="fr-FR" sz="2700" b="1" dirty="0">
                <a:latin typeface="+mj-lt"/>
              </a:rPr>
            </a:br>
            <a:r>
              <a:rPr lang="fr-FR" b="1" dirty="0"/>
              <a:t/>
            </a:r>
            <a:br>
              <a:rPr lang="fr-FR" b="1" dirty="0"/>
            </a:br>
            <a:r>
              <a:rPr lang="fr-FR" b="1" dirty="0"/>
              <a:t/>
            </a:r>
            <a:br>
              <a:rPr lang="fr-FR" b="1" dirty="0"/>
            </a:br>
            <a:r>
              <a:rPr lang="fr-FR" dirty="0" smtClean="0"/>
              <a:t/>
            </a:r>
            <a:br>
              <a:rPr lang="fr-FR" dirty="0" smtClean="0"/>
            </a:br>
            <a:r>
              <a:rPr lang="fr-FR" b="1" dirty="0"/>
              <a:t/>
            </a:r>
            <a:br>
              <a:rPr lang="fr-FR" b="1" dirty="0"/>
            </a:br>
            <a:r>
              <a:rPr lang="fr-FR" b="1" dirty="0"/>
              <a:t/>
            </a:r>
            <a:br>
              <a:rPr lang="fr-FR" b="1" dirty="0"/>
            </a:br>
            <a:r>
              <a:rPr lang="fr-FR" b="1" dirty="0"/>
              <a:t/>
            </a:r>
            <a:br>
              <a:rPr lang="fr-FR" b="1" dirty="0"/>
            </a:br>
            <a:endParaRPr lang="fr-FR" dirty="0"/>
          </a:p>
        </p:txBody>
      </p:sp>
      <p:sp>
        <p:nvSpPr>
          <p:cNvPr id="3" name="Espace réservé du contenu 2"/>
          <p:cNvSpPr>
            <a:spLocks noGrp="1"/>
          </p:cNvSpPr>
          <p:nvPr>
            <p:ph idx="1"/>
          </p:nvPr>
        </p:nvSpPr>
        <p:spPr>
          <a:xfrm>
            <a:off x="690282" y="2176155"/>
            <a:ext cx="3756054" cy="1257077"/>
          </a:xfrm>
        </p:spPr>
        <p:txBody>
          <a:bodyPr>
            <a:normAutofit fontScale="85000" lnSpcReduction="10000"/>
          </a:bodyPr>
          <a:lstStyle/>
          <a:p>
            <a:pPr algn="l"/>
            <a:r>
              <a:rPr lang="fr-FR" sz="1500" b="1" dirty="0"/>
              <a:t>Exclusion de l’indemnité conventionnelle</a:t>
            </a:r>
          </a:p>
          <a:p>
            <a:pPr lvl="1" algn="l"/>
            <a:r>
              <a:rPr lang="fr-FR" sz="1500" dirty="0"/>
              <a:t>L’indemnité compensatrice de préavis à laquelle il est fait référence est celle prévue par l’article L 1234-1 du Code du travail et non l’indemnité conventionnelle de préavis sauf dispositions contraires sur ce point.</a:t>
            </a:r>
          </a:p>
          <a:p>
            <a:pPr algn="l"/>
            <a:endParaRPr lang="fr-FR" sz="1500" dirty="0"/>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81</a:t>
            </a:fld>
            <a:endParaRPr lang="fr-FR" dirty="0"/>
          </a:p>
        </p:txBody>
      </p:sp>
      <p:sp>
        <p:nvSpPr>
          <p:cNvPr id="5" name="Espace réservé du contenu 2"/>
          <p:cNvSpPr txBox="1">
            <a:spLocks/>
          </p:cNvSpPr>
          <p:nvPr/>
        </p:nvSpPr>
        <p:spPr>
          <a:xfrm>
            <a:off x="4622556" y="1979583"/>
            <a:ext cx="3752117" cy="1224127"/>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1500" b="1" dirty="0"/>
              <a:t>L’indemnité ne donne pas droit à congés payés</a:t>
            </a:r>
          </a:p>
          <a:p>
            <a:pPr lvl="1"/>
            <a:r>
              <a:rPr lang="fr-FR" sz="1350" dirty="0"/>
              <a:t>L’indemnité versée à un salarié licencié après une inaptitude professionnelle dont le montant équivaut au préavis légal n’a pas la nature d’une indemnité de préavis. De ce fait, cette indemnité n’entraîne pas le versement d’une indemnité de congés payés sur préavis.</a:t>
            </a:r>
          </a:p>
          <a:p>
            <a:pPr algn="l"/>
            <a:endParaRPr lang="fr-FR" sz="2100" dirty="0"/>
          </a:p>
        </p:txBody>
      </p:sp>
      <p:sp>
        <p:nvSpPr>
          <p:cNvPr id="6" name="Espace réservé du contenu 2"/>
          <p:cNvSpPr txBox="1">
            <a:spLocks/>
          </p:cNvSpPr>
          <p:nvPr/>
        </p:nvSpPr>
        <p:spPr>
          <a:xfrm>
            <a:off x="690282" y="3879831"/>
            <a:ext cx="3595968" cy="1739486"/>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1500" b="1" dirty="0"/>
              <a:t>Exclusion du doublement du préavis pour les salariés handicapés</a:t>
            </a:r>
          </a:p>
          <a:p>
            <a:pPr lvl="1"/>
            <a:r>
              <a:rPr lang="fr-FR" sz="1500" dirty="0"/>
              <a:t>Le doublement de l’indemnité de préavis, dans la limite de 3 mois, prévu en cas de licenciement des salariés handicapés n’est pas applicable. </a:t>
            </a:r>
          </a:p>
          <a:p>
            <a:pPr algn="l"/>
            <a:endParaRPr lang="fr-FR" sz="2100" dirty="0"/>
          </a:p>
        </p:txBody>
      </p:sp>
      <p:sp>
        <p:nvSpPr>
          <p:cNvPr id="7" name="Espace réservé du contenu 2"/>
          <p:cNvSpPr txBox="1">
            <a:spLocks/>
          </p:cNvSpPr>
          <p:nvPr/>
        </p:nvSpPr>
        <p:spPr>
          <a:xfrm>
            <a:off x="4823202" y="3879831"/>
            <a:ext cx="3551471" cy="1599248"/>
          </a:xfrm>
          <a:prstGeom prst="rect">
            <a:avLst/>
          </a:prstGeom>
        </p:spPr>
        <p:txBody>
          <a:bodyPr/>
          <a:lstStyle>
            <a:lvl1pPr marL="88900" indent="-88900" algn="just" defTabSz="914400" rtl="0" eaLnBrk="1" latinLnBrk="0" hangingPunct="1">
              <a:lnSpc>
                <a:spcPct val="90000"/>
              </a:lnSpc>
              <a:spcBef>
                <a:spcPts val="2400"/>
              </a:spcBef>
              <a:buClr>
                <a:schemeClr val="bg1"/>
              </a:buClr>
              <a:buFont typeface="Arial" panose="020B0604020202020204" pitchFamily="34" charset="0"/>
              <a:buChar char="•"/>
              <a:defRPr lang="en-US" sz="1400" kern="1200" baseline="0" dirty="0">
                <a:solidFill>
                  <a:schemeClr val="tx2"/>
                </a:solidFill>
                <a:latin typeface="+mn-lt"/>
                <a:ea typeface="+mn-ea"/>
                <a:cs typeface="+mn-cs"/>
              </a:defRPr>
            </a:lvl1pPr>
            <a:lvl2pPr marL="266700" indent="-177800" algn="l" defTabSz="914400" rtl="0" eaLnBrk="1" latinLnBrk="0" hangingPunct="1">
              <a:lnSpc>
                <a:spcPct val="90000"/>
              </a:lnSpc>
              <a:spcBef>
                <a:spcPts val="1200"/>
              </a:spcBef>
              <a:buFont typeface="Arial" panose="020B0604020202020204" pitchFamily="34" charset="0"/>
              <a:buChar char="•"/>
              <a:defRPr lang="en-US" sz="1400" kern="1200" dirty="0">
                <a:solidFill>
                  <a:schemeClr val="tx1"/>
                </a:solidFill>
                <a:latin typeface="+mn-lt"/>
                <a:ea typeface="+mn-ea"/>
                <a:cs typeface="+mn-cs"/>
              </a:defRPr>
            </a:lvl2pPr>
            <a:lvl3pPr marL="358775" indent="-176213" algn="just" defTabSz="914400" rtl="0" eaLnBrk="1" latinLnBrk="0" hangingPunct="1">
              <a:lnSpc>
                <a:spcPct val="90000"/>
              </a:lnSpc>
              <a:spcBef>
                <a:spcPts val="600"/>
              </a:spcBef>
              <a:buSzPct val="80000"/>
              <a:buFont typeface="Wingdings" panose="05000000000000000000" pitchFamily="2" charset="2"/>
              <a:buChar char="à"/>
              <a:defRPr lang="en-US" sz="1200" kern="1200" baseline="0" dirty="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fr-FR" sz="1500" b="1" dirty="0"/>
              <a:t>Indemnité soumise à charges sociales</a:t>
            </a:r>
          </a:p>
          <a:p>
            <a:pPr lvl="1"/>
            <a:r>
              <a:rPr lang="fr-FR" sz="1500" dirty="0"/>
              <a:t>La Cour de cassation a estimé que cette indemnité est soumise à charges sociales.</a:t>
            </a:r>
          </a:p>
          <a:p>
            <a:pPr algn="l"/>
            <a:r>
              <a:rPr lang="fr-FR" sz="1500" dirty="0"/>
              <a:t> </a:t>
            </a:r>
          </a:p>
          <a:p>
            <a:pPr algn="l"/>
            <a:r>
              <a:rPr lang="fr-FR" sz="2100" dirty="0"/>
              <a:t> </a:t>
            </a:r>
          </a:p>
          <a:p>
            <a:pPr algn="l"/>
            <a:endParaRPr lang="fr-FR" sz="2100" dirty="0"/>
          </a:p>
        </p:txBody>
      </p:sp>
      <p:cxnSp>
        <p:nvCxnSpPr>
          <p:cNvPr id="9" name="Connecteur droit 8"/>
          <p:cNvCxnSpPr/>
          <p:nvPr/>
        </p:nvCxnSpPr>
        <p:spPr>
          <a:xfrm>
            <a:off x="4487631" y="1914580"/>
            <a:ext cx="39827" cy="3813120"/>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690282" y="3680123"/>
            <a:ext cx="7836274" cy="20171"/>
          </a:xfrm>
          <a:prstGeom prst="line">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36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Verser les indemnités de rupture en cas d’inaptitude d’origine professionnelle</a:t>
            </a:r>
          </a:p>
        </p:txBody>
      </p:sp>
      <p:sp>
        <p:nvSpPr>
          <p:cNvPr id="3" name="Espace réservé du contenu 2"/>
          <p:cNvSpPr>
            <a:spLocks noGrp="1"/>
          </p:cNvSpPr>
          <p:nvPr>
            <p:ph idx="1"/>
          </p:nvPr>
        </p:nvSpPr>
        <p:spPr>
          <a:xfrm>
            <a:off x="148952" y="2045775"/>
            <a:ext cx="2931432" cy="3162935"/>
          </a:xfrm>
        </p:spPr>
        <p:txBody>
          <a:bodyPr/>
          <a:lstStyle/>
          <a:p>
            <a:pPr algn="l"/>
            <a:r>
              <a:rPr lang="fr-FR" sz="1500" b="1" dirty="0">
                <a:latin typeface="Arial" charset="0"/>
                <a:ea typeface="Arial" charset="0"/>
                <a:cs typeface="Arial" charset="0"/>
              </a:rPr>
              <a:t>Ignorance du caractère professionnel de l’inaptitude</a:t>
            </a:r>
          </a:p>
          <a:p>
            <a:pPr lvl="1" algn="l"/>
            <a:r>
              <a:rPr lang="fr-FR" sz="1500" dirty="0">
                <a:solidFill>
                  <a:schemeClr val="tx1"/>
                </a:solidFill>
                <a:latin typeface="Arial" charset="0"/>
                <a:ea typeface="Arial" charset="0"/>
                <a:cs typeface="Arial" charset="0"/>
              </a:rPr>
              <a:t>L’employeur ne pouvant avoir connaissance de l'origine professionnelle de l'inaptitude du salarié, au moment du licenciement, ne peut être condamné au paiement de l'indemnité compensatrice.</a:t>
            </a:r>
          </a:p>
          <a:p>
            <a:pPr algn="l"/>
            <a:endParaRPr lang="fr-FR" sz="1500" dirty="0">
              <a:solidFill>
                <a:schemeClr val="tx1"/>
              </a:solidFill>
            </a:endParaRP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82</a:t>
            </a:fld>
            <a:endParaRPr lang="fr-FR" dirty="0"/>
          </a:p>
        </p:txBody>
      </p:sp>
      <p:sp>
        <p:nvSpPr>
          <p:cNvPr id="5" name="Espace réservé du contenu 4"/>
          <p:cNvSpPr>
            <a:spLocks noGrp="1"/>
          </p:cNvSpPr>
          <p:nvPr>
            <p:ph idx="12"/>
          </p:nvPr>
        </p:nvSpPr>
        <p:spPr>
          <a:xfrm>
            <a:off x="3136809" y="2045775"/>
            <a:ext cx="2937509" cy="3162935"/>
          </a:xfrm>
        </p:spPr>
        <p:txBody>
          <a:bodyPr>
            <a:normAutofit fontScale="92500" lnSpcReduction="20000"/>
          </a:bodyPr>
          <a:lstStyle/>
          <a:p>
            <a:pPr algn="l"/>
            <a:r>
              <a:rPr lang="fr-FR" sz="1350" b="1" dirty="0">
                <a:latin typeface="Arial" charset="0"/>
                <a:ea typeface="Arial" charset="0"/>
                <a:cs typeface="Arial" charset="0"/>
              </a:rPr>
              <a:t>Indemnité spéciale de licenciement : double de l’indemnité légale</a:t>
            </a:r>
          </a:p>
          <a:p>
            <a:pPr lvl="1" algn="l"/>
            <a:r>
              <a:rPr lang="fr-FR" sz="1200" dirty="0">
                <a:solidFill>
                  <a:schemeClr val="tx1"/>
                </a:solidFill>
                <a:latin typeface="Arial" charset="0"/>
                <a:ea typeface="Arial" charset="0"/>
                <a:cs typeface="Arial" charset="0"/>
              </a:rPr>
              <a:t>L’employeur verse au salarié une indemnité de licenciement spéciale qui correspond au double de l’indemnité légale de licenciement sauf dispositions conventionnelles plus favorables.</a:t>
            </a:r>
          </a:p>
          <a:p>
            <a:pPr lvl="1" algn="l"/>
            <a:r>
              <a:rPr lang="fr-FR" sz="1200" dirty="0">
                <a:solidFill>
                  <a:schemeClr val="tx1"/>
                </a:solidFill>
                <a:latin typeface="Arial" charset="0"/>
                <a:ea typeface="Arial" charset="0"/>
                <a:cs typeface="Arial" charset="0"/>
              </a:rPr>
              <a:t>Elle n’est pas conditionnée par un critère d’ancienneté. </a:t>
            </a:r>
          </a:p>
          <a:p>
            <a:pPr lvl="1" algn="l"/>
            <a:r>
              <a:rPr lang="fr-FR" sz="1200" dirty="0">
                <a:solidFill>
                  <a:schemeClr val="tx1"/>
                </a:solidFill>
                <a:latin typeface="Arial" charset="0"/>
                <a:ea typeface="Arial" charset="0"/>
                <a:cs typeface="Arial" charset="0"/>
              </a:rPr>
              <a:t>L’indemnité conventionnelle de licenciement n’est pas doublée. Il convient donc de comparer l’indemnité légale de licenciement doublée et l’indemnité conventionnelle.</a:t>
            </a:r>
          </a:p>
          <a:p>
            <a:pPr lvl="1" algn="l"/>
            <a:r>
              <a:rPr lang="fr-FR" sz="1200" dirty="0">
                <a:solidFill>
                  <a:schemeClr val="tx1"/>
                </a:solidFill>
                <a:latin typeface="Arial" charset="0"/>
                <a:ea typeface="Arial" charset="0"/>
                <a:cs typeface="Arial" charset="0"/>
              </a:rPr>
              <a:t>L’indemnité doublée est aussi versée lorsque la rupture est motivée par la mise à la retraite alors que le salarié a été déclaré inapte.</a:t>
            </a:r>
          </a:p>
          <a:p>
            <a:pPr algn="l"/>
            <a:endParaRPr lang="fr-FR" sz="1200" dirty="0"/>
          </a:p>
        </p:txBody>
      </p:sp>
      <p:sp>
        <p:nvSpPr>
          <p:cNvPr id="6" name="Espace réservé du contenu 5"/>
          <p:cNvSpPr>
            <a:spLocks noGrp="1"/>
          </p:cNvSpPr>
          <p:nvPr>
            <p:ph idx="13"/>
          </p:nvPr>
        </p:nvSpPr>
        <p:spPr>
          <a:xfrm>
            <a:off x="6130743" y="2045774"/>
            <a:ext cx="2880360" cy="3162935"/>
          </a:xfrm>
        </p:spPr>
        <p:txBody>
          <a:bodyPr>
            <a:normAutofit fontScale="92500" lnSpcReduction="20000"/>
          </a:bodyPr>
          <a:lstStyle/>
          <a:p>
            <a:pPr algn="l"/>
            <a:r>
              <a:rPr lang="fr-FR" sz="1500" b="1" dirty="0">
                <a:latin typeface="Arial" charset="0"/>
                <a:ea typeface="Arial" charset="0"/>
                <a:cs typeface="Arial" charset="0"/>
              </a:rPr>
              <a:t>Sanction du refus abusif d’une proposition de reclassement</a:t>
            </a:r>
          </a:p>
          <a:p>
            <a:pPr lvl="1" algn="l"/>
            <a:r>
              <a:rPr lang="fr-FR" sz="1500" dirty="0">
                <a:solidFill>
                  <a:schemeClr val="tx1"/>
                </a:solidFill>
                <a:latin typeface="Arial" charset="0"/>
                <a:ea typeface="Arial" charset="0"/>
                <a:cs typeface="Arial" charset="0"/>
              </a:rPr>
              <a:t>Lorsque le salarié refuse de manière abusive (c’est-à-dire qu’il refuse de façon systématique les postes disponibles proposés compatibles avec ses capacités et compétences et conformes aux préconisations du médecin du travail), les propositions de reclassement transmises par l’employeur, il perd le bénéfice de l’indemnité de licenciement doublée et l’indemnité compensatrice.</a:t>
            </a:r>
          </a:p>
        </p:txBody>
      </p:sp>
    </p:spTree>
    <p:extLst>
      <p:ext uri="{BB962C8B-B14F-4D97-AF65-F5344CB8AC3E}">
        <p14:creationId xmlns:p14="http://schemas.microsoft.com/office/powerpoint/2010/main" val="1981619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Vérifier l’aptitude du salarié au moment de l’embauche </a:t>
            </a:r>
          </a:p>
        </p:txBody>
      </p:sp>
      <p:sp>
        <p:nvSpPr>
          <p:cNvPr id="3" name="Espace réservé du contenu 2"/>
          <p:cNvSpPr>
            <a:spLocks noGrp="1"/>
          </p:cNvSpPr>
          <p:nvPr>
            <p:ph idx="1"/>
          </p:nvPr>
        </p:nvSpPr>
        <p:spPr>
          <a:xfrm>
            <a:off x="159657" y="1524000"/>
            <a:ext cx="8907470" cy="4891314"/>
          </a:xfrm>
        </p:spPr>
        <p:txBody>
          <a:bodyPr>
            <a:normAutofit/>
          </a:bodyPr>
          <a:lstStyle/>
          <a:p>
            <a:r>
              <a:rPr lang="fr-FR" sz="2000" b="1" dirty="0"/>
              <a:t>Suivi médical renforcé  (art R 4624-22 et s.)</a:t>
            </a:r>
          </a:p>
          <a:p>
            <a:endParaRPr lang="fr-FR" sz="2000" b="1" dirty="0"/>
          </a:p>
          <a:p>
            <a:pPr lvl="1"/>
            <a:r>
              <a:rPr lang="fr-FR" sz="2000" dirty="0"/>
              <a:t>Travailleur affecté à un </a:t>
            </a:r>
            <a:r>
              <a:rPr lang="fr-FR" sz="2000" b="1" dirty="0"/>
              <a:t>poste présentant des risques </a:t>
            </a:r>
            <a:r>
              <a:rPr lang="fr-FR" sz="2000" dirty="0"/>
              <a:t>particuliers pour sa santé / sa sécurité / celles de ses collègues ou des tiers évoluant dans l'environnement immédiat de travail bénéficie d'un suivi individuel renforcé de son état de santé. </a:t>
            </a:r>
          </a:p>
          <a:p>
            <a:pPr lvl="1"/>
            <a:r>
              <a:rPr lang="fr-FR" sz="2000" dirty="0"/>
              <a:t>Ce suivi comprend notamment </a:t>
            </a:r>
            <a:r>
              <a:rPr lang="fr-FR" sz="2000" b="1" dirty="0"/>
              <a:t>un examen médical d'aptitude (VMA), réalisé par le médecin du travail </a:t>
            </a:r>
            <a:r>
              <a:rPr lang="fr-FR" sz="2000" dirty="0"/>
              <a:t>qui se substitue à la visite d'information et de prévention (VIP).</a:t>
            </a:r>
          </a:p>
        </p:txBody>
      </p:sp>
      <p:sp>
        <p:nvSpPr>
          <p:cNvPr id="4" name="Espace réservé du numéro de diapositive 3"/>
          <p:cNvSpPr>
            <a:spLocks noGrp="1"/>
          </p:cNvSpPr>
          <p:nvPr>
            <p:ph type="sldNum" sz="quarter" idx="4"/>
          </p:nvPr>
        </p:nvSpPr>
        <p:spPr/>
        <p:txBody>
          <a:bodyPr/>
          <a:lstStyle/>
          <a:p>
            <a:fld id="{B90E16C9-0A27-4632-BE93-74127F7D6A94}" type="slidenum">
              <a:rPr lang="fr-FR" smtClean="0"/>
              <a:pPr/>
              <a:t>9</a:t>
            </a:fld>
            <a:endParaRPr lang="fr-FR" dirty="0"/>
          </a:p>
        </p:txBody>
      </p:sp>
    </p:spTree>
    <p:extLst>
      <p:ext uri="{BB962C8B-B14F-4D97-AF65-F5344CB8AC3E}">
        <p14:creationId xmlns:p14="http://schemas.microsoft.com/office/powerpoint/2010/main" val="20073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que">
  <a:themeElements>
    <a:clrScheme name="Civique">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que">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que">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Civique.thmx</Template>
  <TotalTime>2676</TotalTime>
  <Words>10392</Words>
  <Application>Microsoft Macintosh PowerPoint</Application>
  <PresentationFormat>Présentation à l'écran (4:3)</PresentationFormat>
  <Paragraphs>991</Paragraphs>
  <Slides>82</Slides>
  <Notes>61</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82</vt:i4>
      </vt:variant>
    </vt:vector>
  </HeadingPairs>
  <TitlesOfParts>
    <vt:vector size="95" baseType="lpstr">
      <vt:lpstr>Calibri</vt:lpstr>
      <vt:lpstr>Garamond</vt:lpstr>
      <vt:lpstr>Georgia</vt:lpstr>
      <vt:lpstr>M L Arial Light</vt:lpstr>
      <vt:lpstr>MS PGothic</vt:lpstr>
      <vt:lpstr>ＭＳ Ｐゴシック</vt:lpstr>
      <vt:lpstr>ＭＳ Ｐ明朝</vt:lpstr>
      <vt:lpstr>SimSun</vt:lpstr>
      <vt:lpstr>Times New Roman</vt:lpstr>
      <vt:lpstr>Wingdings</vt:lpstr>
      <vt:lpstr>Wingdings 2</vt:lpstr>
      <vt:lpstr>Arial</vt:lpstr>
      <vt:lpstr>Civique</vt:lpstr>
      <vt:lpstr>Présentation PowerPoint</vt:lpstr>
      <vt:lpstr>Entrée en vigueur des nouvelles dispositions</vt:lpstr>
      <vt:lpstr>Rôle du médecin du travail – équipe pluridisciplinaire</vt:lpstr>
      <vt:lpstr>S’assurer de l’aptitude des salariés </vt:lpstr>
      <vt:lpstr>Présentation PowerPoint</vt:lpstr>
      <vt:lpstr> Vérifier l’aptitude du salarié au moment de l’embauche </vt:lpstr>
      <vt:lpstr>Vérifier l’aptitude du salarié au moment de l’embauche</vt:lpstr>
      <vt:lpstr>Vérifier l’aptitude du salarié au moment de l’embauche</vt:lpstr>
      <vt:lpstr>Vérifier l’aptitude du salarié au moment de l’embauche </vt:lpstr>
      <vt:lpstr>Vérifier l’aptitude du salarié au moment de l’embauche </vt:lpstr>
      <vt:lpstr>Vérifier l’aptitude du salarié au moment de l’embauche </vt:lpstr>
      <vt:lpstr>Vérifier l’aptitude du salarié au moment de l’embauche </vt:lpstr>
      <vt:lpstr>Vérifier l’aptitude du salarié au moment de l’embauche </vt:lpstr>
      <vt:lpstr>S’assurer de l’aptitude des salariés </vt:lpstr>
      <vt:lpstr>Périodicité du suivi classique  Suivi médical de l’état de santé des salariés  Au cours de l’exécution du contrat, le salarié est examiné par l’un des professionnels de santé dans le cadre de visites (VIP) périodiques. </vt:lpstr>
      <vt:lpstr>Périodicité du suivi adapté  Suivi médical adapté pour certains salariés  Au cours de l’exécution du contrat, le salarié est examiné par l’un des professionnels de santé dans le cadre de visites (VIP) selon une périodicité réduite.  </vt:lpstr>
      <vt:lpstr>Salariés en CDD</vt:lpstr>
      <vt:lpstr>Périodicité du suivi renforcé</vt:lpstr>
      <vt:lpstr>Cycle des visites obligatoires (VIP et VMA)</vt:lpstr>
      <vt:lpstr>Visites et examens supplémentaires</vt:lpstr>
      <vt:lpstr>S’assurer de l’aptitude des salariés </vt:lpstr>
      <vt:lpstr>La visite de pré-reprise (art. R 4624-29 c. trav) </vt:lpstr>
      <vt:lpstr>S’assurer de l’aptitude des salariés </vt:lpstr>
      <vt:lpstr>La visite de pré-reprise (art. R 4624-29 c. trav) </vt:lpstr>
      <vt:lpstr>S’assurer de l’aptitude des salariés </vt:lpstr>
      <vt:lpstr>La visite de reprise (art. R 4624-31 c. trav)   </vt:lpstr>
      <vt:lpstr>Situation du salarié à la fin de l’arrêt de travail pour AT/MP ?</vt:lpstr>
      <vt:lpstr>La visite de reprise (art. R 4624-32 c. trav)   </vt:lpstr>
      <vt:lpstr>Faire face à une déclaration d’inaptitude </vt:lpstr>
      <vt:lpstr>La définition de l’inaptitude </vt:lpstr>
      <vt:lpstr>Nécessité d’un seul examen  </vt:lpstr>
      <vt:lpstr>Nécessité d’un seul examen et d’une concertation</vt:lpstr>
      <vt:lpstr>Eventuellement, deuxième examen à l’initiative du médecin du travail</vt:lpstr>
      <vt:lpstr>Avis d’inaptitude </vt:lpstr>
      <vt:lpstr>Le constat de l’inaptitude (art. L 4624-4 et R 4624-42 c. trav) </vt:lpstr>
      <vt:lpstr>La portée de l’avis du médecin du travail</vt:lpstr>
      <vt:lpstr>Recours contre l’avis du médecin du travail </vt:lpstr>
      <vt:lpstr>1- Contestation des éléments de nature médicale</vt:lpstr>
      <vt:lpstr>2- Qu’est ce qu’un élément de nature médicale?</vt:lpstr>
      <vt:lpstr>3- Qui est compétent pour une contestation sur un élément de nature non médicale?</vt:lpstr>
      <vt:lpstr>4- Que doit-on entendre par avis, propositions, conclusions écrites ou indications?</vt:lpstr>
      <vt:lpstr>5- Compétence matérielle du CPH en référé </vt:lpstr>
      <vt:lpstr>6- Compétence territoriale du CPH en référé </vt:lpstr>
      <vt:lpstr>7- Quelles sont les parties au procès ? </vt:lpstr>
      <vt:lpstr>   8- Dans quel délai contester ? </vt:lpstr>
      <vt:lpstr>   9- Les modalités de la saisine </vt:lpstr>
      <vt:lpstr>10- La demande d’expertise </vt:lpstr>
      <vt:lpstr>11- La désignation de l’expert</vt:lpstr>
      <vt:lpstr>12- La mission d’expertise doit-elle être définie ?</vt:lpstr>
      <vt:lpstr>13- Exemple de mission d’expertise </vt:lpstr>
      <vt:lpstr>14- L’avis de l’expert</vt:lpstr>
      <vt:lpstr>15- Les frais d’expertise</vt:lpstr>
      <vt:lpstr>16- La portée de l’expertise </vt:lpstr>
      <vt:lpstr>16 bis- Les précisions du décret</vt:lpstr>
      <vt:lpstr>17- Le rôle du Médecin inspecteur du travail</vt:lpstr>
      <vt:lpstr>18- Les voies de recours </vt:lpstr>
      <vt:lpstr>19- La contestation de l’expertise</vt:lpstr>
      <vt:lpstr>Faire face à une déclaration d’inaptitude </vt:lpstr>
      <vt:lpstr>Modifications de la Loi Travail en matière de reclassement</vt:lpstr>
      <vt:lpstr>Présentation PowerPoint</vt:lpstr>
      <vt:lpstr>Obligation ou non de proposer un emploi ?  Dispense de recherche de reclassement (art. L 1226-2-1 et R 4624-42 c. trav) </vt:lpstr>
      <vt:lpstr>Obligation de proposer un emploi</vt:lpstr>
      <vt:lpstr>Le cadre de l’obligation de reclassement</vt:lpstr>
      <vt:lpstr>Cadre de la recherche de reclassement </vt:lpstr>
      <vt:lpstr>Cadre de la recherche de reclassement </vt:lpstr>
      <vt:lpstr>Consulter les délégués du personnel</vt:lpstr>
      <vt:lpstr>Consulter les délégués du personnel</vt:lpstr>
      <vt:lpstr>Consulter les délégués du personnel</vt:lpstr>
      <vt:lpstr>Notifier les motifs s’opposant au reclassement </vt:lpstr>
      <vt:lpstr>Le choix du salarié d’accepter ou non le reclassement </vt:lpstr>
      <vt:lpstr>La reprise du versement des salaires</vt:lpstr>
      <vt:lpstr>                La reprise du versement des salaires     </vt:lpstr>
      <vt:lpstr>Faire face à une déclaration d’inaptitude </vt:lpstr>
      <vt:lpstr>Présentation PowerPoint</vt:lpstr>
      <vt:lpstr>Le licenciement : une procédure exclusive</vt:lpstr>
      <vt:lpstr>Mettre en œuvre la procédure de licenciement          </vt:lpstr>
      <vt:lpstr>Mettre en œuvre la procédure de licenciement pour inaptitude professionnelle ou non (salarié non protégé, entreprise de + de 11 salariés)</vt:lpstr>
      <vt:lpstr>Spécificités de la procédure professionnelle</vt:lpstr>
      <vt:lpstr>Verser les indemnités de rupture en cas d’inaptitude non professionnelle</vt:lpstr>
      <vt:lpstr>Présentation PowerPoint</vt:lpstr>
      <vt:lpstr>Verser les indemnités de rupture en cas d’inaptitude d’origine professionnelle         </vt:lpstr>
      <vt:lpstr>Verser les indemnités de rupture en cas d’inaptitude d’origine professionnelle</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Ecran</dc:creator>
  <cp:lastModifiedBy>Ingrid Geray</cp:lastModifiedBy>
  <cp:revision>209</cp:revision>
  <dcterms:created xsi:type="dcterms:W3CDTF">2016-09-18T11:36:27Z</dcterms:created>
  <dcterms:modified xsi:type="dcterms:W3CDTF">2017-06-08T13:24:56Z</dcterms:modified>
</cp:coreProperties>
</file>